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0" r:id="rId4"/>
    <p:sldId id="259" r:id="rId5"/>
    <p:sldId id="270" r:id="rId6"/>
    <p:sldId id="271" r:id="rId7"/>
    <p:sldId id="272" r:id="rId8"/>
    <p:sldId id="273" r:id="rId9"/>
    <p:sldId id="274" r:id="rId10"/>
    <p:sldId id="269" r:id="rId11"/>
    <p:sldId id="265" r:id="rId12"/>
    <p:sldId id="266" r:id="rId13"/>
    <p:sldId id="267" r:id="rId14"/>
    <p:sldId id="268" r:id="rId15"/>
    <p:sldId id="300" r:id="rId16"/>
    <p:sldId id="303" r:id="rId17"/>
    <p:sldId id="264" r:id="rId18"/>
    <p:sldId id="305" r:id="rId19"/>
    <p:sldId id="306" r:id="rId20"/>
    <p:sldId id="307" r:id="rId21"/>
    <p:sldId id="308" r:id="rId22"/>
    <p:sldId id="310" r:id="rId23"/>
    <p:sldId id="309" r:id="rId24"/>
    <p:sldId id="280" r:id="rId25"/>
    <p:sldId id="311" r:id="rId26"/>
    <p:sldId id="312" r:id="rId27"/>
    <p:sldId id="313" r:id="rId28"/>
    <p:sldId id="314" r:id="rId29"/>
    <p:sldId id="315" r:id="rId30"/>
    <p:sldId id="316" r:id="rId31"/>
    <p:sldId id="317" r:id="rId32"/>
    <p:sldId id="318" r:id="rId33"/>
    <p:sldId id="319" r:id="rId34"/>
    <p:sldId id="320" r:id="rId35"/>
    <p:sldId id="321" r:id="rId36"/>
    <p:sldId id="322" r:id="rId37"/>
    <p:sldId id="323" r:id="rId38"/>
    <p:sldId id="324" r:id="rId39"/>
    <p:sldId id="325" r:id="rId40"/>
    <p:sldId id="326" r:id="rId41"/>
    <p:sldId id="275" r:id="rId42"/>
    <p:sldId id="301" r:id="rId43"/>
    <p:sldId id="302" r:id="rId44"/>
    <p:sldId id="276" r:id="rId45"/>
    <p:sldId id="277" r:id="rId46"/>
    <p:sldId id="327" r:id="rId47"/>
    <p:sldId id="278" r:id="rId48"/>
    <p:sldId id="279" r:id="rId49"/>
    <p:sldId id="281" r:id="rId50"/>
    <p:sldId id="282" r:id="rId51"/>
    <p:sldId id="283" r:id="rId52"/>
    <p:sldId id="284" r:id="rId53"/>
    <p:sldId id="285" r:id="rId54"/>
    <p:sldId id="286" r:id="rId55"/>
    <p:sldId id="287" r:id="rId56"/>
    <p:sldId id="288" r:id="rId57"/>
    <p:sldId id="289" r:id="rId58"/>
    <p:sldId id="290" r:id="rId59"/>
    <p:sldId id="291" r:id="rId60"/>
    <p:sldId id="292" r:id="rId61"/>
    <p:sldId id="293" r:id="rId62"/>
    <p:sldId id="294" r:id="rId63"/>
    <p:sldId id="295" r:id="rId64"/>
    <p:sldId id="296" r:id="rId65"/>
    <p:sldId id="297" r:id="rId66"/>
    <p:sldId id="298" r:id="rId67"/>
    <p:sldId id="328" r:id="rId68"/>
    <p:sldId id="329" r:id="rId69"/>
    <p:sldId id="330" r:id="rId70"/>
    <p:sldId id="331" r:id="rId71"/>
    <p:sldId id="332" r:id="rId72"/>
    <p:sldId id="333" r:id="rId73"/>
    <p:sldId id="262" r:id="rId74"/>
    <p:sldId id="304" r:id="rId75"/>
    <p:sldId id="263" r:id="rId76"/>
    <p:sldId id="334" r:id="rId77"/>
    <p:sldId id="335" r:id="rId78"/>
    <p:sldId id="336" r:id="rId79"/>
    <p:sldId id="337" r:id="rId80"/>
    <p:sldId id="338" r:id="rId81"/>
    <p:sldId id="339" r:id="rId82"/>
    <p:sldId id="340" r:id="rId83"/>
    <p:sldId id="341" r:id="rId84"/>
    <p:sldId id="342" r:id="rId85"/>
    <p:sldId id="343" r:id="rId86"/>
    <p:sldId id="344" r:id="rId87"/>
    <p:sldId id="345" r:id="rId88"/>
    <p:sldId id="346" r:id="rId89"/>
    <p:sldId id="348" r:id="rId90"/>
    <p:sldId id="349" r:id="rId91"/>
    <p:sldId id="350" r:id="rId92"/>
    <p:sldId id="351" r:id="rId93"/>
    <p:sldId id="352" r:id="rId94"/>
    <p:sldId id="353" r:id="rId95"/>
    <p:sldId id="354" r:id="rId96"/>
    <p:sldId id="355" r:id="rId97"/>
    <p:sldId id="356" r:id="rId98"/>
    <p:sldId id="357" r:id="rId99"/>
    <p:sldId id="358" r:id="rId100"/>
    <p:sldId id="359" r:id="rId101"/>
    <p:sldId id="360" r:id="rId102"/>
    <p:sldId id="361" r:id="rId103"/>
    <p:sldId id="362" r:id="rId104"/>
    <p:sldId id="363" r:id="rId105"/>
    <p:sldId id="364" r:id="rId106"/>
    <p:sldId id="366" r:id="rId107"/>
    <p:sldId id="371" r:id="rId108"/>
    <p:sldId id="372" r:id="rId109"/>
    <p:sldId id="373" r:id="rId110"/>
    <p:sldId id="367" r:id="rId111"/>
    <p:sldId id="368" r:id="rId112"/>
    <p:sldId id="369" r:id="rId113"/>
    <p:sldId id="370" r:id="rId114"/>
    <p:sldId id="374" r:id="rId1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0ACEC"/>
    <a:srgbClr val="404040"/>
    <a:srgbClr val="8CD1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838" autoAdjust="0"/>
    <p:restoredTop sz="94660"/>
  </p:normalViewPr>
  <p:slideViewPr>
    <p:cSldViewPr snapToGrid="0">
      <p:cViewPr>
        <p:scale>
          <a:sx n="39" d="100"/>
          <a:sy n="39" d="100"/>
        </p:scale>
        <p:origin x="888" y="4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viewProps" Target="viewProp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heme" Target="theme/theme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tableStyles" Target="tableStyle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08D1CA-61DC-475E-8463-3140471314AA}" type="doc">
      <dgm:prSet loTypeId="urn:microsoft.com/office/officeart/2005/8/layout/vProcess5" loCatId="process" qsTypeId="urn:microsoft.com/office/officeart/2005/8/quickstyle/3d7" qsCatId="3D" csTypeId="urn:microsoft.com/office/officeart/2005/8/colors/accent1_2" csCatId="accent1" phldr="1"/>
      <dgm:spPr/>
      <dgm:t>
        <a:bodyPr/>
        <a:lstStyle/>
        <a:p>
          <a:endParaRPr lang="en-US"/>
        </a:p>
      </dgm:t>
    </dgm:pt>
    <dgm:pt modelId="{B89E9017-86E2-4621-BB21-13F1DEAA3D23}">
      <dgm:prSet phldrT="[Text]"/>
      <dgm:spPr/>
      <dgm:t>
        <a:bodyPr/>
        <a:lstStyle/>
        <a:p>
          <a:r>
            <a:rPr lang="en-US" dirty="0" smtClean="0"/>
            <a:t>The Guardian and Betrothed (speaking)</a:t>
          </a:r>
          <a:endParaRPr lang="en-US" dirty="0"/>
        </a:p>
      </dgm:t>
    </dgm:pt>
    <dgm:pt modelId="{680737E5-4F07-45D4-8C82-9C689134B686}" type="parTrans" cxnId="{5A3331DA-896D-4A40-9968-BA7DDE6ED734}">
      <dgm:prSet/>
      <dgm:spPr/>
      <dgm:t>
        <a:bodyPr/>
        <a:lstStyle/>
        <a:p>
          <a:endParaRPr lang="en-US"/>
        </a:p>
      </dgm:t>
    </dgm:pt>
    <dgm:pt modelId="{ABF0ED8A-1B55-49CC-880E-74F83124AEB7}" type="sibTrans" cxnId="{5A3331DA-896D-4A40-9968-BA7DDE6ED734}">
      <dgm:prSet/>
      <dgm:spPr/>
      <dgm:t>
        <a:bodyPr/>
        <a:lstStyle/>
        <a:p>
          <a:endParaRPr lang="en-US"/>
        </a:p>
      </dgm:t>
    </dgm:pt>
    <dgm:pt modelId="{117AA64C-3F11-4848-8A5B-221DDE5D012C}">
      <dgm:prSet phldrT="[Text]"/>
      <dgm:spPr/>
      <dgm:t>
        <a:bodyPr/>
        <a:lstStyle/>
        <a:p>
          <a:r>
            <a:rPr lang="en-US" dirty="0" smtClean="0"/>
            <a:t>Represents Jesus in His relationship with the church</a:t>
          </a:r>
          <a:endParaRPr lang="en-US" dirty="0"/>
        </a:p>
      </dgm:t>
    </dgm:pt>
    <dgm:pt modelId="{187EB295-E546-4CBA-B42E-75A37F165A05}" type="parTrans" cxnId="{C0F94332-3AF3-43B7-8001-81810F1931A4}">
      <dgm:prSet/>
      <dgm:spPr/>
      <dgm:t>
        <a:bodyPr/>
        <a:lstStyle/>
        <a:p>
          <a:endParaRPr lang="en-US"/>
        </a:p>
      </dgm:t>
    </dgm:pt>
    <dgm:pt modelId="{CA26C371-3824-4934-8171-EED4731332A5}" type="sibTrans" cxnId="{C0F94332-3AF3-43B7-8001-81810F1931A4}">
      <dgm:prSet/>
      <dgm:spPr/>
      <dgm:t>
        <a:bodyPr/>
        <a:lstStyle/>
        <a:p>
          <a:endParaRPr lang="en-US"/>
        </a:p>
      </dgm:t>
    </dgm:pt>
    <dgm:pt modelId="{84AFCFAD-5E46-465E-B411-ED37F76AB9CB}">
      <dgm:prSet phldrT="[Text]"/>
      <dgm:spPr/>
      <dgm:t>
        <a:bodyPr/>
        <a:lstStyle/>
        <a:p>
          <a:r>
            <a:rPr lang="en-US" dirty="0" smtClean="0"/>
            <a:t>The Bride</a:t>
          </a:r>
          <a:endParaRPr lang="en-US" dirty="0"/>
        </a:p>
      </dgm:t>
    </dgm:pt>
    <dgm:pt modelId="{1511A758-A2D9-44F2-9A09-4B6D549CF0AF}" type="sibTrans" cxnId="{51901153-3611-4148-B6DE-168CC3B056DC}">
      <dgm:prSet/>
      <dgm:spPr/>
      <dgm:t>
        <a:bodyPr/>
        <a:lstStyle/>
        <a:p>
          <a:endParaRPr lang="en-US"/>
        </a:p>
      </dgm:t>
    </dgm:pt>
    <dgm:pt modelId="{F9BBE4F6-7D1C-4EC3-83DA-2189D1EDA7CB}" type="parTrans" cxnId="{51901153-3611-4148-B6DE-168CC3B056DC}">
      <dgm:prSet/>
      <dgm:spPr/>
      <dgm:t>
        <a:bodyPr/>
        <a:lstStyle/>
        <a:p>
          <a:endParaRPr lang="en-US"/>
        </a:p>
      </dgm:t>
    </dgm:pt>
    <dgm:pt modelId="{02472C27-1020-464C-89FF-182DA42AF7C7}">
      <dgm:prSet phldrT="[Text]"/>
      <dgm:spPr/>
      <dgm:t>
        <a:bodyPr/>
        <a:lstStyle/>
        <a:p>
          <a:r>
            <a:rPr lang="en-US" dirty="0" smtClean="0"/>
            <a:t>Represents God’s people corporately, the church</a:t>
          </a:r>
          <a:endParaRPr lang="en-US" dirty="0"/>
        </a:p>
      </dgm:t>
    </dgm:pt>
    <dgm:pt modelId="{68C1B429-6DB2-4BC0-A811-12773BDD6460}" type="sibTrans" cxnId="{D9F1C76C-EF10-40FF-AAAD-844B6DE297E5}">
      <dgm:prSet/>
      <dgm:spPr/>
      <dgm:t>
        <a:bodyPr/>
        <a:lstStyle/>
        <a:p>
          <a:endParaRPr lang="en-US"/>
        </a:p>
      </dgm:t>
    </dgm:pt>
    <dgm:pt modelId="{1F25A576-C88D-44E8-BE49-84C4E0DE9824}" type="parTrans" cxnId="{D9F1C76C-EF10-40FF-AAAD-844B6DE297E5}">
      <dgm:prSet/>
      <dgm:spPr/>
      <dgm:t>
        <a:bodyPr/>
        <a:lstStyle/>
        <a:p>
          <a:endParaRPr lang="en-US"/>
        </a:p>
      </dgm:t>
    </dgm:pt>
    <dgm:pt modelId="{7ADCB421-6487-4D20-893D-B554F7200533}" type="pres">
      <dgm:prSet presAssocID="{4E08D1CA-61DC-475E-8463-3140471314AA}" presName="outerComposite" presStyleCnt="0">
        <dgm:presLayoutVars>
          <dgm:chMax val="5"/>
          <dgm:dir/>
          <dgm:resizeHandles val="exact"/>
        </dgm:presLayoutVars>
      </dgm:prSet>
      <dgm:spPr/>
    </dgm:pt>
    <dgm:pt modelId="{26F91F99-4EF9-4102-B094-549CC9FE01E3}" type="pres">
      <dgm:prSet presAssocID="{4E08D1CA-61DC-475E-8463-3140471314AA}" presName="dummyMaxCanvas" presStyleCnt="0">
        <dgm:presLayoutVars/>
      </dgm:prSet>
      <dgm:spPr/>
    </dgm:pt>
    <dgm:pt modelId="{7F9E12B9-B690-4A1E-982D-441BF48ED78F}" type="pres">
      <dgm:prSet presAssocID="{4E08D1CA-61DC-475E-8463-3140471314AA}" presName="TwoNodes_1" presStyleLbl="node1" presStyleIdx="0" presStyleCnt="2">
        <dgm:presLayoutVars>
          <dgm:bulletEnabled val="1"/>
        </dgm:presLayoutVars>
      </dgm:prSet>
      <dgm:spPr/>
    </dgm:pt>
    <dgm:pt modelId="{C0B48575-18B3-41FA-A8D0-87DB5F861F65}" type="pres">
      <dgm:prSet presAssocID="{4E08D1CA-61DC-475E-8463-3140471314AA}" presName="TwoNodes_2" presStyleLbl="node1" presStyleIdx="1" presStyleCnt="2">
        <dgm:presLayoutVars>
          <dgm:bulletEnabled val="1"/>
        </dgm:presLayoutVars>
      </dgm:prSet>
      <dgm:spPr/>
    </dgm:pt>
    <dgm:pt modelId="{5F31B662-9714-4724-B02C-87A4F077076A}" type="pres">
      <dgm:prSet presAssocID="{4E08D1CA-61DC-475E-8463-3140471314AA}" presName="TwoConn_1-2" presStyleLbl="fgAccFollowNode1" presStyleIdx="0" presStyleCnt="1">
        <dgm:presLayoutVars>
          <dgm:bulletEnabled val="1"/>
        </dgm:presLayoutVars>
      </dgm:prSet>
      <dgm:spPr/>
    </dgm:pt>
    <dgm:pt modelId="{8250D881-76DB-418A-9B88-158611502D17}" type="pres">
      <dgm:prSet presAssocID="{4E08D1CA-61DC-475E-8463-3140471314AA}" presName="TwoNodes_1_text" presStyleLbl="node1" presStyleIdx="1" presStyleCnt="2">
        <dgm:presLayoutVars>
          <dgm:bulletEnabled val="1"/>
        </dgm:presLayoutVars>
      </dgm:prSet>
      <dgm:spPr/>
    </dgm:pt>
    <dgm:pt modelId="{DD34B6F8-855A-415C-8B28-9F0113A34709}" type="pres">
      <dgm:prSet presAssocID="{4E08D1CA-61DC-475E-8463-3140471314AA}" presName="TwoNodes_2_text" presStyleLbl="node1" presStyleIdx="1" presStyleCnt="2">
        <dgm:presLayoutVars>
          <dgm:bulletEnabled val="1"/>
        </dgm:presLayoutVars>
      </dgm:prSet>
      <dgm:spPr/>
    </dgm:pt>
  </dgm:ptLst>
  <dgm:cxnLst>
    <dgm:cxn modelId="{9279F815-4CBD-4E59-A873-3131CA025779}" type="presOf" srcId="{02472C27-1020-464C-89FF-182DA42AF7C7}" destId="{DD34B6F8-855A-415C-8B28-9F0113A34709}" srcOrd="1" destOrd="1" presId="urn:microsoft.com/office/officeart/2005/8/layout/vProcess5"/>
    <dgm:cxn modelId="{C4884BFC-FD7A-4C9C-ACCC-B72F90E38EC6}" type="presOf" srcId="{84AFCFAD-5E46-465E-B411-ED37F76AB9CB}" destId="{C0B48575-18B3-41FA-A8D0-87DB5F861F65}" srcOrd="0" destOrd="0" presId="urn:microsoft.com/office/officeart/2005/8/layout/vProcess5"/>
    <dgm:cxn modelId="{B5F9EEBC-8B51-4BD9-BBAB-294EAE9E9059}" type="presOf" srcId="{4E08D1CA-61DC-475E-8463-3140471314AA}" destId="{7ADCB421-6487-4D20-893D-B554F7200533}" srcOrd="0" destOrd="0" presId="urn:microsoft.com/office/officeart/2005/8/layout/vProcess5"/>
    <dgm:cxn modelId="{B9243757-2975-476A-A1C0-B0A245264F66}" type="presOf" srcId="{84AFCFAD-5E46-465E-B411-ED37F76AB9CB}" destId="{DD34B6F8-855A-415C-8B28-9F0113A34709}" srcOrd="1" destOrd="0" presId="urn:microsoft.com/office/officeart/2005/8/layout/vProcess5"/>
    <dgm:cxn modelId="{257DD673-3E43-4177-B90B-834232BF912E}" type="presOf" srcId="{ABF0ED8A-1B55-49CC-880E-74F83124AEB7}" destId="{5F31B662-9714-4724-B02C-87A4F077076A}" srcOrd="0" destOrd="0" presId="urn:microsoft.com/office/officeart/2005/8/layout/vProcess5"/>
    <dgm:cxn modelId="{51901153-3611-4148-B6DE-168CC3B056DC}" srcId="{4E08D1CA-61DC-475E-8463-3140471314AA}" destId="{84AFCFAD-5E46-465E-B411-ED37F76AB9CB}" srcOrd="1" destOrd="0" parTransId="{F9BBE4F6-7D1C-4EC3-83DA-2189D1EDA7CB}" sibTransId="{1511A758-A2D9-44F2-9A09-4B6D549CF0AF}"/>
    <dgm:cxn modelId="{44F39994-2A6E-4266-9A51-80D6CC186151}" type="presOf" srcId="{117AA64C-3F11-4848-8A5B-221DDE5D012C}" destId="{7F9E12B9-B690-4A1E-982D-441BF48ED78F}" srcOrd="0" destOrd="1" presId="urn:microsoft.com/office/officeart/2005/8/layout/vProcess5"/>
    <dgm:cxn modelId="{5A3331DA-896D-4A40-9968-BA7DDE6ED734}" srcId="{4E08D1CA-61DC-475E-8463-3140471314AA}" destId="{B89E9017-86E2-4621-BB21-13F1DEAA3D23}" srcOrd="0" destOrd="0" parTransId="{680737E5-4F07-45D4-8C82-9C689134B686}" sibTransId="{ABF0ED8A-1B55-49CC-880E-74F83124AEB7}"/>
    <dgm:cxn modelId="{3EAF21A0-F985-411F-AEF8-4AFD49D5B554}" type="presOf" srcId="{02472C27-1020-464C-89FF-182DA42AF7C7}" destId="{C0B48575-18B3-41FA-A8D0-87DB5F861F65}" srcOrd="0" destOrd="1" presId="urn:microsoft.com/office/officeart/2005/8/layout/vProcess5"/>
    <dgm:cxn modelId="{FC37F283-858B-447B-ACCD-AED1B826239B}" type="presOf" srcId="{B89E9017-86E2-4621-BB21-13F1DEAA3D23}" destId="{7F9E12B9-B690-4A1E-982D-441BF48ED78F}" srcOrd="0" destOrd="0" presId="urn:microsoft.com/office/officeart/2005/8/layout/vProcess5"/>
    <dgm:cxn modelId="{D9F1C76C-EF10-40FF-AAAD-844B6DE297E5}" srcId="{84AFCFAD-5E46-465E-B411-ED37F76AB9CB}" destId="{02472C27-1020-464C-89FF-182DA42AF7C7}" srcOrd="0" destOrd="0" parTransId="{1F25A576-C88D-44E8-BE49-84C4E0DE9824}" sibTransId="{68C1B429-6DB2-4BC0-A811-12773BDD6460}"/>
    <dgm:cxn modelId="{C0F94332-3AF3-43B7-8001-81810F1931A4}" srcId="{B89E9017-86E2-4621-BB21-13F1DEAA3D23}" destId="{117AA64C-3F11-4848-8A5B-221DDE5D012C}" srcOrd="0" destOrd="0" parTransId="{187EB295-E546-4CBA-B42E-75A37F165A05}" sibTransId="{CA26C371-3824-4934-8171-EED4731332A5}"/>
    <dgm:cxn modelId="{1E4DB14C-2C5E-4E43-B3C5-B0CDAE16AF71}" type="presOf" srcId="{117AA64C-3F11-4848-8A5B-221DDE5D012C}" destId="{8250D881-76DB-418A-9B88-158611502D17}" srcOrd="1" destOrd="1" presId="urn:microsoft.com/office/officeart/2005/8/layout/vProcess5"/>
    <dgm:cxn modelId="{C5808C07-1F73-47B1-9EC6-26F04AC9DF39}" type="presOf" srcId="{B89E9017-86E2-4621-BB21-13F1DEAA3D23}" destId="{8250D881-76DB-418A-9B88-158611502D17}" srcOrd="1" destOrd="0" presId="urn:microsoft.com/office/officeart/2005/8/layout/vProcess5"/>
    <dgm:cxn modelId="{D9CCF22A-0F22-437E-B8FB-9DEFB5284BFE}" type="presParOf" srcId="{7ADCB421-6487-4D20-893D-B554F7200533}" destId="{26F91F99-4EF9-4102-B094-549CC9FE01E3}" srcOrd="0" destOrd="0" presId="urn:microsoft.com/office/officeart/2005/8/layout/vProcess5"/>
    <dgm:cxn modelId="{C3BF553A-315B-4EA1-ACEA-6CA58203968B}" type="presParOf" srcId="{7ADCB421-6487-4D20-893D-B554F7200533}" destId="{7F9E12B9-B690-4A1E-982D-441BF48ED78F}" srcOrd="1" destOrd="0" presId="urn:microsoft.com/office/officeart/2005/8/layout/vProcess5"/>
    <dgm:cxn modelId="{C21B56FE-A84F-4562-9849-47C8301E38A2}" type="presParOf" srcId="{7ADCB421-6487-4D20-893D-B554F7200533}" destId="{C0B48575-18B3-41FA-A8D0-87DB5F861F65}" srcOrd="2" destOrd="0" presId="urn:microsoft.com/office/officeart/2005/8/layout/vProcess5"/>
    <dgm:cxn modelId="{05BEABDD-E849-497C-87C0-DF6D63CC8E15}" type="presParOf" srcId="{7ADCB421-6487-4D20-893D-B554F7200533}" destId="{5F31B662-9714-4724-B02C-87A4F077076A}" srcOrd="3" destOrd="0" presId="urn:microsoft.com/office/officeart/2005/8/layout/vProcess5"/>
    <dgm:cxn modelId="{E2CB7363-3B9D-480E-9D6B-1E6AA2682A56}" type="presParOf" srcId="{7ADCB421-6487-4D20-893D-B554F7200533}" destId="{8250D881-76DB-418A-9B88-158611502D17}" srcOrd="4" destOrd="0" presId="urn:microsoft.com/office/officeart/2005/8/layout/vProcess5"/>
    <dgm:cxn modelId="{6D184659-BFBB-479D-ABDD-676B629EE292}" type="presParOf" srcId="{7ADCB421-6487-4D20-893D-B554F7200533}" destId="{DD34B6F8-855A-415C-8B28-9F0113A34709}"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08D1CA-61DC-475E-8463-3140471314AA}" type="doc">
      <dgm:prSet loTypeId="urn:microsoft.com/office/officeart/2005/8/layout/vProcess5" loCatId="process" qsTypeId="urn:microsoft.com/office/officeart/2005/8/quickstyle/3d7" qsCatId="3D" csTypeId="urn:microsoft.com/office/officeart/2005/8/colors/accent1_2" csCatId="accent1" phldr="1"/>
      <dgm:spPr/>
      <dgm:t>
        <a:bodyPr/>
        <a:lstStyle/>
        <a:p>
          <a:endParaRPr lang="en-US"/>
        </a:p>
      </dgm:t>
    </dgm:pt>
    <dgm:pt modelId="{B89E9017-86E2-4621-BB21-13F1DEAA3D23}">
      <dgm:prSet phldrT="[Text]"/>
      <dgm:spPr/>
      <dgm:t>
        <a:bodyPr/>
        <a:lstStyle/>
        <a:p>
          <a:r>
            <a:rPr lang="en-US" dirty="0" smtClean="0"/>
            <a:t>The Loving Husband (speaking)</a:t>
          </a:r>
          <a:endParaRPr lang="en-US" dirty="0"/>
        </a:p>
      </dgm:t>
    </dgm:pt>
    <dgm:pt modelId="{680737E5-4F07-45D4-8C82-9C689134B686}" type="parTrans" cxnId="{5A3331DA-896D-4A40-9968-BA7DDE6ED734}">
      <dgm:prSet/>
      <dgm:spPr/>
      <dgm:t>
        <a:bodyPr/>
        <a:lstStyle/>
        <a:p>
          <a:endParaRPr lang="en-US"/>
        </a:p>
      </dgm:t>
    </dgm:pt>
    <dgm:pt modelId="{ABF0ED8A-1B55-49CC-880E-74F83124AEB7}" type="sibTrans" cxnId="{5A3331DA-896D-4A40-9968-BA7DDE6ED734}">
      <dgm:prSet/>
      <dgm:spPr/>
      <dgm:t>
        <a:bodyPr/>
        <a:lstStyle/>
        <a:p>
          <a:endParaRPr lang="en-US"/>
        </a:p>
      </dgm:t>
    </dgm:pt>
    <dgm:pt modelId="{117AA64C-3F11-4848-8A5B-221DDE5D012C}">
      <dgm:prSet phldrT="[Text]"/>
      <dgm:spPr/>
      <dgm:t>
        <a:bodyPr/>
        <a:lstStyle/>
        <a:p>
          <a:r>
            <a:rPr lang="en-US" dirty="0" smtClean="0"/>
            <a:t>Represents Jesus in His relationship with the church</a:t>
          </a:r>
          <a:endParaRPr lang="en-US" dirty="0"/>
        </a:p>
      </dgm:t>
    </dgm:pt>
    <dgm:pt modelId="{187EB295-E546-4CBA-B42E-75A37F165A05}" type="parTrans" cxnId="{C0F94332-3AF3-43B7-8001-81810F1931A4}">
      <dgm:prSet/>
      <dgm:spPr/>
      <dgm:t>
        <a:bodyPr/>
        <a:lstStyle/>
        <a:p>
          <a:endParaRPr lang="en-US"/>
        </a:p>
      </dgm:t>
    </dgm:pt>
    <dgm:pt modelId="{CA26C371-3824-4934-8171-EED4731332A5}" type="sibTrans" cxnId="{C0F94332-3AF3-43B7-8001-81810F1931A4}">
      <dgm:prSet/>
      <dgm:spPr/>
      <dgm:t>
        <a:bodyPr/>
        <a:lstStyle/>
        <a:p>
          <a:endParaRPr lang="en-US"/>
        </a:p>
      </dgm:t>
    </dgm:pt>
    <dgm:pt modelId="{2C5D05F4-402A-4CAE-9FFA-803B8F7584F2}">
      <dgm:prSet phldrT="[Text]"/>
      <dgm:spPr/>
      <dgm:t>
        <a:bodyPr/>
        <a:lstStyle/>
        <a:p>
          <a:r>
            <a:rPr lang="en-US" dirty="0" smtClean="0"/>
            <a:t>The Children of </a:t>
          </a:r>
          <a:r>
            <a:rPr lang="en-US" dirty="0" err="1" smtClean="0"/>
            <a:t>Whoredoms</a:t>
          </a:r>
          <a:endParaRPr lang="en-US" dirty="0"/>
        </a:p>
      </dgm:t>
    </dgm:pt>
    <dgm:pt modelId="{28576989-3DE5-486F-9675-270123741304}" type="parTrans" cxnId="{FA72A06C-61FA-4C3F-AF56-87B51C0FA186}">
      <dgm:prSet/>
      <dgm:spPr/>
      <dgm:t>
        <a:bodyPr/>
        <a:lstStyle/>
        <a:p>
          <a:endParaRPr lang="en-US"/>
        </a:p>
      </dgm:t>
    </dgm:pt>
    <dgm:pt modelId="{DDBDA4E8-0F51-4EDB-B857-E3925F454C6E}" type="sibTrans" cxnId="{FA72A06C-61FA-4C3F-AF56-87B51C0FA186}">
      <dgm:prSet/>
      <dgm:spPr/>
      <dgm:t>
        <a:bodyPr/>
        <a:lstStyle/>
        <a:p>
          <a:endParaRPr lang="en-US"/>
        </a:p>
      </dgm:t>
    </dgm:pt>
    <dgm:pt modelId="{02472C27-1020-464C-89FF-182DA42AF7C7}">
      <dgm:prSet phldrT="[Text]"/>
      <dgm:spPr/>
      <dgm:t>
        <a:bodyPr/>
        <a:lstStyle/>
        <a:p>
          <a:r>
            <a:rPr lang="en-US" dirty="0" smtClean="0"/>
            <a:t>Represents God’s people corporately, the church</a:t>
          </a:r>
          <a:endParaRPr lang="en-US" dirty="0"/>
        </a:p>
      </dgm:t>
    </dgm:pt>
    <dgm:pt modelId="{84AFCFAD-5E46-465E-B411-ED37F76AB9CB}">
      <dgm:prSet phldrT="[Text]"/>
      <dgm:spPr/>
      <dgm:t>
        <a:bodyPr/>
        <a:lstStyle/>
        <a:p>
          <a:r>
            <a:rPr lang="en-US" dirty="0" smtClean="0"/>
            <a:t>The Unfaithful Wife</a:t>
          </a:r>
          <a:endParaRPr lang="en-US" dirty="0"/>
        </a:p>
      </dgm:t>
    </dgm:pt>
    <dgm:pt modelId="{1511A758-A2D9-44F2-9A09-4B6D549CF0AF}" type="sibTrans" cxnId="{51901153-3611-4148-B6DE-168CC3B056DC}">
      <dgm:prSet/>
      <dgm:spPr/>
      <dgm:t>
        <a:bodyPr/>
        <a:lstStyle/>
        <a:p>
          <a:endParaRPr lang="en-US"/>
        </a:p>
      </dgm:t>
    </dgm:pt>
    <dgm:pt modelId="{F9BBE4F6-7D1C-4EC3-83DA-2189D1EDA7CB}" type="parTrans" cxnId="{51901153-3611-4148-B6DE-168CC3B056DC}">
      <dgm:prSet/>
      <dgm:spPr/>
      <dgm:t>
        <a:bodyPr/>
        <a:lstStyle/>
        <a:p>
          <a:endParaRPr lang="en-US"/>
        </a:p>
      </dgm:t>
    </dgm:pt>
    <dgm:pt modelId="{68C1B429-6DB2-4BC0-A811-12773BDD6460}" type="sibTrans" cxnId="{D9F1C76C-EF10-40FF-AAAD-844B6DE297E5}">
      <dgm:prSet/>
      <dgm:spPr/>
      <dgm:t>
        <a:bodyPr/>
        <a:lstStyle/>
        <a:p>
          <a:endParaRPr lang="en-US"/>
        </a:p>
      </dgm:t>
    </dgm:pt>
    <dgm:pt modelId="{1F25A576-C88D-44E8-BE49-84C4E0DE9824}" type="parTrans" cxnId="{D9F1C76C-EF10-40FF-AAAD-844B6DE297E5}">
      <dgm:prSet/>
      <dgm:spPr/>
      <dgm:t>
        <a:bodyPr/>
        <a:lstStyle/>
        <a:p>
          <a:endParaRPr lang="en-US"/>
        </a:p>
      </dgm:t>
    </dgm:pt>
    <dgm:pt modelId="{C168FEA6-5D54-44B7-906E-C0514E494FF9}">
      <dgm:prSet phldrT="[Text]"/>
      <dgm:spPr/>
      <dgm:t>
        <a:bodyPr/>
        <a:lstStyle/>
        <a:p>
          <a:r>
            <a:rPr lang="en-US" dirty="0" smtClean="0"/>
            <a:t>God’s people as individuals, the church members</a:t>
          </a:r>
          <a:endParaRPr lang="en-US" dirty="0"/>
        </a:p>
      </dgm:t>
    </dgm:pt>
    <dgm:pt modelId="{851AF72C-BEB8-4A55-BCD1-9DA09A54FE93}" type="sibTrans" cxnId="{C5865746-954E-4469-A7F1-C2603DB93810}">
      <dgm:prSet/>
      <dgm:spPr/>
      <dgm:t>
        <a:bodyPr/>
        <a:lstStyle/>
        <a:p>
          <a:endParaRPr lang="en-US"/>
        </a:p>
      </dgm:t>
    </dgm:pt>
    <dgm:pt modelId="{062D3428-933B-4895-9941-7CB8266F7401}" type="parTrans" cxnId="{C5865746-954E-4469-A7F1-C2603DB93810}">
      <dgm:prSet/>
      <dgm:spPr/>
      <dgm:t>
        <a:bodyPr/>
        <a:lstStyle/>
        <a:p>
          <a:endParaRPr lang="en-US"/>
        </a:p>
      </dgm:t>
    </dgm:pt>
    <dgm:pt modelId="{7ADCB421-6487-4D20-893D-B554F7200533}" type="pres">
      <dgm:prSet presAssocID="{4E08D1CA-61DC-475E-8463-3140471314AA}" presName="outerComposite" presStyleCnt="0">
        <dgm:presLayoutVars>
          <dgm:chMax val="5"/>
          <dgm:dir/>
          <dgm:resizeHandles val="exact"/>
        </dgm:presLayoutVars>
      </dgm:prSet>
      <dgm:spPr/>
    </dgm:pt>
    <dgm:pt modelId="{26F91F99-4EF9-4102-B094-549CC9FE01E3}" type="pres">
      <dgm:prSet presAssocID="{4E08D1CA-61DC-475E-8463-3140471314AA}" presName="dummyMaxCanvas" presStyleCnt="0">
        <dgm:presLayoutVars/>
      </dgm:prSet>
      <dgm:spPr/>
    </dgm:pt>
    <dgm:pt modelId="{D6CF5B0D-453E-4A0A-9ECA-3A5FC209F0D4}" type="pres">
      <dgm:prSet presAssocID="{4E08D1CA-61DC-475E-8463-3140471314AA}" presName="ThreeNodes_1" presStyleLbl="node1" presStyleIdx="0" presStyleCnt="3">
        <dgm:presLayoutVars>
          <dgm:bulletEnabled val="1"/>
        </dgm:presLayoutVars>
      </dgm:prSet>
      <dgm:spPr/>
      <dgm:t>
        <a:bodyPr/>
        <a:lstStyle/>
        <a:p>
          <a:endParaRPr lang="en-US"/>
        </a:p>
      </dgm:t>
    </dgm:pt>
    <dgm:pt modelId="{B112E8D0-1DB4-4300-A660-ADEE9C997CC5}" type="pres">
      <dgm:prSet presAssocID="{4E08D1CA-61DC-475E-8463-3140471314AA}" presName="ThreeNodes_2" presStyleLbl="node1" presStyleIdx="1" presStyleCnt="3">
        <dgm:presLayoutVars>
          <dgm:bulletEnabled val="1"/>
        </dgm:presLayoutVars>
      </dgm:prSet>
      <dgm:spPr/>
      <dgm:t>
        <a:bodyPr/>
        <a:lstStyle/>
        <a:p>
          <a:endParaRPr lang="en-US"/>
        </a:p>
      </dgm:t>
    </dgm:pt>
    <dgm:pt modelId="{B3DD9DAC-1A1A-4568-BF96-C9205B2FFB92}" type="pres">
      <dgm:prSet presAssocID="{4E08D1CA-61DC-475E-8463-3140471314AA}" presName="ThreeNodes_3" presStyleLbl="node1" presStyleIdx="2" presStyleCnt="3" custLinFactNeighborX="-3548" custLinFactNeighborY="-11019">
        <dgm:presLayoutVars>
          <dgm:bulletEnabled val="1"/>
        </dgm:presLayoutVars>
      </dgm:prSet>
      <dgm:spPr/>
      <dgm:t>
        <a:bodyPr/>
        <a:lstStyle/>
        <a:p>
          <a:endParaRPr lang="en-US"/>
        </a:p>
      </dgm:t>
    </dgm:pt>
    <dgm:pt modelId="{6538F36B-E277-42C0-92D4-50FAF2B6D264}" type="pres">
      <dgm:prSet presAssocID="{4E08D1CA-61DC-475E-8463-3140471314AA}" presName="ThreeConn_1-2" presStyleLbl="fgAccFollowNode1" presStyleIdx="0" presStyleCnt="2">
        <dgm:presLayoutVars>
          <dgm:bulletEnabled val="1"/>
        </dgm:presLayoutVars>
      </dgm:prSet>
      <dgm:spPr/>
    </dgm:pt>
    <dgm:pt modelId="{1BD92E39-3E52-4684-9653-85E2B7FD5177}" type="pres">
      <dgm:prSet presAssocID="{4E08D1CA-61DC-475E-8463-3140471314AA}" presName="ThreeConn_2-3" presStyleLbl="fgAccFollowNode1" presStyleIdx="1" presStyleCnt="2">
        <dgm:presLayoutVars>
          <dgm:bulletEnabled val="1"/>
        </dgm:presLayoutVars>
      </dgm:prSet>
      <dgm:spPr/>
    </dgm:pt>
    <dgm:pt modelId="{B74D20C2-E53D-48E3-BD38-502C6C7E0E1C}" type="pres">
      <dgm:prSet presAssocID="{4E08D1CA-61DC-475E-8463-3140471314AA}" presName="ThreeNodes_1_text" presStyleLbl="node1" presStyleIdx="2" presStyleCnt="3">
        <dgm:presLayoutVars>
          <dgm:bulletEnabled val="1"/>
        </dgm:presLayoutVars>
      </dgm:prSet>
      <dgm:spPr/>
      <dgm:t>
        <a:bodyPr/>
        <a:lstStyle/>
        <a:p>
          <a:endParaRPr lang="en-US"/>
        </a:p>
      </dgm:t>
    </dgm:pt>
    <dgm:pt modelId="{E17095D7-5930-4EAC-BD97-3C80C561B47D}" type="pres">
      <dgm:prSet presAssocID="{4E08D1CA-61DC-475E-8463-3140471314AA}" presName="ThreeNodes_2_text" presStyleLbl="node1" presStyleIdx="2" presStyleCnt="3">
        <dgm:presLayoutVars>
          <dgm:bulletEnabled val="1"/>
        </dgm:presLayoutVars>
      </dgm:prSet>
      <dgm:spPr/>
      <dgm:t>
        <a:bodyPr/>
        <a:lstStyle/>
        <a:p>
          <a:endParaRPr lang="en-US"/>
        </a:p>
      </dgm:t>
    </dgm:pt>
    <dgm:pt modelId="{0DAE2166-EB1E-4BD0-B97C-21A1C47DD3F7}" type="pres">
      <dgm:prSet presAssocID="{4E08D1CA-61DC-475E-8463-3140471314AA}" presName="ThreeNodes_3_text" presStyleLbl="node1" presStyleIdx="2" presStyleCnt="3">
        <dgm:presLayoutVars>
          <dgm:bulletEnabled val="1"/>
        </dgm:presLayoutVars>
      </dgm:prSet>
      <dgm:spPr/>
      <dgm:t>
        <a:bodyPr/>
        <a:lstStyle/>
        <a:p>
          <a:endParaRPr lang="en-US"/>
        </a:p>
      </dgm:t>
    </dgm:pt>
  </dgm:ptLst>
  <dgm:cxnLst>
    <dgm:cxn modelId="{3847EDD7-49E1-4366-9C83-96B75ADC64E1}" type="presOf" srcId="{117AA64C-3F11-4848-8A5B-221DDE5D012C}" destId="{D6CF5B0D-453E-4A0A-9ECA-3A5FC209F0D4}" srcOrd="0" destOrd="1" presId="urn:microsoft.com/office/officeart/2005/8/layout/vProcess5"/>
    <dgm:cxn modelId="{3313C10F-4AA9-4761-B61F-DBA974C94001}" type="presOf" srcId="{02472C27-1020-464C-89FF-182DA42AF7C7}" destId="{B112E8D0-1DB4-4300-A660-ADEE9C997CC5}" srcOrd="0" destOrd="1" presId="urn:microsoft.com/office/officeart/2005/8/layout/vProcess5"/>
    <dgm:cxn modelId="{91DFC1B8-FD21-428C-9A19-A85D3C7B16EA}" type="presOf" srcId="{2C5D05F4-402A-4CAE-9FFA-803B8F7584F2}" destId="{0DAE2166-EB1E-4BD0-B97C-21A1C47DD3F7}" srcOrd="1" destOrd="0" presId="urn:microsoft.com/office/officeart/2005/8/layout/vProcess5"/>
    <dgm:cxn modelId="{255EFE1A-D13D-4C21-8EC6-9B3FD592000D}" type="presOf" srcId="{C168FEA6-5D54-44B7-906E-C0514E494FF9}" destId="{B3DD9DAC-1A1A-4568-BF96-C9205B2FFB92}" srcOrd="0" destOrd="1" presId="urn:microsoft.com/office/officeart/2005/8/layout/vProcess5"/>
    <dgm:cxn modelId="{F1FC1191-06DB-4CCC-9BE5-4FBAEFAF539A}" type="presOf" srcId="{84AFCFAD-5E46-465E-B411-ED37F76AB9CB}" destId="{E17095D7-5930-4EAC-BD97-3C80C561B47D}" srcOrd="1" destOrd="0" presId="urn:microsoft.com/office/officeart/2005/8/layout/vProcess5"/>
    <dgm:cxn modelId="{74045BD5-BA4F-4265-9226-CDE5CFFE6E8C}" type="presOf" srcId="{84AFCFAD-5E46-465E-B411-ED37F76AB9CB}" destId="{B112E8D0-1DB4-4300-A660-ADEE9C997CC5}" srcOrd="0" destOrd="0" presId="urn:microsoft.com/office/officeart/2005/8/layout/vProcess5"/>
    <dgm:cxn modelId="{A2C744CD-E26C-4067-81A8-53BB64497E08}" type="presOf" srcId="{B89E9017-86E2-4621-BB21-13F1DEAA3D23}" destId="{B74D20C2-E53D-48E3-BD38-502C6C7E0E1C}" srcOrd="1" destOrd="0" presId="urn:microsoft.com/office/officeart/2005/8/layout/vProcess5"/>
    <dgm:cxn modelId="{E83652F9-1E3E-4185-A0DC-F43FF9D49A23}" type="presOf" srcId="{1511A758-A2D9-44F2-9A09-4B6D549CF0AF}" destId="{1BD92E39-3E52-4684-9653-85E2B7FD5177}" srcOrd="0" destOrd="0" presId="urn:microsoft.com/office/officeart/2005/8/layout/vProcess5"/>
    <dgm:cxn modelId="{C0F94332-3AF3-43B7-8001-81810F1931A4}" srcId="{B89E9017-86E2-4621-BB21-13F1DEAA3D23}" destId="{117AA64C-3F11-4848-8A5B-221DDE5D012C}" srcOrd="0" destOrd="0" parTransId="{187EB295-E546-4CBA-B42E-75A37F165A05}" sibTransId="{CA26C371-3824-4934-8171-EED4731332A5}"/>
    <dgm:cxn modelId="{13585BBF-7F25-4172-9FD3-2D9279F3FAC2}" type="presOf" srcId="{4E08D1CA-61DC-475E-8463-3140471314AA}" destId="{7ADCB421-6487-4D20-893D-B554F7200533}" srcOrd="0" destOrd="0" presId="urn:microsoft.com/office/officeart/2005/8/layout/vProcess5"/>
    <dgm:cxn modelId="{3A57F1D7-CC7D-4641-85D1-1D809F8B87E1}" type="presOf" srcId="{C168FEA6-5D54-44B7-906E-C0514E494FF9}" destId="{0DAE2166-EB1E-4BD0-B97C-21A1C47DD3F7}" srcOrd="1" destOrd="1" presId="urn:microsoft.com/office/officeart/2005/8/layout/vProcess5"/>
    <dgm:cxn modelId="{FA72A06C-61FA-4C3F-AF56-87B51C0FA186}" srcId="{4E08D1CA-61DC-475E-8463-3140471314AA}" destId="{2C5D05F4-402A-4CAE-9FFA-803B8F7584F2}" srcOrd="2" destOrd="0" parTransId="{28576989-3DE5-486F-9675-270123741304}" sibTransId="{DDBDA4E8-0F51-4EDB-B857-E3925F454C6E}"/>
    <dgm:cxn modelId="{BA96A9B0-6FC0-4A0B-8EEB-6A84058F6105}" type="presOf" srcId="{B89E9017-86E2-4621-BB21-13F1DEAA3D23}" destId="{D6CF5B0D-453E-4A0A-9ECA-3A5FC209F0D4}" srcOrd="0" destOrd="0" presId="urn:microsoft.com/office/officeart/2005/8/layout/vProcess5"/>
    <dgm:cxn modelId="{0DC893F4-A1A0-4AC8-85E4-42A02DA12021}" type="presOf" srcId="{02472C27-1020-464C-89FF-182DA42AF7C7}" destId="{E17095D7-5930-4EAC-BD97-3C80C561B47D}" srcOrd="1" destOrd="1" presId="urn:microsoft.com/office/officeart/2005/8/layout/vProcess5"/>
    <dgm:cxn modelId="{16B15679-C003-444F-9CF5-831D3C1BD465}" type="presOf" srcId="{2C5D05F4-402A-4CAE-9FFA-803B8F7584F2}" destId="{B3DD9DAC-1A1A-4568-BF96-C9205B2FFB92}" srcOrd="0" destOrd="0" presId="urn:microsoft.com/office/officeart/2005/8/layout/vProcess5"/>
    <dgm:cxn modelId="{51901153-3611-4148-B6DE-168CC3B056DC}" srcId="{4E08D1CA-61DC-475E-8463-3140471314AA}" destId="{84AFCFAD-5E46-465E-B411-ED37F76AB9CB}" srcOrd="1" destOrd="0" parTransId="{F9BBE4F6-7D1C-4EC3-83DA-2189D1EDA7CB}" sibTransId="{1511A758-A2D9-44F2-9A09-4B6D549CF0AF}"/>
    <dgm:cxn modelId="{C5865746-954E-4469-A7F1-C2603DB93810}" srcId="{2C5D05F4-402A-4CAE-9FFA-803B8F7584F2}" destId="{C168FEA6-5D54-44B7-906E-C0514E494FF9}" srcOrd="0" destOrd="0" parTransId="{062D3428-933B-4895-9941-7CB8266F7401}" sibTransId="{851AF72C-BEB8-4A55-BCD1-9DA09A54FE93}"/>
    <dgm:cxn modelId="{D9F1C76C-EF10-40FF-AAAD-844B6DE297E5}" srcId="{84AFCFAD-5E46-465E-B411-ED37F76AB9CB}" destId="{02472C27-1020-464C-89FF-182DA42AF7C7}" srcOrd="0" destOrd="0" parTransId="{1F25A576-C88D-44E8-BE49-84C4E0DE9824}" sibTransId="{68C1B429-6DB2-4BC0-A811-12773BDD6460}"/>
    <dgm:cxn modelId="{5A3331DA-896D-4A40-9968-BA7DDE6ED734}" srcId="{4E08D1CA-61DC-475E-8463-3140471314AA}" destId="{B89E9017-86E2-4621-BB21-13F1DEAA3D23}" srcOrd="0" destOrd="0" parTransId="{680737E5-4F07-45D4-8C82-9C689134B686}" sibTransId="{ABF0ED8A-1B55-49CC-880E-74F83124AEB7}"/>
    <dgm:cxn modelId="{B934AFC3-178D-4062-A4E0-BA04E09969B3}" type="presOf" srcId="{117AA64C-3F11-4848-8A5B-221DDE5D012C}" destId="{B74D20C2-E53D-48E3-BD38-502C6C7E0E1C}" srcOrd="1" destOrd="1" presId="urn:microsoft.com/office/officeart/2005/8/layout/vProcess5"/>
    <dgm:cxn modelId="{D21928D1-DFFB-4B06-A7FA-6A891341900A}" type="presOf" srcId="{ABF0ED8A-1B55-49CC-880E-74F83124AEB7}" destId="{6538F36B-E277-42C0-92D4-50FAF2B6D264}" srcOrd="0" destOrd="0" presId="urn:microsoft.com/office/officeart/2005/8/layout/vProcess5"/>
    <dgm:cxn modelId="{41126D24-2ED6-4297-B0FC-E5D5912384FA}" type="presParOf" srcId="{7ADCB421-6487-4D20-893D-B554F7200533}" destId="{26F91F99-4EF9-4102-B094-549CC9FE01E3}" srcOrd="0" destOrd="0" presId="urn:microsoft.com/office/officeart/2005/8/layout/vProcess5"/>
    <dgm:cxn modelId="{AE8C8944-E0A4-46DD-8D6D-81EAC647D979}" type="presParOf" srcId="{7ADCB421-6487-4D20-893D-B554F7200533}" destId="{D6CF5B0D-453E-4A0A-9ECA-3A5FC209F0D4}" srcOrd="1" destOrd="0" presId="urn:microsoft.com/office/officeart/2005/8/layout/vProcess5"/>
    <dgm:cxn modelId="{EA1372B4-5AA0-4310-BD12-75991EE43F26}" type="presParOf" srcId="{7ADCB421-6487-4D20-893D-B554F7200533}" destId="{B112E8D0-1DB4-4300-A660-ADEE9C997CC5}" srcOrd="2" destOrd="0" presId="urn:microsoft.com/office/officeart/2005/8/layout/vProcess5"/>
    <dgm:cxn modelId="{33B8AC3E-CE6C-48C4-850A-4707563F5857}" type="presParOf" srcId="{7ADCB421-6487-4D20-893D-B554F7200533}" destId="{B3DD9DAC-1A1A-4568-BF96-C9205B2FFB92}" srcOrd="3" destOrd="0" presId="urn:microsoft.com/office/officeart/2005/8/layout/vProcess5"/>
    <dgm:cxn modelId="{C10CE36A-1072-4107-B7CC-398277C832BF}" type="presParOf" srcId="{7ADCB421-6487-4D20-893D-B554F7200533}" destId="{6538F36B-E277-42C0-92D4-50FAF2B6D264}" srcOrd="4" destOrd="0" presId="urn:microsoft.com/office/officeart/2005/8/layout/vProcess5"/>
    <dgm:cxn modelId="{35FBADDA-40F0-41B1-AE7C-23F6E7406A7C}" type="presParOf" srcId="{7ADCB421-6487-4D20-893D-B554F7200533}" destId="{1BD92E39-3E52-4684-9653-85E2B7FD5177}" srcOrd="5" destOrd="0" presId="urn:microsoft.com/office/officeart/2005/8/layout/vProcess5"/>
    <dgm:cxn modelId="{51636EEF-BAA2-45E4-BB5F-C851DF03BD16}" type="presParOf" srcId="{7ADCB421-6487-4D20-893D-B554F7200533}" destId="{B74D20C2-E53D-48E3-BD38-502C6C7E0E1C}" srcOrd="6" destOrd="0" presId="urn:microsoft.com/office/officeart/2005/8/layout/vProcess5"/>
    <dgm:cxn modelId="{F131B8E0-8993-4D80-AF54-38263787C9B0}" type="presParOf" srcId="{7ADCB421-6487-4D20-893D-B554F7200533}" destId="{E17095D7-5930-4EAC-BD97-3C80C561B47D}" srcOrd="7" destOrd="0" presId="urn:microsoft.com/office/officeart/2005/8/layout/vProcess5"/>
    <dgm:cxn modelId="{9F8FFA55-E359-4C98-85A0-7796BECD4294}" type="presParOf" srcId="{7ADCB421-6487-4D20-893D-B554F7200533}" destId="{0DAE2166-EB1E-4BD0-B97C-21A1C47DD3F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9E12B9-B690-4A1E-982D-441BF48ED78F}">
      <dsp:nvSpPr>
        <dsp:cNvPr id="0" name=""/>
        <dsp:cNvSpPr/>
      </dsp:nvSpPr>
      <dsp:spPr>
        <a:xfrm>
          <a:off x="0" y="0"/>
          <a:ext cx="8915155" cy="2378692"/>
        </a:xfrm>
        <a:prstGeom prst="roundRect">
          <a:avLst>
            <a:gd name="adj" fmla="val 10000"/>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The Guardian and Betrothed (speaking)</a:t>
          </a:r>
          <a:endParaRPr lang="en-US" sz="3500" kern="1200" dirty="0"/>
        </a:p>
        <a:p>
          <a:pPr marL="228600" lvl="1" indent="-228600" algn="l" defTabSz="1200150">
            <a:lnSpc>
              <a:spcPct val="90000"/>
            </a:lnSpc>
            <a:spcBef>
              <a:spcPct val="0"/>
            </a:spcBef>
            <a:spcAft>
              <a:spcPct val="15000"/>
            </a:spcAft>
            <a:buChar char="••"/>
          </a:pPr>
          <a:r>
            <a:rPr lang="en-US" sz="2700" kern="1200" dirty="0" smtClean="0"/>
            <a:t>Represents Jesus in His relationship with the church</a:t>
          </a:r>
          <a:endParaRPr lang="en-US" sz="2700" kern="1200" dirty="0"/>
        </a:p>
      </dsp:txBody>
      <dsp:txXfrm>
        <a:off x="69670" y="69670"/>
        <a:ext cx="6456590" cy="2239352"/>
      </dsp:txXfrm>
    </dsp:sp>
    <dsp:sp modelId="{C0B48575-18B3-41FA-A8D0-87DB5F861F65}">
      <dsp:nvSpPr>
        <dsp:cNvPr id="0" name=""/>
        <dsp:cNvSpPr/>
      </dsp:nvSpPr>
      <dsp:spPr>
        <a:xfrm>
          <a:off x="1573262" y="2907290"/>
          <a:ext cx="8915155" cy="2378692"/>
        </a:xfrm>
        <a:prstGeom prst="roundRect">
          <a:avLst>
            <a:gd name="adj" fmla="val 10000"/>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33350" tIns="133350" rIns="133350" bIns="133350" numCol="1" spcCol="1270" anchor="ctr" anchorCtr="0">
          <a:noAutofit/>
        </a:bodyPr>
        <a:lstStyle/>
        <a:p>
          <a:pPr lvl="0" algn="l" defTabSz="1555750">
            <a:lnSpc>
              <a:spcPct val="90000"/>
            </a:lnSpc>
            <a:spcBef>
              <a:spcPct val="0"/>
            </a:spcBef>
            <a:spcAft>
              <a:spcPct val="35000"/>
            </a:spcAft>
          </a:pPr>
          <a:r>
            <a:rPr lang="en-US" sz="3500" kern="1200" dirty="0" smtClean="0"/>
            <a:t>The Bride</a:t>
          </a:r>
          <a:endParaRPr lang="en-US" sz="3500" kern="1200" dirty="0"/>
        </a:p>
        <a:p>
          <a:pPr marL="228600" lvl="1" indent="-228600" algn="l" defTabSz="1200150">
            <a:lnSpc>
              <a:spcPct val="90000"/>
            </a:lnSpc>
            <a:spcBef>
              <a:spcPct val="0"/>
            </a:spcBef>
            <a:spcAft>
              <a:spcPct val="15000"/>
            </a:spcAft>
            <a:buChar char="••"/>
          </a:pPr>
          <a:r>
            <a:rPr lang="en-US" sz="2700" kern="1200" dirty="0" smtClean="0"/>
            <a:t>Represents God’s people corporately, the church</a:t>
          </a:r>
          <a:endParaRPr lang="en-US" sz="2700" kern="1200" dirty="0"/>
        </a:p>
      </dsp:txBody>
      <dsp:txXfrm>
        <a:off x="1642932" y="2976960"/>
        <a:ext cx="5656402" cy="2239352"/>
      </dsp:txXfrm>
    </dsp:sp>
    <dsp:sp modelId="{5F31B662-9714-4724-B02C-87A4F077076A}">
      <dsp:nvSpPr>
        <dsp:cNvPr id="0" name=""/>
        <dsp:cNvSpPr/>
      </dsp:nvSpPr>
      <dsp:spPr>
        <a:xfrm>
          <a:off x="7369005" y="1869916"/>
          <a:ext cx="1546150" cy="1546150"/>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7716889" y="1869916"/>
        <a:ext cx="850382" cy="11634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F5B0D-453E-4A0A-9ECA-3A5FC209F0D4}">
      <dsp:nvSpPr>
        <dsp:cNvPr id="0" name=""/>
        <dsp:cNvSpPr/>
      </dsp:nvSpPr>
      <dsp:spPr>
        <a:xfrm>
          <a:off x="0" y="0"/>
          <a:ext cx="8915155" cy="1585794"/>
        </a:xfrm>
        <a:prstGeom prst="roundRect">
          <a:avLst>
            <a:gd name="adj" fmla="val 10000"/>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The Loving Husband (speaking)</a:t>
          </a:r>
          <a:endParaRPr lang="en-US" sz="3200" kern="1200" dirty="0"/>
        </a:p>
        <a:p>
          <a:pPr marL="228600" lvl="1" indent="-228600" algn="l" defTabSz="1111250">
            <a:lnSpc>
              <a:spcPct val="90000"/>
            </a:lnSpc>
            <a:spcBef>
              <a:spcPct val="0"/>
            </a:spcBef>
            <a:spcAft>
              <a:spcPct val="15000"/>
            </a:spcAft>
            <a:buChar char="••"/>
          </a:pPr>
          <a:r>
            <a:rPr lang="en-US" sz="2500" kern="1200" dirty="0" smtClean="0"/>
            <a:t>Represents Jesus in His relationship with the church</a:t>
          </a:r>
          <a:endParaRPr lang="en-US" sz="2500" kern="1200" dirty="0"/>
        </a:p>
      </dsp:txBody>
      <dsp:txXfrm>
        <a:off x="46446" y="46446"/>
        <a:ext cx="7203959" cy="1492902"/>
      </dsp:txXfrm>
    </dsp:sp>
    <dsp:sp modelId="{B112E8D0-1DB4-4300-A660-ADEE9C997CC5}">
      <dsp:nvSpPr>
        <dsp:cNvPr id="0" name=""/>
        <dsp:cNvSpPr/>
      </dsp:nvSpPr>
      <dsp:spPr>
        <a:xfrm>
          <a:off x="786631" y="1850094"/>
          <a:ext cx="8915155" cy="1585794"/>
        </a:xfrm>
        <a:prstGeom prst="roundRect">
          <a:avLst>
            <a:gd name="adj" fmla="val 10000"/>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The Unfaithful Wife</a:t>
          </a:r>
          <a:endParaRPr lang="en-US" sz="3200" kern="1200" dirty="0"/>
        </a:p>
        <a:p>
          <a:pPr marL="228600" lvl="1" indent="-228600" algn="l" defTabSz="1111250">
            <a:lnSpc>
              <a:spcPct val="90000"/>
            </a:lnSpc>
            <a:spcBef>
              <a:spcPct val="0"/>
            </a:spcBef>
            <a:spcAft>
              <a:spcPct val="15000"/>
            </a:spcAft>
            <a:buChar char="••"/>
          </a:pPr>
          <a:r>
            <a:rPr lang="en-US" sz="2500" kern="1200" dirty="0" smtClean="0"/>
            <a:t>Represents God’s people corporately, the church</a:t>
          </a:r>
          <a:endParaRPr lang="en-US" sz="2500" kern="1200" dirty="0"/>
        </a:p>
      </dsp:txBody>
      <dsp:txXfrm>
        <a:off x="833077" y="1896540"/>
        <a:ext cx="7004865" cy="1492902"/>
      </dsp:txXfrm>
    </dsp:sp>
    <dsp:sp modelId="{B3DD9DAC-1A1A-4568-BF96-C9205B2FFB92}">
      <dsp:nvSpPr>
        <dsp:cNvPr id="0" name=""/>
        <dsp:cNvSpPr/>
      </dsp:nvSpPr>
      <dsp:spPr>
        <a:xfrm>
          <a:off x="1256952" y="3525449"/>
          <a:ext cx="8915155" cy="1585794"/>
        </a:xfrm>
        <a:prstGeom prst="roundRect">
          <a:avLst>
            <a:gd name="adj" fmla="val 10000"/>
          </a:avLst>
        </a:prstGeom>
        <a:solidFill>
          <a:schemeClr val="accent1">
            <a:hueOff val="0"/>
            <a:satOff val="0"/>
            <a:lumOff val="0"/>
            <a:alphaOff val="0"/>
          </a:schemeClr>
        </a:solidFill>
        <a:ln>
          <a:noFill/>
        </a:ln>
        <a:effectLst/>
        <a:sp3d extrusionH="50600" prstMaterial="metal">
          <a:bevelT w="101600" h="80600" prst="relaxedInset"/>
          <a:bevelB w="80600" h="80600" prst="relaxedInset"/>
        </a:sp3d>
      </dsp:spPr>
      <dsp:style>
        <a:lnRef idx="0">
          <a:scrgbClr r="0" g="0" b="0"/>
        </a:lnRef>
        <a:fillRef idx="1">
          <a:scrgbClr r="0" g="0" b="0"/>
        </a:fillRef>
        <a:effectRef idx="1">
          <a:scrgbClr r="0" g="0" b="0"/>
        </a:effectRef>
        <a:fontRef idx="minor">
          <a:schemeClr val="dk1"/>
        </a:fontRef>
      </dsp:style>
      <dsp:txBody>
        <a:bodyPr spcFirstLastPara="0" vert="horz" wrap="square" lIns="121920" tIns="121920" rIns="121920" bIns="121920" numCol="1" spcCol="1270" anchor="ctr" anchorCtr="0">
          <a:noAutofit/>
        </a:bodyPr>
        <a:lstStyle/>
        <a:p>
          <a:pPr lvl="0" algn="l" defTabSz="1422400">
            <a:lnSpc>
              <a:spcPct val="90000"/>
            </a:lnSpc>
            <a:spcBef>
              <a:spcPct val="0"/>
            </a:spcBef>
            <a:spcAft>
              <a:spcPct val="35000"/>
            </a:spcAft>
          </a:pPr>
          <a:r>
            <a:rPr lang="en-US" sz="3200" kern="1200" dirty="0" smtClean="0"/>
            <a:t>The Children of </a:t>
          </a:r>
          <a:r>
            <a:rPr lang="en-US" sz="3200" kern="1200" dirty="0" err="1" smtClean="0"/>
            <a:t>Whoredoms</a:t>
          </a:r>
          <a:endParaRPr lang="en-US" sz="3200" kern="1200" dirty="0"/>
        </a:p>
        <a:p>
          <a:pPr marL="228600" lvl="1" indent="-228600" algn="l" defTabSz="1111250">
            <a:lnSpc>
              <a:spcPct val="90000"/>
            </a:lnSpc>
            <a:spcBef>
              <a:spcPct val="0"/>
            </a:spcBef>
            <a:spcAft>
              <a:spcPct val="15000"/>
            </a:spcAft>
            <a:buChar char="••"/>
          </a:pPr>
          <a:r>
            <a:rPr lang="en-US" sz="2500" kern="1200" dirty="0" smtClean="0"/>
            <a:t>God’s people as individuals, the church members</a:t>
          </a:r>
          <a:endParaRPr lang="en-US" sz="2500" kern="1200" dirty="0"/>
        </a:p>
      </dsp:txBody>
      <dsp:txXfrm>
        <a:off x="1303398" y="3571895"/>
        <a:ext cx="7004865" cy="1492902"/>
      </dsp:txXfrm>
    </dsp:sp>
    <dsp:sp modelId="{6538F36B-E277-42C0-92D4-50FAF2B6D264}">
      <dsp:nvSpPr>
        <dsp:cNvPr id="0" name=""/>
        <dsp:cNvSpPr/>
      </dsp:nvSpPr>
      <dsp:spPr>
        <a:xfrm>
          <a:off x="7884388" y="1202561"/>
          <a:ext cx="1030766" cy="1030766"/>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116310" y="1202561"/>
        <a:ext cx="566922" cy="775651"/>
      </dsp:txXfrm>
    </dsp:sp>
    <dsp:sp modelId="{1BD92E39-3E52-4684-9653-85E2B7FD5177}">
      <dsp:nvSpPr>
        <dsp:cNvPr id="0" name=""/>
        <dsp:cNvSpPr/>
      </dsp:nvSpPr>
      <dsp:spPr>
        <a:xfrm>
          <a:off x="8671019" y="3042083"/>
          <a:ext cx="1030766" cy="1030766"/>
        </a:xfrm>
        <a:prstGeom prst="downArrow">
          <a:avLst>
            <a:gd name="adj1" fmla="val 55000"/>
            <a:gd name="adj2" fmla="val 45000"/>
          </a:avLst>
        </a:prstGeom>
        <a:solidFill>
          <a:schemeClr val="accent1">
            <a:alpha val="90000"/>
            <a:tint val="40000"/>
            <a:hueOff val="0"/>
            <a:satOff val="0"/>
            <a:lumOff val="0"/>
            <a:alphaOff val="0"/>
          </a:schemeClr>
        </a:solidFill>
        <a:ln>
          <a:noFill/>
        </a:ln>
        <a:effectLst/>
        <a:sp3d z="57200" extrusionH="600" contourW="3000">
          <a:bevelT w="48600" h="18600" prst="relaxedInset"/>
          <a:bevelB w="48600" h="8600" prst="relaxedInset"/>
        </a:sp3d>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endParaRPr lang="en-US" sz="3600" kern="1200"/>
        </a:p>
      </dsp:txBody>
      <dsp:txXfrm>
        <a:off x="8902941" y="3042083"/>
        <a:ext cx="566922" cy="775651"/>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7">
  <dgm:title val=""/>
  <dgm:desc val=""/>
  <dgm:catLst>
    <dgm:cat type="3D" pri="11700"/>
  </dgm:catLst>
  <dgm:scene3d>
    <a:camera prst="perspectiveLeft" zoom="91000"/>
    <a:lightRig rig="threePt" dir="t">
      <a:rot lat="0" lon="0" rev="20640000"/>
    </a:lightRig>
  </dgm:scene3d>
  <dgm:styleLbl name="node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lnNod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vennNode1">
    <dgm:scene3d>
      <a:camera prst="orthographicFront"/>
      <a:lightRig rig="threePt" dir="t"/>
    </dgm:scene3d>
    <dgm:sp3d extrusionH="50600" prstMaterial="clear">
      <a:bevelT w="101600" h="80600" prst="relaxedInset"/>
      <a:bevelB w="80600" h="80600" prst="relaxedInset"/>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50600" prstMaterial="metal">
      <a:bevelT w="101600" h="80600" prst="relaxedInset"/>
      <a:bevelB w="80600" h="80600" prst="relaxedInset"/>
    </dgm:sp3d>
    <dgm:txPr/>
    <dgm:style>
      <a:lnRef idx="1">
        <a:scrgbClr r="0" g="0" b="0"/>
      </a:lnRef>
      <a:fillRef idx="1">
        <a:scrgbClr r="0" g="0" b="0"/>
      </a:fillRef>
      <a:effectRef idx="1">
        <a:scrgbClr r="0" g="0" b="0"/>
      </a:effectRef>
      <a:fontRef idx="minor">
        <a:schemeClr val="dk1"/>
      </a:fontRef>
    </dgm:style>
  </dgm:styleLbl>
  <dgm:styleLbl name="node1">
    <dgm:scene3d>
      <a:camera prst="orthographicFront"/>
      <a:lightRig rig="threePt" dir="t"/>
    </dgm:scene3d>
    <dgm:sp3d extrusionH="50600" prstMaterial="metal">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node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fgImgPlace1">
    <dgm:scene3d>
      <a:camera prst="orthographicFront"/>
      <a:lightRig rig="threePt" dir="t"/>
    </dgm:scene3d>
    <dgm:sp3d z="572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alignImgPlace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dgm:style>
  </dgm:styleLbl>
  <dgm:styleLbl name="bgImgPlace1">
    <dgm:scene3d>
      <a:camera prst="orthographicFront"/>
      <a:lightRig rig="threePt" dir="t"/>
    </dgm:scene3d>
    <dgm:sp3d z="-211800" extrusionH="10600" prstMaterial="plastic">
      <a:bevelT w="101600" h="8600" prst="relaxedInset"/>
      <a:bevelB w="8600" h="8600" prst="relaxedInset"/>
    </dgm:sp3d>
    <dgm:txPr/>
    <dgm:style>
      <a:lnRef idx="0">
        <a:scrgbClr r="0" g="0" b="0"/>
      </a:lnRef>
      <a:fillRef idx="1">
        <a:scrgbClr r="0" g="0" b="0"/>
      </a:fillRef>
      <a:effectRef idx="1">
        <a:scrgbClr r="0" g="0" b="0"/>
      </a:effectRef>
      <a:fontRef idx="minor"/>
    </dgm:style>
  </dgm:styleLbl>
  <dgm:styleLbl name="sibTrans2D1">
    <dgm:scene3d>
      <a:camera prst="orthographicFront"/>
      <a:lightRig rig="threePt" dir="t"/>
    </dgm:scene3d>
    <dgm:sp3d z="-110000">
      <a:bevelT w="40600" h="20600" prst="relaxedInset"/>
    </dgm:sp3d>
    <dgm:txPr/>
    <dgm:style>
      <a:lnRef idx="0">
        <a:scrgbClr r="0" g="0" b="0"/>
      </a:lnRef>
      <a:fillRef idx="1">
        <a:scrgbClr r="0" g="0" b="0"/>
      </a:fillRef>
      <a:effectRef idx="2">
        <a:scrgbClr r="0" g="0" b="0"/>
      </a:effectRef>
      <a:fontRef idx="minor"/>
    </dgm:style>
  </dgm:styleLbl>
  <dgm:styleLbl name="fgSibTrans2D1">
    <dgm:scene3d>
      <a:camera prst="orthographicFront"/>
      <a:lightRig rig="threePt" dir="t"/>
    </dgm:scene3d>
    <dgm:sp3d z="10600">
      <a:bevelT w="40600" h="20600" prst="relaxedInset"/>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z="-211800">
      <a:bevelT w="40600" h="20600" prst="relaxedInset"/>
    </dgm:sp3d>
    <dgm:txPr/>
    <dgm:style>
      <a:lnRef idx="0">
        <a:scrgbClr r="0" g="0" b="0"/>
      </a:lnRef>
      <a:fillRef idx="1">
        <a:scrgbClr r="0" g="0" b="0"/>
      </a:fillRef>
      <a:effectRef idx="2">
        <a:scrgbClr r="0" g="0" b="0"/>
      </a:effectRef>
      <a:fontRef idx="minor"/>
    </dgm:style>
  </dgm:styleLbl>
  <dgm:styleLbl name="sibTrans1D1">
    <dgm:scene3d>
      <a:camera prst="orthographicFront"/>
      <a:lightRig rig="threePt" dir="t"/>
    </dgm:scene3d>
    <dgm:sp3d z="-110000"/>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0000"/>
    <dgm:txPr/>
    <dgm:style>
      <a:lnRef idx="1">
        <a:scrgbClr r="0" g="0" b="0"/>
      </a:lnRef>
      <a:fillRef idx="1">
        <a:scrgbClr r="0" g="0" b="0"/>
      </a:fillRef>
      <a:effectRef idx="0">
        <a:scrgbClr r="0" g="0" b="0"/>
      </a:effectRef>
      <a:fontRef idx="minor"/>
    </dgm:style>
  </dgm:styleLbl>
  <dgm:styleLbl name="asst0">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1">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2">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3">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asst4">
    <dgm:scene3d>
      <a:camera prst="orthographicFront"/>
      <a:lightRig rig="threePt" dir="t"/>
    </dgm:scene3d>
    <dgm:sp3d extrusionH="50600" prstMaterial="plastic">
      <a:bevelT w="101600" h="80600" prst="relaxedInset"/>
      <a:bevelB w="80600" h="80600" prst="relaxedInset"/>
    </dgm:sp3d>
    <dgm:txPr/>
    <dgm:style>
      <a:lnRef idx="0">
        <a:scrgbClr r="0" g="0" b="0"/>
      </a:lnRef>
      <a:fillRef idx="1">
        <a:scrgbClr r="0" g="0" b="0"/>
      </a:fillRef>
      <a:effectRef idx="1">
        <a:scrgbClr r="0" g="0" b="0"/>
      </a:effectRef>
      <a:fontRef idx="minor">
        <a:schemeClr val="dk1"/>
      </a:fontRef>
    </dgm:style>
  </dgm:styleLbl>
  <dgm:styleLbl name="parChTrans2D1">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2">
    <dgm:scene3d>
      <a:camera prst="orthographicFront"/>
      <a:lightRig rig="threePt" dir="t"/>
    </dgm:scene3d>
    <dgm:sp3d z="-110000">
      <a:bevelT w="40600" h="20600" prst="relaxedInset"/>
    </dgm:sp3d>
    <dgm:txPr/>
    <dgm:style>
      <a:lnRef idx="0">
        <a:scrgbClr r="0" g="0" b="0"/>
      </a:lnRef>
      <a:fillRef idx="1">
        <a:scrgbClr r="0" g="0" b="0"/>
      </a:fillRef>
      <a:effectRef idx="0">
        <a:scrgbClr r="0" g="0" b="0"/>
      </a:effectRef>
      <a:fontRef idx="minor"/>
    </dgm:style>
  </dgm:styleLbl>
  <dgm:styleLbl name="parChTrans2D3">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2D4">
    <dgm:scene3d>
      <a:camera prst="orthographicFront"/>
      <a:lightRig rig="threePt" dir="t"/>
    </dgm:scene3d>
    <dgm:sp3d z="-110000"/>
    <dgm:txPr/>
    <dgm:style>
      <a:lnRef idx="0">
        <a:scrgbClr r="0" g="0" b="0"/>
      </a:lnRef>
      <a:fillRef idx="1">
        <a:scrgbClr r="0" g="0" b="0"/>
      </a:fillRef>
      <a:effectRef idx="0">
        <a:scrgbClr r="0" g="0" b="0"/>
      </a:effectRef>
      <a:fontRef idx="minor"/>
    </dgm:style>
  </dgm:styleLbl>
  <dgm:styleLbl name="parChTrans1D1">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110000"/>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extrusionH="50600">
      <a:bevelT w="101600" h="80600"/>
      <a:bevelB w="80600" h="80600"/>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50600">
      <a:bevelT w="101600" h="80600"/>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161800" extrusionH="10600" prstMaterial="matte">
      <a:bevelT w="90600" h="18600" prst="softRound"/>
      <a:bevelB w="48600" h="8600" prst="relaxedInset"/>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solidAlignAcc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solidBgAcc1">
    <dgm:scene3d>
      <a:camera prst="orthographicFront"/>
      <a:lightRig rig="threePt" dir="t"/>
    </dgm:scene3d>
    <dgm:sp3d z="-161800" extrusionH="10600" contourW="3000">
      <a:bevelT w="48600" h="8600" prst="softRound"/>
      <a:bevelB w="48600" h="8600" prst="relaxedInset"/>
    </dgm:sp3d>
    <dgm:txPr/>
    <dgm:style>
      <a:lnRef idx="0">
        <a:scrgbClr r="0" g="0" b="0"/>
      </a:lnRef>
      <a:fillRef idx="1">
        <a:scrgbClr r="0" g="0" b="0"/>
      </a:fillRef>
      <a:effectRef idx="0">
        <a:scrgbClr r="0" g="0" b="0"/>
      </a:effectRef>
      <a:fontRef idx="minor"/>
    </dgm:style>
  </dgm:styleLbl>
  <dgm:styleLbl name="fgAccFollowNode1">
    <dgm:scene3d>
      <a:camera prst="orthographicFront"/>
      <a:lightRig rig="threePt" dir="t"/>
    </dgm:scene3d>
    <dgm:sp3d z="572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50600" contourW="3000">
      <a:bevelT w="101600" h="80600" prst="relaxedInset"/>
      <a:bevelB w="80600" h="80600" prst="relaxedInset"/>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161800" extrusionH="10600" contourW="3000">
      <a:bevelT w="48600" h="8600" prst="relaxedInset"/>
      <a:bevelB w="48600" h="8600" prst="relaxedInset"/>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200" extrusionH="600" contourW="3000">
      <a:bevelT w="48600" h="18600" prst="relaxedInset"/>
      <a:bevelB w="48600" h="8600" prst="relaxedInset"/>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61800" extrusionH="600" contourW="3000">
      <a:bevelT w="48600" h="18600" prst="relaxedInset"/>
      <a:bevelB w="48600" h="8600" prst="relaxedInset"/>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50600">
      <a:bevelT w="80600" h="80600" prst="relaxedInset"/>
      <a:bevelB w="80600" h="80600" prst="relaxedInset"/>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200" extrusionH="600" contourW="3000" prstMaterial="plastic">
      <a:bevelT w="80600" h="18600" prst="relaxedInset"/>
      <a:bevelB w="80600" h="8600" prst="relaxedInset"/>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a:xfrm>
            <a:off x="5332412" y="5883275"/>
            <a:ext cx="4324044" cy="365125"/>
          </a:xfrm>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951856" y="5867131"/>
            <a:ext cx="5511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5/26/2023</a:t>
            </a:fld>
            <a:endParaRPr lang="en-US" dirty="0"/>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4.xml"/></Relationships>
</file>

<file path=ppt/slides/_rels/slide102.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4.xml"/></Relationships>
</file>

<file path=ppt/slides/_rels/slide103.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4.xml"/></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https://m.egwwritings.org/en/book/1965.45332#45332" TargetMode="External"/><Relationship Id="rId2" Type="http://schemas.openxmlformats.org/officeDocument/2006/relationships/hyperlink" Target="https://m.egwwritings.org/en/book/1965.45197#45197" TargetMode="External"/><Relationship Id="rId1" Type="http://schemas.openxmlformats.org/officeDocument/2006/relationships/slideLayout" Target="../slideLayouts/slideLayout2.xml"/><Relationship Id="rId4" Type="http://schemas.openxmlformats.org/officeDocument/2006/relationships/hyperlink" Target="https://m.egwwritings.org/en/book/1965.45473#45473" TargetMode="External"/></Relationships>
</file>

<file path=ppt/slides/_rels/slide4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hyperlink" Target="https://en.wikipedia.org/wiki/Nebuchadnezzar_II" TargetMode="External"/><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3" Type="http://schemas.openxmlformats.org/officeDocument/2006/relationships/hyperlink" Target="https://en.wikipedia.org/wiki/Ziggurat" TargetMode="External"/><Relationship Id="rId2" Type="http://schemas.openxmlformats.org/officeDocument/2006/relationships/hyperlink" Target="https://en.wikipedia.org/wiki/Etemenanki" TargetMode="External"/><Relationship Id="rId1" Type="http://schemas.openxmlformats.org/officeDocument/2006/relationships/slideLayout" Target="../slideLayouts/slideLayout4.xml"/><Relationship Id="rId5" Type="http://schemas.openxmlformats.org/officeDocument/2006/relationships/image" Target="../media/image77.jpeg"/><Relationship Id="rId4" Type="http://schemas.openxmlformats.org/officeDocument/2006/relationships/hyperlink" Target="https://en.wikipedia.org/wiki/Ishtar_Gate" TargetMode="External"/></Relationships>
</file>

<file path=ppt/slides/_rels/slide88.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hyperlink" Target="https://en.wikipedia.org/wiki/Marduk" TargetMode="External"/><Relationship Id="rId1" Type="http://schemas.openxmlformats.org/officeDocument/2006/relationships/slideLayout" Target="../slideLayouts/slideLayout4.xml"/><Relationship Id="rId4" Type="http://schemas.openxmlformats.org/officeDocument/2006/relationships/image" Target="../media/image79.jpeg"/></Relationships>
</file>

<file path=ppt/slides/_rels/slide89.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4.xml"/></Relationships>
</file>

<file path=ppt/slides/_rels/slide97.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A City Called Confusion</a:t>
            </a:r>
            <a:endParaRPr lang="en-US" dirty="0"/>
          </a:p>
        </p:txBody>
      </p:sp>
      <p:sp>
        <p:nvSpPr>
          <p:cNvPr id="3" name="Subtitle 2"/>
          <p:cNvSpPr>
            <a:spLocks noGrp="1"/>
          </p:cNvSpPr>
          <p:nvPr>
            <p:ph type="subTitle" idx="1"/>
          </p:nvPr>
        </p:nvSpPr>
        <p:spPr>
          <a:xfrm>
            <a:off x="3967843" y="3996267"/>
            <a:ext cx="7535179" cy="2312066"/>
          </a:xfrm>
        </p:spPr>
        <p:txBody>
          <a:bodyPr>
            <a:noAutofit/>
          </a:bodyPr>
          <a:lstStyle/>
          <a:p>
            <a:r>
              <a:rPr lang="en-US" sz="4000" b="1" dirty="0"/>
              <a:t>Hosea </a:t>
            </a:r>
            <a:r>
              <a:rPr lang="en-US" sz="4000" b="1" dirty="0" smtClean="0"/>
              <a:t>2,Ezekiel 16, Ephesians 5, James 4 &amp; Revelation 17 </a:t>
            </a:r>
            <a:endParaRPr lang="en-US" sz="4000" b="1" dirty="0"/>
          </a:p>
          <a:p>
            <a:endParaRPr lang="en-US" sz="2400" dirty="0" smtClean="0">
              <a:solidFill>
                <a:schemeClr val="accent1">
                  <a:lumMod val="75000"/>
                </a:schemeClr>
              </a:solidFill>
            </a:endParaRPr>
          </a:p>
          <a:p>
            <a:r>
              <a:rPr lang="en-US" sz="2800" dirty="0" smtClean="0">
                <a:solidFill>
                  <a:schemeClr val="accent1">
                    <a:lumMod val="75000"/>
                  </a:schemeClr>
                </a:solidFill>
              </a:rPr>
              <a:t>Lesson 9, 2</a:t>
            </a:r>
            <a:r>
              <a:rPr lang="en-US" sz="2800" baseline="30000" dirty="0" smtClean="0">
                <a:solidFill>
                  <a:schemeClr val="accent1">
                    <a:lumMod val="75000"/>
                  </a:schemeClr>
                </a:solidFill>
              </a:rPr>
              <a:t>nd</a:t>
            </a:r>
            <a:r>
              <a:rPr lang="en-US" sz="2800" dirty="0" smtClean="0">
                <a:solidFill>
                  <a:schemeClr val="accent1">
                    <a:lumMod val="75000"/>
                  </a:schemeClr>
                </a:solidFill>
              </a:rPr>
              <a:t> Quarter 2023</a:t>
            </a:r>
            <a:endParaRPr lang="en-US" sz="2800" dirty="0">
              <a:solidFill>
                <a:schemeClr val="accent1">
                  <a:lumMod val="75000"/>
                </a:schemeClr>
              </a:solidFill>
            </a:endParaRPr>
          </a:p>
        </p:txBody>
      </p:sp>
    </p:spTree>
    <p:extLst>
      <p:ext uri="{BB962C8B-B14F-4D97-AF65-F5344CB8AC3E}">
        <p14:creationId xmlns:p14="http://schemas.microsoft.com/office/powerpoint/2010/main" val="429063761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Revelation 14:1-5</a:t>
            </a:r>
            <a:endParaRPr lang="en-US" b="1" dirty="0">
              <a:solidFill>
                <a:schemeClr val="accent1">
                  <a:lumMod val="75000"/>
                </a:schemeClr>
              </a:solidFill>
            </a:endParaRPr>
          </a:p>
        </p:txBody>
      </p:sp>
      <p:sp>
        <p:nvSpPr>
          <p:cNvPr id="3" name="Content Placeholder 2"/>
          <p:cNvSpPr>
            <a:spLocks noGrp="1"/>
          </p:cNvSpPr>
          <p:nvPr>
            <p:ph sz="half" idx="1"/>
          </p:nvPr>
        </p:nvSpPr>
        <p:spPr>
          <a:xfrm>
            <a:off x="1484311" y="1705510"/>
            <a:ext cx="4895055" cy="4602823"/>
          </a:xfrm>
        </p:spPr>
        <p:txBody>
          <a:bodyPr>
            <a:noAutofit/>
          </a:bodyPr>
          <a:lstStyle/>
          <a:p>
            <a:r>
              <a:rPr lang="en-US" sz="3200" b="1" dirty="0"/>
              <a:t>14 </a:t>
            </a:r>
            <a:r>
              <a:rPr lang="en-US" sz="3200" dirty="0"/>
              <a:t>And I looked, and, lo, a Lamb stood on the mount Sion, and with him an hundred forty and four thousand, having his Father's name written in their foreheads.</a:t>
            </a:r>
            <a:endParaRPr lang="en-US" sz="3000" dirty="0"/>
          </a:p>
        </p:txBody>
      </p:sp>
      <p:pic>
        <p:nvPicPr>
          <p:cNvPr id="3078" name="Picture 6" descr="Lamb on Mount Zion, no.47 from 'The Apocalypse of Angers', 1373-87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26670" y="2327953"/>
            <a:ext cx="5049284" cy="36105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458421"/>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18:1-4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602979" cy="4654194"/>
          </a:xfrm>
        </p:spPr>
        <p:txBody>
          <a:bodyPr>
            <a:noAutofit/>
          </a:bodyPr>
          <a:lstStyle/>
          <a:p>
            <a:r>
              <a:rPr lang="en-US" sz="3200" b="1" dirty="0"/>
              <a:t>18 </a:t>
            </a:r>
            <a:r>
              <a:rPr lang="en-US" sz="3200" dirty="0"/>
              <a:t>And after these things I saw another angel come down from heaven, having great power; and the earth was lightened with his glory.</a:t>
            </a:r>
          </a:p>
        </p:txBody>
      </p:sp>
      <p:pic>
        <p:nvPicPr>
          <p:cNvPr id="97282" name="Picture 2" descr="8 Hours in Heaven By Ricardo Cid | Eternityrac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272266" y="2438399"/>
            <a:ext cx="5045783" cy="3949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3238627"/>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18:2-4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123655" cy="4654194"/>
          </a:xfrm>
        </p:spPr>
        <p:txBody>
          <a:bodyPr>
            <a:noAutofit/>
          </a:bodyPr>
          <a:lstStyle/>
          <a:p>
            <a:r>
              <a:rPr lang="en-US" sz="3200" b="1" baseline="30000" dirty="0"/>
              <a:t>2 </a:t>
            </a:r>
            <a:r>
              <a:rPr lang="en-US" sz="3200" dirty="0"/>
              <a:t>And he cried mightily with a strong voice, saying, Babylon the great is fallen, is fallen, and is become the habitation of devils, and the hold of every foul spirit, and a cage of every unclean and hateful bird.</a:t>
            </a:r>
          </a:p>
        </p:txBody>
      </p:sp>
      <p:pic>
        <p:nvPicPr>
          <p:cNvPr id="98306" name="Picture 2" descr="Chi-Ting Apocalypse: Babylon's burning"/>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846" r="13474"/>
          <a:stretch/>
        </p:blipFill>
        <p:spPr bwMode="auto">
          <a:xfrm>
            <a:off x="7179219" y="2438399"/>
            <a:ext cx="4323806" cy="3981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685181"/>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18:3-4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123655" cy="4654194"/>
          </a:xfrm>
        </p:spPr>
        <p:txBody>
          <a:bodyPr>
            <a:noAutofit/>
          </a:bodyPr>
          <a:lstStyle/>
          <a:p>
            <a:r>
              <a:rPr lang="en-US" sz="3200" b="1" baseline="30000" dirty="0"/>
              <a:t>3 </a:t>
            </a:r>
            <a:r>
              <a:rPr lang="en-US" sz="3200" dirty="0"/>
              <a:t>For all nations have drunk of the wine of the wrath of her fornication, and the kings of the earth have committed fornication with her, and the merchants of the earth are waxed rich through the abundance of her delicacies.</a:t>
            </a:r>
          </a:p>
        </p:txBody>
      </p:sp>
      <p:pic>
        <p:nvPicPr>
          <p:cNvPr id="99330" name="Picture 2" descr="PARCHED | THE GRAPES OF WRAT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38811" y="2324956"/>
            <a:ext cx="5481286" cy="382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416227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123655" cy="4654194"/>
          </a:xfrm>
        </p:spPr>
        <p:txBody>
          <a:bodyPr>
            <a:noAutofit/>
          </a:bodyPr>
          <a:lstStyle/>
          <a:p>
            <a:r>
              <a:rPr lang="en-US" sz="3200" b="1" baseline="30000" dirty="0"/>
              <a:t>4 </a:t>
            </a:r>
            <a:r>
              <a:rPr lang="en-US" sz="3200" dirty="0"/>
              <a:t>And I heard another voice from heaven, saying, Come out of her, my people, that ye be not partakers of her sins, and that ye receive not of her plagues.</a:t>
            </a:r>
          </a:p>
        </p:txBody>
      </p:sp>
      <p:pic>
        <p:nvPicPr>
          <p:cNvPr id="100354" name="Picture 2" descr="Wine as used in the Bibl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43827" y="2859405"/>
            <a:ext cx="4257675"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128888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3404"/>
          </a:xfrm>
        </p:spPr>
        <p:txBody>
          <a:bodyPr/>
          <a:lstStyle/>
          <a:p>
            <a:r>
              <a:rPr lang="en-US" dirty="0" smtClean="0"/>
              <a:t>A Choice of Worship</a:t>
            </a:r>
            <a:endParaRPr lang="en-US" dirty="0"/>
          </a:p>
        </p:txBody>
      </p:sp>
      <p:sp>
        <p:nvSpPr>
          <p:cNvPr id="3" name="Text Placeholder 2"/>
          <p:cNvSpPr>
            <a:spLocks noGrp="1"/>
          </p:cNvSpPr>
          <p:nvPr>
            <p:ph type="body" idx="1"/>
          </p:nvPr>
        </p:nvSpPr>
        <p:spPr>
          <a:xfrm>
            <a:off x="1782454" y="1565329"/>
            <a:ext cx="4607188" cy="1389802"/>
          </a:xfrm>
        </p:spPr>
        <p:txBody>
          <a:bodyPr/>
          <a:lstStyle/>
          <a:p>
            <a:r>
              <a:rPr lang="en-US" sz="2400" b="1" baseline="30000" dirty="0"/>
              <a:t>2 </a:t>
            </a:r>
            <a:r>
              <a:rPr lang="en-US" sz="2400" dirty="0"/>
              <a:t>I have likened the daughter of Zion to a comely and delicate woman</a:t>
            </a:r>
            <a:r>
              <a:rPr lang="en-US" sz="2400" dirty="0" smtClean="0"/>
              <a:t>.                                                   </a:t>
            </a:r>
            <a:r>
              <a:rPr lang="en-US" sz="2000" dirty="0" smtClean="0">
                <a:solidFill>
                  <a:schemeClr val="tx1"/>
                </a:solidFill>
              </a:rPr>
              <a:t>Jeremiah 6:2</a:t>
            </a:r>
            <a:endParaRPr lang="en-US" sz="2000" dirty="0">
              <a:solidFill>
                <a:schemeClr val="tx1"/>
              </a:solidFill>
            </a:endParaRPr>
          </a:p>
        </p:txBody>
      </p:sp>
      <p:sp>
        <p:nvSpPr>
          <p:cNvPr id="5" name="Text Placeholder 4"/>
          <p:cNvSpPr>
            <a:spLocks noGrp="1"/>
          </p:cNvSpPr>
          <p:nvPr>
            <p:ph type="body" sz="quarter" idx="3"/>
          </p:nvPr>
        </p:nvSpPr>
        <p:spPr>
          <a:xfrm>
            <a:off x="6880487" y="1565330"/>
            <a:ext cx="4622537" cy="1389802"/>
          </a:xfrm>
        </p:spPr>
        <p:txBody>
          <a:bodyPr/>
          <a:lstStyle/>
          <a:p>
            <a:r>
              <a:rPr lang="en-US" sz="2400" b="1" baseline="30000" dirty="0"/>
              <a:t>4 </a:t>
            </a:r>
            <a:r>
              <a:rPr lang="en-US" sz="2400" dirty="0"/>
              <a:t>Ye adulterers and adulteresses, know ye not that the friendship of the world is enmity with God? </a:t>
            </a:r>
            <a:r>
              <a:rPr lang="en-US" sz="2400" dirty="0" smtClean="0"/>
              <a:t>  </a:t>
            </a:r>
            <a:r>
              <a:rPr lang="en-US" sz="2000" dirty="0" smtClean="0">
                <a:solidFill>
                  <a:schemeClr val="tx1"/>
                </a:solidFill>
              </a:rPr>
              <a:t>James 4:4a</a:t>
            </a:r>
            <a:endParaRPr lang="en-US" sz="2000" dirty="0">
              <a:solidFill>
                <a:schemeClr val="tx1"/>
              </a:solidFill>
            </a:endParaRPr>
          </a:p>
        </p:txBody>
      </p:sp>
      <p:pic>
        <p:nvPicPr>
          <p:cNvPr id="2050" name="Picture 2" descr=".A great and wondrous sign appeared in heaven: a woman clothed with the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942" r="9627"/>
          <a:stretch/>
        </p:blipFill>
        <p:spPr bwMode="auto">
          <a:xfrm>
            <a:off x="2181365" y="2955131"/>
            <a:ext cx="2671281" cy="36002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Great Mother of Harlots | Revelation 17-18 - Scott Yonker Official ..."/>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774044" y="2943193"/>
            <a:ext cx="2671408" cy="3600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087291" y="1565329"/>
            <a:ext cx="5634163" cy="508620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smtClean="0">
                <a:solidFill>
                  <a:schemeClr val="tx1"/>
                </a:solidFill>
              </a:rPr>
              <a:t>We always have the choice to submit to God’s correction, humble ourselves, and be reconciled to Him as part of His pure, holy people—the “comely and delicate woman” who becomes the Bride of Christ. He tenderly pleads with us in the Bible to return to Him.   </a:t>
            </a:r>
            <a:endParaRPr lang="en-US" sz="3200" b="1" dirty="0">
              <a:solidFill>
                <a:schemeClr val="tx1"/>
              </a:solidFill>
            </a:endParaRPr>
          </a:p>
        </p:txBody>
      </p:sp>
    </p:spTree>
    <p:extLst>
      <p:ext uri="{BB962C8B-B14F-4D97-AF65-F5344CB8AC3E}">
        <p14:creationId xmlns:p14="http://schemas.microsoft.com/office/powerpoint/2010/main" val="28719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3404"/>
          </a:xfrm>
        </p:spPr>
        <p:txBody>
          <a:bodyPr/>
          <a:lstStyle/>
          <a:p>
            <a:r>
              <a:rPr lang="en-US" dirty="0" smtClean="0"/>
              <a:t>A Choice of Worship</a:t>
            </a:r>
            <a:endParaRPr lang="en-US" dirty="0"/>
          </a:p>
        </p:txBody>
      </p:sp>
      <p:sp>
        <p:nvSpPr>
          <p:cNvPr id="3" name="Text Placeholder 2"/>
          <p:cNvSpPr>
            <a:spLocks noGrp="1"/>
          </p:cNvSpPr>
          <p:nvPr>
            <p:ph type="body" idx="1"/>
          </p:nvPr>
        </p:nvSpPr>
        <p:spPr>
          <a:xfrm>
            <a:off x="1782454" y="1565329"/>
            <a:ext cx="4607188" cy="1389802"/>
          </a:xfrm>
        </p:spPr>
        <p:txBody>
          <a:bodyPr/>
          <a:lstStyle/>
          <a:p>
            <a:r>
              <a:rPr lang="en-US" sz="2400" b="1" baseline="30000" dirty="0"/>
              <a:t>2 </a:t>
            </a:r>
            <a:r>
              <a:rPr lang="en-US" sz="2400" dirty="0"/>
              <a:t>I have likened the daughter of Zion to a comely and delicate woman</a:t>
            </a:r>
            <a:r>
              <a:rPr lang="en-US" sz="2400" dirty="0" smtClean="0"/>
              <a:t>.                                                   </a:t>
            </a:r>
            <a:r>
              <a:rPr lang="en-US" sz="2000" dirty="0" smtClean="0">
                <a:solidFill>
                  <a:schemeClr val="tx1"/>
                </a:solidFill>
              </a:rPr>
              <a:t>Jeremiah 6:2</a:t>
            </a:r>
            <a:endParaRPr lang="en-US" sz="2000" dirty="0">
              <a:solidFill>
                <a:schemeClr val="tx1"/>
              </a:solidFill>
            </a:endParaRPr>
          </a:p>
        </p:txBody>
      </p:sp>
      <p:sp>
        <p:nvSpPr>
          <p:cNvPr id="5" name="Text Placeholder 4"/>
          <p:cNvSpPr>
            <a:spLocks noGrp="1"/>
          </p:cNvSpPr>
          <p:nvPr>
            <p:ph type="body" sz="quarter" idx="3"/>
          </p:nvPr>
        </p:nvSpPr>
        <p:spPr>
          <a:xfrm>
            <a:off x="6880487" y="1565330"/>
            <a:ext cx="4622537" cy="1389802"/>
          </a:xfrm>
        </p:spPr>
        <p:txBody>
          <a:bodyPr/>
          <a:lstStyle/>
          <a:p>
            <a:r>
              <a:rPr lang="en-US" sz="2400" b="1" baseline="30000" dirty="0"/>
              <a:t>4 </a:t>
            </a:r>
            <a:r>
              <a:rPr lang="en-US" sz="2400" dirty="0"/>
              <a:t>Ye adulterers and adulteresses, know ye not that the friendship of the world is enmity with God? </a:t>
            </a:r>
            <a:r>
              <a:rPr lang="en-US" sz="2400" dirty="0" smtClean="0"/>
              <a:t>  </a:t>
            </a:r>
            <a:r>
              <a:rPr lang="en-US" sz="2000" dirty="0" smtClean="0">
                <a:solidFill>
                  <a:schemeClr val="tx1"/>
                </a:solidFill>
              </a:rPr>
              <a:t>James 4:4a</a:t>
            </a:r>
            <a:endParaRPr lang="en-US" sz="2000" dirty="0">
              <a:solidFill>
                <a:schemeClr val="tx1"/>
              </a:solidFill>
            </a:endParaRPr>
          </a:p>
        </p:txBody>
      </p:sp>
      <p:pic>
        <p:nvPicPr>
          <p:cNvPr id="2050" name="Picture 2" descr=".A great and wondrous sign appeared in heaven: a woman clothed with the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942" r="9627"/>
          <a:stretch/>
        </p:blipFill>
        <p:spPr bwMode="auto">
          <a:xfrm>
            <a:off x="2181365" y="2955131"/>
            <a:ext cx="2671281" cy="36002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Great Mother of Harlots | Revelation 17-18 - Scott Yonker Official ..."/>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774044" y="2943193"/>
            <a:ext cx="2671408" cy="360028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82454" y="1450369"/>
            <a:ext cx="4852610" cy="508620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200" b="1" dirty="0" smtClean="0">
                <a:solidFill>
                  <a:schemeClr val="tx1"/>
                </a:solidFill>
              </a:rPr>
              <a:t>But there is another choice.  Choosing to reject Christ’s continual please to come back to Him makes us part of the apostate system of worship known as Babylon.  But as we know, Babylon is fallen!!</a:t>
            </a:r>
            <a:endParaRPr lang="en-US" sz="3200" b="1" dirty="0">
              <a:solidFill>
                <a:schemeClr val="tx1"/>
              </a:solidFill>
            </a:endParaRPr>
          </a:p>
        </p:txBody>
      </p:sp>
    </p:spTree>
    <p:extLst>
      <p:ext uri="{BB962C8B-B14F-4D97-AF65-F5344CB8AC3E}">
        <p14:creationId xmlns:p14="http://schemas.microsoft.com/office/powerpoint/2010/main" val="525659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761413" cy="3912326"/>
          </a:xfrm>
        </p:spPr>
        <p:style>
          <a:lnRef idx="1">
            <a:schemeClr val="accent1"/>
          </a:lnRef>
          <a:fillRef idx="2">
            <a:schemeClr val="accent1"/>
          </a:fillRef>
          <a:effectRef idx="1">
            <a:schemeClr val="accent1"/>
          </a:effectRef>
          <a:fontRef idx="minor">
            <a:schemeClr val="dk1"/>
          </a:fontRef>
        </p:style>
        <p:txBody>
          <a:bodyPr>
            <a:noAutofit/>
          </a:bodyPr>
          <a:lstStyle/>
          <a:p>
            <a:pPr algn="l"/>
            <a:r>
              <a:rPr lang="en-US" dirty="0"/>
              <a:t>Babylon</a:t>
            </a:r>
            <a:r>
              <a:rPr lang="en-US" dirty="0"/>
              <a:t> is said to be “the </a:t>
            </a:r>
            <a:r>
              <a:rPr lang="en-US" i="1" dirty="0"/>
              <a:t>mother</a:t>
            </a:r>
            <a:r>
              <a:rPr lang="en-US" dirty="0"/>
              <a:t> of harlots.” By her </a:t>
            </a:r>
            <a:r>
              <a:rPr lang="en-US" i="1" dirty="0"/>
              <a:t>daughters</a:t>
            </a:r>
            <a:r>
              <a:rPr lang="en-US" dirty="0"/>
              <a:t> must be symbolized churches that cling to her doctrines and traditions, and follow her example of sacrificing the truth and the approval of God, in order to form an unlawful alliance with the world. The message of Revelation 14 announcing the fall of </a:t>
            </a:r>
            <a:r>
              <a:rPr lang="en-US" dirty="0"/>
              <a:t>Babylon</a:t>
            </a:r>
            <a:r>
              <a:rPr lang="en-US" dirty="0"/>
              <a:t>, must apply to religious bodies that were once pure and have become corrupt.</a:t>
            </a:r>
            <a:endParaRPr lang="en-US" dirty="0"/>
          </a:p>
        </p:txBody>
      </p:sp>
      <p:sp>
        <p:nvSpPr>
          <p:cNvPr id="3" name="Text Placeholder 2"/>
          <p:cNvSpPr>
            <a:spLocks noGrp="1"/>
          </p:cNvSpPr>
          <p:nvPr>
            <p:ph type="body" sz="quarter" idx="13"/>
          </p:nvPr>
        </p:nvSpPr>
        <p:spPr>
          <a:xfrm>
            <a:off x="2208213" y="4467497"/>
            <a:ext cx="8630784" cy="1156063"/>
          </a:xfrm>
        </p:spPr>
        <p:txBody>
          <a:bodyPr>
            <a:noAutofit/>
          </a:bodyPr>
          <a:lstStyle/>
          <a:p>
            <a:r>
              <a:rPr lang="en-US" sz="3200" b="1" i="1" dirty="0" smtClean="0"/>
              <a:t>The Great Controversy</a:t>
            </a:r>
            <a:r>
              <a:rPr lang="en-US" sz="3200" b="1" dirty="0" smtClean="0"/>
              <a:t>, p. 382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143623882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277587"/>
            <a:ext cx="8761413" cy="4653642"/>
          </a:xfrm>
        </p:spPr>
        <p:style>
          <a:lnRef idx="1">
            <a:schemeClr val="accent1"/>
          </a:lnRef>
          <a:fillRef idx="2">
            <a:schemeClr val="accent1"/>
          </a:fillRef>
          <a:effectRef idx="1">
            <a:schemeClr val="accent1"/>
          </a:effectRef>
          <a:fontRef idx="minor">
            <a:schemeClr val="dk1"/>
          </a:fontRef>
        </p:style>
        <p:txBody>
          <a:bodyPr>
            <a:noAutofit/>
          </a:bodyPr>
          <a:lstStyle/>
          <a:p>
            <a:pPr algn="l"/>
            <a:r>
              <a:rPr lang="en-US" dirty="0"/>
              <a:t>Since this message follows the warning of the Judgment, it must be given in the last days, therefore it cannot refer to the </a:t>
            </a:r>
            <a:r>
              <a:rPr lang="en-US" dirty="0" err="1"/>
              <a:t>Romish</a:t>
            </a:r>
            <a:r>
              <a:rPr lang="en-US" dirty="0"/>
              <a:t> Church, for that church has been in a fallen condition for many centuries. Furthermore, in the eighteenth chapter of the Revelation, in a message which is yet future, the people of God are called upon to come out of </a:t>
            </a:r>
            <a:r>
              <a:rPr lang="en-US" dirty="0"/>
              <a:t>Babylon</a:t>
            </a:r>
            <a:r>
              <a:rPr lang="en-US" dirty="0"/>
              <a:t>. According to this scripture, many of God's people must still be in </a:t>
            </a:r>
            <a:r>
              <a:rPr lang="en-US" dirty="0"/>
              <a:t>Babylon</a:t>
            </a:r>
            <a:r>
              <a:rPr lang="en-US" dirty="0"/>
              <a:t>. </a:t>
            </a:r>
            <a:endParaRPr lang="en-US" dirty="0"/>
          </a:p>
        </p:txBody>
      </p:sp>
      <p:sp>
        <p:nvSpPr>
          <p:cNvPr id="3" name="Text Placeholder 2"/>
          <p:cNvSpPr>
            <a:spLocks noGrp="1"/>
          </p:cNvSpPr>
          <p:nvPr>
            <p:ph type="body" sz="quarter" idx="13"/>
          </p:nvPr>
        </p:nvSpPr>
        <p:spPr>
          <a:xfrm>
            <a:off x="2208213" y="4467497"/>
            <a:ext cx="8630784" cy="1508760"/>
          </a:xfrm>
        </p:spPr>
        <p:txBody>
          <a:bodyPr>
            <a:noAutofit/>
          </a:bodyPr>
          <a:lstStyle/>
          <a:p>
            <a:r>
              <a:rPr lang="en-US" sz="3200" b="1" i="1" dirty="0" smtClean="0"/>
              <a:t>The Great Controversy</a:t>
            </a:r>
            <a:r>
              <a:rPr lang="en-US" sz="3200" b="1" dirty="0" smtClean="0"/>
              <a:t>, p. 382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2377489876"/>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277587"/>
            <a:ext cx="8761413" cy="4653642"/>
          </a:xfrm>
        </p:spPr>
        <p:style>
          <a:lnRef idx="1">
            <a:schemeClr val="accent1"/>
          </a:lnRef>
          <a:fillRef idx="2">
            <a:schemeClr val="accent1"/>
          </a:fillRef>
          <a:effectRef idx="1">
            <a:schemeClr val="accent1"/>
          </a:effectRef>
          <a:fontRef idx="minor">
            <a:schemeClr val="dk1"/>
          </a:fontRef>
        </p:style>
        <p:txBody>
          <a:bodyPr>
            <a:noAutofit/>
          </a:bodyPr>
          <a:lstStyle/>
          <a:p>
            <a:pPr algn="l"/>
            <a:r>
              <a:rPr lang="en-US" dirty="0"/>
              <a:t>And in what religious bodies are the greater part of the followers of Christ now to be found? Without doubt, in the various churches professing the Protestant faith. At the time of their rise, these churches took a noble stand for God and the truth, and his blessing was with them. Even the unbelieving world was constrained to acknowledge the beneficent results that followed an acceptance of the principles of the gospel. </a:t>
            </a:r>
            <a:endParaRPr lang="en-US" dirty="0"/>
          </a:p>
        </p:txBody>
      </p:sp>
      <p:sp>
        <p:nvSpPr>
          <p:cNvPr id="3" name="Text Placeholder 2"/>
          <p:cNvSpPr>
            <a:spLocks noGrp="1"/>
          </p:cNvSpPr>
          <p:nvPr>
            <p:ph type="body" sz="quarter" idx="13"/>
          </p:nvPr>
        </p:nvSpPr>
        <p:spPr>
          <a:xfrm>
            <a:off x="2208213" y="4467497"/>
            <a:ext cx="8630784" cy="1508760"/>
          </a:xfrm>
        </p:spPr>
        <p:txBody>
          <a:bodyPr>
            <a:noAutofit/>
          </a:bodyPr>
          <a:lstStyle/>
          <a:p>
            <a:r>
              <a:rPr lang="en-US" sz="3200" b="1" i="1" dirty="0" smtClean="0"/>
              <a:t>The Great Controversy</a:t>
            </a:r>
            <a:r>
              <a:rPr lang="en-US" sz="3200" b="1" dirty="0" smtClean="0"/>
              <a:t>, p. 382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137461191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277587"/>
            <a:ext cx="8761413" cy="4653642"/>
          </a:xfrm>
        </p:spPr>
        <p:style>
          <a:lnRef idx="1">
            <a:schemeClr val="accent1"/>
          </a:lnRef>
          <a:fillRef idx="2">
            <a:schemeClr val="accent1"/>
          </a:fillRef>
          <a:effectRef idx="1">
            <a:schemeClr val="accent1"/>
          </a:effectRef>
          <a:fontRef idx="minor">
            <a:schemeClr val="dk1"/>
          </a:fontRef>
        </p:style>
        <p:txBody>
          <a:bodyPr>
            <a:noAutofit/>
          </a:bodyPr>
          <a:lstStyle/>
          <a:p>
            <a:pPr algn="l"/>
            <a:r>
              <a:rPr lang="en-US" dirty="0"/>
              <a:t> In the words of the prophet to Israel, “Thy renown went forth among the heathen for thy beauty; for it was perfect through my comeliness, which I had put upon thee, </a:t>
            </a:r>
            <a:r>
              <a:rPr lang="en-US" dirty="0" err="1"/>
              <a:t>saith</a:t>
            </a:r>
            <a:r>
              <a:rPr lang="en-US" dirty="0"/>
              <a:t> the Lord God.” But they fell by the same desire which was the curse and ruin of Israel,—the desire of imitating the practices and courting the friendship of the ungodly. “Thou didst trust in thine own beauty, and </a:t>
            </a:r>
            <a:r>
              <a:rPr lang="en-US" dirty="0" err="1"/>
              <a:t>playedst</a:t>
            </a:r>
            <a:r>
              <a:rPr lang="en-US" dirty="0"/>
              <a:t> the harlot because of thy renown.” </a:t>
            </a:r>
            <a:endParaRPr lang="en-US" dirty="0"/>
          </a:p>
        </p:txBody>
      </p:sp>
      <p:sp>
        <p:nvSpPr>
          <p:cNvPr id="3" name="Text Placeholder 2"/>
          <p:cNvSpPr>
            <a:spLocks noGrp="1"/>
          </p:cNvSpPr>
          <p:nvPr>
            <p:ph type="body" sz="quarter" idx="13"/>
          </p:nvPr>
        </p:nvSpPr>
        <p:spPr>
          <a:xfrm>
            <a:off x="2208213" y="4467497"/>
            <a:ext cx="8630784" cy="1508760"/>
          </a:xfrm>
        </p:spPr>
        <p:txBody>
          <a:bodyPr>
            <a:noAutofit/>
          </a:bodyPr>
          <a:lstStyle/>
          <a:p>
            <a:r>
              <a:rPr lang="en-US" sz="3200" b="1" i="1" dirty="0" smtClean="0"/>
              <a:t>The Great Controversy</a:t>
            </a:r>
            <a:r>
              <a:rPr lang="en-US" sz="3200" b="1" dirty="0" smtClean="0"/>
              <a:t>, p. 382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39904601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Revelation 14:2-5</a:t>
            </a:r>
            <a:endParaRPr lang="en-US" b="1" dirty="0">
              <a:solidFill>
                <a:schemeClr val="accent1">
                  <a:lumMod val="75000"/>
                </a:schemeClr>
              </a:solidFill>
            </a:endParaRPr>
          </a:p>
        </p:txBody>
      </p:sp>
      <p:sp>
        <p:nvSpPr>
          <p:cNvPr id="3" name="Content Placeholder 2"/>
          <p:cNvSpPr>
            <a:spLocks noGrp="1"/>
          </p:cNvSpPr>
          <p:nvPr>
            <p:ph sz="half" idx="1"/>
          </p:nvPr>
        </p:nvSpPr>
        <p:spPr>
          <a:xfrm>
            <a:off x="1484311" y="1705510"/>
            <a:ext cx="4895055" cy="4602823"/>
          </a:xfrm>
        </p:spPr>
        <p:txBody>
          <a:bodyPr>
            <a:noAutofit/>
          </a:bodyPr>
          <a:lstStyle/>
          <a:p>
            <a:r>
              <a:rPr lang="en-US" sz="3200" b="1" baseline="30000" dirty="0"/>
              <a:t>2 </a:t>
            </a:r>
            <a:r>
              <a:rPr lang="en-US" sz="3200" dirty="0"/>
              <a:t>And I heard a voice from heaven, as the voice of many waters, and as the voice of a great thunder: and I heard the voice of harpers harping with their harps:</a:t>
            </a:r>
            <a:endParaRPr lang="en-US" sz="3000" dirty="0"/>
          </a:p>
        </p:txBody>
      </p:sp>
      <p:pic>
        <p:nvPicPr>
          <p:cNvPr id="6146" name="Picture 2" descr="Lo, in the midst of the throne … stood a Lamb as it had been slain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493667" y="2453380"/>
            <a:ext cx="4675419" cy="3107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857061"/>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761413" cy="3912326"/>
          </a:xfrm>
        </p:spPr>
        <p:style>
          <a:lnRef idx="0">
            <a:schemeClr val="accent1"/>
          </a:lnRef>
          <a:fillRef idx="3">
            <a:schemeClr val="accent1"/>
          </a:fillRef>
          <a:effectRef idx="3">
            <a:schemeClr val="accent1"/>
          </a:effectRef>
          <a:fontRef idx="minor">
            <a:schemeClr val="lt1"/>
          </a:fontRef>
        </p:style>
        <p:txBody>
          <a:bodyPr>
            <a:noAutofit/>
          </a:bodyPr>
          <a:lstStyle/>
          <a:p>
            <a:pPr algn="l"/>
            <a:r>
              <a:rPr lang="en-US" dirty="0"/>
              <a:t>“It is our individual duty to walk humbly with God. We are not to seek any strange, new message. We are not to think that the chosen ones of God who are trying to walk in the light compose Babylon. The fallen denominational churches are Babylon. Babylon has been fostering poisonous doctrines, the wine of error</a:t>
            </a:r>
            <a:r>
              <a:rPr lang="en-US" dirty="0" smtClean="0"/>
              <a:t>.…</a:t>
            </a:r>
            <a:endParaRPr lang="en-US" dirty="0"/>
          </a:p>
        </p:txBody>
      </p:sp>
      <p:sp>
        <p:nvSpPr>
          <p:cNvPr id="3" name="Text Placeholder 2"/>
          <p:cNvSpPr>
            <a:spLocks noGrp="1"/>
          </p:cNvSpPr>
          <p:nvPr>
            <p:ph type="body" sz="quarter" idx="13"/>
          </p:nvPr>
        </p:nvSpPr>
        <p:spPr>
          <a:xfrm>
            <a:off x="2208213" y="4467497"/>
            <a:ext cx="8630784" cy="1156063"/>
          </a:xfrm>
        </p:spPr>
        <p:txBody>
          <a:bodyPr>
            <a:noAutofit/>
          </a:bodyPr>
          <a:lstStyle/>
          <a:p>
            <a:r>
              <a:rPr lang="en-US" sz="3200" b="1" i="1" dirty="0" smtClean="0"/>
              <a:t>God’s Remnant Church</a:t>
            </a:r>
            <a:r>
              <a:rPr lang="en-US" sz="3200" b="1" dirty="0" smtClean="0"/>
              <a:t>, p.42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2011508248"/>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761413" cy="3912326"/>
          </a:xfrm>
        </p:spPr>
        <p:style>
          <a:lnRef idx="0">
            <a:schemeClr val="accent1"/>
          </a:lnRef>
          <a:fillRef idx="3">
            <a:schemeClr val="accent1"/>
          </a:fillRef>
          <a:effectRef idx="3">
            <a:schemeClr val="accent1"/>
          </a:effectRef>
          <a:fontRef idx="minor">
            <a:schemeClr val="lt1"/>
          </a:fontRef>
        </p:style>
        <p:txBody>
          <a:bodyPr>
            <a:noAutofit/>
          </a:bodyPr>
          <a:lstStyle/>
          <a:p>
            <a:pPr algn="l"/>
            <a:r>
              <a:rPr lang="en-US" dirty="0" smtClean="0"/>
              <a:t>This </a:t>
            </a:r>
            <a:r>
              <a:rPr lang="en-US" dirty="0"/>
              <a:t>wine of error is made up of false doctrines, such as the natural immortality of the soul, the eternal torment of the wicked, the denial of the pre-existence of Christ prior to His birth in Bethlehem, and advocating and exalting the first day of the week above God’s holy and sanctified </a:t>
            </a:r>
            <a:r>
              <a:rPr lang="en-US" dirty="0" smtClean="0"/>
              <a:t>day….</a:t>
            </a:r>
            <a:endParaRPr lang="en-US" dirty="0"/>
          </a:p>
        </p:txBody>
      </p:sp>
      <p:sp>
        <p:nvSpPr>
          <p:cNvPr id="3" name="Text Placeholder 2"/>
          <p:cNvSpPr>
            <a:spLocks noGrp="1"/>
          </p:cNvSpPr>
          <p:nvPr>
            <p:ph type="body" sz="quarter" idx="13"/>
          </p:nvPr>
        </p:nvSpPr>
        <p:spPr>
          <a:xfrm>
            <a:off x="2208213" y="4467497"/>
            <a:ext cx="8630784" cy="1156063"/>
          </a:xfrm>
        </p:spPr>
        <p:txBody>
          <a:bodyPr>
            <a:noAutofit/>
          </a:bodyPr>
          <a:lstStyle/>
          <a:p>
            <a:r>
              <a:rPr lang="en-US" sz="3200" b="1" i="1" dirty="0" smtClean="0"/>
              <a:t>God’s Remnant Church</a:t>
            </a:r>
            <a:r>
              <a:rPr lang="en-US" sz="3200" b="1" dirty="0" smtClean="0"/>
              <a:t>, p.42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681949495"/>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761413" cy="2922814"/>
          </a:xfrm>
        </p:spPr>
        <p:style>
          <a:lnRef idx="0">
            <a:schemeClr val="accent1"/>
          </a:lnRef>
          <a:fillRef idx="3">
            <a:schemeClr val="accent1"/>
          </a:fillRef>
          <a:effectRef idx="3">
            <a:schemeClr val="accent1"/>
          </a:effectRef>
          <a:fontRef idx="minor">
            <a:schemeClr val="lt1"/>
          </a:fontRef>
        </p:style>
        <p:txBody>
          <a:bodyPr>
            <a:noAutofit/>
          </a:bodyPr>
          <a:lstStyle/>
          <a:p>
            <a:pPr algn="l"/>
            <a:r>
              <a:rPr lang="en-US" dirty="0" smtClean="0"/>
              <a:t>These </a:t>
            </a:r>
            <a:r>
              <a:rPr lang="en-US" dirty="0"/>
              <a:t>and kindred errors are presented to the world by the various churches, and thus the Scriptures are fulfilled that say, ‘For all nations have drunk of the wine of the wrath of her fornication</a:t>
            </a:r>
            <a:r>
              <a:rPr lang="en-US" dirty="0" smtClean="0"/>
              <a:t>.’…</a:t>
            </a:r>
            <a:endParaRPr lang="en-US" dirty="0"/>
          </a:p>
        </p:txBody>
      </p:sp>
      <p:sp>
        <p:nvSpPr>
          <p:cNvPr id="3" name="Text Placeholder 2"/>
          <p:cNvSpPr>
            <a:spLocks noGrp="1"/>
          </p:cNvSpPr>
          <p:nvPr>
            <p:ph type="body" sz="quarter" idx="13"/>
          </p:nvPr>
        </p:nvSpPr>
        <p:spPr>
          <a:xfrm>
            <a:off x="2208212" y="3732711"/>
            <a:ext cx="8630784" cy="1156063"/>
          </a:xfrm>
        </p:spPr>
        <p:txBody>
          <a:bodyPr>
            <a:noAutofit/>
          </a:bodyPr>
          <a:lstStyle/>
          <a:p>
            <a:r>
              <a:rPr lang="en-US" sz="3200" b="1" i="1" dirty="0" smtClean="0"/>
              <a:t>God’s Remnant Church</a:t>
            </a:r>
            <a:r>
              <a:rPr lang="en-US" sz="3200" b="1" dirty="0" smtClean="0"/>
              <a:t>, p.42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3571943776"/>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8212" y="685800"/>
            <a:ext cx="8761413" cy="3912326"/>
          </a:xfrm>
        </p:spPr>
        <p:style>
          <a:lnRef idx="0">
            <a:schemeClr val="accent1"/>
          </a:lnRef>
          <a:fillRef idx="3">
            <a:schemeClr val="accent1"/>
          </a:fillRef>
          <a:effectRef idx="3">
            <a:schemeClr val="accent1"/>
          </a:effectRef>
          <a:fontRef idx="minor">
            <a:schemeClr val="lt1"/>
          </a:fontRef>
        </p:style>
        <p:txBody>
          <a:bodyPr>
            <a:noAutofit/>
          </a:bodyPr>
          <a:lstStyle/>
          <a:p>
            <a:pPr algn="l"/>
            <a:r>
              <a:rPr lang="en-US" dirty="0" smtClean="0"/>
              <a:t>It </a:t>
            </a:r>
            <a:r>
              <a:rPr lang="en-US" dirty="0"/>
              <a:t>is a wrath which is created by false doctrines, and when kings and presidents drink this wine of the wrath of her fornication, they are stirred with anger against those who will not come into harmony with the false and satanic heresies which exalt the false </a:t>
            </a:r>
            <a:r>
              <a:rPr lang="en-US" dirty="0" smtClean="0"/>
              <a:t>Sabbath</a:t>
            </a:r>
            <a:r>
              <a:rPr lang="en-US" dirty="0"/>
              <a:t>, and lead men to trample underfoot God’s memorial. </a:t>
            </a:r>
            <a:endParaRPr lang="en-US" dirty="0"/>
          </a:p>
        </p:txBody>
      </p:sp>
      <p:sp>
        <p:nvSpPr>
          <p:cNvPr id="3" name="Text Placeholder 2"/>
          <p:cNvSpPr>
            <a:spLocks noGrp="1"/>
          </p:cNvSpPr>
          <p:nvPr>
            <p:ph type="body" sz="quarter" idx="13"/>
          </p:nvPr>
        </p:nvSpPr>
        <p:spPr>
          <a:xfrm>
            <a:off x="2208213" y="4467497"/>
            <a:ext cx="8630784" cy="1156063"/>
          </a:xfrm>
        </p:spPr>
        <p:txBody>
          <a:bodyPr>
            <a:noAutofit/>
          </a:bodyPr>
          <a:lstStyle/>
          <a:p>
            <a:r>
              <a:rPr lang="en-US" sz="3200" b="1" i="1" dirty="0" smtClean="0"/>
              <a:t>God’s Remnant Church</a:t>
            </a:r>
            <a:r>
              <a:rPr lang="en-US" sz="3200" b="1" dirty="0" smtClean="0"/>
              <a:t>, p.42</a:t>
            </a:r>
            <a:endParaRPr lang="en-US" sz="3200" b="1" dirty="0"/>
          </a:p>
        </p:txBody>
      </p:sp>
      <p:sp>
        <p:nvSpPr>
          <p:cNvPr id="4" name="Text Placeholder 3"/>
          <p:cNvSpPr>
            <a:spLocks noGrp="1"/>
          </p:cNvSpPr>
          <p:nvPr>
            <p:ph type="body" idx="1"/>
          </p:nvPr>
        </p:nvSpPr>
        <p:spPr>
          <a:xfrm>
            <a:off x="5943601" y="5826034"/>
            <a:ext cx="5982788" cy="809896"/>
          </a:xfrm>
        </p:spPr>
        <p:txBody>
          <a:bodyPr>
            <a:noAutofit/>
          </a:bodyPr>
          <a:lstStyle/>
          <a:p>
            <a:r>
              <a:rPr lang="en-US" sz="4800" dirty="0" smtClean="0"/>
              <a:t>A Choice of Worship</a:t>
            </a:r>
            <a:endParaRPr lang="en-US" sz="4800" dirty="0"/>
          </a:p>
        </p:txBody>
      </p:sp>
    </p:spTree>
    <p:extLst>
      <p:ext uri="{BB962C8B-B14F-4D97-AF65-F5344CB8AC3E}">
        <p14:creationId xmlns:p14="http://schemas.microsoft.com/office/powerpoint/2010/main" val="827349345"/>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28400" y="1543354"/>
            <a:ext cx="8574622" cy="2616199"/>
          </a:xfrm>
        </p:spPr>
        <p:txBody>
          <a:bodyPr/>
          <a:lstStyle/>
          <a:p>
            <a:r>
              <a:rPr lang="en-US" dirty="0" smtClean="0"/>
              <a:t>Thank You!</a:t>
            </a:r>
            <a:endParaRPr lang="en-US" dirty="0"/>
          </a:p>
        </p:txBody>
      </p:sp>
      <p:sp>
        <p:nvSpPr>
          <p:cNvPr id="3" name="Subtitle 2"/>
          <p:cNvSpPr>
            <a:spLocks noGrp="1"/>
          </p:cNvSpPr>
          <p:nvPr>
            <p:ph type="subTitle" idx="1"/>
          </p:nvPr>
        </p:nvSpPr>
        <p:spPr/>
        <p:txBody>
          <a:bodyPr>
            <a:noAutofit/>
          </a:bodyPr>
          <a:lstStyle/>
          <a:p>
            <a:r>
              <a:rPr lang="en-US" sz="7200" dirty="0" smtClean="0">
                <a:solidFill>
                  <a:schemeClr val="accent1">
                    <a:lumMod val="75000"/>
                  </a:schemeClr>
                </a:solidFill>
              </a:rPr>
              <a:t>… And Happy Sabbath!!</a:t>
            </a:r>
            <a:endParaRPr lang="en-US" sz="7200" dirty="0">
              <a:solidFill>
                <a:schemeClr val="accent1">
                  <a:lumMod val="75000"/>
                </a:schemeClr>
              </a:solidFill>
            </a:endParaRPr>
          </a:p>
        </p:txBody>
      </p:sp>
    </p:spTree>
    <p:extLst>
      <p:ext uri="{BB962C8B-B14F-4D97-AF65-F5344CB8AC3E}">
        <p14:creationId xmlns:p14="http://schemas.microsoft.com/office/powerpoint/2010/main" val="15740153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Revelation 14:3-5</a:t>
            </a:r>
            <a:endParaRPr lang="en-US" b="1" dirty="0">
              <a:solidFill>
                <a:schemeClr val="accent1">
                  <a:lumMod val="75000"/>
                </a:schemeClr>
              </a:solidFill>
            </a:endParaRPr>
          </a:p>
        </p:txBody>
      </p:sp>
      <p:sp>
        <p:nvSpPr>
          <p:cNvPr id="3" name="Content Placeholder 2"/>
          <p:cNvSpPr>
            <a:spLocks noGrp="1"/>
          </p:cNvSpPr>
          <p:nvPr>
            <p:ph sz="half" idx="1"/>
          </p:nvPr>
        </p:nvSpPr>
        <p:spPr>
          <a:xfrm>
            <a:off x="1484311" y="1705510"/>
            <a:ext cx="4606897" cy="4602823"/>
          </a:xfrm>
        </p:spPr>
        <p:txBody>
          <a:bodyPr>
            <a:noAutofit/>
          </a:bodyPr>
          <a:lstStyle/>
          <a:p>
            <a:r>
              <a:rPr lang="en-US" sz="2800" b="1" baseline="30000" dirty="0"/>
              <a:t>3 </a:t>
            </a:r>
            <a:r>
              <a:rPr lang="en-US" sz="2800" dirty="0"/>
              <a:t>And they sung as it were a new song before the throne, and before the four beasts, and the elders: and no man could learn that song but the hundred and forty and four thousand, which were redeemed from the </a:t>
            </a:r>
            <a:r>
              <a:rPr lang="en-US" sz="2800" dirty="0" smtClean="0"/>
              <a:t>earth.</a:t>
            </a:r>
            <a:endParaRPr lang="en-US" sz="2800" dirty="0"/>
          </a:p>
        </p:txBody>
      </p:sp>
      <p:pic>
        <p:nvPicPr>
          <p:cNvPr id="7172" name="Picture 4" descr="16 Revelation 05 The Four Beasts and 24 Elders sing a new song before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1208" y="1705510"/>
            <a:ext cx="5767781" cy="4157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8673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Revelation 14:4-5</a:t>
            </a:r>
            <a:endParaRPr lang="en-US" b="1" dirty="0">
              <a:solidFill>
                <a:schemeClr val="accent1">
                  <a:lumMod val="75000"/>
                </a:schemeClr>
              </a:solidFill>
            </a:endParaRPr>
          </a:p>
        </p:txBody>
      </p:sp>
      <p:sp>
        <p:nvSpPr>
          <p:cNvPr id="3" name="Content Placeholder 2"/>
          <p:cNvSpPr>
            <a:spLocks noGrp="1"/>
          </p:cNvSpPr>
          <p:nvPr>
            <p:ph sz="half" idx="1"/>
          </p:nvPr>
        </p:nvSpPr>
        <p:spPr>
          <a:xfrm>
            <a:off x="1484311" y="1705510"/>
            <a:ext cx="4606897" cy="4602823"/>
          </a:xfrm>
        </p:spPr>
        <p:txBody>
          <a:bodyPr>
            <a:noAutofit/>
          </a:bodyPr>
          <a:lstStyle/>
          <a:p>
            <a:r>
              <a:rPr lang="en-US" sz="3000" b="1" baseline="30000" dirty="0"/>
              <a:t>4 </a:t>
            </a:r>
            <a:r>
              <a:rPr lang="en-US" sz="3000" dirty="0"/>
              <a:t>These are they which were not defiled with women; for they are virgins. These are they which follow the Lamb whithersoever he </a:t>
            </a:r>
            <a:r>
              <a:rPr lang="en-US" sz="3000" dirty="0" err="1"/>
              <a:t>goeth</a:t>
            </a:r>
            <a:r>
              <a:rPr lang="en-US" sz="3000" dirty="0"/>
              <a:t>. These were redeemed from among men, being the </a:t>
            </a:r>
            <a:r>
              <a:rPr lang="en-US" sz="3000" dirty="0" err="1"/>
              <a:t>firstfruits</a:t>
            </a:r>
            <a:r>
              <a:rPr lang="en-US" sz="3000" dirty="0"/>
              <a:t> unto God and to the Lamb.</a:t>
            </a:r>
            <a:endParaRPr lang="en-US" sz="3000" dirty="0"/>
          </a:p>
        </p:txBody>
      </p:sp>
      <p:pic>
        <p:nvPicPr>
          <p:cNvPr id="8194" name="Picture 2" descr=".And they sang a new song before the throne and before the four living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091208" y="2214962"/>
            <a:ext cx="5809312" cy="35839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5650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Revelation 14:5</a:t>
            </a:r>
            <a:endParaRPr lang="en-US" b="1" dirty="0">
              <a:solidFill>
                <a:schemeClr val="accent1">
                  <a:lumMod val="75000"/>
                </a:schemeClr>
              </a:solidFill>
            </a:endParaRPr>
          </a:p>
        </p:txBody>
      </p:sp>
      <p:sp>
        <p:nvSpPr>
          <p:cNvPr id="3" name="Content Placeholder 2"/>
          <p:cNvSpPr>
            <a:spLocks noGrp="1"/>
          </p:cNvSpPr>
          <p:nvPr>
            <p:ph sz="half" idx="1"/>
          </p:nvPr>
        </p:nvSpPr>
        <p:spPr>
          <a:xfrm>
            <a:off x="1484311" y="1705510"/>
            <a:ext cx="4606897" cy="4602823"/>
          </a:xfrm>
        </p:spPr>
        <p:txBody>
          <a:bodyPr>
            <a:noAutofit/>
          </a:bodyPr>
          <a:lstStyle/>
          <a:p>
            <a:r>
              <a:rPr lang="en-US" sz="3200" b="1" baseline="30000" dirty="0"/>
              <a:t>5 </a:t>
            </a:r>
            <a:r>
              <a:rPr lang="en-US" sz="3200" dirty="0"/>
              <a:t>And in their mouth was found no guile: for they are without fault before the throne of God.</a:t>
            </a:r>
            <a:endParaRPr lang="en-US" sz="2800" dirty="0"/>
          </a:p>
        </p:txBody>
      </p:sp>
      <p:pic>
        <p:nvPicPr>
          <p:cNvPr id="9218" name="Picture 2" descr="Christian hymn - To Him Who Sits On The Throne sung in 4 language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69366" y="2667000"/>
            <a:ext cx="4171467"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22146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17323"/>
          </a:xfrm>
        </p:spPr>
        <p:txBody>
          <a:bodyPr/>
          <a:lstStyle/>
          <a:p>
            <a:r>
              <a:rPr lang="en-US" b="1" dirty="0" smtClean="0"/>
              <a:t>A Comely Woman</a:t>
            </a:r>
            <a:endParaRPr lang="en-US" b="1" dirty="0"/>
          </a:p>
        </p:txBody>
      </p:sp>
      <p:sp>
        <p:nvSpPr>
          <p:cNvPr id="3" name="Content Placeholder 2"/>
          <p:cNvSpPr>
            <a:spLocks noGrp="1"/>
          </p:cNvSpPr>
          <p:nvPr>
            <p:ph idx="1"/>
          </p:nvPr>
        </p:nvSpPr>
        <p:spPr>
          <a:xfrm>
            <a:off x="5812077" y="1954061"/>
            <a:ext cx="5690946" cy="3837140"/>
          </a:xfrm>
        </p:spPr>
        <p:txBody>
          <a:bodyPr>
            <a:normAutofit fontScale="92500" lnSpcReduction="20000"/>
          </a:bodyPr>
          <a:lstStyle/>
          <a:p>
            <a:r>
              <a:rPr lang="en-US" sz="3600" dirty="0" smtClean="0"/>
              <a:t>The Bible repeatedly describes God’s people as a woman, the Bride of Christ, beautiful, pure, and entirely faithful.  </a:t>
            </a:r>
          </a:p>
          <a:p>
            <a:r>
              <a:rPr lang="en-US" sz="3600" dirty="0" smtClean="0"/>
              <a:t>Sadly, reality has generally fallen rather short of this picture!  </a:t>
            </a:r>
            <a:endParaRPr lang="en-US" sz="3600" dirty="0"/>
          </a:p>
        </p:txBody>
      </p:sp>
      <p:pic>
        <p:nvPicPr>
          <p:cNvPr id="41986" name="Picture 2" descr="Coming Home Painting by Danny Hahlbohm in 2020 | Bride of christ, Jesu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7227" y="2067643"/>
            <a:ext cx="4514850" cy="36099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74819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30682"/>
          </a:xfrm>
        </p:spPr>
        <p:txBody>
          <a:bodyPr/>
          <a:lstStyle/>
          <a:p>
            <a:r>
              <a:rPr lang="en-US" sz="3600" dirty="0" smtClean="0"/>
              <a:t>A Note on Ezekiel:  </a:t>
            </a:r>
            <a:r>
              <a:rPr lang="en-US" sz="3600" i="1" dirty="0" smtClean="0"/>
              <a:t>A Prophet Among You</a:t>
            </a:r>
            <a:r>
              <a:rPr lang="en-US" sz="3600" dirty="0" smtClean="0"/>
              <a:t>, p.157</a:t>
            </a:r>
            <a:endParaRPr lang="en-US" dirty="0"/>
          </a:p>
        </p:txBody>
      </p:sp>
      <p:sp>
        <p:nvSpPr>
          <p:cNvPr id="3" name="Content Placeholder 2"/>
          <p:cNvSpPr>
            <a:spLocks noGrp="1"/>
          </p:cNvSpPr>
          <p:nvPr>
            <p:ph idx="1"/>
          </p:nvPr>
        </p:nvSpPr>
        <p:spPr>
          <a:xfrm>
            <a:off x="1484310" y="1766171"/>
            <a:ext cx="10018713" cy="4759889"/>
          </a:xfrm>
          <a:solidFill>
            <a:srgbClr val="8CD1F4"/>
          </a:solidFill>
        </p:spPr>
        <p:txBody>
          <a:bodyPr>
            <a:normAutofit lnSpcReduction="10000"/>
          </a:bodyPr>
          <a:lstStyle/>
          <a:p>
            <a:pPr marL="0" indent="0">
              <a:buNone/>
            </a:pPr>
            <a:r>
              <a:rPr lang="en-US" sz="3200" dirty="0"/>
              <a:t>As spiritual leader of Judah in exile, the Lord chose Ezekiel, a young priest, and called him to be His prophet. It was he who ministered to the people in Babylon during many years of the Captivity. Daniel, who occupied important positions in the royal court, supplemented the work of Ezekiel, but it was this prophet-priest who maintained contact with the people and was their spiritual guide. He held before them the glory of God as it had been revealed to him, and taught them that the Lord could be with them where they were as well as in Jerusalem. </a:t>
            </a:r>
            <a:endParaRPr lang="en-US" sz="3200" dirty="0"/>
          </a:p>
        </p:txBody>
      </p:sp>
    </p:spTree>
    <p:extLst>
      <p:ext uri="{BB962C8B-B14F-4D97-AF65-F5344CB8AC3E}">
        <p14:creationId xmlns:p14="http://schemas.microsoft.com/office/powerpoint/2010/main" val="94650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16:1-22, 60</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200" b="1" dirty="0"/>
              <a:t>16 </a:t>
            </a:r>
            <a:r>
              <a:rPr lang="en-US" sz="3200" dirty="0"/>
              <a:t>Again the word of the </a:t>
            </a:r>
            <a:r>
              <a:rPr lang="en-US" sz="3200" cap="small" dirty="0"/>
              <a:t>Lord</a:t>
            </a:r>
            <a:r>
              <a:rPr lang="en-US" sz="3200" dirty="0"/>
              <a:t> came unto me, saying,</a:t>
            </a:r>
          </a:p>
          <a:p>
            <a:r>
              <a:rPr lang="en-US" sz="3200" b="1" baseline="30000" dirty="0"/>
              <a:t>2 </a:t>
            </a:r>
            <a:r>
              <a:rPr lang="en-US" sz="3200" dirty="0"/>
              <a:t>Son of man, cause Jerusalem to know her abominations,</a:t>
            </a:r>
          </a:p>
        </p:txBody>
      </p:sp>
      <p:pic>
        <p:nvPicPr>
          <p:cNvPr id="5122" name="Picture 2" descr="Jerusalem Temple Today / Have the Jews Started Building the Third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675" y="2724150"/>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79418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16:3-22, 60</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200" b="1" baseline="30000" dirty="0"/>
              <a:t>3 </a:t>
            </a:r>
            <a:r>
              <a:rPr lang="en-US" sz="3200" dirty="0"/>
              <a:t>And say, Thus </a:t>
            </a:r>
            <a:r>
              <a:rPr lang="en-US" sz="3200" dirty="0" err="1"/>
              <a:t>saith</a:t>
            </a:r>
            <a:r>
              <a:rPr lang="en-US" sz="3200" dirty="0"/>
              <a:t> the Lord </a:t>
            </a:r>
            <a:r>
              <a:rPr lang="en-US" sz="3200" cap="small" dirty="0"/>
              <a:t>God</a:t>
            </a:r>
            <a:r>
              <a:rPr lang="en-US" sz="3200" dirty="0"/>
              <a:t> unto Jerusalem; Thy birth and thy nativity is of the land of Canaan; thy father was an Amorite, and thy mother an Hittite.</a:t>
            </a:r>
          </a:p>
        </p:txBody>
      </p:sp>
      <p:pic>
        <p:nvPicPr>
          <p:cNvPr id="44034" name="Picture 2" descr="MOORISH SCIENCE TEMPLE OF AMERICA TEACHING BASIC CIVICS 1925 - PRESENT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172" r="36102"/>
          <a:stretch/>
        </p:blipFill>
        <p:spPr bwMode="auto">
          <a:xfrm>
            <a:off x="7402882" y="2427786"/>
            <a:ext cx="3544866" cy="38158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98221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16:4-22, 60</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200" b="1" baseline="30000" dirty="0"/>
              <a:t>4 </a:t>
            </a:r>
            <a:r>
              <a:rPr lang="en-US" sz="3200" dirty="0"/>
              <a:t>And as for thy nativity, in the day thou </a:t>
            </a:r>
            <a:r>
              <a:rPr lang="en-US" sz="3200" dirty="0" err="1"/>
              <a:t>wast</a:t>
            </a:r>
            <a:r>
              <a:rPr lang="en-US" sz="3200" dirty="0"/>
              <a:t> born thy navel was not cut, neither </a:t>
            </a:r>
            <a:r>
              <a:rPr lang="en-US" sz="3200" dirty="0" err="1"/>
              <a:t>wast</a:t>
            </a:r>
            <a:r>
              <a:rPr lang="en-US" sz="3200" dirty="0"/>
              <a:t> thou washed in water to supple thee; thou </a:t>
            </a:r>
            <a:r>
              <a:rPr lang="en-US" sz="3200" dirty="0" err="1"/>
              <a:t>wast</a:t>
            </a:r>
            <a:r>
              <a:rPr lang="en-US" sz="3200" dirty="0"/>
              <a:t> not salted at all, nor swaddled at all.</a:t>
            </a:r>
          </a:p>
        </p:txBody>
      </p:sp>
      <p:pic>
        <p:nvPicPr>
          <p:cNvPr id="45058" name="Picture 2" descr="Jen Hebert Photography: {birth story} |Salt Lake City UT Birth Story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80259" y="2612223"/>
            <a:ext cx="5058359" cy="3446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1262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6270" y="3131050"/>
            <a:ext cx="3549121" cy="783404"/>
          </a:xfrm>
        </p:spPr>
        <p:txBody>
          <a:bodyPr>
            <a:normAutofit/>
          </a:bodyPr>
          <a:lstStyle/>
          <a:p>
            <a:r>
              <a:rPr lang="en-US" sz="4400" b="1" dirty="0" smtClean="0"/>
              <a:t>Memory Text</a:t>
            </a:r>
            <a:endParaRPr lang="en-US" sz="4400" b="1" dirty="0"/>
          </a:p>
        </p:txBody>
      </p:sp>
      <p:sp>
        <p:nvSpPr>
          <p:cNvPr id="3" name="Content Placeholder 2"/>
          <p:cNvSpPr>
            <a:spLocks noGrp="1"/>
          </p:cNvSpPr>
          <p:nvPr>
            <p:ph idx="1"/>
          </p:nvPr>
        </p:nvSpPr>
        <p:spPr>
          <a:xfrm>
            <a:off x="5397349" y="3914454"/>
            <a:ext cx="6582317" cy="2795822"/>
          </a:xfrm>
        </p:spPr>
        <p:txBody>
          <a:bodyPr>
            <a:normAutofit lnSpcReduction="10000"/>
          </a:bodyPr>
          <a:lstStyle/>
          <a:p>
            <a:r>
              <a:rPr lang="en-US" sz="3200" b="1" baseline="30000" dirty="0"/>
              <a:t>14 </a:t>
            </a:r>
            <a:r>
              <a:rPr lang="en-US" sz="3200" dirty="0"/>
              <a:t>These shall make war with the Lamb, and the Lamb shall overcome them: for he is Lord of lords, and King of kings: and they that are with him are called, and chosen, and faithful.</a:t>
            </a:r>
            <a:endParaRPr lang="en-US" sz="3200" dirty="0"/>
          </a:p>
        </p:txBody>
      </p:sp>
      <p:sp>
        <p:nvSpPr>
          <p:cNvPr id="4" name="Text Placeholder 3"/>
          <p:cNvSpPr>
            <a:spLocks noGrp="1"/>
          </p:cNvSpPr>
          <p:nvPr>
            <p:ph type="body" sz="half" idx="2"/>
          </p:nvPr>
        </p:nvSpPr>
        <p:spPr>
          <a:xfrm>
            <a:off x="1484312" y="3914454"/>
            <a:ext cx="3549121" cy="886146"/>
          </a:xfrm>
        </p:spPr>
        <p:txBody>
          <a:bodyPr>
            <a:normAutofit/>
          </a:bodyPr>
          <a:lstStyle/>
          <a:p>
            <a:r>
              <a:rPr lang="en-US" sz="3200" dirty="0" smtClean="0"/>
              <a:t>Revelation 17:14</a:t>
            </a:r>
            <a:endParaRPr lang="en-US" sz="3200" dirty="0"/>
          </a:p>
        </p:txBody>
      </p:sp>
      <p:pic>
        <p:nvPicPr>
          <p:cNvPr id="1026" name="Picture 2" descr="The Devil Bound 1000 Years - TBQ"/>
          <p:cNvPicPr>
            <a:picLocks noChangeAspect="1" noChangeArrowheads="1"/>
          </p:cNvPicPr>
          <p:nvPr/>
        </p:nvPicPr>
        <p:blipFill rotWithShape="1">
          <a:blip r:embed="rId2">
            <a:extLst>
              <a:ext uri="{28A0092B-C50C-407E-A947-70E740481C1C}">
                <a14:useLocalDpi xmlns:a14="http://schemas.microsoft.com/office/drawing/2010/main" val="0"/>
              </a:ext>
            </a:extLst>
          </a:blip>
          <a:srcRect l="4277" t="6072" r="4528" b="5870"/>
          <a:stretch/>
        </p:blipFill>
        <p:spPr bwMode="auto">
          <a:xfrm>
            <a:off x="6015358" y="186613"/>
            <a:ext cx="5004973" cy="3727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280913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16:5-22, 60</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200" b="1" baseline="30000" dirty="0"/>
              <a:t>5 </a:t>
            </a:r>
            <a:r>
              <a:rPr lang="en-US" sz="3200" dirty="0"/>
              <a:t>None eye pitied thee, to do any of these unto thee, to have compassion upon thee; but thou </a:t>
            </a:r>
            <a:r>
              <a:rPr lang="en-US" sz="3200" dirty="0" err="1"/>
              <a:t>wast</a:t>
            </a:r>
            <a:r>
              <a:rPr lang="en-US" sz="3200" dirty="0"/>
              <a:t> cast out in the open field, to the </a:t>
            </a:r>
            <a:r>
              <a:rPr lang="en-US" sz="3200" dirty="0" err="1"/>
              <a:t>lothing</a:t>
            </a:r>
            <a:r>
              <a:rPr lang="en-US" sz="3200" dirty="0"/>
              <a:t> of thy person, in the day that thou </a:t>
            </a:r>
            <a:r>
              <a:rPr lang="en-US" sz="3200" dirty="0" err="1"/>
              <a:t>wast</a:t>
            </a:r>
            <a:r>
              <a:rPr lang="en-US" sz="3200" dirty="0"/>
              <a:t> born.</a:t>
            </a:r>
          </a:p>
        </p:txBody>
      </p:sp>
      <p:pic>
        <p:nvPicPr>
          <p:cNvPr id="46082" name="Picture 2" descr="All You Need to Know About Water Birth: Benefits and Precaution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675" y="2962275"/>
            <a:ext cx="451485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46762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16:6-22, 60</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200" b="1" baseline="30000" dirty="0"/>
              <a:t>6 </a:t>
            </a:r>
            <a:r>
              <a:rPr lang="en-US" sz="3200" dirty="0"/>
              <a:t>And when I passed by thee, and saw thee polluted in thine own blood, I said unto thee when thou </a:t>
            </a:r>
            <a:r>
              <a:rPr lang="en-US" sz="3200" dirty="0" err="1"/>
              <a:t>wast</a:t>
            </a:r>
            <a:r>
              <a:rPr lang="en-US" sz="3200" dirty="0"/>
              <a:t> in thy blood, Live; yea, I said unto thee when thou </a:t>
            </a:r>
            <a:r>
              <a:rPr lang="en-US" sz="3200" dirty="0" err="1"/>
              <a:t>wast</a:t>
            </a:r>
            <a:r>
              <a:rPr lang="en-US" sz="3200" dirty="0"/>
              <a:t> in thy blood, Live.</a:t>
            </a:r>
          </a:p>
        </p:txBody>
      </p:sp>
      <p:pic>
        <p:nvPicPr>
          <p:cNvPr id="47106" name="Picture 2" descr="Baby O. | Newborn Session {Salt Lake City, Utah Newborn Photographer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675" y="2728912"/>
            <a:ext cx="4514850" cy="3000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187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16:7-22,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7 </a:t>
            </a:r>
            <a:r>
              <a:rPr lang="en-US" sz="3200" dirty="0"/>
              <a:t>I have caused thee to multiply as the bud of the field, and thou hast increased and waxen great, and thou art come to excellent ornaments: thy breasts are fashioned, and thine hair is grown, whereas thou </a:t>
            </a:r>
            <a:r>
              <a:rPr lang="en-US" sz="3200" dirty="0" err="1"/>
              <a:t>wast</a:t>
            </a:r>
            <a:r>
              <a:rPr lang="en-US" sz="3200" dirty="0"/>
              <a:t> naked and bare.</a:t>
            </a:r>
          </a:p>
        </p:txBody>
      </p:sp>
      <p:pic>
        <p:nvPicPr>
          <p:cNvPr id="48132" name="Picture 4" descr="WORD STUDY - BETROTHED TO JESUS | Chaim Bentorah"/>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02882" y="2034283"/>
            <a:ext cx="3917561" cy="48928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08814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16:8-22,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8 </a:t>
            </a:r>
            <a:r>
              <a:rPr lang="en-US" sz="3200" dirty="0"/>
              <a:t>Now when I passed by thee, and looked upon thee, behold, thy time was the time of love; and I spread my skirt over thee, and covered thy nakedness: yea, I </a:t>
            </a:r>
            <a:r>
              <a:rPr lang="en-US" sz="3200" dirty="0" err="1"/>
              <a:t>sware</a:t>
            </a:r>
            <a:r>
              <a:rPr lang="en-US" sz="3200" dirty="0"/>
              <a:t> unto thee, and entered into a covenant with thee, </a:t>
            </a:r>
            <a:r>
              <a:rPr lang="en-US" sz="3200" dirty="0" err="1"/>
              <a:t>saith</a:t>
            </a:r>
            <a:r>
              <a:rPr lang="en-US" sz="3200" dirty="0"/>
              <a:t> the Lord </a:t>
            </a:r>
            <a:r>
              <a:rPr lang="en-US" sz="3200" cap="small" dirty="0"/>
              <a:t>God</a:t>
            </a:r>
            <a:r>
              <a:rPr lang="en-US" sz="3200" dirty="0"/>
              <a:t>, and thou </a:t>
            </a:r>
            <a:r>
              <a:rPr lang="en-US" sz="3200" dirty="0" err="1"/>
              <a:t>becamest</a:t>
            </a:r>
            <a:r>
              <a:rPr lang="en-US" sz="3200" dirty="0"/>
              <a:t> mine.</a:t>
            </a:r>
          </a:p>
        </p:txBody>
      </p:sp>
      <p:pic>
        <p:nvPicPr>
          <p:cNvPr id="48134" name="Picture 6" descr="During the night Boaz woke up to find a woman asleep at his feet. ‘Who are you?’ he asked. ‘I am your servant Ruth,’ she replied. Spread the corner of your garment over me as you are a guardian-redeemer of my family.’ A guardian redeemer was someone obliged to look after a relative in need. Boaz was related to Noami’s dead husband Elimelek. – Slide 4"/>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74174" y="2773594"/>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50451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284967"/>
            <a:ext cx="10018713" cy="967636"/>
          </a:xfrm>
        </p:spPr>
        <p:txBody>
          <a:bodyPr>
            <a:normAutofit/>
          </a:bodyPr>
          <a:lstStyle/>
          <a:p>
            <a:r>
              <a:rPr lang="en-US" dirty="0" smtClean="0"/>
              <a:t>Ezekiel 16:  Symbolism</a:t>
            </a:r>
            <a:endParaRPr lang="en-US" dirty="0"/>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2450686841"/>
              </p:ext>
            </p:extLst>
          </p:nvPr>
        </p:nvGraphicFramePr>
        <p:xfrm>
          <a:off x="1014608" y="1252603"/>
          <a:ext cx="10488418" cy="5285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179139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16:9-22,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9 </a:t>
            </a:r>
            <a:r>
              <a:rPr lang="en-US" sz="3200" dirty="0"/>
              <a:t>Then washed I thee with water; yea, I </a:t>
            </a:r>
            <a:r>
              <a:rPr lang="en-US" sz="3200" dirty="0" err="1"/>
              <a:t>throughly</a:t>
            </a:r>
            <a:r>
              <a:rPr lang="en-US" sz="3200" dirty="0"/>
              <a:t> washed away thy blood from thee, and I anointed thee with oil.</a:t>
            </a:r>
          </a:p>
        </p:txBody>
      </p:sp>
      <p:pic>
        <p:nvPicPr>
          <p:cNvPr id="50178" name="Picture 2" descr="Thou preparest a table before me in the presence of mine enemies: thou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13710" y="2135689"/>
            <a:ext cx="3589680" cy="44000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734514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16:10-22,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10 </a:t>
            </a:r>
            <a:r>
              <a:rPr lang="en-US" sz="3200" dirty="0"/>
              <a:t>I clothed thee also with broidered work, and shod thee with badgers' skin, and I girded thee about with fine linen, and I covered thee with silk.</a:t>
            </a:r>
          </a:p>
        </p:txBody>
      </p:sp>
      <p:pic>
        <p:nvPicPr>
          <p:cNvPr id="51202" name="Picture 2" descr="Eastern Bride Gallery | Make-Up Your Min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89843" y="2256181"/>
            <a:ext cx="2883178" cy="4287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44631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16:11-22,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11 </a:t>
            </a:r>
            <a:r>
              <a:rPr lang="en-US" sz="3200" dirty="0"/>
              <a:t>I decked thee also with ornaments, and I put bracelets upon thy hands, and a chain on thy neck.</a:t>
            </a:r>
          </a:p>
          <a:p>
            <a:r>
              <a:rPr lang="en-US" sz="3200" b="1" baseline="30000" dirty="0"/>
              <a:t>12 </a:t>
            </a:r>
            <a:r>
              <a:rPr lang="en-US" sz="3200" dirty="0"/>
              <a:t>And I put a jewel on thy forehead, and earrings in thine ears, and a beautiful crown upon thine head.</a:t>
            </a:r>
          </a:p>
        </p:txBody>
      </p:sp>
      <p:pic>
        <p:nvPicPr>
          <p:cNvPr id="52232" name="Picture 8" descr="1000+ images about brides of the world on Pinterest | Muslim brides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034688" y="2190206"/>
            <a:ext cx="2885099" cy="4290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9839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16:13-22,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13 </a:t>
            </a:r>
            <a:r>
              <a:rPr lang="en-US" sz="3200" dirty="0"/>
              <a:t>Thus </a:t>
            </a:r>
            <a:r>
              <a:rPr lang="en-US" sz="3200" dirty="0" err="1"/>
              <a:t>wast</a:t>
            </a:r>
            <a:r>
              <a:rPr lang="en-US" sz="3200" dirty="0"/>
              <a:t> thou decked with gold and silver; and thy raiment was of fine linen, and silk, and broidered work; thou didst eat fine flour, and honey, and oil: and thou </a:t>
            </a:r>
            <a:r>
              <a:rPr lang="en-US" sz="3200" dirty="0" err="1"/>
              <a:t>wast</a:t>
            </a:r>
            <a:r>
              <a:rPr lang="en-US" sz="3200" dirty="0"/>
              <a:t> exceeding beautiful, and thou didst prosper into a kingdom.</a:t>
            </a:r>
          </a:p>
        </p:txBody>
      </p:sp>
      <p:pic>
        <p:nvPicPr>
          <p:cNvPr id="53256" name="Picture 8" descr="Psalm_122:6 Pray for the peace of Jerusalem: they shall prosper that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13710" y="2438399"/>
            <a:ext cx="3876674" cy="3540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29750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16:14-22,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14 </a:t>
            </a:r>
            <a:r>
              <a:rPr lang="en-US" sz="3200" dirty="0"/>
              <a:t>And thy renown went forth among the heathen for thy beauty: for it was perfect through my comeliness, which I had put upon thee, </a:t>
            </a:r>
            <a:r>
              <a:rPr lang="en-US" sz="3200" dirty="0" err="1"/>
              <a:t>saith</a:t>
            </a:r>
            <a:r>
              <a:rPr lang="en-US" sz="3200" dirty="0"/>
              <a:t> the Lord </a:t>
            </a:r>
            <a:r>
              <a:rPr lang="en-US" sz="3200" cap="small" dirty="0"/>
              <a:t>God</a:t>
            </a:r>
            <a:r>
              <a:rPr lang="en-US" sz="3200" dirty="0"/>
              <a:t>.</a:t>
            </a:r>
          </a:p>
        </p:txBody>
      </p:sp>
      <p:pic>
        <p:nvPicPr>
          <p:cNvPr id="6" name="Picture 4" descr="Egyptian Bride | Beautiful women ... | Pinterest"/>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985300" y="2271150"/>
            <a:ext cx="2752725" cy="4129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51274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783404"/>
          </a:xfrm>
        </p:spPr>
        <p:txBody>
          <a:bodyPr/>
          <a:lstStyle/>
          <a:p>
            <a:r>
              <a:rPr lang="en-US" dirty="0" smtClean="0"/>
              <a:t>Two Contrasting Systems</a:t>
            </a:r>
            <a:endParaRPr lang="en-US" dirty="0"/>
          </a:p>
        </p:txBody>
      </p:sp>
      <p:sp>
        <p:nvSpPr>
          <p:cNvPr id="3" name="Text Placeholder 2"/>
          <p:cNvSpPr>
            <a:spLocks noGrp="1"/>
          </p:cNvSpPr>
          <p:nvPr>
            <p:ph type="body" idx="1"/>
          </p:nvPr>
        </p:nvSpPr>
        <p:spPr>
          <a:xfrm>
            <a:off x="1782454" y="1565329"/>
            <a:ext cx="4607188" cy="1389802"/>
          </a:xfrm>
        </p:spPr>
        <p:txBody>
          <a:bodyPr/>
          <a:lstStyle/>
          <a:p>
            <a:r>
              <a:rPr lang="en-US" sz="2400" b="1" baseline="30000" dirty="0"/>
              <a:t>2 </a:t>
            </a:r>
            <a:r>
              <a:rPr lang="en-US" sz="2400" dirty="0"/>
              <a:t>I have likened the daughter of Zion to a comely and delicate woman</a:t>
            </a:r>
            <a:r>
              <a:rPr lang="en-US" sz="2400" dirty="0" smtClean="0"/>
              <a:t>.                                                   </a:t>
            </a:r>
            <a:r>
              <a:rPr lang="en-US" sz="2000" dirty="0" smtClean="0">
                <a:solidFill>
                  <a:schemeClr val="tx1"/>
                </a:solidFill>
              </a:rPr>
              <a:t>Jeremiah 6:2</a:t>
            </a:r>
            <a:endParaRPr lang="en-US" sz="2000" dirty="0">
              <a:solidFill>
                <a:schemeClr val="tx1"/>
              </a:solidFill>
            </a:endParaRPr>
          </a:p>
        </p:txBody>
      </p:sp>
      <p:sp>
        <p:nvSpPr>
          <p:cNvPr id="5" name="Text Placeholder 4"/>
          <p:cNvSpPr>
            <a:spLocks noGrp="1"/>
          </p:cNvSpPr>
          <p:nvPr>
            <p:ph type="body" sz="quarter" idx="3"/>
          </p:nvPr>
        </p:nvSpPr>
        <p:spPr>
          <a:xfrm>
            <a:off x="6880487" y="1565330"/>
            <a:ext cx="4622537" cy="1389802"/>
          </a:xfrm>
        </p:spPr>
        <p:txBody>
          <a:bodyPr/>
          <a:lstStyle/>
          <a:p>
            <a:r>
              <a:rPr lang="en-US" sz="2400" b="1" baseline="30000" dirty="0"/>
              <a:t>4 </a:t>
            </a:r>
            <a:r>
              <a:rPr lang="en-US" sz="2400" dirty="0"/>
              <a:t>Ye adulterers and adulteresses, know ye not that the friendship of the world is enmity with God? </a:t>
            </a:r>
            <a:r>
              <a:rPr lang="en-US" sz="2400" dirty="0" smtClean="0"/>
              <a:t>  </a:t>
            </a:r>
            <a:r>
              <a:rPr lang="en-US" sz="2000" dirty="0" smtClean="0">
                <a:solidFill>
                  <a:schemeClr val="tx1"/>
                </a:solidFill>
              </a:rPr>
              <a:t>James 4:4a</a:t>
            </a:r>
            <a:endParaRPr lang="en-US" sz="2000" dirty="0">
              <a:solidFill>
                <a:schemeClr val="tx1"/>
              </a:solidFill>
            </a:endParaRPr>
          </a:p>
        </p:txBody>
      </p:sp>
      <p:pic>
        <p:nvPicPr>
          <p:cNvPr id="2050" name="Picture 2" descr=".A great and wondrous sign appeared in heaven: a woman clothed with the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942" r="9627"/>
          <a:stretch/>
        </p:blipFill>
        <p:spPr bwMode="auto">
          <a:xfrm>
            <a:off x="2181365" y="2955131"/>
            <a:ext cx="2671281" cy="360028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e Great Mother of Harlots | Revelation 17-18 - Scott Yonker Official ..."/>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7774044" y="2943193"/>
            <a:ext cx="2671408" cy="3600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910571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16:15-22,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442581" cy="4602823"/>
          </a:xfrm>
        </p:spPr>
        <p:txBody>
          <a:bodyPr>
            <a:noAutofit/>
          </a:bodyPr>
          <a:lstStyle/>
          <a:p>
            <a:r>
              <a:rPr lang="en-US" sz="3200" b="1" baseline="30000" dirty="0"/>
              <a:t>15 </a:t>
            </a:r>
            <a:r>
              <a:rPr lang="en-US" sz="3200" dirty="0"/>
              <a:t>But thou didst trust in thine own beauty, and </a:t>
            </a:r>
            <a:r>
              <a:rPr lang="en-US" sz="3200" dirty="0" err="1"/>
              <a:t>playedst</a:t>
            </a:r>
            <a:r>
              <a:rPr lang="en-US" sz="3200" dirty="0"/>
              <a:t> the harlot because of thy renown, and </a:t>
            </a:r>
            <a:r>
              <a:rPr lang="en-US" sz="3200" dirty="0" err="1"/>
              <a:t>pouredst</a:t>
            </a:r>
            <a:r>
              <a:rPr lang="en-US" sz="3200" dirty="0"/>
              <a:t> out thy fornications on every one that passed by; his it was.</a:t>
            </a:r>
          </a:p>
        </p:txBody>
      </p:sp>
      <p:pic>
        <p:nvPicPr>
          <p:cNvPr id="56322" name="Picture 2" descr="Most Attractive Girlz Around The World: East Bridal Dress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155873" y="2384553"/>
            <a:ext cx="2411579" cy="39022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50250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16:16-22,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16 </a:t>
            </a:r>
            <a:r>
              <a:rPr lang="en-US" sz="3200" dirty="0"/>
              <a:t>And of thy garments thou didst take, and </a:t>
            </a:r>
            <a:r>
              <a:rPr lang="en-US" sz="3200" dirty="0" err="1"/>
              <a:t>deckedst</a:t>
            </a:r>
            <a:r>
              <a:rPr lang="en-US" sz="3200" dirty="0"/>
              <a:t> thy high places with divers </a:t>
            </a:r>
            <a:r>
              <a:rPr lang="en-US" sz="3200" dirty="0" err="1"/>
              <a:t>colours</a:t>
            </a:r>
            <a:r>
              <a:rPr lang="en-US" sz="3200" dirty="0"/>
              <a:t>, and </a:t>
            </a:r>
            <a:r>
              <a:rPr lang="en-US" sz="3200" dirty="0" err="1"/>
              <a:t>playedst</a:t>
            </a:r>
            <a:r>
              <a:rPr lang="en-US" sz="3200" dirty="0"/>
              <a:t> the harlot thereupon: the like things shall not come, neither shall it be so.</a:t>
            </a:r>
          </a:p>
        </p:txBody>
      </p:sp>
      <p:pic>
        <p:nvPicPr>
          <p:cNvPr id="57346" name="Picture 2" descr="The High Places (2 Kings 14-17) - Women in the Word"/>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76686" y="2638424"/>
            <a:ext cx="4508492" cy="3376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69336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16:17-22,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17 </a:t>
            </a:r>
            <a:r>
              <a:rPr lang="en-US" sz="3200" dirty="0"/>
              <a:t>Thou hast also taken thy fair jewels of my gold and of my silver, which I had given thee, and </a:t>
            </a:r>
            <a:r>
              <a:rPr lang="en-US" sz="3200" dirty="0" err="1"/>
              <a:t>madest</a:t>
            </a:r>
            <a:r>
              <a:rPr lang="en-US" sz="3200" dirty="0"/>
              <a:t> to thyself images of men, and didst commit whoredom with them,</a:t>
            </a:r>
          </a:p>
        </p:txBody>
      </p:sp>
      <p:pic>
        <p:nvPicPr>
          <p:cNvPr id="58370" name="Picture 2" descr="The Origins of the Trinity Doctrine | HubPag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69175" y="2747963"/>
            <a:ext cx="4514850" cy="293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662810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16:18-22,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18 </a:t>
            </a:r>
            <a:r>
              <a:rPr lang="en-US" sz="3200" dirty="0"/>
              <a:t>And </a:t>
            </a:r>
            <a:r>
              <a:rPr lang="en-US" sz="3200" dirty="0" err="1"/>
              <a:t>tookest</a:t>
            </a:r>
            <a:r>
              <a:rPr lang="en-US" sz="3200" dirty="0"/>
              <a:t> thy broidered garments, and </a:t>
            </a:r>
            <a:r>
              <a:rPr lang="en-US" sz="3200" dirty="0" err="1"/>
              <a:t>coveredst</a:t>
            </a:r>
            <a:r>
              <a:rPr lang="en-US" sz="3200" dirty="0"/>
              <a:t> them: and thou hast set mine oil and mine incense before them</a:t>
            </a:r>
            <a:r>
              <a:rPr lang="en-US" sz="3200" dirty="0" smtClean="0"/>
              <a:t>.</a:t>
            </a:r>
            <a:endParaRPr lang="en-US" sz="3200" dirty="0"/>
          </a:p>
        </p:txBody>
      </p:sp>
      <p:pic>
        <p:nvPicPr>
          <p:cNvPr id="59394" name="Picture 2" descr="10 Ways Religious People Break the Commandments - Catholic Digest Websit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675" y="2676525"/>
            <a:ext cx="451485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795976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16:19-22,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19 </a:t>
            </a:r>
            <a:r>
              <a:rPr lang="en-US" sz="3200" dirty="0"/>
              <a:t>My meat also which I gave thee, fine flour, and oil, and honey, wherewith I fed thee, thou hast even set it before them for a sweet </a:t>
            </a:r>
            <a:r>
              <a:rPr lang="en-US" sz="3200" dirty="0" err="1"/>
              <a:t>savour</a:t>
            </a:r>
            <a:r>
              <a:rPr lang="en-US" sz="3200" dirty="0"/>
              <a:t>: and thus it was, </a:t>
            </a:r>
            <a:r>
              <a:rPr lang="en-US" sz="3200" dirty="0" err="1"/>
              <a:t>saith</a:t>
            </a:r>
            <a:r>
              <a:rPr lang="en-US" sz="3200" dirty="0"/>
              <a:t> the Lord </a:t>
            </a:r>
            <a:r>
              <a:rPr lang="en-US" sz="3200" cap="small" dirty="0"/>
              <a:t>God</a:t>
            </a:r>
            <a:r>
              <a:rPr lang="en-US" sz="3200" dirty="0"/>
              <a:t>.</a:t>
            </a:r>
          </a:p>
        </p:txBody>
      </p:sp>
      <p:pic>
        <p:nvPicPr>
          <p:cNvPr id="60418" name="Picture 2" descr="Offerings of Fresh Tropical Fruits To Buddha Statue Editorial Stock ..."/>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1149"/>
          <a:stretch/>
        </p:blipFill>
        <p:spPr bwMode="auto">
          <a:xfrm>
            <a:off x="6921280" y="2667000"/>
            <a:ext cx="4780872" cy="31096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10970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16:20-22,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20 </a:t>
            </a:r>
            <a:r>
              <a:rPr lang="en-US" sz="3200" dirty="0"/>
              <a:t>Moreover thou hast taken thy sons and thy daughters, whom thou hast borne unto me, and these hast thou sacrificed unto them to be devoured. Is this of thy </a:t>
            </a:r>
            <a:r>
              <a:rPr lang="en-US" sz="3200" dirty="0" err="1"/>
              <a:t>whoredoms</a:t>
            </a:r>
            <a:r>
              <a:rPr lang="en-US" sz="3200" dirty="0"/>
              <a:t> a small matter</a:t>
            </a:r>
            <a:r>
              <a:rPr lang="en-US" sz="3200" dirty="0" smtClean="0"/>
              <a:t>,</a:t>
            </a:r>
            <a:endParaRPr lang="en-US" sz="3200" dirty="0"/>
          </a:p>
        </p:txBody>
      </p:sp>
      <p:pic>
        <p:nvPicPr>
          <p:cNvPr id="61442" name="Picture 2" descr="Child Sacrifice - Focus Onlin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658604" y="3090164"/>
            <a:ext cx="4201259" cy="2184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00826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16:21-22, 60</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21 </a:t>
            </a:r>
            <a:r>
              <a:rPr lang="en-US" sz="3200" dirty="0"/>
              <a:t>That thou hast slain my children, and delivered them to cause them to pass through the fire for them</a:t>
            </a:r>
            <a:r>
              <a:rPr lang="en-US" sz="3200" dirty="0" smtClean="0"/>
              <a:t>?</a:t>
            </a:r>
            <a:endParaRPr lang="en-US" sz="3200" dirty="0"/>
          </a:p>
        </p:txBody>
      </p:sp>
      <p:pic>
        <p:nvPicPr>
          <p:cNvPr id="62466" name="Picture 2" descr="Raven's Son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88174" y="2787881"/>
            <a:ext cx="4514850" cy="3095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60672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16:22, 60-62</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22 </a:t>
            </a:r>
            <a:r>
              <a:rPr lang="en-US" sz="3200" dirty="0"/>
              <a:t>And in all thine abominations and thy </a:t>
            </a:r>
            <a:r>
              <a:rPr lang="en-US" sz="3200" dirty="0" err="1"/>
              <a:t>whoredoms</a:t>
            </a:r>
            <a:r>
              <a:rPr lang="en-US" sz="3200" dirty="0"/>
              <a:t> thou hast not remembered the days of thy youth, when thou </a:t>
            </a:r>
            <a:r>
              <a:rPr lang="en-US" sz="3200" dirty="0" err="1"/>
              <a:t>wast</a:t>
            </a:r>
            <a:r>
              <a:rPr lang="en-US" sz="3200" dirty="0"/>
              <a:t> naked and bare, and </a:t>
            </a:r>
            <a:r>
              <a:rPr lang="en-US" sz="3200" dirty="0" err="1"/>
              <a:t>wast</a:t>
            </a:r>
            <a:r>
              <a:rPr lang="en-US" sz="3200" dirty="0"/>
              <a:t> polluted in thy blood.</a:t>
            </a:r>
          </a:p>
        </p:txBody>
      </p:sp>
      <p:pic>
        <p:nvPicPr>
          <p:cNvPr id="63490" name="Picture 2" descr="The Beast from the Sea: Roman Catholic Church in Prophec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69366" y="2667000"/>
            <a:ext cx="4171467"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40156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16:60-62</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60 </a:t>
            </a:r>
            <a:r>
              <a:rPr lang="en-US" sz="3200" dirty="0"/>
              <a:t>Nevertheless I will remember my covenant with thee in the days of thy youth, and I will establish unto thee an everlasting covenant.</a:t>
            </a:r>
          </a:p>
        </p:txBody>
      </p:sp>
      <p:pic>
        <p:nvPicPr>
          <p:cNvPr id="65538" name="Picture 2" descr="October | 2014 | Ripple Effect Disciplin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493000" y="2667000"/>
            <a:ext cx="31242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3035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16:61-62</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61 </a:t>
            </a:r>
            <a:r>
              <a:rPr lang="en-US" sz="3200" dirty="0"/>
              <a:t>Then thou shalt remember thy ways, and be ashamed, when thou shalt receive thy sisters, thine elder and thy younger: and I will give them unto thee for daughters, but not by thy covenant.</a:t>
            </a:r>
          </a:p>
        </p:txBody>
      </p:sp>
      <p:pic>
        <p:nvPicPr>
          <p:cNvPr id="64514" name="Picture 2" descr="Repent - Bible Verses and Scripture Wallpaper for Phone or Compute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346315" y="2714897"/>
            <a:ext cx="451485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393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5:25-32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674742"/>
          </a:xfrm>
        </p:spPr>
        <p:txBody>
          <a:bodyPr>
            <a:noAutofit/>
          </a:bodyPr>
          <a:lstStyle/>
          <a:p>
            <a:r>
              <a:rPr lang="en-US" sz="3200" b="1" baseline="30000" dirty="0"/>
              <a:t>25 </a:t>
            </a:r>
            <a:r>
              <a:rPr lang="en-US" sz="3200" dirty="0"/>
              <a:t>Husbands, love your wives, even as Christ also loved the church, and gave himself for it</a:t>
            </a:r>
            <a:r>
              <a:rPr lang="en-US" sz="3200" dirty="0" smtClean="0"/>
              <a:t>;</a:t>
            </a:r>
            <a:endParaRPr lang="en-US" sz="3200" dirty="0"/>
          </a:p>
        </p:txBody>
      </p:sp>
      <p:pic>
        <p:nvPicPr>
          <p:cNvPr id="3080" name="Picture 8" descr="How to Love Your Wife: 7 Helpful Tips"/>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48616"/>
          <a:stretch/>
        </p:blipFill>
        <p:spPr bwMode="auto">
          <a:xfrm>
            <a:off x="2369344" y="1633591"/>
            <a:ext cx="3639570" cy="4710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338373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Adoption and Marriage:  </a:t>
            </a:r>
            <a:r>
              <a:rPr lang="en-US" dirty="0" smtClean="0">
                <a:solidFill>
                  <a:schemeClr val="accent1">
                    <a:lumMod val="75000"/>
                  </a:schemeClr>
                </a:solidFill>
              </a:rPr>
              <a:t>Ezekiel 16:62</a:t>
            </a:r>
            <a:endParaRPr lang="en-US" dirty="0">
              <a:solidFill>
                <a:schemeClr val="accent1">
                  <a:lumMod val="75000"/>
                </a:schemeClr>
              </a:solidFill>
            </a:endParaRPr>
          </a:p>
        </p:txBody>
      </p:sp>
      <p:sp>
        <p:nvSpPr>
          <p:cNvPr id="3" name="Content Placeholder 2"/>
          <p:cNvSpPr>
            <a:spLocks noGrp="1"/>
          </p:cNvSpPr>
          <p:nvPr>
            <p:ph sz="half" idx="1"/>
          </p:nvPr>
        </p:nvSpPr>
        <p:spPr>
          <a:xfrm>
            <a:off x="1777720" y="2034283"/>
            <a:ext cx="5180293" cy="4602823"/>
          </a:xfrm>
        </p:spPr>
        <p:txBody>
          <a:bodyPr>
            <a:noAutofit/>
          </a:bodyPr>
          <a:lstStyle/>
          <a:p>
            <a:r>
              <a:rPr lang="en-US" sz="3200" b="1" baseline="30000" dirty="0"/>
              <a:t>62 </a:t>
            </a:r>
            <a:r>
              <a:rPr lang="en-US" sz="3200" dirty="0"/>
              <a:t>And I will establish my covenant with thee; and thou shalt know that I am the </a:t>
            </a:r>
            <a:r>
              <a:rPr lang="en-US" sz="3200" cap="small" dirty="0"/>
              <a:t>Lord</a:t>
            </a:r>
            <a:r>
              <a:rPr lang="en-US" sz="3200" dirty="0"/>
              <a:t>:</a:t>
            </a:r>
          </a:p>
        </p:txBody>
      </p:sp>
      <p:pic>
        <p:nvPicPr>
          <p:cNvPr id="66564" name="Picture 4" descr="the cross bridge by nathan greene | Jesus christ images, Chri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94112" y="2438399"/>
            <a:ext cx="4514850" cy="37719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212316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Troubled Marriage:  </a:t>
            </a:r>
            <a:r>
              <a:rPr lang="en-US" b="1" dirty="0" smtClean="0">
                <a:solidFill>
                  <a:schemeClr val="accent1">
                    <a:lumMod val="75000"/>
                  </a:schemeClr>
                </a:solidFill>
              </a:rPr>
              <a:t>Hosea 1:2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914166"/>
          </a:xfrm>
        </p:spPr>
        <p:txBody>
          <a:bodyPr>
            <a:noAutofit/>
          </a:bodyPr>
          <a:lstStyle/>
          <a:p>
            <a:r>
              <a:rPr lang="en-US" sz="3200" b="1" baseline="30000" dirty="0"/>
              <a:t>2 </a:t>
            </a:r>
            <a:r>
              <a:rPr lang="en-US" sz="3200" dirty="0"/>
              <a:t>The beginning of the word of the </a:t>
            </a:r>
            <a:r>
              <a:rPr lang="en-US" sz="3200" cap="small" dirty="0"/>
              <a:t>Lord</a:t>
            </a:r>
            <a:r>
              <a:rPr lang="en-US" sz="3200" dirty="0"/>
              <a:t> by Hosea. And the </a:t>
            </a:r>
            <a:r>
              <a:rPr lang="en-US" sz="3200" cap="small" dirty="0"/>
              <a:t>Lord</a:t>
            </a:r>
            <a:r>
              <a:rPr lang="en-US" sz="3200" dirty="0"/>
              <a:t> said to Hosea, Go, take unto thee a wife of </a:t>
            </a:r>
            <a:r>
              <a:rPr lang="en-US" sz="3200" dirty="0" err="1"/>
              <a:t>whoredoms</a:t>
            </a:r>
            <a:r>
              <a:rPr lang="en-US" sz="3200" dirty="0"/>
              <a:t> and children of </a:t>
            </a:r>
            <a:r>
              <a:rPr lang="en-US" sz="3200" dirty="0" err="1"/>
              <a:t>whoredoms</a:t>
            </a:r>
            <a:r>
              <a:rPr lang="en-US" sz="3200" dirty="0"/>
              <a:t>: for the land hath committed great whoredom, departing from the </a:t>
            </a:r>
            <a:r>
              <a:rPr lang="en-US" sz="3200" cap="small" dirty="0"/>
              <a:t>Lord</a:t>
            </a:r>
            <a:r>
              <a:rPr lang="en-US" sz="3200" dirty="0" smtClean="0"/>
              <a:t>.</a:t>
            </a:r>
            <a:endParaRPr lang="en-US" sz="3200" dirty="0"/>
          </a:p>
        </p:txBody>
      </p:sp>
      <p:pic>
        <p:nvPicPr>
          <p:cNvPr id="17410" name="Picture 2" descr="Gomer, Hosea's unfaithful wife. | Imitate their faith - Hosea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766491" y="1633591"/>
            <a:ext cx="3440642" cy="49141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193167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30682"/>
          </a:xfrm>
        </p:spPr>
        <p:txBody>
          <a:bodyPr/>
          <a:lstStyle/>
          <a:p>
            <a:r>
              <a:rPr lang="en-US" sz="3600" dirty="0" smtClean="0"/>
              <a:t>A Note on Hosea:  </a:t>
            </a:r>
            <a:r>
              <a:rPr lang="en-US" sz="3600" i="1" dirty="0" smtClean="0"/>
              <a:t>A Prophet Among You</a:t>
            </a:r>
            <a:r>
              <a:rPr lang="en-US" sz="3600" dirty="0" smtClean="0"/>
              <a:t>, p.155</a:t>
            </a:r>
            <a:endParaRPr lang="en-US" dirty="0"/>
          </a:p>
        </p:txBody>
      </p:sp>
      <p:sp>
        <p:nvSpPr>
          <p:cNvPr id="3" name="Content Placeholder 2"/>
          <p:cNvSpPr>
            <a:spLocks noGrp="1"/>
          </p:cNvSpPr>
          <p:nvPr>
            <p:ph idx="1"/>
          </p:nvPr>
        </p:nvSpPr>
        <p:spPr>
          <a:xfrm>
            <a:off x="1484310" y="1766171"/>
            <a:ext cx="10018713" cy="4025030"/>
          </a:xfrm>
          <a:solidFill>
            <a:srgbClr val="8CD1F4"/>
          </a:solidFill>
        </p:spPr>
        <p:txBody>
          <a:bodyPr>
            <a:normAutofit/>
          </a:bodyPr>
          <a:lstStyle/>
          <a:p>
            <a:pPr marL="0" indent="0">
              <a:buNone/>
            </a:pPr>
            <a:r>
              <a:rPr lang="en-US" sz="3200" dirty="0"/>
              <a:t>In Hosea’s message, especially, the love of God for His erring people was depicted, and with it was an expression of His eagerness to receive them back. </a:t>
            </a:r>
            <a:r>
              <a:rPr lang="en-US" sz="3200" dirty="0" smtClean="0"/>
              <a:t>Hosea’s </a:t>
            </a:r>
            <a:r>
              <a:rPr lang="en-US" sz="3200" dirty="0"/>
              <a:t>appeal was the last, and because of its nature perhaps the strongest, sent to Israel. </a:t>
            </a:r>
            <a:r>
              <a:rPr lang="en-US" sz="3200" dirty="0" smtClean="0"/>
              <a:t>..When </a:t>
            </a:r>
            <a:r>
              <a:rPr lang="en-US" sz="3200" dirty="0"/>
              <a:t>it became apparent that the evils that covered the land had gone beyond remedy, the sentence was pronounced</a:t>
            </a:r>
            <a:r>
              <a:rPr lang="en-US" sz="3200" dirty="0" smtClean="0"/>
              <a:t>:</a:t>
            </a:r>
            <a:endParaRPr lang="en-US" sz="3200" dirty="0"/>
          </a:p>
        </p:txBody>
      </p:sp>
    </p:spTree>
    <p:extLst>
      <p:ext uri="{BB962C8B-B14F-4D97-AF65-F5344CB8AC3E}">
        <p14:creationId xmlns:p14="http://schemas.microsoft.com/office/powerpoint/2010/main" val="34793535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30682"/>
          </a:xfrm>
        </p:spPr>
        <p:txBody>
          <a:bodyPr/>
          <a:lstStyle/>
          <a:p>
            <a:r>
              <a:rPr lang="en-US" sz="3600" dirty="0" smtClean="0"/>
              <a:t>A Note on Hosea:  </a:t>
            </a:r>
            <a:r>
              <a:rPr lang="en-US" sz="3600" i="1" dirty="0" smtClean="0"/>
              <a:t>A Prophet Among You</a:t>
            </a:r>
            <a:r>
              <a:rPr lang="en-US" sz="3600" dirty="0" smtClean="0"/>
              <a:t>, p.155</a:t>
            </a:r>
            <a:endParaRPr lang="en-US" dirty="0"/>
          </a:p>
        </p:txBody>
      </p:sp>
      <p:sp>
        <p:nvSpPr>
          <p:cNvPr id="3" name="Content Placeholder 2"/>
          <p:cNvSpPr>
            <a:spLocks noGrp="1"/>
          </p:cNvSpPr>
          <p:nvPr>
            <p:ph idx="1"/>
          </p:nvPr>
        </p:nvSpPr>
        <p:spPr>
          <a:xfrm>
            <a:off x="1484310" y="1766171"/>
            <a:ext cx="10018713" cy="3745281"/>
          </a:xfrm>
          <a:solidFill>
            <a:srgbClr val="8CD1F4"/>
          </a:solidFill>
        </p:spPr>
        <p:txBody>
          <a:bodyPr>
            <a:normAutofit/>
          </a:bodyPr>
          <a:lstStyle/>
          <a:p>
            <a:pPr marL="0" indent="0">
              <a:buNone/>
            </a:pPr>
            <a:r>
              <a:rPr lang="en-US" sz="3200" dirty="0"/>
              <a:t>“Ephraim is joined to idols: let him alone.” </a:t>
            </a:r>
            <a:r>
              <a:rPr lang="en-US" sz="3200" dirty="0">
                <a:hlinkClick r:id="rId2"/>
              </a:rPr>
              <a:t>Hosea 4:17</a:t>
            </a:r>
            <a:r>
              <a:rPr lang="en-US" sz="3200" dirty="0"/>
              <a:t>. </a:t>
            </a:r>
            <a:r>
              <a:rPr lang="en-US" sz="3200" dirty="0" smtClean="0"/>
              <a:t>“</a:t>
            </a:r>
            <a:r>
              <a:rPr lang="en-US" sz="3200" dirty="0"/>
              <a:t>The days of visitation are come, the days of recompense are come; Israel shall know it.” </a:t>
            </a:r>
            <a:r>
              <a:rPr lang="en-US" sz="3200" dirty="0">
                <a:hlinkClick r:id="rId3"/>
              </a:rPr>
              <a:t>Hosea 9:7</a:t>
            </a:r>
            <a:r>
              <a:rPr lang="en-US" sz="3200" dirty="0"/>
              <a:t>. </a:t>
            </a:r>
            <a:r>
              <a:rPr lang="en-US" sz="3200" dirty="0" smtClean="0"/>
              <a:t>..But </a:t>
            </a:r>
            <a:r>
              <a:rPr lang="en-US" sz="3200" dirty="0"/>
              <a:t>the final chapter of the book is one of invitation: “O Israel, return unto the Lord thy God.... I will heal their backsliding, I will love them freely: for Mine anger is turned away from him.” </a:t>
            </a:r>
            <a:r>
              <a:rPr lang="en-US" sz="3200" dirty="0">
                <a:hlinkClick r:id="rId4"/>
              </a:rPr>
              <a:t>Hosea 14:1-4</a:t>
            </a:r>
            <a:r>
              <a:rPr lang="en-US" sz="3200" dirty="0"/>
              <a:t>. </a:t>
            </a:r>
            <a:endParaRPr lang="en-US" sz="3200" dirty="0"/>
          </a:p>
        </p:txBody>
      </p:sp>
    </p:spTree>
    <p:extLst>
      <p:ext uri="{BB962C8B-B14F-4D97-AF65-F5344CB8AC3E}">
        <p14:creationId xmlns:p14="http://schemas.microsoft.com/office/powerpoint/2010/main" val="1420831703"/>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81202"/>
          </a:xfrm>
        </p:spPr>
        <p:txBody>
          <a:bodyPr>
            <a:normAutofit/>
          </a:bodyPr>
          <a:lstStyle/>
          <a:p>
            <a:r>
              <a:rPr lang="en-US" b="1" dirty="0" smtClean="0"/>
              <a:t>A Troubled Marriage:  </a:t>
            </a:r>
            <a:r>
              <a:rPr lang="en-US" b="1" dirty="0" smtClean="0">
                <a:solidFill>
                  <a:schemeClr val="accent1">
                    <a:lumMod val="75000"/>
                  </a:schemeClr>
                </a:solidFill>
              </a:rPr>
              <a:t>Hosea 2:1-23</a:t>
            </a:r>
            <a:br>
              <a:rPr lang="en-US" b="1" dirty="0" smtClean="0">
                <a:solidFill>
                  <a:schemeClr val="accent1">
                    <a:lumMod val="75000"/>
                  </a:schemeClr>
                </a:solidFill>
              </a:rPr>
            </a:br>
            <a:r>
              <a:rPr lang="en-US" b="1" dirty="0" smtClean="0">
                <a:solidFill>
                  <a:schemeClr val="tx1">
                    <a:lumMod val="50000"/>
                    <a:lumOff val="50000"/>
                  </a:schemeClr>
                </a:solidFill>
              </a:rPr>
              <a:t>Pleading</a:t>
            </a:r>
            <a:endParaRPr lang="en-US" b="1" dirty="0">
              <a:solidFill>
                <a:schemeClr val="tx1">
                  <a:lumMod val="50000"/>
                  <a:lumOff val="50000"/>
                </a:schemeClr>
              </a:solidFill>
            </a:endParaRPr>
          </a:p>
        </p:txBody>
      </p:sp>
      <p:sp>
        <p:nvSpPr>
          <p:cNvPr id="6" name="Content Placeholder 5"/>
          <p:cNvSpPr>
            <a:spLocks noGrp="1"/>
          </p:cNvSpPr>
          <p:nvPr>
            <p:ph sz="half" idx="2"/>
          </p:nvPr>
        </p:nvSpPr>
        <p:spPr>
          <a:xfrm>
            <a:off x="6607967" y="2367419"/>
            <a:ext cx="4895056" cy="1615858"/>
          </a:xfrm>
        </p:spPr>
        <p:txBody>
          <a:bodyPr>
            <a:noAutofit/>
          </a:bodyPr>
          <a:lstStyle/>
          <a:p>
            <a:r>
              <a:rPr lang="en-US" sz="3200" b="1" dirty="0"/>
              <a:t>2 </a:t>
            </a:r>
            <a:r>
              <a:rPr lang="en-US" sz="3200" dirty="0"/>
              <a:t>Say ye unto your brethren, Ammi; and to your sisters, </a:t>
            </a:r>
            <a:r>
              <a:rPr lang="en-US" sz="3200" dirty="0" err="1"/>
              <a:t>Ruhamah</a:t>
            </a:r>
            <a:r>
              <a:rPr lang="en-US" sz="3200" dirty="0"/>
              <a:t>.</a:t>
            </a:r>
          </a:p>
        </p:txBody>
      </p:sp>
      <p:sp>
        <p:nvSpPr>
          <p:cNvPr id="4" name="TextBox 3"/>
          <p:cNvSpPr txBox="1"/>
          <p:nvPr/>
        </p:nvSpPr>
        <p:spPr>
          <a:xfrm>
            <a:off x="1591859" y="2367419"/>
            <a:ext cx="4646103" cy="2308324"/>
          </a:xfrm>
          <a:prstGeom prst="rect">
            <a:avLst/>
          </a:prstGeom>
          <a:solidFill>
            <a:schemeClr val="accent1">
              <a:lumMod val="20000"/>
              <a:lumOff val="80000"/>
            </a:schemeClr>
          </a:solidFill>
        </p:spPr>
        <p:txBody>
          <a:bodyPr wrap="square" rtlCol="0">
            <a:spAutoFit/>
          </a:bodyPr>
          <a:lstStyle/>
          <a:p>
            <a:pPr marL="571500" indent="-571500">
              <a:buFont typeface="Arial" panose="020B0604020202020204" pitchFamily="34" charset="0"/>
              <a:buChar char="•"/>
            </a:pPr>
            <a:r>
              <a:rPr lang="en-US" sz="3600" b="1" dirty="0">
                <a:solidFill>
                  <a:schemeClr val="accent1">
                    <a:lumMod val="75000"/>
                  </a:schemeClr>
                </a:solidFill>
              </a:rPr>
              <a:t>Ammi:  </a:t>
            </a:r>
            <a:r>
              <a:rPr lang="en-US" sz="3600" dirty="0"/>
              <a:t>“My people”</a:t>
            </a:r>
          </a:p>
          <a:p>
            <a:pPr marL="571500" indent="-571500">
              <a:buFont typeface="Arial" panose="020B0604020202020204" pitchFamily="34" charset="0"/>
              <a:buChar char="•"/>
            </a:pPr>
            <a:r>
              <a:rPr lang="en-US" sz="3600" b="1" dirty="0" err="1">
                <a:solidFill>
                  <a:schemeClr val="accent1">
                    <a:lumMod val="75000"/>
                  </a:schemeClr>
                </a:solidFill>
              </a:rPr>
              <a:t>Ruhamah</a:t>
            </a:r>
            <a:r>
              <a:rPr lang="en-US" sz="3600" b="1" dirty="0">
                <a:solidFill>
                  <a:schemeClr val="accent1">
                    <a:lumMod val="75000"/>
                  </a:schemeClr>
                </a:solidFill>
              </a:rPr>
              <a:t>:  </a:t>
            </a:r>
            <a:r>
              <a:rPr lang="en-US" sz="3600" dirty="0"/>
              <a:t>“Pitied,” or “having received compassion”  </a:t>
            </a:r>
            <a:endParaRPr lang="en-US" sz="3600" dirty="0"/>
          </a:p>
        </p:txBody>
      </p:sp>
      <p:pic>
        <p:nvPicPr>
          <p:cNvPr id="19458" name="Picture 2" descr="Take Unto Thee a Wife of Whoredoms - YouTub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t="11053" b="15175"/>
          <a:stretch/>
        </p:blipFill>
        <p:spPr bwMode="auto">
          <a:xfrm flipH="1">
            <a:off x="6972695" y="4183694"/>
            <a:ext cx="4165600" cy="23047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54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06048"/>
          </a:xfrm>
        </p:spPr>
        <p:txBody>
          <a:bodyPr>
            <a:normAutofit/>
          </a:bodyPr>
          <a:lstStyle/>
          <a:p>
            <a:r>
              <a:rPr lang="en-US" b="1" dirty="0" smtClean="0"/>
              <a:t>A Troubled Marriage:  </a:t>
            </a:r>
            <a:r>
              <a:rPr lang="en-US" b="1" dirty="0" smtClean="0">
                <a:solidFill>
                  <a:schemeClr val="accent1">
                    <a:lumMod val="75000"/>
                  </a:schemeClr>
                </a:solidFill>
              </a:rPr>
              <a:t>Hosea 2:2-23</a:t>
            </a:r>
            <a:br>
              <a:rPr lang="en-US" b="1" dirty="0" smtClean="0">
                <a:solidFill>
                  <a:schemeClr val="accent1">
                    <a:lumMod val="75000"/>
                  </a:schemeClr>
                </a:solidFill>
              </a:rPr>
            </a:br>
            <a:r>
              <a:rPr lang="en-US" b="1" dirty="0">
                <a:solidFill>
                  <a:schemeClr val="tx1">
                    <a:lumMod val="50000"/>
                    <a:lumOff val="50000"/>
                  </a:schemeClr>
                </a:solidFill>
              </a:rPr>
              <a:t>Pleading</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2091848"/>
            <a:ext cx="4895056" cy="4484316"/>
          </a:xfrm>
        </p:spPr>
        <p:txBody>
          <a:bodyPr>
            <a:noAutofit/>
          </a:bodyPr>
          <a:lstStyle/>
          <a:p>
            <a:r>
              <a:rPr lang="en-US" sz="3200" b="1" baseline="30000" dirty="0"/>
              <a:t>2 </a:t>
            </a:r>
            <a:r>
              <a:rPr lang="en-US" sz="3200" dirty="0"/>
              <a:t>Plead with your mother, plead: for she is not my wife, neither am I her husband: let her therefore put away her </a:t>
            </a:r>
            <a:r>
              <a:rPr lang="en-US" sz="3200" dirty="0" err="1"/>
              <a:t>whoredoms</a:t>
            </a:r>
            <a:r>
              <a:rPr lang="en-US" sz="3200" dirty="0"/>
              <a:t> out of her sight, and her adulteries from between her breasts;</a:t>
            </a:r>
          </a:p>
        </p:txBody>
      </p:sp>
      <p:pic>
        <p:nvPicPr>
          <p:cNvPr id="20484" name="Picture 4" descr="THE TWO HOUSES OF ISRAEL (7) A Call to Repentanc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7411" y="2436314"/>
            <a:ext cx="5196256" cy="3795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87494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3" y="284967"/>
            <a:ext cx="10018713" cy="967636"/>
          </a:xfrm>
        </p:spPr>
        <p:txBody>
          <a:bodyPr>
            <a:normAutofit/>
          </a:bodyPr>
          <a:lstStyle/>
          <a:p>
            <a:r>
              <a:rPr lang="en-US" dirty="0" smtClean="0"/>
              <a:t>A Troubled Marriage:  Symbolism</a:t>
            </a:r>
            <a:endParaRPr lang="en-US" dirty="0"/>
          </a:p>
        </p:txBody>
      </p:sp>
      <p:graphicFrame>
        <p:nvGraphicFramePr>
          <p:cNvPr id="13" name="Content Placeholder 12"/>
          <p:cNvGraphicFramePr>
            <a:graphicFrameLocks noGrp="1"/>
          </p:cNvGraphicFramePr>
          <p:nvPr>
            <p:ph idx="1"/>
            <p:extLst>
              <p:ext uri="{D42A27DB-BD31-4B8C-83A1-F6EECF244321}">
                <p14:modId xmlns:p14="http://schemas.microsoft.com/office/powerpoint/2010/main" val="4079870952"/>
              </p:ext>
            </p:extLst>
          </p:nvPr>
        </p:nvGraphicFramePr>
        <p:xfrm>
          <a:off x="1014608" y="1252603"/>
          <a:ext cx="10488418" cy="528598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2893613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06047"/>
          </a:xfrm>
        </p:spPr>
        <p:txBody>
          <a:bodyPr>
            <a:normAutofit/>
          </a:bodyPr>
          <a:lstStyle/>
          <a:p>
            <a:r>
              <a:rPr lang="en-US" b="1" dirty="0" smtClean="0"/>
              <a:t>A Troubled Marriage:  </a:t>
            </a:r>
            <a:r>
              <a:rPr lang="en-US" b="1" dirty="0" smtClean="0">
                <a:solidFill>
                  <a:schemeClr val="accent1">
                    <a:lumMod val="75000"/>
                  </a:schemeClr>
                </a:solidFill>
              </a:rPr>
              <a:t>Hosea 2:3-23</a:t>
            </a:r>
            <a:br>
              <a:rPr lang="en-US" b="1" dirty="0" smtClean="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3 </a:t>
            </a:r>
            <a:r>
              <a:rPr lang="en-US" sz="3200" dirty="0"/>
              <a:t>Lest I strip her naked, and set her as in the day that she was born, and make her as a wilderness, and set her like a dry land, and slay her with thirst</a:t>
            </a:r>
            <a:r>
              <a:rPr lang="en-US" sz="3200" dirty="0" smtClean="0"/>
              <a:t>.</a:t>
            </a:r>
            <a:endParaRPr lang="en-US" sz="3200" dirty="0"/>
          </a:p>
        </p:txBody>
      </p:sp>
      <p:pic>
        <p:nvPicPr>
          <p:cNvPr id="21506" name="Picture 2" descr="ANE TODAY - 201505 - New Sources and Insights on Judeans in the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42094" y="2667000"/>
            <a:ext cx="45787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83422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368468"/>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2:4-23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4 </a:t>
            </a:r>
            <a:r>
              <a:rPr lang="en-US" sz="3200" dirty="0"/>
              <a:t>And I will not have mercy upon her children; for they be the children of </a:t>
            </a:r>
            <a:r>
              <a:rPr lang="en-US" sz="3200" dirty="0" err="1"/>
              <a:t>whoredoms</a:t>
            </a:r>
            <a:r>
              <a:rPr lang="en-US" sz="3200" dirty="0"/>
              <a:t>.</a:t>
            </a:r>
          </a:p>
        </p:txBody>
      </p:sp>
      <p:pic>
        <p:nvPicPr>
          <p:cNvPr id="22530" name="Picture 2" descr="Shar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87827" y="2379945"/>
            <a:ext cx="4334093" cy="31205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96238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86905"/>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2:5-23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5 </a:t>
            </a:r>
            <a:r>
              <a:rPr lang="en-US" sz="3200" dirty="0"/>
              <a:t>For their mother hath played the harlot: she that conceived them hath done shamefully: for she said, I will go after my lovers, that give me my bread and my water, my wool and my flax, mine oil and my drink.</a:t>
            </a:r>
          </a:p>
        </p:txBody>
      </p:sp>
      <p:pic>
        <p:nvPicPr>
          <p:cNvPr id="23554" name="Picture 2" descr="The Marduk Prophecy Of Babylonian King Nebuchadnezzar I And The Stolen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5091" r="15737"/>
          <a:stretch/>
        </p:blipFill>
        <p:spPr bwMode="auto">
          <a:xfrm>
            <a:off x="1484311" y="2172705"/>
            <a:ext cx="4384109" cy="3864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6239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5:26-32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674742"/>
          </a:xfrm>
        </p:spPr>
        <p:txBody>
          <a:bodyPr>
            <a:noAutofit/>
          </a:bodyPr>
          <a:lstStyle/>
          <a:p>
            <a:r>
              <a:rPr lang="en-US" sz="3200" b="1" baseline="30000" dirty="0" smtClean="0"/>
              <a:t>26</a:t>
            </a:r>
            <a:r>
              <a:rPr lang="en-US" sz="3200" b="1" baseline="30000" dirty="0"/>
              <a:t> </a:t>
            </a:r>
            <a:r>
              <a:rPr lang="en-US" sz="3200" dirty="0"/>
              <a:t>That he might sanctify and cleanse it with the washing of water by the word</a:t>
            </a:r>
            <a:r>
              <a:rPr lang="en-US" sz="3200" dirty="0" smtClean="0"/>
              <a:t>,</a:t>
            </a:r>
            <a:endParaRPr lang="en-US" sz="3200" dirty="0"/>
          </a:p>
        </p:txBody>
      </p:sp>
      <p:pic>
        <p:nvPicPr>
          <p:cNvPr id="12290" name="Picture 2" descr="Search | WorshipHouse Media"/>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45710" y="2667000"/>
            <a:ext cx="4171467"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29796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43625"/>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2:6-23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6 </a:t>
            </a:r>
            <a:r>
              <a:rPr lang="en-US" sz="3200" dirty="0"/>
              <a:t>Therefore, behold, I will hedge up thy way with thorns, and make a wall, that she shall not find her paths.</a:t>
            </a:r>
          </a:p>
        </p:txBody>
      </p:sp>
      <p:pic>
        <p:nvPicPr>
          <p:cNvPr id="24578" name="Picture 2" descr="Babylonian captivity | The Victor's Plac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2857500"/>
            <a:ext cx="451485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7000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393521"/>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2:7-23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7 </a:t>
            </a:r>
            <a:r>
              <a:rPr lang="en-US" sz="3200" dirty="0"/>
              <a:t>And she shall follow after her lovers, but she shall not overtake them; and she shall seek them, but shall not find them: then shall she say, I will go and return to my first husband; for then was it better with me than now.</a:t>
            </a:r>
          </a:p>
        </p:txBody>
      </p:sp>
      <p:pic>
        <p:nvPicPr>
          <p:cNvPr id="25602" name="Picture 2" descr="I will bring my people Israel back from exile | Daily Bible Reading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3100387"/>
            <a:ext cx="4514850" cy="2257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038810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831932"/>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2:8-23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8 </a:t>
            </a:r>
            <a:r>
              <a:rPr lang="en-US" sz="3200" dirty="0"/>
              <a:t>For she did not know that I gave her corn, and wine, and oil, and multiplied her silver and gold, which they prepared for Baal.</a:t>
            </a:r>
          </a:p>
        </p:txBody>
      </p:sp>
      <p:pic>
        <p:nvPicPr>
          <p:cNvPr id="26626" name="Picture 2" descr="Global Monotheism: The Contribution of the Israelite Prophets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2962275"/>
            <a:ext cx="4514850"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332052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543833"/>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2:9-23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225436" y="1633591"/>
            <a:ext cx="5277587" cy="4942573"/>
          </a:xfrm>
        </p:spPr>
        <p:txBody>
          <a:bodyPr>
            <a:noAutofit/>
          </a:bodyPr>
          <a:lstStyle/>
          <a:p>
            <a:r>
              <a:rPr lang="en-US" sz="3200" b="1" baseline="30000" dirty="0"/>
              <a:t>9 </a:t>
            </a:r>
            <a:r>
              <a:rPr lang="en-US" sz="3200" dirty="0"/>
              <a:t>Therefore will I return, and take away my corn in the time thereof, and my wine in the season thereof, and will recover my wool and my flax given to cover her nakedness.</a:t>
            </a:r>
          </a:p>
        </p:txBody>
      </p:sp>
      <p:pic>
        <p:nvPicPr>
          <p:cNvPr id="27650" name="Picture 2" descr="Absence of lament in worship leads to spiritual stagnat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082763" y="2581382"/>
            <a:ext cx="5142672" cy="2799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6339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2:10-23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175332" y="1633591"/>
            <a:ext cx="5327691" cy="4942573"/>
          </a:xfrm>
        </p:spPr>
        <p:txBody>
          <a:bodyPr>
            <a:noAutofit/>
          </a:bodyPr>
          <a:lstStyle/>
          <a:p>
            <a:r>
              <a:rPr lang="en-US" sz="3200" b="1" baseline="30000" dirty="0"/>
              <a:t>10 </a:t>
            </a:r>
            <a:r>
              <a:rPr lang="en-US" sz="3200" dirty="0"/>
              <a:t>And now will I discover her lewdness in the sight of her lovers, and none shall deliver her out of mine hand.</a:t>
            </a:r>
          </a:p>
        </p:txBody>
      </p:sp>
      <p:pic>
        <p:nvPicPr>
          <p:cNvPr id="28674" name="Picture 2" descr="Worship of the golden calf.-Exodus 32:1-6 (con imágenes) | Biblia, Dio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2427263" y="2076917"/>
            <a:ext cx="3456471" cy="4499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15045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2:11-23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1633591"/>
            <a:ext cx="4989489" cy="4942573"/>
          </a:xfrm>
        </p:spPr>
        <p:txBody>
          <a:bodyPr>
            <a:noAutofit/>
          </a:bodyPr>
          <a:lstStyle/>
          <a:p>
            <a:r>
              <a:rPr lang="en-US" sz="3200" b="1" baseline="30000" dirty="0"/>
              <a:t>11 </a:t>
            </a:r>
            <a:r>
              <a:rPr lang="en-US" sz="3200" dirty="0"/>
              <a:t>I will also cause all her mirth to cease, her feast days, her new moons, and her </a:t>
            </a:r>
            <a:r>
              <a:rPr lang="en-US" sz="3200" dirty="0" err="1"/>
              <a:t>sabbaths</a:t>
            </a:r>
            <a:r>
              <a:rPr lang="en-US" sz="3200" dirty="0"/>
              <a:t>, and all her solemn feasts.</a:t>
            </a:r>
          </a:p>
        </p:txBody>
      </p:sp>
      <p:pic>
        <p:nvPicPr>
          <p:cNvPr id="29698" name="Picture 2" descr="The Scattering of Judah and Jerusalem - End Times Truth"/>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3019425"/>
            <a:ext cx="4514850" cy="241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06201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2:12-23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1633591"/>
            <a:ext cx="5373666" cy="4942573"/>
          </a:xfrm>
        </p:spPr>
        <p:txBody>
          <a:bodyPr>
            <a:noAutofit/>
          </a:bodyPr>
          <a:lstStyle/>
          <a:p>
            <a:r>
              <a:rPr lang="en-US" sz="3200" b="1" baseline="30000" dirty="0"/>
              <a:t>12 </a:t>
            </a:r>
            <a:r>
              <a:rPr lang="en-US" sz="3200" dirty="0"/>
              <a:t>And I will destroy her vines and her fig trees, whereof she hath said, These are my rewards that my lovers have given me: and I will make them a forest, and the beasts of the field shall eat them.</a:t>
            </a:r>
          </a:p>
        </p:txBody>
      </p:sp>
      <p:pic>
        <p:nvPicPr>
          <p:cNvPr id="30726" name="Picture 6" descr="Stone wall with rough land beyond -... © Mac McCarron cc-by-sa/2.0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185503" y="2304789"/>
            <a:ext cx="5125103" cy="34167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7378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2:13-23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Tough Love</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1633591"/>
            <a:ext cx="5373666" cy="4942573"/>
          </a:xfrm>
        </p:spPr>
        <p:txBody>
          <a:bodyPr>
            <a:noAutofit/>
          </a:bodyPr>
          <a:lstStyle/>
          <a:p>
            <a:r>
              <a:rPr lang="en-US" sz="3200" b="1" baseline="30000" dirty="0"/>
              <a:t>13 </a:t>
            </a:r>
            <a:r>
              <a:rPr lang="en-US" sz="3200" dirty="0"/>
              <a:t>And I will visit upon her the days of </a:t>
            </a:r>
            <a:r>
              <a:rPr lang="en-US" sz="3200" dirty="0" err="1"/>
              <a:t>Baalim</a:t>
            </a:r>
            <a:r>
              <a:rPr lang="en-US" sz="3200" dirty="0"/>
              <a:t>, wherein she burned incense to them, and she decked herself with her earrings and her jewels, and she went after her lovers, and </a:t>
            </a:r>
            <a:r>
              <a:rPr lang="en-US" sz="3200" dirty="0" err="1"/>
              <a:t>forgat</a:t>
            </a:r>
            <a:r>
              <a:rPr lang="en-US" sz="3200" dirty="0"/>
              <a:t> me, </a:t>
            </a:r>
            <a:r>
              <a:rPr lang="en-US" sz="3200" dirty="0" err="1"/>
              <a:t>saith</a:t>
            </a:r>
            <a:r>
              <a:rPr lang="en-US" sz="3200" dirty="0"/>
              <a:t> the </a:t>
            </a:r>
            <a:r>
              <a:rPr lang="en-US" sz="3200" cap="small" dirty="0"/>
              <a:t>Lord</a:t>
            </a:r>
            <a:r>
              <a:rPr lang="en-US" sz="3200" dirty="0"/>
              <a:t>.</a:t>
            </a:r>
          </a:p>
        </p:txBody>
      </p:sp>
      <p:pic>
        <p:nvPicPr>
          <p:cNvPr id="31746" name="Picture 2" descr="Baal God - God Pictur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1" y="2505206"/>
            <a:ext cx="4888510" cy="29702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05092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2:14-23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2666999"/>
            <a:ext cx="5373666" cy="3124201"/>
          </a:xfrm>
        </p:spPr>
        <p:txBody>
          <a:bodyPr>
            <a:noAutofit/>
          </a:bodyPr>
          <a:lstStyle/>
          <a:p>
            <a:r>
              <a:rPr lang="en-US" sz="3200" b="1" baseline="30000" dirty="0"/>
              <a:t>14 </a:t>
            </a:r>
            <a:r>
              <a:rPr lang="en-US" sz="3200" dirty="0"/>
              <a:t>Therefore, behold, I will allure her, and bring her into the wilderness, and speak comfortably unto her.</a:t>
            </a:r>
          </a:p>
        </p:txBody>
      </p:sp>
      <p:pic>
        <p:nvPicPr>
          <p:cNvPr id="32774" name="Picture 6" descr="Jesus Open Hands Stock Photos, Pictures &amp; Royalty-Free Images - iStock"/>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2733675"/>
            <a:ext cx="4514850" cy="2990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34965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2:15-23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2666999"/>
            <a:ext cx="5373666" cy="3124201"/>
          </a:xfrm>
        </p:spPr>
        <p:txBody>
          <a:bodyPr>
            <a:noAutofit/>
          </a:bodyPr>
          <a:lstStyle/>
          <a:p>
            <a:r>
              <a:rPr lang="en-US" sz="3200" b="1" baseline="30000" dirty="0"/>
              <a:t>15 </a:t>
            </a:r>
            <a:r>
              <a:rPr lang="en-US" sz="3200" dirty="0"/>
              <a:t>And I will give her </a:t>
            </a:r>
            <a:r>
              <a:rPr lang="en-US" sz="3200" dirty="0" err="1"/>
              <a:t>her</a:t>
            </a:r>
            <a:r>
              <a:rPr lang="en-US" sz="3200" dirty="0"/>
              <a:t> vineyards from thence, and the valley of </a:t>
            </a:r>
            <a:r>
              <a:rPr lang="en-US" sz="3200" dirty="0" err="1"/>
              <a:t>Achor</a:t>
            </a:r>
            <a:r>
              <a:rPr lang="en-US" sz="3200" dirty="0"/>
              <a:t> for a door of hope: and she shall sing there, as in the days of her youth, and as in the day when she came up out of the land of Egypt.</a:t>
            </a:r>
          </a:p>
        </p:txBody>
      </p:sp>
      <p:pic>
        <p:nvPicPr>
          <p:cNvPr id="33794" name="Picture 2" descr="A Peek at the Messianic Era | DISCOVER | First Fruits of Zion"/>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2724150"/>
            <a:ext cx="4514850" cy="300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85725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5:27-32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674742"/>
          </a:xfrm>
        </p:spPr>
        <p:txBody>
          <a:bodyPr>
            <a:noAutofit/>
          </a:bodyPr>
          <a:lstStyle/>
          <a:p>
            <a:r>
              <a:rPr lang="en-US" sz="3200" b="1" baseline="30000" dirty="0"/>
              <a:t>27 </a:t>
            </a:r>
            <a:r>
              <a:rPr lang="en-US" sz="3200" dirty="0"/>
              <a:t>That he might present it to himself a glorious church, not having spot, or wrinkle, or any such thing; but that it should be holy and without blemish.</a:t>
            </a:r>
          </a:p>
        </p:txBody>
      </p:sp>
      <p:pic>
        <p:nvPicPr>
          <p:cNvPr id="13314" name="Picture 2" descr="Pure Bride Digital Art by Dolores Develde - Pixel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33633" y="2090986"/>
            <a:ext cx="5034510" cy="3759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09951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2:16-23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411054" y="2237459"/>
            <a:ext cx="5373666" cy="1991638"/>
          </a:xfrm>
        </p:spPr>
        <p:txBody>
          <a:bodyPr>
            <a:noAutofit/>
          </a:bodyPr>
          <a:lstStyle/>
          <a:p>
            <a:r>
              <a:rPr lang="en-US" sz="3200" b="1" baseline="30000" dirty="0"/>
              <a:t>16 </a:t>
            </a:r>
            <a:r>
              <a:rPr lang="en-US" sz="3200" dirty="0"/>
              <a:t>And it shall be at that day, </a:t>
            </a:r>
            <a:r>
              <a:rPr lang="en-US" sz="3200" dirty="0" err="1"/>
              <a:t>saith</a:t>
            </a:r>
            <a:r>
              <a:rPr lang="en-US" sz="3200" dirty="0"/>
              <a:t> the </a:t>
            </a:r>
            <a:r>
              <a:rPr lang="en-US" sz="3200" cap="small" dirty="0"/>
              <a:t>Lord</a:t>
            </a:r>
            <a:r>
              <a:rPr lang="en-US" sz="3200" dirty="0"/>
              <a:t>, that thou shalt call me </a:t>
            </a:r>
            <a:r>
              <a:rPr lang="en-US" sz="3200" dirty="0" err="1"/>
              <a:t>Ishi</a:t>
            </a:r>
            <a:r>
              <a:rPr lang="en-US" sz="3200" dirty="0"/>
              <a:t>; and shalt call me no more </a:t>
            </a:r>
            <a:r>
              <a:rPr lang="en-US" sz="3200" dirty="0" err="1"/>
              <a:t>Baali</a:t>
            </a:r>
            <a:r>
              <a:rPr lang="en-US" sz="3200" dirty="0"/>
              <a:t>.</a:t>
            </a:r>
          </a:p>
        </p:txBody>
      </p:sp>
      <p:pic>
        <p:nvPicPr>
          <p:cNvPr id="34818" name="Picture 2" descr="5 REASONS WHY WE DON'T MAKE DISCIPLES - #3: WHAT IF I GET IN OVER MY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1" y="2472255"/>
            <a:ext cx="5053392" cy="3513687"/>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632359" y="4229097"/>
            <a:ext cx="7315200" cy="2554545"/>
          </a:xfrm>
          <a:prstGeom prst="rect">
            <a:avLst/>
          </a:prstGeom>
          <a:solidFill>
            <a:schemeClr val="accent1">
              <a:lumMod val="20000"/>
              <a:lumOff val="80000"/>
            </a:schemeClr>
          </a:solidFill>
        </p:spPr>
        <p:txBody>
          <a:bodyPr wrap="square" rtlCol="0">
            <a:spAutoFit/>
          </a:bodyPr>
          <a:lstStyle/>
          <a:p>
            <a:r>
              <a:rPr lang="en-US" sz="2400" b="1" dirty="0" smtClean="0"/>
              <a:t>Both </a:t>
            </a:r>
            <a:r>
              <a:rPr lang="en-US" sz="2400" b="1" dirty="0" err="1" smtClean="0"/>
              <a:t>Ishi</a:t>
            </a:r>
            <a:r>
              <a:rPr lang="en-US" sz="2400" b="1" dirty="0" smtClean="0"/>
              <a:t> and </a:t>
            </a:r>
            <a:r>
              <a:rPr lang="en-US" sz="2400" b="1" dirty="0" err="1" smtClean="0"/>
              <a:t>Baali</a:t>
            </a:r>
            <a:r>
              <a:rPr lang="en-US" sz="2400" b="1" dirty="0" smtClean="0"/>
              <a:t> mean “my husband” but the connotations are very different.    </a:t>
            </a:r>
          </a:p>
          <a:p>
            <a:r>
              <a:rPr lang="en-US" sz="2800" b="1" dirty="0" err="1" smtClean="0">
                <a:solidFill>
                  <a:schemeClr val="accent1">
                    <a:lumMod val="75000"/>
                  </a:schemeClr>
                </a:solidFill>
              </a:rPr>
              <a:t>Ishi</a:t>
            </a:r>
            <a:r>
              <a:rPr lang="en-US" sz="2800" b="1" dirty="0" smtClean="0">
                <a:solidFill>
                  <a:schemeClr val="accent1">
                    <a:lumMod val="75000"/>
                  </a:schemeClr>
                </a:solidFill>
              </a:rPr>
              <a:t>:  </a:t>
            </a:r>
            <a:r>
              <a:rPr lang="en-US" sz="2800" dirty="0" smtClean="0"/>
              <a:t>“My beloved husband”, is a tender term of endearment.  </a:t>
            </a:r>
            <a:endParaRPr lang="en-US" sz="2800" dirty="0"/>
          </a:p>
          <a:p>
            <a:r>
              <a:rPr lang="en-US" sz="2800" b="1" dirty="0" err="1" smtClean="0">
                <a:solidFill>
                  <a:schemeClr val="accent1">
                    <a:lumMod val="75000"/>
                  </a:schemeClr>
                </a:solidFill>
              </a:rPr>
              <a:t>Baali</a:t>
            </a:r>
            <a:r>
              <a:rPr lang="en-US" sz="2800" b="1" dirty="0" smtClean="0">
                <a:solidFill>
                  <a:schemeClr val="accent1">
                    <a:lumMod val="75000"/>
                  </a:schemeClr>
                </a:solidFill>
              </a:rPr>
              <a:t>:  </a:t>
            </a:r>
            <a:r>
              <a:rPr lang="en-US" sz="2800" dirty="0" smtClean="0"/>
              <a:t>“My master,” </a:t>
            </a:r>
            <a:r>
              <a:rPr lang="en-US" sz="2800" dirty="0"/>
              <a:t>or </a:t>
            </a:r>
            <a:r>
              <a:rPr lang="en-US" sz="2800" dirty="0" smtClean="0"/>
              <a:t>“my owner” describes a stern authority figure of a husband.  </a:t>
            </a:r>
            <a:endParaRPr lang="en-US" sz="2800" dirty="0"/>
          </a:p>
        </p:txBody>
      </p:sp>
    </p:spTree>
    <p:extLst>
      <p:ext uri="{BB962C8B-B14F-4D97-AF65-F5344CB8AC3E}">
        <p14:creationId xmlns:p14="http://schemas.microsoft.com/office/powerpoint/2010/main" val="2745033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2:17-23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513534" y="2666999"/>
            <a:ext cx="5373666" cy="3124201"/>
          </a:xfrm>
        </p:spPr>
        <p:txBody>
          <a:bodyPr>
            <a:noAutofit/>
          </a:bodyPr>
          <a:lstStyle/>
          <a:p>
            <a:r>
              <a:rPr lang="en-US" sz="3200" b="1" baseline="30000" dirty="0"/>
              <a:t>17 </a:t>
            </a:r>
            <a:r>
              <a:rPr lang="en-US" sz="3200" dirty="0"/>
              <a:t>For I will take away the names of </a:t>
            </a:r>
            <a:r>
              <a:rPr lang="en-US" sz="3200" dirty="0" err="1"/>
              <a:t>Baalim</a:t>
            </a:r>
            <a:r>
              <a:rPr lang="en-US" sz="3200" dirty="0"/>
              <a:t> out of her mouth, and they shall no more be remembered by their name.</a:t>
            </a:r>
          </a:p>
        </p:txBody>
      </p:sp>
      <p:pic>
        <p:nvPicPr>
          <p:cNvPr id="35842" name="Picture 2" descr="Who Is Baal in the Bible - History and Mythology"/>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9" y="3052762"/>
            <a:ext cx="4514850" cy="2352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351543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2:18-23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5561556" y="2666999"/>
            <a:ext cx="6325644" cy="3124201"/>
          </a:xfrm>
        </p:spPr>
        <p:txBody>
          <a:bodyPr>
            <a:noAutofit/>
          </a:bodyPr>
          <a:lstStyle/>
          <a:p>
            <a:r>
              <a:rPr lang="en-US" sz="3200" b="1" baseline="30000" dirty="0"/>
              <a:t>18 </a:t>
            </a:r>
            <a:r>
              <a:rPr lang="en-US" sz="3200" dirty="0"/>
              <a:t>And in that day will I make a covenant for them with the beasts of the field and with the fowls of heaven, and with the creeping things of the ground: and I will break the bow and the sword and the battle out of the earth, and will make them to lie down safely.</a:t>
            </a:r>
          </a:p>
        </p:txBody>
      </p:sp>
      <p:pic>
        <p:nvPicPr>
          <p:cNvPr id="36868" name="Picture 4" descr="À la recherche du jardin d'Éden: un jardin d'Éden allégorique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40284" y="2816138"/>
            <a:ext cx="4221271" cy="2368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21365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2:19-23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5561556" y="2666999"/>
            <a:ext cx="6325644" cy="3124201"/>
          </a:xfrm>
        </p:spPr>
        <p:txBody>
          <a:bodyPr>
            <a:noAutofit/>
          </a:bodyPr>
          <a:lstStyle/>
          <a:p>
            <a:r>
              <a:rPr lang="en-US" sz="3200" b="1" baseline="30000" dirty="0"/>
              <a:t>19 </a:t>
            </a:r>
            <a:r>
              <a:rPr lang="en-US" sz="3200" dirty="0"/>
              <a:t>And I will betroth thee unto me for ever; yea, I will betroth thee unto me in righteousness, and in judgment, and in lovingkindness, and in mercies.</a:t>
            </a:r>
          </a:p>
        </p:txBody>
      </p:sp>
      <p:pic>
        <p:nvPicPr>
          <p:cNvPr id="37890" name="Picture 2" descr="The Virgin Bride Church Manifesting Christ Incarnate By Ronald D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84311" y="2404215"/>
            <a:ext cx="4065189" cy="3649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30540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2:20-23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200384" y="2666999"/>
            <a:ext cx="5686816" cy="3124201"/>
          </a:xfrm>
        </p:spPr>
        <p:txBody>
          <a:bodyPr>
            <a:noAutofit/>
          </a:bodyPr>
          <a:lstStyle/>
          <a:p>
            <a:r>
              <a:rPr lang="en-US" sz="3200" b="1" baseline="30000" dirty="0"/>
              <a:t>20 </a:t>
            </a:r>
            <a:r>
              <a:rPr lang="en-US" sz="3200" dirty="0"/>
              <a:t>I will even betroth thee unto me in faithfulness: and thou shalt know the </a:t>
            </a:r>
            <a:r>
              <a:rPr lang="en-US" sz="3200" cap="small" dirty="0"/>
              <a:t>Lord</a:t>
            </a:r>
            <a:r>
              <a:rPr lang="en-US" sz="3200" dirty="0"/>
              <a:t>.</a:t>
            </a:r>
          </a:p>
        </p:txBody>
      </p:sp>
      <p:pic>
        <p:nvPicPr>
          <p:cNvPr id="38914" name="Picture 2" descr="BRIDE OF CHRIST, FAITHFUL AND TRUE - THE TRUTH STANDS FOREVE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58582" y="2666999"/>
            <a:ext cx="4416541" cy="3124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90951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2:21-23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5686816" y="1979113"/>
            <a:ext cx="6200384" cy="4083484"/>
          </a:xfrm>
        </p:spPr>
        <p:txBody>
          <a:bodyPr>
            <a:noAutofit/>
          </a:bodyPr>
          <a:lstStyle/>
          <a:p>
            <a:r>
              <a:rPr lang="en-US" sz="3200" b="1" baseline="30000" dirty="0"/>
              <a:t>21 </a:t>
            </a:r>
            <a:r>
              <a:rPr lang="en-US" sz="3200" dirty="0"/>
              <a:t>And it shall come to pass in that day, I will hear, </a:t>
            </a:r>
            <a:r>
              <a:rPr lang="en-US" sz="3200" dirty="0" err="1"/>
              <a:t>saith</a:t>
            </a:r>
            <a:r>
              <a:rPr lang="en-US" sz="3200" dirty="0"/>
              <a:t> the </a:t>
            </a:r>
            <a:r>
              <a:rPr lang="en-US" sz="3200" cap="small" dirty="0"/>
              <a:t>Lord</a:t>
            </a:r>
            <a:r>
              <a:rPr lang="en-US" sz="3200" dirty="0"/>
              <a:t>, I will hear the heavens, and they shall hear the earth;</a:t>
            </a:r>
          </a:p>
          <a:p>
            <a:r>
              <a:rPr lang="en-US" sz="3200" b="1" baseline="30000" dirty="0"/>
              <a:t>22 </a:t>
            </a:r>
            <a:r>
              <a:rPr lang="en-US" sz="3200" dirty="0"/>
              <a:t>And the earth shall hear the corn, and the wine, and the oil; and they shall hear </a:t>
            </a:r>
            <a:r>
              <a:rPr lang="en-US" sz="3200" dirty="0" err="1"/>
              <a:t>Jezreel</a:t>
            </a:r>
            <a:r>
              <a:rPr lang="en-US" sz="3200" dirty="0"/>
              <a:t>.</a:t>
            </a:r>
          </a:p>
        </p:txBody>
      </p:sp>
      <p:pic>
        <p:nvPicPr>
          <p:cNvPr id="39938" name="Picture 2" descr="Diar il-Bniet | DIB Estat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01695" y="2042733"/>
            <a:ext cx="4485121" cy="410663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707515" y="5925801"/>
            <a:ext cx="7315200" cy="830997"/>
          </a:xfrm>
          <a:prstGeom prst="rect">
            <a:avLst/>
          </a:prstGeom>
          <a:solidFill>
            <a:schemeClr val="accent1">
              <a:lumMod val="20000"/>
              <a:lumOff val="80000"/>
            </a:schemeClr>
          </a:solidFill>
        </p:spPr>
        <p:txBody>
          <a:bodyPr wrap="square" rtlCol="0">
            <a:spAutoFit/>
          </a:bodyPr>
          <a:lstStyle/>
          <a:p>
            <a:r>
              <a:rPr lang="en-US" sz="2400" b="1" dirty="0" err="1" smtClean="0"/>
              <a:t>Jezreel</a:t>
            </a:r>
            <a:r>
              <a:rPr lang="en-US" sz="2400" b="1" dirty="0" smtClean="0"/>
              <a:t> means “scatter” or “sow.”  Here it promises the establishment and security of God’s people.  </a:t>
            </a:r>
            <a:endParaRPr lang="en-US" sz="2800" dirty="0"/>
          </a:p>
        </p:txBody>
      </p:sp>
    </p:spTree>
    <p:extLst>
      <p:ext uri="{BB962C8B-B14F-4D97-AF65-F5344CB8AC3E}">
        <p14:creationId xmlns:p14="http://schemas.microsoft.com/office/powerpoint/2010/main" val="509896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431099"/>
          </a:xfrm>
        </p:spPr>
        <p:txBody>
          <a:bodyPr>
            <a:normAutofit/>
          </a:bodyPr>
          <a:lstStyle/>
          <a:p>
            <a:r>
              <a:rPr lang="en-US" b="1" dirty="0"/>
              <a:t>A Troubled Marriage:  </a:t>
            </a:r>
            <a:r>
              <a:rPr lang="en-US" b="1" dirty="0">
                <a:solidFill>
                  <a:schemeClr val="accent1">
                    <a:lumMod val="75000"/>
                  </a:schemeClr>
                </a:solidFill>
              </a:rPr>
              <a:t>Hosea </a:t>
            </a:r>
            <a:r>
              <a:rPr lang="en-US" b="1" dirty="0" smtClean="0">
                <a:solidFill>
                  <a:schemeClr val="accent1">
                    <a:lumMod val="75000"/>
                  </a:schemeClr>
                </a:solidFill>
              </a:rPr>
              <a:t>2:23</a:t>
            </a:r>
            <a:r>
              <a:rPr lang="en-US" b="1" dirty="0">
                <a:solidFill>
                  <a:schemeClr val="accent1">
                    <a:lumMod val="75000"/>
                  </a:schemeClr>
                </a:solidFill>
              </a:rPr>
              <a:t/>
            </a:r>
            <a:br>
              <a:rPr lang="en-US" b="1" dirty="0">
                <a:solidFill>
                  <a:schemeClr val="accent1">
                    <a:lumMod val="75000"/>
                  </a:schemeClr>
                </a:solidFill>
              </a:rPr>
            </a:br>
            <a:r>
              <a:rPr lang="en-US" b="1" dirty="0" smtClean="0">
                <a:solidFill>
                  <a:schemeClr val="tx1">
                    <a:lumMod val="50000"/>
                    <a:lumOff val="50000"/>
                  </a:schemeClr>
                </a:solidFill>
              </a:rPr>
              <a:t>Reconciliation</a:t>
            </a:r>
            <a:endParaRPr lang="en-US" b="1" dirty="0">
              <a:solidFill>
                <a:schemeClr val="accent1">
                  <a:lumMod val="75000"/>
                </a:schemeClr>
              </a:solidFill>
            </a:endParaRPr>
          </a:p>
        </p:txBody>
      </p:sp>
      <p:sp>
        <p:nvSpPr>
          <p:cNvPr id="6" name="Content Placeholder 5"/>
          <p:cNvSpPr>
            <a:spLocks noGrp="1"/>
          </p:cNvSpPr>
          <p:nvPr>
            <p:ph sz="half" idx="2"/>
          </p:nvPr>
        </p:nvSpPr>
        <p:spPr>
          <a:xfrm>
            <a:off x="6087648" y="1979113"/>
            <a:ext cx="5799551" cy="4083484"/>
          </a:xfrm>
        </p:spPr>
        <p:txBody>
          <a:bodyPr>
            <a:noAutofit/>
          </a:bodyPr>
          <a:lstStyle/>
          <a:p>
            <a:r>
              <a:rPr lang="en-US" sz="3200" b="1" baseline="30000" dirty="0"/>
              <a:t>23 </a:t>
            </a:r>
            <a:r>
              <a:rPr lang="en-US" sz="3200" dirty="0"/>
              <a:t>And I will sow her unto me in the earth; and I will have mercy upon her that had not obtained mercy; and I will say to them which were not my people, Thou art my people; and they shall say, Thou art my God.</a:t>
            </a:r>
          </a:p>
        </p:txBody>
      </p:sp>
      <p:pic>
        <p:nvPicPr>
          <p:cNvPr id="40962" name="Picture 2" descr="What Role Does Humus Play in Soil Fertility? | Greentumble"/>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572798" y="2611155"/>
            <a:ext cx="451485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156201"/>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a:t>
            </a:r>
            <a:r>
              <a:rPr lang="en-US" dirty="0" smtClean="0">
                <a:solidFill>
                  <a:srgbClr val="30ACEC"/>
                </a:solidFill>
              </a:rPr>
              <a:t>Less</a:t>
            </a:r>
            <a:r>
              <a:rPr lang="en-US" dirty="0" smtClean="0"/>
              <a:t> Symbolism:  James 4:1-10</a:t>
            </a:r>
            <a:endParaRPr lang="en-US" dirty="0"/>
          </a:p>
        </p:txBody>
      </p:sp>
      <p:sp>
        <p:nvSpPr>
          <p:cNvPr id="3" name="Content Placeholder 2"/>
          <p:cNvSpPr>
            <a:spLocks noGrp="1"/>
          </p:cNvSpPr>
          <p:nvPr>
            <p:ph idx="1"/>
          </p:nvPr>
        </p:nvSpPr>
        <p:spPr>
          <a:xfrm>
            <a:off x="1484311" y="2666999"/>
            <a:ext cx="4942616" cy="3124201"/>
          </a:xfrm>
        </p:spPr>
        <p:txBody>
          <a:bodyPr>
            <a:normAutofit/>
          </a:bodyPr>
          <a:lstStyle/>
          <a:p>
            <a:r>
              <a:rPr lang="en-US" sz="3200" b="1" dirty="0"/>
              <a:t>4 </a:t>
            </a:r>
            <a:r>
              <a:rPr lang="en-US" sz="3200" dirty="0"/>
              <a:t>From whence come wars and </a:t>
            </a:r>
            <a:r>
              <a:rPr lang="en-US" sz="3200" dirty="0" err="1"/>
              <a:t>fightings</a:t>
            </a:r>
            <a:r>
              <a:rPr lang="en-US" sz="3200" dirty="0"/>
              <a:t> among you? come they not hence, even of your lusts that war in your members?</a:t>
            </a:r>
            <a:endParaRPr lang="en-US" sz="3200" dirty="0"/>
          </a:p>
        </p:txBody>
      </p:sp>
      <p:pic>
        <p:nvPicPr>
          <p:cNvPr id="67588" name="Picture 4" descr="So Your Church Has Spl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7895" y="3047999"/>
            <a:ext cx="4514850" cy="2362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876599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a:t>
            </a:r>
            <a:r>
              <a:rPr lang="en-US" dirty="0" smtClean="0">
                <a:solidFill>
                  <a:srgbClr val="30ACEC"/>
                </a:solidFill>
              </a:rPr>
              <a:t>Less</a:t>
            </a:r>
            <a:r>
              <a:rPr lang="en-US" dirty="0" smtClean="0"/>
              <a:t> Symbolism:  James 4:2-10</a:t>
            </a:r>
            <a:endParaRPr lang="en-US" dirty="0"/>
          </a:p>
        </p:txBody>
      </p:sp>
      <p:sp>
        <p:nvSpPr>
          <p:cNvPr id="3" name="Content Placeholder 2"/>
          <p:cNvSpPr>
            <a:spLocks noGrp="1"/>
          </p:cNvSpPr>
          <p:nvPr>
            <p:ph idx="1"/>
          </p:nvPr>
        </p:nvSpPr>
        <p:spPr>
          <a:xfrm>
            <a:off x="1484311" y="2116183"/>
            <a:ext cx="4942616" cy="4376057"/>
          </a:xfrm>
        </p:spPr>
        <p:txBody>
          <a:bodyPr>
            <a:noAutofit/>
          </a:bodyPr>
          <a:lstStyle/>
          <a:p>
            <a:r>
              <a:rPr lang="en-US" sz="3200" b="1" baseline="30000" dirty="0"/>
              <a:t>2 </a:t>
            </a:r>
            <a:r>
              <a:rPr lang="en-US" sz="3200" dirty="0"/>
              <a:t>Ye lust, and have not: ye kill, and desire to have, and cannot obtain: ye fight and war, yet ye have not, because ye ask not.</a:t>
            </a:r>
          </a:p>
          <a:p>
            <a:r>
              <a:rPr lang="en-US" sz="3200" b="1" baseline="30000" dirty="0"/>
              <a:t>3 </a:t>
            </a:r>
            <a:r>
              <a:rPr lang="en-US" sz="3200" dirty="0"/>
              <a:t>Ye ask, and receive not, because ye ask amiss, that ye may consume it upon your lusts.</a:t>
            </a:r>
          </a:p>
        </p:txBody>
      </p:sp>
      <p:pic>
        <p:nvPicPr>
          <p:cNvPr id="68610" name="Picture 2" descr="Submission to God - Soul Shepherding"/>
          <p:cNvPicPr>
            <a:picLocks noChangeAspect="1" noChangeArrowheads="1"/>
          </p:cNvPicPr>
          <p:nvPr/>
        </p:nvPicPr>
        <p:blipFill rotWithShape="1">
          <a:blip r:embed="rId2">
            <a:extLst>
              <a:ext uri="{28A0092B-C50C-407E-A947-70E740481C1C}">
                <a14:useLocalDpi xmlns:a14="http://schemas.microsoft.com/office/drawing/2010/main" val="0"/>
              </a:ext>
            </a:extLst>
          </a:blip>
          <a:srcRect l="30809"/>
          <a:stretch/>
        </p:blipFill>
        <p:spPr bwMode="auto">
          <a:xfrm>
            <a:off x="6897188" y="2116183"/>
            <a:ext cx="4605835" cy="44237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569243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Little </a:t>
            </a:r>
            <a:r>
              <a:rPr lang="en-US" dirty="0" smtClean="0">
                <a:solidFill>
                  <a:srgbClr val="30ACEC"/>
                </a:solidFill>
              </a:rPr>
              <a:t>Less</a:t>
            </a:r>
            <a:r>
              <a:rPr lang="en-US" dirty="0" smtClean="0"/>
              <a:t> Symbolism:  James 4:4-10</a:t>
            </a:r>
            <a:endParaRPr lang="en-US" dirty="0"/>
          </a:p>
        </p:txBody>
      </p:sp>
      <p:sp>
        <p:nvSpPr>
          <p:cNvPr id="3" name="Content Placeholder 2"/>
          <p:cNvSpPr>
            <a:spLocks noGrp="1"/>
          </p:cNvSpPr>
          <p:nvPr>
            <p:ph idx="1"/>
          </p:nvPr>
        </p:nvSpPr>
        <p:spPr>
          <a:xfrm>
            <a:off x="1484311" y="2116183"/>
            <a:ext cx="4942616" cy="4376057"/>
          </a:xfrm>
        </p:spPr>
        <p:txBody>
          <a:bodyPr>
            <a:noAutofit/>
          </a:bodyPr>
          <a:lstStyle/>
          <a:p>
            <a:r>
              <a:rPr lang="en-US" sz="3200" b="1" baseline="30000" dirty="0"/>
              <a:t>4 </a:t>
            </a:r>
            <a:r>
              <a:rPr lang="en-US" sz="3200" dirty="0"/>
              <a:t>Ye adulterers and adulteresses, know ye not that the friendship of the world is enmity with God? whosoever therefore will be a friend of the world is the enemy of God.</a:t>
            </a:r>
          </a:p>
        </p:txBody>
      </p:sp>
      <p:pic>
        <p:nvPicPr>
          <p:cNvPr id="69634" name="Picture 2" descr="Satan Doesn't Want You To Know These 10 Things That Debunk His Li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6009" y="3118348"/>
            <a:ext cx="4514850" cy="23717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71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5:28-32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674742"/>
          </a:xfrm>
        </p:spPr>
        <p:txBody>
          <a:bodyPr>
            <a:noAutofit/>
          </a:bodyPr>
          <a:lstStyle/>
          <a:p>
            <a:r>
              <a:rPr lang="en-US" sz="3200" b="1" baseline="30000" dirty="0"/>
              <a:t>28 </a:t>
            </a:r>
            <a:r>
              <a:rPr lang="en-US" sz="3200" dirty="0"/>
              <a:t>So ought men to love their wives as their own bodies. He that </a:t>
            </a:r>
            <a:r>
              <a:rPr lang="en-US" sz="3200" dirty="0" err="1"/>
              <a:t>loveth</a:t>
            </a:r>
            <a:r>
              <a:rPr lang="en-US" sz="3200" dirty="0"/>
              <a:t> his wife </a:t>
            </a:r>
            <a:r>
              <a:rPr lang="en-US" sz="3200" dirty="0" err="1"/>
              <a:t>loveth</a:t>
            </a:r>
            <a:r>
              <a:rPr lang="en-US" sz="3200" dirty="0"/>
              <a:t> himself.</a:t>
            </a:r>
          </a:p>
          <a:p>
            <a:r>
              <a:rPr lang="en-US" sz="3200" b="1" baseline="30000" dirty="0"/>
              <a:t>29 </a:t>
            </a:r>
            <a:r>
              <a:rPr lang="en-US" sz="3200" dirty="0"/>
              <a:t>For no man ever yet hated his own flesh; but </a:t>
            </a:r>
            <a:r>
              <a:rPr lang="en-US" sz="3200" dirty="0" err="1"/>
              <a:t>nourisheth</a:t>
            </a:r>
            <a:r>
              <a:rPr lang="en-US" sz="3200" dirty="0"/>
              <a:t> and </a:t>
            </a:r>
            <a:r>
              <a:rPr lang="en-US" sz="3200" dirty="0" err="1"/>
              <a:t>cherisheth</a:t>
            </a:r>
            <a:r>
              <a:rPr lang="en-US" sz="3200" dirty="0"/>
              <a:t> it, even as the Lord the church:</a:t>
            </a:r>
          </a:p>
        </p:txBody>
      </p:sp>
      <p:pic>
        <p:nvPicPr>
          <p:cNvPr id="14338" name="Picture 2" descr="Why I Chose to be Chaste — Integrated Catholic Life™"/>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150" r="9039"/>
          <a:stretch/>
        </p:blipFill>
        <p:spPr bwMode="auto">
          <a:xfrm>
            <a:off x="1840024" y="1787257"/>
            <a:ext cx="4653643" cy="43674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898560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16429"/>
          </a:xfrm>
        </p:spPr>
        <p:txBody>
          <a:bodyPr/>
          <a:lstStyle/>
          <a:p>
            <a:r>
              <a:rPr lang="en-US" dirty="0" smtClean="0"/>
              <a:t>A Little </a:t>
            </a:r>
            <a:r>
              <a:rPr lang="en-US" dirty="0" smtClean="0">
                <a:solidFill>
                  <a:srgbClr val="30ACEC"/>
                </a:solidFill>
              </a:rPr>
              <a:t>Less</a:t>
            </a:r>
            <a:r>
              <a:rPr lang="en-US" dirty="0" smtClean="0"/>
              <a:t> Symbolism:  James 4:5-10</a:t>
            </a:r>
            <a:endParaRPr lang="en-US" dirty="0"/>
          </a:p>
        </p:txBody>
      </p:sp>
      <p:sp>
        <p:nvSpPr>
          <p:cNvPr id="3" name="Content Placeholder 2"/>
          <p:cNvSpPr>
            <a:spLocks noGrp="1"/>
          </p:cNvSpPr>
          <p:nvPr>
            <p:ph idx="1"/>
          </p:nvPr>
        </p:nvSpPr>
        <p:spPr>
          <a:xfrm>
            <a:off x="1484311" y="1985555"/>
            <a:ext cx="4942616" cy="4506686"/>
          </a:xfrm>
        </p:spPr>
        <p:txBody>
          <a:bodyPr>
            <a:noAutofit/>
          </a:bodyPr>
          <a:lstStyle/>
          <a:p>
            <a:r>
              <a:rPr lang="en-US" sz="3200" b="1" baseline="30000" dirty="0"/>
              <a:t>5 </a:t>
            </a:r>
            <a:r>
              <a:rPr lang="en-US" sz="3200" dirty="0"/>
              <a:t>Do ye think that the scripture </a:t>
            </a:r>
            <a:r>
              <a:rPr lang="en-US" sz="3200" dirty="0" err="1"/>
              <a:t>saith</a:t>
            </a:r>
            <a:r>
              <a:rPr lang="en-US" sz="3200" dirty="0"/>
              <a:t> in vain, The spirit that </a:t>
            </a:r>
            <a:r>
              <a:rPr lang="en-US" sz="3200" dirty="0" err="1"/>
              <a:t>dwelleth</a:t>
            </a:r>
            <a:r>
              <a:rPr lang="en-US" sz="3200" dirty="0"/>
              <a:t> in us </a:t>
            </a:r>
            <a:r>
              <a:rPr lang="en-US" sz="3200" dirty="0" err="1"/>
              <a:t>lusteth</a:t>
            </a:r>
            <a:r>
              <a:rPr lang="en-US" sz="3200" dirty="0"/>
              <a:t> to envy?</a:t>
            </a:r>
          </a:p>
          <a:p>
            <a:r>
              <a:rPr lang="en-US" sz="3200" b="1" baseline="30000" dirty="0"/>
              <a:t>6 </a:t>
            </a:r>
            <a:r>
              <a:rPr lang="en-US" sz="3200" dirty="0"/>
              <a:t>But he giveth more grace. Wherefore he </a:t>
            </a:r>
            <a:r>
              <a:rPr lang="en-US" sz="3200" dirty="0" err="1"/>
              <a:t>saith</a:t>
            </a:r>
            <a:r>
              <a:rPr lang="en-US" sz="3200" dirty="0"/>
              <a:t>, God </a:t>
            </a:r>
            <a:r>
              <a:rPr lang="en-US" sz="3200" dirty="0" err="1"/>
              <a:t>resisteth</a:t>
            </a:r>
            <a:r>
              <a:rPr lang="en-US" sz="3200" dirty="0"/>
              <a:t> the proud, but giveth grace unto the humble.</a:t>
            </a:r>
          </a:p>
        </p:txBody>
      </p:sp>
      <p:pic>
        <p:nvPicPr>
          <p:cNvPr id="70658" name="Picture 2" descr="Famous Quotes On Humility. Quotes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08033" y="2416630"/>
            <a:ext cx="4973089" cy="3304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950962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16429"/>
          </a:xfrm>
        </p:spPr>
        <p:txBody>
          <a:bodyPr/>
          <a:lstStyle/>
          <a:p>
            <a:r>
              <a:rPr lang="en-US" dirty="0" smtClean="0"/>
              <a:t>A Little </a:t>
            </a:r>
            <a:r>
              <a:rPr lang="en-US" dirty="0" smtClean="0">
                <a:solidFill>
                  <a:srgbClr val="30ACEC"/>
                </a:solidFill>
              </a:rPr>
              <a:t>Less</a:t>
            </a:r>
            <a:r>
              <a:rPr lang="en-US" dirty="0" smtClean="0"/>
              <a:t> Symbolism:  James 4:7-10</a:t>
            </a:r>
            <a:endParaRPr lang="en-US" dirty="0"/>
          </a:p>
        </p:txBody>
      </p:sp>
      <p:sp>
        <p:nvSpPr>
          <p:cNvPr id="3" name="Content Placeholder 2"/>
          <p:cNvSpPr>
            <a:spLocks noGrp="1"/>
          </p:cNvSpPr>
          <p:nvPr>
            <p:ph idx="1"/>
          </p:nvPr>
        </p:nvSpPr>
        <p:spPr>
          <a:xfrm>
            <a:off x="1484310" y="1985555"/>
            <a:ext cx="5465129" cy="4506686"/>
          </a:xfrm>
        </p:spPr>
        <p:txBody>
          <a:bodyPr>
            <a:noAutofit/>
          </a:bodyPr>
          <a:lstStyle/>
          <a:p>
            <a:r>
              <a:rPr lang="en-US" sz="3200" b="1" baseline="30000" dirty="0"/>
              <a:t>7 </a:t>
            </a:r>
            <a:r>
              <a:rPr lang="en-US" sz="3200" dirty="0"/>
              <a:t>Submit yourselves therefore to God. Resist the devil, and he will flee from you.</a:t>
            </a:r>
          </a:p>
          <a:p>
            <a:r>
              <a:rPr lang="en-US" sz="3200" b="1" baseline="30000" dirty="0"/>
              <a:t>8 </a:t>
            </a:r>
            <a:r>
              <a:rPr lang="en-US" sz="3200" dirty="0"/>
              <a:t>Draw nigh to God, and he will draw nigh to you. Cleanse your hands, ye sinners; and purify your hearts, ye double minded.</a:t>
            </a:r>
          </a:p>
        </p:txBody>
      </p:sp>
      <p:pic>
        <p:nvPicPr>
          <p:cNvPr id="71686" name="Picture 6" descr="James 4:7 So humble yourselves before God. Resist the devil, and he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9439" y="2786131"/>
            <a:ext cx="5100824" cy="29055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7553805"/>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816429"/>
          </a:xfrm>
        </p:spPr>
        <p:txBody>
          <a:bodyPr/>
          <a:lstStyle/>
          <a:p>
            <a:r>
              <a:rPr lang="en-US" dirty="0" smtClean="0"/>
              <a:t>A Little </a:t>
            </a:r>
            <a:r>
              <a:rPr lang="en-US" dirty="0" smtClean="0">
                <a:solidFill>
                  <a:srgbClr val="30ACEC"/>
                </a:solidFill>
              </a:rPr>
              <a:t>Less</a:t>
            </a:r>
            <a:r>
              <a:rPr lang="en-US" dirty="0" smtClean="0"/>
              <a:t> Symbolism:  James 4:9-10</a:t>
            </a:r>
            <a:endParaRPr lang="en-US" dirty="0"/>
          </a:p>
        </p:txBody>
      </p:sp>
      <p:sp>
        <p:nvSpPr>
          <p:cNvPr id="3" name="Content Placeholder 2"/>
          <p:cNvSpPr>
            <a:spLocks noGrp="1"/>
          </p:cNvSpPr>
          <p:nvPr>
            <p:ph idx="1"/>
          </p:nvPr>
        </p:nvSpPr>
        <p:spPr>
          <a:xfrm>
            <a:off x="1484310" y="1985555"/>
            <a:ext cx="5465129" cy="4506686"/>
          </a:xfrm>
        </p:spPr>
        <p:txBody>
          <a:bodyPr>
            <a:noAutofit/>
          </a:bodyPr>
          <a:lstStyle/>
          <a:p>
            <a:r>
              <a:rPr lang="en-US" sz="3200" b="1" baseline="30000" dirty="0"/>
              <a:t>9 </a:t>
            </a:r>
            <a:r>
              <a:rPr lang="en-US" sz="3200" dirty="0"/>
              <a:t>Be afflicted, and mourn, and weep: let your laughter be turned to mourning, and your joy to heaviness.</a:t>
            </a:r>
          </a:p>
          <a:p>
            <a:r>
              <a:rPr lang="en-US" sz="3200" b="1" baseline="30000" dirty="0"/>
              <a:t>10 </a:t>
            </a:r>
            <a:r>
              <a:rPr lang="en-US" sz="3200" dirty="0"/>
              <a:t>Humble yourselves in the sight of the Lord, and he shall lift you up.</a:t>
            </a:r>
          </a:p>
        </p:txBody>
      </p:sp>
      <p:pic>
        <p:nvPicPr>
          <p:cNvPr id="72706" name="Picture 2" descr="816 best Bible Verses, Quotes and Sayings images on Pinterest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6314" y="1644964"/>
            <a:ext cx="3769995" cy="5129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937196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842554"/>
          </a:xfrm>
        </p:spPr>
        <p:txBody>
          <a:bodyPr>
            <a:normAutofit fontScale="90000"/>
          </a:bodyPr>
          <a:lstStyle/>
          <a:p>
            <a:r>
              <a:rPr lang="en-US" dirty="0" smtClean="0"/>
              <a:t>Jesus Pleads with the Church… But Not Forever</a:t>
            </a:r>
            <a:endParaRPr lang="en-US" dirty="0"/>
          </a:p>
        </p:txBody>
      </p:sp>
      <p:sp>
        <p:nvSpPr>
          <p:cNvPr id="3" name="Content Placeholder 2"/>
          <p:cNvSpPr>
            <a:spLocks noGrp="1"/>
          </p:cNvSpPr>
          <p:nvPr>
            <p:ph idx="1"/>
          </p:nvPr>
        </p:nvSpPr>
        <p:spPr>
          <a:xfrm>
            <a:off x="1484310" y="1423850"/>
            <a:ext cx="10018713" cy="5042263"/>
          </a:xfrm>
        </p:spPr>
        <p:txBody>
          <a:bodyPr>
            <a:normAutofit lnSpcReduction="10000"/>
          </a:bodyPr>
          <a:lstStyle/>
          <a:p>
            <a:r>
              <a:rPr lang="en-US" sz="3200" dirty="0" smtClean="0"/>
              <a:t>Paul, Ezekiel, Hosea, and James all make a point of mentioning that the unfaithful “woman” or church will eventually be reconciled with Jesus, her divine “husband.”  </a:t>
            </a:r>
          </a:p>
          <a:p>
            <a:r>
              <a:rPr lang="en-US" sz="3200" dirty="0" smtClean="0"/>
              <a:t>But it is always the woman’s choice!  Jesus says He will “allure” her, but she doesn’t have to choose Him. </a:t>
            </a:r>
          </a:p>
          <a:p>
            <a:r>
              <a:rPr lang="en-US" sz="3200" dirty="0" smtClean="0"/>
              <a:t>Some people are pretty rebellious about reconciling with God.  Those who ultimately refuse the gracious pleas of Jesus won’t be classified with the Bride of Christ at the end.  They have a different designation.  </a:t>
            </a:r>
            <a:endParaRPr lang="en-US" dirty="0"/>
          </a:p>
        </p:txBody>
      </p:sp>
    </p:spTree>
    <p:extLst>
      <p:ext uri="{BB962C8B-B14F-4D97-AF65-F5344CB8AC3E}">
        <p14:creationId xmlns:p14="http://schemas.microsoft.com/office/powerpoint/2010/main" val="64596394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Dichotomy Revealed:  </a:t>
            </a:r>
            <a:r>
              <a:rPr lang="en-US" dirty="0" smtClean="0">
                <a:solidFill>
                  <a:schemeClr val="accent1">
                    <a:lumMod val="75000"/>
                  </a:schemeClr>
                </a:solidFill>
              </a:rPr>
              <a:t>Revelation 17:1-18:4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2034283"/>
            <a:ext cx="4895055" cy="4602823"/>
          </a:xfrm>
        </p:spPr>
        <p:txBody>
          <a:bodyPr>
            <a:noAutofit/>
          </a:bodyPr>
          <a:lstStyle/>
          <a:p>
            <a:r>
              <a:rPr lang="en-US" sz="3000" b="1" dirty="0"/>
              <a:t>17 </a:t>
            </a:r>
            <a:r>
              <a:rPr lang="en-US" sz="3000" dirty="0"/>
              <a:t>And there came one of the seven angels which had the seven vials, and talked with me, saying unto me, Come hither; I will shew unto thee the judgment of the great whore that </a:t>
            </a:r>
            <a:r>
              <a:rPr lang="en-US" sz="3000" dirty="0" err="1"/>
              <a:t>sitteth</a:t>
            </a:r>
            <a:r>
              <a:rPr lang="en-US" sz="3000" dirty="0"/>
              <a:t> upon many waters:</a:t>
            </a:r>
            <a:endParaRPr lang="en-US" sz="3000" dirty="0"/>
          </a:p>
        </p:txBody>
      </p:sp>
      <p:pic>
        <p:nvPicPr>
          <p:cNvPr id="3076" name="Picture 4" descr="Whore of Babylon, Martin Luther's 1534 translation of the Bible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04047" y="2517169"/>
            <a:ext cx="5710088" cy="41199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2444687"/>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17:2-18:4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2 </a:t>
            </a:r>
            <a:r>
              <a:rPr lang="en-US" sz="3200" dirty="0"/>
              <a:t>With whom the kings of the earth have committed fornication, and the inhabitants of the earth have been made drunk with the wine of her fornication.</a:t>
            </a:r>
            <a:endParaRPr lang="en-US" sz="3000" dirty="0"/>
          </a:p>
        </p:txBody>
      </p:sp>
      <p:pic>
        <p:nvPicPr>
          <p:cNvPr id="4098" name="Picture 2" descr="Understanding the Book of Revelation | News | Amazing Fact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5288"/>
          <a:stretch/>
        </p:blipFill>
        <p:spPr bwMode="auto">
          <a:xfrm>
            <a:off x="6992884" y="2761336"/>
            <a:ext cx="4914864" cy="37814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4415912"/>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17:3-18:4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3 </a:t>
            </a:r>
            <a:r>
              <a:rPr lang="en-US" sz="3200" dirty="0"/>
              <a:t>So he carried me away in the spirit into the wilderness: and I saw a woman sit upon a scarlet </a:t>
            </a:r>
            <a:r>
              <a:rPr lang="en-US" sz="3200" dirty="0" err="1"/>
              <a:t>coloured</a:t>
            </a:r>
            <a:r>
              <a:rPr lang="en-US" sz="3200" dirty="0"/>
              <a:t> beast, full of names of blasphemy, having seven heads and ten horns.</a:t>
            </a:r>
            <a:endParaRPr lang="en-US" sz="3000" dirty="0"/>
          </a:p>
        </p:txBody>
      </p:sp>
      <p:pic>
        <p:nvPicPr>
          <p:cNvPr id="73732" name="Picture 4" descr="ALL ROADS LEAD TO ROME : THE MOTHER OF HARLOTS - Lines &amp; Precept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262942" y="2115549"/>
            <a:ext cx="3800645" cy="43889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796246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17:4-18:4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4 </a:t>
            </a:r>
            <a:r>
              <a:rPr lang="en-US" sz="3200" dirty="0"/>
              <a:t>And the woman was arrayed in purple and scarlet </a:t>
            </a:r>
            <a:r>
              <a:rPr lang="en-US" sz="3200" dirty="0" err="1"/>
              <a:t>colour</a:t>
            </a:r>
            <a:r>
              <a:rPr lang="en-US" sz="3200" dirty="0"/>
              <a:t>, and decked with gold and precious stones and pearls, having a golden cup in her hand full of abominations and filthiness of her fornication:</a:t>
            </a:r>
            <a:endParaRPr lang="en-US" sz="3000" dirty="0"/>
          </a:p>
        </p:txBody>
      </p:sp>
      <p:pic>
        <p:nvPicPr>
          <p:cNvPr id="74754" name="Picture 2" descr="Identifying Babylon the Great - debate scriptur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797675" y="2828925"/>
            <a:ext cx="4514850"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9642536"/>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17:5-18:4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5 </a:t>
            </a:r>
            <a:r>
              <a:rPr lang="en-US" sz="3200" dirty="0"/>
              <a:t>And upon her forehead was a name written, </a:t>
            </a:r>
            <a:r>
              <a:rPr lang="en-US" sz="3200" cap="small" dirty="0"/>
              <a:t>Mystery, Babylon The Great, The Mother Of Harlots And Abominations Of The Earth</a:t>
            </a:r>
            <a:r>
              <a:rPr lang="en-US" sz="3200" dirty="0"/>
              <a:t>.</a:t>
            </a:r>
            <a:endParaRPr lang="en-US" sz="3000" dirty="0"/>
          </a:p>
        </p:txBody>
      </p:sp>
      <p:pic>
        <p:nvPicPr>
          <p:cNvPr id="75778" name="Picture 2" descr="The Other Woman | Bible Study Guides | Bible Universe"/>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03389" y="2290619"/>
            <a:ext cx="4038781" cy="4038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7039832"/>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 </a:t>
            </a:r>
            <a:r>
              <a:rPr lang="en-US" sz="3600" dirty="0" smtClean="0"/>
              <a:t>Dichotomy Revealed:  </a:t>
            </a:r>
            <a:r>
              <a:rPr lang="en-US" sz="3600" dirty="0" smtClean="0">
                <a:solidFill>
                  <a:schemeClr val="accent1">
                    <a:lumMod val="75000"/>
                  </a:schemeClr>
                </a:solidFill>
              </a:rPr>
              <a:t>Mystery, Babylon the Great</a:t>
            </a:r>
            <a:endParaRPr lang="en-US" sz="3600" dirty="0">
              <a:solidFill>
                <a:schemeClr val="accent1">
                  <a:lumMod val="75000"/>
                </a:schemeClr>
              </a:solidFill>
            </a:endParaRPr>
          </a:p>
        </p:txBody>
      </p:sp>
      <p:sp>
        <p:nvSpPr>
          <p:cNvPr id="3" name="Content Placeholder 2"/>
          <p:cNvSpPr>
            <a:spLocks noGrp="1"/>
          </p:cNvSpPr>
          <p:nvPr>
            <p:ph sz="half" idx="1"/>
          </p:nvPr>
        </p:nvSpPr>
        <p:spPr>
          <a:xfrm>
            <a:off x="1484312" y="1982913"/>
            <a:ext cx="10018712" cy="3816996"/>
          </a:xfrm>
          <a:solidFill>
            <a:srgbClr val="404040"/>
          </a:solidFill>
        </p:spPr>
        <p:txBody>
          <a:bodyPr>
            <a:noAutofit/>
          </a:bodyPr>
          <a:lstStyle/>
          <a:p>
            <a:pPr marL="0" indent="0">
              <a:buNone/>
            </a:pPr>
            <a:r>
              <a:rPr lang="en-US" sz="3200" dirty="0" smtClean="0">
                <a:solidFill>
                  <a:schemeClr val="accent1">
                    <a:lumMod val="20000"/>
                    <a:lumOff val="80000"/>
                  </a:schemeClr>
                </a:solidFill>
              </a:rPr>
              <a:t>Although</a:t>
            </a:r>
            <a:r>
              <a:rPr lang="en-US" sz="3200" dirty="0">
                <a:solidFill>
                  <a:schemeClr val="accent1">
                    <a:lumMod val="20000"/>
                    <a:lumOff val="80000"/>
                  </a:schemeClr>
                </a:solidFill>
              </a:rPr>
              <a:t>, in one sense, mystical Babylon may be considered as representative of apostate religious systems throughout history, “Babylon the great” in the book of Revelation designates, in a special sense, the united apostate religions at the close </a:t>
            </a:r>
            <a:r>
              <a:rPr lang="en-US" sz="3200" dirty="0" smtClean="0">
                <a:solidFill>
                  <a:schemeClr val="accent1">
                    <a:lumMod val="20000"/>
                    <a:lumOff val="80000"/>
                  </a:schemeClr>
                </a:solidFill>
              </a:rPr>
              <a:t>of time. In </a:t>
            </a:r>
            <a:r>
              <a:rPr lang="en-US" sz="3200" dirty="0" err="1">
                <a:solidFill>
                  <a:schemeClr val="accent1">
                    <a:lumMod val="20000"/>
                    <a:lumOff val="80000"/>
                  </a:schemeClr>
                </a:solidFill>
              </a:rPr>
              <a:t>ch.</a:t>
            </a:r>
            <a:r>
              <a:rPr lang="en-US" sz="3200" dirty="0">
                <a:solidFill>
                  <a:schemeClr val="accent1">
                    <a:lumMod val="20000"/>
                    <a:lumOff val="80000"/>
                  </a:schemeClr>
                </a:solidFill>
              </a:rPr>
              <a:t> 17:18 mystical Babylon is called “that great city</a:t>
            </a:r>
            <a:r>
              <a:rPr lang="en-US" sz="3200" dirty="0" smtClean="0">
                <a:solidFill>
                  <a:schemeClr val="accent1">
                    <a:lumMod val="20000"/>
                    <a:lumOff val="80000"/>
                  </a:schemeClr>
                </a:solidFill>
              </a:rPr>
              <a:t>.”</a:t>
            </a:r>
          </a:p>
          <a:p>
            <a:pPr marL="0" indent="0">
              <a:buNone/>
            </a:pPr>
            <a:r>
              <a:rPr lang="en-US" sz="3200" dirty="0" smtClean="0">
                <a:solidFill>
                  <a:schemeClr val="accent1">
                    <a:lumMod val="20000"/>
                    <a:lumOff val="80000"/>
                  </a:schemeClr>
                </a:solidFill>
              </a:rPr>
              <a:t>SDABC V.7 p.</a:t>
            </a:r>
            <a:endParaRPr lang="en-US" sz="3000" dirty="0">
              <a:solidFill>
                <a:schemeClr val="accent1">
                  <a:lumMod val="20000"/>
                  <a:lumOff val="80000"/>
                </a:schemeClr>
              </a:solidFill>
            </a:endParaRPr>
          </a:p>
        </p:txBody>
      </p:sp>
    </p:spTree>
    <p:extLst>
      <p:ext uri="{BB962C8B-B14F-4D97-AF65-F5344CB8AC3E}">
        <p14:creationId xmlns:p14="http://schemas.microsoft.com/office/powerpoint/2010/main" val="10954857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5:30-32</a:t>
            </a:r>
            <a:endParaRPr lang="en-US" b="1" dirty="0">
              <a:solidFill>
                <a:schemeClr val="accent1">
                  <a:lumMod val="75000"/>
                </a:schemeClr>
              </a:solidFill>
            </a:endParaRPr>
          </a:p>
        </p:txBody>
      </p:sp>
      <p:sp>
        <p:nvSpPr>
          <p:cNvPr id="6" name="Content Placeholder 5"/>
          <p:cNvSpPr>
            <a:spLocks noGrp="1"/>
          </p:cNvSpPr>
          <p:nvPr>
            <p:ph sz="half" idx="2"/>
          </p:nvPr>
        </p:nvSpPr>
        <p:spPr>
          <a:xfrm>
            <a:off x="7560129" y="1633591"/>
            <a:ext cx="3942894" cy="4674742"/>
          </a:xfrm>
        </p:spPr>
        <p:txBody>
          <a:bodyPr>
            <a:noAutofit/>
          </a:bodyPr>
          <a:lstStyle/>
          <a:p>
            <a:r>
              <a:rPr lang="en-US" sz="3200" b="1" baseline="30000" dirty="0"/>
              <a:t>30 </a:t>
            </a:r>
            <a:r>
              <a:rPr lang="en-US" sz="3200" dirty="0"/>
              <a:t>For we are members of his body, of his flesh, and of his bones.</a:t>
            </a:r>
          </a:p>
        </p:txBody>
      </p:sp>
      <p:pic>
        <p:nvPicPr>
          <p:cNvPr id="15362" name="Picture 2" descr="5 Things That happen By Being Relational In The Body Of Christ - School ..."/>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74018" y="2330548"/>
            <a:ext cx="5886109" cy="30796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02867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 </a:t>
            </a:r>
            <a:r>
              <a:rPr lang="en-US" sz="3600" dirty="0" smtClean="0"/>
              <a:t>Dichotomy Revealed:  </a:t>
            </a:r>
            <a:r>
              <a:rPr lang="en-US" sz="3600" dirty="0" smtClean="0">
                <a:solidFill>
                  <a:schemeClr val="accent1">
                    <a:lumMod val="75000"/>
                  </a:schemeClr>
                </a:solidFill>
              </a:rPr>
              <a:t>Mystery, Babylon the Great</a:t>
            </a:r>
            <a:endParaRPr lang="en-US" sz="3600" dirty="0">
              <a:solidFill>
                <a:schemeClr val="accent1">
                  <a:lumMod val="75000"/>
                </a:schemeClr>
              </a:solidFill>
            </a:endParaRPr>
          </a:p>
        </p:txBody>
      </p:sp>
      <p:sp>
        <p:nvSpPr>
          <p:cNvPr id="3" name="Content Placeholder 2"/>
          <p:cNvSpPr>
            <a:spLocks noGrp="1"/>
          </p:cNvSpPr>
          <p:nvPr>
            <p:ph sz="half" idx="1"/>
          </p:nvPr>
        </p:nvSpPr>
        <p:spPr>
          <a:xfrm>
            <a:off x="1484312" y="1982913"/>
            <a:ext cx="10018712" cy="4430950"/>
          </a:xfrm>
          <a:solidFill>
            <a:srgbClr val="404040"/>
          </a:solidFill>
        </p:spPr>
        <p:txBody>
          <a:bodyPr>
            <a:noAutofit/>
          </a:bodyPr>
          <a:lstStyle/>
          <a:p>
            <a:pPr marL="0" indent="0">
              <a:buNone/>
            </a:pPr>
            <a:r>
              <a:rPr lang="en-US" sz="3200" dirty="0">
                <a:solidFill>
                  <a:schemeClr val="accent1">
                    <a:lumMod val="20000"/>
                    <a:lumOff val="80000"/>
                  </a:schemeClr>
                </a:solidFill>
              </a:rPr>
              <a:t>Here, doubtless, Babylon is referred to as “great” in view of the fact that this chapter deals most particularly with Satan’s great final effort to secure the allegiance of the human race through religion. “Babylon the great” is the name by which Inspiration refers to the great threefold religious union of the papacy, apostate Protestantism, and </a:t>
            </a:r>
            <a:r>
              <a:rPr lang="en-US" sz="3200" dirty="0" err="1" smtClean="0">
                <a:solidFill>
                  <a:schemeClr val="accent1">
                    <a:lumMod val="20000"/>
                    <a:lumOff val="80000"/>
                  </a:schemeClr>
                </a:solidFill>
              </a:rPr>
              <a:t>spiritism</a:t>
            </a:r>
            <a:r>
              <a:rPr lang="en-US" sz="3200" dirty="0" smtClean="0">
                <a:solidFill>
                  <a:schemeClr val="accent1">
                    <a:lumMod val="20000"/>
                    <a:lumOff val="80000"/>
                  </a:schemeClr>
                </a:solidFill>
              </a:rPr>
              <a:t>. </a:t>
            </a:r>
          </a:p>
          <a:p>
            <a:pPr marL="0" indent="0">
              <a:buNone/>
            </a:pPr>
            <a:r>
              <a:rPr lang="en-US" sz="3200" dirty="0" smtClean="0">
                <a:solidFill>
                  <a:schemeClr val="accent1">
                    <a:lumMod val="20000"/>
                    <a:lumOff val="80000"/>
                  </a:schemeClr>
                </a:solidFill>
              </a:rPr>
              <a:t>SDABC V.7 p.</a:t>
            </a:r>
            <a:endParaRPr lang="en-US" sz="3000" dirty="0">
              <a:solidFill>
                <a:schemeClr val="accent1">
                  <a:lumMod val="20000"/>
                  <a:lumOff val="80000"/>
                </a:schemeClr>
              </a:solidFill>
            </a:endParaRPr>
          </a:p>
        </p:txBody>
      </p:sp>
    </p:spTree>
    <p:extLst>
      <p:ext uri="{BB962C8B-B14F-4D97-AF65-F5344CB8AC3E}">
        <p14:creationId xmlns:p14="http://schemas.microsoft.com/office/powerpoint/2010/main" val="2280237754"/>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t>A </a:t>
            </a:r>
            <a:r>
              <a:rPr lang="en-US" sz="3600" dirty="0" smtClean="0"/>
              <a:t>Dichotomy Revealed:  </a:t>
            </a:r>
            <a:r>
              <a:rPr lang="en-US" sz="3600" dirty="0" smtClean="0">
                <a:solidFill>
                  <a:schemeClr val="accent1">
                    <a:lumMod val="75000"/>
                  </a:schemeClr>
                </a:solidFill>
              </a:rPr>
              <a:t>Mystery, Babylon the Great</a:t>
            </a:r>
            <a:endParaRPr lang="en-US" sz="3600" dirty="0">
              <a:solidFill>
                <a:schemeClr val="accent1">
                  <a:lumMod val="75000"/>
                </a:schemeClr>
              </a:solidFill>
            </a:endParaRPr>
          </a:p>
        </p:txBody>
      </p:sp>
      <p:sp>
        <p:nvSpPr>
          <p:cNvPr id="3" name="Content Placeholder 2"/>
          <p:cNvSpPr>
            <a:spLocks noGrp="1"/>
          </p:cNvSpPr>
          <p:nvPr>
            <p:ph sz="half" idx="1"/>
          </p:nvPr>
        </p:nvSpPr>
        <p:spPr>
          <a:xfrm>
            <a:off x="1484312" y="1982913"/>
            <a:ext cx="10018712" cy="3816996"/>
          </a:xfrm>
          <a:solidFill>
            <a:srgbClr val="404040"/>
          </a:solidFill>
        </p:spPr>
        <p:txBody>
          <a:bodyPr>
            <a:noAutofit/>
          </a:bodyPr>
          <a:lstStyle/>
          <a:p>
            <a:pPr marL="0" indent="0">
              <a:buNone/>
            </a:pPr>
            <a:r>
              <a:rPr lang="en-US" sz="3200" dirty="0">
                <a:solidFill>
                  <a:schemeClr val="accent1">
                    <a:lumMod val="20000"/>
                    <a:lumOff val="80000"/>
                  </a:schemeClr>
                </a:solidFill>
              </a:rPr>
              <a:t>Here, doubtless, Babylon is referred to as “great” in view of </a:t>
            </a:r>
            <a:r>
              <a:rPr lang="en-US" sz="3200" dirty="0" smtClean="0">
                <a:solidFill>
                  <a:schemeClr val="accent1">
                    <a:lumMod val="20000"/>
                    <a:lumOff val="80000"/>
                  </a:schemeClr>
                </a:solidFill>
              </a:rPr>
              <a:t>The term </a:t>
            </a:r>
            <a:r>
              <a:rPr lang="en-US" sz="3200" dirty="0">
                <a:solidFill>
                  <a:schemeClr val="accent1">
                    <a:lumMod val="20000"/>
                    <a:lumOff val="80000"/>
                  </a:schemeClr>
                </a:solidFill>
              </a:rPr>
              <a:t>“Babylon” refers to the organizations themselves and to their leaders, not so much to the members as such. The latter are referred to as “many waters” (Rev. 17:1, 15) and as the “inhabitants of the </a:t>
            </a:r>
            <a:r>
              <a:rPr lang="en-US" sz="3200" dirty="0" smtClean="0">
                <a:solidFill>
                  <a:schemeClr val="accent1">
                    <a:lumMod val="20000"/>
                    <a:lumOff val="80000"/>
                  </a:schemeClr>
                </a:solidFill>
              </a:rPr>
              <a:t>earth.” </a:t>
            </a:r>
          </a:p>
          <a:p>
            <a:pPr marL="0" indent="0">
              <a:buNone/>
            </a:pPr>
            <a:r>
              <a:rPr lang="en-US" sz="3200" dirty="0" smtClean="0">
                <a:solidFill>
                  <a:schemeClr val="accent1">
                    <a:lumMod val="20000"/>
                    <a:lumOff val="80000"/>
                  </a:schemeClr>
                </a:solidFill>
              </a:rPr>
              <a:t>SDABC V.7 p.</a:t>
            </a:r>
            <a:endParaRPr lang="en-US" sz="3000" dirty="0">
              <a:solidFill>
                <a:schemeClr val="accent1">
                  <a:lumMod val="20000"/>
                  <a:lumOff val="80000"/>
                </a:schemeClr>
              </a:solidFill>
            </a:endParaRPr>
          </a:p>
        </p:txBody>
      </p:sp>
    </p:spTree>
    <p:extLst>
      <p:ext uri="{BB962C8B-B14F-4D97-AF65-F5344CB8AC3E}">
        <p14:creationId xmlns:p14="http://schemas.microsoft.com/office/powerpoint/2010/main" val="1211330221"/>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Mystery, Babylon:  </a:t>
            </a:r>
            <a:r>
              <a:rPr lang="en-US" sz="3600" dirty="0" smtClean="0">
                <a:solidFill>
                  <a:schemeClr val="accent1">
                    <a:lumMod val="75000"/>
                  </a:schemeClr>
                </a:solidFill>
              </a:rPr>
              <a:t>Quarterly, Tues. May 23, 2023</a:t>
            </a:r>
            <a:endParaRPr lang="en-US" sz="3600" dirty="0">
              <a:solidFill>
                <a:schemeClr val="accent1">
                  <a:lumMod val="75000"/>
                </a:schemeClr>
              </a:solidFill>
            </a:endParaRPr>
          </a:p>
        </p:txBody>
      </p:sp>
      <p:sp>
        <p:nvSpPr>
          <p:cNvPr id="4" name="Content Placeholder 3"/>
          <p:cNvSpPr>
            <a:spLocks noGrp="1"/>
          </p:cNvSpPr>
          <p:nvPr>
            <p:ph sz="half" idx="2"/>
          </p:nvPr>
        </p:nvSpPr>
        <p:spPr>
          <a:xfrm>
            <a:off x="5695406" y="1933303"/>
            <a:ext cx="6296298" cy="4349931"/>
          </a:xfrm>
        </p:spPr>
        <p:txBody>
          <a:bodyPr>
            <a:noAutofit/>
          </a:bodyPr>
          <a:lstStyle/>
          <a:p>
            <a:pPr marL="0" indent="0">
              <a:buNone/>
            </a:pPr>
            <a:r>
              <a:rPr lang="en-US" sz="3200" dirty="0"/>
              <a:t>It all began on the plain of the land of Shinar, a region in the southern part of Mesopotamia, today south Iraq, called Babylonia. It is there that the Tower of Babel was built, a symbol of human self-sufficiency, self-preservation, and independence from God </a:t>
            </a:r>
            <a:r>
              <a:rPr lang="en-US" sz="3200" i="1" dirty="0" smtClean="0"/>
              <a:t>(Gen. 11:1-4).  </a:t>
            </a:r>
            <a:endParaRPr lang="en-US" sz="3200" dirty="0"/>
          </a:p>
        </p:txBody>
      </p:sp>
      <p:pic>
        <p:nvPicPr>
          <p:cNvPr id="76802" name="Picture 2" descr="A Different View of the Story of the Tower of Babel - No Labels No Lie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95631" y="2438399"/>
            <a:ext cx="4514850" cy="3600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48175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30682"/>
          </a:xfrm>
        </p:spPr>
        <p:txBody>
          <a:bodyPr/>
          <a:lstStyle/>
          <a:p>
            <a:r>
              <a:rPr lang="en-US" sz="3600" dirty="0" smtClean="0"/>
              <a:t>Mystery, Babylon:  </a:t>
            </a:r>
            <a:r>
              <a:rPr lang="en-US" sz="3600" i="1" dirty="0" smtClean="0"/>
              <a:t>Patriarchs and Prophets, </a:t>
            </a:r>
            <a:r>
              <a:rPr lang="en-US" sz="3600" dirty="0" smtClean="0"/>
              <a:t>p.119</a:t>
            </a:r>
            <a:endParaRPr lang="en-US" dirty="0"/>
          </a:p>
        </p:txBody>
      </p:sp>
      <p:sp>
        <p:nvSpPr>
          <p:cNvPr id="3" name="Content Placeholder 2"/>
          <p:cNvSpPr>
            <a:spLocks noGrp="1"/>
          </p:cNvSpPr>
          <p:nvPr>
            <p:ph idx="1"/>
          </p:nvPr>
        </p:nvSpPr>
        <p:spPr>
          <a:xfrm>
            <a:off x="1484310" y="1766171"/>
            <a:ext cx="10018713" cy="4608503"/>
          </a:xfrm>
          <a:solidFill>
            <a:srgbClr val="8CD1F4"/>
          </a:solidFill>
        </p:spPr>
        <p:txBody>
          <a:bodyPr>
            <a:normAutofit/>
          </a:bodyPr>
          <a:lstStyle/>
          <a:p>
            <a:pPr marL="0" indent="0">
              <a:buNone/>
            </a:pPr>
            <a:r>
              <a:rPr lang="en-US" sz="3200" dirty="0"/>
              <a:t>The dwellers on the plain of Shinar disbelieved God's covenant that He would not again bring a flood upon the earth. Many of them denied the existence of God and attributed the Flood to the operation of natural causes. Others believed in a Supreme Being, and that it was He who had destroyed the antediluvian world; and their hearts, like that of Cain, rose up in rebellion against Him. One object before them in the erection of the tower was to secure their own safety in case of another </a:t>
            </a:r>
            <a:r>
              <a:rPr lang="en-US" sz="3200" dirty="0" smtClean="0"/>
              <a:t>deluge.  </a:t>
            </a:r>
            <a:endParaRPr lang="en-US" sz="3200" dirty="0"/>
          </a:p>
        </p:txBody>
      </p:sp>
    </p:spTree>
    <p:extLst>
      <p:ext uri="{BB962C8B-B14F-4D97-AF65-F5344CB8AC3E}">
        <p14:creationId xmlns:p14="http://schemas.microsoft.com/office/powerpoint/2010/main" val="1870323862"/>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1"/>
            <a:ext cx="10018713" cy="1230682"/>
          </a:xfrm>
        </p:spPr>
        <p:txBody>
          <a:bodyPr/>
          <a:lstStyle/>
          <a:p>
            <a:r>
              <a:rPr lang="en-US" sz="3600" dirty="0" smtClean="0"/>
              <a:t>Mystery, Babylon:  </a:t>
            </a:r>
            <a:r>
              <a:rPr lang="en-US" sz="3600" i="1" dirty="0" smtClean="0"/>
              <a:t>Patriarchs and Prophets, </a:t>
            </a:r>
            <a:r>
              <a:rPr lang="en-US" sz="3600" dirty="0" smtClean="0"/>
              <a:t>p.119</a:t>
            </a:r>
            <a:endParaRPr lang="en-US" dirty="0"/>
          </a:p>
        </p:txBody>
      </p:sp>
      <p:sp>
        <p:nvSpPr>
          <p:cNvPr id="3" name="Content Placeholder 2"/>
          <p:cNvSpPr>
            <a:spLocks noGrp="1"/>
          </p:cNvSpPr>
          <p:nvPr>
            <p:ph idx="1"/>
          </p:nvPr>
        </p:nvSpPr>
        <p:spPr>
          <a:xfrm>
            <a:off x="1484310" y="1766172"/>
            <a:ext cx="10018713" cy="4072926"/>
          </a:xfrm>
          <a:solidFill>
            <a:srgbClr val="8CD1F4"/>
          </a:solidFill>
        </p:spPr>
        <p:txBody>
          <a:bodyPr>
            <a:normAutofit/>
          </a:bodyPr>
          <a:lstStyle/>
          <a:p>
            <a:pPr marL="0" indent="0">
              <a:buNone/>
            </a:pPr>
            <a:r>
              <a:rPr lang="en-US" sz="3200" dirty="0" smtClean="0"/>
              <a:t>By </a:t>
            </a:r>
            <a:r>
              <a:rPr lang="en-US" sz="3200" dirty="0"/>
              <a:t>carrying the structure to a much greater height than was reached by the waters of the Flood, they thought to place themselves beyond all possibility of danger. And as they would be able to ascend to the region of the clouds, they hoped to ascertain the cause of the Flood. The whole undertaking was designed to exalt still further the pride of its projectors and to turn the minds of future generations away from God and lead them into idolatry. </a:t>
            </a:r>
            <a:endParaRPr lang="en-US" sz="3200" dirty="0"/>
          </a:p>
        </p:txBody>
      </p:sp>
    </p:spTree>
    <p:extLst>
      <p:ext uri="{BB962C8B-B14F-4D97-AF65-F5344CB8AC3E}">
        <p14:creationId xmlns:p14="http://schemas.microsoft.com/office/powerpoint/2010/main" val="134856550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Later History</a:t>
            </a:r>
            <a:endParaRPr lang="en-US" dirty="0">
              <a:solidFill>
                <a:schemeClr val="accent1">
                  <a:lumMod val="75000"/>
                </a:schemeClr>
              </a:solidFill>
            </a:endParaRPr>
          </a:p>
        </p:txBody>
      </p:sp>
      <p:sp>
        <p:nvSpPr>
          <p:cNvPr id="4" name="Content Placeholder 3"/>
          <p:cNvSpPr>
            <a:spLocks noGrp="1"/>
          </p:cNvSpPr>
          <p:nvPr>
            <p:ph sz="half" idx="2"/>
          </p:nvPr>
        </p:nvSpPr>
        <p:spPr>
          <a:xfrm>
            <a:off x="5695406" y="1933303"/>
            <a:ext cx="6296298" cy="4349931"/>
          </a:xfrm>
        </p:spPr>
        <p:txBody>
          <a:bodyPr>
            <a:noAutofit/>
          </a:bodyPr>
          <a:lstStyle/>
          <a:p>
            <a:pPr marL="0" indent="0">
              <a:buNone/>
            </a:pPr>
            <a:r>
              <a:rPr lang="en-US" sz="3200" dirty="0"/>
              <a:t>Under </a:t>
            </a:r>
            <a:r>
              <a:rPr lang="en-US" sz="3200" dirty="0" err="1"/>
              <a:t>Nabopolassar</a:t>
            </a:r>
            <a:r>
              <a:rPr lang="en-US" sz="3200" dirty="0"/>
              <a:t>, Babylon escaped Assyrian rule, and the allied </a:t>
            </a:r>
            <a:r>
              <a:rPr lang="en-US" sz="3200" dirty="0" err="1"/>
              <a:t>Medo</a:t>
            </a:r>
            <a:r>
              <a:rPr lang="en-US" sz="3200" dirty="0"/>
              <a:t>-Babylonian armies finally destroyed the Assyrian Empire between 626 BC and 609 BC. Babylon thus became the capital of the Neo-Babylonian (sometimes called the Chaldean) </a:t>
            </a:r>
            <a:r>
              <a:rPr lang="en-US" sz="3200" dirty="0" smtClean="0"/>
              <a:t>Empire.  </a:t>
            </a:r>
            <a:endParaRPr lang="en-US" sz="3200" dirty="0"/>
          </a:p>
        </p:txBody>
      </p:sp>
      <p:pic>
        <p:nvPicPr>
          <p:cNvPr id="80898" name="Picture 2" descr="undefined"/>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366746" y="2320118"/>
            <a:ext cx="4001455" cy="3576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9736596"/>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Later History</a:t>
            </a:r>
            <a:endParaRPr lang="en-US" dirty="0">
              <a:solidFill>
                <a:schemeClr val="accent1">
                  <a:lumMod val="75000"/>
                </a:schemeClr>
              </a:solidFill>
            </a:endParaRPr>
          </a:p>
        </p:txBody>
      </p:sp>
      <p:sp>
        <p:nvSpPr>
          <p:cNvPr id="4" name="Content Placeholder 3"/>
          <p:cNvSpPr>
            <a:spLocks noGrp="1"/>
          </p:cNvSpPr>
          <p:nvPr>
            <p:ph sz="half" idx="2"/>
          </p:nvPr>
        </p:nvSpPr>
        <p:spPr>
          <a:xfrm>
            <a:off x="5695406" y="1933303"/>
            <a:ext cx="6296298" cy="4349931"/>
          </a:xfrm>
        </p:spPr>
        <p:txBody>
          <a:bodyPr>
            <a:noAutofit/>
          </a:bodyPr>
          <a:lstStyle/>
          <a:p>
            <a:pPr marL="0" indent="0">
              <a:buNone/>
            </a:pPr>
            <a:r>
              <a:rPr lang="en-US" sz="3200" dirty="0"/>
              <a:t>With the recovery of Babylonian independence, a new era of architectural activity ensued, particularly during the reign of his son </a:t>
            </a:r>
            <a:r>
              <a:rPr lang="en-US" sz="3200" dirty="0">
                <a:hlinkClick r:id="rId2" tooltip="Nebuchadnezzar II"/>
              </a:rPr>
              <a:t>Nebuchadnezzar II</a:t>
            </a:r>
            <a:r>
              <a:rPr lang="en-US" sz="3200" dirty="0"/>
              <a:t> (604–561 BC</a:t>
            </a:r>
            <a:r>
              <a:rPr lang="en-US" sz="3200" dirty="0" smtClean="0"/>
              <a:t>).</a:t>
            </a:r>
            <a:endParaRPr lang="en-US" sz="3200" dirty="0"/>
          </a:p>
        </p:txBody>
      </p:sp>
      <p:pic>
        <p:nvPicPr>
          <p:cNvPr id="82948" name="Picture 4" descr="Babylonian King Nebuchadnezzar II - Wander Lord"/>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2570350" y="2667000"/>
            <a:ext cx="2722188"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719141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Later History</a:t>
            </a:r>
            <a:endParaRPr lang="en-US" dirty="0">
              <a:solidFill>
                <a:schemeClr val="accent1">
                  <a:lumMod val="75000"/>
                </a:schemeClr>
              </a:solidFill>
            </a:endParaRPr>
          </a:p>
        </p:txBody>
      </p:sp>
      <p:sp>
        <p:nvSpPr>
          <p:cNvPr id="4" name="Content Placeholder 3"/>
          <p:cNvSpPr>
            <a:spLocks noGrp="1"/>
          </p:cNvSpPr>
          <p:nvPr>
            <p:ph sz="half" idx="2"/>
          </p:nvPr>
        </p:nvSpPr>
        <p:spPr>
          <a:xfrm>
            <a:off x="5869576" y="2090058"/>
            <a:ext cx="5995853" cy="4349931"/>
          </a:xfrm>
        </p:spPr>
        <p:txBody>
          <a:bodyPr>
            <a:noAutofit/>
          </a:bodyPr>
          <a:lstStyle/>
          <a:p>
            <a:pPr marL="0" indent="0">
              <a:buNone/>
            </a:pPr>
            <a:r>
              <a:rPr lang="en-US" sz="3200" b="1" dirty="0" smtClean="0"/>
              <a:t>Nebuchadnezzar </a:t>
            </a:r>
            <a:r>
              <a:rPr lang="en-US" sz="3200" dirty="0"/>
              <a:t>ordered the complete reconstruction of the imperial grounds, including the </a:t>
            </a:r>
            <a:r>
              <a:rPr lang="en-US" sz="3200" dirty="0" err="1">
                <a:hlinkClick r:id="rId2" tooltip="Etemenanki"/>
              </a:rPr>
              <a:t>Etemenanki</a:t>
            </a:r>
            <a:r>
              <a:rPr lang="en-US" sz="3200" dirty="0"/>
              <a:t> </a:t>
            </a:r>
            <a:r>
              <a:rPr lang="en-US" sz="3200" dirty="0">
                <a:hlinkClick r:id="rId3" tooltip="Ziggurat"/>
              </a:rPr>
              <a:t>ziggurat</a:t>
            </a:r>
            <a:r>
              <a:rPr lang="en-US" sz="3200" dirty="0"/>
              <a:t>, and the construction of the </a:t>
            </a:r>
            <a:r>
              <a:rPr lang="en-US" sz="3200" dirty="0">
                <a:hlinkClick r:id="rId4" tooltip="Ishtar Gate"/>
              </a:rPr>
              <a:t>Ishtar Gate</a:t>
            </a:r>
            <a:r>
              <a:rPr lang="en-US" sz="3200" dirty="0"/>
              <a:t>—the most prominent of eight gates around Babylon. </a:t>
            </a:r>
            <a:endParaRPr lang="en-US" sz="3200" dirty="0"/>
          </a:p>
        </p:txBody>
      </p:sp>
      <p:pic>
        <p:nvPicPr>
          <p:cNvPr id="81924" name="Picture 4" descr="Ishtar Gate | Parts of he Ishtar Gate were looted from south… | Flickr"/>
          <p:cNvPicPr>
            <a:picLocks noGrp="1" noChangeAspect="1" noChangeArrowheads="1"/>
          </p:cNvPicPr>
          <p:nvPr>
            <p:ph sz="half" idx="1"/>
          </p:nvPr>
        </p:nvPicPr>
        <p:blipFill>
          <a:blip r:embed="rId5">
            <a:extLst>
              <a:ext uri="{28A0092B-C50C-407E-A947-70E740481C1C}">
                <a14:useLocalDpi xmlns:a14="http://schemas.microsoft.com/office/drawing/2010/main" val="0"/>
              </a:ext>
            </a:extLst>
          </a:blip>
          <a:srcRect/>
          <a:stretch>
            <a:fillRect/>
          </a:stretch>
        </p:blipFill>
        <p:spPr bwMode="auto">
          <a:xfrm>
            <a:off x="1157739" y="2258784"/>
            <a:ext cx="4616043" cy="34571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6243125"/>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Later History</a:t>
            </a:r>
            <a:endParaRPr lang="en-US" dirty="0">
              <a:solidFill>
                <a:schemeClr val="accent1">
                  <a:lumMod val="75000"/>
                </a:schemeClr>
              </a:solidFill>
            </a:endParaRPr>
          </a:p>
        </p:txBody>
      </p:sp>
      <p:sp>
        <p:nvSpPr>
          <p:cNvPr id="4" name="Content Placeholder 3"/>
          <p:cNvSpPr>
            <a:spLocks noGrp="1"/>
          </p:cNvSpPr>
          <p:nvPr>
            <p:ph sz="half" idx="2"/>
          </p:nvPr>
        </p:nvSpPr>
        <p:spPr>
          <a:xfrm>
            <a:off x="8634549" y="1933303"/>
            <a:ext cx="3357154" cy="4349931"/>
          </a:xfrm>
        </p:spPr>
        <p:txBody>
          <a:bodyPr>
            <a:noAutofit/>
          </a:bodyPr>
          <a:lstStyle/>
          <a:p>
            <a:pPr marL="0" indent="0">
              <a:buNone/>
            </a:pPr>
            <a:r>
              <a:rPr lang="en-US" sz="3200" dirty="0" smtClean="0"/>
              <a:t>The Ishtar Gate </a:t>
            </a:r>
            <a:r>
              <a:rPr lang="en-US" sz="3200" dirty="0"/>
              <a:t>was named for the goddess of love and war. Bulls and dragons, symbols of the god </a:t>
            </a:r>
            <a:r>
              <a:rPr lang="en-US" sz="3200" dirty="0" err="1">
                <a:hlinkClick r:id="rId2" tooltip="Marduk"/>
              </a:rPr>
              <a:t>Marduk</a:t>
            </a:r>
            <a:r>
              <a:rPr lang="en-US" sz="3200" dirty="0"/>
              <a:t>, decorated the gate.</a:t>
            </a:r>
            <a:endParaRPr lang="en-US" sz="3200" dirty="0"/>
          </a:p>
        </p:txBody>
      </p:sp>
      <p:pic>
        <p:nvPicPr>
          <p:cNvPr id="83972" name="Picture 4" descr="Babylon Ishtar Gate 600 B.c Photograph by Granger | Fine Art America"/>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138837" y="1675038"/>
            <a:ext cx="4514850" cy="2990850"/>
          </a:xfrm>
          <a:prstGeom prst="rect">
            <a:avLst/>
          </a:prstGeom>
          <a:noFill/>
          <a:extLst>
            <a:ext uri="{909E8E84-426E-40DD-AFC4-6F175D3DCCD1}">
              <a14:hiddenFill xmlns:a14="http://schemas.microsoft.com/office/drawing/2010/main">
                <a:solidFill>
                  <a:srgbClr val="FFFFFF"/>
                </a:solidFill>
              </a14:hiddenFill>
            </a:ext>
          </a:extLst>
        </p:spPr>
      </p:pic>
      <p:pic>
        <p:nvPicPr>
          <p:cNvPr id="83974" name="Picture 6" descr="Close-up of Ishtar Gate tiles, Pergamon Museum 3 - Ishtar Gate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9070" y="2129246"/>
            <a:ext cx="4514850" cy="4514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702555"/>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Daniel 3:1, 6</a:t>
            </a:r>
            <a:endParaRPr lang="en-US" dirty="0">
              <a:solidFill>
                <a:schemeClr val="accent1">
                  <a:lumMod val="75000"/>
                </a:schemeClr>
              </a:solidFill>
            </a:endParaRPr>
          </a:p>
        </p:txBody>
      </p:sp>
      <p:sp>
        <p:nvSpPr>
          <p:cNvPr id="4" name="Content Placeholder 3"/>
          <p:cNvSpPr>
            <a:spLocks noGrp="1"/>
          </p:cNvSpPr>
          <p:nvPr>
            <p:ph sz="half" idx="2"/>
          </p:nvPr>
        </p:nvSpPr>
        <p:spPr>
          <a:xfrm>
            <a:off x="4807906" y="1789611"/>
            <a:ext cx="7183797" cy="4676503"/>
          </a:xfrm>
        </p:spPr>
        <p:txBody>
          <a:bodyPr>
            <a:noAutofit/>
          </a:bodyPr>
          <a:lstStyle/>
          <a:p>
            <a:pPr marL="0" indent="0">
              <a:buNone/>
            </a:pPr>
            <a:r>
              <a:rPr lang="en-US" sz="3200" b="1" dirty="0"/>
              <a:t>3 Nebuchadnezzar</a:t>
            </a:r>
            <a:r>
              <a:rPr lang="en-US" sz="3200" dirty="0"/>
              <a:t> the king made an image of gold, whose height was threescore cubits, and the breadth thereof six cubits: he set it up in the plain of Dura, in the province of </a:t>
            </a:r>
            <a:r>
              <a:rPr lang="en-US" sz="3200" dirty="0" smtClean="0"/>
              <a:t>Babylon….</a:t>
            </a:r>
          </a:p>
          <a:p>
            <a:pPr marL="0" indent="0">
              <a:buNone/>
            </a:pPr>
            <a:r>
              <a:rPr lang="en-US" sz="3200" b="1" baseline="30000" dirty="0"/>
              <a:t>6 </a:t>
            </a:r>
            <a:r>
              <a:rPr lang="en-US" sz="3200" dirty="0"/>
              <a:t>And whoso </a:t>
            </a:r>
            <a:r>
              <a:rPr lang="en-US" sz="3200" b="1" dirty="0" err="1"/>
              <a:t>falleth</a:t>
            </a:r>
            <a:r>
              <a:rPr lang="en-US" sz="3200" b="1" dirty="0"/>
              <a:t> not down and </a:t>
            </a:r>
            <a:r>
              <a:rPr lang="en-US" sz="3200" b="1" dirty="0" err="1"/>
              <a:t>worshippeth</a:t>
            </a:r>
            <a:r>
              <a:rPr lang="en-US" sz="3200" b="1" dirty="0"/>
              <a:t> </a:t>
            </a:r>
            <a:r>
              <a:rPr lang="en-US" sz="3200" dirty="0"/>
              <a:t>shall the same hour be cast into the midst of a burning fiery furnace.</a:t>
            </a:r>
            <a:endParaRPr lang="en-US" sz="3200" dirty="0"/>
          </a:p>
        </p:txBody>
      </p:sp>
      <p:pic>
        <p:nvPicPr>
          <p:cNvPr id="84994" name="Picture 2" descr="The Whole World Will Worship a Hologram Image of the Beast | Z3 News"/>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94971" y="1789611"/>
            <a:ext cx="3512935" cy="4676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5076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947791"/>
          </a:xfrm>
        </p:spPr>
        <p:txBody>
          <a:bodyPr/>
          <a:lstStyle/>
          <a:p>
            <a:r>
              <a:rPr lang="en-US" b="1" dirty="0" smtClean="0"/>
              <a:t>A Comely Woman:  </a:t>
            </a:r>
            <a:r>
              <a:rPr lang="en-US" b="1" dirty="0" smtClean="0">
                <a:solidFill>
                  <a:schemeClr val="accent1">
                    <a:lumMod val="75000"/>
                  </a:schemeClr>
                </a:solidFill>
              </a:rPr>
              <a:t>Ephesians 5:31-32</a:t>
            </a:r>
            <a:endParaRPr lang="en-US" b="1" dirty="0">
              <a:solidFill>
                <a:schemeClr val="accent1">
                  <a:lumMod val="75000"/>
                </a:schemeClr>
              </a:solidFill>
            </a:endParaRPr>
          </a:p>
        </p:txBody>
      </p:sp>
      <p:sp>
        <p:nvSpPr>
          <p:cNvPr id="6" name="Content Placeholder 5"/>
          <p:cNvSpPr>
            <a:spLocks noGrp="1"/>
          </p:cNvSpPr>
          <p:nvPr>
            <p:ph sz="half" idx="2"/>
          </p:nvPr>
        </p:nvSpPr>
        <p:spPr>
          <a:xfrm>
            <a:off x="6607967" y="1633591"/>
            <a:ext cx="4895056" cy="4674742"/>
          </a:xfrm>
        </p:spPr>
        <p:txBody>
          <a:bodyPr>
            <a:noAutofit/>
          </a:bodyPr>
          <a:lstStyle/>
          <a:p>
            <a:r>
              <a:rPr lang="en-US" sz="3200" b="1" baseline="30000" dirty="0"/>
              <a:t>31 </a:t>
            </a:r>
            <a:r>
              <a:rPr lang="en-US" sz="3200" dirty="0"/>
              <a:t>For this cause shall a man leave his father and mother, and shall be joined unto his wife, and they two shall be one flesh.</a:t>
            </a:r>
          </a:p>
          <a:p>
            <a:r>
              <a:rPr lang="en-US" sz="3200" b="1" baseline="30000" dirty="0"/>
              <a:t>32 </a:t>
            </a:r>
            <a:r>
              <a:rPr lang="en-US" sz="3200" dirty="0"/>
              <a:t>This is a great mystery: but I speak concerning Christ and the church.</a:t>
            </a:r>
          </a:p>
        </p:txBody>
      </p:sp>
      <p:pic>
        <p:nvPicPr>
          <p:cNvPr id="16386" name="Picture 2" descr="Free Photo | Couple of husband and wife are holding hands and pray ..."/>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4568" r="16149"/>
          <a:stretch/>
        </p:blipFill>
        <p:spPr bwMode="auto">
          <a:xfrm>
            <a:off x="1484311" y="1820486"/>
            <a:ext cx="4667674" cy="44878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4686461"/>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4311" y="822960"/>
            <a:ext cx="10018713" cy="966651"/>
          </a:xfrm>
          <a:solidFill>
            <a:schemeClr val="bg1">
              <a:lumMod val="85000"/>
            </a:schemeClr>
          </a:solidFill>
        </p:spPr>
        <p:txBody>
          <a:bodyPr/>
          <a:lstStyle/>
          <a:p>
            <a:r>
              <a:rPr lang="en-US" dirty="0" smtClean="0"/>
              <a:t>Mystery, Babylon:  </a:t>
            </a:r>
            <a:r>
              <a:rPr lang="en-US" dirty="0" smtClean="0">
                <a:solidFill>
                  <a:schemeClr val="accent1">
                    <a:lumMod val="75000"/>
                  </a:schemeClr>
                </a:solidFill>
              </a:rPr>
              <a:t>Babylon the Great (?)</a:t>
            </a:r>
            <a:endParaRPr lang="en-US" dirty="0">
              <a:solidFill>
                <a:schemeClr val="accent1">
                  <a:lumMod val="75000"/>
                </a:schemeClr>
              </a:solidFill>
            </a:endParaRPr>
          </a:p>
        </p:txBody>
      </p:sp>
      <p:sp>
        <p:nvSpPr>
          <p:cNvPr id="4" name="Content Placeholder 3"/>
          <p:cNvSpPr>
            <a:spLocks noGrp="1"/>
          </p:cNvSpPr>
          <p:nvPr>
            <p:ph sz="half" idx="2"/>
          </p:nvPr>
        </p:nvSpPr>
        <p:spPr>
          <a:xfrm>
            <a:off x="5042263" y="1789611"/>
            <a:ext cx="6296298" cy="4676503"/>
          </a:xfrm>
        </p:spPr>
        <p:txBody>
          <a:bodyPr>
            <a:noAutofit/>
          </a:bodyPr>
          <a:lstStyle/>
          <a:p>
            <a:pPr marL="0" indent="0">
              <a:buNone/>
            </a:pPr>
            <a:r>
              <a:rPr lang="en-US" sz="3200" dirty="0" smtClean="0"/>
              <a:t>Notice that the thing with Babylon always seems to revolve around some kind of apostate worship!  From the original tower (worship of self) to Nebuchadnezzar’s construction projects (also basically worship of self with some incidental idol iconography), Babylon seems to focus on denying worship of God!  </a:t>
            </a:r>
            <a:endParaRPr lang="en-US" sz="3200" dirty="0"/>
          </a:p>
        </p:txBody>
      </p:sp>
      <p:pic>
        <p:nvPicPr>
          <p:cNvPr id="87042" name="Picture 2" descr="Saddam Nebuchadnezzar - 1260d.com"/>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436110" y="2413226"/>
            <a:ext cx="3371796" cy="33605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8209737"/>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17:6-18:4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6 </a:t>
            </a:r>
            <a:r>
              <a:rPr lang="en-US" sz="3200" dirty="0"/>
              <a:t>And I saw the woman drunken with the blood of the saints, and with the blood of the martyrs of Jesus: and when I saw her, I wondered with great admiration.</a:t>
            </a:r>
            <a:endParaRPr lang="en-US" sz="3000" dirty="0"/>
          </a:p>
        </p:txBody>
      </p:sp>
      <p:pic>
        <p:nvPicPr>
          <p:cNvPr id="88066" name="Picture 2" descr="Mystery-babylon-the-great-harlot-prostitute-drunk-with-the-blood-of-the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36203" y="2484952"/>
            <a:ext cx="4866821" cy="3650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726739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17:7-18:4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4895055" cy="4654194"/>
          </a:xfrm>
        </p:spPr>
        <p:txBody>
          <a:bodyPr>
            <a:noAutofit/>
          </a:bodyPr>
          <a:lstStyle/>
          <a:p>
            <a:r>
              <a:rPr lang="en-US" sz="3200" b="1" baseline="30000" dirty="0"/>
              <a:t>7 </a:t>
            </a:r>
            <a:r>
              <a:rPr lang="en-US" sz="3200" dirty="0"/>
              <a:t>And the angel said unto me, Wherefore didst thou marvel? I will tell thee the mystery of the woman, and of the beast that </a:t>
            </a:r>
            <a:r>
              <a:rPr lang="en-US" sz="3200" dirty="0" err="1"/>
              <a:t>carrieth</a:t>
            </a:r>
            <a:r>
              <a:rPr lang="en-US" sz="3200" dirty="0"/>
              <a:t> her, which hath the seven heads and ten horns.</a:t>
            </a:r>
            <a:endParaRPr lang="en-US" sz="3000" dirty="0"/>
          </a:p>
        </p:txBody>
      </p:sp>
      <p:pic>
        <p:nvPicPr>
          <p:cNvPr id="89090" name="Picture 2" descr="Revelation God Gave It to Jesus John | Spirit of Prophecie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084762" y="2220686"/>
            <a:ext cx="3578268" cy="4416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63833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17:8-18:4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6444842" cy="4654194"/>
          </a:xfrm>
        </p:spPr>
        <p:txBody>
          <a:bodyPr>
            <a:noAutofit/>
          </a:bodyPr>
          <a:lstStyle/>
          <a:p>
            <a:r>
              <a:rPr lang="en-US" sz="3200" b="1" baseline="30000" dirty="0"/>
              <a:t>8 </a:t>
            </a:r>
            <a:r>
              <a:rPr lang="en-US" sz="3200" dirty="0"/>
              <a:t>The beast that thou </a:t>
            </a:r>
            <a:r>
              <a:rPr lang="en-US" sz="3200" dirty="0" err="1"/>
              <a:t>sawest</a:t>
            </a:r>
            <a:r>
              <a:rPr lang="en-US" sz="3200" dirty="0"/>
              <a:t> was, and is not; and shall ascend out of the bottomless pit, and go into perdition: and they that dwell on the earth shall wonder, whose names were not written in the book of life from the foundation of the world, when they behold the beast that was, and is not, and yet is.</a:t>
            </a:r>
            <a:endParaRPr lang="en-US" sz="3000" dirty="0"/>
          </a:p>
        </p:txBody>
      </p:sp>
      <p:pic>
        <p:nvPicPr>
          <p:cNvPr id="90114" name="Picture 2" descr="The Deadly Wound of the Beast of Revelation 13:3 Healed in 1929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34301" y="2747910"/>
            <a:ext cx="3679404"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290771"/>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17:9-18:4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6444842" cy="4654194"/>
          </a:xfrm>
        </p:spPr>
        <p:txBody>
          <a:bodyPr>
            <a:noAutofit/>
          </a:bodyPr>
          <a:lstStyle/>
          <a:p>
            <a:r>
              <a:rPr lang="en-US" sz="3200" b="1" baseline="30000" dirty="0"/>
              <a:t>9 </a:t>
            </a:r>
            <a:r>
              <a:rPr lang="en-US" sz="3200" dirty="0"/>
              <a:t>And here is the mind which hath wisdom. The seven heads are seven mountains, on which the woman </a:t>
            </a:r>
            <a:r>
              <a:rPr lang="en-US" sz="3200" dirty="0" err="1"/>
              <a:t>sitteth</a:t>
            </a:r>
            <a:r>
              <a:rPr lang="en-US" sz="3200" dirty="0"/>
              <a:t>.</a:t>
            </a:r>
          </a:p>
          <a:p>
            <a:r>
              <a:rPr lang="en-US" sz="3200" b="1" baseline="30000" dirty="0"/>
              <a:t>10 </a:t>
            </a:r>
            <a:r>
              <a:rPr lang="en-US" sz="3200" dirty="0"/>
              <a:t>And there are seven kings: five are fallen, and one is, and the other is not yet come; and when he cometh, he must continue a short space.</a:t>
            </a:r>
          </a:p>
        </p:txBody>
      </p:sp>
      <p:pic>
        <p:nvPicPr>
          <p:cNvPr id="91138" name="Picture 2" descr="Pin on many different thing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837653" y="2608217"/>
            <a:ext cx="4171467"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455953"/>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17:11-18:4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817825" cy="4654194"/>
          </a:xfrm>
        </p:spPr>
        <p:txBody>
          <a:bodyPr>
            <a:noAutofit/>
          </a:bodyPr>
          <a:lstStyle/>
          <a:p>
            <a:r>
              <a:rPr lang="en-US" sz="3200" b="1" baseline="30000" dirty="0"/>
              <a:t>11 </a:t>
            </a:r>
            <a:r>
              <a:rPr lang="en-US" sz="3200" dirty="0"/>
              <a:t>And the beast that was, and is not, even he is the eighth, and is of the seven, and </a:t>
            </a:r>
            <a:r>
              <a:rPr lang="en-US" sz="3200" dirty="0" err="1"/>
              <a:t>goeth</a:t>
            </a:r>
            <a:r>
              <a:rPr lang="en-US" sz="3200" dirty="0"/>
              <a:t> into perdition.</a:t>
            </a:r>
          </a:p>
          <a:p>
            <a:r>
              <a:rPr lang="en-US" sz="3200" b="1" baseline="30000" dirty="0"/>
              <a:t>12 </a:t>
            </a:r>
            <a:r>
              <a:rPr lang="en-US" sz="3200" dirty="0"/>
              <a:t>And the ten horns which thou </a:t>
            </a:r>
            <a:r>
              <a:rPr lang="en-US" sz="3200" dirty="0" err="1"/>
              <a:t>sawest</a:t>
            </a:r>
            <a:r>
              <a:rPr lang="en-US" sz="3200" dirty="0"/>
              <a:t> are ten kings, which have received no kingdom as yet; but receive power as kings one hour with the beast.</a:t>
            </a:r>
          </a:p>
        </p:txBody>
      </p:sp>
      <p:pic>
        <p:nvPicPr>
          <p:cNvPr id="92162" name="Picture 2" descr="EU's : Iron &amp; Cla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572394" y="2583965"/>
            <a:ext cx="4114328" cy="34520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7317742"/>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17:13-18:4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817825" cy="4654194"/>
          </a:xfrm>
        </p:spPr>
        <p:txBody>
          <a:bodyPr>
            <a:noAutofit/>
          </a:bodyPr>
          <a:lstStyle/>
          <a:p>
            <a:r>
              <a:rPr lang="en-US" sz="3200" b="1" baseline="30000" dirty="0"/>
              <a:t>13 </a:t>
            </a:r>
            <a:r>
              <a:rPr lang="en-US" sz="3200" dirty="0"/>
              <a:t>These have one mind, and shall give their power and strength unto the beast.</a:t>
            </a:r>
          </a:p>
          <a:p>
            <a:r>
              <a:rPr lang="en-US" sz="3200" b="1" baseline="30000" dirty="0"/>
              <a:t>14 </a:t>
            </a:r>
            <a:r>
              <a:rPr lang="en-US" sz="3200" dirty="0"/>
              <a:t>These shall make war with the Lamb, and the Lamb shall overcome them: for he is Lord of lords, and King of kings: and they that are with him are called, and chosen, and faithful.</a:t>
            </a:r>
          </a:p>
        </p:txBody>
      </p:sp>
      <p:pic>
        <p:nvPicPr>
          <p:cNvPr id="93190" name="Picture 6" descr="The Names Of God ~ Father of Our Lord Jesus Christ | Royal Girlz Ministry"/>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4017" r="12391"/>
          <a:stretch/>
        </p:blipFill>
        <p:spPr bwMode="auto">
          <a:xfrm>
            <a:off x="7288871" y="2260230"/>
            <a:ext cx="4209731" cy="42842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90332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17:15-18:4</a:t>
            </a:r>
            <a:endParaRPr lang="en-US" dirty="0">
              <a:solidFill>
                <a:schemeClr val="accent1">
                  <a:lumMod val="75000"/>
                </a:schemeClr>
              </a:solidFill>
            </a:endParaRPr>
          </a:p>
        </p:txBody>
      </p:sp>
      <p:sp>
        <p:nvSpPr>
          <p:cNvPr id="3" name="Content Placeholder 2"/>
          <p:cNvSpPr>
            <a:spLocks noGrp="1"/>
          </p:cNvSpPr>
          <p:nvPr>
            <p:ph sz="half" idx="1"/>
          </p:nvPr>
        </p:nvSpPr>
        <p:spPr>
          <a:xfrm>
            <a:off x="1484313" y="1982913"/>
            <a:ext cx="4890362" cy="4654194"/>
          </a:xfrm>
        </p:spPr>
        <p:txBody>
          <a:bodyPr>
            <a:noAutofit/>
          </a:bodyPr>
          <a:lstStyle/>
          <a:p>
            <a:r>
              <a:rPr lang="en-US" sz="3200" b="1" baseline="30000" dirty="0"/>
              <a:t>15 </a:t>
            </a:r>
            <a:r>
              <a:rPr lang="en-US" sz="3200" dirty="0"/>
              <a:t>And he </a:t>
            </a:r>
            <a:r>
              <a:rPr lang="en-US" sz="3200" dirty="0" err="1"/>
              <a:t>saith</a:t>
            </a:r>
            <a:r>
              <a:rPr lang="en-US" sz="3200" dirty="0"/>
              <a:t> unto me, The waters which thou </a:t>
            </a:r>
            <a:r>
              <a:rPr lang="en-US" sz="3200" dirty="0" err="1"/>
              <a:t>sawest</a:t>
            </a:r>
            <a:r>
              <a:rPr lang="en-US" sz="3200" dirty="0"/>
              <a:t>, where the whore </a:t>
            </a:r>
            <a:r>
              <a:rPr lang="en-US" sz="3200" dirty="0" err="1"/>
              <a:t>sitteth</a:t>
            </a:r>
            <a:r>
              <a:rPr lang="en-US" sz="3200" dirty="0"/>
              <a:t>, are peoples, and multitudes, and nations, and tongues</a:t>
            </a:r>
            <a:r>
              <a:rPr lang="en-US" sz="3200" dirty="0" smtClean="0"/>
              <a:t>.</a:t>
            </a:r>
            <a:endParaRPr lang="en-US" sz="3200" dirty="0"/>
          </a:p>
        </p:txBody>
      </p:sp>
      <p:pic>
        <p:nvPicPr>
          <p:cNvPr id="94210" name="Picture 2" descr="Pope Benedict, citing age, announces he will resign - Catholic Philly"/>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847463" y="2666999"/>
            <a:ext cx="4776452" cy="351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0115299"/>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17:16-18:4</a:t>
            </a:r>
            <a:endParaRPr lang="en-US" dirty="0">
              <a:solidFill>
                <a:schemeClr val="accent1">
                  <a:lumMod val="75000"/>
                </a:schemeClr>
              </a:solidFill>
            </a:endParaRPr>
          </a:p>
        </p:txBody>
      </p:sp>
      <p:sp>
        <p:nvSpPr>
          <p:cNvPr id="3" name="Content Placeholder 2"/>
          <p:cNvSpPr>
            <a:spLocks noGrp="1"/>
          </p:cNvSpPr>
          <p:nvPr>
            <p:ph sz="half" idx="1"/>
          </p:nvPr>
        </p:nvSpPr>
        <p:spPr>
          <a:xfrm>
            <a:off x="1484313" y="1982913"/>
            <a:ext cx="4890362" cy="4654194"/>
          </a:xfrm>
        </p:spPr>
        <p:txBody>
          <a:bodyPr>
            <a:noAutofit/>
          </a:bodyPr>
          <a:lstStyle/>
          <a:p>
            <a:r>
              <a:rPr lang="en-US" sz="3200" b="1" baseline="30000" dirty="0"/>
              <a:t>16 </a:t>
            </a:r>
            <a:r>
              <a:rPr lang="en-US" sz="3200" dirty="0"/>
              <a:t>And the ten horns which thou </a:t>
            </a:r>
            <a:r>
              <a:rPr lang="en-US" sz="3200" dirty="0" err="1"/>
              <a:t>sawest</a:t>
            </a:r>
            <a:r>
              <a:rPr lang="en-US" sz="3200" dirty="0"/>
              <a:t> upon the beast, these shall hate the whore, and shall make her desolate and naked, and shall eat her flesh, and burn her with fire.</a:t>
            </a:r>
          </a:p>
        </p:txBody>
      </p:sp>
      <p:pic>
        <p:nvPicPr>
          <p:cNvPr id="95234" name="Picture 2" descr="Elon Musk: 'Immortal' evil superintelligence could rule world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910252" y="2596955"/>
            <a:ext cx="4467496" cy="38815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9472789"/>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a:t>
            </a:r>
            <a:r>
              <a:rPr lang="en-US" dirty="0" smtClean="0"/>
              <a:t>Dichotomy Revealed:  </a:t>
            </a:r>
            <a:r>
              <a:rPr lang="en-US" dirty="0" smtClean="0">
                <a:solidFill>
                  <a:schemeClr val="accent1">
                    <a:lumMod val="75000"/>
                  </a:schemeClr>
                </a:solidFill>
              </a:rPr>
              <a:t>Revelation 17:17-18:4</a:t>
            </a:r>
            <a:endParaRPr lang="en-US" dirty="0">
              <a:solidFill>
                <a:schemeClr val="accent1">
                  <a:lumMod val="75000"/>
                </a:schemeClr>
              </a:solidFill>
            </a:endParaRPr>
          </a:p>
        </p:txBody>
      </p:sp>
      <p:sp>
        <p:nvSpPr>
          <p:cNvPr id="3" name="Content Placeholder 2"/>
          <p:cNvSpPr>
            <a:spLocks noGrp="1"/>
          </p:cNvSpPr>
          <p:nvPr>
            <p:ph sz="half" idx="1"/>
          </p:nvPr>
        </p:nvSpPr>
        <p:spPr>
          <a:xfrm>
            <a:off x="1484312" y="1982913"/>
            <a:ext cx="5765573" cy="4654194"/>
          </a:xfrm>
        </p:spPr>
        <p:txBody>
          <a:bodyPr>
            <a:noAutofit/>
          </a:bodyPr>
          <a:lstStyle/>
          <a:p>
            <a:r>
              <a:rPr lang="en-US" sz="3200" b="1" baseline="30000" dirty="0"/>
              <a:t>17 </a:t>
            </a:r>
            <a:r>
              <a:rPr lang="en-US" sz="3200" dirty="0"/>
              <a:t>For God hath put in their hearts to fulfil his will, and to agree, and give their kingdom unto the beast, until the words of God shall be fulfilled.</a:t>
            </a:r>
          </a:p>
          <a:p>
            <a:r>
              <a:rPr lang="en-US" sz="3200" b="1" baseline="30000" dirty="0"/>
              <a:t>18 </a:t>
            </a:r>
            <a:r>
              <a:rPr lang="en-US" sz="3200" dirty="0"/>
              <a:t>And the woman which thou </a:t>
            </a:r>
            <a:r>
              <a:rPr lang="en-US" sz="3200" dirty="0" err="1"/>
              <a:t>sawest</a:t>
            </a:r>
            <a:r>
              <a:rPr lang="en-US" sz="3200" dirty="0"/>
              <a:t> is that great city, which </a:t>
            </a:r>
            <a:r>
              <a:rPr lang="en-US" sz="3200" dirty="0" err="1"/>
              <a:t>reigneth</a:t>
            </a:r>
            <a:r>
              <a:rPr lang="en-US" sz="3200" dirty="0"/>
              <a:t> over the kings of the earth.</a:t>
            </a:r>
          </a:p>
        </p:txBody>
      </p:sp>
      <p:pic>
        <p:nvPicPr>
          <p:cNvPr id="96260" name="Picture 4" descr="U.S. admits military damaged Babylon ruins"/>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1991" r="16604"/>
          <a:stretch/>
        </p:blipFill>
        <p:spPr bwMode="auto">
          <a:xfrm>
            <a:off x="7425058" y="2281646"/>
            <a:ext cx="4313097" cy="3675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15994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586</TotalTime>
  <Words>2337</Words>
  <Application>Microsoft Office PowerPoint</Application>
  <PresentationFormat>Widescreen</PresentationFormat>
  <Paragraphs>278</Paragraphs>
  <Slides>114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114</vt:i4>
      </vt:variant>
    </vt:vector>
  </HeadingPairs>
  <TitlesOfParts>
    <vt:vector size="117" baseType="lpstr">
      <vt:lpstr>Arial</vt:lpstr>
      <vt:lpstr>Corbel</vt:lpstr>
      <vt:lpstr>Parallax</vt:lpstr>
      <vt:lpstr>A City Called Confusion</vt:lpstr>
      <vt:lpstr>Memory Text</vt:lpstr>
      <vt:lpstr>Two Contrasting Systems</vt:lpstr>
      <vt:lpstr>A Comely Woman:  Ephesians 5:25-32</vt:lpstr>
      <vt:lpstr>A Comely Woman:  Ephesians 5:26-32</vt:lpstr>
      <vt:lpstr>A Comely Woman:  Ephesians 5:27-32</vt:lpstr>
      <vt:lpstr>A Comely Woman:  Ephesians 5:28-32</vt:lpstr>
      <vt:lpstr>A Comely Woman:  Ephesians 5:30-32</vt:lpstr>
      <vt:lpstr>A Comely Woman:  Ephesians 5:31-32</vt:lpstr>
      <vt:lpstr>A Comely Woman:  Revelation 14:1-5</vt:lpstr>
      <vt:lpstr>A Comely Woman:  Revelation 14:2-5</vt:lpstr>
      <vt:lpstr>A Comely Woman:  Revelation 14:3-5</vt:lpstr>
      <vt:lpstr>A Comely Woman:  Revelation 14:4-5</vt:lpstr>
      <vt:lpstr>A Comely Woman:  Revelation 14:5</vt:lpstr>
      <vt:lpstr>A Comely Woman</vt:lpstr>
      <vt:lpstr>A Note on Ezekiel:  A Prophet Among You, p.157</vt:lpstr>
      <vt:lpstr>Adoption and Marriage:  Ezekiel 16:1-22, 60</vt:lpstr>
      <vt:lpstr>Adoption and Marriage:  Ezekiel 16:3-22, 60</vt:lpstr>
      <vt:lpstr>Adoption and Marriage:  Ezekiel 16:4-22, 60</vt:lpstr>
      <vt:lpstr>Adoption and Marriage:  Ezekiel 16:5-22, 60</vt:lpstr>
      <vt:lpstr>Adoption and Marriage:  Ezekiel 16:6-22, 60</vt:lpstr>
      <vt:lpstr>Adoption and Marriage:  Ezekiel 16:7-22, 60</vt:lpstr>
      <vt:lpstr>Adoption and Marriage:  Ezekiel 16:8-22, 60</vt:lpstr>
      <vt:lpstr>Ezekiel 16:  Symbolism</vt:lpstr>
      <vt:lpstr>Adoption and Marriage:  Ezekiel 16:9-22, 60</vt:lpstr>
      <vt:lpstr>Adoption and Marriage:  Ezekiel 16:10-22, 60</vt:lpstr>
      <vt:lpstr>Adoption and Marriage:  Ezekiel 16:11-22, 60</vt:lpstr>
      <vt:lpstr>Adoption and Marriage:  Ezekiel 16:13-22, 60</vt:lpstr>
      <vt:lpstr>Adoption and Marriage:  Ezekiel 16:14-22, 60</vt:lpstr>
      <vt:lpstr>Adoption and Marriage:  Ezekiel 16:15-22, 60</vt:lpstr>
      <vt:lpstr>Adoption and Marriage:  Ezekiel 16:16-22, 60</vt:lpstr>
      <vt:lpstr>Adoption and Marriage:  Ezekiel 16:17-22, 60</vt:lpstr>
      <vt:lpstr>Adoption and Marriage:  Ezekiel 16:18-22, 60</vt:lpstr>
      <vt:lpstr>Adoption and Marriage:  Ezekiel 16:19-22, 60</vt:lpstr>
      <vt:lpstr>Adoption and Marriage:  Ezekiel 16:20-22, 60</vt:lpstr>
      <vt:lpstr>Adoption and Marriage:  Ezekiel 16:21-22, 60</vt:lpstr>
      <vt:lpstr>Adoption and Marriage:  Ezekiel 16:22, 60-62</vt:lpstr>
      <vt:lpstr>Adoption and Marriage:  Ezekiel 16:60-62</vt:lpstr>
      <vt:lpstr>Adoption and Marriage:  Ezekiel 16:61-62</vt:lpstr>
      <vt:lpstr>Adoption and Marriage:  Ezekiel 16:62</vt:lpstr>
      <vt:lpstr>A Troubled Marriage:  Hosea 1:2</vt:lpstr>
      <vt:lpstr>A Note on Hosea:  A Prophet Among You, p.155</vt:lpstr>
      <vt:lpstr>A Note on Hosea:  A Prophet Among You, p.155</vt:lpstr>
      <vt:lpstr>A Troubled Marriage:  Hosea 2:1-23 Pleading</vt:lpstr>
      <vt:lpstr>A Troubled Marriage:  Hosea 2:2-23 Pleading</vt:lpstr>
      <vt:lpstr>A Troubled Marriage:  Symbolism</vt:lpstr>
      <vt:lpstr>A Troubled Marriage:  Hosea 2:3-23 Tough Love</vt:lpstr>
      <vt:lpstr>A Troubled Marriage:  Hosea 2:4-23 Tough Love</vt:lpstr>
      <vt:lpstr>A Troubled Marriage:  Hosea 2:5-23 Tough Love</vt:lpstr>
      <vt:lpstr>A Troubled Marriage:  Hosea 2:6-23 Tough Love</vt:lpstr>
      <vt:lpstr>A Troubled Marriage:  Hosea 2:7-23 Tough Love</vt:lpstr>
      <vt:lpstr>A Troubled Marriage:  Hosea 2:8-23 Tough Love</vt:lpstr>
      <vt:lpstr>A Troubled Marriage:  Hosea 2:9-23 Tough Love</vt:lpstr>
      <vt:lpstr>A Troubled Marriage:  Hosea 2:10-23 Tough Love</vt:lpstr>
      <vt:lpstr>A Troubled Marriage:  Hosea 2:11-23 Tough Love</vt:lpstr>
      <vt:lpstr>A Troubled Marriage:  Hosea 2:12-23 Tough Love</vt:lpstr>
      <vt:lpstr>A Troubled Marriage:  Hosea 2:13-23 Tough Love</vt:lpstr>
      <vt:lpstr>A Troubled Marriage:  Hosea 2:14-23 Reconciliation</vt:lpstr>
      <vt:lpstr>A Troubled Marriage:  Hosea 2:15-23 Reconciliation</vt:lpstr>
      <vt:lpstr>A Troubled Marriage:  Hosea 2:16-23 Reconciliation</vt:lpstr>
      <vt:lpstr>A Troubled Marriage:  Hosea 2:17-23 Reconciliation</vt:lpstr>
      <vt:lpstr>A Troubled Marriage:  Hosea 2:18-23 Reconciliation</vt:lpstr>
      <vt:lpstr>A Troubled Marriage:  Hosea 2:19-23 Reconciliation</vt:lpstr>
      <vt:lpstr>A Troubled Marriage:  Hosea 2:20-23 Reconciliation</vt:lpstr>
      <vt:lpstr>A Troubled Marriage:  Hosea 2:21-23 Reconciliation</vt:lpstr>
      <vt:lpstr>A Troubled Marriage:  Hosea 2:23 Reconciliation</vt:lpstr>
      <vt:lpstr>A Little Less Symbolism:  James 4:1-10</vt:lpstr>
      <vt:lpstr>A Little Less Symbolism:  James 4:2-10</vt:lpstr>
      <vt:lpstr>A Little Less Symbolism:  James 4:4-10</vt:lpstr>
      <vt:lpstr>A Little Less Symbolism:  James 4:5-10</vt:lpstr>
      <vt:lpstr>A Little Less Symbolism:  James 4:7-10</vt:lpstr>
      <vt:lpstr>A Little Less Symbolism:  James 4:9-10</vt:lpstr>
      <vt:lpstr>Jesus Pleads with the Church… But Not Forever</vt:lpstr>
      <vt:lpstr>A Dichotomy Revealed:  Revelation 17:1-18:4</vt:lpstr>
      <vt:lpstr>A Dichotomy Revealed:  Revelation 17:2-18:4</vt:lpstr>
      <vt:lpstr>A Dichotomy Revealed:  Revelation 17:3-18:4</vt:lpstr>
      <vt:lpstr>A Dichotomy Revealed:  Revelation 17:4-18:4</vt:lpstr>
      <vt:lpstr>A Dichotomy Revealed:  Revelation 17:5-18:4</vt:lpstr>
      <vt:lpstr>A Dichotomy Revealed:  Mystery, Babylon the Great</vt:lpstr>
      <vt:lpstr>A Dichotomy Revealed:  Mystery, Babylon the Great</vt:lpstr>
      <vt:lpstr>A Dichotomy Revealed:  Mystery, Babylon the Great</vt:lpstr>
      <vt:lpstr>Mystery, Babylon:  Quarterly, Tues. May 23, 2023</vt:lpstr>
      <vt:lpstr>Mystery, Babylon:  Patriarchs and Prophets, p.119</vt:lpstr>
      <vt:lpstr>Mystery, Babylon:  Patriarchs and Prophets, p.119</vt:lpstr>
      <vt:lpstr>Mystery, Babylon:  Later History</vt:lpstr>
      <vt:lpstr>Mystery, Babylon:  Later History</vt:lpstr>
      <vt:lpstr>Mystery, Babylon:  Later History</vt:lpstr>
      <vt:lpstr>Mystery, Babylon:  Later History</vt:lpstr>
      <vt:lpstr>Mystery, Babylon:  Daniel 3:1, 6</vt:lpstr>
      <vt:lpstr>Mystery, Babylon:  Babylon the Great (?)</vt:lpstr>
      <vt:lpstr>A Dichotomy Revealed:  Revelation 17:6-18:4</vt:lpstr>
      <vt:lpstr>A Dichotomy Revealed:  Revelation 17:7-18:4</vt:lpstr>
      <vt:lpstr>A Dichotomy Revealed:  Revelation 17:8-18:4</vt:lpstr>
      <vt:lpstr>A Dichotomy Revealed:  Revelation 17:9-18:4</vt:lpstr>
      <vt:lpstr>A Dichotomy Revealed:  Revelation 17:11-18:4</vt:lpstr>
      <vt:lpstr>A Dichotomy Revealed:  Revelation 17:13-18:4</vt:lpstr>
      <vt:lpstr>A Dichotomy Revealed:  Revelation 17:15-18:4</vt:lpstr>
      <vt:lpstr>A Dichotomy Revealed:  Revelation 17:16-18:4</vt:lpstr>
      <vt:lpstr>A Dichotomy Revealed:  Revelation 17:17-18:4</vt:lpstr>
      <vt:lpstr>A Dichotomy Revealed:  Revelation 18:1-4</vt:lpstr>
      <vt:lpstr>A Dichotomy Revealed:  Revelation 18:2-4</vt:lpstr>
      <vt:lpstr>A Dichotomy Revealed:  Revelation 18:3-4</vt:lpstr>
      <vt:lpstr>A Dichotomy Revealed:  Revelation 18:4</vt:lpstr>
      <vt:lpstr>A Choice of Worship</vt:lpstr>
      <vt:lpstr>A Choice of Worship</vt:lpstr>
      <vt:lpstr>Babylon is said to be “the mother of harlots.” By her daughters must be symbolized churches that cling to her doctrines and traditions, and follow her example of sacrificing the truth and the approval of God, in order to form an unlawful alliance with the world. The message of Revelation 14 announcing the fall of Babylon, must apply to religious bodies that were once pure and have become corrupt.</vt:lpstr>
      <vt:lpstr>Since this message follows the warning of the Judgment, it must be given in the last days, therefore it cannot refer to the Romish Church, for that church has been in a fallen condition for many centuries. Furthermore, in the eighteenth chapter of the Revelation, in a message which is yet future, the people of God are called upon to come out of Babylon. According to this scripture, many of God's people must still be in Babylon. </vt:lpstr>
      <vt:lpstr>And in what religious bodies are the greater part of the followers of Christ now to be found? Without doubt, in the various churches professing the Protestant faith. At the time of their rise, these churches took a noble stand for God and the truth, and his blessing was with them. Even the unbelieving world was constrained to acknowledge the beneficent results that followed an acceptance of the principles of the gospel. </vt:lpstr>
      <vt:lpstr> In the words of the prophet to Israel, “Thy renown went forth among the heathen for thy beauty; for it was perfect through my comeliness, which I had put upon thee, saith the Lord God.” But they fell by the same desire which was the curse and ruin of Israel,—the desire of imitating the practices and courting the friendship of the ungodly. “Thou didst trust in thine own beauty, and playedst the harlot because of thy renown.” </vt:lpstr>
      <vt:lpstr>“It is our individual duty to walk humbly with God. We are not to seek any strange, new message. We are not to think that the chosen ones of God who are trying to walk in the light compose Babylon. The fallen denominational churches are Babylon. Babylon has been fostering poisonous doctrines, the wine of error.…</vt:lpstr>
      <vt:lpstr>This wine of error is made up of false doctrines, such as the natural immortality of the soul, the eternal torment of the wicked, the denial of the pre-existence of Christ prior to His birth in Bethlehem, and advocating and exalting the first day of the week above God’s holy and sanctified day….</vt:lpstr>
      <vt:lpstr>These and kindred errors are presented to the world by the various churches, and thus the Scriptures are fulfilled that say, ‘For all nations have drunk of the wine of the wrath of her fornication.’…</vt:lpstr>
      <vt:lpstr>It is a wrath which is created by false doctrines, and when kings and presidents drink this wine of the wrath of her fornication, they are stirred with anger against those who will not come into harmony with the false and satanic heresies which exalt the false Sabbath, and lead men to trample underfoot God’s memorial.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City Called Confusion</dc:title>
  <dc:creator>gabby young</dc:creator>
  <cp:lastModifiedBy>gabby young</cp:lastModifiedBy>
  <cp:revision>45</cp:revision>
  <dcterms:created xsi:type="dcterms:W3CDTF">2023-05-26T20:59:09Z</dcterms:created>
  <dcterms:modified xsi:type="dcterms:W3CDTF">2023-05-27T06:46:00Z</dcterms:modified>
</cp:coreProperties>
</file>