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7"/>
  </p:notesMasterIdLst>
  <p:handoutMasterIdLst>
    <p:handoutMasterId r:id="rId108"/>
  </p:handoutMasterIdLst>
  <p:sldIdLst>
    <p:sldId id="258" r:id="rId2"/>
    <p:sldId id="259" r:id="rId3"/>
    <p:sldId id="262" r:id="rId4"/>
    <p:sldId id="263" r:id="rId5"/>
    <p:sldId id="284" r:id="rId6"/>
    <p:sldId id="285" r:id="rId7"/>
    <p:sldId id="286" r:id="rId8"/>
    <p:sldId id="287" r:id="rId9"/>
    <p:sldId id="264" r:id="rId10"/>
    <p:sldId id="283" r:id="rId11"/>
    <p:sldId id="267" r:id="rId12"/>
    <p:sldId id="268" r:id="rId13"/>
    <p:sldId id="269" r:id="rId14"/>
    <p:sldId id="270" r:id="rId15"/>
    <p:sldId id="272" r:id="rId16"/>
    <p:sldId id="273" r:id="rId17"/>
    <p:sldId id="274" r:id="rId18"/>
    <p:sldId id="275" r:id="rId19"/>
    <p:sldId id="276" r:id="rId20"/>
    <p:sldId id="277" r:id="rId21"/>
    <p:sldId id="278" r:id="rId22"/>
    <p:sldId id="280" r:id="rId23"/>
    <p:sldId id="281" r:id="rId24"/>
    <p:sldId id="282" r:id="rId25"/>
    <p:sldId id="288" r:id="rId26"/>
    <p:sldId id="289" r:id="rId27"/>
    <p:sldId id="290" r:id="rId28"/>
    <p:sldId id="291" r:id="rId29"/>
    <p:sldId id="292" r:id="rId30"/>
    <p:sldId id="293" r:id="rId31"/>
    <p:sldId id="294" r:id="rId32"/>
    <p:sldId id="295" r:id="rId33"/>
    <p:sldId id="296" r:id="rId34"/>
    <p:sldId id="298" r:id="rId35"/>
    <p:sldId id="297"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22" r:id="rId57"/>
    <p:sldId id="321" r:id="rId58"/>
    <p:sldId id="319" r:id="rId59"/>
    <p:sldId id="324" r:id="rId60"/>
    <p:sldId id="355" r:id="rId61"/>
    <p:sldId id="356" r:id="rId62"/>
    <p:sldId id="357" r:id="rId63"/>
    <p:sldId id="358" r:id="rId64"/>
    <p:sldId id="359" r:id="rId65"/>
    <p:sldId id="360" r:id="rId66"/>
    <p:sldId id="361" r:id="rId67"/>
    <p:sldId id="362" r:id="rId68"/>
    <p:sldId id="363" r:id="rId69"/>
    <p:sldId id="323" r:id="rId70"/>
    <p:sldId id="325" r:id="rId71"/>
    <p:sldId id="338" r:id="rId72"/>
    <p:sldId id="339" r:id="rId73"/>
    <p:sldId id="326" r:id="rId74"/>
    <p:sldId id="327" r:id="rId75"/>
    <p:sldId id="368" r:id="rId76"/>
    <p:sldId id="370" r:id="rId77"/>
    <p:sldId id="369" r:id="rId78"/>
    <p:sldId id="331" r:id="rId79"/>
    <p:sldId id="330" r:id="rId80"/>
    <p:sldId id="332" r:id="rId81"/>
    <p:sldId id="333" r:id="rId82"/>
    <p:sldId id="334" r:id="rId83"/>
    <p:sldId id="335" r:id="rId84"/>
    <p:sldId id="336" r:id="rId85"/>
    <p:sldId id="337" r:id="rId86"/>
    <p:sldId id="340" r:id="rId87"/>
    <p:sldId id="341" r:id="rId88"/>
    <p:sldId id="342" r:id="rId89"/>
    <p:sldId id="343" r:id="rId90"/>
    <p:sldId id="344" r:id="rId91"/>
    <p:sldId id="345" r:id="rId92"/>
    <p:sldId id="347" r:id="rId93"/>
    <p:sldId id="346" r:id="rId94"/>
    <p:sldId id="329" r:id="rId95"/>
    <p:sldId id="348" r:id="rId96"/>
    <p:sldId id="349" r:id="rId97"/>
    <p:sldId id="351" r:id="rId98"/>
    <p:sldId id="352" r:id="rId99"/>
    <p:sldId id="353" r:id="rId100"/>
    <p:sldId id="354" r:id="rId101"/>
    <p:sldId id="350" r:id="rId102"/>
    <p:sldId id="366" r:id="rId103"/>
    <p:sldId id="365" r:id="rId104"/>
    <p:sldId id="367" r:id="rId105"/>
    <p:sldId id="364"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7A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31" autoAdjust="0"/>
    <p:restoredTop sz="94660"/>
  </p:normalViewPr>
  <p:slideViewPr>
    <p:cSldViewPr snapToGrid="0" showGuides="1">
      <p:cViewPr varScale="1">
        <p:scale>
          <a:sx n="36" d="100"/>
          <a:sy n="36" d="100"/>
        </p:scale>
        <p:origin x="1036" y="40"/>
      </p:cViewPr>
      <p:guideLst>
        <p:guide orient="horz" pos="2160"/>
        <p:guide pos="3840"/>
      </p:guideLst>
    </p:cSldViewPr>
  </p:slideViewPr>
  <p:notesTextViewPr>
    <p:cViewPr>
      <p:scale>
        <a:sx n="3" d="2"/>
        <a:sy n="3" d="2"/>
      </p:scale>
      <p:origin x="0" y="0"/>
    </p:cViewPr>
  </p:notesTextViewPr>
  <p:notesViewPr>
    <p:cSldViewPr snapToGrid="0" showGuides="1">
      <p:cViewPr varScale="1">
        <p:scale>
          <a:sx n="79" d="100"/>
          <a:sy n="79" d="100"/>
        </p:scale>
        <p:origin x="2496"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handoutMaster" Target="handoutMasters/handout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06F081-8781-4431-8FD4-2CF608CD7C47}" type="datetimeFigureOut">
              <a:rPr lang="en-US" smtClean="0"/>
              <a:t>6/3/2023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26E42EF-B2A2-4428-A098-E6934E2840B8}" type="slidenum">
              <a:rPr lang="en-US" smtClean="0"/>
              <a:t>‹#›</a:t>
            </a:fld>
            <a:endParaRPr lang="en-US"/>
          </a:p>
        </p:txBody>
      </p:sp>
    </p:spTree>
    <p:extLst>
      <p:ext uri="{BB962C8B-B14F-4D97-AF65-F5344CB8AC3E}">
        <p14:creationId xmlns:p14="http://schemas.microsoft.com/office/powerpoint/2010/main" val="1226619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6CA47C-B7FD-4BE9-B0E6-81BA758D95F2}" type="datetimeFigureOut">
              <a:rPr lang="en-US" smtClean="0"/>
              <a:t>6/3/2023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716F0-385D-4F6E-BE54-A09D410D24C2}" type="slidenum">
              <a:rPr lang="en-US" smtClean="0"/>
              <a:t>‹#›</a:t>
            </a:fld>
            <a:endParaRPr lang="en-US"/>
          </a:p>
        </p:txBody>
      </p:sp>
    </p:spTree>
    <p:extLst>
      <p:ext uri="{BB962C8B-B14F-4D97-AF65-F5344CB8AC3E}">
        <p14:creationId xmlns:p14="http://schemas.microsoft.com/office/powerpoint/2010/main" val="683426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3716F0-385D-4F6E-BE54-A09D410D24C2}" type="slidenum">
              <a:rPr lang="en-US" smtClean="0"/>
              <a:t>1</a:t>
            </a:fld>
            <a:endParaRPr lang="en-US"/>
          </a:p>
        </p:txBody>
      </p:sp>
    </p:spTree>
    <p:extLst>
      <p:ext uri="{BB962C8B-B14F-4D97-AF65-F5344CB8AC3E}">
        <p14:creationId xmlns:p14="http://schemas.microsoft.com/office/powerpoint/2010/main" val="456846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4343400"/>
            <a:ext cx="10363200" cy="1975104"/>
          </a:xfrm>
        </p:spPr>
        <p:txBody>
          <a:bodyPr/>
          <a:lstStyle>
            <a:lvl1pPr marR="9144" algn="l">
              <a:defRPr sz="4000" b="1" cap="all" spc="0" baseline="0">
                <a:solidFill>
                  <a:schemeClr val="tx2"/>
                </a:solidFill>
                <a:effectLst>
                  <a:reflection blurRad="12700" stA="34000" endA="740" endPos="53000" dir="5400000" sy="-100000" algn="bl" rotWithShape="0"/>
                </a:effectLst>
              </a:defRPr>
            </a:lvl1pPr>
            <a:extLst/>
          </a:lstStyle>
          <a:p>
            <a:r>
              <a:rPr kumimoji="0" lang="en-US" smtClean="0"/>
              <a:t>Click to edit Master title style</a:t>
            </a:r>
            <a:endParaRPr kumimoji="0" lang="en-US" dirty="0"/>
          </a:p>
        </p:txBody>
      </p:sp>
      <p:sp>
        <p:nvSpPr>
          <p:cNvPr id="9" name="Subtitle 8"/>
          <p:cNvSpPr>
            <a:spLocks noGrp="1"/>
          </p:cNvSpPr>
          <p:nvPr>
            <p:ph type="subTitle" idx="1"/>
          </p:nvPr>
        </p:nvSpPr>
        <p:spPr>
          <a:xfrm>
            <a:off x="1219200" y="2834640"/>
            <a:ext cx="10363200" cy="1508760"/>
          </a:xfrm>
        </p:spPr>
        <p:txBody>
          <a:bodyPr lIns="100584" tIns="45720" anchor="b"/>
          <a:lstStyle>
            <a:lvl1pPr marL="0" indent="0" algn="l">
              <a:spcBef>
                <a:spcPts val="0"/>
              </a:spcBef>
              <a:buNone/>
              <a:defRPr sz="2000">
                <a:solidFill>
                  <a:schemeClr val="accent3"/>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7" name="Footer Placeholder 16"/>
          <p:cNvSpPr>
            <a:spLocks noGrp="1"/>
          </p:cNvSpPr>
          <p:nvPr>
            <p:ph type="ftr" sz="quarter" idx="11"/>
          </p:nvPr>
        </p:nvSpPr>
        <p:spPr/>
        <p:txBody>
          <a:bodyPr/>
          <a:lstStyle/>
          <a:p>
            <a:r>
              <a:rPr lang="en-US" dirty="0"/>
              <a:t>Add a footer</a:t>
            </a:r>
          </a:p>
        </p:txBody>
      </p:sp>
      <p:sp>
        <p:nvSpPr>
          <p:cNvPr id="28" name="Date Placeholder 27"/>
          <p:cNvSpPr>
            <a:spLocks noGrp="1"/>
          </p:cNvSpPr>
          <p:nvPr>
            <p:ph type="dt" sz="half" idx="10"/>
          </p:nvPr>
        </p:nvSpPr>
        <p:spPr/>
        <p:txBody>
          <a:bodyPr/>
          <a:lstStyle/>
          <a:p>
            <a:fld id="{33024136-D290-48F3-A182-4C46BEB5146B}" type="datetime1">
              <a:rPr lang="en-US" smtClean="0"/>
              <a:t>6/3/2023</a:t>
            </a:fld>
            <a:endParaRPr lang="en-US" dirty="0"/>
          </a:p>
        </p:txBody>
      </p:sp>
      <p:sp>
        <p:nvSpPr>
          <p:cNvPr id="29" name="Slide Number Placeholder 2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6747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CC7D44C-38B1-4D0F-9006-D5774F331095}" type="datetime1">
              <a:rPr lang="en-US" smtClean="0"/>
              <a:t>6/3/2023</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17344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641600" cy="5851525"/>
          </a:xfrm>
        </p:spPr>
        <p:txBody>
          <a:bodyPr vert="eaVert" anchor="ct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812800" y="274640"/>
            <a:ext cx="78232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F98D518A-FD4F-4358-B95B-9DB5A17160FB}" type="datetime1">
              <a:rPr lang="en-US" smtClean="0"/>
              <a:t>6/3/2023</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705569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E2A9F4F-03AD-4497-A65D-076601BD41D2}" type="datetime1">
              <a:rPr lang="en-US" smtClean="0"/>
              <a:t>6/3/2023</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87778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2536" y="512064"/>
            <a:ext cx="10875264"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942536" y="1351672"/>
            <a:ext cx="7624064"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FBF3AC-A781-43AA-8BD5-B12F49168B94}" type="datetime1">
              <a:rPr lang="en-US" smtClean="0"/>
              <a:t>6/3/2023</a:t>
            </a:fld>
            <a:endParaRPr lang="en-US"/>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79606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12064"/>
            <a:ext cx="10972800" cy="9144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19125" y="1770502"/>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207125" y="1770502"/>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C5256A41-C91B-43FF-9881-F5DA9878418F}" type="datetime1">
              <a:rPr lang="en-US" smtClean="0"/>
              <a:t>6/3/2023</a:t>
            </a:fld>
            <a:endParaRPr lang="en-US"/>
          </a:p>
        </p:txBody>
      </p:sp>
      <p:sp>
        <p:nvSpPr>
          <p:cNvPr id="7" name="Slide Number Placeholder 6"/>
          <p:cNvSpPr>
            <a:spLocks noGrp="1"/>
          </p:cNvSpPr>
          <p:nvPr>
            <p:ph type="sldNum" sz="quarter" idx="12"/>
          </p:nvPr>
        </p:nvSpPr>
        <p:spPr/>
        <p:txBody>
          <a:bodyPr/>
          <a:lstStyle>
            <a:lvl1pPr>
              <a:defRPr sz="1100"/>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244950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099" y="512064"/>
            <a:ext cx="103632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09750"/>
            <a:ext cx="5386917" cy="639762"/>
          </a:xfrm>
        </p:spPr>
        <p:txBody>
          <a:bodyPr anchor="ctr"/>
          <a:lstStyle>
            <a:lvl1pPr marL="73152" indent="0" algn="l">
              <a:buNone/>
              <a:defRPr sz="2400" b="0">
                <a:solidFill>
                  <a:schemeClr val="accent3"/>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459037"/>
            <a:ext cx="5386917"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193368" y="1809750"/>
            <a:ext cx="5389033" cy="639762"/>
          </a:xfrm>
        </p:spPr>
        <p:txBody>
          <a:bodyPr anchor="ctr"/>
          <a:lstStyle>
            <a:lvl1pPr marL="73152" indent="0">
              <a:buNone/>
              <a:defRPr sz="2400" b="0">
                <a:solidFill>
                  <a:schemeClr val="accent3"/>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193368" y="2459037"/>
            <a:ext cx="5389033"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FFD7AA76-41EE-4C13-950E-E611B8B8FC52}" type="datetime1">
              <a:rPr lang="en-US" smtClean="0"/>
              <a:t>6/3/2023</a:t>
            </a:fld>
            <a:endParaRPr lang="en-US"/>
          </a:p>
        </p:txBody>
      </p:sp>
      <p:sp>
        <p:nvSpPr>
          <p:cNvPr id="9" name="Slide Number Placeholder 8"/>
          <p:cNvSpPr>
            <a:spLocks noGrp="1"/>
          </p:cNvSpPr>
          <p:nvPr>
            <p:ph type="sldNum" sz="quarter" idx="12"/>
          </p:nvPr>
        </p:nvSpPr>
        <p:spPr/>
        <p:txBody>
          <a:bodyPr/>
          <a:lstStyle>
            <a:lvl1pPr>
              <a:defRPr sz="1100"/>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413346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19200" y="512064"/>
            <a:ext cx="10363200" cy="914400"/>
          </a:xfrm>
        </p:spPr>
        <p:txBody>
          <a:bodyPr/>
          <a:lstStyle>
            <a:lvl1pPr>
              <a:defRPr sz="4000" cap="none" baseline="0"/>
            </a:lvl1pPr>
            <a:extLst/>
          </a:lstStyle>
          <a:p>
            <a:r>
              <a:rPr kumimoji="0" lang="en-US" smtClean="0"/>
              <a:t>Click to edit Master title style</a:t>
            </a:r>
            <a:endParaRPr kumimoji="0" lang="en-US"/>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89407A26-E7BC-4498-97E4-87AF12377CA9}" type="datetime1">
              <a:rPr lang="en-US" smtClean="0"/>
              <a:t>6/3/2023</a:t>
            </a:fld>
            <a:endParaRPr lang="en-US"/>
          </a:p>
        </p:txBody>
      </p:sp>
      <p:sp>
        <p:nvSpPr>
          <p:cNvPr id="5" name="Slide Number Placeholder 4"/>
          <p:cNvSpPr>
            <a:spLocks noGrp="1"/>
          </p:cNvSpPr>
          <p:nvPr>
            <p:ph type="sldNum" sz="quarter" idx="12"/>
          </p:nvPr>
        </p:nvSpPr>
        <p:spPr/>
        <p:txBody>
          <a:bodyPr/>
          <a:lstStyle>
            <a:lvl1pPr>
              <a:defRPr sz="1100"/>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342071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93EA4171-1117-4486-993C-35A7470D8847}" type="datetime1">
              <a:rPr lang="en-US" smtClean="0"/>
              <a:t>6/3/2023</a:t>
            </a:fld>
            <a:endParaRPr lang="en-US"/>
          </a:p>
        </p:txBody>
      </p:sp>
      <p:sp>
        <p:nvSpPr>
          <p:cNvPr id="4" name="Slide Number Placeholder 3"/>
          <p:cNvSpPr>
            <a:spLocks noGrp="1"/>
          </p:cNvSpPr>
          <p:nvPr>
            <p:ph type="sldNum" sz="quarter" idx="12"/>
          </p:nvPr>
        </p:nvSpPr>
        <p:spPr/>
        <p:txBody>
          <a:bodyPr/>
          <a:lstStyle>
            <a:lvl1pPr>
              <a:defRPr sz="1100"/>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399359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109728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435100"/>
            <a:ext cx="33528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0" y="1435100"/>
            <a:ext cx="73152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472A4CB8-1563-4663-81DB-74EB416C19BE}" type="datetime1">
              <a:rPr lang="en-US" smtClean="0"/>
              <a:t>6/3/2023</a:t>
            </a:fld>
            <a:endParaRPr lang="en-US"/>
          </a:p>
        </p:txBody>
      </p:sp>
      <p:sp>
        <p:nvSpPr>
          <p:cNvPr id="7" name="Slide Number Placeholder 6"/>
          <p:cNvSpPr>
            <a:spLocks noGrp="1"/>
          </p:cNvSpPr>
          <p:nvPr>
            <p:ph type="sldNum" sz="quarter" idx="12"/>
          </p:nvPr>
        </p:nvSpPr>
        <p:spPr/>
        <p:txBody>
          <a:bodyPr/>
          <a:lstStyle>
            <a:lvl1pPr>
              <a:defRPr sz="1100"/>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1211287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490709" y="0"/>
            <a:ext cx="1170432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cxnSp>
        <p:nvCxnSpPr>
          <p:cNvPr id="9" name="Straight Connector 8"/>
          <p:cNvCxnSpPr/>
          <p:nvPr/>
        </p:nvCxnSpPr>
        <p:spPr>
          <a:xfrm flipV="1">
            <a:off x="484260" y="1885028"/>
            <a:ext cx="11710163"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bwMode="grayWhite">
          <a:xfrm>
            <a:off x="1219200" y="441252"/>
            <a:ext cx="9144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descr="An empty placeholder to add an image. Click on the placeholder and select the image that you wish to add"/>
          <p:cNvSpPr>
            <a:spLocks noGrp="1"/>
          </p:cNvSpPr>
          <p:nvPr>
            <p:ph type="pic" idx="1"/>
          </p:nvPr>
        </p:nvSpPr>
        <p:spPr>
          <a:xfrm>
            <a:off x="490709" y="1893781"/>
            <a:ext cx="1170432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1219200" y="1150144"/>
            <a:ext cx="9144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6" name="Footer Placeholder 5"/>
          <p:cNvSpPr>
            <a:spLocks noGrp="1"/>
          </p:cNvSpPr>
          <p:nvPr>
            <p:ph type="ftr" sz="quarter" idx="11"/>
          </p:nvPr>
        </p:nvSpPr>
        <p:spPr>
          <a:xfrm>
            <a:off x="1219200" y="55499"/>
            <a:ext cx="7416800" cy="365125"/>
          </a:xfrm>
        </p:spPr>
        <p:txBody>
          <a:bodyPr/>
          <a:lstStyle/>
          <a:p>
            <a:r>
              <a:rPr lang="en-US" dirty="0"/>
              <a:t>Add a footer</a:t>
            </a:r>
          </a:p>
        </p:txBody>
      </p:sp>
      <p:sp>
        <p:nvSpPr>
          <p:cNvPr id="5" name="Date Placeholder 4"/>
          <p:cNvSpPr>
            <a:spLocks noGrp="1"/>
          </p:cNvSpPr>
          <p:nvPr>
            <p:ph type="dt" sz="half" idx="10"/>
          </p:nvPr>
        </p:nvSpPr>
        <p:spPr>
          <a:xfrm>
            <a:off x="8636000" y="55499"/>
            <a:ext cx="2844800" cy="365125"/>
          </a:xfrm>
        </p:spPr>
        <p:txBody>
          <a:bodyPr/>
          <a:lstStyle/>
          <a:p>
            <a:fld id="{0C6724CE-2468-448B-87C1-A92EDD78369B}" type="datetime1">
              <a:rPr lang="en-US" smtClean="0"/>
              <a:t>6/3/2023</a:t>
            </a:fld>
            <a:endParaRPr lang="en-US"/>
          </a:p>
        </p:txBody>
      </p:sp>
      <p:sp>
        <p:nvSpPr>
          <p:cNvPr id="7" name="Slide Number Placeholder 6"/>
          <p:cNvSpPr>
            <a:spLocks noGrp="1"/>
          </p:cNvSpPr>
          <p:nvPr>
            <p:ph type="sldNum" sz="quarter" idx="12"/>
          </p:nvPr>
        </p:nvSpPr>
        <p:spPr>
          <a:xfrm>
            <a:off x="11480800" y="55499"/>
            <a:ext cx="609600" cy="365125"/>
          </a:xfrm>
        </p:spPr>
        <p:txBody>
          <a:bodyPr/>
          <a:lstStyle>
            <a:lvl1pPr>
              <a:defRPr sz="1100"/>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1843924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1219200" y="512064"/>
            <a:ext cx="10363200" cy="914400"/>
          </a:xfrm>
          <a:prstGeom prst="rect">
            <a:avLst/>
          </a:prstGeom>
        </p:spPr>
        <p:txBody>
          <a:bodyPr vert="horz" anchor="t">
            <a:no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219200" y="1783560"/>
            <a:ext cx="10363200" cy="45720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3" name="Footer Placeholder 2"/>
          <p:cNvSpPr>
            <a:spLocks noGrp="1"/>
          </p:cNvSpPr>
          <p:nvPr>
            <p:ph type="ftr" sz="quarter" idx="3"/>
          </p:nvPr>
        </p:nvSpPr>
        <p:spPr>
          <a:xfrm>
            <a:off x="1219200" y="6416676"/>
            <a:ext cx="7416800" cy="365125"/>
          </a:xfrm>
          <a:prstGeom prst="rect">
            <a:avLst/>
          </a:prstGeom>
        </p:spPr>
        <p:txBody>
          <a:bodyPr vert="horz" anchor="b"/>
          <a:lstStyle>
            <a:lvl1pPr algn="r" eaLnBrk="1" latinLnBrk="0" hangingPunct="1">
              <a:defRPr kumimoji="0" sz="1100">
                <a:solidFill>
                  <a:schemeClr val="tx2"/>
                </a:solidFill>
              </a:defRPr>
            </a:lvl1pPr>
            <a:extLst/>
          </a:lstStyle>
          <a:p>
            <a:r>
              <a:rPr lang="en-US" dirty="0"/>
              <a:t>Add a footer</a:t>
            </a:r>
          </a:p>
        </p:txBody>
      </p:sp>
      <p:sp>
        <p:nvSpPr>
          <p:cNvPr id="14" name="Date Placeholder 13"/>
          <p:cNvSpPr>
            <a:spLocks noGrp="1"/>
          </p:cNvSpPr>
          <p:nvPr>
            <p:ph type="dt" sz="half" idx="2"/>
          </p:nvPr>
        </p:nvSpPr>
        <p:spPr>
          <a:xfrm>
            <a:off x="8636000" y="6416676"/>
            <a:ext cx="2844800" cy="365125"/>
          </a:xfrm>
          <a:prstGeom prst="rect">
            <a:avLst/>
          </a:prstGeom>
        </p:spPr>
        <p:txBody>
          <a:bodyPr vert="horz" anchor="b"/>
          <a:lstStyle>
            <a:lvl1pPr algn="l" eaLnBrk="1" latinLnBrk="0" hangingPunct="1">
              <a:defRPr kumimoji="0" sz="1100">
                <a:solidFill>
                  <a:schemeClr val="tx2"/>
                </a:solidFill>
              </a:defRPr>
            </a:lvl1pPr>
            <a:extLst/>
          </a:lstStyle>
          <a:p>
            <a:fld id="{4CD11720-76E7-46E6-B0AA-057287C42052}" type="datetime1">
              <a:rPr lang="en-US" smtClean="0"/>
              <a:t>6/3/2023</a:t>
            </a:fld>
            <a:endParaRPr lang="en-US" dirty="0"/>
          </a:p>
        </p:txBody>
      </p:sp>
      <p:sp>
        <p:nvSpPr>
          <p:cNvPr id="23" name="Slide Number Placeholder 22"/>
          <p:cNvSpPr>
            <a:spLocks noGrp="1"/>
          </p:cNvSpPr>
          <p:nvPr>
            <p:ph type="sldNum" sz="quarter" idx="4"/>
          </p:nvPr>
        </p:nvSpPr>
        <p:spPr>
          <a:xfrm>
            <a:off x="11480800" y="6416676"/>
            <a:ext cx="609600" cy="365125"/>
          </a:xfrm>
          <a:prstGeom prst="rect">
            <a:avLst/>
          </a:prstGeom>
        </p:spPr>
        <p:txBody>
          <a:bodyPr vert="horz" anchor="b"/>
          <a:lstStyle>
            <a:lvl1pPr algn="l" eaLnBrk="1" latinLnBrk="0" hangingPunct="1">
              <a:defRPr kumimoji="0" sz="1100">
                <a:solidFill>
                  <a:schemeClr val="tx2"/>
                </a:solidFill>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3806545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spc="-100" baseline="0">
          <a:solidFill>
            <a:schemeClr val="tx2"/>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m.egwwritings.org/en/book/1965.10296#10296"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m.egwwritings.org/en/book/1965.42665#42665"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m.egwwritings.org/en/book/1965.42821#42821"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m.egwwritings.org/en/book/1965.25823#25823"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Satan’s Final Deceptions</a:t>
            </a:r>
            <a:endParaRPr lang="en-US" dirty="0"/>
          </a:p>
        </p:txBody>
      </p:sp>
      <p:sp>
        <p:nvSpPr>
          <p:cNvPr id="3" name="Subtitle 2"/>
          <p:cNvSpPr>
            <a:spLocks noGrp="1"/>
          </p:cNvSpPr>
          <p:nvPr>
            <p:ph type="subTitle" idx="1"/>
          </p:nvPr>
        </p:nvSpPr>
        <p:spPr>
          <a:xfrm>
            <a:off x="1219200" y="1458930"/>
            <a:ext cx="10363200" cy="2884470"/>
          </a:xfrm>
        </p:spPr>
        <p:txBody>
          <a:bodyPr>
            <a:normAutofit fontScale="92500"/>
          </a:bodyPr>
          <a:lstStyle/>
          <a:p>
            <a:r>
              <a:rPr lang="en-US" dirty="0" smtClean="0">
                <a:solidFill>
                  <a:schemeClr val="accent2">
                    <a:lumMod val="20000"/>
                    <a:lumOff val="80000"/>
                  </a:schemeClr>
                </a:solidFill>
              </a:rPr>
              <a:t>Lesson 10, 2</a:t>
            </a:r>
            <a:r>
              <a:rPr lang="en-US" baseline="30000" dirty="0" smtClean="0">
                <a:solidFill>
                  <a:schemeClr val="accent2">
                    <a:lumMod val="20000"/>
                    <a:lumOff val="80000"/>
                  </a:schemeClr>
                </a:solidFill>
              </a:rPr>
              <a:t>nd</a:t>
            </a:r>
            <a:r>
              <a:rPr lang="en-US" dirty="0" smtClean="0">
                <a:solidFill>
                  <a:schemeClr val="accent2">
                    <a:lumMod val="20000"/>
                    <a:lumOff val="80000"/>
                  </a:schemeClr>
                </a:solidFill>
              </a:rPr>
              <a:t> Quarter 2023</a:t>
            </a:r>
          </a:p>
          <a:p>
            <a:endParaRPr lang="en-US" dirty="0"/>
          </a:p>
          <a:p>
            <a:endParaRPr lang="en-US" dirty="0" smtClean="0"/>
          </a:p>
          <a:p>
            <a:endParaRPr lang="en-US" dirty="0"/>
          </a:p>
          <a:p>
            <a:endParaRPr lang="en-US" dirty="0" smtClean="0"/>
          </a:p>
          <a:p>
            <a:endParaRPr lang="en-US" dirty="0"/>
          </a:p>
          <a:p>
            <a:endParaRPr lang="en-US" sz="3000" dirty="0" smtClean="0"/>
          </a:p>
          <a:p>
            <a:r>
              <a:rPr lang="en-US" sz="3000" b="1" dirty="0" smtClean="0"/>
              <a:t>Ezekiel 20, 2 Thessalonians 2, Revelation </a:t>
            </a:r>
            <a:r>
              <a:rPr lang="en-US" sz="3000" b="1" dirty="0" smtClean="0"/>
              <a:t>16:13-14; 18:4-5</a:t>
            </a:r>
            <a:endParaRPr lang="en-US" sz="3000" b="1" dirty="0"/>
          </a:p>
        </p:txBody>
      </p:sp>
    </p:spTree>
    <p:extLst>
      <p:ext uri="{BB962C8B-B14F-4D97-AF65-F5344CB8AC3E}">
        <p14:creationId xmlns:p14="http://schemas.microsoft.com/office/powerpoint/2010/main" val="1766948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7458" y="277402"/>
            <a:ext cx="11391254" cy="904126"/>
          </a:xfrm>
        </p:spPr>
        <p:txBody>
          <a:bodyPr/>
          <a:lstStyle/>
          <a:p>
            <a:r>
              <a:rPr lang="en-US" dirty="0" smtClean="0">
                <a:solidFill>
                  <a:srgbClr val="FFFF00"/>
                </a:solidFill>
              </a:rPr>
              <a:t>I will not be enquired of by you:  SDABC V.4 p. 645</a:t>
            </a:r>
            <a:endParaRPr lang="en-US" dirty="0">
              <a:solidFill>
                <a:srgbClr val="FFFF00"/>
              </a:solidFill>
            </a:endParaRPr>
          </a:p>
        </p:txBody>
      </p:sp>
      <p:sp>
        <p:nvSpPr>
          <p:cNvPr id="14" name="Content Placeholder 13"/>
          <p:cNvSpPr>
            <a:spLocks noGrp="1"/>
          </p:cNvSpPr>
          <p:nvPr>
            <p:ph idx="1"/>
          </p:nvPr>
        </p:nvSpPr>
        <p:spPr>
          <a:xfrm>
            <a:off x="5270644" y="1181528"/>
            <a:ext cx="6041204" cy="5019920"/>
          </a:xfrm>
        </p:spPr>
        <p:txBody>
          <a:bodyPr>
            <a:normAutofit/>
          </a:bodyPr>
          <a:lstStyle/>
          <a:p>
            <a:pPr marL="68580" indent="0">
              <a:buNone/>
            </a:pPr>
            <a:r>
              <a:rPr lang="en-US" sz="3200" dirty="0"/>
              <a:t>God never withholds light from the honest seeker. But if the inquirer refuses to walk in the light already revealed, it is presumptuous to ask for more. </a:t>
            </a:r>
            <a:r>
              <a:rPr lang="en-US" sz="3200" dirty="0">
                <a:solidFill>
                  <a:schemeClr val="accent6">
                    <a:lumMod val="20000"/>
                    <a:lumOff val="80000"/>
                  </a:schemeClr>
                </a:solidFill>
              </a:rPr>
              <a:t>Men frequently seek for more light in the hope of avoiding some unpleasant duty that God is asking them to </a:t>
            </a:r>
            <a:r>
              <a:rPr lang="en-US" sz="3200" dirty="0" smtClean="0">
                <a:solidFill>
                  <a:schemeClr val="accent6">
                    <a:lumMod val="20000"/>
                    <a:lumOff val="80000"/>
                  </a:schemeClr>
                </a:solidFill>
              </a:rPr>
              <a:t>perform</a:t>
            </a:r>
            <a:r>
              <a:rPr lang="en-US" sz="3200" dirty="0" smtClean="0"/>
              <a:t> </a:t>
            </a:r>
            <a:r>
              <a:rPr lang="en-US" sz="3200" dirty="0"/>
              <a:t>(see 2 Thess. 2:10, 11).</a:t>
            </a:r>
          </a:p>
        </p:txBody>
      </p:sp>
      <p:pic>
        <p:nvPicPr>
          <p:cNvPr id="3074" name="Picture 2" descr="When a Nation Rejects God, Disaster Follows - Chino Valley Bible Chu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685" y="2071527"/>
            <a:ext cx="4514850" cy="261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42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Good Directions:  Matthew 16:4</a:t>
            </a:r>
            <a:endParaRPr lang="en-US" dirty="0"/>
          </a:p>
        </p:txBody>
      </p:sp>
      <p:sp>
        <p:nvSpPr>
          <p:cNvPr id="14" name="Content Placeholder 13"/>
          <p:cNvSpPr>
            <a:spLocks noGrp="1"/>
          </p:cNvSpPr>
          <p:nvPr>
            <p:ph idx="1"/>
          </p:nvPr>
        </p:nvSpPr>
        <p:spPr>
          <a:xfrm>
            <a:off x="1322716" y="1181528"/>
            <a:ext cx="4252973" cy="5317917"/>
          </a:xfrm>
        </p:spPr>
        <p:txBody>
          <a:bodyPr>
            <a:noAutofit/>
          </a:bodyPr>
          <a:lstStyle/>
          <a:p>
            <a:r>
              <a:rPr lang="en-US" sz="3200" b="1" baseline="30000" dirty="0"/>
              <a:t>4 </a:t>
            </a:r>
            <a:r>
              <a:rPr lang="en-US" sz="3200" dirty="0"/>
              <a:t>A wicked and adulterous generation </a:t>
            </a:r>
            <a:r>
              <a:rPr lang="en-US" sz="3200" dirty="0" err="1"/>
              <a:t>seeketh</a:t>
            </a:r>
            <a:r>
              <a:rPr lang="en-US" sz="3200" dirty="0"/>
              <a:t> after a sign; and there shall no sign be given unto it, but the sign of the prophet Jonas. And he left them, and departed.</a:t>
            </a:r>
          </a:p>
        </p:txBody>
      </p:sp>
      <p:pic>
        <p:nvPicPr>
          <p:cNvPr id="86018" name="Picture 2" descr="Red sky in the morning | OLYMPUS DIGITAL CAMERA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820" y="1181528"/>
            <a:ext cx="6284782" cy="4667181"/>
          </a:xfrm>
          <a:prstGeom prst="rect">
            <a:avLst/>
          </a:prstGeom>
          <a:noFill/>
          <a:extLst>
            <a:ext uri="{909E8E84-426E-40DD-AFC4-6F175D3DCCD1}">
              <a14:hiddenFill xmlns:a14="http://schemas.microsoft.com/office/drawing/2010/main">
                <a:solidFill>
                  <a:srgbClr val="FFFFFF"/>
                </a:solidFill>
              </a14:hiddenFill>
            </a:ext>
          </a:extLst>
        </p:spPr>
      </p:pic>
      <p:sp>
        <p:nvSpPr>
          <p:cNvPr id="5" name="Left Arrow Callout 4"/>
          <p:cNvSpPr/>
          <p:nvPr/>
        </p:nvSpPr>
        <p:spPr>
          <a:xfrm rot="20459597">
            <a:off x="4326203" y="3082772"/>
            <a:ext cx="5414269" cy="1368906"/>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Study your history!!</a:t>
            </a:r>
            <a:endParaRPr lang="en-US" sz="4400" dirty="0"/>
          </a:p>
        </p:txBody>
      </p:sp>
    </p:spTree>
    <p:extLst>
      <p:ext uri="{BB962C8B-B14F-4D97-AF65-F5344CB8AC3E}">
        <p14:creationId xmlns:p14="http://schemas.microsoft.com/office/powerpoint/2010/main" val="191178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Good Directions:  Proverbs 3:5-7</a:t>
            </a:r>
            <a:endParaRPr lang="en-US" dirty="0"/>
          </a:p>
        </p:txBody>
      </p:sp>
      <p:sp>
        <p:nvSpPr>
          <p:cNvPr id="14" name="Content Placeholder 13"/>
          <p:cNvSpPr>
            <a:spLocks noGrp="1"/>
          </p:cNvSpPr>
          <p:nvPr>
            <p:ph idx="1"/>
          </p:nvPr>
        </p:nvSpPr>
        <p:spPr>
          <a:xfrm>
            <a:off x="1219198" y="1181528"/>
            <a:ext cx="5216108" cy="5317918"/>
          </a:xfrm>
        </p:spPr>
        <p:txBody>
          <a:bodyPr>
            <a:noAutofit/>
          </a:bodyPr>
          <a:lstStyle/>
          <a:p>
            <a:r>
              <a:rPr lang="en-US" sz="3200" b="1" baseline="30000" dirty="0"/>
              <a:t>5 </a:t>
            </a:r>
            <a:r>
              <a:rPr lang="en-US" sz="3200" dirty="0"/>
              <a:t>Trust in the </a:t>
            </a:r>
            <a:r>
              <a:rPr lang="en-US" sz="3200" cap="small" dirty="0"/>
              <a:t>Lord</a:t>
            </a:r>
            <a:r>
              <a:rPr lang="en-US" sz="3200" dirty="0"/>
              <a:t> with all thine heart; and lean not unto thine own understanding.</a:t>
            </a:r>
          </a:p>
          <a:p>
            <a:r>
              <a:rPr lang="en-US" sz="3200" b="1" baseline="30000" dirty="0"/>
              <a:t>6 </a:t>
            </a:r>
            <a:r>
              <a:rPr lang="en-US" sz="3200" dirty="0"/>
              <a:t>In all thy ways acknowledge him, and he shall direct thy paths.</a:t>
            </a:r>
          </a:p>
          <a:p>
            <a:r>
              <a:rPr lang="en-US" sz="3200" b="1" baseline="30000" dirty="0"/>
              <a:t>7 </a:t>
            </a:r>
            <a:r>
              <a:rPr lang="en-US" sz="3200" dirty="0"/>
              <a:t>Be not wise in thine own eyes: fear the </a:t>
            </a:r>
            <a:r>
              <a:rPr lang="en-US" sz="3200" cap="small" dirty="0"/>
              <a:t>Lord</a:t>
            </a:r>
            <a:r>
              <a:rPr lang="en-US" sz="3200" dirty="0"/>
              <a:t>, and depart from evil.</a:t>
            </a:r>
          </a:p>
        </p:txBody>
      </p:sp>
      <p:pic>
        <p:nvPicPr>
          <p:cNvPr id="91138" name="Picture 2" descr="This Way that Which is Right Path Choice Arrow Signs Opportunity Stock ..."/>
          <p:cNvPicPr>
            <a:picLocks noChangeAspect="1" noChangeArrowheads="1"/>
          </p:cNvPicPr>
          <p:nvPr/>
        </p:nvPicPr>
        <p:blipFill rotWithShape="1">
          <a:blip r:embed="rId2">
            <a:extLst>
              <a:ext uri="{28A0092B-C50C-407E-A947-70E740481C1C}">
                <a14:useLocalDpi xmlns:a14="http://schemas.microsoft.com/office/drawing/2010/main" val="0"/>
              </a:ext>
            </a:extLst>
          </a:blip>
          <a:srcRect b="7617"/>
          <a:stretch/>
        </p:blipFill>
        <p:spPr bwMode="auto">
          <a:xfrm>
            <a:off x="7010722" y="1465167"/>
            <a:ext cx="4882229" cy="481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18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ultiple Paths Stock Photos, Pictures &amp; Royalty-Free Images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1322" y="2106202"/>
            <a:ext cx="8250851" cy="4630226"/>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219200" y="277402"/>
            <a:ext cx="10363200" cy="904126"/>
          </a:xfrm>
        </p:spPr>
        <p:txBody>
          <a:bodyPr/>
          <a:lstStyle/>
          <a:p>
            <a:r>
              <a:rPr lang="en-US" dirty="0" smtClean="0"/>
              <a:t>Good Directions:  </a:t>
            </a:r>
            <a:r>
              <a:rPr lang="en-US" dirty="0" smtClean="0">
                <a:solidFill>
                  <a:srgbClr val="FFFF00"/>
                </a:solidFill>
              </a:rPr>
              <a:t>Trust in the Lord</a:t>
            </a:r>
            <a:endParaRPr lang="en-US" dirty="0">
              <a:solidFill>
                <a:srgbClr val="FFFF00"/>
              </a:solidFill>
            </a:endParaRPr>
          </a:p>
        </p:txBody>
      </p:sp>
      <p:sp>
        <p:nvSpPr>
          <p:cNvPr id="14" name="Content Placeholder 13"/>
          <p:cNvSpPr>
            <a:spLocks noGrp="1"/>
          </p:cNvSpPr>
          <p:nvPr>
            <p:ph idx="1"/>
          </p:nvPr>
        </p:nvSpPr>
        <p:spPr>
          <a:xfrm>
            <a:off x="1219197" y="934948"/>
            <a:ext cx="9928263" cy="5564498"/>
          </a:xfrm>
        </p:spPr>
        <p:txBody>
          <a:bodyPr>
            <a:noAutofit/>
          </a:bodyPr>
          <a:lstStyle/>
          <a:p>
            <a:pPr marL="68580" indent="0" algn="ctr">
              <a:buNone/>
            </a:pPr>
            <a:r>
              <a:rPr lang="en-US" sz="3200" dirty="0" smtClean="0"/>
              <a:t>We MUST have directions that we can trust!  The consequences of trusting the wrong source are dire!  </a:t>
            </a:r>
          </a:p>
          <a:p>
            <a:pPr marL="68580" indent="0" algn="ctr">
              <a:buNone/>
            </a:pPr>
            <a:r>
              <a:rPr lang="en-US" sz="3200" b="1" dirty="0" smtClean="0">
                <a:solidFill>
                  <a:schemeClr val="bg2">
                    <a:lumMod val="75000"/>
                  </a:schemeClr>
                </a:solidFill>
              </a:rPr>
              <a:t>DO NOT BE DECEIVED.  </a:t>
            </a:r>
            <a:endParaRPr lang="en-US" sz="3200" b="1" dirty="0">
              <a:solidFill>
                <a:schemeClr val="bg2">
                  <a:lumMod val="75000"/>
                </a:schemeClr>
              </a:solidFill>
            </a:endParaRPr>
          </a:p>
        </p:txBody>
      </p:sp>
    </p:spTree>
    <p:extLst>
      <p:ext uri="{BB962C8B-B14F-4D97-AF65-F5344CB8AC3E}">
        <p14:creationId xmlns:p14="http://schemas.microsoft.com/office/powerpoint/2010/main" val="329090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 AM COMING SOON! : Both of The Religious And Commercial Babylon Will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149" y="1181528"/>
            <a:ext cx="8472851" cy="444871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219200" y="277402"/>
            <a:ext cx="10363200" cy="904126"/>
          </a:xfrm>
        </p:spPr>
        <p:txBody>
          <a:bodyPr/>
          <a:lstStyle/>
          <a:p>
            <a:r>
              <a:rPr lang="en-US" dirty="0" smtClean="0"/>
              <a:t>Good Directions:  Revelation 18:4-5</a:t>
            </a:r>
            <a:endParaRPr lang="en-US" dirty="0"/>
          </a:p>
        </p:txBody>
      </p:sp>
      <p:sp>
        <p:nvSpPr>
          <p:cNvPr id="14" name="Content Placeholder 13"/>
          <p:cNvSpPr>
            <a:spLocks noGrp="1"/>
          </p:cNvSpPr>
          <p:nvPr>
            <p:ph idx="1"/>
          </p:nvPr>
        </p:nvSpPr>
        <p:spPr>
          <a:xfrm>
            <a:off x="852755" y="1017141"/>
            <a:ext cx="3873357" cy="5317918"/>
          </a:xfrm>
        </p:spPr>
        <p:txBody>
          <a:bodyPr>
            <a:noAutofit/>
          </a:bodyPr>
          <a:lstStyle/>
          <a:p>
            <a:r>
              <a:rPr lang="en-US" sz="3200" b="1" baseline="30000" dirty="0"/>
              <a:t>4 </a:t>
            </a:r>
            <a:r>
              <a:rPr lang="en-US" sz="3200" dirty="0"/>
              <a:t>And I heard another voice from heaven, saying, Come out of her, my people, that ye be not partakers of her sins, and that ye receive not of her plagues</a:t>
            </a:r>
            <a:r>
              <a:rPr lang="en-US" sz="3200" dirty="0" smtClean="0"/>
              <a:t>.</a:t>
            </a:r>
            <a:endParaRPr lang="en-US" sz="3200" dirty="0"/>
          </a:p>
        </p:txBody>
      </p:sp>
    </p:spTree>
    <p:extLst>
      <p:ext uri="{BB962C8B-B14F-4D97-AF65-F5344CB8AC3E}">
        <p14:creationId xmlns:p14="http://schemas.microsoft.com/office/powerpoint/2010/main" val="1657718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Good Directions:  Revelation 18:4-5</a:t>
            </a:r>
            <a:endParaRPr lang="en-US" dirty="0"/>
          </a:p>
        </p:txBody>
      </p:sp>
      <p:sp>
        <p:nvSpPr>
          <p:cNvPr id="14" name="Content Placeholder 13"/>
          <p:cNvSpPr>
            <a:spLocks noGrp="1"/>
          </p:cNvSpPr>
          <p:nvPr>
            <p:ph idx="1"/>
          </p:nvPr>
        </p:nvSpPr>
        <p:spPr>
          <a:xfrm>
            <a:off x="1219198" y="1181528"/>
            <a:ext cx="3198690" cy="5317918"/>
          </a:xfrm>
        </p:spPr>
        <p:txBody>
          <a:bodyPr>
            <a:noAutofit/>
          </a:bodyPr>
          <a:lstStyle/>
          <a:p>
            <a:r>
              <a:rPr lang="en-US" sz="3200" b="1" baseline="30000" dirty="0" smtClean="0"/>
              <a:t>5</a:t>
            </a:r>
            <a:r>
              <a:rPr lang="en-US" sz="3200" b="1" baseline="30000" dirty="0"/>
              <a:t> </a:t>
            </a:r>
            <a:r>
              <a:rPr lang="en-US" sz="3200" dirty="0"/>
              <a:t>For her sins have reached unto heaven, and God hath remembered her iniquities.</a:t>
            </a:r>
          </a:p>
        </p:txBody>
      </p:sp>
      <p:pic>
        <p:nvPicPr>
          <p:cNvPr id="3074" name="Picture 2" descr="Babylon was once a great and feared kingdom. Today, its capital city i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7888" y="900794"/>
            <a:ext cx="6867580" cy="51506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20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HAPPY SABBATH!!</a:t>
            </a:r>
            <a:endParaRPr lang="en-US" sz="7200" dirty="0"/>
          </a:p>
        </p:txBody>
      </p:sp>
      <p:sp>
        <p:nvSpPr>
          <p:cNvPr id="3" name="Subtitle 2"/>
          <p:cNvSpPr>
            <a:spLocks noGrp="1"/>
          </p:cNvSpPr>
          <p:nvPr>
            <p:ph type="subTitle" idx="1"/>
          </p:nvPr>
        </p:nvSpPr>
        <p:spPr/>
        <p:txBody>
          <a:bodyPr>
            <a:noAutofit/>
          </a:bodyPr>
          <a:lstStyle/>
          <a:p>
            <a:r>
              <a:rPr lang="en-US" sz="11500" b="1" dirty="0" smtClean="0"/>
              <a:t>Thank you &amp;</a:t>
            </a:r>
            <a:endParaRPr lang="en-US" sz="11500" b="1" dirty="0"/>
          </a:p>
        </p:txBody>
      </p:sp>
    </p:spTree>
    <p:extLst>
      <p:ext uri="{BB962C8B-B14F-4D97-AF65-F5344CB8AC3E}">
        <p14:creationId xmlns:p14="http://schemas.microsoft.com/office/powerpoint/2010/main" val="45509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20:4-44</a:t>
            </a:r>
            <a:endParaRPr lang="en-US" dirty="0"/>
          </a:p>
        </p:txBody>
      </p:sp>
      <p:sp>
        <p:nvSpPr>
          <p:cNvPr id="14" name="Content Placeholder 13"/>
          <p:cNvSpPr>
            <a:spLocks noGrp="1"/>
          </p:cNvSpPr>
          <p:nvPr>
            <p:ph idx="1"/>
          </p:nvPr>
        </p:nvSpPr>
        <p:spPr>
          <a:xfrm>
            <a:off x="1219201" y="1335640"/>
            <a:ext cx="3650750" cy="5019920"/>
          </a:xfrm>
        </p:spPr>
        <p:txBody>
          <a:bodyPr>
            <a:normAutofit/>
          </a:bodyPr>
          <a:lstStyle/>
          <a:p>
            <a:r>
              <a:rPr lang="en-US" sz="3200" b="1" baseline="30000" dirty="0"/>
              <a:t>4 </a:t>
            </a:r>
            <a:r>
              <a:rPr lang="en-US" sz="3200" dirty="0"/>
              <a:t>Wilt thou judge them, son of man, wilt thou judge them? cause them to know the abominations of their fathers:</a:t>
            </a:r>
          </a:p>
        </p:txBody>
      </p:sp>
      <p:pic>
        <p:nvPicPr>
          <p:cNvPr id="4102" name="Picture 6" descr="Bible Lesson: Israel's Sin and God's Deliverance (Judges 3) | Fre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4347" y="1770164"/>
            <a:ext cx="6397572" cy="3158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0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solidFill>
                  <a:srgbClr val="FFFF00"/>
                </a:solidFill>
              </a:rPr>
              <a:t>I will not be enquired of by you:</a:t>
            </a:r>
            <a:endParaRPr lang="en-US" dirty="0">
              <a:solidFill>
                <a:srgbClr val="FFFF00"/>
              </a:solidFill>
            </a:endParaRPr>
          </a:p>
        </p:txBody>
      </p:sp>
      <p:sp>
        <p:nvSpPr>
          <p:cNvPr id="14" name="Content Placeholder 13"/>
          <p:cNvSpPr>
            <a:spLocks noGrp="1"/>
          </p:cNvSpPr>
          <p:nvPr>
            <p:ph idx="1"/>
          </p:nvPr>
        </p:nvSpPr>
        <p:spPr>
          <a:xfrm>
            <a:off x="914400" y="1489752"/>
            <a:ext cx="10397448" cy="4711695"/>
          </a:xfrm>
        </p:spPr>
        <p:txBody>
          <a:bodyPr>
            <a:normAutofit/>
          </a:bodyPr>
          <a:lstStyle/>
          <a:p>
            <a:pPr marL="68580" indent="0">
              <a:buNone/>
            </a:pPr>
            <a:r>
              <a:rPr lang="en-US" sz="3200" dirty="0" smtClean="0"/>
              <a:t>God firmly declines to “be enquired of” by the sinful people.  They have repeatedly refused His directions and He won’t entertain their inquiries anymore.  Instead, He directs His prophet Ezekiel to remind the people of their own history.  They should be able to locate their answers there!  It’s a little bit of an insult.  The Jewish people are particularly proud of their forefathers and their detailed knowledge of their history.  </a:t>
            </a:r>
            <a:endParaRPr lang="en-US" sz="3200" dirty="0"/>
          </a:p>
        </p:txBody>
      </p:sp>
    </p:spTree>
    <p:extLst>
      <p:ext uri="{BB962C8B-B14F-4D97-AF65-F5344CB8AC3E}">
        <p14:creationId xmlns:p14="http://schemas.microsoft.com/office/powerpoint/2010/main" val="122497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e Lord of the Story- The Call of Moses : Grace Family Fellowship"/>
          <p:cNvPicPr>
            <a:picLocks noChangeAspect="1" noChangeArrowheads="1"/>
          </p:cNvPicPr>
          <p:nvPr/>
        </p:nvPicPr>
        <p:blipFill rotWithShape="1">
          <a:blip r:embed="rId2">
            <a:extLst>
              <a:ext uri="{28A0092B-C50C-407E-A947-70E740481C1C}">
                <a14:useLocalDpi xmlns:a14="http://schemas.microsoft.com/office/drawing/2010/main" val="0"/>
              </a:ext>
            </a:extLst>
          </a:blip>
          <a:srcRect l="10394" r="17584"/>
          <a:stretch/>
        </p:blipFill>
        <p:spPr bwMode="auto">
          <a:xfrm>
            <a:off x="6293211" y="1777428"/>
            <a:ext cx="5593990" cy="44898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219200" y="277402"/>
            <a:ext cx="10363200" cy="904126"/>
          </a:xfrm>
        </p:spPr>
        <p:txBody>
          <a:bodyPr/>
          <a:lstStyle/>
          <a:p>
            <a:r>
              <a:rPr lang="en-US" dirty="0" smtClean="0"/>
              <a:t>Timely Warnings:  Ezekiel 20:5-44</a:t>
            </a:r>
            <a:endParaRPr lang="en-US" dirty="0"/>
          </a:p>
        </p:txBody>
      </p:sp>
      <p:sp>
        <p:nvSpPr>
          <p:cNvPr id="14" name="Content Placeholder 13"/>
          <p:cNvSpPr>
            <a:spLocks noGrp="1"/>
          </p:cNvSpPr>
          <p:nvPr>
            <p:ph idx="1"/>
          </p:nvPr>
        </p:nvSpPr>
        <p:spPr>
          <a:xfrm>
            <a:off x="873304" y="1777428"/>
            <a:ext cx="6143945" cy="4578131"/>
          </a:xfrm>
        </p:spPr>
        <p:txBody>
          <a:bodyPr>
            <a:normAutofit/>
          </a:bodyPr>
          <a:lstStyle/>
          <a:p>
            <a:r>
              <a:rPr lang="en-US" sz="3200" b="1" baseline="30000" dirty="0"/>
              <a:t>5 </a:t>
            </a:r>
            <a:r>
              <a:rPr lang="en-US" sz="3200" dirty="0"/>
              <a:t>And say unto them, Thus </a:t>
            </a:r>
            <a:r>
              <a:rPr lang="en-US" sz="3200" dirty="0" err="1"/>
              <a:t>saith</a:t>
            </a:r>
            <a:r>
              <a:rPr lang="en-US" sz="3200" dirty="0"/>
              <a:t> the Lord </a:t>
            </a:r>
            <a:r>
              <a:rPr lang="en-US" sz="3200" cap="small" dirty="0"/>
              <a:t>God</a:t>
            </a:r>
            <a:r>
              <a:rPr lang="en-US" sz="3200" dirty="0"/>
              <a:t>; In the day when I chose Israel, and lifted up mine hand unto the seed of the house of Jacob, and made myself known unto them in the land of Egypt, when I lifted up mine hand unto them, saying, I am the </a:t>
            </a:r>
            <a:r>
              <a:rPr lang="en-US" sz="3200" cap="small" dirty="0"/>
              <a:t>Lord</a:t>
            </a:r>
            <a:r>
              <a:rPr lang="en-US" sz="3200" dirty="0"/>
              <a:t> your God;</a:t>
            </a:r>
          </a:p>
        </p:txBody>
      </p:sp>
      <p:sp>
        <p:nvSpPr>
          <p:cNvPr id="2" name="TextBox 1"/>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20:5-9 discusses the Egyptian period of Israel’s history.  </a:t>
            </a:r>
            <a:endParaRPr lang="en-US" sz="2400" dirty="0">
              <a:solidFill>
                <a:srgbClr val="FFFF00"/>
              </a:solidFill>
            </a:endParaRPr>
          </a:p>
        </p:txBody>
      </p:sp>
    </p:spTree>
    <p:extLst>
      <p:ext uri="{BB962C8B-B14F-4D97-AF65-F5344CB8AC3E}">
        <p14:creationId xmlns:p14="http://schemas.microsoft.com/office/powerpoint/2010/main" val="380417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20:6-44</a:t>
            </a:r>
            <a:endParaRPr lang="en-US" dirty="0"/>
          </a:p>
        </p:txBody>
      </p:sp>
      <p:sp>
        <p:nvSpPr>
          <p:cNvPr id="14" name="Content Placeholder 13"/>
          <p:cNvSpPr>
            <a:spLocks noGrp="1"/>
          </p:cNvSpPr>
          <p:nvPr>
            <p:ph idx="1"/>
          </p:nvPr>
        </p:nvSpPr>
        <p:spPr>
          <a:xfrm>
            <a:off x="873304" y="1777428"/>
            <a:ext cx="5419907" cy="4578131"/>
          </a:xfrm>
        </p:spPr>
        <p:txBody>
          <a:bodyPr>
            <a:normAutofit/>
          </a:bodyPr>
          <a:lstStyle/>
          <a:p>
            <a:r>
              <a:rPr lang="en-US" sz="3200" b="1" baseline="30000" dirty="0"/>
              <a:t>6 </a:t>
            </a:r>
            <a:r>
              <a:rPr lang="en-US" sz="3200" dirty="0"/>
              <a:t>In the day that I lifted up mine hand unto them, to bring them forth of the land of Egypt into a land that I had espied for them, flowing with milk and honey, which is the glory of all lands:</a:t>
            </a:r>
          </a:p>
        </p:txBody>
      </p:sp>
      <p:sp>
        <p:nvSpPr>
          <p:cNvPr id="2" name="TextBox 1"/>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20:5-9 discusses the Egyptian period of Israel’s history.  </a:t>
            </a:r>
            <a:endParaRPr lang="en-US" sz="2400" dirty="0">
              <a:solidFill>
                <a:srgbClr val="FFFF00"/>
              </a:solidFill>
            </a:endParaRPr>
          </a:p>
        </p:txBody>
      </p:sp>
      <p:pic>
        <p:nvPicPr>
          <p:cNvPr id="8194" name="Picture 2" descr="7 Surprising Benefits of Honey and Milk | Organic Fa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777428"/>
            <a:ext cx="5287080" cy="3959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27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20:7-44</a:t>
            </a:r>
            <a:endParaRPr lang="en-US" dirty="0"/>
          </a:p>
        </p:txBody>
      </p:sp>
      <p:sp>
        <p:nvSpPr>
          <p:cNvPr id="14" name="Content Placeholder 13"/>
          <p:cNvSpPr>
            <a:spLocks noGrp="1"/>
          </p:cNvSpPr>
          <p:nvPr>
            <p:ph idx="1"/>
          </p:nvPr>
        </p:nvSpPr>
        <p:spPr>
          <a:xfrm>
            <a:off x="1219200" y="1764902"/>
            <a:ext cx="4705612" cy="4578131"/>
          </a:xfrm>
        </p:spPr>
        <p:txBody>
          <a:bodyPr>
            <a:normAutofit/>
          </a:bodyPr>
          <a:lstStyle/>
          <a:p>
            <a:r>
              <a:rPr lang="en-US" sz="3200" b="1" baseline="30000" dirty="0"/>
              <a:t>7 </a:t>
            </a:r>
            <a:r>
              <a:rPr lang="en-US" sz="3200" dirty="0"/>
              <a:t>Then said I unto them, Cast ye away every man the abominations of his eyes, and defile not yourselves with the idols of Egypt: I am the </a:t>
            </a:r>
            <a:r>
              <a:rPr lang="en-US" sz="3200" cap="small" dirty="0"/>
              <a:t>Lord</a:t>
            </a:r>
            <a:r>
              <a:rPr lang="en-US" sz="3200" dirty="0"/>
              <a:t> your God.</a:t>
            </a:r>
          </a:p>
        </p:txBody>
      </p:sp>
      <p:sp>
        <p:nvSpPr>
          <p:cNvPr id="2" name="TextBox 1"/>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20:5-9 discusses the Egyptian period of Israel’s history.  </a:t>
            </a:r>
            <a:endParaRPr lang="en-US" sz="2400" dirty="0">
              <a:solidFill>
                <a:srgbClr val="FFFF00"/>
              </a:solidFill>
            </a:endParaRPr>
          </a:p>
        </p:txBody>
      </p:sp>
      <p:pic>
        <p:nvPicPr>
          <p:cNvPr id="10244" name="Picture 4" descr="Gods &amp; Goddesses of Ancient Egy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4863" y="1764902"/>
            <a:ext cx="5842143" cy="3882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97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5 Steps to Eliminate Your Golden Calf - Meahl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7674" y="2041902"/>
            <a:ext cx="4514850" cy="3381375"/>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2"/>
          <p:cNvSpPr>
            <a:spLocks noGrp="1"/>
          </p:cNvSpPr>
          <p:nvPr>
            <p:ph type="title"/>
          </p:nvPr>
        </p:nvSpPr>
        <p:spPr>
          <a:xfrm>
            <a:off x="1219200" y="277402"/>
            <a:ext cx="10363200" cy="904126"/>
          </a:xfrm>
        </p:spPr>
        <p:txBody>
          <a:bodyPr/>
          <a:lstStyle/>
          <a:p>
            <a:r>
              <a:rPr lang="en-US" dirty="0" smtClean="0"/>
              <a:t>Timely Warnings:  Ezekiel 20:8-44</a:t>
            </a:r>
            <a:endParaRPr lang="en-US" dirty="0"/>
          </a:p>
        </p:txBody>
      </p:sp>
      <p:sp>
        <p:nvSpPr>
          <p:cNvPr id="14" name="Content Placeholder 13"/>
          <p:cNvSpPr>
            <a:spLocks noGrp="1"/>
          </p:cNvSpPr>
          <p:nvPr>
            <p:ph idx="1"/>
          </p:nvPr>
        </p:nvSpPr>
        <p:spPr>
          <a:xfrm>
            <a:off x="635431" y="1627322"/>
            <a:ext cx="7501179" cy="4715711"/>
          </a:xfrm>
        </p:spPr>
        <p:txBody>
          <a:bodyPr>
            <a:normAutofit/>
          </a:bodyPr>
          <a:lstStyle/>
          <a:p>
            <a:r>
              <a:rPr lang="en-US" sz="3200" b="1" baseline="30000" dirty="0"/>
              <a:t>8 </a:t>
            </a:r>
            <a:r>
              <a:rPr lang="en-US" sz="3200" dirty="0"/>
              <a:t>But they rebelled against me, and would not hearken unto me: they did not every man cast away the abominations of their eyes, neither did they forsake the idols of Egypt: then I said, I will pour out my fury upon them, to accomplish my anger against them in the midst of the land of Egypt.</a:t>
            </a:r>
          </a:p>
        </p:txBody>
      </p:sp>
      <p:sp>
        <p:nvSpPr>
          <p:cNvPr id="2" name="TextBox 1"/>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20:5-9 discusses the Egyptian period of Israel’s history.  </a:t>
            </a:r>
            <a:endParaRPr lang="en-US" sz="2400" dirty="0">
              <a:solidFill>
                <a:srgbClr val="FFFF00"/>
              </a:solidFill>
            </a:endParaRPr>
          </a:p>
        </p:txBody>
      </p:sp>
    </p:spTree>
    <p:extLst>
      <p:ext uri="{BB962C8B-B14F-4D97-AF65-F5344CB8AC3E}">
        <p14:creationId xmlns:p14="http://schemas.microsoft.com/office/powerpoint/2010/main" val="294012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20:9-44</a:t>
            </a:r>
            <a:endParaRPr lang="en-US" dirty="0"/>
          </a:p>
        </p:txBody>
      </p:sp>
      <p:sp>
        <p:nvSpPr>
          <p:cNvPr id="14" name="Content Placeholder 13"/>
          <p:cNvSpPr>
            <a:spLocks noGrp="1"/>
          </p:cNvSpPr>
          <p:nvPr>
            <p:ph idx="1"/>
          </p:nvPr>
        </p:nvSpPr>
        <p:spPr>
          <a:xfrm>
            <a:off x="635432" y="1627322"/>
            <a:ext cx="5114440" cy="4715711"/>
          </a:xfrm>
        </p:spPr>
        <p:txBody>
          <a:bodyPr>
            <a:noAutofit/>
          </a:bodyPr>
          <a:lstStyle/>
          <a:p>
            <a:r>
              <a:rPr lang="en-US" sz="3200" b="1" baseline="30000" dirty="0"/>
              <a:t>9 </a:t>
            </a:r>
            <a:r>
              <a:rPr lang="en-US" sz="3200" dirty="0"/>
              <a:t>But I wrought for my name's sake, that it should not be polluted before the heathen, among whom they were, in whose sight I made myself known unto them, in bringing them forth out of the land of Egypt</a:t>
            </a:r>
            <a:r>
              <a:rPr lang="en-US" sz="3200" dirty="0" smtClean="0"/>
              <a:t>.</a:t>
            </a:r>
            <a:endParaRPr lang="en-US" sz="3200" dirty="0"/>
          </a:p>
        </p:txBody>
      </p:sp>
      <p:sp>
        <p:nvSpPr>
          <p:cNvPr id="2" name="TextBox 1"/>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20:5-9 discusses the Egyptian period of Israel’s history.  </a:t>
            </a:r>
            <a:endParaRPr lang="en-US" sz="2400" dirty="0">
              <a:solidFill>
                <a:srgbClr val="FFFF00"/>
              </a:solidFill>
            </a:endParaRPr>
          </a:p>
        </p:txBody>
      </p:sp>
      <p:pic>
        <p:nvPicPr>
          <p:cNvPr id="12290" name="Picture 2" descr="Israelites Crossing The Red Sea Movie"/>
          <p:cNvPicPr>
            <a:picLocks noChangeAspect="1" noChangeArrowheads="1"/>
          </p:cNvPicPr>
          <p:nvPr/>
        </p:nvPicPr>
        <p:blipFill rotWithShape="1">
          <a:blip r:embed="rId2">
            <a:extLst>
              <a:ext uri="{28A0092B-C50C-407E-A947-70E740481C1C}">
                <a14:useLocalDpi xmlns:a14="http://schemas.microsoft.com/office/drawing/2010/main" val="0"/>
              </a:ext>
            </a:extLst>
          </a:blip>
          <a:srcRect l="12728" r="11760"/>
          <a:stretch/>
        </p:blipFill>
        <p:spPr bwMode="auto">
          <a:xfrm>
            <a:off x="5910020" y="1627322"/>
            <a:ext cx="5672380" cy="4215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42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20:10-44</a:t>
            </a:r>
            <a:endParaRPr lang="en-US" dirty="0"/>
          </a:p>
        </p:txBody>
      </p:sp>
      <p:sp>
        <p:nvSpPr>
          <p:cNvPr id="14" name="Content Placeholder 13"/>
          <p:cNvSpPr>
            <a:spLocks noGrp="1"/>
          </p:cNvSpPr>
          <p:nvPr>
            <p:ph idx="1"/>
          </p:nvPr>
        </p:nvSpPr>
        <p:spPr>
          <a:xfrm>
            <a:off x="635432" y="1643193"/>
            <a:ext cx="5656880" cy="4699840"/>
          </a:xfrm>
        </p:spPr>
        <p:txBody>
          <a:bodyPr>
            <a:noAutofit/>
          </a:bodyPr>
          <a:lstStyle/>
          <a:p>
            <a:r>
              <a:rPr lang="en-US" sz="3200" b="1" baseline="30000" dirty="0"/>
              <a:t>10 </a:t>
            </a:r>
            <a:r>
              <a:rPr lang="en-US" sz="3200" dirty="0"/>
              <a:t>Wherefore I caused them to go forth out of the land of Egypt, and brought them into the wilderness.</a:t>
            </a:r>
          </a:p>
          <a:p>
            <a:r>
              <a:rPr lang="en-US" sz="3200" b="1" baseline="30000" dirty="0"/>
              <a:t>11 </a:t>
            </a:r>
            <a:r>
              <a:rPr lang="en-US" sz="3200" dirty="0"/>
              <a:t>And I gave them my statutes, and shewed them my judgments, which if a man do, he shall even live in them.</a:t>
            </a:r>
          </a:p>
        </p:txBody>
      </p:sp>
      <p:pic>
        <p:nvPicPr>
          <p:cNvPr id="13316" name="Picture 4" descr="Moses-10 Commandments-Exodus 20:1-17 | Bible verse pictures, Bibl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969" y="1778056"/>
            <a:ext cx="5709231" cy="456497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spTree>
    <p:extLst>
      <p:ext uri="{BB962C8B-B14F-4D97-AF65-F5344CB8AC3E}">
        <p14:creationId xmlns:p14="http://schemas.microsoft.com/office/powerpoint/2010/main" val="380577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20:12-44</a:t>
            </a:r>
            <a:endParaRPr lang="en-US" dirty="0"/>
          </a:p>
        </p:txBody>
      </p:sp>
      <p:sp>
        <p:nvSpPr>
          <p:cNvPr id="14" name="Content Placeholder 13"/>
          <p:cNvSpPr>
            <a:spLocks noGrp="1"/>
          </p:cNvSpPr>
          <p:nvPr>
            <p:ph idx="1"/>
          </p:nvPr>
        </p:nvSpPr>
        <p:spPr>
          <a:xfrm>
            <a:off x="635432" y="1673817"/>
            <a:ext cx="3967565" cy="4669216"/>
          </a:xfrm>
        </p:spPr>
        <p:txBody>
          <a:bodyPr>
            <a:noAutofit/>
          </a:bodyPr>
          <a:lstStyle/>
          <a:p>
            <a:r>
              <a:rPr lang="en-US" sz="3200" b="1" baseline="30000" dirty="0"/>
              <a:t>12 </a:t>
            </a:r>
            <a:r>
              <a:rPr lang="en-US" sz="3200" dirty="0"/>
              <a:t>Moreover also I gave them my </a:t>
            </a:r>
            <a:r>
              <a:rPr lang="en-US" sz="3200" dirty="0" err="1"/>
              <a:t>sabbaths</a:t>
            </a:r>
            <a:r>
              <a:rPr lang="en-US" sz="3200" dirty="0"/>
              <a:t>, to be a sign between me and them, that they might know that I am the </a:t>
            </a:r>
            <a:r>
              <a:rPr lang="en-US" sz="3200" cap="small" dirty="0"/>
              <a:t>Lord</a:t>
            </a:r>
            <a:r>
              <a:rPr lang="en-US" sz="3200" dirty="0"/>
              <a:t> that sanctify them.</a:t>
            </a:r>
          </a:p>
        </p:txBody>
      </p:sp>
      <p:pic>
        <p:nvPicPr>
          <p:cNvPr id="14338" name="Picture 2" descr="Education, by Ellen G. White. Chapter 29: The Sabba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23" y="1458528"/>
            <a:ext cx="6724677" cy="46923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spTree>
    <p:extLst>
      <p:ext uri="{BB962C8B-B14F-4D97-AF65-F5344CB8AC3E}">
        <p14:creationId xmlns:p14="http://schemas.microsoft.com/office/powerpoint/2010/main" val="80132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947854"/>
            <a:ext cx="10363200" cy="970156"/>
          </a:xfrm>
        </p:spPr>
        <p:txBody>
          <a:bodyPr/>
          <a:lstStyle/>
          <a:p>
            <a:r>
              <a:rPr lang="en-US" sz="4400" b="1" u="sng" dirty="0" smtClean="0"/>
              <a:t>Memory Text:  John 17:17</a:t>
            </a:r>
            <a:endParaRPr lang="en-US" sz="4400" b="1" u="sng" dirty="0"/>
          </a:p>
        </p:txBody>
      </p:sp>
      <p:sp>
        <p:nvSpPr>
          <p:cNvPr id="14" name="Content Placeholder 13"/>
          <p:cNvSpPr>
            <a:spLocks noGrp="1"/>
          </p:cNvSpPr>
          <p:nvPr>
            <p:ph idx="1"/>
          </p:nvPr>
        </p:nvSpPr>
        <p:spPr/>
        <p:txBody>
          <a:bodyPr>
            <a:normAutofit/>
          </a:bodyPr>
          <a:lstStyle/>
          <a:p>
            <a:pPr lvl="0"/>
            <a:r>
              <a:rPr lang="en-US" sz="4800" b="1" baseline="30000" dirty="0"/>
              <a:t>17 </a:t>
            </a:r>
            <a:r>
              <a:rPr lang="en-US" sz="4800" dirty="0"/>
              <a:t>Sanctify them through thy truth: thy word is truth.</a:t>
            </a:r>
          </a:p>
        </p:txBody>
      </p:sp>
    </p:spTree>
    <p:extLst>
      <p:ext uri="{BB962C8B-B14F-4D97-AF65-F5344CB8AC3E}">
        <p14:creationId xmlns:p14="http://schemas.microsoft.com/office/powerpoint/2010/main" val="2409311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20:13-44</a:t>
            </a:r>
            <a:endParaRPr lang="en-US" dirty="0"/>
          </a:p>
        </p:txBody>
      </p:sp>
      <p:sp>
        <p:nvSpPr>
          <p:cNvPr id="14" name="Content Placeholder 13"/>
          <p:cNvSpPr>
            <a:spLocks noGrp="1"/>
          </p:cNvSpPr>
          <p:nvPr>
            <p:ph idx="1"/>
          </p:nvPr>
        </p:nvSpPr>
        <p:spPr>
          <a:xfrm>
            <a:off x="635432" y="1458528"/>
            <a:ext cx="6571280" cy="4884505"/>
          </a:xfrm>
        </p:spPr>
        <p:txBody>
          <a:bodyPr>
            <a:noAutofit/>
          </a:bodyPr>
          <a:lstStyle/>
          <a:p>
            <a:r>
              <a:rPr lang="en-US" sz="3200" b="1" baseline="30000" dirty="0"/>
              <a:t>13 </a:t>
            </a:r>
            <a:r>
              <a:rPr lang="en-US" sz="3200" dirty="0"/>
              <a:t>But the house of Israel rebelled against me in the wilderness: they walked not in my statutes, and they despised my judgments, which if a man do, he shall even live in them; and my </a:t>
            </a:r>
            <a:r>
              <a:rPr lang="en-US" sz="3200" dirty="0" err="1"/>
              <a:t>sabbaths</a:t>
            </a:r>
            <a:r>
              <a:rPr lang="en-US" sz="3200" dirty="0"/>
              <a:t> they greatly polluted: then I said, I would pour out my fury upon them in the wilderness, to consume them.</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15362" name="Picture 2" descr="Groupthink Rescue: Are the Ten Commandments for Tod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288" y="1832508"/>
            <a:ext cx="3951335" cy="3582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75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20:14-44</a:t>
            </a:r>
            <a:endParaRPr lang="en-US" dirty="0"/>
          </a:p>
        </p:txBody>
      </p:sp>
      <p:sp>
        <p:nvSpPr>
          <p:cNvPr id="14" name="Content Placeholder 13"/>
          <p:cNvSpPr>
            <a:spLocks noGrp="1"/>
          </p:cNvSpPr>
          <p:nvPr>
            <p:ph idx="1"/>
          </p:nvPr>
        </p:nvSpPr>
        <p:spPr>
          <a:xfrm>
            <a:off x="1219199" y="1458528"/>
            <a:ext cx="3771256" cy="4884505"/>
          </a:xfrm>
        </p:spPr>
        <p:txBody>
          <a:bodyPr>
            <a:noAutofit/>
          </a:bodyPr>
          <a:lstStyle/>
          <a:p>
            <a:r>
              <a:rPr lang="en-US" sz="3200" b="1" baseline="30000" dirty="0"/>
              <a:t>14 </a:t>
            </a:r>
            <a:r>
              <a:rPr lang="en-US" sz="3200" dirty="0"/>
              <a:t>But I wrought for my name's sake, that it should not be polluted before the heathen, in whose sight I brought them out.</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16390" name="Picture 6" descr="http://media.freebibleimages.org/stories/FB_Moody_Gideon_Midianit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5919" y="1458528"/>
            <a:ext cx="5894522" cy="4414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86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20:15-44</a:t>
            </a:r>
            <a:endParaRPr lang="en-US" dirty="0"/>
          </a:p>
        </p:txBody>
      </p:sp>
      <p:sp>
        <p:nvSpPr>
          <p:cNvPr id="14" name="Content Placeholder 13"/>
          <p:cNvSpPr>
            <a:spLocks noGrp="1"/>
          </p:cNvSpPr>
          <p:nvPr>
            <p:ph idx="1"/>
          </p:nvPr>
        </p:nvSpPr>
        <p:spPr>
          <a:xfrm>
            <a:off x="1219197" y="1458528"/>
            <a:ext cx="5011121" cy="4884505"/>
          </a:xfrm>
        </p:spPr>
        <p:txBody>
          <a:bodyPr>
            <a:noAutofit/>
          </a:bodyPr>
          <a:lstStyle/>
          <a:p>
            <a:r>
              <a:rPr lang="en-US" sz="3200" b="1" baseline="30000" dirty="0"/>
              <a:t>15 </a:t>
            </a:r>
            <a:r>
              <a:rPr lang="en-US" sz="3200" dirty="0"/>
              <a:t>Yet also I lifted up my hand unto them in the wilderness, that I would not bring them into the land which I had given them, flowing with milk and honey, which is the glory of all lands;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18434" name="Picture 2" descr="# 1 Mount Seir Deut.1.2 It is 11 days from Hoʹreb to Kaʹdesh-barʹne·a ..."/>
          <p:cNvPicPr>
            <a:picLocks noChangeAspect="1" noChangeArrowheads="1"/>
          </p:cNvPicPr>
          <p:nvPr/>
        </p:nvPicPr>
        <p:blipFill rotWithShape="1">
          <a:blip r:embed="rId2">
            <a:extLst>
              <a:ext uri="{28A0092B-C50C-407E-A947-70E740481C1C}">
                <a14:useLocalDpi xmlns:a14="http://schemas.microsoft.com/office/drawing/2010/main" val="0"/>
              </a:ext>
            </a:extLst>
          </a:blip>
          <a:srcRect l="35240" r="22855"/>
          <a:stretch/>
        </p:blipFill>
        <p:spPr bwMode="auto">
          <a:xfrm>
            <a:off x="6772758" y="1597471"/>
            <a:ext cx="4045059" cy="4052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87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20:16-44</a:t>
            </a:r>
            <a:endParaRPr lang="en-US" dirty="0"/>
          </a:p>
        </p:txBody>
      </p:sp>
      <p:sp>
        <p:nvSpPr>
          <p:cNvPr id="14" name="Content Placeholder 13"/>
          <p:cNvSpPr>
            <a:spLocks noGrp="1"/>
          </p:cNvSpPr>
          <p:nvPr>
            <p:ph idx="1"/>
          </p:nvPr>
        </p:nvSpPr>
        <p:spPr>
          <a:xfrm>
            <a:off x="1219197" y="1458528"/>
            <a:ext cx="3848749" cy="4884505"/>
          </a:xfrm>
        </p:spPr>
        <p:txBody>
          <a:bodyPr>
            <a:noAutofit/>
          </a:bodyPr>
          <a:lstStyle/>
          <a:p>
            <a:r>
              <a:rPr lang="en-US" sz="3200" b="1" baseline="30000" dirty="0"/>
              <a:t>16 </a:t>
            </a:r>
            <a:r>
              <a:rPr lang="en-US" sz="3200" dirty="0"/>
              <a:t>Because they despised my judgments, and walked not in my statutes, but polluted my </a:t>
            </a:r>
            <a:r>
              <a:rPr lang="en-US" sz="3200" dirty="0" err="1"/>
              <a:t>sabbaths</a:t>
            </a:r>
            <a:r>
              <a:rPr lang="en-US" sz="3200" dirty="0"/>
              <a:t>: for their heart went after their idols.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19458" name="Picture 2" descr="Israelites Commit Idolatry (Exodus 32:1-24) — Pastors in Commun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7773" y="1633958"/>
            <a:ext cx="44196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13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20:17-44</a:t>
            </a:r>
            <a:endParaRPr lang="en-US" dirty="0"/>
          </a:p>
        </p:txBody>
      </p:sp>
      <p:sp>
        <p:nvSpPr>
          <p:cNvPr id="14" name="Content Placeholder 13"/>
          <p:cNvSpPr>
            <a:spLocks noGrp="1"/>
          </p:cNvSpPr>
          <p:nvPr>
            <p:ph idx="1"/>
          </p:nvPr>
        </p:nvSpPr>
        <p:spPr>
          <a:xfrm>
            <a:off x="1219198" y="1458528"/>
            <a:ext cx="3755758" cy="4884505"/>
          </a:xfrm>
        </p:spPr>
        <p:txBody>
          <a:bodyPr>
            <a:noAutofit/>
          </a:bodyPr>
          <a:lstStyle/>
          <a:p>
            <a:r>
              <a:rPr lang="en-US" sz="3200" b="1" baseline="30000" dirty="0"/>
              <a:t>17 </a:t>
            </a:r>
            <a:r>
              <a:rPr lang="en-US" sz="3200" dirty="0"/>
              <a:t>Nevertheless mine eye spared them from destroying them, neither did I make an end of them in the wilderness</a:t>
            </a:r>
            <a:r>
              <a:rPr lang="en-US" sz="3200" dirty="0" smtClean="0"/>
              <a:t>.</a:t>
            </a:r>
            <a:endParaRPr lang="en-US" sz="32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24580" name="Picture 4" descr="Torah Parashah Kora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0936" y="1652716"/>
            <a:ext cx="6003279" cy="4496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03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20:18-44</a:t>
            </a:r>
            <a:endParaRPr lang="en-US" dirty="0"/>
          </a:p>
        </p:txBody>
      </p:sp>
      <p:sp>
        <p:nvSpPr>
          <p:cNvPr id="14" name="Content Placeholder 13"/>
          <p:cNvSpPr>
            <a:spLocks noGrp="1"/>
          </p:cNvSpPr>
          <p:nvPr>
            <p:ph idx="1"/>
          </p:nvPr>
        </p:nvSpPr>
        <p:spPr>
          <a:xfrm>
            <a:off x="557940" y="1458528"/>
            <a:ext cx="4773478" cy="4884505"/>
          </a:xfrm>
        </p:spPr>
        <p:txBody>
          <a:bodyPr>
            <a:noAutofit/>
          </a:bodyPr>
          <a:lstStyle/>
          <a:p>
            <a:r>
              <a:rPr lang="en-US" sz="3200" b="1" baseline="30000" dirty="0" smtClean="0"/>
              <a:t>18</a:t>
            </a:r>
            <a:r>
              <a:rPr lang="en-US" sz="3200" b="1" baseline="30000" dirty="0"/>
              <a:t> </a:t>
            </a:r>
            <a:r>
              <a:rPr lang="en-US" sz="3200" dirty="0"/>
              <a:t>But I said unto their children in the wilderness, Walk ye not in the statutes of your fathers, neither observe their judgments, nor defile yourselves with their idols: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24578" name="Picture 2" descr="Korah, Dathan And Abiram Rebel Drawing by Mary Evans Picture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417" y="1458527"/>
            <a:ext cx="6512673" cy="4884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09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20:19-44</a:t>
            </a:r>
            <a:endParaRPr lang="en-US" dirty="0"/>
          </a:p>
        </p:txBody>
      </p:sp>
      <p:sp>
        <p:nvSpPr>
          <p:cNvPr id="14" name="Content Placeholder 13"/>
          <p:cNvSpPr>
            <a:spLocks noGrp="1"/>
          </p:cNvSpPr>
          <p:nvPr>
            <p:ph idx="1"/>
          </p:nvPr>
        </p:nvSpPr>
        <p:spPr>
          <a:xfrm>
            <a:off x="557939" y="1458528"/>
            <a:ext cx="5579389" cy="4884505"/>
          </a:xfrm>
        </p:spPr>
        <p:txBody>
          <a:bodyPr>
            <a:noAutofit/>
          </a:bodyPr>
          <a:lstStyle/>
          <a:p>
            <a:r>
              <a:rPr lang="en-US" sz="3200" b="1" baseline="30000" dirty="0"/>
              <a:t>19 </a:t>
            </a:r>
            <a:r>
              <a:rPr lang="en-US" sz="3200" dirty="0"/>
              <a:t>I am the </a:t>
            </a:r>
            <a:r>
              <a:rPr lang="en-US" sz="3200" cap="small" dirty="0"/>
              <a:t>Lord</a:t>
            </a:r>
            <a:r>
              <a:rPr lang="en-US" sz="3200" dirty="0"/>
              <a:t> your God; walk in my statutes, and keep my judgments, and do them;</a:t>
            </a:r>
          </a:p>
          <a:p>
            <a:r>
              <a:rPr lang="en-US" sz="3200" b="1" baseline="30000" dirty="0"/>
              <a:t>20 </a:t>
            </a:r>
            <a:r>
              <a:rPr lang="en-US" sz="3200" dirty="0"/>
              <a:t>And hallow my </a:t>
            </a:r>
            <a:r>
              <a:rPr lang="en-US" sz="3200" dirty="0" err="1"/>
              <a:t>sabbaths</a:t>
            </a:r>
            <a:r>
              <a:rPr lang="en-US" sz="3200" dirty="0"/>
              <a:t>; and they shall be a sign between me and you, that ye may know that I am the </a:t>
            </a:r>
            <a:r>
              <a:rPr lang="en-US" sz="3200" cap="small" dirty="0"/>
              <a:t>Lord</a:t>
            </a:r>
            <a:r>
              <a:rPr lang="en-US" sz="3200" dirty="0"/>
              <a:t> your God.</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26626" name="Picture 2" descr="The Sabbath, a Delight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3788" r="14124"/>
          <a:stretch/>
        </p:blipFill>
        <p:spPr bwMode="auto">
          <a:xfrm>
            <a:off x="6181099" y="1458528"/>
            <a:ext cx="5706102" cy="4442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642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20:21-44</a:t>
            </a:r>
            <a:endParaRPr lang="en-US" dirty="0"/>
          </a:p>
        </p:txBody>
      </p:sp>
      <p:sp>
        <p:nvSpPr>
          <p:cNvPr id="14" name="Content Placeholder 13"/>
          <p:cNvSpPr>
            <a:spLocks noGrp="1"/>
          </p:cNvSpPr>
          <p:nvPr>
            <p:ph idx="1"/>
          </p:nvPr>
        </p:nvSpPr>
        <p:spPr>
          <a:xfrm>
            <a:off x="557939" y="1458528"/>
            <a:ext cx="6121830" cy="4884505"/>
          </a:xfrm>
        </p:spPr>
        <p:txBody>
          <a:bodyPr>
            <a:noAutofit/>
          </a:bodyPr>
          <a:lstStyle/>
          <a:p>
            <a:pPr marL="68580" indent="0">
              <a:buNone/>
            </a:pPr>
            <a:r>
              <a:rPr lang="en-US" sz="3100" b="1" baseline="30000" dirty="0"/>
              <a:t>21 </a:t>
            </a:r>
            <a:r>
              <a:rPr lang="en-US" sz="3100" dirty="0"/>
              <a:t>Notwithstanding the children rebelled against me: they walked not in my statutes, neither kept my judgments to do them, which if a man do, he shall even live in them; they polluted my </a:t>
            </a:r>
            <a:r>
              <a:rPr lang="en-US" sz="3100" dirty="0" err="1"/>
              <a:t>sabbaths</a:t>
            </a:r>
            <a:r>
              <a:rPr lang="en-US" sz="3100" dirty="0"/>
              <a:t>: then I said, I would pour out my fury upon them, to accomplish my anger against them in the wilderness.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27652" name="Picture 4" descr="Pin on Spiritual pictures"/>
          <p:cNvPicPr>
            <a:picLocks noChangeAspect="1" noChangeArrowheads="1"/>
          </p:cNvPicPr>
          <p:nvPr/>
        </p:nvPicPr>
        <p:blipFill rotWithShape="1">
          <a:blip r:embed="rId2">
            <a:extLst>
              <a:ext uri="{28A0092B-C50C-407E-A947-70E740481C1C}">
                <a14:useLocalDpi xmlns:a14="http://schemas.microsoft.com/office/drawing/2010/main" val="0"/>
              </a:ext>
            </a:extLst>
          </a:blip>
          <a:srcRect l="37956"/>
          <a:stretch/>
        </p:blipFill>
        <p:spPr bwMode="auto">
          <a:xfrm>
            <a:off x="6679769" y="1735528"/>
            <a:ext cx="5256811" cy="4236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49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20:22-44</a:t>
            </a:r>
            <a:endParaRPr lang="en-US" dirty="0"/>
          </a:p>
        </p:txBody>
      </p:sp>
      <p:sp>
        <p:nvSpPr>
          <p:cNvPr id="14" name="Content Placeholder 13"/>
          <p:cNvSpPr>
            <a:spLocks noGrp="1"/>
          </p:cNvSpPr>
          <p:nvPr>
            <p:ph idx="1"/>
          </p:nvPr>
        </p:nvSpPr>
        <p:spPr>
          <a:xfrm>
            <a:off x="1219197" y="1458528"/>
            <a:ext cx="4546171" cy="4884505"/>
          </a:xfrm>
        </p:spPr>
        <p:txBody>
          <a:bodyPr>
            <a:noAutofit/>
          </a:bodyPr>
          <a:lstStyle/>
          <a:p>
            <a:r>
              <a:rPr lang="en-US" sz="3200" b="1" baseline="30000" dirty="0"/>
              <a:t>22 </a:t>
            </a:r>
            <a:r>
              <a:rPr lang="en-US" sz="3200" dirty="0"/>
              <a:t>Nevertheless I withdrew mine hand, and wrought for my name's sake, that it should not be polluted in the sight of the heathen, in whose sight I brought them forth.</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28674" name="Picture 2" descr="Why would God send poisonous snakes to bite the Israelites? How ca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1608542"/>
            <a:ext cx="4276940" cy="4276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15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20:23-44</a:t>
            </a:r>
            <a:endParaRPr lang="en-US" dirty="0"/>
          </a:p>
        </p:txBody>
      </p:sp>
      <p:sp>
        <p:nvSpPr>
          <p:cNvPr id="14" name="Content Placeholder 13"/>
          <p:cNvSpPr>
            <a:spLocks noGrp="1"/>
          </p:cNvSpPr>
          <p:nvPr>
            <p:ph idx="1"/>
          </p:nvPr>
        </p:nvSpPr>
        <p:spPr>
          <a:xfrm>
            <a:off x="1219198" y="1458528"/>
            <a:ext cx="4282700" cy="4884505"/>
          </a:xfrm>
        </p:spPr>
        <p:txBody>
          <a:bodyPr>
            <a:noAutofit/>
          </a:bodyPr>
          <a:lstStyle/>
          <a:p>
            <a:r>
              <a:rPr lang="en-US" sz="3200" b="1" baseline="30000" dirty="0"/>
              <a:t>23 </a:t>
            </a:r>
            <a:r>
              <a:rPr lang="en-US" sz="3200" dirty="0"/>
              <a:t>I lifted up mine hand unto them also in the wilderness, that I would scatter them among the heathen, and disperse them through the countries;</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29698" name="Picture 2" descr="But men of Ai chased the Israelites from the town gate, killing about thirty-six as they retreated in defeat. – Slid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1384" y="1458528"/>
            <a:ext cx="5755037" cy="4316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38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flipH="1" flipV="1">
            <a:off x="5898995" y="1305462"/>
            <a:ext cx="0" cy="4787113"/>
          </a:xfrm>
          <a:prstGeom prst="line">
            <a:avLst/>
          </a:prstGeom>
          <a:ln/>
        </p:spPr>
        <p:style>
          <a:lnRef idx="3">
            <a:schemeClr val="accent2"/>
          </a:lnRef>
          <a:fillRef idx="0">
            <a:schemeClr val="accent2"/>
          </a:fillRef>
          <a:effectRef idx="2">
            <a:schemeClr val="accent2"/>
          </a:effectRef>
          <a:fontRef idx="minor">
            <a:schemeClr val="tx1"/>
          </a:fontRef>
        </p:style>
      </p:cxnSp>
      <p:sp>
        <p:nvSpPr>
          <p:cNvPr id="2" name="Title 1"/>
          <p:cNvSpPr>
            <a:spLocks noGrp="1"/>
          </p:cNvSpPr>
          <p:nvPr>
            <p:ph type="title"/>
          </p:nvPr>
        </p:nvSpPr>
        <p:spPr/>
        <p:txBody>
          <a:bodyPr/>
          <a:lstStyle/>
          <a:p>
            <a:r>
              <a:rPr lang="en-US" dirty="0" smtClean="0"/>
              <a:t>Historical Note</a:t>
            </a:r>
            <a:r>
              <a:rPr lang="en-US" smtClean="0"/>
              <a:t>:  Timeline</a:t>
            </a:r>
            <a:endParaRPr lang="en-US" dirty="0"/>
          </a:p>
        </p:txBody>
      </p:sp>
      <p:sp>
        <p:nvSpPr>
          <p:cNvPr id="12" name="Rectangle 11"/>
          <p:cNvSpPr/>
          <p:nvPr/>
        </p:nvSpPr>
        <p:spPr>
          <a:xfrm>
            <a:off x="0" y="6092575"/>
            <a:ext cx="12192000" cy="29707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645	635	625	615	605	595	585	575	565	555	545	535	525</a:t>
            </a:r>
            <a:endParaRPr lang="en-US" dirty="0">
              <a:solidFill>
                <a:schemeClr val="bg1"/>
              </a:solidFill>
            </a:endParaRPr>
          </a:p>
        </p:txBody>
      </p:sp>
      <p:sp>
        <p:nvSpPr>
          <p:cNvPr id="13" name="Rectangle 12"/>
          <p:cNvSpPr/>
          <p:nvPr/>
        </p:nvSpPr>
        <p:spPr>
          <a:xfrm>
            <a:off x="2475571" y="5380800"/>
            <a:ext cx="8543464" cy="576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000" dirty="0" smtClean="0"/>
              <a:t>Daniel:  622-630 BC</a:t>
            </a:r>
            <a:endParaRPr lang="en-US" sz="2000" dirty="0"/>
          </a:p>
        </p:txBody>
      </p:sp>
      <p:sp>
        <p:nvSpPr>
          <p:cNvPr id="16" name="Rectangle 15"/>
          <p:cNvSpPr/>
          <p:nvPr/>
        </p:nvSpPr>
        <p:spPr>
          <a:xfrm>
            <a:off x="2475571" y="4292391"/>
            <a:ext cx="5140712" cy="576197"/>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000" dirty="0" smtClean="0"/>
              <a:t>Ezekiel 622-571 BC</a:t>
            </a:r>
            <a:endParaRPr lang="en-US" sz="2000" dirty="0"/>
          </a:p>
        </p:txBody>
      </p:sp>
      <p:cxnSp>
        <p:nvCxnSpPr>
          <p:cNvPr id="18" name="Straight Connector 17"/>
          <p:cNvCxnSpPr/>
          <p:nvPr/>
        </p:nvCxnSpPr>
        <p:spPr>
          <a:xfrm flipH="1" flipV="1">
            <a:off x="4268536" y="5380800"/>
            <a:ext cx="0" cy="711775"/>
          </a:xfrm>
          <a:prstGeom prst="line">
            <a:avLst/>
          </a:prstGeom>
          <a:ln/>
        </p:spPr>
        <p:style>
          <a:lnRef idx="2">
            <a:schemeClr val="accent6"/>
          </a:lnRef>
          <a:fillRef idx="0">
            <a:schemeClr val="accent6"/>
          </a:fillRef>
          <a:effectRef idx="1">
            <a:schemeClr val="accent6"/>
          </a:effectRef>
          <a:fontRef idx="minor">
            <a:schemeClr val="tx1"/>
          </a:fontRef>
        </p:style>
      </p:cxnSp>
      <p:sp>
        <p:nvSpPr>
          <p:cNvPr id="19" name="TextBox 18"/>
          <p:cNvSpPr txBox="1"/>
          <p:nvPr/>
        </p:nvSpPr>
        <p:spPr>
          <a:xfrm>
            <a:off x="1254763" y="5027510"/>
            <a:ext cx="3791164" cy="369332"/>
          </a:xfrm>
          <a:prstGeom prst="rect">
            <a:avLst/>
          </a:prstGeom>
          <a:noFill/>
        </p:spPr>
        <p:txBody>
          <a:bodyPr wrap="square" rtlCol="0">
            <a:spAutoFit/>
          </a:bodyPr>
          <a:lstStyle/>
          <a:p>
            <a:r>
              <a:rPr lang="en-US" dirty="0" smtClean="0">
                <a:solidFill>
                  <a:schemeClr val="accent6">
                    <a:lumMod val="40000"/>
                    <a:lumOff val="60000"/>
                  </a:schemeClr>
                </a:solidFill>
              </a:rPr>
              <a:t>Daniel taken to Babylon in 605 BC</a:t>
            </a:r>
            <a:endParaRPr lang="en-US" dirty="0">
              <a:solidFill>
                <a:schemeClr val="accent6">
                  <a:lumMod val="40000"/>
                  <a:lumOff val="60000"/>
                </a:schemeClr>
              </a:solidFill>
            </a:endParaRPr>
          </a:p>
        </p:txBody>
      </p:sp>
      <p:sp>
        <p:nvSpPr>
          <p:cNvPr id="25" name="TextBox 24"/>
          <p:cNvSpPr txBox="1"/>
          <p:nvPr/>
        </p:nvSpPr>
        <p:spPr>
          <a:xfrm>
            <a:off x="1296454" y="3911736"/>
            <a:ext cx="3791164" cy="369332"/>
          </a:xfrm>
          <a:prstGeom prst="rect">
            <a:avLst/>
          </a:prstGeom>
          <a:noFill/>
        </p:spPr>
        <p:txBody>
          <a:bodyPr wrap="square" rtlCol="0">
            <a:spAutoFit/>
          </a:bodyPr>
          <a:lstStyle/>
          <a:p>
            <a:r>
              <a:rPr lang="en-US" dirty="0" smtClean="0">
                <a:solidFill>
                  <a:schemeClr val="accent6">
                    <a:lumMod val="40000"/>
                    <a:lumOff val="60000"/>
                  </a:schemeClr>
                </a:solidFill>
              </a:rPr>
              <a:t>Ezekiel taken to Babylon in 597 BC</a:t>
            </a:r>
            <a:endParaRPr lang="en-US" dirty="0">
              <a:solidFill>
                <a:schemeClr val="accent6">
                  <a:lumMod val="40000"/>
                  <a:lumOff val="60000"/>
                </a:schemeClr>
              </a:solidFill>
            </a:endParaRPr>
          </a:p>
        </p:txBody>
      </p:sp>
      <p:sp>
        <p:nvSpPr>
          <p:cNvPr id="30" name="Rectangle 29"/>
          <p:cNvSpPr/>
          <p:nvPr/>
        </p:nvSpPr>
        <p:spPr>
          <a:xfrm>
            <a:off x="5898995" y="1456710"/>
            <a:ext cx="4602542" cy="523220"/>
          </a:xfrm>
          <a:prstGeom prst="rect">
            <a:avLst/>
          </a:prstGeom>
        </p:spPr>
        <p:txBody>
          <a:bodyPr wrap="none">
            <a:spAutoFit/>
          </a:bodyPr>
          <a:lstStyle/>
          <a:p>
            <a:r>
              <a:rPr lang="en-US" sz="2800" dirty="0">
                <a:solidFill>
                  <a:schemeClr val="accent2">
                    <a:lumMod val="20000"/>
                    <a:lumOff val="80000"/>
                  </a:schemeClr>
                </a:solidFill>
              </a:rPr>
              <a:t>Fall of Jerusalem in 586 BC</a:t>
            </a:r>
          </a:p>
        </p:txBody>
      </p:sp>
      <p:sp>
        <p:nvSpPr>
          <p:cNvPr id="32" name="Rectangle 31"/>
          <p:cNvSpPr/>
          <p:nvPr/>
        </p:nvSpPr>
        <p:spPr>
          <a:xfrm>
            <a:off x="1874520" y="1349535"/>
            <a:ext cx="2914300" cy="576197"/>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chemeClr val="bg1"/>
                </a:solidFill>
              </a:rPr>
              <a:t>Jehoiakim</a:t>
            </a:r>
            <a:r>
              <a:rPr lang="en-US" sz="2000" dirty="0" smtClean="0">
                <a:solidFill>
                  <a:schemeClr val="bg1"/>
                </a:solidFill>
              </a:rPr>
              <a:t> 634-598 BC</a:t>
            </a:r>
          </a:p>
          <a:p>
            <a:r>
              <a:rPr lang="en-US" sz="1400" dirty="0" smtClean="0">
                <a:solidFill>
                  <a:schemeClr val="bg1"/>
                </a:solidFill>
              </a:rPr>
              <a:t>18</a:t>
            </a:r>
            <a:r>
              <a:rPr lang="en-US" sz="1400" baseline="30000" dirty="0" smtClean="0">
                <a:solidFill>
                  <a:schemeClr val="bg1"/>
                </a:solidFill>
              </a:rPr>
              <a:t>th</a:t>
            </a:r>
            <a:r>
              <a:rPr lang="en-US" sz="1400" dirty="0" smtClean="0">
                <a:solidFill>
                  <a:schemeClr val="bg1"/>
                </a:solidFill>
              </a:rPr>
              <a:t> ruler of Judah, reigned 11 </a:t>
            </a:r>
            <a:r>
              <a:rPr lang="en-US" sz="1400" dirty="0" err="1" smtClean="0">
                <a:solidFill>
                  <a:schemeClr val="bg1"/>
                </a:solidFill>
              </a:rPr>
              <a:t>yrs</a:t>
            </a:r>
            <a:endParaRPr lang="en-US" sz="1400" dirty="0">
              <a:solidFill>
                <a:schemeClr val="bg1"/>
              </a:solidFill>
            </a:endParaRPr>
          </a:p>
        </p:txBody>
      </p:sp>
      <p:sp>
        <p:nvSpPr>
          <p:cNvPr id="33" name="Rectangle 32"/>
          <p:cNvSpPr/>
          <p:nvPr/>
        </p:nvSpPr>
        <p:spPr>
          <a:xfrm>
            <a:off x="3150345" y="2040974"/>
            <a:ext cx="1812073" cy="57619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smtClean="0">
                <a:solidFill>
                  <a:schemeClr val="bg1"/>
                </a:solidFill>
              </a:rPr>
              <a:t>Jehoiachin</a:t>
            </a:r>
            <a:r>
              <a:rPr lang="en-US" sz="1200" dirty="0" smtClean="0">
                <a:solidFill>
                  <a:schemeClr val="bg1"/>
                </a:solidFill>
              </a:rPr>
              <a:t> 616-597 BC</a:t>
            </a:r>
          </a:p>
          <a:p>
            <a:r>
              <a:rPr lang="en-US" sz="1200" dirty="0" smtClean="0">
                <a:solidFill>
                  <a:schemeClr val="bg1"/>
                </a:solidFill>
              </a:rPr>
              <a:t>reigned 3 </a:t>
            </a:r>
            <a:r>
              <a:rPr lang="en-US" sz="1200" dirty="0" err="1" smtClean="0">
                <a:solidFill>
                  <a:schemeClr val="bg1"/>
                </a:solidFill>
              </a:rPr>
              <a:t>mo</a:t>
            </a:r>
            <a:r>
              <a:rPr lang="en-US" sz="1200" dirty="0" smtClean="0">
                <a:solidFill>
                  <a:schemeClr val="bg1"/>
                </a:solidFill>
              </a:rPr>
              <a:t> 10 days</a:t>
            </a:r>
            <a:endParaRPr lang="en-US" sz="1200" dirty="0">
              <a:solidFill>
                <a:schemeClr val="bg1"/>
              </a:solidFill>
            </a:endParaRPr>
          </a:p>
        </p:txBody>
      </p:sp>
      <p:sp>
        <p:nvSpPr>
          <p:cNvPr id="34" name="Rectangle 33"/>
          <p:cNvSpPr/>
          <p:nvPr/>
        </p:nvSpPr>
        <p:spPr>
          <a:xfrm>
            <a:off x="4980147" y="2059523"/>
            <a:ext cx="3927547" cy="576197"/>
          </a:xfrm>
          <a:prstGeom prst="rect">
            <a:avLst/>
          </a:prstGeom>
          <a:gradFill flip="none" rotWithShape="1">
            <a:gsLst>
              <a:gs pos="0">
                <a:schemeClr val="bg1"/>
              </a:gs>
              <a:gs pos="50000">
                <a:schemeClr val="accent3">
                  <a:lumMod val="40000"/>
                  <a:lumOff val="60000"/>
                  <a:shade val="67500"/>
                  <a:satMod val="115000"/>
                </a:schemeClr>
              </a:gs>
              <a:gs pos="100000">
                <a:schemeClr val="accent3">
                  <a:lumMod val="60000"/>
                  <a:lumOff val="4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chemeClr val="bg1"/>
                </a:solidFill>
              </a:rPr>
              <a:t>Jehoiachin’s</a:t>
            </a:r>
            <a:r>
              <a:rPr lang="en-US" sz="2000" dirty="0" smtClean="0">
                <a:solidFill>
                  <a:schemeClr val="bg1"/>
                </a:solidFill>
              </a:rPr>
              <a:t> captivity</a:t>
            </a:r>
            <a:endParaRPr lang="en-US" sz="2000" dirty="0">
              <a:solidFill>
                <a:schemeClr val="bg1"/>
              </a:solidFill>
            </a:endParaRPr>
          </a:p>
        </p:txBody>
      </p:sp>
      <p:cxnSp>
        <p:nvCxnSpPr>
          <p:cNvPr id="22" name="Straight Connector 21"/>
          <p:cNvCxnSpPr/>
          <p:nvPr/>
        </p:nvCxnSpPr>
        <p:spPr>
          <a:xfrm flipH="1" flipV="1">
            <a:off x="4987164" y="2048633"/>
            <a:ext cx="0" cy="4043943"/>
          </a:xfrm>
          <a:prstGeom prst="line">
            <a:avLst/>
          </a:prstGeom>
          <a:ln/>
        </p:spPr>
        <p:style>
          <a:lnRef idx="2">
            <a:schemeClr val="accent6"/>
          </a:lnRef>
          <a:fillRef idx="0">
            <a:schemeClr val="accent6"/>
          </a:fillRef>
          <a:effectRef idx="1">
            <a:schemeClr val="accent6"/>
          </a:effectRef>
          <a:fontRef idx="minor">
            <a:schemeClr val="tx1"/>
          </a:fontRef>
        </p:style>
      </p:cxnSp>
      <p:sp>
        <p:nvSpPr>
          <p:cNvPr id="20" name="Rectangle 19"/>
          <p:cNvSpPr/>
          <p:nvPr/>
        </p:nvSpPr>
        <p:spPr>
          <a:xfrm>
            <a:off x="1029754" y="3345708"/>
            <a:ext cx="5359895" cy="57619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t>Jeremiah 643-570 BC</a:t>
            </a:r>
            <a:endParaRPr lang="en-US" sz="2000" dirty="0"/>
          </a:p>
        </p:txBody>
      </p:sp>
    </p:spTree>
    <p:extLst>
      <p:ext uri="{BB962C8B-B14F-4D97-AF65-F5344CB8AC3E}">
        <p14:creationId xmlns:p14="http://schemas.microsoft.com/office/powerpoint/2010/main" val="4778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20:24-44</a:t>
            </a:r>
            <a:endParaRPr lang="en-US" dirty="0"/>
          </a:p>
        </p:txBody>
      </p:sp>
      <p:sp>
        <p:nvSpPr>
          <p:cNvPr id="14" name="Content Placeholder 13"/>
          <p:cNvSpPr>
            <a:spLocks noGrp="1"/>
          </p:cNvSpPr>
          <p:nvPr>
            <p:ph idx="1"/>
          </p:nvPr>
        </p:nvSpPr>
        <p:spPr>
          <a:xfrm>
            <a:off x="1219198" y="1458528"/>
            <a:ext cx="4282700" cy="4884505"/>
          </a:xfrm>
        </p:spPr>
        <p:txBody>
          <a:bodyPr>
            <a:noAutofit/>
          </a:bodyPr>
          <a:lstStyle/>
          <a:p>
            <a:r>
              <a:rPr lang="en-US" sz="3200" b="1" baseline="30000" dirty="0"/>
              <a:t>24 </a:t>
            </a:r>
            <a:r>
              <a:rPr lang="en-US" sz="3200" dirty="0"/>
              <a:t>Because they had not executed my judgments, but had despised my statutes, and had polluted my </a:t>
            </a:r>
            <a:r>
              <a:rPr lang="en-US" sz="3200" dirty="0" err="1"/>
              <a:t>sabbaths</a:t>
            </a:r>
            <a:r>
              <a:rPr lang="en-US" sz="3200" dirty="0"/>
              <a:t>, and their eyes were after their fathers' idols.</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30724" name="Picture 4" descr="https://i.ytimg.com/vi/GRobeydZqSM/maxres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l="20592" r="28289"/>
          <a:stretch/>
        </p:blipFill>
        <p:spPr bwMode="auto">
          <a:xfrm>
            <a:off x="6412832" y="1458528"/>
            <a:ext cx="4014798" cy="4417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5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20:25-44</a:t>
            </a:r>
            <a:endParaRPr lang="en-US" dirty="0"/>
          </a:p>
        </p:txBody>
      </p:sp>
      <p:sp>
        <p:nvSpPr>
          <p:cNvPr id="14" name="Content Placeholder 13"/>
          <p:cNvSpPr>
            <a:spLocks noGrp="1"/>
          </p:cNvSpPr>
          <p:nvPr>
            <p:ph idx="1"/>
          </p:nvPr>
        </p:nvSpPr>
        <p:spPr>
          <a:xfrm>
            <a:off x="1219199" y="1614939"/>
            <a:ext cx="4282700" cy="4884505"/>
          </a:xfrm>
        </p:spPr>
        <p:txBody>
          <a:bodyPr>
            <a:noAutofit/>
          </a:bodyPr>
          <a:lstStyle/>
          <a:p>
            <a:r>
              <a:rPr lang="en-US" sz="3200" b="1" baseline="30000" dirty="0"/>
              <a:t>25 </a:t>
            </a:r>
            <a:r>
              <a:rPr lang="en-US" sz="3200" dirty="0"/>
              <a:t>Wherefore I gave them also statutes that were not good, and judgments whereby they should not live;</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31748" name="Picture 4" descr="Idol Pleasures · The BAS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8823" y="1614939"/>
            <a:ext cx="3433577" cy="3706702"/>
          </a:xfrm>
          <a:prstGeom prst="rect">
            <a:avLst/>
          </a:prstGeom>
          <a:noFill/>
          <a:extLst>
            <a:ext uri="{909E8E84-426E-40DD-AFC4-6F175D3DCCD1}">
              <a14:hiddenFill xmlns:a14="http://schemas.microsoft.com/office/drawing/2010/main">
                <a:solidFill>
                  <a:srgbClr val="FFFFFF"/>
                </a:solidFill>
              </a14:hiddenFill>
            </a:ext>
          </a:extLst>
        </p:spPr>
      </p:pic>
      <p:pic>
        <p:nvPicPr>
          <p:cNvPr id="31752" name="Picture 8" descr="Meet Moloch, The Ancient Pagan God Of Child Sacrif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2376" y="2222662"/>
            <a:ext cx="2100402" cy="3669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59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20:26-44</a:t>
            </a:r>
            <a:endParaRPr lang="en-US" dirty="0"/>
          </a:p>
        </p:txBody>
      </p:sp>
      <p:sp>
        <p:nvSpPr>
          <p:cNvPr id="14" name="Content Placeholder 13"/>
          <p:cNvSpPr>
            <a:spLocks noGrp="1"/>
          </p:cNvSpPr>
          <p:nvPr>
            <p:ph idx="1"/>
          </p:nvPr>
        </p:nvSpPr>
        <p:spPr>
          <a:xfrm>
            <a:off x="1219199" y="1614939"/>
            <a:ext cx="5109412" cy="4884505"/>
          </a:xfrm>
        </p:spPr>
        <p:txBody>
          <a:bodyPr>
            <a:noAutofit/>
          </a:bodyPr>
          <a:lstStyle/>
          <a:p>
            <a:r>
              <a:rPr lang="en-US" sz="3200" b="1" baseline="30000" dirty="0"/>
              <a:t>26 </a:t>
            </a:r>
            <a:r>
              <a:rPr lang="en-US" sz="3200" dirty="0"/>
              <a:t>And I polluted them in their own gifts, in that they caused to pass through the fire all that </a:t>
            </a:r>
            <a:r>
              <a:rPr lang="en-US" sz="3200" dirty="0" err="1"/>
              <a:t>openeth</a:t>
            </a:r>
            <a:r>
              <a:rPr lang="en-US" sz="3200" dirty="0"/>
              <a:t> the womb, that I might make them desolate, to the end that they might know that I am the </a:t>
            </a:r>
            <a:r>
              <a:rPr lang="en-US" sz="3200" cap="small" dirty="0"/>
              <a:t>Lord</a:t>
            </a:r>
            <a:r>
              <a:rPr lang="en-US" sz="3200" dirty="0"/>
              <a:t>.</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20:10-26 addresses Israel’s time in the wilderness.    </a:t>
            </a:r>
            <a:endParaRPr lang="en-US" sz="2400" dirty="0">
              <a:solidFill>
                <a:srgbClr val="FFFF00"/>
              </a:solidFill>
            </a:endParaRPr>
          </a:p>
        </p:txBody>
      </p:sp>
      <p:pic>
        <p:nvPicPr>
          <p:cNvPr id="33796" name="Picture 4" descr="End-Time Prophecy Watch: Bible Old Testament Principality for Aborti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1614939"/>
            <a:ext cx="3391688" cy="4459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931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7458" y="277402"/>
            <a:ext cx="11391254" cy="904126"/>
          </a:xfrm>
        </p:spPr>
        <p:txBody>
          <a:bodyPr/>
          <a:lstStyle/>
          <a:p>
            <a:r>
              <a:rPr lang="en-US" dirty="0" smtClean="0">
                <a:solidFill>
                  <a:srgbClr val="FFFF00"/>
                </a:solidFill>
              </a:rPr>
              <a:t>Statutes </a:t>
            </a:r>
            <a:r>
              <a:rPr lang="en-US" dirty="0">
                <a:solidFill>
                  <a:srgbClr val="FFFF00"/>
                </a:solidFill>
              </a:rPr>
              <a:t>that were not </a:t>
            </a:r>
            <a:r>
              <a:rPr lang="en-US" dirty="0" smtClean="0">
                <a:solidFill>
                  <a:srgbClr val="FFFF00"/>
                </a:solidFill>
              </a:rPr>
              <a:t>good:  SDABC V.4 p. 647</a:t>
            </a:r>
            <a:endParaRPr lang="en-US" dirty="0">
              <a:solidFill>
                <a:srgbClr val="FFFF00"/>
              </a:solidFill>
            </a:endParaRPr>
          </a:p>
        </p:txBody>
      </p:sp>
      <p:sp>
        <p:nvSpPr>
          <p:cNvPr id="14" name="Content Placeholder 13"/>
          <p:cNvSpPr>
            <a:spLocks noGrp="1"/>
          </p:cNvSpPr>
          <p:nvPr>
            <p:ph idx="1"/>
          </p:nvPr>
        </p:nvSpPr>
        <p:spPr>
          <a:xfrm>
            <a:off x="180474" y="1010653"/>
            <a:ext cx="11839073" cy="5546557"/>
          </a:xfrm>
        </p:spPr>
        <p:txBody>
          <a:bodyPr>
            <a:noAutofit/>
          </a:bodyPr>
          <a:lstStyle/>
          <a:p>
            <a:pPr marL="68580" indent="0">
              <a:buNone/>
            </a:pPr>
            <a:r>
              <a:rPr lang="en-US" dirty="0"/>
              <a:t>These are not the “statutes, ... which if a man do, he shall even live in them” (v. 11). They are not any part of the Mosaic law. This is evident from the reference to the consecration of children to </a:t>
            </a:r>
            <a:r>
              <a:rPr lang="en-US" dirty="0" err="1"/>
              <a:t>Molech</a:t>
            </a:r>
            <a:r>
              <a:rPr lang="en-US" dirty="0"/>
              <a:t> in v. 26. The statutes the people had adopted, which were not good, came from the heathen round about them. But how can it be said that God gave these to them? In Bible figure, many acts are attributed to God, not with the idea that He actually </a:t>
            </a:r>
            <a:r>
              <a:rPr lang="en-US" dirty="0" smtClean="0"/>
              <a:t>performs </a:t>
            </a:r>
            <a:r>
              <a:rPr lang="en-US" dirty="0"/>
              <a:t>them, but from the point of view that in His omnipotence and omniscience He does not prevent them. An understanding of this principle helps to explain many apparently contradictory statements, which, like the one here under consideration, seem to contradict flatly the Bible teaching that God’s character is pure and </a:t>
            </a:r>
            <a:r>
              <a:rPr lang="en-US" dirty="0" smtClean="0"/>
              <a:t>holy.  </a:t>
            </a:r>
            <a:endParaRPr lang="en-US" dirty="0"/>
          </a:p>
        </p:txBody>
      </p:sp>
    </p:spTree>
    <p:extLst>
      <p:ext uri="{BB962C8B-B14F-4D97-AF65-F5344CB8AC3E}">
        <p14:creationId xmlns:p14="http://schemas.microsoft.com/office/powerpoint/2010/main" val="777619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7458" y="277402"/>
            <a:ext cx="11391254" cy="904126"/>
          </a:xfrm>
        </p:spPr>
        <p:txBody>
          <a:bodyPr/>
          <a:lstStyle/>
          <a:p>
            <a:r>
              <a:rPr lang="en-US" dirty="0" smtClean="0">
                <a:solidFill>
                  <a:srgbClr val="FFFF00"/>
                </a:solidFill>
              </a:rPr>
              <a:t>Statutes </a:t>
            </a:r>
            <a:r>
              <a:rPr lang="en-US" dirty="0">
                <a:solidFill>
                  <a:srgbClr val="FFFF00"/>
                </a:solidFill>
              </a:rPr>
              <a:t>that were not </a:t>
            </a:r>
            <a:r>
              <a:rPr lang="en-US" dirty="0" smtClean="0">
                <a:solidFill>
                  <a:srgbClr val="FFFF00"/>
                </a:solidFill>
              </a:rPr>
              <a:t>good:  SDABC V.4 p. 647</a:t>
            </a:r>
            <a:endParaRPr lang="en-US" dirty="0">
              <a:solidFill>
                <a:srgbClr val="FFFF00"/>
              </a:solidFill>
            </a:endParaRPr>
          </a:p>
        </p:txBody>
      </p:sp>
      <p:sp>
        <p:nvSpPr>
          <p:cNvPr id="14" name="Content Placeholder 13"/>
          <p:cNvSpPr>
            <a:spLocks noGrp="1"/>
          </p:cNvSpPr>
          <p:nvPr>
            <p:ph idx="1"/>
          </p:nvPr>
        </p:nvSpPr>
        <p:spPr>
          <a:xfrm>
            <a:off x="890337" y="1181528"/>
            <a:ext cx="10421511" cy="5019920"/>
          </a:xfrm>
        </p:spPr>
        <p:txBody>
          <a:bodyPr>
            <a:normAutofit/>
          </a:bodyPr>
          <a:lstStyle/>
          <a:p>
            <a:pPr marL="68580" indent="0">
              <a:buNone/>
            </a:pPr>
            <a:r>
              <a:rPr lang="en-US" sz="3200" dirty="0"/>
              <a:t>Attempts have been made to apply this text to the multitude of ceremonies and ordinances of the Mosaic law, which, if Israel had been obedient and had loved to keep God’s commandments, would not have been </a:t>
            </a:r>
            <a:r>
              <a:rPr lang="en-US" sz="3200" dirty="0" smtClean="0"/>
              <a:t>required. </a:t>
            </a:r>
            <a:r>
              <a:rPr lang="en-US" sz="3200" dirty="0"/>
              <a:t>But the provisions of the Mosaic code can hardly be designated “statutes that were not good,” for the former were already in existence when Ezekiel made this pronouncement</a:t>
            </a:r>
            <a:r>
              <a:rPr lang="en-US" sz="3200" dirty="0" smtClean="0"/>
              <a:t>.  </a:t>
            </a:r>
            <a:endParaRPr lang="en-US" sz="3200" dirty="0"/>
          </a:p>
        </p:txBody>
      </p:sp>
    </p:spTree>
    <p:extLst>
      <p:ext uri="{BB962C8B-B14F-4D97-AF65-F5344CB8AC3E}">
        <p14:creationId xmlns:p14="http://schemas.microsoft.com/office/powerpoint/2010/main" val="355613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7458" y="277402"/>
            <a:ext cx="11391254" cy="904126"/>
          </a:xfrm>
        </p:spPr>
        <p:txBody>
          <a:bodyPr/>
          <a:lstStyle/>
          <a:p>
            <a:r>
              <a:rPr lang="en-US" sz="3500" dirty="0" smtClean="0">
                <a:solidFill>
                  <a:srgbClr val="FFFF00"/>
                </a:solidFill>
              </a:rPr>
              <a:t>Statutes </a:t>
            </a:r>
            <a:r>
              <a:rPr lang="en-US" sz="3500" dirty="0">
                <a:solidFill>
                  <a:srgbClr val="FFFF00"/>
                </a:solidFill>
              </a:rPr>
              <a:t>that were not </a:t>
            </a:r>
            <a:r>
              <a:rPr lang="en-US" sz="3500" dirty="0" smtClean="0">
                <a:solidFill>
                  <a:srgbClr val="FFFF00"/>
                </a:solidFill>
              </a:rPr>
              <a:t>good:  </a:t>
            </a:r>
            <a:r>
              <a:rPr lang="en-US" sz="3500" i="1" dirty="0" smtClean="0">
                <a:solidFill>
                  <a:srgbClr val="FFFF00"/>
                </a:solidFill>
              </a:rPr>
              <a:t>Patriarchs and Prophets </a:t>
            </a:r>
            <a:r>
              <a:rPr lang="en-US" sz="3500" dirty="0" smtClean="0">
                <a:solidFill>
                  <a:srgbClr val="FFFF00"/>
                </a:solidFill>
              </a:rPr>
              <a:t>p. 367</a:t>
            </a:r>
            <a:endParaRPr lang="en-US" sz="3500" dirty="0">
              <a:solidFill>
                <a:srgbClr val="FFFF00"/>
              </a:solidFill>
            </a:endParaRPr>
          </a:p>
        </p:txBody>
      </p:sp>
      <p:sp>
        <p:nvSpPr>
          <p:cNvPr id="14" name="Content Placeholder 13"/>
          <p:cNvSpPr>
            <a:spLocks noGrp="1"/>
          </p:cNvSpPr>
          <p:nvPr>
            <p:ph idx="1"/>
          </p:nvPr>
        </p:nvSpPr>
        <p:spPr>
          <a:xfrm>
            <a:off x="890337" y="1335505"/>
            <a:ext cx="10421511" cy="4865943"/>
          </a:xfrm>
        </p:spPr>
        <p:txBody>
          <a:bodyPr>
            <a:normAutofit/>
          </a:bodyPr>
          <a:lstStyle/>
          <a:p>
            <a:pPr marL="68580" indent="0">
              <a:buNone/>
            </a:pPr>
            <a:r>
              <a:rPr lang="en-US" sz="3200" dirty="0" smtClean="0"/>
              <a:t>“The </a:t>
            </a:r>
            <a:r>
              <a:rPr lang="en-US" sz="3200" dirty="0"/>
              <a:t>ceremonial law was given by Christ. Even after it was no longer to be observed, Paul presented it before the Jews in its true position and value, showing its place in the plan of redemption and its relation to the work of Christ; and the great apostle pronounces this law glorious, worthy of its divine Originator. The solemn service of the sanctuary typified the grand truths that were to be revealed through successive </a:t>
            </a:r>
            <a:r>
              <a:rPr lang="en-US" sz="3200" dirty="0" smtClean="0"/>
              <a:t>generations.”  </a:t>
            </a:r>
            <a:endParaRPr lang="en-US" sz="3200" dirty="0"/>
          </a:p>
        </p:txBody>
      </p:sp>
    </p:spTree>
    <p:extLst>
      <p:ext uri="{BB962C8B-B14F-4D97-AF65-F5344CB8AC3E}">
        <p14:creationId xmlns:p14="http://schemas.microsoft.com/office/powerpoint/2010/main" val="341422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87458" y="277402"/>
            <a:ext cx="11391254" cy="904126"/>
          </a:xfrm>
        </p:spPr>
        <p:txBody>
          <a:bodyPr/>
          <a:lstStyle/>
          <a:p>
            <a:r>
              <a:rPr lang="en-US" dirty="0" smtClean="0">
                <a:solidFill>
                  <a:srgbClr val="FFFF00"/>
                </a:solidFill>
              </a:rPr>
              <a:t>Statutes </a:t>
            </a:r>
            <a:r>
              <a:rPr lang="en-US" dirty="0">
                <a:solidFill>
                  <a:srgbClr val="FFFF00"/>
                </a:solidFill>
              </a:rPr>
              <a:t>that were not </a:t>
            </a:r>
            <a:r>
              <a:rPr lang="en-US" dirty="0" smtClean="0">
                <a:solidFill>
                  <a:srgbClr val="FFFF00"/>
                </a:solidFill>
              </a:rPr>
              <a:t>good:  SDABC V.4 p. 647</a:t>
            </a:r>
            <a:endParaRPr lang="en-US" dirty="0">
              <a:solidFill>
                <a:srgbClr val="FFFF00"/>
              </a:solidFill>
            </a:endParaRPr>
          </a:p>
        </p:txBody>
      </p:sp>
      <p:sp>
        <p:nvSpPr>
          <p:cNvPr id="14" name="Content Placeholder 13"/>
          <p:cNvSpPr>
            <a:spLocks noGrp="1"/>
          </p:cNvSpPr>
          <p:nvPr>
            <p:ph idx="1"/>
          </p:nvPr>
        </p:nvSpPr>
        <p:spPr>
          <a:xfrm>
            <a:off x="7423484" y="1181528"/>
            <a:ext cx="3888364" cy="5019920"/>
          </a:xfrm>
        </p:spPr>
        <p:txBody>
          <a:bodyPr>
            <a:normAutofit/>
          </a:bodyPr>
          <a:lstStyle/>
          <a:p>
            <a:pPr marL="68580" indent="0">
              <a:buNone/>
            </a:pPr>
            <a:r>
              <a:rPr lang="en-US" sz="3200" dirty="0"/>
              <a:t>The clearer light that we now possess should not lead us to despise that which was earlier given in types and </a:t>
            </a:r>
            <a:r>
              <a:rPr lang="en-US" sz="3200" dirty="0" smtClean="0"/>
              <a:t>symbols!  </a:t>
            </a:r>
            <a:endParaRPr lang="en-US" sz="3200" dirty="0"/>
          </a:p>
        </p:txBody>
      </p:sp>
      <p:pic>
        <p:nvPicPr>
          <p:cNvPr id="34818" name="Picture 2" descr="KnoWhy OTL14A — What Similarities Are There Between Egyptian an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711" y="970379"/>
            <a:ext cx="6538492" cy="4552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2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20:27-44</a:t>
            </a:r>
            <a:endParaRPr lang="en-US" dirty="0"/>
          </a:p>
        </p:txBody>
      </p:sp>
      <p:sp>
        <p:nvSpPr>
          <p:cNvPr id="14" name="Content Placeholder 13"/>
          <p:cNvSpPr>
            <a:spLocks noGrp="1"/>
          </p:cNvSpPr>
          <p:nvPr>
            <p:ph idx="1"/>
          </p:nvPr>
        </p:nvSpPr>
        <p:spPr>
          <a:xfrm>
            <a:off x="1219199" y="1614939"/>
            <a:ext cx="5109412" cy="4884505"/>
          </a:xfrm>
        </p:spPr>
        <p:txBody>
          <a:bodyPr>
            <a:noAutofit/>
          </a:bodyPr>
          <a:lstStyle/>
          <a:p>
            <a:r>
              <a:rPr lang="en-US" sz="3200" b="1" baseline="30000" dirty="0"/>
              <a:t>27 </a:t>
            </a:r>
            <a:r>
              <a:rPr lang="en-US" sz="3200" dirty="0"/>
              <a:t>Therefore, son of man, speak unto the house of Israel, and say unto them, Thus </a:t>
            </a:r>
            <a:r>
              <a:rPr lang="en-US" sz="3200" dirty="0" err="1"/>
              <a:t>saith</a:t>
            </a:r>
            <a:r>
              <a:rPr lang="en-US" sz="3200" dirty="0"/>
              <a:t> the Lord </a:t>
            </a:r>
            <a:r>
              <a:rPr lang="en-US" sz="3200" cap="small" dirty="0"/>
              <a:t>God</a:t>
            </a:r>
            <a:r>
              <a:rPr lang="en-US" sz="3200" dirty="0"/>
              <a:t>; Yet in this your fathers have blasphemed me, in that they have committed a trespass against me.</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20:27-32 speaks to Israel’s rebellion after entering Canaan.  </a:t>
            </a:r>
            <a:endParaRPr lang="en-US" sz="2400" dirty="0">
              <a:solidFill>
                <a:srgbClr val="FFFF00"/>
              </a:solidFill>
            </a:endParaRPr>
          </a:p>
        </p:txBody>
      </p:sp>
      <p:pic>
        <p:nvPicPr>
          <p:cNvPr id="37890" name="Picture 2" descr="MOLOCH: ORIGEN, SACRIFICIOS, CULTO Y MÁS"/>
          <p:cNvPicPr>
            <a:picLocks noChangeAspect="1" noChangeArrowheads="1"/>
          </p:cNvPicPr>
          <p:nvPr/>
        </p:nvPicPr>
        <p:blipFill rotWithShape="1">
          <a:blip r:embed="rId2">
            <a:extLst>
              <a:ext uri="{28A0092B-C50C-407E-A947-70E740481C1C}">
                <a14:useLocalDpi xmlns:a14="http://schemas.microsoft.com/office/drawing/2010/main" val="0"/>
              </a:ext>
            </a:extLst>
          </a:blip>
          <a:srcRect l="17260" r="17471"/>
          <a:stretch/>
        </p:blipFill>
        <p:spPr bwMode="auto">
          <a:xfrm>
            <a:off x="6761747" y="1900989"/>
            <a:ext cx="4547937" cy="3910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61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20:28-44</a:t>
            </a:r>
            <a:endParaRPr lang="en-US" dirty="0"/>
          </a:p>
        </p:txBody>
      </p:sp>
      <p:sp>
        <p:nvSpPr>
          <p:cNvPr id="14" name="Content Placeholder 13"/>
          <p:cNvSpPr>
            <a:spLocks noGrp="1"/>
          </p:cNvSpPr>
          <p:nvPr>
            <p:ph idx="1"/>
          </p:nvPr>
        </p:nvSpPr>
        <p:spPr>
          <a:xfrm>
            <a:off x="1219198" y="1614939"/>
            <a:ext cx="6456949" cy="4884505"/>
          </a:xfrm>
        </p:spPr>
        <p:txBody>
          <a:bodyPr>
            <a:noAutofit/>
          </a:bodyPr>
          <a:lstStyle/>
          <a:p>
            <a:r>
              <a:rPr lang="en-US" b="1" baseline="30000" dirty="0"/>
              <a:t>28 </a:t>
            </a:r>
            <a:r>
              <a:rPr lang="en-US" dirty="0"/>
              <a:t>For when I had brought them into the land, for the which I lifted up mine hand to give it to them, then they saw every high hill, and all the thick trees, and they offered there their sacrifices, and there they presented the provocation of their offering: there also they made their sweet </a:t>
            </a:r>
            <a:r>
              <a:rPr lang="en-US" dirty="0" err="1"/>
              <a:t>savour</a:t>
            </a:r>
            <a:r>
              <a:rPr lang="en-US" dirty="0"/>
              <a:t>, and poured out there their drink offerings.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20:27-32 speaks to Israel’s rebellion after entering Canaan.  </a:t>
            </a:r>
            <a:endParaRPr lang="en-US" sz="2400" dirty="0">
              <a:solidFill>
                <a:srgbClr val="FFFF00"/>
              </a:solidFill>
            </a:endParaRPr>
          </a:p>
        </p:txBody>
      </p:sp>
      <p:pic>
        <p:nvPicPr>
          <p:cNvPr id="39938" name="Picture 2" descr="ALTARS OF SACRIFICE in the ANCIENT BIBLE WORLD"/>
          <p:cNvPicPr>
            <a:picLocks noChangeAspect="1" noChangeArrowheads="1"/>
          </p:cNvPicPr>
          <p:nvPr/>
        </p:nvPicPr>
        <p:blipFill rotWithShape="1">
          <a:blip r:embed="rId2">
            <a:extLst>
              <a:ext uri="{28A0092B-C50C-407E-A947-70E740481C1C}">
                <a14:useLocalDpi xmlns:a14="http://schemas.microsoft.com/office/drawing/2010/main" val="0"/>
              </a:ext>
            </a:extLst>
          </a:blip>
          <a:srcRect l="25069" r="13106"/>
          <a:stretch/>
        </p:blipFill>
        <p:spPr bwMode="auto">
          <a:xfrm>
            <a:off x="7979360" y="2072139"/>
            <a:ext cx="3603040" cy="4241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71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20:29-44</a:t>
            </a:r>
            <a:endParaRPr lang="en-US" dirty="0"/>
          </a:p>
        </p:txBody>
      </p:sp>
      <p:sp>
        <p:nvSpPr>
          <p:cNvPr id="14" name="Content Placeholder 13"/>
          <p:cNvSpPr>
            <a:spLocks noGrp="1"/>
          </p:cNvSpPr>
          <p:nvPr>
            <p:ph idx="1"/>
          </p:nvPr>
        </p:nvSpPr>
        <p:spPr>
          <a:xfrm>
            <a:off x="1219198" y="1614939"/>
            <a:ext cx="4640181" cy="4884505"/>
          </a:xfrm>
        </p:spPr>
        <p:txBody>
          <a:bodyPr>
            <a:noAutofit/>
          </a:bodyPr>
          <a:lstStyle/>
          <a:p>
            <a:r>
              <a:rPr lang="en-US" sz="3200" b="1" baseline="30000" dirty="0"/>
              <a:t>29 </a:t>
            </a:r>
            <a:r>
              <a:rPr lang="en-US" sz="3200" dirty="0"/>
              <a:t>Then I said unto them, What is the high place whereunto ye go? And the name whereof is called </a:t>
            </a:r>
            <a:r>
              <a:rPr lang="en-US" sz="3200" dirty="0" err="1"/>
              <a:t>Bamah</a:t>
            </a:r>
            <a:r>
              <a:rPr lang="en-US" sz="3200" dirty="0"/>
              <a:t> unto this day.</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20:27-32 speaks to Israel’s rebellion after entering Canaan.  </a:t>
            </a:r>
            <a:endParaRPr lang="en-US" sz="2400" dirty="0">
              <a:solidFill>
                <a:srgbClr val="FFFF00"/>
              </a:solidFill>
            </a:endParaRPr>
          </a:p>
        </p:txBody>
      </p:sp>
      <p:pic>
        <p:nvPicPr>
          <p:cNvPr id="38914" name="Picture 2" descr="High Places, Altars and the Bamah - Biblical Archaeology Socie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9196" y="1458528"/>
            <a:ext cx="28575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11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20:1-44</a:t>
            </a:r>
            <a:endParaRPr lang="en-US" dirty="0"/>
          </a:p>
        </p:txBody>
      </p:sp>
      <p:sp>
        <p:nvSpPr>
          <p:cNvPr id="14" name="Content Placeholder 13"/>
          <p:cNvSpPr>
            <a:spLocks noGrp="1"/>
          </p:cNvSpPr>
          <p:nvPr>
            <p:ph idx="1"/>
          </p:nvPr>
        </p:nvSpPr>
        <p:spPr>
          <a:xfrm>
            <a:off x="1219200" y="1335640"/>
            <a:ext cx="5335712" cy="5019920"/>
          </a:xfrm>
        </p:spPr>
        <p:txBody>
          <a:bodyPr>
            <a:normAutofit lnSpcReduction="10000"/>
          </a:bodyPr>
          <a:lstStyle/>
          <a:p>
            <a:r>
              <a:rPr lang="en-US" sz="3200" b="1" dirty="0"/>
              <a:t>20 </a:t>
            </a:r>
            <a:r>
              <a:rPr lang="en-US" sz="3200" dirty="0"/>
              <a:t>And it came to pass in the seventh year, in the fifth month, the tenth day of the month, that certain of the elders of Israel came to enquire of the </a:t>
            </a:r>
            <a:r>
              <a:rPr lang="en-US" sz="3200" cap="small" dirty="0"/>
              <a:t>Lord</a:t>
            </a:r>
            <a:r>
              <a:rPr lang="en-US" sz="3200" dirty="0"/>
              <a:t>, and sat before me.</a:t>
            </a:r>
          </a:p>
          <a:p>
            <a:r>
              <a:rPr lang="en-US" sz="3200" b="1" baseline="30000" dirty="0"/>
              <a:t>2 </a:t>
            </a:r>
            <a:r>
              <a:rPr lang="en-US" sz="3200" dirty="0"/>
              <a:t>Then came the word of the </a:t>
            </a:r>
            <a:r>
              <a:rPr lang="en-US" sz="3200" cap="small" dirty="0"/>
              <a:t>Lord</a:t>
            </a:r>
            <a:r>
              <a:rPr lang="en-US" sz="3200" dirty="0"/>
              <a:t> unto me, saying,</a:t>
            </a:r>
          </a:p>
        </p:txBody>
      </p:sp>
      <p:pic>
        <p:nvPicPr>
          <p:cNvPr id="1026" name="Picture 2" descr="The prophet Ezekiel is known for writing one of the longer books of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325" y="133564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61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20:30-44</a:t>
            </a:r>
            <a:endParaRPr lang="en-US" dirty="0"/>
          </a:p>
        </p:txBody>
      </p:sp>
      <p:sp>
        <p:nvSpPr>
          <p:cNvPr id="14" name="Content Placeholder 13"/>
          <p:cNvSpPr>
            <a:spLocks noGrp="1"/>
          </p:cNvSpPr>
          <p:nvPr>
            <p:ph idx="1"/>
          </p:nvPr>
        </p:nvSpPr>
        <p:spPr>
          <a:xfrm>
            <a:off x="1219198" y="1614939"/>
            <a:ext cx="4555960" cy="4884505"/>
          </a:xfrm>
        </p:spPr>
        <p:txBody>
          <a:bodyPr>
            <a:noAutofit/>
          </a:bodyPr>
          <a:lstStyle/>
          <a:p>
            <a:r>
              <a:rPr lang="en-US" sz="3200" b="1" baseline="30000" dirty="0"/>
              <a:t>30 </a:t>
            </a:r>
            <a:r>
              <a:rPr lang="en-US" sz="3200" dirty="0"/>
              <a:t>Wherefore say unto the house of Israel, Thus </a:t>
            </a:r>
            <a:r>
              <a:rPr lang="en-US" sz="3200" dirty="0" err="1"/>
              <a:t>saith</a:t>
            </a:r>
            <a:r>
              <a:rPr lang="en-US" sz="3200" dirty="0"/>
              <a:t> the Lord </a:t>
            </a:r>
            <a:r>
              <a:rPr lang="en-US" sz="3200" cap="small" dirty="0"/>
              <a:t>God</a:t>
            </a:r>
            <a:r>
              <a:rPr lang="en-US" sz="3200" dirty="0"/>
              <a:t>; Are ye polluted after the manner of your fathers? and commit ye whoredom after their abominations?</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20:27-32 speaks to Israel’s rebellion after entering Canaan.  </a:t>
            </a:r>
            <a:endParaRPr lang="en-US" sz="2400" dirty="0">
              <a:solidFill>
                <a:srgbClr val="FFFF00"/>
              </a:solidFill>
            </a:endParaRPr>
          </a:p>
        </p:txBody>
      </p:sp>
      <p:pic>
        <p:nvPicPr>
          <p:cNvPr id="40962" name="Picture 2" descr="On Belphegor — They Who Dwell In The Crac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5158" y="1756610"/>
            <a:ext cx="5848369" cy="435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186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20:31-44</a:t>
            </a:r>
            <a:endParaRPr lang="en-US" dirty="0"/>
          </a:p>
        </p:txBody>
      </p:sp>
      <p:sp>
        <p:nvSpPr>
          <p:cNvPr id="14" name="Content Placeholder 13"/>
          <p:cNvSpPr>
            <a:spLocks noGrp="1"/>
          </p:cNvSpPr>
          <p:nvPr>
            <p:ph idx="1"/>
          </p:nvPr>
        </p:nvSpPr>
        <p:spPr>
          <a:xfrm>
            <a:off x="1219198" y="1614939"/>
            <a:ext cx="5530518" cy="4884505"/>
          </a:xfrm>
        </p:spPr>
        <p:txBody>
          <a:bodyPr>
            <a:noAutofit/>
          </a:bodyPr>
          <a:lstStyle/>
          <a:p>
            <a:r>
              <a:rPr lang="en-US" sz="3200" b="1" baseline="30000" dirty="0"/>
              <a:t>31 </a:t>
            </a:r>
            <a:r>
              <a:rPr lang="en-US" sz="3200" dirty="0"/>
              <a:t>For when ye offer your gifts, when ye make your sons to pass through the fire, ye pollute yourselves with all your idols, even unto this day: and shall I be enquired of by you, O house of Israel? As I live, </a:t>
            </a:r>
            <a:r>
              <a:rPr lang="en-US" sz="3200" dirty="0" err="1"/>
              <a:t>saith</a:t>
            </a:r>
            <a:r>
              <a:rPr lang="en-US" sz="3200" dirty="0"/>
              <a:t> the Lord </a:t>
            </a:r>
            <a:r>
              <a:rPr lang="en-US" sz="3200" cap="small" dirty="0"/>
              <a:t>God</a:t>
            </a:r>
            <a:r>
              <a:rPr lang="en-US" sz="3200" dirty="0"/>
              <a:t>, I will not be enquired of by you.</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20:27-32 speaks to Israel’s rebellion after entering Canaan.  </a:t>
            </a:r>
            <a:endParaRPr lang="en-US" sz="2400" dirty="0">
              <a:solidFill>
                <a:srgbClr val="FFFF00"/>
              </a:solidFill>
            </a:endParaRPr>
          </a:p>
        </p:txBody>
      </p:sp>
      <p:pic>
        <p:nvPicPr>
          <p:cNvPr id="41988" name="Picture 4" descr="Chemosh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827" y="1714041"/>
            <a:ext cx="4191000" cy="468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0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20:32-44</a:t>
            </a:r>
            <a:endParaRPr lang="en-US" dirty="0"/>
          </a:p>
        </p:txBody>
      </p:sp>
      <p:sp>
        <p:nvSpPr>
          <p:cNvPr id="14" name="Content Placeholder 13"/>
          <p:cNvSpPr>
            <a:spLocks noGrp="1"/>
          </p:cNvSpPr>
          <p:nvPr>
            <p:ph idx="1"/>
          </p:nvPr>
        </p:nvSpPr>
        <p:spPr>
          <a:xfrm>
            <a:off x="1219198" y="1614939"/>
            <a:ext cx="3942349" cy="4884505"/>
          </a:xfrm>
        </p:spPr>
        <p:txBody>
          <a:bodyPr>
            <a:noAutofit/>
          </a:bodyPr>
          <a:lstStyle/>
          <a:p>
            <a:r>
              <a:rPr lang="en-US" sz="3200" b="1" baseline="30000" dirty="0"/>
              <a:t>32 </a:t>
            </a:r>
            <a:r>
              <a:rPr lang="en-US" sz="3200" dirty="0"/>
              <a:t>And that which cometh into your mind shall not be at all, that ye say, We will be as the heathen, as the families of the countries, to serve wood and stone.</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20:27-32 speaks to Israel’s rebellion after entering Canaan.  </a:t>
            </a:r>
            <a:endParaRPr lang="en-US" sz="2400" dirty="0">
              <a:solidFill>
                <a:srgbClr val="FFFF00"/>
              </a:solidFill>
            </a:endParaRPr>
          </a:p>
        </p:txBody>
      </p:sp>
      <p:pic>
        <p:nvPicPr>
          <p:cNvPr id="43010" name="Picture 2" descr="God’s warnings came true. When the Israelites went into battle and were defeated. &lt;br/&gt;Their enemies constantly carried out raids to steal their crops and belongings. &lt;br/&gt;So, the Lord raised up judges, who taught them how to obey God and be delivered from their enemies. But whenever the judge died, the people returned to their evil ways and worshipped false gods. They lived under the control of their enemies and in fear of them. But they refused to give up their evil practices and stubborn ways. – Slid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4210" y="1794793"/>
            <a:ext cx="5654007" cy="4240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99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solidFill>
                  <a:srgbClr val="FFFF00"/>
                </a:solidFill>
              </a:rPr>
              <a:t>We will be as the heathen:  </a:t>
            </a:r>
            <a:r>
              <a:rPr lang="en-US" dirty="0" smtClean="0"/>
              <a:t>SDABC V. 4 p. 647</a:t>
            </a:r>
            <a:endParaRPr lang="en-US" dirty="0"/>
          </a:p>
        </p:txBody>
      </p:sp>
      <p:sp>
        <p:nvSpPr>
          <p:cNvPr id="2" name="Content Placeholder 1"/>
          <p:cNvSpPr>
            <a:spLocks noGrp="1"/>
          </p:cNvSpPr>
          <p:nvPr>
            <p:ph idx="1"/>
          </p:nvPr>
        </p:nvSpPr>
        <p:spPr/>
        <p:txBody>
          <a:bodyPr/>
          <a:lstStyle/>
          <a:p>
            <a:endParaRPr lang="en-US" dirty="0"/>
          </a:p>
        </p:txBody>
      </p:sp>
      <p:sp>
        <p:nvSpPr>
          <p:cNvPr id="3" name="Vertical Scroll 2"/>
          <p:cNvSpPr/>
          <p:nvPr/>
        </p:nvSpPr>
        <p:spPr>
          <a:xfrm>
            <a:off x="220579" y="1275347"/>
            <a:ext cx="11971421" cy="5269831"/>
          </a:xfrm>
          <a:prstGeom prst="verticalScroll">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The prophet here reads the secret aspirations of his inquirers and flatly contradicts their sordid ambitions. Possibly they flattered themselves that if they could be released from their spiritual responsibility as Jehovah’s chosen people they would escape the severe punishments that the prophets had threatened. They may have believed that if </a:t>
            </a:r>
            <a:r>
              <a:rPr lang="en-US" sz="3200" dirty="0" smtClean="0">
                <a:solidFill>
                  <a:schemeClr val="bg1"/>
                </a:solidFill>
              </a:rPr>
              <a:t>they </a:t>
            </a:r>
            <a:r>
              <a:rPr lang="en-US" sz="3200" dirty="0">
                <a:solidFill>
                  <a:schemeClr val="bg1"/>
                </a:solidFill>
              </a:rPr>
              <a:t>simply accepted the state of the heathen, together with correspondingly smaller responsibilities, Jehovah would leave them alone. </a:t>
            </a:r>
          </a:p>
        </p:txBody>
      </p:sp>
    </p:spTree>
    <p:extLst>
      <p:ext uri="{BB962C8B-B14F-4D97-AF65-F5344CB8AC3E}">
        <p14:creationId xmlns:p14="http://schemas.microsoft.com/office/powerpoint/2010/main" val="299853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a:solidFill>
                  <a:srgbClr val="FFFF00"/>
                </a:solidFill>
              </a:rPr>
              <a:t>We will be as the heathen:  </a:t>
            </a:r>
            <a:r>
              <a:rPr lang="en-US" dirty="0"/>
              <a:t>SDABC V. 4 p. 647</a:t>
            </a:r>
          </a:p>
        </p:txBody>
      </p:sp>
      <p:sp>
        <p:nvSpPr>
          <p:cNvPr id="2" name="Content Placeholder 1"/>
          <p:cNvSpPr>
            <a:spLocks noGrp="1"/>
          </p:cNvSpPr>
          <p:nvPr>
            <p:ph idx="1"/>
          </p:nvPr>
        </p:nvSpPr>
        <p:spPr/>
        <p:txBody>
          <a:bodyPr/>
          <a:lstStyle/>
          <a:p>
            <a:endParaRPr lang="en-US" dirty="0"/>
          </a:p>
        </p:txBody>
      </p:sp>
      <p:sp>
        <p:nvSpPr>
          <p:cNvPr id="3" name="Vertical Scroll 2"/>
          <p:cNvSpPr/>
          <p:nvPr/>
        </p:nvSpPr>
        <p:spPr>
          <a:xfrm>
            <a:off x="220579" y="1275347"/>
            <a:ext cx="11971421" cy="5269831"/>
          </a:xfrm>
          <a:prstGeom prst="verticalScroll">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But </a:t>
            </a:r>
            <a:r>
              <a:rPr lang="en-US" sz="3600" dirty="0">
                <a:solidFill>
                  <a:schemeClr val="bg1"/>
                </a:solidFill>
              </a:rPr>
              <a:t>as it was, they felt that they were being continually disturbed with judgments on account of their unwillingness to accomplish their divine mission. The answer comes that this will not be at all, for Israel stands in a very different relationship to God from that of the heathen. Men are dealt with according to the light and privileges they have had. </a:t>
            </a:r>
          </a:p>
        </p:txBody>
      </p:sp>
    </p:spTree>
    <p:extLst>
      <p:ext uri="{BB962C8B-B14F-4D97-AF65-F5344CB8AC3E}">
        <p14:creationId xmlns:p14="http://schemas.microsoft.com/office/powerpoint/2010/main" val="36543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a:solidFill>
                  <a:srgbClr val="FFFF00"/>
                </a:solidFill>
              </a:rPr>
              <a:t>We will be as the heathen:  </a:t>
            </a:r>
            <a:r>
              <a:rPr lang="en-US" dirty="0"/>
              <a:t>SDABC V. 4 p. </a:t>
            </a:r>
            <a:r>
              <a:rPr lang="en-US" dirty="0" smtClean="0"/>
              <a:t>648</a:t>
            </a:r>
            <a:endParaRPr lang="en-US" dirty="0"/>
          </a:p>
        </p:txBody>
      </p:sp>
      <p:sp>
        <p:nvSpPr>
          <p:cNvPr id="2" name="Content Placeholder 1"/>
          <p:cNvSpPr>
            <a:spLocks noGrp="1"/>
          </p:cNvSpPr>
          <p:nvPr>
            <p:ph idx="1"/>
          </p:nvPr>
        </p:nvSpPr>
        <p:spPr/>
        <p:txBody>
          <a:bodyPr/>
          <a:lstStyle/>
          <a:p>
            <a:endParaRPr lang="en-US" dirty="0"/>
          </a:p>
        </p:txBody>
      </p:sp>
      <p:sp>
        <p:nvSpPr>
          <p:cNvPr id="3" name="Vertical Scroll 2"/>
          <p:cNvSpPr/>
          <p:nvPr/>
        </p:nvSpPr>
        <p:spPr>
          <a:xfrm>
            <a:off x="220579" y="1275347"/>
            <a:ext cx="11971421" cy="5269831"/>
          </a:xfrm>
          <a:prstGeom prst="verticalScroll">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God </a:t>
            </a:r>
            <a:r>
              <a:rPr lang="en-US" sz="3600" dirty="0">
                <a:solidFill>
                  <a:schemeClr val="bg1"/>
                </a:solidFill>
              </a:rPr>
              <a:t>does not easily withdraw these privileges nor lightly abandon those for whom He has planned a high destiny. What He purposes and executes is for the good of those concerned, as they themselves will ultimately be led to admit. God continues to work with any who submit, and accomplishes His designs, though it be but with a remnant. This is the theme of the prophecy that follows.</a:t>
            </a:r>
          </a:p>
        </p:txBody>
      </p:sp>
    </p:spTree>
    <p:extLst>
      <p:ext uri="{BB962C8B-B14F-4D97-AF65-F5344CB8AC3E}">
        <p14:creationId xmlns:p14="http://schemas.microsoft.com/office/powerpoint/2010/main" val="117012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20:33-44</a:t>
            </a:r>
            <a:endParaRPr lang="en-US" dirty="0"/>
          </a:p>
        </p:txBody>
      </p:sp>
      <p:sp>
        <p:nvSpPr>
          <p:cNvPr id="14" name="Content Placeholder 13"/>
          <p:cNvSpPr>
            <a:spLocks noGrp="1"/>
          </p:cNvSpPr>
          <p:nvPr>
            <p:ph idx="1"/>
          </p:nvPr>
        </p:nvSpPr>
        <p:spPr>
          <a:xfrm>
            <a:off x="846665" y="1900989"/>
            <a:ext cx="3942349" cy="4382777"/>
          </a:xfrm>
        </p:spPr>
        <p:txBody>
          <a:bodyPr>
            <a:noAutofit/>
          </a:bodyPr>
          <a:lstStyle/>
          <a:p>
            <a:r>
              <a:rPr lang="en-US" sz="3200" b="1" baseline="30000" dirty="0"/>
              <a:t>33 </a:t>
            </a:r>
            <a:r>
              <a:rPr lang="en-US" sz="3200" dirty="0"/>
              <a:t>As I live, </a:t>
            </a:r>
            <a:r>
              <a:rPr lang="en-US" sz="3200" dirty="0" err="1"/>
              <a:t>saith</a:t>
            </a:r>
            <a:r>
              <a:rPr lang="en-US" sz="3200" dirty="0"/>
              <a:t> the Lord </a:t>
            </a:r>
            <a:r>
              <a:rPr lang="en-US" sz="3200" cap="small" dirty="0"/>
              <a:t>God</a:t>
            </a:r>
            <a:r>
              <a:rPr lang="en-US" sz="3200" dirty="0"/>
              <a:t>, surely with a mighty hand, and with a stretched out arm, and with fury poured out, will I rule over you:</a:t>
            </a:r>
            <a:endParaRPr lang="en-US" sz="2800" dirty="0"/>
          </a:p>
        </p:txBody>
      </p:sp>
      <p:pic>
        <p:nvPicPr>
          <p:cNvPr id="44034" name="Picture 2" descr="Hurray! Jesus is still the King. | the sound bo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9014" y="1827860"/>
            <a:ext cx="6553993" cy="436933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19199" y="996863"/>
            <a:ext cx="10668001" cy="830997"/>
          </a:xfrm>
          <a:prstGeom prst="rect">
            <a:avLst/>
          </a:prstGeom>
          <a:noFill/>
        </p:spPr>
        <p:txBody>
          <a:bodyPr wrap="square" rtlCol="0">
            <a:spAutoFit/>
          </a:bodyPr>
          <a:lstStyle/>
          <a:p>
            <a:r>
              <a:rPr lang="en-US" sz="2400" dirty="0">
                <a:solidFill>
                  <a:srgbClr val="FFFF00"/>
                </a:solidFill>
              </a:rPr>
              <a:t>Historically, the plan Ezekiel here mentions was never fulfilled, at least not to any significant degree</a:t>
            </a:r>
            <a:r>
              <a:rPr lang="en-US" sz="2400" dirty="0" smtClean="0">
                <a:solidFill>
                  <a:srgbClr val="FFFF00"/>
                </a:solidFill>
              </a:rPr>
              <a:t>.  These assurances therefore fall to Spiritual Israel!  </a:t>
            </a:r>
            <a:endParaRPr lang="en-US" sz="2400" dirty="0">
              <a:solidFill>
                <a:srgbClr val="FFFF00"/>
              </a:solidFill>
            </a:endParaRPr>
          </a:p>
        </p:txBody>
      </p:sp>
    </p:spTree>
    <p:extLst>
      <p:ext uri="{BB962C8B-B14F-4D97-AF65-F5344CB8AC3E}">
        <p14:creationId xmlns:p14="http://schemas.microsoft.com/office/powerpoint/2010/main" val="411506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20:34-44</a:t>
            </a:r>
            <a:endParaRPr lang="en-US" dirty="0"/>
          </a:p>
        </p:txBody>
      </p:sp>
      <p:sp>
        <p:nvSpPr>
          <p:cNvPr id="14" name="Content Placeholder 13"/>
          <p:cNvSpPr>
            <a:spLocks noGrp="1"/>
          </p:cNvSpPr>
          <p:nvPr>
            <p:ph idx="1"/>
          </p:nvPr>
        </p:nvSpPr>
        <p:spPr>
          <a:xfrm>
            <a:off x="1219198" y="1458528"/>
            <a:ext cx="5147735" cy="5040917"/>
          </a:xfrm>
        </p:spPr>
        <p:txBody>
          <a:bodyPr>
            <a:noAutofit/>
          </a:bodyPr>
          <a:lstStyle/>
          <a:p>
            <a:r>
              <a:rPr lang="en-US" sz="3200" b="1" baseline="30000" dirty="0"/>
              <a:t>34 </a:t>
            </a:r>
            <a:r>
              <a:rPr lang="en-US" sz="3200" dirty="0"/>
              <a:t>And I will bring you out from the people, and will gather you out of the countries wherein ye are scattered, with a mighty hand, and with a stretched out arm, and with fury poured out.</a:t>
            </a:r>
            <a:endParaRPr lang="en-US" sz="2800" dirty="0"/>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smtClean="0">
                <a:solidFill>
                  <a:srgbClr val="FFFF00"/>
                </a:solidFill>
              </a:rPr>
              <a:t>Ezekiel 20:33-44 speaks to an unfulfilled plan with promises for our future.  </a:t>
            </a:r>
            <a:endParaRPr lang="en-US" sz="2400" dirty="0">
              <a:solidFill>
                <a:srgbClr val="FFFF00"/>
              </a:solidFill>
            </a:endParaRPr>
          </a:p>
        </p:txBody>
      </p:sp>
      <p:pic>
        <p:nvPicPr>
          <p:cNvPr id="48130" name="Picture 2" descr="What Church is Jesus Coming Back for? [podcast] - Todd Tomasell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1176" y="1649349"/>
            <a:ext cx="3971925" cy="410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047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20:35-44</a:t>
            </a:r>
            <a:endParaRPr lang="en-US" dirty="0"/>
          </a:p>
        </p:txBody>
      </p:sp>
      <p:sp>
        <p:nvSpPr>
          <p:cNvPr id="14" name="Content Placeholder 13"/>
          <p:cNvSpPr>
            <a:spLocks noGrp="1"/>
          </p:cNvSpPr>
          <p:nvPr>
            <p:ph idx="1"/>
          </p:nvPr>
        </p:nvSpPr>
        <p:spPr>
          <a:xfrm>
            <a:off x="1219198" y="1458528"/>
            <a:ext cx="5625044" cy="5040917"/>
          </a:xfrm>
        </p:spPr>
        <p:txBody>
          <a:bodyPr>
            <a:noAutofit/>
          </a:bodyPr>
          <a:lstStyle/>
          <a:p>
            <a:r>
              <a:rPr lang="en-US" sz="3200" b="1" baseline="30000" dirty="0"/>
              <a:t>35 </a:t>
            </a:r>
            <a:r>
              <a:rPr lang="en-US" sz="3200" dirty="0"/>
              <a:t>And I will bring you into the wilderness of the people, and there will I plead with you face to face.</a:t>
            </a:r>
          </a:p>
          <a:p>
            <a:r>
              <a:rPr lang="en-US" sz="3200" b="1" baseline="30000" dirty="0"/>
              <a:t>36 </a:t>
            </a:r>
            <a:r>
              <a:rPr lang="en-US" sz="3200" dirty="0"/>
              <a:t>Like as I pleaded with your fathers in the wilderness of the land of Egypt, so will I plead with you, </a:t>
            </a:r>
            <a:r>
              <a:rPr lang="en-US" sz="3200" dirty="0" err="1"/>
              <a:t>saith</a:t>
            </a:r>
            <a:r>
              <a:rPr lang="en-US" sz="3200" dirty="0"/>
              <a:t> the Lord </a:t>
            </a:r>
            <a:r>
              <a:rPr lang="en-US" sz="3200" cap="small" dirty="0"/>
              <a:t>God</a:t>
            </a:r>
            <a:r>
              <a:rPr lang="en-US" sz="3200" dirty="0"/>
              <a:t>.</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49154" name="Picture 2" descr="Jesus PLEADS His Case for Common Consent - Tocubit Is Invisible's Cubit"/>
          <p:cNvPicPr>
            <a:picLocks noChangeAspect="1" noChangeArrowheads="1"/>
          </p:cNvPicPr>
          <p:nvPr/>
        </p:nvPicPr>
        <p:blipFill rotWithShape="1">
          <a:blip r:embed="rId2">
            <a:extLst>
              <a:ext uri="{28A0092B-C50C-407E-A947-70E740481C1C}">
                <a14:useLocalDpi xmlns:a14="http://schemas.microsoft.com/office/drawing/2010/main" val="0"/>
              </a:ext>
            </a:extLst>
          </a:blip>
          <a:srcRect l="40816" t="7448" r="9833"/>
          <a:stretch/>
        </p:blipFill>
        <p:spPr bwMode="auto">
          <a:xfrm>
            <a:off x="6844242" y="1643193"/>
            <a:ext cx="4581991" cy="4296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92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20:37-44</a:t>
            </a:r>
            <a:endParaRPr lang="en-US" dirty="0"/>
          </a:p>
        </p:txBody>
      </p:sp>
      <p:sp>
        <p:nvSpPr>
          <p:cNvPr id="14" name="Content Placeholder 13"/>
          <p:cNvSpPr>
            <a:spLocks noGrp="1"/>
          </p:cNvSpPr>
          <p:nvPr>
            <p:ph idx="1"/>
          </p:nvPr>
        </p:nvSpPr>
        <p:spPr>
          <a:xfrm>
            <a:off x="1219198" y="2177989"/>
            <a:ext cx="4605869" cy="4321456"/>
          </a:xfrm>
        </p:spPr>
        <p:txBody>
          <a:bodyPr>
            <a:noAutofit/>
          </a:bodyPr>
          <a:lstStyle/>
          <a:p>
            <a:r>
              <a:rPr lang="en-US" sz="3200" b="1" baseline="30000" dirty="0"/>
              <a:t>37 </a:t>
            </a:r>
            <a:r>
              <a:rPr lang="en-US" sz="3200" dirty="0"/>
              <a:t>And I will cause you to pass under the rod, and I will bring you into the bond of the covenant:</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0178" name="Picture 2" descr="The Great Controversy, by Ellen G. White. Chapter 23: What Is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8933" y="1630362"/>
            <a:ext cx="3317876" cy="4534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77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20:1-44</a:t>
            </a:r>
            <a:endParaRPr lang="en-US" dirty="0"/>
          </a:p>
        </p:txBody>
      </p:sp>
      <p:sp>
        <p:nvSpPr>
          <p:cNvPr id="14" name="Content Placeholder 13"/>
          <p:cNvSpPr>
            <a:spLocks noGrp="1"/>
          </p:cNvSpPr>
          <p:nvPr>
            <p:ph idx="1"/>
          </p:nvPr>
        </p:nvSpPr>
        <p:spPr>
          <a:xfrm>
            <a:off x="1219200" y="1335640"/>
            <a:ext cx="5335712" cy="5019920"/>
          </a:xfrm>
        </p:spPr>
        <p:txBody>
          <a:bodyPr>
            <a:normAutofit lnSpcReduction="10000"/>
          </a:bodyPr>
          <a:lstStyle/>
          <a:p>
            <a:r>
              <a:rPr lang="en-US" sz="3200" b="1" dirty="0"/>
              <a:t>20 </a:t>
            </a:r>
            <a:r>
              <a:rPr lang="en-US" sz="3200" dirty="0"/>
              <a:t>And it came to </a:t>
            </a:r>
            <a:r>
              <a:rPr lang="en-US" sz="3200" dirty="0">
                <a:solidFill>
                  <a:schemeClr val="accent3">
                    <a:lumMod val="60000"/>
                    <a:lumOff val="40000"/>
                  </a:schemeClr>
                </a:solidFill>
              </a:rPr>
              <a:t>pass in the seventh year, in the fifth month, the tenth day of the month</a:t>
            </a:r>
            <a:r>
              <a:rPr lang="en-US" sz="3200" dirty="0"/>
              <a:t>, that certain of the elders of Israel came to enquire of the </a:t>
            </a:r>
            <a:r>
              <a:rPr lang="en-US" sz="3200" cap="small" dirty="0"/>
              <a:t>Lord</a:t>
            </a:r>
            <a:r>
              <a:rPr lang="en-US" sz="3200" dirty="0"/>
              <a:t>, and sat before me.</a:t>
            </a:r>
          </a:p>
          <a:p>
            <a:r>
              <a:rPr lang="en-US" sz="3200" b="1" baseline="30000" dirty="0"/>
              <a:t>2 </a:t>
            </a:r>
            <a:r>
              <a:rPr lang="en-US" sz="3200" dirty="0"/>
              <a:t>Then came the word of the </a:t>
            </a:r>
            <a:r>
              <a:rPr lang="en-US" sz="3200" cap="small" dirty="0"/>
              <a:t>Lord</a:t>
            </a:r>
            <a:r>
              <a:rPr lang="en-US" sz="3200" dirty="0"/>
              <a:t> unto me, saying,</a:t>
            </a:r>
          </a:p>
        </p:txBody>
      </p:sp>
      <p:pic>
        <p:nvPicPr>
          <p:cNvPr id="1026" name="Picture 2" descr="The prophet Ezekiel is known for writing one of the longer books of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325" y="1335640"/>
            <a:ext cx="4514850" cy="4514851"/>
          </a:xfrm>
          <a:prstGeom prst="rect">
            <a:avLst/>
          </a:prstGeom>
          <a:noFill/>
          <a:extLst>
            <a:ext uri="{909E8E84-426E-40DD-AFC4-6F175D3DCCD1}">
              <a14:hiddenFill xmlns:a14="http://schemas.microsoft.com/office/drawing/2010/main">
                <a:solidFill>
                  <a:srgbClr val="FFFFFF"/>
                </a:solidFill>
              </a14:hiddenFill>
            </a:ext>
          </a:extLst>
        </p:spPr>
      </p:pic>
      <p:sp>
        <p:nvSpPr>
          <p:cNvPr id="2" name="Horizontal Scroll 1"/>
          <p:cNvSpPr/>
          <p:nvPr/>
        </p:nvSpPr>
        <p:spPr>
          <a:xfrm>
            <a:off x="898902" y="2843820"/>
            <a:ext cx="10228881" cy="3665852"/>
          </a:xfrm>
          <a:prstGeom prst="horizontalScroll">
            <a:avLst/>
          </a:prstGeom>
          <a:blipFill>
            <a:blip r:embed="rId3"/>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rPr>
              <a:t>That is</a:t>
            </a:r>
            <a:r>
              <a:rPr lang="en-US" sz="3200" b="1" dirty="0">
                <a:solidFill>
                  <a:schemeClr val="bg1"/>
                </a:solidFill>
              </a:rPr>
              <a:t>, </a:t>
            </a:r>
            <a:r>
              <a:rPr lang="en-US" sz="3200" b="1" dirty="0" smtClean="0">
                <a:solidFill>
                  <a:schemeClr val="bg1"/>
                </a:solidFill>
              </a:rPr>
              <a:t>of </a:t>
            </a:r>
            <a:r>
              <a:rPr lang="en-US" sz="3200" b="1" dirty="0" err="1">
                <a:solidFill>
                  <a:schemeClr val="bg1"/>
                </a:solidFill>
              </a:rPr>
              <a:t>Jehoiachin’s</a:t>
            </a:r>
            <a:r>
              <a:rPr lang="en-US" sz="3200" b="1" dirty="0">
                <a:solidFill>
                  <a:schemeClr val="bg1"/>
                </a:solidFill>
              </a:rPr>
              <a:t> </a:t>
            </a:r>
            <a:r>
              <a:rPr lang="en-US" sz="3200" b="1" dirty="0" smtClean="0">
                <a:solidFill>
                  <a:schemeClr val="bg1"/>
                </a:solidFill>
              </a:rPr>
              <a:t>captivity, which would have fallen in approximately </a:t>
            </a:r>
            <a:r>
              <a:rPr lang="en-US" sz="3200" b="1" dirty="0">
                <a:solidFill>
                  <a:schemeClr val="bg1"/>
                </a:solidFill>
              </a:rPr>
              <a:t>591/590 B.C.</a:t>
            </a:r>
          </a:p>
        </p:txBody>
      </p:sp>
    </p:spTree>
    <p:extLst>
      <p:ext uri="{BB962C8B-B14F-4D97-AF65-F5344CB8AC3E}">
        <p14:creationId xmlns:p14="http://schemas.microsoft.com/office/powerpoint/2010/main" val="258904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20:38-44</a:t>
            </a:r>
            <a:endParaRPr lang="en-US" dirty="0"/>
          </a:p>
        </p:txBody>
      </p:sp>
      <p:sp>
        <p:nvSpPr>
          <p:cNvPr id="14" name="Content Placeholder 13"/>
          <p:cNvSpPr>
            <a:spLocks noGrp="1"/>
          </p:cNvSpPr>
          <p:nvPr>
            <p:ph idx="1"/>
          </p:nvPr>
        </p:nvSpPr>
        <p:spPr>
          <a:xfrm>
            <a:off x="1219198" y="1630362"/>
            <a:ext cx="5723469" cy="4869083"/>
          </a:xfrm>
        </p:spPr>
        <p:txBody>
          <a:bodyPr>
            <a:noAutofit/>
          </a:bodyPr>
          <a:lstStyle/>
          <a:p>
            <a:r>
              <a:rPr lang="en-US" sz="3200" b="1" baseline="30000" dirty="0"/>
              <a:t>38 </a:t>
            </a:r>
            <a:r>
              <a:rPr lang="en-US" sz="3200" dirty="0"/>
              <a:t>And I will purge out from among you the rebels, and them that transgress against me: I will bring them forth out of the country where they sojourn, and they shall not enter into the land of Israel: and ye shall know that I am the </a:t>
            </a:r>
            <a:r>
              <a:rPr lang="en-US" sz="3200" cap="small" dirty="0"/>
              <a:t>Lord</a:t>
            </a:r>
            <a:r>
              <a:rPr lang="en-US" sz="3200" dirty="0"/>
              <a:t>.</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1202" name="Picture 2" descr="Fr. Broom's Blog: FOUR LAST THINGS: DEATH, JUDGEMENT, HEAVEN AND H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9856" y="1900989"/>
            <a:ext cx="4927344" cy="4065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56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20:39-44</a:t>
            </a:r>
            <a:endParaRPr lang="en-US" dirty="0"/>
          </a:p>
        </p:txBody>
      </p:sp>
      <p:sp>
        <p:nvSpPr>
          <p:cNvPr id="14" name="Content Placeholder 13"/>
          <p:cNvSpPr>
            <a:spLocks noGrp="1"/>
          </p:cNvSpPr>
          <p:nvPr>
            <p:ph idx="1"/>
          </p:nvPr>
        </p:nvSpPr>
        <p:spPr>
          <a:xfrm>
            <a:off x="1219198" y="1630362"/>
            <a:ext cx="5723469" cy="4869083"/>
          </a:xfrm>
        </p:spPr>
        <p:txBody>
          <a:bodyPr>
            <a:noAutofit/>
          </a:bodyPr>
          <a:lstStyle/>
          <a:p>
            <a:r>
              <a:rPr lang="en-US" sz="3200" b="1" baseline="30000" dirty="0"/>
              <a:t>39 </a:t>
            </a:r>
            <a:r>
              <a:rPr lang="en-US" sz="3200" dirty="0"/>
              <a:t>As for you, O house of Israel, thus </a:t>
            </a:r>
            <a:r>
              <a:rPr lang="en-US" sz="3200" dirty="0" err="1"/>
              <a:t>saith</a:t>
            </a:r>
            <a:r>
              <a:rPr lang="en-US" sz="3200" dirty="0"/>
              <a:t> the Lord </a:t>
            </a:r>
            <a:r>
              <a:rPr lang="en-US" sz="3200" cap="small" dirty="0"/>
              <a:t>God</a:t>
            </a:r>
            <a:r>
              <a:rPr lang="en-US" sz="3200" dirty="0"/>
              <a:t>; Go ye, serve ye every one his idols, and hereafter also, if ye will not hearken unto me: but pollute ye my holy name no more with your gifts, and with your idols.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2226" name="Picture 2" descr="Espelhos de Luz: A Arte da Prece - Uma Antologia Ortodoxa. (Capítulo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2667" y="2341255"/>
            <a:ext cx="4514850" cy="3038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745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20:40-44</a:t>
            </a:r>
            <a:endParaRPr lang="en-US" dirty="0"/>
          </a:p>
        </p:txBody>
      </p:sp>
      <p:sp>
        <p:nvSpPr>
          <p:cNvPr id="14" name="Content Placeholder 13"/>
          <p:cNvSpPr>
            <a:spLocks noGrp="1"/>
          </p:cNvSpPr>
          <p:nvPr>
            <p:ph idx="1"/>
          </p:nvPr>
        </p:nvSpPr>
        <p:spPr>
          <a:xfrm>
            <a:off x="1219198" y="1630362"/>
            <a:ext cx="6553202" cy="4869083"/>
          </a:xfrm>
        </p:spPr>
        <p:txBody>
          <a:bodyPr>
            <a:noAutofit/>
          </a:bodyPr>
          <a:lstStyle/>
          <a:p>
            <a:r>
              <a:rPr lang="en-US" sz="3200" b="1" baseline="30000" dirty="0"/>
              <a:t>40 </a:t>
            </a:r>
            <a:r>
              <a:rPr lang="en-US" sz="3200" dirty="0"/>
              <a:t>For in mine holy mountain, in the mountain of the height of Israel, </a:t>
            </a:r>
            <a:r>
              <a:rPr lang="en-US" sz="3200" dirty="0" err="1"/>
              <a:t>saith</a:t>
            </a:r>
            <a:r>
              <a:rPr lang="en-US" sz="3200" dirty="0"/>
              <a:t> the Lord </a:t>
            </a:r>
            <a:r>
              <a:rPr lang="en-US" sz="3200" cap="small" dirty="0"/>
              <a:t>God</a:t>
            </a:r>
            <a:r>
              <a:rPr lang="en-US" sz="3200" dirty="0"/>
              <a:t>, there shall all the house of Israel, all of them in the land, serve me: there will I accept them, and there will I require your offerings, and the </a:t>
            </a:r>
            <a:r>
              <a:rPr lang="en-US" sz="3200" dirty="0" err="1"/>
              <a:t>firstfruits</a:t>
            </a:r>
            <a:r>
              <a:rPr lang="en-US" sz="3200" dirty="0"/>
              <a:t> of your oblations, with all your holy things.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3250" name="Picture 2" descr="Book of Daniel@Christian Disciples Church"/>
          <p:cNvPicPr>
            <a:picLocks noChangeAspect="1" noChangeArrowheads="1"/>
          </p:cNvPicPr>
          <p:nvPr/>
        </p:nvPicPr>
        <p:blipFill rotWithShape="1">
          <a:blip r:embed="rId2">
            <a:extLst>
              <a:ext uri="{28A0092B-C50C-407E-A947-70E740481C1C}">
                <a14:useLocalDpi xmlns:a14="http://schemas.microsoft.com/office/drawing/2010/main" val="0"/>
              </a:ext>
            </a:extLst>
          </a:blip>
          <a:srcRect r="42933"/>
          <a:stretch/>
        </p:blipFill>
        <p:spPr bwMode="auto">
          <a:xfrm>
            <a:off x="7894107" y="1630363"/>
            <a:ext cx="3745553" cy="4567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1859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20:41-44</a:t>
            </a:r>
            <a:endParaRPr lang="en-US" dirty="0"/>
          </a:p>
        </p:txBody>
      </p:sp>
      <p:sp>
        <p:nvSpPr>
          <p:cNvPr id="14" name="Content Placeholder 13"/>
          <p:cNvSpPr>
            <a:spLocks noGrp="1"/>
          </p:cNvSpPr>
          <p:nvPr>
            <p:ph idx="1"/>
          </p:nvPr>
        </p:nvSpPr>
        <p:spPr>
          <a:xfrm>
            <a:off x="1219198" y="1630362"/>
            <a:ext cx="5130802" cy="4869083"/>
          </a:xfrm>
        </p:spPr>
        <p:txBody>
          <a:bodyPr>
            <a:noAutofit/>
          </a:bodyPr>
          <a:lstStyle/>
          <a:p>
            <a:r>
              <a:rPr lang="en-US" sz="3200" b="1" baseline="30000" dirty="0"/>
              <a:t>41 </a:t>
            </a:r>
            <a:r>
              <a:rPr lang="en-US" sz="3200" dirty="0"/>
              <a:t>I will accept you with your sweet </a:t>
            </a:r>
            <a:r>
              <a:rPr lang="en-US" sz="3200" dirty="0" err="1"/>
              <a:t>savour</a:t>
            </a:r>
            <a:r>
              <a:rPr lang="en-US" sz="3200" dirty="0"/>
              <a:t>, when I bring you out from the people, and gather you out of the countries wherein ye have been scattered; and I will be sanctified in you before the heathen.</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4276" name="Picture 4" descr="Why Do Church Leaders Count? - Adam McLane"/>
          <p:cNvPicPr>
            <a:picLocks noChangeAspect="1" noChangeArrowheads="1"/>
          </p:cNvPicPr>
          <p:nvPr/>
        </p:nvPicPr>
        <p:blipFill rotWithShape="1">
          <a:blip r:embed="rId2">
            <a:extLst>
              <a:ext uri="{28A0092B-C50C-407E-A947-70E740481C1C}">
                <a14:useLocalDpi xmlns:a14="http://schemas.microsoft.com/office/drawing/2010/main" val="0"/>
              </a:ext>
            </a:extLst>
          </a:blip>
          <a:srcRect l="32306" r="15095"/>
          <a:stretch/>
        </p:blipFill>
        <p:spPr bwMode="auto">
          <a:xfrm>
            <a:off x="6214534" y="1907362"/>
            <a:ext cx="5672666" cy="3822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015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20:42-44</a:t>
            </a:r>
            <a:endParaRPr lang="en-US" dirty="0"/>
          </a:p>
        </p:txBody>
      </p:sp>
      <p:sp>
        <p:nvSpPr>
          <p:cNvPr id="14" name="Content Placeholder 13"/>
          <p:cNvSpPr>
            <a:spLocks noGrp="1"/>
          </p:cNvSpPr>
          <p:nvPr>
            <p:ph idx="1"/>
          </p:nvPr>
        </p:nvSpPr>
        <p:spPr>
          <a:xfrm>
            <a:off x="1219198" y="1630362"/>
            <a:ext cx="4775202" cy="4869083"/>
          </a:xfrm>
        </p:spPr>
        <p:txBody>
          <a:bodyPr>
            <a:noAutofit/>
          </a:bodyPr>
          <a:lstStyle/>
          <a:p>
            <a:r>
              <a:rPr lang="en-US" sz="3200" b="1" baseline="30000" dirty="0"/>
              <a:t>42 </a:t>
            </a:r>
            <a:r>
              <a:rPr lang="en-US" sz="3200" dirty="0"/>
              <a:t>And ye shall know that I am the </a:t>
            </a:r>
            <a:r>
              <a:rPr lang="en-US" sz="3200" cap="small" dirty="0"/>
              <a:t>Lord</a:t>
            </a:r>
            <a:r>
              <a:rPr lang="en-US" sz="3200" dirty="0"/>
              <a:t>, when I shall bring you into the land of Israel, into the country for the which I lifted up mine hand to give it to your fathers.</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5298" name="Picture 2" descr="Why Do the Prophets Speak of Multiple Jerusalems? | Meridian Magazi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4400" y="1725568"/>
            <a:ext cx="5227257" cy="3750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92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20:43-44</a:t>
            </a:r>
            <a:endParaRPr lang="en-US" dirty="0"/>
          </a:p>
        </p:txBody>
      </p:sp>
      <p:sp>
        <p:nvSpPr>
          <p:cNvPr id="14" name="Content Placeholder 13"/>
          <p:cNvSpPr>
            <a:spLocks noGrp="1"/>
          </p:cNvSpPr>
          <p:nvPr>
            <p:ph idx="1"/>
          </p:nvPr>
        </p:nvSpPr>
        <p:spPr>
          <a:xfrm>
            <a:off x="1219198" y="1630362"/>
            <a:ext cx="4775202" cy="4869083"/>
          </a:xfrm>
        </p:spPr>
        <p:txBody>
          <a:bodyPr>
            <a:noAutofit/>
          </a:bodyPr>
          <a:lstStyle/>
          <a:p>
            <a:r>
              <a:rPr lang="en-US" sz="3200" b="1" baseline="30000" dirty="0"/>
              <a:t>43 </a:t>
            </a:r>
            <a:r>
              <a:rPr lang="en-US" sz="3200" dirty="0"/>
              <a:t>And there shall ye remember your ways, and all your doings, wherein ye have been defiled; and ye shall </a:t>
            </a:r>
            <a:r>
              <a:rPr lang="en-US" sz="3200" dirty="0" err="1"/>
              <a:t>lothe</a:t>
            </a:r>
            <a:r>
              <a:rPr lang="en-US" sz="3200" dirty="0"/>
              <a:t> yourselves in your own sight for all your evils that ye have committed.</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promises for our future.  </a:t>
            </a:r>
            <a:endParaRPr lang="en-US" sz="2400" dirty="0">
              <a:solidFill>
                <a:srgbClr val="FFFF00"/>
              </a:solidFill>
            </a:endParaRPr>
          </a:p>
        </p:txBody>
      </p:sp>
      <p:pic>
        <p:nvPicPr>
          <p:cNvPr id="56322" name="Picture 2" descr="Primary Old Testament: January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6215" y="1900989"/>
            <a:ext cx="4514850" cy="3886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18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solidFill>
                  <a:srgbClr val="FFFF00"/>
                </a:solidFill>
              </a:rPr>
              <a:t>Loathe yourselves:  SDABC V. 4 p. 648</a:t>
            </a:r>
            <a:endParaRPr lang="en-US" dirty="0">
              <a:solidFill>
                <a:srgbClr val="FFFF00"/>
              </a:solidFill>
            </a:endParaRPr>
          </a:p>
        </p:txBody>
      </p:sp>
      <p:sp>
        <p:nvSpPr>
          <p:cNvPr id="14" name="Content Placeholder 13"/>
          <p:cNvSpPr>
            <a:spLocks noGrp="1"/>
          </p:cNvSpPr>
          <p:nvPr>
            <p:ph idx="1"/>
          </p:nvPr>
        </p:nvSpPr>
        <p:spPr>
          <a:xfrm>
            <a:off x="4489807" y="1212350"/>
            <a:ext cx="7185062" cy="5019920"/>
          </a:xfrm>
        </p:spPr>
        <p:txBody>
          <a:bodyPr>
            <a:noAutofit/>
          </a:bodyPr>
          <a:lstStyle/>
          <a:p>
            <a:pPr marL="68580" indent="0">
              <a:buNone/>
            </a:pPr>
            <a:r>
              <a:rPr lang="en-US" sz="3200" dirty="0"/>
              <a:t>This is the mark of the </a:t>
            </a:r>
            <a:r>
              <a:rPr lang="en-US" sz="3200" dirty="0" smtClean="0"/>
              <a:t>truly </a:t>
            </a:r>
            <a:r>
              <a:rPr lang="en-US" sz="3200" dirty="0"/>
              <a:t>penitent. Those who seek to excuse their sins have not taken the first step toward true repentance. </a:t>
            </a:r>
            <a:r>
              <a:rPr lang="en-US" sz="3200" dirty="0" smtClean="0"/>
              <a:t>Job </a:t>
            </a:r>
            <a:r>
              <a:rPr lang="en-US" sz="3200" dirty="0"/>
              <a:t>is an example of one who for a time sought to justify his course. It was only when a revelation of the character of God was portrayed before him that the contrast between his own sinfulness and the purity of his Maker became painfully apparent. </a:t>
            </a:r>
          </a:p>
        </p:txBody>
      </p:sp>
      <p:pic>
        <p:nvPicPr>
          <p:cNvPr id="59396" name="Picture 4" descr="Job 42:6 Why I abhor myself, and repent in dust and ash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281" y="1861699"/>
            <a:ext cx="4090526" cy="4090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20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solidFill>
                  <a:srgbClr val="FFFF00"/>
                </a:solidFill>
              </a:rPr>
              <a:t>Loathe yourselves:  SDABC V. 4 p. 649</a:t>
            </a:r>
            <a:endParaRPr lang="en-US" dirty="0">
              <a:solidFill>
                <a:srgbClr val="FFFF00"/>
              </a:solidFill>
            </a:endParaRPr>
          </a:p>
        </p:txBody>
      </p:sp>
      <p:sp>
        <p:nvSpPr>
          <p:cNvPr id="14" name="Content Placeholder 13"/>
          <p:cNvSpPr>
            <a:spLocks noGrp="1"/>
          </p:cNvSpPr>
          <p:nvPr>
            <p:ph idx="1"/>
          </p:nvPr>
        </p:nvSpPr>
        <p:spPr>
          <a:xfrm>
            <a:off x="6970144" y="1311215"/>
            <a:ext cx="4416724" cy="4921055"/>
          </a:xfrm>
        </p:spPr>
        <p:txBody>
          <a:bodyPr>
            <a:noAutofit/>
          </a:bodyPr>
          <a:lstStyle/>
          <a:p>
            <a:pPr marL="68580" indent="0">
              <a:buNone/>
            </a:pPr>
            <a:r>
              <a:rPr lang="en-US" sz="3200" dirty="0" smtClean="0"/>
              <a:t>Self-loathing </a:t>
            </a:r>
            <a:r>
              <a:rPr lang="en-US" sz="3200" dirty="0"/>
              <a:t>over sins is one of the most effective antidotes for a future repetition of those sins. The reason we fall so repeatedly into the same errors is that we do not mourn over our sins.</a:t>
            </a:r>
          </a:p>
        </p:txBody>
      </p:sp>
      <p:pic>
        <p:nvPicPr>
          <p:cNvPr id="59398" name="Picture 6" descr="Therefore I despise myself and repent in dust and ashes | Daily Bible ..."/>
          <p:cNvPicPr>
            <a:picLocks noChangeAspect="1" noChangeArrowheads="1"/>
          </p:cNvPicPr>
          <p:nvPr/>
        </p:nvPicPr>
        <p:blipFill rotWithShape="1">
          <a:blip r:embed="rId2">
            <a:extLst>
              <a:ext uri="{28A0092B-C50C-407E-A947-70E740481C1C}">
                <a14:useLocalDpi xmlns:a14="http://schemas.microsoft.com/office/drawing/2010/main" val="0"/>
              </a:ext>
            </a:extLst>
          </a:blip>
          <a:srcRect r="11318"/>
          <a:stretch/>
        </p:blipFill>
        <p:spPr bwMode="auto">
          <a:xfrm>
            <a:off x="751417" y="1181528"/>
            <a:ext cx="6218727" cy="4670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697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20:44</a:t>
            </a:r>
            <a:endParaRPr lang="en-US" dirty="0"/>
          </a:p>
        </p:txBody>
      </p:sp>
      <p:sp>
        <p:nvSpPr>
          <p:cNvPr id="14" name="Content Placeholder 13"/>
          <p:cNvSpPr>
            <a:spLocks noGrp="1"/>
          </p:cNvSpPr>
          <p:nvPr>
            <p:ph idx="1"/>
          </p:nvPr>
        </p:nvSpPr>
        <p:spPr>
          <a:xfrm>
            <a:off x="1219197" y="1630362"/>
            <a:ext cx="5447017" cy="4869083"/>
          </a:xfrm>
        </p:spPr>
        <p:txBody>
          <a:bodyPr>
            <a:noAutofit/>
          </a:bodyPr>
          <a:lstStyle/>
          <a:p>
            <a:r>
              <a:rPr lang="en-US" sz="3200" b="1" baseline="30000" dirty="0"/>
              <a:t>44 </a:t>
            </a:r>
            <a:r>
              <a:rPr lang="en-US" sz="3200" dirty="0"/>
              <a:t>And ye shall know that I am the </a:t>
            </a:r>
            <a:r>
              <a:rPr lang="en-US" sz="3200" cap="small" dirty="0"/>
              <a:t>Lord</a:t>
            </a:r>
            <a:r>
              <a:rPr lang="en-US" sz="3200" dirty="0"/>
              <a:t> when I have wrought with you for my name's sake, not according to your wicked ways, nor according to your corrupt doings, O ye house of Israel, </a:t>
            </a:r>
            <a:r>
              <a:rPr lang="en-US" sz="3200" dirty="0" err="1"/>
              <a:t>saith</a:t>
            </a:r>
            <a:r>
              <a:rPr lang="en-US" sz="3200" dirty="0"/>
              <a:t> the Lord </a:t>
            </a:r>
            <a:r>
              <a:rPr lang="en-US" sz="3200" cap="small" dirty="0"/>
              <a:t>God</a:t>
            </a:r>
            <a:r>
              <a:rPr lang="en-US" sz="3200" dirty="0"/>
              <a:t>.</a:t>
            </a:r>
          </a:p>
        </p:txBody>
      </p:sp>
      <p:sp>
        <p:nvSpPr>
          <p:cNvPr id="5" name="TextBox 4"/>
          <p:cNvSpPr txBox="1"/>
          <p:nvPr/>
        </p:nvSpPr>
        <p:spPr>
          <a:xfrm>
            <a:off x="1219199" y="996863"/>
            <a:ext cx="10668001" cy="461665"/>
          </a:xfrm>
          <a:prstGeom prst="rect">
            <a:avLst/>
          </a:prstGeom>
          <a:noFill/>
        </p:spPr>
        <p:txBody>
          <a:bodyPr wrap="square" rtlCol="0">
            <a:spAutoFit/>
          </a:bodyPr>
          <a:lstStyle/>
          <a:p>
            <a:r>
              <a:rPr lang="en-US" sz="2400" dirty="0">
                <a:solidFill>
                  <a:srgbClr val="FFFF00"/>
                </a:solidFill>
              </a:rPr>
              <a:t>Ezekiel 20:33-44 speaks to an unfulfilled plan </a:t>
            </a:r>
            <a:r>
              <a:rPr lang="en-US" sz="2400" dirty="0" smtClean="0">
                <a:solidFill>
                  <a:srgbClr val="FFFF00"/>
                </a:solidFill>
              </a:rPr>
              <a:t>with </a:t>
            </a:r>
            <a:r>
              <a:rPr lang="en-US" sz="2400" smtClean="0">
                <a:solidFill>
                  <a:srgbClr val="FFFF00"/>
                </a:solidFill>
              </a:rPr>
              <a:t>promises for our </a:t>
            </a:r>
            <a:r>
              <a:rPr lang="en-US" sz="2400" dirty="0" smtClean="0">
                <a:solidFill>
                  <a:srgbClr val="FFFF00"/>
                </a:solidFill>
              </a:rPr>
              <a:t>future.  </a:t>
            </a:r>
            <a:endParaRPr lang="en-US" sz="2400" dirty="0">
              <a:solidFill>
                <a:srgbClr val="FFFF00"/>
              </a:solidFill>
            </a:endParaRPr>
          </a:p>
        </p:txBody>
      </p:sp>
      <p:pic>
        <p:nvPicPr>
          <p:cNvPr id="57346" name="Picture 2" descr="Heaven - YetzerItal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2132" y="1458528"/>
            <a:ext cx="4154131" cy="4767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539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0" y="181603"/>
            <a:ext cx="12197751" cy="904126"/>
          </a:xfrm>
        </p:spPr>
        <p:txBody>
          <a:bodyPr/>
          <a:lstStyle/>
          <a:p>
            <a:r>
              <a:rPr lang="en-US" sz="3900" dirty="0" smtClean="0">
                <a:solidFill>
                  <a:srgbClr val="FFFF00"/>
                </a:solidFill>
              </a:rPr>
              <a:t>NOT according to your wicked ways:  </a:t>
            </a:r>
            <a:r>
              <a:rPr lang="en-US" dirty="0"/>
              <a:t>SDABC V. 4 p. </a:t>
            </a:r>
            <a:r>
              <a:rPr lang="en-US" dirty="0" smtClean="0"/>
              <a:t>649</a:t>
            </a:r>
            <a:endParaRPr lang="en-US" dirty="0"/>
          </a:p>
        </p:txBody>
      </p:sp>
      <p:sp>
        <p:nvSpPr>
          <p:cNvPr id="3" name="Vertical Scroll 2"/>
          <p:cNvSpPr/>
          <p:nvPr/>
        </p:nvSpPr>
        <p:spPr>
          <a:xfrm>
            <a:off x="113164" y="862642"/>
            <a:ext cx="11971421" cy="5942400"/>
          </a:xfrm>
          <a:prstGeom prst="verticalScroll">
            <a:avLst>
              <a:gd name="adj" fmla="val 9887"/>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bg1"/>
                </a:solidFill>
              </a:rPr>
              <a:t>Salvation is and will ever be an unmerited gift. Our wicked ways have earned for us only death. There is no amount of “works” that the sinner can accumulate that will finally constitute him worthy of heaven. On the other hand there is no sin so great that it cannot be removed by sincere repentance and </a:t>
            </a:r>
            <a:r>
              <a:rPr lang="en-US" sz="3600" dirty="0" smtClean="0">
                <a:solidFill>
                  <a:schemeClr val="bg1"/>
                </a:solidFill>
              </a:rPr>
              <a:t>reformation</a:t>
            </a:r>
            <a:r>
              <a:rPr lang="en-US" sz="3600" dirty="0">
                <a:solidFill>
                  <a:schemeClr val="bg1"/>
                </a:solidFill>
              </a:rPr>
              <a:t>. When the righteous man receives his rewards, all the sins that he has committed will not even be mentioned to </a:t>
            </a:r>
            <a:r>
              <a:rPr lang="en-US" sz="3600" dirty="0" smtClean="0">
                <a:solidFill>
                  <a:schemeClr val="bg1"/>
                </a:solidFill>
              </a:rPr>
              <a:t>him.  </a:t>
            </a:r>
            <a:endParaRPr lang="en-US" sz="3600" dirty="0">
              <a:solidFill>
                <a:schemeClr val="bg1"/>
              </a:solidFill>
            </a:endParaRPr>
          </a:p>
        </p:txBody>
      </p:sp>
    </p:spTree>
    <p:extLst>
      <p:ext uri="{BB962C8B-B14F-4D97-AF65-F5344CB8AC3E}">
        <p14:creationId xmlns:p14="http://schemas.microsoft.com/office/powerpoint/2010/main" val="880259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flipH="1" flipV="1">
            <a:off x="5898995" y="1305462"/>
            <a:ext cx="0" cy="4787113"/>
          </a:xfrm>
          <a:prstGeom prst="line">
            <a:avLst/>
          </a:prstGeom>
          <a:ln/>
        </p:spPr>
        <p:style>
          <a:lnRef idx="3">
            <a:schemeClr val="accent2"/>
          </a:lnRef>
          <a:fillRef idx="0">
            <a:schemeClr val="accent2"/>
          </a:fillRef>
          <a:effectRef idx="2">
            <a:schemeClr val="accent2"/>
          </a:effectRef>
          <a:fontRef idx="minor">
            <a:schemeClr val="tx1"/>
          </a:fontRef>
        </p:style>
      </p:cxnSp>
      <p:sp>
        <p:nvSpPr>
          <p:cNvPr id="2" name="Title 1"/>
          <p:cNvSpPr>
            <a:spLocks noGrp="1"/>
          </p:cNvSpPr>
          <p:nvPr>
            <p:ph type="title"/>
          </p:nvPr>
        </p:nvSpPr>
        <p:spPr/>
        <p:txBody>
          <a:bodyPr/>
          <a:lstStyle/>
          <a:p>
            <a:r>
              <a:rPr lang="en-US" dirty="0" smtClean="0"/>
              <a:t>Historical Note</a:t>
            </a:r>
            <a:r>
              <a:rPr lang="en-US" smtClean="0"/>
              <a:t>:  Timeline</a:t>
            </a:r>
            <a:endParaRPr lang="en-US" dirty="0"/>
          </a:p>
        </p:txBody>
      </p:sp>
      <p:sp>
        <p:nvSpPr>
          <p:cNvPr id="12" name="Rectangle 11"/>
          <p:cNvSpPr/>
          <p:nvPr/>
        </p:nvSpPr>
        <p:spPr>
          <a:xfrm>
            <a:off x="0" y="6092575"/>
            <a:ext cx="12192000" cy="297074"/>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645	635	625	615	605	595	585	575	565	555	545	535	525</a:t>
            </a:r>
            <a:endParaRPr lang="en-US" dirty="0">
              <a:solidFill>
                <a:schemeClr val="bg1"/>
              </a:solidFill>
            </a:endParaRPr>
          </a:p>
        </p:txBody>
      </p:sp>
      <p:sp>
        <p:nvSpPr>
          <p:cNvPr id="13" name="Rectangle 12"/>
          <p:cNvSpPr/>
          <p:nvPr/>
        </p:nvSpPr>
        <p:spPr>
          <a:xfrm>
            <a:off x="2475571" y="5380800"/>
            <a:ext cx="8543464" cy="5761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000" dirty="0" smtClean="0"/>
              <a:t>Daniel:  622-630 BC</a:t>
            </a:r>
            <a:endParaRPr lang="en-US" sz="2000" dirty="0"/>
          </a:p>
        </p:txBody>
      </p:sp>
      <p:sp>
        <p:nvSpPr>
          <p:cNvPr id="16" name="Rectangle 15"/>
          <p:cNvSpPr/>
          <p:nvPr/>
        </p:nvSpPr>
        <p:spPr>
          <a:xfrm>
            <a:off x="2475571" y="4292391"/>
            <a:ext cx="5140712" cy="576197"/>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000" dirty="0" smtClean="0"/>
              <a:t>Ezekiel 622-571 BC</a:t>
            </a:r>
            <a:endParaRPr lang="en-US" sz="2000" dirty="0"/>
          </a:p>
        </p:txBody>
      </p:sp>
      <p:cxnSp>
        <p:nvCxnSpPr>
          <p:cNvPr id="18" name="Straight Connector 17"/>
          <p:cNvCxnSpPr/>
          <p:nvPr/>
        </p:nvCxnSpPr>
        <p:spPr>
          <a:xfrm flipH="1" flipV="1">
            <a:off x="4268536" y="5380800"/>
            <a:ext cx="0" cy="711775"/>
          </a:xfrm>
          <a:prstGeom prst="line">
            <a:avLst/>
          </a:prstGeom>
          <a:ln/>
        </p:spPr>
        <p:style>
          <a:lnRef idx="2">
            <a:schemeClr val="accent6"/>
          </a:lnRef>
          <a:fillRef idx="0">
            <a:schemeClr val="accent6"/>
          </a:fillRef>
          <a:effectRef idx="1">
            <a:schemeClr val="accent6"/>
          </a:effectRef>
          <a:fontRef idx="minor">
            <a:schemeClr val="tx1"/>
          </a:fontRef>
        </p:style>
      </p:cxnSp>
      <p:sp>
        <p:nvSpPr>
          <p:cNvPr id="19" name="TextBox 18"/>
          <p:cNvSpPr txBox="1"/>
          <p:nvPr/>
        </p:nvSpPr>
        <p:spPr>
          <a:xfrm>
            <a:off x="1254763" y="5027510"/>
            <a:ext cx="3791164" cy="369332"/>
          </a:xfrm>
          <a:prstGeom prst="rect">
            <a:avLst/>
          </a:prstGeom>
          <a:noFill/>
        </p:spPr>
        <p:txBody>
          <a:bodyPr wrap="square" rtlCol="0">
            <a:spAutoFit/>
          </a:bodyPr>
          <a:lstStyle/>
          <a:p>
            <a:r>
              <a:rPr lang="en-US" dirty="0" smtClean="0">
                <a:solidFill>
                  <a:schemeClr val="accent6">
                    <a:lumMod val="40000"/>
                    <a:lumOff val="60000"/>
                  </a:schemeClr>
                </a:solidFill>
              </a:rPr>
              <a:t>Daniel taken to Babylon in 605 BC</a:t>
            </a:r>
            <a:endParaRPr lang="en-US" dirty="0">
              <a:solidFill>
                <a:schemeClr val="accent6">
                  <a:lumMod val="40000"/>
                  <a:lumOff val="60000"/>
                </a:schemeClr>
              </a:solidFill>
            </a:endParaRPr>
          </a:p>
        </p:txBody>
      </p:sp>
      <p:sp>
        <p:nvSpPr>
          <p:cNvPr id="25" name="TextBox 24"/>
          <p:cNvSpPr txBox="1"/>
          <p:nvPr/>
        </p:nvSpPr>
        <p:spPr>
          <a:xfrm>
            <a:off x="1296454" y="3911736"/>
            <a:ext cx="3791164" cy="369332"/>
          </a:xfrm>
          <a:prstGeom prst="rect">
            <a:avLst/>
          </a:prstGeom>
          <a:noFill/>
        </p:spPr>
        <p:txBody>
          <a:bodyPr wrap="square" rtlCol="0">
            <a:spAutoFit/>
          </a:bodyPr>
          <a:lstStyle/>
          <a:p>
            <a:r>
              <a:rPr lang="en-US" dirty="0" smtClean="0">
                <a:solidFill>
                  <a:schemeClr val="accent6">
                    <a:lumMod val="40000"/>
                    <a:lumOff val="60000"/>
                  </a:schemeClr>
                </a:solidFill>
              </a:rPr>
              <a:t>Ezekiel taken to Babylon in 597 BC</a:t>
            </a:r>
            <a:endParaRPr lang="en-US" dirty="0">
              <a:solidFill>
                <a:schemeClr val="accent6">
                  <a:lumMod val="40000"/>
                  <a:lumOff val="60000"/>
                </a:schemeClr>
              </a:solidFill>
            </a:endParaRPr>
          </a:p>
        </p:txBody>
      </p:sp>
      <p:sp>
        <p:nvSpPr>
          <p:cNvPr id="30" name="Rectangle 29"/>
          <p:cNvSpPr/>
          <p:nvPr/>
        </p:nvSpPr>
        <p:spPr>
          <a:xfrm>
            <a:off x="5898995" y="1456710"/>
            <a:ext cx="4602542" cy="523220"/>
          </a:xfrm>
          <a:prstGeom prst="rect">
            <a:avLst/>
          </a:prstGeom>
        </p:spPr>
        <p:txBody>
          <a:bodyPr wrap="none">
            <a:spAutoFit/>
          </a:bodyPr>
          <a:lstStyle/>
          <a:p>
            <a:r>
              <a:rPr lang="en-US" sz="2800" dirty="0">
                <a:solidFill>
                  <a:schemeClr val="accent2">
                    <a:lumMod val="20000"/>
                    <a:lumOff val="80000"/>
                  </a:schemeClr>
                </a:solidFill>
              </a:rPr>
              <a:t>Fall of Jerusalem in 586 BC</a:t>
            </a:r>
          </a:p>
        </p:txBody>
      </p:sp>
      <p:sp>
        <p:nvSpPr>
          <p:cNvPr id="32" name="Rectangle 31"/>
          <p:cNvSpPr/>
          <p:nvPr/>
        </p:nvSpPr>
        <p:spPr>
          <a:xfrm>
            <a:off x="1874520" y="1349535"/>
            <a:ext cx="2914300" cy="576197"/>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chemeClr val="bg1"/>
                </a:solidFill>
              </a:rPr>
              <a:t>Jehoiakim</a:t>
            </a:r>
            <a:r>
              <a:rPr lang="en-US" sz="2000" dirty="0" smtClean="0">
                <a:solidFill>
                  <a:schemeClr val="bg1"/>
                </a:solidFill>
              </a:rPr>
              <a:t> 634-598 BC</a:t>
            </a:r>
          </a:p>
          <a:p>
            <a:r>
              <a:rPr lang="en-US" sz="1400" dirty="0" smtClean="0">
                <a:solidFill>
                  <a:schemeClr val="bg1"/>
                </a:solidFill>
              </a:rPr>
              <a:t>18</a:t>
            </a:r>
            <a:r>
              <a:rPr lang="en-US" sz="1400" baseline="30000" dirty="0" smtClean="0">
                <a:solidFill>
                  <a:schemeClr val="bg1"/>
                </a:solidFill>
              </a:rPr>
              <a:t>th</a:t>
            </a:r>
            <a:r>
              <a:rPr lang="en-US" sz="1400" dirty="0" smtClean="0">
                <a:solidFill>
                  <a:schemeClr val="bg1"/>
                </a:solidFill>
              </a:rPr>
              <a:t> ruler of Judah, reigned 11 </a:t>
            </a:r>
            <a:r>
              <a:rPr lang="en-US" sz="1400" dirty="0" err="1" smtClean="0">
                <a:solidFill>
                  <a:schemeClr val="bg1"/>
                </a:solidFill>
              </a:rPr>
              <a:t>yrs</a:t>
            </a:r>
            <a:endParaRPr lang="en-US" sz="1400" dirty="0">
              <a:solidFill>
                <a:schemeClr val="bg1"/>
              </a:solidFill>
            </a:endParaRPr>
          </a:p>
        </p:txBody>
      </p:sp>
      <p:sp>
        <p:nvSpPr>
          <p:cNvPr id="33" name="Rectangle 32"/>
          <p:cNvSpPr/>
          <p:nvPr/>
        </p:nvSpPr>
        <p:spPr>
          <a:xfrm>
            <a:off x="3150345" y="2040974"/>
            <a:ext cx="1812073" cy="57619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smtClean="0">
                <a:solidFill>
                  <a:schemeClr val="bg1"/>
                </a:solidFill>
              </a:rPr>
              <a:t>Jehoiachin</a:t>
            </a:r>
            <a:r>
              <a:rPr lang="en-US" sz="1200" dirty="0" smtClean="0">
                <a:solidFill>
                  <a:schemeClr val="bg1"/>
                </a:solidFill>
              </a:rPr>
              <a:t> 616-597 BC</a:t>
            </a:r>
          </a:p>
          <a:p>
            <a:r>
              <a:rPr lang="en-US" sz="1200" dirty="0" smtClean="0">
                <a:solidFill>
                  <a:schemeClr val="bg1"/>
                </a:solidFill>
              </a:rPr>
              <a:t>reigned 3 </a:t>
            </a:r>
            <a:r>
              <a:rPr lang="en-US" sz="1200" dirty="0" err="1" smtClean="0">
                <a:solidFill>
                  <a:schemeClr val="bg1"/>
                </a:solidFill>
              </a:rPr>
              <a:t>mo</a:t>
            </a:r>
            <a:r>
              <a:rPr lang="en-US" sz="1200" dirty="0" smtClean="0">
                <a:solidFill>
                  <a:schemeClr val="bg1"/>
                </a:solidFill>
              </a:rPr>
              <a:t> 10 days</a:t>
            </a:r>
            <a:endParaRPr lang="en-US" sz="1200" dirty="0">
              <a:solidFill>
                <a:schemeClr val="bg1"/>
              </a:solidFill>
            </a:endParaRPr>
          </a:p>
        </p:txBody>
      </p:sp>
      <p:sp>
        <p:nvSpPr>
          <p:cNvPr id="34" name="Rectangle 33"/>
          <p:cNvSpPr/>
          <p:nvPr/>
        </p:nvSpPr>
        <p:spPr>
          <a:xfrm>
            <a:off x="4980147" y="2059523"/>
            <a:ext cx="3927547" cy="576197"/>
          </a:xfrm>
          <a:prstGeom prst="rect">
            <a:avLst/>
          </a:prstGeom>
          <a:gradFill flip="none" rotWithShape="1">
            <a:gsLst>
              <a:gs pos="0">
                <a:schemeClr val="bg1"/>
              </a:gs>
              <a:gs pos="50000">
                <a:schemeClr val="accent3">
                  <a:lumMod val="40000"/>
                  <a:lumOff val="60000"/>
                  <a:shade val="67500"/>
                  <a:satMod val="115000"/>
                </a:schemeClr>
              </a:gs>
              <a:gs pos="100000">
                <a:schemeClr val="accent3">
                  <a:lumMod val="60000"/>
                  <a:lumOff val="4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err="1" smtClean="0">
                <a:solidFill>
                  <a:schemeClr val="bg1"/>
                </a:solidFill>
              </a:rPr>
              <a:t>Jehoiachin’s</a:t>
            </a:r>
            <a:r>
              <a:rPr lang="en-US" sz="2000" dirty="0" smtClean="0">
                <a:solidFill>
                  <a:schemeClr val="bg1"/>
                </a:solidFill>
              </a:rPr>
              <a:t> captivity</a:t>
            </a:r>
            <a:endParaRPr lang="en-US" sz="2000" dirty="0">
              <a:solidFill>
                <a:schemeClr val="bg1"/>
              </a:solidFill>
            </a:endParaRPr>
          </a:p>
        </p:txBody>
      </p:sp>
      <p:cxnSp>
        <p:nvCxnSpPr>
          <p:cNvPr id="22" name="Straight Connector 21"/>
          <p:cNvCxnSpPr/>
          <p:nvPr/>
        </p:nvCxnSpPr>
        <p:spPr>
          <a:xfrm flipH="1" flipV="1">
            <a:off x="4987164" y="2048633"/>
            <a:ext cx="0" cy="4043943"/>
          </a:xfrm>
          <a:prstGeom prst="line">
            <a:avLst/>
          </a:prstGeom>
          <a:ln/>
        </p:spPr>
        <p:style>
          <a:lnRef idx="2">
            <a:schemeClr val="accent6"/>
          </a:lnRef>
          <a:fillRef idx="0">
            <a:schemeClr val="accent6"/>
          </a:fillRef>
          <a:effectRef idx="1">
            <a:schemeClr val="accent6"/>
          </a:effectRef>
          <a:fontRef idx="minor">
            <a:schemeClr val="tx1"/>
          </a:fontRef>
        </p:style>
      </p:cxnSp>
      <p:sp>
        <p:nvSpPr>
          <p:cNvPr id="20" name="Rectangle 19"/>
          <p:cNvSpPr/>
          <p:nvPr/>
        </p:nvSpPr>
        <p:spPr>
          <a:xfrm>
            <a:off x="1029754" y="3345708"/>
            <a:ext cx="5359895" cy="57619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t>Jeremiah 643-570 BC</a:t>
            </a:r>
            <a:endParaRPr lang="en-US" sz="2000" dirty="0"/>
          </a:p>
        </p:txBody>
      </p:sp>
    </p:spTree>
    <p:extLst>
      <p:ext uri="{BB962C8B-B14F-4D97-AF65-F5344CB8AC3E}">
        <p14:creationId xmlns:p14="http://schemas.microsoft.com/office/powerpoint/2010/main" val="1729999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Timely Warnings:  Ezekiel 20</a:t>
            </a:r>
            <a:endParaRPr lang="en-US" dirty="0"/>
          </a:p>
        </p:txBody>
      </p:sp>
      <p:sp>
        <p:nvSpPr>
          <p:cNvPr id="3" name="Content Placeholder 2"/>
          <p:cNvSpPr>
            <a:spLocks noGrp="1"/>
          </p:cNvSpPr>
          <p:nvPr>
            <p:ph idx="1"/>
          </p:nvPr>
        </p:nvSpPr>
        <p:spPr>
          <a:xfrm>
            <a:off x="1219200" y="1426464"/>
            <a:ext cx="6734355" cy="4929096"/>
          </a:xfrm>
        </p:spPr>
        <p:txBody>
          <a:bodyPr>
            <a:normAutofit/>
          </a:bodyPr>
          <a:lstStyle/>
          <a:p>
            <a:pPr marL="68580" indent="0">
              <a:buNone/>
            </a:pPr>
            <a:r>
              <a:rPr lang="en-US" sz="3600" dirty="0" smtClean="0"/>
              <a:t>More than two and a half thousand years ago, Ezekiel warned the people to be careful of God’s Sabbaths!  Somehow that central issue of worship and obedience continues to be a sticking point today.  And we know that worse is coming!  </a:t>
            </a:r>
            <a:endParaRPr lang="en-US" sz="3600" dirty="0"/>
          </a:p>
        </p:txBody>
      </p:sp>
      <p:pic>
        <p:nvPicPr>
          <p:cNvPr id="92162" name="Picture 2" descr="Calendar clipart clipartion com 3 - Cliparti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3555" y="1788773"/>
            <a:ext cx="3783890" cy="3783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2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181</a:t>
            </a:r>
            <a:endParaRPr lang="en-US" dirty="0"/>
          </a:p>
        </p:txBody>
      </p:sp>
      <p:sp>
        <p:nvSpPr>
          <p:cNvPr id="3" name="Content Placeholder 2"/>
          <p:cNvSpPr>
            <a:spLocks noGrp="1"/>
          </p:cNvSpPr>
          <p:nvPr>
            <p:ph idx="1"/>
          </p:nvPr>
        </p:nvSpPr>
        <p:spPr>
          <a:xfrm>
            <a:off x="1219200" y="1426464"/>
            <a:ext cx="10363200" cy="4335981"/>
          </a:xfrm>
          <a:solidFill>
            <a:schemeClr val="tx2">
              <a:lumMod val="25000"/>
            </a:schemeClr>
          </a:solidFill>
        </p:spPr>
        <p:txBody>
          <a:bodyPr>
            <a:normAutofit/>
          </a:bodyPr>
          <a:lstStyle/>
          <a:p>
            <a:pPr marL="68580" indent="0">
              <a:buNone/>
            </a:pPr>
            <a:r>
              <a:rPr lang="en-US" sz="3600" dirty="0" smtClean="0"/>
              <a:t>“Before </a:t>
            </a:r>
            <a:r>
              <a:rPr lang="en-US" sz="3600" dirty="0"/>
              <a:t>entering the Promised Land, the Israelites were admonished by Moses to “keep the Sabbath day to sanctify it.” </a:t>
            </a:r>
            <a:r>
              <a:rPr lang="en-US" sz="3600" dirty="0">
                <a:hlinkClick r:id="rId2"/>
              </a:rPr>
              <a:t>Deuteronomy 5:12</a:t>
            </a:r>
            <a:r>
              <a:rPr lang="en-US" sz="3600" dirty="0"/>
              <a:t>. The Lord designed that by a faithful observance of the Sabbath command, Israel should continually be reminded of their accountability to Him as their Creator and their </a:t>
            </a:r>
            <a:r>
              <a:rPr lang="en-US" sz="3600" dirty="0" smtClean="0"/>
              <a:t>Redeemer.  </a:t>
            </a:r>
            <a:endParaRPr lang="en-US" sz="3600" dirty="0"/>
          </a:p>
        </p:txBody>
      </p:sp>
    </p:spTree>
    <p:extLst>
      <p:ext uri="{BB962C8B-B14F-4D97-AF65-F5344CB8AC3E}">
        <p14:creationId xmlns:p14="http://schemas.microsoft.com/office/powerpoint/2010/main" val="193969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181</a:t>
            </a:r>
            <a:endParaRPr lang="en-US" dirty="0"/>
          </a:p>
        </p:txBody>
      </p:sp>
      <p:sp>
        <p:nvSpPr>
          <p:cNvPr id="3" name="Content Placeholder 2"/>
          <p:cNvSpPr>
            <a:spLocks noGrp="1"/>
          </p:cNvSpPr>
          <p:nvPr>
            <p:ph idx="1"/>
          </p:nvPr>
        </p:nvSpPr>
        <p:spPr>
          <a:xfrm>
            <a:off x="1219200" y="1426464"/>
            <a:ext cx="10363200" cy="4929096"/>
          </a:xfrm>
          <a:solidFill>
            <a:schemeClr val="tx2">
              <a:lumMod val="25000"/>
            </a:schemeClr>
          </a:solidFill>
        </p:spPr>
        <p:txBody>
          <a:bodyPr>
            <a:normAutofit fontScale="92500" lnSpcReduction="10000"/>
          </a:bodyPr>
          <a:lstStyle/>
          <a:p>
            <a:pPr marL="68580" indent="0">
              <a:buNone/>
            </a:pPr>
            <a:r>
              <a:rPr lang="en-US" sz="3600" dirty="0"/>
              <a:t>While they should keep the Sabbath in the proper spirit, idolatry could not exist; but should the claims of this precept of the Decalogue be set aside as no longer binding, the Creator would be forgotten and men would worship other gods. “I gave them My Sabbaths,” God declared, “to be a sign between Me and them, that they might know that I am the Lord that sanctify them.” Yet “they despised My judgments, and walked not in My statutes, but polluted My Sabbaths: for their heart went after their idols.” </a:t>
            </a:r>
          </a:p>
        </p:txBody>
      </p:sp>
    </p:spTree>
    <p:extLst>
      <p:ext uri="{BB962C8B-B14F-4D97-AF65-F5344CB8AC3E}">
        <p14:creationId xmlns:p14="http://schemas.microsoft.com/office/powerpoint/2010/main" val="63242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181</a:t>
            </a:r>
            <a:endParaRPr lang="en-US" dirty="0"/>
          </a:p>
        </p:txBody>
      </p:sp>
      <p:sp>
        <p:nvSpPr>
          <p:cNvPr id="3" name="Content Placeholder 2"/>
          <p:cNvSpPr>
            <a:spLocks noGrp="1"/>
          </p:cNvSpPr>
          <p:nvPr>
            <p:ph idx="1"/>
          </p:nvPr>
        </p:nvSpPr>
        <p:spPr>
          <a:xfrm>
            <a:off x="1219200" y="1426464"/>
            <a:ext cx="10363200" cy="4929096"/>
          </a:xfrm>
          <a:solidFill>
            <a:schemeClr val="tx2">
              <a:lumMod val="25000"/>
            </a:schemeClr>
          </a:solidFill>
        </p:spPr>
        <p:txBody>
          <a:bodyPr>
            <a:normAutofit/>
          </a:bodyPr>
          <a:lstStyle/>
          <a:p>
            <a:pPr marL="68580" indent="0">
              <a:buNone/>
            </a:pPr>
            <a:r>
              <a:rPr lang="en-US" sz="3600" dirty="0"/>
              <a:t>And in His appeal to them to return to Him, He called their attention anew to the importance of keeping the Sabbath holy. “I am the Lord your God,” He said; “walk in My statutes, and keep My judgments, and do them; and hallow My Sabbaths; and they shall be a sign between Me and you, that ye may know that I am the Lord your God.” </a:t>
            </a:r>
            <a:r>
              <a:rPr lang="en-US" sz="3600" dirty="0">
                <a:hlinkClick r:id="rId2"/>
              </a:rPr>
              <a:t>Ezekiel 20:12, 16, 19, 20</a:t>
            </a:r>
            <a:r>
              <a:rPr lang="en-US" sz="3600" dirty="0"/>
              <a:t>. </a:t>
            </a:r>
            <a:r>
              <a:rPr lang="en-US" sz="3600" dirty="0" smtClean="0"/>
              <a:t>”</a:t>
            </a:r>
            <a:endParaRPr lang="en-US" sz="4000" dirty="0"/>
          </a:p>
        </p:txBody>
      </p:sp>
    </p:spTree>
    <p:extLst>
      <p:ext uri="{BB962C8B-B14F-4D97-AF65-F5344CB8AC3E}">
        <p14:creationId xmlns:p14="http://schemas.microsoft.com/office/powerpoint/2010/main" val="3280791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182</a:t>
            </a:r>
            <a:endParaRPr lang="en-US" dirty="0"/>
          </a:p>
        </p:txBody>
      </p:sp>
      <p:sp>
        <p:nvSpPr>
          <p:cNvPr id="3" name="Content Placeholder 2"/>
          <p:cNvSpPr>
            <a:spLocks noGrp="1"/>
          </p:cNvSpPr>
          <p:nvPr>
            <p:ph idx="1"/>
          </p:nvPr>
        </p:nvSpPr>
        <p:spPr>
          <a:xfrm>
            <a:off x="1219200" y="1426464"/>
            <a:ext cx="10363200" cy="4929096"/>
          </a:xfrm>
          <a:solidFill>
            <a:schemeClr val="tx2">
              <a:lumMod val="25000"/>
            </a:schemeClr>
          </a:solidFill>
        </p:spPr>
        <p:txBody>
          <a:bodyPr>
            <a:normAutofit/>
          </a:bodyPr>
          <a:lstStyle/>
          <a:p>
            <a:pPr marL="68580" indent="0">
              <a:buNone/>
            </a:pPr>
            <a:r>
              <a:rPr lang="en-US" sz="3600" dirty="0"/>
              <a:t>In calling the attention of Judah to the sins that finally brought upon them the Babylonian Captivity, the Lord declared: “Thou hast ... profaned My Sabbaths.” “Therefore have I poured out Mine indignation upon them; I have consumed them with the fire of My wrath: their own way have I recompensed upon their heads.” </a:t>
            </a:r>
            <a:r>
              <a:rPr lang="en-US" sz="3600" dirty="0">
                <a:hlinkClick r:id="rId2"/>
              </a:rPr>
              <a:t>Ezekiel 22:8, 31</a:t>
            </a:r>
            <a:r>
              <a:rPr lang="en-US" sz="3600" dirty="0"/>
              <a:t>. </a:t>
            </a:r>
            <a:endParaRPr lang="en-US" sz="4000" dirty="0"/>
          </a:p>
        </p:txBody>
      </p:sp>
    </p:spTree>
    <p:extLst>
      <p:ext uri="{BB962C8B-B14F-4D97-AF65-F5344CB8AC3E}">
        <p14:creationId xmlns:p14="http://schemas.microsoft.com/office/powerpoint/2010/main" val="264829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182</a:t>
            </a:r>
            <a:endParaRPr lang="en-US" dirty="0"/>
          </a:p>
        </p:txBody>
      </p:sp>
      <p:sp>
        <p:nvSpPr>
          <p:cNvPr id="3" name="Content Placeholder 2"/>
          <p:cNvSpPr>
            <a:spLocks noGrp="1"/>
          </p:cNvSpPr>
          <p:nvPr>
            <p:ph idx="1"/>
          </p:nvPr>
        </p:nvSpPr>
        <p:spPr>
          <a:xfrm>
            <a:off x="1219200" y="1426464"/>
            <a:ext cx="10363200" cy="3956419"/>
          </a:xfrm>
          <a:solidFill>
            <a:schemeClr val="tx2">
              <a:lumMod val="25000"/>
            </a:schemeClr>
          </a:solidFill>
        </p:spPr>
        <p:txBody>
          <a:bodyPr>
            <a:normAutofit/>
          </a:bodyPr>
          <a:lstStyle/>
          <a:p>
            <a:pPr marL="68580" indent="0">
              <a:buNone/>
            </a:pPr>
            <a:r>
              <a:rPr lang="en-US" sz="3600" dirty="0"/>
              <a:t>At the restoration of Jerusalem, in the days of Nehemiah, </a:t>
            </a:r>
            <a:r>
              <a:rPr lang="en-US" sz="3600" dirty="0" err="1"/>
              <a:t>Sabbathbreaking</a:t>
            </a:r>
            <a:r>
              <a:rPr lang="en-US" sz="3600" dirty="0"/>
              <a:t> was met with the stern inquiry, “Did not your fathers thus, and did not our God bring all this evil upon us, and upon this city? yet ye bring more wrath upon Israel by profaning the Sabbath.” </a:t>
            </a:r>
            <a:r>
              <a:rPr lang="en-US" sz="3600" dirty="0">
                <a:hlinkClick r:id="rId2"/>
              </a:rPr>
              <a:t>Nehemiah 13:18</a:t>
            </a:r>
            <a:r>
              <a:rPr lang="en-US" sz="3600" dirty="0"/>
              <a:t>. </a:t>
            </a:r>
            <a:endParaRPr lang="en-US" sz="4000" dirty="0"/>
          </a:p>
        </p:txBody>
      </p:sp>
    </p:spTree>
    <p:extLst>
      <p:ext uri="{BB962C8B-B14F-4D97-AF65-F5344CB8AC3E}">
        <p14:creationId xmlns:p14="http://schemas.microsoft.com/office/powerpoint/2010/main" val="311546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182</a:t>
            </a:r>
            <a:endParaRPr lang="en-US" dirty="0"/>
          </a:p>
        </p:txBody>
      </p:sp>
      <p:sp>
        <p:nvSpPr>
          <p:cNvPr id="3" name="Content Placeholder 2"/>
          <p:cNvSpPr>
            <a:spLocks noGrp="1"/>
          </p:cNvSpPr>
          <p:nvPr>
            <p:ph idx="1"/>
          </p:nvPr>
        </p:nvSpPr>
        <p:spPr>
          <a:xfrm>
            <a:off x="1219200" y="1426464"/>
            <a:ext cx="10363200" cy="4681038"/>
          </a:xfrm>
          <a:solidFill>
            <a:schemeClr val="tx2">
              <a:lumMod val="25000"/>
            </a:schemeClr>
          </a:solidFill>
        </p:spPr>
        <p:txBody>
          <a:bodyPr>
            <a:normAutofit lnSpcReduction="10000"/>
          </a:bodyPr>
          <a:lstStyle/>
          <a:p>
            <a:pPr marL="68580" indent="0">
              <a:buNone/>
            </a:pPr>
            <a:r>
              <a:rPr lang="en-US" sz="3600" dirty="0"/>
              <a:t>Christ, during His earthly ministry, emphasized the binding claims of the Sabbath; in all His teaching He showed reverence for the institution He Himself had given. In His days the Sabbath had become so perverted that its observance reflected the character of selfish and arbitrary men rather than the character of God. Christ set aside the false teaching by which those who claimed to know God had misrepresented Him. </a:t>
            </a:r>
            <a:r>
              <a:rPr lang="en-US" sz="3600" dirty="0" smtClean="0"/>
              <a:t>“</a:t>
            </a:r>
            <a:endParaRPr lang="en-US" sz="4000" dirty="0"/>
          </a:p>
        </p:txBody>
      </p:sp>
    </p:spTree>
    <p:extLst>
      <p:ext uri="{BB962C8B-B14F-4D97-AF65-F5344CB8AC3E}">
        <p14:creationId xmlns:p14="http://schemas.microsoft.com/office/powerpoint/2010/main" val="1577573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Prophets and Kings </a:t>
            </a:r>
            <a:r>
              <a:rPr lang="en-US" dirty="0" smtClean="0"/>
              <a:t>p. 182</a:t>
            </a:r>
            <a:endParaRPr lang="en-US" dirty="0"/>
          </a:p>
        </p:txBody>
      </p:sp>
      <p:sp>
        <p:nvSpPr>
          <p:cNvPr id="3" name="Content Placeholder 2"/>
          <p:cNvSpPr>
            <a:spLocks noGrp="1"/>
          </p:cNvSpPr>
          <p:nvPr>
            <p:ph idx="1"/>
          </p:nvPr>
        </p:nvSpPr>
        <p:spPr>
          <a:xfrm>
            <a:off x="1219200" y="1426464"/>
            <a:ext cx="10363200" cy="4681038"/>
          </a:xfrm>
          <a:solidFill>
            <a:schemeClr val="tx2">
              <a:lumMod val="25000"/>
            </a:schemeClr>
          </a:solidFill>
        </p:spPr>
        <p:txBody>
          <a:bodyPr>
            <a:normAutofit lnSpcReduction="10000"/>
          </a:bodyPr>
          <a:lstStyle/>
          <a:p>
            <a:pPr marL="68580" indent="0">
              <a:buNone/>
            </a:pPr>
            <a:r>
              <a:rPr lang="en-US" sz="3600" dirty="0"/>
              <a:t>Christ, during His earthly ministry, emphasized the binding claims of the Sabbath; in all His teaching He showed reverence for the institution He Himself had given. In His days the Sabbath had become so perverted that its observance reflected the character of selfish and arbitrary men rather than the character of God. Christ set aside the false teaching by which those who claimed to know God had misrepresented Him</a:t>
            </a:r>
            <a:r>
              <a:rPr lang="en-US" sz="3600" dirty="0" smtClean="0"/>
              <a:t>.”</a:t>
            </a:r>
            <a:endParaRPr lang="en-US" sz="4000" dirty="0"/>
          </a:p>
        </p:txBody>
      </p:sp>
    </p:spTree>
    <p:extLst>
      <p:ext uri="{BB962C8B-B14F-4D97-AF65-F5344CB8AC3E}">
        <p14:creationId xmlns:p14="http://schemas.microsoft.com/office/powerpoint/2010/main" val="45189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Sacred Sabbath:  </a:t>
            </a:r>
            <a:r>
              <a:rPr lang="en-US" i="1" dirty="0" smtClean="0"/>
              <a:t>Great Controversy</a:t>
            </a:r>
            <a:r>
              <a:rPr lang="en-US" dirty="0" smtClean="0"/>
              <a:t>, p. 640</a:t>
            </a:r>
            <a:endParaRPr lang="en-US" dirty="0"/>
          </a:p>
        </p:txBody>
      </p:sp>
      <p:sp>
        <p:nvSpPr>
          <p:cNvPr id="3" name="Content Placeholder 2"/>
          <p:cNvSpPr>
            <a:spLocks noGrp="1"/>
          </p:cNvSpPr>
          <p:nvPr>
            <p:ph idx="1"/>
          </p:nvPr>
        </p:nvSpPr>
        <p:spPr>
          <a:xfrm>
            <a:off x="552091" y="1426464"/>
            <a:ext cx="11030309" cy="5060600"/>
          </a:xfrm>
          <a:solidFill>
            <a:schemeClr val="tx2">
              <a:lumMod val="25000"/>
            </a:schemeClr>
          </a:solidFill>
        </p:spPr>
        <p:txBody>
          <a:bodyPr>
            <a:noAutofit/>
          </a:bodyPr>
          <a:lstStyle/>
          <a:p>
            <a:pPr marL="68580" indent="0">
              <a:buNone/>
            </a:pPr>
            <a:r>
              <a:rPr lang="en-US" sz="3200" dirty="0" smtClean="0"/>
              <a:t>“The </a:t>
            </a:r>
            <a:r>
              <a:rPr lang="en-US" sz="3200" dirty="0"/>
              <a:t>enemies of God's law, from the ministers down to the least among them, have a new conception of truth and duty. Too late they see that the Sabbath of the fourth commandment is the seal of the living God. Too late they see the true nature of their spurious </a:t>
            </a:r>
            <a:r>
              <a:rPr lang="en-US" sz="3200" dirty="0" err="1"/>
              <a:t>sabbath</a:t>
            </a:r>
            <a:r>
              <a:rPr lang="en-US" sz="3200" dirty="0"/>
              <a:t> and the sandy foundation upon which they have been </a:t>
            </a:r>
            <a:r>
              <a:rPr lang="en-US" sz="3200" dirty="0" smtClean="0"/>
              <a:t>building... </a:t>
            </a:r>
            <a:r>
              <a:rPr lang="en-US" sz="3200" dirty="0"/>
              <a:t>Not until the day of final accounts will it be known how great is the responsibility of men in holy office and how terrible are the results of their </a:t>
            </a:r>
            <a:r>
              <a:rPr lang="en-US" sz="3200" dirty="0" smtClean="0"/>
              <a:t>unfaithfulness… Fearful </a:t>
            </a:r>
            <a:r>
              <a:rPr lang="en-US" sz="3200" dirty="0"/>
              <a:t>will be the doom of him to whom God shall say: Depart, thou wicked servant. </a:t>
            </a:r>
            <a:endParaRPr lang="en-US" sz="3600" dirty="0"/>
          </a:p>
        </p:txBody>
      </p:sp>
    </p:spTree>
    <p:extLst>
      <p:ext uri="{BB962C8B-B14F-4D97-AF65-F5344CB8AC3E}">
        <p14:creationId xmlns:p14="http://schemas.microsoft.com/office/powerpoint/2010/main" val="2425051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83411" y="277402"/>
            <a:ext cx="10598989" cy="904126"/>
          </a:xfrm>
        </p:spPr>
        <p:txBody>
          <a:bodyPr/>
          <a:lstStyle/>
          <a:p>
            <a:r>
              <a:rPr lang="en-US" dirty="0" smtClean="0"/>
              <a:t>Timely Warnings:  Ezekiel 20</a:t>
            </a:r>
            <a:endParaRPr lang="en-US" dirty="0"/>
          </a:p>
        </p:txBody>
      </p:sp>
      <p:sp>
        <p:nvSpPr>
          <p:cNvPr id="14" name="Content Placeholder 13"/>
          <p:cNvSpPr>
            <a:spLocks noGrp="1"/>
          </p:cNvSpPr>
          <p:nvPr>
            <p:ph idx="1"/>
          </p:nvPr>
        </p:nvSpPr>
        <p:spPr>
          <a:xfrm>
            <a:off x="839638" y="1181528"/>
            <a:ext cx="10363200" cy="4869083"/>
          </a:xfrm>
        </p:spPr>
        <p:txBody>
          <a:bodyPr>
            <a:noAutofit/>
          </a:bodyPr>
          <a:lstStyle/>
          <a:p>
            <a:pPr marL="68580" indent="0">
              <a:buNone/>
            </a:pPr>
            <a:r>
              <a:rPr lang="en-US" sz="3200" dirty="0" smtClean="0"/>
              <a:t>Also striking in this chapter is God’s disinterest in the enquiries of the elders.  We know that God loves to reason with His people when they are diligently seeking Him.  So we can conclude that these elders are double-minded, disingenuous, engaging in sophistry rather than actually seeking insight.  Of course, God is not mocked.  He directs them to study their own history.  Not much has changed since Ezekiel’s day!  We have much sophistry and double-mindedness going on now. And we may expect an increase in this as time goes forward.  </a:t>
            </a:r>
            <a:endParaRPr lang="en-US" sz="3200" dirty="0"/>
          </a:p>
        </p:txBody>
      </p:sp>
    </p:spTree>
    <p:extLst>
      <p:ext uri="{BB962C8B-B14F-4D97-AF65-F5344CB8AC3E}">
        <p14:creationId xmlns:p14="http://schemas.microsoft.com/office/powerpoint/2010/main" val="94724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20:1-44</a:t>
            </a:r>
            <a:endParaRPr lang="en-US" dirty="0"/>
          </a:p>
        </p:txBody>
      </p:sp>
      <p:sp>
        <p:nvSpPr>
          <p:cNvPr id="14" name="Content Placeholder 13"/>
          <p:cNvSpPr>
            <a:spLocks noGrp="1"/>
          </p:cNvSpPr>
          <p:nvPr>
            <p:ph idx="1"/>
          </p:nvPr>
        </p:nvSpPr>
        <p:spPr>
          <a:xfrm>
            <a:off x="1219200" y="1335640"/>
            <a:ext cx="5335712" cy="5019920"/>
          </a:xfrm>
        </p:spPr>
        <p:txBody>
          <a:bodyPr>
            <a:normAutofit lnSpcReduction="10000"/>
          </a:bodyPr>
          <a:lstStyle/>
          <a:p>
            <a:r>
              <a:rPr lang="en-US" sz="3200" b="1" dirty="0"/>
              <a:t>20 </a:t>
            </a:r>
            <a:r>
              <a:rPr lang="en-US" sz="3200" dirty="0"/>
              <a:t>And it came to pass in the seventh year, in the fifth month, the tenth day of the month, that certain of </a:t>
            </a:r>
            <a:r>
              <a:rPr lang="en-US" sz="3200" dirty="0">
                <a:solidFill>
                  <a:schemeClr val="accent3">
                    <a:lumMod val="60000"/>
                    <a:lumOff val="40000"/>
                  </a:schemeClr>
                </a:solidFill>
              </a:rPr>
              <a:t>the elders of Israel came to enquire of the </a:t>
            </a:r>
            <a:r>
              <a:rPr lang="en-US" sz="3200" cap="small" dirty="0">
                <a:solidFill>
                  <a:schemeClr val="accent3">
                    <a:lumMod val="60000"/>
                    <a:lumOff val="40000"/>
                  </a:schemeClr>
                </a:solidFill>
              </a:rPr>
              <a:t>Lord</a:t>
            </a:r>
            <a:r>
              <a:rPr lang="en-US" sz="3200" dirty="0">
                <a:solidFill>
                  <a:schemeClr val="accent3">
                    <a:lumMod val="60000"/>
                    <a:lumOff val="40000"/>
                  </a:schemeClr>
                </a:solidFill>
              </a:rPr>
              <a:t>, and sat before me.</a:t>
            </a:r>
          </a:p>
          <a:p>
            <a:r>
              <a:rPr lang="en-US" sz="3200" b="1" baseline="30000" dirty="0"/>
              <a:t>2 </a:t>
            </a:r>
            <a:r>
              <a:rPr lang="en-US" sz="3200" dirty="0"/>
              <a:t>Then came the word of the </a:t>
            </a:r>
            <a:r>
              <a:rPr lang="en-US" sz="3200" cap="small" dirty="0"/>
              <a:t>Lord</a:t>
            </a:r>
            <a:r>
              <a:rPr lang="en-US" sz="3200" dirty="0"/>
              <a:t> unto me, saying,</a:t>
            </a:r>
          </a:p>
        </p:txBody>
      </p:sp>
      <p:pic>
        <p:nvPicPr>
          <p:cNvPr id="1026" name="Picture 2" descr="The prophet Ezekiel is known for writing one of the longer books of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325" y="1335640"/>
            <a:ext cx="4514850" cy="4514851"/>
          </a:xfrm>
          <a:prstGeom prst="rect">
            <a:avLst/>
          </a:prstGeom>
          <a:noFill/>
          <a:extLst>
            <a:ext uri="{909E8E84-426E-40DD-AFC4-6F175D3DCCD1}">
              <a14:hiddenFill xmlns:a14="http://schemas.microsoft.com/office/drawing/2010/main">
                <a:solidFill>
                  <a:srgbClr val="FFFFFF"/>
                </a:solidFill>
              </a14:hiddenFill>
            </a:ext>
          </a:extLst>
        </p:spPr>
      </p:pic>
      <p:sp>
        <p:nvSpPr>
          <p:cNvPr id="6" name="Horizontal Scroll 5"/>
          <p:cNvSpPr/>
          <p:nvPr/>
        </p:nvSpPr>
        <p:spPr>
          <a:xfrm>
            <a:off x="309965" y="729465"/>
            <a:ext cx="10228881" cy="2753994"/>
          </a:xfrm>
          <a:prstGeom prst="horizontalScroll">
            <a:avLst/>
          </a:prstGeom>
          <a:blipFill>
            <a:blip r:embed="rId3"/>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bg1"/>
                </a:solidFill>
              </a:rPr>
              <a:t>The </a:t>
            </a:r>
            <a:r>
              <a:rPr lang="en-US" sz="3200" b="1" dirty="0">
                <a:solidFill>
                  <a:schemeClr val="bg1"/>
                </a:solidFill>
              </a:rPr>
              <a:t>nature of their inquiry is not disclosed. No doubt they wished to know what message the Lord had to give them in this present crisis.</a:t>
            </a:r>
          </a:p>
        </p:txBody>
      </p:sp>
    </p:spTree>
    <p:extLst>
      <p:ext uri="{BB962C8B-B14F-4D97-AF65-F5344CB8AC3E}">
        <p14:creationId xmlns:p14="http://schemas.microsoft.com/office/powerpoint/2010/main" val="332064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Revelation 12:9</a:t>
            </a:r>
            <a:endParaRPr lang="en-US" dirty="0"/>
          </a:p>
        </p:txBody>
      </p:sp>
      <p:sp>
        <p:nvSpPr>
          <p:cNvPr id="14" name="Content Placeholder 13"/>
          <p:cNvSpPr>
            <a:spLocks noGrp="1"/>
          </p:cNvSpPr>
          <p:nvPr>
            <p:ph idx="1"/>
          </p:nvPr>
        </p:nvSpPr>
        <p:spPr>
          <a:xfrm>
            <a:off x="1219197" y="1328468"/>
            <a:ext cx="4387973" cy="5170977"/>
          </a:xfrm>
        </p:spPr>
        <p:txBody>
          <a:bodyPr>
            <a:noAutofit/>
          </a:bodyPr>
          <a:lstStyle/>
          <a:p>
            <a:r>
              <a:rPr lang="en-US" sz="3200" b="1" baseline="30000" dirty="0"/>
              <a:t>9 </a:t>
            </a:r>
            <a:r>
              <a:rPr lang="en-US" sz="3200" dirty="0"/>
              <a:t>And the great dragon was cast out, that old serpent, called the Devil, and Satan, </a:t>
            </a:r>
            <a:r>
              <a:rPr lang="en-US" sz="3200" dirty="0">
                <a:solidFill>
                  <a:schemeClr val="accent3">
                    <a:lumMod val="60000"/>
                    <a:lumOff val="40000"/>
                  </a:schemeClr>
                </a:solidFill>
              </a:rPr>
              <a:t>which </a:t>
            </a:r>
            <a:r>
              <a:rPr lang="en-US" sz="3200" dirty="0" err="1">
                <a:solidFill>
                  <a:schemeClr val="accent3">
                    <a:lumMod val="60000"/>
                    <a:lumOff val="40000"/>
                  </a:schemeClr>
                </a:solidFill>
              </a:rPr>
              <a:t>deceiveth</a:t>
            </a:r>
            <a:r>
              <a:rPr lang="en-US" sz="3200" dirty="0">
                <a:solidFill>
                  <a:schemeClr val="accent3">
                    <a:lumMod val="60000"/>
                    <a:lumOff val="40000"/>
                  </a:schemeClr>
                </a:solidFill>
              </a:rPr>
              <a:t> the whole world</a:t>
            </a:r>
            <a:r>
              <a:rPr lang="en-US" sz="3200" dirty="0"/>
              <a:t>: he was cast out into the earth, and his angels were cast out with him.</a:t>
            </a:r>
          </a:p>
        </p:txBody>
      </p:sp>
      <p:pic>
        <p:nvPicPr>
          <p:cNvPr id="61442" name="Picture 2" descr="Satan Archives - Plain Bible Teach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9291" y="1757722"/>
            <a:ext cx="6053806" cy="3780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84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Revelation 13:13-14</a:t>
            </a:r>
            <a:endParaRPr lang="en-US" dirty="0"/>
          </a:p>
        </p:txBody>
      </p:sp>
      <p:sp>
        <p:nvSpPr>
          <p:cNvPr id="14" name="Content Placeholder 13"/>
          <p:cNvSpPr>
            <a:spLocks noGrp="1"/>
          </p:cNvSpPr>
          <p:nvPr>
            <p:ph idx="1"/>
          </p:nvPr>
        </p:nvSpPr>
        <p:spPr>
          <a:xfrm>
            <a:off x="1219197" y="1328468"/>
            <a:ext cx="3646101" cy="5170977"/>
          </a:xfrm>
        </p:spPr>
        <p:txBody>
          <a:bodyPr>
            <a:noAutofit/>
          </a:bodyPr>
          <a:lstStyle/>
          <a:p>
            <a:r>
              <a:rPr lang="en-US" sz="3200" b="1" baseline="30000" dirty="0"/>
              <a:t>13 </a:t>
            </a:r>
            <a:r>
              <a:rPr lang="en-US" sz="3200" dirty="0"/>
              <a:t>And he doeth great wonders, so that he </a:t>
            </a:r>
            <a:r>
              <a:rPr lang="en-US" sz="3200" dirty="0" err="1"/>
              <a:t>maketh</a:t>
            </a:r>
            <a:r>
              <a:rPr lang="en-US" sz="3200" dirty="0"/>
              <a:t> fire come down from heaven on the earth in the sight of men</a:t>
            </a:r>
            <a:r>
              <a:rPr lang="en-US" sz="3200" dirty="0" smtClean="0"/>
              <a:t>,</a:t>
            </a:r>
            <a:endParaRPr lang="en-US" sz="3200" dirty="0"/>
          </a:p>
        </p:txBody>
      </p:sp>
      <p:pic>
        <p:nvPicPr>
          <p:cNvPr id="78850" name="Picture 2" descr="Philosophical Disquisitions: The Devil's Lying Wonders (Part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5079" y="1000665"/>
            <a:ext cx="6395708" cy="4897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74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Revelation 13:14</a:t>
            </a:r>
            <a:endParaRPr lang="en-US" dirty="0"/>
          </a:p>
        </p:txBody>
      </p:sp>
      <p:sp>
        <p:nvSpPr>
          <p:cNvPr id="14" name="Content Placeholder 13"/>
          <p:cNvSpPr>
            <a:spLocks noGrp="1"/>
          </p:cNvSpPr>
          <p:nvPr>
            <p:ph idx="1"/>
          </p:nvPr>
        </p:nvSpPr>
        <p:spPr>
          <a:xfrm>
            <a:off x="1219197" y="1328468"/>
            <a:ext cx="5699188" cy="5170977"/>
          </a:xfrm>
        </p:spPr>
        <p:txBody>
          <a:bodyPr>
            <a:noAutofit/>
          </a:bodyPr>
          <a:lstStyle/>
          <a:p>
            <a:r>
              <a:rPr lang="en-US" sz="3200" b="1" baseline="30000" dirty="0" smtClean="0"/>
              <a:t>14</a:t>
            </a:r>
            <a:r>
              <a:rPr lang="en-US" sz="3200" b="1" baseline="30000" dirty="0"/>
              <a:t> </a:t>
            </a:r>
            <a:r>
              <a:rPr lang="en-US" sz="3200" dirty="0"/>
              <a:t>And </a:t>
            </a:r>
            <a:r>
              <a:rPr lang="en-US" sz="3200" dirty="0" err="1"/>
              <a:t>deceiveth</a:t>
            </a:r>
            <a:r>
              <a:rPr lang="en-US" sz="3200" dirty="0"/>
              <a:t> them that dwell on the earth by the means of those miracles which he had power to do in the sight of the beast; saying to them that dwell on the earth, that they should make an image to the beast, which had the wound by a sword, and did live.</a:t>
            </a:r>
          </a:p>
        </p:txBody>
      </p:sp>
      <p:pic>
        <p:nvPicPr>
          <p:cNvPr id="77826" name="Picture 2" descr="Seven Thoughts on End Times Signs and Wonders - End Times Prophecy Repo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0775" y="1413189"/>
            <a:ext cx="3881587" cy="5021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46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Mark 13:21-23</a:t>
            </a:r>
            <a:endParaRPr lang="en-US" dirty="0"/>
          </a:p>
        </p:txBody>
      </p:sp>
      <p:sp>
        <p:nvSpPr>
          <p:cNvPr id="14" name="Content Placeholder 13"/>
          <p:cNvSpPr>
            <a:spLocks noGrp="1"/>
          </p:cNvSpPr>
          <p:nvPr>
            <p:ph idx="1"/>
          </p:nvPr>
        </p:nvSpPr>
        <p:spPr>
          <a:xfrm>
            <a:off x="1219198" y="1915064"/>
            <a:ext cx="4301708" cy="4584381"/>
          </a:xfrm>
        </p:spPr>
        <p:txBody>
          <a:bodyPr>
            <a:noAutofit/>
          </a:bodyPr>
          <a:lstStyle/>
          <a:p>
            <a:r>
              <a:rPr lang="en-US" sz="3200" b="1" baseline="30000" dirty="0"/>
              <a:t>21 </a:t>
            </a:r>
            <a:r>
              <a:rPr lang="en-US" sz="3200" dirty="0"/>
              <a:t>And then if any man shall say to you, Lo, here is Christ; or, lo, he is there; believe him not</a:t>
            </a:r>
            <a:r>
              <a:rPr lang="en-US" sz="3200" dirty="0" smtClean="0"/>
              <a:t>:</a:t>
            </a:r>
            <a:endParaRPr lang="en-US" sz="3200" dirty="0"/>
          </a:p>
        </p:txBody>
      </p:sp>
      <p:pic>
        <p:nvPicPr>
          <p:cNvPr id="65538" name="Picture 2" descr="Jesus Christ Holding Anti-fake Message Stock Photo - Image of jesus ..."/>
          <p:cNvPicPr>
            <a:picLocks noChangeAspect="1" noChangeArrowheads="1"/>
          </p:cNvPicPr>
          <p:nvPr/>
        </p:nvPicPr>
        <p:blipFill rotWithShape="1">
          <a:blip r:embed="rId2">
            <a:extLst>
              <a:ext uri="{28A0092B-C50C-407E-A947-70E740481C1C}">
                <a14:useLocalDpi xmlns:a14="http://schemas.microsoft.com/office/drawing/2010/main" val="0"/>
              </a:ext>
            </a:extLst>
          </a:blip>
          <a:srcRect b="7039"/>
          <a:stretch/>
        </p:blipFill>
        <p:spPr bwMode="auto">
          <a:xfrm>
            <a:off x="5848709" y="1181528"/>
            <a:ext cx="4116556" cy="503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3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Mark 13:22-23</a:t>
            </a:r>
            <a:endParaRPr lang="en-US" dirty="0"/>
          </a:p>
        </p:txBody>
      </p:sp>
      <p:sp>
        <p:nvSpPr>
          <p:cNvPr id="14" name="Content Placeholder 13"/>
          <p:cNvSpPr>
            <a:spLocks noGrp="1"/>
          </p:cNvSpPr>
          <p:nvPr>
            <p:ph idx="1"/>
          </p:nvPr>
        </p:nvSpPr>
        <p:spPr>
          <a:xfrm>
            <a:off x="1219198" y="1181528"/>
            <a:ext cx="4646764" cy="5317917"/>
          </a:xfrm>
        </p:spPr>
        <p:txBody>
          <a:bodyPr>
            <a:noAutofit/>
          </a:bodyPr>
          <a:lstStyle/>
          <a:p>
            <a:r>
              <a:rPr lang="en-US" sz="3200" b="1" baseline="30000" dirty="0"/>
              <a:t>22 </a:t>
            </a:r>
            <a:r>
              <a:rPr lang="en-US" sz="3200" dirty="0"/>
              <a:t>For false Christs and false prophets shall rise, and shall shew signs and wonders, to seduce, if it were possible, even the elect.</a:t>
            </a:r>
          </a:p>
          <a:p>
            <a:r>
              <a:rPr lang="en-US" sz="3200" b="1" baseline="30000" dirty="0"/>
              <a:t>23 </a:t>
            </a:r>
            <a:r>
              <a:rPr lang="en-US" sz="3200" dirty="0"/>
              <a:t>But take ye heed: behold, I have foretold you all things.</a:t>
            </a:r>
          </a:p>
        </p:txBody>
      </p:sp>
      <p:pic>
        <p:nvPicPr>
          <p:cNvPr id="66562" name="Picture 2" descr="How Do You Identify False Prophets? - by Jason Micheli"/>
          <p:cNvPicPr>
            <a:picLocks noChangeAspect="1" noChangeArrowheads="1"/>
          </p:cNvPicPr>
          <p:nvPr/>
        </p:nvPicPr>
        <p:blipFill rotWithShape="1">
          <a:blip r:embed="rId2">
            <a:extLst>
              <a:ext uri="{28A0092B-C50C-407E-A947-70E740481C1C}">
                <a14:useLocalDpi xmlns:a14="http://schemas.microsoft.com/office/drawing/2010/main" val="0"/>
              </a:ext>
            </a:extLst>
          </a:blip>
          <a:srcRect l="19921" r="24599"/>
          <a:stretch/>
        </p:blipFill>
        <p:spPr bwMode="auto">
          <a:xfrm>
            <a:off x="6400800" y="1181528"/>
            <a:ext cx="4813540" cy="4868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07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a:t>
            </a:r>
            <a:r>
              <a:rPr lang="en-US" dirty="0" smtClean="0"/>
              <a:t>Revelation 16:13-14</a:t>
            </a:r>
            <a:endParaRPr lang="en-US" dirty="0"/>
          </a:p>
        </p:txBody>
      </p:sp>
      <p:sp>
        <p:nvSpPr>
          <p:cNvPr id="14" name="Content Placeholder 13"/>
          <p:cNvSpPr>
            <a:spLocks noGrp="1"/>
          </p:cNvSpPr>
          <p:nvPr>
            <p:ph idx="1"/>
          </p:nvPr>
        </p:nvSpPr>
        <p:spPr>
          <a:xfrm>
            <a:off x="1219198" y="1181528"/>
            <a:ext cx="3957521" cy="5317917"/>
          </a:xfrm>
        </p:spPr>
        <p:txBody>
          <a:bodyPr>
            <a:noAutofit/>
          </a:bodyPr>
          <a:lstStyle/>
          <a:p>
            <a:r>
              <a:rPr lang="en-US" sz="3200" b="1" baseline="30000" dirty="0"/>
              <a:t>13 </a:t>
            </a:r>
            <a:r>
              <a:rPr lang="en-US" sz="3200" dirty="0"/>
              <a:t>And I saw three unclean spirits like frogs come out of the mouth of the dragon, and out of the mouth of the beast, and out of the mouth of the false prophet.</a:t>
            </a:r>
            <a:endParaRPr lang="en-US" sz="3200" dirty="0"/>
          </a:p>
        </p:txBody>
      </p:sp>
      <p:pic>
        <p:nvPicPr>
          <p:cNvPr id="1026" name="Picture 2" descr="Dyson Perrins Apocalypse - Jessica's Corner of Cybersp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6719" y="1369283"/>
            <a:ext cx="6405681" cy="4081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5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a:t>
            </a:r>
            <a:r>
              <a:rPr lang="en-US" dirty="0" smtClean="0"/>
              <a:t>Revelation 16:13-14</a:t>
            </a:r>
            <a:endParaRPr lang="en-US" dirty="0"/>
          </a:p>
        </p:txBody>
      </p:sp>
      <p:sp>
        <p:nvSpPr>
          <p:cNvPr id="14" name="Content Placeholder 13"/>
          <p:cNvSpPr>
            <a:spLocks noGrp="1"/>
          </p:cNvSpPr>
          <p:nvPr>
            <p:ph idx="1"/>
          </p:nvPr>
        </p:nvSpPr>
        <p:spPr>
          <a:xfrm>
            <a:off x="1219198" y="1181528"/>
            <a:ext cx="3957521" cy="5317917"/>
          </a:xfrm>
        </p:spPr>
        <p:txBody>
          <a:bodyPr>
            <a:noAutofit/>
          </a:bodyPr>
          <a:lstStyle/>
          <a:p>
            <a:r>
              <a:rPr lang="en-US" sz="3200" b="1" baseline="30000" dirty="0"/>
              <a:t>14 </a:t>
            </a:r>
            <a:r>
              <a:rPr lang="en-US" sz="3200" dirty="0"/>
              <a:t>For they are the spirits of devils, working miracles, which go forth unto the kings of the earth and of the whole world, to gather them to the battle of that great day of God Almighty.</a:t>
            </a:r>
            <a:endParaRPr lang="en-US" sz="3200" dirty="0"/>
          </a:p>
        </p:txBody>
      </p:sp>
      <p:pic>
        <p:nvPicPr>
          <p:cNvPr id="2050" name="Picture 2" descr="Lost in Translation: London: Churches and Museu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6719" y="1809058"/>
            <a:ext cx="6484199" cy="4322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9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a:solidFill>
                  <a:srgbClr val="FFFF00"/>
                </a:solidFill>
              </a:rPr>
              <a:t>We will be as the heathen:  </a:t>
            </a:r>
            <a:r>
              <a:rPr lang="en-US" dirty="0"/>
              <a:t>SDABC V. </a:t>
            </a:r>
            <a:r>
              <a:rPr lang="en-US" dirty="0" smtClean="0"/>
              <a:t>7 </a:t>
            </a:r>
            <a:r>
              <a:rPr lang="en-US" dirty="0"/>
              <a:t>p. </a:t>
            </a:r>
          </a:p>
        </p:txBody>
      </p:sp>
      <p:sp>
        <p:nvSpPr>
          <p:cNvPr id="2" name="Content Placeholder 1"/>
          <p:cNvSpPr>
            <a:spLocks noGrp="1"/>
          </p:cNvSpPr>
          <p:nvPr>
            <p:ph idx="1"/>
          </p:nvPr>
        </p:nvSpPr>
        <p:spPr/>
        <p:txBody>
          <a:bodyPr/>
          <a:lstStyle/>
          <a:p>
            <a:endParaRPr lang="en-US" dirty="0"/>
          </a:p>
        </p:txBody>
      </p:sp>
      <p:sp>
        <p:nvSpPr>
          <p:cNvPr id="3" name="Vertical Scroll 2"/>
          <p:cNvSpPr/>
          <p:nvPr/>
        </p:nvSpPr>
        <p:spPr>
          <a:xfrm>
            <a:off x="220579" y="1275347"/>
            <a:ext cx="11971421" cy="5269831"/>
          </a:xfrm>
          <a:prstGeom prst="verticalScroll">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We identify the “dragon</a:t>
            </a:r>
            <a:r>
              <a:rPr lang="en-US" sz="3600" dirty="0">
                <a:solidFill>
                  <a:schemeClr val="bg1"/>
                </a:solidFill>
              </a:rPr>
              <a:t>,” “beast,” and false prophet as modern </a:t>
            </a:r>
            <a:r>
              <a:rPr lang="en-US" sz="3600" dirty="0" err="1">
                <a:solidFill>
                  <a:schemeClr val="bg1"/>
                </a:solidFill>
              </a:rPr>
              <a:t>spiritism</a:t>
            </a:r>
            <a:r>
              <a:rPr lang="en-US" sz="3600" dirty="0">
                <a:solidFill>
                  <a:schemeClr val="bg1"/>
                </a:solidFill>
              </a:rPr>
              <a:t> (GC 561, 562), or paganism, the papacy, and apostate </a:t>
            </a:r>
            <a:r>
              <a:rPr lang="en-US" sz="3600" dirty="0" smtClean="0">
                <a:solidFill>
                  <a:schemeClr val="bg1"/>
                </a:solidFill>
              </a:rPr>
              <a:t>Protestantism. </a:t>
            </a:r>
            <a:r>
              <a:rPr lang="en-US" sz="3600" dirty="0">
                <a:solidFill>
                  <a:schemeClr val="bg1"/>
                </a:solidFill>
              </a:rPr>
              <a:t>The three unclean spirits apparently either symbolize or represent this evil trio of religious powers, which together constitute latter-day “great </a:t>
            </a:r>
            <a:r>
              <a:rPr lang="en-US" sz="3600" dirty="0" smtClean="0">
                <a:solidFill>
                  <a:schemeClr val="bg1"/>
                </a:solidFill>
              </a:rPr>
              <a:t>Babylon.”</a:t>
            </a:r>
            <a:endParaRPr lang="en-US" sz="3600" dirty="0">
              <a:solidFill>
                <a:schemeClr val="bg1"/>
              </a:solidFill>
            </a:endParaRPr>
          </a:p>
        </p:txBody>
      </p:sp>
    </p:spTree>
    <p:extLst>
      <p:ext uri="{BB962C8B-B14F-4D97-AF65-F5344CB8AC3E}">
        <p14:creationId xmlns:p14="http://schemas.microsoft.com/office/powerpoint/2010/main" val="273882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2:1-12</a:t>
            </a:r>
            <a:endParaRPr lang="en-US" dirty="0"/>
          </a:p>
        </p:txBody>
      </p:sp>
      <p:sp>
        <p:nvSpPr>
          <p:cNvPr id="14" name="Content Placeholder 13"/>
          <p:cNvSpPr>
            <a:spLocks noGrp="1"/>
          </p:cNvSpPr>
          <p:nvPr>
            <p:ph idx="1"/>
          </p:nvPr>
        </p:nvSpPr>
        <p:spPr>
          <a:xfrm>
            <a:off x="1219198" y="1181528"/>
            <a:ext cx="3628847" cy="5317917"/>
          </a:xfrm>
        </p:spPr>
        <p:txBody>
          <a:bodyPr>
            <a:noAutofit/>
          </a:bodyPr>
          <a:lstStyle/>
          <a:p>
            <a:r>
              <a:rPr lang="en-US" sz="3200" b="1" dirty="0"/>
              <a:t>2 </a:t>
            </a:r>
            <a:r>
              <a:rPr lang="en-US" sz="3200" dirty="0"/>
              <a:t>Now we beseech you, brethren, by the coming of our Lord Jesus Christ, and by our gathering together unto him</a:t>
            </a:r>
            <a:r>
              <a:rPr lang="en-US" sz="3200" dirty="0" smtClean="0"/>
              <a:t>,</a:t>
            </a:r>
            <a:endParaRPr lang="en-US" sz="3200" dirty="0"/>
          </a:p>
        </p:txBody>
      </p:sp>
      <p:pic>
        <p:nvPicPr>
          <p:cNvPr id="69634" name="Picture 2" descr="Acts of the Apostles | tdax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3072" y="1181528"/>
            <a:ext cx="3244847" cy="4860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15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2:2-12</a:t>
            </a:r>
            <a:endParaRPr lang="en-US" dirty="0"/>
          </a:p>
        </p:txBody>
      </p:sp>
      <p:sp>
        <p:nvSpPr>
          <p:cNvPr id="14" name="Content Placeholder 13"/>
          <p:cNvSpPr>
            <a:spLocks noGrp="1"/>
          </p:cNvSpPr>
          <p:nvPr>
            <p:ph idx="1"/>
          </p:nvPr>
        </p:nvSpPr>
        <p:spPr>
          <a:xfrm>
            <a:off x="1219198" y="1181528"/>
            <a:ext cx="4094674" cy="5317917"/>
          </a:xfrm>
        </p:spPr>
        <p:txBody>
          <a:bodyPr>
            <a:noAutofit/>
          </a:bodyPr>
          <a:lstStyle/>
          <a:p>
            <a:r>
              <a:rPr lang="en-US" sz="3200" b="1" baseline="30000" dirty="0"/>
              <a:t>2 </a:t>
            </a:r>
            <a:r>
              <a:rPr lang="en-US" sz="3200" dirty="0"/>
              <a:t>That ye be not soon shaken in mind, or be troubled, neither by spirit, nor by word, nor by letter as from us, as that the day of Christ is at hand.</a:t>
            </a:r>
          </a:p>
        </p:txBody>
      </p:sp>
      <p:pic>
        <p:nvPicPr>
          <p:cNvPr id="69636" name="Picture 4" descr="Deep Roo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3872" y="1509331"/>
            <a:ext cx="6088385" cy="404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37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20:1-44</a:t>
            </a:r>
            <a:endParaRPr lang="en-US" dirty="0"/>
          </a:p>
        </p:txBody>
      </p:sp>
      <p:sp>
        <p:nvSpPr>
          <p:cNvPr id="14" name="Content Placeholder 13"/>
          <p:cNvSpPr>
            <a:spLocks noGrp="1"/>
          </p:cNvSpPr>
          <p:nvPr>
            <p:ph idx="1"/>
          </p:nvPr>
        </p:nvSpPr>
        <p:spPr>
          <a:xfrm>
            <a:off x="1219200" y="1335640"/>
            <a:ext cx="5335712" cy="5019920"/>
          </a:xfrm>
        </p:spPr>
        <p:txBody>
          <a:bodyPr>
            <a:normAutofit lnSpcReduction="10000"/>
          </a:bodyPr>
          <a:lstStyle/>
          <a:p>
            <a:r>
              <a:rPr lang="en-US" sz="3200" b="1" dirty="0"/>
              <a:t>20 </a:t>
            </a:r>
            <a:r>
              <a:rPr lang="en-US" sz="3200" dirty="0"/>
              <a:t>And it came to pass in the seventh year, in the fifth month, the tenth day of the month, that certain of the elders of Israel came to enquire of the </a:t>
            </a:r>
            <a:r>
              <a:rPr lang="en-US" sz="3200" cap="small" dirty="0"/>
              <a:t>Lord</a:t>
            </a:r>
            <a:r>
              <a:rPr lang="en-US" sz="3200" dirty="0"/>
              <a:t>, and sat before me.</a:t>
            </a:r>
          </a:p>
          <a:p>
            <a:r>
              <a:rPr lang="en-US" sz="3200" b="1" baseline="30000" dirty="0"/>
              <a:t>2 </a:t>
            </a:r>
            <a:r>
              <a:rPr lang="en-US" sz="3200" dirty="0"/>
              <a:t>Then came the word of the </a:t>
            </a:r>
            <a:r>
              <a:rPr lang="en-US" sz="3200" cap="small" dirty="0"/>
              <a:t>Lord</a:t>
            </a:r>
            <a:r>
              <a:rPr lang="en-US" sz="3200" dirty="0"/>
              <a:t> unto me, saying,</a:t>
            </a:r>
          </a:p>
        </p:txBody>
      </p:sp>
      <p:pic>
        <p:nvPicPr>
          <p:cNvPr id="1026" name="Picture 2" descr="The prophet Ezekiel is known for writing one of the longer books of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325" y="133564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4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2:3-12</a:t>
            </a:r>
            <a:endParaRPr lang="en-US" dirty="0"/>
          </a:p>
        </p:txBody>
      </p:sp>
      <p:sp>
        <p:nvSpPr>
          <p:cNvPr id="14" name="Content Placeholder 13"/>
          <p:cNvSpPr>
            <a:spLocks noGrp="1"/>
          </p:cNvSpPr>
          <p:nvPr>
            <p:ph idx="1"/>
          </p:nvPr>
        </p:nvSpPr>
        <p:spPr>
          <a:xfrm>
            <a:off x="1219198" y="1181528"/>
            <a:ext cx="4094674" cy="5317917"/>
          </a:xfrm>
        </p:spPr>
        <p:txBody>
          <a:bodyPr>
            <a:noAutofit/>
          </a:bodyPr>
          <a:lstStyle/>
          <a:p>
            <a:r>
              <a:rPr lang="en-US" sz="3200" b="1" baseline="30000" dirty="0"/>
              <a:t>3 </a:t>
            </a:r>
            <a:r>
              <a:rPr lang="en-US" sz="3200" dirty="0"/>
              <a:t>Let no man deceive you by any means: for that day shall not come, except there come a falling away first, and that man of sin be revealed, the son of perdition;</a:t>
            </a:r>
          </a:p>
        </p:txBody>
      </p:sp>
      <p:pic>
        <p:nvPicPr>
          <p:cNvPr id="71682" name="Picture 2" descr="Man of Sin: a surreal journey through the depths of madness by Andrew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225" y="1755408"/>
            <a:ext cx="6494737" cy="3644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4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2:4-12</a:t>
            </a:r>
            <a:endParaRPr lang="en-US" dirty="0"/>
          </a:p>
        </p:txBody>
      </p:sp>
      <p:sp>
        <p:nvSpPr>
          <p:cNvPr id="14" name="Content Placeholder 13"/>
          <p:cNvSpPr>
            <a:spLocks noGrp="1"/>
          </p:cNvSpPr>
          <p:nvPr>
            <p:ph idx="1"/>
          </p:nvPr>
        </p:nvSpPr>
        <p:spPr>
          <a:xfrm>
            <a:off x="1219198" y="1181528"/>
            <a:ext cx="4215444" cy="5317917"/>
          </a:xfrm>
        </p:spPr>
        <p:txBody>
          <a:bodyPr>
            <a:noAutofit/>
          </a:bodyPr>
          <a:lstStyle/>
          <a:p>
            <a:r>
              <a:rPr lang="en-US" sz="3200" b="1" baseline="30000" dirty="0"/>
              <a:t>4 </a:t>
            </a:r>
            <a:r>
              <a:rPr lang="en-US" sz="3200" dirty="0"/>
              <a:t>Who </a:t>
            </a:r>
            <a:r>
              <a:rPr lang="en-US" sz="3200" dirty="0" err="1"/>
              <a:t>opposeth</a:t>
            </a:r>
            <a:r>
              <a:rPr lang="en-US" sz="3200" dirty="0"/>
              <a:t> and </a:t>
            </a:r>
            <a:r>
              <a:rPr lang="en-US" sz="3200" dirty="0" err="1"/>
              <a:t>exalteth</a:t>
            </a:r>
            <a:r>
              <a:rPr lang="en-US" sz="3200" dirty="0"/>
              <a:t> himself above all that is called God, or that is worshipped; so that he as God </a:t>
            </a:r>
            <a:r>
              <a:rPr lang="en-US" sz="3200" dirty="0" err="1"/>
              <a:t>sitteth</a:t>
            </a:r>
            <a:r>
              <a:rPr lang="en-US" sz="3200" dirty="0"/>
              <a:t> in the temple of God, shewing himself that he is God.</a:t>
            </a:r>
          </a:p>
        </p:txBody>
      </p:sp>
      <p:pic>
        <p:nvPicPr>
          <p:cNvPr id="72706" name="Picture 2" descr="Pope Francis' Easter Sunday Mass Live Stream 2021 | Heavy.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0064" y="1889934"/>
            <a:ext cx="5472336" cy="36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95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2:5-12</a:t>
            </a:r>
            <a:endParaRPr lang="en-US" dirty="0"/>
          </a:p>
        </p:txBody>
      </p:sp>
      <p:sp>
        <p:nvSpPr>
          <p:cNvPr id="14" name="Content Placeholder 13"/>
          <p:cNvSpPr>
            <a:spLocks noGrp="1"/>
          </p:cNvSpPr>
          <p:nvPr>
            <p:ph idx="1"/>
          </p:nvPr>
        </p:nvSpPr>
        <p:spPr>
          <a:xfrm>
            <a:off x="465826" y="1181528"/>
            <a:ext cx="4002657" cy="5317917"/>
          </a:xfrm>
        </p:spPr>
        <p:txBody>
          <a:bodyPr>
            <a:noAutofit/>
          </a:bodyPr>
          <a:lstStyle/>
          <a:p>
            <a:r>
              <a:rPr lang="en-US" sz="3200" b="1" baseline="30000" dirty="0"/>
              <a:t>5 </a:t>
            </a:r>
            <a:r>
              <a:rPr lang="en-US" sz="3200" dirty="0"/>
              <a:t>Remember ye not, that, when I was yet with you, I told you these things?</a:t>
            </a:r>
          </a:p>
          <a:p>
            <a:r>
              <a:rPr lang="en-US" sz="3200" b="1" baseline="30000" dirty="0"/>
              <a:t>6 </a:t>
            </a:r>
            <a:r>
              <a:rPr lang="en-US" sz="3200" dirty="0"/>
              <a:t>And now ye know what </a:t>
            </a:r>
            <a:r>
              <a:rPr lang="en-US" sz="3200" dirty="0" err="1"/>
              <a:t>withholdeth</a:t>
            </a:r>
            <a:r>
              <a:rPr lang="en-US" sz="3200" dirty="0"/>
              <a:t> that he might be revealed in his time.</a:t>
            </a:r>
          </a:p>
        </p:txBody>
      </p:sp>
      <p:pic>
        <p:nvPicPr>
          <p:cNvPr id="74754" name="Picture 2" descr="Pin on Bible Hel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8483" y="1515128"/>
            <a:ext cx="7221544" cy="388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43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2:7-12</a:t>
            </a:r>
            <a:endParaRPr lang="en-US" dirty="0"/>
          </a:p>
        </p:txBody>
      </p:sp>
      <p:sp>
        <p:nvSpPr>
          <p:cNvPr id="14" name="Content Placeholder 13"/>
          <p:cNvSpPr>
            <a:spLocks noGrp="1"/>
          </p:cNvSpPr>
          <p:nvPr>
            <p:ph idx="1"/>
          </p:nvPr>
        </p:nvSpPr>
        <p:spPr>
          <a:xfrm>
            <a:off x="1276710" y="1043506"/>
            <a:ext cx="3605842" cy="5317917"/>
          </a:xfrm>
        </p:spPr>
        <p:txBody>
          <a:bodyPr>
            <a:noAutofit/>
          </a:bodyPr>
          <a:lstStyle/>
          <a:p>
            <a:r>
              <a:rPr lang="en-US" sz="3200" b="1" baseline="30000" dirty="0"/>
              <a:t>7 </a:t>
            </a:r>
            <a:r>
              <a:rPr lang="en-US" sz="3200" dirty="0"/>
              <a:t>For the mystery of iniquity doth already work: only he who now </a:t>
            </a:r>
            <a:r>
              <a:rPr lang="en-US" sz="3200" dirty="0" err="1"/>
              <a:t>letteth</a:t>
            </a:r>
            <a:r>
              <a:rPr lang="en-US" sz="3200" dirty="0"/>
              <a:t> will let, until he be taken out of the way</a:t>
            </a:r>
            <a:r>
              <a:rPr lang="en-US" sz="3200" dirty="0" smtClean="0"/>
              <a:t>.</a:t>
            </a:r>
            <a:endParaRPr lang="en-US" sz="3200" dirty="0"/>
          </a:p>
        </p:txBody>
      </p:sp>
      <p:pic>
        <p:nvPicPr>
          <p:cNvPr id="75778" name="Picture 2" descr="1260 Days/Years Prophetic Ch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0062" y="1266794"/>
            <a:ext cx="6495120" cy="4871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3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2:8-12</a:t>
            </a:r>
            <a:endParaRPr lang="en-US" dirty="0"/>
          </a:p>
        </p:txBody>
      </p:sp>
      <p:sp>
        <p:nvSpPr>
          <p:cNvPr id="14" name="Content Placeholder 13"/>
          <p:cNvSpPr>
            <a:spLocks noGrp="1"/>
          </p:cNvSpPr>
          <p:nvPr>
            <p:ph idx="1"/>
          </p:nvPr>
        </p:nvSpPr>
        <p:spPr>
          <a:xfrm>
            <a:off x="1276710" y="1043506"/>
            <a:ext cx="3605842" cy="5317917"/>
          </a:xfrm>
        </p:spPr>
        <p:txBody>
          <a:bodyPr>
            <a:noAutofit/>
          </a:bodyPr>
          <a:lstStyle/>
          <a:p>
            <a:r>
              <a:rPr lang="en-US" sz="3200" b="1" baseline="30000" dirty="0"/>
              <a:t>8 </a:t>
            </a:r>
            <a:r>
              <a:rPr lang="en-US" sz="3200" dirty="0"/>
              <a:t>And then shall that Wicked be revealed, whom the Lord shall consume with the spirit of his mouth, and shall destroy with the brightness of his coming:</a:t>
            </a:r>
          </a:p>
        </p:txBody>
      </p:sp>
      <p:pic>
        <p:nvPicPr>
          <p:cNvPr id="76806" name="Picture 6" descr="The Brightness of His Coming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3654" y="1220081"/>
            <a:ext cx="5141342" cy="5141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492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2:9-12</a:t>
            </a:r>
            <a:endParaRPr lang="en-US" dirty="0"/>
          </a:p>
        </p:txBody>
      </p:sp>
      <p:sp>
        <p:nvSpPr>
          <p:cNvPr id="14" name="Content Placeholder 13"/>
          <p:cNvSpPr>
            <a:spLocks noGrp="1"/>
          </p:cNvSpPr>
          <p:nvPr>
            <p:ph idx="1"/>
          </p:nvPr>
        </p:nvSpPr>
        <p:spPr>
          <a:xfrm>
            <a:off x="1276711" y="1043506"/>
            <a:ext cx="2881222" cy="5317917"/>
          </a:xfrm>
        </p:spPr>
        <p:txBody>
          <a:bodyPr>
            <a:noAutofit/>
          </a:bodyPr>
          <a:lstStyle/>
          <a:p>
            <a:r>
              <a:rPr lang="en-US" sz="3200" b="1" baseline="30000" dirty="0"/>
              <a:t>9 </a:t>
            </a:r>
            <a:r>
              <a:rPr lang="en-US" sz="3200" dirty="0"/>
              <a:t>Even him, whose coming is after the working of Satan with all power and signs and lying wonders</a:t>
            </a:r>
            <a:r>
              <a:rPr lang="en-US" sz="3200" dirty="0" smtClean="0"/>
              <a:t>,</a:t>
            </a:r>
            <a:endParaRPr lang="en-US" sz="3200" dirty="0"/>
          </a:p>
        </p:txBody>
      </p:sp>
      <p:pic>
        <p:nvPicPr>
          <p:cNvPr id="79874" name="Picture 2" descr="Giving a Piece of My Mind on Signs and Lying Wonders in the Last Da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5037" y="1857849"/>
            <a:ext cx="6737363" cy="3525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109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2:10-12</a:t>
            </a:r>
            <a:endParaRPr lang="en-US" dirty="0"/>
          </a:p>
        </p:txBody>
      </p:sp>
      <p:sp>
        <p:nvSpPr>
          <p:cNvPr id="14" name="Content Placeholder 13"/>
          <p:cNvSpPr>
            <a:spLocks noGrp="1"/>
          </p:cNvSpPr>
          <p:nvPr>
            <p:ph idx="1"/>
          </p:nvPr>
        </p:nvSpPr>
        <p:spPr>
          <a:xfrm>
            <a:off x="1276711" y="1043506"/>
            <a:ext cx="3726610" cy="5317917"/>
          </a:xfrm>
        </p:spPr>
        <p:txBody>
          <a:bodyPr>
            <a:noAutofit/>
          </a:bodyPr>
          <a:lstStyle/>
          <a:p>
            <a:r>
              <a:rPr lang="en-US" sz="3200" b="1" baseline="30000" dirty="0"/>
              <a:t>10 </a:t>
            </a:r>
            <a:r>
              <a:rPr lang="en-US" sz="3200" dirty="0"/>
              <a:t>And with all deceivableness of unrighteousness in them that perish; because they received not the love of the truth, that they might be saved.</a:t>
            </a:r>
          </a:p>
        </p:txBody>
      </p:sp>
      <p:pic>
        <p:nvPicPr>
          <p:cNvPr id="80898" name="Picture 2" descr="Lying Wonders - Loop 287 Church of Christ | Lufkin, T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9425" y="1579381"/>
            <a:ext cx="5982975" cy="3976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229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2 Thessalonians 2:11-12</a:t>
            </a:r>
            <a:endParaRPr lang="en-US" dirty="0"/>
          </a:p>
        </p:txBody>
      </p:sp>
      <p:sp>
        <p:nvSpPr>
          <p:cNvPr id="14" name="Content Placeholder 13"/>
          <p:cNvSpPr>
            <a:spLocks noGrp="1"/>
          </p:cNvSpPr>
          <p:nvPr>
            <p:ph idx="1"/>
          </p:nvPr>
        </p:nvSpPr>
        <p:spPr>
          <a:xfrm>
            <a:off x="1276710" y="1043506"/>
            <a:ext cx="4502987" cy="5317917"/>
          </a:xfrm>
        </p:spPr>
        <p:txBody>
          <a:bodyPr>
            <a:noAutofit/>
          </a:bodyPr>
          <a:lstStyle/>
          <a:p>
            <a:r>
              <a:rPr lang="en-US" sz="3200" b="1" baseline="30000" dirty="0"/>
              <a:t>11 </a:t>
            </a:r>
            <a:r>
              <a:rPr lang="en-US" sz="3200" dirty="0"/>
              <a:t>And for this cause God shall send them strong delusion, that they should believe a lie:</a:t>
            </a:r>
          </a:p>
          <a:p>
            <a:r>
              <a:rPr lang="en-US" sz="3200" b="1" baseline="30000" dirty="0"/>
              <a:t>12 </a:t>
            </a:r>
            <a:r>
              <a:rPr lang="en-US" sz="3200" dirty="0"/>
              <a:t>That they all might be damned who believed not the truth, but had pleasure in unrighteousness.</a:t>
            </a:r>
          </a:p>
        </p:txBody>
      </p:sp>
      <p:pic>
        <p:nvPicPr>
          <p:cNvPr id="81922" name="Picture 2" descr="Article: NAR False Signs and Lying Wonders Strategy to Deflec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578" y="1438483"/>
            <a:ext cx="5648276" cy="3996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962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Matthew 16:1-4</a:t>
            </a:r>
            <a:endParaRPr lang="en-US" dirty="0"/>
          </a:p>
        </p:txBody>
      </p:sp>
      <p:sp>
        <p:nvSpPr>
          <p:cNvPr id="14" name="Content Placeholder 13"/>
          <p:cNvSpPr>
            <a:spLocks noGrp="1"/>
          </p:cNvSpPr>
          <p:nvPr>
            <p:ph idx="1"/>
          </p:nvPr>
        </p:nvSpPr>
        <p:spPr>
          <a:xfrm>
            <a:off x="1322716" y="1181528"/>
            <a:ext cx="3973903" cy="5317917"/>
          </a:xfrm>
        </p:spPr>
        <p:txBody>
          <a:bodyPr>
            <a:noAutofit/>
          </a:bodyPr>
          <a:lstStyle/>
          <a:p>
            <a:r>
              <a:rPr lang="en-US" sz="3200" b="1" dirty="0"/>
              <a:t>16 </a:t>
            </a:r>
            <a:r>
              <a:rPr lang="en-US" sz="3200" dirty="0"/>
              <a:t>The Pharisees also with the Sadducees came, and tempting desired him that he would shew them a sign from heaven</a:t>
            </a:r>
            <a:r>
              <a:rPr lang="en-US" sz="3200" dirty="0" smtClean="0"/>
              <a:t>.</a:t>
            </a:r>
            <a:endParaRPr lang="en-US" sz="3200" dirty="0"/>
          </a:p>
        </p:txBody>
      </p:sp>
      <p:pic>
        <p:nvPicPr>
          <p:cNvPr id="82946" name="Picture 2" descr="What's with All of the Signs and Wonders in the Old Testament? | Core ..."/>
          <p:cNvPicPr>
            <a:picLocks noChangeAspect="1" noChangeArrowheads="1"/>
          </p:cNvPicPr>
          <p:nvPr/>
        </p:nvPicPr>
        <p:blipFill rotWithShape="1">
          <a:blip r:embed="rId2">
            <a:extLst>
              <a:ext uri="{28A0092B-C50C-407E-A947-70E740481C1C}">
                <a14:useLocalDpi xmlns:a14="http://schemas.microsoft.com/office/drawing/2010/main" val="0"/>
              </a:ext>
            </a:extLst>
          </a:blip>
          <a:srcRect l="10370" t="-936" r="25123" b="936"/>
          <a:stretch/>
        </p:blipFill>
        <p:spPr bwMode="auto">
          <a:xfrm>
            <a:off x="5400135" y="1457574"/>
            <a:ext cx="5365631" cy="3685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8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Matthew 16:2-4</a:t>
            </a:r>
            <a:endParaRPr lang="en-US" dirty="0"/>
          </a:p>
        </p:txBody>
      </p:sp>
      <p:sp>
        <p:nvSpPr>
          <p:cNvPr id="14" name="Content Placeholder 13"/>
          <p:cNvSpPr>
            <a:spLocks noGrp="1"/>
          </p:cNvSpPr>
          <p:nvPr>
            <p:ph idx="1"/>
          </p:nvPr>
        </p:nvSpPr>
        <p:spPr>
          <a:xfrm>
            <a:off x="1322717" y="1181528"/>
            <a:ext cx="3249284" cy="5317917"/>
          </a:xfrm>
        </p:spPr>
        <p:txBody>
          <a:bodyPr>
            <a:noAutofit/>
          </a:bodyPr>
          <a:lstStyle/>
          <a:p>
            <a:r>
              <a:rPr lang="en-US" sz="3200" b="1" baseline="30000" dirty="0"/>
              <a:t>2 </a:t>
            </a:r>
            <a:r>
              <a:rPr lang="en-US" sz="3200" dirty="0"/>
              <a:t>He answered and said unto them, When it is evening, ye say, It will be fair weather: for the sky is red.</a:t>
            </a:r>
          </a:p>
        </p:txBody>
      </p:sp>
      <p:pic>
        <p:nvPicPr>
          <p:cNvPr id="83970" name="Picture 2" descr="Red sky at night Free Stock Photo | Free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1806" y="1181528"/>
            <a:ext cx="5678380" cy="3785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91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Timely Warnings:  Ezekiel 20:3-44</a:t>
            </a:r>
            <a:endParaRPr lang="en-US" dirty="0"/>
          </a:p>
        </p:txBody>
      </p:sp>
      <p:sp>
        <p:nvSpPr>
          <p:cNvPr id="14" name="Content Placeholder 13"/>
          <p:cNvSpPr>
            <a:spLocks noGrp="1"/>
          </p:cNvSpPr>
          <p:nvPr>
            <p:ph idx="1"/>
          </p:nvPr>
        </p:nvSpPr>
        <p:spPr>
          <a:xfrm>
            <a:off x="1219200" y="1335640"/>
            <a:ext cx="5119955" cy="5019920"/>
          </a:xfrm>
        </p:spPr>
        <p:txBody>
          <a:bodyPr>
            <a:normAutofit/>
          </a:bodyPr>
          <a:lstStyle/>
          <a:p>
            <a:r>
              <a:rPr lang="en-US" sz="3200" b="1" baseline="30000" dirty="0"/>
              <a:t>3 </a:t>
            </a:r>
            <a:r>
              <a:rPr lang="en-US" sz="3200" dirty="0"/>
              <a:t>Son of man, speak unto the elders of Israel, and say unto them, Thus </a:t>
            </a:r>
            <a:r>
              <a:rPr lang="en-US" sz="3200" dirty="0" err="1"/>
              <a:t>saith</a:t>
            </a:r>
            <a:r>
              <a:rPr lang="en-US" sz="3200" dirty="0"/>
              <a:t> the Lord </a:t>
            </a:r>
            <a:r>
              <a:rPr lang="en-US" sz="3200" cap="small" dirty="0"/>
              <a:t>God</a:t>
            </a:r>
            <a:r>
              <a:rPr lang="en-US" sz="3200" dirty="0"/>
              <a:t>; Are ye come to enquire of me? As I live, </a:t>
            </a:r>
            <a:r>
              <a:rPr lang="en-US" sz="3200" dirty="0" err="1"/>
              <a:t>saith</a:t>
            </a:r>
            <a:r>
              <a:rPr lang="en-US" sz="3200" dirty="0"/>
              <a:t> the Lord </a:t>
            </a:r>
            <a:r>
              <a:rPr lang="en-US" sz="3200" cap="small" dirty="0"/>
              <a:t>God</a:t>
            </a:r>
            <a:r>
              <a:rPr lang="en-US" sz="3200" dirty="0"/>
              <a:t>, I will not be enquired of by you.</a:t>
            </a:r>
          </a:p>
        </p:txBody>
      </p:sp>
      <p:pic>
        <p:nvPicPr>
          <p:cNvPr id="2050" name="Picture 2" descr="Why did God call Ezekiel Son of man? - BibleAsk"/>
          <p:cNvPicPr>
            <a:picLocks noChangeAspect="1" noChangeArrowheads="1"/>
          </p:cNvPicPr>
          <p:nvPr/>
        </p:nvPicPr>
        <p:blipFill rotWithShape="1">
          <a:blip r:embed="rId2">
            <a:extLst>
              <a:ext uri="{28A0092B-C50C-407E-A947-70E740481C1C}">
                <a14:useLocalDpi xmlns:a14="http://schemas.microsoft.com/office/drawing/2010/main" val="0"/>
              </a:ext>
            </a:extLst>
          </a:blip>
          <a:srcRect r="19756"/>
          <a:stretch/>
        </p:blipFill>
        <p:spPr bwMode="auto">
          <a:xfrm>
            <a:off x="6400800" y="1458930"/>
            <a:ext cx="4736387" cy="3935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41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Matthew 16:3-4</a:t>
            </a:r>
            <a:endParaRPr lang="en-US" dirty="0"/>
          </a:p>
        </p:txBody>
      </p:sp>
      <p:sp>
        <p:nvSpPr>
          <p:cNvPr id="14" name="Content Placeholder 13"/>
          <p:cNvSpPr>
            <a:spLocks noGrp="1"/>
          </p:cNvSpPr>
          <p:nvPr>
            <p:ph idx="1"/>
          </p:nvPr>
        </p:nvSpPr>
        <p:spPr>
          <a:xfrm>
            <a:off x="1322716" y="1181528"/>
            <a:ext cx="4252973" cy="5317917"/>
          </a:xfrm>
        </p:spPr>
        <p:txBody>
          <a:bodyPr>
            <a:noAutofit/>
          </a:bodyPr>
          <a:lstStyle/>
          <a:p>
            <a:r>
              <a:rPr lang="en-US" sz="3200" b="1" baseline="30000" dirty="0"/>
              <a:t>3 </a:t>
            </a:r>
            <a:r>
              <a:rPr lang="en-US" sz="3200" dirty="0"/>
              <a:t>And in the morning, It will be foul weather to day: for the sky is red and lowering. O ye hypocrites, ye can discern the face of the sky; but can ye not discern the signs of the times?</a:t>
            </a:r>
          </a:p>
        </p:txBody>
      </p:sp>
      <p:pic>
        <p:nvPicPr>
          <p:cNvPr id="84994" name="Picture 2" descr="Griggs Dakota: Red Sky In The Morni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1395"/>
          <a:stretch/>
        </p:blipFill>
        <p:spPr bwMode="auto">
          <a:xfrm>
            <a:off x="6093273" y="1457573"/>
            <a:ext cx="5655904" cy="4256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014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Matthew 16:4</a:t>
            </a:r>
            <a:endParaRPr lang="en-US" dirty="0"/>
          </a:p>
        </p:txBody>
      </p:sp>
      <p:sp>
        <p:nvSpPr>
          <p:cNvPr id="14" name="Content Placeholder 13"/>
          <p:cNvSpPr>
            <a:spLocks noGrp="1"/>
          </p:cNvSpPr>
          <p:nvPr>
            <p:ph idx="1"/>
          </p:nvPr>
        </p:nvSpPr>
        <p:spPr>
          <a:xfrm>
            <a:off x="1322716" y="1181528"/>
            <a:ext cx="4252973" cy="5317917"/>
          </a:xfrm>
        </p:spPr>
        <p:txBody>
          <a:bodyPr>
            <a:noAutofit/>
          </a:bodyPr>
          <a:lstStyle/>
          <a:p>
            <a:r>
              <a:rPr lang="en-US" sz="3200" b="1" baseline="30000" dirty="0"/>
              <a:t>4 </a:t>
            </a:r>
            <a:r>
              <a:rPr lang="en-US" sz="3200" dirty="0"/>
              <a:t>A wicked and adulterous generation </a:t>
            </a:r>
            <a:r>
              <a:rPr lang="en-US" sz="3200" dirty="0" err="1"/>
              <a:t>seeketh</a:t>
            </a:r>
            <a:r>
              <a:rPr lang="en-US" sz="3200" dirty="0"/>
              <a:t> after a sign; and there shall no sign be given unto it, but the sign of the prophet Jonas. And he left them, and departed.</a:t>
            </a:r>
          </a:p>
        </p:txBody>
      </p:sp>
      <p:pic>
        <p:nvPicPr>
          <p:cNvPr id="86018" name="Picture 2" descr="Red sky in the morning | OLYMPUS DIGITAL CAMERA | Flick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820" y="1181528"/>
            <a:ext cx="6284782" cy="4667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3918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0" y="181603"/>
            <a:ext cx="12197751" cy="904126"/>
          </a:xfrm>
        </p:spPr>
        <p:txBody>
          <a:bodyPr/>
          <a:lstStyle/>
          <a:p>
            <a:r>
              <a:rPr lang="en-US" sz="4800" dirty="0" smtClean="0">
                <a:solidFill>
                  <a:srgbClr val="FFFF00"/>
                </a:solidFill>
              </a:rPr>
              <a:t>The sign of Jonas:  </a:t>
            </a:r>
            <a:r>
              <a:rPr lang="en-US" sz="4800" i="1" dirty="0" smtClean="0"/>
              <a:t>The Desire of Ages </a:t>
            </a:r>
            <a:r>
              <a:rPr lang="en-US" sz="4800" dirty="0" smtClean="0"/>
              <a:t>p. 406</a:t>
            </a:r>
            <a:endParaRPr lang="en-US" sz="4800" dirty="0"/>
          </a:p>
        </p:txBody>
      </p:sp>
      <p:sp>
        <p:nvSpPr>
          <p:cNvPr id="3" name="Vertical Scroll 2"/>
          <p:cNvSpPr/>
          <p:nvPr/>
        </p:nvSpPr>
        <p:spPr>
          <a:xfrm>
            <a:off x="113164" y="1085728"/>
            <a:ext cx="11971421" cy="5021773"/>
          </a:xfrm>
          <a:prstGeom prst="verticalScroll">
            <a:avLst>
              <a:gd name="adj" fmla="val 9200"/>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“As </a:t>
            </a:r>
            <a:r>
              <a:rPr lang="en-US" sz="3600" dirty="0">
                <a:solidFill>
                  <a:schemeClr val="bg1"/>
                </a:solidFill>
              </a:rPr>
              <a:t>Jonah was three days and three nights in the belly of the whale, Christ was to be the same time “in the heart of the earth.” And as the preaching of Jonah was a sign to the </a:t>
            </a:r>
            <a:r>
              <a:rPr lang="en-US" sz="3600" dirty="0" err="1">
                <a:solidFill>
                  <a:schemeClr val="bg1"/>
                </a:solidFill>
              </a:rPr>
              <a:t>Ninevites</a:t>
            </a:r>
            <a:r>
              <a:rPr lang="en-US" sz="3600" dirty="0">
                <a:solidFill>
                  <a:schemeClr val="bg1"/>
                </a:solidFill>
              </a:rPr>
              <a:t>, so Christ's preaching was a sign to His generation. But what a contrast in the reception of the word! The people of the great heathen city trembled as they heard the warning from God. </a:t>
            </a:r>
            <a:r>
              <a:rPr lang="en-US" sz="3600" dirty="0" smtClean="0">
                <a:solidFill>
                  <a:schemeClr val="bg1"/>
                </a:solidFill>
              </a:rPr>
              <a:t>…</a:t>
            </a:r>
            <a:endParaRPr lang="en-US" sz="3600" dirty="0">
              <a:solidFill>
                <a:schemeClr val="bg1"/>
              </a:solidFill>
            </a:endParaRPr>
          </a:p>
        </p:txBody>
      </p:sp>
    </p:spTree>
    <p:extLst>
      <p:ext uri="{BB962C8B-B14F-4D97-AF65-F5344CB8AC3E}">
        <p14:creationId xmlns:p14="http://schemas.microsoft.com/office/powerpoint/2010/main" val="3026557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0" y="181603"/>
            <a:ext cx="12197751" cy="904126"/>
          </a:xfrm>
        </p:spPr>
        <p:txBody>
          <a:bodyPr/>
          <a:lstStyle/>
          <a:p>
            <a:r>
              <a:rPr lang="en-US" sz="4800" dirty="0">
                <a:solidFill>
                  <a:srgbClr val="FFFF00"/>
                </a:solidFill>
              </a:rPr>
              <a:t>The sign of Jonas:  </a:t>
            </a:r>
            <a:r>
              <a:rPr lang="en-US" sz="4800" i="1" dirty="0"/>
              <a:t>The Desire of Ages </a:t>
            </a:r>
            <a:r>
              <a:rPr lang="en-US" sz="4800" dirty="0"/>
              <a:t>p. 406</a:t>
            </a:r>
            <a:endParaRPr lang="en-US" sz="5400" dirty="0"/>
          </a:p>
        </p:txBody>
      </p:sp>
      <p:sp>
        <p:nvSpPr>
          <p:cNvPr id="3" name="Vertical Scroll 2"/>
          <p:cNvSpPr/>
          <p:nvPr/>
        </p:nvSpPr>
        <p:spPr>
          <a:xfrm>
            <a:off x="0" y="1224951"/>
            <a:ext cx="11971421" cy="4941736"/>
          </a:xfrm>
          <a:prstGeom prst="verticalScroll">
            <a:avLst>
              <a:gd name="adj" fmla="val 9887"/>
            </a:avLst>
          </a:prstGeom>
          <a:blipFill>
            <a:blip r:embed="rId2"/>
            <a:tile tx="0" ty="0" sx="100000" sy="100000" flip="none" algn="tl"/>
          </a:blip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1"/>
                </a:solidFill>
              </a:rPr>
              <a:t>Kings </a:t>
            </a:r>
            <a:r>
              <a:rPr lang="en-US" sz="3600" dirty="0">
                <a:solidFill>
                  <a:schemeClr val="bg1"/>
                </a:solidFill>
              </a:rPr>
              <a:t>and nobles humbled themselves; the high and the lowly together cried to the God of heaven, and His mercy was granted unto them. “The men of Nineveh shall rise in judgment with this generation,” Christ had said, “and shall condemn it: because they repented at the preaching of Jonas; and, behold, a greater than Jonas is here.” Matthew 12:40, 41. </a:t>
            </a:r>
            <a:r>
              <a:rPr lang="en-US" sz="3600" dirty="0" smtClean="0">
                <a:solidFill>
                  <a:schemeClr val="bg1"/>
                </a:solidFill>
              </a:rPr>
              <a:t>“</a:t>
            </a:r>
            <a:endParaRPr lang="en-US" sz="3600" dirty="0">
              <a:solidFill>
                <a:schemeClr val="bg1"/>
              </a:solidFill>
            </a:endParaRPr>
          </a:p>
        </p:txBody>
      </p:sp>
    </p:spTree>
    <p:extLst>
      <p:ext uri="{BB962C8B-B14F-4D97-AF65-F5344CB8AC3E}">
        <p14:creationId xmlns:p14="http://schemas.microsoft.com/office/powerpoint/2010/main" val="25760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a:t>
            </a:r>
            <a:r>
              <a:rPr lang="en-US" smtClean="0"/>
              <a:t>:  Proverbs 14:12</a:t>
            </a:r>
            <a:endParaRPr lang="en-US" dirty="0"/>
          </a:p>
        </p:txBody>
      </p:sp>
      <p:sp>
        <p:nvSpPr>
          <p:cNvPr id="14" name="Content Placeholder 13"/>
          <p:cNvSpPr>
            <a:spLocks noGrp="1"/>
          </p:cNvSpPr>
          <p:nvPr>
            <p:ph idx="1"/>
          </p:nvPr>
        </p:nvSpPr>
        <p:spPr>
          <a:xfrm>
            <a:off x="1219198" y="1466492"/>
            <a:ext cx="3904893" cy="5032954"/>
          </a:xfrm>
        </p:spPr>
        <p:txBody>
          <a:bodyPr>
            <a:noAutofit/>
          </a:bodyPr>
          <a:lstStyle/>
          <a:p>
            <a:r>
              <a:rPr lang="en-US" sz="3200" b="1" baseline="30000" dirty="0"/>
              <a:t>12 </a:t>
            </a:r>
            <a:r>
              <a:rPr lang="en-US" sz="3200" dirty="0"/>
              <a:t>There is a way which </a:t>
            </a:r>
            <a:r>
              <a:rPr lang="en-US" sz="3200" dirty="0" err="1"/>
              <a:t>seemeth</a:t>
            </a:r>
            <a:r>
              <a:rPr lang="en-US" sz="3200" dirty="0"/>
              <a:t> right unto a man, but the end thereof are the ways of death.</a:t>
            </a:r>
          </a:p>
        </p:txBody>
      </p:sp>
      <p:pic>
        <p:nvPicPr>
          <p:cNvPr id="67586" name="Picture 2" descr="Path through haunted dark forest | High-Quality Nature Stock Photo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906" y="1690777"/>
            <a:ext cx="5533066" cy="3653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55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a:t>
            </a:r>
            <a:r>
              <a:rPr lang="en-US" smtClean="0"/>
              <a:t>:  Jeremiah 17:9-10</a:t>
            </a:r>
            <a:endParaRPr lang="en-US" dirty="0"/>
          </a:p>
        </p:txBody>
      </p:sp>
      <p:sp>
        <p:nvSpPr>
          <p:cNvPr id="14" name="Content Placeholder 13"/>
          <p:cNvSpPr>
            <a:spLocks noGrp="1"/>
          </p:cNvSpPr>
          <p:nvPr>
            <p:ph idx="1"/>
          </p:nvPr>
        </p:nvSpPr>
        <p:spPr>
          <a:xfrm>
            <a:off x="1219198" y="1181528"/>
            <a:ext cx="4940062" cy="5317918"/>
          </a:xfrm>
        </p:spPr>
        <p:txBody>
          <a:bodyPr>
            <a:noAutofit/>
          </a:bodyPr>
          <a:lstStyle/>
          <a:p>
            <a:r>
              <a:rPr lang="en-US" sz="3200" b="1" baseline="30000" dirty="0"/>
              <a:t>9 </a:t>
            </a:r>
            <a:r>
              <a:rPr lang="en-US" sz="3200" dirty="0"/>
              <a:t>The heart is deceitful above all things, and desperately wicked: who can know it?</a:t>
            </a:r>
          </a:p>
          <a:p>
            <a:r>
              <a:rPr lang="en-US" sz="3200" b="1" baseline="30000" dirty="0"/>
              <a:t>10 </a:t>
            </a:r>
            <a:r>
              <a:rPr lang="en-US" sz="3200" dirty="0"/>
              <a:t>I the </a:t>
            </a:r>
            <a:r>
              <a:rPr lang="en-US" sz="3200" cap="small" dirty="0"/>
              <a:t>Lord</a:t>
            </a:r>
            <a:r>
              <a:rPr lang="en-US" sz="3200" dirty="0"/>
              <a:t> search the heart, I try the reins, even to give every man according to his ways, and according to the fruit of his doings</a:t>
            </a:r>
            <a:r>
              <a:rPr lang="en-US" sz="3200" dirty="0" smtClean="0"/>
              <a:t>.</a:t>
            </a:r>
            <a:endParaRPr lang="en-US" sz="3200" dirty="0"/>
          </a:p>
        </p:txBody>
      </p:sp>
      <p:pic>
        <p:nvPicPr>
          <p:cNvPr id="88068" name="Picture 4" descr="Pin on Jeremiah - English and Thai Scri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685" y="1518250"/>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69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Lies and Confusion:  Proverbs 28:26</a:t>
            </a:r>
            <a:endParaRPr lang="en-US" dirty="0"/>
          </a:p>
        </p:txBody>
      </p:sp>
      <p:sp>
        <p:nvSpPr>
          <p:cNvPr id="14" name="Content Placeholder 13"/>
          <p:cNvSpPr>
            <a:spLocks noGrp="1"/>
          </p:cNvSpPr>
          <p:nvPr>
            <p:ph idx="1"/>
          </p:nvPr>
        </p:nvSpPr>
        <p:spPr>
          <a:xfrm>
            <a:off x="1219198" y="1466492"/>
            <a:ext cx="3663353" cy="5032954"/>
          </a:xfrm>
        </p:spPr>
        <p:txBody>
          <a:bodyPr>
            <a:noAutofit/>
          </a:bodyPr>
          <a:lstStyle/>
          <a:p>
            <a:r>
              <a:rPr lang="en-US" sz="3200" b="1" baseline="30000" dirty="0"/>
              <a:t>26 </a:t>
            </a:r>
            <a:r>
              <a:rPr lang="en-US" sz="3200" dirty="0"/>
              <a:t>He that </a:t>
            </a:r>
            <a:r>
              <a:rPr lang="en-US" sz="3200" dirty="0" err="1"/>
              <a:t>trusteth</a:t>
            </a:r>
            <a:r>
              <a:rPr lang="en-US" sz="3200" dirty="0"/>
              <a:t> in his own heart is a fool: but whoso </a:t>
            </a:r>
            <a:r>
              <a:rPr lang="en-US" sz="3200" dirty="0" err="1"/>
              <a:t>walketh</a:t>
            </a:r>
            <a:r>
              <a:rPr lang="en-US" sz="3200" dirty="0"/>
              <a:t> wisely, he shall be delivered</a:t>
            </a:r>
            <a:r>
              <a:rPr lang="en-US" sz="3200" dirty="0" smtClean="0"/>
              <a:t>.</a:t>
            </a:r>
            <a:endParaRPr lang="en-US" sz="3200" dirty="0"/>
          </a:p>
        </p:txBody>
      </p:sp>
      <p:pic>
        <p:nvPicPr>
          <p:cNvPr id="87042" name="Picture 2" descr="A Lifestyle of Peace: Philosophy, Jesus Christ &amp; Apologetics: Sermo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8596" y="1302298"/>
            <a:ext cx="5010150" cy="5010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13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rot="467517">
            <a:off x="291919" y="1101478"/>
            <a:ext cx="11494406" cy="1339202"/>
          </a:xfrm>
        </p:spPr>
        <p:txBody>
          <a:bodyPr>
            <a:noAutofit/>
          </a:bodyPr>
          <a:lstStyle/>
          <a:p>
            <a:pPr marL="68580" indent="0">
              <a:buNone/>
            </a:pPr>
            <a:r>
              <a:rPr lang="en-US" sz="3600" dirty="0" smtClean="0">
                <a:solidFill>
                  <a:schemeClr val="accent3">
                    <a:lumMod val="60000"/>
                    <a:lumOff val="40000"/>
                  </a:schemeClr>
                </a:solidFill>
              </a:rPr>
              <a:t>So we can’t always trust signs, miracles, wonders.  We’ve been warned that Satan can use such devices.    </a:t>
            </a:r>
          </a:p>
        </p:txBody>
      </p:sp>
      <p:sp>
        <p:nvSpPr>
          <p:cNvPr id="4" name="Content Placeholder 2"/>
          <p:cNvSpPr txBox="1">
            <a:spLocks/>
          </p:cNvSpPr>
          <p:nvPr/>
        </p:nvSpPr>
        <p:spPr>
          <a:xfrm>
            <a:off x="498954" y="2803547"/>
            <a:ext cx="11494406" cy="1339202"/>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buFont typeface="Wingdings"/>
              <a:buNone/>
            </a:pPr>
            <a:r>
              <a:rPr lang="en-US" sz="3600" dirty="0" smtClean="0">
                <a:solidFill>
                  <a:schemeClr val="tx2">
                    <a:lumMod val="90000"/>
                  </a:schemeClr>
                </a:solidFill>
              </a:rPr>
              <a:t>We can’t even trust ourselves!  Apparently our minds and hearts will often lead us wrong.  </a:t>
            </a:r>
          </a:p>
        </p:txBody>
      </p:sp>
      <p:sp>
        <p:nvSpPr>
          <p:cNvPr id="5" name="Content Placeholder 2"/>
          <p:cNvSpPr txBox="1">
            <a:spLocks/>
          </p:cNvSpPr>
          <p:nvPr/>
        </p:nvSpPr>
        <p:spPr>
          <a:xfrm rot="20741412">
            <a:off x="734920" y="4440894"/>
            <a:ext cx="11494406" cy="1339202"/>
          </a:xfrm>
          <a:prstGeom prst="rect">
            <a:avLst/>
          </a:prstGeom>
        </p:spPr>
        <p:txBody>
          <a:bodyPr vert="horz">
            <a:noAutofit/>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buFont typeface="Wingdings"/>
              <a:buNone/>
            </a:pPr>
            <a:r>
              <a:rPr lang="en-US" sz="3600" dirty="0" smtClean="0">
                <a:solidFill>
                  <a:schemeClr val="accent1">
                    <a:lumMod val="20000"/>
                    <a:lumOff val="80000"/>
                  </a:schemeClr>
                </a:solidFill>
              </a:rPr>
              <a:t>I guess we’re going to have to follow God’s suggestion from Ezekiel 20 and do a little study!    </a:t>
            </a:r>
          </a:p>
        </p:txBody>
      </p:sp>
    </p:spTree>
    <p:extLst>
      <p:ext uri="{BB962C8B-B14F-4D97-AF65-F5344CB8AC3E}">
        <p14:creationId xmlns:p14="http://schemas.microsoft.com/office/powerpoint/2010/main" val="90504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Good Directions:  Mark 13:22-23</a:t>
            </a:r>
            <a:endParaRPr lang="en-US" dirty="0"/>
          </a:p>
        </p:txBody>
      </p:sp>
      <p:sp>
        <p:nvSpPr>
          <p:cNvPr id="14" name="Content Placeholder 13"/>
          <p:cNvSpPr>
            <a:spLocks noGrp="1"/>
          </p:cNvSpPr>
          <p:nvPr>
            <p:ph idx="1"/>
          </p:nvPr>
        </p:nvSpPr>
        <p:spPr>
          <a:xfrm>
            <a:off x="1219198" y="1181528"/>
            <a:ext cx="4646764" cy="5317917"/>
          </a:xfrm>
        </p:spPr>
        <p:txBody>
          <a:bodyPr>
            <a:noAutofit/>
          </a:bodyPr>
          <a:lstStyle/>
          <a:p>
            <a:r>
              <a:rPr lang="en-US" sz="3200" b="1" baseline="30000" dirty="0"/>
              <a:t>22 </a:t>
            </a:r>
            <a:r>
              <a:rPr lang="en-US" sz="3200" dirty="0"/>
              <a:t>For false Christs and false prophets shall rise, and shall shew signs and wonders, to seduce, if it were possible, even the elect.</a:t>
            </a:r>
          </a:p>
          <a:p>
            <a:r>
              <a:rPr lang="en-US" sz="3200" b="1" baseline="30000" dirty="0"/>
              <a:t>23 </a:t>
            </a:r>
            <a:r>
              <a:rPr lang="en-US" sz="3200" dirty="0"/>
              <a:t>But take ye heed: behold, I have foretold you all things.</a:t>
            </a:r>
          </a:p>
        </p:txBody>
      </p:sp>
      <p:pic>
        <p:nvPicPr>
          <p:cNvPr id="66562" name="Picture 2" descr="How Do You Identify False Prophets? - by Jason Micheli"/>
          <p:cNvPicPr>
            <a:picLocks noChangeAspect="1" noChangeArrowheads="1"/>
          </p:cNvPicPr>
          <p:nvPr/>
        </p:nvPicPr>
        <p:blipFill rotWithShape="1">
          <a:blip r:embed="rId2">
            <a:extLst>
              <a:ext uri="{28A0092B-C50C-407E-A947-70E740481C1C}">
                <a14:useLocalDpi xmlns:a14="http://schemas.microsoft.com/office/drawing/2010/main" val="0"/>
              </a:ext>
            </a:extLst>
          </a:blip>
          <a:srcRect l="19921" r="24599"/>
          <a:stretch/>
        </p:blipFill>
        <p:spPr bwMode="auto">
          <a:xfrm>
            <a:off x="6400800" y="1181528"/>
            <a:ext cx="4813540" cy="4868864"/>
          </a:xfrm>
          <a:prstGeom prst="rect">
            <a:avLst/>
          </a:prstGeom>
          <a:noFill/>
          <a:extLst>
            <a:ext uri="{909E8E84-426E-40DD-AFC4-6F175D3DCCD1}">
              <a14:hiddenFill xmlns:a14="http://schemas.microsoft.com/office/drawing/2010/main">
                <a:solidFill>
                  <a:srgbClr val="FFFFFF"/>
                </a:solidFill>
              </a14:hiddenFill>
            </a:ext>
          </a:extLst>
        </p:spPr>
      </p:pic>
      <p:sp>
        <p:nvSpPr>
          <p:cNvPr id="2" name="Left Arrow Callout 1"/>
          <p:cNvSpPr/>
          <p:nvPr/>
        </p:nvSpPr>
        <p:spPr>
          <a:xfrm rot="20493854">
            <a:off x="5722552" y="3615940"/>
            <a:ext cx="5414269" cy="1368906"/>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Study your history!!</a:t>
            </a:r>
            <a:endParaRPr lang="en-US" sz="4400" dirty="0"/>
          </a:p>
        </p:txBody>
      </p:sp>
    </p:spTree>
    <p:extLst>
      <p:ext uri="{BB962C8B-B14F-4D97-AF65-F5344CB8AC3E}">
        <p14:creationId xmlns:p14="http://schemas.microsoft.com/office/powerpoint/2010/main" val="1929906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219200" y="277402"/>
            <a:ext cx="10363200" cy="904126"/>
          </a:xfrm>
        </p:spPr>
        <p:txBody>
          <a:bodyPr/>
          <a:lstStyle/>
          <a:p>
            <a:r>
              <a:rPr lang="en-US" dirty="0" smtClean="0"/>
              <a:t>Good Directions:  2 Thessalonians 2:5-6</a:t>
            </a:r>
            <a:endParaRPr lang="en-US" dirty="0"/>
          </a:p>
        </p:txBody>
      </p:sp>
      <p:sp>
        <p:nvSpPr>
          <p:cNvPr id="14" name="Content Placeholder 13"/>
          <p:cNvSpPr>
            <a:spLocks noGrp="1"/>
          </p:cNvSpPr>
          <p:nvPr>
            <p:ph idx="1"/>
          </p:nvPr>
        </p:nvSpPr>
        <p:spPr>
          <a:xfrm>
            <a:off x="465826" y="1181528"/>
            <a:ext cx="4002657" cy="5317917"/>
          </a:xfrm>
        </p:spPr>
        <p:txBody>
          <a:bodyPr>
            <a:noAutofit/>
          </a:bodyPr>
          <a:lstStyle/>
          <a:p>
            <a:r>
              <a:rPr lang="en-US" sz="3200" b="1" baseline="30000" dirty="0"/>
              <a:t>5 </a:t>
            </a:r>
            <a:r>
              <a:rPr lang="en-US" sz="3200" dirty="0"/>
              <a:t>Remember ye not, that, when I was yet with you, I told you these things?</a:t>
            </a:r>
          </a:p>
          <a:p>
            <a:r>
              <a:rPr lang="en-US" sz="3200" b="1" baseline="30000" dirty="0"/>
              <a:t>6 </a:t>
            </a:r>
            <a:r>
              <a:rPr lang="en-US" sz="3200" dirty="0"/>
              <a:t>And now ye know what </a:t>
            </a:r>
            <a:r>
              <a:rPr lang="en-US" sz="3200" dirty="0" err="1"/>
              <a:t>withholdeth</a:t>
            </a:r>
            <a:r>
              <a:rPr lang="en-US" sz="3200" dirty="0"/>
              <a:t> that he might be revealed in his time.</a:t>
            </a:r>
          </a:p>
        </p:txBody>
      </p:sp>
      <p:pic>
        <p:nvPicPr>
          <p:cNvPr id="74754" name="Picture 2" descr="Pin on Bible Hel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8483" y="1515128"/>
            <a:ext cx="7221544" cy="3885008"/>
          </a:xfrm>
          <a:prstGeom prst="rect">
            <a:avLst/>
          </a:prstGeom>
          <a:noFill/>
          <a:extLst>
            <a:ext uri="{909E8E84-426E-40DD-AFC4-6F175D3DCCD1}">
              <a14:hiddenFill xmlns:a14="http://schemas.microsoft.com/office/drawing/2010/main">
                <a:solidFill>
                  <a:srgbClr val="FFFFFF"/>
                </a:solidFill>
              </a14:hiddenFill>
            </a:ext>
          </a:extLst>
        </p:spPr>
      </p:pic>
      <p:sp>
        <p:nvSpPr>
          <p:cNvPr id="5" name="Left Arrow Callout 4"/>
          <p:cNvSpPr/>
          <p:nvPr/>
        </p:nvSpPr>
        <p:spPr>
          <a:xfrm rot="1393584">
            <a:off x="3693665" y="3352703"/>
            <a:ext cx="5414269" cy="1368906"/>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smtClean="0"/>
              <a:t>Study your history!!</a:t>
            </a:r>
            <a:endParaRPr lang="en-US" sz="4400" dirty="0"/>
          </a:p>
        </p:txBody>
      </p:sp>
    </p:spTree>
    <p:extLst>
      <p:ext uri="{BB962C8B-B14F-4D97-AF65-F5344CB8AC3E}">
        <p14:creationId xmlns:p14="http://schemas.microsoft.com/office/powerpoint/2010/main" val="288147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ightfall design templat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5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Nightfall design slides.potx" id="{1F21CAEF-9FBE-490C-A0F8-816FBEE90D46}" vid="{85D2A922-5EE5-4375-8B4A-B39999B15898}"/>
    </a:ext>
  </a:extLst>
</a:theme>
</file>

<file path=ppt/theme/theme2.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5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5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Nightfall design slides</Template>
  <TotalTime>465</TotalTime>
  <Words>3241</Words>
  <Application>Microsoft Office PowerPoint</Application>
  <PresentationFormat>Widescreen</PresentationFormat>
  <Paragraphs>299</Paragraphs>
  <Slides>105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105</vt:i4>
      </vt:variant>
    </vt:vector>
  </HeadingPairs>
  <TitlesOfParts>
    <vt:vector size="110" baseType="lpstr">
      <vt:lpstr>Arial</vt:lpstr>
      <vt:lpstr>Wingdings</vt:lpstr>
      <vt:lpstr>Wingdings 2</vt:lpstr>
      <vt:lpstr>Wingdings 3</vt:lpstr>
      <vt:lpstr>Nightfall design template</vt:lpstr>
      <vt:lpstr>Satan’s Final Deceptions</vt:lpstr>
      <vt:lpstr>Memory Text:  John 17:17</vt:lpstr>
      <vt:lpstr>Historical Note:  Timeline</vt:lpstr>
      <vt:lpstr>Timely Warnings:  Ezekiel 20:1-44</vt:lpstr>
      <vt:lpstr>Timely Warnings:  Ezekiel 20:1-44</vt:lpstr>
      <vt:lpstr>Historical Note:  Timeline</vt:lpstr>
      <vt:lpstr>Timely Warnings:  Ezekiel 20:1-44</vt:lpstr>
      <vt:lpstr>Timely Warnings:  Ezekiel 20:1-44</vt:lpstr>
      <vt:lpstr>Timely Warnings:  Ezekiel 20:3-44</vt:lpstr>
      <vt:lpstr>I will not be enquired of by you:  SDABC V.4 p. 645</vt:lpstr>
      <vt:lpstr>Timely Warnings:  Ezekiel 20:4-44</vt:lpstr>
      <vt:lpstr>I will not be enquired of by you:</vt:lpstr>
      <vt:lpstr>Timely Warnings:  Ezekiel 20:5-44</vt:lpstr>
      <vt:lpstr>Timely Warnings:  Ezekiel 20:6-44</vt:lpstr>
      <vt:lpstr>Timely Warnings:  Ezekiel 20:7-44</vt:lpstr>
      <vt:lpstr>Timely Warnings:  Ezekiel 20:8-44</vt:lpstr>
      <vt:lpstr>Timely Warnings:  Ezekiel 20:9-44</vt:lpstr>
      <vt:lpstr>Timely Warnings:  Ezekiel 20:10-44</vt:lpstr>
      <vt:lpstr>Timely Warnings:  Ezekiel 20:12-44</vt:lpstr>
      <vt:lpstr>Timely Warnings:  Ezekiel 20:13-44</vt:lpstr>
      <vt:lpstr>Timely Warnings:  Ezekiel 20:14-44</vt:lpstr>
      <vt:lpstr>Timely Warnings:  Ezekiel 20:15-44</vt:lpstr>
      <vt:lpstr>Timely Warnings:  Ezekiel 20:16-44</vt:lpstr>
      <vt:lpstr>Timely Warnings:  Ezekiel 20:17-44</vt:lpstr>
      <vt:lpstr>Timely Warnings:  Ezekiel 20:18-44</vt:lpstr>
      <vt:lpstr>Timely Warnings:  Ezekiel 20:19-44</vt:lpstr>
      <vt:lpstr>Timely Warnings:  Ezekiel 20:21-44</vt:lpstr>
      <vt:lpstr>Timely Warnings:  Ezekiel 20:22-44</vt:lpstr>
      <vt:lpstr>Timely Warnings:  Ezekiel 20:23-44</vt:lpstr>
      <vt:lpstr>Timely Warnings:  Ezekiel 20:24-44</vt:lpstr>
      <vt:lpstr>Timely Warnings:  Ezekiel 20:25-44</vt:lpstr>
      <vt:lpstr>Timely Warnings:  Ezekiel 20:26-44</vt:lpstr>
      <vt:lpstr>Statutes that were not good:  SDABC V.4 p. 647</vt:lpstr>
      <vt:lpstr>Statutes that were not good:  SDABC V.4 p. 647</vt:lpstr>
      <vt:lpstr>Statutes that were not good:  Patriarchs and Prophets p. 367</vt:lpstr>
      <vt:lpstr>Statutes that were not good:  SDABC V.4 p. 647</vt:lpstr>
      <vt:lpstr>Timely Warnings:  Ezekiel 20:27-44</vt:lpstr>
      <vt:lpstr>Timely Warnings:  Ezekiel 20:28-44</vt:lpstr>
      <vt:lpstr>Timely Warnings:  Ezekiel 20:29-44</vt:lpstr>
      <vt:lpstr>Timely Warnings:  Ezekiel 20:30-44</vt:lpstr>
      <vt:lpstr>Timely Warnings:  Ezekiel 20:31-44</vt:lpstr>
      <vt:lpstr>Timely Warnings:  Ezekiel 20:32-44</vt:lpstr>
      <vt:lpstr>We will be as the heathen:  SDABC V. 4 p. 647</vt:lpstr>
      <vt:lpstr>We will be as the heathen:  SDABC V. 4 p. 647</vt:lpstr>
      <vt:lpstr>We will be as the heathen:  SDABC V. 4 p. 648</vt:lpstr>
      <vt:lpstr>Timely Warnings:  Ezekiel 20:33-44</vt:lpstr>
      <vt:lpstr>Timely Warnings:  Ezekiel 20:34-44</vt:lpstr>
      <vt:lpstr>Timely Warnings:  Ezekiel 20:35-44</vt:lpstr>
      <vt:lpstr>Timely Warnings:  Ezekiel 20:37-44</vt:lpstr>
      <vt:lpstr>Timely Warnings:  Ezekiel 20:38-44</vt:lpstr>
      <vt:lpstr>Timely Warnings:  Ezekiel 20:39-44</vt:lpstr>
      <vt:lpstr>Timely Warnings:  Ezekiel 20:40-44</vt:lpstr>
      <vt:lpstr>Timely Warnings:  Ezekiel 20:41-44</vt:lpstr>
      <vt:lpstr>Timely Warnings:  Ezekiel 20:42-44</vt:lpstr>
      <vt:lpstr>Timely Warnings:  Ezekiel 20:43-44</vt:lpstr>
      <vt:lpstr>Loathe yourselves:  SDABC V. 4 p. 648</vt:lpstr>
      <vt:lpstr>Loathe yourselves:  SDABC V. 4 p. 649</vt:lpstr>
      <vt:lpstr>Timely Warnings:  Ezekiel 20:44</vt:lpstr>
      <vt:lpstr>NOT according to your wicked ways:  SDABC V. 4 p. 649</vt:lpstr>
      <vt:lpstr>Timely Warnings:  Ezekiel 20</vt:lpstr>
      <vt:lpstr>Sacred Sabbath:  Prophets and Kings p. 181</vt:lpstr>
      <vt:lpstr>Sacred Sabbath:  Prophets and Kings p. 181</vt:lpstr>
      <vt:lpstr>Sacred Sabbath:  Prophets and Kings p. 181</vt:lpstr>
      <vt:lpstr>Sacred Sabbath:  Prophets and Kings p. 182</vt:lpstr>
      <vt:lpstr>Sacred Sabbath:  Prophets and Kings p. 182</vt:lpstr>
      <vt:lpstr>Sacred Sabbath:  Prophets and Kings p. 182</vt:lpstr>
      <vt:lpstr>Sacred Sabbath:  Prophets and Kings p. 182</vt:lpstr>
      <vt:lpstr>Sacred Sabbath:  Great Controversy, p. 640</vt:lpstr>
      <vt:lpstr>Timely Warnings:  Ezekiel 20</vt:lpstr>
      <vt:lpstr>Lies and Confusion:  Revelation 12:9</vt:lpstr>
      <vt:lpstr>Lies and Confusion:  Revelation 13:13-14</vt:lpstr>
      <vt:lpstr>Lies and Confusion:  Revelation 13:14</vt:lpstr>
      <vt:lpstr>Lies and Confusion:  Mark 13:21-23</vt:lpstr>
      <vt:lpstr>Lies and Confusion:  Mark 13:22-23</vt:lpstr>
      <vt:lpstr>Lies and Confusion:  Revelation 16:13-14</vt:lpstr>
      <vt:lpstr>Lies and Confusion:  Revelation 16:13-14</vt:lpstr>
      <vt:lpstr>We will be as the heathen:  SDABC V. 7 p. </vt:lpstr>
      <vt:lpstr>Lies and Confusion:  2 Thessalonians 2:1-12</vt:lpstr>
      <vt:lpstr>Lies and Confusion:  2 Thessalonians 2:2-12</vt:lpstr>
      <vt:lpstr>Lies and Confusion:  2 Thessalonians 2:3-12</vt:lpstr>
      <vt:lpstr>Lies and Confusion:  2 Thessalonians 2:4-12</vt:lpstr>
      <vt:lpstr>Lies and Confusion:  2 Thessalonians 2:5-12</vt:lpstr>
      <vt:lpstr>Lies and Confusion:  2 Thessalonians 2:7-12</vt:lpstr>
      <vt:lpstr>Lies and Confusion:  2 Thessalonians 2:8-12</vt:lpstr>
      <vt:lpstr>Lies and Confusion:  2 Thessalonians 2:9-12</vt:lpstr>
      <vt:lpstr>Lies and Confusion:  2 Thessalonians 2:10-12</vt:lpstr>
      <vt:lpstr>Lies and Confusion:  2 Thessalonians 2:11-12</vt:lpstr>
      <vt:lpstr>Lies and Confusion:  Matthew 16:1-4</vt:lpstr>
      <vt:lpstr>Lies and Confusion:  Matthew 16:2-4</vt:lpstr>
      <vt:lpstr>Lies and Confusion:  Matthew 16:3-4</vt:lpstr>
      <vt:lpstr>Lies and Confusion:  Matthew 16:4</vt:lpstr>
      <vt:lpstr>The sign of Jonas:  The Desire of Ages p. 406</vt:lpstr>
      <vt:lpstr>The sign of Jonas:  The Desire of Ages p. 406</vt:lpstr>
      <vt:lpstr>Lies and Confusion:  Proverbs 14:12</vt:lpstr>
      <vt:lpstr>Lies and Confusion:  Jeremiah 17:9-10</vt:lpstr>
      <vt:lpstr>Lies and Confusion:  Proverbs 28:26</vt:lpstr>
      <vt:lpstr>PowerPoint Presentation</vt:lpstr>
      <vt:lpstr>Good Directions:  Mark 13:22-23</vt:lpstr>
      <vt:lpstr>Good Directions:  2 Thessalonians 2:5-6</vt:lpstr>
      <vt:lpstr>Good Directions:  Matthew 16:4</vt:lpstr>
      <vt:lpstr>Good Directions:  Proverbs 3:5-7</vt:lpstr>
      <vt:lpstr>Good Directions:  Trust in the Lord</vt:lpstr>
      <vt:lpstr>Good Directions:  Revelation 18:4-5</vt:lpstr>
      <vt:lpstr>Good Directions:  Revelation 18:4-5</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Satan’s Final Deceptions</dc:title>
  <dc:creator>gabby young</dc:creator>
  <cp:lastModifiedBy>gabby young</cp:lastModifiedBy>
  <cp:revision>46</cp:revision>
  <dcterms:created xsi:type="dcterms:W3CDTF">2023-06-02T22:58:23Z</dcterms:created>
  <dcterms:modified xsi:type="dcterms:W3CDTF">2023-06-03T06:48:57Z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74064800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