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24"/>
  </p:notesMasterIdLst>
  <p:handoutMasterIdLst>
    <p:handoutMasterId r:id="rId125"/>
  </p:handoutMasterIdLst>
  <p:sldIdLst>
    <p:sldId id="263" r:id="rId2"/>
    <p:sldId id="264" r:id="rId3"/>
    <p:sldId id="268" r:id="rId4"/>
    <p:sldId id="270" r:id="rId5"/>
    <p:sldId id="269" r:id="rId6"/>
    <p:sldId id="312" r:id="rId7"/>
    <p:sldId id="271" r:id="rId8"/>
    <p:sldId id="272" r:id="rId9"/>
    <p:sldId id="273" r:id="rId10"/>
    <p:sldId id="274" r:id="rId11"/>
    <p:sldId id="275" r:id="rId12"/>
    <p:sldId id="276" r:id="rId13"/>
    <p:sldId id="278" r:id="rId14"/>
    <p:sldId id="279" r:id="rId15"/>
    <p:sldId id="280" r:id="rId16"/>
    <p:sldId id="281" r:id="rId17"/>
    <p:sldId id="282" r:id="rId18"/>
    <p:sldId id="283" r:id="rId19"/>
    <p:sldId id="284" r:id="rId20"/>
    <p:sldId id="286" r:id="rId21"/>
    <p:sldId id="285" r:id="rId22"/>
    <p:sldId id="287" r:id="rId23"/>
    <p:sldId id="288" r:id="rId24"/>
    <p:sldId id="289" r:id="rId25"/>
    <p:sldId id="290" r:id="rId26"/>
    <p:sldId id="291" r:id="rId27"/>
    <p:sldId id="292" r:id="rId28"/>
    <p:sldId id="293" r:id="rId29"/>
    <p:sldId id="294" r:id="rId30"/>
    <p:sldId id="295" r:id="rId31"/>
    <p:sldId id="296" r:id="rId32"/>
    <p:sldId id="298" r:id="rId33"/>
    <p:sldId id="297" r:id="rId34"/>
    <p:sldId id="300" r:id="rId35"/>
    <p:sldId id="301" r:id="rId36"/>
    <p:sldId id="299" r:id="rId37"/>
    <p:sldId id="302" r:id="rId38"/>
    <p:sldId id="303" r:id="rId39"/>
    <p:sldId id="304" r:id="rId40"/>
    <p:sldId id="305" r:id="rId41"/>
    <p:sldId id="306" r:id="rId42"/>
    <p:sldId id="307" r:id="rId43"/>
    <p:sldId id="309" r:id="rId44"/>
    <p:sldId id="308" r:id="rId45"/>
    <p:sldId id="310" r:id="rId46"/>
    <p:sldId id="311" r:id="rId47"/>
    <p:sldId id="313" r:id="rId48"/>
    <p:sldId id="314" r:id="rId49"/>
    <p:sldId id="315" r:id="rId50"/>
    <p:sldId id="316" r:id="rId51"/>
    <p:sldId id="317" r:id="rId52"/>
    <p:sldId id="322" r:id="rId53"/>
    <p:sldId id="323" r:id="rId54"/>
    <p:sldId id="324" r:id="rId55"/>
    <p:sldId id="325" r:id="rId56"/>
    <p:sldId id="326" r:id="rId57"/>
    <p:sldId id="327" r:id="rId58"/>
    <p:sldId id="328" r:id="rId59"/>
    <p:sldId id="329" r:id="rId60"/>
    <p:sldId id="330" r:id="rId61"/>
    <p:sldId id="321" r:id="rId62"/>
    <p:sldId id="319" r:id="rId63"/>
    <p:sldId id="320" r:id="rId64"/>
    <p:sldId id="341" r:id="rId65"/>
    <p:sldId id="342" r:id="rId66"/>
    <p:sldId id="343" r:id="rId67"/>
    <p:sldId id="344" r:id="rId68"/>
    <p:sldId id="345" r:id="rId69"/>
    <p:sldId id="346" r:id="rId70"/>
    <p:sldId id="318" r:id="rId71"/>
    <p:sldId id="340" r:id="rId72"/>
    <p:sldId id="332" r:id="rId73"/>
    <p:sldId id="333" r:id="rId74"/>
    <p:sldId id="334" r:id="rId75"/>
    <p:sldId id="335" r:id="rId76"/>
    <p:sldId id="336" r:id="rId77"/>
    <p:sldId id="337" r:id="rId78"/>
    <p:sldId id="338" r:id="rId79"/>
    <p:sldId id="339" r:id="rId80"/>
    <p:sldId id="347" r:id="rId81"/>
    <p:sldId id="348" r:id="rId82"/>
    <p:sldId id="349" r:id="rId83"/>
    <p:sldId id="350" r:id="rId84"/>
    <p:sldId id="351" r:id="rId85"/>
    <p:sldId id="352" r:id="rId86"/>
    <p:sldId id="353" r:id="rId87"/>
    <p:sldId id="354" r:id="rId88"/>
    <p:sldId id="378" r:id="rId89"/>
    <p:sldId id="380" r:id="rId90"/>
    <p:sldId id="379" r:id="rId91"/>
    <p:sldId id="381" r:id="rId92"/>
    <p:sldId id="382" r:id="rId93"/>
    <p:sldId id="383" r:id="rId94"/>
    <p:sldId id="384" r:id="rId95"/>
    <p:sldId id="385" r:id="rId96"/>
    <p:sldId id="386" r:id="rId97"/>
    <p:sldId id="387" r:id="rId98"/>
    <p:sldId id="388" r:id="rId99"/>
    <p:sldId id="389" r:id="rId100"/>
    <p:sldId id="390" r:id="rId101"/>
    <p:sldId id="391" r:id="rId102"/>
    <p:sldId id="392" r:id="rId103"/>
    <p:sldId id="355" r:id="rId104"/>
    <p:sldId id="356" r:id="rId105"/>
    <p:sldId id="357" r:id="rId106"/>
    <p:sldId id="358" r:id="rId107"/>
    <p:sldId id="359" r:id="rId108"/>
    <p:sldId id="361" r:id="rId109"/>
    <p:sldId id="362" r:id="rId110"/>
    <p:sldId id="363" r:id="rId111"/>
    <p:sldId id="366" r:id="rId112"/>
    <p:sldId id="364" r:id="rId113"/>
    <p:sldId id="367" r:id="rId114"/>
    <p:sldId id="368" r:id="rId115"/>
    <p:sldId id="369" r:id="rId116"/>
    <p:sldId id="370" r:id="rId117"/>
    <p:sldId id="371" r:id="rId118"/>
    <p:sldId id="372" r:id="rId119"/>
    <p:sldId id="373" r:id="rId120"/>
    <p:sldId id="375" r:id="rId121"/>
    <p:sldId id="376" r:id="rId122"/>
    <p:sldId id="377" r:id="rId1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6F2"/>
    <a:srgbClr val="E9C9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32" d="100"/>
          <a:sy n="32" d="100"/>
        </p:scale>
        <p:origin x="1976" y="696"/>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C7FB47-418C-4DF4-AC9B-33D76582D3C2}"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3D2A812C-2BEE-47B5-82D0-215E267ACDC6}">
      <dgm:prSet phldrT="[Text]"/>
      <dgm:spPr/>
      <dgm:t>
        <a:bodyPr/>
        <a:lstStyle/>
        <a:p>
          <a:r>
            <a:rPr lang="en-US" dirty="0" smtClean="0"/>
            <a:t>1st Angel:  Worship the Creator God of the Gospel!  </a:t>
          </a:r>
          <a:endParaRPr lang="en-US" dirty="0"/>
        </a:p>
      </dgm:t>
    </dgm:pt>
    <dgm:pt modelId="{3E17BAA4-4284-408F-9C54-E1B3F48D32E0}" type="parTrans" cxnId="{AF72018D-C819-4F78-8860-430301F5AFD3}">
      <dgm:prSet/>
      <dgm:spPr/>
      <dgm:t>
        <a:bodyPr/>
        <a:lstStyle/>
        <a:p>
          <a:endParaRPr lang="en-US"/>
        </a:p>
      </dgm:t>
    </dgm:pt>
    <dgm:pt modelId="{D9D38F13-0521-4B43-8345-5054D4118C31}" type="sibTrans" cxnId="{AF72018D-C819-4F78-8860-430301F5AFD3}">
      <dgm:prSet/>
      <dgm:spPr/>
      <dgm:t>
        <a:bodyPr/>
        <a:lstStyle/>
        <a:p>
          <a:endParaRPr lang="en-US"/>
        </a:p>
      </dgm:t>
    </dgm:pt>
    <dgm:pt modelId="{8DEC6E41-D28A-4648-8C41-236FA3D43804}">
      <dgm:prSet phldrT="[Text]"/>
      <dgm:spPr/>
      <dgm:t>
        <a:bodyPr/>
        <a:lstStyle/>
        <a:p>
          <a:r>
            <a:rPr lang="en-US" dirty="0" smtClean="0"/>
            <a:t>2nd Angel:  False System of Worship Doomed!   </a:t>
          </a:r>
          <a:endParaRPr lang="en-US" dirty="0"/>
        </a:p>
      </dgm:t>
    </dgm:pt>
    <dgm:pt modelId="{8D416E4D-34B8-42A3-834E-0EEFE99E856F}" type="parTrans" cxnId="{BDEDA048-B7D8-4655-AE48-53D1B1B697FF}">
      <dgm:prSet/>
      <dgm:spPr/>
      <dgm:t>
        <a:bodyPr/>
        <a:lstStyle/>
        <a:p>
          <a:endParaRPr lang="en-US"/>
        </a:p>
      </dgm:t>
    </dgm:pt>
    <dgm:pt modelId="{8015A293-D567-47DB-BF4D-95C1D4CC714F}" type="sibTrans" cxnId="{BDEDA048-B7D8-4655-AE48-53D1B1B697FF}">
      <dgm:prSet/>
      <dgm:spPr/>
      <dgm:t>
        <a:bodyPr/>
        <a:lstStyle/>
        <a:p>
          <a:endParaRPr lang="en-US"/>
        </a:p>
      </dgm:t>
    </dgm:pt>
    <dgm:pt modelId="{317CC658-0B9B-4516-8B9A-1093A2295269}">
      <dgm:prSet phldrT="[Text]"/>
      <dgm:spPr/>
      <dgm:t>
        <a:bodyPr/>
        <a:lstStyle/>
        <a:p>
          <a:r>
            <a:rPr lang="en-US" dirty="0" smtClean="0"/>
            <a:t>3</a:t>
          </a:r>
          <a:r>
            <a:rPr lang="en-US" baseline="30000" dirty="0" smtClean="0"/>
            <a:t>rd</a:t>
          </a:r>
          <a:r>
            <a:rPr lang="en-US" dirty="0" smtClean="0"/>
            <a:t> Angel:  </a:t>
          </a:r>
          <a:r>
            <a:rPr lang="en-US" b="1" dirty="0" smtClean="0">
              <a:solidFill>
                <a:schemeClr val="tx1"/>
              </a:solidFill>
            </a:rPr>
            <a:t>Choose!</a:t>
          </a:r>
          <a:r>
            <a:rPr lang="en-US" dirty="0" smtClean="0"/>
            <a:t>  </a:t>
          </a:r>
        </a:p>
        <a:p>
          <a:r>
            <a:rPr lang="en-US" dirty="0" smtClean="0"/>
            <a:t>Live or Die by Your Choice.</a:t>
          </a:r>
          <a:endParaRPr lang="en-US" dirty="0"/>
        </a:p>
      </dgm:t>
    </dgm:pt>
    <dgm:pt modelId="{1EA4E280-83FF-4A2D-BE54-F293A3BABF29}" type="parTrans" cxnId="{B9132ABC-0D36-434F-A8A1-D7BE157B4CF7}">
      <dgm:prSet/>
      <dgm:spPr/>
      <dgm:t>
        <a:bodyPr/>
        <a:lstStyle/>
        <a:p>
          <a:endParaRPr lang="en-US"/>
        </a:p>
      </dgm:t>
    </dgm:pt>
    <dgm:pt modelId="{12A728D6-1741-4FF9-A585-420C1FACE1F1}" type="sibTrans" cxnId="{B9132ABC-0D36-434F-A8A1-D7BE157B4CF7}">
      <dgm:prSet/>
      <dgm:spPr/>
      <dgm:t>
        <a:bodyPr/>
        <a:lstStyle/>
        <a:p>
          <a:endParaRPr lang="en-US"/>
        </a:p>
      </dgm:t>
    </dgm:pt>
    <dgm:pt modelId="{8B375F1F-2DF5-45EE-81D1-6E5A5B9DF586}" type="pres">
      <dgm:prSet presAssocID="{64C7FB47-418C-4DF4-AC9B-33D76582D3C2}" presName="Name0" presStyleCnt="0">
        <dgm:presLayoutVars>
          <dgm:dir/>
          <dgm:resizeHandles val="exact"/>
        </dgm:presLayoutVars>
      </dgm:prSet>
      <dgm:spPr/>
      <dgm:t>
        <a:bodyPr/>
        <a:lstStyle/>
        <a:p>
          <a:endParaRPr lang="en-US"/>
        </a:p>
      </dgm:t>
    </dgm:pt>
    <dgm:pt modelId="{739B5198-2812-4040-8291-3C77919FA8CA}" type="pres">
      <dgm:prSet presAssocID="{3D2A812C-2BEE-47B5-82D0-215E267ACDC6}" presName="node" presStyleLbl="node1" presStyleIdx="0" presStyleCnt="3">
        <dgm:presLayoutVars>
          <dgm:bulletEnabled val="1"/>
        </dgm:presLayoutVars>
      </dgm:prSet>
      <dgm:spPr/>
      <dgm:t>
        <a:bodyPr/>
        <a:lstStyle/>
        <a:p>
          <a:endParaRPr lang="en-US"/>
        </a:p>
      </dgm:t>
    </dgm:pt>
    <dgm:pt modelId="{E7E05A32-8EF4-44CF-A5ED-B4B6A2A050C7}" type="pres">
      <dgm:prSet presAssocID="{D9D38F13-0521-4B43-8345-5054D4118C31}" presName="sibTrans" presStyleCnt="0"/>
      <dgm:spPr/>
    </dgm:pt>
    <dgm:pt modelId="{C0948726-0895-4541-9BCD-2A31CC5EB2F4}" type="pres">
      <dgm:prSet presAssocID="{8DEC6E41-D28A-4648-8C41-236FA3D43804}" presName="node" presStyleLbl="node1" presStyleIdx="1" presStyleCnt="3">
        <dgm:presLayoutVars>
          <dgm:bulletEnabled val="1"/>
        </dgm:presLayoutVars>
      </dgm:prSet>
      <dgm:spPr/>
      <dgm:t>
        <a:bodyPr/>
        <a:lstStyle/>
        <a:p>
          <a:endParaRPr lang="en-US"/>
        </a:p>
      </dgm:t>
    </dgm:pt>
    <dgm:pt modelId="{E35C64E3-0FC5-44D9-88A2-90DF0F10E5A8}" type="pres">
      <dgm:prSet presAssocID="{8015A293-D567-47DB-BF4D-95C1D4CC714F}" presName="sibTrans" presStyleCnt="0"/>
      <dgm:spPr/>
    </dgm:pt>
    <dgm:pt modelId="{2776C04B-D57A-4668-A612-CD7F41C4132A}" type="pres">
      <dgm:prSet presAssocID="{317CC658-0B9B-4516-8B9A-1093A2295269}" presName="node" presStyleLbl="node1" presStyleIdx="2" presStyleCnt="3">
        <dgm:presLayoutVars>
          <dgm:bulletEnabled val="1"/>
        </dgm:presLayoutVars>
      </dgm:prSet>
      <dgm:spPr/>
      <dgm:t>
        <a:bodyPr/>
        <a:lstStyle/>
        <a:p>
          <a:endParaRPr lang="en-US"/>
        </a:p>
      </dgm:t>
    </dgm:pt>
  </dgm:ptLst>
  <dgm:cxnLst>
    <dgm:cxn modelId="{572274C8-0F19-4D9D-B113-FBCFDAA79685}" type="presOf" srcId="{3D2A812C-2BEE-47B5-82D0-215E267ACDC6}" destId="{739B5198-2812-4040-8291-3C77919FA8CA}" srcOrd="0" destOrd="0" presId="urn:microsoft.com/office/officeart/2005/8/layout/hList6"/>
    <dgm:cxn modelId="{B9132ABC-0D36-434F-A8A1-D7BE157B4CF7}" srcId="{64C7FB47-418C-4DF4-AC9B-33D76582D3C2}" destId="{317CC658-0B9B-4516-8B9A-1093A2295269}" srcOrd="2" destOrd="0" parTransId="{1EA4E280-83FF-4A2D-BE54-F293A3BABF29}" sibTransId="{12A728D6-1741-4FF9-A585-420C1FACE1F1}"/>
    <dgm:cxn modelId="{562AFBD4-69D1-429A-81C5-138CD5D06094}" type="presOf" srcId="{64C7FB47-418C-4DF4-AC9B-33D76582D3C2}" destId="{8B375F1F-2DF5-45EE-81D1-6E5A5B9DF586}" srcOrd="0" destOrd="0" presId="urn:microsoft.com/office/officeart/2005/8/layout/hList6"/>
    <dgm:cxn modelId="{BDEDA048-B7D8-4655-AE48-53D1B1B697FF}" srcId="{64C7FB47-418C-4DF4-AC9B-33D76582D3C2}" destId="{8DEC6E41-D28A-4648-8C41-236FA3D43804}" srcOrd="1" destOrd="0" parTransId="{8D416E4D-34B8-42A3-834E-0EEFE99E856F}" sibTransId="{8015A293-D567-47DB-BF4D-95C1D4CC714F}"/>
    <dgm:cxn modelId="{AF72018D-C819-4F78-8860-430301F5AFD3}" srcId="{64C7FB47-418C-4DF4-AC9B-33D76582D3C2}" destId="{3D2A812C-2BEE-47B5-82D0-215E267ACDC6}" srcOrd="0" destOrd="0" parTransId="{3E17BAA4-4284-408F-9C54-E1B3F48D32E0}" sibTransId="{D9D38F13-0521-4B43-8345-5054D4118C31}"/>
    <dgm:cxn modelId="{0C1E3FDA-0536-4F6D-BA26-3696C681F5B5}" type="presOf" srcId="{317CC658-0B9B-4516-8B9A-1093A2295269}" destId="{2776C04B-D57A-4668-A612-CD7F41C4132A}" srcOrd="0" destOrd="0" presId="urn:microsoft.com/office/officeart/2005/8/layout/hList6"/>
    <dgm:cxn modelId="{FCDB304D-D409-4533-B0F9-9ECDDA406C7F}" type="presOf" srcId="{8DEC6E41-D28A-4648-8C41-236FA3D43804}" destId="{C0948726-0895-4541-9BCD-2A31CC5EB2F4}" srcOrd="0" destOrd="0" presId="urn:microsoft.com/office/officeart/2005/8/layout/hList6"/>
    <dgm:cxn modelId="{28F98386-FCC8-4813-BC1B-7D1B811BD7BA}" type="presParOf" srcId="{8B375F1F-2DF5-45EE-81D1-6E5A5B9DF586}" destId="{739B5198-2812-4040-8291-3C77919FA8CA}" srcOrd="0" destOrd="0" presId="urn:microsoft.com/office/officeart/2005/8/layout/hList6"/>
    <dgm:cxn modelId="{35D2E784-F411-478E-9260-86E16EA50B67}" type="presParOf" srcId="{8B375F1F-2DF5-45EE-81D1-6E5A5B9DF586}" destId="{E7E05A32-8EF4-44CF-A5ED-B4B6A2A050C7}" srcOrd="1" destOrd="0" presId="urn:microsoft.com/office/officeart/2005/8/layout/hList6"/>
    <dgm:cxn modelId="{ECD9D8B5-EB04-4BCD-8A7D-6C20B1F153AE}" type="presParOf" srcId="{8B375F1F-2DF5-45EE-81D1-6E5A5B9DF586}" destId="{C0948726-0895-4541-9BCD-2A31CC5EB2F4}" srcOrd="2" destOrd="0" presId="urn:microsoft.com/office/officeart/2005/8/layout/hList6"/>
    <dgm:cxn modelId="{BBCA5CB5-FB4B-47DD-A760-0C6F44F97224}" type="presParOf" srcId="{8B375F1F-2DF5-45EE-81D1-6E5A5B9DF586}" destId="{E35C64E3-0FC5-44D9-88A2-90DF0F10E5A8}" srcOrd="3" destOrd="0" presId="urn:microsoft.com/office/officeart/2005/8/layout/hList6"/>
    <dgm:cxn modelId="{82C5C555-2BBF-4450-BF7F-6BFE6B554667}" type="presParOf" srcId="{8B375F1F-2DF5-45EE-81D1-6E5A5B9DF586}" destId="{2776C04B-D57A-4668-A612-CD7F41C4132A}"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6/10/2023</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6/10/2023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577267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smtClean="0"/>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fld id="{7F03E7ED-526C-43D7-BA41-7DEE51FD568E}" type="datetime1">
              <a:rPr lang="en-US" smtClean="0"/>
              <a:t>6/10/2023</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6/10/2023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6/10/2023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6/10/2023</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6/10/2023</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6/10/2023</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6/10/2023</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2542F08-6BA5-45A1-80AB-C11AC921B6C6}" type="datetime1">
              <a:rPr lang="en-US" smtClean="0"/>
              <a:t>6/10/2023</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6/10/2023</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6/10/2023</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6/10/2023</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smtClean="0"/>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6/10/2023</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6.gif"/><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hyperlink" Target="https://m.egwwritings.org/en/book/1965.4950#4950" TargetMode="Externa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12180" y="3391993"/>
            <a:ext cx="5773420" cy="1752600"/>
          </a:xfrm>
        </p:spPr>
        <p:txBody>
          <a:bodyPr>
            <a:normAutofit/>
          </a:bodyPr>
          <a:lstStyle/>
          <a:p>
            <a:r>
              <a:rPr lang="en-US" sz="3600" b="1" dirty="0" smtClean="0"/>
              <a:t>Revelation 6:15-7:17; 18:2-10</a:t>
            </a:r>
            <a:r>
              <a:rPr lang="en-US" sz="3600" b="1" smtClean="0"/>
              <a:t>, Ezekiel </a:t>
            </a:r>
            <a:r>
              <a:rPr lang="en-US" sz="3600" b="1" dirty="0" smtClean="0"/>
              <a:t>9</a:t>
            </a:r>
            <a:endParaRPr lang="en-US" sz="3600" b="1" dirty="0"/>
          </a:p>
        </p:txBody>
      </p:sp>
      <p:sp>
        <p:nvSpPr>
          <p:cNvPr id="4" name="Title 3"/>
          <p:cNvSpPr>
            <a:spLocks noGrp="1"/>
          </p:cNvSpPr>
          <p:nvPr>
            <p:ph type="ctrTitle"/>
          </p:nvPr>
        </p:nvSpPr>
        <p:spPr>
          <a:xfrm>
            <a:off x="6015511" y="224852"/>
            <a:ext cx="5773420" cy="2893103"/>
          </a:xfrm>
        </p:spPr>
        <p:txBody>
          <a:bodyPr>
            <a:normAutofit/>
          </a:bodyPr>
          <a:lstStyle/>
          <a:p>
            <a:r>
              <a:rPr lang="en-US" sz="5400" dirty="0" smtClean="0"/>
              <a:t>The Seal of God and the Mark of the Beast:  Part 1</a:t>
            </a:r>
            <a:endParaRPr lang="en-US" sz="5400" dirty="0"/>
          </a:p>
        </p:txBody>
      </p:sp>
      <p:sp>
        <p:nvSpPr>
          <p:cNvPr id="5" name="Subtitle 2"/>
          <p:cNvSpPr txBox="1">
            <a:spLocks/>
          </p:cNvSpPr>
          <p:nvPr/>
        </p:nvSpPr>
        <p:spPr>
          <a:xfrm>
            <a:off x="6012180" y="6184706"/>
            <a:ext cx="5773420" cy="550332"/>
          </a:xfrm>
          <a:prstGeom prst="rect">
            <a:avLst/>
          </a:prstGeom>
        </p:spPr>
        <p:txBody>
          <a:bodyPr tIns="0">
            <a:normAutofit/>
          </a:bodyPr>
          <a:lstStyle>
            <a:lvl1pPr marL="27432" indent="0" algn="l" rtl="0" eaLnBrk="1" latinLnBrk="0" hangingPunct="1">
              <a:lnSpc>
                <a:spcPct val="100000"/>
              </a:lnSpc>
              <a:spcBef>
                <a:spcPts val="600"/>
              </a:spcBef>
              <a:buClr>
                <a:schemeClr val="accent1"/>
              </a:buClr>
              <a:buSzPct val="80000"/>
              <a:buFont typeface="Wingdings 2"/>
              <a:buNone/>
              <a:defRPr kumimoji="0" sz="2600" kern="1200">
                <a:solidFill>
                  <a:schemeClr val="tx2">
                    <a:shade val="30000"/>
                    <a:satMod val="150000"/>
                  </a:schemeClr>
                </a:solidFill>
                <a:latin typeface="+mn-lt"/>
                <a:ea typeface="+mn-ea"/>
                <a:cs typeface="+mn-cs"/>
              </a:defRPr>
            </a:lvl1pPr>
            <a:lvl2pPr marL="457200" indent="0" algn="ctr" rtl="0" eaLnBrk="1" latinLnBrk="0" hangingPunct="1">
              <a:lnSpc>
                <a:spcPct val="100000"/>
              </a:lnSpc>
              <a:spcBef>
                <a:spcPts val="550"/>
              </a:spcBef>
              <a:buClr>
                <a:schemeClr val="accent1"/>
              </a:buClr>
              <a:buFont typeface="Verdana"/>
              <a:buNone/>
              <a:defRPr kumimoji="0" sz="2800" kern="1200">
                <a:solidFill>
                  <a:schemeClr val="tx1"/>
                </a:solidFill>
                <a:latin typeface="+mn-lt"/>
                <a:ea typeface="+mn-ea"/>
                <a:cs typeface="+mn-cs"/>
              </a:defRPr>
            </a:lvl2pPr>
            <a:lvl3pPr marL="914400" indent="0" algn="ctr" rtl="0" eaLnBrk="1" latinLnBrk="0" hangingPunct="1">
              <a:lnSpc>
                <a:spcPct val="100000"/>
              </a:lnSpc>
              <a:spcBef>
                <a:spcPct val="20000"/>
              </a:spcBef>
              <a:buClr>
                <a:schemeClr val="accent2"/>
              </a:buClr>
              <a:buFont typeface="Wingdings 2"/>
              <a:buNone/>
              <a:defRPr kumimoji="0" sz="2400" kern="1200">
                <a:solidFill>
                  <a:schemeClr val="tx1"/>
                </a:solidFill>
                <a:latin typeface="+mn-lt"/>
                <a:ea typeface="+mn-ea"/>
                <a:cs typeface="+mn-cs"/>
              </a:defRPr>
            </a:lvl3pPr>
            <a:lvl4pPr marL="1371600" indent="0" algn="ctr" rtl="0" eaLnBrk="1" latinLnBrk="0" hangingPunct="1">
              <a:lnSpc>
                <a:spcPct val="100000"/>
              </a:lnSpc>
              <a:spcBef>
                <a:spcPct val="20000"/>
              </a:spcBef>
              <a:buClr>
                <a:schemeClr val="accent3"/>
              </a:buClr>
              <a:buFont typeface="Wingdings 2"/>
              <a:buNone/>
              <a:defRPr kumimoji="0" sz="2000" kern="1200">
                <a:solidFill>
                  <a:schemeClr val="tx1"/>
                </a:solidFill>
                <a:latin typeface="+mn-lt"/>
                <a:ea typeface="+mn-ea"/>
                <a:cs typeface="+mn-cs"/>
              </a:defRPr>
            </a:lvl4pPr>
            <a:lvl5pPr marL="1828800" indent="0" algn="ctr" rtl="0" eaLnBrk="1" latinLnBrk="0" hangingPunct="1">
              <a:lnSpc>
                <a:spcPct val="100000"/>
              </a:lnSpc>
              <a:spcBef>
                <a:spcPct val="20000"/>
              </a:spcBef>
              <a:buClr>
                <a:schemeClr val="accent4"/>
              </a:buClr>
              <a:buFont typeface="Wingdings 2"/>
              <a:buNone/>
              <a:defRPr kumimoji="0" sz="2000" kern="1200">
                <a:solidFill>
                  <a:schemeClr val="tx1"/>
                </a:solidFill>
                <a:latin typeface="+mn-lt"/>
                <a:ea typeface="+mn-ea"/>
                <a:cs typeface="+mn-cs"/>
              </a:defRPr>
            </a:lvl5pPr>
            <a:lvl6pPr marL="2286000" indent="0" algn="ctr" rtl="0" eaLnBrk="1" latinLnBrk="0" hangingPunct="1">
              <a:lnSpc>
                <a:spcPct val="100000"/>
              </a:lnSpc>
              <a:spcBef>
                <a:spcPct val="20000"/>
              </a:spcBef>
              <a:buClr>
                <a:schemeClr val="accent5"/>
              </a:buClr>
              <a:buFont typeface="Wingdings 2"/>
              <a:buNone/>
              <a:defRPr kumimoji="0" sz="2000" kern="1200">
                <a:solidFill>
                  <a:schemeClr val="tx1"/>
                </a:solidFill>
                <a:latin typeface="+mn-lt"/>
                <a:ea typeface="+mn-ea"/>
                <a:cs typeface="+mn-cs"/>
              </a:defRPr>
            </a:lvl6pPr>
            <a:lvl7pPr marL="27432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7pPr>
            <a:lvl8pPr marL="32004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8pPr>
            <a:lvl9pPr marL="3657600" indent="0" algn="ctr" rtl="0" eaLnBrk="1" latinLnBrk="0" hangingPunct="1">
              <a:lnSpc>
                <a:spcPct val="100000"/>
              </a:lnSpc>
              <a:spcBef>
                <a:spcPct val="20000"/>
              </a:spcBef>
              <a:buClr>
                <a:schemeClr val="accent6"/>
              </a:buClr>
              <a:buFont typeface="Wingdings 2"/>
              <a:buNone/>
              <a:defRPr kumimoji="0" sz="2000" kern="1200">
                <a:solidFill>
                  <a:schemeClr val="tx1"/>
                </a:solidFill>
                <a:latin typeface="+mn-lt"/>
                <a:ea typeface="+mn-ea"/>
                <a:cs typeface="+mn-cs"/>
              </a:defRPr>
            </a:lvl9pPr>
            <a:extLst/>
          </a:lstStyle>
          <a:p>
            <a:pPr algn="r"/>
            <a:r>
              <a:rPr lang="en-US" dirty="0" smtClean="0"/>
              <a:t>Lesson 11, 2</a:t>
            </a:r>
            <a:r>
              <a:rPr lang="en-US" baseline="30000" dirty="0" smtClean="0"/>
              <a:t>nd</a:t>
            </a:r>
            <a:r>
              <a:rPr lang="en-US" dirty="0" smtClean="0"/>
              <a:t> Quarter 2023</a:t>
            </a:r>
            <a:endParaRPr lang="en-US" dirty="0"/>
          </a:p>
        </p:txBody>
      </p:sp>
    </p:spTree>
    <p:extLst>
      <p:ext uri="{BB962C8B-B14F-4D97-AF65-F5344CB8AC3E}">
        <p14:creationId xmlns:p14="http://schemas.microsoft.com/office/powerpoint/2010/main" val="279058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Genesis 10:8-11</a:t>
            </a:r>
            <a:endParaRPr lang="en-US" dirty="0"/>
          </a:p>
        </p:txBody>
      </p:sp>
      <p:sp>
        <p:nvSpPr>
          <p:cNvPr id="3" name="Content Placeholder 2"/>
          <p:cNvSpPr>
            <a:spLocks noGrp="1"/>
          </p:cNvSpPr>
          <p:nvPr>
            <p:ph sz="half" idx="1"/>
          </p:nvPr>
        </p:nvSpPr>
        <p:spPr>
          <a:xfrm>
            <a:off x="1914144" y="1524000"/>
            <a:ext cx="3917030" cy="4110990"/>
          </a:xfrm>
          <a:solidFill>
            <a:srgbClr val="E9C975"/>
          </a:solidFill>
        </p:spPr>
        <p:txBody>
          <a:bodyPr>
            <a:noAutofit/>
          </a:bodyPr>
          <a:lstStyle/>
          <a:p>
            <a:r>
              <a:rPr lang="en-US" sz="4000" b="1" baseline="30000" dirty="0"/>
              <a:t>8 </a:t>
            </a:r>
            <a:r>
              <a:rPr lang="en-US" sz="4000" dirty="0"/>
              <a:t>And Cush begat Nimrod: he began to be a mighty one in the earth</a:t>
            </a:r>
            <a:r>
              <a:rPr lang="en-US" sz="4000" dirty="0" smtClean="0"/>
              <a:t>.</a:t>
            </a:r>
          </a:p>
        </p:txBody>
      </p:sp>
      <p:pic>
        <p:nvPicPr>
          <p:cNvPr id="4098" name="Picture 2" descr="Nimrod: Cush became the father of Nimrod; he was the first on earth to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86578" y="1524000"/>
            <a:ext cx="5825006" cy="3885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95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606-7</a:t>
            </a:r>
            <a:endParaRPr lang="en-US" dirty="0"/>
          </a:p>
        </p:txBody>
      </p:sp>
      <p:sp>
        <p:nvSpPr>
          <p:cNvPr id="3" name="Content Placeholder 2"/>
          <p:cNvSpPr>
            <a:spLocks noGrp="1"/>
          </p:cNvSpPr>
          <p:nvPr>
            <p:ph sz="half" idx="1"/>
          </p:nvPr>
        </p:nvSpPr>
        <p:spPr>
          <a:xfrm>
            <a:off x="1914143" y="1524000"/>
            <a:ext cx="5639595" cy="4663440"/>
          </a:xfrm>
        </p:spPr>
        <p:txBody>
          <a:bodyPr>
            <a:noAutofit/>
          </a:bodyPr>
          <a:lstStyle/>
          <a:p>
            <a:pPr marL="82296" indent="0">
              <a:buNone/>
            </a:pPr>
            <a:r>
              <a:rPr lang="en-US" sz="3200" dirty="0" smtClean="0"/>
              <a:t>These </a:t>
            </a:r>
            <a:r>
              <a:rPr lang="en-US" sz="3200" dirty="0"/>
              <a:t>are joined by others of God’s true children who, until now, have been scattered throughout the various communions of Christendom, but who, under the increasing light of the loud cry, embrace the Sabbath and join God’s remnant </a:t>
            </a:r>
            <a:r>
              <a:rPr lang="en-US" sz="3200" dirty="0" smtClean="0"/>
              <a:t>people. </a:t>
            </a:r>
            <a:endParaRPr lang="en-US" sz="3200" dirty="0"/>
          </a:p>
        </p:txBody>
      </p:sp>
      <p:pic>
        <p:nvPicPr>
          <p:cNvPr id="11266" name="Picture 2" descr="Prepare To Meet The Lord: Let No Man Judge You In Sabbath Keeping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22949" y="1524000"/>
            <a:ext cx="3499327"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08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607</a:t>
            </a:r>
            <a:endParaRPr lang="en-US" dirty="0"/>
          </a:p>
        </p:txBody>
      </p:sp>
      <p:sp>
        <p:nvSpPr>
          <p:cNvPr id="3" name="Content Placeholder 2"/>
          <p:cNvSpPr>
            <a:spLocks noGrp="1"/>
          </p:cNvSpPr>
          <p:nvPr>
            <p:ph sz="half" idx="1"/>
          </p:nvPr>
        </p:nvSpPr>
        <p:spPr>
          <a:xfrm>
            <a:off x="1914143" y="1524000"/>
            <a:ext cx="5120641" cy="4663440"/>
          </a:xfrm>
        </p:spPr>
        <p:txBody>
          <a:bodyPr>
            <a:noAutofit/>
          </a:bodyPr>
          <a:lstStyle/>
          <a:p>
            <a:pPr marL="82296" indent="0">
              <a:buNone/>
            </a:pPr>
            <a:r>
              <a:rPr lang="en-US" sz="3200" dirty="0" smtClean="0"/>
              <a:t>The </a:t>
            </a:r>
            <a:r>
              <a:rPr lang="en-US" sz="3200" dirty="0"/>
              <a:t>Lord cannot change His standard. To do so would be to change Himself. Rather, He supplies grace for the acquirement of every virtue and the correction of every defect. </a:t>
            </a:r>
            <a:endParaRPr lang="en-US" sz="3200" dirty="0"/>
          </a:p>
        </p:txBody>
      </p:sp>
      <p:pic>
        <p:nvPicPr>
          <p:cNvPr id="13314" name="Picture 2" descr="The Fourth Commandmen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5188" y="1974850"/>
            <a:ext cx="4514850" cy="3762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402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607</a:t>
            </a:r>
            <a:endParaRPr lang="en-US" dirty="0"/>
          </a:p>
        </p:txBody>
      </p:sp>
      <p:sp>
        <p:nvSpPr>
          <p:cNvPr id="3" name="Content Placeholder 2"/>
          <p:cNvSpPr>
            <a:spLocks noGrp="1"/>
          </p:cNvSpPr>
          <p:nvPr>
            <p:ph sz="half" idx="1"/>
          </p:nvPr>
        </p:nvSpPr>
        <p:spPr>
          <a:xfrm>
            <a:off x="1914143" y="1524000"/>
            <a:ext cx="5120641" cy="4663440"/>
          </a:xfrm>
        </p:spPr>
        <p:txBody>
          <a:bodyPr>
            <a:noAutofit/>
          </a:bodyPr>
          <a:lstStyle/>
          <a:p>
            <a:pPr marL="82296" indent="0">
              <a:buNone/>
            </a:pPr>
            <a:r>
              <a:rPr lang="en-US" sz="3200" dirty="0" smtClean="0"/>
              <a:t>He </a:t>
            </a:r>
            <a:r>
              <a:rPr lang="en-US" sz="3200" dirty="0"/>
              <a:t>asks of every Christian that full advantage be taken of these provisions. He demands no less than perfection. Unless this is attained, the soul will be found without the seal of God when probation </a:t>
            </a:r>
            <a:r>
              <a:rPr lang="en-US" sz="3200" dirty="0" smtClean="0"/>
              <a:t>closes. </a:t>
            </a:r>
            <a:endParaRPr lang="en-US" sz="3200" dirty="0"/>
          </a:p>
        </p:txBody>
      </p:sp>
      <p:pic>
        <p:nvPicPr>
          <p:cNvPr id="12290" name="Picture 2" descr="Facebook | Sabbath day holy, Happy sabbath quotes, Sabbat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784" y="1768820"/>
            <a:ext cx="48768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153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7:4-17</a:t>
            </a:r>
            <a:endParaRPr lang="en-US" dirty="0"/>
          </a:p>
        </p:txBody>
      </p:sp>
      <p:sp>
        <p:nvSpPr>
          <p:cNvPr id="3" name="Content Placeholder 2"/>
          <p:cNvSpPr>
            <a:spLocks noGrp="1"/>
          </p:cNvSpPr>
          <p:nvPr>
            <p:ph sz="half" idx="1"/>
          </p:nvPr>
        </p:nvSpPr>
        <p:spPr>
          <a:xfrm>
            <a:off x="1914142" y="1524000"/>
            <a:ext cx="4501171" cy="4542971"/>
          </a:xfrm>
          <a:solidFill>
            <a:srgbClr val="E9C975"/>
          </a:solidFill>
        </p:spPr>
        <p:txBody>
          <a:bodyPr>
            <a:noAutofit/>
          </a:bodyPr>
          <a:lstStyle/>
          <a:p>
            <a:r>
              <a:rPr lang="en-US" sz="3200" b="1" baseline="30000" dirty="0"/>
              <a:t>4 </a:t>
            </a:r>
            <a:r>
              <a:rPr lang="en-US" sz="3200" dirty="0"/>
              <a:t>And I heard the number of them which were sealed: and there were sealed an hundred and forty and four thousand of all the tribes of the children of Israel.</a:t>
            </a:r>
          </a:p>
        </p:txBody>
      </p:sp>
      <p:pic>
        <p:nvPicPr>
          <p:cNvPr id="82948" name="Picture 4" descr="Daily Devotions: Revelations 7:4-8 - The 144,00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59990" y="2152422"/>
            <a:ext cx="5151594" cy="2695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472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7:5-17</a:t>
            </a:r>
            <a:endParaRPr lang="en-US" dirty="0"/>
          </a:p>
        </p:txBody>
      </p:sp>
      <p:sp>
        <p:nvSpPr>
          <p:cNvPr id="3" name="Content Placeholder 2"/>
          <p:cNvSpPr>
            <a:spLocks noGrp="1"/>
          </p:cNvSpPr>
          <p:nvPr>
            <p:ph sz="half" idx="1"/>
          </p:nvPr>
        </p:nvSpPr>
        <p:spPr>
          <a:xfrm>
            <a:off x="1551284" y="1243149"/>
            <a:ext cx="4036716" cy="5273765"/>
          </a:xfrm>
          <a:solidFill>
            <a:srgbClr val="E9C975"/>
          </a:solidFill>
        </p:spPr>
        <p:txBody>
          <a:bodyPr>
            <a:noAutofit/>
          </a:bodyPr>
          <a:lstStyle/>
          <a:p>
            <a:r>
              <a:rPr lang="en-US" sz="3200" b="1" baseline="30000" dirty="0"/>
              <a:t>5 </a:t>
            </a:r>
            <a:r>
              <a:rPr lang="en-US" sz="3200" dirty="0"/>
              <a:t>Of the tribe of Juda were sealed twelve thousand. Of the tribe of Reuben were sealed twelve thousand. Of the tribe of Gad were sealed twelve thousand.</a:t>
            </a:r>
          </a:p>
        </p:txBody>
      </p:sp>
      <p:pic>
        <p:nvPicPr>
          <p:cNvPr id="84994" name="Picture 2" descr="If I Were Told the Future - Lesson 60 - «The 144,000 and the Great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879" t="12366" r="14968"/>
          <a:stretch/>
        </p:blipFill>
        <p:spPr bwMode="auto">
          <a:xfrm>
            <a:off x="5700704" y="1872343"/>
            <a:ext cx="6360669" cy="357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49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7:6-17</a:t>
            </a:r>
            <a:endParaRPr lang="en-US" dirty="0"/>
          </a:p>
        </p:txBody>
      </p:sp>
      <p:sp>
        <p:nvSpPr>
          <p:cNvPr id="3" name="Content Placeholder 2"/>
          <p:cNvSpPr>
            <a:spLocks noGrp="1"/>
          </p:cNvSpPr>
          <p:nvPr>
            <p:ph sz="half" idx="1"/>
          </p:nvPr>
        </p:nvSpPr>
        <p:spPr>
          <a:xfrm>
            <a:off x="1551284" y="1243149"/>
            <a:ext cx="4036716" cy="5273765"/>
          </a:xfrm>
          <a:solidFill>
            <a:srgbClr val="E9C975"/>
          </a:solidFill>
        </p:spPr>
        <p:txBody>
          <a:bodyPr>
            <a:noAutofit/>
          </a:bodyPr>
          <a:lstStyle/>
          <a:p>
            <a:r>
              <a:rPr lang="en-US" sz="3200" b="1" baseline="30000" dirty="0"/>
              <a:t>6 </a:t>
            </a:r>
            <a:r>
              <a:rPr lang="en-US" sz="3200" dirty="0"/>
              <a:t>Of the tribe of </a:t>
            </a:r>
            <a:r>
              <a:rPr lang="en-US" sz="3200" dirty="0" err="1"/>
              <a:t>Aser</a:t>
            </a:r>
            <a:r>
              <a:rPr lang="en-US" sz="3200" dirty="0"/>
              <a:t> were sealed twelve thousand. Of the tribe of </a:t>
            </a:r>
            <a:r>
              <a:rPr lang="en-US" sz="3200" dirty="0" err="1"/>
              <a:t>Nephthalim</a:t>
            </a:r>
            <a:r>
              <a:rPr lang="en-US" sz="3200" dirty="0"/>
              <a:t> were sealed twelve thousand. Of the tribe of </a:t>
            </a:r>
            <a:r>
              <a:rPr lang="en-US" sz="3200" dirty="0" err="1"/>
              <a:t>Manasses</a:t>
            </a:r>
            <a:r>
              <a:rPr lang="en-US" sz="3200" dirty="0"/>
              <a:t> were sealed twelve thousand.</a:t>
            </a:r>
          </a:p>
        </p:txBody>
      </p:sp>
      <p:pic>
        <p:nvPicPr>
          <p:cNvPr id="84994" name="Picture 2" descr="If I Were Told the Future - Lesson 60 - «The 144,000 and the Great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879" t="12366" r="14968"/>
          <a:stretch/>
        </p:blipFill>
        <p:spPr bwMode="auto">
          <a:xfrm>
            <a:off x="5700704" y="1872343"/>
            <a:ext cx="6360669" cy="357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425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7:7-17</a:t>
            </a:r>
            <a:endParaRPr lang="en-US" dirty="0"/>
          </a:p>
        </p:txBody>
      </p:sp>
      <p:sp>
        <p:nvSpPr>
          <p:cNvPr id="3" name="Content Placeholder 2"/>
          <p:cNvSpPr>
            <a:spLocks noGrp="1"/>
          </p:cNvSpPr>
          <p:nvPr>
            <p:ph sz="half" idx="1"/>
          </p:nvPr>
        </p:nvSpPr>
        <p:spPr>
          <a:xfrm>
            <a:off x="1551284" y="1243149"/>
            <a:ext cx="4036716" cy="5273765"/>
          </a:xfrm>
          <a:solidFill>
            <a:srgbClr val="E9C975"/>
          </a:solidFill>
        </p:spPr>
        <p:txBody>
          <a:bodyPr>
            <a:noAutofit/>
          </a:bodyPr>
          <a:lstStyle/>
          <a:p>
            <a:r>
              <a:rPr lang="en-US" sz="3200" b="1" baseline="30000" dirty="0"/>
              <a:t>7 </a:t>
            </a:r>
            <a:r>
              <a:rPr lang="en-US" sz="3200" dirty="0"/>
              <a:t>Of the tribe of Simeon were sealed twelve thousand. Of the tribe of Levi were sealed twelve thousand. Of the tribe of Issachar were sealed twelve thousand.</a:t>
            </a:r>
          </a:p>
        </p:txBody>
      </p:sp>
      <p:pic>
        <p:nvPicPr>
          <p:cNvPr id="84994" name="Picture 2" descr="If I Were Told the Future - Lesson 60 - «The 144,000 and the Great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879" t="12366" r="14968"/>
          <a:stretch/>
        </p:blipFill>
        <p:spPr bwMode="auto">
          <a:xfrm>
            <a:off x="5700704" y="1872343"/>
            <a:ext cx="6360669" cy="357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4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7:8-17</a:t>
            </a:r>
            <a:endParaRPr lang="en-US" dirty="0"/>
          </a:p>
        </p:txBody>
      </p:sp>
      <p:sp>
        <p:nvSpPr>
          <p:cNvPr id="3" name="Content Placeholder 2"/>
          <p:cNvSpPr>
            <a:spLocks noGrp="1"/>
          </p:cNvSpPr>
          <p:nvPr>
            <p:ph sz="half" idx="1"/>
          </p:nvPr>
        </p:nvSpPr>
        <p:spPr>
          <a:xfrm>
            <a:off x="1551284" y="1243149"/>
            <a:ext cx="4036716" cy="5418908"/>
          </a:xfrm>
          <a:solidFill>
            <a:srgbClr val="E9C975"/>
          </a:solidFill>
        </p:spPr>
        <p:txBody>
          <a:bodyPr>
            <a:noAutofit/>
          </a:bodyPr>
          <a:lstStyle/>
          <a:p>
            <a:r>
              <a:rPr lang="en-US" sz="3200" b="1" baseline="30000" dirty="0"/>
              <a:t>8 </a:t>
            </a:r>
            <a:r>
              <a:rPr lang="en-US" sz="3200" dirty="0"/>
              <a:t>Of the tribe of </a:t>
            </a:r>
            <a:r>
              <a:rPr lang="en-US" sz="3200" dirty="0" err="1"/>
              <a:t>Zabulon</a:t>
            </a:r>
            <a:r>
              <a:rPr lang="en-US" sz="3200" dirty="0"/>
              <a:t> were sealed twelve thousand. Of the tribe of Joseph were sealed twelve thousand. Of the tribe of Benjamin were sealed twelve thousand.</a:t>
            </a:r>
          </a:p>
        </p:txBody>
      </p:sp>
      <p:pic>
        <p:nvPicPr>
          <p:cNvPr id="84994" name="Picture 2" descr="If I Were Told the Future - Lesson 60 - «The 144,000 and the Great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879" t="12366" r="14968"/>
          <a:stretch/>
        </p:blipFill>
        <p:spPr bwMode="auto">
          <a:xfrm>
            <a:off x="5700704" y="1872343"/>
            <a:ext cx="6360669" cy="3570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3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Where is Dan?  SDABC V. 7 p. 783</a:t>
            </a:r>
            <a:endParaRPr lang="en-US" dirty="0"/>
          </a:p>
        </p:txBody>
      </p:sp>
      <p:sp>
        <p:nvSpPr>
          <p:cNvPr id="3" name="Content Placeholder 2"/>
          <p:cNvSpPr>
            <a:spLocks noGrp="1"/>
          </p:cNvSpPr>
          <p:nvPr>
            <p:ph sz="half" idx="1"/>
          </p:nvPr>
        </p:nvSpPr>
        <p:spPr>
          <a:xfrm>
            <a:off x="1914143" y="1524000"/>
            <a:ext cx="5120641" cy="4663440"/>
          </a:xfrm>
        </p:spPr>
        <p:txBody>
          <a:bodyPr>
            <a:noAutofit/>
          </a:bodyPr>
          <a:lstStyle/>
          <a:p>
            <a:pPr marL="82296" indent="0">
              <a:buNone/>
            </a:pPr>
            <a:r>
              <a:rPr lang="en-US" sz="3000" dirty="0"/>
              <a:t> Twelve tribes are listed </a:t>
            </a:r>
            <a:r>
              <a:rPr lang="en-US" sz="3000" dirty="0" smtClean="0"/>
              <a:t>here, </a:t>
            </a:r>
            <a:r>
              <a:rPr lang="en-US" sz="3000" dirty="0"/>
              <a:t>but they are not entirely identical with the enumerations found in the </a:t>
            </a:r>
            <a:r>
              <a:rPr lang="en-US" sz="3000" dirty="0" smtClean="0"/>
              <a:t>OT.  The </a:t>
            </a:r>
            <a:r>
              <a:rPr lang="en-US" sz="3000" dirty="0"/>
              <a:t>OT lists commonly begin with Reuben, whereas the present enumeration begins with Judah, perhaps because Christ came of the tribe of </a:t>
            </a:r>
            <a:r>
              <a:rPr lang="en-US" sz="3000" dirty="0" smtClean="0"/>
              <a:t>Judah. </a:t>
            </a:r>
            <a:endParaRPr lang="en-US" sz="3000" dirty="0"/>
          </a:p>
        </p:txBody>
      </p:sp>
      <p:pic>
        <p:nvPicPr>
          <p:cNvPr id="86018" name="Picture 2" descr="Why was Dan removed from the list of 12 Israel tribes in Rev 7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784" y="1766598"/>
            <a:ext cx="4876800" cy="3660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710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Where is Dan?  SDABC V. 7 p. 783</a:t>
            </a:r>
            <a:endParaRPr lang="en-US" dirty="0"/>
          </a:p>
        </p:txBody>
      </p:sp>
      <p:sp>
        <p:nvSpPr>
          <p:cNvPr id="3" name="Content Placeholder 2"/>
          <p:cNvSpPr>
            <a:spLocks noGrp="1"/>
          </p:cNvSpPr>
          <p:nvPr>
            <p:ph sz="half" idx="1"/>
          </p:nvPr>
        </p:nvSpPr>
        <p:spPr>
          <a:xfrm>
            <a:off x="1914143" y="1524000"/>
            <a:ext cx="5120641" cy="4663440"/>
          </a:xfrm>
        </p:spPr>
        <p:txBody>
          <a:bodyPr>
            <a:noAutofit/>
          </a:bodyPr>
          <a:lstStyle/>
          <a:p>
            <a:pPr marL="82296" indent="0">
              <a:buNone/>
            </a:pPr>
            <a:r>
              <a:rPr lang="en-US" sz="3000" dirty="0" smtClean="0"/>
              <a:t>In </a:t>
            </a:r>
            <a:r>
              <a:rPr lang="en-US" sz="3000" dirty="0"/>
              <a:t>the OT, Levi is sometimes not included as a tribe, though, of course, he is listed as a son of Jacob. This was doubtless because Levi received no inheritance among the </a:t>
            </a:r>
            <a:r>
              <a:rPr lang="en-US" sz="3000" dirty="0" smtClean="0"/>
              <a:t>tribes.  Here </a:t>
            </a:r>
            <a:r>
              <a:rPr lang="en-US" sz="3000" dirty="0"/>
              <a:t>the tribe of Levi is counted, but not that of Dan. </a:t>
            </a:r>
          </a:p>
        </p:txBody>
      </p:sp>
      <p:pic>
        <p:nvPicPr>
          <p:cNvPr id="86018" name="Picture 2" descr="Why was Dan removed from the list of 12 Israel tribes in Rev 7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784" y="1766598"/>
            <a:ext cx="4876800" cy="3660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307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Genesis 10:8-11</a:t>
            </a:r>
            <a:endParaRPr lang="en-US" dirty="0"/>
          </a:p>
        </p:txBody>
      </p:sp>
      <p:sp>
        <p:nvSpPr>
          <p:cNvPr id="3" name="Content Placeholder 2"/>
          <p:cNvSpPr>
            <a:spLocks noGrp="1"/>
          </p:cNvSpPr>
          <p:nvPr>
            <p:ph sz="half" idx="1"/>
          </p:nvPr>
        </p:nvSpPr>
        <p:spPr>
          <a:xfrm>
            <a:off x="1914143" y="1524000"/>
            <a:ext cx="4771469" cy="4663440"/>
          </a:xfrm>
          <a:solidFill>
            <a:srgbClr val="E9C975"/>
          </a:solidFill>
        </p:spPr>
        <p:txBody>
          <a:bodyPr>
            <a:noAutofit/>
          </a:bodyPr>
          <a:lstStyle/>
          <a:p>
            <a:r>
              <a:rPr lang="en-US" sz="3600" b="1" baseline="30000" dirty="0"/>
              <a:t>9 </a:t>
            </a:r>
            <a:r>
              <a:rPr lang="en-US" sz="3600" dirty="0"/>
              <a:t>He was a mighty hunter before the </a:t>
            </a:r>
            <a:r>
              <a:rPr lang="en-US" sz="3600" cap="small" dirty="0"/>
              <a:t>Lord</a:t>
            </a:r>
            <a:r>
              <a:rPr lang="en-US" sz="3600" dirty="0"/>
              <a:t>: wherefore it is said, Even as Nimrod the mighty hunter before the </a:t>
            </a:r>
            <a:r>
              <a:rPr lang="en-US" sz="3600" cap="small" dirty="0"/>
              <a:t>Lord</a:t>
            </a:r>
            <a:r>
              <a:rPr lang="en-US" sz="3600" dirty="0"/>
              <a:t>.</a:t>
            </a:r>
            <a:endParaRPr lang="en-US" sz="3600" dirty="0" smtClean="0"/>
          </a:p>
        </p:txBody>
      </p:sp>
      <p:pic>
        <p:nvPicPr>
          <p:cNvPr id="5124" name="Picture 4" descr="Encouragement for the Battle: 11/18/17"/>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6455" r="10907"/>
          <a:stretch/>
        </p:blipFill>
        <p:spPr bwMode="auto">
          <a:xfrm>
            <a:off x="7420131" y="1524000"/>
            <a:ext cx="4272197" cy="4547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132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Where is Dan?  SDABC V. 7 p. 783</a:t>
            </a:r>
            <a:endParaRPr lang="en-US" dirty="0"/>
          </a:p>
        </p:txBody>
      </p:sp>
      <p:sp>
        <p:nvSpPr>
          <p:cNvPr id="3" name="Content Placeholder 2"/>
          <p:cNvSpPr>
            <a:spLocks noGrp="1"/>
          </p:cNvSpPr>
          <p:nvPr>
            <p:ph sz="half" idx="1"/>
          </p:nvPr>
        </p:nvSpPr>
        <p:spPr>
          <a:xfrm>
            <a:off x="1914143" y="1524000"/>
            <a:ext cx="5120641" cy="4663440"/>
          </a:xfrm>
        </p:spPr>
        <p:txBody>
          <a:bodyPr>
            <a:noAutofit/>
          </a:bodyPr>
          <a:lstStyle/>
          <a:p>
            <a:pPr marL="82296" indent="0">
              <a:buNone/>
            </a:pPr>
            <a:r>
              <a:rPr lang="en-US" sz="3000" dirty="0" smtClean="0"/>
              <a:t>To </a:t>
            </a:r>
            <a:r>
              <a:rPr lang="en-US" sz="3000" dirty="0"/>
              <a:t>reckon Levi and yet retain the number 12 it was necessary to omit one of the tribes, inasmuch as Joseph was reckoned as two tribes, namely Ephraim (probably called “Joseph” in Rev. 7:8) and Manasseh. </a:t>
            </a:r>
          </a:p>
        </p:txBody>
      </p:sp>
      <p:pic>
        <p:nvPicPr>
          <p:cNvPr id="86018" name="Picture 2" descr="Why was Dan removed from the list of 12 Israel tribes in Rev 7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784" y="1766598"/>
            <a:ext cx="4876800" cy="3660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823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Where is Dan?  Judges 18:30-31 </a:t>
            </a:r>
            <a:endParaRPr lang="en-US" dirty="0"/>
          </a:p>
        </p:txBody>
      </p:sp>
      <p:sp>
        <p:nvSpPr>
          <p:cNvPr id="3" name="Content Placeholder 2"/>
          <p:cNvSpPr>
            <a:spLocks noGrp="1"/>
          </p:cNvSpPr>
          <p:nvPr>
            <p:ph sz="half" idx="1"/>
          </p:nvPr>
        </p:nvSpPr>
        <p:spPr>
          <a:xfrm>
            <a:off x="1914144" y="1592493"/>
            <a:ext cx="9726476" cy="4448711"/>
          </a:xfrm>
          <a:solidFill>
            <a:srgbClr val="E9C975"/>
          </a:solidFill>
        </p:spPr>
        <p:txBody>
          <a:bodyPr>
            <a:noAutofit/>
          </a:bodyPr>
          <a:lstStyle/>
          <a:p>
            <a:r>
              <a:rPr lang="en-US" sz="3200" b="1" baseline="30000" dirty="0"/>
              <a:t>30 </a:t>
            </a:r>
            <a:r>
              <a:rPr lang="en-US" sz="3200" dirty="0"/>
              <a:t>And the children of Dan set up the graven image: and Jonathan, the son of Gershom, the son of Manasseh, he and his sons were priests to the tribe of Dan until the day of the captivity of the land.</a:t>
            </a:r>
          </a:p>
          <a:p>
            <a:r>
              <a:rPr lang="en-US" sz="3200" b="1" baseline="30000" dirty="0"/>
              <a:t>31 </a:t>
            </a:r>
            <a:r>
              <a:rPr lang="en-US" sz="3200" dirty="0"/>
              <a:t>And they set them up Micah's graven image, which he made, all the time that the house of God was in Shiloh.</a:t>
            </a:r>
          </a:p>
        </p:txBody>
      </p:sp>
    </p:spTree>
    <p:extLst>
      <p:ext uri="{BB962C8B-B14F-4D97-AF65-F5344CB8AC3E}">
        <p14:creationId xmlns:p14="http://schemas.microsoft.com/office/powerpoint/2010/main" val="670650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Where is Dan?  SDABC V. 7 p. 783</a:t>
            </a:r>
            <a:endParaRPr lang="en-US" dirty="0"/>
          </a:p>
        </p:txBody>
      </p:sp>
      <p:sp>
        <p:nvSpPr>
          <p:cNvPr id="3" name="Content Placeholder 2"/>
          <p:cNvSpPr>
            <a:spLocks noGrp="1"/>
          </p:cNvSpPr>
          <p:nvPr>
            <p:ph sz="half" idx="1"/>
          </p:nvPr>
        </p:nvSpPr>
        <p:spPr>
          <a:xfrm>
            <a:off x="1914144" y="1524000"/>
            <a:ext cx="2349632" cy="4663440"/>
          </a:xfrm>
        </p:spPr>
        <p:txBody>
          <a:bodyPr>
            <a:noAutofit/>
          </a:bodyPr>
          <a:lstStyle/>
          <a:p>
            <a:pPr marL="82296" indent="0">
              <a:buNone/>
            </a:pPr>
            <a:r>
              <a:rPr lang="en-US" sz="3000" dirty="0" smtClean="0"/>
              <a:t>Perhaps </a:t>
            </a:r>
            <a:r>
              <a:rPr lang="en-US" sz="3000" dirty="0"/>
              <a:t>Dan was excluded because of that tribe’s reputation for </a:t>
            </a:r>
            <a:r>
              <a:rPr lang="en-US" sz="3000" dirty="0" smtClean="0"/>
              <a:t>idolatry!</a:t>
            </a:r>
            <a:endParaRPr lang="en-US" sz="3000" dirty="0"/>
          </a:p>
        </p:txBody>
      </p:sp>
      <p:pic>
        <p:nvPicPr>
          <p:cNvPr id="92162" name="Picture 2" descr="Judges 18:1-31 - TRUTH2U Radio"/>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23371" y="1286154"/>
            <a:ext cx="6818455" cy="4653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4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7:9-17</a:t>
            </a:r>
            <a:endParaRPr lang="en-US" dirty="0"/>
          </a:p>
        </p:txBody>
      </p:sp>
      <p:sp>
        <p:nvSpPr>
          <p:cNvPr id="3" name="Content Placeholder 2"/>
          <p:cNvSpPr>
            <a:spLocks noGrp="1"/>
          </p:cNvSpPr>
          <p:nvPr>
            <p:ph sz="half" idx="1"/>
          </p:nvPr>
        </p:nvSpPr>
        <p:spPr>
          <a:xfrm>
            <a:off x="1914144" y="1417320"/>
            <a:ext cx="5616813" cy="4917897"/>
          </a:xfrm>
          <a:solidFill>
            <a:srgbClr val="E9C975"/>
          </a:solidFill>
        </p:spPr>
        <p:txBody>
          <a:bodyPr>
            <a:noAutofit/>
          </a:bodyPr>
          <a:lstStyle/>
          <a:p>
            <a:r>
              <a:rPr lang="en-US" sz="3200" b="1" baseline="30000" dirty="0"/>
              <a:t>9 </a:t>
            </a:r>
            <a:r>
              <a:rPr lang="en-US" sz="3200" dirty="0"/>
              <a:t>After this I beheld, and, lo, a great multitude, which no man could number, of all nations, and </a:t>
            </a:r>
            <a:r>
              <a:rPr lang="en-US" sz="3200" dirty="0" err="1"/>
              <a:t>kindreds</a:t>
            </a:r>
            <a:r>
              <a:rPr lang="en-US" sz="3200" dirty="0"/>
              <a:t>, and people, and tongues, stood before the throne, and before the Lamb, clothed with white robes, and palms in their hands;</a:t>
            </a:r>
          </a:p>
        </p:txBody>
      </p:sp>
      <p:pic>
        <p:nvPicPr>
          <p:cNvPr id="96258" name="Picture 2" descr="14 Best Multitude images | Jesus christ, Spiritual warfare prayer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60450" y="2218378"/>
            <a:ext cx="4220372" cy="3165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4217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7:10-17</a:t>
            </a:r>
            <a:endParaRPr lang="en-US" dirty="0"/>
          </a:p>
        </p:txBody>
      </p:sp>
      <p:sp>
        <p:nvSpPr>
          <p:cNvPr id="3" name="Content Placeholder 2"/>
          <p:cNvSpPr>
            <a:spLocks noGrp="1"/>
          </p:cNvSpPr>
          <p:nvPr>
            <p:ph sz="half" idx="1"/>
          </p:nvPr>
        </p:nvSpPr>
        <p:spPr>
          <a:xfrm>
            <a:off x="1914145" y="1417320"/>
            <a:ext cx="3582530" cy="4917897"/>
          </a:xfrm>
          <a:solidFill>
            <a:srgbClr val="E9C975"/>
          </a:solidFill>
        </p:spPr>
        <p:txBody>
          <a:bodyPr>
            <a:noAutofit/>
          </a:bodyPr>
          <a:lstStyle/>
          <a:p>
            <a:r>
              <a:rPr lang="en-US" sz="3200" b="1" baseline="30000" dirty="0"/>
              <a:t>10 </a:t>
            </a:r>
            <a:r>
              <a:rPr lang="en-US" sz="3200" dirty="0"/>
              <a:t>And cried with a loud voice, saying, Salvation to our God which </a:t>
            </a:r>
            <a:r>
              <a:rPr lang="en-US" sz="3200" dirty="0" err="1"/>
              <a:t>sitteth</a:t>
            </a:r>
            <a:r>
              <a:rPr lang="en-US" sz="3200" dirty="0"/>
              <a:t> upon the throne, and unto the Lamb</a:t>
            </a:r>
            <a:r>
              <a:rPr lang="en-US" sz="3200" dirty="0" smtClean="0"/>
              <a:t>.</a:t>
            </a:r>
            <a:endParaRPr lang="en-US" sz="3200" dirty="0"/>
          </a:p>
        </p:txBody>
      </p:sp>
      <p:pic>
        <p:nvPicPr>
          <p:cNvPr id="97282" name="Picture 2" descr="sighs too deep for words: Heavenly Throne Roo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09691" y="1524760"/>
            <a:ext cx="6387476" cy="4703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43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7:11-17</a:t>
            </a:r>
            <a:endParaRPr lang="en-US" dirty="0"/>
          </a:p>
        </p:txBody>
      </p:sp>
      <p:sp>
        <p:nvSpPr>
          <p:cNvPr id="3" name="Content Placeholder 2"/>
          <p:cNvSpPr>
            <a:spLocks noGrp="1"/>
          </p:cNvSpPr>
          <p:nvPr>
            <p:ph sz="half" idx="1"/>
          </p:nvPr>
        </p:nvSpPr>
        <p:spPr>
          <a:xfrm>
            <a:off x="1914145" y="1417320"/>
            <a:ext cx="4322268" cy="4917897"/>
          </a:xfrm>
          <a:solidFill>
            <a:srgbClr val="E9C975"/>
          </a:solidFill>
        </p:spPr>
        <p:txBody>
          <a:bodyPr>
            <a:noAutofit/>
          </a:bodyPr>
          <a:lstStyle/>
          <a:p>
            <a:r>
              <a:rPr lang="en-US" sz="3200" b="1" baseline="30000" dirty="0"/>
              <a:t>11 </a:t>
            </a:r>
            <a:r>
              <a:rPr lang="en-US" sz="3200" dirty="0"/>
              <a:t>And all the angels stood round about the throne, and about the elders and the four beasts, and fell before the throne on their faces, and worshipped God,</a:t>
            </a:r>
          </a:p>
        </p:txBody>
      </p:sp>
      <p:pic>
        <p:nvPicPr>
          <p:cNvPr id="98306" name="Picture 2" descr="LE PROPHèTE EZECHIÏL QUI VIT LA GLOIRE DE YAHWE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36413" y="1861941"/>
            <a:ext cx="5862211" cy="3871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314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7:12-17</a:t>
            </a:r>
            <a:endParaRPr lang="en-US" dirty="0"/>
          </a:p>
        </p:txBody>
      </p:sp>
      <p:sp>
        <p:nvSpPr>
          <p:cNvPr id="3" name="Content Placeholder 2"/>
          <p:cNvSpPr>
            <a:spLocks noGrp="1"/>
          </p:cNvSpPr>
          <p:nvPr>
            <p:ph sz="half" idx="1"/>
          </p:nvPr>
        </p:nvSpPr>
        <p:spPr>
          <a:xfrm>
            <a:off x="1914145" y="1417320"/>
            <a:ext cx="4322268" cy="4917897"/>
          </a:xfrm>
          <a:solidFill>
            <a:srgbClr val="E9C975"/>
          </a:solidFill>
        </p:spPr>
        <p:txBody>
          <a:bodyPr>
            <a:noAutofit/>
          </a:bodyPr>
          <a:lstStyle/>
          <a:p>
            <a:r>
              <a:rPr lang="en-US" sz="3200" b="1" baseline="30000" dirty="0"/>
              <a:t>12 </a:t>
            </a:r>
            <a:r>
              <a:rPr lang="en-US" sz="3200" dirty="0"/>
              <a:t>Saying, Amen: Blessing, and glory, and wisdom, and thanksgiving, and </a:t>
            </a:r>
            <a:r>
              <a:rPr lang="en-US" sz="3200" dirty="0" err="1"/>
              <a:t>honour</a:t>
            </a:r>
            <a:r>
              <a:rPr lang="en-US" sz="3200" dirty="0"/>
              <a:t>, and power, and might, be unto our God for ever and ever. Amen.</a:t>
            </a:r>
          </a:p>
        </p:txBody>
      </p:sp>
      <p:pic>
        <p:nvPicPr>
          <p:cNvPr id="99330" name="Picture 2" descr="The Throne Room of God. Close your eyes for a moment and image… | by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1295" y="1539804"/>
            <a:ext cx="5189840" cy="4521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707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7:13-17</a:t>
            </a:r>
            <a:endParaRPr lang="en-US" dirty="0"/>
          </a:p>
        </p:txBody>
      </p:sp>
      <p:sp>
        <p:nvSpPr>
          <p:cNvPr id="3" name="Content Placeholder 2"/>
          <p:cNvSpPr>
            <a:spLocks noGrp="1"/>
          </p:cNvSpPr>
          <p:nvPr>
            <p:ph sz="half" idx="1"/>
          </p:nvPr>
        </p:nvSpPr>
        <p:spPr>
          <a:xfrm>
            <a:off x="1914145" y="1417320"/>
            <a:ext cx="3952399" cy="4917897"/>
          </a:xfrm>
          <a:solidFill>
            <a:srgbClr val="E9C975"/>
          </a:solidFill>
        </p:spPr>
        <p:txBody>
          <a:bodyPr>
            <a:noAutofit/>
          </a:bodyPr>
          <a:lstStyle/>
          <a:p>
            <a:r>
              <a:rPr lang="en-US" sz="3200" b="1" baseline="30000" dirty="0"/>
              <a:t>13 </a:t>
            </a:r>
            <a:r>
              <a:rPr lang="en-US" sz="3200" dirty="0"/>
              <a:t>And one of the elders answered, saying unto me, What are these which are arrayed in white robes? and whence came they?</a:t>
            </a:r>
          </a:p>
        </p:txBody>
      </p:sp>
      <p:pic>
        <p:nvPicPr>
          <p:cNvPr id="100356" name="Picture 4" descr="The book of Revelation is filled with symbolism and is often difficult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29363"/>
          <a:stretch/>
        </p:blipFill>
        <p:spPr bwMode="auto">
          <a:xfrm>
            <a:off x="6485185" y="1524001"/>
            <a:ext cx="4542825" cy="4811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4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7:14-17</a:t>
            </a:r>
            <a:endParaRPr lang="en-US" dirty="0"/>
          </a:p>
        </p:txBody>
      </p:sp>
      <p:sp>
        <p:nvSpPr>
          <p:cNvPr id="3" name="Content Placeholder 2"/>
          <p:cNvSpPr>
            <a:spLocks noGrp="1"/>
          </p:cNvSpPr>
          <p:nvPr>
            <p:ph sz="half" idx="1"/>
          </p:nvPr>
        </p:nvSpPr>
        <p:spPr>
          <a:xfrm>
            <a:off x="1914145" y="1417320"/>
            <a:ext cx="4979815" cy="4917897"/>
          </a:xfrm>
          <a:solidFill>
            <a:srgbClr val="E9C975"/>
          </a:solidFill>
        </p:spPr>
        <p:txBody>
          <a:bodyPr>
            <a:noAutofit/>
          </a:bodyPr>
          <a:lstStyle/>
          <a:p>
            <a:r>
              <a:rPr lang="en-US" sz="3200" b="1" baseline="30000" dirty="0"/>
              <a:t>14 </a:t>
            </a:r>
            <a:r>
              <a:rPr lang="en-US" sz="3200" dirty="0"/>
              <a:t>And I said unto him, Sir, thou </a:t>
            </a:r>
            <a:r>
              <a:rPr lang="en-US" sz="3200" dirty="0" err="1"/>
              <a:t>knowest</a:t>
            </a:r>
            <a:r>
              <a:rPr lang="en-US" sz="3200" dirty="0"/>
              <a:t>. And he said to me, These are they which came out of great tribulation, and have washed their robes, and made them white in the blood of the Lamb.</a:t>
            </a:r>
          </a:p>
        </p:txBody>
      </p:sp>
      <p:pic>
        <p:nvPicPr>
          <p:cNvPr id="101380" name="Picture 4" descr="Washed In The Blood Of The Lamb - God Like Fire Ministri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213" y="2027237"/>
            <a:ext cx="4876800"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86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7:15-17</a:t>
            </a:r>
            <a:endParaRPr lang="en-US" dirty="0"/>
          </a:p>
        </p:txBody>
      </p:sp>
      <p:sp>
        <p:nvSpPr>
          <p:cNvPr id="3" name="Content Placeholder 2"/>
          <p:cNvSpPr>
            <a:spLocks noGrp="1"/>
          </p:cNvSpPr>
          <p:nvPr>
            <p:ph sz="half" idx="1"/>
          </p:nvPr>
        </p:nvSpPr>
        <p:spPr>
          <a:xfrm>
            <a:off x="1914146" y="1417320"/>
            <a:ext cx="4291446" cy="4917897"/>
          </a:xfrm>
          <a:solidFill>
            <a:srgbClr val="E9C975"/>
          </a:solidFill>
        </p:spPr>
        <p:txBody>
          <a:bodyPr>
            <a:noAutofit/>
          </a:bodyPr>
          <a:lstStyle/>
          <a:p>
            <a:r>
              <a:rPr lang="en-US" sz="3200" b="1" baseline="30000" dirty="0"/>
              <a:t>15 </a:t>
            </a:r>
            <a:r>
              <a:rPr lang="en-US" sz="3200" dirty="0"/>
              <a:t>Therefore are they before the throne of God, and serve him day and night in his temple: and he that </a:t>
            </a:r>
            <a:r>
              <a:rPr lang="en-US" sz="3200" dirty="0" err="1"/>
              <a:t>sitteth</a:t>
            </a:r>
            <a:r>
              <a:rPr lang="en-US" sz="3200" dirty="0"/>
              <a:t> on the throne shall dwell among them.</a:t>
            </a:r>
          </a:p>
        </p:txBody>
      </p:sp>
      <p:pic>
        <p:nvPicPr>
          <p:cNvPr id="102402" name="Picture 2" descr="The TRUTH Sets You Free : Revelation 14 - The LAMB and The 144,000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52549" y="2137897"/>
            <a:ext cx="5359035" cy="3030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928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Genesis 10:8-11</a:t>
            </a:r>
            <a:endParaRPr lang="en-US" dirty="0"/>
          </a:p>
        </p:txBody>
      </p:sp>
      <p:sp>
        <p:nvSpPr>
          <p:cNvPr id="3" name="Content Placeholder 2"/>
          <p:cNvSpPr>
            <a:spLocks noGrp="1"/>
          </p:cNvSpPr>
          <p:nvPr>
            <p:ph sz="half" idx="1"/>
          </p:nvPr>
        </p:nvSpPr>
        <p:spPr>
          <a:xfrm>
            <a:off x="1914143" y="1524000"/>
            <a:ext cx="4771469" cy="4663440"/>
          </a:xfrm>
          <a:solidFill>
            <a:srgbClr val="E9C975"/>
          </a:solidFill>
        </p:spPr>
        <p:txBody>
          <a:bodyPr>
            <a:noAutofit/>
          </a:bodyPr>
          <a:lstStyle/>
          <a:p>
            <a:r>
              <a:rPr lang="en-US" sz="3600" b="1" baseline="30000" dirty="0"/>
              <a:t>10 </a:t>
            </a:r>
            <a:r>
              <a:rPr lang="en-US" sz="3600" dirty="0"/>
              <a:t>And the beginning of his kingdom was Babel, and </a:t>
            </a:r>
            <a:r>
              <a:rPr lang="en-US" sz="3600" dirty="0" err="1"/>
              <a:t>Erech</a:t>
            </a:r>
            <a:r>
              <a:rPr lang="en-US" sz="3600" dirty="0"/>
              <a:t>, and Accad, and </a:t>
            </a:r>
            <a:r>
              <a:rPr lang="en-US" sz="3600" dirty="0" err="1"/>
              <a:t>Calneh</a:t>
            </a:r>
            <a:r>
              <a:rPr lang="en-US" sz="3600" dirty="0"/>
              <a:t>, in the land of Shinar</a:t>
            </a:r>
            <a:r>
              <a:rPr lang="en-US" sz="3600" dirty="0" smtClean="0"/>
              <a:t>.</a:t>
            </a:r>
          </a:p>
        </p:txBody>
      </p:sp>
      <p:pic>
        <p:nvPicPr>
          <p:cNvPr id="5122" name="Picture 2" descr="Nimrod: Archetype of the Antichrist | Prophecy Investigator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12864" y="1223384"/>
            <a:ext cx="3948503" cy="5264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2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7:16-17</a:t>
            </a:r>
            <a:endParaRPr lang="en-US" dirty="0"/>
          </a:p>
        </p:txBody>
      </p:sp>
      <p:sp>
        <p:nvSpPr>
          <p:cNvPr id="3" name="Content Placeholder 2"/>
          <p:cNvSpPr>
            <a:spLocks noGrp="1"/>
          </p:cNvSpPr>
          <p:nvPr>
            <p:ph sz="half" idx="1"/>
          </p:nvPr>
        </p:nvSpPr>
        <p:spPr>
          <a:xfrm>
            <a:off x="1914146" y="1417320"/>
            <a:ext cx="3541432" cy="4367031"/>
          </a:xfrm>
          <a:solidFill>
            <a:srgbClr val="E9C975"/>
          </a:solidFill>
        </p:spPr>
        <p:txBody>
          <a:bodyPr>
            <a:noAutofit/>
          </a:bodyPr>
          <a:lstStyle/>
          <a:p>
            <a:r>
              <a:rPr lang="en-US" sz="3200" b="1" baseline="30000" dirty="0"/>
              <a:t>16 </a:t>
            </a:r>
            <a:r>
              <a:rPr lang="en-US" sz="3200" dirty="0"/>
              <a:t>They shall hunger no more, neither thirst any more; neither shall the sun light on them, nor any heat.</a:t>
            </a:r>
          </a:p>
        </p:txBody>
      </p:sp>
      <p:pic>
        <p:nvPicPr>
          <p:cNvPr id="103426" name="Picture 2" descr="The Great Crowd of Other Sheep Praise God and Christ — Watchtower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65589" y="1960503"/>
            <a:ext cx="5845995" cy="3280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030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7:17</a:t>
            </a:r>
            <a:endParaRPr lang="en-US" dirty="0"/>
          </a:p>
        </p:txBody>
      </p:sp>
      <p:sp>
        <p:nvSpPr>
          <p:cNvPr id="3" name="Content Placeholder 2"/>
          <p:cNvSpPr>
            <a:spLocks noGrp="1"/>
          </p:cNvSpPr>
          <p:nvPr>
            <p:ph sz="half" idx="1"/>
          </p:nvPr>
        </p:nvSpPr>
        <p:spPr>
          <a:xfrm>
            <a:off x="1914143" y="1417320"/>
            <a:ext cx="4568849" cy="5034851"/>
          </a:xfrm>
          <a:solidFill>
            <a:srgbClr val="E9C975"/>
          </a:solidFill>
        </p:spPr>
        <p:txBody>
          <a:bodyPr>
            <a:noAutofit/>
          </a:bodyPr>
          <a:lstStyle/>
          <a:p>
            <a:r>
              <a:rPr lang="en-US" sz="3200" b="1" baseline="30000" dirty="0"/>
              <a:t>17 </a:t>
            </a:r>
            <a:r>
              <a:rPr lang="en-US" sz="3200" dirty="0"/>
              <a:t>For the Lamb which is in the midst of the throne shall feed them, and shall lead them unto living fountains of waters: and God shall wipe away all tears from their eyes.</a:t>
            </a:r>
          </a:p>
        </p:txBody>
      </p:sp>
      <p:pic>
        <p:nvPicPr>
          <p:cNvPr id="104450" name="Picture 2" descr="Worship Helps for Epiphany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44013" y="1524000"/>
            <a:ext cx="4457200"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174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normAutofit/>
          </a:bodyPr>
          <a:lstStyle/>
          <a:p>
            <a:r>
              <a:rPr lang="en-US" sz="5400" dirty="0" smtClean="0">
                <a:latin typeface="Lucida Calligraphy" panose="03010101010101010101" pitchFamily="66" charset="0"/>
              </a:rPr>
              <a:t>And Happy Sabbath!</a:t>
            </a:r>
            <a:endParaRPr lang="en-US" sz="5400" dirty="0">
              <a:latin typeface="Lucida Calligraphy" panose="03010101010101010101" pitchFamily="66" charset="0"/>
            </a:endParaRPr>
          </a:p>
        </p:txBody>
      </p:sp>
    </p:spTree>
    <p:extLst>
      <p:ext uri="{BB962C8B-B14F-4D97-AF65-F5344CB8AC3E}">
        <p14:creationId xmlns:p14="http://schemas.microsoft.com/office/powerpoint/2010/main" val="189486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Genesis 10:8-11</a:t>
            </a:r>
            <a:endParaRPr lang="en-US" dirty="0"/>
          </a:p>
        </p:txBody>
      </p:sp>
      <p:sp>
        <p:nvSpPr>
          <p:cNvPr id="3" name="Content Placeholder 2"/>
          <p:cNvSpPr>
            <a:spLocks noGrp="1"/>
          </p:cNvSpPr>
          <p:nvPr>
            <p:ph sz="half" idx="1"/>
          </p:nvPr>
        </p:nvSpPr>
        <p:spPr>
          <a:xfrm>
            <a:off x="1914144" y="1524000"/>
            <a:ext cx="9808164" cy="3288030"/>
          </a:xfrm>
          <a:solidFill>
            <a:srgbClr val="E9C975"/>
          </a:solidFill>
        </p:spPr>
        <p:txBody>
          <a:bodyPr>
            <a:noAutofit/>
          </a:bodyPr>
          <a:lstStyle/>
          <a:p>
            <a:r>
              <a:rPr lang="en-US" sz="3600" b="1" baseline="30000" dirty="0"/>
              <a:t>11 </a:t>
            </a:r>
            <a:r>
              <a:rPr lang="en-US" sz="3600" dirty="0"/>
              <a:t>Out of that land went forth </a:t>
            </a:r>
            <a:r>
              <a:rPr lang="en-US" sz="3600" dirty="0" err="1"/>
              <a:t>Asshur</a:t>
            </a:r>
            <a:r>
              <a:rPr lang="en-US" sz="3600" dirty="0"/>
              <a:t>, and </a:t>
            </a:r>
            <a:r>
              <a:rPr lang="en-US" sz="3600" dirty="0" err="1"/>
              <a:t>builded</a:t>
            </a:r>
            <a:r>
              <a:rPr lang="en-US" sz="3600" dirty="0"/>
              <a:t> Nineveh, and the city Rehoboth, and </a:t>
            </a:r>
            <a:r>
              <a:rPr lang="en-US" sz="3600" dirty="0" smtClean="0"/>
              <a:t>Calah,</a:t>
            </a:r>
          </a:p>
          <a:p>
            <a:r>
              <a:rPr lang="en-US" sz="3600" b="1" baseline="30000" dirty="0"/>
              <a:t>12 </a:t>
            </a:r>
            <a:r>
              <a:rPr lang="en-US" sz="3600" dirty="0"/>
              <a:t>And Resen between Nineveh and Calah: the same is a great city.</a:t>
            </a:r>
            <a:endParaRPr lang="en-US" sz="3600" dirty="0" smtClean="0"/>
          </a:p>
        </p:txBody>
      </p:sp>
    </p:spTree>
    <p:extLst>
      <p:ext uri="{BB962C8B-B14F-4D97-AF65-F5344CB8AC3E}">
        <p14:creationId xmlns:p14="http://schemas.microsoft.com/office/powerpoint/2010/main" val="1780370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nimrud nineveh - Google Search | Map, Empire, Ancient"/>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5861"/>
          <a:stretch/>
        </p:blipFill>
        <p:spPr bwMode="auto">
          <a:xfrm>
            <a:off x="1124520" y="-1"/>
            <a:ext cx="1106748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643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p:txBody>
          <a:bodyPr>
            <a:noAutofit/>
          </a:bodyPr>
          <a:lstStyle/>
          <a:p>
            <a:pPr marL="82296" indent="0">
              <a:buNone/>
            </a:pPr>
            <a:r>
              <a:rPr lang="en-US" sz="3200" dirty="0"/>
              <a:t>Babylon was founded by </a:t>
            </a:r>
            <a:r>
              <a:rPr lang="en-US" sz="3200" dirty="0" smtClean="0"/>
              <a:t>Nimrod. </a:t>
            </a:r>
            <a:r>
              <a:rPr lang="en-US" sz="3200" dirty="0"/>
              <a:t>From the very beginning the city was emblematic of disbelief in the true God and defiance of His </a:t>
            </a:r>
            <a:r>
              <a:rPr lang="en-US" sz="3200" dirty="0" smtClean="0"/>
              <a:t>will, </a:t>
            </a:r>
            <a:r>
              <a:rPr lang="en-US" sz="3200" dirty="0"/>
              <a:t>and its tower a monument to apostasy, a citadel of rebellion against Him. </a:t>
            </a:r>
          </a:p>
        </p:txBody>
      </p:sp>
      <p:pic>
        <p:nvPicPr>
          <p:cNvPr id="10242" name="Picture 2" descr="Tower of Babel and the Day of Pentecost"/>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8698"/>
          <a:stretch/>
        </p:blipFill>
        <p:spPr bwMode="auto">
          <a:xfrm>
            <a:off x="7030386" y="1524000"/>
            <a:ext cx="4676932" cy="5135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08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Isaiah </a:t>
            </a:r>
            <a:r>
              <a:rPr lang="en-US" dirty="0" smtClean="0"/>
              <a:t>14:4-6</a:t>
            </a:r>
            <a:r>
              <a:rPr lang="en-US" dirty="0"/>
              <a:t>, 12-14</a:t>
            </a:r>
          </a:p>
        </p:txBody>
      </p:sp>
      <p:sp>
        <p:nvSpPr>
          <p:cNvPr id="3" name="Content Placeholder 2"/>
          <p:cNvSpPr>
            <a:spLocks noGrp="1"/>
          </p:cNvSpPr>
          <p:nvPr>
            <p:ph sz="half" idx="1"/>
          </p:nvPr>
        </p:nvSpPr>
        <p:spPr>
          <a:xfrm>
            <a:off x="1914144" y="1524000"/>
            <a:ext cx="5446026" cy="5071110"/>
          </a:xfrm>
          <a:solidFill>
            <a:srgbClr val="E9C975"/>
          </a:solidFill>
        </p:spPr>
        <p:txBody>
          <a:bodyPr>
            <a:noAutofit/>
          </a:bodyPr>
          <a:lstStyle/>
          <a:p>
            <a:r>
              <a:rPr lang="en-US" sz="3200" b="1" baseline="30000" dirty="0"/>
              <a:t>4 </a:t>
            </a:r>
            <a:r>
              <a:rPr lang="en-US" sz="3200" dirty="0"/>
              <a:t>That thou shalt take up this proverb against the king of Babylon, and say, How hath the oppressor ceased! the golden city </a:t>
            </a:r>
            <a:r>
              <a:rPr lang="en-US" sz="3200" dirty="0" smtClean="0"/>
              <a:t>ceased!</a:t>
            </a:r>
            <a:r>
              <a:rPr lang="en-US" sz="3200" b="1" baseline="30000" dirty="0"/>
              <a:t> </a:t>
            </a:r>
            <a:endParaRPr lang="en-US" sz="3200" b="1" baseline="30000" dirty="0" smtClean="0"/>
          </a:p>
          <a:p>
            <a:r>
              <a:rPr lang="en-US" sz="3200" b="1" baseline="30000" dirty="0" smtClean="0"/>
              <a:t>5</a:t>
            </a:r>
            <a:r>
              <a:rPr lang="en-US" sz="3200" b="1" baseline="30000" dirty="0"/>
              <a:t> </a:t>
            </a:r>
            <a:r>
              <a:rPr lang="en-US" sz="3200" dirty="0"/>
              <a:t>The </a:t>
            </a:r>
            <a:r>
              <a:rPr lang="en-US" sz="3200" cap="small" dirty="0"/>
              <a:t>Lord</a:t>
            </a:r>
            <a:r>
              <a:rPr lang="en-US" sz="3200" dirty="0"/>
              <a:t> hath broken the staff of the wicked, and the </a:t>
            </a:r>
            <a:r>
              <a:rPr lang="en-US" sz="3200" dirty="0" err="1"/>
              <a:t>sceptre</a:t>
            </a:r>
            <a:r>
              <a:rPr lang="en-US" sz="3200" dirty="0"/>
              <a:t> of the rulers.</a:t>
            </a:r>
          </a:p>
        </p:txBody>
      </p:sp>
      <p:pic>
        <p:nvPicPr>
          <p:cNvPr id="11266" name="Picture 2" descr="The Head Of Gold"/>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449"/>
          <a:stretch/>
        </p:blipFill>
        <p:spPr bwMode="auto">
          <a:xfrm>
            <a:off x="7375160" y="1658733"/>
            <a:ext cx="4536423" cy="43939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39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Isaiah 14:6, 12-14</a:t>
            </a:r>
            <a:endParaRPr lang="en-US" dirty="0"/>
          </a:p>
        </p:txBody>
      </p:sp>
      <p:sp>
        <p:nvSpPr>
          <p:cNvPr id="3" name="Content Placeholder 2"/>
          <p:cNvSpPr>
            <a:spLocks noGrp="1"/>
          </p:cNvSpPr>
          <p:nvPr>
            <p:ph sz="half" idx="1"/>
          </p:nvPr>
        </p:nvSpPr>
        <p:spPr>
          <a:xfrm>
            <a:off x="1914144" y="1524000"/>
            <a:ext cx="4546617" cy="4663440"/>
          </a:xfrm>
          <a:solidFill>
            <a:srgbClr val="E9C975"/>
          </a:solidFill>
        </p:spPr>
        <p:txBody>
          <a:bodyPr>
            <a:noAutofit/>
          </a:bodyPr>
          <a:lstStyle/>
          <a:p>
            <a:r>
              <a:rPr lang="en-US" sz="3200" b="1" baseline="30000" dirty="0"/>
              <a:t>6 </a:t>
            </a:r>
            <a:r>
              <a:rPr lang="en-US" sz="3200" dirty="0"/>
              <a:t>He who smote the people in wrath with a continual stroke, he that ruled the nations in anger, is persecuted, and none </a:t>
            </a:r>
            <a:r>
              <a:rPr lang="en-US" sz="3200" dirty="0" err="1"/>
              <a:t>hindereth</a:t>
            </a:r>
            <a:r>
              <a:rPr lang="en-US" sz="3200" dirty="0"/>
              <a:t>.</a:t>
            </a:r>
          </a:p>
        </p:txBody>
      </p:sp>
      <p:pic>
        <p:nvPicPr>
          <p:cNvPr id="12290" name="Picture 2" descr="Khái quát lịch sử thành cổ Babylon"/>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473" r="6367"/>
          <a:stretch/>
        </p:blipFill>
        <p:spPr bwMode="auto">
          <a:xfrm>
            <a:off x="6460761" y="1524000"/>
            <a:ext cx="5441429" cy="4231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19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Isaiah 14:12-14</a:t>
            </a:r>
            <a:endParaRPr lang="en-US" dirty="0"/>
          </a:p>
        </p:txBody>
      </p:sp>
      <p:sp>
        <p:nvSpPr>
          <p:cNvPr id="3" name="Content Placeholder 2"/>
          <p:cNvSpPr>
            <a:spLocks noGrp="1"/>
          </p:cNvSpPr>
          <p:nvPr>
            <p:ph sz="half" idx="1"/>
          </p:nvPr>
        </p:nvSpPr>
        <p:spPr>
          <a:xfrm>
            <a:off x="1914144" y="1524000"/>
            <a:ext cx="4546617" cy="4663440"/>
          </a:xfrm>
          <a:solidFill>
            <a:srgbClr val="E9C975"/>
          </a:solidFill>
        </p:spPr>
        <p:txBody>
          <a:bodyPr>
            <a:noAutofit/>
          </a:bodyPr>
          <a:lstStyle/>
          <a:p>
            <a:r>
              <a:rPr lang="en-US" sz="3200" b="1" baseline="30000" dirty="0"/>
              <a:t>12 </a:t>
            </a:r>
            <a:r>
              <a:rPr lang="en-US" sz="3200" dirty="0"/>
              <a:t>How art thou fallen from heaven, O Lucifer, son of the morning! how art thou cut down to the ground, which didst weaken the nations!</a:t>
            </a:r>
          </a:p>
        </p:txBody>
      </p:sp>
      <p:pic>
        <p:nvPicPr>
          <p:cNvPr id="13314" name="Picture 2" descr="Christian Responses To The Problem Of Sufferi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55441" y="1524000"/>
            <a:ext cx="3634344"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07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Isaiah 14:13-14</a:t>
            </a:r>
            <a:endParaRPr lang="en-US" dirty="0"/>
          </a:p>
        </p:txBody>
      </p:sp>
      <p:sp>
        <p:nvSpPr>
          <p:cNvPr id="3" name="Content Placeholder 2"/>
          <p:cNvSpPr>
            <a:spLocks noGrp="1"/>
          </p:cNvSpPr>
          <p:nvPr>
            <p:ph sz="half" idx="1"/>
          </p:nvPr>
        </p:nvSpPr>
        <p:spPr>
          <a:xfrm>
            <a:off x="1914144" y="1303020"/>
            <a:ext cx="6150564" cy="5276482"/>
          </a:xfrm>
          <a:solidFill>
            <a:srgbClr val="E9C975"/>
          </a:solidFill>
        </p:spPr>
        <p:txBody>
          <a:bodyPr>
            <a:noAutofit/>
          </a:bodyPr>
          <a:lstStyle/>
          <a:p>
            <a:r>
              <a:rPr lang="en-US" sz="3200" b="1" baseline="30000" dirty="0"/>
              <a:t>13 </a:t>
            </a:r>
            <a:r>
              <a:rPr lang="en-US" sz="3200" dirty="0"/>
              <a:t>For thou hast said in thine heart, I will ascend into heaven, I will exalt my throne above the stars of God: I will sit also upon the mount of the congregation, in the sides of the north:</a:t>
            </a:r>
          </a:p>
          <a:p>
            <a:r>
              <a:rPr lang="en-US" sz="3200" b="1" baseline="30000" dirty="0" smtClean="0"/>
              <a:t>14 </a:t>
            </a:r>
            <a:r>
              <a:rPr lang="en-US" sz="3200" dirty="0" smtClean="0"/>
              <a:t>I will ascend above the heights of the clouds; I will be like the most High.</a:t>
            </a:r>
            <a:endParaRPr lang="en-US" sz="3200" dirty="0"/>
          </a:p>
        </p:txBody>
      </p:sp>
      <p:pic>
        <p:nvPicPr>
          <p:cNvPr id="14338" name="Picture 2" descr="Lucifer, the illuminated Fallen Angel 11X17 poster | Fallen angel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781" r="29056"/>
          <a:stretch/>
        </p:blipFill>
        <p:spPr bwMode="auto">
          <a:xfrm>
            <a:off x="8256782" y="1303020"/>
            <a:ext cx="3462728" cy="5162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489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Memory Text:  Revelation 7:2-3</a:t>
            </a:r>
            <a:endParaRPr lang="en-US" dirty="0"/>
          </a:p>
        </p:txBody>
      </p:sp>
      <p:sp>
        <p:nvSpPr>
          <p:cNvPr id="14" name="Content Placeholder 13"/>
          <p:cNvSpPr>
            <a:spLocks noGrp="1"/>
          </p:cNvSpPr>
          <p:nvPr>
            <p:ph idx="1"/>
          </p:nvPr>
        </p:nvSpPr>
        <p:spPr>
          <a:solidFill>
            <a:srgbClr val="E9C975"/>
          </a:solidFill>
        </p:spPr>
        <p:txBody>
          <a:bodyPr>
            <a:normAutofit/>
          </a:bodyPr>
          <a:lstStyle/>
          <a:p>
            <a:r>
              <a:rPr lang="en-US" sz="3600" b="1" baseline="30000" dirty="0"/>
              <a:t>2 </a:t>
            </a:r>
            <a:r>
              <a:rPr lang="en-US" sz="3600" dirty="0"/>
              <a:t>And I saw another angel ascending from the east, having the seal of the living God: and he cried with a loud voice to the four angels, to whom it was given to hurt the earth and the sea,</a:t>
            </a:r>
          </a:p>
          <a:p>
            <a:r>
              <a:rPr lang="en-US" sz="3600" b="1" baseline="30000" dirty="0"/>
              <a:t>3 </a:t>
            </a:r>
            <a:r>
              <a:rPr lang="en-US" sz="3600" dirty="0"/>
              <a:t>Saying, Hurt not the earth, neither the sea, nor the trees, till we have sealed the servants of our God in their foreheads.</a:t>
            </a:r>
          </a:p>
        </p:txBody>
      </p:sp>
    </p:spTree>
    <p:extLst>
      <p:ext uri="{BB962C8B-B14F-4D97-AF65-F5344CB8AC3E}">
        <p14:creationId xmlns:p14="http://schemas.microsoft.com/office/powerpoint/2010/main" val="88195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a:xfrm>
            <a:off x="1914144" y="1524000"/>
            <a:ext cx="5745830" cy="4663440"/>
          </a:xfrm>
        </p:spPr>
        <p:txBody>
          <a:bodyPr>
            <a:noAutofit/>
          </a:bodyPr>
          <a:lstStyle/>
          <a:p>
            <a:pPr marL="82296" indent="0">
              <a:buNone/>
            </a:pPr>
            <a:r>
              <a:rPr lang="en-US" sz="3200" dirty="0"/>
              <a:t>The prophet Isaiah identifies Lucifer as the invisible king of </a:t>
            </a:r>
            <a:r>
              <a:rPr lang="en-US" sz="3200" dirty="0" smtClean="0"/>
              <a:t>Babylon.  In </a:t>
            </a:r>
            <a:r>
              <a:rPr lang="en-US" sz="3200" dirty="0"/>
              <a:t>fact, it would appear that Satan designed to make Babylon the center and agency of his master plan to secure control of the human race, even as God purposed to work through </a:t>
            </a:r>
            <a:r>
              <a:rPr lang="en-US" sz="3200" dirty="0" smtClean="0"/>
              <a:t>Jerusalem. </a:t>
            </a:r>
            <a:endParaRPr lang="en-US" sz="3200" dirty="0"/>
          </a:p>
        </p:txBody>
      </p:sp>
      <p:pic>
        <p:nvPicPr>
          <p:cNvPr id="15362" name="Picture 2" descr="View of ancient Babylon, originally founded in 2300 BC. It grew into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128" r="23744"/>
          <a:stretch/>
        </p:blipFill>
        <p:spPr bwMode="auto">
          <a:xfrm>
            <a:off x="7659974" y="1778833"/>
            <a:ext cx="4315551" cy="466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2264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a:xfrm>
            <a:off x="1914144" y="1524000"/>
            <a:ext cx="3054096" cy="4663440"/>
          </a:xfrm>
        </p:spPr>
        <p:txBody>
          <a:bodyPr>
            <a:noAutofit/>
          </a:bodyPr>
          <a:lstStyle/>
          <a:p>
            <a:pPr marL="82296" indent="0">
              <a:buNone/>
            </a:pPr>
            <a:r>
              <a:rPr lang="en-US" sz="3200" dirty="0" smtClean="0"/>
              <a:t>Thus</a:t>
            </a:r>
            <a:r>
              <a:rPr lang="en-US" sz="3200" dirty="0"/>
              <a:t>, throughout OT times, the two cities typified the forces of evil and good at work in the world. </a:t>
            </a:r>
          </a:p>
        </p:txBody>
      </p:sp>
      <p:pic>
        <p:nvPicPr>
          <p:cNvPr id="16386" name="Picture 2" descr="THREE PART SERIES ON EZEKIEL 4:4-6 - RE: ISRAEL &amp; JUDAH - Commonwealth Theolog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090160" y="1417320"/>
            <a:ext cx="6609398" cy="51174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13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a:xfrm>
            <a:off x="1914144" y="1524000"/>
            <a:ext cx="5011312" cy="4663440"/>
          </a:xfrm>
        </p:spPr>
        <p:txBody>
          <a:bodyPr>
            <a:noAutofit/>
          </a:bodyPr>
          <a:lstStyle/>
          <a:p>
            <a:pPr marL="82296" indent="0">
              <a:buNone/>
            </a:pPr>
            <a:r>
              <a:rPr lang="en-US" sz="3200" dirty="0" smtClean="0"/>
              <a:t>The </a:t>
            </a:r>
            <a:r>
              <a:rPr lang="en-US" sz="3200" dirty="0"/>
              <a:t>founders of Babylon aspired to set up a government entirely independent of God, and had He not intervened, they would eventually have succeeded in banishing righteousness from the </a:t>
            </a:r>
            <a:r>
              <a:rPr lang="en-US" sz="3200" dirty="0" smtClean="0"/>
              <a:t>earth. </a:t>
            </a:r>
            <a:endParaRPr lang="en-US" sz="3200" dirty="0"/>
          </a:p>
        </p:txBody>
      </p:sp>
      <p:pic>
        <p:nvPicPr>
          <p:cNvPr id="17410" name="Picture 2" descr="Babylon destroys Jerusalem | &quot;From The Heart of A Shepherd&quot; by Pastor Travis D. Smit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21867" y="1524000"/>
            <a:ext cx="4698739" cy="4730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58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a:xfrm>
            <a:off x="1914144" y="1524000"/>
            <a:ext cx="5705856" cy="4663440"/>
          </a:xfrm>
        </p:spPr>
        <p:txBody>
          <a:bodyPr>
            <a:noAutofit/>
          </a:bodyPr>
          <a:lstStyle/>
          <a:p>
            <a:pPr marL="82296" indent="0">
              <a:buNone/>
            </a:pPr>
            <a:r>
              <a:rPr lang="en-US" sz="3200" dirty="0"/>
              <a:t>When Nebuchadnezzar II rebuilt Babylon it became one of the wonders of the ancient </a:t>
            </a:r>
            <a:r>
              <a:rPr lang="en-US" sz="3200" dirty="0" smtClean="0"/>
              <a:t>world. </a:t>
            </a:r>
            <a:r>
              <a:rPr lang="en-US" sz="3200" dirty="0"/>
              <a:t>His plan to make his kingdom universal and eternal </a:t>
            </a:r>
            <a:r>
              <a:rPr lang="en-US" sz="3200" dirty="0" smtClean="0"/>
              <a:t>was </a:t>
            </a:r>
            <a:r>
              <a:rPr lang="en-US" sz="3200" dirty="0"/>
              <a:t>a success to the extent that, in splendor and power, the new Babylonian Empire surpassed its </a:t>
            </a:r>
            <a:r>
              <a:rPr lang="en-US" sz="3200" dirty="0" smtClean="0"/>
              <a:t>predecessors.</a:t>
            </a:r>
            <a:endParaRPr lang="en-US" sz="3200" dirty="0"/>
          </a:p>
        </p:txBody>
      </p:sp>
      <p:pic>
        <p:nvPicPr>
          <p:cNvPr id="18434" name="Picture 2" descr="God Loves Kids: Nebuchadnezzar's Frightening Drea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46447" y="1524000"/>
            <a:ext cx="3675291"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5182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a:xfrm>
            <a:off x="1914144" y="1524000"/>
            <a:ext cx="5782056" cy="4663440"/>
          </a:xfrm>
        </p:spPr>
        <p:txBody>
          <a:bodyPr>
            <a:noAutofit/>
          </a:bodyPr>
          <a:lstStyle/>
          <a:p>
            <a:pPr marL="82296" indent="0">
              <a:buNone/>
            </a:pPr>
            <a:r>
              <a:rPr lang="en-US" sz="3200" dirty="0"/>
              <a:t>However, it also became haughty and </a:t>
            </a:r>
            <a:r>
              <a:rPr lang="en-US" sz="3200" dirty="0" smtClean="0"/>
              <a:t>cruel. </a:t>
            </a:r>
            <a:r>
              <a:rPr lang="en-US" sz="3200" dirty="0"/>
              <a:t>It conquered God’s people and threatened with defeat His purpose for them as a nation. In a dramatic series of events God humbled Nebuchadnezzar and secured the submission of his </a:t>
            </a:r>
            <a:r>
              <a:rPr lang="en-US" sz="3200" dirty="0" smtClean="0"/>
              <a:t>will. </a:t>
            </a:r>
            <a:endParaRPr lang="en-US" sz="3200" dirty="0"/>
          </a:p>
        </p:txBody>
      </p:sp>
      <p:pic>
        <p:nvPicPr>
          <p:cNvPr id="20482" name="Picture 2" descr="NOVEMBER 27- TODAY'S READING FROM THE ONE YEAR BIBLE- DANIEL 4:1-37; 2 PETER 1:1-21; PSALMS 119: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50374" y="1524000"/>
            <a:ext cx="3606478"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49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a:xfrm>
            <a:off x="1914144" y="1524000"/>
            <a:ext cx="5050536" cy="4663440"/>
          </a:xfrm>
        </p:spPr>
        <p:txBody>
          <a:bodyPr>
            <a:noAutofit/>
          </a:bodyPr>
          <a:lstStyle/>
          <a:p>
            <a:pPr marL="82296" indent="0">
              <a:buNone/>
            </a:pPr>
            <a:r>
              <a:rPr lang="en-US" sz="3200" dirty="0" smtClean="0"/>
              <a:t>But </a:t>
            </a:r>
            <a:r>
              <a:rPr lang="en-US" sz="3200" dirty="0"/>
              <a:t>his successors refused to humble themselves before </a:t>
            </a:r>
            <a:r>
              <a:rPr lang="en-US" sz="3200" dirty="0" smtClean="0"/>
              <a:t>Go, </a:t>
            </a:r>
            <a:r>
              <a:rPr lang="en-US" sz="3200" dirty="0"/>
              <a:t>and eventually the kingdom was weighed in the balances of heaven, found wanting, and its mandate revoked by the decree of the divine </a:t>
            </a:r>
            <a:r>
              <a:rPr lang="en-US" sz="3200" dirty="0" smtClean="0"/>
              <a:t>Watcher.  </a:t>
            </a:r>
            <a:endParaRPr lang="en-US" sz="3200" dirty="0"/>
          </a:p>
        </p:txBody>
      </p:sp>
      <p:pic>
        <p:nvPicPr>
          <p:cNvPr id="19458" name="Picture 2" descr="Mene mene tekel upharsin: what does it mean? | Bibleinfo.com"/>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143" r="13059"/>
          <a:stretch/>
        </p:blipFill>
        <p:spPr bwMode="auto">
          <a:xfrm>
            <a:off x="7166458" y="1524000"/>
            <a:ext cx="4476902" cy="466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79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a:xfrm>
            <a:off x="1914144" y="1524000"/>
            <a:ext cx="5964936" cy="4663440"/>
          </a:xfrm>
        </p:spPr>
        <p:txBody>
          <a:bodyPr>
            <a:noAutofit/>
          </a:bodyPr>
          <a:lstStyle/>
          <a:p>
            <a:pPr marL="82296" indent="0">
              <a:buNone/>
            </a:pPr>
            <a:r>
              <a:rPr lang="en-US" sz="3200" dirty="0" smtClean="0"/>
              <a:t>Later </a:t>
            </a:r>
            <a:r>
              <a:rPr lang="en-US" sz="3200" dirty="0"/>
              <a:t>Babylon became one of the capitals of the Persian Empire, but it was partly destroyed by </a:t>
            </a:r>
            <a:r>
              <a:rPr lang="en-US" sz="3200" dirty="0" smtClean="0"/>
              <a:t>Xerxes. Over </a:t>
            </a:r>
            <a:r>
              <a:rPr lang="en-US" sz="3200" dirty="0"/>
              <a:t>the centuries the city gradually lost more and more of its importance and eventually, toward the close of the 1st century A.D., virtually ceased to </a:t>
            </a:r>
            <a:r>
              <a:rPr lang="en-US" sz="3200" dirty="0" smtClean="0"/>
              <a:t>exist.</a:t>
            </a:r>
            <a:endParaRPr lang="en-US" sz="3200" dirty="0"/>
          </a:p>
        </p:txBody>
      </p:sp>
      <p:pic>
        <p:nvPicPr>
          <p:cNvPr id="21506" name="Picture 2" descr="Babylon Overrun by the Medes and the Persians - coconuas13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277552" y="1524000"/>
            <a:ext cx="3395962"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98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829</a:t>
            </a:r>
          </a:p>
        </p:txBody>
      </p:sp>
      <p:sp>
        <p:nvSpPr>
          <p:cNvPr id="3" name="Content Placeholder 2"/>
          <p:cNvSpPr>
            <a:spLocks noGrp="1"/>
          </p:cNvSpPr>
          <p:nvPr>
            <p:ph sz="half" idx="1"/>
          </p:nvPr>
        </p:nvSpPr>
        <p:spPr>
          <a:xfrm>
            <a:off x="1914144" y="1524000"/>
            <a:ext cx="5644896" cy="4663440"/>
          </a:xfrm>
        </p:spPr>
        <p:txBody>
          <a:bodyPr>
            <a:noAutofit/>
          </a:bodyPr>
          <a:lstStyle/>
          <a:p>
            <a:pPr marL="82296" indent="0">
              <a:buNone/>
            </a:pPr>
            <a:r>
              <a:rPr lang="en-US" sz="3200" dirty="0"/>
              <a:t>Ever since the fall of ancient Babylon Satan has sought, through one world power after another, to control the world, and would probably long since have succeeded had it not been for repeated instances of divine </a:t>
            </a:r>
            <a:r>
              <a:rPr lang="en-US" sz="3200" dirty="0" smtClean="0"/>
              <a:t>intervention.  </a:t>
            </a:r>
            <a:endParaRPr lang="en-US" sz="3200" dirty="0"/>
          </a:p>
        </p:txBody>
      </p:sp>
      <p:pic>
        <p:nvPicPr>
          <p:cNvPr id="23554" name="Picture 2" descr="The Roman Empire Map | History Cooperativ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862" r="12098"/>
          <a:stretch/>
        </p:blipFill>
        <p:spPr bwMode="auto">
          <a:xfrm>
            <a:off x="7711440" y="1311715"/>
            <a:ext cx="4480560" cy="5088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145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829</a:t>
            </a:r>
          </a:p>
        </p:txBody>
      </p:sp>
      <p:sp>
        <p:nvSpPr>
          <p:cNvPr id="3" name="Content Placeholder 2"/>
          <p:cNvSpPr>
            <a:spLocks noGrp="1"/>
          </p:cNvSpPr>
          <p:nvPr>
            <p:ph sz="half" idx="1"/>
          </p:nvPr>
        </p:nvSpPr>
        <p:spPr>
          <a:xfrm>
            <a:off x="1914144" y="1524000"/>
            <a:ext cx="3892296" cy="4663440"/>
          </a:xfrm>
        </p:spPr>
        <p:txBody>
          <a:bodyPr>
            <a:noAutofit/>
          </a:bodyPr>
          <a:lstStyle/>
          <a:p>
            <a:pPr marL="82296" indent="0">
              <a:buNone/>
            </a:pPr>
            <a:r>
              <a:rPr lang="en-US" sz="3200" dirty="0" smtClean="0"/>
              <a:t>Undoubtedly </a:t>
            </a:r>
            <a:r>
              <a:rPr lang="en-US" sz="3200" dirty="0"/>
              <a:t>his most nearly successful attempt to subvert the church has been through the papal apostasy of the Middle </a:t>
            </a:r>
            <a:r>
              <a:rPr lang="en-US" sz="3200" dirty="0" smtClean="0"/>
              <a:t>Ages.  </a:t>
            </a:r>
            <a:endParaRPr lang="en-US" sz="3200" dirty="0"/>
          </a:p>
        </p:txBody>
      </p:sp>
      <p:pic>
        <p:nvPicPr>
          <p:cNvPr id="22530" name="Picture 2" descr="Special Coronation of Pope on Ascension Thursday in Medieval Times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682" r="12531"/>
          <a:stretch/>
        </p:blipFill>
        <p:spPr bwMode="auto">
          <a:xfrm>
            <a:off x="6096000" y="1444590"/>
            <a:ext cx="5440680" cy="4822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67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829</a:t>
            </a:r>
          </a:p>
        </p:txBody>
      </p:sp>
      <p:sp>
        <p:nvSpPr>
          <p:cNvPr id="3" name="Content Placeholder 2"/>
          <p:cNvSpPr>
            <a:spLocks noGrp="1"/>
          </p:cNvSpPr>
          <p:nvPr>
            <p:ph sz="half" idx="1"/>
          </p:nvPr>
        </p:nvSpPr>
        <p:spPr>
          <a:xfrm>
            <a:off x="1914144" y="1524000"/>
            <a:ext cx="4715256" cy="4663440"/>
          </a:xfrm>
        </p:spPr>
        <p:txBody>
          <a:bodyPr>
            <a:noAutofit/>
          </a:bodyPr>
          <a:lstStyle/>
          <a:p>
            <a:pPr marL="82296" indent="0">
              <a:buNone/>
            </a:pPr>
            <a:r>
              <a:rPr lang="en-US" sz="3200" dirty="0" smtClean="0"/>
              <a:t>But God intervened </a:t>
            </a:r>
            <a:r>
              <a:rPr lang="en-US" sz="3200" dirty="0"/>
              <a:t>to prevent the success of each subsequent threat to the ultimate accomplishment of His </a:t>
            </a:r>
            <a:r>
              <a:rPr lang="en-US" sz="3200" dirty="0" smtClean="0"/>
              <a:t>purposes, </a:t>
            </a:r>
            <a:r>
              <a:rPr lang="en-US" sz="3200" dirty="0"/>
              <a:t>and the nations have never been able to “cleave” </a:t>
            </a:r>
            <a:r>
              <a:rPr lang="en-US" sz="3200" dirty="0" smtClean="0"/>
              <a:t>together.  </a:t>
            </a:r>
            <a:endParaRPr lang="en-US" sz="3200" dirty="0"/>
          </a:p>
        </p:txBody>
      </p:sp>
      <p:pic>
        <p:nvPicPr>
          <p:cNvPr id="25602" name="Picture 2" descr="The Great Schism in the Medieval Church Lesson Plan | HubPag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7040" y="1524000"/>
            <a:ext cx="5114544" cy="4855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056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KEY VERSES: </a:t>
            </a:r>
            <a:r>
              <a:rPr lang="en-US" b="1" dirty="0" smtClean="0"/>
              <a:t>The 2</a:t>
            </a:r>
            <a:r>
              <a:rPr lang="en-US" b="1" baseline="30000" dirty="0" smtClean="0"/>
              <a:t>nd</a:t>
            </a:r>
            <a:r>
              <a:rPr lang="en-US" b="1" dirty="0" smtClean="0"/>
              <a:t> Angel’s Message</a:t>
            </a:r>
            <a:r>
              <a:rPr lang="en-US" dirty="0" smtClean="0"/>
              <a:t/>
            </a:r>
            <a:br>
              <a:rPr lang="en-US" dirty="0" smtClean="0"/>
            </a:br>
            <a:r>
              <a:rPr lang="en-US" dirty="0" smtClean="0"/>
              <a:t>Revelation 14:8</a:t>
            </a:r>
            <a:endParaRPr lang="en-US" dirty="0"/>
          </a:p>
        </p:txBody>
      </p:sp>
      <p:sp>
        <p:nvSpPr>
          <p:cNvPr id="14" name="Content Placeholder 13"/>
          <p:cNvSpPr>
            <a:spLocks noGrp="1"/>
          </p:cNvSpPr>
          <p:nvPr>
            <p:ph idx="1"/>
          </p:nvPr>
        </p:nvSpPr>
        <p:spPr>
          <a:solidFill>
            <a:srgbClr val="E9C975"/>
          </a:solidFill>
        </p:spPr>
        <p:txBody>
          <a:bodyPr>
            <a:normAutofit/>
          </a:bodyPr>
          <a:lstStyle/>
          <a:p>
            <a:r>
              <a:rPr lang="en-US" sz="3600" b="1" baseline="30000" dirty="0"/>
              <a:t>8 </a:t>
            </a:r>
            <a:r>
              <a:rPr lang="en-US" sz="3600" b="1" dirty="0"/>
              <a:t>And there followed another angel, saying, Babylon is fallen, is fallen, that great city, because she made all nations drink of the wine of the wrath of her fornication</a:t>
            </a:r>
            <a:r>
              <a:rPr lang="en-US" sz="3600" b="1" dirty="0" smtClean="0"/>
              <a:t>.</a:t>
            </a:r>
            <a:endParaRPr lang="en-US" sz="3600" b="1" dirty="0"/>
          </a:p>
        </p:txBody>
      </p:sp>
    </p:spTree>
    <p:extLst>
      <p:ext uri="{BB962C8B-B14F-4D97-AF65-F5344CB8AC3E}">
        <p14:creationId xmlns:p14="http://schemas.microsoft.com/office/powerpoint/2010/main" val="1494291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829</a:t>
            </a:r>
          </a:p>
        </p:txBody>
      </p:sp>
      <p:sp>
        <p:nvSpPr>
          <p:cNvPr id="3" name="Content Placeholder 2"/>
          <p:cNvSpPr>
            <a:spLocks noGrp="1"/>
          </p:cNvSpPr>
          <p:nvPr>
            <p:ph sz="half" idx="1"/>
          </p:nvPr>
        </p:nvSpPr>
        <p:spPr>
          <a:xfrm>
            <a:off x="1914144" y="1524000"/>
            <a:ext cx="4715256" cy="4663440"/>
          </a:xfrm>
        </p:spPr>
        <p:txBody>
          <a:bodyPr>
            <a:noAutofit/>
          </a:bodyPr>
          <a:lstStyle/>
          <a:p>
            <a:pPr marL="82296" indent="0">
              <a:buNone/>
            </a:pPr>
            <a:r>
              <a:rPr lang="en-US" sz="3200" dirty="0" smtClean="0"/>
              <a:t>Evil </a:t>
            </a:r>
            <a:r>
              <a:rPr lang="en-US" sz="3200" dirty="0"/>
              <a:t>is inherently divisive. However, near the end of time Satan will be permitted to achieve what appears, briefly, to be </a:t>
            </a:r>
            <a:r>
              <a:rPr lang="en-US" sz="3200" dirty="0" smtClean="0"/>
              <a:t>success.  </a:t>
            </a:r>
            <a:endParaRPr lang="en-US" sz="3200" dirty="0"/>
          </a:p>
        </p:txBody>
      </p:sp>
      <p:pic>
        <p:nvPicPr>
          <p:cNvPr id="24580" name="Picture 4" descr="Pope Francis urges religious unity in his first Mass in Africa - YouTub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31" r="18007"/>
          <a:stretch/>
        </p:blipFill>
        <p:spPr bwMode="auto">
          <a:xfrm>
            <a:off x="6629400" y="1524000"/>
            <a:ext cx="5181600" cy="3598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9713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829</a:t>
            </a:r>
          </a:p>
        </p:txBody>
      </p:sp>
      <p:sp>
        <p:nvSpPr>
          <p:cNvPr id="3" name="Content Placeholder 2"/>
          <p:cNvSpPr>
            <a:spLocks noGrp="1"/>
          </p:cNvSpPr>
          <p:nvPr>
            <p:ph sz="half" idx="1"/>
          </p:nvPr>
        </p:nvSpPr>
        <p:spPr>
          <a:xfrm>
            <a:off x="1914144" y="1524000"/>
            <a:ext cx="4045785" cy="4663440"/>
          </a:xfrm>
        </p:spPr>
        <p:txBody>
          <a:bodyPr>
            <a:noAutofit/>
          </a:bodyPr>
          <a:lstStyle/>
          <a:p>
            <a:pPr marL="82296" indent="0">
              <a:buNone/>
            </a:pPr>
            <a:r>
              <a:rPr lang="en-US" sz="3200" dirty="0"/>
              <a:t>Apparently toward the close of the </a:t>
            </a:r>
            <a:r>
              <a:rPr lang="en-US" sz="3200" dirty="0" smtClean="0"/>
              <a:t>1</a:t>
            </a:r>
            <a:r>
              <a:rPr lang="en-US" sz="3200" baseline="30000" dirty="0" smtClean="0"/>
              <a:t>st</a:t>
            </a:r>
            <a:r>
              <a:rPr lang="en-US" sz="3200" dirty="0" smtClean="0"/>
              <a:t>  </a:t>
            </a:r>
            <a:r>
              <a:rPr lang="en-US" sz="3200" dirty="0"/>
              <a:t>century A.D. Christians were already referring to the city and empire of Rome by the cryptic title </a:t>
            </a:r>
            <a:r>
              <a:rPr lang="en-US" sz="3200" dirty="0" smtClean="0"/>
              <a:t>Babylon.  </a:t>
            </a:r>
            <a:endParaRPr lang="en-US" sz="3200" dirty="0"/>
          </a:p>
        </p:txBody>
      </p:sp>
      <p:pic>
        <p:nvPicPr>
          <p:cNvPr id="28674" name="Picture 2" descr="Know Everything About Roman Colosseum of Italy - India Imagin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75179" y="1524000"/>
            <a:ext cx="5371188" cy="402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264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1 Peter 5:13</a:t>
            </a:r>
            <a:endParaRPr lang="en-US" dirty="0"/>
          </a:p>
        </p:txBody>
      </p:sp>
      <p:sp>
        <p:nvSpPr>
          <p:cNvPr id="3" name="Content Placeholder 2"/>
          <p:cNvSpPr>
            <a:spLocks noGrp="1"/>
          </p:cNvSpPr>
          <p:nvPr>
            <p:ph sz="half" idx="1"/>
          </p:nvPr>
        </p:nvSpPr>
        <p:spPr>
          <a:xfrm>
            <a:off x="1914144" y="1524000"/>
            <a:ext cx="3240786" cy="4663440"/>
          </a:xfrm>
          <a:solidFill>
            <a:srgbClr val="E9C975"/>
          </a:solidFill>
        </p:spPr>
        <p:txBody>
          <a:bodyPr>
            <a:noAutofit/>
          </a:bodyPr>
          <a:lstStyle/>
          <a:p>
            <a:r>
              <a:rPr lang="en-US" sz="3200" b="1" baseline="30000" dirty="0"/>
              <a:t>13 </a:t>
            </a:r>
            <a:r>
              <a:rPr lang="en-US" sz="3200" dirty="0"/>
              <a:t>The church that is at Babylon, elected together with you, </a:t>
            </a:r>
            <a:r>
              <a:rPr lang="en-US" sz="3200" dirty="0" err="1"/>
              <a:t>saluteth</a:t>
            </a:r>
            <a:r>
              <a:rPr lang="en-US" sz="3200" dirty="0"/>
              <a:t> you; and so doth Marcus my son</a:t>
            </a:r>
            <a:r>
              <a:rPr lang="en-US" sz="3200" dirty="0" smtClean="0"/>
              <a:t>.</a:t>
            </a:r>
            <a:endParaRPr lang="en-US" sz="3200" dirty="0"/>
          </a:p>
        </p:txBody>
      </p:sp>
      <p:pic>
        <p:nvPicPr>
          <p:cNvPr id="26630" name="Picture 6" descr="The Bible Journey | Peter's Journey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72100" y="1524000"/>
            <a:ext cx="6676464" cy="4535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30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829</a:t>
            </a:r>
          </a:p>
        </p:txBody>
      </p:sp>
      <p:sp>
        <p:nvSpPr>
          <p:cNvPr id="3" name="Content Placeholder 2"/>
          <p:cNvSpPr>
            <a:spLocks noGrp="1"/>
          </p:cNvSpPr>
          <p:nvPr>
            <p:ph sz="half" idx="1"/>
          </p:nvPr>
        </p:nvSpPr>
        <p:spPr>
          <a:xfrm>
            <a:off x="1914144" y="1524000"/>
            <a:ext cx="9997440" cy="4663440"/>
          </a:xfrm>
        </p:spPr>
        <p:txBody>
          <a:bodyPr>
            <a:noAutofit/>
          </a:bodyPr>
          <a:lstStyle/>
          <a:p>
            <a:pPr marL="82296" indent="0">
              <a:buNone/>
            </a:pPr>
            <a:r>
              <a:rPr lang="en-US" sz="3200" dirty="0" smtClean="0"/>
              <a:t>There </a:t>
            </a:r>
            <a:r>
              <a:rPr lang="en-US" sz="3200" dirty="0"/>
              <a:t>is no evidence to support the idea that Peter ever labored in literal Babylon. On the other hand, tradition locates his closing labors and violent death at </a:t>
            </a:r>
            <a:r>
              <a:rPr lang="en-US" sz="3200" dirty="0" smtClean="0"/>
              <a:t>Rome. </a:t>
            </a:r>
            <a:r>
              <a:rPr lang="en-US" sz="3200" dirty="0"/>
              <a:t>It is known that early Christians often used the cryptic title “Babylon” when speaking of the Roman capital, to avoid political </a:t>
            </a:r>
            <a:r>
              <a:rPr lang="en-US" sz="3200" dirty="0" smtClean="0"/>
              <a:t>reprisal. </a:t>
            </a:r>
            <a:r>
              <a:rPr lang="en-US" sz="3200" dirty="0"/>
              <a:t>There is general agreement among commentators that Peter here uses the term Babylon for a veiled reference to Rome.</a:t>
            </a:r>
          </a:p>
        </p:txBody>
      </p:sp>
    </p:spTree>
    <p:extLst>
      <p:ext uri="{BB962C8B-B14F-4D97-AF65-F5344CB8AC3E}">
        <p14:creationId xmlns:p14="http://schemas.microsoft.com/office/powerpoint/2010/main" val="360815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829</a:t>
            </a:r>
          </a:p>
        </p:txBody>
      </p:sp>
      <p:sp>
        <p:nvSpPr>
          <p:cNvPr id="3" name="Content Placeholder 2"/>
          <p:cNvSpPr>
            <a:spLocks noGrp="1"/>
          </p:cNvSpPr>
          <p:nvPr>
            <p:ph sz="half" idx="1"/>
          </p:nvPr>
        </p:nvSpPr>
        <p:spPr>
          <a:xfrm>
            <a:off x="1914144" y="1524000"/>
            <a:ext cx="4715256" cy="4663440"/>
          </a:xfrm>
        </p:spPr>
        <p:txBody>
          <a:bodyPr>
            <a:noAutofit/>
          </a:bodyPr>
          <a:lstStyle/>
          <a:p>
            <a:pPr marL="82296" indent="0">
              <a:buNone/>
            </a:pPr>
            <a:r>
              <a:rPr lang="en-US" sz="3200" dirty="0" smtClean="0"/>
              <a:t>By </a:t>
            </a:r>
            <a:r>
              <a:rPr lang="en-US" sz="3200" dirty="0"/>
              <a:t>that time the once magnificent literal city of Babylon lay, almost, if not altogether, in rains, an uninhabited waste, and thus a graphic illustration of the impending fate of mystical </a:t>
            </a:r>
            <a:r>
              <a:rPr lang="en-US" sz="3200" dirty="0" smtClean="0"/>
              <a:t>Babylon.  </a:t>
            </a:r>
            <a:endParaRPr lang="en-US" sz="3200" dirty="0"/>
          </a:p>
        </p:txBody>
      </p:sp>
      <p:pic>
        <p:nvPicPr>
          <p:cNvPr id="30722" name="Picture 2" descr="Grafted-In Theological Musings: Isaiah Post 8 - Babylon's Demise both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692"/>
          <a:stretch/>
        </p:blipFill>
        <p:spPr bwMode="auto">
          <a:xfrm>
            <a:off x="6850505" y="1765516"/>
            <a:ext cx="5061079" cy="4180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246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Babylon:  </a:t>
            </a:r>
            <a:r>
              <a:rPr lang="en-US" dirty="0"/>
              <a:t>SDABC V.7 p. </a:t>
            </a:r>
            <a:r>
              <a:rPr lang="en-US" dirty="0" smtClean="0"/>
              <a:t>829-830</a:t>
            </a:r>
            <a:endParaRPr lang="en-US" dirty="0"/>
          </a:p>
        </p:txBody>
      </p:sp>
      <p:sp>
        <p:nvSpPr>
          <p:cNvPr id="3" name="Content Placeholder 2"/>
          <p:cNvSpPr>
            <a:spLocks noGrp="1"/>
          </p:cNvSpPr>
          <p:nvPr>
            <p:ph sz="half" idx="1"/>
          </p:nvPr>
        </p:nvSpPr>
        <p:spPr>
          <a:xfrm>
            <a:off x="1914144" y="1524000"/>
            <a:ext cx="5120640" cy="4663440"/>
          </a:xfrm>
        </p:spPr>
        <p:txBody>
          <a:bodyPr>
            <a:noAutofit/>
          </a:bodyPr>
          <a:lstStyle/>
          <a:p>
            <a:pPr marL="82296" indent="0">
              <a:buNone/>
            </a:pPr>
            <a:r>
              <a:rPr lang="en-US" sz="3200" dirty="0" smtClean="0"/>
              <a:t>The </a:t>
            </a:r>
            <a:r>
              <a:rPr lang="en-US" sz="3200" dirty="0"/>
              <a:t>Jews were again in exile under the merciless hand of </a:t>
            </a:r>
            <a:r>
              <a:rPr lang="en-US" sz="3200" dirty="0" smtClean="0"/>
              <a:t>Rome, even </a:t>
            </a:r>
            <a:r>
              <a:rPr lang="en-US" sz="3200" dirty="0"/>
              <a:t>as they had once been exiled by Babylon, and Christians also experienced repeated sporadic persecution at her </a:t>
            </a:r>
            <a:r>
              <a:rPr lang="en-US" sz="3200" dirty="0" smtClean="0"/>
              <a:t>hand.  </a:t>
            </a:r>
            <a:endParaRPr lang="en-US" sz="3200" dirty="0"/>
          </a:p>
        </p:txBody>
      </p:sp>
      <p:pic>
        <p:nvPicPr>
          <p:cNvPr id="31746" name="Picture 2" descr="Rise of Christianity in the Roman Empire timeline | Timetoast timelines"/>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098" r="7971"/>
          <a:stretch/>
        </p:blipFill>
        <p:spPr bwMode="auto">
          <a:xfrm>
            <a:off x="7034784" y="1843789"/>
            <a:ext cx="4992243" cy="3657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654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3587246" cy="4663440"/>
          </a:xfrm>
        </p:spPr>
        <p:txBody>
          <a:bodyPr>
            <a:noAutofit/>
          </a:bodyPr>
          <a:lstStyle/>
          <a:p>
            <a:pPr marL="82296" indent="0">
              <a:buNone/>
            </a:pPr>
            <a:r>
              <a:rPr lang="en-US" sz="3200" dirty="0" smtClean="0"/>
              <a:t>Among </a:t>
            </a:r>
            <a:r>
              <a:rPr lang="en-US" sz="3200" dirty="0"/>
              <a:t>Jews and Christians alike, Babylon thus became an appropriate and incriminating </a:t>
            </a:r>
            <a:r>
              <a:rPr lang="en-US" sz="3200" dirty="0" smtClean="0"/>
              <a:t>term </a:t>
            </a:r>
            <a:r>
              <a:rPr lang="en-US" sz="3200" dirty="0"/>
              <a:t>to describe imperial Rome.</a:t>
            </a:r>
          </a:p>
        </p:txBody>
      </p:sp>
      <p:pic>
        <p:nvPicPr>
          <p:cNvPr id="29698" name="Picture 2" descr="2015: A Bloody Year for Christianity | Bill Blankschae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646205" y="1524000"/>
            <a:ext cx="6158784" cy="4040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55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4700412" cy="4663440"/>
          </a:xfrm>
        </p:spPr>
        <p:txBody>
          <a:bodyPr>
            <a:noAutofit/>
          </a:bodyPr>
          <a:lstStyle/>
          <a:p>
            <a:pPr marL="82296" indent="0">
              <a:buNone/>
            </a:pPr>
            <a:r>
              <a:rPr lang="en-US" sz="3200" dirty="0"/>
              <a:t>During the early Christian centuries the cryptic designation Babylon for the city and empire of Rome appears commonly in both Jewish and Christian literature. </a:t>
            </a:r>
          </a:p>
        </p:txBody>
      </p:sp>
      <p:pic>
        <p:nvPicPr>
          <p:cNvPr id="33794" name="Picture 2" descr="Early Christian Books on Lead Plates? - Miscellaneous - Mormon Dialogue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614" r="11818"/>
          <a:stretch/>
        </p:blipFill>
        <p:spPr bwMode="auto">
          <a:xfrm>
            <a:off x="6745184" y="1524000"/>
            <a:ext cx="4607626" cy="4129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696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5337692" cy="4663440"/>
          </a:xfrm>
        </p:spPr>
        <p:txBody>
          <a:bodyPr>
            <a:noAutofit/>
          </a:bodyPr>
          <a:lstStyle/>
          <a:p>
            <a:pPr marL="82296" indent="0">
              <a:buNone/>
            </a:pPr>
            <a:r>
              <a:rPr lang="en-US" sz="3000" dirty="0" smtClean="0"/>
              <a:t>Book </a:t>
            </a:r>
            <a:r>
              <a:rPr lang="en-US" sz="3000" dirty="0"/>
              <a:t>V of the </a:t>
            </a:r>
            <a:r>
              <a:rPr lang="en-US" sz="3000" i="1" dirty="0"/>
              <a:t>Sibylline Oracles</a:t>
            </a:r>
            <a:r>
              <a:rPr lang="en-US" sz="3000" dirty="0"/>
              <a:t>, a </a:t>
            </a:r>
            <a:r>
              <a:rPr lang="en-US" sz="3000" dirty="0" err="1"/>
              <a:t>pseudepigraphical</a:t>
            </a:r>
            <a:r>
              <a:rPr lang="en-US" sz="3000" dirty="0"/>
              <a:t> Jewish production dating from about A.D. </a:t>
            </a:r>
            <a:r>
              <a:rPr lang="en-US" sz="3000" dirty="0" smtClean="0"/>
              <a:t>125, </a:t>
            </a:r>
            <a:r>
              <a:rPr lang="en-US" sz="3000" dirty="0"/>
              <a:t>gives what purports to be a prophecy of the fate of Rome closely parallel to the description of that of mystical Babylon in the Revelation. </a:t>
            </a:r>
          </a:p>
        </p:txBody>
      </p:sp>
      <p:pic>
        <p:nvPicPr>
          <p:cNvPr id="32770" name="Picture 2" descr="Matthew Neujahr on the Sibylline Oracles - The Secret History of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684" r="21507"/>
          <a:stretch/>
        </p:blipFill>
        <p:spPr bwMode="auto">
          <a:xfrm>
            <a:off x="7251836" y="1707389"/>
            <a:ext cx="4659748" cy="4296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479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5543560" cy="4663440"/>
          </a:xfrm>
        </p:spPr>
        <p:txBody>
          <a:bodyPr>
            <a:noAutofit/>
          </a:bodyPr>
          <a:lstStyle/>
          <a:p>
            <a:pPr marL="82296" indent="0">
              <a:buNone/>
            </a:pPr>
            <a:r>
              <a:rPr lang="en-US" sz="3200" dirty="0" smtClean="0"/>
              <a:t>Speaking </a:t>
            </a:r>
            <a:r>
              <a:rPr lang="en-US" sz="3200" dirty="0"/>
              <a:t>of Rome as a “wicked city” that loves “magic,” indulges in “adulteries,” and has a “bloodthirsty heart and a godless mind,” and observing that “many faithful saints of the Hebrews have perished” because of her, </a:t>
            </a:r>
          </a:p>
        </p:txBody>
      </p:sp>
      <p:pic>
        <p:nvPicPr>
          <p:cNvPr id="34818" name="Picture 2" descr="The Cumaean Sibyl Stretched Canvas - (24 x 36) - Walmart.com - Walmart.co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742745" y="1524000"/>
            <a:ext cx="3459736"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519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KEY VERSES: </a:t>
            </a:r>
            <a:r>
              <a:rPr lang="en-US" b="1" dirty="0" smtClean="0"/>
              <a:t>The 3</a:t>
            </a:r>
            <a:r>
              <a:rPr lang="en-US" b="1" baseline="30000" dirty="0" smtClean="0"/>
              <a:t>rd</a:t>
            </a:r>
            <a:r>
              <a:rPr lang="en-US" b="1" dirty="0" smtClean="0"/>
              <a:t> Angel’s Message</a:t>
            </a:r>
            <a:r>
              <a:rPr lang="en-US" dirty="0" smtClean="0"/>
              <a:t/>
            </a:r>
            <a:br>
              <a:rPr lang="en-US" dirty="0" smtClean="0"/>
            </a:br>
            <a:r>
              <a:rPr lang="en-US" dirty="0" smtClean="0"/>
              <a:t>Revelation 14:9-12</a:t>
            </a:r>
            <a:endParaRPr lang="en-US" dirty="0"/>
          </a:p>
        </p:txBody>
      </p:sp>
      <p:sp>
        <p:nvSpPr>
          <p:cNvPr id="14" name="Content Placeholder 13"/>
          <p:cNvSpPr>
            <a:spLocks noGrp="1"/>
          </p:cNvSpPr>
          <p:nvPr>
            <p:ph idx="1"/>
          </p:nvPr>
        </p:nvSpPr>
        <p:spPr>
          <a:solidFill>
            <a:srgbClr val="E9C975"/>
          </a:solidFill>
        </p:spPr>
        <p:txBody>
          <a:bodyPr>
            <a:normAutofit fontScale="92500" lnSpcReduction="10000"/>
          </a:bodyPr>
          <a:lstStyle/>
          <a:p>
            <a:r>
              <a:rPr lang="en-US" sz="3600" b="1" baseline="30000" dirty="0" smtClean="0"/>
              <a:t>9</a:t>
            </a:r>
            <a:r>
              <a:rPr lang="en-US" sz="3600" b="1" baseline="30000" dirty="0"/>
              <a:t> </a:t>
            </a:r>
            <a:r>
              <a:rPr lang="en-US" sz="3600" b="1" dirty="0"/>
              <a:t>And the third angel followed them, saying with a loud voice, If any man worship the beast and his image, and receive his mark in his forehead, or in his hand</a:t>
            </a:r>
            <a:r>
              <a:rPr lang="en-US" sz="3600" b="1" dirty="0" smtClean="0"/>
              <a:t>,</a:t>
            </a:r>
            <a:endParaRPr lang="en-US" sz="3600" b="1" dirty="0"/>
          </a:p>
          <a:p>
            <a:r>
              <a:rPr lang="en-US" sz="3600" b="1" baseline="30000" dirty="0"/>
              <a:t>10 </a:t>
            </a:r>
            <a:r>
              <a:rPr lang="en-US" sz="3600" b="1" dirty="0"/>
              <a:t>The same shall drink of the wine of the wrath of God, which is poured out without mixture into the cup of his indignation; and he shall be tormented with fire and brimstone in the presence of the holy angels, and in the presence of the Lamb</a:t>
            </a:r>
            <a:r>
              <a:rPr lang="en-US" sz="3600" b="1" dirty="0" smtClean="0"/>
              <a:t>:</a:t>
            </a:r>
            <a:endParaRPr lang="en-US" sz="3600" b="1" dirty="0"/>
          </a:p>
        </p:txBody>
      </p:sp>
    </p:spTree>
    <p:extLst>
      <p:ext uri="{BB962C8B-B14F-4D97-AF65-F5344CB8AC3E}">
        <p14:creationId xmlns:p14="http://schemas.microsoft.com/office/powerpoint/2010/main" val="329417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5543560" cy="4663440"/>
          </a:xfrm>
        </p:spPr>
        <p:txBody>
          <a:bodyPr>
            <a:noAutofit/>
          </a:bodyPr>
          <a:lstStyle/>
          <a:p>
            <a:pPr marL="82296" indent="0">
              <a:buNone/>
            </a:pPr>
            <a:r>
              <a:rPr lang="en-US" sz="3200" dirty="0" smtClean="0"/>
              <a:t>the </a:t>
            </a:r>
            <a:r>
              <a:rPr lang="en-US" sz="3200" dirty="0"/>
              <a:t>writer predicts her eventual desolation: “In widowhood shalt thou sit beside thy banks. ... But thou hast said, I am unique, and none shall bring ruin on me. But now God ... shall destroy thee and all of </a:t>
            </a:r>
            <a:r>
              <a:rPr lang="en-US" sz="3200" dirty="0" smtClean="0"/>
              <a:t>thine.” </a:t>
            </a:r>
            <a:endParaRPr lang="en-US" sz="3200" dirty="0"/>
          </a:p>
        </p:txBody>
      </p:sp>
      <p:pic>
        <p:nvPicPr>
          <p:cNvPr id="35842" name="Picture 2" descr="A Sibyl | Arte, Pintura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70056" y="1524000"/>
            <a:ext cx="3805114"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566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4887709" cy="4663440"/>
          </a:xfrm>
        </p:spPr>
        <p:txBody>
          <a:bodyPr>
            <a:noAutofit/>
          </a:bodyPr>
          <a:lstStyle/>
          <a:p>
            <a:pPr marL="82296" indent="0">
              <a:buNone/>
            </a:pPr>
            <a:r>
              <a:rPr lang="en-US" sz="3200" dirty="0"/>
              <a:t>In 2 Baruch, another </a:t>
            </a:r>
            <a:r>
              <a:rPr lang="en-US" sz="3200" dirty="0" err="1"/>
              <a:t>pseudepigraphical</a:t>
            </a:r>
            <a:r>
              <a:rPr lang="en-US" sz="3200" dirty="0"/>
              <a:t> work of the 1st or 2d century A.D., the name Babylon is used of Rome in the same way as in the </a:t>
            </a:r>
            <a:r>
              <a:rPr lang="en-US" sz="3200" dirty="0" smtClean="0"/>
              <a:t>Revelation. </a:t>
            </a:r>
            <a:endParaRPr lang="en-US" sz="3200" dirty="0"/>
          </a:p>
        </p:txBody>
      </p:sp>
      <p:pic>
        <p:nvPicPr>
          <p:cNvPr id="37890" name="Picture 2" descr="Biblical Studi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12864" y="1417320"/>
            <a:ext cx="4665788" cy="4665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12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4246024" cy="4663440"/>
          </a:xfrm>
        </p:spPr>
        <p:txBody>
          <a:bodyPr>
            <a:noAutofit/>
          </a:bodyPr>
          <a:lstStyle/>
          <a:p>
            <a:pPr marL="82296" indent="0">
              <a:buNone/>
            </a:pPr>
            <a:r>
              <a:rPr lang="en-US" sz="3200" dirty="0" smtClean="0"/>
              <a:t>Similarly</a:t>
            </a:r>
            <a:r>
              <a:rPr lang="en-US" sz="3200" dirty="0"/>
              <a:t>, the writer of the Jewish Midrash </a:t>
            </a:r>
            <a:r>
              <a:rPr lang="en-US" sz="3200" dirty="0" err="1"/>
              <a:t>Rabbah</a:t>
            </a:r>
            <a:r>
              <a:rPr lang="en-US" sz="3200" dirty="0"/>
              <a:t>, on S. of Sol. 1:6, says, “They called the place Rome Babylon” (Soncino ed., p. </a:t>
            </a:r>
            <a:r>
              <a:rPr lang="en-US" sz="3200" dirty="0" smtClean="0"/>
              <a:t>60</a:t>
            </a:r>
            <a:endParaRPr lang="en-US" sz="3200" dirty="0"/>
          </a:p>
        </p:txBody>
      </p:sp>
      <p:pic>
        <p:nvPicPr>
          <p:cNvPr id="36866" name="Picture 2" descr="Kleinman Edition Midrash Rabbah Compact Size: Megillas Rut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24475" y="1417320"/>
            <a:ext cx="3333750" cy="4638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851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5543560" cy="4663440"/>
          </a:xfrm>
        </p:spPr>
        <p:txBody>
          <a:bodyPr>
            <a:noAutofit/>
          </a:bodyPr>
          <a:lstStyle/>
          <a:p>
            <a:pPr marL="82296" indent="0">
              <a:buNone/>
            </a:pPr>
            <a:r>
              <a:rPr lang="en-US" sz="3000" dirty="0" smtClean="0"/>
              <a:t>Tertullian</a:t>
            </a:r>
            <a:r>
              <a:rPr lang="en-US" sz="3000" dirty="0"/>
              <a:t>, who lived at the close of the second century, specifically declares that the term Babylon in the Apocalypse refers to the capital city of imperial Rome (Against </a:t>
            </a:r>
            <a:r>
              <a:rPr lang="en-US" sz="3000" dirty="0" err="1"/>
              <a:t>Marcion</a:t>
            </a:r>
            <a:r>
              <a:rPr lang="en-US" sz="3000" dirty="0"/>
              <a:t> iii. 13; Answer to the Jews 9; see also Irenaeus Against Heresies v. 26. 1). </a:t>
            </a:r>
          </a:p>
        </p:txBody>
      </p:sp>
      <p:pic>
        <p:nvPicPr>
          <p:cNvPr id="39938" name="Picture 2" descr="Biography of Tertullian, Father of Latin Theology"/>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8142"/>
          <a:stretch/>
        </p:blipFill>
        <p:spPr bwMode="auto">
          <a:xfrm flipH="1">
            <a:off x="7754035" y="1853782"/>
            <a:ext cx="4157548" cy="3857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170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4" y="1524000"/>
            <a:ext cx="5120640" cy="4663440"/>
          </a:xfrm>
        </p:spPr>
        <p:txBody>
          <a:bodyPr>
            <a:noAutofit/>
          </a:bodyPr>
          <a:lstStyle/>
          <a:p>
            <a:pPr marL="82296" indent="0">
              <a:buNone/>
            </a:pPr>
            <a:r>
              <a:rPr lang="en-US" sz="3200" dirty="0" smtClean="0"/>
              <a:t>Among </a:t>
            </a:r>
            <a:r>
              <a:rPr lang="en-US" sz="3200" dirty="0"/>
              <a:t>the Jews of early Christian times Edom was another cryptic designation for Rome (</a:t>
            </a:r>
            <a:r>
              <a:rPr lang="en-US" sz="3200" dirty="0" smtClean="0"/>
              <a:t>see Midrash </a:t>
            </a:r>
            <a:r>
              <a:rPr lang="en-US" sz="3200" dirty="0" err="1"/>
              <a:t>Rabbah</a:t>
            </a:r>
            <a:r>
              <a:rPr lang="en-US" sz="3200" dirty="0"/>
              <a:t>, on S. of Sol. 1:6, p. 60; also Talmud </a:t>
            </a:r>
            <a:r>
              <a:rPr lang="en-US" sz="3200" dirty="0" err="1"/>
              <a:t>Makkoth</a:t>
            </a:r>
            <a:r>
              <a:rPr lang="en-US" sz="3200" dirty="0"/>
              <a:t> 12a, Soncino ed., p. 80).</a:t>
            </a:r>
          </a:p>
        </p:txBody>
      </p:sp>
      <p:pic>
        <p:nvPicPr>
          <p:cNvPr id="38914" name="Picture 2" descr="Esau Photograph by Icons Of The Bibl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933963" y="1417320"/>
            <a:ext cx="3109383"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034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Finding Babylon:  </a:t>
            </a:r>
            <a:r>
              <a:rPr lang="en-US" dirty="0"/>
              <a:t>SDABC V.7 p. </a:t>
            </a:r>
            <a:r>
              <a:rPr lang="en-US" dirty="0" smtClean="0"/>
              <a:t>830</a:t>
            </a:r>
            <a:endParaRPr lang="en-US" dirty="0"/>
          </a:p>
        </p:txBody>
      </p:sp>
      <p:sp>
        <p:nvSpPr>
          <p:cNvPr id="3" name="Content Placeholder 2"/>
          <p:cNvSpPr>
            <a:spLocks noGrp="1"/>
          </p:cNvSpPr>
          <p:nvPr>
            <p:ph sz="half" idx="1"/>
          </p:nvPr>
        </p:nvSpPr>
        <p:spPr>
          <a:xfrm>
            <a:off x="1914143" y="1524000"/>
            <a:ext cx="6277879" cy="4663440"/>
          </a:xfrm>
        </p:spPr>
        <p:txBody>
          <a:bodyPr>
            <a:noAutofit/>
          </a:bodyPr>
          <a:lstStyle/>
          <a:p>
            <a:pPr marL="82296" indent="0">
              <a:buNone/>
            </a:pPr>
            <a:r>
              <a:rPr lang="en-US" sz="3200" dirty="0"/>
              <a:t>Babylon, both literal and mystical, has thus long been recognized as the traditional enemy of God’s truth and people. As used in the Revelation the name is symbolic of all apostate religious organizations and their leadership, from antiquity down to the close of </a:t>
            </a:r>
            <a:r>
              <a:rPr lang="en-US" sz="3200" dirty="0" smtClean="0"/>
              <a:t>time.  </a:t>
            </a:r>
            <a:endParaRPr lang="en-US" sz="3200" dirty="0"/>
          </a:p>
        </p:txBody>
      </p:sp>
      <p:pic>
        <p:nvPicPr>
          <p:cNvPr id="40964" name="Picture 4" descr="Babylo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92022" y="1630045"/>
            <a:ext cx="3912870"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726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Isaiah 21:9</a:t>
            </a:r>
            <a:endParaRPr lang="en-US" dirty="0"/>
          </a:p>
        </p:txBody>
      </p:sp>
      <p:sp>
        <p:nvSpPr>
          <p:cNvPr id="3" name="Content Placeholder 2"/>
          <p:cNvSpPr>
            <a:spLocks noGrp="1"/>
          </p:cNvSpPr>
          <p:nvPr>
            <p:ph sz="half" idx="1"/>
          </p:nvPr>
        </p:nvSpPr>
        <p:spPr>
          <a:xfrm>
            <a:off x="1914143" y="1417320"/>
            <a:ext cx="5325901" cy="5074920"/>
          </a:xfrm>
          <a:solidFill>
            <a:srgbClr val="E9C975"/>
          </a:solidFill>
        </p:spPr>
        <p:txBody>
          <a:bodyPr>
            <a:noAutofit/>
          </a:bodyPr>
          <a:lstStyle/>
          <a:p>
            <a:r>
              <a:rPr lang="en-US" sz="3200" b="1" baseline="30000" dirty="0"/>
              <a:t>9 </a:t>
            </a:r>
            <a:r>
              <a:rPr lang="en-US" sz="3200" dirty="0"/>
              <a:t>And, behold, here cometh a chariot of men, with a couple of horsemen. And he answered and said, Babylon is fallen, is fallen; and all the graven images of her gods he hath broken unto the ground.</a:t>
            </a:r>
          </a:p>
        </p:txBody>
      </p:sp>
      <p:pic>
        <p:nvPicPr>
          <p:cNvPr id="41986" name="Picture 2" descr="The Prophet Isaiah: &quot;More an Evangelist than a Prophet&quot; - Royal Door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5188" y="1589087"/>
            <a:ext cx="4514850"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98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830</a:t>
            </a:r>
          </a:p>
        </p:txBody>
      </p:sp>
      <p:sp>
        <p:nvSpPr>
          <p:cNvPr id="3" name="Content Placeholder 2"/>
          <p:cNvSpPr>
            <a:spLocks noGrp="1"/>
          </p:cNvSpPr>
          <p:nvPr>
            <p:ph sz="half" idx="1"/>
          </p:nvPr>
        </p:nvSpPr>
        <p:spPr>
          <a:xfrm>
            <a:off x="1914144" y="1524000"/>
            <a:ext cx="5000224" cy="4663440"/>
          </a:xfrm>
        </p:spPr>
        <p:txBody>
          <a:bodyPr>
            <a:noAutofit/>
          </a:bodyPr>
          <a:lstStyle/>
          <a:p>
            <a:pPr marL="82296" indent="0">
              <a:buNone/>
            </a:pPr>
            <a:r>
              <a:rPr lang="en-US" sz="3200" dirty="0"/>
              <a:t>Babylon is a comprehensive </a:t>
            </a:r>
            <a:r>
              <a:rPr lang="en-US" sz="3200" dirty="0" smtClean="0"/>
              <a:t>term </a:t>
            </a:r>
            <a:r>
              <a:rPr lang="en-US" sz="3200" dirty="0"/>
              <a:t>that John employs to describe all religious bodies and movements that have fallen away from the truth. This fact requires us to view this “fall” as progressive and cumulative</a:t>
            </a:r>
            <a:r>
              <a:rPr lang="en-US" sz="3200" dirty="0" smtClean="0"/>
              <a:t>. </a:t>
            </a:r>
            <a:endParaRPr lang="en-US" sz="3200" dirty="0"/>
          </a:p>
        </p:txBody>
      </p:sp>
      <p:pic>
        <p:nvPicPr>
          <p:cNvPr id="44036" name="Picture 4" descr="Pin on Nimrod: First God-King, &quot;Mighty Man&quot; and world dictato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12864" y="1929696"/>
            <a:ext cx="4975123" cy="3852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059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830</a:t>
            </a:r>
          </a:p>
        </p:txBody>
      </p:sp>
      <p:sp>
        <p:nvSpPr>
          <p:cNvPr id="3" name="Content Placeholder 2"/>
          <p:cNvSpPr>
            <a:spLocks noGrp="1"/>
          </p:cNvSpPr>
          <p:nvPr>
            <p:ph sz="half" idx="1"/>
          </p:nvPr>
        </p:nvSpPr>
        <p:spPr>
          <a:xfrm>
            <a:off x="1914143" y="1524000"/>
            <a:ext cx="4715257" cy="4663440"/>
          </a:xfrm>
        </p:spPr>
        <p:txBody>
          <a:bodyPr>
            <a:noAutofit/>
          </a:bodyPr>
          <a:lstStyle/>
          <a:p>
            <a:pPr marL="82296" indent="0">
              <a:buNone/>
            </a:pPr>
            <a:r>
              <a:rPr lang="en-US" sz="3200" dirty="0" smtClean="0"/>
              <a:t>This </a:t>
            </a:r>
            <a:r>
              <a:rPr lang="en-US" sz="3200" dirty="0"/>
              <a:t>prophecy of the fall of Babylon finds its last-day fulfillment in the departure of Protestantism at large from the purity and simplicity of the </a:t>
            </a:r>
            <a:r>
              <a:rPr lang="en-US" sz="3200" dirty="0" smtClean="0"/>
              <a:t>gospel. </a:t>
            </a:r>
            <a:endParaRPr lang="en-US" sz="3200" dirty="0"/>
          </a:p>
        </p:txBody>
      </p:sp>
      <p:pic>
        <p:nvPicPr>
          <p:cNvPr id="43010" name="Picture 2" descr="True and False Religion"/>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213" y="1591270"/>
            <a:ext cx="4876800" cy="4529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1224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830</a:t>
            </a:r>
          </a:p>
        </p:txBody>
      </p:sp>
      <p:sp>
        <p:nvSpPr>
          <p:cNvPr id="3" name="Content Placeholder 2"/>
          <p:cNvSpPr>
            <a:spLocks noGrp="1"/>
          </p:cNvSpPr>
          <p:nvPr>
            <p:ph sz="half" idx="1"/>
          </p:nvPr>
        </p:nvSpPr>
        <p:spPr>
          <a:xfrm>
            <a:off x="1914143" y="1524000"/>
            <a:ext cx="5433714" cy="4663440"/>
          </a:xfrm>
        </p:spPr>
        <p:txBody>
          <a:bodyPr>
            <a:noAutofit/>
          </a:bodyPr>
          <a:lstStyle/>
          <a:p>
            <a:pPr marL="82296" indent="0">
              <a:buNone/>
            </a:pPr>
            <a:r>
              <a:rPr lang="en-US" sz="3200" dirty="0" smtClean="0"/>
              <a:t>This </a:t>
            </a:r>
            <a:r>
              <a:rPr lang="en-US" sz="3200" dirty="0"/>
              <a:t>message was first preached by the advent movement known as </a:t>
            </a:r>
            <a:r>
              <a:rPr lang="en-US" sz="3200" dirty="0" err="1"/>
              <a:t>Millerism</a:t>
            </a:r>
            <a:r>
              <a:rPr lang="en-US" sz="3200" dirty="0"/>
              <a:t>, in the summer of 1844, and was applied to the churches that rejected the first angel’s message concerning the </a:t>
            </a:r>
            <a:r>
              <a:rPr lang="en-US" sz="3200" dirty="0" smtClean="0"/>
              <a:t>judgment. </a:t>
            </a:r>
            <a:endParaRPr lang="en-US" sz="3200" dirty="0"/>
          </a:p>
        </p:txBody>
      </p:sp>
      <p:pic>
        <p:nvPicPr>
          <p:cNvPr id="45058" name="Picture 2" descr="We Got Trouble My Friends, Right Here in Music City: The Spotify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14822" y="1524000"/>
            <a:ext cx="3715582"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7009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a:t>KEY VERSES: </a:t>
            </a:r>
            <a:r>
              <a:rPr lang="en-US" b="1" dirty="0"/>
              <a:t>The 3</a:t>
            </a:r>
            <a:r>
              <a:rPr lang="en-US" b="1" baseline="30000" dirty="0"/>
              <a:t>rd</a:t>
            </a:r>
            <a:r>
              <a:rPr lang="en-US" b="1" dirty="0"/>
              <a:t> Angel’s Message</a:t>
            </a:r>
            <a:r>
              <a:rPr lang="en-US" dirty="0"/>
              <a:t/>
            </a:r>
            <a:br>
              <a:rPr lang="en-US" dirty="0"/>
            </a:br>
            <a:r>
              <a:rPr lang="en-US" dirty="0"/>
              <a:t>Revelation 14:9-12</a:t>
            </a:r>
          </a:p>
        </p:txBody>
      </p:sp>
      <p:sp>
        <p:nvSpPr>
          <p:cNvPr id="14" name="Content Placeholder 13"/>
          <p:cNvSpPr>
            <a:spLocks noGrp="1"/>
          </p:cNvSpPr>
          <p:nvPr>
            <p:ph idx="1"/>
          </p:nvPr>
        </p:nvSpPr>
        <p:spPr>
          <a:xfrm>
            <a:off x="1914144" y="1447800"/>
            <a:ext cx="9997440" cy="5147872"/>
          </a:xfrm>
          <a:solidFill>
            <a:srgbClr val="E9C975"/>
          </a:solidFill>
        </p:spPr>
        <p:txBody>
          <a:bodyPr>
            <a:normAutofit/>
          </a:bodyPr>
          <a:lstStyle/>
          <a:p>
            <a:r>
              <a:rPr lang="en-US" sz="3600" b="1" baseline="30000" dirty="0" smtClean="0"/>
              <a:t>11</a:t>
            </a:r>
            <a:r>
              <a:rPr lang="en-US" sz="3600" b="1" baseline="30000" dirty="0"/>
              <a:t> </a:t>
            </a:r>
            <a:r>
              <a:rPr lang="en-US" sz="3600" b="1" dirty="0"/>
              <a:t>And the smoke of their torment </a:t>
            </a:r>
            <a:r>
              <a:rPr lang="en-US" sz="3600" b="1" dirty="0" err="1"/>
              <a:t>ascendeth</a:t>
            </a:r>
            <a:r>
              <a:rPr lang="en-US" sz="3600" b="1" dirty="0"/>
              <a:t> up for ever and ever: and they have no rest day nor night, who worship the beast and his image, and whosoever </a:t>
            </a:r>
            <a:r>
              <a:rPr lang="en-US" sz="3600" b="1" dirty="0" err="1"/>
              <a:t>receiveth</a:t>
            </a:r>
            <a:r>
              <a:rPr lang="en-US" sz="3600" b="1" dirty="0"/>
              <a:t> the mark of his name.</a:t>
            </a:r>
          </a:p>
          <a:p>
            <a:r>
              <a:rPr lang="en-US" sz="3600" b="1" baseline="30000" dirty="0"/>
              <a:t>12 </a:t>
            </a:r>
            <a:r>
              <a:rPr lang="en-US" sz="3600" b="1" dirty="0"/>
              <a:t>Here is the patience of the saints: here are they that keep the commandments of God, and the faith of Jesus.</a:t>
            </a:r>
          </a:p>
        </p:txBody>
      </p:sp>
    </p:spTree>
    <p:extLst>
      <p:ext uri="{BB962C8B-B14F-4D97-AF65-F5344CB8AC3E}">
        <p14:creationId xmlns:p14="http://schemas.microsoft.com/office/powerpoint/2010/main" val="3871046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830</a:t>
            </a:r>
          </a:p>
        </p:txBody>
      </p:sp>
      <p:sp>
        <p:nvSpPr>
          <p:cNvPr id="3" name="Content Placeholder 2"/>
          <p:cNvSpPr>
            <a:spLocks noGrp="1"/>
          </p:cNvSpPr>
          <p:nvPr>
            <p:ph sz="half" idx="1"/>
          </p:nvPr>
        </p:nvSpPr>
        <p:spPr>
          <a:xfrm>
            <a:off x="1914143" y="1524000"/>
            <a:ext cx="4486657" cy="4663440"/>
          </a:xfrm>
        </p:spPr>
        <p:txBody>
          <a:bodyPr>
            <a:noAutofit/>
          </a:bodyPr>
          <a:lstStyle/>
          <a:p>
            <a:pPr marL="82296" indent="0">
              <a:buNone/>
            </a:pPr>
            <a:r>
              <a:rPr lang="en-US" sz="3200" dirty="0" smtClean="0"/>
              <a:t>The </a:t>
            </a:r>
            <a:r>
              <a:rPr lang="en-US" sz="3200" dirty="0"/>
              <a:t>message will have increasing relevance as the end draws near, and will meet its complete fulfillment with the union of the various religious elements under the leadership of </a:t>
            </a:r>
            <a:r>
              <a:rPr lang="en-US" sz="3200" dirty="0" smtClean="0"/>
              <a:t>Satan.  </a:t>
            </a:r>
            <a:endParaRPr lang="en-US" sz="3200" dirty="0"/>
          </a:p>
        </p:txBody>
      </p:sp>
      <p:pic>
        <p:nvPicPr>
          <p:cNvPr id="46082" name="Picture 2" descr="#63 Frog like demons Revelation 16.13-14 And I saw three unclean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068" r="13019"/>
          <a:stretch/>
        </p:blipFill>
        <p:spPr bwMode="auto">
          <a:xfrm>
            <a:off x="6456408" y="1524000"/>
            <a:ext cx="5455176" cy="466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992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830</a:t>
            </a:r>
          </a:p>
        </p:txBody>
      </p:sp>
      <p:sp>
        <p:nvSpPr>
          <p:cNvPr id="3" name="Content Placeholder 2"/>
          <p:cNvSpPr>
            <a:spLocks noGrp="1"/>
          </p:cNvSpPr>
          <p:nvPr>
            <p:ph sz="half" idx="1"/>
          </p:nvPr>
        </p:nvSpPr>
        <p:spPr>
          <a:xfrm>
            <a:off x="1914143" y="1524000"/>
            <a:ext cx="4780571" cy="4663440"/>
          </a:xfrm>
        </p:spPr>
        <p:txBody>
          <a:bodyPr>
            <a:noAutofit/>
          </a:bodyPr>
          <a:lstStyle/>
          <a:p>
            <a:pPr marL="82296" indent="0">
              <a:buNone/>
            </a:pPr>
            <a:r>
              <a:rPr lang="en-US" sz="3200" dirty="0" smtClean="0"/>
              <a:t>The </a:t>
            </a:r>
            <a:r>
              <a:rPr lang="en-US" sz="3200" dirty="0"/>
              <a:t>message of </a:t>
            </a:r>
            <a:r>
              <a:rPr lang="en-US" sz="3200" dirty="0" err="1"/>
              <a:t>ch.</a:t>
            </a:r>
            <a:r>
              <a:rPr lang="en-US" sz="3200" dirty="0"/>
              <a:t> 18:2-4 announces the complete downfall of Babylon and calls upon God’s people who are scattered throughout the various religious bodies comprising Babylon, to separate from them.</a:t>
            </a:r>
          </a:p>
        </p:txBody>
      </p:sp>
      <p:pic>
        <p:nvPicPr>
          <p:cNvPr id="47106" name="Picture 2" descr="Come out of her, My People: God's Final Call of Mercy to His Children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66202" y="2165032"/>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3498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18:2-10</a:t>
            </a:r>
            <a:endParaRPr lang="en-US" dirty="0"/>
          </a:p>
        </p:txBody>
      </p:sp>
      <p:sp>
        <p:nvSpPr>
          <p:cNvPr id="3" name="Content Placeholder 2"/>
          <p:cNvSpPr>
            <a:spLocks noGrp="1"/>
          </p:cNvSpPr>
          <p:nvPr>
            <p:ph sz="half" idx="1"/>
          </p:nvPr>
        </p:nvSpPr>
        <p:spPr>
          <a:xfrm>
            <a:off x="1914143" y="1524000"/>
            <a:ext cx="4780571" cy="5082540"/>
          </a:xfrm>
          <a:solidFill>
            <a:srgbClr val="E9C975"/>
          </a:solidFill>
        </p:spPr>
        <p:txBody>
          <a:bodyPr>
            <a:noAutofit/>
          </a:bodyPr>
          <a:lstStyle/>
          <a:p>
            <a:pPr marL="82296" indent="0">
              <a:buNone/>
            </a:pPr>
            <a:r>
              <a:rPr lang="en-US" sz="3200" b="1" baseline="30000" dirty="0"/>
              <a:t>2 </a:t>
            </a:r>
            <a:r>
              <a:rPr lang="en-US" sz="3200" dirty="0"/>
              <a:t>And he cried mightily with a strong voice, saying, Babylon the great is fallen, is fallen, and is become the habitation of devils, and the hold of every foul spirit, and a cage of every unclean and hateful bird.</a:t>
            </a:r>
          </a:p>
        </p:txBody>
      </p:sp>
      <p:pic>
        <p:nvPicPr>
          <p:cNvPr id="48130" name="Picture 2" descr="Hateful birds - Revelation 18:1-2 'And after these things I saw another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213" y="1646237"/>
            <a:ext cx="4876800" cy="4419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92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18:3-10</a:t>
            </a:r>
            <a:endParaRPr lang="en-US" dirty="0"/>
          </a:p>
        </p:txBody>
      </p:sp>
      <p:sp>
        <p:nvSpPr>
          <p:cNvPr id="3" name="Content Placeholder 2"/>
          <p:cNvSpPr>
            <a:spLocks noGrp="1"/>
          </p:cNvSpPr>
          <p:nvPr>
            <p:ph sz="half" idx="1"/>
          </p:nvPr>
        </p:nvSpPr>
        <p:spPr>
          <a:xfrm>
            <a:off x="1914143" y="1524000"/>
            <a:ext cx="5270428" cy="5025390"/>
          </a:xfrm>
          <a:solidFill>
            <a:srgbClr val="E9C975"/>
          </a:solidFill>
        </p:spPr>
        <p:txBody>
          <a:bodyPr>
            <a:noAutofit/>
          </a:bodyPr>
          <a:lstStyle/>
          <a:p>
            <a:pPr marL="82296" indent="0">
              <a:buNone/>
            </a:pPr>
            <a:r>
              <a:rPr lang="en-US" sz="3200" b="1" baseline="30000" dirty="0"/>
              <a:t>3 </a:t>
            </a:r>
            <a:r>
              <a:rPr lang="en-US" sz="3200" dirty="0"/>
              <a:t>For all nations have drunk of the wine of the wrath of her fornication, and the kings of the earth have committed fornication with her, and the merchants of the earth are waxed rich through the abundance of her delicacies.</a:t>
            </a:r>
          </a:p>
        </p:txBody>
      </p:sp>
      <p:pic>
        <p:nvPicPr>
          <p:cNvPr id="50178" name="Picture 2" descr="Revelation Week 8 - The Wine of God's Wrath"/>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022" t="644" r="1447" b="10142"/>
          <a:stretch/>
        </p:blipFill>
        <p:spPr bwMode="auto">
          <a:xfrm>
            <a:off x="7246278" y="2228896"/>
            <a:ext cx="4665306" cy="301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84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18:4-10</a:t>
            </a:r>
            <a:endParaRPr lang="en-US" dirty="0"/>
          </a:p>
        </p:txBody>
      </p:sp>
      <p:sp>
        <p:nvSpPr>
          <p:cNvPr id="3" name="Content Placeholder 2"/>
          <p:cNvSpPr>
            <a:spLocks noGrp="1"/>
          </p:cNvSpPr>
          <p:nvPr>
            <p:ph sz="half" idx="1"/>
          </p:nvPr>
        </p:nvSpPr>
        <p:spPr>
          <a:xfrm>
            <a:off x="1914143" y="1524000"/>
            <a:ext cx="3995167" cy="4968240"/>
          </a:xfrm>
          <a:solidFill>
            <a:srgbClr val="E9C975"/>
          </a:solidFill>
        </p:spPr>
        <p:txBody>
          <a:bodyPr>
            <a:noAutofit/>
          </a:bodyPr>
          <a:lstStyle/>
          <a:p>
            <a:pPr marL="82296" indent="0">
              <a:buNone/>
            </a:pPr>
            <a:r>
              <a:rPr lang="en-US" sz="3200" b="1" baseline="30000" dirty="0"/>
              <a:t>4 </a:t>
            </a:r>
            <a:r>
              <a:rPr lang="en-US" sz="3200" dirty="0"/>
              <a:t>And I heard another voice from heaven, saying, Come out of her, my people, that ye be not partakers of her sins, and that ye receive not of her plagues.</a:t>
            </a:r>
          </a:p>
        </p:txBody>
      </p:sp>
      <p:pic>
        <p:nvPicPr>
          <p:cNvPr id="51202" name="Picture 2" descr="Babylon is Fallen: Come Out of Her, My Peopl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32461" y="1922303"/>
            <a:ext cx="5879123" cy="3720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388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18:5-10</a:t>
            </a:r>
            <a:endParaRPr lang="en-US" dirty="0"/>
          </a:p>
        </p:txBody>
      </p:sp>
      <p:sp>
        <p:nvSpPr>
          <p:cNvPr id="3" name="Content Placeholder 2"/>
          <p:cNvSpPr>
            <a:spLocks noGrp="1"/>
          </p:cNvSpPr>
          <p:nvPr>
            <p:ph sz="half" idx="1"/>
          </p:nvPr>
        </p:nvSpPr>
        <p:spPr>
          <a:xfrm>
            <a:off x="1914144" y="1524000"/>
            <a:ext cx="2968100" cy="4517571"/>
          </a:xfrm>
          <a:solidFill>
            <a:srgbClr val="E9C975"/>
          </a:solidFill>
        </p:spPr>
        <p:txBody>
          <a:bodyPr>
            <a:noAutofit/>
          </a:bodyPr>
          <a:lstStyle/>
          <a:p>
            <a:pPr marL="82296" indent="0">
              <a:buNone/>
            </a:pPr>
            <a:r>
              <a:rPr lang="en-US" sz="3200" b="1" baseline="30000" dirty="0"/>
              <a:t>5 </a:t>
            </a:r>
            <a:r>
              <a:rPr lang="en-US" sz="3200" dirty="0"/>
              <a:t>For her sins have reached unto heaven, and God hath remembered her iniquities</a:t>
            </a:r>
            <a:r>
              <a:rPr lang="en-US" sz="3200" dirty="0" smtClean="0"/>
              <a:t>.</a:t>
            </a:r>
            <a:endParaRPr lang="en-US" sz="3200" dirty="0"/>
          </a:p>
        </p:txBody>
      </p:sp>
      <p:pic>
        <p:nvPicPr>
          <p:cNvPr id="52226" name="Picture 2" descr="Babylon was once a great and feared kingdom. Today, its capital city i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57800" y="1417320"/>
            <a:ext cx="6653784" cy="4983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02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18:6-10</a:t>
            </a:r>
            <a:endParaRPr lang="en-US" dirty="0"/>
          </a:p>
        </p:txBody>
      </p:sp>
      <p:sp>
        <p:nvSpPr>
          <p:cNvPr id="3" name="Content Placeholder 2"/>
          <p:cNvSpPr>
            <a:spLocks noGrp="1"/>
          </p:cNvSpPr>
          <p:nvPr>
            <p:ph sz="half" idx="1"/>
          </p:nvPr>
        </p:nvSpPr>
        <p:spPr>
          <a:xfrm>
            <a:off x="1914143" y="1524000"/>
            <a:ext cx="3915157" cy="4517571"/>
          </a:xfrm>
          <a:solidFill>
            <a:srgbClr val="E9C975"/>
          </a:solidFill>
        </p:spPr>
        <p:txBody>
          <a:bodyPr>
            <a:noAutofit/>
          </a:bodyPr>
          <a:lstStyle/>
          <a:p>
            <a:pPr marL="82296" indent="0">
              <a:buNone/>
            </a:pPr>
            <a:r>
              <a:rPr lang="en-US" sz="3200" b="1" baseline="30000" dirty="0"/>
              <a:t>6 </a:t>
            </a:r>
            <a:r>
              <a:rPr lang="en-US" sz="3200" dirty="0"/>
              <a:t>Reward her even as she rewarded you, and double unto her double according to her works: in the cup which she hath filled fill to her double.</a:t>
            </a:r>
          </a:p>
        </p:txBody>
      </p:sp>
      <p:pic>
        <p:nvPicPr>
          <p:cNvPr id="53250" name="Picture 2" descr="Fleeing Mystic Babyon « Friends of Jehovah's Witness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50182" y="1417320"/>
            <a:ext cx="3927702" cy="4950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1207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18:7-10</a:t>
            </a:r>
            <a:endParaRPr lang="en-US" dirty="0"/>
          </a:p>
        </p:txBody>
      </p:sp>
      <p:sp>
        <p:nvSpPr>
          <p:cNvPr id="3" name="Content Placeholder 2"/>
          <p:cNvSpPr>
            <a:spLocks noGrp="1"/>
          </p:cNvSpPr>
          <p:nvPr>
            <p:ph sz="half" idx="1"/>
          </p:nvPr>
        </p:nvSpPr>
        <p:spPr>
          <a:xfrm>
            <a:off x="1914143" y="1524000"/>
            <a:ext cx="4421343" cy="4991100"/>
          </a:xfrm>
          <a:solidFill>
            <a:srgbClr val="E9C975"/>
          </a:solidFill>
        </p:spPr>
        <p:txBody>
          <a:bodyPr>
            <a:noAutofit/>
          </a:bodyPr>
          <a:lstStyle/>
          <a:p>
            <a:pPr marL="82296" indent="0">
              <a:buNone/>
            </a:pPr>
            <a:r>
              <a:rPr lang="en-US" sz="3200" b="1" baseline="30000" dirty="0"/>
              <a:t>7 </a:t>
            </a:r>
            <a:r>
              <a:rPr lang="en-US" sz="3200" dirty="0"/>
              <a:t>How much she hath glorified herself, and lived deliciously, so much torment and sorrow give her: for she </a:t>
            </a:r>
            <a:r>
              <a:rPr lang="en-US" sz="3200" dirty="0" err="1"/>
              <a:t>saith</a:t>
            </a:r>
            <a:r>
              <a:rPr lang="en-US" sz="3200" dirty="0"/>
              <a:t> in her heart, I sit a queen, and am no widow, and shall see no sorrow.</a:t>
            </a:r>
          </a:p>
        </p:txBody>
      </p:sp>
      <p:pic>
        <p:nvPicPr>
          <p:cNvPr id="54274" name="Picture 2" descr="The Truth About Mystery Babylon - YouTub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475" r="22944"/>
          <a:stretch/>
        </p:blipFill>
        <p:spPr bwMode="auto">
          <a:xfrm>
            <a:off x="6662058" y="1854425"/>
            <a:ext cx="4523014" cy="4408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8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18:8-10</a:t>
            </a:r>
            <a:endParaRPr lang="en-US" dirty="0"/>
          </a:p>
        </p:txBody>
      </p:sp>
      <p:sp>
        <p:nvSpPr>
          <p:cNvPr id="3" name="Content Placeholder 2"/>
          <p:cNvSpPr>
            <a:spLocks noGrp="1"/>
          </p:cNvSpPr>
          <p:nvPr>
            <p:ph sz="half" idx="1"/>
          </p:nvPr>
        </p:nvSpPr>
        <p:spPr>
          <a:xfrm>
            <a:off x="1914143" y="1524000"/>
            <a:ext cx="4421343" cy="4517571"/>
          </a:xfrm>
          <a:solidFill>
            <a:srgbClr val="E9C975"/>
          </a:solidFill>
        </p:spPr>
        <p:txBody>
          <a:bodyPr>
            <a:noAutofit/>
          </a:bodyPr>
          <a:lstStyle/>
          <a:p>
            <a:pPr marL="82296" indent="0">
              <a:buNone/>
            </a:pPr>
            <a:r>
              <a:rPr lang="en-US" sz="3200" b="1" baseline="30000" dirty="0"/>
              <a:t>8 </a:t>
            </a:r>
            <a:r>
              <a:rPr lang="en-US" sz="3200" dirty="0"/>
              <a:t>Therefore shall her plagues come in one day, death, and mourning, and famine; and she shall be utterly burned with fire: for strong is the Lord God who </a:t>
            </a:r>
            <a:r>
              <a:rPr lang="en-US" sz="3200" dirty="0" err="1"/>
              <a:t>judgeth</a:t>
            </a:r>
            <a:r>
              <a:rPr lang="en-US" sz="3200" dirty="0"/>
              <a:t> her.</a:t>
            </a:r>
          </a:p>
        </p:txBody>
      </p:sp>
      <p:pic>
        <p:nvPicPr>
          <p:cNvPr id="55298" name="Picture 2" descr="ABC PARISH: 9/12/10 - 9/19/1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17844" y="1524000"/>
            <a:ext cx="3309538"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927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18:9-10</a:t>
            </a:r>
            <a:endParaRPr lang="en-US" dirty="0"/>
          </a:p>
        </p:txBody>
      </p:sp>
      <p:sp>
        <p:nvSpPr>
          <p:cNvPr id="3" name="Content Placeholder 2"/>
          <p:cNvSpPr>
            <a:spLocks noGrp="1"/>
          </p:cNvSpPr>
          <p:nvPr>
            <p:ph sz="half" idx="1"/>
          </p:nvPr>
        </p:nvSpPr>
        <p:spPr>
          <a:xfrm>
            <a:off x="1914144" y="1203960"/>
            <a:ext cx="4212337" cy="5494020"/>
          </a:xfrm>
          <a:solidFill>
            <a:srgbClr val="E9C975"/>
          </a:solidFill>
        </p:spPr>
        <p:txBody>
          <a:bodyPr>
            <a:noAutofit/>
          </a:bodyPr>
          <a:lstStyle/>
          <a:p>
            <a:pPr marL="82296" indent="0">
              <a:buNone/>
            </a:pPr>
            <a:r>
              <a:rPr lang="en-US" sz="3200" b="1" baseline="30000" dirty="0"/>
              <a:t>9 </a:t>
            </a:r>
            <a:r>
              <a:rPr lang="en-US" sz="3200" dirty="0"/>
              <a:t>And the kings of the earth, who have committed fornication and lived deliciously with her, shall bewail her, and lament for her, when they shall see the smoke of her burning,</a:t>
            </a:r>
          </a:p>
        </p:txBody>
      </p:sp>
      <p:pic>
        <p:nvPicPr>
          <p:cNvPr id="56324" name="Picture 4" descr="File:Whore of Babylon.jpg - Wikipedi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08222" y="2036875"/>
            <a:ext cx="5892337" cy="35801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111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Angels’ Messages: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72310089"/>
              </p:ext>
            </p:extLst>
          </p:nvPr>
        </p:nvGraphicFramePr>
        <p:xfrm>
          <a:off x="1914525" y="1447800"/>
          <a:ext cx="9996488"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274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a:t>
            </a:r>
            <a:r>
              <a:rPr lang="en-US" dirty="0" smtClean="0"/>
              <a:t>Revelation 18:10</a:t>
            </a:r>
            <a:endParaRPr lang="en-US" dirty="0"/>
          </a:p>
        </p:txBody>
      </p:sp>
      <p:sp>
        <p:nvSpPr>
          <p:cNvPr id="3" name="Content Placeholder 2"/>
          <p:cNvSpPr>
            <a:spLocks noGrp="1"/>
          </p:cNvSpPr>
          <p:nvPr>
            <p:ph sz="half" idx="1"/>
          </p:nvPr>
        </p:nvSpPr>
        <p:spPr>
          <a:xfrm>
            <a:off x="1914143" y="1524000"/>
            <a:ext cx="4052317" cy="4517571"/>
          </a:xfrm>
          <a:solidFill>
            <a:srgbClr val="E9C975"/>
          </a:solidFill>
        </p:spPr>
        <p:txBody>
          <a:bodyPr>
            <a:noAutofit/>
          </a:bodyPr>
          <a:lstStyle/>
          <a:p>
            <a:pPr marL="82296" indent="0">
              <a:buNone/>
            </a:pPr>
            <a:r>
              <a:rPr lang="en-US" sz="3200" b="1" baseline="30000" dirty="0"/>
              <a:t>10 </a:t>
            </a:r>
            <a:r>
              <a:rPr lang="en-US" sz="3200" dirty="0"/>
              <a:t>Standing afar off for the fear of her torment, saying, Alas, alas that great city Babylon, that mighty city! for in one hour is thy judgment come.</a:t>
            </a:r>
          </a:p>
        </p:txBody>
      </p:sp>
      <p:pic>
        <p:nvPicPr>
          <p:cNvPr id="57346" name="Picture 2" descr="Revelation 17: God's People Witnessing the Execution of Babylon | Rick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36000" y="1523999"/>
            <a:ext cx="5853445" cy="3766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149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KEY VERSES: </a:t>
            </a:r>
            <a:r>
              <a:rPr lang="en-US" b="1" dirty="0" smtClean="0"/>
              <a:t>The 2</a:t>
            </a:r>
            <a:r>
              <a:rPr lang="en-US" b="1" baseline="30000" dirty="0" smtClean="0"/>
              <a:t>nd</a:t>
            </a:r>
            <a:r>
              <a:rPr lang="en-US" b="1" dirty="0" smtClean="0"/>
              <a:t> Angel’s Message</a:t>
            </a:r>
            <a:r>
              <a:rPr lang="en-US" dirty="0" smtClean="0"/>
              <a:t/>
            </a:r>
            <a:br>
              <a:rPr lang="en-US" dirty="0" smtClean="0"/>
            </a:br>
            <a:r>
              <a:rPr lang="en-US" dirty="0" smtClean="0"/>
              <a:t>Revelation 14:8</a:t>
            </a:r>
            <a:endParaRPr lang="en-US" dirty="0"/>
          </a:p>
        </p:txBody>
      </p:sp>
      <p:sp>
        <p:nvSpPr>
          <p:cNvPr id="14" name="Content Placeholder 13"/>
          <p:cNvSpPr>
            <a:spLocks noGrp="1"/>
          </p:cNvSpPr>
          <p:nvPr>
            <p:ph idx="1"/>
          </p:nvPr>
        </p:nvSpPr>
        <p:spPr>
          <a:xfrm>
            <a:off x="1914144" y="1447800"/>
            <a:ext cx="9997440" cy="3364230"/>
          </a:xfrm>
          <a:solidFill>
            <a:srgbClr val="E9C975"/>
          </a:solidFill>
        </p:spPr>
        <p:txBody>
          <a:bodyPr>
            <a:normAutofit/>
          </a:bodyPr>
          <a:lstStyle/>
          <a:p>
            <a:r>
              <a:rPr lang="en-US" sz="3600" b="1" baseline="30000" dirty="0"/>
              <a:t>8 </a:t>
            </a:r>
            <a:r>
              <a:rPr lang="en-US" sz="3600" b="1" dirty="0"/>
              <a:t>And there followed another angel, saying, Babylon is fallen, is fallen, that great city, because she made all nations drink of the wine of the wrath of her fornication</a:t>
            </a:r>
            <a:r>
              <a:rPr lang="en-US" sz="3600" b="1" dirty="0" smtClean="0"/>
              <a:t>.</a:t>
            </a:r>
            <a:endParaRPr lang="en-US" sz="3600" b="1" dirty="0"/>
          </a:p>
        </p:txBody>
      </p:sp>
    </p:spTree>
    <p:extLst>
      <p:ext uri="{BB962C8B-B14F-4D97-AF65-F5344CB8AC3E}">
        <p14:creationId xmlns:p14="http://schemas.microsoft.com/office/powerpoint/2010/main" val="1943148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smtClean="0"/>
              <a:t>KEY VERSES: </a:t>
            </a:r>
            <a:r>
              <a:rPr lang="en-US" b="1" dirty="0" smtClean="0"/>
              <a:t>The 3</a:t>
            </a:r>
            <a:r>
              <a:rPr lang="en-US" b="1" baseline="30000" dirty="0" smtClean="0"/>
              <a:t>rd</a:t>
            </a:r>
            <a:r>
              <a:rPr lang="en-US" b="1" dirty="0" smtClean="0"/>
              <a:t> Angel’s Message</a:t>
            </a:r>
            <a:r>
              <a:rPr lang="en-US" dirty="0" smtClean="0"/>
              <a:t/>
            </a:r>
            <a:br>
              <a:rPr lang="en-US" dirty="0" smtClean="0"/>
            </a:br>
            <a:r>
              <a:rPr lang="en-US" dirty="0" smtClean="0"/>
              <a:t>Revelation 14:9-12</a:t>
            </a:r>
            <a:endParaRPr lang="en-US" dirty="0"/>
          </a:p>
        </p:txBody>
      </p:sp>
      <p:sp>
        <p:nvSpPr>
          <p:cNvPr id="14" name="Content Placeholder 13"/>
          <p:cNvSpPr>
            <a:spLocks noGrp="1"/>
          </p:cNvSpPr>
          <p:nvPr>
            <p:ph idx="1"/>
          </p:nvPr>
        </p:nvSpPr>
        <p:spPr>
          <a:solidFill>
            <a:srgbClr val="E9C975"/>
          </a:solidFill>
        </p:spPr>
        <p:txBody>
          <a:bodyPr>
            <a:normAutofit fontScale="92500" lnSpcReduction="10000"/>
          </a:bodyPr>
          <a:lstStyle/>
          <a:p>
            <a:r>
              <a:rPr lang="en-US" sz="3600" b="1" baseline="30000" dirty="0" smtClean="0"/>
              <a:t>9</a:t>
            </a:r>
            <a:r>
              <a:rPr lang="en-US" sz="3600" b="1" baseline="30000" dirty="0"/>
              <a:t> </a:t>
            </a:r>
            <a:r>
              <a:rPr lang="en-US" sz="3600" b="1" dirty="0"/>
              <a:t>And the third angel followed them, saying with a loud voice, If any man worship the beast and his image, and receive his mark in his forehead, or in his hand</a:t>
            </a:r>
            <a:r>
              <a:rPr lang="en-US" sz="3600" b="1" dirty="0" smtClean="0"/>
              <a:t>,</a:t>
            </a:r>
            <a:endParaRPr lang="en-US" sz="3600" b="1" dirty="0"/>
          </a:p>
          <a:p>
            <a:r>
              <a:rPr lang="en-US" sz="3600" b="1" baseline="30000" dirty="0"/>
              <a:t>10 </a:t>
            </a:r>
            <a:r>
              <a:rPr lang="en-US" sz="3600" b="1" dirty="0"/>
              <a:t>The same shall drink of the wine of the wrath of God, which is poured out without mixture into the cup of his indignation; and he shall be tormented with fire and brimstone in the presence of the holy angels, and in the presence of the Lamb</a:t>
            </a:r>
            <a:r>
              <a:rPr lang="en-US" sz="3600" b="1" dirty="0" smtClean="0"/>
              <a:t>:</a:t>
            </a:r>
            <a:endParaRPr lang="en-US" sz="3600" b="1" dirty="0"/>
          </a:p>
        </p:txBody>
      </p:sp>
    </p:spTree>
    <p:extLst>
      <p:ext uri="{BB962C8B-B14F-4D97-AF65-F5344CB8AC3E}">
        <p14:creationId xmlns:p14="http://schemas.microsoft.com/office/powerpoint/2010/main" val="7769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a:t>KEY VERSES: </a:t>
            </a:r>
            <a:r>
              <a:rPr lang="en-US" b="1" dirty="0"/>
              <a:t>The 3</a:t>
            </a:r>
            <a:r>
              <a:rPr lang="en-US" b="1" baseline="30000" dirty="0"/>
              <a:t>rd</a:t>
            </a:r>
            <a:r>
              <a:rPr lang="en-US" b="1" dirty="0"/>
              <a:t> Angel’s Message</a:t>
            </a:r>
            <a:r>
              <a:rPr lang="en-US" dirty="0"/>
              <a:t/>
            </a:r>
            <a:br>
              <a:rPr lang="en-US" dirty="0"/>
            </a:br>
            <a:r>
              <a:rPr lang="en-US" dirty="0"/>
              <a:t>Revelation 14:9-12</a:t>
            </a:r>
          </a:p>
        </p:txBody>
      </p:sp>
      <p:sp>
        <p:nvSpPr>
          <p:cNvPr id="14" name="Content Placeholder 13"/>
          <p:cNvSpPr>
            <a:spLocks noGrp="1"/>
          </p:cNvSpPr>
          <p:nvPr>
            <p:ph idx="1"/>
          </p:nvPr>
        </p:nvSpPr>
        <p:spPr>
          <a:xfrm>
            <a:off x="1914144" y="1447800"/>
            <a:ext cx="9997440" cy="5147872"/>
          </a:xfrm>
          <a:solidFill>
            <a:srgbClr val="E9C975"/>
          </a:solidFill>
        </p:spPr>
        <p:txBody>
          <a:bodyPr>
            <a:normAutofit/>
          </a:bodyPr>
          <a:lstStyle/>
          <a:p>
            <a:r>
              <a:rPr lang="en-US" sz="3600" b="1" baseline="30000" dirty="0" smtClean="0"/>
              <a:t>11</a:t>
            </a:r>
            <a:r>
              <a:rPr lang="en-US" sz="3600" b="1" baseline="30000" dirty="0"/>
              <a:t> </a:t>
            </a:r>
            <a:r>
              <a:rPr lang="en-US" sz="3600" b="1" dirty="0"/>
              <a:t>And the smoke of their torment </a:t>
            </a:r>
            <a:r>
              <a:rPr lang="en-US" sz="3600" b="1" dirty="0" err="1"/>
              <a:t>ascendeth</a:t>
            </a:r>
            <a:r>
              <a:rPr lang="en-US" sz="3600" b="1" dirty="0"/>
              <a:t> up for ever and ever: and they have no rest day nor night, who worship the beast and his image, and whosoever </a:t>
            </a:r>
            <a:r>
              <a:rPr lang="en-US" sz="3600" b="1" dirty="0" err="1"/>
              <a:t>receiveth</a:t>
            </a:r>
            <a:r>
              <a:rPr lang="en-US" sz="3600" b="1" dirty="0"/>
              <a:t> the mark of his name.</a:t>
            </a:r>
          </a:p>
          <a:p>
            <a:r>
              <a:rPr lang="en-US" sz="3600" b="1" baseline="30000" dirty="0">
                <a:solidFill>
                  <a:srgbClr val="C00000"/>
                </a:solidFill>
              </a:rPr>
              <a:t>12 </a:t>
            </a:r>
            <a:r>
              <a:rPr lang="en-US" sz="3600" b="1" dirty="0">
                <a:solidFill>
                  <a:srgbClr val="C00000"/>
                </a:solidFill>
              </a:rPr>
              <a:t>Here is the patience of the saints: here are they that keep the commandments of God, and the faith of Jesus.</a:t>
            </a:r>
          </a:p>
        </p:txBody>
      </p:sp>
    </p:spTree>
    <p:extLst>
      <p:ext uri="{BB962C8B-B14F-4D97-AF65-F5344CB8AC3E}">
        <p14:creationId xmlns:p14="http://schemas.microsoft.com/office/powerpoint/2010/main" val="2458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a:t>
            </a:r>
            <a:r>
              <a:rPr lang="en-US" dirty="0" smtClean="0"/>
              <a:t>832-3</a:t>
            </a:r>
            <a:endParaRPr lang="en-US" dirty="0"/>
          </a:p>
        </p:txBody>
      </p:sp>
      <p:sp>
        <p:nvSpPr>
          <p:cNvPr id="3" name="Content Placeholder 2"/>
          <p:cNvSpPr>
            <a:spLocks noGrp="1"/>
          </p:cNvSpPr>
          <p:nvPr>
            <p:ph sz="half" idx="1"/>
          </p:nvPr>
        </p:nvSpPr>
        <p:spPr>
          <a:xfrm>
            <a:off x="1914143" y="1524000"/>
            <a:ext cx="4338067" cy="4663440"/>
          </a:xfrm>
        </p:spPr>
        <p:txBody>
          <a:bodyPr>
            <a:noAutofit/>
          </a:bodyPr>
          <a:lstStyle/>
          <a:p>
            <a:pPr marL="82296" indent="0">
              <a:buNone/>
            </a:pPr>
            <a:r>
              <a:rPr lang="en-US" sz="3200" dirty="0" smtClean="0"/>
              <a:t>The </a:t>
            </a:r>
            <a:r>
              <a:rPr lang="en-US" sz="3200" dirty="0"/>
              <a:t>special point controverted will be the fourth of the Ten Commandments. There is general agreement among Christians that the other nine are of universal </a:t>
            </a:r>
            <a:r>
              <a:rPr lang="en-US" sz="3200" dirty="0" smtClean="0"/>
              <a:t>obligation, </a:t>
            </a:r>
            <a:endParaRPr lang="en-US" sz="3200" dirty="0"/>
          </a:p>
        </p:txBody>
      </p:sp>
      <p:pic>
        <p:nvPicPr>
          <p:cNvPr id="67586" name="Picture 2" descr="The Ten Commandments - EndTimeWarning.com"/>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57624" y="2047240"/>
            <a:ext cx="5905790" cy="3233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2824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a:t>
            </a:r>
            <a:r>
              <a:rPr lang="en-US" dirty="0" smtClean="0"/>
              <a:t>833</a:t>
            </a:r>
            <a:endParaRPr lang="en-US" dirty="0"/>
          </a:p>
        </p:txBody>
      </p:sp>
      <p:sp>
        <p:nvSpPr>
          <p:cNvPr id="3" name="Content Placeholder 2"/>
          <p:cNvSpPr>
            <a:spLocks noGrp="1"/>
          </p:cNvSpPr>
          <p:nvPr>
            <p:ph sz="half" idx="1"/>
          </p:nvPr>
        </p:nvSpPr>
        <p:spPr>
          <a:xfrm>
            <a:off x="1914143" y="1524000"/>
            <a:ext cx="4966717" cy="4663440"/>
          </a:xfrm>
        </p:spPr>
        <p:txBody>
          <a:bodyPr>
            <a:noAutofit/>
          </a:bodyPr>
          <a:lstStyle/>
          <a:p>
            <a:pPr marL="82296" indent="0">
              <a:buNone/>
            </a:pPr>
            <a:r>
              <a:rPr lang="en-US" sz="3200" dirty="0" smtClean="0"/>
              <a:t>but </a:t>
            </a:r>
            <a:r>
              <a:rPr lang="en-US" sz="3200" dirty="0"/>
              <a:t>early in the Christian Era men began to set aside the seventh-day Sabbath and to substitute the o</a:t>
            </a:r>
            <a:r>
              <a:rPr lang="en-US" sz="3200" dirty="0" smtClean="0"/>
              <a:t>bservance </a:t>
            </a:r>
            <a:r>
              <a:rPr lang="en-US" sz="3200" dirty="0"/>
              <a:t>of the first day of the week as the day of </a:t>
            </a:r>
            <a:r>
              <a:rPr lang="en-US" sz="3200" dirty="0" smtClean="0"/>
              <a:t>worship. </a:t>
            </a:r>
            <a:endParaRPr lang="en-US" sz="3200" dirty="0"/>
          </a:p>
        </p:txBody>
      </p:sp>
      <p:pic>
        <p:nvPicPr>
          <p:cNvPr id="66562" name="Picture 2" descr="The Nine Commandments - Creation Training Initiative with Mike Riddl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5188" y="2103437"/>
            <a:ext cx="451485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300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a:t>
            </a:r>
            <a:r>
              <a:rPr lang="en-US" dirty="0" smtClean="0"/>
              <a:t>833</a:t>
            </a:r>
            <a:endParaRPr lang="en-US" dirty="0"/>
          </a:p>
        </p:txBody>
      </p:sp>
      <p:sp>
        <p:nvSpPr>
          <p:cNvPr id="3" name="Content Placeholder 2"/>
          <p:cNvSpPr>
            <a:spLocks noGrp="1"/>
          </p:cNvSpPr>
          <p:nvPr>
            <p:ph sz="half" idx="1"/>
          </p:nvPr>
        </p:nvSpPr>
        <p:spPr>
          <a:xfrm>
            <a:off x="1914143" y="1524000"/>
            <a:ext cx="4966717" cy="4663440"/>
          </a:xfrm>
        </p:spPr>
        <p:txBody>
          <a:bodyPr>
            <a:noAutofit/>
          </a:bodyPr>
          <a:lstStyle/>
          <a:p>
            <a:pPr marL="82296" indent="0">
              <a:buNone/>
            </a:pPr>
            <a:r>
              <a:rPr lang="en-US" sz="3200" dirty="0" smtClean="0"/>
              <a:t>Sunday-observing </a:t>
            </a:r>
            <a:r>
              <a:rPr lang="en-US" sz="3200" dirty="0"/>
              <a:t>Christians today set forth various reasons as to why they observe the first day of the week instead of the seventh, and as to why they feel free to ignore the original Sabbath. </a:t>
            </a:r>
          </a:p>
        </p:txBody>
      </p:sp>
      <p:pic>
        <p:nvPicPr>
          <p:cNvPr id="70658" name="Picture 2" descr="Ellen G White - About - Ellen G White and the Seventh Day Adventist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71171" y="1925320"/>
            <a:ext cx="5040413" cy="3503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649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a:t>
            </a:r>
            <a:r>
              <a:rPr lang="en-US" dirty="0" smtClean="0"/>
              <a:t>833</a:t>
            </a:r>
            <a:endParaRPr lang="en-US" dirty="0"/>
          </a:p>
        </p:txBody>
      </p:sp>
      <p:sp>
        <p:nvSpPr>
          <p:cNvPr id="3" name="Content Placeholder 2"/>
          <p:cNvSpPr>
            <a:spLocks noGrp="1"/>
          </p:cNvSpPr>
          <p:nvPr>
            <p:ph sz="half" idx="1"/>
          </p:nvPr>
        </p:nvSpPr>
        <p:spPr>
          <a:xfrm>
            <a:off x="1914143" y="1524000"/>
            <a:ext cx="6388028" cy="4663440"/>
          </a:xfrm>
        </p:spPr>
        <p:txBody>
          <a:bodyPr>
            <a:noAutofit/>
          </a:bodyPr>
          <a:lstStyle/>
          <a:p>
            <a:pPr marL="82296" indent="0">
              <a:buNone/>
            </a:pPr>
            <a:r>
              <a:rPr lang="en-US" sz="3200" dirty="0"/>
              <a:t>Since all those views are unsupported by Scripture, they are unacceptable to all for whom the Bible and the Bible only is the rale of faith. The crisis will come when symbolic Babylon prevails upon the state to enforce Sunday observance by civil law and seeks to punish all dissenters. </a:t>
            </a:r>
          </a:p>
        </p:txBody>
      </p:sp>
      <p:pic>
        <p:nvPicPr>
          <p:cNvPr id="72706" name="Picture 2" descr="The Ten Commandments Were Written on Sapphire Tablets From God's Thron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67607" y="1630045"/>
            <a:ext cx="3858240"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774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a:t>
            </a:r>
            <a:r>
              <a:rPr lang="en-US" dirty="0" smtClean="0"/>
              <a:t>833</a:t>
            </a:r>
            <a:endParaRPr lang="en-US" dirty="0"/>
          </a:p>
        </p:txBody>
      </p:sp>
      <p:sp>
        <p:nvSpPr>
          <p:cNvPr id="3" name="Content Placeholder 2"/>
          <p:cNvSpPr>
            <a:spLocks noGrp="1"/>
          </p:cNvSpPr>
          <p:nvPr>
            <p:ph sz="half" idx="1"/>
          </p:nvPr>
        </p:nvSpPr>
        <p:spPr>
          <a:xfrm>
            <a:off x="1914144" y="1524000"/>
            <a:ext cx="4210886" cy="4663440"/>
          </a:xfrm>
        </p:spPr>
        <p:txBody>
          <a:bodyPr>
            <a:noAutofit/>
          </a:bodyPr>
          <a:lstStyle/>
          <a:p>
            <a:pPr marL="82296" indent="0">
              <a:buNone/>
            </a:pPr>
            <a:r>
              <a:rPr lang="en-US" sz="3200" dirty="0" smtClean="0"/>
              <a:t>This </a:t>
            </a:r>
            <a:r>
              <a:rPr lang="en-US" sz="3200" dirty="0"/>
              <a:t>is the issue described in Rev. </a:t>
            </a:r>
            <a:r>
              <a:rPr lang="en-US" sz="3200" dirty="0" smtClean="0"/>
              <a:t>13:12-17. </a:t>
            </a:r>
            <a:r>
              <a:rPr lang="en-US" sz="3200" dirty="0"/>
              <a:t>In this dark hour those who cling to the Bible will refuse to give up the observance of the true Sabbath. </a:t>
            </a:r>
          </a:p>
        </p:txBody>
      </p:sp>
      <p:pic>
        <p:nvPicPr>
          <p:cNvPr id="71682" name="Picture 2" descr="Is the seal of God the Sabbath or Holy Spirit? - BibleAsk"/>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25030" y="1778679"/>
            <a:ext cx="5990820" cy="3741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75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Babylon Fallen:  SDABC V.7 p. </a:t>
            </a:r>
            <a:r>
              <a:rPr lang="en-US" dirty="0" smtClean="0"/>
              <a:t>833</a:t>
            </a:r>
            <a:endParaRPr lang="en-US" dirty="0"/>
          </a:p>
        </p:txBody>
      </p:sp>
      <p:sp>
        <p:nvSpPr>
          <p:cNvPr id="3" name="Content Placeholder 2"/>
          <p:cNvSpPr>
            <a:spLocks noGrp="1"/>
          </p:cNvSpPr>
          <p:nvPr>
            <p:ph sz="half" idx="1"/>
          </p:nvPr>
        </p:nvSpPr>
        <p:spPr>
          <a:xfrm>
            <a:off x="1914143" y="1524000"/>
            <a:ext cx="4966717" cy="4663440"/>
          </a:xfrm>
        </p:spPr>
        <p:txBody>
          <a:bodyPr>
            <a:noAutofit/>
          </a:bodyPr>
          <a:lstStyle/>
          <a:p>
            <a:pPr marL="82296" indent="0">
              <a:buNone/>
            </a:pPr>
            <a:r>
              <a:rPr lang="en-US" sz="3200" dirty="0" smtClean="0"/>
              <a:t>Among </a:t>
            </a:r>
            <a:r>
              <a:rPr lang="en-US" sz="3200" dirty="0"/>
              <a:t>the identifying features of the faithful ones that might have been mentioned, the prophecy points out two predominant marks: the keeping of the commandments of God and of the faith of Jesus.</a:t>
            </a:r>
          </a:p>
        </p:txBody>
      </p:sp>
      <p:pic>
        <p:nvPicPr>
          <p:cNvPr id="73730" name="Picture 2" descr="Seal of God - In Search of Trut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82971" y="1653743"/>
            <a:ext cx="4718051" cy="4691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79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SDABC V.7 p. 828-9</a:t>
            </a:r>
            <a:endParaRPr lang="en-US" dirty="0"/>
          </a:p>
        </p:txBody>
      </p:sp>
      <p:sp>
        <p:nvSpPr>
          <p:cNvPr id="3" name="Content Placeholder 2"/>
          <p:cNvSpPr>
            <a:spLocks noGrp="1"/>
          </p:cNvSpPr>
          <p:nvPr>
            <p:ph sz="half" idx="1"/>
          </p:nvPr>
        </p:nvSpPr>
        <p:spPr/>
        <p:txBody>
          <a:bodyPr>
            <a:noAutofit/>
          </a:bodyPr>
          <a:lstStyle/>
          <a:p>
            <a:pPr marL="82296" indent="0">
              <a:buNone/>
            </a:pPr>
            <a:r>
              <a:rPr lang="en-US" sz="3200" dirty="0" smtClean="0"/>
              <a:t>In </a:t>
            </a:r>
            <a:r>
              <a:rPr lang="en-US" sz="3200" dirty="0"/>
              <a:t>Babylonian the name </a:t>
            </a:r>
            <a:r>
              <a:rPr lang="en-US" sz="3200" i="1" dirty="0"/>
              <a:t>Bab-</a:t>
            </a:r>
            <a:r>
              <a:rPr lang="en-US" sz="3200" i="1" dirty="0" err="1"/>
              <a:t>ilu</a:t>
            </a:r>
            <a:r>
              <a:rPr lang="en-US" sz="3200" dirty="0"/>
              <a:t> (Babel, or Babylon) meant “gate of the gods,” </a:t>
            </a:r>
            <a:r>
              <a:rPr lang="en-US" sz="3200" dirty="0" smtClean="0"/>
              <a:t>but the </a:t>
            </a:r>
            <a:r>
              <a:rPr lang="en-US" sz="3200" dirty="0"/>
              <a:t>Hebrews derogatorily associated it with</a:t>
            </a:r>
            <a:r>
              <a:rPr lang="en-US" sz="3200" i="1" dirty="0"/>
              <a:t> </a:t>
            </a:r>
            <a:r>
              <a:rPr lang="en-US" sz="3200" i="1" dirty="0" err="1"/>
              <a:t>balal</a:t>
            </a:r>
            <a:r>
              <a:rPr lang="en-US" sz="3200" dirty="0"/>
              <a:t>, a word in their language meaning “to </a:t>
            </a:r>
            <a:r>
              <a:rPr lang="en-US" sz="3200" dirty="0" smtClean="0"/>
              <a:t>confuse.”</a:t>
            </a:r>
            <a:endParaRPr lang="en-US" sz="3200" dirty="0"/>
          </a:p>
        </p:txBody>
      </p:sp>
      <p:pic>
        <p:nvPicPr>
          <p:cNvPr id="1028" name="Picture 4" descr="Babylon"/>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501" r="17436"/>
          <a:stretch/>
        </p:blipFill>
        <p:spPr bwMode="auto">
          <a:xfrm>
            <a:off x="7097363" y="1853784"/>
            <a:ext cx="4424477" cy="445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743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6:15-7:17</a:t>
            </a:r>
            <a:endParaRPr lang="en-US" dirty="0"/>
          </a:p>
        </p:txBody>
      </p:sp>
      <p:sp>
        <p:nvSpPr>
          <p:cNvPr id="3" name="Content Placeholder 2"/>
          <p:cNvSpPr>
            <a:spLocks noGrp="1"/>
          </p:cNvSpPr>
          <p:nvPr>
            <p:ph sz="half" idx="1"/>
          </p:nvPr>
        </p:nvSpPr>
        <p:spPr>
          <a:xfrm>
            <a:off x="1914143" y="1524000"/>
            <a:ext cx="5120641" cy="5082540"/>
          </a:xfrm>
          <a:solidFill>
            <a:srgbClr val="E9C975"/>
          </a:solidFill>
        </p:spPr>
        <p:txBody>
          <a:bodyPr>
            <a:noAutofit/>
          </a:bodyPr>
          <a:lstStyle/>
          <a:p>
            <a:pPr marL="82296" indent="0">
              <a:buNone/>
            </a:pPr>
            <a:r>
              <a:rPr lang="en-US" sz="3200" b="1" baseline="30000" dirty="0"/>
              <a:t>15 </a:t>
            </a:r>
            <a:r>
              <a:rPr lang="en-US" sz="3200" dirty="0"/>
              <a:t>And the kings of the earth, and the great men, and the rich men, and the chief captains, and the mighty men, and every bondman, and every free man, hid themselves in the dens and in the rocks of the mountains;</a:t>
            </a:r>
          </a:p>
        </p:txBody>
      </p:sp>
      <p:pic>
        <p:nvPicPr>
          <p:cNvPr id="49154" name="Picture 2" descr="Falling Rocks Sign - National Safety Signs - Road Signs Australia"/>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767" t="1" r="16772" b="1182"/>
          <a:stretch/>
        </p:blipFill>
        <p:spPr bwMode="auto">
          <a:xfrm>
            <a:off x="7608587" y="1911848"/>
            <a:ext cx="4302997" cy="4275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08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6:16-7:17</a:t>
            </a:r>
            <a:endParaRPr lang="en-US" dirty="0"/>
          </a:p>
        </p:txBody>
      </p:sp>
      <p:sp>
        <p:nvSpPr>
          <p:cNvPr id="3" name="Content Placeholder 2"/>
          <p:cNvSpPr>
            <a:spLocks noGrp="1"/>
          </p:cNvSpPr>
          <p:nvPr>
            <p:ph sz="half" idx="1"/>
          </p:nvPr>
        </p:nvSpPr>
        <p:spPr>
          <a:xfrm>
            <a:off x="1914143" y="1524000"/>
            <a:ext cx="5499028" cy="5071110"/>
          </a:xfrm>
          <a:solidFill>
            <a:srgbClr val="E9C975"/>
          </a:solidFill>
        </p:spPr>
        <p:txBody>
          <a:bodyPr>
            <a:noAutofit/>
          </a:bodyPr>
          <a:lstStyle/>
          <a:p>
            <a:r>
              <a:rPr lang="en-US" sz="3200" b="1" baseline="30000" dirty="0"/>
              <a:t>16 </a:t>
            </a:r>
            <a:r>
              <a:rPr lang="en-US" sz="3200" dirty="0"/>
              <a:t>And said to the mountains and rocks, Fall on us, and hide us from the face of him that </a:t>
            </a:r>
            <a:r>
              <a:rPr lang="en-US" sz="3200" dirty="0" err="1"/>
              <a:t>sitteth</a:t>
            </a:r>
            <a:r>
              <a:rPr lang="en-US" sz="3200" dirty="0"/>
              <a:t> on the throne, and from the wrath of the Lamb:</a:t>
            </a:r>
          </a:p>
          <a:p>
            <a:r>
              <a:rPr lang="en-US" sz="3200" b="1" baseline="30000" dirty="0"/>
              <a:t>17 </a:t>
            </a:r>
            <a:r>
              <a:rPr lang="en-US" sz="3200" dirty="0"/>
              <a:t>For the great day of his wrath is come; and who shall be able to stand?</a:t>
            </a:r>
          </a:p>
        </p:txBody>
      </p:sp>
      <p:pic>
        <p:nvPicPr>
          <p:cNvPr id="58370" name="Picture 2" descr="I AM COMING SOON! : Revelation 6 - The LAMB Opens The Seven Seals"/>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639" t="34961" r="44483" b="479"/>
          <a:stretch/>
        </p:blipFill>
        <p:spPr bwMode="auto">
          <a:xfrm>
            <a:off x="7413171" y="1893661"/>
            <a:ext cx="4539344" cy="4400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82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7:1-17</a:t>
            </a:r>
            <a:endParaRPr lang="en-US" dirty="0"/>
          </a:p>
        </p:txBody>
      </p:sp>
      <p:sp>
        <p:nvSpPr>
          <p:cNvPr id="3" name="Content Placeholder 2"/>
          <p:cNvSpPr>
            <a:spLocks noGrp="1"/>
          </p:cNvSpPr>
          <p:nvPr>
            <p:ph sz="half" idx="1"/>
          </p:nvPr>
        </p:nvSpPr>
        <p:spPr>
          <a:xfrm>
            <a:off x="1914143" y="1524000"/>
            <a:ext cx="5499028" cy="4663440"/>
          </a:xfrm>
          <a:solidFill>
            <a:srgbClr val="E9C975"/>
          </a:solidFill>
        </p:spPr>
        <p:txBody>
          <a:bodyPr>
            <a:noAutofit/>
          </a:bodyPr>
          <a:lstStyle/>
          <a:p>
            <a:r>
              <a:rPr lang="en-US" sz="3200" b="1" dirty="0"/>
              <a:t>7 </a:t>
            </a:r>
            <a:r>
              <a:rPr lang="en-US" sz="3200" dirty="0"/>
              <a:t>And after these things I saw four angels standing on the four corners of the earth, holding the four winds of the earth, that the wind should not blow on the earth, nor on the sea, nor on any tree.</a:t>
            </a:r>
          </a:p>
        </p:txBody>
      </p:sp>
      <p:pic>
        <p:nvPicPr>
          <p:cNvPr id="59394" name="Picture 2" descr="4 Angels holding the 4 Winds | Book of revelation, Beast of revelation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62790" y="1524000"/>
            <a:ext cx="3783539" cy="5046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99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Four Winds:  SDABC V. 7 p. 781</a:t>
            </a:r>
            <a:endParaRPr lang="en-US" dirty="0"/>
          </a:p>
        </p:txBody>
      </p:sp>
      <p:sp>
        <p:nvSpPr>
          <p:cNvPr id="3" name="Content Placeholder 2"/>
          <p:cNvSpPr>
            <a:spLocks noGrp="1"/>
          </p:cNvSpPr>
          <p:nvPr>
            <p:ph sz="half" idx="1"/>
          </p:nvPr>
        </p:nvSpPr>
        <p:spPr>
          <a:xfrm>
            <a:off x="1914143" y="1524000"/>
            <a:ext cx="5499028" cy="4663440"/>
          </a:xfrm>
        </p:spPr>
        <p:txBody>
          <a:bodyPr>
            <a:noAutofit/>
          </a:bodyPr>
          <a:lstStyle/>
          <a:p>
            <a:pPr marL="82296" indent="0">
              <a:buNone/>
            </a:pPr>
            <a:r>
              <a:rPr lang="en-US" sz="3200" dirty="0" smtClean="0"/>
              <a:t>These four winds are </a:t>
            </a:r>
            <a:r>
              <a:rPr lang="en-US" sz="3200" dirty="0"/>
              <a:t>plainly destructive </a:t>
            </a:r>
            <a:r>
              <a:rPr lang="en-US" sz="3200" dirty="0" smtClean="0"/>
              <a:t>forces. Viewed </a:t>
            </a:r>
            <a:r>
              <a:rPr lang="en-US" sz="3200" dirty="0"/>
              <a:t>in the light of the great controversy between Christ and Satan, these destructive forces represent the efforts of Satan to spread ruin and destruction everywhere. </a:t>
            </a:r>
          </a:p>
        </p:txBody>
      </p:sp>
      <p:pic>
        <p:nvPicPr>
          <p:cNvPr id="60420" name="Picture 4" descr="#21 Four angles at the four corners of the earth Revelation 7,1 After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5188" y="2012950"/>
            <a:ext cx="4514850" cy="368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5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Four Winds:  SDABC V. 7 p. 781</a:t>
            </a:r>
            <a:endParaRPr lang="en-US" dirty="0"/>
          </a:p>
        </p:txBody>
      </p:sp>
      <p:sp>
        <p:nvSpPr>
          <p:cNvPr id="3" name="Content Placeholder 2"/>
          <p:cNvSpPr>
            <a:spLocks noGrp="1"/>
          </p:cNvSpPr>
          <p:nvPr>
            <p:ph sz="half" idx="1"/>
          </p:nvPr>
        </p:nvSpPr>
        <p:spPr>
          <a:xfrm>
            <a:off x="1914142" y="1524000"/>
            <a:ext cx="9893047" cy="2247900"/>
          </a:xfrm>
        </p:spPr>
        <p:txBody>
          <a:bodyPr>
            <a:noAutofit/>
          </a:bodyPr>
          <a:lstStyle/>
          <a:p>
            <a:pPr marL="82296" indent="0">
              <a:buNone/>
            </a:pPr>
            <a:r>
              <a:rPr lang="en-US" sz="3200" dirty="0" smtClean="0"/>
              <a:t>In symbolic vision John saw four angels; actually, many angels are employed in the task of holding in check the designs of the enemy. These angels belt “the world. ... </a:t>
            </a:r>
            <a:endParaRPr lang="en-US" sz="3200" dirty="0"/>
          </a:p>
        </p:txBody>
      </p:sp>
      <p:pic>
        <p:nvPicPr>
          <p:cNvPr id="60418" name="Picture 2" descr="The Four Angels of the Cardinal Poin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3886201" y="3651309"/>
            <a:ext cx="5269230" cy="3114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769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Four Winds:  SDABC V. 7 p. 781</a:t>
            </a:r>
            <a:endParaRPr lang="en-US" dirty="0"/>
          </a:p>
        </p:txBody>
      </p:sp>
      <p:sp>
        <p:nvSpPr>
          <p:cNvPr id="3" name="Content Placeholder 2"/>
          <p:cNvSpPr>
            <a:spLocks noGrp="1"/>
          </p:cNvSpPr>
          <p:nvPr>
            <p:ph sz="half" idx="1"/>
          </p:nvPr>
        </p:nvSpPr>
        <p:spPr>
          <a:xfrm>
            <a:off x="1914142" y="1524000"/>
            <a:ext cx="5846827" cy="4663440"/>
          </a:xfrm>
        </p:spPr>
        <p:txBody>
          <a:bodyPr>
            <a:noAutofit/>
          </a:bodyPr>
          <a:lstStyle/>
          <a:p>
            <a:pPr marL="82296" indent="0">
              <a:buNone/>
            </a:pPr>
            <a:r>
              <a:rPr lang="en-US" sz="3000" dirty="0" smtClean="0"/>
              <a:t>They are keeping the armies of Satan at bay till the sealing of God’s people shall be accomplished. ... They are given the work of keeping back the raging power of him who has come down like a roaring lion, seeking whom he may devour” (EGW Supplementary Material on </a:t>
            </a:r>
            <a:r>
              <a:rPr lang="en-US" sz="3000" dirty="0" err="1" smtClean="0"/>
              <a:t>ch.</a:t>
            </a:r>
            <a:r>
              <a:rPr lang="en-US" sz="3000" dirty="0" smtClean="0"/>
              <a:t> 5:11). </a:t>
            </a:r>
            <a:endParaRPr lang="en-US" sz="3000" dirty="0"/>
          </a:p>
        </p:txBody>
      </p:sp>
      <p:pic>
        <p:nvPicPr>
          <p:cNvPr id="62468" name="Picture 4" descr="Winds4"/>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164" r="13987"/>
          <a:stretch/>
        </p:blipFill>
        <p:spPr bwMode="auto">
          <a:xfrm>
            <a:off x="7847664" y="1524000"/>
            <a:ext cx="4344336" cy="4795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123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Four Winds:  SDABC V. 7 p. 781</a:t>
            </a:r>
            <a:endParaRPr lang="en-US" dirty="0"/>
          </a:p>
        </p:txBody>
      </p:sp>
      <p:sp>
        <p:nvSpPr>
          <p:cNvPr id="3" name="Content Placeholder 2"/>
          <p:cNvSpPr>
            <a:spLocks noGrp="1"/>
          </p:cNvSpPr>
          <p:nvPr>
            <p:ph sz="half" idx="1"/>
          </p:nvPr>
        </p:nvSpPr>
        <p:spPr>
          <a:xfrm>
            <a:off x="1914143" y="1524000"/>
            <a:ext cx="5120641" cy="4663440"/>
          </a:xfrm>
        </p:spPr>
        <p:txBody>
          <a:bodyPr>
            <a:noAutofit/>
          </a:bodyPr>
          <a:lstStyle/>
          <a:p>
            <a:pPr marL="82296" indent="0">
              <a:buNone/>
            </a:pPr>
            <a:r>
              <a:rPr lang="en-US" sz="3000" dirty="0" smtClean="0"/>
              <a:t>When the work of sealing is completed, then God will say to the angels, ‘“No longer combat Satan in his efforts to destroy. Let </a:t>
            </a:r>
            <a:r>
              <a:rPr lang="en-US" sz="3000" dirty="0"/>
              <a:t>him work out his malignity upon the children of disobedience; for the cup of their iniquity is full”’ (EGWRH Sept. 17, 1901; cf. 6T 408</a:t>
            </a:r>
            <a:r>
              <a:rPr lang="en-US" sz="3000" dirty="0" smtClean="0"/>
              <a:t>).  </a:t>
            </a:r>
            <a:endParaRPr lang="en-US" sz="3000" dirty="0"/>
          </a:p>
        </p:txBody>
      </p:sp>
      <p:pic>
        <p:nvPicPr>
          <p:cNvPr id="63490" name="Picture 2" descr="Question: | Have Ye Not Rea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5188" y="2165350"/>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1108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Four Winds:  </a:t>
            </a:r>
            <a:r>
              <a:rPr lang="en-US" i="1" dirty="0" smtClean="0"/>
              <a:t>The Great Controversy </a:t>
            </a:r>
            <a:r>
              <a:rPr lang="en-US" dirty="0" smtClean="0"/>
              <a:t>p.614</a:t>
            </a:r>
            <a:endParaRPr lang="en-US" dirty="0"/>
          </a:p>
        </p:txBody>
      </p:sp>
      <p:sp>
        <p:nvSpPr>
          <p:cNvPr id="3" name="Content Placeholder 2"/>
          <p:cNvSpPr>
            <a:spLocks noGrp="1"/>
          </p:cNvSpPr>
          <p:nvPr>
            <p:ph sz="half" idx="1"/>
          </p:nvPr>
        </p:nvSpPr>
        <p:spPr>
          <a:xfrm>
            <a:off x="1914143" y="1524000"/>
            <a:ext cx="5481067" cy="4663440"/>
          </a:xfrm>
        </p:spPr>
        <p:txBody>
          <a:bodyPr>
            <a:noAutofit/>
          </a:bodyPr>
          <a:lstStyle/>
          <a:p>
            <a:pPr marL="82296" indent="0">
              <a:buNone/>
            </a:pPr>
            <a:r>
              <a:rPr lang="en-US" sz="3000" dirty="0"/>
              <a:t>When the four angels finally let go and cease holding in check the malicious designs of Satan and “the fierce winds of human passion, all the elements of strife will be let loose. The whole world will be involved in min more terrible than that which came upon Jerusalem of </a:t>
            </a:r>
            <a:r>
              <a:rPr lang="en-US" sz="3000" dirty="0" smtClean="0"/>
              <a:t>old.”</a:t>
            </a:r>
            <a:endParaRPr lang="en-US" sz="3000" dirty="0"/>
          </a:p>
        </p:txBody>
      </p:sp>
      <p:pic>
        <p:nvPicPr>
          <p:cNvPr id="64514" name="Picture 2" descr="6th Seal - 144,000 Sealed - 4 Angels holding back 4 winds of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94314" y="1706880"/>
            <a:ext cx="3648137"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912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7:2-17</a:t>
            </a:r>
            <a:endParaRPr lang="en-US" dirty="0"/>
          </a:p>
        </p:txBody>
      </p:sp>
      <p:sp>
        <p:nvSpPr>
          <p:cNvPr id="3" name="Content Placeholder 2"/>
          <p:cNvSpPr>
            <a:spLocks noGrp="1"/>
          </p:cNvSpPr>
          <p:nvPr>
            <p:ph sz="half" idx="1"/>
          </p:nvPr>
        </p:nvSpPr>
        <p:spPr>
          <a:xfrm>
            <a:off x="1914143" y="1524000"/>
            <a:ext cx="5499028" cy="4663440"/>
          </a:xfrm>
          <a:solidFill>
            <a:srgbClr val="E9C975"/>
          </a:solidFill>
        </p:spPr>
        <p:txBody>
          <a:bodyPr>
            <a:noAutofit/>
          </a:bodyPr>
          <a:lstStyle/>
          <a:p>
            <a:r>
              <a:rPr lang="en-US" sz="3200" b="1" baseline="30000" dirty="0"/>
              <a:t>2 </a:t>
            </a:r>
            <a:r>
              <a:rPr lang="en-US" sz="3200" dirty="0"/>
              <a:t>And I saw another angel ascending from the east, having the seal of the living God: and he cried with a loud voice to the four angels, to whom it was given to hurt the earth and the sea,</a:t>
            </a:r>
          </a:p>
        </p:txBody>
      </p:sp>
      <p:pic>
        <p:nvPicPr>
          <p:cNvPr id="65540" name="Picture 4" descr="Centuries Past, Angels holding back the winds and the marking of..."/>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26715" y="1524000"/>
            <a:ext cx="3891796"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4946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Revelation 7:3-17</a:t>
            </a:r>
            <a:endParaRPr lang="en-US" dirty="0"/>
          </a:p>
        </p:txBody>
      </p:sp>
      <p:sp>
        <p:nvSpPr>
          <p:cNvPr id="3" name="Content Placeholder 2"/>
          <p:cNvSpPr>
            <a:spLocks noGrp="1"/>
          </p:cNvSpPr>
          <p:nvPr>
            <p:ph sz="half" idx="1"/>
          </p:nvPr>
        </p:nvSpPr>
        <p:spPr>
          <a:xfrm>
            <a:off x="1914143" y="1524000"/>
            <a:ext cx="3644828" cy="4542971"/>
          </a:xfrm>
          <a:solidFill>
            <a:srgbClr val="E9C975"/>
          </a:solidFill>
        </p:spPr>
        <p:txBody>
          <a:bodyPr>
            <a:noAutofit/>
          </a:bodyPr>
          <a:lstStyle/>
          <a:p>
            <a:r>
              <a:rPr lang="en-US" sz="3200" b="1" baseline="30000" dirty="0"/>
              <a:t>3 </a:t>
            </a:r>
            <a:r>
              <a:rPr lang="en-US" sz="3200" dirty="0"/>
              <a:t>Saying, Hurt not the earth, neither the sea, nor the trees, till we have sealed the servants of our God in their foreheads.</a:t>
            </a:r>
          </a:p>
        </p:txBody>
      </p:sp>
      <p:pic>
        <p:nvPicPr>
          <p:cNvPr id="69634" name="Picture 2" descr="Eschatology Today Book of Revelation Working Outline - Eschatology Toda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40517" y="1386946"/>
            <a:ext cx="6171067" cy="4817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6976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SDABC V.7 p. 829</a:t>
            </a:r>
            <a:endParaRPr lang="en-US" dirty="0"/>
          </a:p>
        </p:txBody>
      </p:sp>
      <p:sp>
        <p:nvSpPr>
          <p:cNvPr id="3" name="Content Placeholder 2"/>
          <p:cNvSpPr>
            <a:spLocks noGrp="1"/>
          </p:cNvSpPr>
          <p:nvPr>
            <p:ph sz="half" idx="1"/>
          </p:nvPr>
        </p:nvSpPr>
        <p:spPr/>
        <p:txBody>
          <a:bodyPr>
            <a:noAutofit/>
          </a:bodyPr>
          <a:lstStyle/>
          <a:p>
            <a:pPr marL="82296" indent="0">
              <a:buNone/>
            </a:pPr>
            <a:r>
              <a:rPr lang="en-US" sz="3200" dirty="0" smtClean="0"/>
              <a:t>The </a:t>
            </a:r>
            <a:r>
              <a:rPr lang="en-US" sz="3200" dirty="0"/>
              <a:t>rulers of Babylon doubtless called their city the “gate” of the gods in the sense that they chose to think of it as the place where the gods consorted with men, to order the affairs of </a:t>
            </a:r>
            <a:r>
              <a:rPr lang="en-US" sz="3200" dirty="0" smtClean="0"/>
              <a:t>earth. </a:t>
            </a:r>
            <a:endParaRPr lang="en-US" sz="3200" dirty="0"/>
          </a:p>
        </p:txBody>
      </p:sp>
      <p:pic>
        <p:nvPicPr>
          <p:cNvPr id="2050" name="Picture 2" descr="UNESCO names ancient Babylon city a World Heritage Site - VOICES FOR IRAQ"/>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815" r="15113"/>
          <a:stretch/>
        </p:blipFill>
        <p:spPr bwMode="auto">
          <a:xfrm>
            <a:off x="7330190" y="1524000"/>
            <a:ext cx="4346720" cy="4663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048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7 p. 782</a:t>
            </a:r>
            <a:endParaRPr lang="en-US" dirty="0"/>
          </a:p>
        </p:txBody>
      </p:sp>
      <p:pic>
        <p:nvPicPr>
          <p:cNvPr id="74756" name="Picture 4" descr="Sadigh Gallery Ancient Art: Stamp and Cylinder Seals of Ancient Near Ea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13234" y="4203700"/>
            <a:ext cx="4148137" cy="236286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half" idx="1"/>
          </p:nvPr>
        </p:nvSpPr>
        <p:spPr>
          <a:xfrm>
            <a:off x="1914143" y="1524000"/>
            <a:ext cx="6129720" cy="4663440"/>
          </a:xfrm>
        </p:spPr>
        <p:txBody>
          <a:bodyPr>
            <a:noAutofit/>
          </a:bodyPr>
          <a:lstStyle/>
          <a:p>
            <a:pPr marL="82296" indent="0">
              <a:buNone/>
            </a:pPr>
            <a:r>
              <a:rPr lang="en-US" sz="3000" dirty="0"/>
              <a:t>From remote antiquity seals were used in tire Near East much as signatures are today. Thus they attested the authorship of a document, indicated the ownership of the object upon which the seal was impressed, or secured objects such as chests, boxes, tombs, against being opened or molested. </a:t>
            </a:r>
          </a:p>
        </p:txBody>
      </p:sp>
      <p:pic>
        <p:nvPicPr>
          <p:cNvPr id="74754" name="Picture 2" descr="hattusa seal - Google Search | Ancient civilizations, Ancient cultures ..."/>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8689181" y="1524000"/>
            <a:ext cx="2857500" cy="267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171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Ezekiel 9:1-6</a:t>
            </a:r>
            <a:endParaRPr lang="en-US" dirty="0"/>
          </a:p>
        </p:txBody>
      </p:sp>
      <p:sp>
        <p:nvSpPr>
          <p:cNvPr id="3" name="Content Placeholder 2"/>
          <p:cNvSpPr>
            <a:spLocks noGrp="1"/>
          </p:cNvSpPr>
          <p:nvPr>
            <p:ph sz="half" idx="1"/>
          </p:nvPr>
        </p:nvSpPr>
        <p:spPr>
          <a:xfrm>
            <a:off x="1914142" y="1524000"/>
            <a:ext cx="4805971" cy="4542971"/>
          </a:xfrm>
          <a:solidFill>
            <a:srgbClr val="E9C975"/>
          </a:solidFill>
        </p:spPr>
        <p:txBody>
          <a:bodyPr>
            <a:noAutofit/>
          </a:bodyPr>
          <a:lstStyle/>
          <a:p>
            <a:r>
              <a:rPr lang="en-US" sz="3200" b="1" dirty="0"/>
              <a:t>9 </a:t>
            </a:r>
            <a:r>
              <a:rPr lang="en-US" sz="3200" dirty="0"/>
              <a:t>He cried also in mine ears with a loud voice, saying, Cause them that have charge over the city to draw near, even every man with his destroying weapon in his hand.</a:t>
            </a:r>
          </a:p>
        </p:txBody>
      </p:sp>
      <p:pic>
        <p:nvPicPr>
          <p:cNvPr id="76802" name="Picture 2" descr="Ezekiel 9 Judgment on the Idolaters - Believe Trust"/>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6545"/>
          <a:stretch/>
        </p:blipFill>
        <p:spPr bwMode="auto">
          <a:xfrm>
            <a:off x="7228114" y="1484232"/>
            <a:ext cx="4516438" cy="4582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88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Ezekiel 9:2-6</a:t>
            </a:r>
            <a:endParaRPr lang="en-US" dirty="0"/>
          </a:p>
        </p:txBody>
      </p:sp>
      <p:sp>
        <p:nvSpPr>
          <p:cNvPr id="3" name="Content Placeholder 2"/>
          <p:cNvSpPr>
            <a:spLocks noGrp="1"/>
          </p:cNvSpPr>
          <p:nvPr>
            <p:ph sz="half" idx="1"/>
          </p:nvPr>
        </p:nvSpPr>
        <p:spPr>
          <a:xfrm>
            <a:off x="1914142" y="1524000"/>
            <a:ext cx="6939572" cy="4963886"/>
          </a:xfrm>
          <a:solidFill>
            <a:srgbClr val="E9C975"/>
          </a:solidFill>
        </p:spPr>
        <p:txBody>
          <a:bodyPr>
            <a:noAutofit/>
          </a:bodyPr>
          <a:lstStyle/>
          <a:p>
            <a:r>
              <a:rPr lang="en-US" sz="3200" b="1" baseline="30000" dirty="0"/>
              <a:t>2 </a:t>
            </a:r>
            <a:r>
              <a:rPr lang="en-US" sz="3200" dirty="0"/>
              <a:t>And, behold, six men came from the way of the higher gate, which </a:t>
            </a:r>
            <a:r>
              <a:rPr lang="en-US" sz="3200" dirty="0" err="1"/>
              <a:t>lieth</a:t>
            </a:r>
            <a:r>
              <a:rPr lang="en-US" sz="3200" dirty="0"/>
              <a:t> toward the north, and every man a slaughter weapon in his hand; and one man among them was clothed with linen, with a writer's inkhorn by his side: and they went in, and stood beside the </a:t>
            </a:r>
            <a:r>
              <a:rPr lang="en-US" sz="3200" dirty="0" err="1"/>
              <a:t>brasen</a:t>
            </a:r>
            <a:r>
              <a:rPr lang="en-US" sz="3200" dirty="0"/>
              <a:t> altar.</a:t>
            </a:r>
          </a:p>
        </p:txBody>
      </p:sp>
      <p:pic>
        <p:nvPicPr>
          <p:cNvPr id="77828" name="Picture 4" descr="Irene Petra in Yeshua: Prophetic Update #4 The Angel with Inkhorn, the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966" r="12817"/>
          <a:stretch/>
        </p:blipFill>
        <p:spPr bwMode="auto">
          <a:xfrm>
            <a:off x="9027886" y="1763825"/>
            <a:ext cx="3048000" cy="4106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604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Ezekiel 9:3-6</a:t>
            </a:r>
            <a:endParaRPr lang="en-US" dirty="0"/>
          </a:p>
        </p:txBody>
      </p:sp>
      <p:sp>
        <p:nvSpPr>
          <p:cNvPr id="3" name="Content Placeholder 2"/>
          <p:cNvSpPr>
            <a:spLocks noGrp="1"/>
          </p:cNvSpPr>
          <p:nvPr>
            <p:ph sz="half" idx="1"/>
          </p:nvPr>
        </p:nvSpPr>
        <p:spPr>
          <a:xfrm>
            <a:off x="1914142" y="1524000"/>
            <a:ext cx="5120642" cy="4963886"/>
          </a:xfrm>
          <a:solidFill>
            <a:srgbClr val="E9C975"/>
          </a:solidFill>
        </p:spPr>
        <p:txBody>
          <a:bodyPr>
            <a:noAutofit/>
          </a:bodyPr>
          <a:lstStyle/>
          <a:p>
            <a:r>
              <a:rPr lang="en-US" sz="3200" b="1" baseline="30000" dirty="0"/>
              <a:t>3 </a:t>
            </a:r>
            <a:r>
              <a:rPr lang="en-US" sz="3200" dirty="0"/>
              <a:t>And the glory of the God of Israel was gone up from the cherub, whereupon he was, to the threshold of the house. And he called to the man clothed with linen, which had the writer's inkhorn by his side;</a:t>
            </a:r>
          </a:p>
        </p:txBody>
      </p:sp>
      <p:pic>
        <p:nvPicPr>
          <p:cNvPr id="78850" name="Picture 2" descr="The Man With the Inkhorn—Ezekiel 9:2 | Bibl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1773" t="1134" r="9715" b="-1134"/>
          <a:stretch/>
        </p:blipFill>
        <p:spPr bwMode="auto">
          <a:xfrm>
            <a:off x="7194441" y="1613538"/>
            <a:ext cx="4504073" cy="4874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84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Ezekiel 9:4-6</a:t>
            </a:r>
            <a:endParaRPr lang="en-US" dirty="0"/>
          </a:p>
        </p:txBody>
      </p:sp>
      <p:sp>
        <p:nvSpPr>
          <p:cNvPr id="3" name="Content Placeholder 2"/>
          <p:cNvSpPr>
            <a:spLocks noGrp="1"/>
          </p:cNvSpPr>
          <p:nvPr>
            <p:ph sz="half" idx="1"/>
          </p:nvPr>
        </p:nvSpPr>
        <p:spPr>
          <a:xfrm>
            <a:off x="1914141" y="1524000"/>
            <a:ext cx="5560715" cy="4963886"/>
          </a:xfrm>
          <a:solidFill>
            <a:srgbClr val="E9C975"/>
          </a:solidFill>
        </p:spPr>
        <p:txBody>
          <a:bodyPr>
            <a:noAutofit/>
          </a:bodyPr>
          <a:lstStyle/>
          <a:p>
            <a:r>
              <a:rPr lang="en-US" sz="3200" b="1" baseline="30000" dirty="0"/>
              <a:t>4 </a:t>
            </a:r>
            <a:r>
              <a:rPr lang="en-US" sz="3200" dirty="0"/>
              <a:t>And the </a:t>
            </a:r>
            <a:r>
              <a:rPr lang="en-US" sz="3200" cap="small" dirty="0"/>
              <a:t>Lord</a:t>
            </a:r>
            <a:r>
              <a:rPr lang="en-US" sz="3200" dirty="0"/>
              <a:t> said unto him, Go through the midst of the city, through the midst of Jerusalem, and set a mark upon the foreheads of the men that sigh and that cry for all the abominations that be done in the midst thereof.</a:t>
            </a:r>
          </a:p>
        </p:txBody>
      </p:sp>
      <p:pic>
        <p:nvPicPr>
          <p:cNvPr id="79874" name="Picture 2" descr="Ezekiel 9 Judgment on the Idolaters - Believe Trust"/>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56957"/>
          <a:stretch/>
        </p:blipFill>
        <p:spPr bwMode="auto">
          <a:xfrm>
            <a:off x="7474856" y="1640795"/>
            <a:ext cx="4617668" cy="4730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065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Ezekiel 9:5-6</a:t>
            </a:r>
            <a:endParaRPr lang="en-US" dirty="0"/>
          </a:p>
        </p:txBody>
      </p:sp>
      <p:sp>
        <p:nvSpPr>
          <p:cNvPr id="3" name="Content Placeholder 2"/>
          <p:cNvSpPr>
            <a:spLocks noGrp="1"/>
          </p:cNvSpPr>
          <p:nvPr>
            <p:ph sz="half" idx="1"/>
          </p:nvPr>
        </p:nvSpPr>
        <p:spPr>
          <a:xfrm>
            <a:off x="1914141" y="1524000"/>
            <a:ext cx="4065745" cy="4963886"/>
          </a:xfrm>
          <a:solidFill>
            <a:srgbClr val="E9C975"/>
          </a:solidFill>
        </p:spPr>
        <p:txBody>
          <a:bodyPr>
            <a:noAutofit/>
          </a:bodyPr>
          <a:lstStyle/>
          <a:p>
            <a:r>
              <a:rPr lang="en-US" sz="3200" b="1" baseline="30000" dirty="0"/>
              <a:t>5 </a:t>
            </a:r>
            <a:r>
              <a:rPr lang="en-US" sz="3200" dirty="0"/>
              <a:t>And to the others he said in mine hearing, Go ye after him through the city, and smite: let not your eye spare, neither have ye pity:</a:t>
            </a:r>
          </a:p>
        </p:txBody>
      </p:sp>
      <p:pic>
        <p:nvPicPr>
          <p:cNvPr id="80898" name="Picture 2" descr="Behold, I Come Quickly: The Chapter Ninth of Ezequiel Will Be Literally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25992" y="1524000"/>
            <a:ext cx="5959646" cy="4997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3186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 of Babylon:  Ezekiel 9:6</a:t>
            </a:r>
            <a:endParaRPr lang="en-US" dirty="0"/>
          </a:p>
        </p:txBody>
      </p:sp>
      <p:sp>
        <p:nvSpPr>
          <p:cNvPr id="3" name="Content Placeholder 2"/>
          <p:cNvSpPr>
            <a:spLocks noGrp="1"/>
          </p:cNvSpPr>
          <p:nvPr>
            <p:ph sz="half" idx="1"/>
          </p:nvPr>
        </p:nvSpPr>
        <p:spPr>
          <a:xfrm>
            <a:off x="1914141" y="1524000"/>
            <a:ext cx="5197859" cy="4963886"/>
          </a:xfrm>
          <a:solidFill>
            <a:srgbClr val="E9C975"/>
          </a:solidFill>
        </p:spPr>
        <p:txBody>
          <a:bodyPr>
            <a:noAutofit/>
          </a:bodyPr>
          <a:lstStyle/>
          <a:p>
            <a:r>
              <a:rPr lang="en-US" sz="3200" b="1" baseline="30000" dirty="0"/>
              <a:t>6 </a:t>
            </a:r>
            <a:r>
              <a:rPr lang="en-US" sz="3200" dirty="0"/>
              <a:t>Slay utterly old and young, both maids, and little children, and women: but come not near any man upon whom is the mark; and begin at my sanctuary. Then they began at the ancient men which were before the house.</a:t>
            </a:r>
          </a:p>
        </p:txBody>
      </p:sp>
      <p:pic>
        <p:nvPicPr>
          <p:cNvPr id="81922" name="Picture 2" descr="Ezekeiel [INKHORN VISION] | JWitness Forum HOME PAG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440" r="11309"/>
          <a:stretch/>
        </p:blipFill>
        <p:spPr bwMode="auto">
          <a:xfrm>
            <a:off x="7195690" y="2102180"/>
            <a:ext cx="4996310" cy="3471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88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4 p</a:t>
            </a:r>
            <a:r>
              <a:rPr lang="en-US" dirty="0" smtClean="0"/>
              <a:t>. 606 </a:t>
            </a:r>
            <a:endParaRPr lang="en-US" dirty="0"/>
          </a:p>
        </p:txBody>
      </p:sp>
      <p:sp>
        <p:nvSpPr>
          <p:cNvPr id="3" name="Content Placeholder 2"/>
          <p:cNvSpPr>
            <a:spLocks noGrp="1"/>
          </p:cNvSpPr>
          <p:nvPr>
            <p:ph sz="half" idx="1"/>
          </p:nvPr>
        </p:nvSpPr>
        <p:spPr>
          <a:xfrm>
            <a:off x="1914143" y="1524000"/>
            <a:ext cx="9624714" cy="4663440"/>
          </a:xfrm>
        </p:spPr>
        <p:txBody>
          <a:bodyPr>
            <a:noAutofit/>
          </a:bodyPr>
          <a:lstStyle/>
          <a:p>
            <a:pPr marL="82296" indent="0">
              <a:buNone/>
            </a:pPr>
            <a:r>
              <a:rPr lang="en-US" sz="3200" dirty="0"/>
              <a:t>The distinguishing mark in Revelation is “the seal of God” and, like the mark in Ezekiel, is based on </a:t>
            </a:r>
            <a:r>
              <a:rPr lang="en-US" sz="3200" b="1" dirty="0"/>
              <a:t>character qualifications</a:t>
            </a:r>
            <a:r>
              <a:rPr lang="en-US" sz="3200" dirty="0"/>
              <a:t>. God places His mark of approval upon all who, through the power of the Holy Spirit, reflect the image of Jesus (see COL 67). This stamp of approbation has been likened to God’s mark of ownership, as though God inscribes upon those who qualify for citizenship in His kingdom His name and address—“God, New Jerusalem” (TM 446).</a:t>
            </a:r>
          </a:p>
        </p:txBody>
      </p:sp>
    </p:spTree>
    <p:extLst>
      <p:ext uri="{BB962C8B-B14F-4D97-AF65-F5344CB8AC3E}">
        <p14:creationId xmlns:p14="http://schemas.microsoft.com/office/powerpoint/2010/main" val="4203286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a:t>
            </a:r>
            <a:r>
              <a:rPr lang="en-US" dirty="0" smtClean="0"/>
              <a:t>Testimonies V.8 p. 117</a:t>
            </a:r>
            <a:endParaRPr lang="en-US" dirty="0"/>
          </a:p>
        </p:txBody>
      </p:sp>
      <p:sp>
        <p:nvSpPr>
          <p:cNvPr id="3" name="Content Placeholder 2"/>
          <p:cNvSpPr>
            <a:spLocks noGrp="1"/>
          </p:cNvSpPr>
          <p:nvPr>
            <p:ph sz="half" idx="1"/>
          </p:nvPr>
        </p:nvSpPr>
        <p:spPr>
          <a:xfrm>
            <a:off x="1914142" y="1272988"/>
            <a:ext cx="10134423" cy="4914452"/>
          </a:xfrm>
          <a:solidFill>
            <a:srgbClr val="FBF6F2"/>
          </a:solidFill>
        </p:spPr>
        <p:txBody>
          <a:bodyPr>
            <a:noAutofit/>
          </a:bodyPr>
          <a:lstStyle/>
          <a:p>
            <a:pPr marL="82296" indent="0">
              <a:buNone/>
            </a:pPr>
            <a:r>
              <a:rPr lang="en-US" sz="3200" dirty="0" smtClean="0"/>
              <a:t>“The </a:t>
            </a:r>
            <a:r>
              <a:rPr lang="en-US" sz="3200" dirty="0"/>
              <a:t>sign, or seal, of God is revealed in the observance of the seventh-day Sabbath, the Lord's memorial of creation. “The Lord </a:t>
            </a:r>
            <a:r>
              <a:rPr lang="en-US" sz="3200" dirty="0" err="1"/>
              <a:t>spake</a:t>
            </a:r>
            <a:r>
              <a:rPr lang="en-US" sz="3200" dirty="0"/>
              <a:t> unto Moses, saying, Speak thou also unto the children of Israel, saying, Verily My Sabbaths ye shall keep: for it is a sign between Me and you throughout your generations; that ye may know that I am the Lord that doth sanctify you.” </a:t>
            </a:r>
            <a:r>
              <a:rPr lang="en-US" sz="3200" dirty="0">
                <a:hlinkClick r:id="rId2"/>
              </a:rPr>
              <a:t>Exodus 31:12, 13</a:t>
            </a:r>
            <a:r>
              <a:rPr lang="en-US" sz="3200" dirty="0"/>
              <a:t>. Here the Sabbath is clearly designated as a sign between God and His people</a:t>
            </a:r>
            <a:r>
              <a:rPr lang="en-US" sz="3200" dirty="0" smtClean="0"/>
              <a:t>.”</a:t>
            </a:r>
            <a:r>
              <a:rPr lang="en-US" sz="3200" dirty="0"/>
              <a:t> </a:t>
            </a:r>
          </a:p>
        </p:txBody>
      </p:sp>
    </p:spTree>
    <p:extLst>
      <p:ext uri="{BB962C8B-B14F-4D97-AF65-F5344CB8AC3E}">
        <p14:creationId xmlns:p14="http://schemas.microsoft.com/office/powerpoint/2010/main" val="275820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a:t>
            </a:r>
            <a:r>
              <a:rPr lang="en-US" dirty="0" smtClean="0"/>
              <a:t>Testimonies V.8 p. 117</a:t>
            </a:r>
            <a:endParaRPr lang="en-US" dirty="0"/>
          </a:p>
        </p:txBody>
      </p:sp>
      <p:sp>
        <p:nvSpPr>
          <p:cNvPr id="3" name="Content Placeholder 2"/>
          <p:cNvSpPr>
            <a:spLocks noGrp="1"/>
          </p:cNvSpPr>
          <p:nvPr>
            <p:ph sz="half" idx="1"/>
          </p:nvPr>
        </p:nvSpPr>
        <p:spPr>
          <a:xfrm>
            <a:off x="1914142" y="1524000"/>
            <a:ext cx="9739975" cy="3012141"/>
          </a:xfrm>
          <a:solidFill>
            <a:srgbClr val="FBF6F2"/>
          </a:solidFill>
        </p:spPr>
        <p:txBody>
          <a:bodyPr>
            <a:noAutofit/>
          </a:bodyPr>
          <a:lstStyle/>
          <a:p>
            <a:pPr marL="82296" indent="0">
              <a:buNone/>
            </a:pPr>
            <a:r>
              <a:rPr lang="en-US" sz="3200" dirty="0" smtClean="0"/>
              <a:t>“The </a:t>
            </a:r>
            <a:r>
              <a:rPr lang="en-US" sz="3200" dirty="0"/>
              <a:t>mark of the beast is the opposite of this—the observance of the first day of the week. This mark distinguishes those who acknowledge the supremacy of the papal authority from those who acknowledge the authority of God. </a:t>
            </a:r>
            <a:r>
              <a:rPr lang="en-US" sz="3200" dirty="0" smtClean="0"/>
              <a:t>”</a:t>
            </a:r>
            <a:endParaRPr lang="en-US" sz="3200" dirty="0"/>
          </a:p>
        </p:txBody>
      </p:sp>
    </p:spTree>
    <p:extLst>
      <p:ext uri="{BB962C8B-B14F-4D97-AF65-F5344CB8AC3E}">
        <p14:creationId xmlns:p14="http://schemas.microsoft.com/office/powerpoint/2010/main" val="1117532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Early Babylon:  </a:t>
            </a:r>
            <a:r>
              <a:rPr lang="en-US" dirty="0"/>
              <a:t>SDABC V.7 p. 829</a:t>
            </a:r>
          </a:p>
        </p:txBody>
      </p:sp>
      <p:sp>
        <p:nvSpPr>
          <p:cNvPr id="3" name="Content Placeholder 2"/>
          <p:cNvSpPr>
            <a:spLocks noGrp="1"/>
          </p:cNvSpPr>
          <p:nvPr>
            <p:ph sz="half" idx="1"/>
          </p:nvPr>
        </p:nvSpPr>
        <p:spPr/>
        <p:txBody>
          <a:bodyPr>
            <a:noAutofit/>
          </a:bodyPr>
          <a:lstStyle/>
          <a:p>
            <a:pPr marL="82296" indent="0">
              <a:buNone/>
            </a:pPr>
            <a:r>
              <a:rPr lang="en-US" sz="3200" dirty="0" smtClean="0"/>
              <a:t>The </a:t>
            </a:r>
            <a:r>
              <a:rPr lang="en-US" sz="3200" dirty="0"/>
              <a:t>name thus seems to have reflected the claim of the Babylonian kings that they had been commissioned to rule the world by divine </a:t>
            </a:r>
            <a:r>
              <a:rPr lang="en-US" sz="3200" dirty="0" smtClean="0"/>
              <a:t>mandate.  </a:t>
            </a:r>
            <a:endParaRPr lang="en-US" sz="3200" dirty="0"/>
          </a:p>
        </p:txBody>
      </p:sp>
      <p:pic>
        <p:nvPicPr>
          <p:cNvPr id="3074" name="Picture 2" descr="The Whole World Will Worship a Hologram Image of the Beast | Z3 New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71108" y="1524000"/>
            <a:ext cx="3503599" cy="466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972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a:t>
            </a:r>
            <a:endParaRPr lang="en-US" dirty="0"/>
          </a:p>
        </p:txBody>
      </p:sp>
      <p:sp>
        <p:nvSpPr>
          <p:cNvPr id="3" name="Content Placeholder 2"/>
          <p:cNvSpPr>
            <a:spLocks noGrp="1"/>
          </p:cNvSpPr>
          <p:nvPr>
            <p:ph sz="half" idx="1"/>
          </p:nvPr>
        </p:nvSpPr>
        <p:spPr>
          <a:xfrm>
            <a:off x="1914143" y="1524000"/>
            <a:ext cx="6129720" cy="4663440"/>
          </a:xfrm>
        </p:spPr>
        <p:txBody>
          <a:bodyPr>
            <a:noAutofit/>
          </a:bodyPr>
          <a:lstStyle/>
          <a:p>
            <a:pPr marL="82296" indent="0">
              <a:buNone/>
            </a:pPr>
            <a:r>
              <a:rPr lang="en-US" sz="3200" dirty="0"/>
              <a:t>The outward, visible sign of this completion of the work of grace in the soul will be the observance of the true Sabbath of the </a:t>
            </a:r>
            <a:r>
              <a:rPr lang="en-US" sz="3200" dirty="0" smtClean="0"/>
              <a:t>Bible. </a:t>
            </a:r>
            <a:r>
              <a:rPr lang="en-US" sz="3200" dirty="0"/>
              <a:t>This will be brought about in the following way: The seventh-day Sabbath has always stood as God’s appointed rest day for man. </a:t>
            </a:r>
            <a:endParaRPr lang="en-US" sz="3200" dirty="0"/>
          </a:p>
        </p:txBody>
      </p:sp>
      <p:pic>
        <p:nvPicPr>
          <p:cNvPr id="1026" name="Picture 2" descr="Lesson 10 Revelation Seminars Revelations Seal Of Go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51830" y="2237069"/>
            <a:ext cx="3859754" cy="2890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82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a:t>
            </a:r>
            <a:endParaRPr lang="en-US" dirty="0"/>
          </a:p>
        </p:txBody>
      </p:sp>
      <p:sp>
        <p:nvSpPr>
          <p:cNvPr id="3" name="Content Placeholder 2"/>
          <p:cNvSpPr>
            <a:spLocks noGrp="1"/>
          </p:cNvSpPr>
          <p:nvPr>
            <p:ph sz="half" idx="1"/>
          </p:nvPr>
        </p:nvSpPr>
        <p:spPr>
          <a:xfrm>
            <a:off x="1914144" y="1524000"/>
            <a:ext cx="5120640" cy="4663440"/>
          </a:xfrm>
        </p:spPr>
        <p:txBody>
          <a:bodyPr>
            <a:noAutofit/>
          </a:bodyPr>
          <a:lstStyle/>
          <a:p>
            <a:pPr marL="82296" indent="0">
              <a:buNone/>
            </a:pPr>
            <a:r>
              <a:rPr lang="en-US" sz="3200" dirty="0" smtClean="0"/>
              <a:t>Established </a:t>
            </a:r>
            <a:r>
              <a:rPr lang="en-US" sz="3200" dirty="0"/>
              <a:t>at </a:t>
            </a:r>
            <a:r>
              <a:rPr lang="en-US" sz="3200" dirty="0" smtClean="0"/>
              <a:t>creation, </a:t>
            </a:r>
            <a:r>
              <a:rPr lang="en-US" sz="3200" dirty="0"/>
              <a:t>it was designed to be of perpetual obligation. The command to observe it was placed in the bosom of the moral </a:t>
            </a:r>
            <a:r>
              <a:rPr lang="en-US" sz="3200" dirty="0" smtClean="0"/>
              <a:t>law. </a:t>
            </a:r>
            <a:r>
              <a:rPr lang="en-US" sz="3200" dirty="0"/>
              <a:t>Neither Christ nor His apostles abrogated the </a:t>
            </a:r>
            <a:r>
              <a:rPr lang="en-US" sz="3200" dirty="0" smtClean="0"/>
              <a:t>Sabbath.</a:t>
            </a:r>
            <a:endParaRPr lang="en-US" sz="3200" dirty="0"/>
          </a:p>
        </p:txBody>
      </p:sp>
      <p:pic>
        <p:nvPicPr>
          <p:cNvPr id="2050" name="Picture 2" descr="A Week That Changed History Archives - Answers From Scripture - A Jesus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234"/>
          <a:stretch/>
        </p:blipFill>
        <p:spPr bwMode="auto">
          <a:xfrm>
            <a:off x="7034784" y="1524000"/>
            <a:ext cx="4961272" cy="4487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5682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a:t>
            </a:r>
            <a:endParaRPr lang="en-US" dirty="0"/>
          </a:p>
        </p:txBody>
      </p:sp>
      <p:sp>
        <p:nvSpPr>
          <p:cNvPr id="3" name="Content Placeholder 2"/>
          <p:cNvSpPr>
            <a:spLocks noGrp="1"/>
          </p:cNvSpPr>
          <p:nvPr>
            <p:ph sz="half" idx="1"/>
          </p:nvPr>
        </p:nvSpPr>
        <p:spPr>
          <a:xfrm>
            <a:off x="1914144" y="1524000"/>
            <a:ext cx="5867221" cy="4663440"/>
          </a:xfrm>
        </p:spPr>
        <p:txBody>
          <a:bodyPr>
            <a:noAutofit/>
          </a:bodyPr>
          <a:lstStyle/>
          <a:p>
            <a:pPr marL="82296" indent="0">
              <a:buNone/>
            </a:pPr>
            <a:r>
              <a:rPr lang="en-US" sz="3200" dirty="0" smtClean="0"/>
              <a:t>The </a:t>
            </a:r>
            <a:r>
              <a:rPr lang="en-US" sz="3200" dirty="0"/>
              <a:t>great apostasy following the death of the apostles presumed to set it aside and substitute in its place another day of rest, the first day of the week. But the Word of God predicts a great work of Sabbath </a:t>
            </a:r>
            <a:r>
              <a:rPr lang="en-US" sz="3200" dirty="0" smtClean="0"/>
              <a:t>reform </a:t>
            </a:r>
            <a:r>
              <a:rPr lang="en-US" sz="3200" dirty="0"/>
              <a:t>to precede the second coming of Christ. </a:t>
            </a:r>
            <a:endParaRPr lang="en-US" sz="3200" dirty="0"/>
          </a:p>
        </p:txBody>
      </p:sp>
      <p:pic>
        <p:nvPicPr>
          <p:cNvPr id="3076" name="Picture 4" descr="42 best Shabbat Shalom images on Pinterest | Shabbat shalom, Message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97032" y="1935741"/>
            <a:ext cx="4014552" cy="425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2446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a:t>
            </a:r>
            <a:endParaRPr lang="en-US" dirty="0"/>
          </a:p>
        </p:txBody>
      </p:sp>
      <p:sp>
        <p:nvSpPr>
          <p:cNvPr id="3" name="Content Placeholder 2"/>
          <p:cNvSpPr>
            <a:spLocks noGrp="1"/>
          </p:cNvSpPr>
          <p:nvPr>
            <p:ph sz="half" idx="1"/>
          </p:nvPr>
        </p:nvSpPr>
        <p:spPr>
          <a:xfrm>
            <a:off x="1914144" y="1524000"/>
            <a:ext cx="4827315" cy="4663440"/>
          </a:xfrm>
        </p:spPr>
        <p:txBody>
          <a:bodyPr>
            <a:noAutofit/>
          </a:bodyPr>
          <a:lstStyle/>
          <a:p>
            <a:pPr marL="82296" indent="0">
              <a:buNone/>
            </a:pPr>
            <a:r>
              <a:rPr lang="en-US" sz="3200" dirty="0" smtClean="0"/>
              <a:t>It </a:t>
            </a:r>
            <a:r>
              <a:rPr lang="en-US" sz="3200" dirty="0"/>
              <a:t>also predicts that simultaneously Satan, the great apostate leader, will exalt his own counterfeit system of religion, presenting a false </a:t>
            </a:r>
            <a:r>
              <a:rPr lang="en-US" sz="3200" dirty="0" err="1"/>
              <a:t>sabbath</a:t>
            </a:r>
            <a:r>
              <a:rPr lang="en-US" sz="3200" dirty="0"/>
              <a:t>, Sunday, as the day of </a:t>
            </a:r>
            <a:r>
              <a:rPr lang="en-US" sz="3200" dirty="0" smtClean="0"/>
              <a:t>worship. </a:t>
            </a:r>
            <a:endParaRPr lang="en-US" sz="3200" dirty="0"/>
          </a:p>
        </p:txBody>
      </p:sp>
      <p:pic>
        <p:nvPicPr>
          <p:cNvPr id="4098" name="Picture 2" descr="Satan's False Sabbath, Sunday - YouTub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5188" y="2165350"/>
            <a:ext cx="45148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300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a:t>
            </a:r>
            <a:endParaRPr lang="en-US" dirty="0"/>
          </a:p>
        </p:txBody>
      </p:sp>
      <p:sp>
        <p:nvSpPr>
          <p:cNvPr id="3" name="Content Placeholder 2"/>
          <p:cNvSpPr>
            <a:spLocks noGrp="1"/>
          </p:cNvSpPr>
          <p:nvPr>
            <p:ph sz="half" idx="1"/>
          </p:nvPr>
        </p:nvSpPr>
        <p:spPr>
          <a:xfrm>
            <a:off x="1914144" y="1524000"/>
            <a:ext cx="4916962" cy="4663440"/>
          </a:xfrm>
        </p:spPr>
        <p:txBody>
          <a:bodyPr>
            <a:noAutofit/>
          </a:bodyPr>
          <a:lstStyle/>
          <a:p>
            <a:pPr marL="82296" indent="0">
              <a:buNone/>
            </a:pPr>
            <a:r>
              <a:rPr lang="en-US" sz="3200" dirty="0" smtClean="0"/>
              <a:t>He </a:t>
            </a:r>
            <a:r>
              <a:rPr lang="en-US" sz="3200" dirty="0"/>
              <a:t>will be successful to the extent that he will be able to unite the whole world in a great religious </a:t>
            </a:r>
            <a:r>
              <a:rPr lang="en-US" sz="3200" dirty="0" smtClean="0"/>
              <a:t>reform movement</a:t>
            </a:r>
            <a:r>
              <a:rPr lang="en-US" sz="3200" dirty="0"/>
              <a:t>, a prominent feature of which will be the exaltation of </a:t>
            </a:r>
            <a:r>
              <a:rPr lang="en-US" sz="3200" dirty="0" smtClean="0"/>
              <a:t>Sunday. </a:t>
            </a:r>
            <a:endParaRPr lang="en-US" sz="3200" dirty="0"/>
          </a:p>
        </p:txBody>
      </p:sp>
      <p:pic>
        <p:nvPicPr>
          <p:cNvPr id="5122" name="Picture 2" descr="Sunday / Sun-Worship: SPIRITUAL IMPLICATIONS (The Awful Truth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34213" y="1804748"/>
            <a:ext cx="4876800" cy="4102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2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a:t>
            </a:r>
            <a:endParaRPr lang="en-US" dirty="0"/>
          </a:p>
        </p:txBody>
      </p:sp>
      <p:sp>
        <p:nvSpPr>
          <p:cNvPr id="3" name="Content Placeholder 2"/>
          <p:cNvSpPr>
            <a:spLocks noGrp="1"/>
          </p:cNvSpPr>
          <p:nvPr>
            <p:ph sz="half" idx="1"/>
          </p:nvPr>
        </p:nvSpPr>
        <p:spPr>
          <a:xfrm>
            <a:off x="1914144" y="1524000"/>
            <a:ext cx="5454844" cy="4663440"/>
          </a:xfrm>
        </p:spPr>
        <p:txBody>
          <a:bodyPr>
            <a:noAutofit/>
          </a:bodyPr>
          <a:lstStyle/>
          <a:p>
            <a:pPr marL="82296" indent="0">
              <a:buNone/>
            </a:pPr>
            <a:r>
              <a:rPr lang="en-US" sz="3200" dirty="0"/>
              <a:t> As </a:t>
            </a:r>
            <a:r>
              <a:rPr lang="en-US" sz="3200" dirty="0" smtClean="0"/>
              <a:t>a result </a:t>
            </a:r>
            <a:r>
              <a:rPr lang="en-US" sz="3200" dirty="0"/>
              <a:t>of his efforts in this direction the whole world will be divided into two camps, those who are faithful to God and keep His Sabbath, and those who join the universal counterfeit religious movement and honor the false </a:t>
            </a:r>
            <a:r>
              <a:rPr lang="en-US" sz="3200" dirty="0" err="1"/>
              <a:t>sabbath</a:t>
            </a:r>
            <a:r>
              <a:rPr lang="en-US" sz="3200" dirty="0"/>
              <a:t>. </a:t>
            </a:r>
            <a:endParaRPr lang="en-US" sz="3200" dirty="0"/>
          </a:p>
        </p:txBody>
      </p:sp>
      <p:pic>
        <p:nvPicPr>
          <p:cNvPr id="7170" name="Picture 2" descr="Dies Domini: Is Saturday the True Sabbath? - Catholicism.or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97653" y="1417320"/>
            <a:ext cx="3520110" cy="5174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797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a:t>
            </a:r>
            <a:endParaRPr lang="en-US" dirty="0"/>
          </a:p>
        </p:txBody>
      </p:sp>
      <p:sp>
        <p:nvSpPr>
          <p:cNvPr id="3" name="Content Placeholder 2"/>
          <p:cNvSpPr>
            <a:spLocks noGrp="1"/>
          </p:cNvSpPr>
          <p:nvPr>
            <p:ph sz="half" idx="1"/>
          </p:nvPr>
        </p:nvSpPr>
        <p:spPr>
          <a:xfrm>
            <a:off x="1914144" y="1524000"/>
            <a:ext cx="3464680" cy="4663440"/>
          </a:xfrm>
        </p:spPr>
        <p:txBody>
          <a:bodyPr>
            <a:noAutofit/>
          </a:bodyPr>
          <a:lstStyle/>
          <a:p>
            <a:pPr marL="82296" indent="0">
              <a:buNone/>
            </a:pPr>
            <a:r>
              <a:rPr lang="en-US" sz="3200" dirty="0" smtClean="0"/>
              <a:t>The </a:t>
            </a:r>
            <a:r>
              <a:rPr lang="en-US" sz="3200" dirty="0"/>
              <a:t>observance of the true Sabbath will thus become the distinguishing mark of the true worshiper of God.</a:t>
            </a:r>
            <a:endParaRPr lang="en-US" sz="3200" dirty="0"/>
          </a:p>
        </p:txBody>
      </p:sp>
      <p:pic>
        <p:nvPicPr>
          <p:cNvPr id="6146" name="Picture 2" descr="NCCG.ORG Lev's Qadosh: 11 October 2016 - Which Day? Beware False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546071" y="1740366"/>
            <a:ext cx="6502493" cy="4064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88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606-7</a:t>
            </a:r>
            <a:endParaRPr lang="en-US" dirty="0"/>
          </a:p>
        </p:txBody>
      </p:sp>
      <p:sp>
        <p:nvSpPr>
          <p:cNvPr id="3" name="Content Placeholder 2"/>
          <p:cNvSpPr>
            <a:spLocks noGrp="1"/>
          </p:cNvSpPr>
          <p:nvPr>
            <p:ph sz="half" idx="1"/>
          </p:nvPr>
        </p:nvSpPr>
        <p:spPr>
          <a:xfrm>
            <a:off x="1914144" y="1524000"/>
            <a:ext cx="4566169" cy="4663440"/>
          </a:xfrm>
        </p:spPr>
        <p:txBody>
          <a:bodyPr>
            <a:noAutofit/>
          </a:bodyPr>
          <a:lstStyle/>
          <a:p>
            <a:pPr marL="82296" indent="0">
              <a:buNone/>
            </a:pPr>
            <a:r>
              <a:rPr lang="en-US" sz="3200" dirty="0"/>
              <a:t>Yet it is not the outward observance of the Sabbath that constitutes the mark. The mark is placed upon those “that sigh and that cry for all the abominations that be done</a:t>
            </a:r>
            <a:r>
              <a:rPr lang="en-US" sz="3200" dirty="0" smtClean="0"/>
              <a:t>.”</a:t>
            </a:r>
            <a:endParaRPr lang="en-US" sz="3200" dirty="0"/>
          </a:p>
        </p:txBody>
      </p:sp>
      <p:pic>
        <p:nvPicPr>
          <p:cNvPr id="9218" name="Picture 2" descr="Ezekiel 9-12 - Reading the Bible - 2021"/>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312" r="8407" b="6836"/>
          <a:stretch/>
        </p:blipFill>
        <p:spPr bwMode="auto">
          <a:xfrm>
            <a:off x="6480313" y="1730749"/>
            <a:ext cx="5045568" cy="3656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7134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606-7</a:t>
            </a:r>
            <a:endParaRPr lang="en-US" dirty="0"/>
          </a:p>
        </p:txBody>
      </p:sp>
      <p:sp>
        <p:nvSpPr>
          <p:cNvPr id="3" name="Content Placeholder 2"/>
          <p:cNvSpPr>
            <a:spLocks noGrp="1"/>
          </p:cNvSpPr>
          <p:nvPr>
            <p:ph sz="half" idx="1"/>
          </p:nvPr>
        </p:nvSpPr>
        <p:spPr>
          <a:xfrm>
            <a:off x="1530626" y="1232452"/>
            <a:ext cx="6202017" cy="4954988"/>
          </a:xfrm>
        </p:spPr>
        <p:txBody>
          <a:bodyPr>
            <a:noAutofit/>
          </a:bodyPr>
          <a:lstStyle/>
          <a:p>
            <a:pPr marL="82296" indent="0">
              <a:buNone/>
            </a:pPr>
            <a:r>
              <a:rPr lang="en-US" sz="3100" dirty="0" smtClean="0"/>
              <a:t>The </a:t>
            </a:r>
            <a:r>
              <a:rPr lang="en-US" sz="3100" dirty="0"/>
              <a:t>seal stands for that character qualification that all must have who are accounted worthy of citizenship in the kingdom of glory about to be established. Only those who have purified their souls will cling to the Sabbath in that awful time of trouble preceding the return of Jesus. </a:t>
            </a:r>
            <a:endParaRPr lang="en-US" sz="3100" dirty="0"/>
          </a:p>
        </p:txBody>
      </p:sp>
      <p:pic>
        <p:nvPicPr>
          <p:cNvPr id="8194" name="Picture 2" descr="Sabbath Keeping Is Not Required For New Testament Christians: Seventh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8946" t="6863" r="22496" b="8404"/>
          <a:stretch/>
        </p:blipFill>
        <p:spPr bwMode="auto">
          <a:xfrm>
            <a:off x="7709356" y="1997764"/>
            <a:ext cx="4320668" cy="3508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9337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Seal:  SDABC V. </a:t>
            </a:r>
            <a:r>
              <a:rPr lang="en-US" dirty="0" smtClean="0"/>
              <a:t>4 </a:t>
            </a:r>
            <a:r>
              <a:rPr lang="en-US" dirty="0" smtClean="0"/>
              <a:t>p. </a:t>
            </a:r>
            <a:r>
              <a:rPr lang="en-US" dirty="0" smtClean="0"/>
              <a:t>606-7</a:t>
            </a:r>
            <a:endParaRPr lang="en-US" dirty="0"/>
          </a:p>
        </p:txBody>
      </p:sp>
      <p:sp>
        <p:nvSpPr>
          <p:cNvPr id="3" name="Content Placeholder 2"/>
          <p:cNvSpPr>
            <a:spLocks noGrp="1"/>
          </p:cNvSpPr>
          <p:nvPr>
            <p:ph sz="half" idx="1"/>
          </p:nvPr>
        </p:nvSpPr>
        <p:spPr>
          <a:xfrm>
            <a:off x="1914143" y="1524000"/>
            <a:ext cx="5579961" cy="4663440"/>
          </a:xfrm>
        </p:spPr>
        <p:txBody>
          <a:bodyPr>
            <a:noAutofit/>
          </a:bodyPr>
          <a:lstStyle/>
          <a:p>
            <a:pPr marL="82296" indent="0">
              <a:buNone/>
            </a:pPr>
            <a:r>
              <a:rPr lang="en-US" sz="3200" dirty="0" smtClean="0"/>
              <a:t>Insincere </a:t>
            </a:r>
            <a:r>
              <a:rPr lang="en-US" sz="3200" dirty="0" err="1"/>
              <a:t>Sabbathkeepers</a:t>
            </a:r>
            <a:r>
              <a:rPr lang="en-US" sz="3200" dirty="0"/>
              <a:t> will abandon the ranks of God’s people and unite with Satan against heaven, and join in the battle against the Ruler of the </a:t>
            </a:r>
            <a:r>
              <a:rPr lang="en-US" sz="3200" dirty="0" smtClean="0"/>
              <a:t>universe. </a:t>
            </a:r>
            <a:r>
              <a:rPr lang="en-US" sz="3200" dirty="0"/>
              <a:t>Thus only the genuine and true remain as the sole defenders of God’s holy </a:t>
            </a:r>
            <a:r>
              <a:rPr lang="en-US" sz="3200" dirty="0" smtClean="0"/>
              <a:t>Sabbath. </a:t>
            </a:r>
            <a:endParaRPr lang="en-US" sz="3200" dirty="0"/>
          </a:p>
        </p:txBody>
      </p:sp>
      <p:pic>
        <p:nvPicPr>
          <p:cNvPr id="10242" name="Picture 2" descr="Pin by Dan Humphrey on Sabbath Keeping | Inspirational words, Happy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914459" y="1388554"/>
            <a:ext cx="3296880" cy="4934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989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Template>
  <TotalTime>435</TotalTime>
  <Words>3694</Words>
  <Application>Microsoft Office PowerPoint</Application>
  <PresentationFormat>Widescreen</PresentationFormat>
  <Paragraphs>257</Paragraphs>
  <Slides>122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122</vt:i4>
      </vt:variant>
    </vt:vector>
  </HeadingPairs>
  <TitlesOfParts>
    <vt:vector size="128" baseType="lpstr">
      <vt:lpstr>Arial</vt:lpstr>
      <vt:lpstr>Century Gothic</vt:lpstr>
      <vt:lpstr>Lucida Calligraphy</vt:lpstr>
      <vt:lpstr>Verdana</vt:lpstr>
      <vt:lpstr>Wingdings 2</vt:lpstr>
      <vt:lpstr>Idea design template</vt:lpstr>
      <vt:lpstr>The Seal of God and the Mark of the Beast:  Part 1</vt:lpstr>
      <vt:lpstr>Memory Text:  Revelation 7:2-3</vt:lpstr>
      <vt:lpstr>KEY VERSES: The 2nd Angel’s Message Revelation 14:8</vt:lpstr>
      <vt:lpstr>KEY VERSES: The 3rd Angel’s Message Revelation 14:9-12</vt:lpstr>
      <vt:lpstr>KEY VERSES: The 3rd Angel’s Message Revelation 14:9-12</vt:lpstr>
      <vt:lpstr>Three Angels’ Messages: </vt:lpstr>
      <vt:lpstr>Early Babylon:  SDABC V.7 p. 828-9</vt:lpstr>
      <vt:lpstr>Early Babylon:  SDABC V.7 p. 829</vt:lpstr>
      <vt:lpstr>Early Babylon:  SDABC V.7 p. 829</vt:lpstr>
      <vt:lpstr>Early Babylon:  Genesis 10:8-11</vt:lpstr>
      <vt:lpstr>Early Babylon:  Genesis 10:8-11</vt:lpstr>
      <vt:lpstr>Early Babylon:  Genesis 10:8-11</vt:lpstr>
      <vt:lpstr>Early Babylon:  Genesis 10:8-11</vt:lpstr>
      <vt:lpstr>PowerPoint Presentation</vt:lpstr>
      <vt:lpstr>Early Babylon:  SDABC V.7 p. 829</vt:lpstr>
      <vt:lpstr>Early Babylon:  Isaiah 14:4-6, 12-14</vt:lpstr>
      <vt:lpstr>Early Babylon:  Isaiah 14:6, 12-14</vt:lpstr>
      <vt:lpstr>Early Babylon:  Isaiah 14:12-14</vt:lpstr>
      <vt:lpstr>Early Babylon:  Isaiah 14:13-14</vt:lpstr>
      <vt:lpstr>Early Babylon:  SDABC V.7 p. 829</vt:lpstr>
      <vt:lpstr>Early Babylon:  SDABC V.7 p. 829</vt:lpstr>
      <vt:lpstr>Early Babylon:  SDABC V.7 p. 829</vt:lpstr>
      <vt:lpstr>Early Babylon:  SDABC V.7 p. 829</vt:lpstr>
      <vt:lpstr>Early Babylon:  SDABC V.7 p. 829</vt:lpstr>
      <vt:lpstr>Early Babylon:  SDABC V.7 p. 829</vt:lpstr>
      <vt:lpstr>Early Babylon:  SDABC V.7 p. 829</vt:lpstr>
      <vt:lpstr>Finding Babylon:  SDABC V.7 p. 829</vt:lpstr>
      <vt:lpstr>Finding Babylon:  SDABC V.7 p. 829</vt:lpstr>
      <vt:lpstr>Finding Babylon:  SDABC V.7 p. 829</vt:lpstr>
      <vt:lpstr>Finding Babylon:  SDABC V.7 p. 829</vt:lpstr>
      <vt:lpstr>Finding Babylon:  SDABC V.7 p. 829</vt:lpstr>
      <vt:lpstr>Finding Babylon:  1 Peter 5:13</vt:lpstr>
      <vt:lpstr>Finding Babylon:  SDABC V.7 p. 829</vt:lpstr>
      <vt:lpstr>Finding Babylon:  SDABC V.7 p. 829</vt:lpstr>
      <vt:lpstr>Finding Babylon:  SDABC V.7 p. 829-830</vt:lpstr>
      <vt:lpstr>Finding Babylon:  SDABC V.7 p. 830</vt:lpstr>
      <vt:lpstr>Finding Babylon:  SDABC V.7 p. 830</vt:lpstr>
      <vt:lpstr>Finding Babylon:  SDABC V.7 p. 830</vt:lpstr>
      <vt:lpstr>Finding Babylon:  SDABC V.7 p. 830</vt:lpstr>
      <vt:lpstr>Finding Babylon:  SDABC V.7 p. 830</vt:lpstr>
      <vt:lpstr>Finding Babylon:  SDABC V.7 p. 830</vt:lpstr>
      <vt:lpstr>Finding Babylon:  SDABC V.7 p. 830</vt:lpstr>
      <vt:lpstr>Finding Babylon:  SDABC V.7 p. 830</vt:lpstr>
      <vt:lpstr>Finding Babylon:  SDABC V.7 p. 830</vt:lpstr>
      <vt:lpstr>Finding Babylon:  SDABC V.7 p. 830</vt:lpstr>
      <vt:lpstr>Babylon Fallen:  Isaiah 21:9</vt:lpstr>
      <vt:lpstr>Babylon Fallen:  SDABC V.7 p. 830</vt:lpstr>
      <vt:lpstr>Babylon Fallen:  SDABC V.7 p. 830</vt:lpstr>
      <vt:lpstr>Babylon Fallen:  SDABC V.7 p. 830</vt:lpstr>
      <vt:lpstr>Babylon Fallen:  SDABC V.7 p. 830</vt:lpstr>
      <vt:lpstr>Babylon Fallen:  SDABC V.7 p. 830</vt:lpstr>
      <vt:lpstr>Babylon Fallen:  Revelation 18:2-10</vt:lpstr>
      <vt:lpstr>Babylon Fallen:  Revelation 18:3-10</vt:lpstr>
      <vt:lpstr>Babylon Fallen:  Revelation 18:4-10</vt:lpstr>
      <vt:lpstr>Babylon Fallen:  Revelation 18:5-10</vt:lpstr>
      <vt:lpstr>Babylon Fallen:  Revelation 18:6-10</vt:lpstr>
      <vt:lpstr>Babylon Fallen:  Revelation 18:7-10</vt:lpstr>
      <vt:lpstr>Babylon Fallen:  Revelation 18:8-10</vt:lpstr>
      <vt:lpstr>Babylon Fallen:  Revelation 18:9-10</vt:lpstr>
      <vt:lpstr>Babylon Fallen:  Revelation 18:10</vt:lpstr>
      <vt:lpstr>KEY VERSES: The 2nd Angel’s Message Revelation 14:8</vt:lpstr>
      <vt:lpstr>KEY VERSES: The 3rd Angel’s Message Revelation 14:9-12</vt:lpstr>
      <vt:lpstr>KEY VERSES: The 3rd Angel’s Message Revelation 14:9-12</vt:lpstr>
      <vt:lpstr>Babylon Fallen:  SDABC V.7 p. 832-3</vt:lpstr>
      <vt:lpstr>Babylon Fallen:  SDABC V.7 p. 833</vt:lpstr>
      <vt:lpstr>Babylon Fallen:  SDABC V.7 p. 833</vt:lpstr>
      <vt:lpstr>Babylon Fallen:  SDABC V.7 p. 833</vt:lpstr>
      <vt:lpstr>Babylon Fallen:  SDABC V.7 p. 833</vt:lpstr>
      <vt:lpstr>Babylon Fallen:  SDABC V.7 p. 833</vt:lpstr>
      <vt:lpstr>Out of Babylon:  Revelation 6:15-7:17</vt:lpstr>
      <vt:lpstr>Out of Babylon:  Revelation 6:16-7:17</vt:lpstr>
      <vt:lpstr>Out of Babylon:  Revelation 7:1-17</vt:lpstr>
      <vt:lpstr>Four Winds:  SDABC V. 7 p. 781</vt:lpstr>
      <vt:lpstr>Four Winds:  SDABC V. 7 p. 781</vt:lpstr>
      <vt:lpstr>Four Winds:  SDABC V. 7 p. 781</vt:lpstr>
      <vt:lpstr>Four Winds:  SDABC V. 7 p. 781</vt:lpstr>
      <vt:lpstr>Four Winds:  The Great Controversy p.614</vt:lpstr>
      <vt:lpstr>Out of Babylon:  Revelation 7:2-17</vt:lpstr>
      <vt:lpstr>Out of Babylon:  Revelation 7:3-17</vt:lpstr>
      <vt:lpstr>The Seal:  SDABC V. 7 p. 782</vt:lpstr>
      <vt:lpstr>Out of Babylon:  Ezekiel 9:1-6</vt:lpstr>
      <vt:lpstr>Out of Babylon:  Ezekiel 9:2-6</vt:lpstr>
      <vt:lpstr>Out of Babylon:  Ezekiel 9:3-6</vt:lpstr>
      <vt:lpstr>Out of Babylon:  Ezekiel 9:4-6</vt:lpstr>
      <vt:lpstr>Out of Babylon:  Ezekiel 9:5-6</vt:lpstr>
      <vt:lpstr>Out of Babylon:  Ezekiel 9:6</vt:lpstr>
      <vt:lpstr>The Seal:  SDABC V. 4 p. 606 </vt:lpstr>
      <vt:lpstr>The Seal:  Testimonies V.8 p. 117</vt:lpstr>
      <vt:lpstr>The Seal:  Testimonies V.8 p. 117</vt:lpstr>
      <vt:lpstr>The Seal:  SDABC V. 4 p. 606</vt:lpstr>
      <vt:lpstr>The Seal:  SDABC V. 4 p. 606</vt:lpstr>
      <vt:lpstr>The Seal:  SDABC V. 4 p. 606</vt:lpstr>
      <vt:lpstr>The Seal:  SDABC V. 4 p. 606</vt:lpstr>
      <vt:lpstr>The Seal:  SDABC V. 4 p. 606</vt:lpstr>
      <vt:lpstr>The Seal:  SDABC V. 4 p. 606</vt:lpstr>
      <vt:lpstr>The Seal:  SDABC V. 4 p. 606</vt:lpstr>
      <vt:lpstr>The Seal:  SDABC V. 4 p. 606-7</vt:lpstr>
      <vt:lpstr>The Seal:  SDABC V. 4 p. 606-7</vt:lpstr>
      <vt:lpstr>The Seal:  SDABC V. 4 p. 606-7</vt:lpstr>
      <vt:lpstr>The Seal:  SDABC V. 4 p. 606-7</vt:lpstr>
      <vt:lpstr>The Seal:  SDABC V. 4 p. 607</vt:lpstr>
      <vt:lpstr>The Seal:  SDABC V. 4 p. 607</vt:lpstr>
      <vt:lpstr>Out of Babylon:  Revelation 7:4-17</vt:lpstr>
      <vt:lpstr>Out of Babylon:  Revelation 7:5-17</vt:lpstr>
      <vt:lpstr>Out of Babylon:  Revelation 7:6-17</vt:lpstr>
      <vt:lpstr>Out of Babylon:  Revelation 7:7-17</vt:lpstr>
      <vt:lpstr>Out of Babylon:  Revelation 7:8-17</vt:lpstr>
      <vt:lpstr>Where is Dan?  SDABC V. 7 p. 783</vt:lpstr>
      <vt:lpstr>Where is Dan?  SDABC V. 7 p. 783</vt:lpstr>
      <vt:lpstr>Where is Dan?  SDABC V. 7 p. 783</vt:lpstr>
      <vt:lpstr>Where is Dan?  Judges 18:30-31 </vt:lpstr>
      <vt:lpstr>Where is Dan?  SDABC V. 7 p. 783</vt:lpstr>
      <vt:lpstr>Out of Babylon:  Revelation 7:9-17</vt:lpstr>
      <vt:lpstr>Out of Babylon:  Revelation 7:10-17</vt:lpstr>
      <vt:lpstr>Out of Babylon:  Revelation 7:11-17</vt:lpstr>
      <vt:lpstr>Out of Babylon:  Revelation 7:12-17</vt:lpstr>
      <vt:lpstr>Out of Babylon:  Revelation 7:13-17</vt:lpstr>
      <vt:lpstr>Out of Babylon:  Revelation 7:14-17</vt:lpstr>
      <vt:lpstr>Out of Babylon:  Revelation 7:15-17</vt:lpstr>
      <vt:lpstr>Out of Babylon:  Revelation 7:16-17</vt:lpstr>
      <vt:lpstr>Out of Babylon:  Revelation 7:17</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Seal of God and the Mark of the Beast:  Part 1</dc:title>
  <dc:creator>gabby young</dc:creator>
  <cp:lastModifiedBy>gabby young</cp:lastModifiedBy>
  <cp:revision>41</cp:revision>
  <dcterms:created xsi:type="dcterms:W3CDTF">2023-06-09T23:18:46Z</dcterms:created>
  <dcterms:modified xsi:type="dcterms:W3CDTF">2023-06-10T06:44:18Z</dcterms:modified>
</cp:coreProperties>
</file>