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ink/ink1.xml" ContentType="application/inkml+xml"/>
  <Override PartName="/ppt/ink/ink2.xml" ContentType="application/inkml+xml"/>
  <Override PartName="/ppt/ink/ink3.xml" ContentType="application/inkml+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33"/>
  </p:notesMasterIdLst>
  <p:handoutMasterIdLst>
    <p:handoutMasterId r:id="rId134"/>
  </p:handoutMasterIdLst>
  <p:sldIdLst>
    <p:sldId id="256" r:id="rId5"/>
    <p:sldId id="276" r:id="rId6"/>
    <p:sldId id="280" r:id="rId7"/>
    <p:sldId id="277" r:id="rId8"/>
    <p:sldId id="278" r:id="rId9"/>
    <p:sldId id="279" r:id="rId10"/>
    <p:sldId id="275" r:id="rId11"/>
    <p:sldId id="315" r:id="rId12"/>
    <p:sldId id="281" r:id="rId13"/>
    <p:sldId id="283" r:id="rId14"/>
    <p:sldId id="319" r:id="rId15"/>
    <p:sldId id="318" r:id="rId16"/>
    <p:sldId id="284" r:id="rId17"/>
    <p:sldId id="285" r:id="rId18"/>
    <p:sldId id="286" r:id="rId19"/>
    <p:sldId id="287" r:id="rId20"/>
    <p:sldId id="265" r:id="rId21"/>
    <p:sldId id="288" r:id="rId22"/>
    <p:sldId id="289" r:id="rId23"/>
    <p:sldId id="291" r:id="rId24"/>
    <p:sldId id="290" r:id="rId25"/>
    <p:sldId id="292" r:id="rId26"/>
    <p:sldId id="294" r:id="rId27"/>
    <p:sldId id="295" r:id="rId28"/>
    <p:sldId id="296" r:id="rId29"/>
    <p:sldId id="282" r:id="rId30"/>
    <p:sldId id="301" r:id="rId31"/>
    <p:sldId id="302" r:id="rId32"/>
    <p:sldId id="297" r:id="rId33"/>
    <p:sldId id="298" r:id="rId34"/>
    <p:sldId id="303" r:id="rId35"/>
    <p:sldId id="304" r:id="rId36"/>
    <p:sldId id="305" r:id="rId37"/>
    <p:sldId id="306" r:id="rId38"/>
    <p:sldId id="307" r:id="rId39"/>
    <p:sldId id="300" r:id="rId40"/>
    <p:sldId id="312" r:id="rId41"/>
    <p:sldId id="313" r:id="rId42"/>
    <p:sldId id="311" r:id="rId43"/>
    <p:sldId id="309" r:id="rId44"/>
    <p:sldId id="308" r:id="rId45"/>
    <p:sldId id="310" r:id="rId46"/>
    <p:sldId id="266" r:id="rId47"/>
    <p:sldId id="317" r:id="rId48"/>
    <p:sldId id="316" r:id="rId49"/>
    <p:sldId id="320" r:id="rId50"/>
    <p:sldId id="321" r:id="rId51"/>
    <p:sldId id="322" r:id="rId52"/>
    <p:sldId id="323" r:id="rId53"/>
    <p:sldId id="324" r:id="rId54"/>
    <p:sldId id="271" r:id="rId55"/>
    <p:sldId id="314" r:id="rId56"/>
    <p:sldId id="325" r:id="rId57"/>
    <p:sldId id="329" r:id="rId58"/>
    <p:sldId id="330" r:id="rId59"/>
    <p:sldId id="331" r:id="rId60"/>
    <p:sldId id="332" r:id="rId61"/>
    <p:sldId id="333" r:id="rId62"/>
    <p:sldId id="334" r:id="rId63"/>
    <p:sldId id="335" r:id="rId64"/>
    <p:sldId id="336" r:id="rId65"/>
    <p:sldId id="338" r:id="rId66"/>
    <p:sldId id="341" r:id="rId67"/>
    <p:sldId id="342" r:id="rId68"/>
    <p:sldId id="343" r:id="rId69"/>
    <p:sldId id="344" r:id="rId70"/>
    <p:sldId id="345" r:id="rId71"/>
    <p:sldId id="346" r:id="rId72"/>
    <p:sldId id="347" r:id="rId73"/>
    <p:sldId id="348" r:id="rId74"/>
    <p:sldId id="349" r:id="rId75"/>
    <p:sldId id="350" r:id="rId76"/>
    <p:sldId id="365" r:id="rId77"/>
    <p:sldId id="366" r:id="rId78"/>
    <p:sldId id="379" r:id="rId79"/>
    <p:sldId id="380" r:id="rId80"/>
    <p:sldId id="351" r:id="rId81"/>
    <p:sldId id="352" r:id="rId82"/>
    <p:sldId id="326" r:id="rId83"/>
    <p:sldId id="354" r:id="rId84"/>
    <p:sldId id="355" r:id="rId85"/>
    <p:sldId id="356" r:id="rId86"/>
    <p:sldId id="327" r:id="rId87"/>
    <p:sldId id="363" r:id="rId88"/>
    <p:sldId id="328" r:id="rId89"/>
    <p:sldId id="353" r:id="rId90"/>
    <p:sldId id="364" r:id="rId91"/>
    <p:sldId id="358" r:id="rId92"/>
    <p:sldId id="359" r:id="rId93"/>
    <p:sldId id="360" r:id="rId94"/>
    <p:sldId id="357" r:id="rId95"/>
    <p:sldId id="361" r:id="rId96"/>
    <p:sldId id="362" r:id="rId97"/>
    <p:sldId id="367" r:id="rId98"/>
    <p:sldId id="368" r:id="rId99"/>
    <p:sldId id="369" r:id="rId100"/>
    <p:sldId id="370" r:id="rId101"/>
    <p:sldId id="371" r:id="rId102"/>
    <p:sldId id="372" r:id="rId103"/>
    <p:sldId id="373" r:id="rId104"/>
    <p:sldId id="374" r:id="rId105"/>
    <p:sldId id="376" r:id="rId106"/>
    <p:sldId id="375" r:id="rId107"/>
    <p:sldId id="377" r:id="rId108"/>
    <p:sldId id="378" r:id="rId109"/>
    <p:sldId id="381" r:id="rId110"/>
    <p:sldId id="382" r:id="rId111"/>
    <p:sldId id="384" r:id="rId112"/>
    <p:sldId id="383" r:id="rId113"/>
    <p:sldId id="385" r:id="rId114"/>
    <p:sldId id="386" r:id="rId115"/>
    <p:sldId id="387" r:id="rId116"/>
    <p:sldId id="388" r:id="rId117"/>
    <p:sldId id="389" r:id="rId118"/>
    <p:sldId id="390" r:id="rId119"/>
    <p:sldId id="391" r:id="rId120"/>
    <p:sldId id="392" r:id="rId121"/>
    <p:sldId id="393" r:id="rId122"/>
    <p:sldId id="394" r:id="rId123"/>
    <p:sldId id="395" r:id="rId124"/>
    <p:sldId id="396" r:id="rId125"/>
    <p:sldId id="398" r:id="rId126"/>
    <p:sldId id="397" r:id="rId127"/>
    <p:sldId id="399" r:id="rId128"/>
    <p:sldId id="401" r:id="rId129"/>
    <p:sldId id="400" r:id="rId130"/>
    <p:sldId id="402" r:id="rId131"/>
    <p:sldId id="403" r:id="rId132"/>
  </p:sldIdLst>
  <p:sldSz cx="12188825"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39" userDrawn="1">
          <p15:clr>
            <a:srgbClr val="A4A3A4"/>
          </p15:clr>
        </p15:guide>
        <p15:guide id="2" orient="horz" pos="216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2412"/>
    <a:srgbClr val="BCD1A3"/>
    <a:srgbClr val="485E2E"/>
    <a:srgbClr val="8B9D7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712" autoAdjust="0"/>
    <p:restoredTop sz="94660"/>
  </p:normalViewPr>
  <p:slideViewPr>
    <p:cSldViewPr>
      <p:cViewPr>
        <p:scale>
          <a:sx n="29" d="100"/>
          <a:sy n="29" d="100"/>
        </p:scale>
        <p:origin x="2004" y="768"/>
      </p:cViewPr>
      <p:guideLst>
        <p:guide pos="3839"/>
        <p:guide orient="horz" pos="2160"/>
      </p:guideLst>
    </p:cSldViewPr>
  </p:slideViewPr>
  <p:notesTextViewPr>
    <p:cViewPr>
      <p:scale>
        <a:sx n="1" d="1"/>
        <a:sy n="1" d="1"/>
      </p:scale>
      <p:origin x="0" y="0"/>
    </p:cViewPr>
  </p:notesTextViewPr>
  <p:notesViewPr>
    <p:cSldViewPr>
      <p:cViewPr varScale="1">
        <p:scale>
          <a:sx n="63" d="100"/>
          <a:sy n="63" d="100"/>
        </p:scale>
        <p:origin x="2838" y="10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tableStyles" Target="tableStyles.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28" Type="http://schemas.openxmlformats.org/officeDocument/2006/relationships/slide" Target="slides/slide124.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slide" Target="slides/slide114.xml"/><Relationship Id="rId134" Type="http://schemas.openxmlformats.org/officeDocument/2006/relationships/handoutMaster" Target="handoutMasters/handoutMaster1.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slide" Target="slides/slide120.xml"/><Relationship Id="rId129" Type="http://schemas.openxmlformats.org/officeDocument/2006/relationships/slide" Target="slides/slide125.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0" Type="http://schemas.openxmlformats.org/officeDocument/2006/relationships/slide" Target="slides/slide126.xml"/><Relationship Id="rId135" Type="http://schemas.openxmlformats.org/officeDocument/2006/relationships/presProps" Target="presProps.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viewProps" Target="viewProps.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4" Type="http://schemas.openxmlformats.org/officeDocument/2006/relationships/slideMaster" Target="slideMasters/slideMaster1.xml"/><Relationship Id="rId9" Type="http://schemas.openxmlformats.org/officeDocument/2006/relationships/slide" Target="slides/slide5.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notesMaster" Target="notesMasters/notesMaster1.xml"/></Relationships>
</file>

<file path=ppt/diagrams/_rels/data2.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image" Target="../media/image53.png"/></Relationships>
</file>

<file path=ppt/diagrams/_rels/drawing2.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image" Target="../media/image53.png"/></Relationships>
</file>

<file path=ppt/diagrams/colors1.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4C7FB47-418C-4DF4-AC9B-33D76582D3C2}" type="doc">
      <dgm:prSet loTypeId="urn:microsoft.com/office/officeart/2005/8/layout/hList6" loCatId="list" qsTypeId="urn:microsoft.com/office/officeart/2005/8/quickstyle/simple5" qsCatId="simple" csTypeId="urn:microsoft.com/office/officeart/2005/8/colors/accent3_4" csCatId="accent3" phldr="1"/>
      <dgm:spPr/>
      <dgm:t>
        <a:bodyPr/>
        <a:lstStyle/>
        <a:p>
          <a:endParaRPr lang="en-US"/>
        </a:p>
      </dgm:t>
    </dgm:pt>
    <dgm:pt modelId="{3D2A812C-2BEE-47B5-82D0-215E267ACDC6}">
      <dgm:prSet phldrT="[Text]"/>
      <dgm:spPr/>
      <dgm:t>
        <a:bodyPr/>
        <a:lstStyle/>
        <a:p>
          <a:r>
            <a:rPr lang="en-US" dirty="0" smtClean="0"/>
            <a:t>1st Angel:  Worship the Creator God of the Gospel!  </a:t>
          </a:r>
          <a:endParaRPr lang="en-US" dirty="0"/>
        </a:p>
      </dgm:t>
    </dgm:pt>
    <dgm:pt modelId="{3E17BAA4-4284-408F-9C54-E1B3F48D32E0}" type="parTrans" cxnId="{AF72018D-C819-4F78-8860-430301F5AFD3}">
      <dgm:prSet/>
      <dgm:spPr/>
      <dgm:t>
        <a:bodyPr/>
        <a:lstStyle/>
        <a:p>
          <a:endParaRPr lang="en-US"/>
        </a:p>
      </dgm:t>
    </dgm:pt>
    <dgm:pt modelId="{D9D38F13-0521-4B43-8345-5054D4118C31}" type="sibTrans" cxnId="{AF72018D-C819-4F78-8860-430301F5AFD3}">
      <dgm:prSet/>
      <dgm:spPr/>
      <dgm:t>
        <a:bodyPr/>
        <a:lstStyle/>
        <a:p>
          <a:endParaRPr lang="en-US"/>
        </a:p>
      </dgm:t>
    </dgm:pt>
    <dgm:pt modelId="{8DEC6E41-D28A-4648-8C41-236FA3D43804}">
      <dgm:prSet phldrT="[Text]"/>
      <dgm:spPr/>
      <dgm:t>
        <a:bodyPr/>
        <a:lstStyle/>
        <a:p>
          <a:r>
            <a:rPr lang="en-US" dirty="0" smtClean="0"/>
            <a:t>2nd Angel:  False System of Worship Doomed!   </a:t>
          </a:r>
          <a:endParaRPr lang="en-US" dirty="0"/>
        </a:p>
      </dgm:t>
    </dgm:pt>
    <dgm:pt modelId="{8D416E4D-34B8-42A3-834E-0EEFE99E856F}" type="parTrans" cxnId="{BDEDA048-B7D8-4655-AE48-53D1B1B697FF}">
      <dgm:prSet/>
      <dgm:spPr/>
      <dgm:t>
        <a:bodyPr/>
        <a:lstStyle/>
        <a:p>
          <a:endParaRPr lang="en-US"/>
        </a:p>
      </dgm:t>
    </dgm:pt>
    <dgm:pt modelId="{8015A293-D567-47DB-BF4D-95C1D4CC714F}" type="sibTrans" cxnId="{BDEDA048-B7D8-4655-AE48-53D1B1B697FF}">
      <dgm:prSet/>
      <dgm:spPr/>
      <dgm:t>
        <a:bodyPr/>
        <a:lstStyle/>
        <a:p>
          <a:endParaRPr lang="en-US"/>
        </a:p>
      </dgm:t>
    </dgm:pt>
    <dgm:pt modelId="{317CC658-0B9B-4516-8B9A-1093A2295269}">
      <dgm:prSet phldrT="[Text]"/>
      <dgm:spPr/>
      <dgm:t>
        <a:bodyPr/>
        <a:lstStyle/>
        <a:p>
          <a:r>
            <a:rPr lang="en-US" dirty="0" smtClean="0"/>
            <a:t>3</a:t>
          </a:r>
          <a:r>
            <a:rPr lang="en-US" baseline="30000" dirty="0" smtClean="0"/>
            <a:t>rd</a:t>
          </a:r>
          <a:r>
            <a:rPr lang="en-US" dirty="0" smtClean="0"/>
            <a:t> Angel:  </a:t>
          </a:r>
          <a:r>
            <a:rPr lang="en-US" b="1" dirty="0" smtClean="0"/>
            <a:t>Choose!</a:t>
          </a:r>
          <a:r>
            <a:rPr lang="en-US" dirty="0" smtClean="0"/>
            <a:t>  </a:t>
          </a:r>
        </a:p>
        <a:p>
          <a:r>
            <a:rPr lang="en-US" dirty="0" smtClean="0"/>
            <a:t>Live or Die by Your Choice.</a:t>
          </a:r>
          <a:endParaRPr lang="en-US" dirty="0"/>
        </a:p>
      </dgm:t>
    </dgm:pt>
    <dgm:pt modelId="{1EA4E280-83FF-4A2D-BE54-F293A3BABF29}" type="parTrans" cxnId="{B9132ABC-0D36-434F-A8A1-D7BE157B4CF7}">
      <dgm:prSet/>
      <dgm:spPr/>
      <dgm:t>
        <a:bodyPr/>
        <a:lstStyle/>
        <a:p>
          <a:endParaRPr lang="en-US"/>
        </a:p>
      </dgm:t>
    </dgm:pt>
    <dgm:pt modelId="{12A728D6-1741-4FF9-A585-420C1FACE1F1}" type="sibTrans" cxnId="{B9132ABC-0D36-434F-A8A1-D7BE157B4CF7}">
      <dgm:prSet/>
      <dgm:spPr/>
      <dgm:t>
        <a:bodyPr/>
        <a:lstStyle/>
        <a:p>
          <a:endParaRPr lang="en-US"/>
        </a:p>
      </dgm:t>
    </dgm:pt>
    <dgm:pt modelId="{8B375F1F-2DF5-45EE-81D1-6E5A5B9DF586}" type="pres">
      <dgm:prSet presAssocID="{64C7FB47-418C-4DF4-AC9B-33D76582D3C2}" presName="Name0" presStyleCnt="0">
        <dgm:presLayoutVars>
          <dgm:dir/>
          <dgm:resizeHandles val="exact"/>
        </dgm:presLayoutVars>
      </dgm:prSet>
      <dgm:spPr/>
      <dgm:t>
        <a:bodyPr/>
        <a:lstStyle/>
        <a:p>
          <a:endParaRPr lang="en-US"/>
        </a:p>
      </dgm:t>
    </dgm:pt>
    <dgm:pt modelId="{739B5198-2812-4040-8291-3C77919FA8CA}" type="pres">
      <dgm:prSet presAssocID="{3D2A812C-2BEE-47B5-82D0-215E267ACDC6}" presName="node" presStyleLbl="node1" presStyleIdx="0" presStyleCnt="3">
        <dgm:presLayoutVars>
          <dgm:bulletEnabled val="1"/>
        </dgm:presLayoutVars>
      </dgm:prSet>
      <dgm:spPr/>
      <dgm:t>
        <a:bodyPr/>
        <a:lstStyle/>
        <a:p>
          <a:endParaRPr lang="en-US"/>
        </a:p>
      </dgm:t>
    </dgm:pt>
    <dgm:pt modelId="{E7E05A32-8EF4-44CF-A5ED-B4B6A2A050C7}" type="pres">
      <dgm:prSet presAssocID="{D9D38F13-0521-4B43-8345-5054D4118C31}" presName="sibTrans" presStyleCnt="0"/>
      <dgm:spPr/>
      <dgm:t>
        <a:bodyPr/>
        <a:lstStyle/>
        <a:p>
          <a:endParaRPr lang="en-US"/>
        </a:p>
      </dgm:t>
    </dgm:pt>
    <dgm:pt modelId="{C0948726-0895-4541-9BCD-2A31CC5EB2F4}" type="pres">
      <dgm:prSet presAssocID="{8DEC6E41-D28A-4648-8C41-236FA3D43804}" presName="node" presStyleLbl="node1" presStyleIdx="1" presStyleCnt="3">
        <dgm:presLayoutVars>
          <dgm:bulletEnabled val="1"/>
        </dgm:presLayoutVars>
      </dgm:prSet>
      <dgm:spPr/>
      <dgm:t>
        <a:bodyPr/>
        <a:lstStyle/>
        <a:p>
          <a:endParaRPr lang="en-US"/>
        </a:p>
      </dgm:t>
    </dgm:pt>
    <dgm:pt modelId="{E35C64E3-0FC5-44D9-88A2-90DF0F10E5A8}" type="pres">
      <dgm:prSet presAssocID="{8015A293-D567-47DB-BF4D-95C1D4CC714F}" presName="sibTrans" presStyleCnt="0"/>
      <dgm:spPr/>
      <dgm:t>
        <a:bodyPr/>
        <a:lstStyle/>
        <a:p>
          <a:endParaRPr lang="en-US"/>
        </a:p>
      </dgm:t>
    </dgm:pt>
    <dgm:pt modelId="{2776C04B-D57A-4668-A612-CD7F41C4132A}" type="pres">
      <dgm:prSet presAssocID="{317CC658-0B9B-4516-8B9A-1093A2295269}" presName="node" presStyleLbl="node1" presStyleIdx="2" presStyleCnt="3">
        <dgm:presLayoutVars>
          <dgm:bulletEnabled val="1"/>
        </dgm:presLayoutVars>
      </dgm:prSet>
      <dgm:spPr/>
      <dgm:t>
        <a:bodyPr/>
        <a:lstStyle/>
        <a:p>
          <a:endParaRPr lang="en-US"/>
        </a:p>
      </dgm:t>
    </dgm:pt>
  </dgm:ptLst>
  <dgm:cxnLst>
    <dgm:cxn modelId="{439D8F9A-813F-4CBC-8F9E-7F5B2AA85C18}" type="presOf" srcId="{317CC658-0B9B-4516-8B9A-1093A2295269}" destId="{2776C04B-D57A-4668-A612-CD7F41C4132A}" srcOrd="0" destOrd="0" presId="urn:microsoft.com/office/officeart/2005/8/layout/hList6"/>
    <dgm:cxn modelId="{316C0DED-4A49-4EB8-8B1D-6976EBE8905D}" type="presOf" srcId="{64C7FB47-418C-4DF4-AC9B-33D76582D3C2}" destId="{8B375F1F-2DF5-45EE-81D1-6E5A5B9DF586}" srcOrd="0" destOrd="0" presId="urn:microsoft.com/office/officeart/2005/8/layout/hList6"/>
    <dgm:cxn modelId="{AF72018D-C819-4F78-8860-430301F5AFD3}" srcId="{64C7FB47-418C-4DF4-AC9B-33D76582D3C2}" destId="{3D2A812C-2BEE-47B5-82D0-215E267ACDC6}" srcOrd="0" destOrd="0" parTransId="{3E17BAA4-4284-408F-9C54-E1B3F48D32E0}" sibTransId="{D9D38F13-0521-4B43-8345-5054D4118C31}"/>
    <dgm:cxn modelId="{F9AF9A91-74D3-45AC-8B61-9EBDBA8D7B60}" type="presOf" srcId="{3D2A812C-2BEE-47B5-82D0-215E267ACDC6}" destId="{739B5198-2812-4040-8291-3C77919FA8CA}" srcOrd="0" destOrd="0" presId="urn:microsoft.com/office/officeart/2005/8/layout/hList6"/>
    <dgm:cxn modelId="{BDEDA048-B7D8-4655-AE48-53D1B1B697FF}" srcId="{64C7FB47-418C-4DF4-AC9B-33D76582D3C2}" destId="{8DEC6E41-D28A-4648-8C41-236FA3D43804}" srcOrd="1" destOrd="0" parTransId="{8D416E4D-34B8-42A3-834E-0EEFE99E856F}" sibTransId="{8015A293-D567-47DB-BF4D-95C1D4CC714F}"/>
    <dgm:cxn modelId="{B9132ABC-0D36-434F-A8A1-D7BE157B4CF7}" srcId="{64C7FB47-418C-4DF4-AC9B-33D76582D3C2}" destId="{317CC658-0B9B-4516-8B9A-1093A2295269}" srcOrd="2" destOrd="0" parTransId="{1EA4E280-83FF-4A2D-BE54-F293A3BABF29}" sibTransId="{12A728D6-1741-4FF9-A585-420C1FACE1F1}"/>
    <dgm:cxn modelId="{75287919-9081-4ACB-AFAB-52441EF60F4C}" type="presOf" srcId="{8DEC6E41-D28A-4648-8C41-236FA3D43804}" destId="{C0948726-0895-4541-9BCD-2A31CC5EB2F4}" srcOrd="0" destOrd="0" presId="urn:microsoft.com/office/officeart/2005/8/layout/hList6"/>
    <dgm:cxn modelId="{F486A8E4-A7DF-4C33-AC39-B100C6845B2E}" type="presParOf" srcId="{8B375F1F-2DF5-45EE-81D1-6E5A5B9DF586}" destId="{739B5198-2812-4040-8291-3C77919FA8CA}" srcOrd="0" destOrd="0" presId="urn:microsoft.com/office/officeart/2005/8/layout/hList6"/>
    <dgm:cxn modelId="{65CC3776-6D81-4EA8-B320-06D8750D116C}" type="presParOf" srcId="{8B375F1F-2DF5-45EE-81D1-6E5A5B9DF586}" destId="{E7E05A32-8EF4-44CF-A5ED-B4B6A2A050C7}" srcOrd="1" destOrd="0" presId="urn:microsoft.com/office/officeart/2005/8/layout/hList6"/>
    <dgm:cxn modelId="{F83D1F2A-8D85-4C50-859A-F1305B4E19BC}" type="presParOf" srcId="{8B375F1F-2DF5-45EE-81D1-6E5A5B9DF586}" destId="{C0948726-0895-4541-9BCD-2A31CC5EB2F4}" srcOrd="2" destOrd="0" presId="urn:microsoft.com/office/officeart/2005/8/layout/hList6"/>
    <dgm:cxn modelId="{3F323D52-9C8D-4957-B28A-86B819555D89}" type="presParOf" srcId="{8B375F1F-2DF5-45EE-81D1-6E5A5B9DF586}" destId="{E35C64E3-0FC5-44D9-88A2-90DF0F10E5A8}" srcOrd="3" destOrd="0" presId="urn:microsoft.com/office/officeart/2005/8/layout/hList6"/>
    <dgm:cxn modelId="{344CABB6-32D8-4A13-ABC2-ED01FF2ADD28}" type="presParOf" srcId="{8B375F1F-2DF5-45EE-81D1-6E5A5B9DF586}" destId="{2776C04B-D57A-4668-A612-CD7F41C4132A}" srcOrd="4"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9BEDCC5-667B-4E4B-B5F9-F978D8B3E3BA}" type="doc">
      <dgm:prSet loTypeId="urn:microsoft.com/office/officeart/2005/8/layout/hList2" loCatId="list" qsTypeId="urn:microsoft.com/office/officeart/2005/8/quickstyle/simple1" qsCatId="simple" csTypeId="urn:microsoft.com/office/officeart/2005/8/colors/colorful2" csCatId="colorful" phldr="1"/>
      <dgm:spPr/>
      <dgm:t>
        <a:bodyPr/>
        <a:lstStyle/>
        <a:p>
          <a:endParaRPr lang="en-US"/>
        </a:p>
      </dgm:t>
    </dgm:pt>
    <dgm:pt modelId="{C78F6757-0C0A-451B-92D4-90B0D2417EE6}">
      <dgm:prSet phldrT="[Text]"/>
      <dgm:spPr/>
      <dgm:t>
        <a:bodyPr/>
        <a:lstStyle/>
        <a:p>
          <a:r>
            <a:rPr lang="en-US" dirty="0" smtClean="0"/>
            <a:t>Beast of </a:t>
          </a:r>
          <a:r>
            <a:rPr lang="en-US" smtClean="0"/>
            <a:t>Rev. 13</a:t>
          </a:r>
          <a:endParaRPr lang="en-US" dirty="0"/>
        </a:p>
      </dgm:t>
    </dgm:pt>
    <dgm:pt modelId="{CBF88366-4B77-4470-BC87-7C1F795B9850}" type="parTrans" cxnId="{C7976942-F760-4D01-91EF-7069F202B5BB}">
      <dgm:prSet/>
      <dgm:spPr/>
      <dgm:t>
        <a:bodyPr/>
        <a:lstStyle/>
        <a:p>
          <a:endParaRPr lang="en-US"/>
        </a:p>
      </dgm:t>
    </dgm:pt>
    <dgm:pt modelId="{B5256FB0-F82E-4121-AF57-56A10DA3860E}" type="sibTrans" cxnId="{C7976942-F760-4D01-91EF-7069F202B5BB}">
      <dgm:prSet/>
      <dgm:spPr/>
      <dgm:t>
        <a:bodyPr/>
        <a:lstStyle/>
        <a:p>
          <a:endParaRPr lang="en-US"/>
        </a:p>
      </dgm:t>
    </dgm:pt>
    <dgm:pt modelId="{EA4B509A-2D46-43B5-B4CA-CC24B878E5E8}">
      <dgm:prSet phldrT="[Text]"/>
      <dgm:spPr/>
      <dgm:t>
        <a:bodyPr/>
        <a:lstStyle/>
        <a:p>
          <a:r>
            <a:rPr lang="en-US" dirty="0" smtClean="0"/>
            <a:t>Blasphemy</a:t>
          </a:r>
          <a:endParaRPr lang="en-US" dirty="0"/>
        </a:p>
      </dgm:t>
    </dgm:pt>
    <dgm:pt modelId="{AD13E82C-1ACF-4D5D-971E-9E3722BE42F6}" type="parTrans" cxnId="{ECD20491-D449-4C71-86E6-D3433DF2C2FB}">
      <dgm:prSet/>
      <dgm:spPr/>
      <dgm:t>
        <a:bodyPr/>
        <a:lstStyle/>
        <a:p>
          <a:endParaRPr lang="en-US"/>
        </a:p>
      </dgm:t>
    </dgm:pt>
    <dgm:pt modelId="{93C44E7D-6D7B-4425-9B15-2CBA6EE07AE1}" type="sibTrans" cxnId="{ECD20491-D449-4C71-86E6-D3433DF2C2FB}">
      <dgm:prSet/>
      <dgm:spPr/>
      <dgm:t>
        <a:bodyPr/>
        <a:lstStyle/>
        <a:p>
          <a:endParaRPr lang="en-US"/>
        </a:p>
      </dgm:t>
    </dgm:pt>
    <dgm:pt modelId="{A0BBDD9F-8511-4A96-AD0D-47AE56419CC5}">
      <dgm:prSet phldrT="[Text]"/>
      <dgm:spPr/>
      <dgm:t>
        <a:bodyPr/>
        <a:lstStyle/>
        <a:p>
          <a:r>
            <a:rPr lang="en-US" dirty="0" smtClean="0"/>
            <a:t>42 months</a:t>
          </a:r>
          <a:endParaRPr lang="en-US" dirty="0"/>
        </a:p>
      </dgm:t>
    </dgm:pt>
    <dgm:pt modelId="{8D06564E-7E27-4082-B386-43D58D4D2559}" type="parTrans" cxnId="{DFED13BC-DFA7-4EC7-86F3-1F53E53FCF99}">
      <dgm:prSet/>
      <dgm:spPr/>
      <dgm:t>
        <a:bodyPr/>
        <a:lstStyle/>
        <a:p>
          <a:endParaRPr lang="en-US"/>
        </a:p>
      </dgm:t>
    </dgm:pt>
    <dgm:pt modelId="{718839D0-A32C-4097-9822-8D4406201B51}" type="sibTrans" cxnId="{DFED13BC-DFA7-4EC7-86F3-1F53E53FCF99}">
      <dgm:prSet/>
      <dgm:spPr/>
      <dgm:t>
        <a:bodyPr/>
        <a:lstStyle/>
        <a:p>
          <a:endParaRPr lang="en-US"/>
        </a:p>
      </dgm:t>
    </dgm:pt>
    <dgm:pt modelId="{CE982082-65D7-46E8-B21D-6C485B1716D5}">
      <dgm:prSet phldrT="[Text]"/>
      <dgm:spPr/>
      <dgm:t>
        <a:bodyPr/>
        <a:lstStyle/>
        <a:p>
          <a:r>
            <a:rPr lang="en-US" dirty="0" smtClean="0"/>
            <a:t>War with saints, overcome</a:t>
          </a:r>
          <a:endParaRPr lang="en-US" dirty="0"/>
        </a:p>
      </dgm:t>
    </dgm:pt>
    <dgm:pt modelId="{055129BA-81E5-4901-A6C3-583D2CB9E3D0}" type="parTrans" cxnId="{54C905D7-970C-4E94-8F60-D65F7C469954}">
      <dgm:prSet/>
      <dgm:spPr/>
      <dgm:t>
        <a:bodyPr/>
        <a:lstStyle/>
        <a:p>
          <a:endParaRPr lang="en-US"/>
        </a:p>
      </dgm:t>
    </dgm:pt>
    <dgm:pt modelId="{CF81E908-06A5-4954-A271-49751F476858}" type="sibTrans" cxnId="{54C905D7-970C-4E94-8F60-D65F7C469954}">
      <dgm:prSet/>
      <dgm:spPr/>
      <dgm:t>
        <a:bodyPr/>
        <a:lstStyle/>
        <a:p>
          <a:endParaRPr lang="en-US"/>
        </a:p>
      </dgm:t>
    </dgm:pt>
    <dgm:pt modelId="{14C0CB63-ABFC-40CF-9356-29C63FDDE32D}">
      <dgm:prSet phldrT="[Text]"/>
      <dgm:spPr/>
      <dgm:t>
        <a:bodyPr/>
        <a:lstStyle/>
        <a:p>
          <a:r>
            <a:rPr lang="en-US" dirty="0" smtClean="0"/>
            <a:t>Little Horn </a:t>
          </a:r>
          <a:endParaRPr lang="en-US" dirty="0"/>
        </a:p>
      </dgm:t>
    </dgm:pt>
    <dgm:pt modelId="{C3235362-7747-430E-ADAF-BF85478EE148}" type="parTrans" cxnId="{D58BC871-A2FC-43B2-AEC4-9D0B4EF11300}">
      <dgm:prSet/>
      <dgm:spPr/>
      <dgm:t>
        <a:bodyPr/>
        <a:lstStyle/>
        <a:p>
          <a:endParaRPr lang="en-US"/>
        </a:p>
      </dgm:t>
    </dgm:pt>
    <dgm:pt modelId="{8A0CCCAF-4235-4C0C-BFEB-CAB356A2ADB5}" type="sibTrans" cxnId="{D58BC871-A2FC-43B2-AEC4-9D0B4EF11300}">
      <dgm:prSet/>
      <dgm:spPr/>
      <dgm:t>
        <a:bodyPr/>
        <a:lstStyle/>
        <a:p>
          <a:endParaRPr lang="en-US"/>
        </a:p>
      </dgm:t>
    </dgm:pt>
    <dgm:pt modelId="{5D7206BA-00F9-4C4F-8036-F0C5DB2A2C49}">
      <dgm:prSet phldrT="[Text]"/>
      <dgm:spPr/>
      <dgm:t>
        <a:bodyPr/>
        <a:lstStyle/>
        <a:p>
          <a:r>
            <a:rPr lang="en-US" dirty="0" smtClean="0"/>
            <a:t>Blasphemy</a:t>
          </a:r>
          <a:endParaRPr lang="en-US" dirty="0"/>
        </a:p>
      </dgm:t>
    </dgm:pt>
    <dgm:pt modelId="{3424D652-4712-448A-B4F2-8D933A9ADB63}" type="parTrans" cxnId="{13ABCD82-A498-401C-BF8D-7132C47E3BE3}">
      <dgm:prSet/>
      <dgm:spPr/>
      <dgm:t>
        <a:bodyPr/>
        <a:lstStyle/>
        <a:p>
          <a:endParaRPr lang="en-US"/>
        </a:p>
      </dgm:t>
    </dgm:pt>
    <dgm:pt modelId="{31453329-D20D-450E-9C16-977518E3585F}" type="sibTrans" cxnId="{13ABCD82-A498-401C-BF8D-7132C47E3BE3}">
      <dgm:prSet/>
      <dgm:spPr/>
      <dgm:t>
        <a:bodyPr/>
        <a:lstStyle/>
        <a:p>
          <a:endParaRPr lang="en-US"/>
        </a:p>
      </dgm:t>
    </dgm:pt>
    <dgm:pt modelId="{45B680D4-4125-4AE6-A610-8CE41A0F0DAF}">
      <dgm:prSet phldrT="[Text]"/>
      <dgm:spPr/>
      <dgm:t>
        <a:bodyPr/>
        <a:lstStyle/>
        <a:p>
          <a:r>
            <a:rPr lang="en-US" dirty="0" smtClean="0"/>
            <a:t>3 ½ years</a:t>
          </a:r>
          <a:endParaRPr lang="en-US" dirty="0"/>
        </a:p>
      </dgm:t>
    </dgm:pt>
    <dgm:pt modelId="{78DAACC1-75A2-49AE-BB3E-35F12792A8A3}" type="parTrans" cxnId="{B57D8AB1-3066-49A7-A04F-E40E5C83117B}">
      <dgm:prSet/>
      <dgm:spPr/>
      <dgm:t>
        <a:bodyPr/>
        <a:lstStyle/>
        <a:p>
          <a:endParaRPr lang="en-US"/>
        </a:p>
      </dgm:t>
    </dgm:pt>
    <dgm:pt modelId="{79EF86AC-0048-4A5A-8E95-5D1798A1AD1B}" type="sibTrans" cxnId="{B57D8AB1-3066-49A7-A04F-E40E5C83117B}">
      <dgm:prSet/>
      <dgm:spPr/>
      <dgm:t>
        <a:bodyPr/>
        <a:lstStyle/>
        <a:p>
          <a:endParaRPr lang="en-US"/>
        </a:p>
      </dgm:t>
    </dgm:pt>
    <dgm:pt modelId="{E9088670-4C8C-4C2D-87B6-C8DF6FA1FD1D}">
      <dgm:prSet phldrT="[Text]"/>
      <dgm:spPr/>
      <dgm:t>
        <a:bodyPr/>
        <a:lstStyle/>
        <a:p>
          <a:r>
            <a:rPr lang="en-US" dirty="0" smtClean="0"/>
            <a:t>War with saints, prevail</a:t>
          </a:r>
          <a:endParaRPr lang="en-US" dirty="0"/>
        </a:p>
      </dgm:t>
    </dgm:pt>
    <dgm:pt modelId="{CF0B7BA6-8425-421C-B236-7D4A5EB5B6F2}" type="parTrans" cxnId="{147BD9EE-4515-44E5-AC65-DB3589760EB2}">
      <dgm:prSet/>
      <dgm:spPr/>
      <dgm:t>
        <a:bodyPr/>
        <a:lstStyle/>
        <a:p>
          <a:endParaRPr lang="en-US"/>
        </a:p>
      </dgm:t>
    </dgm:pt>
    <dgm:pt modelId="{D901EA19-3A63-403D-9A13-5EFEEC26EDEA}" type="sibTrans" cxnId="{147BD9EE-4515-44E5-AC65-DB3589760EB2}">
      <dgm:prSet/>
      <dgm:spPr/>
      <dgm:t>
        <a:bodyPr/>
        <a:lstStyle/>
        <a:p>
          <a:endParaRPr lang="en-US"/>
        </a:p>
      </dgm:t>
    </dgm:pt>
    <dgm:pt modelId="{60EAC034-4F70-446A-8881-5C34AAD6D930}" type="pres">
      <dgm:prSet presAssocID="{F9BEDCC5-667B-4E4B-B5F9-F978D8B3E3BA}" presName="linearFlow" presStyleCnt="0">
        <dgm:presLayoutVars>
          <dgm:dir/>
          <dgm:animLvl val="lvl"/>
          <dgm:resizeHandles/>
        </dgm:presLayoutVars>
      </dgm:prSet>
      <dgm:spPr/>
    </dgm:pt>
    <dgm:pt modelId="{12C79383-16A4-4157-8547-3E9BEADCA6B3}" type="pres">
      <dgm:prSet presAssocID="{C78F6757-0C0A-451B-92D4-90B0D2417EE6}" presName="compositeNode" presStyleCnt="0">
        <dgm:presLayoutVars>
          <dgm:bulletEnabled val="1"/>
        </dgm:presLayoutVars>
      </dgm:prSet>
      <dgm:spPr/>
    </dgm:pt>
    <dgm:pt modelId="{81D11052-2FFB-4C03-8E61-4F9EB5467D42}" type="pres">
      <dgm:prSet presAssocID="{C78F6757-0C0A-451B-92D4-90B0D2417EE6}" presName="image" presStyleLbl="fgImgPlace1" presStyleIdx="0" presStyleCnt="2"/>
      <dgm:spPr>
        <a:blipFill rotWithShape="1">
          <a:blip xmlns:r="http://schemas.openxmlformats.org/officeDocument/2006/relationships" r:embed="rId1"/>
          <a:stretch>
            <a:fillRect/>
          </a:stretch>
        </a:blipFill>
      </dgm:spPr>
    </dgm:pt>
    <dgm:pt modelId="{24168379-3344-4429-8983-615C3BD014FF}" type="pres">
      <dgm:prSet presAssocID="{C78F6757-0C0A-451B-92D4-90B0D2417EE6}" presName="childNode" presStyleLbl="node1" presStyleIdx="0" presStyleCnt="2">
        <dgm:presLayoutVars>
          <dgm:bulletEnabled val="1"/>
        </dgm:presLayoutVars>
      </dgm:prSet>
      <dgm:spPr/>
      <dgm:t>
        <a:bodyPr/>
        <a:lstStyle/>
        <a:p>
          <a:endParaRPr lang="en-US"/>
        </a:p>
      </dgm:t>
    </dgm:pt>
    <dgm:pt modelId="{9AAD7DDB-1622-4FC2-BDF7-F753A75FA958}" type="pres">
      <dgm:prSet presAssocID="{C78F6757-0C0A-451B-92D4-90B0D2417EE6}" presName="parentNode" presStyleLbl="revTx" presStyleIdx="0" presStyleCnt="2">
        <dgm:presLayoutVars>
          <dgm:chMax val="0"/>
          <dgm:bulletEnabled val="1"/>
        </dgm:presLayoutVars>
      </dgm:prSet>
      <dgm:spPr/>
    </dgm:pt>
    <dgm:pt modelId="{863F11FC-EFE4-489B-8E0F-FCB5967D3BD7}" type="pres">
      <dgm:prSet presAssocID="{B5256FB0-F82E-4121-AF57-56A10DA3860E}" presName="sibTrans" presStyleCnt="0"/>
      <dgm:spPr/>
    </dgm:pt>
    <dgm:pt modelId="{AC9301B0-B64C-4D03-A60B-9F6E14B09383}" type="pres">
      <dgm:prSet presAssocID="{14C0CB63-ABFC-40CF-9356-29C63FDDE32D}" presName="compositeNode" presStyleCnt="0">
        <dgm:presLayoutVars>
          <dgm:bulletEnabled val="1"/>
        </dgm:presLayoutVars>
      </dgm:prSet>
      <dgm:spPr/>
    </dgm:pt>
    <dgm:pt modelId="{2D8EF76F-CDFC-4B27-A7CB-C250A34D2715}" type="pres">
      <dgm:prSet presAssocID="{14C0CB63-ABFC-40CF-9356-29C63FDDE32D}" presName="image" presStyleLbl="fgImgPlace1" presStyleIdx="1" presStyleCnt="2"/>
      <dgm:spPr>
        <a:blipFill rotWithShape="1">
          <a:blip xmlns:r="http://schemas.openxmlformats.org/officeDocument/2006/relationships" r:embed="rId2"/>
          <a:stretch>
            <a:fillRect/>
          </a:stretch>
        </a:blipFill>
      </dgm:spPr>
    </dgm:pt>
    <dgm:pt modelId="{DAB3186A-5438-499A-A097-D50E3B490F4F}" type="pres">
      <dgm:prSet presAssocID="{14C0CB63-ABFC-40CF-9356-29C63FDDE32D}" presName="childNode" presStyleLbl="node1" presStyleIdx="1" presStyleCnt="2">
        <dgm:presLayoutVars>
          <dgm:bulletEnabled val="1"/>
        </dgm:presLayoutVars>
      </dgm:prSet>
      <dgm:spPr/>
      <dgm:t>
        <a:bodyPr/>
        <a:lstStyle/>
        <a:p>
          <a:endParaRPr lang="en-US"/>
        </a:p>
      </dgm:t>
    </dgm:pt>
    <dgm:pt modelId="{C8B3539A-E6BC-4988-AD89-84C2CEA9893A}" type="pres">
      <dgm:prSet presAssocID="{14C0CB63-ABFC-40CF-9356-29C63FDDE32D}" presName="parentNode" presStyleLbl="revTx" presStyleIdx="1" presStyleCnt="2">
        <dgm:presLayoutVars>
          <dgm:chMax val="0"/>
          <dgm:bulletEnabled val="1"/>
        </dgm:presLayoutVars>
      </dgm:prSet>
      <dgm:spPr/>
      <dgm:t>
        <a:bodyPr/>
        <a:lstStyle/>
        <a:p>
          <a:endParaRPr lang="en-US"/>
        </a:p>
      </dgm:t>
    </dgm:pt>
  </dgm:ptLst>
  <dgm:cxnLst>
    <dgm:cxn modelId="{193E83AC-FE88-46B3-AE7F-0F7648E1BEB8}" type="presOf" srcId="{45B680D4-4125-4AE6-A610-8CE41A0F0DAF}" destId="{DAB3186A-5438-499A-A097-D50E3B490F4F}" srcOrd="0" destOrd="1" presId="urn:microsoft.com/office/officeart/2005/8/layout/hList2"/>
    <dgm:cxn modelId="{ECD20491-D449-4C71-86E6-D3433DF2C2FB}" srcId="{C78F6757-0C0A-451B-92D4-90B0D2417EE6}" destId="{EA4B509A-2D46-43B5-B4CA-CC24B878E5E8}" srcOrd="0" destOrd="0" parTransId="{AD13E82C-1ACF-4D5D-971E-9E3722BE42F6}" sibTransId="{93C44E7D-6D7B-4425-9B15-2CBA6EE07AE1}"/>
    <dgm:cxn modelId="{D58BC871-A2FC-43B2-AEC4-9D0B4EF11300}" srcId="{F9BEDCC5-667B-4E4B-B5F9-F978D8B3E3BA}" destId="{14C0CB63-ABFC-40CF-9356-29C63FDDE32D}" srcOrd="1" destOrd="0" parTransId="{C3235362-7747-430E-ADAF-BF85478EE148}" sibTransId="{8A0CCCAF-4235-4C0C-BFEB-CAB356A2ADB5}"/>
    <dgm:cxn modelId="{D12BDF63-4AFC-48F7-AE75-FC2F19A1C5D2}" type="presOf" srcId="{A0BBDD9F-8511-4A96-AD0D-47AE56419CC5}" destId="{24168379-3344-4429-8983-615C3BD014FF}" srcOrd="0" destOrd="1" presId="urn:microsoft.com/office/officeart/2005/8/layout/hList2"/>
    <dgm:cxn modelId="{D3D105D6-0AD7-4C0E-9BF1-BFD80902547E}" type="presOf" srcId="{E9088670-4C8C-4C2D-87B6-C8DF6FA1FD1D}" destId="{DAB3186A-5438-499A-A097-D50E3B490F4F}" srcOrd="0" destOrd="2" presId="urn:microsoft.com/office/officeart/2005/8/layout/hList2"/>
    <dgm:cxn modelId="{DFED13BC-DFA7-4EC7-86F3-1F53E53FCF99}" srcId="{C78F6757-0C0A-451B-92D4-90B0D2417EE6}" destId="{A0BBDD9F-8511-4A96-AD0D-47AE56419CC5}" srcOrd="1" destOrd="0" parTransId="{8D06564E-7E27-4082-B386-43D58D4D2559}" sibTransId="{718839D0-A32C-4097-9822-8D4406201B51}"/>
    <dgm:cxn modelId="{329347D9-6BA1-4736-8609-CD14779225FC}" type="presOf" srcId="{14C0CB63-ABFC-40CF-9356-29C63FDDE32D}" destId="{C8B3539A-E6BC-4988-AD89-84C2CEA9893A}" srcOrd="0" destOrd="0" presId="urn:microsoft.com/office/officeart/2005/8/layout/hList2"/>
    <dgm:cxn modelId="{D9E50B42-9B96-48F6-8AF1-60C62027C426}" type="presOf" srcId="{F9BEDCC5-667B-4E4B-B5F9-F978D8B3E3BA}" destId="{60EAC034-4F70-446A-8881-5C34AAD6D930}" srcOrd="0" destOrd="0" presId="urn:microsoft.com/office/officeart/2005/8/layout/hList2"/>
    <dgm:cxn modelId="{DC71A1CF-06BD-4DAD-B733-CD89F7E42D6B}" type="presOf" srcId="{EA4B509A-2D46-43B5-B4CA-CC24B878E5E8}" destId="{24168379-3344-4429-8983-615C3BD014FF}" srcOrd="0" destOrd="0" presId="urn:microsoft.com/office/officeart/2005/8/layout/hList2"/>
    <dgm:cxn modelId="{27462E07-3ABB-49C9-9326-8B0AD2B31F90}" type="presOf" srcId="{CE982082-65D7-46E8-B21D-6C485B1716D5}" destId="{24168379-3344-4429-8983-615C3BD014FF}" srcOrd="0" destOrd="2" presId="urn:microsoft.com/office/officeart/2005/8/layout/hList2"/>
    <dgm:cxn modelId="{C7976942-F760-4D01-91EF-7069F202B5BB}" srcId="{F9BEDCC5-667B-4E4B-B5F9-F978D8B3E3BA}" destId="{C78F6757-0C0A-451B-92D4-90B0D2417EE6}" srcOrd="0" destOrd="0" parTransId="{CBF88366-4B77-4470-BC87-7C1F795B9850}" sibTransId="{B5256FB0-F82E-4121-AF57-56A10DA3860E}"/>
    <dgm:cxn modelId="{147BD9EE-4515-44E5-AC65-DB3589760EB2}" srcId="{14C0CB63-ABFC-40CF-9356-29C63FDDE32D}" destId="{E9088670-4C8C-4C2D-87B6-C8DF6FA1FD1D}" srcOrd="2" destOrd="0" parTransId="{CF0B7BA6-8425-421C-B236-7D4A5EB5B6F2}" sibTransId="{D901EA19-3A63-403D-9A13-5EFEEC26EDEA}"/>
    <dgm:cxn modelId="{13ABCD82-A498-401C-BF8D-7132C47E3BE3}" srcId="{14C0CB63-ABFC-40CF-9356-29C63FDDE32D}" destId="{5D7206BA-00F9-4C4F-8036-F0C5DB2A2C49}" srcOrd="0" destOrd="0" parTransId="{3424D652-4712-448A-B4F2-8D933A9ADB63}" sibTransId="{31453329-D20D-450E-9C16-977518E3585F}"/>
    <dgm:cxn modelId="{54C905D7-970C-4E94-8F60-D65F7C469954}" srcId="{C78F6757-0C0A-451B-92D4-90B0D2417EE6}" destId="{CE982082-65D7-46E8-B21D-6C485B1716D5}" srcOrd="2" destOrd="0" parTransId="{055129BA-81E5-4901-A6C3-583D2CB9E3D0}" sibTransId="{CF81E908-06A5-4954-A271-49751F476858}"/>
    <dgm:cxn modelId="{ACF90563-8CF9-414F-B149-ECFA1C8E6220}" type="presOf" srcId="{C78F6757-0C0A-451B-92D4-90B0D2417EE6}" destId="{9AAD7DDB-1622-4FC2-BDF7-F753A75FA958}" srcOrd="0" destOrd="0" presId="urn:microsoft.com/office/officeart/2005/8/layout/hList2"/>
    <dgm:cxn modelId="{B57D8AB1-3066-49A7-A04F-E40E5C83117B}" srcId="{14C0CB63-ABFC-40CF-9356-29C63FDDE32D}" destId="{45B680D4-4125-4AE6-A610-8CE41A0F0DAF}" srcOrd="1" destOrd="0" parTransId="{78DAACC1-75A2-49AE-BB3E-35F12792A8A3}" sibTransId="{79EF86AC-0048-4A5A-8E95-5D1798A1AD1B}"/>
    <dgm:cxn modelId="{F6D9CB3F-C844-4DFB-9377-4152D65CC5B6}" type="presOf" srcId="{5D7206BA-00F9-4C4F-8036-F0C5DB2A2C49}" destId="{DAB3186A-5438-499A-A097-D50E3B490F4F}" srcOrd="0" destOrd="0" presId="urn:microsoft.com/office/officeart/2005/8/layout/hList2"/>
    <dgm:cxn modelId="{FD28B984-DD6A-4C14-8AD4-7DCDA9BFBCF3}" type="presParOf" srcId="{60EAC034-4F70-446A-8881-5C34AAD6D930}" destId="{12C79383-16A4-4157-8547-3E9BEADCA6B3}" srcOrd="0" destOrd="0" presId="urn:microsoft.com/office/officeart/2005/8/layout/hList2"/>
    <dgm:cxn modelId="{8E00B8CB-BBAD-47D2-A162-841605602A47}" type="presParOf" srcId="{12C79383-16A4-4157-8547-3E9BEADCA6B3}" destId="{81D11052-2FFB-4C03-8E61-4F9EB5467D42}" srcOrd="0" destOrd="0" presId="urn:microsoft.com/office/officeart/2005/8/layout/hList2"/>
    <dgm:cxn modelId="{95264530-AC12-427D-9486-41D50AA207FF}" type="presParOf" srcId="{12C79383-16A4-4157-8547-3E9BEADCA6B3}" destId="{24168379-3344-4429-8983-615C3BD014FF}" srcOrd="1" destOrd="0" presId="urn:microsoft.com/office/officeart/2005/8/layout/hList2"/>
    <dgm:cxn modelId="{B073F645-8B45-4DE6-B4CC-938643FA542C}" type="presParOf" srcId="{12C79383-16A4-4157-8547-3E9BEADCA6B3}" destId="{9AAD7DDB-1622-4FC2-BDF7-F753A75FA958}" srcOrd="2" destOrd="0" presId="urn:microsoft.com/office/officeart/2005/8/layout/hList2"/>
    <dgm:cxn modelId="{E84E2FA3-D1A7-4C48-ADD2-52273B42388B}" type="presParOf" srcId="{60EAC034-4F70-446A-8881-5C34AAD6D930}" destId="{863F11FC-EFE4-489B-8E0F-FCB5967D3BD7}" srcOrd="1" destOrd="0" presId="urn:microsoft.com/office/officeart/2005/8/layout/hList2"/>
    <dgm:cxn modelId="{F8D74799-2627-4F3E-98B0-339E03DDB732}" type="presParOf" srcId="{60EAC034-4F70-446A-8881-5C34AAD6D930}" destId="{AC9301B0-B64C-4D03-A60B-9F6E14B09383}" srcOrd="2" destOrd="0" presId="urn:microsoft.com/office/officeart/2005/8/layout/hList2"/>
    <dgm:cxn modelId="{45C9760E-48C9-4364-BADF-3FEA68074C0F}" type="presParOf" srcId="{AC9301B0-B64C-4D03-A60B-9F6E14B09383}" destId="{2D8EF76F-CDFC-4B27-A7CB-C250A34D2715}" srcOrd="0" destOrd="0" presId="urn:microsoft.com/office/officeart/2005/8/layout/hList2"/>
    <dgm:cxn modelId="{260E87A9-B965-4521-AA55-9A816A41D90F}" type="presParOf" srcId="{AC9301B0-B64C-4D03-A60B-9F6E14B09383}" destId="{DAB3186A-5438-499A-A097-D50E3B490F4F}" srcOrd="1" destOrd="0" presId="urn:microsoft.com/office/officeart/2005/8/layout/hList2"/>
    <dgm:cxn modelId="{A6A6961E-AA5E-4D46-8A85-C6C76D62538A}" type="presParOf" srcId="{AC9301B0-B64C-4D03-A60B-9F6E14B09383}" destId="{C8B3539A-E6BC-4988-AD89-84C2CEA9893A}" srcOrd="2" destOrd="0" presId="urn:microsoft.com/office/officeart/2005/8/layout/h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9B5198-2812-4040-8291-3C77919FA8CA}">
      <dsp:nvSpPr>
        <dsp:cNvPr id="0" name=""/>
        <dsp:cNvSpPr/>
      </dsp:nvSpPr>
      <dsp:spPr>
        <a:xfrm rot="16200000">
          <a:off x="-812511" y="813731"/>
          <a:ext cx="4799349" cy="3171887"/>
        </a:xfrm>
        <a:prstGeom prst="flowChartManualOperation">
          <a:avLst/>
        </a:prstGeom>
        <a:gradFill rotWithShape="0">
          <a:gsLst>
            <a:gs pos="0">
              <a:schemeClr val="accent3">
                <a:shade val="50000"/>
                <a:hueOff val="0"/>
                <a:satOff val="0"/>
                <a:lumOff val="0"/>
                <a:alphaOff val="0"/>
              </a:schemeClr>
            </a:gs>
            <a:gs pos="100000">
              <a:schemeClr val="accent3">
                <a:shade val="50000"/>
                <a:hueOff val="0"/>
                <a:satOff val="0"/>
                <a:lumOff val="0"/>
                <a:alphaOff val="0"/>
                <a:shade val="48000"/>
                <a:satMod val="180000"/>
                <a:lumMod val="94000"/>
              </a:schemeClr>
            </a:gs>
            <a:gs pos="100000">
              <a:schemeClr val="accent3">
                <a:shade val="50000"/>
                <a:hueOff val="0"/>
                <a:satOff val="0"/>
                <a:lumOff val="0"/>
                <a:alphaOff val="0"/>
                <a:shade val="48000"/>
                <a:satMod val="180000"/>
                <a:lumMod val="94000"/>
              </a:schemeClr>
            </a:gs>
          </a:gsLst>
          <a:lin ang="4140000" scaled="1"/>
        </a:gradFill>
        <a:ln>
          <a:noFill/>
        </a:ln>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dsp:spPr>
      <dsp:style>
        <a:lnRef idx="0">
          <a:scrgbClr r="0" g="0" b="0"/>
        </a:lnRef>
        <a:fillRef idx="3">
          <a:scrgbClr r="0" g="0" b="0"/>
        </a:fillRef>
        <a:effectRef idx="3">
          <a:scrgbClr r="0" g="0" b="0"/>
        </a:effectRef>
        <a:fontRef idx="minor">
          <a:schemeClr val="lt1"/>
        </a:fontRef>
      </dsp:style>
      <dsp:txBody>
        <a:bodyPr spcFirstLastPara="0" vert="horz" wrap="square" lIns="241300" tIns="0" rIns="242609" bIns="0" numCol="1" spcCol="1270" anchor="ctr" anchorCtr="0">
          <a:noAutofit/>
        </a:bodyPr>
        <a:lstStyle/>
        <a:p>
          <a:pPr lvl="0" algn="ctr" defTabSz="1689100">
            <a:lnSpc>
              <a:spcPct val="90000"/>
            </a:lnSpc>
            <a:spcBef>
              <a:spcPct val="0"/>
            </a:spcBef>
            <a:spcAft>
              <a:spcPct val="35000"/>
            </a:spcAft>
          </a:pPr>
          <a:r>
            <a:rPr lang="en-US" sz="3800" kern="1200" dirty="0" smtClean="0"/>
            <a:t>1st Angel:  Worship the Creator God of the Gospel!  </a:t>
          </a:r>
          <a:endParaRPr lang="en-US" sz="3800" kern="1200" dirty="0"/>
        </a:p>
      </dsp:txBody>
      <dsp:txXfrm rot="5400000">
        <a:off x="1220" y="959870"/>
        <a:ext cx="3171887" cy="2879609"/>
      </dsp:txXfrm>
    </dsp:sp>
    <dsp:sp modelId="{C0948726-0895-4541-9BCD-2A31CC5EB2F4}">
      <dsp:nvSpPr>
        <dsp:cNvPr id="0" name=""/>
        <dsp:cNvSpPr/>
      </dsp:nvSpPr>
      <dsp:spPr>
        <a:xfrm rot="16200000">
          <a:off x="2597267" y="813731"/>
          <a:ext cx="4799349" cy="3171887"/>
        </a:xfrm>
        <a:prstGeom prst="flowChartManualOperation">
          <a:avLst/>
        </a:prstGeom>
        <a:gradFill rotWithShape="0">
          <a:gsLst>
            <a:gs pos="0">
              <a:schemeClr val="accent3">
                <a:shade val="50000"/>
                <a:hueOff val="-233565"/>
                <a:satOff val="3063"/>
                <a:lumOff val="27842"/>
                <a:alphaOff val="0"/>
              </a:schemeClr>
            </a:gs>
            <a:gs pos="100000">
              <a:schemeClr val="accent3">
                <a:shade val="50000"/>
                <a:hueOff val="-233565"/>
                <a:satOff val="3063"/>
                <a:lumOff val="27842"/>
                <a:alphaOff val="0"/>
                <a:shade val="48000"/>
                <a:satMod val="180000"/>
                <a:lumMod val="94000"/>
              </a:schemeClr>
            </a:gs>
            <a:gs pos="100000">
              <a:schemeClr val="accent3">
                <a:shade val="50000"/>
                <a:hueOff val="-233565"/>
                <a:satOff val="3063"/>
                <a:lumOff val="27842"/>
                <a:alphaOff val="0"/>
                <a:shade val="48000"/>
                <a:satMod val="180000"/>
                <a:lumMod val="94000"/>
              </a:schemeClr>
            </a:gs>
          </a:gsLst>
          <a:lin ang="4140000" scaled="1"/>
        </a:gradFill>
        <a:ln>
          <a:noFill/>
        </a:ln>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dsp:spPr>
      <dsp:style>
        <a:lnRef idx="0">
          <a:scrgbClr r="0" g="0" b="0"/>
        </a:lnRef>
        <a:fillRef idx="3">
          <a:scrgbClr r="0" g="0" b="0"/>
        </a:fillRef>
        <a:effectRef idx="3">
          <a:scrgbClr r="0" g="0" b="0"/>
        </a:effectRef>
        <a:fontRef idx="minor">
          <a:schemeClr val="lt1"/>
        </a:fontRef>
      </dsp:style>
      <dsp:txBody>
        <a:bodyPr spcFirstLastPara="0" vert="horz" wrap="square" lIns="241300" tIns="0" rIns="242609" bIns="0" numCol="1" spcCol="1270" anchor="ctr" anchorCtr="0">
          <a:noAutofit/>
        </a:bodyPr>
        <a:lstStyle/>
        <a:p>
          <a:pPr lvl="0" algn="ctr" defTabSz="1689100">
            <a:lnSpc>
              <a:spcPct val="90000"/>
            </a:lnSpc>
            <a:spcBef>
              <a:spcPct val="0"/>
            </a:spcBef>
            <a:spcAft>
              <a:spcPct val="35000"/>
            </a:spcAft>
          </a:pPr>
          <a:r>
            <a:rPr lang="en-US" sz="3800" kern="1200" dirty="0" smtClean="0"/>
            <a:t>2nd Angel:  False System of Worship Doomed!   </a:t>
          </a:r>
          <a:endParaRPr lang="en-US" sz="3800" kern="1200" dirty="0"/>
        </a:p>
      </dsp:txBody>
      <dsp:txXfrm rot="5400000">
        <a:off x="3410998" y="959870"/>
        <a:ext cx="3171887" cy="2879609"/>
      </dsp:txXfrm>
    </dsp:sp>
    <dsp:sp modelId="{2776C04B-D57A-4668-A612-CD7F41C4132A}">
      <dsp:nvSpPr>
        <dsp:cNvPr id="0" name=""/>
        <dsp:cNvSpPr/>
      </dsp:nvSpPr>
      <dsp:spPr>
        <a:xfrm rot="16200000">
          <a:off x="6007046" y="813731"/>
          <a:ext cx="4799349" cy="3171887"/>
        </a:xfrm>
        <a:prstGeom prst="flowChartManualOperation">
          <a:avLst/>
        </a:prstGeom>
        <a:gradFill rotWithShape="0">
          <a:gsLst>
            <a:gs pos="0">
              <a:schemeClr val="accent3">
                <a:shade val="50000"/>
                <a:hueOff val="-233565"/>
                <a:satOff val="3063"/>
                <a:lumOff val="27842"/>
                <a:alphaOff val="0"/>
              </a:schemeClr>
            </a:gs>
            <a:gs pos="100000">
              <a:schemeClr val="accent3">
                <a:shade val="50000"/>
                <a:hueOff val="-233565"/>
                <a:satOff val="3063"/>
                <a:lumOff val="27842"/>
                <a:alphaOff val="0"/>
                <a:shade val="48000"/>
                <a:satMod val="180000"/>
                <a:lumMod val="94000"/>
              </a:schemeClr>
            </a:gs>
            <a:gs pos="100000">
              <a:schemeClr val="accent3">
                <a:shade val="50000"/>
                <a:hueOff val="-233565"/>
                <a:satOff val="3063"/>
                <a:lumOff val="27842"/>
                <a:alphaOff val="0"/>
                <a:shade val="48000"/>
                <a:satMod val="180000"/>
                <a:lumMod val="94000"/>
              </a:schemeClr>
            </a:gs>
          </a:gsLst>
          <a:lin ang="4140000" scaled="1"/>
        </a:gradFill>
        <a:ln>
          <a:noFill/>
        </a:ln>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dsp:spPr>
      <dsp:style>
        <a:lnRef idx="0">
          <a:scrgbClr r="0" g="0" b="0"/>
        </a:lnRef>
        <a:fillRef idx="3">
          <a:scrgbClr r="0" g="0" b="0"/>
        </a:fillRef>
        <a:effectRef idx="3">
          <a:scrgbClr r="0" g="0" b="0"/>
        </a:effectRef>
        <a:fontRef idx="minor">
          <a:schemeClr val="lt1"/>
        </a:fontRef>
      </dsp:style>
      <dsp:txBody>
        <a:bodyPr spcFirstLastPara="0" vert="horz" wrap="square" lIns="241300" tIns="0" rIns="242609" bIns="0" numCol="1" spcCol="1270" anchor="ctr" anchorCtr="0">
          <a:noAutofit/>
        </a:bodyPr>
        <a:lstStyle/>
        <a:p>
          <a:pPr lvl="0" algn="ctr" defTabSz="1689100">
            <a:lnSpc>
              <a:spcPct val="90000"/>
            </a:lnSpc>
            <a:spcBef>
              <a:spcPct val="0"/>
            </a:spcBef>
            <a:spcAft>
              <a:spcPct val="35000"/>
            </a:spcAft>
          </a:pPr>
          <a:r>
            <a:rPr lang="en-US" sz="3800" kern="1200" dirty="0" smtClean="0"/>
            <a:t>3</a:t>
          </a:r>
          <a:r>
            <a:rPr lang="en-US" sz="3800" kern="1200" baseline="30000" dirty="0" smtClean="0"/>
            <a:t>rd</a:t>
          </a:r>
          <a:r>
            <a:rPr lang="en-US" sz="3800" kern="1200" dirty="0" smtClean="0"/>
            <a:t> Angel:  </a:t>
          </a:r>
          <a:r>
            <a:rPr lang="en-US" sz="3800" b="1" kern="1200" dirty="0" smtClean="0"/>
            <a:t>Choose!</a:t>
          </a:r>
          <a:r>
            <a:rPr lang="en-US" sz="3800" kern="1200" dirty="0" smtClean="0"/>
            <a:t>  </a:t>
          </a:r>
        </a:p>
        <a:p>
          <a:pPr lvl="0" algn="ctr" defTabSz="1689100">
            <a:lnSpc>
              <a:spcPct val="90000"/>
            </a:lnSpc>
            <a:spcBef>
              <a:spcPct val="0"/>
            </a:spcBef>
            <a:spcAft>
              <a:spcPct val="35000"/>
            </a:spcAft>
          </a:pPr>
          <a:r>
            <a:rPr lang="en-US" sz="3800" kern="1200" dirty="0" smtClean="0"/>
            <a:t>Live or Die by Your Choice.</a:t>
          </a:r>
          <a:endParaRPr lang="en-US" sz="3800" kern="1200" dirty="0"/>
        </a:p>
      </dsp:txBody>
      <dsp:txXfrm rot="5400000">
        <a:off x="6820777" y="959870"/>
        <a:ext cx="3171887" cy="287960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AD7DDB-1622-4FC2-BDF7-F753A75FA958}">
      <dsp:nvSpPr>
        <dsp:cNvPr id="0" name=""/>
        <dsp:cNvSpPr/>
      </dsp:nvSpPr>
      <dsp:spPr>
        <a:xfrm rot="16200000">
          <a:off x="-1454242" y="2514672"/>
          <a:ext cx="3744468" cy="7148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630439" bIns="0" numCol="1" spcCol="1270" anchor="t" anchorCtr="0">
          <a:noAutofit/>
        </a:bodyPr>
        <a:lstStyle/>
        <a:p>
          <a:pPr lvl="0" algn="r" defTabSz="1422400">
            <a:lnSpc>
              <a:spcPct val="90000"/>
            </a:lnSpc>
            <a:spcBef>
              <a:spcPct val="0"/>
            </a:spcBef>
            <a:spcAft>
              <a:spcPct val="35000"/>
            </a:spcAft>
          </a:pPr>
          <a:r>
            <a:rPr lang="en-US" sz="3200" kern="1200" dirty="0" smtClean="0"/>
            <a:t>Beast of </a:t>
          </a:r>
          <a:r>
            <a:rPr lang="en-US" sz="3200" kern="1200" smtClean="0"/>
            <a:t>Rev. 13</a:t>
          </a:r>
          <a:endParaRPr lang="en-US" sz="3200" kern="1200" dirty="0"/>
        </a:p>
      </dsp:txBody>
      <dsp:txXfrm>
        <a:off x="-1454242" y="2514672"/>
        <a:ext cx="3744468" cy="714828"/>
      </dsp:txXfrm>
    </dsp:sp>
    <dsp:sp modelId="{24168379-3344-4429-8983-615C3BD014FF}">
      <dsp:nvSpPr>
        <dsp:cNvPr id="0" name=""/>
        <dsp:cNvSpPr/>
      </dsp:nvSpPr>
      <dsp:spPr>
        <a:xfrm>
          <a:off x="775405" y="999852"/>
          <a:ext cx="3560605" cy="3744468"/>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1376" tIns="630439" rIns="341376" bIns="341376" numCol="1" spcCol="1270" anchor="t" anchorCtr="0">
          <a:noAutofit/>
        </a:bodyPr>
        <a:lstStyle/>
        <a:p>
          <a:pPr marL="285750" lvl="1" indent="-285750" algn="l" defTabSz="1644650">
            <a:lnSpc>
              <a:spcPct val="90000"/>
            </a:lnSpc>
            <a:spcBef>
              <a:spcPct val="0"/>
            </a:spcBef>
            <a:spcAft>
              <a:spcPct val="15000"/>
            </a:spcAft>
            <a:buChar char="••"/>
          </a:pPr>
          <a:r>
            <a:rPr lang="en-US" sz="3700" kern="1200" dirty="0" smtClean="0"/>
            <a:t>Blasphemy</a:t>
          </a:r>
          <a:endParaRPr lang="en-US" sz="3700" kern="1200" dirty="0"/>
        </a:p>
        <a:p>
          <a:pPr marL="285750" lvl="1" indent="-285750" algn="l" defTabSz="1644650">
            <a:lnSpc>
              <a:spcPct val="90000"/>
            </a:lnSpc>
            <a:spcBef>
              <a:spcPct val="0"/>
            </a:spcBef>
            <a:spcAft>
              <a:spcPct val="15000"/>
            </a:spcAft>
            <a:buChar char="••"/>
          </a:pPr>
          <a:r>
            <a:rPr lang="en-US" sz="3700" kern="1200" dirty="0" smtClean="0"/>
            <a:t>42 months</a:t>
          </a:r>
          <a:endParaRPr lang="en-US" sz="3700" kern="1200" dirty="0"/>
        </a:p>
        <a:p>
          <a:pPr marL="285750" lvl="1" indent="-285750" algn="l" defTabSz="1644650">
            <a:lnSpc>
              <a:spcPct val="90000"/>
            </a:lnSpc>
            <a:spcBef>
              <a:spcPct val="0"/>
            </a:spcBef>
            <a:spcAft>
              <a:spcPct val="15000"/>
            </a:spcAft>
            <a:buChar char="••"/>
          </a:pPr>
          <a:r>
            <a:rPr lang="en-US" sz="3700" kern="1200" dirty="0" smtClean="0"/>
            <a:t>War with saints, overcome</a:t>
          </a:r>
          <a:endParaRPr lang="en-US" sz="3700" kern="1200" dirty="0"/>
        </a:p>
      </dsp:txBody>
      <dsp:txXfrm>
        <a:off x="775405" y="999852"/>
        <a:ext cx="3560605" cy="3744468"/>
      </dsp:txXfrm>
    </dsp:sp>
    <dsp:sp modelId="{81D11052-2FFB-4C03-8E61-4F9EB5467D42}">
      <dsp:nvSpPr>
        <dsp:cNvPr id="0" name=""/>
        <dsp:cNvSpPr/>
      </dsp:nvSpPr>
      <dsp:spPr>
        <a:xfrm>
          <a:off x="60576" y="56279"/>
          <a:ext cx="1429657" cy="1429657"/>
        </a:xfrm>
        <a:prstGeom prst="rect">
          <a:avLst/>
        </a:prstGeom>
        <a:blipFill rotWithShape="1">
          <a:blip xmlns:r="http://schemas.openxmlformats.org/officeDocument/2006/relationships" r:embed="rId1"/>
          <a:stretch>
            <a:fillRect/>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8B3539A-E6BC-4988-AD89-84C2CEA9893A}">
      <dsp:nvSpPr>
        <dsp:cNvPr id="0" name=""/>
        <dsp:cNvSpPr/>
      </dsp:nvSpPr>
      <dsp:spPr>
        <a:xfrm rot="16200000">
          <a:off x="3750369" y="2514672"/>
          <a:ext cx="3744468" cy="7148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630439" bIns="0" numCol="1" spcCol="1270" anchor="t" anchorCtr="0">
          <a:noAutofit/>
        </a:bodyPr>
        <a:lstStyle/>
        <a:p>
          <a:pPr lvl="0" algn="r" defTabSz="1422400">
            <a:lnSpc>
              <a:spcPct val="90000"/>
            </a:lnSpc>
            <a:spcBef>
              <a:spcPct val="0"/>
            </a:spcBef>
            <a:spcAft>
              <a:spcPct val="35000"/>
            </a:spcAft>
          </a:pPr>
          <a:r>
            <a:rPr lang="en-US" sz="3200" kern="1200" dirty="0" smtClean="0"/>
            <a:t>Little Horn </a:t>
          </a:r>
          <a:endParaRPr lang="en-US" sz="3200" kern="1200" dirty="0"/>
        </a:p>
      </dsp:txBody>
      <dsp:txXfrm>
        <a:off x="3750369" y="2514672"/>
        <a:ext cx="3744468" cy="714828"/>
      </dsp:txXfrm>
    </dsp:sp>
    <dsp:sp modelId="{DAB3186A-5438-499A-A097-D50E3B490F4F}">
      <dsp:nvSpPr>
        <dsp:cNvPr id="0" name=""/>
        <dsp:cNvSpPr/>
      </dsp:nvSpPr>
      <dsp:spPr>
        <a:xfrm>
          <a:off x="5980018" y="999852"/>
          <a:ext cx="3560605" cy="3744468"/>
        </a:xfrm>
        <a:prstGeom prst="rect">
          <a:avLst/>
        </a:prstGeom>
        <a:solidFill>
          <a:schemeClr val="accent2">
            <a:hueOff val="-4373030"/>
            <a:satOff val="20746"/>
            <a:lumOff val="15295"/>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1376" tIns="630439" rIns="341376" bIns="341376" numCol="1" spcCol="1270" anchor="t" anchorCtr="0">
          <a:noAutofit/>
        </a:bodyPr>
        <a:lstStyle/>
        <a:p>
          <a:pPr marL="285750" lvl="1" indent="-285750" algn="l" defTabSz="1644650">
            <a:lnSpc>
              <a:spcPct val="90000"/>
            </a:lnSpc>
            <a:spcBef>
              <a:spcPct val="0"/>
            </a:spcBef>
            <a:spcAft>
              <a:spcPct val="15000"/>
            </a:spcAft>
            <a:buChar char="••"/>
          </a:pPr>
          <a:r>
            <a:rPr lang="en-US" sz="3700" kern="1200" dirty="0" smtClean="0"/>
            <a:t>Blasphemy</a:t>
          </a:r>
          <a:endParaRPr lang="en-US" sz="3700" kern="1200" dirty="0"/>
        </a:p>
        <a:p>
          <a:pPr marL="285750" lvl="1" indent="-285750" algn="l" defTabSz="1644650">
            <a:lnSpc>
              <a:spcPct val="90000"/>
            </a:lnSpc>
            <a:spcBef>
              <a:spcPct val="0"/>
            </a:spcBef>
            <a:spcAft>
              <a:spcPct val="15000"/>
            </a:spcAft>
            <a:buChar char="••"/>
          </a:pPr>
          <a:r>
            <a:rPr lang="en-US" sz="3700" kern="1200" dirty="0" smtClean="0"/>
            <a:t>3 ½ years</a:t>
          </a:r>
          <a:endParaRPr lang="en-US" sz="3700" kern="1200" dirty="0"/>
        </a:p>
        <a:p>
          <a:pPr marL="285750" lvl="1" indent="-285750" algn="l" defTabSz="1644650">
            <a:lnSpc>
              <a:spcPct val="90000"/>
            </a:lnSpc>
            <a:spcBef>
              <a:spcPct val="0"/>
            </a:spcBef>
            <a:spcAft>
              <a:spcPct val="15000"/>
            </a:spcAft>
            <a:buChar char="••"/>
          </a:pPr>
          <a:r>
            <a:rPr lang="en-US" sz="3700" kern="1200" dirty="0" smtClean="0"/>
            <a:t>War with saints, prevail</a:t>
          </a:r>
          <a:endParaRPr lang="en-US" sz="3700" kern="1200" dirty="0"/>
        </a:p>
      </dsp:txBody>
      <dsp:txXfrm>
        <a:off x="5980018" y="999852"/>
        <a:ext cx="3560605" cy="3744468"/>
      </dsp:txXfrm>
    </dsp:sp>
    <dsp:sp modelId="{2D8EF76F-CDFC-4B27-A7CB-C250A34D2715}">
      <dsp:nvSpPr>
        <dsp:cNvPr id="0" name=""/>
        <dsp:cNvSpPr/>
      </dsp:nvSpPr>
      <dsp:spPr>
        <a:xfrm>
          <a:off x="5265189" y="56279"/>
          <a:ext cx="1429657" cy="1429657"/>
        </a:xfrm>
        <a:prstGeom prst="rect">
          <a:avLst/>
        </a:prstGeom>
        <a:blipFill rotWithShape="1">
          <a:blip xmlns:r="http://schemas.openxmlformats.org/officeDocument/2006/relationships" r:embed="rId2"/>
          <a:stretch>
            <a:fillRect/>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C482589-CB2F-4003-801D-095B67490E73}" type="datetimeFigureOut">
              <a:rPr lang="en-US"/>
              <a:t>6/16/2023</a:t>
            </a:fld>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4A4844B-5D5D-4D8E-9E71-6B297DF4019B}" type="slidenum">
              <a:rPr/>
              <a:t>‹#›</a:t>
            </a:fld>
            <a:endParaRPr/>
          </a:p>
        </p:txBody>
      </p:sp>
    </p:spTree>
    <p:extLst>
      <p:ext uri="{BB962C8B-B14F-4D97-AF65-F5344CB8AC3E}">
        <p14:creationId xmlns:p14="http://schemas.microsoft.com/office/powerpoint/2010/main" val="3858986175"/>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6-17T01:01:08.868"/>
    </inkml:context>
    <inkml:brush xml:id="br0">
      <inkml:brushProperty name="width" value="0.7" units="cm"/>
      <inkml:brushProperty name="height" value="0.7" units="cm"/>
      <inkml:brushProperty name="color" value="#ED1C24"/>
      <inkml:brushProperty name="fitToCurve" value="1"/>
    </inkml:brush>
  </inkml:definitions>
  <inkml:trace contextRef="#ctx0" brushRef="#br0">-44 15 202 0,'0'0'138'0,"48"-6"-10"16,-48-25-49-16,0 31-219 0,20-31-4 15,-20 31 1 1,0 0 24-16</inkml:trace>
</inkml:ink>
</file>

<file path=ppt/ink/ink2.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6-17T01:01:08.555"/>
    </inkml:context>
    <inkml:brush xml:id="br0">
      <inkml:brushProperty name="width" value="0.7" units="cm"/>
      <inkml:brushProperty name="height" value="0.7" units="cm"/>
      <inkml:brushProperty name="color" value="#ED1C24"/>
      <inkml:brushProperty name="fitToCurve" value="1"/>
    </inkml:brush>
  </inkml:definitions>
  <inkml:traceGroup>
    <inkml:annotationXML>
      <emma:emma xmlns:emma="http://www.w3.org/2003/04/emma" version="1.0">
        <emma:interpretation id="{876241D0-02BB-4FBF-8195-43D171C814B3}" emma:medium="tactile" emma:mode="ink">
          <msink:context xmlns:msink="http://schemas.microsoft.com/ink/2010/main" type="inkDrawing" rotatedBoundingBox="26918,6455 27192,2717 29291,2871 29017,6609" semanticType="callout" shapeName="Other"/>
        </emma:interpretation>
      </emma:emma>
    </inkml:annotationXML>
    <inkml:trace contextRef="#ctx0" brushRef="#br0">-4 1019 1 0,'28'-30'0'0,"-35"-35"37"16,34 24 50-16,-10-20-79 16,10-7-1-16,11-4-1 15,6-3-1-15,7 4-3 0,10-1 1 16,21 1-1-16,3-1 2 0,11 7-1 15,13 4 1 1,13 7 0-16,15 6 1 16,6 10 0-16,7 15-1 15,-1 12 1-15,-6 11-1 0,-3 11 3 32,-10 6 2-32,-15 20 5 15,-23 7 2-15,-20 21 3 16,-21-4-1-16,-17 21 1 0,-20 0-1 15,-18 20-1-15,-30 4-7 16,-3 3-2-16,-21 3-6 16,-7-3 1-16,-10 14 1 15,-10-4 2-15,-14 0-3 0,4 4-1 16,-7-1-1-16,-1-2 0 16,5 2-1-16,2-6 0 15,8-4-5-15,6-9-1 16,10 6 2-16,8-11 1 15,13 4 1-15,6-6 2 16,11-4-1-16,10-4 1 16,7-2 0-1,14-1 2-15,13-7-1 16,11-3 4-16,16 3 0 16,14 4-1-16,14-7 1 15,3 3-1-15,17-3-2 16,4 0-8-16,13 0-24 0,-13 3-76 15,-11-33-7-15,7 6 1 16,-34-27 100-16</inkml:trace>
  </inkml:traceGroup>
</inkml:ink>
</file>

<file path=ppt/ink/ink3.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6-17T01:01:18.123"/>
    </inkml:context>
    <inkml:brush xml:id="br0">
      <inkml:brushProperty name="width" value="0.5" units="cm"/>
      <inkml:brushProperty name="height" value="1" units="cm"/>
      <inkml:brushProperty name="color" value="#FFFF00"/>
      <inkml:brushProperty name="tip" value="rectangle"/>
      <inkml:brushProperty name="rasterOp" value="maskPen"/>
      <inkml:brushProperty name="fitToCurve" value="1"/>
    </inkml:brush>
  </inkml:definitions>
  <inkml:trace contextRef="#ctx0" brushRef="#br0">59 381 1 0,'-34'14'110'0,"34"-14"5"16,0 0 1-16,-34-14-83 0,34 14-8 16,0 0-6-16,0 0-7 15,0 0-4-15,0 0-4 16,0 0-2-16,0 0 0 16,0 0 1-16,38 21-1 15,-38-21-1-15,37 20 1 16,-37-20 0-16,51 24 1 15,-51-24 0-15,55 17 1 16,-55-17 1 0,54 7 2-16,-54-7 1 15,48 7 1-15,-48-7 0 16,44-4-1-16,-44 4 1 16,45-3-2-16,-45 3 0 0,47 0-1 15,-47 0-2-15,45-7 0 16,-45 7 0-16,37-3-1 15,-37 3 0-15,34-4 0 16,-34 4-1-16,34-7-1 0,-34 7 1 16,38-3 0-16,-38 3-1 15,61-14 0-15,-24 4-1 16,4 3 1-16,0-3 0 16,0 0-1-16,3 0 1 0,-3 3 0 15,-3 0 0-15,-4 4 0 31,-4-4 1-31,1 7-2 16,3 0 3-16,-3 0-2 0,3 3 1 16,0 4-1-16,7-7 0 15,0 7 0-15,-1-7 1 16,5 0 0-16,-4 0-1 16,3 0 1-16,-10-4 0 15,-3-2 1-15,-1 2-1 16,1 1 0-16,-31 3 0 15,51 0-1-15,-51 0 0 16,58 3-1-16,-21 1 1 0,1-1-1 16,3 4 2-16,6 0-1 15,-2-4 1-15,6 4 0 16,-4-7 0-16,1 7 0 0,-4-4 0 16,4 1 0-16,-4-4-1 15,1 0 0-15,-1 3-1 31,4 4 1-31,-4 0 0 16,4-4-1-16,3 0 1 0,0 4 0 16,0-3 0-16,0 2 0 15,-3-2 0-15,-1-1 0 16,-2 1 0-16,2 2 1 0,-6-2-1 16,-3-4 0-1,-1 7 0-15,4-4 0 0,-4-3 0 16,1 3 0-16,-4 1-1 15,0-4 0-15,0 3 0 0,-3 1 1 16,3-1-1 0,-4 1 1-16,5-1-1 15,2-3 1-15,0 3-1 16,1 4 1-16,-1-3-1 0,1-4 1 16,-1 0 0-16,1 3-1 15,-1-3 1-15,-3 0 0 16,-3 0 0-16,6-3 0 0,1 3 1 31,-1-4-1-31,1 1 0 16,-1-1-1-16,-3 1 0 15,0 3 0-15,0-3 1 16,-3 3-1-16,-31 0 0 0,55 0 0 16,-55 0 0-16,58-4 0 15,-58 4 0-15,54 0 0 16,-23-3 0-16,-31 3 0 0,47 0-1 15,-47 0 2-15,48-4-2 16,-48 4 2-16,38 4-2 16,-38-4 1-16,30-7 0 15,-30 7 0-15,0 0 1 16,41 0-2-16,-41 0 1 0,0 0 0 16,41-4 1-16,-41 4-1 15,34 7 0-15,-34-7-1 16,37-3 1-16,-37 3 0 31,48 0 0-31,-48 0 0 16,44-4 0-16,-44 4-1 0,48-3 1 15,-48 3 0-15,41-3-1 16,-41 3 2-16,37-4-1 16,-37 4-1-16,38-7 2 15,-38 7-1-15,41-6 0 16,-41 6 0-16,37-7 0 0,-37 7 0 15,34-14 0-15,-34 14 0 16,0 0 0-16,38-3-1 16,-38 3 2-16,0 0-1 0,0 0 0 15,0 0 0-15,0 0 0 16,0 0-1-16,0 0 1 16,0 0 0-16,0 0 0 15,0 0 0-15,0 0 0 16,0 0 0-16,30-14 0 15,-30 14 1-15,0 0-1 16,0 0 0-16,0 0 0 31,0 0 0-31,0 0 0 0,0 0 0 16,0 0 0-16,0 0 0 16,0 0 0-16,0 0 0 15,0 0 0-15,0 0 0 16,0 0-1-16,0 0 2 15,0 0-2-15,0 0 1 16,0 0 1-16,0 0-1 16,0 0 0-16,0 0 0 0,0 0 0 15,0 0 0-15,0 0 1 16,0 0-1-16,0 0 0 16,0 0 0-16,0 0 0 15,0 0 0-15,0 0 1 16,0 0 0-16,0 0 0 15,0 0-1-15,0 0 1 16,0 0-1-16,0 0 1 16,0 0-1-16,0 0-1 0,38-13 1 15,-38 13 1-15,65-21-1 16,-14 7 0 0,10-6 0-16,17-4 1 0,14-3-1 15,10-4 1-15,4-3-1 16,0-3 0-16,-4 6 0 15,-3-6 1-15,-7 9-2 16,-11 1 2-16,-6 3-1 0,-13 4 0 16,-11 10 1-16,-10-1-2 15,-7 5 1-15,-34 6 0 16,40-14 0-16,-40 14-1 16,0 0 1-16,0 0 0 0,0 0 0 15,0 0 0-15,0 0 1 31,0 0-2-31,0 0 1 16,0 0 1-16,0 0-1 0,0 0 0 16,0 0-1-16,31 0 1 15,-31 0-1-15,0 0 2 16,0 0-1-16,34 7-1 16,-34-7 2-16,44 0-2 0,-44 0 2 15,58 7-1-15,-20-1 0 16,-1 5 1-1,8-5-1-15,-8 8 0 16,1-4 0-16,-1 4 0 0,-3 0 0 16,0-4-1-16,-3 0 1 15,-31-10 0-15,47 17 0 16,-47-17 0-16,35 14 0 0,-35-14 0 16,0 0 0-16,30 10 0 15,-30-10 0-15,0 0 0 16,0 0 0-16,0 0 1 31,0 0-2-31,0 0 1 0,0 0-1 16,0 0 2-16,0 0-2 15,0 0 0-15,0 0 0 16,0 0-1-16,0 0 1 0,0 0 0 16,0 0 0-16,0 0 0 15,0 0 0-15,0 0 0 16,0 0 1-16,0 0-1 15,0 0 2-15,0 0 0 0,0 0 0 16,0 0 1-16,0 0 0 16,0 0 1-16,-37 3-1 15,37-3 0-15,-45-3 0 16,11 6-2-16,-10 1 0 16,-10 6 0-16,-18 4-1 15,-3-1 0-15,-3 8 0 16,-7 2-1-16,-4 1 1 0,-6-3 0 15,-1 3 0-15,4 3-2 16,4-7 3-16,-1 4-2 31,1-10 1-31,-1 3 0 16,1-4 1-16,-1-2-1 0,7-1 1 16,-3-7 1-16,3 1-2 15,1-4 1-15,-1 3 0 16,4 0 1-16,-4 1-1 15,-3-4 1-15,-4 0 0 16,1-4 0-16,-4 4 0 16,-4 0 0-16,-9 0 0 15,-8 0 1-15,-6 0-2 0,-4 7 0 16,1 3 0-16,-4 4 0 16,-4-4 0-16,4 1 0 15,0-1 0-15,7-3 1 16,7-4 0-16,6-6 0 15,-6-8 0-15,3-2 2 16,3-1-1-16,-3-10 1 16,3 4-1-16,-6-4 1 15,0 4-1-15,-4 2 0 16,0 1 0-16,7 4-2 16,0 3 1-16,3-1 0 15,4 1 0-15,4 7 0 16,6-4-1-16,6 0 1 0,11 0 0 15,-3-3 1-15,3 3-2 16,0 0 1-16,4 1 0 16,-1-5 0-16,8 11 0 15,2-6 0-15,8 6-1 16,3 0 1-16,6 0-1 16,8-4 0-16,37 4-1 15,-51 4 1-15,51-4 0 16,-41 3 0-16,41-3-1 15,0 0 1-15,-38-3 0 16,38 3 1-16,0 0-1 16,0 0 1-16,0 0-1 0,0 0 1 15,0 0-1-15,0 0 1 16,0 0-1-16,0 0 0 16,0 0-1-16,0 0 1 15,0 0 0-15,0 0 0 16,0 0 0-16,0 0 0 15,0 0-1-15,0 0 1 16,0 0-1-16,0 0-1 16,0 0-2-16,0 0-6 15,0 0-15-15,0 0-58 16,0 0-63-16,-23 47-1 16,23-47-2-16,-75 28 18 15</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A7D4DBF-746C-4C25-853D-8A1CBE8404F4}" type="datetimeFigureOut">
              <a:rPr lang="en-US"/>
              <a:t>6/16/2023</a:t>
            </a:fld>
            <a:endParaRPr/>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DE0FDE7-FE71-46E3-9512-437B13AD5F46}" type="slidenum">
              <a:rPr/>
              <a:t>‹#›</a:t>
            </a:fld>
            <a:endParaRPr/>
          </a:p>
        </p:txBody>
      </p:sp>
    </p:spTree>
    <p:extLst>
      <p:ext uri="{BB962C8B-B14F-4D97-AF65-F5344CB8AC3E}">
        <p14:creationId xmlns:p14="http://schemas.microsoft.com/office/powerpoint/2010/main" val="35669794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74812" y="1524000"/>
            <a:ext cx="8839201" cy="3200400"/>
          </a:xfrm>
        </p:spPr>
        <p:txBody>
          <a:bodyPr>
            <a:noAutofit/>
          </a:bodyPr>
          <a:lstStyle>
            <a:lvl1pPr>
              <a:defRPr sz="5400"/>
            </a:lvl1pPr>
          </a:lstStyle>
          <a:p>
            <a:r>
              <a:rPr lang="en-US" smtClean="0"/>
              <a:t>Click to edit Master title style</a:t>
            </a:r>
            <a:endParaRPr/>
          </a:p>
        </p:txBody>
      </p:sp>
      <p:sp>
        <p:nvSpPr>
          <p:cNvPr id="3" name="Subtitle 2"/>
          <p:cNvSpPr>
            <a:spLocks noGrp="1"/>
          </p:cNvSpPr>
          <p:nvPr>
            <p:ph type="subTitle" idx="1"/>
          </p:nvPr>
        </p:nvSpPr>
        <p:spPr>
          <a:xfrm>
            <a:off x="1674813" y="4876800"/>
            <a:ext cx="7162799" cy="990600"/>
          </a:xfrm>
        </p:spPr>
        <p:txBody>
          <a:bodyPr lIns="91440">
            <a:normAutofit/>
          </a:bodyPr>
          <a:lstStyle>
            <a:lvl1pPr marL="0" indent="0" algn="l">
              <a:spcBef>
                <a:spcPts val="0"/>
              </a:spcBef>
              <a:buNone/>
              <a:defRPr sz="2000" cap="all" spc="250" baseline="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Tree>
    <p:extLst>
      <p:ext uri="{BB962C8B-B14F-4D97-AF65-F5344CB8AC3E}">
        <p14:creationId xmlns:p14="http://schemas.microsoft.com/office/powerpoint/2010/main" val="1988707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Alternate Picture with Caption">
    <p:spTree>
      <p:nvGrpSpPr>
        <p:cNvPr id="1" name=""/>
        <p:cNvGrpSpPr/>
        <p:nvPr/>
      </p:nvGrpSpPr>
      <p:grpSpPr>
        <a:xfrm>
          <a:off x="0" y="0"/>
          <a:ext cx="0" cy="0"/>
          <a:chOff x="0" y="0"/>
          <a:chExt cx="0" cy="0"/>
        </a:xfrm>
      </p:grpSpPr>
      <p:sp>
        <p:nvSpPr>
          <p:cNvPr id="10" name="Rectangle 9"/>
          <p:cNvSpPr/>
          <p:nvPr/>
        </p:nvSpPr>
        <p:spPr>
          <a:xfrm>
            <a:off x="5393372" y="0"/>
            <a:ext cx="6795452"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a:p>
        </p:txBody>
      </p:sp>
      <p:sp>
        <p:nvSpPr>
          <p:cNvPr id="11" name="Rectangle 10"/>
          <p:cNvSpPr/>
          <p:nvPr/>
        </p:nvSpPr>
        <p:spPr>
          <a:xfrm>
            <a:off x="5484812" y="0"/>
            <a:ext cx="6704012" cy="6858000"/>
          </a:xfrm>
          <a:prstGeom prst="rect">
            <a:avLst/>
          </a:prstGeom>
          <a:solidFill>
            <a:schemeClr val="accent2">
              <a:lumMod val="75000"/>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a:p>
        </p:txBody>
      </p:sp>
      <p:sp>
        <p:nvSpPr>
          <p:cNvPr id="2" name="Title 1"/>
          <p:cNvSpPr>
            <a:spLocks noGrp="1"/>
          </p:cNvSpPr>
          <p:nvPr>
            <p:ph type="title"/>
          </p:nvPr>
        </p:nvSpPr>
        <p:spPr>
          <a:xfrm>
            <a:off x="608013" y="685800"/>
            <a:ext cx="4267200" cy="3886200"/>
          </a:xfrm>
        </p:spPr>
        <p:txBody>
          <a:bodyPr anchor="b">
            <a:noAutofit/>
          </a:bodyPr>
          <a:lstStyle>
            <a:lvl1pPr algn="l">
              <a:defRPr sz="4000" b="0"/>
            </a:lvl1pPr>
          </a:lstStyle>
          <a:p>
            <a:r>
              <a:rPr lang="en-US" smtClean="0"/>
              <a:t>Click to edit Master title style</a:t>
            </a:r>
            <a:endParaRPr/>
          </a:p>
        </p:txBody>
      </p:sp>
      <p:sp>
        <p:nvSpPr>
          <p:cNvPr id="4" name="Text Placeholder 3"/>
          <p:cNvSpPr>
            <a:spLocks noGrp="1"/>
          </p:cNvSpPr>
          <p:nvPr>
            <p:ph type="body" sz="half" idx="2"/>
          </p:nvPr>
        </p:nvSpPr>
        <p:spPr>
          <a:xfrm>
            <a:off x="608013" y="4724400"/>
            <a:ext cx="4267200" cy="1447800"/>
          </a:xfrm>
        </p:spPr>
        <p:txBody>
          <a:bodyPr>
            <a:normAutofit/>
          </a:bodyPr>
          <a:lstStyle>
            <a:lvl1pPr marL="0" indent="0">
              <a:spcBef>
                <a:spcPts val="120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Picture Placeholder 2" descr="An empty placeholder to add an image. Click on the placeholder and select the image that you wish to add.&#10;"/>
          <p:cNvSpPr>
            <a:spLocks noGrp="1"/>
          </p:cNvSpPr>
          <p:nvPr>
            <p:ph type="pic" idx="1"/>
          </p:nvPr>
        </p:nvSpPr>
        <p:spPr>
          <a:xfrm>
            <a:off x="6094413" y="685800"/>
            <a:ext cx="5486400" cy="5486400"/>
          </a:xfrm>
          <a:solidFill>
            <a:schemeClr val="tx2">
              <a:lumMod val="10000"/>
            </a:schemeClr>
          </a:solidFill>
          <a:ln w="50800">
            <a:solidFill>
              <a:schemeClr val="tx1"/>
            </a:solidFill>
            <a:miter lim="800000"/>
          </a:ln>
          <a:effectLst>
            <a:outerShdw blurRad="190500" algn="ctr" rotWithShape="0">
              <a:prstClr val="black">
                <a:alpha val="50000"/>
              </a:prstClr>
            </a:outerShdw>
          </a:effectLst>
        </p:spPr>
        <p:txBody>
          <a:bodyP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6" name="Footer Placeholder 5"/>
          <p:cNvSpPr>
            <a:spLocks noGrp="1"/>
          </p:cNvSpPr>
          <p:nvPr>
            <p:ph type="ftr" sz="quarter" idx="11"/>
          </p:nvPr>
        </p:nvSpPr>
        <p:spPr/>
        <p:txBody>
          <a:bodyPr/>
          <a:lstStyle>
            <a:lvl1pPr>
              <a:defRPr sz="1100"/>
            </a:lvl1pPr>
          </a:lstStyle>
          <a:p>
            <a:endParaRPr lang="en-US"/>
          </a:p>
        </p:txBody>
      </p:sp>
      <p:sp>
        <p:nvSpPr>
          <p:cNvPr id="5" name="Date Placeholder 4"/>
          <p:cNvSpPr>
            <a:spLocks noGrp="1"/>
          </p:cNvSpPr>
          <p:nvPr>
            <p:ph type="dt" sz="half" idx="10"/>
          </p:nvPr>
        </p:nvSpPr>
        <p:spPr/>
        <p:txBody>
          <a:bodyPr/>
          <a:lstStyle>
            <a:lvl1pPr>
              <a:defRPr sz="1100"/>
            </a:lvl1pPr>
          </a:lstStyle>
          <a:p>
            <a:fld id="{881DC1F7-A9E9-4D8B-8C97-C74523B2CF2A}" type="datetimeFigureOut">
              <a:rPr lang="en-US" smtClean="0"/>
              <a:pPr/>
              <a:t>6/16/2023</a:t>
            </a:fld>
            <a:endParaRPr lang="en-US"/>
          </a:p>
        </p:txBody>
      </p:sp>
      <p:sp>
        <p:nvSpPr>
          <p:cNvPr id="7" name="Slide Number Placeholder 6"/>
          <p:cNvSpPr>
            <a:spLocks noGrp="1"/>
          </p:cNvSpPr>
          <p:nvPr>
            <p:ph type="sldNum" sz="quarter" idx="12"/>
          </p:nvPr>
        </p:nvSpPr>
        <p:spPr/>
        <p:txBody>
          <a:bodyPr/>
          <a:lstStyle>
            <a:lvl1pPr>
              <a:defRPr sz="1100"/>
            </a:lvl1pPr>
          </a:lstStyle>
          <a:p>
            <a:fld id="{299542E4-2CCF-42F6-9D92-ED568035133D}" type="slidenum">
              <a:rPr lang="en-US" smtClean="0"/>
              <a:pPr/>
              <a:t>‹#›</a:t>
            </a:fld>
            <a:endParaRPr lang="en-US"/>
          </a:p>
        </p:txBody>
      </p:sp>
    </p:spTree>
    <p:extLst>
      <p:ext uri="{BB962C8B-B14F-4D97-AF65-F5344CB8AC3E}">
        <p14:creationId xmlns:p14="http://schemas.microsoft.com/office/powerpoint/2010/main" val="2139536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a:defRPr/>
            </a:lvl6pPr>
            <a:lvl7pPr>
              <a:defRPr/>
            </a:lvl7pPr>
            <a:lvl8pPr>
              <a:defRPr baseline="0"/>
            </a:lvl8pPr>
            <a:lvl9pPr>
              <a:defRPr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Footer Placeholder 4"/>
          <p:cNvSpPr>
            <a:spLocks noGrp="1"/>
          </p:cNvSpPr>
          <p:nvPr>
            <p:ph type="ftr" sz="quarter" idx="11"/>
          </p:nvPr>
        </p:nvSpPr>
        <p:spPr/>
        <p:txBody>
          <a:bodyPr/>
          <a:lstStyle>
            <a:lvl1pPr>
              <a:defRPr sz="1100"/>
            </a:lvl1pPr>
          </a:lstStyle>
          <a:p>
            <a:endParaRPr lang="en-US"/>
          </a:p>
        </p:txBody>
      </p:sp>
      <p:sp>
        <p:nvSpPr>
          <p:cNvPr id="4" name="Date Placeholder 3"/>
          <p:cNvSpPr>
            <a:spLocks noGrp="1"/>
          </p:cNvSpPr>
          <p:nvPr>
            <p:ph type="dt" sz="half" idx="10"/>
          </p:nvPr>
        </p:nvSpPr>
        <p:spPr/>
        <p:txBody>
          <a:bodyPr/>
          <a:lstStyle>
            <a:lvl1pPr>
              <a:defRPr sz="1100"/>
            </a:lvl1pPr>
          </a:lstStyle>
          <a:p>
            <a:fld id="{881DC1F7-A9E9-4D8B-8C97-C74523B2CF2A}" type="datetimeFigureOut">
              <a:rPr lang="en-US" smtClean="0"/>
              <a:pPr/>
              <a:t>6/16/2023</a:t>
            </a:fld>
            <a:endParaRPr lang="en-US"/>
          </a:p>
        </p:txBody>
      </p:sp>
      <p:sp>
        <p:nvSpPr>
          <p:cNvPr id="6" name="Slide Number Placeholder 5"/>
          <p:cNvSpPr>
            <a:spLocks noGrp="1"/>
          </p:cNvSpPr>
          <p:nvPr>
            <p:ph type="sldNum" sz="quarter" idx="12"/>
          </p:nvPr>
        </p:nvSpPr>
        <p:spPr/>
        <p:txBody>
          <a:bodyPr/>
          <a:lstStyle>
            <a:lvl1pPr>
              <a:defRPr sz="1100"/>
            </a:lvl1pPr>
          </a:lstStyle>
          <a:p>
            <a:fld id="{299542E4-2CCF-42F6-9D92-ED568035133D}" type="slidenum">
              <a:rPr lang="en-US" smtClean="0"/>
              <a:pPr/>
              <a:t>‹#›</a:t>
            </a:fld>
            <a:endParaRPr lang="en-US"/>
          </a:p>
        </p:txBody>
      </p:sp>
    </p:spTree>
    <p:extLst>
      <p:ext uri="{BB962C8B-B14F-4D97-AF65-F5344CB8AC3E}">
        <p14:creationId xmlns:p14="http://schemas.microsoft.com/office/powerpoint/2010/main" val="214899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675812" y="685801"/>
            <a:ext cx="1219201" cy="5486400"/>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1293813" y="685800"/>
            <a:ext cx="8153399" cy="5486400"/>
          </a:xfrm>
        </p:spPr>
        <p:txBody>
          <a:bodyPr vert="eaVert"/>
          <a:lstStyle>
            <a:lvl5pPr>
              <a:defRPr/>
            </a:lvl5pPr>
            <a:lvl6pPr>
              <a:defRPr/>
            </a:lvl6pPr>
            <a:lvl7pPr>
              <a:defRPr/>
            </a:lvl7pPr>
            <a:lvl8pPr>
              <a:defRPr baseline="0"/>
            </a:lvl8pPr>
            <a:lvl9pPr>
              <a:defRPr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Footer Placeholder 4"/>
          <p:cNvSpPr>
            <a:spLocks noGrp="1"/>
          </p:cNvSpPr>
          <p:nvPr>
            <p:ph type="ftr" sz="quarter" idx="11"/>
          </p:nvPr>
        </p:nvSpPr>
        <p:spPr/>
        <p:txBody>
          <a:bodyPr/>
          <a:lstStyle>
            <a:lvl1pPr>
              <a:defRPr sz="1100"/>
            </a:lvl1pPr>
          </a:lstStyle>
          <a:p>
            <a:endParaRPr lang="en-US"/>
          </a:p>
        </p:txBody>
      </p:sp>
      <p:sp>
        <p:nvSpPr>
          <p:cNvPr id="4" name="Date Placeholder 3"/>
          <p:cNvSpPr>
            <a:spLocks noGrp="1"/>
          </p:cNvSpPr>
          <p:nvPr>
            <p:ph type="dt" sz="half" idx="10"/>
          </p:nvPr>
        </p:nvSpPr>
        <p:spPr/>
        <p:txBody>
          <a:bodyPr/>
          <a:lstStyle>
            <a:lvl1pPr>
              <a:defRPr sz="1100"/>
            </a:lvl1pPr>
          </a:lstStyle>
          <a:p>
            <a:fld id="{881DC1F7-A9E9-4D8B-8C97-C74523B2CF2A}" type="datetimeFigureOut">
              <a:rPr lang="en-US" smtClean="0"/>
              <a:pPr/>
              <a:t>6/16/2023</a:t>
            </a:fld>
            <a:endParaRPr lang="en-US"/>
          </a:p>
        </p:txBody>
      </p:sp>
      <p:sp>
        <p:nvSpPr>
          <p:cNvPr id="6" name="Slide Number Placeholder 5"/>
          <p:cNvSpPr>
            <a:spLocks noGrp="1"/>
          </p:cNvSpPr>
          <p:nvPr>
            <p:ph type="sldNum" sz="quarter" idx="12"/>
          </p:nvPr>
        </p:nvSpPr>
        <p:spPr/>
        <p:txBody>
          <a:bodyPr/>
          <a:lstStyle>
            <a:lvl1pPr>
              <a:defRPr sz="1100"/>
            </a:lvl1pPr>
          </a:lstStyle>
          <a:p>
            <a:fld id="{299542E4-2CCF-42F6-9D92-ED568035133D}" type="slidenum">
              <a:rPr lang="en-US" smtClean="0"/>
              <a:pPr/>
              <a:t>‹#›</a:t>
            </a:fld>
            <a:endParaRPr lang="en-US"/>
          </a:p>
        </p:txBody>
      </p:sp>
    </p:spTree>
    <p:extLst>
      <p:ext uri="{BB962C8B-B14F-4D97-AF65-F5344CB8AC3E}">
        <p14:creationId xmlns:p14="http://schemas.microsoft.com/office/powerpoint/2010/main" val="3127202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a:lvl7pPr>
            <a:lvl8pPr>
              <a:defRPr/>
            </a:lvl8pPr>
            <a:lvl9pP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Footer Placeholder 4"/>
          <p:cNvSpPr>
            <a:spLocks noGrp="1"/>
          </p:cNvSpPr>
          <p:nvPr>
            <p:ph type="ftr" sz="quarter" idx="11"/>
          </p:nvPr>
        </p:nvSpPr>
        <p:spPr/>
        <p:txBody>
          <a:bodyPr/>
          <a:lstStyle>
            <a:lvl1pPr>
              <a:defRPr sz="1100"/>
            </a:lvl1pPr>
          </a:lstStyle>
          <a:p>
            <a:endParaRPr lang="en-US"/>
          </a:p>
        </p:txBody>
      </p:sp>
      <p:sp>
        <p:nvSpPr>
          <p:cNvPr id="4" name="Date Placeholder 3"/>
          <p:cNvSpPr>
            <a:spLocks noGrp="1"/>
          </p:cNvSpPr>
          <p:nvPr>
            <p:ph type="dt" sz="half" idx="10"/>
          </p:nvPr>
        </p:nvSpPr>
        <p:spPr/>
        <p:txBody>
          <a:bodyPr/>
          <a:lstStyle>
            <a:lvl1pPr>
              <a:defRPr sz="1100"/>
            </a:lvl1pPr>
          </a:lstStyle>
          <a:p>
            <a:fld id="{881DC1F7-A9E9-4D8B-8C97-C74523B2CF2A}" type="datetimeFigureOut">
              <a:rPr lang="en-US" smtClean="0"/>
              <a:pPr/>
              <a:t>6/16/2023</a:t>
            </a:fld>
            <a:endParaRPr lang="en-US"/>
          </a:p>
        </p:txBody>
      </p:sp>
      <p:sp>
        <p:nvSpPr>
          <p:cNvPr id="6" name="Slide Number Placeholder 5"/>
          <p:cNvSpPr>
            <a:spLocks noGrp="1"/>
          </p:cNvSpPr>
          <p:nvPr>
            <p:ph type="sldNum" sz="quarter" idx="12"/>
          </p:nvPr>
        </p:nvSpPr>
        <p:spPr/>
        <p:txBody>
          <a:bodyPr/>
          <a:lstStyle>
            <a:lvl1pPr>
              <a:defRPr sz="1100"/>
            </a:lvl1pPr>
          </a:lstStyle>
          <a:p>
            <a:fld id="{299542E4-2CCF-42F6-9D92-ED568035133D}" type="slidenum">
              <a:rPr lang="en-US" smtClean="0"/>
              <a:pPr/>
              <a:t>‹#›</a:t>
            </a:fld>
            <a:endParaRPr lang="en-US"/>
          </a:p>
        </p:txBody>
      </p:sp>
    </p:spTree>
    <p:extLst>
      <p:ext uri="{BB962C8B-B14F-4D97-AF65-F5344CB8AC3E}">
        <p14:creationId xmlns:p14="http://schemas.microsoft.com/office/powerpoint/2010/main" val="440086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93813" y="3429000"/>
            <a:ext cx="9601201" cy="2286000"/>
          </a:xfrm>
        </p:spPr>
        <p:txBody>
          <a:bodyPr anchor="b">
            <a:normAutofit/>
          </a:bodyPr>
          <a:lstStyle>
            <a:lvl1pPr algn="l">
              <a:defRPr sz="4800" b="0" cap="none" baseline="0"/>
            </a:lvl1pPr>
          </a:lstStyle>
          <a:p>
            <a:r>
              <a:rPr lang="en-US" smtClean="0"/>
              <a:t>Click to edit Master title style</a:t>
            </a:r>
            <a:endParaRPr/>
          </a:p>
        </p:txBody>
      </p:sp>
      <p:sp>
        <p:nvSpPr>
          <p:cNvPr id="3" name="Text Placeholder 2"/>
          <p:cNvSpPr>
            <a:spLocks noGrp="1"/>
          </p:cNvSpPr>
          <p:nvPr>
            <p:ph type="body" idx="1"/>
          </p:nvPr>
        </p:nvSpPr>
        <p:spPr>
          <a:xfrm>
            <a:off x="1293813" y="685800"/>
            <a:ext cx="7543800" cy="1066800"/>
          </a:xfrm>
        </p:spPr>
        <p:txBody>
          <a:bodyPr lIns="91440" anchor="t"/>
          <a:lstStyle>
            <a:lvl1pPr marL="0" indent="0">
              <a:spcBef>
                <a:spcPts val="0"/>
              </a:spcBef>
              <a:buNone/>
              <a:defRPr sz="2000" cap="all" spc="250" baseline="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5" name="Footer Placeholder 4"/>
          <p:cNvSpPr>
            <a:spLocks noGrp="1"/>
          </p:cNvSpPr>
          <p:nvPr>
            <p:ph type="ftr" sz="quarter" idx="11"/>
          </p:nvPr>
        </p:nvSpPr>
        <p:spPr/>
        <p:txBody>
          <a:bodyPr/>
          <a:lstStyle>
            <a:lvl1pPr>
              <a:defRPr sz="1100"/>
            </a:lvl1pPr>
          </a:lstStyle>
          <a:p>
            <a:endParaRPr lang="en-US"/>
          </a:p>
        </p:txBody>
      </p:sp>
      <p:sp>
        <p:nvSpPr>
          <p:cNvPr id="4" name="Date Placeholder 3"/>
          <p:cNvSpPr>
            <a:spLocks noGrp="1"/>
          </p:cNvSpPr>
          <p:nvPr>
            <p:ph type="dt" sz="half" idx="10"/>
          </p:nvPr>
        </p:nvSpPr>
        <p:spPr/>
        <p:txBody>
          <a:bodyPr/>
          <a:lstStyle>
            <a:lvl1pPr>
              <a:defRPr sz="1100"/>
            </a:lvl1pPr>
          </a:lstStyle>
          <a:p>
            <a:fld id="{881DC1F7-A9E9-4D8B-8C97-C74523B2CF2A}" type="datetimeFigureOut">
              <a:rPr lang="en-US" smtClean="0"/>
              <a:pPr/>
              <a:t>6/16/2023</a:t>
            </a:fld>
            <a:endParaRPr lang="en-US"/>
          </a:p>
        </p:txBody>
      </p:sp>
      <p:sp>
        <p:nvSpPr>
          <p:cNvPr id="6" name="Slide Number Placeholder 5"/>
          <p:cNvSpPr>
            <a:spLocks noGrp="1"/>
          </p:cNvSpPr>
          <p:nvPr>
            <p:ph type="sldNum" sz="quarter" idx="12"/>
          </p:nvPr>
        </p:nvSpPr>
        <p:spPr/>
        <p:txBody>
          <a:bodyPr/>
          <a:lstStyle>
            <a:lvl1pPr>
              <a:defRPr sz="1100"/>
            </a:lvl1pPr>
          </a:lstStyle>
          <a:p>
            <a:fld id="{299542E4-2CCF-42F6-9D92-ED568035133D}" type="slidenum">
              <a:rPr lang="en-US" smtClean="0"/>
              <a:pPr/>
              <a:t>‹#›</a:t>
            </a:fld>
            <a:endParaRPr lang="en-US"/>
          </a:p>
        </p:txBody>
      </p:sp>
    </p:spTree>
    <p:extLst>
      <p:ext uri="{BB962C8B-B14F-4D97-AF65-F5344CB8AC3E}">
        <p14:creationId xmlns:p14="http://schemas.microsoft.com/office/powerpoint/2010/main" val="3357889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1293813" y="1828800"/>
            <a:ext cx="4648199" cy="43434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6246812" y="1828801"/>
            <a:ext cx="4648202" cy="43434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6" name="Footer Placeholder 5"/>
          <p:cNvSpPr>
            <a:spLocks noGrp="1"/>
          </p:cNvSpPr>
          <p:nvPr>
            <p:ph type="ftr" sz="quarter" idx="11"/>
          </p:nvPr>
        </p:nvSpPr>
        <p:spPr/>
        <p:txBody>
          <a:bodyPr/>
          <a:lstStyle>
            <a:lvl1pPr>
              <a:defRPr sz="1100"/>
            </a:lvl1pPr>
          </a:lstStyle>
          <a:p>
            <a:endParaRPr lang="en-US"/>
          </a:p>
        </p:txBody>
      </p:sp>
      <p:sp>
        <p:nvSpPr>
          <p:cNvPr id="5" name="Date Placeholder 4"/>
          <p:cNvSpPr>
            <a:spLocks noGrp="1"/>
          </p:cNvSpPr>
          <p:nvPr>
            <p:ph type="dt" sz="half" idx="10"/>
          </p:nvPr>
        </p:nvSpPr>
        <p:spPr/>
        <p:txBody>
          <a:bodyPr/>
          <a:lstStyle>
            <a:lvl1pPr>
              <a:defRPr sz="1100"/>
            </a:lvl1pPr>
          </a:lstStyle>
          <a:p>
            <a:fld id="{881DC1F7-A9E9-4D8B-8C97-C74523B2CF2A}" type="datetimeFigureOut">
              <a:rPr lang="en-US" smtClean="0"/>
              <a:pPr/>
              <a:t>6/16/2023</a:t>
            </a:fld>
            <a:endParaRPr lang="en-US"/>
          </a:p>
        </p:txBody>
      </p:sp>
      <p:sp>
        <p:nvSpPr>
          <p:cNvPr id="7" name="Slide Number Placeholder 6"/>
          <p:cNvSpPr>
            <a:spLocks noGrp="1"/>
          </p:cNvSpPr>
          <p:nvPr>
            <p:ph type="sldNum" sz="quarter" idx="12"/>
          </p:nvPr>
        </p:nvSpPr>
        <p:spPr/>
        <p:txBody>
          <a:bodyPr/>
          <a:lstStyle>
            <a:lvl1pPr>
              <a:defRPr sz="1100"/>
            </a:lvl1pPr>
          </a:lstStyle>
          <a:p>
            <a:fld id="{299542E4-2CCF-42F6-9D92-ED568035133D}" type="slidenum">
              <a:rPr lang="en-US" smtClean="0"/>
              <a:pPr/>
              <a:t>‹#›</a:t>
            </a:fld>
            <a:endParaRPr lang="en-US"/>
          </a:p>
        </p:txBody>
      </p:sp>
    </p:spTree>
    <p:extLst>
      <p:ext uri="{BB962C8B-B14F-4D97-AF65-F5344CB8AC3E}">
        <p14:creationId xmlns:p14="http://schemas.microsoft.com/office/powerpoint/2010/main" val="1413878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1293813" y="1676400"/>
            <a:ext cx="4646376" cy="762000"/>
          </a:xfrm>
        </p:spPr>
        <p:txBody>
          <a:bodyPr anchor="ctr"/>
          <a:lstStyle>
            <a:lvl1pPr marL="0" indent="0">
              <a:spcBef>
                <a:spcPts val="0"/>
              </a:spcBef>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93813" y="2438400"/>
            <a:ext cx="4648199" cy="373380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Text Placeholder 4"/>
          <p:cNvSpPr>
            <a:spLocks noGrp="1"/>
          </p:cNvSpPr>
          <p:nvPr>
            <p:ph type="body" sz="quarter" idx="3"/>
          </p:nvPr>
        </p:nvSpPr>
        <p:spPr>
          <a:xfrm>
            <a:off x="6246812" y="1676400"/>
            <a:ext cx="4648201" cy="762000"/>
          </a:xfrm>
        </p:spPr>
        <p:txBody>
          <a:bodyPr anchor="ctr"/>
          <a:lstStyle>
            <a:lvl1pPr marL="0" indent="0">
              <a:spcBef>
                <a:spcPts val="0"/>
              </a:spcBef>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46812" y="2438400"/>
            <a:ext cx="4648201" cy="373380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8" name="Footer Placeholder 7"/>
          <p:cNvSpPr>
            <a:spLocks noGrp="1"/>
          </p:cNvSpPr>
          <p:nvPr>
            <p:ph type="ftr" sz="quarter" idx="11"/>
          </p:nvPr>
        </p:nvSpPr>
        <p:spPr/>
        <p:txBody>
          <a:bodyPr/>
          <a:lstStyle>
            <a:lvl1pPr>
              <a:defRPr sz="1100"/>
            </a:lvl1pPr>
          </a:lstStyle>
          <a:p>
            <a:endParaRPr lang="en-US"/>
          </a:p>
        </p:txBody>
      </p:sp>
      <p:sp>
        <p:nvSpPr>
          <p:cNvPr id="7" name="Date Placeholder 6"/>
          <p:cNvSpPr>
            <a:spLocks noGrp="1"/>
          </p:cNvSpPr>
          <p:nvPr>
            <p:ph type="dt" sz="half" idx="10"/>
          </p:nvPr>
        </p:nvSpPr>
        <p:spPr/>
        <p:txBody>
          <a:bodyPr/>
          <a:lstStyle>
            <a:lvl1pPr>
              <a:defRPr sz="1100"/>
            </a:lvl1pPr>
          </a:lstStyle>
          <a:p>
            <a:fld id="{881DC1F7-A9E9-4D8B-8C97-C74523B2CF2A}" type="datetimeFigureOut">
              <a:rPr lang="en-US" smtClean="0"/>
              <a:pPr/>
              <a:t>6/16/2023</a:t>
            </a:fld>
            <a:endParaRPr lang="en-US"/>
          </a:p>
        </p:txBody>
      </p:sp>
      <p:sp>
        <p:nvSpPr>
          <p:cNvPr id="9" name="Slide Number Placeholder 8"/>
          <p:cNvSpPr>
            <a:spLocks noGrp="1"/>
          </p:cNvSpPr>
          <p:nvPr>
            <p:ph type="sldNum" sz="quarter" idx="12"/>
          </p:nvPr>
        </p:nvSpPr>
        <p:spPr/>
        <p:txBody>
          <a:bodyPr/>
          <a:lstStyle>
            <a:lvl1pPr>
              <a:defRPr sz="1100"/>
            </a:lvl1pPr>
          </a:lstStyle>
          <a:p>
            <a:fld id="{299542E4-2CCF-42F6-9D92-ED568035133D}" type="slidenum">
              <a:rPr lang="en-US" smtClean="0"/>
              <a:pPr/>
              <a:t>‹#›</a:t>
            </a:fld>
            <a:endParaRPr lang="en-US"/>
          </a:p>
        </p:txBody>
      </p:sp>
    </p:spTree>
    <p:extLst>
      <p:ext uri="{BB962C8B-B14F-4D97-AF65-F5344CB8AC3E}">
        <p14:creationId xmlns:p14="http://schemas.microsoft.com/office/powerpoint/2010/main" val="31956920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4" name="Footer Placeholder 3"/>
          <p:cNvSpPr>
            <a:spLocks noGrp="1"/>
          </p:cNvSpPr>
          <p:nvPr>
            <p:ph type="ftr" sz="quarter" idx="11"/>
          </p:nvPr>
        </p:nvSpPr>
        <p:spPr/>
        <p:txBody>
          <a:bodyPr/>
          <a:lstStyle>
            <a:lvl1pPr>
              <a:defRPr sz="1100"/>
            </a:lvl1pPr>
          </a:lstStyle>
          <a:p>
            <a:endParaRPr lang="en-US"/>
          </a:p>
        </p:txBody>
      </p:sp>
      <p:sp>
        <p:nvSpPr>
          <p:cNvPr id="3" name="Date Placeholder 2"/>
          <p:cNvSpPr>
            <a:spLocks noGrp="1"/>
          </p:cNvSpPr>
          <p:nvPr>
            <p:ph type="dt" sz="half" idx="10"/>
          </p:nvPr>
        </p:nvSpPr>
        <p:spPr/>
        <p:txBody>
          <a:bodyPr/>
          <a:lstStyle>
            <a:lvl1pPr>
              <a:defRPr sz="1100"/>
            </a:lvl1pPr>
          </a:lstStyle>
          <a:p>
            <a:fld id="{881DC1F7-A9E9-4D8B-8C97-C74523B2CF2A}" type="datetimeFigureOut">
              <a:rPr lang="en-US" smtClean="0"/>
              <a:pPr/>
              <a:t>6/16/2023</a:t>
            </a:fld>
            <a:endParaRPr lang="en-US"/>
          </a:p>
        </p:txBody>
      </p:sp>
      <p:sp>
        <p:nvSpPr>
          <p:cNvPr id="5" name="Slide Number Placeholder 4"/>
          <p:cNvSpPr>
            <a:spLocks noGrp="1"/>
          </p:cNvSpPr>
          <p:nvPr>
            <p:ph type="sldNum" sz="quarter" idx="12"/>
          </p:nvPr>
        </p:nvSpPr>
        <p:spPr/>
        <p:txBody>
          <a:bodyPr/>
          <a:lstStyle>
            <a:lvl1pPr>
              <a:defRPr sz="1100"/>
            </a:lvl1pPr>
          </a:lstStyle>
          <a:p>
            <a:fld id="{299542E4-2CCF-42F6-9D92-ED568035133D}" type="slidenum">
              <a:rPr lang="en-US" smtClean="0"/>
              <a:pPr/>
              <a:t>‹#›</a:t>
            </a:fld>
            <a:endParaRPr lang="en-US"/>
          </a:p>
        </p:txBody>
      </p:sp>
    </p:spTree>
    <p:extLst>
      <p:ext uri="{BB962C8B-B14F-4D97-AF65-F5344CB8AC3E}">
        <p14:creationId xmlns:p14="http://schemas.microsoft.com/office/powerpoint/2010/main" val="10213112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sz="1100"/>
            </a:lvl1pPr>
          </a:lstStyle>
          <a:p>
            <a:endParaRPr lang="en-US"/>
          </a:p>
        </p:txBody>
      </p:sp>
      <p:sp>
        <p:nvSpPr>
          <p:cNvPr id="2" name="Date Placeholder 1"/>
          <p:cNvSpPr>
            <a:spLocks noGrp="1"/>
          </p:cNvSpPr>
          <p:nvPr>
            <p:ph type="dt" sz="half" idx="10"/>
          </p:nvPr>
        </p:nvSpPr>
        <p:spPr/>
        <p:txBody>
          <a:bodyPr/>
          <a:lstStyle>
            <a:lvl1pPr>
              <a:defRPr sz="1100"/>
            </a:lvl1pPr>
          </a:lstStyle>
          <a:p>
            <a:fld id="{881DC1F7-A9E9-4D8B-8C97-C74523B2CF2A}" type="datetimeFigureOut">
              <a:rPr lang="en-US" smtClean="0"/>
              <a:pPr/>
              <a:t>6/16/2023</a:t>
            </a:fld>
            <a:endParaRPr lang="en-US"/>
          </a:p>
        </p:txBody>
      </p:sp>
      <p:sp>
        <p:nvSpPr>
          <p:cNvPr id="4" name="Slide Number Placeholder 3"/>
          <p:cNvSpPr>
            <a:spLocks noGrp="1"/>
          </p:cNvSpPr>
          <p:nvPr>
            <p:ph type="sldNum" sz="quarter" idx="12"/>
          </p:nvPr>
        </p:nvSpPr>
        <p:spPr/>
        <p:txBody>
          <a:bodyPr/>
          <a:lstStyle>
            <a:lvl1pPr>
              <a:defRPr sz="1100"/>
            </a:lvl1pPr>
          </a:lstStyle>
          <a:p>
            <a:fld id="{299542E4-2CCF-42F6-9D92-ED568035133D}" type="slidenum">
              <a:rPr lang="en-US" smtClean="0"/>
              <a:pPr/>
              <a:t>‹#›</a:t>
            </a:fld>
            <a:endParaRPr lang="en-US"/>
          </a:p>
        </p:txBody>
      </p:sp>
    </p:spTree>
    <p:extLst>
      <p:ext uri="{BB962C8B-B14F-4D97-AF65-F5344CB8AC3E}">
        <p14:creationId xmlns:p14="http://schemas.microsoft.com/office/powerpoint/2010/main" val="25366312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 name="Rectangle 9"/>
          <p:cNvSpPr/>
          <p:nvPr/>
        </p:nvSpPr>
        <p:spPr>
          <a:xfrm>
            <a:off x="608012" y="0"/>
            <a:ext cx="4883563"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a:p>
        </p:txBody>
      </p:sp>
      <p:sp>
        <p:nvSpPr>
          <p:cNvPr id="11" name="Rectangle 10"/>
          <p:cNvSpPr/>
          <p:nvPr/>
        </p:nvSpPr>
        <p:spPr>
          <a:xfrm>
            <a:off x="699452" y="0"/>
            <a:ext cx="4700684" cy="6858000"/>
          </a:xfrm>
          <a:prstGeom prst="rect">
            <a:avLst/>
          </a:prstGeom>
          <a:solidFill>
            <a:schemeClr val="accent2">
              <a:lumMod val="75000"/>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a:p>
        </p:txBody>
      </p:sp>
      <p:sp>
        <p:nvSpPr>
          <p:cNvPr id="2" name="Title 1"/>
          <p:cNvSpPr>
            <a:spLocks noGrp="1"/>
          </p:cNvSpPr>
          <p:nvPr>
            <p:ph type="title"/>
          </p:nvPr>
        </p:nvSpPr>
        <p:spPr>
          <a:xfrm>
            <a:off x="1293813" y="685800"/>
            <a:ext cx="3581400" cy="3886200"/>
          </a:xfrm>
        </p:spPr>
        <p:txBody>
          <a:bodyPr anchor="b">
            <a:noAutofit/>
          </a:bodyPr>
          <a:lstStyle>
            <a:lvl1pPr algn="l">
              <a:defRPr sz="4000" b="0"/>
            </a:lvl1pPr>
          </a:lstStyle>
          <a:p>
            <a:r>
              <a:rPr lang="en-US" smtClean="0"/>
              <a:t>Click to edit Master title style</a:t>
            </a:r>
            <a:endParaRPr dirty="0"/>
          </a:p>
        </p:txBody>
      </p:sp>
      <p:sp>
        <p:nvSpPr>
          <p:cNvPr id="4" name="Text Placeholder 3"/>
          <p:cNvSpPr>
            <a:spLocks noGrp="1"/>
          </p:cNvSpPr>
          <p:nvPr>
            <p:ph type="body" sz="half" idx="2"/>
          </p:nvPr>
        </p:nvSpPr>
        <p:spPr>
          <a:xfrm>
            <a:off x="1293813" y="4724400"/>
            <a:ext cx="3581400" cy="1401764"/>
          </a:xfrm>
        </p:spPr>
        <p:txBody>
          <a:bodyPr>
            <a:normAutofit/>
          </a:bodyPr>
          <a:lstStyle>
            <a:lvl1pPr marL="0" indent="0">
              <a:spcBef>
                <a:spcPts val="120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Content Placeholder 2"/>
          <p:cNvSpPr>
            <a:spLocks noGrp="1"/>
          </p:cNvSpPr>
          <p:nvPr>
            <p:ph idx="1"/>
          </p:nvPr>
        </p:nvSpPr>
        <p:spPr>
          <a:xfrm>
            <a:off x="6094413" y="685800"/>
            <a:ext cx="5484970" cy="54864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6" name="Footer Placeholder 5"/>
          <p:cNvSpPr>
            <a:spLocks noGrp="1"/>
          </p:cNvSpPr>
          <p:nvPr>
            <p:ph type="ftr" sz="quarter" idx="11"/>
          </p:nvPr>
        </p:nvSpPr>
        <p:spPr/>
        <p:txBody>
          <a:bodyPr/>
          <a:lstStyle>
            <a:lvl1pPr>
              <a:defRPr sz="1100"/>
            </a:lvl1pPr>
          </a:lstStyle>
          <a:p>
            <a:endParaRPr lang="en-US"/>
          </a:p>
        </p:txBody>
      </p:sp>
      <p:sp>
        <p:nvSpPr>
          <p:cNvPr id="5" name="Date Placeholder 4"/>
          <p:cNvSpPr>
            <a:spLocks noGrp="1"/>
          </p:cNvSpPr>
          <p:nvPr>
            <p:ph type="dt" sz="half" idx="10"/>
          </p:nvPr>
        </p:nvSpPr>
        <p:spPr/>
        <p:txBody>
          <a:bodyPr/>
          <a:lstStyle>
            <a:lvl1pPr>
              <a:defRPr sz="1100"/>
            </a:lvl1pPr>
          </a:lstStyle>
          <a:p>
            <a:fld id="{881DC1F7-A9E9-4D8B-8C97-C74523B2CF2A}" type="datetimeFigureOut">
              <a:rPr lang="en-US" smtClean="0"/>
              <a:pPr/>
              <a:t>6/16/2023</a:t>
            </a:fld>
            <a:endParaRPr lang="en-US"/>
          </a:p>
        </p:txBody>
      </p:sp>
      <p:sp>
        <p:nvSpPr>
          <p:cNvPr id="7" name="Slide Number Placeholder 6"/>
          <p:cNvSpPr>
            <a:spLocks noGrp="1"/>
          </p:cNvSpPr>
          <p:nvPr>
            <p:ph type="sldNum" sz="quarter" idx="12"/>
          </p:nvPr>
        </p:nvSpPr>
        <p:spPr/>
        <p:txBody>
          <a:bodyPr/>
          <a:lstStyle>
            <a:lvl1pPr>
              <a:defRPr sz="1100"/>
            </a:lvl1pPr>
          </a:lstStyle>
          <a:p>
            <a:fld id="{299542E4-2CCF-42F6-9D92-ED568035133D}" type="slidenum">
              <a:rPr lang="en-US" smtClean="0"/>
              <a:pPr/>
              <a:t>‹#›</a:t>
            </a:fld>
            <a:endParaRPr lang="en-US"/>
          </a:p>
        </p:txBody>
      </p:sp>
    </p:spTree>
    <p:extLst>
      <p:ext uri="{BB962C8B-B14F-4D97-AF65-F5344CB8AC3E}">
        <p14:creationId xmlns:p14="http://schemas.microsoft.com/office/powerpoint/2010/main" val="1219575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2" name="Rectangle 11"/>
          <p:cNvSpPr/>
          <p:nvPr/>
        </p:nvSpPr>
        <p:spPr>
          <a:xfrm>
            <a:off x="608012" y="0"/>
            <a:ext cx="4883563"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a:p>
        </p:txBody>
      </p:sp>
      <p:sp>
        <p:nvSpPr>
          <p:cNvPr id="13" name="Rectangle 12"/>
          <p:cNvSpPr/>
          <p:nvPr/>
        </p:nvSpPr>
        <p:spPr>
          <a:xfrm>
            <a:off x="699452" y="0"/>
            <a:ext cx="4700684" cy="6858000"/>
          </a:xfrm>
          <a:prstGeom prst="rect">
            <a:avLst/>
          </a:prstGeom>
          <a:solidFill>
            <a:schemeClr val="accent2">
              <a:lumMod val="75000"/>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a:p>
        </p:txBody>
      </p:sp>
      <p:sp>
        <p:nvSpPr>
          <p:cNvPr id="2" name="Title 1"/>
          <p:cNvSpPr>
            <a:spLocks noGrp="1"/>
          </p:cNvSpPr>
          <p:nvPr>
            <p:ph type="title"/>
          </p:nvPr>
        </p:nvSpPr>
        <p:spPr>
          <a:xfrm>
            <a:off x="1293813" y="685800"/>
            <a:ext cx="3581400" cy="3886200"/>
          </a:xfrm>
        </p:spPr>
        <p:txBody>
          <a:bodyPr anchor="b">
            <a:noAutofit/>
          </a:bodyPr>
          <a:lstStyle>
            <a:lvl1pPr algn="l">
              <a:defRPr sz="4000" b="0"/>
            </a:lvl1pPr>
          </a:lstStyle>
          <a:p>
            <a:r>
              <a:rPr lang="en-US" smtClean="0"/>
              <a:t>Click to edit Master title style</a:t>
            </a:r>
            <a:endParaRPr/>
          </a:p>
        </p:txBody>
      </p:sp>
      <p:sp>
        <p:nvSpPr>
          <p:cNvPr id="4" name="Text Placeholder 3"/>
          <p:cNvSpPr>
            <a:spLocks noGrp="1"/>
          </p:cNvSpPr>
          <p:nvPr>
            <p:ph type="body" sz="half" idx="2"/>
          </p:nvPr>
        </p:nvSpPr>
        <p:spPr>
          <a:xfrm>
            <a:off x="1293813" y="4724400"/>
            <a:ext cx="3581400" cy="1401764"/>
          </a:xfrm>
        </p:spPr>
        <p:txBody>
          <a:bodyPr>
            <a:normAutofit/>
          </a:bodyPr>
          <a:lstStyle>
            <a:lvl1pPr marL="0" indent="0">
              <a:spcBef>
                <a:spcPts val="120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Picture Placeholder 2" descr="An empty placeholder to add an image. Click on the placeholder and select the image that you wish to add.&#10;"/>
          <p:cNvSpPr>
            <a:spLocks noGrp="1"/>
          </p:cNvSpPr>
          <p:nvPr>
            <p:ph type="pic" idx="1"/>
          </p:nvPr>
        </p:nvSpPr>
        <p:spPr>
          <a:xfrm>
            <a:off x="6094413" y="685800"/>
            <a:ext cx="5486400" cy="5486400"/>
          </a:xfrm>
          <a:solidFill>
            <a:schemeClr val="tx2">
              <a:lumMod val="10000"/>
            </a:schemeClr>
          </a:solidFill>
          <a:ln w="50800">
            <a:solidFill>
              <a:schemeClr val="tx1"/>
            </a:solidFill>
            <a:miter lim="800000"/>
          </a:ln>
          <a:effectLst>
            <a:outerShdw blurRad="190500" algn="ctr" rotWithShape="0">
              <a:prstClr val="black">
                <a:alpha val="50000"/>
              </a:prstClr>
            </a:outerShdw>
          </a:effectLst>
        </p:spPr>
        <p:txBody>
          <a:bodyP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6" name="Footer Placeholder 5"/>
          <p:cNvSpPr>
            <a:spLocks noGrp="1"/>
          </p:cNvSpPr>
          <p:nvPr>
            <p:ph type="ftr" sz="quarter" idx="11"/>
          </p:nvPr>
        </p:nvSpPr>
        <p:spPr/>
        <p:txBody>
          <a:bodyPr/>
          <a:lstStyle>
            <a:lvl1pPr>
              <a:defRPr sz="1100"/>
            </a:lvl1pPr>
          </a:lstStyle>
          <a:p>
            <a:endParaRPr lang="en-US"/>
          </a:p>
        </p:txBody>
      </p:sp>
      <p:sp>
        <p:nvSpPr>
          <p:cNvPr id="5" name="Date Placeholder 4"/>
          <p:cNvSpPr>
            <a:spLocks noGrp="1"/>
          </p:cNvSpPr>
          <p:nvPr>
            <p:ph type="dt" sz="half" idx="10"/>
          </p:nvPr>
        </p:nvSpPr>
        <p:spPr/>
        <p:txBody>
          <a:bodyPr/>
          <a:lstStyle>
            <a:lvl1pPr>
              <a:defRPr sz="1100"/>
            </a:lvl1pPr>
          </a:lstStyle>
          <a:p>
            <a:fld id="{881DC1F7-A9E9-4D8B-8C97-C74523B2CF2A}" type="datetimeFigureOut">
              <a:rPr lang="en-US" smtClean="0"/>
              <a:pPr/>
              <a:t>6/16/2023</a:t>
            </a:fld>
            <a:endParaRPr lang="en-US"/>
          </a:p>
        </p:txBody>
      </p:sp>
      <p:sp>
        <p:nvSpPr>
          <p:cNvPr id="7" name="Slide Number Placeholder 6"/>
          <p:cNvSpPr>
            <a:spLocks noGrp="1"/>
          </p:cNvSpPr>
          <p:nvPr>
            <p:ph type="sldNum" sz="quarter" idx="12"/>
          </p:nvPr>
        </p:nvSpPr>
        <p:spPr/>
        <p:txBody>
          <a:bodyPr/>
          <a:lstStyle>
            <a:lvl1pPr>
              <a:defRPr sz="1100"/>
            </a:lvl1pPr>
          </a:lstStyle>
          <a:p>
            <a:fld id="{299542E4-2CCF-42F6-9D92-ED568035133D}" type="slidenum">
              <a:rPr lang="en-US" smtClean="0"/>
              <a:pPr/>
              <a:t>‹#›</a:t>
            </a:fld>
            <a:endParaRPr lang="en-US"/>
          </a:p>
        </p:txBody>
      </p:sp>
    </p:spTree>
    <p:extLst>
      <p:ext uri="{BB962C8B-B14F-4D97-AF65-F5344CB8AC3E}">
        <p14:creationId xmlns:p14="http://schemas.microsoft.com/office/powerpoint/2010/main" val="3971934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93812" y="381000"/>
            <a:ext cx="9601200" cy="1143000"/>
          </a:xfrm>
          <a:prstGeom prst="rect">
            <a:avLst/>
          </a:prstGeom>
        </p:spPr>
        <p:txBody>
          <a:bodyPr vert="horz" lIns="91440" tIns="45720" rIns="91440" bIns="45720" rtlCol="0" anchor="b">
            <a:normAutofit/>
          </a:bodyPr>
          <a:lstStyle/>
          <a:p>
            <a:r>
              <a:rPr lang="en-US" smtClean="0"/>
              <a:t>Click to edit Master title style</a:t>
            </a:r>
            <a:endParaRPr/>
          </a:p>
        </p:txBody>
      </p:sp>
      <p:sp>
        <p:nvSpPr>
          <p:cNvPr id="3" name="Text Placeholder 2"/>
          <p:cNvSpPr>
            <a:spLocks noGrp="1"/>
          </p:cNvSpPr>
          <p:nvPr>
            <p:ph type="body" idx="1"/>
          </p:nvPr>
        </p:nvSpPr>
        <p:spPr>
          <a:xfrm>
            <a:off x="1293814" y="1828800"/>
            <a:ext cx="9601200" cy="43434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3"/>
          </p:nvPr>
        </p:nvSpPr>
        <p:spPr>
          <a:xfrm>
            <a:off x="1293813" y="6400801"/>
            <a:ext cx="6324599" cy="276226"/>
          </a:xfrm>
          <a:prstGeom prst="rect">
            <a:avLst/>
          </a:prstGeom>
        </p:spPr>
        <p:txBody>
          <a:bodyPr vert="horz" lIns="91440" tIns="45720" rIns="91440" bIns="45720" rtlCol="0" anchor="ctr"/>
          <a:lstStyle>
            <a:lvl1pPr algn="l">
              <a:defRPr sz="1000" cap="all" baseline="0">
                <a:solidFill>
                  <a:schemeClr val="tx1">
                    <a:tint val="75000"/>
                  </a:schemeClr>
                </a:solidFill>
              </a:defRPr>
            </a:lvl1pPr>
          </a:lstStyle>
          <a:p>
            <a:endParaRPr/>
          </a:p>
        </p:txBody>
      </p:sp>
      <p:sp>
        <p:nvSpPr>
          <p:cNvPr id="4" name="Date Placeholder 3"/>
          <p:cNvSpPr>
            <a:spLocks noGrp="1"/>
          </p:cNvSpPr>
          <p:nvPr>
            <p:ph type="dt" sz="half" idx="2"/>
          </p:nvPr>
        </p:nvSpPr>
        <p:spPr>
          <a:xfrm>
            <a:off x="7999412" y="6400801"/>
            <a:ext cx="1320059" cy="276226"/>
          </a:xfrm>
          <a:prstGeom prst="rect">
            <a:avLst/>
          </a:prstGeom>
        </p:spPr>
        <p:txBody>
          <a:bodyPr vert="horz" lIns="91440" tIns="45720" rIns="91440" bIns="45720" rtlCol="0" anchor="ctr"/>
          <a:lstStyle>
            <a:lvl1pPr algn="r">
              <a:defRPr sz="1000">
                <a:solidFill>
                  <a:schemeClr val="tx1">
                    <a:tint val="75000"/>
                  </a:schemeClr>
                </a:solidFill>
              </a:defRPr>
            </a:lvl1pPr>
          </a:lstStyle>
          <a:p>
            <a:fld id="{881DC1F7-A9E9-4D8B-8C97-C74523B2CF2A}" type="datetimeFigureOut">
              <a:rPr lang="en-US"/>
              <a:pPr/>
              <a:t>6/16/2023</a:t>
            </a:fld>
            <a:endParaRPr/>
          </a:p>
        </p:txBody>
      </p:sp>
      <p:sp>
        <p:nvSpPr>
          <p:cNvPr id="6" name="Slide Number Placeholder 5"/>
          <p:cNvSpPr>
            <a:spLocks noGrp="1"/>
          </p:cNvSpPr>
          <p:nvPr>
            <p:ph type="sldNum" sz="quarter" idx="4"/>
          </p:nvPr>
        </p:nvSpPr>
        <p:spPr>
          <a:xfrm>
            <a:off x="9675812" y="6400801"/>
            <a:ext cx="1219202" cy="276226"/>
          </a:xfrm>
          <a:prstGeom prst="rect">
            <a:avLst/>
          </a:prstGeom>
        </p:spPr>
        <p:txBody>
          <a:bodyPr vert="horz" lIns="91440" tIns="45720" rIns="91440" bIns="45720" rtlCol="0" anchor="ctr"/>
          <a:lstStyle>
            <a:lvl1pPr algn="r">
              <a:defRPr sz="1000">
                <a:solidFill>
                  <a:schemeClr val="tx1">
                    <a:tint val="75000"/>
                  </a:schemeClr>
                </a:solidFill>
              </a:defRPr>
            </a:lvl1pPr>
          </a:lstStyle>
          <a:p>
            <a:fld id="{299542E4-2CCF-42F6-9D92-ED568035133D}" type="slidenum">
              <a:rPr/>
              <a:pPr/>
              <a:t>‹#›</a:t>
            </a:fld>
            <a:endParaRPr/>
          </a:p>
        </p:txBody>
      </p:sp>
    </p:spTree>
    <p:extLst>
      <p:ext uri="{BB962C8B-B14F-4D97-AF65-F5344CB8AC3E}">
        <p14:creationId xmlns:p14="http://schemas.microsoft.com/office/powerpoint/2010/main" val="4108209902"/>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2" r:id="rId10"/>
    <p:sldLayoutId id="2147483658" r:id="rId11"/>
    <p:sldLayoutId id="2147483659"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80000"/>
        </a:lnSpc>
        <a:spcBef>
          <a:spcPct val="0"/>
        </a:spcBef>
        <a:buNone/>
        <a:defRPr sz="40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600"/>
        </a:spcBef>
        <a:buFont typeface="Arial" pitchFamily="34" charset="0"/>
        <a:buChar char="•"/>
        <a:defRPr sz="2400" kern="1200">
          <a:solidFill>
            <a:schemeClr val="tx1"/>
          </a:solidFill>
          <a:latin typeface="+mn-lt"/>
          <a:ea typeface="+mn-ea"/>
          <a:cs typeface="+mn-cs"/>
        </a:defRPr>
      </a:lvl1pPr>
      <a:lvl2pPr marL="594360" indent="-228600" algn="l" defTabSz="914400" rtl="0" eaLnBrk="1" latinLnBrk="0" hangingPunct="1">
        <a:lnSpc>
          <a:spcPct val="90000"/>
        </a:lnSpc>
        <a:spcBef>
          <a:spcPts val="800"/>
        </a:spcBef>
        <a:buFont typeface="Century" pitchFamily="18" charset="0"/>
        <a:buChar char="–"/>
        <a:defRPr sz="2000" kern="1200">
          <a:solidFill>
            <a:schemeClr val="tx1"/>
          </a:solidFill>
          <a:latin typeface="+mn-lt"/>
          <a:ea typeface="+mn-ea"/>
          <a:cs typeface="+mn-cs"/>
        </a:defRPr>
      </a:lvl2pPr>
      <a:lvl3pPr marL="960120" indent="-228600" algn="l" defTabSz="914400" rtl="0" eaLnBrk="1" latinLnBrk="0" hangingPunct="1">
        <a:lnSpc>
          <a:spcPct val="90000"/>
        </a:lnSpc>
        <a:spcBef>
          <a:spcPts val="600"/>
        </a:spcBef>
        <a:buFont typeface="Arial" pitchFamily="34" charset="0"/>
        <a:buChar char="•"/>
        <a:defRPr sz="1800" kern="1200">
          <a:solidFill>
            <a:schemeClr val="tx1"/>
          </a:solidFill>
          <a:latin typeface="+mn-lt"/>
          <a:ea typeface="+mn-ea"/>
          <a:cs typeface="+mn-cs"/>
        </a:defRPr>
      </a:lvl3pPr>
      <a:lvl4pPr marL="1325880" indent="-228600" algn="l" defTabSz="914400" rtl="0" eaLnBrk="1" latinLnBrk="0" hangingPunct="1">
        <a:lnSpc>
          <a:spcPct val="90000"/>
        </a:lnSpc>
        <a:spcBef>
          <a:spcPts val="600"/>
        </a:spcBef>
        <a:buFont typeface="Arial" pitchFamily="34" charset="0"/>
        <a:buChar char="–"/>
        <a:defRPr sz="1600" kern="1200">
          <a:solidFill>
            <a:schemeClr val="tx1"/>
          </a:solidFill>
          <a:latin typeface="+mn-lt"/>
          <a:ea typeface="+mn-ea"/>
          <a:cs typeface="+mn-cs"/>
        </a:defRPr>
      </a:lvl4pPr>
      <a:lvl5pPr marL="1691640" indent="-228600" algn="l" defTabSz="914400" rtl="0" eaLnBrk="1" latinLnBrk="0" hangingPunct="1">
        <a:lnSpc>
          <a:spcPct val="90000"/>
        </a:lnSpc>
        <a:spcBef>
          <a:spcPts val="600"/>
        </a:spcBef>
        <a:buFont typeface="Arial" pitchFamily="34" charset="0"/>
        <a:buChar char="•"/>
        <a:defRPr sz="1600" kern="1200">
          <a:solidFill>
            <a:schemeClr val="tx1"/>
          </a:solidFill>
          <a:latin typeface="+mn-lt"/>
          <a:ea typeface="+mn-ea"/>
          <a:cs typeface="+mn-cs"/>
        </a:defRPr>
      </a:lvl5pPr>
      <a:lvl6pPr marL="2057400" indent="-228600" algn="l" defTabSz="914400" rtl="0" eaLnBrk="1" latinLnBrk="0" hangingPunct="1">
        <a:spcBef>
          <a:spcPts val="600"/>
        </a:spcBef>
        <a:buFont typeface="Arial" pitchFamily="34" charset="0"/>
        <a:buChar char="–"/>
        <a:defRPr sz="1600" kern="1200">
          <a:solidFill>
            <a:schemeClr val="tx1"/>
          </a:solidFill>
          <a:latin typeface="+mn-lt"/>
          <a:ea typeface="+mn-ea"/>
          <a:cs typeface="+mn-cs"/>
        </a:defRPr>
      </a:lvl6pPr>
      <a:lvl7pPr marL="2423160" indent="-228600" algn="l" defTabSz="914400" rtl="0" eaLnBrk="1" latinLnBrk="0" hangingPunct="1">
        <a:spcBef>
          <a:spcPts val="600"/>
        </a:spcBef>
        <a:buFont typeface="Arial" pitchFamily="34" charset="0"/>
        <a:buChar char="•"/>
        <a:defRPr sz="1600" kern="1200">
          <a:solidFill>
            <a:schemeClr val="tx1"/>
          </a:solidFill>
          <a:latin typeface="+mn-lt"/>
          <a:ea typeface="+mn-ea"/>
          <a:cs typeface="+mn-cs"/>
        </a:defRPr>
      </a:lvl7pPr>
      <a:lvl8pPr marL="2788920" indent="-228600" algn="l" defTabSz="914400" rtl="0" eaLnBrk="1" latinLnBrk="0" hangingPunct="1">
        <a:spcBef>
          <a:spcPts val="600"/>
        </a:spcBef>
        <a:buFont typeface="Arial" pitchFamily="34" charset="0"/>
        <a:buChar char="–"/>
        <a:defRPr sz="1600" kern="1200">
          <a:solidFill>
            <a:schemeClr val="tx1"/>
          </a:solidFill>
          <a:latin typeface="+mn-lt"/>
          <a:ea typeface="+mn-ea"/>
          <a:cs typeface="+mn-cs"/>
        </a:defRPr>
      </a:lvl8pPr>
      <a:lvl9pPr marL="3154680" indent="-228600" algn="l" defTabSz="914400" rtl="0" eaLnBrk="1" latinLnBrk="0" hangingPunct="1">
        <a:spcBef>
          <a:spcPts val="600"/>
        </a:spcBef>
        <a:buFont typeface="Arial" pitchFamily="34" charset="0"/>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8.xml"/></Relationships>
</file>

<file path=ppt/slides/_rels/slide101.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8.xml"/></Relationships>
</file>

<file path=ppt/slides/_rels/slide102.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8.xml"/></Relationships>
</file>

<file path=ppt/slides/_rels/slide104.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8.xml"/></Relationships>
</file>

<file path=ppt/slides/_rels/slide105.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8.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9.xml.rels><?xml version="1.0" encoding="UTF-8" standalone="yes"?>
<Relationships xmlns="http://schemas.openxmlformats.org/package/2006/relationships"><Relationship Id="rId2" Type="http://schemas.openxmlformats.org/officeDocument/2006/relationships/hyperlink" Target="https://m.egwwritings.org/en/book/1965.44803#44803" TargetMode="Externa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6.xml.rels><?xml version="1.0" encoding="UTF-8" standalone="yes"?>
<Relationships xmlns="http://schemas.openxmlformats.org/package/2006/relationships"><Relationship Id="rId3" Type="http://schemas.openxmlformats.org/officeDocument/2006/relationships/hyperlink" Target="https://m.egwwritings.org/en/book/1965.38361#38361" TargetMode="External"/><Relationship Id="rId2" Type="http://schemas.openxmlformats.org/officeDocument/2006/relationships/hyperlink" Target="https://m.egwwritings.org/en/book/1965.49579#49579" TargetMode="External"/><Relationship Id="rId1" Type="http://schemas.openxmlformats.org/officeDocument/2006/relationships/slideLayout" Target="../slideLayouts/slideLayout10.xml"/></Relationships>
</file>

<file path=ppt/slides/_rels/slide117.xml.rels><?xml version="1.0" encoding="UTF-8" standalone="yes"?>
<Relationships xmlns="http://schemas.openxmlformats.org/package/2006/relationships"><Relationship Id="rId3" Type="http://schemas.openxmlformats.org/officeDocument/2006/relationships/hyperlink" Target="https://m.egwwritings.org/en/book/1965.38361#38361" TargetMode="External"/><Relationship Id="rId2" Type="http://schemas.openxmlformats.org/officeDocument/2006/relationships/hyperlink" Target="https://m.egwwritings.org/en/book/1965.49579#49579" TargetMode="External"/><Relationship Id="rId1" Type="http://schemas.openxmlformats.org/officeDocument/2006/relationships/slideLayout" Target="../slideLayouts/slideLayout10.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6.xml.rels><?xml version="1.0" encoding="UTF-8" standalone="yes"?>
<Relationships xmlns="http://schemas.openxmlformats.org/package/2006/relationships"><Relationship Id="rId2" Type="http://schemas.openxmlformats.org/officeDocument/2006/relationships/hyperlink" Target="https://m.egwwritings.org/en/book/1965.63097#63097" TargetMode="External"/><Relationship Id="rId1" Type="http://schemas.openxmlformats.org/officeDocument/2006/relationships/slideLayout" Target="../slideLayouts/slideLayout10.xml"/></Relationships>
</file>

<file path=ppt/slides/_rels/slide127.xml.rels><?xml version="1.0" encoding="UTF-8" standalone="yes"?>
<Relationships xmlns="http://schemas.openxmlformats.org/package/2006/relationships"><Relationship Id="rId2" Type="http://schemas.openxmlformats.org/officeDocument/2006/relationships/hyperlink" Target="https://m.egwwritings.org/en/book/1965.63147#63147" TargetMode="External"/><Relationship Id="rId1" Type="http://schemas.openxmlformats.org/officeDocument/2006/relationships/slideLayout" Target="../slideLayouts/slideLayout10.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8" Type="http://schemas.openxmlformats.org/officeDocument/2006/relationships/image" Target="../media/image15.emf"/><Relationship Id="rId3" Type="http://schemas.openxmlformats.org/officeDocument/2006/relationships/customXml" Target="../ink/ink1.xml"/><Relationship Id="rId7" Type="http://schemas.openxmlformats.org/officeDocument/2006/relationships/customXml" Target="../ink/ink3.xml"/><Relationship Id="rId2" Type="http://schemas.openxmlformats.org/officeDocument/2006/relationships/image" Target="../media/image12.jpeg"/><Relationship Id="rId1" Type="http://schemas.openxmlformats.org/officeDocument/2006/relationships/slideLayout" Target="../slideLayouts/slideLayout9.xml"/><Relationship Id="rId6" Type="http://schemas.openxmlformats.org/officeDocument/2006/relationships/image" Target="../media/image14.emf"/><Relationship Id="rId5" Type="http://schemas.openxmlformats.org/officeDocument/2006/relationships/customXml" Target="../ink/ink2.xml"/><Relationship Id="rId4" Type="http://schemas.openxmlformats.org/officeDocument/2006/relationships/image" Target="../media/image13.em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9.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9.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9.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8.xml"/></Relationships>
</file>

<file path=ppt/slides/_rels/slide70.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9.xml"/></Relationships>
</file>

<file path=ppt/slides/_rels/slide71.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9.xml"/></Relationships>
</file>

<file path=ppt/slides/_rels/slide72.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hyperlink" Target="http://biblia.com/bible/nkjv/Revelation%2013.12" TargetMode="Externa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8.xml"/></Relationships>
</file>

<file path=ppt/slides/_rels/slide79.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8.xml"/></Relationships>
</file>

<file path=ppt/slides/_rels/slide84.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8.xml"/></Relationships>
</file>

<file path=ppt/slides/_rels/slide86.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8.xml"/></Relationships>
</file>

<file path=ppt/slides/_rels/slide8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8.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8.xml"/></Relationships>
</file>

<file path=ppt/slides/_rels/slide95.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8.xml"/></Relationships>
</file>

<file path=ppt/slides/_rels/slide96.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8.xml"/></Relationships>
</file>

<file path=ppt/slides/_rels/slide97.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8.xml"/></Relationships>
</file>

<file path=ppt/slides/_rels/slide99.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The Seal of God and the Mark of the Beast,</a:t>
            </a:r>
            <a:br>
              <a:rPr lang="en-US" dirty="0" smtClean="0"/>
            </a:br>
            <a:r>
              <a:rPr lang="en-US" dirty="0" smtClean="0"/>
              <a:t>Part 2</a:t>
            </a:r>
            <a:endParaRPr lang="en-US" dirty="0"/>
          </a:p>
        </p:txBody>
      </p:sp>
      <p:sp>
        <p:nvSpPr>
          <p:cNvPr id="3" name="Subtitle 2"/>
          <p:cNvSpPr>
            <a:spLocks noGrp="1"/>
          </p:cNvSpPr>
          <p:nvPr>
            <p:ph type="subTitle" idx="1"/>
          </p:nvPr>
        </p:nvSpPr>
        <p:spPr/>
        <p:txBody>
          <a:bodyPr>
            <a:normAutofit lnSpcReduction="10000"/>
          </a:bodyPr>
          <a:lstStyle/>
          <a:p>
            <a:r>
              <a:rPr lang="en-US" sz="3600" dirty="0" smtClean="0">
                <a:solidFill>
                  <a:srgbClr val="96B86B"/>
                </a:solidFill>
              </a:rPr>
              <a:t>Daniel 7, </a:t>
            </a:r>
          </a:p>
          <a:p>
            <a:r>
              <a:rPr lang="en-US" sz="3600" dirty="0" smtClean="0">
                <a:solidFill>
                  <a:srgbClr val="96B86B"/>
                </a:solidFill>
              </a:rPr>
              <a:t>Revelation 12</a:t>
            </a:r>
            <a:r>
              <a:rPr lang="en-US" sz="3600" smtClean="0">
                <a:solidFill>
                  <a:srgbClr val="96B86B"/>
                </a:solidFill>
              </a:rPr>
              <a:t>, 13 </a:t>
            </a:r>
            <a:r>
              <a:rPr lang="en-US" sz="3600" dirty="0" smtClean="0">
                <a:solidFill>
                  <a:srgbClr val="96B86B"/>
                </a:solidFill>
              </a:rPr>
              <a:t>&amp;17</a:t>
            </a:r>
            <a:endParaRPr lang="en-US" sz="3600" dirty="0">
              <a:solidFill>
                <a:srgbClr val="96B86B"/>
              </a:solidFill>
            </a:endParaRPr>
          </a:p>
        </p:txBody>
      </p:sp>
      <p:sp>
        <p:nvSpPr>
          <p:cNvPr id="4" name="Subtitle 2"/>
          <p:cNvSpPr txBox="1">
            <a:spLocks/>
          </p:cNvSpPr>
          <p:nvPr/>
        </p:nvSpPr>
        <p:spPr>
          <a:xfrm>
            <a:off x="6012180" y="6184706"/>
            <a:ext cx="5773420" cy="550332"/>
          </a:xfrm>
          <a:prstGeom prst="rect">
            <a:avLst/>
          </a:prstGeom>
        </p:spPr>
        <p:txBody>
          <a:bodyPr tIns="0">
            <a:normAutofit/>
          </a:bodyPr>
          <a:lstStyle>
            <a:lvl1pPr marL="27432" indent="0" algn="l" rtl="0" eaLnBrk="1" latinLnBrk="0" hangingPunct="1">
              <a:lnSpc>
                <a:spcPct val="100000"/>
              </a:lnSpc>
              <a:spcBef>
                <a:spcPts val="600"/>
              </a:spcBef>
              <a:buClr>
                <a:schemeClr val="accent1"/>
              </a:buClr>
              <a:buSzPct val="80000"/>
              <a:buFont typeface="Wingdings 2"/>
              <a:buNone/>
              <a:defRPr kumimoji="0" sz="2600" kern="1200">
                <a:solidFill>
                  <a:schemeClr val="tx2">
                    <a:shade val="30000"/>
                    <a:satMod val="150000"/>
                  </a:schemeClr>
                </a:solidFill>
                <a:latin typeface="+mn-lt"/>
                <a:ea typeface="+mn-ea"/>
                <a:cs typeface="+mn-cs"/>
              </a:defRPr>
            </a:lvl1pPr>
            <a:lvl2pPr marL="457200" indent="0" algn="ctr" rtl="0" eaLnBrk="1" latinLnBrk="0" hangingPunct="1">
              <a:lnSpc>
                <a:spcPct val="100000"/>
              </a:lnSpc>
              <a:spcBef>
                <a:spcPts val="550"/>
              </a:spcBef>
              <a:buClr>
                <a:schemeClr val="accent1"/>
              </a:buClr>
              <a:buFont typeface="Verdana"/>
              <a:buNone/>
              <a:defRPr kumimoji="0" sz="2800" kern="1200">
                <a:solidFill>
                  <a:schemeClr val="tx1"/>
                </a:solidFill>
                <a:latin typeface="+mn-lt"/>
                <a:ea typeface="+mn-ea"/>
                <a:cs typeface="+mn-cs"/>
              </a:defRPr>
            </a:lvl2pPr>
            <a:lvl3pPr marL="914400" indent="0" algn="ctr" rtl="0" eaLnBrk="1" latinLnBrk="0" hangingPunct="1">
              <a:lnSpc>
                <a:spcPct val="100000"/>
              </a:lnSpc>
              <a:spcBef>
                <a:spcPct val="20000"/>
              </a:spcBef>
              <a:buClr>
                <a:schemeClr val="accent2"/>
              </a:buClr>
              <a:buFont typeface="Wingdings 2"/>
              <a:buNone/>
              <a:defRPr kumimoji="0" sz="2400" kern="1200">
                <a:solidFill>
                  <a:schemeClr val="tx1"/>
                </a:solidFill>
                <a:latin typeface="+mn-lt"/>
                <a:ea typeface="+mn-ea"/>
                <a:cs typeface="+mn-cs"/>
              </a:defRPr>
            </a:lvl3pPr>
            <a:lvl4pPr marL="1371600" indent="0" algn="ctr" rtl="0" eaLnBrk="1" latinLnBrk="0" hangingPunct="1">
              <a:lnSpc>
                <a:spcPct val="100000"/>
              </a:lnSpc>
              <a:spcBef>
                <a:spcPct val="20000"/>
              </a:spcBef>
              <a:buClr>
                <a:schemeClr val="accent3"/>
              </a:buClr>
              <a:buFont typeface="Wingdings 2"/>
              <a:buNone/>
              <a:defRPr kumimoji="0" sz="2000" kern="1200">
                <a:solidFill>
                  <a:schemeClr val="tx1"/>
                </a:solidFill>
                <a:latin typeface="+mn-lt"/>
                <a:ea typeface="+mn-ea"/>
                <a:cs typeface="+mn-cs"/>
              </a:defRPr>
            </a:lvl4pPr>
            <a:lvl5pPr marL="1828800" indent="0" algn="ctr" rtl="0" eaLnBrk="1" latinLnBrk="0" hangingPunct="1">
              <a:lnSpc>
                <a:spcPct val="100000"/>
              </a:lnSpc>
              <a:spcBef>
                <a:spcPct val="20000"/>
              </a:spcBef>
              <a:buClr>
                <a:schemeClr val="accent4"/>
              </a:buClr>
              <a:buFont typeface="Wingdings 2"/>
              <a:buNone/>
              <a:defRPr kumimoji="0" sz="2000" kern="1200">
                <a:solidFill>
                  <a:schemeClr val="tx1"/>
                </a:solidFill>
                <a:latin typeface="+mn-lt"/>
                <a:ea typeface="+mn-ea"/>
                <a:cs typeface="+mn-cs"/>
              </a:defRPr>
            </a:lvl5pPr>
            <a:lvl6pPr marL="2286000" indent="0" algn="ctr" rtl="0" eaLnBrk="1" latinLnBrk="0" hangingPunct="1">
              <a:lnSpc>
                <a:spcPct val="100000"/>
              </a:lnSpc>
              <a:spcBef>
                <a:spcPct val="20000"/>
              </a:spcBef>
              <a:buClr>
                <a:schemeClr val="accent5"/>
              </a:buClr>
              <a:buFont typeface="Wingdings 2"/>
              <a:buNone/>
              <a:defRPr kumimoji="0" sz="2000" kern="1200">
                <a:solidFill>
                  <a:schemeClr val="tx1"/>
                </a:solidFill>
                <a:latin typeface="+mn-lt"/>
                <a:ea typeface="+mn-ea"/>
                <a:cs typeface="+mn-cs"/>
              </a:defRPr>
            </a:lvl6pPr>
            <a:lvl7pPr marL="2743200" indent="0" algn="ctr" rtl="0" eaLnBrk="1" latinLnBrk="0" hangingPunct="1">
              <a:lnSpc>
                <a:spcPct val="100000"/>
              </a:lnSpc>
              <a:spcBef>
                <a:spcPct val="20000"/>
              </a:spcBef>
              <a:buClr>
                <a:schemeClr val="accent6"/>
              </a:buClr>
              <a:buFont typeface="Wingdings 2"/>
              <a:buNone/>
              <a:defRPr kumimoji="0" sz="2000" kern="1200">
                <a:solidFill>
                  <a:schemeClr val="tx1"/>
                </a:solidFill>
                <a:latin typeface="+mn-lt"/>
                <a:ea typeface="+mn-ea"/>
                <a:cs typeface="+mn-cs"/>
              </a:defRPr>
            </a:lvl7pPr>
            <a:lvl8pPr marL="3200400" indent="0" algn="ctr" rtl="0" eaLnBrk="1" latinLnBrk="0" hangingPunct="1">
              <a:lnSpc>
                <a:spcPct val="100000"/>
              </a:lnSpc>
              <a:spcBef>
                <a:spcPct val="20000"/>
              </a:spcBef>
              <a:buClr>
                <a:schemeClr val="accent6"/>
              </a:buClr>
              <a:buFont typeface="Wingdings 2"/>
              <a:buNone/>
              <a:defRPr kumimoji="0" sz="2000" kern="1200">
                <a:solidFill>
                  <a:schemeClr val="tx1"/>
                </a:solidFill>
                <a:latin typeface="+mn-lt"/>
                <a:ea typeface="+mn-ea"/>
                <a:cs typeface="+mn-cs"/>
              </a:defRPr>
            </a:lvl8pPr>
            <a:lvl9pPr marL="3657600" indent="0" algn="ctr" rtl="0" eaLnBrk="1" latinLnBrk="0" hangingPunct="1">
              <a:lnSpc>
                <a:spcPct val="100000"/>
              </a:lnSpc>
              <a:spcBef>
                <a:spcPct val="20000"/>
              </a:spcBef>
              <a:buClr>
                <a:schemeClr val="accent6"/>
              </a:buClr>
              <a:buFont typeface="Wingdings 2"/>
              <a:buNone/>
              <a:defRPr kumimoji="0" sz="2000" kern="1200">
                <a:solidFill>
                  <a:schemeClr val="tx1"/>
                </a:solidFill>
                <a:latin typeface="+mn-lt"/>
                <a:ea typeface="+mn-ea"/>
                <a:cs typeface="+mn-cs"/>
              </a:defRPr>
            </a:lvl9pPr>
            <a:extLst/>
          </a:lstStyle>
          <a:p>
            <a:pPr algn="r"/>
            <a:r>
              <a:rPr lang="en-US" dirty="0" smtClean="0">
                <a:solidFill>
                  <a:schemeClr val="tx1"/>
                </a:solidFill>
              </a:rPr>
              <a:t>Lesson </a:t>
            </a:r>
            <a:r>
              <a:rPr lang="en-US" dirty="0" smtClean="0">
                <a:solidFill>
                  <a:schemeClr val="tx1"/>
                </a:solidFill>
              </a:rPr>
              <a:t>12, </a:t>
            </a:r>
            <a:r>
              <a:rPr lang="en-US" dirty="0" smtClean="0">
                <a:solidFill>
                  <a:schemeClr val="tx1"/>
                </a:solidFill>
              </a:rPr>
              <a:t>2</a:t>
            </a:r>
            <a:r>
              <a:rPr lang="en-US" baseline="30000" dirty="0" smtClean="0">
                <a:solidFill>
                  <a:schemeClr val="tx1"/>
                </a:solidFill>
              </a:rPr>
              <a:t>nd</a:t>
            </a:r>
            <a:r>
              <a:rPr lang="en-US" dirty="0" smtClean="0">
                <a:solidFill>
                  <a:schemeClr val="tx1"/>
                </a:solidFill>
              </a:rPr>
              <a:t> Quarter 2023</a:t>
            </a:r>
            <a:endParaRPr lang="en-US" dirty="0">
              <a:solidFill>
                <a:schemeClr val="tx1"/>
              </a:solidFill>
            </a:endParaRPr>
          </a:p>
        </p:txBody>
      </p:sp>
    </p:spTree>
    <p:extLst>
      <p:ext uri="{BB962C8B-B14F-4D97-AF65-F5344CB8AC3E}">
        <p14:creationId xmlns:p14="http://schemas.microsoft.com/office/powerpoint/2010/main" val="3600820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Autofit/>
          </a:bodyPr>
          <a:lstStyle/>
          <a:p>
            <a:r>
              <a:rPr lang="en-US" sz="4400" dirty="0" smtClean="0">
                <a:solidFill>
                  <a:schemeClr val="bg2">
                    <a:lumMod val="60000"/>
                    <a:lumOff val="40000"/>
                  </a:schemeClr>
                </a:solidFill>
              </a:rPr>
              <a:t>What Beast?  Revelation 13:1</a:t>
            </a:r>
            <a:endParaRPr lang="en-US" sz="4400" dirty="0">
              <a:solidFill>
                <a:schemeClr val="bg2">
                  <a:lumMod val="60000"/>
                  <a:lumOff val="40000"/>
                </a:schemeClr>
              </a:solidFill>
            </a:endParaRPr>
          </a:p>
        </p:txBody>
      </p:sp>
      <p:sp>
        <p:nvSpPr>
          <p:cNvPr id="14" name="Content Placeholder 13"/>
          <p:cNvSpPr>
            <a:spLocks noGrp="1"/>
          </p:cNvSpPr>
          <p:nvPr>
            <p:ph idx="1"/>
          </p:nvPr>
        </p:nvSpPr>
        <p:spPr>
          <a:noFill/>
        </p:spPr>
        <p:txBody>
          <a:bodyPr>
            <a:normAutofit lnSpcReduction="10000"/>
          </a:bodyPr>
          <a:lstStyle/>
          <a:p>
            <a:r>
              <a:rPr lang="en-US" sz="2800" dirty="0" smtClean="0">
                <a:solidFill>
                  <a:schemeClr val="bg2">
                    <a:lumMod val="60000"/>
                    <a:lumOff val="40000"/>
                  </a:schemeClr>
                </a:solidFill>
              </a:rPr>
              <a:t>Rev. 13:1  </a:t>
            </a:r>
            <a:r>
              <a:rPr lang="en-US" sz="2800" dirty="0" smtClean="0"/>
              <a:t>And </a:t>
            </a:r>
            <a:r>
              <a:rPr lang="en-US" sz="2800" dirty="0"/>
              <a:t>I stood upon the sand of the sea, and saw a beast rise up out of the </a:t>
            </a:r>
            <a:r>
              <a:rPr lang="en-US" sz="2800" u="sng" dirty="0"/>
              <a:t>sea</a:t>
            </a:r>
            <a:r>
              <a:rPr lang="en-US" sz="2800" dirty="0"/>
              <a:t>, having seven heads and ten horns, and upon his horns ten crowns, and upon his heads the name of blasphemy.</a:t>
            </a:r>
          </a:p>
          <a:p>
            <a:r>
              <a:rPr lang="en-US" sz="3200" dirty="0" smtClean="0">
                <a:solidFill>
                  <a:schemeClr val="bg2">
                    <a:lumMod val="60000"/>
                    <a:lumOff val="40000"/>
                  </a:schemeClr>
                </a:solidFill>
              </a:rPr>
              <a:t>Out of the sea:  </a:t>
            </a:r>
            <a:r>
              <a:rPr lang="en-US" sz="3200" dirty="0" smtClean="0"/>
              <a:t>We know from the angel’s words in Revelation 17:15 that the sea can represent a great density of population:</a:t>
            </a:r>
          </a:p>
          <a:p>
            <a:r>
              <a:rPr lang="en-US" sz="3200" b="1" baseline="30000" dirty="0">
                <a:solidFill>
                  <a:schemeClr val="bg2">
                    <a:lumMod val="60000"/>
                    <a:lumOff val="40000"/>
                  </a:schemeClr>
                </a:solidFill>
              </a:rPr>
              <a:t>15 </a:t>
            </a:r>
            <a:r>
              <a:rPr lang="en-US" sz="3200" dirty="0">
                <a:solidFill>
                  <a:schemeClr val="bg2">
                    <a:lumMod val="60000"/>
                    <a:lumOff val="40000"/>
                  </a:schemeClr>
                </a:solidFill>
              </a:rPr>
              <a:t>And he </a:t>
            </a:r>
            <a:r>
              <a:rPr lang="en-US" sz="3200" dirty="0" err="1">
                <a:solidFill>
                  <a:schemeClr val="bg2">
                    <a:lumMod val="60000"/>
                    <a:lumOff val="40000"/>
                  </a:schemeClr>
                </a:solidFill>
              </a:rPr>
              <a:t>saith</a:t>
            </a:r>
            <a:r>
              <a:rPr lang="en-US" sz="3200" dirty="0">
                <a:solidFill>
                  <a:schemeClr val="bg2">
                    <a:lumMod val="60000"/>
                    <a:lumOff val="40000"/>
                  </a:schemeClr>
                </a:solidFill>
              </a:rPr>
              <a:t> unto me, The waters which thou </a:t>
            </a:r>
            <a:r>
              <a:rPr lang="en-US" sz="3200" dirty="0" err="1">
                <a:solidFill>
                  <a:schemeClr val="bg2">
                    <a:lumMod val="60000"/>
                    <a:lumOff val="40000"/>
                  </a:schemeClr>
                </a:solidFill>
              </a:rPr>
              <a:t>sawest</a:t>
            </a:r>
            <a:r>
              <a:rPr lang="en-US" sz="3200" dirty="0">
                <a:solidFill>
                  <a:schemeClr val="bg2">
                    <a:lumMod val="60000"/>
                    <a:lumOff val="40000"/>
                  </a:schemeClr>
                </a:solidFill>
              </a:rPr>
              <a:t>, where the whore </a:t>
            </a:r>
            <a:r>
              <a:rPr lang="en-US" sz="3200" dirty="0" err="1">
                <a:solidFill>
                  <a:schemeClr val="bg2">
                    <a:lumMod val="60000"/>
                    <a:lumOff val="40000"/>
                  </a:schemeClr>
                </a:solidFill>
              </a:rPr>
              <a:t>sitteth</a:t>
            </a:r>
            <a:r>
              <a:rPr lang="en-US" sz="3200" dirty="0">
                <a:solidFill>
                  <a:schemeClr val="bg2">
                    <a:lumMod val="60000"/>
                    <a:lumOff val="40000"/>
                  </a:schemeClr>
                </a:solidFill>
              </a:rPr>
              <a:t>, are peoples, and multitudes, and nations, and tongues.</a:t>
            </a:r>
          </a:p>
        </p:txBody>
      </p:sp>
      <p:cxnSp>
        <p:nvCxnSpPr>
          <p:cNvPr id="3" name="Straight Connector 2"/>
          <p:cNvCxnSpPr/>
          <p:nvPr/>
        </p:nvCxnSpPr>
        <p:spPr>
          <a:xfrm>
            <a:off x="912812" y="1524000"/>
            <a:ext cx="10363200" cy="0"/>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7072625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3813" y="4648200"/>
            <a:ext cx="3581400" cy="1143000"/>
          </a:xfrm>
        </p:spPr>
        <p:txBody>
          <a:bodyPr/>
          <a:lstStyle/>
          <a:p>
            <a:r>
              <a:rPr lang="en-US" dirty="0" smtClean="0"/>
              <a:t>What Beast?</a:t>
            </a:r>
            <a:endParaRPr lang="en-US" dirty="0"/>
          </a:p>
        </p:txBody>
      </p:sp>
      <p:sp>
        <p:nvSpPr>
          <p:cNvPr id="4" name="Text Placeholder 3"/>
          <p:cNvSpPr>
            <a:spLocks noGrp="1"/>
          </p:cNvSpPr>
          <p:nvPr>
            <p:ph type="body" sz="half" idx="2"/>
          </p:nvPr>
        </p:nvSpPr>
        <p:spPr>
          <a:xfrm>
            <a:off x="1293813" y="5943600"/>
            <a:ext cx="3581400" cy="533400"/>
          </a:xfrm>
        </p:spPr>
        <p:txBody>
          <a:bodyPr>
            <a:normAutofit fontScale="92500"/>
          </a:bodyPr>
          <a:lstStyle/>
          <a:p>
            <a:r>
              <a:rPr lang="en-US" sz="3000" dirty="0"/>
              <a:t>Revelation </a:t>
            </a:r>
            <a:r>
              <a:rPr lang="en-US" sz="3000" dirty="0" smtClean="0"/>
              <a:t>13:13-18</a:t>
            </a:r>
            <a:endParaRPr lang="en-US" sz="3000" dirty="0"/>
          </a:p>
        </p:txBody>
      </p:sp>
      <p:sp>
        <p:nvSpPr>
          <p:cNvPr id="3" name="Content Placeholder 2"/>
          <p:cNvSpPr>
            <a:spLocks noGrp="1"/>
          </p:cNvSpPr>
          <p:nvPr>
            <p:ph idx="1"/>
          </p:nvPr>
        </p:nvSpPr>
        <p:spPr>
          <a:xfrm>
            <a:off x="6094413" y="685800"/>
            <a:ext cx="5484970" cy="5791200"/>
          </a:xfrm>
        </p:spPr>
        <p:txBody>
          <a:bodyPr>
            <a:noAutofit/>
          </a:bodyPr>
          <a:lstStyle/>
          <a:p>
            <a:r>
              <a:rPr lang="en-US" sz="4000" b="1" baseline="30000" dirty="0"/>
              <a:t>13 </a:t>
            </a:r>
            <a:r>
              <a:rPr lang="en-US" sz="4000" dirty="0"/>
              <a:t>And he doeth great wonders, so that he </a:t>
            </a:r>
            <a:r>
              <a:rPr lang="en-US" sz="4000" dirty="0" err="1"/>
              <a:t>maketh</a:t>
            </a:r>
            <a:r>
              <a:rPr lang="en-US" sz="4000" dirty="0"/>
              <a:t> fire come down from heaven on the earth in the sight of men,</a:t>
            </a:r>
            <a:endParaRPr lang="en-US" sz="4000" dirty="0"/>
          </a:p>
        </p:txBody>
      </p:sp>
      <p:pic>
        <p:nvPicPr>
          <p:cNvPr id="68610" name="Picture 2" descr="Teaching Children About Bible Miracles - Elijah Brings Fire From Heaven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4325" y="647699"/>
            <a:ext cx="3000375" cy="40005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6856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3813" y="4648200"/>
            <a:ext cx="3581400" cy="1143000"/>
          </a:xfrm>
        </p:spPr>
        <p:txBody>
          <a:bodyPr/>
          <a:lstStyle/>
          <a:p>
            <a:r>
              <a:rPr lang="en-US" dirty="0" smtClean="0"/>
              <a:t>What Beast?</a:t>
            </a:r>
            <a:endParaRPr lang="en-US" dirty="0"/>
          </a:p>
        </p:txBody>
      </p:sp>
      <p:sp>
        <p:nvSpPr>
          <p:cNvPr id="4" name="Text Placeholder 3"/>
          <p:cNvSpPr>
            <a:spLocks noGrp="1"/>
          </p:cNvSpPr>
          <p:nvPr>
            <p:ph type="body" sz="half" idx="2"/>
          </p:nvPr>
        </p:nvSpPr>
        <p:spPr>
          <a:xfrm>
            <a:off x="1293813" y="5943600"/>
            <a:ext cx="3581400" cy="533400"/>
          </a:xfrm>
        </p:spPr>
        <p:txBody>
          <a:bodyPr>
            <a:normAutofit fontScale="92500"/>
          </a:bodyPr>
          <a:lstStyle/>
          <a:p>
            <a:r>
              <a:rPr lang="en-US" sz="3000" dirty="0"/>
              <a:t>Revelation </a:t>
            </a:r>
            <a:r>
              <a:rPr lang="en-US" sz="3000" dirty="0" smtClean="0"/>
              <a:t>13:14-18</a:t>
            </a:r>
            <a:endParaRPr lang="en-US" sz="3000" dirty="0"/>
          </a:p>
        </p:txBody>
      </p:sp>
      <p:sp>
        <p:nvSpPr>
          <p:cNvPr id="3" name="Content Placeholder 2"/>
          <p:cNvSpPr>
            <a:spLocks noGrp="1"/>
          </p:cNvSpPr>
          <p:nvPr>
            <p:ph idx="1"/>
          </p:nvPr>
        </p:nvSpPr>
        <p:spPr>
          <a:xfrm>
            <a:off x="6094413" y="685800"/>
            <a:ext cx="5484970" cy="5791200"/>
          </a:xfrm>
        </p:spPr>
        <p:txBody>
          <a:bodyPr>
            <a:noAutofit/>
          </a:bodyPr>
          <a:lstStyle/>
          <a:p>
            <a:pPr marL="0" indent="0">
              <a:buNone/>
            </a:pPr>
            <a:r>
              <a:rPr lang="en-US" sz="3600" b="1" baseline="30000" dirty="0"/>
              <a:t>14 </a:t>
            </a:r>
            <a:r>
              <a:rPr lang="en-US" sz="3600" dirty="0"/>
              <a:t>And </a:t>
            </a:r>
            <a:r>
              <a:rPr lang="en-US" sz="3600" dirty="0" err="1"/>
              <a:t>deceiveth</a:t>
            </a:r>
            <a:r>
              <a:rPr lang="en-US" sz="3600" dirty="0"/>
              <a:t> them that dwell on the earth by the means of those miracles which he had power to do in the sight of the beast; saying to them that dwell on the earth, that they should make an image to the beast, which had the wound by a sword, and did live.</a:t>
            </a:r>
            <a:endParaRPr lang="en-US" sz="3600" dirty="0"/>
          </a:p>
        </p:txBody>
      </p:sp>
      <p:pic>
        <p:nvPicPr>
          <p:cNvPr id="69634" name="Picture 2" descr="The Beas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47749"/>
            <a:ext cx="5736914" cy="32194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92672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912812" y="381000"/>
            <a:ext cx="10363200" cy="1143000"/>
          </a:xfrm>
        </p:spPr>
        <p:txBody>
          <a:bodyPr>
            <a:noAutofit/>
          </a:bodyPr>
          <a:lstStyle/>
          <a:p>
            <a:pPr algn="ctr"/>
            <a:r>
              <a:rPr lang="en-US" sz="4400" dirty="0" smtClean="0">
                <a:solidFill>
                  <a:schemeClr val="bg2">
                    <a:lumMod val="60000"/>
                    <a:lumOff val="40000"/>
                  </a:schemeClr>
                </a:solidFill>
              </a:rPr>
              <a:t>The Image: Revelation 13:14</a:t>
            </a:r>
            <a:endParaRPr lang="en-US" sz="4400" dirty="0">
              <a:solidFill>
                <a:schemeClr val="bg2">
                  <a:lumMod val="60000"/>
                  <a:lumOff val="40000"/>
                </a:schemeClr>
              </a:solidFill>
            </a:endParaRPr>
          </a:p>
        </p:txBody>
      </p:sp>
      <p:sp>
        <p:nvSpPr>
          <p:cNvPr id="14" name="Content Placeholder 13"/>
          <p:cNvSpPr>
            <a:spLocks noGrp="1"/>
          </p:cNvSpPr>
          <p:nvPr>
            <p:ph idx="1"/>
          </p:nvPr>
        </p:nvSpPr>
        <p:spPr>
          <a:xfrm>
            <a:off x="4494212" y="1676399"/>
            <a:ext cx="7010400" cy="4953000"/>
          </a:xfrm>
          <a:noFill/>
        </p:spPr>
        <p:txBody>
          <a:bodyPr>
            <a:noAutofit/>
          </a:bodyPr>
          <a:lstStyle/>
          <a:p>
            <a:pPr marL="0" indent="0">
              <a:buNone/>
            </a:pPr>
            <a:r>
              <a:rPr lang="en-US" sz="3100" dirty="0">
                <a:solidFill>
                  <a:schemeClr val="bg2">
                    <a:lumMod val="60000"/>
                    <a:lumOff val="40000"/>
                  </a:schemeClr>
                </a:solidFill>
              </a:rPr>
              <a:t>SDABC </a:t>
            </a:r>
            <a:r>
              <a:rPr lang="en-US" sz="3100" dirty="0" smtClean="0">
                <a:solidFill>
                  <a:schemeClr val="bg2">
                    <a:lumMod val="60000"/>
                    <a:lumOff val="40000"/>
                  </a:schemeClr>
                </a:solidFill>
              </a:rPr>
              <a:t>7.4 p</a:t>
            </a:r>
            <a:r>
              <a:rPr lang="en-US" sz="3100" dirty="0">
                <a:solidFill>
                  <a:schemeClr val="bg2">
                    <a:lumMod val="60000"/>
                    <a:lumOff val="40000"/>
                  </a:schemeClr>
                </a:solidFill>
              </a:rPr>
              <a:t>. </a:t>
            </a:r>
            <a:r>
              <a:rPr lang="en-US" sz="3100" dirty="0" smtClean="0">
                <a:solidFill>
                  <a:schemeClr val="bg2">
                    <a:lumMod val="60000"/>
                    <a:lumOff val="40000"/>
                  </a:schemeClr>
                </a:solidFill>
              </a:rPr>
              <a:t>820   </a:t>
            </a:r>
            <a:r>
              <a:rPr lang="en-US" sz="3100" dirty="0" smtClean="0"/>
              <a:t> </a:t>
            </a:r>
            <a:r>
              <a:rPr lang="en-US" sz="3100" dirty="0"/>
              <a:t>For the second beast to exercise all the authority of the first beast, it will have to enter the field of religion, and seek to dominate religious worship. For the United States to take this step will mean a complete reversal of its present policy of granting full freedom of religion to its citizens. Such a step is here </a:t>
            </a:r>
            <a:r>
              <a:rPr lang="en-US" sz="3100" dirty="0" smtClean="0"/>
              <a:t>predicted.</a:t>
            </a:r>
            <a:endParaRPr lang="en-US" sz="3100" dirty="0"/>
          </a:p>
        </p:txBody>
      </p:sp>
      <p:cxnSp>
        <p:nvCxnSpPr>
          <p:cNvPr id="3" name="Straight Connector 2"/>
          <p:cNvCxnSpPr/>
          <p:nvPr/>
        </p:nvCxnSpPr>
        <p:spPr>
          <a:xfrm>
            <a:off x="912812" y="1524000"/>
            <a:ext cx="10363200" cy="0"/>
          </a:xfrm>
          <a:prstGeom prst="line">
            <a:avLst/>
          </a:prstGeom>
        </p:spPr>
        <p:style>
          <a:lnRef idx="3">
            <a:schemeClr val="accent2"/>
          </a:lnRef>
          <a:fillRef idx="0">
            <a:schemeClr val="accent2"/>
          </a:fillRef>
          <a:effectRef idx="2">
            <a:schemeClr val="accent2"/>
          </a:effectRef>
          <a:fontRef idx="minor">
            <a:schemeClr val="tx1"/>
          </a:fontRef>
        </p:style>
      </p:cxnSp>
      <p:pic>
        <p:nvPicPr>
          <p:cNvPr id="70658" name="Picture 2" descr="Socialized Medicine, Has Destroyed Our Healthcare As Our Constitution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7012" y="2057400"/>
            <a:ext cx="4057650" cy="38607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9953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3813" y="4648200"/>
            <a:ext cx="3581400" cy="1143000"/>
          </a:xfrm>
        </p:spPr>
        <p:txBody>
          <a:bodyPr/>
          <a:lstStyle/>
          <a:p>
            <a:r>
              <a:rPr lang="en-US" dirty="0" smtClean="0"/>
              <a:t>What Beast?</a:t>
            </a:r>
            <a:endParaRPr lang="en-US" dirty="0"/>
          </a:p>
        </p:txBody>
      </p:sp>
      <p:sp>
        <p:nvSpPr>
          <p:cNvPr id="4" name="Text Placeholder 3"/>
          <p:cNvSpPr>
            <a:spLocks noGrp="1"/>
          </p:cNvSpPr>
          <p:nvPr>
            <p:ph type="body" sz="half" idx="2"/>
          </p:nvPr>
        </p:nvSpPr>
        <p:spPr>
          <a:xfrm>
            <a:off x="1293813" y="5943600"/>
            <a:ext cx="3581400" cy="533400"/>
          </a:xfrm>
        </p:spPr>
        <p:txBody>
          <a:bodyPr>
            <a:normAutofit fontScale="92500"/>
          </a:bodyPr>
          <a:lstStyle/>
          <a:p>
            <a:r>
              <a:rPr lang="en-US" sz="3000" dirty="0"/>
              <a:t>Revelation </a:t>
            </a:r>
            <a:r>
              <a:rPr lang="en-US" sz="3000" dirty="0" smtClean="0"/>
              <a:t>13:15-18</a:t>
            </a:r>
            <a:endParaRPr lang="en-US" sz="3000" dirty="0"/>
          </a:p>
        </p:txBody>
      </p:sp>
      <p:sp>
        <p:nvSpPr>
          <p:cNvPr id="3" name="Content Placeholder 2"/>
          <p:cNvSpPr>
            <a:spLocks noGrp="1"/>
          </p:cNvSpPr>
          <p:nvPr>
            <p:ph idx="1"/>
          </p:nvPr>
        </p:nvSpPr>
        <p:spPr>
          <a:xfrm>
            <a:off x="6094412" y="459441"/>
            <a:ext cx="5484970" cy="5791200"/>
          </a:xfrm>
        </p:spPr>
        <p:txBody>
          <a:bodyPr>
            <a:noAutofit/>
          </a:bodyPr>
          <a:lstStyle/>
          <a:p>
            <a:pPr marL="0" indent="0">
              <a:buNone/>
            </a:pPr>
            <a:r>
              <a:rPr lang="en-US" sz="3600" b="1" baseline="30000" dirty="0"/>
              <a:t>15 </a:t>
            </a:r>
            <a:r>
              <a:rPr lang="en-US" sz="3600" dirty="0"/>
              <a:t>And he had power to give life unto the image of the beast, that the image of the beast should both speak, and cause that as many as would not worship the image of the beast should be killed.</a:t>
            </a:r>
            <a:endParaRPr lang="en-US" sz="3600" dirty="0"/>
          </a:p>
        </p:txBody>
      </p:sp>
      <p:pic>
        <p:nvPicPr>
          <p:cNvPr id="71682" name="Picture 2" descr="The Antichrist, the Islamic Caliphate, and the Seven Heads of the Beas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7013" y="304801"/>
            <a:ext cx="5562600" cy="43537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0900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3813" y="4648200"/>
            <a:ext cx="3581400" cy="1143000"/>
          </a:xfrm>
        </p:spPr>
        <p:txBody>
          <a:bodyPr/>
          <a:lstStyle/>
          <a:p>
            <a:r>
              <a:rPr lang="en-US" dirty="0" smtClean="0"/>
              <a:t>What Beast?</a:t>
            </a:r>
            <a:endParaRPr lang="en-US" dirty="0"/>
          </a:p>
        </p:txBody>
      </p:sp>
      <p:sp>
        <p:nvSpPr>
          <p:cNvPr id="4" name="Text Placeholder 3"/>
          <p:cNvSpPr>
            <a:spLocks noGrp="1"/>
          </p:cNvSpPr>
          <p:nvPr>
            <p:ph type="body" sz="half" idx="2"/>
          </p:nvPr>
        </p:nvSpPr>
        <p:spPr>
          <a:xfrm>
            <a:off x="1293813" y="5943600"/>
            <a:ext cx="3581400" cy="533400"/>
          </a:xfrm>
        </p:spPr>
        <p:txBody>
          <a:bodyPr>
            <a:normAutofit fontScale="92500"/>
          </a:bodyPr>
          <a:lstStyle/>
          <a:p>
            <a:r>
              <a:rPr lang="en-US" sz="3000" dirty="0"/>
              <a:t>Revelation </a:t>
            </a:r>
            <a:r>
              <a:rPr lang="en-US" sz="3000" dirty="0" smtClean="0"/>
              <a:t>13:16-18</a:t>
            </a:r>
            <a:endParaRPr lang="en-US" sz="3000" dirty="0"/>
          </a:p>
        </p:txBody>
      </p:sp>
      <p:sp>
        <p:nvSpPr>
          <p:cNvPr id="3" name="Content Placeholder 2"/>
          <p:cNvSpPr>
            <a:spLocks noGrp="1"/>
          </p:cNvSpPr>
          <p:nvPr>
            <p:ph idx="1"/>
          </p:nvPr>
        </p:nvSpPr>
        <p:spPr>
          <a:xfrm>
            <a:off x="6094412" y="459441"/>
            <a:ext cx="5484970" cy="5791200"/>
          </a:xfrm>
        </p:spPr>
        <p:txBody>
          <a:bodyPr>
            <a:noAutofit/>
          </a:bodyPr>
          <a:lstStyle/>
          <a:p>
            <a:r>
              <a:rPr lang="en-US" sz="3600" b="1" baseline="30000" dirty="0"/>
              <a:t>16 </a:t>
            </a:r>
            <a:r>
              <a:rPr lang="en-US" sz="3600" dirty="0"/>
              <a:t>And he </a:t>
            </a:r>
            <a:r>
              <a:rPr lang="en-US" sz="3600" dirty="0" err="1"/>
              <a:t>causeth</a:t>
            </a:r>
            <a:r>
              <a:rPr lang="en-US" sz="3600" dirty="0"/>
              <a:t> all, both small and great, rich and poor, free and bond, to receive a mark in their right hand, or in their foreheads:</a:t>
            </a:r>
          </a:p>
          <a:p>
            <a:r>
              <a:rPr lang="en-US" sz="3600" b="1" baseline="30000" dirty="0"/>
              <a:t>17 </a:t>
            </a:r>
            <a:r>
              <a:rPr lang="en-US" sz="3600" dirty="0"/>
              <a:t>And that no man might buy or sell, save he that had the mark, or the name of the beast, or the number of his name.</a:t>
            </a:r>
          </a:p>
        </p:txBody>
      </p:sp>
      <p:pic>
        <p:nvPicPr>
          <p:cNvPr id="72706" name="Picture 2" descr="The Mark of the Beast: What Is It and How Not to Get It | Bible Study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41" y="838200"/>
            <a:ext cx="5815736" cy="2895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5542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3813" y="4648200"/>
            <a:ext cx="3581400" cy="1143000"/>
          </a:xfrm>
        </p:spPr>
        <p:txBody>
          <a:bodyPr/>
          <a:lstStyle/>
          <a:p>
            <a:r>
              <a:rPr lang="en-US" dirty="0" smtClean="0"/>
              <a:t>What Beast?</a:t>
            </a:r>
            <a:endParaRPr lang="en-US" dirty="0"/>
          </a:p>
        </p:txBody>
      </p:sp>
      <p:sp>
        <p:nvSpPr>
          <p:cNvPr id="4" name="Text Placeholder 3"/>
          <p:cNvSpPr>
            <a:spLocks noGrp="1"/>
          </p:cNvSpPr>
          <p:nvPr>
            <p:ph type="body" sz="half" idx="2"/>
          </p:nvPr>
        </p:nvSpPr>
        <p:spPr>
          <a:xfrm>
            <a:off x="1293813" y="5943600"/>
            <a:ext cx="3581400" cy="533400"/>
          </a:xfrm>
        </p:spPr>
        <p:txBody>
          <a:bodyPr>
            <a:normAutofit/>
          </a:bodyPr>
          <a:lstStyle/>
          <a:p>
            <a:r>
              <a:rPr lang="en-US" sz="3000" dirty="0"/>
              <a:t>Revelation </a:t>
            </a:r>
            <a:r>
              <a:rPr lang="en-US" sz="3000" dirty="0" smtClean="0"/>
              <a:t>13:18</a:t>
            </a:r>
            <a:endParaRPr lang="en-US" sz="3000" dirty="0"/>
          </a:p>
        </p:txBody>
      </p:sp>
      <p:sp>
        <p:nvSpPr>
          <p:cNvPr id="3" name="Content Placeholder 2"/>
          <p:cNvSpPr>
            <a:spLocks noGrp="1"/>
          </p:cNvSpPr>
          <p:nvPr>
            <p:ph idx="1"/>
          </p:nvPr>
        </p:nvSpPr>
        <p:spPr>
          <a:xfrm>
            <a:off x="6094412" y="459441"/>
            <a:ext cx="5484970" cy="5791200"/>
          </a:xfrm>
        </p:spPr>
        <p:txBody>
          <a:bodyPr>
            <a:noAutofit/>
          </a:bodyPr>
          <a:lstStyle/>
          <a:p>
            <a:r>
              <a:rPr lang="en-US" sz="3600" b="1" baseline="30000" dirty="0"/>
              <a:t>18 </a:t>
            </a:r>
            <a:r>
              <a:rPr lang="en-US" sz="3600" dirty="0"/>
              <a:t>Here is wisdom. Let him that hath understanding count the number of the beast: for it is the number of a man; and his number is Six hundred threescore and six.</a:t>
            </a:r>
          </a:p>
        </p:txBody>
      </p:sp>
      <p:pic>
        <p:nvPicPr>
          <p:cNvPr id="73730" name="Picture 2" descr="What Is the Mark of the Beast? 666 - James T Alle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2916" y="914400"/>
            <a:ext cx="5638798" cy="2819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99978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2">
                    <a:lumMod val="60000"/>
                    <a:lumOff val="40000"/>
                  </a:schemeClr>
                </a:solidFill>
              </a:rPr>
              <a:t>The Mark of the Beast and the Seal of God</a:t>
            </a:r>
            <a:endParaRPr lang="en-US" dirty="0">
              <a:solidFill>
                <a:schemeClr val="bg2">
                  <a:lumMod val="60000"/>
                  <a:lumOff val="40000"/>
                </a:schemeClr>
              </a:solidFill>
            </a:endParaRPr>
          </a:p>
        </p:txBody>
      </p:sp>
      <p:sp>
        <p:nvSpPr>
          <p:cNvPr id="3" name="Text Placeholder 2"/>
          <p:cNvSpPr>
            <a:spLocks noGrp="1"/>
          </p:cNvSpPr>
          <p:nvPr>
            <p:ph type="body" sz="half" idx="2"/>
          </p:nvPr>
        </p:nvSpPr>
        <p:spPr>
          <a:xfrm>
            <a:off x="608013" y="4724400"/>
            <a:ext cx="4267200" cy="1905000"/>
          </a:xfrm>
        </p:spPr>
        <p:txBody>
          <a:bodyPr>
            <a:noAutofit/>
          </a:bodyPr>
          <a:lstStyle/>
          <a:p>
            <a:r>
              <a:rPr lang="en-US" sz="4000" dirty="0" smtClean="0"/>
              <a:t>The Great Controversy, </a:t>
            </a:r>
          </a:p>
          <a:p>
            <a:r>
              <a:rPr lang="en-US" sz="4000" dirty="0" smtClean="0"/>
              <a:t>p. 445</a:t>
            </a:r>
            <a:endParaRPr lang="en-US" sz="4000" dirty="0"/>
          </a:p>
        </p:txBody>
      </p:sp>
      <p:sp>
        <p:nvSpPr>
          <p:cNvPr id="5" name="TextBox 4"/>
          <p:cNvSpPr txBox="1"/>
          <p:nvPr/>
        </p:nvSpPr>
        <p:spPr>
          <a:xfrm>
            <a:off x="5942012" y="1447800"/>
            <a:ext cx="5715000" cy="3970318"/>
          </a:xfrm>
          <a:prstGeom prst="rect">
            <a:avLst/>
          </a:prstGeom>
          <a:solidFill>
            <a:srgbClr val="1C2412"/>
          </a:solidFill>
        </p:spPr>
        <p:txBody>
          <a:bodyPr wrap="square" rtlCol="0">
            <a:spAutoFit/>
          </a:bodyPr>
          <a:lstStyle/>
          <a:p>
            <a:r>
              <a:rPr lang="en-US" sz="3600" dirty="0"/>
              <a:t>After the warning against the worship of the beast and his image the prophecy declares: “Here are they that keep the commandments of God, and the faith of Jesus.” </a:t>
            </a:r>
            <a:endParaRPr lang="en-US" sz="3600" dirty="0"/>
          </a:p>
        </p:txBody>
      </p:sp>
    </p:spTree>
    <p:extLst>
      <p:ext uri="{BB962C8B-B14F-4D97-AF65-F5344CB8AC3E}">
        <p14:creationId xmlns:p14="http://schemas.microsoft.com/office/powerpoint/2010/main" val="16590570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2">
                    <a:lumMod val="60000"/>
                    <a:lumOff val="40000"/>
                  </a:schemeClr>
                </a:solidFill>
              </a:rPr>
              <a:t>The Mark of the Beast and the Seal of God</a:t>
            </a:r>
            <a:endParaRPr lang="en-US" dirty="0">
              <a:solidFill>
                <a:schemeClr val="bg2">
                  <a:lumMod val="60000"/>
                  <a:lumOff val="40000"/>
                </a:schemeClr>
              </a:solidFill>
            </a:endParaRPr>
          </a:p>
        </p:txBody>
      </p:sp>
      <p:sp>
        <p:nvSpPr>
          <p:cNvPr id="3" name="Text Placeholder 2"/>
          <p:cNvSpPr>
            <a:spLocks noGrp="1"/>
          </p:cNvSpPr>
          <p:nvPr>
            <p:ph type="body" sz="half" idx="2"/>
          </p:nvPr>
        </p:nvSpPr>
        <p:spPr>
          <a:xfrm>
            <a:off x="608013" y="4724400"/>
            <a:ext cx="4267200" cy="1905000"/>
          </a:xfrm>
        </p:spPr>
        <p:txBody>
          <a:bodyPr>
            <a:noAutofit/>
          </a:bodyPr>
          <a:lstStyle/>
          <a:p>
            <a:r>
              <a:rPr lang="en-US" sz="4000" dirty="0" smtClean="0"/>
              <a:t>The Great Controversy, </a:t>
            </a:r>
          </a:p>
          <a:p>
            <a:r>
              <a:rPr lang="en-US" sz="4000" dirty="0" smtClean="0"/>
              <a:t>p. 445</a:t>
            </a:r>
            <a:endParaRPr lang="en-US" sz="4000" dirty="0"/>
          </a:p>
        </p:txBody>
      </p:sp>
      <p:sp>
        <p:nvSpPr>
          <p:cNvPr id="5" name="TextBox 4"/>
          <p:cNvSpPr txBox="1"/>
          <p:nvPr/>
        </p:nvSpPr>
        <p:spPr>
          <a:xfrm>
            <a:off x="5713412" y="533400"/>
            <a:ext cx="6096000" cy="6001643"/>
          </a:xfrm>
          <a:prstGeom prst="rect">
            <a:avLst/>
          </a:prstGeom>
          <a:solidFill>
            <a:srgbClr val="1C2412"/>
          </a:solidFill>
        </p:spPr>
        <p:txBody>
          <a:bodyPr wrap="square" rtlCol="0">
            <a:spAutoFit/>
          </a:bodyPr>
          <a:lstStyle/>
          <a:p>
            <a:r>
              <a:rPr lang="en-US" sz="3200" dirty="0" smtClean="0"/>
              <a:t>Since </a:t>
            </a:r>
            <a:r>
              <a:rPr lang="en-US" sz="3200" dirty="0"/>
              <a:t>those who keep God's commandments are thus placed in contrast with those that worship the beast and his image and receive his mark, it follows that the keeping of God's law, on the one hand, and its violation, on the other, will make the distinction between the worshipers of God and the worshipers of the beast</a:t>
            </a:r>
            <a:r>
              <a:rPr lang="en-US" sz="3200" dirty="0" smtClean="0"/>
              <a:t>.</a:t>
            </a:r>
            <a:endParaRPr lang="en-US" sz="3200" dirty="0"/>
          </a:p>
        </p:txBody>
      </p:sp>
    </p:spTree>
    <p:extLst>
      <p:ext uri="{BB962C8B-B14F-4D97-AF65-F5344CB8AC3E}">
        <p14:creationId xmlns:p14="http://schemas.microsoft.com/office/powerpoint/2010/main" val="4134317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2">
                    <a:lumMod val="60000"/>
                    <a:lumOff val="40000"/>
                  </a:schemeClr>
                </a:solidFill>
              </a:rPr>
              <a:t>The Mark of the Beast and the Seal of God</a:t>
            </a:r>
            <a:endParaRPr lang="en-US" dirty="0">
              <a:solidFill>
                <a:schemeClr val="bg2">
                  <a:lumMod val="60000"/>
                  <a:lumOff val="40000"/>
                </a:schemeClr>
              </a:solidFill>
            </a:endParaRPr>
          </a:p>
        </p:txBody>
      </p:sp>
      <p:sp>
        <p:nvSpPr>
          <p:cNvPr id="3" name="Text Placeholder 2"/>
          <p:cNvSpPr>
            <a:spLocks noGrp="1"/>
          </p:cNvSpPr>
          <p:nvPr>
            <p:ph type="body" sz="half" idx="2"/>
          </p:nvPr>
        </p:nvSpPr>
        <p:spPr>
          <a:xfrm>
            <a:off x="608013" y="4724400"/>
            <a:ext cx="4267200" cy="1905000"/>
          </a:xfrm>
        </p:spPr>
        <p:txBody>
          <a:bodyPr>
            <a:noAutofit/>
          </a:bodyPr>
          <a:lstStyle/>
          <a:p>
            <a:r>
              <a:rPr lang="en-US" sz="4000" dirty="0" smtClean="0"/>
              <a:t>The Great Controversy, </a:t>
            </a:r>
          </a:p>
          <a:p>
            <a:r>
              <a:rPr lang="en-US" sz="4000" dirty="0" smtClean="0"/>
              <a:t>p. 446</a:t>
            </a:r>
            <a:endParaRPr lang="en-US" sz="4000" dirty="0"/>
          </a:p>
        </p:txBody>
      </p:sp>
      <p:sp>
        <p:nvSpPr>
          <p:cNvPr id="5" name="TextBox 4"/>
          <p:cNvSpPr txBox="1"/>
          <p:nvPr/>
        </p:nvSpPr>
        <p:spPr>
          <a:xfrm>
            <a:off x="5713412" y="533400"/>
            <a:ext cx="6096000" cy="6001643"/>
          </a:xfrm>
          <a:prstGeom prst="rect">
            <a:avLst/>
          </a:prstGeom>
          <a:solidFill>
            <a:srgbClr val="1C2412"/>
          </a:solidFill>
        </p:spPr>
        <p:txBody>
          <a:bodyPr wrap="square" rtlCol="0">
            <a:spAutoFit/>
          </a:bodyPr>
          <a:lstStyle/>
          <a:p>
            <a:r>
              <a:rPr lang="en-US" sz="3200" dirty="0" smtClean="0"/>
              <a:t>Since </a:t>
            </a:r>
            <a:r>
              <a:rPr lang="en-US" sz="3200" dirty="0"/>
              <a:t>those who keep God's commandments are thus placed in contrast with those that worship the beast and his image and receive his mark, it follows that the keeping of God's law, on the one hand, and its violation, on the other, will make the distinction between the worshipers of God and the worshipers of the beast</a:t>
            </a:r>
            <a:r>
              <a:rPr lang="en-US" sz="3200" dirty="0" smtClean="0"/>
              <a:t>.</a:t>
            </a:r>
            <a:endParaRPr lang="en-US" sz="3200" dirty="0"/>
          </a:p>
        </p:txBody>
      </p:sp>
    </p:spTree>
    <p:extLst>
      <p:ext uri="{BB962C8B-B14F-4D97-AF65-F5344CB8AC3E}">
        <p14:creationId xmlns:p14="http://schemas.microsoft.com/office/powerpoint/2010/main" val="388708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2">
                    <a:lumMod val="60000"/>
                    <a:lumOff val="40000"/>
                  </a:schemeClr>
                </a:solidFill>
              </a:rPr>
              <a:t>The Mark of the Beast and the Seal of God</a:t>
            </a:r>
            <a:endParaRPr lang="en-US" dirty="0">
              <a:solidFill>
                <a:schemeClr val="bg2">
                  <a:lumMod val="60000"/>
                  <a:lumOff val="40000"/>
                </a:schemeClr>
              </a:solidFill>
            </a:endParaRPr>
          </a:p>
        </p:txBody>
      </p:sp>
      <p:sp>
        <p:nvSpPr>
          <p:cNvPr id="3" name="Text Placeholder 2"/>
          <p:cNvSpPr>
            <a:spLocks noGrp="1"/>
          </p:cNvSpPr>
          <p:nvPr>
            <p:ph type="body" sz="half" idx="2"/>
          </p:nvPr>
        </p:nvSpPr>
        <p:spPr>
          <a:xfrm>
            <a:off x="608013" y="4724400"/>
            <a:ext cx="4267200" cy="1905000"/>
          </a:xfrm>
        </p:spPr>
        <p:txBody>
          <a:bodyPr>
            <a:noAutofit/>
          </a:bodyPr>
          <a:lstStyle/>
          <a:p>
            <a:r>
              <a:rPr lang="en-US" sz="4000" dirty="0" smtClean="0"/>
              <a:t>The Great Controversy, </a:t>
            </a:r>
          </a:p>
          <a:p>
            <a:r>
              <a:rPr lang="en-US" sz="4000" dirty="0" smtClean="0"/>
              <a:t>p. 446</a:t>
            </a:r>
            <a:endParaRPr lang="en-US" sz="4000" dirty="0"/>
          </a:p>
        </p:txBody>
      </p:sp>
      <p:sp>
        <p:nvSpPr>
          <p:cNvPr id="5" name="TextBox 4"/>
          <p:cNvSpPr txBox="1"/>
          <p:nvPr/>
        </p:nvSpPr>
        <p:spPr>
          <a:xfrm>
            <a:off x="5637212" y="457200"/>
            <a:ext cx="6248400" cy="6001643"/>
          </a:xfrm>
          <a:prstGeom prst="rect">
            <a:avLst/>
          </a:prstGeom>
          <a:solidFill>
            <a:srgbClr val="1C2412"/>
          </a:solidFill>
        </p:spPr>
        <p:txBody>
          <a:bodyPr wrap="square" rtlCol="0">
            <a:spAutoFit/>
          </a:bodyPr>
          <a:lstStyle/>
          <a:p>
            <a:r>
              <a:rPr lang="en-US" sz="3200" dirty="0" smtClean="0"/>
              <a:t>The </a:t>
            </a:r>
            <a:r>
              <a:rPr lang="en-US" sz="3200" dirty="0"/>
              <a:t>special characteristic of the beast, and therefore of his image, is the breaking of God's commandments. Says Daniel, of the little horn, the papacy: “He shall think to change times and the law.” </a:t>
            </a:r>
            <a:r>
              <a:rPr lang="en-US" sz="3200" dirty="0">
                <a:hlinkClick r:id="rId2"/>
              </a:rPr>
              <a:t>Daniel 7:25</a:t>
            </a:r>
            <a:r>
              <a:rPr lang="en-US" sz="3200" dirty="0"/>
              <a:t>, R.V. And Paul styled the same power the “man of sin,” who was to exalt himself above God. One prophecy is a complement of the other. </a:t>
            </a:r>
            <a:endParaRPr lang="en-US" sz="3200" dirty="0"/>
          </a:p>
        </p:txBody>
      </p:sp>
    </p:spTree>
    <p:extLst>
      <p:ext uri="{BB962C8B-B14F-4D97-AF65-F5344CB8AC3E}">
        <p14:creationId xmlns:p14="http://schemas.microsoft.com/office/powerpoint/2010/main" val="703686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Autofit/>
          </a:bodyPr>
          <a:lstStyle/>
          <a:p>
            <a:r>
              <a:rPr lang="en-US" sz="4400" dirty="0" smtClean="0">
                <a:solidFill>
                  <a:schemeClr val="bg2">
                    <a:lumMod val="60000"/>
                    <a:lumOff val="40000"/>
                  </a:schemeClr>
                </a:solidFill>
              </a:rPr>
              <a:t>What Beast?  Revelation 13:1</a:t>
            </a:r>
            <a:endParaRPr lang="en-US" sz="4400" dirty="0">
              <a:solidFill>
                <a:schemeClr val="bg2">
                  <a:lumMod val="60000"/>
                  <a:lumOff val="40000"/>
                </a:schemeClr>
              </a:solidFill>
            </a:endParaRPr>
          </a:p>
        </p:txBody>
      </p:sp>
      <p:sp>
        <p:nvSpPr>
          <p:cNvPr id="14" name="Content Placeholder 13"/>
          <p:cNvSpPr>
            <a:spLocks noGrp="1"/>
          </p:cNvSpPr>
          <p:nvPr>
            <p:ph idx="1"/>
          </p:nvPr>
        </p:nvSpPr>
        <p:spPr>
          <a:noFill/>
        </p:spPr>
        <p:txBody>
          <a:bodyPr>
            <a:normAutofit/>
          </a:bodyPr>
          <a:lstStyle/>
          <a:p>
            <a:r>
              <a:rPr lang="en-US" sz="3200" dirty="0" smtClean="0">
                <a:solidFill>
                  <a:schemeClr val="bg2">
                    <a:lumMod val="60000"/>
                    <a:lumOff val="40000"/>
                  </a:schemeClr>
                </a:solidFill>
              </a:rPr>
              <a:t>But what about all those heads and horns?  They’re political powers, kings and so forth, but why so many?  What do they represent?  What do we need to know about them?  </a:t>
            </a:r>
          </a:p>
          <a:p>
            <a:r>
              <a:rPr lang="en-US" sz="3200" dirty="0" smtClean="0">
                <a:solidFill>
                  <a:schemeClr val="bg2">
                    <a:lumMod val="60000"/>
                    <a:lumOff val="40000"/>
                  </a:schemeClr>
                </a:solidFill>
              </a:rPr>
              <a:t>There are some connections we need to notice!  The first is that this beast of the sea has some commonalities with other prophetic “beasts” in the Bible.  </a:t>
            </a:r>
            <a:endParaRPr lang="en-US" sz="3200" dirty="0">
              <a:solidFill>
                <a:schemeClr val="bg2">
                  <a:lumMod val="60000"/>
                  <a:lumOff val="40000"/>
                </a:schemeClr>
              </a:solidFill>
            </a:endParaRPr>
          </a:p>
        </p:txBody>
      </p:sp>
      <p:cxnSp>
        <p:nvCxnSpPr>
          <p:cNvPr id="3" name="Straight Connector 2"/>
          <p:cNvCxnSpPr/>
          <p:nvPr/>
        </p:nvCxnSpPr>
        <p:spPr>
          <a:xfrm>
            <a:off x="912812" y="1524000"/>
            <a:ext cx="10363200" cy="0"/>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623922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2">
                    <a:lumMod val="60000"/>
                    <a:lumOff val="40000"/>
                  </a:schemeClr>
                </a:solidFill>
              </a:rPr>
              <a:t>The Mark of the Beast and the Seal of God</a:t>
            </a:r>
            <a:endParaRPr lang="en-US" dirty="0">
              <a:solidFill>
                <a:schemeClr val="bg2">
                  <a:lumMod val="60000"/>
                  <a:lumOff val="40000"/>
                </a:schemeClr>
              </a:solidFill>
            </a:endParaRPr>
          </a:p>
        </p:txBody>
      </p:sp>
      <p:sp>
        <p:nvSpPr>
          <p:cNvPr id="3" name="Text Placeholder 2"/>
          <p:cNvSpPr>
            <a:spLocks noGrp="1"/>
          </p:cNvSpPr>
          <p:nvPr>
            <p:ph type="body" sz="half" idx="2"/>
          </p:nvPr>
        </p:nvSpPr>
        <p:spPr>
          <a:xfrm>
            <a:off x="608013" y="4724400"/>
            <a:ext cx="4267200" cy="1905000"/>
          </a:xfrm>
        </p:spPr>
        <p:txBody>
          <a:bodyPr>
            <a:noAutofit/>
          </a:bodyPr>
          <a:lstStyle/>
          <a:p>
            <a:r>
              <a:rPr lang="en-US" sz="4000" dirty="0" smtClean="0"/>
              <a:t>The Great Controversy, </a:t>
            </a:r>
          </a:p>
          <a:p>
            <a:r>
              <a:rPr lang="en-US" sz="4000" dirty="0" smtClean="0"/>
              <a:t>p. 446</a:t>
            </a:r>
            <a:endParaRPr lang="en-US" sz="4000" dirty="0"/>
          </a:p>
        </p:txBody>
      </p:sp>
      <p:sp>
        <p:nvSpPr>
          <p:cNvPr id="5" name="TextBox 4"/>
          <p:cNvSpPr txBox="1"/>
          <p:nvPr/>
        </p:nvSpPr>
        <p:spPr>
          <a:xfrm>
            <a:off x="5865812" y="381000"/>
            <a:ext cx="5715000" cy="6001643"/>
          </a:xfrm>
          <a:prstGeom prst="rect">
            <a:avLst/>
          </a:prstGeom>
          <a:solidFill>
            <a:srgbClr val="1C2412"/>
          </a:solidFill>
        </p:spPr>
        <p:txBody>
          <a:bodyPr wrap="square" rtlCol="0">
            <a:spAutoFit/>
          </a:bodyPr>
          <a:lstStyle/>
          <a:p>
            <a:r>
              <a:rPr lang="en-US" sz="3200" dirty="0" smtClean="0"/>
              <a:t>Only </a:t>
            </a:r>
            <a:r>
              <a:rPr lang="en-US" sz="3200" dirty="0"/>
              <a:t>by changing God's law could the papacy exalt itself above God; whoever should understandingly keep the law as thus changed would be giving supreme honor to that power by which the change was made. Such an act of obedience to papal laws would be a mark of allegiance to the pope in the place of God. </a:t>
            </a:r>
          </a:p>
        </p:txBody>
      </p:sp>
    </p:spTree>
    <p:extLst>
      <p:ext uri="{BB962C8B-B14F-4D97-AF65-F5344CB8AC3E}">
        <p14:creationId xmlns:p14="http://schemas.microsoft.com/office/powerpoint/2010/main" val="38641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2">
                    <a:lumMod val="60000"/>
                    <a:lumOff val="40000"/>
                  </a:schemeClr>
                </a:solidFill>
              </a:rPr>
              <a:t>The Mark of the Beast and the Seal of God</a:t>
            </a:r>
            <a:endParaRPr lang="en-US" dirty="0">
              <a:solidFill>
                <a:schemeClr val="bg2">
                  <a:lumMod val="60000"/>
                  <a:lumOff val="40000"/>
                </a:schemeClr>
              </a:solidFill>
            </a:endParaRPr>
          </a:p>
        </p:txBody>
      </p:sp>
      <p:sp>
        <p:nvSpPr>
          <p:cNvPr id="3" name="Text Placeholder 2"/>
          <p:cNvSpPr>
            <a:spLocks noGrp="1"/>
          </p:cNvSpPr>
          <p:nvPr>
            <p:ph type="body" sz="half" idx="2"/>
          </p:nvPr>
        </p:nvSpPr>
        <p:spPr>
          <a:xfrm>
            <a:off x="608013" y="4724400"/>
            <a:ext cx="4267200" cy="1905000"/>
          </a:xfrm>
        </p:spPr>
        <p:txBody>
          <a:bodyPr>
            <a:noAutofit/>
          </a:bodyPr>
          <a:lstStyle/>
          <a:p>
            <a:r>
              <a:rPr lang="en-US" sz="4000" dirty="0" smtClean="0"/>
              <a:t>The Great Controversy, </a:t>
            </a:r>
          </a:p>
          <a:p>
            <a:r>
              <a:rPr lang="en-US" sz="4000" dirty="0" smtClean="0"/>
              <a:t>p. 446</a:t>
            </a:r>
            <a:endParaRPr lang="en-US" sz="4000" dirty="0"/>
          </a:p>
        </p:txBody>
      </p:sp>
      <p:sp>
        <p:nvSpPr>
          <p:cNvPr id="5" name="TextBox 4"/>
          <p:cNvSpPr txBox="1"/>
          <p:nvPr/>
        </p:nvSpPr>
        <p:spPr>
          <a:xfrm>
            <a:off x="5865812" y="685800"/>
            <a:ext cx="5715000" cy="5509200"/>
          </a:xfrm>
          <a:prstGeom prst="rect">
            <a:avLst/>
          </a:prstGeom>
          <a:solidFill>
            <a:srgbClr val="1C2412"/>
          </a:solidFill>
        </p:spPr>
        <p:txBody>
          <a:bodyPr wrap="square" rtlCol="0">
            <a:spAutoFit/>
          </a:bodyPr>
          <a:lstStyle/>
          <a:p>
            <a:r>
              <a:rPr lang="en-US" sz="3200" dirty="0" smtClean="0"/>
              <a:t>The papacy has attempted to change the law of God. The second commandment, forbidding image worship, has been dropped from the law, and the fourth commandment has been so changed as to authorize the observance of the first instead of the seventh day as the Sabbath. </a:t>
            </a:r>
            <a:endParaRPr lang="en-US" sz="3200" dirty="0"/>
          </a:p>
        </p:txBody>
      </p:sp>
    </p:spTree>
    <p:extLst>
      <p:ext uri="{BB962C8B-B14F-4D97-AF65-F5344CB8AC3E}">
        <p14:creationId xmlns:p14="http://schemas.microsoft.com/office/powerpoint/2010/main" val="26447285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2">
                    <a:lumMod val="60000"/>
                    <a:lumOff val="40000"/>
                  </a:schemeClr>
                </a:solidFill>
              </a:rPr>
              <a:t>The Mark of the Beast and the Seal of God</a:t>
            </a:r>
            <a:endParaRPr lang="en-US" dirty="0">
              <a:solidFill>
                <a:schemeClr val="bg2">
                  <a:lumMod val="60000"/>
                  <a:lumOff val="40000"/>
                </a:schemeClr>
              </a:solidFill>
            </a:endParaRPr>
          </a:p>
        </p:txBody>
      </p:sp>
      <p:sp>
        <p:nvSpPr>
          <p:cNvPr id="3" name="Text Placeholder 2"/>
          <p:cNvSpPr>
            <a:spLocks noGrp="1"/>
          </p:cNvSpPr>
          <p:nvPr>
            <p:ph type="body" sz="half" idx="2"/>
          </p:nvPr>
        </p:nvSpPr>
        <p:spPr>
          <a:xfrm>
            <a:off x="608013" y="4724400"/>
            <a:ext cx="4267200" cy="1905000"/>
          </a:xfrm>
        </p:spPr>
        <p:txBody>
          <a:bodyPr>
            <a:noAutofit/>
          </a:bodyPr>
          <a:lstStyle/>
          <a:p>
            <a:r>
              <a:rPr lang="en-US" sz="4000" dirty="0" smtClean="0"/>
              <a:t>The Great Controversy, </a:t>
            </a:r>
          </a:p>
          <a:p>
            <a:r>
              <a:rPr lang="en-US" sz="4000" dirty="0" smtClean="0"/>
              <a:t>p. 446</a:t>
            </a:r>
            <a:endParaRPr lang="en-US" sz="4000" dirty="0"/>
          </a:p>
        </p:txBody>
      </p:sp>
      <p:sp>
        <p:nvSpPr>
          <p:cNvPr id="5" name="TextBox 4"/>
          <p:cNvSpPr txBox="1"/>
          <p:nvPr/>
        </p:nvSpPr>
        <p:spPr>
          <a:xfrm>
            <a:off x="5865812" y="914400"/>
            <a:ext cx="5715000" cy="4524315"/>
          </a:xfrm>
          <a:prstGeom prst="rect">
            <a:avLst/>
          </a:prstGeom>
          <a:solidFill>
            <a:srgbClr val="1C2412"/>
          </a:solidFill>
        </p:spPr>
        <p:txBody>
          <a:bodyPr wrap="square" rtlCol="0">
            <a:spAutoFit/>
          </a:bodyPr>
          <a:lstStyle/>
          <a:p>
            <a:r>
              <a:rPr lang="en-US" sz="3200" dirty="0" smtClean="0"/>
              <a:t>But </a:t>
            </a:r>
            <a:r>
              <a:rPr lang="en-US" sz="3200" dirty="0"/>
              <a:t>papists urge, as a reason for omitting the second commandment, that it is unnecessary, being included in the first, and that they are giving the law exactly as God designed it to be understood. This cannot be the change foretold by the prophet. </a:t>
            </a:r>
            <a:endParaRPr lang="en-US" sz="3200" dirty="0"/>
          </a:p>
        </p:txBody>
      </p:sp>
    </p:spTree>
    <p:extLst>
      <p:ext uri="{BB962C8B-B14F-4D97-AF65-F5344CB8AC3E}">
        <p14:creationId xmlns:p14="http://schemas.microsoft.com/office/powerpoint/2010/main" val="18070566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2">
                    <a:lumMod val="60000"/>
                    <a:lumOff val="40000"/>
                  </a:schemeClr>
                </a:solidFill>
              </a:rPr>
              <a:t>The Mark of the Beast and the Seal of God</a:t>
            </a:r>
            <a:endParaRPr lang="en-US" dirty="0">
              <a:solidFill>
                <a:schemeClr val="bg2">
                  <a:lumMod val="60000"/>
                  <a:lumOff val="40000"/>
                </a:schemeClr>
              </a:solidFill>
            </a:endParaRPr>
          </a:p>
        </p:txBody>
      </p:sp>
      <p:sp>
        <p:nvSpPr>
          <p:cNvPr id="3" name="Text Placeholder 2"/>
          <p:cNvSpPr>
            <a:spLocks noGrp="1"/>
          </p:cNvSpPr>
          <p:nvPr>
            <p:ph type="body" sz="half" idx="2"/>
          </p:nvPr>
        </p:nvSpPr>
        <p:spPr>
          <a:xfrm>
            <a:off x="608013" y="4724400"/>
            <a:ext cx="4267200" cy="1905000"/>
          </a:xfrm>
        </p:spPr>
        <p:txBody>
          <a:bodyPr>
            <a:noAutofit/>
          </a:bodyPr>
          <a:lstStyle/>
          <a:p>
            <a:r>
              <a:rPr lang="en-US" sz="4000" dirty="0" smtClean="0"/>
              <a:t>The Great Controversy, </a:t>
            </a:r>
          </a:p>
          <a:p>
            <a:r>
              <a:rPr lang="en-US" sz="4000" dirty="0" smtClean="0"/>
              <a:t>p. 446</a:t>
            </a:r>
            <a:endParaRPr lang="en-US" sz="4000" dirty="0"/>
          </a:p>
        </p:txBody>
      </p:sp>
      <p:sp>
        <p:nvSpPr>
          <p:cNvPr id="5" name="TextBox 4"/>
          <p:cNvSpPr txBox="1"/>
          <p:nvPr/>
        </p:nvSpPr>
        <p:spPr>
          <a:xfrm>
            <a:off x="5865812" y="654424"/>
            <a:ext cx="5715000" cy="5509200"/>
          </a:xfrm>
          <a:prstGeom prst="rect">
            <a:avLst/>
          </a:prstGeom>
          <a:solidFill>
            <a:srgbClr val="1C2412"/>
          </a:solidFill>
        </p:spPr>
        <p:txBody>
          <a:bodyPr wrap="square" rtlCol="0">
            <a:spAutoFit/>
          </a:bodyPr>
          <a:lstStyle/>
          <a:p>
            <a:r>
              <a:rPr lang="en-US" sz="3200" dirty="0" smtClean="0"/>
              <a:t>An </a:t>
            </a:r>
            <a:r>
              <a:rPr lang="en-US" sz="3200" dirty="0"/>
              <a:t>intentional, deliberate change is presented: “He shall </a:t>
            </a:r>
            <a:r>
              <a:rPr lang="en-US" sz="3200" i="1" dirty="0"/>
              <a:t>think</a:t>
            </a:r>
            <a:r>
              <a:rPr lang="en-US" sz="3200" dirty="0"/>
              <a:t> to change the times and the law.” The change in the fourth commandment exactly fulfills the prophecy. For this the only authority claimed is that of the church. Here the papal power openly sets itself above God. </a:t>
            </a:r>
            <a:endParaRPr lang="en-US" sz="3200" dirty="0"/>
          </a:p>
        </p:txBody>
      </p:sp>
    </p:spTree>
    <p:extLst>
      <p:ext uri="{BB962C8B-B14F-4D97-AF65-F5344CB8AC3E}">
        <p14:creationId xmlns:p14="http://schemas.microsoft.com/office/powerpoint/2010/main" val="925639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2">
                    <a:lumMod val="60000"/>
                    <a:lumOff val="40000"/>
                  </a:schemeClr>
                </a:solidFill>
              </a:rPr>
              <a:t>The Mark of the Beast and the Seal of God</a:t>
            </a:r>
            <a:endParaRPr lang="en-US" dirty="0">
              <a:solidFill>
                <a:schemeClr val="bg2">
                  <a:lumMod val="60000"/>
                  <a:lumOff val="40000"/>
                </a:schemeClr>
              </a:solidFill>
            </a:endParaRPr>
          </a:p>
        </p:txBody>
      </p:sp>
      <p:sp>
        <p:nvSpPr>
          <p:cNvPr id="3" name="Text Placeholder 2"/>
          <p:cNvSpPr>
            <a:spLocks noGrp="1"/>
          </p:cNvSpPr>
          <p:nvPr>
            <p:ph type="body" sz="half" idx="2"/>
          </p:nvPr>
        </p:nvSpPr>
        <p:spPr>
          <a:xfrm>
            <a:off x="608013" y="4724400"/>
            <a:ext cx="4267200" cy="1905000"/>
          </a:xfrm>
        </p:spPr>
        <p:txBody>
          <a:bodyPr>
            <a:noAutofit/>
          </a:bodyPr>
          <a:lstStyle/>
          <a:p>
            <a:r>
              <a:rPr lang="en-US" sz="4000" dirty="0" smtClean="0"/>
              <a:t>The Great Controversy, </a:t>
            </a:r>
          </a:p>
          <a:p>
            <a:r>
              <a:rPr lang="en-US" sz="4000" dirty="0" smtClean="0"/>
              <a:t>p. 446</a:t>
            </a:r>
            <a:endParaRPr lang="en-US" sz="4000" dirty="0"/>
          </a:p>
        </p:txBody>
      </p:sp>
      <p:sp>
        <p:nvSpPr>
          <p:cNvPr id="5" name="TextBox 4"/>
          <p:cNvSpPr txBox="1"/>
          <p:nvPr/>
        </p:nvSpPr>
        <p:spPr>
          <a:xfrm>
            <a:off x="5713412" y="381000"/>
            <a:ext cx="6096000" cy="6001643"/>
          </a:xfrm>
          <a:prstGeom prst="rect">
            <a:avLst/>
          </a:prstGeom>
          <a:solidFill>
            <a:srgbClr val="1C2412"/>
          </a:solidFill>
        </p:spPr>
        <p:txBody>
          <a:bodyPr wrap="square" rtlCol="0">
            <a:spAutoFit/>
          </a:bodyPr>
          <a:lstStyle/>
          <a:p>
            <a:r>
              <a:rPr lang="en-US" sz="3200" dirty="0" smtClean="0"/>
              <a:t>While </a:t>
            </a:r>
            <a:r>
              <a:rPr lang="en-US" sz="3200" dirty="0"/>
              <a:t>the worshipers of God will be especially distinguished by their regard for the fourth commandment,—since this is the sign of His creative power and the witness to His claim upon man's reverence and homage,—the worshipers of the beast will be distinguished by their efforts to tear down the Creator's memorial, to exalt the institution of Rome. </a:t>
            </a:r>
            <a:endParaRPr lang="en-US" sz="3200" dirty="0"/>
          </a:p>
        </p:txBody>
      </p:sp>
    </p:spTree>
    <p:extLst>
      <p:ext uri="{BB962C8B-B14F-4D97-AF65-F5344CB8AC3E}">
        <p14:creationId xmlns:p14="http://schemas.microsoft.com/office/powerpoint/2010/main" val="25424824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2">
                    <a:lumMod val="60000"/>
                    <a:lumOff val="40000"/>
                  </a:schemeClr>
                </a:solidFill>
              </a:rPr>
              <a:t>The Mark of the Beast and the Seal of God</a:t>
            </a:r>
            <a:endParaRPr lang="en-US" dirty="0">
              <a:solidFill>
                <a:schemeClr val="bg2">
                  <a:lumMod val="60000"/>
                  <a:lumOff val="40000"/>
                </a:schemeClr>
              </a:solidFill>
            </a:endParaRPr>
          </a:p>
        </p:txBody>
      </p:sp>
      <p:sp>
        <p:nvSpPr>
          <p:cNvPr id="3" name="Text Placeholder 2"/>
          <p:cNvSpPr>
            <a:spLocks noGrp="1"/>
          </p:cNvSpPr>
          <p:nvPr>
            <p:ph type="body" sz="half" idx="2"/>
          </p:nvPr>
        </p:nvSpPr>
        <p:spPr>
          <a:xfrm>
            <a:off x="608013" y="4724400"/>
            <a:ext cx="4267200" cy="1905000"/>
          </a:xfrm>
        </p:spPr>
        <p:txBody>
          <a:bodyPr>
            <a:noAutofit/>
          </a:bodyPr>
          <a:lstStyle/>
          <a:p>
            <a:r>
              <a:rPr lang="en-US" sz="4000" dirty="0" smtClean="0"/>
              <a:t>The Great Controversy, </a:t>
            </a:r>
          </a:p>
          <a:p>
            <a:r>
              <a:rPr lang="en-US" sz="4000" dirty="0" smtClean="0"/>
              <a:t>p. 446</a:t>
            </a:r>
            <a:endParaRPr lang="en-US" sz="4000" dirty="0"/>
          </a:p>
        </p:txBody>
      </p:sp>
      <p:sp>
        <p:nvSpPr>
          <p:cNvPr id="5" name="TextBox 4"/>
          <p:cNvSpPr txBox="1"/>
          <p:nvPr/>
        </p:nvSpPr>
        <p:spPr>
          <a:xfrm>
            <a:off x="5942012" y="914400"/>
            <a:ext cx="5715000" cy="5016758"/>
          </a:xfrm>
          <a:prstGeom prst="rect">
            <a:avLst/>
          </a:prstGeom>
          <a:solidFill>
            <a:srgbClr val="1C2412"/>
          </a:solidFill>
        </p:spPr>
        <p:txBody>
          <a:bodyPr wrap="square" rtlCol="0">
            <a:spAutoFit/>
          </a:bodyPr>
          <a:lstStyle/>
          <a:p>
            <a:r>
              <a:rPr lang="en-US" sz="3200" dirty="0" smtClean="0"/>
              <a:t>It </a:t>
            </a:r>
            <a:r>
              <a:rPr lang="en-US" sz="3200" dirty="0"/>
              <a:t>was in behalf of the Sunday that popery first asserted its arrogant </a:t>
            </a:r>
            <a:r>
              <a:rPr lang="en-US" sz="3200" dirty="0" smtClean="0"/>
              <a:t>claims; </a:t>
            </a:r>
            <a:r>
              <a:rPr lang="en-US" sz="3200" dirty="0"/>
              <a:t>and its first resort to the power of the state was to compel the observance of Sunday as “the Lord's day.” But the Bible points to the seventh day, and not to the first, as the Lord's day. </a:t>
            </a:r>
            <a:endParaRPr lang="en-US" dirty="0"/>
          </a:p>
        </p:txBody>
      </p:sp>
    </p:spTree>
    <p:extLst>
      <p:ext uri="{BB962C8B-B14F-4D97-AF65-F5344CB8AC3E}">
        <p14:creationId xmlns:p14="http://schemas.microsoft.com/office/powerpoint/2010/main" val="2291301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2">
                    <a:lumMod val="60000"/>
                    <a:lumOff val="40000"/>
                  </a:schemeClr>
                </a:solidFill>
              </a:rPr>
              <a:t>The Mark of the Beast and the Seal of God</a:t>
            </a:r>
            <a:endParaRPr lang="en-US" dirty="0">
              <a:solidFill>
                <a:schemeClr val="bg2">
                  <a:lumMod val="60000"/>
                  <a:lumOff val="40000"/>
                </a:schemeClr>
              </a:solidFill>
            </a:endParaRPr>
          </a:p>
        </p:txBody>
      </p:sp>
      <p:sp>
        <p:nvSpPr>
          <p:cNvPr id="3" name="Text Placeholder 2"/>
          <p:cNvSpPr>
            <a:spLocks noGrp="1"/>
          </p:cNvSpPr>
          <p:nvPr>
            <p:ph type="body" sz="half" idx="2"/>
          </p:nvPr>
        </p:nvSpPr>
        <p:spPr>
          <a:xfrm>
            <a:off x="608013" y="4724400"/>
            <a:ext cx="4267200" cy="1905000"/>
          </a:xfrm>
        </p:spPr>
        <p:txBody>
          <a:bodyPr>
            <a:noAutofit/>
          </a:bodyPr>
          <a:lstStyle/>
          <a:p>
            <a:r>
              <a:rPr lang="en-US" sz="4000" dirty="0" smtClean="0"/>
              <a:t>The Great Controversy, </a:t>
            </a:r>
          </a:p>
          <a:p>
            <a:r>
              <a:rPr lang="en-US" sz="4000" dirty="0" smtClean="0"/>
              <a:t>p. 446</a:t>
            </a:r>
            <a:endParaRPr lang="en-US" sz="4000" dirty="0"/>
          </a:p>
        </p:txBody>
      </p:sp>
      <p:sp>
        <p:nvSpPr>
          <p:cNvPr id="5" name="TextBox 4"/>
          <p:cNvSpPr txBox="1"/>
          <p:nvPr/>
        </p:nvSpPr>
        <p:spPr>
          <a:xfrm>
            <a:off x="5789612" y="1174997"/>
            <a:ext cx="5715000" cy="4524315"/>
          </a:xfrm>
          <a:prstGeom prst="rect">
            <a:avLst/>
          </a:prstGeom>
          <a:solidFill>
            <a:srgbClr val="1C2412"/>
          </a:solidFill>
        </p:spPr>
        <p:txBody>
          <a:bodyPr wrap="square" rtlCol="0">
            <a:spAutoFit/>
          </a:bodyPr>
          <a:lstStyle/>
          <a:p>
            <a:r>
              <a:rPr lang="en-US" sz="3200" dirty="0" smtClean="0"/>
              <a:t>Said </a:t>
            </a:r>
            <a:r>
              <a:rPr lang="en-US" sz="3200" dirty="0"/>
              <a:t>Christ: “The Son of man is Lord also of the Sabbath.” The fourth commandment declares: “The seventh day is the Sabbath of the Lord.” And by the prophet Isaiah the Lord designates it: “My holy day.” </a:t>
            </a:r>
            <a:r>
              <a:rPr lang="en-US" sz="3200" dirty="0">
                <a:hlinkClick r:id="rId2"/>
              </a:rPr>
              <a:t>Mark 2:28</a:t>
            </a:r>
            <a:r>
              <a:rPr lang="en-US" sz="3200" dirty="0"/>
              <a:t>; </a:t>
            </a:r>
            <a:r>
              <a:rPr lang="en-US" sz="3200" dirty="0">
                <a:hlinkClick r:id="rId3"/>
              </a:rPr>
              <a:t>Isaiah 58:13</a:t>
            </a:r>
            <a:r>
              <a:rPr lang="en-US" sz="3200" dirty="0"/>
              <a:t>. </a:t>
            </a:r>
          </a:p>
        </p:txBody>
      </p:sp>
    </p:spTree>
    <p:extLst>
      <p:ext uri="{BB962C8B-B14F-4D97-AF65-F5344CB8AC3E}">
        <p14:creationId xmlns:p14="http://schemas.microsoft.com/office/powerpoint/2010/main" val="253812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2">
                    <a:lumMod val="60000"/>
                    <a:lumOff val="40000"/>
                  </a:schemeClr>
                </a:solidFill>
              </a:rPr>
              <a:t>The Mark of the Beast and the Seal of God</a:t>
            </a:r>
            <a:endParaRPr lang="en-US" dirty="0">
              <a:solidFill>
                <a:schemeClr val="bg2">
                  <a:lumMod val="60000"/>
                  <a:lumOff val="40000"/>
                </a:schemeClr>
              </a:solidFill>
            </a:endParaRPr>
          </a:p>
        </p:txBody>
      </p:sp>
      <p:sp>
        <p:nvSpPr>
          <p:cNvPr id="3" name="Text Placeholder 2"/>
          <p:cNvSpPr>
            <a:spLocks noGrp="1"/>
          </p:cNvSpPr>
          <p:nvPr>
            <p:ph type="body" sz="half" idx="2"/>
          </p:nvPr>
        </p:nvSpPr>
        <p:spPr>
          <a:xfrm>
            <a:off x="608013" y="4724400"/>
            <a:ext cx="4267200" cy="1905000"/>
          </a:xfrm>
        </p:spPr>
        <p:txBody>
          <a:bodyPr>
            <a:noAutofit/>
          </a:bodyPr>
          <a:lstStyle/>
          <a:p>
            <a:r>
              <a:rPr lang="en-US" sz="4000" dirty="0" smtClean="0"/>
              <a:t>The Great Controversy, </a:t>
            </a:r>
          </a:p>
          <a:p>
            <a:r>
              <a:rPr lang="en-US" sz="4000" dirty="0" smtClean="0"/>
              <a:t>p. 446</a:t>
            </a:r>
            <a:endParaRPr lang="en-US" sz="4000" dirty="0"/>
          </a:p>
        </p:txBody>
      </p:sp>
      <p:sp>
        <p:nvSpPr>
          <p:cNvPr id="5" name="TextBox 4"/>
          <p:cNvSpPr txBox="1"/>
          <p:nvPr/>
        </p:nvSpPr>
        <p:spPr>
          <a:xfrm>
            <a:off x="5789612" y="1174997"/>
            <a:ext cx="5715000" cy="4524315"/>
          </a:xfrm>
          <a:prstGeom prst="rect">
            <a:avLst/>
          </a:prstGeom>
          <a:solidFill>
            <a:srgbClr val="1C2412"/>
          </a:solidFill>
        </p:spPr>
        <p:txBody>
          <a:bodyPr wrap="square" rtlCol="0">
            <a:spAutoFit/>
          </a:bodyPr>
          <a:lstStyle/>
          <a:p>
            <a:r>
              <a:rPr lang="en-US" sz="3200" dirty="0" smtClean="0"/>
              <a:t>Said </a:t>
            </a:r>
            <a:r>
              <a:rPr lang="en-US" sz="3200" dirty="0"/>
              <a:t>Christ: “The Son of man is Lord also of the Sabbath.” The fourth commandment declares: “The seventh day is the Sabbath of the Lord.” And by the prophet Isaiah the Lord designates it: “My holy day.” </a:t>
            </a:r>
            <a:r>
              <a:rPr lang="en-US" sz="3200" dirty="0">
                <a:hlinkClick r:id="rId2"/>
              </a:rPr>
              <a:t>Mark 2:28</a:t>
            </a:r>
            <a:r>
              <a:rPr lang="en-US" sz="3200" dirty="0"/>
              <a:t>; </a:t>
            </a:r>
            <a:r>
              <a:rPr lang="en-US" sz="3200" dirty="0">
                <a:hlinkClick r:id="rId3"/>
              </a:rPr>
              <a:t>Isaiah 58:13</a:t>
            </a:r>
            <a:r>
              <a:rPr lang="en-US" sz="3200" dirty="0"/>
              <a:t>. </a:t>
            </a:r>
          </a:p>
        </p:txBody>
      </p:sp>
    </p:spTree>
    <p:extLst>
      <p:ext uri="{BB962C8B-B14F-4D97-AF65-F5344CB8AC3E}">
        <p14:creationId xmlns:p14="http://schemas.microsoft.com/office/powerpoint/2010/main" val="4124906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2">
                    <a:lumMod val="60000"/>
                    <a:lumOff val="40000"/>
                  </a:schemeClr>
                </a:solidFill>
              </a:rPr>
              <a:t>The Mark of the Beast and the Seal of God</a:t>
            </a:r>
            <a:endParaRPr lang="en-US" dirty="0">
              <a:solidFill>
                <a:schemeClr val="bg2">
                  <a:lumMod val="60000"/>
                  <a:lumOff val="40000"/>
                </a:schemeClr>
              </a:solidFill>
            </a:endParaRPr>
          </a:p>
        </p:txBody>
      </p:sp>
      <p:sp>
        <p:nvSpPr>
          <p:cNvPr id="3" name="Text Placeholder 2"/>
          <p:cNvSpPr>
            <a:spLocks noGrp="1"/>
          </p:cNvSpPr>
          <p:nvPr>
            <p:ph type="body" sz="half" idx="2"/>
          </p:nvPr>
        </p:nvSpPr>
        <p:spPr>
          <a:xfrm>
            <a:off x="608013" y="4724400"/>
            <a:ext cx="4267200" cy="1905000"/>
          </a:xfrm>
        </p:spPr>
        <p:txBody>
          <a:bodyPr>
            <a:noAutofit/>
          </a:bodyPr>
          <a:lstStyle/>
          <a:p>
            <a:r>
              <a:rPr lang="en-US" sz="4000" dirty="0" smtClean="0"/>
              <a:t>The Great Controversy, </a:t>
            </a:r>
          </a:p>
          <a:p>
            <a:r>
              <a:rPr lang="en-US" sz="4000" dirty="0" smtClean="0"/>
              <a:t>p. 449</a:t>
            </a:r>
            <a:endParaRPr lang="en-US" sz="4000" dirty="0"/>
          </a:p>
        </p:txBody>
      </p:sp>
      <p:sp>
        <p:nvSpPr>
          <p:cNvPr id="5" name="TextBox 4"/>
          <p:cNvSpPr txBox="1"/>
          <p:nvPr/>
        </p:nvSpPr>
        <p:spPr>
          <a:xfrm>
            <a:off x="5865812" y="655983"/>
            <a:ext cx="5715000" cy="5509200"/>
          </a:xfrm>
          <a:prstGeom prst="rect">
            <a:avLst/>
          </a:prstGeom>
          <a:solidFill>
            <a:srgbClr val="1C2412"/>
          </a:solidFill>
        </p:spPr>
        <p:txBody>
          <a:bodyPr wrap="square" rtlCol="0">
            <a:spAutoFit/>
          </a:bodyPr>
          <a:lstStyle/>
          <a:p>
            <a:r>
              <a:rPr lang="en-US" sz="3200" dirty="0"/>
              <a:t>But Christians of past generations observed the Sunday, supposing that in so doing they were keeping the Bible Sabbath; and there are now true Christians in every church, not excepting the Roman Catholic communion, who honestly believe that Sunday is the Sabbath of divine appointment. </a:t>
            </a:r>
          </a:p>
        </p:txBody>
      </p:sp>
    </p:spTree>
    <p:extLst>
      <p:ext uri="{BB962C8B-B14F-4D97-AF65-F5344CB8AC3E}">
        <p14:creationId xmlns:p14="http://schemas.microsoft.com/office/powerpoint/2010/main" val="34276631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2">
                    <a:lumMod val="60000"/>
                    <a:lumOff val="40000"/>
                  </a:schemeClr>
                </a:solidFill>
              </a:rPr>
              <a:t>The Mark of the Beast and the Seal of God</a:t>
            </a:r>
            <a:endParaRPr lang="en-US" dirty="0">
              <a:solidFill>
                <a:schemeClr val="bg2">
                  <a:lumMod val="60000"/>
                  <a:lumOff val="40000"/>
                </a:schemeClr>
              </a:solidFill>
            </a:endParaRPr>
          </a:p>
        </p:txBody>
      </p:sp>
      <p:sp>
        <p:nvSpPr>
          <p:cNvPr id="3" name="Text Placeholder 2"/>
          <p:cNvSpPr>
            <a:spLocks noGrp="1"/>
          </p:cNvSpPr>
          <p:nvPr>
            <p:ph type="body" sz="half" idx="2"/>
          </p:nvPr>
        </p:nvSpPr>
        <p:spPr>
          <a:xfrm>
            <a:off x="608013" y="4724400"/>
            <a:ext cx="4267200" cy="1905000"/>
          </a:xfrm>
        </p:spPr>
        <p:txBody>
          <a:bodyPr>
            <a:noAutofit/>
          </a:bodyPr>
          <a:lstStyle/>
          <a:p>
            <a:r>
              <a:rPr lang="en-US" sz="4000" dirty="0" smtClean="0"/>
              <a:t>The Great Controversy, </a:t>
            </a:r>
          </a:p>
          <a:p>
            <a:r>
              <a:rPr lang="en-US" sz="4000" dirty="0" smtClean="0"/>
              <a:t>p. 449</a:t>
            </a:r>
            <a:endParaRPr lang="en-US" sz="4000" dirty="0"/>
          </a:p>
        </p:txBody>
      </p:sp>
      <p:sp>
        <p:nvSpPr>
          <p:cNvPr id="5" name="TextBox 4"/>
          <p:cNvSpPr txBox="1"/>
          <p:nvPr/>
        </p:nvSpPr>
        <p:spPr>
          <a:xfrm>
            <a:off x="5637212" y="228600"/>
            <a:ext cx="6172200" cy="6494085"/>
          </a:xfrm>
          <a:prstGeom prst="rect">
            <a:avLst/>
          </a:prstGeom>
          <a:solidFill>
            <a:srgbClr val="1C2412"/>
          </a:solidFill>
        </p:spPr>
        <p:txBody>
          <a:bodyPr wrap="square" rtlCol="0">
            <a:spAutoFit/>
          </a:bodyPr>
          <a:lstStyle/>
          <a:p>
            <a:r>
              <a:rPr lang="en-US" sz="3200" dirty="0" smtClean="0"/>
              <a:t>God </a:t>
            </a:r>
            <a:r>
              <a:rPr lang="en-US" sz="3200" dirty="0"/>
              <a:t>accepts their sincerity of purpose and their integrity before Him. But when Sunday observance shall be enforced by law, and the world shall be enlightened concerning the obligation of the true Sabbath, then whoever shall transgress the command of God, to obey a precept which has no higher authority than that of Rome, will thereby honor popery above God. </a:t>
            </a:r>
          </a:p>
        </p:txBody>
      </p:sp>
    </p:spTree>
    <p:extLst>
      <p:ext uri="{BB962C8B-B14F-4D97-AF65-F5344CB8AC3E}">
        <p14:creationId xmlns:p14="http://schemas.microsoft.com/office/powerpoint/2010/main" val="783301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half" idx="2"/>
          </p:nvPr>
        </p:nvSpPr>
        <p:spPr>
          <a:xfrm>
            <a:off x="1141412" y="4449566"/>
            <a:ext cx="3962399" cy="2438400"/>
          </a:xfrm>
        </p:spPr>
        <p:txBody>
          <a:bodyPr>
            <a:noAutofit/>
          </a:bodyPr>
          <a:lstStyle/>
          <a:p>
            <a:r>
              <a:rPr lang="en-US" sz="3200" dirty="0"/>
              <a:t>Notice that Daniel </a:t>
            </a:r>
            <a:r>
              <a:rPr lang="en-US" sz="3200" dirty="0" smtClean="0"/>
              <a:t>7:7 involves </a:t>
            </a:r>
            <a:r>
              <a:rPr lang="en-US" sz="3200" dirty="0"/>
              <a:t>a beast with </a:t>
            </a:r>
            <a:r>
              <a:rPr lang="en-US" sz="3200" dirty="0" smtClean="0"/>
              <a:t>ten horns </a:t>
            </a:r>
            <a:r>
              <a:rPr lang="en-US" sz="3200" dirty="0"/>
              <a:t>also!  The “terrible beast.” </a:t>
            </a:r>
          </a:p>
        </p:txBody>
      </p:sp>
      <p:sp>
        <p:nvSpPr>
          <p:cNvPr id="4" name="Content Placeholder 3"/>
          <p:cNvSpPr>
            <a:spLocks noGrp="1"/>
          </p:cNvSpPr>
          <p:nvPr>
            <p:ph idx="1"/>
          </p:nvPr>
        </p:nvSpPr>
        <p:spPr/>
        <p:txBody>
          <a:bodyPr>
            <a:noAutofit/>
          </a:bodyPr>
          <a:lstStyle/>
          <a:p>
            <a:r>
              <a:rPr lang="en-US" sz="3200" b="1" baseline="30000" dirty="0"/>
              <a:t>7 </a:t>
            </a:r>
            <a:r>
              <a:rPr lang="en-US" sz="3200" dirty="0"/>
              <a:t>After this I saw in the night visions, and behold a fourth beast, dreadful and terrible, and strong exceedingly; and it had great iron teeth: it devoured and brake in pieces, and stamped the residue with the feet of it: and it was diverse from all the beasts that were before it; and it had ten horns.</a:t>
            </a:r>
            <a:endParaRPr lang="en-US" sz="3200" dirty="0"/>
          </a:p>
        </p:txBody>
      </p:sp>
      <p:pic>
        <p:nvPicPr>
          <p:cNvPr id="22532" name="Picture 4" descr="The Prophecies of Daniel: Part 6. Chapter 7, Daniel's Four Beasts."/>
          <p:cNvPicPr>
            <a:picLocks noChangeAspect="1" noChangeArrowheads="1"/>
          </p:cNvPicPr>
          <p:nvPr/>
        </p:nvPicPr>
        <p:blipFill rotWithShape="1">
          <a:blip r:embed="rId2">
            <a:extLst>
              <a:ext uri="{28A0092B-C50C-407E-A947-70E740481C1C}">
                <a14:useLocalDpi xmlns:a14="http://schemas.microsoft.com/office/drawing/2010/main" val="0"/>
              </a:ext>
            </a:extLst>
          </a:blip>
          <a:srcRect l="13306"/>
          <a:stretch/>
        </p:blipFill>
        <p:spPr bwMode="auto">
          <a:xfrm>
            <a:off x="530225" y="0"/>
            <a:ext cx="4954588" cy="4286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3635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2">
                    <a:lumMod val="60000"/>
                    <a:lumOff val="40000"/>
                  </a:schemeClr>
                </a:solidFill>
              </a:rPr>
              <a:t>The Mark of the Beast and the Seal of God</a:t>
            </a:r>
            <a:endParaRPr lang="en-US" dirty="0">
              <a:solidFill>
                <a:schemeClr val="bg2">
                  <a:lumMod val="60000"/>
                  <a:lumOff val="40000"/>
                </a:schemeClr>
              </a:solidFill>
            </a:endParaRPr>
          </a:p>
        </p:txBody>
      </p:sp>
      <p:sp>
        <p:nvSpPr>
          <p:cNvPr id="3" name="Text Placeholder 2"/>
          <p:cNvSpPr>
            <a:spLocks noGrp="1"/>
          </p:cNvSpPr>
          <p:nvPr>
            <p:ph type="body" sz="half" idx="2"/>
          </p:nvPr>
        </p:nvSpPr>
        <p:spPr>
          <a:xfrm>
            <a:off x="608013" y="4724400"/>
            <a:ext cx="4267200" cy="1905000"/>
          </a:xfrm>
        </p:spPr>
        <p:txBody>
          <a:bodyPr>
            <a:noAutofit/>
          </a:bodyPr>
          <a:lstStyle/>
          <a:p>
            <a:r>
              <a:rPr lang="en-US" sz="4000" dirty="0" smtClean="0"/>
              <a:t>The Great Controversy, </a:t>
            </a:r>
          </a:p>
          <a:p>
            <a:r>
              <a:rPr lang="en-US" sz="4000" dirty="0" smtClean="0"/>
              <a:t>p. 449</a:t>
            </a:r>
            <a:endParaRPr lang="en-US" sz="4000" dirty="0"/>
          </a:p>
        </p:txBody>
      </p:sp>
      <p:sp>
        <p:nvSpPr>
          <p:cNvPr id="5" name="TextBox 4"/>
          <p:cNvSpPr txBox="1"/>
          <p:nvPr/>
        </p:nvSpPr>
        <p:spPr>
          <a:xfrm>
            <a:off x="5637212" y="135315"/>
            <a:ext cx="6324600" cy="6494085"/>
          </a:xfrm>
          <a:prstGeom prst="rect">
            <a:avLst/>
          </a:prstGeom>
          <a:solidFill>
            <a:srgbClr val="1C2412"/>
          </a:solidFill>
        </p:spPr>
        <p:txBody>
          <a:bodyPr wrap="square" rtlCol="0">
            <a:spAutoFit/>
          </a:bodyPr>
          <a:lstStyle/>
          <a:p>
            <a:r>
              <a:rPr lang="en-US" sz="3200" dirty="0" smtClean="0"/>
              <a:t>He </a:t>
            </a:r>
            <a:r>
              <a:rPr lang="en-US" sz="3200" dirty="0"/>
              <a:t>is paying homage to Rome and to the power which enforces the institution ordained by Rome. He is worshiping the beast and his image. As men then reject the institution which God has declared to be the sign of His authority, and honor in its stead that which Rome has chosen as the token of her supremacy, they will thereby accept the sign of allegiance to Rome—“the mark of the beast</a:t>
            </a:r>
            <a:r>
              <a:rPr lang="en-US" sz="3200" dirty="0" smtClean="0"/>
              <a:t>.”</a:t>
            </a:r>
            <a:endParaRPr lang="en-US" sz="3200" dirty="0"/>
          </a:p>
        </p:txBody>
      </p:sp>
    </p:spTree>
    <p:extLst>
      <p:ext uri="{BB962C8B-B14F-4D97-AF65-F5344CB8AC3E}">
        <p14:creationId xmlns:p14="http://schemas.microsoft.com/office/powerpoint/2010/main" val="24407550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2">
                    <a:lumMod val="60000"/>
                    <a:lumOff val="40000"/>
                  </a:schemeClr>
                </a:solidFill>
              </a:rPr>
              <a:t>The Mark of the Beast and the Seal of God</a:t>
            </a:r>
            <a:endParaRPr lang="en-US" dirty="0">
              <a:solidFill>
                <a:schemeClr val="bg2">
                  <a:lumMod val="60000"/>
                  <a:lumOff val="40000"/>
                </a:schemeClr>
              </a:solidFill>
            </a:endParaRPr>
          </a:p>
        </p:txBody>
      </p:sp>
      <p:sp>
        <p:nvSpPr>
          <p:cNvPr id="3" name="Text Placeholder 2"/>
          <p:cNvSpPr>
            <a:spLocks noGrp="1"/>
          </p:cNvSpPr>
          <p:nvPr>
            <p:ph type="body" sz="half" idx="2"/>
          </p:nvPr>
        </p:nvSpPr>
        <p:spPr>
          <a:xfrm>
            <a:off x="608013" y="4724400"/>
            <a:ext cx="4267200" cy="1905000"/>
          </a:xfrm>
        </p:spPr>
        <p:txBody>
          <a:bodyPr>
            <a:noAutofit/>
          </a:bodyPr>
          <a:lstStyle/>
          <a:p>
            <a:r>
              <a:rPr lang="en-US" sz="4000" dirty="0" smtClean="0"/>
              <a:t>The Great Controversy, </a:t>
            </a:r>
          </a:p>
          <a:p>
            <a:r>
              <a:rPr lang="en-US" sz="4000" dirty="0" smtClean="0"/>
              <a:t>p. 449</a:t>
            </a:r>
            <a:endParaRPr lang="en-US" sz="4000" dirty="0"/>
          </a:p>
        </p:txBody>
      </p:sp>
      <p:sp>
        <p:nvSpPr>
          <p:cNvPr id="5" name="TextBox 4"/>
          <p:cNvSpPr txBox="1"/>
          <p:nvPr/>
        </p:nvSpPr>
        <p:spPr>
          <a:xfrm>
            <a:off x="5637212" y="1152585"/>
            <a:ext cx="6324600" cy="4524315"/>
          </a:xfrm>
          <a:prstGeom prst="rect">
            <a:avLst/>
          </a:prstGeom>
          <a:solidFill>
            <a:srgbClr val="1C2412"/>
          </a:solidFill>
        </p:spPr>
        <p:txBody>
          <a:bodyPr wrap="square" rtlCol="0">
            <a:spAutoFit/>
          </a:bodyPr>
          <a:lstStyle/>
          <a:p>
            <a:r>
              <a:rPr lang="en-US" sz="3200" dirty="0" smtClean="0"/>
              <a:t>And </a:t>
            </a:r>
            <a:r>
              <a:rPr lang="en-US" sz="3200" dirty="0"/>
              <a:t>it is not until the issue is thus plainly set before the people, and they are brought to choose between the commandments of God and the commandments of men, that those who continue in transgression will receive “the mark of the beast.” </a:t>
            </a:r>
          </a:p>
        </p:txBody>
      </p:sp>
    </p:spTree>
    <p:extLst>
      <p:ext uri="{BB962C8B-B14F-4D97-AF65-F5344CB8AC3E}">
        <p14:creationId xmlns:p14="http://schemas.microsoft.com/office/powerpoint/2010/main" val="2566830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2">
                    <a:lumMod val="60000"/>
                    <a:lumOff val="40000"/>
                  </a:schemeClr>
                </a:solidFill>
              </a:rPr>
              <a:t>The Mark of the Beast and the Seal of God</a:t>
            </a:r>
            <a:endParaRPr lang="en-US" dirty="0">
              <a:solidFill>
                <a:schemeClr val="bg2">
                  <a:lumMod val="60000"/>
                  <a:lumOff val="40000"/>
                </a:schemeClr>
              </a:solidFill>
            </a:endParaRPr>
          </a:p>
        </p:txBody>
      </p:sp>
      <p:sp>
        <p:nvSpPr>
          <p:cNvPr id="3" name="Text Placeholder 2"/>
          <p:cNvSpPr>
            <a:spLocks noGrp="1"/>
          </p:cNvSpPr>
          <p:nvPr>
            <p:ph type="body" sz="half" idx="2"/>
          </p:nvPr>
        </p:nvSpPr>
        <p:spPr>
          <a:xfrm>
            <a:off x="608013" y="4724400"/>
            <a:ext cx="4267200" cy="1905000"/>
          </a:xfrm>
        </p:spPr>
        <p:txBody>
          <a:bodyPr>
            <a:noAutofit/>
          </a:bodyPr>
          <a:lstStyle/>
          <a:p>
            <a:r>
              <a:rPr lang="en-US" sz="4000" dirty="0" smtClean="0"/>
              <a:t>The Great Controversy, </a:t>
            </a:r>
          </a:p>
          <a:p>
            <a:r>
              <a:rPr lang="en-US" sz="4000" dirty="0" smtClean="0"/>
              <a:t>p. 449</a:t>
            </a:r>
            <a:endParaRPr lang="en-US" sz="4000" dirty="0"/>
          </a:p>
        </p:txBody>
      </p:sp>
      <p:sp>
        <p:nvSpPr>
          <p:cNvPr id="5" name="TextBox 4"/>
          <p:cNvSpPr txBox="1"/>
          <p:nvPr/>
        </p:nvSpPr>
        <p:spPr>
          <a:xfrm>
            <a:off x="5561012" y="1152585"/>
            <a:ext cx="6172200" cy="4524315"/>
          </a:xfrm>
          <a:prstGeom prst="rect">
            <a:avLst/>
          </a:prstGeom>
          <a:solidFill>
            <a:srgbClr val="1C2412"/>
          </a:solidFill>
        </p:spPr>
        <p:txBody>
          <a:bodyPr wrap="square" rtlCol="0">
            <a:spAutoFit/>
          </a:bodyPr>
          <a:lstStyle/>
          <a:p>
            <a:r>
              <a:rPr lang="en-US" sz="3200" dirty="0"/>
              <a:t>The most fearful threatening ever addressed to mortals is contained in the third angel's message. That must be a terrible sin which calls down the wrath of God unmingled with mercy. Men are not to be left in darkness concerning this important matter; </a:t>
            </a:r>
          </a:p>
        </p:txBody>
      </p:sp>
    </p:spTree>
    <p:extLst>
      <p:ext uri="{BB962C8B-B14F-4D97-AF65-F5344CB8AC3E}">
        <p14:creationId xmlns:p14="http://schemas.microsoft.com/office/powerpoint/2010/main" val="1752097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2">
                    <a:lumMod val="60000"/>
                    <a:lumOff val="40000"/>
                  </a:schemeClr>
                </a:solidFill>
              </a:rPr>
              <a:t>The Mark of the Beast and the Seal of God</a:t>
            </a:r>
            <a:endParaRPr lang="en-US" dirty="0">
              <a:solidFill>
                <a:schemeClr val="bg2">
                  <a:lumMod val="60000"/>
                  <a:lumOff val="40000"/>
                </a:schemeClr>
              </a:solidFill>
            </a:endParaRPr>
          </a:p>
        </p:txBody>
      </p:sp>
      <p:sp>
        <p:nvSpPr>
          <p:cNvPr id="3" name="Text Placeholder 2"/>
          <p:cNvSpPr>
            <a:spLocks noGrp="1"/>
          </p:cNvSpPr>
          <p:nvPr>
            <p:ph type="body" sz="half" idx="2"/>
          </p:nvPr>
        </p:nvSpPr>
        <p:spPr>
          <a:xfrm>
            <a:off x="608013" y="4724400"/>
            <a:ext cx="4267200" cy="1905000"/>
          </a:xfrm>
        </p:spPr>
        <p:txBody>
          <a:bodyPr>
            <a:noAutofit/>
          </a:bodyPr>
          <a:lstStyle/>
          <a:p>
            <a:r>
              <a:rPr lang="en-US" sz="4000" dirty="0" smtClean="0"/>
              <a:t>The Great Controversy, </a:t>
            </a:r>
          </a:p>
          <a:p>
            <a:r>
              <a:rPr lang="en-US" sz="4000" dirty="0" smtClean="0"/>
              <a:t>p. 449</a:t>
            </a:r>
            <a:endParaRPr lang="en-US" sz="4000" dirty="0"/>
          </a:p>
        </p:txBody>
      </p:sp>
      <p:sp>
        <p:nvSpPr>
          <p:cNvPr id="5" name="TextBox 4"/>
          <p:cNvSpPr txBox="1"/>
          <p:nvPr/>
        </p:nvSpPr>
        <p:spPr>
          <a:xfrm>
            <a:off x="5561012" y="691376"/>
            <a:ext cx="6324600" cy="5509200"/>
          </a:xfrm>
          <a:prstGeom prst="rect">
            <a:avLst/>
          </a:prstGeom>
          <a:solidFill>
            <a:srgbClr val="1C2412"/>
          </a:solidFill>
        </p:spPr>
        <p:txBody>
          <a:bodyPr wrap="square" rtlCol="0">
            <a:spAutoFit/>
          </a:bodyPr>
          <a:lstStyle/>
          <a:p>
            <a:r>
              <a:rPr lang="en-US" sz="3200" dirty="0"/>
              <a:t>the warning against this sin is to be given to the world before the visitation of God's judgments, </a:t>
            </a:r>
            <a:r>
              <a:rPr lang="en-US" sz="3200" dirty="0" smtClean="0"/>
              <a:t>that </a:t>
            </a:r>
            <a:r>
              <a:rPr lang="en-US" sz="3200" dirty="0"/>
              <a:t>all may know why they are to be inflicted, and have opportunity to escape them. Prophecy declares that the first angel would make his announcement to “every nation, and kindred, and tongue, and people</a:t>
            </a:r>
            <a:r>
              <a:rPr lang="en-US" sz="3200" dirty="0" smtClean="0"/>
              <a:t>.”</a:t>
            </a:r>
            <a:endParaRPr lang="en-US" sz="3200" dirty="0"/>
          </a:p>
        </p:txBody>
      </p:sp>
    </p:spTree>
    <p:extLst>
      <p:ext uri="{BB962C8B-B14F-4D97-AF65-F5344CB8AC3E}">
        <p14:creationId xmlns:p14="http://schemas.microsoft.com/office/powerpoint/2010/main" val="2952926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2">
                    <a:lumMod val="60000"/>
                    <a:lumOff val="40000"/>
                  </a:schemeClr>
                </a:solidFill>
              </a:rPr>
              <a:t>The Mark of the Beast and the Seal of God</a:t>
            </a:r>
            <a:endParaRPr lang="en-US" dirty="0">
              <a:solidFill>
                <a:schemeClr val="bg2">
                  <a:lumMod val="60000"/>
                  <a:lumOff val="40000"/>
                </a:schemeClr>
              </a:solidFill>
            </a:endParaRPr>
          </a:p>
        </p:txBody>
      </p:sp>
      <p:sp>
        <p:nvSpPr>
          <p:cNvPr id="3" name="Text Placeholder 2"/>
          <p:cNvSpPr>
            <a:spLocks noGrp="1"/>
          </p:cNvSpPr>
          <p:nvPr>
            <p:ph type="body" sz="half" idx="2"/>
          </p:nvPr>
        </p:nvSpPr>
        <p:spPr>
          <a:xfrm>
            <a:off x="608013" y="4724400"/>
            <a:ext cx="4267200" cy="1905000"/>
          </a:xfrm>
        </p:spPr>
        <p:txBody>
          <a:bodyPr>
            <a:noAutofit/>
          </a:bodyPr>
          <a:lstStyle/>
          <a:p>
            <a:r>
              <a:rPr lang="en-US" sz="4000" dirty="0" smtClean="0"/>
              <a:t>The Great Controversy, </a:t>
            </a:r>
          </a:p>
          <a:p>
            <a:r>
              <a:rPr lang="en-US" sz="4000" dirty="0" smtClean="0"/>
              <a:t>p. 449</a:t>
            </a:r>
            <a:endParaRPr lang="en-US" sz="4000" dirty="0"/>
          </a:p>
        </p:txBody>
      </p:sp>
      <p:sp>
        <p:nvSpPr>
          <p:cNvPr id="5" name="TextBox 4"/>
          <p:cNvSpPr txBox="1"/>
          <p:nvPr/>
        </p:nvSpPr>
        <p:spPr>
          <a:xfrm>
            <a:off x="5865812" y="990600"/>
            <a:ext cx="5867400" cy="5016758"/>
          </a:xfrm>
          <a:prstGeom prst="rect">
            <a:avLst/>
          </a:prstGeom>
          <a:solidFill>
            <a:srgbClr val="1C2412"/>
          </a:solidFill>
        </p:spPr>
        <p:txBody>
          <a:bodyPr wrap="square" rtlCol="0">
            <a:spAutoFit/>
          </a:bodyPr>
          <a:lstStyle/>
          <a:p>
            <a:r>
              <a:rPr lang="en-US" sz="3200" dirty="0" smtClean="0"/>
              <a:t>The </a:t>
            </a:r>
            <a:r>
              <a:rPr lang="en-US" sz="3200" dirty="0"/>
              <a:t>warning of the third angel, which forms a part of the same threefold message, is to be no less widespread. It is represented in the prophecy as being proclaimed with a loud voice, by an angel flying in the midst of heaven; and it will command the attention of the world. </a:t>
            </a:r>
          </a:p>
        </p:txBody>
      </p:sp>
    </p:spTree>
    <p:extLst>
      <p:ext uri="{BB962C8B-B14F-4D97-AF65-F5344CB8AC3E}">
        <p14:creationId xmlns:p14="http://schemas.microsoft.com/office/powerpoint/2010/main" val="17364040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2">
                    <a:lumMod val="60000"/>
                    <a:lumOff val="40000"/>
                  </a:schemeClr>
                </a:solidFill>
              </a:rPr>
              <a:t>The Mark of the Beast and the Seal of God</a:t>
            </a:r>
            <a:endParaRPr lang="en-US" dirty="0">
              <a:solidFill>
                <a:schemeClr val="bg2">
                  <a:lumMod val="60000"/>
                  <a:lumOff val="40000"/>
                </a:schemeClr>
              </a:solidFill>
            </a:endParaRPr>
          </a:p>
        </p:txBody>
      </p:sp>
      <p:sp>
        <p:nvSpPr>
          <p:cNvPr id="3" name="Text Placeholder 2"/>
          <p:cNvSpPr>
            <a:spLocks noGrp="1"/>
          </p:cNvSpPr>
          <p:nvPr>
            <p:ph type="body" sz="half" idx="2"/>
          </p:nvPr>
        </p:nvSpPr>
        <p:spPr>
          <a:xfrm>
            <a:off x="608013" y="4724400"/>
            <a:ext cx="4267200" cy="1905000"/>
          </a:xfrm>
        </p:spPr>
        <p:txBody>
          <a:bodyPr>
            <a:noAutofit/>
          </a:bodyPr>
          <a:lstStyle/>
          <a:p>
            <a:r>
              <a:rPr lang="en-US" sz="4000" dirty="0" smtClean="0"/>
              <a:t>The Great Controversy, </a:t>
            </a:r>
          </a:p>
          <a:p>
            <a:r>
              <a:rPr lang="en-US" sz="4000" dirty="0" smtClean="0"/>
              <a:t>p. 450</a:t>
            </a:r>
            <a:endParaRPr lang="en-US" sz="4000" dirty="0"/>
          </a:p>
        </p:txBody>
      </p:sp>
      <p:sp>
        <p:nvSpPr>
          <p:cNvPr id="5" name="TextBox 4"/>
          <p:cNvSpPr txBox="1"/>
          <p:nvPr/>
        </p:nvSpPr>
        <p:spPr>
          <a:xfrm>
            <a:off x="5789612" y="1447800"/>
            <a:ext cx="5867400" cy="4031873"/>
          </a:xfrm>
          <a:prstGeom prst="rect">
            <a:avLst/>
          </a:prstGeom>
          <a:solidFill>
            <a:srgbClr val="1C2412"/>
          </a:solidFill>
        </p:spPr>
        <p:txBody>
          <a:bodyPr wrap="square" rtlCol="0">
            <a:spAutoFit/>
          </a:bodyPr>
          <a:lstStyle/>
          <a:p>
            <a:r>
              <a:rPr lang="en-US" sz="3200" dirty="0"/>
              <a:t>In the issue of the contest all Christendom will be divided into two great classes—those who keep the commandments of God and the faith of Jesus, and those who worship the beast and his image and receive his mark. </a:t>
            </a:r>
            <a:endParaRPr lang="en-US" sz="3200" dirty="0"/>
          </a:p>
        </p:txBody>
      </p:sp>
    </p:spTree>
    <p:extLst>
      <p:ext uri="{BB962C8B-B14F-4D97-AF65-F5344CB8AC3E}">
        <p14:creationId xmlns:p14="http://schemas.microsoft.com/office/powerpoint/2010/main" val="3772482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2">
                    <a:lumMod val="60000"/>
                    <a:lumOff val="40000"/>
                  </a:schemeClr>
                </a:solidFill>
              </a:rPr>
              <a:t>The Mark of the Beast and the Seal of God</a:t>
            </a:r>
            <a:endParaRPr lang="en-US" dirty="0">
              <a:solidFill>
                <a:schemeClr val="bg2">
                  <a:lumMod val="60000"/>
                  <a:lumOff val="40000"/>
                </a:schemeClr>
              </a:solidFill>
            </a:endParaRPr>
          </a:p>
        </p:txBody>
      </p:sp>
      <p:sp>
        <p:nvSpPr>
          <p:cNvPr id="3" name="Text Placeholder 2"/>
          <p:cNvSpPr>
            <a:spLocks noGrp="1"/>
          </p:cNvSpPr>
          <p:nvPr>
            <p:ph type="body" sz="half" idx="2"/>
          </p:nvPr>
        </p:nvSpPr>
        <p:spPr>
          <a:xfrm>
            <a:off x="608013" y="4724400"/>
            <a:ext cx="4267200" cy="1905000"/>
          </a:xfrm>
        </p:spPr>
        <p:txBody>
          <a:bodyPr>
            <a:noAutofit/>
          </a:bodyPr>
          <a:lstStyle/>
          <a:p>
            <a:r>
              <a:rPr lang="en-US" sz="4000" dirty="0" smtClean="0"/>
              <a:t>The Great Controversy, </a:t>
            </a:r>
          </a:p>
          <a:p>
            <a:r>
              <a:rPr lang="en-US" sz="4000" dirty="0" smtClean="0"/>
              <a:t>p. 450</a:t>
            </a:r>
            <a:endParaRPr lang="en-US" sz="4000" dirty="0"/>
          </a:p>
        </p:txBody>
      </p:sp>
      <p:sp>
        <p:nvSpPr>
          <p:cNvPr id="5" name="TextBox 4"/>
          <p:cNvSpPr txBox="1"/>
          <p:nvPr/>
        </p:nvSpPr>
        <p:spPr>
          <a:xfrm>
            <a:off x="5865812" y="1371600"/>
            <a:ext cx="5867400" cy="4031873"/>
          </a:xfrm>
          <a:prstGeom prst="rect">
            <a:avLst/>
          </a:prstGeom>
          <a:solidFill>
            <a:srgbClr val="1C2412"/>
          </a:solidFill>
        </p:spPr>
        <p:txBody>
          <a:bodyPr wrap="square" rtlCol="0">
            <a:spAutoFit/>
          </a:bodyPr>
          <a:lstStyle/>
          <a:p>
            <a:r>
              <a:rPr lang="en-US" sz="3200" dirty="0" smtClean="0"/>
              <a:t>Although </a:t>
            </a:r>
            <a:r>
              <a:rPr lang="en-US" sz="3200" dirty="0"/>
              <a:t>church and state will unite their power to compel “all, both small and great, rich and poor, free and bond” (</a:t>
            </a:r>
            <a:r>
              <a:rPr lang="en-US" sz="3200" dirty="0">
                <a:hlinkClick r:id="rId2"/>
              </a:rPr>
              <a:t>Revelation 13:16</a:t>
            </a:r>
            <a:r>
              <a:rPr lang="en-US" sz="3200" dirty="0"/>
              <a:t>), to receive “the mark of the beast,” yet the people of God will not receive it. </a:t>
            </a:r>
            <a:endParaRPr lang="en-US" sz="3200" dirty="0"/>
          </a:p>
        </p:txBody>
      </p:sp>
    </p:spTree>
    <p:extLst>
      <p:ext uri="{BB962C8B-B14F-4D97-AF65-F5344CB8AC3E}">
        <p14:creationId xmlns:p14="http://schemas.microsoft.com/office/powerpoint/2010/main" val="41094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2">
                    <a:lumMod val="60000"/>
                    <a:lumOff val="40000"/>
                  </a:schemeClr>
                </a:solidFill>
              </a:rPr>
              <a:t>The Mark of the Beast and the Seal of God</a:t>
            </a:r>
            <a:endParaRPr lang="en-US" dirty="0">
              <a:solidFill>
                <a:schemeClr val="bg2">
                  <a:lumMod val="60000"/>
                  <a:lumOff val="40000"/>
                </a:schemeClr>
              </a:solidFill>
            </a:endParaRPr>
          </a:p>
        </p:txBody>
      </p:sp>
      <p:sp>
        <p:nvSpPr>
          <p:cNvPr id="3" name="Text Placeholder 2"/>
          <p:cNvSpPr>
            <a:spLocks noGrp="1"/>
          </p:cNvSpPr>
          <p:nvPr>
            <p:ph type="body" sz="half" idx="2"/>
          </p:nvPr>
        </p:nvSpPr>
        <p:spPr>
          <a:xfrm>
            <a:off x="608013" y="4724400"/>
            <a:ext cx="4267200" cy="1905000"/>
          </a:xfrm>
        </p:spPr>
        <p:txBody>
          <a:bodyPr>
            <a:noAutofit/>
          </a:bodyPr>
          <a:lstStyle/>
          <a:p>
            <a:r>
              <a:rPr lang="en-US" sz="4000" dirty="0" smtClean="0"/>
              <a:t>The Great Controversy, </a:t>
            </a:r>
          </a:p>
          <a:p>
            <a:r>
              <a:rPr lang="en-US" sz="4000" dirty="0" smtClean="0"/>
              <a:t>p. 450</a:t>
            </a:r>
            <a:endParaRPr lang="en-US" sz="4000" dirty="0"/>
          </a:p>
        </p:txBody>
      </p:sp>
      <p:sp>
        <p:nvSpPr>
          <p:cNvPr id="5" name="TextBox 4"/>
          <p:cNvSpPr txBox="1"/>
          <p:nvPr/>
        </p:nvSpPr>
        <p:spPr>
          <a:xfrm>
            <a:off x="5865812" y="990600"/>
            <a:ext cx="5867400" cy="5016758"/>
          </a:xfrm>
          <a:prstGeom prst="rect">
            <a:avLst/>
          </a:prstGeom>
          <a:solidFill>
            <a:srgbClr val="1C2412"/>
          </a:solidFill>
        </p:spPr>
        <p:txBody>
          <a:bodyPr wrap="square" rtlCol="0">
            <a:spAutoFit/>
          </a:bodyPr>
          <a:lstStyle/>
          <a:p>
            <a:r>
              <a:rPr lang="en-US" sz="3200" dirty="0" smtClean="0"/>
              <a:t>The </a:t>
            </a:r>
            <a:r>
              <a:rPr lang="en-US" sz="3200" dirty="0"/>
              <a:t>prophet of Patmos beholds “them that had gotten the victory over the beast, and over his image, and over his mark, and over the number of his name, stand on the sea of glass, having the harps of God” and singing the song of Moses and the Lamb. </a:t>
            </a:r>
            <a:r>
              <a:rPr lang="en-US" sz="3200" dirty="0">
                <a:hlinkClick r:id="rId2"/>
              </a:rPr>
              <a:t>Revelation 15:2, 3</a:t>
            </a:r>
            <a:r>
              <a:rPr lang="en-US" sz="3200" dirty="0"/>
              <a:t>. </a:t>
            </a:r>
          </a:p>
        </p:txBody>
      </p:sp>
    </p:spTree>
    <p:extLst>
      <p:ext uri="{BB962C8B-B14F-4D97-AF65-F5344CB8AC3E}">
        <p14:creationId xmlns:p14="http://schemas.microsoft.com/office/powerpoint/2010/main" val="29666084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Thank you!</a:t>
            </a:r>
            <a:endParaRPr lang="en-US" dirty="0"/>
          </a:p>
        </p:txBody>
      </p:sp>
      <p:sp>
        <p:nvSpPr>
          <p:cNvPr id="3" name="Subtitle 2"/>
          <p:cNvSpPr>
            <a:spLocks noGrp="1"/>
          </p:cNvSpPr>
          <p:nvPr>
            <p:ph type="subTitle" idx="1"/>
          </p:nvPr>
        </p:nvSpPr>
        <p:spPr/>
        <p:txBody>
          <a:bodyPr>
            <a:normAutofit/>
          </a:bodyPr>
          <a:lstStyle/>
          <a:p>
            <a:r>
              <a:rPr lang="en-US" sz="4000" dirty="0" smtClean="0"/>
              <a:t>And Happy Sabbath!</a:t>
            </a:r>
            <a:endParaRPr lang="en-US" sz="4000" dirty="0"/>
          </a:p>
        </p:txBody>
      </p:sp>
    </p:spTree>
    <p:extLst>
      <p:ext uri="{BB962C8B-B14F-4D97-AF65-F5344CB8AC3E}">
        <p14:creationId xmlns:p14="http://schemas.microsoft.com/office/powerpoint/2010/main" val="1864269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Beast?  Revelation 13:1, 12:3</a:t>
            </a:r>
            <a:endParaRPr lang="en-US" dirty="0"/>
          </a:p>
        </p:txBody>
      </p:sp>
      <p:sp>
        <p:nvSpPr>
          <p:cNvPr id="3" name="Text Placeholder 2"/>
          <p:cNvSpPr>
            <a:spLocks noGrp="1"/>
          </p:cNvSpPr>
          <p:nvPr>
            <p:ph type="body" idx="1"/>
          </p:nvPr>
        </p:nvSpPr>
        <p:spPr/>
        <p:txBody>
          <a:bodyPr/>
          <a:lstStyle/>
          <a:p>
            <a:r>
              <a:rPr lang="en-US" dirty="0" smtClean="0">
                <a:solidFill>
                  <a:schemeClr val="bg2">
                    <a:lumMod val="60000"/>
                    <a:lumOff val="40000"/>
                  </a:schemeClr>
                </a:solidFill>
              </a:rPr>
              <a:t>Beast of Revelation 13:</a:t>
            </a:r>
            <a:endParaRPr lang="en-US" dirty="0">
              <a:solidFill>
                <a:schemeClr val="bg2">
                  <a:lumMod val="60000"/>
                  <a:lumOff val="40000"/>
                </a:schemeClr>
              </a:solidFill>
            </a:endParaRPr>
          </a:p>
        </p:txBody>
      </p:sp>
      <p:sp>
        <p:nvSpPr>
          <p:cNvPr id="4" name="Content Placeholder 3"/>
          <p:cNvSpPr>
            <a:spLocks noGrp="1"/>
          </p:cNvSpPr>
          <p:nvPr>
            <p:ph sz="half" idx="2"/>
          </p:nvPr>
        </p:nvSpPr>
        <p:spPr>
          <a:xfrm>
            <a:off x="1293813" y="2438400"/>
            <a:ext cx="4952999" cy="3733800"/>
          </a:xfrm>
        </p:spPr>
        <p:txBody>
          <a:bodyPr>
            <a:noAutofit/>
          </a:bodyPr>
          <a:lstStyle/>
          <a:p>
            <a:r>
              <a:rPr lang="en-US" sz="3100" b="1" dirty="0"/>
              <a:t>13 </a:t>
            </a:r>
            <a:r>
              <a:rPr lang="en-US" sz="3100" dirty="0"/>
              <a:t>And I stood upon the sand of the sea, and saw a beast rise up out of the sea, having seven heads and ten horns, and upon his horns ten crowns, and upon his heads the name of blasphemy.</a:t>
            </a:r>
            <a:endParaRPr lang="en-US" sz="3100" dirty="0"/>
          </a:p>
        </p:txBody>
      </p:sp>
      <p:sp>
        <p:nvSpPr>
          <p:cNvPr id="5" name="Text Placeholder 4"/>
          <p:cNvSpPr>
            <a:spLocks noGrp="1"/>
          </p:cNvSpPr>
          <p:nvPr>
            <p:ph type="body" sz="quarter" idx="3"/>
          </p:nvPr>
        </p:nvSpPr>
        <p:spPr/>
        <p:txBody>
          <a:bodyPr/>
          <a:lstStyle/>
          <a:p>
            <a:r>
              <a:rPr lang="en-US" dirty="0" smtClean="0">
                <a:solidFill>
                  <a:schemeClr val="bg2">
                    <a:lumMod val="60000"/>
                    <a:lumOff val="40000"/>
                  </a:schemeClr>
                </a:solidFill>
              </a:rPr>
              <a:t>Dragon of Rev. 12, clearly identified as SATAN</a:t>
            </a:r>
            <a:endParaRPr lang="en-US" dirty="0">
              <a:solidFill>
                <a:schemeClr val="bg2">
                  <a:lumMod val="60000"/>
                  <a:lumOff val="40000"/>
                </a:schemeClr>
              </a:solidFill>
            </a:endParaRPr>
          </a:p>
        </p:txBody>
      </p:sp>
      <p:sp>
        <p:nvSpPr>
          <p:cNvPr id="6" name="Content Placeholder 5"/>
          <p:cNvSpPr>
            <a:spLocks noGrp="1"/>
          </p:cNvSpPr>
          <p:nvPr>
            <p:ph sz="quarter" idx="4"/>
          </p:nvPr>
        </p:nvSpPr>
        <p:spPr/>
        <p:txBody>
          <a:bodyPr>
            <a:normAutofit/>
          </a:bodyPr>
          <a:lstStyle/>
          <a:p>
            <a:r>
              <a:rPr lang="en-US" sz="3200" b="1" baseline="30000" dirty="0"/>
              <a:t>3 </a:t>
            </a:r>
            <a:r>
              <a:rPr lang="en-US" sz="3200" dirty="0"/>
              <a:t>And there appeared another wonder in heaven; and behold a great red dragon, having seven heads and ten horns, and seven crowns upon his heads.</a:t>
            </a:r>
            <a:endParaRPr lang="en-US" sz="3200" dirty="0"/>
          </a:p>
        </p:txBody>
      </p:sp>
    </p:spTree>
    <p:extLst>
      <p:ext uri="{BB962C8B-B14F-4D97-AF65-F5344CB8AC3E}">
        <p14:creationId xmlns:p14="http://schemas.microsoft.com/office/powerpoint/2010/main" val="2704521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Beast?  Revelation 13:1, 17:3</a:t>
            </a:r>
            <a:endParaRPr lang="en-US" dirty="0"/>
          </a:p>
        </p:txBody>
      </p:sp>
      <p:sp>
        <p:nvSpPr>
          <p:cNvPr id="3" name="Text Placeholder 2"/>
          <p:cNvSpPr>
            <a:spLocks noGrp="1"/>
          </p:cNvSpPr>
          <p:nvPr>
            <p:ph type="body" idx="1"/>
          </p:nvPr>
        </p:nvSpPr>
        <p:spPr/>
        <p:txBody>
          <a:bodyPr/>
          <a:lstStyle/>
          <a:p>
            <a:r>
              <a:rPr lang="en-US" dirty="0" smtClean="0">
                <a:solidFill>
                  <a:schemeClr val="bg2">
                    <a:lumMod val="60000"/>
                    <a:lumOff val="40000"/>
                  </a:schemeClr>
                </a:solidFill>
              </a:rPr>
              <a:t>Beast of Revelation 13:</a:t>
            </a:r>
            <a:endParaRPr lang="en-US" dirty="0">
              <a:solidFill>
                <a:schemeClr val="bg2">
                  <a:lumMod val="60000"/>
                  <a:lumOff val="40000"/>
                </a:schemeClr>
              </a:solidFill>
            </a:endParaRPr>
          </a:p>
        </p:txBody>
      </p:sp>
      <p:sp>
        <p:nvSpPr>
          <p:cNvPr id="4" name="Content Placeholder 3"/>
          <p:cNvSpPr>
            <a:spLocks noGrp="1"/>
          </p:cNvSpPr>
          <p:nvPr>
            <p:ph sz="half" idx="2"/>
          </p:nvPr>
        </p:nvSpPr>
        <p:spPr>
          <a:xfrm>
            <a:off x="1293813" y="2438400"/>
            <a:ext cx="4952999" cy="3733800"/>
          </a:xfrm>
        </p:spPr>
        <p:txBody>
          <a:bodyPr>
            <a:noAutofit/>
          </a:bodyPr>
          <a:lstStyle/>
          <a:p>
            <a:r>
              <a:rPr lang="en-US" sz="3100" b="1" dirty="0"/>
              <a:t>13 </a:t>
            </a:r>
            <a:r>
              <a:rPr lang="en-US" sz="3100" dirty="0"/>
              <a:t>And I stood upon the sand of the sea, and saw a beast rise up out of the sea, having seven heads and ten horns, and upon his horns ten crowns, and upon his heads the name of blasphemy.</a:t>
            </a:r>
            <a:endParaRPr lang="en-US" sz="3100" dirty="0"/>
          </a:p>
        </p:txBody>
      </p:sp>
      <p:sp>
        <p:nvSpPr>
          <p:cNvPr id="5" name="Text Placeholder 4"/>
          <p:cNvSpPr>
            <a:spLocks noGrp="1"/>
          </p:cNvSpPr>
          <p:nvPr>
            <p:ph type="body" sz="quarter" idx="3"/>
          </p:nvPr>
        </p:nvSpPr>
        <p:spPr/>
        <p:txBody>
          <a:bodyPr>
            <a:normAutofit fontScale="92500"/>
          </a:bodyPr>
          <a:lstStyle/>
          <a:p>
            <a:r>
              <a:rPr lang="en-US" dirty="0" smtClean="0">
                <a:solidFill>
                  <a:schemeClr val="bg2">
                    <a:lumMod val="60000"/>
                    <a:lumOff val="40000"/>
                  </a:schemeClr>
                </a:solidFill>
              </a:rPr>
              <a:t>Scarlet beast of Rev. 17 carrying “Mystery:  Babylon the Great.”  </a:t>
            </a:r>
            <a:endParaRPr lang="en-US" dirty="0">
              <a:solidFill>
                <a:schemeClr val="bg2">
                  <a:lumMod val="60000"/>
                  <a:lumOff val="40000"/>
                </a:schemeClr>
              </a:solidFill>
            </a:endParaRPr>
          </a:p>
        </p:txBody>
      </p:sp>
      <p:sp>
        <p:nvSpPr>
          <p:cNvPr id="6" name="Content Placeholder 5"/>
          <p:cNvSpPr>
            <a:spLocks noGrp="1"/>
          </p:cNvSpPr>
          <p:nvPr>
            <p:ph sz="quarter" idx="4"/>
          </p:nvPr>
        </p:nvSpPr>
        <p:spPr/>
        <p:txBody>
          <a:bodyPr>
            <a:normAutofit lnSpcReduction="10000"/>
          </a:bodyPr>
          <a:lstStyle/>
          <a:p>
            <a:r>
              <a:rPr lang="en-US" sz="3200" b="1" baseline="30000" dirty="0"/>
              <a:t>3 </a:t>
            </a:r>
            <a:r>
              <a:rPr lang="en-US" sz="3200" dirty="0"/>
              <a:t>So he carried me away in the spirit into the wilderness: and I saw a woman sit upon a scarlet </a:t>
            </a:r>
            <a:r>
              <a:rPr lang="en-US" sz="3200" dirty="0" err="1"/>
              <a:t>coloured</a:t>
            </a:r>
            <a:r>
              <a:rPr lang="en-US" sz="3200" dirty="0"/>
              <a:t> beast, full of names of blasphemy, having seven heads and ten horns.</a:t>
            </a:r>
            <a:endParaRPr lang="en-US" sz="3200" dirty="0"/>
          </a:p>
        </p:txBody>
      </p:sp>
    </p:spTree>
    <p:extLst>
      <p:ext uri="{BB962C8B-B14F-4D97-AF65-F5344CB8AC3E}">
        <p14:creationId xmlns:p14="http://schemas.microsoft.com/office/powerpoint/2010/main" val="3371115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Autofit/>
          </a:bodyPr>
          <a:lstStyle/>
          <a:p>
            <a:r>
              <a:rPr lang="en-US" sz="4400" dirty="0" smtClean="0">
                <a:solidFill>
                  <a:schemeClr val="bg2">
                    <a:lumMod val="60000"/>
                    <a:lumOff val="40000"/>
                  </a:schemeClr>
                </a:solidFill>
              </a:rPr>
              <a:t>What Beast?  Revelation 13:1</a:t>
            </a:r>
            <a:endParaRPr lang="en-US" sz="4400" dirty="0">
              <a:solidFill>
                <a:schemeClr val="bg2">
                  <a:lumMod val="60000"/>
                  <a:lumOff val="40000"/>
                </a:schemeClr>
              </a:solidFill>
            </a:endParaRPr>
          </a:p>
        </p:txBody>
      </p:sp>
      <p:sp>
        <p:nvSpPr>
          <p:cNvPr id="14" name="Content Placeholder 13"/>
          <p:cNvSpPr>
            <a:spLocks noGrp="1"/>
          </p:cNvSpPr>
          <p:nvPr>
            <p:ph idx="1"/>
          </p:nvPr>
        </p:nvSpPr>
        <p:spPr>
          <a:noFill/>
        </p:spPr>
        <p:txBody>
          <a:bodyPr>
            <a:normAutofit fontScale="92500" lnSpcReduction="10000"/>
          </a:bodyPr>
          <a:lstStyle/>
          <a:p>
            <a:r>
              <a:rPr lang="en-US" sz="2800" dirty="0" smtClean="0">
                <a:solidFill>
                  <a:schemeClr val="bg2">
                    <a:lumMod val="60000"/>
                    <a:lumOff val="40000"/>
                  </a:schemeClr>
                </a:solidFill>
              </a:rPr>
              <a:t>Rev. 13:1  </a:t>
            </a:r>
            <a:r>
              <a:rPr lang="en-US" sz="2800" dirty="0" smtClean="0"/>
              <a:t>And </a:t>
            </a:r>
            <a:r>
              <a:rPr lang="en-US" sz="2800" dirty="0"/>
              <a:t>I stood upon the sand of the sea, and saw a beast rise up out of the sea, having seven heads and ten horns, and upon his horns ten crowns, and upon his heads the name of blasphemy.</a:t>
            </a:r>
          </a:p>
          <a:p>
            <a:r>
              <a:rPr lang="en-US" sz="3200" dirty="0" smtClean="0">
                <a:solidFill>
                  <a:schemeClr val="bg2">
                    <a:lumMod val="60000"/>
                    <a:lumOff val="40000"/>
                  </a:schemeClr>
                </a:solidFill>
              </a:rPr>
              <a:t>As per the SDA Commentary:  </a:t>
            </a:r>
            <a:r>
              <a:rPr lang="en-US" sz="3200" dirty="0"/>
              <a:t>The heads in </a:t>
            </a:r>
            <a:r>
              <a:rPr lang="en-US" sz="3200" dirty="0" err="1"/>
              <a:t>ch.</a:t>
            </a:r>
            <a:r>
              <a:rPr lang="en-US" sz="3200" dirty="0"/>
              <a:t> 17:9, 10 are identified as “seven mountains” and “seven kings.” It seems reasonable to conclude that the seven heads of the dragon represents political powers that have championed the cause of the dragon, and through which the dragon has exercised his persecuting power. </a:t>
            </a:r>
            <a:endParaRPr lang="en-US" sz="3200" dirty="0" smtClean="0"/>
          </a:p>
        </p:txBody>
      </p:sp>
      <p:cxnSp>
        <p:nvCxnSpPr>
          <p:cNvPr id="3" name="Straight Connector 2"/>
          <p:cNvCxnSpPr/>
          <p:nvPr/>
        </p:nvCxnSpPr>
        <p:spPr>
          <a:xfrm>
            <a:off x="912812" y="1524000"/>
            <a:ext cx="10363200" cy="0"/>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804112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Autofit/>
          </a:bodyPr>
          <a:lstStyle/>
          <a:p>
            <a:r>
              <a:rPr lang="en-US" sz="4400" dirty="0" smtClean="0">
                <a:solidFill>
                  <a:schemeClr val="bg2">
                    <a:lumMod val="60000"/>
                    <a:lumOff val="40000"/>
                  </a:schemeClr>
                </a:solidFill>
              </a:rPr>
              <a:t>What Beast?  Revelation 13:1</a:t>
            </a:r>
            <a:endParaRPr lang="en-US" sz="4400" dirty="0">
              <a:solidFill>
                <a:schemeClr val="bg2">
                  <a:lumMod val="60000"/>
                  <a:lumOff val="40000"/>
                </a:schemeClr>
              </a:solidFill>
            </a:endParaRPr>
          </a:p>
        </p:txBody>
      </p:sp>
      <p:sp>
        <p:nvSpPr>
          <p:cNvPr id="14" name="Content Placeholder 13"/>
          <p:cNvSpPr>
            <a:spLocks noGrp="1"/>
          </p:cNvSpPr>
          <p:nvPr>
            <p:ph idx="1"/>
          </p:nvPr>
        </p:nvSpPr>
        <p:spPr>
          <a:xfrm>
            <a:off x="1293814" y="1676400"/>
            <a:ext cx="9601200" cy="4800600"/>
          </a:xfrm>
          <a:noFill/>
        </p:spPr>
        <p:txBody>
          <a:bodyPr>
            <a:normAutofit fontScale="85000" lnSpcReduction="10000"/>
          </a:bodyPr>
          <a:lstStyle/>
          <a:p>
            <a:r>
              <a:rPr lang="en-US" sz="2800" dirty="0" smtClean="0">
                <a:solidFill>
                  <a:schemeClr val="bg2">
                    <a:lumMod val="60000"/>
                    <a:lumOff val="40000"/>
                  </a:schemeClr>
                </a:solidFill>
              </a:rPr>
              <a:t>Rev. 13:1  </a:t>
            </a:r>
            <a:r>
              <a:rPr lang="en-US" sz="2800" dirty="0" smtClean="0"/>
              <a:t>And </a:t>
            </a:r>
            <a:r>
              <a:rPr lang="en-US" sz="2800" dirty="0"/>
              <a:t>I stood upon the sand of the sea, and saw a beast rise up out of the sea, having seven heads and ten horns, and upon his horns ten crowns, and upon his heads the name of blasphemy.</a:t>
            </a:r>
          </a:p>
          <a:p>
            <a:r>
              <a:rPr lang="en-US" sz="3200" dirty="0" smtClean="0">
                <a:solidFill>
                  <a:schemeClr val="bg2">
                    <a:lumMod val="60000"/>
                    <a:lumOff val="40000"/>
                  </a:schemeClr>
                </a:solidFill>
              </a:rPr>
              <a:t>As per the SDA Commentary:  </a:t>
            </a:r>
            <a:r>
              <a:rPr lang="en-US" sz="3200" dirty="0"/>
              <a:t>In view of the fact that Inspiration has not indicated whether the seven heads are to be understood as representing seven particular nations and has not specified any point of time from which they are to be reckoned, this commentary considers that evidence is insufficient to warrant a dogmatic identification of them</a:t>
            </a:r>
            <a:r>
              <a:rPr lang="en-US" sz="3200" dirty="0" smtClean="0"/>
              <a:t>.  </a:t>
            </a:r>
          </a:p>
          <a:p>
            <a:r>
              <a:rPr lang="en-US" sz="3200" dirty="0" smtClean="0">
                <a:solidFill>
                  <a:schemeClr val="bg2">
                    <a:lumMod val="60000"/>
                    <a:lumOff val="40000"/>
                  </a:schemeClr>
                </a:solidFill>
              </a:rPr>
              <a:t>This DOES NOT MEAN that they cannot be identified, only that the identification is not yet </a:t>
            </a:r>
            <a:r>
              <a:rPr lang="en-US" sz="3200" u="sng" dirty="0" smtClean="0">
                <a:solidFill>
                  <a:schemeClr val="bg2">
                    <a:lumMod val="60000"/>
                    <a:lumOff val="40000"/>
                  </a:schemeClr>
                </a:solidFill>
              </a:rPr>
              <a:t>undeniably</a:t>
            </a:r>
            <a:r>
              <a:rPr lang="en-US" sz="3200" dirty="0" smtClean="0">
                <a:solidFill>
                  <a:schemeClr val="bg2">
                    <a:lumMod val="60000"/>
                    <a:lumOff val="40000"/>
                  </a:schemeClr>
                </a:solidFill>
              </a:rPr>
              <a:t> clear!  </a:t>
            </a:r>
          </a:p>
        </p:txBody>
      </p:sp>
      <p:cxnSp>
        <p:nvCxnSpPr>
          <p:cNvPr id="3" name="Straight Connector 2"/>
          <p:cNvCxnSpPr/>
          <p:nvPr/>
        </p:nvCxnSpPr>
        <p:spPr>
          <a:xfrm>
            <a:off x="912812" y="1524000"/>
            <a:ext cx="10363200" cy="0"/>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671371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293813" y="304800"/>
            <a:ext cx="3581400" cy="1219200"/>
          </a:xfrm>
        </p:spPr>
        <p:txBody>
          <a:bodyPr/>
          <a:lstStyle/>
          <a:p>
            <a:r>
              <a:rPr lang="en-US" sz="3200" dirty="0" smtClean="0"/>
              <a:t>An Excursus into </a:t>
            </a:r>
            <a:r>
              <a:rPr lang="en-US" dirty="0" smtClean="0"/>
              <a:t>Revelation 17:  </a:t>
            </a:r>
            <a:br>
              <a:rPr lang="en-US" dirty="0" smtClean="0"/>
            </a:br>
            <a:r>
              <a:rPr lang="en-US" dirty="0" smtClean="0"/>
              <a:t>Rev. 17:3-18</a:t>
            </a:r>
            <a:endParaRPr lang="en-US" dirty="0"/>
          </a:p>
        </p:txBody>
      </p:sp>
      <p:sp>
        <p:nvSpPr>
          <p:cNvPr id="8" name="Text Placeholder 7"/>
          <p:cNvSpPr>
            <a:spLocks noGrp="1"/>
          </p:cNvSpPr>
          <p:nvPr>
            <p:ph type="body" sz="half" idx="2"/>
          </p:nvPr>
        </p:nvSpPr>
        <p:spPr>
          <a:xfrm>
            <a:off x="912812" y="2133600"/>
            <a:ext cx="4267200" cy="4572000"/>
          </a:xfrm>
        </p:spPr>
        <p:txBody>
          <a:bodyPr>
            <a:noAutofit/>
          </a:bodyPr>
          <a:lstStyle/>
          <a:p>
            <a:r>
              <a:rPr lang="en-US" sz="3200" b="1" baseline="30000" dirty="0"/>
              <a:t>3 </a:t>
            </a:r>
            <a:r>
              <a:rPr lang="en-US" sz="3200" dirty="0"/>
              <a:t>So he carried me away in the spirit into the wilderness: and I saw a woman sit upon a scarlet </a:t>
            </a:r>
            <a:r>
              <a:rPr lang="en-US" sz="3200" dirty="0" err="1"/>
              <a:t>coloured</a:t>
            </a:r>
            <a:r>
              <a:rPr lang="en-US" sz="3200" dirty="0"/>
              <a:t> beast, full of names of blasphemy, having seven heads and ten horns.</a:t>
            </a:r>
            <a:endParaRPr lang="en-US" sz="3200" dirty="0"/>
          </a:p>
        </p:txBody>
      </p:sp>
      <p:pic>
        <p:nvPicPr>
          <p:cNvPr id="2050" name="Picture 2" descr="Holy Bible (KJV) - Revelation 17 | Genius"/>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2500" r="12500"/>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729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293813" y="304800"/>
            <a:ext cx="3581400" cy="1219200"/>
          </a:xfrm>
        </p:spPr>
        <p:txBody>
          <a:bodyPr/>
          <a:lstStyle/>
          <a:p>
            <a:r>
              <a:rPr lang="en-US" sz="3200" dirty="0" smtClean="0"/>
              <a:t>An Excursus into </a:t>
            </a:r>
            <a:r>
              <a:rPr lang="en-US" dirty="0" smtClean="0"/>
              <a:t>Revelation 17:  </a:t>
            </a:r>
            <a:br>
              <a:rPr lang="en-US" dirty="0" smtClean="0"/>
            </a:br>
            <a:r>
              <a:rPr lang="en-US" dirty="0" smtClean="0"/>
              <a:t>Rev. 17:4-18</a:t>
            </a:r>
            <a:endParaRPr lang="en-US" dirty="0"/>
          </a:p>
        </p:txBody>
      </p:sp>
      <p:sp>
        <p:nvSpPr>
          <p:cNvPr id="8" name="Text Placeholder 7"/>
          <p:cNvSpPr>
            <a:spLocks noGrp="1"/>
          </p:cNvSpPr>
          <p:nvPr>
            <p:ph type="body" sz="half" idx="2"/>
          </p:nvPr>
        </p:nvSpPr>
        <p:spPr>
          <a:xfrm>
            <a:off x="912812" y="1752600"/>
            <a:ext cx="4267200" cy="4953000"/>
          </a:xfrm>
        </p:spPr>
        <p:txBody>
          <a:bodyPr>
            <a:noAutofit/>
          </a:bodyPr>
          <a:lstStyle/>
          <a:p>
            <a:r>
              <a:rPr lang="en-US" sz="3200" b="1" baseline="30000" dirty="0"/>
              <a:t>4 </a:t>
            </a:r>
            <a:r>
              <a:rPr lang="en-US" sz="3200" dirty="0"/>
              <a:t>And the woman was arrayed in purple and scarlet </a:t>
            </a:r>
            <a:r>
              <a:rPr lang="en-US" sz="3200" dirty="0" err="1"/>
              <a:t>colour</a:t>
            </a:r>
            <a:r>
              <a:rPr lang="en-US" sz="3200" dirty="0"/>
              <a:t>, and decked with gold and precious stones and pearls, having a golden cup in her hand full of abominations and filthiness of her fornication:</a:t>
            </a:r>
            <a:endParaRPr lang="en-US" sz="3200" dirty="0"/>
          </a:p>
        </p:txBody>
      </p:sp>
      <p:pic>
        <p:nvPicPr>
          <p:cNvPr id="3074" name="Picture 2" descr="No wicked thing before my eyes | Mark McMillion"/>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8889" r="18889"/>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4593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293813" y="304800"/>
            <a:ext cx="3581400" cy="1219200"/>
          </a:xfrm>
        </p:spPr>
        <p:txBody>
          <a:bodyPr/>
          <a:lstStyle/>
          <a:p>
            <a:r>
              <a:rPr lang="en-US" sz="3200" dirty="0" smtClean="0"/>
              <a:t>An Excursus into </a:t>
            </a:r>
            <a:r>
              <a:rPr lang="en-US" dirty="0" smtClean="0"/>
              <a:t>Revelation 17:  </a:t>
            </a:r>
            <a:br>
              <a:rPr lang="en-US" dirty="0" smtClean="0"/>
            </a:br>
            <a:r>
              <a:rPr lang="en-US" dirty="0" smtClean="0"/>
              <a:t>Rev. 17:5-18</a:t>
            </a:r>
            <a:endParaRPr lang="en-US" dirty="0"/>
          </a:p>
        </p:txBody>
      </p:sp>
      <p:sp>
        <p:nvSpPr>
          <p:cNvPr id="8" name="Text Placeholder 7"/>
          <p:cNvSpPr>
            <a:spLocks noGrp="1"/>
          </p:cNvSpPr>
          <p:nvPr>
            <p:ph type="body" sz="half" idx="2"/>
          </p:nvPr>
        </p:nvSpPr>
        <p:spPr>
          <a:xfrm>
            <a:off x="912812" y="1752600"/>
            <a:ext cx="4267200" cy="4953000"/>
          </a:xfrm>
        </p:spPr>
        <p:txBody>
          <a:bodyPr>
            <a:noAutofit/>
          </a:bodyPr>
          <a:lstStyle/>
          <a:p>
            <a:r>
              <a:rPr lang="en-US" sz="3200" b="1" baseline="30000" dirty="0"/>
              <a:t>5 </a:t>
            </a:r>
            <a:r>
              <a:rPr lang="en-US" sz="3200" dirty="0"/>
              <a:t>And upon her forehead was a name written, </a:t>
            </a:r>
            <a:r>
              <a:rPr lang="en-US" sz="3200" cap="small" dirty="0"/>
              <a:t>Mystery, Babylon The Great, The Mother Of Harlots And Abominations Of The Earth</a:t>
            </a:r>
            <a:r>
              <a:rPr lang="en-US" sz="3200" dirty="0"/>
              <a:t>.</a:t>
            </a:r>
            <a:endParaRPr lang="en-US" sz="3200" dirty="0"/>
          </a:p>
        </p:txBody>
      </p:sp>
      <p:pic>
        <p:nvPicPr>
          <p:cNvPr id="4098" name="Picture 2" descr="Pin on revelations 17"/>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10373" r="39837"/>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3379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Autofit/>
          </a:bodyPr>
          <a:lstStyle/>
          <a:p>
            <a:r>
              <a:rPr lang="en-US" sz="4800" dirty="0" smtClean="0">
                <a:solidFill>
                  <a:schemeClr val="bg2">
                    <a:lumMod val="60000"/>
                    <a:lumOff val="40000"/>
                  </a:schemeClr>
                </a:solidFill>
              </a:rPr>
              <a:t>Memory</a:t>
            </a:r>
            <a:r>
              <a:rPr lang="en-US" sz="4800" dirty="0" smtClean="0"/>
              <a:t> </a:t>
            </a:r>
            <a:r>
              <a:rPr lang="en-US" sz="4800" dirty="0" smtClean="0">
                <a:solidFill>
                  <a:schemeClr val="bg2">
                    <a:lumMod val="60000"/>
                    <a:lumOff val="40000"/>
                  </a:schemeClr>
                </a:solidFill>
              </a:rPr>
              <a:t>Text:  Revelation </a:t>
            </a:r>
            <a:r>
              <a:rPr lang="en-US" sz="4800" dirty="0" smtClean="0">
                <a:solidFill>
                  <a:schemeClr val="bg2">
                    <a:lumMod val="60000"/>
                    <a:lumOff val="40000"/>
                  </a:schemeClr>
                </a:solidFill>
              </a:rPr>
              <a:t>13:10</a:t>
            </a:r>
            <a:endParaRPr lang="en-US" sz="4800" dirty="0">
              <a:solidFill>
                <a:schemeClr val="bg2">
                  <a:lumMod val="60000"/>
                  <a:lumOff val="40000"/>
                </a:schemeClr>
              </a:solidFill>
            </a:endParaRPr>
          </a:p>
        </p:txBody>
      </p:sp>
      <p:sp>
        <p:nvSpPr>
          <p:cNvPr id="14" name="Content Placeholder 13"/>
          <p:cNvSpPr>
            <a:spLocks noGrp="1"/>
          </p:cNvSpPr>
          <p:nvPr>
            <p:ph idx="1"/>
          </p:nvPr>
        </p:nvSpPr>
        <p:spPr>
          <a:noFill/>
        </p:spPr>
        <p:txBody>
          <a:bodyPr>
            <a:normAutofit/>
          </a:bodyPr>
          <a:lstStyle/>
          <a:p>
            <a:r>
              <a:rPr lang="en-US" sz="4400" b="1" baseline="30000" dirty="0"/>
              <a:t>10 </a:t>
            </a:r>
            <a:r>
              <a:rPr lang="en-US" sz="4400" dirty="0"/>
              <a:t>He that </a:t>
            </a:r>
            <a:r>
              <a:rPr lang="en-US" sz="4400" dirty="0" err="1"/>
              <a:t>leadeth</a:t>
            </a:r>
            <a:r>
              <a:rPr lang="en-US" sz="4400" dirty="0"/>
              <a:t> into captivity shall go into captivity: he that </a:t>
            </a:r>
            <a:r>
              <a:rPr lang="en-US" sz="4400" dirty="0" err="1"/>
              <a:t>killeth</a:t>
            </a:r>
            <a:r>
              <a:rPr lang="en-US" sz="4400" dirty="0"/>
              <a:t> with the sword must be killed with the sword. Here is the patience and the faith of the saints.</a:t>
            </a:r>
            <a:endParaRPr lang="en-US" sz="4000" dirty="0"/>
          </a:p>
        </p:txBody>
      </p:sp>
      <p:cxnSp>
        <p:nvCxnSpPr>
          <p:cNvPr id="3" name="Straight Connector 2"/>
          <p:cNvCxnSpPr/>
          <p:nvPr/>
        </p:nvCxnSpPr>
        <p:spPr>
          <a:xfrm>
            <a:off x="912812" y="1524000"/>
            <a:ext cx="10363200" cy="0"/>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0761536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293813" y="304800"/>
            <a:ext cx="3581400" cy="1219200"/>
          </a:xfrm>
        </p:spPr>
        <p:txBody>
          <a:bodyPr/>
          <a:lstStyle/>
          <a:p>
            <a:r>
              <a:rPr lang="en-US" sz="3200" dirty="0" smtClean="0"/>
              <a:t>An Excursus into </a:t>
            </a:r>
            <a:r>
              <a:rPr lang="en-US" dirty="0" smtClean="0"/>
              <a:t>Revelation 17:  </a:t>
            </a:r>
            <a:br>
              <a:rPr lang="en-US" dirty="0" smtClean="0"/>
            </a:br>
            <a:r>
              <a:rPr lang="en-US" dirty="0" smtClean="0"/>
              <a:t>Rev. 17:6-18</a:t>
            </a:r>
            <a:endParaRPr lang="en-US" dirty="0"/>
          </a:p>
        </p:txBody>
      </p:sp>
      <p:sp>
        <p:nvSpPr>
          <p:cNvPr id="8" name="Text Placeholder 7"/>
          <p:cNvSpPr>
            <a:spLocks noGrp="1"/>
          </p:cNvSpPr>
          <p:nvPr>
            <p:ph type="body" sz="half" idx="2"/>
          </p:nvPr>
        </p:nvSpPr>
        <p:spPr>
          <a:xfrm>
            <a:off x="912812" y="1752600"/>
            <a:ext cx="4267200" cy="4953000"/>
          </a:xfrm>
        </p:spPr>
        <p:txBody>
          <a:bodyPr>
            <a:noAutofit/>
          </a:bodyPr>
          <a:lstStyle/>
          <a:p>
            <a:r>
              <a:rPr lang="en-US" sz="3200" b="1" baseline="30000" dirty="0"/>
              <a:t>6 </a:t>
            </a:r>
            <a:r>
              <a:rPr lang="en-US" sz="3200" dirty="0"/>
              <a:t>And I saw the woman drunken with the blood of the saints, and with the blood of the martyrs of Jesus: and when I saw her, I wondered with great admiration.</a:t>
            </a:r>
            <a:endParaRPr lang="en-US" sz="3200" dirty="0"/>
          </a:p>
        </p:txBody>
      </p:sp>
      <p:pic>
        <p:nvPicPr>
          <p:cNvPr id="5124" name="Picture 4" descr="The Scarlet Woman | 666 Truth"/>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25587" r="24624"/>
          <a:stretch/>
        </p:blipFill>
        <p:spPr bwMode="auto">
          <a:xfrm>
            <a:off x="6018212" y="685800"/>
            <a:ext cx="5486400" cy="5486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8681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293813" y="304800"/>
            <a:ext cx="3581400" cy="1219200"/>
          </a:xfrm>
        </p:spPr>
        <p:txBody>
          <a:bodyPr/>
          <a:lstStyle/>
          <a:p>
            <a:r>
              <a:rPr lang="en-US" sz="3200" dirty="0" smtClean="0"/>
              <a:t>An Excursus into </a:t>
            </a:r>
            <a:r>
              <a:rPr lang="en-US" dirty="0" smtClean="0"/>
              <a:t>Revelation 17:  </a:t>
            </a:r>
            <a:br>
              <a:rPr lang="en-US" dirty="0" smtClean="0"/>
            </a:br>
            <a:r>
              <a:rPr lang="en-US" dirty="0" smtClean="0"/>
              <a:t>Rev. 17:7-18</a:t>
            </a:r>
            <a:endParaRPr lang="en-US" dirty="0"/>
          </a:p>
        </p:txBody>
      </p:sp>
      <p:sp>
        <p:nvSpPr>
          <p:cNvPr id="8" name="Text Placeholder 7"/>
          <p:cNvSpPr>
            <a:spLocks noGrp="1"/>
          </p:cNvSpPr>
          <p:nvPr>
            <p:ph type="body" sz="half" idx="2"/>
          </p:nvPr>
        </p:nvSpPr>
        <p:spPr>
          <a:xfrm>
            <a:off x="912812" y="1752600"/>
            <a:ext cx="4267200" cy="4953000"/>
          </a:xfrm>
        </p:spPr>
        <p:txBody>
          <a:bodyPr>
            <a:noAutofit/>
          </a:bodyPr>
          <a:lstStyle/>
          <a:p>
            <a:r>
              <a:rPr lang="en-US" sz="3200" b="1" baseline="30000" dirty="0"/>
              <a:t>7 </a:t>
            </a:r>
            <a:r>
              <a:rPr lang="en-US" sz="3200" dirty="0"/>
              <a:t>And the angel said unto me, Wherefore didst thou marvel? I will tell thee the mystery of the woman, and of the beast that </a:t>
            </a:r>
            <a:r>
              <a:rPr lang="en-US" sz="3200" dirty="0" err="1"/>
              <a:t>carrieth</a:t>
            </a:r>
            <a:r>
              <a:rPr lang="en-US" sz="3200" dirty="0"/>
              <a:t> her, which hath the seven heads and ten horns.</a:t>
            </a:r>
            <a:endParaRPr lang="en-US" sz="3200" dirty="0"/>
          </a:p>
        </p:txBody>
      </p:sp>
      <p:pic>
        <p:nvPicPr>
          <p:cNvPr id="5130" name="Picture 10" descr="The angel explains to John what he is to do with his revelation ..."/>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13273" b="13273"/>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06207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293813" y="304800"/>
            <a:ext cx="3581400" cy="990600"/>
          </a:xfrm>
        </p:spPr>
        <p:txBody>
          <a:bodyPr/>
          <a:lstStyle/>
          <a:p>
            <a:r>
              <a:rPr lang="en-US" sz="2400" dirty="0" smtClean="0"/>
              <a:t>An Excursus into </a:t>
            </a:r>
            <a:r>
              <a:rPr lang="en-US" sz="3200" dirty="0" smtClean="0"/>
              <a:t>Revelation 17:  </a:t>
            </a:r>
            <a:br>
              <a:rPr lang="en-US" sz="3200" dirty="0" smtClean="0"/>
            </a:br>
            <a:r>
              <a:rPr lang="en-US" sz="3200" dirty="0" smtClean="0"/>
              <a:t>Rev. 17:8-18</a:t>
            </a:r>
            <a:endParaRPr lang="en-US" sz="3200" dirty="0"/>
          </a:p>
        </p:txBody>
      </p:sp>
      <p:sp>
        <p:nvSpPr>
          <p:cNvPr id="8" name="Text Placeholder 7"/>
          <p:cNvSpPr>
            <a:spLocks noGrp="1"/>
          </p:cNvSpPr>
          <p:nvPr>
            <p:ph type="body" sz="half" idx="2"/>
          </p:nvPr>
        </p:nvSpPr>
        <p:spPr>
          <a:xfrm>
            <a:off x="608012" y="1295400"/>
            <a:ext cx="4876800" cy="5410200"/>
          </a:xfrm>
        </p:spPr>
        <p:txBody>
          <a:bodyPr>
            <a:noAutofit/>
          </a:bodyPr>
          <a:lstStyle/>
          <a:p>
            <a:r>
              <a:rPr lang="en-US" sz="3000" b="1" baseline="30000" dirty="0"/>
              <a:t>8 </a:t>
            </a:r>
            <a:r>
              <a:rPr lang="en-US" sz="3000" dirty="0"/>
              <a:t>The beast that thou </a:t>
            </a:r>
            <a:r>
              <a:rPr lang="en-US" sz="3000" dirty="0" err="1"/>
              <a:t>sawest</a:t>
            </a:r>
            <a:r>
              <a:rPr lang="en-US" sz="3000" dirty="0"/>
              <a:t> was, and is not; and shall ascend out of the bottomless pit, and go into perdition: and they that dwell on the earth shall wonder, whose names were not written in the book of life from the foundation of the world, when they behold the beast that was, and is not, and yet is.</a:t>
            </a:r>
            <a:endParaRPr lang="en-US" sz="3000" dirty="0"/>
          </a:p>
        </p:txBody>
      </p:sp>
      <p:pic>
        <p:nvPicPr>
          <p:cNvPr id="7170" name="Picture 2" descr="Legends and science of bottomless pits, bogs, and lakes - SPOOKY GEOLOGY"/>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6667" r="16667"/>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48024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293813" y="304800"/>
            <a:ext cx="3581400" cy="1447800"/>
          </a:xfrm>
        </p:spPr>
        <p:txBody>
          <a:bodyPr/>
          <a:lstStyle/>
          <a:p>
            <a:r>
              <a:rPr lang="en-US" sz="3200" dirty="0" smtClean="0"/>
              <a:t>An Excursus into </a:t>
            </a:r>
            <a:r>
              <a:rPr lang="en-US" dirty="0" smtClean="0"/>
              <a:t>Revelation 17:  </a:t>
            </a:r>
            <a:br>
              <a:rPr lang="en-US" dirty="0" smtClean="0"/>
            </a:br>
            <a:r>
              <a:rPr lang="en-US" dirty="0" smtClean="0"/>
              <a:t>Rev. 17:9-18</a:t>
            </a:r>
            <a:endParaRPr lang="en-US" dirty="0"/>
          </a:p>
        </p:txBody>
      </p:sp>
      <p:sp>
        <p:nvSpPr>
          <p:cNvPr id="8" name="Text Placeholder 7"/>
          <p:cNvSpPr>
            <a:spLocks noGrp="1"/>
          </p:cNvSpPr>
          <p:nvPr>
            <p:ph type="body" sz="half" idx="2"/>
          </p:nvPr>
        </p:nvSpPr>
        <p:spPr>
          <a:xfrm>
            <a:off x="912812" y="2057400"/>
            <a:ext cx="4267200" cy="4267200"/>
          </a:xfrm>
        </p:spPr>
        <p:txBody>
          <a:bodyPr>
            <a:noAutofit/>
          </a:bodyPr>
          <a:lstStyle/>
          <a:p>
            <a:r>
              <a:rPr lang="en-US" sz="3200" b="1" baseline="30000" dirty="0"/>
              <a:t>9 </a:t>
            </a:r>
            <a:r>
              <a:rPr lang="en-US" sz="3200" dirty="0"/>
              <a:t>And here is the mind which hath wisdom. The seven heads are seven mountains, on which the woman </a:t>
            </a:r>
            <a:r>
              <a:rPr lang="en-US" sz="3200" dirty="0" err="1"/>
              <a:t>sitteth</a:t>
            </a:r>
            <a:r>
              <a:rPr lang="en-US" sz="3200" dirty="0"/>
              <a:t>.</a:t>
            </a:r>
            <a:endParaRPr lang="en-US" sz="3200" dirty="0"/>
          </a:p>
        </p:txBody>
      </p:sp>
      <p:pic>
        <p:nvPicPr>
          <p:cNvPr id="8196" name="Picture 4" descr="Pin by Assn of Waldorf Schools N.A. on 6 - Sixth Grade | Roman history ..."/>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5486" r="5486"/>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7674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293813" y="304800"/>
            <a:ext cx="3581400" cy="1447800"/>
          </a:xfrm>
        </p:spPr>
        <p:txBody>
          <a:bodyPr/>
          <a:lstStyle/>
          <a:p>
            <a:r>
              <a:rPr lang="en-US" sz="3200" dirty="0" smtClean="0"/>
              <a:t>An Excursus into </a:t>
            </a:r>
            <a:r>
              <a:rPr lang="en-US" dirty="0" smtClean="0"/>
              <a:t>Revelation 17:  </a:t>
            </a:r>
            <a:br>
              <a:rPr lang="en-US" dirty="0" smtClean="0"/>
            </a:br>
            <a:r>
              <a:rPr lang="en-US" dirty="0" smtClean="0"/>
              <a:t>Rev. 17:10-18</a:t>
            </a:r>
            <a:endParaRPr lang="en-US" dirty="0"/>
          </a:p>
        </p:txBody>
      </p:sp>
      <p:sp>
        <p:nvSpPr>
          <p:cNvPr id="8" name="Text Placeholder 7"/>
          <p:cNvSpPr>
            <a:spLocks noGrp="1"/>
          </p:cNvSpPr>
          <p:nvPr>
            <p:ph type="body" sz="half" idx="2"/>
          </p:nvPr>
        </p:nvSpPr>
        <p:spPr>
          <a:xfrm>
            <a:off x="912812" y="2057400"/>
            <a:ext cx="4267200" cy="4267200"/>
          </a:xfrm>
        </p:spPr>
        <p:txBody>
          <a:bodyPr>
            <a:noAutofit/>
          </a:bodyPr>
          <a:lstStyle/>
          <a:p>
            <a:r>
              <a:rPr lang="en-US" sz="3200" b="1" baseline="30000" dirty="0"/>
              <a:t>10 </a:t>
            </a:r>
            <a:r>
              <a:rPr lang="en-US" sz="3200" dirty="0"/>
              <a:t>And there are seven kings: five are fallen, and one is, and the other is not yet come; and when he cometh, he must continue a short space.</a:t>
            </a:r>
            <a:endParaRPr lang="en-US" sz="3200" dirty="0"/>
          </a:p>
        </p:txBody>
      </p:sp>
      <p:pic>
        <p:nvPicPr>
          <p:cNvPr id="4" name="Picture Placeholder 3"/>
          <p:cNvPicPr>
            <a:picLocks noGrp="1" noChangeAspect="1"/>
          </p:cNvPicPr>
          <p:nvPr>
            <p:ph type="pic" idx="1"/>
          </p:nvPr>
        </p:nvPicPr>
        <p:blipFill>
          <a:blip r:embed="rId2"/>
          <a:srcRect l="4229" r="4229"/>
          <a:stretch>
            <a:fillRect/>
          </a:stretch>
        </p:blipFill>
        <p:spPr>
          <a:prstGeom prst="rect">
            <a:avLst/>
          </a:prstGeom>
        </p:spPr>
      </p:pic>
    </p:spTree>
    <p:extLst>
      <p:ext uri="{BB962C8B-B14F-4D97-AF65-F5344CB8AC3E}">
        <p14:creationId xmlns:p14="http://schemas.microsoft.com/office/powerpoint/2010/main" val="4196147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293813" y="304800"/>
            <a:ext cx="3581400" cy="1447800"/>
          </a:xfrm>
        </p:spPr>
        <p:txBody>
          <a:bodyPr/>
          <a:lstStyle/>
          <a:p>
            <a:r>
              <a:rPr lang="en-US" sz="3200" dirty="0" smtClean="0"/>
              <a:t>An Excursus into </a:t>
            </a:r>
            <a:r>
              <a:rPr lang="en-US" dirty="0" smtClean="0"/>
              <a:t>Revelation 17:  </a:t>
            </a:r>
            <a:br>
              <a:rPr lang="en-US" dirty="0" smtClean="0"/>
            </a:br>
            <a:r>
              <a:rPr lang="en-US" dirty="0" smtClean="0"/>
              <a:t>Rev. 17:11-18</a:t>
            </a:r>
            <a:endParaRPr lang="en-US" dirty="0"/>
          </a:p>
        </p:txBody>
      </p:sp>
      <p:sp>
        <p:nvSpPr>
          <p:cNvPr id="8" name="Text Placeholder 7"/>
          <p:cNvSpPr>
            <a:spLocks noGrp="1"/>
          </p:cNvSpPr>
          <p:nvPr>
            <p:ph type="body" sz="half" idx="2"/>
          </p:nvPr>
        </p:nvSpPr>
        <p:spPr>
          <a:xfrm>
            <a:off x="912812" y="2057400"/>
            <a:ext cx="4267200" cy="4267200"/>
          </a:xfrm>
        </p:spPr>
        <p:txBody>
          <a:bodyPr>
            <a:noAutofit/>
          </a:bodyPr>
          <a:lstStyle/>
          <a:p>
            <a:r>
              <a:rPr lang="en-US" sz="3200" b="1" baseline="30000" dirty="0"/>
              <a:t>11 </a:t>
            </a:r>
            <a:r>
              <a:rPr lang="en-US" sz="3200" dirty="0"/>
              <a:t>And the beast that was, and is not, even he is the eighth, and is of the seven, and </a:t>
            </a:r>
            <a:r>
              <a:rPr lang="en-US" sz="3200" dirty="0" err="1"/>
              <a:t>goeth</a:t>
            </a:r>
            <a:r>
              <a:rPr lang="en-US" sz="3200" dirty="0"/>
              <a:t> into perdition.</a:t>
            </a:r>
            <a:endParaRPr lang="en-US" sz="3200" dirty="0"/>
          </a:p>
        </p:txBody>
      </p:sp>
      <p:pic>
        <p:nvPicPr>
          <p:cNvPr id="11266" name="Picture 2" descr="Judgment Of Mystery Babylon The Great - Revelation 17-19"/>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t="12072" b="1013"/>
          <a:stretch/>
        </p:blipFill>
        <p:spPr bwMode="auto">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mc:Choice xmlns:p14="http://schemas.microsoft.com/office/powerpoint/2010/main" Requires="p14">
          <p:contentPart p14:bwMode="auto" r:id="rId3">
            <p14:nvContentPartPr>
              <p14:cNvPr id="19" name="Ink 18"/>
              <p14:cNvContentPartPr/>
              <p14:nvPr/>
            </p14:nvContentPartPr>
            <p14:xfrm>
              <a:off x="10259540" y="2934431"/>
              <a:ext cx="0" cy="0"/>
            </p14:xfrm>
          </p:contentPart>
        </mc:Choice>
        <mc:Fallback>
          <p:pic>
            <p:nvPicPr>
              <p:cNvPr id="19" name="Ink 18"/>
              <p:cNvPicPr/>
              <p:nvPr/>
            </p:nvPicPr>
            <p:blipFill>
              <a:blip r:embed="rId4"/>
              <a:stretch>
                <a:fillRect/>
              </a:stretch>
            </p:blipFill>
            <p:spPr>
              <a:xfrm>
                <a:off x="0" y="0"/>
                <a:ext cx="0" cy="0"/>
              </a:xfrm>
              <a:prstGeom prst="rect">
                <a:avLst/>
              </a:prstGeom>
            </p:spPr>
          </p:pic>
        </mc:Fallback>
      </mc:AlternateContent>
      <mc:AlternateContent xmlns:mc="http://schemas.openxmlformats.org/markup-compatibility/2006">
        <mc:Choice xmlns:p14="http://schemas.microsoft.com/office/powerpoint/2010/main" Requires="p14">
          <p:contentPart p14:bwMode="auto" r:id="rId5">
            <p14:nvContentPartPr>
              <p14:cNvPr id="20" name="Ink 19"/>
              <p14:cNvContentPartPr/>
              <p14:nvPr/>
            </p14:nvContentPartPr>
            <p14:xfrm>
              <a:off x="9762020" y="1008431"/>
              <a:ext cx="774720" cy="1361520"/>
            </p14:xfrm>
          </p:contentPart>
        </mc:Choice>
        <mc:Fallback>
          <p:pic>
            <p:nvPicPr>
              <p:cNvPr id="20" name="Ink 19"/>
              <p:cNvPicPr/>
              <p:nvPr/>
            </p:nvPicPr>
            <p:blipFill>
              <a:blip r:embed="rId6"/>
              <a:stretch>
                <a:fillRect/>
              </a:stretch>
            </p:blipFill>
            <p:spPr>
              <a:xfrm>
                <a:off x="9724580" y="940751"/>
                <a:ext cx="903600" cy="1461600"/>
              </a:xfrm>
              <a:prstGeom prst="rect">
                <a:avLst/>
              </a:prstGeom>
            </p:spPr>
          </p:pic>
        </mc:Fallback>
      </mc:AlternateContent>
      <mc:AlternateContent xmlns:mc="http://schemas.openxmlformats.org/markup-compatibility/2006">
        <mc:Choice xmlns:p14="http://schemas.microsoft.com/office/powerpoint/2010/main" Requires="p14">
          <p:contentPart p14:bwMode="auto" r:id="rId7">
            <p14:nvContentPartPr>
              <p14:cNvPr id="21" name="Ink 20"/>
              <p14:cNvContentPartPr/>
              <p14:nvPr/>
            </p14:nvContentPartPr>
            <p14:xfrm>
              <a:off x="8948420" y="3934511"/>
              <a:ext cx="2466720" cy="184680"/>
            </p14:xfrm>
          </p:contentPart>
        </mc:Choice>
        <mc:Fallback>
          <p:pic>
            <p:nvPicPr>
              <p:cNvPr id="21" name="Ink 20"/>
              <p:cNvPicPr/>
              <p:nvPr/>
            </p:nvPicPr>
            <p:blipFill>
              <a:blip r:embed="rId8"/>
              <a:stretch>
                <a:fillRect/>
              </a:stretch>
            </p:blipFill>
            <p:spPr>
              <a:xfrm>
                <a:off x="8866700" y="3713831"/>
                <a:ext cx="2658960" cy="625680"/>
              </a:xfrm>
              <a:prstGeom prst="rect">
                <a:avLst/>
              </a:prstGeom>
            </p:spPr>
          </p:pic>
        </mc:Fallback>
      </mc:AlternateContent>
    </p:spTree>
    <p:extLst>
      <p:ext uri="{BB962C8B-B14F-4D97-AF65-F5344CB8AC3E}">
        <p14:creationId xmlns:p14="http://schemas.microsoft.com/office/powerpoint/2010/main" val="15542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912812" y="381000"/>
            <a:ext cx="10363200" cy="1143000"/>
          </a:xfrm>
        </p:spPr>
        <p:txBody>
          <a:bodyPr>
            <a:noAutofit/>
          </a:bodyPr>
          <a:lstStyle/>
          <a:p>
            <a:pPr algn="ctr"/>
            <a:r>
              <a:rPr lang="en-US" sz="4400" dirty="0">
                <a:solidFill>
                  <a:schemeClr val="bg2">
                    <a:lumMod val="60000"/>
                    <a:lumOff val="40000"/>
                  </a:schemeClr>
                </a:solidFill>
              </a:rPr>
              <a:t>An Excursus into Revelation </a:t>
            </a:r>
            <a:r>
              <a:rPr lang="en-US" sz="4400" dirty="0" smtClean="0">
                <a:solidFill>
                  <a:schemeClr val="bg2">
                    <a:lumMod val="60000"/>
                    <a:lumOff val="40000"/>
                  </a:schemeClr>
                </a:solidFill>
              </a:rPr>
              <a:t>17:10</a:t>
            </a:r>
            <a:endParaRPr lang="en-US" sz="4400" dirty="0">
              <a:solidFill>
                <a:schemeClr val="bg2">
                  <a:lumMod val="60000"/>
                  <a:lumOff val="40000"/>
                </a:schemeClr>
              </a:solidFill>
            </a:endParaRPr>
          </a:p>
        </p:txBody>
      </p:sp>
      <p:sp>
        <p:nvSpPr>
          <p:cNvPr id="14" name="Content Placeholder 13"/>
          <p:cNvSpPr>
            <a:spLocks noGrp="1"/>
          </p:cNvSpPr>
          <p:nvPr>
            <p:ph idx="1"/>
          </p:nvPr>
        </p:nvSpPr>
        <p:spPr>
          <a:xfrm>
            <a:off x="1293814" y="1600200"/>
            <a:ext cx="9601200" cy="4876800"/>
          </a:xfrm>
          <a:noFill/>
        </p:spPr>
        <p:txBody>
          <a:bodyPr>
            <a:normAutofit fontScale="92500" lnSpcReduction="10000"/>
          </a:bodyPr>
          <a:lstStyle/>
          <a:p>
            <a:r>
              <a:rPr lang="en-US" sz="3200" dirty="0">
                <a:solidFill>
                  <a:schemeClr val="bg2">
                    <a:lumMod val="60000"/>
                    <a:lumOff val="40000"/>
                  </a:schemeClr>
                </a:solidFill>
              </a:rPr>
              <a:t>SDABC V.7 p. 855-856 </a:t>
            </a:r>
            <a:r>
              <a:rPr lang="en-US" sz="3200" dirty="0"/>
              <a:t> The point of time at which it may be stated that five of the heads have “fallen,” that one “is,” and that the other has “not yet come” is not clearly indicated.  </a:t>
            </a:r>
          </a:p>
          <a:p>
            <a:r>
              <a:rPr lang="en-US" sz="3200" dirty="0"/>
              <a:t>That being the case, we have difficulty saying for certain which of the seven have “fallen,” and which “is!”  </a:t>
            </a:r>
          </a:p>
          <a:p>
            <a:r>
              <a:rPr lang="en-US" sz="3200" dirty="0"/>
              <a:t>It may be noted that if the events foretold in </a:t>
            </a:r>
            <a:r>
              <a:rPr lang="en-US" sz="3200" dirty="0" err="1"/>
              <a:t>ch.</a:t>
            </a:r>
            <a:r>
              <a:rPr lang="en-US" sz="3200" dirty="0"/>
              <a:t> 17 are, in part, identical with those of </a:t>
            </a:r>
            <a:r>
              <a:rPr lang="en-US" sz="3200" dirty="0" err="1" smtClean="0"/>
              <a:t>ch</a:t>
            </a:r>
            <a:r>
              <a:rPr lang="en-US" sz="3200" dirty="0" err="1"/>
              <a:t>.</a:t>
            </a:r>
            <a:r>
              <a:rPr lang="en-US" sz="3200" dirty="0"/>
              <a:t> 13, it follows that the papal head is the one here designated “the other</a:t>
            </a:r>
            <a:r>
              <a:rPr lang="en-US" sz="3200" dirty="0" smtClean="0"/>
              <a:t>.”</a:t>
            </a:r>
            <a:endParaRPr lang="en-US" sz="3200" dirty="0"/>
          </a:p>
        </p:txBody>
      </p:sp>
      <p:cxnSp>
        <p:nvCxnSpPr>
          <p:cNvPr id="3" name="Straight Connector 2"/>
          <p:cNvCxnSpPr/>
          <p:nvPr/>
        </p:nvCxnSpPr>
        <p:spPr>
          <a:xfrm>
            <a:off x="912812" y="1524000"/>
            <a:ext cx="10363200" cy="0"/>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890078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912812" y="381000"/>
            <a:ext cx="10363200" cy="1143000"/>
          </a:xfrm>
        </p:spPr>
        <p:txBody>
          <a:bodyPr>
            <a:noAutofit/>
          </a:bodyPr>
          <a:lstStyle/>
          <a:p>
            <a:pPr algn="ctr"/>
            <a:r>
              <a:rPr lang="en-US" sz="4400" dirty="0">
                <a:solidFill>
                  <a:schemeClr val="bg2">
                    <a:lumMod val="60000"/>
                    <a:lumOff val="40000"/>
                  </a:schemeClr>
                </a:solidFill>
              </a:rPr>
              <a:t>An Excursus into Revelation </a:t>
            </a:r>
            <a:r>
              <a:rPr lang="en-US" sz="4400" dirty="0" smtClean="0">
                <a:solidFill>
                  <a:schemeClr val="bg2">
                    <a:lumMod val="60000"/>
                    <a:lumOff val="40000"/>
                  </a:schemeClr>
                </a:solidFill>
              </a:rPr>
              <a:t>17:11</a:t>
            </a:r>
            <a:endParaRPr lang="en-US" sz="4400" dirty="0">
              <a:solidFill>
                <a:schemeClr val="bg2">
                  <a:lumMod val="60000"/>
                  <a:lumOff val="40000"/>
                </a:schemeClr>
              </a:solidFill>
            </a:endParaRPr>
          </a:p>
        </p:txBody>
      </p:sp>
      <p:sp>
        <p:nvSpPr>
          <p:cNvPr id="14" name="Content Placeholder 13"/>
          <p:cNvSpPr>
            <a:spLocks noGrp="1"/>
          </p:cNvSpPr>
          <p:nvPr>
            <p:ph idx="1"/>
          </p:nvPr>
        </p:nvSpPr>
        <p:spPr>
          <a:xfrm>
            <a:off x="1293814" y="1905000"/>
            <a:ext cx="9601200" cy="4038600"/>
          </a:xfrm>
          <a:noFill/>
        </p:spPr>
        <p:txBody>
          <a:bodyPr>
            <a:normAutofit/>
          </a:bodyPr>
          <a:lstStyle/>
          <a:p>
            <a:r>
              <a:rPr lang="en-US" sz="3200" dirty="0">
                <a:solidFill>
                  <a:schemeClr val="bg2">
                    <a:lumMod val="60000"/>
                    <a:lumOff val="40000"/>
                  </a:schemeClr>
                </a:solidFill>
              </a:rPr>
              <a:t>SDABC V.7 p. </a:t>
            </a:r>
            <a:r>
              <a:rPr lang="en-US" sz="3200" dirty="0" smtClean="0">
                <a:solidFill>
                  <a:schemeClr val="bg2">
                    <a:lumMod val="60000"/>
                    <a:lumOff val="40000"/>
                  </a:schemeClr>
                </a:solidFill>
              </a:rPr>
              <a:t>856 </a:t>
            </a:r>
            <a:r>
              <a:rPr lang="en-US" sz="3200" dirty="0" smtClean="0"/>
              <a:t> The eighth, however, </a:t>
            </a:r>
            <a:r>
              <a:rPr lang="en-US" sz="3200" dirty="0"/>
              <a:t>is the beast in its revived state, in the “yet is” period following its ascent out of the “bottomless </a:t>
            </a:r>
            <a:r>
              <a:rPr lang="en-US" sz="3200" dirty="0" smtClean="0"/>
              <a:t>pit.” </a:t>
            </a:r>
            <a:r>
              <a:rPr lang="en-US" sz="3200" dirty="0"/>
              <a:t>Some consider the eighth power to be the papacy alone; others suggest that it represents Satan. Those who take the latter view point out that at the time here indicated Satan attempts to impersonate </a:t>
            </a:r>
            <a:r>
              <a:rPr lang="en-US" sz="3200" dirty="0" smtClean="0"/>
              <a:t>Christ.</a:t>
            </a:r>
            <a:endParaRPr lang="en-US" sz="3200" dirty="0"/>
          </a:p>
        </p:txBody>
      </p:sp>
      <p:cxnSp>
        <p:nvCxnSpPr>
          <p:cNvPr id="3" name="Straight Connector 2"/>
          <p:cNvCxnSpPr/>
          <p:nvPr/>
        </p:nvCxnSpPr>
        <p:spPr>
          <a:xfrm>
            <a:off x="912812" y="1524000"/>
            <a:ext cx="10363200" cy="0"/>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742337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912812" y="381000"/>
            <a:ext cx="10363200" cy="1143000"/>
          </a:xfrm>
        </p:spPr>
        <p:txBody>
          <a:bodyPr>
            <a:noAutofit/>
          </a:bodyPr>
          <a:lstStyle/>
          <a:p>
            <a:pPr algn="ctr"/>
            <a:r>
              <a:rPr lang="en-US" sz="4400" dirty="0">
                <a:solidFill>
                  <a:schemeClr val="bg2">
                    <a:lumMod val="60000"/>
                    <a:lumOff val="40000"/>
                  </a:schemeClr>
                </a:solidFill>
              </a:rPr>
              <a:t>An Excursus into Revelation </a:t>
            </a:r>
            <a:r>
              <a:rPr lang="en-US" sz="4400" dirty="0" smtClean="0">
                <a:solidFill>
                  <a:schemeClr val="bg2">
                    <a:lumMod val="60000"/>
                    <a:lumOff val="40000"/>
                  </a:schemeClr>
                </a:solidFill>
              </a:rPr>
              <a:t>17:11</a:t>
            </a:r>
            <a:endParaRPr lang="en-US" sz="4400" dirty="0">
              <a:solidFill>
                <a:schemeClr val="bg2">
                  <a:lumMod val="60000"/>
                  <a:lumOff val="40000"/>
                </a:schemeClr>
              </a:solidFill>
            </a:endParaRPr>
          </a:p>
        </p:txBody>
      </p:sp>
      <p:sp>
        <p:nvSpPr>
          <p:cNvPr id="14" name="Content Placeholder 13"/>
          <p:cNvSpPr>
            <a:spLocks noGrp="1"/>
          </p:cNvSpPr>
          <p:nvPr>
            <p:ph idx="1"/>
          </p:nvPr>
        </p:nvSpPr>
        <p:spPr>
          <a:xfrm>
            <a:off x="1293814" y="1752600"/>
            <a:ext cx="9601200" cy="4572000"/>
          </a:xfrm>
          <a:noFill/>
        </p:spPr>
        <p:txBody>
          <a:bodyPr>
            <a:normAutofit fontScale="92500" lnSpcReduction="10000"/>
          </a:bodyPr>
          <a:lstStyle/>
          <a:p>
            <a:r>
              <a:rPr lang="en-US" sz="3200" dirty="0">
                <a:solidFill>
                  <a:schemeClr val="bg2">
                    <a:lumMod val="60000"/>
                    <a:lumOff val="40000"/>
                  </a:schemeClr>
                </a:solidFill>
              </a:rPr>
              <a:t>SDABC V.7 p. </a:t>
            </a:r>
            <a:r>
              <a:rPr lang="en-US" sz="3200" dirty="0" smtClean="0">
                <a:solidFill>
                  <a:schemeClr val="bg2">
                    <a:lumMod val="60000"/>
                    <a:lumOff val="40000"/>
                  </a:schemeClr>
                </a:solidFill>
              </a:rPr>
              <a:t>856 </a:t>
            </a:r>
            <a:r>
              <a:rPr lang="en-US" sz="3200" dirty="0"/>
              <a:t>  The beast itself—“the eighth”—was, it would seem, the same beast to which the seven heads had been </a:t>
            </a:r>
            <a:r>
              <a:rPr lang="en-US" sz="3200" dirty="0" smtClean="0"/>
              <a:t>attached. </a:t>
            </a:r>
            <a:r>
              <a:rPr lang="en-US" sz="3200" dirty="0"/>
              <a:t>Absence in the Greek of the definite article before the word “eighth” suggests that the beast itself was the real authority back of the seven heads, and that it is therefore more than merely another head, the eighth in a series. It is their summation and climax—the beast itself. In the Greek the word for “eighth” is masculine and hence cannot refer to a head, the word for which is feminine.</a:t>
            </a:r>
          </a:p>
        </p:txBody>
      </p:sp>
      <p:cxnSp>
        <p:nvCxnSpPr>
          <p:cNvPr id="3" name="Straight Connector 2"/>
          <p:cNvCxnSpPr/>
          <p:nvPr/>
        </p:nvCxnSpPr>
        <p:spPr>
          <a:xfrm>
            <a:off x="912812" y="1524000"/>
            <a:ext cx="10363200" cy="0"/>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426008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293813" y="304800"/>
            <a:ext cx="3581400" cy="1447800"/>
          </a:xfrm>
        </p:spPr>
        <p:txBody>
          <a:bodyPr/>
          <a:lstStyle/>
          <a:p>
            <a:r>
              <a:rPr lang="en-US" sz="3200" dirty="0" smtClean="0"/>
              <a:t>An Excursus into </a:t>
            </a:r>
            <a:r>
              <a:rPr lang="en-US" dirty="0" smtClean="0"/>
              <a:t>Revelation 17:  </a:t>
            </a:r>
            <a:br>
              <a:rPr lang="en-US" dirty="0" smtClean="0"/>
            </a:br>
            <a:r>
              <a:rPr lang="en-US" dirty="0" smtClean="0"/>
              <a:t>Rev. 17:12-18</a:t>
            </a:r>
            <a:endParaRPr lang="en-US" dirty="0"/>
          </a:p>
        </p:txBody>
      </p:sp>
      <p:sp>
        <p:nvSpPr>
          <p:cNvPr id="8" name="Text Placeholder 7"/>
          <p:cNvSpPr>
            <a:spLocks noGrp="1"/>
          </p:cNvSpPr>
          <p:nvPr>
            <p:ph type="body" sz="half" idx="2"/>
          </p:nvPr>
        </p:nvSpPr>
        <p:spPr>
          <a:xfrm>
            <a:off x="912812" y="2057400"/>
            <a:ext cx="4267200" cy="4267200"/>
          </a:xfrm>
        </p:spPr>
        <p:txBody>
          <a:bodyPr>
            <a:noAutofit/>
          </a:bodyPr>
          <a:lstStyle/>
          <a:p>
            <a:r>
              <a:rPr lang="en-US" sz="3200" b="1" baseline="30000" dirty="0"/>
              <a:t>12 </a:t>
            </a:r>
            <a:r>
              <a:rPr lang="en-US" sz="3200" dirty="0"/>
              <a:t>And the ten horns which thou </a:t>
            </a:r>
            <a:r>
              <a:rPr lang="en-US" sz="3200" dirty="0" err="1"/>
              <a:t>sawest</a:t>
            </a:r>
            <a:r>
              <a:rPr lang="en-US" sz="3200" dirty="0"/>
              <a:t> are ten kings, which have received no kingdom as yet; but receive power as kings one hour with the beast</a:t>
            </a:r>
            <a:r>
              <a:rPr lang="en-US" sz="3200" dirty="0" smtClean="0"/>
              <a:t>.</a:t>
            </a:r>
            <a:endParaRPr lang="en-US" sz="3200" dirty="0"/>
          </a:p>
        </p:txBody>
      </p:sp>
      <p:pic>
        <p:nvPicPr>
          <p:cNvPr id="12290" name="Picture 2" descr="Angels Among Us: Jun 27, 2013"/>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0812" r="2081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27807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9012" y="381000"/>
            <a:ext cx="9906000" cy="1143000"/>
          </a:xfrm>
        </p:spPr>
        <p:txBody>
          <a:bodyPr/>
          <a:lstStyle/>
          <a:p>
            <a:r>
              <a:rPr lang="en-US" dirty="0" smtClean="0"/>
              <a:t>Three Angels’ Messages: </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480595219"/>
              </p:ext>
            </p:extLst>
          </p:nvPr>
        </p:nvGraphicFramePr>
        <p:xfrm>
          <a:off x="989012" y="1676400"/>
          <a:ext cx="9993885" cy="47993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57492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293813" y="304800"/>
            <a:ext cx="3581400" cy="1447800"/>
          </a:xfrm>
        </p:spPr>
        <p:txBody>
          <a:bodyPr/>
          <a:lstStyle/>
          <a:p>
            <a:r>
              <a:rPr lang="en-US" sz="3200" dirty="0" smtClean="0"/>
              <a:t>An Excursus into </a:t>
            </a:r>
            <a:r>
              <a:rPr lang="en-US" dirty="0" smtClean="0"/>
              <a:t>Revelation 17:  </a:t>
            </a:r>
            <a:br>
              <a:rPr lang="en-US" dirty="0" smtClean="0"/>
            </a:br>
            <a:r>
              <a:rPr lang="en-US" dirty="0" smtClean="0"/>
              <a:t>Rev. 17:13-18</a:t>
            </a:r>
            <a:endParaRPr lang="en-US" dirty="0"/>
          </a:p>
        </p:txBody>
      </p:sp>
      <p:sp>
        <p:nvSpPr>
          <p:cNvPr id="8" name="Text Placeholder 7"/>
          <p:cNvSpPr>
            <a:spLocks noGrp="1"/>
          </p:cNvSpPr>
          <p:nvPr>
            <p:ph type="body" sz="half" idx="2"/>
          </p:nvPr>
        </p:nvSpPr>
        <p:spPr>
          <a:xfrm>
            <a:off x="912812" y="2057400"/>
            <a:ext cx="4267200" cy="4267200"/>
          </a:xfrm>
        </p:spPr>
        <p:txBody>
          <a:bodyPr>
            <a:noAutofit/>
          </a:bodyPr>
          <a:lstStyle/>
          <a:p>
            <a:r>
              <a:rPr lang="en-US" sz="3200" b="1" baseline="30000" dirty="0"/>
              <a:t>13 </a:t>
            </a:r>
            <a:r>
              <a:rPr lang="en-US" sz="3200" dirty="0"/>
              <a:t>These have one mind, and shall give their power and strength unto the beast.</a:t>
            </a:r>
          </a:p>
        </p:txBody>
      </p:sp>
      <p:pic>
        <p:nvPicPr>
          <p:cNvPr id="6" name="Picture 2" descr="The Great Reset. Antichrist Beast System rising (Revelation 13) - But ..."/>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32079" r="-11"/>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0743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293813" y="304800"/>
            <a:ext cx="3581400" cy="1447800"/>
          </a:xfrm>
        </p:spPr>
        <p:txBody>
          <a:bodyPr/>
          <a:lstStyle/>
          <a:p>
            <a:r>
              <a:rPr lang="en-US" sz="3200" dirty="0" smtClean="0"/>
              <a:t>An Excursus into </a:t>
            </a:r>
            <a:r>
              <a:rPr lang="en-US" dirty="0" smtClean="0"/>
              <a:t>Revelation 17:  </a:t>
            </a:r>
            <a:br>
              <a:rPr lang="en-US" dirty="0" smtClean="0"/>
            </a:br>
            <a:r>
              <a:rPr lang="en-US" dirty="0" smtClean="0"/>
              <a:t>Rev. 17:14-18</a:t>
            </a:r>
            <a:endParaRPr lang="en-US" dirty="0"/>
          </a:p>
        </p:txBody>
      </p:sp>
      <p:sp>
        <p:nvSpPr>
          <p:cNvPr id="8" name="Text Placeholder 7"/>
          <p:cNvSpPr>
            <a:spLocks noGrp="1"/>
          </p:cNvSpPr>
          <p:nvPr>
            <p:ph type="body" sz="half" idx="2"/>
          </p:nvPr>
        </p:nvSpPr>
        <p:spPr>
          <a:xfrm>
            <a:off x="912812" y="2057400"/>
            <a:ext cx="4267200" cy="4267200"/>
          </a:xfrm>
        </p:spPr>
        <p:txBody>
          <a:bodyPr>
            <a:noAutofit/>
          </a:bodyPr>
          <a:lstStyle/>
          <a:p>
            <a:r>
              <a:rPr lang="en-US" sz="3200" b="1" baseline="30000" dirty="0"/>
              <a:t>14 </a:t>
            </a:r>
            <a:r>
              <a:rPr lang="en-US" sz="3200" dirty="0"/>
              <a:t>These shall make war with the Lamb, and the Lamb shall overcome them: for he is Lord of lords, and King of kings: and they that are with him are called, and chosen, and faithful.</a:t>
            </a:r>
          </a:p>
        </p:txBody>
      </p:sp>
      <p:pic>
        <p:nvPicPr>
          <p:cNvPr id="13316" name="Picture 4" descr="War of the Lamb - Brian Zahnd"/>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743" r="2743"/>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96836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293813" y="304800"/>
            <a:ext cx="3581400" cy="1447800"/>
          </a:xfrm>
        </p:spPr>
        <p:txBody>
          <a:bodyPr/>
          <a:lstStyle/>
          <a:p>
            <a:r>
              <a:rPr lang="en-US" sz="3200" dirty="0" smtClean="0"/>
              <a:t>An Excursus into </a:t>
            </a:r>
            <a:r>
              <a:rPr lang="en-US" dirty="0" smtClean="0"/>
              <a:t>Revelation 17:  </a:t>
            </a:r>
            <a:br>
              <a:rPr lang="en-US" dirty="0" smtClean="0"/>
            </a:br>
            <a:r>
              <a:rPr lang="en-US" dirty="0" smtClean="0"/>
              <a:t>Rev. 17:15-18</a:t>
            </a:r>
            <a:endParaRPr lang="en-US" dirty="0"/>
          </a:p>
        </p:txBody>
      </p:sp>
      <p:sp>
        <p:nvSpPr>
          <p:cNvPr id="8" name="Text Placeholder 7"/>
          <p:cNvSpPr>
            <a:spLocks noGrp="1"/>
          </p:cNvSpPr>
          <p:nvPr>
            <p:ph type="body" sz="half" idx="2"/>
          </p:nvPr>
        </p:nvSpPr>
        <p:spPr>
          <a:xfrm>
            <a:off x="912812" y="2057400"/>
            <a:ext cx="4267200" cy="4267200"/>
          </a:xfrm>
        </p:spPr>
        <p:txBody>
          <a:bodyPr>
            <a:noAutofit/>
          </a:bodyPr>
          <a:lstStyle/>
          <a:p>
            <a:r>
              <a:rPr lang="en-US" sz="3200" b="1" baseline="30000" dirty="0"/>
              <a:t>15 </a:t>
            </a:r>
            <a:r>
              <a:rPr lang="en-US" sz="3200" dirty="0"/>
              <a:t>And he </a:t>
            </a:r>
            <a:r>
              <a:rPr lang="en-US" sz="3200" dirty="0" err="1"/>
              <a:t>saith</a:t>
            </a:r>
            <a:r>
              <a:rPr lang="en-US" sz="3200" dirty="0"/>
              <a:t> unto me, The waters which thou </a:t>
            </a:r>
            <a:r>
              <a:rPr lang="en-US" sz="3200" dirty="0" err="1"/>
              <a:t>sawest</a:t>
            </a:r>
            <a:r>
              <a:rPr lang="en-US" sz="3200" dirty="0"/>
              <a:t>, where the whore </a:t>
            </a:r>
            <a:r>
              <a:rPr lang="en-US" sz="3200" dirty="0" err="1"/>
              <a:t>sitteth</a:t>
            </a:r>
            <a:r>
              <a:rPr lang="en-US" sz="3200" dirty="0"/>
              <a:t>, are peoples, and multitudes, and nations, and tongues.</a:t>
            </a:r>
          </a:p>
        </p:txBody>
      </p:sp>
      <p:pic>
        <p:nvPicPr>
          <p:cNvPr id="15362" name="Picture 2" descr="Scripture in light of &quot;1st century history&quot;: November 2011"/>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0078" r="10078"/>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9590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293813" y="304800"/>
            <a:ext cx="3581400" cy="1447800"/>
          </a:xfrm>
        </p:spPr>
        <p:txBody>
          <a:bodyPr/>
          <a:lstStyle/>
          <a:p>
            <a:r>
              <a:rPr lang="en-US" sz="3200" dirty="0" smtClean="0"/>
              <a:t>An Excursus into </a:t>
            </a:r>
            <a:r>
              <a:rPr lang="en-US" dirty="0" smtClean="0"/>
              <a:t>Revelation 17:  </a:t>
            </a:r>
            <a:br>
              <a:rPr lang="en-US" dirty="0" smtClean="0"/>
            </a:br>
            <a:r>
              <a:rPr lang="en-US" dirty="0" smtClean="0"/>
              <a:t>Rev. 17:16-18</a:t>
            </a:r>
            <a:endParaRPr lang="en-US" dirty="0"/>
          </a:p>
        </p:txBody>
      </p:sp>
      <p:sp>
        <p:nvSpPr>
          <p:cNvPr id="8" name="Text Placeholder 7"/>
          <p:cNvSpPr>
            <a:spLocks noGrp="1"/>
          </p:cNvSpPr>
          <p:nvPr>
            <p:ph type="body" sz="half" idx="2"/>
          </p:nvPr>
        </p:nvSpPr>
        <p:spPr>
          <a:xfrm>
            <a:off x="912812" y="2057400"/>
            <a:ext cx="4267200" cy="4267200"/>
          </a:xfrm>
        </p:spPr>
        <p:txBody>
          <a:bodyPr>
            <a:noAutofit/>
          </a:bodyPr>
          <a:lstStyle/>
          <a:p>
            <a:r>
              <a:rPr lang="en-US" sz="3200" b="1" baseline="30000" dirty="0"/>
              <a:t>16 </a:t>
            </a:r>
            <a:r>
              <a:rPr lang="en-US" sz="3200" dirty="0"/>
              <a:t>And the ten horns which thou </a:t>
            </a:r>
            <a:r>
              <a:rPr lang="en-US" sz="3200" dirty="0" err="1"/>
              <a:t>sawest</a:t>
            </a:r>
            <a:r>
              <a:rPr lang="en-US" sz="3200" dirty="0"/>
              <a:t> upon the beast, these shall hate the whore, and shall make her desolate and naked, and shall eat her flesh, and burn her with fire.</a:t>
            </a:r>
            <a:r>
              <a:rPr lang="en-US" sz="3200" dirty="0" smtClean="0"/>
              <a:t>.</a:t>
            </a:r>
            <a:endParaRPr lang="en-US" sz="3200" dirty="0"/>
          </a:p>
        </p:txBody>
      </p:sp>
      <p:pic>
        <p:nvPicPr>
          <p:cNvPr id="16386" name="Picture 2" descr="Double Portion Inheritance: Should You Be Merry About Christ-Mass?"/>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17187" b="17187"/>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21939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293813" y="304800"/>
            <a:ext cx="3581400" cy="1447800"/>
          </a:xfrm>
        </p:spPr>
        <p:txBody>
          <a:bodyPr/>
          <a:lstStyle/>
          <a:p>
            <a:r>
              <a:rPr lang="en-US" sz="3200" dirty="0" smtClean="0"/>
              <a:t>An Excursus into </a:t>
            </a:r>
            <a:r>
              <a:rPr lang="en-US" dirty="0" smtClean="0"/>
              <a:t>Revelation 17:  </a:t>
            </a:r>
            <a:br>
              <a:rPr lang="en-US" dirty="0" smtClean="0"/>
            </a:br>
            <a:r>
              <a:rPr lang="en-US" dirty="0" smtClean="0"/>
              <a:t>Rev. 17:17-18</a:t>
            </a:r>
            <a:endParaRPr lang="en-US" dirty="0"/>
          </a:p>
        </p:txBody>
      </p:sp>
      <p:sp>
        <p:nvSpPr>
          <p:cNvPr id="8" name="Text Placeholder 7"/>
          <p:cNvSpPr>
            <a:spLocks noGrp="1"/>
          </p:cNvSpPr>
          <p:nvPr>
            <p:ph type="body" sz="half" idx="2"/>
          </p:nvPr>
        </p:nvSpPr>
        <p:spPr>
          <a:xfrm>
            <a:off x="912812" y="2057400"/>
            <a:ext cx="4267200" cy="4267200"/>
          </a:xfrm>
        </p:spPr>
        <p:txBody>
          <a:bodyPr>
            <a:noAutofit/>
          </a:bodyPr>
          <a:lstStyle/>
          <a:p>
            <a:r>
              <a:rPr lang="en-US" sz="3200" b="1" baseline="30000" dirty="0"/>
              <a:t>17 </a:t>
            </a:r>
            <a:r>
              <a:rPr lang="en-US" sz="3200" dirty="0"/>
              <a:t>For God hath put in their hearts to fulfil his will, and to agree, and give their kingdom unto the beast, until the words of God shall be fulfilled.</a:t>
            </a:r>
          </a:p>
        </p:txBody>
      </p:sp>
      <p:pic>
        <p:nvPicPr>
          <p:cNvPr id="17410" name="Picture 2" descr="Duvet, The Beast with Seven Heads and Ten Horns"/>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t="16198" b="10915"/>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92780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293813" y="304800"/>
            <a:ext cx="3581400" cy="1447800"/>
          </a:xfrm>
        </p:spPr>
        <p:txBody>
          <a:bodyPr/>
          <a:lstStyle/>
          <a:p>
            <a:r>
              <a:rPr lang="en-US" sz="3200" dirty="0" smtClean="0"/>
              <a:t>An Excursus into </a:t>
            </a:r>
            <a:r>
              <a:rPr lang="en-US" dirty="0" smtClean="0"/>
              <a:t>Revelation 17:  </a:t>
            </a:r>
            <a:br>
              <a:rPr lang="en-US" dirty="0" smtClean="0"/>
            </a:br>
            <a:r>
              <a:rPr lang="en-US" dirty="0" smtClean="0"/>
              <a:t>Rev. 17:18</a:t>
            </a:r>
            <a:endParaRPr lang="en-US" dirty="0"/>
          </a:p>
        </p:txBody>
      </p:sp>
      <p:sp>
        <p:nvSpPr>
          <p:cNvPr id="8" name="Text Placeholder 7"/>
          <p:cNvSpPr>
            <a:spLocks noGrp="1"/>
          </p:cNvSpPr>
          <p:nvPr>
            <p:ph type="body" sz="half" idx="2"/>
          </p:nvPr>
        </p:nvSpPr>
        <p:spPr>
          <a:xfrm>
            <a:off x="912812" y="2057400"/>
            <a:ext cx="4267200" cy="4267200"/>
          </a:xfrm>
        </p:spPr>
        <p:txBody>
          <a:bodyPr>
            <a:noAutofit/>
          </a:bodyPr>
          <a:lstStyle/>
          <a:p>
            <a:r>
              <a:rPr lang="en-US" sz="3200" b="1" baseline="30000" dirty="0"/>
              <a:t>18 </a:t>
            </a:r>
            <a:r>
              <a:rPr lang="en-US" sz="3200" dirty="0"/>
              <a:t>And the woman which thou </a:t>
            </a:r>
            <a:r>
              <a:rPr lang="en-US" sz="3200" dirty="0" err="1"/>
              <a:t>sawest</a:t>
            </a:r>
            <a:r>
              <a:rPr lang="en-US" sz="3200" dirty="0"/>
              <a:t> is that great city, which </a:t>
            </a:r>
            <a:r>
              <a:rPr lang="en-US" sz="3200" dirty="0" err="1"/>
              <a:t>reigneth</a:t>
            </a:r>
            <a:r>
              <a:rPr lang="en-US" sz="3200" dirty="0"/>
              <a:t> over the kings of the earth.</a:t>
            </a:r>
          </a:p>
        </p:txBody>
      </p:sp>
      <p:pic>
        <p:nvPicPr>
          <p:cNvPr id="18434" name="Picture 2" descr="https://i.pinimg.com/736x/09/31/b6/0931b6926f6277a8fbceee5794d094ea.jpg"/>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3102" r="1310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488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Autofit/>
          </a:bodyPr>
          <a:lstStyle/>
          <a:p>
            <a:pPr algn="ctr"/>
            <a:r>
              <a:rPr lang="en-US" sz="4400" dirty="0" smtClean="0">
                <a:solidFill>
                  <a:schemeClr val="bg2">
                    <a:lumMod val="60000"/>
                    <a:lumOff val="40000"/>
                  </a:schemeClr>
                </a:solidFill>
              </a:rPr>
              <a:t>Letters and Manuscripts, Vol. 14, </a:t>
            </a:r>
            <a:r>
              <a:rPr lang="en-US" sz="3200" dirty="0" smtClean="0">
                <a:solidFill>
                  <a:schemeClr val="bg2">
                    <a:lumMod val="60000"/>
                    <a:lumOff val="40000"/>
                  </a:schemeClr>
                </a:solidFill>
              </a:rPr>
              <a:t>Letter to J.H. Kellogg, par. 17-22</a:t>
            </a:r>
            <a:endParaRPr lang="en-US" sz="3200" dirty="0">
              <a:solidFill>
                <a:schemeClr val="bg2">
                  <a:lumMod val="60000"/>
                  <a:lumOff val="40000"/>
                </a:schemeClr>
              </a:solidFill>
            </a:endParaRPr>
          </a:p>
        </p:txBody>
      </p:sp>
      <p:sp>
        <p:nvSpPr>
          <p:cNvPr id="14" name="Content Placeholder 13"/>
          <p:cNvSpPr>
            <a:spLocks noGrp="1"/>
          </p:cNvSpPr>
          <p:nvPr>
            <p:ph idx="1"/>
          </p:nvPr>
        </p:nvSpPr>
        <p:spPr>
          <a:xfrm>
            <a:off x="1293814" y="1828800"/>
            <a:ext cx="9601200" cy="4572000"/>
          </a:xfrm>
          <a:noFill/>
        </p:spPr>
        <p:txBody>
          <a:bodyPr>
            <a:normAutofit/>
          </a:bodyPr>
          <a:lstStyle/>
          <a:p>
            <a:pPr marL="0" indent="0">
              <a:buNone/>
            </a:pPr>
            <a:r>
              <a:rPr lang="en-US" sz="3200" dirty="0"/>
              <a:t>We have a message to bear to the churches. Christ declares, </a:t>
            </a:r>
            <a:r>
              <a:rPr lang="en-US" sz="3200" dirty="0">
                <a:solidFill>
                  <a:schemeClr val="accent2">
                    <a:lumMod val="40000"/>
                    <a:lumOff val="60000"/>
                  </a:schemeClr>
                </a:solidFill>
              </a:rPr>
              <a:t>“I am Alpha and Omega, the beginning and the end, the first and the last. Blessed are they that do his commandments, that they may have right to the tree of life, and may enter in through the gates into the city. ... </a:t>
            </a:r>
            <a:endParaRPr lang="en-US" sz="3600" dirty="0">
              <a:solidFill>
                <a:schemeClr val="accent2">
                  <a:lumMod val="40000"/>
                  <a:lumOff val="60000"/>
                </a:schemeClr>
              </a:solidFill>
            </a:endParaRPr>
          </a:p>
        </p:txBody>
      </p:sp>
      <p:cxnSp>
        <p:nvCxnSpPr>
          <p:cNvPr id="3" name="Straight Connector 2"/>
          <p:cNvCxnSpPr/>
          <p:nvPr/>
        </p:nvCxnSpPr>
        <p:spPr>
          <a:xfrm>
            <a:off x="912812" y="1524000"/>
            <a:ext cx="10363200" cy="0"/>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871785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Autofit/>
          </a:bodyPr>
          <a:lstStyle/>
          <a:p>
            <a:pPr algn="ctr"/>
            <a:r>
              <a:rPr lang="en-US" sz="4400" dirty="0" smtClean="0">
                <a:solidFill>
                  <a:schemeClr val="bg2">
                    <a:lumMod val="60000"/>
                    <a:lumOff val="40000"/>
                  </a:schemeClr>
                </a:solidFill>
              </a:rPr>
              <a:t>Letters and Manuscripts, Vol. 14, </a:t>
            </a:r>
            <a:r>
              <a:rPr lang="en-US" sz="3200" dirty="0" smtClean="0">
                <a:solidFill>
                  <a:schemeClr val="bg2">
                    <a:lumMod val="60000"/>
                    <a:lumOff val="40000"/>
                  </a:schemeClr>
                </a:solidFill>
              </a:rPr>
              <a:t>Letter to J.H. Kellogg, par. 18-22</a:t>
            </a:r>
            <a:endParaRPr lang="en-US" sz="3200" dirty="0">
              <a:solidFill>
                <a:schemeClr val="bg2">
                  <a:lumMod val="60000"/>
                  <a:lumOff val="40000"/>
                </a:schemeClr>
              </a:solidFill>
            </a:endParaRPr>
          </a:p>
        </p:txBody>
      </p:sp>
      <p:sp>
        <p:nvSpPr>
          <p:cNvPr id="14" name="Content Placeholder 13"/>
          <p:cNvSpPr>
            <a:spLocks noGrp="1"/>
          </p:cNvSpPr>
          <p:nvPr>
            <p:ph idx="1"/>
          </p:nvPr>
        </p:nvSpPr>
        <p:spPr>
          <a:xfrm>
            <a:off x="1293814" y="1828800"/>
            <a:ext cx="9601200" cy="4572000"/>
          </a:xfrm>
          <a:noFill/>
        </p:spPr>
        <p:txBody>
          <a:bodyPr>
            <a:normAutofit fontScale="92500" lnSpcReduction="20000"/>
          </a:bodyPr>
          <a:lstStyle/>
          <a:p>
            <a:pPr marL="0" indent="0">
              <a:buNone/>
            </a:pPr>
            <a:r>
              <a:rPr lang="en-US" sz="3200" dirty="0" smtClean="0">
                <a:solidFill>
                  <a:schemeClr val="accent2">
                    <a:lumMod val="40000"/>
                    <a:lumOff val="60000"/>
                  </a:schemeClr>
                </a:solidFill>
              </a:rPr>
              <a:t>I </a:t>
            </a:r>
            <a:r>
              <a:rPr lang="en-US" sz="3200" dirty="0">
                <a:solidFill>
                  <a:schemeClr val="accent2">
                    <a:lumMod val="40000"/>
                    <a:lumOff val="60000"/>
                  </a:schemeClr>
                </a:solidFill>
              </a:rPr>
              <a:t>Jesus have sent mine angel to testify unto you these things in the churches. I am the root and the offspring of David, and the bright and morning star. And the Spirit and the bride say, Come. And let him that </a:t>
            </a:r>
            <a:r>
              <a:rPr lang="en-US" sz="3200" dirty="0" err="1">
                <a:solidFill>
                  <a:schemeClr val="accent2">
                    <a:lumMod val="40000"/>
                    <a:lumOff val="60000"/>
                  </a:schemeClr>
                </a:solidFill>
              </a:rPr>
              <a:t>heareth</a:t>
            </a:r>
            <a:r>
              <a:rPr lang="en-US" sz="3200" dirty="0">
                <a:solidFill>
                  <a:schemeClr val="accent2">
                    <a:lumMod val="40000"/>
                    <a:lumOff val="60000"/>
                  </a:schemeClr>
                </a:solidFill>
              </a:rPr>
              <a:t> say, Come. And let him that is athirst come. And whosoever will, let him take the water of life freely.” (Revelation 22:13, 14, 16, 17).</a:t>
            </a:r>
            <a:endParaRPr lang="en-US" sz="3600" dirty="0">
              <a:solidFill>
                <a:schemeClr val="accent2">
                  <a:lumMod val="40000"/>
                  <a:lumOff val="60000"/>
                </a:schemeClr>
              </a:solidFill>
            </a:endParaRPr>
          </a:p>
          <a:p>
            <a:pPr marL="0" indent="0">
              <a:buNone/>
            </a:pPr>
            <a:r>
              <a:rPr lang="en-US" sz="3200" dirty="0" smtClean="0"/>
              <a:t>We </a:t>
            </a:r>
            <a:r>
              <a:rPr lang="en-US" sz="3200" dirty="0"/>
              <a:t>are to give to the people the warnings contained in Revelation. But many workers are engaged in a line of work that is disqualifying them to preach the Word </a:t>
            </a:r>
            <a:r>
              <a:rPr lang="en-US" sz="3200" dirty="0" smtClean="0"/>
              <a:t>(and </a:t>
            </a:r>
            <a:r>
              <a:rPr lang="en-US" sz="3200" dirty="0"/>
              <a:t>do the very work God has appointed them to </a:t>
            </a:r>
            <a:r>
              <a:rPr lang="en-US" sz="3200" dirty="0" smtClean="0"/>
              <a:t>do.)</a:t>
            </a:r>
          </a:p>
        </p:txBody>
      </p:sp>
      <p:cxnSp>
        <p:nvCxnSpPr>
          <p:cNvPr id="3" name="Straight Connector 2"/>
          <p:cNvCxnSpPr/>
          <p:nvPr/>
        </p:nvCxnSpPr>
        <p:spPr>
          <a:xfrm>
            <a:off x="912812" y="1524000"/>
            <a:ext cx="10363200" cy="0"/>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650069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Autofit/>
          </a:bodyPr>
          <a:lstStyle/>
          <a:p>
            <a:pPr algn="ctr"/>
            <a:r>
              <a:rPr lang="en-US" sz="4400" dirty="0" smtClean="0">
                <a:solidFill>
                  <a:schemeClr val="bg2">
                    <a:lumMod val="60000"/>
                    <a:lumOff val="40000"/>
                  </a:schemeClr>
                </a:solidFill>
              </a:rPr>
              <a:t>Letters and Manuscripts, Vol. 14, </a:t>
            </a:r>
            <a:r>
              <a:rPr lang="en-US" sz="3200" dirty="0" smtClean="0">
                <a:solidFill>
                  <a:schemeClr val="bg2">
                    <a:lumMod val="60000"/>
                    <a:lumOff val="40000"/>
                  </a:schemeClr>
                </a:solidFill>
              </a:rPr>
              <a:t>Letter to J.H. Kellogg, par. 18-22</a:t>
            </a:r>
            <a:endParaRPr lang="en-US" sz="3200" dirty="0">
              <a:solidFill>
                <a:schemeClr val="bg2">
                  <a:lumMod val="60000"/>
                  <a:lumOff val="40000"/>
                </a:schemeClr>
              </a:solidFill>
            </a:endParaRPr>
          </a:p>
        </p:txBody>
      </p:sp>
      <p:sp>
        <p:nvSpPr>
          <p:cNvPr id="14" name="Content Placeholder 13"/>
          <p:cNvSpPr>
            <a:spLocks noGrp="1"/>
          </p:cNvSpPr>
          <p:nvPr>
            <p:ph idx="1"/>
          </p:nvPr>
        </p:nvSpPr>
        <p:spPr>
          <a:xfrm>
            <a:off x="1293814" y="1828800"/>
            <a:ext cx="9601200" cy="4572000"/>
          </a:xfrm>
          <a:noFill/>
        </p:spPr>
        <p:txBody>
          <a:bodyPr>
            <a:normAutofit/>
          </a:bodyPr>
          <a:lstStyle/>
          <a:p>
            <a:pPr marL="0" indent="0">
              <a:buNone/>
            </a:pPr>
            <a:r>
              <a:rPr lang="en-US" sz="3200" dirty="0" smtClean="0"/>
              <a:t>The </a:t>
            </a:r>
            <a:r>
              <a:rPr lang="en-US" sz="3200" dirty="0"/>
              <a:t>truth in regard to the Sabbath of the Lord is to be proclaimed. The seventh day is to be shown to be the seal of the living God. People are to be shown what they may expect from the papal power. The time has come when the Protestant churches are reaching out to grasp the hand of the power that has made void the law of God. More work is to be done in the W.C.T.U. Here is a special field that has scarcely been touched. </a:t>
            </a:r>
          </a:p>
        </p:txBody>
      </p:sp>
      <p:cxnSp>
        <p:nvCxnSpPr>
          <p:cNvPr id="3" name="Straight Connector 2"/>
          <p:cNvCxnSpPr/>
          <p:nvPr/>
        </p:nvCxnSpPr>
        <p:spPr>
          <a:xfrm>
            <a:off x="912812" y="1524000"/>
            <a:ext cx="10363200" cy="0"/>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517555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Autofit/>
          </a:bodyPr>
          <a:lstStyle/>
          <a:p>
            <a:pPr algn="ctr"/>
            <a:r>
              <a:rPr lang="en-US" sz="4400" dirty="0" smtClean="0">
                <a:solidFill>
                  <a:schemeClr val="bg2">
                    <a:lumMod val="60000"/>
                    <a:lumOff val="40000"/>
                  </a:schemeClr>
                </a:solidFill>
              </a:rPr>
              <a:t>Letters and Manuscripts, Vol. 14, </a:t>
            </a:r>
            <a:r>
              <a:rPr lang="en-US" sz="3200" dirty="0" smtClean="0">
                <a:solidFill>
                  <a:schemeClr val="bg2">
                    <a:lumMod val="60000"/>
                    <a:lumOff val="40000"/>
                  </a:schemeClr>
                </a:solidFill>
              </a:rPr>
              <a:t>Letter to J.H. Kellogg, par. 20-22</a:t>
            </a:r>
            <a:endParaRPr lang="en-US" sz="3200" dirty="0">
              <a:solidFill>
                <a:schemeClr val="bg2">
                  <a:lumMod val="60000"/>
                  <a:lumOff val="40000"/>
                </a:schemeClr>
              </a:solidFill>
            </a:endParaRPr>
          </a:p>
        </p:txBody>
      </p:sp>
      <p:sp>
        <p:nvSpPr>
          <p:cNvPr id="14" name="Content Placeholder 13"/>
          <p:cNvSpPr>
            <a:spLocks noGrp="1"/>
          </p:cNvSpPr>
          <p:nvPr>
            <p:ph idx="1"/>
          </p:nvPr>
        </p:nvSpPr>
        <p:spPr>
          <a:noFill/>
        </p:spPr>
        <p:txBody>
          <a:bodyPr>
            <a:normAutofit/>
          </a:bodyPr>
          <a:lstStyle/>
          <a:p>
            <a:pPr marL="0" indent="0">
              <a:buNone/>
            </a:pPr>
            <a:r>
              <a:rPr lang="en-US" sz="3200" dirty="0"/>
              <a:t>In the seventeenth of Revelation is foretold the destruction of all the churches who corrupt themselves by idolatrous devotion to the service of the Papacy, those who have drunk of the wine of the wrath of her fornication. John writes, “</a:t>
            </a:r>
            <a:r>
              <a:rPr lang="en-US" sz="3200" dirty="0">
                <a:solidFill>
                  <a:schemeClr val="accent2">
                    <a:lumMod val="40000"/>
                    <a:lumOff val="60000"/>
                  </a:schemeClr>
                </a:solidFill>
              </a:rPr>
              <a:t>And there came one of the seven angels which had the seven vials, and talked with me, saying unto me, Come hither; I will show unto thee the judgment of the great whore that </a:t>
            </a:r>
            <a:r>
              <a:rPr lang="en-US" sz="3200" dirty="0" err="1">
                <a:solidFill>
                  <a:schemeClr val="accent2">
                    <a:lumMod val="40000"/>
                    <a:lumOff val="60000"/>
                  </a:schemeClr>
                </a:solidFill>
              </a:rPr>
              <a:t>sitteth</a:t>
            </a:r>
            <a:r>
              <a:rPr lang="en-US" sz="3200" dirty="0">
                <a:solidFill>
                  <a:schemeClr val="accent2">
                    <a:lumMod val="40000"/>
                    <a:lumOff val="60000"/>
                  </a:schemeClr>
                </a:solidFill>
              </a:rPr>
              <a:t> upon many waters</a:t>
            </a:r>
            <a:r>
              <a:rPr lang="en-US" sz="3200" dirty="0" smtClean="0"/>
              <a:t>:</a:t>
            </a:r>
            <a:endParaRPr lang="en-US" sz="3200" dirty="0"/>
          </a:p>
        </p:txBody>
      </p:sp>
      <p:cxnSp>
        <p:nvCxnSpPr>
          <p:cNvPr id="3" name="Straight Connector 2"/>
          <p:cNvCxnSpPr/>
          <p:nvPr/>
        </p:nvCxnSpPr>
        <p:spPr>
          <a:xfrm>
            <a:off x="912812" y="1524000"/>
            <a:ext cx="10363200" cy="0"/>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800646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dirty="0" smtClean="0">
                <a:solidFill>
                  <a:schemeClr val="bg2">
                    <a:lumMod val="60000"/>
                    <a:lumOff val="40000"/>
                  </a:schemeClr>
                </a:solidFill>
              </a:rPr>
              <a:t>KEY VERSES: </a:t>
            </a:r>
            <a:r>
              <a:rPr lang="en-US" b="1" dirty="0" smtClean="0">
                <a:solidFill>
                  <a:schemeClr val="bg2">
                    <a:lumMod val="60000"/>
                    <a:lumOff val="40000"/>
                  </a:schemeClr>
                </a:solidFill>
              </a:rPr>
              <a:t>The 2</a:t>
            </a:r>
            <a:r>
              <a:rPr lang="en-US" b="1" baseline="30000" dirty="0" smtClean="0">
                <a:solidFill>
                  <a:schemeClr val="bg2">
                    <a:lumMod val="60000"/>
                    <a:lumOff val="40000"/>
                  </a:schemeClr>
                </a:solidFill>
              </a:rPr>
              <a:t>nd</a:t>
            </a:r>
            <a:r>
              <a:rPr lang="en-US" b="1" dirty="0" smtClean="0">
                <a:solidFill>
                  <a:schemeClr val="bg2">
                    <a:lumMod val="60000"/>
                    <a:lumOff val="40000"/>
                  </a:schemeClr>
                </a:solidFill>
              </a:rPr>
              <a:t> Angel’s Message</a:t>
            </a:r>
            <a:r>
              <a:rPr lang="en-US" dirty="0" smtClean="0"/>
              <a:t/>
            </a:r>
            <a:br>
              <a:rPr lang="en-US" dirty="0" smtClean="0"/>
            </a:br>
            <a:r>
              <a:rPr lang="en-US" dirty="0" smtClean="0"/>
              <a:t>Revelation 14:8</a:t>
            </a:r>
            <a:endParaRPr lang="en-US" dirty="0"/>
          </a:p>
        </p:txBody>
      </p:sp>
      <p:sp>
        <p:nvSpPr>
          <p:cNvPr id="14" name="Content Placeholder 13"/>
          <p:cNvSpPr>
            <a:spLocks noGrp="1"/>
          </p:cNvSpPr>
          <p:nvPr>
            <p:ph idx="1"/>
          </p:nvPr>
        </p:nvSpPr>
        <p:spPr>
          <a:xfrm>
            <a:off x="1275100" y="1981200"/>
            <a:ext cx="9601200" cy="2743200"/>
          </a:xfrm>
          <a:solidFill>
            <a:schemeClr val="accent3">
              <a:lumMod val="50000"/>
            </a:schemeClr>
          </a:solidFill>
        </p:spPr>
        <p:txBody>
          <a:bodyPr>
            <a:normAutofit/>
          </a:bodyPr>
          <a:lstStyle/>
          <a:p>
            <a:r>
              <a:rPr lang="en-US" sz="3599" b="1" baseline="30000" dirty="0"/>
              <a:t>8 </a:t>
            </a:r>
            <a:r>
              <a:rPr lang="en-US" sz="3599" b="1" dirty="0"/>
              <a:t>And there followed another angel, saying, Babylon is fallen, is fallen, that great city, because she made all nations drink of the wine of the wrath of her fornication</a:t>
            </a:r>
            <a:r>
              <a:rPr lang="en-US" sz="3599" b="1" dirty="0"/>
              <a:t>.</a:t>
            </a:r>
            <a:endParaRPr lang="en-US" sz="3599" b="1" dirty="0"/>
          </a:p>
        </p:txBody>
      </p:sp>
    </p:spTree>
    <p:extLst>
      <p:ext uri="{BB962C8B-B14F-4D97-AF65-F5344CB8AC3E}">
        <p14:creationId xmlns:p14="http://schemas.microsoft.com/office/powerpoint/2010/main" val="2210205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Autofit/>
          </a:bodyPr>
          <a:lstStyle/>
          <a:p>
            <a:pPr algn="ctr"/>
            <a:r>
              <a:rPr lang="en-US" sz="4400" dirty="0" smtClean="0">
                <a:solidFill>
                  <a:schemeClr val="bg2">
                    <a:lumMod val="60000"/>
                    <a:lumOff val="40000"/>
                  </a:schemeClr>
                </a:solidFill>
              </a:rPr>
              <a:t>Letters and Manuscripts, Vol. 14, </a:t>
            </a:r>
            <a:r>
              <a:rPr lang="en-US" sz="3200" dirty="0" smtClean="0">
                <a:solidFill>
                  <a:schemeClr val="bg2">
                    <a:lumMod val="60000"/>
                    <a:lumOff val="40000"/>
                  </a:schemeClr>
                </a:solidFill>
              </a:rPr>
              <a:t>Letter to J.H. Kellogg, par. 20-22</a:t>
            </a:r>
            <a:endParaRPr lang="en-US" sz="3200" dirty="0">
              <a:solidFill>
                <a:schemeClr val="bg2">
                  <a:lumMod val="60000"/>
                  <a:lumOff val="40000"/>
                </a:schemeClr>
              </a:solidFill>
            </a:endParaRPr>
          </a:p>
        </p:txBody>
      </p:sp>
      <p:sp>
        <p:nvSpPr>
          <p:cNvPr id="14" name="Content Placeholder 13"/>
          <p:cNvSpPr>
            <a:spLocks noGrp="1"/>
          </p:cNvSpPr>
          <p:nvPr>
            <p:ph idx="1"/>
          </p:nvPr>
        </p:nvSpPr>
        <p:spPr>
          <a:noFill/>
        </p:spPr>
        <p:txBody>
          <a:bodyPr>
            <a:normAutofit fontScale="92500" lnSpcReduction="10000"/>
          </a:bodyPr>
          <a:lstStyle/>
          <a:p>
            <a:pPr marL="0" indent="0">
              <a:buNone/>
            </a:pPr>
            <a:r>
              <a:rPr lang="en-US" sz="3200" dirty="0" smtClean="0">
                <a:solidFill>
                  <a:schemeClr val="accent2">
                    <a:lumMod val="40000"/>
                    <a:lumOff val="60000"/>
                  </a:schemeClr>
                </a:solidFill>
              </a:rPr>
              <a:t>with </a:t>
            </a:r>
            <a:r>
              <a:rPr lang="en-US" sz="3200" dirty="0">
                <a:solidFill>
                  <a:schemeClr val="accent2">
                    <a:lumMod val="40000"/>
                    <a:lumOff val="60000"/>
                  </a:schemeClr>
                </a:solidFill>
              </a:rPr>
              <a:t>whom the kings of the earth have committed fornication, and the inhabitants of the earth have been made drunk with the wine of her fornication. So he carried me away in the spirit into the wilderness; and I saw a woman sit upon a scarlet colored beast, full of names of blasphemy, having seven heads and ten horns. And the woman was arrayed in purple and scarlet color, and decked with gold and precious stones and pearls, having a golden cup in her hand full of abominations and filthiness of her fornications.</a:t>
            </a:r>
            <a:r>
              <a:rPr lang="en-US" sz="3200" dirty="0"/>
              <a:t>” </a:t>
            </a:r>
          </a:p>
        </p:txBody>
      </p:sp>
      <p:cxnSp>
        <p:nvCxnSpPr>
          <p:cNvPr id="3" name="Straight Connector 2"/>
          <p:cNvCxnSpPr/>
          <p:nvPr/>
        </p:nvCxnSpPr>
        <p:spPr>
          <a:xfrm>
            <a:off x="912812" y="1524000"/>
            <a:ext cx="10363200" cy="0"/>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984898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Autofit/>
          </a:bodyPr>
          <a:lstStyle/>
          <a:p>
            <a:pPr algn="ctr"/>
            <a:r>
              <a:rPr lang="en-US" sz="4400" dirty="0" smtClean="0">
                <a:solidFill>
                  <a:schemeClr val="bg2">
                    <a:lumMod val="60000"/>
                    <a:lumOff val="40000"/>
                  </a:schemeClr>
                </a:solidFill>
              </a:rPr>
              <a:t>Letters and Manuscripts, Vol. 14, </a:t>
            </a:r>
            <a:r>
              <a:rPr lang="en-US" sz="3200" dirty="0" smtClean="0">
                <a:solidFill>
                  <a:schemeClr val="bg2">
                    <a:lumMod val="60000"/>
                    <a:lumOff val="40000"/>
                  </a:schemeClr>
                </a:solidFill>
              </a:rPr>
              <a:t>Letter to J.H. Kellogg, par. 21-22</a:t>
            </a:r>
            <a:endParaRPr lang="en-US" sz="3200" dirty="0">
              <a:solidFill>
                <a:schemeClr val="bg2">
                  <a:lumMod val="60000"/>
                  <a:lumOff val="40000"/>
                </a:schemeClr>
              </a:solidFill>
            </a:endParaRPr>
          </a:p>
        </p:txBody>
      </p:sp>
      <p:sp>
        <p:nvSpPr>
          <p:cNvPr id="14" name="Content Placeholder 13"/>
          <p:cNvSpPr>
            <a:spLocks noGrp="1"/>
          </p:cNvSpPr>
          <p:nvPr>
            <p:ph idx="1"/>
          </p:nvPr>
        </p:nvSpPr>
        <p:spPr>
          <a:noFill/>
        </p:spPr>
        <p:txBody>
          <a:bodyPr>
            <a:normAutofit fontScale="92500" lnSpcReduction="20000"/>
          </a:bodyPr>
          <a:lstStyle/>
          <a:p>
            <a:pPr marL="0" indent="0">
              <a:buNone/>
            </a:pPr>
            <a:r>
              <a:rPr lang="en-US" sz="3200" dirty="0"/>
              <a:t>Thus is represented the papal power, which with all deceivableness of unrighteousness, by outside attraction and gorgeous display, deceives all nations, promising them, as did Satan our first parents, all good to those who receive its mark, and all harm to those who oppose its fallacies. The power which has the deepest inward corruption will make the greatest display, and will clothe itself with the most elaborate signs of power. The Bible plainly declares that this covers a corrupt and deceiving wickedness. “</a:t>
            </a:r>
            <a:r>
              <a:rPr lang="en-US" sz="3200" dirty="0">
                <a:solidFill>
                  <a:schemeClr val="accent2">
                    <a:lumMod val="40000"/>
                    <a:lumOff val="60000"/>
                  </a:schemeClr>
                </a:solidFill>
              </a:rPr>
              <a:t>Upon her forehead was a name written, Mystery, Babylon the Great, the mother of harlots and abominations of the earth</a:t>
            </a:r>
            <a:r>
              <a:rPr lang="en-US" sz="3200" dirty="0" smtClean="0">
                <a:solidFill>
                  <a:schemeClr val="accent2">
                    <a:lumMod val="40000"/>
                    <a:lumOff val="60000"/>
                  </a:schemeClr>
                </a:solidFill>
              </a:rPr>
              <a:t>.</a:t>
            </a:r>
            <a:r>
              <a:rPr lang="en-US" sz="3200" dirty="0" smtClean="0"/>
              <a:t>”</a:t>
            </a:r>
            <a:endParaRPr lang="en-US" sz="3200" dirty="0"/>
          </a:p>
        </p:txBody>
      </p:sp>
      <p:cxnSp>
        <p:nvCxnSpPr>
          <p:cNvPr id="3" name="Straight Connector 2"/>
          <p:cNvCxnSpPr/>
          <p:nvPr/>
        </p:nvCxnSpPr>
        <p:spPr>
          <a:xfrm>
            <a:off x="912812" y="1524000"/>
            <a:ext cx="10363200" cy="0"/>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3589770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Autofit/>
          </a:bodyPr>
          <a:lstStyle/>
          <a:p>
            <a:pPr algn="ctr"/>
            <a:r>
              <a:rPr lang="en-US" sz="4400" dirty="0" smtClean="0">
                <a:solidFill>
                  <a:schemeClr val="bg2">
                    <a:lumMod val="60000"/>
                    <a:lumOff val="40000"/>
                  </a:schemeClr>
                </a:solidFill>
              </a:rPr>
              <a:t>Letters and Manuscripts, Vol. 14, </a:t>
            </a:r>
            <a:r>
              <a:rPr lang="en-US" sz="3200" dirty="0" smtClean="0">
                <a:solidFill>
                  <a:schemeClr val="bg2">
                    <a:lumMod val="60000"/>
                    <a:lumOff val="40000"/>
                  </a:schemeClr>
                </a:solidFill>
              </a:rPr>
              <a:t>Letter to J.H. Kellogg, par. 22</a:t>
            </a:r>
            <a:endParaRPr lang="en-US" sz="3200" dirty="0">
              <a:solidFill>
                <a:schemeClr val="bg2">
                  <a:lumMod val="60000"/>
                  <a:lumOff val="40000"/>
                </a:schemeClr>
              </a:solidFill>
            </a:endParaRPr>
          </a:p>
        </p:txBody>
      </p:sp>
      <p:sp>
        <p:nvSpPr>
          <p:cNvPr id="14" name="Content Placeholder 13"/>
          <p:cNvSpPr>
            <a:spLocks noGrp="1"/>
          </p:cNvSpPr>
          <p:nvPr>
            <p:ph idx="1"/>
          </p:nvPr>
        </p:nvSpPr>
        <p:spPr>
          <a:noFill/>
        </p:spPr>
        <p:txBody>
          <a:bodyPr>
            <a:normAutofit/>
          </a:bodyPr>
          <a:lstStyle/>
          <a:p>
            <a:pPr marL="0" indent="0">
              <a:buNone/>
            </a:pPr>
            <a:r>
              <a:rPr lang="en-US" sz="3200" dirty="0"/>
              <a:t>What is it that gives its kingdom to this power? Protestantism, a power which while professing to have the temper and spirit of a lamb, and to be allied to heaven, speaks with the voice of a dragon. It is moved by a power from beneath. </a:t>
            </a:r>
          </a:p>
        </p:txBody>
      </p:sp>
      <p:cxnSp>
        <p:nvCxnSpPr>
          <p:cNvPr id="3" name="Straight Connector 2"/>
          <p:cNvCxnSpPr/>
          <p:nvPr/>
        </p:nvCxnSpPr>
        <p:spPr>
          <a:xfrm>
            <a:off x="912812" y="1524000"/>
            <a:ext cx="10363200" cy="0"/>
          </a:xfrm>
          <a:prstGeom prst="line">
            <a:avLst/>
          </a:prstGeom>
        </p:spPr>
        <p:style>
          <a:lnRef idx="3">
            <a:schemeClr val="accent2"/>
          </a:lnRef>
          <a:fillRef idx="0">
            <a:schemeClr val="accent2"/>
          </a:fillRef>
          <a:effectRef idx="2">
            <a:schemeClr val="accent2"/>
          </a:effectRef>
          <a:fontRef idx="minor">
            <a:schemeClr val="tx1"/>
          </a:fontRef>
        </p:style>
      </p:cxnSp>
      <p:sp>
        <p:nvSpPr>
          <p:cNvPr id="2" name="TextBox 1"/>
          <p:cNvSpPr txBox="1"/>
          <p:nvPr/>
        </p:nvSpPr>
        <p:spPr>
          <a:xfrm>
            <a:off x="684212" y="4800600"/>
            <a:ext cx="10972800" cy="1569660"/>
          </a:xfrm>
          <a:prstGeom prst="rect">
            <a:avLst/>
          </a:prstGeom>
          <a:solidFill>
            <a:schemeClr val="accent2">
              <a:lumMod val="75000"/>
            </a:schemeClr>
          </a:solidFill>
        </p:spPr>
        <p:txBody>
          <a:bodyPr wrap="square" rtlCol="0">
            <a:spAutoFit/>
          </a:bodyPr>
          <a:lstStyle/>
          <a:p>
            <a:r>
              <a:rPr lang="en-US" sz="3200" dirty="0" smtClean="0"/>
              <a:t>Keeping the big picture (and our task) in mind, let’s take a look at the other passage with strong connections to our discussion in Revelation 13, namely Revelation 12</a:t>
            </a:r>
            <a:r>
              <a:rPr lang="en-US" dirty="0" smtClean="0"/>
              <a:t>.  </a:t>
            </a:r>
            <a:endParaRPr lang="en-US" dirty="0"/>
          </a:p>
        </p:txBody>
      </p:sp>
    </p:spTree>
    <p:extLst>
      <p:ext uri="{BB962C8B-B14F-4D97-AF65-F5344CB8AC3E}">
        <p14:creationId xmlns:p14="http://schemas.microsoft.com/office/powerpoint/2010/main" val="16856816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8013" y="685800"/>
            <a:ext cx="4267200" cy="3276600"/>
          </a:xfrm>
        </p:spPr>
        <p:txBody>
          <a:bodyPr/>
          <a:lstStyle/>
          <a:p>
            <a:r>
              <a:rPr lang="en-US" sz="3200" b="1" baseline="30000" dirty="0">
                <a:solidFill>
                  <a:schemeClr val="bg2">
                    <a:lumMod val="60000"/>
                    <a:lumOff val="40000"/>
                  </a:schemeClr>
                </a:solidFill>
              </a:rPr>
              <a:t>3 </a:t>
            </a:r>
            <a:r>
              <a:rPr lang="en-US" sz="3200" dirty="0">
                <a:solidFill>
                  <a:schemeClr val="bg2">
                    <a:lumMod val="60000"/>
                    <a:lumOff val="40000"/>
                  </a:schemeClr>
                </a:solidFill>
              </a:rPr>
              <a:t>And there appeared another wonder in heaven; and behold a </a:t>
            </a:r>
            <a:r>
              <a:rPr lang="en-US" sz="3200" dirty="0">
                <a:solidFill>
                  <a:srgbClr val="BCD1A3"/>
                </a:solidFill>
              </a:rPr>
              <a:t>great red dragon, having seven heads and ten horns</a:t>
            </a:r>
            <a:r>
              <a:rPr lang="en-US" sz="3200" dirty="0">
                <a:solidFill>
                  <a:schemeClr val="bg2">
                    <a:lumMod val="60000"/>
                    <a:lumOff val="40000"/>
                  </a:schemeClr>
                </a:solidFill>
              </a:rPr>
              <a:t>, and seven crowns upon his heads.</a:t>
            </a:r>
            <a:endParaRPr lang="en-US" sz="3200" dirty="0">
              <a:solidFill>
                <a:schemeClr val="bg2">
                  <a:lumMod val="60000"/>
                  <a:lumOff val="40000"/>
                </a:schemeClr>
              </a:solidFill>
            </a:endParaRPr>
          </a:p>
        </p:txBody>
      </p:sp>
      <p:sp>
        <p:nvSpPr>
          <p:cNvPr id="4" name="Text Placeholder 3"/>
          <p:cNvSpPr>
            <a:spLocks noGrp="1"/>
          </p:cNvSpPr>
          <p:nvPr>
            <p:ph type="body" sz="half" idx="2"/>
          </p:nvPr>
        </p:nvSpPr>
        <p:spPr>
          <a:xfrm>
            <a:off x="608013" y="4724400"/>
            <a:ext cx="4267200" cy="1828800"/>
          </a:xfrm>
          <a:solidFill>
            <a:srgbClr val="485E2E">
              <a:alpha val="60000"/>
            </a:srgbClr>
          </a:solidFill>
        </p:spPr>
        <p:txBody>
          <a:bodyPr>
            <a:noAutofit/>
          </a:bodyPr>
          <a:lstStyle/>
          <a:p>
            <a:pPr algn="ctr"/>
            <a:r>
              <a:rPr lang="en-US" sz="4000" dirty="0"/>
              <a:t>An Excursus into </a:t>
            </a:r>
            <a:r>
              <a:rPr lang="en-US" sz="4000" u="sng" dirty="0"/>
              <a:t>Revelation </a:t>
            </a:r>
            <a:r>
              <a:rPr lang="en-US" sz="4000" u="sng" dirty="0" smtClean="0"/>
              <a:t>12</a:t>
            </a:r>
            <a:r>
              <a:rPr lang="en-US" sz="4000" dirty="0" smtClean="0"/>
              <a:t>:  </a:t>
            </a:r>
            <a:r>
              <a:rPr lang="en-US" sz="4000" dirty="0"/>
              <a:t/>
            </a:r>
            <a:br>
              <a:rPr lang="en-US" sz="4000" dirty="0"/>
            </a:br>
            <a:r>
              <a:rPr lang="en-US" sz="3600" dirty="0">
                <a:solidFill>
                  <a:schemeClr val="bg2">
                    <a:lumMod val="60000"/>
                    <a:lumOff val="40000"/>
                  </a:schemeClr>
                </a:solidFill>
              </a:rPr>
              <a:t>Rev. </a:t>
            </a:r>
            <a:r>
              <a:rPr lang="en-US" sz="3600" dirty="0" smtClean="0">
                <a:solidFill>
                  <a:schemeClr val="bg2">
                    <a:lumMod val="60000"/>
                    <a:lumOff val="40000"/>
                  </a:schemeClr>
                </a:solidFill>
              </a:rPr>
              <a:t>12:3-10</a:t>
            </a:r>
            <a:endParaRPr lang="en-US" sz="3600" dirty="0">
              <a:solidFill>
                <a:schemeClr val="bg2">
                  <a:lumMod val="60000"/>
                  <a:lumOff val="40000"/>
                </a:schemeClr>
              </a:solidFill>
            </a:endParaRPr>
          </a:p>
        </p:txBody>
      </p:sp>
      <p:pic>
        <p:nvPicPr>
          <p:cNvPr id="19458" name="Picture 2" descr="Horns, Rpg and Signs on Pinterest"/>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11634" b="11634"/>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593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912812" y="381000"/>
            <a:ext cx="10363200" cy="1143000"/>
          </a:xfrm>
        </p:spPr>
        <p:txBody>
          <a:bodyPr>
            <a:noAutofit/>
          </a:bodyPr>
          <a:lstStyle/>
          <a:p>
            <a:pPr algn="ctr"/>
            <a:r>
              <a:rPr lang="en-US" sz="4400" dirty="0">
                <a:solidFill>
                  <a:schemeClr val="bg2">
                    <a:lumMod val="60000"/>
                    <a:lumOff val="40000"/>
                  </a:schemeClr>
                </a:solidFill>
              </a:rPr>
              <a:t>An Excursus into Revelation </a:t>
            </a:r>
            <a:r>
              <a:rPr lang="en-US" sz="4400" dirty="0" smtClean="0">
                <a:solidFill>
                  <a:schemeClr val="bg2">
                    <a:lumMod val="60000"/>
                    <a:lumOff val="40000"/>
                  </a:schemeClr>
                </a:solidFill>
              </a:rPr>
              <a:t>12:3</a:t>
            </a:r>
            <a:endParaRPr lang="en-US" sz="4400" dirty="0">
              <a:solidFill>
                <a:schemeClr val="bg2">
                  <a:lumMod val="60000"/>
                  <a:lumOff val="40000"/>
                </a:schemeClr>
              </a:solidFill>
            </a:endParaRPr>
          </a:p>
        </p:txBody>
      </p:sp>
      <p:sp>
        <p:nvSpPr>
          <p:cNvPr id="14" name="Content Placeholder 13"/>
          <p:cNvSpPr>
            <a:spLocks noGrp="1"/>
          </p:cNvSpPr>
          <p:nvPr>
            <p:ph idx="1"/>
          </p:nvPr>
        </p:nvSpPr>
        <p:spPr>
          <a:xfrm>
            <a:off x="1293814" y="1752600"/>
            <a:ext cx="9601200" cy="4572000"/>
          </a:xfrm>
          <a:noFill/>
        </p:spPr>
        <p:txBody>
          <a:bodyPr>
            <a:normAutofit lnSpcReduction="10000"/>
          </a:bodyPr>
          <a:lstStyle/>
          <a:p>
            <a:r>
              <a:rPr lang="en-US" sz="3200" dirty="0">
                <a:solidFill>
                  <a:schemeClr val="bg2">
                    <a:lumMod val="60000"/>
                    <a:lumOff val="40000"/>
                  </a:schemeClr>
                </a:solidFill>
              </a:rPr>
              <a:t>SDABC V.7 p. </a:t>
            </a:r>
            <a:r>
              <a:rPr lang="en-US" sz="3200" dirty="0" smtClean="0">
                <a:solidFill>
                  <a:schemeClr val="bg2">
                    <a:lumMod val="60000"/>
                    <a:lumOff val="40000"/>
                  </a:schemeClr>
                </a:solidFill>
              </a:rPr>
              <a:t>807 </a:t>
            </a:r>
            <a:r>
              <a:rPr lang="en-US" sz="3200" dirty="0" smtClean="0"/>
              <a:t>  </a:t>
            </a:r>
            <a:r>
              <a:rPr lang="en-US" sz="3200" dirty="0"/>
              <a:t>In v. 9 the power thus represented is identified as “that old serpent, called the Devil, and Satan.” Here the symbol represents Satan as working through pagan Rome, the power ruling the world when Jesus was </a:t>
            </a:r>
            <a:r>
              <a:rPr lang="en-US" sz="3200" dirty="0" smtClean="0"/>
              <a:t>born. </a:t>
            </a:r>
            <a:r>
              <a:rPr lang="en-US" sz="3200" dirty="0"/>
              <a:t>The dragon is described as “red,” probably because of the fact that in all his connection with the church of God he has appeared in the role of persecutor and destroyer. It has been his studied purpose to destroy the children of the Most High.</a:t>
            </a:r>
          </a:p>
        </p:txBody>
      </p:sp>
      <p:cxnSp>
        <p:nvCxnSpPr>
          <p:cNvPr id="3" name="Straight Connector 2"/>
          <p:cNvCxnSpPr/>
          <p:nvPr/>
        </p:nvCxnSpPr>
        <p:spPr>
          <a:xfrm>
            <a:off x="912812" y="1524000"/>
            <a:ext cx="10363200" cy="0"/>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323610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8013" y="228600"/>
            <a:ext cx="4267200" cy="4419600"/>
          </a:xfrm>
        </p:spPr>
        <p:txBody>
          <a:bodyPr/>
          <a:lstStyle/>
          <a:p>
            <a:r>
              <a:rPr lang="en-US" sz="3200" b="1" baseline="30000" dirty="0">
                <a:solidFill>
                  <a:schemeClr val="bg2">
                    <a:lumMod val="60000"/>
                    <a:lumOff val="40000"/>
                  </a:schemeClr>
                </a:solidFill>
              </a:rPr>
              <a:t>4 </a:t>
            </a:r>
            <a:r>
              <a:rPr lang="en-US" sz="3200" dirty="0">
                <a:solidFill>
                  <a:schemeClr val="bg2">
                    <a:lumMod val="60000"/>
                    <a:lumOff val="40000"/>
                  </a:schemeClr>
                </a:solidFill>
              </a:rPr>
              <a:t>And his tail drew the third part of the stars of heaven, and did cast them to the earth: and the dragon stood before the woman which was ready to be delivered, for to devour her child as soon as it was born.</a:t>
            </a:r>
            <a:endParaRPr lang="en-US" sz="3200" dirty="0">
              <a:solidFill>
                <a:schemeClr val="bg2">
                  <a:lumMod val="60000"/>
                  <a:lumOff val="40000"/>
                </a:schemeClr>
              </a:solidFill>
            </a:endParaRPr>
          </a:p>
        </p:txBody>
      </p:sp>
      <p:sp>
        <p:nvSpPr>
          <p:cNvPr id="4" name="Text Placeholder 3"/>
          <p:cNvSpPr>
            <a:spLocks noGrp="1"/>
          </p:cNvSpPr>
          <p:nvPr>
            <p:ph type="body" sz="half" idx="2"/>
          </p:nvPr>
        </p:nvSpPr>
        <p:spPr>
          <a:xfrm>
            <a:off x="608013" y="4724400"/>
            <a:ext cx="4267200" cy="1828800"/>
          </a:xfrm>
          <a:solidFill>
            <a:srgbClr val="485E2E">
              <a:alpha val="60000"/>
            </a:srgbClr>
          </a:solidFill>
        </p:spPr>
        <p:txBody>
          <a:bodyPr>
            <a:noAutofit/>
          </a:bodyPr>
          <a:lstStyle/>
          <a:p>
            <a:pPr algn="ctr"/>
            <a:r>
              <a:rPr lang="en-US" sz="4000" dirty="0"/>
              <a:t>An Excursus into </a:t>
            </a:r>
            <a:r>
              <a:rPr lang="en-US" sz="4000" u="sng" dirty="0"/>
              <a:t>Revelation </a:t>
            </a:r>
            <a:r>
              <a:rPr lang="en-US" sz="4000" u="sng" dirty="0" smtClean="0"/>
              <a:t>12</a:t>
            </a:r>
            <a:r>
              <a:rPr lang="en-US" sz="4000" dirty="0" smtClean="0"/>
              <a:t>:  </a:t>
            </a:r>
            <a:r>
              <a:rPr lang="en-US" sz="4000" dirty="0"/>
              <a:t/>
            </a:r>
            <a:br>
              <a:rPr lang="en-US" sz="4000" dirty="0"/>
            </a:br>
            <a:r>
              <a:rPr lang="en-US" sz="3600" dirty="0">
                <a:solidFill>
                  <a:schemeClr val="bg2">
                    <a:lumMod val="60000"/>
                    <a:lumOff val="40000"/>
                  </a:schemeClr>
                </a:solidFill>
              </a:rPr>
              <a:t>Rev. </a:t>
            </a:r>
            <a:r>
              <a:rPr lang="en-US" sz="3600" dirty="0" smtClean="0">
                <a:solidFill>
                  <a:schemeClr val="bg2">
                    <a:lumMod val="60000"/>
                    <a:lumOff val="40000"/>
                  </a:schemeClr>
                </a:solidFill>
              </a:rPr>
              <a:t>12:4-10</a:t>
            </a:r>
            <a:endParaRPr lang="en-US" sz="3600" dirty="0">
              <a:solidFill>
                <a:schemeClr val="bg2">
                  <a:lumMod val="60000"/>
                  <a:lumOff val="40000"/>
                </a:schemeClr>
              </a:solidFill>
            </a:endParaRPr>
          </a:p>
        </p:txBody>
      </p:sp>
      <p:pic>
        <p:nvPicPr>
          <p:cNvPr id="23554" name="Picture 2" descr="The tail of the Dragon casts down a third of the stars | Jehovah's Watchman"/>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1308" r="21308"/>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70320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8013" y="228600"/>
            <a:ext cx="4267200" cy="4114800"/>
          </a:xfrm>
        </p:spPr>
        <p:txBody>
          <a:bodyPr/>
          <a:lstStyle/>
          <a:p>
            <a:r>
              <a:rPr lang="en-US" sz="3200" b="1" baseline="30000" dirty="0">
                <a:solidFill>
                  <a:schemeClr val="bg2">
                    <a:lumMod val="60000"/>
                    <a:lumOff val="40000"/>
                  </a:schemeClr>
                </a:solidFill>
              </a:rPr>
              <a:t>5 </a:t>
            </a:r>
            <a:r>
              <a:rPr lang="en-US" sz="3200" dirty="0">
                <a:solidFill>
                  <a:schemeClr val="bg2">
                    <a:lumMod val="60000"/>
                    <a:lumOff val="40000"/>
                  </a:schemeClr>
                </a:solidFill>
              </a:rPr>
              <a:t>And she brought forth a man child, who was to rule all nations with a rod of iron: and her child was caught up unto God, and to his throne.</a:t>
            </a:r>
            <a:endParaRPr lang="en-US" sz="3200" dirty="0">
              <a:solidFill>
                <a:schemeClr val="bg2">
                  <a:lumMod val="60000"/>
                  <a:lumOff val="40000"/>
                </a:schemeClr>
              </a:solidFill>
            </a:endParaRPr>
          </a:p>
        </p:txBody>
      </p:sp>
      <p:sp>
        <p:nvSpPr>
          <p:cNvPr id="4" name="Text Placeholder 3"/>
          <p:cNvSpPr>
            <a:spLocks noGrp="1"/>
          </p:cNvSpPr>
          <p:nvPr>
            <p:ph type="body" sz="half" idx="2"/>
          </p:nvPr>
        </p:nvSpPr>
        <p:spPr>
          <a:xfrm>
            <a:off x="608013" y="4724400"/>
            <a:ext cx="4267200" cy="1828800"/>
          </a:xfrm>
          <a:solidFill>
            <a:srgbClr val="485E2E">
              <a:alpha val="60000"/>
            </a:srgbClr>
          </a:solidFill>
        </p:spPr>
        <p:txBody>
          <a:bodyPr>
            <a:noAutofit/>
          </a:bodyPr>
          <a:lstStyle/>
          <a:p>
            <a:pPr algn="ctr"/>
            <a:r>
              <a:rPr lang="en-US" sz="4000" dirty="0"/>
              <a:t>An Excursus into </a:t>
            </a:r>
            <a:r>
              <a:rPr lang="en-US" sz="4000" u="sng" dirty="0"/>
              <a:t>Revelation </a:t>
            </a:r>
            <a:r>
              <a:rPr lang="en-US" sz="4000" u="sng" dirty="0" smtClean="0"/>
              <a:t>12</a:t>
            </a:r>
            <a:r>
              <a:rPr lang="en-US" sz="4000" dirty="0" smtClean="0"/>
              <a:t>:  </a:t>
            </a:r>
            <a:r>
              <a:rPr lang="en-US" sz="4000" dirty="0"/>
              <a:t/>
            </a:r>
            <a:br>
              <a:rPr lang="en-US" sz="4000" dirty="0"/>
            </a:br>
            <a:r>
              <a:rPr lang="en-US" sz="3600" dirty="0">
                <a:solidFill>
                  <a:schemeClr val="bg2">
                    <a:lumMod val="60000"/>
                    <a:lumOff val="40000"/>
                  </a:schemeClr>
                </a:solidFill>
              </a:rPr>
              <a:t>Rev. </a:t>
            </a:r>
            <a:r>
              <a:rPr lang="en-US" sz="3600" dirty="0" smtClean="0">
                <a:solidFill>
                  <a:schemeClr val="bg2">
                    <a:lumMod val="60000"/>
                    <a:lumOff val="40000"/>
                  </a:schemeClr>
                </a:solidFill>
              </a:rPr>
              <a:t>12:5-10</a:t>
            </a:r>
            <a:endParaRPr lang="en-US" sz="3600" dirty="0">
              <a:solidFill>
                <a:schemeClr val="bg2">
                  <a:lumMod val="60000"/>
                  <a:lumOff val="40000"/>
                </a:schemeClr>
              </a:solidFill>
            </a:endParaRPr>
          </a:p>
        </p:txBody>
      </p:sp>
      <p:pic>
        <p:nvPicPr>
          <p:cNvPr id="24578" name="Picture 2" descr="Book of Revelation: April 2014"/>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t="4040" b="23252"/>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91369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8013" y="228600"/>
            <a:ext cx="4267200" cy="4114800"/>
          </a:xfrm>
        </p:spPr>
        <p:txBody>
          <a:bodyPr/>
          <a:lstStyle/>
          <a:p>
            <a:r>
              <a:rPr lang="en-US" sz="3200" b="1" baseline="30000" dirty="0">
                <a:solidFill>
                  <a:schemeClr val="bg2">
                    <a:lumMod val="60000"/>
                    <a:lumOff val="40000"/>
                  </a:schemeClr>
                </a:solidFill>
              </a:rPr>
              <a:t>6 </a:t>
            </a:r>
            <a:r>
              <a:rPr lang="en-US" sz="3200" dirty="0">
                <a:solidFill>
                  <a:schemeClr val="bg2">
                    <a:lumMod val="60000"/>
                    <a:lumOff val="40000"/>
                  </a:schemeClr>
                </a:solidFill>
              </a:rPr>
              <a:t>And the woman fled into the wilderness, where she hath a place prepared of God, that they should feed her there a thousand two hundred and threescore days.</a:t>
            </a:r>
            <a:endParaRPr lang="en-US" sz="3200" dirty="0">
              <a:solidFill>
                <a:schemeClr val="bg2">
                  <a:lumMod val="60000"/>
                  <a:lumOff val="40000"/>
                </a:schemeClr>
              </a:solidFill>
            </a:endParaRPr>
          </a:p>
        </p:txBody>
      </p:sp>
      <p:sp>
        <p:nvSpPr>
          <p:cNvPr id="4" name="Text Placeholder 3"/>
          <p:cNvSpPr>
            <a:spLocks noGrp="1"/>
          </p:cNvSpPr>
          <p:nvPr>
            <p:ph type="body" sz="half" idx="2"/>
          </p:nvPr>
        </p:nvSpPr>
        <p:spPr>
          <a:xfrm>
            <a:off x="608013" y="4724400"/>
            <a:ext cx="4267200" cy="1828800"/>
          </a:xfrm>
          <a:solidFill>
            <a:srgbClr val="485E2E">
              <a:alpha val="60000"/>
            </a:srgbClr>
          </a:solidFill>
        </p:spPr>
        <p:txBody>
          <a:bodyPr>
            <a:noAutofit/>
          </a:bodyPr>
          <a:lstStyle/>
          <a:p>
            <a:pPr algn="ctr"/>
            <a:r>
              <a:rPr lang="en-US" sz="4000" dirty="0"/>
              <a:t>An Excursus into </a:t>
            </a:r>
            <a:r>
              <a:rPr lang="en-US" sz="4000" u="sng" dirty="0"/>
              <a:t>Revelation </a:t>
            </a:r>
            <a:r>
              <a:rPr lang="en-US" sz="4000" u="sng" dirty="0" smtClean="0"/>
              <a:t>12</a:t>
            </a:r>
            <a:r>
              <a:rPr lang="en-US" sz="4000" dirty="0" smtClean="0"/>
              <a:t>:  </a:t>
            </a:r>
            <a:r>
              <a:rPr lang="en-US" sz="4000" dirty="0"/>
              <a:t/>
            </a:r>
            <a:br>
              <a:rPr lang="en-US" sz="4000" dirty="0"/>
            </a:br>
            <a:r>
              <a:rPr lang="en-US" sz="3600" dirty="0">
                <a:solidFill>
                  <a:schemeClr val="bg2">
                    <a:lumMod val="60000"/>
                    <a:lumOff val="40000"/>
                  </a:schemeClr>
                </a:solidFill>
              </a:rPr>
              <a:t>Rev. </a:t>
            </a:r>
            <a:r>
              <a:rPr lang="en-US" sz="3600" dirty="0" smtClean="0">
                <a:solidFill>
                  <a:schemeClr val="bg2">
                    <a:lumMod val="60000"/>
                    <a:lumOff val="40000"/>
                  </a:schemeClr>
                </a:solidFill>
              </a:rPr>
              <a:t>12:6-10</a:t>
            </a:r>
            <a:endParaRPr lang="en-US" sz="3600" dirty="0">
              <a:solidFill>
                <a:schemeClr val="bg2">
                  <a:lumMod val="60000"/>
                  <a:lumOff val="40000"/>
                </a:schemeClr>
              </a:solidFill>
            </a:endParaRPr>
          </a:p>
        </p:txBody>
      </p:sp>
      <p:pic>
        <p:nvPicPr>
          <p:cNvPr id="25602" name="Picture 2" descr="Satan's Wa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2551" r="12551"/>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9775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8013" y="228600"/>
            <a:ext cx="4267200" cy="4419600"/>
          </a:xfrm>
        </p:spPr>
        <p:txBody>
          <a:bodyPr/>
          <a:lstStyle/>
          <a:p>
            <a:r>
              <a:rPr lang="en-US" sz="3200" b="1" baseline="30000" dirty="0">
                <a:solidFill>
                  <a:schemeClr val="bg2">
                    <a:lumMod val="60000"/>
                    <a:lumOff val="40000"/>
                  </a:schemeClr>
                </a:solidFill>
              </a:rPr>
              <a:t>7 </a:t>
            </a:r>
            <a:r>
              <a:rPr lang="en-US" sz="3200" dirty="0">
                <a:solidFill>
                  <a:schemeClr val="bg2">
                    <a:lumMod val="60000"/>
                    <a:lumOff val="40000"/>
                  </a:schemeClr>
                </a:solidFill>
              </a:rPr>
              <a:t>And there was war in heaven: Michael and his angels fought against the dragon; and the dragon fought and his angels,</a:t>
            </a:r>
            <a:br>
              <a:rPr lang="en-US" sz="3200" dirty="0">
                <a:solidFill>
                  <a:schemeClr val="bg2">
                    <a:lumMod val="60000"/>
                    <a:lumOff val="40000"/>
                  </a:schemeClr>
                </a:solidFill>
              </a:rPr>
            </a:br>
            <a:r>
              <a:rPr lang="en-US" sz="3200" b="1" baseline="30000" dirty="0">
                <a:solidFill>
                  <a:schemeClr val="bg2">
                    <a:lumMod val="60000"/>
                    <a:lumOff val="40000"/>
                  </a:schemeClr>
                </a:solidFill>
              </a:rPr>
              <a:t>8 </a:t>
            </a:r>
            <a:r>
              <a:rPr lang="en-US" sz="3200" dirty="0">
                <a:solidFill>
                  <a:schemeClr val="bg2">
                    <a:lumMod val="60000"/>
                    <a:lumOff val="40000"/>
                  </a:schemeClr>
                </a:solidFill>
              </a:rPr>
              <a:t>And prevailed not; neither was their place found any more in heaven.</a:t>
            </a:r>
          </a:p>
        </p:txBody>
      </p:sp>
      <p:sp>
        <p:nvSpPr>
          <p:cNvPr id="4" name="Text Placeholder 3"/>
          <p:cNvSpPr>
            <a:spLocks noGrp="1"/>
          </p:cNvSpPr>
          <p:nvPr>
            <p:ph type="body" sz="half" idx="2"/>
          </p:nvPr>
        </p:nvSpPr>
        <p:spPr>
          <a:xfrm>
            <a:off x="608013" y="4724400"/>
            <a:ext cx="4267200" cy="1828800"/>
          </a:xfrm>
          <a:solidFill>
            <a:srgbClr val="485E2E">
              <a:alpha val="60000"/>
            </a:srgbClr>
          </a:solidFill>
        </p:spPr>
        <p:txBody>
          <a:bodyPr>
            <a:noAutofit/>
          </a:bodyPr>
          <a:lstStyle/>
          <a:p>
            <a:pPr algn="ctr"/>
            <a:r>
              <a:rPr lang="en-US" sz="4000" dirty="0"/>
              <a:t>An Excursus into </a:t>
            </a:r>
            <a:r>
              <a:rPr lang="en-US" sz="4000" u="sng" dirty="0"/>
              <a:t>Revelation </a:t>
            </a:r>
            <a:r>
              <a:rPr lang="en-US" sz="4000" u="sng" dirty="0" smtClean="0"/>
              <a:t>12</a:t>
            </a:r>
            <a:r>
              <a:rPr lang="en-US" sz="4000" dirty="0" smtClean="0"/>
              <a:t>:  </a:t>
            </a:r>
            <a:r>
              <a:rPr lang="en-US" sz="4000" dirty="0"/>
              <a:t/>
            </a:r>
            <a:br>
              <a:rPr lang="en-US" sz="4000" dirty="0"/>
            </a:br>
            <a:r>
              <a:rPr lang="en-US" sz="3600" dirty="0">
                <a:solidFill>
                  <a:schemeClr val="bg2">
                    <a:lumMod val="60000"/>
                    <a:lumOff val="40000"/>
                  </a:schemeClr>
                </a:solidFill>
              </a:rPr>
              <a:t>Rev. </a:t>
            </a:r>
            <a:r>
              <a:rPr lang="en-US" sz="3600" dirty="0" smtClean="0">
                <a:solidFill>
                  <a:schemeClr val="bg2">
                    <a:lumMod val="60000"/>
                    <a:lumOff val="40000"/>
                  </a:schemeClr>
                </a:solidFill>
              </a:rPr>
              <a:t>12:7-10</a:t>
            </a:r>
            <a:endParaRPr lang="en-US" sz="3600" dirty="0">
              <a:solidFill>
                <a:schemeClr val="bg2">
                  <a:lumMod val="60000"/>
                  <a:lumOff val="40000"/>
                </a:schemeClr>
              </a:solidFill>
            </a:endParaRPr>
          </a:p>
        </p:txBody>
      </p:sp>
      <p:pic>
        <p:nvPicPr>
          <p:cNvPr id="26628" name="Picture 4" descr="Dr. Kathy's Couch, the Reprise: And There Was War in Heaven"/>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1920" r="11920"/>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41964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8013" y="228600"/>
            <a:ext cx="4267200" cy="4419600"/>
          </a:xfrm>
        </p:spPr>
        <p:txBody>
          <a:bodyPr/>
          <a:lstStyle/>
          <a:p>
            <a:r>
              <a:rPr lang="en-US" sz="3200" b="1" baseline="30000" dirty="0">
                <a:solidFill>
                  <a:schemeClr val="bg2">
                    <a:lumMod val="60000"/>
                    <a:lumOff val="40000"/>
                  </a:schemeClr>
                </a:solidFill>
              </a:rPr>
              <a:t>9 </a:t>
            </a:r>
            <a:r>
              <a:rPr lang="en-US" sz="3200" dirty="0">
                <a:solidFill>
                  <a:schemeClr val="bg2">
                    <a:lumMod val="60000"/>
                    <a:lumOff val="40000"/>
                  </a:schemeClr>
                </a:solidFill>
              </a:rPr>
              <a:t>And the great dragon was cast out, that old serpent, called the Devil, and Satan, which </a:t>
            </a:r>
            <a:r>
              <a:rPr lang="en-US" sz="3200" dirty="0" err="1">
                <a:solidFill>
                  <a:schemeClr val="bg2">
                    <a:lumMod val="60000"/>
                    <a:lumOff val="40000"/>
                  </a:schemeClr>
                </a:solidFill>
              </a:rPr>
              <a:t>deceiveth</a:t>
            </a:r>
            <a:r>
              <a:rPr lang="en-US" sz="3200" dirty="0">
                <a:solidFill>
                  <a:schemeClr val="bg2">
                    <a:lumMod val="60000"/>
                    <a:lumOff val="40000"/>
                  </a:schemeClr>
                </a:solidFill>
              </a:rPr>
              <a:t> the whole world: he was cast out into the earth, and his angels were cast out with him.</a:t>
            </a:r>
          </a:p>
        </p:txBody>
      </p:sp>
      <p:sp>
        <p:nvSpPr>
          <p:cNvPr id="4" name="Text Placeholder 3"/>
          <p:cNvSpPr>
            <a:spLocks noGrp="1"/>
          </p:cNvSpPr>
          <p:nvPr>
            <p:ph type="body" sz="half" idx="2"/>
          </p:nvPr>
        </p:nvSpPr>
        <p:spPr>
          <a:xfrm>
            <a:off x="608013" y="4724400"/>
            <a:ext cx="4267200" cy="1828800"/>
          </a:xfrm>
          <a:solidFill>
            <a:srgbClr val="485E2E">
              <a:alpha val="60000"/>
            </a:srgbClr>
          </a:solidFill>
        </p:spPr>
        <p:txBody>
          <a:bodyPr>
            <a:noAutofit/>
          </a:bodyPr>
          <a:lstStyle/>
          <a:p>
            <a:pPr algn="ctr"/>
            <a:r>
              <a:rPr lang="en-US" sz="4000" dirty="0"/>
              <a:t>An Excursus into </a:t>
            </a:r>
            <a:r>
              <a:rPr lang="en-US" sz="4000" u="sng" dirty="0"/>
              <a:t>Revelation </a:t>
            </a:r>
            <a:r>
              <a:rPr lang="en-US" sz="4000" u="sng" dirty="0" smtClean="0"/>
              <a:t>12</a:t>
            </a:r>
            <a:r>
              <a:rPr lang="en-US" sz="4000" dirty="0" smtClean="0"/>
              <a:t>:  </a:t>
            </a:r>
            <a:r>
              <a:rPr lang="en-US" sz="4000" dirty="0"/>
              <a:t/>
            </a:r>
            <a:br>
              <a:rPr lang="en-US" sz="4000" dirty="0"/>
            </a:br>
            <a:r>
              <a:rPr lang="en-US" sz="3600" dirty="0">
                <a:solidFill>
                  <a:schemeClr val="bg2">
                    <a:lumMod val="60000"/>
                    <a:lumOff val="40000"/>
                  </a:schemeClr>
                </a:solidFill>
              </a:rPr>
              <a:t>Rev. </a:t>
            </a:r>
            <a:r>
              <a:rPr lang="en-US" sz="3600" dirty="0" smtClean="0">
                <a:solidFill>
                  <a:schemeClr val="bg2">
                    <a:lumMod val="60000"/>
                    <a:lumOff val="40000"/>
                  </a:schemeClr>
                </a:solidFill>
              </a:rPr>
              <a:t>12:9-10</a:t>
            </a:r>
            <a:endParaRPr lang="en-US" sz="3600" dirty="0">
              <a:solidFill>
                <a:schemeClr val="bg2">
                  <a:lumMod val="60000"/>
                  <a:lumOff val="40000"/>
                </a:schemeClr>
              </a:solidFill>
            </a:endParaRPr>
          </a:p>
        </p:txBody>
      </p:sp>
      <p:pic>
        <p:nvPicPr>
          <p:cNvPr id="26626" name="Picture 2" descr="20 best Revelation Ch 20 Picture Gallery - Events Before, During ..."/>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t="5266" b="18895"/>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91043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dirty="0" smtClean="0">
                <a:solidFill>
                  <a:schemeClr val="bg2">
                    <a:lumMod val="60000"/>
                    <a:lumOff val="40000"/>
                  </a:schemeClr>
                </a:solidFill>
              </a:rPr>
              <a:t>KEY VERSES: </a:t>
            </a:r>
            <a:r>
              <a:rPr lang="en-US" b="1" dirty="0" smtClean="0">
                <a:solidFill>
                  <a:schemeClr val="bg2">
                    <a:lumMod val="60000"/>
                    <a:lumOff val="40000"/>
                  </a:schemeClr>
                </a:solidFill>
              </a:rPr>
              <a:t>The 3</a:t>
            </a:r>
            <a:r>
              <a:rPr lang="en-US" b="1" baseline="30000" dirty="0" smtClean="0">
                <a:solidFill>
                  <a:schemeClr val="bg2">
                    <a:lumMod val="60000"/>
                    <a:lumOff val="40000"/>
                  </a:schemeClr>
                </a:solidFill>
              </a:rPr>
              <a:t>rd</a:t>
            </a:r>
            <a:r>
              <a:rPr lang="en-US" b="1" dirty="0" smtClean="0">
                <a:solidFill>
                  <a:schemeClr val="bg2">
                    <a:lumMod val="60000"/>
                    <a:lumOff val="40000"/>
                  </a:schemeClr>
                </a:solidFill>
              </a:rPr>
              <a:t> Angel’s Message</a:t>
            </a:r>
            <a:r>
              <a:rPr lang="en-US" dirty="0" smtClean="0"/>
              <a:t/>
            </a:r>
            <a:br>
              <a:rPr lang="en-US" dirty="0" smtClean="0"/>
            </a:br>
            <a:r>
              <a:rPr lang="en-US" dirty="0" smtClean="0"/>
              <a:t>Revelation 14:9-12</a:t>
            </a:r>
            <a:endParaRPr lang="en-US" dirty="0"/>
          </a:p>
        </p:txBody>
      </p:sp>
      <p:sp>
        <p:nvSpPr>
          <p:cNvPr id="14" name="Content Placeholder 13"/>
          <p:cNvSpPr>
            <a:spLocks noGrp="1"/>
          </p:cNvSpPr>
          <p:nvPr>
            <p:ph idx="1"/>
          </p:nvPr>
        </p:nvSpPr>
        <p:spPr>
          <a:solidFill>
            <a:schemeClr val="accent3">
              <a:lumMod val="50000"/>
            </a:schemeClr>
          </a:solidFill>
        </p:spPr>
        <p:txBody>
          <a:bodyPr>
            <a:normAutofit fontScale="92500" lnSpcReduction="10000"/>
          </a:bodyPr>
          <a:lstStyle/>
          <a:p>
            <a:r>
              <a:rPr lang="en-US" sz="3599" b="1" baseline="30000" dirty="0"/>
              <a:t>9</a:t>
            </a:r>
            <a:r>
              <a:rPr lang="en-US" sz="3599" b="1" baseline="30000" dirty="0"/>
              <a:t> </a:t>
            </a:r>
            <a:r>
              <a:rPr lang="en-US" sz="3599" b="1" dirty="0"/>
              <a:t>And the third angel followed them, saying with a loud voice, If any man worship the beast and his image, and receive his mark in his forehead, or in his hand</a:t>
            </a:r>
            <a:r>
              <a:rPr lang="en-US" sz="3599" b="1" dirty="0"/>
              <a:t>,</a:t>
            </a:r>
            <a:endParaRPr lang="en-US" sz="3599" b="1" dirty="0"/>
          </a:p>
          <a:p>
            <a:r>
              <a:rPr lang="en-US" sz="3599" b="1" baseline="30000" dirty="0"/>
              <a:t>10 </a:t>
            </a:r>
            <a:r>
              <a:rPr lang="en-US" sz="3599" b="1" dirty="0"/>
              <a:t>The same shall drink of the wine of the wrath of God, which is poured out without mixture into the cup of his indignation; and he shall be tormented with fire and brimstone in the presence of the holy angels, and in the presence of the Lamb</a:t>
            </a:r>
            <a:r>
              <a:rPr lang="en-US" sz="3599" b="1" dirty="0"/>
              <a:t>:</a:t>
            </a:r>
            <a:endParaRPr lang="en-US" sz="3599" b="1" dirty="0"/>
          </a:p>
        </p:txBody>
      </p:sp>
    </p:spTree>
    <p:extLst>
      <p:ext uri="{BB962C8B-B14F-4D97-AF65-F5344CB8AC3E}">
        <p14:creationId xmlns:p14="http://schemas.microsoft.com/office/powerpoint/2010/main" val="3388945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8013" y="228600"/>
            <a:ext cx="4267200" cy="4419600"/>
          </a:xfrm>
        </p:spPr>
        <p:txBody>
          <a:bodyPr/>
          <a:lstStyle/>
          <a:p>
            <a:r>
              <a:rPr lang="en-US" sz="3000" b="1" baseline="30000" dirty="0">
                <a:solidFill>
                  <a:schemeClr val="bg2">
                    <a:lumMod val="60000"/>
                    <a:lumOff val="40000"/>
                  </a:schemeClr>
                </a:solidFill>
              </a:rPr>
              <a:t>10 </a:t>
            </a:r>
            <a:r>
              <a:rPr lang="en-US" sz="3000" dirty="0">
                <a:solidFill>
                  <a:schemeClr val="bg2">
                    <a:lumMod val="60000"/>
                    <a:lumOff val="40000"/>
                  </a:schemeClr>
                </a:solidFill>
              </a:rPr>
              <a:t>And I heard a loud voice saying in heaven, Now is come salvation, and strength, and the kingdom of our God, and the power of his Christ: for the accuser of our brethren is cast down, which accused them before our God day and night.</a:t>
            </a:r>
          </a:p>
        </p:txBody>
      </p:sp>
      <p:sp>
        <p:nvSpPr>
          <p:cNvPr id="4" name="Text Placeholder 3"/>
          <p:cNvSpPr>
            <a:spLocks noGrp="1"/>
          </p:cNvSpPr>
          <p:nvPr>
            <p:ph type="body" sz="half" idx="2"/>
          </p:nvPr>
        </p:nvSpPr>
        <p:spPr>
          <a:xfrm>
            <a:off x="608013" y="4724400"/>
            <a:ext cx="4267200" cy="1828800"/>
          </a:xfrm>
          <a:solidFill>
            <a:srgbClr val="485E2E">
              <a:alpha val="60000"/>
            </a:srgbClr>
          </a:solidFill>
        </p:spPr>
        <p:txBody>
          <a:bodyPr>
            <a:noAutofit/>
          </a:bodyPr>
          <a:lstStyle/>
          <a:p>
            <a:pPr algn="ctr"/>
            <a:r>
              <a:rPr lang="en-US" sz="4000" dirty="0"/>
              <a:t>An Excursus into </a:t>
            </a:r>
            <a:r>
              <a:rPr lang="en-US" sz="4000" u="sng" dirty="0"/>
              <a:t>Revelation </a:t>
            </a:r>
            <a:r>
              <a:rPr lang="en-US" sz="4000" u="sng" dirty="0" smtClean="0"/>
              <a:t>12</a:t>
            </a:r>
            <a:r>
              <a:rPr lang="en-US" sz="4000" dirty="0" smtClean="0"/>
              <a:t>:  </a:t>
            </a:r>
            <a:r>
              <a:rPr lang="en-US" sz="4000" dirty="0"/>
              <a:t/>
            </a:r>
            <a:br>
              <a:rPr lang="en-US" sz="4000" dirty="0"/>
            </a:br>
            <a:r>
              <a:rPr lang="en-US" sz="3600" dirty="0">
                <a:solidFill>
                  <a:schemeClr val="bg2">
                    <a:lumMod val="60000"/>
                    <a:lumOff val="40000"/>
                  </a:schemeClr>
                </a:solidFill>
              </a:rPr>
              <a:t>Rev. </a:t>
            </a:r>
            <a:r>
              <a:rPr lang="en-US" sz="3600" dirty="0" smtClean="0">
                <a:solidFill>
                  <a:schemeClr val="bg2">
                    <a:lumMod val="60000"/>
                    <a:lumOff val="40000"/>
                  </a:schemeClr>
                </a:solidFill>
              </a:rPr>
              <a:t>12:10</a:t>
            </a:r>
            <a:endParaRPr lang="en-US" sz="3600" dirty="0">
              <a:solidFill>
                <a:schemeClr val="bg2">
                  <a:lumMod val="60000"/>
                  <a:lumOff val="40000"/>
                </a:schemeClr>
              </a:solidFill>
            </a:endParaRPr>
          </a:p>
        </p:txBody>
      </p:sp>
      <p:pic>
        <p:nvPicPr>
          <p:cNvPr id="28674" name="Picture 2" descr="Image: Michael &amp; Angels Fighting Dragon صورة رئيس الملائكة الجليل ..."/>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8861" r="8861"/>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7385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93812" y="76200"/>
            <a:ext cx="9601200" cy="1371600"/>
          </a:xfrm>
          <a:solidFill>
            <a:schemeClr val="accent2">
              <a:lumMod val="75000"/>
            </a:schemeClr>
          </a:solidFill>
        </p:spPr>
        <p:txBody>
          <a:bodyPr>
            <a:noAutofit/>
          </a:bodyPr>
          <a:lstStyle/>
          <a:p>
            <a:r>
              <a:rPr lang="en-US" sz="3300" dirty="0" smtClean="0"/>
              <a:t>So, keeping in mind the </a:t>
            </a:r>
            <a:r>
              <a:rPr lang="en-US" sz="3300" dirty="0" smtClean="0"/>
              <a:t>connections that we have with Daniel 7, Revelation 17, and Revelation 13, with their figures and imagery… </a:t>
            </a:r>
            <a:endParaRPr lang="en-US" sz="3300" dirty="0"/>
          </a:p>
        </p:txBody>
      </p:sp>
      <p:sp>
        <p:nvSpPr>
          <p:cNvPr id="14" name="Content Placeholder 13"/>
          <p:cNvSpPr>
            <a:spLocks noGrp="1"/>
          </p:cNvSpPr>
          <p:nvPr>
            <p:ph idx="1"/>
          </p:nvPr>
        </p:nvSpPr>
        <p:spPr>
          <a:xfrm>
            <a:off x="455612" y="1828800"/>
            <a:ext cx="11277600" cy="4343400"/>
          </a:xfrm>
        </p:spPr>
        <p:txBody>
          <a:bodyPr>
            <a:noAutofit/>
          </a:bodyPr>
          <a:lstStyle/>
          <a:p>
            <a:r>
              <a:rPr lang="en-US" sz="3200" dirty="0" smtClean="0"/>
              <a:t>Recall that we were looking into the third angel’s message of Revelation 14 which begins:  </a:t>
            </a:r>
            <a:r>
              <a:rPr lang="en-US" sz="3200" b="1" baseline="30000" dirty="0" smtClean="0">
                <a:solidFill>
                  <a:schemeClr val="bg2">
                    <a:lumMod val="60000"/>
                    <a:lumOff val="40000"/>
                  </a:schemeClr>
                </a:solidFill>
              </a:rPr>
              <a:t>9</a:t>
            </a:r>
            <a:r>
              <a:rPr lang="en-US" sz="3200" b="1" baseline="30000" dirty="0">
                <a:solidFill>
                  <a:schemeClr val="bg2">
                    <a:lumMod val="60000"/>
                    <a:lumOff val="40000"/>
                  </a:schemeClr>
                </a:solidFill>
              </a:rPr>
              <a:t> </a:t>
            </a:r>
            <a:r>
              <a:rPr lang="en-US" sz="3200" dirty="0">
                <a:solidFill>
                  <a:schemeClr val="bg2">
                    <a:lumMod val="60000"/>
                    <a:lumOff val="40000"/>
                  </a:schemeClr>
                </a:solidFill>
              </a:rPr>
              <a:t>And the third angel followed them, saying with a loud voice, If any man worship the beast and his image, and receive his mark in his forehead, or in his </a:t>
            </a:r>
            <a:r>
              <a:rPr lang="en-US" sz="3200" dirty="0" smtClean="0">
                <a:solidFill>
                  <a:schemeClr val="bg2">
                    <a:lumMod val="60000"/>
                    <a:lumOff val="40000"/>
                  </a:schemeClr>
                </a:solidFill>
              </a:rPr>
              <a:t>hand…</a:t>
            </a:r>
            <a:endParaRPr lang="en-US" sz="3200" dirty="0">
              <a:solidFill>
                <a:schemeClr val="bg2">
                  <a:lumMod val="60000"/>
                  <a:lumOff val="40000"/>
                </a:schemeClr>
              </a:solidFill>
            </a:endParaRPr>
          </a:p>
          <a:p>
            <a:r>
              <a:rPr lang="en-US" sz="3200" dirty="0" smtClean="0"/>
              <a:t>So we need to work at identifying the “beast and his image,” which is why we’re seeking to </a:t>
            </a:r>
            <a:r>
              <a:rPr lang="en-US" sz="3200" dirty="0" smtClean="0"/>
              <a:t>understand Revelation 13.  </a:t>
            </a:r>
          </a:p>
          <a:p>
            <a:r>
              <a:rPr lang="en-US" sz="3200" dirty="0" smtClean="0">
                <a:solidFill>
                  <a:schemeClr val="bg2">
                    <a:lumMod val="60000"/>
                    <a:lumOff val="40000"/>
                  </a:schemeClr>
                </a:solidFill>
              </a:rPr>
              <a:t>So back to our main question, “what beast?”  </a:t>
            </a:r>
            <a:endParaRPr lang="en-US" sz="3200" dirty="0">
              <a:solidFill>
                <a:schemeClr val="bg2">
                  <a:lumMod val="60000"/>
                  <a:lumOff val="40000"/>
                </a:schemeClr>
              </a:solidFill>
            </a:endParaRPr>
          </a:p>
        </p:txBody>
      </p:sp>
    </p:spTree>
    <p:extLst>
      <p:ext uri="{BB962C8B-B14F-4D97-AF65-F5344CB8AC3E}">
        <p14:creationId xmlns:p14="http://schemas.microsoft.com/office/powerpoint/2010/main" val="3970798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3813" y="4648200"/>
            <a:ext cx="3581400" cy="1143000"/>
          </a:xfrm>
        </p:spPr>
        <p:txBody>
          <a:bodyPr/>
          <a:lstStyle/>
          <a:p>
            <a:r>
              <a:rPr lang="en-US" dirty="0" smtClean="0"/>
              <a:t>What Beast?</a:t>
            </a:r>
            <a:endParaRPr lang="en-US" dirty="0"/>
          </a:p>
        </p:txBody>
      </p:sp>
      <p:sp>
        <p:nvSpPr>
          <p:cNvPr id="4" name="Text Placeholder 3"/>
          <p:cNvSpPr>
            <a:spLocks noGrp="1"/>
          </p:cNvSpPr>
          <p:nvPr>
            <p:ph type="body" sz="half" idx="2"/>
          </p:nvPr>
        </p:nvSpPr>
        <p:spPr>
          <a:xfrm>
            <a:off x="1293813" y="5943600"/>
            <a:ext cx="3581400" cy="533400"/>
          </a:xfrm>
        </p:spPr>
        <p:txBody>
          <a:bodyPr>
            <a:normAutofit/>
          </a:bodyPr>
          <a:lstStyle/>
          <a:p>
            <a:r>
              <a:rPr lang="en-US" sz="3000" dirty="0"/>
              <a:t>Revelation 13:1-18</a:t>
            </a:r>
            <a:endParaRPr lang="en-US" sz="3000" dirty="0"/>
          </a:p>
        </p:txBody>
      </p:sp>
      <p:sp>
        <p:nvSpPr>
          <p:cNvPr id="3" name="Content Placeholder 2"/>
          <p:cNvSpPr>
            <a:spLocks noGrp="1"/>
          </p:cNvSpPr>
          <p:nvPr>
            <p:ph idx="1"/>
          </p:nvPr>
        </p:nvSpPr>
        <p:spPr/>
        <p:txBody>
          <a:bodyPr>
            <a:noAutofit/>
          </a:bodyPr>
          <a:lstStyle/>
          <a:p>
            <a:r>
              <a:rPr lang="en-US" sz="4000" b="1" dirty="0"/>
              <a:t>13 </a:t>
            </a:r>
            <a:r>
              <a:rPr lang="en-US" sz="4000" dirty="0"/>
              <a:t>And I stood upon the sand of the sea, and saw a beast rise up out of the sea, having seven heads and ten horns, and upon his horns ten crowns, and upon his heads the name of blasphemy.</a:t>
            </a:r>
            <a:endParaRPr lang="en-US" sz="4000" dirty="0"/>
          </a:p>
        </p:txBody>
      </p:sp>
      <p:pic>
        <p:nvPicPr>
          <p:cNvPr id="21506" name="Picture 2" descr="The Beast of the Apocalypse, Dave Wolf on ArtStation at https://www ..."/>
          <p:cNvPicPr>
            <a:picLocks noChangeAspect="1" noChangeArrowheads="1"/>
          </p:cNvPicPr>
          <p:nvPr/>
        </p:nvPicPr>
        <p:blipFill rotWithShape="1">
          <a:blip r:embed="rId2">
            <a:extLst>
              <a:ext uri="{28A0092B-C50C-407E-A947-70E740481C1C}">
                <a14:useLocalDpi xmlns:a14="http://schemas.microsoft.com/office/drawing/2010/main" val="0"/>
              </a:ext>
            </a:extLst>
          </a:blip>
          <a:srcRect l="8274" r="15635"/>
          <a:stretch/>
        </p:blipFill>
        <p:spPr bwMode="auto">
          <a:xfrm>
            <a:off x="303213" y="506061"/>
            <a:ext cx="5562600" cy="41121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9304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3813" y="4648200"/>
            <a:ext cx="3581400" cy="1143000"/>
          </a:xfrm>
        </p:spPr>
        <p:txBody>
          <a:bodyPr/>
          <a:lstStyle/>
          <a:p>
            <a:r>
              <a:rPr lang="en-US" dirty="0" smtClean="0"/>
              <a:t>What Beast?</a:t>
            </a:r>
            <a:endParaRPr lang="en-US" dirty="0"/>
          </a:p>
        </p:txBody>
      </p:sp>
      <p:sp>
        <p:nvSpPr>
          <p:cNvPr id="4" name="Text Placeholder 3"/>
          <p:cNvSpPr>
            <a:spLocks noGrp="1"/>
          </p:cNvSpPr>
          <p:nvPr>
            <p:ph type="body" sz="half" idx="2"/>
          </p:nvPr>
        </p:nvSpPr>
        <p:spPr>
          <a:xfrm>
            <a:off x="1293813" y="5943600"/>
            <a:ext cx="3581400" cy="533400"/>
          </a:xfrm>
        </p:spPr>
        <p:txBody>
          <a:bodyPr>
            <a:normAutofit/>
          </a:bodyPr>
          <a:lstStyle/>
          <a:p>
            <a:r>
              <a:rPr lang="en-US" sz="3000" dirty="0"/>
              <a:t>Revelation </a:t>
            </a:r>
            <a:r>
              <a:rPr lang="en-US" sz="3000" dirty="0" smtClean="0"/>
              <a:t>13:2-18</a:t>
            </a:r>
            <a:endParaRPr lang="en-US" sz="3000" dirty="0"/>
          </a:p>
        </p:txBody>
      </p:sp>
      <p:sp>
        <p:nvSpPr>
          <p:cNvPr id="3" name="Content Placeholder 2"/>
          <p:cNvSpPr>
            <a:spLocks noGrp="1"/>
          </p:cNvSpPr>
          <p:nvPr>
            <p:ph idx="1"/>
          </p:nvPr>
        </p:nvSpPr>
        <p:spPr/>
        <p:txBody>
          <a:bodyPr>
            <a:noAutofit/>
          </a:bodyPr>
          <a:lstStyle/>
          <a:p>
            <a:r>
              <a:rPr lang="en-US" sz="4000" b="1" baseline="30000" dirty="0"/>
              <a:t>2 </a:t>
            </a:r>
            <a:r>
              <a:rPr lang="en-US" sz="4000" dirty="0"/>
              <a:t>And the beast which I saw was like unto a leopard, and his feet were as the feet of a bear, and his mouth as the mouth of a lion: and the dragon gave him his power, and his seat, and great authority.</a:t>
            </a:r>
            <a:endParaRPr lang="en-US" sz="4000" dirty="0"/>
          </a:p>
        </p:txBody>
      </p:sp>
      <p:pic>
        <p:nvPicPr>
          <p:cNvPr id="29698" name="Picture 2" descr="Sunday: Deadly Wound Healed | Sabbath School Net"/>
          <p:cNvPicPr>
            <a:picLocks noChangeAspect="1" noChangeArrowheads="1"/>
          </p:cNvPicPr>
          <p:nvPr/>
        </p:nvPicPr>
        <p:blipFill rotWithShape="1">
          <a:blip r:embed="rId2">
            <a:extLst>
              <a:ext uri="{28A0092B-C50C-407E-A947-70E740481C1C}">
                <a14:useLocalDpi xmlns:a14="http://schemas.microsoft.com/office/drawing/2010/main" val="0"/>
              </a:ext>
            </a:extLst>
          </a:blip>
          <a:srcRect l="11745" r="21702" b="9333"/>
          <a:stretch/>
        </p:blipFill>
        <p:spPr bwMode="auto">
          <a:xfrm>
            <a:off x="608012" y="35103"/>
            <a:ext cx="5029200" cy="51385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23606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912812" y="381000"/>
            <a:ext cx="10363200" cy="1143000"/>
          </a:xfrm>
        </p:spPr>
        <p:txBody>
          <a:bodyPr>
            <a:noAutofit/>
          </a:bodyPr>
          <a:lstStyle/>
          <a:p>
            <a:pPr algn="ctr"/>
            <a:r>
              <a:rPr lang="en-US" sz="4400" dirty="0" smtClean="0">
                <a:solidFill>
                  <a:schemeClr val="bg2">
                    <a:lumMod val="60000"/>
                    <a:lumOff val="40000"/>
                  </a:schemeClr>
                </a:solidFill>
              </a:rPr>
              <a:t>What Beast?  Revelation 13:1-2</a:t>
            </a:r>
            <a:endParaRPr lang="en-US" sz="4400" dirty="0">
              <a:solidFill>
                <a:schemeClr val="bg2">
                  <a:lumMod val="60000"/>
                  <a:lumOff val="40000"/>
                </a:schemeClr>
              </a:solidFill>
            </a:endParaRPr>
          </a:p>
        </p:txBody>
      </p:sp>
      <p:sp>
        <p:nvSpPr>
          <p:cNvPr id="14" name="Content Placeholder 13"/>
          <p:cNvSpPr>
            <a:spLocks noGrp="1"/>
          </p:cNvSpPr>
          <p:nvPr>
            <p:ph idx="1"/>
          </p:nvPr>
        </p:nvSpPr>
        <p:spPr>
          <a:xfrm>
            <a:off x="1293814" y="1752600"/>
            <a:ext cx="9601200" cy="4572000"/>
          </a:xfrm>
          <a:noFill/>
        </p:spPr>
        <p:txBody>
          <a:bodyPr>
            <a:normAutofit fontScale="92500" lnSpcReduction="10000"/>
          </a:bodyPr>
          <a:lstStyle/>
          <a:p>
            <a:r>
              <a:rPr lang="en-US" sz="3200" dirty="0">
                <a:solidFill>
                  <a:schemeClr val="bg2">
                    <a:lumMod val="60000"/>
                    <a:lumOff val="40000"/>
                  </a:schemeClr>
                </a:solidFill>
              </a:rPr>
              <a:t>SDABC V.7 p. </a:t>
            </a:r>
            <a:r>
              <a:rPr lang="en-US" sz="3200" dirty="0" smtClean="0">
                <a:solidFill>
                  <a:schemeClr val="bg2">
                    <a:lumMod val="60000"/>
                    <a:lumOff val="40000"/>
                  </a:schemeClr>
                </a:solidFill>
              </a:rPr>
              <a:t>817 </a:t>
            </a:r>
            <a:r>
              <a:rPr lang="en-US" sz="3200" dirty="0" smtClean="0"/>
              <a:t>   </a:t>
            </a:r>
            <a:r>
              <a:rPr lang="en-US" sz="3200" dirty="0"/>
              <a:t>There is doubtless an allusion here to the symbolism of Dan. 7. Of the beasts seen by Daniel the first was like a lion, the second like a bear, the third like a leopard. The beast seen by John had physical characteristics drawn from all three. This doubtless denotes that the power represented by the beast of Revelation possessed characteristics prominent in the kingdoms of Babylon, Persia, and Greece. Some have noted that John alludes to these powers in the reverse order of their appearance in history, as he looks backward from his day.</a:t>
            </a:r>
          </a:p>
        </p:txBody>
      </p:sp>
      <p:cxnSp>
        <p:nvCxnSpPr>
          <p:cNvPr id="3" name="Straight Connector 2"/>
          <p:cNvCxnSpPr/>
          <p:nvPr/>
        </p:nvCxnSpPr>
        <p:spPr>
          <a:xfrm>
            <a:off x="912812" y="1524000"/>
            <a:ext cx="10363200" cy="0"/>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4073832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293813" y="304800"/>
            <a:ext cx="3581400" cy="1066800"/>
          </a:xfrm>
        </p:spPr>
        <p:txBody>
          <a:bodyPr/>
          <a:lstStyle/>
          <a:p>
            <a:r>
              <a:rPr lang="en-US" sz="3200" dirty="0" smtClean="0"/>
              <a:t>Briefly on Beasts:  </a:t>
            </a:r>
            <a:r>
              <a:rPr lang="en-US" sz="4400" dirty="0" smtClean="0"/>
              <a:t/>
            </a:r>
            <a:br>
              <a:rPr lang="en-US" sz="4400" dirty="0" smtClean="0"/>
            </a:br>
            <a:r>
              <a:rPr lang="en-US" sz="4400" dirty="0" smtClean="0"/>
              <a:t>Daniel 7:2-8</a:t>
            </a:r>
            <a:endParaRPr lang="en-US" dirty="0"/>
          </a:p>
        </p:txBody>
      </p:sp>
      <p:sp>
        <p:nvSpPr>
          <p:cNvPr id="8" name="Text Placeholder 7"/>
          <p:cNvSpPr>
            <a:spLocks noGrp="1"/>
          </p:cNvSpPr>
          <p:nvPr>
            <p:ph type="body" sz="half" idx="2"/>
          </p:nvPr>
        </p:nvSpPr>
        <p:spPr>
          <a:xfrm>
            <a:off x="912812" y="1600200"/>
            <a:ext cx="4267200" cy="5257800"/>
          </a:xfrm>
        </p:spPr>
        <p:txBody>
          <a:bodyPr>
            <a:noAutofit/>
          </a:bodyPr>
          <a:lstStyle/>
          <a:p>
            <a:r>
              <a:rPr lang="en-US" sz="3200" b="1" baseline="30000" dirty="0"/>
              <a:t>2 </a:t>
            </a:r>
            <a:r>
              <a:rPr lang="en-US" sz="3200" dirty="0"/>
              <a:t>Daniel </a:t>
            </a:r>
            <a:r>
              <a:rPr lang="en-US" sz="3200" dirty="0" err="1"/>
              <a:t>spake</a:t>
            </a:r>
            <a:r>
              <a:rPr lang="en-US" sz="3200" dirty="0"/>
              <a:t> and said, I saw in my vision by night, and, behold, the four winds of the heaven strove upon the great sea.</a:t>
            </a:r>
          </a:p>
          <a:p>
            <a:r>
              <a:rPr lang="en-US" sz="3200" b="1" baseline="30000" dirty="0"/>
              <a:t>3 </a:t>
            </a:r>
            <a:r>
              <a:rPr lang="en-US" sz="3200" dirty="0"/>
              <a:t>And four great beasts came up from the sea, diverse one from another.</a:t>
            </a:r>
          </a:p>
        </p:txBody>
      </p:sp>
      <p:pic>
        <p:nvPicPr>
          <p:cNvPr id="32770" name="Picture 2" descr="https://external-content.duckduckgo.com/iu/?u=https%3A%2F%2Ftse4.mm.bing.net%2Fth%3Fid%3DOIP.XIJmh6oBpMBz_bbWS-1PRQHaFj%26pid%3DApi&amp;f=1&amp;ipt=516c61a0a526add37f92c7fe90a897f005e1efb3ef7e3ebcae6efe23385ff7c5&amp;ipo=images"/>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2553" r="12553"/>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994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293813" y="304800"/>
            <a:ext cx="3581400" cy="1066800"/>
          </a:xfrm>
        </p:spPr>
        <p:txBody>
          <a:bodyPr/>
          <a:lstStyle/>
          <a:p>
            <a:r>
              <a:rPr lang="en-US" sz="3200" dirty="0" smtClean="0"/>
              <a:t>Briefly on Beasts:  </a:t>
            </a:r>
            <a:r>
              <a:rPr lang="en-US" sz="4400" dirty="0" smtClean="0"/>
              <a:t/>
            </a:r>
            <a:br>
              <a:rPr lang="en-US" sz="4400" dirty="0" smtClean="0"/>
            </a:br>
            <a:r>
              <a:rPr lang="en-US" sz="4400" dirty="0" smtClean="0"/>
              <a:t>Daniel 7:4-8</a:t>
            </a:r>
            <a:endParaRPr lang="en-US" dirty="0"/>
          </a:p>
        </p:txBody>
      </p:sp>
      <p:sp>
        <p:nvSpPr>
          <p:cNvPr id="8" name="Text Placeholder 7"/>
          <p:cNvSpPr>
            <a:spLocks noGrp="1"/>
          </p:cNvSpPr>
          <p:nvPr>
            <p:ph type="body" sz="half" idx="2"/>
          </p:nvPr>
        </p:nvSpPr>
        <p:spPr>
          <a:xfrm>
            <a:off x="912812" y="1600200"/>
            <a:ext cx="4267200" cy="5257800"/>
          </a:xfrm>
        </p:spPr>
        <p:txBody>
          <a:bodyPr>
            <a:noAutofit/>
          </a:bodyPr>
          <a:lstStyle/>
          <a:p>
            <a:r>
              <a:rPr lang="en-US" sz="3200" b="1" baseline="30000" dirty="0"/>
              <a:t>4 </a:t>
            </a:r>
            <a:r>
              <a:rPr lang="en-US" sz="3200" dirty="0"/>
              <a:t>The first was like a lion, and had eagle's wings: I beheld till the wings thereof were plucked, and it was lifted up from the earth, and made stand upon the feet as a man, and a man's heart was given to it.</a:t>
            </a:r>
          </a:p>
        </p:txBody>
      </p:sp>
      <p:pic>
        <p:nvPicPr>
          <p:cNvPr id="34818" name="Picture 2" descr="Rise of the Antichrist | Bible Prophecy Truth"/>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2571" r="12571"/>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1541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912812" y="381000"/>
            <a:ext cx="10363200" cy="1143000"/>
          </a:xfrm>
        </p:spPr>
        <p:txBody>
          <a:bodyPr>
            <a:noAutofit/>
          </a:bodyPr>
          <a:lstStyle/>
          <a:p>
            <a:pPr algn="ctr"/>
            <a:r>
              <a:rPr lang="en-US" sz="4400" dirty="0" smtClean="0">
                <a:solidFill>
                  <a:schemeClr val="bg2">
                    <a:lumMod val="60000"/>
                    <a:lumOff val="40000"/>
                  </a:schemeClr>
                </a:solidFill>
              </a:rPr>
              <a:t>Briefly on Beasts:  Daniel 7:4</a:t>
            </a:r>
            <a:endParaRPr lang="en-US" sz="4400" dirty="0">
              <a:solidFill>
                <a:schemeClr val="bg2">
                  <a:lumMod val="60000"/>
                  <a:lumOff val="40000"/>
                </a:schemeClr>
              </a:solidFill>
            </a:endParaRPr>
          </a:p>
        </p:txBody>
      </p:sp>
      <p:sp>
        <p:nvSpPr>
          <p:cNvPr id="14" name="Content Placeholder 13"/>
          <p:cNvSpPr>
            <a:spLocks noGrp="1"/>
          </p:cNvSpPr>
          <p:nvPr>
            <p:ph idx="1"/>
          </p:nvPr>
        </p:nvSpPr>
        <p:spPr>
          <a:xfrm>
            <a:off x="1293814" y="1752600"/>
            <a:ext cx="9601200" cy="4572000"/>
          </a:xfrm>
          <a:noFill/>
        </p:spPr>
        <p:txBody>
          <a:bodyPr>
            <a:normAutofit fontScale="92500" lnSpcReduction="10000"/>
          </a:bodyPr>
          <a:lstStyle/>
          <a:p>
            <a:pPr marL="0" indent="0">
              <a:buNone/>
            </a:pPr>
            <a:r>
              <a:rPr lang="en-US" sz="3200" dirty="0">
                <a:solidFill>
                  <a:schemeClr val="bg2">
                    <a:lumMod val="60000"/>
                    <a:lumOff val="40000"/>
                  </a:schemeClr>
                </a:solidFill>
              </a:rPr>
              <a:t>SDABC </a:t>
            </a:r>
            <a:r>
              <a:rPr lang="en-US" sz="3200" dirty="0" smtClean="0">
                <a:solidFill>
                  <a:schemeClr val="bg2">
                    <a:lumMod val="60000"/>
                    <a:lumOff val="40000"/>
                  </a:schemeClr>
                </a:solidFill>
              </a:rPr>
              <a:t>V.4 p</a:t>
            </a:r>
            <a:r>
              <a:rPr lang="en-US" sz="3200" dirty="0">
                <a:solidFill>
                  <a:schemeClr val="bg2">
                    <a:lumMod val="60000"/>
                    <a:lumOff val="40000"/>
                  </a:schemeClr>
                </a:solidFill>
              </a:rPr>
              <a:t>. </a:t>
            </a:r>
            <a:r>
              <a:rPr lang="en-US" sz="3200" dirty="0" smtClean="0">
                <a:solidFill>
                  <a:schemeClr val="bg2">
                    <a:lumMod val="60000"/>
                    <a:lumOff val="40000"/>
                  </a:schemeClr>
                </a:solidFill>
              </a:rPr>
              <a:t>820 </a:t>
            </a:r>
            <a:r>
              <a:rPr lang="en-US" sz="3200" dirty="0" smtClean="0"/>
              <a:t>    </a:t>
            </a:r>
            <a:r>
              <a:rPr lang="en-US" sz="3200" dirty="0"/>
              <a:t>The lion as the king </a:t>
            </a:r>
            <a:r>
              <a:rPr lang="en-US" sz="3200" dirty="0" smtClean="0"/>
              <a:t>of beasts </a:t>
            </a:r>
            <a:r>
              <a:rPr lang="en-US" sz="3200" dirty="0"/>
              <a:t>and the eagle as the king of birds fittingly represented the empire of Babylon at the height of its glory. A lion is noted for its strength, whereas the eagle is famous for the power and the range of its flight. Nebuchadnezzar’s power was felt not only in Babylon but from the Mediterranean to the Persian Gulf, and from Asia Minor to Egypt. Thus it is fitting, in order to represent the spread of Babylon’s power, that the lion should be provided with eagle’s wings.</a:t>
            </a:r>
          </a:p>
        </p:txBody>
      </p:sp>
      <p:cxnSp>
        <p:nvCxnSpPr>
          <p:cNvPr id="3" name="Straight Connector 2"/>
          <p:cNvCxnSpPr/>
          <p:nvPr/>
        </p:nvCxnSpPr>
        <p:spPr>
          <a:xfrm>
            <a:off x="912812" y="1524000"/>
            <a:ext cx="10363200" cy="0"/>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3556215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293813" y="304800"/>
            <a:ext cx="3581400" cy="1066800"/>
          </a:xfrm>
        </p:spPr>
        <p:txBody>
          <a:bodyPr/>
          <a:lstStyle/>
          <a:p>
            <a:r>
              <a:rPr lang="en-US" sz="3200" dirty="0" smtClean="0"/>
              <a:t>Briefly on Beasts:  </a:t>
            </a:r>
            <a:r>
              <a:rPr lang="en-US" sz="4400" dirty="0" smtClean="0"/>
              <a:t/>
            </a:r>
            <a:br>
              <a:rPr lang="en-US" sz="4400" dirty="0" smtClean="0"/>
            </a:br>
            <a:r>
              <a:rPr lang="en-US" sz="4400" dirty="0" smtClean="0"/>
              <a:t>Daniel 7:5-8</a:t>
            </a:r>
            <a:endParaRPr lang="en-US" dirty="0"/>
          </a:p>
        </p:txBody>
      </p:sp>
      <p:sp>
        <p:nvSpPr>
          <p:cNvPr id="8" name="Text Placeholder 7"/>
          <p:cNvSpPr>
            <a:spLocks noGrp="1"/>
          </p:cNvSpPr>
          <p:nvPr>
            <p:ph type="body" sz="half" idx="2"/>
          </p:nvPr>
        </p:nvSpPr>
        <p:spPr>
          <a:xfrm>
            <a:off x="912812" y="1600200"/>
            <a:ext cx="4267200" cy="5257800"/>
          </a:xfrm>
        </p:spPr>
        <p:txBody>
          <a:bodyPr>
            <a:noAutofit/>
          </a:bodyPr>
          <a:lstStyle/>
          <a:p>
            <a:r>
              <a:rPr lang="en-US" sz="3200" b="1" baseline="30000" dirty="0"/>
              <a:t>5 </a:t>
            </a:r>
            <a:r>
              <a:rPr lang="en-US" sz="3200" dirty="0"/>
              <a:t>And behold another beast, a second, like to a bear, and it raised up itself on one side, and it had three ribs in the mouth of it between the teeth of it: and they said thus unto it, Arise, devour much flesh.</a:t>
            </a:r>
          </a:p>
        </p:txBody>
      </p:sp>
      <p:pic>
        <p:nvPicPr>
          <p:cNvPr id="35842" name="Picture 2" descr="The Cutting: Meet the Persians"/>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5907" r="5907"/>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1023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912812" y="381000"/>
            <a:ext cx="10363200" cy="1143000"/>
          </a:xfrm>
        </p:spPr>
        <p:txBody>
          <a:bodyPr>
            <a:noAutofit/>
          </a:bodyPr>
          <a:lstStyle/>
          <a:p>
            <a:pPr algn="ctr"/>
            <a:r>
              <a:rPr lang="en-US" sz="4400" dirty="0" smtClean="0">
                <a:solidFill>
                  <a:schemeClr val="bg2">
                    <a:lumMod val="60000"/>
                    <a:lumOff val="40000"/>
                  </a:schemeClr>
                </a:solidFill>
              </a:rPr>
              <a:t>Briefly on Beasts:  Daniel 7:5</a:t>
            </a:r>
            <a:endParaRPr lang="en-US" sz="4400" dirty="0">
              <a:solidFill>
                <a:schemeClr val="bg2">
                  <a:lumMod val="60000"/>
                  <a:lumOff val="40000"/>
                </a:schemeClr>
              </a:solidFill>
            </a:endParaRPr>
          </a:p>
        </p:txBody>
      </p:sp>
      <p:sp>
        <p:nvSpPr>
          <p:cNvPr id="14" name="Content Placeholder 13"/>
          <p:cNvSpPr>
            <a:spLocks noGrp="1"/>
          </p:cNvSpPr>
          <p:nvPr>
            <p:ph idx="1"/>
          </p:nvPr>
        </p:nvSpPr>
        <p:spPr>
          <a:xfrm>
            <a:off x="1293814" y="1752600"/>
            <a:ext cx="9601200" cy="4572000"/>
          </a:xfrm>
          <a:noFill/>
        </p:spPr>
        <p:txBody>
          <a:bodyPr>
            <a:normAutofit/>
          </a:bodyPr>
          <a:lstStyle/>
          <a:p>
            <a:pPr marL="0" indent="0">
              <a:buNone/>
            </a:pPr>
            <a:r>
              <a:rPr lang="en-US" sz="3200" dirty="0">
                <a:solidFill>
                  <a:schemeClr val="bg2">
                    <a:lumMod val="60000"/>
                    <a:lumOff val="40000"/>
                  </a:schemeClr>
                </a:solidFill>
              </a:rPr>
              <a:t>SDABC </a:t>
            </a:r>
            <a:r>
              <a:rPr lang="en-US" sz="3200" dirty="0" smtClean="0">
                <a:solidFill>
                  <a:schemeClr val="bg2">
                    <a:lumMod val="60000"/>
                    <a:lumOff val="40000"/>
                  </a:schemeClr>
                </a:solidFill>
              </a:rPr>
              <a:t>V.4 p</a:t>
            </a:r>
            <a:r>
              <a:rPr lang="en-US" sz="3200" dirty="0">
                <a:solidFill>
                  <a:schemeClr val="bg2">
                    <a:lumMod val="60000"/>
                    <a:lumOff val="40000"/>
                  </a:schemeClr>
                </a:solidFill>
              </a:rPr>
              <a:t>. </a:t>
            </a:r>
            <a:r>
              <a:rPr lang="en-US" sz="3200" dirty="0" smtClean="0">
                <a:solidFill>
                  <a:schemeClr val="bg2">
                    <a:lumMod val="60000"/>
                    <a:lumOff val="40000"/>
                  </a:schemeClr>
                </a:solidFill>
              </a:rPr>
              <a:t>821 </a:t>
            </a:r>
            <a:r>
              <a:rPr lang="en-US" sz="3200" dirty="0" smtClean="0"/>
              <a:t>    </a:t>
            </a:r>
            <a:r>
              <a:rPr lang="en-US" sz="3200" dirty="0"/>
              <a:t>The Persian, or </a:t>
            </a:r>
            <a:r>
              <a:rPr lang="en-US" sz="3200" dirty="0" err="1"/>
              <a:t>Medo</a:t>
            </a:r>
            <a:r>
              <a:rPr lang="en-US" sz="3200" dirty="0"/>
              <a:t>-Persian, Empire, corresponding to the silver of the </a:t>
            </a:r>
            <a:r>
              <a:rPr lang="en-US" sz="3200" dirty="0" smtClean="0"/>
              <a:t>image. The </a:t>
            </a:r>
            <a:r>
              <a:rPr lang="en-US" sz="3200" dirty="0"/>
              <a:t>bear </a:t>
            </a:r>
            <a:r>
              <a:rPr lang="en-US" sz="3200" dirty="0" smtClean="0"/>
              <a:t>is </a:t>
            </a:r>
            <a:r>
              <a:rPr lang="en-US" sz="3200" dirty="0"/>
              <a:t>cruel and rapacious, characteristics that are attributed to the Medes in Isa. 13:17, 18. </a:t>
            </a:r>
            <a:r>
              <a:rPr lang="en-US" sz="3200" dirty="0" smtClean="0"/>
              <a:t>The three ribs </a:t>
            </a:r>
            <a:r>
              <a:rPr lang="en-US" sz="3200" dirty="0"/>
              <a:t>are not mentioned in </a:t>
            </a:r>
            <a:r>
              <a:rPr lang="en-US" sz="3200" dirty="0" smtClean="0"/>
              <a:t>the </a:t>
            </a:r>
            <a:r>
              <a:rPr lang="en-US" sz="3200" dirty="0"/>
              <a:t>interpretation (vs. 17-27), but many commentators have considered them a symbol of the three principal powers that were conquered by the </a:t>
            </a:r>
            <a:r>
              <a:rPr lang="en-US" sz="3200" dirty="0" err="1"/>
              <a:t>Medo</a:t>
            </a:r>
            <a:r>
              <a:rPr lang="en-US" sz="3200" dirty="0"/>
              <a:t>-Persian Empire—Lydia, Babylon, and </a:t>
            </a:r>
            <a:r>
              <a:rPr lang="en-US" sz="3200" dirty="0" smtClean="0"/>
              <a:t>Egypt.  </a:t>
            </a:r>
            <a:endParaRPr lang="en-US" sz="3200" dirty="0"/>
          </a:p>
        </p:txBody>
      </p:sp>
      <p:cxnSp>
        <p:nvCxnSpPr>
          <p:cNvPr id="3" name="Straight Connector 2"/>
          <p:cNvCxnSpPr/>
          <p:nvPr/>
        </p:nvCxnSpPr>
        <p:spPr>
          <a:xfrm>
            <a:off x="912812" y="1524000"/>
            <a:ext cx="10363200" cy="0"/>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565519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dirty="0">
                <a:solidFill>
                  <a:schemeClr val="bg2">
                    <a:lumMod val="60000"/>
                    <a:lumOff val="40000"/>
                  </a:schemeClr>
                </a:solidFill>
              </a:rPr>
              <a:t>KEY VERSES: </a:t>
            </a:r>
            <a:r>
              <a:rPr lang="en-US" b="1" dirty="0">
                <a:solidFill>
                  <a:schemeClr val="bg2">
                    <a:lumMod val="60000"/>
                    <a:lumOff val="40000"/>
                  </a:schemeClr>
                </a:solidFill>
              </a:rPr>
              <a:t>The 3</a:t>
            </a:r>
            <a:r>
              <a:rPr lang="en-US" b="1" baseline="30000" dirty="0">
                <a:solidFill>
                  <a:schemeClr val="bg2">
                    <a:lumMod val="60000"/>
                    <a:lumOff val="40000"/>
                  </a:schemeClr>
                </a:solidFill>
              </a:rPr>
              <a:t>rd</a:t>
            </a:r>
            <a:r>
              <a:rPr lang="en-US" b="1" dirty="0">
                <a:solidFill>
                  <a:schemeClr val="bg2">
                    <a:lumMod val="60000"/>
                    <a:lumOff val="40000"/>
                  </a:schemeClr>
                </a:solidFill>
              </a:rPr>
              <a:t> Angel’s Message</a:t>
            </a:r>
            <a:r>
              <a:rPr lang="en-US" dirty="0"/>
              <a:t/>
            </a:r>
            <a:br>
              <a:rPr lang="en-US" dirty="0"/>
            </a:br>
            <a:r>
              <a:rPr lang="en-US" dirty="0"/>
              <a:t>Revelation 14:9-12</a:t>
            </a:r>
          </a:p>
        </p:txBody>
      </p:sp>
      <p:sp>
        <p:nvSpPr>
          <p:cNvPr id="14" name="Content Placeholder 13"/>
          <p:cNvSpPr>
            <a:spLocks noGrp="1"/>
          </p:cNvSpPr>
          <p:nvPr>
            <p:ph idx="1"/>
          </p:nvPr>
        </p:nvSpPr>
        <p:spPr>
          <a:xfrm>
            <a:off x="1293812" y="1905000"/>
            <a:ext cx="9994837" cy="4482101"/>
          </a:xfrm>
          <a:solidFill>
            <a:schemeClr val="accent3">
              <a:lumMod val="50000"/>
            </a:schemeClr>
          </a:solidFill>
        </p:spPr>
        <p:txBody>
          <a:bodyPr>
            <a:normAutofit/>
          </a:bodyPr>
          <a:lstStyle/>
          <a:p>
            <a:r>
              <a:rPr lang="en-US" sz="3599" b="1" baseline="30000" dirty="0"/>
              <a:t>11</a:t>
            </a:r>
            <a:r>
              <a:rPr lang="en-US" sz="3599" b="1" baseline="30000" dirty="0"/>
              <a:t> </a:t>
            </a:r>
            <a:r>
              <a:rPr lang="en-US" sz="3599" b="1" dirty="0"/>
              <a:t>And the smoke of their torment </a:t>
            </a:r>
            <a:r>
              <a:rPr lang="en-US" sz="3599" b="1" dirty="0" err="1"/>
              <a:t>ascendeth</a:t>
            </a:r>
            <a:r>
              <a:rPr lang="en-US" sz="3599" b="1" dirty="0"/>
              <a:t> up for ever and ever: and they have no rest day nor night, who worship the beast and his image, and whosoever </a:t>
            </a:r>
            <a:r>
              <a:rPr lang="en-US" sz="3599" b="1" dirty="0" err="1"/>
              <a:t>receiveth</a:t>
            </a:r>
            <a:r>
              <a:rPr lang="en-US" sz="3599" b="1" dirty="0"/>
              <a:t> the mark of his name.</a:t>
            </a:r>
          </a:p>
          <a:p>
            <a:r>
              <a:rPr lang="en-US" sz="3599" b="1" baseline="30000" dirty="0"/>
              <a:t>12 </a:t>
            </a:r>
            <a:r>
              <a:rPr lang="en-US" sz="3599" b="1" dirty="0"/>
              <a:t>Here is the patience of the saints: here are they that keep the commandments of God, and the faith of Jesus.</a:t>
            </a:r>
          </a:p>
        </p:txBody>
      </p:sp>
    </p:spTree>
    <p:extLst>
      <p:ext uri="{BB962C8B-B14F-4D97-AF65-F5344CB8AC3E}">
        <p14:creationId xmlns:p14="http://schemas.microsoft.com/office/powerpoint/2010/main" val="2747554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293813" y="304800"/>
            <a:ext cx="3581400" cy="1066800"/>
          </a:xfrm>
        </p:spPr>
        <p:txBody>
          <a:bodyPr/>
          <a:lstStyle/>
          <a:p>
            <a:r>
              <a:rPr lang="en-US" sz="3200" dirty="0" smtClean="0"/>
              <a:t>Briefly on Beasts:  </a:t>
            </a:r>
            <a:r>
              <a:rPr lang="en-US" sz="4400" dirty="0" smtClean="0"/>
              <a:t/>
            </a:r>
            <a:br>
              <a:rPr lang="en-US" sz="4400" dirty="0" smtClean="0"/>
            </a:br>
            <a:r>
              <a:rPr lang="en-US" sz="4400" dirty="0" smtClean="0"/>
              <a:t>Daniel 7:6-8</a:t>
            </a:r>
            <a:endParaRPr lang="en-US" dirty="0"/>
          </a:p>
        </p:txBody>
      </p:sp>
      <p:sp>
        <p:nvSpPr>
          <p:cNvPr id="8" name="Text Placeholder 7"/>
          <p:cNvSpPr>
            <a:spLocks noGrp="1"/>
          </p:cNvSpPr>
          <p:nvPr>
            <p:ph type="body" sz="half" idx="2"/>
          </p:nvPr>
        </p:nvSpPr>
        <p:spPr>
          <a:xfrm>
            <a:off x="912812" y="1600200"/>
            <a:ext cx="4267200" cy="5257800"/>
          </a:xfrm>
        </p:spPr>
        <p:txBody>
          <a:bodyPr>
            <a:noAutofit/>
          </a:bodyPr>
          <a:lstStyle/>
          <a:p>
            <a:r>
              <a:rPr lang="en-US" sz="3200" b="1" baseline="30000" dirty="0"/>
              <a:t>6 </a:t>
            </a:r>
            <a:r>
              <a:rPr lang="en-US" sz="3200" dirty="0"/>
              <a:t>After this I beheld, and lo another, like a leopard, which had upon the back of it four wings of a fowl; the beast had also four heads; and dominion was given to it.</a:t>
            </a:r>
          </a:p>
        </p:txBody>
      </p:sp>
      <p:pic>
        <p:nvPicPr>
          <p:cNvPr id="36866" name="Picture 2" descr="Leopard 4 Head, commission 2 by Amisgaudi on DeviantArt | Beast of ..."/>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4472" r="447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3428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912812" y="381000"/>
            <a:ext cx="10363200" cy="1143000"/>
          </a:xfrm>
        </p:spPr>
        <p:txBody>
          <a:bodyPr>
            <a:noAutofit/>
          </a:bodyPr>
          <a:lstStyle/>
          <a:p>
            <a:pPr algn="ctr"/>
            <a:r>
              <a:rPr lang="en-US" sz="4400" dirty="0" smtClean="0">
                <a:solidFill>
                  <a:schemeClr val="bg2">
                    <a:lumMod val="60000"/>
                    <a:lumOff val="40000"/>
                  </a:schemeClr>
                </a:solidFill>
              </a:rPr>
              <a:t>Briefly on Beasts:  Daniel 7:6</a:t>
            </a:r>
            <a:endParaRPr lang="en-US" sz="4400" dirty="0">
              <a:solidFill>
                <a:schemeClr val="bg2">
                  <a:lumMod val="60000"/>
                  <a:lumOff val="40000"/>
                </a:schemeClr>
              </a:solidFill>
            </a:endParaRPr>
          </a:p>
        </p:txBody>
      </p:sp>
      <p:sp>
        <p:nvSpPr>
          <p:cNvPr id="14" name="Content Placeholder 13"/>
          <p:cNvSpPr>
            <a:spLocks noGrp="1"/>
          </p:cNvSpPr>
          <p:nvPr>
            <p:ph idx="1"/>
          </p:nvPr>
        </p:nvSpPr>
        <p:spPr>
          <a:xfrm>
            <a:off x="1293814" y="1752600"/>
            <a:ext cx="9601200" cy="4572000"/>
          </a:xfrm>
          <a:noFill/>
        </p:spPr>
        <p:txBody>
          <a:bodyPr>
            <a:normAutofit fontScale="92500" lnSpcReduction="20000"/>
          </a:bodyPr>
          <a:lstStyle/>
          <a:p>
            <a:pPr marL="0" indent="0">
              <a:buNone/>
            </a:pPr>
            <a:r>
              <a:rPr lang="en-US" sz="3200" dirty="0">
                <a:solidFill>
                  <a:schemeClr val="bg2">
                    <a:lumMod val="60000"/>
                    <a:lumOff val="40000"/>
                  </a:schemeClr>
                </a:solidFill>
              </a:rPr>
              <a:t>SDABC </a:t>
            </a:r>
            <a:r>
              <a:rPr lang="en-US" sz="3200" dirty="0" smtClean="0">
                <a:solidFill>
                  <a:schemeClr val="bg2">
                    <a:lumMod val="60000"/>
                    <a:lumOff val="40000"/>
                  </a:schemeClr>
                </a:solidFill>
              </a:rPr>
              <a:t>V.4 p</a:t>
            </a:r>
            <a:r>
              <a:rPr lang="en-US" sz="3200" dirty="0">
                <a:solidFill>
                  <a:schemeClr val="bg2">
                    <a:lumMod val="60000"/>
                    <a:lumOff val="40000"/>
                  </a:schemeClr>
                </a:solidFill>
              </a:rPr>
              <a:t>. </a:t>
            </a:r>
            <a:r>
              <a:rPr lang="en-US" sz="3200" dirty="0" smtClean="0">
                <a:solidFill>
                  <a:schemeClr val="bg2">
                    <a:lumMod val="60000"/>
                    <a:lumOff val="40000"/>
                  </a:schemeClr>
                </a:solidFill>
              </a:rPr>
              <a:t>821 </a:t>
            </a:r>
            <a:r>
              <a:rPr lang="en-US" sz="3200" dirty="0" smtClean="0"/>
              <a:t>    </a:t>
            </a:r>
            <a:r>
              <a:rPr lang="en-US" sz="3500" dirty="0"/>
              <a:t>The leopard is a fierce, carnivorous animal noted for the swiftness and agility of its </a:t>
            </a:r>
            <a:r>
              <a:rPr lang="en-US" sz="3500" dirty="0" smtClean="0"/>
              <a:t>movements.  The </a:t>
            </a:r>
            <a:r>
              <a:rPr lang="en-US" sz="3500" dirty="0"/>
              <a:t>power succeeding the Persian Empire is identified in </a:t>
            </a:r>
            <a:r>
              <a:rPr lang="en-US" sz="3500" dirty="0" err="1"/>
              <a:t>ch.</a:t>
            </a:r>
            <a:r>
              <a:rPr lang="en-US" sz="3500" dirty="0"/>
              <a:t> 8:21 as “</a:t>
            </a:r>
            <a:r>
              <a:rPr lang="en-US" sz="3500" dirty="0" err="1"/>
              <a:t>Grecia</a:t>
            </a:r>
            <a:r>
              <a:rPr lang="en-US" sz="3500" dirty="0"/>
              <a:t>.” This “</a:t>
            </a:r>
            <a:r>
              <a:rPr lang="en-US" sz="3500" dirty="0" err="1"/>
              <a:t>Grecia</a:t>
            </a:r>
            <a:r>
              <a:rPr lang="en-US" sz="3500" dirty="0"/>
              <a:t>” must not be confused with the Greece of the classical period, inasmuch as that period preceded the fall of Persia. The “</a:t>
            </a:r>
            <a:r>
              <a:rPr lang="en-US" sz="3500" dirty="0" err="1"/>
              <a:t>Grecia</a:t>
            </a:r>
            <a:r>
              <a:rPr lang="en-US" sz="3500" dirty="0"/>
              <a:t>” of Daniel was the semi-Greek Macedonian Empire of Alexander the </a:t>
            </a:r>
            <a:r>
              <a:rPr lang="en-US" sz="3500" dirty="0" smtClean="0"/>
              <a:t>Great, which </a:t>
            </a:r>
            <a:r>
              <a:rPr lang="en-US" sz="3500" dirty="0"/>
              <a:t>inaugurated what is called the Hellenistic period. Not until Alexander’s day could reference be made to the “first king</a:t>
            </a:r>
            <a:r>
              <a:rPr lang="en-US" sz="3500" dirty="0" smtClean="0"/>
              <a:t>” </a:t>
            </a:r>
            <a:r>
              <a:rPr lang="en-US" sz="3500" dirty="0"/>
              <a:t>of a Greek empire who was “a mighty king” with “great </a:t>
            </a:r>
            <a:r>
              <a:rPr lang="en-US" sz="3500" dirty="0" smtClean="0"/>
              <a:t>dominion.”</a:t>
            </a:r>
            <a:endParaRPr lang="en-US" sz="3500" dirty="0"/>
          </a:p>
        </p:txBody>
      </p:sp>
      <p:cxnSp>
        <p:nvCxnSpPr>
          <p:cNvPr id="3" name="Straight Connector 2"/>
          <p:cNvCxnSpPr/>
          <p:nvPr/>
        </p:nvCxnSpPr>
        <p:spPr>
          <a:xfrm>
            <a:off x="912812" y="1524000"/>
            <a:ext cx="10363200" cy="0"/>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220168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912812" y="381000"/>
            <a:ext cx="10363200" cy="1143000"/>
          </a:xfrm>
        </p:spPr>
        <p:txBody>
          <a:bodyPr>
            <a:noAutofit/>
          </a:bodyPr>
          <a:lstStyle/>
          <a:p>
            <a:pPr algn="ctr"/>
            <a:r>
              <a:rPr lang="en-US" sz="4400" dirty="0" smtClean="0">
                <a:solidFill>
                  <a:schemeClr val="bg2">
                    <a:lumMod val="60000"/>
                    <a:lumOff val="40000"/>
                  </a:schemeClr>
                </a:solidFill>
              </a:rPr>
              <a:t>Briefly on Beasts:  Daniel 7:6</a:t>
            </a:r>
            <a:endParaRPr lang="en-US" sz="4400" dirty="0">
              <a:solidFill>
                <a:schemeClr val="bg2">
                  <a:lumMod val="60000"/>
                  <a:lumOff val="40000"/>
                </a:schemeClr>
              </a:solidFill>
            </a:endParaRPr>
          </a:p>
        </p:txBody>
      </p:sp>
      <p:sp>
        <p:nvSpPr>
          <p:cNvPr id="14" name="Content Placeholder 13"/>
          <p:cNvSpPr>
            <a:spLocks noGrp="1"/>
          </p:cNvSpPr>
          <p:nvPr>
            <p:ph idx="1"/>
          </p:nvPr>
        </p:nvSpPr>
        <p:spPr>
          <a:xfrm>
            <a:off x="5865812" y="1666180"/>
            <a:ext cx="6096000" cy="4572000"/>
          </a:xfrm>
          <a:noFill/>
        </p:spPr>
        <p:txBody>
          <a:bodyPr>
            <a:noAutofit/>
          </a:bodyPr>
          <a:lstStyle/>
          <a:p>
            <a:pPr marL="0" indent="0">
              <a:buNone/>
            </a:pPr>
            <a:r>
              <a:rPr lang="en-US" sz="3200" dirty="0">
                <a:solidFill>
                  <a:schemeClr val="bg2">
                    <a:lumMod val="60000"/>
                    <a:lumOff val="40000"/>
                  </a:schemeClr>
                </a:solidFill>
              </a:rPr>
              <a:t>SDABC </a:t>
            </a:r>
            <a:r>
              <a:rPr lang="en-US" sz="3200" dirty="0" smtClean="0">
                <a:solidFill>
                  <a:schemeClr val="bg2">
                    <a:lumMod val="60000"/>
                    <a:lumOff val="40000"/>
                  </a:schemeClr>
                </a:solidFill>
              </a:rPr>
              <a:t>V.4 p</a:t>
            </a:r>
            <a:r>
              <a:rPr lang="en-US" sz="3200" dirty="0">
                <a:solidFill>
                  <a:schemeClr val="bg2">
                    <a:lumMod val="60000"/>
                    <a:lumOff val="40000"/>
                  </a:schemeClr>
                </a:solidFill>
              </a:rPr>
              <a:t>. </a:t>
            </a:r>
            <a:r>
              <a:rPr lang="en-US" sz="3200" dirty="0" smtClean="0">
                <a:solidFill>
                  <a:schemeClr val="bg2">
                    <a:lumMod val="60000"/>
                    <a:lumOff val="40000"/>
                  </a:schemeClr>
                </a:solidFill>
              </a:rPr>
              <a:t>821 </a:t>
            </a:r>
            <a:r>
              <a:rPr lang="en-US" sz="3200" dirty="0" smtClean="0"/>
              <a:t>  In </a:t>
            </a:r>
            <a:r>
              <a:rPr lang="en-US" sz="3200" dirty="0"/>
              <a:t>336 Alexander succeeded to the throne of Macedonia, a semi-Greek state on the northern border of Greece. Alexander’s father, Philip, had already united most of the </a:t>
            </a:r>
            <a:r>
              <a:rPr lang="en-US" sz="3200" dirty="0" err="1"/>
              <a:t>citystates</a:t>
            </a:r>
            <a:r>
              <a:rPr lang="en-US" sz="3200" dirty="0"/>
              <a:t> of Greece under his rule by 338 </a:t>
            </a:r>
            <a:r>
              <a:rPr lang="en-US" sz="3200" dirty="0" smtClean="0"/>
              <a:t>B.C. </a:t>
            </a:r>
            <a:r>
              <a:rPr lang="en-US" sz="3200" dirty="0"/>
              <a:t>Alexander proved his mettle by subduing revolts in Greece and Thrace. </a:t>
            </a:r>
          </a:p>
        </p:txBody>
      </p:sp>
      <p:cxnSp>
        <p:nvCxnSpPr>
          <p:cNvPr id="3" name="Straight Connector 2"/>
          <p:cNvCxnSpPr/>
          <p:nvPr/>
        </p:nvCxnSpPr>
        <p:spPr>
          <a:xfrm>
            <a:off x="912812" y="1524000"/>
            <a:ext cx="10363200" cy="0"/>
          </a:xfrm>
          <a:prstGeom prst="line">
            <a:avLst/>
          </a:prstGeom>
        </p:spPr>
        <p:style>
          <a:lnRef idx="3">
            <a:schemeClr val="accent2"/>
          </a:lnRef>
          <a:fillRef idx="0">
            <a:schemeClr val="accent2"/>
          </a:fillRef>
          <a:effectRef idx="2">
            <a:schemeClr val="accent2"/>
          </a:effectRef>
          <a:fontRef idx="minor">
            <a:schemeClr val="tx1"/>
          </a:fontRef>
        </p:style>
      </p:cxnSp>
      <p:pic>
        <p:nvPicPr>
          <p:cNvPr id="37896" name="Picture 8" descr="Picture Information: Map of Maced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3212" y="1981200"/>
            <a:ext cx="5431457" cy="43529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3000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912812" y="381000"/>
            <a:ext cx="10363200" cy="1143000"/>
          </a:xfrm>
        </p:spPr>
        <p:txBody>
          <a:bodyPr>
            <a:noAutofit/>
          </a:bodyPr>
          <a:lstStyle/>
          <a:p>
            <a:pPr algn="ctr"/>
            <a:r>
              <a:rPr lang="en-US" sz="4400" dirty="0" smtClean="0">
                <a:solidFill>
                  <a:schemeClr val="bg2">
                    <a:lumMod val="60000"/>
                    <a:lumOff val="40000"/>
                  </a:schemeClr>
                </a:solidFill>
              </a:rPr>
              <a:t>Briefly on Beasts:  Daniel 7:6</a:t>
            </a:r>
            <a:endParaRPr lang="en-US" sz="4400" dirty="0">
              <a:solidFill>
                <a:schemeClr val="bg2">
                  <a:lumMod val="60000"/>
                  <a:lumOff val="40000"/>
                </a:schemeClr>
              </a:solidFill>
            </a:endParaRPr>
          </a:p>
        </p:txBody>
      </p:sp>
      <p:sp>
        <p:nvSpPr>
          <p:cNvPr id="14" name="Content Placeholder 13"/>
          <p:cNvSpPr>
            <a:spLocks noGrp="1"/>
          </p:cNvSpPr>
          <p:nvPr>
            <p:ph idx="1"/>
          </p:nvPr>
        </p:nvSpPr>
        <p:spPr>
          <a:xfrm>
            <a:off x="3427412" y="1666180"/>
            <a:ext cx="8534400" cy="4572000"/>
          </a:xfrm>
          <a:noFill/>
        </p:spPr>
        <p:txBody>
          <a:bodyPr>
            <a:noAutofit/>
          </a:bodyPr>
          <a:lstStyle/>
          <a:p>
            <a:pPr marL="0" indent="0">
              <a:buNone/>
            </a:pPr>
            <a:r>
              <a:rPr lang="en-US" sz="3200" dirty="0">
                <a:solidFill>
                  <a:schemeClr val="bg2">
                    <a:lumMod val="60000"/>
                    <a:lumOff val="40000"/>
                  </a:schemeClr>
                </a:solidFill>
              </a:rPr>
              <a:t>SDABC </a:t>
            </a:r>
            <a:r>
              <a:rPr lang="en-US" sz="3200" dirty="0" smtClean="0">
                <a:solidFill>
                  <a:schemeClr val="bg2">
                    <a:lumMod val="60000"/>
                    <a:lumOff val="40000"/>
                  </a:schemeClr>
                </a:solidFill>
              </a:rPr>
              <a:t>V.4 p</a:t>
            </a:r>
            <a:r>
              <a:rPr lang="en-US" sz="3200" dirty="0">
                <a:solidFill>
                  <a:schemeClr val="bg2">
                    <a:lumMod val="60000"/>
                    <a:lumOff val="40000"/>
                  </a:schemeClr>
                </a:solidFill>
              </a:rPr>
              <a:t>. </a:t>
            </a:r>
            <a:r>
              <a:rPr lang="en-US" sz="3200" dirty="0" smtClean="0">
                <a:solidFill>
                  <a:schemeClr val="bg2">
                    <a:lumMod val="60000"/>
                    <a:lumOff val="40000"/>
                  </a:schemeClr>
                </a:solidFill>
              </a:rPr>
              <a:t>821 </a:t>
            </a:r>
            <a:r>
              <a:rPr lang="en-US" sz="3200" dirty="0" smtClean="0"/>
              <a:t>  </a:t>
            </a:r>
            <a:r>
              <a:rPr lang="en-US" sz="3200" dirty="0"/>
              <a:t>After order had been restored in his own kingdom, Alexander set himself the task of conquering the Persian Empire, an ambition he had inherited from his father. Among the factors that spurred the young king on in his plans were personal ambition, the need for economic expansion, the desire to spread Greek culture, and a not unnatural animosity toward the Persians because of their past relations with his countrymen.</a:t>
            </a:r>
          </a:p>
        </p:txBody>
      </p:sp>
      <p:cxnSp>
        <p:nvCxnSpPr>
          <p:cNvPr id="3" name="Straight Connector 2"/>
          <p:cNvCxnSpPr/>
          <p:nvPr/>
        </p:nvCxnSpPr>
        <p:spPr>
          <a:xfrm>
            <a:off x="912812" y="1524000"/>
            <a:ext cx="10363200" cy="0"/>
          </a:xfrm>
          <a:prstGeom prst="line">
            <a:avLst/>
          </a:prstGeom>
        </p:spPr>
        <p:style>
          <a:lnRef idx="3">
            <a:schemeClr val="accent2"/>
          </a:lnRef>
          <a:fillRef idx="0">
            <a:schemeClr val="accent2"/>
          </a:fillRef>
          <a:effectRef idx="2">
            <a:schemeClr val="accent2"/>
          </a:effectRef>
          <a:fontRef idx="minor">
            <a:schemeClr val="tx1"/>
          </a:fontRef>
        </p:style>
      </p:cxnSp>
      <p:pic>
        <p:nvPicPr>
          <p:cNvPr id="38914" name="Picture 2" descr="MACEDONIA: Alexander III, the Great, 336-323 BC, AV stater (8.47g). NGC E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8368" y="1661899"/>
            <a:ext cx="2514600" cy="2461549"/>
          </a:xfrm>
          <a:prstGeom prst="rect">
            <a:avLst/>
          </a:prstGeom>
          <a:noFill/>
          <a:extLst>
            <a:ext uri="{909E8E84-426E-40DD-AFC4-6F175D3DCCD1}">
              <a14:hiddenFill xmlns:a14="http://schemas.microsoft.com/office/drawing/2010/main">
                <a:solidFill>
                  <a:srgbClr val="FFFFFF"/>
                </a:solidFill>
              </a14:hiddenFill>
            </a:ext>
          </a:extLst>
        </p:spPr>
      </p:pic>
      <p:pic>
        <p:nvPicPr>
          <p:cNvPr id="38916" name="Picture 4" descr="Macedonian Kingdom. Alexander III, the Great, 336-323 BC. Gold 1/4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440205" y="4123448"/>
            <a:ext cx="2514600" cy="2514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86360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912812" y="381000"/>
            <a:ext cx="10363200" cy="1143000"/>
          </a:xfrm>
        </p:spPr>
        <p:txBody>
          <a:bodyPr>
            <a:noAutofit/>
          </a:bodyPr>
          <a:lstStyle/>
          <a:p>
            <a:pPr algn="ctr"/>
            <a:r>
              <a:rPr lang="en-US" sz="4400" dirty="0" smtClean="0">
                <a:solidFill>
                  <a:schemeClr val="bg2">
                    <a:lumMod val="60000"/>
                    <a:lumOff val="40000"/>
                  </a:schemeClr>
                </a:solidFill>
              </a:rPr>
              <a:t>Briefly on Beasts:  Daniel 7:6</a:t>
            </a:r>
            <a:endParaRPr lang="en-US" sz="4400" dirty="0">
              <a:solidFill>
                <a:schemeClr val="bg2">
                  <a:lumMod val="60000"/>
                  <a:lumOff val="40000"/>
                </a:schemeClr>
              </a:solidFill>
            </a:endParaRPr>
          </a:p>
        </p:txBody>
      </p:sp>
      <p:sp>
        <p:nvSpPr>
          <p:cNvPr id="14" name="Content Placeholder 13"/>
          <p:cNvSpPr>
            <a:spLocks noGrp="1"/>
          </p:cNvSpPr>
          <p:nvPr>
            <p:ph idx="1"/>
          </p:nvPr>
        </p:nvSpPr>
        <p:spPr>
          <a:xfrm>
            <a:off x="6627812" y="1905000"/>
            <a:ext cx="5029200" cy="4572000"/>
          </a:xfrm>
          <a:noFill/>
        </p:spPr>
        <p:txBody>
          <a:bodyPr>
            <a:noAutofit/>
          </a:bodyPr>
          <a:lstStyle/>
          <a:p>
            <a:pPr marL="0" indent="0">
              <a:buNone/>
            </a:pPr>
            <a:r>
              <a:rPr lang="en-US" sz="3200" dirty="0">
                <a:solidFill>
                  <a:schemeClr val="bg2">
                    <a:lumMod val="60000"/>
                    <a:lumOff val="40000"/>
                  </a:schemeClr>
                </a:solidFill>
              </a:rPr>
              <a:t>SDABC </a:t>
            </a:r>
            <a:r>
              <a:rPr lang="en-US" sz="3200" dirty="0" smtClean="0">
                <a:solidFill>
                  <a:schemeClr val="bg2">
                    <a:lumMod val="60000"/>
                    <a:lumOff val="40000"/>
                  </a:schemeClr>
                </a:solidFill>
              </a:rPr>
              <a:t>V.4 p</a:t>
            </a:r>
            <a:r>
              <a:rPr lang="en-US" sz="3200" dirty="0">
                <a:solidFill>
                  <a:schemeClr val="bg2">
                    <a:lumMod val="60000"/>
                    <a:lumOff val="40000"/>
                  </a:schemeClr>
                </a:solidFill>
              </a:rPr>
              <a:t>. </a:t>
            </a:r>
            <a:r>
              <a:rPr lang="en-US" sz="3200" dirty="0" smtClean="0">
                <a:solidFill>
                  <a:schemeClr val="bg2">
                    <a:lumMod val="60000"/>
                    <a:lumOff val="40000"/>
                  </a:schemeClr>
                </a:solidFill>
              </a:rPr>
              <a:t>821 </a:t>
            </a:r>
            <a:r>
              <a:rPr lang="en-US" sz="3200" dirty="0"/>
              <a:t>In 334 B.C. Alexander crossed the Hellespont and entered Persian territory with only 35,000 men, the meager sum of 70 talents in cash, and but one month’s store of provisions. The campaign was a series of triumphs. </a:t>
            </a:r>
          </a:p>
        </p:txBody>
      </p:sp>
      <p:cxnSp>
        <p:nvCxnSpPr>
          <p:cNvPr id="3" name="Straight Connector 2"/>
          <p:cNvCxnSpPr/>
          <p:nvPr/>
        </p:nvCxnSpPr>
        <p:spPr>
          <a:xfrm>
            <a:off x="912812" y="1524000"/>
            <a:ext cx="10363200" cy="0"/>
          </a:xfrm>
          <a:prstGeom prst="line">
            <a:avLst/>
          </a:prstGeom>
        </p:spPr>
        <p:style>
          <a:lnRef idx="3">
            <a:schemeClr val="accent2"/>
          </a:lnRef>
          <a:fillRef idx="0">
            <a:schemeClr val="accent2"/>
          </a:fillRef>
          <a:effectRef idx="2">
            <a:schemeClr val="accent2"/>
          </a:effectRef>
          <a:fontRef idx="minor">
            <a:schemeClr val="tx1"/>
          </a:fontRef>
        </p:style>
      </p:cxnSp>
      <p:pic>
        <p:nvPicPr>
          <p:cNvPr id="40962" name="Picture 2" descr="Absurdly Famous People You Don't Know Enough About - Wait But Why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95" y="1676400"/>
            <a:ext cx="6602217" cy="47244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7418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912812" y="381000"/>
            <a:ext cx="10363200" cy="1143000"/>
          </a:xfrm>
        </p:spPr>
        <p:txBody>
          <a:bodyPr>
            <a:noAutofit/>
          </a:bodyPr>
          <a:lstStyle/>
          <a:p>
            <a:pPr algn="ctr"/>
            <a:r>
              <a:rPr lang="en-US" sz="4400" dirty="0" smtClean="0">
                <a:solidFill>
                  <a:schemeClr val="bg2">
                    <a:lumMod val="60000"/>
                    <a:lumOff val="40000"/>
                  </a:schemeClr>
                </a:solidFill>
              </a:rPr>
              <a:t>Briefly on Beasts:  Daniel 7:6</a:t>
            </a:r>
            <a:endParaRPr lang="en-US" sz="4400" dirty="0">
              <a:solidFill>
                <a:schemeClr val="bg2">
                  <a:lumMod val="60000"/>
                  <a:lumOff val="40000"/>
                </a:schemeClr>
              </a:solidFill>
            </a:endParaRPr>
          </a:p>
        </p:txBody>
      </p:sp>
      <p:sp>
        <p:nvSpPr>
          <p:cNvPr id="14" name="Content Placeholder 13"/>
          <p:cNvSpPr>
            <a:spLocks noGrp="1"/>
          </p:cNvSpPr>
          <p:nvPr>
            <p:ph idx="1"/>
          </p:nvPr>
        </p:nvSpPr>
        <p:spPr>
          <a:xfrm>
            <a:off x="4326525" y="1676400"/>
            <a:ext cx="6934200" cy="4572000"/>
          </a:xfrm>
          <a:noFill/>
        </p:spPr>
        <p:txBody>
          <a:bodyPr>
            <a:noAutofit/>
          </a:bodyPr>
          <a:lstStyle/>
          <a:p>
            <a:pPr marL="0" indent="0">
              <a:buNone/>
            </a:pPr>
            <a:r>
              <a:rPr lang="en-US" sz="3200" dirty="0">
                <a:solidFill>
                  <a:schemeClr val="bg2">
                    <a:lumMod val="60000"/>
                    <a:lumOff val="40000"/>
                  </a:schemeClr>
                </a:solidFill>
              </a:rPr>
              <a:t>SDABC </a:t>
            </a:r>
            <a:r>
              <a:rPr lang="en-US" sz="3200" dirty="0" smtClean="0">
                <a:solidFill>
                  <a:schemeClr val="bg2">
                    <a:lumMod val="60000"/>
                    <a:lumOff val="40000"/>
                  </a:schemeClr>
                </a:solidFill>
              </a:rPr>
              <a:t>V.4 p</a:t>
            </a:r>
            <a:r>
              <a:rPr lang="en-US" sz="3200" dirty="0">
                <a:solidFill>
                  <a:schemeClr val="bg2">
                    <a:lumMod val="60000"/>
                    <a:lumOff val="40000"/>
                  </a:schemeClr>
                </a:solidFill>
              </a:rPr>
              <a:t>. </a:t>
            </a:r>
            <a:r>
              <a:rPr lang="en-US" sz="3200" dirty="0" smtClean="0">
                <a:solidFill>
                  <a:schemeClr val="bg2">
                    <a:lumMod val="60000"/>
                    <a:lumOff val="40000"/>
                  </a:schemeClr>
                </a:solidFill>
              </a:rPr>
              <a:t>821  </a:t>
            </a:r>
            <a:r>
              <a:rPr lang="en-US" sz="3200" dirty="0" smtClean="0"/>
              <a:t>The </a:t>
            </a:r>
            <a:r>
              <a:rPr lang="en-US" sz="3200" dirty="0"/>
              <a:t>first victory was achieved at Granicus, the next at Issus in the following year, and the next at </a:t>
            </a:r>
            <a:r>
              <a:rPr lang="en-US" sz="3200" dirty="0" err="1"/>
              <a:t>Tyre</a:t>
            </a:r>
            <a:r>
              <a:rPr lang="en-US" sz="3200" dirty="0"/>
              <a:t> in the year after that. Passing through Palestine, Alexander conquered Gaza and then entered Egypt virtually unopposed. Here in 331 B.C. he founded the city of Alexandria.</a:t>
            </a:r>
            <a:r>
              <a:rPr lang="en-US" sz="3200" dirty="0" smtClean="0"/>
              <a:t> </a:t>
            </a:r>
            <a:endParaRPr lang="en-US" sz="3200" dirty="0"/>
          </a:p>
        </p:txBody>
      </p:sp>
      <p:cxnSp>
        <p:nvCxnSpPr>
          <p:cNvPr id="3" name="Straight Connector 2"/>
          <p:cNvCxnSpPr/>
          <p:nvPr/>
        </p:nvCxnSpPr>
        <p:spPr>
          <a:xfrm>
            <a:off x="912812" y="1524000"/>
            <a:ext cx="10363200" cy="0"/>
          </a:xfrm>
          <a:prstGeom prst="line">
            <a:avLst/>
          </a:prstGeom>
        </p:spPr>
        <p:style>
          <a:lnRef idx="3">
            <a:schemeClr val="accent2"/>
          </a:lnRef>
          <a:fillRef idx="0">
            <a:schemeClr val="accent2"/>
          </a:fillRef>
          <a:effectRef idx="2">
            <a:schemeClr val="accent2"/>
          </a:effectRef>
          <a:fontRef idx="minor">
            <a:schemeClr val="tx1"/>
          </a:fontRef>
        </p:style>
      </p:cxnSp>
      <p:pic>
        <p:nvPicPr>
          <p:cNvPr id="39938" name="Picture 2" descr="Alexander the Great - Kids | Britannica Kids | Homework Hel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8622" y="1535987"/>
            <a:ext cx="3220101" cy="457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7803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912812" y="381000"/>
            <a:ext cx="10363200" cy="1143000"/>
          </a:xfrm>
        </p:spPr>
        <p:txBody>
          <a:bodyPr>
            <a:noAutofit/>
          </a:bodyPr>
          <a:lstStyle/>
          <a:p>
            <a:pPr algn="ctr"/>
            <a:r>
              <a:rPr lang="en-US" sz="4400" dirty="0" smtClean="0">
                <a:solidFill>
                  <a:schemeClr val="bg2">
                    <a:lumMod val="60000"/>
                    <a:lumOff val="40000"/>
                  </a:schemeClr>
                </a:solidFill>
              </a:rPr>
              <a:t>Briefly on Beasts:  Daniel 7:6</a:t>
            </a:r>
            <a:endParaRPr lang="en-US" sz="4400" dirty="0">
              <a:solidFill>
                <a:schemeClr val="bg2">
                  <a:lumMod val="60000"/>
                  <a:lumOff val="40000"/>
                </a:schemeClr>
              </a:solidFill>
            </a:endParaRPr>
          </a:p>
        </p:txBody>
      </p:sp>
      <p:sp>
        <p:nvSpPr>
          <p:cNvPr id="14" name="Content Placeholder 13"/>
          <p:cNvSpPr>
            <a:spLocks noGrp="1"/>
          </p:cNvSpPr>
          <p:nvPr>
            <p:ph idx="1"/>
          </p:nvPr>
        </p:nvSpPr>
        <p:spPr>
          <a:xfrm>
            <a:off x="4326525" y="1676400"/>
            <a:ext cx="6934200" cy="4572000"/>
          </a:xfrm>
          <a:noFill/>
        </p:spPr>
        <p:txBody>
          <a:bodyPr>
            <a:noAutofit/>
          </a:bodyPr>
          <a:lstStyle/>
          <a:p>
            <a:pPr marL="0" indent="0">
              <a:buNone/>
            </a:pPr>
            <a:r>
              <a:rPr lang="en-US" sz="3200" dirty="0">
                <a:solidFill>
                  <a:schemeClr val="bg2">
                    <a:lumMod val="60000"/>
                    <a:lumOff val="40000"/>
                  </a:schemeClr>
                </a:solidFill>
              </a:rPr>
              <a:t>SDABC </a:t>
            </a:r>
            <a:r>
              <a:rPr lang="en-US" sz="3200" dirty="0" smtClean="0">
                <a:solidFill>
                  <a:schemeClr val="bg2">
                    <a:lumMod val="60000"/>
                    <a:lumOff val="40000"/>
                  </a:schemeClr>
                </a:solidFill>
              </a:rPr>
              <a:t>V.4 p</a:t>
            </a:r>
            <a:r>
              <a:rPr lang="en-US" sz="3200" dirty="0">
                <a:solidFill>
                  <a:schemeClr val="bg2">
                    <a:lumMod val="60000"/>
                    <a:lumOff val="40000"/>
                  </a:schemeClr>
                </a:solidFill>
              </a:rPr>
              <a:t>. </a:t>
            </a:r>
            <a:r>
              <a:rPr lang="en-US" sz="3200" dirty="0" smtClean="0">
                <a:solidFill>
                  <a:schemeClr val="bg2">
                    <a:lumMod val="60000"/>
                    <a:lumOff val="40000"/>
                  </a:schemeClr>
                </a:solidFill>
              </a:rPr>
              <a:t>821  </a:t>
            </a:r>
            <a:r>
              <a:rPr lang="en-US" sz="3200" dirty="0"/>
              <a:t> He declared himself the successor to the Pharaohs and his troops hailed him as a god. When he set forth again that year he directed his armies toward Mesopotamia, the heart of the Persian Empire. The Persians took their stand near Arbela, east of the junction of the Tigris and Great </a:t>
            </a:r>
            <a:r>
              <a:rPr lang="en-US" sz="3200" dirty="0" err="1"/>
              <a:t>Zab</a:t>
            </a:r>
            <a:r>
              <a:rPr lang="en-US" sz="3200" dirty="0"/>
              <a:t> rivers, but their forces were defeated and routed</a:t>
            </a:r>
            <a:r>
              <a:rPr lang="en-US" sz="3200" dirty="0" smtClean="0"/>
              <a:t>. </a:t>
            </a:r>
            <a:endParaRPr lang="en-US" sz="3200" dirty="0"/>
          </a:p>
        </p:txBody>
      </p:sp>
      <p:cxnSp>
        <p:nvCxnSpPr>
          <p:cNvPr id="3" name="Straight Connector 2"/>
          <p:cNvCxnSpPr/>
          <p:nvPr/>
        </p:nvCxnSpPr>
        <p:spPr>
          <a:xfrm>
            <a:off x="912812" y="1524000"/>
            <a:ext cx="10363200" cy="0"/>
          </a:xfrm>
          <a:prstGeom prst="line">
            <a:avLst/>
          </a:prstGeom>
        </p:spPr>
        <p:style>
          <a:lnRef idx="3">
            <a:schemeClr val="accent2"/>
          </a:lnRef>
          <a:fillRef idx="0">
            <a:schemeClr val="accent2"/>
          </a:fillRef>
          <a:effectRef idx="2">
            <a:schemeClr val="accent2"/>
          </a:effectRef>
          <a:fontRef idx="minor">
            <a:schemeClr val="tx1"/>
          </a:fontRef>
        </p:style>
      </p:cxnSp>
      <p:pic>
        <p:nvPicPr>
          <p:cNvPr id="41986" name="Picture 2" descr="https://www.grandrapidscoins.com/images/easyblog_articles/97/Alexander-the-Great.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2812" y="1667435"/>
            <a:ext cx="3195636" cy="48037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4340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912812" y="381000"/>
            <a:ext cx="10363200" cy="1143000"/>
          </a:xfrm>
        </p:spPr>
        <p:txBody>
          <a:bodyPr>
            <a:noAutofit/>
          </a:bodyPr>
          <a:lstStyle/>
          <a:p>
            <a:pPr algn="ctr"/>
            <a:r>
              <a:rPr lang="en-US" sz="4400" dirty="0" smtClean="0">
                <a:solidFill>
                  <a:schemeClr val="bg2">
                    <a:lumMod val="60000"/>
                    <a:lumOff val="40000"/>
                  </a:schemeClr>
                </a:solidFill>
              </a:rPr>
              <a:t>Briefly on Beasts:  Daniel 7:6</a:t>
            </a:r>
            <a:endParaRPr lang="en-US" sz="4400" dirty="0">
              <a:solidFill>
                <a:schemeClr val="bg2">
                  <a:lumMod val="60000"/>
                  <a:lumOff val="40000"/>
                </a:schemeClr>
              </a:solidFill>
            </a:endParaRPr>
          </a:p>
        </p:txBody>
      </p:sp>
      <p:sp>
        <p:nvSpPr>
          <p:cNvPr id="14" name="Content Placeholder 13"/>
          <p:cNvSpPr>
            <a:spLocks noGrp="1"/>
          </p:cNvSpPr>
          <p:nvPr>
            <p:ph idx="1"/>
          </p:nvPr>
        </p:nvSpPr>
        <p:spPr>
          <a:xfrm>
            <a:off x="4326525" y="1676400"/>
            <a:ext cx="6934200" cy="4953000"/>
          </a:xfrm>
          <a:noFill/>
        </p:spPr>
        <p:txBody>
          <a:bodyPr>
            <a:noAutofit/>
          </a:bodyPr>
          <a:lstStyle/>
          <a:p>
            <a:pPr marL="0" indent="0">
              <a:buNone/>
            </a:pPr>
            <a:r>
              <a:rPr lang="en-US" sz="3200" dirty="0">
                <a:solidFill>
                  <a:schemeClr val="bg2">
                    <a:lumMod val="60000"/>
                    <a:lumOff val="40000"/>
                  </a:schemeClr>
                </a:solidFill>
              </a:rPr>
              <a:t>SDABC </a:t>
            </a:r>
            <a:r>
              <a:rPr lang="en-US" sz="3200" dirty="0" smtClean="0">
                <a:solidFill>
                  <a:schemeClr val="bg2">
                    <a:lumMod val="60000"/>
                    <a:lumOff val="40000"/>
                  </a:schemeClr>
                </a:solidFill>
              </a:rPr>
              <a:t>V.4 p</a:t>
            </a:r>
            <a:r>
              <a:rPr lang="en-US" sz="3200" dirty="0">
                <a:solidFill>
                  <a:schemeClr val="bg2">
                    <a:lumMod val="60000"/>
                    <a:lumOff val="40000"/>
                  </a:schemeClr>
                </a:solidFill>
              </a:rPr>
              <a:t>. </a:t>
            </a:r>
            <a:r>
              <a:rPr lang="en-US" sz="3200" dirty="0" smtClean="0">
                <a:solidFill>
                  <a:schemeClr val="bg2">
                    <a:lumMod val="60000"/>
                    <a:lumOff val="40000"/>
                  </a:schemeClr>
                </a:solidFill>
              </a:rPr>
              <a:t>821 </a:t>
            </a:r>
            <a:r>
              <a:rPr lang="en-US" sz="3200" dirty="0"/>
              <a:t>The fabulous riches of the world’s greatest empire lay open to the young king, 25 years old</a:t>
            </a:r>
            <a:r>
              <a:rPr lang="en-US" sz="3200" dirty="0" smtClean="0"/>
              <a:t>.  After </a:t>
            </a:r>
            <a:r>
              <a:rPr lang="en-US" sz="3200" dirty="0"/>
              <a:t>preliminary organization of his empire Alexander pushed his conquests to the north and to the east. By 329 B.C. he had taken </a:t>
            </a:r>
            <a:r>
              <a:rPr lang="en-US" sz="3200" dirty="0" err="1"/>
              <a:t>Maracanda</a:t>
            </a:r>
            <a:r>
              <a:rPr lang="en-US" sz="3200" dirty="0"/>
              <a:t>, now Samarkand in Turkistan. </a:t>
            </a:r>
          </a:p>
        </p:txBody>
      </p:sp>
      <p:cxnSp>
        <p:nvCxnSpPr>
          <p:cNvPr id="3" name="Straight Connector 2"/>
          <p:cNvCxnSpPr/>
          <p:nvPr/>
        </p:nvCxnSpPr>
        <p:spPr>
          <a:xfrm>
            <a:off x="912812" y="1524000"/>
            <a:ext cx="10363200" cy="0"/>
          </a:xfrm>
          <a:prstGeom prst="line">
            <a:avLst/>
          </a:prstGeom>
        </p:spPr>
        <p:style>
          <a:lnRef idx="3">
            <a:schemeClr val="accent2"/>
          </a:lnRef>
          <a:fillRef idx="0">
            <a:schemeClr val="accent2"/>
          </a:fillRef>
          <a:effectRef idx="2">
            <a:schemeClr val="accent2"/>
          </a:effectRef>
          <a:fontRef idx="minor">
            <a:schemeClr val="tx1"/>
          </a:fontRef>
        </p:style>
      </p:cxnSp>
      <p:pic>
        <p:nvPicPr>
          <p:cNvPr id="43010" name="Picture 2" descr="Alexander The Great Islam / Last 3 Wishes Of Great Alexander - Wallko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9773" y="1698811"/>
            <a:ext cx="3886199" cy="3886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3387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912812" y="381000"/>
            <a:ext cx="10363200" cy="1143000"/>
          </a:xfrm>
        </p:spPr>
        <p:txBody>
          <a:bodyPr>
            <a:noAutofit/>
          </a:bodyPr>
          <a:lstStyle/>
          <a:p>
            <a:pPr algn="ctr"/>
            <a:r>
              <a:rPr lang="en-US" sz="4400" dirty="0" smtClean="0">
                <a:solidFill>
                  <a:schemeClr val="bg2">
                    <a:lumMod val="60000"/>
                    <a:lumOff val="40000"/>
                  </a:schemeClr>
                </a:solidFill>
              </a:rPr>
              <a:t>Briefly on Beasts:  Daniel 7:6</a:t>
            </a:r>
            <a:endParaRPr lang="en-US" sz="4400" dirty="0">
              <a:solidFill>
                <a:schemeClr val="bg2">
                  <a:lumMod val="60000"/>
                  <a:lumOff val="40000"/>
                </a:schemeClr>
              </a:solidFill>
            </a:endParaRPr>
          </a:p>
        </p:txBody>
      </p:sp>
      <p:sp>
        <p:nvSpPr>
          <p:cNvPr id="14" name="Content Placeholder 13"/>
          <p:cNvSpPr>
            <a:spLocks noGrp="1"/>
          </p:cNvSpPr>
          <p:nvPr>
            <p:ph idx="1"/>
          </p:nvPr>
        </p:nvSpPr>
        <p:spPr>
          <a:xfrm>
            <a:off x="4570412" y="1676399"/>
            <a:ext cx="6934200" cy="4953000"/>
          </a:xfrm>
          <a:noFill/>
        </p:spPr>
        <p:txBody>
          <a:bodyPr>
            <a:noAutofit/>
          </a:bodyPr>
          <a:lstStyle/>
          <a:p>
            <a:pPr marL="0" indent="0">
              <a:buNone/>
            </a:pPr>
            <a:r>
              <a:rPr lang="en-US" sz="3200" dirty="0">
                <a:solidFill>
                  <a:schemeClr val="bg2">
                    <a:lumMod val="60000"/>
                    <a:lumOff val="40000"/>
                  </a:schemeClr>
                </a:solidFill>
              </a:rPr>
              <a:t>SDABC </a:t>
            </a:r>
            <a:r>
              <a:rPr lang="en-US" sz="3200" dirty="0" smtClean="0">
                <a:solidFill>
                  <a:schemeClr val="bg2">
                    <a:lumMod val="60000"/>
                    <a:lumOff val="40000"/>
                  </a:schemeClr>
                </a:solidFill>
              </a:rPr>
              <a:t>V.4 p</a:t>
            </a:r>
            <a:r>
              <a:rPr lang="en-US" sz="3200" dirty="0">
                <a:solidFill>
                  <a:schemeClr val="bg2">
                    <a:lumMod val="60000"/>
                    <a:lumOff val="40000"/>
                  </a:schemeClr>
                </a:solidFill>
              </a:rPr>
              <a:t>. </a:t>
            </a:r>
            <a:r>
              <a:rPr lang="en-US" sz="3200" dirty="0" smtClean="0">
                <a:solidFill>
                  <a:schemeClr val="bg2">
                    <a:lumMod val="60000"/>
                    <a:lumOff val="40000"/>
                  </a:schemeClr>
                </a:solidFill>
              </a:rPr>
              <a:t>821  </a:t>
            </a:r>
            <a:r>
              <a:rPr lang="en-US" sz="3200" dirty="0" smtClean="0"/>
              <a:t>Two </a:t>
            </a:r>
            <a:r>
              <a:rPr lang="en-US" sz="3200" dirty="0"/>
              <a:t>years later he invaded northwest India. Soon after crossing the Indus River, however, his troops refused to go farther, and he was forced to yield to them. Returning to Persia and Mesopotamia, Alexander was faced with the stupendous work of organizing the administration of his territories. </a:t>
            </a:r>
          </a:p>
        </p:txBody>
      </p:sp>
      <p:cxnSp>
        <p:nvCxnSpPr>
          <p:cNvPr id="3" name="Straight Connector 2"/>
          <p:cNvCxnSpPr/>
          <p:nvPr/>
        </p:nvCxnSpPr>
        <p:spPr>
          <a:xfrm>
            <a:off x="912812" y="1524000"/>
            <a:ext cx="10363200" cy="0"/>
          </a:xfrm>
          <a:prstGeom prst="line">
            <a:avLst/>
          </a:prstGeom>
        </p:spPr>
        <p:style>
          <a:lnRef idx="3">
            <a:schemeClr val="accent2"/>
          </a:lnRef>
          <a:fillRef idx="0">
            <a:schemeClr val="accent2"/>
          </a:fillRef>
          <a:effectRef idx="2">
            <a:schemeClr val="accent2"/>
          </a:effectRef>
          <a:fontRef idx="minor">
            <a:schemeClr val="tx1"/>
          </a:fontRef>
        </p:style>
      </p:cxnSp>
      <p:pic>
        <p:nvPicPr>
          <p:cNvPr id="44034" name="Picture 2" descr="Alexander The Great Biography - Facts, Childhood, Family Life ..."/>
          <p:cNvPicPr>
            <a:picLocks noChangeAspect="1" noChangeArrowheads="1"/>
          </p:cNvPicPr>
          <p:nvPr/>
        </p:nvPicPr>
        <p:blipFill rotWithShape="1">
          <a:blip r:embed="rId2">
            <a:extLst>
              <a:ext uri="{28A0092B-C50C-407E-A947-70E740481C1C}">
                <a14:useLocalDpi xmlns:a14="http://schemas.microsoft.com/office/drawing/2010/main" val="0"/>
              </a:ext>
            </a:extLst>
          </a:blip>
          <a:srcRect l="22242" r="13622"/>
          <a:stretch/>
        </p:blipFill>
        <p:spPr bwMode="auto">
          <a:xfrm>
            <a:off x="760412" y="1828800"/>
            <a:ext cx="3352801" cy="43564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1472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912812" y="381000"/>
            <a:ext cx="10363200" cy="1143000"/>
          </a:xfrm>
        </p:spPr>
        <p:txBody>
          <a:bodyPr>
            <a:noAutofit/>
          </a:bodyPr>
          <a:lstStyle/>
          <a:p>
            <a:pPr algn="ctr"/>
            <a:r>
              <a:rPr lang="en-US" sz="4400" dirty="0" smtClean="0">
                <a:solidFill>
                  <a:schemeClr val="bg2">
                    <a:lumMod val="60000"/>
                    <a:lumOff val="40000"/>
                  </a:schemeClr>
                </a:solidFill>
              </a:rPr>
              <a:t>Briefly on Beasts:  Daniel 7:6</a:t>
            </a:r>
            <a:endParaRPr lang="en-US" sz="4400" dirty="0">
              <a:solidFill>
                <a:schemeClr val="bg2">
                  <a:lumMod val="60000"/>
                  <a:lumOff val="40000"/>
                </a:schemeClr>
              </a:solidFill>
            </a:endParaRPr>
          </a:p>
        </p:txBody>
      </p:sp>
      <p:sp>
        <p:nvSpPr>
          <p:cNvPr id="14" name="Content Placeholder 13"/>
          <p:cNvSpPr>
            <a:spLocks noGrp="1"/>
          </p:cNvSpPr>
          <p:nvPr>
            <p:ph idx="1"/>
          </p:nvPr>
        </p:nvSpPr>
        <p:spPr>
          <a:xfrm>
            <a:off x="4570412" y="1676399"/>
            <a:ext cx="6934200" cy="4953000"/>
          </a:xfrm>
          <a:noFill/>
        </p:spPr>
        <p:txBody>
          <a:bodyPr>
            <a:noAutofit/>
          </a:bodyPr>
          <a:lstStyle/>
          <a:p>
            <a:pPr marL="0" indent="0">
              <a:buNone/>
            </a:pPr>
            <a:r>
              <a:rPr lang="en-US" sz="3200" dirty="0">
                <a:solidFill>
                  <a:schemeClr val="bg2">
                    <a:lumMod val="60000"/>
                    <a:lumOff val="40000"/>
                  </a:schemeClr>
                </a:solidFill>
              </a:rPr>
              <a:t>SDABC </a:t>
            </a:r>
            <a:r>
              <a:rPr lang="en-US" sz="3200" dirty="0" smtClean="0">
                <a:solidFill>
                  <a:schemeClr val="bg2">
                    <a:lumMod val="60000"/>
                    <a:lumOff val="40000"/>
                  </a:schemeClr>
                </a:solidFill>
              </a:rPr>
              <a:t>V.4 p</a:t>
            </a:r>
            <a:r>
              <a:rPr lang="en-US" sz="3200" dirty="0">
                <a:solidFill>
                  <a:schemeClr val="bg2">
                    <a:lumMod val="60000"/>
                    <a:lumOff val="40000"/>
                  </a:schemeClr>
                </a:solidFill>
              </a:rPr>
              <a:t>. </a:t>
            </a:r>
            <a:r>
              <a:rPr lang="en-US" sz="3200" dirty="0" smtClean="0">
                <a:solidFill>
                  <a:schemeClr val="bg2">
                    <a:lumMod val="60000"/>
                    <a:lumOff val="40000"/>
                  </a:schemeClr>
                </a:solidFill>
              </a:rPr>
              <a:t>821-822   </a:t>
            </a:r>
            <a:r>
              <a:rPr lang="en-US" sz="3200" dirty="0"/>
              <a:t>In 323 B.C. he made his capital in Babylon, a city that still preserved reminders of the glory of Nebuchadnezzar’s day. In the same year, after a round of hard drinking, Alexander fell ill and died of “swamp fever,” which is thought to be the ancient name for, or counterpart of, malaria.</a:t>
            </a:r>
            <a:endParaRPr lang="en-US" sz="3200" dirty="0"/>
          </a:p>
        </p:txBody>
      </p:sp>
      <p:cxnSp>
        <p:nvCxnSpPr>
          <p:cNvPr id="3" name="Straight Connector 2"/>
          <p:cNvCxnSpPr/>
          <p:nvPr/>
        </p:nvCxnSpPr>
        <p:spPr>
          <a:xfrm>
            <a:off x="912812" y="1524000"/>
            <a:ext cx="10363200" cy="0"/>
          </a:xfrm>
          <a:prstGeom prst="line">
            <a:avLst/>
          </a:prstGeom>
        </p:spPr>
        <p:style>
          <a:lnRef idx="3">
            <a:schemeClr val="accent2"/>
          </a:lnRef>
          <a:fillRef idx="0">
            <a:schemeClr val="accent2"/>
          </a:fillRef>
          <a:effectRef idx="2">
            <a:schemeClr val="accent2"/>
          </a:effectRef>
          <a:fontRef idx="minor">
            <a:schemeClr val="tx1"/>
          </a:fontRef>
        </p:style>
      </p:cxnSp>
      <p:pic>
        <p:nvPicPr>
          <p:cNvPr id="45058" name="Picture 2" descr="A Medical-Historical Examination of the Death of Alexander the Great ..."/>
          <p:cNvPicPr>
            <a:picLocks noChangeAspect="1" noChangeArrowheads="1"/>
          </p:cNvPicPr>
          <p:nvPr/>
        </p:nvPicPr>
        <p:blipFill rotWithShape="1">
          <a:blip r:embed="rId2">
            <a:extLst>
              <a:ext uri="{28A0092B-C50C-407E-A947-70E740481C1C}">
                <a14:useLocalDpi xmlns:a14="http://schemas.microsoft.com/office/drawing/2010/main" val="0"/>
              </a:ext>
            </a:extLst>
          </a:blip>
          <a:srcRect l="45867" t="-510" r="9866" b="510"/>
          <a:stretch/>
        </p:blipFill>
        <p:spPr bwMode="auto">
          <a:xfrm>
            <a:off x="684212" y="1676399"/>
            <a:ext cx="3738362" cy="4419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3215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Beast?</a:t>
            </a:r>
            <a:endParaRPr lang="en-US" dirty="0"/>
          </a:p>
        </p:txBody>
      </p:sp>
      <p:sp>
        <p:nvSpPr>
          <p:cNvPr id="4" name="Text Placeholder 3"/>
          <p:cNvSpPr>
            <a:spLocks noGrp="1"/>
          </p:cNvSpPr>
          <p:nvPr>
            <p:ph type="body" sz="half" idx="2"/>
          </p:nvPr>
        </p:nvSpPr>
        <p:spPr/>
        <p:txBody>
          <a:bodyPr>
            <a:normAutofit/>
          </a:bodyPr>
          <a:lstStyle/>
          <a:p>
            <a:r>
              <a:rPr lang="en-US" sz="3000" dirty="0"/>
              <a:t>Revelation 13:1-18</a:t>
            </a:r>
            <a:endParaRPr lang="en-US" sz="3000" dirty="0"/>
          </a:p>
        </p:txBody>
      </p:sp>
      <p:sp>
        <p:nvSpPr>
          <p:cNvPr id="3" name="Content Placeholder 2"/>
          <p:cNvSpPr>
            <a:spLocks noGrp="1"/>
          </p:cNvSpPr>
          <p:nvPr>
            <p:ph idx="1"/>
          </p:nvPr>
        </p:nvSpPr>
        <p:spPr/>
        <p:txBody>
          <a:bodyPr>
            <a:noAutofit/>
          </a:bodyPr>
          <a:lstStyle/>
          <a:p>
            <a:r>
              <a:rPr lang="en-US" sz="4000" b="1" dirty="0"/>
              <a:t>13 </a:t>
            </a:r>
            <a:r>
              <a:rPr lang="en-US" sz="4000" dirty="0"/>
              <a:t>And I stood upon the sand of the sea, and saw a beast rise up out of the sea, having seven heads and ten horns, and upon his horns ten crowns, and upon his heads the name of blasphemy.</a:t>
            </a:r>
            <a:endParaRPr lang="en-US" sz="4000" dirty="0"/>
          </a:p>
        </p:txBody>
      </p:sp>
      <p:pic>
        <p:nvPicPr>
          <p:cNvPr id="1026" name="Picture 2" descr="WHO are the Beast's 7 Heads and 10 Horns? - YouTub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5251" y="533400"/>
            <a:ext cx="4616687" cy="259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9502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293813" y="304800"/>
            <a:ext cx="3581400" cy="1066800"/>
          </a:xfrm>
        </p:spPr>
        <p:txBody>
          <a:bodyPr/>
          <a:lstStyle/>
          <a:p>
            <a:r>
              <a:rPr lang="en-US" sz="3200" dirty="0" smtClean="0"/>
              <a:t>Briefly on Beasts:  </a:t>
            </a:r>
            <a:r>
              <a:rPr lang="en-US" sz="4400" dirty="0" smtClean="0"/>
              <a:t/>
            </a:r>
            <a:br>
              <a:rPr lang="en-US" sz="4400" dirty="0" smtClean="0"/>
            </a:br>
            <a:r>
              <a:rPr lang="en-US" sz="4400" dirty="0" smtClean="0"/>
              <a:t>Daniel 7:7-8</a:t>
            </a:r>
            <a:endParaRPr lang="en-US" dirty="0"/>
          </a:p>
        </p:txBody>
      </p:sp>
      <p:sp>
        <p:nvSpPr>
          <p:cNvPr id="8" name="Text Placeholder 7"/>
          <p:cNvSpPr>
            <a:spLocks noGrp="1"/>
          </p:cNvSpPr>
          <p:nvPr>
            <p:ph type="body" sz="half" idx="2"/>
          </p:nvPr>
        </p:nvSpPr>
        <p:spPr>
          <a:xfrm>
            <a:off x="684212" y="1447800"/>
            <a:ext cx="4648200" cy="5410200"/>
          </a:xfrm>
        </p:spPr>
        <p:txBody>
          <a:bodyPr>
            <a:noAutofit/>
          </a:bodyPr>
          <a:lstStyle/>
          <a:p>
            <a:r>
              <a:rPr lang="en-US" sz="3000" b="1" baseline="30000" dirty="0"/>
              <a:t>7 </a:t>
            </a:r>
            <a:r>
              <a:rPr lang="en-US" sz="3000" dirty="0"/>
              <a:t>After this I saw in the night visions, and behold a fourth beast, dreadful and terrible, and strong exceedingly; and it had great iron teeth: it devoured and brake in pieces, and stamped the residue with the feet of it: and it was diverse from all the beasts that were before it; and it had ten horns.</a:t>
            </a:r>
          </a:p>
        </p:txBody>
      </p:sp>
      <p:pic>
        <p:nvPicPr>
          <p:cNvPr id="46082" name="Picture 2" descr="Iron-toothed beast | This sculpture carved onto a corbel at … | Flick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6614" r="16614"/>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01111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293813" y="304800"/>
            <a:ext cx="3581400" cy="914400"/>
          </a:xfrm>
        </p:spPr>
        <p:txBody>
          <a:bodyPr/>
          <a:lstStyle/>
          <a:p>
            <a:r>
              <a:rPr lang="en-US" sz="3200" dirty="0" smtClean="0"/>
              <a:t>Briefly on Beasts:  </a:t>
            </a:r>
            <a:r>
              <a:rPr lang="en-US" sz="4400" dirty="0" smtClean="0"/>
              <a:t/>
            </a:r>
            <a:br>
              <a:rPr lang="en-US" sz="4400" dirty="0" smtClean="0"/>
            </a:br>
            <a:r>
              <a:rPr lang="en-US" sz="4400" dirty="0" smtClean="0"/>
              <a:t>Daniel 7:8</a:t>
            </a:r>
            <a:endParaRPr lang="en-US" dirty="0"/>
          </a:p>
        </p:txBody>
      </p:sp>
      <p:sp>
        <p:nvSpPr>
          <p:cNvPr id="8" name="Text Placeholder 7"/>
          <p:cNvSpPr>
            <a:spLocks noGrp="1"/>
          </p:cNvSpPr>
          <p:nvPr>
            <p:ph type="body" sz="half" idx="2"/>
          </p:nvPr>
        </p:nvSpPr>
        <p:spPr>
          <a:xfrm>
            <a:off x="684212" y="1219200"/>
            <a:ext cx="4648200" cy="5638800"/>
          </a:xfrm>
        </p:spPr>
        <p:txBody>
          <a:bodyPr>
            <a:noAutofit/>
          </a:bodyPr>
          <a:lstStyle/>
          <a:p>
            <a:r>
              <a:rPr lang="en-US" sz="3200" b="1" baseline="30000" dirty="0"/>
              <a:t>8 </a:t>
            </a:r>
            <a:r>
              <a:rPr lang="en-US" sz="3200" dirty="0"/>
              <a:t>I considered the horns, and, behold, there came up among them another little horn, before whom there were three of the first horns plucked up by the roots: and, behold, in this horn were eyes like the eyes of man, and a mouth speaking great things.</a:t>
            </a:r>
            <a:endParaRPr lang="en-US" sz="3000" dirty="0"/>
          </a:p>
        </p:txBody>
      </p:sp>
      <p:pic>
        <p:nvPicPr>
          <p:cNvPr id="47112" name="Picture 8" descr="little horn - Answers From Scripture - A Jesus Journe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7212" y="990600"/>
            <a:ext cx="6520011" cy="4800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0793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912812" y="381000"/>
            <a:ext cx="10363200" cy="1143000"/>
          </a:xfrm>
        </p:spPr>
        <p:txBody>
          <a:bodyPr>
            <a:noAutofit/>
          </a:bodyPr>
          <a:lstStyle/>
          <a:p>
            <a:pPr algn="ctr"/>
            <a:r>
              <a:rPr lang="en-US" sz="4400" dirty="0" smtClean="0">
                <a:solidFill>
                  <a:schemeClr val="bg2">
                    <a:lumMod val="60000"/>
                    <a:lumOff val="40000"/>
                  </a:schemeClr>
                </a:solidFill>
              </a:rPr>
              <a:t>Briefly on Beasts:  Daniel 7:7-8</a:t>
            </a:r>
            <a:endParaRPr lang="en-US" sz="4400" dirty="0">
              <a:solidFill>
                <a:schemeClr val="bg2">
                  <a:lumMod val="60000"/>
                  <a:lumOff val="40000"/>
                </a:schemeClr>
              </a:solidFill>
            </a:endParaRPr>
          </a:p>
        </p:txBody>
      </p:sp>
      <p:sp>
        <p:nvSpPr>
          <p:cNvPr id="14" name="Content Placeholder 13"/>
          <p:cNvSpPr>
            <a:spLocks noGrp="1"/>
          </p:cNvSpPr>
          <p:nvPr>
            <p:ph idx="1"/>
          </p:nvPr>
        </p:nvSpPr>
        <p:spPr>
          <a:xfrm>
            <a:off x="3503612" y="1676399"/>
            <a:ext cx="8001000" cy="4953000"/>
          </a:xfrm>
          <a:noFill/>
        </p:spPr>
        <p:txBody>
          <a:bodyPr>
            <a:noAutofit/>
          </a:bodyPr>
          <a:lstStyle/>
          <a:p>
            <a:pPr marL="0" indent="0">
              <a:buNone/>
            </a:pPr>
            <a:r>
              <a:rPr lang="en-US" sz="3200" dirty="0">
                <a:solidFill>
                  <a:schemeClr val="bg2">
                    <a:lumMod val="60000"/>
                    <a:lumOff val="40000"/>
                  </a:schemeClr>
                </a:solidFill>
              </a:rPr>
              <a:t>SDABC </a:t>
            </a:r>
            <a:r>
              <a:rPr lang="en-US" sz="3200" dirty="0" smtClean="0">
                <a:solidFill>
                  <a:schemeClr val="bg2">
                    <a:lumMod val="60000"/>
                    <a:lumOff val="40000"/>
                  </a:schemeClr>
                </a:solidFill>
              </a:rPr>
              <a:t>V.4 p</a:t>
            </a:r>
            <a:r>
              <a:rPr lang="en-US" sz="3200" dirty="0">
                <a:solidFill>
                  <a:schemeClr val="bg2">
                    <a:lumMod val="60000"/>
                    <a:lumOff val="40000"/>
                  </a:schemeClr>
                </a:solidFill>
              </a:rPr>
              <a:t>. </a:t>
            </a:r>
            <a:r>
              <a:rPr lang="en-US" sz="3200" dirty="0" smtClean="0">
                <a:solidFill>
                  <a:schemeClr val="bg2">
                    <a:lumMod val="60000"/>
                    <a:lumOff val="40000"/>
                  </a:schemeClr>
                </a:solidFill>
              </a:rPr>
              <a:t>823   </a:t>
            </a:r>
            <a:r>
              <a:rPr lang="en-US" sz="3200" dirty="0"/>
              <a:t>There was, presumably, no parallel in the natural world by which to designate this hideous creature, for no comparison is made as in the case of the first three beasts. There should be no question, however, but that it represents the same power that is portrayed by the iron legs of the great </a:t>
            </a:r>
            <a:r>
              <a:rPr lang="en-US" sz="3200" dirty="0" smtClean="0"/>
              <a:t>image. It </a:t>
            </a:r>
            <a:r>
              <a:rPr lang="en-US" sz="3200" dirty="0"/>
              <a:t>is clear from history that the world power succeeding the third prophetic empire was Rome. </a:t>
            </a:r>
            <a:endParaRPr lang="en-US" sz="3200" dirty="0"/>
          </a:p>
        </p:txBody>
      </p:sp>
      <p:cxnSp>
        <p:nvCxnSpPr>
          <p:cNvPr id="3" name="Straight Connector 2"/>
          <p:cNvCxnSpPr/>
          <p:nvPr/>
        </p:nvCxnSpPr>
        <p:spPr>
          <a:xfrm>
            <a:off x="912812" y="1524000"/>
            <a:ext cx="10363200" cy="0"/>
          </a:xfrm>
          <a:prstGeom prst="line">
            <a:avLst/>
          </a:prstGeom>
        </p:spPr>
        <p:style>
          <a:lnRef idx="3">
            <a:schemeClr val="accent2"/>
          </a:lnRef>
          <a:fillRef idx="0">
            <a:schemeClr val="accent2"/>
          </a:fillRef>
          <a:effectRef idx="2">
            <a:schemeClr val="accent2"/>
          </a:effectRef>
          <a:fontRef idx="minor">
            <a:schemeClr val="tx1"/>
          </a:fontRef>
        </p:style>
      </p:cxnSp>
      <p:pic>
        <p:nvPicPr>
          <p:cNvPr id="48130" name="Picture 2" descr="Talk on Daniel Chapter 2 Image Dream and Interpretation - YouTube"/>
          <p:cNvPicPr>
            <a:picLocks noChangeAspect="1" noChangeArrowheads="1"/>
          </p:cNvPicPr>
          <p:nvPr/>
        </p:nvPicPr>
        <p:blipFill rotWithShape="1">
          <a:blip r:embed="rId2">
            <a:extLst>
              <a:ext uri="{28A0092B-C50C-407E-A947-70E740481C1C}">
                <a14:useLocalDpi xmlns:a14="http://schemas.microsoft.com/office/drawing/2010/main" val="0"/>
              </a:ext>
            </a:extLst>
          </a:blip>
          <a:srcRect l="26875" r="36875"/>
          <a:stretch/>
        </p:blipFill>
        <p:spPr bwMode="auto">
          <a:xfrm flipH="1">
            <a:off x="455612" y="1943098"/>
            <a:ext cx="2848187" cy="4419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7220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Little Horn Power of Daniel 7</a:t>
            </a:r>
            <a:endParaRPr lang="en-US" dirty="0"/>
          </a:p>
        </p:txBody>
      </p:sp>
      <p:sp>
        <p:nvSpPr>
          <p:cNvPr id="3" name="Content Placeholder 2"/>
          <p:cNvSpPr>
            <a:spLocks noGrp="1"/>
          </p:cNvSpPr>
          <p:nvPr>
            <p:ph sz="half" idx="1"/>
          </p:nvPr>
        </p:nvSpPr>
        <p:spPr/>
        <p:txBody>
          <a:bodyPr>
            <a:noAutofit/>
          </a:bodyPr>
          <a:lstStyle/>
          <a:p>
            <a:r>
              <a:rPr lang="en-US" sz="3200" dirty="0" smtClean="0">
                <a:solidFill>
                  <a:schemeClr val="bg2">
                    <a:lumMod val="60000"/>
                    <a:lumOff val="40000"/>
                  </a:schemeClr>
                </a:solidFill>
              </a:rPr>
              <a:t>Rises from 4</a:t>
            </a:r>
            <a:r>
              <a:rPr lang="en-US" sz="3200" baseline="30000" dirty="0" smtClean="0">
                <a:solidFill>
                  <a:schemeClr val="bg2">
                    <a:lumMod val="60000"/>
                    <a:lumOff val="40000"/>
                  </a:schemeClr>
                </a:solidFill>
              </a:rPr>
              <a:t>th</a:t>
            </a:r>
            <a:r>
              <a:rPr lang="en-US" sz="3200" dirty="0" smtClean="0">
                <a:solidFill>
                  <a:schemeClr val="bg2">
                    <a:lumMod val="60000"/>
                    <a:lumOff val="40000"/>
                  </a:schemeClr>
                </a:solidFill>
              </a:rPr>
              <a:t> beast</a:t>
            </a:r>
          </a:p>
          <a:p>
            <a:r>
              <a:rPr lang="en-US" sz="3200" dirty="0" smtClean="0">
                <a:solidFill>
                  <a:schemeClr val="bg2">
                    <a:lumMod val="60000"/>
                    <a:lumOff val="40000"/>
                  </a:schemeClr>
                </a:solidFill>
              </a:rPr>
              <a:t>After 10 horn powers</a:t>
            </a:r>
          </a:p>
          <a:p>
            <a:r>
              <a:rPr lang="en-US" sz="3200" dirty="0" smtClean="0">
                <a:solidFill>
                  <a:schemeClr val="bg2">
                    <a:lumMod val="60000"/>
                    <a:lumOff val="40000"/>
                  </a:schemeClr>
                </a:solidFill>
              </a:rPr>
              <a:t>Different from horns</a:t>
            </a:r>
          </a:p>
          <a:p>
            <a:r>
              <a:rPr lang="en-US" sz="3200" dirty="0" smtClean="0">
                <a:solidFill>
                  <a:schemeClr val="bg2">
                    <a:lumMod val="60000"/>
                    <a:lumOff val="40000"/>
                  </a:schemeClr>
                </a:solidFill>
              </a:rPr>
              <a:t>Stouter than fellows</a:t>
            </a:r>
          </a:p>
          <a:p>
            <a:r>
              <a:rPr lang="en-US" sz="3200" dirty="0" smtClean="0">
                <a:solidFill>
                  <a:schemeClr val="bg2">
                    <a:lumMod val="60000"/>
                    <a:lumOff val="40000"/>
                  </a:schemeClr>
                </a:solidFill>
              </a:rPr>
              <a:t>Uprooted 3 horns</a:t>
            </a:r>
          </a:p>
          <a:p>
            <a:endParaRPr lang="en-US" sz="3200" dirty="0">
              <a:solidFill>
                <a:schemeClr val="bg2">
                  <a:lumMod val="60000"/>
                  <a:lumOff val="40000"/>
                </a:schemeClr>
              </a:solidFill>
            </a:endParaRPr>
          </a:p>
          <a:p>
            <a:r>
              <a:rPr lang="en-US" sz="3200" dirty="0" smtClean="0">
                <a:solidFill>
                  <a:schemeClr val="bg2">
                    <a:lumMod val="60000"/>
                    <a:lumOff val="40000"/>
                  </a:schemeClr>
                </a:solidFill>
              </a:rPr>
              <a:t>Spoke great words</a:t>
            </a:r>
            <a:endParaRPr lang="en-US" sz="3200" dirty="0">
              <a:solidFill>
                <a:schemeClr val="bg2">
                  <a:lumMod val="60000"/>
                  <a:lumOff val="40000"/>
                </a:schemeClr>
              </a:solidFill>
            </a:endParaRPr>
          </a:p>
        </p:txBody>
      </p:sp>
      <p:sp>
        <p:nvSpPr>
          <p:cNvPr id="4" name="Content Placeholder 3"/>
          <p:cNvSpPr>
            <a:spLocks noGrp="1"/>
          </p:cNvSpPr>
          <p:nvPr>
            <p:ph sz="half" idx="2"/>
          </p:nvPr>
        </p:nvSpPr>
        <p:spPr>
          <a:xfrm>
            <a:off x="6246812" y="1828801"/>
            <a:ext cx="5181600" cy="4343400"/>
          </a:xfrm>
        </p:spPr>
        <p:txBody>
          <a:bodyPr>
            <a:normAutofit lnSpcReduction="10000"/>
          </a:bodyPr>
          <a:lstStyle/>
          <a:p>
            <a:r>
              <a:rPr lang="en-US" sz="3200" dirty="0" smtClean="0">
                <a:solidFill>
                  <a:schemeClr val="accent3">
                    <a:lumMod val="40000"/>
                    <a:lumOff val="60000"/>
                  </a:schemeClr>
                </a:solidFill>
              </a:rPr>
              <a:t>Papacy rises in Rome</a:t>
            </a:r>
          </a:p>
          <a:p>
            <a:r>
              <a:rPr lang="en-US" sz="3200" dirty="0" smtClean="0">
                <a:solidFill>
                  <a:schemeClr val="accent3">
                    <a:lumMod val="40000"/>
                    <a:lumOff val="60000"/>
                  </a:schemeClr>
                </a:solidFill>
              </a:rPr>
              <a:t>After Germanic tribes</a:t>
            </a:r>
          </a:p>
          <a:p>
            <a:r>
              <a:rPr lang="en-US" sz="3200" dirty="0" smtClean="0">
                <a:solidFill>
                  <a:schemeClr val="accent3">
                    <a:lumMod val="40000"/>
                    <a:lumOff val="60000"/>
                  </a:schemeClr>
                </a:solidFill>
              </a:rPr>
              <a:t>Religious vs. secular</a:t>
            </a:r>
          </a:p>
          <a:p>
            <a:r>
              <a:rPr lang="en-US" sz="3200" dirty="0" smtClean="0">
                <a:solidFill>
                  <a:schemeClr val="accent3">
                    <a:lumMod val="40000"/>
                    <a:lumOff val="60000"/>
                  </a:schemeClr>
                </a:solidFill>
              </a:rPr>
              <a:t>Dominated medieval life</a:t>
            </a:r>
          </a:p>
          <a:p>
            <a:r>
              <a:rPr lang="en-US" sz="3200" dirty="0" smtClean="0">
                <a:solidFill>
                  <a:schemeClr val="accent3">
                    <a:lumMod val="40000"/>
                    <a:lumOff val="60000"/>
                  </a:schemeClr>
                </a:solidFill>
              </a:rPr>
              <a:t>Overthrew </a:t>
            </a:r>
            <a:r>
              <a:rPr lang="en-US" sz="3200" dirty="0" err="1" smtClean="0">
                <a:solidFill>
                  <a:schemeClr val="accent3">
                    <a:lumMod val="40000"/>
                    <a:lumOff val="60000"/>
                  </a:schemeClr>
                </a:solidFill>
              </a:rPr>
              <a:t>Heruli</a:t>
            </a:r>
            <a:r>
              <a:rPr lang="en-US" sz="3200" dirty="0" smtClean="0">
                <a:solidFill>
                  <a:schemeClr val="accent3">
                    <a:lumMod val="40000"/>
                    <a:lumOff val="60000"/>
                  </a:schemeClr>
                </a:solidFill>
              </a:rPr>
              <a:t>, Vandals, </a:t>
            </a:r>
            <a:r>
              <a:rPr lang="en-US" sz="3200" dirty="0" err="1" smtClean="0">
                <a:solidFill>
                  <a:schemeClr val="accent3">
                    <a:lumMod val="40000"/>
                    <a:lumOff val="60000"/>
                  </a:schemeClr>
                </a:solidFill>
              </a:rPr>
              <a:t>Ostrogoths</a:t>
            </a:r>
            <a:endParaRPr lang="en-US" sz="3200" dirty="0" smtClean="0">
              <a:solidFill>
                <a:schemeClr val="accent3">
                  <a:lumMod val="40000"/>
                  <a:lumOff val="60000"/>
                </a:schemeClr>
              </a:solidFill>
            </a:endParaRPr>
          </a:p>
          <a:p>
            <a:pPr marL="0" indent="0">
              <a:buNone/>
            </a:pPr>
            <a:endParaRPr lang="en-US" sz="800" dirty="0" smtClean="0">
              <a:solidFill>
                <a:schemeClr val="accent3">
                  <a:lumMod val="40000"/>
                  <a:lumOff val="60000"/>
                </a:schemeClr>
              </a:solidFill>
            </a:endParaRPr>
          </a:p>
          <a:p>
            <a:r>
              <a:rPr lang="en-US" sz="3200" dirty="0" smtClean="0">
                <a:solidFill>
                  <a:schemeClr val="accent3">
                    <a:lumMod val="40000"/>
                    <a:lumOff val="60000"/>
                  </a:schemeClr>
                </a:solidFill>
              </a:rPr>
              <a:t>Vicar of Christ</a:t>
            </a:r>
            <a:endParaRPr lang="en-US" sz="3200" dirty="0">
              <a:solidFill>
                <a:schemeClr val="accent3">
                  <a:lumMod val="40000"/>
                  <a:lumOff val="60000"/>
                </a:schemeClr>
              </a:solidFill>
            </a:endParaRPr>
          </a:p>
        </p:txBody>
      </p:sp>
    </p:spTree>
    <p:extLst>
      <p:ext uri="{BB962C8B-B14F-4D97-AF65-F5344CB8AC3E}">
        <p14:creationId xmlns:p14="http://schemas.microsoft.com/office/powerpoint/2010/main" val="1627882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Little Horn Power of Daniel 7</a:t>
            </a:r>
            <a:endParaRPr lang="en-US" dirty="0"/>
          </a:p>
        </p:txBody>
      </p:sp>
      <p:sp>
        <p:nvSpPr>
          <p:cNvPr id="3" name="Content Placeholder 2"/>
          <p:cNvSpPr>
            <a:spLocks noGrp="1"/>
          </p:cNvSpPr>
          <p:nvPr>
            <p:ph sz="half" idx="1"/>
          </p:nvPr>
        </p:nvSpPr>
        <p:spPr/>
        <p:txBody>
          <a:bodyPr>
            <a:normAutofit/>
          </a:bodyPr>
          <a:lstStyle/>
          <a:p>
            <a:r>
              <a:rPr lang="en-US" sz="3200" dirty="0" smtClean="0">
                <a:solidFill>
                  <a:srgbClr val="BCD1A3"/>
                </a:solidFill>
              </a:rPr>
              <a:t>Wear out the saints</a:t>
            </a:r>
          </a:p>
          <a:p>
            <a:r>
              <a:rPr lang="en-US" sz="3200" dirty="0" smtClean="0">
                <a:solidFill>
                  <a:srgbClr val="BCD1A3"/>
                </a:solidFill>
              </a:rPr>
              <a:t>Thought to change times and laws</a:t>
            </a:r>
          </a:p>
          <a:p>
            <a:r>
              <a:rPr lang="en-US" sz="3200" dirty="0" smtClean="0">
                <a:solidFill>
                  <a:srgbClr val="BCD1A3"/>
                </a:solidFill>
              </a:rPr>
              <a:t>War against the saints</a:t>
            </a:r>
          </a:p>
        </p:txBody>
      </p:sp>
      <p:sp>
        <p:nvSpPr>
          <p:cNvPr id="4" name="Content Placeholder 3"/>
          <p:cNvSpPr>
            <a:spLocks noGrp="1"/>
          </p:cNvSpPr>
          <p:nvPr>
            <p:ph sz="half" idx="2"/>
          </p:nvPr>
        </p:nvSpPr>
        <p:spPr>
          <a:xfrm>
            <a:off x="6246812" y="1828801"/>
            <a:ext cx="5181600" cy="4343400"/>
          </a:xfrm>
        </p:spPr>
        <p:txBody>
          <a:bodyPr>
            <a:normAutofit/>
          </a:bodyPr>
          <a:lstStyle/>
          <a:p>
            <a:r>
              <a:rPr lang="en-US" sz="3200" dirty="0" smtClean="0">
                <a:solidFill>
                  <a:schemeClr val="accent3">
                    <a:lumMod val="40000"/>
                    <a:lumOff val="60000"/>
                  </a:schemeClr>
                </a:solidFill>
              </a:rPr>
              <a:t>Persecutes ‘heretics’</a:t>
            </a:r>
          </a:p>
          <a:p>
            <a:r>
              <a:rPr lang="en-US" sz="3200" dirty="0" smtClean="0">
                <a:solidFill>
                  <a:schemeClr val="accent3">
                    <a:lumMod val="40000"/>
                    <a:lumOff val="60000"/>
                  </a:schemeClr>
                </a:solidFill>
              </a:rPr>
              <a:t>Attempted to change Sabbath observance law</a:t>
            </a:r>
          </a:p>
          <a:p>
            <a:r>
              <a:rPr lang="en-US" sz="3200" dirty="0" smtClean="0">
                <a:solidFill>
                  <a:schemeClr val="accent3">
                    <a:lumMod val="40000"/>
                    <a:lumOff val="60000"/>
                  </a:schemeClr>
                </a:solidFill>
              </a:rPr>
              <a:t>Took military action against those of differing beliefs</a:t>
            </a:r>
          </a:p>
        </p:txBody>
      </p:sp>
    </p:spTree>
    <p:extLst>
      <p:ext uri="{BB962C8B-B14F-4D97-AF65-F5344CB8AC3E}">
        <p14:creationId xmlns:p14="http://schemas.microsoft.com/office/powerpoint/2010/main" val="1993417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912812" y="381000"/>
            <a:ext cx="10363200" cy="1143000"/>
          </a:xfrm>
        </p:spPr>
        <p:txBody>
          <a:bodyPr>
            <a:noAutofit/>
          </a:bodyPr>
          <a:lstStyle/>
          <a:p>
            <a:pPr algn="ctr"/>
            <a:r>
              <a:rPr lang="en-US" dirty="0" smtClean="0">
                <a:solidFill>
                  <a:schemeClr val="accent3">
                    <a:lumMod val="40000"/>
                    <a:lumOff val="60000"/>
                  </a:schemeClr>
                </a:solidFill>
              </a:rPr>
              <a:t>The Little Horn Power:  </a:t>
            </a:r>
            <a:r>
              <a:rPr lang="en-US" sz="2400" dirty="0" smtClean="0">
                <a:solidFill>
                  <a:schemeClr val="accent3">
                    <a:lumMod val="40000"/>
                    <a:lumOff val="60000"/>
                  </a:schemeClr>
                </a:solidFill>
              </a:rPr>
              <a:t>SDA Quarterly June 11, 2023</a:t>
            </a:r>
            <a:endParaRPr lang="en-US" sz="2400" dirty="0">
              <a:solidFill>
                <a:schemeClr val="accent3">
                  <a:lumMod val="40000"/>
                  <a:lumOff val="60000"/>
                </a:schemeClr>
              </a:solidFill>
            </a:endParaRPr>
          </a:p>
        </p:txBody>
      </p:sp>
      <p:sp>
        <p:nvSpPr>
          <p:cNvPr id="14" name="Content Placeholder 13"/>
          <p:cNvSpPr>
            <a:spLocks noGrp="1"/>
          </p:cNvSpPr>
          <p:nvPr>
            <p:ph idx="1"/>
          </p:nvPr>
        </p:nvSpPr>
        <p:spPr>
          <a:xfrm>
            <a:off x="760412" y="1676399"/>
            <a:ext cx="10744200" cy="4953000"/>
          </a:xfrm>
          <a:noFill/>
        </p:spPr>
        <p:txBody>
          <a:bodyPr>
            <a:noAutofit/>
          </a:bodyPr>
          <a:lstStyle/>
          <a:p>
            <a:pPr marL="0" indent="0">
              <a:buNone/>
            </a:pPr>
            <a:r>
              <a:rPr lang="en-US" sz="3200" dirty="0" smtClean="0"/>
              <a:t>In </a:t>
            </a:r>
            <a:r>
              <a:rPr lang="en-US" sz="3200" dirty="0"/>
              <a:t>the fourth century, the Roman Emperor Constantine legalized Christianity throughout the empire. When he moved his capital in A.D. 330 to Byzantium to unite the eastern and western parts of his empire, it left a leadership vacuum in Rome. The pope, then, filled this void. He became not only a powerful religious leader but also a political force to be reckoned with in Europe. In A.D. 538, Justinian, the Roman emperor, officially granted the Roman bishop the role of the defender of the faith. </a:t>
            </a:r>
          </a:p>
        </p:txBody>
      </p:sp>
      <p:cxnSp>
        <p:nvCxnSpPr>
          <p:cNvPr id="3" name="Straight Connector 2"/>
          <p:cNvCxnSpPr/>
          <p:nvPr/>
        </p:nvCxnSpPr>
        <p:spPr>
          <a:xfrm>
            <a:off x="912812" y="1524000"/>
            <a:ext cx="10363200" cy="0"/>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4373928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912812" y="381000"/>
            <a:ext cx="10363200" cy="1143000"/>
          </a:xfrm>
        </p:spPr>
        <p:txBody>
          <a:bodyPr>
            <a:noAutofit/>
          </a:bodyPr>
          <a:lstStyle/>
          <a:p>
            <a:pPr algn="ctr"/>
            <a:r>
              <a:rPr lang="en-US" dirty="0" smtClean="0">
                <a:solidFill>
                  <a:schemeClr val="accent3">
                    <a:lumMod val="40000"/>
                    <a:lumOff val="60000"/>
                  </a:schemeClr>
                </a:solidFill>
              </a:rPr>
              <a:t>The Little Horn Power:  </a:t>
            </a:r>
            <a:r>
              <a:rPr lang="en-US" sz="2400" dirty="0" smtClean="0">
                <a:solidFill>
                  <a:schemeClr val="accent3">
                    <a:lumMod val="40000"/>
                    <a:lumOff val="60000"/>
                  </a:schemeClr>
                </a:solidFill>
              </a:rPr>
              <a:t>SDA Quarterly June 11, 2023</a:t>
            </a:r>
            <a:endParaRPr lang="en-US" sz="2400" dirty="0">
              <a:solidFill>
                <a:schemeClr val="accent3">
                  <a:lumMod val="40000"/>
                  <a:lumOff val="60000"/>
                </a:schemeClr>
              </a:solidFill>
            </a:endParaRPr>
          </a:p>
        </p:txBody>
      </p:sp>
      <p:sp>
        <p:nvSpPr>
          <p:cNvPr id="14" name="Content Placeholder 13"/>
          <p:cNvSpPr>
            <a:spLocks noGrp="1"/>
          </p:cNvSpPr>
          <p:nvPr>
            <p:ph idx="1"/>
          </p:nvPr>
        </p:nvSpPr>
        <p:spPr>
          <a:xfrm>
            <a:off x="760412" y="1676399"/>
            <a:ext cx="10744200" cy="4953000"/>
          </a:xfrm>
          <a:noFill/>
        </p:spPr>
        <p:txBody>
          <a:bodyPr>
            <a:noAutofit/>
          </a:bodyPr>
          <a:lstStyle/>
          <a:p>
            <a:pPr marL="0" indent="0">
              <a:buNone/>
            </a:pPr>
            <a:r>
              <a:rPr lang="en-US" sz="3200" dirty="0" smtClean="0"/>
              <a:t>The </a:t>
            </a:r>
            <a:r>
              <a:rPr lang="en-US" sz="3200" dirty="0"/>
              <a:t>medieval church exercised great influence from A.D. 538 to A.D. 1798, including the terrible persecution mentioned in the introduction to the lesson. Napoleon’s General Berthier took the pope captive in A.D. 1798, in exact fulfillment of the prophecy</a:t>
            </a:r>
            <a:r>
              <a:rPr lang="en-US" sz="3200" dirty="0" smtClean="0"/>
              <a:t>.</a:t>
            </a:r>
          </a:p>
          <a:p>
            <a:pPr marL="0" indent="0">
              <a:buNone/>
            </a:pPr>
            <a:r>
              <a:rPr lang="en-US" sz="3200" dirty="0"/>
              <a:t>Berthier and his army </a:t>
            </a:r>
            <a:r>
              <a:rPr lang="en-US" sz="3200" i="1" dirty="0"/>
              <a:t>captured</a:t>
            </a:r>
            <a:r>
              <a:rPr lang="en-US" sz="3200" dirty="0"/>
              <a:t> Pope Pius VI and unceremoniously </a:t>
            </a:r>
            <a:r>
              <a:rPr lang="en-US" sz="3200" i="1" dirty="0"/>
              <a:t>removed</a:t>
            </a:r>
            <a:r>
              <a:rPr lang="en-US" sz="3200" dirty="0"/>
              <a:t> him from the papal throne. The blow to the papacy was serious, but, according to </a:t>
            </a:r>
            <a:r>
              <a:rPr lang="en-US" sz="3200" dirty="0">
                <a:hlinkClick r:id="rId2"/>
              </a:rPr>
              <a:t>Revelation 13:12</a:t>
            </a:r>
            <a:r>
              <a:rPr lang="en-US" sz="3200" dirty="0"/>
              <a:t>, the deadly wound would be healed, and the world would hear more from this power — a lot more.</a:t>
            </a:r>
          </a:p>
        </p:txBody>
      </p:sp>
      <p:cxnSp>
        <p:nvCxnSpPr>
          <p:cNvPr id="3" name="Straight Connector 2"/>
          <p:cNvCxnSpPr/>
          <p:nvPr/>
        </p:nvCxnSpPr>
        <p:spPr>
          <a:xfrm>
            <a:off x="912812" y="1524000"/>
            <a:ext cx="10363200" cy="0"/>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397239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3813" y="4648200"/>
            <a:ext cx="3581400" cy="1143000"/>
          </a:xfrm>
        </p:spPr>
        <p:txBody>
          <a:bodyPr/>
          <a:lstStyle/>
          <a:p>
            <a:r>
              <a:rPr lang="en-US" dirty="0" smtClean="0"/>
              <a:t>What Beast?</a:t>
            </a:r>
            <a:endParaRPr lang="en-US" dirty="0"/>
          </a:p>
        </p:txBody>
      </p:sp>
      <p:sp>
        <p:nvSpPr>
          <p:cNvPr id="4" name="Text Placeholder 3"/>
          <p:cNvSpPr>
            <a:spLocks noGrp="1"/>
          </p:cNvSpPr>
          <p:nvPr>
            <p:ph type="body" sz="half" idx="2"/>
          </p:nvPr>
        </p:nvSpPr>
        <p:spPr>
          <a:xfrm>
            <a:off x="1293813" y="5943600"/>
            <a:ext cx="3581400" cy="533400"/>
          </a:xfrm>
        </p:spPr>
        <p:txBody>
          <a:bodyPr>
            <a:normAutofit/>
          </a:bodyPr>
          <a:lstStyle/>
          <a:p>
            <a:r>
              <a:rPr lang="en-US" sz="3000" dirty="0"/>
              <a:t>Revelation </a:t>
            </a:r>
            <a:r>
              <a:rPr lang="en-US" sz="3000" dirty="0" smtClean="0"/>
              <a:t>13:1-18</a:t>
            </a:r>
            <a:endParaRPr lang="en-US" sz="3000" dirty="0"/>
          </a:p>
        </p:txBody>
      </p:sp>
      <p:sp>
        <p:nvSpPr>
          <p:cNvPr id="3" name="Content Placeholder 2"/>
          <p:cNvSpPr>
            <a:spLocks noGrp="1"/>
          </p:cNvSpPr>
          <p:nvPr>
            <p:ph idx="1"/>
          </p:nvPr>
        </p:nvSpPr>
        <p:spPr/>
        <p:txBody>
          <a:bodyPr>
            <a:noAutofit/>
          </a:bodyPr>
          <a:lstStyle/>
          <a:p>
            <a:r>
              <a:rPr lang="en-US" sz="4000" b="1" dirty="0"/>
              <a:t>13 </a:t>
            </a:r>
            <a:r>
              <a:rPr lang="en-US" sz="4000" dirty="0"/>
              <a:t>And I stood upon the sand of the sea, and saw a beast rise up out of the sea, having seven heads and ten horns, and upon his horns ten crowns, and upon his heads the name of blasphemy</a:t>
            </a:r>
            <a:r>
              <a:rPr lang="en-US" sz="4000" dirty="0" smtClean="0"/>
              <a:t>.</a:t>
            </a:r>
            <a:endParaRPr lang="en-US" sz="4000" dirty="0"/>
          </a:p>
        </p:txBody>
      </p:sp>
      <p:sp>
        <p:nvSpPr>
          <p:cNvPr id="5" name="TextBox 4"/>
          <p:cNvSpPr txBox="1"/>
          <p:nvPr/>
        </p:nvSpPr>
        <p:spPr>
          <a:xfrm rot="20531178">
            <a:off x="648997" y="1368812"/>
            <a:ext cx="4341812" cy="1446550"/>
          </a:xfrm>
          <a:prstGeom prst="rect">
            <a:avLst/>
          </a:prstGeom>
          <a:noFill/>
        </p:spPr>
        <p:txBody>
          <a:bodyPr wrap="square" rtlCol="0">
            <a:spAutoFit/>
          </a:bodyPr>
          <a:lstStyle/>
          <a:p>
            <a:pPr algn="ctr"/>
            <a:r>
              <a:rPr lang="en-US" sz="4400" b="1" dirty="0" smtClean="0">
                <a:solidFill>
                  <a:schemeClr val="accent3">
                    <a:lumMod val="60000"/>
                    <a:lumOff val="40000"/>
                  </a:schemeClr>
                </a:solidFill>
              </a:rPr>
              <a:t>RECALL!  </a:t>
            </a:r>
          </a:p>
          <a:p>
            <a:pPr algn="ctr"/>
            <a:r>
              <a:rPr lang="en-US" sz="4400" b="1" dirty="0" smtClean="0">
                <a:solidFill>
                  <a:schemeClr val="accent3">
                    <a:lumMod val="60000"/>
                    <a:lumOff val="40000"/>
                  </a:schemeClr>
                </a:solidFill>
              </a:rPr>
              <a:t>Revelation 13</a:t>
            </a:r>
            <a:endParaRPr lang="en-US" sz="4400" b="1" dirty="0">
              <a:solidFill>
                <a:schemeClr val="accent3">
                  <a:lumMod val="60000"/>
                  <a:lumOff val="40000"/>
                </a:schemeClr>
              </a:solidFill>
            </a:endParaRPr>
          </a:p>
        </p:txBody>
      </p:sp>
    </p:spTree>
    <p:extLst>
      <p:ext uri="{BB962C8B-B14F-4D97-AF65-F5344CB8AC3E}">
        <p14:creationId xmlns:p14="http://schemas.microsoft.com/office/powerpoint/2010/main" val="2809644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3813" y="4648200"/>
            <a:ext cx="3581400" cy="1143000"/>
          </a:xfrm>
        </p:spPr>
        <p:txBody>
          <a:bodyPr/>
          <a:lstStyle/>
          <a:p>
            <a:r>
              <a:rPr lang="en-US" dirty="0" smtClean="0"/>
              <a:t>What Beast?</a:t>
            </a:r>
            <a:endParaRPr lang="en-US" dirty="0"/>
          </a:p>
        </p:txBody>
      </p:sp>
      <p:sp>
        <p:nvSpPr>
          <p:cNvPr id="4" name="Text Placeholder 3"/>
          <p:cNvSpPr>
            <a:spLocks noGrp="1"/>
          </p:cNvSpPr>
          <p:nvPr>
            <p:ph type="body" sz="half" idx="2"/>
          </p:nvPr>
        </p:nvSpPr>
        <p:spPr>
          <a:xfrm>
            <a:off x="1293813" y="5943600"/>
            <a:ext cx="3581400" cy="533400"/>
          </a:xfrm>
        </p:spPr>
        <p:txBody>
          <a:bodyPr>
            <a:normAutofit/>
          </a:bodyPr>
          <a:lstStyle/>
          <a:p>
            <a:r>
              <a:rPr lang="en-US" sz="3000" dirty="0"/>
              <a:t>Revelation </a:t>
            </a:r>
            <a:r>
              <a:rPr lang="en-US" sz="3000" dirty="0" smtClean="0"/>
              <a:t>13:2-18</a:t>
            </a:r>
            <a:endParaRPr lang="en-US" sz="3000" dirty="0"/>
          </a:p>
        </p:txBody>
      </p:sp>
      <p:sp>
        <p:nvSpPr>
          <p:cNvPr id="3" name="Content Placeholder 2"/>
          <p:cNvSpPr>
            <a:spLocks noGrp="1"/>
          </p:cNvSpPr>
          <p:nvPr>
            <p:ph idx="1"/>
          </p:nvPr>
        </p:nvSpPr>
        <p:spPr/>
        <p:txBody>
          <a:bodyPr>
            <a:noAutofit/>
          </a:bodyPr>
          <a:lstStyle/>
          <a:p>
            <a:r>
              <a:rPr lang="en-US" sz="4000" b="1" baseline="30000" dirty="0"/>
              <a:t>2 </a:t>
            </a:r>
            <a:r>
              <a:rPr lang="en-US" sz="4000" dirty="0"/>
              <a:t>And the beast which I saw was like unto a leopard, and his feet were as the feet of a bear, and his mouth as the mouth of a lion: and the dragon gave him his power, and his seat, and great authority.</a:t>
            </a:r>
            <a:endParaRPr lang="en-US" sz="4000" dirty="0"/>
          </a:p>
        </p:txBody>
      </p:sp>
      <p:pic>
        <p:nvPicPr>
          <p:cNvPr id="29698" name="Picture 2" descr="Sunday: Deadly Wound Healed | Sabbath School Net"/>
          <p:cNvPicPr>
            <a:picLocks noChangeAspect="1" noChangeArrowheads="1"/>
          </p:cNvPicPr>
          <p:nvPr/>
        </p:nvPicPr>
        <p:blipFill rotWithShape="1">
          <a:blip r:embed="rId2">
            <a:extLst>
              <a:ext uri="{28A0092B-C50C-407E-A947-70E740481C1C}">
                <a14:useLocalDpi xmlns:a14="http://schemas.microsoft.com/office/drawing/2010/main" val="0"/>
              </a:ext>
            </a:extLst>
          </a:blip>
          <a:srcRect l="11745" r="21702" b="9333"/>
          <a:stretch/>
        </p:blipFill>
        <p:spPr bwMode="auto">
          <a:xfrm>
            <a:off x="608012" y="35103"/>
            <a:ext cx="5029200" cy="51385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9490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3813" y="4648200"/>
            <a:ext cx="3581400" cy="1143000"/>
          </a:xfrm>
        </p:spPr>
        <p:txBody>
          <a:bodyPr/>
          <a:lstStyle/>
          <a:p>
            <a:r>
              <a:rPr lang="en-US" dirty="0" smtClean="0"/>
              <a:t>What Beast?</a:t>
            </a:r>
            <a:endParaRPr lang="en-US" dirty="0"/>
          </a:p>
        </p:txBody>
      </p:sp>
      <p:sp>
        <p:nvSpPr>
          <p:cNvPr id="4" name="Text Placeholder 3"/>
          <p:cNvSpPr>
            <a:spLocks noGrp="1"/>
          </p:cNvSpPr>
          <p:nvPr>
            <p:ph type="body" sz="half" idx="2"/>
          </p:nvPr>
        </p:nvSpPr>
        <p:spPr>
          <a:xfrm>
            <a:off x="1293813" y="5943600"/>
            <a:ext cx="3581400" cy="533400"/>
          </a:xfrm>
        </p:spPr>
        <p:txBody>
          <a:bodyPr>
            <a:normAutofit/>
          </a:bodyPr>
          <a:lstStyle/>
          <a:p>
            <a:r>
              <a:rPr lang="en-US" sz="3000" dirty="0"/>
              <a:t>Revelation </a:t>
            </a:r>
            <a:r>
              <a:rPr lang="en-US" sz="3000" dirty="0" smtClean="0"/>
              <a:t>13:3-18</a:t>
            </a:r>
            <a:endParaRPr lang="en-US" sz="3000" dirty="0"/>
          </a:p>
        </p:txBody>
      </p:sp>
      <p:sp>
        <p:nvSpPr>
          <p:cNvPr id="3" name="Content Placeholder 2"/>
          <p:cNvSpPr>
            <a:spLocks noGrp="1"/>
          </p:cNvSpPr>
          <p:nvPr>
            <p:ph idx="1"/>
          </p:nvPr>
        </p:nvSpPr>
        <p:spPr/>
        <p:txBody>
          <a:bodyPr>
            <a:noAutofit/>
          </a:bodyPr>
          <a:lstStyle/>
          <a:p>
            <a:r>
              <a:rPr lang="en-US" sz="4000" b="1" baseline="30000" dirty="0"/>
              <a:t>3 </a:t>
            </a:r>
            <a:r>
              <a:rPr lang="en-US" sz="4000" dirty="0"/>
              <a:t>And I saw one of his heads as it were wounded to death; and his deadly wound was healed: and all the world wondered after the beast.</a:t>
            </a:r>
            <a:endParaRPr lang="en-US" sz="4000" dirty="0"/>
          </a:p>
        </p:txBody>
      </p:sp>
      <p:pic>
        <p:nvPicPr>
          <p:cNvPr id="30722" name="Picture 2" descr="Revelation 13 - Beast, Image &amp; Mark - Biblical Interpretation &amp; Pictures!"/>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7669" t="1453" r="14698" b="12832"/>
          <a:stretch/>
        </p:blipFill>
        <p:spPr bwMode="auto">
          <a:xfrm>
            <a:off x="684212" y="152400"/>
            <a:ext cx="4648200" cy="4495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3696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Beast?</a:t>
            </a:r>
            <a:endParaRPr lang="en-US" dirty="0"/>
          </a:p>
        </p:txBody>
      </p:sp>
      <p:sp>
        <p:nvSpPr>
          <p:cNvPr id="4" name="Text Placeholder 3"/>
          <p:cNvSpPr>
            <a:spLocks noGrp="1"/>
          </p:cNvSpPr>
          <p:nvPr>
            <p:ph type="body" sz="half" idx="2"/>
          </p:nvPr>
        </p:nvSpPr>
        <p:spPr/>
        <p:txBody>
          <a:bodyPr>
            <a:normAutofit/>
          </a:bodyPr>
          <a:lstStyle/>
          <a:p>
            <a:r>
              <a:rPr lang="en-US" sz="3000" dirty="0"/>
              <a:t>Revelation 13:1-18</a:t>
            </a:r>
            <a:endParaRPr lang="en-US" sz="3000" dirty="0"/>
          </a:p>
        </p:txBody>
      </p:sp>
      <p:sp>
        <p:nvSpPr>
          <p:cNvPr id="3" name="Content Placeholder 2"/>
          <p:cNvSpPr>
            <a:spLocks noGrp="1"/>
          </p:cNvSpPr>
          <p:nvPr>
            <p:ph idx="1"/>
          </p:nvPr>
        </p:nvSpPr>
        <p:spPr/>
        <p:txBody>
          <a:bodyPr>
            <a:noAutofit/>
          </a:bodyPr>
          <a:lstStyle/>
          <a:p>
            <a:r>
              <a:rPr lang="en-US" sz="4000" b="1" dirty="0"/>
              <a:t>13 </a:t>
            </a:r>
            <a:r>
              <a:rPr lang="en-US" sz="4000" dirty="0"/>
              <a:t>And I stood upon the sand of the sea, and saw a beast rise up out of the sea, having seven heads and ten horns, and upon his horns ten crowns, and upon his heads the name of blasphemy.</a:t>
            </a:r>
            <a:endParaRPr lang="en-US" sz="4000" dirty="0"/>
          </a:p>
        </p:txBody>
      </p:sp>
      <p:pic>
        <p:nvPicPr>
          <p:cNvPr id="1026" name="Picture 2" descr="WHO are the Beast's 7 Heads and 10 Horns? - YouTub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5251" y="533400"/>
            <a:ext cx="4616687" cy="259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74801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912812" y="381000"/>
            <a:ext cx="10363200" cy="1143000"/>
          </a:xfrm>
        </p:spPr>
        <p:txBody>
          <a:bodyPr>
            <a:noAutofit/>
          </a:bodyPr>
          <a:lstStyle/>
          <a:p>
            <a:pPr algn="ctr"/>
            <a:r>
              <a:rPr lang="en-US" sz="4400" dirty="0" smtClean="0">
                <a:solidFill>
                  <a:schemeClr val="bg2">
                    <a:lumMod val="60000"/>
                    <a:lumOff val="40000"/>
                  </a:schemeClr>
                </a:solidFill>
              </a:rPr>
              <a:t>Wounded to Death:  Revelation 13:3</a:t>
            </a:r>
            <a:endParaRPr lang="en-US" sz="4400" dirty="0">
              <a:solidFill>
                <a:schemeClr val="bg2">
                  <a:lumMod val="60000"/>
                  <a:lumOff val="40000"/>
                </a:schemeClr>
              </a:solidFill>
            </a:endParaRPr>
          </a:p>
        </p:txBody>
      </p:sp>
      <p:sp>
        <p:nvSpPr>
          <p:cNvPr id="14" name="Content Placeholder 13"/>
          <p:cNvSpPr>
            <a:spLocks noGrp="1"/>
          </p:cNvSpPr>
          <p:nvPr>
            <p:ph idx="1"/>
          </p:nvPr>
        </p:nvSpPr>
        <p:spPr>
          <a:xfrm>
            <a:off x="912812" y="1676399"/>
            <a:ext cx="10591800" cy="4953000"/>
          </a:xfrm>
          <a:noFill/>
        </p:spPr>
        <p:txBody>
          <a:bodyPr>
            <a:noAutofit/>
          </a:bodyPr>
          <a:lstStyle/>
          <a:p>
            <a:pPr marL="0" indent="0">
              <a:buNone/>
            </a:pPr>
            <a:r>
              <a:rPr lang="en-US" sz="3100" dirty="0">
                <a:solidFill>
                  <a:schemeClr val="bg2">
                    <a:lumMod val="60000"/>
                    <a:lumOff val="40000"/>
                  </a:schemeClr>
                </a:solidFill>
              </a:rPr>
              <a:t>SDABC </a:t>
            </a:r>
            <a:r>
              <a:rPr lang="en-US" sz="3100" dirty="0" smtClean="0">
                <a:solidFill>
                  <a:schemeClr val="bg2">
                    <a:lumMod val="60000"/>
                    <a:lumOff val="40000"/>
                  </a:schemeClr>
                </a:solidFill>
              </a:rPr>
              <a:t>V.7 p</a:t>
            </a:r>
            <a:r>
              <a:rPr lang="en-US" sz="3100" dirty="0">
                <a:solidFill>
                  <a:schemeClr val="bg2">
                    <a:lumMod val="60000"/>
                    <a:lumOff val="40000"/>
                  </a:schemeClr>
                </a:solidFill>
              </a:rPr>
              <a:t>. </a:t>
            </a:r>
            <a:r>
              <a:rPr lang="en-US" sz="3100" dirty="0" smtClean="0">
                <a:solidFill>
                  <a:schemeClr val="bg2">
                    <a:lumMod val="60000"/>
                    <a:lumOff val="40000"/>
                  </a:schemeClr>
                </a:solidFill>
              </a:rPr>
              <a:t>817   </a:t>
            </a:r>
            <a:r>
              <a:rPr lang="en-US" sz="3100" dirty="0" smtClean="0"/>
              <a:t> </a:t>
            </a:r>
            <a:r>
              <a:rPr lang="en-US" sz="3100" dirty="0"/>
              <a:t>The word is translated “slain</a:t>
            </a:r>
            <a:r>
              <a:rPr lang="en-US" sz="3100" dirty="0" smtClean="0"/>
              <a:t>” in </a:t>
            </a:r>
            <a:r>
              <a:rPr lang="en-US" sz="3100" dirty="0" err="1" smtClean="0"/>
              <a:t>ch</a:t>
            </a:r>
            <a:r>
              <a:rPr lang="en-US" sz="3100" dirty="0" err="1"/>
              <a:t>.</a:t>
            </a:r>
            <a:r>
              <a:rPr lang="en-US" sz="3100" dirty="0"/>
              <a:t> 5:6. The phrase may be translated, </a:t>
            </a:r>
            <a:r>
              <a:rPr lang="en-US" sz="3100" dirty="0" smtClean="0"/>
              <a:t>“beaten </a:t>
            </a:r>
            <a:r>
              <a:rPr lang="en-US" sz="3100" dirty="0"/>
              <a:t>to death.” Adventists believe that this prediction met its dramatic fulfillment in 1798 when Berthier, at the head of a French army, entered Rome, declared the political rale of the papacy at an end, and took the pope prisoner to France, where he soon died </a:t>
            </a:r>
            <a:r>
              <a:rPr lang="en-US" sz="3100" dirty="0" smtClean="0"/>
              <a:t>(see </a:t>
            </a:r>
            <a:r>
              <a:rPr lang="en-US" sz="3100" dirty="0"/>
              <a:t>GC 439</a:t>
            </a:r>
            <a:r>
              <a:rPr lang="en-US" sz="3100" dirty="0" smtClean="0"/>
              <a:t>). </a:t>
            </a:r>
            <a:r>
              <a:rPr lang="en-US" sz="3100" dirty="0"/>
              <a:t>However, this incident marked only the climax of a long series of events. The decline of papal power had begun many years before. The launching of the Protestant Reformation was a significant event in the long series.</a:t>
            </a:r>
          </a:p>
          <a:p>
            <a:pPr marL="0" indent="0">
              <a:buNone/>
            </a:pPr>
            <a:endParaRPr lang="en-US" sz="3200" dirty="0"/>
          </a:p>
        </p:txBody>
      </p:sp>
      <p:cxnSp>
        <p:nvCxnSpPr>
          <p:cNvPr id="3" name="Straight Connector 2"/>
          <p:cNvCxnSpPr/>
          <p:nvPr/>
        </p:nvCxnSpPr>
        <p:spPr>
          <a:xfrm>
            <a:off x="912812" y="1524000"/>
            <a:ext cx="10363200" cy="0"/>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484757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912812" y="381000"/>
            <a:ext cx="10363200" cy="1143000"/>
          </a:xfrm>
        </p:spPr>
        <p:txBody>
          <a:bodyPr>
            <a:noAutofit/>
          </a:bodyPr>
          <a:lstStyle/>
          <a:p>
            <a:pPr algn="ctr"/>
            <a:r>
              <a:rPr lang="en-US" sz="4300" dirty="0" smtClean="0">
                <a:solidFill>
                  <a:schemeClr val="bg2">
                    <a:lumMod val="60000"/>
                    <a:lumOff val="40000"/>
                  </a:schemeClr>
                </a:solidFill>
              </a:rPr>
              <a:t>Deadly Wound Healed:  Revelation 13:3</a:t>
            </a:r>
            <a:endParaRPr lang="en-US" sz="4300" dirty="0">
              <a:solidFill>
                <a:schemeClr val="bg2">
                  <a:lumMod val="60000"/>
                  <a:lumOff val="40000"/>
                </a:schemeClr>
              </a:solidFill>
            </a:endParaRPr>
          </a:p>
        </p:txBody>
      </p:sp>
      <p:sp>
        <p:nvSpPr>
          <p:cNvPr id="14" name="Content Placeholder 13"/>
          <p:cNvSpPr>
            <a:spLocks noGrp="1"/>
          </p:cNvSpPr>
          <p:nvPr>
            <p:ph idx="1"/>
          </p:nvPr>
        </p:nvSpPr>
        <p:spPr>
          <a:xfrm>
            <a:off x="912812" y="1676399"/>
            <a:ext cx="10210800" cy="4114801"/>
          </a:xfrm>
          <a:noFill/>
        </p:spPr>
        <p:txBody>
          <a:bodyPr>
            <a:noAutofit/>
          </a:bodyPr>
          <a:lstStyle/>
          <a:p>
            <a:pPr marL="0" indent="0">
              <a:buNone/>
            </a:pPr>
            <a:r>
              <a:rPr lang="en-US" sz="3200" dirty="0">
                <a:solidFill>
                  <a:schemeClr val="bg2">
                    <a:lumMod val="60000"/>
                    <a:lumOff val="40000"/>
                  </a:schemeClr>
                </a:solidFill>
              </a:rPr>
              <a:t>SDABC </a:t>
            </a:r>
            <a:r>
              <a:rPr lang="en-US" sz="3200" dirty="0" smtClean="0">
                <a:solidFill>
                  <a:schemeClr val="bg2">
                    <a:lumMod val="60000"/>
                    <a:lumOff val="40000"/>
                  </a:schemeClr>
                </a:solidFill>
              </a:rPr>
              <a:t>V.7 p</a:t>
            </a:r>
            <a:r>
              <a:rPr lang="en-US" sz="3200" dirty="0">
                <a:solidFill>
                  <a:schemeClr val="bg2">
                    <a:lumMod val="60000"/>
                    <a:lumOff val="40000"/>
                  </a:schemeClr>
                </a:solidFill>
              </a:rPr>
              <a:t>. </a:t>
            </a:r>
            <a:r>
              <a:rPr lang="en-US" sz="3200" dirty="0" smtClean="0">
                <a:solidFill>
                  <a:schemeClr val="bg2">
                    <a:lumMod val="60000"/>
                    <a:lumOff val="40000"/>
                  </a:schemeClr>
                </a:solidFill>
              </a:rPr>
              <a:t>817  </a:t>
            </a:r>
            <a:r>
              <a:rPr lang="en-US" sz="3200" dirty="0"/>
              <a:t>There was a gradual revival in papal life in the years following the revolution in France. The papacy suffered a new setback when in 1870 the Papal States were taken from it. A significant event occurred in 1929 when the Lateran Treaty restored temporal power to the pope, who was given the </a:t>
            </a:r>
            <a:r>
              <a:rPr lang="en-US" sz="3200" dirty="0" smtClean="0"/>
              <a:t>rule </a:t>
            </a:r>
            <a:r>
              <a:rPr lang="en-US" sz="3200" dirty="0"/>
              <a:t>of Vatican City, a section of the city of Rome about 108.7 acres in extent. </a:t>
            </a:r>
            <a:endParaRPr lang="en-US" sz="3200" dirty="0"/>
          </a:p>
        </p:txBody>
      </p:sp>
      <p:cxnSp>
        <p:nvCxnSpPr>
          <p:cNvPr id="3" name="Straight Connector 2"/>
          <p:cNvCxnSpPr/>
          <p:nvPr/>
        </p:nvCxnSpPr>
        <p:spPr>
          <a:xfrm>
            <a:off x="912812" y="1524000"/>
            <a:ext cx="10363200" cy="0"/>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851585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912812" y="381000"/>
            <a:ext cx="10363200" cy="1143000"/>
          </a:xfrm>
        </p:spPr>
        <p:txBody>
          <a:bodyPr>
            <a:noAutofit/>
          </a:bodyPr>
          <a:lstStyle/>
          <a:p>
            <a:pPr algn="ctr"/>
            <a:r>
              <a:rPr lang="en-US" sz="4300" dirty="0" smtClean="0">
                <a:solidFill>
                  <a:schemeClr val="bg2">
                    <a:lumMod val="60000"/>
                    <a:lumOff val="40000"/>
                  </a:schemeClr>
                </a:solidFill>
              </a:rPr>
              <a:t>Deadly Wound Healed:  Revelation 13:3</a:t>
            </a:r>
            <a:endParaRPr lang="en-US" sz="4300" dirty="0">
              <a:solidFill>
                <a:schemeClr val="bg2">
                  <a:lumMod val="60000"/>
                  <a:lumOff val="40000"/>
                </a:schemeClr>
              </a:solidFill>
            </a:endParaRPr>
          </a:p>
        </p:txBody>
      </p:sp>
      <p:sp>
        <p:nvSpPr>
          <p:cNvPr id="14" name="Content Placeholder 13"/>
          <p:cNvSpPr>
            <a:spLocks noGrp="1"/>
          </p:cNvSpPr>
          <p:nvPr>
            <p:ph idx="1"/>
          </p:nvPr>
        </p:nvSpPr>
        <p:spPr>
          <a:xfrm>
            <a:off x="912812" y="1676399"/>
            <a:ext cx="10591800" cy="4953000"/>
          </a:xfrm>
          <a:noFill/>
        </p:spPr>
        <p:txBody>
          <a:bodyPr>
            <a:noAutofit/>
          </a:bodyPr>
          <a:lstStyle/>
          <a:p>
            <a:pPr marL="0" indent="0">
              <a:buNone/>
            </a:pPr>
            <a:r>
              <a:rPr lang="en-US" sz="3200" dirty="0">
                <a:solidFill>
                  <a:schemeClr val="bg2">
                    <a:lumMod val="60000"/>
                    <a:lumOff val="40000"/>
                  </a:schemeClr>
                </a:solidFill>
              </a:rPr>
              <a:t>SDABC </a:t>
            </a:r>
            <a:r>
              <a:rPr lang="en-US" sz="3200" dirty="0" smtClean="0">
                <a:solidFill>
                  <a:schemeClr val="bg2">
                    <a:lumMod val="60000"/>
                    <a:lumOff val="40000"/>
                  </a:schemeClr>
                </a:solidFill>
              </a:rPr>
              <a:t>V.7 p</a:t>
            </a:r>
            <a:r>
              <a:rPr lang="en-US" sz="3200" dirty="0">
                <a:solidFill>
                  <a:schemeClr val="bg2">
                    <a:lumMod val="60000"/>
                    <a:lumOff val="40000"/>
                  </a:schemeClr>
                </a:solidFill>
              </a:rPr>
              <a:t>. </a:t>
            </a:r>
            <a:r>
              <a:rPr lang="en-US" sz="3200" dirty="0" smtClean="0">
                <a:solidFill>
                  <a:schemeClr val="bg2">
                    <a:lumMod val="60000"/>
                    <a:lumOff val="40000"/>
                  </a:schemeClr>
                </a:solidFill>
              </a:rPr>
              <a:t>817  H</a:t>
            </a:r>
            <a:r>
              <a:rPr lang="en-US" sz="3200" dirty="0" smtClean="0"/>
              <a:t>owever</a:t>
            </a:r>
            <a:r>
              <a:rPr lang="en-US" sz="3200" dirty="0"/>
              <a:t>, the prophet envisioned a much greater restoration. </a:t>
            </a:r>
            <a:r>
              <a:rPr lang="en-US" sz="3200" dirty="0" smtClean="0"/>
              <a:t>He </a:t>
            </a:r>
            <a:r>
              <a:rPr lang="en-US" sz="3200" dirty="0"/>
              <a:t>saw the wound completely healed, as the Greek implies</a:t>
            </a:r>
            <a:r>
              <a:rPr lang="en-US" sz="3200" dirty="0" smtClean="0"/>
              <a:t>. Following </a:t>
            </a:r>
            <a:r>
              <a:rPr lang="en-US" sz="3200" dirty="0"/>
              <a:t>the healing he saw “all that dwell upon the earth,” except a faithful few, worshiping the </a:t>
            </a:r>
            <a:r>
              <a:rPr lang="en-US" sz="3200" dirty="0" smtClean="0"/>
              <a:t>beast. </a:t>
            </a:r>
            <a:r>
              <a:rPr lang="en-US" sz="3200" dirty="0"/>
              <a:t>This is still future. Though the papacy receives homage from certain groups, vast populations show it no deference. But that is to change. The beast of v. 11 “</a:t>
            </a:r>
            <a:r>
              <a:rPr lang="en-US" sz="3200" dirty="0" err="1">
                <a:solidFill>
                  <a:schemeClr val="bg2">
                    <a:lumMod val="60000"/>
                    <a:lumOff val="40000"/>
                  </a:schemeClr>
                </a:solidFill>
              </a:rPr>
              <a:t>causeth</a:t>
            </a:r>
            <a:r>
              <a:rPr lang="en-US" sz="3200" dirty="0">
                <a:solidFill>
                  <a:schemeClr val="bg2">
                    <a:lumMod val="60000"/>
                    <a:lumOff val="40000"/>
                  </a:schemeClr>
                </a:solidFill>
              </a:rPr>
              <a:t> the earth and them which dwell therein to worship the first beast, whose deadly wound was healed</a:t>
            </a:r>
            <a:r>
              <a:rPr lang="en-US" sz="3200" dirty="0"/>
              <a:t>” (v. 12).</a:t>
            </a:r>
            <a:endParaRPr lang="en-US" sz="3200" dirty="0"/>
          </a:p>
        </p:txBody>
      </p:sp>
      <p:cxnSp>
        <p:nvCxnSpPr>
          <p:cNvPr id="3" name="Straight Connector 2"/>
          <p:cNvCxnSpPr/>
          <p:nvPr/>
        </p:nvCxnSpPr>
        <p:spPr>
          <a:xfrm>
            <a:off x="912812" y="1524000"/>
            <a:ext cx="10363200" cy="0"/>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1509992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3813" y="4648200"/>
            <a:ext cx="3581400" cy="1143000"/>
          </a:xfrm>
        </p:spPr>
        <p:txBody>
          <a:bodyPr/>
          <a:lstStyle/>
          <a:p>
            <a:r>
              <a:rPr lang="en-US" dirty="0" smtClean="0"/>
              <a:t>What Beast?</a:t>
            </a:r>
            <a:endParaRPr lang="en-US" dirty="0"/>
          </a:p>
        </p:txBody>
      </p:sp>
      <p:sp>
        <p:nvSpPr>
          <p:cNvPr id="4" name="Text Placeholder 3"/>
          <p:cNvSpPr>
            <a:spLocks noGrp="1"/>
          </p:cNvSpPr>
          <p:nvPr>
            <p:ph type="body" sz="half" idx="2"/>
          </p:nvPr>
        </p:nvSpPr>
        <p:spPr>
          <a:xfrm>
            <a:off x="1293813" y="4686300"/>
            <a:ext cx="3581400" cy="533400"/>
          </a:xfrm>
        </p:spPr>
        <p:txBody>
          <a:bodyPr>
            <a:normAutofit/>
          </a:bodyPr>
          <a:lstStyle/>
          <a:p>
            <a:r>
              <a:rPr lang="en-US" sz="3000" dirty="0"/>
              <a:t>Revelation </a:t>
            </a:r>
            <a:r>
              <a:rPr lang="en-US" sz="3000" dirty="0" smtClean="0"/>
              <a:t>13:4-18</a:t>
            </a:r>
            <a:endParaRPr lang="en-US" sz="3000" dirty="0"/>
          </a:p>
        </p:txBody>
      </p:sp>
      <p:sp>
        <p:nvSpPr>
          <p:cNvPr id="3" name="Content Placeholder 2"/>
          <p:cNvSpPr>
            <a:spLocks noGrp="1"/>
          </p:cNvSpPr>
          <p:nvPr>
            <p:ph idx="1"/>
          </p:nvPr>
        </p:nvSpPr>
        <p:spPr/>
        <p:txBody>
          <a:bodyPr>
            <a:noAutofit/>
          </a:bodyPr>
          <a:lstStyle/>
          <a:p>
            <a:r>
              <a:rPr lang="en-US" sz="4000" b="1" baseline="30000" dirty="0"/>
              <a:t>4 </a:t>
            </a:r>
            <a:r>
              <a:rPr lang="en-US" sz="4000" dirty="0"/>
              <a:t>And they worshipped the dragon which gave power unto the beast: and they worshipped the beast, saying, Who is like unto the beast? who is able to make war with him?</a:t>
            </a:r>
            <a:endParaRPr lang="en-US" sz="4000" dirty="0"/>
          </a:p>
        </p:txBody>
      </p:sp>
      <p:pic>
        <p:nvPicPr>
          <p:cNvPr id="31746" name="Picture 2" descr="The Wardens Today: THE APOCALYPSE TAPESTR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191" y="852486"/>
            <a:ext cx="5818644" cy="37195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36631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912812" y="381000"/>
            <a:ext cx="10363200" cy="1143000"/>
          </a:xfrm>
        </p:spPr>
        <p:txBody>
          <a:bodyPr>
            <a:noAutofit/>
          </a:bodyPr>
          <a:lstStyle/>
          <a:p>
            <a:pPr algn="ctr"/>
            <a:r>
              <a:rPr lang="en-US" sz="4200" dirty="0" smtClean="0">
                <a:solidFill>
                  <a:schemeClr val="bg2">
                    <a:lumMod val="60000"/>
                    <a:lumOff val="40000"/>
                  </a:schemeClr>
                </a:solidFill>
              </a:rPr>
              <a:t>Worshipped the Dragon:  Revelation 13:4</a:t>
            </a:r>
            <a:endParaRPr lang="en-US" sz="4200" dirty="0">
              <a:solidFill>
                <a:schemeClr val="bg2">
                  <a:lumMod val="60000"/>
                  <a:lumOff val="40000"/>
                </a:schemeClr>
              </a:solidFill>
            </a:endParaRPr>
          </a:p>
        </p:txBody>
      </p:sp>
      <p:sp>
        <p:nvSpPr>
          <p:cNvPr id="14" name="Content Placeholder 13"/>
          <p:cNvSpPr>
            <a:spLocks noGrp="1"/>
          </p:cNvSpPr>
          <p:nvPr>
            <p:ph idx="1"/>
          </p:nvPr>
        </p:nvSpPr>
        <p:spPr>
          <a:xfrm>
            <a:off x="912812" y="1676399"/>
            <a:ext cx="7467600" cy="4343401"/>
          </a:xfrm>
          <a:noFill/>
        </p:spPr>
        <p:txBody>
          <a:bodyPr>
            <a:noAutofit/>
          </a:bodyPr>
          <a:lstStyle/>
          <a:p>
            <a:pPr marL="0" indent="0">
              <a:buNone/>
            </a:pPr>
            <a:r>
              <a:rPr lang="en-US" sz="3200" dirty="0">
                <a:solidFill>
                  <a:schemeClr val="bg2">
                    <a:lumMod val="60000"/>
                    <a:lumOff val="40000"/>
                  </a:schemeClr>
                </a:solidFill>
              </a:rPr>
              <a:t>SDABC </a:t>
            </a:r>
            <a:r>
              <a:rPr lang="en-US" sz="3200" dirty="0" smtClean="0">
                <a:solidFill>
                  <a:schemeClr val="bg2">
                    <a:lumMod val="60000"/>
                    <a:lumOff val="40000"/>
                  </a:schemeClr>
                </a:solidFill>
              </a:rPr>
              <a:t>V.7 p</a:t>
            </a:r>
            <a:r>
              <a:rPr lang="en-US" sz="3200" dirty="0">
                <a:solidFill>
                  <a:schemeClr val="bg2">
                    <a:lumMod val="60000"/>
                    <a:lumOff val="40000"/>
                  </a:schemeClr>
                </a:solidFill>
              </a:rPr>
              <a:t>. </a:t>
            </a:r>
            <a:r>
              <a:rPr lang="en-US" sz="3200" dirty="0" smtClean="0">
                <a:solidFill>
                  <a:schemeClr val="bg2">
                    <a:lumMod val="60000"/>
                    <a:lumOff val="40000"/>
                  </a:schemeClr>
                </a:solidFill>
              </a:rPr>
              <a:t>818  </a:t>
            </a:r>
            <a:r>
              <a:rPr lang="en-US" sz="3200" dirty="0"/>
              <a:t>Worshiping the beast is in fact worshiping the dragon, for the beast is but the visible agency of the dragon, carrying out the dragon’s program. </a:t>
            </a:r>
            <a:r>
              <a:rPr lang="en-US" sz="3200" dirty="0" smtClean="0"/>
              <a:t>Through </a:t>
            </a:r>
            <a:r>
              <a:rPr lang="en-US" sz="3200" dirty="0"/>
              <a:t>Roman </a:t>
            </a:r>
            <a:r>
              <a:rPr lang="en-US" sz="3200" dirty="0" err="1"/>
              <a:t>Catholism</a:t>
            </a:r>
            <a:r>
              <a:rPr lang="en-US" sz="3200" dirty="0"/>
              <a:t>, </a:t>
            </a:r>
            <a:r>
              <a:rPr lang="en-US" sz="3200" dirty="0" err="1"/>
              <a:t>spiritism</a:t>
            </a:r>
            <a:r>
              <a:rPr lang="en-US" sz="3200" dirty="0"/>
              <a:t>, and apostate Protestantism, Satan aims to cause the world to worship him. He will be successful except for a noble remnant that refuses to bow to his </a:t>
            </a:r>
            <a:r>
              <a:rPr lang="en-US" sz="3200" dirty="0" smtClean="0"/>
              <a:t>demands.  </a:t>
            </a:r>
            <a:endParaRPr lang="en-US" sz="3200" dirty="0"/>
          </a:p>
        </p:txBody>
      </p:sp>
      <p:cxnSp>
        <p:nvCxnSpPr>
          <p:cNvPr id="3" name="Straight Connector 2"/>
          <p:cNvCxnSpPr/>
          <p:nvPr/>
        </p:nvCxnSpPr>
        <p:spPr>
          <a:xfrm>
            <a:off x="912812" y="1524000"/>
            <a:ext cx="10363200" cy="0"/>
          </a:xfrm>
          <a:prstGeom prst="line">
            <a:avLst/>
          </a:prstGeom>
        </p:spPr>
        <p:style>
          <a:lnRef idx="3">
            <a:schemeClr val="accent2"/>
          </a:lnRef>
          <a:fillRef idx="0">
            <a:schemeClr val="accent2"/>
          </a:fillRef>
          <a:effectRef idx="2">
            <a:schemeClr val="accent2"/>
          </a:effectRef>
          <a:fontRef idx="minor">
            <a:schemeClr val="tx1"/>
          </a:fontRef>
        </p:style>
      </p:cxnSp>
      <p:pic>
        <p:nvPicPr>
          <p:cNvPr id="61442" name="Picture 2" descr="The Beast Who Lived - Revelation 13:3-4 - Reading Acts"/>
          <p:cNvPicPr>
            <a:picLocks noChangeAspect="1" noChangeArrowheads="1"/>
          </p:cNvPicPr>
          <p:nvPr/>
        </p:nvPicPr>
        <p:blipFill rotWithShape="1">
          <a:blip r:embed="rId2">
            <a:extLst>
              <a:ext uri="{28A0092B-C50C-407E-A947-70E740481C1C}">
                <a14:useLocalDpi xmlns:a14="http://schemas.microsoft.com/office/drawing/2010/main" val="0"/>
              </a:ext>
            </a:extLst>
          </a:blip>
          <a:srcRect l="31434" r="17932"/>
          <a:stretch/>
        </p:blipFill>
        <p:spPr bwMode="auto">
          <a:xfrm>
            <a:off x="8304212" y="1662111"/>
            <a:ext cx="3429000" cy="45434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32103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3813" y="4648200"/>
            <a:ext cx="3581400" cy="1143000"/>
          </a:xfrm>
        </p:spPr>
        <p:txBody>
          <a:bodyPr/>
          <a:lstStyle/>
          <a:p>
            <a:r>
              <a:rPr lang="en-US" dirty="0" smtClean="0"/>
              <a:t>What Beast?</a:t>
            </a:r>
            <a:endParaRPr lang="en-US" dirty="0"/>
          </a:p>
        </p:txBody>
      </p:sp>
      <p:sp>
        <p:nvSpPr>
          <p:cNvPr id="4" name="Text Placeholder 3"/>
          <p:cNvSpPr>
            <a:spLocks noGrp="1"/>
          </p:cNvSpPr>
          <p:nvPr>
            <p:ph type="body" sz="half" idx="2"/>
          </p:nvPr>
        </p:nvSpPr>
        <p:spPr>
          <a:xfrm>
            <a:off x="1293813" y="5943600"/>
            <a:ext cx="3581400" cy="533400"/>
          </a:xfrm>
        </p:spPr>
        <p:txBody>
          <a:bodyPr>
            <a:normAutofit/>
          </a:bodyPr>
          <a:lstStyle/>
          <a:p>
            <a:r>
              <a:rPr lang="en-US" sz="3000" dirty="0"/>
              <a:t>Revelation </a:t>
            </a:r>
            <a:r>
              <a:rPr lang="en-US" sz="3000" dirty="0" smtClean="0"/>
              <a:t>13:5-18</a:t>
            </a:r>
            <a:endParaRPr lang="en-US" sz="3000" dirty="0"/>
          </a:p>
        </p:txBody>
      </p:sp>
      <p:sp>
        <p:nvSpPr>
          <p:cNvPr id="3" name="Content Placeholder 2"/>
          <p:cNvSpPr>
            <a:spLocks noGrp="1"/>
          </p:cNvSpPr>
          <p:nvPr>
            <p:ph idx="1"/>
          </p:nvPr>
        </p:nvSpPr>
        <p:spPr/>
        <p:txBody>
          <a:bodyPr>
            <a:noAutofit/>
          </a:bodyPr>
          <a:lstStyle/>
          <a:p>
            <a:r>
              <a:rPr lang="en-US" sz="4000" b="1" baseline="30000" dirty="0"/>
              <a:t>5 </a:t>
            </a:r>
            <a:r>
              <a:rPr lang="en-US" sz="4000" dirty="0"/>
              <a:t>And there was given unto him a mouth speaking great things and blasphemies; and power was given unto him to continue forty and two months.</a:t>
            </a:r>
            <a:endParaRPr lang="en-US" sz="4000" dirty="0"/>
          </a:p>
        </p:txBody>
      </p:sp>
      <p:pic>
        <p:nvPicPr>
          <p:cNvPr id="33796" name="Picture 4" descr="Sound advice: speech recognition improves patient care | Resource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5873" y="1143000"/>
            <a:ext cx="5737280" cy="3352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8740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3813" y="4648200"/>
            <a:ext cx="3581400" cy="1143000"/>
          </a:xfrm>
        </p:spPr>
        <p:txBody>
          <a:bodyPr/>
          <a:lstStyle/>
          <a:p>
            <a:r>
              <a:rPr lang="en-US" dirty="0" smtClean="0"/>
              <a:t>What Beast?</a:t>
            </a:r>
            <a:endParaRPr lang="en-US" dirty="0"/>
          </a:p>
        </p:txBody>
      </p:sp>
      <p:sp>
        <p:nvSpPr>
          <p:cNvPr id="4" name="Text Placeholder 3"/>
          <p:cNvSpPr>
            <a:spLocks noGrp="1"/>
          </p:cNvSpPr>
          <p:nvPr>
            <p:ph type="body" sz="half" idx="2"/>
          </p:nvPr>
        </p:nvSpPr>
        <p:spPr>
          <a:xfrm>
            <a:off x="1293813" y="5943600"/>
            <a:ext cx="3581400" cy="533400"/>
          </a:xfrm>
        </p:spPr>
        <p:txBody>
          <a:bodyPr>
            <a:normAutofit/>
          </a:bodyPr>
          <a:lstStyle/>
          <a:p>
            <a:r>
              <a:rPr lang="en-US" sz="3000" dirty="0"/>
              <a:t>Revelation </a:t>
            </a:r>
            <a:r>
              <a:rPr lang="en-US" sz="3000" dirty="0" smtClean="0"/>
              <a:t>13:6-18</a:t>
            </a:r>
            <a:endParaRPr lang="en-US" sz="3000" dirty="0"/>
          </a:p>
        </p:txBody>
      </p:sp>
      <p:sp>
        <p:nvSpPr>
          <p:cNvPr id="3" name="Content Placeholder 2"/>
          <p:cNvSpPr>
            <a:spLocks noGrp="1"/>
          </p:cNvSpPr>
          <p:nvPr>
            <p:ph idx="1"/>
          </p:nvPr>
        </p:nvSpPr>
        <p:spPr/>
        <p:txBody>
          <a:bodyPr>
            <a:noAutofit/>
          </a:bodyPr>
          <a:lstStyle/>
          <a:p>
            <a:r>
              <a:rPr lang="en-US" sz="4000" b="1" baseline="30000" dirty="0"/>
              <a:t>6 </a:t>
            </a:r>
            <a:r>
              <a:rPr lang="en-US" sz="4000" dirty="0"/>
              <a:t>And he opened his mouth in blasphemy against God, to blaspheme his name, and his tabernacle, and them that dwell in heaven.</a:t>
            </a:r>
            <a:endParaRPr lang="en-US" sz="4000" dirty="0"/>
          </a:p>
        </p:txBody>
      </p:sp>
      <p:pic>
        <p:nvPicPr>
          <p:cNvPr id="51202" name="Picture 2" descr="Blasphemy isn't just a problem in the Muslim worl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7910" y="762000"/>
            <a:ext cx="5633206" cy="3886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26637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Beast?  Revelation 13, Daniel 7</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074918799"/>
              </p:ext>
            </p:extLst>
          </p:nvPr>
        </p:nvGraphicFramePr>
        <p:xfrm>
          <a:off x="1293813" y="1676400"/>
          <a:ext cx="96012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33767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descr="Blasphemy: Out of the Mouth of the Pope! Pope Innocent III - Christ End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97326"/>
            <a:ext cx="12141390" cy="85553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24282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descr="Words of blasphemy - Out of the mouth of the Church! - Christ End Time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833025"/>
            <a:ext cx="12225536" cy="8691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621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Autofit/>
          </a:bodyPr>
          <a:lstStyle/>
          <a:p>
            <a:r>
              <a:rPr lang="en-US" sz="4400" dirty="0" smtClean="0">
                <a:solidFill>
                  <a:schemeClr val="bg2">
                    <a:lumMod val="60000"/>
                    <a:lumOff val="40000"/>
                  </a:schemeClr>
                </a:solidFill>
              </a:rPr>
              <a:t>What Beast?  Revelation 13:1</a:t>
            </a:r>
            <a:endParaRPr lang="en-US" sz="4400" dirty="0">
              <a:solidFill>
                <a:schemeClr val="bg2">
                  <a:lumMod val="60000"/>
                  <a:lumOff val="40000"/>
                </a:schemeClr>
              </a:solidFill>
            </a:endParaRPr>
          </a:p>
        </p:txBody>
      </p:sp>
      <p:sp>
        <p:nvSpPr>
          <p:cNvPr id="14" name="Content Placeholder 13"/>
          <p:cNvSpPr>
            <a:spLocks noGrp="1"/>
          </p:cNvSpPr>
          <p:nvPr>
            <p:ph idx="1"/>
          </p:nvPr>
        </p:nvSpPr>
        <p:spPr>
          <a:noFill/>
        </p:spPr>
        <p:txBody>
          <a:bodyPr>
            <a:normAutofit/>
          </a:bodyPr>
          <a:lstStyle/>
          <a:p>
            <a:r>
              <a:rPr lang="en-US" sz="2800" dirty="0" smtClean="0">
                <a:solidFill>
                  <a:schemeClr val="bg2">
                    <a:lumMod val="60000"/>
                    <a:lumOff val="40000"/>
                  </a:schemeClr>
                </a:solidFill>
              </a:rPr>
              <a:t>Rev. 13:1  </a:t>
            </a:r>
            <a:r>
              <a:rPr lang="en-US" sz="2800" dirty="0" smtClean="0"/>
              <a:t>And </a:t>
            </a:r>
            <a:r>
              <a:rPr lang="en-US" sz="2800" dirty="0"/>
              <a:t>I stood upon the sand of the sea, and saw a </a:t>
            </a:r>
            <a:r>
              <a:rPr lang="en-US" sz="2800" u="sng" dirty="0"/>
              <a:t>beast</a:t>
            </a:r>
            <a:r>
              <a:rPr lang="en-US" sz="2800" dirty="0"/>
              <a:t> rise up out of the sea, having seven heads and ten horns, and upon his horns ten crowns, and upon his heads the name of blasphemy.</a:t>
            </a:r>
          </a:p>
          <a:p>
            <a:r>
              <a:rPr lang="en-US" sz="3200" dirty="0" smtClean="0">
                <a:solidFill>
                  <a:schemeClr val="bg2">
                    <a:lumMod val="60000"/>
                    <a:lumOff val="40000"/>
                  </a:schemeClr>
                </a:solidFill>
              </a:rPr>
              <a:t>Beasts:  </a:t>
            </a:r>
            <a:r>
              <a:rPr lang="en-US" sz="3200" dirty="0" smtClean="0"/>
              <a:t>We know from the angel’s words in Daniel 7:17 that beasts represent kings, kingdoms, or political powers:  </a:t>
            </a:r>
          </a:p>
          <a:p>
            <a:r>
              <a:rPr lang="en-US" sz="3200" b="1" baseline="30000" dirty="0" smtClean="0">
                <a:solidFill>
                  <a:schemeClr val="bg2">
                    <a:lumMod val="60000"/>
                    <a:lumOff val="40000"/>
                  </a:schemeClr>
                </a:solidFill>
              </a:rPr>
              <a:t>17</a:t>
            </a:r>
            <a:r>
              <a:rPr lang="en-US" sz="3200" b="1" baseline="30000" dirty="0">
                <a:solidFill>
                  <a:schemeClr val="bg2">
                    <a:lumMod val="60000"/>
                    <a:lumOff val="40000"/>
                  </a:schemeClr>
                </a:solidFill>
              </a:rPr>
              <a:t> </a:t>
            </a:r>
            <a:r>
              <a:rPr lang="en-US" sz="3200" dirty="0">
                <a:solidFill>
                  <a:schemeClr val="bg2">
                    <a:lumMod val="60000"/>
                    <a:lumOff val="40000"/>
                  </a:schemeClr>
                </a:solidFill>
              </a:rPr>
              <a:t>These great beasts, which are four, are four kings, which shall arise out of the earth.</a:t>
            </a:r>
            <a:endParaRPr lang="en-US" sz="3200" dirty="0" smtClean="0">
              <a:solidFill>
                <a:schemeClr val="bg2">
                  <a:lumMod val="60000"/>
                  <a:lumOff val="40000"/>
                </a:schemeClr>
              </a:solidFill>
            </a:endParaRPr>
          </a:p>
          <a:p>
            <a:pPr marL="0" indent="0">
              <a:buNone/>
            </a:pPr>
            <a:endParaRPr lang="en-US" sz="3200" dirty="0"/>
          </a:p>
        </p:txBody>
      </p:sp>
      <p:cxnSp>
        <p:nvCxnSpPr>
          <p:cNvPr id="3" name="Straight Connector 2"/>
          <p:cNvCxnSpPr/>
          <p:nvPr/>
        </p:nvCxnSpPr>
        <p:spPr>
          <a:xfrm>
            <a:off x="912812" y="1524000"/>
            <a:ext cx="10363200" cy="0"/>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139605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descr="Blasphemy: Out of the Mouth of the Pope! Pope Pius V - Christ End Time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77" y="-1808334"/>
            <a:ext cx="12204701" cy="86520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19046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descr="Blasphemy: Out of the Mouth of the Pope! Pope Leo XIII - Christ End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13" y="-1737078"/>
            <a:ext cx="12171363" cy="86284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75463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2" descr="Blasphemy: Out of the Mouth of the Pope! Pope Pius X - Christ End Time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74" y="-1752600"/>
            <a:ext cx="12195176" cy="88762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30687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2" descr="Blasphemy: Out of the Mouth of the Pope! Pope Pius XI - Christ End Time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13" y="-1761751"/>
            <a:ext cx="12199938" cy="86245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4309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3813" y="4648200"/>
            <a:ext cx="3581400" cy="1143000"/>
          </a:xfrm>
        </p:spPr>
        <p:txBody>
          <a:bodyPr/>
          <a:lstStyle/>
          <a:p>
            <a:r>
              <a:rPr lang="en-US" dirty="0" smtClean="0"/>
              <a:t>What Beast?</a:t>
            </a:r>
            <a:endParaRPr lang="en-US" dirty="0"/>
          </a:p>
        </p:txBody>
      </p:sp>
      <p:sp>
        <p:nvSpPr>
          <p:cNvPr id="4" name="Text Placeholder 3"/>
          <p:cNvSpPr>
            <a:spLocks noGrp="1"/>
          </p:cNvSpPr>
          <p:nvPr>
            <p:ph type="body" sz="half" idx="2"/>
          </p:nvPr>
        </p:nvSpPr>
        <p:spPr>
          <a:xfrm>
            <a:off x="1293813" y="5943600"/>
            <a:ext cx="3581400" cy="533400"/>
          </a:xfrm>
        </p:spPr>
        <p:txBody>
          <a:bodyPr>
            <a:normAutofit/>
          </a:bodyPr>
          <a:lstStyle/>
          <a:p>
            <a:r>
              <a:rPr lang="en-US" sz="3000" dirty="0"/>
              <a:t>Revelation </a:t>
            </a:r>
            <a:r>
              <a:rPr lang="en-US" sz="3000" dirty="0" smtClean="0"/>
              <a:t>13:7-18</a:t>
            </a:r>
            <a:endParaRPr lang="en-US" sz="3000" dirty="0"/>
          </a:p>
        </p:txBody>
      </p:sp>
      <p:sp>
        <p:nvSpPr>
          <p:cNvPr id="3" name="Content Placeholder 2"/>
          <p:cNvSpPr>
            <a:spLocks noGrp="1"/>
          </p:cNvSpPr>
          <p:nvPr>
            <p:ph idx="1"/>
          </p:nvPr>
        </p:nvSpPr>
        <p:spPr/>
        <p:txBody>
          <a:bodyPr>
            <a:noAutofit/>
          </a:bodyPr>
          <a:lstStyle/>
          <a:p>
            <a:r>
              <a:rPr lang="en-US" sz="4000" b="1" baseline="30000" dirty="0"/>
              <a:t>7 </a:t>
            </a:r>
            <a:r>
              <a:rPr lang="en-US" sz="4000" dirty="0"/>
              <a:t>And it was given unto him to make war with the saints, and to overcome them: and power was given him over all </a:t>
            </a:r>
            <a:r>
              <a:rPr lang="en-US" sz="4000" dirty="0" err="1"/>
              <a:t>kindreds</a:t>
            </a:r>
            <a:r>
              <a:rPr lang="en-US" sz="4000" dirty="0"/>
              <a:t>, and tongues, and nations.</a:t>
            </a:r>
            <a:endParaRPr lang="en-US" sz="4000" dirty="0"/>
          </a:p>
        </p:txBody>
      </p:sp>
      <p:pic>
        <p:nvPicPr>
          <p:cNvPr id="63492" name="Picture 4" descr="Persecution Of Waldenses. Nmassacre Of Waldenses By Roman Catholics In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437" y="990600"/>
            <a:ext cx="6019800" cy="4038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1531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3813" y="4648200"/>
            <a:ext cx="3581400" cy="1143000"/>
          </a:xfrm>
        </p:spPr>
        <p:txBody>
          <a:bodyPr/>
          <a:lstStyle/>
          <a:p>
            <a:r>
              <a:rPr lang="en-US" dirty="0" smtClean="0"/>
              <a:t>What Beast?</a:t>
            </a:r>
            <a:endParaRPr lang="en-US" dirty="0"/>
          </a:p>
        </p:txBody>
      </p:sp>
      <p:sp>
        <p:nvSpPr>
          <p:cNvPr id="4" name="Text Placeholder 3"/>
          <p:cNvSpPr>
            <a:spLocks noGrp="1"/>
          </p:cNvSpPr>
          <p:nvPr>
            <p:ph type="body" sz="half" idx="2"/>
          </p:nvPr>
        </p:nvSpPr>
        <p:spPr>
          <a:xfrm>
            <a:off x="1293813" y="5943600"/>
            <a:ext cx="3581400" cy="533400"/>
          </a:xfrm>
        </p:spPr>
        <p:txBody>
          <a:bodyPr>
            <a:normAutofit/>
          </a:bodyPr>
          <a:lstStyle/>
          <a:p>
            <a:r>
              <a:rPr lang="en-US" sz="3000" dirty="0"/>
              <a:t>Revelation </a:t>
            </a:r>
            <a:r>
              <a:rPr lang="en-US" sz="3000" dirty="0" smtClean="0"/>
              <a:t>13:8-18</a:t>
            </a:r>
            <a:endParaRPr lang="en-US" sz="3000" dirty="0"/>
          </a:p>
        </p:txBody>
      </p:sp>
      <p:sp>
        <p:nvSpPr>
          <p:cNvPr id="3" name="Content Placeholder 2"/>
          <p:cNvSpPr>
            <a:spLocks noGrp="1"/>
          </p:cNvSpPr>
          <p:nvPr>
            <p:ph idx="1"/>
          </p:nvPr>
        </p:nvSpPr>
        <p:spPr>
          <a:xfrm>
            <a:off x="6094413" y="685800"/>
            <a:ext cx="5484970" cy="5791200"/>
          </a:xfrm>
        </p:spPr>
        <p:txBody>
          <a:bodyPr>
            <a:noAutofit/>
          </a:bodyPr>
          <a:lstStyle/>
          <a:p>
            <a:r>
              <a:rPr lang="en-US" sz="4000" b="1" baseline="30000" dirty="0"/>
              <a:t>8 </a:t>
            </a:r>
            <a:r>
              <a:rPr lang="en-US" sz="4000" dirty="0"/>
              <a:t>And all that dwell upon the earth shall worship him, whose names are not written in the book of life of the Lamb slain from the foundation of the world.</a:t>
            </a:r>
          </a:p>
          <a:p>
            <a:r>
              <a:rPr lang="en-US" sz="4000" b="1" baseline="30000" dirty="0"/>
              <a:t>9 </a:t>
            </a:r>
            <a:r>
              <a:rPr lang="en-US" sz="4000" dirty="0"/>
              <a:t>If any man have an ear, let him hear</a:t>
            </a:r>
            <a:r>
              <a:rPr lang="en-US" sz="4000" dirty="0" smtClean="0"/>
              <a:t>.</a:t>
            </a:r>
            <a:endParaRPr lang="en-US" sz="4000" dirty="0"/>
          </a:p>
        </p:txBody>
      </p:sp>
      <p:pic>
        <p:nvPicPr>
          <p:cNvPr id="62466" name="Picture 2" descr="Are There Dragons in the Bibl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76" y="304800"/>
            <a:ext cx="5859132" cy="4343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17360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3813" y="4648200"/>
            <a:ext cx="3581400" cy="1143000"/>
          </a:xfrm>
        </p:spPr>
        <p:txBody>
          <a:bodyPr/>
          <a:lstStyle/>
          <a:p>
            <a:r>
              <a:rPr lang="en-US" dirty="0" smtClean="0"/>
              <a:t>What Beast?</a:t>
            </a:r>
            <a:endParaRPr lang="en-US" dirty="0"/>
          </a:p>
        </p:txBody>
      </p:sp>
      <p:sp>
        <p:nvSpPr>
          <p:cNvPr id="4" name="Text Placeholder 3"/>
          <p:cNvSpPr>
            <a:spLocks noGrp="1"/>
          </p:cNvSpPr>
          <p:nvPr>
            <p:ph type="body" sz="half" idx="2"/>
          </p:nvPr>
        </p:nvSpPr>
        <p:spPr>
          <a:xfrm>
            <a:off x="1293813" y="5943600"/>
            <a:ext cx="3581400" cy="533400"/>
          </a:xfrm>
        </p:spPr>
        <p:txBody>
          <a:bodyPr>
            <a:normAutofit fontScale="92500"/>
          </a:bodyPr>
          <a:lstStyle/>
          <a:p>
            <a:r>
              <a:rPr lang="en-US" sz="3000" dirty="0"/>
              <a:t>Revelation </a:t>
            </a:r>
            <a:r>
              <a:rPr lang="en-US" sz="3000" dirty="0" smtClean="0"/>
              <a:t>13:10-18</a:t>
            </a:r>
            <a:endParaRPr lang="en-US" sz="3000" dirty="0"/>
          </a:p>
        </p:txBody>
      </p:sp>
      <p:sp>
        <p:nvSpPr>
          <p:cNvPr id="3" name="Content Placeholder 2"/>
          <p:cNvSpPr>
            <a:spLocks noGrp="1"/>
          </p:cNvSpPr>
          <p:nvPr>
            <p:ph idx="1"/>
          </p:nvPr>
        </p:nvSpPr>
        <p:spPr>
          <a:xfrm>
            <a:off x="6094413" y="685800"/>
            <a:ext cx="5484970" cy="5791200"/>
          </a:xfrm>
        </p:spPr>
        <p:txBody>
          <a:bodyPr>
            <a:noAutofit/>
          </a:bodyPr>
          <a:lstStyle/>
          <a:p>
            <a:r>
              <a:rPr lang="en-US" sz="4000" b="1" baseline="30000" dirty="0"/>
              <a:t>10 </a:t>
            </a:r>
            <a:r>
              <a:rPr lang="en-US" sz="4000" dirty="0"/>
              <a:t>He that </a:t>
            </a:r>
            <a:r>
              <a:rPr lang="en-US" sz="4000" dirty="0" err="1"/>
              <a:t>leadeth</a:t>
            </a:r>
            <a:r>
              <a:rPr lang="en-US" sz="4000" dirty="0"/>
              <a:t> into captivity shall go into captivity: he that </a:t>
            </a:r>
            <a:r>
              <a:rPr lang="en-US" sz="4000" dirty="0" err="1"/>
              <a:t>killeth</a:t>
            </a:r>
            <a:r>
              <a:rPr lang="en-US" sz="4000" dirty="0"/>
              <a:t> with the sword must be killed with the sword. Here is the patience and the faith of the saints.</a:t>
            </a:r>
            <a:endParaRPr lang="en-US" sz="4000" dirty="0"/>
          </a:p>
        </p:txBody>
      </p:sp>
      <p:pic>
        <p:nvPicPr>
          <p:cNvPr id="64514" name="Picture 2" descr="Welcome Aboard the Ever Persecuted Church! | Frank Weather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9412" y="8965"/>
            <a:ext cx="5105400" cy="51054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628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912812" y="381000"/>
            <a:ext cx="10363200" cy="1143000"/>
          </a:xfrm>
        </p:spPr>
        <p:txBody>
          <a:bodyPr>
            <a:noAutofit/>
          </a:bodyPr>
          <a:lstStyle/>
          <a:p>
            <a:pPr algn="ctr"/>
            <a:r>
              <a:rPr lang="en-US" sz="4400" dirty="0" smtClean="0">
                <a:solidFill>
                  <a:schemeClr val="bg2">
                    <a:lumMod val="60000"/>
                    <a:lumOff val="40000"/>
                  </a:schemeClr>
                </a:solidFill>
              </a:rPr>
              <a:t>With the Sword: Revelation 13:10</a:t>
            </a:r>
            <a:endParaRPr lang="en-US" sz="4400" dirty="0">
              <a:solidFill>
                <a:schemeClr val="bg2">
                  <a:lumMod val="60000"/>
                  <a:lumOff val="40000"/>
                </a:schemeClr>
              </a:solidFill>
            </a:endParaRPr>
          </a:p>
        </p:txBody>
      </p:sp>
      <p:sp>
        <p:nvSpPr>
          <p:cNvPr id="14" name="Content Placeholder 13"/>
          <p:cNvSpPr>
            <a:spLocks noGrp="1"/>
          </p:cNvSpPr>
          <p:nvPr>
            <p:ph idx="1"/>
          </p:nvPr>
        </p:nvSpPr>
        <p:spPr>
          <a:xfrm>
            <a:off x="4494212" y="1676399"/>
            <a:ext cx="7010400" cy="4953000"/>
          </a:xfrm>
          <a:noFill/>
        </p:spPr>
        <p:txBody>
          <a:bodyPr>
            <a:noAutofit/>
          </a:bodyPr>
          <a:lstStyle/>
          <a:p>
            <a:pPr marL="0" indent="0">
              <a:buNone/>
            </a:pPr>
            <a:r>
              <a:rPr lang="en-US" sz="3100" dirty="0">
                <a:solidFill>
                  <a:schemeClr val="bg2">
                    <a:lumMod val="60000"/>
                    <a:lumOff val="40000"/>
                  </a:schemeClr>
                </a:solidFill>
              </a:rPr>
              <a:t>SDABC </a:t>
            </a:r>
            <a:r>
              <a:rPr lang="en-US" sz="3100" dirty="0" smtClean="0">
                <a:solidFill>
                  <a:schemeClr val="bg2">
                    <a:lumMod val="60000"/>
                    <a:lumOff val="40000"/>
                  </a:schemeClr>
                </a:solidFill>
              </a:rPr>
              <a:t>7.4 p</a:t>
            </a:r>
            <a:r>
              <a:rPr lang="en-US" sz="3100" dirty="0">
                <a:solidFill>
                  <a:schemeClr val="bg2">
                    <a:lumMod val="60000"/>
                    <a:lumOff val="40000"/>
                  </a:schemeClr>
                </a:solidFill>
              </a:rPr>
              <a:t>. </a:t>
            </a:r>
            <a:r>
              <a:rPr lang="en-US" sz="3100" dirty="0" smtClean="0">
                <a:solidFill>
                  <a:schemeClr val="bg2">
                    <a:lumMod val="60000"/>
                    <a:lumOff val="40000"/>
                  </a:schemeClr>
                </a:solidFill>
              </a:rPr>
              <a:t>819   </a:t>
            </a:r>
            <a:r>
              <a:rPr lang="en-US" sz="3100" dirty="0" smtClean="0"/>
              <a:t>The </a:t>
            </a:r>
            <a:r>
              <a:rPr lang="en-US" sz="3100" dirty="0"/>
              <a:t>idea may be regarded as similar to that expressed in Jer. 15:2, “Such as are for death, to </a:t>
            </a:r>
            <a:r>
              <a:rPr lang="en-US" sz="3100" dirty="0" smtClean="0"/>
              <a:t>death…” The </a:t>
            </a:r>
            <a:r>
              <a:rPr lang="en-US" sz="3100" dirty="0"/>
              <a:t>KJV </a:t>
            </a:r>
            <a:r>
              <a:rPr lang="en-US" sz="3100" dirty="0" smtClean="0"/>
              <a:t>reading </a:t>
            </a:r>
            <a:r>
              <a:rPr lang="en-US" sz="3100" dirty="0"/>
              <a:t>assures the persecuted children of God that those who pursue them and condemn them to exile and to death will themselves meet a similar fate. Some commentators interpret v. 10 as a warning to Christians not to use force against the antichristian power.</a:t>
            </a:r>
            <a:endParaRPr lang="en-US" sz="3100" dirty="0"/>
          </a:p>
        </p:txBody>
      </p:sp>
      <p:cxnSp>
        <p:nvCxnSpPr>
          <p:cNvPr id="3" name="Straight Connector 2"/>
          <p:cNvCxnSpPr/>
          <p:nvPr/>
        </p:nvCxnSpPr>
        <p:spPr>
          <a:xfrm>
            <a:off x="912812" y="1524000"/>
            <a:ext cx="10363200" cy="0"/>
          </a:xfrm>
          <a:prstGeom prst="line">
            <a:avLst/>
          </a:prstGeom>
        </p:spPr>
        <p:style>
          <a:lnRef idx="3">
            <a:schemeClr val="accent2"/>
          </a:lnRef>
          <a:fillRef idx="0">
            <a:schemeClr val="accent2"/>
          </a:fillRef>
          <a:effectRef idx="2">
            <a:schemeClr val="accent2"/>
          </a:effectRef>
          <a:fontRef idx="minor">
            <a:schemeClr val="tx1"/>
          </a:fontRef>
        </p:style>
      </p:cxnSp>
      <p:pic>
        <p:nvPicPr>
          <p:cNvPr id="65540" name="Picture 4" descr="Pin by MR Geller on Worship~ChurCH | Persecution, Christianity ..."/>
          <p:cNvPicPr>
            <a:picLocks noChangeAspect="1" noChangeArrowheads="1"/>
          </p:cNvPicPr>
          <p:nvPr/>
        </p:nvPicPr>
        <p:blipFill rotWithShape="1">
          <a:blip r:embed="rId2">
            <a:extLst>
              <a:ext uri="{28A0092B-C50C-407E-A947-70E740481C1C}">
                <a14:useLocalDpi xmlns:a14="http://schemas.microsoft.com/office/drawing/2010/main" val="0"/>
              </a:ext>
            </a:extLst>
          </a:blip>
          <a:srcRect r="43490"/>
          <a:stretch/>
        </p:blipFill>
        <p:spPr bwMode="auto">
          <a:xfrm>
            <a:off x="760412" y="1680881"/>
            <a:ext cx="3446325" cy="45675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7850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3813" y="4648200"/>
            <a:ext cx="3581400" cy="1143000"/>
          </a:xfrm>
        </p:spPr>
        <p:txBody>
          <a:bodyPr/>
          <a:lstStyle/>
          <a:p>
            <a:r>
              <a:rPr lang="en-US" dirty="0" smtClean="0"/>
              <a:t>What Beast?</a:t>
            </a:r>
            <a:endParaRPr lang="en-US" dirty="0"/>
          </a:p>
        </p:txBody>
      </p:sp>
      <p:sp>
        <p:nvSpPr>
          <p:cNvPr id="4" name="Text Placeholder 3"/>
          <p:cNvSpPr>
            <a:spLocks noGrp="1"/>
          </p:cNvSpPr>
          <p:nvPr>
            <p:ph type="body" sz="half" idx="2"/>
          </p:nvPr>
        </p:nvSpPr>
        <p:spPr>
          <a:xfrm>
            <a:off x="1293813" y="5943600"/>
            <a:ext cx="3581400" cy="533400"/>
          </a:xfrm>
        </p:spPr>
        <p:txBody>
          <a:bodyPr>
            <a:normAutofit fontScale="92500"/>
          </a:bodyPr>
          <a:lstStyle/>
          <a:p>
            <a:r>
              <a:rPr lang="en-US" sz="3000" dirty="0"/>
              <a:t>Revelation </a:t>
            </a:r>
            <a:r>
              <a:rPr lang="en-US" sz="3000" dirty="0" smtClean="0"/>
              <a:t>13:11-18</a:t>
            </a:r>
            <a:endParaRPr lang="en-US" sz="3000" dirty="0"/>
          </a:p>
        </p:txBody>
      </p:sp>
      <p:sp>
        <p:nvSpPr>
          <p:cNvPr id="3" name="Content Placeholder 2"/>
          <p:cNvSpPr>
            <a:spLocks noGrp="1"/>
          </p:cNvSpPr>
          <p:nvPr>
            <p:ph idx="1"/>
          </p:nvPr>
        </p:nvSpPr>
        <p:spPr>
          <a:xfrm>
            <a:off x="6094413" y="685800"/>
            <a:ext cx="5484970" cy="5791200"/>
          </a:xfrm>
        </p:spPr>
        <p:txBody>
          <a:bodyPr>
            <a:noAutofit/>
          </a:bodyPr>
          <a:lstStyle/>
          <a:p>
            <a:r>
              <a:rPr lang="en-US" sz="4000" b="1" baseline="30000" dirty="0"/>
              <a:t>11 </a:t>
            </a:r>
            <a:r>
              <a:rPr lang="en-US" sz="4000" dirty="0"/>
              <a:t>And I beheld another beast coming up out of the earth; and he had two horns like a lamb, and he </a:t>
            </a:r>
            <a:r>
              <a:rPr lang="en-US" sz="4000" dirty="0" err="1"/>
              <a:t>spake</a:t>
            </a:r>
            <a:r>
              <a:rPr lang="en-US" sz="4000" dirty="0"/>
              <a:t> as a dragon.</a:t>
            </a:r>
            <a:endParaRPr lang="en-US" sz="4000" dirty="0"/>
          </a:p>
        </p:txBody>
      </p:sp>
      <p:pic>
        <p:nvPicPr>
          <p:cNvPr id="66562" name="Picture 2" descr="The Last Crisis: Signs of the Image to the Beas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5612" y="557996"/>
            <a:ext cx="5257800" cy="39378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02114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3813" y="4648200"/>
            <a:ext cx="3581400" cy="1143000"/>
          </a:xfrm>
        </p:spPr>
        <p:txBody>
          <a:bodyPr/>
          <a:lstStyle/>
          <a:p>
            <a:r>
              <a:rPr lang="en-US" dirty="0" smtClean="0"/>
              <a:t>What Beast?</a:t>
            </a:r>
            <a:endParaRPr lang="en-US" dirty="0"/>
          </a:p>
        </p:txBody>
      </p:sp>
      <p:sp>
        <p:nvSpPr>
          <p:cNvPr id="4" name="Text Placeholder 3"/>
          <p:cNvSpPr>
            <a:spLocks noGrp="1"/>
          </p:cNvSpPr>
          <p:nvPr>
            <p:ph type="body" sz="half" idx="2"/>
          </p:nvPr>
        </p:nvSpPr>
        <p:spPr>
          <a:xfrm>
            <a:off x="1293813" y="5943600"/>
            <a:ext cx="3581400" cy="533400"/>
          </a:xfrm>
        </p:spPr>
        <p:txBody>
          <a:bodyPr>
            <a:normAutofit fontScale="92500"/>
          </a:bodyPr>
          <a:lstStyle/>
          <a:p>
            <a:r>
              <a:rPr lang="en-US" sz="3000" dirty="0"/>
              <a:t>Revelation </a:t>
            </a:r>
            <a:r>
              <a:rPr lang="en-US" sz="3000" dirty="0" smtClean="0"/>
              <a:t>13:12-18</a:t>
            </a:r>
            <a:endParaRPr lang="en-US" sz="3000" dirty="0"/>
          </a:p>
        </p:txBody>
      </p:sp>
      <p:sp>
        <p:nvSpPr>
          <p:cNvPr id="3" name="Content Placeholder 2"/>
          <p:cNvSpPr>
            <a:spLocks noGrp="1"/>
          </p:cNvSpPr>
          <p:nvPr>
            <p:ph idx="1"/>
          </p:nvPr>
        </p:nvSpPr>
        <p:spPr>
          <a:xfrm>
            <a:off x="6094413" y="685800"/>
            <a:ext cx="5484970" cy="5791200"/>
          </a:xfrm>
        </p:spPr>
        <p:txBody>
          <a:bodyPr>
            <a:noAutofit/>
          </a:bodyPr>
          <a:lstStyle/>
          <a:p>
            <a:r>
              <a:rPr lang="en-US" sz="4000" b="1" baseline="30000" dirty="0"/>
              <a:t>12 </a:t>
            </a:r>
            <a:r>
              <a:rPr lang="en-US" sz="4000" dirty="0"/>
              <a:t>And he </a:t>
            </a:r>
            <a:r>
              <a:rPr lang="en-US" sz="4000" dirty="0" err="1"/>
              <a:t>exerciseth</a:t>
            </a:r>
            <a:r>
              <a:rPr lang="en-US" sz="4000" dirty="0"/>
              <a:t> all the power of the first beast before him, and </a:t>
            </a:r>
            <a:r>
              <a:rPr lang="en-US" sz="4000" dirty="0" err="1"/>
              <a:t>causeth</a:t>
            </a:r>
            <a:r>
              <a:rPr lang="en-US" sz="4000" dirty="0"/>
              <a:t> the earth and them which dwell therein to worship the first beast, whose deadly wound was healed.</a:t>
            </a:r>
            <a:endParaRPr lang="en-US" sz="4000" dirty="0"/>
          </a:p>
        </p:txBody>
      </p:sp>
      <p:pic>
        <p:nvPicPr>
          <p:cNvPr id="67586" name="Picture 2" descr="The Beast with Two Horns Like a Lamb from The Apocalypse, Albrecht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811" y="596153"/>
            <a:ext cx="5862713" cy="32900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6600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Woodgrain 16x9">
  <a:themeElements>
    <a:clrScheme name="Woodgrain_16x9">
      <a:dk1>
        <a:sysClr val="windowText" lastClr="000000"/>
      </a:dk1>
      <a:lt1>
        <a:sysClr val="window" lastClr="FFFFFF"/>
      </a:lt1>
      <a:dk2>
        <a:srgbClr val="90B365"/>
      </a:dk2>
      <a:lt2>
        <a:srgbClr val="EEECE1"/>
      </a:lt2>
      <a:accent1>
        <a:srgbClr val="4283D2"/>
      </a:accent1>
      <a:accent2>
        <a:srgbClr val="6E9D35"/>
      </a:accent2>
      <a:accent3>
        <a:srgbClr val="DE6742"/>
      </a:accent3>
      <a:accent4>
        <a:srgbClr val="8F73DF"/>
      </a:accent4>
      <a:accent5>
        <a:srgbClr val="CB991B"/>
      </a:accent5>
      <a:accent6>
        <a:srgbClr val="7F7F7F"/>
      </a:accent6>
      <a:hlink>
        <a:srgbClr val="90B365"/>
      </a:hlink>
      <a:folHlink>
        <a:srgbClr val="7F7F7F"/>
      </a:folHlink>
    </a:clrScheme>
    <a:fontScheme name="Century">
      <a:majorFont>
        <a:latin typeface="Century"/>
        <a:ea typeface=""/>
        <a:cs typeface=""/>
      </a:majorFont>
      <a:minorFont>
        <a:latin typeface="Century"/>
        <a:ea typeface=""/>
        <a:cs typeface=""/>
      </a:minorFont>
    </a:fontScheme>
    <a:fmtScheme name="Elemental">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02801115" id="{6D802E96-7B24-457C-A326-69AF839D4486}" vid="{C3FFE3C6-9A62-4BEA-9FE0-A8BC12B9BCCA}"/>
    </a:ext>
  </a:extLst>
</a:theme>
</file>

<file path=ppt/theme/theme2.xml><?xml version="1.0" encoding="utf-8"?>
<a:theme xmlns:a="http://schemas.openxmlformats.org/drawingml/2006/main" name="Office Theme">
  <a:themeElements>
    <a:clrScheme name="Woodgrain_16x9">
      <a:dk1>
        <a:sysClr val="windowText" lastClr="000000"/>
      </a:dk1>
      <a:lt1>
        <a:sysClr val="window" lastClr="FFFFFF"/>
      </a:lt1>
      <a:dk2>
        <a:srgbClr val="90B365"/>
      </a:dk2>
      <a:lt2>
        <a:srgbClr val="EEECE1"/>
      </a:lt2>
      <a:accent1>
        <a:srgbClr val="4283D2"/>
      </a:accent1>
      <a:accent2>
        <a:srgbClr val="6E9D35"/>
      </a:accent2>
      <a:accent3>
        <a:srgbClr val="DE6742"/>
      </a:accent3>
      <a:accent4>
        <a:srgbClr val="8F73DF"/>
      </a:accent4>
      <a:accent5>
        <a:srgbClr val="CB991B"/>
      </a:accent5>
      <a:accent6>
        <a:srgbClr val="7F7F7F"/>
      </a:accent6>
      <a:hlink>
        <a:srgbClr val="90B365"/>
      </a:hlink>
      <a:folHlink>
        <a:srgbClr val="7F7F7F"/>
      </a:folHlink>
    </a:clrScheme>
    <a:fontScheme name="Century">
      <a:majorFont>
        <a:latin typeface="Century"/>
        <a:ea typeface=""/>
        <a:cs typeface=""/>
      </a:majorFont>
      <a:minorFont>
        <a:latin typeface="Century"/>
        <a:ea typeface=""/>
        <a:cs typeface=""/>
      </a:minorFont>
    </a:fontScheme>
    <a:fmtScheme name="Elemental">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Woodgrain_16x9">
      <a:dk1>
        <a:sysClr val="windowText" lastClr="000000"/>
      </a:dk1>
      <a:lt1>
        <a:sysClr val="window" lastClr="FFFFFF"/>
      </a:lt1>
      <a:dk2>
        <a:srgbClr val="90B365"/>
      </a:dk2>
      <a:lt2>
        <a:srgbClr val="EEECE1"/>
      </a:lt2>
      <a:accent1>
        <a:srgbClr val="4283D2"/>
      </a:accent1>
      <a:accent2>
        <a:srgbClr val="6E9D35"/>
      </a:accent2>
      <a:accent3>
        <a:srgbClr val="DE6742"/>
      </a:accent3>
      <a:accent4>
        <a:srgbClr val="8F73DF"/>
      </a:accent4>
      <a:accent5>
        <a:srgbClr val="CB991B"/>
      </a:accent5>
      <a:accent6>
        <a:srgbClr val="7F7F7F"/>
      </a:accent6>
      <a:hlink>
        <a:srgbClr val="90B365"/>
      </a:hlink>
      <a:folHlink>
        <a:srgbClr val="7F7F7F"/>
      </a:folHlink>
    </a:clrScheme>
    <a:fontScheme name="Century">
      <a:majorFont>
        <a:latin typeface="Century"/>
        <a:ea typeface=""/>
        <a:cs typeface=""/>
      </a:majorFont>
      <a:minorFont>
        <a:latin typeface="Century"/>
        <a:ea typeface=""/>
        <a:cs typeface=""/>
      </a:minorFont>
    </a:fontScheme>
    <a:fmtScheme name="Elemental">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DirectSourceMarket xmlns="4873beb7-5857-4685-be1f-d57550cc96cc" xsi:nil="true"/>
    <ApprovalStatus xmlns="4873beb7-5857-4685-be1f-d57550cc96cc">InProgress</ApprovalStatus>
    <MarketSpecific xmlns="4873beb7-5857-4685-be1f-d57550cc96cc">false</MarketSpecific>
    <LocComments xmlns="4873beb7-5857-4685-be1f-d57550cc96cc" xsi:nil="true"/>
    <ThumbnailAssetId xmlns="4873beb7-5857-4685-be1f-d57550cc96cc" xsi:nil="true"/>
    <PrimaryImageGen xmlns="4873beb7-5857-4685-be1f-d57550cc96cc">false</PrimaryImageGen>
    <LegacyData xmlns="4873beb7-5857-4685-be1f-d57550cc96cc" xsi:nil="true"/>
    <LocRecommendedHandoff xmlns="4873beb7-5857-4685-be1f-d57550cc96cc" xsi:nil="true"/>
    <BusinessGroup xmlns="4873beb7-5857-4685-be1f-d57550cc96cc" xsi:nil="true"/>
    <BlockPublish xmlns="4873beb7-5857-4685-be1f-d57550cc96cc">false</BlockPublish>
    <TPFriendlyName xmlns="4873beb7-5857-4685-be1f-d57550cc96cc" xsi:nil="true"/>
    <NumericId xmlns="4873beb7-5857-4685-be1f-d57550cc96cc" xsi:nil="true"/>
    <APEditor xmlns="4873beb7-5857-4685-be1f-d57550cc96cc">
      <UserInfo>
        <DisplayName/>
        <AccountId xsi:nil="true"/>
        <AccountType/>
      </UserInfo>
    </APEditor>
    <SourceTitle xmlns="4873beb7-5857-4685-be1f-d57550cc96cc" xsi:nil="true"/>
    <OpenTemplate xmlns="4873beb7-5857-4685-be1f-d57550cc96cc">true</OpenTemplate>
    <UALocComments xmlns="4873beb7-5857-4685-be1f-d57550cc96cc" xsi:nil="true"/>
    <ParentAssetId xmlns="4873beb7-5857-4685-be1f-d57550cc96cc" xsi:nil="true"/>
    <IntlLangReviewDate xmlns="4873beb7-5857-4685-be1f-d57550cc96cc" xsi:nil="true"/>
    <FeatureTagsTaxHTField0 xmlns="4873beb7-5857-4685-be1f-d57550cc96cc">
      <Terms xmlns="http://schemas.microsoft.com/office/infopath/2007/PartnerControls"/>
    </FeatureTagsTaxHTField0>
    <PublishStatusLookup xmlns="4873beb7-5857-4685-be1f-d57550cc96cc">
      <Value>1360511</Value>
    </PublishStatusLookup>
    <Providers xmlns="4873beb7-5857-4685-be1f-d57550cc96cc" xsi:nil="true"/>
    <MachineTranslated xmlns="4873beb7-5857-4685-be1f-d57550cc96cc">false</MachineTranslated>
    <OriginalSourceMarket xmlns="4873beb7-5857-4685-be1f-d57550cc96cc" xsi:nil="true"/>
    <APDescription xmlns="4873beb7-5857-4685-be1f-d57550cc96cc" xsi:nil="true"/>
    <ClipArtFilename xmlns="4873beb7-5857-4685-be1f-d57550cc96cc" xsi:nil="true"/>
    <ContentItem xmlns="4873beb7-5857-4685-be1f-d57550cc96cc" xsi:nil="true"/>
    <TPInstallLocation xmlns="4873beb7-5857-4685-be1f-d57550cc96cc" xsi:nil="true"/>
    <PublishTargets xmlns="4873beb7-5857-4685-be1f-d57550cc96cc">OfficeOnlineVNext</PublishTargets>
    <TimesCloned xmlns="4873beb7-5857-4685-be1f-d57550cc96cc" xsi:nil="true"/>
    <AssetStart xmlns="4873beb7-5857-4685-be1f-d57550cc96cc">2011-12-12T13:37:00+00:00</AssetStart>
    <Provider xmlns="4873beb7-5857-4685-be1f-d57550cc96cc" xsi:nil="true"/>
    <AcquiredFrom xmlns="4873beb7-5857-4685-be1f-d57550cc96cc">Internal MS</AcquiredFrom>
    <FriendlyTitle xmlns="4873beb7-5857-4685-be1f-d57550cc96cc" xsi:nil="true"/>
    <LastHandOff xmlns="4873beb7-5857-4685-be1f-d57550cc96cc" xsi:nil="true"/>
    <TPClientViewer xmlns="4873beb7-5857-4685-be1f-d57550cc96cc" xsi:nil="true"/>
    <UACurrentWords xmlns="4873beb7-5857-4685-be1f-d57550cc96cc" xsi:nil="true"/>
    <ArtSampleDocs xmlns="4873beb7-5857-4685-be1f-d57550cc96cc" xsi:nil="true"/>
    <UALocRecommendation xmlns="4873beb7-5857-4685-be1f-d57550cc96cc">Localize</UALocRecommendation>
    <Manager xmlns="4873beb7-5857-4685-be1f-d57550cc96cc" xsi:nil="true"/>
    <ShowIn xmlns="4873beb7-5857-4685-be1f-d57550cc96cc">Show everywhere</ShowIn>
    <UANotes xmlns="4873beb7-5857-4685-be1f-d57550cc96cc" xsi:nil="true"/>
    <TemplateStatus xmlns="4873beb7-5857-4685-be1f-d57550cc96cc">Complete</TemplateStatus>
    <InternalTagsTaxHTField0 xmlns="4873beb7-5857-4685-be1f-d57550cc96cc">
      <Terms xmlns="http://schemas.microsoft.com/office/infopath/2007/PartnerControls"/>
    </InternalTagsTaxHTField0>
    <CSXHash xmlns="4873beb7-5857-4685-be1f-d57550cc96cc" xsi:nil="true"/>
    <Downloads xmlns="4873beb7-5857-4685-be1f-d57550cc96cc">0</Downloads>
    <VoteCount xmlns="4873beb7-5857-4685-be1f-d57550cc96cc" xsi:nil="true"/>
    <OOCacheId xmlns="4873beb7-5857-4685-be1f-d57550cc96cc" xsi:nil="true"/>
    <IsDeleted xmlns="4873beb7-5857-4685-be1f-d57550cc96cc">false</IsDeleted>
    <AssetExpire xmlns="4873beb7-5857-4685-be1f-d57550cc96cc">2035-01-01T08:00:00+00:00</AssetExpire>
    <DSATActionTaken xmlns="4873beb7-5857-4685-be1f-d57550cc96cc" xsi:nil="true"/>
    <CSXSubmissionMarket xmlns="4873beb7-5857-4685-be1f-d57550cc96cc" xsi:nil="true"/>
    <TPExecutable xmlns="4873beb7-5857-4685-be1f-d57550cc96cc" xsi:nil="true"/>
    <SubmitterId xmlns="4873beb7-5857-4685-be1f-d57550cc96cc" xsi:nil="true"/>
    <EditorialTags xmlns="4873beb7-5857-4685-be1f-d57550cc96cc" xsi:nil="true"/>
    <ApprovalLog xmlns="4873beb7-5857-4685-be1f-d57550cc96cc" xsi:nil="true"/>
    <AssetType xmlns="4873beb7-5857-4685-be1f-d57550cc96cc">TP</AssetType>
    <BugNumber xmlns="4873beb7-5857-4685-be1f-d57550cc96cc" xsi:nil="true"/>
    <CSXSubmissionDate xmlns="4873beb7-5857-4685-be1f-d57550cc96cc" xsi:nil="true"/>
    <CSXUpdate xmlns="4873beb7-5857-4685-be1f-d57550cc96cc">false</CSXUpdate>
    <Milestone xmlns="4873beb7-5857-4685-be1f-d57550cc96cc" xsi:nil="true"/>
    <RecommendationsModifier xmlns="4873beb7-5857-4685-be1f-d57550cc96cc" xsi:nil="true"/>
    <OriginAsset xmlns="4873beb7-5857-4685-be1f-d57550cc96cc" xsi:nil="true"/>
    <TPComponent xmlns="4873beb7-5857-4685-be1f-d57550cc96cc" xsi:nil="true"/>
    <AssetId xmlns="4873beb7-5857-4685-be1f-d57550cc96cc">TP102801114</AssetId>
    <IntlLocPriority xmlns="4873beb7-5857-4685-be1f-d57550cc96cc" xsi:nil="true"/>
    <PolicheckWords xmlns="4873beb7-5857-4685-be1f-d57550cc96cc" xsi:nil="true"/>
    <TPLaunchHelpLink xmlns="4873beb7-5857-4685-be1f-d57550cc96cc" xsi:nil="true"/>
    <TPApplication xmlns="4873beb7-5857-4685-be1f-d57550cc96cc" xsi:nil="true"/>
    <CrawlForDependencies xmlns="4873beb7-5857-4685-be1f-d57550cc96cc">false</CrawlForDependencies>
    <HandoffToMSDN xmlns="4873beb7-5857-4685-be1f-d57550cc96cc" xsi:nil="true"/>
    <PlannedPubDate xmlns="4873beb7-5857-4685-be1f-d57550cc96cc" xsi:nil="true"/>
    <IntlLangReviewer xmlns="4873beb7-5857-4685-be1f-d57550cc96cc" xsi:nil="true"/>
    <TrustLevel xmlns="4873beb7-5857-4685-be1f-d57550cc96cc">1 Microsoft Managed Content</TrustLevel>
    <LocLastLocAttemptVersionLookup xmlns="4873beb7-5857-4685-be1f-d57550cc96cc">706531</LocLastLocAttemptVersionLookup>
    <IsSearchable xmlns="4873beb7-5857-4685-be1f-d57550cc96cc">true</IsSearchable>
    <TemplateTemplateType xmlns="4873beb7-5857-4685-be1f-d57550cc96cc">PowerPoint Presentation Template</TemplateTemplateType>
    <CampaignTagsTaxHTField0 xmlns="4873beb7-5857-4685-be1f-d57550cc96cc">
      <Terms xmlns="http://schemas.microsoft.com/office/infopath/2007/PartnerControls"/>
    </CampaignTagsTaxHTField0>
    <TPNamespace xmlns="4873beb7-5857-4685-be1f-d57550cc96cc" xsi:nil="true"/>
    <TaxCatchAll xmlns="4873beb7-5857-4685-be1f-d57550cc96cc"/>
    <Markets xmlns="4873beb7-5857-4685-be1f-d57550cc96cc"/>
    <UAProjectedTotalWords xmlns="4873beb7-5857-4685-be1f-d57550cc96cc" xsi:nil="true"/>
    <IntlLangReview xmlns="4873beb7-5857-4685-be1f-d57550cc96cc">false</IntlLangReview>
    <OutputCachingOn xmlns="4873beb7-5857-4685-be1f-d57550cc96cc">false</OutputCachingOn>
    <AverageRating xmlns="4873beb7-5857-4685-be1f-d57550cc96cc" xsi:nil="true"/>
    <APAuthor xmlns="4873beb7-5857-4685-be1f-d57550cc96cc">
      <UserInfo>
        <DisplayName>REDMOND\v-soujap</DisplayName>
        <AccountId>1954</AccountId>
        <AccountType/>
      </UserInfo>
    </APAuthor>
    <LocManualTestRequired xmlns="4873beb7-5857-4685-be1f-d57550cc96cc">false</LocManualTestRequired>
    <TPCommandLine xmlns="4873beb7-5857-4685-be1f-d57550cc96cc" xsi:nil="true"/>
    <TPAppVersion xmlns="4873beb7-5857-4685-be1f-d57550cc96cc" xsi:nil="true"/>
    <EditorialStatus xmlns="4873beb7-5857-4685-be1f-d57550cc96cc">Complete</EditorialStatus>
    <LastModifiedDateTime xmlns="4873beb7-5857-4685-be1f-d57550cc96cc" xsi:nil="true"/>
    <ScenarioTagsTaxHTField0 xmlns="4873beb7-5857-4685-be1f-d57550cc96cc">
      <Terms xmlns="http://schemas.microsoft.com/office/infopath/2007/PartnerControls"/>
    </ScenarioTagsTaxHTField0>
    <OriginalRelease xmlns="4873beb7-5857-4685-be1f-d57550cc96cc">14</OriginalRelease>
    <TPLaunchHelpLinkType xmlns="4873beb7-5857-4685-be1f-d57550cc96cc">Template</TPLaunchHelpLinkType>
    <LocalizationTagsTaxHTField0 xmlns="4873beb7-5857-4685-be1f-d57550cc96cc">
      <Terms xmlns="http://schemas.microsoft.com/office/infopath/2007/PartnerControls"/>
    </LocalizationTagsTaxHTField0>
    <LocMarketGroupTiers2 xmlns="4873beb7-5857-4685-be1f-d57550cc96cc" xsi:nil="true"/>
  </documentManagement>
</p:properties>
</file>

<file path=customXml/item2.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C335E791-7449-4708-8DE9-182EC4D8A134}">
  <ds:schemaRefs>
    <ds:schemaRef ds:uri="http://schemas.openxmlformats.org/package/2006/metadata/core-properties"/>
    <ds:schemaRef ds:uri="http://schemas.microsoft.com/office/2006/documentManagement/types"/>
    <ds:schemaRef ds:uri="http://www.w3.org/XML/1998/namespace"/>
    <ds:schemaRef ds:uri="http://purl.org/dc/terms/"/>
    <ds:schemaRef ds:uri="http://purl.org/dc/elements/1.1/"/>
    <ds:schemaRef ds:uri="http://schemas.microsoft.com/office/infopath/2007/PartnerControls"/>
    <ds:schemaRef ds:uri="4873beb7-5857-4685-be1f-d57550cc96cc"/>
    <ds:schemaRef ds:uri="http://schemas.microsoft.com/office/2006/metadata/properties"/>
    <ds:schemaRef ds:uri="http://purl.org/dc/dcmitype/"/>
  </ds:schemaRefs>
</ds:datastoreItem>
</file>

<file path=customXml/itemProps2.xml><?xml version="1.0" encoding="utf-8"?>
<ds:datastoreItem xmlns:ds="http://schemas.openxmlformats.org/officeDocument/2006/customXml" ds:itemID="{6EB9514F-6A45-47F4-BC6D-A865E297171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C20563B-C646-42AF-9D0D-76DF086793C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Woodgrain nature presentation (widescreen)</Template>
  <TotalTime>512</TotalTime>
  <Words>5359</Words>
  <Application>Microsoft Office PowerPoint</Application>
  <PresentationFormat>Custom</PresentationFormat>
  <Paragraphs>366</Paragraphs>
  <Slides>128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128</vt:i4>
      </vt:variant>
    </vt:vector>
  </HeadingPairs>
  <TitlesOfParts>
    <vt:vector size="132" baseType="lpstr">
      <vt:lpstr>Arial</vt:lpstr>
      <vt:lpstr>Century</vt:lpstr>
      <vt:lpstr>Wingdings 2</vt:lpstr>
      <vt:lpstr>Woodgrain 16x9</vt:lpstr>
      <vt:lpstr>The Seal of God and the Mark of the Beast, Part 2</vt:lpstr>
      <vt:lpstr>Memory Text:  Revelation 13:10</vt:lpstr>
      <vt:lpstr>Three Angels’ Messages: </vt:lpstr>
      <vt:lpstr>KEY VERSES: The 2nd Angel’s Message Revelation 14:8</vt:lpstr>
      <vt:lpstr>KEY VERSES: The 3rd Angel’s Message Revelation 14:9-12</vt:lpstr>
      <vt:lpstr>KEY VERSES: The 3rd Angel’s Message Revelation 14:9-12</vt:lpstr>
      <vt:lpstr>What Beast?</vt:lpstr>
      <vt:lpstr>What Beast?</vt:lpstr>
      <vt:lpstr>What Beast?  Revelation 13:1</vt:lpstr>
      <vt:lpstr>What Beast?  Revelation 13:1</vt:lpstr>
      <vt:lpstr>What Beast?  Revelation 13:1</vt:lpstr>
      <vt:lpstr>PowerPoint Presentation</vt:lpstr>
      <vt:lpstr>What Beast?  Revelation 13:1, 12:3</vt:lpstr>
      <vt:lpstr>What Beast?  Revelation 13:1, 17:3</vt:lpstr>
      <vt:lpstr>What Beast?  Revelation 13:1</vt:lpstr>
      <vt:lpstr>What Beast?  Revelation 13:1</vt:lpstr>
      <vt:lpstr>An Excursus into Revelation 17:   Rev. 17:3-18</vt:lpstr>
      <vt:lpstr>An Excursus into Revelation 17:   Rev. 17:4-18</vt:lpstr>
      <vt:lpstr>An Excursus into Revelation 17:   Rev. 17:5-18</vt:lpstr>
      <vt:lpstr>An Excursus into Revelation 17:   Rev. 17:6-18</vt:lpstr>
      <vt:lpstr>An Excursus into Revelation 17:   Rev. 17:7-18</vt:lpstr>
      <vt:lpstr>An Excursus into Revelation 17:   Rev. 17:8-18</vt:lpstr>
      <vt:lpstr>An Excursus into Revelation 17:   Rev. 17:9-18</vt:lpstr>
      <vt:lpstr>An Excursus into Revelation 17:   Rev. 17:10-18</vt:lpstr>
      <vt:lpstr>An Excursus into Revelation 17:   Rev. 17:11-18</vt:lpstr>
      <vt:lpstr>An Excursus into Revelation 17:10</vt:lpstr>
      <vt:lpstr>An Excursus into Revelation 17:11</vt:lpstr>
      <vt:lpstr>An Excursus into Revelation 17:11</vt:lpstr>
      <vt:lpstr>An Excursus into Revelation 17:   Rev. 17:12-18</vt:lpstr>
      <vt:lpstr>An Excursus into Revelation 17:   Rev. 17:13-18</vt:lpstr>
      <vt:lpstr>An Excursus into Revelation 17:   Rev. 17:14-18</vt:lpstr>
      <vt:lpstr>An Excursus into Revelation 17:   Rev. 17:15-18</vt:lpstr>
      <vt:lpstr>An Excursus into Revelation 17:   Rev. 17:16-18</vt:lpstr>
      <vt:lpstr>An Excursus into Revelation 17:   Rev. 17:17-18</vt:lpstr>
      <vt:lpstr>An Excursus into Revelation 17:   Rev. 17:18</vt:lpstr>
      <vt:lpstr>Letters and Manuscripts, Vol. 14, Letter to J.H. Kellogg, par. 17-22</vt:lpstr>
      <vt:lpstr>Letters and Manuscripts, Vol. 14, Letter to J.H. Kellogg, par. 18-22</vt:lpstr>
      <vt:lpstr>Letters and Manuscripts, Vol. 14, Letter to J.H. Kellogg, par. 18-22</vt:lpstr>
      <vt:lpstr>Letters and Manuscripts, Vol. 14, Letter to J.H. Kellogg, par. 20-22</vt:lpstr>
      <vt:lpstr>Letters and Manuscripts, Vol. 14, Letter to J.H. Kellogg, par. 20-22</vt:lpstr>
      <vt:lpstr>Letters and Manuscripts, Vol. 14, Letter to J.H. Kellogg, par. 21-22</vt:lpstr>
      <vt:lpstr>Letters and Manuscripts, Vol. 14, Letter to J.H. Kellogg, par. 22</vt:lpstr>
      <vt:lpstr>3 And there appeared another wonder in heaven; and behold a great red dragon, having seven heads and ten horns, and seven crowns upon his heads.</vt:lpstr>
      <vt:lpstr>An Excursus into Revelation 12:3</vt:lpstr>
      <vt:lpstr>4 And his tail drew the third part of the stars of heaven, and did cast them to the earth: and the dragon stood before the woman which was ready to be delivered, for to devour her child as soon as it was born.</vt:lpstr>
      <vt:lpstr>5 And she brought forth a man child, who was to rule all nations with a rod of iron: and her child was caught up unto God, and to his throne.</vt:lpstr>
      <vt:lpstr>6 And the woman fled into the wilderness, where she hath a place prepared of God, that they should feed her there a thousand two hundred and threescore days.</vt:lpstr>
      <vt:lpstr>7 And there was war in heaven: Michael and his angels fought against the dragon; and the dragon fought and his angels, 8 And prevailed not; neither was their place found any more in heaven.</vt:lpstr>
      <vt:lpstr>9 And the great dragon was cast out, that old serpent, called the Devil, and Satan, which deceiveth the whole world: he was cast out into the earth, and his angels were cast out with him.</vt:lpstr>
      <vt:lpstr>10 And I heard a loud voice saying in heaven, Now is come salvation, and strength, and the kingdom of our God, and the power of his Christ: for the accuser of our brethren is cast down, which accused them before our God day and night.</vt:lpstr>
      <vt:lpstr>So, keeping in mind the connections that we have with Daniel 7, Revelation 17, and Revelation 13, with their figures and imagery… </vt:lpstr>
      <vt:lpstr>What Beast?</vt:lpstr>
      <vt:lpstr>What Beast?</vt:lpstr>
      <vt:lpstr>What Beast?  Revelation 13:1-2</vt:lpstr>
      <vt:lpstr>Briefly on Beasts:   Daniel 7:2-8</vt:lpstr>
      <vt:lpstr>Briefly on Beasts:   Daniel 7:4-8</vt:lpstr>
      <vt:lpstr>Briefly on Beasts:  Daniel 7:4</vt:lpstr>
      <vt:lpstr>Briefly on Beasts:   Daniel 7:5-8</vt:lpstr>
      <vt:lpstr>Briefly on Beasts:  Daniel 7:5</vt:lpstr>
      <vt:lpstr>Briefly on Beasts:   Daniel 7:6-8</vt:lpstr>
      <vt:lpstr>Briefly on Beasts:  Daniel 7:6</vt:lpstr>
      <vt:lpstr>Briefly on Beasts:  Daniel 7:6</vt:lpstr>
      <vt:lpstr>Briefly on Beasts:  Daniel 7:6</vt:lpstr>
      <vt:lpstr>Briefly on Beasts:  Daniel 7:6</vt:lpstr>
      <vt:lpstr>Briefly on Beasts:  Daniel 7:6</vt:lpstr>
      <vt:lpstr>Briefly on Beasts:  Daniel 7:6</vt:lpstr>
      <vt:lpstr>Briefly on Beasts:  Daniel 7:6</vt:lpstr>
      <vt:lpstr>Briefly on Beasts:  Daniel 7:6</vt:lpstr>
      <vt:lpstr>Briefly on Beasts:  Daniel 7:6</vt:lpstr>
      <vt:lpstr>Briefly on Beasts:   Daniel 7:7-8</vt:lpstr>
      <vt:lpstr>Briefly on Beasts:   Daniel 7:8</vt:lpstr>
      <vt:lpstr>Briefly on Beasts:  Daniel 7:7-8</vt:lpstr>
      <vt:lpstr>The Little Horn Power of Daniel 7</vt:lpstr>
      <vt:lpstr>The Little Horn Power of Daniel 7</vt:lpstr>
      <vt:lpstr>The Little Horn Power:  SDA Quarterly June 11, 2023</vt:lpstr>
      <vt:lpstr>The Little Horn Power:  SDA Quarterly June 11, 2023</vt:lpstr>
      <vt:lpstr>What Beast?</vt:lpstr>
      <vt:lpstr>What Beast?</vt:lpstr>
      <vt:lpstr>What Beast?</vt:lpstr>
      <vt:lpstr>Wounded to Death:  Revelation 13:3</vt:lpstr>
      <vt:lpstr>Deadly Wound Healed:  Revelation 13:3</vt:lpstr>
      <vt:lpstr>Deadly Wound Healed:  Revelation 13:3</vt:lpstr>
      <vt:lpstr>What Beast?</vt:lpstr>
      <vt:lpstr>Worshipped the Dragon:  Revelation 13:4</vt:lpstr>
      <vt:lpstr>What Beast?</vt:lpstr>
      <vt:lpstr>What Beast?</vt:lpstr>
      <vt:lpstr>What Beast?  Revelation 13, Daniel 7</vt:lpstr>
      <vt:lpstr>PowerPoint Presentation</vt:lpstr>
      <vt:lpstr>PowerPoint Presentation</vt:lpstr>
      <vt:lpstr>PowerPoint Presentation</vt:lpstr>
      <vt:lpstr>PowerPoint Presentation</vt:lpstr>
      <vt:lpstr>PowerPoint Presentation</vt:lpstr>
      <vt:lpstr>PowerPoint Presentation</vt:lpstr>
      <vt:lpstr>What Beast?</vt:lpstr>
      <vt:lpstr>What Beast?</vt:lpstr>
      <vt:lpstr>What Beast?</vt:lpstr>
      <vt:lpstr>With the Sword: Revelation 13:10</vt:lpstr>
      <vt:lpstr>What Beast?</vt:lpstr>
      <vt:lpstr>What Beast?</vt:lpstr>
      <vt:lpstr>What Beast?</vt:lpstr>
      <vt:lpstr>What Beast?</vt:lpstr>
      <vt:lpstr>The Image: Revelation 13:14</vt:lpstr>
      <vt:lpstr>What Beast?</vt:lpstr>
      <vt:lpstr>What Beast?</vt:lpstr>
      <vt:lpstr>What Beast?</vt:lpstr>
      <vt:lpstr>The Mark of the Beast and the Seal of God</vt:lpstr>
      <vt:lpstr>The Mark of the Beast and the Seal of God</vt:lpstr>
      <vt:lpstr>The Mark of the Beast and the Seal of God</vt:lpstr>
      <vt:lpstr>The Mark of the Beast and the Seal of God</vt:lpstr>
      <vt:lpstr>The Mark of the Beast and the Seal of God</vt:lpstr>
      <vt:lpstr>The Mark of the Beast and the Seal of God</vt:lpstr>
      <vt:lpstr>The Mark of the Beast and the Seal of God</vt:lpstr>
      <vt:lpstr>The Mark of the Beast and the Seal of God</vt:lpstr>
      <vt:lpstr>The Mark of the Beast and the Seal of God</vt:lpstr>
      <vt:lpstr>The Mark of the Beast and the Seal of God</vt:lpstr>
      <vt:lpstr>The Mark of the Beast and the Seal of God</vt:lpstr>
      <vt:lpstr>The Mark of the Beast and the Seal of God</vt:lpstr>
      <vt:lpstr>The Mark of the Beast and the Seal of God</vt:lpstr>
      <vt:lpstr>The Mark of the Beast and the Seal of God</vt:lpstr>
      <vt:lpstr>The Mark of the Beast and the Seal of God</vt:lpstr>
      <vt:lpstr>The Mark of the Beast and the Seal of God</vt:lpstr>
      <vt:lpstr>The Mark of the Beast and the Seal of God</vt:lpstr>
      <vt:lpstr>The Mark of the Beast and the Seal of God</vt:lpstr>
      <vt:lpstr>The Mark of the Beast and the Seal of God</vt:lpstr>
      <vt:lpstr>The Mark of the Beast and the Seal of God</vt:lpstr>
      <vt:lpstr>The Mark of the Beast and the Seal of God</vt:lpstr>
      <vt:lpstr>The Mark of the Beast and the Seal of God</vt:lpstr>
      <vt:lpstr>Thank you!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Seal of God and the Mark of the Beast, Part 2</dc:title>
  <dc:creator>gabby young</dc:creator>
  <cp:lastModifiedBy>gabby young</cp:lastModifiedBy>
  <cp:revision>47</cp:revision>
  <dcterms:created xsi:type="dcterms:W3CDTF">2023-06-16T22:33:23Z</dcterms:created>
  <dcterms:modified xsi:type="dcterms:W3CDTF">2023-06-17T07:05:47Z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0x0101006EDDDB5EE6D98C44930B742096920B300400F5B6D36B3EF94B4E9A635CDF2A18F5B8</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