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sldIdLst>
    <p:sldId id="257" r:id="rId2"/>
    <p:sldId id="258" r:id="rId3"/>
    <p:sldId id="264" r:id="rId4"/>
    <p:sldId id="265" r:id="rId5"/>
    <p:sldId id="261" r:id="rId6"/>
    <p:sldId id="262" r:id="rId7"/>
    <p:sldId id="266" r:id="rId8"/>
    <p:sldId id="263" r:id="rId9"/>
    <p:sldId id="260" r:id="rId10"/>
    <p:sldId id="259" r:id="rId11"/>
    <p:sldId id="281" r:id="rId12"/>
    <p:sldId id="282" r:id="rId13"/>
    <p:sldId id="283" r:id="rId14"/>
    <p:sldId id="284" r:id="rId15"/>
    <p:sldId id="285" r:id="rId16"/>
    <p:sldId id="286" r:id="rId17"/>
    <p:sldId id="287" r:id="rId18"/>
    <p:sldId id="288" r:id="rId19"/>
    <p:sldId id="289" r:id="rId20"/>
    <p:sldId id="290" r:id="rId21"/>
    <p:sldId id="291" r:id="rId22"/>
    <p:sldId id="292" r:id="rId23"/>
    <p:sldId id="293" r:id="rId24"/>
    <p:sldId id="294" r:id="rId25"/>
    <p:sldId id="295" r:id="rId26"/>
    <p:sldId id="296" r:id="rId27"/>
    <p:sldId id="334" r:id="rId28"/>
    <p:sldId id="280" r:id="rId29"/>
    <p:sldId id="297" r:id="rId30"/>
    <p:sldId id="298" r:id="rId31"/>
    <p:sldId id="299" r:id="rId32"/>
    <p:sldId id="300" r:id="rId33"/>
    <p:sldId id="301" r:id="rId34"/>
    <p:sldId id="302" r:id="rId35"/>
    <p:sldId id="279" r:id="rId36"/>
    <p:sldId id="267" r:id="rId37"/>
    <p:sldId id="268" r:id="rId38"/>
    <p:sldId id="269" r:id="rId39"/>
    <p:sldId id="270" r:id="rId40"/>
    <p:sldId id="271" r:id="rId41"/>
    <p:sldId id="272" r:id="rId42"/>
    <p:sldId id="273" r:id="rId43"/>
    <p:sldId id="274" r:id="rId44"/>
    <p:sldId id="275" r:id="rId45"/>
    <p:sldId id="276" r:id="rId46"/>
    <p:sldId id="277" r:id="rId47"/>
    <p:sldId id="303" r:id="rId48"/>
    <p:sldId id="321" r:id="rId49"/>
    <p:sldId id="322" r:id="rId50"/>
    <p:sldId id="323" r:id="rId51"/>
    <p:sldId id="324" r:id="rId52"/>
    <p:sldId id="325" r:id="rId53"/>
    <p:sldId id="327" r:id="rId54"/>
    <p:sldId id="314" r:id="rId55"/>
    <p:sldId id="326" r:id="rId56"/>
    <p:sldId id="313" r:id="rId57"/>
    <p:sldId id="315" r:id="rId58"/>
    <p:sldId id="316" r:id="rId59"/>
    <p:sldId id="317" r:id="rId60"/>
    <p:sldId id="318" r:id="rId61"/>
    <p:sldId id="319" r:id="rId62"/>
    <p:sldId id="320" r:id="rId63"/>
    <p:sldId id="304" r:id="rId64"/>
    <p:sldId id="305" r:id="rId65"/>
    <p:sldId id="306" r:id="rId66"/>
    <p:sldId id="307" r:id="rId67"/>
    <p:sldId id="308" r:id="rId68"/>
    <p:sldId id="309" r:id="rId69"/>
    <p:sldId id="310" r:id="rId70"/>
    <p:sldId id="311" r:id="rId71"/>
    <p:sldId id="312" r:id="rId72"/>
    <p:sldId id="328" r:id="rId73"/>
    <p:sldId id="329" r:id="rId74"/>
    <p:sldId id="330" r:id="rId75"/>
    <p:sldId id="331" r:id="rId76"/>
    <p:sldId id="332" r:id="rId77"/>
    <p:sldId id="335" r:id="rId78"/>
    <p:sldId id="333" r:id="rId79"/>
    <p:sldId id="337" r:id="rId80"/>
    <p:sldId id="338" r:id="rId81"/>
    <p:sldId id="336" r:id="rId82"/>
    <p:sldId id="339" r:id="rId83"/>
    <p:sldId id="340" r:id="rId84"/>
    <p:sldId id="341" r:id="rId85"/>
    <p:sldId id="342" r:id="rId86"/>
    <p:sldId id="343" r:id="rId87"/>
    <p:sldId id="344" r:id="rId88"/>
    <p:sldId id="345" r:id="rId89"/>
    <p:sldId id="346" r:id="rId90"/>
    <p:sldId id="347" r:id="rId91"/>
    <p:sldId id="348" r:id="rId92"/>
    <p:sldId id="349" r:id="rId93"/>
    <p:sldId id="350" r:id="rId94"/>
    <p:sldId id="351" r:id="rId95"/>
    <p:sldId id="352" r:id="rId96"/>
    <p:sldId id="353" r:id="rId97"/>
    <p:sldId id="354" r:id="rId98"/>
    <p:sldId id="355" r:id="rId99"/>
    <p:sldId id="356" r:id="rId100"/>
    <p:sldId id="357" r:id="rId101"/>
    <p:sldId id="358" r:id="rId102"/>
    <p:sldId id="359" r:id="rId103"/>
    <p:sldId id="360" r:id="rId104"/>
    <p:sldId id="361" r:id="rId105"/>
    <p:sldId id="362" r:id="rId106"/>
    <p:sldId id="363" r:id="rId107"/>
    <p:sldId id="364" r:id="rId108"/>
    <p:sldId id="365" r:id="rId109"/>
    <p:sldId id="366" r:id="rId110"/>
    <p:sldId id="369" r:id="rId111"/>
    <p:sldId id="367" r:id="rId112"/>
    <p:sldId id="370" r:id="rId113"/>
    <p:sldId id="371" r:id="rId114"/>
    <p:sldId id="368" r:id="rId115"/>
    <p:sldId id="372" r:id="rId116"/>
    <p:sldId id="373" r:id="rId117"/>
    <p:sldId id="374" r:id="rId118"/>
    <p:sldId id="375" r:id="rId119"/>
    <p:sldId id="376" r:id="rId120"/>
    <p:sldId id="377" r:id="rId121"/>
    <p:sldId id="378" r:id="rId122"/>
    <p:sldId id="379" r:id="rId123"/>
    <p:sldId id="380" r:id="rId1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C3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42" d="100"/>
          <a:sy n="42" d="100"/>
        </p:scale>
        <p:origin x="876" y="4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C7FB47-418C-4DF4-AC9B-33D76582D3C2}" type="doc">
      <dgm:prSet loTypeId="urn:microsoft.com/office/officeart/2005/8/layout/hList6" loCatId="list" qsTypeId="urn:microsoft.com/office/officeart/2005/8/quickstyle/simple5" qsCatId="simple" csTypeId="urn:microsoft.com/office/officeart/2005/8/colors/colorful1" csCatId="colorful" phldr="1"/>
      <dgm:spPr/>
      <dgm:t>
        <a:bodyPr/>
        <a:lstStyle/>
        <a:p>
          <a:endParaRPr lang="en-US"/>
        </a:p>
      </dgm:t>
    </dgm:pt>
    <dgm:pt modelId="{3D2A812C-2BEE-47B5-82D0-215E267ACDC6}">
      <dgm:prSet phldrT="[Text]"/>
      <dgm:spPr/>
      <dgm:t>
        <a:bodyPr/>
        <a:lstStyle/>
        <a:p>
          <a:r>
            <a:rPr lang="en-US" dirty="0" smtClean="0"/>
            <a:t>1st Angel:  Worship the Creator God of the Gospel!  </a:t>
          </a:r>
          <a:endParaRPr lang="en-US" dirty="0"/>
        </a:p>
      </dgm:t>
    </dgm:pt>
    <dgm:pt modelId="{3E17BAA4-4284-408F-9C54-E1B3F48D32E0}" type="parTrans" cxnId="{AF72018D-C819-4F78-8860-430301F5AFD3}">
      <dgm:prSet/>
      <dgm:spPr/>
      <dgm:t>
        <a:bodyPr/>
        <a:lstStyle/>
        <a:p>
          <a:endParaRPr lang="en-US"/>
        </a:p>
      </dgm:t>
    </dgm:pt>
    <dgm:pt modelId="{D9D38F13-0521-4B43-8345-5054D4118C31}" type="sibTrans" cxnId="{AF72018D-C819-4F78-8860-430301F5AFD3}">
      <dgm:prSet/>
      <dgm:spPr/>
      <dgm:t>
        <a:bodyPr/>
        <a:lstStyle/>
        <a:p>
          <a:endParaRPr lang="en-US"/>
        </a:p>
      </dgm:t>
    </dgm:pt>
    <dgm:pt modelId="{8DEC6E41-D28A-4648-8C41-236FA3D43804}">
      <dgm:prSet phldrT="[Text]"/>
      <dgm:spPr/>
      <dgm:t>
        <a:bodyPr/>
        <a:lstStyle/>
        <a:p>
          <a:r>
            <a:rPr lang="en-US" dirty="0" smtClean="0"/>
            <a:t>2nd Angel:  False System of Worship Doomed!   </a:t>
          </a:r>
          <a:endParaRPr lang="en-US" dirty="0"/>
        </a:p>
      </dgm:t>
    </dgm:pt>
    <dgm:pt modelId="{8D416E4D-34B8-42A3-834E-0EEFE99E856F}" type="parTrans" cxnId="{BDEDA048-B7D8-4655-AE48-53D1B1B697FF}">
      <dgm:prSet/>
      <dgm:spPr/>
      <dgm:t>
        <a:bodyPr/>
        <a:lstStyle/>
        <a:p>
          <a:endParaRPr lang="en-US"/>
        </a:p>
      </dgm:t>
    </dgm:pt>
    <dgm:pt modelId="{8015A293-D567-47DB-BF4D-95C1D4CC714F}" type="sibTrans" cxnId="{BDEDA048-B7D8-4655-AE48-53D1B1B697FF}">
      <dgm:prSet/>
      <dgm:spPr/>
      <dgm:t>
        <a:bodyPr/>
        <a:lstStyle/>
        <a:p>
          <a:endParaRPr lang="en-US"/>
        </a:p>
      </dgm:t>
    </dgm:pt>
    <dgm:pt modelId="{317CC658-0B9B-4516-8B9A-1093A2295269}">
      <dgm:prSet phldrT="[Text]"/>
      <dgm:spPr/>
      <dgm:t>
        <a:bodyPr/>
        <a:lstStyle/>
        <a:p>
          <a:r>
            <a:rPr lang="en-US" dirty="0" smtClean="0"/>
            <a:t>3</a:t>
          </a:r>
          <a:r>
            <a:rPr lang="en-US" baseline="30000" dirty="0" smtClean="0"/>
            <a:t>rd</a:t>
          </a:r>
          <a:r>
            <a:rPr lang="en-US" dirty="0" smtClean="0"/>
            <a:t> Angel:  </a:t>
          </a:r>
          <a:r>
            <a:rPr lang="en-US" b="1" dirty="0" smtClean="0"/>
            <a:t>Choose!</a:t>
          </a:r>
          <a:r>
            <a:rPr lang="en-US" dirty="0" smtClean="0"/>
            <a:t>  </a:t>
          </a:r>
        </a:p>
        <a:p>
          <a:r>
            <a:rPr lang="en-US" dirty="0" smtClean="0"/>
            <a:t>Live or Die by Your Choice.</a:t>
          </a:r>
          <a:endParaRPr lang="en-US" dirty="0"/>
        </a:p>
      </dgm:t>
    </dgm:pt>
    <dgm:pt modelId="{1EA4E280-83FF-4A2D-BE54-F293A3BABF29}" type="parTrans" cxnId="{B9132ABC-0D36-434F-A8A1-D7BE157B4CF7}">
      <dgm:prSet/>
      <dgm:spPr/>
      <dgm:t>
        <a:bodyPr/>
        <a:lstStyle/>
        <a:p>
          <a:endParaRPr lang="en-US"/>
        </a:p>
      </dgm:t>
    </dgm:pt>
    <dgm:pt modelId="{12A728D6-1741-4FF9-A585-420C1FACE1F1}" type="sibTrans" cxnId="{B9132ABC-0D36-434F-A8A1-D7BE157B4CF7}">
      <dgm:prSet/>
      <dgm:spPr/>
      <dgm:t>
        <a:bodyPr/>
        <a:lstStyle/>
        <a:p>
          <a:endParaRPr lang="en-US"/>
        </a:p>
      </dgm:t>
    </dgm:pt>
    <dgm:pt modelId="{8B375F1F-2DF5-45EE-81D1-6E5A5B9DF586}" type="pres">
      <dgm:prSet presAssocID="{64C7FB47-418C-4DF4-AC9B-33D76582D3C2}" presName="Name0" presStyleCnt="0">
        <dgm:presLayoutVars>
          <dgm:dir/>
          <dgm:resizeHandles val="exact"/>
        </dgm:presLayoutVars>
      </dgm:prSet>
      <dgm:spPr/>
      <dgm:t>
        <a:bodyPr/>
        <a:lstStyle/>
        <a:p>
          <a:endParaRPr lang="en-US"/>
        </a:p>
      </dgm:t>
    </dgm:pt>
    <dgm:pt modelId="{739B5198-2812-4040-8291-3C77919FA8CA}" type="pres">
      <dgm:prSet presAssocID="{3D2A812C-2BEE-47B5-82D0-215E267ACDC6}" presName="node" presStyleLbl="node1" presStyleIdx="0" presStyleCnt="3">
        <dgm:presLayoutVars>
          <dgm:bulletEnabled val="1"/>
        </dgm:presLayoutVars>
      </dgm:prSet>
      <dgm:spPr/>
      <dgm:t>
        <a:bodyPr/>
        <a:lstStyle/>
        <a:p>
          <a:endParaRPr lang="en-US"/>
        </a:p>
      </dgm:t>
    </dgm:pt>
    <dgm:pt modelId="{E7E05A32-8EF4-44CF-A5ED-B4B6A2A050C7}" type="pres">
      <dgm:prSet presAssocID="{D9D38F13-0521-4B43-8345-5054D4118C31}" presName="sibTrans" presStyleCnt="0"/>
      <dgm:spPr/>
      <dgm:t>
        <a:bodyPr/>
        <a:lstStyle/>
        <a:p>
          <a:endParaRPr lang="en-US"/>
        </a:p>
      </dgm:t>
    </dgm:pt>
    <dgm:pt modelId="{C0948726-0895-4541-9BCD-2A31CC5EB2F4}" type="pres">
      <dgm:prSet presAssocID="{8DEC6E41-D28A-4648-8C41-236FA3D43804}" presName="node" presStyleLbl="node1" presStyleIdx="1" presStyleCnt="3">
        <dgm:presLayoutVars>
          <dgm:bulletEnabled val="1"/>
        </dgm:presLayoutVars>
      </dgm:prSet>
      <dgm:spPr/>
      <dgm:t>
        <a:bodyPr/>
        <a:lstStyle/>
        <a:p>
          <a:endParaRPr lang="en-US"/>
        </a:p>
      </dgm:t>
    </dgm:pt>
    <dgm:pt modelId="{E35C64E3-0FC5-44D9-88A2-90DF0F10E5A8}" type="pres">
      <dgm:prSet presAssocID="{8015A293-D567-47DB-BF4D-95C1D4CC714F}" presName="sibTrans" presStyleCnt="0"/>
      <dgm:spPr/>
      <dgm:t>
        <a:bodyPr/>
        <a:lstStyle/>
        <a:p>
          <a:endParaRPr lang="en-US"/>
        </a:p>
      </dgm:t>
    </dgm:pt>
    <dgm:pt modelId="{2776C04B-D57A-4668-A612-CD7F41C4132A}" type="pres">
      <dgm:prSet presAssocID="{317CC658-0B9B-4516-8B9A-1093A2295269}" presName="node" presStyleLbl="node1" presStyleIdx="2" presStyleCnt="3">
        <dgm:presLayoutVars>
          <dgm:bulletEnabled val="1"/>
        </dgm:presLayoutVars>
      </dgm:prSet>
      <dgm:spPr/>
      <dgm:t>
        <a:bodyPr/>
        <a:lstStyle/>
        <a:p>
          <a:endParaRPr lang="en-US"/>
        </a:p>
      </dgm:t>
    </dgm:pt>
  </dgm:ptLst>
  <dgm:cxnLst>
    <dgm:cxn modelId="{74775934-4CD0-41BC-9A06-E3A936E103CD}" type="presOf" srcId="{317CC658-0B9B-4516-8B9A-1093A2295269}" destId="{2776C04B-D57A-4668-A612-CD7F41C4132A}" srcOrd="0" destOrd="0" presId="urn:microsoft.com/office/officeart/2005/8/layout/hList6"/>
    <dgm:cxn modelId="{6CAE9C86-D6C5-4719-B714-BBF567A3799C}" type="presOf" srcId="{8DEC6E41-D28A-4648-8C41-236FA3D43804}" destId="{C0948726-0895-4541-9BCD-2A31CC5EB2F4}" srcOrd="0" destOrd="0" presId="urn:microsoft.com/office/officeart/2005/8/layout/hList6"/>
    <dgm:cxn modelId="{B9132ABC-0D36-434F-A8A1-D7BE157B4CF7}" srcId="{64C7FB47-418C-4DF4-AC9B-33D76582D3C2}" destId="{317CC658-0B9B-4516-8B9A-1093A2295269}" srcOrd="2" destOrd="0" parTransId="{1EA4E280-83FF-4A2D-BE54-F293A3BABF29}" sibTransId="{12A728D6-1741-4FF9-A585-420C1FACE1F1}"/>
    <dgm:cxn modelId="{BDEDA048-B7D8-4655-AE48-53D1B1B697FF}" srcId="{64C7FB47-418C-4DF4-AC9B-33D76582D3C2}" destId="{8DEC6E41-D28A-4648-8C41-236FA3D43804}" srcOrd="1" destOrd="0" parTransId="{8D416E4D-34B8-42A3-834E-0EEFE99E856F}" sibTransId="{8015A293-D567-47DB-BF4D-95C1D4CC714F}"/>
    <dgm:cxn modelId="{50FDEFF6-AAB2-443E-BBCA-11A268BF220F}" type="presOf" srcId="{64C7FB47-418C-4DF4-AC9B-33D76582D3C2}" destId="{8B375F1F-2DF5-45EE-81D1-6E5A5B9DF586}" srcOrd="0" destOrd="0" presId="urn:microsoft.com/office/officeart/2005/8/layout/hList6"/>
    <dgm:cxn modelId="{F8953FAF-B964-425C-92BD-156125952F91}" type="presOf" srcId="{3D2A812C-2BEE-47B5-82D0-215E267ACDC6}" destId="{739B5198-2812-4040-8291-3C77919FA8CA}" srcOrd="0" destOrd="0" presId="urn:microsoft.com/office/officeart/2005/8/layout/hList6"/>
    <dgm:cxn modelId="{AF72018D-C819-4F78-8860-430301F5AFD3}" srcId="{64C7FB47-418C-4DF4-AC9B-33D76582D3C2}" destId="{3D2A812C-2BEE-47B5-82D0-215E267ACDC6}" srcOrd="0" destOrd="0" parTransId="{3E17BAA4-4284-408F-9C54-E1B3F48D32E0}" sibTransId="{D9D38F13-0521-4B43-8345-5054D4118C31}"/>
    <dgm:cxn modelId="{19A41E64-9CF6-4FA1-B178-8177FDBB9247}" type="presParOf" srcId="{8B375F1F-2DF5-45EE-81D1-6E5A5B9DF586}" destId="{739B5198-2812-4040-8291-3C77919FA8CA}" srcOrd="0" destOrd="0" presId="urn:microsoft.com/office/officeart/2005/8/layout/hList6"/>
    <dgm:cxn modelId="{16D55073-BD85-4EF1-9F0F-A61C437EF0FC}" type="presParOf" srcId="{8B375F1F-2DF5-45EE-81D1-6E5A5B9DF586}" destId="{E7E05A32-8EF4-44CF-A5ED-B4B6A2A050C7}" srcOrd="1" destOrd="0" presId="urn:microsoft.com/office/officeart/2005/8/layout/hList6"/>
    <dgm:cxn modelId="{1710D6F7-2958-4C60-9A00-5DB9B2472F6C}" type="presParOf" srcId="{8B375F1F-2DF5-45EE-81D1-6E5A5B9DF586}" destId="{C0948726-0895-4541-9BCD-2A31CC5EB2F4}" srcOrd="2" destOrd="0" presId="urn:microsoft.com/office/officeart/2005/8/layout/hList6"/>
    <dgm:cxn modelId="{2854A220-9D35-4307-90BE-46875133EDB9}" type="presParOf" srcId="{8B375F1F-2DF5-45EE-81D1-6E5A5B9DF586}" destId="{E35C64E3-0FC5-44D9-88A2-90DF0F10E5A8}" srcOrd="3" destOrd="0" presId="urn:microsoft.com/office/officeart/2005/8/layout/hList6"/>
    <dgm:cxn modelId="{627B08E2-E26E-4509-BD7E-E03E36456540}" type="presParOf" srcId="{8B375F1F-2DF5-45EE-81D1-6E5A5B9DF586}" destId="{2776C04B-D57A-4668-A612-CD7F41C4132A}"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B5198-2812-4040-8291-3C77919FA8CA}">
      <dsp:nvSpPr>
        <dsp:cNvPr id="0" name=""/>
        <dsp:cNvSpPr/>
      </dsp:nvSpPr>
      <dsp:spPr>
        <a:xfrm rot="16200000">
          <a:off x="-1054157" y="1055272"/>
          <a:ext cx="5011271" cy="2900725"/>
        </a:xfrm>
        <a:prstGeom prst="flowChartManualOperation">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234950" tIns="0" rIns="234156" bIns="0" numCol="1" spcCol="1270" anchor="ctr" anchorCtr="0">
          <a:noAutofit/>
        </a:bodyPr>
        <a:lstStyle/>
        <a:p>
          <a:pPr lvl="0" algn="ctr" defTabSz="1644650">
            <a:lnSpc>
              <a:spcPct val="90000"/>
            </a:lnSpc>
            <a:spcBef>
              <a:spcPct val="0"/>
            </a:spcBef>
            <a:spcAft>
              <a:spcPct val="35000"/>
            </a:spcAft>
          </a:pPr>
          <a:r>
            <a:rPr lang="en-US" sz="3700" kern="1200" dirty="0" smtClean="0"/>
            <a:t>1st Angel:  Worship the Creator God of the Gospel!  </a:t>
          </a:r>
          <a:endParaRPr lang="en-US" sz="3700" kern="1200" dirty="0"/>
        </a:p>
      </dsp:txBody>
      <dsp:txXfrm rot="5400000">
        <a:off x="1116" y="1002253"/>
        <a:ext cx="2900725" cy="3006763"/>
      </dsp:txXfrm>
    </dsp:sp>
    <dsp:sp modelId="{C0948726-0895-4541-9BCD-2A31CC5EB2F4}">
      <dsp:nvSpPr>
        <dsp:cNvPr id="0" name=""/>
        <dsp:cNvSpPr/>
      </dsp:nvSpPr>
      <dsp:spPr>
        <a:xfrm rot="16200000">
          <a:off x="2064123" y="1055272"/>
          <a:ext cx="5011271" cy="2900725"/>
        </a:xfrm>
        <a:prstGeom prst="flowChartManualOperation">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234950" tIns="0" rIns="234156" bIns="0" numCol="1" spcCol="1270" anchor="ctr" anchorCtr="0">
          <a:noAutofit/>
        </a:bodyPr>
        <a:lstStyle/>
        <a:p>
          <a:pPr lvl="0" algn="ctr" defTabSz="1644650">
            <a:lnSpc>
              <a:spcPct val="90000"/>
            </a:lnSpc>
            <a:spcBef>
              <a:spcPct val="0"/>
            </a:spcBef>
            <a:spcAft>
              <a:spcPct val="35000"/>
            </a:spcAft>
          </a:pPr>
          <a:r>
            <a:rPr lang="en-US" sz="3700" kern="1200" dirty="0" smtClean="0"/>
            <a:t>2nd Angel:  False System of Worship Doomed!   </a:t>
          </a:r>
          <a:endParaRPr lang="en-US" sz="3700" kern="1200" dirty="0"/>
        </a:p>
      </dsp:txBody>
      <dsp:txXfrm rot="5400000">
        <a:off x="3119396" y="1002253"/>
        <a:ext cx="2900725" cy="3006763"/>
      </dsp:txXfrm>
    </dsp:sp>
    <dsp:sp modelId="{2776C04B-D57A-4668-A612-CD7F41C4132A}">
      <dsp:nvSpPr>
        <dsp:cNvPr id="0" name=""/>
        <dsp:cNvSpPr/>
      </dsp:nvSpPr>
      <dsp:spPr>
        <a:xfrm rot="16200000">
          <a:off x="5182403" y="1055272"/>
          <a:ext cx="5011271" cy="2900725"/>
        </a:xfrm>
        <a:prstGeom prst="flowChartManualOperation">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234950" tIns="0" rIns="234156" bIns="0" numCol="1" spcCol="1270" anchor="ctr" anchorCtr="0">
          <a:noAutofit/>
        </a:bodyPr>
        <a:lstStyle/>
        <a:p>
          <a:pPr lvl="0" algn="ctr" defTabSz="1644650">
            <a:lnSpc>
              <a:spcPct val="90000"/>
            </a:lnSpc>
            <a:spcBef>
              <a:spcPct val="0"/>
            </a:spcBef>
            <a:spcAft>
              <a:spcPct val="35000"/>
            </a:spcAft>
          </a:pPr>
          <a:r>
            <a:rPr lang="en-US" sz="3700" kern="1200" dirty="0" smtClean="0"/>
            <a:t>3</a:t>
          </a:r>
          <a:r>
            <a:rPr lang="en-US" sz="3700" kern="1200" baseline="30000" dirty="0" smtClean="0"/>
            <a:t>rd</a:t>
          </a:r>
          <a:r>
            <a:rPr lang="en-US" sz="3700" kern="1200" dirty="0" smtClean="0"/>
            <a:t> Angel:  </a:t>
          </a:r>
          <a:r>
            <a:rPr lang="en-US" sz="3700" b="1" kern="1200" dirty="0" smtClean="0"/>
            <a:t>Choose!</a:t>
          </a:r>
          <a:r>
            <a:rPr lang="en-US" sz="3700" kern="1200" dirty="0" smtClean="0"/>
            <a:t>  </a:t>
          </a:r>
        </a:p>
        <a:p>
          <a:pPr lvl="0" algn="ctr" defTabSz="1644650">
            <a:lnSpc>
              <a:spcPct val="90000"/>
            </a:lnSpc>
            <a:spcBef>
              <a:spcPct val="0"/>
            </a:spcBef>
            <a:spcAft>
              <a:spcPct val="35000"/>
            </a:spcAft>
          </a:pPr>
          <a:r>
            <a:rPr lang="en-US" sz="3700" kern="1200" dirty="0" smtClean="0"/>
            <a:t>Live or Die by Your Choice.</a:t>
          </a:r>
          <a:endParaRPr lang="en-US" sz="3700" kern="1200" dirty="0"/>
        </a:p>
      </dsp:txBody>
      <dsp:txXfrm rot="5400000">
        <a:off x="6237676" y="1002253"/>
        <a:ext cx="2900725" cy="3006763"/>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B621081-53EA-4545-A82E-F099CAD892AE}" type="datetimeFigureOut">
              <a:rPr lang="en-US" smtClean="0"/>
              <a:t>6/23/2023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1023813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A0E755-25FD-455B-A5F4-B0DE86D4B5E2}" type="datetime1">
              <a:rPr lang="en-US" smtClean="0"/>
              <a:pPr/>
              <a:t>6/23/2023</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275309112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A0E755-25FD-455B-A5F4-B0DE86D4B5E2}" type="datetime1">
              <a:rPr lang="en-US" smtClean="0"/>
              <a:pPr/>
              <a:t>6/23/2023</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40A5146F-7E80-4C81-B445-3940FBA44A78}"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595223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A0E755-25FD-455B-A5F4-B0DE86D4B5E2}" type="datetime1">
              <a:rPr lang="en-US" smtClean="0"/>
              <a:pPr/>
              <a:t>6/23/2023</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414201240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A0E755-25FD-455B-A5F4-B0DE86D4B5E2}" type="datetime1">
              <a:rPr lang="en-US" smtClean="0"/>
              <a:pPr/>
              <a:t>6/23/2023</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40A5146F-7E80-4C81-B445-3940FBA44A7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1539692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A0E755-25FD-455B-A5F4-B0DE86D4B5E2}" type="datetime1">
              <a:rPr lang="en-US" smtClean="0"/>
              <a:pPr/>
              <a:t>6/23/2023</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255910327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621081-53EA-4545-A82E-F099CAD892AE}" type="datetimeFigureOut">
              <a:rPr lang="en-US" smtClean="0"/>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2877986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621081-53EA-4545-A82E-F099CAD892AE}" type="datetimeFigureOut">
              <a:rPr lang="en-US" smtClean="0"/>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587783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621081-53EA-4545-A82E-F099CAD892AE}" type="datetimeFigureOut">
              <a:rPr lang="en-US" smtClean="0"/>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495114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621081-53EA-4545-A82E-F099CAD892AE}" type="datetimeFigureOut">
              <a:rPr lang="en-US" smtClean="0"/>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3119918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B621081-53EA-4545-A82E-F099CAD892AE}" type="datetimeFigureOut">
              <a:rPr lang="en-US" smtClean="0"/>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4109685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B621081-53EA-4545-A82E-F099CAD892AE}" type="datetimeFigureOut">
              <a:rPr lang="en-US" smtClean="0"/>
              <a:t>6/23/2023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2766455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B621081-53EA-4545-A82E-F099CAD892AE}" type="datetimeFigureOut">
              <a:rPr lang="en-US" smtClean="0"/>
              <a:t>6/23/2023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1773270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621081-53EA-4545-A82E-F099CAD892AE}" type="datetimeFigureOut">
              <a:rPr lang="en-US" smtClean="0"/>
              <a:t>6/23/2023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241738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621081-53EA-4545-A82E-F099CAD892AE}" type="datetimeFigureOut">
              <a:rPr lang="en-US" smtClean="0"/>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2891288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621081-53EA-4545-A82E-F099CAD892AE}" type="datetimeFigureOut">
              <a:rPr lang="en-US" smtClean="0"/>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A5146F-7E80-4C81-B445-3940FBA44A78}" type="slidenum">
              <a:rPr lang="en-US" smtClean="0"/>
              <a:t>‹#›</a:t>
            </a:fld>
            <a:endParaRPr lang="en-US"/>
          </a:p>
        </p:txBody>
      </p:sp>
    </p:spTree>
    <p:extLst>
      <p:ext uri="{BB962C8B-B14F-4D97-AF65-F5344CB8AC3E}">
        <p14:creationId xmlns:p14="http://schemas.microsoft.com/office/powerpoint/2010/main" val="4215749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DA0E755-25FD-455B-A5F4-B0DE86D4B5E2}" type="datetime1">
              <a:rPr lang="en-US" smtClean="0"/>
              <a:pPr/>
              <a:t>6/23/2023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Add a footer</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0A5146F-7E80-4C81-B445-3940FBA44A78}" type="slidenum">
              <a:rPr lang="en-US" smtClean="0"/>
              <a:t>‹#›</a:t>
            </a:fld>
            <a:endParaRPr lang="en-US"/>
          </a:p>
        </p:txBody>
      </p:sp>
    </p:spTree>
    <p:extLst>
      <p:ext uri="{BB962C8B-B14F-4D97-AF65-F5344CB8AC3E}">
        <p14:creationId xmlns:p14="http://schemas.microsoft.com/office/powerpoint/2010/main" val="1661555303"/>
      </p:ext>
    </p:extLst>
  </p:cSld>
  <p:clrMap bg1="dk1" tx1="lt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1.gi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1163782"/>
            <a:ext cx="7766936" cy="2887054"/>
          </a:xfrm>
        </p:spPr>
        <p:txBody>
          <a:bodyPr/>
          <a:lstStyle/>
          <a:p>
            <a:r>
              <a:rPr lang="en-US" sz="8800" dirty="0" smtClean="0"/>
              <a:t>Ablaze With God’s Glory</a:t>
            </a:r>
            <a:endParaRPr lang="en-US" sz="8800" dirty="0"/>
          </a:p>
        </p:txBody>
      </p:sp>
      <p:sp>
        <p:nvSpPr>
          <p:cNvPr id="3" name="Subtitle 2"/>
          <p:cNvSpPr>
            <a:spLocks noGrp="1"/>
          </p:cNvSpPr>
          <p:nvPr>
            <p:ph type="subTitle" idx="1"/>
          </p:nvPr>
        </p:nvSpPr>
        <p:spPr>
          <a:xfrm>
            <a:off x="-228600" y="4050833"/>
            <a:ext cx="9502603" cy="1618447"/>
          </a:xfrm>
        </p:spPr>
        <p:txBody>
          <a:bodyPr>
            <a:normAutofit/>
          </a:bodyPr>
          <a:lstStyle/>
          <a:p>
            <a:r>
              <a:rPr lang="en-US" sz="3600" dirty="0" smtClean="0"/>
              <a:t>John 7 &amp; 8, 1 Thessalonians 5, </a:t>
            </a:r>
          </a:p>
          <a:p>
            <a:r>
              <a:rPr lang="en-US" sz="3600" dirty="0" smtClean="0"/>
              <a:t>2 Thessalonians 2, Revelation 4, 5, &amp; 21  </a:t>
            </a:r>
            <a:endParaRPr lang="en-US" sz="3600" dirty="0"/>
          </a:p>
        </p:txBody>
      </p:sp>
      <p:sp>
        <p:nvSpPr>
          <p:cNvPr id="4" name="Subtitle 2"/>
          <p:cNvSpPr txBox="1">
            <a:spLocks/>
          </p:cNvSpPr>
          <p:nvPr/>
        </p:nvSpPr>
        <p:spPr>
          <a:xfrm>
            <a:off x="7301346" y="66886"/>
            <a:ext cx="4767080" cy="550332"/>
          </a:xfrm>
          <a:prstGeom prst="rect">
            <a:avLst/>
          </a:prstGeom>
        </p:spPr>
        <p:txBody>
          <a:bodyPr tIns="0">
            <a:norm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lgn="ctr"/>
            <a:r>
              <a:rPr lang="en-US" dirty="0" smtClean="0">
                <a:solidFill>
                  <a:srgbClr val="93C331"/>
                </a:solidFill>
              </a:rPr>
              <a:t>Lesson </a:t>
            </a:r>
            <a:r>
              <a:rPr lang="en-US" dirty="0" smtClean="0">
                <a:solidFill>
                  <a:srgbClr val="93C331"/>
                </a:solidFill>
              </a:rPr>
              <a:t>13, </a:t>
            </a:r>
            <a:r>
              <a:rPr lang="en-US" dirty="0" smtClean="0">
                <a:solidFill>
                  <a:srgbClr val="93C331"/>
                </a:solidFill>
              </a:rPr>
              <a:t>2</a:t>
            </a:r>
            <a:r>
              <a:rPr lang="en-US" baseline="30000" dirty="0" smtClean="0">
                <a:solidFill>
                  <a:srgbClr val="93C331"/>
                </a:solidFill>
              </a:rPr>
              <a:t>nd</a:t>
            </a:r>
            <a:r>
              <a:rPr lang="en-US" dirty="0" smtClean="0">
                <a:solidFill>
                  <a:srgbClr val="93C331"/>
                </a:solidFill>
              </a:rPr>
              <a:t> Quarter 2023</a:t>
            </a:r>
            <a:endParaRPr lang="en-US" dirty="0">
              <a:solidFill>
                <a:srgbClr val="93C331"/>
              </a:solidFill>
            </a:endParaRPr>
          </a:p>
        </p:txBody>
      </p:sp>
    </p:spTree>
    <p:extLst>
      <p:ext uri="{BB962C8B-B14F-4D97-AF65-F5344CB8AC3E}">
        <p14:creationId xmlns:p14="http://schemas.microsoft.com/office/powerpoint/2010/main" val="1050687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630448" cy="1320800"/>
          </a:xfrm>
        </p:spPr>
        <p:txBody>
          <a:bodyPr>
            <a:noAutofit/>
          </a:bodyPr>
          <a:lstStyle/>
          <a:p>
            <a:r>
              <a:rPr lang="en-US" sz="4400" dirty="0" smtClean="0"/>
              <a:t>End of the Story: Revelation 4:2-11</a:t>
            </a:r>
            <a:endParaRPr lang="en-US" sz="4400" dirty="0"/>
          </a:p>
        </p:txBody>
      </p:sp>
      <p:sp>
        <p:nvSpPr>
          <p:cNvPr id="3" name="Content Placeholder 2"/>
          <p:cNvSpPr>
            <a:spLocks noGrp="1"/>
          </p:cNvSpPr>
          <p:nvPr>
            <p:ph idx="1"/>
          </p:nvPr>
        </p:nvSpPr>
        <p:spPr>
          <a:xfrm>
            <a:off x="609601" y="1609416"/>
            <a:ext cx="4045524" cy="4638984"/>
          </a:xfrm>
        </p:spPr>
        <p:txBody>
          <a:bodyPr>
            <a:normAutofit/>
          </a:bodyPr>
          <a:lstStyle/>
          <a:p>
            <a:r>
              <a:rPr lang="en-US" sz="3600" b="1" baseline="30000" dirty="0"/>
              <a:t>2 </a:t>
            </a:r>
            <a:r>
              <a:rPr lang="en-US" sz="3600" dirty="0"/>
              <a:t>And immediately I was in the spirit: and, behold, a throne was set in heaven, and one sat on the throne</a:t>
            </a:r>
            <a:r>
              <a:rPr lang="en-US" sz="3600" dirty="0" smtClean="0"/>
              <a:t>.</a:t>
            </a:r>
            <a:endParaRPr lang="en-US" sz="3600" dirty="0"/>
          </a:p>
        </p:txBody>
      </p:sp>
      <p:pic>
        <p:nvPicPr>
          <p:cNvPr id="1028" name="Picture 4" descr="Pin on HOLY, HOLINESS, RESTORATION OF THE TABERNACLE OF DAV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5124" y="1609416"/>
            <a:ext cx="6429469" cy="4638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9955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486853" cy="1320800"/>
          </a:xfrm>
        </p:spPr>
        <p:txBody>
          <a:bodyPr>
            <a:noAutofit/>
          </a:bodyPr>
          <a:lstStyle/>
          <a:p>
            <a:r>
              <a:rPr lang="en-US" sz="4400" dirty="0" smtClean="0"/>
              <a:t>Live in </a:t>
            </a:r>
            <a:r>
              <a:rPr lang="en-US" sz="4400" dirty="0"/>
              <a:t>Truth: </a:t>
            </a:r>
            <a:r>
              <a:rPr lang="en-US" sz="4400" dirty="0" smtClean="0"/>
              <a:t>1 </a:t>
            </a:r>
            <a:r>
              <a:rPr lang="en-US" sz="4400" dirty="0"/>
              <a:t>Thessalonians </a:t>
            </a:r>
            <a:r>
              <a:rPr lang="en-US" sz="4400" dirty="0" smtClean="0"/>
              <a:t>5:10-28</a:t>
            </a:r>
            <a:endParaRPr lang="en-US" sz="5400" dirty="0"/>
          </a:p>
        </p:txBody>
      </p:sp>
      <p:sp>
        <p:nvSpPr>
          <p:cNvPr id="3" name="Content Placeholder 2"/>
          <p:cNvSpPr>
            <a:spLocks noGrp="1"/>
          </p:cNvSpPr>
          <p:nvPr>
            <p:ph idx="1"/>
          </p:nvPr>
        </p:nvSpPr>
        <p:spPr>
          <a:xfrm>
            <a:off x="609601" y="1609416"/>
            <a:ext cx="5387161" cy="4638984"/>
          </a:xfrm>
        </p:spPr>
        <p:txBody>
          <a:bodyPr>
            <a:noAutofit/>
          </a:bodyPr>
          <a:lstStyle/>
          <a:p>
            <a:r>
              <a:rPr lang="en-US" sz="3600" b="1" baseline="30000" dirty="0"/>
              <a:t>10 </a:t>
            </a:r>
            <a:r>
              <a:rPr lang="en-US" sz="3600" dirty="0"/>
              <a:t>Who died for us, that, whether we wake or sleep, we should live together with him.</a:t>
            </a:r>
          </a:p>
          <a:p>
            <a:r>
              <a:rPr lang="en-US" sz="3600" b="1" baseline="30000" dirty="0"/>
              <a:t>11 </a:t>
            </a:r>
            <a:r>
              <a:rPr lang="en-US" sz="3600" dirty="0"/>
              <a:t>Wherefore comfort yourselves together, and edify one another, even as also ye do.</a:t>
            </a:r>
          </a:p>
        </p:txBody>
      </p:sp>
      <p:pic>
        <p:nvPicPr>
          <p:cNvPr id="93186" name="Picture 2" descr="How to Prepare to Teach Bible Study - Joe McKeever Christian Blog"/>
          <p:cNvPicPr>
            <a:picLocks noChangeAspect="1" noChangeArrowheads="1"/>
          </p:cNvPicPr>
          <p:nvPr/>
        </p:nvPicPr>
        <p:blipFill rotWithShape="1">
          <a:blip r:embed="rId2">
            <a:extLst>
              <a:ext uri="{28A0092B-C50C-407E-A947-70E740481C1C}">
                <a14:useLocalDpi xmlns:a14="http://schemas.microsoft.com/office/drawing/2010/main" val="0"/>
              </a:ext>
            </a:extLst>
          </a:blip>
          <a:srcRect r="30419"/>
          <a:stretch/>
        </p:blipFill>
        <p:spPr bwMode="auto">
          <a:xfrm>
            <a:off x="6064494" y="1931722"/>
            <a:ext cx="5333608" cy="3994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087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486853" cy="1320800"/>
          </a:xfrm>
        </p:spPr>
        <p:txBody>
          <a:bodyPr>
            <a:noAutofit/>
          </a:bodyPr>
          <a:lstStyle/>
          <a:p>
            <a:r>
              <a:rPr lang="en-US" sz="4400" dirty="0" smtClean="0"/>
              <a:t>Live in </a:t>
            </a:r>
            <a:r>
              <a:rPr lang="en-US" sz="4400" dirty="0"/>
              <a:t>Truth: </a:t>
            </a:r>
            <a:r>
              <a:rPr lang="en-US" sz="4400" dirty="0" smtClean="0"/>
              <a:t>1 </a:t>
            </a:r>
            <a:r>
              <a:rPr lang="en-US" sz="4400" dirty="0"/>
              <a:t>Thessalonians </a:t>
            </a:r>
            <a:r>
              <a:rPr lang="en-US" sz="4400" dirty="0" smtClean="0"/>
              <a:t>5:12-28</a:t>
            </a:r>
            <a:endParaRPr lang="en-US" sz="5400" dirty="0"/>
          </a:p>
        </p:txBody>
      </p:sp>
      <p:sp>
        <p:nvSpPr>
          <p:cNvPr id="3" name="Content Placeholder 2"/>
          <p:cNvSpPr>
            <a:spLocks noGrp="1"/>
          </p:cNvSpPr>
          <p:nvPr>
            <p:ph idx="1"/>
          </p:nvPr>
        </p:nvSpPr>
        <p:spPr>
          <a:xfrm>
            <a:off x="609602" y="1609416"/>
            <a:ext cx="4281376" cy="4638984"/>
          </a:xfrm>
        </p:spPr>
        <p:txBody>
          <a:bodyPr>
            <a:noAutofit/>
          </a:bodyPr>
          <a:lstStyle/>
          <a:p>
            <a:r>
              <a:rPr lang="en-US" sz="3600" b="1" baseline="30000" dirty="0"/>
              <a:t>12 </a:t>
            </a:r>
            <a:r>
              <a:rPr lang="en-US" sz="3600" dirty="0"/>
              <a:t>And we beseech you, brethren, to know them which </a:t>
            </a:r>
            <a:r>
              <a:rPr lang="en-US" sz="3600" dirty="0" err="1"/>
              <a:t>labour</a:t>
            </a:r>
            <a:r>
              <a:rPr lang="en-US" sz="3600" dirty="0"/>
              <a:t> among you, and are over you in the Lord, and admonish you</a:t>
            </a:r>
            <a:r>
              <a:rPr lang="en-US" sz="3600" dirty="0" smtClean="0"/>
              <a:t>;</a:t>
            </a:r>
            <a:endParaRPr lang="en-US" sz="3600" dirty="0"/>
          </a:p>
        </p:txBody>
      </p:sp>
      <p:pic>
        <p:nvPicPr>
          <p:cNvPr id="94210" name="Picture 2" descr="bible smack: A new look at an Old Word: Why the reformation?"/>
          <p:cNvPicPr>
            <a:picLocks noChangeAspect="1" noChangeArrowheads="1"/>
          </p:cNvPicPr>
          <p:nvPr/>
        </p:nvPicPr>
        <p:blipFill rotWithShape="1">
          <a:blip r:embed="rId2">
            <a:extLst>
              <a:ext uri="{28A0092B-C50C-407E-A947-70E740481C1C}">
                <a14:useLocalDpi xmlns:a14="http://schemas.microsoft.com/office/drawing/2010/main" val="0"/>
              </a:ext>
            </a:extLst>
          </a:blip>
          <a:srcRect l="13559" r="12204"/>
          <a:stretch/>
        </p:blipFill>
        <p:spPr bwMode="auto">
          <a:xfrm>
            <a:off x="5141388" y="1985010"/>
            <a:ext cx="5772387" cy="3887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836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486853" cy="1320800"/>
          </a:xfrm>
        </p:spPr>
        <p:txBody>
          <a:bodyPr>
            <a:noAutofit/>
          </a:bodyPr>
          <a:lstStyle/>
          <a:p>
            <a:r>
              <a:rPr lang="en-US" sz="4400" dirty="0" smtClean="0"/>
              <a:t>Live in </a:t>
            </a:r>
            <a:r>
              <a:rPr lang="en-US" sz="4400" dirty="0"/>
              <a:t>Truth: </a:t>
            </a:r>
            <a:r>
              <a:rPr lang="en-US" sz="4400" dirty="0" smtClean="0"/>
              <a:t>1 </a:t>
            </a:r>
            <a:r>
              <a:rPr lang="en-US" sz="4400" dirty="0"/>
              <a:t>Thessalonians </a:t>
            </a:r>
            <a:r>
              <a:rPr lang="en-US" sz="4400" dirty="0" smtClean="0"/>
              <a:t>5:13-28</a:t>
            </a:r>
            <a:endParaRPr lang="en-US" sz="5400" dirty="0"/>
          </a:p>
        </p:txBody>
      </p:sp>
      <p:sp>
        <p:nvSpPr>
          <p:cNvPr id="3" name="Content Placeholder 2"/>
          <p:cNvSpPr>
            <a:spLocks noGrp="1"/>
          </p:cNvSpPr>
          <p:nvPr>
            <p:ph idx="1"/>
          </p:nvPr>
        </p:nvSpPr>
        <p:spPr>
          <a:xfrm>
            <a:off x="609601" y="1609416"/>
            <a:ext cx="3749747" cy="4638984"/>
          </a:xfrm>
        </p:spPr>
        <p:txBody>
          <a:bodyPr>
            <a:noAutofit/>
          </a:bodyPr>
          <a:lstStyle/>
          <a:p>
            <a:r>
              <a:rPr lang="en-US" sz="3600" b="1" baseline="30000" dirty="0"/>
              <a:t>13 </a:t>
            </a:r>
            <a:r>
              <a:rPr lang="en-US" sz="3600" dirty="0"/>
              <a:t>And to esteem them very highly in love for their work's sake. And be at peace among yourselves.</a:t>
            </a:r>
          </a:p>
        </p:txBody>
      </p:sp>
      <p:pic>
        <p:nvPicPr>
          <p:cNvPr id="95234" name="Picture 2" descr="But, He's My Pastor… - Braced By Tru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9348" y="1609416"/>
            <a:ext cx="6095187" cy="4307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022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486853" cy="1320800"/>
          </a:xfrm>
        </p:spPr>
        <p:txBody>
          <a:bodyPr>
            <a:noAutofit/>
          </a:bodyPr>
          <a:lstStyle/>
          <a:p>
            <a:r>
              <a:rPr lang="en-US" sz="4400" dirty="0" smtClean="0"/>
              <a:t>Live in </a:t>
            </a:r>
            <a:r>
              <a:rPr lang="en-US" sz="4400" dirty="0"/>
              <a:t>Truth: </a:t>
            </a:r>
            <a:r>
              <a:rPr lang="en-US" sz="4400" dirty="0" smtClean="0"/>
              <a:t>1 </a:t>
            </a:r>
            <a:r>
              <a:rPr lang="en-US" sz="4400" dirty="0"/>
              <a:t>Thessalonians </a:t>
            </a:r>
            <a:r>
              <a:rPr lang="en-US" sz="4400" dirty="0" smtClean="0"/>
              <a:t>5:14-28</a:t>
            </a:r>
            <a:endParaRPr lang="en-US" sz="5400" dirty="0"/>
          </a:p>
        </p:txBody>
      </p:sp>
      <p:sp>
        <p:nvSpPr>
          <p:cNvPr id="3" name="Content Placeholder 2"/>
          <p:cNvSpPr>
            <a:spLocks noGrp="1"/>
          </p:cNvSpPr>
          <p:nvPr>
            <p:ph idx="1"/>
          </p:nvPr>
        </p:nvSpPr>
        <p:spPr>
          <a:xfrm>
            <a:off x="609601" y="1609416"/>
            <a:ext cx="4494027" cy="4638984"/>
          </a:xfrm>
        </p:spPr>
        <p:txBody>
          <a:bodyPr>
            <a:noAutofit/>
          </a:bodyPr>
          <a:lstStyle/>
          <a:p>
            <a:r>
              <a:rPr lang="en-US" sz="3600" b="1" baseline="30000" dirty="0"/>
              <a:t>14 </a:t>
            </a:r>
            <a:r>
              <a:rPr lang="en-US" sz="3600" dirty="0"/>
              <a:t>Now we exhort you, brethren, warn them that are unruly, comfort the feebleminded, support the weak, be patient toward all men.</a:t>
            </a:r>
          </a:p>
        </p:txBody>
      </p:sp>
      <p:pic>
        <p:nvPicPr>
          <p:cNvPr id="96260" name="Picture 4" descr="Helping Others Dampens the Effects of Everyday Stress - Association for ..."/>
          <p:cNvPicPr>
            <a:picLocks noChangeAspect="1" noChangeArrowheads="1"/>
          </p:cNvPicPr>
          <p:nvPr/>
        </p:nvPicPr>
        <p:blipFill rotWithShape="1">
          <a:blip r:embed="rId2">
            <a:extLst>
              <a:ext uri="{28A0092B-C50C-407E-A947-70E740481C1C}">
                <a14:useLocalDpi xmlns:a14="http://schemas.microsoft.com/office/drawing/2010/main" val="0"/>
              </a:ext>
            </a:extLst>
          </a:blip>
          <a:srcRect l="29969" r="20719"/>
          <a:stretch/>
        </p:blipFill>
        <p:spPr bwMode="auto">
          <a:xfrm>
            <a:off x="5550195" y="1609416"/>
            <a:ext cx="3827722" cy="4355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920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486853" cy="1320800"/>
          </a:xfrm>
        </p:spPr>
        <p:txBody>
          <a:bodyPr>
            <a:noAutofit/>
          </a:bodyPr>
          <a:lstStyle/>
          <a:p>
            <a:r>
              <a:rPr lang="en-US" sz="4400" dirty="0" smtClean="0"/>
              <a:t>Live in </a:t>
            </a:r>
            <a:r>
              <a:rPr lang="en-US" sz="4400" dirty="0"/>
              <a:t>Truth: </a:t>
            </a:r>
            <a:r>
              <a:rPr lang="en-US" sz="4400" dirty="0" smtClean="0"/>
              <a:t>1 </a:t>
            </a:r>
            <a:r>
              <a:rPr lang="en-US" sz="4400" dirty="0"/>
              <a:t>Thessalonians </a:t>
            </a:r>
            <a:r>
              <a:rPr lang="en-US" sz="4400" dirty="0" smtClean="0"/>
              <a:t>5:15-28</a:t>
            </a:r>
            <a:endParaRPr lang="en-US" sz="5400" dirty="0"/>
          </a:p>
        </p:txBody>
      </p:sp>
      <p:sp>
        <p:nvSpPr>
          <p:cNvPr id="3" name="Content Placeholder 2"/>
          <p:cNvSpPr>
            <a:spLocks noGrp="1"/>
          </p:cNvSpPr>
          <p:nvPr>
            <p:ph idx="1"/>
          </p:nvPr>
        </p:nvSpPr>
        <p:spPr>
          <a:xfrm>
            <a:off x="609601" y="1609416"/>
            <a:ext cx="4494027" cy="4638984"/>
          </a:xfrm>
        </p:spPr>
        <p:txBody>
          <a:bodyPr>
            <a:noAutofit/>
          </a:bodyPr>
          <a:lstStyle/>
          <a:p>
            <a:r>
              <a:rPr lang="en-US" sz="3600" b="1" baseline="30000" dirty="0"/>
              <a:t>15 </a:t>
            </a:r>
            <a:r>
              <a:rPr lang="en-US" sz="3600" dirty="0"/>
              <a:t>See that none render evil for evil unto any man; but ever follow that which is good, both among yourselves, and to all men.</a:t>
            </a:r>
          </a:p>
        </p:txBody>
      </p:sp>
      <p:pic>
        <p:nvPicPr>
          <p:cNvPr id="97284" name="Picture 4" descr="&quot;IF I DON'T FOLLOW JESUS, DON'T YOU FOLLOW ME&quot; | Covenant Fellowshi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2940" y="2267189"/>
            <a:ext cx="5835996" cy="3644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70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486853" cy="1320800"/>
          </a:xfrm>
        </p:spPr>
        <p:txBody>
          <a:bodyPr>
            <a:noAutofit/>
          </a:bodyPr>
          <a:lstStyle/>
          <a:p>
            <a:r>
              <a:rPr lang="en-US" sz="4400" dirty="0" smtClean="0"/>
              <a:t>Live in </a:t>
            </a:r>
            <a:r>
              <a:rPr lang="en-US" sz="4400" dirty="0"/>
              <a:t>Truth: </a:t>
            </a:r>
            <a:r>
              <a:rPr lang="en-US" sz="4400" dirty="0" smtClean="0"/>
              <a:t>1 </a:t>
            </a:r>
            <a:r>
              <a:rPr lang="en-US" sz="4400" dirty="0"/>
              <a:t>Thessalonians </a:t>
            </a:r>
            <a:r>
              <a:rPr lang="en-US" sz="4400" dirty="0" smtClean="0"/>
              <a:t>5:16-28</a:t>
            </a:r>
            <a:endParaRPr lang="en-US" sz="5400" dirty="0"/>
          </a:p>
        </p:txBody>
      </p:sp>
      <p:sp>
        <p:nvSpPr>
          <p:cNvPr id="3" name="Content Placeholder 2"/>
          <p:cNvSpPr>
            <a:spLocks noGrp="1"/>
          </p:cNvSpPr>
          <p:nvPr>
            <p:ph idx="1"/>
          </p:nvPr>
        </p:nvSpPr>
        <p:spPr>
          <a:xfrm>
            <a:off x="677333" y="1769907"/>
            <a:ext cx="5085514" cy="4638984"/>
          </a:xfrm>
        </p:spPr>
        <p:txBody>
          <a:bodyPr>
            <a:noAutofit/>
          </a:bodyPr>
          <a:lstStyle/>
          <a:p>
            <a:r>
              <a:rPr lang="en-US" sz="3600" b="1" baseline="30000" dirty="0"/>
              <a:t>16 </a:t>
            </a:r>
            <a:r>
              <a:rPr lang="en-US" sz="3600" dirty="0"/>
              <a:t>Rejoice evermore.</a:t>
            </a:r>
          </a:p>
          <a:p>
            <a:r>
              <a:rPr lang="en-US" sz="3600" b="1" baseline="30000" dirty="0"/>
              <a:t>17 </a:t>
            </a:r>
            <a:r>
              <a:rPr lang="en-US" sz="3600" dirty="0"/>
              <a:t>Pray without ceasing.</a:t>
            </a:r>
          </a:p>
          <a:p>
            <a:r>
              <a:rPr lang="en-US" sz="3600" b="1" baseline="30000" dirty="0"/>
              <a:t>18 </a:t>
            </a:r>
            <a:r>
              <a:rPr lang="en-US" sz="3600" dirty="0"/>
              <a:t>In every thing give thanks: for this is the will of God in Christ Jesus concerning you.</a:t>
            </a:r>
          </a:p>
        </p:txBody>
      </p:sp>
      <p:pic>
        <p:nvPicPr>
          <p:cNvPr id="98306" name="Picture 2" descr="Rejoice He Is Risen Photograph by Michael Peychi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0380" y="2098047"/>
            <a:ext cx="5258678" cy="3749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1958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486853" cy="1320800"/>
          </a:xfrm>
        </p:spPr>
        <p:txBody>
          <a:bodyPr>
            <a:noAutofit/>
          </a:bodyPr>
          <a:lstStyle/>
          <a:p>
            <a:r>
              <a:rPr lang="en-US" sz="4400" dirty="0" smtClean="0"/>
              <a:t>Live in </a:t>
            </a:r>
            <a:r>
              <a:rPr lang="en-US" sz="4400" dirty="0"/>
              <a:t>Truth: </a:t>
            </a:r>
            <a:r>
              <a:rPr lang="en-US" sz="4400" dirty="0" smtClean="0"/>
              <a:t>1 </a:t>
            </a:r>
            <a:r>
              <a:rPr lang="en-US" sz="4400" dirty="0"/>
              <a:t>Thessalonians </a:t>
            </a:r>
            <a:r>
              <a:rPr lang="en-US" sz="4400" dirty="0" smtClean="0"/>
              <a:t>5:19-28</a:t>
            </a:r>
            <a:endParaRPr lang="en-US" sz="5400" dirty="0"/>
          </a:p>
        </p:txBody>
      </p:sp>
      <p:sp>
        <p:nvSpPr>
          <p:cNvPr id="3" name="Content Placeholder 2"/>
          <p:cNvSpPr>
            <a:spLocks noGrp="1"/>
          </p:cNvSpPr>
          <p:nvPr>
            <p:ph idx="1"/>
          </p:nvPr>
        </p:nvSpPr>
        <p:spPr>
          <a:xfrm>
            <a:off x="677332" y="1769907"/>
            <a:ext cx="5765997" cy="4638984"/>
          </a:xfrm>
        </p:spPr>
        <p:txBody>
          <a:bodyPr>
            <a:noAutofit/>
          </a:bodyPr>
          <a:lstStyle/>
          <a:p>
            <a:r>
              <a:rPr lang="en-US" sz="3600" b="1" baseline="30000" dirty="0"/>
              <a:t>19 </a:t>
            </a:r>
            <a:r>
              <a:rPr lang="en-US" sz="3600" dirty="0"/>
              <a:t>Quench not the Spirit.</a:t>
            </a:r>
          </a:p>
          <a:p>
            <a:r>
              <a:rPr lang="en-US" sz="3600" b="1" baseline="30000" dirty="0"/>
              <a:t>20 </a:t>
            </a:r>
            <a:r>
              <a:rPr lang="en-US" sz="3600" dirty="0"/>
              <a:t>Despise not </a:t>
            </a:r>
            <a:r>
              <a:rPr lang="en-US" sz="3600" dirty="0" err="1"/>
              <a:t>prophesyings</a:t>
            </a:r>
            <a:r>
              <a:rPr lang="en-US" sz="3600" dirty="0"/>
              <a:t>.</a:t>
            </a:r>
          </a:p>
          <a:p>
            <a:r>
              <a:rPr lang="en-US" sz="3600" b="1" baseline="30000" dirty="0"/>
              <a:t>21 </a:t>
            </a:r>
            <a:r>
              <a:rPr lang="en-US" sz="3600" dirty="0"/>
              <a:t>Prove all things; hold fast that which is good.</a:t>
            </a:r>
          </a:p>
          <a:p>
            <a:r>
              <a:rPr lang="en-US" sz="3600" b="1" baseline="30000" dirty="0"/>
              <a:t>22 </a:t>
            </a:r>
            <a:r>
              <a:rPr lang="en-US" sz="3600" dirty="0"/>
              <a:t>Abstain from all appearance of evil.</a:t>
            </a:r>
          </a:p>
        </p:txBody>
      </p:sp>
      <p:pic>
        <p:nvPicPr>
          <p:cNvPr id="99330" name="Picture 2" descr="Open Bible | Harbor Church Honolul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8973" y="1769907"/>
            <a:ext cx="5684994" cy="4257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38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486853" cy="1320800"/>
          </a:xfrm>
        </p:spPr>
        <p:txBody>
          <a:bodyPr>
            <a:noAutofit/>
          </a:bodyPr>
          <a:lstStyle/>
          <a:p>
            <a:r>
              <a:rPr lang="en-US" sz="4400" dirty="0" smtClean="0"/>
              <a:t>Live in </a:t>
            </a:r>
            <a:r>
              <a:rPr lang="en-US" sz="4400" dirty="0"/>
              <a:t>Truth: </a:t>
            </a:r>
            <a:r>
              <a:rPr lang="en-US" sz="4400" dirty="0" smtClean="0"/>
              <a:t>1 </a:t>
            </a:r>
            <a:r>
              <a:rPr lang="en-US" sz="4400" dirty="0"/>
              <a:t>Thessalonians </a:t>
            </a:r>
            <a:r>
              <a:rPr lang="en-US" sz="4400" dirty="0" smtClean="0"/>
              <a:t>5:23-28</a:t>
            </a:r>
            <a:endParaRPr lang="en-US" sz="5400" dirty="0"/>
          </a:p>
        </p:txBody>
      </p:sp>
      <p:sp>
        <p:nvSpPr>
          <p:cNvPr id="3" name="Content Placeholder 2"/>
          <p:cNvSpPr>
            <a:spLocks noGrp="1"/>
          </p:cNvSpPr>
          <p:nvPr>
            <p:ph idx="1"/>
          </p:nvPr>
        </p:nvSpPr>
        <p:spPr>
          <a:xfrm>
            <a:off x="677332" y="1769907"/>
            <a:ext cx="5765997" cy="4638984"/>
          </a:xfrm>
        </p:spPr>
        <p:txBody>
          <a:bodyPr>
            <a:noAutofit/>
          </a:bodyPr>
          <a:lstStyle/>
          <a:p>
            <a:r>
              <a:rPr lang="en-US" sz="3600" b="1" baseline="30000" dirty="0"/>
              <a:t>23 </a:t>
            </a:r>
            <a:r>
              <a:rPr lang="en-US" sz="3600" dirty="0"/>
              <a:t>And the very God of peace sanctify you wholly; and I pray God your whole spirit and soul and body be preserved blameless unto the coming of our Lord Jesus Christ.</a:t>
            </a:r>
          </a:p>
        </p:txBody>
      </p:sp>
      <p:pic>
        <p:nvPicPr>
          <p:cNvPr id="100354" name="Picture 2" descr="THE MARRIAGE SUPPER OF THE LAMB - THE TRUTH STANDS FOREVER"/>
          <p:cNvPicPr>
            <a:picLocks noChangeAspect="1" noChangeArrowheads="1"/>
          </p:cNvPicPr>
          <p:nvPr/>
        </p:nvPicPr>
        <p:blipFill rotWithShape="1">
          <a:blip r:embed="rId2">
            <a:extLst>
              <a:ext uri="{28A0092B-C50C-407E-A947-70E740481C1C}">
                <a14:useLocalDpi xmlns:a14="http://schemas.microsoft.com/office/drawing/2010/main" val="0"/>
              </a:ext>
            </a:extLst>
          </a:blip>
          <a:srcRect l="13919" r="12351"/>
          <a:stretch/>
        </p:blipFill>
        <p:spPr bwMode="auto">
          <a:xfrm>
            <a:off x="6719776" y="1769907"/>
            <a:ext cx="4167962" cy="4244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11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486853" cy="1320800"/>
          </a:xfrm>
        </p:spPr>
        <p:txBody>
          <a:bodyPr>
            <a:noAutofit/>
          </a:bodyPr>
          <a:lstStyle/>
          <a:p>
            <a:r>
              <a:rPr lang="en-US" sz="4400" dirty="0" smtClean="0"/>
              <a:t>Live in </a:t>
            </a:r>
            <a:r>
              <a:rPr lang="en-US" sz="4400" dirty="0"/>
              <a:t>Truth: </a:t>
            </a:r>
            <a:r>
              <a:rPr lang="en-US" sz="4400" dirty="0" smtClean="0"/>
              <a:t>1 </a:t>
            </a:r>
            <a:r>
              <a:rPr lang="en-US" sz="4400" dirty="0"/>
              <a:t>Thessalonians </a:t>
            </a:r>
            <a:r>
              <a:rPr lang="en-US" sz="4400" dirty="0" smtClean="0"/>
              <a:t>5:24-28</a:t>
            </a:r>
            <a:endParaRPr lang="en-US" sz="5400" dirty="0"/>
          </a:p>
        </p:txBody>
      </p:sp>
      <p:sp>
        <p:nvSpPr>
          <p:cNvPr id="3" name="Content Placeholder 2"/>
          <p:cNvSpPr>
            <a:spLocks noGrp="1"/>
          </p:cNvSpPr>
          <p:nvPr>
            <p:ph idx="1"/>
          </p:nvPr>
        </p:nvSpPr>
        <p:spPr>
          <a:xfrm>
            <a:off x="677333" y="1769907"/>
            <a:ext cx="5000454" cy="4638984"/>
          </a:xfrm>
        </p:spPr>
        <p:txBody>
          <a:bodyPr>
            <a:noAutofit/>
          </a:bodyPr>
          <a:lstStyle/>
          <a:p>
            <a:r>
              <a:rPr lang="en-US" sz="3600" b="1" baseline="30000" dirty="0"/>
              <a:t>24 </a:t>
            </a:r>
            <a:r>
              <a:rPr lang="en-US" sz="3600" dirty="0"/>
              <a:t>Faithful is he that </a:t>
            </a:r>
            <a:r>
              <a:rPr lang="en-US" sz="3600" dirty="0" err="1"/>
              <a:t>calleth</a:t>
            </a:r>
            <a:r>
              <a:rPr lang="en-US" sz="3600" dirty="0"/>
              <a:t> you, who also will do it.</a:t>
            </a:r>
          </a:p>
          <a:p>
            <a:r>
              <a:rPr lang="en-US" sz="3600" b="1" baseline="30000" dirty="0"/>
              <a:t>25 </a:t>
            </a:r>
            <a:r>
              <a:rPr lang="en-US" sz="3600" dirty="0"/>
              <a:t>Brethren, pray for us.</a:t>
            </a:r>
          </a:p>
          <a:p>
            <a:r>
              <a:rPr lang="en-US" sz="3600" b="1" baseline="30000" dirty="0"/>
              <a:t>26 </a:t>
            </a:r>
            <a:r>
              <a:rPr lang="en-US" sz="3600" dirty="0"/>
              <a:t>Greet all the brethren with an holy kiss.</a:t>
            </a:r>
          </a:p>
        </p:txBody>
      </p:sp>
      <p:pic>
        <p:nvPicPr>
          <p:cNvPr id="101380" name="Picture 4" descr="[50+] Free Prayer Wallpaper on WallpaperSafari"/>
          <p:cNvPicPr>
            <a:picLocks noChangeAspect="1" noChangeArrowheads="1"/>
          </p:cNvPicPr>
          <p:nvPr/>
        </p:nvPicPr>
        <p:blipFill rotWithShape="1">
          <a:blip r:embed="rId2">
            <a:extLst>
              <a:ext uri="{28A0092B-C50C-407E-A947-70E740481C1C}">
                <a14:useLocalDpi xmlns:a14="http://schemas.microsoft.com/office/drawing/2010/main" val="0"/>
              </a:ext>
            </a:extLst>
          </a:blip>
          <a:srcRect l="19018"/>
          <a:stretch/>
        </p:blipFill>
        <p:spPr bwMode="auto">
          <a:xfrm>
            <a:off x="5762847" y="1769907"/>
            <a:ext cx="5669886" cy="4372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870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486853" cy="1320800"/>
          </a:xfrm>
        </p:spPr>
        <p:txBody>
          <a:bodyPr>
            <a:noAutofit/>
          </a:bodyPr>
          <a:lstStyle/>
          <a:p>
            <a:r>
              <a:rPr lang="en-US" sz="4400" dirty="0" smtClean="0"/>
              <a:t>Live in </a:t>
            </a:r>
            <a:r>
              <a:rPr lang="en-US" sz="4400" dirty="0"/>
              <a:t>Truth: </a:t>
            </a:r>
            <a:r>
              <a:rPr lang="en-US" sz="4400" dirty="0" smtClean="0"/>
              <a:t>1 </a:t>
            </a:r>
            <a:r>
              <a:rPr lang="en-US" sz="4400" dirty="0"/>
              <a:t>Thessalonians </a:t>
            </a:r>
            <a:r>
              <a:rPr lang="en-US" sz="4400" dirty="0" smtClean="0"/>
              <a:t>5:27-28</a:t>
            </a:r>
            <a:endParaRPr lang="en-US" sz="5400" dirty="0"/>
          </a:p>
        </p:txBody>
      </p:sp>
      <p:sp>
        <p:nvSpPr>
          <p:cNvPr id="3" name="Content Placeholder 2"/>
          <p:cNvSpPr>
            <a:spLocks noGrp="1"/>
          </p:cNvSpPr>
          <p:nvPr>
            <p:ph idx="1"/>
          </p:nvPr>
        </p:nvSpPr>
        <p:spPr>
          <a:xfrm>
            <a:off x="677333" y="1769907"/>
            <a:ext cx="5000454" cy="4638984"/>
          </a:xfrm>
        </p:spPr>
        <p:txBody>
          <a:bodyPr>
            <a:noAutofit/>
          </a:bodyPr>
          <a:lstStyle/>
          <a:p>
            <a:r>
              <a:rPr lang="en-US" sz="3600" b="1" baseline="30000" dirty="0"/>
              <a:t>27 </a:t>
            </a:r>
            <a:r>
              <a:rPr lang="en-US" sz="3600" dirty="0"/>
              <a:t>I charge you by the Lord that this epistle be read unto all the holy brethren.</a:t>
            </a:r>
          </a:p>
          <a:p>
            <a:r>
              <a:rPr lang="en-US" sz="3600" b="1" baseline="30000" dirty="0"/>
              <a:t>28 </a:t>
            </a:r>
            <a:r>
              <a:rPr lang="en-US" sz="3600" dirty="0"/>
              <a:t>The grace of our Lord Jesus Christ be with you. Amen.</a:t>
            </a:r>
          </a:p>
        </p:txBody>
      </p:sp>
      <p:pic>
        <p:nvPicPr>
          <p:cNvPr id="102402" name="Picture 2" descr="The Inexperienced | The Whisper of God Bl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8785" y="1535298"/>
            <a:ext cx="3587085" cy="4873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495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741645" cy="1320800"/>
          </a:xfrm>
        </p:spPr>
        <p:txBody>
          <a:bodyPr>
            <a:noAutofit/>
          </a:bodyPr>
          <a:lstStyle/>
          <a:p>
            <a:r>
              <a:rPr lang="en-US" sz="4400" dirty="0" smtClean="0"/>
              <a:t>End of the Story: Revelation 4:3-11</a:t>
            </a:r>
            <a:endParaRPr lang="en-US" sz="4400" dirty="0"/>
          </a:p>
        </p:txBody>
      </p:sp>
      <p:sp>
        <p:nvSpPr>
          <p:cNvPr id="3" name="Content Placeholder 2"/>
          <p:cNvSpPr>
            <a:spLocks noGrp="1"/>
          </p:cNvSpPr>
          <p:nvPr>
            <p:ph idx="1"/>
          </p:nvPr>
        </p:nvSpPr>
        <p:spPr>
          <a:xfrm>
            <a:off x="609601" y="1609416"/>
            <a:ext cx="4045524" cy="4638984"/>
          </a:xfrm>
        </p:spPr>
        <p:txBody>
          <a:bodyPr>
            <a:normAutofit fontScale="92500"/>
          </a:bodyPr>
          <a:lstStyle/>
          <a:p>
            <a:r>
              <a:rPr lang="en-US" sz="3600" b="1" baseline="30000" dirty="0"/>
              <a:t>3 </a:t>
            </a:r>
            <a:r>
              <a:rPr lang="en-US" sz="3600" dirty="0"/>
              <a:t>And he that sat was to look upon like a jasper and a sardine stone: and there was a rainbow round about the throne, in sight like unto an emerald</a:t>
            </a:r>
            <a:r>
              <a:rPr lang="en-US" sz="3600" dirty="0" smtClean="0"/>
              <a:t>.</a:t>
            </a:r>
            <a:endParaRPr lang="en-US" sz="3600" dirty="0"/>
          </a:p>
        </p:txBody>
      </p:sp>
      <p:pic>
        <p:nvPicPr>
          <p:cNvPr id="16386" name="Picture 2" descr="Revelation 4 The Throne in Heaven - Believe Tru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5124" y="2029665"/>
            <a:ext cx="5763855" cy="3295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93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486853" cy="1320800"/>
          </a:xfrm>
        </p:spPr>
        <p:txBody>
          <a:bodyPr>
            <a:noAutofit/>
          </a:bodyPr>
          <a:lstStyle/>
          <a:p>
            <a:r>
              <a:rPr lang="en-US" sz="4200" dirty="0" smtClean="0"/>
              <a:t>The Final Message:  Testimonies v.6, p.19</a:t>
            </a:r>
            <a:endParaRPr lang="en-US" sz="4200" dirty="0"/>
          </a:p>
        </p:txBody>
      </p:sp>
      <p:sp>
        <p:nvSpPr>
          <p:cNvPr id="3" name="Content Placeholder 2"/>
          <p:cNvSpPr>
            <a:spLocks noGrp="1"/>
          </p:cNvSpPr>
          <p:nvPr>
            <p:ph idx="1"/>
          </p:nvPr>
        </p:nvSpPr>
        <p:spPr>
          <a:xfrm>
            <a:off x="677332" y="1554481"/>
            <a:ext cx="10252937" cy="3489959"/>
          </a:xfrm>
          <a:solidFill>
            <a:schemeClr val="accent2">
              <a:lumMod val="50000"/>
            </a:schemeClr>
          </a:solidFill>
        </p:spPr>
        <p:txBody>
          <a:bodyPr>
            <a:noAutofit/>
          </a:bodyPr>
          <a:lstStyle/>
          <a:p>
            <a:pPr marL="0" indent="0">
              <a:buNone/>
            </a:pPr>
            <a:r>
              <a:rPr lang="en-US" sz="3600" dirty="0"/>
              <a:t>The Lord God of heaven will not send upon the world His judgments for disobedience and transgression until He has sent His watchmen to give the warning. He will not close up the period of probation until the message shall be more distinctly proclaimed. </a:t>
            </a:r>
          </a:p>
        </p:txBody>
      </p:sp>
    </p:spTree>
    <p:extLst>
      <p:ext uri="{BB962C8B-B14F-4D97-AF65-F5344CB8AC3E}">
        <p14:creationId xmlns:p14="http://schemas.microsoft.com/office/powerpoint/2010/main" val="820333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486853" cy="1320800"/>
          </a:xfrm>
        </p:spPr>
        <p:txBody>
          <a:bodyPr>
            <a:noAutofit/>
          </a:bodyPr>
          <a:lstStyle/>
          <a:p>
            <a:r>
              <a:rPr lang="en-US" sz="4200" dirty="0" smtClean="0"/>
              <a:t>The Final Message:  Testimonies v.6, p.19</a:t>
            </a:r>
            <a:endParaRPr lang="en-US" sz="4200" dirty="0"/>
          </a:p>
        </p:txBody>
      </p:sp>
      <p:sp>
        <p:nvSpPr>
          <p:cNvPr id="3" name="Content Placeholder 2"/>
          <p:cNvSpPr>
            <a:spLocks noGrp="1"/>
          </p:cNvSpPr>
          <p:nvPr>
            <p:ph idx="1"/>
          </p:nvPr>
        </p:nvSpPr>
        <p:spPr>
          <a:xfrm>
            <a:off x="677332" y="1432560"/>
            <a:ext cx="10252937" cy="5135880"/>
          </a:xfrm>
          <a:solidFill>
            <a:schemeClr val="accent2">
              <a:lumMod val="50000"/>
            </a:schemeClr>
          </a:solidFill>
        </p:spPr>
        <p:txBody>
          <a:bodyPr>
            <a:noAutofit/>
          </a:bodyPr>
          <a:lstStyle/>
          <a:p>
            <a:pPr marL="0" indent="0">
              <a:buNone/>
            </a:pPr>
            <a:r>
              <a:rPr lang="en-US" sz="3600" dirty="0" smtClean="0"/>
              <a:t>The </a:t>
            </a:r>
            <a:r>
              <a:rPr lang="en-US" sz="3600" dirty="0"/>
              <a:t>law of God is to be magnified; its claims must be presented in their true, sacred character, that the people may be brought to decide for or against the truth. Yet the work will be cut short in righteousness. The message of Christ's righteousness is to sound from one end of the earth to the other to prepare the way of the Lord. This is the glory of God, which closes the work of the third angel. </a:t>
            </a:r>
          </a:p>
        </p:txBody>
      </p:sp>
    </p:spTree>
    <p:extLst>
      <p:ext uri="{BB962C8B-B14F-4D97-AF65-F5344CB8AC3E}">
        <p14:creationId xmlns:p14="http://schemas.microsoft.com/office/powerpoint/2010/main" val="271226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486853" cy="1320800"/>
          </a:xfrm>
        </p:spPr>
        <p:txBody>
          <a:bodyPr>
            <a:noAutofit/>
          </a:bodyPr>
          <a:lstStyle/>
          <a:p>
            <a:r>
              <a:rPr lang="en-US" sz="4200" dirty="0" smtClean="0"/>
              <a:t>The Final Message:  Testimonies v.6, p.19</a:t>
            </a:r>
            <a:endParaRPr lang="en-US" sz="4200" dirty="0"/>
          </a:p>
        </p:txBody>
      </p:sp>
      <p:sp>
        <p:nvSpPr>
          <p:cNvPr id="3" name="Content Placeholder 2"/>
          <p:cNvSpPr>
            <a:spLocks noGrp="1"/>
          </p:cNvSpPr>
          <p:nvPr>
            <p:ph idx="1"/>
          </p:nvPr>
        </p:nvSpPr>
        <p:spPr>
          <a:xfrm>
            <a:off x="677332" y="1447800"/>
            <a:ext cx="10252937" cy="5151120"/>
          </a:xfrm>
          <a:solidFill>
            <a:schemeClr val="accent2">
              <a:lumMod val="50000"/>
            </a:schemeClr>
          </a:solidFill>
        </p:spPr>
        <p:txBody>
          <a:bodyPr>
            <a:noAutofit/>
          </a:bodyPr>
          <a:lstStyle/>
          <a:p>
            <a:pPr marL="0" indent="0">
              <a:buNone/>
            </a:pPr>
            <a:r>
              <a:rPr lang="en-US" sz="3600" dirty="0" smtClean="0"/>
              <a:t>There </a:t>
            </a:r>
            <a:r>
              <a:rPr lang="en-US" sz="3600" dirty="0"/>
              <a:t>is no work in our world so great, so sacred, and so glorious, no work that God honors so much, as this gospel work. The message presented at this time is the last message of mercy for a fallen world. Those who have the privilege of hearing this message, and who persist in refusing to heed the warning, cast away their last hope of salvation. There will be no second probation. </a:t>
            </a:r>
          </a:p>
        </p:txBody>
      </p:sp>
    </p:spTree>
    <p:extLst>
      <p:ext uri="{BB962C8B-B14F-4D97-AF65-F5344CB8AC3E}">
        <p14:creationId xmlns:p14="http://schemas.microsoft.com/office/powerpoint/2010/main" val="386144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486853" cy="1320800"/>
          </a:xfrm>
        </p:spPr>
        <p:txBody>
          <a:bodyPr>
            <a:noAutofit/>
          </a:bodyPr>
          <a:lstStyle/>
          <a:p>
            <a:r>
              <a:rPr lang="en-US" sz="4200" dirty="0" smtClean="0"/>
              <a:t>The Final Message:  Testimonies v.6, p.19</a:t>
            </a:r>
            <a:endParaRPr lang="en-US" sz="4200" dirty="0"/>
          </a:p>
        </p:txBody>
      </p:sp>
      <p:sp>
        <p:nvSpPr>
          <p:cNvPr id="3" name="Content Placeholder 2"/>
          <p:cNvSpPr>
            <a:spLocks noGrp="1"/>
          </p:cNvSpPr>
          <p:nvPr>
            <p:ph idx="1"/>
          </p:nvPr>
        </p:nvSpPr>
        <p:spPr>
          <a:xfrm>
            <a:off x="677332" y="1783079"/>
            <a:ext cx="10252937" cy="3931921"/>
          </a:xfrm>
          <a:solidFill>
            <a:schemeClr val="accent2">
              <a:lumMod val="50000"/>
            </a:schemeClr>
          </a:solidFill>
        </p:spPr>
        <p:txBody>
          <a:bodyPr>
            <a:noAutofit/>
          </a:bodyPr>
          <a:lstStyle/>
          <a:p>
            <a:pPr marL="0" indent="0">
              <a:buNone/>
            </a:pPr>
            <a:r>
              <a:rPr lang="en-US" sz="3600" dirty="0" smtClean="0"/>
              <a:t>The </a:t>
            </a:r>
            <a:r>
              <a:rPr lang="en-US" sz="3600" dirty="0"/>
              <a:t>word of truth, “It is written,” is the gospel we are to preach. No flaming sword is placed before this tree of life. All who will may partake of it. There is no power that can prohibit any soul from taking of its fruit. All may eat, and live forever. </a:t>
            </a:r>
          </a:p>
        </p:txBody>
      </p:sp>
    </p:spTree>
    <p:extLst>
      <p:ext uri="{BB962C8B-B14F-4D97-AF65-F5344CB8AC3E}">
        <p14:creationId xmlns:p14="http://schemas.microsoft.com/office/powerpoint/2010/main" val="185877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609600"/>
            <a:ext cx="11689080" cy="1320800"/>
          </a:xfrm>
        </p:spPr>
        <p:txBody>
          <a:bodyPr>
            <a:noAutofit/>
          </a:bodyPr>
          <a:lstStyle/>
          <a:p>
            <a:r>
              <a:rPr lang="en-US" sz="4400" dirty="0" smtClean="0"/>
              <a:t>Back to the End: Revelation 21:1-5, 23-27</a:t>
            </a:r>
            <a:endParaRPr lang="en-US" sz="5400" dirty="0"/>
          </a:p>
        </p:txBody>
      </p:sp>
      <p:sp>
        <p:nvSpPr>
          <p:cNvPr id="3" name="Content Placeholder 2"/>
          <p:cNvSpPr>
            <a:spLocks noGrp="1"/>
          </p:cNvSpPr>
          <p:nvPr>
            <p:ph idx="1"/>
          </p:nvPr>
        </p:nvSpPr>
        <p:spPr>
          <a:xfrm>
            <a:off x="677333" y="1769907"/>
            <a:ext cx="5000454" cy="4638984"/>
          </a:xfrm>
        </p:spPr>
        <p:txBody>
          <a:bodyPr>
            <a:noAutofit/>
          </a:bodyPr>
          <a:lstStyle/>
          <a:p>
            <a:r>
              <a:rPr lang="en-US" sz="3600" b="1" dirty="0"/>
              <a:t>21 </a:t>
            </a:r>
            <a:r>
              <a:rPr lang="en-US" sz="3600" dirty="0"/>
              <a:t>And I saw a new heaven and a new earth: for the first heaven and the first earth were passed away; and there was no more sea</a:t>
            </a:r>
            <a:r>
              <a:rPr lang="en-US" sz="3600" dirty="0" smtClean="0"/>
              <a:t>.</a:t>
            </a:r>
            <a:endParaRPr lang="en-US" sz="3600" dirty="0"/>
          </a:p>
        </p:txBody>
      </p:sp>
      <p:pic>
        <p:nvPicPr>
          <p:cNvPr id="106498" name="Picture 2" descr="The New Heavens, the New Earth, the New Jerusalem and Beyond - part 1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2327" y="2074706"/>
            <a:ext cx="6070814" cy="3381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1316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609600"/>
            <a:ext cx="11689080" cy="1320800"/>
          </a:xfrm>
        </p:spPr>
        <p:txBody>
          <a:bodyPr>
            <a:noAutofit/>
          </a:bodyPr>
          <a:lstStyle/>
          <a:p>
            <a:r>
              <a:rPr lang="en-US" sz="4400" dirty="0" smtClean="0"/>
              <a:t>Back to the End: Revelation 21:2-5, 23-27</a:t>
            </a:r>
            <a:endParaRPr lang="en-US" sz="5400" dirty="0"/>
          </a:p>
        </p:txBody>
      </p:sp>
      <p:sp>
        <p:nvSpPr>
          <p:cNvPr id="3" name="Content Placeholder 2"/>
          <p:cNvSpPr>
            <a:spLocks noGrp="1"/>
          </p:cNvSpPr>
          <p:nvPr>
            <p:ph idx="1"/>
          </p:nvPr>
        </p:nvSpPr>
        <p:spPr>
          <a:xfrm>
            <a:off x="677333" y="1769907"/>
            <a:ext cx="5000454" cy="4638984"/>
          </a:xfrm>
        </p:spPr>
        <p:txBody>
          <a:bodyPr>
            <a:noAutofit/>
          </a:bodyPr>
          <a:lstStyle/>
          <a:p>
            <a:r>
              <a:rPr lang="en-US" sz="3600" b="1" baseline="30000" dirty="0"/>
              <a:t>2 </a:t>
            </a:r>
            <a:r>
              <a:rPr lang="en-US" sz="3600" dirty="0"/>
              <a:t>And I John saw the holy city, new Jerusalem, coming down from God out of heaven, prepared as a bride adorned for her husband.</a:t>
            </a:r>
          </a:p>
        </p:txBody>
      </p:sp>
      <p:pic>
        <p:nvPicPr>
          <p:cNvPr id="108550" name="Picture 6" descr="Lesson 8: New Jerusalem in Revelation 21 and 22 : Frontline Stud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5223" y="2174240"/>
            <a:ext cx="6205022" cy="340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583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609600"/>
            <a:ext cx="11689080" cy="1320800"/>
          </a:xfrm>
        </p:spPr>
        <p:txBody>
          <a:bodyPr>
            <a:noAutofit/>
          </a:bodyPr>
          <a:lstStyle/>
          <a:p>
            <a:r>
              <a:rPr lang="en-US" sz="4400" dirty="0" smtClean="0"/>
              <a:t>Back to the End: Revelation 21:3-5, 23-27</a:t>
            </a:r>
            <a:endParaRPr lang="en-US" sz="5400" dirty="0"/>
          </a:p>
        </p:txBody>
      </p:sp>
      <p:sp>
        <p:nvSpPr>
          <p:cNvPr id="3" name="Content Placeholder 2"/>
          <p:cNvSpPr>
            <a:spLocks noGrp="1"/>
          </p:cNvSpPr>
          <p:nvPr>
            <p:ph idx="1"/>
          </p:nvPr>
        </p:nvSpPr>
        <p:spPr>
          <a:xfrm>
            <a:off x="677332" y="1417320"/>
            <a:ext cx="5830147" cy="4991571"/>
          </a:xfrm>
        </p:spPr>
        <p:txBody>
          <a:bodyPr>
            <a:noAutofit/>
          </a:bodyPr>
          <a:lstStyle/>
          <a:p>
            <a:r>
              <a:rPr lang="en-US" sz="3600" b="1" baseline="30000" dirty="0"/>
              <a:t>3 </a:t>
            </a:r>
            <a:r>
              <a:rPr lang="en-US" sz="3600" dirty="0"/>
              <a:t>And I heard a great voice out of heaven saying, Behold, the tabernacle of God is with men, and he will dwell with them, and they shall be his people, and God himself shall be with them, and be their God.</a:t>
            </a:r>
          </a:p>
        </p:txBody>
      </p:sp>
      <p:pic>
        <p:nvPicPr>
          <p:cNvPr id="109572" name="Picture 4" descr="Pin on Jewi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315" y="1752307"/>
            <a:ext cx="4215765" cy="4865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6595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609600"/>
            <a:ext cx="11689080" cy="1320800"/>
          </a:xfrm>
        </p:spPr>
        <p:txBody>
          <a:bodyPr>
            <a:noAutofit/>
          </a:bodyPr>
          <a:lstStyle/>
          <a:p>
            <a:r>
              <a:rPr lang="en-US" sz="4400" dirty="0" smtClean="0"/>
              <a:t>Back to the End: Revelation 21:4-5, 23-27</a:t>
            </a:r>
            <a:endParaRPr lang="en-US" sz="5400" dirty="0"/>
          </a:p>
        </p:txBody>
      </p:sp>
      <p:sp>
        <p:nvSpPr>
          <p:cNvPr id="3" name="Content Placeholder 2"/>
          <p:cNvSpPr>
            <a:spLocks noGrp="1"/>
          </p:cNvSpPr>
          <p:nvPr>
            <p:ph idx="1"/>
          </p:nvPr>
        </p:nvSpPr>
        <p:spPr>
          <a:xfrm>
            <a:off x="677332" y="1417320"/>
            <a:ext cx="5830147" cy="4991571"/>
          </a:xfrm>
        </p:spPr>
        <p:txBody>
          <a:bodyPr>
            <a:noAutofit/>
          </a:bodyPr>
          <a:lstStyle/>
          <a:p>
            <a:r>
              <a:rPr lang="en-US" sz="3600" b="1" baseline="30000" dirty="0"/>
              <a:t>4 </a:t>
            </a:r>
            <a:r>
              <a:rPr lang="en-US" sz="3600" dirty="0"/>
              <a:t>And God shall wipe away all tears from their eyes; and there shall be no more death, neither sorrow, nor crying, neither shall there be any more pain: for the former things are passed away.</a:t>
            </a:r>
          </a:p>
        </p:txBody>
      </p:sp>
      <p:pic>
        <p:nvPicPr>
          <p:cNvPr id="110594" name="Picture 2" descr="A New Earth Spirituality | DeAnne Li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5155" y="1898567"/>
            <a:ext cx="4514850" cy="4029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910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609600"/>
            <a:ext cx="11689080" cy="1320800"/>
          </a:xfrm>
        </p:spPr>
        <p:txBody>
          <a:bodyPr>
            <a:noAutofit/>
          </a:bodyPr>
          <a:lstStyle/>
          <a:p>
            <a:r>
              <a:rPr lang="en-US" sz="4400" dirty="0" smtClean="0"/>
              <a:t>Back to the End: Revelation 21:5, 23-27</a:t>
            </a:r>
            <a:endParaRPr lang="en-US" sz="5400" dirty="0"/>
          </a:p>
        </p:txBody>
      </p:sp>
      <p:sp>
        <p:nvSpPr>
          <p:cNvPr id="3" name="Content Placeholder 2"/>
          <p:cNvSpPr>
            <a:spLocks noGrp="1"/>
          </p:cNvSpPr>
          <p:nvPr>
            <p:ph idx="1"/>
          </p:nvPr>
        </p:nvSpPr>
        <p:spPr>
          <a:xfrm>
            <a:off x="677333" y="1417320"/>
            <a:ext cx="4839548" cy="4991571"/>
          </a:xfrm>
        </p:spPr>
        <p:txBody>
          <a:bodyPr>
            <a:noAutofit/>
          </a:bodyPr>
          <a:lstStyle/>
          <a:p>
            <a:r>
              <a:rPr lang="en-US" sz="3600" b="1" baseline="30000" dirty="0"/>
              <a:t>5 </a:t>
            </a:r>
            <a:r>
              <a:rPr lang="en-US" sz="3600" dirty="0"/>
              <a:t>And he that sat upon the throne said, Behold, I make all things new. And he said unto me, Write: for these words are true and faithful.</a:t>
            </a:r>
          </a:p>
        </p:txBody>
      </p:sp>
      <p:pic>
        <p:nvPicPr>
          <p:cNvPr id="111620" name="Picture 4" descr="Saint John The Evangelist. Nwood Engraving 19Th Century. 'John In Th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2621" y="1417320"/>
            <a:ext cx="3147059" cy="5012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5169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609600"/>
            <a:ext cx="11689080" cy="1320800"/>
          </a:xfrm>
        </p:spPr>
        <p:txBody>
          <a:bodyPr>
            <a:noAutofit/>
          </a:bodyPr>
          <a:lstStyle/>
          <a:p>
            <a:r>
              <a:rPr lang="en-US" sz="4400" dirty="0" smtClean="0"/>
              <a:t>Back to the End: Revelation 21:23-27</a:t>
            </a:r>
            <a:endParaRPr lang="en-US" sz="5400" dirty="0"/>
          </a:p>
        </p:txBody>
      </p:sp>
      <p:sp>
        <p:nvSpPr>
          <p:cNvPr id="3" name="Content Placeholder 2"/>
          <p:cNvSpPr>
            <a:spLocks noGrp="1"/>
          </p:cNvSpPr>
          <p:nvPr>
            <p:ph idx="1"/>
          </p:nvPr>
        </p:nvSpPr>
        <p:spPr>
          <a:xfrm>
            <a:off x="677333" y="1417320"/>
            <a:ext cx="4839548" cy="4991571"/>
          </a:xfrm>
        </p:spPr>
        <p:txBody>
          <a:bodyPr>
            <a:noAutofit/>
          </a:bodyPr>
          <a:lstStyle/>
          <a:p>
            <a:r>
              <a:rPr lang="en-US" sz="3600" b="1" baseline="30000" dirty="0"/>
              <a:t>23 </a:t>
            </a:r>
            <a:r>
              <a:rPr lang="en-US" sz="3600" dirty="0"/>
              <a:t>And the city had no need of the sun, neither of the moon, to shine in it: for the glory of God did lighten it, and the Lamb is the light thereof.</a:t>
            </a:r>
          </a:p>
        </p:txBody>
      </p:sp>
      <p:pic>
        <p:nvPicPr>
          <p:cNvPr id="112646" name="Picture 6" descr="The Kingdom of God &amp; The New Jerusalem - The End Of America"/>
          <p:cNvPicPr>
            <a:picLocks noChangeAspect="1" noChangeArrowheads="1"/>
          </p:cNvPicPr>
          <p:nvPr/>
        </p:nvPicPr>
        <p:blipFill rotWithShape="1">
          <a:blip r:embed="rId2">
            <a:extLst>
              <a:ext uri="{28A0092B-C50C-407E-A947-70E740481C1C}">
                <a14:useLocalDpi xmlns:a14="http://schemas.microsoft.com/office/drawing/2010/main" val="0"/>
              </a:ext>
            </a:extLst>
          </a:blip>
          <a:srcRect l="14256" r="18014"/>
          <a:stretch/>
        </p:blipFill>
        <p:spPr bwMode="auto">
          <a:xfrm>
            <a:off x="5516881" y="1742674"/>
            <a:ext cx="4812699" cy="3987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9731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616593" cy="1320800"/>
          </a:xfrm>
        </p:spPr>
        <p:txBody>
          <a:bodyPr>
            <a:noAutofit/>
          </a:bodyPr>
          <a:lstStyle/>
          <a:p>
            <a:r>
              <a:rPr lang="en-US" sz="4400" dirty="0" smtClean="0"/>
              <a:t>End of the Story: Revelation 4:4-11</a:t>
            </a:r>
            <a:endParaRPr lang="en-US" sz="4400" dirty="0"/>
          </a:p>
        </p:txBody>
      </p:sp>
      <p:sp>
        <p:nvSpPr>
          <p:cNvPr id="3" name="Content Placeholder 2"/>
          <p:cNvSpPr>
            <a:spLocks noGrp="1"/>
          </p:cNvSpPr>
          <p:nvPr>
            <p:ph idx="1"/>
          </p:nvPr>
        </p:nvSpPr>
        <p:spPr>
          <a:xfrm>
            <a:off x="609601" y="1609416"/>
            <a:ext cx="4482352" cy="4638984"/>
          </a:xfrm>
        </p:spPr>
        <p:txBody>
          <a:bodyPr>
            <a:normAutofit fontScale="92500" lnSpcReduction="10000"/>
          </a:bodyPr>
          <a:lstStyle/>
          <a:p>
            <a:r>
              <a:rPr lang="en-US" sz="3600" b="1" baseline="30000" dirty="0"/>
              <a:t>4 </a:t>
            </a:r>
            <a:r>
              <a:rPr lang="en-US" sz="3600" dirty="0"/>
              <a:t>And round about the throne were four and twenty seats: and upon the seats I saw four and twenty elders sitting, clothed in white raiment; and they had on their heads crowns of gold.</a:t>
            </a:r>
          </a:p>
        </p:txBody>
      </p:sp>
      <p:pic>
        <p:nvPicPr>
          <p:cNvPr id="17410" name="Picture 2" descr="Pin on Biblical Prophecy Tod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1953" y="2030692"/>
            <a:ext cx="5464050" cy="352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8046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609600"/>
            <a:ext cx="11689080" cy="1320800"/>
          </a:xfrm>
        </p:spPr>
        <p:txBody>
          <a:bodyPr>
            <a:noAutofit/>
          </a:bodyPr>
          <a:lstStyle/>
          <a:p>
            <a:r>
              <a:rPr lang="en-US" sz="4400" dirty="0" smtClean="0"/>
              <a:t>Back to the End: Revelation 21:24-27</a:t>
            </a:r>
            <a:endParaRPr lang="en-US" sz="5400" dirty="0"/>
          </a:p>
        </p:txBody>
      </p:sp>
      <p:sp>
        <p:nvSpPr>
          <p:cNvPr id="3" name="Content Placeholder 2"/>
          <p:cNvSpPr>
            <a:spLocks noGrp="1"/>
          </p:cNvSpPr>
          <p:nvPr>
            <p:ph idx="1"/>
          </p:nvPr>
        </p:nvSpPr>
        <p:spPr>
          <a:xfrm>
            <a:off x="677333" y="1417320"/>
            <a:ext cx="4839548" cy="4991571"/>
          </a:xfrm>
        </p:spPr>
        <p:txBody>
          <a:bodyPr>
            <a:noAutofit/>
          </a:bodyPr>
          <a:lstStyle/>
          <a:p>
            <a:r>
              <a:rPr lang="en-US" sz="3600" b="1" baseline="30000" dirty="0"/>
              <a:t>24 </a:t>
            </a:r>
            <a:r>
              <a:rPr lang="en-US" sz="3600" dirty="0"/>
              <a:t>And the nations of them which are saved shall walk in the light of it: and the kings of the earth do bring their glory and </a:t>
            </a:r>
            <a:r>
              <a:rPr lang="en-US" sz="3600" dirty="0" err="1"/>
              <a:t>honour</a:t>
            </a:r>
            <a:r>
              <a:rPr lang="en-US" sz="3600" dirty="0"/>
              <a:t> into it.</a:t>
            </a:r>
          </a:p>
        </p:txBody>
      </p:sp>
      <p:pic>
        <p:nvPicPr>
          <p:cNvPr id="113666" name="Picture 2" descr="17 Best images about New Jerusalem on Pinterest | Revelation 21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6881" y="1524317"/>
            <a:ext cx="5166572" cy="4447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507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609600"/>
            <a:ext cx="11689080" cy="1320800"/>
          </a:xfrm>
        </p:spPr>
        <p:txBody>
          <a:bodyPr>
            <a:noAutofit/>
          </a:bodyPr>
          <a:lstStyle/>
          <a:p>
            <a:r>
              <a:rPr lang="en-US" sz="4400" dirty="0" smtClean="0"/>
              <a:t>Back to the End: Revelation 21:25-27</a:t>
            </a:r>
            <a:endParaRPr lang="en-US" sz="5400" dirty="0"/>
          </a:p>
        </p:txBody>
      </p:sp>
      <p:sp>
        <p:nvSpPr>
          <p:cNvPr id="3" name="Content Placeholder 2"/>
          <p:cNvSpPr>
            <a:spLocks noGrp="1"/>
          </p:cNvSpPr>
          <p:nvPr>
            <p:ph idx="1"/>
          </p:nvPr>
        </p:nvSpPr>
        <p:spPr>
          <a:xfrm>
            <a:off x="677333" y="1417320"/>
            <a:ext cx="4839548" cy="4991571"/>
          </a:xfrm>
        </p:spPr>
        <p:txBody>
          <a:bodyPr>
            <a:noAutofit/>
          </a:bodyPr>
          <a:lstStyle/>
          <a:p>
            <a:r>
              <a:rPr lang="en-US" sz="3600" b="1" baseline="30000" dirty="0"/>
              <a:t>25 </a:t>
            </a:r>
            <a:r>
              <a:rPr lang="en-US" sz="3600" dirty="0"/>
              <a:t>And the gates of it shall not be shut at all by day: for there shall be no night there.</a:t>
            </a:r>
          </a:p>
          <a:p>
            <a:r>
              <a:rPr lang="en-US" sz="3600" b="1" baseline="30000" dirty="0"/>
              <a:t>26 </a:t>
            </a:r>
            <a:r>
              <a:rPr lang="en-US" sz="3600" dirty="0"/>
              <a:t>And they shall bring the glory and </a:t>
            </a:r>
            <a:r>
              <a:rPr lang="en-US" sz="3600" dirty="0" err="1"/>
              <a:t>honour</a:t>
            </a:r>
            <a:r>
              <a:rPr lang="en-US" sz="3600" dirty="0"/>
              <a:t> of the nations into it.</a:t>
            </a:r>
          </a:p>
        </p:txBody>
      </p:sp>
      <p:pic>
        <p:nvPicPr>
          <p:cNvPr id="114690" name="Picture 2" descr="What Will The New Jerusalem Be Lik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5613" y="1701800"/>
            <a:ext cx="5168898" cy="4135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5842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609600"/>
            <a:ext cx="11689080" cy="1320800"/>
          </a:xfrm>
        </p:spPr>
        <p:txBody>
          <a:bodyPr>
            <a:noAutofit/>
          </a:bodyPr>
          <a:lstStyle/>
          <a:p>
            <a:r>
              <a:rPr lang="en-US" sz="4400" dirty="0" smtClean="0"/>
              <a:t>Back to the End: Revelation 21:27</a:t>
            </a:r>
            <a:endParaRPr lang="en-US" sz="5400" dirty="0"/>
          </a:p>
        </p:txBody>
      </p:sp>
      <p:sp>
        <p:nvSpPr>
          <p:cNvPr id="3" name="Content Placeholder 2"/>
          <p:cNvSpPr>
            <a:spLocks noGrp="1"/>
          </p:cNvSpPr>
          <p:nvPr>
            <p:ph idx="1"/>
          </p:nvPr>
        </p:nvSpPr>
        <p:spPr>
          <a:xfrm>
            <a:off x="677332" y="1417320"/>
            <a:ext cx="5479627" cy="4991571"/>
          </a:xfrm>
        </p:spPr>
        <p:txBody>
          <a:bodyPr>
            <a:noAutofit/>
          </a:bodyPr>
          <a:lstStyle/>
          <a:p>
            <a:r>
              <a:rPr lang="en-US" sz="3600" b="1" baseline="30000" dirty="0"/>
              <a:t>27 </a:t>
            </a:r>
            <a:r>
              <a:rPr lang="en-US" sz="3600" dirty="0"/>
              <a:t>And there shall in no wise enter into it any thing that </a:t>
            </a:r>
            <a:r>
              <a:rPr lang="en-US" sz="3600" dirty="0" err="1"/>
              <a:t>defileth</a:t>
            </a:r>
            <a:r>
              <a:rPr lang="en-US" sz="3600" dirty="0"/>
              <a:t>, neither whatsoever </a:t>
            </a:r>
            <a:r>
              <a:rPr lang="en-US" sz="3600" dirty="0" err="1"/>
              <a:t>worketh</a:t>
            </a:r>
            <a:r>
              <a:rPr lang="en-US" sz="3600" dirty="0"/>
              <a:t> abomination, or </a:t>
            </a:r>
            <a:r>
              <a:rPr lang="en-US" sz="3600" dirty="0" err="1"/>
              <a:t>maketh</a:t>
            </a:r>
            <a:r>
              <a:rPr lang="en-US" sz="3600" dirty="0"/>
              <a:t> a lie: but they which are written in the Lamb's book of life.</a:t>
            </a:r>
          </a:p>
        </p:txBody>
      </p:sp>
      <p:pic>
        <p:nvPicPr>
          <p:cNvPr id="115714" name="Picture 2" descr="The New Jerusalem - Christian Devotions, music &amp; poe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959" y="1532521"/>
            <a:ext cx="4959985" cy="4761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3936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49027" y="2952980"/>
            <a:ext cx="7766936" cy="1646302"/>
          </a:xfrm>
        </p:spPr>
        <p:txBody>
          <a:bodyPr/>
          <a:lstStyle/>
          <a:p>
            <a:r>
              <a:rPr lang="en-US" sz="9600" b="1" dirty="0" smtClean="0"/>
              <a:t>Thank you!</a:t>
            </a:r>
            <a:endParaRPr lang="en-US" sz="9600" b="1" dirty="0"/>
          </a:p>
        </p:txBody>
      </p:sp>
      <p:sp>
        <p:nvSpPr>
          <p:cNvPr id="3" name="Subtitle 2"/>
          <p:cNvSpPr>
            <a:spLocks noGrp="1"/>
          </p:cNvSpPr>
          <p:nvPr>
            <p:ph type="subTitle" idx="1"/>
          </p:nvPr>
        </p:nvSpPr>
        <p:spPr/>
        <p:txBody>
          <a:bodyPr>
            <a:normAutofit/>
          </a:bodyPr>
          <a:lstStyle/>
          <a:p>
            <a:pPr algn="l"/>
            <a:r>
              <a:rPr lang="en-US" sz="6000" dirty="0" smtClean="0"/>
              <a:t>And Happy Sabbath!  </a:t>
            </a:r>
            <a:endParaRPr lang="en-US" sz="6000" dirty="0"/>
          </a:p>
        </p:txBody>
      </p:sp>
    </p:spTree>
    <p:extLst>
      <p:ext uri="{BB962C8B-B14F-4D97-AF65-F5344CB8AC3E}">
        <p14:creationId xmlns:p14="http://schemas.microsoft.com/office/powerpoint/2010/main" val="4235275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297939" cy="1320800"/>
          </a:xfrm>
        </p:spPr>
        <p:txBody>
          <a:bodyPr>
            <a:noAutofit/>
          </a:bodyPr>
          <a:lstStyle/>
          <a:p>
            <a:r>
              <a:rPr lang="en-US" sz="4400" dirty="0" smtClean="0"/>
              <a:t>End of the Story: Revelation 4:5-11</a:t>
            </a:r>
            <a:endParaRPr lang="en-US" sz="4400" dirty="0"/>
          </a:p>
        </p:txBody>
      </p:sp>
      <p:sp>
        <p:nvSpPr>
          <p:cNvPr id="3" name="Content Placeholder 2"/>
          <p:cNvSpPr>
            <a:spLocks noGrp="1"/>
          </p:cNvSpPr>
          <p:nvPr>
            <p:ph idx="1"/>
          </p:nvPr>
        </p:nvSpPr>
        <p:spPr>
          <a:xfrm>
            <a:off x="609601" y="1609416"/>
            <a:ext cx="4599708" cy="4638984"/>
          </a:xfrm>
        </p:spPr>
        <p:txBody>
          <a:bodyPr>
            <a:noAutofit/>
          </a:bodyPr>
          <a:lstStyle/>
          <a:p>
            <a:r>
              <a:rPr lang="en-US" sz="3200" b="1" baseline="30000" dirty="0"/>
              <a:t>5 </a:t>
            </a:r>
            <a:r>
              <a:rPr lang="en-US" sz="3200" dirty="0"/>
              <a:t>And out of the throne proceeded </a:t>
            </a:r>
            <a:r>
              <a:rPr lang="en-US" sz="3200" dirty="0" err="1"/>
              <a:t>lightnings</a:t>
            </a:r>
            <a:r>
              <a:rPr lang="en-US" sz="3200" dirty="0"/>
              <a:t> and </a:t>
            </a:r>
            <a:r>
              <a:rPr lang="en-US" sz="3200" dirty="0" err="1"/>
              <a:t>thunderings</a:t>
            </a:r>
            <a:r>
              <a:rPr lang="en-US" sz="3200" dirty="0"/>
              <a:t> and voices: and there were seven lamps of fire burning before the throne, which are the seven Spirits of God.</a:t>
            </a:r>
            <a:endParaRPr lang="en-US" sz="3600" dirty="0"/>
          </a:p>
        </p:txBody>
      </p:sp>
      <p:pic>
        <p:nvPicPr>
          <p:cNvPr id="18434" name="Picture 2" descr="Pin on Jesus my Savi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7042" y="1930400"/>
            <a:ext cx="5658411" cy="3652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7171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505757" cy="1320800"/>
          </a:xfrm>
        </p:spPr>
        <p:txBody>
          <a:bodyPr>
            <a:noAutofit/>
          </a:bodyPr>
          <a:lstStyle/>
          <a:p>
            <a:r>
              <a:rPr lang="en-US" sz="4400" dirty="0" smtClean="0"/>
              <a:t>End of the Story: Revelation 4:6-11</a:t>
            </a:r>
            <a:endParaRPr lang="en-US" sz="4400" dirty="0"/>
          </a:p>
        </p:txBody>
      </p:sp>
      <p:sp>
        <p:nvSpPr>
          <p:cNvPr id="3" name="Content Placeholder 2"/>
          <p:cNvSpPr>
            <a:spLocks noGrp="1"/>
          </p:cNvSpPr>
          <p:nvPr>
            <p:ph idx="1"/>
          </p:nvPr>
        </p:nvSpPr>
        <p:spPr>
          <a:xfrm>
            <a:off x="609600" y="1609416"/>
            <a:ext cx="4625787" cy="4638984"/>
          </a:xfrm>
        </p:spPr>
        <p:txBody>
          <a:bodyPr>
            <a:normAutofit/>
          </a:bodyPr>
          <a:lstStyle/>
          <a:p>
            <a:r>
              <a:rPr lang="en-US" sz="3200" b="1" baseline="30000" dirty="0"/>
              <a:t>6 </a:t>
            </a:r>
            <a:r>
              <a:rPr lang="en-US" sz="3200" dirty="0"/>
              <a:t>And before the throne there was a sea of glass like unto crystal: and in the midst of the throne, and round about the throne, were four beasts full of eyes before and behind.</a:t>
            </a:r>
            <a:endParaRPr lang="en-US" sz="3600" dirty="0"/>
          </a:p>
        </p:txBody>
      </p:sp>
      <p:pic>
        <p:nvPicPr>
          <p:cNvPr id="19458" name="Picture 2" descr="Pin on Revelation 4 &amp; 5, 7 Seals Opening Vision - God's Throne i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5387" y="2372924"/>
            <a:ext cx="5325169" cy="3111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174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353357" cy="1320800"/>
          </a:xfrm>
        </p:spPr>
        <p:txBody>
          <a:bodyPr>
            <a:noAutofit/>
          </a:bodyPr>
          <a:lstStyle/>
          <a:p>
            <a:r>
              <a:rPr lang="en-US" sz="4400" dirty="0" smtClean="0"/>
              <a:t>End of the Story: Revelation 4:7-11</a:t>
            </a:r>
            <a:endParaRPr lang="en-US" sz="4400" dirty="0"/>
          </a:p>
        </p:txBody>
      </p:sp>
      <p:sp>
        <p:nvSpPr>
          <p:cNvPr id="3" name="Content Placeholder 2"/>
          <p:cNvSpPr>
            <a:spLocks noGrp="1"/>
          </p:cNvSpPr>
          <p:nvPr>
            <p:ph idx="1"/>
          </p:nvPr>
        </p:nvSpPr>
        <p:spPr>
          <a:xfrm>
            <a:off x="609601" y="1609416"/>
            <a:ext cx="4374776" cy="4638984"/>
          </a:xfrm>
        </p:spPr>
        <p:txBody>
          <a:bodyPr>
            <a:normAutofit lnSpcReduction="10000"/>
          </a:bodyPr>
          <a:lstStyle/>
          <a:p>
            <a:r>
              <a:rPr lang="en-US" sz="3400" b="1" baseline="30000" dirty="0"/>
              <a:t>7 </a:t>
            </a:r>
            <a:r>
              <a:rPr lang="en-US" sz="3400" dirty="0"/>
              <a:t>And the first beast was like a lion, and the second beast like a calf, and the third beast had a face as a man, and the fourth beast was like a flying eagle.</a:t>
            </a:r>
          </a:p>
        </p:txBody>
      </p:sp>
      <p:pic>
        <p:nvPicPr>
          <p:cNvPr id="20482" name="Picture 2" descr="Pin by Karin Gilman on calligraphy, illumination, &amp; illustration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5496" y="1817234"/>
            <a:ext cx="5161958" cy="3851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9585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519611" cy="1320800"/>
          </a:xfrm>
        </p:spPr>
        <p:txBody>
          <a:bodyPr>
            <a:noAutofit/>
          </a:bodyPr>
          <a:lstStyle/>
          <a:p>
            <a:r>
              <a:rPr lang="en-US" sz="4400" dirty="0" smtClean="0"/>
              <a:t>End of the Story: Revelation 4:8-11</a:t>
            </a:r>
            <a:endParaRPr lang="en-US" sz="4400" dirty="0"/>
          </a:p>
        </p:txBody>
      </p:sp>
      <p:sp>
        <p:nvSpPr>
          <p:cNvPr id="3" name="Content Placeholder 2"/>
          <p:cNvSpPr>
            <a:spLocks noGrp="1"/>
          </p:cNvSpPr>
          <p:nvPr>
            <p:ph idx="1"/>
          </p:nvPr>
        </p:nvSpPr>
        <p:spPr>
          <a:xfrm>
            <a:off x="609601" y="1609416"/>
            <a:ext cx="4661646" cy="4638984"/>
          </a:xfrm>
        </p:spPr>
        <p:txBody>
          <a:bodyPr>
            <a:normAutofit fontScale="92500" lnSpcReduction="20000"/>
          </a:bodyPr>
          <a:lstStyle/>
          <a:p>
            <a:r>
              <a:rPr lang="en-US" sz="3600" b="1" baseline="30000" dirty="0"/>
              <a:t>8 </a:t>
            </a:r>
            <a:r>
              <a:rPr lang="en-US" sz="3600" dirty="0"/>
              <a:t>And the four beasts had each of them six wings about him; and they were full of eyes within: and they rest not day and night, saying, Holy, holy, holy, </a:t>
            </a:r>
            <a:r>
              <a:rPr lang="en-US" sz="3600" cap="small" dirty="0"/>
              <a:t>Lord</a:t>
            </a:r>
            <a:r>
              <a:rPr lang="en-US" sz="3600" dirty="0"/>
              <a:t> God Almighty, which was, and is, and is to come.</a:t>
            </a:r>
            <a:endParaRPr lang="en-US" sz="3400" dirty="0"/>
          </a:p>
        </p:txBody>
      </p:sp>
      <p:pic>
        <p:nvPicPr>
          <p:cNvPr id="21506" name="Picture 2" descr="God's Four Sore Judgments #4: Beas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1246" y="1463040"/>
            <a:ext cx="5029403" cy="4785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065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End of the Story: Revelation 4:9-11</a:t>
            </a:r>
            <a:endParaRPr lang="en-US" sz="4400" dirty="0"/>
          </a:p>
        </p:txBody>
      </p:sp>
      <p:sp>
        <p:nvSpPr>
          <p:cNvPr id="3" name="Content Placeholder 2"/>
          <p:cNvSpPr>
            <a:spLocks noGrp="1"/>
          </p:cNvSpPr>
          <p:nvPr>
            <p:ph idx="1"/>
          </p:nvPr>
        </p:nvSpPr>
        <p:spPr>
          <a:xfrm>
            <a:off x="609601" y="1609416"/>
            <a:ext cx="3713017" cy="4638984"/>
          </a:xfrm>
        </p:spPr>
        <p:txBody>
          <a:bodyPr>
            <a:noAutofit/>
          </a:bodyPr>
          <a:lstStyle/>
          <a:p>
            <a:r>
              <a:rPr lang="en-US" sz="3200" b="1" baseline="30000" dirty="0"/>
              <a:t>9 </a:t>
            </a:r>
            <a:r>
              <a:rPr lang="en-US" sz="3200" dirty="0"/>
              <a:t>And when those beasts give glory and </a:t>
            </a:r>
            <a:r>
              <a:rPr lang="en-US" sz="3200" dirty="0" err="1"/>
              <a:t>honour</a:t>
            </a:r>
            <a:r>
              <a:rPr lang="en-US" sz="3200" dirty="0"/>
              <a:t> and thanks to him that sat on the throne, who </a:t>
            </a:r>
            <a:r>
              <a:rPr lang="en-US" sz="3200" dirty="0" err="1"/>
              <a:t>liveth</a:t>
            </a:r>
            <a:r>
              <a:rPr lang="en-US" sz="3200" dirty="0"/>
              <a:t> for ever and ever</a:t>
            </a:r>
            <a:r>
              <a:rPr lang="en-US" sz="3200" dirty="0" smtClean="0"/>
              <a:t>,</a:t>
            </a:r>
            <a:endParaRPr lang="en-US" sz="3200" dirty="0"/>
          </a:p>
        </p:txBody>
      </p:sp>
      <p:pic>
        <p:nvPicPr>
          <p:cNvPr id="22530" name="Picture 2" descr="The Four Living Creatures | Journey to Messia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1186" y="1930400"/>
            <a:ext cx="6608669" cy="330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043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20040"/>
            <a:ext cx="9914965" cy="1143000"/>
          </a:xfrm>
        </p:spPr>
        <p:txBody>
          <a:bodyPr>
            <a:normAutofit/>
          </a:bodyPr>
          <a:lstStyle/>
          <a:p>
            <a:r>
              <a:rPr lang="en-US" sz="4400" dirty="0" smtClean="0"/>
              <a:t>End of the Story: Revelation 4:10-11</a:t>
            </a:r>
            <a:endParaRPr lang="en-US" sz="4400" dirty="0"/>
          </a:p>
        </p:txBody>
      </p:sp>
      <p:sp>
        <p:nvSpPr>
          <p:cNvPr id="3" name="Content Placeholder 2"/>
          <p:cNvSpPr>
            <a:spLocks noGrp="1"/>
          </p:cNvSpPr>
          <p:nvPr>
            <p:ph idx="1"/>
          </p:nvPr>
        </p:nvSpPr>
        <p:spPr>
          <a:xfrm>
            <a:off x="609601" y="1609416"/>
            <a:ext cx="4231340" cy="4638984"/>
          </a:xfrm>
        </p:spPr>
        <p:txBody>
          <a:bodyPr>
            <a:normAutofit lnSpcReduction="10000"/>
          </a:bodyPr>
          <a:lstStyle/>
          <a:p>
            <a:r>
              <a:rPr lang="en-US" sz="3200" b="1" baseline="30000" dirty="0"/>
              <a:t>10 </a:t>
            </a:r>
            <a:r>
              <a:rPr lang="en-US" sz="3200" dirty="0"/>
              <a:t>The four and twenty elders fall down before him that sat on the throne, and worship him that </a:t>
            </a:r>
            <a:r>
              <a:rPr lang="en-US" sz="3200" dirty="0" err="1"/>
              <a:t>liveth</a:t>
            </a:r>
            <a:r>
              <a:rPr lang="en-US" sz="3200" dirty="0"/>
              <a:t> for ever and ever, and cast their crowns before the throne, saying,</a:t>
            </a:r>
            <a:endParaRPr lang="en-US" sz="3400" dirty="0"/>
          </a:p>
        </p:txBody>
      </p:sp>
      <p:pic>
        <p:nvPicPr>
          <p:cNvPr id="23554" name="Picture 2" descr="Study of Revelation: The 24 Elders | Prophetic art, Bible pictur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0941" y="2092036"/>
            <a:ext cx="6322560" cy="3161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2960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20040"/>
            <a:ext cx="9914965" cy="1143000"/>
          </a:xfrm>
        </p:spPr>
        <p:txBody>
          <a:bodyPr>
            <a:normAutofit/>
          </a:bodyPr>
          <a:lstStyle/>
          <a:p>
            <a:r>
              <a:rPr lang="en-US" sz="4400" dirty="0" smtClean="0"/>
              <a:t>End of the Story: Revelation 4:11</a:t>
            </a:r>
            <a:endParaRPr lang="en-US" sz="4400" dirty="0"/>
          </a:p>
        </p:txBody>
      </p:sp>
      <p:sp>
        <p:nvSpPr>
          <p:cNvPr id="3" name="Content Placeholder 2"/>
          <p:cNvSpPr>
            <a:spLocks noGrp="1"/>
          </p:cNvSpPr>
          <p:nvPr>
            <p:ph idx="1"/>
          </p:nvPr>
        </p:nvSpPr>
        <p:spPr>
          <a:xfrm>
            <a:off x="609601" y="1609416"/>
            <a:ext cx="3585882" cy="4638984"/>
          </a:xfrm>
        </p:spPr>
        <p:txBody>
          <a:bodyPr>
            <a:normAutofit lnSpcReduction="10000"/>
          </a:bodyPr>
          <a:lstStyle/>
          <a:p>
            <a:r>
              <a:rPr lang="en-US" sz="3200" b="1" baseline="30000" dirty="0"/>
              <a:t>11 </a:t>
            </a:r>
            <a:r>
              <a:rPr lang="en-US" sz="3200" dirty="0"/>
              <a:t>Thou art worthy, O Lord, to receive glory and </a:t>
            </a:r>
            <a:r>
              <a:rPr lang="en-US" sz="3200" dirty="0" err="1"/>
              <a:t>honour</a:t>
            </a:r>
            <a:r>
              <a:rPr lang="en-US" sz="3200" dirty="0"/>
              <a:t> and power: for thou hast created all things, and for thy pleasure they are and were created.</a:t>
            </a:r>
            <a:endParaRPr lang="en-US" sz="3400" dirty="0"/>
          </a:p>
        </p:txBody>
      </p:sp>
      <p:pic>
        <p:nvPicPr>
          <p:cNvPr id="24578" name="Picture 2" descr="#4 Rev 4.2-6 3 And the One seated had the appearance of a jasper ston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6304" y="1804194"/>
            <a:ext cx="6872718" cy="3668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768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77333" y="609600"/>
            <a:ext cx="10572557" cy="1320800"/>
          </a:xfrm>
        </p:spPr>
        <p:txBody>
          <a:bodyPr>
            <a:noAutofit/>
          </a:bodyPr>
          <a:lstStyle/>
          <a:p>
            <a:r>
              <a:rPr lang="en-US" sz="5400" dirty="0" smtClean="0"/>
              <a:t>Memory Text:  Revelation 18:1</a:t>
            </a:r>
            <a:endParaRPr lang="en-US" sz="5400" dirty="0"/>
          </a:p>
        </p:txBody>
      </p:sp>
      <p:sp>
        <p:nvSpPr>
          <p:cNvPr id="14" name="Content Placeholder 13"/>
          <p:cNvSpPr>
            <a:spLocks noGrp="1"/>
          </p:cNvSpPr>
          <p:nvPr>
            <p:ph idx="1"/>
          </p:nvPr>
        </p:nvSpPr>
        <p:spPr/>
        <p:txBody>
          <a:bodyPr>
            <a:normAutofit/>
          </a:bodyPr>
          <a:lstStyle/>
          <a:p>
            <a:pPr lvl="0"/>
            <a:r>
              <a:rPr lang="en-US" sz="4000" b="1" dirty="0"/>
              <a:t>18 </a:t>
            </a:r>
            <a:r>
              <a:rPr lang="en-US" sz="4000" dirty="0"/>
              <a:t>And after these things I saw another angel come down from heaven, having great power; and the earth was lightened with his glory.</a:t>
            </a:r>
            <a:endParaRPr lang="en-US" sz="4000" dirty="0"/>
          </a:p>
        </p:txBody>
      </p:sp>
    </p:spTree>
    <p:extLst>
      <p:ext uri="{BB962C8B-B14F-4D97-AF65-F5344CB8AC3E}">
        <p14:creationId xmlns:p14="http://schemas.microsoft.com/office/powerpoint/2010/main" val="523774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20040"/>
            <a:ext cx="9914965" cy="1143000"/>
          </a:xfrm>
        </p:spPr>
        <p:txBody>
          <a:bodyPr>
            <a:normAutofit/>
          </a:bodyPr>
          <a:lstStyle/>
          <a:p>
            <a:r>
              <a:rPr lang="en-US" sz="4400" dirty="0" smtClean="0"/>
              <a:t>End of the Story: Revelation 5:8-14</a:t>
            </a:r>
            <a:endParaRPr lang="en-US" sz="4400" dirty="0"/>
          </a:p>
        </p:txBody>
      </p:sp>
      <p:sp>
        <p:nvSpPr>
          <p:cNvPr id="3" name="Content Placeholder 2"/>
          <p:cNvSpPr>
            <a:spLocks noGrp="1"/>
          </p:cNvSpPr>
          <p:nvPr>
            <p:ph idx="1"/>
          </p:nvPr>
        </p:nvSpPr>
        <p:spPr>
          <a:xfrm>
            <a:off x="609600" y="1609416"/>
            <a:ext cx="4643717" cy="4638984"/>
          </a:xfrm>
        </p:spPr>
        <p:txBody>
          <a:bodyPr>
            <a:normAutofit lnSpcReduction="10000"/>
          </a:bodyPr>
          <a:lstStyle/>
          <a:p>
            <a:r>
              <a:rPr lang="en-US" sz="3200" b="1" baseline="30000" dirty="0"/>
              <a:t>8 </a:t>
            </a:r>
            <a:r>
              <a:rPr lang="en-US" sz="3200" dirty="0"/>
              <a:t>And when he had taken the book, the four beasts and four and twenty elders fell down before the Lamb, having every one of them harps, and golden vials full of </a:t>
            </a:r>
            <a:r>
              <a:rPr lang="en-US" sz="3200" dirty="0" err="1"/>
              <a:t>odours</a:t>
            </a:r>
            <a:r>
              <a:rPr lang="en-US" sz="3200" dirty="0"/>
              <a:t>, which are the prayers of saints.</a:t>
            </a:r>
            <a:endParaRPr lang="en-US" sz="3400" dirty="0"/>
          </a:p>
        </p:txBody>
      </p:sp>
      <p:pic>
        <p:nvPicPr>
          <p:cNvPr id="25602" name="Picture 2" descr="the four living creatures and the twenty-four elders fell down befor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3317" y="1933324"/>
            <a:ext cx="5531617" cy="3991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3353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20040"/>
            <a:ext cx="9914965" cy="1143000"/>
          </a:xfrm>
        </p:spPr>
        <p:txBody>
          <a:bodyPr>
            <a:normAutofit/>
          </a:bodyPr>
          <a:lstStyle/>
          <a:p>
            <a:r>
              <a:rPr lang="en-US" sz="4400" dirty="0" smtClean="0"/>
              <a:t>End of the Story: Revelation 5:9-14</a:t>
            </a:r>
            <a:endParaRPr lang="en-US" sz="4400" dirty="0"/>
          </a:p>
        </p:txBody>
      </p:sp>
      <p:sp>
        <p:nvSpPr>
          <p:cNvPr id="3" name="Content Placeholder 2"/>
          <p:cNvSpPr>
            <a:spLocks noGrp="1"/>
          </p:cNvSpPr>
          <p:nvPr>
            <p:ph idx="1"/>
          </p:nvPr>
        </p:nvSpPr>
        <p:spPr>
          <a:xfrm>
            <a:off x="609599" y="1259792"/>
            <a:ext cx="5084618" cy="5006537"/>
          </a:xfrm>
        </p:spPr>
        <p:txBody>
          <a:bodyPr>
            <a:normAutofit/>
          </a:bodyPr>
          <a:lstStyle/>
          <a:p>
            <a:r>
              <a:rPr lang="en-US" sz="3200" b="1" baseline="30000" dirty="0"/>
              <a:t>9 </a:t>
            </a:r>
            <a:r>
              <a:rPr lang="en-US" sz="3200" dirty="0"/>
              <a:t>And they sung a new song, saying, Thou art worthy to take the book, and to open the seals thereof: for thou </a:t>
            </a:r>
            <a:r>
              <a:rPr lang="en-US" sz="3200" dirty="0" err="1"/>
              <a:t>wast</a:t>
            </a:r>
            <a:r>
              <a:rPr lang="en-US" sz="3200" dirty="0"/>
              <a:t> slain, and hast redeemed us to God by thy blood out of every kindred, and tongue, and people, and nation;</a:t>
            </a:r>
            <a:endParaRPr lang="en-US" sz="3400" dirty="0"/>
          </a:p>
        </p:txBody>
      </p:sp>
      <p:pic>
        <p:nvPicPr>
          <p:cNvPr id="26626" name="Picture 2" descr="Pin on Holy Angels of The One True G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7607" y="1463040"/>
            <a:ext cx="5059573" cy="4504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771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20040"/>
            <a:ext cx="9914965" cy="1143000"/>
          </a:xfrm>
        </p:spPr>
        <p:txBody>
          <a:bodyPr>
            <a:normAutofit/>
          </a:bodyPr>
          <a:lstStyle/>
          <a:p>
            <a:r>
              <a:rPr lang="en-US" sz="4400" dirty="0" smtClean="0"/>
              <a:t>End of the Story: Revelation 5:10-14</a:t>
            </a:r>
            <a:endParaRPr lang="en-US" sz="4400" dirty="0"/>
          </a:p>
        </p:txBody>
      </p:sp>
      <p:sp>
        <p:nvSpPr>
          <p:cNvPr id="3" name="Content Placeholder 2"/>
          <p:cNvSpPr>
            <a:spLocks noGrp="1"/>
          </p:cNvSpPr>
          <p:nvPr>
            <p:ph idx="1"/>
          </p:nvPr>
        </p:nvSpPr>
        <p:spPr>
          <a:xfrm>
            <a:off x="609601" y="1609416"/>
            <a:ext cx="3765176" cy="4522444"/>
          </a:xfrm>
        </p:spPr>
        <p:txBody>
          <a:bodyPr>
            <a:normAutofit/>
          </a:bodyPr>
          <a:lstStyle/>
          <a:p>
            <a:r>
              <a:rPr lang="en-US" sz="3600" b="1" baseline="30000" dirty="0"/>
              <a:t>10 </a:t>
            </a:r>
            <a:r>
              <a:rPr lang="en-US" sz="3600" dirty="0"/>
              <a:t>And hast made us unto our God kings and priests: and we shall reign on the earth.</a:t>
            </a:r>
          </a:p>
        </p:txBody>
      </p:sp>
      <p:pic>
        <p:nvPicPr>
          <p:cNvPr id="27650" name="Picture 2" descr="Mosaic of the 24 elders from the Book of Revelation, Santa Prassede ..."/>
          <p:cNvPicPr>
            <a:picLocks noChangeAspect="1" noChangeArrowheads="1"/>
          </p:cNvPicPr>
          <p:nvPr/>
        </p:nvPicPr>
        <p:blipFill rotWithShape="1">
          <a:blip r:embed="rId2">
            <a:extLst>
              <a:ext uri="{28A0092B-C50C-407E-A947-70E740481C1C}">
                <a14:useLocalDpi xmlns:a14="http://schemas.microsoft.com/office/drawing/2010/main" val="0"/>
              </a:ext>
            </a:extLst>
          </a:blip>
          <a:srcRect l="1236" t="1443" r="5555" b="18772"/>
          <a:stretch/>
        </p:blipFill>
        <p:spPr bwMode="auto">
          <a:xfrm>
            <a:off x="4769225" y="1463040"/>
            <a:ext cx="5414682" cy="4955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877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20040"/>
            <a:ext cx="9914965" cy="1143000"/>
          </a:xfrm>
        </p:spPr>
        <p:txBody>
          <a:bodyPr>
            <a:normAutofit/>
          </a:bodyPr>
          <a:lstStyle/>
          <a:p>
            <a:r>
              <a:rPr lang="en-US" sz="4400" dirty="0" smtClean="0"/>
              <a:t>End of the Story: Revelation 5:11-14</a:t>
            </a:r>
            <a:endParaRPr lang="en-US" sz="4400" dirty="0"/>
          </a:p>
        </p:txBody>
      </p:sp>
      <p:sp>
        <p:nvSpPr>
          <p:cNvPr id="3" name="Content Placeholder 2"/>
          <p:cNvSpPr>
            <a:spLocks noGrp="1"/>
          </p:cNvSpPr>
          <p:nvPr>
            <p:ph idx="1"/>
          </p:nvPr>
        </p:nvSpPr>
        <p:spPr>
          <a:xfrm>
            <a:off x="609601" y="1316183"/>
            <a:ext cx="5091952" cy="5120476"/>
          </a:xfrm>
        </p:spPr>
        <p:txBody>
          <a:bodyPr>
            <a:normAutofit fontScale="92500" lnSpcReduction="10000"/>
          </a:bodyPr>
          <a:lstStyle/>
          <a:p>
            <a:r>
              <a:rPr lang="en-US" sz="3600" b="1" baseline="30000" dirty="0"/>
              <a:t>11 </a:t>
            </a:r>
            <a:r>
              <a:rPr lang="en-US" sz="3600" dirty="0"/>
              <a:t>And I beheld, and I heard the voice of many angels round about the throne and the beasts and the elders: and the number of them was ten thousand times ten thousand, and thousands of thousands;</a:t>
            </a:r>
          </a:p>
        </p:txBody>
      </p:sp>
      <p:pic>
        <p:nvPicPr>
          <p:cNvPr id="28674" name="Picture 2" descr="Great White Throne Judgment | Rosto de cristo, Imagens católica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1553" y="1740132"/>
            <a:ext cx="6296754" cy="4126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21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20040"/>
            <a:ext cx="9914965" cy="1143000"/>
          </a:xfrm>
        </p:spPr>
        <p:txBody>
          <a:bodyPr>
            <a:normAutofit/>
          </a:bodyPr>
          <a:lstStyle/>
          <a:p>
            <a:r>
              <a:rPr lang="en-US" sz="4400" dirty="0" smtClean="0"/>
              <a:t>End of the Story: Revelation 5:12-14</a:t>
            </a:r>
            <a:endParaRPr lang="en-US" sz="4400" dirty="0"/>
          </a:p>
        </p:txBody>
      </p:sp>
      <p:sp>
        <p:nvSpPr>
          <p:cNvPr id="3" name="Content Placeholder 2"/>
          <p:cNvSpPr>
            <a:spLocks noGrp="1"/>
          </p:cNvSpPr>
          <p:nvPr>
            <p:ph idx="1"/>
          </p:nvPr>
        </p:nvSpPr>
        <p:spPr>
          <a:xfrm>
            <a:off x="609601" y="1609415"/>
            <a:ext cx="4500281" cy="4827243"/>
          </a:xfrm>
        </p:spPr>
        <p:txBody>
          <a:bodyPr>
            <a:normAutofit fontScale="92500"/>
          </a:bodyPr>
          <a:lstStyle/>
          <a:p>
            <a:r>
              <a:rPr lang="en-US" sz="3600" b="1" baseline="30000" dirty="0"/>
              <a:t>12 </a:t>
            </a:r>
            <a:r>
              <a:rPr lang="en-US" sz="3600" dirty="0"/>
              <a:t>Saying with a loud voice, Worthy is the Lamb that was slain to receive power, and riches, and wisdom, and strength, and </a:t>
            </a:r>
            <a:r>
              <a:rPr lang="en-US" sz="3600" dirty="0" err="1"/>
              <a:t>honour</a:t>
            </a:r>
            <a:r>
              <a:rPr lang="en-US" sz="3600" dirty="0"/>
              <a:t>, and glory, and blessing.</a:t>
            </a:r>
            <a:endParaRPr lang="en-US" sz="4000" dirty="0"/>
          </a:p>
        </p:txBody>
      </p:sp>
      <p:pic>
        <p:nvPicPr>
          <p:cNvPr id="29698" name="Picture 2" descr="The Bible In Paintings 138: THE THRONE OF HEAV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9882" y="1609415"/>
            <a:ext cx="5294966" cy="4696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734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20040"/>
            <a:ext cx="9914965" cy="1143000"/>
          </a:xfrm>
        </p:spPr>
        <p:txBody>
          <a:bodyPr>
            <a:normAutofit/>
          </a:bodyPr>
          <a:lstStyle/>
          <a:p>
            <a:r>
              <a:rPr lang="en-US" sz="4400" dirty="0" smtClean="0"/>
              <a:t>End of the Story: Revelation 5:13-14</a:t>
            </a:r>
            <a:endParaRPr lang="en-US" sz="4400" dirty="0"/>
          </a:p>
        </p:txBody>
      </p:sp>
      <p:sp>
        <p:nvSpPr>
          <p:cNvPr id="3" name="Content Placeholder 2"/>
          <p:cNvSpPr>
            <a:spLocks noGrp="1"/>
          </p:cNvSpPr>
          <p:nvPr>
            <p:ph idx="1"/>
          </p:nvPr>
        </p:nvSpPr>
        <p:spPr>
          <a:xfrm>
            <a:off x="609601" y="1219200"/>
            <a:ext cx="6090209" cy="5217458"/>
          </a:xfrm>
        </p:spPr>
        <p:txBody>
          <a:bodyPr>
            <a:noAutofit/>
          </a:bodyPr>
          <a:lstStyle/>
          <a:p>
            <a:r>
              <a:rPr lang="en-US" sz="3300" b="1" baseline="30000" dirty="0"/>
              <a:t>13 </a:t>
            </a:r>
            <a:r>
              <a:rPr lang="en-US" sz="3300" dirty="0"/>
              <a:t>And every creature which is in heaven, and on the earth, and under the earth, and such as are in the sea, and all that are in them, heard I saying, Blessing, and </a:t>
            </a:r>
            <a:r>
              <a:rPr lang="en-US" sz="3300" dirty="0" err="1"/>
              <a:t>honour</a:t>
            </a:r>
            <a:r>
              <a:rPr lang="en-US" sz="3300" dirty="0"/>
              <a:t>, and glory, and power, be unto him that </a:t>
            </a:r>
            <a:r>
              <a:rPr lang="en-US" sz="3300" dirty="0" err="1"/>
              <a:t>sitteth</a:t>
            </a:r>
            <a:r>
              <a:rPr lang="en-US" sz="3300" dirty="0"/>
              <a:t> upon the throne, and unto the Lamb for ever and ever.</a:t>
            </a:r>
          </a:p>
        </p:txBody>
      </p:sp>
      <p:pic>
        <p:nvPicPr>
          <p:cNvPr id="30722" name="Picture 2" descr="St.John in Clouds, Surrounded by 24 Elders around the Throne of God by ..."/>
          <p:cNvPicPr>
            <a:picLocks noChangeAspect="1" noChangeArrowheads="1"/>
          </p:cNvPicPr>
          <p:nvPr/>
        </p:nvPicPr>
        <p:blipFill rotWithShape="1">
          <a:blip r:embed="rId2">
            <a:extLst>
              <a:ext uri="{28A0092B-C50C-407E-A947-70E740481C1C}">
                <a14:useLocalDpi xmlns:a14="http://schemas.microsoft.com/office/drawing/2010/main" val="0"/>
              </a:ext>
            </a:extLst>
          </a:blip>
          <a:srcRect b="3613"/>
          <a:stretch/>
        </p:blipFill>
        <p:spPr bwMode="auto">
          <a:xfrm>
            <a:off x="7309410" y="1342589"/>
            <a:ext cx="3523923" cy="4970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2942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20040"/>
            <a:ext cx="9914965" cy="1143000"/>
          </a:xfrm>
        </p:spPr>
        <p:txBody>
          <a:bodyPr>
            <a:normAutofit/>
          </a:bodyPr>
          <a:lstStyle/>
          <a:p>
            <a:r>
              <a:rPr lang="en-US" sz="4400" dirty="0" smtClean="0"/>
              <a:t>End of the Story: Revelation 5:14</a:t>
            </a:r>
            <a:endParaRPr lang="en-US" sz="4400" dirty="0"/>
          </a:p>
        </p:txBody>
      </p:sp>
      <p:sp>
        <p:nvSpPr>
          <p:cNvPr id="3" name="Content Placeholder 2"/>
          <p:cNvSpPr>
            <a:spLocks noGrp="1"/>
          </p:cNvSpPr>
          <p:nvPr>
            <p:ph idx="1"/>
          </p:nvPr>
        </p:nvSpPr>
        <p:spPr>
          <a:xfrm>
            <a:off x="609600" y="1463040"/>
            <a:ext cx="4356848" cy="4827243"/>
          </a:xfrm>
        </p:spPr>
        <p:txBody>
          <a:bodyPr>
            <a:noAutofit/>
          </a:bodyPr>
          <a:lstStyle/>
          <a:p>
            <a:r>
              <a:rPr lang="en-US" sz="3600" b="1" baseline="30000" dirty="0"/>
              <a:t>14 </a:t>
            </a:r>
            <a:r>
              <a:rPr lang="en-US" sz="3600" dirty="0"/>
              <a:t>And the four beasts said, Amen. And the four and twenty elders fell down and worshipped him that </a:t>
            </a:r>
            <a:r>
              <a:rPr lang="en-US" sz="3600" dirty="0" err="1"/>
              <a:t>liveth</a:t>
            </a:r>
            <a:r>
              <a:rPr lang="en-US" sz="3600" dirty="0"/>
              <a:t> for ever and ever.</a:t>
            </a:r>
            <a:endParaRPr lang="en-US" sz="3300" dirty="0"/>
          </a:p>
        </p:txBody>
      </p:sp>
      <p:pic>
        <p:nvPicPr>
          <p:cNvPr id="31746" name="Picture 2" descr="What is heaven like? the 24 elders worship before Jesus throne ..."/>
          <p:cNvPicPr>
            <a:picLocks noChangeAspect="1" noChangeArrowheads="1"/>
          </p:cNvPicPr>
          <p:nvPr/>
        </p:nvPicPr>
        <p:blipFill rotWithShape="1">
          <a:blip r:embed="rId2">
            <a:extLst>
              <a:ext uri="{28A0092B-C50C-407E-A947-70E740481C1C}">
                <a14:useLocalDpi xmlns:a14="http://schemas.microsoft.com/office/drawing/2010/main" val="0"/>
              </a:ext>
            </a:extLst>
          </a:blip>
          <a:srcRect l="9161" r="10403" b="4738"/>
          <a:stretch/>
        </p:blipFill>
        <p:spPr bwMode="auto">
          <a:xfrm>
            <a:off x="5486400" y="1463040"/>
            <a:ext cx="5038164" cy="4466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7542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80594" y="789287"/>
            <a:ext cx="7766936" cy="1646302"/>
          </a:xfrm>
        </p:spPr>
        <p:txBody>
          <a:bodyPr/>
          <a:lstStyle/>
          <a:p>
            <a:pPr algn="l"/>
            <a:r>
              <a:rPr lang="en-US" sz="9600" dirty="0" smtClean="0">
                <a:solidFill>
                  <a:schemeClr val="accent1">
                    <a:lumMod val="20000"/>
                    <a:lumOff val="80000"/>
                  </a:schemeClr>
                </a:solidFill>
              </a:rPr>
              <a:t>THE END:  </a:t>
            </a:r>
            <a:endParaRPr lang="en-US" sz="9600" dirty="0">
              <a:solidFill>
                <a:schemeClr val="accent1">
                  <a:lumMod val="20000"/>
                  <a:lumOff val="80000"/>
                </a:schemeClr>
              </a:solidFill>
            </a:endParaRPr>
          </a:p>
        </p:txBody>
      </p:sp>
      <p:sp>
        <p:nvSpPr>
          <p:cNvPr id="3" name="Subtitle 2"/>
          <p:cNvSpPr>
            <a:spLocks noGrp="1"/>
          </p:cNvSpPr>
          <p:nvPr>
            <p:ph type="subTitle" idx="1"/>
          </p:nvPr>
        </p:nvSpPr>
        <p:spPr>
          <a:xfrm>
            <a:off x="2307552" y="3134071"/>
            <a:ext cx="7766936" cy="1383492"/>
          </a:xfrm>
        </p:spPr>
        <p:txBody>
          <a:bodyPr>
            <a:normAutofit/>
          </a:bodyPr>
          <a:lstStyle/>
          <a:p>
            <a:pPr algn="ctr"/>
            <a:r>
              <a:rPr lang="en-US" sz="4000" dirty="0" smtClean="0"/>
              <a:t>All created beings worship Him, and sin is eradicated forever!  </a:t>
            </a:r>
            <a:endParaRPr lang="en-US" sz="4000" dirty="0"/>
          </a:p>
        </p:txBody>
      </p:sp>
      <p:sp>
        <p:nvSpPr>
          <p:cNvPr id="4" name="Title 1"/>
          <p:cNvSpPr txBox="1">
            <a:spLocks/>
          </p:cNvSpPr>
          <p:nvPr/>
        </p:nvSpPr>
        <p:spPr>
          <a:xfrm>
            <a:off x="980594" y="1858472"/>
            <a:ext cx="9093894" cy="1468582"/>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1500" dirty="0" smtClean="0"/>
              <a:t>GOD WINS!!</a:t>
            </a:r>
            <a:endParaRPr lang="en-US" sz="11500" dirty="0"/>
          </a:p>
        </p:txBody>
      </p:sp>
      <p:sp>
        <p:nvSpPr>
          <p:cNvPr id="5" name="Subtitle 2"/>
          <p:cNvSpPr txBox="1">
            <a:spLocks/>
          </p:cNvSpPr>
          <p:nvPr/>
        </p:nvSpPr>
        <p:spPr>
          <a:xfrm>
            <a:off x="980594" y="4602653"/>
            <a:ext cx="6680969" cy="2102947"/>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r>
              <a:rPr lang="en-US" sz="4000" dirty="0" smtClean="0">
                <a:solidFill>
                  <a:schemeClr val="accent1">
                    <a:lumMod val="75000"/>
                  </a:schemeClr>
                </a:solidFill>
              </a:rPr>
              <a:t>Unfortunately, before that, there’s a certain amount of evil, grief, and confusion…</a:t>
            </a:r>
            <a:endParaRPr lang="en-US" sz="4000" dirty="0">
              <a:solidFill>
                <a:schemeClr val="accent1">
                  <a:lumMod val="75000"/>
                </a:schemeClr>
              </a:solidFill>
            </a:endParaRPr>
          </a:p>
        </p:txBody>
      </p:sp>
    </p:spTree>
    <p:extLst>
      <p:ext uri="{BB962C8B-B14F-4D97-AF65-F5344CB8AC3E}">
        <p14:creationId xmlns:p14="http://schemas.microsoft.com/office/powerpoint/2010/main" val="1404785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921393" cy="1320800"/>
          </a:xfrm>
        </p:spPr>
        <p:txBody>
          <a:bodyPr>
            <a:noAutofit/>
          </a:bodyPr>
          <a:lstStyle/>
          <a:p>
            <a:r>
              <a:rPr lang="en-US" sz="4400" dirty="0" smtClean="0"/>
              <a:t>Certainty and Conflict: John 7:14-18</a:t>
            </a:r>
            <a:endParaRPr lang="en-US" sz="4400" dirty="0"/>
          </a:p>
        </p:txBody>
      </p:sp>
      <p:sp>
        <p:nvSpPr>
          <p:cNvPr id="3" name="Content Placeholder 2"/>
          <p:cNvSpPr>
            <a:spLocks noGrp="1"/>
          </p:cNvSpPr>
          <p:nvPr>
            <p:ph idx="1"/>
          </p:nvPr>
        </p:nvSpPr>
        <p:spPr>
          <a:xfrm>
            <a:off x="609601" y="1609416"/>
            <a:ext cx="3352799" cy="4638984"/>
          </a:xfrm>
        </p:spPr>
        <p:txBody>
          <a:bodyPr>
            <a:normAutofit/>
          </a:bodyPr>
          <a:lstStyle/>
          <a:p>
            <a:r>
              <a:rPr lang="en-US" sz="3600" b="1" baseline="30000" dirty="0"/>
              <a:t>14 </a:t>
            </a:r>
            <a:r>
              <a:rPr lang="en-US" sz="3600" dirty="0"/>
              <a:t>Now about the midst of the feast Jesus went up into the temple, and taught</a:t>
            </a:r>
            <a:r>
              <a:rPr lang="en-US" sz="3600" dirty="0" smtClean="0"/>
              <a:t>.</a:t>
            </a:r>
            <a:endParaRPr lang="en-US" sz="3600" dirty="0"/>
          </a:p>
        </p:txBody>
      </p:sp>
      <p:pic>
        <p:nvPicPr>
          <p:cNvPr id="14340" name="Picture 4" descr="JN 7 Feast of Tabernac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3234" y="1609416"/>
            <a:ext cx="6054658" cy="4238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5743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394921" cy="1320800"/>
          </a:xfrm>
        </p:spPr>
        <p:txBody>
          <a:bodyPr>
            <a:noAutofit/>
          </a:bodyPr>
          <a:lstStyle/>
          <a:p>
            <a:r>
              <a:rPr lang="en-US" sz="4400" dirty="0" smtClean="0"/>
              <a:t>Certainty and Conflict: John 7:15-18</a:t>
            </a:r>
            <a:endParaRPr lang="en-US" sz="4400" dirty="0"/>
          </a:p>
        </p:txBody>
      </p:sp>
      <p:sp>
        <p:nvSpPr>
          <p:cNvPr id="3" name="Content Placeholder 2"/>
          <p:cNvSpPr>
            <a:spLocks noGrp="1"/>
          </p:cNvSpPr>
          <p:nvPr>
            <p:ph idx="1"/>
          </p:nvPr>
        </p:nvSpPr>
        <p:spPr>
          <a:xfrm>
            <a:off x="609601" y="1609416"/>
            <a:ext cx="3352799" cy="4638984"/>
          </a:xfrm>
        </p:spPr>
        <p:txBody>
          <a:bodyPr>
            <a:normAutofit/>
          </a:bodyPr>
          <a:lstStyle/>
          <a:p>
            <a:r>
              <a:rPr lang="en-US" sz="3600" b="1" baseline="30000" dirty="0"/>
              <a:t>15 </a:t>
            </a:r>
            <a:r>
              <a:rPr lang="en-US" sz="3600" dirty="0"/>
              <a:t>And the Jews </a:t>
            </a:r>
            <a:r>
              <a:rPr lang="en-US" sz="3600" dirty="0" err="1"/>
              <a:t>marvelled</a:t>
            </a:r>
            <a:r>
              <a:rPr lang="en-US" sz="3600" dirty="0"/>
              <a:t>, saying, How </a:t>
            </a:r>
            <a:r>
              <a:rPr lang="en-US" sz="3600" dirty="0" err="1"/>
              <a:t>knoweth</a:t>
            </a:r>
            <a:r>
              <a:rPr lang="en-US" sz="3600" dirty="0"/>
              <a:t> this man letters, having never learned?</a:t>
            </a:r>
          </a:p>
        </p:txBody>
      </p:sp>
      <p:pic>
        <p:nvPicPr>
          <p:cNvPr id="32770" name="Picture 2" descr="A Little Streng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1609416"/>
            <a:ext cx="5737412" cy="4688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7847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solidFill>
                  <a:schemeClr val="bg2">
                    <a:lumMod val="60000"/>
                    <a:lumOff val="40000"/>
                  </a:schemeClr>
                </a:solidFill>
              </a:rPr>
              <a:t>KEY VERSES: </a:t>
            </a:r>
            <a:r>
              <a:rPr lang="en-US" b="1" dirty="0" smtClean="0">
                <a:solidFill>
                  <a:schemeClr val="bg2">
                    <a:lumMod val="60000"/>
                    <a:lumOff val="40000"/>
                  </a:schemeClr>
                </a:solidFill>
              </a:rPr>
              <a:t>The </a:t>
            </a:r>
            <a:r>
              <a:rPr lang="en-US" dirty="0" smtClean="0">
                <a:solidFill>
                  <a:schemeClr val="bg2">
                    <a:lumMod val="60000"/>
                    <a:lumOff val="40000"/>
                  </a:schemeClr>
                </a:solidFill>
              </a:rPr>
              <a:t>1</a:t>
            </a:r>
            <a:r>
              <a:rPr lang="en-US" baseline="30000" dirty="0" smtClean="0">
                <a:solidFill>
                  <a:schemeClr val="bg2">
                    <a:lumMod val="60000"/>
                    <a:lumOff val="40000"/>
                  </a:schemeClr>
                </a:solidFill>
              </a:rPr>
              <a:t>st</a:t>
            </a:r>
            <a:r>
              <a:rPr lang="en-US" dirty="0" smtClean="0">
                <a:solidFill>
                  <a:schemeClr val="bg2">
                    <a:lumMod val="60000"/>
                    <a:lumOff val="40000"/>
                  </a:schemeClr>
                </a:solidFill>
              </a:rPr>
              <a:t> </a:t>
            </a:r>
            <a:r>
              <a:rPr lang="en-US" b="1" dirty="0" smtClean="0">
                <a:solidFill>
                  <a:schemeClr val="bg2">
                    <a:lumMod val="60000"/>
                    <a:lumOff val="40000"/>
                  </a:schemeClr>
                </a:solidFill>
              </a:rPr>
              <a:t>Angel’s </a:t>
            </a:r>
            <a:r>
              <a:rPr lang="en-US" b="1" dirty="0" smtClean="0">
                <a:solidFill>
                  <a:schemeClr val="bg2">
                    <a:lumMod val="60000"/>
                    <a:lumOff val="40000"/>
                  </a:schemeClr>
                </a:solidFill>
              </a:rPr>
              <a:t>Message</a:t>
            </a:r>
            <a:r>
              <a:rPr lang="en-US" dirty="0" smtClean="0"/>
              <a:t/>
            </a:r>
            <a:br>
              <a:rPr lang="en-US" dirty="0" smtClean="0"/>
            </a:br>
            <a:r>
              <a:rPr lang="en-US" dirty="0" smtClean="0"/>
              <a:t>Revelation </a:t>
            </a:r>
            <a:r>
              <a:rPr lang="en-US" dirty="0" smtClean="0"/>
              <a:t>14:6-7</a:t>
            </a:r>
            <a:endParaRPr lang="en-US" dirty="0"/>
          </a:p>
        </p:txBody>
      </p:sp>
      <p:sp>
        <p:nvSpPr>
          <p:cNvPr id="14" name="Content Placeholder 13"/>
          <p:cNvSpPr>
            <a:spLocks noGrp="1"/>
          </p:cNvSpPr>
          <p:nvPr>
            <p:ph idx="1"/>
          </p:nvPr>
        </p:nvSpPr>
        <p:spPr>
          <a:xfrm>
            <a:off x="677334" y="2122191"/>
            <a:ext cx="9601200" cy="3388658"/>
          </a:xfrm>
          <a:solidFill>
            <a:schemeClr val="accent2">
              <a:lumMod val="75000"/>
            </a:schemeClr>
          </a:solidFill>
        </p:spPr>
        <p:txBody>
          <a:bodyPr>
            <a:normAutofit/>
          </a:bodyPr>
          <a:lstStyle/>
          <a:p>
            <a:r>
              <a:rPr lang="en-US" sz="3600" b="1" baseline="30000" dirty="0"/>
              <a:t>6 </a:t>
            </a:r>
            <a:r>
              <a:rPr lang="en-US" sz="3600" b="1" dirty="0"/>
              <a:t>And I saw another angel fly in the midst of heaven, having the everlasting gospel to preach unto them that dwell on the earth, and to every nation, and kindred, and tongue, and people</a:t>
            </a:r>
            <a:r>
              <a:rPr lang="en-US" sz="3600" b="1" dirty="0" smtClean="0"/>
              <a:t>,</a:t>
            </a:r>
            <a:endParaRPr lang="en-US" sz="3600" b="1" dirty="0"/>
          </a:p>
        </p:txBody>
      </p:sp>
    </p:spTree>
    <p:extLst>
      <p:ext uri="{BB962C8B-B14F-4D97-AF65-F5344CB8AC3E}">
        <p14:creationId xmlns:p14="http://schemas.microsoft.com/office/powerpoint/2010/main" val="214473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852121" cy="1320800"/>
          </a:xfrm>
        </p:spPr>
        <p:txBody>
          <a:bodyPr>
            <a:noAutofit/>
          </a:bodyPr>
          <a:lstStyle/>
          <a:p>
            <a:r>
              <a:rPr lang="en-US" sz="4400" dirty="0" smtClean="0"/>
              <a:t>Certainty and Conflict: John 7:16-18</a:t>
            </a:r>
            <a:endParaRPr lang="en-US" sz="4400" dirty="0"/>
          </a:p>
        </p:txBody>
      </p:sp>
      <p:sp>
        <p:nvSpPr>
          <p:cNvPr id="3" name="Content Placeholder 2"/>
          <p:cNvSpPr>
            <a:spLocks noGrp="1"/>
          </p:cNvSpPr>
          <p:nvPr>
            <p:ph idx="1"/>
          </p:nvPr>
        </p:nvSpPr>
        <p:spPr>
          <a:xfrm>
            <a:off x="609601" y="1609416"/>
            <a:ext cx="3352799" cy="4638984"/>
          </a:xfrm>
        </p:spPr>
        <p:txBody>
          <a:bodyPr>
            <a:normAutofit/>
          </a:bodyPr>
          <a:lstStyle/>
          <a:p>
            <a:r>
              <a:rPr lang="en-US" sz="3600" b="1" baseline="30000" dirty="0"/>
              <a:t>16 </a:t>
            </a:r>
            <a:r>
              <a:rPr lang="en-US" sz="3600" dirty="0"/>
              <a:t>Jesus answered them, and said, My doctrine is not mine, but his that sent me</a:t>
            </a:r>
            <a:r>
              <a:rPr lang="en-US" sz="3600" dirty="0" smtClean="0"/>
              <a:t>.</a:t>
            </a:r>
            <a:endParaRPr lang="en-US" sz="3600" dirty="0"/>
          </a:p>
        </p:txBody>
      </p:sp>
      <p:pic>
        <p:nvPicPr>
          <p:cNvPr id="33794" name="Picture 2" descr="A Little Streng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399" y="1813299"/>
            <a:ext cx="6370263" cy="4246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0992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422630" cy="1320800"/>
          </a:xfrm>
        </p:spPr>
        <p:txBody>
          <a:bodyPr>
            <a:noAutofit/>
          </a:bodyPr>
          <a:lstStyle/>
          <a:p>
            <a:r>
              <a:rPr lang="en-US" sz="4400" dirty="0" smtClean="0"/>
              <a:t>Certainty and Conflict: John 7:17-18</a:t>
            </a:r>
            <a:endParaRPr lang="en-US" sz="4400" dirty="0"/>
          </a:p>
        </p:txBody>
      </p:sp>
      <p:sp>
        <p:nvSpPr>
          <p:cNvPr id="3" name="Content Placeholder 2"/>
          <p:cNvSpPr>
            <a:spLocks noGrp="1"/>
          </p:cNvSpPr>
          <p:nvPr>
            <p:ph idx="1"/>
          </p:nvPr>
        </p:nvSpPr>
        <p:spPr>
          <a:xfrm>
            <a:off x="609601" y="1609416"/>
            <a:ext cx="3944470" cy="4638984"/>
          </a:xfrm>
        </p:spPr>
        <p:txBody>
          <a:bodyPr>
            <a:normAutofit/>
          </a:bodyPr>
          <a:lstStyle/>
          <a:p>
            <a:r>
              <a:rPr lang="en-US" sz="3600" b="1" baseline="30000" dirty="0"/>
              <a:t>17 </a:t>
            </a:r>
            <a:r>
              <a:rPr lang="en-US" sz="3600" dirty="0"/>
              <a:t>If any man will do his will, he shall know of the doctrine, whether it be of God, or whether I speak of myself.</a:t>
            </a:r>
          </a:p>
        </p:txBody>
      </p:sp>
      <p:pic>
        <p:nvPicPr>
          <p:cNvPr id="34820" name="Picture 4" descr="Lectionary Notes: August 2012"/>
          <p:cNvPicPr>
            <a:picLocks noChangeAspect="1" noChangeArrowheads="1"/>
          </p:cNvPicPr>
          <p:nvPr/>
        </p:nvPicPr>
        <p:blipFill rotWithShape="1">
          <a:blip r:embed="rId2">
            <a:extLst>
              <a:ext uri="{28A0092B-C50C-407E-A947-70E740481C1C}">
                <a14:useLocalDpi xmlns:a14="http://schemas.microsoft.com/office/drawing/2010/main" val="0"/>
              </a:ext>
            </a:extLst>
          </a:blip>
          <a:srcRect l="8679" t="6849" r="16732" b="6009"/>
          <a:stretch/>
        </p:blipFill>
        <p:spPr bwMode="auto">
          <a:xfrm>
            <a:off x="4554071" y="1609416"/>
            <a:ext cx="5701553" cy="4159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3906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Certainty and Conflict: John 7:18</a:t>
            </a:r>
            <a:endParaRPr lang="en-US" sz="4400" dirty="0"/>
          </a:p>
        </p:txBody>
      </p:sp>
      <p:sp>
        <p:nvSpPr>
          <p:cNvPr id="3" name="Content Placeholder 2"/>
          <p:cNvSpPr>
            <a:spLocks noGrp="1"/>
          </p:cNvSpPr>
          <p:nvPr>
            <p:ph idx="1"/>
          </p:nvPr>
        </p:nvSpPr>
        <p:spPr>
          <a:xfrm>
            <a:off x="609600" y="1609416"/>
            <a:ext cx="4571999" cy="4638984"/>
          </a:xfrm>
        </p:spPr>
        <p:txBody>
          <a:bodyPr>
            <a:normAutofit lnSpcReduction="10000"/>
          </a:bodyPr>
          <a:lstStyle/>
          <a:p>
            <a:r>
              <a:rPr lang="en-US" sz="3600" b="1" baseline="30000" dirty="0"/>
              <a:t>18 </a:t>
            </a:r>
            <a:r>
              <a:rPr lang="en-US" sz="3600" dirty="0"/>
              <a:t>He that </a:t>
            </a:r>
            <a:r>
              <a:rPr lang="en-US" sz="3600" dirty="0" err="1"/>
              <a:t>speaketh</a:t>
            </a:r>
            <a:r>
              <a:rPr lang="en-US" sz="3600" dirty="0"/>
              <a:t> of himself </a:t>
            </a:r>
            <a:r>
              <a:rPr lang="en-US" sz="3600" dirty="0" err="1"/>
              <a:t>seeketh</a:t>
            </a:r>
            <a:r>
              <a:rPr lang="en-US" sz="3600" dirty="0"/>
              <a:t> his own glory: but he that </a:t>
            </a:r>
            <a:r>
              <a:rPr lang="en-US" sz="3600" dirty="0" err="1"/>
              <a:t>seeketh</a:t>
            </a:r>
            <a:r>
              <a:rPr lang="en-US" sz="3600" dirty="0"/>
              <a:t> his glory that sent him, the same is true, and no unrighteousness is in him.</a:t>
            </a:r>
          </a:p>
        </p:txBody>
      </p:sp>
      <p:pic>
        <p:nvPicPr>
          <p:cNvPr id="35842" name="Picture 2" descr="Jesus Teaches in Jerusalem"/>
          <p:cNvPicPr>
            <a:picLocks noChangeAspect="1" noChangeArrowheads="1"/>
          </p:cNvPicPr>
          <p:nvPr/>
        </p:nvPicPr>
        <p:blipFill rotWithShape="1">
          <a:blip r:embed="rId2">
            <a:extLst>
              <a:ext uri="{28A0092B-C50C-407E-A947-70E740481C1C}">
                <a14:useLocalDpi xmlns:a14="http://schemas.microsoft.com/office/drawing/2010/main" val="0"/>
              </a:ext>
            </a:extLst>
          </a:blip>
          <a:srcRect l="14277" r="17351" b="5134"/>
          <a:stretch/>
        </p:blipFill>
        <p:spPr bwMode="auto">
          <a:xfrm>
            <a:off x="5181599" y="1609416"/>
            <a:ext cx="5044210" cy="3912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606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627975" cy="1320800"/>
          </a:xfrm>
        </p:spPr>
        <p:txBody>
          <a:bodyPr>
            <a:noAutofit/>
          </a:bodyPr>
          <a:lstStyle/>
          <a:p>
            <a:r>
              <a:rPr lang="en-US" sz="4400" dirty="0" smtClean="0"/>
              <a:t>Certainty and Conflict: SDABC V.5 p. 978</a:t>
            </a:r>
            <a:endParaRPr lang="en-US" sz="4400" dirty="0"/>
          </a:p>
        </p:txBody>
      </p:sp>
      <p:sp>
        <p:nvSpPr>
          <p:cNvPr id="3" name="Content Placeholder 2"/>
          <p:cNvSpPr>
            <a:spLocks noGrp="1"/>
          </p:cNvSpPr>
          <p:nvPr>
            <p:ph idx="1"/>
          </p:nvPr>
        </p:nvSpPr>
        <p:spPr>
          <a:xfrm>
            <a:off x="677333" y="1565565"/>
            <a:ext cx="9076267" cy="4475798"/>
          </a:xfrm>
          <a:solidFill>
            <a:schemeClr val="accent1">
              <a:lumMod val="20000"/>
              <a:lumOff val="80000"/>
            </a:schemeClr>
          </a:solidFill>
        </p:spPr>
        <p:style>
          <a:lnRef idx="2">
            <a:schemeClr val="accent2"/>
          </a:lnRef>
          <a:fillRef idx="1">
            <a:schemeClr val="lt1"/>
          </a:fillRef>
          <a:effectRef idx="0">
            <a:schemeClr val="accent2"/>
          </a:effectRef>
          <a:fontRef idx="minor">
            <a:schemeClr val="dk1"/>
          </a:fontRef>
        </p:style>
        <p:txBody>
          <a:bodyPr>
            <a:normAutofit fontScale="92500"/>
          </a:bodyPr>
          <a:lstStyle/>
          <a:p>
            <a:pPr marL="0" indent="0">
              <a:buNone/>
            </a:pPr>
            <a:r>
              <a:rPr lang="en-US" sz="3600" b="1" dirty="0"/>
              <a:t>The clause may be translated, “if any man’s will is to do his will</a:t>
            </a:r>
            <a:r>
              <a:rPr lang="en-US" sz="3600" b="1" dirty="0" smtClean="0"/>
              <a:t>”. </a:t>
            </a:r>
            <a:r>
              <a:rPr lang="en-US" sz="3600" b="1" dirty="0"/>
              <a:t>He who sincerely desires to do the will of God will be enlightened by God and enabled to evaluate correctly the claims of others. A prerequisite to receiving light is that the seeker for truth must be willing to follow in the light that may be revealed. </a:t>
            </a:r>
            <a:endParaRPr lang="en-US" sz="3600" dirty="0"/>
          </a:p>
        </p:txBody>
      </p:sp>
    </p:spTree>
    <p:extLst>
      <p:ext uri="{BB962C8B-B14F-4D97-AF65-F5344CB8AC3E}">
        <p14:creationId xmlns:p14="http://schemas.microsoft.com/office/powerpoint/2010/main" val="1965236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918921" cy="1320800"/>
          </a:xfrm>
        </p:spPr>
        <p:txBody>
          <a:bodyPr>
            <a:noAutofit/>
          </a:bodyPr>
          <a:lstStyle/>
          <a:p>
            <a:r>
              <a:rPr lang="en-US" sz="4400" dirty="0" smtClean="0"/>
              <a:t>Certainty and Conflict: SDABC V.5 p. 978</a:t>
            </a:r>
            <a:endParaRPr lang="en-US" sz="4400" dirty="0"/>
          </a:p>
        </p:txBody>
      </p:sp>
      <p:sp>
        <p:nvSpPr>
          <p:cNvPr id="3" name="Content Placeholder 2"/>
          <p:cNvSpPr>
            <a:spLocks noGrp="1"/>
          </p:cNvSpPr>
          <p:nvPr>
            <p:ph idx="1"/>
          </p:nvPr>
        </p:nvSpPr>
        <p:spPr>
          <a:xfrm>
            <a:off x="677333" y="1385455"/>
            <a:ext cx="9062411" cy="4655907"/>
          </a:xfrm>
          <a:solidFill>
            <a:schemeClr val="accent1">
              <a:lumMod val="20000"/>
              <a:lumOff val="80000"/>
            </a:schemeClr>
          </a:solidFill>
        </p:spPr>
        <p:style>
          <a:lnRef idx="2">
            <a:schemeClr val="accent2"/>
          </a:lnRef>
          <a:fillRef idx="1">
            <a:schemeClr val="lt1"/>
          </a:fillRef>
          <a:effectRef idx="0">
            <a:schemeClr val="accent2"/>
          </a:effectRef>
          <a:fontRef idx="minor">
            <a:schemeClr val="dk1"/>
          </a:fontRef>
        </p:style>
        <p:txBody>
          <a:bodyPr>
            <a:normAutofit fontScale="92500"/>
          </a:bodyPr>
          <a:lstStyle/>
          <a:p>
            <a:pPr marL="0" indent="0">
              <a:buNone/>
            </a:pPr>
            <a:r>
              <a:rPr lang="en-US" sz="3600" b="1" dirty="0" smtClean="0">
                <a:solidFill>
                  <a:schemeClr val="accent3">
                    <a:lumMod val="50000"/>
                  </a:schemeClr>
                </a:solidFill>
              </a:rPr>
              <a:t>The difficulty </a:t>
            </a:r>
            <a:r>
              <a:rPr lang="en-US" sz="3600" b="1" dirty="0">
                <a:solidFill>
                  <a:schemeClr val="accent3">
                    <a:lumMod val="50000"/>
                  </a:schemeClr>
                </a:solidFill>
              </a:rPr>
              <a:t>of finding out “what is truth” in religion is a common subject of complaint among men.</a:t>
            </a:r>
            <a:r>
              <a:rPr lang="en-US" sz="3600" b="1" dirty="0"/>
              <a:t> They point to the many differences that prevail among Christians on matters of doctrine, and profess to be unable to decide who is right. In thousands of cases this professed inability to discover truth becomes an excuse for living without any religion at all.</a:t>
            </a:r>
            <a:endParaRPr lang="en-US" sz="3600" dirty="0"/>
          </a:p>
        </p:txBody>
      </p:sp>
    </p:spTree>
    <p:extLst>
      <p:ext uri="{BB962C8B-B14F-4D97-AF65-F5344CB8AC3E}">
        <p14:creationId xmlns:p14="http://schemas.microsoft.com/office/powerpoint/2010/main" val="3146357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Knowing Truth: John 8:31-47</a:t>
            </a:r>
            <a:endParaRPr lang="en-US" sz="4400" dirty="0"/>
          </a:p>
        </p:txBody>
      </p:sp>
      <p:sp>
        <p:nvSpPr>
          <p:cNvPr id="3" name="Content Placeholder 2"/>
          <p:cNvSpPr>
            <a:spLocks noGrp="1"/>
          </p:cNvSpPr>
          <p:nvPr>
            <p:ph idx="1"/>
          </p:nvPr>
        </p:nvSpPr>
        <p:spPr>
          <a:xfrm>
            <a:off x="609601" y="1609416"/>
            <a:ext cx="4349254" cy="4638984"/>
          </a:xfrm>
        </p:spPr>
        <p:txBody>
          <a:bodyPr>
            <a:normAutofit/>
          </a:bodyPr>
          <a:lstStyle/>
          <a:p>
            <a:r>
              <a:rPr lang="en-US" sz="3600" b="1" baseline="30000" dirty="0"/>
              <a:t>31 </a:t>
            </a:r>
            <a:r>
              <a:rPr lang="en-US" sz="3600" dirty="0"/>
              <a:t>Then said Jesus to those Jews which believed on him, If ye continue in my word, then are ye my disciples indeed</a:t>
            </a:r>
            <a:r>
              <a:rPr lang="en-US" sz="3600" dirty="0" smtClean="0"/>
              <a:t>;</a:t>
            </a:r>
            <a:endParaRPr lang="en-US" sz="3600" dirty="0"/>
          </a:p>
        </p:txBody>
      </p:sp>
      <p:pic>
        <p:nvPicPr>
          <p:cNvPr id="1026" name="Picture 2" descr="To the Jews who had believed Him, Jesus said, ‘If you hold to my teaching, you are really my disciples. Then you will know the truth, and the truth will set you free.’ – Slid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4381" y="1803379"/>
            <a:ext cx="5302746" cy="3977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853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Knowing Truth </a:t>
            </a:r>
            <a:r>
              <a:rPr lang="en-US" sz="4400" dirty="0" smtClean="0"/>
              <a:t>: John 8:32-47</a:t>
            </a:r>
            <a:endParaRPr lang="en-US" sz="4400" dirty="0"/>
          </a:p>
        </p:txBody>
      </p:sp>
      <p:sp>
        <p:nvSpPr>
          <p:cNvPr id="3" name="Content Placeholder 2"/>
          <p:cNvSpPr>
            <a:spLocks noGrp="1"/>
          </p:cNvSpPr>
          <p:nvPr>
            <p:ph idx="1"/>
          </p:nvPr>
        </p:nvSpPr>
        <p:spPr>
          <a:xfrm>
            <a:off x="609601" y="1609416"/>
            <a:ext cx="5347854" cy="4845172"/>
          </a:xfrm>
        </p:spPr>
        <p:txBody>
          <a:bodyPr>
            <a:normAutofit fontScale="92500"/>
          </a:bodyPr>
          <a:lstStyle/>
          <a:p>
            <a:r>
              <a:rPr lang="en-US" sz="3600" b="1" baseline="30000" dirty="0"/>
              <a:t>32 </a:t>
            </a:r>
            <a:r>
              <a:rPr lang="en-US" sz="3600" dirty="0"/>
              <a:t>And ye shall know the truth, and the truth shall make you free.</a:t>
            </a:r>
          </a:p>
          <a:p>
            <a:r>
              <a:rPr lang="en-US" sz="3600" b="1" baseline="30000" dirty="0"/>
              <a:t>33 </a:t>
            </a:r>
            <a:r>
              <a:rPr lang="en-US" sz="3600" dirty="0"/>
              <a:t>They answered him, We be Abraham's seed, and were never in bondage to any man: how </a:t>
            </a:r>
            <a:r>
              <a:rPr lang="en-US" sz="3600" dirty="0" err="1"/>
              <a:t>sayest</a:t>
            </a:r>
            <a:r>
              <a:rPr lang="en-US" sz="3600" dirty="0"/>
              <a:t> thou, Ye shall be made free?</a:t>
            </a:r>
          </a:p>
        </p:txBody>
      </p:sp>
      <p:pic>
        <p:nvPicPr>
          <p:cNvPr id="2050" name="Picture 2" descr="They answered Him, ‘We are Abraham’s descendants and have never been slaves of anyone. How can you say that we shall be set free?’ – Slide 2"/>
          <p:cNvPicPr>
            <a:picLocks noChangeAspect="1" noChangeArrowheads="1"/>
          </p:cNvPicPr>
          <p:nvPr/>
        </p:nvPicPr>
        <p:blipFill rotWithShape="1">
          <a:blip r:embed="rId2">
            <a:extLst>
              <a:ext uri="{28A0092B-C50C-407E-A947-70E740481C1C}">
                <a14:useLocalDpi xmlns:a14="http://schemas.microsoft.com/office/drawing/2010/main" val="0"/>
              </a:ext>
            </a:extLst>
          </a:blip>
          <a:srcRect l="10872" r="8596"/>
          <a:stretch/>
        </p:blipFill>
        <p:spPr bwMode="auto">
          <a:xfrm>
            <a:off x="6058334" y="1842498"/>
            <a:ext cx="4702029" cy="4379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139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Knowing Truth </a:t>
            </a:r>
            <a:r>
              <a:rPr lang="en-US" sz="4400" dirty="0" smtClean="0"/>
              <a:t>: John 8:34-47</a:t>
            </a:r>
            <a:endParaRPr lang="en-US" sz="4400" dirty="0"/>
          </a:p>
        </p:txBody>
      </p:sp>
      <p:sp>
        <p:nvSpPr>
          <p:cNvPr id="3" name="Content Placeholder 2"/>
          <p:cNvSpPr>
            <a:spLocks noGrp="1"/>
          </p:cNvSpPr>
          <p:nvPr>
            <p:ph idx="1"/>
          </p:nvPr>
        </p:nvSpPr>
        <p:spPr>
          <a:xfrm>
            <a:off x="609600" y="1609416"/>
            <a:ext cx="5375564" cy="4638984"/>
          </a:xfrm>
        </p:spPr>
        <p:txBody>
          <a:bodyPr>
            <a:noAutofit/>
          </a:bodyPr>
          <a:lstStyle/>
          <a:p>
            <a:r>
              <a:rPr lang="en-US" sz="3300" b="1" baseline="30000" dirty="0"/>
              <a:t>34 </a:t>
            </a:r>
            <a:r>
              <a:rPr lang="en-US" sz="3300" dirty="0"/>
              <a:t>Jesus answered them, Verily, verily, I say unto you, Whosoever </a:t>
            </a:r>
            <a:r>
              <a:rPr lang="en-US" sz="3300" dirty="0" err="1"/>
              <a:t>committeth</a:t>
            </a:r>
            <a:r>
              <a:rPr lang="en-US" sz="3300" dirty="0"/>
              <a:t> sin is the servant of sin</a:t>
            </a:r>
            <a:r>
              <a:rPr lang="en-US" sz="3300" dirty="0" smtClean="0"/>
              <a:t>.</a:t>
            </a:r>
          </a:p>
          <a:p>
            <a:r>
              <a:rPr lang="en-US" sz="3300" b="1" baseline="30000" dirty="0"/>
              <a:t>35 </a:t>
            </a:r>
            <a:r>
              <a:rPr lang="en-US" sz="3300" dirty="0"/>
              <a:t>And the servant </a:t>
            </a:r>
            <a:r>
              <a:rPr lang="en-US" sz="3300" dirty="0" err="1"/>
              <a:t>abideth</a:t>
            </a:r>
            <a:r>
              <a:rPr lang="en-US" sz="3300" dirty="0"/>
              <a:t> not in the house for ever: but the Son </a:t>
            </a:r>
            <a:r>
              <a:rPr lang="en-US" sz="3300" dirty="0" err="1"/>
              <a:t>abideth</a:t>
            </a:r>
            <a:r>
              <a:rPr lang="en-US" sz="3300" dirty="0"/>
              <a:t> ever.</a:t>
            </a:r>
          </a:p>
        </p:txBody>
      </p:sp>
      <p:pic>
        <p:nvPicPr>
          <p:cNvPr id="3074" name="Picture 2" descr="Jesus replied, ‘Very truly I tell you, everyone who sins is a slave to sin.  Now a slave has no permanent place in the family, but a son belongs to it forever. So if the Son sets you free, you will be free indeed. I know that you are Abraham’s descendants. Yet you are looking for a way to kill me, because you have no room for my word. I am telling you what I have seen in the Father’s presence, and you are doing what you have heard from your father. – Slide 3"/>
          <p:cNvPicPr>
            <a:picLocks noChangeAspect="1" noChangeArrowheads="1"/>
          </p:cNvPicPr>
          <p:nvPr/>
        </p:nvPicPr>
        <p:blipFill rotWithShape="1">
          <a:blip r:embed="rId2">
            <a:extLst>
              <a:ext uri="{28A0092B-C50C-407E-A947-70E740481C1C}">
                <a14:useLocalDpi xmlns:a14="http://schemas.microsoft.com/office/drawing/2010/main" val="0"/>
              </a:ext>
            </a:extLst>
          </a:blip>
          <a:srcRect l="222" r="11334"/>
          <a:stretch/>
        </p:blipFill>
        <p:spPr bwMode="auto">
          <a:xfrm>
            <a:off x="6052898" y="1930400"/>
            <a:ext cx="4572000" cy="3876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543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Knowing </a:t>
            </a:r>
            <a:r>
              <a:rPr lang="en-US" sz="4400" dirty="0" smtClean="0"/>
              <a:t>Truth: John 8:36-47</a:t>
            </a:r>
            <a:endParaRPr lang="en-US" sz="4400" dirty="0"/>
          </a:p>
        </p:txBody>
      </p:sp>
      <p:sp>
        <p:nvSpPr>
          <p:cNvPr id="3" name="Content Placeholder 2"/>
          <p:cNvSpPr>
            <a:spLocks noGrp="1"/>
          </p:cNvSpPr>
          <p:nvPr>
            <p:ph idx="1"/>
          </p:nvPr>
        </p:nvSpPr>
        <p:spPr>
          <a:xfrm>
            <a:off x="609600" y="1609416"/>
            <a:ext cx="5396753" cy="4638984"/>
          </a:xfrm>
        </p:spPr>
        <p:txBody>
          <a:bodyPr>
            <a:noAutofit/>
          </a:bodyPr>
          <a:lstStyle/>
          <a:p>
            <a:r>
              <a:rPr lang="en-US" sz="3600" b="1" baseline="30000" dirty="0"/>
              <a:t>36 </a:t>
            </a:r>
            <a:r>
              <a:rPr lang="en-US" sz="3600" dirty="0"/>
              <a:t>If the Son therefore shall make you free, ye shall be free indeed</a:t>
            </a:r>
            <a:r>
              <a:rPr lang="en-US" sz="3600" dirty="0" smtClean="0"/>
              <a:t>.</a:t>
            </a:r>
          </a:p>
          <a:p>
            <a:r>
              <a:rPr lang="en-US" sz="3600" b="1" baseline="30000" dirty="0"/>
              <a:t>37 </a:t>
            </a:r>
            <a:r>
              <a:rPr lang="en-US" sz="3600" dirty="0"/>
              <a:t>I know that ye are Abraham's seed; but ye seek to kill me, because my word hath no place in you.</a:t>
            </a:r>
          </a:p>
        </p:txBody>
      </p:sp>
      <p:pic>
        <p:nvPicPr>
          <p:cNvPr id="4098" name="Picture 2" descr="‘Abraham is our father,’ they answered. – Slid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6353" y="1783208"/>
            <a:ext cx="5233151" cy="3924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205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Knowing </a:t>
            </a:r>
            <a:r>
              <a:rPr lang="en-US" sz="4400" dirty="0" smtClean="0"/>
              <a:t>Truth: John 8:38-47</a:t>
            </a:r>
            <a:endParaRPr lang="en-US" sz="4400" dirty="0"/>
          </a:p>
        </p:txBody>
      </p:sp>
      <p:sp>
        <p:nvSpPr>
          <p:cNvPr id="3" name="Content Placeholder 2"/>
          <p:cNvSpPr>
            <a:spLocks noGrp="1"/>
          </p:cNvSpPr>
          <p:nvPr>
            <p:ph idx="1"/>
          </p:nvPr>
        </p:nvSpPr>
        <p:spPr>
          <a:xfrm>
            <a:off x="609600" y="1609416"/>
            <a:ext cx="3998259" cy="4638984"/>
          </a:xfrm>
        </p:spPr>
        <p:txBody>
          <a:bodyPr>
            <a:noAutofit/>
          </a:bodyPr>
          <a:lstStyle/>
          <a:p>
            <a:r>
              <a:rPr lang="en-US" sz="3600" b="1" baseline="30000" dirty="0"/>
              <a:t>38 </a:t>
            </a:r>
            <a:r>
              <a:rPr lang="en-US" sz="3600" dirty="0"/>
              <a:t>I speak that which I have seen with my Father: and ye do that which ye have seen with your father.</a:t>
            </a:r>
          </a:p>
        </p:txBody>
      </p:sp>
      <p:pic>
        <p:nvPicPr>
          <p:cNvPr id="5122" name="Picture 2" descr="‘If you were Abraham’s children,’ said Jesus, ‘then you would do what Abraham did. As it is, you are looking for a way to kill me, a man who has told you the truth that I heard from God. Abraham did not do such things.  You are doing the works of your own father.’ – Slid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7859" y="1764828"/>
            <a:ext cx="5770878" cy="4328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721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solidFill>
                  <a:schemeClr val="bg2">
                    <a:lumMod val="60000"/>
                    <a:lumOff val="40000"/>
                  </a:schemeClr>
                </a:solidFill>
              </a:rPr>
              <a:t>KEY VERSES: </a:t>
            </a:r>
            <a:r>
              <a:rPr lang="en-US" b="1" dirty="0" smtClean="0">
                <a:solidFill>
                  <a:schemeClr val="bg2">
                    <a:lumMod val="60000"/>
                    <a:lumOff val="40000"/>
                  </a:schemeClr>
                </a:solidFill>
              </a:rPr>
              <a:t>The </a:t>
            </a:r>
            <a:r>
              <a:rPr lang="en-US" dirty="0" smtClean="0">
                <a:solidFill>
                  <a:schemeClr val="bg2">
                    <a:lumMod val="60000"/>
                    <a:lumOff val="40000"/>
                  </a:schemeClr>
                </a:solidFill>
              </a:rPr>
              <a:t>1</a:t>
            </a:r>
            <a:r>
              <a:rPr lang="en-US" baseline="30000" dirty="0" smtClean="0">
                <a:solidFill>
                  <a:schemeClr val="bg2">
                    <a:lumMod val="60000"/>
                    <a:lumOff val="40000"/>
                  </a:schemeClr>
                </a:solidFill>
              </a:rPr>
              <a:t>st</a:t>
            </a:r>
            <a:r>
              <a:rPr lang="en-US" dirty="0" smtClean="0">
                <a:solidFill>
                  <a:schemeClr val="bg2">
                    <a:lumMod val="60000"/>
                    <a:lumOff val="40000"/>
                  </a:schemeClr>
                </a:solidFill>
              </a:rPr>
              <a:t> </a:t>
            </a:r>
            <a:r>
              <a:rPr lang="en-US" b="1" dirty="0" smtClean="0">
                <a:solidFill>
                  <a:schemeClr val="bg2">
                    <a:lumMod val="60000"/>
                    <a:lumOff val="40000"/>
                  </a:schemeClr>
                </a:solidFill>
              </a:rPr>
              <a:t>Angel’s </a:t>
            </a:r>
            <a:r>
              <a:rPr lang="en-US" b="1" dirty="0" smtClean="0">
                <a:solidFill>
                  <a:schemeClr val="bg2">
                    <a:lumMod val="60000"/>
                    <a:lumOff val="40000"/>
                  </a:schemeClr>
                </a:solidFill>
              </a:rPr>
              <a:t>Message</a:t>
            </a:r>
            <a:r>
              <a:rPr lang="en-US" dirty="0" smtClean="0"/>
              <a:t/>
            </a:r>
            <a:br>
              <a:rPr lang="en-US" dirty="0" smtClean="0"/>
            </a:br>
            <a:r>
              <a:rPr lang="en-US" dirty="0" smtClean="0"/>
              <a:t>Revelation </a:t>
            </a:r>
            <a:r>
              <a:rPr lang="en-US" dirty="0" smtClean="0"/>
              <a:t>14:6-7</a:t>
            </a:r>
            <a:endParaRPr lang="en-US" dirty="0"/>
          </a:p>
        </p:txBody>
      </p:sp>
      <p:sp>
        <p:nvSpPr>
          <p:cNvPr id="14" name="Content Placeholder 13"/>
          <p:cNvSpPr>
            <a:spLocks noGrp="1"/>
          </p:cNvSpPr>
          <p:nvPr>
            <p:ph idx="1"/>
          </p:nvPr>
        </p:nvSpPr>
        <p:spPr>
          <a:xfrm>
            <a:off x="677334" y="1930400"/>
            <a:ext cx="9601200" cy="3227295"/>
          </a:xfrm>
          <a:solidFill>
            <a:schemeClr val="accent2">
              <a:lumMod val="75000"/>
            </a:schemeClr>
          </a:solidFill>
        </p:spPr>
        <p:txBody>
          <a:bodyPr>
            <a:normAutofit/>
          </a:bodyPr>
          <a:lstStyle/>
          <a:p>
            <a:r>
              <a:rPr lang="en-US" sz="3600" b="1" baseline="30000" dirty="0" smtClean="0"/>
              <a:t>7</a:t>
            </a:r>
            <a:r>
              <a:rPr lang="en-US" sz="3600" b="1" baseline="30000" dirty="0"/>
              <a:t> </a:t>
            </a:r>
            <a:r>
              <a:rPr lang="en-US" sz="3600" b="1" dirty="0"/>
              <a:t>Saying with a loud voice, Fear God, and give glory to him; for the hour of his judgment is come: and worship him that made heaven, and earth, and the sea, and the fountains of waters.</a:t>
            </a:r>
          </a:p>
        </p:txBody>
      </p:sp>
    </p:spTree>
    <p:extLst>
      <p:ext uri="{BB962C8B-B14F-4D97-AF65-F5344CB8AC3E}">
        <p14:creationId xmlns:p14="http://schemas.microsoft.com/office/powerpoint/2010/main" val="257698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Knowing </a:t>
            </a:r>
            <a:r>
              <a:rPr lang="en-US" sz="4400" dirty="0" smtClean="0"/>
              <a:t>Truth: John 8:39-47</a:t>
            </a:r>
            <a:endParaRPr lang="en-US" sz="4400" dirty="0"/>
          </a:p>
        </p:txBody>
      </p:sp>
      <p:sp>
        <p:nvSpPr>
          <p:cNvPr id="3" name="Content Placeholder 2"/>
          <p:cNvSpPr>
            <a:spLocks noGrp="1"/>
          </p:cNvSpPr>
          <p:nvPr>
            <p:ph idx="1"/>
          </p:nvPr>
        </p:nvSpPr>
        <p:spPr>
          <a:xfrm>
            <a:off x="609600" y="1609416"/>
            <a:ext cx="5002306" cy="4638984"/>
          </a:xfrm>
        </p:spPr>
        <p:txBody>
          <a:bodyPr>
            <a:noAutofit/>
          </a:bodyPr>
          <a:lstStyle/>
          <a:p>
            <a:r>
              <a:rPr lang="en-US" sz="3600" b="1" baseline="30000" dirty="0"/>
              <a:t>39 </a:t>
            </a:r>
            <a:r>
              <a:rPr lang="en-US" sz="3600" dirty="0"/>
              <a:t>They answered and said unto him, Abraham is our father. Jesus </a:t>
            </a:r>
            <a:r>
              <a:rPr lang="en-US" sz="3600" dirty="0" err="1"/>
              <a:t>saith</a:t>
            </a:r>
            <a:r>
              <a:rPr lang="en-US" sz="3600" dirty="0"/>
              <a:t> unto them, If ye were Abraham's children, ye would do the works of Abraham</a:t>
            </a:r>
            <a:r>
              <a:rPr lang="en-US" sz="3600" dirty="0" smtClean="0"/>
              <a:t>.</a:t>
            </a:r>
            <a:endParaRPr lang="en-US" sz="3600" dirty="0"/>
          </a:p>
        </p:txBody>
      </p:sp>
      <p:pic>
        <p:nvPicPr>
          <p:cNvPr id="6146" name="Picture 2" descr="‘We are not illegitimate children,’ they protested. ‘The only Father we have is God himself.’ – Slide 6"/>
          <p:cNvPicPr>
            <a:picLocks noChangeAspect="1" noChangeArrowheads="1"/>
          </p:cNvPicPr>
          <p:nvPr/>
        </p:nvPicPr>
        <p:blipFill rotWithShape="1">
          <a:blip r:embed="rId2">
            <a:extLst>
              <a:ext uri="{28A0092B-C50C-407E-A947-70E740481C1C}">
                <a14:useLocalDpi xmlns:a14="http://schemas.microsoft.com/office/drawing/2010/main" val="0"/>
              </a:ext>
            </a:extLst>
          </a:blip>
          <a:srcRect l="2545" r="2633"/>
          <a:stretch/>
        </p:blipFill>
        <p:spPr bwMode="auto">
          <a:xfrm>
            <a:off x="5916706" y="1844617"/>
            <a:ext cx="5270174" cy="4168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9768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Knowing </a:t>
            </a:r>
            <a:r>
              <a:rPr lang="en-US" sz="4400" dirty="0" smtClean="0"/>
              <a:t>Truth: John 8:40-47</a:t>
            </a:r>
            <a:endParaRPr lang="en-US" sz="4400" dirty="0"/>
          </a:p>
        </p:txBody>
      </p:sp>
      <p:sp>
        <p:nvSpPr>
          <p:cNvPr id="3" name="Content Placeholder 2"/>
          <p:cNvSpPr>
            <a:spLocks noGrp="1"/>
          </p:cNvSpPr>
          <p:nvPr>
            <p:ph idx="1"/>
          </p:nvPr>
        </p:nvSpPr>
        <p:spPr>
          <a:xfrm>
            <a:off x="609600" y="1609416"/>
            <a:ext cx="4446494" cy="4638984"/>
          </a:xfrm>
        </p:spPr>
        <p:txBody>
          <a:bodyPr>
            <a:noAutofit/>
          </a:bodyPr>
          <a:lstStyle/>
          <a:p>
            <a:r>
              <a:rPr lang="en-US" sz="3600" b="1" baseline="30000" dirty="0"/>
              <a:t>40 </a:t>
            </a:r>
            <a:r>
              <a:rPr lang="en-US" sz="3600" dirty="0"/>
              <a:t>But now ye seek to kill me, a man that hath told you the truth, which I have heard of God: this did not Abraham.</a:t>
            </a:r>
          </a:p>
        </p:txBody>
      </p:sp>
      <p:pic>
        <p:nvPicPr>
          <p:cNvPr id="7170" name="Picture 2" descr="Jesus said to them, ‘If God were your Father, you would love me, for I have come here from God. I have not come on my own; God sent me. Why is my language not clear to you? Because you are unable to hear what I say. You belong to your father, the devil, and you want to carry out your father’s desires. – Slid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8604" y="1754646"/>
            <a:ext cx="5205506" cy="3904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8757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Knowing </a:t>
            </a:r>
            <a:r>
              <a:rPr lang="en-US" sz="4400" dirty="0" smtClean="0"/>
              <a:t>Truth: John 8:41-47</a:t>
            </a:r>
            <a:endParaRPr lang="en-US" sz="4400" dirty="0"/>
          </a:p>
        </p:txBody>
      </p:sp>
      <p:sp>
        <p:nvSpPr>
          <p:cNvPr id="3" name="Content Placeholder 2"/>
          <p:cNvSpPr>
            <a:spLocks noGrp="1"/>
          </p:cNvSpPr>
          <p:nvPr>
            <p:ph idx="1"/>
          </p:nvPr>
        </p:nvSpPr>
        <p:spPr>
          <a:xfrm>
            <a:off x="609600" y="1609416"/>
            <a:ext cx="4446494" cy="4638984"/>
          </a:xfrm>
        </p:spPr>
        <p:txBody>
          <a:bodyPr>
            <a:noAutofit/>
          </a:bodyPr>
          <a:lstStyle/>
          <a:p>
            <a:r>
              <a:rPr lang="en-US" sz="3600" b="1" baseline="30000" dirty="0"/>
              <a:t>41 </a:t>
            </a:r>
            <a:r>
              <a:rPr lang="en-US" sz="3600" dirty="0"/>
              <a:t>Ye do the deeds of your father. Then said they to him, We be not born of fornication; we have one Father, even God.</a:t>
            </a:r>
          </a:p>
        </p:txBody>
      </p:sp>
      <p:pic>
        <p:nvPicPr>
          <p:cNvPr id="8196" name="Picture 4" descr="The Jews answered Him, ‘Aren’t we right in saying that you are a Samaritan and demon-possessed?’ – Slid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5456" y="1778279"/>
            <a:ext cx="5087595" cy="3815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10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Knowing </a:t>
            </a:r>
            <a:r>
              <a:rPr lang="en-US" sz="4400" dirty="0" smtClean="0"/>
              <a:t>Truth: John 8:42-47</a:t>
            </a:r>
            <a:endParaRPr lang="en-US" sz="4400" dirty="0"/>
          </a:p>
        </p:txBody>
      </p:sp>
      <p:sp>
        <p:nvSpPr>
          <p:cNvPr id="3" name="Content Placeholder 2"/>
          <p:cNvSpPr>
            <a:spLocks noGrp="1"/>
          </p:cNvSpPr>
          <p:nvPr>
            <p:ph idx="1"/>
          </p:nvPr>
        </p:nvSpPr>
        <p:spPr>
          <a:xfrm>
            <a:off x="609600" y="1609416"/>
            <a:ext cx="5342965" cy="4638984"/>
          </a:xfrm>
        </p:spPr>
        <p:txBody>
          <a:bodyPr>
            <a:noAutofit/>
          </a:bodyPr>
          <a:lstStyle/>
          <a:p>
            <a:r>
              <a:rPr lang="en-US" sz="3600" b="1" baseline="30000" dirty="0"/>
              <a:t>42 </a:t>
            </a:r>
            <a:r>
              <a:rPr lang="en-US" sz="3600" dirty="0"/>
              <a:t>Jesus said unto them, If God were your Father, ye would love me: for I proceeded forth and came from God; neither came I of myself, but he sent me</a:t>
            </a:r>
            <a:r>
              <a:rPr lang="en-US" sz="3600" dirty="0" smtClean="0"/>
              <a:t>.</a:t>
            </a:r>
            <a:endParaRPr lang="en-US" sz="3600" dirty="0"/>
          </a:p>
        </p:txBody>
      </p:sp>
      <p:pic>
        <p:nvPicPr>
          <p:cNvPr id="9218" name="Picture 2" descr="‘He was a murderer from the beginning, not holding to the truth, for there is no truth in him. When he lies, he speaks his native language, for he is a liar and the father of lies. Yet because I tell the truth, you do not believe me! Can any of you prove me guilty of sin? If I am telling the truth, why don’t you believe me? Whoever belongs to God hears what God says. The reason you do not hear is that you do not belong to God.’ – Slid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2565" y="2096934"/>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8281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Knowing </a:t>
            </a:r>
            <a:r>
              <a:rPr lang="en-US" sz="4400" dirty="0" smtClean="0"/>
              <a:t>Truth: John 8:43-47</a:t>
            </a:r>
            <a:endParaRPr lang="en-US" sz="4400" dirty="0"/>
          </a:p>
        </p:txBody>
      </p:sp>
      <p:sp>
        <p:nvSpPr>
          <p:cNvPr id="3" name="Content Placeholder 2"/>
          <p:cNvSpPr>
            <a:spLocks noGrp="1"/>
          </p:cNvSpPr>
          <p:nvPr>
            <p:ph idx="1"/>
          </p:nvPr>
        </p:nvSpPr>
        <p:spPr>
          <a:xfrm>
            <a:off x="609600" y="1609416"/>
            <a:ext cx="4123765" cy="4638984"/>
          </a:xfrm>
        </p:spPr>
        <p:txBody>
          <a:bodyPr>
            <a:noAutofit/>
          </a:bodyPr>
          <a:lstStyle/>
          <a:p>
            <a:r>
              <a:rPr lang="en-US" sz="3600" b="1" baseline="30000" dirty="0"/>
              <a:t>43 </a:t>
            </a:r>
            <a:r>
              <a:rPr lang="en-US" sz="3600" dirty="0"/>
              <a:t>Why do ye not understand my speech? even because ye cannot hear my word</a:t>
            </a:r>
            <a:r>
              <a:rPr lang="en-US" sz="3600" dirty="0" smtClean="0"/>
              <a:t>.</a:t>
            </a:r>
            <a:endParaRPr lang="en-US" sz="3600" dirty="0"/>
          </a:p>
        </p:txBody>
      </p:sp>
      <p:pic>
        <p:nvPicPr>
          <p:cNvPr id="10242" name="Picture 2" descr="‘I am not possessed by a demon’ said Jesus, ‘but I honour my Father and you dishonour me. I am not seeking glory for myself; but there is one who seeks it, and He is the judge. Very truly I tell you, whoever obeys my word will never see death.’ – Slid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3365" y="1609416"/>
            <a:ext cx="5528235" cy="4146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49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Knowing </a:t>
            </a:r>
            <a:r>
              <a:rPr lang="en-US" sz="4400" dirty="0" smtClean="0"/>
              <a:t>Truth: John 8:44-47</a:t>
            </a:r>
            <a:endParaRPr lang="en-US" sz="4400" dirty="0"/>
          </a:p>
        </p:txBody>
      </p:sp>
      <p:sp>
        <p:nvSpPr>
          <p:cNvPr id="3" name="Content Placeholder 2"/>
          <p:cNvSpPr>
            <a:spLocks noGrp="1"/>
          </p:cNvSpPr>
          <p:nvPr>
            <p:ph idx="1"/>
          </p:nvPr>
        </p:nvSpPr>
        <p:spPr>
          <a:xfrm>
            <a:off x="609601" y="1609416"/>
            <a:ext cx="5665693" cy="4943784"/>
          </a:xfrm>
        </p:spPr>
        <p:txBody>
          <a:bodyPr>
            <a:noAutofit/>
          </a:bodyPr>
          <a:lstStyle/>
          <a:p>
            <a:r>
              <a:rPr lang="en-US" sz="3200" b="1" baseline="30000" dirty="0"/>
              <a:t>44 </a:t>
            </a:r>
            <a:r>
              <a:rPr lang="en-US" sz="3200" dirty="0"/>
              <a:t>Ye are of your father the devil, and the lusts of your father ye will do. He was a murderer from the beginning, and abode not in the truth, because there is no truth in him. When he </a:t>
            </a:r>
            <a:r>
              <a:rPr lang="en-US" sz="3200" dirty="0" err="1"/>
              <a:t>speaketh</a:t>
            </a:r>
            <a:r>
              <a:rPr lang="en-US" sz="3200" dirty="0"/>
              <a:t> a lie, he </a:t>
            </a:r>
            <a:r>
              <a:rPr lang="en-US" sz="3200" dirty="0" err="1"/>
              <a:t>speaketh</a:t>
            </a:r>
            <a:r>
              <a:rPr lang="en-US" sz="3200" dirty="0"/>
              <a:t> of his own: for he is a liar, and the father of it.</a:t>
            </a:r>
          </a:p>
        </p:txBody>
      </p:sp>
      <p:pic>
        <p:nvPicPr>
          <p:cNvPr id="11266" name="Picture 2" descr="At this they exclaimed, ‘Now we know that you are demon-possessed! Abraham died and so did the prophets, yet you say that whoever obeys your word will never taste death. Are you greater than our father Abraham? He died, and so did the prophets. Who do you think you are?’ – Slid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6239" y="2055284"/>
            <a:ext cx="4996328" cy="3747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9244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Knowing </a:t>
            </a:r>
            <a:r>
              <a:rPr lang="en-US" sz="4400" dirty="0" smtClean="0"/>
              <a:t>Truth: John 8:45-47</a:t>
            </a:r>
            <a:endParaRPr lang="en-US" sz="4400" dirty="0"/>
          </a:p>
        </p:txBody>
      </p:sp>
      <p:sp>
        <p:nvSpPr>
          <p:cNvPr id="3" name="Content Placeholder 2"/>
          <p:cNvSpPr>
            <a:spLocks noGrp="1"/>
          </p:cNvSpPr>
          <p:nvPr>
            <p:ph idx="1"/>
          </p:nvPr>
        </p:nvSpPr>
        <p:spPr>
          <a:xfrm>
            <a:off x="609601" y="1609416"/>
            <a:ext cx="4518211" cy="4638984"/>
          </a:xfrm>
        </p:spPr>
        <p:txBody>
          <a:bodyPr>
            <a:noAutofit/>
          </a:bodyPr>
          <a:lstStyle/>
          <a:p>
            <a:r>
              <a:rPr lang="en-US" sz="3600" b="1" baseline="30000" dirty="0"/>
              <a:t>45 </a:t>
            </a:r>
            <a:r>
              <a:rPr lang="en-US" sz="3600" dirty="0"/>
              <a:t>And because I tell you the truth, ye believe me not.</a:t>
            </a:r>
          </a:p>
          <a:p>
            <a:r>
              <a:rPr lang="en-US" sz="3600" b="1" baseline="30000" dirty="0"/>
              <a:t>46 </a:t>
            </a:r>
            <a:r>
              <a:rPr lang="en-US" sz="3600" dirty="0"/>
              <a:t>Which of you </a:t>
            </a:r>
            <a:r>
              <a:rPr lang="en-US" sz="3600" dirty="0" err="1"/>
              <a:t>convinceth</a:t>
            </a:r>
            <a:r>
              <a:rPr lang="en-US" sz="3600" dirty="0"/>
              <a:t> me of sin? And if I say the truth, why do ye not believe me?</a:t>
            </a:r>
          </a:p>
        </p:txBody>
      </p:sp>
      <p:pic>
        <p:nvPicPr>
          <p:cNvPr id="12290" name="Picture 2" descr="‘Very truly I tell you,’ Jesus answered, ‘before Abraham was born, I am!’ – Slid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586" y="1818213"/>
            <a:ext cx="5350558" cy="4012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3229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Knowing </a:t>
            </a:r>
            <a:r>
              <a:rPr lang="en-US" sz="4400" dirty="0" smtClean="0"/>
              <a:t>Truth: John 8:47</a:t>
            </a:r>
            <a:endParaRPr lang="en-US" sz="4400" dirty="0"/>
          </a:p>
        </p:txBody>
      </p:sp>
      <p:sp>
        <p:nvSpPr>
          <p:cNvPr id="3" name="Content Placeholder 2"/>
          <p:cNvSpPr>
            <a:spLocks noGrp="1"/>
          </p:cNvSpPr>
          <p:nvPr>
            <p:ph idx="1"/>
          </p:nvPr>
        </p:nvSpPr>
        <p:spPr>
          <a:xfrm>
            <a:off x="609601" y="1609416"/>
            <a:ext cx="3962399" cy="4638984"/>
          </a:xfrm>
        </p:spPr>
        <p:txBody>
          <a:bodyPr>
            <a:noAutofit/>
          </a:bodyPr>
          <a:lstStyle/>
          <a:p>
            <a:r>
              <a:rPr lang="en-US" sz="3600" b="1" baseline="30000" dirty="0"/>
              <a:t>47 </a:t>
            </a:r>
            <a:r>
              <a:rPr lang="en-US" sz="3600" dirty="0"/>
              <a:t>He that is of God </a:t>
            </a:r>
            <a:r>
              <a:rPr lang="en-US" sz="3600" dirty="0" err="1"/>
              <a:t>heareth</a:t>
            </a:r>
            <a:r>
              <a:rPr lang="en-US" sz="3600" dirty="0"/>
              <a:t> God's words: ye therefore hear them not, because ye are not of God.</a:t>
            </a:r>
          </a:p>
        </p:txBody>
      </p:sp>
      <p:pic>
        <p:nvPicPr>
          <p:cNvPr id="13314" name="Picture 2" descr="‘You are not yet fifty years old,’ they said to him, ‘and you have seen Abraham!’ – Slid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660515"/>
            <a:ext cx="5689600" cy="4267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965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159393" cy="1320800"/>
          </a:xfrm>
        </p:spPr>
        <p:txBody>
          <a:bodyPr>
            <a:noAutofit/>
          </a:bodyPr>
          <a:lstStyle/>
          <a:p>
            <a:r>
              <a:rPr lang="en-US" sz="4400" dirty="0" smtClean="0"/>
              <a:t>Truth and Lies: Ezekiel 22:23-29</a:t>
            </a:r>
            <a:endParaRPr lang="en-US" sz="4400" dirty="0"/>
          </a:p>
        </p:txBody>
      </p:sp>
      <p:sp>
        <p:nvSpPr>
          <p:cNvPr id="3" name="Content Placeholder 2"/>
          <p:cNvSpPr>
            <a:spLocks noGrp="1"/>
          </p:cNvSpPr>
          <p:nvPr>
            <p:ph idx="1"/>
          </p:nvPr>
        </p:nvSpPr>
        <p:spPr>
          <a:xfrm>
            <a:off x="5063490" y="1609416"/>
            <a:ext cx="5303520" cy="4638984"/>
          </a:xfrm>
        </p:spPr>
        <p:txBody>
          <a:bodyPr>
            <a:noAutofit/>
          </a:bodyPr>
          <a:lstStyle/>
          <a:p>
            <a:r>
              <a:rPr lang="en-US" sz="3600" b="1" baseline="30000" dirty="0"/>
              <a:t>23 </a:t>
            </a:r>
            <a:r>
              <a:rPr lang="en-US" sz="3600" dirty="0"/>
              <a:t>And the word of the </a:t>
            </a:r>
            <a:r>
              <a:rPr lang="en-US" sz="3600" cap="small" dirty="0"/>
              <a:t>Lord</a:t>
            </a:r>
            <a:r>
              <a:rPr lang="en-US" sz="3600" dirty="0"/>
              <a:t> came unto me, saying,</a:t>
            </a:r>
          </a:p>
          <a:p>
            <a:r>
              <a:rPr lang="en-US" sz="3600" b="1" baseline="30000" dirty="0"/>
              <a:t>24 </a:t>
            </a:r>
            <a:r>
              <a:rPr lang="en-US" sz="3600" dirty="0"/>
              <a:t>Son of man, say unto her, Thou art the land that is not cleansed, nor rained upon in the day of indignation.</a:t>
            </a:r>
          </a:p>
        </p:txBody>
      </p:sp>
      <p:pic>
        <p:nvPicPr>
          <p:cNvPr id="50178" name="Picture 2" descr="Dry land stock image. Image of wallpaper, climate, earth - 40116581"/>
          <p:cNvPicPr>
            <a:picLocks noChangeAspect="1" noChangeArrowheads="1"/>
          </p:cNvPicPr>
          <p:nvPr/>
        </p:nvPicPr>
        <p:blipFill rotWithShape="1">
          <a:blip r:embed="rId2">
            <a:extLst>
              <a:ext uri="{28A0092B-C50C-407E-A947-70E740481C1C}">
                <a14:useLocalDpi xmlns:a14="http://schemas.microsoft.com/office/drawing/2010/main" val="0"/>
              </a:ext>
            </a:extLst>
          </a:blip>
          <a:srcRect t="16129" b="9692"/>
          <a:stretch/>
        </p:blipFill>
        <p:spPr bwMode="auto">
          <a:xfrm>
            <a:off x="609600" y="1609416"/>
            <a:ext cx="4453890" cy="4941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118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Truth and Lies: Ezekiel 22:25-29</a:t>
            </a:r>
            <a:endParaRPr lang="en-US" sz="4400" dirty="0"/>
          </a:p>
        </p:txBody>
      </p:sp>
      <p:sp>
        <p:nvSpPr>
          <p:cNvPr id="3" name="Content Placeholder 2"/>
          <p:cNvSpPr>
            <a:spLocks noGrp="1"/>
          </p:cNvSpPr>
          <p:nvPr>
            <p:ph idx="1"/>
          </p:nvPr>
        </p:nvSpPr>
        <p:spPr>
          <a:xfrm>
            <a:off x="4091939" y="1609416"/>
            <a:ext cx="6797733" cy="4997124"/>
          </a:xfrm>
        </p:spPr>
        <p:txBody>
          <a:bodyPr>
            <a:noAutofit/>
          </a:bodyPr>
          <a:lstStyle/>
          <a:p>
            <a:r>
              <a:rPr lang="en-US" sz="3600" b="1" baseline="30000" dirty="0"/>
              <a:t>25 </a:t>
            </a:r>
            <a:r>
              <a:rPr lang="en-US" sz="3600" dirty="0"/>
              <a:t>There is a conspiracy of her prophets in the midst thereof, like a roaring lion ravening the prey; they have devoured souls; they have taken the treasure and precious things; they have made her many widows in the midst thereof.</a:t>
            </a:r>
          </a:p>
        </p:txBody>
      </p:sp>
      <p:pic>
        <p:nvPicPr>
          <p:cNvPr id="59394" name="Picture 2" descr="Image - Roaring-Animated-Lion-Wallpaper.jpg | The Savage Lands Roleplay ..."/>
          <p:cNvPicPr>
            <a:picLocks noChangeAspect="1" noChangeArrowheads="1"/>
          </p:cNvPicPr>
          <p:nvPr/>
        </p:nvPicPr>
        <p:blipFill rotWithShape="1">
          <a:blip r:embed="rId2">
            <a:extLst>
              <a:ext uri="{28A0092B-C50C-407E-A947-70E740481C1C}">
                <a14:useLocalDpi xmlns:a14="http://schemas.microsoft.com/office/drawing/2010/main" val="0"/>
              </a:ext>
            </a:extLst>
          </a:blip>
          <a:srcRect l="27488" r="31258"/>
          <a:stretch/>
        </p:blipFill>
        <p:spPr bwMode="auto">
          <a:xfrm flipH="1">
            <a:off x="498764" y="1609416"/>
            <a:ext cx="3424060" cy="4668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25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solidFill>
                  <a:schemeClr val="bg2">
                    <a:lumMod val="60000"/>
                    <a:lumOff val="40000"/>
                  </a:schemeClr>
                </a:solidFill>
              </a:rPr>
              <a:t>KEY VERSES: </a:t>
            </a:r>
            <a:r>
              <a:rPr lang="en-US" b="1" dirty="0" smtClean="0">
                <a:solidFill>
                  <a:schemeClr val="bg2">
                    <a:lumMod val="60000"/>
                    <a:lumOff val="40000"/>
                  </a:schemeClr>
                </a:solidFill>
              </a:rPr>
              <a:t>The 2</a:t>
            </a:r>
            <a:r>
              <a:rPr lang="en-US" b="1" baseline="30000" dirty="0" smtClean="0">
                <a:solidFill>
                  <a:schemeClr val="bg2">
                    <a:lumMod val="60000"/>
                    <a:lumOff val="40000"/>
                  </a:schemeClr>
                </a:solidFill>
              </a:rPr>
              <a:t>nd</a:t>
            </a:r>
            <a:r>
              <a:rPr lang="en-US" b="1" dirty="0" smtClean="0">
                <a:solidFill>
                  <a:schemeClr val="bg2">
                    <a:lumMod val="60000"/>
                    <a:lumOff val="40000"/>
                  </a:schemeClr>
                </a:solidFill>
              </a:rPr>
              <a:t> Angel’s Message</a:t>
            </a:r>
            <a:r>
              <a:rPr lang="en-US" dirty="0" smtClean="0"/>
              <a:t/>
            </a:r>
            <a:br>
              <a:rPr lang="en-US" dirty="0" smtClean="0"/>
            </a:br>
            <a:r>
              <a:rPr lang="en-US" dirty="0" smtClean="0"/>
              <a:t>Revelation 14:8</a:t>
            </a:r>
            <a:endParaRPr lang="en-US" dirty="0"/>
          </a:p>
        </p:txBody>
      </p:sp>
      <p:sp>
        <p:nvSpPr>
          <p:cNvPr id="14" name="Content Placeholder 13"/>
          <p:cNvSpPr>
            <a:spLocks noGrp="1"/>
          </p:cNvSpPr>
          <p:nvPr>
            <p:ph idx="1"/>
          </p:nvPr>
        </p:nvSpPr>
        <p:spPr>
          <a:xfrm>
            <a:off x="677334" y="2032543"/>
            <a:ext cx="9601200" cy="3487270"/>
          </a:xfrm>
          <a:solidFill>
            <a:schemeClr val="accent2">
              <a:lumMod val="75000"/>
            </a:schemeClr>
          </a:solidFill>
        </p:spPr>
        <p:txBody>
          <a:bodyPr>
            <a:normAutofit/>
          </a:bodyPr>
          <a:lstStyle/>
          <a:p>
            <a:r>
              <a:rPr lang="en-US" sz="3599" b="1" baseline="30000" dirty="0"/>
              <a:t>8 </a:t>
            </a:r>
            <a:r>
              <a:rPr lang="en-US" sz="3599" b="1" dirty="0"/>
              <a:t>And there followed another angel, saying, Babylon is fallen, is fallen, that great city, because she made all nations drink of the wine of the wrath of her fornication.</a:t>
            </a:r>
          </a:p>
        </p:txBody>
      </p:sp>
    </p:spTree>
    <p:extLst>
      <p:ext uri="{BB962C8B-B14F-4D97-AF65-F5344CB8AC3E}">
        <p14:creationId xmlns:p14="http://schemas.microsoft.com/office/powerpoint/2010/main" val="2151824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46364"/>
            <a:ext cx="8596668" cy="1149927"/>
          </a:xfrm>
        </p:spPr>
        <p:txBody>
          <a:bodyPr>
            <a:normAutofit/>
          </a:bodyPr>
          <a:lstStyle/>
          <a:p>
            <a:r>
              <a:rPr lang="en-US" sz="4400" dirty="0" smtClean="0"/>
              <a:t>Truth and Lies: Ezekiel 22:26-29</a:t>
            </a:r>
            <a:endParaRPr lang="en-US" sz="4400" dirty="0"/>
          </a:p>
        </p:txBody>
      </p:sp>
      <p:sp>
        <p:nvSpPr>
          <p:cNvPr id="3" name="Content Placeholder 2"/>
          <p:cNvSpPr>
            <a:spLocks noGrp="1"/>
          </p:cNvSpPr>
          <p:nvPr>
            <p:ph idx="1"/>
          </p:nvPr>
        </p:nvSpPr>
        <p:spPr>
          <a:xfrm>
            <a:off x="3110845" y="1191491"/>
            <a:ext cx="7667991" cy="5415049"/>
          </a:xfrm>
        </p:spPr>
        <p:txBody>
          <a:bodyPr>
            <a:noAutofit/>
          </a:bodyPr>
          <a:lstStyle/>
          <a:p>
            <a:r>
              <a:rPr lang="en-US" sz="3600" b="1" baseline="30000" dirty="0"/>
              <a:t>26 </a:t>
            </a:r>
            <a:r>
              <a:rPr lang="en-US" sz="3600" dirty="0"/>
              <a:t>Her priests have violated my law, and have profaned mine holy things: they have put no difference between the holy and profane, neither have they shewed difference between the unclean and the clean, and have hid their eyes from my </a:t>
            </a:r>
            <a:r>
              <a:rPr lang="en-US" sz="3600" dirty="0" err="1"/>
              <a:t>sabbaths</a:t>
            </a:r>
            <a:r>
              <a:rPr lang="en-US" sz="3600" dirty="0"/>
              <a:t>, and I am profaned among them.</a:t>
            </a:r>
          </a:p>
        </p:txBody>
      </p:sp>
      <p:pic>
        <p:nvPicPr>
          <p:cNvPr id="60420" name="Picture 4" descr="Study on Daniel and Revelation Chapters - Page 2"/>
          <p:cNvPicPr>
            <a:picLocks noChangeAspect="1" noChangeArrowheads="1"/>
          </p:cNvPicPr>
          <p:nvPr/>
        </p:nvPicPr>
        <p:blipFill rotWithShape="1">
          <a:blip r:embed="rId2">
            <a:extLst>
              <a:ext uri="{28A0092B-C50C-407E-A947-70E740481C1C}">
                <a14:useLocalDpi xmlns:a14="http://schemas.microsoft.com/office/drawing/2010/main" val="0"/>
              </a:ext>
            </a:extLst>
          </a:blip>
          <a:srcRect l="18433" r="16940"/>
          <a:stretch/>
        </p:blipFill>
        <p:spPr bwMode="auto">
          <a:xfrm>
            <a:off x="435159" y="2003540"/>
            <a:ext cx="2917861" cy="3790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69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Truth and Lies: Ezekiel 22:27-29</a:t>
            </a:r>
            <a:endParaRPr lang="en-US" sz="4400" dirty="0"/>
          </a:p>
        </p:txBody>
      </p:sp>
      <p:sp>
        <p:nvSpPr>
          <p:cNvPr id="3" name="Content Placeholder 2"/>
          <p:cNvSpPr>
            <a:spLocks noGrp="1"/>
          </p:cNvSpPr>
          <p:nvPr>
            <p:ph idx="1"/>
          </p:nvPr>
        </p:nvSpPr>
        <p:spPr>
          <a:xfrm>
            <a:off x="5198724" y="1609416"/>
            <a:ext cx="5168286" cy="4997124"/>
          </a:xfrm>
        </p:spPr>
        <p:txBody>
          <a:bodyPr>
            <a:noAutofit/>
          </a:bodyPr>
          <a:lstStyle/>
          <a:p>
            <a:r>
              <a:rPr lang="en-US" sz="3600" b="1" baseline="30000" dirty="0"/>
              <a:t>27 </a:t>
            </a:r>
            <a:r>
              <a:rPr lang="en-US" sz="3600" dirty="0"/>
              <a:t>Her princes in the midst thereof are like wolves ravening the prey, to shed blood, and to destroy souls, to get dishonest gain.</a:t>
            </a:r>
          </a:p>
        </p:txBody>
      </p:sp>
      <p:pic>
        <p:nvPicPr>
          <p:cNvPr id="61442" name="Picture 2" descr="Wolve's In Sheep's Cloth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09600" y="1609416"/>
            <a:ext cx="4514850" cy="4591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6689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Truth and Lies: Ezekiel 22:28-29</a:t>
            </a:r>
            <a:endParaRPr lang="en-US" sz="4400" dirty="0"/>
          </a:p>
        </p:txBody>
      </p:sp>
      <p:sp>
        <p:nvSpPr>
          <p:cNvPr id="3" name="Content Placeholder 2"/>
          <p:cNvSpPr>
            <a:spLocks noGrp="1"/>
          </p:cNvSpPr>
          <p:nvPr>
            <p:ph idx="1"/>
          </p:nvPr>
        </p:nvSpPr>
        <p:spPr>
          <a:xfrm>
            <a:off x="4561726" y="1609416"/>
            <a:ext cx="6050856" cy="4997124"/>
          </a:xfrm>
        </p:spPr>
        <p:txBody>
          <a:bodyPr>
            <a:noAutofit/>
          </a:bodyPr>
          <a:lstStyle/>
          <a:p>
            <a:r>
              <a:rPr lang="en-US" sz="3600" b="1" baseline="30000" dirty="0"/>
              <a:t>28 </a:t>
            </a:r>
            <a:r>
              <a:rPr lang="en-US" sz="3600" dirty="0"/>
              <a:t>And her prophets have daubed them with </a:t>
            </a:r>
            <a:r>
              <a:rPr lang="en-US" sz="3600" dirty="0" err="1"/>
              <a:t>untempered</a:t>
            </a:r>
            <a:r>
              <a:rPr lang="en-US" sz="3600" dirty="0"/>
              <a:t> </a:t>
            </a:r>
            <a:r>
              <a:rPr lang="en-US" sz="3600" dirty="0" err="1"/>
              <a:t>morter</a:t>
            </a:r>
            <a:r>
              <a:rPr lang="en-US" sz="3600" dirty="0"/>
              <a:t>, seeing vanity, and divining lies unto them, saying, Thus </a:t>
            </a:r>
            <a:r>
              <a:rPr lang="en-US" sz="3600" dirty="0" err="1"/>
              <a:t>saith</a:t>
            </a:r>
            <a:r>
              <a:rPr lang="en-US" sz="3600" dirty="0"/>
              <a:t> the Lord </a:t>
            </a:r>
            <a:r>
              <a:rPr lang="en-US" sz="3600" cap="small" dirty="0"/>
              <a:t>God</a:t>
            </a:r>
            <a:r>
              <a:rPr lang="en-US" sz="3600" dirty="0"/>
              <a:t>, when the </a:t>
            </a:r>
            <a:r>
              <a:rPr lang="en-US" sz="3600" cap="small" dirty="0"/>
              <a:t>Lord</a:t>
            </a:r>
            <a:r>
              <a:rPr lang="en-US" sz="3600" dirty="0"/>
              <a:t> hath not spoken.</a:t>
            </a:r>
          </a:p>
        </p:txBody>
      </p:sp>
      <p:pic>
        <p:nvPicPr>
          <p:cNvPr id="63490" name="Picture 2" descr="Whitewash falling off the wall Stock Photo - Alamy"/>
          <p:cNvPicPr>
            <a:picLocks noChangeAspect="1" noChangeArrowheads="1"/>
          </p:cNvPicPr>
          <p:nvPr/>
        </p:nvPicPr>
        <p:blipFill rotWithShape="1">
          <a:blip r:embed="rId2">
            <a:extLst>
              <a:ext uri="{28A0092B-C50C-407E-A947-70E740481C1C}">
                <a14:useLocalDpi xmlns:a14="http://schemas.microsoft.com/office/drawing/2010/main" val="0"/>
              </a:ext>
            </a:extLst>
          </a:blip>
          <a:srcRect r="16971" b="7621"/>
          <a:stretch/>
        </p:blipFill>
        <p:spPr bwMode="auto">
          <a:xfrm>
            <a:off x="813122" y="1609416"/>
            <a:ext cx="3748604" cy="4452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0726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Truth and Lies: Ezekiel 22:29</a:t>
            </a:r>
            <a:endParaRPr lang="en-US" sz="4400" dirty="0"/>
          </a:p>
        </p:txBody>
      </p:sp>
      <p:sp>
        <p:nvSpPr>
          <p:cNvPr id="3" name="Content Placeholder 2"/>
          <p:cNvSpPr>
            <a:spLocks noGrp="1"/>
          </p:cNvSpPr>
          <p:nvPr>
            <p:ph idx="1"/>
          </p:nvPr>
        </p:nvSpPr>
        <p:spPr>
          <a:xfrm>
            <a:off x="5506895" y="1609416"/>
            <a:ext cx="5258087" cy="4997124"/>
          </a:xfrm>
        </p:spPr>
        <p:txBody>
          <a:bodyPr>
            <a:noAutofit/>
          </a:bodyPr>
          <a:lstStyle/>
          <a:p>
            <a:r>
              <a:rPr lang="en-US" sz="3600" b="1" baseline="30000" dirty="0"/>
              <a:t>29 </a:t>
            </a:r>
            <a:r>
              <a:rPr lang="en-US" sz="3600" dirty="0"/>
              <a:t>The people of the land have used oppression, and exercised robbery, and have vexed the poor and needy: yea, they have oppressed the stranger wrongfully.</a:t>
            </a:r>
          </a:p>
        </p:txBody>
      </p:sp>
      <p:pic>
        <p:nvPicPr>
          <p:cNvPr id="64514" name="Picture 2" descr="Chapter Eight: A Wolf among Sheep | The Hu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799" y="1934805"/>
            <a:ext cx="5043097" cy="4034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743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2000" cy="628650"/>
          </a:xfrm>
        </p:spPr>
        <p:txBody>
          <a:bodyPr>
            <a:noAutofit/>
          </a:bodyPr>
          <a:lstStyle/>
          <a:p>
            <a:r>
              <a:rPr lang="en-US" sz="4400" dirty="0" smtClean="0"/>
              <a:t>Truth and Lies: SDABC V.4 p. 619 </a:t>
            </a:r>
            <a:endParaRPr lang="en-US" sz="4400" dirty="0"/>
          </a:p>
        </p:txBody>
      </p:sp>
      <p:sp>
        <p:nvSpPr>
          <p:cNvPr id="3" name="Content Placeholder 2"/>
          <p:cNvSpPr>
            <a:spLocks noGrp="1"/>
          </p:cNvSpPr>
          <p:nvPr>
            <p:ph idx="1"/>
          </p:nvPr>
        </p:nvSpPr>
        <p:spPr>
          <a:xfrm>
            <a:off x="609601" y="1131569"/>
            <a:ext cx="9651999" cy="5053474"/>
          </a:xfrm>
        </p:spPr>
        <p:style>
          <a:lnRef idx="1">
            <a:schemeClr val="accent2"/>
          </a:lnRef>
          <a:fillRef idx="2">
            <a:schemeClr val="accent2"/>
          </a:fillRef>
          <a:effectRef idx="1">
            <a:schemeClr val="accent2"/>
          </a:effectRef>
          <a:fontRef idx="minor">
            <a:schemeClr val="dk1"/>
          </a:fontRef>
        </p:style>
        <p:txBody>
          <a:bodyPr>
            <a:noAutofit/>
          </a:bodyPr>
          <a:lstStyle/>
          <a:p>
            <a:pPr marL="0" indent="0">
              <a:buNone/>
            </a:pPr>
            <a:r>
              <a:rPr lang="en-US" sz="3200" dirty="0" smtClean="0"/>
              <a:t>The </a:t>
            </a:r>
            <a:r>
              <a:rPr lang="en-US" sz="3200" dirty="0"/>
              <a:t>illustration is as follows: Someone built up a flimsy partition wall. The false prophets whitewashed it, improving its appearance, but adding nothing to its strength. The rulers and people devised various </a:t>
            </a:r>
            <a:r>
              <a:rPr lang="en-US" sz="3200" dirty="0" smtClean="0"/>
              <a:t>schemes, </a:t>
            </a:r>
            <a:r>
              <a:rPr lang="en-US" sz="3200" dirty="0"/>
              <a:t>and the self-appointed prophets gave them weight by their influence and persuasion</a:t>
            </a:r>
            <a:r>
              <a:rPr lang="en-US" sz="3200" dirty="0" smtClean="0"/>
              <a:t>.  We </a:t>
            </a:r>
            <a:r>
              <a:rPr lang="en-US" sz="3200" dirty="0"/>
              <a:t>note a striking parallel in the religious world today. Many false doctrines, which have no support in the Word of God, have been introduced into the Christian faith. </a:t>
            </a:r>
            <a:endParaRPr lang="en-US" sz="3200" dirty="0"/>
          </a:p>
        </p:txBody>
      </p:sp>
    </p:spTree>
    <p:extLst>
      <p:ext uri="{BB962C8B-B14F-4D97-AF65-F5344CB8AC3E}">
        <p14:creationId xmlns:p14="http://schemas.microsoft.com/office/powerpoint/2010/main" val="2183515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2000" cy="628650"/>
          </a:xfrm>
        </p:spPr>
        <p:txBody>
          <a:bodyPr>
            <a:noAutofit/>
          </a:bodyPr>
          <a:lstStyle/>
          <a:p>
            <a:r>
              <a:rPr lang="en-US" sz="4400" dirty="0" smtClean="0"/>
              <a:t>Truth and Lies: SDABC V.4 p. 656 </a:t>
            </a:r>
            <a:endParaRPr lang="en-US" sz="4400" dirty="0"/>
          </a:p>
        </p:txBody>
      </p:sp>
      <p:sp>
        <p:nvSpPr>
          <p:cNvPr id="3" name="Content Placeholder 2"/>
          <p:cNvSpPr>
            <a:spLocks noGrp="1"/>
          </p:cNvSpPr>
          <p:nvPr>
            <p:ph idx="1"/>
          </p:nvPr>
        </p:nvSpPr>
        <p:spPr>
          <a:xfrm>
            <a:off x="609601" y="1131569"/>
            <a:ext cx="9651999" cy="5053473"/>
          </a:xfrm>
        </p:spPr>
        <p:style>
          <a:lnRef idx="1">
            <a:schemeClr val="accent2"/>
          </a:lnRef>
          <a:fillRef idx="2">
            <a:schemeClr val="accent2"/>
          </a:fillRef>
          <a:effectRef idx="1">
            <a:schemeClr val="accent2"/>
          </a:effectRef>
          <a:fontRef idx="minor">
            <a:schemeClr val="dk1"/>
          </a:fontRef>
        </p:style>
        <p:txBody>
          <a:bodyPr>
            <a:noAutofit/>
          </a:bodyPr>
          <a:lstStyle/>
          <a:p>
            <a:pPr marL="0" indent="0">
              <a:buNone/>
            </a:pPr>
            <a:r>
              <a:rPr lang="en-US" sz="3200" dirty="0" smtClean="0"/>
              <a:t>There </a:t>
            </a:r>
            <a:r>
              <a:rPr lang="en-US" sz="3200" dirty="0"/>
              <a:t>are voices in the religious world to support almost any kind of </a:t>
            </a:r>
            <a:r>
              <a:rPr lang="en-US" sz="3200" dirty="0" smtClean="0"/>
              <a:t>belief!  </a:t>
            </a:r>
          </a:p>
          <a:p>
            <a:pPr marL="0" indent="0">
              <a:buNone/>
            </a:pPr>
            <a:r>
              <a:rPr lang="en-US" sz="3200" dirty="0" smtClean="0"/>
              <a:t>Several </a:t>
            </a:r>
            <a:r>
              <a:rPr lang="en-US" sz="3200" dirty="0"/>
              <a:t>important </a:t>
            </a:r>
            <a:r>
              <a:rPr lang="en-US" sz="3200" dirty="0" smtClean="0"/>
              <a:t>rules </a:t>
            </a:r>
            <a:r>
              <a:rPr lang="en-US" sz="3200" dirty="0"/>
              <a:t>will help men today to distinguish between that which is </a:t>
            </a:r>
            <a:r>
              <a:rPr lang="en-US" sz="3200" dirty="0" err="1"/>
              <a:t>untempered</a:t>
            </a:r>
            <a:r>
              <a:rPr lang="en-US" sz="3200" dirty="0"/>
              <a:t> mortar and that which is genuine. These </a:t>
            </a:r>
            <a:r>
              <a:rPr lang="en-US" sz="3200" dirty="0" smtClean="0"/>
              <a:t>rules </a:t>
            </a:r>
            <a:r>
              <a:rPr lang="en-US" sz="3200" dirty="0"/>
              <a:t>should be used to test any alleged claim to scriptural support. They serve equally as a system of guidance to direct one in original Bible research, lest unwarranted conclusions be drawn.</a:t>
            </a:r>
            <a:endParaRPr lang="en-US" sz="3200" dirty="0"/>
          </a:p>
        </p:txBody>
      </p:sp>
    </p:spTree>
    <p:extLst>
      <p:ext uri="{BB962C8B-B14F-4D97-AF65-F5344CB8AC3E}">
        <p14:creationId xmlns:p14="http://schemas.microsoft.com/office/powerpoint/2010/main" val="499573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2000" cy="628650"/>
          </a:xfrm>
        </p:spPr>
        <p:txBody>
          <a:bodyPr>
            <a:noAutofit/>
          </a:bodyPr>
          <a:lstStyle/>
          <a:p>
            <a:r>
              <a:rPr lang="en-US" sz="4400" dirty="0" smtClean="0"/>
              <a:t>Truth and Lies: SDABC V.4 p. 656 </a:t>
            </a:r>
            <a:endParaRPr lang="en-US" sz="4400" dirty="0"/>
          </a:p>
        </p:txBody>
      </p:sp>
      <p:sp>
        <p:nvSpPr>
          <p:cNvPr id="3" name="Content Placeholder 2"/>
          <p:cNvSpPr>
            <a:spLocks noGrp="1"/>
          </p:cNvSpPr>
          <p:nvPr>
            <p:ph idx="1"/>
          </p:nvPr>
        </p:nvSpPr>
        <p:spPr>
          <a:xfrm>
            <a:off x="609601" y="1131570"/>
            <a:ext cx="9651999" cy="4994910"/>
          </a:xfrm>
        </p:spPr>
        <p:style>
          <a:lnRef idx="1">
            <a:schemeClr val="accent2"/>
          </a:lnRef>
          <a:fillRef idx="2">
            <a:schemeClr val="accent2"/>
          </a:fillRef>
          <a:effectRef idx="1">
            <a:schemeClr val="accent2"/>
          </a:effectRef>
          <a:fontRef idx="minor">
            <a:schemeClr val="dk1"/>
          </a:fontRef>
        </p:style>
        <p:txBody>
          <a:bodyPr>
            <a:noAutofit/>
          </a:bodyPr>
          <a:lstStyle/>
          <a:p>
            <a:pPr marL="0" indent="0">
              <a:buNone/>
            </a:pPr>
            <a:r>
              <a:rPr lang="en-US" sz="3200" dirty="0" smtClean="0"/>
              <a:t>1.  The </a:t>
            </a:r>
            <a:r>
              <a:rPr lang="en-US" sz="3200" dirty="0"/>
              <a:t>Bible should always be studied in the setting of prayer. Only the Holy Spirit can help us to see the importance of those things easy to be understood, and keep us from wresting those </a:t>
            </a:r>
            <a:r>
              <a:rPr lang="en-US" sz="3200" dirty="0" smtClean="0"/>
              <a:t>truths </a:t>
            </a:r>
            <a:r>
              <a:rPr lang="en-US" sz="3200" dirty="0"/>
              <a:t>difficult of comprehension (see GC 599, 600). Furthermore, spiritual things are spiritually discerned (see 1 Cor. 2:14), so that a man without the Spirit of God cannot understand divine things. Prayer, properly exercised, will place a man in a condition to receive heavenly truth.</a:t>
            </a:r>
            <a:endParaRPr lang="en-US" sz="3200" dirty="0"/>
          </a:p>
        </p:txBody>
      </p:sp>
    </p:spTree>
    <p:extLst>
      <p:ext uri="{BB962C8B-B14F-4D97-AF65-F5344CB8AC3E}">
        <p14:creationId xmlns:p14="http://schemas.microsoft.com/office/powerpoint/2010/main" val="3965424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2000" cy="628650"/>
          </a:xfrm>
        </p:spPr>
        <p:txBody>
          <a:bodyPr>
            <a:noAutofit/>
          </a:bodyPr>
          <a:lstStyle/>
          <a:p>
            <a:r>
              <a:rPr lang="en-US" sz="4400" dirty="0" smtClean="0"/>
              <a:t>Truth and Lies: SDABC V.4 p. 656 </a:t>
            </a:r>
            <a:endParaRPr lang="en-US" sz="4400" dirty="0"/>
          </a:p>
        </p:txBody>
      </p:sp>
      <p:sp>
        <p:nvSpPr>
          <p:cNvPr id="3" name="Content Placeholder 2"/>
          <p:cNvSpPr>
            <a:spLocks noGrp="1"/>
          </p:cNvSpPr>
          <p:nvPr>
            <p:ph idx="1"/>
          </p:nvPr>
        </p:nvSpPr>
        <p:spPr>
          <a:xfrm>
            <a:off x="609601" y="1131570"/>
            <a:ext cx="9651999" cy="4206240"/>
          </a:xfrm>
        </p:spPr>
        <p:style>
          <a:lnRef idx="1">
            <a:schemeClr val="accent2"/>
          </a:lnRef>
          <a:fillRef idx="2">
            <a:schemeClr val="accent2"/>
          </a:fillRef>
          <a:effectRef idx="1">
            <a:schemeClr val="accent2"/>
          </a:effectRef>
          <a:fontRef idx="minor">
            <a:schemeClr val="dk1"/>
          </a:fontRef>
        </p:style>
        <p:txBody>
          <a:bodyPr>
            <a:noAutofit/>
          </a:bodyPr>
          <a:lstStyle/>
          <a:p>
            <a:pPr marL="0" indent="0">
              <a:buNone/>
            </a:pPr>
            <a:r>
              <a:rPr lang="en-US" sz="3200" dirty="0" smtClean="0"/>
              <a:t>2.  There </a:t>
            </a:r>
            <a:r>
              <a:rPr lang="en-US" sz="3200" dirty="0"/>
              <a:t>must be willingness to follow revealed light (John 7:17). God’s truths are not thrown about promiscuously for men to trample under their feet. God reserves an understanding of His messages for those who are willing to walk in the light that illuminates their minds. A stubborn refusal to walk in this light locks the door to further understanding of divine truth.</a:t>
            </a:r>
            <a:endParaRPr lang="en-US" sz="3200" dirty="0"/>
          </a:p>
        </p:txBody>
      </p:sp>
    </p:spTree>
    <p:extLst>
      <p:ext uri="{BB962C8B-B14F-4D97-AF65-F5344CB8AC3E}">
        <p14:creationId xmlns:p14="http://schemas.microsoft.com/office/powerpoint/2010/main" val="3192468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2000" cy="628650"/>
          </a:xfrm>
        </p:spPr>
        <p:txBody>
          <a:bodyPr>
            <a:noAutofit/>
          </a:bodyPr>
          <a:lstStyle/>
          <a:p>
            <a:r>
              <a:rPr lang="en-US" sz="4400" dirty="0" smtClean="0"/>
              <a:t>Truth and Lies: SDABC V.4 p. 656 </a:t>
            </a:r>
            <a:endParaRPr lang="en-US" sz="4400" dirty="0"/>
          </a:p>
        </p:txBody>
      </p:sp>
      <p:sp>
        <p:nvSpPr>
          <p:cNvPr id="3" name="Content Placeholder 2"/>
          <p:cNvSpPr>
            <a:spLocks noGrp="1"/>
          </p:cNvSpPr>
          <p:nvPr>
            <p:ph idx="1"/>
          </p:nvPr>
        </p:nvSpPr>
        <p:spPr>
          <a:xfrm>
            <a:off x="609601" y="1131570"/>
            <a:ext cx="9651999" cy="5029200"/>
          </a:xfrm>
        </p:spPr>
        <p:style>
          <a:lnRef idx="1">
            <a:schemeClr val="accent2"/>
          </a:lnRef>
          <a:fillRef idx="2">
            <a:schemeClr val="accent2"/>
          </a:fillRef>
          <a:effectRef idx="1">
            <a:schemeClr val="accent2"/>
          </a:effectRef>
          <a:fontRef idx="minor">
            <a:schemeClr val="dk1"/>
          </a:fontRef>
        </p:style>
        <p:txBody>
          <a:bodyPr>
            <a:noAutofit/>
          </a:bodyPr>
          <a:lstStyle/>
          <a:p>
            <a:pPr marL="0" indent="0">
              <a:buNone/>
            </a:pPr>
            <a:r>
              <a:rPr lang="en-US" sz="3200" dirty="0" smtClean="0"/>
              <a:t>3.  The </a:t>
            </a:r>
            <a:r>
              <a:rPr lang="en-US" sz="3200" dirty="0"/>
              <a:t>Bible must be interpreted according to the analogy of the rest of Scripture. The Bible, correctly understood, does not contradict itself. If a conclusion drawn from a Scripture passage is contradicted in another portion of the Book, that conclusion must be labeled as false. Often a verse or passage, taken by itself, can be shown to have several possible interpretations. In such an event that exposition which is in complete harmony with the whole Bible must be adopted.</a:t>
            </a:r>
            <a:endParaRPr lang="en-US" sz="3200" dirty="0"/>
          </a:p>
        </p:txBody>
      </p:sp>
    </p:spTree>
    <p:extLst>
      <p:ext uri="{BB962C8B-B14F-4D97-AF65-F5344CB8AC3E}">
        <p14:creationId xmlns:p14="http://schemas.microsoft.com/office/powerpoint/2010/main" val="1866057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2000" cy="628650"/>
          </a:xfrm>
        </p:spPr>
        <p:txBody>
          <a:bodyPr>
            <a:noAutofit/>
          </a:bodyPr>
          <a:lstStyle/>
          <a:p>
            <a:r>
              <a:rPr lang="en-US" sz="4400" dirty="0" smtClean="0"/>
              <a:t>Truth and Lies: SDABC V.4 p. 656 </a:t>
            </a:r>
            <a:endParaRPr lang="en-US" sz="4400" dirty="0"/>
          </a:p>
        </p:txBody>
      </p:sp>
      <p:sp>
        <p:nvSpPr>
          <p:cNvPr id="3" name="Content Placeholder 2"/>
          <p:cNvSpPr>
            <a:spLocks noGrp="1"/>
          </p:cNvSpPr>
          <p:nvPr>
            <p:ph idx="1"/>
          </p:nvPr>
        </p:nvSpPr>
        <p:spPr>
          <a:xfrm>
            <a:off x="609601" y="1131570"/>
            <a:ext cx="9651999" cy="3315739"/>
          </a:xfrm>
        </p:spPr>
        <p:style>
          <a:lnRef idx="1">
            <a:schemeClr val="accent2"/>
          </a:lnRef>
          <a:fillRef idx="2">
            <a:schemeClr val="accent2"/>
          </a:fillRef>
          <a:effectRef idx="1">
            <a:schemeClr val="accent2"/>
          </a:effectRef>
          <a:fontRef idx="minor">
            <a:schemeClr val="dk1"/>
          </a:fontRef>
        </p:style>
        <p:txBody>
          <a:bodyPr>
            <a:noAutofit/>
          </a:bodyPr>
          <a:lstStyle/>
          <a:p>
            <a:pPr marL="0" indent="0">
              <a:buNone/>
            </a:pPr>
            <a:r>
              <a:rPr lang="en-US" sz="3200" dirty="0" smtClean="0"/>
              <a:t>4.  The </a:t>
            </a:r>
            <a:r>
              <a:rPr lang="en-US" sz="3200" dirty="0"/>
              <a:t>Bible must be interpreted in the light of its context. The student ought to note carefully the setting of the passage under consideration to find out what the writer was talking about. The student must limit his application to the bounds set by the </a:t>
            </a:r>
            <a:r>
              <a:rPr lang="en-US" sz="3200" dirty="0" smtClean="0"/>
              <a:t>author…</a:t>
            </a:r>
            <a:endParaRPr lang="en-US" sz="3200" dirty="0"/>
          </a:p>
        </p:txBody>
      </p:sp>
    </p:spTree>
    <p:extLst>
      <p:ext uri="{BB962C8B-B14F-4D97-AF65-F5344CB8AC3E}">
        <p14:creationId xmlns:p14="http://schemas.microsoft.com/office/powerpoint/2010/main" val="3196356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solidFill>
                  <a:schemeClr val="bg2">
                    <a:lumMod val="60000"/>
                    <a:lumOff val="40000"/>
                  </a:schemeClr>
                </a:solidFill>
              </a:rPr>
              <a:t>KEY VERSES: </a:t>
            </a:r>
            <a:r>
              <a:rPr lang="en-US" b="1" dirty="0" smtClean="0">
                <a:solidFill>
                  <a:schemeClr val="bg2">
                    <a:lumMod val="60000"/>
                    <a:lumOff val="40000"/>
                  </a:schemeClr>
                </a:solidFill>
              </a:rPr>
              <a:t>The 3</a:t>
            </a:r>
            <a:r>
              <a:rPr lang="en-US" b="1" baseline="30000" dirty="0" smtClean="0">
                <a:solidFill>
                  <a:schemeClr val="bg2">
                    <a:lumMod val="60000"/>
                    <a:lumOff val="40000"/>
                  </a:schemeClr>
                </a:solidFill>
              </a:rPr>
              <a:t>rd</a:t>
            </a:r>
            <a:r>
              <a:rPr lang="en-US" b="1" dirty="0" smtClean="0">
                <a:solidFill>
                  <a:schemeClr val="bg2">
                    <a:lumMod val="60000"/>
                    <a:lumOff val="40000"/>
                  </a:schemeClr>
                </a:solidFill>
              </a:rPr>
              <a:t> Angel’s Message</a:t>
            </a:r>
            <a:r>
              <a:rPr lang="en-US" dirty="0" smtClean="0"/>
              <a:t/>
            </a:r>
            <a:br>
              <a:rPr lang="en-US" dirty="0" smtClean="0"/>
            </a:br>
            <a:r>
              <a:rPr lang="en-US" dirty="0" smtClean="0"/>
              <a:t>Revelation 14:9-12</a:t>
            </a:r>
            <a:endParaRPr lang="en-US" dirty="0"/>
          </a:p>
        </p:txBody>
      </p:sp>
      <p:sp>
        <p:nvSpPr>
          <p:cNvPr id="14" name="Content Placeholder 13"/>
          <p:cNvSpPr>
            <a:spLocks noGrp="1"/>
          </p:cNvSpPr>
          <p:nvPr>
            <p:ph idx="1"/>
          </p:nvPr>
        </p:nvSpPr>
        <p:spPr>
          <a:xfrm>
            <a:off x="775855" y="1930400"/>
            <a:ext cx="9652000" cy="3106019"/>
          </a:xfrm>
          <a:solidFill>
            <a:schemeClr val="accent2">
              <a:lumMod val="75000"/>
            </a:schemeClr>
          </a:solidFill>
        </p:spPr>
        <p:txBody>
          <a:bodyPr>
            <a:normAutofit/>
          </a:bodyPr>
          <a:lstStyle/>
          <a:p>
            <a:r>
              <a:rPr lang="en-US" sz="3599" b="1" baseline="30000" dirty="0"/>
              <a:t>9 </a:t>
            </a:r>
            <a:r>
              <a:rPr lang="en-US" sz="3599" b="1" dirty="0"/>
              <a:t>And the third angel followed them, saying with a loud voice, If any man worship the beast and his image, and receive his mark in his forehead, or in his hand</a:t>
            </a:r>
            <a:r>
              <a:rPr lang="en-US" sz="3599" b="1" dirty="0" smtClean="0"/>
              <a:t>,</a:t>
            </a:r>
            <a:endParaRPr lang="en-US" sz="3599" b="1" dirty="0"/>
          </a:p>
        </p:txBody>
      </p:sp>
    </p:spTree>
    <p:extLst>
      <p:ext uri="{BB962C8B-B14F-4D97-AF65-F5344CB8AC3E}">
        <p14:creationId xmlns:p14="http://schemas.microsoft.com/office/powerpoint/2010/main" val="133761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2000" cy="628650"/>
          </a:xfrm>
        </p:spPr>
        <p:txBody>
          <a:bodyPr>
            <a:noAutofit/>
          </a:bodyPr>
          <a:lstStyle/>
          <a:p>
            <a:r>
              <a:rPr lang="en-US" sz="4400" dirty="0" smtClean="0"/>
              <a:t>Truth and Lies: SDABC V.4 p. 656 </a:t>
            </a:r>
            <a:endParaRPr lang="en-US" sz="4400" dirty="0"/>
          </a:p>
        </p:txBody>
      </p:sp>
      <p:sp>
        <p:nvSpPr>
          <p:cNvPr id="3" name="Content Placeholder 2"/>
          <p:cNvSpPr>
            <a:spLocks noGrp="1"/>
          </p:cNvSpPr>
          <p:nvPr>
            <p:ph idx="1"/>
          </p:nvPr>
        </p:nvSpPr>
        <p:spPr>
          <a:xfrm>
            <a:off x="609601" y="1131570"/>
            <a:ext cx="9651999" cy="4645775"/>
          </a:xfrm>
        </p:spPr>
        <p:style>
          <a:lnRef idx="1">
            <a:schemeClr val="accent2"/>
          </a:lnRef>
          <a:fillRef idx="2">
            <a:schemeClr val="accent2"/>
          </a:fillRef>
          <a:effectRef idx="1">
            <a:schemeClr val="accent2"/>
          </a:effectRef>
          <a:fontRef idx="minor">
            <a:schemeClr val="dk1"/>
          </a:fontRef>
        </p:style>
        <p:txBody>
          <a:bodyPr>
            <a:noAutofit/>
          </a:bodyPr>
          <a:lstStyle/>
          <a:p>
            <a:pPr marL="0" indent="0">
              <a:buNone/>
            </a:pPr>
            <a:r>
              <a:rPr lang="en-US" sz="3200" dirty="0" smtClean="0"/>
              <a:t>4.  … For </a:t>
            </a:r>
            <a:r>
              <a:rPr lang="en-US" sz="3200" dirty="0"/>
              <a:t>example, when Paul said, “All things are lawful unto me” (1 Cor. 6:12), his words, taken by themselves, could be interpreted to mean that Paul was here declaring himself to be a libertine. But the context shows that he is speaking about the propriety of eating meats sacrificed to idols. One has no right to apply the “all things” to anything further than that which was in the mind of Paul when he made this statement.</a:t>
            </a:r>
            <a:endParaRPr lang="en-US" sz="3200" dirty="0"/>
          </a:p>
        </p:txBody>
      </p:sp>
    </p:spTree>
    <p:extLst>
      <p:ext uri="{BB962C8B-B14F-4D97-AF65-F5344CB8AC3E}">
        <p14:creationId xmlns:p14="http://schemas.microsoft.com/office/powerpoint/2010/main" val="1077566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2000" cy="628650"/>
          </a:xfrm>
        </p:spPr>
        <p:txBody>
          <a:bodyPr>
            <a:noAutofit/>
          </a:bodyPr>
          <a:lstStyle/>
          <a:p>
            <a:r>
              <a:rPr lang="en-US" sz="4400" dirty="0" smtClean="0"/>
              <a:t>Truth and Lies: SDABC V.4 p. 656 </a:t>
            </a:r>
            <a:endParaRPr lang="en-US" sz="4400" dirty="0"/>
          </a:p>
        </p:txBody>
      </p:sp>
      <p:sp>
        <p:nvSpPr>
          <p:cNvPr id="3" name="Content Placeholder 2"/>
          <p:cNvSpPr>
            <a:spLocks noGrp="1"/>
          </p:cNvSpPr>
          <p:nvPr>
            <p:ph idx="1"/>
          </p:nvPr>
        </p:nvSpPr>
        <p:spPr>
          <a:xfrm>
            <a:off x="609601" y="1131570"/>
            <a:ext cx="9651999" cy="4617720"/>
          </a:xfrm>
        </p:spPr>
        <p:style>
          <a:lnRef idx="1">
            <a:schemeClr val="accent2"/>
          </a:lnRef>
          <a:fillRef idx="2">
            <a:schemeClr val="accent2"/>
          </a:fillRef>
          <a:effectRef idx="1">
            <a:schemeClr val="accent2"/>
          </a:effectRef>
          <a:fontRef idx="minor">
            <a:schemeClr val="dk1"/>
          </a:fontRef>
        </p:style>
        <p:txBody>
          <a:bodyPr>
            <a:noAutofit/>
          </a:bodyPr>
          <a:lstStyle/>
          <a:p>
            <a:pPr marL="0" indent="0">
              <a:buNone/>
            </a:pPr>
            <a:r>
              <a:rPr lang="en-US" sz="3200" dirty="0" smtClean="0"/>
              <a:t>5.  The </a:t>
            </a:r>
            <a:r>
              <a:rPr lang="en-US" sz="3200" dirty="0"/>
              <a:t>Bible must be </a:t>
            </a:r>
            <a:r>
              <a:rPr lang="en-US" sz="3200" dirty="0" smtClean="0"/>
              <a:t>permitted </a:t>
            </a:r>
            <a:r>
              <a:rPr lang="en-US" sz="3200" dirty="0"/>
              <a:t>to be its own interpreter. Often the Holy Spirit does not immediately interpret the symbol it employs, but the same Spirit would be expected elsewhere to explain the shadowy language, if men are to grasp its meaning. This is found to be the case. One might add that when such further elucidation is absent, any attempt by men to interpret these symbols can at best be only conjecture.</a:t>
            </a:r>
            <a:endParaRPr lang="en-US" sz="3200" dirty="0"/>
          </a:p>
        </p:txBody>
      </p:sp>
    </p:spTree>
    <p:extLst>
      <p:ext uri="{BB962C8B-B14F-4D97-AF65-F5344CB8AC3E}">
        <p14:creationId xmlns:p14="http://schemas.microsoft.com/office/powerpoint/2010/main" val="392420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2000" cy="628650"/>
          </a:xfrm>
        </p:spPr>
        <p:txBody>
          <a:bodyPr>
            <a:noAutofit/>
          </a:bodyPr>
          <a:lstStyle/>
          <a:p>
            <a:r>
              <a:rPr lang="en-US" sz="4400" dirty="0" smtClean="0"/>
              <a:t>Truth and Lies: SDABC V.4 p. 656 </a:t>
            </a:r>
            <a:endParaRPr lang="en-US" sz="4400" dirty="0"/>
          </a:p>
        </p:txBody>
      </p:sp>
      <p:sp>
        <p:nvSpPr>
          <p:cNvPr id="3" name="Content Placeholder 2"/>
          <p:cNvSpPr>
            <a:spLocks noGrp="1"/>
          </p:cNvSpPr>
          <p:nvPr>
            <p:ph idx="1"/>
          </p:nvPr>
        </p:nvSpPr>
        <p:spPr>
          <a:xfrm>
            <a:off x="609601" y="1131570"/>
            <a:ext cx="9651999" cy="4617720"/>
          </a:xfrm>
        </p:spPr>
        <p:style>
          <a:lnRef idx="1">
            <a:schemeClr val="accent2"/>
          </a:lnRef>
          <a:fillRef idx="2">
            <a:schemeClr val="accent2"/>
          </a:fillRef>
          <a:effectRef idx="1">
            <a:schemeClr val="accent2"/>
          </a:effectRef>
          <a:fontRef idx="minor">
            <a:schemeClr val="dk1"/>
          </a:fontRef>
        </p:style>
        <p:txBody>
          <a:bodyPr>
            <a:noAutofit/>
          </a:bodyPr>
          <a:lstStyle/>
          <a:p>
            <a:pPr marL="0" indent="0">
              <a:buNone/>
            </a:pPr>
            <a:r>
              <a:rPr lang="en-US" sz="3200" dirty="0" smtClean="0"/>
              <a:t>5.  The </a:t>
            </a:r>
            <a:r>
              <a:rPr lang="en-US" sz="3200" dirty="0"/>
              <a:t>Bible must be </a:t>
            </a:r>
            <a:r>
              <a:rPr lang="en-US" sz="3200" dirty="0" smtClean="0"/>
              <a:t>permitted </a:t>
            </a:r>
            <a:r>
              <a:rPr lang="en-US" sz="3200" dirty="0"/>
              <a:t>to be its own interpreter. Often the Holy Spirit does not immediately interpret the symbol it employs, but the same Spirit would be expected elsewhere to explain the shadowy language, if men are to grasp its meaning. This is found to be the case. One might add that when such further elucidation is absent, any attempt by men to interpret these symbols can at best be only conjecture.</a:t>
            </a:r>
            <a:endParaRPr lang="en-US" sz="3200" dirty="0"/>
          </a:p>
        </p:txBody>
      </p:sp>
    </p:spTree>
    <p:extLst>
      <p:ext uri="{BB962C8B-B14F-4D97-AF65-F5344CB8AC3E}">
        <p14:creationId xmlns:p14="http://schemas.microsoft.com/office/powerpoint/2010/main" val="2465387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018375" cy="1320800"/>
          </a:xfrm>
        </p:spPr>
        <p:txBody>
          <a:bodyPr>
            <a:noAutofit/>
          </a:bodyPr>
          <a:lstStyle/>
          <a:p>
            <a:r>
              <a:rPr lang="en-US" sz="4400" dirty="0" smtClean="0"/>
              <a:t>Sanctified by Truth: John 17:1, 13-21</a:t>
            </a:r>
            <a:endParaRPr lang="en-US" sz="4400" dirty="0"/>
          </a:p>
        </p:txBody>
      </p:sp>
      <p:sp>
        <p:nvSpPr>
          <p:cNvPr id="3" name="Content Placeholder 2"/>
          <p:cNvSpPr>
            <a:spLocks noGrp="1"/>
          </p:cNvSpPr>
          <p:nvPr>
            <p:ph idx="1"/>
          </p:nvPr>
        </p:nvSpPr>
        <p:spPr>
          <a:xfrm>
            <a:off x="609601" y="1609416"/>
            <a:ext cx="5136768" cy="4638984"/>
          </a:xfrm>
        </p:spPr>
        <p:txBody>
          <a:bodyPr>
            <a:noAutofit/>
          </a:bodyPr>
          <a:lstStyle/>
          <a:p>
            <a:r>
              <a:rPr lang="en-US" sz="3600" b="1" dirty="0"/>
              <a:t>17 </a:t>
            </a:r>
            <a:r>
              <a:rPr lang="en-US" sz="3600" dirty="0"/>
              <a:t>These words </a:t>
            </a:r>
            <a:r>
              <a:rPr lang="en-US" sz="3600" dirty="0" err="1"/>
              <a:t>spake</a:t>
            </a:r>
            <a:r>
              <a:rPr lang="en-US" sz="3600" dirty="0"/>
              <a:t> Jesus, and lifted up his eyes to heaven, and said, Father, the hour is come; glorify thy Son, that thy Son also may glorify thee:</a:t>
            </a:r>
          </a:p>
        </p:txBody>
      </p:sp>
      <p:pic>
        <p:nvPicPr>
          <p:cNvPr id="13316" name="Picture 4" descr="JESUS AT GETHSEMANE - FAMOUS PAINTINGS. Bible study questions."/>
          <p:cNvPicPr>
            <a:picLocks noChangeAspect="1" noChangeArrowheads="1"/>
          </p:cNvPicPr>
          <p:nvPr/>
        </p:nvPicPr>
        <p:blipFill rotWithShape="1">
          <a:blip r:embed="rId2">
            <a:extLst>
              <a:ext uri="{28A0092B-C50C-407E-A947-70E740481C1C}">
                <a14:useLocalDpi xmlns:a14="http://schemas.microsoft.com/office/drawing/2010/main" val="0"/>
              </a:ext>
            </a:extLst>
          </a:blip>
          <a:srcRect b="7923"/>
          <a:stretch/>
        </p:blipFill>
        <p:spPr bwMode="auto">
          <a:xfrm>
            <a:off x="5981896" y="1633752"/>
            <a:ext cx="3803907" cy="4911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7139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256375" cy="1320800"/>
          </a:xfrm>
        </p:spPr>
        <p:txBody>
          <a:bodyPr>
            <a:noAutofit/>
          </a:bodyPr>
          <a:lstStyle/>
          <a:p>
            <a:r>
              <a:rPr lang="en-US" sz="4400" dirty="0" smtClean="0"/>
              <a:t>Sanctified by Truth: John 17:13-21</a:t>
            </a:r>
            <a:endParaRPr lang="en-US" sz="4400" dirty="0"/>
          </a:p>
        </p:txBody>
      </p:sp>
      <p:sp>
        <p:nvSpPr>
          <p:cNvPr id="3" name="Content Placeholder 2"/>
          <p:cNvSpPr>
            <a:spLocks noGrp="1"/>
          </p:cNvSpPr>
          <p:nvPr>
            <p:ph idx="1"/>
          </p:nvPr>
        </p:nvSpPr>
        <p:spPr>
          <a:xfrm>
            <a:off x="609601" y="1609416"/>
            <a:ext cx="4320745" cy="4638984"/>
          </a:xfrm>
        </p:spPr>
        <p:txBody>
          <a:bodyPr>
            <a:noAutofit/>
          </a:bodyPr>
          <a:lstStyle/>
          <a:p>
            <a:r>
              <a:rPr lang="en-US" sz="3600" b="1" baseline="30000" dirty="0"/>
              <a:t>13 </a:t>
            </a:r>
            <a:r>
              <a:rPr lang="en-US" sz="3600" dirty="0"/>
              <a:t>And now come I to thee; and these things I speak in the world, that they might have my joy fulfilled in themselves.</a:t>
            </a:r>
          </a:p>
        </p:txBody>
      </p:sp>
      <p:pic>
        <p:nvPicPr>
          <p:cNvPr id="40962" name="Picture 2" descr="1941 Christ in Gethsemane Warner Sallman Litho Wall Hang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8339" y="1609416"/>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945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159393" cy="1320800"/>
          </a:xfrm>
        </p:spPr>
        <p:txBody>
          <a:bodyPr>
            <a:noAutofit/>
          </a:bodyPr>
          <a:lstStyle/>
          <a:p>
            <a:r>
              <a:rPr lang="en-US" sz="4400" dirty="0" smtClean="0"/>
              <a:t>Sanctified by Truth: John 17:14-21</a:t>
            </a:r>
            <a:endParaRPr lang="en-US" sz="4400" dirty="0"/>
          </a:p>
        </p:txBody>
      </p:sp>
      <p:sp>
        <p:nvSpPr>
          <p:cNvPr id="3" name="Content Placeholder 2"/>
          <p:cNvSpPr>
            <a:spLocks noGrp="1"/>
          </p:cNvSpPr>
          <p:nvPr>
            <p:ph idx="1"/>
          </p:nvPr>
        </p:nvSpPr>
        <p:spPr>
          <a:xfrm>
            <a:off x="609601" y="1609416"/>
            <a:ext cx="4320745" cy="4638984"/>
          </a:xfrm>
        </p:spPr>
        <p:txBody>
          <a:bodyPr>
            <a:noAutofit/>
          </a:bodyPr>
          <a:lstStyle/>
          <a:p>
            <a:r>
              <a:rPr lang="en-US" sz="3600" b="1" baseline="30000" dirty="0"/>
              <a:t>14 </a:t>
            </a:r>
            <a:r>
              <a:rPr lang="en-US" sz="3600" dirty="0"/>
              <a:t>I have given them thy word; and the world hath hated them, because they are not of the world, even as I am not of the world.</a:t>
            </a:r>
          </a:p>
        </p:txBody>
      </p:sp>
      <p:pic>
        <p:nvPicPr>
          <p:cNvPr id="43010" name="Picture 2" descr="File:Holy bible boo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0346" y="2029546"/>
            <a:ext cx="5169312" cy="3876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5884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103975" cy="1320800"/>
          </a:xfrm>
        </p:spPr>
        <p:txBody>
          <a:bodyPr>
            <a:noAutofit/>
          </a:bodyPr>
          <a:lstStyle/>
          <a:p>
            <a:r>
              <a:rPr lang="en-US" sz="4400" dirty="0" smtClean="0"/>
              <a:t>Sanctified by Truth: John 17:15-21</a:t>
            </a:r>
            <a:endParaRPr lang="en-US" sz="4400" dirty="0"/>
          </a:p>
        </p:txBody>
      </p:sp>
      <p:sp>
        <p:nvSpPr>
          <p:cNvPr id="3" name="Content Placeholder 2"/>
          <p:cNvSpPr>
            <a:spLocks noGrp="1"/>
          </p:cNvSpPr>
          <p:nvPr>
            <p:ph idx="1"/>
          </p:nvPr>
        </p:nvSpPr>
        <p:spPr>
          <a:xfrm>
            <a:off x="609601" y="1609416"/>
            <a:ext cx="4320745" cy="4638984"/>
          </a:xfrm>
        </p:spPr>
        <p:txBody>
          <a:bodyPr>
            <a:noAutofit/>
          </a:bodyPr>
          <a:lstStyle/>
          <a:p>
            <a:r>
              <a:rPr lang="en-US" sz="3600" b="1" baseline="30000" dirty="0"/>
              <a:t>15 </a:t>
            </a:r>
            <a:r>
              <a:rPr lang="en-US" sz="3600" dirty="0"/>
              <a:t>I pray not that thou </a:t>
            </a:r>
            <a:r>
              <a:rPr lang="en-US" sz="3600" dirty="0" err="1"/>
              <a:t>shouldest</a:t>
            </a:r>
            <a:r>
              <a:rPr lang="en-US" sz="3600" dirty="0"/>
              <a:t> take them out of the world, but that thou </a:t>
            </a:r>
            <a:r>
              <a:rPr lang="en-US" sz="3600" dirty="0" err="1"/>
              <a:t>shouldest</a:t>
            </a:r>
            <a:r>
              <a:rPr lang="en-US" sz="3600" dirty="0"/>
              <a:t> keep them from the evil</a:t>
            </a:r>
            <a:r>
              <a:rPr lang="en-US" sz="3600" dirty="0" smtClean="0"/>
              <a:t>.</a:t>
            </a:r>
            <a:endParaRPr lang="en-US" sz="3600" dirty="0"/>
          </a:p>
        </p:txBody>
      </p:sp>
      <p:pic>
        <p:nvPicPr>
          <p:cNvPr id="44034" name="Picture 2" descr="Pin on hai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49240" y="1583644"/>
            <a:ext cx="3681988" cy="4776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4481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461076" cy="1320800"/>
          </a:xfrm>
        </p:spPr>
        <p:txBody>
          <a:bodyPr>
            <a:noAutofit/>
          </a:bodyPr>
          <a:lstStyle/>
          <a:p>
            <a:r>
              <a:rPr lang="en-US" sz="4400" dirty="0" smtClean="0"/>
              <a:t>Sanctified by Truth: John 17:16-21</a:t>
            </a:r>
            <a:endParaRPr lang="en-US" sz="4400" dirty="0"/>
          </a:p>
        </p:txBody>
      </p:sp>
      <p:sp>
        <p:nvSpPr>
          <p:cNvPr id="3" name="Content Placeholder 2"/>
          <p:cNvSpPr>
            <a:spLocks noGrp="1"/>
          </p:cNvSpPr>
          <p:nvPr>
            <p:ph idx="1"/>
          </p:nvPr>
        </p:nvSpPr>
        <p:spPr>
          <a:xfrm>
            <a:off x="609601" y="1609416"/>
            <a:ext cx="4320745" cy="4638984"/>
          </a:xfrm>
        </p:spPr>
        <p:txBody>
          <a:bodyPr>
            <a:noAutofit/>
          </a:bodyPr>
          <a:lstStyle/>
          <a:p>
            <a:r>
              <a:rPr lang="en-US" sz="3600" b="1" baseline="30000" dirty="0"/>
              <a:t>16 </a:t>
            </a:r>
            <a:r>
              <a:rPr lang="en-US" sz="3600" dirty="0"/>
              <a:t>They are not of the world, even as I am not of the world.</a:t>
            </a:r>
          </a:p>
          <a:p>
            <a:r>
              <a:rPr lang="en-US" sz="3600" b="1" baseline="30000" dirty="0"/>
              <a:t>17 </a:t>
            </a:r>
            <a:r>
              <a:rPr lang="en-US" sz="3600" dirty="0"/>
              <a:t>Sanctify them through thy truth: thy word is truth.</a:t>
            </a:r>
          </a:p>
        </p:txBody>
      </p:sp>
      <p:pic>
        <p:nvPicPr>
          <p:cNvPr id="45058" name="Picture 2" descr="Why Do Old Spiritual Texts Seem Boring? | Karl Perss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0346" y="1387743"/>
            <a:ext cx="5322364" cy="4502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97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353357" cy="1320800"/>
          </a:xfrm>
        </p:spPr>
        <p:txBody>
          <a:bodyPr>
            <a:noAutofit/>
          </a:bodyPr>
          <a:lstStyle/>
          <a:p>
            <a:r>
              <a:rPr lang="en-US" sz="4400" dirty="0" smtClean="0"/>
              <a:t>Sanctified by Truth: John 17:18-21</a:t>
            </a:r>
            <a:endParaRPr lang="en-US" sz="4400" dirty="0"/>
          </a:p>
        </p:txBody>
      </p:sp>
      <p:sp>
        <p:nvSpPr>
          <p:cNvPr id="3" name="Content Placeholder 2"/>
          <p:cNvSpPr>
            <a:spLocks noGrp="1"/>
          </p:cNvSpPr>
          <p:nvPr>
            <p:ph idx="1"/>
          </p:nvPr>
        </p:nvSpPr>
        <p:spPr>
          <a:xfrm>
            <a:off x="609601" y="1609416"/>
            <a:ext cx="4320745" cy="4638984"/>
          </a:xfrm>
        </p:spPr>
        <p:txBody>
          <a:bodyPr>
            <a:noAutofit/>
          </a:bodyPr>
          <a:lstStyle/>
          <a:p>
            <a:r>
              <a:rPr lang="en-US" sz="3600" b="1" baseline="30000" dirty="0"/>
              <a:t>18 </a:t>
            </a:r>
            <a:r>
              <a:rPr lang="en-US" sz="3600" dirty="0"/>
              <a:t>As thou hast sent me into the world, even so have I also sent them into the world.</a:t>
            </a:r>
          </a:p>
        </p:txBody>
      </p:sp>
      <p:pic>
        <p:nvPicPr>
          <p:cNvPr id="46082" name="Picture 2" descr="Miraculous Draught of Fishes"/>
          <p:cNvPicPr>
            <a:picLocks noChangeAspect="1" noChangeArrowheads="1"/>
          </p:cNvPicPr>
          <p:nvPr/>
        </p:nvPicPr>
        <p:blipFill rotWithShape="1">
          <a:blip r:embed="rId2">
            <a:extLst>
              <a:ext uri="{28A0092B-C50C-407E-A947-70E740481C1C}">
                <a14:useLocalDpi xmlns:a14="http://schemas.microsoft.com/office/drawing/2010/main" val="0"/>
              </a:ext>
            </a:extLst>
          </a:blip>
          <a:srcRect b="15753"/>
          <a:stretch/>
        </p:blipFill>
        <p:spPr bwMode="auto">
          <a:xfrm>
            <a:off x="4998078" y="1469630"/>
            <a:ext cx="4840154" cy="4918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592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173248" cy="1320800"/>
          </a:xfrm>
        </p:spPr>
        <p:txBody>
          <a:bodyPr>
            <a:noAutofit/>
          </a:bodyPr>
          <a:lstStyle/>
          <a:p>
            <a:r>
              <a:rPr lang="en-US" sz="4400" dirty="0" smtClean="0"/>
              <a:t>Sanctified by Truth: John 17:19-21</a:t>
            </a:r>
            <a:endParaRPr lang="en-US" sz="4400" dirty="0"/>
          </a:p>
        </p:txBody>
      </p:sp>
      <p:sp>
        <p:nvSpPr>
          <p:cNvPr id="3" name="Content Placeholder 2"/>
          <p:cNvSpPr>
            <a:spLocks noGrp="1"/>
          </p:cNvSpPr>
          <p:nvPr>
            <p:ph idx="1"/>
          </p:nvPr>
        </p:nvSpPr>
        <p:spPr>
          <a:xfrm>
            <a:off x="609601" y="1609416"/>
            <a:ext cx="3865417" cy="4638984"/>
          </a:xfrm>
        </p:spPr>
        <p:txBody>
          <a:bodyPr>
            <a:noAutofit/>
          </a:bodyPr>
          <a:lstStyle/>
          <a:p>
            <a:r>
              <a:rPr lang="en-US" sz="3600" b="1" baseline="30000" dirty="0"/>
              <a:t>19 </a:t>
            </a:r>
            <a:r>
              <a:rPr lang="en-US" sz="3600" dirty="0"/>
              <a:t>And for their sakes I sanctify myself, that they also might be sanctified through the truth.</a:t>
            </a:r>
          </a:p>
        </p:txBody>
      </p:sp>
      <p:pic>
        <p:nvPicPr>
          <p:cNvPr id="47108" name="Picture 4" descr="Foundations of My Faith: Jesus, High Priest of a Better Covena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2751" y="1484725"/>
            <a:ext cx="5787051" cy="4334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561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solidFill>
                  <a:schemeClr val="bg2">
                    <a:lumMod val="60000"/>
                    <a:lumOff val="40000"/>
                  </a:schemeClr>
                </a:solidFill>
              </a:rPr>
              <a:t>KEY VERSES: </a:t>
            </a:r>
            <a:r>
              <a:rPr lang="en-US" b="1" dirty="0" smtClean="0">
                <a:solidFill>
                  <a:schemeClr val="bg2">
                    <a:lumMod val="60000"/>
                    <a:lumOff val="40000"/>
                  </a:schemeClr>
                </a:solidFill>
              </a:rPr>
              <a:t>The 3</a:t>
            </a:r>
            <a:r>
              <a:rPr lang="en-US" b="1" baseline="30000" dirty="0" smtClean="0">
                <a:solidFill>
                  <a:schemeClr val="bg2">
                    <a:lumMod val="60000"/>
                    <a:lumOff val="40000"/>
                  </a:schemeClr>
                </a:solidFill>
              </a:rPr>
              <a:t>rd</a:t>
            </a:r>
            <a:r>
              <a:rPr lang="en-US" b="1" dirty="0" smtClean="0">
                <a:solidFill>
                  <a:schemeClr val="bg2">
                    <a:lumMod val="60000"/>
                    <a:lumOff val="40000"/>
                  </a:schemeClr>
                </a:solidFill>
              </a:rPr>
              <a:t> Angel’s Message</a:t>
            </a:r>
            <a:r>
              <a:rPr lang="en-US" dirty="0" smtClean="0"/>
              <a:t/>
            </a:r>
            <a:br>
              <a:rPr lang="en-US" dirty="0" smtClean="0"/>
            </a:br>
            <a:r>
              <a:rPr lang="en-US" dirty="0" smtClean="0"/>
              <a:t>Revelation 14:9-12</a:t>
            </a:r>
            <a:endParaRPr lang="en-US" dirty="0"/>
          </a:p>
        </p:txBody>
      </p:sp>
      <p:sp>
        <p:nvSpPr>
          <p:cNvPr id="14" name="Content Placeholder 13"/>
          <p:cNvSpPr>
            <a:spLocks noGrp="1"/>
          </p:cNvSpPr>
          <p:nvPr>
            <p:ph idx="1"/>
          </p:nvPr>
        </p:nvSpPr>
        <p:spPr>
          <a:xfrm>
            <a:off x="677334" y="1930400"/>
            <a:ext cx="9652000" cy="3823196"/>
          </a:xfrm>
          <a:solidFill>
            <a:schemeClr val="accent2">
              <a:lumMod val="75000"/>
            </a:schemeClr>
          </a:solidFill>
        </p:spPr>
        <p:txBody>
          <a:bodyPr>
            <a:normAutofit/>
          </a:bodyPr>
          <a:lstStyle/>
          <a:p>
            <a:r>
              <a:rPr lang="en-US" sz="3599" b="1" baseline="30000" dirty="0" smtClean="0"/>
              <a:t>10</a:t>
            </a:r>
            <a:r>
              <a:rPr lang="en-US" sz="3599" b="1" baseline="30000" dirty="0"/>
              <a:t> </a:t>
            </a:r>
            <a:r>
              <a:rPr lang="en-US" sz="3599" b="1" dirty="0"/>
              <a:t>The same shall drink of the wine of the wrath of God, which is poured out without mixture into the cup of his indignation; and he shall be tormented with fire and brimstone in the presence of the holy angels, and in the presence of the Lamb:</a:t>
            </a:r>
          </a:p>
        </p:txBody>
      </p:sp>
    </p:spTree>
    <p:extLst>
      <p:ext uri="{BB962C8B-B14F-4D97-AF65-F5344CB8AC3E}">
        <p14:creationId xmlns:p14="http://schemas.microsoft.com/office/powerpoint/2010/main" val="2988731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9422630" cy="1320800"/>
          </a:xfrm>
        </p:spPr>
        <p:txBody>
          <a:bodyPr>
            <a:noAutofit/>
          </a:bodyPr>
          <a:lstStyle/>
          <a:p>
            <a:r>
              <a:rPr lang="en-US" sz="4400" dirty="0" smtClean="0"/>
              <a:t>Sanctified by Truth: John 17:20-21</a:t>
            </a:r>
            <a:endParaRPr lang="en-US" sz="4400" dirty="0"/>
          </a:p>
        </p:txBody>
      </p:sp>
      <p:sp>
        <p:nvSpPr>
          <p:cNvPr id="3" name="Content Placeholder 2"/>
          <p:cNvSpPr>
            <a:spLocks noGrp="1"/>
          </p:cNvSpPr>
          <p:nvPr>
            <p:ph idx="1"/>
          </p:nvPr>
        </p:nvSpPr>
        <p:spPr>
          <a:xfrm>
            <a:off x="609601" y="1609416"/>
            <a:ext cx="3573779" cy="4638984"/>
          </a:xfrm>
        </p:spPr>
        <p:txBody>
          <a:bodyPr>
            <a:noAutofit/>
          </a:bodyPr>
          <a:lstStyle/>
          <a:p>
            <a:r>
              <a:rPr lang="en-US" sz="3600" b="1" baseline="30000" dirty="0"/>
              <a:t>20 </a:t>
            </a:r>
            <a:r>
              <a:rPr lang="en-US" sz="3600" dirty="0"/>
              <a:t>Neither pray I for these alone, but for them also which shall believe on me through their word;</a:t>
            </a:r>
          </a:p>
        </p:txBody>
      </p:sp>
      <p:pic>
        <p:nvPicPr>
          <p:cNvPr id="48130" name="Picture 2" descr="Beginner's Guide to Family Devotions - Christian Webho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2615" y="1609416"/>
            <a:ext cx="6241494" cy="4174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4254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Sanctified by Truth: John 17:21</a:t>
            </a:r>
            <a:endParaRPr lang="en-US" sz="4400" dirty="0"/>
          </a:p>
        </p:txBody>
      </p:sp>
      <p:sp>
        <p:nvSpPr>
          <p:cNvPr id="3" name="Content Placeholder 2"/>
          <p:cNvSpPr>
            <a:spLocks noGrp="1"/>
          </p:cNvSpPr>
          <p:nvPr>
            <p:ph idx="1"/>
          </p:nvPr>
        </p:nvSpPr>
        <p:spPr>
          <a:xfrm>
            <a:off x="609601" y="1609416"/>
            <a:ext cx="5001490" cy="4638984"/>
          </a:xfrm>
        </p:spPr>
        <p:txBody>
          <a:bodyPr>
            <a:noAutofit/>
          </a:bodyPr>
          <a:lstStyle/>
          <a:p>
            <a:r>
              <a:rPr lang="en-US" sz="3600" b="1" baseline="30000" dirty="0"/>
              <a:t>21 </a:t>
            </a:r>
            <a:r>
              <a:rPr lang="en-US" sz="3600" dirty="0"/>
              <a:t>That they all may be one; as thou, Father, art in me, and I in thee, that they also may be one in us: that the world may believe that thou hast sent me.</a:t>
            </a:r>
          </a:p>
        </p:txBody>
      </p:sp>
      <p:pic>
        <p:nvPicPr>
          <p:cNvPr id="49154" name="Picture 2" descr="The Twelve Tribes of Israel - Who They Are and What Happened to Them"/>
          <p:cNvPicPr>
            <a:picLocks noChangeAspect="1" noChangeArrowheads="1"/>
          </p:cNvPicPr>
          <p:nvPr/>
        </p:nvPicPr>
        <p:blipFill rotWithShape="1">
          <a:blip r:embed="rId2">
            <a:extLst>
              <a:ext uri="{28A0092B-C50C-407E-A947-70E740481C1C}">
                <a14:useLocalDpi xmlns:a14="http://schemas.microsoft.com/office/drawing/2010/main" val="0"/>
              </a:ext>
            </a:extLst>
          </a:blip>
          <a:srcRect l="20949" r="18517"/>
          <a:stretch/>
        </p:blipFill>
        <p:spPr bwMode="auto">
          <a:xfrm>
            <a:off x="5678824" y="1828246"/>
            <a:ext cx="4880611" cy="4201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319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A Final Plea: Revelation 18:1-5</a:t>
            </a:r>
            <a:endParaRPr lang="en-US" sz="4400" dirty="0"/>
          </a:p>
        </p:txBody>
      </p:sp>
      <p:sp>
        <p:nvSpPr>
          <p:cNvPr id="3" name="Content Placeholder 2"/>
          <p:cNvSpPr>
            <a:spLocks noGrp="1"/>
          </p:cNvSpPr>
          <p:nvPr>
            <p:ph idx="1"/>
          </p:nvPr>
        </p:nvSpPr>
        <p:spPr>
          <a:xfrm>
            <a:off x="609601" y="1609416"/>
            <a:ext cx="4932217" cy="4638984"/>
          </a:xfrm>
        </p:spPr>
        <p:txBody>
          <a:bodyPr>
            <a:noAutofit/>
          </a:bodyPr>
          <a:lstStyle/>
          <a:p>
            <a:r>
              <a:rPr lang="en-US" sz="3600" b="1" dirty="0"/>
              <a:t>18 </a:t>
            </a:r>
            <a:r>
              <a:rPr lang="en-US" sz="3600" dirty="0"/>
              <a:t>And after these things I saw another angel come down from heaven, having great power; and the earth was lightened with his glory.</a:t>
            </a:r>
          </a:p>
        </p:txBody>
      </p:sp>
      <p:pic>
        <p:nvPicPr>
          <p:cNvPr id="65538" name="Picture 2" descr="https://external-content.duckduckgo.com/iu/?u=https%3A%2F%2Ftse1.mm.bing.net%2Fth%3Fid%3DOIP.0CFeLg_PNzX8ofqrtvlfigHaFj%26pid%3DApi&amp;f=1&amp;ipt=76c21ca73d41abce7037499d000da5f49fd2cced180d63c0cccab8762c568363&amp;ipo=images"/>
          <p:cNvPicPr>
            <a:picLocks noChangeAspect="1" noChangeArrowheads="1"/>
          </p:cNvPicPr>
          <p:nvPr/>
        </p:nvPicPr>
        <p:blipFill rotWithShape="1">
          <a:blip r:embed="rId2">
            <a:extLst>
              <a:ext uri="{28A0092B-C50C-407E-A947-70E740481C1C}">
                <a14:useLocalDpi xmlns:a14="http://schemas.microsoft.com/office/drawing/2010/main" val="0"/>
              </a:ext>
            </a:extLst>
          </a:blip>
          <a:srcRect l="22428"/>
          <a:stretch/>
        </p:blipFill>
        <p:spPr bwMode="auto">
          <a:xfrm>
            <a:off x="5541818" y="1419810"/>
            <a:ext cx="5001231" cy="4828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52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 </a:t>
            </a:r>
            <a:r>
              <a:rPr lang="en-US" sz="4400" dirty="0" smtClean="0"/>
              <a:t>Final Plea: Revelation 18:2-5</a:t>
            </a:r>
            <a:endParaRPr lang="en-US" sz="4400" dirty="0"/>
          </a:p>
        </p:txBody>
      </p:sp>
      <p:sp>
        <p:nvSpPr>
          <p:cNvPr id="3" name="Content Placeholder 2"/>
          <p:cNvSpPr>
            <a:spLocks noGrp="1"/>
          </p:cNvSpPr>
          <p:nvPr>
            <p:ph idx="1"/>
          </p:nvPr>
        </p:nvSpPr>
        <p:spPr>
          <a:xfrm>
            <a:off x="609601" y="1609416"/>
            <a:ext cx="6040581" cy="4638984"/>
          </a:xfrm>
        </p:spPr>
        <p:txBody>
          <a:bodyPr>
            <a:noAutofit/>
          </a:bodyPr>
          <a:lstStyle/>
          <a:p>
            <a:r>
              <a:rPr lang="en-US" sz="3600" b="1" baseline="30000" dirty="0"/>
              <a:t>2 </a:t>
            </a:r>
            <a:r>
              <a:rPr lang="en-US" sz="3600" dirty="0"/>
              <a:t>And he cried mightily with a strong voice, saying, Babylon the great is fallen, is fallen, and is become the habitation of devils, and the hold of every foul spirit, and a cage of every unclean and hateful bird.</a:t>
            </a:r>
          </a:p>
        </p:txBody>
      </p:sp>
      <p:pic>
        <p:nvPicPr>
          <p:cNvPr id="66564" name="Picture 4" descr="SEVEN FINAL VISIONS (2-1): THE ANGEL FROM HEAVEN (REVELATION 18:1-3)"/>
          <p:cNvPicPr>
            <a:picLocks noChangeAspect="1" noChangeArrowheads="1"/>
          </p:cNvPicPr>
          <p:nvPr/>
        </p:nvPicPr>
        <p:blipFill rotWithShape="1">
          <a:blip r:embed="rId2">
            <a:extLst>
              <a:ext uri="{28A0092B-C50C-407E-A947-70E740481C1C}">
                <a14:useLocalDpi xmlns:a14="http://schemas.microsoft.com/office/drawing/2010/main" val="0"/>
              </a:ext>
            </a:extLst>
          </a:blip>
          <a:srcRect l="12934" r="14110"/>
          <a:stretch/>
        </p:blipFill>
        <p:spPr bwMode="auto">
          <a:xfrm>
            <a:off x="6650182" y="1609416"/>
            <a:ext cx="5084619" cy="4638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535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A Final Plea: Revelation 18:3-5</a:t>
            </a:r>
            <a:endParaRPr lang="en-US" sz="4400" dirty="0"/>
          </a:p>
        </p:txBody>
      </p:sp>
      <p:sp>
        <p:nvSpPr>
          <p:cNvPr id="3" name="Content Placeholder 2"/>
          <p:cNvSpPr>
            <a:spLocks noGrp="1"/>
          </p:cNvSpPr>
          <p:nvPr>
            <p:ph idx="1"/>
          </p:nvPr>
        </p:nvSpPr>
        <p:spPr>
          <a:xfrm>
            <a:off x="609601" y="1609416"/>
            <a:ext cx="6373090" cy="4638984"/>
          </a:xfrm>
        </p:spPr>
        <p:txBody>
          <a:bodyPr>
            <a:noAutofit/>
          </a:bodyPr>
          <a:lstStyle/>
          <a:p>
            <a:r>
              <a:rPr lang="en-US" sz="3600" b="1" baseline="30000" dirty="0"/>
              <a:t>3 </a:t>
            </a:r>
            <a:r>
              <a:rPr lang="en-US" sz="3600" dirty="0"/>
              <a:t>For all nations have drunk of the wine of the wrath of her fornication, and the kings of the earth have committed fornication with her, and the merchants of the earth are waxed rich through the abundance of her delicacies.</a:t>
            </a:r>
          </a:p>
        </p:txBody>
      </p:sp>
      <p:pic>
        <p:nvPicPr>
          <p:cNvPr id="67586" name="Picture 2" descr="The Last Crisis: June 20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2074" y="1808017"/>
            <a:ext cx="3524113" cy="4440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005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A Final Plea: Revelation 18:4-5</a:t>
            </a:r>
            <a:endParaRPr lang="en-US" sz="4400" dirty="0"/>
          </a:p>
        </p:txBody>
      </p:sp>
      <p:sp>
        <p:nvSpPr>
          <p:cNvPr id="3" name="Content Placeholder 2"/>
          <p:cNvSpPr>
            <a:spLocks noGrp="1"/>
          </p:cNvSpPr>
          <p:nvPr>
            <p:ph idx="1"/>
          </p:nvPr>
        </p:nvSpPr>
        <p:spPr>
          <a:xfrm>
            <a:off x="609601" y="1609416"/>
            <a:ext cx="5001490" cy="4638984"/>
          </a:xfrm>
        </p:spPr>
        <p:txBody>
          <a:bodyPr>
            <a:noAutofit/>
          </a:bodyPr>
          <a:lstStyle/>
          <a:p>
            <a:r>
              <a:rPr lang="en-US" sz="3600" b="1" baseline="30000" dirty="0"/>
              <a:t>4 </a:t>
            </a:r>
            <a:r>
              <a:rPr lang="en-US" sz="3600" dirty="0"/>
              <a:t>And I heard another voice from heaven, saying, Come out of her, my people, that ye be not partakers of her sins, and that ye receive not of her plagues.</a:t>
            </a:r>
          </a:p>
        </p:txBody>
      </p:sp>
      <p:pic>
        <p:nvPicPr>
          <p:cNvPr id="68610" name="Picture 2" descr="What does the angel's message of Revelation 18:1-4 mean? - BibleAsk"/>
          <p:cNvPicPr>
            <a:picLocks noChangeAspect="1" noChangeArrowheads="1"/>
          </p:cNvPicPr>
          <p:nvPr/>
        </p:nvPicPr>
        <p:blipFill rotWithShape="1">
          <a:blip r:embed="rId2">
            <a:extLst>
              <a:ext uri="{28A0092B-C50C-407E-A947-70E740481C1C}">
                <a14:useLocalDpi xmlns:a14="http://schemas.microsoft.com/office/drawing/2010/main" val="0"/>
              </a:ext>
            </a:extLst>
          </a:blip>
          <a:srcRect l="15625" r="10214"/>
          <a:stretch/>
        </p:blipFill>
        <p:spPr bwMode="auto">
          <a:xfrm>
            <a:off x="5523346" y="1609416"/>
            <a:ext cx="4738254" cy="4785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557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A Final Plea: Revelation 18:5</a:t>
            </a:r>
            <a:endParaRPr lang="en-US" sz="4400" dirty="0"/>
          </a:p>
        </p:txBody>
      </p:sp>
      <p:sp>
        <p:nvSpPr>
          <p:cNvPr id="3" name="Content Placeholder 2"/>
          <p:cNvSpPr>
            <a:spLocks noGrp="1"/>
          </p:cNvSpPr>
          <p:nvPr>
            <p:ph idx="1"/>
          </p:nvPr>
        </p:nvSpPr>
        <p:spPr>
          <a:xfrm>
            <a:off x="609601" y="1609416"/>
            <a:ext cx="3782290" cy="4638984"/>
          </a:xfrm>
        </p:spPr>
        <p:txBody>
          <a:bodyPr>
            <a:noAutofit/>
          </a:bodyPr>
          <a:lstStyle/>
          <a:p>
            <a:r>
              <a:rPr lang="en-US" sz="3600" b="1" baseline="30000" dirty="0"/>
              <a:t>5 </a:t>
            </a:r>
            <a:r>
              <a:rPr lang="en-US" sz="3600" dirty="0"/>
              <a:t>For her sins have reached unto heaven, and God hath remembered her iniquities.</a:t>
            </a:r>
          </a:p>
        </p:txBody>
      </p:sp>
      <p:pic>
        <p:nvPicPr>
          <p:cNvPr id="69634" name="Picture 2" descr="Revelation 18:4 on Twitter: &quot;John 4:35 ... I say unto you, Lift up you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9148" y="1498579"/>
            <a:ext cx="4347596" cy="4347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286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817418"/>
            <a:ext cx="7766936" cy="2909455"/>
          </a:xfrm>
        </p:spPr>
        <p:txBody>
          <a:bodyPr/>
          <a:lstStyle/>
          <a:p>
            <a:r>
              <a:rPr lang="en-US" sz="7200" dirty="0" smtClean="0"/>
              <a:t>PAUL </a:t>
            </a:r>
            <a:br>
              <a:rPr lang="en-US" sz="7200" dirty="0" smtClean="0"/>
            </a:br>
            <a:r>
              <a:rPr lang="en-US" sz="7200" dirty="0" smtClean="0"/>
              <a:t>gives a practicum:  </a:t>
            </a:r>
            <a:endParaRPr lang="en-US" sz="7200" dirty="0"/>
          </a:p>
        </p:txBody>
      </p:sp>
      <p:sp>
        <p:nvSpPr>
          <p:cNvPr id="3" name="Subtitle 2"/>
          <p:cNvSpPr>
            <a:spLocks noGrp="1"/>
          </p:cNvSpPr>
          <p:nvPr>
            <p:ph type="subTitle" idx="1"/>
          </p:nvPr>
        </p:nvSpPr>
        <p:spPr/>
        <p:txBody>
          <a:bodyPr>
            <a:noAutofit/>
          </a:bodyPr>
          <a:lstStyle/>
          <a:p>
            <a:r>
              <a:rPr lang="en-US" sz="3200" dirty="0" smtClean="0"/>
              <a:t>(A course that </a:t>
            </a:r>
            <a:r>
              <a:rPr lang="en-US" sz="3200" dirty="0"/>
              <a:t>is designed to give students supervised practical application of previously studied theory</a:t>
            </a:r>
            <a:r>
              <a:rPr lang="en-US" sz="3200" dirty="0" smtClean="0"/>
              <a:t>.)</a:t>
            </a:r>
            <a:endParaRPr lang="en-US" sz="3200" dirty="0"/>
          </a:p>
        </p:txBody>
      </p:sp>
    </p:spTree>
    <p:extLst>
      <p:ext uri="{BB962C8B-B14F-4D97-AF65-F5344CB8AC3E}">
        <p14:creationId xmlns:p14="http://schemas.microsoft.com/office/powerpoint/2010/main" val="1668406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032230" cy="889422"/>
          </a:xfrm>
        </p:spPr>
        <p:txBody>
          <a:bodyPr>
            <a:noAutofit/>
          </a:bodyPr>
          <a:lstStyle/>
          <a:p>
            <a:r>
              <a:rPr lang="en-US" sz="4400" dirty="0" smtClean="0"/>
              <a:t>Hold to Truth: 2 Thessalonians 2:1-17</a:t>
            </a:r>
            <a:endParaRPr lang="en-US" sz="4400" dirty="0"/>
          </a:p>
        </p:txBody>
      </p:sp>
      <p:sp>
        <p:nvSpPr>
          <p:cNvPr id="3" name="Content Placeholder 2"/>
          <p:cNvSpPr>
            <a:spLocks noGrp="1"/>
          </p:cNvSpPr>
          <p:nvPr>
            <p:ph idx="1"/>
          </p:nvPr>
        </p:nvSpPr>
        <p:spPr>
          <a:xfrm>
            <a:off x="4292292" y="1814945"/>
            <a:ext cx="5766108" cy="4308764"/>
          </a:xfrm>
        </p:spPr>
        <p:txBody>
          <a:bodyPr>
            <a:noAutofit/>
          </a:bodyPr>
          <a:lstStyle/>
          <a:p>
            <a:r>
              <a:rPr lang="en-US" sz="3600" b="1" dirty="0"/>
              <a:t>2 </a:t>
            </a:r>
            <a:r>
              <a:rPr lang="en-US" sz="3600" dirty="0"/>
              <a:t>Now we beseech you, brethren, by the coming of our Lord Jesus Christ, and by our gathering together unto him,</a:t>
            </a:r>
          </a:p>
        </p:txBody>
      </p:sp>
      <p:pic>
        <p:nvPicPr>
          <p:cNvPr id="70658" name="Picture 2" descr="Acts of the Apostles | tdax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931" y="1343019"/>
            <a:ext cx="3295764" cy="4936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2468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032230" cy="889422"/>
          </a:xfrm>
        </p:spPr>
        <p:txBody>
          <a:bodyPr>
            <a:noAutofit/>
          </a:bodyPr>
          <a:lstStyle/>
          <a:p>
            <a:r>
              <a:rPr lang="en-US" sz="4400" dirty="0" smtClean="0"/>
              <a:t>Hold to Truth: 2 Thessalonians 2:2-17</a:t>
            </a:r>
            <a:endParaRPr lang="en-US" sz="4400" dirty="0"/>
          </a:p>
        </p:txBody>
      </p:sp>
      <p:sp>
        <p:nvSpPr>
          <p:cNvPr id="3" name="Content Placeholder 2"/>
          <p:cNvSpPr>
            <a:spLocks noGrp="1"/>
          </p:cNvSpPr>
          <p:nvPr>
            <p:ph idx="1"/>
          </p:nvPr>
        </p:nvSpPr>
        <p:spPr>
          <a:xfrm>
            <a:off x="4292292" y="1814945"/>
            <a:ext cx="5766108" cy="4308764"/>
          </a:xfrm>
        </p:spPr>
        <p:txBody>
          <a:bodyPr>
            <a:noAutofit/>
          </a:bodyPr>
          <a:lstStyle/>
          <a:p>
            <a:r>
              <a:rPr lang="en-US" sz="3600" b="1" baseline="30000" dirty="0"/>
              <a:t>2 </a:t>
            </a:r>
            <a:r>
              <a:rPr lang="en-US" sz="3600" dirty="0"/>
              <a:t>That ye be not soon shaken in mind, or be troubled, neither by spirit, nor by word, nor by letter as from us, as that the day of Christ is at hand.</a:t>
            </a:r>
          </a:p>
        </p:txBody>
      </p:sp>
      <p:pic>
        <p:nvPicPr>
          <p:cNvPr id="72706" name="Picture 2" descr="Misquoted again! - Imgfl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090" y="2209799"/>
            <a:ext cx="3854202" cy="3519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3283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a:solidFill>
                  <a:schemeClr val="bg2">
                    <a:lumMod val="60000"/>
                    <a:lumOff val="40000"/>
                  </a:schemeClr>
                </a:solidFill>
              </a:rPr>
              <a:t>KEY VERSES: </a:t>
            </a:r>
            <a:r>
              <a:rPr lang="en-US" b="1" dirty="0">
                <a:solidFill>
                  <a:schemeClr val="bg2">
                    <a:lumMod val="60000"/>
                    <a:lumOff val="40000"/>
                  </a:schemeClr>
                </a:solidFill>
              </a:rPr>
              <a:t>The 3</a:t>
            </a:r>
            <a:r>
              <a:rPr lang="en-US" b="1" baseline="30000" dirty="0">
                <a:solidFill>
                  <a:schemeClr val="bg2">
                    <a:lumMod val="60000"/>
                    <a:lumOff val="40000"/>
                  </a:schemeClr>
                </a:solidFill>
              </a:rPr>
              <a:t>rd</a:t>
            </a:r>
            <a:r>
              <a:rPr lang="en-US" b="1" dirty="0">
                <a:solidFill>
                  <a:schemeClr val="bg2">
                    <a:lumMod val="60000"/>
                    <a:lumOff val="40000"/>
                  </a:schemeClr>
                </a:solidFill>
              </a:rPr>
              <a:t> Angel’s Message</a:t>
            </a:r>
            <a:r>
              <a:rPr lang="en-US" dirty="0"/>
              <a:t/>
            </a:r>
            <a:br>
              <a:rPr lang="en-US" dirty="0"/>
            </a:br>
            <a:r>
              <a:rPr lang="en-US" dirty="0"/>
              <a:t>Revelation 14:9-12</a:t>
            </a:r>
          </a:p>
        </p:txBody>
      </p:sp>
      <p:sp>
        <p:nvSpPr>
          <p:cNvPr id="14" name="Content Placeholder 13"/>
          <p:cNvSpPr>
            <a:spLocks noGrp="1"/>
          </p:cNvSpPr>
          <p:nvPr>
            <p:ph idx="1"/>
          </p:nvPr>
        </p:nvSpPr>
        <p:spPr>
          <a:xfrm>
            <a:off x="677334" y="1930400"/>
            <a:ext cx="9652000" cy="4702233"/>
          </a:xfrm>
          <a:solidFill>
            <a:schemeClr val="accent2">
              <a:lumMod val="75000"/>
            </a:schemeClr>
          </a:solidFill>
        </p:spPr>
        <p:txBody>
          <a:bodyPr>
            <a:normAutofit/>
          </a:bodyPr>
          <a:lstStyle/>
          <a:p>
            <a:r>
              <a:rPr lang="en-US" sz="3599" b="1" baseline="30000" dirty="0"/>
              <a:t>11 </a:t>
            </a:r>
            <a:r>
              <a:rPr lang="en-US" sz="3599" b="1" dirty="0"/>
              <a:t>And the smoke of their torment </a:t>
            </a:r>
            <a:r>
              <a:rPr lang="en-US" sz="3599" b="1" dirty="0" err="1"/>
              <a:t>ascendeth</a:t>
            </a:r>
            <a:r>
              <a:rPr lang="en-US" sz="3599" b="1" dirty="0"/>
              <a:t> up for ever and ever: and they have no rest day nor night, who worship the beast and his image, and whosoever </a:t>
            </a:r>
            <a:r>
              <a:rPr lang="en-US" sz="3599" b="1" dirty="0" err="1"/>
              <a:t>receiveth</a:t>
            </a:r>
            <a:r>
              <a:rPr lang="en-US" sz="3599" b="1" dirty="0"/>
              <a:t> the mark of his name.</a:t>
            </a:r>
          </a:p>
          <a:p>
            <a:r>
              <a:rPr lang="en-US" sz="3599" b="1" baseline="30000" dirty="0"/>
              <a:t>12 </a:t>
            </a:r>
            <a:r>
              <a:rPr lang="en-US" sz="3599" b="1" dirty="0"/>
              <a:t>Here is the patience of the saints: here are they that keep the commandments of God, and the faith of Jesus.</a:t>
            </a:r>
          </a:p>
        </p:txBody>
      </p:sp>
    </p:spTree>
    <p:extLst>
      <p:ext uri="{BB962C8B-B14F-4D97-AF65-F5344CB8AC3E}">
        <p14:creationId xmlns:p14="http://schemas.microsoft.com/office/powerpoint/2010/main" val="259664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032230" cy="889422"/>
          </a:xfrm>
        </p:spPr>
        <p:txBody>
          <a:bodyPr>
            <a:noAutofit/>
          </a:bodyPr>
          <a:lstStyle/>
          <a:p>
            <a:r>
              <a:rPr lang="en-US" sz="4400" dirty="0" smtClean="0"/>
              <a:t>Hold to Truth: 2 Thessalonians 2:3-17</a:t>
            </a:r>
            <a:endParaRPr lang="en-US" sz="4400" dirty="0"/>
          </a:p>
        </p:txBody>
      </p:sp>
      <p:sp>
        <p:nvSpPr>
          <p:cNvPr id="3" name="Content Placeholder 2"/>
          <p:cNvSpPr>
            <a:spLocks noGrp="1"/>
          </p:cNvSpPr>
          <p:nvPr>
            <p:ph idx="1"/>
          </p:nvPr>
        </p:nvSpPr>
        <p:spPr>
          <a:xfrm>
            <a:off x="6636150" y="1357745"/>
            <a:ext cx="4599886" cy="4765964"/>
          </a:xfrm>
        </p:spPr>
        <p:txBody>
          <a:bodyPr>
            <a:noAutofit/>
          </a:bodyPr>
          <a:lstStyle/>
          <a:p>
            <a:r>
              <a:rPr lang="en-US" sz="3600" b="1" baseline="30000" dirty="0"/>
              <a:t>3 </a:t>
            </a:r>
            <a:r>
              <a:rPr lang="en-US" sz="3600" dirty="0"/>
              <a:t>Let no man deceive you by any means: for that day shall not come, except there come a falling away first, and that man of sin be revealed, the son of perdition;</a:t>
            </a:r>
          </a:p>
        </p:txBody>
      </p:sp>
      <p:pic>
        <p:nvPicPr>
          <p:cNvPr id="71684" name="Picture 4" descr="Agenda 2030"/>
          <p:cNvPicPr>
            <a:picLocks noChangeAspect="1" noChangeArrowheads="1"/>
          </p:cNvPicPr>
          <p:nvPr/>
        </p:nvPicPr>
        <p:blipFill rotWithShape="1">
          <a:blip r:embed="rId2">
            <a:extLst>
              <a:ext uri="{28A0092B-C50C-407E-A947-70E740481C1C}">
                <a14:useLocalDpi xmlns:a14="http://schemas.microsoft.com/office/drawing/2010/main" val="0"/>
              </a:ext>
            </a:extLst>
          </a:blip>
          <a:srcRect l="-183" r="947" b="4243"/>
          <a:stretch/>
        </p:blipFill>
        <p:spPr bwMode="auto">
          <a:xfrm>
            <a:off x="455661" y="1652154"/>
            <a:ext cx="6180489" cy="4634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3764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032230" cy="889422"/>
          </a:xfrm>
        </p:spPr>
        <p:txBody>
          <a:bodyPr>
            <a:noAutofit/>
          </a:bodyPr>
          <a:lstStyle/>
          <a:p>
            <a:r>
              <a:rPr lang="en-US" sz="4400" dirty="0" smtClean="0"/>
              <a:t>Hold to Truth: 2 Thessalonians 2:4-17</a:t>
            </a:r>
            <a:endParaRPr lang="en-US" sz="4400" dirty="0"/>
          </a:p>
        </p:txBody>
      </p:sp>
      <p:sp>
        <p:nvSpPr>
          <p:cNvPr id="3" name="Content Placeholder 2"/>
          <p:cNvSpPr>
            <a:spLocks noGrp="1"/>
          </p:cNvSpPr>
          <p:nvPr>
            <p:ph idx="1"/>
          </p:nvPr>
        </p:nvSpPr>
        <p:spPr>
          <a:xfrm>
            <a:off x="4788976" y="1814945"/>
            <a:ext cx="5269424" cy="4308764"/>
          </a:xfrm>
        </p:spPr>
        <p:txBody>
          <a:bodyPr>
            <a:noAutofit/>
          </a:bodyPr>
          <a:lstStyle/>
          <a:p>
            <a:r>
              <a:rPr lang="en-US" sz="3600" b="1" baseline="30000" dirty="0" smtClean="0"/>
              <a:t>4 </a:t>
            </a:r>
            <a:r>
              <a:rPr lang="en-US" sz="3600" dirty="0" smtClean="0"/>
              <a:t>Who </a:t>
            </a:r>
            <a:r>
              <a:rPr lang="en-US" sz="3600" dirty="0" err="1" smtClean="0"/>
              <a:t>opposeth</a:t>
            </a:r>
            <a:r>
              <a:rPr lang="en-US" sz="3600" dirty="0" smtClean="0"/>
              <a:t> and </a:t>
            </a:r>
            <a:r>
              <a:rPr lang="en-US" sz="3600" dirty="0" err="1" smtClean="0"/>
              <a:t>exalteth</a:t>
            </a:r>
            <a:r>
              <a:rPr lang="en-US" sz="3600" dirty="0" smtClean="0"/>
              <a:t> himself above all that is called God, or that is worshipped; so that he as God </a:t>
            </a:r>
            <a:r>
              <a:rPr lang="en-US" sz="3600" dirty="0" err="1" smtClean="0"/>
              <a:t>sitteth</a:t>
            </a:r>
            <a:r>
              <a:rPr lang="en-US" sz="3600" dirty="0" smtClean="0"/>
              <a:t> in the temple of God, shewing himself that he is God.</a:t>
            </a:r>
            <a:endParaRPr lang="en-US" sz="3600" dirty="0"/>
          </a:p>
        </p:txBody>
      </p:sp>
      <p:pic>
        <p:nvPicPr>
          <p:cNvPr id="71686" name="Picture 6" descr="The Papal Throne - Inside The Vatican Pilgr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334" y="1499022"/>
            <a:ext cx="3888744" cy="5225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607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032230" cy="889422"/>
          </a:xfrm>
        </p:spPr>
        <p:txBody>
          <a:bodyPr>
            <a:noAutofit/>
          </a:bodyPr>
          <a:lstStyle/>
          <a:p>
            <a:r>
              <a:rPr lang="en-US" sz="4400" dirty="0" smtClean="0"/>
              <a:t>Hold to Truth: 2 Thessalonians 2:5-17</a:t>
            </a:r>
            <a:endParaRPr lang="en-US" sz="4400" dirty="0"/>
          </a:p>
        </p:txBody>
      </p:sp>
      <p:sp>
        <p:nvSpPr>
          <p:cNvPr id="3" name="Content Placeholder 2"/>
          <p:cNvSpPr>
            <a:spLocks noGrp="1"/>
          </p:cNvSpPr>
          <p:nvPr>
            <p:ph idx="1"/>
          </p:nvPr>
        </p:nvSpPr>
        <p:spPr>
          <a:xfrm>
            <a:off x="5331418" y="1756400"/>
            <a:ext cx="4943958" cy="4308764"/>
          </a:xfrm>
        </p:spPr>
        <p:txBody>
          <a:bodyPr>
            <a:noAutofit/>
          </a:bodyPr>
          <a:lstStyle/>
          <a:p>
            <a:r>
              <a:rPr lang="en-US" sz="3600" b="1" baseline="30000" dirty="0"/>
              <a:t>5 </a:t>
            </a:r>
            <a:r>
              <a:rPr lang="en-US" sz="3600" dirty="0"/>
              <a:t>Remember ye not, that, when I was yet with you, I told you these things?</a:t>
            </a:r>
          </a:p>
          <a:p>
            <a:r>
              <a:rPr lang="en-US" sz="3600" b="1" baseline="30000" dirty="0"/>
              <a:t>6 </a:t>
            </a:r>
            <a:r>
              <a:rPr lang="en-US" sz="3600" dirty="0"/>
              <a:t>And now ye know what </a:t>
            </a:r>
            <a:r>
              <a:rPr lang="en-US" sz="3600" dirty="0" err="1"/>
              <a:t>withholdeth</a:t>
            </a:r>
            <a:r>
              <a:rPr lang="en-US" sz="3600" dirty="0"/>
              <a:t> that he might be revealed in his time.</a:t>
            </a:r>
          </a:p>
        </p:txBody>
      </p:sp>
      <p:pic>
        <p:nvPicPr>
          <p:cNvPr id="71688" name="Picture 8" descr="PPT - Daniel 7 PowerPoint Presentation, free download - ID:581573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194" y="2025198"/>
            <a:ext cx="5028224" cy="3771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6069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032230" cy="889422"/>
          </a:xfrm>
        </p:spPr>
        <p:txBody>
          <a:bodyPr>
            <a:noAutofit/>
          </a:bodyPr>
          <a:lstStyle/>
          <a:p>
            <a:r>
              <a:rPr lang="en-US" sz="4400" dirty="0" smtClean="0"/>
              <a:t>Hold to Truth: 2 Thessalonians 2:7-17</a:t>
            </a:r>
            <a:endParaRPr lang="en-US" sz="4400" dirty="0"/>
          </a:p>
        </p:txBody>
      </p:sp>
      <p:sp>
        <p:nvSpPr>
          <p:cNvPr id="3" name="Content Placeholder 2"/>
          <p:cNvSpPr>
            <a:spLocks noGrp="1"/>
          </p:cNvSpPr>
          <p:nvPr>
            <p:ph idx="1"/>
          </p:nvPr>
        </p:nvSpPr>
        <p:spPr>
          <a:xfrm>
            <a:off x="6230318" y="1756400"/>
            <a:ext cx="4045057" cy="4308764"/>
          </a:xfrm>
        </p:spPr>
        <p:txBody>
          <a:bodyPr>
            <a:noAutofit/>
          </a:bodyPr>
          <a:lstStyle/>
          <a:p>
            <a:r>
              <a:rPr lang="en-US" sz="3600" b="1" baseline="30000" dirty="0"/>
              <a:t>7 </a:t>
            </a:r>
            <a:r>
              <a:rPr lang="en-US" sz="3600" dirty="0"/>
              <a:t>For the mystery of iniquity doth already work: only he who now </a:t>
            </a:r>
            <a:r>
              <a:rPr lang="en-US" sz="3600" dirty="0" err="1"/>
              <a:t>letteth</a:t>
            </a:r>
            <a:r>
              <a:rPr lang="en-US" sz="3600" dirty="0"/>
              <a:t> will let, until he be taken out of the way.</a:t>
            </a:r>
          </a:p>
        </p:txBody>
      </p:sp>
      <p:pic>
        <p:nvPicPr>
          <p:cNvPr id="74754" name="Picture 2" descr="Pin on Spiritual Life"/>
          <p:cNvPicPr>
            <a:picLocks noChangeAspect="1" noChangeArrowheads="1"/>
          </p:cNvPicPr>
          <p:nvPr/>
        </p:nvPicPr>
        <p:blipFill rotWithShape="1">
          <a:blip r:embed="rId2">
            <a:extLst>
              <a:ext uri="{28A0092B-C50C-407E-A947-70E740481C1C}">
                <a14:useLocalDpi xmlns:a14="http://schemas.microsoft.com/office/drawing/2010/main" val="0"/>
              </a:ext>
            </a:extLst>
          </a:blip>
          <a:srcRect l="12926" r="12295"/>
          <a:stretch/>
        </p:blipFill>
        <p:spPr bwMode="auto">
          <a:xfrm>
            <a:off x="677334" y="1374269"/>
            <a:ext cx="5466788" cy="4690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9884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032230" cy="889422"/>
          </a:xfrm>
        </p:spPr>
        <p:txBody>
          <a:bodyPr>
            <a:noAutofit/>
          </a:bodyPr>
          <a:lstStyle/>
          <a:p>
            <a:r>
              <a:rPr lang="en-US" sz="4400" dirty="0" smtClean="0"/>
              <a:t>Hold to Truth: 2 Thessalonians 2:8-17</a:t>
            </a:r>
            <a:endParaRPr lang="en-US" sz="4400" dirty="0"/>
          </a:p>
        </p:txBody>
      </p:sp>
      <p:sp>
        <p:nvSpPr>
          <p:cNvPr id="3" name="Content Placeholder 2"/>
          <p:cNvSpPr>
            <a:spLocks noGrp="1"/>
          </p:cNvSpPr>
          <p:nvPr>
            <p:ph idx="1"/>
          </p:nvPr>
        </p:nvSpPr>
        <p:spPr>
          <a:xfrm>
            <a:off x="5517398" y="1756400"/>
            <a:ext cx="4757978" cy="4644400"/>
          </a:xfrm>
        </p:spPr>
        <p:txBody>
          <a:bodyPr>
            <a:noAutofit/>
          </a:bodyPr>
          <a:lstStyle/>
          <a:p>
            <a:r>
              <a:rPr lang="en-US" sz="3600" b="1" baseline="30000" dirty="0"/>
              <a:t>8 </a:t>
            </a:r>
            <a:r>
              <a:rPr lang="en-US" sz="3600" dirty="0"/>
              <a:t>And then shall that Wicked be revealed, whom the Lord shall consume with the spirit of his mouth, and shall destroy with the brightness of his coming:</a:t>
            </a:r>
          </a:p>
        </p:txBody>
      </p:sp>
      <p:pic>
        <p:nvPicPr>
          <p:cNvPr id="76802" name="Picture 2" descr="Second Coming of Christ Research Pap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276" y="2360834"/>
            <a:ext cx="5186122" cy="3435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3371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032230" cy="889422"/>
          </a:xfrm>
        </p:spPr>
        <p:txBody>
          <a:bodyPr>
            <a:noAutofit/>
          </a:bodyPr>
          <a:lstStyle/>
          <a:p>
            <a:r>
              <a:rPr lang="en-US" sz="4400" dirty="0" smtClean="0"/>
              <a:t>Hold to Truth: 2 Thessalonians 2:9-17</a:t>
            </a:r>
            <a:endParaRPr lang="en-US" sz="4400" dirty="0"/>
          </a:p>
        </p:txBody>
      </p:sp>
      <p:sp>
        <p:nvSpPr>
          <p:cNvPr id="3" name="Content Placeholder 2"/>
          <p:cNvSpPr>
            <a:spLocks noGrp="1"/>
          </p:cNvSpPr>
          <p:nvPr>
            <p:ph idx="1"/>
          </p:nvPr>
        </p:nvSpPr>
        <p:spPr>
          <a:xfrm>
            <a:off x="5517398" y="1756400"/>
            <a:ext cx="4757978" cy="4644400"/>
          </a:xfrm>
        </p:spPr>
        <p:txBody>
          <a:bodyPr>
            <a:noAutofit/>
          </a:bodyPr>
          <a:lstStyle/>
          <a:p>
            <a:r>
              <a:rPr lang="en-US" sz="3600" b="1" baseline="30000" dirty="0"/>
              <a:t>9 </a:t>
            </a:r>
            <a:r>
              <a:rPr lang="en-US" sz="3600" dirty="0"/>
              <a:t>Even him, whose coming is after the working of Satan with all power and signs and lying wonders,</a:t>
            </a:r>
          </a:p>
        </p:txBody>
      </p:sp>
      <p:pic>
        <p:nvPicPr>
          <p:cNvPr id="77826" name="Picture 2" descr="Is a Crisis Worse Than COVID Coming Next? Potential Generated Crises o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334" y="2109249"/>
            <a:ext cx="4514850" cy="3009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062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620930" cy="889422"/>
          </a:xfrm>
        </p:spPr>
        <p:txBody>
          <a:bodyPr>
            <a:noAutofit/>
          </a:bodyPr>
          <a:lstStyle/>
          <a:p>
            <a:r>
              <a:rPr lang="en-US" sz="4400" dirty="0" smtClean="0"/>
              <a:t>Hold to Truth: 2 Thessalonians 2:10-17</a:t>
            </a:r>
            <a:endParaRPr lang="en-US" sz="4400" dirty="0"/>
          </a:p>
        </p:txBody>
      </p:sp>
      <p:sp>
        <p:nvSpPr>
          <p:cNvPr id="3" name="Content Placeholder 2"/>
          <p:cNvSpPr>
            <a:spLocks noGrp="1"/>
          </p:cNvSpPr>
          <p:nvPr>
            <p:ph idx="1"/>
          </p:nvPr>
        </p:nvSpPr>
        <p:spPr>
          <a:xfrm>
            <a:off x="6137745" y="1645591"/>
            <a:ext cx="5160519" cy="4644400"/>
          </a:xfrm>
        </p:spPr>
        <p:txBody>
          <a:bodyPr>
            <a:noAutofit/>
          </a:bodyPr>
          <a:lstStyle/>
          <a:p>
            <a:r>
              <a:rPr lang="en-US" sz="3600" b="1" baseline="30000" dirty="0"/>
              <a:t>10 </a:t>
            </a:r>
            <a:r>
              <a:rPr lang="en-US" sz="3600" dirty="0"/>
              <a:t>And with all deceivableness of unrighteousness in them that perish; because they received not the love of the truth, that they might be saved.</a:t>
            </a:r>
          </a:p>
        </p:txBody>
      </p:sp>
      <p:pic>
        <p:nvPicPr>
          <p:cNvPr id="78850" name="Picture 2" descr="Illuminating the End of Time | Getty Ir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97" y="1645591"/>
            <a:ext cx="5687702" cy="3995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986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620930" cy="889422"/>
          </a:xfrm>
        </p:spPr>
        <p:txBody>
          <a:bodyPr>
            <a:noAutofit/>
          </a:bodyPr>
          <a:lstStyle/>
          <a:p>
            <a:r>
              <a:rPr lang="en-US" sz="4400" dirty="0" smtClean="0"/>
              <a:t>Hold to Truth: 2 Thessalonians 2:11-17</a:t>
            </a:r>
            <a:endParaRPr lang="en-US" sz="4400" dirty="0"/>
          </a:p>
        </p:txBody>
      </p:sp>
      <p:sp>
        <p:nvSpPr>
          <p:cNvPr id="3" name="Content Placeholder 2"/>
          <p:cNvSpPr>
            <a:spLocks noGrp="1"/>
          </p:cNvSpPr>
          <p:nvPr>
            <p:ph idx="1"/>
          </p:nvPr>
        </p:nvSpPr>
        <p:spPr>
          <a:xfrm>
            <a:off x="5081451" y="1645591"/>
            <a:ext cx="6216813" cy="4644400"/>
          </a:xfrm>
        </p:spPr>
        <p:txBody>
          <a:bodyPr>
            <a:noAutofit/>
          </a:bodyPr>
          <a:lstStyle/>
          <a:p>
            <a:r>
              <a:rPr lang="en-US" sz="3600" b="1" baseline="30000" dirty="0"/>
              <a:t>11 </a:t>
            </a:r>
            <a:r>
              <a:rPr lang="en-US" sz="3600" dirty="0"/>
              <a:t>And for this cause God shall send them strong delusion, that they should believe a lie:</a:t>
            </a:r>
          </a:p>
          <a:p>
            <a:r>
              <a:rPr lang="en-US" sz="3600" b="1" baseline="30000" dirty="0"/>
              <a:t>12 </a:t>
            </a:r>
            <a:r>
              <a:rPr lang="en-US" sz="3600" dirty="0"/>
              <a:t>That they all might be damned who believed not the truth, but had pleasure in unrighteousness.</a:t>
            </a:r>
          </a:p>
        </p:txBody>
      </p:sp>
      <p:pic>
        <p:nvPicPr>
          <p:cNvPr id="79876" name="Picture 4" descr="Taking photos on train tracks: 'A mistake you can't undo.' - The ..."/>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322" t="754" r="5527" b="-754"/>
          <a:stretch/>
        </p:blipFill>
        <p:spPr bwMode="auto">
          <a:xfrm>
            <a:off x="418011" y="2011351"/>
            <a:ext cx="4376057" cy="3465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2224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620930" cy="889422"/>
          </a:xfrm>
        </p:spPr>
        <p:txBody>
          <a:bodyPr>
            <a:noAutofit/>
          </a:bodyPr>
          <a:lstStyle/>
          <a:p>
            <a:r>
              <a:rPr lang="en-US" sz="4400" dirty="0" smtClean="0"/>
              <a:t>Hold to Truth: 2 Thessalonians 2:13-17</a:t>
            </a:r>
            <a:endParaRPr lang="en-US" sz="4400" dirty="0"/>
          </a:p>
        </p:txBody>
      </p:sp>
      <p:sp>
        <p:nvSpPr>
          <p:cNvPr id="3" name="Content Placeholder 2"/>
          <p:cNvSpPr>
            <a:spLocks noGrp="1"/>
          </p:cNvSpPr>
          <p:nvPr>
            <p:ph idx="1"/>
          </p:nvPr>
        </p:nvSpPr>
        <p:spPr>
          <a:xfrm>
            <a:off x="5081451" y="1645591"/>
            <a:ext cx="6216813" cy="4644400"/>
          </a:xfrm>
        </p:spPr>
        <p:txBody>
          <a:bodyPr>
            <a:noAutofit/>
          </a:bodyPr>
          <a:lstStyle/>
          <a:p>
            <a:r>
              <a:rPr lang="en-US" sz="3600" b="1" baseline="30000" dirty="0"/>
              <a:t>11 </a:t>
            </a:r>
            <a:r>
              <a:rPr lang="en-US" sz="3600" dirty="0"/>
              <a:t>And for this cause God shall send them strong delusion, that they should believe a lie:</a:t>
            </a:r>
          </a:p>
          <a:p>
            <a:r>
              <a:rPr lang="en-US" sz="3600" b="1" baseline="30000" dirty="0"/>
              <a:t>12 </a:t>
            </a:r>
            <a:r>
              <a:rPr lang="en-US" sz="3600" dirty="0"/>
              <a:t>That they all might be damned who believed not the truth, but had pleasure in unrighteousness.</a:t>
            </a:r>
          </a:p>
        </p:txBody>
      </p:sp>
      <p:pic>
        <p:nvPicPr>
          <p:cNvPr id="80898" name="Picture 2" descr="Amazingly The World's Best: 08/29/12"/>
          <p:cNvPicPr>
            <a:picLocks noChangeAspect="1" noChangeArrowheads="1"/>
          </p:cNvPicPr>
          <p:nvPr/>
        </p:nvPicPr>
        <p:blipFill rotWithShape="1">
          <a:blip r:embed="rId2">
            <a:extLst>
              <a:ext uri="{28A0092B-C50C-407E-A947-70E740481C1C}">
                <a14:useLocalDpi xmlns:a14="http://schemas.microsoft.com/office/drawing/2010/main" val="0"/>
              </a:ext>
            </a:extLst>
          </a:blip>
          <a:srcRect l="24868" r="19396"/>
          <a:stretch/>
        </p:blipFill>
        <p:spPr bwMode="auto">
          <a:xfrm>
            <a:off x="677334" y="1645591"/>
            <a:ext cx="4137890" cy="4949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136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620930" cy="889422"/>
          </a:xfrm>
        </p:spPr>
        <p:txBody>
          <a:bodyPr>
            <a:noAutofit/>
          </a:bodyPr>
          <a:lstStyle/>
          <a:p>
            <a:r>
              <a:rPr lang="en-US" sz="4400" dirty="0" smtClean="0"/>
              <a:t>Hold to Truth: 2 Thessalonians 2:13-17</a:t>
            </a:r>
            <a:endParaRPr lang="en-US" sz="4400" dirty="0"/>
          </a:p>
        </p:txBody>
      </p:sp>
      <p:sp>
        <p:nvSpPr>
          <p:cNvPr id="3" name="Content Placeholder 2"/>
          <p:cNvSpPr>
            <a:spLocks noGrp="1"/>
          </p:cNvSpPr>
          <p:nvPr>
            <p:ph idx="1"/>
          </p:nvPr>
        </p:nvSpPr>
        <p:spPr>
          <a:xfrm>
            <a:off x="5081451" y="1645591"/>
            <a:ext cx="6216813" cy="4644400"/>
          </a:xfrm>
        </p:spPr>
        <p:txBody>
          <a:bodyPr>
            <a:noAutofit/>
          </a:bodyPr>
          <a:lstStyle/>
          <a:p>
            <a:r>
              <a:rPr lang="en-US" sz="3600" b="1" baseline="30000" dirty="0"/>
              <a:t>13 </a:t>
            </a:r>
            <a:r>
              <a:rPr lang="en-US" sz="3600" dirty="0"/>
              <a:t>But we are bound to give thanks </a:t>
            </a:r>
            <a:r>
              <a:rPr lang="en-US" sz="3600" dirty="0" err="1"/>
              <a:t>alway</a:t>
            </a:r>
            <a:r>
              <a:rPr lang="en-US" sz="3600" dirty="0"/>
              <a:t> to God for you, brethren beloved of the Lord, because God hath from the beginning chosen you to salvation through sanctification of the Spirit and belief of the truth:</a:t>
            </a:r>
          </a:p>
        </p:txBody>
      </p:sp>
      <p:pic>
        <p:nvPicPr>
          <p:cNvPr id="81922" name="Picture 2" descr="No One Is More Hated Than He Who Speaks The Truth - ø Eminently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895" y="1775140"/>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877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81000"/>
            <a:ext cx="9906000" cy="820271"/>
          </a:xfrm>
        </p:spPr>
        <p:txBody>
          <a:bodyPr>
            <a:noAutofit/>
          </a:bodyPr>
          <a:lstStyle/>
          <a:p>
            <a:r>
              <a:rPr lang="en-US" sz="6000" dirty="0" smtClean="0"/>
              <a:t>Three Angels’ Messages: </a:t>
            </a:r>
            <a:endParaRPr lang="en-US" sz="6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94023109"/>
              </p:ext>
            </p:extLst>
          </p:nvPr>
        </p:nvGraphicFramePr>
        <p:xfrm>
          <a:off x="757519" y="1694328"/>
          <a:ext cx="9139517" cy="50112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61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620930" cy="889422"/>
          </a:xfrm>
        </p:spPr>
        <p:txBody>
          <a:bodyPr>
            <a:noAutofit/>
          </a:bodyPr>
          <a:lstStyle/>
          <a:p>
            <a:r>
              <a:rPr lang="en-US" sz="4400" dirty="0" smtClean="0"/>
              <a:t>Hold to Truth: 2 Thessalonians 2:14-17</a:t>
            </a:r>
            <a:endParaRPr lang="en-US" sz="4400" dirty="0"/>
          </a:p>
        </p:txBody>
      </p:sp>
      <p:sp>
        <p:nvSpPr>
          <p:cNvPr id="3" name="Content Placeholder 2"/>
          <p:cNvSpPr>
            <a:spLocks noGrp="1"/>
          </p:cNvSpPr>
          <p:nvPr>
            <p:ph idx="1"/>
          </p:nvPr>
        </p:nvSpPr>
        <p:spPr>
          <a:xfrm>
            <a:off x="5368834" y="1645591"/>
            <a:ext cx="5029200" cy="4644400"/>
          </a:xfrm>
        </p:spPr>
        <p:txBody>
          <a:bodyPr>
            <a:noAutofit/>
          </a:bodyPr>
          <a:lstStyle/>
          <a:p>
            <a:r>
              <a:rPr lang="en-US" sz="3600" b="1" baseline="30000" dirty="0"/>
              <a:t>14 </a:t>
            </a:r>
            <a:r>
              <a:rPr lang="en-US" sz="3600" dirty="0"/>
              <a:t>Whereunto he called you by our gospel, to the obtaining of the glory of our Lord Jesus Christ.</a:t>
            </a:r>
          </a:p>
        </p:txBody>
      </p:sp>
      <p:pic>
        <p:nvPicPr>
          <p:cNvPr id="82946" name="Picture 2" descr="Saved by His Life | Sabbath School 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53" y="1750094"/>
            <a:ext cx="4784681" cy="3827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3962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620930" cy="889422"/>
          </a:xfrm>
        </p:spPr>
        <p:txBody>
          <a:bodyPr>
            <a:noAutofit/>
          </a:bodyPr>
          <a:lstStyle/>
          <a:p>
            <a:r>
              <a:rPr lang="en-US" sz="4400" dirty="0" smtClean="0"/>
              <a:t>Hold to Truth: 2 Thessalonians 2:15-17</a:t>
            </a:r>
            <a:endParaRPr lang="en-US" sz="4400" dirty="0"/>
          </a:p>
        </p:txBody>
      </p:sp>
      <p:sp>
        <p:nvSpPr>
          <p:cNvPr id="4" name="Rectangular Callout 3"/>
          <p:cNvSpPr/>
          <p:nvPr/>
        </p:nvSpPr>
        <p:spPr>
          <a:xfrm>
            <a:off x="287382" y="1384664"/>
            <a:ext cx="6753497" cy="5303520"/>
          </a:xfrm>
          <a:prstGeom prst="wedgeRectCallout">
            <a:avLst>
              <a:gd name="adj1" fmla="val 58725"/>
              <a:gd name="adj2" fmla="val -7885"/>
            </a:avLst>
          </a:prstGeom>
          <a:solidFill>
            <a:srgbClr val="93C3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200" dirty="0" smtClean="0">
                <a:solidFill>
                  <a:schemeClr val="bg1"/>
                </a:solidFill>
              </a:rPr>
              <a:t>“Traditions” from the Greek </a:t>
            </a:r>
            <a:r>
              <a:rPr lang="en-US" sz="3200" i="1" dirty="0" err="1" smtClean="0">
                <a:solidFill>
                  <a:schemeClr val="bg1"/>
                </a:solidFill>
              </a:rPr>
              <a:t>paradoseis</a:t>
            </a:r>
            <a:r>
              <a:rPr lang="en-US" sz="3200" dirty="0" smtClean="0">
                <a:solidFill>
                  <a:schemeClr val="bg1"/>
                </a:solidFill>
              </a:rPr>
              <a:t>. </a:t>
            </a:r>
            <a:r>
              <a:rPr lang="en-US" sz="3200" dirty="0">
                <a:solidFill>
                  <a:schemeClr val="bg1"/>
                </a:solidFill>
              </a:rPr>
              <a:t>The word means things delivered, handed over, or transmitted by way of teaching or doctrine. The prominent idea of the word is one of authority above that of the teacher; therefore, here it refers to inspired messages received by Paul and his companions and faithfully passed on to the Thessalonians.</a:t>
            </a:r>
          </a:p>
        </p:txBody>
      </p:sp>
      <p:sp>
        <p:nvSpPr>
          <p:cNvPr id="3" name="Content Placeholder 2"/>
          <p:cNvSpPr>
            <a:spLocks noGrp="1"/>
          </p:cNvSpPr>
          <p:nvPr>
            <p:ph idx="1"/>
          </p:nvPr>
        </p:nvSpPr>
        <p:spPr>
          <a:xfrm>
            <a:off x="7328262" y="1642377"/>
            <a:ext cx="3788229" cy="5045806"/>
          </a:xfrm>
        </p:spPr>
        <p:txBody>
          <a:bodyPr>
            <a:noAutofit/>
          </a:bodyPr>
          <a:lstStyle/>
          <a:p>
            <a:r>
              <a:rPr lang="en-US" sz="3600" b="1" baseline="30000" dirty="0"/>
              <a:t>15 </a:t>
            </a:r>
            <a:r>
              <a:rPr lang="en-US" sz="3600" dirty="0"/>
              <a:t>Therefore, brethren, stand fast, and hold the traditions which ye have been taught, whether by word, or our epistle.</a:t>
            </a:r>
          </a:p>
        </p:txBody>
      </p:sp>
    </p:spTree>
    <p:extLst>
      <p:ext uri="{BB962C8B-B14F-4D97-AF65-F5344CB8AC3E}">
        <p14:creationId xmlns:p14="http://schemas.microsoft.com/office/powerpoint/2010/main" val="2043411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620930" cy="889422"/>
          </a:xfrm>
        </p:spPr>
        <p:txBody>
          <a:bodyPr>
            <a:noAutofit/>
          </a:bodyPr>
          <a:lstStyle/>
          <a:p>
            <a:r>
              <a:rPr lang="en-US" sz="4400" dirty="0" smtClean="0"/>
              <a:t>Hold to Truth: 2 Thessalonians 2:16-17</a:t>
            </a:r>
            <a:endParaRPr lang="en-US" sz="4400" dirty="0"/>
          </a:p>
        </p:txBody>
      </p:sp>
      <p:sp>
        <p:nvSpPr>
          <p:cNvPr id="3" name="Content Placeholder 2"/>
          <p:cNvSpPr>
            <a:spLocks noGrp="1"/>
          </p:cNvSpPr>
          <p:nvPr>
            <p:ph idx="1"/>
          </p:nvPr>
        </p:nvSpPr>
        <p:spPr>
          <a:xfrm>
            <a:off x="5368834" y="1645591"/>
            <a:ext cx="5029200" cy="4644400"/>
          </a:xfrm>
        </p:spPr>
        <p:txBody>
          <a:bodyPr>
            <a:noAutofit/>
          </a:bodyPr>
          <a:lstStyle/>
          <a:p>
            <a:r>
              <a:rPr lang="en-US" sz="3600" b="1" baseline="30000" dirty="0"/>
              <a:t>16 </a:t>
            </a:r>
            <a:r>
              <a:rPr lang="en-US" sz="3600" dirty="0"/>
              <a:t>Now our Lord Jesus Christ himself, and God, even our Father, which hath loved us, and hath given us everlasting consolation and good hope through grace,</a:t>
            </a:r>
          </a:p>
        </p:txBody>
      </p:sp>
      <p:pic>
        <p:nvPicPr>
          <p:cNvPr id="84994" name="Picture 2" descr="The Living Way: GOD OF MY RIGHTEOUSN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4717" y="1524930"/>
            <a:ext cx="3920792" cy="4885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153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620930" cy="889422"/>
          </a:xfrm>
        </p:spPr>
        <p:txBody>
          <a:bodyPr>
            <a:noAutofit/>
          </a:bodyPr>
          <a:lstStyle/>
          <a:p>
            <a:r>
              <a:rPr lang="en-US" sz="4400" dirty="0" smtClean="0"/>
              <a:t>Hold to Truth: 2 Thessalonians 2:17</a:t>
            </a:r>
            <a:endParaRPr lang="en-US" sz="4400" dirty="0"/>
          </a:p>
        </p:txBody>
      </p:sp>
      <p:sp>
        <p:nvSpPr>
          <p:cNvPr id="3" name="Content Placeholder 2"/>
          <p:cNvSpPr>
            <a:spLocks noGrp="1"/>
          </p:cNvSpPr>
          <p:nvPr>
            <p:ph idx="1"/>
          </p:nvPr>
        </p:nvSpPr>
        <p:spPr>
          <a:xfrm>
            <a:off x="7471954" y="1645591"/>
            <a:ext cx="2926080" cy="4644400"/>
          </a:xfrm>
        </p:spPr>
        <p:txBody>
          <a:bodyPr>
            <a:noAutofit/>
          </a:bodyPr>
          <a:lstStyle/>
          <a:p>
            <a:r>
              <a:rPr lang="en-US" sz="3600" b="1" baseline="30000" dirty="0"/>
              <a:t>17 </a:t>
            </a:r>
            <a:r>
              <a:rPr lang="en-US" sz="3600" dirty="0"/>
              <a:t>Comfort your hearts, and stablish you in every good word and work.</a:t>
            </a:r>
          </a:p>
        </p:txBody>
      </p:sp>
      <p:pic>
        <p:nvPicPr>
          <p:cNvPr id="86018" name="Picture 2" descr="Yeshua = God: Intriguing Study on The Word of G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334" y="1645591"/>
            <a:ext cx="6531618" cy="4078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0989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420255" cy="1320800"/>
          </a:xfrm>
        </p:spPr>
        <p:txBody>
          <a:bodyPr>
            <a:noAutofit/>
          </a:bodyPr>
          <a:lstStyle/>
          <a:p>
            <a:r>
              <a:rPr lang="en-US" sz="4400" dirty="0" smtClean="0"/>
              <a:t>Live in </a:t>
            </a:r>
            <a:r>
              <a:rPr lang="en-US" sz="4400" dirty="0"/>
              <a:t>Truth: </a:t>
            </a:r>
            <a:r>
              <a:rPr lang="en-US" sz="4400" dirty="0" smtClean="0"/>
              <a:t>1 </a:t>
            </a:r>
            <a:r>
              <a:rPr lang="en-US" sz="4400" dirty="0"/>
              <a:t>Thessalonians </a:t>
            </a:r>
            <a:r>
              <a:rPr lang="en-US" sz="4400" dirty="0" smtClean="0"/>
              <a:t>5:1-28</a:t>
            </a:r>
            <a:endParaRPr lang="en-US" sz="5400" dirty="0"/>
          </a:p>
        </p:txBody>
      </p:sp>
      <p:sp>
        <p:nvSpPr>
          <p:cNvPr id="3" name="Content Placeholder 2"/>
          <p:cNvSpPr>
            <a:spLocks noGrp="1"/>
          </p:cNvSpPr>
          <p:nvPr>
            <p:ph idx="1"/>
          </p:nvPr>
        </p:nvSpPr>
        <p:spPr>
          <a:xfrm>
            <a:off x="609601" y="1609416"/>
            <a:ext cx="6040581" cy="4638984"/>
          </a:xfrm>
        </p:spPr>
        <p:txBody>
          <a:bodyPr>
            <a:noAutofit/>
          </a:bodyPr>
          <a:lstStyle/>
          <a:p>
            <a:r>
              <a:rPr lang="en-US" sz="3600" b="1" dirty="0"/>
              <a:t>5 </a:t>
            </a:r>
            <a:r>
              <a:rPr lang="en-US" sz="3600" dirty="0"/>
              <a:t>But of the times and the seasons, brethren, ye have no need that I write unto you.</a:t>
            </a:r>
          </a:p>
          <a:p>
            <a:r>
              <a:rPr lang="en-US" sz="3600" b="1" baseline="30000" dirty="0"/>
              <a:t>2 </a:t>
            </a:r>
            <a:r>
              <a:rPr lang="en-US" sz="3600" dirty="0"/>
              <a:t>For yourselves know perfectly that the day of the Lord so cometh as a thief in the night.</a:t>
            </a:r>
          </a:p>
        </p:txBody>
      </p:sp>
      <p:pic>
        <p:nvPicPr>
          <p:cNvPr id="87042" name="Picture 2" descr="Thief in the Night by Sandvichguy1 on DeviantArt"/>
          <p:cNvPicPr>
            <a:picLocks noChangeAspect="1" noChangeArrowheads="1"/>
          </p:cNvPicPr>
          <p:nvPr/>
        </p:nvPicPr>
        <p:blipFill rotWithShape="1">
          <a:blip r:embed="rId2">
            <a:extLst>
              <a:ext uri="{28A0092B-C50C-407E-A947-70E740481C1C}">
                <a14:useLocalDpi xmlns:a14="http://schemas.microsoft.com/office/drawing/2010/main" val="0"/>
              </a:ext>
            </a:extLst>
          </a:blip>
          <a:srcRect l="11499" r="46479"/>
          <a:stretch/>
        </p:blipFill>
        <p:spPr bwMode="auto">
          <a:xfrm>
            <a:off x="7145382" y="1500485"/>
            <a:ext cx="3513909" cy="4692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7484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420255" cy="1320800"/>
          </a:xfrm>
        </p:spPr>
        <p:txBody>
          <a:bodyPr>
            <a:noAutofit/>
          </a:bodyPr>
          <a:lstStyle/>
          <a:p>
            <a:r>
              <a:rPr lang="en-US" sz="4400" dirty="0" smtClean="0"/>
              <a:t>Live in </a:t>
            </a:r>
            <a:r>
              <a:rPr lang="en-US" sz="4400" dirty="0"/>
              <a:t>Truth: </a:t>
            </a:r>
            <a:r>
              <a:rPr lang="en-US" sz="4400" dirty="0" smtClean="0"/>
              <a:t>1 </a:t>
            </a:r>
            <a:r>
              <a:rPr lang="en-US" sz="4400" dirty="0"/>
              <a:t>Thessalonians </a:t>
            </a:r>
            <a:r>
              <a:rPr lang="en-US" sz="4400" dirty="0" smtClean="0"/>
              <a:t>5:3-28</a:t>
            </a:r>
            <a:endParaRPr lang="en-US" sz="5400" dirty="0"/>
          </a:p>
        </p:txBody>
      </p:sp>
      <p:sp>
        <p:nvSpPr>
          <p:cNvPr id="3" name="Content Placeholder 2"/>
          <p:cNvSpPr>
            <a:spLocks noGrp="1"/>
          </p:cNvSpPr>
          <p:nvPr>
            <p:ph idx="1"/>
          </p:nvPr>
        </p:nvSpPr>
        <p:spPr>
          <a:xfrm>
            <a:off x="609601" y="1609416"/>
            <a:ext cx="5059679" cy="4638984"/>
          </a:xfrm>
        </p:spPr>
        <p:txBody>
          <a:bodyPr>
            <a:noAutofit/>
          </a:bodyPr>
          <a:lstStyle/>
          <a:p>
            <a:r>
              <a:rPr lang="en-US" sz="3600" b="1" baseline="30000" dirty="0"/>
              <a:t>3 </a:t>
            </a:r>
            <a:r>
              <a:rPr lang="en-US" sz="3600" dirty="0"/>
              <a:t>For when they shall say, Peace and safety; then sudden destruction cometh upon them, as travail upon a woman with child; and they shall not escape</a:t>
            </a:r>
            <a:r>
              <a:rPr lang="en-US" sz="3600" dirty="0" smtClean="0"/>
              <a:t>.</a:t>
            </a:r>
            <a:endParaRPr lang="en-US" sz="3600" dirty="0"/>
          </a:p>
        </p:txBody>
      </p:sp>
      <p:pic>
        <p:nvPicPr>
          <p:cNvPr id="88068" name="Picture 4" descr="AFA.net - Sudden Destruction Is Coming to the Whole World"/>
          <p:cNvPicPr>
            <a:picLocks noChangeAspect="1" noChangeArrowheads="1"/>
          </p:cNvPicPr>
          <p:nvPr/>
        </p:nvPicPr>
        <p:blipFill rotWithShape="1">
          <a:blip r:embed="rId2">
            <a:extLst>
              <a:ext uri="{28A0092B-C50C-407E-A947-70E740481C1C}">
                <a14:useLocalDpi xmlns:a14="http://schemas.microsoft.com/office/drawing/2010/main" val="0"/>
              </a:ext>
            </a:extLst>
          </a:blip>
          <a:srcRect l="8996" r="6371"/>
          <a:stretch/>
        </p:blipFill>
        <p:spPr bwMode="auto">
          <a:xfrm>
            <a:off x="5910943" y="1907794"/>
            <a:ext cx="5323114" cy="3927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5245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420255" cy="1320800"/>
          </a:xfrm>
        </p:spPr>
        <p:txBody>
          <a:bodyPr>
            <a:noAutofit/>
          </a:bodyPr>
          <a:lstStyle/>
          <a:p>
            <a:r>
              <a:rPr lang="en-US" sz="4400" dirty="0" smtClean="0"/>
              <a:t>Live in </a:t>
            </a:r>
            <a:r>
              <a:rPr lang="en-US" sz="4400" dirty="0"/>
              <a:t>Truth: </a:t>
            </a:r>
            <a:r>
              <a:rPr lang="en-US" sz="4400" dirty="0" smtClean="0"/>
              <a:t>1 </a:t>
            </a:r>
            <a:r>
              <a:rPr lang="en-US" sz="4400" dirty="0"/>
              <a:t>Thessalonians </a:t>
            </a:r>
            <a:r>
              <a:rPr lang="en-US" sz="4400" dirty="0" smtClean="0"/>
              <a:t>5:4-28</a:t>
            </a:r>
            <a:endParaRPr lang="en-US" sz="5400" dirty="0"/>
          </a:p>
        </p:txBody>
      </p:sp>
      <p:sp>
        <p:nvSpPr>
          <p:cNvPr id="3" name="Content Placeholder 2"/>
          <p:cNvSpPr>
            <a:spLocks noGrp="1"/>
          </p:cNvSpPr>
          <p:nvPr>
            <p:ph idx="1"/>
          </p:nvPr>
        </p:nvSpPr>
        <p:spPr>
          <a:xfrm>
            <a:off x="609601" y="1609416"/>
            <a:ext cx="6036128" cy="4638984"/>
          </a:xfrm>
        </p:spPr>
        <p:txBody>
          <a:bodyPr>
            <a:noAutofit/>
          </a:bodyPr>
          <a:lstStyle/>
          <a:p>
            <a:r>
              <a:rPr lang="en-US" sz="3600" b="1" baseline="30000" dirty="0"/>
              <a:t>4 </a:t>
            </a:r>
            <a:r>
              <a:rPr lang="en-US" sz="3600" dirty="0"/>
              <a:t>But ye, brethren, are not in darkness, that that day should overtake you as a thief.</a:t>
            </a:r>
          </a:p>
          <a:p>
            <a:r>
              <a:rPr lang="en-US" sz="3600" b="1" baseline="30000" dirty="0"/>
              <a:t>5 </a:t>
            </a:r>
            <a:r>
              <a:rPr lang="en-US" sz="3600" dirty="0"/>
              <a:t>Ye are all the children of light, and the children of the day: we are not of the night, nor of darkness.</a:t>
            </a:r>
          </a:p>
        </p:txBody>
      </p:sp>
      <p:pic>
        <p:nvPicPr>
          <p:cNvPr id="89092" name="Picture 4" descr="In-Depth Bible Study - Sunnyvale SDA Church"/>
          <p:cNvPicPr>
            <a:picLocks noChangeAspect="1" noChangeArrowheads="1"/>
          </p:cNvPicPr>
          <p:nvPr/>
        </p:nvPicPr>
        <p:blipFill rotWithShape="1">
          <a:blip r:embed="rId2">
            <a:extLst>
              <a:ext uri="{28A0092B-C50C-407E-A947-70E740481C1C}">
                <a14:useLocalDpi xmlns:a14="http://schemas.microsoft.com/office/drawing/2010/main" val="0"/>
              </a:ext>
            </a:extLst>
          </a:blip>
          <a:srcRect l="11049" r="33263"/>
          <a:stretch/>
        </p:blipFill>
        <p:spPr bwMode="auto">
          <a:xfrm>
            <a:off x="7021285" y="1677380"/>
            <a:ext cx="4865914" cy="4824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858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420255" cy="1320800"/>
          </a:xfrm>
        </p:spPr>
        <p:txBody>
          <a:bodyPr>
            <a:noAutofit/>
          </a:bodyPr>
          <a:lstStyle/>
          <a:p>
            <a:r>
              <a:rPr lang="en-US" sz="4400" dirty="0" smtClean="0"/>
              <a:t>Live in </a:t>
            </a:r>
            <a:r>
              <a:rPr lang="en-US" sz="4400" dirty="0"/>
              <a:t>Truth: </a:t>
            </a:r>
            <a:r>
              <a:rPr lang="en-US" sz="4400" dirty="0" smtClean="0"/>
              <a:t>1 </a:t>
            </a:r>
            <a:r>
              <a:rPr lang="en-US" sz="4400" dirty="0"/>
              <a:t>Thessalonians </a:t>
            </a:r>
            <a:r>
              <a:rPr lang="en-US" sz="4400" dirty="0" smtClean="0"/>
              <a:t>5:6-28</a:t>
            </a:r>
            <a:endParaRPr lang="en-US" sz="5400" dirty="0"/>
          </a:p>
        </p:txBody>
      </p:sp>
      <p:sp>
        <p:nvSpPr>
          <p:cNvPr id="3" name="Content Placeholder 2"/>
          <p:cNvSpPr>
            <a:spLocks noGrp="1"/>
          </p:cNvSpPr>
          <p:nvPr>
            <p:ph idx="1"/>
          </p:nvPr>
        </p:nvSpPr>
        <p:spPr>
          <a:xfrm>
            <a:off x="609601" y="1609416"/>
            <a:ext cx="5856513" cy="4638984"/>
          </a:xfrm>
        </p:spPr>
        <p:txBody>
          <a:bodyPr>
            <a:noAutofit/>
          </a:bodyPr>
          <a:lstStyle/>
          <a:p>
            <a:r>
              <a:rPr lang="en-US" sz="3600" b="1" baseline="30000" dirty="0"/>
              <a:t>6 </a:t>
            </a:r>
            <a:r>
              <a:rPr lang="en-US" sz="3600" dirty="0"/>
              <a:t>Therefore let us not sleep, as do others; but let us watch and be sober.</a:t>
            </a:r>
          </a:p>
          <a:p>
            <a:r>
              <a:rPr lang="en-US" sz="3600" b="1" baseline="30000" dirty="0"/>
              <a:t>7 </a:t>
            </a:r>
            <a:r>
              <a:rPr lang="en-US" sz="3600" dirty="0"/>
              <a:t>For they that sleep </a:t>
            </a:r>
            <a:r>
              <a:rPr lang="en-US" sz="3600" dirty="0" err="1"/>
              <a:t>sleep</a:t>
            </a:r>
            <a:r>
              <a:rPr lang="en-US" sz="3600" dirty="0"/>
              <a:t> in the night; and they that be drunken are drunken in the night.</a:t>
            </a:r>
          </a:p>
        </p:txBody>
      </p:sp>
      <p:pic>
        <p:nvPicPr>
          <p:cNvPr id="90114" name="Picture 2" descr="Poems FoR aLl: LET D NIGHT SLEEP"/>
          <p:cNvPicPr>
            <a:picLocks noChangeAspect="1" noChangeArrowheads="1"/>
          </p:cNvPicPr>
          <p:nvPr/>
        </p:nvPicPr>
        <p:blipFill rotWithShape="1">
          <a:blip r:embed="rId2">
            <a:extLst>
              <a:ext uri="{28A0092B-C50C-407E-A947-70E740481C1C}">
                <a14:useLocalDpi xmlns:a14="http://schemas.microsoft.com/office/drawing/2010/main" val="0"/>
              </a:ext>
            </a:extLst>
          </a:blip>
          <a:srcRect l="28777"/>
          <a:stretch/>
        </p:blipFill>
        <p:spPr bwMode="auto">
          <a:xfrm>
            <a:off x="6515100" y="1609416"/>
            <a:ext cx="5290911" cy="4638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0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420255" cy="1320800"/>
          </a:xfrm>
        </p:spPr>
        <p:txBody>
          <a:bodyPr>
            <a:noAutofit/>
          </a:bodyPr>
          <a:lstStyle/>
          <a:p>
            <a:r>
              <a:rPr lang="en-US" sz="4400" dirty="0" smtClean="0"/>
              <a:t>Live in </a:t>
            </a:r>
            <a:r>
              <a:rPr lang="en-US" sz="4400" dirty="0"/>
              <a:t>Truth: </a:t>
            </a:r>
            <a:r>
              <a:rPr lang="en-US" sz="4400" dirty="0" smtClean="0"/>
              <a:t>1 </a:t>
            </a:r>
            <a:r>
              <a:rPr lang="en-US" sz="4400" dirty="0"/>
              <a:t>Thessalonians </a:t>
            </a:r>
            <a:r>
              <a:rPr lang="en-US" sz="4400" dirty="0" smtClean="0"/>
              <a:t>5:8-28</a:t>
            </a:r>
            <a:endParaRPr lang="en-US" sz="5400" dirty="0"/>
          </a:p>
        </p:txBody>
      </p:sp>
      <p:sp>
        <p:nvSpPr>
          <p:cNvPr id="3" name="Content Placeholder 2"/>
          <p:cNvSpPr>
            <a:spLocks noGrp="1"/>
          </p:cNvSpPr>
          <p:nvPr>
            <p:ph idx="1"/>
          </p:nvPr>
        </p:nvSpPr>
        <p:spPr>
          <a:xfrm>
            <a:off x="609601" y="1609416"/>
            <a:ext cx="5219699" cy="4638984"/>
          </a:xfrm>
        </p:spPr>
        <p:txBody>
          <a:bodyPr>
            <a:noAutofit/>
          </a:bodyPr>
          <a:lstStyle/>
          <a:p>
            <a:r>
              <a:rPr lang="en-US" sz="3600" b="1" baseline="30000" dirty="0"/>
              <a:t>8 </a:t>
            </a:r>
            <a:r>
              <a:rPr lang="en-US" sz="3600" dirty="0"/>
              <a:t>But let us, who are of the day, be sober, putting on the breastplate of faith and love; and for an helmet, the hope of salvation.</a:t>
            </a:r>
          </a:p>
        </p:txBody>
      </p:sp>
      <p:pic>
        <p:nvPicPr>
          <p:cNvPr id="91138" name="Picture 2" descr="&quot;Put on the Armor of God - Male&quot; - Celestial Heritage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7032" y="1581311"/>
            <a:ext cx="3736825" cy="4667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9012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9420255" cy="1320800"/>
          </a:xfrm>
        </p:spPr>
        <p:txBody>
          <a:bodyPr>
            <a:noAutofit/>
          </a:bodyPr>
          <a:lstStyle/>
          <a:p>
            <a:r>
              <a:rPr lang="en-US" sz="4400" dirty="0" smtClean="0"/>
              <a:t>Live in </a:t>
            </a:r>
            <a:r>
              <a:rPr lang="en-US" sz="4400" dirty="0"/>
              <a:t>Truth: </a:t>
            </a:r>
            <a:r>
              <a:rPr lang="en-US" sz="4400" dirty="0" smtClean="0"/>
              <a:t>1 </a:t>
            </a:r>
            <a:r>
              <a:rPr lang="en-US" sz="4400" dirty="0"/>
              <a:t>Thessalonians </a:t>
            </a:r>
            <a:r>
              <a:rPr lang="en-US" sz="4400" dirty="0" smtClean="0"/>
              <a:t>5:9-28</a:t>
            </a:r>
            <a:endParaRPr lang="en-US" sz="5400" dirty="0"/>
          </a:p>
        </p:txBody>
      </p:sp>
      <p:sp>
        <p:nvSpPr>
          <p:cNvPr id="3" name="Content Placeholder 2"/>
          <p:cNvSpPr>
            <a:spLocks noGrp="1"/>
          </p:cNvSpPr>
          <p:nvPr>
            <p:ph idx="1"/>
          </p:nvPr>
        </p:nvSpPr>
        <p:spPr>
          <a:xfrm>
            <a:off x="609602" y="1609416"/>
            <a:ext cx="4109356" cy="4638984"/>
          </a:xfrm>
        </p:spPr>
        <p:txBody>
          <a:bodyPr>
            <a:noAutofit/>
          </a:bodyPr>
          <a:lstStyle/>
          <a:p>
            <a:r>
              <a:rPr lang="en-US" sz="3600" b="1" baseline="30000" dirty="0"/>
              <a:t>9 </a:t>
            </a:r>
            <a:r>
              <a:rPr lang="en-US" sz="3600" dirty="0"/>
              <a:t>For God hath not appointed us to wrath, but to obtain salvation by our Lord Jesus Christ</a:t>
            </a:r>
            <a:r>
              <a:rPr lang="en-US" sz="3600" dirty="0" smtClean="0"/>
              <a:t>,</a:t>
            </a:r>
            <a:endParaRPr lang="en-US" sz="3600" dirty="0"/>
          </a:p>
        </p:txBody>
      </p:sp>
      <p:pic>
        <p:nvPicPr>
          <p:cNvPr id="92162" name="Picture 2" descr="For God hath not appointed us to wrath, but to obtain salvation by our ..."/>
          <p:cNvPicPr>
            <a:picLocks noChangeAspect="1" noChangeArrowheads="1"/>
          </p:cNvPicPr>
          <p:nvPr/>
        </p:nvPicPr>
        <p:blipFill rotWithShape="1">
          <a:blip r:embed="rId2">
            <a:extLst>
              <a:ext uri="{28A0092B-C50C-407E-A947-70E740481C1C}">
                <a14:useLocalDpi xmlns:a14="http://schemas.microsoft.com/office/drawing/2010/main" val="0"/>
              </a:ext>
            </a:extLst>
          </a:blip>
          <a:srcRect l="6025" t="6539" r="5509" b="6575"/>
          <a:stretch/>
        </p:blipFill>
        <p:spPr bwMode="auto">
          <a:xfrm>
            <a:off x="4953119" y="1351017"/>
            <a:ext cx="5144469" cy="5476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529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492</TotalTime>
  <Words>2234</Words>
  <Application>Microsoft Office PowerPoint</Application>
  <PresentationFormat>Widescreen</PresentationFormat>
  <Paragraphs>278</Paragraphs>
  <Slides>123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123</vt:i4>
      </vt:variant>
    </vt:vector>
  </HeadingPairs>
  <TitlesOfParts>
    <vt:vector size="128" baseType="lpstr">
      <vt:lpstr>Arial</vt:lpstr>
      <vt:lpstr>Trebuchet MS</vt:lpstr>
      <vt:lpstr>Wingdings 2</vt:lpstr>
      <vt:lpstr>Wingdings 3</vt:lpstr>
      <vt:lpstr>Facet</vt:lpstr>
      <vt:lpstr>Ablaze With God’s Glory</vt:lpstr>
      <vt:lpstr>Memory Text:  Revelation 18:1</vt:lpstr>
      <vt:lpstr>KEY VERSES: The 1st Angel’s Message Revelation 14:6-7</vt:lpstr>
      <vt:lpstr>KEY VERSES: The 1st Angel’s Message Revelation 14:6-7</vt:lpstr>
      <vt:lpstr>KEY VERSES: The 2nd Angel’s Message Revelation 14:8</vt:lpstr>
      <vt:lpstr>KEY VERSES: The 3rd Angel’s Message Revelation 14:9-12</vt:lpstr>
      <vt:lpstr>KEY VERSES: The 3rd Angel’s Message Revelation 14:9-12</vt:lpstr>
      <vt:lpstr>KEY VERSES: The 3rd Angel’s Message Revelation 14:9-12</vt:lpstr>
      <vt:lpstr>Three Angels’ Messages: </vt:lpstr>
      <vt:lpstr>End of the Story: Revelation 4:2-11</vt:lpstr>
      <vt:lpstr>End of the Story: Revelation 4:3-11</vt:lpstr>
      <vt:lpstr>End of the Story: Revelation 4:4-11</vt:lpstr>
      <vt:lpstr>End of the Story: Revelation 4:5-11</vt:lpstr>
      <vt:lpstr>End of the Story: Revelation 4:6-11</vt:lpstr>
      <vt:lpstr>End of the Story: Revelation 4:7-11</vt:lpstr>
      <vt:lpstr>End of the Story: Revelation 4:8-11</vt:lpstr>
      <vt:lpstr>End of the Story: Revelation 4:9-11</vt:lpstr>
      <vt:lpstr>End of the Story: Revelation 4:10-11</vt:lpstr>
      <vt:lpstr>End of the Story: Revelation 4:11</vt:lpstr>
      <vt:lpstr>End of the Story: Revelation 5:8-14</vt:lpstr>
      <vt:lpstr>End of the Story: Revelation 5:9-14</vt:lpstr>
      <vt:lpstr>End of the Story: Revelation 5:10-14</vt:lpstr>
      <vt:lpstr>End of the Story: Revelation 5:11-14</vt:lpstr>
      <vt:lpstr>End of the Story: Revelation 5:12-14</vt:lpstr>
      <vt:lpstr>End of the Story: Revelation 5:13-14</vt:lpstr>
      <vt:lpstr>End of the Story: Revelation 5:14</vt:lpstr>
      <vt:lpstr>THE END:  </vt:lpstr>
      <vt:lpstr>Certainty and Conflict: John 7:14-18</vt:lpstr>
      <vt:lpstr>Certainty and Conflict: John 7:15-18</vt:lpstr>
      <vt:lpstr>Certainty and Conflict: John 7:16-18</vt:lpstr>
      <vt:lpstr>Certainty and Conflict: John 7:17-18</vt:lpstr>
      <vt:lpstr>Certainty and Conflict: John 7:18</vt:lpstr>
      <vt:lpstr>Certainty and Conflict: SDABC V.5 p. 978</vt:lpstr>
      <vt:lpstr>Certainty and Conflict: SDABC V.5 p. 978</vt:lpstr>
      <vt:lpstr>Knowing Truth: John 8:31-47</vt:lpstr>
      <vt:lpstr>Knowing Truth : John 8:32-47</vt:lpstr>
      <vt:lpstr>Knowing Truth : John 8:34-47</vt:lpstr>
      <vt:lpstr>Knowing Truth: John 8:36-47</vt:lpstr>
      <vt:lpstr>Knowing Truth: John 8:38-47</vt:lpstr>
      <vt:lpstr>Knowing Truth: John 8:39-47</vt:lpstr>
      <vt:lpstr>Knowing Truth: John 8:40-47</vt:lpstr>
      <vt:lpstr>Knowing Truth: John 8:41-47</vt:lpstr>
      <vt:lpstr>Knowing Truth: John 8:42-47</vt:lpstr>
      <vt:lpstr>Knowing Truth: John 8:43-47</vt:lpstr>
      <vt:lpstr>Knowing Truth: John 8:44-47</vt:lpstr>
      <vt:lpstr>Knowing Truth: John 8:45-47</vt:lpstr>
      <vt:lpstr>Knowing Truth: John 8:47</vt:lpstr>
      <vt:lpstr>Truth and Lies: Ezekiel 22:23-29</vt:lpstr>
      <vt:lpstr>Truth and Lies: Ezekiel 22:25-29</vt:lpstr>
      <vt:lpstr>Truth and Lies: Ezekiel 22:26-29</vt:lpstr>
      <vt:lpstr>Truth and Lies: Ezekiel 22:27-29</vt:lpstr>
      <vt:lpstr>Truth and Lies: Ezekiel 22:28-29</vt:lpstr>
      <vt:lpstr>Truth and Lies: Ezekiel 22:29</vt:lpstr>
      <vt:lpstr>Truth and Lies: SDABC V.4 p. 619 </vt:lpstr>
      <vt:lpstr>Truth and Lies: SDABC V.4 p. 656 </vt:lpstr>
      <vt:lpstr>Truth and Lies: SDABC V.4 p. 656 </vt:lpstr>
      <vt:lpstr>Truth and Lies: SDABC V.4 p. 656 </vt:lpstr>
      <vt:lpstr>Truth and Lies: SDABC V.4 p. 656 </vt:lpstr>
      <vt:lpstr>Truth and Lies: SDABC V.4 p. 656 </vt:lpstr>
      <vt:lpstr>Truth and Lies: SDABC V.4 p. 656 </vt:lpstr>
      <vt:lpstr>Truth and Lies: SDABC V.4 p. 656 </vt:lpstr>
      <vt:lpstr>Truth and Lies: SDABC V.4 p. 656 </vt:lpstr>
      <vt:lpstr>Sanctified by Truth: John 17:1, 13-21</vt:lpstr>
      <vt:lpstr>Sanctified by Truth: John 17:13-21</vt:lpstr>
      <vt:lpstr>Sanctified by Truth: John 17:14-21</vt:lpstr>
      <vt:lpstr>Sanctified by Truth: John 17:15-21</vt:lpstr>
      <vt:lpstr>Sanctified by Truth: John 17:16-21</vt:lpstr>
      <vt:lpstr>Sanctified by Truth: John 17:18-21</vt:lpstr>
      <vt:lpstr>Sanctified by Truth: John 17:19-21</vt:lpstr>
      <vt:lpstr>Sanctified by Truth: John 17:20-21</vt:lpstr>
      <vt:lpstr>Sanctified by Truth: John 17:21</vt:lpstr>
      <vt:lpstr>A Final Plea: Revelation 18:1-5</vt:lpstr>
      <vt:lpstr>A Final Plea: Revelation 18:2-5</vt:lpstr>
      <vt:lpstr>A Final Plea: Revelation 18:3-5</vt:lpstr>
      <vt:lpstr>A Final Plea: Revelation 18:4-5</vt:lpstr>
      <vt:lpstr>A Final Plea: Revelation 18:5</vt:lpstr>
      <vt:lpstr>PAUL  gives a practicum:  </vt:lpstr>
      <vt:lpstr>Hold to Truth: 2 Thessalonians 2:1-17</vt:lpstr>
      <vt:lpstr>Hold to Truth: 2 Thessalonians 2:2-17</vt:lpstr>
      <vt:lpstr>Hold to Truth: 2 Thessalonians 2:3-17</vt:lpstr>
      <vt:lpstr>Hold to Truth: 2 Thessalonians 2:4-17</vt:lpstr>
      <vt:lpstr>Hold to Truth: 2 Thessalonians 2:5-17</vt:lpstr>
      <vt:lpstr>Hold to Truth: 2 Thessalonians 2:7-17</vt:lpstr>
      <vt:lpstr>Hold to Truth: 2 Thessalonians 2:8-17</vt:lpstr>
      <vt:lpstr>Hold to Truth: 2 Thessalonians 2:9-17</vt:lpstr>
      <vt:lpstr>Hold to Truth: 2 Thessalonians 2:10-17</vt:lpstr>
      <vt:lpstr>Hold to Truth: 2 Thessalonians 2:11-17</vt:lpstr>
      <vt:lpstr>Hold to Truth: 2 Thessalonians 2:13-17</vt:lpstr>
      <vt:lpstr>Hold to Truth: 2 Thessalonians 2:13-17</vt:lpstr>
      <vt:lpstr>Hold to Truth: 2 Thessalonians 2:14-17</vt:lpstr>
      <vt:lpstr>Hold to Truth: 2 Thessalonians 2:15-17</vt:lpstr>
      <vt:lpstr>Hold to Truth: 2 Thessalonians 2:16-17</vt:lpstr>
      <vt:lpstr>Hold to Truth: 2 Thessalonians 2:17</vt:lpstr>
      <vt:lpstr>Live in Truth: 1 Thessalonians 5:1-28</vt:lpstr>
      <vt:lpstr>Live in Truth: 1 Thessalonians 5:3-28</vt:lpstr>
      <vt:lpstr>Live in Truth: 1 Thessalonians 5:4-28</vt:lpstr>
      <vt:lpstr>Live in Truth: 1 Thessalonians 5:6-28</vt:lpstr>
      <vt:lpstr>Live in Truth: 1 Thessalonians 5:8-28</vt:lpstr>
      <vt:lpstr>Live in Truth: 1 Thessalonians 5:9-28</vt:lpstr>
      <vt:lpstr>Live in Truth: 1 Thessalonians 5:10-28</vt:lpstr>
      <vt:lpstr>Live in Truth: 1 Thessalonians 5:12-28</vt:lpstr>
      <vt:lpstr>Live in Truth: 1 Thessalonians 5:13-28</vt:lpstr>
      <vt:lpstr>Live in Truth: 1 Thessalonians 5:14-28</vt:lpstr>
      <vt:lpstr>Live in Truth: 1 Thessalonians 5:15-28</vt:lpstr>
      <vt:lpstr>Live in Truth: 1 Thessalonians 5:16-28</vt:lpstr>
      <vt:lpstr>Live in Truth: 1 Thessalonians 5:19-28</vt:lpstr>
      <vt:lpstr>Live in Truth: 1 Thessalonians 5:23-28</vt:lpstr>
      <vt:lpstr>Live in Truth: 1 Thessalonians 5:24-28</vt:lpstr>
      <vt:lpstr>Live in Truth: 1 Thessalonians 5:27-28</vt:lpstr>
      <vt:lpstr>The Final Message:  Testimonies v.6, p.19</vt:lpstr>
      <vt:lpstr>The Final Message:  Testimonies v.6, p.19</vt:lpstr>
      <vt:lpstr>The Final Message:  Testimonies v.6, p.19</vt:lpstr>
      <vt:lpstr>The Final Message:  Testimonies v.6, p.19</vt:lpstr>
      <vt:lpstr>Back to the End: Revelation 21:1-5, 23-27</vt:lpstr>
      <vt:lpstr>Back to the End: Revelation 21:2-5, 23-27</vt:lpstr>
      <vt:lpstr>Back to the End: Revelation 21:3-5, 23-27</vt:lpstr>
      <vt:lpstr>Back to the End: Revelation 21:4-5, 23-27</vt:lpstr>
      <vt:lpstr>Back to the End: Revelation 21:5, 23-27</vt:lpstr>
      <vt:lpstr>Back to the End: Revelation 21:23-27</vt:lpstr>
      <vt:lpstr>Back to the End: Revelation 21:24-27</vt:lpstr>
      <vt:lpstr>Back to the End: Revelation 21:25-27</vt:lpstr>
      <vt:lpstr>Back to the End: Revelation 21:27</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Ablaze With God’s Glory</dc:title>
  <dc:creator>gabby young</dc:creator>
  <cp:lastModifiedBy>gabby young</cp:lastModifiedBy>
  <cp:revision>43</cp:revision>
  <dcterms:created xsi:type="dcterms:W3CDTF">2023-06-23T22:03:14Z</dcterms:created>
  <dcterms:modified xsi:type="dcterms:W3CDTF">2023-06-24T06:15:53Z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74062000</vt:r8>
  </property>
  <property fmtid="{D5CDD505-2E9C-101B-9397-08002B2CF9AE}" pid="3" name="HiddenCategoryTags">
    <vt:lpwstr/>
  </property>
  <property fmtid="{D5CDD505-2E9C-101B-9397-08002B2CF9AE}" pid="4" name="InternalTags">
    <vt:lpwstr/>
  </property>
  <property fmtid="{D5CDD505-2E9C-101B-9397-08002B2CF9AE}" pid="5" name="CampaignTags">
    <vt:lpwstr/>
  </property>
  <property fmtid="{D5CDD505-2E9C-101B-9397-08002B2CF9AE}" pid="6" name="Applications">
    <vt:lpwstr/>
  </property>
  <property fmtid="{D5CDD505-2E9C-101B-9397-08002B2CF9AE}" pid="7" name="ScenarioTags">
    <vt:lpwstr/>
  </property>
  <property fmtid="{D5CDD505-2E9C-101B-9397-08002B2CF9AE}" pid="8" name="ContentTypeId">
    <vt:lpwstr>0x010100AA3F7D94069FF64A86F7DFF56D60E3BE</vt:lpwstr>
  </property>
  <property fmtid="{D5CDD505-2E9C-101B-9397-08002B2CF9AE}" pid="9" name="FeatureTags">
    <vt:lpwstr/>
  </property>
  <property fmtid="{D5CDD505-2E9C-101B-9397-08002B2CF9AE}" pid="10" name="LocalizationTags">
    <vt:lpwstr/>
  </property>
  <property fmtid="{D5CDD505-2E9C-101B-9397-08002B2CF9AE}" pid="11" name="CategoryTags">
    <vt:lpwstr/>
  </property>
</Properties>
</file>