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8"/>
  </p:notesMasterIdLst>
  <p:handoutMasterIdLst>
    <p:handoutMasterId r:id="rId109"/>
  </p:handoutMasterIdLst>
  <p:sldIdLst>
    <p:sldId id="469" r:id="rId2"/>
    <p:sldId id="470" r:id="rId3"/>
    <p:sldId id="279" r:id="rId4"/>
    <p:sldId id="379" r:id="rId5"/>
    <p:sldId id="305" r:id="rId6"/>
    <p:sldId id="316" r:id="rId7"/>
    <p:sldId id="381" r:id="rId8"/>
    <p:sldId id="382" r:id="rId9"/>
    <p:sldId id="383" r:id="rId10"/>
    <p:sldId id="384" r:id="rId11"/>
    <p:sldId id="388" r:id="rId12"/>
    <p:sldId id="386" r:id="rId13"/>
    <p:sldId id="387" r:id="rId14"/>
    <p:sldId id="385" r:id="rId15"/>
    <p:sldId id="389" r:id="rId16"/>
    <p:sldId id="390" r:id="rId17"/>
    <p:sldId id="380" r:id="rId18"/>
    <p:sldId id="317" r:id="rId19"/>
    <p:sldId id="318" r:id="rId20"/>
    <p:sldId id="319" r:id="rId21"/>
    <p:sldId id="320" r:id="rId22"/>
    <p:sldId id="321" r:id="rId23"/>
    <p:sldId id="329" r:id="rId24"/>
    <p:sldId id="330" r:id="rId25"/>
    <p:sldId id="331" r:id="rId26"/>
    <p:sldId id="332" r:id="rId27"/>
    <p:sldId id="333" r:id="rId28"/>
    <p:sldId id="334" r:id="rId29"/>
    <p:sldId id="391" r:id="rId30"/>
    <p:sldId id="392" r:id="rId31"/>
    <p:sldId id="393" r:id="rId32"/>
    <p:sldId id="394" r:id="rId33"/>
    <p:sldId id="395" r:id="rId34"/>
    <p:sldId id="342" r:id="rId35"/>
    <p:sldId id="397" r:id="rId36"/>
    <p:sldId id="396" r:id="rId37"/>
    <p:sldId id="398" r:id="rId38"/>
    <p:sldId id="399" r:id="rId39"/>
    <p:sldId id="400" r:id="rId40"/>
    <p:sldId id="401" r:id="rId41"/>
    <p:sldId id="402" r:id="rId42"/>
    <p:sldId id="403" r:id="rId43"/>
    <p:sldId id="404" r:id="rId44"/>
    <p:sldId id="405" r:id="rId45"/>
    <p:sldId id="406" r:id="rId46"/>
    <p:sldId id="407" r:id="rId47"/>
    <p:sldId id="408" r:id="rId48"/>
    <p:sldId id="409" r:id="rId49"/>
    <p:sldId id="410" r:id="rId50"/>
    <p:sldId id="411" r:id="rId51"/>
    <p:sldId id="412" r:id="rId52"/>
    <p:sldId id="413" r:id="rId53"/>
    <p:sldId id="415" r:id="rId54"/>
    <p:sldId id="414" r:id="rId55"/>
    <p:sldId id="416" r:id="rId56"/>
    <p:sldId id="417" r:id="rId57"/>
    <p:sldId id="418" r:id="rId58"/>
    <p:sldId id="419" r:id="rId59"/>
    <p:sldId id="420" r:id="rId60"/>
    <p:sldId id="421" r:id="rId61"/>
    <p:sldId id="422" r:id="rId62"/>
    <p:sldId id="423" r:id="rId63"/>
    <p:sldId id="424" r:id="rId64"/>
    <p:sldId id="426" r:id="rId65"/>
    <p:sldId id="427" r:id="rId66"/>
    <p:sldId id="428" r:id="rId67"/>
    <p:sldId id="429" r:id="rId68"/>
    <p:sldId id="430" r:id="rId69"/>
    <p:sldId id="431" r:id="rId70"/>
    <p:sldId id="433" r:id="rId71"/>
    <p:sldId id="432" r:id="rId72"/>
    <p:sldId id="434" r:id="rId73"/>
    <p:sldId id="435" r:id="rId74"/>
    <p:sldId id="437" r:id="rId75"/>
    <p:sldId id="438" r:id="rId76"/>
    <p:sldId id="439" r:id="rId77"/>
    <p:sldId id="440" r:id="rId78"/>
    <p:sldId id="441" r:id="rId79"/>
    <p:sldId id="442" r:id="rId80"/>
    <p:sldId id="443" r:id="rId81"/>
    <p:sldId id="444" r:id="rId82"/>
    <p:sldId id="445" r:id="rId83"/>
    <p:sldId id="446" r:id="rId84"/>
    <p:sldId id="447" r:id="rId85"/>
    <p:sldId id="448" r:id="rId86"/>
    <p:sldId id="449" r:id="rId87"/>
    <p:sldId id="450" r:id="rId88"/>
    <p:sldId id="451" r:id="rId89"/>
    <p:sldId id="452" r:id="rId90"/>
    <p:sldId id="453" r:id="rId91"/>
    <p:sldId id="454" r:id="rId92"/>
    <p:sldId id="455" r:id="rId93"/>
    <p:sldId id="456" r:id="rId94"/>
    <p:sldId id="457" r:id="rId95"/>
    <p:sldId id="458" r:id="rId96"/>
    <p:sldId id="467" r:id="rId97"/>
    <p:sldId id="468" r:id="rId98"/>
    <p:sldId id="459" r:id="rId99"/>
    <p:sldId id="460" r:id="rId100"/>
    <p:sldId id="461" r:id="rId101"/>
    <p:sldId id="465" r:id="rId102"/>
    <p:sldId id="463" r:id="rId103"/>
    <p:sldId id="462" r:id="rId104"/>
    <p:sldId id="464" r:id="rId105"/>
    <p:sldId id="367" r:id="rId106"/>
    <p:sldId id="471" r:id="rId107"/>
  </p:sldIdLst>
  <p:sldSz cx="12188825" cy="6858000"/>
  <p:notesSz cx="6858000" cy="914400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6" pos="383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3300"/>
    <a:srgbClr val="0033CC"/>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03447BB-5D67-496B-8E87-E561075AD55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7" autoAdjust="0"/>
    <p:restoredTop sz="94280" autoAdjust="0"/>
  </p:normalViewPr>
  <p:slideViewPr>
    <p:cSldViewPr>
      <p:cViewPr varScale="1">
        <p:scale>
          <a:sx n="52" d="100"/>
          <a:sy n="52" d="100"/>
        </p:scale>
        <p:origin x="54" y="561"/>
      </p:cViewPr>
      <p:guideLst>
        <p:guide orient="horz" pos="2160"/>
        <p:guide pos="3839"/>
      </p:guideLst>
    </p:cSldViewPr>
  </p:slideViewPr>
  <p:notesTextViewPr>
    <p:cViewPr>
      <p:scale>
        <a:sx n="1" d="1"/>
        <a:sy n="1" d="1"/>
      </p:scale>
      <p:origin x="0" y="0"/>
    </p:cViewPr>
  </p:notesTextViewPr>
  <p:sorterViewPr>
    <p:cViewPr>
      <p:scale>
        <a:sx n="100" d="100"/>
        <a:sy n="100" d="100"/>
      </p:scale>
      <p:origin x="0" y="-36420"/>
    </p:cViewPr>
  </p:sorterViewPr>
  <p:notesViewPr>
    <p:cSldViewPr showGuides="1">
      <p:cViewPr varScale="1">
        <p:scale>
          <a:sx n="63" d="100"/>
          <a:sy n="63" d="100"/>
        </p:scale>
        <p:origin x="2838"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tableStyles" Target="tableStyle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notesMaster" Target="notesMasters/notesMaster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handoutMaster" Target="handoutMasters/handoutMaster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954C6E1-AF92-4FB7-A013-0B520EBC30AE}" type="datetimeFigureOut">
              <a:rPr lang="en-US"/>
              <a:t>1/3/2026</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A52D9BF-D574-4807-B36C-9E2A025BE826}" type="slidenum">
              <a:rPr/>
              <a:t>‹#›</a:t>
            </a:fld>
            <a:endParaRPr/>
          </a:p>
        </p:txBody>
      </p:sp>
    </p:spTree>
    <p:extLst>
      <p:ext uri="{BB962C8B-B14F-4D97-AF65-F5344CB8AC3E}">
        <p14:creationId xmlns:p14="http://schemas.microsoft.com/office/powerpoint/2010/main" val="23067921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5C10850-0874-4A61-99B4-D613C5E8D9EA}" type="datetimeFigureOut">
              <a:rPr lang="en-US"/>
              <a:t>1/3/2026</a:t>
            </a:fld>
            <a:endParaRPr/>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E11EC53-F507-411E-9ADC-FBCFECE09D3D}" type="slidenum">
              <a:rPr/>
              <a:t>‹#›</a:t>
            </a:fld>
            <a:endParaRPr/>
          </a:p>
        </p:txBody>
      </p:sp>
    </p:spTree>
    <p:extLst>
      <p:ext uri="{BB962C8B-B14F-4D97-AF65-F5344CB8AC3E}">
        <p14:creationId xmlns:p14="http://schemas.microsoft.com/office/powerpoint/2010/main" val="758182631"/>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62" name="Rectangle 61"/>
          <p:cNvSpPr/>
          <p:nvPr/>
        </p:nvSpPr>
        <p:spPr bwMode="hidden">
          <a:xfrm>
            <a:off x="0" y="1905001"/>
            <a:ext cx="12188825" cy="214825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lnSpc>
                <a:spcPct val="90000"/>
              </a:lnSpc>
            </a:pPr>
            <a:endParaRPr sz="3200">
              <a:solidFill>
                <a:schemeClr val="tx2"/>
              </a:solidFill>
            </a:endParaRPr>
          </a:p>
        </p:txBody>
      </p:sp>
      <p:sp>
        <p:nvSpPr>
          <p:cNvPr id="2" name="Title 1"/>
          <p:cNvSpPr>
            <a:spLocks noGrp="1"/>
          </p:cNvSpPr>
          <p:nvPr>
            <p:ph type="ctrTitle"/>
          </p:nvPr>
        </p:nvSpPr>
        <p:spPr>
          <a:xfrm>
            <a:off x="1218883" y="1905002"/>
            <a:ext cx="9751060" cy="2147926"/>
          </a:xfrm>
        </p:spPr>
        <p:txBody>
          <a:bodyPr anchor="ctr">
            <a:normAutofit/>
          </a:bodyPr>
          <a:lstStyle>
            <a:lvl1pPr algn="ctr">
              <a:defRPr sz="4400" cap="all" normalizeH="0" baseline="0"/>
            </a:lvl1pPr>
          </a:lstStyle>
          <a:p>
            <a:r>
              <a:rPr lang="en-US"/>
              <a:t>Click to edit Master title style</a:t>
            </a:r>
            <a:endParaRPr/>
          </a:p>
        </p:txBody>
      </p:sp>
      <p:sp>
        <p:nvSpPr>
          <p:cNvPr id="3" name="Subtitle 2"/>
          <p:cNvSpPr>
            <a:spLocks noGrp="1"/>
          </p:cNvSpPr>
          <p:nvPr>
            <p:ph type="subTitle" idx="1"/>
          </p:nvPr>
        </p:nvSpPr>
        <p:spPr>
          <a:xfrm>
            <a:off x="1218883" y="4140200"/>
            <a:ext cx="9751060" cy="1016000"/>
          </a:xfrm>
        </p:spPr>
        <p:txBody>
          <a:bodyPr>
            <a:normAutofit/>
          </a:bodyPr>
          <a:lstStyle>
            <a:lvl1pPr marL="0" indent="0" algn="ctr">
              <a:spcBef>
                <a:spcPts val="0"/>
              </a:spcBef>
              <a:buNone/>
              <a:defRPr sz="2800">
                <a:solidFill>
                  <a:schemeClr val="tx1"/>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Alternate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anchor="b" anchorCtr="0">
            <a:normAutofit/>
          </a:bodyPr>
          <a:lstStyle>
            <a:lvl1pPr algn="l">
              <a:defRPr sz="3200" b="0"/>
            </a:lvl1pPr>
          </a:lstStyle>
          <a:p>
            <a:r>
              <a:rPr lang="en-US"/>
              <a:t>Click to edit Master title style</a:t>
            </a:r>
            <a:endParaRPr/>
          </a:p>
        </p:txBody>
      </p:sp>
      <p:sp>
        <p:nvSpPr>
          <p:cNvPr id="9" name="Rectangle 8" descr="&#10;"/>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Picture Placeholder 2" descr="An empty placeholder to add an image. Click on the placeholder and select the image that you wish to add.&#10;"/>
          <p:cNvSpPr>
            <a:spLocks noGrp="1"/>
          </p:cNvSpPr>
          <p:nvPr>
            <p:ph type="pic" idx="1"/>
          </p:nvPr>
        </p:nvSpPr>
        <p:spPr>
          <a:xfrm>
            <a:off x="507868" y="482600"/>
            <a:ext cx="6602281" cy="5842001"/>
          </a:xfrm>
          <a:noFill/>
          <a:ln w="9525">
            <a:noFill/>
            <a:miter lim="800000"/>
          </a:ln>
          <a:effectLst/>
        </p:spPr>
        <p:txBody>
          <a:bodyPr>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endParaRPr dirty="0"/>
          </a:p>
        </p:txBody>
      </p:sp>
      <p:sp>
        <p:nvSpPr>
          <p:cNvPr id="4" name="Text Placeholder 3"/>
          <p:cNvSpPr>
            <a:spLocks noGrp="1"/>
          </p:cNvSpPr>
          <p:nvPr>
            <p:ph type="body" sz="half" idx="2"/>
          </p:nvPr>
        </p:nvSpPr>
        <p:spPr>
          <a:xfrm>
            <a:off x="7821163" y="2108200"/>
            <a:ext cx="3961368" cy="4267200"/>
          </a:xfrm>
        </p:spPr>
        <p:txBody>
          <a:bodyPr>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Tree>
    <p:extLst>
      <p:ext uri="{BB962C8B-B14F-4D97-AF65-F5344CB8AC3E}">
        <p14:creationId xmlns:p14="http://schemas.microsoft.com/office/powerpoint/2010/main" val="2076303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2669581">
              <a:defRPr baseline="0"/>
            </a:lvl6pPr>
            <a:lvl7pPr marL="2669581">
              <a:defRPr baseline="0"/>
            </a:lvl7pPr>
            <a:lvl8pPr marL="2669581">
              <a:defRPr baseline="0"/>
            </a:lvl8pPr>
            <a:lvl9pPr marL="2669581">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1/3/2026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40043" y="482599"/>
            <a:ext cx="1843982" cy="5791201"/>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914162" y="482599"/>
            <a:ext cx="9040045" cy="5791201"/>
          </a:xfrm>
        </p:spPr>
        <p:txBody>
          <a:bodyPr vert="eaVert"/>
          <a:lstStyle>
            <a:lvl5pPr>
              <a:defRPr/>
            </a:lvl5pPr>
            <a:lvl6pPr>
              <a:defRPr/>
            </a:lvl6pPr>
            <a:lvl7pPr>
              <a:defRPr/>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1/3/2026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1/3/2026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1218883" y="1524000"/>
            <a:ext cx="9751060" cy="1992597"/>
          </a:xfrm>
        </p:spPr>
        <p:txBody>
          <a:bodyPr anchor="b" anchorCtr="0">
            <a:noAutofit/>
          </a:bodyPr>
          <a:lstStyle>
            <a:lvl1pPr algn="ctr">
              <a:defRPr sz="4400" b="0" cap="all" baseline="0"/>
            </a:lvl1pPr>
          </a:lstStyle>
          <a:p>
            <a:r>
              <a:rPr lang="en-US"/>
              <a:t>Click to edit Master title style</a:t>
            </a:r>
            <a:endParaRPr/>
          </a:p>
        </p:txBody>
      </p:sp>
      <p:sp>
        <p:nvSpPr>
          <p:cNvPr id="3" name="Text Placeholder 2"/>
          <p:cNvSpPr>
            <a:spLocks noGrp="1"/>
          </p:cNvSpPr>
          <p:nvPr>
            <p:ph type="body" idx="1"/>
          </p:nvPr>
        </p:nvSpPr>
        <p:spPr>
          <a:xfrm>
            <a:off x="1218883" y="3632200"/>
            <a:ext cx="9751060" cy="1016000"/>
          </a:xfrm>
        </p:spPr>
        <p:txBody>
          <a:bodyPr anchor="t" anchorCtr="0">
            <a:noAutofit/>
          </a:bodyPr>
          <a:lstStyle>
            <a:lvl1pPr marL="0" indent="0" algn="ctr">
              <a:spcBef>
                <a:spcPts val="0"/>
              </a:spcBef>
              <a:buNone/>
              <a:defRPr sz="2800">
                <a:solidFill>
                  <a:schemeClr val="tx1"/>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3" indent="0">
              <a:buNone/>
              <a:defRPr sz="1900">
                <a:solidFill>
                  <a:schemeClr val="tx1">
                    <a:tint val="75000"/>
                  </a:schemeClr>
                </a:solidFill>
              </a:defRPr>
            </a:lvl5pPr>
            <a:lvl6pPr marL="3047467"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1/3/2026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914162" y="1803401"/>
            <a:ext cx="4977104" cy="4470400"/>
          </a:xfrm>
        </p:spPr>
        <p:txBody>
          <a:bodyPr>
            <a:normAutofit/>
          </a:bodyPr>
          <a:lstStyle>
            <a:lvl1pPr>
              <a:defRPr sz="2400"/>
            </a:lvl1pPr>
            <a:lvl2pPr>
              <a:defRPr sz="2000"/>
            </a:lvl2pPr>
            <a:lvl3pPr>
              <a:defRPr sz="1800"/>
            </a:lvl3pPr>
            <a:lvl4pPr>
              <a:defRPr sz="1600"/>
            </a:lvl4pPr>
            <a:lvl5pPr>
              <a:defRPr sz="1400"/>
            </a:lvl5pPr>
            <a:lvl6pPr>
              <a:defRPr sz="1400"/>
            </a:lvl6pPr>
            <a:lvl7pPr marL="2669581">
              <a:defRPr sz="1400"/>
            </a:lvl7pPr>
            <a:lvl8pPr marL="2669581">
              <a:defRPr sz="1400"/>
            </a:lvl8pPr>
            <a:lvl9pPr marL="2669581">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97559" y="1803401"/>
            <a:ext cx="4977104" cy="4470400"/>
          </a:xfrm>
        </p:spPr>
        <p:txBody>
          <a:bodyPr>
            <a:normAutofit/>
          </a:bodyPr>
          <a:lstStyle>
            <a:lvl1pPr>
              <a:defRPr sz="2400"/>
            </a:lvl1pPr>
            <a:lvl2pPr>
              <a:defRPr sz="2000"/>
            </a:lvl2pPr>
            <a:lvl3pPr>
              <a:defRPr sz="1800"/>
            </a:lvl3pPr>
            <a:lvl4pPr>
              <a:defRPr sz="1600"/>
            </a:lvl4pPr>
            <a:lvl5pPr>
              <a:defRPr sz="1400"/>
            </a:lvl5pPr>
            <a:lvl6pPr marL="2669581">
              <a:defRPr sz="1400" baseline="0"/>
            </a:lvl6pPr>
            <a:lvl7pPr marL="2669581">
              <a:defRPr sz="1400" baseline="0"/>
            </a:lvl7pPr>
            <a:lvl8pPr marL="2669581">
              <a:defRPr sz="1400" baseline="0"/>
            </a:lvl8pPr>
            <a:lvl9pPr marL="2669581">
              <a:defRPr sz="14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3B9B9059-F1D6-41D0-95CF-D21CAA096B3A}" type="datetimeFigureOut">
              <a:rPr lang="en-US"/>
              <a:t>1/3/2026</a:t>
            </a:fld>
            <a:endParaRPr/>
          </a:p>
        </p:txBody>
      </p:sp>
      <p:sp>
        <p:nvSpPr>
          <p:cNvPr id="7" name="Slide Number Placeholder 6"/>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914162" y="1803400"/>
            <a:ext cx="4977104" cy="914400"/>
          </a:xfrm>
        </p:spPr>
        <p:txBody>
          <a:bodyPr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4" name="Content Placeholder 3"/>
          <p:cNvSpPr>
            <a:spLocks noGrp="1"/>
          </p:cNvSpPr>
          <p:nvPr>
            <p:ph sz="half" idx="2"/>
          </p:nvPr>
        </p:nvSpPr>
        <p:spPr>
          <a:xfrm>
            <a:off x="914162" y="2717800"/>
            <a:ext cx="4977104" cy="3556000"/>
          </a:xfrm>
        </p:spPr>
        <p:txBody>
          <a:bodyPr>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a:lvl8pPr>
            <a:lvl9pPr marL="2669581">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97559" y="1803400"/>
            <a:ext cx="4977104" cy="914400"/>
          </a:xfrm>
        </p:spPr>
        <p:txBody>
          <a:bodyPr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297559" y="2717800"/>
            <a:ext cx="4977104" cy="3556000"/>
          </a:xfrm>
        </p:spPr>
        <p:txBody>
          <a:bodyPr>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baseline="0"/>
            </a:lvl8pPr>
            <a:lvl9pPr marL="2669581">
              <a:defRPr sz="14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endParaRPr/>
          </a:p>
        </p:txBody>
      </p:sp>
      <p:sp>
        <p:nvSpPr>
          <p:cNvPr id="7" name="Date Placeholder 6"/>
          <p:cNvSpPr>
            <a:spLocks noGrp="1"/>
          </p:cNvSpPr>
          <p:nvPr>
            <p:ph type="dt" sz="half" idx="10"/>
          </p:nvPr>
        </p:nvSpPr>
        <p:spPr/>
        <p:txBody>
          <a:bodyPr/>
          <a:lstStyle/>
          <a:p>
            <a:fld id="{3B9B9059-F1D6-41D0-95CF-D21CAA096B3A}" type="datetimeFigureOut">
              <a:rPr lang="en-US"/>
              <a:t>1/3/2026</a:t>
            </a:fld>
            <a:endParaRPr/>
          </a:p>
        </p:txBody>
      </p:sp>
      <p:sp>
        <p:nvSpPr>
          <p:cNvPr id="9" name="Slide Number Placeholder 8"/>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endParaRPr/>
          </a:p>
        </p:txBody>
      </p:sp>
      <p:sp>
        <p:nvSpPr>
          <p:cNvPr id="3" name="Date Placeholder 2"/>
          <p:cNvSpPr>
            <a:spLocks noGrp="1"/>
          </p:cNvSpPr>
          <p:nvPr>
            <p:ph type="dt" sz="half" idx="10"/>
          </p:nvPr>
        </p:nvSpPr>
        <p:spPr/>
        <p:txBody>
          <a:bodyPr/>
          <a:lstStyle/>
          <a:p>
            <a:fld id="{3B9B9059-F1D6-41D0-95CF-D21CAA096B3A}" type="datetimeFigureOut">
              <a:rPr lang="en-US"/>
              <a:t>1/3/2026</a:t>
            </a:fld>
            <a:endParaRPr/>
          </a:p>
        </p:txBody>
      </p:sp>
      <p:sp>
        <p:nvSpPr>
          <p:cNvPr id="5" name="Slide Number Placeholder 4"/>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anchor="b">
            <a:noAutofit/>
          </a:bodyPr>
          <a:lstStyle>
            <a:lvl1pPr algn="l">
              <a:defRPr sz="3200" b="0"/>
            </a:lvl1pPr>
          </a:lstStyle>
          <a:p>
            <a:r>
              <a:rPr lang="en-US"/>
              <a:t>Click to edit Master title style</a:t>
            </a:r>
            <a:endParaRPr/>
          </a:p>
        </p:txBody>
      </p:sp>
      <p:sp>
        <p:nvSpPr>
          <p:cNvPr id="20" name="Rectangle 19"/>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Content Placeholder 2"/>
          <p:cNvSpPr>
            <a:spLocks noGrp="1"/>
          </p:cNvSpPr>
          <p:nvPr>
            <p:ph idx="1"/>
          </p:nvPr>
        </p:nvSpPr>
        <p:spPr bwMode="white">
          <a:xfrm>
            <a:off x="507868" y="482600"/>
            <a:ext cx="6602280" cy="5842001"/>
          </a:xfrm>
        </p:spPr>
        <p:txBody>
          <a:bodyPr>
            <a:normAutofit/>
          </a:bodyPr>
          <a:lstStyle>
            <a:lvl1pPr>
              <a:defRPr sz="2800"/>
            </a:lvl1pPr>
            <a:lvl2pPr>
              <a:defRPr sz="2400"/>
            </a:lvl2pPr>
            <a:lvl3pPr>
              <a:defRPr sz="20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7821163" y="2108200"/>
            <a:ext cx="3961368" cy="4267200"/>
          </a:xfrm>
        </p:spPr>
        <p:txBody>
          <a:bodyPr anchor="t" anchorCtr="0">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6399133" y="1905000"/>
            <a:ext cx="5180251" cy="1727200"/>
          </a:xfrm>
        </p:spPr>
        <p:txBody>
          <a:bodyPr anchor="b" anchorCtr="0">
            <a:normAutofit/>
          </a:bodyPr>
          <a:lstStyle>
            <a:lvl1pPr algn="l">
              <a:defRPr sz="3200" b="0"/>
            </a:lvl1pPr>
          </a:lstStyle>
          <a:p>
            <a:r>
              <a:rPr lang="en-US"/>
              <a:t>Click to edit Master title style</a:t>
            </a:r>
            <a:endParaRPr/>
          </a:p>
        </p:txBody>
      </p:sp>
      <p:sp>
        <p:nvSpPr>
          <p:cNvPr id="9" name="Rectangle 8"/>
          <p:cNvSpPr/>
          <p:nvPr/>
        </p:nvSpPr>
        <p:spPr>
          <a:xfrm>
            <a:off x="0" y="-1115"/>
            <a:ext cx="6093594"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Picture Placeholder 2" descr="An empty placeholder to add an image. Click on the placeholder and select the image that you wish to add.&#10;"/>
          <p:cNvSpPr>
            <a:spLocks noGrp="1"/>
          </p:cNvSpPr>
          <p:nvPr>
            <p:ph type="pic" idx="1"/>
          </p:nvPr>
        </p:nvSpPr>
        <p:spPr>
          <a:xfrm>
            <a:off x="507869" y="482601"/>
            <a:ext cx="5077859" cy="5862706"/>
          </a:xfrm>
          <a:noFill/>
          <a:ln w="9525">
            <a:noFill/>
            <a:miter lim="800000"/>
          </a:ln>
          <a:effectLst/>
        </p:spPr>
        <p:txBody>
          <a:bodyPr>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endParaRPr/>
          </a:p>
        </p:txBody>
      </p:sp>
      <p:sp>
        <p:nvSpPr>
          <p:cNvPr id="4" name="Text Placeholder 3"/>
          <p:cNvSpPr>
            <a:spLocks noGrp="1"/>
          </p:cNvSpPr>
          <p:nvPr>
            <p:ph type="body" sz="half" idx="2"/>
          </p:nvPr>
        </p:nvSpPr>
        <p:spPr>
          <a:xfrm>
            <a:off x="6399133" y="3733800"/>
            <a:ext cx="5180251" cy="1727200"/>
          </a:xfrm>
        </p:spPr>
        <p:txBody>
          <a:bodyPr>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162" y="482600"/>
            <a:ext cx="10360501" cy="1219200"/>
          </a:xfrm>
          <a:prstGeom prst="rect">
            <a:avLst/>
          </a:prstGeom>
          <a:effectLst/>
        </p:spPr>
        <p:txBody>
          <a:bodyPr vert="horz" lIns="121899" tIns="60949" rIns="121899" bIns="60949" rtlCol="0" anchor="b" anchorCtr="0">
            <a:normAutofit/>
          </a:bodyPr>
          <a:lstStyle/>
          <a:p>
            <a:r>
              <a:rPr lang="en-US"/>
              <a:t>Click to edit Master title style</a:t>
            </a:r>
            <a:endParaRPr/>
          </a:p>
        </p:txBody>
      </p:sp>
      <p:sp>
        <p:nvSpPr>
          <p:cNvPr id="3" name="Text Placeholder 2"/>
          <p:cNvSpPr>
            <a:spLocks noGrp="1"/>
          </p:cNvSpPr>
          <p:nvPr>
            <p:ph type="body" idx="1"/>
          </p:nvPr>
        </p:nvSpPr>
        <p:spPr>
          <a:xfrm>
            <a:off x="914162" y="1803401"/>
            <a:ext cx="10360501" cy="4470400"/>
          </a:xfrm>
          <a:prstGeom prst="rect">
            <a:avLst/>
          </a:prstGeom>
        </p:spPr>
        <p:txBody>
          <a:bodyPr vert="horz" lIns="121899" tIns="60949" rIns="121899" bIns="60949"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3"/>
          </p:nvPr>
        </p:nvSpPr>
        <p:spPr>
          <a:xfrm>
            <a:off x="914162" y="6375400"/>
            <a:ext cx="7414869" cy="195072"/>
          </a:xfrm>
          <a:prstGeom prst="rect">
            <a:avLst/>
          </a:prstGeom>
        </p:spPr>
        <p:txBody>
          <a:bodyPr vert="horz" lIns="121899" tIns="60949" rIns="121899" bIns="60949" rtlCol="0" anchor="ctr"/>
          <a:lstStyle>
            <a:lvl1pPr algn="l">
              <a:defRPr sz="1100">
                <a:solidFill>
                  <a:schemeClr val="tx1"/>
                </a:solidFill>
              </a:defRPr>
            </a:lvl1pPr>
          </a:lstStyle>
          <a:p>
            <a:endParaRPr/>
          </a:p>
        </p:txBody>
      </p:sp>
      <p:sp>
        <p:nvSpPr>
          <p:cNvPr id="4" name="Date Placeholder 3"/>
          <p:cNvSpPr>
            <a:spLocks noGrp="1"/>
          </p:cNvSpPr>
          <p:nvPr>
            <p:ph type="dt" sz="half" idx="2"/>
          </p:nvPr>
        </p:nvSpPr>
        <p:spPr>
          <a:xfrm>
            <a:off x="8735324" y="6375400"/>
            <a:ext cx="1422030" cy="195072"/>
          </a:xfrm>
          <a:prstGeom prst="rect">
            <a:avLst/>
          </a:prstGeom>
        </p:spPr>
        <p:txBody>
          <a:bodyPr vert="horz" lIns="121899" tIns="60949" rIns="121899" bIns="60949" rtlCol="0" anchor="ctr"/>
          <a:lstStyle>
            <a:lvl1pPr algn="r">
              <a:defRPr sz="1100">
                <a:solidFill>
                  <a:schemeClr val="tx1"/>
                </a:solidFill>
              </a:defRPr>
            </a:lvl1pPr>
          </a:lstStyle>
          <a:p>
            <a:fld id="{3B9B9059-F1D6-41D0-95CF-D21CAA096B3A}" type="datetimeFigureOut">
              <a:rPr lang="en-US"/>
              <a:pPr/>
              <a:t>1/3/2026</a:t>
            </a:fld>
            <a:endParaRPr/>
          </a:p>
        </p:txBody>
      </p:sp>
      <p:sp>
        <p:nvSpPr>
          <p:cNvPr id="6" name="Slide Number Placeholder 5"/>
          <p:cNvSpPr>
            <a:spLocks noGrp="1"/>
          </p:cNvSpPr>
          <p:nvPr>
            <p:ph type="sldNum" sz="quarter" idx="4"/>
          </p:nvPr>
        </p:nvSpPr>
        <p:spPr>
          <a:xfrm>
            <a:off x="10441760" y="6375400"/>
            <a:ext cx="832903" cy="195072"/>
          </a:xfrm>
          <a:prstGeom prst="rect">
            <a:avLst/>
          </a:prstGeom>
        </p:spPr>
        <p:txBody>
          <a:bodyPr vert="horz" lIns="121899" tIns="60949" rIns="121899" bIns="60949" rtlCol="0" anchor="ctr"/>
          <a:lstStyle>
            <a:lvl1pPr algn="r">
              <a:defRPr sz="1100">
                <a:solidFill>
                  <a:schemeClr val="tx1"/>
                </a:solidFill>
              </a:defRPr>
            </a:lvl1pPr>
          </a:lstStyle>
          <a:p>
            <a:fld id="{E5FD5434-F838-4DD4-A17B-1CB1A1850DF4}" type="slidenum">
              <a:rPr/>
              <a:pPr/>
              <a:t>‹#›</a:t>
            </a:fld>
            <a:endParaRPr/>
          </a:p>
        </p:txBody>
      </p:sp>
    </p:spTree>
  </p:cSld>
  <p:clrMap bg1="dk1" tx1="lt1" bg2="dk2" tx2="lt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82" r:id="rId10"/>
    <p:sldLayoutId id="2147483678" r:id="rId11"/>
    <p:sldLayoutId id="214748367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p:titleStyle>
    <p:body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2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24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20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8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100.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8.xml"/></Relationships>
</file>

<file path=ppt/slides/_rels/slide101.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8.xml"/></Relationships>
</file>

<file path=ppt/slides/_rels/slide102.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90.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8.xml"/></Relationships>
</file>

<file path=ppt/slides/_rels/slide9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8.xml"/></Relationships>
</file>

<file path=ppt/slides/_rels/slide95.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8.xml"/></Relationships>
</file>

<file path=ppt/slides/_rels/slide96.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8.xml"/></Relationships>
</file>

<file path=ppt/slides/_rels/slide99.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2B56AC68-364D-3CD6-3AF7-F426DDA3C7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7" t="8640" r="517" b="17135"/>
          <a:stretch>
            <a:fillRect/>
          </a:stretch>
        </p:blipFill>
        <p:spPr bwMode="auto">
          <a:xfrm>
            <a:off x="1522412" y="0"/>
            <a:ext cx="914400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299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7F3DD-75AA-DA55-82D4-8C9DAC3012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409E4D-4F68-E751-DC61-6531C6A2F206}"/>
              </a:ext>
            </a:extLst>
          </p:cNvPr>
          <p:cNvSpPr>
            <a:spLocks noGrp="1"/>
          </p:cNvSpPr>
          <p:nvPr>
            <p:ph type="title"/>
          </p:nvPr>
        </p:nvSpPr>
        <p:spPr>
          <a:xfrm>
            <a:off x="7796715" y="152400"/>
            <a:ext cx="3961368" cy="1422400"/>
          </a:xfrm>
        </p:spPr>
        <p:txBody>
          <a:bodyPr/>
          <a:lstStyle/>
          <a:p>
            <a:r>
              <a:rPr lang="en-US" sz="4400" dirty="0"/>
              <a:t>Daniel </a:t>
            </a:r>
            <a:br>
              <a:rPr lang="en-US" sz="4400" dirty="0"/>
            </a:br>
            <a:r>
              <a:rPr lang="en-US" sz="4400" dirty="0"/>
              <a:t>2:31-40</a:t>
            </a:r>
          </a:p>
        </p:txBody>
      </p:sp>
      <p:sp>
        <p:nvSpPr>
          <p:cNvPr id="4" name="Text Placeholder 3">
            <a:extLst>
              <a:ext uri="{FF2B5EF4-FFF2-40B4-BE49-F238E27FC236}">
                <a16:creationId xmlns:a16="http://schemas.microsoft.com/office/drawing/2014/main" id="{937CD766-E6DC-E263-1D7C-3D4536E63555}"/>
              </a:ext>
            </a:extLst>
          </p:cNvPr>
          <p:cNvSpPr>
            <a:spLocks noGrp="1"/>
          </p:cNvSpPr>
          <p:nvPr>
            <p:ph type="body" sz="half" idx="2"/>
          </p:nvPr>
        </p:nvSpPr>
        <p:spPr>
          <a:xfrm>
            <a:off x="7821163" y="1676400"/>
            <a:ext cx="3961368" cy="5029200"/>
          </a:xfrm>
        </p:spPr>
        <p:txBody>
          <a:bodyPr>
            <a:normAutofit fontScale="92500" lnSpcReduction="10000"/>
          </a:bodyPr>
          <a:lstStyle/>
          <a:p>
            <a:r>
              <a:rPr lang="en-US" sz="3600" b="1" baseline="30000" dirty="0"/>
              <a:t>36 </a:t>
            </a:r>
            <a:r>
              <a:rPr lang="en-US" sz="3600" dirty="0"/>
              <a:t>This is the dream; and we will tell the interpretation thereof before the king.</a:t>
            </a:r>
          </a:p>
          <a:p>
            <a:r>
              <a:rPr lang="en-US" sz="3600" b="1" baseline="30000" dirty="0"/>
              <a:t>37 </a:t>
            </a:r>
            <a:r>
              <a:rPr lang="en-US" sz="3600" dirty="0"/>
              <a:t>Thou, O king, art a king of kings: for the God of heaven hath given thee a kingdom, power, and strength, and glory.</a:t>
            </a:r>
          </a:p>
        </p:txBody>
      </p:sp>
      <p:pic>
        <p:nvPicPr>
          <p:cNvPr id="7170" name="Picture 2" descr="Daniel then went on to explain the dream. ‘Your Majesty, you are the head of gold. God has given you sovereignty, power, strength, and honor. He has made you the ruler over all the inhabited world. The silver represents an inferior kingdom that will come after yours. The bronze is the kingdom after that one. Following that kingdom, there will be a fourth one, as strong as iron. That kingdom will smash and crush all previous empires. The feet and toes you saw were a combination of iron and baked clay. This kingdom will be divided. Like iron mixed with clay, it will have some of the strength of iron but other parts will be as weak as clay. The rock that was not cut by human hands, that crushed to the statue of iron, bronze, clay, silver, and gold is the Kingdom the God of heaven will set up. It will crush all other Kingdoms and will never be destroyed or conquered. – Slide 10">
            <a:extLst>
              <a:ext uri="{FF2B5EF4-FFF2-40B4-BE49-F238E27FC236}">
                <a16:creationId xmlns:a16="http://schemas.microsoft.com/office/drawing/2014/main" id="{61F5E4C7-155C-86E4-A146-29C87B0DD2E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5824" y="869950"/>
            <a:ext cx="6824133" cy="511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2978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BFE5A1-27ED-61E3-F644-53EF27EF2F0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7DAC57E-5B9A-FECA-DA2E-C5DE76D273E3}"/>
              </a:ext>
            </a:extLst>
          </p:cNvPr>
          <p:cNvSpPr>
            <a:spLocks noGrp="1"/>
          </p:cNvSpPr>
          <p:nvPr>
            <p:ph type="body" sz="half" idx="2"/>
          </p:nvPr>
        </p:nvSpPr>
        <p:spPr>
          <a:xfrm>
            <a:off x="7759699" y="1651000"/>
            <a:ext cx="4367662" cy="4800600"/>
          </a:xfrm>
        </p:spPr>
        <p:txBody>
          <a:bodyPr>
            <a:noAutofit/>
          </a:bodyPr>
          <a:lstStyle/>
          <a:p>
            <a:r>
              <a:rPr lang="en-US" sz="3600" b="1" baseline="30000" dirty="0"/>
              <a:t>6 </a:t>
            </a:r>
            <a:r>
              <a:rPr lang="en-US" sz="3600" dirty="0"/>
              <a:t>And when thou hast accomplished them, lie again on thy right side, and thou shalt bear the iniquity of the house of Judah forty days: I have appointed thee each day for a year.</a:t>
            </a:r>
            <a:endParaRPr lang="en-US" sz="2132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9571468E-3F88-D3C7-29A5-C9F26E220DBE}"/>
              </a:ext>
            </a:extLst>
          </p:cNvPr>
          <p:cNvSpPr>
            <a:spLocks noGrp="1"/>
          </p:cNvSpPr>
          <p:nvPr>
            <p:ph type="title"/>
          </p:nvPr>
        </p:nvSpPr>
        <p:spPr>
          <a:xfrm>
            <a:off x="7770812" y="228600"/>
            <a:ext cx="3960812" cy="1422400"/>
          </a:xfrm>
        </p:spPr>
        <p:txBody>
          <a:bodyPr/>
          <a:lstStyle/>
          <a:p>
            <a:r>
              <a:rPr lang="en-US" sz="4400" dirty="0"/>
              <a:t>Ezekiel  </a:t>
            </a:r>
            <a:br>
              <a:rPr lang="en-US" sz="4400" dirty="0"/>
            </a:br>
            <a:r>
              <a:rPr lang="en-US" sz="4400" dirty="0"/>
              <a:t>4:4-6</a:t>
            </a:r>
          </a:p>
        </p:txBody>
      </p:sp>
      <p:pic>
        <p:nvPicPr>
          <p:cNvPr id="54274" name="Picture 2" descr="Ezekiel Eats Defiled Bread and Lies on His Side | Ezekiel 4 Explained  (Session 5) - YouTube">
            <a:extLst>
              <a:ext uri="{FF2B5EF4-FFF2-40B4-BE49-F238E27FC236}">
                <a16:creationId xmlns:a16="http://schemas.microsoft.com/office/drawing/2014/main" id="{55553EFA-8542-9E94-0AD7-1F3962BAEA8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6146" y="711200"/>
            <a:ext cx="7484534" cy="561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693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9DCD39-5B54-75A1-DC64-31382FE03DA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0ECC911-87F6-8662-7DDD-06F4C7B1D3C4}"/>
              </a:ext>
            </a:extLst>
          </p:cNvPr>
          <p:cNvSpPr>
            <a:spLocks noGrp="1"/>
          </p:cNvSpPr>
          <p:nvPr>
            <p:ph type="body" sz="half" idx="2"/>
          </p:nvPr>
        </p:nvSpPr>
        <p:spPr>
          <a:xfrm>
            <a:off x="7759699" y="1651000"/>
            <a:ext cx="4367662" cy="4800600"/>
          </a:xfrm>
        </p:spPr>
        <p:txBody>
          <a:bodyPr>
            <a:noAutofit/>
          </a:bodyPr>
          <a:lstStyle/>
          <a:p>
            <a:r>
              <a:rPr lang="en-US" sz="3600" b="1" baseline="30000" dirty="0"/>
              <a:t>34 </a:t>
            </a:r>
            <a:r>
              <a:rPr lang="en-US" sz="3600" dirty="0"/>
              <a:t>After the number of the days in which ye searched the land, even forty days, each day for a year, shall ye bear your iniquities, even forty years, and ye shall know my breach of promise.</a:t>
            </a:r>
            <a:endParaRPr lang="en-US" sz="400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998A5E86-06AB-34FF-B342-19865D3D881B}"/>
              </a:ext>
            </a:extLst>
          </p:cNvPr>
          <p:cNvSpPr>
            <a:spLocks noGrp="1"/>
          </p:cNvSpPr>
          <p:nvPr>
            <p:ph type="title"/>
          </p:nvPr>
        </p:nvSpPr>
        <p:spPr>
          <a:xfrm>
            <a:off x="7770812" y="228600"/>
            <a:ext cx="3960812" cy="1422400"/>
          </a:xfrm>
        </p:spPr>
        <p:txBody>
          <a:bodyPr/>
          <a:lstStyle/>
          <a:p>
            <a:r>
              <a:rPr lang="en-US" sz="4400" dirty="0"/>
              <a:t>Numbers</a:t>
            </a:r>
            <a:br>
              <a:rPr lang="en-US" sz="4400" dirty="0"/>
            </a:br>
            <a:r>
              <a:rPr lang="en-US" sz="4400" dirty="0"/>
              <a:t>14:34</a:t>
            </a:r>
          </a:p>
        </p:txBody>
      </p:sp>
      <p:pic>
        <p:nvPicPr>
          <p:cNvPr id="57346" name="Picture 2" descr="Why Do So Many Things Take “40 Days and 40 Nights” in the Bible? - Topical  Studies | Bible Study Tools">
            <a:extLst>
              <a:ext uri="{FF2B5EF4-FFF2-40B4-BE49-F238E27FC236}">
                <a16:creationId xmlns:a16="http://schemas.microsoft.com/office/drawing/2014/main" id="{0409F38B-DE63-2DB3-1EDE-D21C4DA680E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0812" y="1622926"/>
            <a:ext cx="7386534" cy="38594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8161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a:extLst>
              <a:ext uri="{FF2B5EF4-FFF2-40B4-BE49-F238E27FC236}">
                <a16:creationId xmlns:a16="http://schemas.microsoft.com/office/drawing/2014/main" id="{6E63A4E6-082B-B0FE-E928-EE595387D8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443" y="-36095"/>
            <a:ext cx="11541937" cy="746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6727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FB0CD-02B0-8B46-CD8D-0D5EDC625736}"/>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6D4603ED-658C-92A2-D9D6-948A557C2593}"/>
              </a:ext>
            </a:extLst>
          </p:cNvPr>
          <p:cNvSpPr>
            <a:spLocks noGrp="1"/>
          </p:cNvSpPr>
          <p:nvPr>
            <p:ph type="title"/>
          </p:nvPr>
        </p:nvSpPr>
        <p:spPr>
          <a:xfrm>
            <a:off x="914161" y="457201"/>
            <a:ext cx="10360501" cy="1066799"/>
          </a:xfrm>
        </p:spPr>
        <p:txBody>
          <a:bodyPr>
            <a:noAutofit/>
          </a:bodyPr>
          <a:lstStyle/>
          <a:p>
            <a:r>
              <a:rPr lang="en-US" sz="4400" dirty="0"/>
              <a:t>19. Beginning in A.D. 538, when should it end?</a:t>
            </a:r>
            <a:endParaRPr lang="en-US" sz="5400" dirty="0"/>
          </a:p>
        </p:txBody>
      </p:sp>
      <p:sp>
        <p:nvSpPr>
          <p:cNvPr id="14" name="Content Placeholder 13">
            <a:extLst>
              <a:ext uri="{FF2B5EF4-FFF2-40B4-BE49-F238E27FC236}">
                <a16:creationId xmlns:a16="http://schemas.microsoft.com/office/drawing/2014/main" id="{E71C2B23-799E-EEC3-ADCC-87762DE3ACB5}"/>
              </a:ext>
            </a:extLst>
          </p:cNvPr>
          <p:cNvSpPr>
            <a:spLocks noGrp="1"/>
          </p:cNvSpPr>
          <p:nvPr>
            <p:ph idx="1"/>
          </p:nvPr>
        </p:nvSpPr>
        <p:spPr>
          <a:xfrm>
            <a:off x="1065211" y="1676400"/>
            <a:ext cx="5788417" cy="4114800"/>
          </a:xfrm>
        </p:spPr>
        <p:txBody>
          <a:bodyPr>
            <a:noAutofit/>
          </a:bodyPr>
          <a:lstStyle/>
          <a:p>
            <a:pPr marL="0" indent="0">
              <a:buNone/>
            </a:pPr>
            <a:r>
              <a:rPr lang="en-US" sz="5400" b="1" dirty="0"/>
              <a:t>Answer:</a:t>
            </a:r>
            <a:r>
              <a:rPr lang="en-US" sz="5400" dirty="0"/>
              <a:t>  A.D. 1798.</a:t>
            </a:r>
          </a:p>
        </p:txBody>
      </p:sp>
      <p:pic>
        <p:nvPicPr>
          <p:cNvPr id="2052" name="Picture 4" descr="213,000+ Question Mark Stock Photos, Pictures &amp; Royalty-Free ...">
            <a:extLst>
              <a:ext uri="{FF2B5EF4-FFF2-40B4-BE49-F238E27FC236}">
                <a16:creationId xmlns:a16="http://schemas.microsoft.com/office/drawing/2014/main" id="{BB9F3633-5810-98BA-AD72-0BD335C066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6764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9396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075BB8-6933-8145-7859-E0DD555F19F3}"/>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388ED17C-0E1C-0431-F4CB-9D6514228AED}"/>
              </a:ext>
            </a:extLst>
          </p:cNvPr>
          <p:cNvSpPr>
            <a:spLocks noGrp="1"/>
          </p:cNvSpPr>
          <p:nvPr>
            <p:ph type="title"/>
          </p:nvPr>
        </p:nvSpPr>
        <p:spPr>
          <a:xfrm>
            <a:off x="460487" y="457200"/>
            <a:ext cx="11353800" cy="1066799"/>
          </a:xfrm>
        </p:spPr>
        <p:txBody>
          <a:bodyPr>
            <a:noAutofit/>
          </a:bodyPr>
          <a:lstStyle/>
          <a:p>
            <a:r>
              <a:rPr lang="en-US" sz="4000" dirty="0"/>
              <a:t>20. What historical event marks the end of the 1,260 years of Papal supremacy?</a:t>
            </a:r>
            <a:endParaRPr lang="en-US" sz="6000" dirty="0"/>
          </a:p>
        </p:txBody>
      </p:sp>
      <p:sp>
        <p:nvSpPr>
          <p:cNvPr id="14" name="Content Placeholder 13">
            <a:extLst>
              <a:ext uri="{FF2B5EF4-FFF2-40B4-BE49-F238E27FC236}">
                <a16:creationId xmlns:a16="http://schemas.microsoft.com/office/drawing/2014/main" id="{AFD3AC84-71DF-75E1-F884-8B6D69D6A9B6}"/>
              </a:ext>
            </a:extLst>
          </p:cNvPr>
          <p:cNvSpPr>
            <a:spLocks noGrp="1"/>
          </p:cNvSpPr>
          <p:nvPr>
            <p:ph idx="1"/>
          </p:nvPr>
        </p:nvSpPr>
        <p:spPr>
          <a:xfrm>
            <a:off x="460487" y="1676400"/>
            <a:ext cx="6776925" cy="4114800"/>
          </a:xfrm>
        </p:spPr>
        <p:txBody>
          <a:bodyPr>
            <a:noAutofit/>
          </a:bodyPr>
          <a:lstStyle/>
          <a:p>
            <a:pPr marL="0" indent="0">
              <a:buNone/>
            </a:pPr>
            <a:r>
              <a:rPr lang="en-US" sz="3600" b="1" dirty="0"/>
              <a:t>Answer:</a:t>
            </a:r>
            <a:r>
              <a:rPr lang="en-US" sz="3600" dirty="0"/>
              <a:t>  In A.D. 1798, the French army under General Berthier abolished the Papacy in Rome, proclaimed a republic there, and carried Pope Pius VI captive from place to place until he died at Valence, France, August 28, 1799.</a:t>
            </a:r>
          </a:p>
        </p:txBody>
      </p:sp>
      <p:pic>
        <p:nvPicPr>
          <p:cNvPr id="2052" name="Picture 4" descr="213,000+ Question Mark Stock Photos, Pictures &amp; Royalty-Free ...">
            <a:extLst>
              <a:ext uri="{FF2B5EF4-FFF2-40B4-BE49-F238E27FC236}">
                <a16:creationId xmlns:a16="http://schemas.microsoft.com/office/drawing/2014/main" id="{EC930411-DC91-9DF5-2D21-F888C2FC66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6764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077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Thank you!</a:t>
            </a:r>
          </a:p>
        </p:txBody>
      </p:sp>
      <p:sp>
        <p:nvSpPr>
          <p:cNvPr id="3" name="Subtitle 2"/>
          <p:cNvSpPr>
            <a:spLocks noGrp="1"/>
          </p:cNvSpPr>
          <p:nvPr>
            <p:ph type="subTitle" idx="1"/>
          </p:nvPr>
        </p:nvSpPr>
        <p:spPr/>
        <p:txBody>
          <a:bodyPr>
            <a:noAutofit/>
          </a:bodyPr>
          <a:lstStyle/>
          <a:p>
            <a:r>
              <a:rPr lang="en-US" sz="7200" dirty="0"/>
              <a:t>… and Happy Sabbath!!</a:t>
            </a:r>
          </a:p>
        </p:txBody>
      </p:sp>
    </p:spTree>
    <p:extLst>
      <p:ext uri="{BB962C8B-B14F-4D97-AF65-F5344CB8AC3E}">
        <p14:creationId xmlns:p14="http://schemas.microsoft.com/office/powerpoint/2010/main" val="693038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85AA27-28D6-D964-83E5-7BDE72B912AE}"/>
              </a:ext>
            </a:extLst>
          </p:cNvPr>
          <p:cNvPicPr>
            <a:picLocks noChangeAspect="1"/>
          </p:cNvPicPr>
          <p:nvPr/>
        </p:nvPicPr>
        <p:blipFill>
          <a:blip r:embed="rId2"/>
          <a:srcRect l="11314" t="901" r="13868" b="901"/>
          <a:stretch>
            <a:fillRect/>
          </a:stretch>
        </p:blipFill>
        <p:spPr>
          <a:xfrm>
            <a:off x="0" y="-838200"/>
            <a:ext cx="12188825" cy="9141618"/>
          </a:xfrm>
          <a:prstGeom prst="rect">
            <a:avLst/>
          </a:prstGeom>
        </p:spPr>
      </p:pic>
    </p:spTree>
    <p:extLst>
      <p:ext uri="{BB962C8B-B14F-4D97-AF65-F5344CB8AC3E}">
        <p14:creationId xmlns:p14="http://schemas.microsoft.com/office/powerpoint/2010/main" val="1730002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BBC259-0ECA-883B-D5A2-8D75760360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C95A01-8B11-3C09-D296-5650B2A488C8}"/>
              </a:ext>
            </a:extLst>
          </p:cNvPr>
          <p:cNvSpPr>
            <a:spLocks noGrp="1"/>
          </p:cNvSpPr>
          <p:nvPr>
            <p:ph type="title"/>
          </p:nvPr>
        </p:nvSpPr>
        <p:spPr>
          <a:xfrm>
            <a:off x="7796715" y="152400"/>
            <a:ext cx="3961368" cy="1422400"/>
          </a:xfrm>
        </p:spPr>
        <p:txBody>
          <a:bodyPr/>
          <a:lstStyle/>
          <a:p>
            <a:r>
              <a:rPr lang="en-US" sz="4400" dirty="0"/>
              <a:t>Daniel </a:t>
            </a:r>
            <a:br>
              <a:rPr lang="en-US" sz="4400" dirty="0"/>
            </a:br>
            <a:r>
              <a:rPr lang="en-US" sz="4400" dirty="0"/>
              <a:t>2:31-40</a:t>
            </a:r>
          </a:p>
        </p:txBody>
      </p:sp>
      <p:sp>
        <p:nvSpPr>
          <p:cNvPr id="4" name="Text Placeholder 3">
            <a:extLst>
              <a:ext uri="{FF2B5EF4-FFF2-40B4-BE49-F238E27FC236}">
                <a16:creationId xmlns:a16="http://schemas.microsoft.com/office/drawing/2014/main" id="{024BB1C0-9B1F-0AB8-14E8-F749685A63A0}"/>
              </a:ext>
            </a:extLst>
          </p:cNvPr>
          <p:cNvSpPr>
            <a:spLocks noGrp="1"/>
          </p:cNvSpPr>
          <p:nvPr>
            <p:ph type="body" sz="half" idx="2"/>
          </p:nvPr>
        </p:nvSpPr>
        <p:spPr>
          <a:xfrm>
            <a:off x="7821163" y="1676400"/>
            <a:ext cx="3961368" cy="5029200"/>
          </a:xfrm>
        </p:spPr>
        <p:txBody>
          <a:bodyPr>
            <a:normAutofit fontScale="92500"/>
          </a:bodyPr>
          <a:lstStyle/>
          <a:p>
            <a:r>
              <a:rPr lang="en-US" sz="3600" b="1" baseline="30000" dirty="0"/>
              <a:t>38 </a:t>
            </a:r>
            <a:r>
              <a:rPr lang="en-US" sz="3600" dirty="0"/>
              <a:t>And wheresoever the children of men dwell, the beasts of the field and the fowls of the heaven hath he given into thine hand, and hath made thee ruler over them all. Thou art this head of gold.</a:t>
            </a:r>
            <a:endParaRPr lang="en-US" sz="5400" dirty="0"/>
          </a:p>
        </p:txBody>
      </p:sp>
      <p:pic>
        <p:nvPicPr>
          <p:cNvPr id="8194" name="Picture 2" descr="‘The head of the statue was made of pure gold.’ Daniel explained this represented the powerful kingdom of King Nechudchanezzar and the Babylonian Empire (605BC – 539BC). – Slide 3">
            <a:extLst>
              <a:ext uri="{FF2B5EF4-FFF2-40B4-BE49-F238E27FC236}">
                <a16:creationId xmlns:a16="http://schemas.microsoft.com/office/drawing/2014/main" id="{535F85EE-2C4D-7366-3FDE-67B25CC3C33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8012" y="1016000"/>
            <a:ext cx="6468533" cy="485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6320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C77EC-95C8-39D9-AF6A-F5A53BFB0900}"/>
            </a:ext>
          </a:extLst>
        </p:cNvPr>
        <p:cNvGrpSpPr/>
        <p:nvPr/>
      </p:nvGrpSpPr>
      <p:grpSpPr>
        <a:xfrm>
          <a:off x="0" y="0"/>
          <a:ext cx="0" cy="0"/>
          <a:chOff x="0" y="0"/>
          <a:chExt cx="0" cy="0"/>
        </a:xfrm>
      </p:grpSpPr>
      <p:pic>
        <p:nvPicPr>
          <p:cNvPr id="9218" name="Picture 2" descr="Ishtar Gate - World History Encyclopedia">
            <a:extLst>
              <a:ext uri="{FF2B5EF4-FFF2-40B4-BE49-F238E27FC236}">
                <a16:creationId xmlns:a16="http://schemas.microsoft.com/office/drawing/2014/main" id="{F1829752-0289-C893-8509-2C547533CB4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1250"/>
          <a:stretch>
            <a:fillRect/>
          </a:stretch>
        </p:blipFill>
        <p:spPr bwMode="auto">
          <a:xfrm>
            <a:off x="-35878" y="1447800"/>
            <a:ext cx="12192000" cy="5410200"/>
          </a:xfrm>
          <a:prstGeom prst="rect">
            <a:avLst/>
          </a:prstGeom>
          <a:noFill/>
          <a:extLst>
            <a:ext uri="{909E8E84-426E-40DD-AFC4-6F175D3DCCD1}">
              <a14:hiddenFill xmlns:a14="http://schemas.microsoft.com/office/drawing/2010/main">
                <a:solidFill>
                  <a:srgbClr val="FFFFFF"/>
                </a:solidFill>
              </a14:hiddenFill>
            </a:ext>
          </a:extLst>
        </p:spPr>
      </p:pic>
      <p:sp>
        <p:nvSpPr>
          <p:cNvPr id="13" name="Title 12">
            <a:extLst>
              <a:ext uri="{FF2B5EF4-FFF2-40B4-BE49-F238E27FC236}">
                <a16:creationId xmlns:a16="http://schemas.microsoft.com/office/drawing/2014/main" id="{B30F6479-4F37-6C95-4D77-8DD5AEDC2380}"/>
              </a:ext>
            </a:extLst>
          </p:cNvPr>
          <p:cNvSpPr>
            <a:spLocks noGrp="1"/>
          </p:cNvSpPr>
          <p:nvPr>
            <p:ph type="title"/>
          </p:nvPr>
        </p:nvSpPr>
        <p:spPr>
          <a:xfrm>
            <a:off x="303212" y="177801"/>
            <a:ext cx="10360501" cy="1219200"/>
          </a:xfrm>
        </p:spPr>
        <p:txBody>
          <a:bodyPr>
            <a:noAutofit/>
          </a:bodyPr>
          <a:lstStyle/>
          <a:p>
            <a:r>
              <a:rPr lang="en-US" dirty="0"/>
              <a:t>NEO-Babylon:  The Babylon of Daniel’s </a:t>
            </a:r>
            <a:r>
              <a:rPr lang="en-US" dirty="0" err="1"/>
              <a:t>DAy</a:t>
            </a:r>
            <a:endParaRPr lang="en-US" sz="4800" dirty="0"/>
          </a:p>
        </p:txBody>
      </p:sp>
      <p:sp>
        <p:nvSpPr>
          <p:cNvPr id="3" name="Content Placeholder 2">
            <a:extLst>
              <a:ext uri="{FF2B5EF4-FFF2-40B4-BE49-F238E27FC236}">
                <a16:creationId xmlns:a16="http://schemas.microsoft.com/office/drawing/2014/main" id="{BCB14A84-539A-C743-6B65-3E41B0AC7785}"/>
              </a:ext>
            </a:extLst>
          </p:cNvPr>
          <p:cNvSpPr>
            <a:spLocks noGrp="1"/>
          </p:cNvSpPr>
          <p:nvPr>
            <p:ph idx="1"/>
          </p:nvPr>
        </p:nvSpPr>
        <p:spPr>
          <a:xfrm>
            <a:off x="1141412" y="1905000"/>
            <a:ext cx="10133249" cy="4267199"/>
          </a:xfrm>
          <a:solidFill>
            <a:schemeClr val="tx1">
              <a:alpha val="40000"/>
            </a:schemeClr>
          </a:solidFill>
        </p:spPr>
        <p:txBody>
          <a:bodyPr>
            <a:normAutofit fontScale="92500"/>
          </a:bodyPr>
          <a:lstStyle/>
          <a:p>
            <a:pPr marL="0" indent="0">
              <a:buNone/>
            </a:pPr>
            <a:r>
              <a:rPr lang="en-US" sz="5400" b="1" dirty="0">
                <a:solidFill>
                  <a:schemeClr val="bg1"/>
                </a:solidFill>
              </a:rPr>
              <a:t>The collapse of the Assyrian Empire created a power vacuum in Mesopotamia, which was filled by the rise of the Neo-Babylonian Empire under Nabopolassar and his son Nebuchadnezzar II.</a:t>
            </a:r>
          </a:p>
        </p:txBody>
      </p:sp>
    </p:spTree>
    <p:extLst>
      <p:ext uri="{BB962C8B-B14F-4D97-AF65-F5344CB8AC3E}">
        <p14:creationId xmlns:p14="http://schemas.microsoft.com/office/powerpoint/2010/main" val="3431114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984493-AF59-B2C3-2ACC-AF3932AA1F40}"/>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4CDC8291-B2AC-60C4-A3FA-2ACB7DF75FAB}"/>
              </a:ext>
            </a:extLst>
          </p:cNvPr>
          <p:cNvSpPr>
            <a:spLocks noGrp="1"/>
          </p:cNvSpPr>
          <p:nvPr>
            <p:ph type="title"/>
          </p:nvPr>
        </p:nvSpPr>
        <p:spPr>
          <a:xfrm>
            <a:off x="303212" y="177801"/>
            <a:ext cx="10360501" cy="812799"/>
          </a:xfrm>
        </p:spPr>
        <p:txBody>
          <a:bodyPr>
            <a:noAutofit/>
          </a:bodyPr>
          <a:lstStyle/>
          <a:p>
            <a:r>
              <a:rPr lang="en-US" dirty="0"/>
              <a:t>NEO-Babylon:  The Babylon of Daniel’s </a:t>
            </a:r>
            <a:r>
              <a:rPr lang="en-US" dirty="0" err="1"/>
              <a:t>DAy</a:t>
            </a:r>
            <a:endParaRPr lang="en-US" sz="4800" dirty="0"/>
          </a:p>
        </p:txBody>
      </p:sp>
      <p:sp>
        <p:nvSpPr>
          <p:cNvPr id="5" name="Rectangle 1">
            <a:extLst>
              <a:ext uri="{FF2B5EF4-FFF2-40B4-BE49-F238E27FC236}">
                <a16:creationId xmlns:a16="http://schemas.microsoft.com/office/drawing/2014/main" id="{CBAEBAAB-6C3D-9481-652B-D74C55BBBBBA}"/>
              </a:ext>
            </a:extLst>
          </p:cNvPr>
          <p:cNvSpPr>
            <a:spLocks noGrp="1" noChangeArrowheads="1"/>
          </p:cNvSpPr>
          <p:nvPr>
            <p:ph idx="1"/>
          </p:nvPr>
        </p:nvSpPr>
        <p:spPr bwMode="auto">
          <a:xfrm>
            <a:off x="2513012" y="1143000"/>
            <a:ext cx="9570118" cy="52937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3200" b="0" i="0" u="none" strike="noStrike" cap="none" normalizeH="0" baseline="0" dirty="0">
                <a:ln>
                  <a:noFill/>
                </a:ln>
                <a:solidFill>
                  <a:schemeClr val="tx1"/>
                </a:solidFill>
                <a:effectLst/>
                <a:latin typeface="Arial" panose="020B0604020202020204" pitchFamily="34" charset="0"/>
              </a:rPr>
              <a:t>Assyria had dominated the Near East for centuries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3200" i="0" u="none" strike="noStrike" cap="none" normalizeH="0" baseline="0" dirty="0">
                <a:ln>
                  <a:noFill/>
                </a:ln>
                <a:solidFill>
                  <a:schemeClr val="tx1"/>
                </a:solidFill>
                <a:effectLst/>
                <a:latin typeface="Arial" panose="020B0604020202020204" pitchFamily="34" charset="0"/>
              </a:rPr>
              <a:t>Then Nineveh fell (612 BC) and Assyria ceased to exist as an imperial power</a:t>
            </a:r>
          </a:p>
          <a:p>
            <a:pPr marL="0" lvl="0" indent="0" defTabSz="914400" eaLnBrk="0" fontAlgn="base" hangingPunct="0">
              <a:lnSpc>
                <a:spcPct val="100000"/>
              </a:lnSpc>
              <a:spcBef>
                <a:spcPct val="0"/>
              </a:spcBef>
              <a:spcAft>
                <a:spcPct val="0"/>
              </a:spcAft>
              <a:buClrTx/>
              <a:buSzTx/>
              <a:buFontTx/>
              <a:buChar char="•"/>
            </a:pPr>
            <a:r>
              <a:rPr lang="en-US" altLang="en-US" sz="3200" dirty="0">
                <a:latin typeface="Arial" panose="020B0604020202020204" pitchFamily="34" charset="0"/>
              </a:rPr>
              <a:t>Babylon had existed for millennia</a:t>
            </a:r>
          </a:p>
          <a:p>
            <a:pPr marL="0" lvl="0" indent="0" defTabSz="914400" eaLnBrk="0" fontAlgn="base" hangingPunct="0">
              <a:lnSpc>
                <a:spcPct val="100000"/>
              </a:lnSpc>
              <a:spcBef>
                <a:spcPct val="0"/>
              </a:spcBef>
              <a:spcAft>
                <a:spcPct val="0"/>
              </a:spcAft>
              <a:buClrTx/>
              <a:buSzTx/>
              <a:buFontTx/>
              <a:buChar char="•"/>
            </a:pPr>
            <a:r>
              <a:rPr lang="en-US" altLang="en-US" sz="3200" dirty="0">
                <a:latin typeface="Arial" panose="020B0604020202020204" pitchFamily="34" charset="0"/>
              </a:rPr>
              <a:t>Under </a:t>
            </a:r>
            <a:r>
              <a:rPr lang="en-US" altLang="en-US" sz="3200" b="1" dirty="0">
                <a:latin typeface="Arial" panose="020B0604020202020204" pitchFamily="34" charset="0"/>
              </a:rPr>
              <a:t>Nabopolassar</a:t>
            </a:r>
            <a:r>
              <a:rPr lang="en-US" altLang="en-US" sz="3200" dirty="0">
                <a:latin typeface="Arial" panose="020B0604020202020204" pitchFamily="34" charset="0"/>
              </a:rPr>
              <a:t>, it:</a:t>
            </a:r>
          </a:p>
          <a:p>
            <a:pPr marL="274320" lvl="1" indent="0" defTabSz="914400" eaLnBrk="0" fontAlgn="base" hangingPunct="0">
              <a:lnSpc>
                <a:spcPct val="100000"/>
              </a:lnSpc>
              <a:spcBef>
                <a:spcPct val="0"/>
              </a:spcBef>
              <a:spcAft>
                <a:spcPct val="0"/>
              </a:spcAft>
              <a:buClrTx/>
              <a:buSzTx/>
              <a:buFontTx/>
              <a:buChar char="•"/>
            </a:pPr>
            <a:r>
              <a:rPr lang="en-US" altLang="en-US" sz="3200" dirty="0">
                <a:latin typeface="Arial" panose="020B0604020202020204" pitchFamily="34" charset="0"/>
              </a:rPr>
              <a:t>Threw off Assyrian control</a:t>
            </a:r>
          </a:p>
          <a:p>
            <a:pPr marL="274320" lvl="1" indent="0" defTabSz="914400" eaLnBrk="0" fontAlgn="base" hangingPunct="0">
              <a:lnSpc>
                <a:spcPct val="100000"/>
              </a:lnSpc>
              <a:spcBef>
                <a:spcPct val="0"/>
              </a:spcBef>
              <a:spcAft>
                <a:spcPct val="0"/>
              </a:spcAft>
              <a:buClrTx/>
              <a:buSzTx/>
              <a:buFontTx/>
              <a:buChar char="•"/>
            </a:pPr>
            <a:r>
              <a:rPr lang="en-US" altLang="en-US" sz="3200" dirty="0">
                <a:latin typeface="Arial" panose="020B0604020202020204" pitchFamily="34" charset="0"/>
              </a:rPr>
              <a:t>Led the coalition that destroyed Nineveh</a:t>
            </a:r>
          </a:p>
          <a:p>
            <a:pPr marL="0" lvl="0" indent="0" defTabSz="914400" eaLnBrk="0" fontAlgn="base" hangingPunct="0">
              <a:lnSpc>
                <a:spcPct val="100000"/>
              </a:lnSpc>
              <a:spcBef>
                <a:spcPct val="0"/>
              </a:spcBef>
              <a:spcAft>
                <a:spcPct val="0"/>
              </a:spcAft>
              <a:buClrTx/>
              <a:buSzTx/>
              <a:buFontTx/>
              <a:buChar char="•"/>
            </a:pPr>
            <a:r>
              <a:rPr lang="en-US" altLang="en-US" sz="3200" dirty="0">
                <a:latin typeface="Arial" panose="020B0604020202020204" pitchFamily="34" charset="0"/>
              </a:rPr>
              <a:t>Under </a:t>
            </a:r>
            <a:r>
              <a:rPr lang="en-US" altLang="en-US" sz="3200" b="1" dirty="0">
                <a:latin typeface="Arial" panose="020B0604020202020204" pitchFamily="34" charset="0"/>
              </a:rPr>
              <a:t>Nebuchadnezzar II</a:t>
            </a:r>
            <a:r>
              <a:rPr lang="en-US" altLang="en-US" sz="3200" dirty="0">
                <a:latin typeface="Arial" panose="020B0604020202020204" pitchFamily="34" charset="0"/>
              </a:rPr>
              <a:t>, it:</a:t>
            </a:r>
          </a:p>
          <a:p>
            <a:pPr marL="0" lvl="0" indent="0" defTabSz="914400" eaLnBrk="0" fontAlgn="base" hangingPunct="0">
              <a:lnSpc>
                <a:spcPct val="100000"/>
              </a:lnSpc>
              <a:spcBef>
                <a:spcPct val="0"/>
              </a:spcBef>
              <a:spcAft>
                <a:spcPct val="0"/>
              </a:spcAft>
              <a:buClrTx/>
              <a:buSzTx/>
              <a:buFontTx/>
              <a:buChar char="•"/>
            </a:pPr>
            <a:r>
              <a:rPr lang="en-US" altLang="en-US" sz="3200" dirty="0">
                <a:latin typeface="Arial" panose="020B0604020202020204" pitchFamily="34" charset="0"/>
              </a:rPr>
              <a:t>Became the dominant Near Eastern empire</a:t>
            </a:r>
          </a:p>
          <a:p>
            <a:pPr marL="0" lvl="0" indent="0" defTabSz="914400" eaLnBrk="0" fontAlgn="base" hangingPunct="0">
              <a:lnSpc>
                <a:spcPct val="100000"/>
              </a:lnSpc>
              <a:spcBef>
                <a:spcPct val="0"/>
              </a:spcBef>
              <a:spcAft>
                <a:spcPct val="0"/>
              </a:spcAft>
              <a:buClrTx/>
              <a:buSzTx/>
              <a:buFontTx/>
              <a:buChar char="•"/>
            </a:pPr>
            <a:r>
              <a:rPr lang="en-US" altLang="en-US" sz="3200" dirty="0">
                <a:latin typeface="Arial" panose="020B0604020202020204" pitchFamily="34" charset="0"/>
              </a:rPr>
              <a:t>Inherited Assyria’s territory, influence, and enemies</a:t>
            </a:r>
            <a:endParaRPr kumimoji="0" lang="en-US" altLang="en-US" sz="32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9" name="Picture 8">
            <a:extLst>
              <a:ext uri="{FF2B5EF4-FFF2-40B4-BE49-F238E27FC236}">
                <a16:creationId xmlns:a16="http://schemas.microsoft.com/office/drawing/2014/main" id="{95419BAA-93CC-3D1B-A824-2A380A3A806F}"/>
              </a:ext>
            </a:extLst>
          </p:cNvPr>
          <p:cNvPicPr>
            <a:picLocks noChangeAspect="1"/>
          </p:cNvPicPr>
          <p:nvPr/>
        </p:nvPicPr>
        <p:blipFill>
          <a:blip r:embed="rId2"/>
          <a:stretch>
            <a:fillRect/>
          </a:stretch>
        </p:blipFill>
        <p:spPr>
          <a:xfrm>
            <a:off x="398759" y="1295400"/>
            <a:ext cx="2082185" cy="4760358"/>
          </a:xfrm>
          <a:prstGeom prst="rect">
            <a:avLst/>
          </a:prstGeom>
        </p:spPr>
      </p:pic>
    </p:spTree>
    <p:extLst>
      <p:ext uri="{BB962C8B-B14F-4D97-AF65-F5344CB8AC3E}">
        <p14:creationId xmlns:p14="http://schemas.microsoft.com/office/powerpoint/2010/main" val="326801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44A723-AE67-0E38-F2CF-BFBAEBE41B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5636C7-6571-1908-AFF4-BD36A783D494}"/>
              </a:ext>
            </a:extLst>
          </p:cNvPr>
          <p:cNvSpPr>
            <a:spLocks noGrp="1"/>
          </p:cNvSpPr>
          <p:nvPr>
            <p:ph type="title"/>
          </p:nvPr>
        </p:nvSpPr>
        <p:spPr>
          <a:xfrm>
            <a:off x="7796715" y="152400"/>
            <a:ext cx="3961368" cy="1422400"/>
          </a:xfrm>
        </p:spPr>
        <p:txBody>
          <a:bodyPr/>
          <a:lstStyle/>
          <a:p>
            <a:r>
              <a:rPr lang="en-US" sz="4400" dirty="0"/>
              <a:t>Daniel </a:t>
            </a:r>
            <a:br>
              <a:rPr lang="en-US" sz="4400" dirty="0"/>
            </a:br>
            <a:r>
              <a:rPr lang="en-US" sz="4400" dirty="0"/>
              <a:t>2:31-40</a:t>
            </a:r>
          </a:p>
        </p:txBody>
      </p:sp>
      <p:sp>
        <p:nvSpPr>
          <p:cNvPr id="4" name="Text Placeholder 3">
            <a:extLst>
              <a:ext uri="{FF2B5EF4-FFF2-40B4-BE49-F238E27FC236}">
                <a16:creationId xmlns:a16="http://schemas.microsoft.com/office/drawing/2014/main" id="{93E4E318-CD7E-2EC6-46AB-12898DFA5B62}"/>
              </a:ext>
            </a:extLst>
          </p:cNvPr>
          <p:cNvSpPr>
            <a:spLocks noGrp="1"/>
          </p:cNvSpPr>
          <p:nvPr>
            <p:ph type="body" sz="half" idx="2"/>
          </p:nvPr>
        </p:nvSpPr>
        <p:spPr>
          <a:xfrm>
            <a:off x="7821163" y="1676400"/>
            <a:ext cx="3961368" cy="5029200"/>
          </a:xfrm>
        </p:spPr>
        <p:txBody>
          <a:bodyPr>
            <a:normAutofit fontScale="92500"/>
          </a:bodyPr>
          <a:lstStyle/>
          <a:p>
            <a:r>
              <a:rPr lang="en-US" sz="4000" b="1" baseline="30000" dirty="0"/>
              <a:t>39 </a:t>
            </a:r>
            <a:r>
              <a:rPr lang="en-US" sz="4000" dirty="0"/>
              <a:t>And after thee shall arise another kingdom inferior to thee, and another third kingdom of brass, which shall bear rule over all the earth.</a:t>
            </a:r>
            <a:endParaRPr lang="en-US" sz="8800" dirty="0"/>
          </a:p>
        </p:txBody>
      </p:sp>
      <p:pic>
        <p:nvPicPr>
          <p:cNvPr id="8196" name="Picture 4" descr="The chest and arms of the statue were made of silver. Daniel explained this represented the kingdom that would rise up after the Babylonians and be inferior. (Most attribute this to the empire of the Medes and Persians 539BC – 331BC). – Slide 4">
            <a:extLst>
              <a:ext uri="{FF2B5EF4-FFF2-40B4-BE49-F238E27FC236}">
                <a16:creationId xmlns:a16="http://schemas.microsoft.com/office/drawing/2014/main" id="{564AE4DB-3A5B-80A2-B858-775D2561C5B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1206" y="1117600"/>
            <a:ext cx="609600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089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81875-BABC-81FC-19F0-62C0F645E1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B6C16F-D91C-8078-E180-CB81832DB0E1}"/>
              </a:ext>
            </a:extLst>
          </p:cNvPr>
          <p:cNvSpPr>
            <a:spLocks noGrp="1"/>
          </p:cNvSpPr>
          <p:nvPr>
            <p:ph type="title"/>
          </p:nvPr>
        </p:nvSpPr>
        <p:spPr>
          <a:xfrm>
            <a:off x="7796715" y="152400"/>
            <a:ext cx="3961368" cy="1422400"/>
          </a:xfrm>
        </p:spPr>
        <p:txBody>
          <a:bodyPr/>
          <a:lstStyle/>
          <a:p>
            <a:r>
              <a:rPr lang="en-US" sz="4400" dirty="0"/>
              <a:t>Daniel </a:t>
            </a:r>
            <a:br>
              <a:rPr lang="en-US" sz="4400" dirty="0"/>
            </a:br>
            <a:r>
              <a:rPr lang="en-US" sz="4400" dirty="0"/>
              <a:t>2:31-40</a:t>
            </a:r>
          </a:p>
        </p:txBody>
      </p:sp>
      <p:sp>
        <p:nvSpPr>
          <p:cNvPr id="4" name="Text Placeholder 3">
            <a:extLst>
              <a:ext uri="{FF2B5EF4-FFF2-40B4-BE49-F238E27FC236}">
                <a16:creationId xmlns:a16="http://schemas.microsoft.com/office/drawing/2014/main" id="{2AE39C1D-2EDC-73DA-75BC-95893D415DDF}"/>
              </a:ext>
            </a:extLst>
          </p:cNvPr>
          <p:cNvSpPr>
            <a:spLocks noGrp="1"/>
          </p:cNvSpPr>
          <p:nvPr>
            <p:ph type="body" sz="half" idx="2"/>
          </p:nvPr>
        </p:nvSpPr>
        <p:spPr>
          <a:xfrm>
            <a:off x="7821163" y="1676400"/>
            <a:ext cx="3961368" cy="5029200"/>
          </a:xfrm>
        </p:spPr>
        <p:txBody>
          <a:bodyPr>
            <a:normAutofit fontScale="92500" lnSpcReduction="20000"/>
          </a:bodyPr>
          <a:lstStyle/>
          <a:p>
            <a:r>
              <a:rPr lang="en-US" sz="4000" b="1" baseline="30000" dirty="0"/>
              <a:t>40 </a:t>
            </a:r>
            <a:r>
              <a:rPr lang="en-US" sz="4000" dirty="0"/>
              <a:t>And the fourth kingdom shall be strong as iron: forasmuch as iron </a:t>
            </a:r>
            <a:r>
              <a:rPr lang="en-US" sz="4000" dirty="0" err="1"/>
              <a:t>breaketh</a:t>
            </a:r>
            <a:r>
              <a:rPr lang="en-US" sz="4000" dirty="0"/>
              <a:t> in pieces and </a:t>
            </a:r>
            <a:r>
              <a:rPr lang="en-US" sz="4000" dirty="0" err="1"/>
              <a:t>subdueth</a:t>
            </a:r>
            <a:r>
              <a:rPr lang="en-US" sz="4000" dirty="0"/>
              <a:t> all things: and as iron that </a:t>
            </a:r>
            <a:r>
              <a:rPr lang="en-US" sz="4000" dirty="0" err="1"/>
              <a:t>breaketh</a:t>
            </a:r>
            <a:r>
              <a:rPr lang="en-US" sz="4000" dirty="0"/>
              <a:t> all these, shall it break in pieces and bruise.</a:t>
            </a:r>
            <a:endParaRPr lang="en-US" sz="22100" dirty="0"/>
          </a:p>
        </p:txBody>
      </p:sp>
      <p:pic>
        <p:nvPicPr>
          <p:cNvPr id="11266" name="Picture 2" descr="The statue had legs of iron. There will be a fourth kingdom, strong as iron, that will crush and break all the others,’ Daniel explained. (Most attribute this to the Roman Empire 168BC – 476AD). – Slide 6">
            <a:extLst>
              <a:ext uri="{FF2B5EF4-FFF2-40B4-BE49-F238E27FC236}">
                <a16:creationId xmlns:a16="http://schemas.microsoft.com/office/drawing/2014/main" id="{F63100FC-04A4-4E6B-9E54-7CC46CC9B33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1206" y="1117600"/>
            <a:ext cx="609600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2054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E4797253-C144-4666-E3A8-EA33A9CA1883}"/>
              </a:ext>
            </a:extLst>
          </p:cNvPr>
          <p:cNvSpPr txBox="1">
            <a:spLocks/>
          </p:cNvSpPr>
          <p:nvPr/>
        </p:nvSpPr>
        <p:spPr>
          <a:xfrm>
            <a:off x="531812" y="304800"/>
            <a:ext cx="11250719" cy="1295400"/>
          </a:xfrm>
          <a:prstGeom prst="rect">
            <a:avLst/>
          </a:prstGeom>
        </p:spPr>
        <p:txBody>
          <a:bodyPr>
            <a:normAutofit/>
          </a:bodyPr>
          <a:lst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2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24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20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8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a:lstStyle>
          <a:p>
            <a:pPr marL="0" indent="0" algn="ctr">
              <a:buNone/>
            </a:pPr>
            <a:r>
              <a:rPr lang="en-US" sz="7200" dirty="0">
                <a:latin typeface="Imprint MT Shadow" panose="04020605060303030202" pitchFamily="82" charset="0"/>
              </a:rPr>
              <a:t>… about 50 years pass…</a:t>
            </a:r>
          </a:p>
        </p:txBody>
      </p:sp>
      <p:sp>
        <p:nvSpPr>
          <p:cNvPr id="4" name="TextBox 3">
            <a:extLst>
              <a:ext uri="{FF2B5EF4-FFF2-40B4-BE49-F238E27FC236}">
                <a16:creationId xmlns:a16="http://schemas.microsoft.com/office/drawing/2014/main" id="{EC4D3123-B0E5-04EE-3D8B-8045A1F3C505}"/>
              </a:ext>
            </a:extLst>
          </p:cNvPr>
          <p:cNvSpPr txBox="1"/>
          <p:nvPr/>
        </p:nvSpPr>
        <p:spPr>
          <a:xfrm>
            <a:off x="531812" y="1328648"/>
            <a:ext cx="11125201" cy="5078313"/>
          </a:xfrm>
          <a:prstGeom prst="rect">
            <a:avLst/>
          </a:prstGeom>
          <a:noFill/>
        </p:spPr>
        <p:txBody>
          <a:bodyPr wrap="square">
            <a:spAutoFit/>
          </a:bodyPr>
          <a:lstStyle/>
          <a:p>
            <a:pPr>
              <a:buNone/>
            </a:pPr>
            <a:r>
              <a:rPr lang="en-US" sz="3600" b="1" dirty="0"/>
              <a:t>Daniel 2</a:t>
            </a:r>
          </a:p>
          <a:p>
            <a:pPr>
              <a:buFont typeface="Arial" panose="020B0604020202020204" pitchFamily="34" charset="0"/>
              <a:buChar char="•"/>
            </a:pPr>
            <a:r>
              <a:rPr lang="en-US" sz="3600" dirty="0"/>
              <a:t>Occurs in the </a:t>
            </a:r>
            <a:r>
              <a:rPr lang="en-US" sz="3600" b="1" dirty="0"/>
              <a:t>second year of King Nebuchadnezzar II</a:t>
            </a:r>
            <a:endParaRPr lang="en-US" sz="3600" dirty="0"/>
          </a:p>
          <a:p>
            <a:pPr>
              <a:buFont typeface="Arial" panose="020B0604020202020204" pitchFamily="34" charset="0"/>
              <a:buChar char="•"/>
            </a:pPr>
            <a:r>
              <a:rPr lang="en-US" sz="3600" dirty="0"/>
              <a:t>Historically dated to </a:t>
            </a:r>
            <a:r>
              <a:rPr lang="en-US" sz="3600" b="1" dirty="0"/>
              <a:t>about 603/602 BC</a:t>
            </a:r>
            <a:endParaRPr lang="en-US" sz="3600" dirty="0"/>
          </a:p>
          <a:p>
            <a:pPr>
              <a:buFont typeface="Arial" panose="020B0604020202020204" pitchFamily="34" charset="0"/>
              <a:buChar char="•"/>
            </a:pPr>
            <a:r>
              <a:rPr lang="en-US" sz="3600" dirty="0"/>
              <a:t>Daniel is still a </a:t>
            </a:r>
            <a:r>
              <a:rPr lang="en-US" sz="3600" b="1" dirty="0"/>
              <a:t>young captive</a:t>
            </a:r>
            <a:r>
              <a:rPr lang="en-US" sz="3600" dirty="0"/>
              <a:t> early in his service</a:t>
            </a:r>
          </a:p>
          <a:p>
            <a:endParaRPr lang="en-US" sz="3600" dirty="0"/>
          </a:p>
          <a:p>
            <a:pPr>
              <a:buNone/>
            </a:pPr>
            <a:r>
              <a:rPr lang="en-US" sz="3600" b="1" dirty="0"/>
              <a:t>Daniel 7</a:t>
            </a:r>
          </a:p>
          <a:p>
            <a:pPr>
              <a:buFont typeface="Arial" panose="020B0604020202020204" pitchFamily="34" charset="0"/>
              <a:buChar char="•"/>
            </a:pPr>
            <a:r>
              <a:rPr lang="en-US" sz="3600" dirty="0"/>
              <a:t>Occurs in the </a:t>
            </a:r>
            <a:r>
              <a:rPr lang="en-US" sz="3600" b="1" dirty="0"/>
              <a:t>first year of King Belshazzar</a:t>
            </a:r>
            <a:endParaRPr lang="en-US" sz="3600" dirty="0"/>
          </a:p>
          <a:p>
            <a:pPr>
              <a:buFont typeface="Arial" panose="020B0604020202020204" pitchFamily="34" charset="0"/>
              <a:buChar char="•"/>
            </a:pPr>
            <a:r>
              <a:rPr lang="en-US" sz="3600" dirty="0"/>
              <a:t>Historically dated to </a:t>
            </a:r>
            <a:r>
              <a:rPr lang="en-US" sz="3600" b="1" dirty="0"/>
              <a:t>about 553 BC</a:t>
            </a:r>
            <a:endParaRPr lang="en-US" sz="3600" dirty="0"/>
          </a:p>
          <a:p>
            <a:pPr>
              <a:buFont typeface="Arial" panose="020B0604020202020204" pitchFamily="34" charset="0"/>
              <a:buChar char="•"/>
            </a:pPr>
            <a:r>
              <a:rPr lang="en-US" sz="3600" dirty="0"/>
              <a:t>Daniel is now an </a:t>
            </a:r>
            <a:r>
              <a:rPr lang="en-US" sz="3600" b="1" dirty="0"/>
              <a:t>elder statesman and prophet</a:t>
            </a:r>
            <a:endParaRPr lang="en-US" sz="3600" dirty="0"/>
          </a:p>
        </p:txBody>
      </p:sp>
    </p:spTree>
    <p:extLst>
      <p:ext uri="{BB962C8B-B14F-4D97-AF65-F5344CB8AC3E}">
        <p14:creationId xmlns:p14="http://schemas.microsoft.com/office/powerpoint/2010/main" val="3773943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A2856-D407-14F2-DFA2-7FF3F02E22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68E0F2-B1C6-8C17-C89E-128BFD8D68B4}"/>
              </a:ext>
            </a:extLst>
          </p:cNvPr>
          <p:cNvSpPr>
            <a:spLocks noGrp="1"/>
          </p:cNvSpPr>
          <p:nvPr>
            <p:ph type="title"/>
          </p:nvPr>
        </p:nvSpPr>
        <p:spPr/>
        <p:txBody>
          <a:bodyPr/>
          <a:lstStyle/>
          <a:p>
            <a:r>
              <a:rPr lang="en-US" sz="4400" dirty="0"/>
              <a:t>Daniel </a:t>
            </a:r>
            <a:br>
              <a:rPr lang="en-US" sz="4400" dirty="0"/>
            </a:br>
            <a:r>
              <a:rPr lang="en-US" sz="4400" dirty="0"/>
              <a:t>7:1-7</a:t>
            </a:r>
          </a:p>
        </p:txBody>
      </p:sp>
      <p:sp>
        <p:nvSpPr>
          <p:cNvPr id="4" name="Text Placeholder 3">
            <a:extLst>
              <a:ext uri="{FF2B5EF4-FFF2-40B4-BE49-F238E27FC236}">
                <a16:creationId xmlns:a16="http://schemas.microsoft.com/office/drawing/2014/main" id="{11CA2DA8-4607-13CC-54D7-F31C583CAB5D}"/>
              </a:ext>
            </a:extLst>
          </p:cNvPr>
          <p:cNvSpPr>
            <a:spLocks noGrp="1"/>
          </p:cNvSpPr>
          <p:nvPr>
            <p:ph type="body" sz="half" idx="2"/>
          </p:nvPr>
        </p:nvSpPr>
        <p:spPr/>
        <p:txBody>
          <a:bodyPr>
            <a:normAutofit/>
          </a:bodyPr>
          <a:lstStyle/>
          <a:p>
            <a:r>
              <a:rPr lang="en-US" sz="3200" b="1" dirty="0"/>
              <a:t>7 </a:t>
            </a:r>
            <a:r>
              <a:rPr lang="en-US" sz="3200" dirty="0"/>
              <a:t>In the first year of Belshazzar king of Babylon Daniel had a dream and visions of his head upon his bed: then he wrote the dream, and told the sum of the matters.</a:t>
            </a:r>
            <a:endParaRPr lang="en-US" sz="3200" dirty="0">
              <a:latin typeface="Imprint MT Shadow" panose="04020605060303030202" pitchFamily="82" charset="0"/>
            </a:endParaRPr>
          </a:p>
        </p:txBody>
      </p:sp>
      <p:pic>
        <p:nvPicPr>
          <p:cNvPr id="14338" name="Picture 2" descr="In the first year of Belshazzar king of Babylon, Daniel saw a dream and visions of his head as he lay in his bed. Then he wrote down the dream and told the sum of the matter. &lt;br/&gt;Daniel declared, ‘I saw in my vision by night, and behold, the four winds of heaven were stirring up the great sea. And four great beasts came up out of the sea, different from one another. – Slide 1">
            <a:extLst>
              <a:ext uri="{FF2B5EF4-FFF2-40B4-BE49-F238E27FC236}">
                <a16:creationId xmlns:a16="http://schemas.microsoft.com/office/drawing/2014/main" id="{AC814B19-1661-B84D-89D1-22274694A38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0812" y="609600"/>
            <a:ext cx="7399867" cy="5549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5892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7821163" y="1905000"/>
            <a:ext cx="3961368" cy="4470400"/>
          </a:xfrm>
        </p:spPr>
        <p:txBody>
          <a:bodyPr>
            <a:normAutofit fontScale="92500"/>
          </a:bodyPr>
          <a:lstStyle/>
          <a:p>
            <a:r>
              <a:rPr lang="en-US" sz="3200" b="1" baseline="30000" dirty="0"/>
              <a:t>2 </a:t>
            </a:r>
            <a:r>
              <a:rPr lang="en-US" sz="3200" dirty="0"/>
              <a:t>Daniel </a:t>
            </a:r>
            <a:r>
              <a:rPr lang="en-US" sz="3200" dirty="0" err="1"/>
              <a:t>spake</a:t>
            </a:r>
            <a:r>
              <a:rPr lang="en-US" sz="3200" dirty="0"/>
              <a:t> and said, I saw in my vision by night, and, behold, the four winds of the heaven strove upon the great sea.</a:t>
            </a:r>
          </a:p>
          <a:p>
            <a:r>
              <a:rPr lang="en-US" sz="3200" b="1" baseline="30000" dirty="0"/>
              <a:t>3 </a:t>
            </a:r>
            <a:r>
              <a:rPr lang="en-US" sz="3200" dirty="0"/>
              <a:t>And four great beasts came up from the sea, diverse one from another.</a:t>
            </a:r>
            <a:endParaRPr lang="en-US" sz="3200" dirty="0">
              <a:latin typeface="Imprint MT Shadow" panose="04020605060303030202" pitchFamily="82" charset="0"/>
            </a:endParaRPr>
          </a:p>
        </p:txBody>
      </p:sp>
      <p:pic>
        <p:nvPicPr>
          <p:cNvPr id="16388" name="Picture 4" descr="Kingdom Business Community: Daniel 7 - Daniel's Great Vision"/>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7012" y="762000"/>
            <a:ext cx="7267146" cy="510540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4F8E1503-FFED-ABF6-3CDB-ABD646123FAC}"/>
              </a:ext>
            </a:extLst>
          </p:cNvPr>
          <p:cNvSpPr>
            <a:spLocks noGrp="1"/>
          </p:cNvSpPr>
          <p:nvPr>
            <p:ph type="title"/>
          </p:nvPr>
        </p:nvSpPr>
        <p:spPr>
          <a:xfrm>
            <a:off x="7821613" y="482600"/>
            <a:ext cx="3960812" cy="1422400"/>
          </a:xfrm>
        </p:spPr>
        <p:txBody>
          <a:bodyPr/>
          <a:lstStyle/>
          <a:p>
            <a:r>
              <a:rPr lang="en-US" sz="4400" dirty="0"/>
              <a:t>Daniel </a:t>
            </a:r>
            <a:br>
              <a:rPr lang="en-US" sz="4400" dirty="0"/>
            </a:br>
            <a:r>
              <a:rPr lang="en-US" sz="4400" dirty="0"/>
              <a:t>7:1-7</a:t>
            </a:r>
          </a:p>
        </p:txBody>
      </p:sp>
    </p:spTree>
    <p:extLst>
      <p:ext uri="{BB962C8B-B14F-4D97-AF65-F5344CB8AC3E}">
        <p14:creationId xmlns:p14="http://schemas.microsoft.com/office/powerpoint/2010/main" val="1157342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p:txBody>
          <a:bodyPr>
            <a:normAutofit fontScale="92500"/>
          </a:bodyPr>
          <a:lstStyle/>
          <a:p>
            <a:r>
              <a:rPr lang="en-US" sz="3200" b="1" baseline="30000" dirty="0"/>
              <a:t>4 </a:t>
            </a:r>
            <a:r>
              <a:rPr lang="en-US" sz="3200" dirty="0"/>
              <a:t>The first was like a lion, and had eagle's wings: I beheld till the wings thereof were plucked, and it was lifted up from the earth, and made stand upon the feet as a man, and a man's heart was given to it.</a:t>
            </a:r>
            <a:endParaRPr lang="en-US" sz="3200" dirty="0">
              <a:latin typeface="Imprint MT Shadow" panose="04020605060303030202" pitchFamily="82" charset="0"/>
            </a:endParaRPr>
          </a:p>
        </p:txBody>
      </p:sp>
      <p:pic>
        <p:nvPicPr>
          <p:cNvPr id="17410" name="Picture 2" descr="‘The first was like a lion and had eagles' wings. Then as I looked its wings were plucked off, and it was lifted up from the ground and made to stand on two feet like a man, and the mind of a man was given to it.’ – Slid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3212" y="990600"/>
            <a:ext cx="6908799" cy="518160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CFF0ACF3-3AC9-A9F4-B4B7-BFC86781836A}"/>
              </a:ext>
            </a:extLst>
          </p:cNvPr>
          <p:cNvSpPr>
            <a:spLocks noGrp="1"/>
          </p:cNvSpPr>
          <p:nvPr>
            <p:ph type="title"/>
          </p:nvPr>
        </p:nvSpPr>
        <p:spPr>
          <a:xfrm>
            <a:off x="7821613" y="482600"/>
            <a:ext cx="3960812" cy="1422400"/>
          </a:xfrm>
        </p:spPr>
        <p:txBody>
          <a:bodyPr/>
          <a:lstStyle/>
          <a:p>
            <a:r>
              <a:rPr lang="en-US" sz="4400" dirty="0"/>
              <a:t>Daniel </a:t>
            </a:r>
            <a:br>
              <a:rPr lang="en-US" sz="4400" dirty="0"/>
            </a:br>
            <a:r>
              <a:rPr lang="en-US" sz="4400" dirty="0"/>
              <a:t>7:1-7</a:t>
            </a:r>
          </a:p>
        </p:txBody>
      </p:sp>
    </p:spTree>
    <p:extLst>
      <p:ext uri="{BB962C8B-B14F-4D97-AF65-F5344CB8AC3E}">
        <p14:creationId xmlns:p14="http://schemas.microsoft.com/office/powerpoint/2010/main" val="645867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descr="Generated image">
            <a:extLst>
              <a:ext uri="{FF2B5EF4-FFF2-40B4-BE49-F238E27FC236}">
                <a16:creationId xmlns:a16="http://schemas.microsoft.com/office/drawing/2014/main" id="{D30E8E0F-974B-E0D3-42A5-D7FE451E29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54" t="8092" r="22948" b="8092"/>
          <a:stretch>
            <a:fillRect/>
          </a:stretch>
        </p:blipFill>
        <p:spPr bwMode="auto">
          <a:xfrm>
            <a:off x="1522412" y="-56322"/>
            <a:ext cx="9144000" cy="69706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B6E2989-D74D-9E48-3C3A-4DEAD2099DC8}"/>
              </a:ext>
            </a:extLst>
          </p:cNvPr>
          <p:cNvSpPr txBox="1"/>
          <p:nvPr/>
        </p:nvSpPr>
        <p:spPr>
          <a:xfrm>
            <a:off x="3213724" y="4230757"/>
            <a:ext cx="4047711" cy="715581"/>
          </a:xfrm>
          <a:prstGeom prst="rect">
            <a:avLst/>
          </a:prstGeom>
          <a:noFill/>
        </p:spPr>
        <p:txBody>
          <a:bodyPr wrap="square" rtlCol="0">
            <a:spAutoFit/>
          </a:bodyPr>
          <a:lstStyle/>
          <a:p>
            <a:r>
              <a:rPr lang="en-US" sz="4050" dirty="0">
                <a:solidFill>
                  <a:srgbClr val="FBF1EB"/>
                </a:solidFill>
                <a:latin typeface="Impact" panose="020B0806030902050204" pitchFamily="34" charset="0"/>
              </a:rPr>
              <a:t>Living the Light</a:t>
            </a:r>
          </a:p>
        </p:txBody>
      </p:sp>
    </p:spTree>
    <p:extLst>
      <p:ext uri="{BB962C8B-B14F-4D97-AF65-F5344CB8AC3E}">
        <p14:creationId xmlns:p14="http://schemas.microsoft.com/office/powerpoint/2010/main" val="399123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p:txBody>
          <a:bodyPr>
            <a:normAutofit fontScale="92500"/>
          </a:bodyPr>
          <a:lstStyle/>
          <a:p>
            <a:r>
              <a:rPr lang="en-US" sz="3200" b="1" baseline="30000" dirty="0"/>
              <a:t>5 </a:t>
            </a:r>
            <a:r>
              <a:rPr lang="en-US" sz="3200" dirty="0"/>
              <a:t>And behold another beast, a second, like to a bear, and it raised up itself on one side, and it had three ribs in the mouth of it between the teeth of it: and they said thus unto it, Arise, devour much flesh.</a:t>
            </a:r>
            <a:endParaRPr lang="en-US" sz="3200" dirty="0">
              <a:latin typeface="Imprint MT Shadow" panose="04020605060303030202" pitchFamily="82" charset="0"/>
            </a:endParaRPr>
          </a:p>
        </p:txBody>
      </p:sp>
      <p:pic>
        <p:nvPicPr>
          <p:cNvPr id="18434" name="Picture 2" descr="‘And behold, another beast, a second one, like a bear. It was raised up on one side. It had three ribs in its mouth between its teeth; and it was told, “Arise, devour much flesh.”’ – Slid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79412" y="914400"/>
            <a:ext cx="6587067" cy="494030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F401A235-D67E-D354-A594-9BD0FDBD667A}"/>
              </a:ext>
            </a:extLst>
          </p:cNvPr>
          <p:cNvSpPr>
            <a:spLocks noGrp="1"/>
          </p:cNvSpPr>
          <p:nvPr>
            <p:ph type="title"/>
          </p:nvPr>
        </p:nvSpPr>
        <p:spPr>
          <a:xfrm>
            <a:off x="7821613" y="482600"/>
            <a:ext cx="3960812" cy="1422400"/>
          </a:xfrm>
        </p:spPr>
        <p:txBody>
          <a:bodyPr/>
          <a:lstStyle/>
          <a:p>
            <a:r>
              <a:rPr lang="en-US" sz="4400" dirty="0"/>
              <a:t>Daniel </a:t>
            </a:r>
            <a:br>
              <a:rPr lang="en-US" sz="4400" dirty="0"/>
            </a:br>
            <a:r>
              <a:rPr lang="en-US" sz="4400" dirty="0"/>
              <a:t>7:1-7</a:t>
            </a:r>
          </a:p>
        </p:txBody>
      </p:sp>
    </p:spTree>
    <p:extLst>
      <p:ext uri="{BB962C8B-B14F-4D97-AF65-F5344CB8AC3E}">
        <p14:creationId xmlns:p14="http://schemas.microsoft.com/office/powerpoint/2010/main" val="2798727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p:txBody>
          <a:bodyPr>
            <a:normAutofit/>
          </a:bodyPr>
          <a:lstStyle/>
          <a:p>
            <a:r>
              <a:rPr lang="en-US" sz="3200" b="1" baseline="30000" dirty="0"/>
              <a:t>6 </a:t>
            </a:r>
            <a:r>
              <a:rPr lang="en-US" sz="3200" dirty="0"/>
              <a:t>After this I beheld, and lo another, like a leopard, which had upon the back of it four wings of a fowl; the beast had also four heads; and dominion was given to it.</a:t>
            </a:r>
            <a:endParaRPr lang="en-US" sz="3200" dirty="0">
              <a:latin typeface="Imprint MT Shadow" panose="04020605060303030202" pitchFamily="82" charset="0"/>
            </a:endParaRPr>
          </a:p>
        </p:txBody>
      </p:sp>
      <p:pic>
        <p:nvPicPr>
          <p:cNvPr id="19458" name="Picture 2" descr="‘After this I looked, and behold, another, like a leopard, with four wings of a bird on its back. And the beast had four heads, and dominion was given to it.’ – Slid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8012" y="990600"/>
            <a:ext cx="6790267" cy="509270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CBD5E5FB-1B25-533A-222A-72A4554938F0}"/>
              </a:ext>
            </a:extLst>
          </p:cNvPr>
          <p:cNvSpPr>
            <a:spLocks noGrp="1"/>
          </p:cNvSpPr>
          <p:nvPr>
            <p:ph type="title"/>
          </p:nvPr>
        </p:nvSpPr>
        <p:spPr>
          <a:xfrm>
            <a:off x="7821613" y="482600"/>
            <a:ext cx="3960812" cy="1422400"/>
          </a:xfrm>
        </p:spPr>
        <p:txBody>
          <a:bodyPr/>
          <a:lstStyle/>
          <a:p>
            <a:r>
              <a:rPr lang="en-US" sz="4400" dirty="0"/>
              <a:t>Daniel </a:t>
            </a:r>
            <a:br>
              <a:rPr lang="en-US" sz="4400" dirty="0"/>
            </a:br>
            <a:r>
              <a:rPr lang="en-US" sz="4400" dirty="0"/>
              <a:t>7:1-7</a:t>
            </a:r>
          </a:p>
        </p:txBody>
      </p:sp>
    </p:spTree>
    <p:extLst>
      <p:ext uri="{BB962C8B-B14F-4D97-AF65-F5344CB8AC3E}">
        <p14:creationId xmlns:p14="http://schemas.microsoft.com/office/powerpoint/2010/main" val="1256919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7694612" y="1752600"/>
            <a:ext cx="4367662" cy="4800600"/>
          </a:xfrm>
        </p:spPr>
        <p:txBody>
          <a:bodyPr>
            <a:noAutofit/>
          </a:bodyPr>
          <a:lstStyle/>
          <a:p>
            <a:r>
              <a:rPr lang="en-US" sz="2800" b="1" baseline="30000" dirty="0"/>
              <a:t>7 </a:t>
            </a:r>
            <a:r>
              <a:rPr lang="en-US" sz="2800" dirty="0"/>
              <a:t>After this I saw in the night visions, and behold a fourth beast, dreadful and terrible, and strong exceedingly; and it had great iron teeth: it devoured and brake in pieces, and stamped the residue with the feet of it: and it was diverse from all the beasts that were before it; and it had ten horns.</a:t>
            </a:r>
            <a:endParaRPr lang="en-US" sz="2800" dirty="0">
              <a:latin typeface="Imprint MT Shadow" panose="04020605060303030202" pitchFamily="82" charset="0"/>
            </a:endParaRPr>
          </a:p>
        </p:txBody>
      </p:sp>
      <p:pic>
        <p:nvPicPr>
          <p:cNvPr id="20482" name="Picture 2" descr="‘After this I saw in the night visions, and behold, a fourth beast, terrifying and dreadful and exceedingly strong. It had great iron teeth; it devoured and broke in pieces and stamped what was left with its feet. It was different from all the beasts that were before it, and it had ten horns.’ – Slid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04469" y="990600"/>
            <a:ext cx="7010400" cy="525780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9510EDCE-6FCE-0E4E-DDF0-FFC5A7EECA1F}"/>
              </a:ext>
            </a:extLst>
          </p:cNvPr>
          <p:cNvSpPr>
            <a:spLocks noGrp="1"/>
          </p:cNvSpPr>
          <p:nvPr>
            <p:ph type="title"/>
          </p:nvPr>
        </p:nvSpPr>
        <p:spPr>
          <a:xfrm>
            <a:off x="7821613" y="482600"/>
            <a:ext cx="3960812" cy="1422400"/>
          </a:xfrm>
        </p:spPr>
        <p:txBody>
          <a:bodyPr/>
          <a:lstStyle/>
          <a:p>
            <a:r>
              <a:rPr lang="en-US" sz="4400" dirty="0"/>
              <a:t>Daniel </a:t>
            </a:r>
            <a:br>
              <a:rPr lang="en-US" sz="4400" dirty="0"/>
            </a:br>
            <a:r>
              <a:rPr lang="en-US" sz="4400" dirty="0"/>
              <a:t>7:1-7</a:t>
            </a:r>
          </a:p>
        </p:txBody>
      </p:sp>
    </p:spTree>
    <p:extLst>
      <p:ext uri="{BB962C8B-B14F-4D97-AF65-F5344CB8AC3E}">
        <p14:creationId xmlns:p14="http://schemas.microsoft.com/office/powerpoint/2010/main" val="115972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Daniel </a:t>
            </a:r>
            <a:br>
              <a:rPr lang="en-US" sz="4000" dirty="0"/>
            </a:br>
            <a:r>
              <a:rPr lang="en-US" sz="4000" dirty="0"/>
              <a:t>7:15-19</a:t>
            </a:r>
          </a:p>
        </p:txBody>
      </p:sp>
      <p:sp>
        <p:nvSpPr>
          <p:cNvPr id="4" name="Text Placeholder 3"/>
          <p:cNvSpPr>
            <a:spLocks noGrp="1"/>
          </p:cNvSpPr>
          <p:nvPr>
            <p:ph type="body" sz="half" idx="2"/>
          </p:nvPr>
        </p:nvSpPr>
        <p:spPr>
          <a:xfrm>
            <a:off x="8075612" y="2057400"/>
            <a:ext cx="3810000" cy="4572000"/>
          </a:xfrm>
        </p:spPr>
        <p:txBody>
          <a:bodyPr>
            <a:noAutofit/>
          </a:bodyPr>
          <a:lstStyle/>
          <a:p>
            <a:r>
              <a:rPr lang="en-US" sz="3200" b="1" baseline="30000" dirty="0"/>
              <a:t>15 </a:t>
            </a:r>
            <a:r>
              <a:rPr lang="en-US" sz="3200" dirty="0"/>
              <a:t>I Daniel was grieved in my spirit in the midst of my body, and the visions of my head troubled me.</a:t>
            </a:r>
            <a:endParaRPr lang="en-US" sz="3200" dirty="0">
              <a:latin typeface="Imprint MT Shadow" panose="04020605060303030202" pitchFamily="82" charset="0"/>
            </a:endParaRPr>
          </a:p>
        </p:txBody>
      </p:sp>
      <p:pic>
        <p:nvPicPr>
          <p:cNvPr id="28674" name="Picture 2" descr="‘I saw in the night visions, and behold, with the clouds of heaven there came one like a son of man, and he came to the Ancient of Days and was presented before Him. &lt;br/&gt;And to him was given dominion and glory and a kingdom, that all peoples, nations, and languages should serve Him; &lt;br/&gt;His dominion is an everlasting dominion, which shall not pass away, and his kingdom one that shall not be destroyed.’ – Slide 9"/>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12812" y="1295400"/>
            <a:ext cx="5875867" cy="4406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5531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Daniel </a:t>
            </a:r>
            <a:br>
              <a:rPr lang="en-US" sz="4000" dirty="0"/>
            </a:br>
            <a:r>
              <a:rPr lang="en-US" sz="4000" dirty="0"/>
              <a:t>7:15-19</a:t>
            </a:r>
          </a:p>
        </p:txBody>
      </p:sp>
      <p:sp>
        <p:nvSpPr>
          <p:cNvPr id="4" name="Text Placeholder 3"/>
          <p:cNvSpPr>
            <a:spLocks noGrp="1"/>
          </p:cNvSpPr>
          <p:nvPr>
            <p:ph type="body" sz="half" idx="2"/>
          </p:nvPr>
        </p:nvSpPr>
        <p:spPr>
          <a:xfrm>
            <a:off x="8075612" y="2057400"/>
            <a:ext cx="3810000" cy="4572000"/>
          </a:xfrm>
        </p:spPr>
        <p:txBody>
          <a:bodyPr>
            <a:noAutofit/>
          </a:bodyPr>
          <a:lstStyle/>
          <a:p>
            <a:r>
              <a:rPr lang="en-US" sz="3200" b="1" baseline="30000" dirty="0"/>
              <a:t>16 </a:t>
            </a:r>
            <a:r>
              <a:rPr lang="en-US" sz="3200" dirty="0"/>
              <a:t>I came near unto one of them that stood by, and asked him the truth of all this. So he told me, and made me know the interpretation of the things.</a:t>
            </a:r>
            <a:endParaRPr lang="en-US" sz="3200" dirty="0">
              <a:latin typeface="Imprint MT Shadow" panose="04020605060303030202" pitchFamily="82" charset="0"/>
            </a:endParaRPr>
          </a:p>
        </p:txBody>
      </p:sp>
      <p:pic>
        <p:nvPicPr>
          <p:cNvPr id="12290" name="Picture 2" descr="Angel. A whole prophet Daniel prayed ...">
            <a:extLst>
              <a:ext uri="{FF2B5EF4-FFF2-40B4-BE49-F238E27FC236}">
                <a16:creationId xmlns:a16="http://schemas.microsoft.com/office/drawing/2014/main" id="{A51FA679-F505-BC9B-6044-A186DF8C3E5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3213" y="914400"/>
            <a:ext cx="7019434" cy="525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6113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Daniel </a:t>
            </a:r>
            <a:br>
              <a:rPr lang="en-US" sz="4000" dirty="0"/>
            </a:br>
            <a:r>
              <a:rPr lang="en-US" sz="4000" dirty="0"/>
              <a:t>7:15-19</a:t>
            </a:r>
          </a:p>
        </p:txBody>
      </p:sp>
      <p:sp>
        <p:nvSpPr>
          <p:cNvPr id="4" name="Text Placeholder 3"/>
          <p:cNvSpPr>
            <a:spLocks noGrp="1"/>
          </p:cNvSpPr>
          <p:nvPr>
            <p:ph type="body" sz="half" idx="2"/>
          </p:nvPr>
        </p:nvSpPr>
        <p:spPr>
          <a:xfrm>
            <a:off x="8075612" y="2057400"/>
            <a:ext cx="3810000" cy="4572000"/>
          </a:xfrm>
        </p:spPr>
        <p:txBody>
          <a:bodyPr>
            <a:noAutofit/>
          </a:bodyPr>
          <a:lstStyle/>
          <a:p>
            <a:r>
              <a:rPr lang="en-US" sz="4000" b="1" baseline="30000" dirty="0"/>
              <a:t>17 </a:t>
            </a:r>
            <a:r>
              <a:rPr lang="en-US" sz="4000" dirty="0"/>
              <a:t>These great beasts, which are four, are four kings, which shall arise out of the earth.</a:t>
            </a:r>
            <a:endParaRPr lang="en-US" sz="4000" dirty="0">
              <a:latin typeface="Imprint MT Shadow" panose="04020605060303030202" pitchFamily="82" charset="0"/>
            </a:endParaRPr>
          </a:p>
        </p:txBody>
      </p:sp>
      <p:pic>
        <p:nvPicPr>
          <p:cNvPr id="30722" name="Picture 2" descr="Revelation 17 Part 4 An Overview of Daniel 7 - God's Character Ministire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79412" y="1295400"/>
            <a:ext cx="6564550" cy="4916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8469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Daniel </a:t>
            </a:r>
            <a:br>
              <a:rPr lang="en-US" sz="4000" dirty="0"/>
            </a:br>
            <a:r>
              <a:rPr lang="en-US" sz="4000" dirty="0"/>
              <a:t>7:15-19</a:t>
            </a:r>
          </a:p>
        </p:txBody>
      </p:sp>
      <p:sp>
        <p:nvSpPr>
          <p:cNvPr id="4" name="Text Placeholder 3"/>
          <p:cNvSpPr>
            <a:spLocks noGrp="1"/>
          </p:cNvSpPr>
          <p:nvPr>
            <p:ph type="body" sz="half" idx="2"/>
          </p:nvPr>
        </p:nvSpPr>
        <p:spPr>
          <a:xfrm>
            <a:off x="8075612" y="2057400"/>
            <a:ext cx="3810000" cy="4572000"/>
          </a:xfrm>
        </p:spPr>
        <p:txBody>
          <a:bodyPr>
            <a:noAutofit/>
          </a:bodyPr>
          <a:lstStyle/>
          <a:p>
            <a:r>
              <a:rPr lang="en-US" sz="3600" b="1" baseline="30000" dirty="0"/>
              <a:t>18 </a:t>
            </a:r>
            <a:r>
              <a:rPr lang="en-US" sz="3600" dirty="0"/>
              <a:t>But the saints of the most High shall take the kingdom, and possess the kingdom for ever, even for ever and ever.</a:t>
            </a:r>
          </a:p>
        </p:txBody>
      </p:sp>
      <p:pic>
        <p:nvPicPr>
          <p:cNvPr id="31746" name="Picture 2" descr="How God Judges Cases: Understanding the Ways of God in the Courts of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1206" y="1117600"/>
            <a:ext cx="609600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8483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041400"/>
          </a:xfrm>
        </p:spPr>
        <p:txBody>
          <a:bodyPr/>
          <a:lstStyle/>
          <a:p>
            <a:r>
              <a:rPr lang="en-US" sz="4000" dirty="0"/>
              <a:t>Daniel </a:t>
            </a:r>
            <a:br>
              <a:rPr lang="en-US" sz="4000" dirty="0"/>
            </a:br>
            <a:r>
              <a:rPr lang="en-US" sz="4000" dirty="0"/>
              <a:t>7:15-19</a:t>
            </a:r>
          </a:p>
        </p:txBody>
      </p:sp>
      <p:sp>
        <p:nvSpPr>
          <p:cNvPr id="4" name="Text Placeholder 3"/>
          <p:cNvSpPr>
            <a:spLocks noGrp="1"/>
          </p:cNvSpPr>
          <p:nvPr>
            <p:ph type="body" sz="half" idx="2"/>
          </p:nvPr>
        </p:nvSpPr>
        <p:spPr>
          <a:xfrm>
            <a:off x="8075612" y="1600200"/>
            <a:ext cx="3810000" cy="4876800"/>
          </a:xfrm>
        </p:spPr>
        <p:txBody>
          <a:bodyPr>
            <a:noAutofit/>
          </a:bodyPr>
          <a:lstStyle/>
          <a:p>
            <a:r>
              <a:rPr lang="en-US" sz="2800" b="1" baseline="30000" dirty="0"/>
              <a:t>19 </a:t>
            </a:r>
            <a:r>
              <a:rPr lang="en-US" sz="2800" dirty="0"/>
              <a:t>Then I would know the truth of the fourth beast, which was diverse from all the others, exceeding dreadful, whose teeth were of iron, and his nails of brass; which devoured, brake in pieces, and stamped the residue with his feet;</a:t>
            </a:r>
          </a:p>
          <a:p>
            <a:pPr algn="ctr"/>
            <a:r>
              <a:rPr lang="en-US" sz="2800" dirty="0">
                <a:latin typeface="Imprint MT Shadow" panose="04020605060303030202" pitchFamily="82" charset="0"/>
              </a:rPr>
              <a:t>…</a:t>
            </a:r>
            <a:endParaRPr lang="en-US" sz="4000" dirty="0">
              <a:latin typeface="Imprint MT Shadow" panose="04020605060303030202" pitchFamily="82" charset="0"/>
            </a:endParaRPr>
          </a:p>
        </p:txBody>
      </p:sp>
      <p:pic>
        <p:nvPicPr>
          <p:cNvPr id="14338" name="Picture 2" descr="Responsibly Interpreting the Vision in Daniel 7 | The Dustin Martyr Blog">
            <a:extLst>
              <a:ext uri="{FF2B5EF4-FFF2-40B4-BE49-F238E27FC236}">
                <a16:creationId xmlns:a16="http://schemas.microsoft.com/office/drawing/2014/main" id="{9F107C3F-2EE0-2BE3-161C-F3233D0A7DA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8012" y="685800"/>
            <a:ext cx="6640876" cy="563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7903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59264" y="228600"/>
            <a:ext cx="3961368" cy="1193800"/>
          </a:xfrm>
        </p:spPr>
        <p:txBody>
          <a:bodyPr/>
          <a:lstStyle/>
          <a:p>
            <a:r>
              <a:rPr lang="en-US" sz="4000" dirty="0"/>
              <a:t>Daniel </a:t>
            </a:r>
            <a:br>
              <a:rPr lang="en-US" sz="4000" dirty="0"/>
            </a:br>
            <a:r>
              <a:rPr lang="en-US" sz="4000" dirty="0"/>
              <a:t>5:18, 26-28</a:t>
            </a:r>
          </a:p>
        </p:txBody>
      </p:sp>
      <p:sp>
        <p:nvSpPr>
          <p:cNvPr id="4" name="Text Placeholder 3"/>
          <p:cNvSpPr>
            <a:spLocks noGrp="1"/>
          </p:cNvSpPr>
          <p:nvPr>
            <p:ph type="body" sz="half" idx="2"/>
          </p:nvPr>
        </p:nvSpPr>
        <p:spPr>
          <a:xfrm>
            <a:off x="7821164" y="1752600"/>
            <a:ext cx="3961368" cy="4622800"/>
          </a:xfrm>
        </p:spPr>
        <p:txBody>
          <a:bodyPr>
            <a:noAutofit/>
          </a:bodyPr>
          <a:lstStyle/>
          <a:p>
            <a:r>
              <a:rPr lang="en-US" sz="3600" b="1" baseline="30000" dirty="0"/>
              <a:t>18 </a:t>
            </a:r>
            <a:r>
              <a:rPr lang="en-US" sz="3600" dirty="0"/>
              <a:t>O thou king, the most high God gave Nebuchadnezzar thy father a kingdom, and majesty, and glory, and </a:t>
            </a:r>
            <a:r>
              <a:rPr lang="en-US" sz="3600" dirty="0" err="1"/>
              <a:t>honour</a:t>
            </a:r>
            <a:r>
              <a:rPr lang="en-US" sz="3600" dirty="0"/>
              <a:t>:</a:t>
            </a:r>
          </a:p>
          <a:p>
            <a:pPr algn="ctr"/>
            <a:r>
              <a:rPr lang="en-US" sz="3600" dirty="0">
                <a:latin typeface="Imprint MT Shadow" panose="04020605060303030202" pitchFamily="82" charset="0"/>
              </a:rPr>
              <a:t>…</a:t>
            </a:r>
            <a:endParaRPr lang="en-US" sz="4800" dirty="0">
              <a:latin typeface="Imprint MT Shadow" panose="04020605060303030202" pitchFamily="82" charset="0"/>
            </a:endParaRPr>
          </a:p>
        </p:txBody>
      </p:sp>
      <p:pic>
        <p:nvPicPr>
          <p:cNvPr id="15362" name="Picture 2" descr="‘But you, Belshazzar, you are proud and vain. You have not humbled yourself before the God of heaven, but have defied Him! – Slide 29">
            <a:extLst>
              <a:ext uri="{FF2B5EF4-FFF2-40B4-BE49-F238E27FC236}">
                <a16:creationId xmlns:a16="http://schemas.microsoft.com/office/drawing/2014/main" id="{515805C1-DA55-4649-731F-FE05625C309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70415" y="914400"/>
            <a:ext cx="7010400" cy="525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9045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7466A4-AA25-8BAC-B6F0-A8905A849D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CDC89A-9D69-7E87-DD80-51CA93487918}"/>
              </a:ext>
            </a:extLst>
          </p:cNvPr>
          <p:cNvSpPr>
            <a:spLocks noGrp="1"/>
          </p:cNvSpPr>
          <p:nvPr>
            <p:ph type="title"/>
          </p:nvPr>
        </p:nvSpPr>
        <p:spPr>
          <a:xfrm>
            <a:off x="7859264" y="228600"/>
            <a:ext cx="3961368" cy="1193800"/>
          </a:xfrm>
        </p:spPr>
        <p:txBody>
          <a:bodyPr/>
          <a:lstStyle/>
          <a:p>
            <a:r>
              <a:rPr lang="en-US" sz="4000" dirty="0"/>
              <a:t>Daniel </a:t>
            </a:r>
            <a:br>
              <a:rPr lang="en-US" sz="4000" dirty="0"/>
            </a:br>
            <a:r>
              <a:rPr lang="en-US" sz="4000" dirty="0"/>
              <a:t>5:18, 26-28</a:t>
            </a:r>
          </a:p>
        </p:txBody>
      </p:sp>
      <p:sp>
        <p:nvSpPr>
          <p:cNvPr id="4" name="Text Placeholder 3">
            <a:extLst>
              <a:ext uri="{FF2B5EF4-FFF2-40B4-BE49-F238E27FC236}">
                <a16:creationId xmlns:a16="http://schemas.microsoft.com/office/drawing/2014/main" id="{0C784EAE-10FF-E781-C913-1BF337C4D89B}"/>
              </a:ext>
            </a:extLst>
          </p:cNvPr>
          <p:cNvSpPr>
            <a:spLocks noGrp="1"/>
          </p:cNvSpPr>
          <p:nvPr>
            <p:ph type="body" sz="half" idx="2"/>
          </p:nvPr>
        </p:nvSpPr>
        <p:spPr>
          <a:xfrm>
            <a:off x="7821164" y="1752600"/>
            <a:ext cx="3961368" cy="4622800"/>
          </a:xfrm>
        </p:spPr>
        <p:txBody>
          <a:bodyPr>
            <a:noAutofit/>
          </a:bodyPr>
          <a:lstStyle/>
          <a:p>
            <a:r>
              <a:rPr lang="en-US" sz="3200" b="1" baseline="30000" dirty="0"/>
              <a:t>26 </a:t>
            </a:r>
            <a:r>
              <a:rPr lang="en-US" sz="3200" dirty="0"/>
              <a:t>This is the interpretation of the thing: </a:t>
            </a:r>
            <a:r>
              <a:rPr lang="en-US" sz="3200" cap="small" dirty="0"/>
              <a:t>Mene</a:t>
            </a:r>
            <a:r>
              <a:rPr lang="en-US" sz="3200" dirty="0"/>
              <a:t>; God hath numbered thy kingdom, and finished it.</a:t>
            </a:r>
          </a:p>
          <a:p>
            <a:r>
              <a:rPr lang="en-US" sz="3200" b="1" baseline="30000" dirty="0"/>
              <a:t>27 </a:t>
            </a:r>
            <a:r>
              <a:rPr lang="en-US" sz="3200" cap="small" dirty="0"/>
              <a:t>Tekel</a:t>
            </a:r>
            <a:r>
              <a:rPr lang="en-US" sz="3200" dirty="0"/>
              <a:t>; Thou art weighed in the balances, and art found wanting.</a:t>
            </a:r>
          </a:p>
        </p:txBody>
      </p:sp>
      <p:pic>
        <p:nvPicPr>
          <p:cNvPr id="16386" name="Picture 2" descr="The hand began to write words on the palace wall:  Mene... Mene... Tekel... Upharsin. – Slide 21">
            <a:extLst>
              <a:ext uri="{FF2B5EF4-FFF2-40B4-BE49-F238E27FC236}">
                <a16:creationId xmlns:a16="http://schemas.microsoft.com/office/drawing/2014/main" id="{4AD3F69B-BBE3-DBDA-4C53-B753C617449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1206" y="1117600"/>
            <a:ext cx="609600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0521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rmAutofit/>
          </a:bodyPr>
          <a:lstStyle/>
          <a:p>
            <a:r>
              <a:rPr lang="en-US" sz="5400" dirty="0"/>
              <a:t>The Third Angel’s Message</a:t>
            </a:r>
            <a:br>
              <a:rPr lang="en-US" dirty="0"/>
            </a:br>
            <a:r>
              <a:rPr lang="en-US" sz="3200" dirty="0"/>
              <a:t>Lesson 1:  The Time of the Message</a:t>
            </a:r>
            <a:endParaRPr lang="en-US" dirty="0"/>
          </a:p>
        </p:txBody>
      </p:sp>
      <p:sp>
        <p:nvSpPr>
          <p:cNvPr id="2" name="Subtitle 1"/>
          <p:cNvSpPr>
            <a:spLocks noGrp="1"/>
          </p:cNvSpPr>
          <p:nvPr>
            <p:ph type="subTitle" idx="1"/>
          </p:nvPr>
        </p:nvSpPr>
        <p:spPr/>
        <p:txBody>
          <a:bodyPr>
            <a:normAutofit/>
          </a:bodyPr>
          <a:lstStyle/>
          <a:p>
            <a:r>
              <a:rPr lang="en-US" b="1" dirty="0"/>
              <a:t>July 7, 1888</a:t>
            </a:r>
          </a:p>
        </p:txBody>
      </p:sp>
      <p:sp>
        <p:nvSpPr>
          <p:cNvPr id="4" name="TextBox 3"/>
          <p:cNvSpPr txBox="1"/>
          <p:nvPr/>
        </p:nvSpPr>
        <p:spPr>
          <a:xfrm>
            <a:off x="8928241" y="6457890"/>
            <a:ext cx="3263759" cy="400110"/>
          </a:xfrm>
          <a:prstGeom prst="rect">
            <a:avLst/>
          </a:prstGeom>
          <a:noFill/>
        </p:spPr>
        <p:txBody>
          <a:bodyPr wrap="square" rtlCol="0">
            <a:spAutoFit/>
          </a:bodyPr>
          <a:lstStyle/>
          <a:p>
            <a:pPr algn="r"/>
            <a:r>
              <a:rPr lang="en-US" sz="2000" dirty="0"/>
              <a:t>Lesson 1, 3</a:t>
            </a:r>
            <a:r>
              <a:rPr lang="en-US" sz="2000" baseline="30000" dirty="0"/>
              <a:t>rd</a:t>
            </a:r>
            <a:r>
              <a:rPr lang="en-US" sz="2000" dirty="0"/>
              <a:t> Quarter 1888</a:t>
            </a:r>
          </a:p>
        </p:txBody>
      </p:sp>
    </p:spTree>
    <p:extLst>
      <p:ext uri="{BB962C8B-B14F-4D97-AF65-F5344CB8AC3E}">
        <p14:creationId xmlns:p14="http://schemas.microsoft.com/office/powerpoint/2010/main" val="1082871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E37936-AF0C-24E5-AA6C-5E99D7873A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A60086-A5A0-7ED0-6BBD-7C95CF4DF16C}"/>
              </a:ext>
            </a:extLst>
          </p:cNvPr>
          <p:cNvSpPr>
            <a:spLocks noGrp="1"/>
          </p:cNvSpPr>
          <p:nvPr>
            <p:ph type="title"/>
          </p:nvPr>
        </p:nvSpPr>
        <p:spPr>
          <a:xfrm>
            <a:off x="7859264" y="228600"/>
            <a:ext cx="3961368" cy="1193800"/>
          </a:xfrm>
        </p:spPr>
        <p:txBody>
          <a:bodyPr/>
          <a:lstStyle/>
          <a:p>
            <a:r>
              <a:rPr lang="en-US" sz="4000" dirty="0"/>
              <a:t>Daniel </a:t>
            </a:r>
            <a:br>
              <a:rPr lang="en-US" sz="4000" dirty="0"/>
            </a:br>
            <a:r>
              <a:rPr lang="en-US" sz="4000" dirty="0"/>
              <a:t>5:18, 26-28</a:t>
            </a:r>
          </a:p>
        </p:txBody>
      </p:sp>
      <p:sp>
        <p:nvSpPr>
          <p:cNvPr id="4" name="Text Placeholder 3">
            <a:extLst>
              <a:ext uri="{FF2B5EF4-FFF2-40B4-BE49-F238E27FC236}">
                <a16:creationId xmlns:a16="http://schemas.microsoft.com/office/drawing/2014/main" id="{78EEBAE2-28A1-ACB2-856F-E3D99F5CBEAE}"/>
              </a:ext>
            </a:extLst>
          </p:cNvPr>
          <p:cNvSpPr>
            <a:spLocks noGrp="1"/>
          </p:cNvSpPr>
          <p:nvPr>
            <p:ph type="body" sz="half" idx="2"/>
          </p:nvPr>
        </p:nvSpPr>
        <p:spPr>
          <a:xfrm>
            <a:off x="7821164" y="1752600"/>
            <a:ext cx="3961368" cy="4622800"/>
          </a:xfrm>
        </p:spPr>
        <p:txBody>
          <a:bodyPr>
            <a:noAutofit/>
          </a:bodyPr>
          <a:lstStyle/>
          <a:p>
            <a:r>
              <a:rPr lang="en-US" sz="4000" b="1" baseline="30000" dirty="0"/>
              <a:t>28 </a:t>
            </a:r>
            <a:r>
              <a:rPr lang="en-US" sz="4000" cap="small" dirty="0"/>
              <a:t>Peres</a:t>
            </a:r>
            <a:r>
              <a:rPr lang="en-US" sz="4000" dirty="0"/>
              <a:t>; Thy kingdom is divided, and given to the Medes and Persians.</a:t>
            </a:r>
            <a:endParaRPr lang="en-US" sz="5400" dirty="0"/>
          </a:p>
        </p:txBody>
      </p:sp>
      <p:pic>
        <p:nvPicPr>
          <p:cNvPr id="17410" name="Picture 2" descr="An unearthly silence gripped the banquet hall as the people stared at the mysterious words spelling out a message no one could understand. – Slide 22">
            <a:extLst>
              <a:ext uri="{FF2B5EF4-FFF2-40B4-BE49-F238E27FC236}">
                <a16:creationId xmlns:a16="http://schemas.microsoft.com/office/drawing/2014/main" id="{6AE77371-76CC-6080-4E5E-B3389B710FF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91873" y="990599"/>
            <a:ext cx="6645539" cy="49841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3097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A49BEC-89A2-EC05-B192-6F12B66B6F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3D3BB1-8DE2-CAA0-D322-C76C490827F0}"/>
              </a:ext>
            </a:extLst>
          </p:cNvPr>
          <p:cNvSpPr>
            <a:spLocks noGrp="1"/>
          </p:cNvSpPr>
          <p:nvPr>
            <p:ph type="title"/>
          </p:nvPr>
        </p:nvSpPr>
        <p:spPr>
          <a:xfrm>
            <a:off x="7859264" y="228600"/>
            <a:ext cx="3961368" cy="1193800"/>
          </a:xfrm>
        </p:spPr>
        <p:txBody>
          <a:bodyPr/>
          <a:lstStyle/>
          <a:p>
            <a:r>
              <a:rPr lang="en-US" sz="4000" dirty="0"/>
              <a:t>Daniel </a:t>
            </a:r>
            <a:br>
              <a:rPr lang="en-US" sz="4000" dirty="0"/>
            </a:br>
            <a:r>
              <a:rPr lang="en-US" sz="4000" dirty="0"/>
              <a:t>8:19-21</a:t>
            </a:r>
          </a:p>
        </p:txBody>
      </p:sp>
      <p:sp>
        <p:nvSpPr>
          <p:cNvPr id="4" name="Text Placeholder 3">
            <a:extLst>
              <a:ext uri="{FF2B5EF4-FFF2-40B4-BE49-F238E27FC236}">
                <a16:creationId xmlns:a16="http://schemas.microsoft.com/office/drawing/2014/main" id="{198A8558-22AD-5D8B-1D46-9E70BC40D755}"/>
              </a:ext>
            </a:extLst>
          </p:cNvPr>
          <p:cNvSpPr>
            <a:spLocks noGrp="1"/>
          </p:cNvSpPr>
          <p:nvPr>
            <p:ph type="body" sz="half" idx="2"/>
          </p:nvPr>
        </p:nvSpPr>
        <p:spPr>
          <a:xfrm>
            <a:off x="7821164" y="1752600"/>
            <a:ext cx="3961368" cy="4622800"/>
          </a:xfrm>
        </p:spPr>
        <p:txBody>
          <a:bodyPr>
            <a:noAutofit/>
          </a:bodyPr>
          <a:lstStyle/>
          <a:p>
            <a:r>
              <a:rPr lang="en-US" sz="3600" b="1" baseline="30000" dirty="0"/>
              <a:t>19 </a:t>
            </a:r>
            <a:r>
              <a:rPr lang="en-US" sz="3600" dirty="0"/>
              <a:t>And he said, Behold, I will make thee know what shall be in the last end of the indignation: for at the time appointed the end shall be.</a:t>
            </a:r>
            <a:endParaRPr lang="en-US" sz="8000" dirty="0"/>
          </a:p>
        </p:txBody>
      </p:sp>
      <p:pic>
        <p:nvPicPr>
          <p:cNvPr id="18434" name="Picture 2" descr="Diving into Daniel: Gabriel Appears to ...">
            <a:extLst>
              <a:ext uri="{FF2B5EF4-FFF2-40B4-BE49-F238E27FC236}">
                <a16:creationId xmlns:a16="http://schemas.microsoft.com/office/drawing/2014/main" id="{F71676F5-A887-3F65-EB46-8739DA74323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68193" y="1062872"/>
            <a:ext cx="7111312" cy="47322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0829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C966F-802E-246D-CA6D-A28DE0AFDA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BD007E-E426-0294-8CD8-05E9451D6570}"/>
              </a:ext>
            </a:extLst>
          </p:cNvPr>
          <p:cNvSpPr>
            <a:spLocks noGrp="1"/>
          </p:cNvSpPr>
          <p:nvPr>
            <p:ph type="title"/>
          </p:nvPr>
        </p:nvSpPr>
        <p:spPr>
          <a:xfrm>
            <a:off x="7859264" y="228600"/>
            <a:ext cx="3961368" cy="1193800"/>
          </a:xfrm>
        </p:spPr>
        <p:txBody>
          <a:bodyPr/>
          <a:lstStyle/>
          <a:p>
            <a:r>
              <a:rPr lang="en-US" sz="4000" dirty="0"/>
              <a:t>Daniel </a:t>
            </a:r>
            <a:br>
              <a:rPr lang="en-US" sz="4000" dirty="0"/>
            </a:br>
            <a:r>
              <a:rPr lang="en-US" sz="4000" dirty="0"/>
              <a:t>8:19-21</a:t>
            </a:r>
          </a:p>
        </p:txBody>
      </p:sp>
      <p:sp>
        <p:nvSpPr>
          <p:cNvPr id="4" name="Text Placeholder 3">
            <a:extLst>
              <a:ext uri="{FF2B5EF4-FFF2-40B4-BE49-F238E27FC236}">
                <a16:creationId xmlns:a16="http://schemas.microsoft.com/office/drawing/2014/main" id="{2D9AD891-BB9F-B631-905A-8DB2195FC44C}"/>
              </a:ext>
            </a:extLst>
          </p:cNvPr>
          <p:cNvSpPr>
            <a:spLocks noGrp="1"/>
          </p:cNvSpPr>
          <p:nvPr>
            <p:ph type="body" sz="half" idx="2"/>
          </p:nvPr>
        </p:nvSpPr>
        <p:spPr>
          <a:xfrm>
            <a:off x="7821164" y="1752600"/>
            <a:ext cx="3961368" cy="4622800"/>
          </a:xfrm>
        </p:spPr>
        <p:txBody>
          <a:bodyPr>
            <a:noAutofit/>
          </a:bodyPr>
          <a:lstStyle/>
          <a:p>
            <a:r>
              <a:rPr lang="en-US" sz="3200" b="1" baseline="30000" dirty="0"/>
              <a:t>20 </a:t>
            </a:r>
            <a:r>
              <a:rPr lang="en-US" sz="3200" dirty="0"/>
              <a:t>The ram which thou </a:t>
            </a:r>
            <a:r>
              <a:rPr lang="en-US" sz="3200" dirty="0" err="1"/>
              <a:t>sawest</a:t>
            </a:r>
            <a:r>
              <a:rPr lang="en-US" sz="3200" dirty="0"/>
              <a:t> having two horns are the kings of Media and Persia.</a:t>
            </a:r>
          </a:p>
          <a:p>
            <a:r>
              <a:rPr lang="en-US" sz="3200" b="1" baseline="30000" dirty="0"/>
              <a:t>21 </a:t>
            </a:r>
            <a:r>
              <a:rPr lang="en-US" sz="3200" dirty="0"/>
              <a:t>And the rough goat is the king of Grecia: and the great horn that is between his eyes is the first king.</a:t>
            </a:r>
          </a:p>
        </p:txBody>
      </p:sp>
      <p:pic>
        <p:nvPicPr>
          <p:cNvPr id="19458" name="Picture 2" descr="Timeline of 4 Empires">
            <a:extLst>
              <a:ext uri="{FF2B5EF4-FFF2-40B4-BE49-F238E27FC236}">
                <a16:creationId xmlns:a16="http://schemas.microsoft.com/office/drawing/2014/main" id="{0FF5F809-CB32-FF83-7411-22FFE0657F25}"/>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32609"/>
          <a:stretch>
            <a:fillRect/>
          </a:stretch>
        </p:blipFill>
        <p:spPr bwMode="auto">
          <a:xfrm>
            <a:off x="368193" y="647700"/>
            <a:ext cx="7090839" cy="556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5389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7F1B0-6C39-5484-EFDD-DE08A50EBABE}"/>
            </a:ext>
          </a:extLst>
        </p:cNvPr>
        <p:cNvGrpSpPr/>
        <p:nvPr/>
      </p:nvGrpSpPr>
      <p:grpSpPr>
        <a:xfrm>
          <a:off x="0" y="0"/>
          <a:ext cx="0" cy="0"/>
          <a:chOff x="0" y="0"/>
          <a:chExt cx="0" cy="0"/>
        </a:xfrm>
      </p:grpSpPr>
      <p:pic>
        <p:nvPicPr>
          <p:cNvPr id="20483" name="Picture 3" descr="Polybius on Government and Recent Upheavals">
            <a:extLst>
              <a:ext uri="{FF2B5EF4-FFF2-40B4-BE49-F238E27FC236}">
                <a16:creationId xmlns:a16="http://schemas.microsoft.com/office/drawing/2014/main" id="{5E3F156D-DB2D-779D-7D25-0C1FC0AC050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272" r="20910" b="38889"/>
          <a:stretch>
            <a:fillRect/>
          </a:stretch>
        </p:blipFill>
        <p:spPr bwMode="auto">
          <a:xfrm>
            <a:off x="9828213" y="491490"/>
            <a:ext cx="1828800" cy="2933700"/>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3">
            <a:extLst>
              <a:ext uri="{FF2B5EF4-FFF2-40B4-BE49-F238E27FC236}">
                <a16:creationId xmlns:a16="http://schemas.microsoft.com/office/drawing/2014/main" id="{DAC41F07-A2B2-9FE3-711F-25994C8F9E2C}"/>
              </a:ext>
            </a:extLst>
          </p:cNvPr>
          <p:cNvSpPr txBox="1">
            <a:spLocks/>
          </p:cNvSpPr>
          <p:nvPr/>
        </p:nvSpPr>
        <p:spPr>
          <a:xfrm>
            <a:off x="531812" y="304800"/>
            <a:ext cx="11250719" cy="914400"/>
          </a:xfrm>
          <a:prstGeom prst="rect">
            <a:avLst/>
          </a:prstGeom>
        </p:spPr>
        <p:txBody>
          <a:bodyPr>
            <a:normAutofit/>
          </a:bodyPr>
          <a:lst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2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24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20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8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a:lstStyle>
          <a:p>
            <a:pPr marL="0" indent="0" algn="ctr">
              <a:buNone/>
            </a:pPr>
            <a:r>
              <a:rPr lang="en-US" sz="6000" dirty="0">
                <a:latin typeface="Imprint MT Shadow" panose="04020605060303030202" pitchFamily="82" charset="0"/>
              </a:rPr>
              <a:t>What happens after Greece?</a:t>
            </a:r>
          </a:p>
        </p:txBody>
      </p:sp>
      <p:sp>
        <p:nvSpPr>
          <p:cNvPr id="4" name="TextBox 3">
            <a:extLst>
              <a:ext uri="{FF2B5EF4-FFF2-40B4-BE49-F238E27FC236}">
                <a16:creationId xmlns:a16="http://schemas.microsoft.com/office/drawing/2014/main" id="{FF5EE5ED-8637-A28B-718C-57555B469EA9}"/>
              </a:ext>
            </a:extLst>
          </p:cNvPr>
          <p:cNvSpPr txBox="1"/>
          <p:nvPr/>
        </p:nvSpPr>
        <p:spPr>
          <a:xfrm>
            <a:off x="379412" y="1219200"/>
            <a:ext cx="10896601" cy="5262979"/>
          </a:xfrm>
          <a:prstGeom prst="rect">
            <a:avLst/>
          </a:prstGeom>
          <a:noFill/>
        </p:spPr>
        <p:txBody>
          <a:bodyPr wrap="square">
            <a:spAutoFit/>
          </a:bodyPr>
          <a:lstStyle/>
          <a:p>
            <a:pPr>
              <a:buNone/>
            </a:pPr>
            <a:r>
              <a:rPr lang="en-US" sz="2800" b="1" dirty="0"/>
              <a:t>168 BC – Battle of </a:t>
            </a:r>
            <a:r>
              <a:rPr lang="en-US" sz="2800" b="1" dirty="0" err="1"/>
              <a:t>Pydna</a:t>
            </a:r>
            <a:endParaRPr lang="en-US" sz="2800" b="1" dirty="0"/>
          </a:p>
          <a:p>
            <a:pPr>
              <a:buNone/>
            </a:pPr>
            <a:r>
              <a:rPr lang="en-US" sz="2800" dirty="0"/>
              <a:t>Rome defeats Macedon, ending Greek political independence.</a:t>
            </a:r>
          </a:p>
          <a:p>
            <a:pPr>
              <a:buNone/>
            </a:pPr>
            <a:r>
              <a:rPr lang="en-US" sz="2800" b="1" dirty="0"/>
              <a:t>146 BC – Destruction of Corinth</a:t>
            </a:r>
          </a:p>
          <a:p>
            <a:pPr>
              <a:buNone/>
            </a:pPr>
            <a:r>
              <a:rPr lang="en-US" sz="2800" dirty="0"/>
              <a:t>Greece is formally absorbed into Roman control.</a:t>
            </a:r>
          </a:p>
          <a:p>
            <a:pPr>
              <a:buNone/>
            </a:pPr>
            <a:endParaRPr lang="en-US" sz="2800" dirty="0"/>
          </a:p>
          <a:p>
            <a:r>
              <a:rPr lang="en-US" sz="2800" dirty="0"/>
              <a:t>Drawing from </a:t>
            </a:r>
            <a:r>
              <a:rPr lang="en-US" sz="2800" b="1" dirty="0"/>
              <a:t>Polybius</a:t>
            </a:r>
            <a:r>
              <a:rPr lang="en-US" sz="2800" dirty="0"/>
              <a:t>, </a:t>
            </a:r>
            <a:r>
              <a:rPr lang="en-US" sz="2800" i="1" dirty="0"/>
              <a:t>Histories</a:t>
            </a:r>
            <a:r>
              <a:rPr lang="en-US" sz="2800" dirty="0"/>
              <a:t>, Book 1 (esp. the opening purpose statement):</a:t>
            </a:r>
          </a:p>
          <a:p>
            <a:r>
              <a:rPr lang="en-US" sz="2800" i="1" dirty="0"/>
              <a:t>Within a remarkably short time, Rome rose from a regional power to dominion over nearly the entire known world. Greek states, once dominant, were brought under Roman authority—not gradually, but decisively—by Roman discipline, military organization, and political stability.</a:t>
            </a:r>
            <a:endParaRPr lang="en-US" sz="2800" dirty="0"/>
          </a:p>
        </p:txBody>
      </p:sp>
    </p:spTree>
    <p:extLst>
      <p:ext uri="{BB962C8B-B14F-4D97-AF65-F5344CB8AC3E}">
        <p14:creationId xmlns:p14="http://schemas.microsoft.com/office/powerpoint/2010/main" val="3885931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9320" y="228600"/>
            <a:ext cx="4216849" cy="838200"/>
          </a:xfrm>
        </p:spPr>
        <p:txBody>
          <a:bodyPr/>
          <a:lstStyle/>
          <a:p>
            <a:r>
              <a:rPr lang="en-US" b="1" dirty="0"/>
              <a:t>Luke 2:1</a:t>
            </a:r>
          </a:p>
        </p:txBody>
      </p:sp>
      <p:sp>
        <p:nvSpPr>
          <p:cNvPr id="4" name="Text Placeholder 3"/>
          <p:cNvSpPr>
            <a:spLocks noGrp="1"/>
          </p:cNvSpPr>
          <p:nvPr>
            <p:ph type="body" sz="half" idx="2"/>
          </p:nvPr>
        </p:nvSpPr>
        <p:spPr>
          <a:xfrm>
            <a:off x="7821164" y="1214377"/>
            <a:ext cx="3961368" cy="5415023"/>
          </a:xfrm>
        </p:spPr>
        <p:txBody>
          <a:bodyPr>
            <a:noAutofit/>
          </a:bodyPr>
          <a:lstStyle/>
          <a:p>
            <a:r>
              <a:rPr lang="en-US" sz="4000" dirty="0"/>
              <a:t>And it came to pass in those days, that there went out a decree from Caesar Augustus that all the world should be taxed.</a:t>
            </a:r>
            <a:endParaRPr lang="en-US" sz="4800" dirty="0">
              <a:latin typeface="Imprint MT Shadow" panose="04020605060303030202" pitchFamily="82" charset="0"/>
            </a:endParaRPr>
          </a:p>
        </p:txBody>
      </p:sp>
      <p:pic>
        <p:nvPicPr>
          <p:cNvPr id="22530" name="Picture 2">
            <a:extLst>
              <a:ext uri="{FF2B5EF4-FFF2-40B4-BE49-F238E27FC236}">
                <a16:creationId xmlns:a16="http://schemas.microsoft.com/office/drawing/2014/main" id="{56A08E29-13AE-4F95-BAF9-7216BE9B307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06293" y="878569"/>
            <a:ext cx="6807201" cy="51008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1448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B2565-83BE-E4BF-4341-988CB43C300B}"/>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EEC6BCC8-062C-E96F-8003-79A88B7E5588}"/>
              </a:ext>
            </a:extLst>
          </p:cNvPr>
          <p:cNvSpPr>
            <a:spLocks noGrp="1"/>
          </p:cNvSpPr>
          <p:nvPr>
            <p:ph type="title"/>
          </p:nvPr>
        </p:nvSpPr>
        <p:spPr/>
        <p:txBody>
          <a:bodyPr>
            <a:noAutofit/>
          </a:bodyPr>
          <a:lstStyle/>
          <a:p>
            <a:r>
              <a:rPr lang="en-US" dirty="0"/>
              <a:t>1. What four kingdoms are represented in Daniel 2:31-40 and Daniel 7:1-7? </a:t>
            </a:r>
            <a:endParaRPr lang="en-US" sz="4800" dirty="0"/>
          </a:p>
        </p:txBody>
      </p:sp>
      <p:sp>
        <p:nvSpPr>
          <p:cNvPr id="14" name="Content Placeholder 13">
            <a:extLst>
              <a:ext uri="{FF2B5EF4-FFF2-40B4-BE49-F238E27FC236}">
                <a16:creationId xmlns:a16="http://schemas.microsoft.com/office/drawing/2014/main" id="{8B8E85D3-628D-3FF1-254C-16137C80306F}"/>
              </a:ext>
            </a:extLst>
          </p:cNvPr>
          <p:cNvSpPr>
            <a:spLocks noGrp="1"/>
          </p:cNvSpPr>
          <p:nvPr>
            <p:ph idx="1"/>
          </p:nvPr>
        </p:nvSpPr>
        <p:spPr>
          <a:xfrm>
            <a:off x="1065212" y="1981199"/>
            <a:ext cx="5562600" cy="4203843"/>
          </a:xfrm>
        </p:spPr>
        <p:txBody>
          <a:bodyPr>
            <a:noAutofit/>
          </a:bodyPr>
          <a:lstStyle/>
          <a:p>
            <a:pPr marL="0" indent="0">
              <a:buNone/>
            </a:pPr>
            <a:r>
              <a:rPr lang="en-US" sz="4000" dirty="0"/>
              <a:t>Answer:  </a:t>
            </a:r>
          </a:p>
          <a:p>
            <a:r>
              <a:rPr lang="en-US" sz="3600" dirty="0"/>
              <a:t>Babylon  (Dan. 2:37-38); </a:t>
            </a:r>
          </a:p>
          <a:p>
            <a:r>
              <a:rPr lang="en-US" sz="3600" dirty="0"/>
              <a:t>Medo-Persia  (Dan. 5:28); </a:t>
            </a:r>
          </a:p>
          <a:p>
            <a:r>
              <a:rPr lang="en-US" sz="3600" dirty="0"/>
              <a:t>Grecia  (Dan. 8:20-21); </a:t>
            </a:r>
          </a:p>
          <a:p>
            <a:r>
              <a:rPr lang="en-US" sz="3600" dirty="0"/>
              <a:t>and Rome (Luke 2:1). </a:t>
            </a:r>
            <a:endParaRPr lang="en-US" sz="4000" dirty="0"/>
          </a:p>
        </p:txBody>
      </p:sp>
      <p:pic>
        <p:nvPicPr>
          <p:cNvPr id="23554" name="Picture 2" descr="Check mark and X mark icon. Checkmark and x mark icon for apps and  websites. Green and red check mark icon on white background - stock vector.  Stock Vector | Adobe Stock">
            <a:extLst>
              <a:ext uri="{FF2B5EF4-FFF2-40B4-BE49-F238E27FC236}">
                <a16:creationId xmlns:a16="http://schemas.microsoft.com/office/drawing/2014/main" id="{2F18D118-074E-8DFC-D7CB-E6D4D4EE204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856" t="8577" r="5144" b="8971"/>
          <a:stretch>
            <a:fillRect/>
          </a:stretch>
        </p:blipFill>
        <p:spPr bwMode="auto">
          <a:xfrm rot="20055643">
            <a:off x="6743890" y="2134026"/>
            <a:ext cx="4827780" cy="2690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5198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8" name="Picture 4" descr="Daniel 7-9 – Reading the Bible in a Year-2020">
            <a:extLst>
              <a:ext uri="{FF2B5EF4-FFF2-40B4-BE49-F238E27FC236}">
                <a16:creationId xmlns:a16="http://schemas.microsoft.com/office/drawing/2014/main" id="{0514C504-1E00-3E7B-9B1B-DABB86E651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9182" y="-30480"/>
            <a:ext cx="10550459" cy="694828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080CCEED-74B1-3D3C-67DE-55DF58CF0720}"/>
              </a:ext>
            </a:extLst>
          </p:cNvPr>
          <p:cNvSpPr/>
          <p:nvPr/>
        </p:nvSpPr>
        <p:spPr>
          <a:xfrm>
            <a:off x="4570412" y="1600200"/>
            <a:ext cx="1524000" cy="533400"/>
          </a:xfrm>
          <a:prstGeom prst="rect">
            <a:avLst/>
          </a:prstGeom>
          <a:solidFill>
            <a:schemeClr val="tx1"/>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C38DF504-7E4A-2F5B-DEBA-B99156A22819}"/>
              </a:ext>
            </a:extLst>
          </p:cNvPr>
          <p:cNvSpPr/>
          <p:nvPr/>
        </p:nvSpPr>
        <p:spPr>
          <a:xfrm>
            <a:off x="3275012" y="457200"/>
            <a:ext cx="5410200" cy="685800"/>
          </a:xfrm>
          <a:prstGeom prst="rect">
            <a:avLst/>
          </a:prstGeom>
          <a:solidFill>
            <a:schemeClr val="tx1"/>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14892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656BE1-4B48-BE18-18FD-21D7FAE72805}"/>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9B615629-825F-9E27-0DA4-584C928A91C9}"/>
              </a:ext>
            </a:extLst>
          </p:cNvPr>
          <p:cNvSpPr>
            <a:spLocks noGrp="1"/>
          </p:cNvSpPr>
          <p:nvPr>
            <p:ph type="title"/>
          </p:nvPr>
        </p:nvSpPr>
        <p:spPr/>
        <p:txBody>
          <a:bodyPr>
            <a:noAutofit/>
          </a:bodyPr>
          <a:lstStyle/>
          <a:p>
            <a:r>
              <a:rPr lang="en-US" sz="4400" dirty="0"/>
              <a:t>2. What is represented by the ten horns upon the fourth beast? </a:t>
            </a:r>
            <a:endParaRPr lang="en-US" sz="6000" dirty="0"/>
          </a:p>
        </p:txBody>
      </p:sp>
      <p:sp>
        <p:nvSpPr>
          <p:cNvPr id="14" name="Content Placeholder 13">
            <a:extLst>
              <a:ext uri="{FF2B5EF4-FFF2-40B4-BE49-F238E27FC236}">
                <a16:creationId xmlns:a16="http://schemas.microsoft.com/office/drawing/2014/main" id="{3F07E462-2197-FA6A-5788-FDEB1D69CD73}"/>
              </a:ext>
            </a:extLst>
          </p:cNvPr>
          <p:cNvSpPr>
            <a:spLocks noGrp="1"/>
          </p:cNvSpPr>
          <p:nvPr>
            <p:ph idx="1"/>
          </p:nvPr>
        </p:nvSpPr>
        <p:spPr>
          <a:xfrm>
            <a:off x="1065212" y="1981199"/>
            <a:ext cx="5562600" cy="4203843"/>
          </a:xfrm>
        </p:spPr>
        <p:txBody>
          <a:bodyPr>
            <a:noAutofit/>
          </a:bodyPr>
          <a:lstStyle/>
          <a:p>
            <a:pPr marL="0" indent="0">
              <a:buNone/>
            </a:pPr>
            <a:r>
              <a:rPr lang="en-US" sz="4000" i="1" dirty="0"/>
              <a:t>Daniel 7:7, 24</a:t>
            </a:r>
          </a:p>
        </p:txBody>
      </p:sp>
      <p:pic>
        <p:nvPicPr>
          <p:cNvPr id="2052" name="Picture 4" descr="213,000+ Question Mark Stock Photos, Pictures &amp; Royalty-Free ...">
            <a:extLst>
              <a:ext uri="{FF2B5EF4-FFF2-40B4-BE49-F238E27FC236}">
                <a16:creationId xmlns:a16="http://schemas.microsoft.com/office/drawing/2014/main" id="{6D6ED594-B853-C270-9FA0-DA8222F210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3629" y="2000249"/>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0057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6992D7-9320-6550-9C2C-5E8B9619A84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4F25748-7F14-10A8-A5FA-55B88461E6B8}"/>
              </a:ext>
            </a:extLst>
          </p:cNvPr>
          <p:cNvSpPr>
            <a:spLocks noGrp="1"/>
          </p:cNvSpPr>
          <p:nvPr>
            <p:ph type="body" sz="half" idx="2"/>
          </p:nvPr>
        </p:nvSpPr>
        <p:spPr>
          <a:xfrm>
            <a:off x="7694612" y="1752600"/>
            <a:ext cx="4367662" cy="4800600"/>
          </a:xfrm>
        </p:spPr>
        <p:txBody>
          <a:bodyPr>
            <a:noAutofit/>
          </a:bodyPr>
          <a:lstStyle/>
          <a:p>
            <a:r>
              <a:rPr lang="en-US" sz="2800" b="1" baseline="30000" dirty="0"/>
              <a:t>7 </a:t>
            </a:r>
            <a:r>
              <a:rPr lang="en-US" sz="2800" dirty="0"/>
              <a:t>After this I saw in the night visions, and behold a fourth beast, dreadful and terrible, and strong exceedingly; and it had great iron teeth: it devoured and brake in pieces, and stamped the residue with the feet of it: and it was diverse from all the beasts that were before it; and it had ten horns.</a:t>
            </a:r>
            <a:endParaRPr lang="en-US" sz="2800" dirty="0">
              <a:latin typeface="Imprint MT Shadow" panose="04020605060303030202" pitchFamily="82" charset="0"/>
            </a:endParaRPr>
          </a:p>
        </p:txBody>
      </p:sp>
      <p:pic>
        <p:nvPicPr>
          <p:cNvPr id="20482" name="Picture 2" descr="‘After this I saw in the night visions, and behold, a fourth beast, terrifying and dreadful and exceedingly strong. It had great iron teeth; it devoured and broke in pieces and stamped what was left with its feet. It was different from all the beasts that were before it, and it had ten horns.’ – Slide 5">
            <a:extLst>
              <a:ext uri="{FF2B5EF4-FFF2-40B4-BE49-F238E27FC236}">
                <a16:creationId xmlns:a16="http://schemas.microsoft.com/office/drawing/2014/main" id="{3D11FC48-591C-44CB-A480-12C3FE5136F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04469" y="990600"/>
            <a:ext cx="7010400" cy="525780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3BF83518-3CA4-6AB5-226F-2FA722359C0F}"/>
              </a:ext>
            </a:extLst>
          </p:cNvPr>
          <p:cNvSpPr>
            <a:spLocks noGrp="1"/>
          </p:cNvSpPr>
          <p:nvPr>
            <p:ph type="title"/>
          </p:nvPr>
        </p:nvSpPr>
        <p:spPr>
          <a:xfrm>
            <a:off x="7821613" y="482600"/>
            <a:ext cx="3960812" cy="1422400"/>
          </a:xfrm>
        </p:spPr>
        <p:txBody>
          <a:bodyPr/>
          <a:lstStyle/>
          <a:p>
            <a:r>
              <a:rPr lang="en-US" sz="4400" dirty="0"/>
              <a:t>Daniel </a:t>
            </a:r>
            <a:br>
              <a:rPr lang="en-US" sz="4400" dirty="0"/>
            </a:br>
            <a:r>
              <a:rPr lang="en-US" sz="4400" dirty="0"/>
              <a:t>7:7, 24</a:t>
            </a:r>
          </a:p>
        </p:txBody>
      </p:sp>
    </p:spTree>
    <p:extLst>
      <p:ext uri="{BB962C8B-B14F-4D97-AF65-F5344CB8AC3E}">
        <p14:creationId xmlns:p14="http://schemas.microsoft.com/office/powerpoint/2010/main" val="1144609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8830D7-8D30-3145-B33C-F636CFD7149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11FEE65-FF8C-2C69-7BF9-FB6D15282CF4}"/>
              </a:ext>
            </a:extLst>
          </p:cNvPr>
          <p:cNvSpPr>
            <a:spLocks noGrp="1"/>
          </p:cNvSpPr>
          <p:nvPr>
            <p:ph type="body" sz="half" idx="2"/>
          </p:nvPr>
        </p:nvSpPr>
        <p:spPr>
          <a:xfrm>
            <a:off x="7694612" y="1752600"/>
            <a:ext cx="4367662" cy="4800600"/>
          </a:xfrm>
        </p:spPr>
        <p:txBody>
          <a:bodyPr>
            <a:noAutofit/>
          </a:bodyPr>
          <a:lstStyle/>
          <a:p>
            <a:r>
              <a:rPr lang="en-US" sz="3600" b="1" baseline="30000" dirty="0"/>
              <a:t>24 </a:t>
            </a:r>
            <a:r>
              <a:rPr lang="en-US" sz="3600" dirty="0"/>
              <a:t>And the ten horns out of this kingdom are ten kings that shall arise: and another shall rise after them; and he shall be diverse from the first, and he shall subdue three kings.</a:t>
            </a:r>
            <a:endParaRPr lang="en-US" sz="4400" dirty="0">
              <a:latin typeface="Imprint MT Shadow" panose="04020605060303030202" pitchFamily="82" charset="0"/>
            </a:endParaRPr>
          </a:p>
        </p:txBody>
      </p:sp>
      <p:sp>
        <p:nvSpPr>
          <p:cNvPr id="6" name="Title 1">
            <a:extLst>
              <a:ext uri="{FF2B5EF4-FFF2-40B4-BE49-F238E27FC236}">
                <a16:creationId xmlns:a16="http://schemas.microsoft.com/office/drawing/2014/main" id="{40D287C0-3612-B826-93AD-EEA9D038F5F7}"/>
              </a:ext>
            </a:extLst>
          </p:cNvPr>
          <p:cNvSpPr>
            <a:spLocks noGrp="1"/>
          </p:cNvSpPr>
          <p:nvPr>
            <p:ph type="title"/>
          </p:nvPr>
        </p:nvSpPr>
        <p:spPr>
          <a:xfrm>
            <a:off x="7821613" y="482600"/>
            <a:ext cx="3960812" cy="1422400"/>
          </a:xfrm>
        </p:spPr>
        <p:txBody>
          <a:bodyPr/>
          <a:lstStyle/>
          <a:p>
            <a:r>
              <a:rPr lang="en-US" sz="4400" dirty="0"/>
              <a:t>Daniel </a:t>
            </a:r>
            <a:br>
              <a:rPr lang="en-US" sz="4400" dirty="0"/>
            </a:br>
            <a:r>
              <a:rPr lang="en-US" sz="4400" dirty="0"/>
              <a:t>7:7, 24</a:t>
            </a:r>
          </a:p>
        </p:txBody>
      </p:sp>
      <p:pic>
        <p:nvPicPr>
          <p:cNvPr id="24578" name="Picture 2" descr="Ten horns of fourth beast of Daniel 7 ...">
            <a:extLst>
              <a:ext uri="{FF2B5EF4-FFF2-40B4-BE49-F238E27FC236}">
                <a16:creationId xmlns:a16="http://schemas.microsoft.com/office/drawing/2014/main" id="{300A862A-06B0-DB71-C7D8-C2990645CC40}"/>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4303"/>
          <a:stretch>
            <a:fillRect/>
          </a:stretch>
        </p:blipFill>
        <p:spPr bwMode="auto">
          <a:xfrm>
            <a:off x="126551" y="877077"/>
            <a:ext cx="7339676" cy="51038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7894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8ABEF4-9B39-64B1-A96F-58D7DFD3B56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F03424-46B5-46B7-383E-A146917CD079}"/>
              </a:ext>
            </a:extLst>
          </p:cNvPr>
          <p:cNvSpPr>
            <a:spLocks noGrp="1"/>
          </p:cNvSpPr>
          <p:nvPr>
            <p:ph idx="1"/>
          </p:nvPr>
        </p:nvSpPr>
        <p:spPr/>
        <p:txBody>
          <a:bodyPr>
            <a:normAutofit/>
          </a:bodyPr>
          <a:lstStyle/>
          <a:p>
            <a:pPr marL="0" indent="0">
              <a:buNone/>
            </a:pPr>
            <a:r>
              <a:rPr lang="en-US" sz="4000" b="1" dirty="0"/>
              <a:t>The Questions:</a:t>
            </a:r>
            <a:r>
              <a:rPr lang="en-US" sz="3200" b="1" dirty="0"/>
              <a:t> </a:t>
            </a:r>
          </a:p>
          <a:p>
            <a:pPr marL="0" indent="0" algn="ctr">
              <a:buNone/>
            </a:pPr>
            <a:r>
              <a:rPr lang="en-US" sz="3200" b="1" dirty="0"/>
              <a:t>What must be shown</a:t>
            </a:r>
          </a:p>
          <a:p>
            <a:pPr marL="0" indent="0">
              <a:buNone/>
            </a:pPr>
            <a:r>
              <a:rPr lang="en-US" sz="4000" b="1" dirty="0"/>
              <a:t>The Scripture: </a:t>
            </a:r>
          </a:p>
          <a:p>
            <a:pPr marL="0" indent="0" algn="ctr">
              <a:buNone/>
            </a:pPr>
            <a:r>
              <a:rPr lang="en-US" sz="3200" b="1" dirty="0"/>
              <a:t>What God testifies</a:t>
            </a:r>
          </a:p>
          <a:p>
            <a:pPr marL="0" indent="0">
              <a:buNone/>
            </a:pPr>
            <a:r>
              <a:rPr lang="en-US" sz="4000" b="1" dirty="0"/>
              <a:t>Historical Sources: </a:t>
            </a:r>
          </a:p>
          <a:p>
            <a:pPr marL="0" indent="0" algn="ctr">
              <a:buNone/>
            </a:pPr>
            <a:r>
              <a:rPr lang="en-US" sz="3200" b="1" dirty="0"/>
              <a:t>What confirms the record</a:t>
            </a:r>
          </a:p>
          <a:p>
            <a:pPr marL="0" indent="0">
              <a:buNone/>
            </a:pPr>
            <a:r>
              <a:rPr lang="en-US" sz="4000" b="1" dirty="0"/>
              <a:t>The Conclusion:</a:t>
            </a:r>
          </a:p>
          <a:p>
            <a:pPr marL="0" indent="0" algn="ctr">
              <a:buNone/>
            </a:pPr>
            <a:r>
              <a:rPr lang="en-US" sz="3200" b="1" dirty="0"/>
              <a:t>What follows from the evidence</a:t>
            </a:r>
          </a:p>
        </p:txBody>
      </p:sp>
      <p:sp>
        <p:nvSpPr>
          <p:cNvPr id="4" name="Text Placeholder 3">
            <a:extLst>
              <a:ext uri="{FF2B5EF4-FFF2-40B4-BE49-F238E27FC236}">
                <a16:creationId xmlns:a16="http://schemas.microsoft.com/office/drawing/2014/main" id="{8991AED7-D0FA-92ED-3212-0B65F9DCBEAC}"/>
              </a:ext>
            </a:extLst>
          </p:cNvPr>
          <p:cNvSpPr>
            <a:spLocks noGrp="1"/>
          </p:cNvSpPr>
          <p:nvPr>
            <p:ph type="body" sz="half" idx="2"/>
          </p:nvPr>
        </p:nvSpPr>
        <p:spPr>
          <a:xfrm>
            <a:off x="7821163" y="304800"/>
            <a:ext cx="3961368" cy="6070600"/>
          </a:xfrm>
        </p:spPr>
        <p:txBody>
          <a:bodyPr>
            <a:normAutofit/>
          </a:bodyPr>
          <a:lstStyle/>
          <a:p>
            <a:pPr algn="ctr"/>
            <a:r>
              <a:rPr lang="en-US" sz="7200" dirty="0">
                <a:latin typeface="Imprint MT Shadow" panose="04020605060303030202" pitchFamily="82" charset="0"/>
              </a:rPr>
              <a:t>The</a:t>
            </a:r>
          </a:p>
          <a:p>
            <a:pPr algn="ctr"/>
            <a:r>
              <a:rPr lang="en-US" sz="7200" dirty="0">
                <a:latin typeface="Imprint MT Shadow" panose="04020605060303030202" pitchFamily="82" charset="0"/>
              </a:rPr>
              <a:t>Method</a:t>
            </a:r>
          </a:p>
        </p:txBody>
      </p:sp>
      <p:pic>
        <p:nvPicPr>
          <p:cNvPr id="1026" name="Picture 2" descr="Free Vintage Scales Justice Image - Scales, Justice, Law ...">
            <a:extLst>
              <a:ext uri="{FF2B5EF4-FFF2-40B4-BE49-F238E27FC236}">
                <a16:creationId xmlns:a16="http://schemas.microsoft.com/office/drawing/2014/main" id="{00AEF567-4117-EEFF-749A-3A56EA6A792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824" r="25098"/>
          <a:stretch>
            <a:fillRect/>
          </a:stretch>
        </p:blipFill>
        <p:spPr bwMode="auto">
          <a:xfrm>
            <a:off x="8242058" y="2514600"/>
            <a:ext cx="3403152" cy="3886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9131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BBC09-892E-C7BE-63F0-9B4035F76A0E}"/>
              </a:ext>
            </a:extLst>
          </p:cNvPr>
          <p:cNvSpPr>
            <a:spLocks noGrp="1"/>
          </p:cNvSpPr>
          <p:nvPr>
            <p:ph type="title"/>
          </p:nvPr>
        </p:nvSpPr>
        <p:spPr>
          <a:xfrm>
            <a:off x="989012" y="762000"/>
            <a:ext cx="10287000" cy="1524000"/>
          </a:xfrm>
        </p:spPr>
        <p:txBody>
          <a:bodyPr/>
          <a:lstStyle/>
          <a:p>
            <a:r>
              <a:rPr lang="en-US" sz="4800" dirty="0"/>
              <a:t>Notes about the Ten Horns/Kingdoms</a:t>
            </a:r>
            <a:endParaRPr lang="en-US" dirty="0"/>
          </a:p>
        </p:txBody>
      </p:sp>
      <p:sp>
        <p:nvSpPr>
          <p:cNvPr id="7" name="TextBox 6">
            <a:extLst>
              <a:ext uri="{FF2B5EF4-FFF2-40B4-BE49-F238E27FC236}">
                <a16:creationId xmlns:a16="http://schemas.microsoft.com/office/drawing/2014/main" id="{A2DD2152-F413-09B6-CB0F-A4A805D52344}"/>
              </a:ext>
            </a:extLst>
          </p:cNvPr>
          <p:cNvSpPr txBox="1"/>
          <p:nvPr/>
        </p:nvSpPr>
        <p:spPr>
          <a:xfrm>
            <a:off x="989012" y="2925901"/>
            <a:ext cx="10668000" cy="3170099"/>
          </a:xfrm>
          <a:prstGeom prst="rect">
            <a:avLst/>
          </a:prstGeom>
          <a:noFill/>
        </p:spPr>
        <p:txBody>
          <a:bodyPr wrap="square">
            <a:spAutoFit/>
          </a:bodyPr>
          <a:lstStyle/>
          <a:p>
            <a:pPr marL="571500" indent="-571500">
              <a:buFont typeface="Arial" panose="020B0604020202020204" pitchFamily="34" charset="0"/>
              <a:buChar char="•"/>
            </a:pPr>
            <a:r>
              <a:rPr lang="en-US" sz="4000" dirty="0"/>
              <a:t>They arise from the 4</a:t>
            </a:r>
            <a:r>
              <a:rPr lang="en-US" sz="4000" baseline="30000" dirty="0"/>
              <a:t>th</a:t>
            </a:r>
            <a:r>
              <a:rPr lang="en-US" sz="4000" dirty="0"/>
              <a:t> beast, ROME</a:t>
            </a:r>
          </a:p>
          <a:p>
            <a:pPr marL="571500" indent="-571500">
              <a:buFont typeface="Arial" panose="020B0604020202020204" pitchFamily="34" charset="0"/>
              <a:buChar char="•"/>
            </a:pPr>
            <a:r>
              <a:rPr lang="en-US" sz="4000" dirty="0"/>
              <a:t>They are contemporaneous with one another</a:t>
            </a:r>
          </a:p>
          <a:p>
            <a:pPr marL="571500" indent="-571500">
              <a:buFont typeface="Arial" panose="020B0604020202020204" pitchFamily="34" charset="0"/>
              <a:buChar char="•"/>
            </a:pPr>
            <a:r>
              <a:rPr lang="en-US" sz="4000" dirty="0"/>
              <a:t>They are part of Rome’s decline, not a new empire</a:t>
            </a:r>
            <a:br>
              <a:rPr lang="en-US" sz="4000" dirty="0"/>
            </a:br>
            <a:endParaRPr lang="en-US" sz="4000" dirty="0"/>
          </a:p>
        </p:txBody>
      </p:sp>
    </p:spTree>
    <p:extLst>
      <p:ext uri="{BB962C8B-B14F-4D97-AF65-F5344CB8AC3E}">
        <p14:creationId xmlns:p14="http://schemas.microsoft.com/office/powerpoint/2010/main" val="2760330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05FFF-43FA-AC76-66B5-88F431B333FF}"/>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1D461195-2F39-E634-2FB4-BBD7B0B10750}"/>
              </a:ext>
            </a:extLst>
          </p:cNvPr>
          <p:cNvSpPr>
            <a:spLocks noGrp="1"/>
          </p:cNvSpPr>
          <p:nvPr>
            <p:ph type="title"/>
          </p:nvPr>
        </p:nvSpPr>
        <p:spPr/>
        <p:txBody>
          <a:bodyPr>
            <a:noAutofit/>
          </a:bodyPr>
          <a:lstStyle/>
          <a:p>
            <a:r>
              <a:rPr lang="en-US" sz="4400" dirty="0"/>
              <a:t>3. </a:t>
            </a:r>
            <a:r>
              <a:rPr lang="en-US" dirty="0"/>
              <a:t>To what date did the kingdom of Babylon continue? </a:t>
            </a:r>
            <a:endParaRPr lang="en-US" sz="6000" dirty="0"/>
          </a:p>
        </p:txBody>
      </p:sp>
      <p:sp>
        <p:nvSpPr>
          <p:cNvPr id="14" name="Content Placeholder 13">
            <a:extLst>
              <a:ext uri="{FF2B5EF4-FFF2-40B4-BE49-F238E27FC236}">
                <a16:creationId xmlns:a16="http://schemas.microsoft.com/office/drawing/2014/main" id="{FFE0E77C-23DE-6D04-E139-8FE12B166D47}"/>
              </a:ext>
            </a:extLst>
          </p:cNvPr>
          <p:cNvSpPr>
            <a:spLocks noGrp="1"/>
          </p:cNvSpPr>
          <p:nvPr>
            <p:ph idx="1"/>
          </p:nvPr>
        </p:nvSpPr>
        <p:spPr>
          <a:xfrm>
            <a:off x="1065212" y="1981199"/>
            <a:ext cx="5562600" cy="4203843"/>
          </a:xfrm>
        </p:spPr>
        <p:txBody>
          <a:bodyPr>
            <a:noAutofit/>
          </a:bodyPr>
          <a:lstStyle/>
          <a:p>
            <a:pPr marL="0" indent="0">
              <a:buNone/>
            </a:pPr>
            <a:r>
              <a:rPr lang="en-US" sz="4400" dirty="0"/>
              <a:t>Answer:  </a:t>
            </a:r>
          </a:p>
          <a:p>
            <a:pPr lvl="0"/>
            <a:r>
              <a:rPr lang="en-US" sz="5400" dirty="0"/>
              <a:t>B.C. 538</a:t>
            </a:r>
          </a:p>
        </p:txBody>
      </p:sp>
      <p:pic>
        <p:nvPicPr>
          <p:cNvPr id="2052" name="Picture 4" descr="213,000+ Question Mark Stock Photos, Pictures &amp; Royalty-Free ...">
            <a:extLst>
              <a:ext uri="{FF2B5EF4-FFF2-40B4-BE49-F238E27FC236}">
                <a16:creationId xmlns:a16="http://schemas.microsoft.com/office/drawing/2014/main" id="{EABBD120-BB96-4FC3-8A10-1458744B70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3629" y="2000249"/>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0017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E8A9CF-D558-989F-626F-C5B244D93FD1}"/>
            </a:ext>
          </a:extLst>
        </p:cNvPr>
        <p:cNvGrpSpPr/>
        <p:nvPr/>
      </p:nvGrpSpPr>
      <p:grpSpPr>
        <a:xfrm>
          <a:off x="0" y="0"/>
          <a:ext cx="0" cy="0"/>
          <a:chOff x="0" y="0"/>
          <a:chExt cx="0" cy="0"/>
        </a:xfrm>
      </p:grpSpPr>
      <p:sp>
        <p:nvSpPr>
          <p:cNvPr id="2" name="Text Placeholder 3">
            <a:extLst>
              <a:ext uri="{FF2B5EF4-FFF2-40B4-BE49-F238E27FC236}">
                <a16:creationId xmlns:a16="http://schemas.microsoft.com/office/drawing/2014/main" id="{26AEB4F0-4729-F307-C1F2-8BA6A5546C81}"/>
              </a:ext>
            </a:extLst>
          </p:cNvPr>
          <p:cNvSpPr txBox="1">
            <a:spLocks/>
          </p:cNvSpPr>
          <p:nvPr/>
        </p:nvSpPr>
        <p:spPr>
          <a:xfrm>
            <a:off x="531812" y="304800"/>
            <a:ext cx="11250719" cy="914400"/>
          </a:xfrm>
          <a:prstGeom prst="rect">
            <a:avLst/>
          </a:prstGeom>
        </p:spPr>
        <p:txBody>
          <a:bodyPr>
            <a:normAutofit/>
          </a:bodyPr>
          <a:lst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2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24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20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8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a:lstStyle>
          <a:p>
            <a:pPr marL="0" indent="0" algn="ctr">
              <a:buNone/>
            </a:pPr>
            <a:r>
              <a:rPr lang="en-US" sz="3600" dirty="0">
                <a:latin typeface="Imprint MT Shadow" panose="04020605060303030202" pitchFamily="82" charset="0"/>
              </a:rPr>
              <a:t>3. To what date did the kingdom of Babylon continue? </a:t>
            </a:r>
          </a:p>
        </p:txBody>
      </p:sp>
      <p:sp>
        <p:nvSpPr>
          <p:cNvPr id="4" name="TextBox 3">
            <a:extLst>
              <a:ext uri="{FF2B5EF4-FFF2-40B4-BE49-F238E27FC236}">
                <a16:creationId xmlns:a16="http://schemas.microsoft.com/office/drawing/2014/main" id="{CE05A237-A088-C23C-F1FA-3B167E4FFC57}"/>
              </a:ext>
            </a:extLst>
          </p:cNvPr>
          <p:cNvSpPr txBox="1"/>
          <p:nvPr/>
        </p:nvSpPr>
        <p:spPr>
          <a:xfrm>
            <a:off x="520699" y="1066800"/>
            <a:ext cx="10896601" cy="5262979"/>
          </a:xfrm>
          <a:prstGeom prst="rect">
            <a:avLst/>
          </a:prstGeom>
          <a:noFill/>
        </p:spPr>
        <p:txBody>
          <a:bodyPr wrap="square">
            <a:spAutoFit/>
          </a:bodyPr>
          <a:lstStyle/>
          <a:p>
            <a:pPr>
              <a:buNone/>
            </a:pPr>
            <a:r>
              <a:rPr lang="en-US" sz="2800" b="1" dirty="0"/>
              <a:t>Babylon Ends:  538 BC</a:t>
            </a:r>
          </a:p>
          <a:p>
            <a:pPr marL="457200" indent="-457200">
              <a:buFont typeface="Arial" panose="020B0604020202020204" pitchFamily="34" charset="0"/>
              <a:buChar char="•"/>
            </a:pPr>
            <a:r>
              <a:rPr lang="en-US" sz="2800" dirty="0"/>
              <a:t>Babylon falls to Cyrus the Great</a:t>
            </a:r>
          </a:p>
          <a:p>
            <a:pPr marL="457200" indent="-457200">
              <a:buFont typeface="Arial" panose="020B0604020202020204" pitchFamily="34" charset="0"/>
              <a:buChar char="•"/>
            </a:pPr>
            <a:r>
              <a:rPr lang="en-US" sz="2800" dirty="0"/>
              <a:t>The city is taken without prolonged siege</a:t>
            </a:r>
          </a:p>
          <a:p>
            <a:pPr marL="457200" indent="-457200">
              <a:buFont typeface="Arial" panose="020B0604020202020204" pitchFamily="34" charset="0"/>
              <a:buChar char="•"/>
            </a:pPr>
            <a:r>
              <a:rPr lang="en-US" sz="2800" dirty="0"/>
              <a:t>Babylon ceases to exist as an independent imperial power</a:t>
            </a:r>
          </a:p>
          <a:p>
            <a:r>
              <a:rPr lang="en-US" sz="2800" b="1" dirty="0"/>
              <a:t>Fall of Babylon, 539 BC</a:t>
            </a:r>
            <a:endParaRPr lang="en-US" sz="2800" dirty="0"/>
          </a:p>
          <a:p>
            <a:pPr marL="457200" indent="-457200">
              <a:buFont typeface="Arial" panose="020B0604020202020204" pitchFamily="34" charset="0"/>
              <a:buChar char="•"/>
            </a:pPr>
            <a:r>
              <a:rPr lang="en-US" sz="2800" dirty="0"/>
              <a:t>First full year of Persian administration: </a:t>
            </a:r>
            <a:r>
              <a:rPr lang="en-US" sz="2800" b="1" dirty="0"/>
              <a:t>538 BC</a:t>
            </a:r>
            <a:endParaRPr lang="en-US" sz="2800" dirty="0"/>
          </a:p>
          <a:p>
            <a:r>
              <a:rPr lang="en-US" sz="2800" dirty="0"/>
              <a:t>This is standard in:</a:t>
            </a:r>
          </a:p>
          <a:p>
            <a:pPr marL="457200" indent="-457200">
              <a:buFont typeface="Arial" panose="020B0604020202020204" pitchFamily="34" charset="0"/>
              <a:buChar char="•"/>
            </a:pPr>
            <a:r>
              <a:rPr lang="en-US" sz="2800" dirty="0"/>
              <a:t>Persian chronicles</a:t>
            </a:r>
          </a:p>
          <a:p>
            <a:pPr marL="457200" indent="-457200">
              <a:buFont typeface="Arial" panose="020B0604020202020204" pitchFamily="34" charset="0"/>
              <a:buChar char="•"/>
            </a:pPr>
            <a:r>
              <a:rPr lang="en-US" sz="2800" dirty="0"/>
              <a:t>Classical historians (e.g., Herodotus)</a:t>
            </a:r>
          </a:p>
          <a:p>
            <a:pPr marL="457200" indent="-457200">
              <a:buFont typeface="Arial" panose="020B0604020202020204" pitchFamily="34" charset="0"/>
              <a:buChar char="•"/>
            </a:pPr>
            <a:r>
              <a:rPr lang="en-US" sz="2800" dirty="0"/>
              <a:t>Modern Near Eastern history</a:t>
            </a:r>
          </a:p>
          <a:p>
            <a:r>
              <a:rPr lang="en-US" sz="2800" b="1" dirty="0"/>
              <a:t>Why 538 is used:</a:t>
            </a:r>
            <a:r>
              <a:rPr lang="en-US" sz="2800" dirty="0"/>
              <a:t> it marks the </a:t>
            </a:r>
            <a:r>
              <a:rPr lang="en-US" sz="2800" i="1" dirty="0"/>
              <a:t>effective transfer of rule</a:t>
            </a:r>
            <a:r>
              <a:rPr lang="en-US" sz="2800" dirty="0"/>
              <a:t>, not the moment of capture.</a:t>
            </a:r>
          </a:p>
        </p:txBody>
      </p:sp>
    </p:spTree>
    <p:extLst>
      <p:ext uri="{BB962C8B-B14F-4D97-AF65-F5344CB8AC3E}">
        <p14:creationId xmlns:p14="http://schemas.microsoft.com/office/powerpoint/2010/main" val="1413641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1A67F-A7D1-A0F5-0EB1-4E49EB1FB11D}"/>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FE0F2988-9444-AF5A-2105-FE7C153AAD63}"/>
              </a:ext>
            </a:extLst>
          </p:cNvPr>
          <p:cNvSpPr>
            <a:spLocks noGrp="1"/>
          </p:cNvSpPr>
          <p:nvPr>
            <p:ph type="title"/>
          </p:nvPr>
        </p:nvSpPr>
        <p:spPr/>
        <p:txBody>
          <a:bodyPr>
            <a:noAutofit/>
          </a:bodyPr>
          <a:lstStyle/>
          <a:p>
            <a:r>
              <a:rPr lang="en-US" dirty="0"/>
              <a:t>4. To what date did Medo-Persia continue?</a:t>
            </a:r>
            <a:endParaRPr lang="en-US" sz="6000" dirty="0"/>
          </a:p>
        </p:txBody>
      </p:sp>
      <p:sp>
        <p:nvSpPr>
          <p:cNvPr id="14" name="Content Placeholder 13">
            <a:extLst>
              <a:ext uri="{FF2B5EF4-FFF2-40B4-BE49-F238E27FC236}">
                <a16:creationId xmlns:a16="http://schemas.microsoft.com/office/drawing/2014/main" id="{4E7B8429-3A00-A8BB-657D-0B55CD11C6BC}"/>
              </a:ext>
            </a:extLst>
          </p:cNvPr>
          <p:cNvSpPr>
            <a:spLocks noGrp="1"/>
          </p:cNvSpPr>
          <p:nvPr>
            <p:ph idx="1"/>
          </p:nvPr>
        </p:nvSpPr>
        <p:spPr>
          <a:xfrm>
            <a:off x="1065212" y="1981199"/>
            <a:ext cx="5562600" cy="4203843"/>
          </a:xfrm>
        </p:spPr>
        <p:txBody>
          <a:bodyPr>
            <a:noAutofit/>
          </a:bodyPr>
          <a:lstStyle/>
          <a:p>
            <a:pPr marL="0" indent="0">
              <a:buNone/>
            </a:pPr>
            <a:r>
              <a:rPr lang="en-US" sz="4400" dirty="0"/>
              <a:t>Answer:  </a:t>
            </a:r>
          </a:p>
          <a:p>
            <a:pPr lvl="0"/>
            <a:r>
              <a:rPr lang="en-US" sz="5400" dirty="0"/>
              <a:t>B.C. 331</a:t>
            </a:r>
          </a:p>
        </p:txBody>
      </p:sp>
      <p:pic>
        <p:nvPicPr>
          <p:cNvPr id="2052" name="Picture 4" descr="213,000+ Question Mark Stock Photos, Pictures &amp; Royalty-Free ...">
            <a:extLst>
              <a:ext uri="{FF2B5EF4-FFF2-40B4-BE49-F238E27FC236}">
                <a16:creationId xmlns:a16="http://schemas.microsoft.com/office/drawing/2014/main" id="{DF36C797-59CB-7B16-6967-E46B4078AC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3629" y="2000249"/>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4705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6BE1B4-2B35-CEDA-E5AD-B029D3769CD2}"/>
            </a:ext>
          </a:extLst>
        </p:cNvPr>
        <p:cNvGrpSpPr/>
        <p:nvPr/>
      </p:nvGrpSpPr>
      <p:grpSpPr>
        <a:xfrm>
          <a:off x="0" y="0"/>
          <a:ext cx="0" cy="0"/>
          <a:chOff x="0" y="0"/>
          <a:chExt cx="0" cy="0"/>
        </a:xfrm>
      </p:grpSpPr>
      <p:sp>
        <p:nvSpPr>
          <p:cNvPr id="2" name="Text Placeholder 3">
            <a:extLst>
              <a:ext uri="{FF2B5EF4-FFF2-40B4-BE49-F238E27FC236}">
                <a16:creationId xmlns:a16="http://schemas.microsoft.com/office/drawing/2014/main" id="{48C4A162-EFB7-A264-F9BD-626CAFB54EAE}"/>
              </a:ext>
            </a:extLst>
          </p:cNvPr>
          <p:cNvSpPr txBox="1">
            <a:spLocks/>
          </p:cNvSpPr>
          <p:nvPr/>
        </p:nvSpPr>
        <p:spPr>
          <a:xfrm>
            <a:off x="531812" y="304800"/>
            <a:ext cx="11250719" cy="914400"/>
          </a:xfrm>
          <a:prstGeom prst="rect">
            <a:avLst/>
          </a:prstGeom>
        </p:spPr>
        <p:txBody>
          <a:bodyPr>
            <a:normAutofit/>
          </a:bodyPr>
          <a:lst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2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24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20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8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a:lstStyle>
          <a:p>
            <a:pPr marL="0" indent="0" algn="ctr">
              <a:buNone/>
            </a:pPr>
            <a:r>
              <a:rPr lang="en-US" sz="3600" dirty="0">
                <a:latin typeface="Imprint MT Shadow" panose="04020605060303030202" pitchFamily="82" charset="0"/>
              </a:rPr>
              <a:t>4. To what date did Medo-Persia continue? </a:t>
            </a:r>
          </a:p>
        </p:txBody>
      </p:sp>
      <p:sp>
        <p:nvSpPr>
          <p:cNvPr id="4" name="TextBox 3">
            <a:extLst>
              <a:ext uri="{FF2B5EF4-FFF2-40B4-BE49-F238E27FC236}">
                <a16:creationId xmlns:a16="http://schemas.microsoft.com/office/drawing/2014/main" id="{7EB8CD03-D0D5-E51C-FEC4-E7F5E16367C4}"/>
              </a:ext>
            </a:extLst>
          </p:cNvPr>
          <p:cNvSpPr txBox="1"/>
          <p:nvPr/>
        </p:nvSpPr>
        <p:spPr>
          <a:xfrm>
            <a:off x="520699" y="1066800"/>
            <a:ext cx="10896601" cy="5016758"/>
          </a:xfrm>
          <a:prstGeom prst="rect">
            <a:avLst/>
          </a:prstGeom>
          <a:noFill/>
        </p:spPr>
        <p:txBody>
          <a:bodyPr wrap="square">
            <a:spAutoFit/>
          </a:bodyPr>
          <a:lstStyle/>
          <a:p>
            <a:pPr>
              <a:buNone/>
            </a:pPr>
            <a:r>
              <a:rPr lang="en-US" sz="3200" b="1" dirty="0"/>
              <a:t>Medo-Persia Ends:  331 BC</a:t>
            </a:r>
          </a:p>
          <a:p>
            <a:pPr marL="457200" indent="-457200">
              <a:buFont typeface="Arial" panose="020B0604020202020204" pitchFamily="34" charset="0"/>
              <a:buChar char="•"/>
            </a:pPr>
            <a:r>
              <a:rPr lang="en-US" sz="3200" dirty="0"/>
              <a:t>Defeat by Alexander the Great</a:t>
            </a:r>
          </a:p>
          <a:p>
            <a:pPr marL="457200" indent="-457200">
              <a:buFont typeface="Arial" panose="020B0604020202020204" pitchFamily="34" charset="0"/>
              <a:buChar char="•"/>
            </a:pPr>
            <a:r>
              <a:rPr lang="en-US" sz="3200" dirty="0"/>
              <a:t>Decisive battle: Battle of Gaugamela</a:t>
            </a:r>
          </a:p>
          <a:p>
            <a:pPr marL="457200" indent="-457200">
              <a:buFont typeface="Arial" panose="020B0604020202020204" pitchFamily="34" charset="0"/>
              <a:buChar char="•"/>
            </a:pPr>
            <a:r>
              <a:rPr lang="en-US" sz="3200" dirty="0"/>
              <a:t>First full year of Persian administration: </a:t>
            </a:r>
            <a:r>
              <a:rPr lang="en-US" sz="3200" b="1" dirty="0"/>
              <a:t>538 BC</a:t>
            </a:r>
            <a:endParaRPr lang="en-US" sz="3200" dirty="0"/>
          </a:p>
          <a:p>
            <a:r>
              <a:rPr lang="en-US" sz="3200" dirty="0"/>
              <a:t>After this:</a:t>
            </a:r>
          </a:p>
          <a:p>
            <a:pPr marL="457200" indent="-457200">
              <a:buFont typeface="Arial" panose="020B0604020202020204" pitchFamily="34" charset="0"/>
              <a:buChar char="•"/>
            </a:pPr>
            <a:r>
              <a:rPr lang="en-US" sz="3200" dirty="0"/>
              <a:t>Persian imperial authority collapses</a:t>
            </a:r>
          </a:p>
          <a:p>
            <a:pPr marL="457200" indent="-457200">
              <a:buFont typeface="Arial" panose="020B0604020202020204" pitchFamily="34" charset="0"/>
              <a:buChar char="•"/>
            </a:pPr>
            <a:r>
              <a:rPr lang="en-US" sz="3200" dirty="0"/>
              <a:t>Alexander becomes ruler of the Near Eastern world</a:t>
            </a:r>
          </a:p>
          <a:p>
            <a:r>
              <a:rPr lang="en-US" sz="3200" dirty="0"/>
              <a:t>This date is:</a:t>
            </a:r>
          </a:p>
          <a:p>
            <a:pPr marL="457200" indent="-457200">
              <a:buFont typeface="Arial" panose="020B0604020202020204" pitchFamily="34" charset="0"/>
              <a:buChar char="•"/>
            </a:pPr>
            <a:r>
              <a:rPr lang="en-US" sz="3200" dirty="0"/>
              <a:t>Universally cited in classical history</a:t>
            </a:r>
          </a:p>
          <a:p>
            <a:pPr marL="457200" indent="-457200">
              <a:buFont typeface="Arial" panose="020B0604020202020204" pitchFamily="34" charset="0"/>
              <a:buChar char="•"/>
            </a:pPr>
            <a:r>
              <a:rPr lang="en-US" sz="3200" dirty="0"/>
              <a:t>Used in secular textbooks without controversy</a:t>
            </a:r>
          </a:p>
        </p:txBody>
      </p:sp>
    </p:spTree>
    <p:extLst>
      <p:ext uri="{BB962C8B-B14F-4D97-AF65-F5344CB8AC3E}">
        <p14:creationId xmlns:p14="http://schemas.microsoft.com/office/powerpoint/2010/main" val="992220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1438D1-3002-CC19-9B3F-FDDD81366EA6}"/>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8BBF422D-C67C-85A3-64C9-1A6ADEB677BC}"/>
              </a:ext>
            </a:extLst>
          </p:cNvPr>
          <p:cNvSpPr>
            <a:spLocks noGrp="1"/>
          </p:cNvSpPr>
          <p:nvPr>
            <p:ph type="title"/>
          </p:nvPr>
        </p:nvSpPr>
        <p:spPr/>
        <p:txBody>
          <a:bodyPr>
            <a:noAutofit/>
          </a:bodyPr>
          <a:lstStyle/>
          <a:p>
            <a:r>
              <a:rPr lang="en-US" dirty="0"/>
              <a:t>5. To what date did Grecia continue?</a:t>
            </a:r>
            <a:endParaRPr lang="en-US" sz="6000" dirty="0"/>
          </a:p>
        </p:txBody>
      </p:sp>
      <p:sp>
        <p:nvSpPr>
          <p:cNvPr id="14" name="Content Placeholder 13">
            <a:extLst>
              <a:ext uri="{FF2B5EF4-FFF2-40B4-BE49-F238E27FC236}">
                <a16:creationId xmlns:a16="http://schemas.microsoft.com/office/drawing/2014/main" id="{CD9402FA-C675-AFA0-BE1F-31BBAB8AA841}"/>
              </a:ext>
            </a:extLst>
          </p:cNvPr>
          <p:cNvSpPr>
            <a:spLocks noGrp="1"/>
          </p:cNvSpPr>
          <p:nvPr>
            <p:ph idx="1"/>
          </p:nvPr>
        </p:nvSpPr>
        <p:spPr>
          <a:xfrm>
            <a:off x="1065212" y="1981199"/>
            <a:ext cx="5562600" cy="4203843"/>
          </a:xfrm>
        </p:spPr>
        <p:txBody>
          <a:bodyPr>
            <a:noAutofit/>
          </a:bodyPr>
          <a:lstStyle/>
          <a:p>
            <a:pPr marL="0" indent="0">
              <a:buNone/>
            </a:pPr>
            <a:r>
              <a:rPr lang="en-US" sz="4400" dirty="0"/>
              <a:t>Answer:  </a:t>
            </a:r>
          </a:p>
          <a:p>
            <a:pPr lvl="0"/>
            <a:r>
              <a:rPr lang="en-US" sz="5400" dirty="0"/>
              <a:t>B.C. 168</a:t>
            </a:r>
          </a:p>
        </p:txBody>
      </p:sp>
      <p:pic>
        <p:nvPicPr>
          <p:cNvPr id="2052" name="Picture 4" descr="213,000+ Question Mark Stock Photos, Pictures &amp; Royalty-Free ...">
            <a:extLst>
              <a:ext uri="{FF2B5EF4-FFF2-40B4-BE49-F238E27FC236}">
                <a16:creationId xmlns:a16="http://schemas.microsoft.com/office/drawing/2014/main" id="{31645EAD-F2C5-9FE1-4408-48BA76EE60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3629" y="2000249"/>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8965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E9062-78FA-DEAB-B6AD-838C10C8DACF}"/>
            </a:ext>
          </a:extLst>
        </p:cNvPr>
        <p:cNvGrpSpPr/>
        <p:nvPr/>
      </p:nvGrpSpPr>
      <p:grpSpPr>
        <a:xfrm>
          <a:off x="0" y="0"/>
          <a:ext cx="0" cy="0"/>
          <a:chOff x="0" y="0"/>
          <a:chExt cx="0" cy="0"/>
        </a:xfrm>
      </p:grpSpPr>
      <p:sp>
        <p:nvSpPr>
          <p:cNvPr id="2" name="Text Placeholder 3">
            <a:extLst>
              <a:ext uri="{FF2B5EF4-FFF2-40B4-BE49-F238E27FC236}">
                <a16:creationId xmlns:a16="http://schemas.microsoft.com/office/drawing/2014/main" id="{168BD180-C84E-3604-75A2-90F1BA3C180C}"/>
              </a:ext>
            </a:extLst>
          </p:cNvPr>
          <p:cNvSpPr txBox="1">
            <a:spLocks/>
          </p:cNvSpPr>
          <p:nvPr/>
        </p:nvSpPr>
        <p:spPr>
          <a:xfrm>
            <a:off x="531812" y="304800"/>
            <a:ext cx="11250719" cy="914400"/>
          </a:xfrm>
          <a:prstGeom prst="rect">
            <a:avLst/>
          </a:prstGeom>
        </p:spPr>
        <p:txBody>
          <a:bodyPr>
            <a:normAutofit/>
          </a:bodyPr>
          <a:lst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2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24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20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8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a:lstStyle>
          <a:p>
            <a:pPr marL="0" indent="0" algn="ctr">
              <a:buNone/>
            </a:pPr>
            <a:r>
              <a:rPr lang="en-US" sz="3600" dirty="0">
                <a:latin typeface="Imprint MT Shadow" panose="04020605060303030202" pitchFamily="82" charset="0"/>
              </a:rPr>
              <a:t>5. To what date did Grecia continue? </a:t>
            </a:r>
          </a:p>
        </p:txBody>
      </p:sp>
      <p:sp>
        <p:nvSpPr>
          <p:cNvPr id="4" name="TextBox 3">
            <a:extLst>
              <a:ext uri="{FF2B5EF4-FFF2-40B4-BE49-F238E27FC236}">
                <a16:creationId xmlns:a16="http://schemas.microsoft.com/office/drawing/2014/main" id="{00D8D95F-3CAD-D235-06EF-4733CC9B9C64}"/>
              </a:ext>
            </a:extLst>
          </p:cNvPr>
          <p:cNvSpPr txBox="1"/>
          <p:nvPr/>
        </p:nvSpPr>
        <p:spPr>
          <a:xfrm>
            <a:off x="739774" y="1024950"/>
            <a:ext cx="10896601" cy="5509200"/>
          </a:xfrm>
          <a:prstGeom prst="rect">
            <a:avLst/>
          </a:prstGeom>
          <a:noFill/>
        </p:spPr>
        <p:txBody>
          <a:bodyPr wrap="square">
            <a:spAutoFit/>
          </a:bodyPr>
          <a:lstStyle/>
          <a:p>
            <a:pPr>
              <a:buNone/>
            </a:pPr>
            <a:r>
              <a:rPr lang="en-US" sz="3200" b="1" dirty="0"/>
              <a:t>Greece Ends:  168 BC</a:t>
            </a:r>
          </a:p>
          <a:p>
            <a:pPr marL="457200" indent="-457200">
              <a:buFont typeface="Arial" panose="020B0604020202020204" pitchFamily="34" charset="0"/>
              <a:buChar char="•"/>
            </a:pPr>
            <a:r>
              <a:rPr lang="en-US" sz="3200" dirty="0"/>
              <a:t>Greek rule fragments after Alexander</a:t>
            </a:r>
          </a:p>
          <a:p>
            <a:pPr marL="457200" indent="-457200">
              <a:buFont typeface="Arial" panose="020B0604020202020204" pitchFamily="34" charset="0"/>
              <a:buChar char="•"/>
            </a:pPr>
            <a:r>
              <a:rPr lang="en-US" sz="3200" dirty="0"/>
              <a:t>Final political independence ends with Rome’s victory over Macedon</a:t>
            </a:r>
          </a:p>
          <a:p>
            <a:r>
              <a:rPr lang="en-US" sz="3200" dirty="0"/>
              <a:t>Key event:  </a:t>
            </a:r>
            <a:r>
              <a:rPr lang="en-US" sz="3200" b="1" dirty="0"/>
              <a:t>Battle of </a:t>
            </a:r>
            <a:r>
              <a:rPr lang="en-US" sz="3200" b="1" dirty="0" err="1"/>
              <a:t>Pydna</a:t>
            </a:r>
            <a:endParaRPr lang="en-US" sz="3200" b="1" dirty="0"/>
          </a:p>
          <a:p>
            <a:r>
              <a:rPr lang="en-US" sz="3200" dirty="0"/>
              <a:t>After </a:t>
            </a:r>
            <a:r>
              <a:rPr lang="en-US" sz="3200" dirty="0" err="1"/>
              <a:t>Pydna</a:t>
            </a:r>
            <a:r>
              <a:rPr lang="en-US" sz="3200" dirty="0"/>
              <a:t>:</a:t>
            </a:r>
          </a:p>
          <a:p>
            <a:pPr marL="457200" indent="-457200">
              <a:buFont typeface="Arial" panose="020B0604020202020204" pitchFamily="34" charset="0"/>
              <a:buChar char="•"/>
            </a:pPr>
            <a:r>
              <a:rPr lang="en-US" sz="3200" dirty="0"/>
              <a:t>Greek kingdoms lose sovereignty</a:t>
            </a:r>
          </a:p>
          <a:p>
            <a:pPr marL="457200" indent="-457200">
              <a:buFont typeface="Arial" panose="020B0604020202020204" pitchFamily="34" charset="0"/>
              <a:buChar char="•"/>
            </a:pPr>
            <a:r>
              <a:rPr lang="en-US" sz="3200" dirty="0"/>
              <a:t>Rome becomes the dominant Mediterranean power</a:t>
            </a:r>
          </a:p>
          <a:p>
            <a:pPr marL="457200" indent="-457200">
              <a:buFont typeface="Arial" panose="020B0604020202020204" pitchFamily="34" charset="0"/>
              <a:buChar char="•"/>
            </a:pPr>
            <a:endParaRPr lang="en-US" sz="3200" dirty="0"/>
          </a:p>
          <a:p>
            <a:r>
              <a:rPr lang="en-US" sz="3200" dirty="0"/>
              <a:t>This is why historians mark 168 BC as the end of Greek world rule—even though Greek culture continues.</a:t>
            </a:r>
          </a:p>
        </p:txBody>
      </p:sp>
    </p:spTree>
    <p:extLst>
      <p:ext uri="{BB962C8B-B14F-4D97-AF65-F5344CB8AC3E}">
        <p14:creationId xmlns:p14="http://schemas.microsoft.com/office/powerpoint/2010/main" val="1917208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1AD554-85A7-CF1C-071D-B4F800D3D8E4}"/>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3C18F0DE-B858-F24B-8678-2EF761552C02}"/>
              </a:ext>
            </a:extLst>
          </p:cNvPr>
          <p:cNvSpPr>
            <a:spLocks noGrp="1"/>
          </p:cNvSpPr>
          <p:nvPr>
            <p:ph type="title"/>
          </p:nvPr>
        </p:nvSpPr>
        <p:spPr/>
        <p:txBody>
          <a:bodyPr>
            <a:noAutofit/>
          </a:bodyPr>
          <a:lstStyle/>
          <a:p>
            <a:r>
              <a:rPr lang="en-US" dirty="0"/>
              <a:t>6. To what date did Rome continue?</a:t>
            </a:r>
            <a:endParaRPr lang="en-US" sz="6000" dirty="0"/>
          </a:p>
        </p:txBody>
      </p:sp>
      <p:sp>
        <p:nvSpPr>
          <p:cNvPr id="14" name="Content Placeholder 13">
            <a:extLst>
              <a:ext uri="{FF2B5EF4-FFF2-40B4-BE49-F238E27FC236}">
                <a16:creationId xmlns:a16="http://schemas.microsoft.com/office/drawing/2014/main" id="{321FEA6A-ECA9-4BAE-CF50-0F323460986A}"/>
              </a:ext>
            </a:extLst>
          </p:cNvPr>
          <p:cNvSpPr>
            <a:spLocks noGrp="1"/>
          </p:cNvSpPr>
          <p:nvPr>
            <p:ph idx="1"/>
          </p:nvPr>
        </p:nvSpPr>
        <p:spPr>
          <a:xfrm>
            <a:off x="1065212" y="1981199"/>
            <a:ext cx="5562600" cy="4203843"/>
          </a:xfrm>
        </p:spPr>
        <p:txBody>
          <a:bodyPr>
            <a:noAutofit/>
          </a:bodyPr>
          <a:lstStyle/>
          <a:p>
            <a:pPr marL="0" indent="0">
              <a:buNone/>
            </a:pPr>
            <a:r>
              <a:rPr lang="en-US" sz="4400" dirty="0"/>
              <a:t>Answer:  </a:t>
            </a:r>
          </a:p>
          <a:p>
            <a:pPr lvl="0"/>
            <a:r>
              <a:rPr lang="en-US" sz="5400" dirty="0"/>
              <a:t>A.D. 476</a:t>
            </a:r>
          </a:p>
        </p:txBody>
      </p:sp>
      <p:pic>
        <p:nvPicPr>
          <p:cNvPr id="2052" name="Picture 4" descr="213,000+ Question Mark Stock Photos, Pictures &amp; Royalty-Free ...">
            <a:extLst>
              <a:ext uri="{FF2B5EF4-FFF2-40B4-BE49-F238E27FC236}">
                <a16:creationId xmlns:a16="http://schemas.microsoft.com/office/drawing/2014/main" id="{512AF55F-2BF6-2594-3E22-6350A286E3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3629" y="2000249"/>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0016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79740-B58B-E682-F631-8538EADE0081}"/>
            </a:ext>
          </a:extLst>
        </p:cNvPr>
        <p:cNvGrpSpPr/>
        <p:nvPr/>
      </p:nvGrpSpPr>
      <p:grpSpPr>
        <a:xfrm>
          <a:off x="0" y="0"/>
          <a:ext cx="0" cy="0"/>
          <a:chOff x="0" y="0"/>
          <a:chExt cx="0" cy="0"/>
        </a:xfrm>
      </p:grpSpPr>
      <p:sp>
        <p:nvSpPr>
          <p:cNvPr id="2" name="Text Placeholder 3">
            <a:extLst>
              <a:ext uri="{FF2B5EF4-FFF2-40B4-BE49-F238E27FC236}">
                <a16:creationId xmlns:a16="http://schemas.microsoft.com/office/drawing/2014/main" id="{03563DCB-B723-C4FA-4A3C-449E00AFA1BB}"/>
              </a:ext>
            </a:extLst>
          </p:cNvPr>
          <p:cNvSpPr txBox="1">
            <a:spLocks/>
          </p:cNvSpPr>
          <p:nvPr/>
        </p:nvSpPr>
        <p:spPr>
          <a:xfrm>
            <a:off x="531812" y="304800"/>
            <a:ext cx="11250719" cy="914400"/>
          </a:xfrm>
          <a:prstGeom prst="rect">
            <a:avLst/>
          </a:prstGeom>
        </p:spPr>
        <p:txBody>
          <a:bodyPr>
            <a:normAutofit/>
          </a:bodyPr>
          <a:lst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2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24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20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8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a:lstStyle>
          <a:p>
            <a:pPr marL="0" indent="0" algn="ctr">
              <a:buNone/>
            </a:pPr>
            <a:r>
              <a:rPr lang="en-US" sz="3600" dirty="0">
                <a:latin typeface="Imprint MT Shadow" panose="04020605060303030202" pitchFamily="82" charset="0"/>
              </a:rPr>
              <a:t>6. To what date did Rome continue? </a:t>
            </a:r>
          </a:p>
        </p:txBody>
      </p:sp>
      <p:sp>
        <p:nvSpPr>
          <p:cNvPr id="4" name="TextBox 3">
            <a:extLst>
              <a:ext uri="{FF2B5EF4-FFF2-40B4-BE49-F238E27FC236}">
                <a16:creationId xmlns:a16="http://schemas.microsoft.com/office/drawing/2014/main" id="{8A84DAC0-67F1-E880-B3A3-989B17002AEF}"/>
              </a:ext>
            </a:extLst>
          </p:cNvPr>
          <p:cNvSpPr txBox="1"/>
          <p:nvPr/>
        </p:nvSpPr>
        <p:spPr>
          <a:xfrm>
            <a:off x="708870" y="914400"/>
            <a:ext cx="10896601" cy="5016758"/>
          </a:xfrm>
          <a:prstGeom prst="rect">
            <a:avLst/>
          </a:prstGeom>
          <a:noFill/>
        </p:spPr>
        <p:txBody>
          <a:bodyPr wrap="square">
            <a:spAutoFit/>
          </a:bodyPr>
          <a:lstStyle/>
          <a:p>
            <a:pPr>
              <a:buNone/>
            </a:pPr>
            <a:r>
              <a:rPr lang="en-US" sz="3200" b="1" dirty="0"/>
              <a:t>(Western) Rome Ends:  AD 476</a:t>
            </a:r>
          </a:p>
          <a:p>
            <a:r>
              <a:rPr lang="en-US" sz="3200" dirty="0"/>
              <a:t>In </a:t>
            </a:r>
            <a:r>
              <a:rPr lang="en-US" sz="3200" b="1" dirty="0"/>
              <a:t>AD 476</a:t>
            </a:r>
            <a:r>
              <a:rPr lang="en-US" sz="3200" dirty="0"/>
              <a:t>:</a:t>
            </a:r>
          </a:p>
          <a:p>
            <a:pPr marL="457200" indent="-457200">
              <a:buFont typeface="Arial" panose="020B0604020202020204" pitchFamily="34" charset="0"/>
              <a:buChar char="•"/>
            </a:pPr>
            <a:r>
              <a:rPr lang="en-US" sz="3200" b="1" dirty="0"/>
              <a:t>Romulus Augustulus </a:t>
            </a:r>
            <a:r>
              <a:rPr lang="en-US" sz="3200" dirty="0"/>
              <a:t>was </a:t>
            </a:r>
            <a:r>
              <a:rPr lang="en-US" sz="3200" b="1" dirty="0"/>
              <a:t>deposed</a:t>
            </a:r>
            <a:endParaRPr lang="en-US" sz="3200" dirty="0"/>
          </a:p>
          <a:p>
            <a:pPr marL="457200" indent="-457200">
              <a:buFont typeface="Arial" panose="020B0604020202020204" pitchFamily="34" charset="0"/>
              <a:buChar char="•"/>
            </a:pPr>
            <a:r>
              <a:rPr lang="en-US" sz="3200" dirty="0"/>
              <a:t>By </a:t>
            </a:r>
            <a:r>
              <a:rPr lang="en-US" sz="3200" b="1" dirty="0"/>
              <a:t>Odoacer</a:t>
            </a:r>
            <a:r>
              <a:rPr lang="en-US" sz="3200" dirty="0"/>
              <a:t>, a Germanic ruler</a:t>
            </a:r>
          </a:p>
          <a:p>
            <a:pPr marL="457200" indent="-457200">
              <a:buFont typeface="Arial" panose="020B0604020202020204" pitchFamily="34" charset="0"/>
              <a:buChar char="•"/>
            </a:pPr>
            <a:r>
              <a:rPr lang="en-US" sz="3200" dirty="0"/>
              <a:t>The </a:t>
            </a:r>
            <a:r>
              <a:rPr lang="en-US" sz="3200" b="1" dirty="0"/>
              <a:t>imperial insignia</a:t>
            </a:r>
            <a:r>
              <a:rPr lang="en-US" sz="3200" dirty="0"/>
              <a:t> were sent to Constantinople</a:t>
            </a:r>
          </a:p>
          <a:p>
            <a:pPr marL="457200" indent="-457200">
              <a:buFont typeface="Arial" panose="020B0604020202020204" pitchFamily="34" charset="0"/>
              <a:buChar char="•"/>
            </a:pPr>
            <a:r>
              <a:rPr lang="en-US" sz="3200" b="1" dirty="0"/>
              <a:t>No Western Roman emperor was ever appointed again</a:t>
            </a:r>
            <a:endParaRPr lang="en-US" sz="3200" dirty="0"/>
          </a:p>
          <a:p>
            <a:r>
              <a:rPr lang="en-US" sz="3200" dirty="0"/>
              <a:t>What ended was:</a:t>
            </a:r>
          </a:p>
          <a:p>
            <a:pPr marL="457200" indent="-457200">
              <a:buFont typeface="Arial" panose="020B0604020202020204" pitchFamily="34" charset="0"/>
              <a:buChar char="•"/>
            </a:pPr>
            <a:r>
              <a:rPr lang="en-US" sz="3200" dirty="0"/>
              <a:t>The </a:t>
            </a:r>
            <a:r>
              <a:rPr lang="en-US" sz="3200" b="1" dirty="0"/>
              <a:t>Western Roman imperial office</a:t>
            </a:r>
            <a:endParaRPr lang="en-US" sz="3200" dirty="0"/>
          </a:p>
          <a:p>
            <a:pPr marL="457200" indent="-457200">
              <a:buFont typeface="Arial" panose="020B0604020202020204" pitchFamily="34" charset="0"/>
              <a:buChar char="•"/>
            </a:pPr>
            <a:r>
              <a:rPr lang="en-US" sz="3200" dirty="0"/>
              <a:t>The </a:t>
            </a:r>
            <a:r>
              <a:rPr lang="en-US" sz="3200" b="1" dirty="0"/>
              <a:t>legal fiction of a unified Roman West</a:t>
            </a:r>
            <a:endParaRPr lang="en-US" sz="3200" dirty="0"/>
          </a:p>
          <a:p>
            <a:pPr marL="457200" indent="-457200">
              <a:buFont typeface="Arial" panose="020B0604020202020204" pitchFamily="34" charset="0"/>
              <a:buChar char="•"/>
            </a:pPr>
            <a:r>
              <a:rPr lang="en-US" sz="3200" dirty="0"/>
              <a:t>Centralized Roman political authority in Europe</a:t>
            </a:r>
          </a:p>
        </p:txBody>
      </p:sp>
    </p:spTree>
    <p:extLst>
      <p:ext uri="{BB962C8B-B14F-4D97-AF65-F5344CB8AC3E}">
        <p14:creationId xmlns:p14="http://schemas.microsoft.com/office/powerpoint/2010/main" val="3232365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FF58C-1D27-9597-E1CB-618CDF866843}"/>
            </a:ext>
          </a:extLst>
        </p:cNvPr>
        <p:cNvGrpSpPr/>
        <p:nvPr/>
      </p:nvGrpSpPr>
      <p:grpSpPr>
        <a:xfrm>
          <a:off x="0" y="0"/>
          <a:ext cx="0" cy="0"/>
          <a:chOff x="0" y="0"/>
          <a:chExt cx="0" cy="0"/>
        </a:xfrm>
      </p:grpSpPr>
      <p:sp>
        <p:nvSpPr>
          <p:cNvPr id="2" name="Text Placeholder 3">
            <a:extLst>
              <a:ext uri="{FF2B5EF4-FFF2-40B4-BE49-F238E27FC236}">
                <a16:creationId xmlns:a16="http://schemas.microsoft.com/office/drawing/2014/main" id="{8D1430F5-90D0-0094-B984-7DD8B38613E9}"/>
              </a:ext>
            </a:extLst>
          </p:cNvPr>
          <p:cNvSpPr txBox="1">
            <a:spLocks/>
          </p:cNvSpPr>
          <p:nvPr/>
        </p:nvSpPr>
        <p:spPr>
          <a:xfrm>
            <a:off x="531812" y="304800"/>
            <a:ext cx="11250719" cy="914400"/>
          </a:xfrm>
          <a:prstGeom prst="rect">
            <a:avLst/>
          </a:prstGeom>
        </p:spPr>
        <p:txBody>
          <a:bodyPr>
            <a:normAutofit/>
          </a:bodyPr>
          <a:lst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2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24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20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8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a:lstStyle>
          <a:p>
            <a:pPr marL="0" indent="0" algn="ctr">
              <a:buNone/>
            </a:pPr>
            <a:r>
              <a:rPr lang="en-US" sz="3600" dirty="0">
                <a:latin typeface="Imprint MT Shadow" panose="04020605060303030202" pitchFamily="82" charset="0"/>
              </a:rPr>
              <a:t>6. To what date did Rome continue? </a:t>
            </a:r>
          </a:p>
        </p:txBody>
      </p:sp>
      <p:sp>
        <p:nvSpPr>
          <p:cNvPr id="4" name="TextBox 3">
            <a:extLst>
              <a:ext uri="{FF2B5EF4-FFF2-40B4-BE49-F238E27FC236}">
                <a16:creationId xmlns:a16="http://schemas.microsoft.com/office/drawing/2014/main" id="{AA07BE0D-080A-7B1C-E7DD-4ED833796C02}"/>
              </a:ext>
            </a:extLst>
          </p:cNvPr>
          <p:cNvSpPr txBox="1"/>
          <p:nvPr/>
        </p:nvSpPr>
        <p:spPr>
          <a:xfrm>
            <a:off x="708870" y="1295400"/>
            <a:ext cx="10896601" cy="4524315"/>
          </a:xfrm>
          <a:prstGeom prst="rect">
            <a:avLst/>
          </a:prstGeom>
          <a:noFill/>
        </p:spPr>
        <p:txBody>
          <a:bodyPr wrap="square">
            <a:spAutoFit/>
          </a:bodyPr>
          <a:lstStyle/>
          <a:p>
            <a:pPr>
              <a:buNone/>
            </a:pPr>
            <a:r>
              <a:rPr lang="en-US" sz="3200" b="1" dirty="0"/>
              <a:t>(Western) Rome Ends:  AD 476</a:t>
            </a:r>
          </a:p>
          <a:p>
            <a:pPr>
              <a:buNone/>
            </a:pPr>
            <a:endParaRPr lang="en-US" sz="3200" b="1" dirty="0"/>
          </a:p>
          <a:p>
            <a:r>
              <a:rPr lang="en-US" sz="3200" b="1" dirty="0"/>
              <a:t>Note:</a:t>
            </a:r>
            <a:r>
              <a:rPr lang="en-US" sz="3200" dirty="0"/>
              <a:t> Daniel’s prophecy follows the Roman Empire as it functioned in the West, where imperial authority ended and Rome fractured into multiple kingdoms, fulfilling the prophetic description of division. The Eastern Empire, by contrast, continued as a single, unified imperial state and therefore does not follow the prophetic sequence being described.</a:t>
            </a:r>
          </a:p>
        </p:txBody>
      </p:sp>
    </p:spTree>
    <p:extLst>
      <p:ext uri="{BB962C8B-B14F-4D97-AF65-F5344CB8AC3E}">
        <p14:creationId xmlns:p14="http://schemas.microsoft.com/office/powerpoint/2010/main" val="1961938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Autofit/>
          </a:bodyPr>
          <a:lstStyle/>
          <a:p>
            <a:r>
              <a:rPr lang="en-US" dirty="0"/>
              <a:t>1. What four kingdoms are represented in Daniel 2:31-40 and Daniel 7:1-7? </a:t>
            </a:r>
            <a:endParaRPr lang="en-US" sz="4800" dirty="0"/>
          </a:p>
        </p:txBody>
      </p:sp>
      <p:sp>
        <p:nvSpPr>
          <p:cNvPr id="14" name="Content Placeholder 13"/>
          <p:cNvSpPr>
            <a:spLocks noGrp="1"/>
          </p:cNvSpPr>
          <p:nvPr>
            <p:ph idx="1"/>
          </p:nvPr>
        </p:nvSpPr>
        <p:spPr>
          <a:xfrm>
            <a:off x="1065212" y="1981199"/>
            <a:ext cx="5562600" cy="4203843"/>
          </a:xfrm>
        </p:spPr>
        <p:txBody>
          <a:bodyPr>
            <a:noAutofit/>
          </a:bodyPr>
          <a:lstStyle/>
          <a:p>
            <a:pPr marL="0" indent="0">
              <a:buNone/>
            </a:pPr>
            <a:r>
              <a:rPr lang="en-US" sz="4000" dirty="0"/>
              <a:t>Answer:  </a:t>
            </a:r>
          </a:p>
          <a:p>
            <a:r>
              <a:rPr lang="en-US" sz="3600" dirty="0"/>
              <a:t>Babylon  (Dan. 2:37-38); </a:t>
            </a:r>
          </a:p>
          <a:p>
            <a:r>
              <a:rPr lang="en-US" sz="3600" dirty="0"/>
              <a:t>Medo-Persia  (Dan. 5:28); </a:t>
            </a:r>
          </a:p>
          <a:p>
            <a:r>
              <a:rPr lang="en-US" sz="3600" dirty="0"/>
              <a:t>Grecia  (Dan. 8:20-21); </a:t>
            </a:r>
          </a:p>
          <a:p>
            <a:r>
              <a:rPr lang="en-US" sz="3600" dirty="0"/>
              <a:t>and Rome (Luke 2:1). </a:t>
            </a:r>
            <a:endParaRPr lang="en-US" sz="4000" dirty="0"/>
          </a:p>
        </p:txBody>
      </p:sp>
      <p:pic>
        <p:nvPicPr>
          <p:cNvPr id="2052" name="Picture 4" descr="213,000+ Question Mark Stock Photos, Pictures &amp; Royalty-Free ...">
            <a:extLst>
              <a:ext uri="{FF2B5EF4-FFF2-40B4-BE49-F238E27FC236}">
                <a16:creationId xmlns:a16="http://schemas.microsoft.com/office/drawing/2014/main" id="{B16C7CB7-28EC-2695-B746-DC847EFCAB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3629" y="2000249"/>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6092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6228C-8CAD-FB6C-CF12-187E78CA6A40}"/>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08A45E31-8241-7A9E-58AE-863ADE9695E1}"/>
              </a:ext>
            </a:extLst>
          </p:cNvPr>
          <p:cNvSpPr>
            <a:spLocks noGrp="1"/>
          </p:cNvSpPr>
          <p:nvPr>
            <p:ph type="title"/>
          </p:nvPr>
        </p:nvSpPr>
        <p:spPr/>
        <p:txBody>
          <a:bodyPr>
            <a:noAutofit/>
          </a:bodyPr>
          <a:lstStyle/>
          <a:p>
            <a:r>
              <a:rPr lang="en-US" sz="4400" dirty="0"/>
              <a:t>7. When Rome fell, what stood in its place?</a:t>
            </a:r>
            <a:endParaRPr lang="en-US" sz="7200" dirty="0"/>
          </a:p>
        </p:txBody>
      </p:sp>
      <p:sp>
        <p:nvSpPr>
          <p:cNvPr id="14" name="Content Placeholder 13">
            <a:extLst>
              <a:ext uri="{FF2B5EF4-FFF2-40B4-BE49-F238E27FC236}">
                <a16:creationId xmlns:a16="http://schemas.microsoft.com/office/drawing/2014/main" id="{2E87A3B4-C914-DBEB-F4E7-B92ED5929E07}"/>
              </a:ext>
            </a:extLst>
          </p:cNvPr>
          <p:cNvSpPr>
            <a:spLocks noGrp="1"/>
          </p:cNvSpPr>
          <p:nvPr>
            <p:ph idx="1"/>
          </p:nvPr>
        </p:nvSpPr>
        <p:spPr>
          <a:xfrm>
            <a:off x="1065212" y="1981199"/>
            <a:ext cx="5562600" cy="4203843"/>
          </a:xfrm>
        </p:spPr>
        <p:txBody>
          <a:bodyPr>
            <a:noAutofit/>
          </a:bodyPr>
          <a:lstStyle/>
          <a:p>
            <a:pPr marL="0" indent="0">
              <a:buNone/>
            </a:pPr>
            <a:r>
              <a:rPr lang="en-US" sz="4000" i="1" dirty="0"/>
              <a:t>Daniel 7:24, first part</a:t>
            </a:r>
          </a:p>
        </p:txBody>
      </p:sp>
      <p:pic>
        <p:nvPicPr>
          <p:cNvPr id="2052" name="Picture 4" descr="213,000+ Question Mark Stock Photos, Pictures &amp; Royalty-Free ...">
            <a:extLst>
              <a:ext uri="{FF2B5EF4-FFF2-40B4-BE49-F238E27FC236}">
                <a16:creationId xmlns:a16="http://schemas.microsoft.com/office/drawing/2014/main" id="{F0202B5B-5C99-DCCE-1A94-1EC1F50E03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3629" y="2000249"/>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0519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1F912-B3A4-E62C-7CD2-DC4CCF4279F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E6AB785-0CC1-6B21-075E-8DE50CF8E2A8}"/>
              </a:ext>
            </a:extLst>
          </p:cNvPr>
          <p:cNvSpPr>
            <a:spLocks noGrp="1"/>
          </p:cNvSpPr>
          <p:nvPr>
            <p:ph type="body" sz="half" idx="2"/>
          </p:nvPr>
        </p:nvSpPr>
        <p:spPr>
          <a:xfrm>
            <a:off x="7694612" y="1752600"/>
            <a:ext cx="4367662" cy="4800600"/>
          </a:xfrm>
        </p:spPr>
        <p:txBody>
          <a:bodyPr>
            <a:noAutofit/>
          </a:bodyPr>
          <a:lstStyle/>
          <a:p>
            <a:r>
              <a:rPr lang="en-US" sz="3600" b="1" baseline="30000" dirty="0"/>
              <a:t>24 </a:t>
            </a:r>
            <a:r>
              <a:rPr lang="en-US" sz="3600" dirty="0">
                <a:highlight>
                  <a:srgbClr val="000000"/>
                </a:highlight>
              </a:rPr>
              <a:t>And the ten horns out of this kingdom are ten kings that shall arise: </a:t>
            </a:r>
            <a:r>
              <a:rPr lang="en-US" sz="3600" dirty="0"/>
              <a:t>and another shall rise after them; and he shall be diverse from the first, and he shall subdue three kings.</a:t>
            </a:r>
            <a:endParaRPr lang="en-US" sz="4400" dirty="0">
              <a:latin typeface="Imprint MT Shadow" panose="04020605060303030202" pitchFamily="82" charset="0"/>
            </a:endParaRPr>
          </a:p>
        </p:txBody>
      </p:sp>
      <p:sp>
        <p:nvSpPr>
          <p:cNvPr id="6" name="Title 1">
            <a:extLst>
              <a:ext uri="{FF2B5EF4-FFF2-40B4-BE49-F238E27FC236}">
                <a16:creationId xmlns:a16="http://schemas.microsoft.com/office/drawing/2014/main" id="{ADE6B349-F977-8C8E-01F4-18405B076A0D}"/>
              </a:ext>
            </a:extLst>
          </p:cNvPr>
          <p:cNvSpPr>
            <a:spLocks noGrp="1"/>
          </p:cNvSpPr>
          <p:nvPr>
            <p:ph type="title"/>
          </p:nvPr>
        </p:nvSpPr>
        <p:spPr>
          <a:xfrm>
            <a:off x="7821613" y="482600"/>
            <a:ext cx="3960812" cy="1422400"/>
          </a:xfrm>
        </p:spPr>
        <p:txBody>
          <a:bodyPr/>
          <a:lstStyle/>
          <a:p>
            <a:r>
              <a:rPr lang="en-US" sz="4400" dirty="0"/>
              <a:t>Daniel </a:t>
            </a:r>
            <a:br>
              <a:rPr lang="en-US" sz="4400" dirty="0"/>
            </a:br>
            <a:r>
              <a:rPr lang="en-US" sz="4400" dirty="0"/>
              <a:t>7:24</a:t>
            </a:r>
          </a:p>
        </p:txBody>
      </p:sp>
      <p:pic>
        <p:nvPicPr>
          <p:cNvPr id="24578" name="Picture 2" descr="Ten horns of fourth beast of Daniel 7 ...">
            <a:extLst>
              <a:ext uri="{FF2B5EF4-FFF2-40B4-BE49-F238E27FC236}">
                <a16:creationId xmlns:a16="http://schemas.microsoft.com/office/drawing/2014/main" id="{4BC23F46-091C-6B2C-2C05-15A4B5A81A63}"/>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4303"/>
          <a:stretch>
            <a:fillRect/>
          </a:stretch>
        </p:blipFill>
        <p:spPr bwMode="auto">
          <a:xfrm>
            <a:off x="126551" y="877077"/>
            <a:ext cx="7339676" cy="51038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3477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D47734-2BCC-E381-D566-DF8EF95196FB}"/>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1CBD7905-129F-7E08-6A01-5A748A035AD1}"/>
              </a:ext>
            </a:extLst>
          </p:cNvPr>
          <p:cNvSpPr>
            <a:spLocks noGrp="1"/>
          </p:cNvSpPr>
          <p:nvPr>
            <p:ph type="title"/>
          </p:nvPr>
        </p:nvSpPr>
        <p:spPr/>
        <p:txBody>
          <a:bodyPr>
            <a:noAutofit/>
          </a:bodyPr>
          <a:lstStyle/>
          <a:p>
            <a:r>
              <a:rPr lang="en-US" sz="4400" dirty="0"/>
              <a:t>8. What was to arise after them and yet among them?</a:t>
            </a:r>
            <a:endParaRPr lang="en-US" sz="8800" dirty="0"/>
          </a:p>
        </p:txBody>
      </p:sp>
      <p:sp>
        <p:nvSpPr>
          <p:cNvPr id="14" name="Content Placeholder 13">
            <a:extLst>
              <a:ext uri="{FF2B5EF4-FFF2-40B4-BE49-F238E27FC236}">
                <a16:creationId xmlns:a16="http://schemas.microsoft.com/office/drawing/2014/main" id="{0327BF59-9EB7-731A-5FFF-368AFA62843A}"/>
              </a:ext>
            </a:extLst>
          </p:cNvPr>
          <p:cNvSpPr>
            <a:spLocks noGrp="1"/>
          </p:cNvSpPr>
          <p:nvPr>
            <p:ph idx="1"/>
          </p:nvPr>
        </p:nvSpPr>
        <p:spPr>
          <a:xfrm>
            <a:off x="1065212" y="1981199"/>
            <a:ext cx="5562600" cy="4203843"/>
          </a:xfrm>
        </p:spPr>
        <p:txBody>
          <a:bodyPr>
            <a:noAutofit/>
          </a:bodyPr>
          <a:lstStyle/>
          <a:p>
            <a:pPr marL="0" indent="0">
              <a:buNone/>
            </a:pPr>
            <a:r>
              <a:rPr lang="en-US" sz="4000" i="1" dirty="0"/>
              <a:t>Daniel 7:8, first part and</a:t>
            </a:r>
          </a:p>
          <a:p>
            <a:pPr marL="0" indent="0">
              <a:buNone/>
            </a:pPr>
            <a:r>
              <a:rPr lang="en-US" sz="4000" i="1" dirty="0"/>
              <a:t>Daniel 7:24, last part</a:t>
            </a:r>
          </a:p>
        </p:txBody>
      </p:sp>
      <p:pic>
        <p:nvPicPr>
          <p:cNvPr id="2052" name="Picture 4" descr="213,000+ Question Mark Stock Photos, Pictures &amp; Royalty-Free ...">
            <a:extLst>
              <a:ext uri="{FF2B5EF4-FFF2-40B4-BE49-F238E27FC236}">
                <a16:creationId xmlns:a16="http://schemas.microsoft.com/office/drawing/2014/main" id="{1C67F91A-15A9-53A3-018E-6C18D2634B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3629" y="2000249"/>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8373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0FE9B0-3D52-4B29-FA44-931507156CC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A05E467-263A-7441-9447-354AB6B3140D}"/>
              </a:ext>
            </a:extLst>
          </p:cNvPr>
          <p:cNvSpPr>
            <a:spLocks noGrp="1"/>
          </p:cNvSpPr>
          <p:nvPr>
            <p:ph type="body" sz="half" idx="2"/>
          </p:nvPr>
        </p:nvSpPr>
        <p:spPr>
          <a:xfrm>
            <a:off x="7694612" y="1752600"/>
            <a:ext cx="4367662" cy="4800600"/>
          </a:xfrm>
        </p:spPr>
        <p:txBody>
          <a:bodyPr>
            <a:noAutofit/>
          </a:bodyPr>
          <a:lstStyle/>
          <a:p>
            <a:r>
              <a:rPr lang="en-US" sz="3000" b="1" baseline="30000" dirty="0"/>
              <a:t>8 </a:t>
            </a:r>
            <a:r>
              <a:rPr lang="en-US" sz="3000" dirty="0">
                <a:highlight>
                  <a:srgbClr val="000000"/>
                </a:highlight>
              </a:rPr>
              <a:t>I considered the horns, and, behold, there came up among them another little horn, before whom there were three of the first horns plucked up by the roots: </a:t>
            </a:r>
            <a:r>
              <a:rPr lang="en-US" sz="3000" dirty="0"/>
              <a:t>and, behold, in this horn were eyes like the eyes of man, and a mouth speaking great things.</a:t>
            </a:r>
            <a:endParaRPr lang="en-US" sz="3000" dirty="0">
              <a:latin typeface="Imprint MT Shadow" panose="04020605060303030202" pitchFamily="82" charset="0"/>
            </a:endParaRPr>
          </a:p>
        </p:txBody>
      </p:sp>
      <p:sp>
        <p:nvSpPr>
          <p:cNvPr id="6" name="Title 1">
            <a:extLst>
              <a:ext uri="{FF2B5EF4-FFF2-40B4-BE49-F238E27FC236}">
                <a16:creationId xmlns:a16="http://schemas.microsoft.com/office/drawing/2014/main" id="{A8641B6B-D8AF-D914-0D6B-F1317642F6DC}"/>
              </a:ext>
            </a:extLst>
          </p:cNvPr>
          <p:cNvSpPr>
            <a:spLocks noGrp="1"/>
          </p:cNvSpPr>
          <p:nvPr>
            <p:ph type="title"/>
          </p:nvPr>
        </p:nvSpPr>
        <p:spPr>
          <a:xfrm>
            <a:off x="7821613" y="482600"/>
            <a:ext cx="3960812" cy="1422400"/>
          </a:xfrm>
        </p:spPr>
        <p:txBody>
          <a:bodyPr/>
          <a:lstStyle/>
          <a:p>
            <a:r>
              <a:rPr lang="en-US" sz="4400" dirty="0"/>
              <a:t>Daniel </a:t>
            </a:r>
            <a:br>
              <a:rPr lang="en-US" sz="4400" dirty="0"/>
            </a:br>
            <a:r>
              <a:rPr lang="en-US" sz="4400" dirty="0"/>
              <a:t>7:8</a:t>
            </a:r>
          </a:p>
        </p:txBody>
      </p:sp>
      <p:pic>
        <p:nvPicPr>
          <p:cNvPr id="30722" name="Picture 2">
            <a:extLst>
              <a:ext uri="{FF2B5EF4-FFF2-40B4-BE49-F238E27FC236}">
                <a16:creationId xmlns:a16="http://schemas.microsoft.com/office/drawing/2014/main" id="{EFEC99FF-1D80-3C9D-AB02-5F84E33F8CB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3212" y="1524000"/>
            <a:ext cx="6949173" cy="4112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3257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967AF-E17C-F327-4214-63364C8BF84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BF8A700-ED99-518D-2220-D52F371B7D26}"/>
              </a:ext>
            </a:extLst>
          </p:cNvPr>
          <p:cNvSpPr>
            <a:spLocks noGrp="1"/>
          </p:cNvSpPr>
          <p:nvPr>
            <p:ph type="body" sz="half" idx="2"/>
          </p:nvPr>
        </p:nvSpPr>
        <p:spPr>
          <a:xfrm>
            <a:off x="7694612" y="1752600"/>
            <a:ext cx="4367662" cy="4800600"/>
          </a:xfrm>
        </p:spPr>
        <p:txBody>
          <a:bodyPr>
            <a:noAutofit/>
          </a:bodyPr>
          <a:lstStyle/>
          <a:p>
            <a:r>
              <a:rPr lang="en-US" sz="3600" b="1" baseline="30000" dirty="0"/>
              <a:t>24 </a:t>
            </a:r>
            <a:r>
              <a:rPr lang="en-US" sz="3600" dirty="0"/>
              <a:t>And the ten horns out of this kingdom are ten kings that shall arise: and </a:t>
            </a:r>
            <a:r>
              <a:rPr lang="en-US" sz="3600" dirty="0">
                <a:highlight>
                  <a:srgbClr val="000000"/>
                </a:highlight>
              </a:rPr>
              <a:t>another shall rise after them; and he shall be diverse from the first, and he shall subdue three kings.</a:t>
            </a:r>
            <a:endParaRPr lang="en-US" sz="44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8CF4B303-33AD-E927-441C-70D13548C2C3}"/>
              </a:ext>
            </a:extLst>
          </p:cNvPr>
          <p:cNvSpPr>
            <a:spLocks noGrp="1"/>
          </p:cNvSpPr>
          <p:nvPr>
            <p:ph type="title"/>
          </p:nvPr>
        </p:nvSpPr>
        <p:spPr>
          <a:xfrm>
            <a:off x="7821613" y="482600"/>
            <a:ext cx="3960812" cy="1422400"/>
          </a:xfrm>
        </p:spPr>
        <p:txBody>
          <a:bodyPr/>
          <a:lstStyle/>
          <a:p>
            <a:r>
              <a:rPr lang="en-US" sz="4400" dirty="0"/>
              <a:t>Daniel </a:t>
            </a:r>
            <a:br>
              <a:rPr lang="en-US" sz="4400" dirty="0"/>
            </a:br>
            <a:r>
              <a:rPr lang="en-US" sz="4400" dirty="0"/>
              <a:t>7:24</a:t>
            </a:r>
          </a:p>
        </p:txBody>
      </p:sp>
      <p:pic>
        <p:nvPicPr>
          <p:cNvPr id="29698" name="Picture 2" descr="Ten Horns Daniel Chapter 7 Prophecy Stock Illustration 1670406643 |  Shutterstock">
            <a:extLst>
              <a:ext uri="{FF2B5EF4-FFF2-40B4-BE49-F238E27FC236}">
                <a16:creationId xmlns:a16="http://schemas.microsoft.com/office/drawing/2014/main" id="{5A202EE7-D8F2-BE51-37F3-40F15AF01427}"/>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9048"/>
          <a:stretch>
            <a:fillRect/>
          </a:stretch>
        </p:blipFill>
        <p:spPr bwMode="auto">
          <a:xfrm>
            <a:off x="303212" y="1193800"/>
            <a:ext cx="7040521" cy="459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0164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A63F8-6FC9-2211-BBB2-D7E28AEBB847}"/>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4AC6518E-7E8F-FEB2-D088-9E9819C23E5E}"/>
              </a:ext>
            </a:extLst>
          </p:cNvPr>
          <p:cNvSpPr>
            <a:spLocks noGrp="1"/>
          </p:cNvSpPr>
          <p:nvPr>
            <p:ph type="title"/>
          </p:nvPr>
        </p:nvSpPr>
        <p:spPr/>
        <p:txBody>
          <a:bodyPr>
            <a:noAutofit/>
          </a:bodyPr>
          <a:lstStyle/>
          <a:p>
            <a:r>
              <a:rPr lang="en-US" sz="4400" dirty="0"/>
              <a:t>9.  What was the nature of this power as compared with the ten?</a:t>
            </a:r>
            <a:endParaRPr lang="en-US" sz="11500" dirty="0"/>
          </a:p>
        </p:txBody>
      </p:sp>
      <p:sp>
        <p:nvSpPr>
          <p:cNvPr id="14" name="Content Placeholder 13">
            <a:extLst>
              <a:ext uri="{FF2B5EF4-FFF2-40B4-BE49-F238E27FC236}">
                <a16:creationId xmlns:a16="http://schemas.microsoft.com/office/drawing/2014/main" id="{7FEBE926-F119-7F2E-02C4-D6B294AC5966}"/>
              </a:ext>
            </a:extLst>
          </p:cNvPr>
          <p:cNvSpPr>
            <a:spLocks noGrp="1"/>
          </p:cNvSpPr>
          <p:nvPr>
            <p:ph idx="1"/>
          </p:nvPr>
        </p:nvSpPr>
        <p:spPr>
          <a:xfrm>
            <a:off x="1065212" y="1981199"/>
            <a:ext cx="5562600" cy="4203843"/>
          </a:xfrm>
        </p:spPr>
        <p:txBody>
          <a:bodyPr>
            <a:noAutofit/>
          </a:bodyPr>
          <a:lstStyle/>
          <a:p>
            <a:pPr marL="0" indent="0">
              <a:buNone/>
            </a:pPr>
            <a:r>
              <a:rPr lang="en-US" sz="4000" i="1" dirty="0"/>
              <a:t>Daniel 7:20, last clause</a:t>
            </a:r>
          </a:p>
        </p:txBody>
      </p:sp>
      <p:pic>
        <p:nvPicPr>
          <p:cNvPr id="2052" name="Picture 4" descr="213,000+ Question Mark Stock Photos, Pictures &amp; Royalty-Free ...">
            <a:extLst>
              <a:ext uri="{FF2B5EF4-FFF2-40B4-BE49-F238E27FC236}">
                <a16:creationId xmlns:a16="http://schemas.microsoft.com/office/drawing/2014/main" id="{3E7241AE-AC92-307E-FBDC-C480B2F7C2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3629" y="2000249"/>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9957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B1304-EE19-CE8A-A672-6E0796A71BA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D840AEB-D22A-8F7F-400C-88D52E7D86CA}"/>
              </a:ext>
            </a:extLst>
          </p:cNvPr>
          <p:cNvSpPr>
            <a:spLocks noGrp="1"/>
          </p:cNvSpPr>
          <p:nvPr>
            <p:ph type="body" sz="half" idx="2"/>
          </p:nvPr>
        </p:nvSpPr>
        <p:spPr>
          <a:xfrm>
            <a:off x="7694612" y="1752600"/>
            <a:ext cx="4367662" cy="4800600"/>
          </a:xfrm>
        </p:spPr>
        <p:txBody>
          <a:bodyPr>
            <a:noAutofit/>
          </a:bodyPr>
          <a:lstStyle/>
          <a:p>
            <a:r>
              <a:rPr lang="en-US" sz="3200" b="1" baseline="30000" dirty="0"/>
              <a:t>20 </a:t>
            </a:r>
            <a:r>
              <a:rPr lang="en-US" sz="3200" dirty="0"/>
              <a:t>And of the ten horns that were in his head, and of the other which came up, and before whom three fell; even of that horn that had eyes, and a mouth that </a:t>
            </a:r>
            <a:r>
              <a:rPr lang="en-US" sz="3200" dirty="0" err="1"/>
              <a:t>spake</a:t>
            </a:r>
            <a:r>
              <a:rPr lang="en-US" sz="3200" dirty="0"/>
              <a:t> very great things, </a:t>
            </a:r>
            <a:r>
              <a:rPr lang="en-US" sz="3200" dirty="0">
                <a:highlight>
                  <a:srgbClr val="000000"/>
                </a:highlight>
              </a:rPr>
              <a:t>whose look was more stout than his fellows.</a:t>
            </a:r>
            <a:endParaRPr lang="en-US" sz="6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33AE3713-700B-D038-30C0-BC1888B18B50}"/>
              </a:ext>
            </a:extLst>
          </p:cNvPr>
          <p:cNvSpPr>
            <a:spLocks noGrp="1"/>
          </p:cNvSpPr>
          <p:nvPr>
            <p:ph type="title"/>
          </p:nvPr>
        </p:nvSpPr>
        <p:spPr>
          <a:xfrm>
            <a:off x="7821613" y="482600"/>
            <a:ext cx="3960812" cy="1422400"/>
          </a:xfrm>
        </p:spPr>
        <p:txBody>
          <a:bodyPr/>
          <a:lstStyle/>
          <a:p>
            <a:r>
              <a:rPr lang="en-US" sz="4400" dirty="0"/>
              <a:t>Daniel </a:t>
            </a:r>
            <a:br>
              <a:rPr lang="en-US" sz="4400" dirty="0"/>
            </a:br>
            <a:r>
              <a:rPr lang="en-US" sz="4400" dirty="0"/>
              <a:t>7:20</a:t>
            </a:r>
          </a:p>
        </p:txBody>
      </p:sp>
      <p:pic>
        <p:nvPicPr>
          <p:cNvPr id="31746" name="Picture 2" descr="The true identity of the Ten Horns in Daniel 7">
            <a:extLst>
              <a:ext uri="{FF2B5EF4-FFF2-40B4-BE49-F238E27FC236}">
                <a16:creationId xmlns:a16="http://schemas.microsoft.com/office/drawing/2014/main" id="{AE405ED4-9365-D767-13AE-56298C14A39D}"/>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669"/>
          <a:stretch>
            <a:fillRect/>
          </a:stretch>
        </p:blipFill>
        <p:spPr bwMode="auto">
          <a:xfrm>
            <a:off x="233503" y="1521373"/>
            <a:ext cx="7181260" cy="38152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6363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DE8C5-EF71-775C-6A2C-D058CA52EF5C}"/>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99C62B6E-A1C3-50BB-003F-16A831B62997}"/>
              </a:ext>
            </a:extLst>
          </p:cNvPr>
          <p:cNvSpPr>
            <a:spLocks noGrp="1"/>
          </p:cNvSpPr>
          <p:nvPr>
            <p:ph type="title"/>
          </p:nvPr>
        </p:nvSpPr>
        <p:spPr/>
        <p:txBody>
          <a:bodyPr>
            <a:noAutofit/>
          </a:bodyPr>
          <a:lstStyle/>
          <a:p>
            <a:r>
              <a:rPr lang="en-US" sz="4400" dirty="0"/>
              <a:t>10. What else was peculiar about the horn?</a:t>
            </a:r>
            <a:endParaRPr lang="en-US" sz="16600" dirty="0"/>
          </a:p>
        </p:txBody>
      </p:sp>
      <p:sp>
        <p:nvSpPr>
          <p:cNvPr id="14" name="Content Placeholder 13">
            <a:extLst>
              <a:ext uri="{FF2B5EF4-FFF2-40B4-BE49-F238E27FC236}">
                <a16:creationId xmlns:a16="http://schemas.microsoft.com/office/drawing/2014/main" id="{D81ECF0F-2531-FA22-36F4-A76900DD7194}"/>
              </a:ext>
            </a:extLst>
          </p:cNvPr>
          <p:cNvSpPr>
            <a:spLocks noGrp="1"/>
          </p:cNvSpPr>
          <p:nvPr>
            <p:ph idx="1"/>
          </p:nvPr>
        </p:nvSpPr>
        <p:spPr>
          <a:xfrm>
            <a:off x="1065212" y="1981199"/>
            <a:ext cx="5562600" cy="4203843"/>
          </a:xfrm>
        </p:spPr>
        <p:txBody>
          <a:bodyPr>
            <a:noAutofit/>
          </a:bodyPr>
          <a:lstStyle/>
          <a:p>
            <a:pPr marL="0" indent="0">
              <a:buNone/>
            </a:pPr>
            <a:r>
              <a:rPr lang="en-US" sz="4000" i="1" dirty="0"/>
              <a:t>Daniel 7:8 and </a:t>
            </a:r>
          </a:p>
          <a:p>
            <a:pPr marL="0" indent="0">
              <a:buNone/>
            </a:pPr>
            <a:r>
              <a:rPr lang="en-US" sz="4000" i="1" dirty="0"/>
              <a:t>Daniel 7:20, last clause of each</a:t>
            </a:r>
          </a:p>
        </p:txBody>
      </p:sp>
      <p:pic>
        <p:nvPicPr>
          <p:cNvPr id="2052" name="Picture 4" descr="213,000+ Question Mark Stock Photos, Pictures &amp; Royalty-Free ...">
            <a:extLst>
              <a:ext uri="{FF2B5EF4-FFF2-40B4-BE49-F238E27FC236}">
                <a16:creationId xmlns:a16="http://schemas.microsoft.com/office/drawing/2014/main" id="{19DDFA62-91B2-5D7A-4FA7-B47D090B68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3629" y="2000249"/>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8355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FE08C4-8ABA-E9B7-B37D-70F0DDE4A3F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C30B1E6-CDC1-9B7F-675C-776D1D0F7060}"/>
              </a:ext>
            </a:extLst>
          </p:cNvPr>
          <p:cNvSpPr>
            <a:spLocks noGrp="1"/>
          </p:cNvSpPr>
          <p:nvPr>
            <p:ph type="body" sz="half" idx="2"/>
          </p:nvPr>
        </p:nvSpPr>
        <p:spPr>
          <a:xfrm>
            <a:off x="7694612" y="1752600"/>
            <a:ext cx="4367662" cy="4800600"/>
          </a:xfrm>
        </p:spPr>
        <p:txBody>
          <a:bodyPr>
            <a:noAutofit/>
          </a:bodyPr>
          <a:lstStyle/>
          <a:p>
            <a:r>
              <a:rPr lang="en-US" sz="3000" b="1" baseline="30000" dirty="0"/>
              <a:t>8 </a:t>
            </a:r>
            <a:r>
              <a:rPr lang="en-US" sz="3000" dirty="0"/>
              <a:t>I considered the horns, and, behold, there came up among them another little horn, before whom there were three of the first horns plucked up by the roots: and, </a:t>
            </a:r>
            <a:r>
              <a:rPr lang="en-US" sz="3000" dirty="0">
                <a:highlight>
                  <a:srgbClr val="000000"/>
                </a:highlight>
              </a:rPr>
              <a:t>behold, in this horn were eyes like the eyes of man, and a mouth speaking great things.</a:t>
            </a:r>
            <a:endParaRPr lang="en-US" sz="3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956737DB-D14E-D2B4-B622-1AC2272B3D3B}"/>
              </a:ext>
            </a:extLst>
          </p:cNvPr>
          <p:cNvSpPr>
            <a:spLocks noGrp="1"/>
          </p:cNvSpPr>
          <p:nvPr>
            <p:ph type="title"/>
          </p:nvPr>
        </p:nvSpPr>
        <p:spPr>
          <a:xfrm>
            <a:off x="7821613" y="482600"/>
            <a:ext cx="3960812" cy="1422400"/>
          </a:xfrm>
        </p:spPr>
        <p:txBody>
          <a:bodyPr/>
          <a:lstStyle/>
          <a:p>
            <a:r>
              <a:rPr lang="en-US" sz="4400" dirty="0"/>
              <a:t>Daniel </a:t>
            </a:r>
            <a:br>
              <a:rPr lang="en-US" sz="4400" dirty="0"/>
            </a:br>
            <a:r>
              <a:rPr lang="en-US" sz="4400" dirty="0"/>
              <a:t>7:8</a:t>
            </a:r>
          </a:p>
        </p:txBody>
      </p:sp>
      <p:pic>
        <p:nvPicPr>
          <p:cNvPr id="30722" name="Picture 2">
            <a:extLst>
              <a:ext uri="{FF2B5EF4-FFF2-40B4-BE49-F238E27FC236}">
                <a16:creationId xmlns:a16="http://schemas.microsoft.com/office/drawing/2014/main" id="{4FBBBC10-D48B-98C5-2EEB-F5CB00B8FE1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3212" y="1524000"/>
            <a:ext cx="6949173" cy="4112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0286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7AD3DE-CB0A-AAA9-20E4-2B46B3BE45A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DFA2553-DAB1-DF53-518E-C3036A519523}"/>
              </a:ext>
            </a:extLst>
          </p:cNvPr>
          <p:cNvSpPr>
            <a:spLocks noGrp="1"/>
          </p:cNvSpPr>
          <p:nvPr>
            <p:ph type="body" sz="half" idx="2"/>
          </p:nvPr>
        </p:nvSpPr>
        <p:spPr>
          <a:xfrm>
            <a:off x="7694612" y="1752600"/>
            <a:ext cx="4367662" cy="4800600"/>
          </a:xfrm>
        </p:spPr>
        <p:txBody>
          <a:bodyPr>
            <a:noAutofit/>
          </a:bodyPr>
          <a:lstStyle/>
          <a:p>
            <a:r>
              <a:rPr lang="en-US" sz="3200" b="1" baseline="30000" dirty="0"/>
              <a:t>20 </a:t>
            </a:r>
            <a:r>
              <a:rPr lang="en-US" sz="3200" dirty="0"/>
              <a:t>And of the ten horns that were in his head, and of the other which came up, and before whom three fell; even of that horn </a:t>
            </a:r>
            <a:r>
              <a:rPr lang="en-US" sz="3200" dirty="0">
                <a:highlight>
                  <a:srgbClr val="000000"/>
                </a:highlight>
              </a:rPr>
              <a:t>that had eyes, and a mouth that </a:t>
            </a:r>
            <a:r>
              <a:rPr lang="en-US" sz="3200" dirty="0" err="1">
                <a:highlight>
                  <a:srgbClr val="000000"/>
                </a:highlight>
              </a:rPr>
              <a:t>spake</a:t>
            </a:r>
            <a:r>
              <a:rPr lang="en-US" sz="3200" dirty="0">
                <a:highlight>
                  <a:srgbClr val="000000"/>
                </a:highlight>
              </a:rPr>
              <a:t> very great things</a:t>
            </a:r>
            <a:r>
              <a:rPr lang="en-US" sz="3200" dirty="0"/>
              <a:t>, </a:t>
            </a:r>
            <a:r>
              <a:rPr lang="en-US" sz="3200" dirty="0">
                <a:highlight>
                  <a:srgbClr val="000000"/>
                </a:highlight>
              </a:rPr>
              <a:t>whose look was more stout than his fellows.</a:t>
            </a:r>
            <a:endParaRPr lang="en-US" sz="6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05804B47-29B7-3712-80D2-87335F2DAD4E}"/>
              </a:ext>
            </a:extLst>
          </p:cNvPr>
          <p:cNvSpPr>
            <a:spLocks noGrp="1"/>
          </p:cNvSpPr>
          <p:nvPr>
            <p:ph type="title"/>
          </p:nvPr>
        </p:nvSpPr>
        <p:spPr>
          <a:xfrm>
            <a:off x="7821613" y="482600"/>
            <a:ext cx="3960812" cy="1422400"/>
          </a:xfrm>
        </p:spPr>
        <p:txBody>
          <a:bodyPr/>
          <a:lstStyle/>
          <a:p>
            <a:r>
              <a:rPr lang="en-US" sz="4400" dirty="0"/>
              <a:t>Daniel </a:t>
            </a:r>
            <a:br>
              <a:rPr lang="en-US" sz="4400" dirty="0"/>
            </a:br>
            <a:r>
              <a:rPr lang="en-US" sz="4400" dirty="0"/>
              <a:t>7:20</a:t>
            </a:r>
          </a:p>
        </p:txBody>
      </p:sp>
      <p:pic>
        <p:nvPicPr>
          <p:cNvPr id="31746" name="Picture 2" descr="The true identity of the Ten Horns in Daniel 7">
            <a:extLst>
              <a:ext uri="{FF2B5EF4-FFF2-40B4-BE49-F238E27FC236}">
                <a16:creationId xmlns:a16="http://schemas.microsoft.com/office/drawing/2014/main" id="{6051A23B-1179-4F1F-B0B0-5CDCCEAE3B98}"/>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669"/>
          <a:stretch>
            <a:fillRect/>
          </a:stretch>
        </p:blipFill>
        <p:spPr bwMode="auto">
          <a:xfrm>
            <a:off x="233503" y="1521373"/>
            <a:ext cx="7181260" cy="38152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8789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t>Daniel </a:t>
            </a:r>
            <a:br>
              <a:rPr lang="en-US" sz="4400" dirty="0"/>
            </a:br>
            <a:r>
              <a:rPr lang="en-US" sz="4400" dirty="0"/>
              <a:t>2:31-40</a:t>
            </a:r>
          </a:p>
        </p:txBody>
      </p:sp>
      <p:sp>
        <p:nvSpPr>
          <p:cNvPr id="4" name="Text Placeholder 3"/>
          <p:cNvSpPr>
            <a:spLocks noGrp="1"/>
          </p:cNvSpPr>
          <p:nvPr>
            <p:ph type="body" sz="half" idx="2"/>
          </p:nvPr>
        </p:nvSpPr>
        <p:spPr/>
        <p:txBody>
          <a:bodyPr>
            <a:normAutofit fontScale="92500"/>
          </a:bodyPr>
          <a:lstStyle/>
          <a:p>
            <a:r>
              <a:rPr lang="en-US" sz="3600" b="1" baseline="30000" dirty="0"/>
              <a:t>31 </a:t>
            </a:r>
            <a:r>
              <a:rPr lang="en-US" sz="3600" dirty="0"/>
              <a:t>Thou, O king, </a:t>
            </a:r>
            <a:r>
              <a:rPr lang="en-US" sz="3600" dirty="0" err="1"/>
              <a:t>sawest</a:t>
            </a:r>
            <a:r>
              <a:rPr lang="en-US" sz="3600" dirty="0"/>
              <a:t>, and behold a great image. This great image, whose brightness was excellent, stood before thee; and the form thereof was terrible.</a:t>
            </a:r>
            <a:endParaRPr lang="en-US" sz="4800" dirty="0">
              <a:latin typeface="Imprint MT Shadow" panose="04020605060303030202" pitchFamily="82" charset="0"/>
            </a:endParaRPr>
          </a:p>
        </p:txBody>
      </p:sp>
      <p:pic>
        <p:nvPicPr>
          <p:cNvPr id="3074" name="Picture 2" descr="In the second year that Nebuchadnezzar was king of Babylon, he had a disturbing dream. The king asked his astrologers to tell him what he had dreamt and explain the meaning but they could not. – Slide 1">
            <a:extLst>
              <a:ext uri="{FF2B5EF4-FFF2-40B4-BE49-F238E27FC236}">
                <a16:creationId xmlns:a16="http://schemas.microsoft.com/office/drawing/2014/main" id="{43F7F058-E6DC-C4AA-0D88-34E987D35A3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1206" y="1117600"/>
            <a:ext cx="609600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1394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F5121-4A2A-C7D5-2E49-AA21DBFFD2D6}"/>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C5F37F2C-D218-0B92-6656-F06E4B504AC7}"/>
              </a:ext>
            </a:extLst>
          </p:cNvPr>
          <p:cNvSpPr>
            <a:spLocks noGrp="1"/>
          </p:cNvSpPr>
          <p:nvPr>
            <p:ph type="title"/>
          </p:nvPr>
        </p:nvSpPr>
        <p:spPr/>
        <p:txBody>
          <a:bodyPr>
            <a:noAutofit/>
          </a:bodyPr>
          <a:lstStyle/>
          <a:p>
            <a:r>
              <a:rPr lang="en-US" sz="5400" dirty="0"/>
              <a:t>11. What did he both speak and do?</a:t>
            </a:r>
          </a:p>
        </p:txBody>
      </p:sp>
      <p:sp>
        <p:nvSpPr>
          <p:cNvPr id="14" name="Content Placeholder 13">
            <a:extLst>
              <a:ext uri="{FF2B5EF4-FFF2-40B4-BE49-F238E27FC236}">
                <a16:creationId xmlns:a16="http://schemas.microsoft.com/office/drawing/2014/main" id="{E5328B1C-0962-B2B1-4F15-16CABAD4B17E}"/>
              </a:ext>
            </a:extLst>
          </p:cNvPr>
          <p:cNvSpPr>
            <a:spLocks noGrp="1"/>
          </p:cNvSpPr>
          <p:nvPr>
            <p:ph idx="1"/>
          </p:nvPr>
        </p:nvSpPr>
        <p:spPr>
          <a:xfrm>
            <a:off x="1065212" y="1981199"/>
            <a:ext cx="5562600" cy="4203843"/>
          </a:xfrm>
        </p:spPr>
        <p:txBody>
          <a:bodyPr>
            <a:noAutofit/>
          </a:bodyPr>
          <a:lstStyle/>
          <a:p>
            <a:pPr marL="0" indent="0">
              <a:buNone/>
            </a:pPr>
            <a:r>
              <a:rPr lang="en-US" sz="4000" i="1" dirty="0"/>
              <a:t>Daniel 7:25</a:t>
            </a:r>
          </a:p>
        </p:txBody>
      </p:sp>
      <p:pic>
        <p:nvPicPr>
          <p:cNvPr id="2052" name="Picture 4" descr="213,000+ Question Mark Stock Photos, Pictures &amp; Royalty-Free ...">
            <a:extLst>
              <a:ext uri="{FF2B5EF4-FFF2-40B4-BE49-F238E27FC236}">
                <a16:creationId xmlns:a16="http://schemas.microsoft.com/office/drawing/2014/main" id="{3A27C33D-F649-C864-4473-C2BB0DC56A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3629" y="2000249"/>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860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04B760-8055-F682-779C-CC627E1D945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083A495-3E4C-94D0-D49A-6B4D2B349E64}"/>
              </a:ext>
            </a:extLst>
          </p:cNvPr>
          <p:cNvSpPr>
            <a:spLocks noGrp="1"/>
          </p:cNvSpPr>
          <p:nvPr>
            <p:ph type="body" sz="half" idx="2"/>
          </p:nvPr>
        </p:nvSpPr>
        <p:spPr>
          <a:xfrm>
            <a:off x="7759699" y="1651000"/>
            <a:ext cx="4367662" cy="4800600"/>
          </a:xfrm>
        </p:spPr>
        <p:txBody>
          <a:bodyPr>
            <a:noAutofit/>
          </a:bodyPr>
          <a:lstStyle/>
          <a:p>
            <a:r>
              <a:rPr lang="en-US" sz="3200" b="1" baseline="30000" dirty="0"/>
              <a:t>25 </a:t>
            </a:r>
            <a:r>
              <a:rPr lang="en-US" sz="3200" dirty="0"/>
              <a:t>And he shall speak great words against the most High, and shall wear out the saints of the most High, and think to change times and laws: and they shall be given into his hand until a time and times and the dividing of time.</a:t>
            </a:r>
            <a:endParaRPr lang="en-US" sz="8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8E3EC90C-527C-98E0-5833-3BCD5902E982}"/>
              </a:ext>
            </a:extLst>
          </p:cNvPr>
          <p:cNvSpPr>
            <a:spLocks noGrp="1"/>
          </p:cNvSpPr>
          <p:nvPr>
            <p:ph type="title"/>
          </p:nvPr>
        </p:nvSpPr>
        <p:spPr>
          <a:xfrm>
            <a:off x="7770812" y="228600"/>
            <a:ext cx="3960812" cy="1422400"/>
          </a:xfrm>
        </p:spPr>
        <p:txBody>
          <a:bodyPr/>
          <a:lstStyle/>
          <a:p>
            <a:r>
              <a:rPr lang="en-US" sz="4400" dirty="0"/>
              <a:t>Daniel </a:t>
            </a:r>
            <a:br>
              <a:rPr lang="en-US" sz="4400" dirty="0"/>
            </a:br>
            <a:r>
              <a:rPr lang="en-US" sz="4400" dirty="0"/>
              <a:t>7:25</a:t>
            </a:r>
          </a:p>
        </p:txBody>
      </p:sp>
      <p:pic>
        <p:nvPicPr>
          <p:cNvPr id="32770" name="Picture 2" descr="A SMALL HORN GAINS THE ASCENDANCY">
            <a:extLst>
              <a:ext uri="{FF2B5EF4-FFF2-40B4-BE49-F238E27FC236}">
                <a16:creationId xmlns:a16="http://schemas.microsoft.com/office/drawing/2014/main" id="{687109E7-EBE4-F151-D151-FEC99ED33BF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98612" y="131673"/>
            <a:ext cx="4648199" cy="63580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1073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189245-2E30-F07A-D80B-4124723A2998}"/>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9034A928-D084-48A3-0CCF-A8D891FFB7F4}"/>
              </a:ext>
            </a:extLst>
          </p:cNvPr>
          <p:cNvSpPr>
            <a:spLocks noGrp="1"/>
          </p:cNvSpPr>
          <p:nvPr>
            <p:ph type="title"/>
          </p:nvPr>
        </p:nvSpPr>
        <p:spPr>
          <a:xfrm>
            <a:off x="914161" y="990601"/>
            <a:ext cx="10360501" cy="1219200"/>
          </a:xfrm>
        </p:spPr>
        <p:txBody>
          <a:bodyPr>
            <a:noAutofit/>
          </a:bodyPr>
          <a:lstStyle/>
          <a:p>
            <a:r>
              <a:rPr lang="en-US" sz="4400" dirty="0"/>
              <a:t>12. What power of all the earth has done to the greatest extent what is here said?</a:t>
            </a:r>
          </a:p>
        </p:txBody>
      </p:sp>
      <p:sp>
        <p:nvSpPr>
          <p:cNvPr id="14" name="Content Placeholder 13">
            <a:extLst>
              <a:ext uri="{FF2B5EF4-FFF2-40B4-BE49-F238E27FC236}">
                <a16:creationId xmlns:a16="http://schemas.microsoft.com/office/drawing/2014/main" id="{EABF9207-4BEA-8C28-728A-A582A9B4591C}"/>
              </a:ext>
            </a:extLst>
          </p:cNvPr>
          <p:cNvSpPr>
            <a:spLocks noGrp="1"/>
          </p:cNvSpPr>
          <p:nvPr>
            <p:ph idx="1"/>
          </p:nvPr>
        </p:nvSpPr>
        <p:spPr>
          <a:xfrm>
            <a:off x="1065212" y="2336942"/>
            <a:ext cx="5562600" cy="3848100"/>
          </a:xfrm>
        </p:spPr>
        <p:txBody>
          <a:bodyPr>
            <a:noAutofit/>
          </a:bodyPr>
          <a:lstStyle/>
          <a:p>
            <a:pPr marL="0" indent="0">
              <a:buNone/>
            </a:pPr>
            <a:r>
              <a:rPr lang="en-US" sz="4000" dirty="0"/>
              <a:t>Answer:  </a:t>
            </a:r>
          </a:p>
          <a:p>
            <a:pPr marL="0" indent="0">
              <a:buNone/>
            </a:pPr>
            <a:r>
              <a:rPr lang="en-US" sz="4000" dirty="0"/>
              <a:t>The Papacy</a:t>
            </a:r>
          </a:p>
        </p:txBody>
      </p:sp>
      <p:pic>
        <p:nvPicPr>
          <p:cNvPr id="2052" name="Picture 4" descr="213,000+ Question Mark Stock Photos, Pictures &amp; Royalty-Free ...">
            <a:extLst>
              <a:ext uri="{FF2B5EF4-FFF2-40B4-BE49-F238E27FC236}">
                <a16:creationId xmlns:a16="http://schemas.microsoft.com/office/drawing/2014/main" id="{67C26710-131F-6DD6-BB6E-BF5859820F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3629" y="2000249"/>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2382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E7F7A7-114D-B7AE-C396-0B27C2C99789}"/>
              </a:ext>
            </a:extLst>
          </p:cNvPr>
          <p:cNvSpPr>
            <a:spLocks noGrp="1"/>
          </p:cNvSpPr>
          <p:nvPr>
            <p:ph type="title"/>
          </p:nvPr>
        </p:nvSpPr>
        <p:spPr>
          <a:xfrm>
            <a:off x="875346" y="517526"/>
            <a:ext cx="10438131" cy="762000"/>
          </a:xfrm>
        </p:spPr>
        <p:txBody>
          <a:bodyPr/>
          <a:lstStyle/>
          <a:p>
            <a:pPr marL="0" indent="0"/>
            <a:r>
              <a:rPr lang="en-US" dirty="0"/>
              <a:t>Identifying the little Horn Power</a:t>
            </a:r>
          </a:p>
        </p:txBody>
      </p:sp>
      <p:sp>
        <p:nvSpPr>
          <p:cNvPr id="3" name="Text Placeholder 2">
            <a:extLst>
              <a:ext uri="{FF2B5EF4-FFF2-40B4-BE49-F238E27FC236}">
                <a16:creationId xmlns:a16="http://schemas.microsoft.com/office/drawing/2014/main" id="{FF0B7614-B75C-982F-6EA7-A71D9EF681FB}"/>
              </a:ext>
            </a:extLst>
          </p:cNvPr>
          <p:cNvSpPr>
            <a:spLocks noGrp="1"/>
          </p:cNvSpPr>
          <p:nvPr>
            <p:ph type="body" idx="1"/>
          </p:nvPr>
        </p:nvSpPr>
        <p:spPr>
          <a:xfrm>
            <a:off x="1218883" y="1279526"/>
            <a:ext cx="9751060" cy="4511674"/>
          </a:xfrm>
        </p:spPr>
        <p:txBody>
          <a:bodyPr/>
          <a:lstStyle/>
          <a:p>
            <a:pPr algn="l"/>
            <a:r>
              <a:rPr lang="en-US" sz="3300" b="1" dirty="0"/>
              <a:t>According to Daniel 7, the power must be:</a:t>
            </a:r>
          </a:p>
          <a:p>
            <a:pPr algn="l"/>
            <a:r>
              <a:rPr lang="en-US" sz="3300" b="1" dirty="0"/>
              <a:t>1. Arising among the ten kingdoms  </a:t>
            </a:r>
          </a:p>
          <a:p>
            <a:pPr algn="l"/>
            <a:r>
              <a:rPr lang="en-US" sz="3300" b="1" dirty="0"/>
              <a:t>	</a:t>
            </a:r>
            <a:r>
              <a:rPr lang="en-US" sz="3300" dirty="0"/>
              <a:t>(Daniel 7:8, 24)</a:t>
            </a:r>
            <a:br>
              <a:rPr lang="en-US" sz="3300" dirty="0"/>
            </a:br>
            <a:r>
              <a:rPr lang="en-US" sz="3300" dirty="0"/>
              <a:t>→ Must arise </a:t>
            </a:r>
            <a:r>
              <a:rPr lang="en-US" sz="3300" b="1" dirty="0"/>
              <a:t>in Western Rome</a:t>
            </a:r>
            <a:r>
              <a:rPr lang="en-US" sz="3300" dirty="0"/>
              <a:t>, after its division</a:t>
            </a:r>
          </a:p>
          <a:p>
            <a:pPr algn="l"/>
            <a:r>
              <a:rPr lang="en-US" sz="3300" b="1" dirty="0"/>
              <a:t>2. Different from the other kingdoms </a:t>
            </a:r>
          </a:p>
          <a:p>
            <a:pPr algn="l"/>
            <a:r>
              <a:rPr lang="en-US" sz="3300" b="1" dirty="0"/>
              <a:t>	</a:t>
            </a:r>
            <a:r>
              <a:rPr lang="en-US" sz="3300" dirty="0"/>
              <a:t>(Daniel 7:24)</a:t>
            </a:r>
            <a:br>
              <a:rPr lang="en-US" sz="3300" dirty="0"/>
            </a:br>
            <a:r>
              <a:rPr lang="en-US" sz="3300" dirty="0"/>
              <a:t>→ Not merely political; a </a:t>
            </a:r>
            <a:r>
              <a:rPr lang="en-US" sz="3300" i="1" dirty="0"/>
              <a:t>different kind</a:t>
            </a:r>
            <a:r>
              <a:rPr lang="en-US" sz="3300" dirty="0"/>
              <a:t> of authority</a:t>
            </a:r>
          </a:p>
          <a:p>
            <a:pPr algn="l"/>
            <a:r>
              <a:rPr lang="en-US" sz="3300" b="1" dirty="0"/>
              <a:t>3. Greater in influence than its fellows </a:t>
            </a:r>
          </a:p>
          <a:p>
            <a:pPr algn="l"/>
            <a:r>
              <a:rPr lang="en-US" sz="3300" b="1" dirty="0"/>
              <a:t>	</a:t>
            </a:r>
            <a:r>
              <a:rPr lang="en-US" sz="3300" dirty="0"/>
              <a:t>(Daniel 7:20)</a:t>
            </a:r>
            <a:br>
              <a:rPr lang="en-US" sz="3300" dirty="0"/>
            </a:br>
            <a:r>
              <a:rPr lang="en-US" sz="3300" dirty="0"/>
              <a:t>→ Exercising authority beyond ordinary kings</a:t>
            </a:r>
          </a:p>
        </p:txBody>
      </p:sp>
    </p:spTree>
    <p:extLst>
      <p:ext uri="{BB962C8B-B14F-4D97-AF65-F5344CB8AC3E}">
        <p14:creationId xmlns:p14="http://schemas.microsoft.com/office/powerpoint/2010/main" val="331831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FB8EC7-05FD-6AF2-F392-6D2357426E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945759-5845-DA29-E13F-71FBB826D0EA}"/>
              </a:ext>
            </a:extLst>
          </p:cNvPr>
          <p:cNvSpPr>
            <a:spLocks noGrp="1"/>
          </p:cNvSpPr>
          <p:nvPr>
            <p:ph type="title"/>
          </p:nvPr>
        </p:nvSpPr>
        <p:spPr>
          <a:xfrm>
            <a:off x="875346" y="517526"/>
            <a:ext cx="10438131" cy="762000"/>
          </a:xfrm>
        </p:spPr>
        <p:txBody>
          <a:bodyPr/>
          <a:lstStyle/>
          <a:p>
            <a:pPr marL="0" indent="0"/>
            <a:r>
              <a:rPr lang="en-US" dirty="0"/>
              <a:t>Identifying the little Horn Power</a:t>
            </a:r>
          </a:p>
        </p:txBody>
      </p:sp>
      <p:sp>
        <p:nvSpPr>
          <p:cNvPr id="3" name="Text Placeholder 2">
            <a:extLst>
              <a:ext uri="{FF2B5EF4-FFF2-40B4-BE49-F238E27FC236}">
                <a16:creationId xmlns:a16="http://schemas.microsoft.com/office/drawing/2014/main" id="{0567076C-7AF5-28AC-2920-08E6A05B782B}"/>
              </a:ext>
            </a:extLst>
          </p:cNvPr>
          <p:cNvSpPr>
            <a:spLocks noGrp="1"/>
          </p:cNvSpPr>
          <p:nvPr>
            <p:ph type="body" idx="1"/>
          </p:nvPr>
        </p:nvSpPr>
        <p:spPr>
          <a:xfrm>
            <a:off x="1218883" y="1279526"/>
            <a:ext cx="9751060" cy="5273674"/>
          </a:xfrm>
        </p:spPr>
        <p:txBody>
          <a:bodyPr/>
          <a:lstStyle/>
          <a:p>
            <a:pPr algn="l"/>
            <a:r>
              <a:rPr lang="en-US" sz="3300" b="1" dirty="0"/>
              <a:t>According to Daniel 7, the power must be:</a:t>
            </a:r>
          </a:p>
          <a:p>
            <a:pPr algn="l"/>
            <a:r>
              <a:rPr lang="en-US" sz="3300" b="1" dirty="0"/>
              <a:t>4. Possessing eyes and a mouth </a:t>
            </a:r>
          </a:p>
          <a:p>
            <a:pPr algn="l"/>
            <a:r>
              <a:rPr lang="en-US" sz="3300" b="1" dirty="0"/>
              <a:t>	</a:t>
            </a:r>
            <a:r>
              <a:rPr lang="en-US" sz="3300" dirty="0"/>
              <a:t>(Daniel 7:8, 20)</a:t>
            </a:r>
            <a:br>
              <a:rPr lang="en-US" sz="3300" dirty="0"/>
            </a:br>
            <a:r>
              <a:rPr lang="en-US" sz="3300" dirty="0"/>
              <a:t>→ Intelligence, deliberation, official speech</a:t>
            </a:r>
          </a:p>
          <a:p>
            <a:pPr algn="l"/>
            <a:r>
              <a:rPr lang="en-US" sz="3300" b="1" dirty="0"/>
              <a:t>5. Speaking great words against God </a:t>
            </a:r>
            <a:r>
              <a:rPr lang="en-US" sz="3300" dirty="0"/>
              <a:t>(Daniel 7:25)</a:t>
            </a:r>
          </a:p>
          <a:p>
            <a:pPr algn="l"/>
            <a:r>
              <a:rPr lang="en-US" sz="3300" b="1" dirty="0"/>
              <a:t>6. Persecuting the saints </a:t>
            </a:r>
            <a:r>
              <a:rPr lang="en-US" sz="3300" dirty="0"/>
              <a:t>(Daniel 7:25)</a:t>
            </a:r>
          </a:p>
          <a:p>
            <a:pPr algn="l"/>
            <a:r>
              <a:rPr lang="en-US" sz="3300" b="1" dirty="0"/>
              <a:t>7. Claiming authority over “times and laws” </a:t>
            </a:r>
            <a:r>
              <a:rPr lang="en-US" sz="3300" dirty="0"/>
              <a:t>(Daniel 7:25)</a:t>
            </a:r>
          </a:p>
          <a:p>
            <a:pPr algn="l"/>
            <a:r>
              <a:rPr lang="en-US" sz="3300" b="1" dirty="0"/>
              <a:t>8. Exercising this authority for a defined prophetic period</a:t>
            </a:r>
            <a:br>
              <a:rPr lang="en-US" sz="3300" dirty="0"/>
            </a:br>
            <a:r>
              <a:rPr lang="en-US" sz="3300" dirty="0"/>
              <a:t>(Daniel 7:25)</a:t>
            </a:r>
          </a:p>
        </p:txBody>
      </p:sp>
    </p:spTree>
    <p:extLst>
      <p:ext uri="{BB962C8B-B14F-4D97-AF65-F5344CB8AC3E}">
        <p14:creationId xmlns:p14="http://schemas.microsoft.com/office/powerpoint/2010/main" val="2215079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EBB39-8C8D-8FB9-2814-0C16E2CD63FF}"/>
              </a:ext>
            </a:extLst>
          </p:cNvPr>
          <p:cNvSpPr>
            <a:spLocks noGrp="1"/>
          </p:cNvSpPr>
          <p:nvPr>
            <p:ph type="title"/>
          </p:nvPr>
        </p:nvSpPr>
        <p:spPr/>
        <p:txBody>
          <a:bodyPr>
            <a:normAutofit/>
          </a:bodyPr>
          <a:lstStyle/>
          <a:p>
            <a:r>
              <a:rPr lang="en-US" sz="4400" dirty="0"/>
              <a:t>Identifying the little Horn Power</a:t>
            </a:r>
          </a:p>
        </p:txBody>
      </p:sp>
      <p:sp>
        <p:nvSpPr>
          <p:cNvPr id="3" name="Content Placeholder 2">
            <a:extLst>
              <a:ext uri="{FF2B5EF4-FFF2-40B4-BE49-F238E27FC236}">
                <a16:creationId xmlns:a16="http://schemas.microsoft.com/office/drawing/2014/main" id="{9AE23242-7818-3DEF-F1FF-D17DE3441FDD}"/>
              </a:ext>
            </a:extLst>
          </p:cNvPr>
          <p:cNvSpPr>
            <a:spLocks noGrp="1"/>
          </p:cNvSpPr>
          <p:nvPr>
            <p:ph idx="1"/>
          </p:nvPr>
        </p:nvSpPr>
        <p:spPr>
          <a:xfrm>
            <a:off x="914162" y="2895599"/>
            <a:ext cx="10360501" cy="1828801"/>
          </a:xfrm>
        </p:spPr>
        <p:txBody>
          <a:bodyPr>
            <a:normAutofit/>
          </a:bodyPr>
          <a:lstStyle/>
          <a:p>
            <a:pPr marL="0" indent="0" algn="ctr">
              <a:buNone/>
            </a:pPr>
            <a:r>
              <a:rPr lang="en-US" sz="3600" dirty="0"/>
              <a:t>No single political kingdom fits this profile.</a:t>
            </a:r>
            <a:br>
              <a:rPr lang="en-US" sz="3600" dirty="0"/>
            </a:br>
            <a:r>
              <a:rPr lang="en-US" sz="3600" dirty="0"/>
              <a:t>No pagan empire fits this profile.</a:t>
            </a:r>
            <a:br>
              <a:rPr lang="en-US" sz="3600" dirty="0"/>
            </a:br>
            <a:r>
              <a:rPr lang="en-US" sz="3600" dirty="0"/>
              <a:t>No secular institution fits this profile.</a:t>
            </a:r>
          </a:p>
        </p:txBody>
      </p:sp>
    </p:spTree>
    <p:extLst>
      <p:ext uri="{BB962C8B-B14F-4D97-AF65-F5344CB8AC3E}">
        <p14:creationId xmlns:p14="http://schemas.microsoft.com/office/powerpoint/2010/main" val="3246877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D01EBA-D6CC-952D-EC27-DE785AA490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CAC814-FD99-B803-F05B-F8E3941000A2}"/>
              </a:ext>
            </a:extLst>
          </p:cNvPr>
          <p:cNvSpPr>
            <a:spLocks noGrp="1"/>
          </p:cNvSpPr>
          <p:nvPr>
            <p:ph type="title"/>
          </p:nvPr>
        </p:nvSpPr>
        <p:spPr>
          <a:xfrm>
            <a:off x="914161" y="152400"/>
            <a:ext cx="10360501" cy="1219200"/>
          </a:xfrm>
        </p:spPr>
        <p:txBody>
          <a:bodyPr>
            <a:normAutofit/>
          </a:bodyPr>
          <a:lstStyle/>
          <a:p>
            <a:r>
              <a:rPr lang="en-US" sz="4400" dirty="0"/>
              <a:t>Identifying the little Horn Power</a:t>
            </a:r>
          </a:p>
        </p:txBody>
      </p:sp>
      <p:sp>
        <p:nvSpPr>
          <p:cNvPr id="3" name="Content Placeholder 2">
            <a:extLst>
              <a:ext uri="{FF2B5EF4-FFF2-40B4-BE49-F238E27FC236}">
                <a16:creationId xmlns:a16="http://schemas.microsoft.com/office/drawing/2014/main" id="{BB10C964-D7EC-B77B-B3C2-24CC659CA30E}"/>
              </a:ext>
            </a:extLst>
          </p:cNvPr>
          <p:cNvSpPr>
            <a:spLocks noGrp="1"/>
          </p:cNvSpPr>
          <p:nvPr>
            <p:ph idx="1"/>
          </p:nvPr>
        </p:nvSpPr>
        <p:spPr>
          <a:xfrm>
            <a:off x="914163" y="1371600"/>
            <a:ext cx="6323249" cy="5105399"/>
          </a:xfrm>
        </p:spPr>
        <p:txBody>
          <a:bodyPr>
            <a:noAutofit/>
          </a:bodyPr>
          <a:lstStyle/>
          <a:p>
            <a:pPr marL="0" indent="0">
              <a:buNone/>
            </a:pPr>
            <a:r>
              <a:rPr lang="en-US" sz="3200" b="1" dirty="0"/>
              <a:t>1. Arises in Western Rome</a:t>
            </a:r>
          </a:p>
          <a:p>
            <a:r>
              <a:rPr lang="en-US" sz="3200" dirty="0"/>
              <a:t>After </a:t>
            </a:r>
            <a:r>
              <a:rPr lang="en-US" sz="3200" b="1" dirty="0"/>
              <a:t>AD 476</a:t>
            </a:r>
            <a:r>
              <a:rPr lang="en-US" sz="3200" dirty="0"/>
              <a:t>, the </a:t>
            </a:r>
            <a:r>
              <a:rPr lang="en-US" sz="3200" b="1" dirty="0"/>
              <a:t>Papacy</a:t>
            </a:r>
            <a:r>
              <a:rPr lang="en-US" sz="3200" dirty="0"/>
              <a:t>:</a:t>
            </a:r>
          </a:p>
          <a:p>
            <a:r>
              <a:rPr lang="en-US" sz="3200" dirty="0"/>
              <a:t>Remains in Rome</a:t>
            </a:r>
          </a:p>
          <a:p>
            <a:r>
              <a:rPr lang="en-US" sz="3200" dirty="0"/>
              <a:t>Expands influence precisely as imperial authority collapses</a:t>
            </a:r>
          </a:p>
          <a:p>
            <a:r>
              <a:rPr lang="en-US" sz="3200" dirty="0"/>
              <a:t>Gains civil authority </a:t>
            </a:r>
            <a:r>
              <a:rPr lang="en-US" sz="3200" i="1" dirty="0"/>
              <a:t>among</a:t>
            </a:r>
            <a:r>
              <a:rPr lang="en-US" sz="3200" dirty="0"/>
              <a:t> the divided kingdoms</a:t>
            </a:r>
          </a:p>
          <a:p>
            <a:pPr marL="0" indent="0">
              <a:buNone/>
            </a:pPr>
            <a:r>
              <a:rPr lang="en-US" sz="3200" dirty="0"/>
              <a:t>This is uncontested history.</a:t>
            </a:r>
          </a:p>
        </p:txBody>
      </p:sp>
      <p:pic>
        <p:nvPicPr>
          <p:cNvPr id="33794" name="Picture 2" descr="Papacy | Definition, History, Roman Catholicism, List of Popes, &amp; Facts |  Britannica">
            <a:extLst>
              <a:ext uri="{FF2B5EF4-FFF2-40B4-BE49-F238E27FC236}">
                <a16:creationId xmlns:a16="http://schemas.microsoft.com/office/drawing/2014/main" id="{17D861FA-C030-C74B-322F-5F7D0AE147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8812" y="1447800"/>
            <a:ext cx="3964987" cy="467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4413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4FDF6-D9E0-B301-8F10-7498DB7BE4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0124F9-C4F5-4E4A-CD6B-5AEC47F4CB74}"/>
              </a:ext>
            </a:extLst>
          </p:cNvPr>
          <p:cNvSpPr>
            <a:spLocks noGrp="1"/>
          </p:cNvSpPr>
          <p:nvPr>
            <p:ph type="title"/>
          </p:nvPr>
        </p:nvSpPr>
        <p:spPr>
          <a:xfrm>
            <a:off x="914161" y="6350"/>
            <a:ext cx="10360501" cy="1219200"/>
          </a:xfrm>
        </p:spPr>
        <p:txBody>
          <a:bodyPr>
            <a:normAutofit/>
          </a:bodyPr>
          <a:lstStyle/>
          <a:p>
            <a:r>
              <a:rPr lang="en-US" sz="4400" dirty="0"/>
              <a:t>Identifying the little Horn Power</a:t>
            </a:r>
          </a:p>
        </p:txBody>
      </p:sp>
      <p:sp>
        <p:nvSpPr>
          <p:cNvPr id="3" name="Content Placeholder 2">
            <a:extLst>
              <a:ext uri="{FF2B5EF4-FFF2-40B4-BE49-F238E27FC236}">
                <a16:creationId xmlns:a16="http://schemas.microsoft.com/office/drawing/2014/main" id="{12327E32-6674-D368-7FDD-34ED7C01CA3A}"/>
              </a:ext>
            </a:extLst>
          </p:cNvPr>
          <p:cNvSpPr>
            <a:spLocks noGrp="1"/>
          </p:cNvSpPr>
          <p:nvPr>
            <p:ph idx="1"/>
          </p:nvPr>
        </p:nvSpPr>
        <p:spPr>
          <a:xfrm>
            <a:off x="914163" y="1225550"/>
            <a:ext cx="6323249" cy="5251449"/>
          </a:xfrm>
        </p:spPr>
        <p:txBody>
          <a:bodyPr>
            <a:noAutofit/>
          </a:bodyPr>
          <a:lstStyle/>
          <a:p>
            <a:pPr marL="0" indent="0">
              <a:buNone/>
            </a:pPr>
            <a:r>
              <a:rPr lang="en-US" sz="3200" b="1" dirty="0"/>
              <a:t>2. Different in Nature</a:t>
            </a:r>
          </a:p>
          <a:p>
            <a:r>
              <a:rPr lang="en-US" sz="3200" dirty="0"/>
              <a:t>Unlike the ten kingdoms:</a:t>
            </a:r>
          </a:p>
          <a:p>
            <a:r>
              <a:rPr lang="en-US" sz="3200" dirty="0"/>
              <a:t>The Papacy is </a:t>
            </a:r>
            <a:r>
              <a:rPr lang="en-US" sz="3200" b="1" dirty="0"/>
              <a:t>ecclesiastical</a:t>
            </a:r>
            <a:endParaRPr lang="en-US" sz="3200" dirty="0"/>
          </a:p>
          <a:p>
            <a:r>
              <a:rPr lang="en-US" sz="3200" dirty="0"/>
              <a:t>It combines </a:t>
            </a:r>
            <a:r>
              <a:rPr lang="en-US" sz="3200" b="1" dirty="0"/>
              <a:t>religious and civil authority</a:t>
            </a:r>
            <a:endParaRPr lang="en-US" sz="3200" dirty="0"/>
          </a:p>
          <a:p>
            <a:r>
              <a:rPr lang="en-US" sz="3200" dirty="0"/>
              <a:t>It rules by doctrine, decree, and law</a:t>
            </a:r>
          </a:p>
          <a:p>
            <a:pPr marL="0" indent="0">
              <a:buNone/>
            </a:pPr>
            <a:r>
              <a:rPr lang="en-US" sz="3200" dirty="0"/>
              <a:t>This satisfies Daniel’s requirement of being “diverse.”</a:t>
            </a:r>
          </a:p>
        </p:txBody>
      </p:sp>
      <p:pic>
        <p:nvPicPr>
          <p:cNvPr id="34818" name="Picture 2" descr="Papal supremacy - Wikipedia">
            <a:extLst>
              <a:ext uri="{FF2B5EF4-FFF2-40B4-BE49-F238E27FC236}">
                <a16:creationId xmlns:a16="http://schemas.microsoft.com/office/drawing/2014/main" id="{E48D48E0-D5E1-B88E-0ECB-F53DCDA0643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278"/>
          <a:stretch>
            <a:fillRect/>
          </a:stretch>
        </p:blipFill>
        <p:spPr bwMode="auto">
          <a:xfrm>
            <a:off x="7540862" y="1447800"/>
            <a:ext cx="3733800" cy="4724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7493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20D89E-C5C4-92D0-9DAD-2B901DB4BF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5D19BE-84E7-0D4E-DA7F-0791CC936DEA}"/>
              </a:ext>
            </a:extLst>
          </p:cNvPr>
          <p:cNvSpPr>
            <a:spLocks noGrp="1"/>
          </p:cNvSpPr>
          <p:nvPr>
            <p:ph type="title"/>
          </p:nvPr>
        </p:nvSpPr>
        <p:spPr>
          <a:xfrm>
            <a:off x="914163" y="76200"/>
            <a:ext cx="10360501" cy="1219200"/>
          </a:xfrm>
        </p:spPr>
        <p:txBody>
          <a:bodyPr>
            <a:normAutofit/>
          </a:bodyPr>
          <a:lstStyle/>
          <a:p>
            <a:r>
              <a:rPr lang="en-US" sz="4400" dirty="0"/>
              <a:t>Identifying the little Horn Power</a:t>
            </a:r>
          </a:p>
        </p:txBody>
      </p:sp>
      <p:sp>
        <p:nvSpPr>
          <p:cNvPr id="3" name="Content Placeholder 2">
            <a:extLst>
              <a:ext uri="{FF2B5EF4-FFF2-40B4-BE49-F238E27FC236}">
                <a16:creationId xmlns:a16="http://schemas.microsoft.com/office/drawing/2014/main" id="{FE108059-BBE9-D57C-17AF-ED0BBF9D32A5}"/>
              </a:ext>
            </a:extLst>
          </p:cNvPr>
          <p:cNvSpPr>
            <a:spLocks noGrp="1"/>
          </p:cNvSpPr>
          <p:nvPr>
            <p:ph idx="1"/>
          </p:nvPr>
        </p:nvSpPr>
        <p:spPr>
          <a:xfrm>
            <a:off x="914163" y="1295400"/>
            <a:ext cx="6323249" cy="5181599"/>
          </a:xfrm>
        </p:spPr>
        <p:txBody>
          <a:bodyPr>
            <a:noAutofit/>
          </a:bodyPr>
          <a:lstStyle/>
          <a:p>
            <a:pPr marL="0" indent="0">
              <a:buNone/>
            </a:pPr>
            <a:r>
              <a:rPr lang="en-US" sz="3200" b="1" dirty="0"/>
              <a:t>3. Greater Than Its Fellows</a:t>
            </a:r>
          </a:p>
          <a:p>
            <a:pPr marL="0" indent="0">
              <a:buNone/>
            </a:pPr>
            <a:r>
              <a:rPr lang="en-US" sz="3200" dirty="0"/>
              <a:t>By the early medieval period:</a:t>
            </a:r>
          </a:p>
          <a:p>
            <a:r>
              <a:rPr lang="en-US" sz="3200" dirty="0"/>
              <a:t>Kings are crowned or rebuked by popes</a:t>
            </a:r>
          </a:p>
          <a:p>
            <a:r>
              <a:rPr lang="en-US" sz="3200" dirty="0"/>
              <a:t>Emperors seek papal legitimacy</a:t>
            </a:r>
          </a:p>
          <a:p>
            <a:r>
              <a:rPr lang="en-US" sz="3200" dirty="0"/>
              <a:t>The Bishop of Rome speaks </a:t>
            </a:r>
            <a:r>
              <a:rPr lang="en-US" sz="3200" i="1" dirty="0"/>
              <a:t>over</a:t>
            </a:r>
            <a:r>
              <a:rPr lang="en-US" sz="3200" dirty="0"/>
              <a:t> rulers, not merely beside them</a:t>
            </a:r>
          </a:p>
          <a:p>
            <a:pPr marL="0" indent="0">
              <a:buNone/>
            </a:pPr>
            <a:r>
              <a:rPr lang="en-US" sz="3200" dirty="0"/>
              <a:t>That is “more stout than his fellows.”</a:t>
            </a:r>
          </a:p>
        </p:txBody>
      </p:sp>
      <p:pic>
        <p:nvPicPr>
          <p:cNvPr id="35842" name="Picture 2" descr="Papacy | Definition, History, Roman Catholicism, List of Popes, &amp; Facts |  Britannica">
            <a:extLst>
              <a:ext uri="{FF2B5EF4-FFF2-40B4-BE49-F238E27FC236}">
                <a16:creationId xmlns:a16="http://schemas.microsoft.com/office/drawing/2014/main" id="{0DB8CD49-0D39-DBA3-2F3F-1014DB2BDF0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6902" r="18706"/>
          <a:stretch>
            <a:fillRect/>
          </a:stretch>
        </p:blipFill>
        <p:spPr bwMode="auto">
          <a:xfrm>
            <a:off x="7452560" y="1295400"/>
            <a:ext cx="3893820" cy="480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2904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33D8BE-CD28-0A14-356E-9B9E787CCB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72FE45-143E-D501-C93F-5C5D1D02024F}"/>
              </a:ext>
            </a:extLst>
          </p:cNvPr>
          <p:cNvSpPr>
            <a:spLocks noGrp="1"/>
          </p:cNvSpPr>
          <p:nvPr>
            <p:ph type="title"/>
          </p:nvPr>
        </p:nvSpPr>
        <p:spPr>
          <a:xfrm>
            <a:off x="914163" y="76200"/>
            <a:ext cx="10360501" cy="1219200"/>
          </a:xfrm>
        </p:spPr>
        <p:txBody>
          <a:bodyPr>
            <a:normAutofit/>
          </a:bodyPr>
          <a:lstStyle/>
          <a:p>
            <a:r>
              <a:rPr lang="en-US" sz="4400" dirty="0"/>
              <a:t>Identifying the little Horn Power</a:t>
            </a:r>
          </a:p>
        </p:txBody>
      </p:sp>
      <p:sp>
        <p:nvSpPr>
          <p:cNvPr id="3" name="Content Placeholder 2">
            <a:extLst>
              <a:ext uri="{FF2B5EF4-FFF2-40B4-BE49-F238E27FC236}">
                <a16:creationId xmlns:a16="http://schemas.microsoft.com/office/drawing/2014/main" id="{B5945B5C-1DC2-3533-EC6A-2508B1E3BD9E}"/>
              </a:ext>
            </a:extLst>
          </p:cNvPr>
          <p:cNvSpPr>
            <a:spLocks noGrp="1"/>
          </p:cNvSpPr>
          <p:nvPr>
            <p:ph idx="1"/>
          </p:nvPr>
        </p:nvSpPr>
        <p:spPr>
          <a:xfrm>
            <a:off x="914163" y="1295400"/>
            <a:ext cx="7161449" cy="5181599"/>
          </a:xfrm>
        </p:spPr>
        <p:txBody>
          <a:bodyPr>
            <a:noAutofit/>
          </a:bodyPr>
          <a:lstStyle/>
          <a:p>
            <a:pPr marL="0" indent="0">
              <a:buNone/>
            </a:pPr>
            <a:r>
              <a:rPr lang="en-US" sz="3200" b="1" dirty="0"/>
              <a:t>4. Eyes and a Mouth</a:t>
            </a:r>
          </a:p>
          <a:p>
            <a:pPr marL="0" indent="0">
              <a:buNone/>
            </a:pPr>
            <a:r>
              <a:rPr lang="en-US" sz="3200" dirty="0"/>
              <a:t>The Papacy:</a:t>
            </a:r>
          </a:p>
          <a:p>
            <a:r>
              <a:rPr lang="en-US" sz="3200" dirty="0"/>
              <a:t>Issues formal decrees</a:t>
            </a:r>
          </a:p>
          <a:p>
            <a:r>
              <a:rPr lang="en-US" sz="3200" dirty="0"/>
              <a:t>Speaks authoritatively through councils, bulls, and dogma</a:t>
            </a:r>
          </a:p>
          <a:p>
            <a:r>
              <a:rPr lang="en-US" sz="3200" dirty="0"/>
              <a:t>Claims the right to define doctrine for Christendom</a:t>
            </a:r>
          </a:p>
          <a:p>
            <a:pPr marL="0" indent="0">
              <a:buNone/>
            </a:pPr>
            <a:r>
              <a:rPr lang="en-US" sz="3200" dirty="0"/>
              <a:t>This is not brute force — it is </a:t>
            </a:r>
            <a:r>
              <a:rPr lang="en-US" sz="3200" b="1" dirty="0"/>
              <a:t>institutional intelligence and speech</a:t>
            </a:r>
            <a:r>
              <a:rPr lang="en-US" sz="3200" dirty="0"/>
              <a:t>.</a:t>
            </a:r>
          </a:p>
        </p:txBody>
      </p:sp>
      <p:pic>
        <p:nvPicPr>
          <p:cNvPr id="36866" name="Picture 2" descr="Papal Bull">
            <a:extLst>
              <a:ext uri="{FF2B5EF4-FFF2-40B4-BE49-F238E27FC236}">
                <a16:creationId xmlns:a16="http://schemas.microsoft.com/office/drawing/2014/main" id="{2F09CA05-51B2-C324-9471-FEB9AEB4F6D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6727" r="18000"/>
          <a:stretch>
            <a:fillRect/>
          </a:stretch>
        </p:blipFill>
        <p:spPr bwMode="auto">
          <a:xfrm>
            <a:off x="8228012" y="1828800"/>
            <a:ext cx="3481049" cy="419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5731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113896-1871-203C-EA96-4AE308BD3F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8BE7B8-9111-AA31-6BE4-7F9203DC43C9}"/>
              </a:ext>
            </a:extLst>
          </p:cNvPr>
          <p:cNvSpPr>
            <a:spLocks noGrp="1"/>
          </p:cNvSpPr>
          <p:nvPr>
            <p:ph type="title"/>
          </p:nvPr>
        </p:nvSpPr>
        <p:spPr/>
        <p:txBody>
          <a:bodyPr/>
          <a:lstStyle/>
          <a:p>
            <a:r>
              <a:rPr lang="en-US" sz="4400" dirty="0"/>
              <a:t>Daniel </a:t>
            </a:r>
            <a:br>
              <a:rPr lang="en-US" sz="4400" dirty="0"/>
            </a:br>
            <a:r>
              <a:rPr lang="en-US" sz="4400" dirty="0"/>
              <a:t>2:31-40</a:t>
            </a:r>
          </a:p>
        </p:txBody>
      </p:sp>
      <p:sp>
        <p:nvSpPr>
          <p:cNvPr id="4" name="Text Placeholder 3">
            <a:extLst>
              <a:ext uri="{FF2B5EF4-FFF2-40B4-BE49-F238E27FC236}">
                <a16:creationId xmlns:a16="http://schemas.microsoft.com/office/drawing/2014/main" id="{839594D7-970A-D6F7-3E53-55ED5CE64C9F}"/>
              </a:ext>
            </a:extLst>
          </p:cNvPr>
          <p:cNvSpPr>
            <a:spLocks noGrp="1"/>
          </p:cNvSpPr>
          <p:nvPr>
            <p:ph type="body" sz="half" idx="2"/>
          </p:nvPr>
        </p:nvSpPr>
        <p:spPr/>
        <p:txBody>
          <a:bodyPr>
            <a:normAutofit fontScale="92500" lnSpcReduction="10000"/>
          </a:bodyPr>
          <a:lstStyle/>
          <a:p>
            <a:r>
              <a:rPr lang="en-US" sz="3600" b="1" baseline="30000" dirty="0"/>
              <a:t>32 </a:t>
            </a:r>
            <a:r>
              <a:rPr lang="en-US" sz="3600" dirty="0"/>
              <a:t>This image's head was of fine gold, his breast and his arms of silver, his belly and his thighs of brass,</a:t>
            </a:r>
          </a:p>
          <a:p>
            <a:r>
              <a:rPr lang="en-US" sz="3600" b="1" baseline="30000" dirty="0"/>
              <a:t>33 </a:t>
            </a:r>
            <a:r>
              <a:rPr lang="en-US" sz="3600" dirty="0"/>
              <a:t>His legs of iron, his feet part of iron and part of clay.</a:t>
            </a:r>
          </a:p>
        </p:txBody>
      </p:sp>
      <p:pic>
        <p:nvPicPr>
          <p:cNvPr id="4098" name="Picture 2" descr="Daniel and his friends asked God to show them the dream and its meaning and during the night God revealed the mystery to Daniel. The next morning he was brought before King Nechadnezzar. ‘No wise man, enchanter, magician or diviner can explain this mystery,’ Daniel said, ‘but there is a God in heaven who has shown King Nebuchadnezzar what will happen in the future. In your dream, there before you stood an enormous, dazzling statue, awesome in appearance.’ – Slide 2">
            <a:extLst>
              <a:ext uri="{FF2B5EF4-FFF2-40B4-BE49-F238E27FC236}">
                <a16:creationId xmlns:a16="http://schemas.microsoft.com/office/drawing/2014/main" id="{8D498482-9C29-4344-DA14-24EE76CCDC5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1206" y="1117600"/>
            <a:ext cx="609600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9094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AC9178-00A5-2EA8-DD5F-C24CC5D52A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817ABC-5BB6-7265-B830-41A256813D67}"/>
              </a:ext>
            </a:extLst>
          </p:cNvPr>
          <p:cNvSpPr>
            <a:spLocks noGrp="1"/>
          </p:cNvSpPr>
          <p:nvPr>
            <p:ph type="title"/>
          </p:nvPr>
        </p:nvSpPr>
        <p:spPr>
          <a:xfrm>
            <a:off x="914163" y="76200"/>
            <a:ext cx="10360501" cy="1219200"/>
          </a:xfrm>
        </p:spPr>
        <p:txBody>
          <a:bodyPr>
            <a:normAutofit/>
          </a:bodyPr>
          <a:lstStyle/>
          <a:p>
            <a:r>
              <a:rPr lang="en-US" sz="4400" dirty="0"/>
              <a:t>Identifying the little Horn Power</a:t>
            </a:r>
          </a:p>
        </p:txBody>
      </p:sp>
      <p:sp>
        <p:nvSpPr>
          <p:cNvPr id="3" name="Content Placeholder 2">
            <a:extLst>
              <a:ext uri="{FF2B5EF4-FFF2-40B4-BE49-F238E27FC236}">
                <a16:creationId xmlns:a16="http://schemas.microsoft.com/office/drawing/2014/main" id="{053623C0-E013-E5C7-3986-FA53EF63301F}"/>
              </a:ext>
            </a:extLst>
          </p:cNvPr>
          <p:cNvSpPr>
            <a:spLocks noGrp="1"/>
          </p:cNvSpPr>
          <p:nvPr>
            <p:ph idx="1"/>
          </p:nvPr>
        </p:nvSpPr>
        <p:spPr>
          <a:xfrm>
            <a:off x="914163" y="1295400"/>
            <a:ext cx="6780449" cy="5181599"/>
          </a:xfrm>
        </p:spPr>
        <p:txBody>
          <a:bodyPr>
            <a:noAutofit/>
          </a:bodyPr>
          <a:lstStyle/>
          <a:p>
            <a:pPr marL="0" indent="0">
              <a:buNone/>
            </a:pPr>
            <a:r>
              <a:rPr lang="en-US" sz="3000" b="1" dirty="0"/>
              <a:t>5. Speaking Against God</a:t>
            </a:r>
          </a:p>
          <a:p>
            <a:pPr marL="0" indent="0">
              <a:buNone/>
            </a:pPr>
            <a:r>
              <a:rPr lang="en-US" sz="3000" dirty="0"/>
              <a:t>Historically documented claims include:</a:t>
            </a:r>
          </a:p>
          <a:p>
            <a:r>
              <a:rPr lang="en-US" sz="3000" dirty="0"/>
              <a:t>Authority to forgive sins</a:t>
            </a:r>
          </a:p>
          <a:p>
            <a:r>
              <a:rPr lang="en-US" sz="3000" dirty="0"/>
              <a:t>Authority to define doctrine above Scripture</a:t>
            </a:r>
          </a:p>
          <a:p>
            <a:r>
              <a:rPr lang="en-US" sz="3000" dirty="0"/>
              <a:t>Titles and prerogatives belonging to God alone</a:t>
            </a:r>
          </a:p>
          <a:p>
            <a:pPr marL="0" indent="0">
              <a:buNone/>
            </a:pPr>
            <a:r>
              <a:rPr lang="en-US" sz="3000" dirty="0"/>
              <a:t>These are not caricatures — they are claims made in official ecclesiastical sources.</a:t>
            </a:r>
          </a:p>
        </p:txBody>
      </p:sp>
      <p:pic>
        <p:nvPicPr>
          <p:cNvPr id="38914" name="Picture 2" descr="The Pope thinks that He is Jesus on earth.">
            <a:extLst>
              <a:ext uri="{FF2B5EF4-FFF2-40B4-BE49-F238E27FC236}">
                <a16:creationId xmlns:a16="http://schemas.microsoft.com/office/drawing/2014/main" id="{065AC988-9CEF-B50C-61FF-7D4AC9FB79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21599" y="1362074"/>
            <a:ext cx="4116643" cy="502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5247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BDECCF-5A9C-3111-471D-DCD9FCCA90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1CFBC3-3BA3-4BA8-D70B-5F2E81494419}"/>
              </a:ext>
            </a:extLst>
          </p:cNvPr>
          <p:cNvSpPr>
            <a:spLocks noGrp="1"/>
          </p:cNvSpPr>
          <p:nvPr>
            <p:ph type="title"/>
          </p:nvPr>
        </p:nvSpPr>
        <p:spPr>
          <a:xfrm>
            <a:off x="914163" y="76200"/>
            <a:ext cx="10360501" cy="1219200"/>
          </a:xfrm>
        </p:spPr>
        <p:txBody>
          <a:bodyPr>
            <a:normAutofit/>
          </a:bodyPr>
          <a:lstStyle/>
          <a:p>
            <a:r>
              <a:rPr lang="en-US" sz="4400" dirty="0"/>
              <a:t>Identifying the little Horn Power</a:t>
            </a:r>
          </a:p>
        </p:txBody>
      </p:sp>
      <p:sp>
        <p:nvSpPr>
          <p:cNvPr id="3" name="Content Placeholder 2">
            <a:extLst>
              <a:ext uri="{FF2B5EF4-FFF2-40B4-BE49-F238E27FC236}">
                <a16:creationId xmlns:a16="http://schemas.microsoft.com/office/drawing/2014/main" id="{C97CE032-480F-351D-AF7B-A0F05A51CA5A}"/>
              </a:ext>
            </a:extLst>
          </p:cNvPr>
          <p:cNvSpPr>
            <a:spLocks noGrp="1"/>
          </p:cNvSpPr>
          <p:nvPr>
            <p:ph idx="1"/>
          </p:nvPr>
        </p:nvSpPr>
        <p:spPr>
          <a:xfrm>
            <a:off x="914163" y="1295400"/>
            <a:ext cx="7466249" cy="5181599"/>
          </a:xfrm>
        </p:spPr>
        <p:txBody>
          <a:bodyPr>
            <a:noAutofit/>
          </a:bodyPr>
          <a:lstStyle/>
          <a:p>
            <a:pPr marL="0" indent="0">
              <a:buNone/>
            </a:pPr>
            <a:r>
              <a:rPr lang="en-US" b="1" dirty="0"/>
              <a:t>6. Persecution of the Saints</a:t>
            </a:r>
          </a:p>
          <a:p>
            <a:pPr marL="0" indent="0">
              <a:buNone/>
            </a:pPr>
            <a:r>
              <a:rPr lang="en-US" dirty="0"/>
              <a:t>Across centuries:</a:t>
            </a:r>
          </a:p>
          <a:p>
            <a:pPr marL="0" indent="0">
              <a:buNone/>
            </a:pPr>
            <a:r>
              <a:rPr lang="en-US" dirty="0"/>
              <a:t>• </a:t>
            </a:r>
            <a:r>
              <a:rPr lang="en-US" b="1" dirty="0"/>
              <a:t>Dissenters punished</a:t>
            </a:r>
            <a:r>
              <a:rPr lang="en-US" dirty="0"/>
              <a:t> for adhering to plain Bible teachings</a:t>
            </a:r>
            <a:br>
              <a:rPr lang="en-US" dirty="0"/>
            </a:br>
            <a:r>
              <a:rPr lang="en-US" dirty="0"/>
              <a:t>• </a:t>
            </a:r>
            <a:r>
              <a:rPr lang="en-US" b="1" dirty="0"/>
              <a:t>Scripture restricted</a:t>
            </a:r>
            <a:r>
              <a:rPr lang="en-US" dirty="0"/>
              <a:t>, with access and interpretation controlled</a:t>
            </a:r>
            <a:br>
              <a:rPr lang="en-US" dirty="0"/>
            </a:br>
            <a:r>
              <a:rPr lang="en-US" dirty="0"/>
              <a:t>• </a:t>
            </a:r>
            <a:r>
              <a:rPr lang="en-US" b="1" dirty="0"/>
              <a:t>Conscience constrained by law</a:t>
            </a:r>
            <a:r>
              <a:rPr lang="en-US" dirty="0"/>
              <a:t>, enforcing obedience to church authority</a:t>
            </a:r>
          </a:p>
          <a:p>
            <a:pPr marL="0" indent="0">
              <a:buNone/>
            </a:pPr>
            <a:r>
              <a:rPr lang="en-US" dirty="0"/>
              <a:t>These actions are widely acknowledged in the historical record, as characteristic of the authority exercised by the </a:t>
            </a:r>
            <a:r>
              <a:rPr lang="en-US" b="1" dirty="0"/>
              <a:t>Papacy</a:t>
            </a:r>
            <a:r>
              <a:rPr lang="en-US" dirty="0"/>
              <a:t>.</a:t>
            </a:r>
          </a:p>
        </p:txBody>
      </p:sp>
      <p:pic>
        <p:nvPicPr>
          <p:cNvPr id="7" name="Picture 6">
            <a:extLst>
              <a:ext uri="{FF2B5EF4-FFF2-40B4-BE49-F238E27FC236}">
                <a16:creationId xmlns:a16="http://schemas.microsoft.com/office/drawing/2014/main" id="{A0853855-BD5A-3E6C-2A1A-650D0A825CE0}"/>
              </a:ext>
            </a:extLst>
          </p:cNvPr>
          <p:cNvPicPr>
            <a:picLocks noChangeAspect="1"/>
          </p:cNvPicPr>
          <p:nvPr/>
        </p:nvPicPr>
        <p:blipFill>
          <a:blip r:embed="rId2"/>
          <a:srcRect l="44286"/>
          <a:stretch>
            <a:fillRect/>
          </a:stretch>
        </p:blipFill>
        <p:spPr>
          <a:xfrm>
            <a:off x="8609012" y="1485899"/>
            <a:ext cx="3095625" cy="4762500"/>
          </a:xfrm>
          <a:prstGeom prst="rect">
            <a:avLst/>
          </a:prstGeom>
        </p:spPr>
      </p:pic>
    </p:spTree>
    <p:extLst>
      <p:ext uri="{BB962C8B-B14F-4D97-AF65-F5344CB8AC3E}">
        <p14:creationId xmlns:p14="http://schemas.microsoft.com/office/powerpoint/2010/main" val="1236894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7BB431-1460-EDC4-D0EE-6D7F6E5B14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06590A-28E1-6937-E1CB-E1FEDB9CDBD2}"/>
              </a:ext>
            </a:extLst>
          </p:cNvPr>
          <p:cNvSpPr>
            <a:spLocks noGrp="1"/>
          </p:cNvSpPr>
          <p:nvPr>
            <p:ph type="title"/>
          </p:nvPr>
        </p:nvSpPr>
        <p:spPr>
          <a:xfrm>
            <a:off x="914163" y="76200"/>
            <a:ext cx="10360501" cy="1219200"/>
          </a:xfrm>
        </p:spPr>
        <p:txBody>
          <a:bodyPr>
            <a:normAutofit/>
          </a:bodyPr>
          <a:lstStyle/>
          <a:p>
            <a:r>
              <a:rPr lang="en-US" sz="4400" dirty="0"/>
              <a:t>Identifying the little Horn Power</a:t>
            </a:r>
          </a:p>
        </p:txBody>
      </p:sp>
      <p:sp>
        <p:nvSpPr>
          <p:cNvPr id="3" name="Content Placeholder 2">
            <a:extLst>
              <a:ext uri="{FF2B5EF4-FFF2-40B4-BE49-F238E27FC236}">
                <a16:creationId xmlns:a16="http://schemas.microsoft.com/office/drawing/2014/main" id="{2DB00EF5-00F7-CE72-3682-481A20DA20B2}"/>
              </a:ext>
            </a:extLst>
          </p:cNvPr>
          <p:cNvSpPr>
            <a:spLocks noGrp="1"/>
          </p:cNvSpPr>
          <p:nvPr>
            <p:ph idx="1"/>
          </p:nvPr>
        </p:nvSpPr>
        <p:spPr>
          <a:xfrm>
            <a:off x="914163" y="1295400"/>
            <a:ext cx="6780449" cy="5181599"/>
          </a:xfrm>
        </p:spPr>
        <p:txBody>
          <a:bodyPr>
            <a:noAutofit/>
          </a:bodyPr>
          <a:lstStyle/>
          <a:p>
            <a:pPr marL="0" indent="0">
              <a:buNone/>
            </a:pPr>
            <a:r>
              <a:rPr lang="en-US" sz="3200" b="1" dirty="0"/>
              <a:t>7. Changing Times and Laws</a:t>
            </a:r>
          </a:p>
          <a:p>
            <a:pPr marL="0" indent="0">
              <a:buNone/>
            </a:pPr>
            <a:r>
              <a:rPr lang="en-US" sz="3200" dirty="0"/>
              <a:t>Historically:</a:t>
            </a:r>
          </a:p>
          <a:p>
            <a:r>
              <a:rPr lang="en-US" sz="3200" dirty="0"/>
              <a:t>God’s law altered in catechetical teaching</a:t>
            </a:r>
          </a:p>
          <a:p>
            <a:r>
              <a:rPr lang="en-US" sz="3200" dirty="0"/>
              <a:t>Sacred times redefined</a:t>
            </a:r>
          </a:p>
          <a:p>
            <a:r>
              <a:rPr lang="en-US" sz="3200" dirty="0"/>
              <a:t>Authority claimed to modify divine commands</a:t>
            </a:r>
          </a:p>
          <a:p>
            <a:pPr marL="0" indent="0">
              <a:buNone/>
            </a:pPr>
            <a:r>
              <a:rPr lang="en-US" sz="3200" dirty="0"/>
              <a:t>This point is particularly strong — and unique.</a:t>
            </a:r>
          </a:p>
        </p:txBody>
      </p:sp>
      <p:pic>
        <p:nvPicPr>
          <p:cNvPr id="39938" name="Picture 2" descr="Which day is the mark of authority for Christians?">
            <a:extLst>
              <a:ext uri="{FF2B5EF4-FFF2-40B4-BE49-F238E27FC236}">
                <a16:creationId xmlns:a16="http://schemas.microsoft.com/office/drawing/2014/main" id="{BE140AE1-54B2-0C62-E300-F1FC7264881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719" r="41004"/>
          <a:stretch>
            <a:fillRect/>
          </a:stretch>
        </p:blipFill>
        <p:spPr bwMode="auto">
          <a:xfrm>
            <a:off x="7389812" y="1572386"/>
            <a:ext cx="4485270" cy="4627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2098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14885-38D6-AA1C-8C62-5698264DF7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FEEBCA-7311-5974-9029-45F6A8CE4DD5}"/>
              </a:ext>
            </a:extLst>
          </p:cNvPr>
          <p:cNvSpPr>
            <a:spLocks noGrp="1"/>
          </p:cNvSpPr>
          <p:nvPr>
            <p:ph type="title"/>
          </p:nvPr>
        </p:nvSpPr>
        <p:spPr>
          <a:xfrm>
            <a:off x="914163" y="76200"/>
            <a:ext cx="10360501" cy="1219200"/>
          </a:xfrm>
        </p:spPr>
        <p:txBody>
          <a:bodyPr>
            <a:normAutofit/>
          </a:bodyPr>
          <a:lstStyle/>
          <a:p>
            <a:r>
              <a:rPr lang="en-US" sz="4400" dirty="0"/>
              <a:t>Identifying the little Horn Power</a:t>
            </a:r>
          </a:p>
        </p:txBody>
      </p:sp>
      <p:sp>
        <p:nvSpPr>
          <p:cNvPr id="3" name="Content Placeholder 2">
            <a:extLst>
              <a:ext uri="{FF2B5EF4-FFF2-40B4-BE49-F238E27FC236}">
                <a16:creationId xmlns:a16="http://schemas.microsoft.com/office/drawing/2014/main" id="{12ECF323-B02F-25BD-3895-DEFC9FD7A0B3}"/>
              </a:ext>
            </a:extLst>
          </p:cNvPr>
          <p:cNvSpPr>
            <a:spLocks noGrp="1"/>
          </p:cNvSpPr>
          <p:nvPr>
            <p:ph idx="1"/>
          </p:nvPr>
        </p:nvSpPr>
        <p:spPr>
          <a:xfrm>
            <a:off x="914163" y="1295400"/>
            <a:ext cx="7694849" cy="5181599"/>
          </a:xfrm>
        </p:spPr>
        <p:txBody>
          <a:bodyPr>
            <a:noAutofit/>
          </a:bodyPr>
          <a:lstStyle/>
          <a:p>
            <a:pPr marL="0" indent="0">
              <a:buNone/>
            </a:pPr>
            <a:r>
              <a:rPr lang="en-US" sz="3000" b="1" dirty="0"/>
              <a:t>8. Exercising Authority for a Defined Prophetic Period</a:t>
            </a:r>
          </a:p>
          <a:p>
            <a:pPr marL="0" indent="0">
              <a:buNone/>
            </a:pPr>
            <a:r>
              <a:rPr lang="en-US" sz="3000" dirty="0"/>
              <a:t>Across centuries:</a:t>
            </a:r>
          </a:p>
          <a:p>
            <a:r>
              <a:rPr lang="en-US" sz="3000" dirty="0"/>
              <a:t>Authority rises at a recognizable point</a:t>
            </a:r>
          </a:p>
          <a:p>
            <a:r>
              <a:rPr lang="en-US" sz="3000" dirty="0"/>
              <a:t>Continues as a unified power for many generations</a:t>
            </a:r>
          </a:p>
          <a:p>
            <a:r>
              <a:rPr lang="en-US" sz="3000" dirty="0"/>
              <a:t>Ends with a clear historical loss of dominance</a:t>
            </a:r>
          </a:p>
          <a:p>
            <a:pPr marL="0" indent="0">
              <a:buNone/>
            </a:pPr>
            <a:r>
              <a:rPr lang="en-US" sz="3000" dirty="0"/>
              <a:t>This pattern uniquely fits the time-limited authority described in Daniel 7.</a:t>
            </a:r>
          </a:p>
        </p:txBody>
      </p:sp>
      <p:pic>
        <p:nvPicPr>
          <p:cNvPr id="40962" name="Picture 2" descr="Periods of History: Prehistory, Ancient, Medieval, Modern">
            <a:extLst>
              <a:ext uri="{FF2B5EF4-FFF2-40B4-BE49-F238E27FC236}">
                <a16:creationId xmlns:a16="http://schemas.microsoft.com/office/drawing/2014/main" id="{1DC049CB-9F27-5A53-9465-0A90EC42EBB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5099" t="-781" r="31362" b="781"/>
          <a:stretch>
            <a:fillRect/>
          </a:stretch>
        </p:blipFill>
        <p:spPr bwMode="auto">
          <a:xfrm>
            <a:off x="8532812" y="1285875"/>
            <a:ext cx="3276600" cy="487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7554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953D5-FC72-7558-79C6-81F88A8542C7}"/>
              </a:ext>
            </a:extLst>
          </p:cNvPr>
          <p:cNvSpPr>
            <a:spLocks noGrp="1"/>
          </p:cNvSpPr>
          <p:nvPr>
            <p:ph type="title"/>
          </p:nvPr>
        </p:nvSpPr>
        <p:spPr>
          <a:xfrm>
            <a:off x="913447" y="609600"/>
            <a:ext cx="10361929" cy="1143001"/>
          </a:xfrm>
        </p:spPr>
        <p:txBody>
          <a:bodyPr/>
          <a:lstStyle/>
          <a:p>
            <a:r>
              <a:rPr lang="en-US" dirty="0"/>
              <a:t>Identifying the little Horn Power</a:t>
            </a:r>
          </a:p>
        </p:txBody>
      </p:sp>
      <p:sp>
        <p:nvSpPr>
          <p:cNvPr id="3" name="Text Placeholder 2">
            <a:extLst>
              <a:ext uri="{FF2B5EF4-FFF2-40B4-BE49-F238E27FC236}">
                <a16:creationId xmlns:a16="http://schemas.microsoft.com/office/drawing/2014/main" id="{257FC399-2787-9581-0860-C6088E93F43B}"/>
              </a:ext>
            </a:extLst>
          </p:cNvPr>
          <p:cNvSpPr>
            <a:spLocks noGrp="1"/>
          </p:cNvSpPr>
          <p:nvPr>
            <p:ph type="body" idx="1"/>
          </p:nvPr>
        </p:nvSpPr>
        <p:spPr>
          <a:xfrm>
            <a:off x="1218883" y="2362200"/>
            <a:ext cx="9751060" cy="3810000"/>
          </a:xfrm>
        </p:spPr>
        <p:txBody>
          <a:bodyPr/>
          <a:lstStyle/>
          <a:p>
            <a:r>
              <a:rPr lang="en-US" sz="3400" dirty="0"/>
              <a:t>The Papacy uniquely fulfills Daniel’s description of a power arising among divided Rome, distinct from political kingdoms, exercising religious authority, persecuting dissent, and claiming power over divine law. The Papacy is not identified here because of hostility, but because no other historical power fulfills every part of Daniel’s description.</a:t>
            </a:r>
          </a:p>
        </p:txBody>
      </p:sp>
    </p:spTree>
    <p:extLst>
      <p:ext uri="{BB962C8B-B14F-4D97-AF65-F5344CB8AC3E}">
        <p14:creationId xmlns:p14="http://schemas.microsoft.com/office/powerpoint/2010/main" val="1592438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8C661E-60E8-3397-9EEF-C727F9C2D899}"/>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5684AD8D-3AA1-3D96-419C-5E27FA1D81FB}"/>
              </a:ext>
            </a:extLst>
          </p:cNvPr>
          <p:cNvSpPr>
            <a:spLocks noGrp="1"/>
          </p:cNvSpPr>
          <p:nvPr>
            <p:ph type="title"/>
          </p:nvPr>
        </p:nvSpPr>
        <p:spPr>
          <a:xfrm>
            <a:off x="914161" y="457201"/>
            <a:ext cx="10360501" cy="1143000"/>
          </a:xfrm>
        </p:spPr>
        <p:txBody>
          <a:bodyPr>
            <a:noAutofit/>
          </a:bodyPr>
          <a:lstStyle/>
          <a:p>
            <a:r>
              <a:rPr lang="en-US" sz="4000" dirty="0"/>
              <a:t>13. Upon the rise of this horn, what was done with three of the ten?</a:t>
            </a:r>
            <a:endParaRPr lang="en-US" sz="4800" dirty="0"/>
          </a:p>
        </p:txBody>
      </p:sp>
      <p:sp>
        <p:nvSpPr>
          <p:cNvPr id="14" name="Content Placeholder 13">
            <a:extLst>
              <a:ext uri="{FF2B5EF4-FFF2-40B4-BE49-F238E27FC236}">
                <a16:creationId xmlns:a16="http://schemas.microsoft.com/office/drawing/2014/main" id="{1DA3CCD9-81D9-5911-DE11-245924F053E9}"/>
              </a:ext>
            </a:extLst>
          </p:cNvPr>
          <p:cNvSpPr>
            <a:spLocks noGrp="1"/>
          </p:cNvSpPr>
          <p:nvPr>
            <p:ph idx="1"/>
          </p:nvPr>
        </p:nvSpPr>
        <p:spPr>
          <a:xfrm>
            <a:off x="1065212" y="1905000"/>
            <a:ext cx="5562600" cy="4280042"/>
          </a:xfrm>
        </p:spPr>
        <p:txBody>
          <a:bodyPr>
            <a:noAutofit/>
          </a:bodyPr>
          <a:lstStyle/>
          <a:p>
            <a:pPr marL="0" indent="0">
              <a:buNone/>
            </a:pPr>
            <a:r>
              <a:rPr lang="en-US" sz="4400" i="1" dirty="0"/>
              <a:t>Daniel 7:8, 20</a:t>
            </a:r>
            <a:endParaRPr lang="en-US" sz="6000" dirty="0"/>
          </a:p>
        </p:txBody>
      </p:sp>
      <p:pic>
        <p:nvPicPr>
          <p:cNvPr id="2052" name="Picture 4" descr="213,000+ Question Mark Stock Photos, Pictures &amp; Royalty-Free ...">
            <a:extLst>
              <a:ext uri="{FF2B5EF4-FFF2-40B4-BE49-F238E27FC236}">
                <a16:creationId xmlns:a16="http://schemas.microsoft.com/office/drawing/2014/main" id="{62AFAE2C-7947-D430-2D63-DE9726E6AD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3629" y="2000249"/>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6879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4E6A2-C214-1597-2016-AD599CAD94E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B962859-1E1A-78B9-58A6-83FA7F631884}"/>
              </a:ext>
            </a:extLst>
          </p:cNvPr>
          <p:cNvSpPr>
            <a:spLocks noGrp="1"/>
          </p:cNvSpPr>
          <p:nvPr>
            <p:ph type="body" sz="half" idx="2"/>
          </p:nvPr>
        </p:nvSpPr>
        <p:spPr>
          <a:xfrm>
            <a:off x="7694612" y="1752600"/>
            <a:ext cx="4367662" cy="4800600"/>
          </a:xfrm>
        </p:spPr>
        <p:txBody>
          <a:bodyPr>
            <a:noAutofit/>
          </a:bodyPr>
          <a:lstStyle/>
          <a:p>
            <a:r>
              <a:rPr lang="en-US" sz="3000" b="1" baseline="30000" dirty="0"/>
              <a:t>8 </a:t>
            </a:r>
            <a:r>
              <a:rPr lang="en-US" sz="3000" dirty="0"/>
              <a:t>I considered the horns, and, behold, there came up among them another little horn, before whom there were three of the first horns plucked up by the roots: and, behold, in this horn were eyes like the eyes of man, and a mouth speaking great things.</a:t>
            </a:r>
            <a:endParaRPr lang="en-US" sz="3000" dirty="0">
              <a:latin typeface="Imprint MT Shadow" panose="04020605060303030202" pitchFamily="82" charset="0"/>
            </a:endParaRPr>
          </a:p>
        </p:txBody>
      </p:sp>
      <p:sp>
        <p:nvSpPr>
          <p:cNvPr id="6" name="Title 1">
            <a:extLst>
              <a:ext uri="{FF2B5EF4-FFF2-40B4-BE49-F238E27FC236}">
                <a16:creationId xmlns:a16="http://schemas.microsoft.com/office/drawing/2014/main" id="{8016BF28-8545-D6B1-0536-75EE277513DE}"/>
              </a:ext>
            </a:extLst>
          </p:cNvPr>
          <p:cNvSpPr>
            <a:spLocks noGrp="1"/>
          </p:cNvSpPr>
          <p:nvPr>
            <p:ph type="title"/>
          </p:nvPr>
        </p:nvSpPr>
        <p:spPr>
          <a:xfrm>
            <a:off x="7821613" y="482600"/>
            <a:ext cx="3960812" cy="1422400"/>
          </a:xfrm>
        </p:spPr>
        <p:txBody>
          <a:bodyPr/>
          <a:lstStyle/>
          <a:p>
            <a:r>
              <a:rPr lang="en-US" sz="4400" dirty="0"/>
              <a:t>Daniel </a:t>
            </a:r>
            <a:br>
              <a:rPr lang="en-US" sz="4400" dirty="0"/>
            </a:br>
            <a:r>
              <a:rPr lang="en-US" sz="4400" dirty="0"/>
              <a:t>7:8</a:t>
            </a:r>
          </a:p>
        </p:txBody>
      </p:sp>
      <p:pic>
        <p:nvPicPr>
          <p:cNvPr id="30722" name="Picture 2">
            <a:extLst>
              <a:ext uri="{FF2B5EF4-FFF2-40B4-BE49-F238E27FC236}">
                <a16:creationId xmlns:a16="http://schemas.microsoft.com/office/drawing/2014/main" id="{01EC5C3E-60E1-7132-6C6F-BAB1D87FD6C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3212" y="1524000"/>
            <a:ext cx="6949173" cy="4112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562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0F55F-636E-87DE-C833-F23E845D45F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C8991D6-C8FC-296F-5E19-BC2D3B6154B8}"/>
              </a:ext>
            </a:extLst>
          </p:cNvPr>
          <p:cNvSpPr>
            <a:spLocks noGrp="1"/>
          </p:cNvSpPr>
          <p:nvPr>
            <p:ph type="body" sz="half" idx="2"/>
          </p:nvPr>
        </p:nvSpPr>
        <p:spPr>
          <a:xfrm>
            <a:off x="7694612" y="1752600"/>
            <a:ext cx="4367662" cy="4800600"/>
          </a:xfrm>
        </p:spPr>
        <p:txBody>
          <a:bodyPr>
            <a:noAutofit/>
          </a:bodyPr>
          <a:lstStyle/>
          <a:p>
            <a:r>
              <a:rPr lang="en-US" sz="3200" b="1" baseline="30000" dirty="0"/>
              <a:t>20 </a:t>
            </a:r>
            <a:r>
              <a:rPr lang="en-US" sz="3200" dirty="0"/>
              <a:t>And of the ten horns that were in his head, and of the other which came up, and before whom three fell; even of that horn that had eyes, and a mouth that </a:t>
            </a:r>
            <a:r>
              <a:rPr lang="en-US" sz="3200" dirty="0" err="1"/>
              <a:t>spake</a:t>
            </a:r>
            <a:r>
              <a:rPr lang="en-US" sz="3200" dirty="0"/>
              <a:t> very great things, whose look was more stout than his fellows.</a:t>
            </a:r>
            <a:endParaRPr lang="en-US" sz="6000" dirty="0">
              <a:latin typeface="Imprint MT Shadow" panose="04020605060303030202" pitchFamily="82" charset="0"/>
            </a:endParaRPr>
          </a:p>
        </p:txBody>
      </p:sp>
      <p:sp>
        <p:nvSpPr>
          <p:cNvPr id="6" name="Title 1">
            <a:extLst>
              <a:ext uri="{FF2B5EF4-FFF2-40B4-BE49-F238E27FC236}">
                <a16:creationId xmlns:a16="http://schemas.microsoft.com/office/drawing/2014/main" id="{4E58E024-1A4D-04E0-B84D-BEE542F241E8}"/>
              </a:ext>
            </a:extLst>
          </p:cNvPr>
          <p:cNvSpPr>
            <a:spLocks noGrp="1"/>
          </p:cNvSpPr>
          <p:nvPr>
            <p:ph type="title"/>
          </p:nvPr>
        </p:nvSpPr>
        <p:spPr>
          <a:xfrm>
            <a:off x="7821613" y="482600"/>
            <a:ext cx="3960812" cy="1422400"/>
          </a:xfrm>
        </p:spPr>
        <p:txBody>
          <a:bodyPr/>
          <a:lstStyle/>
          <a:p>
            <a:r>
              <a:rPr lang="en-US" sz="4400" dirty="0"/>
              <a:t>Daniel </a:t>
            </a:r>
            <a:br>
              <a:rPr lang="en-US" sz="4400" dirty="0"/>
            </a:br>
            <a:r>
              <a:rPr lang="en-US" sz="4400" dirty="0"/>
              <a:t>7:20</a:t>
            </a:r>
          </a:p>
        </p:txBody>
      </p:sp>
      <p:pic>
        <p:nvPicPr>
          <p:cNvPr id="31746" name="Picture 2" descr="The true identity of the Ten Horns in Daniel 7">
            <a:extLst>
              <a:ext uri="{FF2B5EF4-FFF2-40B4-BE49-F238E27FC236}">
                <a16:creationId xmlns:a16="http://schemas.microsoft.com/office/drawing/2014/main" id="{45B9163D-EC62-6CA2-FDA5-62FB488CF269}"/>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669"/>
          <a:stretch>
            <a:fillRect/>
          </a:stretch>
        </p:blipFill>
        <p:spPr bwMode="auto">
          <a:xfrm>
            <a:off x="233503" y="1521373"/>
            <a:ext cx="7181260" cy="38152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5165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35CBC6-BB54-2158-59B2-D7C7D2F429B9}"/>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3375DC07-D733-CEF9-D486-A1DD382CD568}"/>
              </a:ext>
            </a:extLst>
          </p:cNvPr>
          <p:cNvSpPr>
            <a:spLocks noGrp="1"/>
          </p:cNvSpPr>
          <p:nvPr>
            <p:ph type="title"/>
          </p:nvPr>
        </p:nvSpPr>
        <p:spPr>
          <a:xfrm>
            <a:off x="914161" y="457201"/>
            <a:ext cx="10360501" cy="609599"/>
          </a:xfrm>
        </p:spPr>
        <p:txBody>
          <a:bodyPr>
            <a:noAutofit/>
          </a:bodyPr>
          <a:lstStyle/>
          <a:p>
            <a:pPr lvl="0"/>
            <a:r>
              <a:rPr lang="en-US" dirty="0"/>
              <a:t>14. What three of the ten kingdoms fell?</a:t>
            </a:r>
          </a:p>
        </p:txBody>
      </p:sp>
      <p:sp>
        <p:nvSpPr>
          <p:cNvPr id="14" name="Content Placeholder 13">
            <a:extLst>
              <a:ext uri="{FF2B5EF4-FFF2-40B4-BE49-F238E27FC236}">
                <a16:creationId xmlns:a16="http://schemas.microsoft.com/office/drawing/2014/main" id="{3510C590-26F6-5F12-863E-81E164F4618C}"/>
              </a:ext>
            </a:extLst>
          </p:cNvPr>
          <p:cNvSpPr>
            <a:spLocks noGrp="1"/>
          </p:cNvSpPr>
          <p:nvPr>
            <p:ph idx="1"/>
          </p:nvPr>
        </p:nvSpPr>
        <p:spPr>
          <a:xfrm>
            <a:off x="1065211" y="1143000"/>
            <a:ext cx="5788417" cy="5486400"/>
          </a:xfrm>
        </p:spPr>
        <p:txBody>
          <a:bodyPr>
            <a:noAutofit/>
          </a:bodyPr>
          <a:lstStyle/>
          <a:p>
            <a:r>
              <a:rPr lang="en-US" b="1" dirty="0"/>
              <a:t>Answer:</a:t>
            </a:r>
            <a:r>
              <a:rPr lang="en-US" dirty="0"/>
              <a:t>  The </a:t>
            </a:r>
            <a:r>
              <a:rPr lang="en-US" dirty="0" err="1"/>
              <a:t>Heruli</a:t>
            </a:r>
            <a:r>
              <a:rPr lang="en-US" dirty="0"/>
              <a:t>, the Vandals, and the Ostrogoths.</a:t>
            </a:r>
          </a:p>
          <a:p>
            <a:r>
              <a:rPr lang="en-US" dirty="0"/>
              <a:t>(See Uriah Smith’s </a:t>
            </a:r>
            <a:r>
              <a:rPr lang="en-US" i="1" dirty="0"/>
              <a:t>Thoughts on Daniel and the Revelation</a:t>
            </a:r>
            <a:r>
              <a:rPr lang="en-US" dirty="0"/>
              <a:t> for comments on Daniel 7:24. Those wishing to study the historical background may consult Edward Gibbon’s </a:t>
            </a:r>
            <a:r>
              <a:rPr lang="en-US" i="1" dirty="0"/>
              <a:t>The History of the Decline and Fall of the Roman Empire</a:t>
            </a:r>
            <a:r>
              <a:rPr lang="en-US" dirty="0"/>
              <a:t>, chapter 39, paragraphs 6–8, and chapter 41, paragraphs 7–12 and 21–28.)</a:t>
            </a:r>
          </a:p>
        </p:txBody>
      </p:sp>
      <p:pic>
        <p:nvPicPr>
          <p:cNvPr id="2052" name="Picture 4" descr="213,000+ Question Mark Stock Photos, Pictures &amp; Royalty-Free ...">
            <a:extLst>
              <a:ext uri="{FF2B5EF4-FFF2-40B4-BE49-F238E27FC236}">
                <a16:creationId xmlns:a16="http://schemas.microsoft.com/office/drawing/2014/main" id="{9C5BD05B-99F2-1736-1209-7E60821A36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6764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8249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B0AE89-06A2-E02A-6F56-151F03B32F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04A921-521F-2ACF-B101-E068A2AA8F57}"/>
              </a:ext>
            </a:extLst>
          </p:cNvPr>
          <p:cNvSpPr>
            <a:spLocks noGrp="1"/>
          </p:cNvSpPr>
          <p:nvPr>
            <p:ph type="title"/>
          </p:nvPr>
        </p:nvSpPr>
        <p:spPr>
          <a:xfrm>
            <a:off x="914163" y="76200"/>
            <a:ext cx="10360501" cy="990600"/>
          </a:xfrm>
        </p:spPr>
        <p:txBody>
          <a:bodyPr>
            <a:normAutofit/>
          </a:bodyPr>
          <a:lstStyle/>
          <a:p>
            <a:r>
              <a:rPr lang="en-US" sz="4400" dirty="0"/>
              <a:t>Three Uprooted Horns</a:t>
            </a:r>
          </a:p>
        </p:txBody>
      </p:sp>
      <p:sp>
        <p:nvSpPr>
          <p:cNvPr id="3" name="Content Placeholder 2">
            <a:extLst>
              <a:ext uri="{FF2B5EF4-FFF2-40B4-BE49-F238E27FC236}">
                <a16:creationId xmlns:a16="http://schemas.microsoft.com/office/drawing/2014/main" id="{9237FF3B-52AB-D555-CEBF-9318CBCDC989}"/>
              </a:ext>
            </a:extLst>
          </p:cNvPr>
          <p:cNvSpPr>
            <a:spLocks noGrp="1"/>
          </p:cNvSpPr>
          <p:nvPr>
            <p:ph idx="1"/>
          </p:nvPr>
        </p:nvSpPr>
        <p:spPr>
          <a:xfrm>
            <a:off x="914163" y="1295400"/>
            <a:ext cx="6932849" cy="5181599"/>
          </a:xfrm>
        </p:spPr>
        <p:txBody>
          <a:bodyPr>
            <a:noAutofit/>
          </a:bodyPr>
          <a:lstStyle/>
          <a:p>
            <a:pPr marL="0" indent="0">
              <a:buNone/>
            </a:pPr>
            <a:r>
              <a:rPr lang="en-US" sz="3200" b="1" dirty="0"/>
              <a:t>For a kingdom to be one of the three from ten uprooted, it must:</a:t>
            </a:r>
          </a:p>
          <a:p>
            <a:r>
              <a:rPr lang="en-US" sz="3200" dirty="0"/>
              <a:t>Exist </a:t>
            </a:r>
            <a:r>
              <a:rPr lang="en-US" sz="3200" b="1" dirty="0"/>
              <a:t>in the West</a:t>
            </a:r>
            <a:r>
              <a:rPr lang="en-US" sz="3200" dirty="0"/>
              <a:t>, among the divided Roman territories</a:t>
            </a:r>
          </a:p>
          <a:p>
            <a:r>
              <a:rPr lang="en-US" sz="3200" b="1" dirty="0"/>
              <a:t>Persist long enough</a:t>
            </a:r>
            <a:r>
              <a:rPr lang="en-US" sz="3200" dirty="0"/>
              <a:t> to come into conflict with rising papal authority</a:t>
            </a:r>
          </a:p>
          <a:p>
            <a:r>
              <a:rPr lang="en-US" sz="3200" dirty="0"/>
              <a:t>Be </a:t>
            </a:r>
            <a:r>
              <a:rPr lang="en-US" sz="3200" b="1" dirty="0"/>
              <a:t>fundamentally incompatible</a:t>
            </a:r>
            <a:r>
              <a:rPr lang="en-US" sz="3200" dirty="0"/>
              <a:t> with that authority (religiously and politically)</a:t>
            </a:r>
          </a:p>
        </p:txBody>
      </p:sp>
      <p:pic>
        <p:nvPicPr>
          <p:cNvPr id="41986" name="Picture 2" descr="DANIEL 7 - FOUR BEASTS">
            <a:extLst>
              <a:ext uri="{FF2B5EF4-FFF2-40B4-BE49-F238E27FC236}">
                <a16:creationId xmlns:a16="http://schemas.microsoft.com/office/drawing/2014/main" id="{A666A738-CA07-6208-4C63-4D393EE2893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83524" y="1523999"/>
            <a:ext cx="3807954" cy="472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1616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8D3F9-7FF1-9733-54F4-8DEFEAB4C6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8EC3E3-1B75-EA74-A5E3-8D3C427E85F0}"/>
              </a:ext>
            </a:extLst>
          </p:cNvPr>
          <p:cNvSpPr>
            <a:spLocks noGrp="1"/>
          </p:cNvSpPr>
          <p:nvPr>
            <p:ph type="title"/>
          </p:nvPr>
        </p:nvSpPr>
        <p:spPr/>
        <p:txBody>
          <a:bodyPr/>
          <a:lstStyle/>
          <a:p>
            <a:r>
              <a:rPr lang="en-US" sz="4400" dirty="0"/>
              <a:t>Daniel </a:t>
            </a:r>
            <a:br>
              <a:rPr lang="en-US" sz="4400" dirty="0"/>
            </a:br>
            <a:r>
              <a:rPr lang="en-US" sz="4400" dirty="0"/>
              <a:t>2:31-40</a:t>
            </a:r>
          </a:p>
        </p:txBody>
      </p:sp>
      <p:sp>
        <p:nvSpPr>
          <p:cNvPr id="4" name="Text Placeholder 3">
            <a:extLst>
              <a:ext uri="{FF2B5EF4-FFF2-40B4-BE49-F238E27FC236}">
                <a16:creationId xmlns:a16="http://schemas.microsoft.com/office/drawing/2014/main" id="{925C1349-A913-5233-E268-27F563601568}"/>
              </a:ext>
            </a:extLst>
          </p:cNvPr>
          <p:cNvSpPr>
            <a:spLocks noGrp="1"/>
          </p:cNvSpPr>
          <p:nvPr>
            <p:ph type="body" sz="half" idx="2"/>
          </p:nvPr>
        </p:nvSpPr>
        <p:spPr/>
        <p:txBody>
          <a:bodyPr>
            <a:normAutofit fontScale="92500" lnSpcReduction="10000"/>
          </a:bodyPr>
          <a:lstStyle/>
          <a:p>
            <a:r>
              <a:rPr lang="en-US" sz="4000" b="1" baseline="30000" dirty="0"/>
              <a:t>34 </a:t>
            </a:r>
            <a:r>
              <a:rPr lang="en-US" sz="4000" dirty="0"/>
              <a:t>Thou </a:t>
            </a:r>
            <a:r>
              <a:rPr lang="en-US" sz="4000" dirty="0" err="1"/>
              <a:t>sawest</a:t>
            </a:r>
            <a:r>
              <a:rPr lang="en-US" sz="4000" dirty="0"/>
              <a:t> till that a stone was cut out without hands, which smote the image upon his feet that were of iron and clay, and brake them to pieces.</a:t>
            </a:r>
            <a:endParaRPr lang="en-US" sz="6000" dirty="0"/>
          </a:p>
        </p:txBody>
      </p:sp>
      <p:pic>
        <p:nvPicPr>
          <p:cNvPr id="5124" name="Picture 4" descr="‘… It struck the statue on its feet of iron and clay … – Slide 9">
            <a:extLst>
              <a:ext uri="{FF2B5EF4-FFF2-40B4-BE49-F238E27FC236}">
                <a16:creationId xmlns:a16="http://schemas.microsoft.com/office/drawing/2014/main" id="{099CA051-3DD8-E8F5-B086-5068004F5F0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1206" y="1117600"/>
            <a:ext cx="609600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6177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5DC9AF-0D54-D2E0-BF4B-4925A1FABD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E827C4-7E8B-1875-155A-F3FA174138FA}"/>
              </a:ext>
            </a:extLst>
          </p:cNvPr>
          <p:cNvSpPr>
            <a:spLocks noGrp="1"/>
          </p:cNvSpPr>
          <p:nvPr>
            <p:ph type="title"/>
          </p:nvPr>
        </p:nvSpPr>
        <p:spPr>
          <a:xfrm>
            <a:off x="914163" y="76200"/>
            <a:ext cx="10360501" cy="990600"/>
          </a:xfrm>
        </p:spPr>
        <p:txBody>
          <a:bodyPr>
            <a:normAutofit/>
          </a:bodyPr>
          <a:lstStyle/>
          <a:p>
            <a:r>
              <a:rPr lang="en-US" sz="4400" dirty="0"/>
              <a:t>Three Uprooted Horns</a:t>
            </a:r>
          </a:p>
        </p:txBody>
      </p:sp>
      <p:sp>
        <p:nvSpPr>
          <p:cNvPr id="3" name="Content Placeholder 2">
            <a:extLst>
              <a:ext uri="{FF2B5EF4-FFF2-40B4-BE49-F238E27FC236}">
                <a16:creationId xmlns:a16="http://schemas.microsoft.com/office/drawing/2014/main" id="{7A178EA6-D496-0352-AD30-CA8B1EF0FA21}"/>
              </a:ext>
            </a:extLst>
          </p:cNvPr>
          <p:cNvSpPr>
            <a:spLocks noGrp="1"/>
          </p:cNvSpPr>
          <p:nvPr>
            <p:ph idx="1"/>
          </p:nvPr>
        </p:nvSpPr>
        <p:spPr>
          <a:xfrm>
            <a:off x="914163" y="1143000"/>
            <a:ext cx="7313849" cy="5333999"/>
          </a:xfrm>
        </p:spPr>
        <p:txBody>
          <a:bodyPr>
            <a:noAutofit/>
          </a:bodyPr>
          <a:lstStyle/>
          <a:p>
            <a:pPr marL="0" indent="0">
              <a:buNone/>
            </a:pPr>
            <a:r>
              <a:rPr lang="en-US" sz="3200" dirty="0"/>
              <a:t>The Bishop of Rome was emerging as:</a:t>
            </a:r>
          </a:p>
          <a:p>
            <a:r>
              <a:rPr lang="en-US" sz="3200" dirty="0"/>
              <a:t>a religious authority</a:t>
            </a:r>
          </a:p>
          <a:p>
            <a:r>
              <a:rPr lang="en-US" sz="3200" dirty="0"/>
              <a:t>supported by imperial legacy</a:t>
            </a:r>
          </a:p>
          <a:p>
            <a:pPr marL="0" indent="0">
              <a:buNone/>
            </a:pPr>
            <a:r>
              <a:rPr lang="en-US" sz="3200" dirty="0"/>
              <a:t>Certain kingdoms:</a:t>
            </a:r>
          </a:p>
          <a:p>
            <a:r>
              <a:rPr lang="en-US" sz="3200" dirty="0"/>
              <a:t>rejected Roman ecclesiastical authority</a:t>
            </a:r>
          </a:p>
          <a:p>
            <a:r>
              <a:rPr lang="en-US" sz="3200" dirty="0"/>
              <a:t>adhered to non-Catholic forms of Christianity</a:t>
            </a:r>
          </a:p>
          <a:p>
            <a:pPr marL="0" indent="0">
              <a:buNone/>
            </a:pPr>
            <a:r>
              <a:rPr lang="en-US" sz="3200" dirty="0"/>
              <a:t>These kingdoms could not simply be absorbed or negotiated with!</a:t>
            </a:r>
          </a:p>
        </p:txBody>
      </p:sp>
      <p:pic>
        <p:nvPicPr>
          <p:cNvPr id="43011" name="Picture 3" descr="History of the papacy (1048–1257) - Wikipedia">
            <a:extLst>
              <a:ext uri="{FF2B5EF4-FFF2-40B4-BE49-F238E27FC236}">
                <a16:creationId xmlns:a16="http://schemas.microsoft.com/office/drawing/2014/main" id="{A91C9332-C226-A6AB-58E0-94BE30A947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68088" y="762000"/>
            <a:ext cx="2543086" cy="556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1659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C8985-F098-435A-5A1D-33CDE58D59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48FF7B-248F-F4A3-43A3-638C94439A36}"/>
              </a:ext>
            </a:extLst>
          </p:cNvPr>
          <p:cNvSpPr>
            <a:spLocks noGrp="1"/>
          </p:cNvSpPr>
          <p:nvPr>
            <p:ph type="title"/>
          </p:nvPr>
        </p:nvSpPr>
        <p:spPr>
          <a:xfrm>
            <a:off x="914163" y="76200"/>
            <a:ext cx="10360501" cy="990600"/>
          </a:xfrm>
        </p:spPr>
        <p:txBody>
          <a:bodyPr>
            <a:normAutofit/>
          </a:bodyPr>
          <a:lstStyle/>
          <a:p>
            <a:r>
              <a:rPr lang="en-US" sz="4400" dirty="0"/>
              <a:t>Three Uprooted Horns</a:t>
            </a:r>
          </a:p>
        </p:txBody>
      </p:sp>
      <p:sp>
        <p:nvSpPr>
          <p:cNvPr id="3" name="Content Placeholder 2">
            <a:extLst>
              <a:ext uri="{FF2B5EF4-FFF2-40B4-BE49-F238E27FC236}">
                <a16:creationId xmlns:a16="http://schemas.microsoft.com/office/drawing/2014/main" id="{37ACB0E2-32BF-3683-E8EB-654156638032}"/>
              </a:ext>
            </a:extLst>
          </p:cNvPr>
          <p:cNvSpPr>
            <a:spLocks noGrp="1"/>
          </p:cNvSpPr>
          <p:nvPr>
            <p:ph idx="1"/>
          </p:nvPr>
        </p:nvSpPr>
        <p:spPr>
          <a:xfrm>
            <a:off x="914163" y="1905000"/>
            <a:ext cx="5789849" cy="4571999"/>
          </a:xfrm>
        </p:spPr>
        <p:txBody>
          <a:bodyPr>
            <a:noAutofit/>
          </a:bodyPr>
          <a:lstStyle/>
          <a:p>
            <a:pPr marL="0" indent="0" algn="ctr">
              <a:buNone/>
            </a:pPr>
            <a:r>
              <a:rPr lang="en-US" sz="3600" dirty="0"/>
              <a:t>Historically, three kingdoms among the Western Roman divisions were eliminated during the rise of papal authority:</a:t>
            </a:r>
            <a:br>
              <a:rPr lang="en-US" sz="3600" dirty="0"/>
            </a:br>
            <a:r>
              <a:rPr lang="en-US" sz="3600" b="1" dirty="0"/>
              <a:t>the </a:t>
            </a:r>
            <a:r>
              <a:rPr lang="en-US" sz="3600" b="1" dirty="0" err="1"/>
              <a:t>Heruli</a:t>
            </a:r>
            <a:r>
              <a:rPr lang="en-US" sz="3600" b="1" dirty="0"/>
              <a:t>, the Vandals, and the Ostrogoths</a:t>
            </a:r>
            <a:r>
              <a:rPr lang="en-US" sz="3600" dirty="0"/>
              <a:t>.</a:t>
            </a:r>
          </a:p>
        </p:txBody>
      </p:sp>
      <p:pic>
        <p:nvPicPr>
          <p:cNvPr id="44034" name="Picture 2" descr="Heruli (Ancient Peoples Living Here)">
            <a:extLst>
              <a:ext uri="{FF2B5EF4-FFF2-40B4-BE49-F238E27FC236}">
                <a16:creationId xmlns:a16="http://schemas.microsoft.com/office/drawing/2014/main" id="{E41CA30D-E20A-C362-58EE-C5885E107F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7012" y="838200"/>
            <a:ext cx="3795712" cy="53621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7477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77D2A-2F13-8D0E-A2FC-A1F4F76A1E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9748DF-D064-B03D-549B-A0C41C587883}"/>
              </a:ext>
            </a:extLst>
          </p:cNvPr>
          <p:cNvSpPr>
            <a:spLocks noGrp="1"/>
          </p:cNvSpPr>
          <p:nvPr>
            <p:ph type="title"/>
          </p:nvPr>
        </p:nvSpPr>
        <p:spPr>
          <a:xfrm>
            <a:off x="914163" y="76200"/>
            <a:ext cx="10360501" cy="990600"/>
          </a:xfrm>
        </p:spPr>
        <p:txBody>
          <a:bodyPr>
            <a:normAutofit/>
          </a:bodyPr>
          <a:lstStyle/>
          <a:p>
            <a:r>
              <a:rPr lang="en-US" sz="4400" dirty="0"/>
              <a:t>Three Uprooted Horns</a:t>
            </a:r>
          </a:p>
        </p:txBody>
      </p:sp>
      <p:sp>
        <p:nvSpPr>
          <p:cNvPr id="3" name="Content Placeholder 2">
            <a:extLst>
              <a:ext uri="{FF2B5EF4-FFF2-40B4-BE49-F238E27FC236}">
                <a16:creationId xmlns:a16="http://schemas.microsoft.com/office/drawing/2014/main" id="{E3243936-BD81-2EAF-F3D7-BC054CE1EB98}"/>
              </a:ext>
            </a:extLst>
          </p:cNvPr>
          <p:cNvSpPr>
            <a:spLocks noGrp="1"/>
          </p:cNvSpPr>
          <p:nvPr>
            <p:ph idx="1"/>
          </p:nvPr>
        </p:nvSpPr>
        <p:spPr>
          <a:xfrm>
            <a:off x="914163" y="1066800"/>
            <a:ext cx="6551849" cy="5410199"/>
          </a:xfrm>
        </p:spPr>
        <p:txBody>
          <a:bodyPr>
            <a:noAutofit/>
          </a:bodyPr>
          <a:lstStyle/>
          <a:p>
            <a:pPr marL="0" indent="0">
              <a:buNone/>
            </a:pPr>
            <a:r>
              <a:rPr lang="en-US" sz="3200" dirty="0"/>
              <a:t>Across these three kingdoms:</a:t>
            </a:r>
          </a:p>
          <a:p>
            <a:pPr marL="0" indent="0">
              <a:buNone/>
            </a:pPr>
            <a:r>
              <a:rPr lang="en-US" sz="3200" dirty="0"/>
              <a:t>• They ruled </a:t>
            </a:r>
            <a:r>
              <a:rPr lang="en-US" sz="3200" b="1" dirty="0"/>
              <a:t>within former Western Roman territory</a:t>
            </a:r>
            <a:br>
              <a:rPr lang="en-US" sz="3200" dirty="0"/>
            </a:br>
            <a:r>
              <a:rPr lang="en-US" sz="3200" dirty="0"/>
              <a:t>• They held power </a:t>
            </a:r>
            <a:r>
              <a:rPr lang="en-US" sz="3200" b="1" dirty="0"/>
              <a:t>after 476</a:t>
            </a:r>
            <a:r>
              <a:rPr lang="en-US" sz="3200" dirty="0"/>
              <a:t>, during Rome’s fragmentation</a:t>
            </a:r>
            <a:br>
              <a:rPr lang="en-US" sz="3200" dirty="0"/>
            </a:br>
            <a:r>
              <a:rPr lang="en-US" sz="3200" dirty="0"/>
              <a:t>• They opposed the authority of the Bishop of Rome</a:t>
            </a:r>
            <a:br>
              <a:rPr lang="en-US" sz="3200" dirty="0"/>
            </a:br>
            <a:r>
              <a:rPr lang="en-US" sz="3200" dirty="0"/>
              <a:t>• They adhered to forms of Christianity rejected by Rome</a:t>
            </a:r>
            <a:br>
              <a:rPr lang="en-US" sz="3200" dirty="0"/>
            </a:br>
            <a:r>
              <a:rPr lang="en-US" sz="3200" dirty="0"/>
              <a:t>• Their removal directly strengthened papal influence</a:t>
            </a:r>
          </a:p>
        </p:txBody>
      </p:sp>
      <p:pic>
        <p:nvPicPr>
          <p:cNvPr id="45058" name="Picture 2" descr="Ostrogoths - Alchetron, The Free Social Encyclopedia">
            <a:extLst>
              <a:ext uri="{FF2B5EF4-FFF2-40B4-BE49-F238E27FC236}">
                <a16:creationId xmlns:a16="http://schemas.microsoft.com/office/drawing/2014/main" id="{BDA3DE51-937E-65FF-50A4-08E5E5F761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8412" y="1066800"/>
            <a:ext cx="4189518" cy="53673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7375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8E5443-111D-179A-8A48-35008D1932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B65DB7-1B55-8EBF-45EC-9A72ED95E20D}"/>
              </a:ext>
            </a:extLst>
          </p:cNvPr>
          <p:cNvSpPr>
            <a:spLocks noGrp="1"/>
          </p:cNvSpPr>
          <p:nvPr>
            <p:ph type="title"/>
          </p:nvPr>
        </p:nvSpPr>
        <p:spPr>
          <a:xfrm>
            <a:off x="914163" y="76200"/>
            <a:ext cx="10360501" cy="990600"/>
          </a:xfrm>
        </p:spPr>
        <p:txBody>
          <a:bodyPr>
            <a:normAutofit/>
          </a:bodyPr>
          <a:lstStyle/>
          <a:p>
            <a:r>
              <a:rPr lang="en-US" sz="4400" dirty="0"/>
              <a:t>From Gibbon:  </a:t>
            </a:r>
          </a:p>
        </p:txBody>
      </p:sp>
      <p:sp>
        <p:nvSpPr>
          <p:cNvPr id="3" name="Content Placeholder 2">
            <a:extLst>
              <a:ext uri="{FF2B5EF4-FFF2-40B4-BE49-F238E27FC236}">
                <a16:creationId xmlns:a16="http://schemas.microsoft.com/office/drawing/2014/main" id="{8EA0A409-9447-3E04-9992-C14ABF36B523}"/>
              </a:ext>
            </a:extLst>
          </p:cNvPr>
          <p:cNvSpPr>
            <a:spLocks noGrp="1"/>
          </p:cNvSpPr>
          <p:nvPr>
            <p:ph idx="1"/>
          </p:nvPr>
        </p:nvSpPr>
        <p:spPr>
          <a:xfrm>
            <a:off x="914163" y="1121564"/>
            <a:ext cx="7542449" cy="5410199"/>
          </a:xfrm>
        </p:spPr>
        <p:txBody>
          <a:bodyPr>
            <a:noAutofit/>
          </a:bodyPr>
          <a:lstStyle/>
          <a:p>
            <a:pPr marL="0" indent="0">
              <a:buNone/>
            </a:pPr>
            <a:r>
              <a:rPr lang="en-US" sz="3100" dirty="0"/>
              <a:t>After the fall of the Western Roman Empire, </a:t>
            </a:r>
            <a:r>
              <a:rPr lang="en-US" sz="3100" b="1" dirty="0"/>
              <a:t>political authority in Italy passed through successive barbarian kingdoms.</a:t>
            </a:r>
            <a:br>
              <a:rPr lang="en-US" sz="3100" dirty="0"/>
            </a:br>
            <a:r>
              <a:rPr lang="en-US" sz="3100" dirty="0"/>
              <a:t>These kingdoms </a:t>
            </a:r>
            <a:r>
              <a:rPr lang="en-US" sz="3100" b="1" dirty="0"/>
              <a:t>restricted the independence and authority of the Bishop of Rome.  </a:t>
            </a:r>
          </a:p>
          <a:p>
            <a:pPr marL="0" indent="0">
              <a:buNone/>
            </a:pPr>
            <a:r>
              <a:rPr lang="en-US" sz="3100" dirty="0"/>
              <a:t>(The </a:t>
            </a:r>
            <a:r>
              <a:rPr lang="en-US" sz="3100" dirty="0" err="1"/>
              <a:t>Heruli</a:t>
            </a:r>
            <a:r>
              <a:rPr lang="en-US" sz="3100" dirty="0"/>
              <a:t> were political rivals in Italy, the Vandals openly opposed Roman Catholic authority—they were Arian Christians—and the Ostrogoths held superior civil and military power in Italy.)</a:t>
            </a:r>
            <a:endParaRPr lang="en-US" dirty="0"/>
          </a:p>
        </p:txBody>
      </p:sp>
      <p:pic>
        <p:nvPicPr>
          <p:cNvPr id="46082" name="Picture 2" descr="Barbar: Krieger Ostrogoth (ostrogothischer Soldat, germanischer Stammesbund)">
            <a:extLst>
              <a:ext uri="{FF2B5EF4-FFF2-40B4-BE49-F238E27FC236}">
                <a16:creationId xmlns:a16="http://schemas.microsoft.com/office/drawing/2014/main" id="{9DDDB545-B43A-E11B-AF8E-AE9EA22B004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025" b="4515"/>
          <a:stretch>
            <a:fillRect/>
          </a:stretch>
        </p:blipFill>
        <p:spPr bwMode="auto">
          <a:xfrm>
            <a:off x="8609012" y="1121564"/>
            <a:ext cx="3160278"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0736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97B1DC-9176-72FB-1A04-07B52209A6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C554E8-5E1E-3B65-2852-4FD62F6280B3}"/>
              </a:ext>
            </a:extLst>
          </p:cNvPr>
          <p:cNvSpPr>
            <a:spLocks noGrp="1"/>
          </p:cNvSpPr>
          <p:nvPr>
            <p:ph type="title"/>
          </p:nvPr>
        </p:nvSpPr>
        <p:spPr>
          <a:xfrm>
            <a:off x="914163" y="76200"/>
            <a:ext cx="10360501" cy="990600"/>
          </a:xfrm>
        </p:spPr>
        <p:txBody>
          <a:bodyPr>
            <a:normAutofit/>
          </a:bodyPr>
          <a:lstStyle/>
          <a:p>
            <a:r>
              <a:rPr lang="en-US" sz="4400" dirty="0"/>
              <a:t>From Gibbon:  </a:t>
            </a:r>
          </a:p>
        </p:txBody>
      </p:sp>
      <p:sp>
        <p:nvSpPr>
          <p:cNvPr id="3" name="Content Placeholder 2">
            <a:extLst>
              <a:ext uri="{FF2B5EF4-FFF2-40B4-BE49-F238E27FC236}">
                <a16:creationId xmlns:a16="http://schemas.microsoft.com/office/drawing/2014/main" id="{0DB20A3F-2E58-E854-0437-C44B712B6607}"/>
              </a:ext>
            </a:extLst>
          </p:cNvPr>
          <p:cNvSpPr>
            <a:spLocks noGrp="1"/>
          </p:cNvSpPr>
          <p:nvPr>
            <p:ph idx="1"/>
          </p:nvPr>
        </p:nvSpPr>
        <p:spPr>
          <a:xfrm>
            <a:off x="914163" y="1121564"/>
            <a:ext cx="7161449" cy="5410199"/>
          </a:xfrm>
        </p:spPr>
        <p:txBody>
          <a:bodyPr>
            <a:noAutofit/>
          </a:bodyPr>
          <a:lstStyle/>
          <a:p>
            <a:pPr marL="0" indent="0">
              <a:buNone/>
            </a:pPr>
            <a:r>
              <a:rPr lang="en-US" sz="3200" dirty="0"/>
              <a:t>As each ruling power was removed, </a:t>
            </a:r>
            <a:r>
              <a:rPr lang="en-US" sz="3200" b="1" dirty="0"/>
              <a:t>papal authority faced fewer political restraints.  </a:t>
            </a:r>
            <a:endParaRPr lang="en-US" sz="3200" dirty="0"/>
          </a:p>
          <a:p>
            <a:pPr marL="0" indent="0">
              <a:buNone/>
            </a:pPr>
            <a:r>
              <a:rPr lang="en-US" sz="3200" dirty="0"/>
              <a:t>With the elimination of the final ruling power in Italy, </a:t>
            </a:r>
            <a:r>
              <a:rPr lang="en-US" sz="3200" b="1" dirty="0"/>
              <a:t>the Bishop of Rome emerged without a competing sovereign in the West.</a:t>
            </a:r>
            <a:endParaRPr lang="en-US" sz="3200" dirty="0"/>
          </a:p>
          <a:p>
            <a:pPr marL="0" indent="0">
              <a:buNone/>
            </a:pPr>
            <a:r>
              <a:rPr lang="en-US" sz="3200" b="1" dirty="0"/>
              <a:t>History identifies which kingdoms fell; prophecy foretold that three would be uprooted.</a:t>
            </a:r>
            <a:endParaRPr lang="en-US" sz="3200" dirty="0"/>
          </a:p>
        </p:txBody>
      </p:sp>
      <p:pic>
        <p:nvPicPr>
          <p:cNvPr id="47106" name="Picture 2" descr="Were the goths stepe wariors? : r/byzantium">
            <a:extLst>
              <a:ext uri="{FF2B5EF4-FFF2-40B4-BE49-F238E27FC236}">
                <a16:creationId xmlns:a16="http://schemas.microsoft.com/office/drawing/2014/main" id="{1075E208-BE58-2076-7647-5EAED44AA2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28012" y="1219200"/>
            <a:ext cx="3536373" cy="48879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5428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704270-F01A-B8BD-6A57-4D86D80F2C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1217A2-DB30-2E32-31A7-47C1997ED847}"/>
              </a:ext>
            </a:extLst>
          </p:cNvPr>
          <p:cNvSpPr>
            <a:spLocks noGrp="1"/>
          </p:cNvSpPr>
          <p:nvPr>
            <p:ph type="title"/>
          </p:nvPr>
        </p:nvSpPr>
        <p:spPr>
          <a:xfrm>
            <a:off x="914163" y="76200"/>
            <a:ext cx="10360501" cy="990600"/>
          </a:xfrm>
        </p:spPr>
        <p:txBody>
          <a:bodyPr>
            <a:normAutofit/>
          </a:bodyPr>
          <a:lstStyle/>
          <a:p>
            <a:r>
              <a:rPr lang="en-US" sz="4400" dirty="0"/>
              <a:t>From Gibbon:  </a:t>
            </a:r>
          </a:p>
        </p:txBody>
      </p:sp>
      <p:sp>
        <p:nvSpPr>
          <p:cNvPr id="3" name="Content Placeholder 2">
            <a:extLst>
              <a:ext uri="{FF2B5EF4-FFF2-40B4-BE49-F238E27FC236}">
                <a16:creationId xmlns:a16="http://schemas.microsoft.com/office/drawing/2014/main" id="{BEA2659F-2D6B-44EB-A0FA-E214D0A32AA3}"/>
              </a:ext>
            </a:extLst>
          </p:cNvPr>
          <p:cNvSpPr>
            <a:spLocks noGrp="1"/>
          </p:cNvSpPr>
          <p:nvPr>
            <p:ph idx="1"/>
          </p:nvPr>
        </p:nvSpPr>
        <p:spPr>
          <a:xfrm>
            <a:off x="914163" y="1121564"/>
            <a:ext cx="7161449" cy="5410199"/>
          </a:xfrm>
        </p:spPr>
        <p:txBody>
          <a:bodyPr>
            <a:noAutofit/>
          </a:bodyPr>
          <a:lstStyle/>
          <a:p>
            <a:pPr marL="0" indent="0">
              <a:buNone/>
            </a:pPr>
            <a:r>
              <a:rPr lang="en-US" sz="3600" dirty="0"/>
              <a:t>Taken together, Gibbon shows that:</a:t>
            </a:r>
          </a:p>
          <a:p>
            <a:r>
              <a:rPr lang="en-US" sz="3600" b="1" dirty="0"/>
              <a:t>The </a:t>
            </a:r>
            <a:r>
              <a:rPr lang="en-US" sz="3600" b="1" dirty="0" err="1"/>
              <a:t>Heruli</a:t>
            </a:r>
            <a:r>
              <a:rPr lang="en-US" sz="3600" b="1" dirty="0"/>
              <a:t> </a:t>
            </a:r>
            <a:r>
              <a:rPr lang="en-US" sz="3600" dirty="0"/>
              <a:t>were removed from Italy, ending the first post-imperial rule and beginning the removal of political obstacles to papal authority</a:t>
            </a:r>
            <a:endParaRPr lang="en-US" sz="3600" b="1" dirty="0"/>
          </a:p>
          <a:p>
            <a:r>
              <a:rPr lang="en-US" sz="3600" b="1" dirty="0"/>
              <a:t>The Vandals</a:t>
            </a:r>
            <a:r>
              <a:rPr lang="en-US" sz="3600" dirty="0"/>
              <a:t> were removed, eliminating external Arian opposition and restoring Catholic dominance in North Africa</a:t>
            </a:r>
          </a:p>
        </p:txBody>
      </p:sp>
      <p:pic>
        <p:nvPicPr>
          <p:cNvPr id="48130" name="Picture 2" descr="Ostrogoths Discussion">
            <a:extLst>
              <a:ext uri="{FF2B5EF4-FFF2-40B4-BE49-F238E27FC236}">
                <a16:creationId xmlns:a16="http://schemas.microsoft.com/office/drawing/2014/main" id="{8299D362-E2A2-30AB-AB22-5DF1AC8EC4C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799" r="11601"/>
          <a:stretch>
            <a:fillRect/>
          </a:stretch>
        </p:blipFill>
        <p:spPr bwMode="auto">
          <a:xfrm>
            <a:off x="8151812" y="1445413"/>
            <a:ext cx="3505200" cy="476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6299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BC2A78-C3EB-2C4E-4013-76B38EC782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C3028E-AC49-F56D-EF9B-2824075E0C87}"/>
              </a:ext>
            </a:extLst>
          </p:cNvPr>
          <p:cNvSpPr>
            <a:spLocks noGrp="1"/>
          </p:cNvSpPr>
          <p:nvPr>
            <p:ph type="title"/>
          </p:nvPr>
        </p:nvSpPr>
        <p:spPr>
          <a:xfrm>
            <a:off x="914163" y="76200"/>
            <a:ext cx="10360501" cy="990600"/>
          </a:xfrm>
        </p:spPr>
        <p:txBody>
          <a:bodyPr>
            <a:normAutofit/>
          </a:bodyPr>
          <a:lstStyle/>
          <a:p>
            <a:r>
              <a:rPr lang="en-US" sz="4400" dirty="0"/>
              <a:t>From Gibbon:  </a:t>
            </a:r>
          </a:p>
        </p:txBody>
      </p:sp>
      <p:sp>
        <p:nvSpPr>
          <p:cNvPr id="3" name="Content Placeholder 2">
            <a:extLst>
              <a:ext uri="{FF2B5EF4-FFF2-40B4-BE49-F238E27FC236}">
                <a16:creationId xmlns:a16="http://schemas.microsoft.com/office/drawing/2014/main" id="{FA5CAC09-1703-3FC2-18EF-2FFF52DEDE92}"/>
              </a:ext>
            </a:extLst>
          </p:cNvPr>
          <p:cNvSpPr>
            <a:spLocks noGrp="1"/>
          </p:cNvSpPr>
          <p:nvPr>
            <p:ph idx="1"/>
          </p:nvPr>
        </p:nvSpPr>
        <p:spPr>
          <a:xfrm>
            <a:off x="914163" y="1121564"/>
            <a:ext cx="6704249" cy="5410199"/>
          </a:xfrm>
        </p:spPr>
        <p:txBody>
          <a:bodyPr>
            <a:noAutofit/>
          </a:bodyPr>
          <a:lstStyle/>
          <a:p>
            <a:r>
              <a:rPr lang="en-US" sz="3200" b="1" dirty="0"/>
              <a:t>The Ostrogoths</a:t>
            </a:r>
            <a:r>
              <a:rPr lang="en-US" sz="3200" dirty="0"/>
              <a:t> were destroyed, removing the final political restraint on papal authority in Italy</a:t>
            </a:r>
          </a:p>
          <a:p>
            <a:r>
              <a:rPr lang="en-US" sz="3200" dirty="0"/>
              <a:t>These removals occurred </a:t>
            </a:r>
            <a:r>
              <a:rPr lang="en-US" sz="3200" b="1" dirty="0"/>
              <a:t>in sequence</a:t>
            </a:r>
            <a:r>
              <a:rPr lang="en-US" sz="3200" dirty="0"/>
              <a:t>, not at random</a:t>
            </a:r>
          </a:p>
          <a:p>
            <a:r>
              <a:rPr lang="en-US" sz="3200" dirty="0"/>
              <a:t>Each removal </a:t>
            </a:r>
            <a:r>
              <a:rPr lang="en-US" sz="3200" b="1" dirty="0"/>
              <a:t>strengthened the position of the Roman bishop</a:t>
            </a:r>
            <a:endParaRPr lang="en-US" sz="3200" dirty="0"/>
          </a:p>
          <a:p>
            <a:r>
              <a:rPr lang="en-US" sz="3200" dirty="0"/>
              <a:t>History thus identifies which powers fell and why their fall mattered to papal authority.  </a:t>
            </a:r>
          </a:p>
        </p:txBody>
      </p:sp>
      <p:pic>
        <p:nvPicPr>
          <p:cNvPr id="49154" name="Picture 2" descr="A short guide to the various barbarians. The Franks. The Visigoths. The  Vandals. The Ostrogoths. The Huns. There's lots more, but…meh. Let's start  with the Huns. Unlike all the other barbarians, they">
            <a:extLst>
              <a:ext uri="{FF2B5EF4-FFF2-40B4-BE49-F238E27FC236}">
                <a16:creationId xmlns:a16="http://schemas.microsoft.com/office/drawing/2014/main" id="{422BD3F8-CDDB-4FB1-1812-B677488BFD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7012" y="1295400"/>
            <a:ext cx="3674749" cy="45934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5822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3B738-773F-B45B-32DB-E1C9FD3427F6}"/>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ED73CAF1-F129-B5D8-EC8E-CD54A621A37D}"/>
              </a:ext>
            </a:extLst>
          </p:cNvPr>
          <p:cNvSpPr>
            <a:spLocks noGrp="1"/>
          </p:cNvSpPr>
          <p:nvPr>
            <p:ph type="title"/>
          </p:nvPr>
        </p:nvSpPr>
        <p:spPr>
          <a:xfrm>
            <a:off x="914161" y="457201"/>
            <a:ext cx="10360501" cy="609599"/>
          </a:xfrm>
        </p:spPr>
        <p:txBody>
          <a:bodyPr>
            <a:noAutofit/>
          </a:bodyPr>
          <a:lstStyle/>
          <a:p>
            <a:pPr lvl="0"/>
            <a:r>
              <a:rPr lang="en-US" dirty="0"/>
              <a:t>15. At what dates did these fall?</a:t>
            </a:r>
          </a:p>
        </p:txBody>
      </p:sp>
      <p:sp>
        <p:nvSpPr>
          <p:cNvPr id="14" name="Content Placeholder 13">
            <a:extLst>
              <a:ext uri="{FF2B5EF4-FFF2-40B4-BE49-F238E27FC236}">
                <a16:creationId xmlns:a16="http://schemas.microsoft.com/office/drawing/2014/main" id="{E6BB392D-717C-4D4E-97B0-EBCAAA2B0290}"/>
              </a:ext>
            </a:extLst>
          </p:cNvPr>
          <p:cNvSpPr>
            <a:spLocks noGrp="1"/>
          </p:cNvSpPr>
          <p:nvPr>
            <p:ph idx="1"/>
          </p:nvPr>
        </p:nvSpPr>
        <p:spPr>
          <a:xfrm>
            <a:off x="1065211" y="1143000"/>
            <a:ext cx="5788417" cy="5486400"/>
          </a:xfrm>
        </p:spPr>
        <p:txBody>
          <a:bodyPr>
            <a:noAutofit/>
          </a:bodyPr>
          <a:lstStyle/>
          <a:p>
            <a:r>
              <a:rPr lang="en-US" sz="3600" b="1" dirty="0"/>
              <a:t>Answer: </a:t>
            </a:r>
            <a:r>
              <a:rPr lang="en-US" sz="3600" dirty="0" err="1"/>
              <a:t>Heruli</a:t>
            </a:r>
            <a:r>
              <a:rPr lang="en-US" sz="3600" dirty="0"/>
              <a:t>, A.D. 493; Vandals, A.D. 534; Ostrogoths, A.D. 538. </a:t>
            </a:r>
          </a:p>
        </p:txBody>
      </p:sp>
      <p:pic>
        <p:nvPicPr>
          <p:cNvPr id="2052" name="Picture 4" descr="213,000+ Question Mark Stock Photos, Pictures &amp; Royalty-Free ...">
            <a:extLst>
              <a:ext uri="{FF2B5EF4-FFF2-40B4-BE49-F238E27FC236}">
                <a16:creationId xmlns:a16="http://schemas.microsoft.com/office/drawing/2014/main" id="{0BB5AA6A-27A1-D915-A521-2D79EFA6D6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6764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3710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98E28-4605-D02C-D898-DE2E9A0EA94E}"/>
              </a:ext>
            </a:extLst>
          </p:cNvPr>
          <p:cNvSpPr>
            <a:spLocks noGrp="1"/>
          </p:cNvSpPr>
          <p:nvPr>
            <p:ph type="title"/>
          </p:nvPr>
        </p:nvSpPr>
        <p:spPr>
          <a:xfrm>
            <a:off x="1218883" y="228601"/>
            <a:ext cx="9751060" cy="1143000"/>
          </a:xfrm>
        </p:spPr>
        <p:txBody>
          <a:bodyPr/>
          <a:lstStyle/>
          <a:p>
            <a:r>
              <a:rPr lang="en-US" dirty="0"/>
              <a:t>15. At what dates did these fall?</a:t>
            </a:r>
          </a:p>
        </p:txBody>
      </p:sp>
      <p:sp>
        <p:nvSpPr>
          <p:cNvPr id="3" name="Text Placeholder 2">
            <a:extLst>
              <a:ext uri="{FF2B5EF4-FFF2-40B4-BE49-F238E27FC236}">
                <a16:creationId xmlns:a16="http://schemas.microsoft.com/office/drawing/2014/main" id="{B801C665-5B93-E77D-4F3E-8A7C50126655}"/>
              </a:ext>
            </a:extLst>
          </p:cNvPr>
          <p:cNvSpPr>
            <a:spLocks noGrp="1"/>
          </p:cNvSpPr>
          <p:nvPr>
            <p:ph type="body" idx="1"/>
          </p:nvPr>
        </p:nvSpPr>
        <p:spPr>
          <a:xfrm>
            <a:off x="2436812" y="1524000"/>
            <a:ext cx="8152129" cy="4800600"/>
          </a:xfrm>
        </p:spPr>
        <p:txBody>
          <a:bodyPr/>
          <a:lstStyle/>
          <a:p>
            <a:pPr algn="l"/>
            <a:r>
              <a:rPr lang="en-US" sz="3600" b="1" dirty="0"/>
              <a:t>Note:</a:t>
            </a:r>
            <a:r>
              <a:rPr lang="en-US" sz="3600" dirty="0"/>
              <a:t> The dates associated with the fall of these kingdoms are standard historical markers recognized in secular histories of the late Roman Empire, including but not limited to Gibbon.</a:t>
            </a:r>
          </a:p>
          <a:p>
            <a:pPr algn="l"/>
            <a:br>
              <a:rPr lang="en-US" sz="3600" dirty="0"/>
            </a:br>
            <a:r>
              <a:rPr lang="en-US" sz="3600" dirty="0"/>
              <a:t>• </a:t>
            </a:r>
            <a:r>
              <a:rPr lang="en-US" sz="3600" dirty="0" err="1"/>
              <a:t>Heruli</a:t>
            </a:r>
            <a:r>
              <a:rPr lang="en-US" sz="3600" dirty="0"/>
              <a:t> removed from Italy (493)</a:t>
            </a:r>
            <a:br>
              <a:rPr lang="en-US" sz="3600" dirty="0"/>
            </a:br>
            <a:r>
              <a:rPr lang="en-US" sz="3600" dirty="0"/>
              <a:t>• Vandals defeated in North Africa (534)</a:t>
            </a:r>
            <a:br>
              <a:rPr lang="en-US" sz="3600" dirty="0"/>
            </a:br>
            <a:r>
              <a:rPr lang="en-US" sz="3600" dirty="0"/>
              <a:t>• Ostrogoths eliminated from Italy (538)</a:t>
            </a:r>
          </a:p>
        </p:txBody>
      </p:sp>
    </p:spTree>
    <p:extLst>
      <p:ext uri="{BB962C8B-B14F-4D97-AF65-F5344CB8AC3E}">
        <p14:creationId xmlns:p14="http://schemas.microsoft.com/office/powerpoint/2010/main" val="4181711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D3F7F0-49C1-DBBB-5B3E-F5C1EBBE293A}"/>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AD71C790-F23C-DCBC-DE0D-9F829F8A4982}"/>
              </a:ext>
            </a:extLst>
          </p:cNvPr>
          <p:cNvSpPr>
            <a:spLocks noGrp="1"/>
          </p:cNvSpPr>
          <p:nvPr>
            <p:ph type="title"/>
          </p:nvPr>
        </p:nvSpPr>
        <p:spPr>
          <a:xfrm>
            <a:off x="914161" y="457201"/>
            <a:ext cx="10360501" cy="1066799"/>
          </a:xfrm>
        </p:spPr>
        <p:txBody>
          <a:bodyPr>
            <a:noAutofit/>
          </a:bodyPr>
          <a:lstStyle/>
          <a:p>
            <a:pPr lvl="0"/>
            <a:r>
              <a:rPr lang="en-US" sz="4400" dirty="0"/>
              <a:t>16. What then is the date of the establishment of the Papacy?</a:t>
            </a:r>
          </a:p>
        </p:txBody>
      </p:sp>
      <p:sp>
        <p:nvSpPr>
          <p:cNvPr id="14" name="Content Placeholder 13">
            <a:extLst>
              <a:ext uri="{FF2B5EF4-FFF2-40B4-BE49-F238E27FC236}">
                <a16:creationId xmlns:a16="http://schemas.microsoft.com/office/drawing/2014/main" id="{85A9C622-BFEE-629C-AD8F-1BB81661C9E6}"/>
              </a:ext>
            </a:extLst>
          </p:cNvPr>
          <p:cNvSpPr>
            <a:spLocks noGrp="1"/>
          </p:cNvSpPr>
          <p:nvPr>
            <p:ph idx="1"/>
          </p:nvPr>
        </p:nvSpPr>
        <p:spPr>
          <a:xfrm>
            <a:off x="1065211" y="1676400"/>
            <a:ext cx="5788417" cy="4953000"/>
          </a:xfrm>
        </p:spPr>
        <p:txBody>
          <a:bodyPr>
            <a:noAutofit/>
          </a:bodyPr>
          <a:lstStyle/>
          <a:p>
            <a:pPr marL="0" indent="0">
              <a:buNone/>
            </a:pPr>
            <a:r>
              <a:rPr lang="en-US" sz="4000" dirty="0"/>
              <a:t>See Note.</a:t>
            </a:r>
          </a:p>
        </p:txBody>
      </p:sp>
      <p:pic>
        <p:nvPicPr>
          <p:cNvPr id="2052" name="Picture 4" descr="213,000+ Question Mark Stock Photos, Pictures &amp; Royalty-Free ...">
            <a:extLst>
              <a:ext uri="{FF2B5EF4-FFF2-40B4-BE49-F238E27FC236}">
                <a16:creationId xmlns:a16="http://schemas.microsoft.com/office/drawing/2014/main" id="{689A47CA-5791-9936-768E-CA59E646CC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6764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816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BA2C67-0CAD-7CAC-7D9E-86AB166934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48ACA8-4580-36ED-FEC5-6C80CAF2D5D4}"/>
              </a:ext>
            </a:extLst>
          </p:cNvPr>
          <p:cNvSpPr>
            <a:spLocks noGrp="1"/>
          </p:cNvSpPr>
          <p:nvPr>
            <p:ph type="title"/>
          </p:nvPr>
        </p:nvSpPr>
        <p:spPr>
          <a:xfrm>
            <a:off x="7796715" y="152400"/>
            <a:ext cx="3961368" cy="1422400"/>
          </a:xfrm>
        </p:spPr>
        <p:txBody>
          <a:bodyPr/>
          <a:lstStyle/>
          <a:p>
            <a:r>
              <a:rPr lang="en-US" sz="4400" dirty="0"/>
              <a:t>Daniel </a:t>
            </a:r>
            <a:br>
              <a:rPr lang="en-US" sz="4400" dirty="0"/>
            </a:br>
            <a:r>
              <a:rPr lang="en-US" sz="4400" dirty="0"/>
              <a:t>2:31-40</a:t>
            </a:r>
          </a:p>
        </p:txBody>
      </p:sp>
      <p:sp>
        <p:nvSpPr>
          <p:cNvPr id="4" name="Text Placeholder 3">
            <a:extLst>
              <a:ext uri="{FF2B5EF4-FFF2-40B4-BE49-F238E27FC236}">
                <a16:creationId xmlns:a16="http://schemas.microsoft.com/office/drawing/2014/main" id="{4112C2E6-B9E9-7DA7-7435-375BE08767DE}"/>
              </a:ext>
            </a:extLst>
          </p:cNvPr>
          <p:cNvSpPr>
            <a:spLocks noGrp="1"/>
          </p:cNvSpPr>
          <p:nvPr>
            <p:ph type="body" sz="half" idx="2"/>
          </p:nvPr>
        </p:nvSpPr>
        <p:spPr>
          <a:xfrm>
            <a:off x="7821163" y="1676400"/>
            <a:ext cx="3961368" cy="5029200"/>
          </a:xfrm>
        </p:spPr>
        <p:txBody>
          <a:bodyPr>
            <a:normAutofit lnSpcReduction="10000"/>
          </a:bodyPr>
          <a:lstStyle/>
          <a:p>
            <a:r>
              <a:rPr lang="en-US" sz="2800" b="1" baseline="30000" dirty="0"/>
              <a:t>35 </a:t>
            </a:r>
            <a:r>
              <a:rPr lang="en-US" sz="2800" dirty="0"/>
              <a:t>Then was the iron, the clay, the brass, the silver, and the gold, broken to pieces together, and became like the chaff of the summer </a:t>
            </a:r>
            <a:r>
              <a:rPr lang="en-US" sz="2800" dirty="0" err="1"/>
              <a:t>threshingfloors</a:t>
            </a:r>
            <a:r>
              <a:rPr lang="en-US" sz="2800" dirty="0"/>
              <a:t>; and the wind carried them away, that no place was found for them: and the stone that smote the image became a great mountain, and filled the whole earth.</a:t>
            </a:r>
            <a:endParaRPr lang="en-US" sz="7200" dirty="0"/>
          </a:p>
        </p:txBody>
      </p:sp>
      <p:pic>
        <p:nvPicPr>
          <p:cNvPr id="6146" name="Picture 2" descr="Daniel continued to explain the King’s dream. – Slide 9">
            <a:extLst>
              <a:ext uri="{FF2B5EF4-FFF2-40B4-BE49-F238E27FC236}">
                <a16:creationId xmlns:a16="http://schemas.microsoft.com/office/drawing/2014/main" id="{0EE9B1A7-5587-FB40-684C-CFE496A8DAB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1812" y="971550"/>
            <a:ext cx="6768703" cy="50765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1325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0377D-8566-740B-D3F8-02AF81B3F2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4181DB-F518-2CB4-7B04-147B89D9822E}"/>
              </a:ext>
            </a:extLst>
          </p:cNvPr>
          <p:cNvSpPr>
            <a:spLocks noGrp="1"/>
          </p:cNvSpPr>
          <p:nvPr>
            <p:ph type="title"/>
          </p:nvPr>
        </p:nvSpPr>
        <p:spPr>
          <a:xfrm>
            <a:off x="1218883" y="228601"/>
            <a:ext cx="9751060" cy="1143000"/>
          </a:xfrm>
        </p:spPr>
        <p:txBody>
          <a:bodyPr/>
          <a:lstStyle/>
          <a:p>
            <a:r>
              <a:rPr lang="en-US" dirty="0"/>
              <a:t>16. What then is the date of the establishment of the Papacy?</a:t>
            </a:r>
          </a:p>
        </p:txBody>
      </p:sp>
      <p:sp>
        <p:nvSpPr>
          <p:cNvPr id="3" name="Text Placeholder 2">
            <a:extLst>
              <a:ext uri="{FF2B5EF4-FFF2-40B4-BE49-F238E27FC236}">
                <a16:creationId xmlns:a16="http://schemas.microsoft.com/office/drawing/2014/main" id="{47C12D1A-D915-3821-082E-2ACF05C2A641}"/>
              </a:ext>
            </a:extLst>
          </p:cNvPr>
          <p:cNvSpPr>
            <a:spLocks noGrp="1"/>
          </p:cNvSpPr>
          <p:nvPr>
            <p:ph type="body" idx="1"/>
          </p:nvPr>
        </p:nvSpPr>
        <p:spPr>
          <a:xfrm>
            <a:off x="608013" y="1524000"/>
            <a:ext cx="7010400" cy="4800600"/>
          </a:xfrm>
        </p:spPr>
        <p:txBody>
          <a:bodyPr/>
          <a:lstStyle/>
          <a:p>
            <a:pPr algn="l"/>
            <a:r>
              <a:rPr lang="en-US" sz="4000" dirty="0"/>
              <a:t>As the little horn power, the Papacy, was to be established by the fall of three of the ten kingdoms, and as the last of these fell in A.D. 538, it is clear that A.D. 538 is the date from which the establishment of the Papacy must be reckoned.</a:t>
            </a:r>
            <a:endParaRPr lang="en-US" sz="4800" dirty="0"/>
          </a:p>
        </p:txBody>
      </p:sp>
      <p:pic>
        <p:nvPicPr>
          <p:cNvPr id="50178" name="Picture 2" descr="On “conservative Catholics” and the papacy – Catholic World Report">
            <a:extLst>
              <a:ext uri="{FF2B5EF4-FFF2-40B4-BE49-F238E27FC236}">
                <a16:creationId xmlns:a16="http://schemas.microsoft.com/office/drawing/2014/main" id="{15B6F9CE-CF0A-ADE2-C1EB-5B5F7C8F805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882" r="50000"/>
          <a:stretch>
            <a:fillRect/>
          </a:stretch>
        </p:blipFill>
        <p:spPr bwMode="auto">
          <a:xfrm>
            <a:off x="7888020" y="1375612"/>
            <a:ext cx="3723288" cy="52016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5873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493917-8F22-0BB6-4C21-AD51ABBE4B03}"/>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84877EF2-5816-271B-509D-CA0D3C8906A8}"/>
              </a:ext>
            </a:extLst>
          </p:cNvPr>
          <p:cNvSpPr>
            <a:spLocks noGrp="1"/>
          </p:cNvSpPr>
          <p:nvPr>
            <p:ph type="title"/>
          </p:nvPr>
        </p:nvSpPr>
        <p:spPr>
          <a:xfrm>
            <a:off x="914161" y="457201"/>
            <a:ext cx="10360501" cy="1066799"/>
          </a:xfrm>
        </p:spPr>
        <p:txBody>
          <a:bodyPr>
            <a:noAutofit/>
          </a:bodyPr>
          <a:lstStyle/>
          <a:p>
            <a:pPr lvl="0"/>
            <a:r>
              <a:rPr lang="en-US" dirty="0"/>
              <a:t>17. How long was the Papacy to have power over the saints, the times, and the laws?</a:t>
            </a:r>
            <a:endParaRPr lang="en-US" sz="4400" dirty="0"/>
          </a:p>
        </p:txBody>
      </p:sp>
      <p:sp>
        <p:nvSpPr>
          <p:cNvPr id="14" name="Content Placeholder 13">
            <a:extLst>
              <a:ext uri="{FF2B5EF4-FFF2-40B4-BE49-F238E27FC236}">
                <a16:creationId xmlns:a16="http://schemas.microsoft.com/office/drawing/2014/main" id="{D0F7A035-DB57-CB68-C1B6-903FB9780C9B}"/>
              </a:ext>
            </a:extLst>
          </p:cNvPr>
          <p:cNvSpPr>
            <a:spLocks noGrp="1"/>
          </p:cNvSpPr>
          <p:nvPr>
            <p:ph idx="1"/>
          </p:nvPr>
        </p:nvSpPr>
        <p:spPr>
          <a:xfrm>
            <a:off x="1065211" y="1676400"/>
            <a:ext cx="5788417" cy="4953000"/>
          </a:xfrm>
        </p:spPr>
        <p:txBody>
          <a:bodyPr>
            <a:noAutofit/>
          </a:bodyPr>
          <a:lstStyle/>
          <a:p>
            <a:pPr marL="0" indent="0">
              <a:buNone/>
            </a:pPr>
            <a:r>
              <a:rPr lang="en-US" sz="4000" i="1" dirty="0"/>
              <a:t>Daniel 7:25</a:t>
            </a:r>
          </a:p>
        </p:txBody>
      </p:sp>
      <p:pic>
        <p:nvPicPr>
          <p:cNvPr id="2052" name="Picture 4" descr="213,000+ Question Mark Stock Photos, Pictures &amp; Royalty-Free ...">
            <a:extLst>
              <a:ext uri="{FF2B5EF4-FFF2-40B4-BE49-F238E27FC236}">
                <a16:creationId xmlns:a16="http://schemas.microsoft.com/office/drawing/2014/main" id="{F642304E-4712-54D8-140E-E85776C8A1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6764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4579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CFB2C-13A2-CCEA-2719-BE16584CC2F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01FAFDD-8A4B-95B4-B7FE-75EC9A379E02}"/>
              </a:ext>
            </a:extLst>
          </p:cNvPr>
          <p:cNvSpPr>
            <a:spLocks noGrp="1"/>
          </p:cNvSpPr>
          <p:nvPr>
            <p:ph type="body" sz="half" idx="2"/>
          </p:nvPr>
        </p:nvSpPr>
        <p:spPr>
          <a:xfrm>
            <a:off x="7759699" y="1651000"/>
            <a:ext cx="4367662" cy="4800600"/>
          </a:xfrm>
        </p:spPr>
        <p:txBody>
          <a:bodyPr>
            <a:noAutofit/>
          </a:bodyPr>
          <a:lstStyle/>
          <a:p>
            <a:r>
              <a:rPr lang="en-US" sz="3200" b="1" baseline="30000" dirty="0"/>
              <a:t>25 </a:t>
            </a:r>
            <a:r>
              <a:rPr lang="en-US" sz="3200" dirty="0"/>
              <a:t>And he shall speak great words against the most High, and shall wear out the saints of the most High, and think to change times and laws: and they shall be given into his hand until a time and times and the dividing of time.</a:t>
            </a:r>
            <a:endParaRPr lang="en-US" sz="8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20945253-2763-0C72-292A-58E96F02C10C}"/>
              </a:ext>
            </a:extLst>
          </p:cNvPr>
          <p:cNvSpPr>
            <a:spLocks noGrp="1"/>
          </p:cNvSpPr>
          <p:nvPr>
            <p:ph type="title"/>
          </p:nvPr>
        </p:nvSpPr>
        <p:spPr>
          <a:xfrm>
            <a:off x="7770812" y="228600"/>
            <a:ext cx="3960812" cy="1422400"/>
          </a:xfrm>
        </p:spPr>
        <p:txBody>
          <a:bodyPr/>
          <a:lstStyle/>
          <a:p>
            <a:r>
              <a:rPr lang="en-US" sz="4400" dirty="0"/>
              <a:t>Daniel </a:t>
            </a:r>
            <a:br>
              <a:rPr lang="en-US" sz="4400" dirty="0"/>
            </a:br>
            <a:r>
              <a:rPr lang="en-US" sz="4400" dirty="0"/>
              <a:t>7:25</a:t>
            </a:r>
          </a:p>
        </p:txBody>
      </p:sp>
      <p:pic>
        <p:nvPicPr>
          <p:cNvPr id="32770" name="Picture 2" descr="A SMALL HORN GAINS THE ASCENDANCY">
            <a:extLst>
              <a:ext uri="{FF2B5EF4-FFF2-40B4-BE49-F238E27FC236}">
                <a16:creationId xmlns:a16="http://schemas.microsoft.com/office/drawing/2014/main" id="{0E3B33B3-8E30-72CA-2DE3-6EAB0D3B9F8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98612" y="131673"/>
            <a:ext cx="4648199" cy="63580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5695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701A2-DAAC-8933-F43E-9DF686615243}"/>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12F7F3D4-93B1-166F-E225-0845CD9E1B5A}"/>
              </a:ext>
            </a:extLst>
          </p:cNvPr>
          <p:cNvSpPr>
            <a:spLocks noGrp="1"/>
          </p:cNvSpPr>
          <p:nvPr>
            <p:ph type="title"/>
          </p:nvPr>
        </p:nvSpPr>
        <p:spPr>
          <a:xfrm>
            <a:off x="914161" y="457201"/>
            <a:ext cx="10360501" cy="1066799"/>
          </a:xfrm>
        </p:spPr>
        <p:txBody>
          <a:bodyPr>
            <a:noAutofit/>
          </a:bodyPr>
          <a:lstStyle/>
          <a:p>
            <a:pPr lvl="0"/>
            <a:r>
              <a:rPr lang="en-US" dirty="0"/>
              <a:t>18. Literally, what length of time is this?</a:t>
            </a:r>
            <a:endParaRPr lang="en-US" sz="4400" dirty="0"/>
          </a:p>
        </p:txBody>
      </p:sp>
      <p:sp>
        <p:nvSpPr>
          <p:cNvPr id="14" name="Content Placeholder 13">
            <a:extLst>
              <a:ext uri="{FF2B5EF4-FFF2-40B4-BE49-F238E27FC236}">
                <a16:creationId xmlns:a16="http://schemas.microsoft.com/office/drawing/2014/main" id="{DE8D10BC-8B25-9B97-EE52-6CA4B3D601FE}"/>
              </a:ext>
            </a:extLst>
          </p:cNvPr>
          <p:cNvSpPr>
            <a:spLocks noGrp="1"/>
          </p:cNvSpPr>
          <p:nvPr>
            <p:ph idx="1"/>
          </p:nvPr>
        </p:nvSpPr>
        <p:spPr>
          <a:xfrm>
            <a:off x="1065211" y="1676400"/>
            <a:ext cx="5788417" cy="4114800"/>
          </a:xfrm>
        </p:spPr>
        <p:txBody>
          <a:bodyPr>
            <a:noAutofit/>
          </a:bodyPr>
          <a:lstStyle/>
          <a:p>
            <a:pPr marL="0" indent="0">
              <a:buNone/>
            </a:pPr>
            <a:r>
              <a:rPr lang="en-US" sz="4400" i="1" dirty="0"/>
              <a:t>Revelation 12:14; Revelation 12:6;  Ezekiel 4:4–6</a:t>
            </a:r>
            <a:endParaRPr lang="en-US" sz="6000" i="1" dirty="0"/>
          </a:p>
        </p:txBody>
      </p:sp>
      <p:pic>
        <p:nvPicPr>
          <p:cNvPr id="2052" name="Picture 4" descr="213,000+ Question Mark Stock Photos, Pictures &amp; Royalty-Free ...">
            <a:extLst>
              <a:ext uri="{FF2B5EF4-FFF2-40B4-BE49-F238E27FC236}">
                <a16:creationId xmlns:a16="http://schemas.microsoft.com/office/drawing/2014/main" id="{C5943952-46B4-D057-0CAB-92EFE3F469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6764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3612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E43695-A35E-1110-B93C-4B2334C7411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B9145AD-0AAF-DD80-01BE-9253815C1D70}"/>
              </a:ext>
            </a:extLst>
          </p:cNvPr>
          <p:cNvSpPr>
            <a:spLocks noGrp="1"/>
          </p:cNvSpPr>
          <p:nvPr>
            <p:ph type="body" sz="half" idx="2"/>
          </p:nvPr>
        </p:nvSpPr>
        <p:spPr>
          <a:xfrm>
            <a:off x="7759699" y="1651000"/>
            <a:ext cx="4367662" cy="4800600"/>
          </a:xfrm>
        </p:spPr>
        <p:txBody>
          <a:bodyPr>
            <a:noAutofit/>
          </a:bodyPr>
          <a:lstStyle/>
          <a:p>
            <a:r>
              <a:rPr lang="en-US" sz="3200" b="1" baseline="30000" dirty="0"/>
              <a:t>14 </a:t>
            </a:r>
            <a:r>
              <a:rPr lang="en-US" sz="3200" dirty="0"/>
              <a:t>And to the woman were given two wings of a great eagle, that she might fly into the wilderness, into her place, where she is nourished for a time, and times, and half a time, from the face of the serpent.</a:t>
            </a:r>
            <a:endParaRPr lang="en-US" sz="115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79EC053D-D447-D836-87AD-956C254D1611}"/>
              </a:ext>
            </a:extLst>
          </p:cNvPr>
          <p:cNvSpPr>
            <a:spLocks noGrp="1"/>
          </p:cNvSpPr>
          <p:nvPr>
            <p:ph type="title"/>
          </p:nvPr>
        </p:nvSpPr>
        <p:spPr>
          <a:xfrm>
            <a:off x="7770812" y="228600"/>
            <a:ext cx="3960812" cy="1422400"/>
          </a:xfrm>
        </p:spPr>
        <p:txBody>
          <a:bodyPr/>
          <a:lstStyle/>
          <a:p>
            <a:r>
              <a:rPr lang="en-US" sz="4400" dirty="0"/>
              <a:t>Revelation 12:14</a:t>
            </a:r>
          </a:p>
        </p:txBody>
      </p:sp>
      <p:pic>
        <p:nvPicPr>
          <p:cNvPr id="51202" name="Picture 2" descr="Revelation 12:14 Artwork | Bible Art">
            <a:extLst>
              <a:ext uri="{FF2B5EF4-FFF2-40B4-BE49-F238E27FC236}">
                <a16:creationId xmlns:a16="http://schemas.microsoft.com/office/drawing/2014/main" id="{116C444C-77C3-073E-9B7B-49A7D9182E0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6612" y="435017"/>
            <a:ext cx="6020594" cy="60205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544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96F32-4844-A9DD-90B9-D0B3A6C7963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E0B50D8-E828-4DDD-FA07-374B93F8FDF8}"/>
              </a:ext>
            </a:extLst>
          </p:cNvPr>
          <p:cNvSpPr>
            <a:spLocks noGrp="1"/>
          </p:cNvSpPr>
          <p:nvPr>
            <p:ph type="body" sz="half" idx="2"/>
          </p:nvPr>
        </p:nvSpPr>
        <p:spPr>
          <a:xfrm>
            <a:off x="7759699" y="1651000"/>
            <a:ext cx="4367662" cy="4800600"/>
          </a:xfrm>
        </p:spPr>
        <p:txBody>
          <a:bodyPr>
            <a:noAutofit/>
          </a:bodyPr>
          <a:lstStyle/>
          <a:p>
            <a:r>
              <a:rPr lang="en-US" sz="3600" b="1" baseline="30000" dirty="0"/>
              <a:t>6 </a:t>
            </a:r>
            <a:r>
              <a:rPr lang="en-US" sz="3600" dirty="0"/>
              <a:t>And the woman fled into the wilderness, where she hath a place prepared of God, that they should feed her there a thousand two hundred and threescore days.</a:t>
            </a:r>
            <a:endParaRPr lang="en-US" sz="239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D8F10A2C-9B8C-BC9D-9CA9-F905DD6D6C94}"/>
              </a:ext>
            </a:extLst>
          </p:cNvPr>
          <p:cNvSpPr>
            <a:spLocks noGrp="1"/>
          </p:cNvSpPr>
          <p:nvPr>
            <p:ph type="title"/>
          </p:nvPr>
        </p:nvSpPr>
        <p:spPr>
          <a:xfrm>
            <a:off x="7770812" y="228600"/>
            <a:ext cx="3960812" cy="1422400"/>
          </a:xfrm>
        </p:spPr>
        <p:txBody>
          <a:bodyPr/>
          <a:lstStyle/>
          <a:p>
            <a:r>
              <a:rPr lang="en-US" sz="4400" dirty="0"/>
              <a:t>Revelation 12:6</a:t>
            </a:r>
          </a:p>
        </p:txBody>
      </p:sp>
      <p:pic>
        <p:nvPicPr>
          <p:cNvPr id="52228" name="Picture 4" descr="Revelation 12 - The Woman Flees Into the Wilderness - LDS Scripture  Teachings">
            <a:extLst>
              <a:ext uri="{FF2B5EF4-FFF2-40B4-BE49-F238E27FC236}">
                <a16:creationId xmlns:a16="http://schemas.microsoft.com/office/drawing/2014/main" id="{134D3CA7-74B9-6493-0BA0-EEF82F447D5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89524" y="139700"/>
            <a:ext cx="4933950" cy="6578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7990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2A281-2A02-0831-0265-4E31B915C285}"/>
              </a:ext>
            </a:extLst>
          </p:cNvPr>
          <p:cNvSpPr>
            <a:spLocks noGrp="1"/>
          </p:cNvSpPr>
          <p:nvPr>
            <p:ph type="title"/>
          </p:nvPr>
        </p:nvSpPr>
        <p:spPr>
          <a:xfrm>
            <a:off x="531812" y="-228600"/>
            <a:ext cx="10360501" cy="1219200"/>
          </a:xfrm>
        </p:spPr>
        <p:txBody>
          <a:bodyPr/>
          <a:lstStyle/>
          <a:p>
            <a:r>
              <a:rPr lang="en-US" dirty="0"/>
              <a:t>How Apocalyptic Prophecy Must Be Read</a:t>
            </a:r>
          </a:p>
        </p:txBody>
      </p:sp>
      <p:sp>
        <p:nvSpPr>
          <p:cNvPr id="3" name="Content Placeholder 2">
            <a:extLst>
              <a:ext uri="{FF2B5EF4-FFF2-40B4-BE49-F238E27FC236}">
                <a16:creationId xmlns:a16="http://schemas.microsoft.com/office/drawing/2014/main" id="{E0ABB6C0-7D78-4C51-6D44-786D66266E99}"/>
              </a:ext>
            </a:extLst>
          </p:cNvPr>
          <p:cNvSpPr>
            <a:spLocks noGrp="1"/>
          </p:cNvSpPr>
          <p:nvPr>
            <p:ph idx="1"/>
          </p:nvPr>
        </p:nvSpPr>
        <p:spPr>
          <a:xfrm>
            <a:off x="914162" y="1219200"/>
            <a:ext cx="7466249" cy="5054601"/>
          </a:xfrm>
        </p:spPr>
        <p:txBody>
          <a:bodyPr>
            <a:normAutofit/>
          </a:bodyPr>
          <a:lstStyle/>
          <a:p>
            <a:pPr marL="0" indent="0">
              <a:buNone/>
            </a:pPr>
            <a:r>
              <a:rPr lang="en-US" sz="3600" dirty="0"/>
              <a:t>• The Bible gives symbols for </a:t>
            </a:r>
            <a:r>
              <a:rPr lang="en-US" sz="3600" b="1" dirty="0"/>
              <a:t>powers</a:t>
            </a:r>
            <a:r>
              <a:rPr lang="en-US" sz="3600" dirty="0"/>
              <a:t> (beasts, horns, crowns)</a:t>
            </a:r>
          </a:p>
          <a:p>
            <a:pPr marL="0" indent="0">
              <a:buNone/>
            </a:pPr>
            <a:br>
              <a:rPr lang="en-US" sz="3600" dirty="0"/>
            </a:br>
            <a:r>
              <a:rPr lang="en-US" sz="3600" dirty="0"/>
              <a:t>• These symbols represent </a:t>
            </a:r>
            <a:r>
              <a:rPr lang="en-US" sz="3600" b="1" dirty="0"/>
              <a:t>real historical entities</a:t>
            </a:r>
          </a:p>
          <a:p>
            <a:pPr marL="0" indent="0">
              <a:buNone/>
            </a:pPr>
            <a:br>
              <a:rPr lang="en-US" sz="3600" dirty="0"/>
            </a:br>
            <a:r>
              <a:rPr lang="en-US" sz="3600" b="1" dirty="0"/>
              <a:t>Question:</a:t>
            </a:r>
            <a:br>
              <a:rPr lang="en-US" sz="3600" dirty="0"/>
            </a:br>
            <a:r>
              <a:rPr lang="en-US" sz="3600" dirty="0"/>
              <a:t>Should symbolic prophecy be read symbolically—or literally?</a:t>
            </a:r>
          </a:p>
        </p:txBody>
      </p:sp>
      <p:pic>
        <p:nvPicPr>
          <p:cNvPr id="58370" name="Picture 2">
            <a:extLst>
              <a:ext uri="{FF2B5EF4-FFF2-40B4-BE49-F238E27FC236}">
                <a16:creationId xmlns:a16="http://schemas.microsoft.com/office/drawing/2014/main" id="{43B053F6-5037-FC50-B62C-35131B12B9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94484" y="990601"/>
            <a:ext cx="3853451"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9623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826A7-D7CA-7C24-70C2-AE03AE0C05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A6126C-DE8D-75BD-BB6F-6107E38E8913}"/>
              </a:ext>
            </a:extLst>
          </p:cNvPr>
          <p:cNvSpPr>
            <a:spLocks noGrp="1"/>
          </p:cNvSpPr>
          <p:nvPr>
            <p:ph type="title"/>
          </p:nvPr>
        </p:nvSpPr>
        <p:spPr>
          <a:xfrm>
            <a:off x="531812" y="-228600"/>
            <a:ext cx="10360501" cy="1219200"/>
          </a:xfrm>
        </p:spPr>
        <p:txBody>
          <a:bodyPr/>
          <a:lstStyle/>
          <a:p>
            <a:r>
              <a:rPr lang="en-US" dirty="0"/>
              <a:t>The Inductive Test of Prophetic Time</a:t>
            </a:r>
          </a:p>
        </p:txBody>
      </p:sp>
      <p:sp>
        <p:nvSpPr>
          <p:cNvPr id="3" name="Content Placeholder 2">
            <a:extLst>
              <a:ext uri="{FF2B5EF4-FFF2-40B4-BE49-F238E27FC236}">
                <a16:creationId xmlns:a16="http://schemas.microsoft.com/office/drawing/2014/main" id="{A4B08931-A437-DE43-D4F8-F34F14FF5973}"/>
              </a:ext>
            </a:extLst>
          </p:cNvPr>
          <p:cNvSpPr>
            <a:spLocks noGrp="1"/>
          </p:cNvSpPr>
          <p:nvPr>
            <p:ph idx="1"/>
          </p:nvPr>
        </p:nvSpPr>
        <p:spPr>
          <a:xfrm>
            <a:off x="914162" y="1219200"/>
            <a:ext cx="8152050" cy="5054601"/>
          </a:xfrm>
        </p:spPr>
        <p:txBody>
          <a:bodyPr>
            <a:normAutofit fontScale="85000" lnSpcReduction="20000"/>
          </a:bodyPr>
          <a:lstStyle/>
          <a:p>
            <a:pPr marL="0" indent="0">
              <a:buNone/>
            </a:pPr>
            <a:r>
              <a:rPr lang="en-US" sz="3600" b="1" dirty="0"/>
              <a:t>Daniel 7 describes:</a:t>
            </a:r>
            <a:br>
              <a:rPr lang="en-US" sz="3600" dirty="0"/>
            </a:br>
            <a:r>
              <a:rPr lang="en-US" sz="3600" dirty="0"/>
              <a:t>• A power rising from divided Rome</a:t>
            </a:r>
            <a:br>
              <a:rPr lang="en-US" sz="3600" dirty="0"/>
            </a:br>
            <a:r>
              <a:rPr lang="en-US" sz="3600" dirty="0"/>
              <a:t>• Dominating long-term history</a:t>
            </a:r>
          </a:p>
          <a:p>
            <a:pPr marL="0" indent="0">
              <a:buNone/>
            </a:pPr>
            <a:r>
              <a:rPr lang="en-US" sz="3600" b="1" dirty="0"/>
              <a:t>Prophetic period given:</a:t>
            </a:r>
            <a:br>
              <a:rPr lang="en-US" sz="3600" dirty="0"/>
            </a:br>
            <a:r>
              <a:rPr lang="en-US" sz="3600" dirty="0"/>
              <a:t>“a time, times, and half a time”</a:t>
            </a:r>
          </a:p>
          <a:p>
            <a:pPr marL="0" indent="0">
              <a:buNone/>
            </a:pPr>
            <a:r>
              <a:rPr lang="en-US" sz="3600" b="1" dirty="0"/>
              <a:t>Test the readings:</a:t>
            </a:r>
            <a:endParaRPr lang="en-US" sz="3600" dirty="0"/>
          </a:p>
          <a:p>
            <a:pPr marL="0" indent="0">
              <a:buNone/>
            </a:pPr>
            <a:r>
              <a:rPr lang="en-US" sz="3600" dirty="0"/>
              <a:t>• </a:t>
            </a:r>
            <a:r>
              <a:rPr lang="en-US" sz="3600" b="1" dirty="0"/>
              <a:t>Literal days</a:t>
            </a:r>
            <a:r>
              <a:rPr lang="en-US" sz="3600" dirty="0"/>
              <a:t> → fail to match history</a:t>
            </a:r>
            <a:br>
              <a:rPr lang="en-US" sz="3600" dirty="0"/>
            </a:br>
            <a:r>
              <a:rPr lang="en-US" sz="3600" dirty="0"/>
              <a:t>• </a:t>
            </a:r>
            <a:r>
              <a:rPr lang="en-US" sz="3600" b="1" dirty="0"/>
              <a:t>Symbolic years</a:t>
            </a:r>
            <a:r>
              <a:rPr lang="en-US" sz="3600" dirty="0"/>
              <a:t> → align with known fulfillment</a:t>
            </a:r>
          </a:p>
          <a:p>
            <a:pPr marL="0" indent="0">
              <a:buNone/>
            </a:pPr>
            <a:r>
              <a:rPr lang="en-US" sz="3600" dirty="0"/>
              <a:t>When a literal reading fails, and a symbolic reading explains the facts, </a:t>
            </a:r>
            <a:r>
              <a:rPr lang="en-US" sz="3600" b="1" dirty="0"/>
              <a:t>the prophecy interprets itself</a:t>
            </a:r>
            <a:r>
              <a:rPr lang="en-US" sz="3600" dirty="0"/>
              <a:t>.</a:t>
            </a:r>
          </a:p>
        </p:txBody>
      </p:sp>
      <p:pic>
        <p:nvPicPr>
          <p:cNvPr id="59394" name="Picture 2" descr="times, and half a time of Daniel 7 ...">
            <a:extLst>
              <a:ext uri="{FF2B5EF4-FFF2-40B4-BE49-F238E27FC236}">
                <a16:creationId xmlns:a16="http://schemas.microsoft.com/office/drawing/2014/main" id="{44D0E04E-6E27-E447-99AF-E0DE40F107D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1289" r="7976"/>
          <a:stretch>
            <a:fillRect/>
          </a:stretch>
        </p:blipFill>
        <p:spPr bwMode="auto">
          <a:xfrm>
            <a:off x="8837612" y="1041630"/>
            <a:ext cx="2969101" cy="54097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9537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6511A-C70E-98B5-457B-62D20498909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BB32FD0-2661-C662-EDDE-ECA3B34D8FE8}"/>
              </a:ext>
            </a:extLst>
          </p:cNvPr>
          <p:cNvSpPr>
            <a:spLocks noGrp="1"/>
          </p:cNvSpPr>
          <p:nvPr>
            <p:ph type="body" sz="half" idx="2"/>
          </p:nvPr>
        </p:nvSpPr>
        <p:spPr>
          <a:xfrm>
            <a:off x="7759699" y="1651000"/>
            <a:ext cx="4367662" cy="4800600"/>
          </a:xfrm>
        </p:spPr>
        <p:txBody>
          <a:bodyPr>
            <a:noAutofit/>
          </a:bodyPr>
          <a:lstStyle/>
          <a:p>
            <a:r>
              <a:rPr lang="en-US" sz="3600" b="1" baseline="30000" dirty="0"/>
              <a:t>4 </a:t>
            </a:r>
            <a:r>
              <a:rPr lang="en-US" sz="3600" dirty="0"/>
              <a:t>Lie thou also upon thy left side, and lay the iniquity of the house of Israel upon it: according to the number of the days that thou shalt lie upon it thou shalt bear their iniquity.</a:t>
            </a:r>
            <a:endParaRPr lang="en-US" sz="496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5509F533-D593-04D1-9193-5581C32EB220}"/>
              </a:ext>
            </a:extLst>
          </p:cNvPr>
          <p:cNvSpPr>
            <a:spLocks noGrp="1"/>
          </p:cNvSpPr>
          <p:nvPr>
            <p:ph type="title"/>
          </p:nvPr>
        </p:nvSpPr>
        <p:spPr>
          <a:xfrm>
            <a:off x="7770812" y="228600"/>
            <a:ext cx="3960812" cy="1422400"/>
          </a:xfrm>
        </p:spPr>
        <p:txBody>
          <a:bodyPr/>
          <a:lstStyle/>
          <a:p>
            <a:r>
              <a:rPr lang="en-US" sz="4400" dirty="0"/>
              <a:t>Ezekiel  </a:t>
            </a:r>
            <a:br>
              <a:rPr lang="en-US" sz="4400" dirty="0"/>
            </a:br>
            <a:r>
              <a:rPr lang="en-US" sz="4400" dirty="0"/>
              <a:t>4:4-6</a:t>
            </a:r>
          </a:p>
        </p:txBody>
      </p:sp>
      <p:pic>
        <p:nvPicPr>
          <p:cNvPr id="53252" name="Picture 4" descr="Imitate the Spirit of the Prophets | Study">
            <a:extLst>
              <a:ext uri="{FF2B5EF4-FFF2-40B4-BE49-F238E27FC236}">
                <a16:creationId xmlns:a16="http://schemas.microsoft.com/office/drawing/2014/main" id="{9D6F60DD-8FDE-4E3C-953E-99268445552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781" y="1828800"/>
            <a:ext cx="7508874" cy="37544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5731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315215-AFF2-4437-8D9B-109910117E7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CBD81DD-EBB4-CF90-88BD-4A155EE62F60}"/>
              </a:ext>
            </a:extLst>
          </p:cNvPr>
          <p:cNvSpPr>
            <a:spLocks noGrp="1"/>
          </p:cNvSpPr>
          <p:nvPr>
            <p:ph type="body" sz="half" idx="2"/>
          </p:nvPr>
        </p:nvSpPr>
        <p:spPr>
          <a:xfrm>
            <a:off x="7759699" y="1651000"/>
            <a:ext cx="4367662" cy="4800600"/>
          </a:xfrm>
        </p:spPr>
        <p:txBody>
          <a:bodyPr>
            <a:noAutofit/>
          </a:bodyPr>
          <a:lstStyle/>
          <a:p>
            <a:r>
              <a:rPr lang="en-US" sz="3600" b="1" baseline="30000" dirty="0"/>
              <a:t>5 </a:t>
            </a:r>
            <a:r>
              <a:rPr lang="en-US" sz="3600" dirty="0"/>
              <a:t>For I have laid upon thee the years of their iniquity, according to the number of the days, three hundred and ninety days: so shalt thou bear the iniquity of the house of Israel.</a:t>
            </a:r>
            <a:endParaRPr lang="en-US" sz="1028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D20D52DC-4196-1079-3DA1-0601F1159266}"/>
              </a:ext>
            </a:extLst>
          </p:cNvPr>
          <p:cNvSpPr>
            <a:spLocks noGrp="1"/>
          </p:cNvSpPr>
          <p:nvPr>
            <p:ph type="title"/>
          </p:nvPr>
        </p:nvSpPr>
        <p:spPr>
          <a:xfrm>
            <a:off x="7770812" y="228600"/>
            <a:ext cx="3960812" cy="1422400"/>
          </a:xfrm>
        </p:spPr>
        <p:txBody>
          <a:bodyPr/>
          <a:lstStyle/>
          <a:p>
            <a:r>
              <a:rPr lang="en-US" sz="4400" dirty="0"/>
              <a:t>Ezekiel  </a:t>
            </a:r>
            <a:br>
              <a:rPr lang="en-US" sz="4400" dirty="0"/>
            </a:br>
            <a:r>
              <a:rPr lang="en-US" sz="4400" dirty="0"/>
              <a:t>4:4-6</a:t>
            </a:r>
          </a:p>
        </p:txBody>
      </p:sp>
      <p:pic>
        <p:nvPicPr>
          <p:cNvPr id="55298" name="Picture 2" descr="Ezekiel Eats Defiled Bread and Lies on His Side | Ezekiel 4 Explained  (Session 5) - YouTube">
            <a:extLst>
              <a:ext uri="{FF2B5EF4-FFF2-40B4-BE49-F238E27FC236}">
                <a16:creationId xmlns:a16="http://schemas.microsoft.com/office/drawing/2014/main" id="{67891019-CCD0-5DBE-9803-86797ACD165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464" y="1294812"/>
            <a:ext cx="7584721" cy="42677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3659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Red Radial 16x9">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spDef>
      <a:spPr>
        <a:ln>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800"/>
        </a:defPPr>
      </a:lstStyle>
    </a:txDef>
  </a:objectDefaults>
  <a:extraClrSchemeLst/>
  <a:extLst>
    <a:ext uri="{05A4C25C-085E-4340-85A3-A5531E510DB2}">
      <thm15:themeFamily xmlns:thm15="http://schemas.microsoft.com/office/thememl/2012/main" name="TF02804895.potx" id="{50B211C3-0308-4A23-B662-EA2AE6F4DF70}" vid="{1581190B-70AB-4E5E-B6DA-D42AF0078983}"/>
    </a:ext>
  </a:extLst>
</a:theme>
</file>

<file path=ppt/theme/theme2.xml><?xml version="1.0" encoding="utf-8"?>
<a:theme xmlns:a="http://schemas.openxmlformats.org/drawingml/2006/main" name="Office Them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ppt/theme/theme3.xml><?xml version="1.0" encoding="utf-8"?>
<a:theme xmlns:a="http://schemas.openxmlformats.org/drawingml/2006/main" name="Office Them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Red radial lines presentation (widescreen)</Template>
  <TotalTime>780</TotalTime>
  <Words>4549</Words>
  <Application>Microsoft Office PowerPoint</Application>
  <PresentationFormat>Custom</PresentationFormat>
  <Paragraphs>372</Paragraphs>
  <Slides>106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106</vt:i4>
      </vt:variant>
    </vt:vector>
  </HeadingPairs>
  <TitlesOfParts>
    <vt:vector size="111" baseType="lpstr">
      <vt:lpstr>Arial</vt:lpstr>
      <vt:lpstr>Cambria</vt:lpstr>
      <vt:lpstr>Impact</vt:lpstr>
      <vt:lpstr>Imprint MT Shadow</vt:lpstr>
      <vt:lpstr>Red Radial 16x9</vt:lpstr>
      <vt:lpstr>PowerPoint Presentation</vt:lpstr>
      <vt:lpstr>PowerPoint Presentation</vt:lpstr>
      <vt:lpstr>The Third Angel’s Message Lesson 1:  The Time of the Message</vt:lpstr>
      <vt:lpstr>PowerPoint Presentation</vt:lpstr>
      <vt:lpstr>1. What four kingdoms are represented in Daniel 2:31-40 and Daniel 7:1-7? </vt:lpstr>
      <vt:lpstr>Daniel  2:31-40</vt:lpstr>
      <vt:lpstr>Daniel  2:31-40</vt:lpstr>
      <vt:lpstr>Daniel  2:31-40</vt:lpstr>
      <vt:lpstr>Daniel  2:31-40</vt:lpstr>
      <vt:lpstr>Daniel  2:31-40</vt:lpstr>
      <vt:lpstr>Daniel  2:31-40</vt:lpstr>
      <vt:lpstr>NEO-Babylon:  The Babylon of Daniel’s DAy</vt:lpstr>
      <vt:lpstr>NEO-Babylon:  The Babylon of Daniel’s DAy</vt:lpstr>
      <vt:lpstr>Daniel  2:31-40</vt:lpstr>
      <vt:lpstr>Daniel  2:31-40</vt:lpstr>
      <vt:lpstr>PowerPoint Presentation</vt:lpstr>
      <vt:lpstr>Daniel  7:1-7</vt:lpstr>
      <vt:lpstr>Daniel  7:1-7</vt:lpstr>
      <vt:lpstr>Daniel  7:1-7</vt:lpstr>
      <vt:lpstr>Daniel  7:1-7</vt:lpstr>
      <vt:lpstr>Daniel  7:1-7</vt:lpstr>
      <vt:lpstr>Daniel  7:1-7</vt:lpstr>
      <vt:lpstr>Daniel  7:15-19</vt:lpstr>
      <vt:lpstr>Daniel  7:15-19</vt:lpstr>
      <vt:lpstr>Daniel  7:15-19</vt:lpstr>
      <vt:lpstr>Daniel  7:15-19</vt:lpstr>
      <vt:lpstr>Daniel  7:15-19</vt:lpstr>
      <vt:lpstr>Daniel  5:18, 26-28</vt:lpstr>
      <vt:lpstr>Daniel  5:18, 26-28</vt:lpstr>
      <vt:lpstr>Daniel  5:18, 26-28</vt:lpstr>
      <vt:lpstr>Daniel  8:19-21</vt:lpstr>
      <vt:lpstr>Daniel  8:19-21</vt:lpstr>
      <vt:lpstr>PowerPoint Presentation</vt:lpstr>
      <vt:lpstr>Luke 2:1</vt:lpstr>
      <vt:lpstr>1. What four kingdoms are represented in Daniel 2:31-40 and Daniel 7:1-7? </vt:lpstr>
      <vt:lpstr>PowerPoint Presentation</vt:lpstr>
      <vt:lpstr>2. What is represented by the ten horns upon the fourth beast? </vt:lpstr>
      <vt:lpstr>Daniel  7:7, 24</vt:lpstr>
      <vt:lpstr>Daniel  7:7, 24</vt:lpstr>
      <vt:lpstr>Notes about the Ten Horns/Kingdoms</vt:lpstr>
      <vt:lpstr>3. To what date did the kingdom of Babylon continue? </vt:lpstr>
      <vt:lpstr>PowerPoint Presentation</vt:lpstr>
      <vt:lpstr>4. To what date did Medo-Persia continue?</vt:lpstr>
      <vt:lpstr>PowerPoint Presentation</vt:lpstr>
      <vt:lpstr>5. To what date did Grecia continue?</vt:lpstr>
      <vt:lpstr>PowerPoint Presentation</vt:lpstr>
      <vt:lpstr>6. To what date did Rome continue?</vt:lpstr>
      <vt:lpstr>PowerPoint Presentation</vt:lpstr>
      <vt:lpstr>PowerPoint Presentation</vt:lpstr>
      <vt:lpstr>7. When Rome fell, what stood in its place?</vt:lpstr>
      <vt:lpstr>Daniel  7:24</vt:lpstr>
      <vt:lpstr>8. What was to arise after them and yet among them?</vt:lpstr>
      <vt:lpstr>Daniel  7:8</vt:lpstr>
      <vt:lpstr>Daniel  7:24</vt:lpstr>
      <vt:lpstr>9.  What was the nature of this power as compared with the ten?</vt:lpstr>
      <vt:lpstr>Daniel  7:20</vt:lpstr>
      <vt:lpstr>10. What else was peculiar about the horn?</vt:lpstr>
      <vt:lpstr>Daniel  7:8</vt:lpstr>
      <vt:lpstr>Daniel  7:20</vt:lpstr>
      <vt:lpstr>11. What did he both speak and do?</vt:lpstr>
      <vt:lpstr>Daniel  7:25</vt:lpstr>
      <vt:lpstr>12. What power of all the earth has done to the greatest extent what is here said?</vt:lpstr>
      <vt:lpstr>Identifying the little Horn Power</vt:lpstr>
      <vt:lpstr>Identifying the little Horn Power</vt:lpstr>
      <vt:lpstr>Identifying the little Horn Power</vt:lpstr>
      <vt:lpstr>Identifying the little Horn Power</vt:lpstr>
      <vt:lpstr>Identifying the little Horn Power</vt:lpstr>
      <vt:lpstr>Identifying the little Horn Power</vt:lpstr>
      <vt:lpstr>Identifying the little Horn Power</vt:lpstr>
      <vt:lpstr>Identifying the little Horn Power</vt:lpstr>
      <vt:lpstr>Identifying the little Horn Power</vt:lpstr>
      <vt:lpstr>Identifying the little Horn Power</vt:lpstr>
      <vt:lpstr>Identifying the little Horn Power</vt:lpstr>
      <vt:lpstr>Identifying the little Horn Power</vt:lpstr>
      <vt:lpstr>13. Upon the rise of this horn, what was done with three of the ten?</vt:lpstr>
      <vt:lpstr>Daniel  7:8</vt:lpstr>
      <vt:lpstr>Daniel  7:20</vt:lpstr>
      <vt:lpstr>14. What three of the ten kingdoms fell?</vt:lpstr>
      <vt:lpstr>Three Uprooted Horns</vt:lpstr>
      <vt:lpstr>Three Uprooted Horns</vt:lpstr>
      <vt:lpstr>Three Uprooted Horns</vt:lpstr>
      <vt:lpstr>Three Uprooted Horns</vt:lpstr>
      <vt:lpstr>From Gibbon:  </vt:lpstr>
      <vt:lpstr>From Gibbon:  </vt:lpstr>
      <vt:lpstr>From Gibbon:  </vt:lpstr>
      <vt:lpstr>From Gibbon:  </vt:lpstr>
      <vt:lpstr>15. At what dates did these fall?</vt:lpstr>
      <vt:lpstr>15. At what dates did these fall?</vt:lpstr>
      <vt:lpstr>16. What then is the date of the establishment of the Papacy?</vt:lpstr>
      <vt:lpstr>16. What then is the date of the establishment of the Papacy?</vt:lpstr>
      <vt:lpstr>17. How long was the Papacy to have power over the saints, the times, and the laws?</vt:lpstr>
      <vt:lpstr>Daniel  7:25</vt:lpstr>
      <vt:lpstr>18. Literally, what length of time is this?</vt:lpstr>
      <vt:lpstr>Revelation 12:14</vt:lpstr>
      <vt:lpstr>Revelation 12:6</vt:lpstr>
      <vt:lpstr>How Apocalyptic Prophecy Must Be Read</vt:lpstr>
      <vt:lpstr>The Inductive Test of Prophetic Time</vt:lpstr>
      <vt:lpstr>Ezekiel   4:4-6</vt:lpstr>
      <vt:lpstr>Ezekiel   4:4-6</vt:lpstr>
      <vt:lpstr>Ezekiel   4:4-6</vt:lpstr>
      <vt:lpstr>Numbers 14:34</vt:lpstr>
      <vt:lpstr>PowerPoint Presentation</vt:lpstr>
      <vt:lpstr>19. Beginning in A.D. 538, when should it end?</vt:lpstr>
      <vt:lpstr>20. What historical event marks the end of the 1,260 years of Papal supremacy?</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gabby young</dc:creator>
  <cp:lastModifiedBy>gabby young</cp:lastModifiedBy>
  <cp:revision>37</cp:revision>
  <dcterms:created xsi:type="dcterms:W3CDTF">2023-04-28T23:24:12Z</dcterms:created>
  <dcterms:modified xsi:type="dcterms:W3CDTF">2026-01-03T06:25:30Z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