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4"/>
  </p:notesMasterIdLst>
  <p:handoutMasterIdLst>
    <p:handoutMasterId r:id="rId85"/>
  </p:handoutMasterIdLst>
  <p:sldIdLst>
    <p:sldId id="469" r:id="rId2"/>
    <p:sldId id="470" r:id="rId3"/>
    <p:sldId id="279" r:id="rId4"/>
    <p:sldId id="305" r:id="rId5"/>
    <p:sldId id="453" r:id="rId6"/>
    <p:sldId id="455" r:id="rId7"/>
    <p:sldId id="456" r:id="rId8"/>
    <p:sldId id="457" r:id="rId9"/>
    <p:sldId id="458" r:id="rId10"/>
    <p:sldId id="467" r:id="rId11"/>
    <p:sldId id="468" r:id="rId12"/>
    <p:sldId id="459" r:id="rId13"/>
    <p:sldId id="460" r:id="rId14"/>
    <p:sldId id="461" r:id="rId15"/>
    <p:sldId id="465" r:id="rId16"/>
    <p:sldId id="463" r:id="rId17"/>
    <p:sldId id="462" r:id="rId18"/>
    <p:sldId id="464" r:id="rId19"/>
    <p:sldId id="472" r:id="rId20"/>
    <p:sldId id="473" r:id="rId21"/>
    <p:sldId id="474" r:id="rId22"/>
    <p:sldId id="475" r:id="rId23"/>
    <p:sldId id="476" r:id="rId24"/>
    <p:sldId id="481" r:id="rId25"/>
    <p:sldId id="482" r:id="rId26"/>
    <p:sldId id="483" r:id="rId27"/>
    <p:sldId id="484" r:id="rId28"/>
    <p:sldId id="485" r:id="rId29"/>
    <p:sldId id="486" r:id="rId30"/>
    <p:sldId id="491" r:id="rId31"/>
    <p:sldId id="492" r:id="rId32"/>
    <p:sldId id="487" r:id="rId33"/>
    <p:sldId id="489" r:id="rId34"/>
    <p:sldId id="490" r:id="rId35"/>
    <p:sldId id="493" r:id="rId36"/>
    <p:sldId id="494" r:id="rId37"/>
    <p:sldId id="495" r:id="rId38"/>
    <p:sldId id="496" r:id="rId39"/>
    <p:sldId id="497" r:id="rId40"/>
    <p:sldId id="498" r:id="rId41"/>
    <p:sldId id="499" r:id="rId42"/>
    <p:sldId id="500" r:id="rId43"/>
    <p:sldId id="503" r:id="rId44"/>
    <p:sldId id="502" r:id="rId45"/>
    <p:sldId id="504" r:id="rId46"/>
    <p:sldId id="501" r:id="rId47"/>
    <p:sldId id="505" r:id="rId48"/>
    <p:sldId id="506" r:id="rId49"/>
    <p:sldId id="507" r:id="rId50"/>
    <p:sldId id="508" r:id="rId51"/>
    <p:sldId id="509" r:id="rId52"/>
    <p:sldId id="510" r:id="rId53"/>
    <p:sldId id="511" r:id="rId54"/>
    <p:sldId id="512" r:id="rId55"/>
    <p:sldId id="513" r:id="rId56"/>
    <p:sldId id="514" r:id="rId57"/>
    <p:sldId id="515" r:id="rId58"/>
    <p:sldId id="516" r:id="rId59"/>
    <p:sldId id="488" r:id="rId60"/>
    <p:sldId id="517" r:id="rId61"/>
    <p:sldId id="519" r:id="rId62"/>
    <p:sldId id="518" r:id="rId63"/>
    <p:sldId id="521" r:id="rId64"/>
    <p:sldId id="522" r:id="rId65"/>
    <p:sldId id="520" r:id="rId66"/>
    <p:sldId id="523" r:id="rId67"/>
    <p:sldId id="525" r:id="rId68"/>
    <p:sldId id="526" r:id="rId69"/>
    <p:sldId id="527" r:id="rId70"/>
    <p:sldId id="528" r:id="rId71"/>
    <p:sldId id="529" r:id="rId72"/>
    <p:sldId id="530" r:id="rId73"/>
    <p:sldId id="531" r:id="rId74"/>
    <p:sldId id="532" r:id="rId75"/>
    <p:sldId id="533" r:id="rId76"/>
    <p:sldId id="534" r:id="rId77"/>
    <p:sldId id="535" r:id="rId78"/>
    <p:sldId id="536" r:id="rId79"/>
    <p:sldId id="537" r:id="rId80"/>
    <p:sldId id="538" r:id="rId81"/>
    <p:sldId id="367" r:id="rId82"/>
    <p:sldId id="471" r:id="rId83"/>
  </p:sldIdLst>
  <p:sldSz cx="12188825" cy="6858000"/>
  <p:notesSz cx="7099300" cy="93853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56"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0033CC"/>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94280" autoAdjust="0"/>
  </p:normalViewPr>
  <p:slideViewPr>
    <p:cSldViewPr>
      <p:cViewPr varScale="1">
        <p:scale>
          <a:sx n="41" d="100"/>
          <a:sy n="41" d="100"/>
        </p:scale>
        <p:origin x="57" y="747"/>
      </p:cViewPr>
      <p:guideLst>
        <p:guide orient="horz" pos="2160"/>
        <p:guide pos="3839"/>
      </p:guideLst>
    </p:cSldViewPr>
  </p:slideViewPr>
  <p:notesTextViewPr>
    <p:cViewPr>
      <p:scale>
        <a:sx n="1" d="1"/>
        <a:sy n="1" d="1"/>
      </p:scale>
      <p:origin x="0" y="0"/>
    </p:cViewPr>
  </p:notesTextViewPr>
  <p:sorterViewPr>
    <p:cViewPr>
      <p:scale>
        <a:sx n="100" d="100"/>
        <a:sy n="100" d="100"/>
      </p:scale>
      <p:origin x="0" y="-36420"/>
    </p:cViewPr>
  </p:sorterViewPr>
  <p:notesViewPr>
    <p:cSldViewPr showGuides="1">
      <p:cViewPr varScale="1">
        <p:scale>
          <a:sx n="63" d="100"/>
          <a:sy n="63" d="100"/>
        </p:scale>
        <p:origin x="2838" y="108"/>
      </p:cViewPr>
      <p:guideLst>
        <p:guide orient="horz" pos="2956"/>
        <p:guide pos="2236"/>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sz="quarter" idx="1"/>
          </p:nvPr>
        </p:nvSpPr>
        <p:spPr>
          <a:xfrm>
            <a:off x="4021294" y="0"/>
            <a:ext cx="3076363" cy="469265"/>
          </a:xfrm>
          <a:prstGeom prst="rect">
            <a:avLst/>
          </a:prstGeom>
        </p:spPr>
        <p:txBody>
          <a:bodyPr vert="horz" lIns="94192" tIns="47096" rIns="94192" bIns="47096" rtlCol="0"/>
          <a:lstStyle>
            <a:lvl1pPr algn="r">
              <a:defRPr sz="1200"/>
            </a:lvl1pPr>
          </a:lstStyle>
          <a:p>
            <a:fld id="{4954C6E1-AF92-4FB7-A013-0B520EBC30AE}" type="datetimeFigureOut">
              <a:rPr lang="en-US"/>
              <a:t>1/9/2026</a:t>
            </a:fld>
            <a:endParaRPr/>
          </a:p>
        </p:txBody>
      </p:sp>
      <p:sp>
        <p:nvSpPr>
          <p:cNvPr id="4" name="Footer Placeholder 3"/>
          <p:cNvSpPr>
            <a:spLocks noGrp="1"/>
          </p:cNvSpPr>
          <p:nvPr>
            <p:ph type="ftr" sz="quarter" idx="2"/>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5" name="Slide Number Placeholder 4"/>
          <p:cNvSpPr>
            <a:spLocks noGrp="1"/>
          </p:cNvSpPr>
          <p:nvPr>
            <p:ph type="sldNum" sz="quarter" idx="3"/>
          </p:nvPr>
        </p:nvSpPr>
        <p:spPr>
          <a:xfrm>
            <a:off x="4021294" y="8914406"/>
            <a:ext cx="3076363" cy="469265"/>
          </a:xfrm>
          <a:prstGeom prst="rect">
            <a:avLst/>
          </a:prstGeom>
        </p:spPr>
        <p:txBody>
          <a:bodyPr vert="horz" lIns="94192" tIns="47096" rIns="94192" bIns="47096"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265"/>
          </a:xfrm>
          <a:prstGeom prst="rect">
            <a:avLst/>
          </a:prstGeom>
        </p:spPr>
        <p:txBody>
          <a:bodyPr vert="horz" lIns="94192" tIns="47096" rIns="94192" bIns="47096" rtlCol="0"/>
          <a:lstStyle>
            <a:lvl1pPr algn="l">
              <a:defRPr sz="1200"/>
            </a:lvl1pPr>
          </a:lstStyle>
          <a:p>
            <a:endParaRPr/>
          </a:p>
        </p:txBody>
      </p:sp>
      <p:sp>
        <p:nvSpPr>
          <p:cNvPr id="3" name="Date Placeholder 2"/>
          <p:cNvSpPr>
            <a:spLocks noGrp="1"/>
          </p:cNvSpPr>
          <p:nvPr>
            <p:ph type="dt" idx="1"/>
          </p:nvPr>
        </p:nvSpPr>
        <p:spPr>
          <a:xfrm>
            <a:off x="4021294" y="0"/>
            <a:ext cx="3076363" cy="469265"/>
          </a:xfrm>
          <a:prstGeom prst="rect">
            <a:avLst/>
          </a:prstGeom>
        </p:spPr>
        <p:txBody>
          <a:bodyPr vert="horz" lIns="94192" tIns="47096" rIns="94192" bIns="47096" rtlCol="0"/>
          <a:lstStyle>
            <a:lvl1pPr algn="r">
              <a:defRPr sz="1200"/>
            </a:lvl1pPr>
          </a:lstStyle>
          <a:p>
            <a:fld id="{95C10850-0874-4A61-99B4-D613C5E8D9EA}" type="datetimeFigureOut">
              <a:rPr lang="en-US"/>
              <a:t>1/9/2026</a:t>
            </a:fld>
            <a:endParaRPr/>
          </a:p>
        </p:txBody>
      </p:sp>
      <p:sp>
        <p:nvSpPr>
          <p:cNvPr id="4" name="Slide Image Placeholder 3"/>
          <p:cNvSpPr>
            <a:spLocks noGrp="1" noRot="1" noChangeAspect="1"/>
          </p:cNvSpPr>
          <p:nvPr>
            <p:ph type="sldImg" idx="2"/>
          </p:nvPr>
        </p:nvSpPr>
        <p:spPr>
          <a:xfrm>
            <a:off x="422275" y="703263"/>
            <a:ext cx="6254750" cy="3519487"/>
          </a:xfrm>
          <a:prstGeom prst="rect">
            <a:avLst/>
          </a:prstGeom>
          <a:noFill/>
          <a:ln w="12700">
            <a:solidFill>
              <a:prstClr val="black"/>
            </a:solidFill>
          </a:ln>
        </p:spPr>
        <p:txBody>
          <a:bodyPr vert="horz" lIns="94192" tIns="47096" rIns="94192" bIns="47096" rtlCol="0" anchor="ctr"/>
          <a:lstStyle/>
          <a:p>
            <a:endParaRPr/>
          </a:p>
        </p:txBody>
      </p:sp>
      <p:sp>
        <p:nvSpPr>
          <p:cNvPr id="5" name="Notes Placeholder 4"/>
          <p:cNvSpPr>
            <a:spLocks noGrp="1"/>
          </p:cNvSpPr>
          <p:nvPr>
            <p:ph type="body" sz="quarter" idx="3"/>
          </p:nvPr>
        </p:nvSpPr>
        <p:spPr>
          <a:xfrm>
            <a:off x="709930" y="4458018"/>
            <a:ext cx="5679440" cy="4223385"/>
          </a:xfrm>
          <a:prstGeom prst="rect">
            <a:avLst/>
          </a:prstGeom>
        </p:spPr>
        <p:txBody>
          <a:bodyPr vert="horz" lIns="94192" tIns="47096" rIns="94192" bIns="47096"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914406"/>
            <a:ext cx="3076363" cy="469265"/>
          </a:xfrm>
          <a:prstGeom prst="rect">
            <a:avLst/>
          </a:prstGeom>
        </p:spPr>
        <p:txBody>
          <a:bodyPr vert="horz" lIns="94192" tIns="47096" rIns="94192" bIns="47096" rtlCol="0" anchor="b"/>
          <a:lstStyle>
            <a:lvl1pPr algn="l">
              <a:defRPr sz="1200"/>
            </a:lvl1pPr>
          </a:lstStyle>
          <a:p>
            <a:endParaRPr/>
          </a:p>
        </p:txBody>
      </p:sp>
      <p:sp>
        <p:nvSpPr>
          <p:cNvPr id="7" name="Slide Number Placeholder 6"/>
          <p:cNvSpPr>
            <a:spLocks noGrp="1"/>
          </p:cNvSpPr>
          <p:nvPr>
            <p:ph type="sldNum" sz="quarter" idx="5"/>
          </p:nvPr>
        </p:nvSpPr>
        <p:spPr>
          <a:xfrm>
            <a:off x="4021294" y="8914406"/>
            <a:ext cx="3076363" cy="469265"/>
          </a:xfrm>
          <a:prstGeom prst="rect">
            <a:avLst/>
          </a:prstGeom>
        </p:spPr>
        <p:txBody>
          <a:bodyPr vert="horz" lIns="94192" tIns="47096" rIns="94192" bIns="47096"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1/9/2026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1/9/2026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1/9/2026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1/9/2026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1/9/2026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1/9/2026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1/9/2026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1/9/2026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2A281-2A02-0831-0265-4E31B915C285}"/>
              </a:ext>
            </a:extLst>
          </p:cNvPr>
          <p:cNvSpPr>
            <a:spLocks noGrp="1"/>
          </p:cNvSpPr>
          <p:nvPr>
            <p:ph type="title"/>
          </p:nvPr>
        </p:nvSpPr>
        <p:spPr>
          <a:xfrm>
            <a:off x="531812" y="-228600"/>
            <a:ext cx="10360501" cy="1219200"/>
          </a:xfrm>
        </p:spPr>
        <p:txBody>
          <a:bodyPr/>
          <a:lstStyle/>
          <a:p>
            <a:r>
              <a:rPr lang="en-US" dirty="0"/>
              <a:t>How Apocalyptic Prophecy Must Be Read</a:t>
            </a:r>
          </a:p>
        </p:txBody>
      </p:sp>
      <p:sp>
        <p:nvSpPr>
          <p:cNvPr id="3" name="Content Placeholder 2">
            <a:extLst>
              <a:ext uri="{FF2B5EF4-FFF2-40B4-BE49-F238E27FC236}">
                <a16:creationId xmlns:a16="http://schemas.microsoft.com/office/drawing/2014/main" id="{E0ABB6C0-7D78-4C51-6D44-786D66266E99}"/>
              </a:ext>
            </a:extLst>
          </p:cNvPr>
          <p:cNvSpPr>
            <a:spLocks noGrp="1"/>
          </p:cNvSpPr>
          <p:nvPr>
            <p:ph idx="1"/>
          </p:nvPr>
        </p:nvSpPr>
        <p:spPr>
          <a:xfrm>
            <a:off x="914162" y="1219200"/>
            <a:ext cx="7466249" cy="5054601"/>
          </a:xfrm>
        </p:spPr>
        <p:txBody>
          <a:bodyPr>
            <a:normAutofit/>
          </a:bodyPr>
          <a:lstStyle/>
          <a:p>
            <a:pPr marL="0" indent="0">
              <a:buNone/>
            </a:pPr>
            <a:r>
              <a:rPr lang="en-US" sz="3600" dirty="0"/>
              <a:t>• The Bible gives symbols for </a:t>
            </a:r>
            <a:r>
              <a:rPr lang="en-US" sz="3600" b="1" dirty="0"/>
              <a:t>powers</a:t>
            </a:r>
            <a:r>
              <a:rPr lang="en-US" sz="3600" dirty="0"/>
              <a:t> (beasts, horns, crowns)</a:t>
            </a:r>
          </a:p>
          <a:p>
            <a:pPr marL="0" indent="0">
              <a:buNone/>
            </a:pPr>
            <a:br>
              <a:rPr lang="en-US" sz="3600" dirty="0"/>
            </a:br>
            <a:r>
              <a:rPr lang="en-US" sz="3600" dirty="0"/>
              <a:t>• These symbols represent </a:t>
            </a:r>
            <a:r>
              <a:rPr lang="en-US" sz="3600" b="1" dirty="0"/>
              <a:t>real historical entities</a:t>
            </a:r>
          </a:p>
          <a:p>
            <a:pPr marL="0" indent="0">
              <a:buNone/>
            </a:pPr>
            <a:br>
              <a:rPr lang="en-US" sz="3600" dirty="0"/>
            </a:br>
            <a:r>
              <a:rPr lang="en-US" sz="3600" b="1" dirty="0"/>
              <a:t>Question:</a:t>
            </a:r>
            <a:br>
              <a:rPr lang="en-US" sz="3600" dirty="0"/>
            </a:br>
            <a:r>
              <a:rPr lang="en-US" sz="3600" dirty="0"/>
              <a:t>Should symbolic prophecy be read symbolically—or literally?</a:t>
            </a:r>
          </a:p>
        </p:txBody>
      </p:sp>
      <p:pic>
        <p:nvPicPr>
          <p:cNvPr id="58370" name="Picture 2">
            <a:extLst>
              <a:ext uri="{FF2B5EF4-FFF2-40B4-BE49-F238E27FC236}">
                <a16:creationId xmlns:a16="http://schemas.microsoft.com/office/drawing/2014/main" id="{43B053F6-5037-FC50-B62C-35131B12B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4484" y="990601"/>
            <a:ext cx="3853451"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62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826A7-D7CA-7C24-70C2-AE03AE0C05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6126C-DE8D-75BD-BB6F-6107E38E8913}"/>
              </a:ext>
            </a:extLst>
          </p:cNvPr>
          <p:cNvSpPr>
            <a:spLocks noGrp="1"/>
          </p:cNvSpPr>
          <p:nvPr>
            <p:ph type="title"/>
          </p:nvPr>
        </p:nvSpPr>
        <p:spPr>
          <a:xfrm>
            <a:off x="531812" y="-228600"/>
            <a:ext cx="10360501" cy="1219200"/>
          </a:xfrm>
        </p:spPr>
        <p:txBody>
          <a:bodyPr/>
          <a:lstStyle/>
          <a:p>
            <a:r>
              <a:rPr lang="en-US" dirty="0"/>
              <a:t>The Inductive Test of Prophetic Time</a:t>
            </a:r>
          </a:p>
        </p:txBody>
      </p:sp>
      <p:sp>
        <p:nvSpPr>
          <p:cNvPr id="3" name="Content Placeholder 2">
            <a:extLst>
              <a:ext uri="{FF2B5EF4-FFF2-40B4-BE49-F238E27FC236}">
                <a16:creationId xmlns:a16="http://schemas.microsoft.com/office/drawing/2014/main" id="{A4B08931-A437-DE43-D4F8-F34F14FF5973}"/>
              </a:ext>
            </a:extLst>
          </p:cNvPr>
          <p:cNvSpPr>
            <a:spLocks noGrp="1"/>
          </p:cNvSpPr>
          <p:nvPr>
            <p:ph idx="1"/>
          </p:nvPr>
        </p:nvSpPr>
        <p:spPr>
          <a:xfrm>
            <a:off x="914162" y="1219200"/>
            <a:ext cx="8152050" cy="5054601"/>
          </a:xfrm>
        </p:spPr>
        <p:txBody>
          <a:bodyPr>
            <a:normAutofit fontScale="85000" lnSpcReduction="20000"/>
          </a:bodyPr>
          <a:lstStyle/>
          <a:p>
            <a:pPr marL="0" indent="0">
              <a:buNone/>
            </a:pPr>
            <a:r>
              <a:rPr lang="en-US" sz="3600" b="1" dirty="0"/>
              <a:t>Daniel 7 describes:</a:t>
            </a:r>
            <a:br>
              <a:rPr lang="en-US" sz="3600" dirty="0"/>
            </a:br>
            <a:r>
              <a:rPr lang="en-US" sz="3600" dirty="0"/>
              <a:t>• A power rising from divided Rome</a:t>
            </a:r>
            <a:br>
              <a:rPr lang="en-US" sz="3600" dirty="0"/>
            </a:br>
            <a:r>
              <a:rPr lang="en-US" sz="3600" dirty="0"/>
              <a:t>• Dominating long-term history</a:t>
            </a:r>
          </a:p>
          <a:p>
            <a:pPr marL="0" indent="0">
              <a:buNone/>
            </a:pPr>
            <a:r>
              <a:rPr lang="en-US" sz="3600" b="1" dirty="0"/>
              <a:t>Prophetic period given:</a:t>
            </a:r>
            <a:br>
              <a:rPr lang="en-US" sz="3600" dirty="0"/>
            </a:br>
            <a:r>
              <a:rPr lang="en-US" sz="3600" dirty="0"/>
              <a:t>“a time, times, and half a time”</a:t>
            </a:r>
          </a:p>
          <a:p>
            <a:pPr marL="0" indent="0">
              <a:buNone/>
            </a:pPr>
            <a:r>
              <a:rPr lang="en-US" sz="3600" b="1" dirty="0"/>
              <a:t>Test the readings:</a:t>
            </a:r>
            <a:endParaRPr lang="en-US" sz="3600" dirty="0"/>
          </a:p>
          <a:p>
            <a:pPr marL="0" indent="0">
              <a:buNone/>
            </a:pPr>
            <a:r>
              <a:rPr lang="en-US" sz="3600" dirty="0"/>
              <a:t>• </a:t>
            </a:r>
            <a:r>
              <a:rPr lang="en-US" sz="3600" b="1" dirty="0"/>
              <a:t>Literal days</a:t>
            </a:r>
            <a:r>
              <a:rPr lang="en-US" sz="3600" dirty="0"/>
              <a:t> → fail to match history</a:t>
            </a:r>
            <a:br>
              <a:rPr lang="en-US" sz="3600" dirty="0"/>
            </a:br>
            <a:r>
              <a:rPr lang="en-US" sz="3600" dirty="0"/>
              <a:t>• </a:t>
            </a:r>
            <a:r>
              <a:rPr lang="en-US" sz="3600" b="1" dirty="0"/>
              <a:t>Symbolic years</a:t>
            </a:r>
            <a:r>
              <a:rPr lang="en-US" sz="3600" dirty="0"/>
              <a:t> → align with known fulfillment</a:t>
            </a:r>
          </a:p>
          <a:p>
            <a:pPr marL="0" indent="0">
              <a:buNone/>
            </a:pPr>
            <a:r>
              <a:rPr lang="en-US" sz="3600" dirty="0"/>
              <a:t>When a literal reading fails, and a symbolic reading explains the facts, </a:t>
            </a:r>
            <a:r>
              <a:rPr lang="en-US" sz="3600" b="1" dirty="0"/>
              <a:t>the prophecy interprets itself</a:t>
            </a:r>
            <a:r>
              <a:rPr lang="en-US" sz="3600" dirty="0"/>
              <a:t>.</a:t>
            </a:r>
          </a:p>
        </p:txBody>
      </p:sp>
      <p:pic>
        <p:nvPicPr>
          <p:cNvPr id="59394" name="Picture 2" descr="times, and half a time of Daniel 7 ...">
            <a:extLst>
              <a:ext uri="{FF2B5EF4-FFF2-40B4-BE49-F238E27FC236}">
                <a16:creationId xmlns:a16="http://schemas.microsoft.com/office/drawing/2014/main" id="{44D0E04E-6E27-E447-99AF-E0DE40F107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289" r="7976"/>
          <a:stretch>
            <a:fillRect/>
          </a:stretch>
        </p:blipFill>
        <p:spPr bwMode="auto">
          <a:xfrm>
            <a:off x="8837612" y="1041630"/>
            <a:ext cx="2969101" cy="540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53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6511A-C70E-98B5-457B-62D2049890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BB32FD0-2661-C662-EDDE-ECA3B34D8FE8}"/>
              </a:ext>
            </a:extLst>
          </p:cNvPr>
          <p:cNvSpPr>
            <a:spLocks noGrp="1"/>
          </p:cNvSpPr>
          <p:nvPr>
            <p:ph type="body" sz="half" idx="2"/>
          </p:nvPr>
        </p:nvSpPr>
        <p:spPr>
          <a:xfrm>
            <a:off x="7759699" y="1651000"/>
            <a:ext cx="4367662" cy="4800600"/>
          </a:xfrm>
        </p:spPr>
        <p:txBody>
          <a:bodyPr>
            <a:noAutofit/>
          </a:bodyPr>
          <a:lstStyle/>
          <a:p>
            <a:r>
              <a:rPr lang="en-US" sz="3600" b="1" baseline="30000" dirty="0"/>
              <a:t>4 </a:t>
            </a:r>
            <a:r>
              <a:rPr lang="en-US" sz="3600" dirty="0"/>
              <a:t>Lie thou also upon thy left side, and lay the iniquity of the house of Israel upon it: according to the number of the days that thou shalt lie upon it thou shalt bear their iniquity.</a:t>
            </a:r>
            <a:endParaRPr lang="en-US" sz="49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509F533-D593-04D1-9193-5581C32EB220}"/>
              </a:ext>
            </a:extLst>
          </p:cNvPr>
          <p:cNvSpPr>
            <a:spLocks noGrp="1"/>
          </p:cNvSpPr>
          <p:nvPr>
            <p:ph type="title"/>
          </p:nvPr>
        </p:nvSpPr>
        <p:spPr>
          <a:xfrm>
            <a:off x="7770812" y="228600"/>
            <a:ext cx="3960812" cy="1422400"/>
          </a:xfrm>
        </p:spPr>
        <p:txBody>
          <a:bodyPr/>
          <a:lstStyle/>
          <a:p>
            <a:r>
              <a:rPr lang="en-US" sz="4400" dirty="0"/>
              <a:t>Ezekiel  </a:t>
            </a:r>
            <a:br>
              <a:rPr lang="en-US" sz="4400" dirty="0"/>
            </a:br>
            <a:r>
              <a:rPr lang="en-US" sz="4400" dirty="0"/>
              <a:t>4:4-6</a:t>
            </a:r>
          </a:p>
        </p:txBody>
      </p:sp>
      <p:pic>
        <p:nvPicPr>
          <p:cNvPr id="53252" name="Picture 4" descr="Imitate the Spirit of the Prophets | Study">
            <a:extLst>
              <a:ext uri="{FF2B5EF4-FFF2-40B4-BE49-F238E27FC236}">
                <a16:creationId xmlns:a16="http://schemas.microsoft.com/office/drawing/2014/main" id="{9D6F60DD-8FDE-4E3C-953E-99268445552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81" y="1828800"/>
            <a:ext cx="7508874" cy="3754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731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15215-AFF2-4437-8D9B-109910117E7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CBD81DD-EBB4-CF90-88BD-4A155EE62F60}"/>
              </a:ext>
            </a:extLst>
          </p:cNvPr>
          <p:cNvSpPr>
            <a:spLocks noGrp="1"/>
          </p:cNvSpPr>
          <p:nvPr>
            <p:ph type="body" sz="half" idx="2"/>
          </p:nvPr>
        </p:nvSpPr>
        <p:spPr>
          <a:xfrm>
            <a:off x="7759699" y="1651000"/>
            <a:ext cx="4367662" cy="4800600"/>
          </a:xfrm>
        </p:spPr>
        <p:txBody>
          <a:bodyPr>
            <a:noAutofit/>
          </a:bodyPr>
          <a:lstStyle/>
          <a:p>
            <a:r>
              <a:rPr lang="en-US" sz="3600" b="1" baseline="30000" dirty="0"/>
              <a:t>5 </a:t>
            </a:r>
            <a:r>
              <a:rPr lang="en-US" sz="3600" dirty="0"/>
              <a:t>For I have laid upon thee the years of their iniquity, according to the number of the days, three hundred and ninety days: so shalt thou bear the iniquity of the house of Israel.</a:t>
            </a:r>
            <a:endParaRPr lang="en-US" sz="102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20D52DC-4196-1079-3DA1-0601F1159266}"/>
              </a:ext>
            </a:extLst>
          </p:cNvPr>
          <p:cNvSpPr>
            <a:spLocks noGrp="1"/>
          </p:cNvSpPr>
          <p:nvPr>
            <p:ph type="title"/>
          </p:nvPr>
        </p:nvSpPr>
        <p:spPr>
          <a:xfrm>
            <a:off x="7770812" y="228600"/>
            <a:ext cx="3960812" cy="1422400"/>
          </a:xfrm>
        </p:spPr>
        <p:txBody>
          <a:bodyPr/>
          <a:lstStyle/>
          <a:p>
            <a:r>
              <a:rPr lang="en-US" sz="4400" dirty="0"/>
              <a:t>Ezekiel  </a:t>
            </a:r>
            <a:br>
              <a:rPr lang="en-US" sz="4400" dirty="0"/>
            </a:br>
            <a:r>
              <a:rPr lang="en-US" sz="4400" dirty="0"/>
              <a:t>4:4-6</a:t>
            </a:r>
          </a:p>
        </p:txBody>
      </p:sp>
      <p:pic>
        <p:nvPicPr>
          <p:cNvPr id="55298" name="Picture 2" descr="Ezekiel Eats Defiled Bread and Lies on His Side | Ezekiel 4 Explained  (Session 5) - YouTube">
            <a:extLst>
              <a:ext uri="{FF2B5EF4-FFF2-40B4-BE49-F238E27FC236}">
                <a16:creationId xmlns:a16="http://schemas.microsoft.com/office/drawing/2014/main" id="{67891019-CCD0-5DBE-9803-86797ACD165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464" y="1294812"/>
            <a:ext cx="7584721" cy="4267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65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FE5A1-27ED-61E3-F644-53EF27EF2F0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7DAC57E-5B9A-FECA-DA2E-C5DE76D273E3}"/>
              </a:ext>
            </a:extLst>
          </p:cNvPr>
          <p:cNvSpPr>
            <a:spLocks noGrp="1"/>
          </p:cNvSpPr>
          <p:nvPr>
            <p:ph type="body" sz="half" idx="2"/>
          </p:nvPr>
        </p:nvSpPr>
        <p:spPr>
          <a:xfrm>
            <a:off x="7759699" y="1651000"/>
            <a:ext cx="4367662" cy="4800600"/>
          </a:xfrm>
        </p:spPr>
        <p:txBody>
          <a:bodyPr>
            <a:noAutofit/>
          </a:bodyPr>
          <a:lstStyle/>
          <a:p>
            <a:r>
              <a:rPr lang="en-US" sz="3600" b="1" baseline="30000" dirty="0"/>
              <a:t>6 </a:t>
            </a:r>
            <a:r>
              <a:rPr lang="en-US" sz="3600" dirty="0"/>
              <a:t>And when thou hast accomplished them, lie again on thy right side, and thou shalt bear the iniquity of the house of Judah forty days: I have appointed thee each day for a year.</a:t>
            </a:r>
            <a:endParaRPr lang="en-US" sz="213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571468E-3F88-D3C7-29A5-C9F26E220DBE}"/>
              </a:ext>
            </a:extLst>
          </p:cNvPr>
          <p:cNvSpPr>
            <a:spLocks noGrp="1"/>
          </p:cNvSpPr>
          <p:nvPr>
            <p:ph type="title"/>
          </p:nvPr>
        </p:nvSpPr>
        <p:spPr>
          <a:xfrm>
            <a:off x="7770812" y="228600"/>
            <a:ext cx="3960812" cy="1422400"/>
          </a:xfrm>
        </p:spPr>
        <p:txBody>
          <a:bodyPr/>
          <a:lstStyle/>
          <a:p>
            <a:r>
              <a:rPr lang="en-US" sz="4400" dirty="0"/>
              <a:t>Ezekiel  </a:t>
            </a:r>
            <a:br>
              <a:rPr lang="en-US" sz="4400" dirty="0"/>
            </a:br>
            <a:r>
              <a:rPr lang="en-US" sz="4400" dirty="0"/>
              <a:t>4:4-6</a:t>
            </a:r>
          </a:p>
        </p:txBody>
      </p:sp>
      <p:pic>
        <p:nvPicPr>
          <p:cNvPr id="54274" name="Picture 2" descr="Ezekiel Eats Defiled Bread and Lies on His Side | Ezekiel 4 Explained  (Session 5) - YouTube">
            <a:extLst>
              <a:ext uri="{FF2B5EF4-FFF2-40B4-BE49-F238E27FC236}">
                <a16:creationId xmlns:a16="http://schemas.microsoft.com/office/drawing/2014/main" id="{55553EFA-8542-9E94-0AD7-1F3962BAEA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146" y="711200"/>
            <a:ext cx="7484534" cy="561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9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DCD39-5B54-75A1-DC64-31382FE03DA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0ECC911-87F6-8662-7DDD-06F4C7B1D3C4}"/>
              </a:ext>
            </a:extLst>
          </p:cNvPr>
          <p:cNvSpPr>
            <a:spLocks noGrp="1"/>
          </p:cNvSpPr>
          <p:nvPr>
            <p:ph type="body" sz="half" idx="2"/>
          </p:nvPr>
        </p:nvSpPr>
        <p:spPr>
          <a:xfrm>
            <a:off x="7759699" y="1651000"/>
            <a:ext cx="4367662" cy="4800600"/>
          </a:xfrm>
        </p:spPr>
        <p:txBody>
          <a:bodyPr>
            <a:noAutofit/>
          </a:bodyPr>
          <a:lstStyle/>
          <a:p>
            <a:r>
              <a:rPr lang="en-US" sz="3600" b="1" baseline="30000" dirty="0"/>
              <a:t>34 </a:t>
            </a:r>
            <a:r>
              <a:rPr lang="en-US" sz="3600" dirty="0"/>
              <a:t>After the number of the days in which ye searched the land, even forty days, each day for a year, shall ye bear your iniquities, even forty years, and ye shall know my breach of promise.</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98A5E86-06AB-34FF-B342-19865D3D881B}"/>
              </a:ext>
            </a:extLst>
          </p:cNvPr>
          <p:cNvSpPr>
            <a:spLocks noGrp="1"/>
          </p:cNvSpPr>
          <p:nvPr>
            <p:ph type="title"/>
          </p:nvPr>
        </p:nvSpPr>
        <p:spPr>
          <a:xfrm>
            <a:off x="7770812" y="228600"/>
            <a:ext cx="3960812" cy="1422400"/>
          </a:xfrm>
        </p:spPr>
        <p:txBody>
          <a:bodyPr/>
          <a:lstStyle/>
          <a:p>
            <a:r>
              <a:rPr lang="en-US" sz="4400" dirty="0"/>
              <a:t>Numbers</a:t>
            </a:r>
            <a:br>
              <a:rPr lang="en-US" sz="4400" dirty="0"/>
            </a:br>
            <a:r>
              <a:rPr lang="en-US" sz="4400" dirty="0"/>
              <a:t>14:34</a:t>
            </a:r>
          </a:p>
        </p:txBody>
      </p:sp>
      <p:pic>
        <p:nvPicPr>
          <p:cNvPr id="57346" name="Picture 2" descr="Why Do So Many Things Take “40 Days and 40 Nights” in the Bible? - Topical  Studies | Bible Study Tools">
            <a:extLst>
              <a:ext uri="{FF2B5EF4-FFF2-40B4-BE49-F238E27FC236}">
                <a16:creationId xmlns:a16="http://schemas.microsoft.com/office/drawing/2014/main" id="{0409F38B-DE63-2DB3-1EDE-D21C4DA680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812" y="1622926"/>
            <a:ext cx="7386534" cy="3859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16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6E63A4E6-082B-B0FE-E928-EE595387D8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680"/>
          <a:stretch>
            <a:fillRect/>
          </a:stretch>
        </p:blipFill>
        <p:spPr bwMode="auto">
          <a:xfrm>
            <a:off x="323443" y="-36945"/>
            <a:ext cx="11541937" cy="689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72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FB0CD-02B0-8B46-CD8D-0D5EDC62573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D4603ED-658C-92A2-D9D6-948A557C2593}"/>
              </a:ext>
            </a:extLst>
          </p:cNvPr>
          <p:cNvSpPr>
            <a:spLocks noGrp="1"/>
          </p:cNvSpPr>
          <p:nvPr>
            <p:ph type="title"/>
          </p:nvPr>
        </p:nvSpPr>
        <p:spPr>
          <a:xfrm>
            <a:off x="914161" y="457201"/>
            <a:ext cx="10360501" cy="1066799"/>
          </a:xfrm>
        </p:spPr>
        <p:txBody>
          <a:bodyPr>
            <a:noAutofit/>
          </a:bodyPr>
          <a:lstStyle/>
          <a:p>
            <a:r>
              <a:rPr lang="en-US" sz="4400" dirty="0"/>
              <a:t>Beginning in A.D. 538, when should the Papacy end?</a:t>
            </a:r>
            <a:endParaRPr lang="en-US" sz="5400" dirty="0"/>
          </a:p>
        </p:txBody>
      </p:sp>
      <p:sp>
        <p:nvSpPr>
          <p:cNvPr id="14" name="Content Placeholder 13">
            <a:extLst>
              <a:ext uri="{FF2B5EF4-FFF2-40B4-BE49-F238E27FC236}">
                <a16:creationId xmlns:a16="http://schemas.microsoft.com/office/drawing/2014/main" id="{E71C2B23-799E-EEC3-ADCC-87762DE3ACB5}"/>
              </a:ext>
            </a:extLst>
          </p:cNvPr>
          <p:cNvSpPr>
            <a:spLocks noGrp="1"/>
          </p:cNvSpPr>
          <p:nvPr>
            <p:ph idx="1"/>
          </p:nvPr>
        </p:nvSpPr>
        <p:spPr>
          <a:xfrm>
            <a:off x="1065211" y="1676400"/>
            <a:ext cx="5788417" cy="4114800"/>
          </a:xfrm>
        </p:spPr>
        <p:txBody>
          <a:bodyPr>
            <a:noAutofit/>
          </a:bodyPr>
          <a:lstStyle/>
          <a:p>
            <a:pPr marL="0" indent="0">
              <a:buNone/>
            </a:pPr>
            <a:r>
              <a:rPr lang="en-US" sz="5400" b="1" dirty="0"/>
              <a:t>Answer:</a:t>
            </a:r>
            <a:r>
              <a:rPr lang="en-US" sz="5400" dirty="0"/>
              <a:t>  A.D. 1798.</a:t>
            </a:r>
          </a:p>
        </p:txBody>
      </p:sp>
      <p:pic>
        <p:nvPicPr>
          <p:cNvPr id="2052" name="Picture 4" descr="213,000+ Question Mark Stock Photos, Pictures &amp; Royalty-Free ...">
            <a:extLst>
              <a:ext uri="{FF2B5EF4-FFF2-40B4-BE49-F238E27FC236}">
                <a16:creationId xmlns:a16="http://schemas.microsoft.com/office/drawing/2014/main" id="{BB9F3633-5810-98BA-AD72-0BD335C066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39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75BB8-6933-8145-7859-E0DD555F19F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88ED17C-0E1C-0431-F4CB-9D6514228AED}"/>
              </a:ext>
            </a:extLst>
          </p:cNvPr>
          <p:cNvSpPr>
            <a:spLocks noGrp="1"/>
          </p:cNvSpPr>
          <p:nvPr>
            <p:ph type="title"/>
          </p:nvPr>
        </p:nvSpPr>
        <p:spPr>
          <a:xfrm>
            <a:off x="460487" y="457200"/>
            <a:ext cx="11353800" cy="1066799"/>
          </a:xfrm>
        </p:spPr>
        <p:txBody>
          <a:bodyPr>
            <a:noAutofit/>
          </a:bodyPr>
          <a:lstStyle/>
          <a:p>
            <a:r>
              <a:rPr lang="en-US" sz="4000" dirty="0"/>
              <a:t>What historical event marks the end of the 1,260 years of Papal supremacy?</a:t>
            </a:r>
            <a:endParaRPr lang="en-US" sz="6000" dirty="0"/>
          </a:p>
        </p:txBody>
      </p:sp>
      <p:sp>
        <p:nvSpPr>
          <p:cNvPr id="14" name="Content Placeholder 13">
            <a:extLst>
              <a:ext uri="{FF2B5EF4-FFF2-40B4-BE49-F238E27FC236}">
                <a16:creationId xmlns:a16="http://schemas.microsoft.com/office/drawing/2014/main" id="{AFD3AC84-71DF-75E1-F884-8B6D69D6A9B6}"/>
              </a:ext>
            </a:extLst>
          </p:cNvPr>
          <p:cNvSpPr>
            <a:spLocks noGrp="1"/>
          </p:cNvSpPr>
          <p:nvPr>
            <p:ph idx="1"/>
          </p:nvPr>
        </p:nvSpPr>
        <p:spPr>
          <a:xfrm>
            <a:off x="460487" y="1676400"/>
            <a:ext cx="6776925" cy="4114800"/>
          </a:xfrm>
        </p:spPr>
        <p:txBody>
          <a:bodyPr>
            <a:noAutofit/>
          </a:bodyPr>
          <a:lstStyle/>
          <a:p>
            <a:pPr marL="0" indent="0">
              <a:buNone/>
            </a:pPr>
            <a:r>
              <a:rPr lang="en-US" sz="3600" b="1" dirty="0"/>
              <a:t>Answer:</a:t>
            </a:r>
            <a:r>
              <a:rPr lang="en-US" sz="3600" dirty="0"/>
              <a:t>  In A.D. 1798, the French army under General Berthier abolished the Papacy in Rome, proclaimed a republic there, and carried Pope Pius VI captive from place to place until he died at Valence, France, August 28, 1799.</a:t>
            </a:r>
          </a:p>
        </p:txBody>
      </p:sp>
      <p:pic>
        <p:nvPicPr>
          <p:cNvPr id="2052" name="Picture 4" descr="213,000+ Question Mark Stock Photos, Pictures &amp; Royalty-Free ...">
            <a:extLst>
              <a:ext uri="{FF2B5EF4-FFF2-40B4-BE49-F238E27FC236}">
                <a16:creationId xmlns:a16="http://schemas.microsoft.com/office/drawing/2014/main" id="{EC930411-DC91-9DF5-2D21-F888C2FC66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7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C68D1-AD17-B04C-4128-A62A5962060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1F147D1-3B88-115E-3FF9-76CAB773930B}"/>
              </a:ext>
            </a:extLst>
          </p:cNvPr>
          <p:cNvSpPr>
            <a:spLocks noGrp="1"/>
          </p:cNvSpPr>
          <p:nvPr>
            <p:ph type="title"/>
          </p:nvPr>
        </p:nvSpPr>
        <p:spPr>
          <a:xfrm>
            <a:off x="684213" y="457201"/>
            <a:ext cx="10896600" cy="1066799"/>
          </a:xfrm>
        </p:spPr>
        <p:txBody>
          <a:bodyPr>
            <a:noAutofit/>
          </a:bodyPr>
          <a:lstStyle/>
          <a:p>
            <a:r>
              <a:rPr lang="en-US" sz="4000" dirty="0"/>
              <a:t>2. In this dealing with the Papacy, what additional prophecies were fulfilled?</a:t>
            </a:r>
            <a:endParaRPr lang="en-US" sz="6000" dirty="0"/>
          </a:p>
        </p:txBody>
      </p:sp>
      <p:sp>
        <p:nvSpPr>
          <p:cNvPr id="14" name="Content Placeholder 13">
            <a:extLst>
              <a:ext uri="{FF2B5EF4-FFF2-40B4-BE49-F238E27FC236}">
                <a16:creationId xmlns:a16="http://schemas.microsoft.com/office/drawing/2014/main" id="{13930B07-C777-7078-2EB4-3FCDA538E746}"/>
              </a:ext>
            </a:extLst>
          </p:cNvPr>
          <p:cNvSpPr>
            <a:spLocks noGrp="1"/>
          </p:cNvSpPr>
          <p:nvPr>
            <p:ph idx="1"/>
          </p:nvPr>
        </p:nvSpPr>
        <p:spPr>
          <a:xfrm>
            <a:off x="1065211" y="1676400"/>
            <a:ext cx="5788417" cy="4114800"/>
          </a:xfrm>
        </p:spPr>
        <p:txBody>
          <a:bodyPr>
            <a:noAutofit/>
          </a:bodyPr>
          <a:lstStyle/>
          <a:p>
            <a:pPr marL="0" indent="0">
              <a:buNone/>
            </a:pPr>
            <a:r>
              <a:rPr lang="en-US" sz="3600" i="1" dirty="0"/>
              <a:t>Revelation 13:3, first part; and Revelation 13:10</a:t>
            </a:r>
            <a:endParaRPr lang="en-US" sz="4800" i="1" dirty="0"/>
          </a:p>
        </p:txBody>
      </p:sp>
      <p:pic>
        <p:nvPicPr>
          <p:cNvPr id="2052" name="Picture 4" descr="213,000+ Question Mark Stock Photos, Pictures &amp; Royalty-Free ...">
            <a:extLst>
              <a:ext uri="{FF2B5EF4-FFF2-40B4-BE49-F238E27FC236}">
                <a16:creationId xmlns:a16="http://schemas.microsoft.com/office/drawing/2014/main" id="{AE0EACB3-A0CE-A798-DCAB-F06DCEA172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76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1522412"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3213724" y="4230757"/>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50D95-E4D4-8107-FFCE-4F14F6C6C8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9AC438F-1556-F69F-15A6-7261D04EB9AE}"/>
              </a:ext>
            </a:extLst>
          </p:cNvPr>
          <p:cNvSpPr>
            <a:spLocks noGrp="1"/>
          </p:cNvSpPr>
          <p:nvPr>
            <p:ph type="body" sz="half" idx="2"/>
          </p:nvPr>
        </p:nvSpPr>
        <p:spPr>
          <a:xfrm>
            <a:off x="7759699" y="1651000"/>
            <a:ext cx="4367662" cy="4800600"/>
          </a:xfrm>
        </p:spPr>
        <p:txBody>
          <a:bodyPr>
            <a:noAutofit/>
          </a:bodyPr>
          <a:lstStyle/>
          <a:p>
            <a:r>
              <a:rPr lang="en-US" sz="4000" b="1" baseline="30000" dirty="0"/>
              <a:t>3 </a:t>
            </a:r>
            <a:r>
              <a:rPr lang="en-US" sz="4000" dirty="0"/>
              <a:t>And I saw one of his heads as it were wounded to death; and his deadly wound was healed: and all the world wondered after the beast.</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54B1A38-0952-2727-697F-05BBAD04BD83}"/>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13:3</a:t>
            </a:r>
          </a:p>
        </p:txBody>
      </p:sp>
      <p:pic>
        <p:nvPicPr>
          <p:cNvPr id="1026" name="Picture 2" descr="The wounded head (Revelation 13:3) - Jehovah's witnesses, watchtower,  jw.org, contradictions">
            <a:extLst>
              <a:ext uri="{FF2B5EF4-FFF2-40B4-BE49-F238E27FC236}">
                <a16:creationId xmlns:a16="http://schemas.microsoft.com/office/drawing/2014/main" id="{0767BB29-043F-2215-F934-12ABB2FFF7D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2" y="727279"/>
            <a:ext cx="6835897" cy="5403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40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78EDB-DDBC-E4E9-3BD5-E223A6A236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6A68953-6A49-B4EF-36F1-CFFCB861346B}"/>
              </a:ext>
            </a:extLst>
          </p:cNvPr>
          <p:cNvSpPr>
            <a:spLocks noGrp="1"/>
          </p:cNvSpPr>
          <p:nvPr>
            <p:ph type="body" sz="half" idx="2"/>
          </p:nvPr>
        </p:nvSpPr>
        <p:spPr>
          <a:xfrm>
            <a:off x="7759699" y="1651000"/>
            <a:ext cx="4367662" cy="4800600"/>
          </a:xfrm>
        </p:spPr>
        <p:txBody>
          <a:bodyPr>
            <a:noAutofit/>
          </a:bodyPr>
          <a:lstStyle/>
          <a:p>
            <a:r>
              <a:rPr lang="en-US" sz="3600" b="1" baseline="30000" dirty="0"/>
              <a:t>10 </a:t>
            </a:r>
            <a:r>
              <a:rPr lang="en-US" sz="3600" dirty="0"/>
              <a:t>He that leadeth into captivity shall go into captivity: he that </a:t>
            </a:r>
            <a:r>
              <a:rPr lang="en-US" sz="3600" dirty="0" err="1"/>
              <a:t>killeth</a:t>
            </a:r>
            <a:r>
              <a:rPr lang="en-US" sz="3600" dirty="0"/>
              <a:t> with the sword must be killed with the sword. Here is the patience and the faith of the saints.</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810E613-880E-3193-4BCC-B85628C1AE7E}"/>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13:10</a:t>
            </a:r>
          </a:p>
        </p:txBody>
      </p:sp>
      <p:pic>
        <p:nvPicPr>
          <p:cNvPr id="2050" name="Picture 2" descr="CIVIL WAR] He Killed &quot;Bloody&quot; Bill Anderson, Historic Presentation Sword  sold at auction on 26th April | Fleischer's Auctions">
            <a:extLst>
              <a:ext uri="{FF2B5EF4-FFF2-40B4-BE49-F238E27FC236}">
                <a16:creationId xmlns:a16="http://schemas.microsoft.com/office/drawing/2014/main" id="{80A96D46-A831-C37E-D873-BE6B7A5F799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88206" y="482600"/>
            <a:ext cx="584200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304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B8E0B-8847-D5CA-6783-0FA853A3E2C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F61D4F0-376B-2005-D8FF-1B2A7201F010}"/>
              </a:ext>
            </a:extLst>
          </p:cNvPr>
          <p:cNvSpPr>
            <a:spLocks noGrp="1"/>
          </p:cNvSpPr>
          <p:nvPr>
            <p:ph type="title"/>
          </p:nvPr>
        </p:nvSpPr>
        <p:spPr>
          <a:xfrm>
            <a:off x="684213" y="457201"/>
            <a:ext cx="10896600" cy="1447799"/>
          </a:xfrm>
        </p:spPr>
        <p:txBody>
          <a:bodyPr>
            <a:noAutofit/>
          </a:bodyPr>
          <a:lstStyle/>
          <a:p>
            <a:r>
              <a:rPr lang="en-US" dirty="0"/>
              <a:t>3. How may we know that this prophecy relates to the same power as that in the previous lesson?</a:t>
            </a:r>
            <a:endParaRPr lang="en-US" sz="6000" dirty="0"/>
          </a:p>
        </p:txBody>
      </p:sp>
      <p:sp>
        <p:nvSpPr>
          <p:cNvPr id="14" name="Content Placeholder 13">
            <a:extLst>
              <a:ext uri="{FF2B5EF4-FFF2-40B4-BE49-F238E27FC236}">
                <a16:creationId xmlns:a16="http://schemas.microsoft.com/office/drawing/2014/main" id="{96170AAA-C1A8-CD4A-9A7A-B9430F30C03D}"/>
              </a:ext>
            </a:extLst>
          </p:cNvPr>
          <p:cNvSpPr>
            <a:spLocks noGrp="1"/>
          </p:cNvSpPr>
          <p:nvPr>
            <p:ph idx="1"/>
          </p:nvPr>
        </p:nvSpPr>
        <p:spPr>
          <a:xfrm>
            <a:off x="836613" y="2133600"/>
            <a:ext cx="6017016" cy="3657600"/>
          </a:xfrm>
        </p:spPr>
        <p:txBody>
          <a:bodyPr>
            <a:noAutofit/>
          </a:bodyPr>
          <a:lstStyle/>
          <a:p>
            <a:pPr marL="0" indent="0">
              <a:buNone/>
            </a:pPr>
            <a:r>
              <a:rPr lang="en-US" sz="3600" i="1" dirty="0"/>
              <a:t>Compare Daniel 7:4–8 with Revelation 13:1–2; </a:t>
            </a:r>
          </a:p>
          <a:p>
            <a:pPr marL="0" indent="0">
              <a:buNone/>
            </a:pPr>
            <a:r>
              <a:rPr lang="en-US" sz="3600" i="1" dirty="0"/>
              <a:t>and Daniel 7:8, 25 with Revelation 13:5–7.</a:t>
            </a:r>
            <a:endParaRPr lang="en-US" sz="4800" i="1" dirty="0"/>
          </a:p>
        </p:txBody>
      </p:sp>
      <p:pic>
        <p:nvPicPr>
          <p:cNvPr id="2052" name="Picture 4" descr="213,000+ Question Mark Stock Photos, Pictures &amp; Royalty-Free ...">
            <a:extLst>
              <a:ext uri="{FF2B5EF4-FFF2-40B4-BE49-F238E27FC236}">
                <a16:creationId xmlns:a16="http://schemas.microsoft.com/office/drawing/2014/main" id="{4B609231-B351-7670-12C1-7DD4931326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342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BC2CD-E5CB-94A6-389E-EF5F31181F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D33BFC5-6B90-3B3D-C6F7-1155E7406038}"/>
              </a:ext>
            </a:extLst>
          </p:cNvPr>
          <p:cNvSpPr>
            <a:spLocks noGrp="1"/>
          </p:cNvSpPr>
          <p:nvPr>
            <p:ph type="body" sz="half" idx="2"/>
          </p:nvPr>
        </p:nvSpPr>
        <p:spPr>
          <a:xfrm>
            <a:off x="7759699" y="1651000"/>
            <a:ext cx="4367662" cy="4800600"/>
          </a:xfrm>
        </p:spPr>
        <p:txBody>
          <a:bodyPr>
            <a:noAutofit/>
          </a:bodyPr>
          <a:lstStyle/>
          <a:p>
            <a:r>
              <a:rPr lang="en-US" sz="3200" b="1" baseline="30000" dirty="0"/>
              <a:t>4 </a:t>
            </a:r>
            <a:r>
              <a:rPr lang="en-US" sz="3200" dirty="0"/>
              <a:t>The first was like a lion, and had eagle's wings: I beheld till the wings thereof were plucked, and it was lifted up from the earth, and made stand upon the feet as a man, and a man's heart was given to it.</a:t>
            </a:r>
          </a:p>
        </p:txBody>
      </p:sp>
      <p:sp>
        <p:nvSpPr>
          <p:cNvPr id="6" name="Title 1">
            <a:extLst>
              <a:ext uri="{FF2B5EF4-FFF2-40B4-BE49-F238E27FC236}">
                <a16:creationId xmlns:a16="http://schemas.microsoft.com/office/drawing/2014/main" id="{C9EB2DCD-0413-A081-DFCF-0EEECB12FD65}"/>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7:4-8</a:t>
            </a:r>
          </a:p>
        </p:txBody>
      </p:sp>
      <p:pic>
        <p:nvPicPr>
          <p:cNvPr id="1026" name="Picture 2">
            <a:extLst>
              <a:ext uri="{FF2B5EF4-FFF2-40B4-BE49-F238E27FC236}">
                <a16:creationId xmlns:a16="http://schemas.microsoft.com/office/drawing/2014/main" id="{07745BC2-782E-5896-BE65-21E95A9BF8E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4895" r="33649"/>
          <a:stretch>
            <a:fillRect/>
          </a:stretch>
        </p:blipFill>
        <p:spPr bwMode="auto">
          <a:xfrm>
            <a:off x="457201" y="609600"/>
            <a:ext cx="6802362"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57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C3153-DFCE-A8F9-007C-D6F64753F1F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C68D0-C306-82CC-D81E-54706DCF7CEE}"/>
              </a:ext>
            </a:extLst>
          </p:cNvPr>
          <p:cNvSpPr>
            <a:spLocks noGrp="1"/>
          </p:cNvSpPr>
          <p:nvPr>
            <p:ph type="body" sz="half" idx="2"/>
          </p:nvPr>
        </p:nvSpPr>
        <p:spPr>
          <a:xfrm>
            <a:off x="7759699" y="1651000"/>
            <a:ext cx="4367662" cy="4800600"/>
          </a:xfrm>
        </p:spPr>
        <p:txBody>
          <a:bodyPr>
            <a:noAutofit/>
          </a:bodyPr>
          <a:lstStyle/>
          <a:p>
            <a:r>
              <a:rPr lang="en-US" sz="3200" b="1" baseline="30000" dirty="0"/>
              <a:t>5 </a:t>
            </a:r>
            <a:r>
              <a:rPr lang="en-US" sz="3200" dirty="0"/>
              <a:t>And behold another beast, a second, like to a bear, and it raised up itself on one side, and it had three ribs in the mouth of it between the teeth of it: and they said thus unto it, Arise, devour much flesh.</a:t>
            </a:r>
            <a:endParaRPr lang="en-US" sz="4000" dirty="0"/>
          </a:p>
        </p:txBody>
      </p:sp>
      <p:sp>
        <p:nvSpPr>
          <p:cNvPr id="6" name="Title 1">
            <a:extLst>
              <a:ext uri="{FF2B5EF4-FFF2-40B4-BE49-F238E27FC236}">
                <a16:creationId xmlns:a16="http://schemas.microsoft.com/office/drawing/2014/main" id="{A43D21E0-1DC6-1272-18C4-25E09BC6A353}"/>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7:4-8</a:t>
            </a:r>
          </a:p>
        </p:txBody>
      </p:sp>
      <p:pic>
        <p:nvPicPr>
          <p:cNvPr id="1026" name="Picture 2">
            <a:extLst>
              <a:ext uri="{FF2B5EF4-FFF2-40B4-BE49-F238E27FC236}">
                <a16:creationId xmlns:a16="http://schemas.microsoft.com/office/drawing/2014/main" id="{D87828B5-F546-703C-FFC1-0EBB000D3F8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 t="21621" r="69960" b="8108"/>
          <a:stretch>
            <a:fillRect/>
          </a:stretch>
        </p:blipFill>
        <p:spPr bwMode="auto">
          <a:xfrm>
            <a:off x="912812" y="685800"/>
            <a:ext cx="5713411" cy="5699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647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2D37A-1793-0F98-6937-0AC707492C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96DC4AB-0AED-CFBA-F531-301F01415FC5}"/>
              </a:ext>
            </a:extLst>
          </p:cNvPr>
          <p:cNvSpPr>
            <a:spLocks noGrp="1"/>
          </p:cNvSpPr>
          <p:nvPr>
            <p:ph type="body" sz="half" idx="2"/>
          </p:nvPr>
        </p:nvSpPr>
        <p:spPr>
          <a:xfrm>
            <a:off x="7759699" y="1651000"/>
            <a:ext cx="4367662" cy="4800600"/>
          </a:xfrm>
        </p:spPr>
        <p:txBody>
          <a:bodyPr>
            <a:noAutofit/>
          </a:bodyPr>
          <a:lstStyle/>
          <a:p>
            <a:r>
              <a:rPr lang="en-US" sz="3600" b="1" baseline="30000" dirty="0"/>
              <a:t>6 </a:t>
            </a:r>
            <a:r>
              <a:rPr lang="en-US" sz="3600" dirty="0"/>
              <a:t>After this I beheld, and lo another, like a leopard, which had upon the back of it four wings of a fowl; the beast had also four heads; and dominion was given to it.</a:t>
            </a:r>
            <a:endParaRPr lang="en-US" sz="6000" dirty="0"/>
          </a:p>
        </p:txBody>
      </p:sp>
      <p:sp>
        <p:nvSpPr>
          <p:cNvPr id="6" name="Title 1">
            <a:extLst>
              <a:ext uri="{FF2B5EF4-FFF2-40B4-BE49-F238E27FC236}">
                <a16:creationId xmlns:a16="http://schemas.microsoft.com/office/drawing/2014/main" id="{5310DE6E-0DA4-441D-EE87-54504854CA80}"/>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7:4-8</a:t>
            </a:r>
          </a:p>
        </p:txBody>
      </p:sp>
      <p:pic>
        <p:nvPicPr>
          <p:cNvPr id="1026" name="Picture 2">
            <a:extLst>
              <a:ext uri="{FF2B5EF4-FFF2-40B4-BE49-F238E27FC236}">
                <a16:creationId xmlns:a16="http://schemas.microsoft.com/office/drawing/2014/main" id="{EC3DB89D-051C-A827-6C1B-3667AF67FFE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3520" t="17850" r="16434" b="11879"/>
          <a:stretch>
            <a:fillRect/>
          </a:stretch>
        </p:blipFill>
        <p:spPr bwMode="auto">
          <a:xfrm>
            <a:off x="912812" y="685800"/>
            <a:ext cx="5713411" cy="5699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09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DDB4F-9116-A33A-FF72-2F4ACFE40A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4D5D06E-5DE3-C4F0-9E78-6DDEE726201D}"/>
              </a:ext>
            </a:extLst>
          </p:cNvPr>
          <p:cNvSpPr>
            <a:spLocks noGrp="1"/>
          </p:cNvSpPr>
          <p:nvPr>
            <p:ph type="body" sz="half" idx="2"/>
          </p:nvPr>
        </p:nvSpPr>
        <p:spPr>
          <a:xfrm>
            <a:off x="7759699" y="1651000"/>
            <a:ext cx="4367662" cy="4800600"/>
          </a:xfrm>
        </p:spPr>
        <p:txBody>
          <a:bodyPr>
            <a:noAutofit/>
          </a:bodyPr>
          <a:lstStyle/>
          <a:p>
            <a:r>
              <a:rPr lang="en-US" sz="2800" b="1" baseline="30000" dirty="0"/>
              <a:t>7 </a:t>
            </a:r>
            <a:r>
              <a:rPr lang="en-US" sz="2800" dirty="0"/>
              <a:t>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endParaRPr lang="en-US" sz="7200" dirty="0"/>
          </a:p>
        </p:txBody>
      </p:sp>
      <p:sp>
        <p:nvSpPr>
          <p:cNvPr id="6" name="Title 1">
            <a:extLst>
              <a:ext uri="{FF2B5EF4-FFF2-40B4-BE49-F238E27FC236}">
                <a16:creationId xmlns:a16="http://schemas.microsoft.com/office/drawing/2014/main" id="{C8F7BD6A-6E1C-2A9A-C4FB-7F1554EE50FE}"/>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7:4-8</a:t>
            </a:r>
          </a:p>
        </p:txBody>
      </p:sp>
      <p:pic>
        <p:nvPicPr>
          <p:cNvPr id="1026" name="Picture 2">
            <a:extLst>
              <a:ext uri="{FF2B5EF4-FFF2-40B4-BE49-F238E27FC236}">
                <a16:creationId xmlns:a16="http://schemas.microsoft.com/office/drawing/2014/main" id="{A04CB23E-6F22-BEBC-D365-42B9C758528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70127" t="940" r="-173" b="28789"/>
          <a:stretch>
            <a:fillRect/>
          </a:stretch>
        </p:blipFill>
        <p:spPr bwMode="auto">
          <a:xfrm>
            <a:off x="912812" y="685800"/>
            <a:ext cx="5713411" cy="5699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332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DFE8F-037F-E57B-053F-CA005A101D9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2A56B1-5A6B-C5A7-36F5-226D61B1F7ED}"/>
              </a:ext>
            </a:extLst>
          </p:cNvPr>
          <p:cNvSpPr>
            <a:spLocks noGrp="1"/>
          </p:cNvSpPr>
          <p:nvPr>
            <p:ph type="body" sz="half" idx="2"/>
          </p:nvPr>
        </p:nvSpPr>
        <p:spPr>
          <a:xfrm>
            <a:off x="7759699" y="1651000"/>
            <a:ext cx="4367662" cy="4597400"/>
          </a:xfrm>
        </p:spPr>
        <p:txBody>
          <a:bodyPr>
            <a:noAutofit/>
          </a:bodyPr>
          <a:lstStyle/>
          <a:p>
            <a:r>
              <a:rPr lang="en-US" sz="3000" b="1" baseline="30000" dirty="0"/>
              <a:t>8 </a:t>
            </a:r>
            <a:r>
              <a:rPr lang="en-US" sz="3000" dirty="0"/>
              <a:t>I considered the horns, and, behold, there came up among them another little horn, before whom there were three of the first horns plucked up by the roots: and, behold, in this horn were eyes like the eyes of man, and a mouth speaking great things.</a:t>
            </a:r>
          </a:p>
        </p:txBody>
      </p:sp>
      <p:sp>
        <p:nvSpPr>
          <p:cNvPr id="6" name="Title 1">
            <a:extLst>
              <a:ext uri="{FF2B5EF4-FFF2-40B4-BE49-F238E27FC236}">
                <a16:creationId xmlns:a16="http://schemas.microsoft.com/office/drawing/2014/main" id="{18742FA7-30CC-C31A-A5D7-731FFCA57BFF}"/>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7:4-8</a:t>
            </a:r>
          </a:p>
        </p:txBody>
      </p:sp>
      <p:pic>
        <p:nvPicPr>
          <p:cNvPr id="2050" name="Picture 2" descr="Everything you need to know about the Little Horn">
            <a:extLst>
              <a:ext uri="{FF2B5EF4-FFF2-40B4-BE49-F238E27FC236}">
                <a16:creationId xmlns:a16="http://schemas.microsoft.com/office/drawing/2014/main" id="{39F5B9BF-20D2-28F2-CF69-FD565EFF13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8000" y="537553"/>
            <a:ext cx="6602413" cy="5732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81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F9119-C6EF-2C72-30B4-FEDDD04E53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4A6593-FE1D-2563-146B-4929BC120FBB}"/>
              </a:ext>
            </a:extLst>
          </p:cNvPr>
          <p:cNvSpPr>
            <a:spLocks noGrp="1"/>
          </p:cNvSpPr>
          <p:nvPr>
            <p:ph type="body" sz="half" idx="2"/>
          </p:nvPr>
        </p:nvSpPr>
        <p:spPr>
          <a:xfrm>
            <a:off x="7759699" y="1651000"/>
            <a:ext cx="4367662" cy="4597400"/>
          </a:xfrm>
        </p:spPr>
        <p:txBody>
          <a:bodyPr>
            <a:noAutofit/>
          </a:bodyPr>
          <a:lstStyle/>
          <a:p>
            <a:r>
              <a:rPr lang="en-US" sz="3400" b="1" dirty="0"/>
              <a:t>13 </a:t>
            </a:r>
            <a:r>
              <a:rPr lang="en-US" sz="3400" dirty="0"/>
              <a:t>And I stood upon the sand of the sea, and saw a beast rise up out of the sea, having seven heads and ten horns, and upon his horns ten crowns, and upon his heads the name of blasphemy.</a:t>
            </a:r>
          </a:p>
        </p:txBody>
      </p:sp>
      <p:sp>
        <p:nvSpPr>
          <p:cNvPr id="6" name="Title 1">
            <a:extLst>
              <a:ext uri="{FF2B5EF4-FFF2-40B4-BE49-F238E27FC236}">
                <a16:creationId xmlns:a16="http://schemas.microsoft.com/office/drawing/2014/main" id="{A7766E4F-DD70-0132-80A9-B1F3E218E22E}"/>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13:1-2</a:t>
            </a:r>
          </a:p>
        </p:txBody>
      </p:sp>
      <p:pic>
        <p:nvPicPr>
          <p:cNvPr id="3074" name="Picture 2" descr="What Is the Seven-Headed Wild Beast of Revelation 13? | Bible Questions">
            <a:extLst>
              <a:ext uri="{FF2B5EF4-FFF2-40B4-BE49-F238E27FC236}">
                <a16:creationId xmlns:a16="http://schemas.microsoft.com/office/drawing/2014/main" id="{D30A26DA-244D-C1D9-9884-01B858E6AFD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135" r="18851"/>
          <a:stretch>
            <a:fillRect/>
          </a:stretch>
        </p:blipFill>
        <p:spPr bwMode="auto">
          <a:xfrm>
            <a:off x="411261" y="609600"/>
            <a:ext cx="6951113"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200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F77F2-0E1F-84C2-BB5E-4947961611E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04A3FCB-E7F4-73A8-E939-8306D6115DD7}"/>
              </a:ext>
            </a:extLst>
          </p:cNvPr>
          <p:cNvSpPr>
            <a:spLocks noGrp="1"/>
          </p:cNvSpPr>
          <p:nvPr>
            <p:ph type="body" sz="half" idx="2"/>
          </p:nvPr>
        </p:nvSpPr>
        <p:spPr>
          <a:xfrm>
            <a:off x="7759699" y="1651000"/>
            <a:ext cx="4367662" cy="4597400"/>
          </a:xfrm>
        </p:spPr>
        <p:txBody>
          <a:bodyPr>
            <a:noAutofit/>
          </a:bodyPr>
          <a:lstStyle/>
          <a:p>
            <a:r>
              <a:rPr lang="en-US" sz="3200" b="1" baseline="30000" dirty="0"/>
              <a:t>2 </a:t>
            </a:r>
            <a:r>
              <a:rPr lang="en-US" sz="3200" dirty="0"/>
              <a:t>And the beast which I saw was like unto a leopard, and his feet were as the feet of a bear, and his mouth as the mouth of a lion: and the dragon gave him his power, and his seat, and great authority.</a:t>
            </a:r>
            <a:endParaRPr lang="en-US" sz="4400" dirty="0"/>
          </a:p>
        </p:txBody>
      </p:sp>
      <p:sp>
        <p:nvSpPr>
          <p:cNvPr id="6" name="Title 1">
            <a:extLst>
              <a:ext uri="{FF2B5EF4-FFF2-40B4-BE49-F238E27FC236}">
                <a16:creationId xmlns:a16="http://schemas.microsoft.com/office/drawing/2014/main" id="{0D62001D-1F58-6B3C-1D40-2292C88954E8}"/>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13:1-2</a:t>
            </a:r>
          </a:p>
        </p:txBody>
      </p:sp>
      <p:pic>
        <p:nvPicPr>
          <p:cNvPr id="3074" name="Picture 2" descr="What Is the Seven-Headed Wild Beast of Revelation 13? | Bible Questions">
            <a:extLst>
              <a:ext uri="{FF2B5EF4-FFF2-40B4-BE49-F238E27FC236}">
                <a16:creationId xmlns:a16="http://schemas.microsoft.com/office/drawing/2014/main" id="{A2F5B40D-14B9-BDD6-D358-79C898B0CA3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135" r="18851"/>
          <a:stretch>
            <a:fillRect/>
          </a:stretch>
        </p:blipFill>
        <p:spPr bwMode="auto">
          <a:xfrm>
            <a:off x="411261" y="609600"/>
            <a:ext cx="6951113"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27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5400" dirty="0"/>
              <a:t>The Third Angel’s Message</a:t>
            </a:r>
            <a:br>
              <a:rPr lang="en-US" dirty="0"/>
            </a:br>
            <a:r>
              <a:rPr lang="en-US" sz="3200" dirty="0"/>
              <a:t>Lesson 2:  The Time of the Message - CONTINUED</a:t>
            </a:r>
            <a:endParaRPr lang="en-US" dirty="0"/>
          </a:p>
        </p:txBody>
      </p:sp>
      <p:sp>
        <p:nvSpPr>
          <p:cNvPr id="2" name="Subtitle 1"/>
          <p:cNvSpPr>
            <a:spLocks noGrp="1"/>
          </p:cNvSpPr>
          <p:nvPr>
            <p:ph type="subTitle" idx="1"/>
          </p:nvPr>
        </p:nvSpPr>
        <p:spPr/>
        <p:txBody>
          <a:bodyPr>
            <a:normAutofit/>
          </a:bodyPr>
          <a:lstStyle/>
          <a:p>
            <a:r>
              <a:rPr lang="en-US" b="1" dirty="0"/>
              <a:t>July 14,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2,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65AF1-2B0D-82B9-382C-4C4B5E532927}"/>
              </a:ext>
            </a:extLst>
          </p:cNvPr>
          <p:cNvSpPr>
            <a:spLocks noGrp="1"/>
          </p:cNvSpPr>
          <p:nvPr>
            <p:ph type="title"/>
          </p:nvPr>
        </p:nvSpPr>
        <p:spPr>
          <a:xfrm>
            <a:off x="1218882" y="228600"/>
            <a:ext cx="9751060" cy="1992597"/>
          </a:xfrm>
        </p:spPr>
        <p:txBody>
          <a:bodyPr/>
          <a:lstStyle/>
          <a:p>
            <a:r>
              <a:rPr lang="en-US" dirty="0"/>
              <a:t>Commonalities?  Differences?</a:t>
            </a:r>
            <a:br>
              <a:rPr lang="en-US" dirty="0"/>
            </a:br>
            <a:r>
              <a:rPr lang="en-US" dirty="0"/>
              <a:t>What do you notice?</a:t>
            </a:r>
          </a:p>
        </p:txBody>
      </p:sp>
    </p:spTree>
    <p:extLst>
      <p:ext uri="{BB962C8B-B14F-4D97-AF65-F5344CB8AC3E}">
        <p14:creationId xmlns:p14="http://schemas.microsoft.com/office/powerpoint/2010/main" val="30361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331BE-C802-1396-CD84-9387091A6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3A212B-3A10-B67B-8FD1-D9951252B4B0}"/>
              </a:ext>
            </a:extLst>
          </p:cNvPr>
          <p:cNvSpPr>
            <a:spLocks noGrp="1"/>
          </p:cNvSpPr>
          <p:nvPr>
            <p:ph type="title"/>
          </p:nvPr>
        </p:nvSpPr>
        <p:spPr>
          <a:xfrm>
            <a:off x="1218882" y="228600"/>
            <a:ext cx="9751060" cy="1992597"/>
          </a:xfrm>
        </p:spPr>
        <p:txBody>
          <a:bodyPr/>
          <a:lstStyle/>
          <a:p>
            <a:r>
              <a:rPr lang="en-US" dirty="0"/>
              <a:t>Commonalities?  Differences?</a:t>
            </a:r>
            <a:br>
              <a:rPr lang="en-US" dirty="0"/>
            </a:br>
            <a:r>
              <a:rPr lang="en-US" dirty="0"/>
              <a:t>What do you notice?</a:t>
            </a:r>
          </a:p>
        </p:txBody>
      </p:sp>
      <p:sp>
        <p:nvSpPr>
          <p:cNvPr id="5" name="Text Placeholder 4">
            <a:extLst>
              <a:ext uri="{FF2B5EF4-FFF2-40B4-BE49-F238E27FC236}">
                <a16:creationId xmlns:a16="http://schemas.microsoft.com/office/drawing/2014/main" id="{A5FA70B7-2D17-FD62-5E6C-1515CB5E661F}"/>
              </a:ext>
            </a:extLst>
          </p:cNvPr>
          <p:cNvSpPr>
            <a:spLocks noGrp="1"/>
          </p:cNvSpPr>
          <p:nvPr>
            <p:ph type="body" idx="1"/>
          </p:nvPr>
        </p:nvSpPr>
        <p:spPr>
          <a:xfrm rot="20574888">
            <a:off x="1203543" y="2505146"/>
            <a:ext cx="3046729" cy="2159000"/>
          </a:xfrm>
        </p:spPr>
        <p:txBody>
          <a:bodyPr/>
          <a:lstStyle/>
          <a:p>
            <a:pPr marL="457200" indent="-457200" algn="l">
              <a:buFont typeface="Arial" panose="020B0604020202020204" pitchFamily="34" charset="0"/>
              <a:buChar char="•"/>
            </a:pPr>
            <a:r>
              <a:rPr lang="en-US" sz="4400" dirty="0">
                <a:solidFill>
                  <a:schemeClr val="accent5">
                    <a:lumMod val="20000"/>
                    <a:lumOff val="80000"/>
                  </a:schemeClr>
                </a:solidFill>
              </a:rPr>
              <a:t>Lion</a:t>
            </a:r>
          </a:p>
          <a:p>
            <a:pPr marL="457200" indent="-457200" algn="l">
              <a:buFont typeface="Arial" panose="020B0604020202020204" pitchFamily="34" charset="0"/>
              <a:buChar char="•"/>
            </a:pPr>
            <a:r>
              <a:rPr lang="en-US" sz="4400" dirty="0">
                <a:solidFill>
                  <a:schemeClr val="accent5">
                    <a:lumMod val="20000"/>
                    <a:lumOff val="80000"/>
                  </a:schemeClr>
                </a:solidFill>
              </a:rPr>
              <a:t>Bear</a:t>
            </a:r>
          </a:p>
          <a:p>
            <a:pPr marL="457200" indent="-457200" algn="l">
              <a:buFont typeface="Arial" panose="020B0604020202020204" pitchFamily="34" charset="0"/>
              <a:buChar char="•"/>
            </a:pPr>
            <a:r>
              <a:rPr lang="en-US" sz="4400" dirty="0">
                <a:solidFill>
                  <a:schemeClr val="accent5">
                    <a:lumMod val="20000"/>
                    <a:lumOff val="80000"/>
                  </a:schemeClr>
                </a:solidFill>
              </a:rPr>
              <a:t>Leopard</a:t>
            </a:r>
          </a:p>
        </p:txBody>
      </p:sp>
      <p:sp>
        <p:nvSpPr>
          <p:cNvPr id="6" name="Text Placeholder 4">
            <a:extLst>
              <a:ext uri="{FF2B5EF4-FFF2-40B4-BE49-F238E27FC236}">
                <a16:creationId xmlns:a16="http://schemas.microsoft.com/office/drawing/2014/main" id="{FC9F7ED3-144D-C48F-F41D-F339B12CF8BB}"/>
              </a:ext>
            </a:extLst>
          </p:cNvPr>
          <p:cNvSpPr txBox="1">
            <a:spLocks/>
          </p:cNvSpPr>
          <p:nvPr/>
        </p:nvSpPr>
        <p:spPr>
          <a:xfrm rot="20983895">
            <a:off x="3416755" y="3455291"/>
            <a:ext cx="6329478" cy="2159000"/>
          </a:xfrm>
          <a:prstGeom prst="rect">
            <a:avLst/>
          </a:prstGeom>
        </p:spPr>
        <p:txBody>
          <a:bodyPr vert="horz" lIns="121899" tIns="60949" rIns="121899" bIns="60949" rtlCol="0" anchor="t" anchorCtr="0">
            <a:noAutofit/>
          </a:bodyPr>
          <a:lstStyle>
            <a:lvl1pPr marL="0" indent="0" algn="ctr" defTabSz="1218987" rtl="0" eaLnBrk="1" latinLnBrk="0" hangingPunct="1">
              <a:lnSpc>
                <a:spcPct val="90000"/>
              </a:lnSpc>
              <a:spcBef>
                <a:spcPts val="0"/>
              </a:spcBef>
              <a:buClr>
                <a:schemeClr val="tx2"/>
              </a:buClr>
              <a:buSzPct val="90000"/>
              <a:buFont typeface="Arial" pitchFamily="34" charset="0"/>
              <a:buNone/>
              <a:defRPr sz="2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2400" kern="1200">
                <a:solidFill>
                  <a:schemeClr val="tx1">
                    <a:tint val="75000"/>
                  </a:schemeClr>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2100" kern="1200">
                <a:solidFill>
                  <a:schemeClr val="tx1">
                    <a:tint val="75000"/>
                  </a:schemeClr>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900" kern="1200">
                <a:solidFill>
                  <a:schemeClr val="tx1">
                    <a:tint val="75000"/>
                  </a:schemeClr>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900" kern="1200">
                <a:solidFill>
                  <a:schemeClr val="tx1">
                    <a:tint val="75000"/>
                  </a:schemeClr>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900" kern="1200">
                <a:solidFill>
                  <a:schemeClr val="tx1">
                    <a:tint val="75000"/>
                  </a:schemeClr>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900" kern="1200">
                <a:solidFill>
                  <a:schemeClr val="tx1">
                    <a:tint val="75000"/>
                  </a:schemeClr>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900" kern="1200">
                <a:solidFill>
                  <a:schemeClr val="tx1">
                    <a:tint val="75000"/>
                  </a:schemeClr>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900" kern="1200">
                <a:solidFill>
                  <a:schemeClr val="tx1">
                    <a:tint val="75000"/>
                  </a:schemeClr>
                </a:solidFill>
                <a:latin typeface="+mn-lt"/>
                <a:ea typeface="+mn-ea"/>
                <a:cs typeface="+mn-cs"/>
              </a:defRPr>
            </a:lvl9pPr>
          </a:lstStyle>
          <a:p>
            <a:pPr marL="457200" indent="-457200" algn="l">
              <a:buFont typeface="Arial" pitchFamily="34" charset="0"/>
              <a:buChar char="•"/>
            </a:pPr>
            <a:r>
              <a:rPr lang="en-US" sz="4400" dirty="0">
                <a:solidFill>
                  <a:schemeClr val="accent5">
                    <a:lumMod val="20000"/>
                    <a:lumOff val="80000"/>
                  </a:schemeClr>
                </a:solidFill>
              </a:rPr>
              <a:t>Speaking great words</a:t>
            </a:r>
          </a:p>
          <a:p>
            <a:pPr marL="457200" indent="-457200" algn="l">
              <a:buFont typeface="Arial" pitchFamily="34" charset="0"/>
              <a:buChar char="•"/>
            </a:pPr>
            <a:r>
              <a:rPr lang="en-US" sz="4400" dirty="0">
                <a:solidFill>
                  <a:schemeClr val="accent5">
                    <a:lumMod val="20000"/>
                    <a:lumOff val="80000"/>
                  </a:schemeClr>
                </a:solidFill>
              </a:rPr>
              <a:t>Blasphemy</a:t>
            </a:r>
          </a:p>
        </p:txBody>
      </p:sp>
      <p:sp>
        <p:nvSpPr>
          <p:cNvPr id="7" name="Text Placeholder 4">
            <a:extLst>
              <a:ext uri="{FF2B5EF4-FFF2-40B4-BE49-F238E27FC236}">
                <a16:creationId xmlns:a16="http://schemas.microsoft.com/office/drawing/2014/main" id="{97A5CECB-1DE2-C7DE-2E50-19746CB4FB01}"/>
              </a:ext>
            </a:extLst>
          </p:cNvPr>
          <p:cNvSpPr txBox="1">
            <a:spLocks/>
          </p:cNvSpPr>
          <p:nvPr/>
        </p:nvSpPr>
        <p:spPr>
          <a:xfrm rot="382273">
            <a:off x="4280711" y="2395660"/>
            <a:ext cx="3352800" cy="1011695"/>
          </a:xfrm>
          <a:prstGeom prst="rect">
            <a:avLst/>
          </a:prstGeom>
        </p:spPr>
        <p:txBody>
          <a:bodyPr vert="horz" lIns="121899" tIns="60949" rIns="121899" bIns="60949" rtlCol="0" anchor="t" anchorCtr="0">
            <a:noAutofit/>
          </a:bodyPr>
          <a:lstStyle>
            <a:lvl1pPr marL="0" indent="0" algn="ctr" defTabSz="1218987" rtl="0" eaLnBrk="1" latinLnBrk="0" hangingPunct="1">
              <a:lnSpc>
                <a:spcPct val="90000"/>
              </a:lnSpc>
              <a:spcBef>
                <a:spcPts val="0"/>
              </a:spcBef>
              <a:buClr>
                <a:schemeClr val="tx2"/>
              </a:buClr>
              <a:buSzPct val="90000"/>
              <a:buFont typeface="Arial" pitchFamily="34" charset="0"/>
              <a:buNone/>
              <a:defRPr sz="2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2400" kern="1200">
                <a:solidFill>
                  <a:schemeClr val="tx1">
                    <a:tint val="75000"/>
                  </a:schemeClr>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2100" kern="1200">
                <a:solidFill>
                  <a:schemeClr val="tx1">
                    <a:tint val="75000"/>
                  </a:schemeClr>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900" kern="1200">
                <a:solidFill>
                  <a:schemeClr val="tx1">
                    <a:tint val="75000"/>
                  </a:schemeClr>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900" kern="1200">
                <a:solidFill>
                  <a:schemeClr val="tx1">
                    <a:tint val="75000"/>
                  </a:schemeClr>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900" kern="1200">
                <a:solidFill>
                  <a:schemeClr val="tx1">
                    <a:tint val="75000"/>
                  </a:schemeClr>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900" kern="1200">
                <a:solidFill>
                  <a:schemeClr val="tx1">
                    <a:tint val="75000"/>
                  </a:schemeClr>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900" kern="1200">
                <a:solidFill>
                  <a:schemeClr val="tx1">
                    <a:tint val="75000"/>
                  </a:schemeClr>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900" kern="1200">
                <a:solidFill>
                  <a:schemeClr val="tx1">
                    <a:tint val="75000"/>
                  </a:schemeClr>
                </a:solidFill>
                <a:latin typeface="+mn-lt"/>
                <a:ea typeface="+mn-ea"/>
                <a:cs typeface="+mn-cs"/>
              </a:defRPr>
            </a:lvl9pPr>
          </a:lstStyle>
          <a:p>
            <a:pPr marL="457200" indent="-457200" algn="l">
              <a:buFont typeface="Arial" pitchFamily="34" charset="0"/>
              <a:buChar char="•"/>
            </a:pPr>
            <a:r>
              <a:rPr lang="en-US" sz="4400" dirty="0">
                <a:solidFill>
                  <a:schemeClr val="accent5">
                    <a:lumMod val="20000"/>
                    <a:lumOff val="80000"/>
                  </a:schemeClr>
                </a:solidFill>
              </a:rPr>
              <a:t>Ten horns</a:t>
            </a:r>
          </a:p>
        </p:txBody>
      </p:sp>
      <p:sp>
        <p:nvSpPr>
          <p:cNvPr id="8" name="Text Placeholder 4">
            <a:extLst>
              <a:ext uri="{FF2B5EF4-FFF2-40B4-BE49-F238E27FC236}">
                <a16:creationId xmlns:a16="http://schemas.microsoft.com/office/drawing/2014/main" id="{8EF9A60F-80F7-82AB-BE77-9CEB00502B8B}"/>
              </a:ext>
            </a:extLst>
          </p:cNvPr>
          <p:cNvSpPr txBox="1">
            <a:spLocks/>
          </p:cNvSpPr>
          <p:nvPr/>
        </p:nvSpPr>
        <p:spPr>
          <a:xfrm rot="816445">
            <a:off x="7886205" y="4402701"/>
            <a:ext cx="3352800" cy="2159000"/>
          </a:xfrm>
          <a:prstGeom prst="rect">
            <a:avLst/>
          </a:prstGeom>
        </p:spPr>
        <p:txBody>
          <a:bodyPr vert="horz" lIns="121899" tIns="60949" rIns="121899" bIns="60949" rtlCol="0" anchor="t" anchorCtr="0">
            <a:noAutofit/>
          </a:bodyPr>
          <a:lstStyle>
            <a:lvl1pPr marL="0" indent="0" algn="ctr" defTabSz="1218987" rtl="0" eaLnBrk="1" latinLnBrk="0" hangingPunct="1">
              <a:lnSpc>
                <a:spcPct val="90000"/>
              </a:lnSpc>
              <a:spcBef>
                <a:spcPts val="0"/>
              </a:spcBef>
              <a:buClr>
                <a:schemeClr val="tx2"/>
              </a:buClr>
              <a:buSzPct val="90000"/>
              <a:buFont typeface="Arial" pitchFamily="34" charset="0"/>
              <a:buNone/>
              <a:defRPr sz="2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2400" kern="1200">
                <a:solidFill>
                  <a:schemeClr val="tx1">
                    <a:tint val="75000"/>
                  </a:schemeClr>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2100" kern="1200">
                <a:solidFill>
                  <a:schemeClr val="tx1">
                    <a:tint val="75000"/>
                  </a:schemeClr>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900" kern="1200">
                <a:solidFill>
                  <a:schemeClr val="tx1">
                    <a:tint val="75000"/>
                  </a:schemeClr>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900" kern="1200">
                <a:solidFill>
                  <a:schemeClr val="tx1">
                    <a:tint val="75000"/>
                  </a:schemeClr>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900" kern="1200">
                <a:solidFill>
                  <a:schemeClr val="tx1">
                    <a:tint val="75000"/>
                  </a:schemeClr>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900" kern="1200">
                <a:solidFill>
                  <a:schemeClr val="tx1">
                    <a:tint val="75000"/>
                  </a:schemeClr>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900" kern="1200">
                <a:solidFill>
                  <a:schemeClr val="tx1">
                    <a:tint val="75000"/>
                  </a:schemeClr>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900" kern="1200">
                <a:solidFill>
                  <a:schemeClr val="tx1">
                    <a:tint val="75000"/>
                  </a:schemeClr>
                </a:solidFill>
                <a:latin typeface="+mn-lt"/>
                <a:ea typeface="+mn-ea"/>
                <a:cs typeface="+mn-cs"/>
              </a:defRPr>
            </a:lvl9pPr>
          </a:lstStyle>
          <a:p>
            <a:pPr marL="457200" indent="-457200" algn="l">
              <a:buFont typeface="Arial" pitchFamily="34" charset="0"/>
              <a:buChar char="•"/>
            </a:pPr>
            <a:r>
              <a:rPr lang="en-US" sz="4400" dirty="0">
                <a:solidFill>
                  <a:schemeClr val="accent1">
                    <a:lumMod val="20000"/>
                    <a:lumOff val="80000"/>
                  </a:schemeClr>
                </a:solidFill>
              </a:rPr>
              <a:t>4 beasts</a:t>
            </a:r>
          </a:p>
          <a:p>
            <a:pPr marL="457200" indent="-457200" algn="l">
              <a:buFont typeface="Arial" pitchFamily="34" charset="0"/>
              <a:buChar char="•"/>
            </a:pPr>
            <a:r>
              <a:rPr lang="en-US" sz="4400" dirty="0">
                <a:solidFill>
                  <a:schemeClr val="accent1">
                    <a:lumMod val="20000"/>
                    <a:lumOff val="80000"/>
                  </a:schemeClr>
                </a:solidFill>
              </a:rPr>
              <a:t>One beast</a:t>
            </a:r>
          </a:p>
        </p:txBody>
      </p:sp>
    </p:spTree>
    <p:extLst>
      <p:ext uri="{BB962C8B-B14F-4D97-AF65-F5344CB8AC3E}">
        <p14:creationId xmlns:p14="http://schemas.microsoft.com/office/powerpoint/2010/main" val="206596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6249E-A966-52A8-38F8-EE6BC764F43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023092-3930-50DC-45CF-064C19442443}"/>
              </a:ext>
            </a:extLst>
          </p:cNvPr>
          <p:cNvSpPr>
            <a:spLocks noGrp="1"/>
          </p:cNvSpPr>
          <p:nvPr>
            <p:ph type="body" sz="half" idx="2"/>
          </p:nvPr>
        </p:nvSpPr>
        <p:spPr>
          <a:xfrm>
            <a:off x="7759699" y="1651000"/>
            <a:ext cx="4367662" cy="4597400"/>
          </a:xfrm>
        </p:spPr>
        <p:txBody>
          <a:bodyPr>
            <a:noAutofit/>
          </a:bodyPr>
          <a:lstStyle/>
          <a:p>
            <a:r>
              <a:rPr lang="en-US" sz="3200" b="1" baseline="30000" dirty="0"/>
              <a:t>2 </a:t>
            </a:r>
            <a:r>
              <a:rPr lang="en-US" sz="3200" dirty="0"/>
              <a:t>Daniel </a:t>
            </a:r>
            <a:r>
              <a:rPr lang="en-US" sz="3200" dirty="0" err="1"/>
              <a:t>spake</a:t>
            </a:r>
            <a:r>
              <a:rPr lang="en-US" sz="3200" dirty="0"/>
              <a:t> and said, I saw in my vision by night, and, behold, the four winds of the heaven strove upon the great sea.</a:t>
            </a:r>
          </a:p>
          <a:p>
            <a:r>
              <a:rPr lang="en-US" sz="3200" b="1" baseline="30000" dirty="0"/>
              <a:t>3 </a:t>
            </a:r>
            <a:r>
              <a:rPr lang="en-US" sz="3200" dirty="0"/>
              <a:t>And four great beasts came up from the sea, diverse one from another.</a:t>
            </a:r>
          </a:p>
        </p:txBody>
      </p:sp>
      <p:sp>
        <p:nvSpPr>
          <p:cNvPr id="6" name="Title 1">
            <a:extLst>
              <a:ext uri="{FF2B5EF4-FFF2-40B4-BE49-F238E27FC236}">
                <a16:creationId xmlns:a16="http://schemas.microsoft.com/office/drawing/2014/main" id="{7F35FCF4-1E07-D1A5-1A4A-4EE5160B25AB}"/>
              </a:ext>
            </a:extLst>
          </p:cNvPr>
          <p:cNvSpPr>
            <a:spLocks noGrp="1"/>
          </p:cNvSpPr>
          <p:nvPr>
            <p:ph type="title"/>
          </p:nvPr>
        </p:nvSpPr>
        <p:spPr>
          <a:xfrm>
            <a:off x="7770812" y="228600"/>
            <a:ext cx="3960812" cy="1422400"/>
          </a:xfrm>
        </p:spPr>
        <p:txBody>
          <a:bodyPr/>
          <a:lstStyle/>
          <a:p>
            <a:r>
              <a:rPr lang="en-US" sz="4400" dirty="0"/>
              <a:t>Daniel</a:t>
            </a:r>
            <a:br>
              <a:rPr lang="en-US" sz="4400" dirty="0"/>
            </a:br>
            <a:r>
              <a:rPr lang="en-US" sz="4400" dirty="0"/>
              <a:t>7:2-3</a:t>
            </a:r>
          </a:p>
        </p:txBody>
      </p:sp>
      <p:pic>
        <p:nvPicPr>
          <p:cNvPr id="4098" name="Picture 2" descr="Daniel 7: Four Beasts and a Little Horn">
            <a:extLst>
              <a:ext uri="{FF2B5EF4-FFF2-40B4-BE49-F238E27FC236}">
                <a16:creationId xmlns:a16="http://schemas.microsoft.com/office/drawing/2014/main" id="{B0F033A5-E1F7-595D-7B5F-A440DA45CE6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651" t="-467" r="5069" b="467"/>
          <a:stretch>
            <a:fillRect/>
          </a:stretch>
        </p:blipFill>
        <p:spPr bwMode="auto">
          <a:xfrm>
            <a:off x="321220" y="711200"/>
            <a:ext cx="7053855" cy="543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52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9CDAD-2031-1CE6-A21F-258D5CEB1C9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C2FC22B-93FC-1C88-4D18-F027A5846EAA}"/>
              </a:ext>
            </a:extLst>
          </p:cNvPr>
          <p:cNvSpPr>
            <a:spLocks noGrp="1"/>
          </p:cNvSpPr>
          <p:nvPr>
            <p:ph type="body" sz="half" idx="2"/>
          </p:nvPr>
        </p:nvSpPr>
        <p:spPr>
          <a:xfrm>
            <a:off x="7759699" y="1651000"/>
            <a:ext cx="4367662" cy="4597400"/>
          </a:xfrm>
        </p:spPr>
        <p:txBody>
          <a:bodyPr>
            <a:noAutofit/>
          </a:bodyPr>
          <a:lstStyle/>
          <a:p>
            <a:r>
              <a:rPr lang="en-US" sz="3400" b="1" dirty="0"/>
              <a:t>13 </a:t>
            </a:r>
            <a:r>
              <a:rPr lang="en-US" sz="3400" dirty="0"/>
              <a:t>And I stood upon the sand of the sea, and saw a beast rise up out of the sea, having seven heads and ten horns, and upon his horns ten crowns, and upon his heads the name of blasphemy.</a:t>
            </a:r>
          </a:p>
        </p:txBody>
      </p:sp>
      <p:sp>
        <p:nvSpPr>
          <p:cNvPr id="6" name="Title 1">
            <a:extLst>
              <a:ext uri="{FF2B5EF4-FFF2-40B4-BE49-F238E27FC236}">
                <a16:creationId xmlns:a16="http://schemas.microsoft.com/office/drawing/2014/main" id="{C107C8DB-345C-7737-F4CA-33CE15A0CBED}"/>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13:1-2</a:t>
            </a:r>
          </a:p>
        </p:txBody>
      </p:sp>
      <p:pic>
        <p:nvPicPr>
          <p:cNvPr id="3074" name="Picture 2" descr="What Is the Seven-Headed Wild Beast of Revelation 13? | Bible Questions">
            <a:extLst>
              <a:ext uri="{FF2B5EF4-FFF2-40B4-BE49-F238E27FC236}">
                <a16:creationId xmlns:a16="http://schemas.microsoft.com/office/drawing/2014/main" id="{31A5E37B-6567-F66D-4982-21FD8DBFBE4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135" r="18851"/>
          <a:stretch>
            <a:fillRect/>
          </a:stretch>
        </p:blipFill>
        <p:spPr bwMode="auto">
          <a:xfrm>
            <a:off x="411261" y="609600"/>
            <a:ext cx="6951113"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418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66DE7-AFCE-7467-36F8-37BDDFEA75F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BF5E2FE-7A58-D4D0-9799-E1F6871CD597}"/>
              </a:ext>
            </a:extLst>
          </p:cNvPr>
          <p:cNvSpPr>
            <a:spLocks noGrp="1"/>
          </p:cNvSpPr>
          <p:nvPr>
            <p:ph type="body" sz="half" idx="2"/>
          </p:nvPr>
        </p:nvSpPr>
        <p:spPr>
          <a:xfrm>
            <a:off x="7759699" y="1651000"/>
            <a:ext cx="4367662" cy="4826000"/>
          </a:xfrm>
        </p:spPr>
        <p:txBody>
          <a:bodyPr>
            <a:noAutofit/>
          </a:bodyPr>
          <a:lstStyle/>
          <a:p>
            <a:r>
              <a:rPr lang="en-US" sz="2800" b="1" baseline="30000" dirty="0"/>
              <a:t>8 </a:t>
            </a:r>
            <a:r>
              <a:rPr lang="en-US" sz="2800" dirty="0"/>
              <a:t>I considered the horns, and, behold, there came up among them another little horn, before whom there were three of the first horns plucked up by the roots: and, behold, in this horn were eyes like the eyes of man, and a mouth speaking great things.</a:t>
            </a:r>
            <a:endParaRPr lang="en-US" sz="6000" dirty="0"/>
          </a:p>
        </p:txBody>
      </p:sp>
      <p:sp>
        <p:nvSpPr>
          <p:cNvPr id="6" name="Title 1">
            <a:extLst>
              <a:ext uri="{FF2B5EF4-FFF2-40B4-BE49-F238E27FC236}">
                <a16:creationId xmlns:a16="http://schemas.microsoft.com/office/drawing/2014/main" id="{E3300521-7E48-CE4A-30E4-96FAD9569AE5}"/>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7:8, 25</a:t>
            </a:r>
          </a:p>
        </p:txBody>
      </p:sp>
      <p:pic>
        <p:nvPicPr>
          <p:cNvPr id="6148" name="Picture 4" descr="Who is the &quot;Little Horn&quot; in Daniel 7:8? - Reading Acts">
            <a:extLst>
              <a:ext uri="{FF2B5EF4-FFF2-40B4-BE49-F238E27FC236}">
                <a16:creationId xmlns:a16="http://schemas.microsoft.com/office/drawing/2014/main" id="{618CB7EC-977C-57A0-4CCB-B2A1C307E34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8696"/>
          <a:stretch>
            <a:fillRect/>
          </a:stretch>
        </p:blipFill>
        <p:spPr bwMode="auto">
          <a:xfrm>
            <a:off x="1522412" y="258854"/>
            <a:ext cx="3960812" cy="6225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85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45274-9E32-282F-F2F1-8F239A64133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1C2690B-8DCF-19B3-A365-362E26F711AE}"/>
              </a:ext>
            </a:extLst>
          </p:cNvPr>
          <p:cNvSpPr>
            <a:spLocks noGrp="1"/>
          </p:cNvSpPr>
          <p:nvPr>
            <p:ph type="body" sz="half" idx="2"/>
          </p:nvPr>
        </p:nvSpPr>
        <p:spPr>
          <a:xfrm>
            <a:off x="7759699" y="1651000"/>
            <a:ext cx="4367662" cy="4826000"/>
          </a:xfrm>
        </p:spPr>
        <p:txBody>
          <a:bodyPr>
            <a:noAutofit/>
          </a:bodyPr>
          <a:lstStyle/>
          <a:p>
            <a:r>
              <a:rPr lang="en-US" sz="3200" b="1" baseline="30000" dirty="0"/>
              <a:t>25 </a:t>
            </a:r>
            <a:r>
              <a:rPr lang="en-US" sz="3200" dirty="0"/>
              <a:t>And he shall speak great words against the most High, and shall wear out the saints of the most High, and think to change times and laws: and they shall be given into his hand until a time and times and the dividing of time.</a:t>
            </a:r>
            <a:endParaRPr lang="en-US" sz="8000" dirty="0"/>
          </a:p>
        </p:txBody>
      </p:sp>
      <p:sp>
        <p:nvSpPr>
          <p:cNvPr id="6" name="Title 1">
            <a:extLst>
              <a:ext uri="{FF2B5EF4-FFF2-40B4-BE49-F238E27FC236}">
                <a16:creationId xmlns:a16="http://schemas.microsoft.com/office/drawing/2014/main" id="{AF204A38-E270-9FBB-CB36-2AEC86B7006D}"/>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7:8, 25</a:t>
            </a:r>
          </a:p>
        </p:txBody>
      </p:sp>
      <p:pic>
        <p:nvPicPr>
          <p:cNvPr id="7170" name="Picture 2" descr="The Little Horn: Antiochus, Antichrist, and Apocalyptic Literature ...">
            <a:extLst>
              <a:ext uri="{FF2B5EF4-FFF2-40B4-BE49-F238E27FC236}">
                <a16:creationId xmlns:a16="http://schemas.microsoft.com/office/drawing/2014/main" id="{D3D24DD9-9E3C-23DB-0FDB-7A64B47554C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2" y="1828800"/>
            <a:ext cx="7125587" cy="4246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81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1793E-A92B-40B4-3260-E01C1F16E9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AE3B9A-AFC5-C398-4130-D844CCC7D25A}"/>
              </a:ext>
            </a:extLst>
          </p:cNvPr>
          <p:cNvSpPr>
            <a:spLocks noGrp="1"/>
          </p:cNvSpPr>
          <p:nvPr>
            <p:ph type="body" sz="half" idx="2"/>
          </p:nvPr>
        </p:nvSpPr>
        <p:spPr>
          <a:xfrm>
            <a:off x="7759699" y="1651000"/>
            <a:ext cx="4367662" cy="4826000"/>
          </a:xfrm>
        </p:spPr>
        <p:txBody>
          <a:bodyPr>
            <a:noAutofit/>
          </a:bodyPr>
          <a:lstStyle/>
          <a:p>
            <a:r>
              <a:rPr lang="en-US" sz="3600" b="1" baseline="30000" dirty="0"/>
              <a:t>5 </a:t>
            </a:r>
            <a:r>
              <a:rPr lang="en-US" sz="3600" dirty="0"/>
              <a:t>And there was given unto him a mouth speaking great things and blasphemies; and power was given unto him to continue forty and two months.</a:t>
            </a:r>
            <a:endParaRPr lang="en-US" sz="13800" dirty="0"/>
          </a:p>
        </p:txBody>
      </p:sp>
      <p:sp>
        <p:nvSpPr>
          <p:cNvPr id="6" name="Title 1">
            <a:extLst>
              <a:ext uri="{FF2B5EF4-FFF2-40B4-BE49-F238E27FC236}">
                <a16:creationId xmlns:a16="http://schemas.microsoft.com/office/drawing/2014/main" id="{D839B0E1-F384-4BC3-68A6-742337DCAE38}"/>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13:5-7</a:t>
            </a:r>
          </a:p>
        </p:txBody>
      </p:sp>
      <p:pic>
        <p:nvPicPr>
          <p:cNvPr id="8194" name="Picture 2" descr="A Deadly Wound Healed! The Worship of the Beast! - YouTube">
            <a:extLst>
              <a:ext uri="{FF2B5EF4-FFF2-40B4-BE49-F238E27FC236}">
                <a16:creationId xmlns:a16="http://schemas.microsoft.com/office/drawing/2014/main" id="{97013253-9BAD-56C6-0614-35902208F38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594" t="2809" r="9618" b="4178"/>
          <a:stretch>
            <a:fillRect/>
          </a:stretch>
        </p:blipFill>
        <p:spPr bwMode="auto">
          <a:xfrm>
            <a:off x="61464" y="1016000"/>
            <a:ext cx="7451912" cy="482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48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4D6D2-FEB1-EBEA-C601-258312529AC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2CB3EF-6D44-1324-0A97-F0EEB2FDCCF6}"/>
              </a:ext>
            </a:extLst>
          </p:cNvPr>
          <p:cNvSpPr>
            <a:spLocks noGrp="1"/>
          </p:cNvSpPr>
          <p:nvPr>
            <p:ph type="body" sz="half" idx="2"/>
          </p:nvPr>
        </p:nvSpPr>
        <p:spPr>
          <a:xfrm>
            <a:off x="7759699" y="1651000"/>
            <a:ext cx="4367662" cy="4826000"/>
          </a:xfrm>
        </p:spPr>
        <p:txBody>
          <a:bodyPr>
            <a:noAutofit/>
          </a:bodyPr>
          <a:lstStyle/>
          <a:p>
            <a:r>
              <a:rPr lang="en-US" sz="3600" b="1" baseline="30000" dirty="0"/>
              <a:t>6 </a:t>
            </a:r>
            <a:r>
              <a:rPr lang="en-US" sz="3600" dirty="0"/>
              <a:t>And he opened his mouth in blasphemy against God, to blaspheme his name, and his tabernacle, and them that dwell in heaven.</a:t>
            </a:r>
            <a:endParaRPr lang="en-US" sz="28700" dirty="0"/>
          </a:p>
        </p:txBody>
      </p:sp>
      <p:sp>
        <p:nvSpPr>
          <p:cNvPr id="6" name="Title 1">
            <a:extLst>
              <a:ext uri="{FF2B5EF4-FFF2-40B4-BE49-F238E27FC236}">
                <a16:creationId xmlns:a16="http://schemas.microsoft.com/office/drawing/2014/main" id="{D3E09579-2C4D-28BA-8ACB-E879DE8E15CD}"/>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13:5-7</a:t>
            </a:r>
          </a:p>
        </p:txBody>
      </p:sp>
      <p:pic>
        <p:nvPicPr>
          <p:cNvPr id="9218" name="Picture 2" descr="Beast 7 Heads 10 Horns Revelation 13">
            <a:extLst>
              <a:ext uri="{FF2B5EF4-FFF2-40B4-BE49-F238E27FC236}">
                <a16:creationId xmlns:a16="http://schemas.microsoft.com/office/drawing/2014/main" id="{FBD6E481-3029-DF82-44C0-C288877FF3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812" y="1136126"/>
            <a:ext cx="7399985" cy="4585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15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BF8C0-229D-7E7C-6DAF-4587E5B8081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0E53532-5920-B2C7-BE8C-FF6EBA8C3C89}"/>
              </a:ext>
            </a:extLst>
          </p:cNvPr>
          <p:cNvSpPr>
            <a:spLocks noGrp="1"/>
          </p:cNvSpPr>
          <p:nvPr>
            <p:ph type="body" sz="half" idx="2"/>
          </p:nvPr>
        </p:nvSpPr>
        <p:spPr>
          <a:xfrm>
            <a:off x="7759699" y="1651000"/>
            <a:ext cx="4367662" cy="4826000"/>
          </a:xfrm>
        </p:spPr>
        <p:txBody>
          <a:bodyPr>
            <a:noAutofit/>
          </a:bodyPr>
          <a:lstStyle/>
          <a:p>
            <a:r>
              <a:rPr lang="en-US" sz="3600" b="1" baseline="30000" dirty="0"/>
              <a:t>7 </a:t>
            </a:r>
            <a:r>
              <a:rPr lang="en-US" sz="3600" dirty="0"/>
              <a:t>And it was given unto him to make war with the saints, and to overcome them: and power was given him over all kindreds, and tongues, and nations.</a:t>
            </a:r>
            <a:endParaRPr lang="en-US" sz="59500" dirty="0"/>
          </a:p>
        </p:txBody>
      </p:sp>
      <p:sp>
        <p:nvSpPr>
          <p:cNvPr id="6" name="Title 1">
            <a:extLst>
              <a:ext uri="{FF2B5EF4-FFF2-40B4-BE49-F238E27FC236}">
                <a16:creationId xmlns:a16="http://schemas.microsoft.com/office/drawing/2014/main" id="{ED76A0C4-D503-8BB2-7004-358FEE97CE5E}"/>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13:5-7</a:t>
            </a:r>
          </a:p>
        </p:txBody>
      </p:sp>
      <p:pic>
        <p:nvPicPr>
          <p:cNvPr id="10242" name="Picture 2" descr="Understanding the Book of Revelation">
            <a:extLst>
              <a:ext uri="{FF2B5EF4-FFF2-40B4-BE49-F238E27FC236}">
                <a16:creationId xmlns:a16="http://schemas.microsoft.com/office/drawing/2014/main" id="{91989A80-FE77-3789-5947-000E936FACB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1288" y="914400"/>
            <a:ext cx="6992674" cy="5244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3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56401-2006-1A6C-1816-9D43E3182585}"/>
            </a:ext>
          </a:extLst>
        </p:cNvPr>
        <p:cNvGrpSpPr/>
        <p:nvPr/>
      </p:nvGrpSpPr>
      <p:grpSpPr>
        <a:xfrm>
          <a:off x="0" y="0"/>
          <a:ext cx="0" cy="0"/>
          <a:chOff x="0" y="0"/>
          <a:chExt cx="0" cy="0"/>
        </a:xfrm>
      </p:grpSpPr>
      <p:pic>
        <p:nvPicPr>
          <p:cNvPr id="56322" name="Picture 2">
            <a:extLst>
              <a:ext uri="{FF2B5EF4-FFF2-40B4-BE49-F238E27FC236}">
                <a16:creationId xmlns:a16="http://schemas.microsoft.com/office/drawing/2014/main" id="{F3F26534-1A0B-9F5F-7DF1-D4581AF988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680"/>
          <a:stretch>
            <a:fillRect/>
          </a:stretch>
        </p:blipFill>
        <p:spPr bwMode="auto">
          <a:xfrm>
            <a:off x="323443" y="-36945"/>
            <a:ext cx="11541937" cy="689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7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dirty="0"/>
              <a:t>1. To what event, and date, were we brought in the previous lesson?</a:t>
            </a:r>
            <a:endParaRPr lang="en-US" sz="4800" dirty="0"/>
          </a:p>
        </p:txBody>
      </p:sp>
      <p:sp>
        <p:nvSpPr>
          <p:cNvPr id="14" name="Content Placeholder 13"/>
          <p:cNvSpPr>
            <a:spLocks noGrp="1"/>
          </p:cNvSpPr>
          <p:nvPr>
            <p:ph idx="1"/>
          </p:nvPr>
        </p:nvSpPr>
        <p:spPr>
          <a:xfrm rot="21108268">
            <a:off x="580043" y="1873598"/>
            <a:ext cx="6130968" cy="4256823"/>
          </a:xfrm>
        </p:spPr>
        <p:txBody>
          <a:bodyPr>
            <a:noAutofit/>
          </a:bodyPr>
          <a:lstStyle/>
          <a:p>
            <a:pPr marL="0" indent="0">
              <a:buNone/>
            </a:pPr>
            <a:r>
              <a:rPr lang="en-US" sz="4000" i="1" dirty="0">
                <a:solidFill>
                  <a:srgbClr val="FFC000"/>
                </a:solidFill>
              </a:rPr>
              <a:t>It’s kind of a trick question.  We didn’t get quite all the way through the last lesson in class!  Hopefully you were able to cover it during your own private research on Lesson 1.  So, to review… </a:t>
            </a:r>
          </a:p>
        </p:txBody>
      </p:sp>
      <p:pic>
        <p:nvPicPr>
          <p:cNvPr id="2052" name="Picture 4" descr="213,000+ Question Mark Stock Photos, Pictures &amp; Royalty-Free ...">
            <a:extLst>
              <a:ext uri="{FF2B5EF4-FFF2-40B4-BE49-F238E27FC236}">
                <a16:creationId xmlns:a16="http://schemas.microsoft.com/office/drawing/2014/main" id="{B16C7CB7-28EC-2695-B746-DC847EFCAB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9" y="2000249"/>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092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5D8BD-FE83-CF72-543E-B01027EABAEE}"/>
              </a:ext>
            </a:extLst>
          </p:cNvPr>
          <p:cNvSpPr>
            <a:spLocks noGrp="1"/>
          </p:cNvSpPr>
          <p:nvPr>
            <p:ph type="title"/>
          </p:nvPr>
        </p:nvSpPr>
        <p:spPr/>
        <p:txBody>
          <a:bodyPr/>
          <a:lstStyle/>
          <a:p>
            <a:r>
              <a:rPr lang="en-US" dirty="0"/>
              <a:t>We know that this prophecy in Revelation 13 relates to the same power as that in the previous lesson (Daniel 7) because these powers share…</a:t>
            </a:r>
          </a:p>
        </p:txBody>
      </p:sp>
      <p:sp>
        <p:nvSpPr>
          <p:cNvPr id="3" name="Text Placeholder 2">
            <a:extLst>
              <a:ext uri="{FF2B5EF4-FFF2-40B4-BE49-F238E27FC236}">
                <a16:creationId xmlns:a16="http://schemas.microsoft.com/office/drawing/2014/main" id="{7C71F08C-F745-BDE3-EECE-3DA53EA0F6EF}"/>
              </a:ext>
            </a:extLst>
          </p:cNvPr>
          <p:cNvSpPr>
            <a:spLocks noGrp="1"/>
          </p:cNvSpPr>
          <p:nvPr>
            <p:ph type="body" idx="1"/>
          </p:nvPr>
        </p:nvSpPr>
        <p:spPr>
          <a:xfrm>
            <a:off x="1370011" y="3632200"/>
            <a:ext cx="9599931" cy="2768600"/>
          </a:xfrm>
        </p:spPr>
        <p:txBody>
          <a:bodyPr/>
          <a:lstStyle/>
          <a:p>
            <a:pPr algn="l"/>
            <a:r>
              <a:rPr lang="en-US" sz="3600" dirty="0"/>
              <a:t>• The </a:t>
            </a:r>
            <a:r>
              <a:rPr lang="en-US" sz="3600" b="1" dirty="0"/>
              <a:t>same composite structure</a:t>
            </a:r>
            <a:br>
              <a:rPr lang="en-US" sz="3600" dirty="0"/>
            </a:br>
            <a:r>
              <a:rPr lang="en-US" sz="3600" dirty="0"/>
              <a:t>• The </a:t>
            </a:r>
            <a:r>
              <a:rPr lang="en-US" sz="3600" b="1" dirty="0"/>
              <a:t>same geographic origin</a:t>
            </a:r>
            <a:br>
              <a:rPr lang="en-US" sz="3600" dirty="0"/>
            </a:br>
            <a:r>
              <a:rPr lang="en-US" sz="3600" dirty="0"/>
              <a:t>• The </a:t>
            </a:r>
            <a:r>
              <a:rPr lang="en-US" sz="3600" b="1" dirty="0"/>
              <a:t>same blasphemous claims</a:t>
            </a:r>
            <a:br>
              <a:rPr lang="en-US" sz="3600" dirty="0"/>
            </a:br>
            <a:r>
              <a:rPr lang="en-US" sz="3600" dirty="0"/>
              <a:t>• The </a:t>
            </a:r>
            <a:r>
              <a:rPr lang="en-US" sz="3600" b="1" dirty="0"/>
              <a:t>same persecution of saints</a:t>
            </a:r>
            <a:br>
              <a:rPr lang="en-US" sz="3600" dirty="0"/>
            </a:br>
            <a:r>
              <a:rPr lang="en-US" sz="3600" dirty="0"/>
              <a:t>• The </a:t>
            </a:r>
            <a:r>
              <a:rPr lang="en-US" sz="3600" b="1" dirty="0"/>
              <a:t>same prophetic time period</a:t>
            </a:r>
            <a:endParaRPr lang="en-US" sz="3600" dirty="0"/>
          </a:p>
        </p:txBody>
      </p:sp>
    </p:spTree>
    <p:extLst>
      <p:ext uri="{BB962C8B-B14F-4D97-AF65-F5344CB8AC3E}">
        <p14:creationId xmlns:p14="http://schemas.microsoft.com/office/powerpoint/2010/main" val="153870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69FC5-1BD1-F609-B8A2-7653786B7E4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9B66268-C06F-E924-881E-B2498CE589C7}"/>
              </a:ext>
            </a:extLst>
          </p:cNvPr>
          <p:cNvSpPr>
            <a:spLocks noGrp="1"/>
          </p:cNvSpPr>
          <p:nvPr>
            <p:ph type="title"/>
          </p:nvPr>
        </p:nvSpPr>
        <p:spPr>
          <a:xfrm>
            <a:off x="684213" y="457201"/>
            <a:ext cx="10896600" cy="1142999"/>
          </a:xfrm>
        </p:spPr>
        <p:txBody>
          <a:bodyPr>
            <a:noAutofit/>
          </a:bodyPr>
          <a:lstStyle/>
          <a:p>
            <a:r>
              <a:rPr lang="en-US" dirty="0"/>
              <a:t>4. Was this captivity and deadly wound to put a total end to the Papacy?</a:t>
            </a:r>
            <a:endParaRPr lang="en-US" sz="6000" dirty="0"/>
          </a:p>
        </p:txBody>
      </p:sp>
      <p:sp>
        <p:nvSpPr>
          <p:cNvPr id="14" name="Content Placeholder 13">
            <a:extLst>
              <a:ext uri="{FF2B5EF4-FFF2-40B4-BE49-F238E27FC236}">
                <a16:creationId xmlns:a16="http://schemas.microsoft.com/office/drawing/2014/main" id="{4F99A00C-2441-6264-F44F-B8824DFA4E25}"/>
              </a:ext>
            </a:extLst>
          </p:cNvPr>
          <p:cNvSpPr>
            <a:spLocks noGrp="1"/>
          </p:cNvSpPr>
          <p:nvPr>
            <p:ph idx="1"/>
          </p:nvPr>
        </p:nvSpPr>
        <p:spPr>
          <a:xfrm>
            <a:off x="836613" y="2133600"/>
            <a:ext cx="6017016" cy="3657600"/>
          </a:xfrm>
        </p:spPr>
        <p:txBody>
          <a:bodyPr>
            <a:noAutofit/>
          </a:bodyPr>
          <a:lstStyle/>
          <a:p>
            <a:pPr marL="0" indent="0">
              <a:buNone/>
            </a:pPr>
            <a:r>
              <a:rPr lang="en-US" sz="3600" i="1" dirty="0"/>
              <a:t>Revelation 13:3</a:t>
            </a:r>
            <a:endParaRPr lang="en-US" sz="4800" i="1" dirty="0"/>
          </a:p>
        </p:txBody>
      </p:sp>
      <p:pic>
        <p:nvPicPr>
          <p:cNvPr id="2052" name="Picture 4" descr="213,000+ Question Mark Stock Photos, Pictures &amp; Royalty-Free ...">
            <a:extLst>
              <a:ext uri="{FF2B5EF4-FFF2-40B4-BE49-F238E27FC236}">
                <a16:creationId xmlns:a16="http://schemas.microsoft.com/office/drawing/2014/main" id="{305DA9D0-A0D7-437E-BBD6-C9B0C6FDAE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33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A4D41-9BBD-AF3B-9883-9411A8DE6FF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E9FAEF-3B01-5C3C-9EDF-C793015DF8C7}"/>
              </a:ext>
            </a:extLst>
          </p:cNvPr>
          <p:cNvSpPr>
            <a:spLocks noGrp="1"/>
          </p:cNvSpPr>
          <p:nvPr>
            <p:ph type="body" sz="half" idx="2"/>
          </p:nvPr>
        </p:nvSpPr>
        <p:spPr>
          <a:xfrm>
            <a:off x="7759699" y="1651000"/>
            <a:ext cx="4367662" cy="4826000"/>
          </a:xfrm>
        </p:spPr>
        <p:txBody>
          <a:bodyPr>
            <a:noAutofit/>
          </a:bodyPr>
          <a:lstStyle/>
          <a:p>
            <a:r>
              <a:rPr lang="en-US" sz="4000" b="1" baseline="30000" dirty="0"/>
              <a:t>3 </a:t>
            </a:r>
            <a:r>
              <a:rPr lang="en-US" sz="4000" dirty="0"/>
              <a:t>And I saw one of his heads as it were wounded to death; and his deadly wound was healed: and all the world wondered after the beast.</a:t>
            </a:r>
            <a:endParaRPr lang="en-US" sz="148100" dirty="0"/>
          </a:p>
        </p:txBody>
      </p:sp>
      <p:sp>
        <p:nvSpPr>
          <p:cNvPr id="6" name="Title 1">
            <a:extLst>
              <a:ext uri="{FF2B5EF4-FFF2-40B4-BE49-F238E27FC236}">
                <a16:creationId xmlns:a16="http://schemas.microsoft.com/office/drawing/2014/main" id="{3103ED20-D003-8472-915E-FB3A48A2A0F1}"/>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13:3</a:t>
            </a:r>
          </a:p>
        </p:txBody>
      </p:sp>
      <p:pic>
        <p:nvPicPr>
          <p:cNvPr id="11266" name="Picture 2" descr="Revelation 13 - Beast, Image &amp; Mark - Shocking Biblical Interpretation ...">
            <a:extLst>
              <a:ext uri="{FF2B5EF4-FFF2-40B4-BE49-F238E27FC236}">
                <a16:creationId xmlns:a16="http://schemas.microsoft.com/office/drawing/2014/main" id="{E714C05C-9C53-43D3-46A9-8E7FCBF85A7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658" t="2849" r="16687" b="17124"/>
          <a:stretch>
            <a:fillRect/>
          </a:stretch>
        </p:blipFill>
        <p:spPr bwMode="auto">
          <a:xfrm>
            <a:off x="608012" y="445655"/>
            <a:ext cx="6385801"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21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FD78E-BCEB-CE44-6E9D-5BCF29C87F1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DB8DDA-ACA9-577A-FAD2-F19F0B46E7BB}"/>
              </a:ext>
            </a:extLst>
          </p:cNvPr>
          <p:cNvSpPr>
            <a:spLocks noGrp="1"/>
          </p:cNvSpPr>
          <p:nvPr>
            <p:ph type="body" sz="half" idx="2"/>
          </p:nvPr>
        </p:nvSpPr>
        <p:spPr>
          <a:xfrm>
            <a:off x="7759699" y="1651000"/>
            <a:ext cx="4367662" cy="4800600"/>
          </a:xfrm>
        </p:spPr>
        <p:txBody>
          <a:bodyPr>
            <a:noAutofit/>
          </a:bodyPr>
          <a:lstStyle/>
          <a:p>
            <a:r>
              <a:rPr lang="en-US" sz="3600" b="1" baseline="30000" dirty="0"/>
              <a:t>10 </a:t>
            </a:r>
            <a:r>
              <a:rPr lang="en-US" sz="3600" dirty="0"/>
              <a:t>He that leadeth into captivity shall go into captivity: he that </a:t>
            </a:r>
            <a:r>
              <a:rPr lang="en-US" sz="3600" dirty="0" err="1"/>
              <a:t>killeth</a:t>
            </a:r>
            <a:r>
              <a:rPr lang="en-US" sz="3600" dirty="0"/>
              <a:t> with the sword must be killed with the sword. Here is the patience and the faith of the saints.</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BB76880-B4A0-509D-68B3-26EF71C5A4E1}"/>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13:10</a:t>
            </a:r>
          </a:p>
        </p:txBody>
      </p:sp>
      <p:pic>
        <p:nvPicPr>
          <p:cNvPr id="2050" name="Picture 2" descr="CIVIL WAR] He Killed &quot;Bloody&quot; Bill Anderson, Historic Presentation Sword  sold at auction on 26th April | Fleischer's Auctions">
            <a:extLst>
              <a:ext uri="{FF2B5EF4-FFF2-40B4-BE49-F238E27FC236}">
                <a16:creationId xmlns:a16="http://schemas.microsoft.com/office/drawing/2014/main" id="{8D673DF5-80E2-26F7-7F32-6BCD65ADAB7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88206" y="482600"/>
            <a:ext cx="584200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998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8EFF8-BDBC-DBE0-DD5B-2135E9DDC47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84594DA-0235-111A-AA0B-8599E42EAA31}"/>
              </a:ext>
            </a:extLst>
          </p:cNvPr>
          <p:cNvSpPr>
            <a:spLocks noGrp="1"/>
          </p:cNvSpPr>
          <p:nvPr>
            <p:ph type="title"/>
          </p:nvPr>
        </p:nvSpPr>
        <p:spPr>
          <a:xfrm>
            <a:off x="684213" y="457201"/>
            <a:ext cx="10896600" cy="1523999"/>
          </a:xfrm>
        </p:spPr>
        <p:txBody>
          <a:bodyPr>
            <a:noAutofit/>
          </a:bodyPr>
          <a:lstStyle/>
          <a:p>
            <a:r>
              <a:rPr lang="en-US" sz="4800" dirty="0"/>
              <a:t>5. When was it that this captivity occurred?</a:t>
            </a:r>
            <a:endParaRPr lang="en-US" sz="8800" dirty="0"/>
          </a:p>
        </p:txBody>
      </p:sp>
      <p:sp>
        <p:nvSpPr>
          <p:cNvPr id="14" name="Content Placeholder 13">
            <a:extLst>
              <a:ext uri="{FF2B5EF4-FFF2-40B4-BE49-F238E27FC236}">
                <a16:creationId xmlns:a16="http://schemas.microsoft.com/office/drawing/2014/main" id="{23B14D09-4FBC-A1B6-DEFF-A5EF2CFEE443}"/>
              </a:ext>
            </a:extLst>
          </p:cNvPr>
          <p:cNvSpPr>
            <a:spLocks noGrp="1"/>
          </p:cNvSpPr>
          <p:nvPr>
            <p:ph idx="1"/>
          </p:nvPr>
        </p:nvSpPr>
        <p:spPr>
          <a:xfrm>
            <a:off x="836613" y="2133600"/>
            <a:ext cx="6017016" cy="3657600"/>
          </a:xfrm>
        </p:spPr>
        <p:txBody>
          <a:bodyPr>
            <a:noAutofit/>
          </a:bodyPr>
          <a:lstStyle/>
          <a:p>
            <a:pPr marL="0" indent="0">
              <a:buNone/>
            </a:pPr>
            <a:r>
              <a:rPr lang="en-US" sz="4000" b="1" dirty="0"/>
              <a:t>Answer:  </a:t>
            </a:r>
            <a:r>
              <a:rPr lang="en-US" sz="4000" dirty="0"/>
              <a:t>A.D. 1798</a:t>
            </a:r>
            <a:endParaRPr lang="en-US" sz="5400" dirty="0"/>
          </a:p>
        </p:txBody>
      </p:sp>
      <p:pic>
        <p:nvPicPr>
          <p:cNvPr id="2052" name="Picture 4" descr="213,000+ Question Mark Stock Photos, Pictures &amp; Royalty-Free ...">
            <a:extLst>
              <a:ext uri="{FF2B5EF4-FFF2-40B4-BE49-F238E27FC236}">
                <a16:creationId xmlns:a16="http://schemas.microsoft.com/office/drawing/2014/main" id="{15939650-FE7E-E12B-2BE5-77D0F409A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141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3A86E-7A2C-4A16-182D-6DF63147EA3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72AA441-62F8-B754-78D9-4CD911B875E8}"/>
              </a:ext>
            </a:extLst>
          </p:cNvPr>
          <p:cNvSpPr>
            <a:spLocks noGrp="1"/>
          </p:cNvSpPr>
          <p:nvPr>
            <p:ph type="title"/>
          </p:nvPr>
        </p:nvSpPr>
        <p:spPr>
          <a:xfrm>
            <a:off x="684213" y="457201"/>
            <a:ext cx="10896600" cy="1219199"/>
          </a:xfrm>
        </p:spPr>
        <p:txBody>
          <a:bodyPr>
            <a:noAutofit/>
          </a:bodyPr>
          <a:lstStyle/>
          <a:p>
            <a:r>
              <a:rPr lang="en-US" sz="4400" dirty="0"/>
              <a:t>6. At that time, what else did the prophet see?</a:t>
            </a:r>
            <a:endParaRPr lang="en-US" sz="11500" dirty="0"/>
          </a:p>
        </p:txBody>
      </p:sp>
      <p:sp>
        <p:nvSpPr>
          <p:cNvPr id="14" name="Content Placeholder 13">
            <a:extLst>
              <a:ext uri="{FF2B5EF4-FFF2-40B4-BE49-F238E27FC236}">
                <a16:creationId xmlns:a16="http://schemas.microsoft.com/office/drawing/2014/main" id="{86AF18C8-3FDB-F2C3-A920-A571B213A7C7}"/>
              </a:ext>
            </a:extLst>
          </p:cNvPr>
          <p:cNvSpPr>
            <a:spLocks noGrp="1"/>
          </p:cNvSpPr>
          <p:nvPr>
            <p:ph idx="1"/>
          </p:nvPr>
        </p:nvSpPr>
        <p:spPr>
          <a:xfrm>
            <a:off x="836613" y="1828800"/>
            <a:ext cx="6017016" cy="3962400"/>
          </a:xfrm>
        </p:spPr>
        <p:txBody>
          <a:bodyPr>
            <a:noAutofit/>
          </a:bodyPr>
          <a:lstStyle/>
          <a:p>
            <a:pPr marL="0" indent="0">
              <a:buNone/>
            </a:pPr>
            <a:r>
              <a:rPr lang="en-US" sz="4000" i="1" dirty="0"/>
              <a:t>Revelation 13:11</a:t>
            </a:r>
            <a:endParaRPr lang="en-US" sz="5400" i="1" dirty="0"/>
          </a:p>
        </p:txBody>
      </p:sp>
      <p:pic>
        <p:nvPicPr>
          <p:cNvPr id="2052" name="Picture 4" descr="213,000+ Question Mark Stock Photos, Pictures &amp; Royalty-Free ...">
            <a:extLst>
              <a:ext uri="{FF2B5EF4-FFF2-40B4-BE49-F238E27FC236}">
                <a16:creationId xmlns:a16="http://schemas.microsoft.com/office/drawing/2014/main" id="{ACB204D5-FFF6-2355-C63B-71DFFE156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77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8E2A4-76CB-EB51-2D30-C302DA569E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AA2C64E-7F1D-45CF-2F68-26B9E56F7614}"/>
              </a:ext>
            </a:extLst>
          </p:cNvPr>
          <p:cNvSpPr>
            <a:spLocks noGrp="1"/>
          </p:cNvSpPr>
          <p:nvPr>
            <p:ph type="body" sz="half" idx="2"/>
          </p:nvPr>
        </p:nvSpPr>
        <p:spPr>
          <a:xfrm>
            <a:off x="7759699" y="1651000"/>
            <a:ext cx="4367662" cy="4826000"/>
          </a:xfrm>
        </p:spPr>
        <p:txBody>
          <a:bodyPr>
            <a:noAutofit/>
          </a:bodyPr>
          <a:lstStyle/>
          <a:p>
            <a:r>
              <a:rPr lang="en-US" sz="4000" b="1" baseline="30000" dirty="0"/>
              <a:t>11 </a:t>
            </a:r>
            <a:r>
              <a:rPr lang="en-US" sz="4000" dirty="0"/>
              <a:t>And I beheld another beast coming up out of the earth; and he had two horns like a lamb, and he </a:t>
            </a:r>
            <a:r>
              <a:rPr lang="en-US" sz="4000" dirty="0" err="1"/>
              <a:t>spake</a:t>
            </a:r>
            <a:r>
              <a:rPr lang="en-US" sz="4000" dirty="0"/>
              <a:t> as a dragon.</a:t>
            </a:r>
            <a:endParaRPr lang="en-US" sz="333300" dirty="0"/>
          </a:p>
        </p:txBody>
      </p:sp>
      <p:sp>
        <p:nvSpPr>
          <p:cNvPr id="6" name="Title 1">
            <a:extLst>
              <a:ext uri="{FF2B5EF4-FFF2-40B4-BE49-F238E27FC236}">
                <a16:creationId xmlns:a16="http://schemas.microsoft.com/office/drawing/2014/main" id="{1D517EBF-9377-6A39-5FA8-2C56EDC4C2CD}"/>
              </a:ext>
            </a:extLst>
          </p:cNvPr>
          <p:cNvSpPr>
            <a:spLocks noGrp="1"/>
          </p:cNvSpPr>
          <p:nvPr>
            <p:ph type="title"/>
          </p:nvPr>
        </p:nvSpPr>
        <p:spPr>
          <a:xfrm>
            <a:off x="7770812" y="228600"/>
            <a:ext cx="3960812" cy="1422400"/>
          </a:xfrm>
        </p:spPr>
        <p:txBody>
          <a:bodyPr/>
          <a:lstStyle/>
          <a:p>
            <a:r>
              <a:rPr lang="en-US" sz="4400" dirty="0"/>
              <a:t>Revelation </a:t>
            </a:r>
            <a:br>
              <a:rPr lang="en-US" sz="4400" dirty="0"/>
            </a:br>
            <a:r>
              <a:rPr lang="en-US" sz="4400" dirty="0"/>
              <a:t>13:11</a:t>
            </a:r>
          </a:p>
        </p:txBody>
      </p:sp>
      <p:pic>
        <p:nvPicPr>
          <p:cNvPr id="12292" name="Picture 4" descr="The Beast with Lamb's Horns c. 1496-97 | As in the Whore of … | Flickr">
            <a:extLst>
              <a:ext uri="{FF2B5EF4-FFF2-40B4-BE49-F238E27FC236}">
                <a16:creationId xmlns:a16="http://schemas.microsoft.com/office/drawing/2014/main" id="{2728AEFE-EFE1-8ADA-34D9-04EB059F893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695"/>
          <a:stretch>
            <a:fillRect/>
          </a:stretch>
        </p:blipFill>
        <p:spPr bwMode="auto">
          <a:xfrm>
            <a:off x="303212" y="571500"/>
            <a:ext cx="7152189"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00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D4F3B-653A-F4EB-1AD6-25813DFDB38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DC19DFC-572D-FD62-A234-423A754B10F9}"/>
              </a:ext>
            </a:extLst>
          </p:cNvPr>
          <p:cNvSpPr>
            <a:spLocks noGrp="1"/>
          </p:cNvSpPr>
          <p:nvPr>
            <p:ph type="title"/>
          </p:nvPr>
        </p:nvSpPr>
        <p:spPr>
          <a:xfrm>
            <a:off x="684213" y="457201"/>
            <a:ext cx="10896600" cy="761999"/>
          </a:xfrm>
        </p:spPr>
        <p:txBody>
          <a:bodyPr>
            <a:noAutofit/>
          </a:bodyPr>
          <a:lstStyle/>
          <a:p>
            <a:r>
              <a:rPr lang="en-US" dirty="0"/>
              <a:t>7. Is it for us to know what this means?</a:t>
            </a:r>
            <a:endParaRPr lang="en-US" sz="11500" dirty="0"/>
          </a:p>
        </p:txBody>
      </p:sp>
      <p:sp>
        <p:nvSpPr>
          <p:cNvPr id="14" name="Content Placeholder 13">
            <a:extLst>
              <a:ext uri="{FF2B5EF4-FFF2-40B4-BE49-F238E27FC236}">
                <a16:creationId xmlns:a16="http://schemas.microsoft.com/office/drawing/2014/main" id="{F6927F2A-500E-8EA7-3DD4-9768181C5A7C}"/>
              </a:ext>
            </a:extLst>
          </p:cNvPr>
          <p:cNvSpPr>
            <a:spLocks noGrp="1"/>
          </p:cNvSpPr>
          <p:nvPr>
            <p:ph idx="1"/>
          </p:nvPr>
        </p:nvSpPr>
        <p:spPr>
          <a:xfrm>
            <a:off x="836613" y="1828800"/>
            <a:ext cx="6017016" cy="3962400"/>
          </a:xfrm>
        </p:spPr>
        <p:txBody>
          <a:bodyPr>
            <a:noAutofit/>
          </a:bodyPr>
          <a:lstStyle/>
          <a:p>
            <a:pPr marL="0" indent="0">
              <a:buNone/>
            </a:pPr>
            <a:r>
              <a:rPr lang="en-US" sz="4000" i="1" dirty="0"/>
              <a:t>Deuteronomy 29:29</a:t>
            </a:r>
            <a:endParaRPr lang="en-US" sz="5400" i="1" dirty="0"/>
          </a:p>
        </p:txBody>
      </p:sp>
      <p:pic>
        <p:nvPicPr>
          <p:cNvPr id="2052" name="Picture 4" descr="213,000+ Question Mark Stock Photos, Pictures &amp; Royalty-Free ...">
            <a:extLst>
              <a:ext uri="{FF2B5EF4-FFF2-40B4-BE49-F238E27FC236}">
                <a16:creationId xmlns:a16="http://schemas.microsoft.com/office/drawing/2014/main" id="{DEC4D121-6D67-2024-C0DE-C77C1B967C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78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C3330-2D6E-33F9-6DA4-7C3306B13A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B37EF26-83A1-6EFE-3AB1-F4B79661C8CF}"/>
              </a:ext>
            </a:extLst>
          </p:cNvPr>
          <p:cNvSpPr>
            <a:spLocks noGrp="1"/>
          </p:cNvSpPr>
          <p:nvPr>
            <p:ph type="body" sz="half" idx="2"/>
          </p:nvPr>
        </p:nvSpPr>
        <p:spPr>
          <a:xfrm>
            <a:off x="7759699" y="1651000"/>
            <a:ext cx="4125914" cy="4826000"/>
          </a:xfrm>
        </p:spPr>
        <p:txBody>
          <a:bodyPr>
            <a:noAutofit/>
          </a:bodyPr>
          <a:lstStyle/>
          <a:p>
            <a:r>
              <a:rPr lang="en-US" sz="3400" b="1" baseline="30000" dirty="0"/>
              <a:t>29 </a:t>
            </a:r>
            <a:r>
              <a:rPr lang="en-US" sz="3400" dirty="0"/>
              <a:t>The secret things belong unto the </a:t>
            </a:r>
            <a:r>
              <a:rPr lang="en-US" sz="3400" cap="small" dirty="0"/>
              <a:t>Lord</a:t>
            </a:r>
            <a:r>
              <a:rPr lang="en-US" sz="3400" dirty="0"/>
              <a:t> our God: but those things which are revealed belong unto us and to our children for ever, that we may do all the words of this law.</a:t>
            </a:r>
          </a:p>
        </p:txBody>
      </p:sp>
      <p:sp>
        <p:nvSpPr>
          <p:cNvPr id="6" name="Title 1">
            <a:extLst>
              <a:ext uri="{FF2B5EF4-FFF2-40B4-BE49-F238E27FC236}">
                <a16:creationId xmlns:a16="http://schemas.microsoft.com/office/drawing/2014/main" id="{6867F5F7-F8F1-3F80-1640-3F969AA8B7D9}"/>
              </a:ext>
            </a:extLst>
          </p:cNvPr>
          <p:cNvSpPr>
            <a:spLocks noGrp="1"/>
          </p:cNvSpPr>
          <p:nvPr>
            <p:ph type="title"/>
          </p:nvPr>
        </p:nvSpPr>
        <p:spPr>
          <a:xfrm>
            <a:off x="7770812" y="228600"/>
            <a:ext cx="3960812" cy="1422400"/>
          </a:xfrm>
        </p:spPr>
        <p:txBody>
          <a:bodyPr/>
          <a:lstStyle/>
          <a:p>
            <a:r>
              <a:rPr lang="en-US" sz="4000" dirty="0"/>
              <a:t>Deuteronomy</a:t>
            </a:r>
            <a:br>
              <a:rPr lang="en-US" sz="4400" dirty="0"/>
            </a:br>
            <a:r>
              <a:rPr lang="en-US" sz="4400" dirty="0"/>
              <a:t> 29:29</a:t>
            </a:r>
          </a:p>
        </p:txBody>
      </p:sp>
      <p:pic>
        <p:nvPicPr>
          <p:cNvPr id="13314" name="Picture 2" descr="How to Understand the Book of Revelation | Christian.net">
            <a:extLst>
              <a:ext uri="{FF2B5EF4-FFF2-40B4-BE49-F238E27FC236}">
                <a16:creationId xmlns:a16="http://schemas.microsoft.com/office/drawing/2014/main" id="{EE60E9DB-17F9-0A62-B2D2-7BA52D4A9E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812" y="1016000"/>
            <a:ext cx="7239000" cy="482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3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9B141-20CF-AD99-8EB6-263FE5BD4FB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9184D3F-9763-3671-CF1D-A3275CDFFE9D}"/>
              </a:ext>
            </a:extLst>
          </p:cNvPr>
          <p:cNvSpPr>
            <a:spLocks noGrp="1"/>
          </p:cNvSpPr>
          <p:nvPr>
            <p:ph type="title"/>
          </p:nvPr>
        </p:nvSpPr>
        <p:spPr>
          <a:xfrm>
            <a:off x="684213" y="457201"/>
            <a:ext cx="10896600" cy="761999"/>
          </a:xfrm>
        </p:spPr>
        <p:txBody>
          <a:bodyPr>
            <a:noAutofit/>
          </a:bodyPr>
          <a:lstStyle/>
          <a:p>
            <a:r>
              <a:rPr lang="en-US" dirty="0"/>
              <a:t>8. Is this a revelation?</a:t>
            </a:r>
            <a:endParaRPr lang="en-US" sz="11500" dirty="0"/>
          </a:p>
        </p:txBody>
      </p:sp>
      <p:sp>
        <p:nvSpPr>
          <p:cNvPr id="14" name="Content Placeholder 13">
            <a:extLst>
              <a:ext uri="{FF2B5EF4-FFF2-40B4-BE49-F238E27FC236}">
                <a16:creationId xmlns:a16="http://schemas.microsoft.com/office/drawing/2014/main" id="{48312BEE-D688-0BE5-ABE8-C7DBE36D9744}"/>
              </a:ext>
            </a:extLst>
          </p:cNvPr>
          <p:cNvSpPr>
            <a:spLocks noGrp="1"/>
          </p:cNvSpPr>
          <p:nvPr>
            <p:ph idx="1"/>
          </p:nvPr>
        </p:nvSpPr>
        <p:spPr>
          <a:xfrm>
            <a:off x="836613" y="1828800"/>
            <a:ext cx="6017016" cy="3962400"/>
          </a:xfrm>
        </p:spPr>
        <p:txBody>
          <a:bodyPr>
            <a:noAutofit/>
          </a:bodyPr>
          <a:lstStyle/>
          <a:p>
            <a:pPr marL="0" indent="0">
              <a:buNone/>
            </a:pPr>
            <a:r>
              <a:rPr lang="en-US" sz="4000" i="1" dirty="0"/>
              <a:t>Revelation, 1:1, 3</a:t>
            </a:r>
            <a:endParaRPr lang="en-US" sz="5400" i="1" dirty="0"/>
          </a:p>
        </p:txBody>
      </p:sp>
      <p:pic>
        <p:nvPicPr>
          <p:cNvPr id="2052" name="Picture 4" descr="213,000+ Question Mark Stock Photos, Pictures &amp; Royalty-Free ...">
            <a:extLst>
              <a:ext uri="{FF2B5EF4-FFF2-40B4-BE49-F238E27FC236}">
                <a16:creationId xmlns:a16="http://schemas.microsoft.com/office/drawing/2014/main" id="{FF6E4064-56FC-AA5B-C979-60B9266036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63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0377D-8566-740B-D3F8-02AF81B3F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181DB-F518-2CB4-7B04-147B89D9822E}"/>
              </a:ext>
            </a:extLst>
          </p:cNvPr>
          <p:cNvSpPr>
            <a:spLocks noGrp="1"/>
          </p:cNvSpPr>
          <p:nvPr>
            <p:ph type="title"/>
          </p:nvPr>
        </p:nvSpPr>
        <p:spPr>
          <a:xfrm>
            <a:off x="1218883" y="228601"/>
            <a:ext cx="9751060" cy="1143000"/>
          </a:xfrm>
        </p:spPr>
        <p:txBody>
          <a:bodyPr/>
          <a:lstStyle/>
          <a:p>
            <a:r>
              <a:rPr lang="en-US" dirty="0"/>
              <a:t>What then is the date of the establishment of the Papacy?</a:t>
            </a:r>
          </a:p>
        </p:txBody>
      </p:sp>
      <p:sp>
        <p:nvSpPr>
          <p:cNvPr id="3" name="Text Placeholder 2">
            <a:extLst>
              <a:ext uri="{FF2B5EF4-FFF2-40B4-BE49-F238E27FC236}">
                <a16:creationId xmlns:a16="http://schemas.microsoft.com/office/drawing/2014/main" id="{47C12D1A-D915-3821-082E-2ACF05C2A641}"/>
              </a:ext>
            </a:extLst>
          </p:cNvPr>
          <p:cNvSpPr>
            <a:spLocks noGrp="1"/>
          </p:cNvSpPr>
          <p:nvPr>
            <p:ph type="body" idx="1"/>
          </p:nvPr>
        </p:nvSpPr>
        <p:spPr>
          <a:xfrm>
            <a:off x="608013" y="1524000"/>
            <a:ext cx="7010400" cy="4800600"/>
          </a:xfrm>
        </p:spPr>
        <p:txBody>
          <a:bodyPr/>
          <a:lstStyle/>
          <a:p>
            <a:pPr algn="l"/>
            <a:r>
              <a:rPr lang="en-US" sz="4000" dirty="0"/>
              <a:t>As the little horn power, the Papacy, was to be established by the fall of three of the ten kingdoms, and as the last of these fell in A.D. 538, it is clear that A.D. 538 is the date from which the establishment of the Papacy must be reckoned.</a:t>
            </a:r>
            <a:endParaRPr lang="en-US" sz="4800" dirty="0"/>
          </a:p>
        </p:txBody>
      </p:sp>
      <p:pic>
        <p:nvPicPr>
          <p:cNvPr id="50178" name="Picture 2" descr="On “conservative Catholics” and the papacy – Catholic World Report">
            <a:extLst>
              <a:ext uri="{FF2B5EF4-FFF2-40B4-BE49-F238E27FC236}">
                <a16:creationId xmlns:a16="http://schemas.microsoft.com/office/drawing/2014/main" id="{15B6F9CE-CF0A-ADE2-C1EB-5B5F7C8F80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82" r="50000"/>
          <a:stretch>
            <a:fillRect/>
          </a:stretch>
        </p:blipFill>
        <p:spPr bwMode="auto">
          <a:xfrm>
            <a:off x="7888020" y="1375612"/>
            <a:ext cx="3723288" cy="5201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87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2AA0D-C8AC-F9D8-492D-EBA5814437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0F484CB-F356-6237-1647-AA5AFA67790A}"/>
              </a:ext>
            </a:extLst>
          </p:cNvPr>
          <p:cNvSpPr>
            <a:spLocks noGrp="1"/>
          </p:cNvSpPr>
          <p:nvPr>
            <p:ph type="body" sz="half" idx="2"/>
          </p:nvPr>
        </p:nvSpPr>
        <p:spPr>
          <a:xfrm>
            <a:off x="7759699" y="1651000"/>
            <a:ext cx="4125914" cy="4826000"/>
          </a:xfrm>
        </p:spPr>
        <p:txBody>
          <a:bodyPr>
            <a:noAutofit/>
          </a:bodyPr>
          <a:lstStyle/>
          <a:p>
            <a:r>
              <a:rPr lang="en-US" sz="3200" dirty="0"/>
              <a:t>The Revelation of Jesus Christ, which God gave unto him, to shew unto his servants things which must shortly come to pass; and he sent and signified it by his angel unto his servant John:</a:t>
            </a:r>
            <a:endParaRPr lang="en-US" sz="4400" dirty="0"/>
          </a:p>
        </p:txBody>
      </p:sp>
      <p:sp>
        <p:nvSpPr>
          <p:cNvPr id="6" name="Title 1">
            <a:extLst>
              <a:ext uri="{FF2B5EF4-FFF2-40B4-BE49-F238E27FC236}">
                <a16:creationId xmlns:a16="http://schemas.microsoft.com/office/drawing/2014/main" id="{CFCF6344-E6C2-482B-D894-458413D30012}"/>
              </a:ext>
            </a:extLst>
          </p:cNvPr>
          <p:cNvSpPr>
            <a:spLocks noGrp="1"/>
          </p:cNvSpPr>
          <p:nvPr>
            <p:ph type="title"/>
          </p:nvPr>
        </p:nvSpPr>
        <p:spPr>
          <a:xfrm>
            <a:off x="7770812" y="228600"/>
            <a:ext cx="3960812" cy="1422400"/>
          </a:xfrm>
        </p:spPr>
        <p:txBody>
          <a:bodyPr/>
          <a:lstStyle/>
          <a:p>
            <a:r>
              <a:rPr lang="en-US" sz="4000" dirty="0"/>
              <a:t>Revelation </a:t>
            </a:r>
            <a:br>
              <a:rPr lang="en-US" sz="4000" dirty="0"/>
            </a:br>
            <a:r>
              <a:rPr lang="en-US" sz="4000" dirty="0"/>
              <a:t>1:1, 3</a:t>
            </a:r>
            <a:endParaRPr lang="en-US" sz="4400" dirty="0"/>
          </a:p>
        </p:txBody>
      </p:sp>
      <p:pic>
        <p:nvPicPr>
          <p:cNvPr id="18434" name="Picture 2" descr="Revelation 1:1-8 | Free Grace Bible Study - Free Grace International">
            <a:extLst>
              <a:ext uri="{FF2B5EF4-FFF2-40B4-BE49-F238E27FC236}">
                <a16:creationId xmlns:a16="http://schemas.microsoft.com/office/drawing/2014/main" id="{36C898D0-AF44-10C4-ADDC-F36B1EF4C41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88206" y="482600"/>
            <a:ext cx="584200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71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B129A-662C-52ED-61C0-F656E23E244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D7A3B1-A68D-F402-A1C1-894E7D2D3994}"/>
              </a:ext>
            </a:extLst>
          </p:cNvPr>
          <p:cNvSpPr>
            <a:spLocks noGrp="1"/>
          </p:cNvSpPr>
          <p:nvPr>
            <p:ph type="body" sz="half" idx="2"/>
          </p:nvPr>
        </p:nvSpPr>
        <p:spPr>
          <a:xfrm>
            <a:off x="7759699" y="1651000"/>
            <a:ext cx="4125914" cy="4826000"/>
          </a:xfrm>
        </p:spPr>
        <p:txBody>
          <a:bodyPr>
            <a:noAutofit/>
          </a:bodyPr>
          <a:lstStyle/>
          <a:p>
            <a:r>
              <a:rPr lang="en-US" sz="3600" b="1" baseline="30000" dirty="0"/>
              <a:t>3 </a:t>
            </a:r>
            <a:r>
              <a:rPr lang="en-US" sz="3600" dirty="0"/>
              <a:t>Blessed is he that </a:t>
            </a:r>
            <a:r>
              <a:rPr lang="en-US" sz="3600" dirty="0" err="1"/>
              <a:t>readeth</a:t>
            </a:r>
            <a:r>
              <a:rPr lang="en-US" sz="3600" dirty="0"/>
              <a:t>, and they that hear the words of this prophecy, and keep those things which are written therein: for the time is at hand.</a:t>
            </a:r>
            <a:endParaRPr lang="en-US" sz="6600" dirty="0"/>
          </a:p>
        </p:txBody>
      </p:sp>
      <p:sp>
        <p:nvSpPr>
          <p:cNvPr id="6" name="Title 1">
            <a:extLst>
              <a:ext uri="{FF2B5EF4-FFF2-40B4-BE49-F238E27FC236}">
                <a16:creationId xmlns:a16="http://schemas.microsoft.com/office/drawing/2014/main" id="{AD28A68C-E5E2-0029-63C1-DA6AF48A54E7}"/>
              </a:ext>
            </a:extLst>
          </p:cNvPr>
          <p:cNvSpPr>
            <a:spLocks noGrp="1"/>
          </p:cNvSpPr>
          <p:nvPr>
            <p:ph type="title"/>
          </p:nvPr>
        </p:nvSpPr>
        <p:spPr>
          <a:xfrm>
            <a:off x="7770812" y="228600"/>
            <a:ext cx="3960812" cy="1422400"/>
          </a:xfrm>
        </p:spPr>
        <p:txBody>
          <a:bodyPr/>
          <a:lstStyle/>
          <a:p>
            <a:r>
              <a:rPr lang="en-US" sz="4000" dirty="0"/>
              <a:t>Revelation </a:t>
            </a:r>
            <a:br>
              <a:rPr lang="en-US" sz="4000" dirty="0"/>
            </a:br>
            <a:r>
              <a:rPr lang="en-US" sz="4000" dirty="0"/>
              <a:t>1:1, 3</a:t>
            </a:r>
            <a:endParaRPr lang="en-US" sz="4400" dirty="0"/>
          </a:p>
        </p:txBody>
      </p:sp>
      <p:pic>
        <p:nvPicPr>
          <p:cNvPr id="19458" name="Picture 2" descr="Revelation 1:9-20 | Free Grace Bible Study - Free Grace International">
            <a:extLst>
              <a:ext uri="{FF2B5EF4-FFF2-40B4-BE49-F238E27FC236}">
                <a16:creationId xmlns:a16="http://schemas.microsoft.com/office/drawing/2014/main" id="{53D27B5A-8E7E-E62B-D256-AD68B4CB1B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88206" y="482600"/>
            <a:ext cx="5842000"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053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85023-2A45-89DE-F506-22F42913F58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8B38F2F-A03D-1ADA-878C-FB38EEE8A0B5}"/>
              </a:ext>
            </a:extLst>
          </p:cNvPr>
          <p:cNvSpPr>
            <a:spLocks noGrp="1"/>
          </p:cNvSpPr>
          <p:nvPr>
            <p:ph type="title"/>
          </p:nvPr>
        </p:nvSpPr>
        <p:spPr>
          <a:xfrm>
            <a:off x="684213" y="457201"/>
            <a:ext cx="10896600" cy="1066799"/>
          </a:xfrm>
        </p:spPr>
        <p:txBody>
          <a:bodyPr>
            <a:noAutofit/>
          </a:bodyPr>
          <a:lstStyle/>
          <a:p>
            <a:r>
              <a:rPr lang="en-US" dirty="0"/>
              <a:t>9.  What part of the world was represented by the symbol of the leopard?</a:t>
            </a:r>
            <a:endParaRPr lang="en-US" sz="11500" dirty="0"/>
          </a:p>
        </p:txBody>
      </p:sp>
      <p:sp>
        <p:nvSpPr>
          <p:cNvPr id="14" name="Content Placeholder 13">
            <a:extLst>
              <a:ext uri="{FF2B5EF4-FFF2-40B4-BE49-F238E27FC236}">
                <a16:creationId xmlns:a16="http://schemas.microsoft.com/office/drawing/2014/main" id="{02E40185-25A1-E581-D35C-F213ED96BC57}"/>
              </a:ext>
            </a:extLst>
          </p:cNvPr>
          <p:cNvSpPr>
            <a:spLocks noGrp="1"/>
          </p:cNvSpPr>
          <p:nvPr>
            <p:ph idx="1"/>
          </p:nvPr>
        </p:nvSpPr>
        <p:spPr>
          <a:xfrm>
            <a:off x="836613" y="1828800"/>
            <a:ext cx="6017016" cy="3962400"/>
          </a:xfrm>
        </p:spPr>
        <p:txBody>
          <a:bodyPr>
            <a:noAutofit/>
          </a:bodyPr>
          <a:lstStyle/>
          <a:p>
            <a:pPr marL="0" indent="0">
              <a:buNone/>
            </a:pPr>
            <a:r>
              <a:rPr lang="en-US" sz="4000" b="1" dirty="0"/>
              <a:t>Answer:  </a:t>
            </a:r>
            <a:r>
              <a:rPr lang="en-US" sz="4000" dirty="0"/>
              <a:t>Grecia</a:t>
            </a:r>
            <a:endParaRPr lang="en-US" sz="5400" dirty="0"/>
          </a:p>
        </p:txBody>
      </p:sp>
      <p:pic>
        <p:nvPicPr>
          <p:cNvPr id="2052" name="Picture 4" descr="213,000+ Question Mark Stock Photos, Pictures &amp; Royalty-Free ...">
            <a:extLst>
              <a:ext uri="{FF2B5EF4-FFF2-40B4-BE49-F238E27FC236}">
                <a16:creationId xmlns:a16="http://schemas.microsoft.com/office/drawing/2014/main" id="{6177F21B-0E3C-DF97-42C6-C3B9634FB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The Prophecy of Daniel and The Revelation of John Contain the World's ...">
            <a:extLst>
              <a:ext uri="{FF2B5EF4-FFF2-40B4-BE49-F238E27FC236}">
                <a16:creationId xmlns:a16="http://schemas.microsoft.com/office/drawing/2014/main" id="{8072BF4B-314D-8C58-2943-57CBAC9B67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445" y="2514600"/>
            <a:ext cx="6365275"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37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5AAA3-EC5A-D6CD-AD5F-B063CD6CEE2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0846E1F-EF3D-BD4A-A6A2-BA74C20814B0}"/>
              </a:ext>
            </a:extLst>
          </p:cNvPr>
          <p:cNvSpPr>
            <a:spLocks noGrp="1"/>
          </p:cNvSpPr>
          <p:nvPr>
            <p:ph type="title"/>
          </p:nvPr>
        </p:nvSpPr>
        <p:spPr>
          <a:xfrm>
            <a:off x="684213" y="457201"/>
            <a:ext cx="10896600" cy="1066799"/>
          </a:xfrm>
        </p:spPr>
        <p:txBody>
          <a:bodyPr>
            <a:noAutofit/>
          </a:bodyPr>
          <a:lstStyle/>
          <a:p>
            <a:r>
              <a:rPr lang="en-US" dirty="0"/>
              <a:t>9.  What part of the world was represented by the symbol of the Bear?</a:t>
            </a:r>
            <a:endParaRPr lang="en-US" sz="11500" dirty="0"/>
          </a:p>
        </p:txBody>
      </p:sp>
      <p:sp>
        <p:nvSpPr>
          <p:cNvPr id="14" name="Content Placeholder 13">
            <a:extLst>
              <a:ext uri="{FF2B5EF4-FFF2-40B4-BE49-F238E27FC236}">
                <a16:creationId xmlns:a16="http://schemas.microsoft.com/office/drawing/2014/main" id="{5CFE4B31-2C07-984A-0C58-B2A92B5DBBB6}"/>
              </a:ext>
            </a:extLst>
          </p:cNvPr>
          <p:cNvSpPr>
            <a:spLocks noGrp="1"/>
          </p:cNvSpPr>
          <p:nvPr>
            <p:ph idx="1"/>
          </p:nvPr>
        </p:nvSpPr>
        <p:spPr>
          <a:xfrm>
            <a:off x="836612" y="1828800"/>
            <a:ext cx="6553199" cy="3962400"/>
          </a:xfrm>
        </p:spPr>
        <p:txBody>
          <a:bodyPr>
            <a:noAutofit/>
          </a:bodyPr>
          <a:lstStyle/>
          <a:p>
            <a:pPr marL="0" indent="0">
              <a:buNone/>
            </a:pPr>
            <a:r>
              <a:rPr lang="en-US" sz="4000" b="1" dirty="0"/>
              <a:t>Answer:  </a:t>
            </a:r>
            <a:r>
              <a:rPr lang="en-US" sz="4000" dirty="0"/>
              <a:t>Media and Persia</a:t>
            </a:r>
            <a:endParaRPr lang="en-US" sz="5400" dirty="0"/>
          </a:p>
        </p:txBody>
      </p:sp>
      <p:pic>
        <p:nvPicPr>
          <p:cNvPr id="2052" name="Picture 4" descr="213,000+ Question Mark Stock Photos, Pictures &amp; Royalty-Free ...">
            <a:extLst>
              <a:ext uri="{FF2B5EF4-FFF2-40B4-BE49-F238E27FC236}">
                <a16:creationId xmlns:a16="http://schemas.microsoft.com/office/drawing/2014/main" id="{B9E81CD2-1B34-D415-5101-0E1C766463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Daniel 7: 5 bear represents Persia. Ribs are Lydia, Babylon and Egypt ...">
            <a:extLst>
              <a:ext uri="{FF2B5EF4-FFF2-40B4-BE49-F238E27FC236}">
                <a16:creationId xmlns:a16="http://schemas.microsoft.com/office/drawing/2014/main" id="{0160FC38-1A7C-BF07-9EED-B627C18D2D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8211" y="2743200"/>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881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CA281-A75E-53FF-88CF-5E8ABA2B536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179A256-FEAB-A950-3AED-86A5654A4A4A}"/>
              </a:ext>
            </a:extLst>
          </p:cNvPr>
          <p:cNvSpPr>
            <a:spLocks noGrp="1"/>
          </p:cNvSpPr>
          <p:nvPr>
            <p:ph type="title"/>
          </p:nvPr>
        </p:nvSpPr>
        <p:spPr>
          <a:xfrm>
            <a:off x="684213" y="457201"/>
            <a:ext cx="10896600" cy="1066799"/>
          </a:xfrm>
        </p:spPr>
        <p:txBody>
          <a:bodyPr>
            <a:noAutofit/>
          </a:bodyPr>
          <a:lstStyle/>
          <a:p>
            <a:r>
              <a:rPr lang="en-US" dirty="0"/>
              <a:t>9.  What part of the world was represented by the symbol of the lion?</a:t>
            </a:r>
            <a:endParaRPr lang="en-US" sz="11500" dirty="0"/>
          </a:p>
        </p:txBody>
      </p:sp>
      <p:sp>
        <p:nvSpPr>
          <p:cNvPr id="14" name="Content Placeholder 13">
            <a:extLst>
              <a:ext uri="{FF2B5EF4-FFF2-40B4-BE49-F238E27FC236}">
                <a16:creationId xmlns:a16="http://schemas.microsoft.com/office/drawing/2014/main" id="{09A04ECF-11F0-D3CC-E092-365D0F787653}"/>
              </a:ext>
            </a:extLst>
          </p:cNvPr>
          <p:cNvSpPr>
            <a:spLocks noGrp="1"/>
          </p:cNvSpPr>
          <p:nvPr>
            <p:ph idx="1"/>
          </p:nvPr>
        </p:nvSpPr>
        <p:spPr>
          <a:xfrm>
            <a:off x="836612" y="1828800"/>
            <a:ext cx="6553199" cy="3962400"/>
          </a:xfrm>
        </p:spPr>
        <p:txBody>
          <a:bodyPr>
            <a:noAutofit/>
          </a:bodyPr>
          <a:lstStyle/>
          <a:p>
            <a:pPr marL="0" indent="0">
              <a:buNone/>
            </a:pPr>
            <a:r>
              <a:rPr lang="en-US" sz="4000" b="1" dirty="0"/>
              <a:t>Answer:  </a:t>
            </a:r>
            <a:r>
              <a:rPr lang="en-US" sz="4000" dirty="0"/>
              <a:t>Babylonia</a:t>
            </a:r>
            <a:endParaRPr lang="en-US" sz="5400" dirty="0"/>
          </a:p>
        </p:txBody>
      </p:sp>
      <p:pic>
        <p:nvPicPr>
          <p:cNvPr id="2052" name="Picture 4" descr="213,000+ Question Mark Stock Photos, Pictures &amp; Royalty-Free ...">
            <a:extLst>
              <a:ext uri="{FF2B5EF4-FFF2-40B4-BE49-F238E27FC236}">
                <a16:creationId xmlns:a16="http://schemas.microsoft.com/office/drawing/2014/main" id="{DD9820D0-8389-3DA7-E9A7-88F614397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What does Daniel 7:4 mean? | Bible Art">
            <a:extLst>
              <a:ext uri="{FF2B5EF4-FFF2-40B4-BE49-F238E27FC236}">
                <a16:creationId xmlns:a16="http://schemas.microsoft.com/office/drawing/2014/main" id="{8EAF9C0F-9CCB-4069-9FD0-1C3F1F84F1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666" b="16667"/>
          <a:stretch>
            <a:fillRect/>
          </a:stretch>
        </p:blipFill>
        <p:spPr bwMode="auto">
          <a:xfrm>
            <a:off x="1141412" y="2514600"/>
            <a:ext cx="5334000" cy="4089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906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E3776-942D-A584-0719-99293E9D499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1FA4B82-2865-987D-A270-9E28F93291C8}"/>
              </a:ext>
            </a:extLst>
          </p:cNvPr>
          <p:cNvSpPr>
            <a:spLocks noGrp="1"/>
          </p:cNvSpPr>
          <p:nvPr>
            <p:ph type="title"/>
          </p:nvPr>
        </p:nvSpPr>
        <p:spPr>
          <a:xfrm>
            <a:off x="684213" y="457201"/>
            <a:ext cx="10896600" cy="1066799"/>
          </a:xfrm>
        </p:spPr>
        <p:txBody>
          <a:bodyPr>
            <a:noAutofit/>
          </a:bodyPr>
          <a:lstStyle/>
          <a:p>
            <a:r>
              <a:rPr lang="en-US" dirty="0"/>
              <a:t>9.  What part the beast and the ten horns?</a:t>
            </a:r>
            <a:endParaRPr lang="en-US" sz="11500" dirty="0"/>
          </a:p>
        </p:txBody>
      </p:sp>
      <p:sp>
        <p:nvSpPr>
          <p:cNvPr id="14" name="Content Placeholder 13">
            <a:extLst>
              <a:ext uri="{FF2B5EF4-FFF2-40B4-BE49-F238E27FC236}">
                <a16:creationId xmlns:a16="http://schemas.microsoft.com/office/drawing/2014/main" id="{8859722C-205E-F6BA-ACA2-F359BE0D4D8C}"/>
              </a:ext>
            </a:extLst>
          </p:cNvPr>
          <p:cNvSpPr>
            <a:spLocks noGrp="1"/>
          </p:cNvSpPr>
          <p:nvPr>
            <p:ph idx="1"/>
          </p:nvPr>
        </p:nvSpPr>
        <p:spPr>
          <a:xfrm>
            <a:off x="836612" y="1828800"/>
            <a:ext cx="6553199" cy="3962400"/>
          </a:xfrm>
        </p:spPr>
        <p:txBody>
          <a:bodyPr>
            <a:noAutofit/>
          </a:bodyPr>
          <a:lstStyle/>
          <a:p>
            <a:pPr marL="0" indent="0">
              <a:buNone/>
            </a:pPr>
            <a:r>
              <a:rPr lang="en-US" sz="4000" b="1" dirty="0"/>
              <a:t>Answer: </a:t>
            </a:r>
            <a:r>
              <a:rPr lang="en-US" sz="4000" dirty="0"/>
              <a:t>Western Europe and North Africa</a:t>
            </a:r>
          </a:p>
        </p:txBody>
      </p:sp>
      <p:pic>
        <p:nvPicPr>
          <p:cNvPr id="2052" name="Picture 4" descr="213,000+ Question Mark Stock Photos, Pictures &amp; Royalty-Free ...">
            <a:extLst>
              <a:ext uri="{FF2B5EF4-FFF2-40B4-BE49-F238E27FC236}">
                <a16:creationId xmlns:a16="http://schemas.microsoft.com/office/drawing/2014/main" id="{09A1422C-FE77-B83D-73DC-4228937E3E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Daniel Chapter 7) Who Are the Four Beasts?">
            <a:extLst>
              <a:ext uri="{FF2B5EF4-FFF2-40B4-BE49-F238E27FC236}">
                <a16:creationId xmlns:a16="http://schemas.microsoft.com/office/drawing/2014/main" id="{2E5F8EC3-8CF7-4160-08FD-34C73A5DA2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858"/>
          <a:stretch>
            <a:fillRect/>
          </a:stretch>
        </p:blipFill>
        <p:spPr bwMode="auto">
          <a:xfrm>
            <a:off x="912812" y="3103785"/>
            <a:ext cx="4876800" cy="3297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173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C1080-4019-CB9A-B95F-AFB5A850302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EA97FA9-5269-84CC-1777-FD4C8E55FBC5}"/>
              </a:ext>
            </a:extLst>
          </p:cNvPr>
          <p:cNvSpPr>
            <a:spLocks noGrp="1"/>
          </p:cNvSpPr>
          <p:nvPr>
            <p:ph type="title"/>
          </p:nvPr>
        </p:nvSpPr>
        <p:spPr>
          <a:xfrm>
            <a:off x="531812" y="18473"/>
            <a:ext cx="10896600" cy="2648527"/>
          </a:xfrm>
        </p:spPr>
        <p:txBody>
          <a:bodyPr>
            <a:noAutofit/>
          </a:bodyPr>
          <a:lstStyle/>
          <a:p>
            <a:r>
              <a:rPr lang="en-US" sz="4000" dirty="0"/>
              <a:t>10. Then, as the characteristics of all these are found in the first beast of Revelation 13, what parts of the world are covered by the description of this first beast?</a:t>
            </a:r>
            <a:endParaRPr lang="en-US" sz="13800" dirty="0"/>
          </a:p>
        </p:txBody>
      </p:sp>
      <p:sp>
        <p:nvSpPr>
          <p:cNvPr id="14" name="Content Placeholder 13">
            <a:extLst>
              <a:ext uri="{FF2B5EF4-FFF2-40B4-BE49-F238E27FC236}">
                <a16:creationId xmlns:a16="http://schemas.microsoft.com/office/drawing/2014/main" id="{C7C502FC-9EEE-39C9-9986-7B6FA58F138D}"/>
              </a:ext>
            </a:extLst>
          </p:cNvPr>
          <p:cNvSpPr>
            <a:spLocks noGrp="1"/>
          </p:cNvSpPr>
          <p:nvPr>
            <p:ph idx="1"/>
          </p:nvPr>
        </p:nvSpPr>
        <p:spPr>
          <a:xfrm>
            <a:off x="836612" y="3142672"/>
            <a:ext cx="6553199" cy="2648528"/>
          </a:xfrm>
        </p:spPr>
        <p:txBody>
          <a:bodyPr>
            <a:noAutofit/>
          </a:bodyPr>
          <a:lstStyle/>
          <a:p>
            <a:pPr marL="0" indent="0">
              <a:buNone/>
            </a:pPr>
            <a:r>
              <a:rPr lang="en-US" sz="4400" b="1" dirty="0"/>
              <a:t>Answer: </a:t>
            </a:r>
            <a:r>
              <a:rPr lang="en-US" sz="4400" dirty="0"/>
              <a:t>The principal parts of Europe, Asia, and Africa.</a:t>
            </a:r>
          </a:p>
          <a:p>
            <a:pPr marL="0" indent="0">
              <a:buNone/>
            </a:pPr>
            <a:endParaRPr lang="en-US" sz="4000" dirty="0"/>
          </a:p>
        </p:txBody>
      </p:sp>
      <p:pic>
        <p:nvPicPr>
          <p:cNvPr id="2052" name="Picture 4" descr="213,000+ Question Mark Stock Photos, Pictures &amp; Royalty-Free ...">
            <a:extLst>
              <a:ext uri="{FF2B5EF4-FFF2-40B4-BE49-F238E27FC236}">
                <a16:creationId xmlns:a16="http://schemas.microsoft.com/office/drawing/2014/main" id="{AA95B68C-5D0D-24E9-9AB6-A34273028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387" y="26670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566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9E2B-F7A2-EE35-B61A-AE36D7243A9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EF09B34-9BF5-E8A3-BE55-031BD699BC0D}"/>
              </a:ext>
            </a:extLst>
          </p:cNvPr>
          <p:cNvSpPr>
            <a:spLocks noGrp="1"/>
          </p:cNvSpPr>
          <p:nvPr>
            <p:ph type="title"/>
          </p:nvPr>
        </p:nvSpPr>
        <p:spPr>
          <a:xfrm>
            <a:off x="684213" y="457201"/>
            <a:ext cx="10896600" cy="1066799"/>
          </a:xfrm>
        </p:spPr>
        <p:txBody>
          <a:bodyPr>
            <a:noAutofit/>
          </a:bodyPr>
          <a:lstStyle/>
          <a:p>
            <a:r>
              <a:rPr lang="en-US" dirty="0"/>
              <a:t>11.  From where was this other beast seen coming up?</a:t>
            </a:r>
            <a:endParaRPr lang="en-US" sz="11500" dirty="0"/>
          </a:p>
        </p:txBody>
      </p:sp>
      <p:sp>
        <p:nvSpPr>
          <p:cNvPr id="14" name="Content Placeholder 13">
            <a:extLst>
              <a:ext uri="{FF2B5EF4-FFF2-40B4-BE49-F238E27FC236}">
                <a16:creationId xmlns:a16="http://schemas.microsoft.com/office/drawing/2014/main" id="{267A5DAD-F9BC-68FA-3169-993433F469BE}"/>
              </a:ext>
            </a:extLst>
          </p:cNvPr>
          <p:cNvSpPr>
            <a:spLocks noGrp="1"/>
          </p:cNvSpPr>
          <p:nvPr>
            <p:ph idx="1"/>
          </p:nvPr>
        </p:nvSpPr>
        <p:spPr>
          <a:xfrm>
            <a:off x="836613" y="1828800"/>
            <a:ext cx="6017016" cy="3962400"/>
          </a:xfrm>
        </p:spPr>
        <p:txBody>
          <a:bodyPr>
            <a:noAutofit/>
          </a:bodyPr>
          <a:lstStyle/>
          <a:p>
            <a:pPr marL="0" lvl="0" indent="0">
              <a:buNone/>
            </a:pPr>
            <a:r>
              <a:rPr lang="en-US" sz="4000" b="1" dirty="0"/>
              <a:t>Answer:</a:t>
            </a:r>
            <a:r>
              <a:rPr lang="en-US" sz="4000" dirty="0"/>
              <a:t> “Out of the earth.”</a:t>
            </a:r>
            <a:br>
              <a:rPr lang="en-US" sz="4000" dirty="0"/>
            </a:br>
            <a:r>
              <a:rPr lang="en-US" sz="4000" i="1" dirty="0"/>
              <a:t>Revelation 13:11</a:t>
            </a:r>
            <a:endParaRPr lang="en-US" sz="4000" dirty="0"/>
          </a:p>
        </p:txBody>
      </p:sp>
      <p:pic>
        <p:nvPicPr>
          <p:cNvPr id="2052" name="Picture 4" descr="213,000+ Question Mark Stock Photos, Pictures &amp; Royalty-Free ...">
            <a:extLst>
              <a:ext uri="{FF2B5EF4-FFF2-40B4-BE49-F238E27FC236}">
                <a16:creationId xmlns:a16="http://schemas.microsoft.com/office/drawing/2014/main" id="{855AF777-8C5B-3492-A7C0-272F184B82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563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6D8F9-4553-982B-BE7B-431EDDC864A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F41093E-A69F-E3C2-48C8-C0DC01EEEDCB}"/>
              </a:ext>
            </a:extLst>
          </p:cNvPr>
          <p:cNvSpPr>
            <a:spLocks noGrp="1"/>
          </p:cNvSpPr>
          <p:nvPr>
            <p:ph type="title"/>
          </p:nvPr>
        </p:nvSpPr>
        <p:spPr>
          <a:xfrm>
            <a:off x="684213" y="457201"/>
            <a:ext cx="10896600" cy="1066799"/>
          </a:xfrm>
        </p:spPr>
        <p:txBody>
          <a:bodyPr>
            <a:noAutofit/>
          </a:bodyPr>
          <a:lstStyle/>
          <a:p>
            <a:r>
              <a:rPr lang="en-US" dirty="0"/>
              <a:t>13. What is meant by “sea,” when used as a symbol?</a:t>
            </a:r>
            <a:endParaRPr lang="en-US" sz="11500" dirty="0"/>
          </a:p>
        </p:txBody>
      </p:sp>
      <p:sp>
        <p:nvSpPr>
          <p:cNvPr id="14" name="Content Placeholder 13">
            <a:extLst>
              <a:ext uri="{FF2B5EF4-FFF2-40B4-BE49-F238E27FC236}">
                <a16:creationId xmlns:a16="http://schemas.microsoft.com/office/drawing/2014/main" id="{24F1A195-5CB9-7711-7EA4-4C87EA97FD40}"/>
              </a:ext>
            </a:extLst>
          </p:cNvPr>
          <p:cNvSpPr>
            <a:spLocks noGrp="1"/>
          </p:cNvSpPr>
          <p:nvPr>
            <p:ph idx="1"/>
          </p:nvPr>
        </p:nvSpPr>
        <p:spPr>
          <a:xfrm>
            <a:off x="836613" y="1828800"/>
            <a:ext cx="6017016" cy="3962400"/>
          </a:xfrm>
        </p:spPr>
        <p:txBody>
          <a:bodyPr>
            <a:noAutofit/>
          </a:bodyPr>
          <a:lstStyle/>
          <a:p>
            <a:pPr marL="0" lvl="0" indent="0">
              <a:buNone/>
            </a:pPr>
            <a:r>
              <a:rPr lang="en-US" sz="4000" i="1" dirty="0"/>
              <a:t>Revelation 17:15</a:t>
            </a:r>
            <a:endParaRPr lang="en-US" sz="4000" dirty="0"/>
          </a:p>
        </p:txBody>
      </p:sp>
      <p:pic>
        <p:nvPicPr>
          <p:cNvPr id="2052" name="Picture 4" descr="213,000+ Question Mark Stock Photos, Pictures &amp; Royalty-Free ...">
            <a:extLst>
              <a:ext uri="{FF2B5EF4-FFF2-40B4-BE49-F238E27FC236}">
                <a16:creationId xmlns:a16="http://schemas.microsoft.com/office/drawing/2014/main" id="{7EF23B34-3A78-310B-06E2-AB00733F1B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845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95F40-70A7-663A-05AB-839BC51992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1AEB75-7F47-D890-974E-DFEF04519CA3}"/>
              </a:ext>
            </a:extLst>
          </p:cNvPr>
          <p:cNvSpPr>
            <a:spLocks noGrp="1"/>
          </p:cNvSpPr>
          <p:nvPr>
            <p:ph type="body" sz="half" idx="2"/>
          </p:nvPr>
        </p:nvSpPr>
        <p:spPr>
          <a:xfrm>
            <a:off x="7759699" y="1651000"/>
            <a:ext cx="4367662" cy="4826000"/>
          </a:xfrm>
        </p:spPr>
        <p:txBody>
          <a:bodyPr>
            <a:noAutofit/>
          </a:bodyPr>
          <a:lstStyle/>
          <a:p>
            <a:r>
              <a:rPr lang="en-US" sz="3600" dirty="0"/>
              <a:t>And he saith unto me, The waters which thou </a:t>
            </a:r>
            <a:r>
              <a:rPr lang="en-US" sz="3600" dirty="0" err="1"/>
              <a:t>sawest</a:t>
            </a:r>
            <a:r>
              <a:rPr lang="en-US" sz="3600" dirty="0"/>
              <a:t>, where the whore </a:t>
            </a:r>
            <a:r>
              <a:rPr lang="en-US" sz="3600" dirty="0" err="1"/>
              <a:t>sitteth</a:t>
            </a:r>
            <a:r>
              <a:rPr lang="en-US" sz="3600" dirty="0"/>
              <a:t>, are peoples, and multitudes, and nations, and tongues.</a:t>
            </a:r>
            <a:endParaRPr lang="en-US" sz="4800" dirty="0"/>
          </a:p>
        </p:txBody>
      </p:sp>
      <p:sp>
        <p:nvSpPr>
          <p:cNvPr id="6" name="Title 1">
            <a:extLst>
              <a:ext uri="{FF2B5EF4-FFF2-40B4-BE49-F238E27FC236}">
                <a16:creationId xmlns:a16="http://schemas.microsoft.com/office/drawing/2014/main" id="{F470E78C-F93C-D46E-8341-7A1538047A52}"/>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17:15</a:t>
            </a:r>
          </a:p>
        </p:txBody>
      </p:sp>
      <p:pic>
        <p:nvPicPr>
          <p:cNvPr id="5122" name="Picture 2" descr="Dramatic ocean waves crashing against rocks under a moody sky at sunset ...">
            <a:extLst>
              <a:ext uri="{FF2B5EF4-FFF2-40B4-BE49-F238E27FC236}">
                <a16:creationId xmlns:a16="http://schemas.microsoft.com/office/drawing/2014/main" id="{A5D91AC4-0900-5BCE-BA87-2BCC9F1E72D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038" r="16787"/>
          <a:stretch>
            <a:fillRect/>
          </a:stretch>
        </p:blipFill>
        <p:spPr bwMode="auto">
          <a:xfrm>
            <a:off x="332671" y="468745"/>
            <a:ext cx="6997376"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138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CFB2C-13A2-CCEA-2719-BE16584CC2F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1FAFDD-8A4B-95B4-B7FE-75EC9A379E02}"/>
              </a:ext>
            </a:extLst>
          </p:cNvPr>
          <p:cNvSpPr>
            <a:spLocks noGrp="1"/>
          </p:cNvSpPr>
          <p:nvPr>
            <p:ph type="body" sz="half" idx="2"/>
          </p:nvPr>
        </p:nvSpPr>
        <p:spPr>
          <a:xfrm>
            <a:off x="7759699" y="1651000"/>
            <a:ext cx="4367662" cy="4800600"/>
          </a:xfrm>
        </p:spPr>
        <p:txBody>
          <a:bodyPr>
            <a:noAutofit/>
          </a:bodyPr>
          <a:lstStyle/>
          <a:p>
            <a:r>
              <a:rPr lang="en-US" sz="3200" b="1" baseline="30000" dirty="0"/>
              <a:t>25 </a:t>
            </a:r>
            <a:r>
              <a:rPr lang="en-US" sz="3200" dirty="0"/>
              <a:t>And he shall speak great words against the most High, and shall wear out the saints of the most High, and think to change times and laws: and they shall be given into his hand until a time and times and the dividing of time.</a:t>
            </a:r>
            <a:endParaRPr lang="en-US" sz="8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0945253-2763-0C72-292A-58E96F02C10C}"/>
              </a:ext>
            </a:extLst>
          </p:cNvPr>
          <p:cNvSpPr>
            <a:spLocks noGrp="1"/>
          </p:cNvSpPr>
          <p:nvPr>
            <p:ph type="title"/>
          </p:nvPr>
        </p:nvSpPr>
        <p:spPr>
          <a:xfrm>
            <a:off x="7770812" y="228600"/>
            <a:ext cx="3960812" cy="1422400"/>
          </a:xfrm>
        </p:spPr>
        <p:txBody>
          <a:bodyPr/>
          <a:lstStyle/>
          <a:p>
            <a:r>
              <a:rPr lang="en-US" sz="4400" dirty="0"/>
              <a:t>Daniel </a:t>
            </a:r>
            <a:br>
              <a:rPr lang="en-US" sz="4400" dirty="0"/>
            </a:br>
            <a:r>
              <a:rPr lang="en-US" sz="4400" dirty="0"/>
              <a:t>7:25</a:t>
            </a:r>
          </a:p>
        </p:txBody>
      </p:sp>
      <p:pic>
        <p:nvPicPr>
          <p:cNvPr id="32770" name="Picture 2" descr="A SMALL HORN GAINS THE ASCENDANCY">
            <a:extLst>
              <a:ext uri="{FF2B5EF4-FFF2-40B4-BE49-F238E27FC236}">
                <a16:creationId xmlns:a16="http://schemas.microsoft.com/office/drawing/2014/main" id="{0E3B33B3-8E30-72CA-2DE3-6EAB0D3B9F8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8612" y="131673"/>
            <a:ext cx="4648199" cy="6358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695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D4493-FAC1-3A6A-2140-68896C84A4F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6781C85-A914-55E3-FF7D-DDE74B3EB5C0}"/>
              </a:ext>
            </a:extLst>
          </p:cNvPr>
          <p:cNvSpPr>
            <a:spLocks noGrp="1"/>
          </p:cNvSpPr>
          <p:nvPr>
            <p:ph type="title"/>
          </p:nvPr>
        </p:nvSpPr>
        <p:spPr>
          <a:xfrm>
            <a:off x="684213" y="457201"/>
            <a:ext cx="10896600" cy="1066799"/>
          </a:xfrm>
        </p:spPr>
        <p:txBody>
          <a:bodyPr>
            <a:noAutofit/>
          </a:bodyPr>
          <a:lstStyle/>
          <a:p>
            <a:r>
              <a:rPr lang="en-US" dirty="0"/>
              <a:t>14. What then is represented by a power coming up out of the sea?</a:t>
            </a:r>
            <a:endParaRPr lang="en-US" sz="3200" dirty="0"/>
          </a:p>
        </p:txBody>
      </p:sp>
      <p:sp>
        <p:nvSpPr>
          <p:cNvPr id="14" name="Content Placeholder 13">
            <a:extLst>
              <a:ext uri="{FF2B5EF4-FFF2-40B4-BE49-F238E27FC236}">
                <a16:creationId xmlns:a16="http://schemas.microsoft.com/office/drawing/2014/main" id="{B2EB3FC7-F1B3-7DE7-31FC-FCC540FFEBC0}"/>
              </a:ext>
            </a:extLst>
          </p:cNvPr>
          <p:cNvSpPr>
            <a:spLocks noGrp="1"/>
          </p:cNvSpPr>
          <p:nvPr>
            <p:ph idx="1"/>
          </p:nvPr>
        </p:nvSpPr>
        <p:spPr>
          <a:xfrm>
            <a:off x="836612" y="1523999"/>
            <a:ext cx="6553200" cy="4876799"/>
          </a:xfrm>
        </p:spPr>
        <p:txBody>
          <a:bodyPr>
            <a:noAutofit/>
          </a:bodyPr>
          <a:lstStyle/>
          <a:p>
            <a:pPr marL="0" indent="0">
              <a:buNone/>
            </a:pPr>
            <a:r>
              <a:rPr lang="en-US" sz="3200" dirty="0"/>
              <a:t>As a symbolic sea represents peoples, multitudes, nations, and tongues (Revelation 17:15), it is evident how the great world empires came up from the sea.  </a:t>
            </a:r>
            <a:endParaRPr lang="en-US" sz="4400" dirty="0"/>
          </a:p>
        </p:txBody>
      </p:sp>
      <p:pic>
        <p:nvPicPr>
          <p:cNvPr id="2052" name="Picture 4" descr="213,000+ Question Mark Stock Photos, Pictures &amp; Royalty-Free ...">
            <a:extLst>
              <a:ext uri="{FF2B5EF4-FFF2-40B4-BE49-F238E27FC236}">
                <a16:creationId xmlns:a16="http://schemas.microsoft.com/office/drawing/2014/main" id="{41360026-532C-246C-2289-00CE7967F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descr="Revelation 13 and Its &quot;Beasts&quot; - Grace Communion International">
            <a:extLst>
              <a:ext uri="{FF2B5EF4-FFF2-40B4-BE49-F238E27FC236}">
                <a16:creationId xmlns:a16="http://schemas.microsoft.com/office/drawing/2014/main" id="{C6843CDF-B7F2-DFD4-3090-0253A934CE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4812" y="3810000"/>
            <a:ext cx="4038600" cy="278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45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514D5-54B3-20B4-A900-6760E5683E5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976ABA0-C78E-E75B-A31A-984DAC9E056C}"/>
              </a:ext>
            </a:extLst>
          </p:cNvPr>
          <p:cNvSpPr>
            <a:spLocks noGrp="1"/>
          </p:cNvSpPr>
          <p:nvPr>
            <p:ph type="title"/>
          </p:nvPr>
        </p:nvSpPr>
        <p:spPr>
          <a:xfrm>
            <a:off x="684213" y="457201"/>
            <a:ext cx="10896600" cy="1066799"/>
          </a:xfrm>
        </p:spPr>
        <p:txBody>
          <a:bodyPr>
            <a:noAutofit/>
          </a:bodyPr>
          <a:lstStyle/>
          <a:p>
            <a:r>
              <a:rPr lang="en-US" dirty="0"/>
              <a:t>14. What then is represented by a power coming up out of the sea?</a:t>
            </a:r>
            <a:endParaRPr lang="en-US" sz="3200" dirty="0"/>
          </a:p>
        </p:txBody>
      </p:sp>
      <p:sp>
        <p:nvSpPr>
          <p:cNvPr id="14" name="Content Placeholder 13">
            <a:extLst>
              <a:ext uri="{FF2B5EF4-FFF2-40B4-BE49-F238E27FC236}">
                <a16:creationId xmlns:a16="http://schemas.microsoft.com/office/drawing/2014/main" id="{B1F3EAD1-754C-C8CE-D073-3E8F278D90A2}"/>
              </a:ext>
            </a:extLst>
          </p:cNvPr>
          <p:cNvSpPr>
            <a:spLocks noGrp="1"/>
          </p:cNvSpPr>
          <p:nvPr>
            <p:ph idx="1"/>
          </p:nvPr>
        </p:nvSpPr>
        <p:spPr>
          <a:xfrm>
            <a:off x="836612" y="1523999"/>
            <a:ext cx="6553200" cy="4876799"/>
          </a:xfrm>
        </p:spPr>
        <p:txBody>
          <a:bodyPr>
            <a:noAutofit/>
          </a:bodyPr>
          <a:lstStyle/>
          <a:p>
            <a:pPr marL="0" indent="0">
              <a:buNone/>
            </a:pPr>
            <a:r>
              <a:rPr lang="en-US" dirty="0"/>
              <a:t>It is equally plain that a power symbolized as coming up out of the earth would arise from a condition of things opposite to that represented by the sea—that is, from a place where, prior to its rise, </a:t>
            </a:r>
            <a:r>
              <a:rPr lang="en-US" b="1" dirty="0"/>
              <a:t>there had not been </a:t>
            </a:r>
            <a:r>
              <a:rPr lang="en-US" dirty="0"/>
              <a:t>peoples, multitudes, nations, and tongues.</a:t>
            </a:r>
          </a:p>
          <a:p>
            <a:pPr marL="0" lvl="0" indent="0">
              <a:buNone/>
            </a:pPr>
            <a:endParaRPr lang="en-US" sz="4000" dirty="0"/>
          </a:p>
        </p:txBody>
      </p:sp>
      <p:pic>
        <p:nvPicPr>
          <p:cNvPr id="2052" name="Picture 4" descr="213,000+ Question Mark Stock Photos, Pictures &amp; Royalty-Free ...">
            <a:extLst>
              <a:ext uri="{FF2B5EF4-FFF2-40B4-BE49-F238E27FC236}">
                <a16:creationId xmlns:a16="http://schemas.microsoft.com/office/drawing/2014/main" id="{7C437287-4F0C-BFBB-6367-9485034933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2" descr="25. Beasts Rising out of the Sea and Earth">
            <a:extLst>
              <a:ext uri="{FF2B5EF4-FFF2-40B4-BE49-F238E27FC236}">
                <a16:creationId xmlns:a16="http://schemas.microsoft.com/office/drawing/2014/main" id="{C1164077-38DB-0BAF-FA8D-7AE1BBB0D6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964" b="7963"/>
          <a:stretch>
            <a:fillRect/>
          </a:stretch>
        </p:blipFill>
        <p:spPr bwMode="auto">
          <a:xfrm>
            <a:off x="1370012" y="4418189"/>
            <a:ext cx="3733800" cy="2212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159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33998-F993-83C8-C8CB-99D01E2B370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F6E3F09-E254-46B9-B88B-7F7957011A25}"/>
              </a:ext>
            </a:extLst>
          </p:cNvPr>
          <p:cNvSpPr>
            <a:spLocks noGrp="1"/>
          </p:cNvSpPr>
          <p:nvPr>
            <p:ph type="title"/>
          </p:nvPr>
        </p:nvSpPr>
        <p:spPr>
          <a:xfrm>
            <a:off x="684213" y="457201"/>
            <a:ext cx="10896600" cy="1523999"/>
          </a:xfrm>
        </p:spPr>
        <p:txBody>
          <a:bodyPr>
            <a:noAutofit/>
          </a:bodyPr>
          <a:lstStyle/>
          <a:p>
            <a:r>
              <a:rPr lang="en-US" dirty="0"/>
              <a:t>16.  In A.D. 1798, how much of Europe, Asia, and Africa was occupied by peoples, multitudes, and established and organized nations?</a:t>
            </a:r>
            <a:endParaRPr lang="en-US" sz="11500" dirty="0"/>
          </a:p>
        </p:txBody>
      </p:sp>
      <p:sp>
        <p:nvSpPr>
          <p:cNvPr id="14" name="Content Placeholder 13">
            <a:extLst>
              <a:ext uri="{FF2B5EF4-FFF2-40B4-BE49-F238E27FC236}">
                <a16:creationId xmlns:a16="http://schemas.microsoft.com/office/drawing/2014/main" id="{13AE9937-054E-8DC9-D134-A4522B0D2039}"/>
              </a:ext>
            </a:extLst>
          </p:cNvPr>
          <p:cNvSpPr>
            <a:spLocks noGrp="1"/>
          </p:cNvSpPr>
          <p:nvPr>
            <p:ph idx="1"/>
          </p:nvPr>
        </p:nvSpPr>
        <p:spPr>
          <a:xfrm>
            <a:off x="684213" y="2209800"/>
            <a:ext cx="6169416" cy="3581400"/>
          </a:xfrm>
        </p:spPr>
        <p:txBody>
          <a:bodyPr>
            <a:noAutofit/>
          </a:bodyPr>
          <a:lstStyle/>
          <a:p>
            <a:pPr marL="0" lvl="0" indent="0">
              <a:buNone/>
            </a:pPr>
            <a:r>
              <a:rPr lang="en-US" sz="4000" b="1" dirty="0"/>
              <a:t>Answer:</a:t>
            </a:r>
            <a:r>
              <a:rPr lang="en-US" sz="4000" dirty="0"/>
              <a:t> All the known parts of them.</a:t>
            </a:r>
            <a:endParaRPr lang="en-US" sz="5400" dirty="0"/>
          </a:p>
        </p:txBody>
      </p:sp>
      <p:pic>
        <p:nvPicPr>
          <p:cNvPr id="2052" name="Picture 4" descr="213,000+ Question Mark Stock Photos, Pictures &amp; Royalty-Free ...">
            <a:extLst>
              <a:ext uri="{FF2B5EF4-FFF2-40B4-BE49-F238E27FC236}">
                <a16:creationId xmlns:a16="http://schemas.microsoft.com/office/drawing/2014/main" id="{BB9A3C25-468B-96D7-C902-FCB863ABF1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438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56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6CE285D7-C7F8-8158-F461-72CBFE3DBC3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770" t="18221" r="13460" b="16003"/>
          <a:stretch>
            <a:fillRect/>
          </a:stretch>
        </p:blipFill>
        <p:spPr bwMode="auto">
          <a:xfrm>
            <a:off x="32184" y="0"/>
            <a:ext cx="1215664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82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E923B-3C07-931C-8DBD-FACF147C58A2}"/>
            </a:ext>
          </a:extLst>
        </p:cNvPr>
        <p:cNvGrpSpPr/>
        <p:nvPr/>
      </p:nvGrpSpPr>
      <p:grpSpPr>
        <a:xfrm>
          <a:off x="0" y="0"/>
          <a:ext cx="0" cy="0"/>
          <a:chOff x="0" y="0"/>
          <a:chExt cx="0" cy="0"/>
        </a:xfrm>
      </p:grpSpPr>
      <p:pic>
        <p:nvPicPr>
          <p:cNvPr id="22530" name="Picture 2">
            <a:extLst>
              <a:ext uri="{FF2B5EF4-FFF2-40B4-BE49-F238E27FC236}">
                <a16:creationId xmlns:a16="http://schemas.microsoft.com/office/drawing/2014/main" id="{1AE31565-F506-77A0-CDEE-77DDBB5C72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933" t="28259" r="55187" b="49625"/>
          <a:stretch>
            <a:fillRect/>
          </a:stretch>
        </p:blipFill>
        <p:spPr bwMode="auto">
          <a:xfrm>
            <a:off x="0"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FF105B26-9F0A-4730-BDE6-C32D8C267779}"/>
              </a:ext>
            </a:extLst>
          </p:cNvPr>
          <p:cNvSpPr/>
          <p:nvPr/>
        </p:nvSpPr>
        <p:spPr>
          <a:xfrm>
            <a:off x="5332412" y="1905000"/>
            <a:ext cx="2057400" cy="2743200"/>
          </a:xfrm>
          <a:prstGeom prst="ellipse">
            <a:avLst/>
          </a:prstGeom>
          <a:noFill/>
          <a:ln w="38100">
            <a:solidFill>
              <a:srgbClr val="6633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597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98827-111F-9A01-3D5A-1484D36AD24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BD6F30A-484F-BACD-52D2-F4338246554E}"/>
              </a:ext>
            </a:extLst>
          </p:cNvPr>
          <p:cNvSpPr>
            <a:spLocks noGrp="1"/>
          </p:cNvSpPr>
          <p:nvPr>
            <p:ph type="title"/>
          </p:nvPr>
        </p:nvSpPr>
        <p:spPr>
          <a:xfrm>
            <a:off x="684213" y="457201"/>
            <a:ext cx="10896600" cy="914399"/>
          </a:xfrm>
        </p:spPr>
        <p:txBody>
          <a:bodyPr>
            <a:noAutofit/>
          </a:bodyPr>
          <a:lstStyle/>
          <a:p>
            <a:r>
              <a:rPr lang="en-US" dirty="0"/>
              <a:t>17.  How long had it been so?</a:t>
            </a:r>
            <a:endParaRPr lang="en-US" sz="11500" dirty="0"/>
          </a:p>
        </p:txBody>
      </p:sp>
      <p:sp>
        <p:nvSpPr>
          <p:cNvPr id="14" name="Content Placeholder 13">
            <a:extLst>
              <a:ext uri="{FF2B5EF4-FFF2-40B4-BE49-F238E27FC236}">
                <a16:creationId xmlns:a16="http://schemas.microsoft.com/office/drawing/2014/main" id="{6B962FCA-67FC-33A2-7114-B46928FD9175}"/>
              </a:ext>
            </a:extLst>
          </p:cNvPr>
          <p:cNvSpPr>
            <a:spLocks noGrp="1"/>
          </p:cNvSpPr>
          <p:nvPr>
            <p:ph idx="1"/>
          </p:nvPr>
        </p:nvSpPr>
        <p:spPr>
          <a:xfrm>
            <a:off x="684213" y="1600200"/>
            <a:ext cx="6169416" cy="4191000"/>
          </a:xfrm>
        </p:spPr>
        <p:txBody>
          <a:bodyPr>
            <a:noAutofit/>
          </a:bodyPr>
          <a:lstStyle/>
          <a:p>
            <a:pPr marL="0" lvl="0" indent="0">
              <a:buNone/>
            </a:pPr>
            <a:r>
              <a:rPr lang="en-US" sz="4000" b="1" dirty="0"/>
              <a:t>Answer:</a:t>
            </a:r>
            <a:r>
              <a:rPr lang="en-US" sz="4000" dirty="0"/>
              <a:t> For ages.</a:t>
            </a:r>
            <a:endParaRPr lang="en-US" sz="5400" dirty="0"/>
          </a:p>
        </p:txBody>
      </p:sp>
      <p:pic>
        <p:nvPicPr>
          <p:cNvPr id="2052" name="Picture 4" descr="213,000+ Question Mark Stock Photos, Pictures &amp; Royalty-Free ...">
            <a:extLst>
              <a:ext uri="{FF2B5EF4-FFF2-40B4-BE49-F238E27FC236}">
                <a16:creationId xmlns:a16="http://schemas.microsoft.com/office/drawing/2014/main" id="{BD4343CA-4485-E12F-1649-AF8B2B42E8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438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142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9EDF-4985-E5F9-0901-385174649E2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80BD5FA-3DB2-81AD-2892-FD03626A2180}"/>
              </a:ext>
            </a:extLst>
          </p:cNvPr>
          <p:cNvSpPr>
            <a:spLocks noGrp="1"/>
          </p:cNvSpPr>
          <p:nvPr>
            <p:ph type="title"/>
          </p:nvPr>
        </p:nvSpPr>
        <p:spPr>
          <a:xfrm>
            <a:off x="646112" y="228600"/>
            <a:ext cx="10896600" cy="3906919"/>
          </a:xfrm>
        </p:spPr>
        <p:txBody>
          <a:bodyPr>
            <a:noAutofit/>
          </a:bodyPr>
          <a:lstStyle/>
          <a:p>
            <a:r>
              <a:rPr lang="en-US" dirty="0"/>
              <a:t>18. Therefore, as the symbols directly connected with the first beast embrace the principal parts of Europe, Asia, and Africa; and as all the rest of the known parts of the Eastern Continent had for ages been occupied by established nations; and as the other beast was to arise where this had not been so; where must this “other beast” arise?</a:t>
            </a:r>
            <a:endParaRPr lang="en-US" sz="11500" dirty="0"/>
          </a:p>
        </p:txBody>
      </p:sp>
      <p:sp>
        <p:nvSpPr>
          <p:cNvPr id="14" name="Content Placeholder 13">
            <a:extLst>
              <a:ext uri="{FF2B5EF4-FFF2-40B4-BE49-F238E27FC236}">
                <a16:creationId xmlns:a16="http://schemas.microsoft.com/office/drawing/2014/main" id="{F135841C-738E-F84D-D899-1177E827B666}"/>
              </a:ext>
            </a:extLst>
          </p:cNvPr>
          <p:cNvSpPr>
            <a:spLocks noGrp="1"/>
          </p:cNvSpPr>
          <p:nvPr>
            <p:ph idx="1"/>
          </p:nvPr>
        </p:nvSpPr>
        <p:spPr>
          <a:xfrm>
            <a:off x="684212" y="4351421"/>
            <a:ext cx="8000999" cy="1592179"/>
          </a:xfrm>
        </p:spPr>
        <p:txBody>
          <a:bodyPr>
            <a:noAutofit/>
          </a:bodyPr>
          <a:lstStyle/>
          <a:p>
            <a:pPr marL="0" lvl="0" indent="0">
              <a:buNone/>
            </a:pPr>
            <a:r>
              <a:rPr lang="en-US" sz="4000" b="1" dirty="0"/>
              <a:t>Answer:</a:t>
            </a:r>
            <a:r>
              <a:rPr lang="en-US" sz="4000" dirty="0"/>
              <a:t> In the Western Continent.</a:t>
            </a:r>
            <a:endParaRPr lang="en-US" sz="5400" dirty="0"/>
          </a:p>
        </p:txBody>
      </p:sp>
      <p:pic>
        <p:nvPicPr>
          <p:cNvPr id="2052" name="Picture 4" descr="213,000+ Question Mark Stock Photos, Pictures &amp; Royalty-Free ...">
            <a:extLst>
              <a:ext uri="{FF2B5EF4-FFF2-40B4-BE49-F238E27FC236}">
                <a16:creationId xmlns:a16="http://schemas.microsoft.com/office/drawing/2014/main" id="{3DB01163-43FA-ADC8-0382-5D279A22CE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1908" y="4351421"/>
            <a:ext cx="2617316" cy="2265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07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63CB-0E67-3909-B9FB-9D5FA77F52A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C1AD3B8-5BC1-E511-2734-50735095A1B8}"/>
              </a:ext>
            </a:extLst>
          </p:cNvPr>
          <p:cNvSpPr>
            <a:spLocks noGrp="1"/>
          </p:cNvSpPr>
          <p:nvPr>
            <p:ph type="title"/>
          </p:nvPr>
        </p:nvSpPr>
        <p:spPr>
          <a:xfrm>
            <a:off x="720725" y="304800"/>
            <a:ext cx="10896600" cy="1524000"/>
          </a:xfrm>
        </p:spPr>
        <p:txBody>
          <a:bodyPr>
            <a:noAutofit/>
          </a:bodyPr>
          <a:lstStyle/>
          <a:p>
            <a:r>
              <a:rPr lang="en-US" dirty="0"/>
              <a:t>19.  Did the dominion of the first beast, or any of the ten kingdoms, extend to any part of the Western Continent in A.D. 1798?</a:t>
            </a:r>
            <a:endParaRPr lang="en-US" sz="11500" dirty="0"/>
          </a:p>
        </p:txBody>
      </p:sp>
      <p:sp>
        <p:nvSpPr>
          <p:cNvPr id="14" name="Content Placeholder 13">
            <a:extLst>
              <a:ext uri="{FF2B5EF4-FFF2-40B4-BE49-F238E27FC236}">
                <a16:creationId xmlns:a16="http://schemas.microsoft.com/office/drawing/2014/main" id="{FCAF28F8-3E06-A038-C86A-1D3F933EC068}"/>
              </a:ext>
            </a:extLst>
          </p:cNvPr>
          <p:cNvSpPr>
            <a:spLocks noGrp="1"/>
          </p:cNvSpPr>
          <p:nvPr>
            <p:ph idx="1"/>
          </p:nvPr>
        </p:nvSpPr>
        <p:spPr>
          <a:xfrm>
            <a:off x="684212" y="2057400"/>
            <a:ext cx="6553199" cy="4114800"/>
          </a:xfrm>
        </p:spPr>
        <p:txBody>
          <a:bodyPr>
            <a:noAutofit/>
          </a:bodyPr>
          <a:lstStyle/>
          <a:p>
            <a:pPr marL="0" lvl="0" indent="0">
              <a:buNone/>
            </a:pPr>
            <a:r>
              <a:rPr lang="en-US" sz="4000" b="1" dirty="0"/>
              <a:t>Answer:</a:t>
            </a:r>
            <a:r>
              <a:rPr lang="en-US" sz="4000" dirty="0"/>
              <a:t> It did. Spain, France, Portugal, and Britain then owned all except the possessions of what had been the thirteen British colonies, which then formed the United States of America.</a:t>
            </a:r>
          </a:p>
        </p:txBody>
      </p:sp>
      <p:pic>
        <p:nvPicPr>
          <p:cNvPr id="2052" name="Picture 4" descr="213,000+ Question Mark Stock Photos, Pictures &amp; Royalty-Free ...">
            <a:extLst>
              <a:ext uri="{FF2B5EF4-FFF2-40B4-BE49-F238E27FC236}">
                <a16:creationId xmlns:a16="http://schemas.microsoft.com/office/drawing/2014/main" id="{692B76F5-E805-3A45-C201-983DE3E639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057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89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Describe Early European Settlement of the Americas">
            <a:extLst>
              <a:ext uri="{FF2B5EF4-FFF2-40B4-BE49-F238E27FC236}">
                <a16:creationId xmlns:a16="http://schemas.microsoft.com/office/drawing/2014/main" id="{C909E2CB-022F-3B82-8E76-9C00F1C8CC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935" b="2454"/>
          <a:stretch>
            <a:fillRect/>
          </a:stretch>
        </p:blipFill>
        <p:spPr bwMode="auto">
          <a:xfrm>
            <a:off x="30163" y="1"/>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EBA58B6-0136-03FC-E37E-C015A75B1D70}"/>
              </a:ext>
            </a:extLst>
          </p:cNvPr>
          <p:cNvSpPr txBox="1"/>
          <p:nvPr/>
        </p:nvSpPr>
        <p:spPr>
          <a:xfrm>
            <a:off x="7770812" y="990600"/>
            <a:ext cx="3657600" cy="5078313"/>
          </a:xfrm>
          <a:prstGeom prst="rect">
            <a:avLst/>
          </a:prstGeom>
          <a:noFill/>
        </p:spPr>
        <p:txBody>
          <a:bodyPr wrap="square" rtlCol="0">
            <a:spAutoFit/>
          </a:bodyPr>
          <a:lstStyle/>
          <a:p>
            <a:pPr algn="ctr">
              <a:lnSpc>
                <a:spcPct val="90000"/>
              </a:lnSpc>
            </a:pPr>
            <a:r>
              <a:rPr lang="en-US" sz="7200" dirty="0"/>
              <a:t>... and then 1776 happens...</a:t>
            </a:r>
          </a:p>
        </p:txBody>
      </p:sp>
    </p:spTree>
    <p:extLst>
      <p:ext uri="{BB962C8B-B14F-4D97-AF65-F5344CB8AC3E}">
        <p14:creationId xmlns:p14="http://schemas.microsoft.com/office/powerpoint/2010/main" val="1574844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73BEA-7A66-AB6C-16CF-4AED6A33E592}"/>
            </a:ext>
          </a:extLst>
        </p:cNvPr>
        <p:cNvGrpSpPr/>
        <p:nvPr/>
      </p:nvGrpSpPr>
      <p:grpSpPr>
        <a:xfrm>
          <a:off x="0" y="0"/>
          <a:ext cx="0" cy="0"/>
          <a:chOff x="0" y="0"/>
          <a:chExt cx="0" cy="0"/>
        </a:xfrm>
      </p:grpSpPr>
      <p:pic>
        <p:nvPicPr>
          <p:cNvPr id="2" name="Picture 2" descr="Map Of America In 1790">
            <a:extLst>
              <a:ext uri="{FF2B5EF4-FFF2-40B4-BE49-F238E27FC236}">
                <a16:creationId xmlns:a16="http://schemas.microsoft.com/office/drawing/2014/main" id="{DE372A6C-2C06-F599-F193-7B58C56684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6012" y="0"/>
            <a:ext cx="52038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772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01A2-DAAC-8933-F43E-9DF68661524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2F7F3D4-93B1-166F-E225-0845CD9E1B5A}"/>
              </a:ext>
            </a:extLst>
          </p:cNvPr>
          <p:cNvSpPr>
            <a:spLocks noGrp="1"/>
          </p:cNvSpPr>
          <p:nvPr>
            <p:ph type="title"/>
          </p:nvPr>
        </p:nvSpPr>
        <p:spPr>
          <a:xfrm>
            <a:off x="914161" y="457201"/>
            <a:ext cx="10360501" cy="1066799"/>
          </a:xfrm>
        </p:spPr>
        <p:txBody>
          <a:bodyPr>
            <a:noAutofit/>
          </a:bodyPr>
          <a:lstStyle/>
          <a:p>
            <a:pPr lvl="0"/>
            <a:r>
              <a:rPr lang="en-US" dirty="0"/>
              <a:t>18. Literally, what length of time is this?</a:t>
            </a:r>
            <a:endParaRPr lang="en-US" sz="4400" dirty="0"/>
          </a:p>
        </p:txBody>
      </p:sp>
      <p:sp>
        <p:nvSpPr>
          <p:cNvPr id="14" name="Content Placeholder 13">
            <a:extLst>
              <a:ext uri="{FF2B5EF4-FFF2-40B4-BE49-F238E27FC236}">
                <a16:creationId xmlns:a16="http://schemas.microsoft.com/office/drawing/2014/main" id="{DE8D10BC-8B25-9B97-EE52-6CA4B3D601FE}"/>
              </a:ext>
            </a:extLst>
          </p:cNvPr>
          <p:cNvSpPr>
            <a:spLocks noGrp="1"/>
          </p:cNvSpPr>
          <p:nvPr>
            <p:ph idx="1"/>
          </p:nvPr>
        </p:nvSpPr>
        <p:spPr>
          <a:xfrm>
            <a:off x="1065211" y="1676400"/>
            <a:ext cx="5788417" cy="4114800"/>
          </a:xfrm>
        </p:spPr>
        <p:txBody>
          <a:bodyPr>
            <a:noAutofit/>
          </a:bodyPr>
          <a:lstStyle/>
          <a:p>
            <a:pPr marL="0" indent="0">
              <a:buNone/>
            </a:pPr>
            <a:r>
              <a:rPr lang="en-US" sz="4400" i="1" dirty="0"/>
              <a:t>Revelation 12:14; Revelation 12:6;  Ezekiel 4:4–6</a:t>
            </a:r>
            <a:endParaRPr lang="en-US" sz="6000" i="1" dirty="0"/>
          </a:p>
        </p:txBody>
      </p:sp>
      <p:pic>
        <p:nvPicPr>
          <p:cNvPr id="2052" name="Picture 4" descr="213,000+ Question Mark Stock Photos, Pictures &amp; Royalty-Free ...">
            <a:extLst>
              <a:ext uri="{FF2B5EF4-FFF2-40B4-BE49-F238E27FC236}">
                <a16:creationId xmlns:a16="http://schemas.microsoft.com/office/drawing/2014/main" id="{C5943952-46B4-D057-0CAB-92EFE3F46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676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61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57A02-FA1B-74A9-5CA9-97762D06B90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4A6E07B-2A63-2D2C-FC04-1DA9C1C29EE0}"/>
              </a:ext>
            </a:extLst>
          </p:cNvPr>
          <p:cNvSpPr>
            <a:spLocks noGrp="1"/>
          </p:cNvSpPr>
          <p:nvPr>
            <p:ph type="title"/>
          </p:nvPr>
        </p:nvSpPr>
        <p:spPr>
          <a:xfrm>
            <a:off x="720725" y="304800"/>
            <a:ext cx="10896600" cy="1524000"/>
          </a:xfrm>
        </p:spPr>
        <p:txBody>
          <a:bodyPr>
            <a:noAutofit/>
          </a:bodyPr>
          <a:lstStyle/>
          <a:p>
            <a:r>
              <a:rPr lang="en-US" sz="4000" dirty="0"/>
              <a:t>20.  What position then did the Government of the United States occupy in A.D. 1798?</a:t>
            </a:r>
            <a:endParaRPr lang="en-US" dirty="0"/>
          </a:p>
        </p:txBody>
      </p:sp>
      <p:sp>
        <p:nvSpPr>
          <p:cNvPr id="14" name="Content Placeholder 13">
            <a:extLst>
              <a:ext uri="{FF2B5EF4-FFF2-40B4-BE49-F238E27FC236}">
                <a16:creationId xmlns:a16="http://schemas.microsoft.com/office/drawing/2014/main" id="{017E9BE9-1073-3106-90B9-CCCCB79A8B86}"/>
              </a:ext>
            </a:extLst>
          </p:cNvPr>
          <p:cNvSpPr>
            <a:spLocks noGrp="1"/>
          </p:cNvSpPr>
          <p:nvPr>
            <p:ph idx="1"/>
          </p:nvPr>
        </p:nvSpPr>
        <p:spPr>
          <a:xfrm>
            <a:off x="684212" y="2057400"/>
            <a:ext cx="6553199" cy="3962400"/>
          </a:xfrm>
        </p:spPr>
        <p:txBody>
          <a:bodyPr>
            <a:noAutofit/>
          </a:bodyPr>
          <a:lstStyle/>
          <a:p>
            <a:pPr marL="0" lvl="0" indent="0">
              <a:buNone/>
            </a:pPr>
            <a:r>
              <a:rPr lang="en-US" sz="4000" b="1" dirty="0"/>
              <a:t>Answer:</a:t>
            </a:r>
            <a:r>
              <a:rPr lang="en-US" sz="4000" dirty="0"/>
              <a:t> It was the only independent nation then on the earth that had arisen where there had not formerly been, for ages, peoples, multitudes, and established nations.</a:t>
            </a:r>
          </a:p>
        </p:txBody>
      </p:sp>
      <p:pic>
        <p:nvPicPr>
          <p:cNvPr id="2052" name="Picture 4" descr="213,000+ Question Mark Stock Photos, Pictures &amp; Royalty-Free ...">
            <a:extLst>
              <a:ext uri="{FF2B5EF4-FFF2-40B4-BE49-F238E27FC236}">
                <a16:creationId xmlns:a16="http://schemas.microsoft.com/office/drawing/2014/main" id="{6D0B2D0F-44C7-F71A-00BD-949C7FB00E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057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87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3E804-F9FF-3192-1CE8-06CA16DD5F0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EB0C1C5-F273-EFE8-38F3-365B21F6BF8D}"/>
              </a:ext>
            </a:extLst>
          </p:cNvPr>
          <p:cNvSpPr>
            <a:spLocks noGrp="1"/>
          </p:cNvSpPr>
          <p:nvPr>
            <p:ph type="title"/>
          </p:nvPr>
        </p:nvSpPr>
        <p:spPr>
          <a:xfrm>
            <a:off x="720725" y="304800"/>
            <a:ext cx="10896600" cy="1524000"/>
          </a:xfrm>
        </p:spPr>
        <p:txBody>
          <a:bodyPr>
            <a:noAutofit/>
          </a:bodyPr>
          <a:lstStyle/>
          <a:p>
            <a:r>
              <a:rPr lang="en-US" sz="4800" dirty="0"/>
              <a:t>21.  What then is the inevitable conclusion?</a:t>
            </a:r>
            <a:endParaRPr lang="en-US" dirty="0"/>
          </a:p>
        </p:txBody>
      </p:sp>
      <p:sp>
        <p:nvSpPr>
          <p:cNvPr id="14" name="Content Placeholder 13">
            <a:extLst>
              <a:ext uri="{FF2B5EF4-FFF2-40B4-BE49-F238E27FC236}">
                <a16:creationId xmlns:a16="http://schemas.microsoft.com/office/drawing/2014/main" id="{81FE4766-37ED-5239-6179-5835A1856415}"/>
              </a:ext>
            </a:extLst>
          </p:cNvPr>
          <p:cNvSpPr>
            <a:spLocks noGrp="1"/>
          </p:cNvSpPr>
          <p:nvPr>
            <p:ph idx="1"/>
          </p:nvPr>
        </p:nvSpPr>
        <p:spPr>
          <a:xfrm>
            <a:off x="684212" y="2057400"/>
            <a:ext cx="6553199" cy="3962400"/>
          </a:xfrm>
        </p:spPr>
        <p:txBody>
          <a:bodyPr>
            <a:noAutofit/>
          </a:bodyPr>
          <a:lstStyle/>
          <a:p>
            <a:pPr marL="0" lvl="0" indent="0">
              <a:buNone/>
            </a:pPr>
            <a:r>
              <a:rPr lang="en-US" sz="4400" b="1" dirty="0"/>
              <a:t>Answer:</a:t>
            </a:r>
            <a:r>
              <a:rPr lang="en-US" sz="4400" dirty="0"/>
              <a:t> That the United States Government is the power signified in the prophecy of Revelation 13:11–17.</a:t>
            </a:r>
          </a:p>
        </p:txBody>
      </p:sp>
      <p:pic>
        <p:nvPicPr>
          <p:cNvPr id="2052" name="Picture 4" descr="213,000+ Question Mark Stock Photos, Pictures &amp; Royalty-Free ...">
            <a:extLst>
              <a:ext uri="{FF2B5EF4-FFF2-40B4-BE49-F238E27FC236}">
                <a16:creationId xmlns:a16="http://schemas.microsoft.com/office/drawing/2014/main" id="{B439D41B-C0C5-A445-8979-0C297FB776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057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21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B0FDD-4BB0-05B1-1190-4E7078D137C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81FB0B8-2E25-3A4B-AE25-CCBF26E7908D}"/>
              </a:ext>
            </a:extLst>
          </p:cNvPr>
          <p:cNvSpPr>
            <a:spLocks noGrp="1"/>
          </p:cNvSpPr>
          <p:nvPr>
            <p:ph type="title"/>
          </p:nvPr>
        </p:nvSpPr>
        <p:spPr>
          <a:xfrm>
            <a:off x="720725" y="304800"/>
            <a:ext cx="10896600" cy="1524000"/>
          </a:xfrm>
        </p:spPr>
        <p:txBody>
          <a:bodyPr>
            <a:noAutofit/>
          </a:bodyPr>
          <a:lstStyle/>
          <a:p>
            <a:r>
              <a:rPr lang="en-US" sz="4000" dirty="0"/>
              <a:t>22.  What is to be said to the people of this Government?</a:t>
            </a:r>
          </a:p>
        </p:txBody>
      </p:sp>
      <p:sp>
        <p:nvSpPr>
          <p:cNvPr id="14" name="Content Placeholder 13">
            <a:extLst>
              <a:ext uri="{FF2B5EF4-FFF2-40B4-BE49-F238E27FC236}">
                <a16:creationId xmlns:a16="http://schemas.microsoft.com/office/drawing/2014/main" id="{B5FAB0F2-419D-1F88-CCA5-259C4518856B}"/>
              </a:ext>
            </a:extLst>
          </p:cNvPr>
          <p:cNvSpPr>
            <a:spLocks noGrp="1"/>
          </p:cNvSpPr>
          <p:nvPr>
            <p:ph idx="1"/>
          </p:nvPr>
        </p:nvSpPr>
        <p:spPr>
          <a:xfrm>
            <a:off x="684212" y="2057400"/>
            <a:ext cx="6553199" cy="3962400"/>
          </a:xfrm>
        </p:spPr>
        <p:txBody>
          <a:bodyPr>
            <a:noAutofit/>
          </a:bodyPr>
          <a:lstStyle/>
          <a:p>
            <a:pPr marL="0" lvl="0" indent="0">
              <a:buNone/>
            </a:pPr>
            <a:r>
              <a:rPr lang="en-US" sz="4000" i="1" dirty="0"/>
              <a:t>Revelation 13:14, last part</a:t>
            </a:r>
            <a:endParaRPr lang="en-US" sz="6000" dirty="0"/>
          </a:p>
        </p:txBody>
      </p:sp>
      <p:pic>
        <p:nvPicPr>
          <p:cNvPr id="2052" name="Picture 4" descr="213,000+ Question Mark Stock Photos, Pictures &amp; Royalty-Free ...">
            <a:extLst>
              <a:ext uri="{FF2B5EF4-FFF2-40B4-BE49-F238E27FC236}">
                <a16:creationId xmlns:a16="http://schemas.microsoft.com/office/drawing/2014/main" id="{2AE71B83-8078-3D3F-697E-627B645A8A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057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616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A1F01-1180-E8E9-58BC-18BACC3E4CB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388B82-3E27-2A16-4DB8-7B620824F086}"/>
              </a:ext>
            </a:extLst>
          </p:cNvPr>
          <p:cNvSpPr>
            <a:spLocks noGrp="1"/>
          </p:cNvSpPr>
          <p:nvPr>
            <p:ph type="body" sz="half" idx="2"/>
          </p:nvPr>
        </p:nvSpPr>
        <p:spPr>
          <a:xfrm>
            <a:off x="7759699" y="1651000"/>
            <a:ext cx="4367662" cy="4826000"/>
          </a:xfrm>
        </p:spPr>
        <p:txBody>
          <a:bodyPr>
            <a:noAutofit/>
          </a:bodyPr>
          <a:lstStyle/>
          <a:p>
            <a:r>
              <a:rPr lang="en-US" sz="2800" b="1" baseline="30000" dirty="0"/>
              <a:t>14 </a:t>
            </a:r>
            <a:r>
              <a:rPr lang="en-US" sz="2800" dirty="0"/>
              <a:t>And </a:t>
            </a:r>
            <a:r>
              <a:rPr lang="en-US" sz="2800" dirty="0" err="1"/>
              <a:t>deceiveth</a:t>
            </a:r>
            <a:r>
              <a:rPr lang="en-US" sz="2800" dirty="0"/>
              <a:t> them that dwell on the earth by the means of those miracles which he had power to do in the sight of the beast; saying to them that dwell on the earth, that they should make an image to the beast, which had the wound by a sword, and did live.</a:t>
            </a:r>
            <a:endParaRPr lang="en-US" sz="6000" dirty="0"/>
          </a:p>
        </p:txBody>
      </p:sp>
      <p:sp>
        <p:nvSpPr>
          <p:cNvPr id="6" name="Title 1">
            <a:extLst>
              <a:ext uri="{FF2B5EF4-FFF2-40B4-BE49-F238E27FC236}">
                <a16:creationId xmlns:a16="http://schemas.microsoft.com/office/drawing/2014/main" id="{957C505E-2581-1A32-090E-8B413675B745}"/>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13:14</a:t>
            </a:r>
          </a:p>
        </p:txBody>
      </p:sp>
      <p:pic>
        <p:nvPicPr>
          <p:cNvPr id="3" name="Content Placeholder 2" descr="25. Beasts Rising out of the Sea and Earth">
            <a:extLst>
              <a:ext uri="{FF2B5EF4-FFF2-40B4-BE49-F238E27FC236}">
                <a16:creationId xmlns:a16="http://schemas.microsoft.com/office/drawing/2014/main" id="{FBB0241C-7128-ACF5-C6D1-F4635816978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730" t="959" r="8178" b="7963"/>
          <a:stretch>
            <a:fillRect/>
          </a:stretch>
        </p:blipFill>
        <p:spPr bwMode="auto">
          <a:xfrm>
            <a:off x="303212" y="228600"/>
            <a:ext cx="7187884"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55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E9A64-68E8-57C9-EC2D-88E724A9827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6541FE8-B441-CF6C-7CDD-07E968611FF1}"/>
              </a:ext>
            </a:extLst>
          </p:cNvPr>
          <p:cNvSpPr>
            <a:spLocks noGrp="1"/>
          </p:cNvSpPr>
          <p:nvPr>
            <p:ph type="title"/>
          </p:nvPr>
        </p:nvSpPr>
        <p:spPr>
          <a:xfrm>
            <a:off x="720725" y="304800"/>
            <a:ext cx="10896600" cy="1524000"/>
          </a:xfrm>
        </p:spPr>
        <p:txBody>
          <a:bodyPr>
            <a:noAutofit/>
          </a:bodyPr>
          <a:lstStyle/>
          <a:p>
            <a:r>
              <a:rPr lang="en-US" sz="4000" dirty="0"/>
              <a:t>23.  When they shall have made an image to the beast, what will he do?</a:t>
            </a:r>
            <a:endParaRPr lang="en-US" sz="4400" dirty="0"/>
          </a:p>
        </p:txBody>
      </p:sp>
      <p:sp>
        <p:nvSpPr>
          <p:cNvPr id="14" name="Content Placeholder 13">
            <a:extLst>
              <a:ext uri="{FF2B5EF4-FFF2-40B4-BE49-F238E27FC236}">
                <a16:creationId xmlns:a16="http://schemas.microsoft.com/office/drawing/2014/main" id="{19A89211-FAFA-6919-6061-624ABEEDB618}"/>
              </a:ext>
            </a:extLst>
          </p:cNvPr>
          <p:cNvSpPr>
            <a:spLocks noGrp="1"/>
          </p:cNvSpPr>
          <p:nvPr>
            <p:ph idx="1"/>
          </p:nvPr>
        </p:nvSpPr>
        <p:spPr>
          <a:xfrm>
            <a:off x="684212" y="2057400"/>
            <a:ext cx="6553199" cy="3962400"/>
          </a:xfrm>
        </p:spPr>
        <p:txBody>
          <a:bodyPr>
            <a:noAutofit/>
          </a:bodyPr>
          <a:lstStyle/>
          <a:p>
            <a:pPr marL="0" lvl="0" indent="0">
              <a:buNone/>
            </a:pPr>
            <a:r>
              <a:rPr lang="en-US" sz="4000" i="1" dirty="0"/>
              <a:t>Revelation 13:11, 15</a:t>
            </a:r>
            <a:endParaRPr lang="en-US" sz="6000" dirty="0"/>
          </a:p>
        </p:txBody>
      </p:sp>
      <p:pic>
        <p:nvPicPr>
          <p:cNvPr id="2052" name="Picture 4" descr="213,000+ Question Mark Stock Photos, Pictures &amp; Royalty-Free ...">
            <a:extLst>
              <a:ext uri="{FF2B5EF4-FFF2-40B4-BE49-F238E27FC236}">
                <a16:creationId xmlns:a16="http://schemas.microsoft.com/office/drawing/2014/main" id="{20F75F92-44E1-DC02-3E66-6958F051D7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2057400"/>
            <a:ext cx="4446116"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629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9CDF-E3C1-9E3F-A25F-A9997380E23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8BCE4B2-C5CC-2E42-B36A-9A438E8FF251}"/>
              </a:ext>
            </a:extLst>
          </p:cNvPr>
          <p:cNvSpPr>
            <a:spLocks noGrp="1"/>
          </p:cNvSpPr>
          <p:nvPr>
            <p:ph type="body" sz="half" idx="2"/>
          </p:nvPr>
        </p:nvSpPr>
        <p:spPr>
          <a:xfrm>
            <a:off x="7759699" y="1651000"/>
            <a:ext cx="4367662" cy="4826000"/>
          </a:xfrm>
        </p:spPr>
        <p:txBody>
          <a:bodyPr>
            <a:noAutofit/>
          </a:bodyPr>
          <a:lstStyle/>
          <a:p>
            <a:r>
              <a:rPr lang="en-US" sz="4000" b="1" baseline="30000" dirty="0"/>
              <a:t>11 </a:t>
            </a:r>
            <a:r>
              <a:rPr lang="en-US" sz="4000" dirty="0"/>
              <a:t>And I beheld another beast coming up out of the earth; and he had two horns like a lamb, and he </a:t>
            </a:r>
            <a:r>
              <a:rPr lang="en-US" sz="4000" dirty="0" err="1"/>
              <a:t>spake</a:t>
            </a:r>
            <a:r>
              <a:rPr lang="en-US" sz="4000" dirty="0"/>
              <a:t> as a dragon.</a:t>
            </a:r>
            <a:endParaRPr lang="en-US" sz="9600" dirty="0"/>
          </a:p>
        </p:txBody>
      </p:sp>
      <p:sp>
        <p:nvSpPr>
          <p:cNvPr id="6" name="Title 1">
            <a:extLst>
              <a:ext uri="{FF2B5EF4-FFF2-40B4-BE49-F238E27FC236}">
                <a16:creationId xmlns:a16="http://schemas.microsoft.com/office/drawing/2014/main" id="{D9F5B021-A666-C20D-B872-01B94C4A5695}"/>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13:11</a:t>
            </a:r>
          </a:p>
        </p:txBody>
      </p:sp>
      <p:pic>
        <p:nvPicPr>
          <p:cNvPr id="24578" name="Picture 2" descr="THE SPIRIT OF ANTICHRIST - PART 2 - Whitestone Fellowship">
            <a:extLst>
              <a:ext uri="{FF2B5EF4-FFF2-40B4-BE49-F238E27FC236}">
                <a16:creationId xmlns:a16="http://schemas.microsoft.com/office/drawing/2014/main" id="{4481BD9B-B710-98EF-FB72-38581A7C6E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141" y="564753"/>
            <a:ext cx="7164396" cy="5728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89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C83D5-B86B-C838-99A5-0073D8E808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B8B977-A347-CBE0-0ABD-7953FAA97048}"/>
              </a:ext>
            </a:extLst>
          </p:cNvPr>
          <p:cNvSpPr>
            <a:spLocks noGrp="1"/>
          </p:cNvSpPr>
          <p:nvPr>
            <p:ph type="body" sz="half" idx="2"/>
          </p:nvPr>
        </p:nvSpPr>
        <p:spPr>
          <a:xfrm>
            <a:off x="7759699" y="1651000"/>
            <a:ext cx="4367662" cy="4826000"/>
          </a:xfrm>
        </p:spPr>
        <p:txBody>
          <a:bodyPr>
            <a:noAutofit/>
          </a:bodyPr>
          <a:lstStyle/>
          <a:p>
            <a:r>
              <a:rPr lang="en-US" sz="3400" b="1" baseline="30000" dirty="0"/>
              <a:t>15 </a:t>
            </a:r>
            <a:r>
              <a:rPr lang="en-US" sz="3400" dirty="0"/>
              <a:t>And he had power to give life unto the image of the beast, that the image of the beast should both speak, and cause that as many as would not worship the image of the beast should be killed.</a:t>
            </a:r>
          </a:p>
        </p:txBody>
      </p:sp>
      <p:sp>
        <p:nvSpPr>
          <p:cNvPr id="6" name="Title 1">
            <a:extLst>
              <a:ext uri="{FF2B5EF4-FFF2-40B4-BE49-F238E27FC236}">
                <a16:creationId xmlns:a16="http://schemas.microsoft.com/office/drawing/2014/main" id="{F8305301-7C9D-4AC7-48CE-8E203B82F3B9}"/>
              </a:ext>
            </a:extLst>
          </p:cNvPr>
          <p:cNvSpPr>
            <a:spLocks noGrp="1"/>
          </p:cNvSpPr>
          <p:nvPr>
            <p:ph type="title"/>
          </p:nvPr>
        </p:nvSpPr>
        <p:spPr>
          <a:xfrm>
            <a:off x="7770812" y="228600"/>
            <a:ext cx="3960812" cy="1422400"/>
          </a:xfrm>
        </p:spPr>
        <p:txBody>
          <a:bodyPr/>
          <a:lstStyle/>
          <a:p>
            <a:r>
              <a:rPr lang="en-US" sz="4400" dirty="0"/>
              <a:t>REVELATION</a:t>
            </a:r>
            <a:br>
              <a:rPr lang="en-US" sz="4400" dirty="0"/>
            </a:br>
            <a:r>
              <a:rPr lang="en-US" sz="4400" dirty="0"/>
              <a:t>13:15</a:t>
            </a:r>
          </a:p>
        </p:txBody>
      </p:sp>
      <p:pic>
        <p:nvPicPr>
          <p:cNvPr id="26630" name="Picture 6">
            <a:extLst>
              <a:ext uri="{FF2B5EF4-FFF2-40B4-BE49-F238E27FC236}">
                <a16:creationId xmlns:a16="http://schemas.microsoft.com/office/drawing/2014/main" id="{460CF785-EAE7-B0AB-87AB-21ADC8A0B46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693" t="2809" r="4378" b="3112"/>
          <a:stretch>
            <a:fillRect/>
          </a:stretch>
        </p:blipFill>
        <p:spPr bwMode="auto">
          <a:xfrm>
            <a:off x="114868" y="276225"/>
            <a:ext cx="7277669"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183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2091E-9FDD-98A3-3389-CB18387A7F4D}"/>
              </a:ext>
            </a:extLst>
          </p:cNvPr>
          <p:cNvSpPr>
            <a:spLocks noGrp="1"/>
          </p:cNvSpPr>
          <p:nvPr>
            <p:ph type="title"/>
          </p:nvPr>
        </p:nvSpPr>
        <p:spPr/>
        <p:txBody>
          <a:bodyPr/>
          <a:lstStyle/>
          <a:p>
            <a:pPr algn="ctr"/>
            <a:r>
              <a:rPr lang="en-US" sz="4400" dirty="0"/>
              <a:t>Principles for Prophecy</a:t>
            </a:r>
          </a:p>
        </p:txBody>
      </p:sp>
      <p:sp>
        <p:nvSpPr>
          <p:cNvPr id="3" name="Content Placeholder 2">
            <a:extLst>
              <a:ext uri="{FF2B5EF4-FFF2-40B4-BE49-F238E27FC236}">
                <a16:creationId xmlns:a16="http://schemas.microsoft.com/office/drawing/2014/main" id="{47A281DB-06BF-BE6B-AA87-7511F83B8DBE}"/>
              </a:ext>
            </a:extLst>
          </p:cNvPr>
          <p:cNvSpPr>
            <a:spLocks noGrp="1"/>
          </p:cNvSpPr>
          <p:nvPr>
            <p:ph idx="1"/>
          </p:nvPr>
        </p:nvSpPr>
        <p:spPr/>
        <p:txBody>
          <a:bodyPr>
            <a:normAutofit fontScale="92500"/>
          </a:bodyPr>
          <a:lstStyle/>
          <a:p>
            <a:pPr marL="0" indent="0" algn="ctr">
              <a:buNone/>
            </a:pPr>
            <a:r>
              <a:rPr lang="en-US" sz="4800" b="1" dirty="0">
                <a:solidFill>
                  <a:schemeClr val="accent5">
                    <a:lumMod val="20000"/>
                    <a:lumOff val="80000"/>
                  </a:schemeClr>
                </a:solidFill>
              </a:rPr>
              <a:t>1. Prophecy Interprets Itself</a:t>
            </a:r>
          </a:p>
          <a:p>
            <a:pPr marL="0" indent="0">
              <a:buNone/>
            </a:pPr>
            <a:r>
              <a:rPr lang="en-US" sz="3200" dirty="0"/>
              <a:t>We don’t need to guess what the beasts mean, for instance — </a:t>
            </a:r>
            <a:r>
              <a:rPr lang="en-US" sz="3200" b="1" dirty="0"/>
              <a:t>Daniel told us!   </a:t>
            </a:r>
            <a:endParaRPr lang="en-US" sz="3200" dirty="0"/>
          </a:p>
          <a:p>
            <a:r>
              <a:rPr lang="en-US" sz="3200" dirty="0"/>
              <a:t>Daniel 7 explains what beasts represent</a:t>
            </a:r>
          </a:p>
          <a:p>
            <a:r>
              <a:rPr lang="en-US" sz="3200" dirty="0"/>
              <a:t>Revelation 13 uses the same symbols</a:t>
            </a:r>
          </a:p>
          <a:p>
            <a:r>
              <a:rPr lang="en-US" sz="3200" dirty="0"/>
              <a:t>Careful study reveals more truth than first impressions suggest.  Keep studying God’s Word!  </a:t>
            </a:r>
          </a:p>
        </p:txBody>
      </p:sp>
      <p:pic>
        <p:nvPicPr>
          <p:cNvPr id="27652" name="Picture 4" descr="The Most Important Bible Study Tools - Part 1 - Enduring Word">
            <a:extLst>
              <a:ext uri="{FF2B5EF4-FFF2-40B4-BE49-F238E27FC236}">
                <a16:creationId xmlns:a16="http://schemas.microsoft.com/office/drawing/2014/main" id="{E6EA2E70-E4A7-1D24-C779-ADF5976D52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111" t="4445" r="5556" b="10370"/>
          <a:stretch>
            <a:fillRect/>
          </a:stretch>
        </p:blipFill>
        <p:spPr bwMode="auto">
          <a:xfrm>
            <a:off x="7864098" y="2155825"/>
            <a:ext cx="3935895"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86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A6DB2-9BBF-00B9-90FF-8662E2A1B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B28D96-D98C-7D28-8EA6-51BB5ACA1811}"/>
              </a:ext>
            </a:extLst>
          </p:cNvPr>
          <p:cNvSpPr>
            <a:spLocks noGrp="1"/>
          </p:cNvSpPr>
          <p:nvPr>
            <p:ph type="title"/>
          </p:nvPr>
        </p:nvSpPr>
        <p:spPr/>
        <p:txBody>
          <a:bodyPr/>
          <a:lstStyle/>
          <a:p>
            <a:pPr algn="ctr"/>
            <a:r>
              <a:rPr lang="en-US" sz="4400" dirty="0"/>
              <a:t>Principles for Prophecy</a:t>
            </a:r>
          </a:p>
        </p:txBody>
      </p:sp>
      <p:sp>
        <p:nvSpPr>
          <p:cNvPr id="3" name="Content Placeholder 2">
            <a:extLst>
              <a:ext uri="{FF2B5EF4-FFF2-40B4-BE49-F238E27FC236}">
                <a16:creationId xmlns:a16="http://schemas.microsoft.com/office/drawing/2014/main" id="{6629BA2A-5D4F-2A33-34F2-9D0F39840D1B}"/>
              </a:ext>
            </a:extLst>
          </p:cNvPr>
          <p:cNvSpPr>
            <a:spLocks noGrp="1"/>
          </p:cNvSpPr>
          <p:nvPr>
            <p:ph idx="1"/>
          </p:nvPr>
        </p:nvSpPr>
        <p:spPr/>
        <p:txBody>
          <a:bodyPr>
            <a:normAutofit fontScale="92500" lnSpcReduction="20000"/>
          </a:bodyPr>
          <a:lstStyle/>
          <a:p>
            <a:pPr marL="0" indent="0" algn="ctr">
              <a:buNone/>
            </a:pPr>
            <a:r>
              <a:rPr lang="en-US" sz="4800" b="1" dirty="0">
                <a:solidFill>
                  <a:schemeClr val="accent5">
                    <a:lumMod val="20000"/>
                    <a:lumOff val="80000"/>
                  </a:schemeClr>
                </a:solidFill>
              </a:rPr>
              <a:t>2. Symbols are Identified by Evidence</a:t>
            </a:r>
          </a:p>
          <a:p>
            <a:pPr marL="0" indent="0">
              <a:buNone/>
            </a:pPr>
            <a:r>
              <a:rPr lang="en-US" sz="3200" dirty="0"/>
              <a:t>We don’t have to guess what the symbols mean — </a:t>
            </a:r>
            <a:r>
              <a:rPr lang="en-US" sz="3200" b="1" dirty="0"/>
              <a:t>God supplies the clues in Scripture and history!  </a:t>
            </a:r>
            <a:r>
              <a:rPr lang="en-US" sz="3200" dirty="0"/>
              <a:t>We ask careful questions:</a:t>
            </a:r>
          </a:p>
          <a:p>
            <a:r>
              <a:rPr lang="en-US" sz="3200" dirty="0"/>
              <a:t>What does it do?</a:t>
            </a:r>
          </a:p>
          <a:p>
            <a:r>
              <a:rPr lang="en-US" sz="3200" dirty="0"/>
              <a:t>When and where does it arise?</a:t>
            </a:r>
          </a:p>
          <a:p>
            <a:r>
              <a:rPr lang="en-US" sz="3200" dirty="0"/>
              <a:t>Is this symbol explained?</a:t>
            </a:r>
          </a:p>
          <a:p>
            <a:r>
              <a:rPr lang="en-US" sz="3200" dirty="0"/>
              <a:t>What other symbols does it resemble?</a:t>
            </a:r>
          </a:p>
          <a:p>
            <a:pPr marL="0" indent="0">
              <a:buNone/>
            </a:pPr>
            <a:r>
              <a:rPr lang="en-US" sz="3200" dirty="0"/>
              <a:t>Only </a:t>
            </a:r>
            <a:r>
              <a:rPr lang="en-US" sz="3200" b="1" dirty="0"/>
              <a:t>after the evidence lines up</a:t>
            </a:r>
            <a:r>
              <a:rPr lang="en-US" sz="3200" dirty="0"/>
              <a:t> does the identification make sense.</a:t>
            </a:r>
          </a:p>
        </p:txBody>
      </p:sp>
      <p:pic>
        <p:nvPicPr>
          <p:cNvPr id="28676" name="Picture 4" descr="Contact Us - World History">
            <a:extLst>
              <a:ext uri="{FF2B5EF4-FFF2-40B4-BE49-F238E27FC236}">
                <a16:creationId xmlns:a16="http://schemas.microsoft.com/office/drawing/2014/main" id="{00F96857-C10F-6A30-CF4F-C43C3C5908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616" r="24079"/>
          <a:stretch>
            <a:fillRect/>
          </a:stretch>
        </p:blipFill>
        <p:spPr bwMode="auto">
          <a:xfrm>
            <a:off x="8009043" y="1959686"/>
            <a:ext cx="3810000" cy="441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66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BCB45-8ABE-2AD6-36C8-47059AC08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25DFD-BC14-F710-89FF-6304598E5ACC}"/>
              </a:ext>
            </a:extLst>
          </p:cNvPr>
          <p:cNvSpPr>
            <a:spLocks noGrp="1"/>
          </p:cNvSpPr>
          <p:nvPr>
            <p:ph type="title"/>
          </p:nvPr>
        </p:nvSpPr>
        <p:spPr/>
        <p:txBody>
          <a:bodyPr/>
          <a:lstStyle/>
          <a:p>
            <a:pPr algn="ctr"/>
            <a:r>
              <a:rPr lang="en-US" sz="4400" dirty="0"/>
              <a:t>Principles for Prophecy</a:t>
            </a:r>
          </a:p>
        </p:txBody>
      </p:sp>
      <p:sp>
        <p:nvSpPr>
          <p:cNvPr id="3" name="Content Placeholder 2">
            <a:extLst>
              <a:ext uri="{FF2B5EF4-FFF2-40B4-BE49-F238E27FC236}">
                <a16:creationId xmlns:a16="http://schemas.microsoft.com/office/drawing/2014/main" id="{1CADE632-E392-B5F1-82E8-A2C318AB51C1}"/>
              </a:ext>
            </a:extLst>
          </p:cNvPr>
          <p:cNvSpPr>
            <a:spLocks noGrp="1"/>
          </p:cNvSpPr>
          <p:nvPr>
            <p:ph idx="1"/>
          </p:nvPr>
        </p:nvSpPr>
        <p:spPr>
          <a:xfrm>
            <a:off x="507868" y="242535"/>
            <a:ext cx="6602280" cy="5892799"/>
          </a:xfrm>
        </p:spPr>
        <p:txBody>
          <a:bodyPr>
            <a:normAutofit lnSpcReduction="10000"/>
          </a:bodyPr>
          <a:lstStyle/>
          <a:p>
            <a:pPr marL="0" indent="0" algn="ctr">
              <a:buNone/>
            </a:pPr>
            <a:r>
              <a:rPr lang="en-US" sz="3600" b="1" dirty="0">
                <a:solidFill>
                  <a:schemeClr val="accent5">
                    <a:lumMod val="20000"/>
                    <a:lumOff val="80000"/>
                  </a:schemeClr>
                </a:solidFill>
              </a:rPr>
              <a:t>3. God Reveals Truth Progressively—and Clearly!</a:t>
            </a:r>
          </a:p>
          <a:p>
            <a:pPr marL="0" indent="0">
              <a:buNone/>
            </a:pPr>
            <a:r>
              <a:rPr lang="en-US" sz="3200" dirty="0"/>
              <a:t>When John saw another beast rising in Revelation 13, </a:t>
            </a:r>
            <a:r>
              <a:rPr lang="en-US" sz="3200" b="1" dirty="0"/>
              <a:t>no one knew its name</a:t>
            </a:r>
            <a:r>
              <a:rPr lang="en-US" sz="3200" dirty="0"/>
              <a:t>.</a:t>
            </a:r>
          </a:p>
          <a:p>
            <a:r>
              <a:rPr lang="en-US" sz="3200" dirty="0"/>
              <a:t>John saw it and history later showed </a:t>
            </a:r>
            <a:r>
              <a:rPr lang="en-US" sz="3200" i="1" dirty="0"/>
              <a:t>where</a:t>
            </a:r>
            <a:r>
              <a:rPr lang="en-US" sz="3200" dirty="0"/>
              <a:t> and </a:t>
            </a:r>
            <a:r>
              <a:rPr lang="en-US" sz="3200" i="1" dirty="0"/>
              <a:t>how</a:t>
            </a:r>
            <a:endParaRPr lang="en-US" sz="3200" dirty="0"/>
          </a:p>
          <a:p>
            <a:r>
              <a:rPr lang="en-US" sz="3200" dirty="0"/>
              <a:t>Understanding comes as prophecy meets history — not before, and not by guesswork.</a:t>
            </a:r>
          </a:p>
          <a:p>
            <a:pPr marL="0" indent="0">
              <a:buNone/>
            </a:pPr>
            <a:r>
              <a:rPr lang="en-US" sz="3200" dirty="0"/>
              <a:t>God reveals what His people need</a:t>
            </a:r>
            <a:r>
              <a:rPr lang="en-US" sz="3200" b="1" dirty="0"/>
              <a:t>, when they need it.  </a:t>
            </a:r>
            <a:endParaRPr lang="en-US" sz="3200" dirty="0"/>
          </a:p>
        </p:txBody>
      </p:sp>
      <p:pic>
        <p:nvPicPr>
          <p:cNvPr id="29698" name="Picture 2" descr="The middlemost of the centermost —SDA Church">
            <a:extLst>
              <a:ext uri="{FF2B5EF4-FFF2-40B4-BE49-F238E27FC236}">
                <a16:creationId xmlns:a16="http://schemas.microsoft.com/office/drawing/2014/main" id="{45597870-9CED-7636-5D06-FEA55E50EA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79" r="7863"/>
          <a:stretch>
            <a:fillRect/>
          </a:stretch>
        </p:blipFill>
        <p:spPr bwMode="auto">
          <a:xfrm>
            <a:off x="7821163" y="2514600"/>
            <a:ext cx="4140649" cy="37242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46D1909-F22E-47DC-4F24-22FC1F4849D8}"/>
              </a:ext>
            </a:extLst>
          </p:cNvPr>
          <p:cNvSpPr txBox="1"/>
          <p:nvPr/>
        </p:nvSpPr>
        <p:spPr>
          <a:xfrm>
            <a:off x="227013" y="6135334"/>
            <a:ext cx="7238999" cy="480131"/>
          </a:xfrm>
          <a:prstGeom prst="rect">
            <a:avLst/>
          </a:prstGeom>
          <a:solidFill>
            <a:schemeClr val="accent6">
              <a:lumMod val="50000"/>
            </a:schemeClr>
          </a:solidFill>
        </p:spPr>
        <p:txBody>
          <a:bodyPr wrap="square" rtlCol="0">
            <a:spAutoFit/>
          </a:bodyPr>
          <a:lstStyle/>
          <a:p>
            <a:pPr>
              <a:lnSpc>
                <a:spcPct val="90000"/>
              </a:lnSpc>
            </a:pPr>
            <a:r>
              <a:rPr lang="en-US" sz="2800" b="1" dirty="0"/>
              <a:t>GOOD NEWS!!  We’re at the end of history!</a:t>
            </a:r>
          </a:p>
        </p:txBody>
      </p:sp>
    </p:spTree>
    <p:extLst>
      <p:ext uri="{BB962C8B-B14F-4D97-AF65-F5344CB8AC3E}">
        <p14:creationId xmlns:p14="http://schemas.microsoft.com/office/powerpoint/2010/main" val="415981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43695-A35E-1110-B93C-4B2334C7411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B9145AD-0AAF-DD80-01BE-9253815C1D70}"/>
              </a:ext>
            </a:extLst>
          </p:cNvPr>
          <p:cNvSpPr>
            <a:spLocks noGrp="1"/>
          </p:cNvSpPr>
          <p:nvPr>
            <p:ph type="body" sz="half" idx="2"/>
          </p:nvPr>
        </p:nvSpPr>
        <p:spPr>
          <a:xfrm>
            <a:off x="7759699" y="1651000"/>
            <a:ext cx="4367662" cy="4800600"/>
          </a:xfrm>
        </p:spPr>
        <p:txBody>
          <a:bodyPr>
            <a:noAutofit/>
          </a:bodyPr>
          <a:lstStyle/>
          <a:p>
            <a:r>
              <a:rPr lang="en-US" sz="3200" b="1" baseline="30000" dirty="0"/>
              <a:t>14 </a:t>
            </a:r>
            <a:r>
              <a:rPr lang="en-US" sz="3200" dirty="0"/>
              <a:t>And to the woman were given two wings of a great eagle, that she might fly into the wilderness, into her place, where she is nourished for a time, and times, and half a time, from the face of the serpent.</a:t>
            </a:r>
            <a:endParaRPr lang="en-US" sz="11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9EC053D-D447-D836-87AD-956C254D1611}"/>
              </a:ext>
            </a:extLst>
          </p:cNvPr>
          <p:cNvSpPr>
            <a:spLocks noGrp="1"/>
          </p:cNvSpPr>
          <p:nvPr>
            <p:ph type="title"/>
          </p:nvPr>
        </p:nvSpPr>
        <p:spPr>
          <a:xfrm>
            <a:off x="7770812" y="228600"/>
            <a:ext cx="3960812" cy="1422400"/>
          </a:xfrm>
        </p:spPr>
        <p:txBody>
          <a:bodyPr/>
          <a:lstStyle/>
          <a:p>
            <a:r>
              <a:rPr lang="en-US" sz="4400" dirty="0"/>
              <a:t>Revelation 12:14</a:t>
            </a:r>
          </a:p>
        </p:txBody>
      </p:sp>
      <p:pic>
        <p:nvPicPr>
          <p:cNvPr id="51202" name="Picture 2" descr="Revelation 12:14 Artwork | Bible Art">
            <a:extLst>
              <a:ext uri="{FF2B5EF4-FFF2-40B4-BE49-F238E27FC236}">
                <a16:creationId xmlns:a16="http://schemas.microsoft.com/office/drawing/2014/main" id="{116C444C-77C3-073E-9B7B-49A7D9182E0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6612" y="435017"/>
            <a:ext cx="6020594" cy="6020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4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AE2FC-ED69-D9BE-2BE6-D8134E7E50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1D25D-62A9-F961-DA6F-5C76B1BB4797}"/>
              </a:ext>
            </a:extLst>
          </p:cNvPr>
          <p:cNvSpPr>
            <a:spLocks noGrp="1"/>
          </p:cNvSpPr>
          <p:nvPr>
            <p:ph type="title"/>
          </p:nvPr>
        </p:nvSpPr>
        <p:spPr/>
        <p:txBody>
          <a:bodyPr/>
          <a:lstStyle/>
          <a:p>
            <a:pPr algn="ctr"/>
            <a:r>
              <a:rPr lang="en-US" sz="4400" dirty="0"/>
              <a:t>Principles for Prophecy</a:t>
            </a:r>
          </a:p>
        </p:txBody>
      </p:sp>
      <p:sp>
        <p:nvSpPr>
          <p:cNvPr id="3" name="Content Placeholder 2">
            <a:extLst>
              <a:ext uri="{FF2B5EF4-FFF2-40B4-BE49-F238E27FC236}">
                <a16:creationId xmlns:a16="http://schemas.microsoft.com/office/drawing/2014/main" id="{CA0CD511-205A-B3BF-1472-5C544DD22B80}"/>
              </a:ext>
            </a:extLst>
          </p:cNvPr>
          <p:cNvSpPr>
            <a:spLocks noGrp="1"/>
          </p:cNvSpPr>
          <p:nvPr>
            <p:ph idx="1"/>
          </p:nvPr>
        </p:nvSpPr>
        <p:spPr>
          <a:xfrm>
            <a:off x="507868" y="482600"/>
            <a:ext cx="6602280" cy="5994400"/>
          </a:xfrm>
        </p:spPr>
        <p:txBody>
          <a:bodyPr>
            <a:normAutofit fontScale="85000" lnSpcReduction="10000"/>
          </a:bodyPr>
          <a:lstStyle/>
          <a:p>
            <a:pPr marL="0" indent="0" algn="ctr">
              <a:buNone/>
            </a:pPr>
            <a:r>
              <a:rPr lang="en-US" sz="4800" b="1" dirty="0">
                <a:solidFill>
                  <a:schemeClr val="accent5">
                    <a:lumMod val="20000"/>
                    <a:lumOff val="80000"/>
                  </a:schemeClr>
                </a:solidFill>
              </a:rPr>
              <a:t>4. Prophecy is Given for Clarity—NOT Fear</a:t>
            </a:r>
          </a:p>
          <a:p>
            <a:pPr marL="0" indent="0">
              <a:buNone/>
            </a:pPr>
            <a:r>
              <a:rPr lang="en-US" sz="3800" dirty="0"/>
              <a:t>Jesus assured His disciples that </a:t>
            </a:r>
            <a:r>
              <a:rPr lang="en-US" sz="3800" b="1" dirty="0"/>
              <a:t>He wanted them to know what was coming.</a:t>
            </a:r>
            <a:r>
              <a:rPr lang="en-US" sz="4000" dirty="0"/>
              <a:t>  Prophecy teaches us to:</a:t>
            </a:r>
          </a:p>
          <a:p>
            <a:r>
              <a:rPr lang="en-US" sz="4000" dirty="0"/>
              <a:t>Recognize God’s work in history</a:t>
            </a:r>
          </a:p>
          <a:p>
            <a:r>
              <a:rPr lang="en-US" sz="4000" dirty="0"/>
              <a:t>Avoid deception</a:t>
            </a:r>
          </a:p>
          <a:p>
            <a:r>
              <a:rPr lang="en-US" sz="4000" dirty="0"/>
              <a:t>Remain steady as events unfold</a:t>
            </a:r>
          </a:p>
          <a:p>
            <a:pPr marL="0" indent="0">
              <a:buNone/>
            </a:pPr>
            <a:r>
              <a:rPr lang="en-US" sz="3800" dirty="0"/>
              <a:t>Prophecy </a:t>
            </a:r>
            <a:r>
              <a:rPr lang="en-US" sz="3800" b="1" dirty="0"/>
              <a:t>affirms our faith </a:t>
            </a:r>
            <a:r>
              <a:rPr lang="en-US" sz="3800" dirty="0"/>
              <a:t>by reminding us </a:t>
            </a:r>
            <a:r>
              <a:rPr lang="en-US" sz="3800"/>
              <a:t>about God’s complete </a:t>
            </a:r>
            <a:r>
              <a:rPr lang="en-US" sz="3800" dirty="0"/>
              <a:t>control of world events.  </a:t>
            </a:r>
          </a:p>
        </p:txBody>
      </p:sp>
      <p:pic>
        <p:nvPicPr>
          <p:cNvPr id="30723" name="Picture 3" descr="God Hands Holding World Stock Illustrations - 140 God Hands Holding ...">
            <a:extLst>
              <a:ext uri="{FF2B5EF4-FFF2-40B4-BE49-F238E27FC236}">
                <a16:creationId xmlns:a16="http://schemas.microsoft.com/office/drawing/2014/main" id="{FF2B6328-4648-009C-DFEA-7E43C16DB7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967" r="20513"/>
          <a:stretch>
            <a:fillRect/>
          </a:stretch>
        </p:blipFill>
        <p:spPr bwMode="auto">
          <a:xfrm>
            <a:off x="8075612" y="2076688"/>
            <a:ext cx="3706919" cy="4451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45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96F32-4844-A9DD-90B9-D0B3A6C7963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0B50D8-E828-4DDD-FA07-374B93F8FDF8}"/>
              </a:ext>
            </a:extLst>
          </p:cNvPr>
          <p:cNvSpPr>
            <a:spLocks noGrp="1"/>
          </p:cNvSpPr>
          <p:nvPr>
            <p:ph type="body" sz="half" idx="2"/>
          </p:nvPr>
        </p:nvSpPr>
        <p:spPr>
          <a:xfrm>
            <a:off x="7759699" y="1651000"/>
            <a:ext cx="4367662" cy="4800600"/>
          </a:xfrm>
        </p:spPr>
        <p:txBody>
          <a:bodyPr>
            <a:noAutofit/>
          </a:bodyPr>
          <a:lstStyle/>
          <a:p>
            <a:r>
              <a:rPr lang="en-US" sz="3600" b="1" baseline="30000" dirty="0"/>
              <a:t>6 </a:t>
            </a:r>
            <a:r>
              <a:rPr lang="en-US" sz="3600" dirty="0"/>
              <a:t>And the woman fled into the wilderness, where she hath a place prepared of God, that they should feed her there a thousand two hundred and threescore days.</a:t>
            </a: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8F10A2C-9B8C-BC9D-9CA9-F905DD6D6C94}"/>
              </a:ext>
            </a:extLst>
          </p:cNvPr>
          <p:cNvSpPr>
            <a:spLocks noGrp="1"/>
          </p:cNvSpPr>
          <p:nvPr>
            <p:ph type="title"/>
          </p:nvPr>
        </p:nvSpPr>
        <p:spPr>
          <a:xfrm>
            <a:off x="7770812" y="228600"/>
            <a:ext cx="3960812" cy="1422400"/>
          </a:xfrm>
        </p:spPr>
        <p:txBody>
          <a:bodyPr/>
          <a:lstStyle/>
          <a:p>
            <a:r>
              <a:rPr lang="en-US" sz="4400" dirty="0"/>
              <a:t>Revelation 12:6</a:t>
            </a:r>
          </a:p>
        </p:txBody>
      </p:sp>
      <p:pic>
        <p:nvPicPr>
          <p:cNvPr id="52228" name="Picture 4" descr="Revelation 12 - The Woman Flees Into the Wilderness - LDS Scripture  Teachings">
            <a:extLst>
              <a:ext uri="{FF2B5EF4-FFF2-40B4-BE49-F238E27FC236}">
                <a16:creationId xmlns:a16="http://schemas.microsoft.com/office/drawing/2014/main" id="{134D3CA7-74B9-6493-0BA0-EEF82F447D5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9524" y="139700"/>
            <a:ext cx="4933950" cy="657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990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1666</TotalTime>
  <Words>2967</Words>
  <Application>Microsoft Office PowerPoint</Application>
  <PresentationFormat>Custom</PresentationFormat>
  <Paragraphs>183</Paragraphs>
  <Slides>82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82</vt:i4>
      </vt:variant>
    </vt:vector>
  </HeadingPairs>
  <TitlesOfParts>
    <vt:vector size="87" baseType="lpstr">
      <vt:lpstr>Arial</vt:lpstr>
      <vt:lpstr>Cambria</vt:lpstr>
      <vt:lpstr>Impact</vt:lpstr>
      <vt:lpstr>Imprint MT Shadow</vt:lpstr>
      <vt:lpstr>Red Radial 16x9</vt:lpstr>
      <vt:lpstr>PowerPoint Presentation</vt:lpstr>
      <vt:lpstr>PowerPoint Presentation</vt:lpstr>
      <vt:lpstr>The Third Angel’s Message Lesson 2:  The Time of the Message - CONTINUED</vt:lpstr>
      <vt:lpstr>1. To what event, and date, were we brought in the previous lesson?</vt:lpstr>
      <vt:lpstr>What then is the date of the establishment of the Papacy?</vt:lpstr>
      <vt:lpstr>Daniel  7:25</vt:lpstr>
      <vt:lpstr>18. Literally, what length of time is this?</vt:lpstr>
      <vt:lpstr>Revelation 12:14</vt:lpstr>
      <vt:lpstr>Revelation 12:6</vt:lpstr>
      <vt:lpstr>How Apocalyptic Prophecy Must Be Read</vt:lpstr>
      <vt:lpstr>The Inductive Test of Prophetic Time</vt:lpstr>
      <vt:lpstr>Ezekiel   4:4-6</vt:lpstr>
      <vt:lpstr>Ezekiel   4:4-6</vt:lpstr>
      <vt:lpstr>Ezekiel   4:4-6</vt:lpstr>
      <vt:lpstr>Numbers 14:34</vt:lpstr>
      <vt:lpstr>PowerPoint Presentation</vt:lpstr>
      <vt:lpstr>Beginning in A.D. 538, when should the Papacy end?</vt:lpstr>
      <vt:lpstr>What historical event marks the end of the 1,260 years of Papal supremacy?</vt:lpstr>
      <vt:lpstr>2. In this dealing with the Papacy, what additional prophecies were fulfilled?</vt:lpstr>
      <vt:lpstr>REVELATION 13:3</vt:lpstr>
      <vt:lpstr>REVELATION 13:10</vt:lpstr>
      <vt:lpstr>3. How may we know that this prophecy relates to the same power as that in the previous lesson?</vt:lpstr>
      <vt:lpstr>Daniel  7:4-8</vt:lpstr>
      <vt:lpstr>Daniel  7:4-8</vt:lpstr>
      <vt:lpstr>Daniel  7:4-8</vt:lpstr>
      <vt:lpstr>Daniel  7:4-8</vt:lpstr>
      <vt:lpstr>Daniel  7:4-8</vt:lpstr>
      <vt:lpstr>Revelation 13:1-2</vt:lpstr>
      <vt:lpstr>Revelation 13:1-2</vt:lpstr>
      <vt:lpstr>Commonalities?  Differences? What do you notice?</vt:lpstr>
      <vt:lpstr>Commonalities?  Differences? What do you notice?</vt:lpstr>
      <vt:lpstr>Daniel 7:2-3</vt:lpstr>
      <vt:lpstr>Revelation 13:1-2</vt:lpstr>
      <vt:lpstr>Daniel  7:8, 25</vt:lpstr>
      <vt:lpstr>Daniel  7:8, 25</vt:lpstr>
      <vt:lpstr>Revelation  13:5-7</vt:lpstr>
      <vt:lpstr>Revelation  13:5-7</vt:lpstr>
      <vt:lpstr>Revelation  13:5-7</vt:lpstr>
      <vt:lpstr>PowerPoint Presentation</vt:lpstr>
      <vt:lpstr>We know that this prophecy in Revelation 13 relates to the same power as that in the previous lesson (Daniel 7) because these powers share…</vt:lpstr>
      <vt:lpstr>4. Was this captivity and deadly wound to put a total end to the Papacy?</vt:lpstr>
      <vt:lpstr>Revelation  13:3</vt:lpstr>
      <vt:lpstr>REVELATION 13:10</vt:lpstr>
      <vt:lpstr>5. When was it that this captivity occurred?</vt:lpstr>
      <vt:lpstr>6. At that time, what else did the prophet see?</vt:lpstr>
      <vt:lpstr>Revelation  13:11</vt:lpstr>
      <vt:lpstr>7. Is it for us to know what this means?</vt:lpstr>
      <vt:lpstr>Deuteronomy  29:29</vt:lpstr>
      <vt:lpstr>8. Is this a revelation?</vt:lpstr>
      <vt:lpstr>Revelation  1:1, 3</vt:lpstr>
      <vt:lpstr>Revelation  1:1, 3</vt:lpstr>
      <vt:lpstr>9.  What part of the world was represented by the symbol of the leopard?</vt:lpstr>
      <vt:lpstr>9.  What part of the world was represented by the symbol of the Bear?</vt:lpstr>
      <vt:lpstr>9.  What part of the world was represented by the symbol of the lion?</vt:lpstr>
      <vt:lpstr>9.  What part the beast and the ten horns?</vt:lpstr>
      <vt:lpstr>10. Then, as the characteristics of all these are found in the first beast of Revelation 13, what parts of the world are covered by the description of this first beast?</vt:lpstr>
      <vt:lpstr>11.  From where was this other beast seen coming up?</vt:lpstr>
      <vt:lpstr>13. What is meant by “sea,” when used as a symbol?</vt:lpstr>
      <vt:lpstr>REVELATION 17:15</vt:lpstr>
      <vt:lpstr>14. What then is represented by a power coming up out of the sea?</vt:lpstr>
      <vt:lpstr>14. What then is represented by a power coming up out of the sea?</vt:lpstr>
      <vt:lpstr>16.  In A.D. 1798, how much of Europe, Asia, and Africa was occupied by peoples, multitudes, and established and organized nations?</vt:lpstr>
      <vt:lpstr>PowerPoint Presentation</vt:lpstr>
      <vt:lpstr>PowerPoint Presentation</vt:lpstr>
      <vt:lpstr>17.  How long had it been so?</vt:lpstr>
      <vt:lpstr>18. Therefore, as the symbols directly connected with the first beast embrace the principal parts of Europe, Asia, and Africa; and as all the rest of the known parts of the Eastern Continent had for ages been occupied by established nations; and as the other beast was to arise where this had not been so; where must this “other beast” arise?</vt:lpstr>
      <vt:lpstr>19.  Did the dominion of the first beast, or any of the ten kingdoms, extend to any part of the Western Continent in A.D. 1798?</vt:lpstr>
      <vt:lpstr>PowerPoint Presentation</vt:lpstr>
      <vt:lpstr>PowerPoint Presentation</vt:lpstr>
      <vt:lpstr>20.  What position then did the Government of the United States occupy in A.D. 1798?</vt:lpstr>
      <vt:lpstr>21.  What then is the inevitable conclusion?</vt:lpstr>
      <vt:lpstr>22.  What is to be said to the people of this Government?</vt:lpstr>
      <vt:lpstr>REVELATION 13:14</vt:lpstr>
      <vt:lpstr>23.  When they shall have made an image to the beast, what will he do?</vt:lpstr>
      <vt:lpstr>REVELATION 13:11</vt:lpstr>
      <vt:lpstr>REVELATION 13:15</vt:lpstr>
      <vt:lpstr>Principles for Prophecy</vt:lpstr>
      <vt:lpstr>Principles for Prophecy</vt:lpstr>
      <vt:lpstr>Principles for Prophecy</vt:lpstr>
      <vt:lpstr>Principles for Prophecy</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42</cp:revision>
  <cp:lastPrinted>2026-01-03T07:02:29Z</cp:lastPrinted>
  <dcterms:created xsi:type="dcterms:W3CDTF">2023-04-28T23:24:12Z</dcterms:created>
  <dcterms:modified xsi:type="dcterms:W3CDTF">2026-01-10T04:05:23Z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