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handoutMasterIdLst>
    <p:handoutMasterId r:id="rId72"/>
  </p:handoutMasterIdLst>
  <p:sldIdLst>
    <p:sldId id="469" r:id="rId2"/>
    <p:sldId id="470" r:id="rId3"/>
    <p:sldId id="279" r:id="rId4"/>
    <p:sldId id="472" r:id="rId5"/>
    <p:sldId id="453" r:id="rId6"/>
    <p:sldId id="474" r:id="rId7"/>
    <p:sldId id="456" r:id="rId8"/>
    <p:sldId id="455" r:id="rId9"/>
    <p:sldId id="475" r:id="rId10"/>
    <p:sldId id="476" r:id="rId11"/>
    <p:sldId id="477" r:id="rId12"/>
    <p:sldId id="478" r:id="rId13"/>
    <p:sldId id="479" r:id="rId14"/>
    <p:sldId id="480" r:id="rId15"/>
    <p:sldId id="483" r:id="rId16"/>
    <p:sldId id="481" r:id="rId17"/>
    <p:sldId id="484" r:id="rId18"/>
    <p:sldId id="482" r:id="rId19"/>
    <p:sldId id="486" r:id="rId20"/>
    <p:sldId id="485" r:id="rId21"/>
    <p:sldId id="488" r:id="rId22"/>
    <p:sldId id="487" r:id="rId23"/>
    <p:sldId id="489" r:id="rId24"/>
    <p:sldId id="490" r:id="rId25"/>
    <p:sldId id="491" r:id="rId26"/>
    <p:sldId id="493" r:id="rId27"/>
    <p:sldId id="492" r:id="rId28"/>
    <p:sldId id="494" r:id="rId29"/>
    <p:sldId id="495" r:id="rId30"/>
    <p:sldId id="497" r:id="rId31"/>
    <p:sldId id="498" r:id="rId32"/>
    <p:sldId id="496" r:id="rId33"/>
    <p:sldId id="499" r:id="rId34"/>
    <p:sldId id="500" r:id="rId35"/>
    <p:sldId id="501" r:id="rId36"/>
    <p:sldId id="502" r:id="rId37"/>
    <p:sldId id="504" r:id="rId38"/>
    <p:sldId id="505" r:id="rId39"/>
    <p:sldId id="506" r:id="rId40"/>
    <p:sldId id="507" r:id="rId41"/>
    <p:sldId id="508" r:id="rId42"/>
    <p:sldId id="509" r:id="rId43"/>
    <p:sldId id="511" r:id="rId44"/>
    <p:sldId id="513" r:id="rId45"/>
    <p:sldId id="514" r:id="rId46"/>
    <p:sldId id="515" r:id="rId47"/>
    <p:sldId id="516" r:id="rId48"/>
    <p:sldId id="510" r:id="rId49"/>
    <p:sldId id="517" r:id="rId50"/>
    <p:sldId id="518" r:id="rId51"/>
    <p:sldId id="519" r:id="rId52"/>
    <p:sldId id="534" r:id="rId53"/>
    <p:sldId id="520" r:id="rId54"/>
    <p:sldId id="535" r:id="rId55"/>
    <p:sldId id="521" r:id="rId56"/>
    <p:sldId id="522" r:id="rId57"/>
    <p:sldId id="523" r:id="rId58"/>
    <p:sldId id="526" r:id="rId59"/>
    <p:sldId id="524" r:id="rId60"/>
    <p:sldId id="525" r:id="rId61"/>
    <p:sldId id="527" r:id="rId62"/>
    <p:sldId id="528" r:id="rId63"/>
    <p:sldId id="529" r:id="rId64"/>
    <p:sldId id="530" r:id="rId65"/>
    <p:sldId id="531" r:id="rId66"/>
    <p:sldId id="532" r:id="rId67"/>
    <p:sldId id="533" r:id="rId68"/>
    <p:sldId id="367" r:id="rId69"/>
    <p:sldId id="471" r:id="rId70"/>
  </p:sldIdLst>
  <p:sldSz cx="12188825" cy="6858000"/>
  <p:notesSz cx="7099300" cy="93853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280" autoAdjust="0"/>
  </p:normalViewPr>
  <p:slideViewPr>
    <p:cSldViewPr>
      <p:cViewPr>
        <p:scale>
          <a:sx n="51" d="100"/>
          <a:sy n="51" d="100"/>
        </p:scale>
        <p:origin x="57" y="534"/>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sz="quarter" idx="1"/>
          </p:nvPr>
        </p:nvSpPr>
        <p:spPr>
          <a:xfrm>
            <a:off x="4021294" y="0"/>
            <a:ext cx="3076363" cy="469265"/>
          </a:xfrm>
          <a:prstGeom prst="rect">
            <a:avLst/>
          </a:prstGeom>
        </p:spPr>
        <p:txBody>
          <a:bodyPr vert="horz" lIns="94192" tIns="47096" rIns="94192" bIns="47096" rtlCol="0"/>
          <a:lstStyle>
            <a:lvl1pPr algn="r">
              <a:defRPr sz="1200"/>
            </a:lvl1pPr>
          </a:lstStyle>
          <a:p>
            <a:fld id="{4954C6E1-AF92-4FB7-A013-0B520EBC30AE}" type="datetimeFigureOut">
              <a:rPr lang="en-US"/>
              <a:t>1/16/2026</a:t>
            </a:fld>
            <a:endParaRPr/>
          </a:p>
        </p:txBody>
      </p:sp>
      <p:sp>
        <p:nvSpPr>
          <p:cNvPr id="4" name="Footer Placeholder 3"/>
          <p:cNvSpPr>
            <a:spLocks noGrp="1"/>
          </p:cNvSpPr>
          <p:nvPr>
            <p:ph type="ftr" sz="quarter" idx="2"/>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5" name="Slide Number Placeholder 4"/>
          <p:cNvSpPr>
            <a:spLocks noGrp="1"/>
          </p:cNvSpPr>
          <p:nvPr>
            <p:ph type="sldNum" sz="quarter" idx="3"/>
          </p:nvPr>
        </p:nvSpPr>
        <p:spPr>
          <a:xfrm>
            <a:off x="4021294" y="8914406"/>
            <a:ext cx="3076363" cy="469265"/>
          </a:xfrm>
          <a:prstGeom prst="rect">
            <a:avLst/>
          </a:prstGeom>
        </p:spPr>
        <p:txBody>
          <a:bodyPr vert="horz" lIns="94192" tIns="47096" rIns="94192" bIns="47096"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idx="1"/>
          </p:nvPr>
        </p:nvSpPr>
        <p:spPr>
          <a:xfrm>
            <a:off x="4021294" y="0"/>
            <a:ext cx="3076363" cy="469265"/>
          </a:xfrm>
          <a:prstGeom prst="rect">
            <a:avLst/>
          </a:prstGeom>
        </p:spPr>
        <p:txBody>
          <a:bodyPr vert="horz" lIns="94192" tIns="47096" rIns="94192" bIns="47096" rtlCol="0"/>
          <a:lstStyle>
            <a:lvl1pPr algn="r">
              <a:defRPr sz="1200"/>
            </a:lvl1pPr>
          </a:lstStyle>
          <a:p>
            <a:fld id="{95C10850-0874-4A61-99B4-D613C5E8D9EA}" type="datetimeFigureOut">
              <a:rPr lang="en-US"/>
              <a:t>1/16/2026</a:t>
            </a:fld>
            <a:endParaRPr/>
          </a:p>
        </p:txBody>
      </p:sp>
      <p:sp>
        <p:nvSpPr>
          <p:cNvPr id="4" name="Slide Image Placeholder 3"/>
          <p:cNvSpPr>
            <a:spLocks noGrp="1" noRot="1" noChangeAspect="1"/>
          </p:cNvSpPr>
          <p:nvPr>
            <p:ph type="sldImg" idx="2"/>
          </p:nvPr>
        </p:nvSpPr>
        <p:spPr>
          <a:xfrm>
            <a:off x="422275" y="703263"/>
            <a:ext cx="6254750" cy="3519487"/>
          </a:xfrm>
          <a:prstGeom prst="rect">
            <a:avLst/>
          </a:prstGeom>
          <a:noFill/>
          <a:ln w="12700">
            <a:solidFill>
              <a:prstClr val="black"/>
            </a:solidFill>
          </a:ln>
        </p:spPr>
        <p:txBody>
          <a:bodyPr vert="horz" lIns="94192" tIns="47096" rIns="94192" bIns="47096" rtlCol="0" anchor="ctr"/>
          <a:lstStyle/>
          <a:p>
            <a:endParaRPr/>
          </a:p>
        </p:txBody>
      </p:sp>
      <p:sp>
        <p:nvSpPr>
          <p:cNvPr id="5" name="Notes Placeholder 4"/>
          <p:cNvSpPr>
            <a:spLocks noGrp="1"/>
          </p:cNvSpPr>
          <p:nvPr>
            <p:ph type="body" sz="quarter" idx="3"/>
          </p:nvPr>
        </p:nvSpPr>
        <p:spPr>
          <a:xfrm>
            <a:off x="709930" y="4458018"/>
            <a:ext cx="5679440" cy="4223385"/>
          </a:xfrm>
          <a:prstGeom prst="rect">
            <a:avLst/>
          </a:prstGeom>
        </p:spPr>
        <p:txBody>
          <a:bodyPr vert="horz" lIns="94192" tIns="47096" rIns="94192" bIns="4709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7" name="Slide Number Placeholder 6"/>
          <p:cNvSpPr>
            <a:spLocks noGrp="1"/>
          </p:cNvSpPr>
          <p:nvPr>
            <p:ph type="sldNum" sz="quarter" idx="5"/>
          </p:nvPr>
        </p:nvSpPr>
        <p:spPr>
          <a:xfrm>
            <a:off x="4021294" y="8914406"/>
            <a:ext cx="3076363" cy="469265"/>
          </a:xfrm>
          <a:prstGeom prst="rect">
            <a:avLst/>
          </a:prstGeom>
        </p:spPr>
        <p:txBody>
          <a:bodyPr vert="horz" lIns="94192" tIns="47096" rIns="94192" bIns="47096"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1/16/2026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1/16/2026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1/16/2026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1/16/2026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1/16/2026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1/16/2026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1/16/2026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1/16/2026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9D172-8F45-CD78-B091-70BC7659F3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640DA6-DF60-231C-C4BB-42AE7712EE55}"/>
              </a:ext>
            </a:extLst>
          </p:cNvPr>
          <p:cNvSpPr>
            <a:spLocks noGrp="1"/>
          </p:cNvSpPr>
          <p:nvPr>
            <p:ph type="body" sz="half" idx="2"/>
          </p:nvPr>
        </p:nvSpPr>
        <p:spPr>
          <a:xfrm>
            <a:off x="7759699" y="1651000"/>
            <a:ext cx="4367662" cy="4800600"/>
          </a:xfrm>
        </p:spPr>
        <p:txBody>
          <a:bodyPr>
            <a:noAutofit/>
          </a:bodyPr>
          <a:lstStyle/>
          <a:p>
            <a:r>
              <a:rPr lang="en-US" sz="3300" b="1" baseline="30000" dirty="0"/>
              <a:t>11 </a:t>
            </a:r>
            <a:r>
              <a:rPr lang="en-US" sz="3300" dirty="0"/>
              <a:t>And the smoke of their torment </a:t>
            </a:r>
            <a:r>
              <a:rPr lang="en-US" sz="3300" dirty="0" err="1"/>
              <a:t>ascendeth</a:t>
            </a:r>
            <a:r>
              <a:rPr lang="en-US" sz="3300" dirty="0"/>
              <a:t> up for ever and ever: and they have no rest day nor night, who worship the beast and his image, and whosoever </a:t>
            </a:r>
            <a:r>
              <a:rPr lang="en-US" sz="3300" dirty="0" err="1"/>
              <a:t>receiveth</a:t>
            </a:r>
            <a:r>
              <a:rPr lang="en-US" sz="3300" dirty="0"/>
              <a:t> the mark of his name.</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F72DF95-7ACA-18C6-0A15-6297ADBC31EF}"/>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14:9-11</a:t>
            </a:r>
          </a:p>
        </p:txBody>
      </p:sp>
      <p:pic>
        <p:nvPicPr>
          <p:cNvPr id="5122" name="Picture 2" descr="God Revisited: A Defence of Annihilation">
            <a:extLst>
              <a:ext uri="{FF2B5EF4-FFF2-40B4-BE49-F238E27FC236}">
                <a16:creationId xmlns:a16="http://schemas.microsoft.com/office/drawing/2014/main" id="{9D43EBA1-625B-3DA4-6439-906B2B6482D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34368" b="2845"/>
          <a:stretch>
            <a:fillRect/>
          </a:stretch>
        </p:blipFill>
        <p:spPr bwMode="auto">
          <a:xfrm>
            <a:off x="457201" y="381000"/>
            <a:ext cx="6627812"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C5BA-1B6E-AE7D-B73A-645FD9A7D5A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2FAB8EF-ECE4-FA25-DD39-2EFBF24C9ECA}"/>
              </a:ext>
            </a:extLst>
          </p:cNvPr>
          <p:cNvSpPr>
            <a:spLocks noGrp="1"/>
          </p:cNvSpPr>
          <p:nvPr>
            <p:ph type="title"/>
          </p:nvPr>
        </p:nvSpPr>
        <p:spPr>
          <a:xfrm>
            <a:off x="914161" y="457201"/>
            <a:ext cx="10360501" cy="1066799"/>
          </a:xfrm>
        </p:spPr>
        <p:txBody>
          <a:bodyPr>
            <a:noAutofit/>
          </a:bodyPr>
          <a:lstStyle/>
          <a:p>
            <a:pPr lvl="0"/>
            <a:r>
              <a:rPr lang="en-US" dirty="0"/>
              <a:t>2. This text says, “The third angel followed them.” Followed whom? </a:t>
            </a:r>
            <a:endParaRPr lang="en-US" sz="4400" dirty="0"/>
          </a:p>
        </p:txBody>
      </p:sp>
      <p:sp>
        <p:nvSpPr>
          <p:cNvPr id="14" name="Content Placeholder 13">
            <a:extLst>
              <a:ext uri="{FF2B5EF4-FFF2-40B4-BE49-F238E27FC236}">
                <a16:creationId xmlns:a16="http://schemas.microsoft.com/office/drawing/2014/main" id="{BE312C05-FC46-7FEB-8DDA-0625834B6871}"/>
              </a:ext>
            </a:extLst>
          </p:cNvPr>
          <p:cNvSpPr>
            <a:spLocks noGrp="1"/>
          </p:cNvSpPr>
          <p:nvPr>
            <p:ph idx="1"/>
          </p:nvPr>
        </p:nvSpPr>
        <p:spPr>
          <a:xfrm>
            <a:off x="1065211" y="1676400"/>
            <a:ext cx="5788417" cy="4114800"/>
          </a:xfrm>
        </p:spPr>
        <p:txBody>
          <a:bodyPr>
            <a:noAutofit/>
          </a:bodyPr>
          <a:lstStyle/>
          <a:p>
            <a:pPr marL="0" indent="0">
              <a:buNone/>
            </a:pPr>
            <a:r>
              <a:rPr lang="en-US" sz="4400" i="1" dirty="0"/>
              <a:t>Revelation 14:6, 8</a:t>
            </a:r>
            <a:endParaRPr lang="en-US" sz="6000" i="1" dirty="0"/>
          </a:p>
        </p:txBody>
      </p:sp>
      <p:pic>
        <p:nvPicPr>
          <p:cNvPr id="2052" name="Picture 4" descr="213,000+ Question Mark Stock Photos, Pictures &amp; Royalty-Free ...">
            <a:extLst>
              <a:ext uri="{FF2B5EF4-FFF2-40B4-BE49-F238E27FC236}">
                <a16:creationId xmlns:a16="http://schemas.microsoft.com/office/drawing/2014/main" id="{27F16B72-68E5-FBAF-003B-26499D6A4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2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45008-D9FB-967F-F924-996E798EDE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5132BE-EFF0-3C6E-4C8A-037DD3CEBA1F}"/>
              </a:ext>
            </a:extLst>
          </p:cNvPr>
          <p:cNvSpPr>
            <a:spLocks noGrp="1"/>
          </p:cNvSpPr>
          <p:nvPr>
            <p:ph type="body" sz="half" idx="2"/>
          </p:nvPr>
        </p:nvSpPr>
        <p:spPr>
          <a:xfrm>
            <a:off x="7759699" y="1651000"/>
            <a:ext cx="4367662" cy="4800600"/>
          </a:xfrm>
        </p:spPr>
        <p:txBody>
          <a:bodyPr>
            <a:noAutofit/>
          </a:bodyPr>
          <a:lstStyle/>
          <a:p>
            <a:r>
              <a:rPr lang="en-US" sz="3300" b="1" baseline="30000" dirty="0"/>
              <a:t>6 </a:t>
            </a:r>
            <a:r>
              <a:rPr lang="en-US" sz="3300" dirty="0"/>
              <a:t>And I saw another angel fly in the midst of heaven, having the everlasting gospel to preach unto them that dwell on the earth, and to every nation, and kindred, and tongue, and people,</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C52FA19-5E48-9401-025F-488984D1080D}"/>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14:6, 8</a:t>
            </a:r>
          </a:p>
        </p:txBody>
      </p:sp>
      <p:pic>
        <p:nvPicPr>
          <p:cNvPr id="12290" name="Picture 2" descr="And I saw another angel fly in the midst of heaven having the ...">
            <a:extLst>
              <a:ext uri="{FF2B5EF4-FFF2-40B4-BE49-F238E27FC236}">
                <a16:creationId xmlns:a16="http://schemas.microsoft.com/office/drawing/2014/main" id="{C6E28927-8790-9035-20FC-511981480C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588404"/>
            <a:ext cx="6602413" cy="563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41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2889-283A-8458-601D-B226F76A25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1F61E9-A21E-B584-1AC5-4B036603E148}"/>
              </a:ext>
            </a:extLst>
          </p:cNvPr>
          <p:cNvSpPr>
            <a:spLocks noGrp="1"/>
          </p:cNvSpPr>
          <p:nvPr>
            <p:ph type="body" sz="half" idx="2"/>
          </p:nvPr>
        </p:nvSpPr>
        <p:spPr>
          <a:xfrm>
            <a:off x="7759699" y="1651000"/>
            <a:ext cx="4367662" cy="4800600"/>
          </a:xfrm>
        </p:spPr>
        <p:txBody>
          <a:bodyPr>
            <a:noAutofit/>
          </a:bodyPr>
          <a:lstStyle/>
          <a:p>
            <a:r>
              <a:rPr lang="en-US" sz="3600" b="1" baseline="30000" dirty="0"/>
              <a:t>8 </a:t>
            </a:r>
            <a:r>
              <a:rPr lang="en-US" sz="3600" dirty="0"/>
              <a:t>And there followed another angel, saying, Babylon is fallen, is fallen, that great city, because she made all nations drink of the wine of the wrath of her fornication.</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FCE3AC4-26BF-7E39-AFE3-07041A6CA78E}"/>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14:6, 8</a:t>
            </a:r>
          </a:p>
        </p:txBody>
      </p:sp>
      <p:pic>
        <p:nvPicPr>
          <p:cNvPr id="13314" name="Picture 2" descr="Pictures Of Angels Flying">
            <a:extLst>
              <a:ext uri="{FF2B5EF4-FFF2-40B4-BE49-F238E27FC236}">
                <a16:creationId xmlns:a16="http://schemas.microsoft.com/office/drawing/2014/main" id="{3CC19820-D73B-6E6D-7D99-5CC70BE748E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598" r="10772"/>
          <a:stretch>
            <a:fillRect/>
          </a:stretch>
        </p:blipFill>
        <p:spPr bwMode="auto">
          <a:xfrm>
            <a:off x="346383" y="381000"/>
            <a:ext cx="7004268"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59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42BAD-2723-8407-CDC0-1AB463DB564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98FCAEE-325C-6778-708A-C09AB63B403B}"/>
              </a:ext>
            </a:extLst>
          </p:cNvPr>
          <p:cNvSpPr>
            <a:spLocks noGrp="1"/>
          </p:cNvSpPr>
          <p:nvPr>
            <p:ph type="title"/>
          </p:nvPr>
        </p:nvSpPr>
        <p:spPr>
          <a:xfrm>
            <a:off x="914161" y="381000"/>
            <a:ext cx="10360501" cy="2362200"/>
          </a:xfrm>
        </p:spPr>
        <p:txBody>
          <a:bodyPr>
            <a:noAutofit/>
          </a:bodyPr>
          <a:lstStyle/>
          <a:p>
            <a:pPr lvl="0"/>
            <a:r>
              <a:rPr lang="en-US" sz="4400" dirty="0"/>
              <a:t>3.  The sixth verse says, “I saw </a:t>
            </a:r>
            <a:r>
              <a:rPr lang="en-US" sz="4400" dirty="0">
                <a:solidFill>
                  <a:srgbClr val="FFCC66"/>
                </a:solidFill>
              </a:rPr>
              <a:t>another</a:t>
            </a:r>
            <a:r>
              <a:rPr lang="en-US" sz="4400" dirty="0"/>
              <a:t> </a:t>
            </a:r>
            <a:r>
              <a:rPr lang="en-US" sz="4400" dirty="0">
                <a:solidFill>
                  <a:srgbClr val="FFCC66"/>
                </a:solidFill>
              </a:rPr>
              <a:t>angel</a:t>
            </a:r>
            <a:r>
              <a:rPr lang="en-US" sz="4400" dirty="0"/>
              <a:t> fly in the midst of heaven.” To what does this seem to direct us?</a:t>
            </a:r>
            <a:endParaRPr lang="en-US" sz="5400" dirty="0"/>
          </a:p>
        </p:txBody>
      </p:sp>
      <p:sp>
        <p:nvSpPr>
          <p:cNvPr id="14" name="Content Placeholder 13">
            <a:extLst>
              <a:ext uri="{FF2B5EF4-FFF2-40B4-BE49-F238E27FC236}">
                <a16:creationId xmlns:a16="http://schemas.microsoft.com/office/drawing/2014/main" id="{55B4CCEA-8F50-9081-1E30-F40CBAC05D02}"/>
              </a:ext>
            </a:extLst>
          </p:cNvPr>
          <p:cNvSpPr>
            <a:spLocks noGrp="1"/>
          </p:cNvSpPr>
          <p:nvPr>
            <p:ph idx="1"/>
          </p:nvPr>
        </p:nvSpPr>
        <p:spPr>
          <a:xfrm>
            <a:off x="1065211" y="2895600"/>
            <a:ext cx="5788417" cy="2895600"/>
          </a:xfrm>
        </p:spPr>
        <p:txBody>
          <a:bodyPr>
            <a:noAutofit/>
          </a:bodyPr>
          <a:lstStyle/>
          <a:p>
            <a:pPr marL="0" indent="0">
              <a:buNone/>
            </a:pPr>
            <a:r>
              <a:rPr lang="en-US" sz="4000" b="1" dirty="0"/>
              <a:t>Answer:</a:t>
            </a:r>
            <a:r>
              <a:rPr lang="en-US" sz="4000" dirty="0"/>
              <a:t> To another angel that had been seen previously.</a:t>
            </a:r>
            <a:endParaRPr lang="en-US" sz="8000" i="1" dirty="0"/>
          </a:p>
        </p:txBody>
      </p:sp>
      <p:pic>
        <p:nvPicPr>
          <p:cNvPr id="2052" name="Picture 4" descr="213,000+ Question Mark Stock Photos, Pictures &amp; Royalty-Free ...">
            <a:extLst>
              <a:ext uri="{FF2B5EF4-FFF2-40B4-BE49-F238E27FC236}">
                <a16:creationId xmlns:a16="http://schemas.microsoft.com/office/drawing/2014/main" id="{7E4314CD-272F-7B32-309A-F3DC984BE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62889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53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A6E7-24EF-2000-B2A9-96E11D281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71E00-659D-913D-2A7A-9E2272B09241}"/>
              </a:ext>
            </a:extLst>
          </p:cNvPr>
          <p:cNvSpPr>
            <a:spLocks noGrp="1"/>
          </p:cNvSpPr>
          <p:nvPr>
            <p:ph type="title"/>
          </p:nvPr>
        </p:nvSpPr>
        <p:spPr>
          <a:xfrm>
            <a:off x="608013" y="228600"/>
            <a:ext cx="7467600" cy="1676399"/>
          </a:xfrm>
        </p:spPr>
        <p:txBody>
          <a:bodyPr/>
          <a:lstStyle/>
          <a:p>
            <a:pPr algn="l"/>
            <a:r>
              <a:rPr lang="en-US" b="1" dirty="0"/>
              <a:t>Step 1 — Revelation 14:6 Does NOT Say “The First Angel”</a:t>
            </a:r>
            <a:endParaRPr lang="en-US" dirty="0"/>
          </a:p>
        </p:txBody>
      </p:sp>
      <p:sp>
        <p:nvSpPr>
          <p:cNvPr id="3" name="Text Placeholder 2">
            <a:extLst>
              <a:ext uri="{FF2B5EF4-FFF2-40B4-BE49-F238E27FC236}">
                <a16:creationId xmlns:a16="http://schemas.microsoft.com/office/drawing/2014/main" id="{15E79252-AD3A-39D2-D4A5-27181D858D7D}"/>
              </a:ext>
            </a:extLst>
          </p:cNvPr>
          <p:cNvSpPr>
            <a:spLocks noGrp="1"/>
          </p:cNvSpPr>
          <p:nvPr>
            <p:ph type="body" idx="1"/>
          </p:nvPr>
        </p:nvSpPr>
        <p:spPr>
          <a:xfrm>
            <a:off x="608012" y="2057400"/>
            <a:ext cx="7315200" cy="4267200"/>
          </a:xfrm>
        </p:spPr>
        <p:txBody>
          <a:bodyPr/>
          <a:lstStyle/>
          <a:p>
            <a:pPr algn="l"/>
            <a:r>
              <a:rPr lang="en-US" sz="3600" dirty="0"/>
              <a:t>It says:</a:t>
            </a:r>
          </a:p>
          <a:p>
            <a:pPr algn="l"/>
            <a:r>
              <a:rPr lang="en-US" sz="3600" i="1" dirty="0"/>
              <a:t>“I saw </a:t>
            </a:r>
            <a:r>
              <a:rPr lang="en-US" sz="3600" b="1" i="1" dirty="0"/>
              <a:t>another</a:t>
            </a:r>
            <a:r>
              <a:rPr lang="en-US" sz="3600" i="1" dirty="0"/>
              <a:t> angel fly in the midst of heaven…”</a:t>
            </a:r>
            <a:endParaRPr lang="en-US" sz="3600" dirty="0"/>
          </a:p>
          <a:p>
            <a:pPr algn="l"/>
            <a:r>
              <a:rPr lang="en-US" sz="3600" dirty="0"/>
              <a:t>Grammatically and narratively, “another” implies:</a:t>
            </a:r>
          </a:p>
          <a:p>
            <a:pPr marL="571500" indent="-571500" algn="l">
              <a:buFont typeface="Arial" panose="020B0604020202020204" pitchFamily="34" charset="0"/>
              <a:buChar char="•"/>
            </a:pPr>
            <a:r>
              <a:rPr lang="en-US" sz="3600" dirty="0"/>
              <a:t>Not the first of its kind</a:t>
            </a:r>
          </a:p>
          <a:p>
            <a:pPr marL="571500" indent="-571500" algn="l">
              <a:buFont typeface="Arial" panose="020B0604020202020204" pitchFamily="34" charset="0"/>
              <a:buChar char="•"/>
            </a:pPr>
            <a:r>
              <a:rPr lang="en-US" sz="3600" dirty="0"/>
              <a:t>A continuation or parallel of something already seen</a:t>
            </a:r>
          </a:p>
        </p:txBody>
      </p:sp>
      <p:pic>
        <p:nvPicPr>
          <p:cNvPr id="6146" name="Picture 2" descr="The first angel who flies in midheaven near the end of time">
            <a:extLst>
              <a:ext uri="{FF2B5EF4-FFF2-40B4-BE49-F238E27FC236}">
                <a16:creationId xmlns:a16="http://schemas.microsoft.com/office/drawing/2014/main" id="{E0213C08-F8E3-169A-2B9D-CC7F8F354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161925"/>
            <a:ext cx="3543300" cy="653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11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BFD04-A25B-9DBE-5284-867BB1AA4B9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28D2331-FFCC-73D6-798E-D29DA12BFAA0}"/>
              </a:ext>
            </a:extLst>
          </p:cNvPr>
          <p:cNvSpPr>
            <a:spLocks noGrp="1"/>
          </p:cNvSpPr>
          <p:nvPr>
            <p:ph type="title"/>
          </p:nvPr>
        </p:nvSpPr>
        <p:spPr>
          <a:xfrm>
            <a:off x="914161" y="457201"/>
            <a:ext cx="10360501" cy="1066799"/>
          </a:xfrm>
        </p:spPr>
        <p:txBody>
          <a:bodyPr>
            <a:noAutofit/>
          </a:bodyPr>
          <a:lstStyle/>
          <a:p>
            <a:pPr lvl="0"/>
            <a:r>
              <a:rPr lang="en-US" dirty="0"/>
              <a:t>4. Where is the record of John’s seeing another angel flying thus?</a:t>
            </a:r>
            <a:endParaRPr lang="en-US" sz="4400" dirty="0"/>
          </a:p>
        </p:txBody>
      </p:sp>
      <p:sp>
        <p:nvSpPr>
          <p:cNvPr id="14" name="Content Placeholder 13">
            <a:extLst>
              <a:ext uri="{FF2B5EF4-FFF2-40B4-BE49-F238E27FC236}">
                <a16:creationId xmlns:a16="http://schemas.microsoft.com/office/drawing/2014/main" id="{817DDA75-FD3C-21C0-4547-4EDCF8241546}"/>
              </a:ext>
            </a:extLst>
          </p:cNvPr>
          <p:cNvSpPr>
            <a:spLocks noGrp="1"/>
          </p:cNvSpPr>
          <p:nvPr>
            <p:ph idx="1"/>
          </p:nvPr>
        </p:nvSpPr>
        <p:spPr>
          <a:xfrm>
            <a:off x="1065211" y="1676400"/>
            <a:ext cx="5788417" cy="4114800"/>
          </a:xfrm>
        </p:spPr>
        <p:txBody>
          <a:bodyPr>
            <a:noAutofit/>
          </a:bodyPr>
          <a:lstStyle/>
          <a:p>
            <a:pPr marL="0" indent="0">
              <a:buNone/>
            </a:pPr>
            <a:r>
              <a:rPr lang="en-US" sz="4400" i="1" dirty="0"/>
              <a:t>Revelation 8:13</a:t>
            </a:r>
            <a:endParaRPr lang="en-US" sz="6000" i="1" dirty="0"/>
          </a:p>
        </p:txBody>
      </p:sp>
      <p:pic>
        <p:nvPicPr>
          <p:cNvPr id="2052" name="Picture 4" descr="213,000+ Question Mark Stock Photos, Pictures &amp; Royalty-Free ...">
            <a:extLst>
              <a:ext uri="{FF2B5EF4-FFF2-40B4-BE49-F238E27FC236}">
                <a16:creationId xmlns:a16="http://schemas.microsoft.com/office/drawing/2014/main" id="{48DA0869-25FF-A6F0-D3B6-CB0B10734A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59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50CB-299C-239E-28B4-6FE02FEF0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659AE-B804-5485-9A93-50BBDD16A578}"/>
              </a:ext>
            </a:extLst>
          </p:cNvPr>
          <p:cNvSpPr>
            <a:spLocks noGrp="1"/>
          </p:cNvSpPr>
          <p:nvPr>
            <p:ph type="title"/>
          </p:nvPr>
        </p:nvSpPr>
        <p:spPr>
          <a:xfrm>
            <a:off x="608013" y="228600"/>
            <a:ext cx="7467600" cy="1295400"/>
          </a:xfrm>
        </p:spPr>
        <p:txBody>
          <a:bodyPr/>
          <a:lstStyle/>
          <a:p>
            <a:pPr algn="l"/>
            <a:r>
              <a:rPr lang="en-US" b="1" dirty="0"/>
              <a:t>Step 2 — A Particular Description</a:t>
            </a:r>
          </a:p>
        </p:txBody>
      </p:sp>
      <p:sp>
        <p:nvSpPr>
          <p:cNvPr id="3" name="Text Placeholder 2">
            <a:extLst>
              <a:ext uri="{FF2B5EF4-FFF2-40B4-BE49-F238E27FC236}">
                <a16:creationId xmlns:a16="http://schemas.microsoft.com/office/drawing/2014/main" id="{409D1725-2EA6-F8B5-2A71-CB5DBE19DF86}"/>
              </a:ext>
            </a:extLst>
          </p:cNvPr>
          <p:cNvSpPr>
            <a:spLocks noGrp="1"/>
          </p:cNvSpPr>
          <p:nvPr>
            <p:ph type="body" idx="1"/>
          </p:nvPr>
        </p:nvSpPr>
        <p:spPr>
          <a:xfrm>
            <a:off x="608012" y="1600200"/>
            <a:ext cx="7315200" cy="4724400"/>
          </a:xfrm>
        </p:spPr>
        <p:txBody>
          <a:bodyPr/>
          <a:lstStyle/>
          <a:p>
            <a:pPr algn="l"/>
            <a:r>
              <a:rPr lang="en-US" sz="3600" dirty="0"/>
              <a:t>The angels in Revelation 14 are described in </a:t>
            </a:r>
            <a:r>
              <a:rPr lang="en-US" sz="3600" b="1" dirty="0"/>
              <a:t>unique language</a:t>
            </a:r>
            <a:r>
              <a:rPr lang="en-US" sz="3600" dirty="0"/>
              <a:t>:</a:t>
            </a:r>
          </a:p>
          <a:p>
            <a:pPr marL="571500" indent="-571500" algn="l">
              <a:buFont typeface="Arial" panose="020B0604020202020204" pitchFamily="34" charset="0"/>
              <a:buChar char="•"/>
            </a:pPr>
            <a:r>
              <a:rPr lang="en-US" sz="3600" dirty="0"/>
              <a:t>Flying</a:t>
            </a:r>
          </a:p>
          <a:p>
            <a:pPr marL="571500" indent="-571500" algn="l">
              <a:buFont typeface="Arial" panose="020B0604020202020204" pitchFamily="34" charset="0"/>
              <a:buChar char="•"/>
            </a:pPr>
            <a:r>
              <a:rPr lang="en-US" sz="3600" dirty="0"/>
              <a:t>In the midst of heaven</a:t>
            </a:r>
          </a:p>
          <a:p>
            <a:pPr marL="571500" indent="-571500" algn="l">
              <a:buFont typeface="Arial" panose="020B0604020202020204" pitchFamily="34" charset="0"/>
              <a:buChar char="•"/>
            </a:pPr>
            <a:r>
              <a:rPr lang="en-US" sz="3600" dirty="0"/>
              <a:t>Proclaiming a universal message</a:t>
            </a:r>
          </a:p>
          <a:p>
            <a:pPr marL="571500" indent="-571500" algn="l">
              <a:buFont typeface="Arial" panose="020B0604020202020204" pitchFamily="34" charset="0"/>
              <a:buChar char="•"/>
            </a:pPr>
            <a:r>
              <a:rPr lang="en-US" sz="3600" dirty="0"/>
              <a:t>Announcing events that affect the whole earth</a:t>
            </a:r>
          </a:p>
          <a:p>
            <a:pPr algn="l"/>
            <a:r>
              <a:rPr lang="en-US" sz="3600" b="1" dirty="0"/>
              <a:t>This combination of features appears together only once earlier in Revelation.</a:t>
            </a:r>
          </a:p>
        </p:txBody>
      </p:sp>
      <p:pic>
        <p:nvPicPr>
          <p:cNvPr id="7170" name="Picture 2" descr="Eternal Everlasting Gospel Angels 3 Messages - Revelation 14 - Biblical ...">
            <a:extLst>
              <a:ext uri="{FF2B5EF4-FFF2-40B4-BE49-F238E27FC236}">
                <a16:creationId xmlns:a16="http://schemas.microsoft.com/office/drawing/2014/main" id="{1BBE18AE-3325-D49F-C1E3-0921FC890E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666" r="15018"/>
          <a:stretch>
            <a:fillRect/>
          </a:stretch>
        </p:blipFill>
        <p:spPr bwMode="auto">
          <a:xfrm>
            <a:off x="8228012" y="0"/>
            <a:ext cx="3960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3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DCD1-CD5E-8753-4795-1F39786ED5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8D0F92-6AB8-FD27-CB78-C32C5F888BDD}"/>
              </a:ext>
            </a:extLst>
          </p:cNvPr>
          <p:cNvSpPr>
            <a:spLocks noGrp="1"/>
          </p:cNvSpPr>
          <p:nvPr>
            <p:ph type="body" sz="half" idx="2"/>
          </p:nvPr>
        </p:nvSpPr>
        <p:spPr>
          <a:xfrm>
            <a:off x="7759699" y="1651000"/>
            <a:ext cx="4367662" cy="4800600"/>
          </a:xfrm>
        </p:spPr>
        <p:txBody>
          <a:bodyPr>
            <a:noAutofit/>
          </a:bodyPr>
          <a:lstStyle/>
          <a:p>
            <a:r>
              <a:rPr lang="en-US" sz="3100" b="1" baseline="30000" dirty="0"/>
              <a:t>13 </a:t>
            </a:r>
            <a:r>
              <a:rPr lang="en-US" sz="3100" dirty="0"/>
              <a:t>And I beheld, and heard an angel flying through the midst of heaven, saying with a loud voice, Woe, woe, woe, to the </a:t>
            </a:r>
            <a:r>
              <a:rPr lang="en-US" sz="3100" dirty="0" err="1"/>
              <a:t>inhabiters</a:t>
            </a:r>
            <a:r>
              <a:rPr lang="en-US" sz="3100" dirty="0"/>
              <a:t> of the earth by reason of the other voices of the trumpet of the three angels, which are yet to sound!</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80C1A2E-33BC-CF7B-A257-927D09ED0F0C}"/>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8:13</a:t>
            </a:r>
          </a:p>
        </p:txBody>
      </p:sp>
      <p:pic>
        <p:nvPicPr>
          <p:cNvPr id="10242" name="Picture 2" descr="Pin on Bible JW">
            <a:extLst>
              <a:ext uri="{FF2B5EF4-FFF2-40B4-BE49-F238E27FC236}">
                <a16:creationId xmlns:a16="http://schemas.microsoft.com/office/drawing/2014/main" id="{0338FD1E-3A5A-0079-2A2B-E914428F108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864" t="-2796" r="4159" b="2796"/>
          <a:stretch>
            <a:fillRect/>
          </a:stretch>
        </p:blipFill>
        <p:spPr bwMode="auto">
          <a:xfrm>
            <a:off x="193158" y="184297"/>
            <a:ext cx="7181917" cy="6489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56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1AC-40CB-F096-5E0A-E5905F93C3A6}"/>
              </a:ext>
            </a:extLst>
          </p:cNvPr>
          <p:cNvSpPr>
            <a:spLocks noGrp="1"/>
          </p:cNvSpPr>
          <p:nvPr>
            <p:ph type="title"/>
          </p:nvPr>
        </p:nvSpPr>
        <p:spPr>
          <a:xfrm>
            <a:off x="914162" y="304800"/>
            <a:ext cx="10742850" cy="1219200"/>
          </a:xfrm>
        </p:spPr>
        <p:txBody>
          <a:bodyPr>
            <a:normAutofit fontScale="90000"/>
          </a:bodyPr>
          <a:lstStyle/>
          <a:p>
            <a:r>
              <a:rPr lang="en-US" sz="4400" dirty="0"/>
              <a:t>Step 3 — The Messages Match in Scope and Function (Structural Parallelism)</a:t>
            </a:r>
          </a:p>
        </p:txBody>
      </p:sp>
      <p:sp>
        <p:nvSpPr>
          <p:cNvPr id="3" name="Content Placeholder 2">
            <a:extLst>
              <a:ext uri="{FF2B5EF4-FFF2-40B4-BE49-F238E27FC236}">
                <a16:creationId xmlns:a16="http://schemas.microsoft.com/office/drawing/2014/main" id="{B1579F3D-27EA-0A71-57FF-7F6186F3A91D}"/>
              </a:ext>
            </a:extLst>
          </p:cNvPr>
          <p:cNvSpPr>
            <a:spLocks noGrp="1"/>
          </p:cNvSpPr>
          <p:nvPr>
            <p:ph sz="half" idx="1"/>
          </p:nvPr>
        </p:nvSpPr>
        <p:spPr/>
        <p:txBody>
          <a:bodyPr>
            <a:normAutofit lnSpcReduction="10000"/>
          </a:bodyPr>
          <a:lstStyle/>
          <a:p>
            <a:pPr marL="0" indent="0">
              <a:buNone/>
            </a:pPr>
            <a:r>
              <a:rPr lang="en-US" sz="3200" b="1" dirty="0"/>
              <a:t>Revelation 8:13:</a:t>
            </a:r>
          </a:p>
          <a:p>
            <a:pPr>
              <a:spcAft>
                <a:spcPts val="1800"/>
              </a:spcAft>
            </a:pPr>
            <a:r>
              <a:rPr lang="en-US" sz="3200" dirty="0"/>
              <a:t>Announces three woes</a:t>
            </a:r>
          </a:p>
          <a:p>
            <a:pPr>
              <a:spcAft>
                <a:spcPts val="1800"/>
              </a:spcAft>
            </a:pPr>
            <a:r>
              <a:rPr lang="en-US" sz="3200" dirty="0"/>
              <a:t>Warns before judgments fall</a:t>
            </a:r>
          </a:p>
          <a:p>
            <a:pPr>
              <a:spcAft>
                <a:spcPts val="1800"/>
              </a:spcAft>
            </a:pPr>
            <a:r>
              <a:rPr lang="en-US" sz="3200" dirty="0"/>
              <a:t>Speaks globally</a:t>
            </a:r>
          </a:p>
          <a:p>
            <a:pPr>
              <a:spcAft>
                <a:spcPts val="1800"/>
              </a:spcAft>
            </a:pPr>
            <a:r>
              <a:rPr lang="en-US" sz="3200" dirty="0"/>
              <a:t>Introduces trumpet sequence</a:t>
            </a:r>
          </a:p>
        </p:txBody>
      </p:sp>
      <p:sp>
        <p:nvSpPr>
          <p:cNvPr id="4" name="Content Placeholder 3">
            <a:extLst>
              <a:ext uri="{FF2B5EF4-FFF2-40B4-BE49-F238E27FC236}">
                <a16:creationId xmlns:a16="http://schemas.microsoft.com/office/drawing/2014/main" id="{B94CEF6A-A621-B43D-7D08-22E50C7A0897}"/>
              </a:ext>
            </a:extLst>
          </p:cNvPr>
          <p:cNvSpPr>
            <a:spLocks noGrp="1"/>
          </p:cNvSpPr>
          <p:nvPr>
            <p:ph sz="half" idx="2"/>
          </p:nvPr>
        </p:nvSpPr>
        <p:spPr/>
        <p:txBody>
          <a:bodyPr>
            <a:normAutofit lnSpcReduction="10000"/>
          </a:bodyPr>
          <a:lstStyle/>
          <a:p>
            <a:pPr marL="0" indent="0">
              <a:buNone/>
            </a:pPr>
            <a:r>
              <a:rPr lang="en-US" sz="3200" b="1" dirty="0"/>
              <a:t>Revelation 14:</a:t>
            </a:r>
          </a:p>
          <a:p>
            <a:r>
              <a:rPr lang="en-US" sz="3200" dirty="0"/>
              <a:t>Announces three angels</a:t>
            </a:r>
          </a:p>
          <a:p>
            <a:r>
              <a:rPr lang="en-US" sz="3200" dirty="0"/>
              <a:t>Warns before final worship crisis</a:t>
            </a:r>
          </a:p>
          <a:p>
            <a:r>
              <a:rPr lang="en-US" sz="3200" dirty="0"/>
              <a:t>Speaks to every nation, kindred, tongue, and people</a:t>
            </a:r>
          </a:p>
          <a:p>
            <a:r>
              <a:rPr lang="en-US" sz="3200" dirty="0"/>
              <a:t>Introduces final gospel warning</a:t>
            </a:r>
          </a:p>
        </p:txBody>
      </p:sp>
    </p:spTree>
    <p:extLst>
      <p:ext uri="{BB962C8B-B14F-4D97-AF65-F5344CB8AC3E}">
        <p14:creationId xmlns:p14="http://schemas.microsoft.com/office/powerpoint/2010/main" val="182050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3F9C-FDAA-B7F1-BFC7-38C414D4F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CD913-54DA-16DB-C479-5A253F0D7F80}"/>
              </a:ext>
            </a:extLst>
          </p:cNvPr>
          <p:cNvSpPr>
            <a:spLocks noGrp="1"/>
          </p:cNvSpPr>
          <p:nvPr>
            <p:ph type="title"/>
          </p:nvPr>
        </p:nvSpPr>
        <p:spPr>
          <a:xfrm>
            <a:off x="608013" y="228600"/>
            <a:ext cx="7467600" cy="838200"/>
          </a:xfrm>
        </p:spPr>
        <p:txBody>
          <a:bodyPr/>
          <a:lstStyle/>
          <a:p>
            <a:pPr algn="l"/>
            <a:r>
              <a:rPr lang="en-US" b="1" dirty="0"/>
              <a:t>Step 4 — Implications</a:t>
            </a:r>
          </a:p>
        </p:txBody>
      </p:sp>
      <p:sp>
        <p:nvSpPr>
          <p:cNvPr id="3" name="Text Placeholder 2">
            <a:extLst>
              <a:ext uri="{FF2B5EF4-FFF2-40B4-BE49-F238E27FC236}">
                <a16:creationId xmlns:a16="http://schemas.microsoft.com/office/drawing/2014/main" id="{98364945-7BE7-66B6-39A0-AE818EF726B1}"/>
              </a:ext>
            </a:extLst>
          </p:cNvPr>
          <p:cNvSpPr>
            <a:spLocks noGrp="1"/>
          </p:cNvSpPr>
          <p:nvPr>
            <p:ph type="body" idx="1"/>
          </p:nvPr>
        </p:nvSpPr>
        <p:spPr>
          <a:xfrm>
            <a:off x="608012" y="1295400"/>
            <a:ext cx="7315200" cy="5029200"/>
          </a:xfrm>
        </p:spPr>
        <p:txBody>
          <a:bodyPr/>
          <a:lstStyle/>
          <a:p>
            <a:pPr algn="l"/>
            <a:r>
              <a:rPr lang="en-US" sz="4000" dirty="0"/>
              <a:t>When Revelation 14 introduces ‘another angel flying in the midst of heaven,’ it intentionally echoes Revelation 8:13—linking the final warning to the close of the trumpet judgments, which unfold through identifiable events in history.</a:t>
            </a:r>
            <a:endParaRPr lang="en-US" sz="4000" b="1" dirty="0"/>
          </a:p>
        </p:txBody>
      </p:sp>
      <p:pic>
        <p:nvPicPr>
          <p:cNvPr id="9218" name="Picture 2" descr="Choosing Life and the Three Angel's Message | Sabbath School Net">
            <a:extLst>
              <a:ext uri="{FF2B5EF4-FFF2-40B4-BE49-F238E27FC236}">
                <a16:creationId xmlns:a16="http://schemas.microsoft.com/office/drawing/2014/main" id="{9D60C5E5-46C5-E7D0-C217-F2F748D820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26" r="2234"/>
          <a:stretch>
            <a:fillRect/>
          </a:stretch>
        </p:blipFill>
        <p:spPr bwMode="auto">
          <a:xfrm>
            <a:off x="8151811" y="19492"/>
            <a:ext cx="4037013" cy="6838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34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7B3D0-22D5-7265-1681-57EB789D1CC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98A216A-198E-9683-290B-E2834BD5CA72}"/>
              </a:ext>
            </a:extLst>
          </p:cNvPr>
          <p:cNvSpPr>
            <a:spLocks noGrp="1"/>
          </p:cNvSpPr>
          <p:nvPr>
            <p:ph type="title"/>
          </p:nvPr>
        </p:nvSpPr>
        <p:spPr>
          <a:xfrm>
            <a:off x="914161" y="457201"/>
            <a:ext cx="10360501" cy="1523999"/>
          </a:xfrm>
        </p:spPr>
        <p:txBody>
          <a:bodyPr>
            <a:noAutofit/>
          </a:bodyPr>
          <a:lstStyle/>
          <a:p>
            <a:pPr lvl="0"/>
            <a:r>
              <a:rPr lang="en-US" sz="4400" dirty="0"/>
              <a:t>5.  What is the burden of this angel’s cry?</a:t>
            </a:r>
          </a:p>
        </p:txBody>
      </p:sp>
      <p:pic>
        <p:nvPicPr>
          <p:cNvPr id="2052" name="Picture 4" descr="213,000+ Question Mark Stock Photos, Pictures &amp; Royalty-Free ...">
            <a:extLst>
              <a:ext uri="{FF2B5EF4-FFF2-40B4-BE49-F238E27FC236}">
                <a16:creationId xmlns:a16="http://schemas.microsoft.com/office/drawing/2014/main" id="{002810EA-AE92-3128-D393-0D933C4BD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7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BCF88-A387-F09B-15C9-421F759817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1E1B0BB-26B8-E7C8-3A45-F6FE7D111850}"/>
              </a:ext>
            </a:extLst>
          </p:cNvPr>
          <p:cNvSpPr>
            <a:spLocks noGrp="1"/>
          </p:cNvSpPr>
          <p:nvPr>
            <p:ph type="body" sz="half" idx="2"/>
          </p:nvPr>
        </p:nvSpPr>
        <p:spPr>
          <a:xfrm>
            <a:off x="7759699" y="1651000"/>
            <a:ext cx="4367662" cy="4800600"/>
          </a:xfrm>
        </p:spPr>
        <p:txBody>
          <a:bodyPr>
            <a:noAutofit/>
          </a:bodyPr>
          <a:lstStyle/>
          <a:p>
            <a:r>
              <a:rPr lang="en-US" sz="3100" b="1" baseline="30000" dirty="0"/>
              <a:t>13 </a:t>
            </a:r>
            <a:r>
              <a:rPr lang="en-US" sz="3100" dirty="0"/>
              <a:t>And I beheld, and heard an angel flying through the midst of heaven, saying with a loud voice, Woe, woe, woe, to the </a:t>
            </a:r>
            <a:r>
              <a:rPr lang="en-US" sz="3100" dirty="0" err="1"/>
              <a:t>inhabiters</a:t>
            </a:r>
            <a:r>
              <a:rPr lang="en-US" sz="3100" dirty="0"/>
              <a:t> of the earth by reason of the other voices of the trumpet of the three angels, which are yet to sound!</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16AA694-CC93-B75D-9DF5-CF7AAA72DCBA}"/>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8:13</a:t>
            </a:r>
          </a:p>
        </p:txBody>
      </p:sp>
      <p:pic>
        <p:nvPicPr>
          <p:cNvPr id="10242" name="Picture 2" descr="Pin on Bible JW">
            <a:extLst>
              <a:ext uri="{FF2B5EF4-FFF2-40B4-BE49-F238E27FC236}">
                <a16:creationId xmlns:a16="http://schemas.microsoft.com/office/drawing/2014/main" id="{53282662-D4B2-E522-EAD5-4E22C9AF1B7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864" t="-2796" r="4159" b="2796"/>
          <a:stretch>
            <a:fillRect/>
          </a:stretch>
        </p:blipFill>
        <p:spPr bwMode="auto">
          <a:xfrm>
            <a:off x="193158" y="184297"/>
            <a:ext cx="7181917" cy="6489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76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BD6D2-7F12-C3FD-4D65-07724F092C2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092250C-7186-9E98-7E78-6815FA2C3ABE}"/>
              </a:ext>
            </a:extLst>
          </p:cNvPr>
          <p:cNvSpPr>
            <a:spLocks noGrp="1"/>
          </p:cNvSpPr>
          <p:nvPr>
            <p:ph type="title"/>
          </p:nvPr>
        </p:nvSpPr>
        <p:spPr>
          <a:xfrm>
            <a:off x="914161" y="457201"/>
            <a:ext cx="10360501" cy="1066799"/>
          </a:xfrm>
        </p:spPr>
        <p:txBody>
          <a:bodyPr>
            <a:noAutofit/>
          </a:bodyPr>
          <a:lstStyle/>
          <a:p>
            <a:pPr lvl="0"/>
            <a:r>
              <a:rPr lang="en-US" sz="4400" dirty="0"/>
              <a:t>5.  What is the burden of this angel’s cry?</a:t>
            </a:r>
          </a:p>
        </p:txBody>
      </p:sp>
      <p:pic>
        <p:nvPicPr>
          <p:cNvPr id="2052" name="Picture 4" descr="213,000+ Question Mark Stock Photos, Pictures &amp; Royalty-Free ...">
            <a:extLst>
              <a:ext uri="{FF2B5EF4-FFF2-40B4-BE49-F238E27FC236}">
                <a16:creationId xmlns:a16="http://schemas.microsoft.com/office/drawing/2014/main" id="{3BC97B5B-D409-A639-9440-FB388D74A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AF352F-3C38-4FB5-1CF0-87AD1E2849AD}"/>
              </a:ext>
            </a:extLst>
          </p:cNvPr>
          <p:cNvSpPr txBox="1"/>
          <p:nvPr/>
        </p:nvSpPr>
        <p:spPr>
          <a:xfrm>
            <a:off x="914161" y="1711569"/>
            <a:ext cx="6475651" cy="4524315"/>
          </a:xfrm>
          <a:prstGeom prst="rect">
            <a:avLst/>
          </a:prstGeom>
          <a:noFill/>
        </p:spPr>
        <p:txBody>
          <a:bodyPr wrap="square">
            <a:spAutoFit/>
          </a:bodyPr>
          <a:lstStyle/>
          <a:p>
            <a:pPr>
              <a:buNone/>
            </a:pPr>
            <a:r>
              <a:rPr lang="en-US" sz="3200" b="1" dirty="0"/>
              <a:t>Answer:  </a:t>
            </a:r>
            <a:r>
              <a:rPr lang="en-US" sz="3200" dirty="0"/>
              <a:t>A solemn warning that </a:t>
            </a:r>
            <a:r>
              <a:rPr lang="en-US" sz="3200" b="1" dirty="0"/>
              <a:t>three great woes</a:t>
            </a:r>
            <a:r>
              <a:rPr lang="en-US" sz="3200" dirty="0"/>
              <a:t> were about to fall upon the inhabitants of the earth </a:t>
            </a:r>
            <a:r>
              <a:rPr lang="en-US" sz="3200" b="1" dirty="0"/>
              <a:t>by reason of the remaining trumpet judgments.  </a:t>
            </a:r>
            <a:br>
              <a:rPr lang="en-US" sz="3200" dirty="0"/>
            </a:br>
            <a:r>
              <a:rPr lang="en-US" sz="3200" dirty="0"/>
              <a:t>Note that the cry announces </a:t>
            </a:r>
            <a:r>
              <a:rPr lang="en-US" sz="3200" b="1" dirty="0"/>
              <a:t>impending judgment</a:t>
            </a:r>
            <a:r>
              <a:rPr lang="en-US" sz="3200" dirty="0"/>
              <a:t>, not yet its completion — a warning given </a:t>
            </a:r>
            <a:r>
              <a:rPr lang="en-US" sz="3200" i="1" dirty="0"/>
              <a:t>before</a:t>
            </a:r>
            <a:r>
              <a:rPr lang="en-US" sz="3200" dirty="0"/>
              <a:t> the final events unfold.</a:t>
            </a:r>
          </a:p>
        </p:txBody>
      </p:sp>
    </p:spTree>
    <p:extLst>
      <p:ext uri="{BB962C8B-B14F-4D97-AF65-F5344CB8AC3E}">
        <p14:creationId xmlns:p14="http://schemas.microsoft.com/office/powerpoint/2010/main" val="121285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F1F30-C1F8-89B6-0C50-B773BE25EE7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23F1951-44D6-1BAD-0A1A-E5196D138A5F}"/>
              </a:ext>
            </a:extLst>
          </p:cNvPr>
          <p:cNvSpPr>
            <a:spLocks noGrp="1"/>
          </p:cNvSpPr>
          <p:nvPr>
            <p:ph type="title"/>
          </p:nvPr>
        </p:nvSpPr>
        <p:spPr>
          <a:xfrm>
            <a:off x="914161" y="457201"/>
            <a:ext cx="10360501" cy="1066799"/>
          </a:xfrm>
        </p:spPr>
        <p:txBody>
          <a:bodyPr>
            <a:noAutofit/>
          </a:bodyPr>
          <a:lstStyle/>
          <a:p>
            <a:pPr lvl="0"/>
            <a:r>
              <a:rPr lang="en-US" sz="5400" dirty="0"/>
              <a:t>6. How many woes?</a:t>
            </a:r>
          </a:p>
        </p:txBody>
      </p:sp>
      <p:pic>
        <p:nvPicPr>
          <p:cNvPr id="2052" name="Picture 4" descr="213,000+ Question Mark Stock Photos, Pictures &amp; Royalty-Free ...">
            <a:extLst>
              <a:ext uri="{FF2B5EF4-FFF2-40B4-BE49-F238E27FC236}">
                <a16:creationId xmlns:a16="http://schemas.microsoft.com/office/drawing/2014/main" id="{5FC8280F-E8C4-358A-3CFC-999BED4D3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0495A4A0-951E-245A-0F0C-869AD718933B}"/>
              </a:ext>
            </a:extLst>
          </p:cNvPr>
          <p:cNvSpPr>
            <a:spLocks noGrp="1"/>
          </p:cNvSpPr>
          <p:nvPr>
            <p:ph idx="1"/>
          </p:nvPr>
        </p:nvSpPr>
        <p:spPr>
          <a:xfrm>
            <a:off x="1065211" y="1943100"/>
            <a:ext cx="5788417" cy="3848100"/>
          </a:xfrm>
        </p:spPr>
        <p:txBody>
          <a:bodyPr>
            <a:noAutofit/>
          </a:bodyPr>
          <a:lstStyle/>
          <a:p>
            <a:pPr marL="0" indent="0">
              <a:buNone/>
            </a:pPr>
            <a:r>
              <a:rPr lang="en-US" sz="4400" b="1" dirty="0"/>
              <a:t>Answer:  </a:t>
            </a:r>
            <a:r>
              <a:rPr lang="en-US" sz="4400" dirty="0"/>
              <a:t>Three woes</a:t>
            </a:r>
            <a:endParaRPr lang="en-US" sz="6000" dirty="0"/>
          </a:p>
        </p:txBody>
      </p:sp>
    </p:spTree>
    <p:extLst>
      <p:ext uri="{BB962C8B-B14F-4D97-AF65-F5344CB8AC3E}">
        <p14:creationId xmlns:p14="http://schemas.microsoft.com/office/powerpoint/2010/main" val="379462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A9C44-BFFA-2AB5-6243-C84127B715B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39DC065-DBDD-E49B-5557-7B8D2E89247C}"/>
              </a:ext>
            </a:extLst>
          </p:cNvPr>
          <p:cNvSpPr>
            <a:spLocks noGrp="1"/>
          </p:cNvSpPr>
          <p:nvPr>
            <p:ph type="title"/>
          </p:nvPr>
        </p:nvSpPr>
        <p:spPr>
          <a:xfrm>
            <a:off x="914161" y="457201"/>
            <a:ext cx="10360501" cy="1066799"/>
          </a:xfrm>
        </p:spPr>
        <p:txBody>
          <a:bodyPr>
            <a:noAutofit/>
          </a:bodyPr>
          <a:lstStyle/>
          <a:p>
            <a:pPr lvl="0"/>
            <a:r>
              <a:rPr lang="en-US" sz="5400" dirty="0"/>
              <a:t>7. By reason of what?</a:t>
            </a:r>
          </a:p>
        </p:txBody>
      </p:sp>
      <p:pic>
        <p:nvPicPr>
          <p:cNvPr id="2052" name="Picture 4" descr="213,000+ Question Mark Stock Photos, Pictures &amp; Royalty-Free ...">
            <a:extLst>
              <a:ext uri="{FF2B5EF4-FFF2-40B4-BE49-F238E27FC236}">
                <a16:creationId xmlns:a16="http://schemas.microsoft.com/office/drawing/2014/main" id="{B8341E6A-341B-9E3A-17FD-0F26E44544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5EF1E33D-2666-3CFE-E1C0-E3A8C9B52083}"/>
              </a:ext>
            </a:extLst>
          </p:cNvPr>
          <p:cNvSpPr>
            <a:spLocks noGrp="1"/>
          </p:cNvSpPr>
          <p:nvPr>
            <p:ph idx="1"/>
          </p:nvPr>
        </p:nvSpPr>
        <p:spPr>
          <a:xfrm>
            <a:off x="1065211" y="1943100"/>
            <a:ext cx="5791201" cy="3848100"/>
          </a:xfrm>
        </p:spPr>
        <p:txBody>
          <a:bodyPr>
            <a:noAutofit/>
          </a:bodyPr>
          <a:lstStyle/>
          <a:p>
            <a:pPr marL="0" indent="0">
              <a:buNone/>
            </a:pPr>
            <a:r>
              <a:rPr lang="en-US" sz="3600" b="1" dirty="0"/>
              <a:t>Answer:  By reason of the voices of the remaining three trumpets!</a:t>
            </a:r>
            <a:br>
              <a:rPr lang="en-US" sz="3600" dirty="0"/>
            </a:br>
            <a:r>
              <a:rPr lang="en-US" sz="3600" dirty="0"/>
              <a:t>The woes arise not arbitrarily, but because specific trumpet judgments were yet to sound.</a:t>
            </a:r>
          </a:p>
          <a:p>
            <a:pPr marL="0" indent="0">
              <a:buNone/>
            </a:pPr>
            <a:endParaRPr lang="en-US" sz="6000" dirty="0"/>
          </a:p>
        </p:txBody>
      </p:sp>
    </p:spTree>
    <p:extLst>
      <p:ext uri="{BB962C8B-B14F-4D97-AF65-F5344CB8AC3E}">
        <p14:creationId xmlns:p14="http://schemas.microsoft.com/office/powerpoint/2010/main" val="156918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24175-41D2-A7BE-579F-5B521C9D1B7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AC0AEF8-56B3-FFE7-F94E-AF603FE9C73C}"/>
              </a:ext>
            </a:extLst>
          </p:cNvPr>
          <p:cNvSpPr>
            <a:spLocks noGrp="1"/>
          </p:cNvSpPr>
          <p:nvPr>
            <p:ph type="title"/>
          </p:nvPr>
        </p:nvSpPr>
        <p:spPr>
          <a:xfrm>
            <a:off x="914161" y="457201"/>
            <a:ext cx="10360501" cy="1066799"/>
          </a:xfrm>
        </p:spPr>
        <p:txBody>
          <a:bodyPr>
            <a:noAutofit/>
          </a:bodyPr>
          <a:lstStyle/>
          <a:p>
            <a:pPr lvl="0"/>
            <a:r>
              <a:rPr lang="en-US" sz="4800" dirty="0"/>
              <a:t>8.  Then with what are these three woes connected?</a:t>
            </a:r>
          </a:p>
        </p:txBody>
      </p:sp>
      <p:pic>
        <p:nvPicPr>
          <p:cNvPr id="2052" name="Picture 4" descr="213,000+ Question Mark Stock Photos, Pictures &amp; Royalty-Free ...">
            <a:extLst>
              <a:ext uri="{FF2B5EF4-FFF2-40B4-BE49-F238E27FC236}">
                <a16:creationId xmlns:a16="http://schemas.microsoft.com/office/drawing/2014/main" id="{E5C84691-A2BE-9DD7-34B3-7EE7960B8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C4356E1B-307F-BEA5-1DFF-02FE39CDD295}"/>
              </a:ext>
            </a:extLst>
          </p:cNvPr>
          <p:cNvSpPr>
            <a:spLocks noGrp="1"/>
          </p:cNvSpPr>
          <p:nvPr>
            <p:ph idx="1"/>
          </p:nvPr>
        </p:nvSpPr>
        <p:spPr>
          <a:xfrm>
            <a:off x="1065211" y="1943100"/>
            <a:ext cx="5791201" cy="3848100"/>
          </a:xfrm>
        </p:spPr>
        <p:txBody>
          <a:bodyPr>
            <a:noAutofit/>
          </a:bodyPr>
          <a:lstStyle/>
          <a:p>
            <a:pPr marL="0" indent="0">
              <a:buNone/>
            </a:pPr>
            <a:r>
              <a:rPr lang="en-US" sz="3600" b="1" dirty="0"/>
              <a:t>Answer:  With the sounding of the last three trumpets, that is, trumpets five, six, and seven.</a:t>
            </a:r>
          </a:p>
          <a:p>
            <a:pPr marL="0" indent="0">
              <a:buNone/>
            </a:pPr>
            <a:r>
              <a:rPr lang="en-US" sz="3600" dirty="0"/>
              <a:t>Each woe corresponds directly to a specific trumpet judgment.</a:t>
            </a:r>
          </a:p>
          <a:p>
            <a:pPr marL="0" indent="0">
              <a:buNone/>
            </a:pPr>
            <a:endParaRPr lang="en-US" sz="6000" dirty="0"/>
          </a:p>
        </p:txBody>
      </p:sp>
    </p:spTree>
    <p:extLst>
      <p:ext uri="{BB962C8B-B14F-4D97-AF65-F5344CB8AC3E}">
        <p14:creationId xmlns:p14="http://schemas.microsoft.com/office/powerpoint/2010/main" val="270545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8A3F5-6C17-1BE4-8D8E-126672DB796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9F37CA4-C02B-CD9E-5823-71725E47EF29}"/>
              </a:ext>
            </a:extLst>
          </p:cNvPr>
          <p:cNvSpPr>
            <a:spLocks noGrp="1"/>
          </p:cNvSpPr>
          <p:nvPr>
            <p:ph type="title"/>
          </p:nvPr>
        </p:nvSpPr>
        <p:spPr>
          <a:xfrm>
            <a:off x="914161" y="457201"/>
            <a:ext cx="10360501" cy="1066799"/>
          </a:xfrm>
        </p:spPr>
        <p:txBody>
          <a:bodyPr>
            <a:noAutofit/>
          </a:bodyPr>
          <a:lstStyle/>
          <a:p>
            <a:pPr lvl="0"/>
            <a:r>
              <a:rPr lang="en-US" sz="4800" dirty="0"/>
              <a:t>9. To what does the fifth trumpet—the first woe—refer? </a:t>
            </a:r>
          </a:p>
        </p:txBody>
      </p:sp>
      <p:pic>
        <p:nvPicPr>
          <p:cNvPr id="2052" name="Picture 4" descr="213,000+ Question Mark Stock Photos, Pictures &amp; Royalty-Free ...">
            <a:extLst>
              <a:ext uri="{FF2B5EF4-FFF2-40B4-BE49-F238E27FC236}">
                <a16:creationId xmlns:a16="http://schemas.microsoft.com/office/drawing/2014/main" id="{D7497745-571A-1939-3791-626E58768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6939E8D8-59C9-E419-FB03-00FF30486CB2}"/>
              </a:ext>
            </a:extLst>
          </p:cNvPr>
          <p:cNvSpPr>
            <a:spLocks noGrp="1"/>
          </p:cNvSpPr>
          <p:nvPr>
            <p:ph idx="1"/>
          </p:nvPr>
        </p:nvSpPr>
        <p:spPr>
          <a:xfrm>
            <a:off x="1065211" y="1523999"/>
            <a:ext cx="6324601" cy="4876799"/>
          </a:xfrm>
        </p:spPr>
        <p:txBody>
          <a:bodyPr>
            <a:noAutofit/>
          </a:bodyPr>
          <a:lstStyle/>
          <a:p>
            <a:pPr marL="0" indent="0">
              <a:buNone/>
            </a:pPr>
            <a:r>
              <a:rPr lang="en-US" sz="3600" b="1" dirty="0"/>
              <a:t>Answer: </a:t>
            </a:r>
            <a:r>
              <a:rPr lang="en-US" sz="3600" dirty="0"/>
              <a:t>To the rise and spread of Mohammedanism.</a:t>
            </a:r>
          </a:p>
          <a:p>
            <a:pPr marL="0" indent="0">
              <a:buNone/>
            </a:pPr>
            <a:r>
              <a:rPr lang="en-US" sz="3600" dirty="0"/>
              <a:t> “With surprising unanimity, commentators have agreed in regard to this as referring to the empire of the Saracens, or to the rise and progress of the religion and empire of Mohammed.” — Albert Barnes. </a:t>
            </a:r>
            <a:endParaRPr lang="en-US" sz="6000" dirty="0"/>
          </a:p>
        </p:txBody>
      </p:sp>
    </p:spTree>
    <p:extLst>
      <p:ext uri="{BB962C8B-B14F-4D97-AF65-F5344CB8AC3E}">
        <p14:creationId xmlns:p14="http://schemas.microsoft.com/office/powerpoint/2010/main" val="294293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D088C-B229-B5FE-526F-E0BF2E2A0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C4A7D-706F-BE22-45CA-B26F86F67A6D}"/>
              </a:ext>
            </a:extLst>
          </p:cNvPr>
          <p:cNvSpPr>
            <a:spLocks noGrp="1"/>
          </p:cNvSpPr>
          <p:nvPr>
            <p:ph type="title"/>
          </p:nvPr>
        </p:nvSpPr>
        <p:spPr>
          <a:xfrm>
            <a:off x="608013" y="228600"/>
            <a:ext cx="7467600" cy="1295400"/>
          </a:xfrm>
        </p:spPr>
        <p:txBody>
          <a:bodyPr/>
          <a:lstStyle/>
          <a:p>
            <a:pPr algn="l"/>
            <a:r>
              <a:rPr lang="en-US" b="1" dirty="0"/>
              <a:t>A Clear Change in Setting:  </a:t>
            </a:r>
          </a:p>
        </p:txBody>
      </p:sp>
      <p:sp>
        <p:nvSpPr>
          <p:cNvPr id="3" name="Text Placeholder 2">
            <a:extLst>
              <a:ext uri="{FF2B5EF4-FFF2-40B4-BE49-F238E27FC236}">
                <a16:creationId xmlns:a16="http://schemas.microsoft.com/office/drawing/2014/main" id="{6A3FCDDB-5939-7149-0903-0A42A1F4F127}"/>
              </a:ext>
            </a:extLst>
          </p:cNvPr>
          <p:cNvSpPr>
            <a:spLocks noGrp="1"/>
          </p:cNvSpPr>
          <p:nvPr>
            <p:ph type="body" idx="1"/>
          </p:nvPr>
        </p:nvSpPr>
        <p:spPr>
          <a:xfrm>
            <a:off x="608012" y="1524000"/>
            <a:ext cx="7620000" cy="4800600"/>
          </a:xfrm>
        </p:spPr>
        <p:txBody>
          <a:bodyPr/>
          <a:lstStyle/>
          <a:p>
            <a:pPr algn="l"/>
            <a:r>
              <a:rPr lang="en-US" sz="3200" dirty="0"/>
              <a:t>In </a:t>
            </a:r>
            <a:r>
              <a:rPr lang="en-US" sz="3200" b="1" dirty="0"/>
              <a:t>Revelation 8</a:t>
            </a:r>
            <a:r>
              <a:rPr lang="en-US" sz="3200" dirty="0"/>
              <a:t> (the first four trumpets):</a:t>
            </a:r>
          </a:p>
          <a:p>
            <a:pPr algn="l"/>
            <a:r>
              <a:rPr lang="en-US" sz="3200" dirty="0"/>
              <a:t>Judgments fall on:</a:t>
            </a:r>
          </a:p>
          <a:p>
            <a:pPr marL="952393" lvl="1" indent="-342900">
              <a:buFont typeface="Arial" panose="020B0604020202020204" pitchFamily="34" charset="0"/>
              <a:buChar char="•"/>
            </a:pPr>
            <a:r>
              <a:rPr lang="en-US" sz="3200" b="1" dirty="0"/>
              <a:t>Land</a:t>
            </a:r>
            <a:endParaRPr lang="en-US" sz="3200" dirty="0"/>
          </a:p>
          <a:p>
            <a:pPr marL="952393" lvl="1" indent="-342900">
              <a:buFont typeface="Arial" panose="020B0604020202020204" pitchFamily="34" charset="0"/>
              <a:buChar char="•"/>
            </a:pPr>
            <a:r>
              <a:rPr lang="en-US" sz="3200" b="1" dirty="0"/>
              <a:t>Sea</a:t>
            </a:r>
            <a:endParaRPr lang="en-US" sz="3200" dirty="0"/>
          </a:p>
          <a:p>
            <a:pPr marL="952393" lvl="1" indent="-342900">
              <a:buFont typeface="Arial" panose="020B0604020202020204" pitchFamily="34" charset="0"/>
              <a:buChar char="•"/>
            </a:pPr>
            <a:r>
              <a:rPr lang="en-US" sz="3200" b="1" dirty="0"/>
              <a:t>Rivers</a:t>
            </a:r>
            <a:endParaRPr lang="en-US" sz="3200" dirty="0"/>
          </a:p>
          <a:p>
            <a:pPr marL="952393" lvl="1" indent="-342900">
              <a:buFont typeface="Arial" panose="020B0604020202020204" pitchFamily="34" charset="0"/>
              <a:buChar char="•"/>
            </a:pPr>
            <a:r>
              <a:rPr lang="en-US" sz="3200" b="1" dirty="0"/>
              <a:t>Sun/Moon/Stars</a:t>
            </a:r>
            <a:endParaRPr lang="en-US" sz="3200" dirty="0"/>
          </a:p>
          <a:p>
            <a:pPr algn="l"/>
            <a:r>
              <a:rPr lang="en-US" sz="3200" dirty="0"/>
              <a:t>These are </a:t>
            </a:r>
            <a:r>
              <a:rPr lang="en-US" sz="3200" b="1" dirty="0"/>
              <a:t>broad, environmental, empire-wide judgments</a:t>
            </a:r>
            <a:r>
              <a:rPr lang="en-US" sz="3200" dirty="0"/>
              <a:t>.  No specific region is singled out. The scope is general.</a:t>
            </a:r>
          </a:p>
          <a:p>
            <a:pPr algn="l"/>
            <a:r>
              <a:rPr lang="en-US" sz="3200" dirty="0"/>
              <a:t>Then Revelation 9 opens very differently…</a:t>
            </a:r>
          </a:p>
        </p:txBody>
      </p:sp>
      <p:pic>
        <p:nvPicPr>
          <p:cNvPr id="11266" name="Picture 2" descr="Little Black Belt: a Martial Arts Blog - Life lessons from a Tae Kwon ...">
            <a:extLst>
              <a:ext uri="{FF2B5EF4-FFF2-40B4-BE49-F238E27FC236}">
                <a16:creationId xmlns:a16="http://schemas.microsoft.com/office/drawing/2014/main" id="{BC4950A7-6F03-ED11-00B8-EB4495758D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172"/>
          <a:stretch>
            <a:fillRect/>
          </a:stretch>
        </p:blipFill>
        <p:spPr bwMode="auto">
          <a:xfrm>
            <a:off x="8228011" y="-5862"/>
            <a:ext cx="3960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06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EB4F1-819D-80D7-13C9-32B06821B7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770E79-3897-B158-6693-D0CAB2643A07}"/>
              </a:ext>
            </a:extLst>
          </p:cNvPr>
          <p:cNvSpPr>
            <a:spLocks noGrp="1"/>
          </p:cNvSpPr>
          <p:nvPr>
            <p:ph type="body" sz="half" idx="2"/>
          </p:nvPr>
        </p:nvSpPr>
        <p:spPr>
          <a:xfrm>
            <a:off x="7759699" y="1651000"/>
            <a:ext cx="4367662" cy="4800600"/>
          </a:xfrm>
        </p:spPr>
        <p:txBody>
          <a:bodyPr>
            <a:noAutofit/>
          </a:bodyPr>
          <a:lstStyle/>
          <a:p>
            <a:r>
              <a:rPr lang="en-US" sz="4000" b="1" dirty="0"/>
              <a:t>9 </a:t>
            </a:r>
            <a:r>
              <a:rPr lang="en-US" sz="4000" dirty="0"/>
              <a:t>And the fifth angel sounded, and I saw a star fall from heaven unto the earth: and to him was given the key of the bottomless pit.</a:t>
            </a:r>
            <a:br>
              <a:rPr lang="en-US" sz="32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5BD5F47-78CA-9153-04AA-0A478E23DAC2}"/>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9:1-3</a:t>
            </a:r>
          </a:p>
        </p:txBody>
      </p:sp>
      <p:pic>
        <p:nvPicPr>
          <p:cNvPr id="14342" name="Picture 6" descr="The Destroyer (Revelation 9) - Revelation Made Clear">
            <a:extLst>
              <a:ext uri="{FF2B5EF4-FFF2-40B4-BE49-F238E27FC236}">
                <a16:creationId xmlns:a16="http://schemas.microsoft.com/office/drawing/2014/main" id="{93CA1B1A-EC9E-855F-274F-30A9938C3BF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286" r="8464"/>
          <a:stretch>
            <a:fillRect/>
          </a:stretch>
        </p:blipFill>
        <p:spPr bwMode="auto">
          <a:xfrm>
            <a:off x="457200" y="381000"/>
            <a:ext cx="7085011" cy="6175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30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3:  The Time of the Message - CONTINUED</a:t>
            </a:r>
            <a:endParaRPr lang="en-US" dirty="0"/>
          </a:p>
        </p:txBody>
      </p:sp>
      <p:sp>
        <p:nvSpPr>
          <p:cNvPr id="2" name="Subtitle 1"/>
          <p:cNvSpPr>
            <a:spLocks noGrp="1"/>
          </p:cNvSpPr>
          <p:nvPr>
            <p:ph type="subTitle" idx="1"/>
          </p:nvPr>
        </p:nvSpPr>
        <p:spPr/>
        <p:txBody>
          <a:bodyPr>
            <a:normAutofit/>
          </a:bodyPr>
          <a:lstStyle/>
          <a:p>
            <a:r>
              <a:rPr lang="en-US" b="1" dirty="0"/>
              <a:t>July 21,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3,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71572-FB24-ADB4-8DCE-0231A0332DF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3DF37D1-E1FD-BE0E-5212-C03A109804F4}"/>
              </a:ext>
            </a:extLst>
          </p:cNvPr>
          <p:cNvSpPr>
            <a:spLocks noGrp="1"/>
          </p:cNvSpPr>
          <p:nvPr>
            <p:ph type="body" sz="half" idx="2"/>
          </p:nvPr>
        </p:nvSpPr>
        <p:spPr>
          <a:xfrm>
            <a:off x="7759699" y="1651000"/>
            <a:ext cx="4367662" cy="4800600"/>
          </a:xfrm>
        </p:spPr>
        <p:txBody>
          <a:bodyPr>
            <a:noAutofit/>
          </a:bodyPr>
          <a:lstStyle/>
          <a:p>
            <a:r>
              <a:rPr lang="en-US" sz="3200" b="1" baseline="30000" dirty="0"/>
              <a:t>2 </a:t>
            </a:r>
            <a:r>
              <a:rPr lang="en-US" sz="3200" dirty="0"/>
              <a:t>And he opened the bottomless pit; and there arose a smoke out of the pit, as the smoke of a great furnace; and the sun and the air were darkened by reason of the smoke of the pit.</a:t>
            </a:r>
            <a:br>
              <a:rPr lang="en-US" sz="4400" dirty="0"/>
            </a:b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D61DAEE-A6C0-ADC2-6C13-25233FB74B78}"/>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9:1-3</a:t>
            </a:r>
          </a:p>
        </p:txBody>
      </p:sp>
      <p:pic>
        <p:nvPicPr>
          <p:cNvPr id="3" name="Picture 4" descr="Revelation 91-2 Fifth Angel Blew His AI-generated image 2426696383 ...">
            <a:extLst>
              <a:ext uri="{FF2B5EF4-FFF2-40B4-BE49-F238E27FC236}">
                <a16:creationId xmlns:a16="http://schemas.microsoft.com/office/drawing/2014/main" id="{E6D10DE0-88F3-FDD2-ADE4-EC03D044651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163" b="7792"/>
          <a:stretch>
            <a:fillRect/>
          </a:stretch>
        </p:blipFill>
        <p:spPr bwMode="auto">
          <a:xfrm>
            <a:off x="227012" y="216876"/>
            <a:ext cx="7136950" cy="6459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96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B7BF4-4C0E-E5BB-F44F-0260F50EAEA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A2F5BA-C5BC-127E-6B3B-430B1A232E7A}"/>
              </a:ext>
            </a:extLst>
          </p:cNvPr>
          <p:cNvSpPr>
            <a:spLocks noGrp="1"/>
          </p:cNvSpPr>
          <p:nvPr>
            <p:ph type="body" sz="half" idx="2"/>
          </p:nvPr>
        </p:nvSpPr>
        <p:spPr>
          <a:xfrm>
            <a:off x="7759699" y="1651000"/>
            <a:ext cx="4367662" cy="4800600"/>
          </a:xfrm>
        </p:spPr>
        <p:txBody>
          <a:bodyPr>
            <a:noAutofit/>
          </a:bodyPr>
          <a:lstStyle/>
          <a:p>
            <a:r>
              <a:rPr lang="en-US" sz="4000" b="1" baseline="30000" dirty="0"/>
              <a:t>3 </a:t>
            </a:r>
            <a:r>
              <a:rPr lang="en-US" sz="4000" dirty="0"/>
              <a:t>And there came out of the smoke locusts upon the earth: and unto them was given power, as the scorpions of the earth have power.</a:t>
            </a:r>
            <a:br>
              <a:rPr lang="en-US" sz="4400" dirty="0"/>
            </a:b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205FECB-D97E-845F-4F19-7161C50F0ECF}"/>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9:1-3</a:t>
            </a:r>
          </a:p>
        </p:txBody>
      </p:sp>
      <p:pic>
        <p:nvPicPr>
          <p:cNvPr id="16386" name="Picture 2" descr="These locusts are described with features like horses by ROBERTO ...">
            <a:extLst>
              <a:ext uri="{FF2B5EF4-FFF2-40B4-BE49-F238E27FC236}">
                <a16:creationId xmlns:a16="http://schemas.microsoft.com/office/drawing/2014/main" id="{4C6A0A06-F0FA-3DE6-5743-AB8DE0B53DF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442"/>
          <a:stretch>
            <a:fillRect/>
          </a:stretch>
        </p:blipFill>
        <p:spPr bwMode="auto">
          <a:xfrm>
            <a:off x="303212" y="257908"/>
            <a:ext cx="7071863" cy="615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98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F3A0-A315-A2FB-111A-08F82E23E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07F6B-F06A-A04B-89F2-0171A412A15E}"/>
              </a:ext>
            </a:extLst>
          </p:cNvPr>
          <p:cNvSpPr>
            <a:spLocks noGrp="1"/>
          </p:cNvSpPr>
          <p:nvPr>
            <p:ph type="title"/>
          </p:nvPr>
        </p:nvSpPr>
        <p:spPr>
          <a:xfrm>
            <a:off x="608013" y="228600"/>
            <a:ext cx="7467600" cy="762000"/>
          </a:xfrm>
        </p:spPr>
        <p:txBody>
          <a:bodyPr/>
          <a:lstStyle/>
          <a:p>
            <a:pPr algn="l"/>
            <a:r>
              <a:rPr lang="en-US" b="1" dirty="0"/>
              <a:t>Geographical Clues:  </a:t>
            </a:r>
          </a:p>
        </p:txBody>
      </p:sp>
      <p:sp>
        <p:nvSpPr>
          <p:cNvPr id="3" name="Text Placeholder 2">
            <a:extLst>
              <a:ext uri="{FF2B5EF4-FFF2-40B4-BE49-F238E27FC236}">
                <a16:creationId xmlns:a16="http://schemas.microsoft.com/office/drawing/2014/main" id="{EDF27BB0-3A47-A055-8485-FD0C6B1D2BF6}"/>
              </a:ext>
            </a:extLst>
          </p:cNvPr>
          <p:cNvSpPr>
            <a:spLocks noGrp="1"/>
          </p:cNvSpPr>
          <p:nvPr>
            <p:ph type="body" idx="1"/>
          </p:nvPr>
        </p:nvSpPr>
        <p:spPr>
          <a:xfrm>
            <a:off x="608012" y="1066800"/>
            <a:ext cx="6934200" cy="5257800"/>
          </a:xfrm>
        </p:spPr>
        <p:txBody>
          <a:bodyPr/>
          <a:lstStyle/>
          <a:p>
            <a:pPr algn="l"/>
            <a:r>
              <a:rPr lang="en-US" sz="3200" dirty="0"/>
              <a:t>Revelation 9 introduces imagery that is not Roman and not Western, especially </a:t>
            </a:r>
            <a:r>
              <a:rPr lang="en-US" sz="3200" b="1" dirty="0"/>
              <a:t>locusts</a:t>
            </a:r>
            <a:r>
              <a:rPr lang="en-US" sz="3200" dirty="0"/>
              <a:t> and </a:t>
            </a:r>
            <a:r>
              <a:rPr lang="en-US" sz="3200" b="1" dirty="0"/>
              <a:t>scorpions</a:t>
            </a:r>
            <a:r>
              <a:rPr lang="en-US" sz="3200" dirty="0"/>
              <a:t>.  </a:t>
            </a:r>
          </a:p>
          <a:p>
            <a:pPr algn="l"/>
            <a:r>
              <a:rPr lang="en-US" sz="3200" dirty="0"/>
              <a:t>These are </a:t>
            </a:r>
            <a:r>
              <a:rPr lang="en-US" sz="3200" b="1" dirty="0"/>
              <a:t>desert-region symbols</a:t>
            </a:r>
            <a:r>
              <a:rPr lang="en-US" sz="3200" dirty="0"/>
              <a:t>, not Mediterranean or European ones.</a:t>
            </a:r>
          </a:p>
          <a:p>
            <a:pPr algn="l"/>
            <a:endParaRPr lang="en-US" sz="3200" dirty="0"/>
          </a:p>
          <a:p>
            <a:pPr algn="l"/>
            <a:r>
              <a:rPr lang="en-US" sz="3200" dirty="0"/>
              <a:t>In Scripture, locust imagery consistently points to:</a:t>
            </a:r>
          </a:p>
          <a:p>
            <a:pPr algn="l"/>
            <a:r>
              <a:rPr lang="en-US" sz="3200" dirty="0"/>
              <a:t>arid regions</a:t>
            </a:r>
          </a:p>
          <a:p>
            <a:pPr algn="l"/>
            <a:r>
              <a:rPr lang="en-US" sz="3200" dirty="0"/>
              <a:t>eastern lands</a:t>
            </a:r>
          </a:p>
          <a:p>
            <a:pPr algn="l"/>
            <a:r>
              <a:rPr lang="en-US" sz="3200" dirty="0"/>
              <a:t>sudden, overwhelming incursions</a:t>
            </a:r>
            <a:br>
              <a:rPr lang="en-US" sz="3200" dirty="0"/>
            </a:br>
            <a:r>
              <a:rPr lang="en-US" sz="3200" dirty="0"/>
              <a:t>(cf. Joel 1–2)</a:t>
            </a:r>
          </a:p>
        </p:txBody>
      </p:sp>
      <p:pic>
        <p:nvPicPr>
          <p:cNvPr id="17412" name="Picture 4" descr="obj schistocerca gregaria desert locust">
            <a:extLst>
              <a:ext uri="{FF2B5EF4-FFF2-40B4-BE49-F238E27FC236}">
                <a16:creationId xmlns:a16="http://schemas.microsoft.com/office/drawing/2014/main" id="{79770F90-1A13-B8D5-243F-3100E39C13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827" r="33951" b="-2"/>
          <a:stretch>
            <a:fillRect/>
          </a:stretch>
        </p:blipFill>
        <p:spPr bwMode="auto">
          <a:xfrm>
            <a:off x="7466012" y="0"/>
            <a:ext cx="4722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71E88-E180-ABE4-8036-F4C10A8BB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4AC20-32BB-8C7A-02EE-815D9198B406}"/>
              </a:ext>
            </a:extLst>
          </p:cNvPr>
          <p:cNvSpPr>
            <a:spLocks noGrp="1"/>
          </p:cNvSpPr>
          <p:nvPr>
            <p:ph type="title"/>
          </p:nvPr>
        </p:nvSpPr>
        <p:spPr>
          <a:xfrm>
            <a:off x="608013" y="228600"/>
            <a:ext cx="7467600" cy="1143000"/>
          </a:xfrm>
        </p:spPr>
        <p:txBody>
          <a:bodyPr/>
          <a:lstStyle/>
          <a:p>
            <a:pPr algn="l"/>
            <a:r>
              <a:rPr lang="en-US" b="1" dirty="0"/>
              <a:t>Focus Shifts from Systems to People:  </a:t>
            </a:r>
          </a:p>
        </p:txBody>
      </p:sp>
      <p:sp>
        <p:nvSpPr>
          <p:cNvPr id="3" name="Text Placeholder 2">
            <a:extLst>
              <a:ext uri="{FF2B5EF4-FFF2-40B4-BE49-F238E27FC236}">
                <a16:creationId xmlns:a16="http://schemas.microsoft.com/office/drawing/2014/main" id="{A81B9E87-A7B2-611A-8FC1-DCCAFAAAF39F}"/>
              </a:ext>
            </a:extLst>
          </p:cNvPr>
          <p:cNvSpPr>
            <a:spLocks noGrp="1"/>
          </p:cNvSpPr>
          <p:nvPr>
            <p:ph type="body" idx="1"/>
          </p:nvPr>
        </p:nvSpPr>
        <p:spPr>
          <a:xfrm>
            <a:off x="608012" y="1524000"/>
            <a:ext cx="6324600" cy="4800600"/>
          </a:xfrm>
        </p:spPr>
        <p:txBody>
          <a:bodyPr/>
          <a:lstStyle/>
          <a:p>
            <a:pPr algn="l"/>
            <a:r>
              <a:rPr lang="en-US" sz="3200" dirty="0"/>
              <a:t>Revelation 9:4 says:</a:t>
            </a:r>
          </a:p>
          <a:p>
            <a:pPr algn="l"/>
            <a:r>
              <a:rPr lang="en-US" sz="3200" i="1" dirty="0"/>
              <a:t>“That they should not hurt the grass of the earth… but only those men which have not the seal of God.”</a:t>
            </a:r>
            <a:endParaRPr lang="en-US" sz="3200" dirty="0"/>
          </a:p>
          <a:p>
            <a:pPr algn="l"/>
            <a:r>
              <a:rPr lang="en-US" sz="3200" dirty="0"/>
              <a:t>Earlier trumpets affect </a:t>
            </a:r>
            <a:r>
              <a:rPr lang="en-US" sz="3200" b="1" dirty="0"/>
              <a:t>structures and systems,</a:t>
            </a:r>
            <a:r>
              <a:rPr lang="en-US" sz="3200" dirty="0"/>
              <a:t> but the fifth trumpet affects </a:t>
            </a:r>
            <a:r>
              <a:rPr lang="en-US" sz="3200" b="1" dirty="0"/>
              <a:t>people directly.  </a:t>
            </a:r>
            <a:endParaRPr lang="en-US" sz="3200" dirty="0"/>
          </a:p>
          <a:p>
            <a:pPr algn="l"/>
            <a:r>
              <a:rPr lang="en-US" sz="3200" dirty="0"/>
              <a:t>It describes </a:t>
            </a:r>
            <a:r>
              <a:rPr lang="en-US" sz="3200" b="1" dirty="0"/>
              <a:t>prolonged torment</a:t>
            </a:r>
            <a:r>
              <a:rPr lang="en-US" sz="3200" dirty="0"/>
              <a:t>, not collapse.  This fits a </a:t>
            </a:r>
            <a:r>
              <a:rPr lang="en-US" sz="3200" b="1" dirty="0"/>
              <a:t>frontier conflict zone</a:t>
            </a:r>
            <a:r>
              <a:rPr lang="en-US" sz="3200" dirty="0"/>
              <a:t>, not a centralized Western empire.</a:t>
            </a:r>
          </a:p>
        </p:txBody>
      </p:sp>
      <p:pic>
        <p:nvPicPr>
          <p:cNvPr id="18434" name="Picture 2" descr="Monster Spotlight: Apocalypse Locust">
            <a:extLst>
              <a:ext uri="{FF2B5EF4-FFF2-40B4-BE49-F238E27FC236}">
                <a16:creationId xmlns:a16="http://schemas.microsoft.com/office/drawing/2014/main" id="{9031200D-35ED-C5C0-CB91-C4BC195B44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80" t="171" r="537" b="-171"/>
          <a:stretch>
            <a:fillRect/>
          </a:stretch>
        </p:blipFill>
        <p:spPr bwMode="auto">
          <a:xfrm>
            <a:off x="7466011" y="0"/>
            <a:ext cx="4722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78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E11FF-3F1B-92E5-E576-D8B7CE069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109375-F2AC-C98B-4D3A-9E5CFD6C5026}"/>
              </a:ext>
            </a:extLst>
          </p:cNvPr>
          <p:cNvSpPr>
            <a:spLocks noGrp="1"/>
          </p:cNvSpPr>
          <p:nvPr>
            <p:ph type="title"/>
          </p:nvPr>
        </p:nvSpPr>
        <p:spPr>
          <a:xfrm>
            <a:off x="455612" y="398585"/>
            <a:ext cx="7467600" cy="1143000"/>
          </a:xfrm>
        </p:spPr>
        <p:txBody>
          <a:bodyPr/>
          <a:lstStyle/>
          <a:p>
            <a:pPr algn="l"/>
            <a:r>
              <a:rPr lang="en-US" b="1" dirty="0"/>
              <a:t>The Political Center of Gravity Has Shifted</a:t>
            </a:r>
          </a:p>
        </p:txBody>
      </p:sp>
      <p:sp>
        <p:nvSpPr>
          <p:cNvPr id="3" name="Text Placeholder 2">
            <a:extLst>
              <a:ext uri="{FF2B5EF4-FFF2-40B4-BE49-F238E27FC236}">
                <a16:creationId xmlns:a16="http://schemas.microsoft.com/office/drawing/2014/main" id="{E1BC3B56-2601-5EB8-CBC7-27673255E1ED}"/>
              </a:ext>
            </a:extLst>
          </p:cNvPr>
          <p:cNvSpPr>
            <a:spLocks noGrp="1"/>
          </p:cNvSpPr>
          <p:nvPr>
            <p:ph type="body" idx="1"/>
          </p:nvPr>
        </p:nvSpPr>
        <p:spPr>
          <a:xfrm>
            <a:off x="608012" y="1658815"/>
            <a:ext cx="6324600" cy="4800600"/>
          </a:xfrm>
        </p:spPr>
        <p:txBody>
          <a:bodyPr/>
          <a:lstStyle/>
          <a:p>
            <a:pPr algn="l"/>
            <a:r>
              <a:rPr lang="en-US" sz="3200" b="1" dirty="0"/>
              <a:t>By the fifth trumpet:</a:t>
            </a:r>
          </a:p>
          <a:p>
            <a:pPr algn="l"/>
            <a:r>
              <a:rPr lang="en-US" sz="3200" dirty="0"/>
              <a:t>The prophecy no longer treats the empire as a single whole!  </a:t>
            </a:r>
          </a:p>
          <a:p>
            <a:pPr algn="l"/>
            <a:endParaRPr lang="en-US" sz="3200" dirty="0"/>
          </a:p>
          <a:p>
            <a:pPr algn="l"/>
            <a:r>
              <a:rPr lang="en-US" sz="3200" dirty="0"/>
              <a:t>This is a critical shift.  </a:t>
            </a:r>
          </a:p>
          <a:p>
            <a:pPr algn="l"/>
            <a:r>
              <a:rPr lang="en-US" sz="3200" dirty="0"/>
              <a:t>The prophetic perspective focuses on a specific sphere of influence.  </a:t>
            </a:r>
          </a:p>
          <a:p>
            <a:pPr algn="l"/>
            <a:r>
              <a:rPr lang="en-US" sz="3200" dirty="0"/>
              <a:t>The action is now </a:t>
            </a:r>
            <a:r>
              <a:rPr lang="en-US" sz="3200" b="1" dirty="0"/>
              <a:t>regional</a:t>
            </a:r>
            <a:r>
              <a:rPr lang="en-US" sz="3200" dirty="0"/>
              <a:t>, not imperially wide.  </a:t>
            </a:r>
          </a:p>
        </p:txBody>
      </p:sp>
      <p:pic>
        <p:nvPicPr>
          <p:cNvPr id="19458" name="Picture 2" descr="The Emperor Majorian's Heroic Attempt to Save the Crumbling Roman ...">
            <a:extLst>
              <a:ext uri="{FF2B5EF4-FFF2-40B4-BE49-F238E27FC236}">
                <a16:creationId xmlns:a16="http://schemas.microsoft.com/office/drawing/2014/main" id="{FDBD880D-CFD4-9202-CB57-8B760C301F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80" t="-342" r="59056" b="342"/>
          <a:stretch>
            <a:fillRect/>
          </a:stretch>
        </p:blipFill>
        <p:spPr bwMode="auto">
          <a:xfrm>
            <a:off x="7847012" y="-12015"/>
            <a:ext cx="4341813" cy="6846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0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4DC53-993D-C2B1-3741-9351647E8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5B477-AADF-2CF5-93B1-B91826EB802C}"/>
              </a:ext>
            </a:extLst>
          </p:cNvPr>
          <p:cNvSpPr>
            <a:spLocks noGrp="1"/>
          </p:cNvSpPr>
          <p:nvPr>
            <p:ph type="title"/>
          </p:nvPr>
        </p:nvSpPr>
        <p:spPr>
          <a:xfrm>
            <a:off x="379412" y="228600"/>
            <a:ext cx="7696201" cy="1143000"/>
          </a:xfrm>
        </p:spPr>
        <p:txBody>
          <a:bodyPr/>
          <a:lstStyle/>
          <a:p>
            <a:pPr algn="l"/>
            <a:r>
              <a:rPr lang="en-US" b="1" dirty="0"/>
              <a:t>The Political Center of Gravity Has Shifted</a:t>
            </a:r>
          </a:p>
        </p:txBody>
      </p:sp>
      <p:sp>
        <p:nvSpPr>
          <p:cNvPr id="3" name="Text Placeholder 2">
            <a:extLst>
              <a:ext uri="{FF2B5EF4-FFF2-40B4-BE49-F238E27FC236}">
                <a16:creationId xmlns:a16="http://schemas.microsoft.com/office/drawing/2014/main" id="{FD3ACF3C-F9AD-6911-DD8D-8B8D22A21831}"/>
              </a:ext>
            </a:extLst>
          </p:cNvPr>
          <p:cNvSpPr>
            <a:spLocks noGrp="1"/>
          </p:cNvSpPr>
          <p:nvPr>
            <p:ph type="body" idx="1"/>
          </p:nvPr>
        </p:nvSpPr>
        <p:spPr>
          <a:xfrm>
            <a:off x="608012" y="1524000"/>
            <a:ext cx="6324600" cy="4800600"/>
          </a:xfrm>
        </p:spPr>
        <p:txBody>
          <a:bodyPr/>
          <a:lstStyle/>
          <a:p>
            <a:pPr algn="l"/>
            <a:r>
              <a:rPr lang="en-US" sz="3200" dirty="0"/>
              <a:t>As you probably recall:  </a:t>
            </a:r>
          </a:p>
          <a:p>
            <a:pPr algn="l"/>
            <a:r>
              <a:rPr lang="en-US" sz="3200" dirty="0"/>
              <a:t>A similar change happens with </a:t>
            </a:r>
          </a:p>
          <a:p>
            <a:pPr marL="457200" indent="-457200" algn="l">
              <a:buFont typeface="Arial" panose="020B0604020202020204" pitchFamily="34" charset="0"/>
              <a:buChar char="•"/>
            </a:pPr>
            <a:r>
              <a:rPr lang="en-US" sz="3200" dirty="0"/>
              <a:t>the image in Daniel 2 (clay and iron),  and </a:t>
            </a:r>
          </a:p>
          <a:p>
            <a:pPr marL="457200" indent="-457200" algn="l">
              <a:buFont typeface="Arial" panose="020B0604020202020204" pitchFamily="34" charset="0"/>
              <a:buChar char="•"/>
            </a:pPr>
            <a:r>
              <a:rPr lang="en-US" sz="3200" dirty="0"/>
              <a:t>the beasts in Daniel (shift to focus on the horns).  </a:t>
            </a:r>
          </a:p>
          <a:p>
            <a:pPr algn="l"/>
            <a:endParaRPr lang="en-US" sz="3200" dirty="0"/>
          </a:p>
          <a:p>
            <a:pPr algn="l"/>
            <a:r>
              <a:rPr lang="en-US" sz="3200" dirty="0"/>
              <a:t>This suits the time period as the Roman empire begins crumbles in the west, and there is no longer an empire uniting the known world.  </a:t>
            </a:r>
          </a:p>
        </p:txBody>
      </p:sp>
      <p:pic>
        <p:nvPicPr>
          <p:cNvPr id="20486" name="Picture 6" descr="Dig Deeper: Decoding Daniel 2:41-43 Prophecy">
            <a:extLst>
              <a:ext uri="{FF2B5EF4-FFF2-40B4-BE49-F238E27FC236}">
                <a16:creationId xmlns:a16="http://schemas.microsoft.com/office/drawing/2014/main" id="{6429B667-61D2-D4D9-5A56-7AD1F70DD1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154" t="-500" r="9560" b="500"/>
          <a:stretch>
            <a:fillRect/>
          </a:stretch>
        </p:blipFill>
        <p:spPr bwMode="auto">
          <a:xfrm>
            <a:off x="7847012" y="-34437"/>
            <a:ext cx="4341812" cy="688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41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27C25-1D7B-22DB-E3DA-2B0DD6277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5CC11-C0FE-AB4B-10BA-CDEB6D1163BE}"/>
              </a:ext>
            </a:extLst>
          </p:cNvPr>
          <p:cNvSpPr>
            <a:spLocks noGrp="1"/>
          </p:cNvSpPr>
          <p:nvPr>
            <p:ph type="title"/>
          </p:nvPr>
        </p:nvSpPr>
        <p:spPr>
          <a:xfrm>
            <a:off x="379412" y="228600"/>
            <a:ext cx="7772400" cy="1905000"/>
          </a:xfrm>
        </p:spPr>
        <p:txBody>
          <a:bodyPr/>
          <a:lstStyle/>
          <a:p>
            <a:pPr algn="l"/>
            <a:r>
              <a:rPr lang="en-US" b="1" dirty="0"/>
              <a:t>So what was happening in the east as Rome was collapsing in the west?</a:t>
            </a:r>
          </a:p>
        </p:txBody>
      </p:sp>
      <p:sp>
        <p:nvSpPr>
          <p:cNvPr id="3" name="Text Placeholder 2">
            <a:extLst>
              <a:ext uri="{FF2B5EF4-FFF2-40B4-BE49-F238E27FC236}">
                <a16:creationId xmlns:a16="http://schemas.microsoft.com/office/drawing/2014/main" id="{A60112B2-84F6-3453-268B-230D559DF4AF}"/>
              </a:ext>
            </a:extLst>
          </p:cNvPr>
          <p:cNvSpPr>
            <a:spLocks noGrp="1"/>
          </p:cNvSpPr>
          <p:nvPr>
            <p:ph type="body" idx="1"/>
          </p:nvPr>
        </p:nvSpPr>
        <p:spPr>
          <a:xfrm>
            <a:off x="608011" y="2286000"/>
            <a:ext cx="6248401" cy="4038600"/>
          </a:xfrm>
        </p:spPr>
        <p:txBody>
          <a:bodyPr/>
          <a:lstStyle/>
          <a:p>
            <a:pPr algn="l"/>
            <a:r>
              <a:rPr lang="en-US" sz="3600" dirty="0"/>
              <a:t>Historically, this period is marked by the rise of Islamic powers — first Arab, then Turkish — whose sustained pressure on the Eastern Roman Empire completed its disengagement from the West.</a:t>
            </a:r>
          </a:p>
        </p:txBody>
      </p:sp>
      <p:pic>
        <p:nvPicPr>
          <p:cNvPr id="21509" name="Picture 5" descr="Byzantine Empire Mosaics">
            <a:extLst>
              <a:ext uri="{FF2B5EF4-FFF2-40B4-BE49-F238E27FC236}">
                <a16:creationId xmlns:a16="http://schemas.microsoft.com/office/drawing/2014/main" id="{DF49FD5E-E834-EF2E-D9E3-C5B4A68C65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399" t="-292" r="12978" b="292"/>
          <a:stretch>
            <a:fillRect/>
          </a:stretch>
        </p:blipFill>
        <p:spPr bwMode="auto">
          <a:xfrm>
            <a:off x="7770812" y="-20053"/>
            <a:ext cx="45712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24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F28F8-A23F-F4F1-2B9F-8CA76D8ED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F4C2F-4EBE-AC4B-692D-9F05AB6AA621}"/>
              </a:ext>
            </a:extLst>
          </p:cNvPr>
          <p:cNvSpPr>
            <a:spLocks noGrp="1"/>
          </p:cNvSpPr>
          <p:nvPr>
            <p:ph type="title"/>
          </p:nvPr>
        </p:nvSpPr>
        <p:spPr>
          <a:xfrm>
            <a:off x="379412" y="228600"/>
            <a:ext cx="7772400" cy="1905000"/>
          </a:xfrm>
        </p:spPr>
        <p:txBody>
          <a:bodyPr/>
          <a:lstStyle/>
          <a:p>
            <a:pPr algn="l"/>
            <a:r>
              <a:rPr lang="en-US" b="1" dirty="0"/>
              <a:t>So what was happening in the east as Rome was collapsing in the west?</a:t>
            </a:r>
          </a:p>
        </p:txBody>
      </p:sp>
      <p:sp>
        <p:nvSpPr>
          <p:cNvPr id="3" name="Text Placeholder 2">
            <a:extLst>
              <a:ext uri="{FF2B5EF4-FFF2-40B4-BE49-F238E27FC236}">
                <a16:creationId xmlns:a16="http://schemas.microsoft.com/office/drawing/2014/main" id="{1688E41C-FD0D-EC1C-EC90-71BC390F307E}"/>
              </a:ext>
            </a:extLst>
          </p:cNvPr>
          <p:cNvSpPr>
            <a:spLocks noGrp="1"/>
          </p:cNvSpPr>
          <p:nvPr>
            <p:ph type="body" idx="1"/>
          </p:nvPr>
        </p:nvSpPr>
        <p:spPr>
          <a:xfrm>
            <a:off x="608011" y="2286000"/>
            <a:ext cx="6858001" cy="4038600"/>
          </a:xfrm>
        </p:spPr>
        <p:txBody>
          <a:bodyPr/>
          <a:lstStyle/>
          <a:p>
            <a:pPr algn="l"/>
            <a:r>
              <a:rPr lang="en-US" sz="3600" dirty="0"/>
              <a:t>By the 7</a:t>
            </a:r>
            <a:r>
              <a:rPr lang="en-US" sz="3600" baseline="30000" dirty="0"/>
              <a:t>th</a:t>
            </a:r>
            <a:r>
              <a:rPr lang="en-US" sz="3600" dirty="0"/>
              <a:t> century, Islamic forces had rapidly taken the wealthiest and most strategic provinces (namely Syria, Palestine, Egypt) out of Byzantine control.  Yet the Byzantine Empire continued on until the fall of Constantinople in May 1453.  </a:t>
            </a:r>
          </a:p>
        </p:txBody>
      </p:sp>
      <p:pic>
        <p:nvPicPr>
          <p:cNvPr id="22530" name="Picture 2" descr="Iaonas: The Byzantine empire 336-1453">
            <a:extLst>
              <a:ext uri="{FF2B5EF4-FFF2-40B4-BE49-F238E27FC236}">
                <a16:creationId xmlns:a16="http://schemas.microsoft.com/office/drawing/2014/main" id="{B12E2231-8686-DBE6-E796-FCE986AC8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730" r="10892"/>
          <a:stretch>
            <a:fillRect/>
          </a:stretch>
        </p:blipFill>
        <p:spPr bwMode="auto">
          <a:xfrm>
            <a:off x="8151812" y="0"/>
            <a:ext cx="42179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53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8AC82-149F-4B57-E09D-8019066A47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0F6DEC-5C1B-2910-DA3C-001955922BCF}"/>
              </a:ext>
            </a:extLst>
          </p:cNvPr>
          <p:cNvSpPr>
            <a:spLocks noGrp="1"/>
          </p:cNvSpPr>
          <p:nvPr>
            <p:ph type="body" idx="1"/>
          </p:nvPr>
        </p:nvSpPr>
        <p:spPr>
          <a:xfrm>
            <a:off x="836612" y="457200"/>
            <a:ext cx="7086600" cy="5943600"/>
          </a:xfrm>
        </p:spPr>
        <p:txBody>
          <a:bodyPr/>
          <a:lstStyle/>
          <a:p>
            <a:pPr algn="l"/>
            <a:r>
              <a:rPr lang="en-US" sz="4000" b="1" dirty="0"/>
              <a:t>If the fifth trumpet describes a real historical power, Revelation should tell us something about its character and conduct — not just its location or timing.</a:t>
            </a:r>
          </a:p>
          <a:p>
            <a:pPr algn="l"/>
            <a:endParaRPr lang="en-US" sz="4000" dirty="0"/>
          </a:p>
          <a:p>
            <a:pPr algn="l"/>
            <a:r>
              <a:rPr lang="en-US" sz="4000" b="1" dirty="0"/>
              <a:t>So we must turn to Scripture to determine what limits were placed on this power.  </a:t>
            </a:r>
            <a:endParaRPr lang="en-US" sz="4000" dirty="0"/>
          </a:p>
        </p:txBody>
      </p:sp>
      <p:pic>
        <p:nvPicPr>
          <p:cNvPr id="7" name="Picture 6">
            <a:extLst>
              <a:ext uri="{FF2B5EF4-FFF2-40B4-BE49-F238E27FC236}">
                <a16:creationId xmlns:a16="http://schemas.microsoft.com/office/drawing/2014/main" id="{3236D7A9-611A-5EF4-E610-73A73BE23B86}"/>
              </a:ext>
            </a:extLst>
          </p:cNvPr>
          <p:cNvPicPr>
            <a:picLocks noChangeAspect="1"/>
          </p:cNvPicPr>
          <p:nvPr/>
        </p:nvPicPr>
        <p:blipFill>
          <a:blip r:embed="rId2"/>
          <a:srcRect l="20000" r="17801"/>
          <a:stretch>
            <a:fillRect/>
          </a:stretch>
        </p:blipFill>
        <p:spPr>
          <a:xfrm>
            <a:off x="7923212" y="-9659"/>
            <a:ext cx="4265613" cy="6858000"/>
          </a:xfrm>
          <a:prstGeom prst="rect">
            <a:avLst/>
          </a:prstGeom>
        </p:spPr>
      </p:pic>
    </p:spTree>
    <p:extLst>
      <p:ext uri="{BB962C8B-B14F-4D97-AF65-F5344CB8AC3E}">
        <p14:creationId xmlns:p14="http://schemas.microsoft.com/office/powerpoint/2010/main" val="19522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8B749-193D-A8CD-3EBE-C9BD2D1863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9654C32-7353-C56D-7B80-DA1429D1617A}"/>
              </a:ext>
            </a:extLst>
          </p:cNvPr>
          <p:cNvSpPr>
            <a:spLocks noGrp="1"/>
          </p:cNvSpPr>
          <p:nvPr>
            <p:ph type="title"/>
          </p:nvPr>
        </p:nvSpPr>
        <p:spPr>
          <a:xfrm>
            <a:off x="914161" y="457201"/>
            <a:ext cx="10360501" cy="1295399"/>
          </a:xfrm>
        </p:spPr>
        <p:txBody>
          <a:bodyPr>
            <a:noAutofit/>
          </a:bodyPr>
          <a:lstStyle/>
          <a:p>
            <a:pPr lvl="0"/>
            <a:r>
              <a:rPr lang="en-US" sz="5400" dirty="0"/>
              <a:t>10.  What did the prophet say should be commanded them?</a:t>
            </a:r>
            <a:endParaRPr lang="en-US" sz="7200" dirty="0"/>
          </a:p>
        </p:txBody>
      </p:sp>
      <p:pic>
        <p:nvPicPr>
          <p:cNvPr id="2052" name="Picture 4" descr="213,000+ Question Mark Stock Photos, Pictures &amp; Royalty-Free ...">
            <a:extLst>
              <a:ext uri="{FF2B5EF4-FFF2-40B4-BE49-F238E27FC236}">
                <a16:creationId xmlns:a16="http://schemas.microsoft.com/office/drawing/2014/main" id="{50E4D45E-122C-D3FC-E608-FFBA802E3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927" y="23622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58B8B3F3-1474-DB50-D7AF-14949293B9EE}"/>
              </a:ext>
            </a:extLst>
          </p:cNvPr>
          <p:cNvSpPr>
            <a:spLocks noGrp="1"/>
          </p:cNvSpPr>
          <p:nvPr>
            <p:ph idx="1"/>
          </p:nvPr>
        </p:nvSpPr>
        <p:spPr>
          <a:xfrm>
            <a:off x="1065211" y="1676400"/>
            <a:ext cx="6324601" cy="4724398"/>
          </a:xfrm>
        </p:spPr>
        <p:txBody>
          <a:bodyPr>
            <a:noAutofit/>
          </a:bodyPr>
          <a:lstStyle/>
          <a:p>
            <a:pPr marL="0" indent="0">
              <a:buNone/>
            </a:pPr>
            <a:r>
              <a:rPr lang="en-US" sz="5400" i="1" dirty="0"/>
              <a:t>Revelation 9:4</a:t>
            </a:r>
            <a:endParaRPr lang="en-US" sz="11500" dirty="0"/>
          </a:p>
        </p:txBody>
      </p:sp>
    </p:spTree>
    <p:extLst>
      <p:ext uri="{BB962C8B-B14F-4D97-AF65-F5344CB8AC3E}">
        <p14:creationId xmlns:p14="http://schemas.microsoft.com/office/powerpoint/2010/main" val="16800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2FC5-7563-B92D-68AF-E6F99613204C}"/>
              </a:ext>
            </a:extLst>
          </p:cNvPr>
          <p:cNvSpPr>
            <a:spLocks noGrp="1"/>
          </p:cNvSpPr>
          <p:nvPr>
            <p:ph type="title"/>
          </p:nvPr>
        </p:nvSpPr>
        <p:spPr>
          <a:xfrm>
            <a:off x="914162" y="482600"/>
            <a:ext cx="10360501" cy="1346200"/>
          </a:xfrm>
        </p:spPr>
        <p:txBody>
          <a:bodyPr>
            <a:normAutofit fontScale="90000"/>
          </a:bodyPr>
          <a:lstStyle/>
          <a:p>
            <a:r>
              <a:rPr lang="en-US" sz="5400" b="1" dirty="0"/>
              <a:t>This is one continuous study:</a:t>
            </a:r>
            <a:endParaRPr lang="en-US" sz="5400" dirty="0"/>
          </a:p>
        </p:txBody>
      </p:sp>
      <p:sp>
        <p:nvSpPr>
          <p:cNvPr id="3" name="Content Placeholder 2">
            <a:extLst>
              <a:ext uri="{FF2B5EF4-FFF2-40B4-BE49-F238E27FC236}">
                <a16:creationId xmlns:a16="http://schemas.microsoft.com/office/drawing/2014/main" id="{A30F46AB-878E-5732-F384-89F0D65679B7}"/>
              </a:ext>
            </a:extLst>
          </p:cNvPr>
          <p:cNvSpPr>
            <a:spLocks noGrp="1"/>
          </p:cNvSpPr>
          <p:nvPr>
            <p:ph sz="half" idx="1"/>
          </p:nvPr>
        </p:nvSpPr>
        <p:spPr>
          <a:xfrm>
            <a:off x="760412" y="2133600"/>
            <a:ext cx="10895250" cy="3657600"/>
          </a:xfrm>
        </p:spPr>
        <p:txBody>
          <a:bodyPr>
            <a:normAutofit/>
          </a:bodyPr>
          <a:lstStyle/>
          <a:p>
            <a:r>
              <a:rPr lang="en-US" sz="3600" dirty="0"/>
              <a:t>Lesson 1 — </a:t>
            </a:r>
            <a:r>
              <a:rPr lang="en-US" sz="3600" i="1" dirty="0"/>
              <a:t>The Time of the Message</a:t>
            </a:r>
            <a:endParaRPr lang="en-US" sz="3600" dirty="0"/>
          </a:p>
          <a:p>
            <a:r>
              <a:rPr lang="en-US" sz="3600" dirty="0"/>
              <a:t>Lesson 2 — </a:t>
            </a:r>
            <a:r>
              <a:rPr lang="en-US" sz="3600" i="1" dirty="0"/>
              <a:t>The Time of the Message — Continued</a:t>
            </a:r>
            <a:endParaRPr lang="en-US" sz="3600" dirty="0"/>
          </a:p>
          <a:p>
            <a:r>
              <a:rPr lang="en-US" sz="3600" b="1" dirty="0"/>
              <a:t>Lesson 3 — </a:t>
            </a:r>
            <a:r>
              <a:rPr lang="en-US" sz="3600" b="1" i="1" dirty="0"/>
              <a:t>The Time of the Message — Continued</a:t>
            </a:r>
            <a:endParaRPr lang="en-US" sz="3600" b="1" dirty="0"/>
          </a:p>
          <a:p>
            <a:r>
              <a:rPr lang="en-US" sz="3600" dirty="0"/>
              <a:t>Lesson 4 — </a:t>
            </a:r>
            <a:r>
              <a:rPr lang="en-US" sz="3600" i="1" dirty="0"/>
              <a:t>The Time of the Message — Continued</a:t>
            </a:r>
            <a:endParaRPr lang="en-US" sz="3600" dirty="0"/>
          </a:p>
          <a:p>
            <a:r>
              <a:rPr lang="en-US" sz="3600" dirty="0"/>
              <a:t>Lesson 5 — </a:t>
            </a:r>
            <a:r>
              <a:rPr lang="en-US" sz="3600" i="1" dirty="0"/>
              <a:t>The Time of the Message — Concluded</a:t>
            </a:r>
            <a:endParaRPr lang="en-US" sz="3600" dirty="0"/>
          </a:p>
          <a:p>
            <a:pPr marL="0" indent="0">
              <a:buNone/>
            </a:pPr>
            <a:endParaRPr lang="en-US" dirty="0"/>
          </a:p>
        </p:txBody>
      </p:sp>
    </p:spTree>
    <p:extLst>
      <p:ext uri="{BB962C8B-B14F-4D97-AF65-F5344CB8AC3E}">
        <p14:creationId xmlns:p14="http://schemas.microsoft.com/office/powerpoint/2010/main" val="37373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4EDD6-A91E-136B-4DCD-732114C45AC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A31E65-C0A7-D108-3555-B24E92321998}"/>
              </a:ext>
            </a:extLst>
          </p:cNvPr>
          <p:cNvSpPr>
            <a:spLocks noGrp="1"/>
          </p:cNvSpPr>
          <p:nvPr>
            <p:ph type="body" sz="half" idx="2"/>
          </p:nvPr>
        </p:nvSpPr>
        <p:spPr>
          <a:xfrm>
            <a:off x="7759699" y="1651000"/>
            <a:ext cx="4367662" cy="4800600"/>
          </a:xfrm>
        </p:spPr>
        <p:txBody>
          <a:bodyPr>
            <a:noAutofit/>
          </a:bodyPr>
          <a:lstStyle/>
          <a:p>
            <a:r>
              <a:rPr lang="en-US" sz="3200" b="1" baseline="30000" dirty="0"/>
              <a:t>4 </a:t>
            </a:r>
            <a:r>
              <a:rPr lang="en-US" sz="3200" dirty="0"/>
              <a:t>And it was commanded them that they should not hurt the grass of the earth, neither any green thing, neither any tree; but only those men which have not the seal of God in their foreheads.</a:t>
            </a:r>
            <a:br>
              <a:rPr lang="en-US" sz="3200" dirty="0"/>
            </a:br>
            <a:endParaRPr lang="en-US" sz="3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E38739D-AD15-D009-CC8D-8BF4151DA57B}"/>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9:4</a:t>
            </a:r>
          </a:p>
        </p:txBody>
      </p:sp>
      <p:pic>
        <p:nvPicPr>
          <p:cNvPr id="25602" name="Picture 2" descr="Locust, Revelation 9 | Revelation 9, Revelation bible, Bible illustrations">
            <a:extLst>
              <a:ext uri="{FF2B5EF4-FFF2-40B4-BE49-F238E27FC236}">
                <a16:creationId xmlns:a16="http://schemas.microsoft.com/office/drawing/2014/main" id="{5E9C04DC-52E4-F721-9CD7-A7549678E38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774" t="-641" r="13072" b="641"/>
          <a:stretch>
            <a:fillRect/>
          </a:stretch>
        </p:blipFill>
        <p:spPr bwMode="auto">
          <a:xfrm flipH="1">
            <a:off x="203670" y="165338"/>
            <a:ext cx="7196648" cy="652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D1C4B-D485-A967-0E96-02488E36246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B3ACEE2-8741-76FD-2516-DA3ED4C3598A}"/>
              </a:ext>
            </a:extLst>
          </p:cNvPr>
          <p:cNvSpPr>
            <a:spLocks noGrp="1"/>
          </p:cNvSpPr>
          <p:nvPr>
            <p:ph type="body" idx="1"/>
          </p:nvPr>
        </p:nvSpPr>
        <p:spPr>
          <a:xfrm>
            <a:off x="608011" y="1219199"/>
            <a:ext cx="7010401" cy="5345397"/>
          </a:xfrm>
        </p:spPr>
        <p:txBody>
          <a:bodyPr/>
          <a:lstStyle/>
          <a:p>
            <a:pPr algn="l"/>
            <a:r>
              <a:rPr lang="en-US" sz="4000" dirty="0"/>
              <a:t>NOT permitted indiscriminate destruction!</a:t>
            </a:r>
          </a:p>
          <a:p>
            <a:pPr marL="571500" indent="-571500" algn="l">
              <a:buFont typeface="Arial" panose="020B0604020202020204" pitchFamily="34" charset="0"/>
              <a:buChar char="•"/>
            </a:pPr>
            <a:r>
              <a:rPr lang="en-US" sz="3600" dirty="0"/>
              <a:t>The judgment is directed toward </a:t>
            </a:r>
            <a:r>
              <a:rPr lang="en-US" sz="3600" b="1" dirty="0"/>
              <a:t>people</a:t>
            </a:r>
            <a:r>
              <a:rPr lang="en-US" sz="3600" dirty="0"/>
              <a:t>, not land or infrastructure</a:t>
            </a:r>
          </a:p>
          <a:p>
            <a:pPr marL="571500" indent="-571500" algn="l">
              <a:buFont typeface="Arial" panose="020B0604020202020204" pitchFamily="34" charset="0"/>
              <a:buChar char="•"/>
            </a:pPr>
            <a:r>
              <a:rPr lang="en-US" sz="3600" dirty="0"/>
              <a:t>This is </a:t>
            </a:r>
            <a:r>
              <a:rPr lang="en-US" sz="3600" b="1" dirty="0"/>
              <a:t>highly unusual</a:t>
            </a:r>
            <a:r>
              <a:rPr lang="en-US" sz="3600" dirty="0"/>
              <a:t> for ancient warfare</a:t>
            </a:r>
          </a:p>
          <a:p>
            <a:pPr algn="l"/>
            <a:r>
              <a:rPr lang="en-US" sz="4000" i="1" dirty="0"/>
              <a:t>Revelation describes a force acting under moral restraint, not unchecked devastation.</a:t>
            </a:r>
            <a:endParaRPr lang="en-US" sz="4000" dirty="0"/>
          </a:p>
        </p:txBody>
      </p:sp>
      <p:sp>
        <p:nvSpPr>
          <p:cNvPr id="5" name="Title 4">
            <a:extLst>
              <a:ext uri="{FF2B5EF4-FFF2-40B4-BE49-F238E27FC236}">
                <a16:creationId xmlns:a16="http://schemas.microsoft.com/office/drawing/2014/main" id="{D7B66C89-1110-8D5A-0AAA-EF402B46B54E}"/>
              </a:ext>
            </a:extLst>
          </p:cNvPr>
          <p:cNvSpPr>
            <a:spLocks noGrp="1"/>
          </p:cNvSpPr>
          <p:nvPr>
            <p:ph type="title"/>
          </p:nvPr>
        </p:nvSpPr>
        <p:spPr>
          <a:xfrm>
            <a:off x="499572" y="293403"/>
            <a:ext cx="7118840" cy="773397"/>
          </a:xfrm>
        </p:spPr>
        <p:txBody>
          <a:bodyPr/>
          <a:lstStyle/>
          <a:p>
            <a:r>
              <a:rPr lang="en-US" dirty="0"/>
              <a:t>This power is…</a:t>
            </a:r>
          </a:p>
        </p:txBody>
      </p:sp>
      <p:pic>
        <p:nvPicPr>
          <p:cNvPr id="26626" name="Picture 2" descr="Ethiopia After The Fall Of Rome: A Millennium Of Power And Faith">
            <a:extLst>
              <a:ext uri="{FF2B5EF4-FFF2-40B4-BE49-F238E27FC236}">
                <a16:creationId xmlns:a16="http://schemas.microsoft.com/office/drawing/2014/main" id="{82D8DD84-9FC4-845B-296B-5D4AEE2AD3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55" r="26668"/>
          <a:stretch>
            <a:fillRect/>
          </a:stretch>
        </p:blipFill>
        <p:spPr bwMode="auto">
          <a:xfrm>
            <a:off x="7618412" y="1"/>
            <a:ext cx="4648199"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7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0B1F-62E8-0CE9-EBAE-92D85097E8F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15FD97A-734B-4B7A-2F14-A5FAF78ABE59}"/>
              </a:ext>
            </a:extLst>
          </p:cNvPr>
          <p:cNvSpPr>
            <a:spLocks noGrp="1"/>
          </p:cNvSpPr>
          <p:nvPr>
            <p:ph type="title"/>
          </p:nvPr>
        </p:nvSpPr>
        <p:spPr>
          <a:xfrm>
            <a:off x="914161" y="457201"/>
            <a:ext cx="10360501" cy="1676399"/>
          </a:xfrm>
        </p:spPr>
        <p:txBody>
          <a:bodyPr>
            <a:noAutofit/>
          </a:bodyPr>
          <a:lstStyle/>
          <a:p>
            <a:pPr lvl="0"/>
            <a:r>
              <a:rPr lang="en-US" sz="4800" dirty="0"/>
              <a:t>11.  What was [Historically] commanded of the Islamic forces?</a:t>
            </a:r>
            <a:endParaRPr lang="en-US" sz="9600" dirty="0"/>
          </a:p>
        </p:txBody>
      </p:sp>
      <p:pic>
        <p:nvPicPr>
          <p:cNvPr id="2052" name="Picture 4" descr="213,000+ Question Mark Stock Photos, Pictures &amp; Royalty-Free ...">
            <a:extLst>
              <a:ext uri="{FF2B5EF4-FFF2-40B4-BE49-F238E27FC236}">
                <a16:creationId xmlns:a16="http://schemas.microsoft.com/office/drawing/2014/main" id="{6232C531-89C9-6572-CD94-1B3C31326C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FBC78E6D-E596-8DAF-A311-5272E13BDBCB}"/>
              </a:ext>
            </a:extLst>
          </p:cNvPr>
          <p:cNvSpPr>
            <a:spLocks noGrp="1"/>
          </p:cNvSpPr>
          <p:nvPr>
            <p:ph idx="1"/>
          </p:nvPr>
        </p:nvSpPr>
        <p:spPr>
          <a:xfrm>
            <a:off x="1065211" y="2133600"/>
            <a:ext cx="6324601" cy="4267198"/>
          </a:xfrm>
        </p:spPr>
        <p:txBody>
          <a:bodyPr>
            <a:noAutofit/>
          </a:bodyPr>
          <a:lstStyle/>
          <a:p>
            <a:pPr marL="0" indent="0">
              <a:buNone/>
            </a:pPr>
            <a:r>
              <a:rPr lang="en-US" sz="4000" dirty="0"/>
              <a:t>See Edward Gibbon’s </a:t>
            </a:r>
            <a:r>
              <a:rPr lang="en-US" sz="4000" i="1" dirty="0"/>
              <a:t>The History of the Decline and Fall of the Roman Empire</a:t>
            </a:r>
            <a:r>
              <a:rPr lang="en-US" sz="4000" dirty="0"/>
              <a:t>, chapter 51, paragraph 10, and Note. </a:t>
            </a:r>
            <a:endParaRPr lang="en-US" sz="19900" dirty="0"/>
          </a:p>
        </p:txBody>
      </p:sp>
    </p:spTree>
    <p:extLst>
      <p:ext uri="{BB962C8B-B14F-4D97-AF65-F5344CB8AC3E}">
        <p14:creationId xmlns:p14="http://schemas.microsoft.com/office/powerpoint/2010/main" val="427542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419D3-0F8E-9050-1E46-E7CF0EF00C0C}"/>
              </a:ext>
            </a:extLst>
          </p:cNvPr>
          <p:cNvSpPr>
            <a:spLocks noGrp="1"/>
          </p:cNvSpPr>
          <p:nvPr>
            <p:ph type="title"/>
          </p:nvPr>
        </p:nvSpPr>
        <p:spPr/>
        <p:txBody>
          <a:bodyPr>
            <a:normAutofit fontScale="90000"/>
          </a:bodyPr>
          <a:lstStyle/>
          <a:p>
            <a:r>
              <a:rPr lang="en-US" dirty="0"/>
              <a:t>Edward Gibbon, </a:t>
            </a:r>
            <a:r>
              <a:rPr lang="en-US" i="1" dirty="0"/>
              <a:t>The History of the Decline and Fall of the Roman Empire</a:t>
            </a:r>
            <a:r>
              <a:rPr lang="en-US" dirty="0"/>
              <a:t>, chapter 51, par. 10):</a:t>
            </a:r>
          </a:p>
        </p:txBody>
      </p:sp>
      <p:sp>
        <p:nvSpPr>
          <p:cNvPr id="3" name="Content Placeholder 2">
            <a:extLst>
              <a:ext uri="{FF2B5EF4-FFF2-40B4-BE49-F238E27FC236}">
                <a16:creationId xmlns:a16="http://schemas.microsoft.com/office/drawing/2014/main" id="{C0BCEF32-BD66-69C5-BF05-0E0262F03996}"/>
              </a:ext>
            </a:extLst>
          </p:cNvPr>
          <p:cNvSpPr>
            <a:spLocks noGrp="1"/>
          </p:cNvSpPr>
          <p:nvPr>
            <p:ph idx="1"/>
          </p:nvPr>
        </p:nvSpPr>
        <p:spPr>
          <a:xfrm>
            <a:off x="921160" y="2057400"/>
            <a:ext cx="10360501" cy="4191000"/>
          </a:xfrm>
          <a:solidFill>
            <a:schemeClr val="tx2">
              <a:lumMod val="10000"/>
            </a:schemeClr>
          </a:solidFill>
          <a:effectLst>
            <a:softEdge rad="31750"/>
          </a:effectLst>
        </p:spPr>
        <p:txBody>
          <a:bodyPr>
            <a:normAutofit lnSpcReduction="10000"/>
          </a:bodyPr>
          <a:lstStyle/>
          <a:p>
            <a:pPr marL="0" indent="0">
              <a:buNone/>
            </a:pPr>
            <a:r>
              <a:rPr lang="en-US" sz="3600" dirty="0"/>
              <a:t>Remember that you are always in the presence of God; on the verge of death, in the assurance of judgment, and the hope of Paradise. Avoid injustice and oppression; consult with your brethren, and study to preserve the love and confidence of your troops. When you fight the battles of the Lord, acquit yourselves like men, without turning your backs; but let not your victory be stained with the blood of women or children. </a:t>
            </a:r>
          </a:p>
        </p:txBody>
      </p:sp>
    </p:spTree>
    <p:extLst>
      <p:ext uri="{BB962C8B-B14F-4D97-AF65-F5344CB8AC3E}">
        <p14:creationId xmlns:p14="http://schemas.microsoft.com/office/powerpoint/2010/main" val="40959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CB1EB-EFE2-CF99-8D23-5534D8566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1C34C-64A6-E060-8840-53FE88C5067E}"/>
              </a:ext>
            </a:extLst>
          </p:cNvPr>
          <p:cNvSpPr>
            <a:spLocks noGrp="1"/>
          </p:cNvSpPr>
          <p:nvPr>
            <p:ph type="title"/>
          </p:nvPr>
        </p:nvSpPr>
        <p:spPr/>
        <p:txBody>
          <a:bodyPr>
            <a:normAutofit fontScale="90000"/>
          </a:bodyPr>
          <a:lstStyle/>
          <a:p>
            <a:r>
              <a:rPr lang="en-US" dirty="0"/>
              <a:t>Edward Gibbon, </a:t>
            </a:r>
            <a:r>
              <a:rPr lang="en-US" i="1" dirty="0"/>
              <a:t>The History of the Decline and Fall of the Roman Empire</a:t>
            </a:r>
            <a:r>
              <a:rPr lang="en-US" dirty="0"/>
              <a:t>, chapter 51, par. 10):</a:t>
            </a:r>
          </a:p>
        </p:txBody>
      </p:sp>
      <p:sp>
        <p:nvSpPr>
          <p:cNvPr id="3" name="Content Placeholder 2">
            <a:extLst>
              <a:ext uri="{FF2B5EF4-FFF2-40B4-BE49-F238E27FC236}">
                <a16:creationId xmlns:a16="http://schemas.microsoft.com/office/drawing/2014/main" id="{93B528D7-E915-4B5E-EA2D-E5311BD7F92D}"/>
              </a:ext>
            </a:extLst>
          </p:cNvPr>
          <p:cNvSpPr>
            <a:spLocks noGrp="1"/>
          </p:cNvSpPr>
          <p:nvPr>
            <p:ph idx="1"/>
          </p:nvPr>
        </p:nvSpPr>
        <p:spPr>
          <a:xfrm>
            <a:off x="921160" y="1981200"/>
            <a:ext cx="10360501" cy="3733800"/>
          </a:xfrm>
          <a:solidFill>
            <a:schemeClr val="tx2">
              <a:lumMod val="10000"/>
            </a:schemeClr>
          </a:solidFill>
          <a:effectLst>
            <a:softEdge rad="31750"/>
          </a:effectLst>
        </p:spPr>
        <p:txBody>
          <a:bodyPr>
            <a:normAutofit/>
          </a:bodyPr>
          <a:lstStyle/>
          <a:p>
            <a:pPr marL="0" indent="0">
              <a:buNone/>
            </a:pPr>
            <a:r>
              <a:rPr lang="en-US" sz="3600" i="1" dirty="0"/>
              <a:t>Destroy no palm trees, nor burn any fields of corn. Cut down no fruit trees</a:t>
            </a:r>
            <a:r>
              <a:rPr lang="en-US" sz="3600" dirty="0"/>
              <a:t>, nor do any mischief to cattle, only such as you will eat. When you make any covenant or article, stand to it, and be as good as your word. As you go on, you will find some religious persons who live retired in monasteries and propose to themselves to serve God that way; </a:t>
            </a:r>
          </a:p>
        </p:txBody>
      </p:sp>
    </p:spTree>
    <p:extLst>
      <p:ext uri="{BB962C8B-B14F-4D97-AF65-F5344CB8AC3E}">
        <p14:creationId xmlns:p14="http://schemas.microsoft.com/office/powerpoint/2010/main" val="1022365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74789-DAC8-85DF-E51B-7F4183190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15FB9F-FAF7-CC27-FF91-884B84AC56DD}"/>
              </a:ext>
            </a:extLst>
          </p:cNvPr>
          <p:cNvSpPr>
            <a:spLocks noGrp="1"/>
          </p:cNvSpPr>
          <p:nvPr>
            <p:ph type="title"/>
          </p:nvPr>
        </p:nvSpPr>
        <p:spPr/>
        <p:txBody>
          <a:bodyPr>
            <a:normAutofit fontScale="90000"/>
          </a:bodyPr>
          <a:lstStyle/>
          <a:p>
            <a:r>
              <a:rPr lang="en-US" dirty="0"/>
              <a:t>Edward Gibbon, </a:t>
            </a:r>
            <a:r>
              <a:rPr lang="en-US" i="1" dirty="0"/>
              <a:t>The History of the Decline and Fall of the Roman Empire</a:t>
            </a:r>
            <a:r>
              <a:rPr lang="en-US" dirty="0"/>
              <a:t>, chapter 51, par. 10):</a:t>
            </a:r>
          </a:p>
        </p:txBody>
      </p:sp>
      <p:sp>
        <p:nvSpPr>
          <p:cNvPr id="3" name="Content Placeholder 2">
            <a:extLst>
              <a:ext uri="{FF2B5EF4-FFF2-40B4-BE49-F238E27FC236}">
                <a16:creationId xmlns:a16="http://schemas.microsoft.com/office/drawing/2014/main" id="{6B68AC0C-72FB-4F8A-086F-EB23C5E9A940}"/>
              </a:ext>
            </a:extLst>
          </p:cNvPr>
          <p:cNvSpPr>
            <a:spLocks noGrp="1"/>
          </p:cNvSpPr>
          <p:nvPr>
            <p:ph idx="1"/>
          </p:nvPr>
        </p:nvSpPr>
        <p:spPr>
          <a:xfrm>
            <a:off x="921160" y="2133600"/>
            <a:ext cx="10360501" cy="3276600"/>
          </a:xfrm>
          <a:solidFill>
            <a:schemeClr val="tx2">
              <a:lumMod val="10000"/>
            </a:schemeClr>
          </a:solidFill>
          <a:effectLst>
            <a:softEdge rad="31750"/>
          </a:effectLst>
        </p:spPr>
        <p:txBody>
          <a:bodyPr>
            <a:normAutofit/>
          </a:bodyPr>
          <a:lstStyle/>
          <a:p>
            <a:pPr marL="0" indent="0">
              <a:buNone/>
            </a:pPr>
            <a:r>
              <a:rPr lang="en-US" sz="3600" dirty="0"/>
              <a:t>let them alone, and neither kill them nor destroy their monasteries. And you will find another sort of people who belong to the synagogue of Satan, who have shaven crowns; be sure you cleave their skulls, and give them no quarter till they either turn Mohammedans or pay tribute.</a:t>
            </a:r>
          </a:p>
        </p:txBody>
      </p:sp>
    </p:spTree>
    <p:extLst>
      <p:ext uri="{BB962C8B-B14F-4D97-AF65-F5344CB8AC3E}">
        <p14:creationId xmlns:p14="http://schemas.microsoft.com/office/powerpoint/2010/main" val="160258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AE5D7-9E06-BF65-5340-F5697D1E8C7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930CCC-1F22-9A19-1E05-028CC6127703}"/>
              </a:ext>
            </a:extLst>
          </p:cNvPr>
          <p:cNvSpPr>
            <a:spLocks noGrp="1"/>
          </p:cNvSpPr>
          <p:nvPr>
            <p:ph type="body" idx="1"/>
          </p:nvPr>
        </p:nvSpPr>
        <p:spPr>
          <a:xfrm>
            <a:off x="608011" y="1066801"/>
            <a:ext cx="6705601" cy="5497796"/>
          </a:xfrm>
        </p:spPr>
        <p:txBody>
          <a:bodyPr/>
          <a:lstStyle/>
          <a:p>
            <a:pPr marL="952393" lvl="1" indent="-342900">
              <a:buFont typeface="Arial" panose="020B0604020202020204" pitchFamily="34" charset="0"/>
              <a:buChar char="•"/>
            </a:pPr>
            <a:r>
              <a:rPr lang="en-US" sz="3200" dirty="0"/>
              <a:t>are </a:t>
            </a:r>
            <a:r>
              <a:rPr lang="en-US" sz="3200" b="1" dirty="0"/>
              <a:t>religious</a:t>
            </a:r>
            <a:r>
              <a:rPr lang="en-US" sz="3200" dirty="0"/>
              <a:t>, not merely political</a:t>
            </a:r>
          </a:p>
          <a:p>
            <a:pPr marL="952393" lvl="1" indent="-342900">
              <a:buFont typeface="Arial" panose="020B0604020202020204" pitchFamily="34" charset="0"/>
              <a:buChar char="•"/>
            </a:pPr>
            <a:r>
              <a:rPr lang="en-US" sz="3200" dirty="0"/>
              <a:t>were </a:t>
            </a:r>
            <a:r>
              <a:rPr lang="en-US" sz="3200" b="1" dirty="0"/>
              <a:t>issued explicitly</a:t>
            </a:r>
            <a:r>
              <a:rPr lang="en-US" sz="3200" dirty="0"/>
              <a:t> to Islamic armies</a:t>
            </a:r>
          </a:p>
          <a:p>
            <a:pPr marL="952393" lvl="1" indent="-342900">
              <a:buFont typeface="Arial" panose="020B0604020202020204" pitchFamily="34" charset="0"/>
              <a:buChar char="•"/>
            </a:pPr>
            <a:r>
              <a:rPr lang="en-US" sz="3200" dirty="0"/>
              <a:t>match Revelation 9:4 with striking precision</a:t>
            </a:r>
          </a:p>
          <a:p>
            <a:pPr algn="l"/>
            <a:r>
              <a:rPr lang="en-US" sz="3200" dirty="0"/>
              <a:t>This is not general symbolism — it is </a:t>
            </a:r>
            <a:r>
              <a:rPr lang="en-US" sz="3200" b="1" dirty="0"/>
              <a:t>documented historical policy</a:t>
            </a:r>
          </a:p>
          <a:p>
            <a:pPr algn="l"/>
            <a:endParaRPr lang="en-US" sz="3200" i="1" dirty="0"/>
          </a:p>
          <a:p>
            <a:pPr algn="l"/>
            <a:r>
              <a:rPr lang="en-US" sz="3200" i="1" dirty="0"/>
              <a:t>Revelation’s restraint language is not abstract; it corresponds to known, recorded religious commands.</a:t>
            </a:r>
          </a:p>
        </p:txBody>
      </p:sp>
      <p:sp>
        <p:nvSpPr>
          <p:cNvPr id="5" name="Title 4">
            <a:extLst>
              <a:ext uri="{FF2B5EF4-FFF2-40B4-BE49-F238E27FC236}">
                <a16:creationId xmlns:a16="http://schemas.microsoft.com/office/drawing/2014/main" id="{2A40A78A-35C2-C27B-755A-5CA0C5F31654}"/>
              </a:ext>
            </a:extLst>
          </p:cNvPr>
          <p:cNvSpPr>
            <a:spLocks noGrp="1"/>
          </p:cNvSpPr>
          <p:nvPr>
            <p:ph type="title"/>
          </p:nvPr>
        </p:nvSpPr>
        <p:spPr>
          <a:xfrm>
            <a:off x="499572" y="293403"/>
            <a:ext cx="6280640" cy="773397"/>
          </a:xfrm>
        </p:spPr>
        <p:txBody>
          <a:bodyPr/>
          <a:lstStyle/>
          <a:p>
            <a:r>
              <a:rPr lang="en-US" dirty="0"/>
              <a:t>These Commands:</a:t>
            </a:r>
          </a:p>
        </p:txBody>
      </p:sp>
      <p:pic>
        <p:nvPicPr>
          <p:cNvPr id="27650" name="Picture 2" descr="muslim warriors 0 by byzantinum on deviantART | Ilustración de ...">
            <a:extLst>
              <a:ext uri="{FF2B5EF4-FFF2-40B4-BE49-F238E27FC236}">
                <a16:creationId xmlns:a16="http://schemas.microsoft.com/office/drawing/2014/main" id="{1B3BFC70-51A7-4FBD-7C82-CC7B126375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0" r="2148"/>
          <a:stretch>
            <a:fillRect/>
          </a:stretch>
        </p:blipFill>
        <p:spPr bwMode="auto">
          <a:xfrm>
            <a:off x="7422052" y="0"/>
            <a:ext cx="47667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8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9DE76-C2EF-29D1-6B19-79D79445B6E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2CEB855-0692-41E5-22C3-C880F08EC681}"/>
              </a:ext>
            </a:extLst>
          </p:cNvPr>
          <p:cNvSpPr>
            <a:spLocks noGrp="1"/>
          </p:cNvSpPr>
          <p:nvPr>
            <p:ph type="title"/>
          </p:nvPr>
        </p:nvSpPr>
        <p:spPr>
          <a:xfrm>
            <a:off x="914161" y="457201"/>
            <a:ext cx="10360501" cy="1752599"/>
          </a:xfrm>
        </p:spPr>
        <p:txBody>
          <a:bodyPr>
            <a:noAutofit/>
          </a:bodyPr>
          <a:lstStyle/>
          <a:p>
            <a:pPr lvl="0"/>
            <a:r>
              <a:rPr lang="en-US" sz="4800" dirty="0"/>
              <a:t>12.  For what specific length of time were they to torment men?</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4CEABB6E-E203-BE29-C854-B79BF8C4D9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728EE0DA-AA05-9B84-4881-4A05C16492AA}"/>
              </a:ext>
            </a:extLst>
          </p:cNvPr>
          <p:cNvSpPr>
            <a:spLocks noGrp="1"/>
          </p:cNvSpPr>
          <p:nvPr>
            <p:ph idx="1"/>
          </p:nvPr>
        </p:nvSpPr>
        <p:spPr>
          <a:xfrm>
            <a:off x="1065211" y="2552698"/>
            <a:ext cx="6324601" cy="3848100"/>
          </a:xfrm>
        </p:spPr>
        <p:txBody>
          <a:bodyPr>
            <a:noAutofit/>
          </a:bodyPr>
          <a:lstStyle/>
          <a:p>
            <a:pPr marL="0" indent="0">
              <a:buNone/>
            </a:pPr>
            <a:r>
              <a:rPr lang="en-US" sz="4800" i="1" dirty="0"/>
              <a:t>Revelation 9:5, 10</a:t>
            </a:r>
            <a:endParaRPr lang="en-US" sz="49600" dirty="0"/>
          </a:p>
        </p:txBody>
      </p:sp>
    </p:spTree>
    <p:extLst>
      <p:ext uri="{BB962C8B-B14F-4D97-AF65-F5344CB8AC3E}">
        <p14:creationId xmlns:p14="http://schemas.microsoft.com/office/powerpoint/2010/main" val="98099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B3B0D-EE2A-E782-09FA-7A7AB5719AB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31AE26-963F-AF23-4577-54135825E0EB}"/>
              </a:ext>
            </a:extLst>
          </p:cNvPr>
          <p:cNvSpPr>
            <a:spLocks noGrp="1"/>
          </p:cNvSpPr>
          <p:nvPr>
            <p:ph type="body" sz="half" idx="2"/>
          </p:nvPr>
        </p:nvSpPr>
        <p:spPr>
          <a:xfrm>
            <a:off x="7759699" y="1651000"/>
            <a:ext cx="4367662" cy="4800600"/>
          </a:xfrm>
        </p:spPr>
        <p:txBody>
          <a:bodyPr>
            <a:noAutofit/>
          </a:bodyPr>
          <a:lstStyle/>
          <a:p>
            <a:r>
              <a:rPr lang="en-US" sz="3200" b="1" baseline="30000" dirty="0"/>
              <a:t>5 </a:t>
            </a:r>
            <a:r>
              <a:rPr lang="en-US" sz="3200" dirty="0"/>
              <a:t>And to them it was given that they should not kill them, but that they should be tormented five months: and their torment was as the torment of a scorpion, when he </a:t>
            </a:r>
            <a:r>
              <a:rPr lang="en-US" sz="3200" dirty="0" err="1"/>
              <a:t>striketh</a:t>
            </a:r>
            <a:r>
              <a:rPr lang="en-US" sz="3200" dirty="0"/>
              <a:t> a man.</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9787A40-13DF-DB7E-C669-97D1C9F8B920}"/>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9:5,10</a:t>
            </a:r>
          </a:p>
        </p:txBody>
      </p:sp>
      <p:pic>
        <p:nvPicPr>
          <p:cNvPr id="28674" name="Picture 2" descr="Scorpions, locusts and a plague on both houses (of parliament) - BEN ...">
            <a:extLst>
              <a:ext uri="{FF2B5EF4-FFF2-40B4-BE49-F238E27FC236}">
                <a16:creationId xmlns:a16="http://schemas.microsoft.com/office/drawing/2014/main" id="{68862362-5FB6-BAAD-8DF3-1C707C21567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6526"/>
          <a:stretch>
            <a:fillRect/>
          </a:stretch>
        </p:blipFill>
        <p:spPr bwMode="auto">
          <a:xfrm>
            <a:off x="608012" y="267726"/>
            <a:ext cx="6491415" cy="6322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5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BCE1-82FB-2F3E-5895-95B7BDD027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3DD8275-C4A2-1F4E-BB15-14FDE7814523}"/>
              </a:ext>
            </a:extLst>
          </p:cNvPr>
          <p:cNvSpPr>
            <a:spLocks noGrp="1"/>
          </p:cNvSpPr>
          <p:nvPr>
            <p:ph type="body" sz="half" idx="2"/>
          </p:nvPr>
        </p:nvSpPr>
        <p:spPr>
          <a:xfrm>
            <a:off x="7759699" y="1651000"/>
            <a:ext cx="4367662" cy="4800600"/>
          </a:xfrm>
        </p:spPr>
        <p:txBody>
          <a:bodyPr>
            <a:noAutofit/>
          </a:bodyPr>
          <a:lstStyle/>
          <a:p>
            <a:r>
              <a:rPr lang="en-US" sz="4000" b="1" baseline="30000" dirty="0"/>
              <a:t>10 </a:t>
            </a:r>
            <a:r>
              <a:rPr lang="en-US" sz="4000" dirty="0"/>
              <a:t>And they had tails like unto scorpions, and there were stings in their tails: and their power was to hurt men five months.</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D46E890-0664-6495-6E0C-178A9905FC25}"/>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9:5,10</a:t>
            </a:r>
          </a:p>
        </p:txBody>
      </p:sp>
      <p:pic>
        <p:nvPicPr>
          <p:cNvPr id="29698" name="Picture 2" descr="Locusts and Scorpions in End Time Prophecy: Symbolic Interpretation">
            <a:extLst>
              <a:ext uri="{FF2B5EF4-FFF2-40B4-BE49-F238E27FC236}">
                <a16:creationId xmlns:a16="http://schemas.microsoft.com/office/drawing/2014/main" id="{ACB40016-8676-386D-D62A-815F3AA00D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073" y="647700"/>
            <a:ext cx="6967889"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22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0377D-8566-740B-D3F8-02AF81B3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81DB-F518-2CB4-7B04-147B89D9822E}"/>
              </a:ext>
            </a:extLst>
          </p:cNvPr>
          <p:cNvSpPr>
            <a:spLocks noGrp="1"/>
          </p:cNvSpPr>
          <p:nvPr>
            <p:ph type="title"/>
          </p:nvPr>
        </p:nvSpPr>
        <p:spPr>
          <a:xfrm>
            <a:off x="1218883" y="228601"/>
            <a:ext cx="9751060" cy="1143000"/>
          </a:xfrm>
        </p:spPr>
        <p:txBody>
          <a:bodyPr/>
          <a:lstStyle/>
          <a:p>
            <a:r>
              <a:rPr lang="en-US" dirty="0"/>
              <a:t>Lessons 1 and 2</a:t>
            </a:r>
          </a:p>
        </p:txBody>
      </p:sp>
      <p:sp>
        <p:nvSpPr>
          <p:cNvPr id="3" name="Text Placeholder 2">
            <a:extLst>
              <a:ext uri="{FF2B5EF4-FFF2-40B4-BE49-F238E27FC236}">
                <a16:creationId xmlns:a16="http://schemas.microsoft.com/office/drawing/2014/main" id="{47C12D1A-D915-3821-082E-2ACF05C2A641}"/>
              </a:ext>
            </a:extLst>
          </p:cNvPr>
          <p:cNvSpPr>
            <a:spLocks noGrp="1"/>
          </p:cNvSpPr>
          <p:nvPr>
            <p:ph type="body" idx="1"/>
          </p:nvPr>
        </p:nvSpPr>
        <p:spPr>
          <a:xfrm>
            <a:off x="608012" y="1676400"/>
            <a:ext cx="8610600" cy="4648200"/>
          </a:xfrm>
        </p:spPr>
        <p:txBody>
          <a:bodyPr/>
          <a:lstStyle/>
          <a:p>
            <a:pPr marL="571500" indent="-571500" algn="l">
              <a:buFont typeface="Arial" panose="020B0604020202020204" pitchFamily="34" charset="0"/>
              <a:buChar char="•"/>
            </a:pPr>
            <a:r>
              <a:rPr lang="en-US" sz="4400" dirty="0"/>
              <a:t>Establish God’s method in prophecy</a:t>
            </a:r>
          </a:p>
          <a:p>
            <a:pPr marL="571500" indent="-571500" algn="l">
              <a:buFont typeface="Arial" panose="020B0604020202020204" pitchFamily="34" charset="0"/>
              <a:buChar char="•"/>
            </a:pPr>
            <a:r>
              <a:rPr lang="en-US" sz="4400" dirty="0"/>
              <a:t>Show the big picture of world history</a:t>
            </a:r>
          </a:p>
          <a:p>
            <a:pPr marL="571500" indent="-571500" algn="l">
              <a:buFont typeface="Arial" panose="020B0604020202020204" pitchFamily="34" charset="0"/>
              <a:buChar char="•"/>
            </a:pPr>
            <a:r>
              <a:rPr lang="en-US" sz="4400" dirty="0"/>
              <a:t>Identify the major powers of history and their progression</a:t>
            </a:r>
          </a:p>
          <a:p>
            <a:pPr marL="571500" indent="-571500" algn="l">
              <a:buFont typeface="Arial" panose="020B0604020202020204" pitchFamily="34" charset="0"/>
              <a:buChar char="•"/>
            </a:pPr>
            <a:r>
              <a:rPr lang="en-US" sz="4400" dirty="0"/>
              <a:t>Emphasize clarity, not fear</a:t>
            </a:r>
          </a:p>
        </p:txBody>
      </p:sp>
      <p:pic>
        <p:nvPicPr>
          <p:cNvPr id="1026" name="Picture 2" descr="15 Daniel 2 Statue nebuchadnezzar's Dream, Nebuchadnezzar the Great ...">
            <a:extLst>
              <a:ext uri="{FF2B5EF4-FFF2-40B4-BE49-F238E27FC236}">
                <a16:creationId xmlns:a16="http://schemas.microsoft.com/office/drawing/2014/main" id="{20BB7879-FA5C-01F7-CE6E-496D35FB26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674" r="33674"/>
          <a:stretch>
            <a:fillRect/>
          </a:stretch>
        </p:blipFill>
        <p:spPr bwMode="auto">
          <a:xfrm>
            <a:off x="9294813" y="800100"/>
            <a:ext cx="22860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87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68CF-8C50-9D3D-5410-5D4F333530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6CDCB50-8CA2-2CC8-AEA5-0470A6E103AA}"/>
              </a:ext>
            </a:extLst>
          </p:cNvPr>
          <p:cNvSpPr>
            <a:spLocks noGrp="1"/>
          </p:cNvSpPr>
          <p:nvPr>
            <p:ph type="body" idx="1"/>
          </p:nvPr>
        </p:nvSpPr>
        <p:spPr>
          <a:xfrm>
            <a:off x="608011" y="838200"/>
            <a:ext cx="6705601" cy="5726397"/>
          </a:xfrm>
        </p:spPr>
        <p:txBody>
          <a:bodyPr/>
          <a:lstStyle/>
          <a:p>
            <a:pPr marL="952393" lvl="1" indent="-342900">
              <a:buFont typeface="Arial" panose="020B0604020202020204" pitchFamily="34" charset="0"/>
              <a:buChar char="•"/>
            </a:pPr>
            <a:r>
              <a:rPr lang="en-US" sz="3100" dirty="0"/>
              <a:t>a </a:t>
            </a:r>
            <a:r>
              <a:rPr lang="en-US" sz="3100" b="1" dirty="0"/>
              <a:t>defined beginning</a:t>
            </a:r>
            <a:endParaRPr lang="en-US" sz="3100" dirty="0"/>
          </a:p>
          <a:p>
            <a:pPr marL="952393" lvl="1" indent="-342900">
              <a:buFont typeface="Arial" panose="020B0604020202020204" pitchFamily="34" charset="0"/>
              <a:buChar char="•"/>
            </a:pPr>
            <a:r>
              <a:rPr lang="en-US" sz="3100" dirty="0"/>
              <a:t>a </a:t>
            </a:r>
            <a:r>
              <a:rPr lang="en-US" sz="3100" b="1" dirty="0"/>
              <a:t>defined duration</a:t>
            </a:r>
            <a:endParaRPr lang="en-US" sz="3100" dirty="0"/>
          </a:p>
          <a:p>
            <a:pPr marL="952393" lvl="1" indent="-342900">
              <a:buFont typeface="Arial" panose="020B0604020202020204" pitchFamily="34" charset="0"/>
              <a:buChar char="•"/>
            </a:pPr>
            <a:r>
              <a:rPr lang="en-US" sz="3100" dirty="0"/>
              <a:t>and a </a:t>
            </a:r>
            <a:r>
              <a:rPr lang="en-US" sz="3100" b="1" dirty="0"/>
              <a:t>defined limit</a:t>
            </a:r>
            <a:endParaRPr lang="en-US" sz="3100" dirty="0"/>
          </a:p>
          <a:p>
            <a:pPr algn="l"/>
            <a:r>
              <a:rPr lang="en-US" sz="3100" dirty="0"/>
              <a:t>The power is neither annihilating—scorpion stings aren’t typically fatal—nor eternal.  </a:t>
            </a:r>
            <a:endParaRPr lang="en-US" sz="3100" b="1" dirty="0"/>
          </a:p>
          <a:p>
            <a:pPr algn="l"/>
            <a:r>
              <a:rPr lang="en-US" sz="3100" b="1" dirty="0"/>
              <a:t>When setting, symbolism, moral restraints, religious character, and limited duration are all considered together, the fifth trumpet — the first woe — corresponds uniquely to the rise and early expansion of Islam.</a:t>
            </a:r>
            <a:endParaRPr lang="en-US" sz="3100" dirty="0"/>
          </a:p>
        </p:txBody>
      </p:sp>
      <p:sp>
        <p:nvSpPr>
          <p:cNvPr id="5" name="Title 4">
            <a:extLst>
              <a:ext uri="{FF2B5EF4-FFF2-40B4-BE49-F238E27FC236}">
                <a16:creationId xmlns:a16="http://schemas.microsoft.com/office/drawing/2014/main" id="{426DBA74-0A8D-66C0-1CCD-C730544227D5}"/>
              </a:ext>
            </a:extLst>
          </p:cNvPr>
          <p:cNvSpPr>
            <a:spLocks noGrp="1"/>
          </p:cNvSpPr>
          <p:nvPr>
            <p:ph type="title"/>
          </p:nvPr>
        </p:nvSpPr>
        <p:spPr>
          <a:xfrm>
            <a:off x="499572" y="293403"/>
            <a:ext cx="6280640" cy="544797"/>
          </a:xfrm>
        </p:spPr>
        <p:txBody>
          <a:bodyPr/>
          <a:lstStyle/>
          <a:p>
            <a:r>
              <a:rPr lang="en-US" dirty="0"/>
              <a:t>The Prophecy gives:</a:t>
            </a:r>
          </a:p>
        </p:txBody>
      </p:sp>
      <p:pic>
        <p:nvPicPr>
          <p:cNvPr id="30722" name="Picture 2" descr="The Role of Armenian Commanders in Medieval Arab Armies - Art-A-Tsolum">
            <a:extLst>
              <a:ext uri="{FF2B5EF4-FFF2-40B4-BE49-F238E27FC236}">
                <a16:creationId xmlns:a16="http://schemas.microsoft.com/office/drawing/2014/main" id="{B0D25F7F-721D-B7B1-6FCD-8BE5C4E770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250" t="-150" r="21875" b="150"/>
          <a:stretch>
            <a:fillRect/>
          </a:stretch>
        </p:blipFill>
        <p:spPr bwMode="auto">
          <a:xfrm>
            <a:off x="7694611" y="0"/>
            <a:ext cx="44958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00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9C05A-6F38-3A6D-E1EA-98ABB503EE2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C6FD2F2-A91A-A488-F569-EE037E6031D6}"/>
              </a:ext>
            </a:extLst>
          </p:cNvPr>
          <p:cNvSpPr>
            <a:spLocks noGrp="1"/>
          </p:cNvSpPr>
          <p:nvPr>
            <p:ph type="title"/>
          </p:nvPr>
        </p:nvSpPr>
        <p:spPr>
          <a:xfrm>
            <a:off x="914161" y="457201"/>
            <a:ext cx="10360501" cy="1066799"/>
          </a:xfrm>
        </p:spPr>
        <p:txBody>
          <a:bodyPr>
            <a:noAutofit/>
          </a:bodyPr>
          <a:lstStyle/>
          <a:p>
            <a:pPr lvl="0"/>
            <a:r>
              <a:rPr lang="en-US" sz="4800" dirty="0"/>
              <a:t>13.  When did this period begin?</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4629E2DB-FF0E-0A5C-7EBD-CF9794D3C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BA93C817-346D-6662-4F46-D22D632D7D7D}"/>
              </a:ext>
            </a:extLst>
          </p:cNvPr>
          <p:cNvSpPr>
            <a:spLocks noGrp="1"/>
          </p:cNvSpPr>
          <p:nvPr>
            <p:ph idx="1"/>
          </p:nvPr>
        </p:nvSpPr>
        <p:spPr>
          <a:xfrm>
            <a:off x="1065211" y="1752600"/>
            <a:ext cx="6324601" cy="4648198"/>
          </a:xfrm>
        </p:spPr>
        <p:txBody>
          <a:bodyPr>
            <a:noAutofit/>
          </a:bodyPr>
          <a:lstStyle/>
          <a:p>
            <a:pPr marL="0" indent="0">
              <a:buNone/>
            </a:pPr>
            <a:r>
              <a:rPr lang="en-US" sz="4000" b="1" dirty="0"/>
              <a:t>Answer:</a:t>
            </a:r>
            <a:r>
              <a:rPr lang="en-US" sz="4000" dirty="0"/>
              <a:t> It was on July 27, A.D. 1299, that Othman first invaded the territory of Nicomedia.</a:t>
            </a:r>
            <a:br>
              <a:rPr lang="en-US" sz="4000" dirty="0"/>
            </a:br>
            <a:r>
              <a:rPr lang="en-US" sz="4000" dirty="0"/>
              <a:t>(See Gibbon, chapter 64, paragraph 13.)</a:t>
            </a:r>
            <a:endParaRPr lang="en-US" sz="85700" dirty="0"/>
          </a:p>
        </p:txBody>
      </p:sp>
    </p:spTree>
    <p:extLst>
      <p:ext uri="{BB962C8B-B14F-4D97-AF65-F5344CB8AC3E}">
        <p14:creationId xmlns:p14="http://schemas.microsoft.com/office/powerpoint/2010/main" val="388595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B8851-40BE-12E5-5170-B07090005E6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6B7C5C2-426B-B2C1-D160-0A6694D2DB40}"/>
              </a:ext>
            </a:extLst>
          </p:cNvPr>
          <p:cNvSpPr>
            <a:spLocks noGrp="1"/>
          </p:cNvSpPr>
          <p:nvPr>
            <p:ph type="body" idx="1"/>
          </p:nvPr>
        </p:nvSpPr>
        <p:spPr>
          <a:xfrm>
            <a:off x="608011" y="838200"/>
            <a:ext cx="6705601" cy="5726397"/>
          </a:xfrm>
        </p:spPr>
        <p:txBody>
          <a:bodyPr/>
          <a:lstStyle/>
          <a:p>
            <a:r>
              <a:rPr lang="en-US" i="1" dirty="0"/>
              <a:t>(This date is drawn from secular historical records, notably Edward Gibbon.)</a:t>
            </a:r>
            <a:endParaRPr lang="en-US" dirty="0"/>
          </a:p>
          <a:p>
            <a:endParaRPr lang="en-US" sz="1400" dirty="0"/>
          </a:p>
          <a:p>
            <a:pPr algn="l"/>
            <a:r>
              <a:rPr lang="en-US" sz="3200" dirty="0"/>
              <a:t>The prophetic period is dated from A.D. 1299 because this marks the point at which Ottoman power began sustained, independent pressure against Byzantine territory in the region of Nicomedia.  It initiated a period of </a:t>
            </a:r>
            <a:r>
              <a:rPr lang="en-US" sz="3200" b="1" dirty="0"/>
              <a:t>prolonged pressure</a:t>
            </a:r>
            <a:r>
              <a:rPr lang="en-US" sz="3200" dirty="0"/>
              <a:t>, not immediate conquest.  This fits Revelation’s language of </a:t>
            </a:r>
            <a:r>
              <a:rPr lang="en-US" sz="3200" b="1" dirty="0"/>
              <a:t>torment</a:t>
            </a:r>
            <a:r>
              <a:rPr lang="en-US" sz="3200" dirty="0"/>
              <a:t>, not destruction.  </a:t>
            </a:r>
          </a:p>
        </p:txBody>
      </p:sp>
      <p:sp>
        <p:nvSpPr>
          <p:cNvPr id="5" name="Title 4">
            <a:extLst>
              <a:ext uri="{FF2B5EF4-FFF2-40B4-BE49-F238E27FC236}">
                <a16:creationId xmlns:a16="http://schemas.microsoft.com/office/drawing/2014/main" id="{F24D095F-A2A3-D732-9870-FE14C83BB2BC}"/>
              </a:ext>
            </a:extLst>
          </p:cNvPr>
          <p:cNvSpPr>
            <a:spLocks noGrp="1"/>
          </p:cNvSpPr>
          <p:nvPr>
            <p:ph type="title"/>
          </p:nvPr>
        </p:nvSpPr>
        <p:spPr>
          <a:xfrm>
            <a:off x="499572" y="293403"/>
            <a:ext cx="6280640" cy="544797"/>
          </a:xfrm>
        </p:spPr>
        <p:txBody>
          <a:bodyPr/>
          <a:lstStyle/>
          <a:p>
            <a:r>
              <a:rPr lang="en-US" dirty="0"/>
              <a:t>July 27, 1299</a:t>
            </a:r>
          </a:p>
        </p:txBody>
      </p:sp>
      <p:pic>
        <p:nvPicPr>
          <p:cNvPr id="31746" name="Picture 2" descr="Who Was the 1st Ottoman Sultan?">
            <a:extLst>
              <a:ext uri="{FF2B5EF4-FFF2-40B4-BE49-F238E27FC236}">
                <a16:creationId xmlns:a16="http://schemas.microsoft.com/office/drawing/2014/main" id="{98F67388-18E3-AC2B-D0D6-AF5BDAE867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38" t="-30" r="30530" b="30"/>
          <a:stretch>
            <a:fillRect/>
          </a:stretch>
        </p:blipFill>
        <p:spPr bwMode="auto">
          <a:xfrm>
            <a:off x="7694612" y="0"/>
            <a:ext cx="4494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312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6AA69-D011-C962-0238-09BCEC1EC6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6A54F76-7406-810B-1846-A4B062EB1E9B}"/>
              </a:ext>
            </a:extLst>
          </p:cNvPr>
          <p:cNvSpPr>
            <a:spLocks noGrp="1"/>
          </p:cNvSpPr>
          <p:nvPr>
            <p:ph type="body" idx="1"/>
          </p:nvPr>
        </p:nvSpPr>
        <p:spPr>
          <a:xfrm>
            <a:off x="608011" y="838200"/>
            <a:ext cx="6705601" cy="5726397"/>
          </a:xfrm>
        </p:spPr>
        <p:txBody>
          <a:bodyPr/>
          <a:lstStyle/>
          <a:p>
            <a:pPr algn="l"/>
            <a:r>
              <a:rPr lang="en-US" b="1" dirty="0"/>
              <a:t>A Note on Dates and Prophetic Time</a:t>
            </a:r>
          </a:p>
          <a:p>
            <a:pPr algn="l"/>
            <a:endParaRPr lang="en-US" b="1" dirty="0"/>
          </a:p>
          <a:p>
            <a:pPr algn="l"/>
            <a:r>
              <a:rPr lang="en-US" b="1" dirty="0"/>
              <a:t>Medieval chronology is rarely precise to a single year.</a:t>
            </a:r>
            <a:br>
              <a:rPr lang="en-US" dirty="0"/>
            </a:br>
            <a:r>
              <a:rPr lang="en-US" dirty="0"/>
              <a:t>Early Ottoman history is reconstructed from limited, later sources, and modern historians place key early events within a narrow range (c. </a:t>
            </a:r>
            <a:r>
              <a:rPr lang="en-US" b="1" dirty="0"/>
              <a:t>1299–1302</a:t>
            </a:r>
            <a:r>
              <a:rPr lang="en-US" dirty="0"/>
              <a:t>).</a:t>
            </a:r>
          </a:p>
          <a:p>
            <a:pPr algn="l"/>
            <a:endParaRPr lang="en-US" dirty="0"/>
          </a:p>
          <a:p>
            <a:pPr algn="l"/>
            <a:r>
              <a:rPr lang="en-US" b="1" dirty="0"/>
              <a:t>Prophecy does not date a battle, but the beginning of a condition.</a:t>
            </a:r>
            <a:br>
              <a:rPr lang="en-US" dirty="0"/>
            </a:br>
            <a:r>
              <a:rPr lang="en-US" dirty="0"/>
              <a:t>The fifth trumpet marks the onset of </a:t>
            </a:r>
            <a:r>
              <a:rPr lang="en-US" b="1" dirty="0"/>
              <a:t>sustained, independent pressure</a:t>
            </a:r>
            <a:r>
              <a:rPr lang="en-US" dirty="0"/>
              <a:t> on Byzantine territory.</a:t>
            </a:r>
          </a:p>
        </p:txBody>
      </p:sp>
      <p:sp>
        <p:nvSpPr>
          <p:cNvPr id="5" name="Title 4">
            <a:extLst>
              <a:ext uri="{FF2B5EF4-FFF2-40B4-BE49-F238E27FC236}">
                <a16:creationId xmlns:a16="http://schemas.microsoft.com/office/drawing/2014/main" id="{81A74D2E-7B3A-89D9-77AE-FA540F55C1CA}"/>
              </a:ext>
            </a:extLst>
          </p:cNvPr>
          <p:cNvSpPr>
            <a:spLocks noGrp="1"/>
          </p:cNvSpPr>
          <p:nvPr>
            <p:ph type="title"/>
          </p:nvPr>
        </p:nvSpPr>
        <p:spPr>
          <a:xfrm>
            <a:off x="499572" y="293403"/>
            <a:ext cx="6280640" cy="544797"/>
          </a:xfrm>
        </p:spPr>
        <p:txBody>
          <a:bodyPr/>
          <a:lstStyle/>
          <a:p>
            <a:r>
              <a:rPr lang="en-US" dirty="0"/>
              <a:t>July 27, 1299</a:t>
            </a:r>
          </a:p>
        </p:txBody>
      </p:sp>
      <p:pic>
        <p:nvPicPr>
          <p:cNvPr id="1026" name="Picture 2" descr="History - Alchetron, The Free Social Encyclopedia">
            <a:extLst>
              <a:ext uri="{FF2B5EF4-FFF2-40B4-BE49-F238E27FC236}">
                <a16:creationId xmlns:a16="http://schemas.microsoft.com/office/drawing/2014/main" id="{2670B5E6-BC41-8096-4B95-BD62B95BDC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36" r="21242"/>
          <a:stretch>
            <a:fillRect/>
          </a:stretch>
        </p:blipFill>
        <p:spPr bwMode="auto">
          <a:xfrm>
            <a:off x="7542212" y="17858"/>
            <a:ext cx="4646613" cy="6840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424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72331-1C10-6A4B-3E11-48CA10CBFEF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16C8008-003F-D227-C5CD-EAB1A2AD506B}"/>
              </a:ext>
            </a:extLst>
          </p:cNvPr>
          <p:cNvSpPr>
            <a:spLocks noGrp="1"/>
          </p:cNvSpPr>
          <p:nvPr>
            <p:ph type="body" idx="1"/>
          </p:nvPr>
        </p:nvSpPr>
        <p:spPr>
          <a:xfrm>
            <a:off x="608011" y="990600"/>
            <a:ext cx="6705601" cy="5573997"/>
          </a:xfrm>
        </p:spPr>
        <p:txBody>
          <a:bodyPr/>
          <a:lstStyle/>
          <a:p>
            <a:pPr algn="l"/>
            <a:r>
              <a:rPr lang="en-US" sz="3200" b="1" dirty="0"/>
              <a:t>The end date confirms the framework.</a:t>
            </a:r>
            <a:br>
              <a:rPr lang="en-US" sz="3200" dirty="0"/>
            </a:br>
            <a:r>
              <a:rPr lang="en-US" sz="3200" dirty="0"/>
              <a:t>Counting forward reaches </a:t>
            </a:r>
            <a:r>
              <a:rPr lang="en-US" sz="3200" b="1" dirty="0"/>
              <a:t>A.D. 1449</a:t>
            </a:r>
            <a:r>
              <a:rPr lang="en-US" sz="3200" dirty="0"/>
              <a:t>, when Byzantine political independence was clearly lost.</a:t>
            </a:r>
          </a:p>
          <a:p>
            <a:pPr algn="l"/>
            <a:endParaRPr lang="en-US" sz="3200" dirty="0"/>
          </a:p>
          <a:p>
            <a:pPr algn="l"/>
            <a:r>
              <a:rPr lang="en-US" sz="3200" b="1" dirty="0"/>
              <a:t>The period is anchored by convergence, not calendar exactness.</a:t>
            </a:r>
            <a:br>
              <a:rPr lang="en-US" sz="3200" dirty="0"/>
            </a:br>
            <a:r>
              <a:rPr lang="en-US" sz="3200" dirty="0"/>
              <a:t>Prophecy traces authority and duration, not isolated events.</a:t>
            </a:r>
          </a:p>
        </p:txBody>
      </p:sp>
      <p:sp>
        <p:nvSpPr>
          <p:cNvPr id="5" name="Title 4">
            <a:extLst>
              <a:ext uri="{FF2B5EF4-FFF2-40B4-BE49-F238E27FC236}">
                <a16:creationId xmlns:a16="http://schemas.microsoft.com/office/drawing/2014/main" id="{192937BF-E755-6726-3B92-403A7FB4D903}"/>
              </a:ext>
            </a:extLst>
          </p:cNvPr>
          <p:cNvSpPr>
            <a:spLocks noGrp="1"/>
          </p:cNvSpPr>
          <p:nvPr>
            <p:ph type="title"/>
          </p:nvPr>
        </p:nvSpPr>
        <p:spPr>
          <a:xfrm>
            <a:off x="499572" y="293403"/>
            <a:ext cx="6280640" cy="544797"/>
          </a:xfrm>
        </p:spPr>
        <p:txBody>
          <a:bodyPr/>
          <a:lstStyle/>
          <a:p>
            <a:r>
              <a:rPr lang="en-US" dirty="0"/>
              <a:t>July 27, 1299</a:t>
            </a:r>
          </a:p>
        </p:txBody>
      </p:sp>
      <p:pic>
        <p:nvPicPr>
          <p:cNvPr id="2050" name="Picture 2" descr="Calendar Stock Photo - Download Image Now - iStock">
            <a:extLst>
              <a:ext uri="{FF2B5EF4-FFF2-40B4-BE49-F238E27FC236}">
                <a16:creationId xmlns:a16="http://schemas.microsoft.com/office/drawing/2014/main" id="{D54CAD05-E47C-EA5B-5317-119D2A19AD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99" r="46112"/>
          <a:stretch>
            <a:fillRect/>
          </a:stretch>
        </p:blipFill>
        <p:spPr bwMode="auto">
          <a:xfrm>
            <a:off x="7618412" y="0"/>
            <a:ext cx="45704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633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2292A-583A-4D0C-5BE7-8AC00B8A9C5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387F2A0-0E26-9E74-101C-E768CD17401F}"/>
              </a:ext>
            </a:extLst>
          </p:cNvPr>
          <p:cNvSpPr>
            <a:spLocks noGrp="1"/>
          </p:cNvSpPr>
          <p:nvPr>
            <p:ph type="body" idx="1"/>
          </p:nvPr>
        </p:nvSpPr>
        <p:spPr>
          <a:xfrm>
            <a:off x="608011" y="838200"/>
            <a:ext cx="6705601" cy="5726397"/>
          </a:xfrm>
        </p:spPr>
        <p:txBody>
          <a:bodyPr/>
          <a:lstStyle/>
          <a:p>
            <a:r>
              <a:rPr lang="en-US" sz="3200" i="1" dirty="0"/>
              <a:t>(This calculation is done using the Day-Year Principle that we discussed in Lesson 2)</a:t>
            </a:r>
            <a:endParaRPr lang="en-US" sz="3200" dirty="0"/>
          </a:p>
          <a:p>
            <a:endParaRPr lang="en-US" sz="1400" dirty="0"/>
          </a:p>
          <a:p>
            <a:pPr algn="l"/>
            <a:r>
              <a:rPr lang="en-US" sz="3200" dirty="0"/>
              <a:t>Since in the Hebrew calendar a month had 30 days, we can readily calculate that 5 months would be 150 days.  The Day-Year Principle tells us that one prophetic day is the same as a literal year, so 150 prophetic days would be 150 literal years.  </a:t>
            </a:r>
          </a:p>
        </p:txBody>
      </p:sp>
      <p:sp>
        <p:nvSpPr>
          <p:cNvPr id="5" name="Title 4">
            <a:extLst>
              <a:ext uri="{FF2B5EF4-FFF2-40B4-BE49-F238E27FC236}">
                <a16:creationId xmlns:a16="http://schemas.microsoft.com/office/drawing/2014/main" id="{95B3A4F5-747A-FD66-F72F-88A79BB9FF31}"/>
              </a:ext>
            </a:extLst>
          </p:cNvPr>
          <p:cNvSpPr>
            <a:spLocks noGrp="1"/>
          </p:cNvSpPr>
          <p:nvPr>
            <p:ph type="title"/>
          </p:nvPr>
        </p:nvSpPr>
        <p:spPr>
          <a:xfrm>
            <a:off x="499572" y="293403"/>
            <a:ext cx="6280640" cy="544797"/>
          </a:xfrm>
        </p:spPr>
        <p:txBody>
          <a:bodyPr/>
          <a:lstStyle/>
          <a:p>
            <a:r>
              <a:rPr lang="en-US" dirty="0"/>
              <a:t>5 Months</a:t>
            </a:r>
          </a:p>
        </p:txBody>
      </p:sp>
      <p:pic>
        <p:nvPicPr>
          <p:cNvPr id="32770" name="Picture 2" descr="The Problem with the Day-Year Principle - Adventist Today">
            <a:extLst>
              <a:ext uri="{FF2B5EF4-FFF2-40B4-BE49-F238E27FC236}">
                <a16:creationId xmlns:a16="http://schemas.microsoft.com/office/drawing/2014/main" id="{DB6C59E2-D48C-C650-E56D-88FED64D11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454" t="22712" r="44019" b="95"/>
          <a:stretch>
            <a:fillRect/>
          </a:stretch>
        </p:blipFill>
        <p:spPr bwMode="auto">
          <a:xfrm>
            <a:off x="7477941" y="0"/>
            <a:ext cx="46742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16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7466-AFE0-26AE-64C0-322F32FA61A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E4A5DB6-1CC3-3229-78FA-BECB41193643}"/>
              </a:ext>
            </a:extLst>
          </p:cNvPr>
          <p:cNvSpPr>
            <a:spLocks noGrp="1"/>
          </p:cNvSpPr>
          <p:nvPr>
            <p:ph type="title"/>
          </p:nvPr>
        </p:nvSpPr>
        <p:spPr>
          <a:xfrm>
            <a:off x="914161" y="457201"/>
            <a:ext cx="10360501" cy="1295399"/>
          </a:xfrm>
        </p:spPr>
        <p:txBody>
          <a:bodyPr>
            <a:noAutofit/>
          </a:bodyPr>
          <a:lstStyle/>
          <a:p>
            <a:pPr lvl="0"/>
            <a:r>
              <a:rPr lang="en-US" sz="4800" dirty="0"/>
              <a:t>14. Then at what time did the first woe end?</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D195A024-8C6C-7DAB-87F9-25EB34102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71186C9C-1EDB-F04E-20D5-8074EA75AE0D}"/>
              </a:ext>
            </a:extLst>
          </p:cNvPr>
          <p:cNvSpPr>
            <a:spLocks noGrp="1"/>
          </p:cNvSpPr>
          <p:nvPr>
            <p:ph idx="1"/>
          </p:nvPr>
        </p:nvSpPr>
        <p:spPr>
          <a:xfrm>
            <a:off x="1065211" y="1752600"/>
            <a:ext cx="6324601" cy="4648198"/>
          </a:xfrm>
        </p:spPr>
        <p:txBody>
          <a:bodyPr>
            <a:noAutofit/>
          </a:bodyPr>
          <a:lstStyle/>
          <a:p>
            <a:pPr marL="0" indent="0">
              <a:buNone/>
            </a:pPr>
            <a:r>
              <a:rPr lang="en-US" sz="4400" b="1" dirty="0"/>
              <a:t>Answer:</a:t>
            </a:r>
            <a:r>
              <a:rPr lang="en-US" sz="4400" dirty="0"/>
              <a:t> July 27, A.D. 1449.</a:t>
            </a:r>
            <a:endParaRPr lang="en-US" sz="177700" dirty="0"/>
          </a:p>
        </p:txBody>
      </p:sp>
    </p:spTree>
    <p:extLst>
      <p:ext uri="{BB962C8B-B14F-4D97-AF65-F5344CB8AC3E}">
        <p14:creationId xmlns:p14="http://schemas.microsoft.com/office/powerpoint/2010/main" val="229318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FA593-2C69-5D0E-71CF-DC0C8F73D21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34C81D3-BE70-7627-7532-B283CBD4610F}"/>
              </a:ext>
            </a:extLst>
          </p:cNvPr>
          <p:cNvSpPr>
            <a:spLocks noGrp="1"/>
          </p:cNvSpPr>
          <p:nvPr>
            <p:ph type="body" idx="1"/>
          </p:nvPr>
        </p:nvSpPr>
        <p:spPr>
          <a:xfrm>
            <a:off x="608011" y="838200"/>
            <a:ext cx="6705601" cy="5726397"/>
          </a:xfrm>
        </p:spPr>
        <p:txBody>
          <a:bodyPr/>
          <a:lstStyle/>
          <a:p>
            <a:r>
              <a:rPr lang="en-US" sz="3200" dirty="0"/>
              <a:t>the Byzantine emperor </a:t>
            </a:r>
            <a:r>
              <a:rPr lang="en-US" sz="3200" b="1" dirty="0"/>
              <a:t>Constantine XI </a:t>
            </a:r>
            <a:r>
              <a:rPr lang="en-US" sz="3200" dirty="0"/>
              <a:t>could not assume the throne </a:t>
            </a:r>
            <a:r>
              <a:rPr lang="en-US" sz="3200" b="1" dirty="0"/>
              <a:t>without the permission of the Ottoman sultan.  </a:t>
            </a:r>
            <a:endParaRPr lang="en-US" sz="3200" dirty="0"/>
          </a:p>
          <a:p>
            <a:r>
              <a:rPr lang="en-US" sz="3200" dirty="0"/>
              <a:t>This signaled that Byzantine sovereignty had been </a:t>
            </a:r>
            <a:r>
              <a:rPr lang="en-US" sz="3200" b="1" dirty="0"/>
              <a:t>effectively lost.  </a:t>
            </a:r>
            <a:r>
              <a:rPr lang="en-US" sz="3200" dirty="0"/>
              <a:t>The empire still existed — but no longer as an </a:t>
            </a:r>
            <a:r>
              <a:rPr lang="en-US" sz="3200" b="1" dirty="0"/>
              <a:t>independent power.</a:t>
            </a:r>
            <a:endParaRPr lang="en-US" sz="3200" dirty="0"/>
          </a:p>
          <a:p>
            <a:endParaRPr lang="en-US" sz="3200" b="1" dirty="0"/>
          </a:p>
          <a:p>
            <a:r>
              <a:rPr lang="en-US" sz="3200" i="1" dirty="0"/>
              <a:t>The torment period ended when political independence was broken.</a:t>
            </a:r>
            <a:endParaRPr lang="en-US" sz="3200" dirty="0"/>
          </a:p>
        </p:txBody>
      </p:sp>
      <p:sp>
        <p:nvSpPr>
          <p:cNvPr id="5" name="Title 4">
            <a:extLst>
              <a:ext uri="{FF2B5EF4-FFF2-40B4-BE49-F238E27FC236}">
                <a16:creationId xmlns:a16="http://schemas.microsoft.com/office/drawing/2014/main" id="{B5BA5B42-B122-68CC-4E72-6FF60AF16FA1}"/>
              </a:ext>
            </a:extLst>
          </p:cNvPr>
          <p:cNvSpPr>
            <a:spLocks noGrp="1"/>
          </p:cNvSpPr>
          <p:nvPr>
            <p:ph type="title"/>
          </p:nvPr>
        </p:nvSpPr>
        <p:spPr>
          <a:xfrm>
            <a:off x="499572" y="293403"/>
            <a:ext cx="6280640" cy="544797"/>
          </a:xfrm>
        </p:spPr>
        <p:txBody>
          <a:bodyPr/>
          <a:lstStyle/>
          <a:p>
            <a:r>
              <a:rPr lang="en-US" dirty="0"/>
              <a:t>In 1449…</a:t>
            </a:r>
          </a:p>
        </p:txBody>
      </p:sp>
      <p:pic>
        <p:nvPicPr>
          <p:cNvPr id="4" name="Picture 3">
            <a:extLst>
              <a:ext uri="{FF2B5EF4-FFF2-40B4-BE49-F238E27FC236}">
                <a16:creationId xmlns:a16="http://schemas.microsoft.com/office/drawing/2014/main" id="{1CDAD0CA-5241-B150-B1F7-900391B0843E}"/>
              </a:ext>
            </a:extLst>
          </p:cNvPr>
          <p:cNvPicPr>
            <a:picLocks noChangeAspect="1"/>
          </p:cNvPicPr>
          <p:nvPr/>
        </p:nvPicPr>
        <p:blipFill>
          <a:blip r:embed="rId2"/>
          <a:srcRect r="29307"/>
          <a:stretch>
            <a:fillRect/>
          </a:stretch>
        </p:blipFill>
        <p:spPr>
          <a:xfrm>
            <a:off x="7313613" y="-38295"/>
            <a:ext cx="4875212" cy="6896296"/>
          </a:xfrm>
          <a:prstGeom prst="rect">
            <a:avLst/>
          </a:prstGeom>
        </p:spPr>
      </p:pic>
    </p:spTree>
    <p:extLst>
      <p:ext uri="{BB962C8B-B14F-4D97-AF65-F5344CB8AC3E}">
        <p14:creationId xmlns:p14="http://schemas.microsoft.com/office/powerpoint/2010/main" val="318290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DBB7-B48A-7073-2365-FABCF2949DF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93248C1-1F4D-F915-8EC5-DAA411934555}"/>
              </a:ext>
            </a:extLst>
          </p:cNvPr>
          <p:cNvSpPr>
            <a:spLocks noGrp="1"/>
          </p:cNvSpPr>
          <p:nvPr>
            <p:ph type="body" idx="1"/>
          </p:nvPr>
        </p:nvSpPr>
        <p:spPr>
          <a:xfrm>
            <a:off x="608011" y="1752600"/>
            <a:ext cx="6705601" cy="4811997"/>
          </a:xfrm>
        </p:spPr>
        <p:txBody>
          <a:bodyPr/>
          <a:lstStyle/>
          <a:p>
            <a:pPr marL="457200" indent="-457200" algn="l">
              <a:buFont typeface="Arial" panose="020B0604020202020204" pitchFamily="34" charset="0"/>
              <a:buChar char="•"/>
            </a:pPr>
            <a:r>
              <a:rPr lang="en-US" sz="3200" b="1" dirty="0"/>
              <a:t>Heinrich Bullinger</a:t>
            </a:r>
            <a:r>
              <a:rPr lang="en-US" sz="3200" dirty="0"/>
              <a:t> (16th c.) identified the Turks with the trumpet powers</a:t>
            </a:r>
          </a:p>
          <a:p>
            <a:pPr marL="457200" indent="-457200" algn="l">
              <a:buFont typeface="Arial" panose="020B0604020202020204" pitchFamily="34" charset="0"/>
              <a:buChar char="•"/>
            </a:pPr>
            <a:r>
              <a:rPr lang="en-US" sz="3200" b="1" dirty="0"/>
              <a:t>Martin Luther</a:t>
            </a:r>
            <a:r>
              <a:rPr lang="en-US" sz="3200" dirty="0"/>
              <a:t> understood the 5</a:t>
            </a:r>
            <a:r>
              <a:rPr lang="en-US" sz="3200" baseline="30000" dirty="0"/>
              <a:t>th</a:t>
            </a:r>
            <a:r>
              <a:rPr lang="en-US" sz="3200" dirty="0"/>
              <a:t> and 6</a:t>
            </a:r>
            <a:r>
              <a:rPr lang="en-US" sz="3200" baseline="30000" dirty="0"/>
              <a:t>th</a:t>
            </a:r>
            <a:r>
              <a:rPr lang="en-US" sz="3200" dirty="0"/>
              <a:t> trumpets as referring to Islam</a:t>
            </a:r>
          </a:p>
          <a:p>
            <a:pPr marL="457200" indent="-457200" algn="l">
              <a:buFont typeface="Arial" panose="020B0604020202020204" pitchFamily="34" charset="0"/>
              <a:buChar char="•"/>
            </a:pPr>
            <a:r>
              <a:rPr lang="en-US" sz="3200" b="1" dirty="0"/>
              <a:t>William Miller</a:t>
            </a:r>
            <a:r>
              <a:rPr lang="en-US" sz="3200" dirty="0"/>
              <a:t> connected the time periods chronologically</a:t>
            </a:r>
          </a:p>
          <a:p>
            <a:pPr marL="457200" indent="-457200" algn="l">
              <a:buFont typeface="Arial" panose="020B0604020202020204" pitchFamily="34" charset="0"/>
              <a:buChar char="•"/>
            </a:pPr>
            <a:r>
              <a:rPr lang="en-US" sz="3200" b="1" dirty="0"/>
              <a:t>Josiah Litch</a:t>
            </a:r>
            <a:r>
              <a:rPr lang="en-US" sz="3200" dirty="0"/>
              <a:t> refined the dates to </a:t>
            </a:r>
            <a:r>
              <a:rPr lang="en-US" sz="3200" b="1" dirty="0"/>
              <a:t>1299–1449</a:t>
            </a:r>
            <a:r>
              <a:rPr lang="en-US" sz="3200" dirty="0"/>
              <a:t> and </a:t>
            </a:r>
            <a:r>
              <a:rPr lang="en-US" sz="3200" b="1" dirty="0"/>
              <a:t>1449–1840</a:t>
            </a:r>
            <a:endParaRPr lang="en-US" sz="3200" dirty="0"/>
          </a:p>
        </p:txBody>
      </p:sp>
      <p:sp>
        <p:nvSpPr>
          <p:cNvPr id="5" name="Title 4">
            <a:extLst>
              <a:ext uri="{FF2B5EF4-FFF2-40B4-BE49-F238E27FC236}">
                <a16:creationId xmlns:a16="http://schemas.microsoft.com/office/drawing/2014/main" id="{6F6B953E-E3F5-7895-1F7B-C99666766D0A}"/>
              </a:ext>
            </a:extLst>
          </p:cNvPr>
          <p:cNvSpPr>
            <a:spLocks noGrp="1"/>
          </p:cNvSpPr>
          <p:nvPr>
            <p:ph type="title"/>
          </p:nvPr>
        </p:nvSpPr>
        <p:spPr>
          <a:xfrm>
            <a:off x="499572" y="293403"/>
            <a:ext cx="6280640" cy="1078197"/>
          </a:xfrm>
        </p:spPr>
        <p:txBody>
          <a:bodyPr/>
          <a:lstStyle/>
          <a:p>
            <a:r>
              <a:rPr lang="en-US" sz="3200" dirty="0"/>
              <a:t>This is not a late or isolated interpretation:</a:t>
            </a:r>
          </a:p>
        </p:txBody>
      </p:sp>
      <p:pic>
        <p:nvPicPr>
          <p:cNvPr id="35842" name="Picture 2" descr="Revelation 9: Understanding God's Judgment and Repentance">
            <a:extLst>
              <a:ext uri="{FF2B5EF4-FFF2-40B4-BE49-F238E27FC236}">
                <a16:creationId xmlns:a16="http://schemas.microsoft.com/office/drawing/2014/main" id="{B7F260FA-C211-CA27-8280-35991B6214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 t="-390" r="52953" b="390"/>
          <a:stretch>
            <a:fillRect/>
          </a:stretch>
        </p:blipFill>
        <p:spPr bwMode="auto">
          <a:xfrm>
            <a:off x="7389812" y="0"/>
            <a:ext cx="47990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14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01C4-CDD9-A928-A408-EEE2327F0D6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A953728-4D14-A8E0-7D5A-FA6E73436DF6}"/>
              </a:ext>
            </a:extLst>
          </p:cNvPr>
          <p:cNvSpPr>
            <a:spLocks noGrp="1"/>
          </p:cNvSpPr>
          <p:nvPr>
            <p:ph type="title"/>
          </p:nvPr>
        </p:nvSpPr>
        <p:spPr>
          <a:xfrm>
            <a:off x="914161" y="457201"/>
            <a:ext cx="10360501" cy="1295399"/>
          </a:xfrm>
        </p:spPr>
        <p:txBody>
          <a:bodyPr>
            <a:noAutofit/>
          </a:bodyPr>
          <a:lstStyle/>
          <a:p>
            <a:pPr lvl="0"/>
            <a:r>
              <a:rPr lang="en-US" sz="4800" dirty="0"/>
              <a:t>15.  What followed?</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891DDCA4-DF50-3EA1-BAF3-7A63B6148E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8E075729-592A-45DF-7DD9-FBDB9C8BFE25}"/>
              </a:ext>
            </a:extLst>
          </p:cNvPr>
          <p:cNvSpPr>
            <a:spLocks noGrp="1"/>
          </p:cNvSpPr>
          <p:nvPr>
            <p:ph idx="1"/>
          </p:nvPr>
        </p:nvSpPr>
        <p:spPr>
          <a:xfrm>
            <a:off x="1065211" y="2133600"/>
            <a:ext cx="6324601" cy="4267198"/>
          </a:xfrm>
        </p:spPr>
        <p:txBody>
          <a:bodyPr>
            <a:noAutofit/>
          </a:bodyPr>
          <a:lstStyle/>
          <a:p>
            <a:pPr marL="0" indent="0">
              <a:buNone/>
            </a:pPr>
            <a:r>
              <a:rPr lang="en-US" sz="4400" i="1" dirty="0"/>
              <a:t>Revelation 9:13</a:t>
            </a:r>
            <a:endParaRPr lang="en-US" sz="368400" dirty="0"/>
          </a:p>
        </p:txBody>
      </p:sp>
    </p:spTree>
    <p:extLst>
      <p:ext uri="{BB962C8B-B14F-4D97-AF65-F5344CB8AC3E}">
        <p14:creationId xmlns:p14="http://schemas.microsoft.com/office/powerpoint/2010/main" val="25290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101AC-EB98-D5A6-EFCC-9AEDA06FED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C583A-5961-92FA-A92B-0EE6EB15D04A}"/>
              </a:ext>
            </a:extLst>
          </p:cNvPr>
          <p:cNvSpPr>
            <a:spLocks noGrp="1"/>
          </p:cNvSpPr>
          <p:nvPr>
            <p:ph type="title"/>
          </p:nvPr>
        </p:nvSpPr>
        <p:spPr>
          <a:xfrm>
            <a:off x="1218883" y="228601"/>
            <a:ext cx="9751060" cy="1143000"/>
          </a:xfrm>
        </p:spPr>
        <p:txBody>
          <a:bodyPr/>
          <a:lstStyle/>
          <a:p>
            <a:pPr algn="l"/>
            <a:r>
              <a:rPr lang="en-US" dirty="0"/>
              <a:t>Where Lesson 2 Left Us:  </a:t>
            </a:r>
            <a:br>
              <a:rPr lang="en-US" dirty="0"/>
            </a:br>
            <a:r>
              <a:rPr lang="en-US" dirty="0"/>
              <a:t>(Revelation 13)</a:t>
            </a:r>
          </a:p>
        </p:txBody>
      </p:sp>
      <p:sp>
        <p:nvSpPr>
          <p:cNvPr id="3" name="Text Placeholder 2">
            <a:extLst>
              <a:ext uri="{FF2B5EF4-FFF2-40B4-BE49-F238E27FC236}">
                <a16:creationId xmlns:a16="http://schemas.microsoft.com/office/drawing/2014/main" id="{484993A1-CB51-4B30-D293-788C436B62FF}"/>
              </a:ext>
            </a:extLst>
          </p:cNvPr>
          <p:cNvSpPr>
            <a:spLocks noGrp="1"/>
          </p:cNvSpPr>
          <p:nvPr>
            <p:ph type="body" idx="1"/>
          </p:nvPr>
        </p:nvSpPr>
        <p:spPr>
          <a:xfrm>
            <a:off x="608012" y="1524000"/>
            <a:ext cx="8229600" cy="4800600"/>
          </a:xfrm>
        </p:spPr>
        <p:txBody>
          <a:bodyPr/>
          <a:lstStyle/>
          <a:p>
            <a:pPr marL="571500" indent="-571500" algn="l">
              <a:buFont typeface="Arial" panose="020B0604020202020204" pitchFamily="34" charset="0"/>
              <a:buChar char="•"/>
            </a:pPr>
            <a:r>
              <a:rPr lang="en-US" sz="3600" dirty="0"/>
              <a:t>The first beast’s </a:t>
            </a:r>
            <a:r>
              <a:rPr lang="en-US" sz="3600" b="1" dirty="0"/>
              <a:t>long period of dominion ended</a:t>
            </a:r>
            <a:r>
              <a:rPr lang="en-US" sz="3600" dirty="0"/>
              <a:t> (</a:t>
            </a:r>
            <a:r>
              <a:rPr lang="en-US" sz="3600" b="1" dirty="0"/>
              <a:t>A.D. 1798</a:t>
            </a:r>
            <a:r>
              <a:rPr lang="en-US" sz="3600" dirty="0"/>
              <a:t>)</a:t>
            </a:r>
          </a:p>
          <a:p>
            <a:pPr marL="571500" indent="-571500" algn="l">
              <a:buFont typeface="Arial" panose="020B0604020202020204" pitchFamily="34" charset="0"/>
              <a:buChar char="•"/>
            </a:pPr>
            <a:r>
              <a:rPr lang="en-US" sz="3600" dirty="0"/>
              <a:t>Its power was </a:t>
            </a:r>
            <a:r>
              <a:rPr lang="en-US" sz="3600" b="1" dirty="0"/>
              <a:t>broken and diminished</a:t>
            </a:r>
            <a:r>
              <a:rPr lang="en-US" sz="3600" dirty="0"/>
              <a:t>, not destroyed</a:t>
            </a:r>
          </a:p>
          <a:p>
            <a:pPr marL="571500" indent="-571500" algn="l">
              <a:buFont typeface="Arial" panose="020B0604020202020204" pitchFamily="34" charset="0"/>
              <a:buChar char="•"/>
            </a:pPr>
            <a:r>
              <a:rPr lang="en-US" sz="3600" dirty="0"/>
              <a:t>A second power, representing the United States, was seen </a:t>
            </a:r>
            <a:r>
              <a:rPr lang="en-US" sz="3600" b="1" dirty="0"/>
              <a:t>arising at that same time</a:t>
            </a:r>
            <a:endParaRPr lang="en-US" sz="3600" dirty="0"/>
          </a:p>
          <a:p>
            <a:pPr marL="571500" indent="-571500" algn="l">
              <a:buFont typeface="Arial" panose="020B0604020202020204" pitchFamily="34" charset="0"/>
              <a:buChar char="•"/>
            </a:pPr>
            <a:r>
              <a:rPr lang="en-US" sz="3600" dirty="0"/>
              <a:t>That second power can give ‘life’ and </a:t>
            </a:r>
            <a:r>
              <a:rPr lang="en-US" sz="3600" b="1" dirty="0"/>
              <a:t>persecuting authority </a:t>
            </a:r>
            <a:r>
              <a:rPr lang="en-US" sz="3600" dirty="0"/>
              <a:t>to the image of the first beast</a:t>
            </a:r>
          </a:p>
        </p:txBody>
      </p:sp>
      <p:pic>
        <p:nvPicPr>
          <p:cNvPr id="2050" name="Picture 2" descr="Revelation 13:8 Artwork | Bible Art">
            <a:extLst>
              <a:ext uri="{FF2B5EF4-FFF2-40B4-BE49-F238E27FC236}">
                <a16:creationId xmlns:a16="http://schemas.microsoft.com/office/drawing/2014/main" id="{A2D6DD31-8063-3307-1CCE-0993CABDEE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78" r="27778"/>
          <a:stretch>
            <a:fillRect/>
          </a:stretch>
        </p:blipFill>
        <p:spPr bwMode="auto">
          <a:xfrm>
            <a:off x="8849765" y="237345"/>
            <a:ext cx="2912534" cy="655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37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7318D-2754-D16B-7462-6B4D80F697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F397E3-3185-826E-7E94-61200E2B753D}"/>
              </a:ext>
            </a:extLst>
          </p:cNvPr>
          <p:cNvSpPr>
            <a:spLocks noGrp="1"/>
          </p:cNvSpPr>
          <p:nvPr>
            <p:ph type="body" sz="half" idx="2"/>
          </p:nvPr>
        </p:nvSpPr>
        <p:spPr>
          <a:xfrm>
            <a:off x="7759699" y="1651000"/>
            <a:ext cx="4367662" cy="4800600"/>
          </a:xfrm>
        </p:spPr>
        <p:txBody>
          <a:bodyPr>
            <a:noAutofit/>
          </a:bodyPr>
          <a:lstStyle/>
          <a:p>
            <a:r>
              <a:rPr lang="en-US" sz="4000" b="1" baseline="30000" dirty="0"/>
              <a:t>13 </a:t>
            </a:r>
            <a:r>
              <a:rPr lang="en-US" sz="4000" dirty="0"/>
              <a:t>And the sixth angel sounded, and I heard a voice from the four horns of the golden altar which is before God,</a:t>
            </a:r>
            <a:endParaRPr lang="en-US" sz="4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F3D6BD1-DDA4-37AC-5948-70CCE630B513}"/>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9:13</a:t>
            </a:r>
          </a:p>
        </p:txBody>
      </p:sp>
      <p:pic>
        <p:nvPicPr>
          <p:cNvPr id="34818" name="Picture 2" descr="Revelation 9 The Sixth Trumpet - YouTube">
            <a:extLst>
              <a:ext uri="{FF2B5EF4-FFF2-40B4-BE49-F238E27FC236}">
                <a16:creationId xmlns:a16="http://schemas.microsoft.com/office/drawing/2014/main" id="{4980A400-3D51-24C2-A23B-65462512CA1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43087"/>
          <a:stretch>
            <a:fillRect/>
          </a:stretch>
        </p:blipFill>
        <p:spPr bwMode="auto">
          <a:xfrm>
            <a:off x="719247" y="230659"/>
            <a:ext cx="6597819" cy="6520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32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65728-F8D6-1754-7743-4CE6FE154C5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3A06244-6078-0B3B-42E3-D0D8B09A90A7}"/>
              </a:ext>
            </a:extLst>
          </p:cNvPr>
          <p:cNvSpPr>
            <a:spLocks noGrp="1"/>
          </p:cNvSpPr>
          <p:nvPr>
            <p:ph type="title"/>
          </p:nvPr>
        </p:nvSpPr>
        <p:spPr>
          <a:xfrm>
            <a:off x="914161" y="457201"/>
            <a:ext cx="10360501" cy="1295399"/>
          </a:xfrm>
        </p:spPr>
        <p:txBody>
          <a:bodyPr>
            <a:noAutofit/>
          </a:bodyPr>
          <a:lstStyle/>
          <a:p>
            <a:pPr lvl="0"/>
            <a:r>
              <a:rPr lang="en-US" dirty="0"/>
              <a:t>16.  How long was the sixth trumpet—the second woe—to continue?</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1D9B2633-DF21-FED4-C6B5-DD90574322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DBDD6603-D54D-3EEE-EE4C-472E3E48E0C8}"/>
              </a:ext>
            </a:extLst>
          </p:cNvPr>
          <p:cNvSpPr>
            <a:spLocks noGrp="1"/>
          </p:cNvSpPr>
          <p:nvPr>
            <p:ph idx="1"/>
          </p:nvPr>
        </p:nvSpPr>
        <p:spPr>
          <a:xfrm>
            <a:off x="1065211" y="2133600"/>
            <a:ext cx="6324601" cy="4267198"/>
          </a:xfrm>
        </p:spPr>
        <p:txBody>
          <a:bodyPr>
            <a:noAutofit/>
          </a:bodyPr>
          <a:lstStyle/>
          <a:p>
            <a:pPr marL="0" indent="0">
              <a:buNone/>
            </a:pPr>
            <a:r>
              <a:rPr lang="en-US" sz="4400" i="1" dirty="0"/>
              <a:t>Revelation 9:15</a:t>
            </a:r>
            <a:endParaRPr lang="en-US" sz="368400" dirty="0"/>
          </a:p>
        </p:txBody>
      </p:sp>
    </p:spTree>
    <p:extLst>
      <p:ext uri="{BB962C8B-B14F-4D97-AF65-F5344CB8AC3E}">
        <p14:creationId xmlns:p14="http://schemas.microsoft.com/office/powerpoint/2010/main" val="230021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E1DED-7F7D-BAD5-AD56-5FEA4A8303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C7507B-03AD-E1CC-8477-18CDEDD985EB}"/>
              </a:ext>
            </a:extLst>
          </p:cNvPr>
          <p:cNvSpPr>
            <a:spLocks noGrp="1"/>
          </p:cNvSpPr>
          <p:nvPr>
            <p:ph type="body" sz="half" idx="2"/>
          </p:nvPr>
        </p:nvSpPr>
        <p:spPr>
          <a:xfrm>
            <a:off x="7759699" y="1651000"/>
            <a:ext cx="4367662" cy="4800600"/>
          </a:xfrm>
        </p:spPr>
        <p:txBody>
          <a:bodyPr>
            <a:noAutofit/>
          </a:bodyPr>
          <a:lstStyle/>
          <a:p>
            <a:r>
              <a:rPr lang="en-US" sz="4000" b="1" baseline="30000" dirty="0"/>
              <a:t>15 </a:t>
            </a:r>
            <a:r>
              <a:rPr lang="en-US" sz="4000" dirty="0"/>
              <a:t>And the four angels were loosed, which were prepared for an hour, and a day, and a month, and a year, for to slay the third part of men.</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64E14A0-3831-7D71-B864-9C52CDDE907F}"/>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9:15</a:t>
            </a:r>
          </a:p>
        </p:txBody>
      </p:sp>
      <p:pic>
        <p:nvPicPr>
          <p:cNvPr id="34818" name="Picture 2" descr="Revelation 9 The Sixth Trumpet - YouTube">
            <a:extLst>
              <a:ext uri="{FF2B5EF4-FFF2-40B4-BE49-F238E27FC236}">
                <a16:creationId xmlns:a16="http://schemas.microsoft.com/office/drawing/2014/main" id="{C2A16C1C-9CA2-6BFF-A267-AEB3E030A38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43087"/>
          <a:stretch>
            <a:fillRect/>
          </a:stretch>
        </p:blipFill>
        <p:spPr bwMode="auto">
          <a:xfrm>
            <a:off x="719247" y="230659"/>
            <a:ext cx="6597819" cy="6520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634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C615-B2C1-2A09-B58E-7B2D217657D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C8A7A2A-6235-A5A3-09E6-22D57DFC3B31}"/>
              </a:ext>
            </a:extLst>
          </p:cNvPr>
          <p:cNvSpPr>
            <a:spLocks noGrp="1"/>
          </p:cNvSpPr>
          <p:nvPr>
            <p:ph type="title"/>
          </p:nvPr>
        </p:nvSpPr>
        <p:spPr>
          <a:xfrm>
            <a:off x="914161" y="457201"/>
            <a:ext cx="10360501" cy="1295399"/>
          </a:xfrm>
        </p:spPr>
        <p:txBody>
          <a:bodyPr>
            <a:noAutofit/>
          </a:bodyPr>
          <a:lstStyle/>
          <a:p>
            <a:pPr lvl="0"/>
            <a:r>
              <a:rPr lang="en-US" sz="4800" dirty="0"/>
              <a:t>17.  Literally, what length of time is this?</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50FF9C8D-DBC1-3235-B77B-183E75BDC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3402867C-A253-4313-5FBA-C624B336E8ED}"/>
              </a:ext>
            </a:extLst>
          </p:cNvPr>
          <p:cNvSpPr>
            <a:spLocks noGrp="1"/>
          </p:cNvSpPr>
          <p:nvPr>
            <p:ph idx="1"/>
          </p:nvPr>
        </p:nvSpPr>
        <p:spPr>
          <a:xfrm>
            <a:off x="1065211" y="2133600"/>
            <a:ext cx="6324601" cy="4267198"/>
          </a:xfrm>
        </p:spPr>
        <p:txBody>
          <a:bodyPr>
            <a:noAutofit/>
          </a:bodyPr>
          <a:lstStyle/>
          <a:p>
            <a:pPr marL="0" indent="0">
              <a:buNone/>
            </a:pPr>
            <a:r>
              <a:rPr lang="en-US" sz="4400" b="1" dirty="0"/>
              <a:t>Answer:</a:t>
            </a:r>
            <a:r>
              <a:rPr lang="en-US" sz="4400" dirty="0"/>
              <a:t> 391 years and 15 days.</a:t>
            </a:r>
            <a:endParaRPr lang="en-US" sz="400000" dirty="0"/>
          </a:p>
        </p:txBody>
      </p:sp>
    </p:spTree>
    <p:extLst>
      <p:ext uri="{BB962C8B-B14F-4D97-AF65-F5344CB8AC3E}">
        <p14:creationId xmlns:p14="http://schemas.microsoft.com/office/powerpoint/2010/main" val="953354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9B8A9-A1E4-86CC-0E85-45FA8390E21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7ADB108-A2D1-DA7C-5CCB-EA129DE38453}"/>
              </a:ext>
            </a:extLst>
          </p:cNvPr>
          <p:cNvSpPr>
            <a:spLocks noGrp="1"/>
          </p:cNvSpPr>
          <p:nvPr>
            <p:ph type="body" idx="1"/>
          </p:nvPr>
        </p:nvSpPr>
        <p:spPr>
          <a:xfrm>
            <a:off x="608011" y="5867400"/>
            <a:ext cx="6172201" cy="697197"/>
          </a:xfrm>
        </p:spPr>
        <p:txBody>
          <a:bodyPr/>
          <a:lstStyle/>
          <a:p>
            <a:pPr algn="r"/>
            <a:r>
              <a:rPr lang="en-US" sz="3200" dirty="0"/>
              <a:t>= 391 years, 15 days</a:t>
            </a:r>
          </a:p>
        </p:txBody>
      </p:sp>
      <p:sp>
        <p:nvSpPr>
          <p:cNvPr id="5" name="Title 4">
            <a:extLst>
              <a:ext uri="{FF2B5EF4-FFF2-40B4-BE49-F238E27FC236}">
                <a16:creationId xmlns:a16="http://schemas.microsoft.com/office/drawing/2014/main" id="{C69EAFF4-4F71-38D1-A530-3ADF78D66ED0}"/>
              </a:ext>
            </a:extLst>
          </p:cNvPr>
          <p:cNvSpPr>
            <a:spLocks noGrp="1"/>
          </p:cNvSpPr>
          <p:nvPr>
            <p:ph type="title"/>
          </p:nvPr>
        </p:nvSpPr>
        <p:spPr>
          <a:xfrm>
            <a:off x="499572" y="293403"/>
            <a:ext cx="6280640" cy="1078197"/>
          </a:xfrm>
        </p:spPr>
        <p:txBody>
          <a:bodyPr/>
          <a:lstStyle/>
          <a:p>
            <a:r>
              <a:rPr lang="en-US" sz="4000" dirty="0"/>
              <a:t>an hour, and a day, and a month, and a year</a:t>
            </a:r>
            <a:endParaRPr lang="en-US" sz="2800" dirty="0"/>
          </a:p>
        </p:txBody>
      </p:sp>
      <p:graphicFrame>
        <p:nvGraphicFramePr>
          <p:cNvPr id="2" name="Table 1">
            <a:extLst>
              <a:ext uri="{FF2B5EF4-FFF2-40B4-BE49-F238E27FC236}">
                <a16:creationId xmlns:a16="http://schemas.microsoft.com/office/drawing/2014/main" id="{D28F30C1-7407-B4A8-D58B-AA152AA020DE}"/>
              </a:ext>
            </a:extLst>
          </p:cNvPr>
          <p:cNvGraphicFramePr>
            <a:graphicFrameLocks noGrp="1"/>
          </p:cNvGraphicFramePr>
          <p:nvPr>
            <p:extLst>
              <p:ext uri="{D42A27DB-BD31-4B8C-83A1-F6EECF244321}">
                <p14:modId xmlns:p14="http://schemas.microsoft.com/office/powerpoint/2010/main" val="3834903835"/>
              </p:ext>
            </p:extLst>
          </p:nvPr>
        </p:nvGraphicFramePr>
        <p:xfrm>
          <a:off x="561486" y="1447800"/>
          <a:ext cx="6218728" cy="4328160"/>
        </p:xfrm>
        <a:graphic>
          <a:graphicData uri="http://schemas.openxmlformats.org/drawingml/2006/table">
            <a:tbl>
              <a:tblPr firstRow="1" bandRow="1">
                <a:tableStyleId>{17292A2E-F333-43FB-9621-5CBBE7FDCDCB}</a:tableStyleId>
              </a:tblPr>
              <a:tblGrid>
                <a:gridCol w="1189526">
                  <a:extLst>
                    <a:ext uri="{9D8B030D-6E8A-4147-A177-3AD203B41FA5}">
                      <a16:colId xmlns:a16="http://schemas.microsoft.com/office/drawing/2014/main" val="2863146034"/>
                    </a:ext>
                  </a:extLst>
                </a:gridCol>
                <a:gridCol w="1600200">
                  <a:extLst>
                    <a:ext uri="{9D8B030D-6E8A-4147-A177-3AD203B41FA5}">
                      <a16:colId xmlns:a16="http://schemas.microsoft.com/office/drawing/2014/main" val="3194685181"/>
                    </a:ext>
                  </a:extLst>
                </a:gridCol>
                <a:gridCol w="1676400">
                  <a:extLst>
                    <a:ext uri="{9D8B030D-6E8A-4147-A177-3AD203B41FA5}">
                      <a16:colId xmlns:a16="http://schemas.microsoft.com/office/drawing/2014/main" val="1634058097"/>
                    </a:ext>
                  </a:extLst>
                </a:gridCol>
                <a:gridCol w="1752602">
                  <a:extLst>
                    <a:ext uri="{9D8B030D-6E8A-4147-A177-3AD203B41FA5}">
                      <a16:colId xmlns:a16="http://schemas.microsoft.com/office/drawing/2014/main" val="1159948814"/>
                    </a:ext>
                  </a:extLst>
                </a:gridCol>
              </a:tblGrid>
              <a:tr h="807720">
                <a:tc>
                  <a:txBody>
                    <a:bodyPr/>
                    <a:lstStyle/>
                    <a:p>
                      <a:endParaRPr lang="en-US" dirty="0"/>
                    </a:p>
                  </a:txBody>
                  <a:tcPr anchor="ctr"/>
                </a:tc>
                <a:tc>
                  <a:txBody>
                    <a:bodyPr/>
                    <a:lstStyle/>
                    <a:p>
                      <a:pPr algn="ctr"/>
                      <a:r>
                        <a:rPr lang="en-US" dirty="0"/>
                        <a:t>Prophetic Days</a:t>
                      </a:r>
                    </a:p>
                  </a:txBody>
                  <a:tcPr anchor="ctr"/>
                </a:tc>
                <a:tc>
                  <a:txBody>
                    <a:bodyPr/>
                    <a:lstStyle/>
                    <a:p>
                      <a:pPr algn="ctr"/>
                      <a:r>
                        <a:rPr lang="en-US" dirty="0"/>
                        <a:t>Literal Years</a:t>
                      </a:r>
                    </a:p>
                  </a:txBody>
                  <a:tcPr anchor="ctr"/>
                </a:tc>
                <a:tc>
                  <a:txBody>
                    <a:bodyPr/>
                    <a:lstStyle/>
                    <a:p>
                      <a:pPr algn="ctr"/>
                      <a:r>
                        <a:rPr lang="en-US" dirty="0"/>
                        <a:t>Literal Time</a:t>
                      </a:r>
                    </a:p>
                  </a:txBody>
                  <a:tcPr anchor="ctr"/>
                </a:tc>
                <a:extLst>
                  <a:ext uri="{0D108BD9-81ED-4DB2-BD59-A6C34878D82A}">
                    <a16:rowId xmlns:a16="http://schemas.microsoft.com/office/drawing/2014/main" val="1358116030"/>
                  </a:ext>
                </a:extLst>
              </a:tr>
              <a:tr h="807720">
                <a:tc>
                  <a:txBody>
                    <a:bodyPr/>
                    <a:lstStyle/>
                    <a:p>
                      <a:r>
                        <a:rPr lang="en-US" dirty="0"/>
                        <a:t>Hour</a:t>
                      </a:r>
                    </a:p>
                  </a:txBody>
                  <a:tcPr anchor="ctr"/>
                </a:tc>
                <a:tc>
                  <a:txBody>
                    <a:bodyPr/>
                    <a:lstStyle/>
                    <a:p>
                      <a:r>
                        <a:rPr lang="en-US" dirty="0"/>
                        <a:t>1/24 days</a:t>
                      </a:r>
                    </a:p>
                  </a:txBody>
                  <a:tcPr anchor="ctr"/>
                </a:tc>
                <a:tc>
                  <a:txBody>
                    <a:bodyPr/>
                    <a:lstStyle/>
                    <a:p>
                      <a:r>
                        <a:rPr lang="en-US" dirty="0"/>
                        <a:t>1/24 years</a:t>
                      </a:r>
                    </a:p>
                  </a:txBody>
                  <a:tcPr anchor="ctr"/>
                </a:tc>
                <a:tc>
                  <a:txBody>
                    <a:bodyPr/>
                    <a:lstStyle/>
                    <a:p>
                      <a:r>
                        <a:rPr lang="en-US" dirty="0"/>
                        <a:t>15 days</a:t>
                      </a:r>
                    </a:p>
                  </a:txBody>
                  <a:tcPr anchor="ctr"/>
                </a:tc>
                <a:extLst>
                  <a:ext uri="{0D108BD9-81ED-4DB2-BD59-A6C34878D82A}">
                    <a16:rowId xmlns:a16="http://schemas.microsoft.com/office/drawing/2014/main" val="1625174175"/>
                  </a:ext>
                </a:extLst>
              </a:tr>
              <a:tr h="807720">
                <a:tc>
                  <a:txBody>
                    <a:bodyPr/>
                    <a:lstStyle/>
                    <a:p>
                      <a:r>
                        <a:rPr lang="en-US" dirty="0"/>
                        <a:t>Day</a:t>
                      </a:r>
                    </a:p>
                  </a:txBody>
                  <a:tcPr anchor="ctr"/>
                </a:tc>
                <a:tc>
                  <a:txBody>
                    <a:bodyPr/>
                    <a:lstStyle/>
                    <a:p>
                      <a:r>
                        <a:rPr lang="en-US" dirty="0"/>
                        <a:t>1 day</a:t>
                      </a:r>
                    </a:p>
                  </a:txBody>
                  <a:tcPr anchor="ctr"/>
                </a:tc>
                <a:tc>
                  <a:txBody>
                    <a:bodyPr/>
                    <a:lstStyle/>
                    <a:p>
                      <a:r>
                        <a:rPr lang="en-US" dirty="0"/>
                        <a:t>1 year</a:t>
                      </a:r>
                    </a:p>
                  </a:txBody>
                  <a:tcPr anchor="ctr"/>
                </a:tc>
                <a:tc>
                  <a:txBody>
                    <a:bodyPr/>
                    <a:lstStyle/>
                    <a:p>
                      <a:r>
                        <a:rPr lang="en-US" dirty="0"/>
                        <a:t>1 year</a:t>
                      </a:r>
                    </a:p>
                  </a:txBody>
                  <a:tcPr anchor="ctr"/>
                </a:tc>
                <a:extLst>
                  <a:ext uri="{0D108BD9-81ED-4DB2-BD59-A6C34878D82A}">
                    <a16:rowId xmlns:a16="http://schemas.microsoft.com/office/drawing/2014/main" val="1678725028"/>
                  </a:ext>
                </a:extLst>
              </a:tr>
              <a:tr h="807720">
                <a:tc>
                  <a:txBody>
                    <a:bodyPr/>
                    <a:lstStyle/>
                    <a:p>
                      <a:r>
                        <a:rPr lang="en-US" dirty="0"/>
                        <a:t>Month</a:t>
                      </a:r>
                    </a:p>
                  </a:txBody>
                  <a:tcPr anchor="ctr"/>
                </a:tc>
                <a:tc>
                  <a:txBody>
                    <a:bodyPr/>
                    <a:lstStyle/>
                    <a:p>
                      <a:r>
                        <a:rPr lang="en-US" dirty="0"/>
                        <a:t>30 days</a:t>
                      </a:r>
                    </a:p>
                  </a:txBody>
                  <a:tcPr anchor="ctr"/>
                </a:tc>
                <a:tc>
                  <a:txBody>
                    <a:bodyPr/>
                    <a:lstStyle/>
                    <a:p>
                      <a:r>
                        <a:rPr lang="en-US" dirty="0"/>
                        <a:t>30 years</a:t>
                      </a:r>
                    </a:p>
                  </a:txBody>
                  <a:tcPr anchor="ctr"/>
                </a:tc>
                <a:tc>
                  <a:txBody>
                    <a:bodyPr/>
                    <a:lstStyle/>
                    <a:p>
                      <a:r>
                        <a:rPr lang="en-US" dirty="0"/>
                        <a:t>30 years</a:t>
                      </a:r>
                    </a:p>
                  </a:txBody>
                  <a:tcPr anchor="ctr"/>
                </a:tc>
                <a:extLst>
                  <a:ext uri="{0D108BD9-81ED-4DB2-BD59-A6C34878D82A}">
                    <a16:rowId xmlns:a16="http://schemas.microsoft.com/office/drawing/2014/main" val="2334503926"/>
                  </a:ext>
                </a:extLst>
              </a:tr>
              <a:tr h="1082040">
                <a:tc>
                  <a:txBody>
                    <a:bodyPr/>
                    <a:lstStyle/>
                    <a:p>
                      <a:r>
                        <a:rPr lang="en-US" dirty="0"/>
                        <a:t>Year</a:t>
                      </a:r>
                    </a:p>
                  </a:txBody>
                  <a:tcPr anchor="ctr"/>
                </a:tc>
                <a:tc>
                  <a:txBody>
                    <a:bodyPr/>
                    <a:lstStyle/>
                    <a:p>
                      <a:r>
                        <a:rPr lang="en-US" dirty="0"/>
                        <a:t>360 days</a:t>
                      </a:r>
                    </a:p>
                  </a:txBody>
                  <a:tcPr anchor="ctr"/>
                </a:tc>
                <a:tc>
                  <a:txBody>
                    <a:bodyPr/>
                    <a:lstStyle/>
                    <a:p>
                      <a:r>
                        <a:rPr lang="en-US" dirty="0"/>
                        <a:t>360 years</a:t>
                      </a:r>
                    </a:p>
                  </a:txBody>
                  <a:tcPr anchor="ctr"/>
                </a:tc>
                <a:tc>
                  <a:txBody>
                    <a:bodyPr/>
                    <a:lstStyle/>
                    <a:p>
                      <a:r>
                        <a:rPr lang="en-US" dirty="0"/>
                        <a:t>360 years</a:t>
                      </a:r>
                    </a:p>
                  </a:txBody>
                  <a:tcPr anchor="ctr"/>
                </a:tc>
                <a:extLst>
                  <a:ext uri="{0D108BD9-81ED-4DB2-BD59-A6C34878D82A}">
                    <a16:rowId xmlns:a16="http://schemas.microsoft.com/office/drawing/2014/main" val="3648509751"/>
                  </a:ext>
                </a:extLst>
              </a:tr>
            </a:tbl>
          </a:graphicData>
        </a:graphic>
      </p:graphicFrame>
      <p:pic>
        <p:nvPicPr>
          <p:cNvPr id="36866" name="Picture 2" descr="Are you doing the most with your Hour, Day, Month, Year? You are in ...">
            <a:extLst>
              <a:ext uri="{FF2B5EF4-FFF2-40B4-BE49-F238E27FC236}">
                <a16:creationId xmlns:a16="http://schemas.microsoft.com/office/drawing/2014/main" id="{3B6886D4-869A-156C-E7C7-A9B0DC7FF8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742" t="-302" r="31139" b="302"/>
          <a:stretch>
            <a:fillRect/>
          </a:stretch>
        </p:blipFill>
        <p:spPr bwMode="auto">
          <a:xfrm>
            <a:off x="7466012" y="39868"/>
            <a:ext cx="4722813" cy="681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57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A5011-E6F5-BAB0-D7F8-27E6B12C1B1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0554A63-9698-E92E-EA9C-D58E215B2534}"/>
              </a:ext>
            </a:extLst>
          </p:cNvPr>
          <p:cNvSpPr>
            <a:spLocks noGrp="1"/>
          </p:cNvSpPr>
          <p:nvPr>
            <p:ph type="title"/>
          </p:nvPr>
        </p:nvSpPr>
        <p:spPr>
          <a:xfrm>
            <a:off x="914161" y="457201"/>
            <a:ext cx="10360501" cy="1066799"/>
          </a:xfrm>
        </p:spPr>
        <p:txBody>
          <a:bodyPr>
            <a:noAutofit/>
          </a:bodyPr>
          <a:lstStyle/>
          <a:p>
            <a:pPr lvl="0"/>
            <a:r>
              <a:rPr lang="en-US" sz="6000" dirty="0"/>
              <a:t>18. When did it end?</a:t>
            </a:r>
            <a:endParaRPr lang="en-US" sz="213200" dirty="0"/>
          </a:p>
        </p:txBody>
      </p:sp>
      <p:pic>
        <p:nvPicPr>
          <p:cNvPr id="2052" name="Picture 4" descr="213,000+ Question Mark Stock Photos, Pictures &amp; Royalty-Free ...">
            <a:extLst>
              <a:ext uri="{FF2B5EF4-FFF2-40B4-BE49-F238E27FC236}">
                <a16:creationId xmlns:a16="http://schemas.microsoft.com/office/drawing/2014/main" id="{0F0CE267-A257-E667-CBE9-DA1CE41A2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A9314090-EFAC-67EE-16A1-63AD465D53FC}"/>
              </a:ext>
            </a:extLst>
          </p:cNvPr>
          <p:cNvSpPr>
            <a:spLocks noGrp="1"/>
          </p:cNvSpPr>
          <p:nvPr>
            <p:ph idx="1"/>
          </p:nvPr>
        </p:nvSpPr>
        <p:spPr>
          <a:xfrm>
            <a:off x="1065211" y="2133600"/>
            <a:ext cx="6019801" cy="4267198"/>
          </a:xfrm>
        </p:spPr>
        <p:txBody>
          <a:bodyPr>
            <a:noAutofit/>
          </a:bodyPr>
          <a:lstStyle/>
          <a:p>
            <a:pPr marL="0" indent="0">
              <a:buNone/>
            </a:pPr>
            <a:r>
              <a:rPr lang="en-US" sz="4400" b="1" dirty="0"/>
              <a:t>Answer:  </a:t>
            </a:r>
            <a:r>
              <a:rPr lang="en-US" sz="4400" dirty="0"/>
              <a:t>August 11, A.D. 1840.</a:t>
            </a:r>
            <a:endParaRPr lang="en-US" sz="400000" dirty="0"/>
          </a:p>
        </p:txBody>
      </p:sp>
    </p:spTree>
    <p:extLst>
      <p:ext uri="{BB962C8B-B14F-4D97-AF65-F5344CB8AC3E}">
        <p14:creationId xmlns:p14="http://schemas.microsoft.com/office/powerpoint/2010/main" val="351320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78589-C7AB-222C-B68B-B7647139631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3676223-7F29-EF47-9E49-1C939273DE94}"/>
              </a:ext>
            </a:extLst>
          </p:cNvPr>
          <p:cNvSpPr>
            <a:spLocks noGrp="1"/>
          </p:cNvSpPr>
          <p:nvPr>
            <p:ph type="title"/>
          </p:nvPr>
        </p:nvSpPr>
        <p:spPr>
          <a:xfrm>
            <a:off x="914161" y="457201"/>
            <a:ext cx="10360501" cy="1676399"/>
          </a:xfrm>
        </p:spPr>
        <p:txBody>
          <a:bodyPr>
            <a:noAutofit/>
          </a:bodyPr>
          <a:lstStyle/>
          <a:p>
            <a:pPr lvl="0"/>
            <a:r>
              <a:rPr lang="en-US" sz="4400" dirty="0"/>
              <a:t>19.  What historical event marks the ending of this time at that date?</a:t>
            </a:r>
            <a:endParaRPr lang="en-US" sz="307000" dirty="0"/>
          </a:p>
        </p:txBody>
      </p:sp>
      <p:pic>
        <p:nvPicPr>
          <p:cNvPr id="2052" name="Picture 4" descr="213,000+ Question Mark Stock Photos, Pictures &amp; Royalty-Free ...">
            <a:extLst>
              <a:ext uri="{FF2B5EF4-FFF2-40B4-BE49-F238E27FC236}">
                <a16:creationId xmlns:a16="http://schemas.microsoft.com/office/drawing/2014/main" id="{9F9EE7DF-C638-D462-F42F-DB1FAFF2B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056" y="2133600"/>
            <a:ext cx="4446116" cy="38481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3">
            <a:extLst>
              <a:ext uri="{FF2B5EF4-FFF2-40B4-BE49-F238E27FC236}">
                <a16:creationId xmlns:a16="http://schemas.microsoft.com/office/drawing/2014/main" id="{6836FB5F-B9DB-2633-31E6-C728EA42A065}"/>
              </a:ext>
            </a:extLst>
          </p:cNvPr>
          <p:cNvSpPr>
            <a:spLocks noGrp="1"/>
          </p:cNvSpPr>
          <p:nvPr>
            <p:ph idx="1"/>
          </p:nvPr>
        </p:nvSpPr>
        <p:spPr>
          <a:xfrm>
            <a:off x="1065211" y="2133600"/>
            <a:ext cx="6324601" cy="4267198"/>
          </a:xfrm>
        </p:spPr>
        <p:txBody>
          <a:bodyPr>
            <a:noAutofit/>
          </a:bodyPr>
          <a:lstStyle/>
          <a:p>
            <a:pPr marL="0" indent="0">
              <a:buNone/>
            </a:pPr>
            <a:r>
              <a:rPr lang="en-US" sz="3200" b="1" dirty="0"/>
              <a:t>Answer:</a:t>
            </a:r>
            <a:r>
              <a:rPr lang="en-US" sz="3200" dirty="0"/>
              <a:t> On that day the four great powers of Europe—England, Austria, Prussia, and Russia—assumed control of all the foreign affairs of the government of Turkey, and have held it ever since.</a:t>
            </a:r>
            <a:br>
              <a:rPr lang="en-US" sz="3200" dirty="0"/>
            </a:br>
            <a:r>
              <a:rPr lang="en-US" sz="3200" dirty="0"/>
              <a:t>(See Uriah Smith </a:t>
            </a:r>
            <a:r>
              <a:rPr lang="en-US" sz="3200" i="1" dirty="0"/>
              <a:t>Thoughts on the Revelation</a:t>
            </a:r>
            <a:r>
              <a:rPr lang="en-US" sz="3200" dirty="0"/>
              <a:t> in commenting on Revelation 9:18–19.)</a:t>
            </a:r>
            <a:endParaRPr lang="en-US" sz="400000" dirty="0"/>
          </a:p>
        </p:txBody>
      </p:sp>
    </p:spTree>
    <p:extLst>
      <p:ext uri="{BB962C8B-B14F-4D97-AF65-F5344CB8AC3E}">
        <p14:creationId xmlns:p14="http://schemas.microsoft.com/office/powerpoint/2010/main" val="308972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BFFD2-2765-77CA-8E82-2A0DDFAE74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A36542-3435-BF69-6702-606D4A4EE63F}"/>
              </a:ext>
            </a:extLst>
          </p:cNvPr>
          <p:cNvSpPr>
            <a:spLocks noGrp="1"/>
          </p:cNvSpPr>
          <p:nvPr>
            <p:ph type="body" idx="1"/>
          </p:nvPr>
        </p:nvSpPr>
        <p:spPr>
          <a:xfrm>
            <a:off x="303213" y="838200"/>
            <a:ext cx="7010400" cy="5726397"/>
          </a:xfrm>
        </p:spPr>
        <p:txBody>
          <a:bodyPr/>
          <a:lstStyle/>
          <a:p>
            <a:pPr marL="457200" indent="-457200" algn="l">
              <a:buFont typeface="Arial" panose="020B0604020202020204" pitchFamily="34" charset="0"/>
              <a:buChar char="•"/>
            </a:pPr>
            <a:r>
              <a:rPr lang="en-US" sz="3000" b="1" dirty="0"/>
              <a:t>World War I (1914–1918)</a:t>
            </a:r>
            <a:r>
              <a:rPr lang="en-US" sz="3000" dirty="0"/>
              <a:t> destroyed what remained of Ottoman sovereignty</a:t>
            </a:r>
          </a:p>
          <a:p>
            <a:pPr marL="457200" indent="-457200" algn="l">
              <a:buFont typeface="Arial" panose="020B0604020202020204" pitchFamily="34" charset="0"/>
              <a:buChar char="•"/>
            </a:pPr>
            <a:r>
              <a:rPr lang="en-US" sz="3000" dirty="0"/>
              <a:t>In </a:t>
            </a:r>
            <a:r>
              <a:rPr lang="en-US" sz="3000" b="1" dirty="0"/>
              <a:t>1922</a:t>
            </a:r>
            <a:r>
              <a:rPr lang="en-US" sz="3000" dirty="0"/>
              <a:t>, the Ottoman sultanate was abolished</a:t>
            </a:r>
          </a:p>
          <a:p>
            <a:pPr marL="457200" indent="-457200" algn="l">
              <a:buFont typeface="Arial" panose="020B0604020202020204" pitchFamily="34" charset="0"/>
              <a:buChar char="•"/>
            </a:pPr>
            <a:r>
              <a:rPr lang="en-US" sz="3000" dirty="0"/>
              <a:t>In </a:t>
            </a:r>
            <a:r>
              <a:rPr lang="en-US" sz="3000" b="1" dirty="0"/>
              <a:t>1923</a:t>
            </a:r>
            <a:r>
              <a:rPr lang="en-US" sz="3000" dirty="0"/>
              <a:t>, the modern Republic of </a:t>
            </a:r>
            <a:r>
              <a:rPr lang="en-US" sz="3000" b="1" dirty="0"/>
              <a:t>Turkey</a:t>
            </a:r>
            <a:r>
              <a:rPr lang="en-US" sz="3000" dirty="0"/>
              <a:t> was established</a:t>
            </a:r>
          </a:p>
          <a:p>
            <a:pPr marL="1066693" lvl="1" indent="-457200">
              <a:buFont typeface="Arial" panose="020B0604020202020204" pitchFamily="34" charset="0"/>
              <a:buChar char="•"/>
            </a:pPr>
            <a:r>
              <a:rPr lang="en-US" sz="3000" dirty="0"/>
              <a:t>The </a:t>
            </a:r>
            <a:r>
              <a:rPr lang="en-US" sz="3000" b="1" dirty="0"/>
              <a:t>Ottoman Empire ceased to exist</a:t>
            </a:r>
            <a:endParaRPr lang="en-US" sz="3000" dirty="0"/>
          </a:p>
          <a:p>
            <a:pPr marL="1066693" lvl="1" indent="-457200">
              <a:buFont typeface="Arial" panose="020B0604020202020204" pitchFamily="34" charset="0"/>
              <a:buChar char="•"/>
            </a:pPr>
            <a:r>
              <a:rPr lang="en-US" sz="3000" dirty="0"/>
              <a:t>European control shifted from supervision to dissolution</a:t>
            </a:r>
          </a:p>
          <a:p>
            <a:pPr algn="l"/>
            <a:r>
              <a:rPr lang="en-US" sz="3000" dirty="0"/>
              <a:t>The prophecy’s concern was already long past</a:t>
            </a:r>
          </a:p>
        </p:txBody>
      </p:sp>
      <p:sp>
        <p:nvSpPr>
          <p:cNvPr id="5" name="Title 4">
            <a:extLst>
              <a:ext uri="{FF2B5EF4-FFF2-40B4-BE49-F238E27FC236}">
                <a16:creationId xmlns:a16="http://schemas.microsoft.com/office/drawing/2014/main" id="{8109A985-7C90-4319-EA98-CD7DBD25B581}"/>
              </a:ext>
            </a:extLst>
          </p:cNvPr>
          <p:cNvSpPr>
            <a:spLocks noGrp="1"/>
          </p:cNvSpPr>
          <p:nvPr>
            <p:ph type="title"/>
          </p:nvPr>
        </p:nvSpPr>
        <p:spPr>
          <a:xfrm>
            <a:off x="303213" y="167777"/>
            <a:ext cx="6780212" cy="518024"/>
          </a:xfrm>
        </p:spPr>
        <p:txBody>
          <a:bodyPr/>
          <a:lstStyle/>
          <a:p>
            <a:r>
              <a:rPr lang="en-US" sz="3200" dirty="0"/>
              <a:t>As a Matter of Interest:</a:t>
            </a:r>
          </a:p>
        </p:txBody>
      </p:sp>
      <p:pic>
        <p:nvPicPr>
          <p:cNvPr id="37890" name="Picture 2" descr="Rise Of The Turkish Ottoman Empire &amp; Notable Sultans - Istanbul Clues">
            <a:extLst>
              <a:ext uri="{FF2B5EF4-FFF2-40B4-BE49-F238E27FC236}">
                <a16:creationId xmlns:a16="http://schemas.microsoft.com/office/drawing/2014/main" id="{FF942DF5-3F08-4D23-A36A-450217A43B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74" r="33316"/>
          <a:stretch>
            <a:fillRect/>
          </a:stretch>
        </p:blipFill>
        <p:spPr bwMode="auto">
          <a:xfrm>
            <a:off x="7694612" y="0"/>
            <a:ext cx="4494213"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80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01A2-DAAC-8933-F43E-9DF6866152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F7F3D4-93B1-166F-E225-0845CD9E1B5A}"/>
              </a:ext>
            </a:extLst>
          </p:cNvPr>
          <p:cNvSpPr>
            <a:spLocks noGrp="1"/>
          </p:cNvSpPr>
          <p:nvPr>
            <p:ph type="title"/>
          </p:nvPr>
        </p:nvSpPr>
        <p:spPr>
          <a:xfrm>
            <a:off x="914161" y="457201"/>
            <a:ext cx="10360501" cy="1066799"/>
          </a:xfrm>
        </p:spPr>
        <p:txBody>
          <a:bodyPr>
            <a:noAutofit/>
          </a:bodyPr>
          <a:lstStyle/>
          <a:p>
            <a:pPr lvl="0"/>
            <a:r>
              <a:rPr lang="en-US" dirty="0"/>
              <a:t>1.  What warning does God give against the worship of the beast and his image?</a:t>
            </a:r>
            <a:endParaRPr lang="en-US" sz="4400" dirty="0"/>
          </a:p>
        </p:txBody>
      </p:sp>
      <p:sp>
        <p:nvSpPr>
          <p:cNvPr id="14" name="Content Placeholder 13">
            <a:extLst>
              <a:ext uri="{FF2B5EF4-FFF2-40B4-BE49-F238E27FC236}">
                <a16:creationId xmlns:a16="http://schemas.microsoft.com/office/drawing/2014/main" id="{DE8D10BC-8B25-9B97-EE52-6CA4B3D601FE}"/>
              </a:ext>
            </a:extLst>
          </p:cNvPr>
          <p:cNvSpPr>
            <a:spLocks noGrp="1"/>
          </p:cNvSpPr>
          <p:nvPr>
            <p:ph idx="1"/>
          </p:nvPr>
        </p:nvSpPr>
        <p:spPr>
          <a:xfrm>
            <a:off x="1065211" y="1676400"/>
            <a:ext cx="5788417" cy="4114800"/>
          </a:xfrm>
        </p:spPr>
        <p:txBody>
          <a:bodyPr>
            <a:noAutofit/>
          </a:bodyPr>
          <a:lstStyle/>
          <a:p>
            <a:pPr marL="0" indent="0">
              <a:buNone/>
            </a:pPr>
            <a:r>
              <a:rPr lang="en-US" sz="4400" i="1" dirty="0"/>
              <a:t>Revelation 14:9-11</a:t>
            </a:r>
            <a:endParaRPr lang="en-US" sz="6000" i="1" dirty="0"/>
          </a:p>
        </p:txBody>
      </p:sp>
      <p:pic>
        <p:nvPicPr>
          <p:cNvPr id="2052" name="Picture 4" descr="213,000+ Question Mark Stock Photos, Pictures &amp; Royalty-Free ...">
            <a:extLst>
              <a:ext uri="{FF2B5EF4-FFF2-40B4-BE49-F238E27FC236}">
                <a16:creationId xmlns:a16="http://schemas.microsoft.com/office/drawing/2014/main" id="{C5943952-46B4-D057-0CAB-92EFE3F46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CFB2C-13A2-CCEA-2719-BE16584CC2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1FAFDD-8A4B-95B4-B7FE-75EC9A379E02}"/>
              </a:ext>
            </a:extLst>
          </p:cNvPr>
          <p:cNvSpPr>
            <a:spLocks noGrp="1"/>
          </p:cNvSpPr>
          <p:nvPr>
            <p:ph type="body" sz="half" idx="2"/>
          </p:nvPr>
        </p:nvSpPr>
        <p:spPr>
          <a:xfrm>
            <a:off x="7759699" y="1651000"/>
            <a:ext cx="4367662" cy="4800600"/>
          </a:xfrm>
        </p:spPr>
        <p:txBody>
          <a:bodyPr>
            <a:noAutofit/>
          </a:bodyPr>
          <a:lstStyle/>
          <a:p>
            <a:r>
              <a:rPr lang="en-US" sz="3600" b="1" baseline="30000" dirty="0"/>
              <a:t>9 </a:t>
            </a:r>
            <a:r>
              <a:rPr lang="en-US" sz="3600" dirty="0"/>
              <a:t>And the third angel followed them, saying with a loud voice, If any man worship the beast and his image, and receive his mark in his forehead, or in his hand,</a:t>
            </a:r>
            <a:endParaRPr lang="en-US" sz="1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0945253-2763-0C72-292A-58E96F02C10C}"/>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14:9-11</a:t>
            </a:r>
          </a:p>
        </p:txBody>
      </p:sp>
      <p:pic>
        <p:nvPicPr>
          <p:cNvPr id="3076" name="Picture 4" descr="Religious Accommodations - A Beastly Concern | Labor &amp; Employment Report">
            <a:extLst>
              <a:ext uri="{FF2B5EF4-FFF2-40B4-BE49-F238E27FC236}">
                <a16:creationId xmlns:a16="http://schemas.microsoft.com/office/drawing/2014/main" id="{807B0A63-FCB6-F69B-B49C-64BF09D5FC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920"/>
          <a:stretch>
            <a:fillRect/>
          </a:stretch>
        </p:blipFill>
        <p:spPr bwMode="auto">
          <a:xfrm>
            <a:off x="457200" y="311484"/>
            <a:ext cx="6906761" cy="6235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69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4362-E783-B5AF-2941-7A6799D30C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67E766-4C50-14E5-8D4D-456651BC647A}"/>
              </a:ext>
            </a:extLst>
          </p:cNvPr>
          <p:cNvSpPr>
            <a:spLocks noGrp="1"/>
          </p:cNvSpPr>
          <p:nvPr>
            <p:ph type="body" sz="half" idx="2"/>
          </p:nvPr>
        </p:nvSpPr>
        <p:spPr>
          <a:xfrm>
            <a:off x="7759699" y="1651000"/>
            <a:ext cx="4367662" cy="4800600"/>
          </a:xfrm>
        </p:spPr>
        <p:txBody>
          <a:bodyPr>
            <a:noAutofit/>
          </a:bodyPr>
          <a:lstStyle/>
          <a:p>
            <a:r>
              <a:rPr lang="en-US" sz="3200" b="1" baseline="30000" dirty="0"/>
              <a:t>10 </a:t>
            </a:r>
            <a:r>
              <a:rPr lang="en-US" sz="3200" dirty="0"/>
              <a:t>The same shall drink of the wine of the wrath of God, which is poured out without mixture into the cup of his indignation; and he shall be tormented with fire and brimstone in the presence of the holy angels, and in the presence of the Lamb:</a:t>
            </a: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06386DB-4775-EA8B-2B37-7F32B838631E}"/>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14:9-11</a:t>
            </a:r>
          </a:p>
        </p:txBody>
      </p:sp>
      <p:pic>
        <p:nvPicPr>
          <p:cNvPr id="4098" name="Picture 2" descr="Debunking the Calvinistic &quot;Cup of Wrath&quot; Whereby God Allegedly Abused ...">
            <a:extLst>
              <a:ext uri="{FF2B5EF4-FFF2-40B4-BE49-F238E27FC236}">
                <a16:creationId xmlns:a16="http://schemas.microsoft.com/office/drawing/2014/main" id="{72000BC5-E568-5323-65B8-35CDC364DB3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979" r="19637" b="11224"/>
          <a:stretch>
            <a:fillRect/>
          </a:stretch>
        </p:blipFill>
        <p:spPr bwMode="auto">
          <a:xfrm>
            <a:off x="455613" y="385762"/>
            <a:ext cx="6906761" cy="608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70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2254</TotalTime>
  <Words>2993</Words>
  <Application>Microsoft Office PowerPoint</Application>
  <PresentationFormat>Custom</PresentationFormat>
  <Paragraphs>242</Paragraphs>
  <Slides>69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Cambria</vt:lpstr>
      <vt:lpstr>Impact</vt:lpstr>
      <vt:lpstr>Imprint MT Shadow</vt:lpstr>
      <vt:lpstr>Red Radial 16x9</vt:lpstr>
      <vt:lpstr>PowerPoint Presentation</vt:lpstr>
      <vt:lpstr>PowerPoint Presentation</vt:lpstr>
      <vt:lpstr>The Third Angel’s Message Lesson 3:  The Time of the Message - CONTINUED</vt:lpstr>
      <vt:lpstr>This is one continuous study:</vt:lpstr>
      <vt:lpstr>Lessons 1 and 2</vt:lpstr>
      <vt:lpstr>Where Lesson 2 Left Us:   (Revelation 13)</vt:lpstr>
      <vt:lpstr>1.  What warning does God give against the worship of the beast and his image?</vt:lpstr>
      <vt:lpstr>Revelation  14:9-11</vt:lpstr>
      <vt:lpstr>Revelation  14:9-11</vt:lpstr>
      <vt:lpstr>Revelation  14:9-11</vt:lpstr>
      <vt:lpstr>2. This text says, “The third angel followed them.” Followed whom? </vt:lpstr>
      <vt:lpstr>Revelation  14:6, 8</vt:lpstr>
      <vt:lpstr>Revelation  14:6, 8</vt:lpstr>
      <vt:lpstr>3.  The sixth verse says, “I saw another angel fly in the midst of heaven.” To what does this seem to direct us?</vt:lpstr>
      <vt:lpstr>Step 1 — Revelation 14:6 Does NOT Say “The First Angel”</vt:lpstr>
      <vt:lpstr>4. Where is the record of John’s seeing another angel flying thus?</vt:lpstr>
      <vt:lpstr>Step 2 — A Particular Description</vt:lpstr>
      <vt:lpstr>Revelation  8:13</vt:lpstr>
      <vt:lpstr>Step 3 — The Messages Match in Scope and Function (Structural Parallelism)</vt:lpstr>
      <vt:lpstr>Step 4 — Implications</vt:lpstr>
      <vt:lpstr>5.  What is the burden of this angel’s cry?</vt:lpstr>
      <vt:lpstr>Revelation  8:13</vt:lpstr>
      <vt:lpstr>5.  What is the burden of this angel’s cry?</vt:lpstr>
      <vt:lpstr>6. How many woes?</vt:lpstr>
      <vt:lpstr>7. By reason of what?</vt:lpstr>
      <vt:lpstr>8.  Then with what are these three woes connected?</vt:lpstr>
      <vt:lpstr>9. To what does the fifth trumpet—the first woe—refer? </vt:lpstr>
      <vt:lpstr>A Clear Change in Setting:  </vt:lpstr>
      <vt:lpstr>Revelation  9:1-3</vt:lpstr>
      <vt:lpstr>Revelation  9:1-3</vt:lpstr>
      <vt:lpstr>Revelation  9:1-3</vt:lpstr>
      <vt:lpstr>Geographical Clues:  </vt:lpstr>
      <vt:lpstr>Focus Shifts from Systems to People:  </vt:lpstr>
      <vt:lpstr>The Political Center of Gravity Has Shifted</vt:lpstr>
      <vt:lpstr>The Political Center of Gravity Has Shifted</vt:lpstr>
      <vt:lpstr>So what was happening in the east as Rome was collapsing in the west?</vt:lpstr>
      <vt:lpstr>So what was happening in the east as Rome was collapsing in the west?</vt:lpstr>
      <vt:lpstr>PowerPoint Presentation</vt:lpstr>
      <vt:lpstr>10.  What did the prophet say should be commanded them?</vt:lpstr>
      <vt:lpstr>Revelation  9:4</vt:lpstr>
      <vt:lpstr>This power is…</vt:lpstr>
      <vt:lpstr>11.  What was [Historically] commanded of the Islamic forces?</vt:lpstr>
      <vt:lpstr>Edward Gibbon, The History of the Decline and Fall of the Roman Empire, chapter 51, par. 10):</vt:lpstr>
      <vt:lpstr>Edward Gibbon, The History of the Decline and Fall of the Roman Empire, chapter 51, par. 10):</vt:lpstr>
      <vt:lpstr>Edward Gibbon, The History of the Decline and Fall of the Roman Empire, chapter 51, par. 10):</vt:lpstr>
      <vt:lpstr>These Commands:</vt:lpstr>
      <vt:lpstr>12.  For what specific length of time were they to torment men?</vt:lpstr>
      <vt:lpstr>Revelation  9:5,10</vt:lpstr>
      <vt:lpstr>Revelation  9:5,10</vt:lpstr>
      <vt:lpstr>The Prophecy gives:</vt:lpstr>
      <vt:lpstr>13.  When did this period begin?</vt:lpstr>
      <vt:lpstr>July 27, 1299</vt:lpstr>
      <vt:lpstr>July 27, 1299</vt:lpstr>
      <vt:lpstr>July 27, 1299</vt:lpstr>
      <vt:lpstr>5 Months</vt:lpstr>
      <vt:lpstr>14. Then at what time did the first woe end?</vt:lpstr>
      <vt:lpstr>In 1449…</vt:lpstr>
      <vt:lpstr>This is not a late or isolated interpretation:</vt:lpstr>
      <vt:lpstr>15.  What followed?</vt:lpstr>
      <vt:lpstr>Revelation  9:13</vt:lpstr>
      <vt:lpstr>16.  How long was the sixth trumpet—the second woe—to continue?</vt:lpstr>
      <vt:lpstr>Revelation  9:15</vt:lpstr>
      <vt:lpstr>17.  Literally, what length of time is this?</vt:lpstr>
      <vt:lpstr>an hour, and a day, and a month, and a year</vt:lpstr>
      <vt:lpstr>18. When did it end?</vt:lpstr>
      <vt:lpstr>19.  What historical event marks the ending of this time at that date?</vt:lpstr>
      <vt:lpstr>As a Matter of Interest:</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46</cp:revision>
  <cp:lastPrinted>2026-01-03T07:02:29Z</cp:lastPrinted>
  <dcterms:created xsi:type="dcterms:W3CDTF">2023-04-28T23:24:12Z</dcterms:created>
  <dcterms:modified xsi:type="dcterms:W3CDTF">2026-01-17T06:14:15Z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