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0"/>
  </p:notesMasterIdLst>
  <p:handoutMasterIdLst>
    <p:handoutMasterId r:id="rId91"/>
  </p:handoutMasterIdLst>
  <p:sldIdLst>
    <p:sldId id="469" r:id="rId2"/>
    <p:sldId id="470" r:id="rId3"/>
    <p:sldId id="279" r:id="rId4"/>
    <p:sldId id="472" r:id="rId5"/>
    <p:sldId id="453" r:id="rId6"/>
    <p:sldId id="476" r:id="rId7"/>
    <p:sldId id="456" r:id="rId8"/>
    <p:sldId id="478" r:id="rId9"/>
    <p:sldId id="479" r:id="rId10"/>
    <p:sldId id="480" r:id="rId11"/>
    <p:sldId id="481" r:id="rId12"/>
    <p:sldId id="482" r:id="rId13"/>
    <p:sldId id="475" r:id="rId14"/>
    <p:sldId id="483" r:id="rId15"/>
    <p:sldId id="484" r:id="rId16"/>
    <p:sldId id="485" r:id="rId17"/>
    <p:sldId id="486" r:id="rId18"/>
    <p:sldId id="487" r:id="rId19"/>
    <p:sldId id="488" r:id="rId20"/>
    <p:sldId id="489" r:id="rId21"/>
    <p:sldId id="490" r:id="rId22"/>
    <p:sldId id="491" r:id="rId23"/>
    <p:sldId id="492" r:id="rId24"/>
    <p:sldId id="493" r:id="rId25"/>
    <p:sldId id="494" r:id="rId26"/>
    <p:sldId id="495" r:id="rId27"/>
    <p:sldId id="496" r:id="rId28"/>
    <p:sldId id="497" r:id="rId29"/>
    <p:sldId id="514" r:id="rId30"/>
    <p:sldId id="515" r:id="rId31"/>
    <p:sldId id="504" r:id="rId32"/>
    <p:sldId id="505" r:id="rId33"/>
    <p:sldId id="506" r:id="rId34"/>
    <p:sldId id="508" r:id="rId35"/>
    <p:sldId id="509" r:id="rId36"/>
    <p:sldId id="510" r:id="rId37"/>
    <p:sldId id="511" r:id="rId38"/>
    <p:sldId id="513" r:id="rId39"/>
    <p:sldId id="524" r:id="rId40"/>
    <p:sldId id="516" r:id="rId41"/>
    <p:sldId id="517" r:id="rId42"/>
    <p:sldId id="518" r:id="rId43"/>
    <p:sldId id="519" r:id="rId44"/>
    <p:sldId id="520" r:id="rId45"/>
    <p:sldId id="521" r:id="rId46"/>
    <p:sldId id="522" r:id="rId47"/>
    <p:sldId id="523" r:id="rId48"/>
    <p:sldId id="525" r:id="rId49"/>
    <p:sldId id="526" r:id="rId50"/>
    <p:sldId id="527" r:id="rId51"/>
    <p:sldId id="528" r:id="rId52"/>
    <p:sldId id="500" r:id="rId53"/>
    <p:sldId id="529" r:id="rId54"/>
    <p:sldId id="530" r:id="rId55"/>
    <p:sldId id="531" r:id="rId56"/>
    <p:sldId id="532" r:id="rId57"/>
    <p:sldId id="533" r:id="rId58"/>
    <p:sldId id="534" r:id="rId59"/>
    <p:sldId id="502" r:id="rId60"/>
    <p:sldId id="503" r:id="rId61"/>
    <p:sldId id="536" r:id="rId62"/>
    <p:sldId id="537" r:id="rId63"/>
    <p:sldId id="538" r:id="rId64"/>
    <p:sldId id="539" r:id="rId65"/>
    <p:sldId id="541" r:id="rId66"/>
    <p:sldId id="540" r:id="rId67"/>
    <p:sldId id="542" r:id="rId68"/>
    <p:sldId id="543" r:id="rId69"/>
    <p:sldId id="544" r:id="rId70"/>
    <p:sldId id="545" r:id="rId71"/>
    <p:sldId id="546" r:id="rId72"/>
    <p:sldId id="547" r:id="rId73"/>
    <p:sldId id="548" r:id="rId74"/>
    <p:sldId id="549" r:id="rId75"/>
    <p:sldId id="550" r:id="rId76"/>
    <p:sldId id="551" r:id="rId77"/>
    <p:sldId id="552" r:id="rId78"/>
    <p:sldId id="553" r:id="rId79"/>
    <p:sldId id="554" r:id="rId80"/>
    <p:sldId id="555" r:id="rId81"/>
    <p:sldId id="557" r:id="rId82"/>
    <p:sldId id="558" r:id="rId83"/>
    <p:sldId id="559" r:id="rId84"/>
    <p:sldId id="556" r:id="rId85"/>
    <p:sldId id="560" r:id="rId86"/>
    <p:sldId id="561" r:id="rId87"/>
    <p:sldId id="367" r:id="rId88"/>
    <p:sldId id="471" r:id="rId89"/>
  </p:sldIdLst>
  <p:sldSz cx="12188825" cy="6858000"/>
  <p:notesSz cx="7099300" cy="93853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56"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448"/>
    <a:srgbClr val="40584B"/>
    <a:srgbClr val="435C4F"/>
    <a:srgbClr val="F0F0F0"/>
    <a:srgbClr val="FFCC66"/>
    <a:srgbClr val="630D01"/>
    <a:srgbClr val="881903"/>
    <a:srgbClr val="320700"/>
    <a:srgbClr val="6633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280" autoAdjust="0"/>
  </p:normalViewPr>
  <p:slideViewPr>
    <p:cSldViewPr>
      <p:cViewPr>
        <p:scale>
          <a:sx n="51" d="100"/>
          <a:sy n="51" d="100"/>
        </p:scale>
        <p:origin x="57" y="534"/>
      </p:cViewPr>
      <p:guideLst>
        <p:guide orient="horz" pos="2160"/>
        <p:guide pos="3839"/>
      </p:guideLst>
    </p:cSldViewPr>
  </p:slideViewPr>
  <p:notesTextViewPr>
    <p:cViewPr>
      <p:scale>
        <a:sx n="1" d="1"/>
        <a:sy n="1" d="1"/>
      </p:scale>
      <p:origin x="0" y="0"/>
    </p:cViewPr>
  </p:notesTextViewPr>
  <p:sorterViewPr>
    <p:cViewPr>
      <p:scale>
        <a:sx n="100" d="100"/>
        <a:sy n="100" d="100"/>
      </p:scale>
      <p:origin x="0" y="-36420"/>
    </p:cViewPr>
  </p:sorterViewPr>
  <p:notesViewPr>
    <p:cSldViewPr showGuides="1">
      <p:cViewPr varScale="1">
        <p:scale>
          <a:sx n="63" d="100"/>
          <a:sy n="63" d="100"/>
        </p:scale>
        <p:origin x="2838" y="108"/>
      </p:cViewPr>
      <p:guideLst>
        <p:guide orient="horz" pos="2956"/>
        <p:guide pos="2236"/>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sz="quarter" idx="1"/>
          </p:nvPr>
        </p:nvSpPr>
        <p:spPr>
          <a:xfrm>
            <a:off x="4021294" y="0"/>
            <a:ext cx="3076363" cy="469265"/>
          </a:xfrm>
          <a:prstGeom prst="rect">
            <a:avLst/>
          </a:prstGeom>
        </p:spPr>
        <p:txBody>
          <a:bodyPr vert="horz" lIns="94192" tIns="47096" rIns="94192" bIns="47096" rtlCol="0"/>
          <a:lstStyle>
            <a:lvl1pPr algn="r">
              <a:defRPr sz="1200"/>
            </a:lvl1pPr>
          </a:lstStyle>
          <a:p>
            <a:fld id="{4954C6E1-AF92-4FB7-A013-0B520EBC30AE}" type="datetimeFigureOut">
              <a:rPr lang="en-US"/>
              <a:t>1/23/2026</a:t>
            </a:fld>
            <a:endParaRPr/>
          </a:p>
        </p:txBody>
      </p:sp>
      <p:sp>
        <p:nvSpPr>
          <p:cNvPr id="4" name="Footer Placeholder 3"/>
          <p:cNvSpPr>
            <a:spLocks noGrp="1"/>
          </p:cNvSpPr>
          <p:nvPr>
            <p:ph type="ftr" sz="quarter" idx="2"/>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5" name="Slide Number Placeholder 4"/>
          <p:cNvSpPr>
            <a:spLocks noGrp="1"/>
          </p:cNvSpPr>
          <p:nvPr>
            <p:ph type="sldNum" sz="quarter" idx="3"/>
          </p:nvPr>
        </p:nvSpPr>
        <p:spPr>
          <a:xfrm>
            <a:off x="4021294" y="8914406"/>
            <a:ext cx="3076363" cy="469265"/>
          </a:xfrm>
          <a:prstGeom prst="rect">
            <a:avLst/>
          </a:prstGeom>
        </p:spPr>
        <p:txBody>
          <a:bodyPr vert="horz" lIns="94192" tIns="47096" rIns="94192" bIns="47096"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idx="1"/>
          </p:nvPr>
        </p:nvSpPr>
        <p:spPr>
          <a:xfrm>
            <a:off x="4021294" y="0"/>
            <a:ext cx="3076363" cy="469265"/>
          </a:xfrm>
          <a:prstGeom prst="rect">
            <a:avLst/>
          </a:prstGeom>
        </p:spPr>
        <p:txBody>
          <a:bodyPr vert="horz" lIns="94192" tIns="47096" rIns="94192" bIns="47096" rtlCol="0"/>
          <a:lstStyle>
            <a:lvl1pPr algn="r">
              <a:defRPr sz="1200"/>
            </a:lvl1pPr>
          </a:lstStyle>
          <a:p>
            <a:fld id="{95C10850-0874-4A61-99B4-D613C5E8D9EA}" type="datetimeFigureOut">
              <a:rPr lang="en-US"/>
              <a:t>1/23/2026</a:t>
            </a:fld>
            <a:endParaRPr/>
          </a:p>
        </p:txBody>
      </p:sp>
      <p:sp>
        <p:nvSpPr>
          <p:cNvPr id="4" name="Slide Image Placeholder 3"/>
          <p:cNvSpPr>
            <a:spLocks noGrp="1" noRot="1" noChangeAspect="1"/>
          </p:cNvSpPr>
          <p:nvPr>
            <p:ph type="sldImg" idx="2"/>
          </p:nvPr>
        </p:nvSpPr>
        <p:spPr>
          <a:xfrm>
            <a:off x="422275" y="703263"/>
            <a:ext cx="6254750" cy="3519487"/>
          </a:xfrm>
          <a:prstGeom prst="rect">
            <a:avLst/>
          </a:prstGeom>
          <a:noFill/>
          <a:ln w="12700">
            <a:solidFill>
              <a:prstClr val="black"/>
            </a:solidFill>
          </a:ln>
        </p:spPr>
        <p:txBody>
          <a:bodyPr vert="horz" lIns="94192" tIns="47096" rIns="94192" bIns="47096" rtlCol="0" anchor="ctr"/>
          <a:lstStyle/>
          <a:p>
            <a:endParaRPr/>
          </a:p>
        </p:txBody>
      </p:sp>
      <p:sp>
        <p:nvSpPr>
          <p:cNvPr id="5" name="Notes Placeholder 4"/>
          <p:cNvSpPr>
            <a:spLocks noGrp="1"/>
          </p:cNvSpPr>
          <p:nvPr>
            <p:ph type="body" sz="quarter" idx="3"/>
          </p:nvPr>
        </p:nvSpPr>
        <p:spPr>
          <a:xfrm>
            <a:off x="709930" y="4458018"/>
            <a:ext cx="5679440" cy="4223385"/>
          </a:xfrm>
          <a:prstGeom prst="rect">
            <a:avLst/>
          </a:prstGeom>
        </p:spPr>
        <p:txBody>
          <a:bodyPr vert="horz" lIns="94192" tIns="47096" rIns="94192" bIns="47096"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7" name="Slide Number Placeholder 6"/>
          <p:cNvSpPr>
            <a:spLocks noGrp="1"/>
          </p:cNvSpPr>
          <p:nvPr>
            <p:ph type="sldNum" sz="quarter" idx="5"/>
          </p:nvPr>
        </p:nvSpPr>
        <p:spPr>
          <a:xfrm>
            <a:off x="4021294" y="8914406"/>
            <a:ext cx="3076363" cy="469265"/>
          </a:xfrm>
          <a:prstGeom prst="rect">
            <a:avLst/>
          </a:prstGeom>
        </p:spPr>
        <p:txBody>
          <a:bodyPr vert="horz" lIns="94192" tIns="47096" rIns="94192" bIns="47096"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1/23/2026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1/23/2026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1/23/2026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1/23/2026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1/23/2026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1/23/2026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1/23/2026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1/23/2026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D0327-4684-F7DC-0FBC-4C70B9974E4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3002BA4-6D03-FDED-4442-23922840EEE1}"/>
              </a:ext>
            </a:extLst>
          </p:cNvPr>
          <p:cNvSpPr>
            <a:spLocks noGrp="1"/>
          </p:cNvSpPr>
          <p:nvPr>
            <p:ph type="title"/>
          </p:nvPr>
        </p:nvSpPr>
        <p:spPr>
          <a:xfrm>
            <a:off x="914161" y="457201"/>
            <a:ext cx="10360501" cy="1371599"/>
          </a:xfrm>
        </p:spPr>
        <p:txBody>
          <a:bodyPr>
            <a:noAutofit/>
          </a:bodyPr>
          <a:lstStyle/>
          <a:p>
            <a:pPr lvl="0"/>
            <a:r>
              <a:rPr lang="en-US" sz="4800" dirty="0"/>
              <a:t>2. To what date were we brought in our </a:t>
            </a:r>
            <a:r>
              <a:rPr lang="en-US" sz="4800" u="sng" dirty="0"/>
              <a:t>last</a:t>
            </a:r>
            <a:r>
              <a:rPr lang="en-US" sz="4800" dirty="0"/>
              <a:t> lesson?</a:t>
            </a:r>
          </a:p>
        </p:txBody>
      </p:sp>
      <p:sp>
        <p:nvSpPr>
          <p:cNvPr id="14" name="Content Placeholder 13">
            <a:extLst>
              <a:ext uri="{FF2B5EF4-FFF2-40B4-BE49-F238E27FC236}">
                <a16:creationId xmlns:a16="http://schemas.microsoft.com/office/drawing/2014/main" id="{35D50964-D993-EC74-210B-02C64D35DF52}"/>
              </a:ext>
            </a:extLst>
          </p:cNvPr>
          <p:cNvSpPr>
            <a:spLocks noGrp="1"/>
          </p:cNvSpPr>
          <p:nvPr>
            <p:ph idx="1"/>
          </p:nvPr>
        </p:nvSpPr>
        <p:spPr>
          <a:xfrm>
            <a:off x="1065211" y="2819400"/>
            <a:ext cx="5788417" cy="2971800"/>
          </a:xfrm>
        </p:spPr>
        <p:txBody>
          <a:bodyPr>
            <a:noAutofit/>
          </a:bodyPr>
          <a:lstStyle/>
          <a:p>
            <a:pPr marL="0" indent="0">
              <a:buNone/>
            </a:pPr>
            <a:r>
              <a:rPr lang="en-US" sz="6000" i="1" dirty="0"/>
              <a:t>August 11, 1840</a:t>
            </a:r>
          </a:p>
        </p:txBody>
      </p:sp>
      <p:pic>
        <p:nvPicPr>
          <p:cNvPr id="2052" name="Picture 4" descr="213,000+ Question Mark Stock Photos, Pictures &amp; Royalty-Free ...">
            <a:extLst>
              <a:ext uri="{FF2B5EF4-FFF2-40B4-BE49-F238E27FC236}">
                <a16:creationId xmlns:a16="http://schemas.microsoft.com/office/drawing/2014/main" id="{C8173DEB-A9C2-E971-2CFA-DF5CAF292A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7829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139E6-0524-B54F-4EFE-D71C483103A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C987DEA-BDEC-DAB4-A30B-EAF89E402841}"/>
              </a:ext>
            </a:extLst>
          </p:cNvPr>
          <p:cNvSpPr>
            <a:spLocks noGrp="1"/>
          </p:cNvSpPr>
          <p:nvPr>
            <p:ph type="title"/>
          </p:nvPr>
        </p:nvSpPr>
        <p:spPr>
          <a:xfrm>
            <a:off x="914161" y="457201"/>
            <a:ext cx="10360501" cy="1371599"/>
          </a:xfrm>
        </p:spPr>
        <p:txBody>
          <a:bodyPr>
            <a:noAutofit/>
          </a:bodyPr>
          <a:lstStyle/>
          <a:p>
            <a:pPr lvl="0"/>
            <a:r>
              <a:rPr lang="en-US" sz="4800" dirty="0"/>
              <a:t>3. What prophetic Period then closed?   </a:t>
            </a:r>
          </a:p>
        </p:txBody>
      </p:sp>
      <p:sp>
        <p:nvSpPr>
          <p:cNvPr id="14" name="Content Placeholder 13">
            <a:extLst>
              <a:ext uri="{FF2B5EF4-FFF2-40B4-BE49-F238E27FC236}">
                <a16:creationId xmlns:a16="http://schemas.microsoft.com/office/drawing/2014/main" id="{DF9AC860-E0A5-A8E0-BEC5-2118F440ECE5}"/>
              </a:ext>
            </a:extLst>
          </p:cNvPr>
          <p:cNvSpPr>
            <a:spLocks noGrp="1"/>
          </p:cNvSpPr>
          <p:nvPr>
            <p:ph idx="1"/>
          </p:nvPr>
        </p:nvSpPr>
        <p:spPr>
          <a:xfrm>
            <a:off x="1065211" y="2133600"/>
            <a:ext cx="5788417" cy="3657600"/>
          </a:xfrm>
        </p:spPr>
        <p:txBody>
          <a:bodyPr>
            <a:noAutofit/>
          </a:bodyPr>
          <a:lstStyle/>
          <a:p>
            <a:pPr marL="0" indent="0">
              <a:buNone/>
            </a:pPr>
            <a:r>
              <a:rPr lang="en-US" sz="3600" b="1" dirty="0"/>
              <a:t>Answer:</a:t>
            </a:r>
            <a:r>
              <a:rPr lang="en-US" sz="3600" dirty="0"/>
              <a:t> The second woe, the sounding of the sixth trumpet.</a:t>
            </a:r>
            <a:endParaRPr lang="en-US" sz="7200" i="1" dirty="0"/>
          </a:p>
        </p:txBody>
      </p:sp>
      <p:pic>
        <p:nvPicPr>
          <p:cNvPr id="2052" name="Picture 4" descr="213,000+ Question Mark Stock Photos, Pictures &amp; Royalty-Free ...">
            <a:extLst>
              <a:ext uri="{FF2B5EF4-FFF2-40B4-BE49-F238E27FC236}">
                <a16:creationId xmlns:a16="http://schemas.microsoft.com/office/drawing/2014/main" id="{45D8219D-4F69-C432-6B28-F971D1A4B2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5119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2147-AF0F-AA59-9096-F70C92A4C01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9140BFC-448D-D510-15D4-5BDB9F50CC16}"/>
              </a:ext>
            </a:extLst>
          </p:cNvPr>
          <p:cNvSpPr>
            <a:spLocks noGrp="1"/>
          </p:cNvSpPr>
          <p:nvPr>
            <p:ph type="title"/>
          </p:nvPr>
        </p:nvSpPr>
        <p:spPr>
          <a:xfrm>
            <a:off x="914161" y="457201"/>
            <a:ext cx="10360501" cy="1371599"/>
          </a:xfrm>
        </p:spPr>
        <p:txBody>
          <a:bodyPr>
            <a:noAutofit/>
          </a:bodyPr>
          <a:lstStyle/>
          <a:p>
            <a:pPr lvl="0"/>
            <a:r>
              <a:rPr lang="en-US" sz="4800" dirty="0"/>
              <a:t>4.  After that, what was to come quickly?  </a:t>
            </a:r>
          </a:p>
        </p:txBody>
      </p:sp>
      <p:sp>
        <p:nvSpPr>
          <p:cNvPr id="14" name="Content Placeholder 13">
            <a:extLst>
              <a:ext uri="{FF2B5EF4-FFF2-40B4-BE49-F238E27FC236}">
                <a16:creationId xmlns:a16="http://schemas.microsoft.com/office/drawing/2014/main" id="{6CC71FAE-EE11-3164-A1DC-A9D2DDCEF889}"/>
              </a:ext>
            </a:extLst>
          </p:cNvPr>
          <p:cNvSpPr>
            <a:spLocks noGrp="1"/>
          </p:cNvSpPr>
          <p:nvPr>
            <p:ph idx="1"/>
          </p:nvPr>
        </p:nvSpPr>
        <p:spPr>
          <a:xfrm>
            <a:off x="1065211" y="2133600"/>
            <a:ext cx="5788417" cy="3657600"/>
          </a:xfrm>
        </p:spPr>
        <p:txBody>
          <a:bodyPr>
            <a:noAutofit/>
          </a:bodyPr>
          <a:lstStyle/>
          <a:p>
            <a:pPr marL="0" indent="0">
              <a:buNone/>
            </a:pPr>
            <a:r>
              <a:rPr lang="en-US" sz="4000" i="1" dirty="0"/>
              <a:t>Revelation 11:14</a:t>
            </a:r>
            <a:endParaRPr lang="en-US" sz="8000" i="1" dirty="0"/>
          </a:p>
        </p:txBody>
      </p:sp>
      <p:pic>
        <p:nvPicPr>
          <p:cNvPr id="2052" name="Picture 4" descr="213,000+ Question Mark Stock Photos, Pictures &amp; Royalty-Free ...">
            <a:extLst>
              <a:ext uri="{FF2B5EF4-FFF2-40B4-BE49-F238E27FC236}">
                <a16:creationId xmlns:a16="http://schemas.microsoft.com/office/drawing/2014/main" id="{01622B4D-AAA3-6EFA-9611-907B33FD96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3029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94362-E783-B5AF-2941-7A6799D30C0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67E766-4C50-14E5-8D4D-456651BC647A}"/>
              </a:ext>
            </a:extLst>
          </p:cNvPr>
          <p:cNvSpPr>
            <a:spLocks noGrp="1"/>
          </p:cNvSpPr>
          <p:nvPr>
            <p:ph type="body" sz="half" idx="2"/>
          </p:nvPr>
        </p:nvSpPr>
        <p:spPr>
          <a:xfrm>
            <a:off x="7759699" y="1651000"/>
            <a:ext cx="4367662" cy="4800600"/>
          </a:xfrm>
        </p:spPr>
        <p:txBody>
          <a:bodyPr>
            <a:noAutofit/>
          </a:bodyPr>
          <a:lstStyle/>
          <a:p>
            <a:r>
              <a:rPr lang="en-US" sz="4400" b="1" baseline="30000" dirty="0"/>
              <a:t>14 </a:t>
            </a:r>
            <a:r>
              <a:rPr lang="en-US" sz="4400" dirty="0"/>
              <a:t>The second woe is past; and, behold, the third woe cometh quickly.</a:t>
            </a:r>
            <a:endParaRPr lang="en-US" sz="71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06386DB-4775-EA8B-2B37-7F32B838631E}"/>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11:14</a:t>
            </a:r>
          </a:p>
        </p:txBody>
      </p:sp>
      <p:pic>
        <p:nvPicPr>
          <p:cNvPr id="3074" name="Picture 2" descr="Why I am a 7th trumpet rapture-ist and maybe you should be too! | Until All  Have Heard">
            <a:extLst>
              <a:ext uri="{FF2B5EF4-FFF2-40B4-BE49-F238E27FC236}">
                <a16:creationId xmlns:a16="http://schemas.microsoft.com/office/drawing/2014/main" id="{6D55B38B-FA2A-A072-6696-E87196DE743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542" r="6325"/>
          <a:stretch>
            <a:fillRect/>
          </a:stretch>
        </p:blipFill>
        <p:spPr bwMode="auto">
          <a:xfrm>
            <a:off x="344904" y="228600"/>
            <a:ext cx="70104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70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D44A3-1B95-152D-6008-E8CDC8E4F0D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84B79DF-E3BD-D732-D28E-886DDF6B132E}"/>
              </a:ext>
            </a:extLst>
          </p:cNvPr>
          <p:cNvSpPr>
            <a:spLocks noGrp="1"/>
          </p:cNvSpPr>
          <p:nvPr>
            <p:ph type="title"/>
          </p:nvPr>
        </p:nvSpPr>
        <p:spPr>
          <a:xfrm>
            <a:off x="914161" y="457201"/>
            <a:ext cx="10360501" cy="1371599"/>
          </a:xfrm>
        </p:spPr>
        <p:txBody>
          <a:bodyPr>
            <a:noAutofit/>
          </a:bodyPr>
          <a:lstStyle/>
          <a:p>
            <a:pPr lvl="0"/>
            <a:r>
              <a:rPr lang="en-US" sz="4800" dirty="0"/>
              <a:t>5. How many woes were there to be?</a:t>
            </a:r>
            <a:endParaRPr lang="en-US" sz="6600" dirty="0"/>
          </a:p>
        </p:txBody>
      </p:sp>
      <p:sp>
        <p:nvSpPr>
          <p:cNvPr id="14" name="Content Placeholder 13">
            <a:extLst>
              <a:ext uri="{FF2B5EF4-FFF2-40B4-BE49-F238E27FC236}">
                <a16:creationId xmlns:a16="http://schemas.microsoft.com/office/drawing/2014/main" id="{8795F50C-A0F8-E0F0-B036-15E8E8A8EF91}"/>
              </a:ext>
            </a:extLst>
          </p:cNvPr>
          <p:cNvSpPr>
            <a:spLocks noGrp="1"/>
          </p:cNvSpPr>
          <p:nvPr>
            <p:ph idx="1"/>
          </p:nvPr>
        </p:nvSpPr>
        <p:spPr>
          <a:xfrm>
            <a:off x="1065211" y="2133600"/>
            <a:ext cx="5788417" cy="3657600"/>
          </a:xfrm>
        </p:spPr>
        <p:txBody>
          <a:bodyPr>
            <a:noAutofit/>
          </a:bodyPr>
          <a:lstStyle/>
          <a:p>
            <a:pPr marL="0" indent="0">
              <a:buNone/>
            </a:pPr>
            <a:r>
              <a:rPr lang="en-US" sz="4000" i="1" dirty="0"/>
              <a:t>Revelation 8:13</a:t>
            </a:r>
            <a:endParaRPr lang="en-US" sz="8000" i="1" dirty="0"/>
          </a:p>
        </p:txBody>
      </p:sp>
      <p:pic>
        <p:nvPicPr>
          <p:cNvPr id="2052" name="Picture 4" descr="213,000+ Question Mark Stock Photos, Pictures &amp; Royalty-Free ...">
            <a:extLst>
              <a:ext uri="{FF2B5EF4-FFF2-40B4-BE49-F238E27FC236}">
                <a16:creationId xmlns:a16="http://schemas.microsoft.com/office/drawing/2014/main" id="{BCD43640-0F1A-8CE9-E308-2F9434E1D5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60815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D14B9-D724-305F-4CBA-7D9541FB35B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063E94-FF77-6ADD-9959-02560B0F6D94}"/>
              </a:ext>
            </a:extLst>
          </p:cNvPr>
          <p:cNvSpPr>
            <a:spLocks noGrp="1"/>
          </p:cNvSpPr>
          <p:nvPr>
            <p:ph type="body" sz="half" idx="2"/>
          </p:nvPr>
        </p:nvSpPr>
        <p:spPr>
          <a:xfrm>
            <a:off x="7759699" y="1651000"/>
            <a:ext cx="4367662" cy="4800600"/>
          </a:xfrm>
        </p:spPr>
        <p:txBody>
          <a:bodyPr>
            <a:noAutofit/>
          </a:bodyPr>
          <a:lstStyle/>
          <a:p>
            <a:r>
              <a:rPr lang="en-US" sz="3200" b="1" baseline="30000" dirty="0"/>
              <a:t>13 </a:t>
            </a:r>
            <a:r>
              <a:rPr lang="en-US" sz="3200" dirty="0"/>
              <a:t>And I beheld, and heard an angel flying through the midst of heaven, saying with a loud voice, Woe, woe, woe, to the </a:t>
            </a:r>
            <a:r>
              <a:rPr lang="en-US" sz="3200" dirty="0" err="1"/>
              <a:t>inhabiters</a:t>
            </a:r>
            <a:r>
              <a:rPr lang="en-US" sz="3200" dirty="0"/>
              <a:t> of the earth by reason of the other voices of the trumpet of the three angels, which are yet to sound!</a:t>
            </a:r>
            <a:endParaRPr lang="en-US" sz="12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8E92F0B-4558-D986-ECE7-C72FEE1062C3}"/>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8:13</a:t>
            </a:r>
          </a:p>
        </p:txBody>
      </p:sp>
      <p:pic>
        <p:nvPicPr>
          <p:cNvPr id="4098" name="Picture 2" descr="The Seven Trumpets of Revelation 8-11 (Biblical Stories Explained)">
            <a:extLst>
              <a:ext uri="{FF2B5EF4-FFF2-40B4-BE49-F238E27FC236}">
                <a16:creationId xmlns:a16="http://schemas.microsoft.com/office/drawing/2014/main" id="{C2E1DA6C-F309-18B7-659A-B10CC28314D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043" t="11952" r="40117" b="250"/>
          <a:stretch>
            <a:fillRect/>
          </a:stretch>
        </p:blipFill>
        <p:spPr bwMode="auto">
          <a:xfrm>
            <a:off x="307196" y="457200"/>
            <a:ext cx="7086601" cy="6157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2454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C350D-2292-7D46-6F50-22094082EFA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A6A7A27-2499-349E-8E70-E1C50BD81F84}"/>
              </a:ext>
            </a:extLst>
          </p:cNvPr>
          <p:cNvSpPr>
            <a:spLocks noGrp="1"/>
          </p:cNvSpPr>
          <p:nvPr>
            <p:ph type="title"/>
          </p:nvPr>
        </p:nvSpPr>
        <p:spPr>
          <a:xfrm>
            <a:off x="914161" y="457201"/>
            <a:ext cx="10360501" cy="1371599"/>
          </a:xfrm>
        </p:spPr>
        <p:txBody>
          <a:bodyPr>
            <a:noAutofit/>
          </a:bodyPr>
          <a:lstStyle/>
          <a:p>
            <a:pPr lvl="0"/>
            <a:r>
              <a:rPr lang="en-US" sz="4800" dirty="0"/>
              <a:t>6.  With what are these three woes connected?</a:t>
            </a:r>
          </a:p>
        </p:txBody>
      </p:sp>
      <p:pic>
        <p:nvPicPr>
          <p:cNvPr id="2052" name="Picture 4" descr="213,000+ Question Mark Stock Photos, Pictures &amp; Royalty-Free ...">
            <a:extLst>
              <a:ext uri="{FF2B5EF4-FFF2-40B4-BE49-F238E27FC236}">
                <a16:creationId xmlns:a16="http://schemas.microsoft.com/office/drawing/2014/main" id="{38F09033-0169-53EA-6D77-2A20E3B9B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2731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9DD98-07AB-7B89-D12E-6369838DAE1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FACC3D6-0310-2B40-BB65-803AF10CBB17}"/>
              </a:ext>
            </a:extLst>
          </p:cNvPr>
          <p:cNvSpPr>
            <a:spLocks noGrp="1"/>
          </p:cNvSpPr>
          <p:nvPr>
            <p:ph type="title"/>
          </p:nvPr>
        </p:nvSpPr>
        <p:spPr>
          <a:xfrm>
            <a:off x="914161" y="457201"/>
            <a:ext cx="10360501" cy="1371599"/>
          </a:xfrm>
        </p:spPr>
        <p:txBody>
          <a:bodyPr>
            <a:noAutofit/>
          </a:bodyPr>
          <a:lstStyle/>
          <a:p>
            <a:pPr lvl="0"/>
            <a:r>
              <a:rPr lang="en-US" sz="4800" dirty="0"/>
              <a:t>6.  With what are these three woes connected?</a:t>
            </a:r>
          </a:p>
        </p:txBody>
      </p:sp>
      <p:sp>
        <p:nvSpPr>
          <p:cNvPr id="14" name="Content Placeholder 13">
            <a:extLst>
              <a:ext uri="{FF2B5EF4-FFF2-40B4-BE49-F238E27FC236}">
                <a16:creationId xmlns:a16="http://schemas.microsoft.com/office/drawing/2014/main" id="{E56D2BB4-E9E9-F0D0-32F0-6C865E8E2EED}"/>
              </a:ext>
            </a:extLst>
          </p:cNvPr>
          <p:cNvSpPr>
            <a:spLocks noGrp="1"/>
          </p:cNvSpPr>
          <p:nvPr>
            <p:ph idx="1"/>
          </p:nvPr>
        </p:nvSpPr>
        <p:spPr>
          <a:xfrm>
            <a:off x="1065211" y="2133600"/>
            <a:ext cx="6248401" cy="3657600"/>
          </a:xfrm>
        </p:spPr>
        <p:txBody>
          <a:bodyPr>
            <a:noAutofit/>
          </a:bodyPr>
          <a:lstStyle/>
          <a:p>
            <a:pPr marL="0" indent="0">
              <a:buNone/>
            </a:pPr>
            <a:r>
              <a:rPr lang="en-US" sz="3600" dirty="0"/>
              <a:t>They are connected with </a:t>
            </a:r>
            <a:r>
              <a:rPr lang="en-US" sz="3600" b="1" dirty="0"/>
              <a:t>the trumpets</a:t>
            </a:r>
            <a:r>
              <a:rPr lang="en-US" sz="3600" dirty="0"/>
              <a:t>, specifically:</a:t>
            </a:r>
          </a:p>
          <a:p>
            <a:r>
              <a:rPr lang="en-US" sz="3200" b="1" dirty="0"/>
              <a:t>The 5th trumpet</a:t>
            </a:r>
            <a:r>
              <a:rPr lang="en-US" sz="3200" dirty="0"/>
              <a:t> → first woe</a:t>
            </a:r>
          </a:p>
          <a:p>
            <a:r>
              <a:rPr lang="en-US" sz="3200" b="1" dirty="0"/>
              <a:t>The 6th trumpet</a:t>
            </a:r>
            <a:r>
              <a:rPr lang="en-US" sz="3200" dirty="0"/>
              <a:t> → second woe</a:t>
            </a:r>
          </a:p>
          <a:p>
            <a:r>
              <a:rPr lang="en-US" sz="3200" b="1" dirty="0"/>
              <a:t>The 7th trumpet</a:t>
            </a:r>
            <a:r>
              <a:rPr lang="en-US" sz="3200" dirty="0"/>
              <a:t> → third woe</a:t>
            </a:r>
          </a:p>
        </p:txBody>
      </p:sp>
      <p:pic>
        <p:nvPicPr>
          <p:cNvPr id="2052" name="Picture 4" descr="213,000+ Question Mark Stock Photos, Pictures &amp; Royalty-Free ...">
            <a:extLst>
              <a:ext uri="{FF2B5EF4-FFF2-40B4-BE49-F238E27FC236}">
                <a16:creationId xmlns:a16="http://schemas.microsoft.com/office/drawing/2014/main" id="{14ACC9C7-D5C9-E0A6-53F2-4462032AF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8724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D24C-F87C-7B0D-FEA0-5CF3F946F9B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801D641-F7EB-769C-63B7-6E24CC7C7E7E}"/>
              </a:ext>
            </a:extLst>
          </p:cNvPr>
          <p:cNvSpPr>
            <a:spLocks noGrp="1"/>
          </p:cNvSpPr>
          <p:nvPr>
            <p:ph type="title"/>
          </p:nvPr>
        </p:nvSpPr>
        <p:spPr>
          <a:xfrm>
            <a:off x="914161" y="457201"/>
            <a:ext cx="10360501" cy="1371599"/>
          </a:xfrm>
        </p:spPr>
        <p:txBody>
          <a:bodyPr>
            <a:noAutofit/>
          </a:bodyPr>
          <a:lstStyle/>
          <a:p>
            <a:pPr lvl="0"/>
            <a:r>
              <a:rPr lang="en-US" sz="4800" dirty="0"/>
              <a:t>7.  Then with what is the third woe connected?</a:t>
            </a:r>
          </a:p>
        </p:txBody>
      </p:sp>
      <p:pic>
        <p:nvPicPr>
          <p:cNvPr id="2052" name="Picture 4" descr="213,000+ Question Mark Stock Photos, Pictures &amp; Royalty-Free ...">
            <a:extLst>
              <a:ext uri="{FF2B5EF4-FFF2-40B4-BE49-F238E27FC236}">
                <a16:creationId xmlns:a16="http://schemas.microsoft.com/office/drawing/2014/main" id="{C376C7F4-2E95-5046-19A8-FDE3F84A07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4191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7FA16-305C-EB62-7997-3B79A7CA7D5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1E0017B-4674-6958-E992-051FBFC2FD76}"/>
              </a:ext>
            </a:extLst>
          </p:cNvPr>
          <p:cNvSpPr>
            <a:spLocks noGrp="1"/>
          </p:cNvSpPr>
          <p:nvPr>
            <p:ph type="title"/>
          </p:nvPr>
        </p:nvSpPr>
        <p:spPr>
          <a:xfrm>
            <a:off x="914161" y="457201"/>
            <a:ext cx="10360501" cy="1371599"/>
          </a:xfrm>
        </p:spPr>
        <p:txBody>
          <a:bodyPr>
            <a:noAutofit/>
          </a:bodyPr>
          <a:lstStyle/>
          <a:p>
            <a:pPr lvl="0"/>
            <a:r>
              <a:rPr lang="en-US" sz="4800" dirty="0"/>
              <a:t>7.  Then with what is the third woe connected?</a:t>
            </a:r>
          </a:p>
        </p:txBody>
      </p:sp>
      <p:pic>
        <p:nvPicPr>
          <p:cNvPr id="2052" name="Picture 4" descr="213,000+ Question Mark Stock Photos, Pictures &amp; Royalty-Free ...">
            <a:extLst>
              <a:ext uri="{FF2B5EF4-FFF2-40B4-BE49-F238E27FC236}">
                <a16:creationId xmlns:a16="http://schemas.microsoft.com/office/drawing/2014/main" id="{9AF021C1-E04F-CFDB-2DC5-E4EE88F49C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CBA21EA-8007-C0A7-D651-C4844426C76C}"/>
              </a:ext>
            </a:extLst>
          </p:cNvPr>
          <p:cNvSpPr txBox="1"/>
          <p:nvPr/>
        </p:nvSpPr>
        <p:spPr>
          <a:xfrm>
            <a:off x="914161" y="2362200"/>
            <a:ext cx="6094428" cy="1446550"/>
          </a:xfrm>
          <a:prstGeom prst="rect">
            <a:avLst/>
          </a:prstGeom>
          <a:noFill/>
        </p:spPr>
        <p:txBody>
          <a:bodyPr wrap="square">
            <a:spAutoFit/>
          </a:bodyPr>
          <a:lstStyle/>
          <a:p>
            <a:pPr marL="0" indent="0">
              <a:buNone/>
            </a:pPr>
            <a:r>
              <a:rPr lang="en-US" sz="4400" b="1" dirty="0"/>
              <a:t>Answer:  </a:t>
            </a:r>
            <a:r>
              <a:rPr lang="en-US" sz="4400" dirty="0"/>
              <a:t>With the seventh trumpet</a:t>
            </a:r>
            <a:endParaRPr lang="en-US" sz="4000" dirty="0"/>
          </a:p>
        </p:txBody>
      </p:sp>
    </p:spTree>
    <p:extLst>
      <p:ext uri="{BB962C8B-B14F-4D97-AF65-F5344CB8AC3E}">
        <p14:creationId xmlns:p14="http://schemas.microsoft.com/office/powerpoint/2010/main" val="31158307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0D2F3-E2AF-F07F-871A-7E166DD4030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7B9B19A-E3BD-FB9D-C2F9-CF5571780709}"/>
              </a:ext>
            </a:extLst>
          </p:cNvPr>
          <p:cNvSpPr>
            <a:spLocks noGrp="1"/>
          </p:cNvSpPr>
          <p:nvPr>
            <p:ph type="title"/>
          </p:nvPr>
        </p:nvSpPr>
        <p:spPr>
          <a:xfrm>
            <a:off x="914161" y="457201"/>
            <a:ext cx="10360501" cy="1981199"/>
          </a:xfrm>
        </p:spPr>
        <p:txBody>
          <a:bodyPr>
            <a:noAutofit/>
          </a:bodyPr>
          <a:lstStyle/>
          <a:p>
            <a:pPr lvl="0"/>
            <a:r>
              <a:rPr lang="en-US" sz="4400" dirty="0"/>
              <a:t>8.  Then when the third woe does begin, what begins at the same time with it?</a:t>
            </a:r>
            <a:endParaRPr lang="en-US" sz="6000" dirty="0"/>
          </a:p>
        </p:txBody>
      </p:sp>
      <p:sp>
        <p:nvSpPr>
          <p:cNvPr id="14" name="Content Placeholder 13">
            <a:extLst>
              <a:ext uri="{FF2B5EF4-FFF2-40B4-BE49-F238E27FC236}">
                <a16:creationId xmlns:a16="http://schemas.microsoft.com/office/drawing/2014/main" id="{7137D030-43A2-2DE4-20F1-CA70E0579EBC}"/>
              </a:ext>
            </a:extLst>
          </p:cNvPr>
          <p:cNvSpPr>
            <a:spLocks noGrp="1"/>
          </p:cNvSpPr>
          <p:nvPr>
            <p:ph idx="1"/>
          </p:nvPr>
        </p:nvSpPr>
        <p:spPr>
          <a:xfrm>
            <a:off x="1011272" y="2743200"/>
            <a:ext cx="6248401" cy="2743200"/>
          </a:xfrm>
        </p:spPr>
        <p:txBody>
          <a:bodyPr>
            <a:noAutofit/>
          </a:bodyPr>
          <a:lstStyle/>
          <a:p>
            <a:pPr marL="0" indent="0">
              <a:buNone/>
            </a:pPr>
            <a:r>
              <a:rPr lang="en-US" sz="4400" b="1" dirty="0"/>
              <a:t>Answer:</a:t>
            </a:r>
            <a:r>
              <a:rPr lang="en-US" sz="4400" dirty="0"/>
              <a:t> The sounding of the seventh trumpet.</a:t>
            </a:r>
            <a:endParaRPr lang="en-US" sz="4800" dirty="0"/>
          </a:p>
        </p:txBody>
      </p:sp>
      <p:pic>
        <p:nvPicPr>
          <p:cNvPr id="2052" name="Picture 4" descr="213,000+ Question Mark Stock Photos, Pictures &amp; Royalty-Free ...">
            <a:extLst>
              <a:ext uri="{FF2B5EF4-FFF2-40B4-BE49-F238E27FC236}">
                <a16:creationId xmlns:a16="http://schemas.microsoft.com/office/drawing/2014/main" id="{C4692260-7A19-57C6-82D0-ED280DABF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0800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D4D29-6D9E-90C1-C3AC-FA24671EA39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D18945E-961C-082D-343A-4A19F5C78238}"/>
              </a:ext>
            </a:extLst>
          </p:cNvPr>
          <p:cNvSpPr>
            <a:spLocks noGrp="1"/>
          </p:cNvSpPr>
          <p:nvPr>
            <p:ph type="title"/>
          </p:nvPr>
        </p:nvSpPr>
        <p:spPr>
          <a:xfrm>
            <a:off x="914161" y="457201"/>
            <a:ext cx="10360501" cy="1295399"/>
          </a:xfrm>
        </p:spPr>
        <p:txBody>
          <a:bodyPr>
            <a:noAutofit/>
          </a:bodyPr>
          <a:lstStyle/>
          <a:p>
            <a:pPr lvl="0"/>
            <a:r>
              <a:rPr lang="en-US" sz="4400" dirty="0"/>
              <a:t>9.  When the seventh angel sounded, what were heard?</a:t>
            </a:r>
            <a:endParaRPr lang="en-US" sz="7200" dirty="0"/>
          </a:p>
        </p:txBody>
      </p:sp>
      <p:sp>
        <p:nvSpPr>
          <p:cNvPr id="14" name="Content Placeholder 13">
            <a:extLst>
              <a:ext uri="{FF2B5EF4-FFF2-40B4-BE49-F238E27FC236}">
                <a16:creationId xmlns:a16="http://schemas.microsoft.com/office/drawing/2014/main" id="{5379E955-1E31-22F5-04B2-2A9A62658AEB}"/>
              </a:ext>
            </a:extLst>
          </p:cNvPr>
          <p:cNvSpPr>
            <a:spLocks noGrp="1"/>
          </p:cNvSpPr>
          <p:nvPr>
            <p:ph idx="1"/>
          </p:nvPr>
        </p:nvSpPr>
        <p:spPr>
          <a:xfrm>
            <a:off x="1011272" y="1943100"/>
            <a:ext cx="6248401" cy="3543300"/>
          </a:xfrm>
        </p:spPr>
        <p:txBody>
          <a:bodyPr>
            <a:noAutofit/>
          </a:bodyPr>
          <a:lstStyle/>
          <a:p>
            <a:pPr marL="0" indent="0">
              <a:buNone/>
            </a:pPr>
            <a:r>
              <a:rPr lang="en-US" sz="4800" i="1" dirty="0"/>
              <a:t>Revelation 11:15</a:t>
            </a:r>
            <a:endParaRPr lang="en-US" sz="6600" dirty="0"/>
          </a:p>
        </p:txBody>
      </p:sp>
      <p:pic>
        <p:nvPicPr>
          <p:cNvPr id="2052" name="Picture 4" descr="213,000+ Question Mark Stock Photos, Pictures &amp; Royalty-Free ...">
            <a:extLst>
              <a:ext uri="{FF2B5EF4-FFF2-40B4-BE49-F238E27FC236}">
                <a16:creationId xmlns:a16="http://schemas.microsoft.com/office/drawing/2014/main" id="{95180E19-AA0E-12E5-CF66-F2A91FBD4E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181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39C72-CA02-FC97-7B9D-067C72876C2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CE33009-ED79-8208-C674-15824EB647C5}"/>
              </a:ext>
            </a:extLst>
          </p:cNvPr>
          <p:cNvSpPr>
            <a:spLocks noGrp="1"/>
          </p:cNvSpPr>
          <p:nvPr>
            <p:ph type="body" sz="half" idx="2"/>
          </p:nvPr>
        </p:nvSpPr>
        <p:spPr>
          <a:xfrm>
            <a:off x="7759699" y="1651000"/>
            <a:ext cx="4367662" cy="4800600"/>
          </a:xfrm>
        </p:spPr>
        <p:txBody>
          <a:bodyPr>
            <a:noAutofit/>
          </a:bodyPr>
          <a:lstStyle/>
          <a:p>
            <a:r>
              <a:rPr lang="en-US" sz="3200" b="1" baseline="30000" dirty="0"/>
              <a:t>15 </a:t>
            </a:r>
            <a:r>
              <a:rPr lang="en-US" sz="3200" dirty="0"/>
              <a:t>And the seventh angel sounded; and there were great voices in heaven, saying, The kingdoms of this world are become the kingdoms of our Lord, and of his Christ; and he shall reign for ever and ever.</a:t>
            </a:r>
            <a:endParaRPr lang="en-US" sz="213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B8FC54A-E284-285D-6ABA-4426C36B4357}"/>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11:15</a:t>
            </a:r>
          </a:p>
        </p:txBody>
      </p:sp>
      <p:pic>
        <p:nvPicPr>
          <p:cNvPr id="5124" name="Picture 4" descr="the seventh trumpet (revelation 11:15a) — full proof gospel ministries">
            <a:extLst>
              <a:ext uri="{FF2B5EF4-FFF2-40B4-BE49-F238E27FC236}">
                <a16:creationId xmlns:a16="http://schemas.microsoft.com/office/drawing/2014/main" id="{BE935C78-4EA6-1E2C-6E99-40DA9A407C8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0945"/>
          <a:stretch>
            <a:fillRect/>
          </a:stretch>
        </p:blipFill>
        <p:spPr bwMode="auto">
          <a:xfrm>
            <a:off x="220646" y="228600"/>
            <a:ext cx="7187406"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2413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7E641-BBA4-C400-A7BF-0978681334D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17740C7-64C1-249B-2269-1FDF4B59B5C9}"/>
              </a:ext>
            </a:extLst>
          </p:cNvPr>
          <p:cNvSpPr>
            <a:spLocks noGrp="1"/>
          </p:cNvSpPr>
          <p:nvPr>
            <p:ph type="title"/>
          </p:nvPr>
        </p:nvSpPr>
        <p:spPr>
          <a:xfrm>
            <a:off x="914161" y="457201"/>
            <a:ext cx="10360501" cy="1752599"/>
          </a:xfrm>
        </p:spPr>
        <p:txBody>
          <a:bodyPr>
            <a:noAutofit/>
          </a:bodyPr>
          <a:lstStyle/>
          <a:p>
            <a:pPr lvl="0"/>
            <a:r>
              <a:rPr lang="en-US" sz="4400" dirty="0"/>
              <a:t>10.  What other notable events are mentioned in connection with the seventh trumpet?</a:t>
            </a:r>
            <a:endParaRPr lang="en-US" sz="8800" dirty="0"/>
          </a:p>
        </p:txBody>
      </p:sp>
      <p:sp>
        <p:nvSpPr>
          <p:cNvPr id="14" name="Content Placeholder 13">
            <a:extLst>
              <a:ext uri="{FF2B5EF4-FFF2-40B4-BE49-F238E27FC236}">
                <a16:creationId xmlns:a16="http://schemas.microsoft.com/office/drawing/2014/main" id="{8DFC479D-A1B6-347D-655F-D44E05A79607}"/>
              </a:ext>
            </a:extLst>
          </p:cNvPr>
          <p:cNvSpPr>
            <a:spLocks noGrp="1"/>
          </p:cNvSpPr>
          <p:nvPr>
            <p:ph idx="1"/>
          </p:nvPr>
        </p:nvSpPr>
        <p:spPr>
          <a:xfrm>
            <a:off x="1011272" y="2362200"/>
            <a:ext cx="6248401" cy="3124200"/>
          </a:xfrm>
        </p:spPr>
        <p:txBody>
          <a:bodyPr>
            <a:noAutofit/>
          </a:bodyPr>
          <a:lstStyle/>
          <a:p>
            <a:pPr marL="0" indent="0">
              <a:buNone/>
            </a:pPr>
            <a:r>
              <a:rPr lang="en-US" sz="4800" i="1" dirty="0"/>
              <a:t>Revelation 11:18, 19</a:t>
            </a:r>
            <a:endParaRPr lang="en-US" sz="6600" dirty="0"/>
          </a:p>
        </p:txBody>
      </p:sp>
      <p:pic>
        <p:nvPicPr>
          <p:cNvPr id="2052" name="Picture 4" descr="213,000+ Question Mark Stock Photos, Pictures &amp; Royalty-Free ...">
            <a:extLst>
              <a:ext uri="{FF2B5EF4-FFF2-40B4-BE49-F238E27FC236}">
                <a16:creationId xmlns:a16="http://schemas.microsoft.com/office/drawing/2014/main" id="{26EDECB1-86C7-37E1-DF17-6445A37833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717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6B9F6-1AF3-1911-DC96-C211CC1CB8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DF269F-679C-9D60-2DBC-87254445F82E}"/>
              </a:ext>
            </a:extLst>
          </p:cNvPr>
          <p:cNvSpPr>
            <a:spLocks noGrp="1"/>
          </p:cNvSpPr>
          <p:nvPr>
            <p:ph type="body" sz="half" idx="2"/>
          </p:nvPr>
        </p:nvSpPr>
        <p:spPr>
          <a:xfrm>
            <a:off x="7759699" y="1651000"/>
            <a:ext cx="4367662" cy="4800600"/>
          </a:xfrm>
        </p:spPr>
        <p:txBody>
          <a:bodyPr>
            <a:noAutofit/>
          </a:bodyPr>
          <a:lstStyle/>
          <a:p>
            <a:r>
              <a:rPr lang="en-US" sz="2800" b="1" baseline="30000" dirty="0"/>
              <a:t>18 </a:t>
            </a:r>
            <a:r>
              <a:rPr lang="en-US" sz="2800" dirty="0"/>
              <a:t>And the nations were angry, and thy wrath is come, and the time of the dead, that they should be judged, and that thou shouldest give reward unto thy servants the prophets, and to the saints, and them that fear thy name, small and great; and shouldest destroy them which destroy the earth.</a:t>
            </a:r>
            <a:endParaRPr lang="en-US" sz="307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25048E5-86CD-57AA-B840-E3360CAA356A}"/>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11:18</a:t>
            </a:r>
          </a:p>
        </p:txBody>
      </p:sp>
      <p:pic>
        <p:nvPicPr>
          <p:cNvPr id="6146" name="Picture 2" descr="Judge Not, That Ye Be Not Judged&quot; - Geeks Under Grace">
            <a:extLst>
              <a:ext uri="{FF2B5EF4-FFF2-40B4-BE49-F238E27FC236}">
                <a16:creationId xmlns:a16="http://schemas.microsoft.com/office/drawing/2014/main" id="{A8F9F774-BC6D-9A88-5909-17C0567218A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411" r="18528"/>
          <a:stretch>
            <a:fillRect/>
          </a:stretch>
        </p:blipFill>
        <p:spPr bwMode="auto">
          <a:xfrm>
            <a:off x="212970" y="279400"/>
            <a:ext cx="7136950" cy="629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4261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1302C-A4D9-505C-99C6-3CDCF304F9F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79A000-B34F-E757-D2A7-FB7D6C6E3015}"/>
              </a:ext>
            </a:extLst>
          </p:cNvPr>
          <p:cNvSpPr>
            <a:spLocks noGrp="1"/>
          </p:cNvSpPr>
          <p:nvPr>
            <p:ph type="body" sz="half" idx="2"/>
          </p:nvPr>
        </p:nvSpPr>
        <p:spPr>
          <a:xfrm>
            <a:off x="7759699" y="1651000"/>
            <a:ext cx="4367662" cy="4800600"/>
          </a:xfrm>
        </p:spPr>
        <p:txBody>
          <a:bodyPr>
            <a:noAutofit/>
          </a:bodyPr>
          <a:lstStyle/>
          <a:p>
            <a:r>
              <a:rPr lang="en-US" sz="3200" b="1" baseline="30000" dirty="0"/>
              <a:t>19 </a:t>
            </a:r>
            <a:r>
              <a:rPr lang="en-US" sz="3200" dirty="0"/>
              <a:t>And the temple of God was opened in heaven, and there was seen in his temple the ark of his testament: and there were lightnings, and voices, and </a:t>
            </a:r>
            <a:r>
              <a:rPr lang="en-US" sz="3200" dirty="0" err="1"/>
              <a:t>thunderings</a:t>
            </a:r>
            <a:r>
              <a:rPr lang="en-US" sz="3200" dirty="0"/>
              <a:t>, and an earthquake, and great hail.</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D936F95-3A3D-0C8F-FAE8-D35B3B19B267}"/>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11:19</a:t>
            </a:r>
          </a:p>
        </p:txBody>
      </p:sp>
      <p:pic>
        <p:nvPicPr>
          <p:cNvPr id="7170" name="Picture 2" descr="ark of the covenant ...">
            <a:extLst>
              <a:ext uri="{FF2B5EF4-FFF2-40B4-BE49-F238E27FC236}">
                <a16:creationId xmlns:a16="http://schemas.microsoft.com/office/drawing/2014/main" id="{F94BBFD9-A2DF-2069-36E5-23C862967A8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8377" r="7774"/>
          <a:stretch>
            <a:fillRect/>
          </a:stretch>
        </p:blipFill>
        <p:spPr bwMode="auto">
          <a:xfrm>
            <a:off x="457201" y="355600"/>
            <a:ext cx="6880863" cy="614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234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51560-9E91-F0CF-F190-F511FBC33A6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66C9E1E-87EF-8A57-FD37-FBA5F3F831FF}"/>
              </a:ext>
            </a:extLst>
          </p:cNvPr>
          <p:cNvSpPr>
            <a:spLocks noGrp="1"/>
          </p:cNvSpPr>
          <p:nvPr>
            <p:ph type="title"/>
          </p:nvPr>
        </p:nvSpPr>
        <p:spPr>
          <a:xfrm>
            <a:off x="914161" y="457201"/>
            <a:ext cx="10360501" cy="1752599"/>
          </a:xfrm>
        </p:spPr>
        <p:txBody>
          <a:bodyPr>
            <a:noAutofit/>
          </a:bodyPr>
          <a:lstStyle/>
          <a:p>
            <a:pPr lvl="0"/>
            <a:r>
              <a:rPr lang="en-US" sz="5400" dirty="0"/>
              <a:t>11. What is meant by the wrath of God?</a:t>
            </a:r>
            <a:endParaRPr lang="en-US" sz="16600" dirty="0"/>
          </a:p>
        </p:txBody>
      </p:sp>
      <p:sp>
        <p:nvSpPr>
          <p:cNvPr id="14" name="Content Placeholder 13">
            <a:extLst>
              <a:ext uri="{FF2B5EF4-FFF2-40B4-BE49-F238E27FC236}">
                <a16:creationId xmlns:a16="http://schemas.microsoft.com/office/drawing/2014/main" id="{4A2FDA90-F0E7-9584-0AFF-E106D12A3C34}"/>
              </a:ext>
            </a:extLst>
          </p:cNvPr>
          <p:cNvSpPr>
            <a:spLocks noGrp="1"/>
          </p:cNvSpPr>
          <p:nvPr>
            <p:ph idx="1"/>
          </p:nvPr>
        </p:nvSpPr>
        <p:spPr>
          <a:xfrm>
            <a:off x="1011272" y="2362200"/>
            <a:ext cx="6248401" cy="3124200"/>
          </a:xfrm>
        </p:spPr>
        <p:txBody>
          <a:bodyPr>
            <a:noAutofit/>
          </a:bodyPr>
          <a:lstStyle/>
          <a:p>
            <a:pPr marL="0" indent="0">
              <a:buNone/>
            </a:pPr>
            <a:r>
              <a:rPr lang="en-US" sz="4800" i="1" dirty="0"/>
              <a:t>Revelation 15:1</a:t>
            </a:r>
            <a:endParaRPr lang="en-US" sz="6600" dirty="0"/>
          </a:p>
        </p:txBody>
      </p:sp>
      <p:pic>
        <p:nvPicPr>
          <p:cNvPr id="2052" name="Picture 4" descr="213,000+ Question Mark Stock Photos, Pictures &amp; Royalty-Free ...">
            <a:extLst>
              <a:ext uri="{FF2B5EF4-FFF2-40B4-BE49-F238E27FC236}">
                <a16:creationId xmlns:a16="http://schemas.microsoft.com/office/drawing/2014/main" id="{682F7482-428C-A6BC-1104-9C80C80347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4518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D389D-3AC7-3087-C60D-F18CF7E8AA9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792F6B-F70B-90B2-8264-721C2520BE3D}"/>
              </a:ext>
            </a:extLst>
          </p:cNvPr>
          <p:cNvSpPr>
            <a:spLocks noGrp="1"/>
          </p:cNvSpPr>
          <p:nvPr>
            <p:ph type="body" sz="half" idx="2"/>
          </p:nvPr>
        </p:nvSpPr>
        <p:spPr>
          <a:xfrm>
            <a:off x="7759699" y="1651000"/>
            <a:ext cx="4367662" cy="4800600"/>
          </a:xfrm>
        </p:spPr>
        <p:txBody>
          <a:bodyPr>
            <a:noAutofit/>
          </a:bodyPr>
          <a:lstStyle/>
          <a:p>
            <a:r>
              <a:rPr lang="en-US" sz="3600" b="1" dirty="0"/>
              <a:t>15 </a:t>
            </a:r>
            <a:r>
              <a:rPr lang="en-US" sz="3600" dirty="0"/>
              <a:t>And I saw another sign in heaven, great and </a:t>
            </a:r>
            <a:r>
              <a:rPr lang="en-US" sz="3600" dirty="0" err="1"/>
              <a:t>marvellous</a:t>
            </a:r>
            <a:r>
              <a:rPr lang="en-US" sz="3600" dirty="0"/>
              <a:t>, seven angels having the seven last plagues; for in them is filled up the wrath of God.</a:t>
            </a:r>
            <a:endParaRPr lang="en-US" sz="3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CF5908B-46FD-A2B6-C95E-8595516646A4}"/>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15:1</a:t>
            </a:r>
          </a:p>
        </p:txBody>
      </p:sp>
      <p:pic>
        <p:nvPicPr>
          <p:cNvPr id="8194" name="Picture 2" descr="Revelation 16:1-21. The Seven Last Plagues – B I B L E – ONLY">
            <a:extLst>
              <a:ext uri="{FF2B5EF4-FFF2-40B4-BE49-F238E27FC236}">
                <a16:creationId xmlns:a16="http://schemas.microsoft.com/office/drawing/2014/main" id="{C9B9EAB3-74F7-441E-F982-3E07A9F7C81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594" r="6155"/>
          <a:stretch>
            <a:fillRect/>
          </a:stretch>
        </p:blipFill>
        <p:spPr bwMode="auto">
          <a:xfrm>
            <a:off x="61464" y="1115796"/>
            <a:ext cx="7545073" cy="4626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823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DE8BA-5879-2CD1-9409-2F90B56C3A8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718A424-95A1-92CF-4448-72715E8FF3D3}"/>
              </a:ext>
            </a:extLst>
          </p:cNvPr>
          <p:cNvSpPr>
            <a:spLocks noGrp="1"/>
          </p:cNvSpPr>
          <p:nvPr>
            <p:ph type="title"/>
          </p:nvPr>
        </p:nvSpPr>
        <p:spPr>
          <a:xfrm>
            <a:off x="914161" y="457201"/>
            <a:ext cx="10360501" cy="1752599"/>
          </a:xfrm>
        </p:spPr>
        <p:txBody>
          <a:bodyPr>
            <a:noAutofit/>
          </a:bodyPr>
          <a:lstStyle/>
          <a:p>
            <a:pPr lvl="0"/>
            <a:r>
              <a:rPr lang="en-US" sz="4000" dirty="0"/>
              <a:t>12.  When this time of the dead comes, that they should be judged, what is also said to the living?</a:t>
            </a:r>
            <a:endParaRPr lang="en-US" sz="19900" dirty="0"/>
          </a:p>
        </p:txBody>
      </p:sp>
      <p:sp>
        <p:nvSpPr>
          <p:cNvPr id="14" name="Content Placeholder 13">
            <a:extLst>
              <a:ext uri="{FF2B5EF4-FFF2-40B4-BE49-F238E27FC236}">
                <a16:creationId xmlns:a16="http://schemas.microsoft.com/office/drawing/2014/main" id="{25957421-5FF6-D391-4908-3C15F471D0B9}"/>
              </a:ext>
            </a:extLst>
          </p:cNvPr>
          <p:cNvSpPr>
            <a:spLocks noGrp="1"/>
          </p:cNvSpPr>
          <p:nvPr>
            <p:ph idx="1"/>
          </p:nvPr>
        </p:nvSpPr>
        <p:spPr>
          <a:xfrm>
            <a:off x="1011272" y="2362200"/>
            <a:ext cx="6248401" cy="3124200"/>
          </a:xfrm>
        </p:spPr>
        <p:txBody>
          <a:bodyPr>
            <a:noAutofit/>
          </a:bodyPr>
          <a:lstStyle/>
          <a:p>
            <a:pPr marL="0" indent="0">
              <a:buNone/>
            </a:pPr>
            <a:r>
              <a:rPr lang="en-US" sz="4800" i="1" dirty="0"/>
              <a:t>Revelation 14:6, 7</a:t>
            </a:r>
            <a:endParaRPr lang="en-US" sz="6600" dirty="0"/>
          </a:p>
        </p:txBody>
      </p:sp>
      <p:pic>
        <p:nvPicPr>
          <p:cNvPr id="2052" name="Picture 4" descr="213,000+ Question Mark Stock Photos, Pictures &amp; Royalty-Free ...">
            <a:extLst>
              <a:ext uri="{FF2B5EF4-FFF2-40B4-BE49-F238E27FC236}">
                <a16:creationId xmlns:a16="http://schemas.microsoft.com/office/drawing/2014/main" id="{AC86B557-62D1-93BF-4CAA-70D7A0AF73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9886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DA7C3-FA73-5AFA-E770-8596CE5A653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69C8CF-0233-0C8C-6322-E3334E31AF98}"/>
              </a:ext>
            </a:extLst>
          </p:cNvPr>
          <p:cNvSpPr>
            <a:spLocks noGrp="1"/>
          </p:cNvSpPr>
          <p:nvPr>
            <p:ph type="body" sz="half" idx="2"/>
          </p:nvPr>
        </p:nvSpPr>
        <p:spPr>
          <a:xfrm>
            <a:off x="7759699" y="1651000"/>
            <a:ext cx="4367662" cy="4800600"/>
          </a:xfrm>
        </p:spPr>
        <p:txBody>
          <a:bodyPr>
            <a:noAutofit/>
          </a:bodyPr>
          <a:lstStyle/>
          <a:p>
            <a:r>
              <a:rPr lang="en-US" sz="3600" b="1" baseline="30000" dirty="0"/>
              <a:t>6 </a:t>
            </a:r>
            <a:r>
              <a:rPr lang="en-US" sz="3600" dirty="0"/>
              <a:t>And I saw another angel fly in the midst of heaven, having the everlasting gospel to preach unto them that dwell on the earth, and to every nation, and kindred, and tongue, and people,</a:t>
            </a:r>
            <a:endParaRPr lang="en-US" sz="5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46DFC07-7106-B7D4-4E5E-4AB8F5D2B0DE}"/>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14:6, 7</a:t>
            </a:r>
          </a:p>
        </p:txBody>
      </p:sp>
      <p:pic>
        <p:nvPicPr>
          <p:cNvPr id="10242" name="Picture 2" descr="Then a third angel followed them, saying with a loud voice, “If anyone  worships the beast and his image, and receives his mark on his forehead or  on his hand, “he himself">
            <a:extLst>
              <a:ext uri="{FF2B5EF4-FFF2-40B4-BE49-F238E27FC236}">
                <a16:creationId xmlns:a16="http://schemas.microsoft.com/office/drawing/2014/main" id="{4B50B192-F600-0B63-5C50-7CC3F8333B4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1004"/>
          <a:stretch>
            <a:fillRect/>
          </a:stretch>
        </p:blipFill>
        <p:spPr bwMode="auto">
          <a:xfrm>
            <a:off x="379412" y="304801"/>
            <a:ext cx="6906761" cy="614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1184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5400" dirty="0"/>
              <a:t>The Third Angel’s Message</a:t>
            </a:r>
            <a:br>
              <a:rPr lang="en-US" dirty="0"/>
            </a:br>
            <a:r>
              <a:rPr lang="en-US" sz="3200" dirty="0"/>
              <a:t>Lesson 4:  The Time of the Message - CONTINUED</a:t>
            </a:r>
            <a:endParaRPr lang="en-US" dirty="0"/>
          </a:p>
        </p:txBody>
      </p:sp>
      <p:sp>
        <p:nvSpPr>
          <p:cNvPr id="2" name="Subtitle 1"/>
          <p:cNvSpPr>
            <a:spLocks noGrp="1"/>
          </p:cNvSpPr>
          <p:nvPr>
            <p:ph type="subTitle" idx="1"/>
          </p:nvPr>
        </p:nvSpPr>
        <p:spPr/>
        <p:txBody>
          <a:bodyPr>
            <a:normAutofit/>
          </a:bodyPr>
          <a:lstStyle/>
          <a:p>
            <a:r>
              <a:rPr lang="en-US" b="1" dirty="0"/>
              <a:t>July 28,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3,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0C530-D1B8-3DE6-4E76-A8661714C4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AB98E3D-FF94-28FE-8182-1A43381FF9E4}"/>
              </a:ext>
            </a:extLst>
          </p:cNvPr>
          <p:cNvSpPr>
            <a:spLocks noGrp="1"/>
          </p:cNvSpPr>
          <p:nvPr>
            <p:ph type="body" sz="half" idx="2"/>
          </p:nvPr>
        </p:nvSpPr>
        <p:spPr>
          <a:xfrm>
            <a:off x="7759699" y="1651000"/>
            <a:ext cx="4367662" cy="4800600"/>
          </a:xfrm>
        </p:spPr>
        <p:txBody>
          <a:bodyPr>
            <a:noAutofit/>
          </a:bodyPr>
          <a:lstStyle/>
          <a:p>
            <a:r>
              <a:rPr lang="en-US" sz="3200" b="1" baseline="30000" dirty="0"/>
              <a:t>7 </a:t>
            </a:r>
            <a:r>
              <a:rPr lang="en-US" sz="3200" dirty="0"/>
              <a:t>Saying with a loud voice, Fear God, and give glory to him; for the hour of his judgment is come: and worship him that made heaven, and earth, and the sea, and the fountains of waters.</a:t>
            </a:r>
            <a:endParaRPr lang="en-US" sz="7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EF4E606-1909-6095-A460-2A73A6C601A9}"/>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14:6, 7</a:t>
            </a:r>
          </a:p>
        </p:txBody>
      </p:sp>
      <p:pic>
        <p:nvPicPr>
          <p:cNvPr id="11266" name="Picture 2" descr="Three Angels with Trumps – J. Kirk Richards | Latter-Day Home">
            <a:extLst>
              <a:ext uri="{FF2B5EF4-FFF2-40B4-BE49-F238E27FC236}">
                <a16:creationId xmlns:a16="http://schemas.microsoft.com/office/drawing/2014/main" id="{59ED89C6-2F2C-7AD0-7E87-B58808C1E5A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8316" t="13889" r="8351" b="14444"/>
          <a:stretch>
            <a:fillRect/>
          </a:stretch>
        </p:blipFill>
        <p:spPr bwMode="auto">
          <a:xfrm>
            <a:off x="227012" y="255309"/>
            <a:ext cx="7213150" cy="6203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9830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8A6E7-24EF-2000-B2A9-96E11D2818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B71E00-659D-913D-2A7A-9E2272B09241}"/>
              </a:ext>
            </a:extLst>
          </p:cNvPr>
          <p:cNvSpPr>
            <a:spLocks noGrp="1"/>
          </p:cNvSpPr>
          <p:nvPr>
            <p:ph type="title"/>
          </p:nvPr>
        </p:nvSpPr>
        <p:spPr>
          <a:xfrm>
            <a:off x="608013" y="228600"/>
            <a:ext cx="7467600" cy="1676399"/>
          </a:xfrm>
        </p:spPr>
        <p:txBody>
          <a:bodyPr/>
          <a:lstStyle/>
          <a:p>
            <a:pPr algn="l"/>
            <a:r>
              <a:rPr lang="en-US" b="1" dirty="0"/>
              <a:t>The Link— Revelation 14:6 Does NOT Say “The First Angel”</a:t>
            </a:r>
            <a:endParaRPr lang="en-US" dirty="0"/>
          </a:p>
        </p:txBody>
      </p:sp>
      <p:sp>
        <p:nvSpPr>
          <p:cNvPr id="3" name="Text Placeholder 2">
            <a:extLst>
              <a:ext uri="{FF2B5EF4-FFF2-40B4-BE49-F238E27FC236}">
                <a16:creationId xmlns:a16="http://schemas.microsoft.com/office/drawing/2014/main" id="{15E79252-AD3A-39D2-D4A5-27181D858D7D}"/>
              </a:ext>
            </a:extLst>
          </p:cNvPr>
          <p:cNvSpPr>
            <a:spLocks noGrp="1"/>
          </p:cNvSpPr>
          <p:nvPr>
            <p:ph type="body" idx="1"/>
          </p:nvPr>
        </p:nvSpPr>
        <p:spPr>
          <a:xfrm>
            <a:off x="608012" y="2057400"/>
            <a:ext cx="7315200" cy="4267200"/>
          </a:xfrm>
        </p:spPr>
        <p:txBody>
          <a:bodyPr/>
          <a:lstStyle/>
          <a:p>
            <a:pPr algn="l"/>
            <a:r>
              <a:rPr lang="en-US" sz="3600" dirty="0"/>
              <a:t>It says:</a:t>
            </a:r>
          </a:p>
          <a:p>
            <a:pPr algn="l"/>
            <a:r>
              <a:rPr lang="en-US" sz="3600" i="1" dirty="0"/>
              <a:t>“I saw </a:t>
            </a:r>
            <a:r>
              <a:rPr lang="en-US" sz="3600" b="1" i="1" dirty="0"/>
              <a:t>another</a:t>
            </a:r>
            <a:r>
              <a:rPr lang="en-US" sz="3600" i="1" dirty="0"/>
              <a:t> angel fly in the midst of heaven…”</a:t>
            </a:r>
            <a:endParaRPr lang="en-US" sz="3600" dirty="0"/>
          </a:p>
          <a:p>
            <a:pPr algn="l"/>
            <a:r>
              <a:rPr lang="en-US" sz="3600" dirty="0"/>
              <a:t>Grammatically and narratively, “another” implies:</a:t>
            </a:r>
          </a:p>
          <a:p>
            <a:pPr marL="571500" indent="-571500" algn="l">
              <a:buFont typeface="Arial" panose="020B0604020202020204" pitchFamily="34" charset="0"/>
              <a:buChar char="•"/>
            </a:pPr>
            <a:r>
              <a:rPr lang="en-US" sz="3600" dirty="0"/>
              <a:t>Not the first of its kind</a:t>
            </a:r>
          </a:p>
          <a:p>
            <a:pPr marL="571500" indent="-571500" algn="l">
              <a:buFont typeface="Arial" panose="020B0604020202020204" pitchFamily="34" charset="0"/>
              <a:buChar char="•"/>
            </a:pPr>
            <a:r>
              <a:rPr lang="en-US" sz="3600" dirty="0"/>
              <a:t>A continuation or parallel of something already seen</a:t>
            </a:r>
          </a:p>
        </p:txBody>
      </p:sp>
      <p:pic>
        <p:nvPicPr>
          <p:cNvPr id="6146" name="Picture 2" descr="The first angel who flies in midheaven near the end of time">
            <a:extLst>
              <a:ext uri="{FF2B5EF4-FFF2-40B4-BE49-F238E27FC236}">
                <a16:creationId xmlns:a16="http://schemas.microsoft.com/office/drawing/2014/main" id="{E0213C08-F8E3-169A-2B9D-CC7F8F354D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161925"/>
            <a:ext cx="3543300" cy="653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114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B50CB-299C-239E-28B4-6FE02FEF0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6659AE-B804-5485-9A93-50BBDD16A578}"/>
              </a:ext>
            </a:extLst>
          </p:cNvPr>
          <p:cNvSpPr>
            <a:spLocks noGrp="1"/>
          </p:cNvSpPr>
          <p:nvPr>
            <p:ph type="title"/>
          </p:nvPr>
        </p:nvSpPr>
        <p:spPr>
          <a:xfrm>
            <a:off x="608013" y="228600"/>
            <a:ext cx="7467600" cy="1295400"/>
          </a:xfrm>
        </p:spPr>
        <p:txBody>
          <a:bodyPr/>
          <a:lstStyle/>
          <a:p>
            <a:pPr algn="l"/>
            <a:r>
              <a:rPr lang="en-US" b="1" dirty="0"/>
              <a:t>The Link — A Particular Description</a:t>
            </a:r>
          </a:p>
        </p:txBody>
      </p:sp>
      <p:sp>
        <p:nvSpPr>
          <p:cNvPr id="3" name="Text Placeholder 2">
            <a:extLst>
              <a:ext uri="{FF2B5EF4-FFF2-40B4-BE49-F238E27FC236}">
                <a16:creationId xmlns:a16="http://schemas.microsoft.com/office/drawing/2014/main" id="{409D1725-2EA6-F8B5-2A71-CB5DBE19DF86}"/>
              </a:ext>
            </a:extLst>
          </p:cNvPr>
          <p:cNvSpPr>
            <a:spLocks noGrp="1"/>
          </p:cNvSpPr>
          <p:nvPr>
            <p:ph type="body" idx="1"/>
          </p:nvPr>
        </p:nvSpPr>
        <p:spPr>
          <a:xfrm>
            <a:off x="608012" y="1600200"/>
            <a:ext cx="7315200" cy="4724400"/>
          </a:xfrm>
        </p:spPr>
        <p:txBody>
          <a:bodyPr/>
          <a:lstStyle/>
          <a:p>
            <a:pPr algn="l"/>
            <a:r>
              <a:rPr lang="en-US" sz="3600" dirty="0"/>
              <a:t>The angels in Revelation 14 are described in </a:t>
            </a:r>
            <a:r>
              <a:rPr lang="en-US" sz="3600" b="1" dirty="0"/>
              <a:t>unique language</a:t>
            </a:r>
            <a:r>
              <a:rPr lang="en-US" sz="3600" dirty="0"/>
              <a:t>:</a:t>
            </a:r>
          </a:p>
          <a:p>
            <a:pPr marL="571500" indent="-571500" algn="l">
              <a:buFont typeface="Arial" panose="020B0604020202020204" pitchFamily="34" charset="0"/>
              <a:buChar char="•"/>
            </a:pPr>
            <a:r>
              <a:rPr lang="en-US" sz="3600" dirty="0"/>
              <a:t>Flying</a:t>
            </a:r>
          </a:p>
          <a:p>
            <a:pPr marL="571500" indent="-571500" algn="l">
              <a:buFont typeface="Arial" panose="020B0604020202020204" pitchFamily="34" charset="0"/>
              <a:buChar char="•"/>
            </a:pPr>
            <a:r>
              <a:rPr lang="en-US" sz="3600" dirty="0"/>
              <a:t>In the midst of heaven</a:t>
            </a:r>
          </a:p>
          <a:p>
            <a:pPr marL="571500" indent="-571500" algn="l">
              <a:buFont typeface="Arial" panose="020B0604020202020204" pitchFamily="34" charset="0"/>
              <a:buChar char="•"/>
            </a:pPr>
            <a:r>
              <a:rPr lang="en-US" sz="3600" dirty="0"/>
              <a:t>Proclaiming a universal message</a:t>
            </a:r>
          </a:p>
          <a:p>
            <a:pPr marL="571500" indent="-571500" algn="l">
              <a:buFont typeface="Arial" panose="020B0604020202020204" pitchFamily="34" charset="0"/>
              <a:buChar char="•"/>
            </a:pPr>
            <a:r>
              <a:rPr lang="en-US" sz="3600" dirty="0"/>
              <a:t>Announcing events that affect the whole earth</a:t>
            </a:r>
          </a:p>
          <a:p>
            <a:pPr algn="l"/>
            <a:r>
              <a:rPr lang="en-US" sz="3600" b="1" dirty="0"/>
              <a:t>This combination of features appears together only once earlier in Revelation.</a:t>
            </a:r>
          </a:p>
        </p:txBody>
      </p:sp>
      <p:pic>
        <p:nvPicPr>
          <p:cNvPr id="7170" name="Picture 2" descr="Eternal Everlasting Gospel Angels 3 Messages - Revelation 14 - Biblical ...">
            <a:extLst>
              <a:ext uri="{FF2B5EF4-FFF2-40B4-BE49-F238E27FC236}">
                <a16:creationId xmlns:a16="http://schemas.microsoft.com/office/drawing/2014/main" id="{1BBE18AE-3325-D49F-C1E3-0921FC890E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666" r="15018"/>
          <a:stretch>
            <a:fillRect/>
          </a:stretch>
        </p:blipFill>
        <p:spPr bwMode="auto">
          <a:xfrm>
            <a:off x="8228012" y="0"/>
            <a:ext cx="3960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32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1AC-40CB-F096-5E0A-E5905F93C3A6}"/>
              </a:ext>
            </a:extLst>
          </p:cNvPr>
          <p:cNvSpPr>
            <a:spLocks noGrp="1"/>
          </p:cNvSpPr>
          <p:nvPr>
            <p:ph type="title"/>
          </p:nvPr>
        </p:nvSpPr>
        <p:spPr>
          <a:xfrm>
            <a:off x="914162" y="304800"/>
            <a:ext cx="10742850" cy="1219200"/>
          </a:xfrm>
        </p:spPr>
        <p:txBody>
          <a:bodyPr>
            <a:noAutofit/>
          </a:bodyPr>
          <a:lstStyle/>
          <a:p>
            <a:r>
              <a:rPr lang="en-US" sz="3900" b="1" dirty="0"/>
              <a:t>The Link — The Messages Match in Scope and Function (Structural Parallelism)</a:t>
            </a:r>
          </a:p>
        </p:txBody>
      </p:sp>
      <p:sp>
        <p:nvSpPr>
          <p:cNvPr id="3" name="Content Placeholder 2">
            <a:extLst>
              <a:ext uri="{FF2B5EF4-FFF2-40B4-BE49-F238E27FC236}">
                <a16:creationId xmlns:a16="http://schemas.microsoft.com/office/drawing/2014/main" id="{B1579F3D-27EA-0A71-57FF-7F6186F3A91D}"/>
              </a:ext>
            </a:extLst>
          </p:cNvPr>
          <p:cNvSpPr>
            <a:spLocks noGrp="1"/>
          </p:cNvSpPr>
          <p:nvPr>
            <p:ph sz="half" idx="1"/>
          </p:nvPr>
        </p:nvSpPr>
        <p:spPr/>
        <p:txBody>
          <a:bodyPr>
            <a:normAutofit lnSpcReduction="10000"/>
          </a:bodyPr>
          <a:lstStyle/>
          <a:p>
            <a:pPr marL="0" indent="0">
              <a:buNone/>
            </a:pPr>
            <a:r>
              <a:rPr lang="en-US" sz="3200" b="1" dirty="0"/>
              <a:t>Revelation 8:13:</a:t>
            </a:r>
          </a:p>
          <a:p>
            <a:pPr>
              <a:spcAft>
                <a:spcPts val="1800"/>
              </a:spcAft>
            </a:pPr>
            <a:r>
              <a:rPr lang="en-US" sz="3200" dirty="0"/>
              <a:t>Announces three woes</a:t>
            </a:r>
          </a:p>
          <a:p>
            <a:pPr>
              <a:spcAft>
                <a:spcPts val="1800"/>
              </a:spcAft>
            </a:pPr>
            <a:r>
              <a:rPr lang="en-US" sz="3200" dirty="0"/>
              <a:t>Warns before judgments fall</a:t>
            </a:r>
          </a:p>
          <a:p>
            <a:pPr>
              <a:spcAft>
                <a:spcPts val="1800"/>
              </a:spcAft>
            </a:pPr>
            <a:r>
              <a:rPr lang="en-US" sz="3200" dirty="0"/>
              <a:t>Speaks globally</a:t>
            </a:r>
          </a:p>
          <a:p>
            <a:pPr>
              <a:spcAft>
                <a:spcPts val="1800"/>
              </a:spcAft>
            </a:pPr>
            <a:r>
              <a:rPr lang="en-US" sz="3200" dirty="0"/>
              <a:t>Introduces trumpet sequence</a:t>
            </a:r>
          </a:p>
        </p:txBody>
      </p:sp>
      <p:sp>
        <p:nvSpPr>
          <p:cNvPr id="4" name="Content Placeholder 3">
            <a:extLst>
              <a:ext uri="{FF2B5EF4-FFF2-40B4-BE49-F238E27FC236}">
                <a16:creationId xmlns:a16="http://schemas.microsoft.com/office/drawing/2014/main" id="{B94CEF6A-A621-B43D-7D08-22E50C7A0897}"/>
              </a:ext>
            </a:extLst>
          </p:cNvPr>
          <p:cNvSpPr>
            <a:spLocks noGrp="1"/>
          </p:cNvSpPr>
          <p:nvPr>
            <p:ph sz="half" idx="2"/>
          </p:nvPr>
        </p:nvSpPr>
        <p:spPr/>
        <p:txBody>
          <a:bodyPr>
            <a:normAutofit lnSpcReduction="10000"/>
          </a:bodyPr>
          <a:lstStyle/>
          <a:p>
            <a:pPr marL="0" indent="0">
              <a:buNone/>
            </a:pPr>
            <a:r>
              <a:rPr lang="en-US" sz="3200" b="1" dirty="0"/>
              <a:t>Revelation 14:</a:t>
            </a:r>
          </a:p>
          <a:p>
            <a:r>
              <a:rPr lang="en-US" sz="3200" dirty="0"/>
              <a:t>Announces three angels</a:t>
            </a:r>
          </a:p>
          <a:p>
            <a:r>
              <a:rPr lang="en-US" sz="3200" dirty="0"/>
              <a:t>Warns before final worship crisis</a:t>
            </a:r>
          </a:p>
          <a:p>
            <a:r>
              <a:rPr lang="en-US" sz="3200" dirty="0"/>
              <a:t>Speaks to every nation, kindred, tongue, and people</a:t>
            </a:r>
          </a:p>
          <a:p>
            <a:r>
              <a:rPr lang="en-US" sz="3200" dirty="0"/>
              <a:t>Introduces final gospel warning</a:t>
            </a:r>
          </a:p>
        </p:txBody>
      </p:sp>
    </p:spTree>
    <p:extLst>
      <p:ext uri="{BB962C8B-B14F-4D97-AF65-F5344CB8AC3E}">
        <p14:creationId xmlns:p14="http://schemas.microsoft.com/office/powerpoint/2010/main" val="182050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A4721-EE0B-3DE9-8D07-F9D7164510C2}"/>
              </a:ext>
            </a:extLst>
          </p:cNvPr>
          <p:cNvSpPr>
            <a:spLocks noGrp="1"/>
          </p:cNvSpPr>
          <p:nvPr>
            <p:ph type="title"/>
          </p:nvPr>
        </p:nvSpPr>
        <p:spPr/>
        <p:txBody>
          <a:bodyPr>
            <a:normAutofit fontScale="90000"/>
          </a:bodyPr>
          <a:lstStyle/>
          <a:p>
            <a:r>
              <a:rPr lang="en-US" sz="4800" dirty="0"/>
              <a:t>Two Levels at once:  </a:t>
            </a:r>
            <a:br>
              <a:rPr lang="en-US" sz="4800" dirty="0"/>
            </a:br>
            <a:r>
              <a:rPr lang="en-US" sz="4800" dirty="0"/>
              <a:t>Heaven Acts – Earth Hears</a:t>
            </a:r>
          </a:p>
        </p:txBody>
      </p:sp>
      <p:sp>
        <p:nvSpPr>
          <p:cNvPr id="3" name="Text Placeholder 2">
            <a:extLst>
              <a:ext uri="{FF2B5EF4-FFF2-40B4-BE49-F238E27FC236}">
                <a16:creationId xmlns:a16="http://schemas.microsoft.com/office/drawing/2014/main" id="{B681E5C5-A729-FB8D-DA28-F5AD2DFD08EB}"/>
              </a:ext>
            </a:extLst>
          </p:cNvPr>
          <p:cNvSpPr>
            <a:spLocks noGrp="1"/>
          </p:cNvSpPr>
          <p:nvPr>
            <p:ph type="body" idx="1"/>
          </p:nvPr>
        </p:nvSpPr>
        <p:spPr>
          <a:xfrm>
            <a:off x="379412" y="1803400"/>
            <a:ext cx="4977104" cy="914400"/>
          </a:xfrm>
        </p:spPr>
        <p:txBody>
          <a:bodyPr/>
          <a:lstStyle/>
          <a:p>
            <a:pPr algn="ctr"/>
            <a:r>
              <a:rPr lang="en-US" b="1" dirty="0"/>
              <a:t>Heavenly Action</a:t>
            </a:r>
          </a:p>
        </p:txBody>
      </p:sp>
      <p:sp>
        <p:nvSpPr>
          <p:cNvPr id="4" name="Content Placeholder 3">
            <a:extLst>
              <a:ext uri="{FF2B5EF4-FFF2-40B4-BE49-F238E27FC236}">
                <a16:creationId xmlns:a16="http://schemas.microsoft.com/office/drawing/2014/main" id="{520887D7-364B-D022-0408-4CF38EF18962}"/>
              </a:ext>
            </a:extLst>
          </p:cNvPr>
          <p:cNvSpPr>
            <a:spLocks noGrp="1"/>
          </p:cNvSpPr>
          <p:nvPr>
            <p:ph sz="half" idx="2"/>
          </p:nvPr>
        </p:nvSpPr>
        <p:spPr>
          <a:xfrm>
            <a:off x="474858" y="2717800"/>
            <a:ext cx="4977104" cy="3556000"/>
          </a:xfrm>
        </p:spPr>
        <p:txBody>
          <a:bodyPr>
            <a:normAutofit/>
          </a:bodyPr>
          <a:lstStyle/>
          <a:p>
            <a:pPr marL="0" indent="0">
              <a:buNone/>
            </a:pPr>
            <a:r>
              <a:rPr lang="en-US" sz="4000" i="1" dirty="0"/>
              <a:t>“Now is the judgment of this world: now shall the prince of this world be cast out.”</a:t>
            </a:r>
            <a:br>
              <a:rPr lang="en-US" sz="4000" dirty="0"/>
            </a:br>
            <a:r>
              <a:rPr lang="en-US" sz="4000" dirty="0"/>
              <a:t>— John 12:31</a:t>
            </a:r>
          </a:p>
        </p:txBody>
      </p:sp>
      <p:sp>
        <p:nvSpPr>
          <p:cNvPr id="5" name="Text Placeholder 4">
            <a:extLst>
              <a:ext uri="{FF2B5EF4-FFF2-40B4-BE49-F238E27FC236}">
                <a16:creationId xmlns:a16="http://schemas.microsoft.com/office/drawing/2014/main" id="{D241A883-130C-3DDD-F39A-6FB125305743}"/>
              </a:ext>
            </a:extLst>
          </p:cNvPr>
          <p:cNvSpPr>
            <a:spLocks noGrp="1"/>
          </p:cNvSpPr>
          <p:nvPr>
            <p:ph type="body" sz="quarter" idx="3"/>
          </p:nvPr>
        </p:nvSpPr>
        <p:spPr>
          <a:xfrm>
            <a:off x="6856645" y="1806280"/>
            <a:ext cx="4977104" cy="914400"/>
          </a:xfrm>
        </p:spPr>
        <p:txBody>
          <a:bodyPr/>
          <a:lstStyle/>
          <a:p>
            <a:pPr algn="ctr"/>
            <a:r>
              <a:rPr lang="en-US" b="1" dirty="0"/>
              <a:t>Earthly Explanation</a:t>
            </a:r>
          </a:p>
        </p:txBody>
      </p:sp>
      <p:sp>
        <p:nvSpPr>
          <p:cNvPr id="6" name="Content Placeholder 5">
            <a:extLst>
              <a:ext uri="{FF2B5EF4-FFF2-40B4-BE49-F238E27FC236}">
                <a16:creationId xmlns:a16="http://schemas.microsoft.com/office/drawing/2014/main" id="{617786BB-8C9C-DA5A-566B-EE995CCF38B7}"/>
              </a:ext>
            </a:extLst>
          </p:cNvPr>
          <p:cNvSpPr>
            <a:spLocks noGrp="1"/>
          </p:cNvSpPr>
          <p:nvPr>
            <p:ph sz="quarter" idx="4"/>
          </p:nvPr>
        </p:nvSpPr>
        <p:spPr>
          <a:xfrm>
            <a:off x="6894629" y="2717800"/>
            <a:ext cx="4977104" cy="3556000"/>
          </a:xfrm>
        </p:spPr>
        <p:txBody>
          <a:bodyPr>
            <a:normAutofit/>
          </a:bodyPr>
          <a:lstStyle/>
          <a:p>
            <a:pPr marL="0" indent="0">
              <a:buNone/>
            </a:pPr>
            <a:r>
              <a:rPr lang="en-US" sz="4000" i="1" dirty="0"/>
              <a:t>“And I, if I be lifted up from the earth, will draw all men unto Me.”</a:t>
            </a:r>
            <a:br>
              <a:rPr lang="en-US" sz="4000" dirty="0"/>
            </a:br>
            <a:r>
              <a:rPr lang="en-US" sz="4000" dirty="0"/>
              <a:t>— John 12:32</a:t>
            </a:r>
          </a:p>
        </p:txBody>
      </p:sp>
      <p:sp>
        <p:nvSpPr>
          <p:cNvPr id="8" name="Arrow: Notched Right 7">
            <a:extLst>
              <a:ext uri="{FF2B5EF4-FFF2-40B4-BE49-F238E27FC236}">
                <a16:creationId xmlns:a16="http://schemas.microsoft.com/office/drawing/2014/main" id="{7C0965E7-19A9-1F8C-835A-0194EA428B35}"/>
              </a:ext>
            </a:extLst>
          </p:cNvPr>
          <p:cNvSpPr/>
          <p:nvPr/>
        </p:nvSpPr>
        <p:spPr>
          <a:xfrm>
            <a:off x="5242333" y="2717800"/>
            <a:ext cx="1652296" cy="1881695"/>
          </a:xfrm>
          <a:prstGeom prst="notchedRightArrow">
            <a:avLst>
              <a:gd name="adj1" fmla="val 55010"/>
              <a:gd name="adj2" fmla="val 25333"/>
            </a:avLst>
          </a:prstGeom>
          <a:gradFill>
            <a:gsLst>
              <a:gs pos="50000">
                <a:srgbClr val="5C815B"/>
              </a:gs>
              <a:gs pos="17000">
                <a:schemeClr val="accent1">
                  <a:lumMod val="60000"/>
                  <a:lumOff val="40000"/>
                </a:schemeClr>
              </a:gs>
              <a:gs pos="100000">
                <a:srgbClr val="3D5448"/>
              </a:gs>
            </a:gsLst>
            <a:path path="circle">
              <a:fillToRect l="50000" t="50000" r="50000" b="50000"/>
            </a:path>
          </a:gra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7332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4830E-1F9B-0DAC-95D6-BC7D1594F6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CA958B-A44E-D378-9DDF-A9C6B33ACB44}"/>
              </a:ext>
            </a:extLst>
          </p:cNvPr>
          <p:cNvSpPr>
            <a:spLocks noGrp="1"/>
          </p:cNvSpPr>
          <p:nvPr>
            <p:ph type="title"/>
          </p:nvPr>
        </p:nvSpPr>
        <p:spPr/>
        <p:txBody>
          <a:bodyPr>
            <a:normAutofit fontScale="90000"/>
          </a:bodyPr>
          <a:lstStyle/>
          <a:p>
            <a:r>
              <a:rPr lang="en-US" sz="4800" dirty="0"/>
              <a:t>Two Levels at once:  </a:t>
            </a:r>
            <a:br>
              <a:rPr lang="en-US" sz="4800" dirty="0"/>
            </a:br>
            <a:r>
              <a:rPr lang="en-US" sz="4800" dirty="0"/>
              <a:t>Heaven Acts – Earth Hears</a:t>
            </a:r>
          </a:p>
        </p:txBody>
      </p:sp>
      <p:sp>
        <p:nvSpPr>
          <p:cNvPr id="3" name="Text Placeholder 2">
            <a:extLst>
              <a:ext uri="{FF2B5EF4-FFF2-40B4-BE49-F238E27FC236}">
                <a16:creationId xmlns:a16="http://schemas.microsoft.com/office/drawing/2014/main" id="{0A99B3CD-0E19-9E01-DEEE-B71223F9A796}"/>
              </a:ext>
            </a:extLst>
          </p:cNvPr>
          <p:cNvSpPr>
            <a:spLocks noGrp="1"/>
          </p:cNvSpPr>
          <p:nvPr>
            <p:ph type="body" idx="1"/>
          </p:nvPr>
        </p:nvSpPr>
        <p:spPr>
          <a:xfrm>
            <a:off x="379412" y="1803400"/>
            <a:ext cx="4977104" cy="914400"/>
          </a:xfrm>
        </p:spPr>
        <p:txBody>
          <a:bodyPr/>
          <a:lstStyle/>
          <a:p>
            <a:pPr algn="ctr"/>
            <a:r>
              <a:rPr lang="en-US" b="1" dirty="0"/>
              <a:t>Heavenly Action</a:t>
            </a:r>
          </a:p>
        </p:txBody>
      </p:sp>
      <p:sp>
        <p:nvSpPr>
          <p:cNvPr id="4" name="Content Placeholder 3">
            <a:extLst>
              <a:ext uri="{FF2B5EF4-FFF2-40B4-BE49-F238E27FC236}">
                <a16:creationId xmlns:a16="http://schemas.microsoft.com/office/drawing/2014/main" id="{920A31FF-D4FE-CB7B-3603-C633820B248B}"/>
              </a:ext>
            </a:extLst>
          </p:cNvPr>
          <p:cNvSpPr>
            <a:spLocks noGrp="1"/>
          </p:cNvSpPr>
          <p:nvPr>
            <p:ph sz="half" idx="2"/>
          </p:nvPr>
        </p:nvSpPr>
        <p:spPr>
          <a:xfrm>
            <a:off x="474858" y="2717800"/>
            <a:ext cx="4977104" cy="3556000"/>
          </a:xfrm>
        </p:spPr>
        <p:txBody>
          <a:bodyPr>
            <a:normAutofit lnSpcReduction="10000"/>
          </a:bodyPr>
          <a:lstStyle/>
          <a:p>
            <a:pPr marL="0" indent="0">
              <a:buNone/>
            </a:pPr>
            <a:r>
              <a:rPr lang="en-US" sz="4000" i="1" dirty="0"/>
              <a:t>“Then came there a voice from heaven, saying, I have both glorified it, and will glorify it again.”</a:t>
            </a:r>
            <a:br>
              <a:rPr lang="en-US" sz="4000" dirty="0"/>
            </a:br>
            <a:r>
              <a:rPr lang="en-US" sz="4000" dirty="0"/>
              <a:t>— John 12:28</a:t>
            </a:r>
          </a:p>
        </p:txBody>
      </p:sp>
      <p:sp>
        <p:nvSpPr>
          <p:cNvPr id="5" name="Text Placeholder 4">
            <a:extLst>
              <a:ext uri="{FF2B5EF4-FFF2-40B4-BE49-F238E27FC236}">
                <a16:creationId xmlns:a16="http://schemas.microsoft.com/office/drawing/2014/main" id="{15F8D0F5-9A88-2404-0D91-586F0C1ECEA0}"/>
              </a:ext>
            </a:extLst>
          </p:cNvPr>
          <p:cNvSpPr>
            <a:spLocks noGrp="1"/>
          </p:cNvSpPr>
          <p:nvPr>
            <p:ph type="body" sz="quarter" idx="3"/>
          </p:nvPr>
        </p:nvSpPr>
        <p:spPr>
          <a:xfrm>
            <a:off x="6856645" y="1806280"/>
            <a:ext cx="4977104" cy="914400"/>
          </a:xfrm>
        </p:spPr>
        <p:txBody>
          <a:bodyPr/>
          <a:lstStyle/>
          <a:p>
            <a:pPr algn="ctr"/>
            <a:r>
              <a:rPr lang="en-US" b="1" dirty="0"/>
              <a:t>Earthly Explanation</a:t>
            </a:r>
          </a:p>
        </p:txBody>
      </p:sp>
      <p:sp>
        <p:nvSpPr>
          <p:cNvPr id="6" name="Content Placeholder 5">
            <a:extLst>
              <a:ext uri="{FF2B5EF4-FFF2-40B4-BE49-F238E27FC236}">
                <a16:creationId xmlns:a16="http://schemas.microsoft.com/office/drawing/2014/main" id="{544D84E7-7EA0-9EB7-F4D6-2EEBBBC630F7}"/>
              </a:ext>
            </a:extLst>
          </p:cNvPr>
          <p:cNvSpPr>
            <a:spLocks noGrp="1"/>
          </p:cNvSpPr>
          <p:nvPr>
            <p:ph sz="quarter" idx="4"/>
          </p:nvPr>
        </p:nvSpPr>
        <p:spPr>
          <a:xfrm>
            <a:off x="6894629" y="2717800"/>
            <a:ext cx="4977104" cy="3556000"/>
          </a:xfrm>
        </p:spPr>
        <p:txBody>
          <a:bodyPr>
            <a:normAutofit lnSpcReduction="10000"/>
          </a:bodyPr>
          <a:lstStyle/>
          <a:p>
            <a:pPr marL="0" indent="0">
              <a:buNone/>
            </a:pPr>
            <a:r>
              <a:rPr lang="en-US" sz="4000" i="1" dirty="0"/>
              <a:t>“The people therefore, that stood by, and heard it, said that it thundered: others said, An angel </a:t>
            </a:r>
            <a:r>
              <a:rPr lang="en-US" sz="4000" i="1" dirty="0" err="1"/>
              <a:t>spake</a:t>
            </a:r>
            <a:r>
              <a:rPr lang="en-US" sz="4000" i="1" dirty="0"/>
              <a:t> to Him.”</a:t>
            </a:r>
            <a:br>
              <a:rPr lang="en-US" sz="4000" dirty="0"/>
            </a:br>
            <a:r>
              <a:rPr lang="en-US" sz="4000" dirty="0"/>
              <a:t>— John 12:29</a:t>
            </a:r>
          </a:p>
        </p:txBody>
      </p:sp>
      <p:sp>
        <p:nvSpPr>
          <p:cNvPr id="8" name="Arrow: Notched Right 7">
            <a:extLst>
              <a:ext uri="{FF2B5EF4-FFF2-40B4-BE49-F238E27FC236}">
                <a16:creationId xmlns:a16="http://schemas.microsoft.com/office/drawing/2014/main" id="{EED38660-47EC-23F6-7D9C-33AAB2DD3FB3}"/>
              </a:ext>
            </a:extLst>
          </p:cNvPr>
          <p:cNvSpPr/>
          <p:nvPr/>
        </p:nvSpPr>
        <p:spPr>
          <a:xfrm>
            <a:off x="5242333" y="2717800"/>
            <a:ext cx="1652296" cy="1881695"/>
          </a:xfrm>
          <a:prstGeom prst="notchedRightArrow">
            <a:avLst>
              <a:gd name="adj1" fmla="val 55010"/>
              <a:gd name="adj2" fmla="val 25333"/>
            </a:avLst>
          </a:prstGeom>
          <a:gradFill>
            <a:gsLst>
              <a:gs pos="50000">
                <a:srgbClr val="5C815B"/>
              </a:gs>
              <a:gs pos="17000">
                <a:schemeClr val="accent1">
                  <a:lumMod val="60000"/>
                  <a:lumOff val="40000"/>
                </a:schemeClr>
              </a:gs>
              <a:gs pos="100000">
                <a:srgbClr val="3D5448"/>
              </a:gs>
            </a:gsLst>
            <a:path path="circle">
              <a:fillToRect l="50000" t="50000" r="50000" b="50000"/>
            </a:path>
          </a:gra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79391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DA421-0BF1-D9C1-6F1E-C77E06749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DD8C94-5808-E050-9623-9F7F5E2AAE7F}"/>
              </a:ext>
            </a:extLst>
          </p:cNvPr>
          <p:cNvSpPr>
            <a:spLocks noGrp="1"/>
          </p:cNvSpPr>
          <p:nvPr>
            <p:ph type="title"/>
          </p:nvPr>
        </p:nvSpPr>
        <p:spPr/>
        <p:txBody>
          <a:bodyPr>
            <a:normAutofit fontScale="90000"/>
          </a:bodyPr>
          <a:lstStyle/>
          <a:p>
            <a:r>
              <a:rPr lang="en-US" sz="4800" dirty="0"/>
              <a:t>Two Levels at once:  </a:t>
            </a:r>
            <a:br>
              <a:rPr lang="en-US" sz="4800" dirty="0"/>
            </a:br>
            <a:r>
              <a:rPr lang="en-US" sz="4800" dirty="0"/>
              <a:t>Heaven Acts – Earth Hears</a:t>
            </a:r>
          </a:p>
        </p:txBody>
      </p:sp>
      <p:sp>
        <p:nvSpPr>
          <p:cNvPr id="3" name="Text Placeholder 2">
            <a:extLst>
              <a:ext uri="{FF2B5EF4-FFF2-40B4-BE49-F238E27FC236}">
                <a16:creationId xmlns:a16="http://schemas.microsoft.com/office/drawing/2014/main" id="{ED10E565-20BE-479E-6F00-67EDAD1D06F1}"/>
              </a:ext>
            </a:extLst>
          </p:cNvPr>
          <p:cNvSpPr>
            <a:spLocks noGrp="1"/>
          </p:cNvSpPr>
          <p:nvPr>
            <p:ph type="body" idx="1"/>
          </p:nvPr>
        </p:nvSpPr>
        <p:spPr>
          <a:xfrm>
            <a:off x="379412" y="1803400"/>
            <a:ext cx="4977104" cy="914400"/>
          </a:xfrm>
        </p:spPr>
        <p:txBody>
          <a:bodyPr/>
          <a:lstStyle/>
          <a:p>
            <a:pPr algn="ctr"/>
            <a:r>
              <a:rPr lang="en-US" b="1" dirty="0"/>
              <a:t>Heavenly Action</a:t>
            </a:r>
          </a:p>
        </p:txBody>
      </p:sp>
      <p:sp>
        <p:nvSpPr>
          <p:cNvPr id="4" name="Content Placeholder 3">
            <a:extLst>
              <a:ext uri="{FF2B5EF4-FFF2-40B4-BE49-F238E27FC236}">
                <a16:creationId xmlns:a16="http://schemas.microsoft.com/office/drawing/2014/main" id="{A7BFC7B4-5F8E-3707-55C2-9227B928C856}"/>
              </a:ext>
            </a:extLst>
          </p:cNvPr>
          <p:cNvSpPr>
            <a:spLocks noGrp="1"/>
          </p:cNvSpPr>
          <p:nvPr>
            <p:ph sz="half" idx="2"/>
          </p:nvPr>
        </p:nvSpPr>
        <p:spPr>
          <a:xfrm>
            <a:off x="474858" y="2717800"/>
            <a:ext cx="4977104" cy="3556000"/>
          </a:xfrm>
        </p:spPr>
        <p:txBody>
          <a:bodyPr>
            <a:normAutofit lnSpcReduction="10000"/>
          </a:bodyPr>
          <a:lstStyle/>
          <a:p>
            <a:pPr marL="0" indent="0">
              <a:buNone/>
            </a:pPr>
            <a:r>
              <a:rPr lang="en-US" sz="4000" i="1" dirty="0"/>
              <a:t>“And I saw the dead, small and great, stand before God; and the books were opened…”</a:t>
            </a:r>
            <a:br>
              <a:rPr lang="en-US" sz="4000" dirty="0"/>
            </a:br>
            <a:r>
              <a:rPr lang="en-US" sz="4000" dirty="0"/>
              <a:t>— </a:t>
            </a:r>
            <a:r>
              <a:rPr lang="en-US" sz="4000" b="1" dirty="0"/>
              <a:t>Revelation 20:12</a:t>
            </a:r>
            <a:endParaRPr lang="en-US" sz="4000" dirty="0"/>
          </a:p>
        </p:txBody>
      </p:sp>
      <p:sp>
        <p:nvSpPr>
          <p:cNvPr id="5" name="Text Placeholder 4">
            <a:extLst>
              <a:ext uri="{FF2B5EF4-FFF2-40B4-BE49-F238E27FC236}">
                <a16:creationId xmlns:a16="http://schemas.microsoft.com/office/drawing/2014/main" id="{DDED7A27-D39E-BEF6-42EE-19C7B97B664E}"/>
              </a:ext>
            </a:extLst>
          </p:cNvPr>
          <p:cNvSpPr>
            <a:spLocks noGrp="1"/>
          </p:cNvSpPr>
          <p:nvPr>
            <p:ph type="body" sz="quarter" idx="3"/>
          </p:nvPr>
        </p:nvSpPr>
        <p:spPr>
          <a:xfrm>
            <a:off x="6856645" y="1806280"/>
            <a:ext cx="4977104" cy="914400"/>
          </a:xfrm>
        </p:spPr>
        <p:txBody>
          <a:bodyPr/>
          <a:lstStyle/>
          <a:p>
            <a:pPr algn="ctr"/>
            <a:r>
              <a:rPr lang="en-US" b="1" dirty="0"/>
              <a:t>Earthly Explanation</a:t>
            </a:r>
          </a:p>
        </p:txBody>
      </p:sp>
      <p:sp>
        <p:nvSpPr>
          <p:cNvPr id="6" name="Content Placeholder 5">
            <a:extLst>
              <a:ext uri="{FF2B5EF4-FFF2-40B4-BE49-F238E27FC236}">
                <a16:creationId xmlns:a16="http://schemas.microsoft.com/office/drawing/2014/main" id="{2657D524-F867-474D-F740-A95DC999E191}"/>
              </a:ext>
            </a:extLst>
          </p:cNvPr>
          <p:cNvSpPr>
            <a:spLocks noGrp="1"/>
          </p:cNvSpPr>
          <p:nvPr>
            <p:ph sz="quarter" idx="4"/>
          </p:nvPr>
        </p:nvSpPr>
        <p:spPr>
          <a:xfrm>
            <a:off x="6894629" y="2717800"/>
            <a:ext cx="4977104" cy="3556000"/>
          </a:xfrm>
        </p:spPr>
        <p:txBody>
          <a:bodyPr>
            <a:normAutofit lnSpcReduction="10000"/>
          </a:bodyPr>
          <a:lstStyle/>
          <a:p>
            <a:pPr marL="0" indent="0">
              <a:buNone/>
            </a:pPr>
            <a:r>
              <a:rPr lang="en-US" sz="4000" i="1" dirty="0"/>
              <a:t>“Behold, I come quickly; and My reward is with Me, to give every man according as his work shall be.”</a:t>
            </a:r>
            <a:br>
              <a:rPr lang="en-US" sz="4000" dirty="0"/>
            </a:br>
            <a:r>
              <a:rPr lang="en-US" sz="4000" dirty="0"/>
              <a:t>— </a:t>
            </a:r>
            <a:r>
              <a:rPr lang="en-US" sz="4000" b="1" dirty="0"/>
              <a:t>Revelation 22:12</a:t>
            </a:r>
            <a:endParaRPr lang="en-US" sz="4000" dirty="0"/>
          </a:p>
        </p:txBody>
      </p:sp>
      <p:sp>
        <p:nvSpPr>
          <p:cNvPr id="8" name="Arrow: Notched Right 7">
            <a:extLst>
              <a:ext uri="{FF2B5EF4-FFF2-40B4-BE49-F238E27FC236}">
                <a16:creationId xmlns:a16="http://schemas.microsoft.com/office/drawing/2014/main" id="{3F958167-CB68-A716-358D-850A28D33FAD}"/>
              </a:ext>
            </a:extLst>
          </p:cNvPr>
          <p:cNvSpPr/>
          <p:nvPr/>
        </p:nvSpPr>
        <p:spPr>
          <a:xfrm>
            <a:off x="5242333" y="2717800"/>
            <a:ext cx="1652296" cy="1881695"/>
          </a:xfrm>
          <a:prstGeom prst="notchedRightArrow">
            <a:avLst>
              <a:gd name="adj1" fmla="val 55010"/>
              <a:gd name="adj2" fmla="val 25333"/>
            </a:avLst>
          </a:prstGeom>
          <a:gradFill>
            <a:gsLst>
              <a:gs pos="50000">
                <a:srgbClr val="5C815B"/>
              </a:gs>
              <a:gs pos="17000">
                <a:schemeClr val="accent1">
                  <a:lumMod val="60000"/>
                  <a:lumOff val="40000"/>
                </a:schemeClr>
              </a:gs>
              <a:gs pos="100000">
                <a:srgbClr val="3D5448"/>
              </a:gs>
            </a:gsLst>
            <a:path path="circle">
              <a:fillToRect l="50000" t="50000" r="50000" b="50000"/>
            </a:path>
          </a:gra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01385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4559B-82E9-E493-AAF3-4B87CD3FED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4B99B-1690-AE4B-832E-EAAD89FA0A0B}"/>
              </a:ext>
            </a:extLst>
          </p:cNvPr>
          <p:cNvSpPr>
            <a:spLocks noGrp="1"/>
          </p:cNvSpPr>
          <p:nvPr>
            <p:ph type="title"/>
          </p:nvPr>
        </p:nvSpPr>
        <p:spPr/>
        <p:txBody>
          <a:bodyPr>
            <a:normAutofit fontScale="90000"/>
          </a:bodyPr>
          <a:lstStyle/>
          <a:p>
            <a:r>
              <a:rPr lang="en-US" sz="4800" dirty="0"/>
              <a:t>Two Levels at once:  </a:t>
            </a:r>
            <a:br>
              <a:rPr lang="en-US" sz="4800" dirty="0"/>
            </a:br>
            <a:r>
              <a:rPr lang="en-US" sz="4800" dirty="0"/>
              <a:t>Heaven Acts – Earth Hears</a:t>
            </a:r>
          </a:p>
        </p:txBody>
      </p:sp>
      <p:sp>
        <p:nvSpPr>
          <p:cNvPr id="3" name="Text Placeholder 2">
            <a:extLst>
              <a:ext uri="{FF2B5EF4-FFF2-40B4-BE49-F238E27FC236}">
                <a16:creationId xmlns:a16="http://schemas.microsoft.com/office/drawing/2014/main" id="{BB01523C-8173-B1F7-450D-B538C155FE75}"/>
              </a:ext>
            </a:extLst>
          </p:cNvPr>
          <p:cNvSpPr>
            <a:spLocks noGrp="1"/>
          </p:cNvSpPr>
          <p:nvPr>
            <p:ph type="body" idx="1"/>
          </p:nvPr>
        </p:nvSpPr>
        <p:spPr>
          <a:xfrm>
            <a:off x="379412" y="1803400"/>
            <a:ext cx="4977104" cy="914400"/>
          </a:xfrm>
        </p:spPr>
        <p:txBody>
          <a:bodyPr/>
          <a:lstStyle/>
          <a:p>
            <a:pPr algn="ctr"/>
            <a:r>
              <a:rPr lang="en-US" b="1" dirty="0"/>
              <a:t>Heavenly Action</a:t>
            </a:r>
          </a:p>
        </p:txBody>
      </p:sp>
      <p:sp>
        <p:nvSpPr>
          <p:cNvPr id="4" name="Content Placeholder 3">
            <a:extLst>
              <a:ext uri="{FF2B5EF4-FFF2-40B4-BE49-F238E27FC236}">
                <a16:creationId xmlns:a16="http://schemas.microsoft.com/office/drawing/2014/main" id="{64803219-001A-232A-2911-ECAA87535740}"/>
              </a:ext>
            </a:extLst>
          </p:cNvPr>
          <p:cNvSpPr>
            <a:spLocks noGrp="1"/>
          </p:cNvSpPr>
          <p:nvPr>
            <p:ph sz="half" idx="2"/>
          </p:nvPr>
        </p:nvSpPr>
        <p:spPr>
          <a:xfrm>
            <a:off x="474858" y="2717800"/>
            <a:ext cx="4977104" cy="3556000"/>
          </a:xfrm>
        </p:spPr>
        <p:txBody>
          <a:bodyPr>
            <a:normAutofit lnSpcReduction="10000"/>
          </a:bodyPr>
          <a:lstStyle/>
          <a:p>
            <a:pPr marL="0" indent="0">
              <a:buNone/>
            </a:pPr>
            <a:r>
              <a:rPr lang="en-US" sz="4000" i="1" dirty="0"/>
              <a:t>“The second woe is past; and, behold, the third woe cometh quickly.</a:t>
            </a:r>
            <a:br>
              <a:rPr lang="en-US" sz="4000" i="1" dirty="0"/>
            </a:br>
            <a:r>
              <a:rPr lang="en-US" sz="4000" i="1" dirty="0"/>
              <a:t>And the seventh angel sounded…”</a:t>
            </a:r>
            <a:br>
              <a:rPr lang="en-US" sz="4000" dirty="0"/>
            </a:br>
            <a:r>
              <a:rPr lang="en-US" sz="3600" dirty="0"/>
              <a:t>— Revelation 11:14–15</a:t>
            </a:r>
            <a:endParaRPr lang="en-US" sz="4000" dirty="0"/>
          </a:p>
        </p:txBody>
      </p:sp>
      <p:sp>
        <p:nvSpPr>
          <p:cNvPr id="5" name="Text Placeholder 4">
            <a:extLst>
              <a:ext uri="{FF2B5EF4-FFF2-40B4-BE49-F238E27FC236}">
                <a16:creationId xmlns:a16="http://schemas.microsoft.com/office/drawing/2014/main" id="{B69BD525-AFC1-A72D-C6BD-0C807B55B93B}"/>
              </a:ext>
            </a:extLst>
          </p:cNvPr>
          <p:cNvSpPr>
            <a:spLocks noGrp="1"/>
          </p:cNvSpPr>
          <p:nvPr>
            <p:ph type="body" sz="quarter" idx="3"/>
          </p:nvPr>
        </p:nvSpPr>
        <p:spPr>
          <a:xfrm>
            <a:off x="6856645" y="1806280"/>
            <a:ext cx="4977104" cy="914400"/>
          </a:xfrm>
        </p:spPr>
        <p:txBody>
          <a:bodyPr/>
          <a:lstStyle/>
          <a:p>
            <a:pPr algn="ctr"/>
            <a:r>
              <a:rPr lang="en-US" b="1" dirty="0"/>
              <a:t>Earthly Explanation</a:t>
            </a:r>
          </a:p>
        </p:txBody>
      </p:sp>
      <p:sp>
        <p:nvSpPr>
          <p:cNvPr id="6" name="Content Placeholder 5">
            <a:extLst>
              <a:ext uri="{FF2B5EF4-FFF2-40B4-BE49-F238E27FC236}">
                <a16:creationId xmlns:a16="http://schemas.microsoft.com/office/drawing/2014/main" id="{E6459D06-59D5-CFD7-F0C8-CC028FED4E31}"/>
              </a:ext>
            </a:extLst>
          </p:cNvPr>
          <p:cNvSpPr>
            <a:spLocks noGrp="1"/>
          </p:cNvSpPr>
          <p:nvPr>
            <p:ph sz="quarter" idx="4"/>
          </p:nvPr>
        </p:nvSpPr>
        <p:spPr>
          <a:xfrm>
            <a:off x="6894629" y="2717800"/>
            <a:ext cx="4977104" cy="3556000"/>
          </a:xfrm>
        </p:spPr>
        <p:txBody>
          <a:bodyPr>
            <a:normAutofit lnSpcReduction="10000"/>
          </a:bodyPr>
          <a:lstStyle/>
          <a:p>
            <a:pPr marL="0" indent="0">
              <a:buNone/>
            </a:pPr>
            <a:r>
              <a:rPr lang="en-US" sz="4000" i="1" dirty="0"/>
              <a:t>“I saw another angel fly in the midst of heaven, having the everlasting gospel to preach unto them that dwell on the earth…”</a:t>
            </a:r>
            <a:br>
              <a:rPr lang="en-US" sz="4000" dirty="0"/>
            </a:br>
            <a:r>
              <a:rPr lang="en-US" sz="4000" dirty="0"/>
              <a:t>— Revelation 14:6–7</a:t>
            </a:r>
          </a:p>
        </p:txBody>
      </p:sp>
      <p:sp>
        <p:nvSpPr>
          <p:cNvPr id="8" name="Arrow: Notched Right 7">
            <a:extLst>
              <a:ext uri="{FF2B5EF4-FFF2-40B4-BE49-F238E27FC236}">
                <a16:creationId xmlns:a16="http://schemas.microsoft.com/office/drawing/2014/main" id="{98593240-2456-9A34-88C5-7DE2548C9323}"/>
              </a:ext>
            </a:extLst>
          </p:cNvPr>
          <p:cNvSpPr/>
          <p:nvPr/>
        </p:nvSpPr>
        <p:spPr>
          <a:xfrm>
            <a:off x="5242333" y="2717800"/>
            <a:ext cx="1652296" cy="1881695"/>
          </a:xfrm>
          <a:prstGeom prst="notchedRightArrow">
            <a:avLst>
              <a:gd name="adj1" fmla="val 55010"/>
              <a:gd name="adj2" fmla="val 25333"/>
            </a:avLst>
          </a:prstGeom>
          <a:gradFill>
            <a:gsLst>
              <a:gs pos="50000">
                <a:srgbClr val="5C815B"/>
              </a:gs>
              <a:gs pos="17000">
                <a:schemeClr val="accent1">
                  <a:lumMod val="60000"/>
                  <a:lumOff val="40000"/>
                </a:schemeClr>
              </a:gs>
              <a:gs pos="100000">
                <a:srgbClr val="3D5448"/>
              </a:gs>
            </a:gsLst>
            <a:path path="circle">
              <a:fillToRect l="50000" t="50000" r="50000" b="50000"/>
            </a:path>
          </a:gra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87229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6AAF5-0442-CA09-978D-441E477971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6D5A3-6A87-7729-BEF3-06315E68CB32}"/>
              </a:ext>
            </a:extLst>
          </p:cNvPr>
          <p:cNvSpPr>
            <a:spLocks noGrp="1"/>
          </p:cNvSpPr>
          <p:nvPr>
            <p:ph type="title"/>
          </p:nvPr>
        </p:nvSpPr>
        <p:spPr>
          <a:xfrm>
            <a:off x="608013" y="228600"/>
            <a:ext cx="7467600" cy="1295400"/>
          </a:xfrm>
        </p:spPr>
        <p:txBody>
          <a:bodyPr/>
          <a:lstStyle/>
          <a:p>
            <a:r>
              <a:rPr lang="en-US" b="1" dirty="0"/>
              <a:t>God Doesn’t Act without Warning</a:t>
            </a:r>
          </a:p>
        </p:txBody>
      </p:sp>
      <p:sp>
        <p:nvSpPr>
          <p:cNvPr id="3" name="Text Placeholder 2">
            <a:extLst>
              <a:ext uri="{FF2B5EF4-FFF2-40B4-BE49-F238E27FC236}">
                <a16:creationId xmlns:a16="http://schemas.microsoft.com/office/drawing/2014/main" id="{1093518A-5C11-335B-7CF0-67B64D6B0D62}"/>
              </a:ext>
            </a:extLst>
          </p:cNvPr>
          <p:cNvSpPr>
            <a:spLocks noGrp="1"/>
          </p:cNvSpPr>
          <p:nvPr>
            <p:ph type="body" idx="1"/>
          </p:nvPr>
        </p:nvSpPr>
        <p:spPr>
          <a:xfrm>
            <a:off x="760412" y="1828800"/>
            <a:ext cx="7162800" cy="4495800"/>
          </a:xfrm>
        </p:spPr>
        <p:txBody>
          <a:bodyPr/>
          <a:lstStyle/>
          <a:p>
            <a:pPr algn="l"/>
            <a:r>
              <a:rPr lang="en-US" sz="3600" dirty="0"/>
              <a:t>So when we see that first angel proclaiming the gospel in Revelation 14, it makes sense to ask: what has just begun in heaven that God is now explaining on earth?  And it naturally connects with the massive, climactic events in heaven that we see described during the seventh trumpet.  </a:t>
            </a:r>
          </a:p>
        </p:txBody>
      </p:sp>
      <p:pic>
        <p:nvPicPr>
          <p:cNvPr id="9220" name="Picture 4" descr="Three Angels Messages and the 7th Day Sabbath - SDA Maranatha Multicultural  Church in American Samoa">
            <a:extLst>
              <a:ext uri="{FF2B5EF4-FFF2-40B4-BE49-F238E27FC236}">
                <a16:creationId xmlns:a16="http://schemas.microsoft.com/office/drawing/2014/main" id="{C228BC8A-D7A0-C6E8-7A3F-2787B7381A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000" t="17778" r="62500"/>
          <a:stretch>
            <a:fillRect/>
          </a:stretch>
        </p:blipFill>
        <p:spPr bwMode="auto">
          <a:xfrm>
            <a:off x="8150225" y="65809"/>
            <a:ext cx="4038600" cy="6792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276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44BA6-FEEF-2692-2DAD-E70647A860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CFEC7E-24D1-9997-85AF-A70380954B6F}"/>
              </a:ext>
            </a:extLst>
          </p:cNvPr>
          <p:cNvSpPr>
            <a:spLocks noGrp="1"/>
          </p:cNvSpPr>
          <p:nvPr>
            <p:ph type="title"/>
          </p:nvPr>
        </p:nvSpPr>
        <p:spPr>
          <a:xfrm>
            <a:off x="608013" y="228600"/>
            <a:ext cx="7467600" cy="1295400"/>
          </a:xfrm>
        </p:spPr>
        <p:txBody>
          <a:bodyPr/>
          <a:lstStyle/>
          <a:p>
            <a:r>
              <a:rPr lang="en-US" b="1" dirty="0"/>
              <a:t>God Doesn’t Act without Warning</a:t>
            </a:r>
          </a:p>
        </p:txBody>
      </p:sp>
      <p:sp>
        <p:nvSpPr>
          <p:cNvPr id="3" name="Text Placeholder 2">
            <a:extLst>
              <a:ext uri="{FF2B5EF4-FFF2-40B4-BE49-F238E27FC236}">
                <a16:creationId xmlns:a16="http://schemas.microsoft.com/office/drawing/2014/main" id="{57D01645-DD35-A5D9-92BA-97BFFA6F5477}"/>
              </a:ext>
            </a:extLst>
          </p:cNvPr>
          <p:cNvSpPr>
            <a:spLocks noGrp="1"/>
          </p:cNvSpPr>
          <p:nvPr>
            <p:ph type="body" idx="1"/>
          </p:nvPr>
        </p:nvSpPr>
        <p:spPr>
          <a:xfrm>
            <a:off x="379412" y="1600200"/>
            <a:ext cx="7543800" cy="4724400"/>
          </a:xfrm>
        </p:spPr>
        <p:txBody>
          <a:bodyPr/>
          <a:lstStyle/>
          <a:p>
            <a:pPr marL="571500" indent="-571500" algn="l">
              <a:buFont typeface="Arial" panose="020B0604020202020204" pitchFamily="34" charset="0"/>
              <a:buChar char="•"/>
            </a:pPr>
            <a:r>
              <a:rPr lang="en-US" sz="3200" dirty="0"/>
              <a:t>The </a:t>
            </a:r>
            <a:r>
              <a:rPr lang="en-US" sz="3200" b="1" dirty="0"/>
              <a:t>seventh trumpet</a:t>
            </a:r>
            <a:r>
              <a:rPr lang="en-US" sz="3200" dirty="0"/>
              <a:t> announces a decisive phase in heaven</a:t>
            </a:r>
          </a:p>
          <a:p>
            <a:pPr marL="571500" indent="-571500" algn="l">
              <a:buFont typeface="Arial" panose="020B0604020202020204" pitchFamily="34" charset="0"/>
              <a:buChar char="•"/>
            </a:pPr>
            <a:r>
              <a:rPr lang="en-US" sz="3200" dirty="0"/>
              <a:t>The </a:t>
            </a:r>
            <a:r>
              <a:rPr lang="en-US" sz="3200" b="1" dirty="0"/>
              <a:t>first angel</a:t>
            </a:r>
            <a:r>
              <a:rPr lang="en-US" sz="3200" dirty="0"/>
              <a:t> announces what that phase means to the world</a:t>
            </a:r>
          </a:p>
          <a:p>
            <a:pPr marL="571500" indent="-571500" algn="l">
              <a:buFont typeface="Arial" panose="020B0604020202020204" pitchFamily="34" charset="0"/>
              <a:buChar char="•"/>
            </a:pPr>
            <a:r>
              <a:rPr lang="en-US" sz="3200" dirty="0"/>
              <a:t>These are not identical events, but </a:t>
            </a:r>
            <a:r>
              <a:rPr lang="en-US" sz="3200" b="1" dirty="0"/>
              <a:t>parallel voices</a:t>
            </a:r>
          </a:p>
          <a:p>
            <a:pPr marL="571500" indent="-571500" algn="l">
              <a:buFont typeface="Arial" panose="020B0604020202020204" pitchFamily="34" charset="0"/>
              <a:buChar char="•"/>
            </a:pPr>
            <a:endParaRPr lang="en-US" sz="3200" dirty="0"/>
          </a:p>
          <a:p>
            <a:r>
              <a:rPr lang="en-US" sz="3600" i="1" dirty="0"/>
              <a:t>Judgment begins in heaven — explanation and appeal are given on earth.</a:t>
            </a:r>
            <a:endParaRPr lang="en-US" sz="3600" dirty="0"/>
          </a:p>
        </p:txBody>
      </p:sp>
      <p:pic>
        <p:nvPicPr>
          <p:cNvPr id="9218" name="Picture 2" descr="A third angel followed them and said in a loud voice: &quot;If anyone worships  the beast and his image and receives his mark on the forehead or on the  hand, he, too,">
            <a:extLst>
              <a:ext uri="{FF2B5EF4-FFF2-40B4-BE49-F238E27FC236}">
                <a16:creationId xmlns:a16="http://schemas.microsoft.com/office/drawing/2014/main" id="{C8F2F1C6-A889-E5ED-5F72-47F9F2FB47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509" t="149" r="12142" b="-149"/>
          <a:stretch>
            <a:fillRect/>
          </a:stretch>
        </p:blipFill>
        <p:spPr bwMode="auto">
          <a:xfrm>
            <a:off x="7923213" y="-1370"/>
            <a:ext cx="4265612" cy="6859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2651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62FC5-7563-B92D-68AF-E6F99613204C}"/>
              </a:ext>
            </a:extLst>
          </p:cNvPr>
          <p:cNvSpPr>
            <a:spLocks noGrp="1"/>
          </p:cNvSpPr>
          <p:nvPr>
            <p:ph type="title"/>
          </p:nvPr>
        </p:nvSpPr>
        <p:spPr>
          <a:xfrm>
            <a:off x="914162" y="482600"/>
            <a:ext cx="10360501" cy="1346200"/>
          </a:xfrm>
        </p:spPr>
        <p:txBody>
          <a:bodyPr>
            <a:normAutofit fontScale="90000"/>
          </a:bodyPr>
          <a:lstStyle/>
          <a:p>
            <a:r>
              <a:rPr lang="en-US" sz="5400" b="1" dirty="0"/>
              <a:t>This is one continuous study:</a:t>
            </a:r>
            <a:endParaRPr lang="en-US" sz="5400" dirty="0"/>
          </a:p>
        </p:txBody>
      </p:sp>
      <p:sp>
        <p:nvSpPr>
          <p:cNvPr id="3" name="Content Placeholder 2">
            <a:extLst>
              <a:ext uri="{FF2B5EF4-FFF2-40B4-BE49-F238E27FC236}">
                <a16:creationId xmlns:a16="http://schemas.microsoft.com/office/drawing/2014/main" id="{A30F46AB-878E-5732-F384-89F0D65679B7}"/>
              </a:ext>
            </a:extLst>
          </p:cNvPr>
          <p:cNvSpPr>
            <a:spLocks noGrp="1"/>
          </p:cNvSpPr>
          <p:nvPr>
            <p:ph sz="half" idx="1"/>
          </p:nvPr>
        </p:nvSpPr>
        <p:spPr>
          <a:xfrm>
            <a:off x="760412" y="2133600"/>
            <a:ext cx="10895250" cy="3657600"/>
          </a:xfrm>
        </p:spPr>
        <p:txBody>
          <a:bodyPr>
            <a:normAutofit/>
          </a:bodyPr>
          <a:lstStyle/>
          <a:p>
            <a:r>
              <a:rPr lang="en-US" sz="3600" dirty="0"/>
              <a:t>Lesson 1 — </a:t>
            </a:r>
            <a:r>
              <a:rPr lang="en-US" sz="3600" i="1" dirty="0"/>
              <a:t>The Time of the Message</a:t>
            </a:r>
            <a:endParaRPr lang="en-US" sz="3600" dirty="0"/>
          </a:p>
          <a:p>
            <a:r>
              <a:rPr lang="en-US" sz="3600" dirty="0"/>
              <a:t>Lesson 2 — </a:t>
            </a:r>
            <a:r>
              <a:rPr lang="en-US" sz="3600" i="1" dirty="0"/>
              <a:t>The Time of the Message — Continued</a:t>
            </a:r>
            <a:endParaRPr lang="en-US" sz="3600" dirty="0"/>
          </a:p>
          <a:p>
            <a:r>
              <a:rPr lang="en-US" sz="3600" dirty="0"/>
              <a:t>Lesson 3 — </a:t>
            </a:r>
            <a:r>
              <a:rPr lang="en-US" sz="3600" i="1" dirty="0"/>
              <a:t>The Time of the Message — Continued</a:t>
            </a:r>
            <a:endParaRPr lang="en-US" sz="3600" dirty="0"/>
          </a:p>
          <a:p>
            <a:r>
              <a:rPr lang="en-US" sz="3600" b="1" dirty="0"/>
              <a:t>Lesson 4 — </a:t>
            </a:r>
            <a:r>
              <a:rPr lang="en-US" sz="3600" b="1" i="1" dirty="0"/>
              <a:t>The Time of the Message — Continued</a:t>
            </a:r>
            <a:endParaRPr lang="en-US" sz="3600" b="1" dirty="0"/>
          </a:p>
          <a:p>
            <a:r>
              <a:rPr lang="en-US" sz="3600" dirty="0"/>
              <a:t>Lesson 5 — </a:t>
            </a:r>
            <a:r>
              <a:rPr lang="en-US" sz="3600" i="1" dirty="0"/>
              <a:t>The Time of the Message — Concluded</a:t>
            </a:r>
            <a:endParaRPr lang="en-US" sz="3600" dirty="0"/>
          </a:p>
          <a:p>
            <a:pPr marL="0" indent="0">
              <a:buNone/>
            </a:pPr>
            <a:endParaRPr lang="en-US" dirty="0"/>
          </a:p>
        </p:txBody>
      </p:sp>
    </p:spTree>
    <p:extLst>
      <p:ext uri="{BB962C8B-B14F-4D97-AF65-F5344CB8AC3E}">
        <p14:creationId xmlns:p14="http://schemas.microsoft.com/office/powerpoint/2010/main" val="373732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91E9F-D4D3-4114-952C-C058D7C6227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B5F4D5D-BB18-7CFB-FADB-8978DB139BC3}"/>
              </a:ext>
            </a:extLst>
          </p:cNvPr>
          <p:cNvSpPr>
            <a:spLocks noGrp="1"/>
          </p:cNvSpPr>
          <p:nvPr>
            <p:ph type="title"/>
          </p:nvPr>
        </p:nvSpPr>
        <p:spPr>
          <a:xfrm>
            <a:off x="914161" y="457201"/>
            <a:ext cx="10360501" cy="1752599"/>
          </a:xfrm>
        </p:spPr>
        <p:txBody>
          <a:bodyPr>
            <a:noAutofit/>
          </a:bodyPr>
          <a:lstStyle/>
          <a:p>
            <a:pPr lvl="0"/>
            <a:r>
              <a:rPr lang="en-US" sz="4000" dirty="0"/>
              <a:t>13. When is it that reward is given to saints and prophets, and them that fear the name of the Lord?</a:t>
            </a:r>
            <a:endParaRPr lang="en-US" sz="23900" dirty="0"/>
          </a:p>
        </p:txBody>
      </p:sp>
      <p:sp>
        <p:nvSpPr>
          <p:cNvPr id="14" name="Content Placeholder 13">
            <a:extLst>
              <a:ext uri="{FF2B5EF4-FFF2-40B4-BE49-F238E27FC236}">
                <a16:creationId xmlns:a16="http://schemas.microsoft.com/office/drawing/2014/main" id="{ED528F2B-E08B-4B49-C27C-DCCAEC8DEA9F}"/>
              </a:ext>
            </a:extLst>
          </p:cNvPr>
          <p:cNvSpPr>
            <a:spLocks noGrp="1"/>
          </p:cNvSpPr>
          <p:nvPr>
            <p:ph idx="1"/>
          </p:nvPr>
        </p:nvSpPr>
        <p:spPr>
          <a:xfrm>
            <a:off x="1011272" y="2362200"/>
            <a:ext cx="6248401" cy="3124200"/>
          </a:xfrm>
        </p:spPr>
        <p:txBody>
          <a:bodyPr>
            <a:noAutofit/>
          </a:bodyPr>
          <a:lstStyle/>
          <a:p>
            <a:pPr marL="0" indent="0">
              <a:buNone/>
            </a:pPr>
            <a:r>
              <a:rPr lang="en-US" sz="3600" i="1" dirty="0"/>
              <a:t>Revelation 22:12; </a:t>
            </a:r>
          </a:p>
          <a:p>
            <a:pPr marL="0" indent="0">
              <a:buNone/>
            </a:pPr>
            <a:r>
              <a:rPr lang="en-US" sz="3600" i="1" dirty="0"/>
              <a:t>Matthew 16:27</a:t>
            </a:r>
            <a:endParaRPr lang="en-US" sz="8000" dirty="0"/>
          </a:p>
        </p:txBody>
      </p:sp>
      <p:pic>
        <p:nvPicPr>
          <p:cNvPr id="2052" name="Picture 4" descr="213,000+ Question Mark Stock Photos, Pictures &amp; Royalty-Free ...">
            <a:extLst>
              <a:ext uri="{FF2B5EF4-FFF2-40B4-BE49-F238E27FC236}">
                <a16:creationId xmlns:a16="http://schemas.microsoft.com/office/drawing/2014/main" id="{15B0E9DD-C32C-AAEE-FA35-6540B32457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3622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0121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24E7F-AE9A-5EC0-8DB8-35AAD33178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0468F93-02CB-DC60-5DEB-7749997B9F35}"/>
              </a:ext>
            </a:extLst>
          </p:cNvPr>
          <p:cNvSpPr>
            <a:spLocks noGrp="1"/>
          </p:cNvSpPr>
          <p:nvPr>
            <p:ph type="body" sz="half" idx="2"/>
          </p:nvPr>
        </p:nvSpPr>
        <p:spPr>
          <a:xfrm>
            <a:off x="7759699" y="1651000"/>
            <a:ext cx="4367662" cy="4800600"/>
          </a:xfrm>
        </p:spPr>
        <p:txBody>
          <a:bodyPr>
            <a:noAutofit/>
          </a:bodyPr>
          <a:lstStyle/>
          <a:p>
            <a:r>
              <a:rPr lang="en-US" sz="4000" b="1" baseline="30000" dirty="0"/>
              <a:t>12 </a:t>
            </a:r>
            <a:r>
              <a:rPr lang="en-US" sz="4000" dirty="0"/>
              <a:t>And, behold, I come quickly; and my reward is with me, to give every man according as his work shall be.</a:t>
            </a:r>
            <a:endParaRPr lang="en-US" sz="13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87C225B-37B7-1466-C016-DAC268C07985}"/>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22:12</a:t>
            </a:r>
          </a:p>
        </p:txBody>
      </p:sp>
      <p:pic>
        <p:nvPicPr>
          <p:cNvPr id="12290" name="Picture 2" descr="7 Steps to Jesus' Second Coming: A Comprehensive Prophetic Timeline —  Harrison House">
            <a:extLst>
              <a:ext uri="{FF2B5EF4-FFF2-40B4-BE49-F238E27FC236}">
                <a16:creationId xmlns:a16="http://schemas.microsoft.com/office/drawing/2014/main" id="{46A5E32C-BDEB-D446-EF7E-7DF979A0E0B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981" r="13867"/>
          <a:stretch>
            <a:fillRect/>
          </a:stretch>
        </p:blipFill>
        <p:spPr bwMode="auto">
          <a:xfrm>
            <a:off x="303212" y="381000"/>
            <a:ext cx="7079556"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0234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6EE8E-D675-A3D3-78F1-C4977D76094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BBB7D5A-3B76-D7E6-C2EA-DC8C415FC554}"/>
              </a:ext>
            </a:extLst>
          </p:cNvPr>
          <p:cNvSpPr>
            <a:spLocks noGrp="1"/>
          </p:cNvSpPr>
          <p:nvPr>
            <p:ph type="body" sz="half" idx="2"/>
          </p:nvPr>
        </p:nvSpPr>
        <p:spPr>
          <a:xfrm>
            <a:off x="7759699" y="1651000"/>
            <a:ext cx="4367662" cy="4800600"/>
          </a:xfrm>
        </p:spPr>
        <p:txBody>
          <a:bodyPr>
            <a:noAutofit/>
          </a:bodyPr>
          <a:lstStyle/>
          <a:p>
            <a:r>
              <a:rPr lang="en-US" sz="4000" b="1" baseline="30000" dirty="0"/>
              <a:t>27 </a:t>
            </a:r>
            <a:r>
              <a:rPr lang="en-US" sz="4000" dirty="0"/>
              <a:t>For the Son of man shall come in the glory of his Father with his angels; and then he shall reward every man according to his works.</a:t>
            </a:r>
            <a:endParaRPr lang="en-US" sz="3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74926C4-2E66-5BB8-B67B-75DF99D0805E}"/>
              </a:ext>
            </a:extLst>
          </p:cNvPr>
          <p:cNvSpPr>
            <a:spLocks noGrp="1"/>
          </p:cNvSpPr>
          <p:nvPr>
            <p:ph type="title"/>
          </p:nvPr>
        </p:nvSpPr>
        <p:spPr>
          <a:xfrm>
            <a:off x="7770812" y="228600"/>
            <a:ext cx="3960812" cy="1422400"/>
          </a:xfrm>
        </p:spPr>
        <p:txBody>
          <a:bodyPr/>
          <a:lstStyle/>
          <a:p>
            <a:r>
              <a:rPr lang="en-US" sz="4400" dirty="0"/>
              <a:t>Matthew </a:t>
            </a:r>
            <a:br>
              <a:rPr lang="en-US" sz="4400" dirty="0"/>
            </a:br>
            <a:r>
              <a:rPr lang="en-US" sz="4400" dirty="0"/>
              <a:t>16:27</a:t>
            </a:r>
          </a:p>
        </p:txBody>
      </p:sp>
      <p:pic>
        <p:nvPicPr>
          <p:cNvPr id="13314" name="Picture 2" descr="Second Coming of Jesus Christ">
            <a:extLst>
              <a:ext uri="{FF2B5EF4-FFF2-40B4-BE49-F238E27FC236}">
                <a16:creationId xmlns:a16="http://schemas.microsoft.com/office/drawing/2014/main" id="{DA418FDD-E54D-D689-EFC0-4EF4FC83F47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364" r="13080" b="3618"/>
          <a:stretch>
            <a:fillRect/>
          </a:stretch>
        </p:blipFill>
        <p:spPr bwMode="auto">
          <a:xfrm>
            <a:off x="227012" y="228601"/>
            <a:ext cx="7224263"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2656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5056D-7247-5833-79BC-0B1E4AE0B84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BBD0E20-5C11-57F4-0891-2F608027B836}"/>
              </a:ext>
            </a:extLst>
          </p:cNvPr>
          <p:cNvSpPr>
            <a:spLocks noGrp="1"/>
          </p:cNvSpPr>
          <p:nvPr>
            <p:ph type="title"/>
          </p:nvPr>
        </p:nvSpPr>
        <p:spPr>
          <a:xfrm>
            <a:off x="914161" y="457201"/>
            <a:ext cx="10360501" cy="1752599"/>
          </a:xfrm>
        </p:spPr>
        <p:txBody>
          <a:bodyPr>
            <a:noAutofit/>
          </a:bodyPr>
          <a:lstStyle/>
          <a:p>
            <a:pPr lvl="0"/>
            <a:r>
              <a:rPr lang="en-US" dirty="0"/>
              <a:t>14.  When is it that there come these lightnings, and voices, and </a:t>
            </a:r>
            <a:r>
              <a:rPr lang="en-US" dirty="0" err="1"/>
              <a:t>thunderings</a:t>
            </a:r>
            <a:r>
              <a:rPr lang="en-US" dirty="0"/>
              <a:t>, and the earthquake, and great hail?</a:t>
            </a:r>
            <a:endParaRPr lang="en-US" sz="23900" dirty="0"/>
          </a:p>
        </p:txBody>
      </p:sp>
      <p:sp>
        <p:nvSpPr>
          <p:cNvPr id="14" name="Content Placeholder 13">
            <a:extLst>
              <a:ext uri="{FF2B5EF4-FFF2-40B4-BE49-F238E27FC236}">
                <a16:creationId xmlns:a16="http://schemas.microsoft.com/office/drawing/2014/main" id="{429A01BA-D75A-1C7B-41D6-E3338D752563}"/>
              </a:ext>
            </a:extLst>
          </p:cNvPr>
          <p:cNvSpPr>
            <a:spLocks noGrp="1"/>
          </p:cNvSpPr>
          <p:nvPr>
            <p:ph idx="1"/>
          </p:nvPr>
        </p:nvSpPr>
        <p:spPr>
          <a:xfrm>
            <a:off x="1011272" y="2362200"/>
            <a:ext cx="6248401" cy="3124200"/>
          </a:xfrm>
        </p:spPr>
        <p:txBody>
          <a:bodyPr>
            <a:noAutofit/>
          </a:bodyPr>
          <a:lstStyle/>
          <a:p>
            <a:pPr marL="0" indent="0">
              <a:buNone/>
            </a:pPr>
            <a:r>
              <a:rPr lang="en-US" sz="4000" i="1" dirty="0"/>
              <a:t>Revelation 16:17-18, 20-21</a:t>
            </a:r>
            <a:endParaRPr lang="en-US" sz="11500" dirty="0"/>
          </a:p>
        </p:txBody>
      </p:sp>
      <p:pic>
        <p:nvPicPr>
          <p:cNvPr id="2052" name="Picture 4" descr="213,000+ Question Mark Stock Photos, Pictures &amp; Royalty-Free ...">
            <a:extLst>
              <a:ext uri="{FF2B5EF4-FFF2-40B4-BE49-F238E27FC236}">
                <a16:creationId xmlns:a16="http://schemas.microsoft.com/office/drawing/2014/main" id="{19B64706-3933-E4FA-6768-2F16898CC5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3622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6762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B2075-2798-67F1-F97A-52EECD4B06F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A0D91C8-6C52-7569-E134-52223910C530}"/>
              </a:ext>
            </a:extLst>
          </p:cNvPr>
          <p:cNvSpPr>
            <a:spLocks noGrp="1"/>
          </p:cNvSpPr>
          <p:nvPr>
            <p:ph type="body" sz="half" idx="2"/>
          </p:nvPr>
        </p:nvSpPr>
        <p:spPr>
          <a:xfrm>
            <a:off x="7759699" y="1651000"/>
            <a:ext cx="4367662" cy="4800600"/>
          </a:xfrm>
        </p:spPr>
        <p:txBody>
          <a:bodyPr>
            <a:noAutofit/>
          </a:bodyPr>
          <a:lstStyle/>
          <a:p>
            <a:r>
              <a:rPr lang="en-US" sz="4000" b="1" baseline="30000" dirty="0"/>
              <a:t>17 </a:t>
            </a:r>
            <a:r>
              <a:rPr lang="en-US" sz="4000" dirty="0"/>
              <a:t>And the seventh angel poured out his vial into the air; and there came a great voice out of the temple of heaven, from the throne, saying, It is done.</a:t>
            </a:r>
            <a:endParaRPr lang="en-US" sz="85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0FB150A-A329-875E-BFF5-1E2CFD6865B4}"/>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000" dirty="0"/>
              <a:t>16:17-18, 20-21</a:t>
            </a:r>
            <a:endParaRPr lang="en-US" sz="4400" dirty="0"/>
          </a:p>
        </p:txBody>
      </p:sp>
      <p:pic>
        <p:nvPicPr>
          <p:cNvPr id="14338" name="Picture 2" descr="What do the 7 “bowls” in Revelation 16 represent? – davidworcester.net">
            <a:extLst>
              <a:ext uri="{FF2B5EF4-FFF2-40B4-BE49-F238E27FC236}">
                <a16:creationId xmlns:a16="http://schemas.microsoft.com/office/drawing/2014/main" id="{C988F97E-CDB1-1A54-6BDB-0FC0C4EA721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6237" r="15013"/>
          <a:stretch>
            <a:fillRect/>
          </a:stretch>
        </p:blipFill>
        <p:spPr bwMode="auto">
          <a:xfrm>
            <a:off x="303212" y="762000"/>
            <a:ext cx="6848593"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2833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9F95D-801B-95A4-4FA1-4CDB40548C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54BB00-C554-B97F-1F69-3E6BA6A4356F}"/>
              </a:ext>
            </a:extLst>
          </p:cNvPr>
          <p:cNvSpPr>
            <a:spLocks noGrp="1"/>
          </p:cNvSpPr>
          <p:nvPr>
            <p:ph type="body" sz="half" idx="2"/>
          </p:nvPr>
        </p:nvSpPr>
        <p:spPr>
          <a:xfrm>
            <a:off x="7759699" y="1651000"/>
            <a:ext cx="4367662" cy="4800600"/>
          </a:xfrm>
        </p:spPr>
        <p:txBody>
          <a:bodyPr>
            <a:noAutofit/>
          </a:bodyPr>
          <a:lstStyle/>
          <a:p>
            <a:r>
              <a:rPr lang="en-US" sz="3600" b="1" baseline="30000" dirty="0"/>
              <a:t>18 </a:t>
            </a:r>
            <a:r>
              <a:rPr lang="en-US" sz="3600" dirty="0"/>
              <a:t>And there were voices, and thunders, and lightnings; and there was a great earthquake, such as was not since men were upon the earth, so mighty an earthquake, and so great.</a:t>
            </a:r>
            <a:endParaRPr lang="en-US" sz="177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722D6B9-443B-AB2F-BDDD-E6885ABF18FA}"/>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000" dirty="0"/>
              <a:t>16:17-18, 20-21</a:t>
            </a:r>
            <a:endParaRPr lang="en-US" sz="4400" dirty="0"/>
          </a:p>
        </p:txBody>
      </p:sp>
      <p:pic>
        <p:nvPicPr>
          <p:cNvPr id="15370" name="Picture 10" descr="Yahweh against Egypt's Gods (Exodus 8-10) – Seek Grow Love">
            <a:extLst>
              <a:ext uri="{FF2B5EF4-FFF2-40B4-BE49-F238E27FC236}">
                <a16:creationId xmlns:a16="http://schemas.microsoft.com/office/drawing/2014/main" id="{412D60D2-C2B4-5D5A-779F-DE40B38194D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827"/>
          <a:stretch>
            <a:fillRect/>
          </a:stretch>
        </p:blipFill>
        <p:spPr bwMode="auto">
          <a:xfrm>
            <a:off x="150812" y="321428"/>
            <a:ext cx="7403627" cy="6215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7876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94270-09B6-3F0A-FB21-CA871D86B9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4210239-476D-DB2B-AC0E-9CDF449B46CB}"/>
              </a:ext>
            </a:extLst>
          </p:cNvPr>
          <p:cNvSpPr>
            <a:spLocks noGrp="1"/>
          </p:cNvSpPr>
          <p:nvPr>
            <p:ph type="body" sz="half" idx="2"/>
          </p:nvPr>
        </p:nvSpPr>
        <p:spPr>
          <a:xfrm>
            <a:off x="7759699" y="1651000"/>
            <a:ext cx="4367662" cy="4800600"/>
          </a:xfrm>
        </p:spPr>
        <p:txBody>
          <a:bodyPr>
            <a:noAutofit/>
          </a:bodyPr>
          <a:lstStyle/>
          <a:p>
            <a:r>
              <a:rPr lang="en-US" sz="4000" b="1" baseline="30000" dirty="0"/>
              <a:t>20 </a:t>
            </a:r>
            <a:r>
              <a:rPr lang="en-US" sz="4000" dirty="0"/>
              <a:t>And every island fled away, and the mountains were not found.</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9A836B9-D40F-2ABE-C78E-0E72D32EE74F}"/>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000" dirty="0"/>
              <a:t>16:17-18, 20-21</a:t>
            </a:r>
            <a:endParaRPr lang="en-US" sz="4400" dirty="0"/>
          </a:p>
        </p:txBody>
      </p:sp>
      <p:pic>
        <p:nvPicPr>
          <p:cNvPr id="15362" name="Picture 2" descr="Seven Judgments, Day of Wrath High Resolution Images">
            <a:extLst>
              <a:ext uri="{FF2B5EF4-FFF2-40B4-BE49-F238E27FC236}">
                <a16:creationId xmlns:a16="http://schemas.microsoft.com/office/drawing/2014/main" id="{C86FB25A-F8F1-B730-6280-5A03196DE23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612" r="13489"/>
          <a:stretch>
            <a:fillRect/>
          </a:stretch>
        </p:blipFill>
        <p:spPr bwMode="auto">
          <a:xfrm>
            <a:off x="227012" y="228600"/>
            <a:ext cx="70866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283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4134A-251D-8813-96E6-513E480D2C8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256D088-C8BE-3EC2-5965-3A93AB3782EE}"/>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000" dirty="0"/>
              <a:t>16:17-18, 20-21</a:t>
            </a:r>
            <a:endParaRPr lang="en-US" sz="4400" dirty="0"/>
          </a:p>
        </p:txBody>
      </p:sp>
      <p:sp>
        <p:nvSpPr>
          <p:cNvPr id="2" name="Text Placeholder 1">
            <a:extLst>
              <a:ext uri="{FF2B5EF4-FFF2-40B4-BE49-F238E27FC236}">
                <a16:creationId xmlns:a16="http://schemas.microsoft.com/office/drawing/2014/main" id="{F2E38008-9E85-C6E1-6CAD-6A1F8F8A8806}"/>
              </a:ext>
            </a:extLst>
          </p:cNvPr>
          <p:cNvSpPr>
            <a:spLocks noGrp="1"/>
          </p:cNvSpPr>
          <p:nvPr>
            <p:ph type="body" sz="half" idx="2"/>
          </p:nvPr>
        </p:nvSpPr>
        <p:spPr/>
        <p:txBody>
          <a:bodyPr>
            <a:normAutofit lnSpcReduction="10000"/>
          </a:bodyPr>
          <a:lstStyle/>
          <a:p>
            <a:r>
              <a:rPr lang="en-US" sz="3200" b="1" baseline="30000" dirty="0"/>
              <a:t>21 </a:t>
            </a:r>
            <a:r>
              <a:rPr lang="en-US" sz="3200" dirty="0"/>
              <a:t>And there fell upon men a great hail out of heaven, every stone about the weight of a talent: and men blasphemed God because of the plague of the hail; for the plague thereof was exceeding great.</a:t>
            </a:r>
          </a:p>
        </p:txBody>
      </p:sp>
      <p:pic>
        <p:nvPicPr>
          <p:cNvPr id="16388" name="Picture 4" descr="Larger, More Dangerous Hail Is Becoming More Common—Here's Why | Scientific  American">
            <a:extLst>
              <a:ext uri="{FF2B5EF4-FFF2-40B4-BE49-F238E27FC236}">
                <a16:creationId xmlns:a16="http://schemas.microsoft.com/office/drawing/2014/main" id="{F7402AF9-72BD-186C-3C39-7B5ECB33746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6973"/>
          <a:stretch>
            <a:fillRect/>
          </a:stretch>
        </p:blipFill>
        <p:spPr bwMode="auto">
          <a:xfrm>
            <a:off x="303212" y="304800"/>
            <a:ext cx="70866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8864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1E943-8887-416E-44EF-8F9610A96BC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67DC9EC-EF59-FC33-3745-DA2D747CFDF1}"/>
              </a:ext>
            </a:extLst>
          </p:cNvPr>
          <p:cNvSpPr>
            <a:spLocks noGrp="1"/>
          </p:cNvSpPr>
          <p:nvPr>
            <p:ph type="title"/>
          </p:nvPr>
        </p:nvSpPr>
        <p:spPr>
          <a:xfrm>
            <a:off x="914161" y="457201"/>
            <a:ext cx="10360501" cy="2133599"/>
          </a:xfrm>
        </p:spPr>
        <p:txBody>
          <a:bodyPr>
            <a:noAutofit/>
          </a:bodyPr>
          <a:lstStyle/>
          <a:p>
            <a:pPr lvl="0"/>
            <a:r>
              <a:rPr lang="en-US" sz="4000" dirty="0"/>
              <a:t>15.  In what length of time, comparatively, was this woe—the seventh trumpet—to come, after the second woe was past?</a:t>
            </a:r>
            <a:endParaRPr lang="en-US" sz="28700" dirty="0"/>
          </a:p>
        </p:txBody>
      </p:sp>
      <p:sp>
        <p:nvSpPr>
          <p:cNvPr id="14" name="Content Placeholder 13">
            <a:extLst>
              <a:ext uri="{FF2B5EF4-FFF2-40B4-BE49-F238E27FC236}">
                <a16:creationId xmlns:a16="http://schemas.microsoft.com/office/drawing/2014/main" id="{3BE9CC8D-B79C-03D7-8206-751A3B875FFE}"/>
              </a:ext>
            </a:extLst>
          </p:cNvPr>
          <p:cNvSpPr>
            <a:spLocks noGrp="1"/>
          </p:cNvSpPr>
          <p:nvPr>
            <p:ph idx="1"/>
          </p:nvPr>
        </p:nvSpPr>
        <p:spPr>
          <a:xfrm>
            <a:off x="1011272" y="2819400"/>
            <a:ext cx="6248401" cy="2667000"/>
          </a:xfrm>
        </p:spPr>
        <p:txBody>
          <a:bodyPr>
            <a:noAutofit/>
          </a:bodyPr>
          <a:lstStyle/>
          <a:p>
            <a:pPr marL="0" indent="0">
              <a:buNone/>
            </a:pPr>
            <a:r>
              <a:rPr lang="en-US" sz="4000" i="1" dirty="0"/>
              <a:t>Revelation 11:14</a:t>
            </a:r>
            <a:endParaRPr lang="en-US" sz="11500" dirty="0"/>
          </a:p>
        </p:txBody>
      </p:sp>
      <p:pic>
        <p:nvPicPr>
          <p:cNvPr id="2052" name="Picture 4" descr="213,000+ Question Mark Stock Photos, Pictures &amp; Royalty-Free ...">
            <a:extLst>
              <a:ext uri="{FF2B5EF4-FFF2-40B4-BE49-F238E27FC236}">
                <a16:creationId xmlns:a16="http://schemas.microsoft.com/office/drawing/2014/main" id="{E6519E7A-24F8-FF8B-0B95-098C2C0F27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3622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2377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99C9E-EC03-AD63-2F44-74D46BB89EB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ACB0A84-C353-D7A4-6B6D-E07CDC9E0FDE}"/>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000" dirty="0"/>
              <a:t>11:14</a:t>
            </a:r>
            <a:endParaRPr lang="en-US" sz="4400" dirty="0"/>
          </a:p>
        </p:txBody>
      </p:sp>
      <p:sp>
        <p:nvSpPr>
          <p:cNvPr id="2" name="Text Placeholder 1">
            <a:extLst>
              <a:ext uri="{FF2B5EF4-FFF2-40B4-BE49-F238E27FC236}">
                <a16:creationId xmlns:a16="http://schemas.microsoft.com/office/drawing/2014/main" id="{F606FEE4-4DE5-2ED2-2B2A-3051F9958A74}"/>
              </a:ext>
            </a:extLst>
          </p:cNvPr>
          <p:cNvSpPr>
            <a:spLocks noGrp="1"/>
          </p:cNvSpPr>
          <p:nvPr>
            <p:ph type="body" sz="half" idx="2"/>
          </p:nvPr>
        </p:nvSpPr>
        <p:spPr>
          <a:xfrm>
            <a:off x="7821163" y="1905000"/>
            <a:ext cx="3961368" cy="4470400"/>
          </a:xfrm>
        </p:spPr>
        <p:txBody>
          <a:bodyPr>
            <a:normAutofit/>
          </a:bodyPr>
          <a:lstStyle/>
          <a:p>
            <a:r>
              <a:rPr lang="en-US" sz="4400" b="1" baseline="30000" dirty="0"/>
              <a:t>14 </a:t>
            </a:r>
            <a:r>
              <a:rPr lang="en-US" sz="4400" dirty="0"/>
              <a:t>The second woe is past; and, behold, the third woe cometh quickly.</a:t>
            </a:r>
            <a:endParaRPr lang="en-US" sz="6000" dirty="0"/>
          </a:p>
        </p:txBody>
      </p:sp>
      <p:pic>
        <p:nvPicPr>
          <p:cNvPr id="17410" name="Picture 2" descr="What the Bible Really Says About the Rapture | The Bible and the End Times  - Beliefnet">
            <a:extLst>
              <a:ext uri="{FF2B5EF4-FFF2-40B4-BE49-F238E27FC236}">
                <a16:creationId xmlns:a16="http://schemas.microsoft.com/office/drawing/2014/main" id="{F11C7C44-F61E-41B3-7100-699CC59F273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733" t="737" r="7254" b="-737"/>
          <a:stretch>
            <a:fillRect/>
          </a:stretch>
        </p:blipFill>
        <p:spPr bwMode="auto">
          <a:xfrm>
            <a:off x="473681" y="304800"/>
            <a:ext cx="6687531" cy="6115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8041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0377D-8566-740B-D3F8-02AF81B3F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181DB-F518-2CB4-7B04-147B89D9822E}"/>
              </a:ext>
            </a:extLst>
          </p:cNvPr>
          <p:cNvSpPr>
            <a:spLocks noGrp="1"/>
          </p:cNvSpPr>
          <p:nvPr>
            <p:ph type="title"/>
          </p:nvPr>
        </p:nvSpPr>
        <p:spPr>
          <a:xfrm>
            <a:off x="1218883" y="228601"/>
            <a:ext cx="9751060" cy="1143000"/>
          </a:xfrm>
        </p:spPr>
        <p:txBody>
          <a:bodyPr/>
          <a:lstStyle/>
          <a:p>
            <a:r>
              <a:rPr lang="en-US" sz="5400" b="1" dirty="0"/>
              <a:t>Lessons 1 and 2</a:t>
            </a:r>
          </a:p>
        </p:txBody>
      </p:sp>
      <p:sp>
        <p:nvSpPr>
          <p:cNvPr id="3" name="Text Placeholder 2">
            <a:extLst>
              <a:ext uri="{FF2B5EF4-FFF2-40B4-BE49-F238E27FC236}">
                <a16:creationId xmlns:a16="http://schemas.microsoft.com/office/drawing/2014/main" id="{47C12D1A-D915-3821-082E-2ACF05C2A641}"/>
              </a:ext>
            </a:extLst>
          </p:cNvPr>
          <p:cNvSpPr>
            <a:spLocks noGrp="1"/>
          </p:cNvSpPr>
          <p:nvPr>
            <p:ph type="body" idx="1"/>
          </p:nvPr>
        </p:nvSpPr>
        <p:spPr>
          <a:xfrm>
            <a:off x="608012" y="1524000"/>
            <a:ext cx="8001000" cy="4800600"/>
          </a:xfrm>
        </p:spPr>
        <p:txBody>
          <a:bodyPr/>
          <a:lstStyle/>
          <a:p>
            <a:pPr marL="571500" indent="-571500" algn="l">
              <a:buFont typeface="Arial" panose="020B0604020202020204" pitchFamily="34" charset="0"/>
              <a:buChar char="•"/>
            </a:pPr>
            <a:r>
              <a:rPr lang="en-US" sz="3600" dirty="0"/>
              <a:t>The identity of the little horn → the Papacy</a:t>
            </a:r>
          </a:p>
          <a:p>
            <a:pPr marL="571500" indent="-571500" algn="l">
              <a:buFont typeface="Arial" panose="020B0604020202020204" pitchFamily="34" charset="0"/>
              <a:buChar char="•"/>
            </a:pPr>
            <a:r>
              <a:rPr lang="en-US" sz="3600" dirty="0"/>
              <a:t>The 1,260 years → A.D. 538 to 1798</a:t>
            </a:r>
          </a:p>
          <a:p>
            <a:pPr marL="571500" indent="-571500" algn="l">
              <a:buFont typeface="Arial" panose="020B0604020202020204" pitchFamily="34" charset="0"/>
              <a:buChar char="•"/>
            </a:pPr>
            <a:r>
              <a:rPr lang="en-US" sz="3600" dirty="0"/>
              <a:t>The deadly wound → 1798</a:t>
            </a:r>
          </a:p>
          <a:p>
            <a:pPr marL="571500" indent="-571500" algn="l">
              <a:buFont typeface="Arial" panose="020B0604020202020204" pitchFamily="34" charset="0"/>
              <a:buChar char="•"/>
            </a:pPr>
            <a:r>
              <a:rPr lang="en-US" sz="3600" dirty="0"/>
              <a:t>The rise of a new power in the same period → Revelation 13:11</a:t>
            </a:r>
          </a:p>
          <a:p>
            <a:pPr marL="571500" indent="-571500" algn="l">
              <a:buFont typeface="Arial" panose="020B0604020202020204" pitchFamily="34" charset="0"/>
              <a:buChar char="•"/>
            </a:pPr>
            <a:r>
              <a:rPr lang="en-US" sz="3600" dirty="0"/>
              <a:t>That power arises outside the crowded nations of Europe, Asia, Africa → the United States</a:t>
            </a:r>
          </a:p>
        </p:txBody>
      </p:sp>
      <p:pic>
        <p:nvPicPr>
          <p:cNvPr id="1027" name="Picture 3" descr="Diving into Daniel: The Vision ”Interpreted”">
            <a:extLst>
              <a:ext uri="{FF2B5EF4-FFF2-40B4-BE49-F238E27FC236}">
                <a16:creationId xmlns:a16="http://schemas.microsoft.com/office/drawing/2014/main" id="{C9E8E686-833C-0C7C-7AE4-03EEFA385E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667" r="16667"/>
          <a:stretch>
            <a:fillRect/>
          </a:stretch>
        </p:blipFill>
        <p:spPr bwMode="auto">
          <a:xfrm>
            <a:off x="8456612" y="1295400"/>
            <a:ext cx="3048001"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87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17AFB-A838-55B7-7A5B-BA3C728B776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2CF6278-CDF5-400D-9D51-4A8C16BC73B3}"/>
              </a:ext>
            </a:extLst>
          </p:cNvPr>
          <p:cNvSpPr>
            <a:spLocks noGrp="1"/>
          </p:cNvSpPr>
          <p:nvPr>
            <p:ph type="title"/>
          </p:nvPr>
        </p:nvSpPr>
        <p:spPr>
          <a:xfrm>
            <a:off x="914161" y="457201"/>
            <a:ext cx="10360501" cy="1523999"/>
          </a:xfrm>
        </p:spPr>
        <p:txBody>
          <a:bodyPr>
            <a:noAutofit/>
          </a:bodyPr>
          <a:lstStyle/>
          <a:p>
            <a:pPr lvl="0"/>
            <a:r>
              <a:rPr lang="en-US" sz="4800" dirty="0"/>
              <a:t>16. When did the second woe end?</a:t>
            </a:r>
            <a:endParaRPr lang="en-US" sz="49600" dirty="0"/>
          </a:p>
        </p:txBody>
      </p:sp>
      <p:sp>
        <p:nvSpPr>
          <p:cNvPr id="14" name="Content Placeholder 13">
            <a:extLst>
              <a:ext uri="{FF2B5EF4-FFF2-40B4-BE49-F238E27FC236}">
                <a16:creationId xmlns:a16="http://schemas.microsoft.com/office/drawing/2014/main" id="{460AB6B2-5D01-75E0-7600-FD94F4E58BA3}"/>
              </a:ext>
            </a:extLst>
          </p:cNvPr>
          <p:cNvSpPr>
            <a:spLocks noGrp="1"/>
          </p:cNvSpPr>
          <p:nvPr>
            <p:ph idx="1"/>
          </p:nvPr>
        </p:nvSpPr>
        <p:spPr>
          <a:xfrm>
            <a:off x="1011272" y="2362200"/>
            <a:ext cx="6248401" cy="3124200"/>
          </a:xfrm>
        </p:spPr>
        <p:txBody>
          <a:bodyPr>
            <a:noAutofit/>
          </a:bodyPr>
          <a:lstStyle/>
          <a:p>
            <a:pPr marL="0" indent="0">
              <a:buNone/>
            </a:pPr>
            <a:r>
              <a:rPr lang="en-US" sz="3600" b="1" dirty="0"/>
              <a:t>Answer:</a:t>
            </a:r>
            <a:r>
              <a:rPr lang="en-US" sz="3600" dirty="0"/>
              <a:t> August 11, A.D. 1840.</a:t>
            </a:r>
            <a:endParaRPr lang="en-US" sz="16600" dirty="0"/>
          </a:p>
        </p:txBody>
      </p:sp>
      <p:pic>
        <p:nvPicPr>
          <p:cNvPr id="2052" name="Picture 4" descr="213,000+ Question Mark Stock Photos, Pictures &amp; Royalty-Free ...">
            <a:extLst>
              <a:ext uri="{FF2B5EF4-FFF2-40B4-BE49-F238E27FC236}">
                <a16:creationId xmlns:a16="http://schemas.microsoft.com/office/drawing/2014/main" id="{8FAEBB16-D11A-B2D5-97C2-2EBC275923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7526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4989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40C4B-CE89-EB0C-99BE-543D8B3E106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4ECB1AF-FD70-F1FF-2DDD-004FB8BC00BD}"/>
              </a:ext>
            </a:extLst>
          </p:cNvPr>
          <p:cNvSpPr>
            <a:spLocks noGrp="1"/>
          </p:cNvSpPr>
          <p:nvPr>
            <p:ph type="title"/>
          </p:nvPr>
        </p:nvSpPr>
        <p:spPr>
          <a:xfrm>
            <a:off x="914161" y="457201"/>
            <a:ext cx="10360501" cy="1523999"/>
          </a:xfrm>
        </p:spPr>
        <p:txBody>
          <a:bodyPr>
            <a:noAutofit/>
          </a:bodyPr>
          <a:lstStyle/>
          <a:p>
            <a:pPr lvl="0"/>
            <a:r>
              <a:rPr lang="en-US" sz="4400" dirty="0"/>
              <a:t>17.  Yet what was to come before the seventh trumpet?</a:t>
            </a:r>
            <a:endParaRPr lang="en-US" sz="71400" dirty="0"/>
          </a:p>
        </p:txBody>
      </p:sp>
      <p:sp>
        <p:nvSpPr>
          <p:cNvPr id="14" name="Content Placeholder 13">
            <a:extLst>
              <a:ext uri="{FF2B5EF4-FFF2-40B4-BE49-F238E27FC236}">
                <a16:creationId xmlns:a16="http://schemas.microsoft.com/office/drawing/2014/main" id="{28D4AEE5-A178-11B0-D03E-220AAFBBE4C1}"/>
              </a:ext>
            </a:extLst>
          </p:cNvPr>
          <p:cNvSpPr>
            <a:spLocks noGrp="1"/>
          </p:cNvSpPr>
          <p:nvPr>
            <p:ph idx="1"/>
          </p:nvPr>
        </p:nvSpPr>
        <p:spPr>
          <a:xfrm>
            <a:off x="1011272" y="2133600"/>
            <a:ext cx="6248401" cy="3352800"/>
          </a:xfrm>
        </p:spPr>
        <p:txBody>
          <a:bodyPr>
            <a:noAutofit/>
          </a:bodyPr>
          <a:lstStyle/>
          <a:p>
            <a:pPr marL="0" indent="0">
              <a:buNone/>
            </a:pPr>
            <a:r>
              <a:rPr lang="en-US" sz="4000" i="1" dirty="0"/>
              <a:t>Revelation 10:1, 2, 5, 7</a:t>
            </a:r>
            <a:endParaRPr lang="en-US" sz="28700" dirty="0"/>
          </a:p>
        </p:txBody>
      </p:sp>
      <p:pic>
        <p:nvPicPr>
          <p:cNvPr id="2052" name="Picture 4" descr="213,000+ Question Mark Stock Photos, Pictures &amp; Royalty-Free ...">
            <a:extLst>
              <a:ext uri="{FF2B5EF4-FFF2-40B4-BE49-F238E27FC236}">
                <a16:creationId xmlns:a16="http://schemas.microsoft.com/office/drawing/2014/main" id="{A613B9B8-145A-C93E-390A-3A03C2F94E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7526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4561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AD13E-5094-2C47-7BF9-32AC4FD6D6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C21AE6C-B6D1-D605-18F6-B36581A7F231}"/>
              </a:ext>
            </a:extLst>
          </p:cNvPr>
          <p:cNvSpPr>
            <a:spLocks noGrp="1"/>
          </p:cNvSpPr>
          <p:nvPr>
            <p:ph type="body" sz="half" idx="2"/>
          </p:nvPr>
        </p:nvSpPr>
        <p:spPr>
          <a:xfrm>
            <a:off x="7759699" y="1651000"/>
            <a:ext cx="4367662" cy="4800600"/>
          </a:xfrm>
        </p:spPr>
        <p:txBody>
          <a:bodyPr>
            <a:noAutofit/>
          </a:bodyPr>
          <a:lstStyle/>
          <a:p>
            <a:r>
              <a:rPr lang="en-US" sz="3400" b="1" dirty="0"/>
              <a:t>10 </a:t>
            </a:r>
            <a:r>
              <a:rPr lang="en-US" sz="3400" dirty="0"/>
              <a:t>And I saw another mighty angel come down from heaven, clothed with a cloud: and a rainbow was upon his head, and his face was as it were the sun, and his feet as pillars of fire:</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5D3FF9B-1234-5526-9244-2D108CE09D11}"/>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10:1, 2, 5,7</a:t>
            </a:r>
          </a:p>
        </p:txBody>
      </p:sp>
      <p:pic>
        <p:nvPicPr>
          <p:cNvPr id="5" name="Picture 2" descr="Revelations from REVELATION [chapter 10] | Ripple Effect Disciplines">
            <a:extLst>
              <a:ext uri="{FF2B5EF4-FFF2-40B4-BE49-F238E27FC236}">
                <a16:creationId xmlns:a16="http://schemas.microsoft.com/office/drawing/2014/main" id="{455B9275-ABDA-67A0-4A6A-5C821D0480C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902" r="6156"/>
          <a:stretch>
            <a:fillRect/>
          </a:stretch>
        </p:blipFill>
        <p:spPr bwMode="auto">
          <a:xfrm>
            <a:off x="598016" y="482600"/>
            <a:ext cx="642238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9349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F6854-F016-E112-A4CA-532367D4E8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BAEEE6E-D405-5DF2-5B2E-79B994FE835B}"/>
              </a:ext>
            </a:extLst>
          </p:cNvPr>
          <p:cNvSpPr>
            <a:spLocks noGrp="1"/>
          </p:cNvSpPr>
          <p:nvPr>
            <p:ph type="body" sz="half" idx="2"/>
          </p:nvPr>
        </p:nvSpPr>
        <p:spPr>
          <a:xfrm>
            <a:off x="7759699" y="1651000"/>
            <a:ext cx="4367662" cy="4800600"/>
          </a:xfrm>
        </p:spPr>
        <p:txBody>
          <a:bodyPr>
            <a:noAutofit/>
          </a:bodyPr>
          <a:lstStyle/>
          <a:p>
            <a:r>
              <a:rPr lang="en-US" sz="4000" b="1" baseline="30000" dirty="0"/>
              <a:t>2 </a:t>
            </a:r>
            <a:r>
              <a:rPr lang="en-US" sz="4000" dirty="0"/>
              <a:t>And he had in his hand a little book open: and he set his right foot upon the sea, and his left foot on the earth,</a:t>
            </a:r>
            <a:endParaRPr lang="en-US" sz="5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7FDC132-001C-17A0-3BD2-552498DADCB5}"/>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10:1, 2, 5,7</a:t>
            </a:r>
          </a:p>
        </p:txBody>
      </p:sp>
      <p:pic>
        <p:nvPicPr>
          <p:cNvPr id="19458" name="Picture 2" descr="The Little Book, Pt. 1 – Devoted To You">
            <a:extLst>
              <a:ext uri="{FF2B5EF4-FFF2-40B4-BE49-F238E27FC236}">
                <a16:creationId xmlns:a16="http://schemas.microsoft.com/office/drawing/2014/main" id="{81F4FD82-C408-3B4A-5305-4F8EC5B1E31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9662"/>
          <a:stretch>
            <a:fillRect/>
          </a:stretch>
        </p:blipFill>
        <p:spPr bwMode="auto">
          <a:xfrm>
            <a:off x="227011" y="228600"/>
            <a:ext cx="7086601"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2766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42D92-E1DA-812B-A164-1DF8F0DADE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03B5B4B-AC5C-5E32-C6F7-63753BAE8EFC}"/>
              </a:ext>
            </a:extLst>
          </p:cNvPr>
          <p:cNvSpPr>
            <a:spLocks noGrp="1"/>
          </p:cNvSpPr>
          <p:nvPr>
            <p:ph type="body" sz="half" idx="2"/>
          </p:nvPr>
        </p:nvSpPr>
        <p:spPr>
          <a:xfrm>
            <a:off x="7759699" y="1651000"/>
            <a:ext cx="4367662" cy="4800600"/>
          </a:xfrm>
        </p:spPr>
        <p:txBody>
          <a:bodyPr>
            <a:noAutofit/>
          </a:bodyPr>
          <a:lstStyle/>
          <a:p>
            <a:r>
              <a:rPr lang="en-US" sz="4400" b="1" baseline="30000" dirty="0"/>
              <a:t>5 </a:t>
            </a:r>
            <a:r>
              <a:rPr lang="en-US" sz="4400" dirty="0"/>
              <a:t>And the angel which I saw stand upon the sea and upon the earth lifted up his hand to heaven,</a:t>
            </a:r>
            <a:endParaRPr lang="en-US" sz="9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A5638B74-E237-B717-91F6-4381D28E6502}"/>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10:1, 2, 5,7</a:t>
            </a:r>
          </a:p>
        </p:txBody>
      </p:sp>
      <p:pic>
        <p:nvPicPr>
          <p:cNvPr id="20484" name="Picture 4" descr="Who is the seventh angel of Revelation 10:7? – The Gospel Church">
            <a:extLst>
              <a:ext uri="{FF2B5EF4-FFF2-40B4-BE49-F238E27FC236}">
                <a16:creationId xmlns:a16="http://schemas.microsoft.com/office/drawing/2014/main" id="{A1E48E6A-5CD2-9595-88E9-6AE0EB32187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910" b="16320"/>
          <a:stretch>
            <a:fillRect/>
          </a:stretch>
        </p:blipFill>
        <p:spPr bwMode="auto">
          <a:xfrm>
            <a:off x="1141412" y="221139"/>
            <a:ext cx="5410200" cy="663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5710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3F062-FFD4-4F1F-7EDD-B0B78B9162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B6159B-E666-B82C-B1BB-3AB82DECEA8B}"/>
              </a:ext>
            </a:extLst>
          </p:cNvPr>
          <p:cNvSpPr>
            <a:spLocks noGrp="1"/>
          </p:cNvSpPr>
          <p:nvPr>
            <p:ph type="body" sz="half" idx="2"/>
          </p:nvPr>
        </p:nvSpPr>
        <p:spPr>
          <a:xfrm>
            <a:off x="7759699" y="1651000"/>
            <a:ext cx="4367662" cy="4800600"/>
          </a:xfrm>
        </p:spPr>
        <p:txBody>
          <a:bodyPr>
            <a:noAutofit/>
          </a:bodyPr>
          <a:lstStyle/>
          <a:p>
            <a:r>
              <a:rPr lang="en-US" sz="3400" b="1" baseline="30000" dirty="0"/>
              <a:t>7 </a:t>
            </a:r>
            <a:r>
              <a:rPr lang="en-US" sz="3400" dirty="0"/>
              <a:t>But in the days of the voice of the seventh angel, when he shall begin to sound, the mystery of God should be finished, as he hath declared to his servants the prophets.</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6D74E8F-2D1A-89F0-B145-4646A54EC86C}"/>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10:1, 2, 5,7</a:t>
            </a:r>
          </a:p>
        </p:txBody>
      </p:sp>
      <p:pic>
        <p:nvPicPr>
          <p:cNvPr id="21508" name="Picture 4" descr="What does Revelation 10:7 mean? | Bible Art">
            <a:extLst>
              <a:ext uri="{FF2B5EF4-FFF2-40B4-BE49-F238E27FC236}">
                <a16:creationId xmlns:a16="http://schemas.microsoft.com/office/drawing/2014/main" id="{1EB0B93D-57F0-370F-93EC-BE9E15EB679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6179"/>
          <a:stretch>
            <a:fillRect/>
          </a:stretch>
        </p:blipFill>
        <p:spPr bwMode="auto">
          <a:xfrm>
            <a:off x="608012" y="280194"/>
            <a:ext cx="6577806" cy="6171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1923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DA166-49AB-59D3-B074-DA2C7A727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B61BD1-C548-3F13-1F5A-3A91C205D5B7}"/>
              </a:ext>
            </a:extLst>
          </p:cNvPr>
          <p:cNvSpPr>
            <a:spLocks noGrp="1"/>
          </p:cNvSpPr>
          <p:nvPr>
            <p:ph type="title"/>
          </p:nvPr>
        </p:nvSpPr>
        <p:spPr>
          <a:xfrm>
            <a:off x="608013" y="228600"/>
            <a:ext cx="7467600" cy="990600"/>
          </a:xfrm>
        </p:spPr>
        <p:txBody>
          <a:bodyPr/>
          <a:lstStyle/>
          <a:p>
            <a:r>
              <a:rPr lang="en-US" b="1" dirty="0"/>
              <a:t>Before the final woe</a:t>
            </a:r>
          </a:p>
        </p:txBody>
      </p:sp>
      <p:sp>
        <p:nvSpPr>
          <p:cNvPr id="3" name="Text Placeholder 2">
            <a:extLst>
              <a:ext uri="{FF2B5EF4-FFF2-40B4-BE49-F238E27FC236}">
                <a16:creationId xmlns:a16="http://schemas.microsoft.com/office/drawing/2014/main" id="{6580F53F-E9AF-A9ED-F426-01054C77595C}"/>
              </a:ext>
            </a:extLst>
          </p:cNvPr>
          <p:cNvSpPr>
            <a:spLocks noGrp="1"/>
          </p:cNvSpPr>
          <p:nvPr>
            <p:ph type="body" idx="1"/>
          </p:nvPr>
        </p:nvSpPr>
        <p:spPr>
          <a:xfrm>
            <a:off x="379412" y="1295400"/>
            <a:ext cx="7086600" cy="5029200"/>
          </a:xfrm>
        </p:spPr>
        <p:txBody>
          <a:bodyPr/>
          <a:lstStyle/>
          <a:p>
            <a:pPr marL="571500" indent="-571500" algn="l">
              <a:buFont typeface="Arial" panose="020B0604020202020204" pitchFamily="34" charset="0"/>
              <a:buChar char="•"/>
            </a:pPr>
            <a:r>
              <a:rPr lang="en-US" sz="3200" dirty="0"/>
              <a:t>Revelation moves forward in sequences (seals, trumpets, woes)</a:t>
            </a:r>
          </a:p>
          <a:p>
            <a:pPr marL="571500" indent="-571500" algn="l">
              <a:buFont typeface="Arial" panose="020B0604020202020204" pitchFamily="34" charset="0"/>
              <a:buChar char="•"/>
            </a:pPr>
            <a:r>
              <a:rPr lang="en-US" sz="3200" dirty="0"/>
              <a:t>Before a final climactic step, John often pauses the action</a:t>
            </a:r>
          </a:p>
          <a:p>
            <a:pPr marL="571500" indent="-571500" algn="l">
              <a:buFont typeface="Arial" panose="020B0604020202020204" pitchFamily="34" charset="0"/>
              <a:buChar char="•"/>
            </a:pPr>
            <a:r>
              <a:rPr lang="en-US" sz="3200" dirty="0"/>
              <a:t>This pause is intentional, not a digression</a:t>
            </a:r>
          </a:p>
          <a:p>
            <a:pPr marL="571500" indent="-571500" algn="l">
              <a:buFont typeface="Arial" panose="020B0604020202020204" pitchFamily="34" charset="0"/>
              <a:buChar char="•"/>
            </a:pPr>
            <a:r>
              <a:rPr lang="en-US" sz="3200" dirty="0"/>
              <a:t>During the pause, God:</a:t>
            </a:r>
          </a:p>
          <a:p>
            <a:pPr marL="1180993" lvl="1" indent="-571500">
              <a:buFont typeface="Arial" panose="020B0604020202020204" pitchFamily="34" charset="0"/>
              <a:buChar char="•"/>
            </a:pPr>
            <a:r>
              <a:rPr lang="en-US" sz="2800" dirty="0"/>
              <a:t>explains what is happening</a:t>
            </a:r>
          </a:p>
          <a:p>
            <a:pPr marL="1180993" lvl="1" indent="-571500">
              <a:buFont typeface="Arial" panose="020B0604020202020204" pitchFamily="34" charset="0"/>
              <a:buChar char="•"/>
            </a:pPr>
            <a:r>
              <a:rPr lang="en-US" sz="2800" dirty="0"/>
              <a:t>reassures His people</a:t>
            </a:r>
          </a:p>
          <a:p>
            <a:pPr marL="1180993" lvl="1" indent="-571500">
              <a:buFont typeface="Arial" panose="020B0604020202020204" pitchFamily="34" charset="0"/>
              <a:buChar char="•"/>
            </a:pPr>
            <a:r>
              <a:rPr lang="en-US" sz="2800" dirty="0"/>
              <a:t>prepares them for what comes next</a:t>
            </a:r>
            <a:endParaRPr lang="en-US" sz="3200" dirty="0"/>
          </a:p>
        </p:txBody>
      </p:sp>
      <p:pic>
        <p:nvPicPr>
          <p:cNvPr id="22531" name="Picture 3" descr="Clothed With A Cloud - Revelation 10: 1-3, 5-6 - Angles of Angels  Collection - Art Print - Etsy Canada">
            <a:extLst>
              <a:ext uri="{FF2B5EF4-FFF2-40B4-BE49-F238E27FC236}">
                <a16:creationId xmlns:a16="http://schemas.microsoft.com/office/drawing/2014/main" id="{08D04C7E-E133-CCD3-D608-7D0F0DEA87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740" r="25798"/>
          <a:stretch>
            <a:fillRect/>
          </a:stretch>
        </p:blipFill>
        <p:spPr bwMode="auto">
          <a:xfrm>
            <a:off x="7923212" y="9524"/>
            <a:ext cx="4265613" cy="684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6294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9E1A6-3334-28B1-6A89-7846371F1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63774-7367-D36B-0B7D-0F856B84D22A}"/>
              </a:ext>
            </a:extLst>
          </p:cNvPr>
          <p:cNvSpPr>
            <a:spLocks noGrp="1"/>
          </p:cNvSpPr>
          <p:nvPr>
            <p:ph type="title"/>
          </p:nvPr>
        </p:nvSpPr>
        <p:spPr>
          <a:xfrm>
            <a:off x="608012" y="-152400"/>
            <a:ext cx="7467600" cy="990600"/>
          </a:xfrm>
        </p:spPr>
        <p:txBody>
          <a:bodyPr/>
          <a:lstStyle/>
          <a:p>
            <a:r>
              <a:rPr lang="en-US" b="1" dirty="0"/>
              <a:t>Before the final woe</a:t>
            </a:r>
          </a:p>
        </p:txBody>
      </p:sp>
      <p:sp>
        <p:nvSpPr>
          <p:cNvPr id="3" name="Text Placeholder 2">
            <a:extLst>
              <a:ext uri="{FF2B5EF4-FFF2-40B4-BE49-F238E27FC236}">
                <a16:creationId xmlns:a16="http://schemas.microsoft.com/office/drawing/2014/main" id="{FB56D871-64C7-A0C1-807B-AC1987D3D0B2}"/>
              </a:ext>
            </a:extLst>
          </p:cNvPr>
          <p:cNvSpPr>
            <a:spLocks noGrp="1"/>
          </p:cNvSpPr>
          <p:nvPr>
            <p:ph type="body" idx="1"/>
          </p:nvPr>
        </p:nvSpPr>
        <p:spPr>
          <a:xfrm>
            <a:off x="0" y="838200"/>
            <a:ext cx="8685212" cy="5486400"/>
          </a:xfrm>
        </p:spPr>
        <p:txBody>
          <a:bodyPr/>
          <a:lstStyle/>
          <a:p>
            <a:pPr marL="571500" indent="-571500" algn="l">
              <a:buFont typeface="Arial" panose="020B0604020202020204" pitchFamily="34" charset="0"/>
              <a:buChar char="•"/>
            </a:pPr>
            <a:r>
              <a:rPr lang="en-US" sz="3200" dirty="0"/>
              <a:t>Seals</a:t>
            </a:r>
          </a:p>
          <a:p>
            <a:pPr marL="1180993" lvl="1" indent="-571500">
              <a:buFont typeface="Arial" panose="020B0604020202020204" pitchFamily="34" charset="0"/>
              <a:buChar char="•"/>
            </a:pPr>
            <a:r>
              <a:rPr lang="en-US" sz="3200" dirty="0"/>
              <a:t>6th seal → pause (Revelation 7)</a:t>
            </a:r>
          </a:p>
          <a:p>
            <a:pPr marL="1180993" lvl="1" indent="-571500">
              <a:buFont typeface="Arial" panose="020B0604020202020204" pitchFamily="34" charset="0"/>
              <a:buChar char="•"/>
            </a:pPr>
            <a:r>
              <a:rPr lang="en-US" sz="3200" dirty="0"/>
              <a:t>God seals and reassures His people</a:t>
            </a:r>
          </a:p>
          <a:p>
            <a:pPr marL="1180993" lvl="1" indent="-571500">
              <a:buFont typeface="Arial" panose="020B0604020202020204" pitchFamily="34" charset="0"/>
              <a:buChar char="•"/>
            </a:pPr>
            <a:r>
              <a:rPr lang="en-US" sz="3200" dirty="0"/>
              <a:t>7th seal → action resumes (Revelation 8:1)</a:t>
            </a:r>
          </a:p>
          <a:p>
            <a:pPr marL="571500" indent="-571500" algn="l">
              <a:buFont typeface="Arial" panose="020B0604020202020204" pitchFamily="34" charset="0"/>
              <a:buChar char="•"/>
            </a:pPr>
            <a:r>
              <a:rPr lang="en-US" sz="3200" dirty="0"/>
              <a:t>Trumpets / Woes</a:t>
            </a:r>
          </a:p>
          <a:p>
            <a:pPr marL="1180993" lvl="1" indent="-571500">
              <a:buFont typeface="Arial" panose="020B0604020202020204" pitchFamily="34" charset="0"/>
              <a:buChar char="•"/>
            </a:pPr>
            <a:r>
              <a:rPr lang="en-US" sz="3200" dirty="0"/>
              <a:t>2nd woe (6th trumpet) ends → pause (Revelation 10–11)</a:t>
            </a:r>
          </a:p>
          <a:p>
            <a:pPr marL="1180993" lvl="1" indent="-571500">
              <a:buFont typeface="Arial" panose="020B0604020202020204" pitchFamily="34" charset="0"/>
              <a:buChar char="•"/>
            </a:pPr>
            <a:r>
              <a:rPr lang="en-US" sz="3200" dirty="0"/>
              <a:t>God explains what will happen “when the seventh angel begins to sound”3rd woe </a:t>
            </a:r>
          </a:p>
          <a:p>
            <a:pPr marL="1180993" lvl="1" indent="-571500">
              <a:buFont typeface="Arial" panose="020B0604020202020204" pitchFamily="34" charset="0"/>
              <a:buChar char="•"/>
            </a:pPr>
            <a:r>
              <a:rPr lang="en-US" sz="3200" dirty="0"/>
              <a:t>(7th trumpet) follows</a:t>
            </a:r>
          </a:p>
        </p:txBody>
      </p:sp>
      <p:pic>
        <p:nvPicPr>
          <p:cNvPr id="23555" name="Picture 3" descr="Repeating Geometric Patterns Printable Vector Artistic Lines Art Repeated  Pattern Stock Vector by ©ZtoAlphabet 732985684">
            <a:extLst>
              <a:ext uri="{FF2B5EF4-FFF2-40B4-BE49-F238E27FC236}">
                <a16:creationId xmlns:a16="http://schemas.microsoft.com/office/drawing/2014/main" id="{B83D690B-823C-8B0D-7217-54E1E9C50D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696" r="3330" b="7239"/>
          <a:stretch>
            <a:fillRect/>
          </a:stretch>
        </p:blipFill>
        <p:spPr bwMode="auto">
          <a:xfrm>
            <a:off x="8609012" y="1"/>
            <a:ext cx="3579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5435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7F072-758D-8906-542C-DC69ECA0A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52F0B6-91F1-20D4-4FF1-ED2FB33783B8}"/>
              </a:ext>
            </a:extLst>
          </p:cNvPr>
          <p:cNvSpPr>
            <a:spLocks noGrp="1"/>
          </p:cNvSpPr>
          <p:nvPr>
            <p:ph type="title"/>
          </p:nvPr>
        </p:nvSpPr>
        <p:spPr>
          <a:xfrm>
            <a:off x="608013" y="228600"/>
            <a:ext cx="6705599" cy="762000"/>
          </a:xfrm>
        </p:spPr>
        <p:txBody>
          <a:bodyPr/>
          <a:lstStyle/>
          <a:p>
            <a:r>
              <a:rPr lang="en-US" b="1" dirty="0"/>
              <a:t>Before the final woe</a:t>
            </a:r>
          </a:p>
        </p:txBody>
      </p:sp>
      <p:sp>
        <p:nvSpPr>
          <p:cNvPr id="3" name="Text Placeholder 2">
            <a:extLst>
              <a:ext uri="{FF2B5EF4-FFF2-40B4-BE49-F238E27FC236}">
                <a16:creationId xmlns:a16="http://schemas.microsoft.com/office/drawing/2014/main" id="{8BF6FA36-2431-D872-5A50-5C091F9BCDA7}"/>
              </a:ext>
            </a:extLst>
          </p:cNvPr>
          <p:cNvSpPr>
            <a:spLocks noGrp="1"/>
          </p:cNvSpPr>
          <p:nvPr>
            <p:ph type="body" idx="1"/>
          </p:nvPr>
        </p:nvSpPr>
        <p:spPr>
          <a:xfrm>
            <a:off x="379412" y="990600"/>
            <a:ext cx="7086600" cy="5334000"/>
          </a:xfrm>
        </p:spPr>
        <p:txBody>
          <a:bodyPr/>
          <a:lstStyle/>
          <a:p>
            <a:r>
              <a:rPr lang="en-US" sz="3600" i="1" dirty="0"/>
              <a:t>God does not rush His people into the end without explanation.</a:t>
            </a:r>
          </a:p>
          <a:p>
            <a:endParaRPr lang="en-US" sz="3200" i="1" dirty="0"/>
          </a:p>
          <a:p>
            <a:pPr marL="457200" indent="-457200">
              <a:buFont typeface="Arial" panose="020B0604020202020204" pitchFamily="34" charset="0"/>
              <a:buChar char="•"/>
            </a:pPr>
            <a:r>
              <a:rPr lang="en-US" sz="3200" dirty="0"/>
              <a:t>He pauses.</a:t>
            </a:r>
          </a:p>
          <a:p>
            <a:pPr marL="457200" indent="-457200">
              <a:buFont typeface="Arial" panose="020B0604020202020204" pitchFamily="34" charset="0"/>
              <a:buChar char="•"/>
            </a:pPr>
            <a:r>
              <a:rPr lang="en-US" sz="3200" dirty="0"/>
              <a:t>He speaks.</a:t>
            </a:r>
          </a:p>
          <a:p>
            <a:pPr marL="457200" indent="-457200">
              <a:buFont typeface="Arial" panose="020B0604020202020204" pitchFamily="34" charset="0"/>
              <a:buChar char="•"/>
            </a:pPr>
            <a:r>
              <a:rPr lang="en-US" sz="3200" dirty="0"/>
              <a:t>He reassures.</a:t>
            </a:r>
          </a:p>
          <a:p>
            <a:pPr marL="457200" indent="-457200">
              <a:buFont typeface="Arial" panose="020B0604020202020204" pitchFamily="34" charset="0"/>
              <a:buChar char="•"/>
            </a:pPr>
            <a:r>
              <a:rPr lang="en-US" sz="3200" dirty="0"/>
              <a:t>He recommissions.</a:t>
            </a:r>
          </a:p>
          <a:p>
            <a:pPr marL="457200" indent="-457200">
              <a:buFont typeface="Arial" panose="020B0604020202020204" pitchFamily="34" charset="0"/>
              <a:buChar char="•"/>
            </a:pPr>
            <a:r>
              <a:rPr lang="en-US" sz="3200" dirty="0"/>
              <a:t>He clarifies what time it is.</a:t>
            </a:r>
          </a:p>
          <a:p>
            <a:pPr marL="457200" indent="-457200">
              <a:buFont typeface="Arial" panose="020B0604020202020204" pitchFamily="34" charset="0"/>
              <a:buChar char="•"/>
            </a:pPr>
            <a:endParaRPr lang="en-US" sz="3200" dirty="0"/>
          </a:p>
          <a:p>
            <a:pPr algn="l"/>
            <a:r>
              <a:rPr lang="en-US" sz="3200" dirty="0"/>
              <a:t>Revelation 10 isn’t interrupting the seventh trumpet — it’s explaining how it begins.</a:t>
            </a:r>
          </a:p>
        </p:txBody>
      </p:sp>
      <p:pic>
        <p:nvPicPr>
          <p:cNvPr id="24578" name="Picture 2" descr="Habakkuk the Prophet - Greek Orthodox Patriarchate of Antioch and All the  East">
            <a:extLst>
              <a:ext uri="{FF2B5EF4-FFF2-40B4-BE49-F238E27FC236}">
                <a16:creationId xmlns:a16="http://schemas.microsoft.com/office/drawing/2014/main" id="{34073438-F470-875B-88E8-DBEACC766E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60" t="549" r="21134" b="549"/>
          <a:stretch>
            <a:fillRect/>
          </a:stretch>
        </p:blipFill>
        <p:spPr bwMode="auto">
          <a:xfrm>
            <a:off x="7847012" y="0"/>
            <a:ext cx="4341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2591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FFC47-82AC-A3A4-7869-9A78C2824D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DF7060-ABAC-3E61-0433-CFE59AD9559B}"/>
              </a:ext>
            </a:extLst>
          </p:cNvPr>
          <p:cNvSpPr>
            <a:spLocks noGrp="1"/>
          </p:cNvSpPr>
          <p:nvPr>
            <p:ph type="ctrTitle"/>
          </p:nvPr>
        </p:nvSpPr>
        <p:spPr/>
        <p:txBody>
          <a:bodyPr>
            <a:normAutofit fontScale="90000"/>
          </a:bodyPr>
          <a:lstStyle/>
          <a:p>
            <a:r>
              <a:rPr lang="en-US" i="1" dirty="0"/>
              <a:t>“In the days of the voice of the seventh angel,</a:t>
            </a:r>
            <a:br>
              <a:rPr lang="en-US" i="1" dirty="0"/>
            </a:br>
            <a:r>
              <a:rPr lang="en-US" i="1" dirty="0"/>
              <a:t>when he shall begin to sound…”</a:t>
            </a:r>
            <a:br>
              <a:rPr lang="en-US" dirty="0"/>
            </a:br>
            <a:r>
              <a:rPr lang="en-US" dirty="0"/>
              <a:t>— </a:t>
            </a:r>
            <a:r>
              <a:rPr lang="en-US" b="1" dirty="0"/>
              <a:t>Revelation 10:7 </a:t>
            </a:r>
            <a:endParaRPr lang="en-US" dirty="0"/>
          </a:p>
        </p:txBody>
      </p:sp>
      <p:sp>
        <p:nvSpPr>
          <p:cNvPr id="3" name="Subtitle 2">
            <a:extLst>
              <a:ext uri="{FF2B5EF4-FFF2-40B4-BE49-F238E27FC236}">
                <a16:creationId xmlns:a16="http://schemas.microsoft.com/office/drawing/2014/main" id="{D08AE51E-0565-B75E-6E03-452F5F2E6CFF}"/>
              </a:ext>
            </a:extLst>
          </p:cNvPr>
          <p:cNvSpPr>
            <a:spLocks noGrp="1"/>
          </p:cNvSpPr>
          <p:nvPr>
            <p:ph type="subTitle" idx="1"/>
          </p:nvPr>
        </p:nvSpPr>
        <p:spPr>
          <a:xfrm>
            <a:off x="1218883" y="4648200"/>
            <a:ext cx="9751060" cy="1905000"/>
          </a:xfrm>
        </p:spPr>
        <p:txBody>
          <a:bodyPr>
            <a:normAutofit/>
          </a:bodyPr>
          <a:lstStyle/>
          <a:p>
            <a:pPr marL="571500" indent="-571500" algn="l">
              <a:buFont typeface="Arial" panose="020B0604020202020204" pitchFamily="34" charset="0"/>
              <a:buChar char="•"/>
            </a:pPr>
            <a:r>
              <a:rPr lang="en-US" sz="4000" dirty="0"/>
              <a:t>The seventh trumpet is described as a </a:t>
            </a:r>
            <a:r>
              <a:rPr lang="en-US" sz="4000" b="1" dirty="0"/>
              <a:t>period that begins</a:t>
            </a:r>
            <a:r>
              <a:rPr lang="en-US" sz="4000" dirty="0"/>
              <a:t>, not a single instant</a:t>
            </a:r>
          </a:p>
        </p:txBody>
      </p:sp>
    </p:spTree>
    <p:extLst>
      <p:ext uri="{BB962C8B-B14F-4D97-AF65-F5344CB8AC3E}">
        <p14:creationId xmlns:p14="http://schemas.microsoft.com/office/powerpoint/2010/main" val="15462814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89F83-EBDC-0AE3-8CF3-829151E501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CC249D-2943-AA10-94BA-ED4BC13A7593}"/>
              </a:ext>
            </a:extLst>
          </p:cNvPr>
          <p:cNvSpPr>
            <a:spLocks noGrp="1"/>
          </p:cNvSpPr>
          <p:nvPr>
            <p:ph type="title"/>
          </p:nvPr>
        </p:nvSpPr>
        <p:spPr>
          <a:xfrm>
            <a:off x="1218883" y="228601"/>
            <a:ext cx="9751060" cy="1143000"/>
          </a:xfrm>
        </p:spPr>
        <p:txBody>
          <a:bodyPr/>
          <a:lstStyle/>
          <a:p>
            <a:r>
              <a:rPr lang="en-US" sz="5400" b="1" dirty="0"/>
              <a:t>Lesson 3 Shifts Gears</a:t>
            </a:r>
          </a:p>
        </p:txBody>
      </p:sp>
      <p:sp>
        <p:nvSpPr>
          <p:cNvPr id="3" name="Text Placeholder 2">
            <a:extLst>
              <a:ext uri="{FF2B5EF4-FFF2-40B4-BE49-F238E27FC236}">
                <a16:creationId xmlns:a16="http://schemas.microsoft.com/office/drawing/2014/main" id="{57CB3BA1-B0B4-8CD8-9E2E-50F3684A445C}"/>
              </a:ext>
            </a:extLst>
          </p:cNvPr>
          <p:cNvSpPr>
            <a:spLocks noGrp="1"/>
          </p:cNvSpPr>
          <p:nvPr>
            <p:ph type="body" idx="1"/>
          </p:nvPr>
        </p:nvSpPr>
        <p:spPr>
          <a:xfrm>
            <a:off x="608012" y="1600200"/>
            <a:ext cx="8001000" cy="4724400"/>
          </a:xfrm>
        </p:spPr>
        <p:txBody>
          <a:bodyPr/>
          <a:lstStyle/>
          <a:p>
            <a:pPr marL="571500" indent="-571500" algn="l">
              <a:buFont typeface="Arial" panose="020B0604020202020204" pitchFamily="34" charset="0"/>
              <a:buChar char="•"/>
            </a:pPr>
            <a:r>
              <a:rPr lang="en-US" sz="3600" dirty="0"/>
              <a:t>Introduced the three woes connected with the trumpets</a:t>
            </a:r>
          </a:p>
          <a:p>
            <a:pPr marL="571500" indent="-571500" algn="l">
              <a:buFont typeface="Arial" panose="020B0604020202020204" pitchFamily="34" charset="0"/>
              <a:buChar char="•"/>
            </a:pPr>
            <a:r>
              <a:rPr lang="en-US" sz="3600" dirty="0"/>
              <a:t>Identified: </a:t>
            </a:r>
          </a:p>
          <a:p>
            <a:pPr marL="1180993" lvl="1" indent="-571500">
              <a:buFont typeface="Arial" panose="020B0604020202020204" pitchFamily="34" charset="0"/>
              <a:buChar char="•"/>
            </a:pPr>
            <a:r>
              <a:rPr lang="en-US" sz="3200" dirty="0"/>
              <a:t>First woe → rise of Islam (1299–1449)</a:t>
            </a:r>
          </a:p>
          <a:p>
            <a:pPr marL="1180993" lvl="1" indent="-571500">
              <a:buFont typeface="Arial" panose="020B0604020202020204" pitchFamily="34" charset="0"/>
              <a:buChar char="•"/>
            </a:pPr>
            <a:r>
              <a:rPr lang="en-US" sz="3200" dirty="0"/>
              <a:t>Second woe → Ottoman supremacy (1449–1840)</a:t>
            </a:r>
          </a:p>
          <a:p>
            <a:pPr marL="571500" indent="-571500" algn="l">
              <a:buFont typeface="Arial" panose="020B0604020202020204" pitchFamily="34" charset="0"/>
              <a:buChar char="•"/>
            </a:pPr>
            <a:r>
              <a:rPr lang="en-US" sz="3600" dirty="0"/>
              <a:t>Landed on a very specific historical date: August 11, 1840</a:t>
            </a:r>
          </a:p>
        </p:txBody>
      </p:sp>
      <p:pic>
        <p:nvPicPr>
          <p:cNvPr id="2050" name="Picture 2" descr="Ottoman Empire | Facts, History, &amp; Map | Britannica">
            <a:extLst>
              <a:ext uri="{FF2B5EF4-FFF2-40B4-BE49-F238E27FC236}">
                <a16:creationId xmlns:a16="http://schemas.microsoft.com/office/drawing/2014/main" id="{050B1C0E-1D6C-DA25-CBDD-AE3874AAB6B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6612" y="1813088"/>
            <a:ext cx="3234479" cy="4495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2170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2D21B-807C-5C41-D3C0-52A5011997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070756-727C-3055-7D57-9AF8F2542716}"/>
              </a:ext>
            </a:extLst>
          </p:cNvPr>
          <p:cNvSpPr>
            <a:spLocks noGrp="1"/>
          </p:cNvSpPr>
          <p:nvPr>
            <p:ph type="ctrTitle"/>
          </p:nvPr>
        </p:nvSpPr>
        <p:spPr/>
        <p:txBody>
          <a:bodyPr>
            <a:normAutofit fontScale="90000"/>
          </a:bodyPr>
          <a:lstStyle/>
          <a:p>
            <a:r>
              <a:rPr lang="en-US" dirty="0"/>
              <a:t>“the seventh angel sounded…The kingdoms of this world are become the kingdoms of our Lord…</a:t>
            </a:r>
            <a:br>
              <a:rPr lang="en-US" dirty="0"/>
            </a:br>
            <a:r>
              <a:rPr lang="en-US" dirty="0"/>
              <a:t>— </a:t>
            </a:r>
            <a:r>
              <a:rPr lang="en-US" b="1" dirty="0"/>
              <a:t>Revelation 11:15</a:t>
            </a:r>
            <a:endParaRPr lang="en-US" dirty="0"/>
          </a:p>
        </p:txBody>
      </p:sp>
      <p:sp>
        <p:nvSpPr>
          <p:cNvPr id="3" name="Subtitle 2">
            <a:extLst>
              <a:ext uri="{FF2B5EF4-FFF2-40B4-BE49-F238E27FC236}">
                <a16:creationId xmlns:a16="http://schemas.microsoft.com/office/drawing/2014/main" id="{7A976FCE-D68A-BA66-94D9-0C54E505CAB0}"/>
              </a:ext>
            </a:extLst>
          </p:cNvPr>
          <p:cNvSpPr>
            <a:spLocks noGrp="1"/>
          </p:cNvSpPr>
          <p:nvPr>
            <p:ph type="subTitle" idx="1"/>
          </p:nvPr>
        </p:nvSpPr>
        <p:spPr>
          <a:xfrm>
            <a:off x="1218883" y="4191000"/>
            <a:ext cx="9751060" cy="2147926"/>
          </a:xfrm>
        </p:spPr>
        <p:txBody>
          <a:bodyPr>
            <a:normAutofit fontScale="92500" lnSpcReduction="20000"/>
          </a:bodyPr>
          <a:lstStyle/>
          <a:p>
            <a:pPr algn="l"/>
            <a:r>
              <a:rPr lang="en-US" sz="4000" dirty="0"/>
              <a:t>During this time, major end-time realities are introduced:</a:t>
            </a:r>
          </a:p>
          <a:p>
            <a:pPr marL="571500" indent="-571500" algn="l">
              <a:buFont typeface="Arial" panose="020B0604020202020204" pitchFamily="34" charset="0"/>
              <a:buChar char="•"/>
            </a:pPr>
            <a:r>
              <a:rPr lang="en-US" sz="4000" dirty="0"/>
              <a:t>God’s kingdom (Rev. 11:15)</a:t>
            </a:r>
          </a:p>
          <a:p>
            <a:pPr marL="571500" indent="-571500" algn="l">
              <a:buFont typeface="Arial" panose="020B0604020202020204" pitchFamily="34" charset="0"/>
              <a:buChar char="•"/>
            </a:pPr>
            <a:r>
              <a:rPr lang="en-US" sz="4000" dirty="0"/>
              <a:t>Judgment (Rev. 11:18)</a:t>
            </a:r>
          </a:p>
          <a:p>
            <a:pPr marL="571500" indent="-571500" algn="l">
              <a:buFont typeface="Arial" panose="020B0604020202020204" pitchFamily="34" charset="0"/>
              <a:buChar char="•"/>
            </a:pPr>
            <a:r>
              <a:rPr lang="en-US" sz="4000" dirty="0"/>
              <a:t>Completion of God’s mystery (Rev. 10:7)</a:t>
            </a:r>
          </a:p>
        </p:txBody>
      </p:sp>
    </p:spTree>
    <p:extLst>
      <p:ext uri="{BB962C8B-B14F-4D97-AF65-F5344CB8AC3E}">
        <p14:creationId xmlns:p14="http://schemas.microsoft.com/office/powerpoint/2010/main" val="3377256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1C5FA-76BD-0D7D-0510-7E317193FCB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BB2E9C5-AC35-6611-C963-741E0B57BACC}"/>
              </a:ext>
            </a:extLst>
          </p:cNvPr>
          <p:cNvSpPr>
            <a:spLocks noGrp="1"/>
          </p:cNvSpPr>
          <p:nvPr>
            <p:ph type="title"/>
          </p:nvPr>
        </p:nvSpPr>
        <p:spPr>
          <a:xfrm>
            <a:off x="914161" y="457201"/>
            <a:ext cx="10360501" cy="1523999"/>
          </a:xfrm>
        </p:spPr>
        <p:txBody>
          <a:bodyPr>
            <a:noAutofit/>
          </a:bodyPr>
          <a:lstStyle/>
          <a:p>
            <a:pPr lvl="0"/>
            <a:r>
              <a:rPr lang="en-US" sz="4400" dirty="0"/>
              <a:t>17.  Yet what was to come before the seventh trumpet?</a:t>
            </a:r>
            <a:endParaRPr lang="en-US" sz="71400" dirty="0"/>
          </a:p>
        </p:txBody>
      </p:sp>
      <p:sp>
        <p:nvSpPr>
          <p:cNvPr id="14" name="Content Placeholder 13">
            <a:extLst>
              <a:ext uri="{FF2B5EF4-FFF2-40B4-BE49-F238E27FC236}">
                <a16:creationId xmlns:a16="http://schemas.microsoft.com/office/drawing/2014/main" id="{A8155F3B-5698-A18A-6F2F-5337E2D62698}"/>
              </a:ext>
            </a:extLst>
          </p:cNvPr>
          <p:cNvSpPr>
            <a:spLocks noGrp="1"/>
          </p:cNvSpPr>
          <p:nvPr>
            <p:ph idx="1"/>
          </p:nvPr>
        </p:nvSpPr>
        <p:spPr>
          <a:xfrm>
            <a:off x="1011272" y="2057400"/>
            <a:ext cx="6248401" cy="4419600"/>
          </a:xfrm>
        </p:spPr>
        <p:txBody>
          <a:bodyPr>
            <a:noAutofit/>
          </a:bodyPr>
          <a:lstStyle/>
          <a:p>
            <a:pPr marL="0" indent="0">
              <a:buNone/>
            </a:pPr>
            <a:r>
              <a:rPr lang="en-US" sz="3600" b="1" dirty="0"/>
              <a:t>Answer:  </a:t>
            </a:r>
            <a:r>
              <a:rPr lang="en-US" sz="3600" dirty="0"/>
              <a:t>A special message from heaven.</a:t>
            </a:r>
            <a:br>
              <a:rPr lang="en-US" sz="3600" dirty="0"/>
            </a:br>
            <a:r>
              <a:rPr lang="en-US" sz="3600" dirty="0"/>
              <a:t>Revelation 10:1-11:14 describes an interlude of explanation and proclamation — a message declaring what will happen </a:t>
            </a:r>
            <a:r>
              <a:rPr lang="en-US" sz="3600" i="1" dirty="0"/>
              <a:t>as</a:t>
            </a:r>
            <a:r>
              <a:rPr lang="en-US" sz="3600" dirty="0"/>
              <a:t> the seventh trumpet begins.</a:t>
            </a:r>
            <a:r>
              <a:rPr lang="en-US" sz="3600" i="1" dirty="0"/>
              <a:t>  </a:t>
            </a:r>
            <a:endParaRPr lang="en-US" sz="3600" dirty="0"/>
          </a:p>
        </p:txBody>
      </p:sp>
      <p:pic>
        <p:nvPicPr>
          <p:cNvPr id="2052" name="Picture 4" descr="213,000+ Question Mark Stock Photos, Pictures &amp; Royalty-Free ...">
            <a:extLst>
              <a:ext uri="{FF2B5EF4-FFF2-40B4-BE49-F238E27FC236}">
                <a16:creationId xmlns:a16="http://schemas.microsoft.com/office/drawing/2014/main" id="{B9388ABC-686F-B8C6-14D1-76A3F934AC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7526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5797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26864-883E-3D21-51CD-BF61AAB585A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2C752DA-E95B-132E-8914-5378FBB4FD4B}"/>
              </a:ext>
            </a:extLst>
          </p:cNvPr>
          <p:cNvSpPr>
            <a:spLocks noGrp="1"/>
          </p:cNvSpPr>
          <p:nvPr>
            <p:ph type="title"/>
          </p:nvPr>
        </p:nvSpPr>
        <p:spPr>
          <a:xfrm>
            <a:off x="914161" y="304801"/>
            <a:ext cx="10360501" cy="1752600"/>
          </a:xfrm>
        </p:spPr>
        <p:txBody>
          <a:bodyPr>
            <a:noAutofit/>
          </a:bodyPr>
          <a:lstStyle/>
          <a:p>
            <a:pPr lvl="0"/>
            <a:r>
              <a:rPr lang="en-US" sz="4000" dirty="0"/>
              <a:t>18.  What is it especially that this angel says shall be done in the time of the seventh trumpet angel?</a:t>
            </a:r>
          </a:p>
        </p:txBody>
      </p:sp>
      <p:pic>
        <p:nvPicPr>
          <p:cNvPr id="2052" name="Picture 4" descr="213,000+ Question Mark Stock Photos, Pictures &amp; Royalty-Free ...">
            <a:extLst>
              <a:ext uri="{FF2B5EF4-FFF2-40B4-BE49-F238E27FC236}">
                <a16:creationId xmlns:a16="http://schemas.microsoft.com/office/drawing/2014/main" id="{561DEAB7-1175-398C-6BC8-FC4492BAC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34315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051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35061-82D5-138E-D2F1-2FC72F30B2F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1E8CB4C-BE5E-0577-3AF2-B3B221194EDB}"/>
              </a:ext>
            </a:extLst>
          </p:cNvPr>
          <p:cNvSpPr>
            <a:spLocks noGrp="1"/>
          </p:cNvSpPr>
          <p:nvPr>
            <p:ph type="title"/>
          </p:nvPr>
        </p:nvSpPr>
        <p:spPr>
          <a:xfrm>
            <a:off x="914161" y="304801"/>
            <a:ext cx="10360501" cy="1752600"/>
          </a:xfrm>
        </p:spPr>
        <p:txBody>
          <a:bodyPr>
            <a:noAutofit/>
          </a:bodyPr>
          <a:lstStyle/>
          <a:p>
            <a:pPr lvl="0"/>
            <a:r>
              <a:rPr lang="en-US" sz="4000" dirty="0"/>
              <a:t>18.  What is it especially that this angel says shall be done in the time of the seventh trumpet angel?</a:t>
            </a:r>
          </a:p>
        </p:txBody>
      </p:sp>
      <p:sp>
        <p:nvSpPr>
          <p:cNvPr id="14" name="Content Placeholder 13">
            <a:extLst>
              <a:ext uri="{FF2B5EF4-FFF2-40B4-BE49-F238E27FC236}">
                <a16:creationId xmlns:a16="http://schemas.microsoft.com/office/drawing/2014/main" id="{E015A4F7-0615-85CA-EA74-9CF9C0B5C813}"/>
              </a:ext>
            </a:extLst>
          </p:cNvPr>
          <p:cNvSpPr>
            <a:spLocks noGrp="1"/>
          </p:cNvSpPr>
          <p:nvPr>
            <p:ph idx="1"/>
          </p:nvPr>
        </p:nvSpPr>
        <p:spPr>
          <a:xfrm>
            <a:off x="1011272" y="2057400"/>
            <a:ext cx="6248401" cy="4419600"/>
          </a:xfrm>
        </p:spPr>
        <p:txBody>
          <a:bodyPr>
            <a:noAutofit/>
          </a:bodyPr>
          <a:lstStyle/>
          <a:p>
            <a:pPr marL="0" indent="0">
              <a:buNone/>
            </a:pPr>
            <a:r>
              <a:rPr lang="en-US" sz="3600" b="1" dirty="0"/>
              <a:t>Answer:  </a:t>
            </a:r>
            <a:r>
              <a:rPr lang="en-US" sz="3600" dirty="0"/>
              <a:t>The mystery of God shall be finished.</a:t>
            </a:r>
            <a:br>
              <a:rPr lang="en-US" sz="3600" dirty="0"/>
            </a:br>
            <a:r>
              <a:rPr lang="en-US" sz="3600" dirty="0"/>
              <a:t>As the seventh trumpet begins to sound, God’s “mystery” reaches its completion.  (There’s a natural follow up question here!  Not to worry, it’s coming!)</a:t>
            </a:r>
          </a:p>
        </p:txBody>
      </p:sp>
      <p:pic>
        <p:nvPicPr>
          <p:cNvPr id="2052" name="Picture 4" descr="213,000+ Question Mark Stock Photos, Pictures &amp; Royalty-Free ...">
            <a:extLst>
              <a:ext uri="{FF2B5EF4-FFF2-40B4-BE49-F238E27FC236}">
                <a16:creationId xmlns:a16="http://schemas.microsoft.com/office/drawing/2014/main" id="{37B2FB76-D0C8-A858-CA54-1ED9E3B33E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34315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0031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08E32-4E64-6DF4-6CFF-EFC9A6F1D96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1410A95-A669-D911-1796-7715EB84DA84}"/>
              </a:ext>
            </a:extLst>
          </p:cNvPr>
          <p:cNvSpPr>
            <a:spLocks noGrp="1"/>
          </p:cNvSpPr>
          <p:nvPr>
            <p:ph type="title"/>
          </p:nvPr>
        </p:nvSpPr>
        <p:spPr>
          <a:xfrm>
            <a:off x="914161" y="304801"/>
            <a:ext cx="10360501" cy="1371599"/>
          </a:xfrm>
        </p:spPr>
        <p:txBody>
          <a:bodyPr>
            <a:noAutofit/>
          </a:bodyPr>
          <a:lstStyle/>
          <a:p>
            <a:pPr lvl="0"/>
            <a:r>
              <a:rPr lang="en-US" sz="4400" dirty="0"/>
              <a:t>19.  What time in his sounding is this to be done?</a:t>
            </a:r>
            <a:endParaRPr lang="en-US" sz="4800" dirty="0"/>
          </a:p>
        </p:txBody>
      </p:sp>
      <p:pic>
        <p:nvPicPr>
          <p:cNvPr id="2052" name="Picture 4" descr="213,000+ Question Mark Stock Photos, Pictures &amp; Royalty-Free ...">
            <a:extLst>
              <a:ext uri="{FF2B5EF4-FFF2-40B4-BE49-F238E27FC236}">
                <a16:creationId xmlns:a16="http://schemas.microsoft.com/office/drawing/2014/main" id="{DB49C7AD-3794-2DB2-0DF7-967394BB1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34315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6317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B231-72FC-5CAA-5F14-962A3E3BF35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6219B69-B610-E802-6EF5-38B6ADE8139C}"/>
              </a:ext>
            </a:extLst>
          </p:cNvPr>
          <p:cNvSpPr>
            <a:spLocks noGrp="1"/>
          </p:cNvSpPr>
          <p:nvPr>
            <p:ph type="title"/>
          </p:nvPr>
        </p:nvSpPr>
        <p:spPr>
          <a:xfrm>
            <a:off x="914161" y="304801"/>
            <a:ext cx="10360501" cy="1371599"/>
          </a:xfrm>
        </p:spPr>
        <p:txBody>
          <a:bodyPr>
            <a:noAutofit/>
          </a:bodyPr>
          <a:lstStyle/>
          <a:p>
            <a:pPr lvl="0"/>
            <a:r>
              <a:rPr lang="en-US" sz="4400" dirty="0"/>
              <a:t>19.  What time in his sounding is this to be done?</a:t>
            </a:r>
            <a:endParaRPr lang="en-US" sz="4800" dirty="0"/>
          </a:p>
        </p:txBody>
      </p:sp>
      <p:sp>
        <p:nvSpPr>
          <p:cNvPr id="14" name="Content Placeholder 13">
            <a:extLst>
              <a:ext uri="{FF2B5EF4-FFF2-40B4-BE49-F238E27FC236}">
                <a16:creationId xmlns:a16="http://schemas.microsoft.com/office/drawing/2014/main" id="{8EE85E97-0A6C-DDDA-D92A-27D5355A407C}"/>
              </a:ext>
            </a:extLst>
          </p:cNvPr>
          <p:cNvSpPr>
            <a:spLocks noGrp="1"/>
          </p:cNvSpPr>
          <p:nvPr>
            <p:ph idx="1"/>
          </p:nvPr>
        </p:nvSpPr>
        <p:spPr>
          <a:xfrm>
            <a:off x="1011272" y="1828800"/>
            <a:ext cx="6248401" cy="4648200"/>
          </a:xfrm>
        </p:spPr>
        <p:txBody>
          <a:bodyPr>
            <a:noAutofit/>
          </a:bodyPr>
          <a:lstStyle/>
          <a:p>
            <a:pPr marL="0" lvl="0" indent="0">
              <a:buNone/>
            </a:pPr>
            <a:r>
              <a:rPr lang="en-US" sz="3600" b="1" dirty="0"/>
              <a:t>Answer:</a:t>
            </a:r>
            <a:r>
              <a:rPr lang="en-US" sz="3600" dirty="0"/>
              <a:t> </a:t>
            </a:r>
            <a:r>
              <a:rPr lang="en-US" sz="3600" i="1" dirty="0"/>
              <a:t>“In the days [the years] . . . when he shall begin to sound.”</a:t>
            </a:r>
          </a:p>
          <a:p>
            <a:pPr marL="0" lvl="0" indent="0">
              <a:buNone/>
            </a:pPr>
            <a:r>
              <a:rPr lang="en-US" sz="3600" dirty="0"/>
              <a:t>Whatever the “mystery of God” might be, it’s concluding, reaching completion, in the years when the seventh trumpet begins to sound.  </a:t>
            </a:r>
          </a:p>
        </p:txBody>
      </p:sp>
      <p:pic>
        <p:nvPicPr>
          <p:cNvPr id="2052" name="Picture 4" descr="213,000+ Question Mark Stock Photos, Pictures &amp; Royalty-Free ...">
            <a:extLst>
              <a:ext uri="{FF2B5EF4-FFF2-40B4-BE49-F238E27FC236}">
                <a16:creationId xmlns:a16="http://schemas.microsoft.com/office/drawing/2014/main" id="{25CFE0AD-B955-242A-3A8F-4533C10D60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34315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4187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E9E6D-EDFE-4F35-09B8-49C35169C0A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EAA77F0-ECF0-04A9-3BBB-8DBEE883CAF0}"/>
              </a:ext>
            </a:extLst>
          </p:cNvPr>
          <p:cNvSpPr>
            <a:spLocks noGrp="1"/>
          </p:cNvSpPr>
          <p:nvPr>
            <p:ph type="title"/>
          </p:nvPr>
        </p:nvSpPr>
        <p:spPr>
          <a:xfrm>
            <a:off x="914161" y="304801"/>
            <a:ext cx="10360501" cy="990599"/>
          </a:xfrm>
        </p:spPr>
        <p:txBody>
          <a:bodyPr>
            <a:noAutofit/>
          </a:bodyPr>
          <a:lstStyle/>
          <a:p>
            <a:pPr lvl="0"/>
            <a:r>
              <a:rPr lang="en-US" sz="4800" dirty="0"/>
              <a:t>20.  What is the mystery of God?</a:t>
            </a:r>
            <a:endParaRPr lang="en-US" sz="6600" dirty="0"/>
          </a:p>
        </p:txBody>
      </p:sp>
      <p:sp>
        <p:nvSpPr>
          <p:cNvPr id="14" name="Content Placeholder 13">
            <a:extLst>
              <a:ext uri="{FF2B5EF4-FFF2-40B4-BE49-F238E27FC236}">
                <a16:creationId xmlns:a16="http://schemas.microsoft.com/office/drawing/2014/main" id="{E08797F9-7032-B981-5E84-C7F5021EE3CA}"/>
              </a:ext>
            </a:extLst>
          </p:cNvPr>
          <p:cNvSpPr>
            <a:spLocks noGrp="1"/>
          </p:cNvSpPr>
          <p:nvPr>
            <p:ph idx="1"/>
          </p:nvPr>
        </p:nvSpPr>
        <p:spPr>
          <a:xfrm>
            <a:off x="1011272" y="1828800"/>
            <a:ext cx="6248401" cy="4648200"/>
          </a:xfrm>
        </p:spPr>
        <p:txBody>
          <a:bodyPr>
            <a:noAutofit/>
          </a:bodyPr>
          <a:lstStyle/>
          <a:p>
            <a:pPr marL="0" lvl="0" indent="0">
              <a:buNone/>
            </a:pPr>
            <a:r>
              <a:rPr lang="en-US" sz="4400" i="1" dirty="0"/>
              <a:t>Ephesians 3:3, 5–9; Galatians 1:12;        Ephesians 6:18, 19;   Romans 16:25, 26</a:t>
            </a:r>
            <a:endParaRPr lang="en-US" sz="4400" dirty="0"/>
          </a:p>
        </p:txBody>
      </p:sp>
      <p:pic>
        <p:nvPicPr>
          <p:cNvPr id="2052" name="Picture 4" descr="213,000+ Question Mark Stock Photos, Pictures &amp; Royalty-Free ...">
            <a:extLst>
              <a:ext uri="{FF2B5EF4-FFF2-40B4-BE49-F238E27FC236}">
                <a16:creationId xmlns:a16="http://schemas.microsoft.com/office/drawing/2014/main" id="{BE1C5417-78FD-061A-6102-BCE6335FC7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34315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323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F13CE-4DF8-24A6-DB6A-1E97DAC922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BA3844C-3D9F-06C7-7376-F1FAB76AF972}"/>
              </a:ext>
            </a:extLst>
          </p:cNvPr>
          <p:cNvSpPr>
            <a:spLocks noGrp="1"/>
          </p:cNvSpPr>
          <p:nvPr>
            <p:ph type="body" sz="half" idx="2"/>
          </p:nvPr>
        </p:nvSpPr>
        <p:spPr>
          <a:xfrm>
            <a:off x="7759699" y="1651000"/>
            <a:ext cx="4367662" cy="4800600"/>
          </a:xfrm>
        </p:spPr>
        <p:txBody>
          <a:bodyPr>
            <a:noAutofit/>
          </a:bodyPr>
          <a:lstStyle/>
          <a:p>
            <a:r>
              <a:rPr lang="en-US" sz="4000" b="1" baseline="30000" dirty="0"/>
              <a:t>2 </a:t>
            </a:r>
            <a:r>
              <a:rPr lang="en-US" sz="4000" dirty="0"/>
              <a:t>If ye have heard of the dispensation of the grace of God which is given me to you-ward:</a:t>
            </a:r>
            <a:endParaRPr lang="en-US" sz="5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7C3686A-54BE-D78E-1894-726CF4DF716E}"/>
              </a:ext>
            </a:extLst>
          </p:cNvPr>
          <p:cNvSpPr>
            <a:spLocks noGrp="1"/>
          </p:cNvSpPr>
          <p:nvPr>
            <p:ph type="title"/>
          </p:nvPr>
        </p:nvSpPr>
        <p:spPr>
          <a:xfrm>
            <a:off x="7770812" y="228600"/>
            <a:ext cx="3960812" cy="1422400"/>
          </a:xfrm>
        </p:spPr>
        <p:txBody>
          <a:bodyPr/>
          <a:lstStyle/>
          <a:p>
            <a:r>
              <a:rPr lang="en-US" sz="4400" dirty="0"/>
              <a:t>Ephesians </a:t>
            </a:r>
            <a:br>
              <a:rPr lang="en-US" sz="4400" dirty="0"/>
            </a:br>
            <a:r>
              <a:rPr lang="en-US" sz="4400" dirty="0"/>
              <a:t>3:2-9</a:t>
            </a:r>
          </a:p>
        </p:txBody>
      </p:sp>
      <p:pic>
        <p:nvPicPr>
          <p:cNvPr id="25602" name="Picture 2" descr="The Nature of Grace — Bob Yandian Ministries">
            <a:extLst>
              <a:ext uri="{FF2B5EF4-FFF2-40B4-BE49-F238E27FC236}">
                <a16:creationId xmlns:a16="http://schemas.microsoft.com/office/drawing/2014/main" id="{9A18FA78-3F02-72A0-C52A-CEB60403A29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0010"/>
          <a:stretch>
            <a:fillRect/>
          </a:stretch>
        </p:blipFill>
        <p:spPr bwMode="auto">
          <a:xfrm>
            <a:off x="470539" y="251131"/>
            <a:ext cx="6781800" cy="6200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5692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7DDD-E2F0-55EF-A600-BCA6DD7AC6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C69F782-256F-79CA-BA6D-82AB82668242}"/>
              </a:ext>
            </a:extLst>
          </p:cNvPr>
          <p:cNvSpPr>
            <a:spLocks noGrp="1"/>
          </p:cNvSpPr>
          <p:nvPr>
            <p:ph type="body" sz="half" idx="2"/>
          </p:nvPr>
        </p:nvSpPr>
        <p:spPr>
          <a:xfrm>
            <a:off x="7759699" y="1651000"/>
            <a:ext cx="4367662" cy="4800600"/>
          </a:xfrm>
        </p:spPr>
        <p:txBody>
          <a:bodyPr>
            <a:noAutofit/>
          </a:bodyPr>
          <a:lstStyle/>
          <a:p>
            <a:r>
              <a:rPr lang="en-US" sz="3200" b="1" baseline="30000" dirty="0"/>
              <a:t>3 </a:t>
            </a:r>
            <a:r>
              <a:rPr lang="en-US" sz="3200" dirty="0"/>
              <a:t>How that by revelation he made known unto me the mystery; (as I wrote afore in few words,</a:t>
            </a:r>
          </a:p>
          <a:p>
            <a:r>
              <a:rPr lang="en-US" sz="3200" b="1" baseline="30000" dirty="0"/>
              <a:t>4 </a:t>
            </a:r>
            <a:r>
              <a:rPr lang="en-US" sz="3200" dirty="0"/>
              <a:t>Whereby, when ye read, ye may understand my knowledge in the mystery of Christ)</a:t>
            </a:r>
          </a:p>
        </p:txBody>
      </p:sp>
      <p:sp>
        <p:nvSpPr>
          <p:cNvPr id="6" name="Title 1">
            <a:extLst>
              <a:ext uri="{FF2B5EF4-FFF2-40B4-BE49-F238E27FC236}">
                <a16:creationId xmlns:a16="http://schemas.microsoft.com/office/drawing/2014/main" id="{F497E85B-B50C-0ADD-1C00-D8AE79F6442D}"/>
              </a:ext>
            </a:extLst>
          </p:cNvPr>
          <p:cNvSpPr>
            <a:spLocks noGrp="1"/>
          </p:cNvSpPr>
          <p:nvPr>
            <p:ph type="title"/>
          </p:nvPr>
        </p:nvSpPr>
        <p:spPr>
          <a:xfrm>
            <a:off x="7770812" y="228600"/>
            <a:ext cx="3960812" cy="1422400"/>
          </a:xfrm>
        </p:spPr>
        <p:txBody>
          <a:bodyPr/>
          <a:lstStyle/>
          <a:p>
            <a:r>
              <a:rPr lang="en-US" sz="4400" dirty="0"/>
              <a:t>Ephesians </a:t>
            </a:r>
            <a:br>
              <a:rPr lang="en-US" sz="4400" dirty="0"/>
            </a:br>
            <a:r>
              <a:rPr lang="en-US" sz="4400" dirty="0"/>
              <a:t>3:2-9</a:t>
            </a:r>
          </a:p>
        </p:txBody>
      </p:sp>
      <p:pic>
        <p:nvPicPr>
          <p:cNvPr id="26626" name="Picture 2" descr="What Is Prevenient Grace? | Christianity.com">
            <a:extLst>
              <a:ext uri="{FF2B5EF4-FFF2-40B4-BE49-F238E27FC236}">
                <a16:creationId xmlns:a16="http://schemas.microsoft.com/office/drawing/2014/main" id="{1DB4D4A0-7577-672F-7ED8-01A13151490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902" r="24622"/>
          <a:stretch>
            <a:fillRect/>
          </a:stretch>
        </p:blipFill>
        <p:spPr bwMode="auto">
          <a:xfrm>
            <a:off x="303212" y="495300"/>
            <a:ext cx="7133502"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2482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70847-CBCC-3DA8-AC03-FA551F1B2C5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6D4BDB9-EBE7-C996-3FD2-7B2F8A6942F3}"/>
              </a:ext>
            </a:extLst>
          </p:cNvPr>
          <p:cNvSpPr>
            <a:spLocks noGrp="1"/>
          </p:cNvSpPr>
          <p:nvPr>
            <p:ph type="body" sz="half" idx="2"/>
          </p:nvPr>
        </p:nvSpPr>
        <p:spPr>
          <a:xfrm>
            <a:off x="7759699" y="1651000"/>
            <a:ext cx="4202113" cy="4800600"/>
          </a:xfrm>
        </p:spPr>
        <p:txBody>
          <a:bodyPr>
            <a:noAutofit/>
          </a:bodyPr>
          <a:lstStyle/>
          <a:p>
            <a:r>
              <a:rPr lang="en-US" sz="3600" b="1" baseline="30000" dirty="0"/>
              <a:t>5 </a:t>
            </a:r>
            <a:r>
              <a:rPr lang="en-US" sz="3600" dirty="0"/>
              <a:t>Which in other ages was not made known unto the sons of men, as it is now revealed unto his holy apostles and prophets by the Spirit;</a:t>
            </a:r>
          </a:p>
        </p:txBody>
      </p:sp>
      <p:sp>
        <p:nvSpPr>
          <p:cNvPr id="6" name="Title 1">
            <a:extLst>
              <a:ext uri="{FF2B5EF4-FFF2-40B4-BE49-F238E27FC236}">
                <a16:creationId xmlns:a16="http://schemas.microsoft.com/office/drawing/2014/main" id="{F184D0A1-7914-2D52-BDFA-0178D373BE65}"/>
              </a:ext>
            </a:extLst>
          </p:cNvPr>
          <p:cNvSpPr>
            <a:spLocks noGrp="1"/>
          </p:cNvSpPr>
          <p:nvPr>
            <p:ph type="title"/>
          </p:nvPr>
        </p:nvSpPr>
        <p:spPr>
          <a:xfrm>
            <a:off x="7770812" y="228600"/>
            <a:ext cx="3960812" cy="1422400"/>
          </a:xfrm>
        </p:spPr>
        <p:txBody>
          <a:bodyPr/>
          <a:lstStyle/>
          <a:p>
            <a:r>
              <a:rPr lang="en-US" sz="4400" dirty="0"/>
              <a:t>Ephesians </a:t>
            </a:r>
            <a:br>
              <a:rPr lang="en-US" sz="4400" dirty="0"/>
            </a:br>
            <a:r>
              <a:rPr lang="en-US" sz="4400" dirty="0"/>
              <a:t>3:2-9</a:t>
            </a:r>
          </a:p>
        </p:txBody>
      </p:sp>
      <p:pic>
        <p:nvPicPr>
          <p:cNvPr id="5" name="Content Placeholder 4">
            <a:extLst>
              <a:ext uri="{FF2B5EF4-FFF2-40B4-BE49-F238E27FC236}">
                <a16:creationId xmlns:a16="http://schemas.microsoft.com/office/drawing/2014/main" id="{AD3718E0-2377-AA5F-FC0C-95628EF87419}"/>
              </a:ext>
            </a:extLst>
          </p:cNvPr>
          <p:cNvPicPr>
            <a:picLocks noGrp="1" noChangeAspect="1"/>
          </p:cNvPicPr>
          <p:nvPr>
            <p:ph idx="1"/>
          </p:nvPr>
        </p:nvPicPr>
        <p:blipFill>
          <a:blip r:embed="rId2"/>
          <a:srcRect l="12327" t="-577" r="17272" b="6907"/>
          <a:stretch>
            <a:fillRect/>
          </a:stretch>
        </p:blipFill>
        <p:spPr>
          <a:xfrm>
            <a:off x="303212" y="319856"/>
            <a:ext cx="7010400" cy="6218288"/>
          </a:xfrm>
          <a:prstGeom prst="rect">
            <a:avLst/>
          </a:prstGeom>
        </p:spPr>
      </p:pic>
    </p:spTree>
    <p:extLst>
      <p:ext uri="{BB962C8B-B14F-4D97-AF65-F5344CB8AC3E}">
        <p14:creationId xmlns:p14="http://schemas.microsoft.com/office/powerpoint/2010/main" val="4152038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01A2-DAAC-8933-F43E-9DF68661524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2F7F3D4-93B1-166F-E225-0845CD9E1B5A}"/>
              </a:ext>
            </a:extLst>
          </p:cNvPr>
          <p:cNvSpPr>
            <a:spLocks noGrp="1"/>
          </p:cNvSpPr>
          <p:nvPr>
            <p:ph type="title"/>
          </p:nvPr>
        </p:nvSpPr>
        <p:spPr>
          <a:xfrm>
            <a:off x="914161" y="457201"/>
            <a:ext cx="10360501" cy="1828799"/>
          </a:xfrm>
        </p:spPr>
        <p:txBody>
          <a:bodyPr>
            <a:noAutofit/>
          </a:bodyPr>
          <a:lstStyle/>
          <a:p>
            <a:pPr lvl="0"/>
            <a:r>
              <a:rPr lang="en-US" sz="4800" dirty="0"/>
              <a:t>1.  To what date were we brought in the </a:t>
            </a:r>
            <a:r>
              <a:rPr lang="en-US" sz="4800" u="sng" dirty="0"/>
              <a:t>first two</a:t>
            </a:r>
            <a:r>
              <a:rPr lang="en-US" sz="4800" dirty="0"/>
              <a:t> lessons?</a:t>
            </a:r>
          </a:p>
        </p:txBody>
      </p:sp>
      <p:pic>
        <p:nvPicPr>
          <p:cNvPr id="2052" name="Picture 4" descr="213,000+ Question Mark Stock Photos, Pictures &amp; Royalty-Free ...">
            <a:extLst>
              <a:ext uri="{FF2B5EF4-FFF2-40B4-BE49-F238E27FC236}">
                <a16:creationId xmlns:a16="http://schemas.microsoft.com/office/drawing/2014/main" id="{C5943952-46B4-D057-0CAB-92EFE3F46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812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61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8E55D-7E06-A4B7-E822-86554222602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39FD77F-6D36-0D11-9BDC-9B83EC3E5631}"/>
              </a:ext>
            </a:extLst>
          </p:cNvPr>
          <p:cNvSpPr>
            <a:spLocks noGrp="1"/>
          </p:cNvSpPr>
          <p:nvPr>
            <p:ph type="body" sz="half" idx="2"/>
          </p:nvPr>
        </p:nvSpPr>
        <p:spPr>
          <a:xfrm>
            <a:off x="7770811" y="1651000"/>
            <a:ext cx="4191001" cy="4800600"/>
          </a:xfrm>
        </p:spPr>
        <p:txBody>
          <a:bodyPr>
            <a:noAutofit/>
          </a:bodyPr>
          <a:lstStyle/>
          <a:p>
            <a:r>
              <a:rPr lang="en-US" sz="3600" b="1" baseline="30000" dirty="0"/>
              <a:t>6 </a:t>
            </a:r>
            <a:r>
              <a:rPr lang="en-US" sz="3600" dirty="0"/>
              <a:t>That the Gentiles should be </a:t>
            </a:r>
            <a:r>
              <a:rPr lang="en-US" sz="3600" dirty="0" err="1"/>
              <a:t>fellowheirs</a:t>
            </a:r>
            <a:r>
              <a:rPr lang="en-US" sz="3600" dirty="0"/>
              <a:t>, and of the same body, and partakers of his promise in Christ by the gospel:</a:t>
            </a:r>
          </a:p>
        </p:txBody>
      </p:sp>
      <p:sp>
        <p:nvSpPr>
          <p:cNvPr id="6" name="Title 1">
            <a:extLst>
              <a:ext uri="{FF2B5EF4-FFF2-40B4-BE49-F238E27FC236}">
                <a16:creationId xmlns:a16="http://schemas.microsoft.com/office/drawing/2014/main" id="{75320DF2-BD9C-C322-7223-211CB4602D5B}"/>
              </a:ext>
            </a:extLst>
          </p:cNvPr>
          <p:cNvSpPr>
            <a:spLocks noGrp="1"/>
          </p:cNvSpPr>
          <p:nvPr>
            <p:ph type="title"/>
          </p:nvPr>
        </p:nvSpPr>
        <p:spPr>
          <a:xfrm>
            <a:off x="7770812" y="228600"/>
            <a:ext cx="3960812" cy="1422400"/>
          </a:xfrm>
        </p:spPr>
        <p:txBody>
          <a:bodyPr/>
          <a:lstStyle/>
          <a:p>
            <a:r>
              <a:rPr lang="en-US" sz="4400" dirty="0"/>
              <a:t>Ephesians </a:t>
            </a:r>
            <a:br>
              <a:rPr lang="en-US" sz="4400" dirty="0"/>
            </a:br>
            <a:r>
              <a:rPr lang="en-US" sz="4400" dirty="0"/>
              <a:t>3:2-9</a:t>
            </a:r>
          </a:p>
        </p:txBody>
      </p:sp>
      <p:pic>
        <p:nvPicPr>
          <p:cNvPr id="28676" name="Picture 4" descr="Why did Jesus prohibit his disciples from going to the least reached? - The  SEND U Blog">
            <a:extLst>
              <a:ext uri="{FF2B5EF4-FFF2-40B4-BE49-F238E27FC236}">
                <a16:creationId xmlns:a16="http://schemas.microsoft.com/office/drawing/2014/main" id="{F94A021C-1A1B-EFA8-1533-20CC7C4BED1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7673" r="10772"/>
          <a:stretch>
            <a:fillRect/>
          </a:stretch>
        </p:blipFill>
        <p:spPr bwMode="auto">
          <a:xfrm>
            <a:off x="379412" y="647700"/>
            <a:ext cx="683484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0102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77664-78F2-2E50-FC7C-E3F8DF2C41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C76DD63-5835-7362-6975-EE73AB7F760A}"/>
              </a:ext>
            </a:extLst>
          </p:cNvPr>
          <p:cNvSpPr>
            <a:spLocks noGrp="1"/>
          </p:cNvSpPr>
          <p:nvPr>
            <p:ph type="body" sz="half" idx="2"/>
          </p:nvPr>
        </p:nvSpPr>
        <p:spPr>
          <a:xfrm>
            <a:off x="7770811" y="1651000"/>
            <a:ext cx="4191001" cy="4800600"/>
          </a:xfrm>
        </p:spPr>
        <p:txBody>
          <a:bodyPr>
            <a:noAutofit/>
          </a:bodyPr>
          <a:lstStyle/>
          <a:p>
            <a:r>
              <a:rPr lang="en-US" sz="3600" b="1" baseline="30000" dirty="0"/>
              <a:t>7 </a:t>
            </a:r>
            <a:r>
              <a:rPr lang="en-US" sz="3600" dirty="0"/>
              <a:t>Whereof I was made a minister, according to the gift of the grace of God given unto me by the effectual working of his power.</a:t>
            </a:r>
            <a:endParaRPr lang="en-US" sz="5400" dirty="0"/>
          </a:p>
        </p:txBody>
      </p:sp>
      <p:sp>
        <p:nvSpPr>
          <p:cNvPr id="6" name="Title 1">
            <a:extLst>
              <a:ext uri="{FF2B5EF4-FFF2-40B4-BE49-F238E27FC236}">
                <a16:creationId xmlns:a16="http://schemas.microsoft.com/office/drawing/2014/main" id="{E39CAE5F-BB48-05D3-3F8A-DE22D261A970}"/>
              </a:ext>
            </a:extLst>
          </p:cNvPr>
          <p:cNvSpPr>
            <a:spLocks noGrp="1"/>
          </p:cNvSpPr>
          <p:nvPr>
            <p:ph type="title"/>
          </p:nvPr>
        </p:nvSpPr>
        <p:spPr>
          <a:xfrm>
            <a:off x="7770812" y="228600"/>
            <a:ext cx="3960812" cy="1422400"/>
          </a:xfrm>
        </p:spPr>
        <p:txBody>
          <a:bodyPr/>
          <a:lstStyle/>
          <a:p>
            <a:r>
              <a:rPr lang="en-US" sz="4400" dirty="0"/>
              <a:t>Ephesians </a:t>
            </a:r>
            <a:br>
              <a:rPr lang="en-US" sz="4400" dirty="0"/>
            </a:br>
            <a:r>
              <a:rPr lang="en-US" sz="4400" dirty="0"/>
              <a:t>3:2-9</a:t>
            </a:r>
          </a:p>
        </p:txBody>
      </p:sp>
      <p:pic>
        <p:nvPicPr>
          <p:cNvPr id="29698" name="Picture 2" descr="What happened on the road to Damascus? The events that happened on the road  to Damascus relate not only to the apostle Paul, whose dramatic conversion  occurred there, but they also provide">
            <a:extLst>
              <a:ext uri="{FF2B5EF4-FFF2-40B4-BE49-F238E27FC236}">
                <a16:creationId xmlns:a16="http://schemas.microsoft.com/office/drawing/2014/main" id="{0C2CCF59-31F7-7020-B487-2175634AFBF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1837"/>
          <a:stretch>
            <a:fillRect/>
          </a:stretch>
        </p:blipFill>
        <p:spPr bwMode="auto">
          <a:xfrm>
            <a:off x="874714" y="508000"/>
            <a:ext cx="617220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2816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129DB-E40C-E457-05CB-D8E37EC70B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AB8373-F819-55FE-7DB2-E797AF0CBB7A}"/>
              </a:ext>
            </a:extLst>
          </p:cNvPr>
          <p:cNvSpPr>
            <a:spLocks noGrp="1"/>
          </p:cNvSpPr>
          <p:nvPr>
            <p:ph type="body" sz="half" idx="2"/>
          </p:nvPr>
        </p:nvSpPr>
        <p:spPr>
          <a:xfrm>
            <a:off x="7770811" y="1651000"/>
            <a:ext cx="4191001" cy="4800600"/>
          </a:xfrm>
        </p:spPr>
        <p:txBody>
          <a:bodyPr>
            <a:noAutofit/>
          </a:bodyPr>
          <a:lstStyle/>
          <a:p>
            <a:r>
              <a:rPr lang="en-US" sz="3600" b="1" baseline="30000" dirty="0"/>
              <a:t>8 </a:t>
            </a:r>
            <a:r>
              <a:rPr lang="en-US" sz="3600" dirty="0"/>
              <a:t>Unto me, who am less than the least of all saints, is this grace given, that I should preach among the Gentiles the unsearchable riches of Christ;</a:t>
            </a:r>
            <a:endParaRPr lang="en-US" sz="8000" dirty="0"/>
          </a:p>
        </p:txBody>
      </p:sp>
      <p:sp>
        <p:nvSpPr>
          <p:cNvPr id="6" name="Title 1">
            <a:extLst>
              <a:ext uri="{FF2B5EF4-FFF2-40B4-BE49-F238E27FC236}">
                <a16:creationId xmlns:a16="http://schemas.microsoft.com/office/drawing/2014/main" id="{DD64CD74-C603-E57B-1B7A-29C45E4DF418}"/>
              </a:ext>
            </a:extLst>
          </p:cNvPr>
          <p:cNvSpPr>
            <a:spLocks noGrp="1"/>
          </p:cNvSpPr>
          <p:nvPr>
            <p:ph type="title"/>
          </p:nvPr>
        </p:nvSpPr>
        <p:spPr>
          <a:xfrm>
            <a:off x="7770812" y="228600"/>
            <a:ext cx="3960812" cy="1422400"/>
          </a:xfrm>
        </p:spPr>
        <p:txBody>
          <a:bodyPr/>
          <a:lstStyle/>
          <a:p>
            <a:r>
              <a:rPr lang="en-US" sz="4400" dirty="0"/>
              <a:t>Ephesians </a:t>
            </a:r>
            <a:br>
              <a:rPr lang="en-US" sz="4400" dirty="0"/>
            </a:br>
            <a:r>
              <a:rPr lang="en-US" sz="4400" dirty="0"/>
              <a:t>3:2-9</a:t>
            </a:r>
          </a:p>
        </p:txBody>
      </p:sp>
      <p:pic>
        <p:nvPicPr>
          <p:cNvPr id="30722" name="Picture 2" descr="Did Paul Preach a Different Gospel? – Escape to Reality">
            <a:extLst>
              <a:ext uri="{FF2B5EF4-FFF2-40B4-BE49-F238E27FC236}">
                <a16:creationId xmlns:a16="http://schemas.microsoft.com/office/drawing/2014/main" id="{52AB6AF1-49BF-4E11-B674-59C5AAF71DB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8439" r="44241"/>
          <a:stretch>
            <a:fillRect/>
          </a:stretch>
        </p:blipFill>
        <p:spPr bwMode="auto">
          <a:xfrm>
            <a:off x="379412" y="228600"/>
            <a:ext cx="6961711" cy="629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5592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66760-05E8-0625-41FF-C112A4D512A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EC3A9D4-D9BC-9D8F-6E0A-6670773FF6AF}"/>
              </a:ext>
            </a:extLst>
          </p:cNvPr>
          <p:cNvSpPr>
            <a:spLocks noGrp="1"/>
          </p:cNvSpPr>
          <p:nvPr>
            <p:ph type="body" sz="half" idx="2"/>
          </p:nvPr>
        </p:nvSpPr>
        <p:spPr>
          <a:xfrm>
            <a:off x="7770811" y="1651000"/>
            <a:ext cx="4191001" cy="4800600"/>
          </a:xfrm>
        </p:spPr>
        <p:txBody>
          <a:bodyPr>
            <a:noAutofit/>
          </a:bodyPr>
          <a:lstStyle/>
          <a:p>
            <a:r>
              <a:rPr lang="en-US" sz="3500" b="1" baseline="30000" dirty="0"/>
              <a:t>9 </a:t>
            </a:r>
            <a:r>
              <a:rPr lang="en-US" sz="3500" dirty="0"/>
              <a:t>And to make all men see what is the fellowship of the mystery, which from the beginning of the world hath been hid in God, who created all things by Jesus Christ:</a:t>
            </a:r>
          </a:p>
        </p:txBody>
      </p:sp>
      <p:sp>
        <p:nvSpPr>
          <p:cNvPr id="6" name="Title 1">
            <a:extLst>
              <a:ext uri="{FF2B5EF4-FFF2-40B4-BE49-F238E27FC236}">
                <a16:creationId xmlns:a16="http://schemas.microsoft.com/office/drawing/2014/main" id="{7233753A-EB28-9E64-DC22-B373B10851AA}"/>
              </a:ext>
            </a:extLst>
          </p:cNvPr>
          <p:cNvSpPr>
            <a:spLocks noGrp="1"/>
          </p:cNvSpPr>
          <p:nvPr>
            <p:ph type="title"/>
          </p:nvPr>
        </p:nvSpPr>
        <p:spPr>
          <a:xfrm>
            <a:off x="7770812" y="228600"/>
            <a:ext cx="3960812" cy="1422400"/>
          </a:xfrm>
        </p:spPr>
        <p:txBody>
          <a:bodyPr/>
          <a:lstStyle/>
          <a:p>
            <a:r>
              <a:rPr lang="en-US" sz="4400" dirty="0"/>
              <a:t>Ephesians </a:t>
            </a:r>
            <a:br>
              <a:rPr lang="en-US" sz="4400" dirty="0"/>
            </a:br>
            <a:r>
              <a:rPr lang="en-US" sz="4400" dirty="0"/>
              <a:t>3:2-9</a:t>
            </a:r>
          </a:p>
        </p:txBody>
      </p:sp>
      <p:pic>
        <p:nvPicPr>
          <p:cNvPr id="31746" name="Picture 2" descr="Paul's Relationship to the Corinthians | CROSSWAY CHRISTIAN CHURCH">
            <a:extLst>
              <a:ext uri="{FF2B5EF4-FFF2-40B4-BE49-F238E27FC236}">
                <a16:creationId xmlns:a16="http://schemas.microsoft.com/office/drawing/2014/main" id="{A4900A22-7290-9F7C-6F92-5A5210743F1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7969"/>
          <a:stretch>
            <a:fillRect/>
          </a:stretch>
        </p:blipFill>
        <p:spPr bwMode="auto">
          <a:xfrm>
            <a:off x="150812" y="342559"/>
            <a:ext cx="7315200" cy="6172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69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57C4A-B95A-569C-07CE-228D4F0543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6FFEBC4-973E-2734-6812-766835B6A6BF}"/>
              </a:ext>
            </a:extLst>
          </p:cNvPr>
          <p:cNvSpPr>
            <a:spLocks noGrp="1"/>
          </p:cNvSpPr>
          <p:nvPr>
            <p:ph type="body" sz="half" idx="2"/>
          </p:nvPr>
        </p:nvSpPr>
        <p:spPr>
          <a:xfrm>
            <a:off x="7770811" y="1651000"/>
            <a:ext cx="4191001" cy="4800600"/>
          </a:xfrm>
        </p:spPr>
        <p:txBody>
          <a:bodyPr>
            <a:noAutofit/>
          </a:bodyPr>
          <a:lstStyle/>
          <a:p>
            <a:r>
              <a:rPr lang="en-US" sz="3200" b="1" baseline="30000" dirty="0"/>
              <a:t>11 </a:t>
            </a:r>
            <a:r>
              <a:rPr lang="en-US" sz="3200" dirty="0"/>
              <a:t>But I certify you, brethren, that the gospel which was preached of me is not after man.</a:t>
            </a:r>
          </a:p>
          <a:p>
            <a:r>
              <a:rPr lang="en-US" sz="3200" b="1" baseline="30000" dirty="0"/>
              <a:t>12 </a:t>
            </a:r>
            <a:r>
              <a:rPr lang="en-US" sz="3200" dirty="0"/>
              <a:t>For I neither received it of man, neither was I taught it, but by the revelation of Jesus Christ.</a:t>
            </a:r>
          </a:p>
        </p:txBody>
      </p:sp>
      <p:sp>
        <p:nvSpPr>
          <p:cNvPr id="6" name="Title 1">
            <a:extLst>
              <a:ext uri="{FF2B5EF4-FFF2-40B4-BE49-F238E27FC236}">
                <a16:creationId xmlns:a16="http://schemas.microsoft.com/office/drawing/2014/main" id="{956AF968-1B3A-650D-9AF6-2C53EDF994E2}"/>
              </a:ext>
            </a:extLst>
          </p:cNvPr>
          <p:cNvSpPr>
            <a:spLocks noGrp="1"/>
          </p:cNvSpPr>
          <p:nvPr>
            <p:ph type="title"/>
          </p:nvPr>
        </p:nvSpPr>
        <p:spPr>
          <a:xfrm>
            <a:off x="7770812" y="228600"/>
            <a:ext cx="3960812" cy="1422400"/>
          </a:xfrm>
        </p:spPr>
        <p:txBody>
          <a:bodyPr/>
          <a:lstStyle/>
          <a:p>
            <a:r>
              <a:rPr lang="en-US" sz="4400" dirty="0"/>
              <a:t>Galatians  </a:t>
            </a:r>
            <a:br>
              <a:rPr lang="en-US" sz="4400" dirty="0"/>
            </a:br>
            <a:r>
              <a:rPr lang="en-US" sz="4400" dirty="0"/>
              <a:t>1:11-12</a:t>
            </a:r>
          </a:p>
        </p:txBody>
      </p:sp>
      <p:pic>
        <p:nvPicPr>
          <p:cNvPr id="32770" name="Picture 2" descr="Monday: On the Damascus Road | Sabbath School Net">
            <a:extLst>
              <a:ext uri="{FF2B5EF4-FFF2-40B4-BE49-F238E27FC236}">
                <a16:creationId xmlns:a16="http://schemas.microsoft.com/office/drawing/2014/main" id="{8C6E4B11-B72F-EDA0-FA8F-B748A9611DC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468" r="4881"/>
          <a:stretch>
            <a:fillRect/>
          </a:stretch>
        </p:blipFill>
        <p:spPr bwMode="auto">
          <a:xfrm>
            <a:off x="227013" y="228600"/>
            <a:ext cx="7086599" cy="6323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6310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B8FB9-9C22-CDDA-2459-302D325821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14B132-1329-38EB-1193-F2FD593B019A}"/>
              </a:ext>
            </a:extLst>
          </p:cNvPr>
          <p:cNvSpPr>
            <a:spLocks noGrp="1"/>
          </p:cNvSpPr>
          <p:nvPr>
            <p:ph type="body" sz="half" idx="2"/>
          </p:nvPr>
        </p:nvSpPr>
        <p:spPr>
          <a:xfrm>
            <a:off x="7770811" y="1651000"/>
            <a:ext cx="4191001" cy="4800600"/>
          </a:xfrm>
        </p:spPr>
        <p:txBody>
          <a:bodyPr>
            <a:noAutofit/>
          </a:bodyPr>
          <a:lstStyle/>
          <a:p>
            <a:r>
              <a:rPr lang="en-US" sz="3200" b="1" baseline="30000" dirty="0"/>
              <a:t>18 </a:t>
            </a:r>
            <a:r>
              <a:rPr lang="en-US" sz="3200" dirty="0"/>
              <a:t>Praying always with all prayer and supplication in the Spirit, and watching thereunto with all perseverance and supplication for all saints;</a:t>
            </a:r>
            <a:endParaRPr lang="en-US" sz="4400" dirty="0"/>
          </a:p>
        </p:txBody>
      </p:sp>
      <p:sp>
        <p:nvSpPr>
          <p:cNvPr id="6" name="Title 1">
            <a:extLst>
              <a:ext uri="{FF2B5EF4-FFF2-40B4-BE49-F238E27FC236}">
                <a16:creationId xmlns:a16="http://schemas.microsoft.com/office/drawing/2014/main" id="{2E7CAE6D-C707-3BDF-C416-6D5036F38EBA}"/>
              </a:ext>
            </a:extLst>
          </p:cNvPr>
          <p:cNvSpPr>
            <a:spLocks noGrp="1"/>
          </p:cNvSpPr>
          <p:nvPr>
            <p:ph type="title"/>
          </p:nvPr>
        </p:nvSpPr>
        <p:spPr>
          <a:xfrm>
            <a:off x="7770812" y="228600"/>
            <a:ext cx="3960812" cy="1422400"/>
          </a:xfrm>
        </p:spPr>
        <p:txBody>
          <a:bodyPr/>
          <a:lstStyle/>
          <a:p>
            <a:r>
              <a:rPr lang="en-US" sz="4400" dirty="0"/>
              <a:t>Ephesians  </a:t>
            </a:r>
            <a:br>
              <a:rPr lang="en-US" sz="4400" dirty="0"/>
            </a:br>
            <a:r>
              <a:rPr lang="en-US" sz="4400" dirty="0"/>
              <a:t>6:18-19</a:t>
            </a:r>
          </a:p>
        </p:txBody>
      </p:sp>
      <p:pic>
        <p:nvPicPr>
          <p:cNvPr id="33794" name="Picture 2">
            <a:extLst>
              <a:ext uri="{FF2B5EF4-FFF2-40B4-BE49-F238E27FC236}">
                <a16:creationId xmlns:a16="http://schemas.microsoft.com/office/drawing/2014/main" id="{47C21A44-34D3-ED74-109C-548D73B81C6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821" r="16249"/>
          <a:stretch>
            <a:fillRect/>
          </a:stretch>
        </p:blipFill>
        <p:spPr bwMode="auto">
          <a:xfrm>
            <a:off x="608012" y="392000"/>
            <a:ext cx="6561840" cy="6073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4886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B536E-D745-F910-56D9-7298998420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B629B53-2CF3-E18D-5824-1572F85ECBF4}"/>
              </a:ext>
            </a:extLst>
          </p:cNvPr>
          <p:cNvSpPr>
            <a:spLocks noGrp="1"/>
          </p:cNvSpPr>
          <p:nvPr>
            <p:ph type="body" sz="half" idx="2"/>
          </p:nvPr>
        </p:nvSpPr>
        <p:spPr>
          <a:xfrm>
            <a:off x="7770811" y="1651000"/>
            <a:ext cx="4191001" cy="4800600"/>
          </a:xfrm>
        </p:spPr>
        <p:txBody>
          <a:bodyPr>
            <a:noAutofit/>
          </a:bodyPr>
          <a:lstStyle/>
          <a:p>
            <a:r>
              <a:rPr lang="en-US" sz="3600" b="1" baseline="30000" dirty="0"/>
              <a:t>19 </a:t>
            </a:r>
            <a:r>
              <a:rPr lang="en-US" sz="3600" dirty="0"/>
              <a:t>And for me, that utterance may be given unto me, that I may open my mouth boldly, to make known the mystery of the gospel,</a:t>
            </a:r>
            <a:endParaRPr lang="en-US" sz="4800" dirty="0"/>
          </a:p>
        </p:txBody>
      </p:sp>
      <p:sp>
        <p:nvSpPr>
          <p:cNvPr id="6" name="Title 1">
            <a:extLst>
              <a:ext uri="{FF2B5EF4-FFF2-40B4-BE49-F238E27FC236}">
                <a16:creationId xmlns:a16="http://schemas.microsoft.com/office/drawing/2014/main" id="{672AD8A9-E0BF-4881-12F8-954B4AFC0FD3}"/>
              </a:ext>
            </a:extLst>
          </p:cNvPr>
          <p:cNvSpPr>
            <a:spLocks noGrp="1"/>
          </p:cNvSpPr>
          <p:nvPr>
            <p:ph type="title"/>
          </p:nvPr>
        </p:nvSpPr>
        <p:spPr>
          <a:xfrm>
            <a:off x="7770812" y="228600"/>
            <a:ext cx="3960812" cy="1422400"/>
          </a:xfrm>
        </p:spPr>
        <p:txBody>
          <a:bodyPr/>
          <a:lstStyle/>
          <a:p>
            <a:r>
              <a:rPr lang="en-US" sz="4400" dirty="0"/>
              <a:t>Ephesians  </a:t>
            </a:r>
            <a:br>
              <a:rPr lang="en-US" sz="4400" dirty="0"/>
            </a:br>
            <a:r>
              <a:rPr lang="en-US" sz="4400" dirty="0"/>
              <a:t>6:18-19</a:t>
            </a:r>
          </a:p>
        </p:txBody>
      </p:sp>
      <p:pic>
        <p:nvPicPr>
          <p:cNvPr id="34818" name="Picture 2">
            <a:extLst>
              <a:ext uri="{FF2B5EF4-FFF2-40B4-BE49-F238E27FC236}">
                <a16:creationId xmlns:a16="http://schemas.microsoft.com/office/drawing/2014/main" id="{A992DA62-05B9-2704-43D4-9CBE48797DB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7128"/>
          <a:stretch>
            <a:fillRect/>
          </a:stretch>
        </p:blipFill>
        <p:spPr bwMode="auto">
          <a:xfrm>
            <a:off x="989012" y="507248"/>
            <a:ext cx="5715000" cy="5843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7802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38970-FD5A-C4A7-708B-8C80EA190A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1760B1-6C8F-2D79-7992-FDFDFDB4781D}"/>
              </a:ext>
            </a:extLst>
          </p:cNvPr>
          <p:cNvSpPr>
            <a:spLocks noGrp="1"/>
          </p:cNvSpPr>
          <p:nvPr>
            <p:ph type="body" sz="half" idx="2"/>
          </p:nvPr>
        </p:nvSpPr>
        <p:spPr>
          <a:xfrm>
            <a:off x="7770811" y="1651000"/>
            <a:ext cx="4191001" cy="4800600"/>
          </a:xfrm>
        </p:spPr>
        <p:txBody>
          <a:bodyPr>
            <a:noAutofit/>
          </a:bodyPr>
          <a:lstStyle/>
          <a:p>
            <a:r>
              <a:rPr lang="en-US" sz="3200" b="1" baseline="30000" dirty="0"/>
              <a:t>25 </a:t>
            </a:r>
            <a:r>
              <a:rPr lang="en-US" sz="3200" dirty="0"/>
              <a:t>Now to him that is of power to stablish you according to my gospel, and the preaching of Jesus Christ, according to the revelation of the mystery, which was kept secret since the world began,</a:t>
            </a:r>
            <a:endParaRPr lang="en-US" sz="6600" dirty="0"/>
          </a:p>
        </p:txBody>
      </p:sp>
      <p:sp>
        <p:nvSpPr>
          <p:cNvPr id="6" name="Title 1">
            <a:extLst>
              <a:ext uri="{FF2B5EF4-FFF2-40B4-BE49-F238E27FC236}">
                <a16:creationId xmlns:a16="http://schemas.microsoft.com/office/drawing/2014/main" id="{4E5A2FCE-D92E-A023-EFD9-2B986C24C36F}"/>
              </a:ext>
            </a:extLst>
          </p:cNvPr>
          <p:cNvSpPr>
            <a:spLocks noGrp="1"/>
          </p:cNvSpPr>
          <p:nvPr>
            <p:ph type="title"/>
          </p:nvPr>
        </p:nvSpPr>
        <p:spPr>
          <a:xfrm>
            <a:off x="7770812" y="228600"/>
            <a:ext cx="3960812" cy="1422400"/>
          </a:xfrm>
        </p:spPr>
        <p:txBody>
          <a:bodyPr/>
          <a:lstStyle/>
          <a:p>
            <a:r>
              <a:rPr lang="en-US" sz="4400" dirty="0"/>
              <a:t>Romans  </a:t>
            </a:r>
            <a:br>
              <a:rPr lang="en-US" sz="4400" dirty="0"/>
            </a:br>
            <a:r>
              <a:rPr lang="en-US" sz="4400" dirty="0"/>
              <a:t>16:25, 26</a:t>
            </a:r>
          </a:p>
        </p:txBody>
      </p:sp>
      <p:pic>
        <p:nvPicPr>
          <p:cNvPr id="35842" name="Picture 2" descr="Lessons from the Crucifixion of Jesus ...">
            <a:extLst>
              <a:ext uri="{FF2B5EF4-FFF2-40B4-BE49-F238E27FC236}">
                <a16:creationId xmlns:a16="http://schemas.microsoft.com/office/drawing/2014/main" id="{7A99DABF-E028-649D-E304-A8A7BBD51B0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614" r="26396" b="2773"/>
          <a:stretch>
            <a:fillRect/>
          </a:stretch>
        </p:blipFill>
        <p:spPr bwMode="auto">
          <a:xfrm>
            <a:off x="243492" y="255466"/>
            <a:ext cx="7146319" cy="6297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2335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A19B7-FF64-B298-47F4-A29021F87F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389373-79A4-E2B4-5C9F-A2D533B4F9E6}"/>
              </a:ext>
            </a:extLst>
          </p:cNvPr>
          <p:cNvSpPr>
            <a:spLocks noGrp="1"/>
          </p:cNvSpPr>
          <p:nvPr>
            <p:ph type="body" sz="half" idx="2"/>
          </p:nvPr>
        </p:nvSpPr>
        <p:spPr>
          <a:xfrm>
            <a:off x="7770811" y="1651000"/>
            <a:ext cx="4191001" cy="4800600"/>
          </a:xfrm>
        </p:spPr>
        <p:txBody>
          <a:bodyPr>
            <a:noAutofit/>
          </a:bodyPr>
          <a:lstStyle/>
          <a:p>
            <a:r>
              <a:rPr lang="en-US" sz="3200" b="1" baseline="30000" dirty="0"/>
              <a:t>26 </a:t>
            </a:r>
            <a:r>
              <a:rPr lang="en-US" sz="3200" dirty="0"/>
              <a:t>But now is made manifest, and by the scriptures of the prophets, according to the commandment of the everlasting God, made known to all nations for the obedience of faith:</a:t>
            </a:r>
            <a:endParaRPr lang="en-US" sz="8800" dirty="0"/>
          </a:p>
        </p:txBody>
      </p:sp>
      <p:sp>
        <p:nvSpPr>
          <p:cNvPr id="6" name="Title 1">
            <a:extLst>
              <a:ext uri="{FF2B5EF4-FFF2-40B4-BE49-F238E27FC236}">
                <a16:creationId xmlns:a16="http://schemas.microsoft.com/office/drawing/2014/main" id="{BD4750AC-7567-9113-4A44-EC803C234F70}"/>
              </a:ext>
            </a:extLst>
          </p:cNvPr>
          <p:cNvSpPr>
            <a:spLocks noGrp="1"/>
          </p:cNvSpPr>
          <p:nvPr>
            <p:ph type="title"/>
          </p:nvPr>
        </p:nvSpPr>
        <p:spPr>
          <a:xfrm>
            <a:off x="7770812" y="228600"/>
            <a:ext cx="3960812" cy="1422400"/>
          </a:xfrm>
        </p:spPr>
        <p:txBody>
          <a:bodyPr/>
          <a:lstStyle/>
          <a:p>
            <a:r>
              <a:rPr lang="en-US" sz="4400" dirty="0"/>
              <a:t>Romans  </a:t>
            </a:r>
            <a:br>
              <a:rPr lang="en-US" sz="4400" dirty="0"/>
            </a:br>
            <a:r>
              <a:rPr lang="en-US" sz="4400" dirty="0"/>
              <a:t>16:25, 26</a:t>
            </a:r>
          </a:p>
        </p:txBody>
      </p:sp>
      <p:pic>
        <p:nvPicPr>
          <p:cNvPr id="36868" name="Picture 4" descr="May 7, 2023 – Celebrate Pentecost! | Community on Columbia">
            <a:extLst>
              <a:ext uri="{FF2B5EF4-FFF2-40B4-BE49-F238E27FC236}">
                <a16:creationId xmlns:a16="http://schemas.microsoft.com/office/drawing/2014/main" id="{5D3AF1D8-C750-06CA-1B64-884C31F97FA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094" r="20923"/>
          <a:stretch>
            <a:fillRect/>
          </a:stretch>
        </p:blipFill>
        <p:spPr bwMode="auto">
          <a:xfrm>
            <a:off x="303211" y="342900"/>
            <a:ext cx="7010401"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0226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462AC-D239-0AB9-683B-8D3E3FB2512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E740E47-BAAF-6EBC-38AA-65EEDE49CDCC}"/>
              </a:ext>
            </a:extLst>
          </p:cNvPr>
          <p:cNvSpPr>
            <a:spLocks noGrp="1"/>
          </p:cNvSpPr>
          <p:nvPr>
            <p:ph type="title"/>
          </p:nvPr>
        </p:nvSpPr>
        <p:spPr>
          <a:xfrm>
            <a:off x="914161" y="304801"/>
            <a:ext cx="10360501" cy="990599"/>
          </a:xfrm>
        </p:spPr>
        <p:txBody>
          <a:bodyPr>
            <a:noAutofit/>
          </a:bodyPr>
          <a:lstStyle/>
          <a:p>
            <a:pPr lvl="0"/>
            <a:r>
              <a:rPr lang="en-US" sz="4800" dirty="0"/>
              <a:t>21.  What is the Gospel?</a:t>
            </a:r>
            <a:endParaRPr lang="en-US" sz="6600" dirty="0"/>
          </a:p>
        </p:txBody>
      </p:sp>
      <p:sp>
        <p:nvSpPr>
          <p:cNvPr id="14" name="Content Placeholder 13">
            <a:extLst>
              <a:ext uri="{FF2B5EF4-FFF2-40B4-BE49-F238E27FC236}">
                <a16:creationId xmlns:a16="http://schemas.microsoft.com/office/drawing/2014/main" id="{C7CE3020-D9B8-A194-CE45-79E395C8E68A}"/>
              </a:ext>
            </a:extLst>
          </p:cNvPr>
          <p:cNvSpPr>
            <a:spLocks noGrp="1"/>
          </p:cNvSpPr>
          <p:nvPr>
            <p:ph idx="1"/>
          </p:nvPr>
        </p:nvSpPr>
        <p:spPr>
          <a:xfrm>
            <a:off x="1011272" y="1828800"/>
            <a:ext cx="6248401" cy="4648200"/>
          </a:xfrm>
        </p:spPr>
        <p:txBody>
          <a:bodyPr>
            <a:noAutofit/>
          </a:bodyPr>
          <a:lstStyle/>
          <a:p>
            <a:pPr marL="0" lvl="0" indent="0">
              <a:buNone/>
            </a:pPr>
            <a:r>
              <a:rPr lang="en-US" sz="4400" i="1" dirty="0"/>
              <a:t>Romans 1:16</a:t>
            </a:r>
            <a:endParaRPr lang="en-US" sz="4400" dirty="0"/>
          </a:p>
        </p:txBody>
      </p:sp>
      <p:pic>
        <p:nvPicPr>
          <p:cNvPr id="2052" name="Picture 4" descr="213,000+ Question Mark Stock Photos, Pictures &amp; Royalty-Free ...">
            <a:extLst>
              <a:ext uri="{FF2B5EF4-FFF2-40B4-BE49-F238E27FC236}">
                <a16:creationId xmlns:a16="http://schemas.microsoft.com/office/drawing/2014/main" id="{AFB82491-D291-51D2-7538-6BB96C6B6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34315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1236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AC540-ADC1-A4A5-699C-543BD872CA9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211ABC8-A173-DD20-41D6-C43218032FB4}"/>
              </a:ext>
            </a:extLst>
          </p:cNvPr>
          <p:cNvSpPr>
            <a:spLocks noGrp="1"/>
          </p:cNvSpPr>
          <p:nvPr>
            <p:ph type="title"/>
          </p:nvPr>
        </p:nvSpPr>
        <p:spPr>
          <a:xfrm>
            <a:off x="914161" y="457201"/>
            <a:ext cx="10360501" cy="1828799"/>
          </a:xfrm>
        </p:spPr>
        <p:txBody>
          <a:bodyPr>
            <a:noAutofit/>
          </a:bodyPr>
          <a:lstStyle/>
          <a:p>
            <a:pPr lvl="0"/>
            <a:r>
              <a:rPr lang="en-US" sz="4800" dirty="0"/>
              <a:t>1.  To what date were we brought in the </a:t>
            </a:r>
            <a:r>
              <a:rPr lang="en-US" sz="4800" u="sng" dirty="0"/>
              <a:t>first two</a:t>
            </a:r>
            <a:r>
              <a:rPr lang="en-US" sz="4800" dirty="0"/>
              <a:t> lessons?</a:t>
            </a:r>
          </a:p>
        </p:txBody>
      </p:sp>
      <p:sp>
        <p:nvSpPr>
          <p:cNvPr id="14" name="Content Placeholder 13">
            <a:extLst>
              <a:ext uri="{FF2B5EF4-FFF2-40B4-BE49-F238E27FC236}">
                <a16:creationId xmlns:a16="http://schemas.microsoft.com/office/drawing/2014/main" id="{D41AC380-AD48-DB7D-D6B2-3EE8E36048F4}"/>
              </a:ext>
            </a:extLst>
          </p:cNvPr>
          <p:cNvSpPr>
            <a:spLocks noGrp="1"/>
          </p:cNvSpPr>
          <p:nvPr>
            <p:ph idx="1"/>
          </p:nvPr>
        </p:nvSpPr>
        <p:spPr>
          <a:xfrm>
            <a:off x="1065211" y="2819400"/>
            <a:ext cx="5788417" cy="2971800"/>
          </a:xfrm>
        </p:spPr>
        <p:txBody>
          <a:bodyPr>
            <a:noAutofit/>
          </a:bodyPr>
          <a:lstStyle/>
          <a:p>
            <a:pPr marL="0" indent="0">
              <a:buNone/>
            </a:pPr>
            <a:r>
              <a:rPr lang="en-US" sz="6000" i="1" dirty="0"/>
              <a:t>A.D. 1798</a:t>
            </a:r>
          </a:p>
        </p:txBody>
      </p:sp>
      <p:pic>
        <p:nvPicPr>
          <p:cNvPr id="2052" name="Picture 4" descr="213,000+ Question Mark Stock Photos, Pictures &amp; Royalty-Free ...">
            <a:extLst>
              <a:ext uri="{FF2B5EF4-FFF2-40B4-BE49-F238E27FC236}">
                <a16:creationId xmlns:a16="http://schemas.microsoft.com/office/drawing/2014/main" id="{4EA082DC-4039-E477-CECE-7191BA40F5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0377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EC35B-81DA-2A8A-4A02-48A99D5E67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F82F9C3-BE4E-390A-CA1B-82775FF2572C}"/>
              </a:ext>
            </a:extLst>
          </p:cNvPr>
          <p:cNvSpPr>
            <a:spLocks noGrp="1"/>
          </p:cNvSpPr>
          <p:nvPr>
            <p:ph type="body" sz="half" idx="2"/>
          </p:nvPr>
        </p:nvSpPr>
        <p:spPr>
          <a:xfrm>
            <a:off x="7770811" y="1651000"/>
            <a:ext cx="4191001" cy="4800600"/>
          </a:xfrm>
        </p:spPr>
        <p:txBody>
          <a:bodyPr>
            <a:noAutofit/>
          </a:bodyPr>
          <a:lstStyle/>
          <a:p>
            <a:r>
              <a:rPr lang="en-US" sz="3800" b="1" dirty="0"/>
              <a:t>15 </a:t>
            </a:r>
            <a:r>
              <a:rPr lang="en-US" sz="3800" dirty="0"/>
              <a:t>Moreover, brethren, I declare unto you the gospel which I preached unto you, which also ye have received, and wherein ye stand;</a:t>
            </a:r>
          </a:p>
        </p:txBody>
      </p:sp>
      <p:sp>
        <p:nvSpPr>
          <p:cNvPr id="6" name="Title 1">
            <a:extLst>
              <a:ext uri="{FF2B5EF4-FFF2-40B4-BE49-F238E27FC236}">
                <a16:creationId xmlns:a16="http://schemas.microsoft.com/office/drawing/2014/main" id="{F83345F7-A377-4109-DDCD-CFB7AB36FAC5}"/>
              </a:ext>
            </a:extLst>
          </p:cNvPr>
          <p:cNvSpPr>
            <a:spLocks noGrp="1"/>
          </p:cNvSpPr>
          <p:nvPr>
            <p:ph type="title"/>
          </p:nvPr>
        </p:nvSpPr>
        <p:spPr>
          <a:xfrm>
            <a:off x="7770812" y="228600"/>
            <a:ext cx="3960812" cy="1422400"/>
          </a:xfrm>
        </p:spPr>
        <p:txBody>
          <a:bodyPr/>
          <a:lstStyle/>
          <a:p>
            <a:r>
              <a:rPr lang="en-US" sz="4000" dirty="0"/>
              <a:t>1 Corinthians </a:t>
            </a:r>
            <a:br>
              <a:rPr lang="en-US" sz="4400" dirty="0"/>
            </a:br>
            <a:r>
              <a:rPr lang="en-US" sz="4400" dirty="0"/>
              <a:t>15:1-4</a:t>
            </a:r>
          </a:p>
        </p:txBody>
      </p:sp>
      <p:pic>
        <p:nvPicPr>
          <p:cNvPr id="37890" name="Picture 2" descr="3 Reasons to Be Bold in Sharing the Gospel - outreachmagazine.com">
            <a:extLst>
              <a:ext uri="{FF2B5EF4-FFF2-40B4-BE49-F238E27FC236}">
                <a16:creationId xmlns:a16="http://schemas.microsoft.com/office/drawing/2014/main" id="{EF40EE03-AEED-9D03-F2EF-2D8F0D955C2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422" r="20761"/>
          <a:stretch>
            <a:fillRect/>
          </a:stretch>
        </p:blipFill>
        <p:spPr bwMode="auto">
          <a:xfrm>
            <a:off x="303212" y="226243"/>
            <a:ext cx="7086600" cy="6362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8324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1DEA5-6AB4-8D18-4B30-B4A5D8D4D48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C694685-249B-7F88-FD65-CFEE74D0FFD2}"/>
              </a:ext>
            </a:extLst>
          </p:cNvPr>
          <p:cNvSpPr>
            <a:spLocks noGrp="1"/>
          </p:cNvSpPr>
          <p:nvPr>
            <p:ph type="body" sz="half" idx="2"/>
          </p:nvPr>
        </p:nvSpPr>
        <p:spPr>
          <a:xfrm>
            <a:off x="7770811" y="1651000"/>
            <a:ext cx="4191001" cy="4800600"/>
          </a:xfrm>
        </p:spPr>
        <p:txBody>
          <a:bodyPr>
            <a:noAutofit/>
          </a:bodyPr>
          <a:lstStyle/>
          <a:p>
            <a:r>
              <a:rPr lang="en-US" sz="4000" b="1" baseline="30000" dirty="0"/>
              <a:t>2 </a:t>
            </a:r>
            <a:r>
              <a:rPr lang="en-US" sz="4000" dirty="0"/>
              <a:t>By which also ye are saved, if ye keep in memory what I preached unto you, unless ye have believed in vain.</a:t>
            </a:r>
            <a:endParaRPr lang="en-US" sz="6000" dirty="0"/>
          </a:p>
        </p:txBody>
      </p:sp>
      <p:sp>
        <p:nvSpPr>
          <p:cNvPr id="6" name="Title 1">
            <a:extLst>
              <a:ext uri="{FF2B5EF4-FFF2-40B4-BE49-F238E27FC236}">
                <a16:creationId xmlns:a16="http://schemas.microsoft.com/office/drawing/2014/main" id="{316F7EBA-FF9C-BAAA-6848-319302D7C6B9}"/>
              </a:ext>
            </a:extLst>
          </p:cNvPr>
          <p:cNvSpPr>
            <a:spLocks noGrp="1"/>
          </p:cNvSpPr>
          <p:nvPr>
            <p:ph type="title"/>
          </p:nvPr>
        </p:nvSpPr>
        <p:spPr>
          <a:xfrm>
            <a:off x="7770812" y="228600"/>
            <a:ext cx="3960812" cy="1422400"/>
          </a:xfrm>
        </p:spPr>
        <p:txBody>
          <a:bodyPr/>
          <a:lstStyle/>
          <a:p>
            <a:r>
              <a:rPr lang="en-US" sz="4000" dirty="0"/>
              <a:t>1 Corinthians </a:t>
            </a:r>
            <a:br>
              <a:rPr lang="en-US" sz="4400" dirty="0"/>
            </a:br>
            <a:r>
              <a:rPr lang="en-US" sz="4400" dirty="0"/>
              <a:t>15:1-4</a:t>
            </a:r>
          </a:p>
        </p:txBody>
      </p:sp>
      <p:pic>
        <p:nvPicPr>
          <p:cNvPr id="38914" name="Picture 2" descr="What is the Gospel? The Life and Teachings of Jesus Christ |  Christianity.com">
            <a:extLst>
              <a:ext uri="{FF2B5EF4-FFF2-40B4-BE49-F238E27FC236}">
                <a16:creationId xmlns:a16="http://schemas.microsoft.com/office/drawing/2014/main" id="{0B5F52B2-D912-7559-7F94-2A67F243E93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5787" r="16350"/>
          <a:stretch>
            <a:fillRect/>
          </a:stretch>
        </p:blipFill>
        <p:spPr bwMode="auto">
          <a:xfrm>
            <a:off x="303212" y="265522"/>
            <a:ext cx="7010400" cy="6363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62091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1F268-9673-FD1B-2619-7F8D1874499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C81D2B3-390F-92DF-767F-EE844DD2E20C}"/>
              </a:ext>
            </a:extLst>
          </p:cNvPr>
          <p:cNvSpPr>
            <a:spLocks noGrp="1"/>
          </p:cNvSpPr>
          <p:nvPr>
            <p:ph type="body" sz="half" idx="2"/>
          </p:nvPr>
        </p:nvSpPr>
        <p:spPr>
          <a:xfrm>
            <a:off x="7770811" y="1651000"/>
            <a:ext cx="4191001" cy="4800600"/>
          </a:xfrm>
        </p:spPr>
        <p:txBody>
          <a:bodyPr>
            <a:noAutofit/>
          </a:bodyPr>
          <a:lstStyle/>
          <a:p>
            <a:r>
              <a:rPr lang="en-US" sz="4000" b="1" baseline="30000" dirty="0"/>
              <a:t>3 </a:t>
            </a:r>
            <a:r>
              <a:rPr lang="en-US" sz="4000" dirty="0"/>
              <a:t>For I delivered unto you first of all that which I also received, how that Christ died for our sins according to the scriptures;</a:t>
            </a:r>
            <a:endParaRPr lang="en-US" sz="9600" dirty="0"/>
          </a:p>
        </p:txBody>
      </p:sp>
      <p:sp>
        <p:nvSpPr>
          <p:cNvPr id="6" name="Title 1">
            <a:extLst>
              <a:ext uri="{FF2B5EF4-FFF2-40B4-BE49-F238E27FC236}">
                <a16:creationId xmlns:a16="http://schemas.microsoft.com/office/drawing/2014/main" id="{647EDDE5-753D-3F8A-153D-A3C5B2007D0C}"/>
              </a:ext>
            </a:extLst>
          </p:cNvPr>
          <p:cNvSpPr>
            <a:spLocks noGrp="1"/>
          </p:cNvSpPr>
          <p:nvPr>
            <p:ph type="title"/>
          </p:nvPr>
        </p:nvSpPr>
        <p:spPr>
          <a:xfrm>
            <a:off x="7770812" y="228600"/>
            <a:ext cx="3960812" cy="1422400"/>
          </a:xfrm>
        </p:spPr>
        <p:txBody>
          <a:bodyPr/>
          <a:lstStyle/>
          <a:p>
            <a:r>
              <a:rPr lang="en-US" sz="4000" dirty="0"/>
              <a:t>1 Corinthians </a:t>
            </a:r>
            <a:br>
              <a:rPr lang="en-US" sz="4400" dirty="0"/>
            </a:br>
            <a:r>
              <a:rPr lang="en-US" sz="4400" dirty="0"/>
              <a:t>15:1-4</a:t>
            </a:r>
          </a:p>
        </p:txBody>
      </p:sp>
      <p:pic>
        <p:nvPicPr>
          <p:cNvPr id="39938" name="Picture 2" descr="Look into the Book of Acts to Find God's Purpose for Our Lives | Lifeway">
            <a:extLst>
              <a:ext uri="{FF2B5EF4-FFF2-40B4-BE49-F238E27FC236}">
                <a16:creationId xmlns:a16="http://schemas.microsoft.com/office/drawing/2014/main" id="{30677419-02BE-DF53-CC0E-D44839DD5BF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810" t="-736" r="15866" b="736"/>
          <a:stretch>
            <a:fillRect/>
          </a:stretch>
        </p:blipFill>
        <p:spPr bwMode="auto">
          <a:xfrm>
            <a:off x="245850" y="381000"/>
            <a:ext cx="7089399"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4854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FA449-87F5-9DE3-A956-8C390A12551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FD1FEE9-5825-5CCC-CF92-9E0F47010AC8}"/>
              </a:ext>
            </a:extLst>
          </p:cNvPr>
          <p:cNvSpPr>
            <a:spLocks noGrp="1"/>
          </p:cNvSpPr>
          <p:nvPr>
            <p:ph type="body" sz="half" idx="2"/>
          </p:nvPr>
        </p:nvSpPr>
        <p:spPr>
          <a:xfrm>
            <a:off x="7770811" y="1651000"/>
            <a:ext cx="4191001" cy="4800600"/>
          </a:xfrm>
        </p:spPr>
        <p:txBody>
          <a:bodyPr>
            <a:noAutofit/>
          </a:bodyPr>
          <a:lstStyle/>
          <a:p>
            <a:r>
              <a:rPr lang="en-US" sz="4000" b="1" baseline="30000" dirty="0"/>
              <a:t>4 </a:t>
            </a:r>
            <a:r>
              <a:rPr lang="en-US" sz="4000" dirty="0"/>
              <a:t>And that he was buried, and that he rose again the third day according to the scriptures:</a:t>
            </a:r>
            <a:endParaRPr lang="en-US" sz="23900" dirty="0"/>
          </a:p>
        </p:txBody>
      </p:sp>
      <p:sp>
        <p:nvSpPr>
          <p:cNvPr id="6" name="Title 1">
            <a:extLst>
              <a:ext uri="{FF2B5EF4-FFF2-40B4-BE49-F238E27FC236}">
                <a16:creationId xmlns:a16="http://schemas.microsoft.com/office/drawing/2014/main" id="{AFB26BA5-E1D5-DA39-C772-5BF77B553F0D}"/>
              </a:ext>
            </a:extLst>
          </p:cNvPr>
          <p:cNvSpPr>
            <a:spLocks noGrp="1"/>
          </p:cNvSpPr>
          <p:nvPr>
            <p:ph type="title"/>
          </p:nvPr>
        </p:nvSpPr>
        <p:spPr>
          <a:xfrm>
            <a:off x="7770812" y="228600"/>
            <a:ext cx="3960812" cy="1422400"/>
          </a:xfrm>
        </p:spPr>
        <p:txBody>
          <a:bodyPr/>
          <a:lstStyle/>
          <a:p>
            <a:r>
              <a:rPr lang="en-US" sz="4000" dirty="0"/>
              <a:t>1 Corinthians </a:t>
            </a:r>
            <a:br>
              <a:rPr lang="en-US" sz="4400" dirty="0"/>
            </a:br>
            <a:r>
              <a:rPr lang="en-US" sz="4400" dirty="0"/>
              <a:t>15:1-4</a:t>
            </a:r>
          </a:p>
        </p:txBody>
      </p:sp>
      <p:pic>
        <p:nvPicPr>
          <p:cNvPr id="40962" name="Picture 2" descr="What We Do — The Joseph &amp; Alice Mckeen Study Center">
            <a:extLst>
              <a:ext uri="{FF2B5EF4-FFF2-40B4-BE49-F238E27FC236}">
                <a16:creationId xmlns:a16="http://schemas.microsoft.com/office/drawing/2014/main" id="{773DC9A3-6FD9-3C62-66CA-CB10938D0AE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8000" y="927695"/>
            <a:ext cx="6602413" cy="4951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050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87DDA-CAB4-EA92-B00A-455B0369B9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F727E0C-C780-943A-EF3E-8E5B655F067E}"/>
              </a:ext>
            </a:extLst>
          </p:cNvPr>
          <p:cNvSpPr>
            <a:spLocks noGrp="1"/>
          </p:cNvSpPr>
          <p:nvPr>
            <p:ph type="body" sz="half" idx="2"/>
          </p:nvPr>
        </p:nvSpPr>
        <p:spPr>
          <a:xfrm>
            <a:off x="7770811" y="1651000"/>
            <a:ext cx="4191001" cy="4800600"/>
          </a:xfrm>
        </p:spPr>
        <p:txBody>
          <a:bodyPr>
            <a:noAutofit/>
          </a:bodyPr>
          <a:lstStyle/>
          <a:p>
            <a:r>
              <a:rPr lang="en-US" sz="3600" b="1" baseline="30000" dirty="0"/>
              <a:t>16 </a:t>
            </a:r>
            <a:r>
              <a:rPr lang="en-US" sz="3600" dirty="0"/>
              <a:t>For I am not ashamed of the gospel of Christ: for it is the power of God unto salvation to every one that believeth; to the Jew first, and also to the Greek.</a:t>
            </a:r>
            <a:endParaRPr lang="en-US" sz="16600" dirty="0"/>
          </a:p>
        </p:txBody>
      </p:sp>
      <p:sp>
        <p:nvSpPr>
          <p:cNvPr id="6" name="Title 1">
            <a:extLst>
              <a:ext uri="{FF2B5EF4-FFF2-40B4-BE49-F238E27FC236}">
                <a16:creationId xmlns:a16="http://schemas.microsoft.com/office/drawing/2014/main" id="{01FC81C0-36C5-89BC-00AC-711B4F891916}"/>
              </a:ext>
            </a:extLst>
          </p:cNvPr>
          <p:cNvSpPr>
            <a:spLocks noGrp="1"/>
          </p:cNvSpPr>
          <p:nvPr>
            <p:ph type="title"/>
          </p:nvPr>
        </p:nvSpPr>
        <p:spPr>
          <a:xfrm>
            <a:off x="7770812" y="228600"/>
            <a:ext cx="3960812" cy="1422400"/>
          </a:xfrm>
        </p:spPr>
        <p:txBody>
          <a:bodyPr/>
          <a:lstStyle/>
          <a:p>
            <a:r>
              <a:rPr lang="en-US" sz="4400" dirty="0"/>
              <a:t>Romans  </a:t>
            </a:r>
            <a:br>
              <a:rPr lang="en-US" sz="4400" dirty="0"/>
            </a:br>
            <a:r>
              <a:rPr lang="en-US" sz="4400" dirty="0"/>
              <a:t>1:16</a:t>
            </a:r>
          </a:p>
        </p:txBody>
      </p:sp>
      <p:pic>
        <p:nvPicPr>
          <p:cNvPr id="41986" name="Picture 2" descr="How Your Faith Testimony Can Change the World">
            <a:extLst>
              <a:ext uri="{FF2B5EF4-FFF2-40B4-BE49-F238E27FC236}">
                <a16:creationId xmlns:a16="http://schemas.microsoft.com/office/drawing/2014/main" id="{41D47CD9-6D86-6DD2-2AAA-924F30378EF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902" r="11926" b="2125"/>
          <a:stretch>
            <a:fillRect/>
          </a:stretch>
        </p:blipFill>
        <p:spPr bwMode="auto">
          <a:xfrm>
            <a:off x="227013" y="762000"/>
            <a:ext cx="7137769" cy="5158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0617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8F541-DF0A-9C19-54D0-E2F08204BD3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9545A0E-6253-580E-6697-C2E343902E8F}"/>
              </a:ext>
            </a:extLst>
          </p:cNvPr>
          <p:cNvSpPr>
            <a:spLocks noGrp="1"/>
          </p:cNvSpPr>
          <p:nvPr>
            <p:ph type="title"/>
          </p:nvPr>
        </p:nvSpPr>
        <p:spPr>
          <a:xfrm>
            <a:off x="914161" y="304801"/>
            <a:ext cx="10360501" cy="2133599"/>
          </a:xfrm>
        </p:spPr>
        <p:txBody>
          <a:bodyPr>
            <a:noAutofit/>
          </a:bodyPr>
          <a:lstStyle/>
          <a:p>
            <a:pPr lvl="0"/>
            <a:r>
              <a:rPr lang="en-US" sz="5400" dirty="0"/>
              <a:t>22.  Then in effect what is said by the angel in Revelation 10:7?</a:t>
            </a:r>
            <a:endParaRPr lang="en-US" sz="9600" dirty="0"/>
          </a:p>
        </p:txBody>
      </p:sp>
      <p:sp>
        <p:nvSpPr>
          <p:cNvPr id="14" name="Content Placeholder 13">
            <a:extLst>
              <a:ext uri="{FF2B5EF4-FFF2-40B4-BE49-F238E27FC236}">
                <a16:creationId xmlns:a16="http://schemas.microsoft.com/office/drawing/2014/main" id="{E7C056F4-4C2D-3565-3251-9F71809B5990}"/>
              </a:ext>
            </a:extLst>
          </p:cNvPr>
          <p:cNvSpPr>
            <a:spLocks noGrp="1"/>
          </p:cNvSpPr>
          <p:nvPr>
            <p:ph idx="1"/>
          </p:nvPr>
        </p:nvSpPr>
        <p:spPr>
          <a:xfrm>
            <a:off x="1011272" y="2628900"/>
            <a:ext cx="6248401" cy="3848100"/>
          </a:xfrm>
        </p:spPr>
        <p:txBody>
          <a:bodyPr>
            <a:noAutofit/>
          </a:bodyPr>
          <a:lstStyle/>
          <a:p>
            <a:pPr marL="0" lvl="0" indent="0">
              <a:buNone/>
            </a:pPr>
            <a:r>
              <a:rPr lang="en-US" sz="4000" b="1" dirty="0"/>
              <a:t>Answer:</a:t>
            </a:r>
            <a:r>
              <a:rPr lang="en-US" sz="4000" dirty="0"/>
              <a:t> That in the days of the voice of the seventh angel, when he shall begin to sound, the power of God for the salvation of sinners will cease to be exercised.</a:t>
            </a:r>
            <a:endParaRPr lang="en-US" sz="6000" dirty="0"/>
          </a:p>
        </p:txBody>
      </p:sp>
      <p:pic>
        <p:nvPicPr>
          <p:cNvPr id="2052" name="Picture 4" descr="213,000+ Question Mark Stock Photos, Pictures &amp; Royalty-Free ...">
            <a:extLst>
              <a:ext uri="{FF2B5EF4-FFF2-40B4-BE49-F238E27FC236}">
                <a16:creationId xmlns:a16="http://schemas.microsoft.com/office/drawing/2014/main" id="{7BE82A7D-521C-42A7-197A-832761859C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9673" y="26289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5281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10F65-B0DC-CC67-24BD-4E8B822DF81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46AA981-41E6-0C73-F1FB-600B7EB24F06}"/>
              </a:ext>
            </a:extLst>
          </p:cNvPr>
          <p:cNvSpPr>
            <a:spLocks noGrp="1"/>
          </p:cNvSpPr>
          <p:nvPr>
            <p:ph type="title"/>
          </p:nvPr>
        </p:nvSpPr>
        <p:spPr>
          <a:xfrm>
            <a:off x="914161" y="533400"/>
            <a:ext cx="10360501" cy="3124200"/>
          </a:xfrm>
        </p:spPr>
        <p:txBody>
          <a:bodyPr>
            <a:noAutofit/>
          </a:bodyPr>
          <a:lstStyle/>
          <a:p>
            <a:pPr lvl="0"/>
            <a:r>
              <a:rPr lang="en-US" sz="4000" dirty="0"/>
              <a:t>23.  As all these things are to follow in quick succession when the seventh angel sounds, is it not, therefore, of immense importance to the world to know when the seventh trumpet angel begins to sound?</a:t>
            </a:r>
          </a:p>
        </p:txBody>
      </p:sp>
      <p:pic>
        <p:nvPicPr>
          <p:cNvPr id="2052" name="Picture 4" descr="213,000+ Question Mark Stock Photos, Pictures &amp; Royalty-Free ...">
            <a:extLst>
              <a:ext uri="{FF2B5EF4-FFF2-40B4-BE49-F238E27FC236}">
                <a16:creationId xmlns:a16="http://schemas.microsoft.com/office/drawing/2014/main" id="{EC1C4926-0CD2-F8DC-1D79-45540C79D0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1812" y="3962400"/>
            <a:ext cx="2819400" cy="2440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1400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4377B-B3BB-FC54-A937-01A65A993E0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384D424-5DED-BC81-E073-9847CAA463A8}"/>
              </a:ext>
            </a:extLst>
          </p:cNvPr>
          <p:cNvSpPr>
            <a:spLocks noGrp="1"/>
          </p:cNvSpPr>
          <p:nvPr>
            <p:ph type="title"/>
          </p:nvPr>
        </p:nvSpPr>
        <p:spPr>
          <a:xfrm>
            <a:off x="914161" y="457201"/>
            <a:ext cx="10360501" cy="1371599"/>
          </a:xfrm>
        </p:spPr>
        <p:txBody>
          <a:bodyPr>
            <a:noAutofit/>
          </a:bodyPr>
          <a:lstStyle/>
          <a:p>
            <a:pPr lvl="0"/>
            <a:r>
              <a:rPr lang="en-US" sz="4800" dirty="0"/>
              <a:t>2. To what date were we brought in our </a:t>
            </a:r>
            <a:r>
              <a:rPr lang="en-US" sz="4800" u="sng" dirty="0"/>
              <a:t>last</a:t>
            </a:r>
            <a:r>
              <a:rPr lang="en-US" sz="4800" dirty="0"/>
              <a:t> lesson?</a:t>
            </a:r>
          </a:p>
        </p:txBody>
      </p:sp>
      <p:pic>
        <p:nvPicPr>
          <p:cNvPr id="2052" name="Picture 4" descr="213,000+ Question Mark Stock Photos, Pictures &amp; Royalty-Free ...">
            <a:extLst>
              <a:ext uri="{FF2B5EF4-FFF2-40B4-BE49-F238E27FC236}">
                <a16:creationId xmlns:a16="http://schemas.microsoft.com/office/drawing/2014/main" id="{CB13AF46-4D9B-77DE-F009-652854046F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9431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9649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Red Radial 16x9">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2965</TotalTime>
  <Words>3079</Words>
  <Application>Microsoft Office PowerPoint</Application>
  <PresentationFormat>Custom</PresentationFormat>
  <Paragraphs>242</Paragraphs>
  <Slides>88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Cambria</vt:lpstr>
      <vt:lpstr>Impact</vt:lpstr>
      <vt:lpstr>Imprint MT Shadow</vt:lpstr>
      <vt:lpstr>Red Radial 16x9</vt:lpstr>
      <vt:lpstr>PowerPoint Presentation</vt:lpstr>
      <vt:lpstr>PowerPoint Presentation</vt:lpstr>
      <vt:lpstr>The Third Angel’s Message Lesson 4:  The Time of the Message - CONTINUED</vt:lpstr>
      <vt:lpstr>This is one continuous study:</vt:lpstr>
      <vt:lpstr>Lessons 1 and 2</vt:lpstr>
      <vt:lpstr>Lesson 3 Shifts Gears</vt:lpstr>
      <vt:lpstr>1.  To what date were we brought in the first two lessons?</vt:lpstr>
      <vt:lpstr>1.  To what date were we brought in the first two lessons?</vt:lpstr>
      <vt:lpstr>2. To what date were we brought in our last lesson?</vt:lpstr>
      <vt:lpstr>2. To what date were we brought in our last lesson?</vt:lpstr>
      <vt:lpstr>3. What prophetic Period then closed?   </vt:lpstr>
      <vt:lpstr>4.  After that, what was to come quickly?  </vt:lpstr>
      <vt:lpstr>Revelation  11:14</vt:lpstr>
      <vt:lpstr>5. How many woes were there to be?</vt:lpstr>
      <vt:lpstr>Revelation  8:13</vt:lpstr>
      <vt:lpstr>6.  With what are these three woes connected?</vt:lpstr>
      <vt:lpstr>6.  With what are these three woes connected?</vt:lpstr>
      <vt:lpstr>7.  Then with what is the third woe connected?</vt:lpstr>
      <vt:lpstr>7.  Then with what is the third woe connected?</vt:lpstr>
      <vt:lpstr>8.  Then when the third woe does begin, what begins at the same time with it?</vt:lpstr>
      <vt:lpstr>9.  When the seventh angel sounded, what were heard?</vt:lpstr>
      <vt:lpstr>Revelation  11:15</vt:lpstr>
      <vt:lpstr>10.  What other notable events are mentioned in connection with the seventh trumpet?</vt:lpstr>
      <vt:lpstr>Revelation  11:18</vt:lpstr>
      <vt:lpstr>Revelation  11:19</vt:lpstr>
      <vt:lpstr>11. What is meant by the wrath of God?</vt:lpstr>
      <vt:lpstr>Revelation  15:1</vt:lpstr>
      <vt:lpstr>12.  When this time of the dead comes, that they should be judged, what is also said to the living?</vt:lpstr>
      <vt:lpstr>Revelation  14:6, 7</vt:lpstr>
      <vt:lpstr>Revelation  14:6, 7</vt:lpstr>
      <vt:lpstr>The Link— Revelation 14:6 Does NOT Say “The First Angel”</vt:lpstr>
      <vt:lpstr>The Link — A Particular Description</vt:lpstr>
      <vt:lpstr>The Link — The Messages Match in Scope and Function (Structural Parallelism)</vt:lpstr>
      <vt:lpstr>Two Levels at once:   Heaven Acts – Earth Hears</vt:lpstr>
      <vt:lpstr>Two Levels at once:   Heaven Acts – Earth Hears</vt:lpstr>
      <vt:lpstr>Two Levels at once:   Heaven Acts – Earth Hears</vt:lpstr>
      <vt:lpstr>Two Levels at once:   Heaven Acts – Earth Hears</vt:lpstr>
      <vt:lpstr>God Doesn’t Act without Warning</vt:lpstr>
      <vt:lpstr>God Doesn’t Act without Warning</vt:lpstr>
      <vt:lpstr>13. When is it that reward is given to saints and prophets, and them that fear the name of the Lord?</vt:lpstr>
      <vt:lpstr>Revelation  22:12</vt:lpstr>
      <vt:lpstr>Matthew  16:27</vt:lpstr>
      <vt:lpstr>14.  When is it that there come these lightnings, and voices, and thunderings, and the earthquake, and great hail?</vt:lpstr>
      <vt:lpstr>Revelation 16:17-18, 20-21</vt:lpstr>
      <vt:lpstr>Revelation 16:17-18, 20-21</vt:lpstr>
      <vt:lpstr>Revelation 16:17-18, 20-21</vt:lpstr>
      <vt:lpstr>Revelation 16:17-18, 20-21</vt:lpstr>
      <vt:lpstr>15.  In what length of time, comparatively, was this woe—the seventh trumpet—to come, after the second woe was past?</vt:lpstr>
      <vt:lpstr>Revelation 11:14</vt:lpstr>
      <vt:lpstr>16. When did the second woe end?</vt:lpstr>
      <vt:lpstr>17.  Yet what was to come before the seventh trumpet?</vt:lpstr>
      <vt:lpstr>Revelation  10:1, 2, 5,7</vt:lpstr>
      <vt:lpstr>Revelation  10:1, 2, 5,7</vt:lpstr>
      <vt:lpstr>Revelation  10:1, 2, 5,7</vt:lpstr>
      <vt:lpstr>Revelation  10:1, 2, 5,7</vt:lpstr>
      <vt:lpstr>Before the final woe</vt:lpstr>
      <vt:lpstr>Before the final woe</vt:lpstr>
      <vt:lpstr>Before the final woe</vt:lpstr>
      <vt:lpstr>“In the days of the voice of the seventh angel, when he shall begin to sound…” — Revelation 10:7 </vt:lpstr>
      <vt:lpstr>“the seventh angel sounded…The kingdoms of this world are become the kingdoms of our Lord… — Revelation 11:15</vt:lpstr>
      <vt:lpstr>17.  Yet what was to come before the seventh trumpet?</vt:lpstr>
      <vt:lpstr>18.  What is it especially that this angel says shall be done in the time of the seventh trumpet angel?</vt:lpstr>
      <vt:lpstr>18.  What is it especially that this angel says shall be done in the time of the seventh trumpet angel?</vt:lpstr>
      <vt:lpstr>19.  What time in his sounding is this to be done?</vt:lpstr>
      <vt:lpstr>19.  What time in his sounding is this to be done?</vt:lpstr>
      <vt:lpstr>20.  What is the mystery of God?</vt:lpstr>
      <vt:lpstr>Ephesians  3:2-9</vt:lpstr>
      <vt:lpstr>Ephesians  3:2-9</vt:lpstr>
      <vt:lpstr>Ephesians  3:2-9</vt:lpstr>
      <vt:lpstr>Ephesians  3:2-9</vt:lpstr>
      <vt:lpstr>Ephesians  3:2-9</vt:lpstr>
      <vt:lpstr>Ephesians  3:2-9</vt:lpstr>
      <vt:lpstr>Ephesians  3:2-9</vt:lpstr>
      <vt:lpstr>Galatians   1:11-12</vt:lpstr>
      <vt:lpstr>Ephesians   6:18-19</vt:lpstr>
      <vt:lpstr>Ephesians   6:18-19</vt:lpstr>
      <vt:lpstr>Romans   16:25, 26</vt:lpstr>
      <vt:lpstr>Romans   16:25, 26</vt:lpstr>
      <vt:lpstr>21.  What is the Gospel?</vt:lpstr>
      <vt:lpstr>1 Corinthians  15:1-4</vt:lpstr>
      <vt:lpstr>1 Corinthians  15:1-4</vt:lpstr>
      <vt:lpstr>1 Corinthians  15:1-4</vt:lpstr>
      <vt:lpstr>1 Corinthians  15:1-4</vt:lpstr>
      <vt:lpstr>Romans   1:16</vt:lpstr>
      <vt:lpstr>22.  Then in effect what is said by the angel in Revelation 10:7?</vt:lpstr>
      <vt:lpstr>23.  As all these things are to follow in quick succession when the seventh angel sounds, is it not, therefore, of immense importance to the world to know when the seventh trumpet angel begins to sound?</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50</cp:revision>
  <cp:lastPrinted>2026-01-03T07:02:29Z</cp:lastPrinted>
  <dcterms:created xsi:type="dcterms:W3CDTF">2023-04-28T23:24:12Z</dcterms:created>
  <dcterms:modified xsi:type="dcterms:W3CDTF">2026-01-24T05:09:12Z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