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5"/>
  </p:notesMasterIdLst>
  <p:handoutMasterIdLst>
    <p:handoutMasterId r:id="rId116"/>
  </p:handoutMasterIdLst>
  <p:sldIdLst>
    <p:sldId id="469" r:id="rId2"/>
    <p:sldId id="470" r:id="rId3"/>
    <p:sldId id="279" r:id="rId4"/>
    <p:sldId id="472" r:id="rId5"/>
    <p:sldId id="453" r:id="rId6"/>
    <p:sldId id="562" r:id="rId7"/>
    <p:sldId id="476" r:id="rId8"/>
    <p:sldId id="563" r:id="rId9"/>
    <p:sldId id="565" r:id="rId10"/>
    <p:sldId id="566" r:id="rId11"/>
    <p:sldId id="456" r:id="rId12"/>
    <p:sldId id="567" r:id="rId13"/>
    <p:sldId id="475" r:id="rId14"/>
    <p:sldId id="568" r:id="rId15"/>
    <p:sldId id="569" r:id="rId16"/>
    <p:sldId id="570" r:id="rId17"/>
    <p:sldId id="571" r:id="rId18"/>
    <p:sldId id="572" r:id="rId19"/>
    <p:sldId id="595" r:id="rId20"/>
    <p:sldId id="596" r:id="rId21"/>
    <p:sldId id="597" r:id="rId22"/>
    <p:sldId id="573" r:id="rId23"/>
    <p:sldId id="574" r:id="rId24"/>
    <p:sldId id="575" r:id="rId25"/>
    <p:sldId id="576" r:id="rId26"/>
    <p:sldId id="577" r:id="rId27"/>
    <p:sldId id="578" r:id="rId28"/>
    <p:sldId id="579" r:id="rId29"/>
    <p:sldId id="580" r:id="rId30"/>
    <p:sldId id="581" r:id="rId31"/>
    <p:sldId id="582" r:id="rId32"/>
    <p:sldId id="583" r:id="rId33"/>
    <p:sldId id="584" r:id="rId34"/>
    <p:sldId id="585" r:id="rId35"/>
    <p:sldId id="586" r:id="rId36"/>
    <p:sldId id="587" r:id="rId37"/>
    <p:sldId id="588" r:id="rId38"/>
    <p:sldId id="589" r:id="rId39"/>
    <p:sldId id="590" r:id="rId40"/>
    <p:sldId id="591" r:id="rId41"/>
    <p:sldId id="592" r:id="rId42"/>
    <p:sldId id="593" r:id="rId43"/>
    <p:sldId id="594" r:id="rId44"/>
    <p:sldId id="598" r:id="rId45"/>
    <p:sldId id="599" r:id="rId46"/>
    <p:sldId id="602" r:id="rId47"/>
    <p:sldId id="604" r:id="rId48"/>
    <p:sldId id="605" r:id="rId49"/>
    <p:sldId id="606" r:id="rId50"/>
    <p:sldId id="600" r:id="rId51"/>
    <p:sldId id="607" r:id="rId52"/>
    <p:sldId id="608" r:id="rId53"/>
    <p:sldId id="609" r:id="rId54"/>
    <p:sldId id="610" r:id="rId55"/>
    <p:sldId id="611" r:id="rId56"/>
    <p:sldId id="612" r:id="rId57"/>
    <p:sldId id="613" r:id="rId58"/>
    <p:sldId id="601" r:id="rId59"/>
    <p:sldId id="614" r:id="rId60"/>
    <p:sldId id="615" r:id="rId61"/>
    <p:sldId id="616" r:id="rId62"/>
    <p:sldId id="617" r:id="rId63"/>
    <p:sldId id="618" r:id="rId64"/>
    <p:sldId id="619" r:id="rId65"/>
    <p:sldId id="620" r:id="rId66"/>
    <p:sldId id="621" r:id="rId67"/>
    <p:sldId id="622" r:id="rId68"/>
    <p:sldId id="623" r:id="rId69"/>
    <p:sldId id="624" r:id="rId70"/>
    <p:sldId id="625" r:id="rId71"/>
    <p:sldId id="626" r:id="rId72"/>
    <p:sldId id="627" r:id="rId73"/>
    <p:sldId id="628" r:id="rId74"/>
    <p:sldId id="629" r:id="rId75"/>
    <p:sldId id="630" r:id="rId76"/>
    <p:sldId id="631" r:id="rId77"/>
    <p:sldId id="632" r:id="rId78"/>
    <p:sldId id="634" r:id="rId79"/>
    <p:sldId id="633" r:id="rId80"/>
    <p:sldId id="635" r:id="rId81"/>
    <p:sldId id="636" r:id="rId82"/>
    <p:sldId id="637" r:id="rId83"/>
    <p:sldId id="638" r:id="rId84"/>
    <p:sldId id="639" r:id="rId85"/>
    <p:sldId id="640" r:id="rId86"/>
    <p:sldId id="641" r:id="rId87"/>
    <p:sldId id="642" r:id="rId88"/>
    <p:sldId id="643" r:id="rId89"/>
    <p:sldId id="644" r:id="rId90"/>
    <p:sldId id="645" r:id="rId91"/>
    <p:sldId id="646" r:id="rId92"/>
    <p:sldId id="647" r:id="rId93"/>
    <p:sldId id="648" r:id="rId94"/>
    <p:sldId id="650" r:id="rId95"/>
    <p:sldId id="651" r:id="rId96"/>
    <p:sldId id="652" r:id="rId97"/>
    <p:sldId id="653" r:id="rId98"/>
    <p:sldId id="654" r:id="rId99"/>
    <p:sldId id="656" r:id="rId100"/>
    <p:sldId id="649" r:id="rId101"/>
    <p:sldId id="655" r:id="rId102"/>
    <p:sldId id="657" r:id="rId103"/>
    <p:sldId id="660" r:id="rId104"/>
    <p:sldId id="661" r:id="rId105"/>
    <p:sldId id="662" r:id="rId106"/>
    <p:sldId id="663" r:id="rId107"/>
    <p:sldId id="665" r:id="rId108"/>
    <p:sldId id="664" r:id="rId109"/>
    <p:sldId id="666" r:id="rId110"/>
    <p:sldId id="667" r:id="rId111"/>
    <p:sldId id="668" r:id="rId112"/>
    <p:sldId id="367" r:id="rId113"/>
    <p:sldId id="471" r:id="rId114"/>
  </p:sldIdLst>
  <p:sldSz cx="12188825" cy="6858000"/>
  <p:notesSz cx="7099300" cy="93853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56"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5448"/>
    <a:srgbClr val="40584B"/>
    <a:srgbClr val="435C4F"/>
    <a:srgbClr val="F0F0F0"/>
    <a:srgbClr val="FFCC66"/>
    <a:srgbClr val="630D01"/>
    <a:srgbClr val="881903"/>
    <a:srgbClr val="320700"/>
    <a:srgbClr val="6633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280" autoAdjust="0"/>
  </p:normalViewPr>
  <p:slideViewPr>
    <p:cSldViewPr>
      <p:cViewPr varScale="1">
        <p:scale>
          <a:sx n="49" d="100"/>
          <a:sy n="49" d="100"/>
        </p:scale>
        <p:origin x="51" y="504"/>
      </p:cViewPr>
      <p:guideLst>
        <p:guide orient="horz" pos="2160"/>
        <p:guide pos="3839"/>
      </p:guideLst>
    </p:cSldViewPr>
  </p:slideViewPr>
  <p:notesTextViewPr>
    <p:cViewPr>
      <p:scale>
        <a:sx n="1" d="1"/>
        <a:sy n="1" d="1"/>
      </p:scale>
      <p:origin x="0" y="0"/>
    </p:cViewPr>
  </p:notesTextViewPr>
  <p:sorterViewPr>
    <p:cViewPr>
      <p:scale>
        <a:sx n="100" d="100"/>
        <a:sy n="100" d="100"/>
      </p:scale>
      <p:origin x="0" y="-36420"/>
    </p:cViewPr>
  </p:sorterViewPr>
  <p:notesViewPr>
    <p:cSldViewPr showGuides="1">
      <p:cViewPr varScale="1">
        <p:scale>
          <a:sx n="63" d="100"/>
          <a:sy n="63" d="100"/>
        </p:scale>
        <p:origin x="2838" y="108"/>
      </p:cViewPr>
      <p:guideLst>
        <p:guide orient="horz" pos="2956"/>
        <p:guide pos="2236"/>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69265"/>
          </a:xfrm>
          <a:prstGeom prst="rect">
            <a:avLst/>
          </a:prstGeom>
        </p:spPr>
        <p:txBody>
          <a:bodyPr vert="horz" lIns="94192" tIns="47096" rIns="94192" bIns="47096" rtlCol="0"/>
          <a:lstStyle>
            <a:lvl1pPr algn="l">
              <a:defRPr sz="1200"/>
            </a:lvl1pPr>
          </a:lstStyle>
          <a:p>
            <a:endParaRPr/>
          </a:p>
        </p:txBody>
      </p:sp>
      <p:sp>
        <p:nvSpPr>
          <p:cNvPr id="3" name="Date Placeholder 2"/>
          <p:cNvSpPr>
            <a:spLocks noGrp="1"/>
          </p:cNvSpPr>
          <p:nvPr>
            <p:ph type="dt" sz="quarter" idx="1"/>
          </p:nvPr>
        </p:nvSpPr>
        <p:spPr>
          <a:xfrm>
            <a:off x="4021294" y="0"/>
            <a:ext cx="3076363" cy="469265"/>
          </a:xfrm>
          <a:prstGeom prst="rect">
            <a:avLst/>
          </a:prstGeom>
        </p:spPr>
        <p:txBody>
          <a:bodyPr vert="horz" lIns="94192" tIns="47096" rIns="94192" bIns="47096" rtlCol="0"/>
          <a:lstStyle>
            <a:lvl1pPr algn="r">
              <a:defRPr sz="1200"/>
            </a:lvl1pPr>
          </a:lstStyle>
          <a:p>
            <a:fld id="{4954C6E1-AF92-4FB7-A013-0B520EBC30AE}" type="datetimeFigureOut">
              <a:rPr lang="en-US"/>
              <a:t>1/30/2026</a:t>
            </a:fld>
            <a:endParaRPr/>
          </a:p>
        </p:txBody>
      </p:sp>
      <p:sp>
        <p:nvSpPr>
          <p:cNvPr id="4" name="Footer Placeholder 3"/>
          <p:cNvSpPr>
            <a:spLocks noGrp="1"/>
          </p:cNvSpPr>
          <p:nvPr>
            <p:ph type="ftr" sz="quarter" idx="2"/>
          </p:nvPr>
        </p:nvSpPr>
        <p:spPr>
          <a:xfrm>
            <a:off x="0" y="8914406"/>
            <a:ext cx="3076363" cy="469265"/>
          </a:xfrm>
          <a:prstGeom prst="rect">
            <a:avLst/>
          </a:prstGeom>
        </p:spPr>
        <p:txBody>
          <a:bodyPr vert="horz" lIns="94192" tIns="47096" rIns="94192" bIns="47096" rtlCol="0" anchor="b"/>
          <a:lstStyle>
            <a:lvl1pPr algn="l">
              <a:defRPr sz="1200"/>
            </a:lvl1pPr>
          </a:lstStyle>
          <a:p>
            <a:endParaRPr/>
          </a:p>
        </p:txBody>
      </p:sp>
      <p:sp>
        <p:nvSpPr>
          <p:cNvPr id="5" name="Slide Number Placeholder 4"/>
          <p:cNvSpPr>
            <a:spLocks noGrp="1"/>
          </p:cNvSpPr>
          <p:nvPr>
            <p:ph type="sldNum" sz="quarter" idx="3"/>
          </p:nvPr>
        </p:nvSpPr>
        <p:spPr>
          <a:xfrm>
            <a:off x="4021294" y="8914406"/>
            <a:ext cx="3076363" cy="469265"/>
          </a:xfrm>
          <a:prstGeom prst="rect">
            <a:avLst/>
          </a:prstGeom>
        </p:spPr>
        <p:txBody>
          <a:bodyPr vert="horz" lIns="94192" tIns="47096" rIns="94192" bIns="47096"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69265"/>
          </a:xfrm>
          <a:prstGeom prst="rect">
            <a:avLst/>
          </a:prstGeom>
        </p:spPr>
        <p:txBody>
          <a:bodyPr vert="horz" lIns="94192" tIns="47096" rIns="94192" bIns="47096" rtlCol="0"/>
          <a:lstStyle>
            <a:lvl1pPr algn="l">
              <a:defRPr sz="1200"/>
            </a:lvl1pPr>
          </a:lstStyle>
          <a:p>
            <a:endParaRPr/>
          </a:p>
        </p:txBody>
      </p:sp>
      <p:sp>
        <p:nvSpPr>
          <p:cNvPr id="3" name="Date Placeholder 2"/>
          <p:cNvSpPr>
            <a:spLocks noGrp="1"/>
          </p:cNvSpPr>
          <p:nvPr>
            <p:ph type="dt" idx="1"/>
          </p:nvPr>
        </p:nvSpPr>
        <p:spPr>
          <a:xfrm>
            <a:off x="4021294" y="0"/>
            <a:ext cx="3076363" cy="469265"/>
          </a:xfrm>
          <a:prstGeom prst="rect">
            <a:avLst/>
          </a:prstGeom>
        </p:spPr>
        <p:txBody>
          <a:bodyPr vert="horz" lIns="94192" tIns="47096" rIns="94192" bIns="47096" rtlCol="0"/>
          <a:lstStyle>
            <a:lvl1pPr algn="r">
              <a:defRPr sz="1200"/>
            </a:lvl1pPr>
          </a:lstStyle>
          <a:p>
            <a:fld id="{95C10850-0874-4A61-99B4-D613C5E8D9EA}" type="datetimeFigureOut">
              <a:rPr lang="en-US"/>
              <a:t>1/30/2026</a:t>
            </a:fld>
            <a:endParaRPr/>
          </a:p>
        </p:txBody>
      </p:sp>
      <p:sp>
        <p:nvSpPr>
          <p:cNvPr id="4" name="Slide Image Placeholder 3"/>
          <p:cNvSpPr>
            <a:spLocks noGrp="1" noRot="1" noChangeAspect="1"/>
          </p:cNvSpPr>
          <p:nvPr>
            <p:ph type="sldImg" idx="2"/>
          </p:nvPr>
        </p:nvSpPr>
        <p:spPr>
          <a:xfrm>
            <a:off x="422275" y="703263"/>
            <a:ext cx="6254750" cy="3519487"/>
          </a:xfrm>
          <a:prstGeom prst="rect">
            <a:avLst/>
          </a:prstGeom>
          <a:noFill/>
          <a:ln w="12700">
            <a:solidFill>
              <a:prstClr val="black"/>
            </a:solidFill>
          </a:ln>
        </p:spPr>
        <p:txBody>
          <a:bodyPr vert="horz" lIns="94192" tIns="47096" rIns="94192" bIns="47096" rtlCol="0" anchor="ctr"/>
          <a:lstStyle/>
          <a:p>
            <a:endParaRPr/>
          </a:p>
        </p:txBody>
      </p:sp>
      <p:sp>
        <p:nvSpPr>
          <p:cNvPr id="5" name="Notes Placeholder 4"/>
          <p:cNvSpPr>
            <a:spLocks noGrp="1"/>
          </p:cNvSpPr>
          <p:nvPr>
            <p:ph type="body" sz="quarter" idx="3"/>
          </p:nvPr>
        </p:nvSpPr>
        <p:spPr>
          <a:xfrm>
            <a:off x="709930" y="4458018"/>
            <a:ext cx="5679440" cy="4223385"/>
          </a:xfrm>
          <a:prstGeom prst="rect">
            <a:avLst/>
          </a:prstGeom>
        </p:spPr>
        <p:txBody>
          <a:bodyPr vert="horz" lIns="94192" tIns="47096" rIns="94192" bIns="47096"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914406"/>
            <a:ext cx="3076363" cy="469265"/>
          </a:xfrm>
          <a:prstGeom prst="rect">
            <a:avLst/>
          </a:prstGeom>
        </p:spPr>
        <p:txBody>
          <a:bodyPr vert="horz" lIns="94192" tIns="47096" rIns="94192" bIns="47096" rtlCol="0" anchor="b"/>
          <a:lstStyle>
            <a:lvl1pPr algn="l">
              <a:defRPr sz="1200"/>
            </a:lvl1pPr>
          </a:lstStyle>
          <a:p>
            <a:endParaRPr/>
          </a:p>
        </p:txBody>
      </p:sp>
      <p:sp>
        <p:nvSpPr>
          <p:cNvPr id="7" name="Slide Number Placeholder 6"/>
          <p:cNvSpPr>
            <a:spLocks noGrp="1"/>
          </p:cNvSpPr>
          <p:nvPr>
            <p:ph type="sldNum" sz="quarter" idx="5"/>
          </p:nvPr>
        </p:nvSpPr>
        <p:spPr>
          <a:xfrm>
            <a:off x="4021294" y="8914406"/>
            <a:ext cx="3076363" cy="469265"/>
          </a:xfrm>
          <a:prstGeom prst="rect">
            <a:avLst/>
          </a:prstGeom>
        </p:spPr>
        <p:txBody>
          <a:bodyPr vert="horz" lIns="94192" tIns="47096" rIns="94192" bIns="47096"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1/30/2026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1/30/2026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1/30/2026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1/30/2026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1/30/2026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1/30/2026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1/30/2026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1/30/2026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067EC-3EAC-2ACA-CB9F-3119985EB2B7}"/>
              </a:ext>
            </a:extLst>
          </p:cNvPr>
          <p:cNvSpPr>
            <a:spLocks noGrp="1"/>
          </p:cNvSpPr>
          <p:nvPr>
            <p:ph type="title"/>
          </p:nvPr>
        </p:nvSpPr>
        <p:spPr>
          <a:xfrm>
            <a:off x="1218883" y="762000"/>
            <a:ext cx="9751060" cy="2754597"/>
          </a:xfrm>
        </p:spPr>
        <p:txBody>
          <a:bodyPr/>
          <a:lstStyle/>
          <a:p>
            <a:r>
              <a:rPr lang="en-US" sz="6000" dirty="0"/>
              <a:t>Thy way, O God, is in the sanctuary: who is so great a God as our God?</a:t>
            </a:r>
          </a:p>
        </p:txBody>
      </p:sp>
      <p:sp>
        <p:nvSpPr>
          <p:cNvPr id="3" name="Text Placeholder 2">
            <a:extLst>
              <a:ext uri="{FF2B5EF4-FFF2-40B4-BE49-F238E27FC236}">
                <a16:creationId xmlns:a16="http://schemas.microsoft.com/office/drawing/2014/main" id="{C466339F-6E50-A40F-7F5C-4FE3FCDB544E}"/>
              </a:ext>
            </a:extLst>
          </p:cNvPr>
          <p:cNvSpPr>
            <a:spLocks noGrp="1"/>
          </p:cNvSpPr>
          <p:nvPr>
            <p:ph type="body" idx="1"/>
          </p:nvPr>
        </p:nvSpPr>
        <p:spPr>
          <a:xfrm>
            <a:off x="1218883" y="4343400"/>
            <a:ext cx="9751060" cy="1219200"/>
          </a:xfrm>
        </p:spPr>
        <p:txBody>
          <a:bodyPr/>
          <a:lstStyle/>
          <a:p>
            <a:r>
              <a:rPr lang="en-US" sz="6600" dirty="0"/>
              <a:t>Psalm 77:13</a:t>
            </a:r>
          </a:p>
        </p:txBody>
      </p:sp>
    </p:spTree>
    <p:extLst>
      <p:ext uri="{BB962C8B-B14F-4D97-AF65-F5344CB8AC3E}">
        <p14:creationId xmlns:p14="http://schemas.microsoft.com/office/powerpoint/2010/main" val="35109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CFFE4-AC50-BB74-D339-451E6CEFDB2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759E1AF-00EC-3DAB-42A3-0AFA7F09ED6F}"/>
              </a:ext>
            </a:extLst>
          </p:cNvPr>
          <p:cNvSpPr>
            <a:spLocks noGrp="1"/>
          </p:cNvSpPr>
          <p:nvPr>
            <p:ph type="title"/>
          </p:nvPr>
        </p:nvSpPr>
        <p:spPr>
          <a:xfrm>
            <a:off x="608013" y="457201"/>
            <a:ext cx="10666650" cy="1600199"/>
          </a:xfrm>
        </p:spPr>
        <p:txBody>
          <a:bodyPr>
            <a:noAutofit/>
          </a:bodyPr>
          <a:lstStyle/>
          <a:p>
            <a:pPr lvl="0"/>
            <a:r>
              <a:rPr lang="en-US" sz="4800" dirty="0"/>
              <a:t>15.  What then is the date of the message of Revelation 14:6, 7?</a:t>
            </a:r>
            <a:endParaRPr lang="en-US" sz="6000" dirty="0"/>
          </a:p>
        </p:txBody>
      </p:sp>
      <p:pic>
        <p:nvPicPr>
          <p:cNvPr id="2052" name="Picture 4" descr="213,000+ Question Mark Stock Photos, Pictures &amp; Royalty-Free ...">
            <a:extLst>
              <a:ext uri="{FF2B5EF4-FFF2-40B4-BE49-F238E27FC236}">
                <a16:creationId xmlns:a16="http://schemas.microsoft.com/office/drawing/2014/main" id="{55F23CB8-0EEC-7976-A856-A5518AD111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5012" y="2209800"/>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97B31B1-A3C2-7F55-972D-F18867C3F7C7}"/>
              </a:ext>
            </a:extLst>
          </p:cNvPr>
          <p:cNvSpPr txBox="1"/>
          <p:nvPr/>
        </p:nvSpPr>
        <p:spPr>
          <a:xfrm>
            <a:off x="1065212" y="2209800"/>
            <a:ext cx="5713652" cy="830997"/>
          </a:xfrm>
          <a:prstGeom prst="rect">
            <a:avLst/>
          </a:prstGeom>
          <a:noFill/>
        </p:spPr>
        <p:txBody>
          <a:bodyPr wrap="square">
            <a:spAutoFit/>
          </a:bodyPr>
          <a:lstStyle/>
          <a:p>
            <a:pPr lvl="0"/>
            <a:r>
              <a:rPr lang="en-US" sz="4800" b="1" dirty="0"/>
              <a:t>Answer:</a:t>
            </a:r>
            <a:r>
              <a:rPr lang="en-US" sz="4800" dirty="0"/>
              <a:t> A.D. 1844.</a:t>
            </a:r>
            <a:endParaRPr lang="en-US" sz="23900" dirty="0"/>
          </a:p>
        </p:txBody>
      </p:sp>
    </p:spTree>
    <p:extLst>
      <p:ext uri="{BB962C8B-B14F-4D97-AF65-F5344CB8AC3E}">
        <p14:creationId xmlns:p14="http://schemas.microsoft.com/office/powerpoint/2010/main" val="86152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D7AAE-F6AE-C51A-49A9-74C2D3225EA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08BDD0D-52A6-A30C-EC7D-439128095DD4}"/>
              </a:ext>
            </a:extLst>
          </p:cNvPr>
          <p:cNvSpPr>
            <a:spLocks noGrp="1"/>
          </p:cNvSpPr>
          <p:nvPr>
            <p:ph type="title"/>
          </p:nvPr>
        </p:nvSpPr>
        <p:spPr>
          <a:xfrm>
            <a:off x="914161" y="457201"/>
            <a:ext cx="10360501" cy="1371599"/>
          </a:xfrm>
        </p:spPr>
        <p:txBody>
          <a:bodyPr>
            <a:noAutofit/>
          </a:bodyPr>
          <a:lstStyle/>
          <a:p>
            <a:pPr lvl="0"/>
            <a:r>
              <a:rPr lang="en-US" sz="5400" dirty="0"/>
              <a:t>16.  Was there such a message given at that time?</a:t>
            </a:r>
          </a:p>
        </p:txBody>
      </p:sp>
      <p:pic>
        <p:nvPicPr>
          <p:cNvPr id="2052" name="Picture 4" descr="213,000+ Question Mark Stock Photos, Pictures &amp; Royalty-Free ...">
            <a:extLst>
              <a:ext uri="{FF2B5EF4-FFF2-40B4-BE49-F238E27FC236}">
                <a16:creationId xmlns:a16="http://schemas.microsoft.com/office/drawing/2014/main" id="{178E2C31-47F8-B175-5C54-0061C69A65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5012" y="2209800"/>
            <a:ext cx="4537221" cy="3926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772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79ECF-D837-6986-B8B2-DA507F5068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AD67E4-786D-81A7-B5D4-3256DD40D783}"/>
              </a:ext>
            </a:extLst>
          </p:cNvPr>
          <p:cNvSpPr>
            <a:spLocks noGrp="1"/>
          </p:cNvSpPr>
          <p:nvPr>
            <p:ph type="title"/>
          </p:nvPr>
        </p:nvSpPr>
        <p:spPr>
          <a:xfrm>
            <a:off x="531812" y="152400"/>
            <a:ext cx="8001001" cy="838200"/>
          </a:xfrm>
        </p:spPr>
        <p:txBody>
          <a:bodyPr>
            <a:normAutofit/>
          </a:bodyPr>
          <a:lstStyle/>
          <a:p>
            <a:r>
              <a:rPr lang="en-US" sz="4800" dirty="0"/>
              <a:t>The 1844 Message</a:t>
            </a:r>
          </a:p>
        </p:txBody>
      </p:sp>
      <p:sp>
        <p:nvSpPr>
          <p:cNvPr id="3" name="Content Placeholder 2">
            <a:extLst>
              <a:ext uri="{FF2B5EF4-FFF2-40B4-BE49-F238E27FC236}">
                <a16:creationId xmlns:a16="http://schemas.microsoft.com/office/drawing/2014/main" id="{B698E523-4461-003C-B124-12F070C35CB0}"/>
              </a:ext>
            </a:extLst>
          </p:cNvPr>
          <p:cNvSpPr>
            <a:spLocks noGrp="1"/>
          </p:cNvSpPr>
          <p:nvPr>
            <p:ph idx="1"/>
          </p:nvPr>
        </p:nvSpPr>
        <p:spPr>
          <a:xfrm>
            <a:off x="531812" y="1162456"/>
            <a:ext cx="7696200" cy="5314542"/>
          </a:xfrm>
        </p:spPr>
        <p:txBody>
          <a:bodyPr>
            <a:noAutofit/>
          </a:bodyPr>
          <a:lstStyle/>
          <a:p>
            <a:r>
              <a:rPr lang="en-US" sz="3600" dirty="0"/>
              <a:t>During the </a:t>
            </a:r>
            <a:r>
              <a:rPr lang="en-US" sz="3600" b="1" dirty="0"/>
              <a:t>Second Great Awakening</a:t>
            </a:r>
            <a:r>
              <a:rPr lang="en-US" sz="3600" dirty="0"/>
              <a:t> (late 1700s–mid 1800s), a widespread religious revival took place in </a:t>
            </a:r>
            <a:r>
              <a:rPr lang="en-US" sz="3600" b="1" dirty="0"/>
              <a:t>Europe and North America</a:t>
            </a:r>
            <a:endParaRPr lang="en-US" sz="3600" dirty="0"/>
          </a:p>
          <a:p>
            <a:r>
              <a:rPr lang="en-US" sz="3600" dirty="0"/>
              <a:t>Within this revival, the </a:t>
            </a:r>
            <a:r>
              <a:rPr lang="en-US" sz="3600" b="1" dirty="0"/>
              <a:t>Advent movement</a:t>
            </a:r>
            <a:r>
              <a:rPr lang="en-US" sz="3600" dirty="0"/>
              <a:t> emerged in the </a:t>
            </a:r>
            <a:r>
              <a:rPr lang="en-US" sz="3600" b="1" dirty="0"/>
              <a:t>1830s–1840s</a:t>
            </a:r>
            <a:endParaRPr lang="en-US" sz="3600" dirty="0"/>
          </a:p>
        </p:txBody>
      </p:sp>
      <p:pic>
        <p:nvPicPr>
          <p:cNvPr id="77826" name="Picture 2" descr="The Great Awakening Impact, Consequences and History - History for Kids">
            <a:extLst>
              <a:ext uri="{FF2B5EF4-FFF2-40B4-BE49-F238E27FC236}">
                <a16:creationId xmlns:a16="http://schemas.microsoft.com/office/drawing/2014/main" id="{95D77095-9ED0-89A4-1C56-3D8E668EE9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454" t="-390" r="29107" b="390"/>
          <a:stretch>
            <a:fillRect/>
          </a:stretch>
        </p:blipFill>
        <p:spPr bwMode="auto">
          <a:xfrm>
            <a:off x="8532812" y="-19456"/>
            <a:ext cx="3656013" cy="6877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51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AA09A-663C-0F8E-1A91-30242EBEB2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0C91D2-8D1A-116C-2081-97D9B5D47968}"/>
              </a:ext>
            </a:extLst>
          </p:cNvPr>
          <p:cNvSpPr>
            <a:spLocks noGrp="1"/>
          </p:cNvSpPr>
          <p:nvPr>
            <p:ph type="title"/>
          </p:nvPr>
        </p:nvSpPr>
        <p:spPr>
          <a:xfrm>
            <a:off x="531812" y="152400"/>
            <a:ext cx="8001001" cy="838200"/>
          </a:xfrm>
        </p:spPr>
        <p:txBody>
          <a:bodyPr>
            <a:normAutofit/>
          </a:bodyPr>
          <a:lstStyle/>
          <a:p>
            <a:r>
              <a:rPr lang="en-US" sz="4800" dirty="0"/>
              <a:t>The 1844 Message</a:t>
            </a:r>
          </a:p>
        </p:txBody>
      </p:sp>
      <p:sp>
        <p:nvSpPr>
          <p:cNvPr id="3" name="Content Placeholder 2">
            <a:extLst>
              <a:ext uri="{FF2B5EF4-FFF2-40B4-BE49-F238E27FC236}">
                <a16:creationId xmlns:a16="http://schemas.microsoft.com/office/drawing/2014/main" id="{E9C536B3-407F-6DAE-60B5-41BE6BADEF34}"/>
              </a:ext>
            </a:extLst>
          </p:cNvPr>
          <p:cNvSpPr>
            <a:spLocks noGrp="1"/>
          </p:cNvSpPr>
          <p:nvPr>
            <p:ph idx="1"/>
          </p:nvPr>
        </p:nvSpPr>
        <p:spPr>
          <a:xfrm>
            <a:off x="227011" y="990600"/>
            <a:ext cx="8001001" cy="5486398"/>
          </a:xfrm>
        </p:spPr>
        <p:txBody>
          <a:bodyPr>
            <a:noAutofit/>
          </a:bodyPr>
          <a:lstStyle/>
          <a:p>
            <a:r>
              <a:rPr lang="en-US" sz="3400" dirty="0"/>
              <a:t>Preachers across denominations proclaimed:</a:t>
            </a:r>
          </a:p>
          <a:p>
            <a:pPr lvl="1"/>
            <a:r>
              <a:rPr lang="en-US" sz="3400" dirty="0"/>
              <a:t>the fulfillment of prophetic time</a:t>
            </a:r>
          </a:p>
          <a:p>
            <a:pPr lvl="1"/>
            <a:r>
              <a:rPr lang="en-US" sz="3400" dirty="0"/>
              <a:t>the nearness of Christ’s return</a:t>
            </a:r>
          </a:p>
          <a:p>
            <a:pPr lvl="1"/>
            <a:r>
              <a:rPr lang="en-US" sz="3400" dirty="0"/>
              <a:t>the solemn reality of coming judgment</a:t>
            </a:r>
          </a:p>
          <a:p>
            <a:r>
              <a:rPr lang="en-US" sz="3400" dirty="0"/>
              <a:t>This message was global in scope and closely corresponds to the announcement of</a:t>
            </a:r>
            <a:br>
              <a:rPr lang="en-US" sz="3400" dirty="0"/>
            </a:br>
            <a:r>
              <a:rPr lang="en-US" sz="3400" i="1" dirty="0"/>
              <a:t>“the hour of His judgment is come”</a:t>
            </a:r>
            <a:r>
              <a:rPr lang="en-US" sz="3400" dirty="0"/>
              <a:t> (Revelation 14:6–7)</a:t>
            </a:r>
          </a:p>
        </p:txBody>
      </p:sp>
      <p:pic>
        <p:nvPicPr>
          <p:cNvPr id="78850" name="Picture 2" descr="The Great Awakening, by Professor Jeffry Morrison">
            <a:extLst>
              <a:ext uri="{FF2B5EF4-FFF2-40B4-BE49-F238E27FC236}">
                <a16:creationId xmlns:a16="http://schemas.microsoft.com/office/drawing/2014/main" id="{E7BA55EC-D724-EE65-C1D5-59AFE993BE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320" t="-180" r="37185" b="180"/>
          <a:stretch>
            <a:fillRect/>
          </a:stretch>
        </p:blipFill>
        <p:spPr bwMode="auto">
          <a:xfrm>
            <a:off x="8228012" y="0"/>
            <a:ext cx="3960813" cy="6856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43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CADB8-9D85-A251-651C-8385A08DFB4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ECA6BB8-7481-23D6-ECF8-98C24FD3909F}"/>
              </a:ext>
            </a:extLst>
          </p:cNvPr>
          <p:cNvSpPr>
            <a:spLocks noGrp="1"/>
          </p:cNvSpPr>
          <p:nvPr>
            <p:ph type="title"/>
          </p:nvPr>
        </p:nvSpPr>
        <p:spPr>
          <a:xfrm>
            <a:off x="914161" y="457201"/>
            <a:ext cx="10360501" cy="2057399"/>
          </a:xfrm>
        </p:spPr>
        <p:txBody>
          <a:bodyPr>
            <a:noAutofit/>
          </a:bodyPr>
          <a:lstStyle/>
          <a:p>
            <a:pPr lvl="0"/>
            <a:r>
              <a:rPr lang="en-US" sz="5400" dirty="0"/>
              <a:t>17.  What was the result of the rejection of that message?</a:t>
            </a:r>
            <a:endParaRPr lang="en-US" sz="8000" dirty="0"/>
          </a:p>
        </p:txBody>
      </p:sp>
      <p:pic>
        <p:nvPicPr>
          <p:cNvPr id="2052" name="Picture 4" descr="213,000+ Question Mark Stock Photos, Pictures &amp; Royalty-Free ...">
            <a:extLst>
              <a:ext uri="{FF2B5EF4-FFF2-40B4-BE49-F238E27FC236}">
                <a16:creationId xmlns:a16="http://schemas.microsoft.com/office/drawing/2014/main" id="{5CD088B7-E821-2586-2661-9D0A153734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5012" y="2209800"/>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96C6491-B9C1-04C4-5112-F1DDE579F7DF}"/>
              </a:ext>
            </a:extLst>
          </p:cNvPr>
          <p:cNvSpPr txBox="1"/>
          <p:nvPr/>
        </p:nvSpPr>
        <p:spPr>
          <a:xfrm>
            <a:off x="914161" y="2949090"/>
            <a:ext cx="6091706" cy="769441"/>
          </a:xfrm>
          <a:prstGeom prst="rect">
            <a:avLst/>
          </a:prstGeom>
          <a:noFill/>
        </p:spPr>
        <p:txBody>
          <a:bodyPr wrap="square">
            <a:spAutoFit/>
          </a:bodyPr>
          <a:lstStyle/>
          <a:p>
            <a:r>
              <a:rPr lang="en-US" sz="4400" i="1" dirty="0">
                <a:effectLst/>
                <a:latin typeface="Calibri" panose="020F0502020204030204" pitchFamily="34" charset="0"/>
                <a:ea typeface="Calibri" panose="020F0502020204030204" pitchFamily="34" charset="0"/>
              </a:rPr>
              <a:t>Revelation 14:8</a:t>
            </a:r>
            <a:endParaRPr lang="en-US" sz="4400" dirty="0"/>
          </a:p>
        </p:txBody>
      </p:sp>
    </p:spTree>
    <p:extLst>
      <p:ext uri="{BB962C8B-B14F-4D97-AF65-F5344CB8AC3E}">
        <p14:creationId xmlns:p14="http://schemas.microsoft.com/office/powerpoint/2010/main" val="1250963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B0E77-3A64-E9C5-89EA-F6B2091C21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5DAD7EB-3A60-5DD6-010A-B43428BAA69A}"/>
              </a:ext>
            </a:extLst>
          </p:cNvPr>
          <p:cNvSpPr>
            <a:spLocks noGrp="1"/>
          </p:cNvSpPr>
          <p:nvPr>
            <p:ph type="body" sz="half" idx="2"/>
          </p:nvPr>
        </p:nvSpPr>
        <p:spPr>
          <a:xfrm>
            <a:off x="7618413" y="1295400"/>
            <a:ext cx="4343400" cy="5156200"/>
          </a:xfrm>
        </p:spPr>
        <p:txBody>
          <a:bodyPr>
            <a:noAutofit/>
          </a:bodyPr>
          <a:lstStyle/>
          <a:p>
            <a:r>
              <a:rPr lang="en-US" sz="3600" b="1" baseline="30000" dirty="0"/>
              <a:t>8 </a:t>
            </a:r>
            <a:r>
              <a:rPr lang="en-US" sz="3600" dirty="0"/>
              <a:t>And there followed another angel, saying, Babylon is fallen, is fallen, that great city, because she made all nations drink of the wine of the wrath of her fornication.</a:t>
            </a:r>
            <a:endParaRPr lang="en-US" sz="8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E8F9965-6350-5A10-4813-D19822DA300D}"/>
              </a:ext>
            </a:extLst>
          </p:cNvPr>
          <p:cNvSpPr>
            <a:spLocks noGrp="1"/>
          </p:cNvSpPr>
          <p:nvPr>
            <p:ph type="title"/>
          </p:nvPr>
        </p:nvSpPr>
        <p:spPr>
          <a:xfrm>
            <a:off x="7770812" y="228600"/>
            <a:ext cx="3960812" cy="1143000"/>
          </a:xfrm>
        </p:spPr>
        <p:txBody>
          <a:bodyPr/>
          <a:lstStyle/>
          <a:p>
            <a:r>
              <a:rPr lang="en-US" sz="4400" dirty="0"/>
              <a:t>Revelation</a:t>
            </a:r>
            <a:br>
              <a:rPr lang="en-US" sz="4400" dirty="0"/>
            </a:br>
            <a:r>
              <a:rPr lang="en-US" sz="4400" dirty="0"/>
              <a:t>14:8</a:t>
            </a:r>
          </a:p>
        </p:txBody>
      </p:sp>
      <p:pic>
        <p:nvPicPr>
          <p:cNvPr id="79874" name="Picture 2" descr="The Fall of Babylon (Revelation 18) – Revelation Made Clear">
            <a:extLst>
              <a:ext uri="{FF2B5EF4-FFF2-40B4-BE49-F238E27FC236}">
                <a16:creationId xmlns:a16="http://schemas.microsoft.com/office/drawing/2014/main" id="{3CD226BA-8FB8-5A18-4C61-27B92AC6E02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5196" t="-34" r="1570" b="34"/>
          <a:stretch>
            <a:fillRect/>
          </a:stretch>
        </p:blipFill>
        <p:spPr bwMode="auto">
          <a:xfrm>
            <a:off x="352423" y="228600"/>
            <a:ext cx="7035802"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867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BEFA1-4369-95AF-E4E2-B2ACF4D661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0E5A97-25B7-5500-0CDE-97E09C9D2107}"/>
              </a:ext>
            </a:extLst>
          </p:cNvPr>
          <p:cNvSpPr>
            <a:spLocks noGrp="1"/>
          </p:cNvSpPr>
          <p:nvPr>
            <p:ph type="title"/>
          </p:nvPr>
        </p:nvSpPr>
        <p:spPr>
          <a:xfrm>
            <a:off x="531812" y="152400"/>
            <a:ext cx="8001001" cy="685800"/>
          </a:xfrm>
        </p:spPr>
        <p:txBody>
          <a:bodyPr>
            <a:normAutofit/>
          </a:bodyPr>
          <a:lstStyle/>
          <a:p>
            <a:r>
              <a:rPr lang="en-US" sz="4400" dirty="0"/>
              <a:t>A Rejected Message</a:t>
            </a:r>
          </a:p>
        </p:txBody>
      </p:sp>
      <p:sp>
        <p:nvSpPr>
          <p:cNvPr id="3" name="Content Placeholder 2">
            <a:extLst>
              <a:ext uri="{FF2B5EF4-FFF2-40B4-BE49-F238E27FC236}">
                <a16:creationId xmlns:a16="http://schemas.microsoft.com/office/drawing/2014/main" id="{2C3DA61A-A2A8-9516-D1A9-2B6E4A623538}"/>
              </a:ext>
            </a:extLst>
          </p:cNvPr>
          <p:cNvSpPr>
            <a:spLocks noGrp="1"/>
          </p:cNvSpPr>
          <p:nvPr>
            <p:ph idx="1"/>
          </p:nvPr>
        </p:nvSpPr>
        <p:spPr>
          <a:xfrm>
            <a:off x="531812" y="838200"/>
            <a:ext cx="7162799" cy="5791198"/>
          </a:xfrm>
        </p:spPr>
        <p:txBody>
          <a:bodyPr>
            <a:noAutofit/>
          </a:bodyPr>
          <a:lstStyle/>
          <a:p>
            <a:r>
              <a:rPr lang="en-US" sz="3200" dirty="0"/>
              <a:t>Widespread rejection of the first angel’s message led to </a:t>
            </a:r>
            <a:r>
              <a:rPr lang="en-US" sz="3200" b="1" dirty="0"/>
              <a:t>spiritual separation</a:t>
            </a:r>
            <a:endParaRPr lang="en-US" sz="3200" dirty="0"/>
          </a:p>
          <a:p>
            <a:r>
              <a:rPr lang="en-US" sz="3200" dirty="0"/>
              <a:t>Revelation describes this condition as </a:t>
            </a:r>
            <a:r>
              <a:rPr lang="en-US" sz="3200" b="1" dirty="0"/>
              <a:t>“Babylon is fallen”</a:t>
            </a:r>
            <a:endParaRPr lang="en-US" sz="3200" dirty="0"/>
          </a:p>
          <a:p>
            <a:r>
              <a:rPr lang="en-US" dirty="0"/>
              <a:t>This fall represents:</a:t>
            </a:r>
          </a:p>
          <a:p>
            <a:pPr lvl="1"/>
            <a:r>
              <a:rPr lang="en-US" dirty="0"/>
              <a:t>rejection of advancing light</a:t>
            </a:r>
          </a:p>
          <a:p>
            <a:pPr lvl="1"/>
            <a:r>
              <a:rPr lang="en-US" dirty="0"/>
              <a:t>spiritual confusion</a:t>
            </a:r>
          </a:p>
          <a:p>
            <a:pPr lvl="1"/>
            <a:r>
              <a:rPr lang="en-US" dirty="0"/>
              <a:t>resistance to God’s closing work</a:t>
            </a:r>
          </a:p>
          <a:p>
            <a:r>
              <a:rPr lang="en-US" sz="3200" dirty="0"/>
              <a:t>As a result, a </a:t>
            </a:r>
            <a:r>
              <a:rPr lang="en-US" sz="3200" b="1" dirty="0"/>
              <a:t>second message</a:t>
            </a:r>
            <a:r>
              <a:rPr lang="en-US" sz="3200" dirty="0"/>
              <a:t> was required to call God’s people out of that condition</a:t>
            </a:r>
          </a:p>
        </p:txBody>
      </p:sp>
      <p:pic>
        <p:nvPicPr>
          <p:cNvPr id="80899" name="Picture 3" descr="REVELATION 14 - BABYLON IS FALLEN">
            <a:extLst>
              <a:ext uri="{FF2B5EF4-FFF2-40B4-BE49-F238E27FC236}">
                <a16:creationId xmlns:a16="http://schemas.microsoft.com/office/drawing/2014/main" id="{8707FF92-1072-2B44-6731-35BD6E7AC5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44" t="455" r="19657" b="-455"/>
          <a:stretch>
            <a:fillRect/>
          </a:stretch>
        </p:blipFill>
        <p:spPr bwMode="auto">
          <a:xfrm>
            <a:off x="7999412" y="15024"/>
            <a:ext cx="4189412" cy="684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818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91E19-9582-2946-C24C-C0257A70767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44E4FE7-8CA1-37F7-2904-242694FE6DF4}"/>
              </a:ext>
            </a:extLst>
          </p:cNvPr>
          <p:cNvSpPr>
            <a:spLocks noGrp="1"/>
          </p:cNvSpPr>
          <p:nvPr>
            <p:ph type="title"/>
          </p:nvPr>
        </p:nvSpPr>
        <p:spPr>
          <a:xfrm>
            <a:off x="914161" y="457201"/>
            <a:ext cx="10360501" cy="2491889"/>
          </a:xfrm>
        </p:spPr>
        <p:txBody>
          <a:bodyPr>
            <a:noAutofit/>
          </a:bodyPr>
          <a:lstStyle/>
          <a:p>
            <a:pPr lvl="0"/>
            <a:r>
              <a:rPr lang="en-US" sz="5400" dirty="0"/>
              <a:t>18.  What was the result of the “falling away” after the first preaching of the gospel?</a:t>
            </a:r>
            <a:endParaRPr lang="en-US" sz="13800" dirty="0"/>
          </a:p>
        </p:txBody>
      </p:sp>
      <p:pic>
        <p:nvPicPr>
          <p:cNvPr id="2052" name="Picture 4" descr="213,000+ Question Mark Stock Photos, Pictures &amp; Royalty-Free ...">
            <a:extLst>
              <a:ext uri="{FF2B5EF4-FFF2-40B4-BE49-F238E27FC236}">
                <a16:creationId xmlns:a16="http://schemas.microsoft.com/office/drawing/2014/main" id="{F09ABFB2-0CE3-7C34-2B01-658512D71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464189"/>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58075D5-5108-A2B5-04CF-BF20934F9023}"/>
              </a:ext>
            </a:extLst>
          </p:cNvPr>
          <p:cNvSpPr txBox="1"/>
          <p:nvPr/>
        </p:nvSpPr>
        <p:spPr>
          <a:xfrm>
            <a:off x="914719" y="3596667"/>
            <a:ext cx="6091706" cy="830997"/>
          </a:xfrm>
          <a:prstGeom prst="rect">
            <a:avLst/>
          </a:prstGeom>
          <a:noFill/>
        </p:spPr>
        <p:txBody>
          <a:bodyPr wrap="square">
            <a:spAutoFit/>
          </a:bodyPr>
          <a:lstStyle/>
          <a:p>
            <a:r>
              <a:rPr lang="en-US" sz="4800" i="1" dirty="0"/>
              <a:t>2 Thessalonians 2:3, 4</a:t>
            </a:r>
            <a:endParaRPr lang="en-US" sz="8000" dirty="0"/>
          </a:p>
        </p:txBody>
      </p:sp>
    </p:spTree>
    <p:extLst>
      <p:ext uri="{BB962C8B-B14F-4D97-AF65-F5344CB8AC3E}">
        <p14:creationId xmlns:p14="http://schemas.microsoft.com/office/powerpoint/2010/main" val="3309611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3374E-614D-B9B6-2B12-54BF9B6F70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3FDCF6-5A73-66FB-86E5-D6121EF3BCF0}"/>
              </a:ext>
            </a:extLst>
          </p:cNvPr>
          <p:cNvSpPr>
            <a:spLocks noGrp="1"/>
          </p:cNvSpPr>
          <p:nvPr>
            <p:ph type="title"/>
          </p:nvPr>
        </p:nvSpPr>
        <p:spPr>
          <a:xfrm>
            <a:off x="531812" y="152400"/>
            <a:ext cx="8001001" cy="685800"/>
          </a:xfrm>
        </p:spPr>
        <p:txBody>
          <a:bodyPr>
            <a:normAutofit/>
          </a:bodyPr>
          <a:lstStyle/>
          <a:p>
            <a:r>
              <a:rPr lang="en-US" sz="4400" dirty="0"/>
              <a:t>A Rejected Message</a:t>
            </a:r>
          </a:p>
        </p:txBody>
      </p:sp>
      <p:sp>
        <p:nvSpPr>
          <p:cNvPr id="3" name="Content Placeholder 2">
            <a:extLst>
              <a:ext uri="{FF2B5EF4-FFF2-40B4-BE49-F238E27FC236}">
                <a16:creationId xmlns:a16="http://schemas.microsoft.com/office/drawing/2014/main" id="{2BA09EB5-E4A0-728B-BE29-FDEACBA528B9}"/>
              </a:ext>
            </a:extLst>
          </p:cNvPr>
          <p:cNvSpPr>
            <a:spLocks noGrp="1"/>
          </p:cNvSpPr>
          <p:nvPr>
            <p:ph idx="1"/>
          </p:nvPr>
        </p:nvSpPr>
        <p:spPr>
          <a:xfrm>
            <a:off x="531812" y="838200"/>
            <a:ext cx="7162799" cy="5791198"/>
          </a:xfrm>
        </p:spPr>
        <p:txBody>
          <a:bodyPr>
            <a:noAutofit/>
          </a:bodyPr>
          <a:lstStyle/>
          <a:p>
            <a:pPr marL="0" indent="0">
              <a:buNone/>
            </a:pPr>
            <a:r>
              <a:rPr lang="en-US" dirty="0"/>
              <a:t>The Advent message was largely rejected by established churches of the time</a:t>
            </a:r>
          </a:p>
          <a:p>
            <a:r>
              <a:rPr lang="en-US" dirty="0"/>
              <a:t>As a result:</a:t>
            </a:r>
          </a:p>
          <a:p>
            <a:pPr lvl="1"/>
            <a:r>
              <a:rPr lang="en-US" dirty="0"/>
              <a:t>the movement was </a:t>
            </a:r>
            <a:r>
              <a:rPr lang="en-US" b="1" dirty="0"/>
              <a:t>separated</a:t>
            </a:r>
            <a:r>
              <a:rPr lang="en-US" dirty="0"/>
              <a:t> from many existing denominations</a:t>
            </a:r>
          </a:p>
          <a:p>
            <a:pPr lvl="1"/>
            <a:r>
              <a:rPr lang="en-US" dirty="0"/>
              <a:t>widespread </a:t>
            </a:r>
            <a:r>
              <a:rPr lang="en-US" b="1" dirty="0"/>
              <a:t>spiritual disappointment</a:t>
            </a:r>
            <a:r>
              <a:rPr lang="en-US" dirty="0"/>
              <a:t> followed in 1844</a:t>
            </a:r>
          </a:p>
          <a:p>
            <a:pPr lvl="1"/>
            <a:r>
              <a:rPr lang="en-US" dirty="0"/>
              <a:t>sincere believers were driven back to Scripture for deeper study while others fell away altogether</a:t>
            </a:r>
          </a:p>
          <a:p>
            <a:r>
              <a:rPr lang="en-US" dirty="0"/>
              <a:t>This rejection did not end God’s work, but led to </a:t>
            </a:r>
            <a:r>
              <a:rPr lang="en-US" b="1" dirty="0"/>
              <a:t>clearer understanding of prophecy and the sanctuary</a:t>
            </a:r>
            <a:endParaRPr lang="en-US" dirty="0"/>
          </a:p>
        </p:txBody>
      </p:sp>
      <p:pic>
        <p:nvPicPr>
          <p:cNvPr id="81922" name="Picture 2" descr="The Three Angels' Messages (Part 1) – #225 | Present Truth">
            <a:extLst>
              <a:ext uri="{FF2B5EF4-FFF2-40B4-BE49-F238E27FC236}">
                <a16:creationId xmlns:a16="http://schemas.microsoft.com/office/drawing/2014/main" id="{309E3B07-71BD-3B66-0583-46774099E5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881" t="-250" r="24592" b="250"/>
          <a:stretch>
            <a:fillRect/>
          </a:stretch>
        </p:blipFill>
        <p:spPr bwMode="auto">
          <a:xfrm>
            <a:off x="8075612" y="0"/>
            <a:ext cx="41132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255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D387-F990-79C3-902C-4FBA2012CE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84AED0-716D-3B7C-A706-F2D6B09DD12B}"/>
              </a:ext>
            </a:extLst>
          </p:cNvPr>
          <p:cNvSpPr>
            <a:spLocks noGrp="1"/>
          </p:cNvSpPr>
          <p:nvPr>
            <p:ph type="body" sz="half" idx="2"/>
          </p:nvPr>
        </p:nvSpPr>
        <p:spPr>
          <a:xfrm>
            <a:off x="7618413" y="1295400"/>
            <a:ext cx="4343400" cy="5156200"/>
          </a:xfrm>
        </p:spPr>
        <p:txBody>
          <a:bodyPr>
            <a:noAutofit/>
          </a:bodyPr>
          <a:lstStyle/>
          <a:p>
            <a:r>
              <a:rPr lang="en-US" sz="3600" b="1" baseline="30000" dirty="0"/>
              <a:t>3 </a:t>
            </a:r>
            <a:r>
              <a:rPr lang="en-US" sz="3600" dirty="0"/>
              <a:t>Let no man deceive you by any means: for that day shall not come, except there come a falling away first, and that man of sin be revealed, the son of perdition;</a:t>
            </a:r>
            <a:endParaRPr lang="en-US" sz="8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8E8E295-4FFA-5B8A-0ABE-BC213434BE31}"/>
              </a:ext>
            </a:extLst>
          </p:cNvPr>
          <p:cNvSpPr>
            <a:spLocks noGrp="1"/>
          </p:cNvSpPr>
          <p:nvPr>
            <p:ph type="title"/>
          </p:nvPr>
        </p:nvSpPr>
        <p:spPr>
          <a:xfrm>
            <a:off x="7770812" y="228600"/>
            <a:ext cx="3960812" cy="1143000"/>
          </a:xfrm>
        </p:spPr>
        <p:txBody>
          <a:bodyPr/>
          <a:lstStyle/>
          <a:p>
            <a:r>
              <a:rPr lang="en-US" dirty="0"/>
              <a:t>2 Thessalonians</a:t>
            </a:r>
            <a:br>
              <a:rPr lang="en-US" sz="4400" dirty="0"/>
            </a:br>
            <a:r>
              <a:rPr lang="en-US" sz="3600" dirty="0"/>
              <a:t>2:3,4</a:t>
            </a:r>
            <a:endParaRPr lang="en-US" sz="4400" dirty="0"/>
          </a:p>
        </p:txBody>
      </p:sp>
      <p:pic>
        <p:nvPicPr>
          <p:cNvPr id="82946" name="Picture 2" descr="A Study of Acts: Preaching in Thessalonica">
            <a:extLst>
              <a:ext uri="{FF2B5EF4-FFF2-40B4-BE49-F238E27FC236}">
                <a16:creationId xmlns:a16="http://schemas.microsoft.com/office/drawing/2014/main" id="{2C63FE0E-E62A-7F5A-58E0-AF942AFDA1A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38364"/>
          <a:stretch>
            <a:fillRect/>
          </a:stretch>
        </p:blipFill>
        <p:spPr bwMode="auto">
          <a:xfrm>
            <a:off x="457201" y="316248"/>
            <a:ext cx="6780211"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370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701A2-DAAC-8933-F43E-9DF68661524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2F7F3D4-93B1-166F-E225-0845CD9E1B5A}"/>
              </a:ext>
            </a:extLst>
          </p:cNvPr>
          <p:cNvSpPr>
            <a:spLocks noGrp="1"/>
          </p:cNvSpPr>
          <p:nvPr>
            <p:ph type="title"/>
          </p:nvPr>
        </p:nvSpPr>
        <p:spPr>
          <a:xfrm>
            <a:off x="914161" y="457201"/>
            <a:ext cx="10360501" cy="1828799"/>
          </a:xfrm>
        </p:spPr>
        <p:txBody>
          <a:bodyPr>
            <a:noAutofit/>
          </a:bodyPr>
          <a:lstStyle/>
          <a:p>
            <a:pPr lvl="0"/>
            <a:r>
              <a:rPr lang="en-US" sz="4800" dirty="0"/>
              <a:t>1. What was the purpose of the sanctuary and the service of the Levitical priesthood?</a:t>
            </a:r>
          </a:p>
        </p:txBody>
      </p:sp>
      <p:pic>
        <p:nvPicPr>
          <p:cNvPr id="2052" name="Picture 4" descr="213,000+ Question Mark Stock Photos, Pictures &amp; Royalty-Free ...">
            <a:extLst>
              <a:ext uri="{FF2B5EF4-FFF2-40B4-BE49-F238E27FC236}">
                <a16:creationId xmlns:a16="http://schemas.microsoft.com/office/drawing/2014/main" id="{C5943952-46B4-D057-0CAB-92EFE3F46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647951"/>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61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4E48A-D2DA-DE28-EDC1-1A6D181ACDE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C3D2B7A-6721-8213-B6D3-41AC8C166096}"/>
              </a:ext>
            </a:extLst>
          </p:cNvPr>
          <p:cNvSpPr>
            <a:spLocks noGrp="1"/>
          </p:cNvSpPr>
          <p:nvPr>
            <p:ph type="body" sz="half" idx="2"/>
          </p:nvPr>
        </p:nvSpPr>
        <p:spPr>
          <a:xfrm>
            <a:off x="7618413" y="1295400"/>
            <a:ext cx="4343400" cy="5156200"/>
          </a:xfrm>
        </p:spPr>
        <p:txBody>
          <a:bodyPr>
            <a:noAutofit/>
          </a:bodyPr>
          <a:lstStyle/>
          <a:p>
            <a:r>
              <a:rPr lang="en-US" sz="3600" b="1" baseline="30000" dirty="0"/>
              <a:t>4 </a:t>
            </a:r>
            <a:r>
              <a:rPr lang="en-US" sz="3600" dirty="0"/>
              <a:t>Who </a:t>
            </a:r>
            <a:r>
              <a:rPr lang="en-US" sz="3600" dirty="0" err="1"/>
              <a:t>opposeth</a:t>
            </a:r>
            <a:r>
              <a:rPr lang="en-US" sz="3600" dirty="0"/>
              <a:t> and </a:t>
            </a:r>
            <a:r>
              <a:rPr lang="en-US" sz="3600" dirty="0" err="1"/>
              <a:t>exalteth</a:t>
            </a:r>
            <a:r>
              <a:rPr lang="en-US" sz="3600" dirty="0"/>
              <a:t> himself above all that is called God, or that is worshipped; so that he as God </a:t>
            </a:r>
            <a:r>
              <a:rPr lang="en-US" sz="3600" dirty="0" err="1"/>
              <a:t>sitteth</a:t>
            </a:r>
            <a:r>
              <a:rPr lang="en-US" sz="3600" dirty="0"/>
              <a:t> in the temple of God, shewing himself that he is God.</a:t>
            </a:r>
            <a:endParaRPr lang="en-US" sz="1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2828DB3-56A5-60A8-7DEF-F5ACE619B96E}"/>
              </a:ext>
            </a:extLst>
          </p:cNvPr>
          <p:cNvSpPr>
            <a:spLocks noGrp="1"/>
          </p:cNvSpPr>
          <p:nvPr>
            <p:ph type="title"/>
          </p:nvPr>
        </p:nvSpPr>
        <p:spPr>
          <a:xfrm>
            <a:off x="7770812" y="228600"/>
            <a:ext cx="3960812" cy="914400"/>
          </a:xfrm>
        </p:spPr>
        <p:txBody>
          <a:bodyPr/>
          <a:lstStyle/>
          <a:p>
            <a:r>
              <a:rPr lang="en-US" dirty="0"/>
              <a:t>2 Thessalonians</a:t>
            </a:r>
            <a:br>
              <a:rPr lang="en-US" dirty="0"/>
            </a:br>
            <a:r>
              <a:rPr lang="en-US" sz="3600" dirty="0"/>
              <a:t>2:3,4</a:t>
            </a:r>
            <a:endParaRPr lang="en-US" dirty="0"/>
          </a:p>
        </p:txBody>
      </p:sp>
      <p:pic>
        <p:nvPicPr>
          <p:cNvPr id="83970" name="Picture 2" descr="2 Thessalonians 2:4 Artwork | Bible Art">
            <a:extLst>
              <a:ext uri="{FF2B5EF4-FFF2-40B4-BE49-F238E27FC236}">
                <a16:creationId xmlns:a16="http://schemas.microsoft.com/office/drawing/2014/main" id="{5A4CE630-70B5-3D59-800E-B0ECE660594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9762"/>
          <a:stretch>
            <a:fillRect/>
          </a:stretch>
        </p:blipFill>
        <p:spPr bwMode="auto">
          <a:xfrm>
            <a:off x="379412" y="228599"/>
            <a:ext cx="7008811" cy="6324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126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69C21-3C6C-1335-960F-2E8C645EC4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B2C92C-5251-785E-BCE4-FBEDF695A655}"/>
              </a:ext>
            </a:extLst>
          </p:cNvPr>
          <p:cNvSpPr>
            <a:spLocks noGrp="1"/>
          </p:cNvSpPr>
          <p:nvPr>
            <p:ph type="title"/>
          </p:nvPr>
        </p:nvSpPr>
        <p:spPr>
          <a:xfrm>
            <a:off x="531812" y="152400"/>
            <a:ext cx="8001001" cy="685800"/>
          </a:xfrm>
        </p:spPr>
        <p:txBody>
          <a:bodyPr>
            <a:normAutofit/>
          </a:bodyPr>
          <a:lstStyle/>
          <a:p>
            <a:r>
              <a:rPr lang="en-US" sz="4400" dirty="0"/>
              <a:t>We Are Here</a:t>
            </a:r>
          </a:p>
        </p:txBody>
      </p:sp>
      <p:sp>
        <p:nvSpPr>
          <p:cNvPr id="3" name="Content Placeholder 2">
            <a:extLst>
              <a:ext uri="{FF2B5EF4-FFF2-40B4-BE49-F238E27FC236}">
                <a16:creationId xmlns:a16="http://schemas.microsoft.com/office/drawing/2014/main" id="{58FC13D4-17D6-10DD-1728-1F95C769CDD9}"/>
              </a:ext>
            </a:extLst>
          </p:cNvPr>
          <p:cNvSpPr>
            <a:spLocks noGrp="1"/>
          </p:cNvSpPr>
          <p:nvPr>
            <p:ph idx="1"/>
          </p:nvPr>
        </p:nvSpPr>
        <p:spPr>
          <a:xfrm>
            <a:off x="531812" y="838200"/>
            <a:ext cx="7696200" cy="5791198"/>
          </a:xfrm>
        </p:spPr>
        <p:txBody>
          <a:bodyPr>
            <a:noAutofit/>
          </a:bodyPr>
          <a:lstStyle/>
          <a:p>
            <a:r>
              <a:rPr lang="en-US" dirty="0"/>
              <a:t>Since </a:t>
            </a:r>
            <a:r>
              <a:rPr lang="en-US" b="1" dirty="0"/>
              <a:t>1844</a:t>
            </a:r>
            <a:r>
              <a:rPr lang="en-US" dirty="0"/>
              <a:t>, we live in the time of:</a:t>
            </a:r>
          </a:p>
          <a:p>
            <a:pPr lvl="1"/>
            <a:r>
              <a:rPr lang="en-US" dirty="0"/>
              <a:t>the </a:t>
            </a:r>
            <a:r>
              <a:rPr lang="en-US" b="1" dirty="0"/>
              <a:t>seventh trumpet</a:t>
            </a:r>
            <a:endParaRPr lang="en-US" dirty="0"/>
          </a:p>
          <a:p>
            <a:pPr lvl="1"/>
            <a:r>
              <a:rPr lang="en-US" dirty="0"/>
              <a:t>the </a:t>
            </a:r>
            <a:r>
              <a:rPr lang="en-US" b="1" dirty="0"/>
              <a:t>Three Angels’ Messages</a:t>
            </a:r>
            <a:endParaRPr lang="en-US" dirty="0"/>
          </a:p>
          <a:p>
            <a:pPr lvl="1"/>
            <a:r>
              <a:rPr lang="en-US" dirty="0"/>
              <a:t>the closing work of Christ’s mediation</a:t>
            </a:r>
          </a:p>
          <a:p>
            <a:r>
              <a:rPr lang="en-US" dirty="0"/>
              <a:t>The gospel is still being proclaimed</a:t>
            </a:r>
            <a:br>
              <a:rPr lang="en-US" dirty="0"/>
            </a:br>
            <a:r>
              <a:rPr lang="en-US" dirty="0"/>
              <a:t>Judgment is announced, but </a:t>
            </a:r>
            <a:r>
              <a:rPr lang="en-US" b="1" dirty="0"/>
              <a:t>reward has not yet been given</a:t>
            </a:r>
            <a:endParaRPr lang="en-US" dirty="0"/>
          </a:p>
          <a:p>
            <a:r>
              <a:rPr lang="en-US" dirty="0"/>
              <a:t>Revelation shows that </a:t>
            </a:r>
            <a:r>
              <a:rPr lang="en-US" b="1" dirty="0"/>
              <a:t>religious power once corrupted</a:t>
            </a:r>
            <a:r>
              <a:rPr lang="en-US" dirty="0"/>
              <a:t> will seek renewed authority</a:t>
            </a:r>
          </a:p>
          <a:p>
            <a:r>
              <a:rPr lang="en-US" dirty="0"/>
              <a:t>The next phase of prophecy describes how that power </a:t>
            </a:r>
            <a:r>
              <a:rPr lang="en-US" b="1" dirty="0"/>
              <a:t>reappears in a new form</a:t>
            </a:r>
            <a:r>
              <a:rPr lang="en-US" dirty="0"/>
              <a:t>… which we’ve already pre-viewed </a:t>
            </a:r>
            <a:r>
              <a:rPr lang="en-US"/>
              <a:t>in Revelation 13!  </a:t>
            </a:r>
            <a:endParaRPr lang="en-US" dirty="0"/>
          </a:p>
        </p:txBody>
      </p:sp>
      <p:pic>
        <p:nvPicPr>
          <p:cNvPr id="2051" name="Picture 3" descr="Galactic Perspective. You are here in the universe Poster | Zazzle">
            <a:extLst>
              <a:ext uri="{FF2B5EF4-FFF2-40B4-BE49-F238E27FC236}">
                <a16:creationId xmlns:a16="http://schemas.microsoft.com/office/drawing/2014/main" id="{BDA5F613-66B2-6A12-0567-43C8C56BA4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568" t="6128" r="22480" b="4088"/>
          <a:stretch>
            <a:fillRect/>
          </a:stretch>
        </p:blipFill>
        <p:spPr bwMode="auto">
          <a:xfrm>
            <a:off x="8532813" y="152400"/>
            <a:ext cx="3656012"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3037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37B14-2509-4E7C-28E0-F44DC9F68E0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A9971D4-332E-D2E7-FDE0-A10821E1902D}"/>
              </a:ext>
            </a:extLst>
          </p:cNvPr>
          <p:cNvSpPr>
            <a:spLocks noGrp="1"/>
          </p:cNvSpPr>
          <p:nvPr>
            <p:ph type="title"/>
          </p:nvPr>
        </p:nvSpPr>
        <p:spPr>
          <a:xfrm>
            <a:off x="914161" y="457201"/>
            <a:ext cx="10360501" cy="1828799"/>
          </a:xfrm>
        </p:spPr>
        <p:txBody>
          <a:bodyPr>
            <a:noAutofit/>
          </a:bodyPr>
          <a:lstStyle/>
          <a:p>
            <a:pPr lvl="0"/>
            <a:r>
              <a:rPr lang="en-US" sz="4800" dirty="0"/>
              <a:t>1. What was the purpose of the sanctuary and the service of the Levitical priesthood?</a:t>
            </a:r>
          </a:p>
        </p:txBody>
      </p:sp>
      <p:pic>
        <p:nvPicPr>
          <p:cNvPr id="2052" name="Picture 4" descr="213,000+ Question Mark Stock Photos, Pictures &amp; Royalty-Free ...">
            <a:extLst>
              <a:ext uri="{FF2B5EF4-FFF2-40B4-BE49-F238E27FC236}">
                <a16:creationId xmlns:a16="http://schemas.microsoft.com/office/drawing/2014/main" id="{D647C831-66D9-B5CC-AF18-3C3B6C99FB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3212" y="2359058"/>
            <a:ext cx="3836516" cy="33204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48CC575-1DB0-94E5-9DDE-3C7E9FCE377E}"/>
              </a:ext>
            </a:extLst>
          </p:cNvPr>
          <p:cNvSpPr txBox="1"/>
          <p:nvPr/>
        </p:nvSpPr>
        <p:spPr>
          <a:xfrm>
            <a:off x="914160" y="2362200"/>
            <a:ext cx="6551852" cy="2554545"/>
          </a:xfrm>
          <a:prstGeom prst="rect">
            <a:avLst/>
          </a:prstGeom>
          <a:noFill/>
        </p:spPr>
        <p:txBody>
          <a:bodyPr wrap="square">
            <a:spAutoFit/>
          </a:bodyPr>
          <a:lstStyle/>
          <a:p>
            <a:r>
              <a:rPr lang="en-US" sz="4000" b="1" dirty="0">
                <a:effectLst/>
                <a:latin typeface="Calibri" panose="020F0502020204030204" pitchFamily="34" charset="0"/>
                <a:ea typeface="Calibri" panose="020F0502020204030204" pitchFamily="34" charset="0"/>
              </a:rPr>
              <a:t>Answer:</a:t>
            </a:r>
            <a:r>
              <a:rPr lang="en-US" sz="4000" dirty="0">
                <a:effectLst/>
                <a:latin typeface="Calibri" panose="020F0502020204030204" pitchFamily="34" charset="0"/>
                <a:ea typeface="Calibri" panose="020F0502020204030204" pitchFamily="34" charset="0"/>
              </a:rPr>
              <a:t> It was a figure of the sanctuary and service of the priesthood of Christ.</a:t>
            </a:r>
            <a:br>
              <a:rPr lang="en-US" sz="4000" dirty="0">
                <a:effectLst/>
                <a:latin typeface="Calibri" panose="020F0502020204030204" pitchFamily="34" charset="0"/>
                <a:ea typeface="Calibri" panose="020F0502020204030204" pitchFamily="34" charset="0"/>
              </a:rPr>
            </a:br>
            <a:r>
              <a:rPr lang="en-US" sz="4000" i="1" dirty="0">
                <a:effectLst/>
                <a:latin typeface="Calibri" panose="020F0502020204030204" pitchFamily="34" charset="0"/>
                <a:ea typeface="Calibri" panose="020F0502020204030204" pitchFamily="34" charset="0"/>
              </a:rPr>
              <a:t>Hebrews 9:9, 22, 23, 11, 12, 24</a:t>
            </a:r>
            <a:endParaRPr lang="en-US" sz="4000" dirty="0"/>
          </a:p>
        </p:txBody>
      </p:sp>
    </p:spTree>
    <p:extLst>
      <p:ext uri="{BB962C8B-B14F-4D97-AF65-F5344CB8AC3E}">
        <p14:creationId xmlns:p14="http://schemas.microsoft.com/office/powerpoint/2010/main" val="312281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94362-E783-B5AF-2941-7A6799D30C0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67E766-4C50-14E5-8D4D-456651BC647A}"/>
              </a:ext>
            </a:extLst>
          </p:cNvPr>
          <p:cNvSpPr>
            <a:spLocks noGrp="1"/>
          </p:cNvSpPr>
          <p:nvPr>
            <p:ph type="body" sz="half" idx="2"/>
          </p:nvPr>
        </p:nvSpPr>
        <p:spPr>
          <a:xfrm>
            <a:off x="7759699" y="1651000"/>
            <a:ext cx="4367662" cy="4800600"/>
          </a:xfrm>
        </p:spPr>
        <p:txBody>
          <a:bodyPr>
            <a:noAutofit/>
          </a:bodyPr>
          <a:lstStyle/>
          <a:p>
            <a:r>
              <a:rPr lang="en-US" sz="3400" b="1" baseline="30000" dirty="0"/>
              <a:t>9 </a:t>
            </a:r>
            <a:r>
              <a:rPr lang="en-US" sz="3400" dirty="0"/>
              <a:t>Which was a figure for the time then present, in which were offered both gifts and sacrifices, that could not make him that did the service perfect, as pertaining to the conscience;</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06386DB-4775-EA8B-2B37-7F32B838631E}"/>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9:9, 22-23</a:t>
            </a:r>
          </a:p>
        </p:txBody>
      </p:sp>
      <p:pic>
        <p:nvPicPr>
          <p:cNvPr id="4100" name="Picture 4" descr="Communion With God : Old Testament Sacrifices - REASONED CASES FOR CHRIST">
            <a:extLst>
              <a:ext uri="{FF2B5EF4-FFF2-40B4-BE49-F238E27FC236}">
                <a16:creationId xmlns:a16="http://schemas.microsoft.com/office/drawing/2014/main" id="{2C5FD8AE-08FB-8470-1AD7-52CCF07CBE6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9412" y="571500"/>
            <a:ext cx="714375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70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DB6EE-A646-22D7-3004-ABDB36BDD6C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F382986-D499-6E9D-59CF-541E46A102C3}"/>
              </a:ext>
            </a:extLst>
          </p:cNvPr>
          <p:cNvSpPr>
            <a:spLocks noGrp="1"/>
          </p:cNvSpPr>
          <p:nvPr>
            <p:ph type="body" sz="half" idx="2"/>
          </p:nvPr>
        </p:nvSpPr>
        <p:spPr>
          <a:xfrm>
            <a:off x="7759699" y="1651000"/>
            <a:ext cx="4367662" cy="4800600"/>
          </a:xfrm>
        </p:spPr>
        <p:txBody>
          <a:bodyPr>
            <a:noAutofit/>
          </a:bodyPr>
          <a:lstStyle/>
          <a:p>
            <a:r>
              <a:rPr lang="en-US" sz="4000" b="1" baseline="30000" dirty="0"/>
              <a:t>22 </a:t>
            </a:r>
            <a:r>
              <a:rPr lang="en-US" sz="4000" dirty="0"/>
              <a:t>And almost all things are by the law purged with blood; and without shedding of blood is no remission.</a:t>
            </a:r>
            <a:endParaRPr lang="en-US" sz="307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2D70ED8-20FC-6E3B-B536-5C063FEB7820}"/>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9:9, 22-23</a:t>
            </a:r>
          </a:p>
        </p:txBody>
      </p:sp>
      <p:pic>
        <p:nvPicPr>
          <p:cNvPr id="6146" name="Picture 2" descr="Your Lamb Shall Be Without Blemish: Passover Series Part 2 – Emmaus Road  Ministries">
            <a:extLst>
              <a:ext uri="{FF2B5EF4-FFF2-40B4-BE49-F238E27FC236}">
                <a16:creationId xmlns:a16="http://schemas.microsoft.com/office/drawing/2014/main" id="{C0BB7BC2-7333-C3E0-ED21-33F504B544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3910" y="762000"/>
            <a:ext cx="7121165"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820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4FDA-BB98-A2B3-2AF0-2559A0580D6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1D69D4-8635-9A7F-9ECE-D100F1275932}"/>
              </a:ext>
            </a:extLst>
          </p:cNvPr>
          <p:cNvSpPr>
            <a:spLocks noGrp="1"/>
          </p:cNvSpPr>
          <p:nvPr>
            <p:ph type="body" sz="half" idx="2"/>
          </p:nvPr>
        </p:nvSpPr>
        <p:spPr>
          <a:xfrm>
            <a:off x="7759699" y="1651000"/>
            <a:ext cx="4367662" cy="4800600"/>
          </a:xfrm>
        </p:spPr>
        <p:txBody>
          <a:bodyPr>
            <a:noAutofit/>
          </a:bodyPr>
          <a:lstStyle/>
          <a:p>
            <a:r>
              <a:rPr lang="en-US" sz="3400" b="1" baseline="30000" dirty="0"/>
              <a:t>23 </a:t>
            </a:r>
            <a:r>
              <a:rPr lang="en-US" sz="3400" dirty="0"/>
              <a:t>It was therefore necessary that the patterns of things in the heavens should be purified with these; but the heavenly things themselves with better sacrifices than these.</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C3109C3-8E42-DF70-1137-E4DBBE5B2DF8}"/>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9:9, 22-23</a:t>
            </a:r>
          </a:p>
        </p:txBody>
      </p:sp>
      <p:pic>
        <p:nvPicPr>
          <p:cNvPr id="5122" name="Picture 2" descr="The Sacrificial Lamb | Amazing Sanctuary">
            <a:extLst>
              <a:ext uri="{FF2B5EF4-FFF2-40B4-BE49-F238E27FC236}">
                <a16:creationId xmlns:a16="http://schemas.microsoft.com/office/drawing/2014/main" id="{0C2BDD82-A437-6E90-630C-20B388DAD8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4212" y="152400"/>
            <a:ext cx="6553200" cy="65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511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A517A-ED55-B936-C866-CF5A9110B64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6C44663-65F5-6AB5-C31C-D6964E17350D}"/>
              </a:ext>
            </a:extLst>
          </p:cNvPr>
          <p:cNvSpPr>
            <a:spLocks noGrp="1"/>
          </p:cNvSpPr>
          <p:nvPr>
            <p:ph type="body" sz="half" idx="2"/>
          </p:nvPr>
        </p:nvSpPr>
        <p:spPr>
          <a:xfrm>
            <a:off x="7759699" y="1651000"/>
            <a:ext cx="4367662" cy="4800600"/>
          </a:xfrm>
        </p:spPr>
        <p:txBody>
          <a:bodyPr>
            <a:noAutofit/>
          </a:bodyPr>
          <a:lstStyle/>
          <a:p>
            <a:r>
              <a:rPr lang="en-US" sz="3400" b="1" baseline="30000" dirty="0"/>
              <a:t>11 </a:t>
            </a:r>
            <a:r>
              <a:rPr lang="en-US" sz="3400" dirty="0"/>
              <a:t>But Christ being come an high priest of good things to come, by a greater and more perfect tabernacle, not made with hands, that is to say, not of this building;</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680D8CE-A837-8AF1-A3B9-7C90AE21A2C5}"/>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9:11-12, 24</a:t>
            </a:r>
          </a:p>
        </p:txBody>
      </p:sp>
      <p:pic>
        <p:nvPicPr>
          <p:cNvPr id="7170" name="Picture 2" descr="The Great Controversy, by Ellen G. White. Chapter 24: In the Holy of Holies">
            <a:extLst>
              <a:ext uri="{FF2B5EF4-FFF2-40B4-BE49-F238E27FC236}">
                <a16:creationId xmlns:a16="http://schemas.microsoft.com/office/drawing/2014/main" id="{DBA9A800-C0D8-9DC0-F4D7-77969ED9279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341" b="6196"/>
          <a:stretch>
            <a:fillRect/>
          </a:stretch>
        </p:blipFill>
        <p:spPr bwMode="auto">
          <a:xfrm>
            <a:off x="912812" y="127000"/>
            <a:ext cx="6023068" cy="657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59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37980-C792-4920-D726-7EB387482F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5A78B3B-86AE-D2A1-7562-F783E70ABD0A}"/>
              </a:ext>
            </a:extLst>
          </p:cNvPr>
          <p:cNvSpPr>
            <a:spLocks noGrp="1"/>
          </p:cNvSpPr>
          <p:nvPr>
            <p:ph type="body" sz="half" idx="2"/>
          </p:nvPr>
        </p:nvSpPr>
        <p:spPr>
          <a:xfrm>
            <a:off x="7759699" y="1651000"/>
            <a:ext cx="4367662" cy="4800600"/>
          </a:xfrm>
        </p:spPr>
        <p:txBody>
          <a:bodyPr>
            <a:noAutofit/>
          </a:bodyPr>
          <a:lstStyle/>
          <a:p>
            <a:r>
              <a:rPr lang="en-US" sz="3600" b="1" baseline="30000" dirty="0"/>
              <a:t>12 </a:t>
            </a:r>
            <a:r>
              <a:rPr lang="en-US" sz="3600" dirty="0"/>
              <a:t>Neither by the blood of goats and calves, but by his own blood he entered in once into the holy place, having obtained eternal redemption for us.</a:t>
            </a:r>
            <a:endParaRPr lang="en-US" sz="4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8787859-AE7A-DECF-C403-71CFBA2FC18C}"/>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9:11-12, 24</a:t>
            </a:r>
          </a:p>
        </p:txBody>
      </p:sp>
      <p:pic>
        <p:nvPicPr>
          <p:cNvPr id="8194" name="Picture 2" descr="Why is Jesus Christ called the Lamb of God but also a shepherd?">
            <a:extLst>
              <a:ext uri="{FF2B5EF4-FFF2-40B4-BE49-F238E27FC236}">
                <a16:creationId xmlns:a16="http://schemas.microsoft.com/office/drawing/2014/main" id="{1D7DB604-A213-CEB9-582E-0A5EE60299F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092" r="15432"/>
          <a:stretch>
            <a:fillRect/>
          </a:stretch>
        </p:blipFill>
        <p:spPr bwMode="auto">
          <a:xfrm>
            <a:off x="303212" y="265533"/>
            <a:ext cx="7175947" cy="6326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03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B84EA-E983-2345-EAD6-7EB796BC67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2532C71-7175-CA2E-5775-5D18ACF9A88F}"/>
              </a:ext>
            </a:extLst>
          </p:cNvPr>
          <p:cNvSpPr>
            <a:spLocks noGrp="1"/>
          </p:cNvSpPr>
          <p:nvPr>
            <p:ph type="body" sz="half" idx="2"/>
          </p:nvPr>
        </p:nvSpPr>
        <p:spPr>
          <a:xfrm>
            <a:off x="7759699" y="1651000"/>
            <a:ext cx="4367662" cy="4800600"/>
          </a:xfrm>
        </p:spPr>
        <p:txBody>
          <a:bodyPr>
            <a:noAutofit/>
          </a:bodyPr>
          <a:lstStyle/>
          <a:p>
            <a:r>
              <a:rPr lang="en-US" sz="3400" b="1" baseline="30000" dirty="0"/>
              <a:t>24 </a:t>
            </a:r>
            <a:r>
              <a:rPr lang="en-US" sz="3400" dirty="0"/>
              <a:t>For Christ is not entered into the holy places made with hands, which are the figures of the true; but into heaven itself, now to appear in the presence of God for us:</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E27F182-2D83-D4B2-F31F-2473E90D71A1}"/>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9:11-12, 24</a:t>
            </a:r>
          </a:p>
        </p:txBody>
      </p:sp>
      <p:pic>
        <p:nvPicPr>
          <p:cNvPr id="9218" name="Picture 2" descr="Jewish Holy Days: The Day of Atonement – Effective Bible Study">
            <a:extLst>
              <a:ext uri="{FF2B5EF4-FFF2-40B4-BE49-F238E27FC236}">
                <a16:creationId xmlns:a16="http://schemas.microsoft.com/office/drawing/2014/main" id="{5FD92804-4564-C978-DDF7-AE3DCC07AB6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7777" b="25555"/>
          <a:stretch>
            <a:fillRect/>
          </a:stretch>
        </p:blipFill>
        <p:spPr bwMode="auto">
          <a:xfrm>
            <a:off x="303212" y="241300"/>
            <a:ext cx="7060750" cy="6276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771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E06B-8E8F-4EF4-F21D-16AE968B60F1}"/>
              </a:ext>
            </a:extLst>
          </p:cNvPr>
          <p:cNvSpPr>
            <a:spLocks noGrp="1"/>
          </p:cNvSpPr>
          <p:nvPr>
            <p:ph type="title"/>
          </p:nvPr>
        </p:nvSpPr>
        <p:spPr>
          <a:xfrm>
            <a:off x="914163" y="482600"/>
            <a:ext cx="7618650" cy="812800"/>
          </a:xfrm>
        </p:spPr>
        <p:txBody>
          <a:bodyPr>
            <a:normAutofit/>
          </a:bodyPr>
          <a:lstStyle/>
          <a:p>
            <a:r>
              <a:rPr lang="en-US" sz="4800" dirty="0"/>
              <a:t>The Sanctuary Services</a:t>
            </a:r>
          </a:p>
        </p:txBody>
      </p:sp>
      <p:sp>
        <p:nvSpPr>
          <p:cNvPr id="3" name="Content Placeholder 2">
            <a:extLst>
              <a:ext uri="{FF2B5EF4-FFF2-40B4-BE49-F238E27FC236}">
                <a16:creationId xmlns:a16="http://schemas.microsoft.com/office/drawing/2014/main" id="{9EC61F2F-A0F7-B976-BD0B-9A9D2A669D49}"/>
              </a:ext>
            </a:extLst>
          </p:cNvPr>
          <p:cNvSpPr>
            <a:spLocks noGrp="1"/>
          </p:cNvSpPr>
          <p:nvPr>
            <p:ph idx="1"/>
          </p:nvPr>
        </p:nvSpPr>
        <p:spPr>
          <a:xfrm>
            <a:off x="914162" y="1524000"/>
            <a:ext cx="6094649" cy="4749801"/>
          </a:xfrm>
        </p:spPr>
        <p:txBody>
          <a:bodyPr/>
          <a:lstStyle/>
          <a:p>
            <a:r>
              <a:rPr lang="en-US" sz="3600" dirty="0"/>
              <a:t>The sanctuary service was not an end in itself</a:t>
            </a:r>
            <a:br>
              <a:rPr lang="en-US" sz="3600" dirty="0"/>
            </a:br>
            <a:r>
              <a:rPr lang="en-US" sz="3600" dirty="0"/>
              <a:t>It was a </a:t>
            </a:r>
            <a:r>
              <a:rPr lang="en-US" sz="3600" b="1" dirty="0"/>
              <a:t>figure</a:t>
            </a:r>
            <a:r>
              <a:rPr lang="en-US" sz="3600" dirty="0"/>
              <a:t> — a teaching model of Christ’s work</a:t>
            </a:r>
          </a:p>
          <a:p>
            <a:r>
              <a:rPr lang="en-US" sz="3600" i="1" dirty="0"/>
              <a:t>“Which was a figure for the time then present.”</a:t>
            </a:r>
            <a:r>
              <a:rPr lang="en-US" sz="3600" dirty="0"/>
              <a:t> — </a:t>
            </a:r>
            <a:r>
              <a:rPr lang="en-US" sz="3600" b="1" dirty="0"/>
              <a:t>Hebrews 9:9</a:t>
            </a:r>
            <a:endParaRPr lang="en-US" sz="3600" dirty="0"/>
          </a:p>
        </p:txBody>
      </p:sp>
      <p:pic>
        <p:nvPicPr>
          <p:cNvPr id="26626" name="Picture 2" descr="The Sanctuary of the Wilderness">
            <a:extLst>
              <a:ext uri="{FF2B5EF4-FFF2-40B4-BE49-F238E27FC236}">
                <a16:creationId xmlns:a16="http://schemas.microsoft.com/office/drawing/2014/main" id="{B8068756-FDC6-BC5B-87F7-9BC9BFDB94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1314450"/>
            <a:ext cx="3800475" cy="443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61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26531-F711-00EE-A44F-53BCE10C8B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847575-7C4E-461E-7CE5-D496FC8BF892}"/>
              </a:ext>
            </a:extLst>
          </p:cNvPr>
          <p:cNvSpPr>
            <a:spLocks noGrp="1"/>
          </p:cNvSpPr>
          <p:nvPr>
            <p:ph type="title"/>
          </p:nvPr>
        </p:nvSpPr>
        <p:spPr>
          <a:xfrm>
            <a:off x="914163" y="304800"/>
            <a:ext cx="7618650" cy="762000"/>
          </a:xfrm>
        </p:spPr>
        <p:txBody>
          <a:bodyPr>
            <a:normAutofit/>
          </a:bodyPr>
          <a:lstStyle/>
          <a:p>
            <a:r>
              <a:rPr lang="en-US" sz="4800" dirty="0"/>
              <a:t>Two Phases of Ministry</a:t>
            </a:r>
          </a:p>
        </p:txBody>
      </p:sp>
      <p:sp>
        <p:nvSpPr>
          <p:cNvPr id="3" name="Content Placeholder 2">
            <a:extLst>
              <a:ext uri="{FF2B5EF4-FFF2-40B4-BE49-F238E27FC236}">
                <a16:creationId xmlns:a16="http://schemas.microsoft.com/office/drawing/2014/main" id="{53719AB8-D402-3E2E-977A-3D62C4DCDAF0}"/>
              </a:ext>
            </a:extLst>
          </p:cNvPr>
          <p:cNvSpPr>
            <a:spLocks noGrp="1"/>
          </p:cNvSpPr>
          <p:nvPr>
            <p:ph idx="1"/>
          </p:nvPr>
        </p:nvSpPr>
        <p:spPr>
          <a:xfrm>
            <a:off x="914162" y="1295400"/>
            <a:ext cx="7542450" cy="4978401"/>
          </a:xfrm>
        </p:spPr>
        <p:txBody>
          <a:bodyPr>
            <a:normAutofit fontScale="92500"/>
          </a:bodyPr>
          <a:lstStyle/>
          <a:p>
            <a:pPr marL="0" indent="0">
              <a:buNone/>
            </a:pPr>
            <a:r>
              <a:rPr lang="en-US" sz="3600" b="1" dirty="0"/>
              <a:t>1. Daily Service</a:t>
            </a:r>
            <a:endParaRPr lang="en-US" sz="3600" dirty="0"/>
          </a:p>
          <a:p>
            <a:r>
              <a:rPr lang="en-US" sz="3600" dirty="0"/>
              <a:t>Sacrifices offered continually</a:t>
            </a:r>
          </a:p>
          <a:p>
            <a:r>
              <a:rPr lang="en-US" sz="3600" dirty="0"/>
              <a:t>Sin was confessed and transferred</a:t>
            </a:r>
          </a:p>
          <a:p>
            <a:r>
              <a:rPr lang="en-US" sz="3600" dirty="0"/>
              <a:t>Forgiveness was granted</a:t>
            </a:r>
          </a:p>
          <a:p>
            <a:r>
              <a:rPr lang="en-US" sz="3500" i="1" dirty="0"/>
              <a:t>“Almost all things are by the law purged with blood.”</a:t>
            </a:r>
            <a:r>
              <a:rPr lang="en-US" sz="3500" dirty="0"/>
              <a:t> — </a:t>
            </a:r>
            <a:r>
              <a:rPr lang="en-US" sz="3500" b="1" dirty="0"/>
              <a:t>Hebrews 9:22</a:t>
            </a:r>
            <a:endParaRPr lang="en-US" sz="3500" dirty="0"/>
          </a:p>
          <a:p>
            <a:r>
              <a:rPr lang="en-US" sz="3600" dirty="0"/>
              <a:t>God’s mercy was always available</a:t>
            </a:r>
            <a:br>
              <a:rPr lang="en-US" sz="3600" dirty="0"/>
            </a:br>
            <a:r>
              <a:rPr lang="en-US" sz="3600" dirty="0"/>
              <a:t>Salvation was real and present</a:t>
            </a:r>
          </a:p>
        </p:txBody>
      </p:sp>
      <p:pic>
        <p:nvPicPr>
          <p:cNvPr id="27650" name="Picture 2" descr="The Leper at the Altar (Leveticus 14, 10), published 1886 The Leper at the Altar (Leveticus 14, 10). Purification of Diseased Skin Infections. Wood engraving, published in 1886. lamb sacrifice stock illustrations">
            <a:extLst>
              <a:ext uri="{FF2B5EF4-FFF2-40B4-BE49-F238E27FC236}">
                <a16:creationId xmlns:a16="http://schemas.microsoft.com/office/drawing/2014/main" id="{078FF5BA-F4BA-1504-0BA3-C46CB09EA1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530" r="25592"/>
          <a:stretch>
            <a:fillRect/>
          </a:stretch>
        </p:blipFill>
        <p:spPr bwMode="auto">
          <a:xfrm>
            <a:off x="8425207" y="-76200"/>
            <a:ext cx="3960814" cy="693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7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1D639-7A24-AE1F-74EC-96804B2E17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A44AC-E238-8468-DAB8-4DDD7946BEA3}"/>
              </a:ext>
            </a:extLst>
          </p:cNvPr>
          <p:cNvSpPr>
            <a:spLocks noGrp="1"/>
          </p:cNvSpPr>
          <p:nvPr>
            <p:ph type="title"/>
          </p:nvPr>
        </p:nvSpPr>
        <p:spPr>
          <a:xfrm>
            <a:off x="914163" y="152400"/>
            <a:ext cx="7618650" cy="685800"/>
          </a:xfrm>
        </p:spPr>
        <p:txBody>
          <a:bodyPr>
            <a:normAutofit/>
          </a:bodyPr>
          <a:lstStyle/>
          <a:p>
            <a:r>
              <a:rPr lang="en-US" sz="4400" dirty="0"/>
              <a:t>Two Phases of Ministry</a:t>
            </a:r>
          </a:p>
        </p:txBody>
      </p:sp>
      <p:sp>
        <p:nvSpPr>
          <p:cNvPr id="3" name="Content Placeholder 2">
            <a:extLst>
              <a:ext uri="{FF2B5EF4-FFF2-40B4-BE49-F238E27FC236}">
                <a16:creationId xmlns:a16="http://schemas.microsoft.com/office/drawing/2014/main" id="{DAE912BE-2227-7A67-5D52-9F0D280232F5}"/>
              </a:ext>
            </a:extLst>
          </p:cNvPr>
          <p:cNvSpPr>
            <a:spLocks noGrp="1"/>
          </p:cNvSpPr>
          <p:nvPr>
            <p:ph idx="1"/>
          </p:nvPr>
        </p:nvSpPr>
        <p:spPr>
          <a:xfrm>
            <a:off x="914163" y="1007165"/>
            <a:ext cx="7237650" cy="5715000"/>
          </a:xfrm>
        </p:spPr>
        <p:txBody>
          <a:bodyPr>
            <a:normAutofit fontScale="92500" lnSpcReduction="20000"/>
          </a:bodyPr>
          <a:lstStyle/>
          <a:p>
            <a:pPr marL="0" indent="0">
              <a:buNone/>
            </a:pPr>
            <a:r>
              <a:rPr lang="en-US" sz="3300" b="1" dirty="0"/>
              <a:t>2. The Day of Atonement</a:t>
            </a:r>
          </a:p>
          <a:p>
            <a:r>
              <a:rPr lang="en-US" sz="3600" dirty="0"/>
              <a:t>Occurred once each year</a:t>
            </a:r>
          </a:p>
          <a:p>
            <a:r>
              <a:rPr lang="en-US" sz="3600" dirty="0"/>
              <a:t>The sanctuary itself was cleansed</a:t>
            </a:r>
          </a:p>
          <a:p>
            <a:r>
              <a:rPr lang="en-US" sz="3600" dirty="0"/>
              <a:t>Final separation between those who accepted, those who refused atonement</a:t>
            </a:r>
          </a:p>
          <a:p>
            <a:r>
              <a:rPr lang="en-US" sz="3600" i="1" dirty="0"/>
              <a:t>“For on that day shall the priest make an atonement for you, to cleanse you.”</a:t>
            </a:r>
            <a:r>
              <a:rPr lang="en-US" sz="3600" dirty="0"/>
              <a:t> — </a:t>
            </a:r>
            <a:r>
              <a:rPr lang="en-US" sz="3600" b="1" dirty="0"/>
              <a:t>Leviticus 16:30</a:t>
            </a:r>
          </a:p>
          <a:p>
            <a:r>
              <a:rPr lang="en-US" sz="3600" dirty="0"/>
              <a:t>A work of judgment and of mercy</a:t>
            </a:r>
          </a:p>
          <a:p>
            <a:pPr marL="0" indent="0">
              <a:buNone/>
            </a:pPr>
            <a:r>
              <a:rPr lang="en-US" sz="3600" dirty="0"/>
              <a:t>   A decisive settling of cases</a:t>
            </a:r>
          </a:p>
          <a:p>
            <a:endParaRPr lang="en-US" sz="3600" dirty="0"/>
          </a:p>
        </p:txBody>
      </p:sp>
      <p:pic>
        <p:nvPicPr>
          <p:cNvPr id="29699" name="Picture 3" descr="The Day of Atonement - pearlofgreatprice">
            <a:extLst>
              <a:ext uri="{FF2B5EF4-FFF2-40B4-BE49-F238E27FC236}">
                <a16:creationId xmlns:a16="http://schemas.microsoft.com/office/drawing/2014/main" id="{D1D933EA-E4CE-1D8B-A774-C5190B5822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737" r="27356"/>
          <a:stretch>
            <a:fillRect/>
          </a:stretch>
        </p:blipFill>
        <p:spPr bwMode="auto">
          <a:xfrm>
            <a:off x="8456612" y="0"/>
            <a:ext cx="373221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20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59ACD-9DEA-F5BA-7D3F-3488238F6C0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7FF9017-494C-CC53-6E1D-099DA18D99A3}"/>
              </a:ext>
            </a:extLst>
          </p:cNvPr>
          <p:cNvSpPr>
            <a:spLocks noGrp="1"/>
          </p:cNvSpPr>
          <p:nvPr>
            <p:ph type="title"/>
          </p:nvPr>
        </p:nvSpPr>
        <p:spPr>
          <a:xfrm>
            <a:off x="914161" y="457201"/>
            <a:ext cx="10360501" cy="1447799"/>
          </a:xfrm>
        </p:spPr>
        <p:txBody>
          <a:bodyPr>
            <a:noAutofit/>
          </a:bodyPr>
          <a:lstStyle/>
          <a:p>
            <a:pPr lvl="0"/>
            <a:r>
              <a:rPr lang="en-US" sz="5400" dirty="0"/>
              <a:t>2.  In the figure, how often was the service completed?</a:t>
            </a:r>
            <a:endParaRPr lang="en-US" sz="7200" dirty="0"/>
          </a:p>
        </p:txBody>
      </p:sp>
      <p:pic>
        <p:nvPicPr>
          <p:cNvPr id="2052" name="Picture 4" descr="213,000+ Question Mark Stock Photos, Pictures &amp; Royalty-Free ...">
            <a:extLst>
              <a:ext uri="{FF2B5EF4-FFF2-40B4-BE49-F238E27FC236}">
                <a16:creationId xmlns:a16="http://schemas.microsoft.com/office/drawing/2014/main" id="{7DB1BAD6-479E-5B6A-9ABA-B7587DAED0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D87460E-4881-5FBA-0973-CA8BE78FB1F1}"/>
              </a:ext>
            </a:extLst>
          </p:cNvPr>
          <p:cNvSpPr txBox="1"/>
          <p:nvPr/>
        </p:nvSpPr>
        <p:spPr>
          <a:xfrm>
            <a:off x="914160" y="2362200"/>
            <a:ext cx="5866052" cy="1446550"/>
          </a:xfrm>
          <a:prstGeom prst="rect">
            <a:avLst/>
          </a:prstGeom>
          <a:noFill/>
        </p:spPr>
        <p:txBody>
          <a:bodyPr wrap="square">
            <a:spAutoFit/>
          </a:bodyPr>
          <a:lstStyle/>
          <a:p>
            <a:r>
              <a:rPr lang="en-US" sz="4400" i="1" dirty="0"/>
              <a:t>Leviticus 16:34; Hebrews 9:7</a:t>
            </a:r>
            <a:endParaRPr lang="en-US" sz="6600" dirty="0"/>
          </a:p>
        </p:txBody>
      </p:sp>
    </p:spTree>
    <p:extLst>
      <p:ext uri="{BB962C8B-B14F-4D97-AF65-F5344CB8AC3E}">
        <p14:creationId xmlns:p14="http://schemas.microsoft.com/office/powerpoint/2010/main" val="173473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B7B73-590C-35BA-04E3-0E3E89C059D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4F1424C-FFF6-D4EE-C08D-FC47A98A6142}"/>
              </a:ext>
            </a:extLst>
          </p:cNvPr>
          <p:cNvSpPr>
            <a:spLocks noGrp="1"/>
          </p:cNvSpPr>
          <p:nvPr>
            <p:ph type="body" sz="half" idx="2"/>
          </p:nvPr>
        </p:nvSpPr>
        <p:spPr>
          <a:xfrm>
            <a:off x="7759699" y="1651000"/>
            <a:ext cx="4367662" cy="4800600"/>
          </a:xfrm>
        </p:spPr>
        <p:txBody>
          <a:bodyPr>
            <a:noAutofit/>
          </a:bodyPr>
          <a:lstStyle/>
          <a:p>
            <a:r>
              <a:rPr lang="en-US" sz="3500" b="1" baseline="30000" dirty="0"/>
              <a:t>34 </a:t>
            </a:r>
            <a:r>
              <a:rPr lang="en-US" sz="3500" dirty="0"/>
              <a:t>And this shall be an everlasting statute unto you, to make an atonement for the children of Israel for all their sins once a year. And he did as the </a:t>
            </a:r>
            <a:r>
              <a:rPr lang="en-US" sz="3500" cap="small" dirty="0"/>
              <a:t>Lord</a:t>
            </a:r>
            <a:r>
              <a:rPr lang="en-US" sz="3500" dirty="0"/>
              <a:t> commanded Moses.</a:t>
            </a:r>
            <a:endParaRPr lang="en-US" sz="35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B30B830-3FA3-F644-B156-4901709F194E}"/>
              </a:ext>
            </a:extLst>
          </p:cNvPr>
          <p:cNvSpPr>
            <a:spLocks noGrp="1"/>
          </p:cNvSpPr>
          <p:nvPr>
            <p:ph type="title"/>
          </p:nvPr>
        </p:nvSpPr>
        <p:spPr>
          <a:xfrm>
            <a:off x="7770812" y="228600"/>
            <a:ext cx="3960812" cy="1422400"/>
          </a:xfrm>
        </p:spPr>
        <p:txBody>
          <a:bodyPr/>
          <a:lstStyle/>
          <a:p>
            <a:r>
              <a:rPr lang="en-US" sz="4400" dirty="0"/>
              <a:t>Leviticus</a:t>
            </a:r>
            <a:br>
              <a:rPr lang="en-US" sz="4400" dirty="0"/>
            </a:br>
            <a:r>
              <a:rPr lang="en-US" sz="4400" dirty="0"/>
              <a:t>16:34</a:t>
            </a:r>
          </a:p>
        </p:txBody>
      </p:sp>
      <p:pic>
        <p:nvPicPr>
          <p:cNvPr id="10242" name="Picture 2" descr="The Feasts of Israel – The Day of Atonement (Yom Kippur) – Bible.org Blogs">
            <a:extLst>
              <a:ext uri="{FF2B5EF4-FFF2-40B4-BE49-F238E27FC236}">
                <a16:creationId xmlns:a16="http://schemas.microsoft.com/office/drawing/2014/main" id="{21105EE2-16D4-C612-E94B-39D08504822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906"/>
          <a:stretch>
            <a:fillRect/>
          </a:stretch>
        </p:blipFill>
        <p:spPr bwMode="auto">
          <a:xfrm>
            <a:off x="329750" y="228600"/>
            <a:ext cx="7045325" cy="6391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92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33DC-7094-CC21-F4CB-E15083522F4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CC8A6AC-8C66-34C7-F1C7-59EFCCB3234B}"/>
              </a:ext>
            </a:extLst>
          </p:cNvPr>
          <p:cNvSpPr>
            <a:spLocks noGrp="1"/>
          </p:cNvSpPr>
          <p:nvPr>
            <p:ph type="body" sz="half" idx="2"/>
          </p:nvPr>
        </p:nvSpPr>
        <p:spPr>
          <a:xfrm>
            <a:off x="7759699" y="1651000"/>
            <a:ext cx="4367662" cy="4800600"/>
          </a:xfrm>
        </p:spPr>
        <p:txBody>
          <a:bodyPr>
            <a:noAutofit/>
          </a:bodyPr>
          <a:lstStyle/>
          <a:p>
            <a:r>
              <a:rPr lang="en-US" sz="3600" b="1" baseline="30000" dirty="0"/>
              <a:t>7 </a:t>
            </a:r>
            <a:r>
              <a:rPr lang="en-US" sz="3600" dirty="0"/>
              <a:t>But into the second went the high priest alone once every year, not without blood, which he offered for himself, and for the errors of the people:</a:t>
            </a:r>
            <a:endParaRPr lang="en-US" sz="3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1318153-A00C-6391-45F4-586F293BB165}"/>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9:7</a:t>
            </a:r>
          </a:p>
        </p:txBody>
      </p:sp>
      <p:pic>
        <p:nvPicPr>
          <p:cNvPr id="11266" name="Picture 2" descr="The Day of Atonement…a Closer Look | Churches at Home">
            <a:extLst>
              <a:ext uri="{FF2B5EF4-FFF2-40B4-BE49-F238E27FC236}">
                <a16:creationId xmlns:a16="http://schemas.microsoft.com/office/drawing/2014/main" id="{5C4068E3-4C9C-0E31-2A68-3DB7A77E5EF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598" r="21159"/>
          <a:stretch>
            <a:fillRect/>
          </a:stretch>
        </p:blipFill>
        <p:spPr bwMode="auto">
          <a:xfrm>
            <a:off x="483095" y="339241"/>
            <a:ext cx="6704011" cy="6179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6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58CB6-F538-FD68-68B2-CF46183EF60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9E350A1-115C-129F-7957-4A8A53E85D65}"/>
              </a:ext>
            </a:extLst>
          </p:cNvPr>
          <p:cNvSpPr>
            <a:spLocks noGrp="1"/>
          </p:cNvSpPr>
          <p:nvPr>
            <p:ph type="title"/>
          </p:nvPr>
        </p:nvSpPr>
        <p:spPr>
          <a:xfrm>
            <a:off x="914161" y="457201"/>
            <a:ext cx="10360501" cy="1447799"/>
          </a:xfrm>
        </p:spPr>
        <p:txBody>
          <a:bodyPr>
            <a:noAutofit/>
          </a:bodyPr>
          <a:lstStyle/>
          <a:p>
            <a:pPr lvl="0"/>
            <a:r>
              <a:rPr lang="en-US" sz="5400" dirty="0"/>
              <a:t>3.  In the reality, how often will it be completed?</a:t>
            </a:r>
            <a:endParaRPr lang="en-US" sz="11500" dirty="0"/>
          </a:p>
        </p:txBody>
      </p:sp>
      <p:pic>
        <p:nvPicPr>
          <p:cNvPr id="2052" name="Picture 4" descr="213,000+ Question Mark Stock Photos, Pictures &amp; Royalty-Free ...">
            <a:extLst>
              <a:ext uri="{FF2B5EF4-FFF2-40B4-BE49-F238E27FC236}">
                <a16:creationId xmlns:a16="http://schemas.microsoft.com/office/drawing/2014/main" id="{62018789-F361-38A8-C7CB-920809EB0B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412" y="2362200"/>
            <a:ext cx="4361137" cy="3774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806EB3C-A692-8438-88BC-BF1A9BCDE19C}"/>
              </a:ext>
            </a:extLst>
          </p:cNvPr>
          <p:cNvSpPr txBox="1"/>
          <p:nvPr/>
        </p:nvSpPr>
        <p:spPr>
          <a:xfrm>
            <a:off x="914160" y="2362200"/>
            <a:ext cx="5866052" cy="1569660"/>
          </a:xfrm>
          <a:prstGeom prst="rect">
            <a:avLst/>
          </a:prstGeom>
          <a:noFill/>
        </p:spPr>
        <p:txBody>
          <a:bodyPr wrap="square">
            <a:spAutoFit/>
          </a:bodyPr>
          <a:lstStyle/>
          <a:p>
            <a:pPr lvl="0"/>
            <a:r>
              <a:rPr lang="en-US" sz="4800" i="1" dirty="0"/>
              <a:t>Hebrews 9:12, 24–26; </a:t>
            </a:r>
          </a:p>
          <a:p>
            <a:pPr lvl="0"/>
            <a:r>
              <a:rPr lang="en-US" sz="4800" i="1" dirty="0"/>
              <a:t>Hebrews 10:3, 10</a:t>
            </a:r>
            <a:endParaRPr lang="en-US" sz="4800" dirty="0"/>
          </a:p>
        </p:txBody>
      </p:sp>
    </p:spTree>
    <p:extLst>
      <p:ext uri="{BB962C8B-B14F-4D97-AF65-F5344CB8AC3E}">
        <p14:creationId xmlns:p14="http://schemas.microsoft.com/office/powerpoint/2010/main" val="3235217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A4FD9-7C82-6F49-13F3-385DB35965B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CBB2939-5033-703A-AE44-E657E280944C}"/>
              </a:ext>
            </a:extLst>
          </p:cNvPr>
          <p:cNvSpPr>
            <a:spLocks noGrp="1"/>
          </p:cNvSpPr>
          <p:nvPr>
            <p:ph type="body" sz="half" idx="2"/>
          </p:nvPr>
        </p:nvSpPr>
        <p:spPr>
          <a:xfrm>
            <a:off x="7759699" y="1651000"/>
            <a:ext cx="4367662" cy="4800600"/>
          </a:xfrm>
        </p:spPr>
        <p:txBody>
          <a:bodyPr>
            <a:noAutofit/>
          </a:bodyPr>
          <a:lstStyle/>
          <a:p>
            <a:r>
              <a:rPr lang="en-US" sz="3600" b="1" baseline="30000" dirty="0"/>
              <a:t>12 </a:t>
            </a:r>
            <a:r>
              <a:rPr lang="en-US" sz="3600" dirty="0"/>
              <a:t>Neither by the blood of goats and calves, but by his own blood he entered in once into the holy place, having obtained eternal redemption for us.</a:t>
            </a:r>
            <a:endParaRPr lang="en-US" sz="5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CD0B2EF-E00B-9D55-AB7F-9FEAAE41DE7A}"/>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9:12, 24-26</a:t>
            </a:r>
          </a:p>
        </p:txBody>
      </p:sp>
      <p:pic>
        <p:nvPicPr>
          <p:cNvPr id="12292" name="Picture 4" descr="Yom Kippur Temple service - Wikipedia">
            <a:extLst>
              <a:ext uri="{FF2B5EF4-FFF2-40B4-BE49-F238E27FC236}">
                <a16:creationId xmlns:a16="http://schemas.microsoft.com/office/drawing/2014/main" id="{18A0B41B-9AA0-7550-6B6E-C84F2E38FF0F}"/>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b="41841"/>
          <a:stretch>
            <a:fillRect/>
          </a:stretch>
        </p:blipFill>
        <p:spPr bwMode="auto">
          <a:xfrm>
            <a:off x="457201" y="228599"/>
            <a:ext cx="6780211" cy="622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90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42BF5-DCD8-DBA4-F9D8-E2E087A4ED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E9164C1-B571-DC78-F86A-B7DA1C0AA93E}"/>
              </a:ext>
            </a:extLst>
          </p:cNvPr>
          <p:cNvSpPr>
            <a:spLocks noGrp="1"/>
          </p:cNvSpPr>
          <p:nvPr>
            <p:ph type="body" sz="half" idx="2"/>
          </p:nvPr>
        </p:nvSpPr>
        <p:spPr>
          <a:xfrm>
            <a:off x="7759699" y="1651000"/>
            <a:ext cx="4367662" cy="4800600"/>
          </a:xfrm>
        </p:spPr>
        <p:txBody>
          <a:bodyPr>
            <a:noAutofit/>
          </a:bodyPr>
          <a:lstStyle/>
          <a:p>
            <a:r>
              <a:rPr lang="en-US" sz="3400" b="1" baseline="30000" dirty="0"/>
              <a:t>24 </a:t>
            </a:r>
            <a:r>
              <a:rPr lang="en-US" sz="3400" dirty="0"/>
              <a:t>For Christ is not entered into the holy places made with hands, which are the figures of the true; but into heaven itself, now to appear in the presence of God for us:</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C09023B-4136-BF85-0DE6-03B2856B196A}"/>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9:12, 24-26</a:t>
            </a:r>
          </a:p>
        </p:txBody>
      </p:sp>
      <p:pic>
        <p:nvPicPr>
          <p:cNvPr id="13316" name="Picture 4" descr="Corruption in the Most Holy Place – The Back of My Mind">
            <a:extLst>
              <a:ext uri="{FF2B5EF4-FFF2-40B4-BE49-F238E27FC236}">
                <a16:creationId xmlns:a16="http://schemas.microsoft.com/office/drawing/2014/main" id="{9BA8F75B-E062-86A1-2923-A0A6831A10B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2" y="288562"/>
            <a:ext cx="6936536" cy="6163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47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242E8-B30D-78D3-BCB1-0461F120E75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062D15-DF1C-3135-ADAF-9B9AD19ED972}"/>
              </a:ext>
            </a:extLst>
          </p:cNvPr>
          <p:cNvSpPr>
            <a:spLocks noGrp="1"/>
          </p:cNvSpPr>
          <p:nvPr>
            <p:ph type="body" sz="half" idx="2"/>
          </p:nvPr>
        </p:nvSpPr>
        <p:spPr>
          <a:xfrm>
            <a:off x="7759699" y="1651000"/>
            <a:ext cx="4367662" cy="4800600"/>
          </a:xfrm>
        </p:spPr>
        <p:txBody>
          <a:bodyPr>
            <a:noAutofit/>
          </a:bodyPr>
          <a:lstStyle/>
          <a:p>
            <a:r>
              <a:rPr lang="en-US" sz="3600" b="1" baseline="30000" dirty="0"/>
              <a:t>25 </a:t>
            </a:r>
            <a:r>
              <a:rPr lang="en-US" sz="3600" dirty="0"/>
              <a:t>Nor yet that he should offer himself often, as the high priest </a:t>
            </a:r>
            <a:r>
              <a:rPr lang="en-US" sz="3600" dirty="0" err="1"/>
              <a:t>entereth</a:t>
            </a:r>
            <a:r>
              <a:rPr lang="en-US" sz="3600" dirty="0"/>
              <a:t> into the holy place every year with blood of others;</a:t>
            </a:r>
            <a:endParaRPr lang="en-US" sz="3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57A36C0-A5BF-7D2A-3E19-9B3E6AAFC763}"/>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9:12, 24-26</a:t>
            </a:r>
          </a:p>
        </p:txBody>
      </p:sp>
      <p:pic>
        <p:nvPicPr>
          <p:cNvPr id="14338" name="Picture 2" descr="Before calvary only the high priest was allowed to enter into the Holy of  Holies in the temple (which represented the presence of God) and it was  separated from the people by">
            <a:extLst>
              <a:ext uri="{FF2B5EF4-FFF2-40B4-BE49-F238E27FC236}">
                <a16:creationId xmlns:a16="http://schemas.microsoft.com/office/drawing/2014/main" id="{70492CEA-EC01-2C5B-84DE-513582981DB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038"/>
          <a:stretch>
            <a:fillRect/>
          </a:stretch>
        </p:blipFill>
        <p:spPr bwMode="auto">
          <a:xfrm>
            <a:off x="303212" y="228601"/>
            <a:ext cx="7060750" cy="622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916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F4D01-56FC-A39A-9C6E-3CCB6D4EEDD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6C3ECF-C831-4607-7EDD-0412C9B1D7A1}"/>
              </a:ext>
            </a:extLst>
          </p:cNvPr>
          <p:cNvSpPr>
            <a:spLocks noGrp="1"/>
          </p:cNvSpPr>
          <p:nvPr>
            <p:ph type="body" sz="half" idx="2"/>
          </p:nvPr>
        </p:nvSpPr>
        <p:spPr>
          <a:xfrm>
            <a:off x="7759699" y="1651000"/>
            <a:ext cx="4367662" cy="4800600"/>
          </a:xfrm>
        </p:spPr>
        <p:txBody>
          <a:bodyPr>
            <a:noAutofit/>
          </a:bodyPr>
          <a:lstStyle/>
          <a:p>
            <a:r>
              <a:rPr lang="en-US" sz="3600" b="1" baseline="30000" dirty="0"/>
              <a:t>26 </a:t>
            </a:r>
            <a:r>
              <a:rPr lang="en-US" sz="3600" dirty="0"/>
              <a:t>For then must he often have suffered since the foundation of the world: but now once in the end of the world hath he appeared to put away sin by the sacrifice of himself.</a:t>
            </a:r>
            <a:endParaRPr lang="en-US" sz="5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A12DB743-40CE-C7E1-A829-16E1C931D4EA}"/>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9:12, 24-26</a:t>
            </a:r>
          </a:p>
        </p:txBody>
      </p:sp>
      <p:pic>
        <p:nvPicPr>
          <p:cNvPr id="15362" name="Picture 2" descr="The Crucifixion and Death of Jesus - Bible Story &amp; Meaning | Bible Study  Tools">
            <a:extLst>
              <a:ext uri="{FF2B5EF4-FFF2-40B4-BE49-F238E27FC236}">
                <a16:creationId xmlns:a16="http://schemas.microsoft.com/office/drawing/2014/main" id="{3BE3AE9E-F925-3E47-B6E6-02B9B037DD1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5751" r="2693"/>
          <a:stretch>
            <a:fillRect/>
          </a:stretch>
        </p:blipFill>
        <p:spPr bwMode="auto">
          <a:xfrm>
            <a:off x="550576" y="952500"/>
            <a:ext cx="6783067"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36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5400" dirty="0"/>
              <a:t>The Third Angel’s Message</a:t>
            </a:r>
            <a:br>
              <a:rPr lang="en-US" dirty="0"/>
            </a:br>
            <a:r>
              <a:rPr lang="en-US" sz="3200" dirty="0"/>
              <a:t>Lesson 5:  The Time of the Message - Concluded</a:t>
            </a:r>
            <a:endParaRPr lang="en-US" dirty="0"/>
          </a:p>
        </p:txBody>
      </p:sp>
      <p:sp>
        <p:nvSpPr>
          <p:cNvPr id="2" name="Subtitle 1"/>
          <p:cNvSpPr>
            <a:spLocks noGrp="1"/>
          </p:cNvSpPr>
          <p:nvPr>
            <p:ph type="subTitle" idx="1"/>
          </p:nvPr>
        </p:nvSpPr>
        <p:spPr/>
        <p:txBody>
          <a:bodyPr>
            <a:normAutofit/>
          </a:bodyPr>
          <a:lstStyle/>
          <a:p>
            <a:r>
              <a:rPr lang="en-US" b="1" dirty="0"/>
              <a:t>August 4,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5,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6BB0F-ACCB-6A47-0505-EC7692E0942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CFB2A92-4693-3BD7-34EE-4933BC8AA6C3}"/>
              </a:ext>
            </a:extLst>
          </p:cNvPr>
          <p:cNvSpPr>
            <a:spLocks noGrp="1"/>
          </p:cNvSpPr>
          <p:nvPr>
            <p:ph type="body" sz="half" idx="2"/>
          </p:nvPr>
        </p:nvSpPr>
        <p:spPr>
          <a:xfrm>
            <a:off x="7759699" y="1651000"/>
            <a:ext cx="4367662" cy="4800600"/>
          </a:xfrm>
        </p:spPr>
        <p:txBody>
          <a:bodyPr>
            <a:noAutofit/>
          </a:bodyPr>
          <a:lstStyle/>
          <a:p>
            <a:r>
              <a:rPr lang="en-US" sz="4000" b="1" baseline="30000" dirty="0"/>
              <a:t>3 </a:t>
            </a:r>
            <a:r>
              <a:rPr lang="en-US" sz="4000" dirty="0"/>
              <a:t>But in those sacrifices there is a remembrance again made of sins every year.</a:t>
            </a:r>
            <a:endParaRPr lang="en-US" sz="8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9D5C713-0E1F-95FC-4AA9-D18C9479512F}"/>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10:3, 10</a:t>
            </a:r>
          </a:p>
        </p:txBody>
      </p:sp>
      <p:pic>
        <p:nvPicPr>
          <p:cNvPr id="16386" name="Picture 2" descr="Offerings">
            <a:extLst>
              <a:ext uri="{FF2B5EF4-FFF2-40B4-BE49-F238E27FC236}">
                <a16:creationId xmlns:a16="http://schemas.microsoft.com/office/drawing/2014/main" id="{025FD421-A4F5-B64F-33A6-586540B3E2A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000" b="14348"/>
          <a:stretch>
            <a:fillRect/>
          </a:stretch>
        </p:blipFill>
        <p:spPr bwMode="auto">
          <a:xfrm>
            <a:off x="760412" y="228600"/>
            <a:ext cx="6373317" cy="6437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770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0B2F7-D171-B656-3A24-1BC30CF5CBA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15F7337-EBB1-DE41-F000-4356C3142D3E}"/>
              </a:ext>
            </a:extLst>
          </p:cNvPr>
          <p:cNvSpPr>
            <a:spLocks noGrp="1"/>
          </p:cNvSpPr>
          <p:nvPr>
            <p:ph type="body" sz="half" idx="2"/>
          </p:nvPr>
        </p:nvSpPr>
        <p:spPr>
          <a:xfrm>
            <a:off x="7759699" y="1651000"/>
            <a:ext cx="4367662" cy="4800600"/>
          </a:xfrm>
        </p:spPr>
        <p:txBody>
          <a:bodyPr>
            <a:noAutofit/>
          </a:bodyPr>
          <a:lstStyle/>
          <a:p>
            <a:r>
              <a:rPr lang="en-US" sz="4000" b="1" baseline="30000" dirty="0"/>
              <a:t>10 </a:t>
            </a:r>
            <a:r>
              <a:rPr lang="en-US" sz="4000" dirty="0"/>
              <a:t>By the which will we are sanctified through the offering of the body of Jesus Christ once for all.</a:t>
            </a:r>
            <a:endParaRPr lang="en-US" sz="19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334018F-6978-4CD9-CE4A-D9690B131C2E}"/>
              </a:ext>
            </a:extLst>
          </p:cNvPr>
          <p:cNvSpPr>
            <a:spLocks noGrp="1"/>
          </p:cNvSpPr>
          <p:nvPr>
            <p:ph type="title"/>
          </p:nvPr>
        </p:nvSpPr>
        <p:spPr>
          <a:xfrm>
            <a:off x="7770812" y="228600"/>
            <a:ext cx="3960812" cy="1422400"/>
          </a:xfrm>
        </p:spPr>
        <p:txBody>
          <a:bodyPr/>
          <a:lstStyle/>
          <a:p>
            <a:r>
              <a:rPr lang="en-US" sz="4400" dirty="0"/>
              <a:t>Hebrews </a:t>
            </a:r>
            <a:br>
              <a:rPr lang="en-US" sz="4400" dirty="0"/>
            </a:br>
            <a:r>
              <a:rPr lang="en-US" sz="4400" dirty="0"/>
              <a:t>10:3, 10</a:t>
            </a:r>
          </a:p>
        </p:txBody>
      </p:sp>
      <p:pic>
        <p:nvPicPr>
          <p:cNvPr id="17410" name="Picture 2" descr="Lessons from the Crucifixion of Jesus: Embracing the Depth of His Sacrifice">
            <a:extLst>
              <a:ext uri="{FF2B5EF4-FFF2-40B4-BE49-F238E27FC236}">
                <a16:creationId xmlns:a16="http://schemas.microsoft.com/office/drawing/2014/main" id="{458C903A-236D-1848-0093-5FC67788A5C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688" r="21160"/>
          <a:stretch>
            <a:fillRect/>
          </a:stretch>
        </p:blipFill>
        <p:spPr bwMode="auto">
          <a:xfrm>
            <a:off x="303212" y="443096"/>
            <a:ext cx="7060750" cy="6008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627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E467A-662D-D96C-FC37-BEDDDF194BE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4D3BBF0-C048-CDE2-36AE-1353CF87A5A1}"/>
              </a:ext>
            </a:extLst>
          </p:cNvPr>
          <p:cNvSpPr>
            <a:spLocks noGrp="1"/>
          </p:cNvSpPr>
          <p:nvPr>
            <p:ph type="title"/>
          </p:nvPr>
        </p:nvSpPr>
        <p:spPr>
          <a:xfrm>
            <a:off x="914161" y="457201"/>
            <a:ext cx="10360501" cy="2209799"/>
          </a:xfrm>
        </p:spPr>
        <p:txBody>
          <a:bodyPr>
            <a:noAutofit/>
          </a:bodyPr>
          <a:lstStyle/>
          <a:p>
            <a:pPr lvl="0"/>
            <a:r>
              <a:rPr lang="en-US" sz="4400" dirty="0"/>
              <a:t>4.  What was that day’s service called which was performed on the last day of the annual service of the earthly sanctuary?</a:t>
            </a:r>
            <a:endParaRPr lang="en-US" sz="16600" dirty="0"/>
          </a:p>
        </p:txBody>
      </p:sp>
      <p:pic>
        <p:nvPicPr>
          <p:cNvPr id="2052" name="Picture 4" descr="213,000+ Question Mark Stock Photos, Pictures &amp; Royalty-Free ...">
            <a:extLst>
              <a:ext uri="{FF2B5EF4-FFF2-40B4-BE49-F238E27FC236}">
                <a16:creationId xmlns:a16="http://schemas.microsoft.com/office/drawing/2014/main" id="{AC7929F4-C669-1E66-FBBC-D654879BB5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3705" y="2895600"/>
            <a:ext cx="3744844" cy="32411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9118A8E-8539-9E0F-9430-C3B4D6B53A27}"/>
              </a:ext>
            </a:extLst>
          </p:cNvPr>
          <p:cNvSpPr txBox="1"/>
          <p:nvPr/>
        </p:nvSpPr>
        <p:spPr>
          <a:xfrm>
            <a:off x="865348" y="2895600"/>
            <a:ext cx="6676864" cy="3170099"/>
          </a:xfrm>
          <a:prstGeom prst="rect">
            <a:avLst/>
          </a:prstGeom>
          <a:noFill/>
        </p:spPr>
        <p:txBody>
          <a:bodyPr wrap="square">
            <a:spAutoFit/>
          </a:bodyPr>
          <a:lstStyle/>
          <a:p>
            <a:pPr lvl="0"/>
            <a:r>
              <a:rPr lang="en-US" sz="4000" b="1" dirty="0"/>
              <a:t>Answer:</a:t>
            </a:r>
            <a:r>
              <a:rPr lang="en-US" sz="4000" dirty="0"/>
              <a:t> The atonement, cleansing of the sanctuary, and “reconciling” the sanctuary.</a:t>
            </a:r>
            <a:br>
              <a:rPr lang="en-US" sz="4000" dirty="0"/>
            </a:br>
            <a:r>
              <a:rPr lang="en-US" sz="4000" i="1" dirty="0"/>
              <a:t>Leviticus 16:19, 20, 33</a:t>
            </a:r>
            <a:endParaRPr lang="en-US" sz="7200" dirty="0"/>
          </a:p>
        </p:txBody>
      </p:sp>
    </p:spTree>
    <p:extLst>
      <p:ext uri="{BB962C8B-B14F-4D97-AF65-F5344CB8AC3E}">
        <p14:creationId xmlns:p14="http://schemas.microsoft.com/office/powerpoint/2010/main" val="1389782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D135A-E18C-7509-304D-D4A7B4E9EE5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48C00A1-A3C0-76F5-C207-C7A600052919}"/>
              </a:ext>
            </a:extLst>
          </p:cNvPr>
          <p:cNvSpPr>
            <a:spLocks noGrp="1"/>
          </p:cNvSpPr>
          <p:nvPr>
            <p:ph type="body" sz="half" idx="2"/>
          </p:nvPr>
        </p:nvSpPr>
        <p:spPr>
          <a:xfrm>
            <a:off x="7759699" y="1651000"/>
            <a:ext cx="4202113" cy="4800600"/>
          </a:xfrm>
        </p:spPr>
        <p:txBody>
          <a:bodyPr>
            <a:noAutofit/>
          </a:bodyPr>
          <a:lstStyle/>
          <a:p>
            <a:r>
              <a:rPr lang="en-US" sz="3600" b="1" baseline="30000" dirty="0"/>
              <a:t>19 </a:t>
            </a:r>
            <a:r>
              <a:rPr lang="en-US" sz="3600" dirty="0"/>
              <a:t>And he shall sprinkle of the blood upon it with his finger seven times, and cleanse it, and hallow it from the uncleanness of the children of Israel.</a:t>
            </a:r>
            <a:endParaRPr lang="en-US" sz="41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28D27E4-9FC1-456A-450A-5B76213CD632}"/>
              </a:ext>
            </a:extLst>
          </p:cNvPr>
          <p:cNvSpPr>
            <a:spLocks noGrp="1"/>
          </p:cNvSpPr>
          <p:nvPr>
            <p:ph type="title"/>
          </p:nvPr>
        </p:nvSpPr>
        <p:spPr>
          <a:xfrm>
            <a:off x="7770812" y="228600"/>
            <a:ext cx="3960812" cy="1422400"/>
          </a:xfrm>
        </p:spPr>
        <p:txBody>
          <a:bodyPr/>
          <a:lstStyle/>
          <a:p>
            <a:r>
              <a:rPr lang="en-US" sz="4400" dirty="0"/>
              <a:t>Leviticus </a:t>
            </a:r>
            <a:br>
              <a:rPr lang="en-US" sz="4400" dirty="0"/>
            </a:br>
            <a:r>
              <a:rPr lang="en-US" sz="4400" dirty="0"/>
              <a:t>16:19, 20, 33</a:t>
            </a:r>
          </a:p>
        </p:txBody>
      </p:sp>
      <p:pic>
        <p:nvPicPr>
          <p:cNvPr id="18434" name="Picture 2" descr="Reflections from the Pew 57 - Forthview Church">
            <a:extLst>
              <a:ext uri="{FF2B5EF4-FFF2-40B4-BE49-F238E27FC236}">
                <a16:creationId xmlns:a16="http://schemas.microsoft.com/office/drawing/2014/main" id="{D64882A8-078E-7B06-9FA6-1BF22493CC1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641"/>
          <a:stretch>
            <a:fillRect/>
          </a:stretch>
        </p:blipFill>
        <p:spPr bwMode="auto">
          <a:xfrm>
            <a:off x="227013" y="381000"/>
            <a:ext cx="7196865" cy="6215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85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A7B84-AAF1-94AF-2251-91900189413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12DFA6-3946-8BF7-52F7-8B24D0F571BB}"/>
              </a:ext>
            </a:extLst>
          </p:cNvPr>
          <p:cNvSpPr>
            <a:spLocks noGrp="1"/>
          </p:cNvSpPr>
          <p:nvPr>
            <p:ph type="body" sz="half" idx="2"/>
          </p:nvPr>
        </p:nvSpPr>
        <p:spPr>
          <a:xfrm>
            <a:off x="7759699" y="1651000"/>
            <a:ext cx="4202113" cy="4800600"/>
          </a:xfrm>
        </p:spPr>
        <p:txBody>
          <a:bodyPr>
            <a:noAutofit/>
          </a:bodyPr>
          <a:lstStyle/>
          <a:p>
            <a:r>
              <a:rPr lang="en-US" sz="3600" b="1" baseline="30000" dirty="0"/>
              <a:t>20 </a:t>
            </a:r>
            <a:r>
              <a:rPr lang="en-US" sz="3600" dirty="0"/>
              <a:t>And when he hath made an end of reconciling the holy place, and the tabernacle of the congregation, and the altar, he shall bring the live goat:</a:t>
            </a:r>
            <a:endParaRPr lang="en-US" sz="85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95178CB-9C8D-411B-118C-0F8379FC1010}"/>
              </a:ext>
            </a:extLst>
          </p:cNvPr>
          <p:cNvSpPr>
            <a:spLocks noGrp="1"/>
          </p:cNvSpPr>
          <p:nvPr>
            <p:ph type="title"/>
          </p:nvPr>
        </p:nvSpPr>
        <p:spPr>
          <a:xfrm>
            <a:off x="7770812" y="228600"/>
            <a:ext cx="3960812" cy="1422400"/>
          </a:xfrm>
        </p:spPr>
        <p:txBody>
          <a:bodyPr/>
          <a:lstStyle/>
          <a:p>
            <a:r>
              <a:rPr lang="en-US" sz="4400" dirty="0"/>
              <a:t>Leviticus </a:t>
            </a:r>
            <a:br>
              <a:rPr lang="en-US" sz="4400" dirty="0"/>
            </a:br>
            <a:r>
              <a:rPr lang="en-US" sz="4400" dirty="0"/>
              <a:t>16:19, 20, 33</a:t>
            </a:r>
          </a:p>
        </p:txBody>
      </p:sp>
      <p:pic>
        <p:nvPicPr>
          <p:cNvPr id="19458" name="Picture 2" descr="Redeemer of Israel: Understanding the Day of Atonement or Yom Kippur">
            <a:extLst>
              <a:ext uri="{FF2B5EF4-FFF2-40B4-BE49-F238E27FC236}">
                <a16:creationId xmlns:a16="http://schemas.microsoft.com/office/drawing/2014/main" id="{4FE8DB63-F13E-D2CD-F28F-D099DA3A5EE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5750" r="5002" b="7147"/>
          <a:stretch>
            <a:fillRect/>
          </a:stretch>
        </p:blipFill>
        <p:spPr bwMode="auto">
          <a:xfrm>
            <a:off x="225425" y="152400"/>
            <a:ext cx="7250112"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089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77224-0036-BF39-71CA-8724C37F208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FE15E3E-39B3-FC68-9332-9B82FAA30219}"/>
              </a:ext>
            </a:extLst>
          </p:cNvPr>
          <p:cNvSpPr>
            <a:spLocks noGrp="1"/>
          </p:cNvSpPr>
          <p:nvPr>
            <p:ph type="body" sz="half" idx="2"/>
          </p:nvPr>
        </p:nvSpPr>
        <p:spPr>
          <a:xfrm>
            <a:off x="7759699" y="1651000"/>
            <a:ext cx="4202113" cy="4800600"/>
          </a:xfrm>
        </p:spPr>
        <p:txBody>
          <a:bodyPr>
            <a:noAutofit/>
          </a:bodyPr>
          <a:lstStyle/>
          <a:p>
            <a:r>
              <a:rPr lang="en-US" sz="3000" b="1" baseline="30000" dirty="0"/>
              <a:t>33 </a:t>
            </a:r>
            <a:r>
              <a:rPr lang="en-US" sz="3000" dirty="0"/>
              <a:t>And he shall make an atonement for the holy sanctuary, and he shall make an atonement for the tabernacle of the congregation, and for the altar, and he shall make an atonement for the priests, and for all the people of the congregation.</a:t>
            </a:r>
            <a:endParaRPr lang="en-US" sz="3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DFC3594-00A9-E3BD-73AA-4B75F464A2A9}"/>
              </a:ext>
            </a:extLst>
          </p:cNvPr>
          <p:cNvSpPr>
            <a:spLocks noGrp="1"/>
          </p:cNvSpPr>
          <p:nvPr>
            <p:ph type="title"/>
          </p:nvPr>
        </p:nvSpPr>
        <p:spPr>
          <a:xfrm>
            <a:off x="7770812" y="228600"/>
            <a:ext cx="3960812" cy="1422400"/>
          </a:xfrm>
        </p:spPr>
        <p:txBody>
          <a:bodyPr/>
          <a:lstStyle/>
          <a:p>
            <a:r>
              <a:rPr lang="en-US" sz="4400" dirty="0"/>
              <a:t>Leviticus </a:t>
            </a:r>
            <a:br>
              <a:rPr lang="en-US" sz="4400" dirty="0"/>
            </a:br>
            <a:r>
              <a:rPr lang="en-US" sz="4400" dirty="0"/>
              <a:t>16:19, 20, 33</a:t>
            </a:r>
          </a:p>
        </p:txBody>
      </p:sp>
      <p:pic>
        <p:nvPicPr>
          <p:cNvPr id="20482" name="Picture 2" descr="The Feast of Yom Kippur {The Day of Atonement} – Part 1 – Days of Noah">
            <a:extLst>
              <a:ext uri="{FF2B5EF4-FFF2-40B4-BE49-F238E27FC236}">
                <a16:creationId xmlns:a16="http://schemas.microsoft.com/office/drawing/2014/main" id="{0B511CBA-FE23-E0E1-5F79-5AAD0518581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735" t="746" r="1935" b="-746"/>
          <a:stretch>
            <a:fillRect/>
          </a:stretch>
        </p:blipFill>
        <p:spPr bwMode="auto">
          <a:xfrm>
            <a:off x="196850" y="238125"/>
            <a:ext cx="7252089" cy="638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437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4B569-5C50-D3C1-9628-AC75DD8588E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864AA90-07DD-6DD7-2F67-4CB560B3DAE6}"/>
              </a:ext>
            </a:extLst>
          </p:cNvPr>
          <p:cNvSpPr>
            <a:spLocks noGrp="1"/>
          </p:cNvSpPr>
          <p:nvPr>
            <p:ph type="title"/>
          </p:nvPr>
        </p:nvSpPr>
        <p:spPr>
          <a:xfrm>
            <a:off x="914161" y="457201"/>
            <a:ext cx="10360501" cy="1828799"/>
          </a:xfrm>
        </p:spPr>
        <p:txBody>
          <a:bodyPr>
            <a:noAutofit/>
          </a:bodyPr>
          <a:lstStyle/>
          <a:p>
            <a:pPr lvl="0"/>
            <a:r>
              <a:rPr lang="en-US" sz="4400" dirty="0"/>
              <a:t>5. What made it necessary to cleanse, or reconcile, this sanctuary?</a:t>
            </a:r>
            <a:endParaRPr lang="en-US" sz="23900" dirty="0"/>
          </a:p>
        </p:txBody>
      </p:sp>
      <p:pic>
        <p:nvPicPr>
          <p:cNvPr id="2052" name="Picture 4" descr="213,000+ Question Mark Stock Photos, Pictures &amp; Royalty-Free ...">
            <a:extLst>
              <a:ext uri="{FF2B5EF4-FFF2-40B4-BE49-F238E27FC236}">
                <a16:creationId xmlns:a16="http://schemas.microsoft.com/office/drawing/2014/main" id="{FEABCACD-7B26-3B90-2948-D845F8A3FD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1328" y="2209800"/>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7D09585-71EB-4683-C4B1-C6B71526A9C2}"/>
              </a:ext>
            </a:extLst>
          </p:cNvPr>
          <p:cNvSpPr txBox="1"/>
          <p:nvPr/>
        </p:nvSpPr>
        <p:spPr>
          <a:xfrm>
            <a:off x="914161" y="2453549"/>
            <a:ext cx="5713651" cy="707886"/>
          </a:xfrm>
          <a:prstGeom prst="rect">
            <a:avLst/>
          </a:prstGeom>
          <a:noFill/>
        </p:spPr>
        <p:txBody>
          <a:bodyPr wrap="square">
            <a:spAutoFit/>
          </a:bodyPr>
          <a:lstStyle/>
          <a:p>
            <a:pPr lvl="0"/>
            <a:r>
              <a:rPr lang="en-US" sz="4000" i="1" dirty="0"/>
              <a:t>Leviticus 16:16, 30, 34</a:t>
            </a:r>
            <a:endParaRPr lang="en-US" sz="7200" dirty="0"/>
          </a:p>
        </p:txBody>
      </p:sp>
    </p:spTree>
    <p:extLst>
      <p:ext uri="{BB962C8B-B14F-4D97-AF65-F5344CB8AC3E}">
        <p14:creationId xmlns:p14="http://schemas.microsoft.com/office/powerpoint/2010/main" val="306861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BD346-4DEE-1070-10F8-5D8BD0D75C5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313E123-272B-93D1-C08E-71A5AF2693D4}"/>
              </a:ext>
            </a:extLst>
          </p:cNvPr>
          <p:cNvSpPr>
            <a:spLocks noGrp="1"/>
          </p:cNvSpPr>
          <p:nvPr>
            <p:ph type="body" sz="half" idx="2"/>
          </p:nvPr>
        </p:nvSpPr>
        <p:spPr>
          <a:xfrm>
            <a:off x="7759699" y="1371600"/>
            <a:ext cx="4202113" cy="5080000"/>
          </a:xfrm>
        </p:spPr>
        <p:txBody>
          <a:bodyPr>
            <a:noAutofit/>
          </a:bodyPr>
          <a:lstStyle/>
          <a:p>
            <a:r>
              <a:rPr lang="en-US" sz="2800" b="1" baseline="30000" dirty="0"/>
              <a:t>16 </a:t>
            </a:r>
            <a:r>
              <a:rPr lang="en-US" sz="2800" dirty="0"/>
              <a:t>And he shall make an atonement for the holy place, because of the uncleanness of the children of Israel, and because of their transgressions in all their sins: and so shall he do for the tabernacle of the congregation, that </a:t>
            </a:r>
            <a:r>
              <a:rPr lang="en-US" sz="2800" dirty="0" err="1"/>
              <a:t>remaineth</a:t>
            </a:r>
            <a:r>
              <a:rPr lang="en-US" sz="2800" dirty="0"/>
              <a:t> among them in the midst of their uncleanness.</a:t>
            </a:r>
            <a:endParaRPr lang="en-US" sz="3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664D3CA-1CA6-A68A-CD89-87867B532FE9}"/>
              </a:ext>
            </a:extLst>
          </p:cNvPr>
          <p:cNvSpPr>
            <a:spLocks noGrp="1"/>
          </p:cNvSpPr>
          <p:nvPr>
            <p:ph type="title"/>
          </p:nvPr>
        </p:nvSpPr>
        <p:spPr>
          <a:xfrm>
            <a:off x="7770812" y="228600"/>
            <a:ext cx="3960812" cy="1143000"/>
          </a:xfrm>
        </p:spPr>
        <p:txBody>
          <a:bodyPr/>
          <a:lstStyle/>
          <a:p>
            <a:r>
              <a:rPr lang="en-US" sz="4400" dirty="0"/>
              <a:t>Leviticus </a:t>
            </a:r>
            <a:br>
              <a:rPr lang="en-US" sz="4400" dirty="0"/>
            </a:br>
            <a:r>
              <a:rPr lang="en-US" sz="4400" dirty="0"/>
              <a:t>16:16, 30, 34</a:t>
            </a:r>
          </a:p>
        </p:txBody>
      </p:sp>
      <p:pic>
        <p:nvPicPr>
          <p:cNvPr id="21506" name="Picture 2" descr="What Was the Tabernacle (Mishkan)? | My Jewish Learning">
            <a:extLst>
              <a:ext uri="{FF2B5EF4-FFF2-40B4-BE49-F238E27FC236}">
                <a16:creationId xmlns:a16="http://schemas.microsoft.com/office/drawing/2014/main" id="{9FE1DC66-5B75-9BFD-3966-C410BA8C186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729" r="10482"/>
          <a:stretch>
            <a:fillRect/>
          </a:stretch>
        </p:blipFill>
        <p:spPr bwMode="auto">
          <a:xfrm>
            <a:off x="244475" y="228600"/>
            <a:ext cx="7145337"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413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AC1EC-B36B-627F-79D5-7A84317D494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05A2FBB-82F5-09E9-2B12-708A5CEF356F}"/>
              </a:ext>
            </a:extLst>
          </p:cNvPr>
          <p:cNvSpPr>
            <a:spLocks noGrp="1"/>
          </p:cNvSpPr>
          <p:nvPr>
            <p:ph type="body" sz="half" idx="2"/>
          </p:nvPr>
        </p:nvSpPr>
        <p:spPr>
          <a:xfrm>
            <a:off x="7759699" y="1371600"/>
            <a:ext cx="4202113" cy="5080000"/>
          </a:xfrm>
        </p:spPr>
        <p:txBody>
          <a:bodyPr>
            <a:noAutofit/>
          </a:bodyPr>
          <a:lstStyle/>
          <a:p>
            <a:r>
              <a:rPr lang="en-US" sz="3600" b="1" baseline="30000" dirty="0"/>
              <a:t>30 </a:t>
            </a:r>
            <a:r>
              <a:rPr lang="en-US" sz="3600" dirty="0"/>
              <a:t>For on that day shall the priest make an atonement for you, to cleanse you, that ye may be clean from all your sins before the </a:t>
            </a:r>
            <a:r>
              <a:rPr lang="en-US" sz="3600" cap="small" dirty="0"/>
              <a:t>Lord</a:t>
            </a:r>
            <a:r>
              <a:rPr lang="en-US" sz="3600" dirty="0"/>
              <a:t>.</a:t>
            </a:r>
            <a:endParaRPr lang="en-US" sz="5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06061D2-F429-634C-D017-CA631270AD51}"/>
              </a:ext>
            </a:extLst>
          </p:cNvPr>
          <p:cNvSpPr>
            <a:spLocks noGrp="1"/>
          </p:cNvSpPr>
          <p:nvPr>
            <p:ph type="title"/>
          </p:nvPr>
        </p:nvSpPr>
        <p:spPr>
          <a:xfrm>
            <a:off x="7770812" y="228600"/>
            <a:ext cx="3960812" cy="1143000"/>
          </a:xfrm>
        </p:spPr>
        <p:txBody>
          <a:bodyPr/>
          <a:lstStyle/>
          <a:p>
            <a:r>
              <a:rPr lang="en-US" sz="4400" dirty="0"/>
              <a:t>Leviticus </a:t>
            </a:r>
            <a:br>
              <a:rPr lang="en-US" sz="4400" dirty="0"/>
            </a:br>
            <a:r>
              <a:rPr lang="en-US" sz="4400" dirty="0"/>
              <a:t>16:16, 30, 34</a:t>
            </a:r>
          </a:p>
        </p:txBody>
      </p:sp>
      <p:pic>
        <p:nvPicPr>
          <p:cNvPr id="22530" name="Picture 2" descr="Yom Kippur - The Day of Atonement">
            <a:extLst>
              <a:ext uri="{FF2B5EF4-FFF2-40B4-BE49-F238E27FC236}">
                <a16:creationId xmlns:a16="http://schemas.microsoft.com/office/drawing/2014/main" id="{628229B1-0E4E-921F-51E6-A1A0E467B96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364" r="14234"/>
          <a:stretch>
            <a:fillRect/>
          </a:stretch>
        </p:blipFill>
        <p:spPr bwMode="auto">
          <a:xfrm>
            <a:off x="379412" y="305445"/>
            <a:ext cx="6907212" cy="6247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244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CF360-BFAF-753D-B187-4ED5D901979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E91467D-27A4-92B7-CDFA-12C86379C806}"/>
              </a:ext>
            </a:extLst>
          </p:cNvPr>
          <p:cNvSpPr>
            <a:spLocks noGrp="1"/>
          </p:cNvSpPr>
          <p:nvPr>
            <p:ph type="body" sz="half" idx="2"/>
          </p:nvPr>
        </p:nvSpPr>
        <p:spPr>
          <a:xfrm>
            <a:off x="7759699" y="1371600"/>
            <a:ext cx="4202113" cy="5080000"/>
          </a:xfrm>
        </p:spPr>
        <p:txBody>
          <a:bodyPr>
            <a:noAutofit/>
          </a:bodyPr>
          <a:lstStyle/>
          <a:p>
            <a:r>
              <a:rPr lang="en-US" sz="3300" b="1" baseline="30000" dirty="0"/>
              <a:t>34 </a:t>
            </a:r>
            <a:r>
              <a:rPr lang="en-US" sz="3300" dirty="0"/>
              <a:t>And this shall be an everlasting statute unto you, to make an atonement for the children of Israel for all their sins once a year. And he did as the </a:t>
            </a:r>
            <a:r>
              <a:rPr lang="en-US" sz="3300" cap="small" dirty="0"/>
              <a:t>Lord</a:t>
            </a:r>
            <a:r>
              <a:rPr lang="en-US" sz="3300" dirty="0"/>
              <a:t> commanded Moses.</a:t>
            </a:r>
            <a:endParaRPr lang="en-US" sz="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68C6DBB7-230D-F620-E059-DB3468F0C6F5}"/>
              </a:ext>
            </a:extLst>
          </p:cNvPr>
          <p:cNvSpPr>
            <a:spLocks noGrp="1"/>
          </p:cNvSpPr>
          <p:nvPr>
            <p:ph type="title"/>
          </p:nvPr>
        </p:nvSpPr>
        <p:spPr>
          <a:xfrm>
            <a:off x="7770812" y="228600"/>
            <a:ext cx="3960812" cy="1143000"/>
          </a:xfrm>
        </p:spPr>
        <p:txBody>
          <a:bodyPr/>
          <a:lstStyle/>
          <a:p>
            <a:r>
              <a:rPr lang="en-US" sz="4400" dirty="0"/>
              <a:t>Leviticus </a:t>
            </a:r>
            <a:br>
              <a:rPr lang="en-US" sz="4400" dirty="0"/>
            </a:br>
            <a:r>
              <a:rPr lang="en-US" sz="4400" dirty="0"/>
              <a:t>16:16, 30, 34</a:t>
            </a:r>
          </a:p>
        </p:txBody>
      </p:sp>
      <p:pic>
        <p:nvPicPr>
          <p:cNvPr id="23554" name="Picture 2" descr="THE HIDDEN SECRETS OF THE JUDGEMENT DAY OR DAY OF ATONEMENT?! | THE  INVISIBLE LIVING WORD">
            <a:extLst>
              <a:ext uri="{FF2B5EF4-FFF2-40B4-BE49-F238E27FC236}">
                <a16:creationId xmlns:a16="http://schemas.microsoft.com/office/drawing/2014/main" id="{E9E2993C-7611-E759-E07A-832C7F6FDBD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232" t="7143" r="7367"/>
          <a:stretch>
            <a:fillRect/>
          </a:stretch>
        </p:blipFill>
        <p:spPr bwMode="auto">
          <a:xfrm>
            <a:off x="196850" y="228600"/>
            <a:ext cx="7238999"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153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62FC5-7563-B92D-68AF-E6F99613204C}"/>
              </a:ext>
            </a:extLst>
          </p:cNvPr>
          <p:cNvSpPr>
            <a:spLocks noGrp="1"/>
          </p:cNvSpPr>
          <p:nvPr>
            <p:ph type="title"/>
          </p:nvPr>
        </p:nvSpPr>
        <p:spPr>
          <a:xfrm>
            <a:off x="914162" y="482600"/>
            <a:ext cx="10360501" cy="1346200"/>
          </a:xfrm>
        </p:spPr>
        <p:txBody>
          <a:bodyPr>
            <a:normAutofit fontScale="90000"/>
          </a:bodyPr>
          <a:lstStyle/>
          <a:p>
            <a:r>
              <a:rPr lang="en-US" sz="5400" b="1" dirty="0"/>
              <a:t>This is one continuous study:</a:t>
            </a:r>
            <a:endParaRPr lang="en-US" sz="5400" dirty="0"/>
          </a:p>
        </p:txBody>
      </p:sp>
      <p:sp>
        <p:nvSpPr>
          <p:cNvPr id="3" name="Content Placeholder 2">
            <a:extLst>
              <a:ext uri="{FF2B5EF4-FFF2-40B4-BE49-F238E27FC236}">
                <a16:creationId xmlns:a16="http://schemas.microsoft.com/office/drawing/2014/main" id="{A30F46AB-878E-5732-F384-89F0D65679B7}"/>
              </a:ext>
            </a:extLst>
          </p:cNvPr>
          <p:cNvSpPr>
            <a:spLocks noGrp="1"/>
          </p:cNvSpPr>
          <p:nvPr>
            <p:ph sz="half" idx="1"/>
          </p:nvPr>
        </p:nvSpPr>
        <p:spPr>
          <a:xfrm>
            <a:off x="760412" y="2133600"/>
            <a:ext cx="10895250" cy="3657600"/>
          </a:xfrm>
        </p:spPr>
        <p:txBody>
          <a:bodyPr>
            <a:normAutofit/>
          </a:bodyPr>
          <a:lstStyle/>
          <a:p>
            <a:r>
              <a:rPr lang="en-US" sz="3600" dirty="0"/>
              <a:t>Lesson 1 — </a:t>
            </a:r>
            <a:r>
              <a:rPr lang="en-US" sz="3600" i="1" dirty="0"/>
              <a:t>The Time of the Message</a:t>
            </a:r>
            <a:endParaRPr lang="en-US" sz="3600" dirty="0"/>
          </a:p>
          <a:p>
            <a:r>
              <a:rPr lang="en-US" sz="3600" dirty="0"/>
              <a:t>Lesson 2 — </a:t>
            </a:r>
            <a:r>
              <a:rPr lang="en-US" sz="3600" i="1" dirty="0"/>
              <a:t>The Time of the Message — Continued</a:t>
            </a:r>
            <a:endParaRPr lang="en-US" sz="3600" dirty="0"/>
          </a:p>
          <a:p>
            <a:r>
              <a:rPr lang="en-US" sz="3600" dirty="0"/>
              <a:t>Lesson 3 — </a:t>
            </a:r>
            <a:r>
              <a:rPr lang="en-US" sz="3600" i="1" dirty="0"/>
              <a:t>The Time of the Message — Continued</a:t>
            </a:r>
            <a:endParaRPr lang="en-US" sz="3600" dirty="0"/>
          </a:p>
          <a:p>
            <a:r>
              <a:rPr lang="en-US" sz="3600" dirty="0"/>
              <a:t>Lesson 4 — </a:t>
            </a:r>
            <a:r>
              <a:rPr lang="en-US" sz="3600" i="1" dirty="0"/>
              <a:t>The Time of the Message — Continued</a:t>
            </a:r>
            <a:endParaRPr lang="en-US" sz="3600" dirty="0"/>
          </a:p>
          <a:p>
            <a:r>
              <a:rPr lang="en-US" sz="3600" b="1" dirty="0"/>
              <a:t>Lesson 5 — </a:t>
            </a:r>
            <a:r>
              <a:rPr lang="en-US" sz="3600" b="1" i="1" dirty="0"/>
              <a:t>The Time of the Message — Concluded</a:t>
            </a:r>
            <a:endParaRPr lang="en-US" sz="3600" b="1" dirty="0"/>
          </a:p>
          <a:p>
            <a:pPr marL="0" indent="0">
              <a:buNone/>
            </a:pPr>
            <a:endParaRPr lang="en-US" dirty="0"/>
          </a:p>
        </p:txBody>
      </p:sp>
    </p:spTree>
    <p:extLst>
      <p:ext uri="{BB962C8B-B14F-4D97-AF65-F5344CB8AC3E}">
        <p14:creationId xmlns:p14="http://schemas.microsoft.com/office/powerpoint/2010/main" val="373732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7AA06-0248-1409-6934-AD5BCB62EB1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CCF22ED-0C0D-113A-0649-CC8C92A5DD4D}"/>
              </a:ext>
            </a:extLst>
          </p:cNvPr>
          <p:cNvSpPr>
            <a:spLocks noGrp="1"/>
          </p:cNvSpPr>
          <p:nvPr>
            <p:ph type="title"/>
          </p:nvPr>
        </p:nvSpPr>
        <p:spPr>
          <a:xfrm>
            <a:off x="914161" y="457201"/>
            <a:ext cx="10360501" cy="1295399"/>
          </a:xfrm>
        </p:spPr>
        <p:txBody>
          <a:bodyPr>
            <a:noAutofit/>
          </a:bodyPr>
          <a:lstStyle/>
          <a:p>
            <a:pPr lvl="0"/>
            <a:r>
              <a:rPr lang="en-US" sz="4400" dirty="0"/>
              <a:t>6. Is the heavenly sanctuary to be purified, cleansed, or reconciled?</a:t>
            </a:r>
            <a:endParaRPr lang="en-US" sz="34400" dirty="0"/>
          </a:p>
        </p:txBody>
      </p:sp>
      <p:pic>
        <p:nvPicPr>
          <p:cNvPr id="2052" name="Picture 4" descr="213,000+ Question Mark Stock Photos, Pictures &amp; Royalty-Free ...">
            <a:extLst>
              <a:ext uri="{FF2B5EF4-FFF2-40B4-BE49-F238E27FC236}">
                <a16:creationId xmlns:a16="http://schemas.microsoft.com/office/drawing/2014/main" id="{913D40E2-2247-08AC-15F8-EFF5A54CB9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1328" y="2209800"/>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132E0BB-421A-6C0C-E0AE-91EFE4531251}"/>
              </a:ext>
            </a:extLst>
          </p:cNvPr>
          <p:cNvSpPr txBox="1"/>
          <p:nvPr/>
        </p:nvSpPr>
        <p:spPr>
          <a:xfrm>
            <a:off x="912573" y="1905000"/>
            <a:ext cx="5713651" cy="1323439"/>
          </a:xfrm>
          <a:prstGeom prst="rect">
            <a:avLst/>
          </a:prstGeom>
          <a:noFill/>
        </p:spPr>
        <p:txBody>
          <a:bodyPr wrap="square">
            <a:spAutoFit/>
          </a:bodyPr>
          <a:lstStyle/>
          <a:p>
            <a:pPr lvl="0"/>
            <a:r>
              <a:rPr lang="en-US" sz="4000" i="1" dirty="0"/>
              <a:t>Hebrews 9:23; </a:t>
            </a:r>
          </a:p>
          <a:p>
            <a:pPr lvl="0"/>
            <a:r>
              <a:rPr lang="en-US" sz="4000" i="1" dirty="0"/>
              <a:t>Colossians 1:20</a:t>
            </a:r>
            <a:endParaRPr lang="en-US" sz="11500" dirty="0"/>
          </a:p>
        </p:txBody>
      </p:sp>
    </p:spTree>
    <p:extLst>
      <p:ext uri="{BB962C8B-B14F-4D97-AF65-F5344CB8AC3E}">
        <p14:creationId xmlns:p14="http://schemas.microsoft.com/office/powerpoint/2010/main" val="330485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C867B-172F-8518-F2DA-50BE3EBE86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53C751-0922-ED90-F889-7868A9F5DEDA}"/>
              </a:ext>
            </a:extLst>
          </p:cNvPr>
          <p:cNvSpPr>
            <a:spLocks noGrp="1"/>
          </p:cNvSpPr>
          <p:nvPr>
            <p:ph type="body" sz="half" idx="2"/>
          </p:nvPr>
        </p:nvSpPr>
        <p:spPr>
          <a:xfrm>
            <a:off x="7759699" y="1371600"/>
            <a:ext cx="4202113" cy="5080000"/>
          </a:xfrm>
        </p:spPr>
        <p:txBody>
          <a:bodyPr>
            <a:noAutofit/>
          </a:bodyPr>
          <a:lstStyle/>
          <a:p>
            <a:r>
              <a:rPr lang="en-US" sz="3600" b="1" baseline="30000" dirty="0"/>
              <a:t>23 </a:t>
            </a:r>
            <a:r>
              <a:rPr lang="en-US" sz="3600" dirty="0"/>
              <a:t>It was therefore necessary that the patterns of things in the heavens should be purified with these; but the heavenly things themselves with better sacrifices than these.</a:t>
            </a:r>
            <a:endParaRPr lang="en-US" sz="4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621F95A2-1490-0498-AD2D-14E98D3FE66E}"/>
              </a:ext>
            </a:extLst>
          </p:cNvPr>
          <p:cNvSpPr>
            <a:spLocks noGrp="1"/>
          </p:cNvSpPr>
          <p:nvPr>
            <p:ph type="title"/>
          </p:nvPr>
        </p:nvSpPr>
        <p:spPr>
          <a:xfrm>
            <a:off x="7770812" y="228600"/>
            <a:ext cx="3960812" cy="1143000"/>
          </a:xfrm>
        </p:spPr>
        <p:txBody>
          <a:bodyPr/>
          <a:lstStyle/>
          <a:p>
            <a:r>
              <a:rPr lang="en-US" sz="4400" dirty="0"/>
              <a:t>Hebrews </a:t>
            </a:r>
            <a:br>
              <a:rPr lang="en-US" sz="4400" dirty="0"/>
            </a:br>
            <a:r>
              <a:rPr lang="en-US" sz="4400" dirty="0"/>
              <a:t>9:23</a:t>
            </a:r>
          </a:p>
        </p:txBody>
      </p:sp>
      <p:pic>
        <p:nvPicPr>
          <p:cNvPr id="24578" name="Picture 2" descr="Biblical Tabernacle Experience | Discover Lancaster">
            <a:extLst>
              <a:ext uri="{FF2B5EF4-FFF2-40B4-BE49-F238E27FC236}">
                <a16:creationId xmlns:a16="http://schemas.microsoft.com/office/drawing/2014/main" id="{39887A95-0806-FD5C-D1CD-E86CBE941C9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686" r="15965"/>
          <a:stretch>
            <a:fillRect/>
          </a:stretch>
        </p:blipFill>
        <p:spPr bwMode="auto">
          <a:xfrm>
            <a:off x="303212" y="304800"/>
            <a:ext cx="7010399"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361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ECEC9-225B-4FE1-EAE2-09DFB257401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47946D7-5C5E-820E-FDF8-9EF6A2D6E8BF}"/>
              </a:ext>
            </a:extLst>
          </p:cNvPr>
          <p:cNvSpPr>
            <a:spLocks noGrp="1"/>
          </p:cNvSpPr>
          <p:nvPr>
            <p:ph type="body" sz="half" idx="2"/>
          </p:nvPr>
        </p:nvSpPr>
        <p:spPr>
          <a:xfrm>
            <a:off x="7759699" y="1371600"/>
            <a:ext cx="4202113" cy="5080000"/>
          </a:xfrm>
        </p:spPr>
        <p:txBody>
          <a:bodyPr>
            <a:noAutofit/>
          </a:bodyPr>
          <a:lstStyle/>
          <a:p>
            <a:r>
              <a:rPr lang="en-US" sz="3600" b="1" baseline="30000" dirty="0"/>
              <a:t>20 </a:t>
            </a:r>
            <a:r>
              <a:rPr lang="en-US" sz="3600" dirty="0"/>
              <a:t>And, having made peace through the blood of his cross, by him to reconcile all things unto himself; by him, I say, whether they be things in earth, or things in heaven.</a:t>
            </a:r>
            <a:endParaRPr lang="en-US" sz="7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1A628EC-1020-DCA0-513B-5C69CCD1C62B}"/>
              </a:ext>
            </a:extLst>
          </p:cNvPr>
          <p:cNvSpPr>
            <a:spLocks noGrp="1"/>
          </p:cNvSpPr>
          <p:nvPr>
            <p:ph type="title"/>
          </p:nvPr>
        </p:nvSpPr>
        <p:spPr>
          <a:xfrm>
            <a:off x="7770812" y="228600"/>
            <a:ext cx="3960812" cy="1143000"/>
          </a:xfrm>
        </p:spPr>
        <p:txBody>
          <a:bodyPr/>
          <a:lstStyle/>
          <a:p>
            <a:r>
              <a:rPr lang="en-US" sz="4400" dirty="0"/>
              <a:t>Colossians 1:20</a:t>
            </a:r>
          </a:p>
        </p:txBody>
      </p:sp>
      <p:pic>
        <p:nvPicPr>
          <p:cNvPr id="25608" name="Picture 8" descr="The Messiah and the Heavenly Sanctuary | Amazing Sanctuary">
            <a:extLst>
              <a:ext uri="{FF2B5EF4-FFF2-40B4-BE49-F238E27FC236}">
                <a16:creationId xmlns:a16="http://schemas.microsoft.com/office/drawing/2014/main" id="{74958360-074C-6C74-C96C-628E00E6ED7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6553" b="3980"/>
          <a:stretch>
            <a:fillRect/>
          </a:stretch>
        </p:blipFill>
        <p:spPr bwMode="auto">
          <a:xfrm>
            <a:off x="427038" y="327025"/>
            <a:ext cx="6934200" cy="620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581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B74AB-970F-B2DD-8391-8A1D8BDD6C6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E18E8D4-6027-A2BF-344D-8302CD0B8E13}"/>
              </a:ext>
            </a:extLst>
          </p:cNvPr>
          <p:cNvSpPr>
            <a:spLocks noGrp="1"/>
          </p:cNvSpPr>
          <p:nvPr>
            <p:ph type="title"/>
          </p:nvPr>
        </p:nvSpPr>
        <p:spPr>
          <a:xfrm>
            <a:off x="914161" y="457201"/>
            <a:ext cx="10360501" cy="1295399"/>
          </a:xfrm>
        </p:spPr>
        <p:txBody>
          <a:bodyPr>
            <a:noAutofit/>
          </a:bodyPr>
          <a:lstStyle/>
          <a:p>
            <a:pPr lvl="0"/>
            <a:r>
              <a:rPr lang="en-US" sz="6000" dirty="0"/>
              <a:t>7.  What says the prophecy on this?</a:t>
            </a:r>
            <a:endParaRPr lang="en-US" sz="85700" dirty="0"/>
          </a:p>
        </p:txBody>
      </p:sp>
      <p:pic>
        <p:nvPicPr>
          <p:cNvPr id="2052" name="Picture 4" descr="213,000+ Question Mark Stock Photos, Pictures &amp; Royalty-Free ...">
            <a:extLst>
              <a:ext uri="{FF2B5EF4-FFF2-40B4-BE49-F238E27FC236}">
                <a16:creationId xmlns:a16="http://schemas.microsoft.com/office/drawing/2014/main" id="{BFDC238F-B73B-CB47-1DA3-4C29784695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8812" y="2057400"/>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8B5ECA5-6D0C-EE8B-5FC5-3A2BD79EB779}"/>
              </a:ext>
            </a:extLst>
          </p:cNvPr>
          <p:cNvSpPr txBox="1"/>
          <p:nvPr/>
        </p:nvSpPr>
        <p:spPr>
          <a:xfrm>
            <a:off x="912573" y="1905000"/>
            <a:ext cx="5713651" cy="830997"/>
          </a:xfrm>
          <a:prstGeom prst="rect">
            <a:avLst/>
          </a:prstGeom>
          <a:noFill/>
        </p:spPr>
        <p:txBody>
          <a:bodyPr wrap="square">
            <a:spAutoFit/>
          </a:bodyPr>
          <a:lstStyle/>
          <a:p>
            <a:pPr lvl="0"/>
            <a:r>
              <a:rPr lang="en-US" sz="4800" i="1" dirty="0"/>
              <a:t>Daniel 8:14</a:t>
            </a:r>
            <a:endParaRPr lang="en-US" sz="34400" dirty="0"/>
          </a:p>
        </p:txBody>
      </p:sp>
    </p:spTree>
    <p:extLst>
      <p:ext uri="{BB962C8B-B14F-4D97-AF65-F5344CB8AC3E}">
        <p14:creationId xmlns:p14="http://schemas.microsoft.com/office/powerpoint/2010/main" val="2954578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3B73B-8C69-CCC6-ABF4-D4B32741C6F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470874F-63DA-B8E5-050E-2617E2D91706}"/>
              </a:ext>
            </a:extLst>
          </p:cNvPr>
          <p:cNvSpPr>
            <a:spLocks noGrp="1"/>
          </p:cNvSpPr>
          <p:nvPr>
            <p:ph type="body" sz="half" idx="2"/>
          </p:nvPr>
        </p:nvSpPr>
        <p:spPr>
          <a:xfrm>
            <a:off x="7759699" y="1600200"/>
            <a:ext cx="4202113" cy="4851400"/>
          </a:xfrm>
        </p:spPr>
        <p:txBody>
          <a:bodyPr>
            <a:noAutofit/>
          </a:bodyPr>
          <a:lstStyle/>
          <a:p>
            <a:r>
              <a:rPr lang="en-US" sz="4400" b="1" baseline="30000" dirty="0"/>
              <a:t>14 </a:t>
            </a:r>
            <a:r>
              <a:rPr lang="en-US" sz="4400" dirty="0"/>
              <a:t>And he said unto me, Unto two thousand and three hundred days; then shall the sanctuary be cleansed.</a:t>
            </a:r>
            <a:endParaRPr lang="en-US" sz="1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FBF9B47-5B2B-13C4-0474-DCEA159C159B}"/>
              </a:ext>
            </a:extLst>
          </p:cNvPr>
          <p:cNvSpPr>
            <a:spLocks noGrp="1"/>
          </p:cNvSpPr>
          <p:nvPr>
            <p:ph type="title"/>
          </p:nvPr>
        </p:nvSpPr>
        <p:spPr>
          <a:xfrm>
            <a:off x="7770812" y="228600"/>
            <a:ext cx="3960812" cy="1371600"/>
          </a:xfrm>
        </p:spPr>
        <p:txBody>
          <a:bodyPr/>
          <a:lstStyle/>
          <a:p>
            <a:r>
              <a:rPr lang="en-US" sz="4400" dirty="0"/>
              <a:t>Daniel</a:t>
            </a:r>
            <a:br>
              <a:rPr lang="en-US" sz="4400" dirty="0"/>
            </a:br>
            <a:r>
              <a:rPr lang="en-US" sz="4400" dirty="0"/>
              <a:t>8:14</a:t>
            </a:r>
          </a:p>
        </p:txBody>
      </p:sp>
      <p:pic>
        <p:nvPicPr>
          <p:cNvPr id="30722" name="Picture 2" descr="Because We Have a Great High Priest | ThePreachersWord">
            <a:extLst>
              <a:ext uri="{FF2B5EF4-FFF2-40B4-BE49-F238E27FC236}">
                <a16:creationId xmlns:a16="http://schemas.microsoft.com/office/drawing/2014/main" id="{D0014A4C-7802-68AB-A0D7-DC290E5DA9E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779" r="6805" b="1907"/>
          <a:stretch>
            <a:fillRect/>
          </a:stretch>
        </p:blipFill>
        <p:spPr bwMode="auto">
          <a:xfrm>
            <a:off x="227012" y="228601"/>
            <a:ext cx="7162799"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27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17C39-557E-F44D-9800-AB1B6C3E458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E04C2CD-C295-A29D-5DA9-1D97E55A75CD}"/>
              </a:ext>
            </a:extLst>
          </p:cNvPr>
          <p:cNvSpPr>
            <a:spLocks noGrp="1"/>
          </p:cNvSpPr>
          <p:nvPr>
            <p:ph type="title"/>
          </p:nvPr>
        </p:nvSpPr>
        <p:spPr>
          <a:xfrm>
            <a:off x="914161" y="457201"/>
            <a:ext cx="10360501" cy="1295399"/>
          </a:xfrm>
        </p:spPr>
        <p:txBody>
          <a:bodyPr>
            <a:noAutofit/>
          </a:bodyPr>
          <a:lstStyle/>
          <a:p>
            <a:pPr lvl="0"/>
            <a:r>
              <a:rPr lang="en-US" sz="5400" dirty="0"/>
              <a:t>8. When did this period of time begin?</a:t>
            </a:r>
            <a:endParaRPr lang="en-US" sz="177700" dirty="0"/>
          </a:p>
        </p:txBody>
      </p:sp>
      <p:pic>
        <p:nvPicPr>
          <p:cNvPr id="2052" name="Picture 4" descr="213,000+ Question Mark Stock Photos, Pictures &amp; Royalty-Free ...">
            <a:extLst>
              <a:ext uri="{FF2B5EF4-FFF2-40B4-BE49-F238E27FC236}">
                <a16:creationId xmlns:a16="http://schemas.microsoft.com/office/drawing/2014/main" id="{A161EF64-5A9B-6EED-C720-94C286525C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8812" y="2057400"/>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33A10A5-A37B-DCD7-E320-92F35F8701E9}"/>
              </a:ext>
            </a:extLst>
          </p:cNvPr>
          <p:cNvSpPr txBox="1"/>
          <p:nvPr/>
        </p:nvSpPr>
        <p:spPr>
          <a:xfrm>
            <a:off x="912573" y="1905000"/>
            <a:ext cx="6096239" cy="2308324"/>
          </a:xfrm>
          <a:prstGeom prst="rect">
            <a:avLst/>
          </a:prstGeom>
          <a:noFill/>
        </p:spPr>
        <p:txBody>
          <a:bodyPr wrap="square">
            <a:spAutoFit/>
          </a:bodyPr>
          <a:lstStyle/>
          <a:p>
            <a:pPr lvl="0"/>
            <a:r>
              <a:rPr lang="en-US" sz="4800" b="1" dirty="0"/>
              <a:t>Answer:</a:t>
            </a:r>
            <a:r>
              <a:rPr lang="en-US" sz="4800" dirty="0"/>
              <a:t> B.C. 456 1/2.</a:t>
            </a:r>
            <a:br>
              <a:rPr lang="en-US" sz="4800" dirty="0"/>
            </a:br>
            <a:r>
              <a:rPr lang="en-US" sz="4800" i="1" dirty="0"/>
              <a:t>Daniel 9:25; </a:t>
            </a:r>
          </a:p>
          <a:p>
            <a:pPr lvl="0"/>
            <a:r>
              <a:rPr lang="en-US" sz="4800" i="1" dirty="0"/>
              <a:t>Ezra 7:7–26</a:t>
            </a:r>
            <a:endParaRPr lang="en-US" sz="102800" dirty="0"/>
          </a:p>
        </p:txBody>
      </p:sp>
    </p:spTree>
    <p:extLst>
      <p:ext uri="{BB962C8B-B14F-4D97-AF65-F5344CB8AC3E}">
        <p14:creationId xmlns:p14="http://schemas.microsoft.com/office/powerpoint/2010/main" val="3536414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B63A1-EF2C-6A00-53E9-34C7719878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4AC165-CC60-BF04-56CC-8E99C6FFF06E}"/>
              </a:ext>
            </a:extLst>
          </p:cNvPr>
          <p:cNvSpPr>
            <a:spLocks noGrp="1"/>
          </p:cNvSpPr>
          <p:nvPr>
            <p:ph type="title"/>
          </p:nvPr>
        </p:nvSpPr>
        <p:spPr>
          <a:xfrm>
            <a:off x="914163" y="152399"/>
            <a:ext cx="7618650" cy="1371601"/>
          </a:xfrm>
        </p:spPr>
        <p:txBody>
          <a:bodyPr>
            <a:normAutofit/>
          </a:bodyPr>
          <a:lstStyle/>
          <a:p>
            <a:r>
              <a:rPr lang="en-US" sz="4400" dirty="0"/>
              <a:t>As we read through Daniel 8 and 9… </a:t>
            </a:r>
          </a:p>
        </p:txBody>
      </p:sp>
      <p:sp>
        <p:nvSpPr>
          <p:cNvPr id="3" name="Content Placeholder 2">
            <a:extLst>
              <a:ext uri="{FF2B5EF4-FFF2-40B4-BE49-F238E27FC236}">
                <a16:creationId xmlns:a16="http://schemas.microsoft.com/office/drawing/2014/main" id="{AC0E851C-18CF-724B-8801-A215EE5C8A77}"/>
              </a:ext>
            </a:extLst>
          </p:cNvPr>
          <p:cNvSpPr>
            <a:spLocks noGrp="1"/>
          </p:cNvSpPr>
          <p:nvPr>
            <p:ph idx="1"/>
          </p:nvPr>
        </p:nvSpPr>
        <p:spPr>
          <a:xfrm>
            <a:off x="914163" y="1676399"/>
            <a:ext cx="7237650" cy="4648201"/>
          </a:xfrm>
        </p:spPr>
        <p:txBody>
          <a:bodyPr>
            <a:normAutofit fontScale="92500" lnSpcReduction="20000"/>
          </a:bodyPr>
          <a:lstStyle/>
          <a:p>
            <a:r>
              <a:rPr lang="en-US" sz="3200" dirty="0"/>
              <a:t>We learn of the 2300 day prophecy and we know that at the end of it, the sanctuary is cleansed (Daniel 8:14), </a:t>
            </a:r>
          </a:p>
          <a:p>
            <a:r>
              <a:rPr lang="en-US" sz="3200" dirty="0"/>
              <a:t>But Daniel does not understand it, and we don’t know when it starts. </a:t>
            </a:r>
          </a:p>
          <a:p>
            <a:r>
              <a:rPr lang="en-US" sz="3200" dirty="0"/>
              <a:t>Then Gabriel, the angel, comes to explain, </a:t>
            </a:r>
          </a:p>
          <a:p>
            <a:r>
              <a:rPr lang="en-US" sz="3200" dirty="0"/>
              <a:t>Gabriel tells Daniel that “the vision of the evening and the morning which was told is true: wherefore shut thou up the vision; for it shall be for many days.”  (Daniel 8:26)</a:t>
            </a:r>
          </a:p>
        </p:txBody>
      </p:sp>
      <p:pic>
        <p:nvPicPr>
          <p:cNvPr id="31746" name="Picture 2" descr="5+ Thousand Calendar Time Passing ...">
            <a:extLst>
              <a:ext uri="{FF2B5EF4-FFF2-40B4-BE49-F238E27FC236}">
                <a16:creationId xmlns:a16="http://schemas.microsoft.com/office/drawing/2014/main" id="{C529BC21-EF47-8068-C4ED-58AD2B0322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t="26" r="21588" b="8107"/>
          <a:stretch>
            <a:fillRect/>
          </a:stretch>
        </p:blipFill>
        <p:spPr bwMode="auto">
          <a:xfrm>
            <a:off x="8151814" y="-27865"/>
            <a:ext cx="4037012" cy="6885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93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58383-EBBA-57A8-6AEF-37DD9B26342A}"/>
              </a:ext>
            </a:extLst>
          </p:cNvPr>
          <p:cNvSpPr>
            <a:spLocks noGrp="1"/>
          </p:cNvSpPr>
          <p:nvPr>
            <p:ph type="title"/>
          </p:nvPr>
        </p:nvSpPr>
        <p:spPr>
          <a:xfrm>
            <a:off x="914162" y="482600"/>
            <a:ext cx="10360501" cy="812800"/>
          </a:xfrm>
        </p:spPr>
        <p:txBody>
          <a:bodyPr>
            <a:normAutofit/>
          </a:bodyPr>
          <a:lstStyle/>
          <a:p>
            <a:r>
              <a:rPr lang="en-US" sz="5400" dirty="0"/>
              <a:t>Evening-Mornings</a:t>
            </a:r>
          </a:p>
        </p:txBody>
      </p:sp>
      <p:pic>
        <p:nvPicPr>
          <p:cNvPr id="32770" name="Picture 2" descr="Clock Calendar Bright Sky Time Passing — Stock Photo © stillfx #214716328">
            <a:extLst>
              <a:ext uri="{FF2B5EF4-FFF2-40B4-BE49-F238E27FC236}">
                <a16:creationId xmlns:a16="http://schemas.microsoft.com/office/drawing/2014/main" id="{4A0C3754-691A-72D0-6055-64E643FB57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080" t="2248" r="48879" b="12031"/>
          <a:stretch>
            <a:fillRect/>
          </a:stretch>
        </p:blipFill>
        <p:spPr bwMode="auto">
          <a:xfrm>
            <a:off x="8456612" y="-1"/>
            <a:ext cx="373221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D8A1F08-8F69-BE4C-AE76-9B6966E4D364}"/>
              </a:ext>
            </a:extLst>
          </p:cNvPr>
          <p:cNvPicPr>
            <a:picLocks noChangeAspect="1"/>
          </p:cNvPicPr>
          <p:nvPr/>
        </p:nvPicPr>
        <p:blipFill>
          <a:blip r:embed="rId3"/>
          <a:srcRect l="23469" t="7001" r="55006" b="52323"/>
          <a:stretch>
            <a:fillRect/>
          </a:stretch>
        </p:blipFill>
        <p:spPr>
          <a:xfrm rot="1379538">
            <a:off x="8129436" y="94927"/>
            <a:ext cx="3503074" cy="3560928"/>
          </a:xfrm>
          <a:prstGeom prst="rect">
            <a:avLst/>
          </a:prstGeom>
          <a:ln>
            <a:noFill/>
          </a:ln>
          <a:effectLst>
            <a:softEdge rad="112500"/>
          </a:effectLst>
        </p:spPr>
      </p:pic>
      <p:sp>
        <p:nvSpPr>
          <p:cNvPr id="6" name="TextBox 5">
            <a:extLst>
              <a:ext uri="{FF2B5EF4-FFF2-40B4-BE49-F238E27FC236}">
                <a16:creationId xmlns:a16="http://schemas.microsoft.com/office/drawing/2014/main" id="{CB7C97FE-CE21-9B3B-FE68-6FA220AD8076}"/>
              </a:ext>
            </a:extLst>
          </p:cNvPr>
          <p:cNvSpPr txBox="1"/>
          <p:nvPr/>
        </p:nvSpPr>
        <p:spPr>
          <a:xfrm>
            <a:off x="914162" y="1311965"/>
            <a:ext cx="7161450" cy="5016758"/>
          </a:xfrm>
          <a:prstGeom prst="rect">
            <a:avLst/>
          </a:prstGeom>
          <a:noFill/>
        </p:spPr>
        <p:txBody>
          <a:bodyPr wrap="square">
            <a:spAutoFit/>
          </a:bodyPr>
          <a:lstStyle/>
          <a:p>
            <a:pPr marL="457200" indent="-457200">
              <a:buFont typeface="Arial" panose="020B0604020202020204" pitchFamily="34" charset="0"/>
              <a:buChar char="•"/>
            </a:pPr>
            <a:r>
              <a:rPr lang="en-US" sz="3200" dirty="0"/>
              <a:t>Daniel 8:14 does </a:t>
            </a:r>
            <a:r>
              <a:rPr lang="en-US" sz="3200" b="1" dirty="0"/>
              <a:t>not</a:t>
            </a:r>
            <a:r>
              <a:rPr lang="en-US" sz="3200" dirty="0"/>
              <a:t> use the normal Hebrew word for a calendar day (</a:t>
            </a:r>
            <a:r>
              <a:rPr lang="en-US" sz="3200" i="1" dirty="0" err="1"/>
              <a:t>yôm</a:t>
            </a:r>
            <a:r>
              <a:rPr lang="en-US" sz="3200" dirty="0"/>
              <a:t>).</a:t>
            </a:r>
          </a:p>
          <a:p>
            <a:pPr marL="457200" indent="-457200">
              <a:buFont typeface="Arial" panose="020B0604020202020204" pitchFamily="34" charset="0"/>
              <a:buChar char="•"/>
            </a:pPr>
            <a:r>
              <a:rPr lang="en-US" sz="3200" dirty="0"/>
              <a:t>Instead, it uses the paired expression:</a:t>
            </a:r>
          </a:p>
          <a:p>
            <a:pPr>
              <a:buNone/>
            </a:pPr>
            <a:r>
              <a:rPr lang="en-US" sz="3200" b="1" dirty="0"/>
              <a:t>	“evening–morning”</a:t>
            </a:r>
            <a:r>
              <a:rPr lang="en-US" sz="3200" dirty="0"/>
              <a:t> </a:t>
            </a:r>
          </a:p>
          <a:p>
            <a:pPr>
              <a:buNone/>
            </a:pPr>
            <a:r>
              <a:rPr lang="en-US" sz="3200" dirty="0"/>
              <a:t>	(</a:t>
            </a:r>
            <a:r>
              <a:rPr lang="en-US" sz="3200" i="1" dirty="0" err="1"/>
              <a:t>ʿereb</a:t>
            </a:r>
            <a:r>
              <a:rPr lang="en-US" sz="3200" i="1" dirty="0"/>
              <a:t> </a:t>
            </a:r>
            <a:r>
              <a:rPr lang="en-US" sz="3200" i="1" dirty="0" err="1"/>
              <a:t>bōqer</a:t>
            </a:r>
            <a:r>
              <a:rPr lang="en-US" sz="3200" dirty="0"/>
              <a:t>)  </a:t>
            </a:r>
          </a:p>
          <a:p>
            <a:pPr marL="457200" indent="-457200">
              <a:buFont typeface="Arial" panose="020B0604020202020204" pitchFamily="34" charset="0"/>
              <a:buChar char="•"/>
            </a:pPr>
            <a:r>
              <a:rPr lang="en-US" sz="3200" dirty="0"/>
              <a:t>This is the same phrasing as the “vision of the evening and the morning” that we see in Daniel 8:26.  </a:t>
            </a:r>
          </a:p>
        </p:txBody>
      </p:sp>
      <p:pic>
        <p:nvPicPr>
          <p:cNvPr id="8" name="Picture 7">
            <a:extLst>
              <a:ext uri="{FF2B5EF4-FFF2-40B4-BE49-F238E27FC236}">
                <a16:creationId xmlns:a16="http://schemas.microsoft.com/office/drawing/2014/main" id="{95F5AD83-337D-E61B-99E3-723A469AEBC4}"/>
              </a:ext>
            </a:extLst>
          </p:cNvPr>
          <p:cNvPicPr>
            <a:picLocks noChangeAspect="1"/>
          </p:cNvPicPr>
          <p:nvPr/>
        </p:nvPicPr>
        <p:blipFill>
          <a:blip r:embed="rId4"/>
          <a:stretch>
            <a:fillRect/>
          </a:stretch>
        </p:blipFill>
        <p:spPr>
          <a:xfrm rot="20987501">
            <a:off x="7767204" y="3701372"/>
            <a:ext cx="4382112" cy="2581635"/>
          </a:xfrm>
          <a:prstGeom prst="rect">
            <a:avLst/>
          </a:prstGeom>
          <a:ln>
            <a:noFill/>
          </a:ln>
          <a:effectLst>
            <a:softEdge rad="112500"/>
          </a:effectLst>
        </p:spPr>
      </p:pic>
    </p:spTree>
    <p:extLst>
      <p:ext uri="{BB962C8B-B14F-4D97-AF65-F5344CB8AC3E}">
        <p14:creationId xmlns:p14="http://schemas.microsoft.com/office/powerpoint/2010/main" val="2583362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14586-B206-E06A-8AC3-E9CF4D40AD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5F0F74-3D13-99DD-59AF-3524708EFEE4}"/>
              </a:ext>
            </a:extLst>
          </p:cNvPr>
          <p:cNvSpPr>
            <a:spLocks noGrp="1"/>
          </p:cNvSpPr>
          <p:nvPr>
            <p:ph type="title"/>
          </p:nvPr>
        </p:nvSpPr>
        <p:spPr>
          <a:xfrm>
            <a:off x="914163" y="152399"/>
            <a:ext cx="7618650" cy="1371601"/>
          </a:xfrm>
        </p:spPr>
        <p:txBody>
          <a:bodyPr>
            <a:normAutofit/>
          </a:bodyPr>
          <a:lstStyle/>
          <a:p>
            <a:r>
              <a:rPr lang="en-US" sz="4400" dirty="0"/>
              <a:t>As we read through Daniel 8 and 9… </a:t>
            </a:r>
          </a:p>
        </p:txBody>
      </p:sp>
      <p:sp>
        <p:nvSpPr>
          <p:cNvPr id="3" name="Content Placeholder 2">
            <a:extLst>
              <a:ext uri="{FF2B5EF4-FFF2-40B4-BE49-F238E27FC236}">
                <a16:creationId xmlns:a16="http://schemas.microsoft.com/office/drawing/2014/main" id="{7C33024C-31E9-6810-4205-0AE337DC9FD5}"/>
              </a:ext>
            </a:extLst>
          </p:cNvPr>
          <p:cNvSpPr>
            <a:spLocks noGrp="1"/>
          </p:cNvSpPr>
          <p:nvPr>
            <p:ph idx="1"/>
          </p:nvPr>
        </p:nvSpPr>
        <p:spPr>
          <a:xfrm>
            <a:off x="914163" y="1676399"/>
            <a:ext cx="7237650" cy="4648201"/>
          </a:xfrm>
        </p:spPr>
        <p:txBody>
          <a:bodyPr>
            <a:normAutofit/>
          </a:bodyPr>
          <a:lstStyle/>
          <a:p>
            <a:r>
              <a:rPr lang="en-US" sz="3200" dirty="0"/>
              <a:t>Just as Gabriel begins to talk about the 2300 “evenings-mornings,” </a:t>
            </a:r>
          </a:p>
          <a:p>
            <a:r>
              <a:rPr lang="en-US" sz="3200" dirty="0"/>
              <a:t>Daniel faints, and “was sick certain days” but he still doesn’t understand the vision (Daniel 8:27).  </a:t>
            </a:r>
          </a:p>
          <a:p>
            <a:r>
              <a:rPr lang="en-US" sz="3200" dirty="0"/>
              <a:t>After his recovery, Daniel is thinking about the future, how the time is coming for the Jewish people to return to Jerusalem (Daniel 9:2).  </a:t>
            </a:r>
          </a:p>
        </p:txBody>
      </p:sp>
      <p:pic>
        <p:nvPicPr>
          <p:cNvPr id="34818" name="Picture 2" descr="What does Daniel 2:19 mean? | Bible Art">
            <a:extLst>
              <a:ext uri="{FF2B5EF4-FFF2-40B4-BE49-F238E27FC236}">
                <a16:creationId xmlns:a16="http://schemas.microsoft.com/office/drawing/2014/main" id="{08FD3C10-F58E-DBF1-74D2-DFB8A1D5B1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33" t="148" r="17778" b="-148"/>
          <a:stretch>
            <a:fillRect/>
          </a:stretch>
        </p:blipFill>
        <p:spPr bwMode="auto">
          <a:xfrm>
            <a:off x="8380412" y="10160"/>
            <a:ext cx="47244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483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E1D91-DE2A-AA67-FACE-E182E26D01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422101-734F-AA56-E16E-8956BCD6E3C8}"/>
              </a:ext>
            </a:extLst>
          </p:cNvPr>
          <p:cNvSpPr>
            <a:spLocks noGrp="1"/>
          </p:cNvSpPr>
          <p:nvPr>
            <p:ph type="title"/>
          </p:nvPr>
        </p:nvSpPr>
        <p:spPr>
          <a:xfrm>
            <a:off x="914163" y="152399"/>
            <a:ext cx="7618650" cy="1371601"/>
          </a:xfrm>
        </p:spPr>
        <p:txBody>
          <a:bodyPr>
            <a:normAutofit/>
          </a:bodyPr>
          <a:lstStyle/>
          <a:p>
            <a:r>
              <a:rPr lang="en-US" sz="4400" dirty="0"/>
              <a:t>As we read through Daniel 8 and 9… </a:t>
            </a:r>
          </a:p>
        </p:txBody>
      </p:sp>
      <p:sp>
        <p:nvSpPr>
          <p:cNvPr id="3" name="Content Placeholder 2">
            <a:extLst>
              <a:ext uri="{FF2B5EF4-FFF2-40B4-BE49-F238E27FC236}">
                <a16:creationId xmlns:a16="http://schemas.microsoft.com/office/drawing/2014/main" id="{55EF590A-D4E3-6CBB-F574-C30871C78E27}"/>
              </a:ext>
            </a:extLst>
          </p:cNvPr>
          <p:cNvSpPr>
            <a:spLocks noGrp="1"/>
          </p:cNvSpPr>
          <p:nvPr>
            <p:ph idx="1"/>
          </p:nvPr>
        </p:nvSpPr>
        <p:spPr>
          <a:xfrm>
            <a:off x="914163" y="1676399"/>
            <a:ext cx="7237650" cy="4648201"/>
          </a:xfrm>
        </p:spPr>
        <p:txBody>
          <a:bodyPr>
            <a:normAutofit/>
          </a:bodyPr>
          <a:lstStyle/>
          <a:p>
            <a:r>
              <a:rPr lang="en-US" sz="3200" dirty="0"/>
              <a:t>As Daniel is praying, repenting, no doubt anxious about the unexplained and lengthy prophecy (Daniel 9:2-20), </a:t>
            </a:r>
          </a:p>
          <a:p>
            <a:r>
              <a:rPr lang="en-US" sz="3200" dirty="0"/>
              <a:t>Gabriel returns and continues, right where he left off, to provide “skill and understanding” (Daniel 9:22).  </a:t>
            </a:r>
          </a:p>
          <a:p>
            <a:r>
              <a:rPr lang="en-US" sz="3200" dirty="0"/>
              <a:t>Gabriel directs Daniel’s attention to “understand the matter and consider the vision” (Daniel 9:23).  </a:t>
            </a:r>
          </a:p>
        </p:txBody>
      </p:sp>
      <p:pic>
        <p:nvPicPr>
          <p:cNvPr id="35842" name="Picture 2">
            <a:extLst>
              <a:ext uri="{FF2B5EF4-FFF2-40B4-BE49-F238E27FC236}">
                <a16:creationId xmlns:a16="http://schemas.microsoft.com/office/drawing/2014/main" id="{7BC246E3-F608-2819-3D37-6900E79C45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412" t="-444" r="27103" b="444"/>
          <a:stretch>
            <a:fillRect/>
          </a:stretch>
        </p:blipFill>
        <p:spPr bwMode="auto">
          <a:xfrm>
            <a:off x="8228011" y="-10160"/>
            <a:ext cx="3960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550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0377D-8566-740B-D3F8-02AF81B3F2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181DB-F518-2CB4-7B04-147B89D9822E}"/>
              </a:ext>
            </a:extLst>
          </p:cNvPr>
          <p:cNvSpPr>
            <a:spLocks noGrp="1"/>
          </p:cNvSpPr>
          <p:nvPr>
            <p:ph type="title"/>
          </p:nvPr>
        </p:nvSpPr>
        <p:spPr>
          <a:xfrm>
            <a:off x="1218883" y="228601"/>
            <a:ext cx="9751060" cy="1143000"/>
          </a:xfrm>
        </p:spPr>
        <p:txBody>
          <a:bodyPr/>
          <a:lstStyle/>
          <a:p>
            <a:r>
              <a:rPr lang="en-US" sz="5400" b="1" dirty="0"/>
              <a:t>Lessons 1 and 2</a:t>
            </a:r>
          </a:p>
        </p:txBody>
      </p:sp>
      <p:sp>
        <p:nvSpPr>
          <p:cNvPr id="3" name="Text Placeholder 2">
            <a:extLst>
              <a:ext uri="{FF2B5EF4-FFF2-40B4-BE49-F238E27FC236}">
                <a16:creationId xmlns:a16="http://schemas.microsoft.com/office/drawing/2014/main" id="{47C12D1A-D915-3821-082E-2ACF05C2A641}"/>
              </a:ext>
            </a:extLst>
          </p:cNvPr>
          <p:cNvSpPr>
            <a:spLocks noGrp="1"/>
          </p:cNvSpPr>
          <p:nvPr>
            <p:ph type="body" idx="1"/>
          </p:nvPr>
        </p:nvSpPr>
        <p:spPr>
          <a:xfrm>
            <a:off x="608012" y="1524000"/>
            <a:ext cx="8001000" cy="4800600"/>
          </a:xfrm>
        </p:spPr>
        <p:txBody>
          <a:bodyPr/>
          <a:lstStyle/>
          <a:p>
            <a:pPr marL="571500" indent="-571500" algn="l">
              <a:buFont typeface="Arial" panose="020B0604020202020204" pitchFamily="34" charset="0"/>
              <a:buChar char="•"/>
            </a:pPr>
            <a:r>
              <a:rPr lang="en-US" sz="3600" dirty="0"/>
              <a:t>The identity of the little horn → the Papacy</a:t>
            </a:r>
          </a:p>
          <a:p>
            <a:pPr marL="571500" indent="-571500" algn="l">
              <a:buFont typeface="Arial" panose="020B0604020202020204" pitchFamily="34" charset="0"/>
              <a:buChar char="•"/>
            </a:pPr>
            <a:r>
              <a:rPr lang="en-US" sz="3600" dirty="0"/>
              <a:t>The 1,260 years → A.D. 538 to 1798</a:t>
            </a:r>
          </a:p>
          <a:p>
            <a:pPr marL="571500" indent="-571500" algn="l">
              <a:buFont typeface="Arial" panose="020B0604020202020204" pitchFamily="34" charset="0"/>
              <a:buChar char="•"/>
            </a:pPr>
            <a:r>
              <a:rPr lang="en-US" sz="3600" dirty="0"/>
              <a:t>The deadly wound → 1798</a:t>
            </a:r>
          </a:p>
          <a:p>
            <a:pPr marL="571500" indent="-571500" algn="l">
              <a:buFont typeface="Arial" panose="020B0604020202020204" pitchFamily="34" charset="0"/>
              <a:buChar char="•"/>
            </a:pPr>
            <a:r>
              <a:rPr lang="en-US" sz="3600" dirty="0"/>
              <a:t>The rise of a new power in the same period → Revelation 13:11</a:t>
            </a:r>
          </a:p>
          <a:p>
            <a:pPr marL="571500" indent="-571500" algn="l">
              <a:buFont typeface="Arial" panose="020B0604020202020204" pitchFamily="34" charset="0"/>
              <a:buChar char="•"/>
            </a:pPr>
            <a:r>
              <a:rPr lang="en-US" sz="3600" dirty="0"/>
              <a:t>That power arises outside the crowded nations of Europe, Asia, Africa → the United States</a:t>
            </a:r>
          </a:p>
        </p:txBody>
      </p:sp>
      <p:pic>
        <p:nvPicPr>
          <p:cNvPr id="1027" name="Picture 3" descr="Diving into Daniel: The Vision ”Interpreted”">
            <a:extLst>
              <a:ext uri="{FF2B5EF4-FFF2-40B4-BE49-F238E27FC236}">
                <a16:creationId xmlns:a16="http://schemas.microsoft.com/office/drawing/2014/main" id="{C9E8E686-833C-0C7C-7AE4-03EEFA385E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667" r="16667"/>
          <a:stretch>
            <a:fillRect/>
          </a:stretch>
        </p:blipFill>
        <p:spPr bwMode="auto">
          <a:xfrm>
            <a:off x="8456612" y="1295400"/>
            <a:ext cx="3048001"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87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1C4EF-6289-2C0A-0F52-5BE0A985004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9F981D7-637B-8703-0AD0-F06533B39427}"/>
              </a:ext>
            </a:extLst>
          </p:cNvPr>
          <p:cNvSpPr>
            <a:spLocks noGrp="1"/>
          </p:cNvSpPr>
          <p:nvPr>
            <p:ph type="body" sz="half" idx="2"/>
          </p:nvPr>
        </p:nvSpPr>
        <p:spPr>
          <a:xfrm>
            <a:off x="7618413" y="1371600"/>
            <a:ext cx="4343400" cy="5080000"/>
          </a:xfrm>
        </p:spPr>
        <p:txBody>
          <a:bodyPr>
            <a:noAutofit/>
          </a:bodyPr>
          <a:lstStyle/>
          <a:p>
            <a:r>
              <a:rPr lang="en-US" sz="2800" b="1" baseline="30000" dirty="0"/>
              <a:t>24 </a:t>
            </a:r>
            <a:r>
              <a:rPr lang="en-US" sz="2800" dirty="0"/>
              <a:t>Seventy weeks are determined upon thy people and upon thy holy city, to finish the transgression, and to make an end of sins, and to make reconciliation for iniquity, and to bring in everlasting righteousness, and to seal up the vision and prophecy, and to anoint the most Holy.</a:t>
            </a:r>
            <a:endParaRPr lang="en-US" sz="3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5DD8F79-2601-8783-40A8-4FB38F36F2C8}"/>
              </a:ext>
            </a:extLst>
          </p:cNvPr>
          <p:cNvSpPr>
            <a:spLocks noGrp="1"/>
          </p:cNvSpPr>
          <p:nvPr>
            <p:ph type="title"/>
          </p:nvPr>
        </p:nvSpPr>
        <p:spPr>
          <a:xfrm>
            <a:off x="7770812" y="228600"/>
            <a:ext cx="3960812" cy="1143000"/>
          </a:xfrm>
        </p:spPr>
        <p:txBody>
          <a:bodyPr/>
          <a:lstStyle/>
          <a:p>
            <a:r>
              <a:rPr lang="en-US" sz="4400" dirty="0"/>
              <a:t>Daniel</a:t>
            </a:r>
            <a:br>
              <a:rPr lang="en-US" sz="4400" dirty="0"/>
            </a:br>
            <a:r>
              <a:rPr lang="en-US" sz="4400" dirty="0"/>
              <a:t>9:24-25</a:t>
            </a:r>
          </a:p>
        </p:txBody>
      </p:sp>
      <p:pic>
        <p:nvPicPr>
          <p:cNvPr id="36868" name="Picture 4" descr="2+ Thousand Prayers Answered Royalty-Free Images, Stock Photos &amp; Pictures |  Shutterstock">
            <a:extLst>
              <a:ext uri="{FF2B5EF4-FFF2-40B4-BE49-F238E27FC236}">
                <a16:creationId xmlns:a16="http://schemas.microsoft.com/office/drawing/2014/main" id="{A0DF9C9C-4BA9-C63B-5AB6-C0DA4D3A554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217" b="11652"/>
          <a:stretch>
            <a:fillRect/>
          </a:stretch>
        </p:blipFill>
        <p:spPr bwMode="auto">
          <a:xfrm>
            <a:off x="457201" y="381000"/>
            <a:ext cx="6780893" cy="607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945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5271-5288-C6C5-F34A-822D6D0327D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3D0CE72-258C-0EC3-4C9C-F2A0E39EB4BC}"/>
              </a:ext>
            </a:extLst>
          </p:cNvPr>
          <p:cNvSpPr>
            <a:spLocks noGrp="1"/>
          </p:cNvSpPr>
          <p:nvPr>
            <p:ph type="body" sz="half" idx="2"/>
          </p:nvPr>
        </p:nvSpPr>
        <p:spPr>
          <a:xfrm>
            <a:off x="7618413" y="1371600"/>
            <a:ext cx="4343400" cy="5080000"/>
          </a:xfrm>
        </p:spPr>
        <p:txBody>
          <a:bodyPr>
            <a:noAutofit/>
          </a:bodyPr>
          <a:lstStyle/>
          <a:p>
            <a:r>
              <a:rPr lang="en-US" sz="3000" b="1" baseline="30000" dirty="0"/>
              <a:t>25 </a:t>
            </a:r>
            <a:r>
              <a:rPr lang="en-US" sz="3000" dirty="0"/>
              <a:t>Know therefore and understand, that from the going forth of the commandment to restore and to build Jerusalem unto the Messiah the Prince shall be seven weeks, and threescore and two weeks: the street shall be built again, and the wall, even in troublous times.</a:t>
            </a:r>
            <a:endParaRPr lang="en-US" sz="3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F697943-A6FA-D1D6-AD89-F11590B9910D}"/>
              </a:ext>
            </a:extLst>
          </p:cNvPr>
          <p:cNvSpPr>
            <a:spLocks noGrp="1"/>
          </p:cNvSpPr>
          <p:nvPr>
            <p:ph type="title"/>
          </p:nvPr>
        </p:nvSpPr>
        <p:spPr>
          <a:xfrm>
            <a:off x="7770812" y="228600"/>
            <a:ext cx="3960812" cy="1143000"/>
          </a:xfrm>
        </p:spPr>
        <p:txBody>
          <a:bodyPr/>
          <a:lstStyle/>
          <a:p>
            <a:r>
              <a:rPr lang="en-US" sz="4400" dirty="0"/>
              <a:t>Daniel</a:t>
            </a:r>
            <a:br>
              <a:rPr lang="en-US" sz="4400" dirty="0"/>
            </a:br>
            <a:r>
              <a:rPr lang="en-US" sz="4400" dirty="0"/>
              <a:t>9:24-25</a:t>
            </a:r>
          </a:p>
        </p:txBody>
      </p:sp>
      <p:pic>
        <p:nvPicPr>
          <p:cNvPr id="37890" name="Picture 2" descr="A Vision of Desolation and Restoration - A Reflection on Daniel 9">
            <a:extLst>
              <a:ext uri="{FF2B5EF4-FFF2-40B4-BE49-F238E27FC236}">
                <a16:creationId xmlns:a16="http://schemas.microsoft.com/office/drawing/2014/main" id="{0583E5DE-71B4-2CA0-BD1E-B7A7B5CCB4C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53" t="14218" r="-553" b="18317"/>
          <a:stretch>
            <a:fillRect/>
          </a:stretch>
        </p:blipFill>
        <p:spPr bwMode="auto">
          <a:xfrm>
            <a:off x="362555" y="304800"/>
            <a:ext cx="7064722" cy="614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239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FB5AC-D22A-BE29-E687-DA8058DAA5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61CF5D-8C35-3D08-7AD1-DF0280273500}"/>
              </a:ext>
            </a:extLst>
          </p:cNvPr>
          <p:cNvSpPr>
            <a:spLocks noGrp="1"/>
          </p:cNvSpPr>
          <p:nvPr>
            <p:ph type="title"/>
          </p:nvPr>
        </p:nvSpPr>
        <p:spPr>
          <a:xfrm>
            <a:off x="914163" y="152399"/>
            <a:ext cx="7618650" cy="685801"/>
          </a:xfrm>
        </p:spPr>
        <p:txBody>
          <a:bodyPr>
            <a:normAutofit/>
          </a:bodyPr>
          <a:lstStyle/>
          <a:p>
            <a:r>
              <a:rPr lang="en-US" sz="4400" dirty="0"/>
              <a:t>“Determined”</a:t>
            </a:r>
          </a:p>
        </p:txBody>
      </p:sp>
      <p:sp>
        <p:nvSpPr>
          <p:cNvPr id="3" name="Content Placeholder 2">
            <a:extLst>
              <a:ext uri="{FF2B5EF4-FFF2-40B4-BE49-F238E27FC236}">
                <a16:creationId xmlns:a16="http://schemas.microsoft.com/office/drawing/2014/main" id="{A9109AD7-9275-8667-F85F-AB6571DF3968}"/>
              </a:ext>
            </a:extLst>
          </p:cNvPr>
          <p:cNvSpPr>
            <a:spLocks noGrp="1"/>
          </p:cNvSpPr>
          <p:nvPr>
            <p:ph idx="1"/>
          </p:nvPr>
        </p:nvSpPr>
        <p:spPr>
          <a:xfrm>
            <a:off x="914163" y="838201"/>
            <a:ext cx="7009049" cy="5486400"/>
          </a:xfrm>
        </p:spPr>
        <p:txBody>
          <a:bodyPr>
            <a:normAutofit/>
          </a:bodyPr>
          <a:lstStyle/>
          <a:p>
            <a:pPr marL="0" indent="0">
              <a:buNone/>
            </a:pPr>
            <a:r>
              <a:rPr lang="en-US" sz="3200" dirty="0"/>
              <a:t>Daniel 9:24:  </a:t>
            </a:r>
            <a:r>
              <a:rPr lang="en-US" sz="3200" i="1" dirty="0"/>
              <a:t>“Seventy weeks are </a:t>
            </a:r>
            <a:r>
              <a:rPr lang="en-US" sz="3200" b="1" i="1" dirty="0"/>
              <a:t>determined</a:t>
            </a:r>
            <a:r>
              <a:rPr lang="en-US" sz="3200" i="1" dirty="0"/>
              <a:t> upon thy people…”</a:t>
            </a:r>
            <a:endParaRPr lang="en-US" sz="3200" dirty="0"/>
          </a:p>
          <a:p>
            <a:r>
              <a:rPr lang="en-US" sz="3200" dirty="0"/>
              <a:t>The Hebrew verb translated </a:t>
            </a:r>
            <a:r>
              <a:rPr lang="en-US" sz="3200" b="1" dirty="0"/>
              <a:t>“determined”</a:t>
            </a:r>
            <a:r>
              <a:rPr lang="en-US" sz="3200" dirty="0"/>
              <a:t> is </a:t>
            </a:r>
            <a:r>
              <a:rPr lang="he-IL" sz="3200" b="1" dirty="0"/>
              <a:t>חָתַךְ</a:t>
            </a:r>
            <a:r>
              <a:rPr lang="en-US" sz="3200" b="1" dirty="0"/>
              <a:t> (</a:t>
            </a:r>
            <a:r>
              <a:rPr lang="en-US" sz="3200" b="1" i="1" dirty="0" err="1"/>
              <a:t>ḥāṯak</a:t>
            </a:r>
            <a:r>
              <a:rPr lang="en-US" sz="3200" b="1" dirty="0"/>
              <a:t>)</a:t>
            </a:r>
            <a:endParaRPr lang="en-US" sz="3200" dirty="0"/>
          </a:p>
          <a:p>
            <a:r>
              <a:rPr lang="en-US" sz="3200" dirty="0"/>
              <a:t>This verb is used only </a:t>
            </a:r>
            <a:r>
              <a:rPr lang="en-US" sz="3200" b="1" dirty="0"/>
              <a:t>once</a:t>
            </a:r>
            <a:r>
              <a:rPr lang="en-US" sz="3200" dirty="0"/>
              <a:t> in the Old Testament, which means we have to rely on:</a:t>
            </a:r>
          </a:p>
          <a:p>
            <a:pPr lvl="1"/>
            <a:r>
              <a:rPr lang="en-US" sz="2800" dirty="0"/>
              <a:t>Its </a:t>
            </a:r>
            <a:r>
              <a:rPr lang="en-US" sz="2800" b="1" dirty="0"/>
              <a:t>root meaning</a:t>
            </a:r>
            <a:r>
              <a:rPr lang="en-US" sz="2800" dirty="0"/>
              <a:t> in Hebrew</a:t>
            </a:r>
          </a:p>
          <a:p>
            <a:pPr lvl="1"/>
            <a:r>
              <a:rPr lang="en-US" sz="2800" dirty="0"/>
              <a:t>Cognate usage in related Semitic languages</a:t>
            </a:r>
          </a:p>
          <a:p>
            <a:pPr lvl="1"/>
            <a:r>
              <a:rPr lang="en-US" sz="2800" dirty="0"/>
              <a:t>The </a:t>
            </a:r>
            <a:r>
              <a:rPr lang="en-US" sz="2800" b="1" dirty="0"/>
              <a:t>immediate literary context</a:t>
            </a:r>
            <a:endParaRPr lang="en-US" sz="2800" dirty="0"/>
          </a:p>
        </p:txBody>
      </p:sp>
      <p:pic>
        <p:nvPicPr>
          <p:cNvPr id="38914" name="Picture 2" descr="cut off time Stock Photo - Alamy">
            <a:extLst>
              <a:ext uri="{FF2B5EF4-FFF2-40B4-BE49-F238E27FC236}">
                <a16:creationId xmlns:a16="http://schemas.microsoft.com/office/drawing/2014/main" id="{BBE117B3-6631-0D42-2E4E-963B99B5F7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992" r="25907" b="8163"/>
          <a:stretch>
            <a:fillRect/>
          </a:stretch>
        </p:blipFill>
        <p:spPr bwMode="auto">
          <a:xfrm>
            <a:off x="7847012" y="0"/>
            <a:ext cx="474267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96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8BB83-9605-6E25-BA7D-7730964872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D73444-F831-72A0-9AC0-0C4BF5637B63}"/>
              </a:ext>
            </a:extLst>
          </p:cNvPr>
          <p:cNvSpPr>
            <a:spLocks noGrp="1"/>
          </p:cNvSpPr>
          <p:nvPr>
            <p:ph type="title"/>
          </p:nvPr>
        </p:nvSpPr>
        <p:spPr>
          <a:xfrm>
            <a:off x="531812" y="152399"/>
            <a:ext cx="8001001" cy="685801"/>
          </a:xfrm>
        </p:spPr>
        <p:txBody>
          <a:bodyPr>
            <a:normAutofit/>
          </a:bodyPr>
          <a:lstStyle/>
          <a:p>
            <a:r>
              <a:rPr lang="en-US" sz="4400" dirty="0"/>
              <a:t>“Determined”</a:t>
            </a:r>
          </a:p>
        </p:txBody>
      </p:sp>
      <p:sp>
        <p:nvSpPr>
          <p:cNvPr id="3" name="Content Placeholder 2">
            <a:extLst>
              <a:ext uri="{FF2B5EF4-FFF2-40B4-BE49-F238E27FC236}">
                <a16:creationId xmlns:a16="http://schemas.microsoft.com/office/drawing/2014/main" id="{2D43B78F-9613-BF0E-764E-42B0FE7C4D71}"/>
              </a:ext>
            </a:extLst>
          </p:cNvPr>
          <p:cNvSpPr>
            <a:spLocks noGrp="1"/>
          </p:cNvSpPr>
          <p:nvPr>
            <p:ph idx="1"/>
          </p:nvPr>
        </p:nvSpPr>
        <p:spPr>
          <a:xfrm>
            <a:off x="531812" y="990599"/>
            <a:ext cx="7009049" cy="5486400"/>
          </a:xfrm>
        </p:spPr>
        <p:txBody>
          <a:bodyPr>
            <a:normAutofit fontScale="92500" lnSpcReduction="10000"/>
          </a:bodyPr>
          <a:lstStyle/>
          <a:p>
            <a:pPr marL="0" indent="0">
              <a:buNone/>
            </a:pPr>
            <a:r>
              <a:rPr lang="en-US" sz="3200" dirty="0"/>
              <a:t>Daniel 9:24:  </a:t>
            </a:r>
            <a:r>
              <a:rPr lang="en-US" sz="3200" i="1" dirty="0"/>
              <a:t>“Seventy weeks are </a:t>
            </a:r>
            <a:r>
              <a:rPr lang="en-US" sz="3200" b="1" i="1" dirty="0"/>
              <a:t>determined</a:t>
            </a:r>
            <a:r>
              <a:rPr lang="en-US" sz="3200" i="1" dirty="0"/>
              <a:t> upon thy people…”</a:t>
            </a:r>
            <a:endParaRPr lang="en-US" sz="3200" dirty="0"/>
          </a:p>
          <a:p>
            <a:r>
              <a:rPr lang="en-US" sz="3200" dirty="0"/>
              <a:t>We find our selves relying on the root word:  </a:t>
            </a:r>
            <a:r>
              <a:rPr lang="he-IL" sz="3200" b="1" dirty="0"/>
              <a:t>ח־ת־ך</a:t>
            </a:r>
            <a:r>
              <a:rPr lang="he-IL" sz="3200" dirty="0"/>
              <a:t> </a:t>
            </a:r>
            <a:endParaRPr lang="en-US" sz="3200" dirty="0"/>
          </a:p>
          <a:p>
            <a:r>
              <a:rPr lang="en-US" sz="3200" dirty="0"/>
              <a:t>Fortunately, the </a:t>
            </a:r>
            <a:r>
              <a:rPr lang="en-US" sz="3200" b="1" dirty="0"/>
              <a:t>core meaning of this root is consistent.  </a:t>
            </a:r>
            <a:r>
              <a:rPr lang="en-US" sz="3200" dirty="0"/>
              <a:t>In the verb form, then, we have the meanings:  </a:t>
            </a:r>
          </a:p>
          <a:p>
            <a:r>
              <a:rPr lang="en-US" sz="3200" dirty="0"/>
              <a:t>➡️ </a:t>
            </a:r>
            <a:r>
              <a:rPr lang="en-US" sz="3200" b="1" dirty="0"/>
              <a:t>to cut</a:t>
            </a:r>
            <a:br>
              <a:rPr lang="en-US" sz="3200" dirty="0"/>
            </a:br>
            <a:r>
              <a:rPr lang="en-US" sz="3200" dirty="0"/>
              <a:t>➡️ </a:t>
            </a:r>
            <a:r>
              <a:rPr lang="en-US" sz="3200" b="1" dirty="0"/>
              <a:t>to divide</a:t>
            </a:r>
            <a:br>
              <a:rPr lang="en-US" sz="3200" dirty="0"/>
            </a:br>
            <a:r>
              <a:rPr lang="en-US" sz="3200" dirty="0"/>
              <a:t>➡️ </a:t>
            </a:r>
            <a:r>
              <a:rPr lang="en-US" sz="3200" b="1" dirty="0"/>
              <a:t>to sever from a larger whole</a:t>
            </a:r>
            <a:endParaRPr lang="en-US" sz="3200" dirty="0"/>
          </a:p>
          <a:p>
            <a:r>
              <a:rPr lang="en-US" sz="3200" dirty="0"/>
              <a:t>The imagery is </a:t>
            </a:r>
            <a:r>
              <a:rPr lang="en-US" sz="3200" b="1" dirty="0"/>
              <a:t>derivative</a:t>
            </a:r>
            <a:r>
              <a:rPr lang="en-US" sz="3200" dirty="0"/>
              <a:t>, not standalone.</a:t>
            </a:r>
          </a:p>
        </p:txBody>
      </p:sp>
      <p:pic>
        <p:nvPicPr>
          <p:cNvPr id="39940" name="Picture 4" descr="Clock Face Showing Time Passing Isometric Icon Stock Vector - Illustration  of management, circle: 330650617">
            <a:extLst>
              <a:ext uri="{FF2B5EF4-FFF2-40B4-BE49-F238E27FC236}">
                <a16:creationId xmlns:a16="http://schemas.microsoft.com/office/drawing/2014/main" id="{C1C415B1-1345-E638-88A2-E5585A444C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839" r="22027" b="7217"/>
          <a:stretch>
            <a:fillRect/>
          </a:stretch>
        </p:blipFill>
        <p:spPr bwMode="auto">
          <a:xfrm>
            <a:off x="7770812" y="0"/>
            <a:ext cx="44180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5873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CA3B0-499B-DEFE-CB14-87BB6C456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E7B2F-3481-1C3B-D369-F452F6BF2D86}"/>
              </a:ext>
            </a:extLst>
          </p:cNvPr>
          <p:cNvSpPr>
            <a:spLocks noGrp="1"/>
          </p:cNvSpPr>
          <p:nvPr>
            <p:ph type="title"/>
          </p:nvPr>
        </p:nvSpPr>
        <p:spPr>
          <a:xfrm>
            <a:off x="531812" y="152399"/>
            <a:ext cx="8001001" cy="685801"/>
          </a:xfrm>
        </p:spPr>
        <p:txBody>
          <a:bodyPr>
            <a:normAutofit/>
          </a:bodyPr>
          <a:lstStyle/>
          <a:p>
            <a:r>
              <a:rPr lang="en-US" sz="4400" dirty="0"/>
              <a:t>“Determined”</a:t>
            </a:r>
          </a:p>
        </p:txBody>
      </p:sp>
      <p:sp>
        <p:nvSpPr>
          <p:cNvPr id="3" name="Content Placeholder 2">
            <a:extLst>
              <a:ext uri="{FF2B5EF4-FFF2-40B4-BE49-F238E27FC236}">
                <a16:creationId xmlns:a16="http://schemas.microsoft.com/office/drawing/2014/main" id="{E6EAA391-F1C9-F693-CCF8-F7F3E0464252}"/>
              </a:ext>
            </a:extLst>
          </p:cNvPr>
          <p:cNvSpPr>
            <a:spLocks noGrp="1"/>
          </p:cNvSpPr>
          <p:nvPr>
            <p:ph idx="1"/>
          </p:nvPr>
        </p:nvSpPr>
        <p:spPr>
          <a:xfrm>
            <a:off x="531812" y="990599"/>
            <a:ext cx="7009049" cy="5486400"/>
          </a:xfrm>
        </p:spPr>
        <p:txBody>
          <a:bodyPr>
            <a:normAutofit/>
          </a:bodyPr>
          <a:lstStyle/>
          <a:p>
            <a:pPr marL="0" indent="0">
              <a:buNone/>
            </a:pPr>
            <a:r>
              <a:rPr lang="en-US" sz="3200" dirty="0"/>
              <a:t>In modern English, </a:t>
            </a:r>
            <a:r>
              <a:rPr lang="en-US" sz="3200" i="1" dirty="0"/>
              <a:t>determined</a:t>
            </a:r>
            <a:r>
              <a:rPr lang="en-US" sz="3200" dirty="0"/>
              <a:t> sounds like:</a:t>
            </a:r>
          </a:p>
          <a:p>
            <a:r>
              <a:rPr lang="en-US" sz="3200" dirty="0"/>
              <a:t>a divine decision</a:t>
            </a:r>
          </a:p>
          <a:p>
            <a:r>
              <a:rPr lang="en-US" sz="3200" dirty="0"/>
              <a:t>a decree without reference to size or source</a:t>
            </a:r>
          </a:p>
          <a:p>
            <a:pPr marL="0" indent="0">
              <a:buNone/>
            </a:pPr>
            <a:r>
              <a:rPr lang="en-US" sz="3200" dirty="0"/>
              <a:t>But in Hebrew thought, </a:t>
            </a:r>
            <a:r>
              <a:rPr lang="en-US" sz="3200" b="1" dirty="0"/>
              <a:t>verbs are concrete</a:t>
            </a:r>
            <a:r>
              <a:rPr lang="en-US" sz="3200" dirty="0"/>
              <a:t>:</a:t>
            </a:r>
          </a:p>
          <a:p>
            <a:r>
              <a:rPr lang="en-US" sz="3200" i="1" dirty="0" err="1"/>
              <a:t>ḥāṯak</a:t>
            </a:r>
            <a:r>
              <a:rPr lang="en-US" sz="3200" dirty="0"/>
              <a:t> is spatial and relational</a:t>
            </a:r>
          </a:p>
          <a:p>
            <a:r>
              <a:rPr lang="en-US" sz="3200" dirty="0"/>
              <a:t>it assumes </a:t>
            </a:r>
            <a:r>
              <a:rPr lang="en-US" sz="3200" b="1" dirty="0"/>
              <a:t>partitioning</a:t>
            </a:r>
            <a:endParaRPr lang="en-US" sz="3200" dirty="0"/>
          </a:p>
        </p:txBody>
      </p:sp>
      <p:pic>
        <p:nvPicPr>
          <p:cNvPr id="40962" name="Picture 2" descr="Fast-forwarded Loop Animation Clock ...">
            <a:extLst>
              <a:ext uri="{FF2B5EF4-FFF2-40B4-BE49-F238E27FC236}">
                <a16:creationId xmlns:a16="http://schemas.microsoft.com/office/drawing/2014/main" id="{DF0775FB-FC0A-C938-A9CE-9E7A77F8AC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623" r="36545"/>
          <a:stretch>
            <a:fillRect/>
          </a:stretch>
        </p:blipFill>
        <p:spPr bwMode="auto">
          <a:xfrm>
            <a:off x="7923212" y="0"/>
            <a:ext cx="42656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11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BACA6-F3F9-1CE0-05EE-D396FDE388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C3FCD6-A8B1-151C-D7A9-431738D28F04}"/>
              </a:ext>
            </a:extLst>
          </p:cNvPr>
          <p:cNvSpPr>
            <a:spLocks noGrp="1"/>
          </p:cNvSpPr>
          <p:nvPr>
            <p:ph type="title"/>
          </p:nvPr>
        </p:nvSpPr>
        <p:spPr>
          <a:xfrm>
            <a:off x="531812" y="152399"/>
            <a:ext cx="8001001" cy="685801"/>
          </a:xfrm>
        </p:spPr>
        <p:txBody>
          <a:bodyPr>
            <a:normAutofit/>
          </a:bodyPr>
          <a:lstStyle/>
          <a:p>
            <a:r>
              <a:rPr lang="en-US" sz="4400" dirty="0"/>
              <a:t>“Determined”</a:t>
            </a:r>
          </a:p>
        </p:txBody>
      </p:sp>
      <p:sp>
        <p:nvSpPr>
          <p:cNvPr id="3" name="Content Placeholder 2">
            <a:extLst>
              <a:ext uri="{FF2B5EF4-FFF2-40B4-BE49-F238E27FC236}">
                <a16:creationId xmlns:a16="http://schemas.microsoft.com/office/drawing/2014/main" id="{CE06B0BF-2B53-7215-B177-957325E0A505}"/>
              </a:ext>
            </a:extLst>
          </p:cNvPr>
          <p:cNvSpPr>
            <a:spLocks noGrp="1"/>
          </p:cNvSpPr>
          <p:nvPr>
            <p:ph idx="1"/>
          </p:nvPr>
        </p:nvSpPr>
        <p:spPr>
          <a:xfrm>
            <a:off x="531812" y="990599"/>
            <a:ext cx="7009049" cy="5486400"/>
          </a:xfrm>
        </p:spPr>
        <p:txBody>
          <a:bodyPr>
            <a:normAutofit fontScale="92500" lnSpcReduction="10000"/>
          </a:bodyPr>
          <a:lstStyle/>
          <a:p>
            <a:pPr marL="0" indent="0">
              <a:buNone/>
            </a:pPr>
            <a:r>
              <a:rPr lang="en-US" sz="3200" dirty="0"/>
              <a:t>English usage has drifted over time</a:t>
            </a:r>
          </a:p>
          <a:p>
            <a:r>
              <a:rPr lang="en-US" sz="3200" dirty="0"/>
              <a:t>The verb comes from Latin </a:t>
            </a:r>
            <a:r>
              <a:rPr lang="en-US" sz="3200" b="1" i="1" dirty="0" err="1"/>
              <a:t>determinare</a:t>
            </a:r>
            <a:r>
              <a:rPr lang="en-US" sz="3200" dirty="0"/>
              <a:t>, which literally means:</a:t>
            </a:r>
          </a:p>
          <a:p>
            <a:r>
              <a:rPr lang="en-US" sz="3200" i="1" dirty="0"/>
              <a:t>to set bounds</a:t>
            </a:r>
            <a:endParaRPr lang="en-US" sz="3200" dirty="0"/>
          </a:p>
          <a:p>
            <a:r>
              <a:rPr lang="en-US" sz="3200" i="1" dirty="0"/>
              <a:t>to mark off</a:t>
            </a:r>
            <a:endParaRPr lang="en-US" sz="3200" dirty="0"/>
          </a:p>
          <a:p>
            <a:r>
              <a:rPr lang="en-US" sz="3200" i="1" dirty="0"/>
              <a:t>to limit</a:t>
            </a:r>
            <a:endParaRPr lang="en-US" sz="3200" dirty="0"/>
          </a:p>
          <a:p>
            <a:pPr marL="0" indent="0">
              <a:buNone/>
            </a:pPr>
            <a:r>
              <a:rPr lang="en-US" sz="3200" dirty="0"/>
              <a:t>In </a:t>
            </a:r>
            <a:r>
              <a:rPr lang="en-US" sz="3200" b="1" dirty="0"/>
              <a:t>Early Modern English</a:t>
            </a:r>
            <a:r>
              <a:rPr lang="en-US" sz="3200" dirty="0"/>
              <a:t> (the era of the KJV), </a:t>
            </a:r>
            <a:r>
              <a:rPr lang="en-US" sz="3200" i="1" dirty="0"/>
              <a:t>determine</a:t>
            </a:r>
            <a:r>
              <a:rPr lang="en-US" sz="3200" dirty="0"/>
              <a:t> commonly meant:</a:t>
            </a:r>
          </a:p>
          <a:p>
            <a:r>
              <a:rPr lang="en-US" sz="3200" b="1" dirty="0"/>
              <a:t>to fix the boundary of something</a:t>
            </a:r>
            <a:endParaRPr lang="en-US" sz="3200" dirty="0"/>
          </a:p>
          <a:p>
            <a:r>
              <a:rPr lang="en-US" sz="3200" b="1" dirty="0"/>
              <a:t>to settle by defining limits</a:t>
            </a:r>
            <a:endParaRPr lang="en-US" sz="3200" dirty="0"/>
          </a:p>
          <a:p>
            <a:pPr marL="0" indent="0">
              <a:buNone/>
            </a:pPr>
            <a:endParaRPr lang="en-US" sz="3200" dirty="0"/>
          </a:p>
        </p:txBody>
      </p:sp>
      <p:pic>
        <p:nvPicPr>
          <p:cNvPr id="41986" name="Picture 2" descr="3D Clock Face with Red Segment and Yellow Lightning Bolts Showing Fast Time  Passing Speed Stock Illustration - Illustration of quick, passing: 415766117">
            <a:extLst>
              <a:ext uri="{FF2B5EF4-FFF2-40B4-BE49-F238E27FC236}">
                <a16:creationId xmlns:a16="http://schemas.microsoft.com/office/drawing/2014/main" id="{F683420E-D35F-DB10-BCDD-339B0E33E1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88" r="15455"/>
          <a:stretch>
            <a:fillRect/>
          </a:stretch>
        </p:blipFill>
        <p:spPr bwMode="auto">
          <a:xfrm>
            <a:off x="7694612" y="0"/>
            <a:ext cx="450278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716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881DB-371D-C061-6013-3312C926EF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D5EC668-8609-5FA1-7CF2-20D9E2A53C48}"/>
              </a:ext>
            </a:extLst>
          </p:cNvPr>
          <p:cNvSpPr>
            <a:spLocks noGrp="1"/>
          </p:cNvSpPr>
          <p:nvPr>
            <p:ph type="body" sz="half" idx="2"/>
          </p:nvPr>
        </p:nvSpPr>
        <p:spPr>
          <a:xfrm>
            <a:off x="7618413" y="1371600"/>
            <a:ext cx="4343400" cy="5080000"/>
          </a:xfrm>
        </p:spPr>
        <p:txBody>
          <a:bodyPr>
            <a:noAutofit/>
          </a:bodyPr>
          <a:lstStyle/>
          <a:p>
            <a:r>
              <a:rPr lang="en-US" sz="2800" b="1" baseline="30000" dirty="0"/>
              <a:t>24 </a:t>
            </a:r>
            <a:r>
              <a:rPr lang="en-US" sz="2800" dirty="0"/>
              <a:t>Seventy weeks are determined upon thy people and upon thy holy city, to finish the transgression, and to make an end of sins, and to make reconciliation for iniquity, and to bring in everlasting righteousness, and to seal up the vision and prophecy, and to anoint the most Holy.</a:t>
            </a:r>
            <a:endParaRPr lang="en-US" sz="3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45CF6A7C-EFE9-426F-C612-41915ED4C959}"/>
              </a:ext>
            </a:extLst>
          </p:cNvPr>
          <p:cNvSpPr>
            <a:spLocks noGrp="1"/>
          </p:cNvSpPr>
          <p:nvPr>
            <p:ph type="title"/>
          </p:nvPr>
        </p:nvSpPr>
        <p:spPr>
          <a:xfrm>
            <a:off x="7770812" y="228600"/>
            <a:ext cx="3960812" cy="1143000"/>
          </a:xfrm>
        </p:spPr>
        <p:txBody>
          <a:bodyPr/>
          <a:lstStyle/>
          <a:p>
            <a:r>
              <a:rPr lang="en-US" sz="4400" dirty="0"/>
              <a:t>Daniel</a:t>
            </a:r>
            <a:br>
              <a:rPr lang="en-US" sz="4400" dirty="0"/>
            </a:br>
            <a:r>
              <a:rPr lang="en-US" sz="4400" dirty="0"/>
              <a:t>9:24-25</a:t>
            </a:r>
          </a:p>
        </p:txBody>
      </p:sp>
      <p:pic>
        <p:nvPicPr>
          <p:cNvPr id="44034" name="Picture 2" descr="282 Weird Clock Stock Videos, Footage, &amp; 4K Video Clips - Getty Images |  Cuckoo clock, Modern clock, Square clock">
            <a:extLst>
              <a:ext uri="{FF2B5EF4-FFF2-40B4-BE49-F238E27FC236}">
                <a16:creationId xmlns:a16="http://schemas.microsoft.com/office/drawing/2014/main" id="{29183BF9-DB8F-B593-1216-9E00076CB8C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044" r="27023"/>
          <a:stretch>
            <a:fillRect/>
          </a:stretch>
        </p:blipFill>
        <p:spPr bwMode="auto">
          <a:xfrm>
            <a:off x="227011" y="228600"/>
            <a:ext cx="7161213"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429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04998-78A1-8D65-0396-DC53C9A32AA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2C8A7FC-F775-BF1C-5A0B-782B6539C699}"/>
              </a:ext>
            </a:extLst>
          </p:cNvPr>
          <p:cNvSpPr>
            <a:spLocks noGrp="1"/>
          </p:cNvSpPr>
          <p:nvPr>
            <p:ph type="body" sz="half" idx="2"/>
          </p:nvPr>
        </p:nvSpPr>
        <p:spPr>
          <a:xfrm>
            <a:off x="7618413" y="1371600"/>
            <a:ext cx="4343400" cy="5080000"/>
          </a:xfrm>
        </p:spPr>
        <p:txBody>
          <a:bodyPr>
            <a:noAutofit/>
          </a:bodyPr>
          <a:lstStyle/>
          <a:p>
            <a:r>
              <a:rPr lang="en-US" sz="3000" b="1" baseline="30000" dirty="0"/>
              <a:t>25 </a:t>
            </a:r>
            <a:r>
              <a:rPr lang="en-US" sz="3000" dirty="0"/>
              <a:t>Know therefore and understand, that from the going forth of the commandment to restore and to build Jerusalem unto the Messiah the Prince shall be seven weeks, and threescore and two weeks: the street shall be built again, and the wall, even in troublous times.</a:t>
            </a:r>
            <a:endParaRPr lang="en-US" sz="3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6477F6D-F758-EE47-227E-CABF5D0468BD}"/>
              </a:ext>
            </a:extLst>
          </p:cNvPr>
          <p:cNvSpPr>
            <a:spLocks noGrp="1"/>
          </p:cNvSpPr>
          <p:nvPr>
            <p:ph type="title"/>
          </p:nvPr>
        </p:nvSpPr>
        <p:spPr>
          <a:xfrm>
            <a:off x="7770812" y="228600"/>
            <a:ext cx="3960812" cy="1143000"/>
          </a:xfrm>
        </p:spPr>
        <p:txBody>
          <a:bodyPr/>
          <a:lstStyle/>
          <a:p>
            <a:r>
              <a:rPr lang="en-US" sz="4400" dirty="0"/>
              <a:t>Daniel</a:t>
            </a:r>
            <a:br>
              <a:rPr lang="en-US" sz="4400" dirty="0"/>
            </a:br>
            <a:r>
              <a:rPr lang="en-US" sz="4400" dirty="0"/>
              <a:t>9:24-25</a:t>
            </a:r>
          </a:p>
        </p:txBody>
      </p:sp>
      <p:pic>
        <p:nvPicPr>
          <p:cNvPr id="43012" name="Picture 4" descr="Understanding Daniel's 70 &quot;Weeks&quot; Prophecy (pt. 2) | SHARPER IRON">
            <a:extLst>
              <a:ext uri="{FF2B5EF4-FFF2-40B4-BE49-F238E27FC236}">
                <a16:creationId xmlns:a16="http://schemas.microsoft.com/office/drawing/2014/main" id="{C5C38EFA-1041-AF53-0DF7-5970D7D78ED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61472"/>
          <a:stretch>
            <a:fillRect/>
          </a:stretch>
        </p:blipFill>
        <p:spPr bwMode="auto">
          <a:xfrm>
            <a:off x="250824" y="1790700"/>
            <a:ext cx="7191619"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36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86102-2C7E-E0DE-74FB-E5B3E801C49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B6BDE5E-D414-CE0B-0E2D-66B17C47BF03}"/>
              </a:ext>
            </a:extLst>
          </p:cNvPr>
          <p:cNvSpPr>
            <a:spLocks noGrp="1"/>
          </p:cNvSpPr>
          <p:nvPr>
            <p:ph type="body" sz="half" idx="2"/>
          </p:nvPr>
        </p:nvSpPr>
        <p:spPr>
          <a:xfrm>
            <a:off x="7618413" y="1371600"/>
            <a:ext cx="4343400" cy="5080000"/>
          </a:xfrm>
        </p:spPr>
        <p:txBody>
          <a:bodyPr>
            <a:noAutofit/>
          </a:bodyPr>
          <a:lstStyle/>
          <a:p>
            <a:r>
              <a:rPr lang="en-US" sz="3200" b="1" baseline="30000" dirty="0"/>
              <a:t>7 </a:t>
            </a:r>
            <a:r>
              <a:rPr lang="en-US" sz="3200" dirty="0"/>
              <a:t>And there went up some of the children of Israel, and of the priests, and the Levites, and the singers, and the porters, and the Nethinims, unto Jerusalem, in the seventh year of Artaxerxes the king.</a:t>
            </a:r>
            <a:endParaRPr lang="en-US" sz="4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13F809D-9645-FA89-D0D1-70A16D31E69F}"/>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45058" name="Picture 2" descr="Return to Zion - Wikipedia">
            <a:extLst>
              <a:ext uri="{FF2B5EF4-FFF2-40B4-BE49-F238E27FC236}">
                <a16:creationId xmlns:a16="http://schemas.microsoft.com/office/drawing/2014/main" id="{46C6B1CE-DB80-D68D-4778-692567B421F6}"/>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15078" b="13103"/>
          <a:stretch>
            <a:fillRect/>
          </a:stretch>
        </p:blipFill>
        <p:spPr bwMode="auto">
          <a:xfrm>
            <a:off x="457201" y="381000"/>
            <a:ext cx="6742064" cy="6101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919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106C0-A200-5659-CD73-CB858390190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20A6F63-C3FC-E810-3359-AE1E98FFCCD0}"/>
              </a:ext>
            </a:extLst>
          </p:cNvPr>
          <p:cNvSpPr>
            <a:spLocks noGrp="1"/>
          </p:cNvSpPr>
          <p:nvPr>
            <p:ph type="body" sz="half" idx="2"/>
          </p:nvPr>
        </p:nvSpPr>
        <p:spPr>
          <a:xfrm>
            <a:off x="7618413" y="1371600"/>
            <a:ext cx="4343400" cy="5080000"/>
          </a:xfrm>
        </p:spPr>
        <p:txBody>
          <a:bodyPr>
            <a:noAutofit/>
          </a:bodyPr>
          <a:lstStyle/>
          <a:p>
            <a:r>
              <a:rPr lang="en-US" sz="2800" b="1" baseline="30000" dirty="0"/>
              <a:t>8 </a:t>
            </a:r>
            <a:r>
              <a:rPr lang="en-US" sz="2800" dirty="0"/>
              <a:t>And he came to Jerusalem in the fifth month, which was in the seventh year of the king.</a:t>
            </a:r>
          </a:p>
          <a:p>
            <a:r>
              <a:rPr lang="en-US" sz="2800" b="1" baseline="30000" dirty="0"/>
              <a:t>9 </a:t>
            </a:r>
            <a:r>
              <a:rPr lang="en-US" sz="2800" dirty="0"/>
              <a:t>For upon the first day of the first month began he to go up from Babylon, and on the first day of the fifth month came he to Jerusalem, according to the good hand of his God upon him.</a:t>
            </a:r>
          </a:p>
        </p:txBody>
      </p:sp>
      <p:sp>
        <p:nvSpPr>
          <p:cNvPr id="6" name="Title 1">
            <a:extLst>
              <a:ext uri="{FF2B5EF4-FFF2-40B4-BE49-F238E27FC236}">
                <a16:creationId xmlns:a16="http://schemas.microsoft.com/office/drawing/2014/main" id="{9B294476-DF30-4A22-3C76-40301A70747B}"/>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5" name="Content Placeholder 4">
            <a:extLst>
              <a:ext uri="{FF2B5EF4-FFF2-40B4-BE49-F238E27FC236}">
                <a16:creationId xmlns:a16="http://schemas.microsoft.com/office/drawing/2014/main" id="{4B25A7A4-F59B-F5D2-C229-2786C243FDB2}"/>
              </a:ext>
            </a:extLst>
          </p:cNvPr>
          <p:cNvPicPr>
            <a:picLocks noGrp="1" noChangeAspect="1"/>
          </p:cNvPicPr>
          <p:nvPr>
            <p:ph idx="1"/>
          </p:nvPr>
        </p:nvPicPr>
        <p:blipFill>
          <a:blip r:embed="rId2"/>
          <a:srcRect l="7002" t="16778" r="5598" b="12758"/>
          <a:stretch>
            <a:fillRect/>
          </a:stretch>
        </p:blipFill>
        <p:spPr>
          <a:xfrm>
            <a:off x="342263" y="228600"/>
            <a:ext cx="7008813" cy="6400800"/>
          </a:xfrm>
          <a:prstGeom prst="rect">
            <a:avLst/>
          </a:prstGeom>
        </p:spPr>
      </p:pic>
    </p:spTree>
    <p:extLst>
      <p:ext uri="{BB962C8B-B14F-4D97-AF65-F5344CB8AC3E}">
        <p14:creationId xmlns:p14="http://schemas.microsoft.com/office/powerpoint/2010/main" val="1512727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1D705-BEF1-6C86-723A-D50003D998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5B77BE-7126-D803-925D-7503B95552C7}"/>
              </a:ext>
            </a:extLst>
          </p:cNvPr>
          <p:cNvSpPr>
            <a:spLocks noGrp="1"/>
          </p:cNvSpPr>
          <p:nvPr>
            <p:ph type="title"/>
          </p:nvPr>
        </p:nvSpPr>
        <p:spPr>
          <a:xfrm>
            <a:off x="1218883" y="228601"/>
            <a:ext cx="9751060" cy="1143000"/>
          </a:xfrm>
        </p:spPr>
        <p:txBody>
          <a:bodyPr/>
          <a:lstStyle/>
          <a:p>
            <a:r>
              <a:rPr lang="en-US" sz="5400" b="1" dirty="0"/>
              <a:t>Lesson 3 Shifts Gears</a:t>
            </a:r>
          </a:p>
        </p:txBody>
      </p:sp>
      <p:sp>
        <p:nvSpPr>
          <p:cNvPr id="3" name="Text Placeholder 2">
            <a:extLst>
              <a:ext uri="{FF2B5EF4-FFF2-40B4-BE49-F238E27FC236}">
                <a16:creationId xmlns:a16="http://schemas.microsoft.com/office/drawing/2014/main" id="{089753D2-40B2-AD7A-01D6-45CE3D34AD8A}"/>
              </a:ext>
            </a:extLst>
          </p:cNvPr>
          <p:cNvSpPr>
            <a:spLocks noGrp="1"/>
          </p:cNvSpPr>
          <p:nvPr>
            <p:ph type="body" idx="1"/>
          </p:nvPr>
        </p:nvSpPr>
        <p:spPr>
          <a:xfrm>
            <a:off x="608012" y="1600200"/>
            <a:ext cx="8001000" cy="4724400"/>
          </a:xfrm>
        </p:spPr>
        <p:txBody>
          <a:bodyPr/>
          <a:lstStyle/>
          <a:p>
            <a:pPr marL="571500" indent="-571500" algn="l">
              <a:buFont typeface="Arial" panose="020B0604020202020204" pitchFamily="34" charset="0"/>
              <a:buChar char="•"/>
            </a:pPr>
            <a:r>
              <a:rPr lang="en-US" sz="3600" dirty="0"/>
              <a:t>Introduced the three woes connected with the trumpets</a:t>
            </a:r>
          </a:p>
          <a:p>
            <a:pPr marL="571500" indent="-571500" algn="l">
              <a:buFont typeface="Arial" panose="020B0604020202020204" pitchFamily="34" charset="0"/>
              <a:buChar char="•"/>
            </a:pPr>
            <a:r>
              <a:rPr lang="en-US" sz="3600" dirty="0"/>
              <a:t>Identified: </a:t>
            </a:r>
          </a:p>
          <a:p>
            <a:pPr marL="1180993" lvl="1" indent="-571500">
              <a:buFont typeface="Arial" panose="020B0604020202020204" pitchFamily="34" charset="0"/>
              <a:buChar char="•"/>
            </a:pPr>
            <a:r>
              <a:rPr lang="en-US" sz="3200" dirty="0"/>
              <a:t>First woe → rise of Islam (1299–1449)</a:t>
            </a:r>
          </a:p>
          <a:p>
            <a:pPr marL="1180993" lvl="1" indent="-571500">
              <a:buFont typeface="Arial" panose="020B0604020202020204" pitchFamily="34" charset="0"/>
              <a:buChar char="•"/>
            </a:pPr>
            <a:r>
              <a:rPr lang="en-US" sz="3200" dirty="0"/>
              <a:t>Second woe → Ottoman supremacy (1449–1840)</a:t>
            </a:r>
          </a:p>
          <a:p>
            <a:pPr marL="571500" indent="-571500" algn="l">
              <a:buFont typeface="Arial" panose="020B0604020202020204" pitchFamily="34" charset="0"/>
              <a:buChar char="•"/>
            </a:pPr>
            <a:r>
              <a:rPr lang="en-US" sz="3600" dirty="0"/>
              <a:t>Landed on a very specific historical date: August 11, 1840</a:t>
            </a:r>
          </a:p>
        </p:txBody>
      </p:sp>
      <p:pic>
        <p:nvPicPr>
          <p:cNvPr id="2050" name="Picture 2" descr="Ottoman Empire | Facts, History, &amp; Map | Britannica">
            <a:extLst>
              <a:ext uri="{FF2B5EF4-FFF2-40B4-BE49-F238E27FC236}">
                <a16:creationId xmlns:a16="http://schemas.microsoft.com/office/drawing/2014/main" id="{C0E6B160-1717-8B6E-968F-09E43FC0AC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56612" y="1813088"/>
            <a:ext cx="3234479" cy="4495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200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C50C2-A0C8-62B8-0E70-E18D1FDE296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18D8EB4-50D2-1E4A-8FD7-DEEF07031267}"/>
              </a:ext>
            </a:extLst>
          </p:cNvPr>
          <p:cNvSpPr>
            <a:spLocks noGrp="1"/>
          </p:cNvSpPr>
          <p:nvPr>
            <p:ph type="body" sz="half" idx="2"/>
          </p:nvPr>
        </p:nvSpPr>
        <p:spPr>
          <a:xfrm>
            <a:off x="7618413" y="1371600"/>
            <a:ext cx="4343400" cy="5080000"/>
          </a:xfrm>
        </p:spPr>
        <p:txBody>
          <a:bodyPr>
            <a:noAutofit/>
          </a:bodyPr>
          <a:lstStyle/>
          <a:p>
            <a:r>
              <a:rPr lang="en-US" sz="3600" b="1" baseline="30000" dirty="0"/>
              <a:t>10 </a:t>
            </a:r>
            <a:r>
              <a:rPr lang="en-US" sz="3600" dirty="0"/>
              <a:t>For Ezra had prepared his heart to seek the law of the </a:t>
            </a:r>
            <a:r>
              <a:rPr lang="en-US" sz="3600" cap="small" dirty="0"/>
              <a:t>Lord</a:t>
            </a:r>
            <a:r>
              <a:rPr lang="en-US" sz="3600" dirty="0"/>
              <a:t>, and to do it, and to teach in Israel statutes and judgments.</a:t>
            </a:r>
            <a:endParaRPr lang="en-US" sz="8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DC3CCCB-FEEB-4B19-237F-64247C385402}"/>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47106" name="Picture 2" descr="Ezra - Wikipedia">
            <a:extLst>
              <a:ext uri="{FF2B5EF4-FFF2-40B4-BE49-F238E27FC236}">
                <a16:creationId xmlns:a16="http://schemas.microsoft.com/office/drawing/2014/main" id="{57F6158F-A079-3E72-D6F3-5623E5FE69F0}"/>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320" t="11730" r="320" b="16716"/>
          <a:stretch>
            <a:fillRect/>
          </a:stretch>
        </p:blipFill>
        <p:spPr bwMode="auto">
          <a:xfrm>
            <a:off x="435294" y="254001"/>
            <a:ext cx="6855824" cy="6197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75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4EC87-4AD3-5DBC-BEAD-82597224751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70A0448-C295-A987-7AC4-3E760495A4FB}"/>
              </a:ext>
            </a:extLst>
          </p:cNvPr>
          <p:cNvSpPr>
            <a:spLocks noGrp="1"/>
          </p:cNvSpPr>
          <p:nvPr>
            <p:ph type="body" sz="half" idx="2"/>
          </p:nvPr>
        </p:nvSpPr>
        <p:spPr>
          <a:xfrm>
            <a:off x="7618413" y="1371600"/>
            <a:ext cx="4343400" cy="5080000"/>
          </a:xfrm>
        </p:spPr>
        <p:txBody>
          <a:bodyPr>
            <a:noAutofit/>
          </a:bodyPr>
          <a:lstStyle/>
          <a:p>
            <a:r>
              <a:rPr lang="en-US" sz="3400" b="1" baseline="30000" dirty="0"/>
              <a:t>11 </a:t>
            </a:r>
            <a:r>
              <a:rPr lang="en-US" sz="3400" dirty="0"/>
              <a:t>Now this is the copy of the letter that the king Artaxerxes gave unto Ezra the priest, the scribe, even a scribe of the words of the commandments of the </a:t>
            </a:r>
            <a:r>
              <a:rPr lang="en-US" sz="3400" cap="small" dirty="0"/>
              <a:t>Lord</a:t>
            </a:r>
            <a:r>
              <a:rPr lang="en-US" sz="3400" dirty="0"/>
              <a:t>, and of his statutes to Israel.</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6F0373D-AD3A-D69F-CEFE-4944D0C6E0CC}"/>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48132" name="Picture 4" descr="Artaxerxes I, 465-424 BCE | Center for Online Judaic Studies">
            <a:extLst>
              <a:ext uri="{FF2B5EF4-FFF2-40B4-BE49-F238E27FC236}">
                <a16:creationId xmlns:a16="http://schemas.microsoft.com/office/drawing/2014/main" id="{A316147E-1D52-97B0-CC91-BFB134FF690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510" b="5023"/>
          <a:stretch>
            <a:fillRect/>
          </a:stretch>
        </p:blipFill>
        <p:spPr bwMode="auto">
          <a:xfrm>
            <a:off x="444727" y="304800"/>
            <a:ext cx="6802342" cy="614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222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48079-950D-3272-815A-D79C14FCD69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91A3C1E-F27B-791C-9817-DB51C16613BE}"/>
              </a:ext>
            </a:extLst>
          </p:cNvPr>
          <p:cNvSpPr>
            <a:spLocks noGrp="1"/>
          </p:cNvSpPr>
          <p:nvPr>
            <p:ph type="body" sz="half" idx="2"/>
          </p:nvPr>
        </p:nvSpPr>
        <p:spPr>
          <a:xfrm>
            <a:off x="7618413" y="1371600"/>
            <a:ext cx="4343400" cy="5080000"/>
          </a:xfrm>
        </p:spPr>
        <p:txBody>
          <a:bodyPr>
            <a:noAutofit/>
          </a:bodyPr>
          <a:lstStyle/>
          <a:p>
            <a:r>
              <a:rPr lang="en-US" sz="3600" b="1" baseline="30000" dirty="0"/>
              <a:t>12 </a:t>
            </a:r>
            <a:r>
              <a:rPr lang="en-US" sz="3600" dirty="0"/>
              <a:t>Artaxerxes, king of kings, unto Ezra the priest, a scribe of the law of the God of heaven, perfect peace, and at such a time.</a:t>
            </a:r>
            <a:endParaRPr lang="en-US" sz="4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FE937B3-53F7-5A9B-008D-4F26D5A9DC18}"/>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48130" name="Picture 2" descr="Artaxerxes I: An Archaeological Biography – Bible Archaeology Report">
            <a:extLst>
              <a:ext uri="{FF2B5EF4-FFF2-40B4-BE49-F238E27FC236}">
                <a16:creationId xmlns:a16="http://schemas.microsoft.com/office/drawing/2014/main" id="{E8922650-3724-1A66-5261-9E4EEBCEAE4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36951"/>
          <a:stretch>
            <a:fillRect/>
          </a:stretch>
        </p:blipFill>
        <p:spPr bwMode="auto">
          <a:xfrm>
            <a:off x="419327" y="457200"/>
            <a:ext cx="6856855" cy="59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651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67D16-25BD-FAD9-34AB-092D5203CEC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7FE06F-EA85-9710-57A4-AE3EA56073EC}"/>
              </a:ext>
            </a:extLst>
          </p:cNvPr>
          <p:cNvSpPr>
            <a:spLocks noGrp="1"/>
          </p:cNvSpPr>
          <p:nvPr>
            <p:ph type="body" sz="half" idx="2"/>
          </p:nvPr>
        </p:nvSpPr>
        <p:spPr>
          <a:xfrm>
            <a:off x="7618413" y="1371600"/>
            <a:ext cx="4343400" cy="5080000"/>
          </a:xfrm>
        </p:spPr>
        <p:txBody>
          <a:bodyPr>
            <a:noAutofit/>
          </a:bodyPr>
          <a:lstStyle/>
          <a:p>
            <a:r>
              <a:rPr lang="en-US" sz="3600" b="1" baseline="30000" dirty="0"/>
              <a:t>13 </a:t>
            </a:r>
            <a:r>
              <a:rPr lang="en-US" sz="3600" dirty="0"/>
              <a:t>I make a decree, that all they of the people of Israel, and of his priests and Levites, in my realm, which are minded of their own freewill to go up to Jerusalem, go with thee.</a:t>
            </a:r>
            <a:endParaRPr lang="en-US" sz="7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74E5C9A-FC6E-CAFC-43C8-A8D43F9E83E8}"/>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49154" name="Picture 2">
            <a:extLst>
              <a:ext uri="{FF2B5EF4-FFF2-40B4-BE49-F238E27FC236}">
                <a16:creationId xmlns:a16="http://schemas.microsoft.com/office/drawing/2014/main" id="{4670B830-20DE-627B-D6DB-9D2137C4E611}"/>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32" t="14984" r="132" b="25993"/>
          <a:stretch>
            <a:fillRect/>
          </a:stretch>
        </p:blipFill>
        <p:spPr bwMode="auto">
          <a:xfrm>
            <a:off x="334697" y="228600"/>
            <a:ext cx="7053527" cy="6244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570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7D550-6DAB-7B38-E2BC-44F7F6DDB33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050E9BB-2D18-61F0-DDF6-AF6E17EF873B}"/>
              </a:ext>
            </a:extLst>
          </p:cNvPr>
          <p:cNvSpPr>
            <a:spLocks noGrp="1"/>
          </p:cNvSpPr>
          <p:nvPr>
            <p:ph type="body" sz="half" idx="2"/>
          </p:nvPr>
        </p:nvSpPr>
        <p:spPr>
          <a:xfrm>
            <a:off x="7618413" y="1371600"/>
            <a:ext cx="4343400" cy="5080000"/>
          </a:xfrm>
        </p:spPr>
        <p:txBody>
          <a:bodyPr>
            <a:noAutofit/>
          </a:bodyPr>
          <a:lstStyle/>
          <a:p>
            <a:r>
              <a:rPr lang="en-US" sz="3600" b="1" baseline="30000" dirty="0"/>
              <a:t>14 </a:t>
            </a:r>
            <a:r>
              <a:rPr lang="en-US" sz="3600" dirty="0"/>
              <a:t>Forasmuch as thou art sent of the king, and of his seven counsellors, to enquire concerning Judah and Jerusalem, according to the law of thy God which is in thine hand;</a:t>
            </a:r>
            <a:endParaRPr lang="en-US" sz="115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0387E23-296C-00D9-9CE6-0C6BDBA0F2AF}"/>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50178" name="Picture 2" descr="Artaxerxes I, king of Achaemenid Persian Empire">
            <a:extLst>
              <a:ext uri="{FF2B5EF4-FFF2-40B4-BE49-F238E27FC236}">
                <a16:creationId xmlns:a16="http://schemas.microsoft.com/office/drawing/2014/main" id="{D5740EEF-2EDA-0755-D85A-83B6C00A8D0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61" t="3934" r="-361" b="35117"/>
          <a:stretch>
            <a:fillRect/>
          </a:stretch>
        </p:blipFill>
        <p:spPr bwMode="auto">
          <a:xfrm>
            <a:off x="481012" y="381000"/>
            <a:ext cx="6603999" cy="607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907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4B0DF-2FB7-4746-EB50-8436B269B36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2543650-9F9B-9721-B99C-30D6761B893D}"/>
              </a:ext>
            </a:extLst>
          </p:cNvPr>
          <p:cNvSpPr>
            <a:spLocks noGrp="1"/>
          </p:cNvSpPr>
          <p:nvPr>
            <p:ph type="body" sz="half" idx="2"/>
          </p:nvPr>
        </p:nvSpPr>
        <p:spPr>
          <a:xfrm>
            <a:off x="7618413" y="1371600"/>
            <a:ext cx="4343400" cy="5080000"/>
          </a:xfrm>
        </p:spPr>
        <p:txBody>
          <a:bodyPr>
            <a:noAutofit/>
          </a:bodyPr>
          <a:lstStyle/>
          <a:p>
            <a:r>
              <a:rPr lang="en-US" sz="4000" b="1" baseline="30000" dirty="0"/>
              <a:t>15 </a:t>
            </a:r>
            <a:r>
              <a:rPr lang="en-US" sz="4000" dirty="0"/>
              <a:t>And to carry the silver and gold, which the king and his counsellors have freely offered unto the God of Israel, whose habitation is in Jerusalem,</a:t>
            </a:r>
            <a:endParaRPr lang="en-US" sz="28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189AD13-8B80-AEEC-1DB0-01607C1A8618}"/>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51202" name="Picture 2" descr="Artaxerxes I: An Archaeological Biography – Bible Archaeology Report">
            <a:extLst>
              <a:ext uri="{FF2B5EF4-FFF2-40B4-BE49-F238E27FC236}">
                <a16:creationId xmlns:a16="http://schemas.microsoft.com/office/drawing/2014/main" id="{FF349ECE-AE7B-FEBD-5484-599EDED4BCE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4173" r="11827"/>
          <a:stretch>
            <a:fillRect/>
          </a:stretch>
        </p:blipFill>
        <p:spPr bwMode="auto">
          <a:xfrm>
            <a:off x="227012" y="188686"/>
            <a:ext cx="7161212" cy="645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703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DB8B4-2927-1139-8A8F-3EF87AFA00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91F73A-6050-3B0B-CA1D-EAC692145681}"/>
              </a:ext>
            </a:extLst>
          </p:cNvPr>
          <p:cNvSpPr>
            <a:spLocks noGrp="1"/>
          </p:cNvSpPr>
          <p:nvPr>
            <p:ph type="body" sz="half" idx="2"/>
          </p:nvPr>
        </p:nvSpPr>
        <p:spPr>
          <a:xfrm>
            <a:off x="7618413" y="1371600"/>
            <a:ext cx="4343400" cy="5080000"/>
          </a:xfrm>
        </p:spPr>
        <p:txBody>
          <a:bodyPr>
            <a:noAutofit/>
          </a:bodyPr>
          <a:lstStyle/>
          <a:p>
            <a:r>
              <a:rPr lang="en-US" sz="3300" b="1" baseline="30000" dirty="0"/>
              <a:t>16 </a:t>
            </a:r>
            <a:r>
              <a:rPr lang="en-US" sz="3300" dirty="0"/>
              <a:t>And all the silver and gold that thou canst find in all the province of Babylon, with the freewill offering of the people, and of the priests, offering willingly for the house of their God which is in Jerusalem:</a:t>
            </a:r>
            <a:endParaRPr lang="en-US" sz="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E92EABD-3382-472B-3BD4-863C96A0AD15}"/>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52226" name="Picture 2" descr="Darius the great Persian Artaxerxes: A Contextual Look at the Book of Ezra  in the Light of Persian History | William Struse">
            <a:extLst>
              <a:ext uri="{FF2B5EF4-FFF2-40B4-BE49-F238E27FC236}">
                <a16:creationId xmlns:a16="http://schemas.microsoft.com/office/drawing/2014/main" id="{56BB5F15-0403-1120-D7D7-B80A2B09051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516" r="8089"/>
          <a:stretch>
            <a:fillRect/>
          </a:stretch>
        </p:blipFill>
        <p:spPr bwMode="auto">
          <a:xfrm>
            <a:off x="227012" y="312057"/>
            <a:ext cx="7161212" cy="6216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6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8F6A4-54DD-8F7C-6F36-03D9CE90CA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F107F4C-C982-5A0F-2866-F1A5081855F2}"/>
              </a:ext>
            </a:extLst>
          </p:cNvPr>
          <p:cNvSpPr>
            <a:spLocks noGrp="1"/>
          </p:cNvSpPr>
          <p:nvPr>
            <p:ph type="body" sz="half" idx="2"/>
          </p:nvPr>
        </p:nvSpPr>
        <p:spPr>
          <a:xfrm>
            <a:off x="7618413" y="1371600"/>
            <a:ext cx="4343400" cy="5080000"/>
          </a:xfrm>
        </p:spPr>
        <p:txBody>
          <a:bodyPr>
            <a:noAutofit/>
          </a:bodyPr>
          <a:lstStyle/>
          <a:p>
            <a:r>
              <a:rPr lang="en-US" sz="3200" b="1" baseline="30000" dirty="0"/>
              <a:t>17 </a:t>
            </a:r>
            <a:r>
              <a:rPr lang="en-US" sz="3200" dirty="0"/>
              <a:t>That thou mayest buy speedily with this money bullocks, rams, lambs, with their meat offerings and their drink offerings, and offer them upon the altar of the house of your God which is in Jerusalem.</a:t>
            </a:r>
            <a:endParaRPr lang="en-US" sz="4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24A2C87-FBD1-5C09-E178-F1DA4A3FC52E}"/>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53250" name="Picture 2" descr="EVIDENCES FOR A CHRONOLOGICAL ORDER OF EVENTS: EZRA 4 AND 7 — ADvindicate">
            <a:extLst>
              <a:ext uri="{FF2B5EF4-FFF2-40B4-BE49-F238E27FC236}">
                <a16:creationId xmlns:a16="http://schemas.microsoft.com/office/drawing/2014/main" id="{B226FAB2-A463-AC86-5A81-7604D085BCB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4212" y="195943"/>
            <a:ext cx="6571456" cy="6369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443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99BF5-D3B8-0032-E171-DC4F918312D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C465B88-2FEF-EC98-1258-4EAFF3EDB900}"/>
              </a:ext>
            </a:extLst>
          </p:cNvPr>
          <p:cNvSpPr>
            <a:spLocks noGrp="1"/>
          </p:cNvSpPr>
          <p:nvPr>
            <p:ph type="body" sz="half" idx="2"/>
          </p:nvPr>
        </p:nvSpPr>
        <p:spPr>
          <a:xfrm>
            <a:off x="7618413" y="1371600"/>
            <a:ext cx="4343400" cy="5080000"/>
          </a:xfrm>
        </p:spPr>
        <p:txBody>
          <a:bodyPr>
            <a:noAutofit/>
          </a:bodyPr>
          <a:lstStyle/>
          <a:p>
            <a:r>
              <a:rPr lang="en-US" sz="3600" b="1" baseline="30000" dirty="0"/>
              <a:t>18 </a:t>
            </a:r>
            <a:r>
              <a:rPr lang="en-US" sz="3600" dirty="0"/>
              <a:t>And whatsoever shall seem good to thee, and to thy brethren, to do with the rest of the silver and the gold, that do after the will of your God.</a:t>
            </a:r>
            <a:endParaRPr lang="en-US" sz="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070762E-949D-E9DF-685B-D5FBBBBD29FD}"/>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54276" name="Picture 4" descr="AV Daric Persia, Sardes (Time of Xerxes II – Artaxerxes II) - Gallerease">
            <a:extLst>
              <a:ext uri="{FF2B5EF4-FFF2-40B4-BE49-F238E27FC236}">
                <a16:creationId xmlns:a16="http://schemas.microsoft.com/office/drawing/2014/main" id="{109C1296-E0C3-4848-99D8-56059411436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3606" y="482600"/>
            <a:ext cx="5842000"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57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F79F9-B540-FB61-1758-552E90544EB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8386949-F8B8-9FD1-4EDB-9E5EB57FFB4C}"/>
              </a:ext>
            </a:extLst>
          </p:cNvPr>
          <p:cNvSpPr>
            <a:spLocks noGrp="1"/>
          </p:cNvSpPr>
          <p:nvPr>
            <p:ph type="body" sz="half" idx="2"/>
          </p:nvPr>
        </p:nvSpPr>
        <p:spPr>
          <a:xfrm>
            <a:off x="7618413" y="1371600"/>
            <a:ext cx="4343400" cy="5080000"/>
          </a:xfrm>
        </p:spPr>
        <p:txBody>
          <a:bodyPr>
            <a:noAutofit/>
          </a:bodyPr>
          <a:lstStyle/>
          <a:p>
            <a:r>
              <a:rPr lang="en-US" sz="4000" b="1" baseline="30000" dirty="0"/>
              <a:t>19 </a:t>
            </a:r>
            <a:r>
              <a:rPr lang="en-US" sz="4000" dirty="0"/>
              <a:t>The vessels also that are given thee for the service of the house of thy God, those deliver thou before the God of Jerusalem.</a:t>
            </a:r>
            <a:endParaRPr lang="en-US" sz="115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48C3B5E2-C289-101D-C10A-F8AB27378509}"/>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55298" name="Picture 2" descr="Who is the Artaxerxes in Your Prophecy? | William Struse">
            <a:extLst>
              <a:ext uri="{FF2B5EF4-FFF2-40B4-BE49-F238E27FC236}">
                <a16:creationId xmlns:a16="http://schemas.microsoft.com/office/drawing/2014/main" id="{EDAED6D7-4BCA-D867-F458-67C70690D21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041" t="9443" r="9815" b="7462"/>
          <a:stretch>
            <a:fillRect/>
          </a:stretch>
        </p:blipFill>
        <p:spPr bwMode="auto">
          <a:xfrm>
            <a:off x="458066" y="317500"/>
            <a:ext cx="6930158" cy="622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086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89F83-EBDC-0AE3-8CF3-829151E501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CC249D-2943-AA10-94BA-ED4BC13A7593}"/>
              </a:ext>
            </a:extLst>
          </p:cNvPr>
          <p:cNvSpPr>
            <a:spLocks noGrp="1"/>
          </p:cNvSpPr>
          <p:nvPr>
            <p:ph type="title"/>
          </p:nvPr>
        </p:nvSpPr>
        <p:spPr>
          <a:xfrm>
            <a:off x="1218883" y="228601"/>
            <a:ext cx="9751060" cy="1143000"/>
          </a:xfrm>
        </p:spPr>
        <p:txBody>
          <a:bodyPr/>
          <a:lstStyle/>
          <a:p>
            <a:r>
              <a:rPr lang="en-US" sz="5400" b="1" dirty="0"/>
              <a:t>Lesson 4 Sets the Stage</a:t>
            </a:r>
          </a:p>
        </p:txBody>
      </p:sp>
      <p:sp>
        <p:nvSpPr>
          <p:cNvPr id="3" name="Text Placeholder 2">
            <a:extLst>
              <a:ext uri="{FF2B5EF4-FFF2-40B4-BE49-F238E27FC236}">
                <a16:creationId xmlns:a16="http://schemas.microsoft.com/office/drawing/2014/main" id="{57CB3BA1-B0B4-8CD8-9E2E-50F3684A445C}"/>
              </a:ext>
            </a:extLst>
          </p:cNvPr>
          <p:cNvSpPr>
            <a:spLocks noGrp="1"/>
          </p:cNvSpPr>
          <p:nvPr>
            <p:ph type="body" idx="1"/>
          </p:nvPr>
        </p:nvSpPr>
        <p:spPr>
          <a:xfrm>
            <a:off x="608012" y="1371601"/>
            <a:ext cx="8001000" cy="4952999"/>
          </a:xfrm>
        </p:spPr>
        <p:txBody>
          <a:bodyPr/>
          <a:lstStyle/>
          <a:p>
            <a:pPr marL="571500" indent="-571500" algn="l">
              <a:buFont typeface="Arial" panose="020B0604020202020204" pitchFamily="34" charset="0"/>
              <a:buChar char="•"/>
            </a:pPr>
            <a:r>
              <a:rPr lang="en-US" sz="3600" dirty="0"/>
              <a:t>Third woe = Seventh trumpet</a:t>
            </a:r>
          </a:p>
          <a:p>
            <a:pPr marL="571500" indent="-571500" algn="l">
              <a:buFont typeface="Arial" panose="020B0604020202020204" pitchFamily="34" charset="0"/>
              <a:buChar char="•"/>
            </a:pPr>
            <a:r>
              <a:rPr lang="en-US" sz="3600" dirty="0"/>
              <a:t>Seventh trumpet is a lengthy period that includes:</a:t>
            </a:r>
          </a:p>
          <a:p>
            <a:pPr marL="1180993" lvl="1" indent="-571500">
              <a:buFont typeface="Arial" panose="020B0604020202020204" pitchFamily="34" charset="0"/>
              <a:buChar char="•"/>
            </a:pPr>
            <a:r>
              <a:rPr lang="en-US" sz="3200" dirty="0"/>
              <a:t>Judgment / reward, </a:t>
            </a:r>
          </a:p>
          <a:p>
            <a:pPr marL="1180993" lvl="1" indent="-571500">
              <a:buFont typeface="Arial" panose="020B0604020202020204" pitchFamily="34" charset="0"/>
              <a:buChar char="•"/>
            </a:pPr>
            <a:r>
              <a:rPr lang="en-US" sz="3200" dirty="0"/>
              <a:t>God’s wrath,</a:t>
            </a:r>
          </a:p>
          <a:p>
            <a:pPr marL="1180993" lvl="1" indent="-571500">
              <a:buFont typeface="Arial" panose="020B0604020202020204" pitchFamily="34" charset="0"/>
              <a:buChar char="•"/>
            </a:pPr>
            <a:r>
              <a:rPr lang="en-US" sz="3200" dirty="0"/>
              <a:t>Closing of God’s work of salvation (the ‘Mystery of God.’) </a:t>
            </a:r>
          </a:p>
          <a:p>
            <a:pPr marL="574675" lvl="1" indent="-574675">
              <a:buFont typeface="Arial" panose="020B0604020202020204" pitchFamily="34" charset="0"/>
              <a:buChar char="•"/>
            </a:pPr>
            <a:r>
              <a:rPr lang="en-US" sz="3600" dirty="0"/>
              <a:t>The First Angel of Revelation 14 follows the 3</a:t>
            </a:r>
            <a:r>
              <a:rPr lang="en-US" sz="3600" baseline="30000" dirty="0"/>
              <a:t>rd</a:t>
            </a:r>
            <a:r>
              <a:rPr lang="en-US" sz="3600" dirty="0"/>
              <a:t> woe/7</a:t>
            </a:r>
            <a:r>
              <a:rPr lang="en-US" sz="3600" baseline="30000" dirty="0"/>
              <a:t>th</a:t>
            </a:r>
            <a:r>
              <a:rPr lang="en-US" sz="3600" dirty="0"/>
              <a:t> trumpet</a:t>
            </a:r>
          </a:p>
        </p:txBody>
      </p:sp>
      <p:pic>
        <p:nvPicPr>
          <p:cNvPr id="1026" name="Picture 2" descr="The Seven Trumpets: God Final Warning to Mankind #revelations #endtimes  #biblestories">
            <a:extLst>
              <a:ext uri="{FF2B5EF4-FFF2-40B4-BE49-F238E27FC236}">
                <a16:creationId xmlns:a16="http://schemas.microsoft.com/office/drawing/2014/main" id="{7D210734-1557-CF72-F23B-5C2EB8AE03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248"/>
          <a:stretch>
            <a:fillRect/>
          </a:stretch>
        </p:blipFill>
        <p:spPr bwMode="auto">
          <a:xfrm flipH="1">
            <a:off x="8393752" y="1291998"/>
            <a:ext cx="3200399" cy="5112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21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E1642-CBB8-7F9C-1A30-E5A6D466B80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5F30815-21A4-0B06-A96E-68ECDB651C9B}"/>
              </a:ext>
            </a:extLst>
          </p:cNvPr>
          <p:cNvSpPr>
            <a:spLocks noGrp="1"/>
          </p:cNvSpPr>
          <p:nvPr>
            <p:ph type="body" sz="half" idx="2"/>
          </p:nvPr>
        </p:nvSpPr>
        <p:spPr>
          <a:xfrm>
            <a:off x="7618413" y="1371600"/>
            <a:ext cx="4343400" cy="5080000"/>
          </a:xfrm>
        </p:spPr>
        <p:txBody>
          <a:bodyPr>
            <a:noAutofit/>
          </a:bodyPr>
          <a:lstStyle/>
          <a:p>
            <a:r>
              <a:rPr lang="en-US" sz="3600" b="1" baseline="30000" dirty="0"/>
              <a:t>20 </a:t>
            </a:r>
            <a:r>
              <a:rPr lang="en-US" sz="3600" dirty="0"/>
              <a:t>And whatsoever more shall be needful for the house of thy God, which thou shalt have occasion to bestow, bestow it out of the king's treasure house.</a:t>
            </a: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ED5A4A7-CAE1-C678-F115-7DB3E6A46CB5}"/>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56322" name="Picture 2" descr="Darius the great Persian Artaxerxes: A Contextual Look at the Book of Ezra  in the Light of Persian History | William Struse">
            <a:extLst>
              <a:ext uri="{FF2B5EF4-FFF2-40B4-BE49-F238E27FC236}">
                <a16:creationId xmlns:a16="http://schemas.microsoft.com/office/drawing/2014/main" id="{E33305DB-21D7-9A99-A74C-D5A41B4570C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524" t="10001" r="10587" b="27391"/>
          <a:stretch>
            <a:fillRect/>
          </a:stretch>
        </p:blipFill>
        <p:spPr bwMode="auto">
          <a:xfrm>
            <a:off x="457200" y="381000"/>
            <a:ext cx="6627811" cy="6120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608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457DD-55ED-5987-76EF-66D22F623B0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D4584E6-2455-96C1-9F05-A410692A2005}"/>
              </a:ext>
            </a:extLst>
          </p:cNvPr>
          <p:cNvSpPr>
            <a:spLocks noGrp="1"/>
          </p:cNvSpPr>
          <p:nvPr>
            <p:ph type="body" sz="half" idx="2"/>
          </p:nvPr>
        </p:nvSpPr>
        <p:spPr>
          <a:xfrm>
            <a:off x="7618413" y="1371600"/>
            <a:ext cx="4343400" cy="5080000"/>
          </a:xfrm>
        </p:spPr>
        <p:txBody>
          <a:bodyPr>
            <a:noAutofit/>
          </a:bodyPr>
          <a:lstStyle/>
          <a:p>
            <a:r>
              <a:rPr lang="en-US" sz="3200" b="1" baseline="30000" dirty="0"/>
              <a:t>21 </a:t>
            </a:r>
            <a:r>
              <a:rPr lang="en-US" sz="3200" dirty="0"/>
              <a:t>And I, even I Artaxerxes the king, do make a decree to all the treasurers which are beyond the river, that whatsoever Ezra the priest, the scribe of the law of the God of heaven, shall require of you, it be done speedily,</a:t>
            </a:r>
            <a:endParaRPr lang="en-US" sz="41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1FFDF63-5ADC-904D-B368-5C65F62CE335}"/>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57346" name="Picture 2" descr="Ezra 4: Lessons from the Opposition to the Temple Rebuilding Regarding  Satan's Tactics Against Jesus' Servants | Inspired Scripture">
            <a:extLst>
              <a:ext uri="{FF2B5EF4-FFF2-40B4-BE49-F238E27FC236}">
                <a16:creationId xmlns:a16="http://schemas.microsoft.com/office/drawing/2014/main" id="{33D800FB-F876-E3A5-0072-55A77713014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5" t="11384" r="-55" b="11140"/>
          <a:stretch>
            <a:fillRect/>
          </a:stretch>
        </p:blipFill>
        <p:spPr bwMode="auto">
          <a:xfrm>
            <a:off x="457201" y="317499"/>
            <a:ext cx="6633028" cy="622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148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F512A-635A-D5A0-13CC-59A7E713F8D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CC7129-2145-7CC1-0AE4-512BD9A66BA1}"/>
              </a:ext>
            </a:extLst>
          </p:cNvPr>
          <p:cNvSpPr>
            <a:spLocks noGrp="1"/>
          </p:cNvSpPr>
          <p:nvPr>
            <p:ph type="body" sz="half" idx="2"/>
          </p:nvPr>
        </p:nvSpPr>
        <p:spPr>
          <a:xfrm>
            <a:off x="7618413" y="1371600"/>
            <a:ext cx="4343400" cy="5080000"/>
          </a:xfrm>
        </p:spPr>
        <p:txBody>
          <a:bodyPr>
            <a:noAutofit/>
          </a:bodyPr>
          <a:lstStyle/>
          <a:p>
            <a:r>
              <a:rPr lang="en-US" sz="3600" b="1" baseline="30000" dirty="0"/>
              <a:t>22 </a:t>
            </a:r>
            <a:r>
              <a:rPr lang="en-US" sz="3600" dirty="0"/>
              <a:t>Unto an hundred talents of silver, and to an hundred measures of wheat, and to an hundred baths of wine, and to an hundred baths of oil, and salt without prescribing how much.</a:t>
            </a:r>
            <a:endParaRPr lang="en-US" sz="85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76CCD1A-2F7F-9F54-6AB9-6BC4F0AACE46}"/>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58372" name="Picture 4" descr="Who was Artaxerxes in the Bible?">
            <a:extLst>
              <a:ext uri="{FF2B5EF4-FFF2-40B4-BE49-F238E27FC236}">
                <a16:creationId xmlns:a16="http://schemas.microsoft.com/office/drawing/2014/main" id="{71180CE6-41C2-2577-00E3-63AFC7EAA8A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315" b="26917"/>
          <a:stretch>
            <a:fillRect/>
          </a:stretch>
        </p:blipFill>
        <p:spPr bwMode="auto">
          <a:xfrm>
            <a:off x="253302" y="210015"/>
            <a:ext cx="7134922" cy="6419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35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8FB3D-51FF-8466-4CCC-D1DBE59018A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AB0B224-DF21-BA94-1548-BD44F8ECC4D1}"/>
              </a:ext>
            </a:extLst>
          </p:cNvPr>
          <p:cNvSpPr>
            <a:spLocks noGrp="1"/>
          </p:cNvSpPr>
          <p:nvPr>
            <p:ph type="body" sz="half" idx="2"/>
          </p:nvPr>
        </p:nvSpPr>
        <p:spPr>
          <a:xfrm>
            <a:off x="7618413" y="1371600"/>
            <a:ext cx="4343400" cy="5080000"/>
          </a:xfrm>
        </p:spPr>
        <p:txBody>
          <a:bodyPr>
            <a:noAutofit/>
          </a:bodyPr>
          <a:lstStyle/>
          <a:p>
            <a:r>
              <a:rPr lang="en-US" sz="3600" b="1" baseline="30000" dirty="0"/>
              <a:t>23 </a:t>
            </a:r>
            <a:r>
              <a:rPr lang="en-US" sz="3600" dirty="0"/>
              <a:t>Whatsoever is commanded by the God of heaven, let it be diligently done for the house of the God of heaven: for why should there be wrath against the realm of the king and his sons?</a:t>
            </a:r>
            <a:endParaRPr lang="en-US" sz="177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F84F909-7F41-9DF3-DEDB-35CEE371E7AC}"/>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59394" name="Picture 2" descr="Pictures of: 'Artaxerxes' - GoodSalt">
            <a:extLst>
              <a:ext uri="{FF2B5EF4-FFF2-40B4-BE49-F238E27FC236}">
                <a16:creationId xmlns:a16="http://schemas.microsoft.com/office/drawing/2014/main" id="{F7A8A6FE-BFB7-1575-2F81-3D7CD5600F7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29495"/>
          <a:stretch>
            <a:fillRect/>
          </a:stretch>
        </p:blipFill>
        <p:spPr bwMode="auto">
          <a:xfrm>
            <a:off x="448579" y="457200"/>
            <a:ext cx="6919716" cy="59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9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6928F-24AD-7497-BDFD-42D1A3D546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7B3B8B-CB17-5CC7-EE4F-BE89BDEF3069}"/>
              </a:ext>
            </a:extLst>
          </p:cNvPr>
          <p:cNvSpPr>
            <a:spLocks noGrp="1"/>
          </p:cNvSpPr>
          <p:nvPr>
            <p:ph type="body" sz="half" idx="2"/>
          </p:nvPr>
        </p:nvSpPr>
        <p:spPr>
          <a:xfrm>
            <a:off x="7618413" y="1371600"/>
            <a:ext cx="4343400" cy="5080000"/>
          </a:xfrm>
        </p:spPr>
        <p:txBody>
          <a:bodyPr>
            <a:noAutofit/>
          </a:bodyPr>
          <a:lstStyle/>
          <a:p>
            <a:r>
              <a:rPr lang="en-US" sz="3200" b="1" baseline="30000" dirty="0"/>
              <a:t>24 </a:t>
            </a:r>
            <a:r>
              <a:rPr lang="en-US" sz="3200" dirty="0"/>
              <a:t>Also we certify you, that touching any of the priests and Levites, singers, porters, Nethinims, or ministers of this house of God, it shall not be lawful to impose toll, tribute, or custom, upon them.</a:t>
            </a:r>
            <a:endParaRPr lang="en-US" sz="307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A25774E2-60CE-8112-930A-5080047365E4}"/>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60420" name="Picture 4" descr="The Seraiah Assumption: Wrapping Up Some Loose Ends">
            <a:extLst>
              <a:ext uri="{FF2B5EF4-FFF2-40B4-BE49-F238E27FC236}">
                <a16:creationId xmlns:a16="http://schemas.microsoft.com/office/drawing/2014/main" id="{B4C7F30D-B809-7C6E-A27F-F32287AABF2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8012" y="805962"/>
            <a:ext cx="6533822" cy="4951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229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DB219-BDD7-3CC9-A3E1-7F97A27A3BD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E361893-F260-39C0-BEC2-1F8FAADEC486}"/>
              </a:ext>
            </a:extLst>
          </p:cNvPr>
          <p:cNvSpPr>
            <a:spLocks noGrp="1"/>
          </p:cNvSpPr>
          <p:nvPr>
            <p:ph type="body" sz="half" idx="2"/>
          </p:nvPr>
        </p:nvSpPr>
        <p:spPr>
          <a:xfrm>
            <a:off x="7618413" y="1371600"/>
            <a:ext cx="4343400" cy="5080000"/>
          </a:xfrm>
        </p:spPr>
        <p:txBody>
          <a:bodyPr>
            <a:noAutofit/>
          </a:bodyPr>
          <a:lstStyle/>
          <a:p>
            <a:r>
              <a:rPr lang="en-US" sz="3200" b="1" baseline="30000" dirty="0"/>
              <a:t>25 </a:t>
            </a:r>
            <a:r>
              <a:rPr lang="en-US" sz="3200" dirty="0"/>
              <a:t>And thou, Ezra, after the wisdom of thy God, that is in thine hand, set magistrates and judges, which may judge all the people that are beyond the river, all such as know the laws of thy God; and teach ye them that know them not.</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92C224A-75FF-CD99-4C0B-80BE0205742E}"/>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61442" name="Picture 2" descr="Artaxerxes &amp; Ezra. /Nartaxerxes, King Of Persia, Allows Ezra And The Jews  Held In Babylon To Return To Jerusalem In 458 B.C. (Ezra 7:13). Wood  Engraving After Gustave Dore. Poster Print by">
            <a:extLst>
              <a:ext uri="{FF2B5EF4-FFF2-40B4-BE49-F238E27FC236}">
                <a16:creationId xmlns:a16="http://schemas.microsoft.com/office/drawing/2014/main" id="{E302E469-EA09-240B-D788-5802F7EEAA5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9117"/>
          <a:stretch>
            <a:fillRect/>
          </a:stretch>
        </p:blipFill>
        <p:spPr bwMode="auto">
          <a:xfrm>
            <a:off x="462647" y="533400"/>
            <a:ext cx="6679406" cy="591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3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16B9E-8F6D-068B-5B8D-21CB1BC1E3D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9ADB64C-98ED-EC40-7D75-C536A9D5A3D1}"/>
              </a:ext>
            </a:extLst>
          </p:cNvPr>
          <p:cNvSpPr>
            <a:spLocks noGrp="1"/>
          </p:cNvSpPr>
          <p:nvPr>
            <p:ph type="body" sz="half" idx="2"/>
          </p:nvPr>
        </p:nvSpPr>
        <p:spPr>
          <a:xfrm>
            <a:off x="7618413" y="1371600"/>
            <a:ext cx="4343400" cy="5080000"/>
          </a:xfrm>
        </p:spPr>
        <p:txBody>
          <a:bodyPr>
            <a:noAutofit/>
          </a:bodyPr>
          <a:lstStyle/>
          <a:p>
            <a:r>
              <a:rPr lang="en-US" sz="3200" b="1" baseline="30000" dirty="0"/>
              <a:t>26 </a:t>
            </a:r>
            <a:r>
              <a:rPr lang="en-US" sz="3200" dirty="0"/>
              <a:t>And whosoever will not do the law of thy God, and the law of the king, let judgment be executed speedily upon him, whether it be unto death, or to banishment, or to confiscation of goods, or to imprisonment.</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9048F71-8959-7276-8ECA-FEC84D7F1122}"/>
              </a:ext>
            </a:extLst>
          </p:cNvPr>
          <p:cNvSpPr>
            <a:spLocks noGrp="1"/>
          </p:cNvSpPr>
          <p:nvPr>
            <p:ph type="title"/>
          </p:nvPr>
        </p:nvSpPr>
        <p:spPr>
          <a:xfrm>
            <a:off x="7770812" y="228600"/>
            <a:ext cx="3960812" cy="1143000"/>
          </a:xfrm>
        </p:spPr>
        <p:txBody>
          <a:bodyPr/>
          <a:lstStyle/>
          <a:p>
            <a:r>
              <a:rPr lang="en-US" sz="4400" dirty="0"/>
              <a:t>Ezra</a:t>
            </a:r>
            <a:br>
              <a:rPr lang="en-US" sz="4400" dirty="0"/>
            </a:br>
            <a:r>
              <a:rPr lang="en-US" sz="4400" dirty="0"/>
              <a:t>7:7-26</a:t>
            </a:r>
          </a:p>
        </p:txBody>
      </p:sp>
      <p:pic>
        <p:nvPicPr>
          <p:cNvPr id="62466" name="Picture 2" descr="Buy 1800s DORE Woodcut &quot;artaxerxes Letter for Ezra&quot; Gallery Framed SIGNED  Certificate of Authenticity Online in India - Etsy">
            <a:extLst>
              <a:ext uri="{FF2B5EF4-FFF2-40B4-BE49-F238E27FC236}">
                <a16:creationId xmlns:a16="http://schemas.microsoft.com/office/drawing/2014/main" id="{BF5C6364-85B3-B85D-5D38-C354F06468C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8012" y="385581"/>
            <a:ext cx="6523832" cy="6066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492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DE29F-C147-7885-DD56-C5ACADBB31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84E56-7973-8C22-6B06-F2E05A80C10A}"/>
              </a:ext>
            </a:extLst>
          </p:cNvPr>
          <p:cNvSpPr>
            <a:spLocks noGrp="1"/>
          </p:cNvSpPr>
          <p:nvPr>
            <p:ph type="title"/>
          </p:nvPr>
        </p:nvSpPr>
        <p:spPr>
          <a:xfrm>
            <a:off x="531812" y="152399"/>
            <a:ext cx="8001001" cy="685801"/>
          </a:xfrm>
        </p:spPr>
        <p:txBody>
          <a:bodyPr>
            <a:normAutofit/>
          </a:bodyPr>
          <a:lstStyle/>
          <a:p>
            <a:r>
              <a:rPr lang="en-US" sz="4400" dirty="0"/>
              <a:t>The 2300 Days Begins…</a:t>
            </a:r>
          </a:p>
        </p:txBody>
      </p:sp>
      <p:sp>
        <p:nvSpPr>
          <p:cNvPr id="3" name="Content Placeholder 2">
            <a:extLst>
              <a:ext uri="{FF2B5EF4-FFF2-40B4-BE49-F238E27FC236}">
                <a16:creationId xmlns:a16="http://schemas.microsoft.com/office/drawing/2014/main" id="{FA273F71-0080-0184-3BEA-AE878F6B2B11}"/>
              </a:ext>
            </a:extLst>
          </p:cNvPr>
          <p:cNvSpPr>
            <a:spLocks noGrp="1"/>
          </p:cNvSpPr>
          <p:nvPr>
            <p:ph idx="1"/>
          </p:nvPr>
        </p:nvSpPr>
        <p:spPr>
          <a:xfrm>
            <a:off x="531812" y="990599"/>
            <a:ext cx="7009049" cy="5486400"/>
          </a:xfrm>
        </p:spPr>
        <p:txBody>
          <a:bodyPr>
            <a:normAutofit fontScale="92500" lnSpcReduction="20000"/>
          </a:bodyPr>
          <a:lstStyle/>
          <a:p>
            <a:pPr marL="0" indent="0">
              <a:buNone/>
            </a:pPr>
            <a:r>
              <a:rPr lang="en-US" sz="3200" dirty="0"/>
              <a:t>Ezra is using the </a:t>
            </a:r>
            <a:r>
              <a:rPr lang="en-US" sz="3200" b="1" dirty="0"/>
              <a:t>Jewish religious calendar</a:t>
            </a:r>
            <a:r>
              <a:rPr lang="en-US" sz="3200" dirty="0"/>
              <a:t>:</a:t>
            </a:r>
          </a:p>
          <a:p>
            <a:r>
              <a:rPr lang="en-US" sz="3200" b="1" dirty="0"/>
              <a:t>1st month = Nisan</a:t>
            </a:r>
            <a:endParaRPr lang="en-US" sz="3200" dirty="0"/>
          </a:p>
          <a:p>
            <a:r>
              <a:rPr lang="en-US" sz="3200" dirty="0"/>
              <a:t>Nisan always begins with the </a:t>
            </a:r>
            <a:r>
              <a:rPr lang="en-US" sz="3200" b="1" dirty="0"/>
              <a:t>new moon closest to the spring equinox</a:t>
            </a:r>
            <a:endParaRPr lang="en-US" sz="3200" dirty="0"/>
          </a:p>
          <a:p>
            <a:r>
              <a:rPr lang="en-US" sz="3200" dirty="0"/>
              <a:t>That places it in </a:t>
            </a:r>
            <a:r>
              <a:rPr lang="en-US" sz="3200" b="1" dirty="0"/>
              <a:t>March–April</a:t>
            </a:r>
            <a:r>
              <a:rPr lang="en-US" sz="3200" dirty="0"/>
              <a:t> by our modern calendar</a:t>
            </a:r>
          </a:p>
          <a:p>
            <a:pPr marL="0" indent="0">
              <a:buNone/>
            </a:pPr>
            <a:r>
              <a:rPr lang="en-US" sz="3200" dirty="0"/>
              <a:t>Ezra 7:9 confirms this framework:</a:t>
            </a:r>
          </a:p>
          <a:p>
            <a:r>
              <a:rPr lang="en-US" sz="3200" dirty="0"/>
              <a:t>1st day of the 1st month → departure</a:t>
            </a:r>
          </a:p>
          <a:p>
            <a:r>
              <a:rPr lang="en-US" sz="3200" dirty="0"/>
              <a:t>1st day of the 5th month → arrival</a:t>
            </a:r>
            <a:br>
              <a:rPr lang="en-US" sz="3200" dirty="0"/>
            </a:br>
            <a:r>
              <a:rPr lang="en-US" sz="3200" dirty="0"/>
              <a:t>(a four-month journey, which fits spring–summer travel)</a:t>
            </a:r>
          </a:p>
        </p:txBody>
      </p:sp>
      <p:pic>
        <p:nvPicPr>
          <p:cNvPr id="63490" name="Picture 2" descr="Collage Round Clock Calendar Pages Time Stock Photo 1581675562 |  Shutterstock">
            <a:extLst>
              <a:ext uri="{FF2B5EF4-FFF2-40B4-BE49-F238E27FC236}">
                <a16:creationId xmlns:a16="http://schemas.microsoft.com/office/drawing/2014/main" id="{893CB0B0-8252-1C55-340C-D8901CD361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231" r="33533" b="7217"/>
          <a:stretch>
            <a:fillRect/>
          </a:stretch>
        </p:blipFill>
        <p:spPr bwMode="auto">
          <a:xfrm>
            <a:off x="7313611" y="0"/>
            <a:ext cx="48387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517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83225-9B0C-5DEA-BA48-E9E8874C2F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08926B-15A4-D8AA-06B4-E04C2437E530}"/>
              </a:ext>
            </a:extLst>
          </p:cNvPr>
          <p:cNvSpPr>
            <a:spLocks noGrp="1"/>
          </p:cNvSpPr>
          <p:nvPr>
            <p:ph type="title"/>
          </p:nvPr>
        </p:nvSpPr>
        <p:spPr>
          <a:xfrm>
            <a:off x="531812" y="152399"/>
            <a:ext cx="8001001" cy="685801"/>
          </a:xfrm>
        </p:spPr>
        <p:txBody>
          <a:bodyPr>
            <a:normAutofit/>
          </a:bodyPr>
          <a:lstStyle/>
          <a:p>
            <a:r>
              <a:rPr lang="en-US" sz="4400" dirty="0"/>
              <a:t>The 2300 Days Begins…</a:t>
            </a:r>
          </a:p>
        </p:txBody>
      </p:sp>
      <p:sp>
        <p:nvSpPr>
          <p:cNvPr id="3" name="Content Placeholder 2">
            <a:extLst>
              <a:ext uri="{FF2B5EF4-FFF2-40B4-BE49-F238E27FC236}">
                <a16:creationId xmlns:a16="http://schemas.microsoft.com/office/drawing/2014/main" id="{69363376-FE01-ACE6-FD0C-91EB7E8BE262}"/>
              </a:ext>
            </a:extLst>
          </p:cNvPr>
          <p:cNvSpPr>
            <a:spLocks noGrp="1"/>
          </p:cNvSpPr>
          <p:nvPr>
            <p:ph idx="1"/>
          </p:nvPr>
        </p:nvSpPr>
        <p:spPr>
          <a:xfrm>
            <a:off x="531812" y="990599"/>
            <a:ext cx="7009049" cy="5486400"/>
          </a:xfrm>
        </p:spPr>
        <p:txBody>
          <a:bodyPr>
            <a:normAutofit/>
          </a:bodyPr>
          <a:lstStyle/>
          <a:p>
            <a:pPr marL="0" indent="0">
              <a:buNone/>
            </a:pPr>
            <a:r>
              <a:rPr lang="en-US" sz="3200" dirty="0"/>
              <a:t>Artaxerxes I Longimanus:</a:t>
            </a:r>
          </a:p>
          <a:p>
            <a:r>
              <a:rPr lang="en-US" sz="3200" dirty="0"/>
              <a:t>Began reigning in </a:t>
            </a:r>
            <a:r>
              <a:rPr lang="en-US" sz="3200" b="1" dirty="0"/>
              <a:t>465 B.C.</a:t>
            </a:r>
            <a:endParaRPr lang="en-US" sz="3200" dirty="0"/>
          </a:p>
          <a:p>
            <a:r>
              <a:rPr lang="en-US" sz="3200" dirty="0"/>
              <a:t>His </a:t>
            </a:r>
            <a:r>
              <a:rPr lang="en-US" sz="3200" b="1" dirty="0"/>
              <a:t>7th regnal year</a:t>
            </a:r>
            <a:r>
              <a:rPr lang="en-US" sz="3200" dirty="0"/>
              <a:t> = </a:t>
            </a:r>
            <a:r>
              <a:rPr lang="en-US" sz="3200" b="1" dirty="0"/>
              <a:t>457 B.C.</a:t>
            </a:r>
            <a:endParaRPr lang="en-US" sz="3200" dirty="0"/>
          </a:p>
          <a:p>
            <a:pPr marL="0" indent="0">
              <a:buNone/>
            </a:pPr>
            <a:r>
              <a:rPr lang="en-US" sz="800" dirty="0"/>
              <a:t>________________________________________________________________________________________________________________________________________________________________________</a:t>
            </a:r>
          </a:p>
          <a:p>
            <a:r>
              <a:rPr lang="en-US" sz="3200" b="1" dirty="0"/>
              <a:t>1st day of Nisan</a:t>
            </a:r>
            <a:endParaRPr lang="en-US" sz="3200" dirty="0"/>
          </a:p>
          <a:p>
            <a:r>
              <a:rPr lang="en-US" sz="3200" b="1" dirty="0"/>
              <a:t>7th year of Artaxerxes I</a:t>
            </a:r>
            <a:endParaRPr lang="en-US" sz="3200" dirty="0"/>
          </a:p>
          <a:p>
            <a:r>
              <a:rPr lang="en-US" sz="3200" dirty="0"/>
              <a:t>= </a:t>
            </a:r>
            <a:r>
              <a:rPr lang="en-US" sz="3200" b="1" dirty="0"/>
              <a:t>Spring 457 B.C.</a:t>
            </a:r>
            <a:endParaRPr lang="en-US" sz="3200" dirty="0"/>
          </a:p>
          <a:p>
            <a:r>
              <a:rPr lang="en-US" sz="3200" dirty="0"/>
              <a:t>≈ </a:t>
            </a:r>
            <a:r>
              <a:rPr lang="en-US" sz="3200" b="1" dirty="0"/>
              <a:t>late March / early April  </a:t>
            </a:r>
            <a:endParaRPr lang="en-US" sz="3200" dirty="0"/>
          </a:p>
        </p:txBody>
      </p:sp>
      <p:pic>
        <p:nvPicPr>
          <p:cNvPr id="64514" name="Picture 2" descr="Passing Time Calendar Stock ...">
            <a:extLst>
              <a:ext uri="{FF2B5EF4-FFF2-40B4-BE49-F238E27FC236}">
                <a16:creationId xmlns:a16="http://schemas.microsoft.com/office/drawing/2014/main" id="{BFBD51FE-DB9A-5ED3-8F9C-60F45D8768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1" t="549" r="47139" b="-549"/>
          <a:stretch>
            <a:fillRect/>
          </a:stretch>
        </p:blipFill>
        <p:spPr bwMode="auto">
          <a:xfrm>
            <a:off x="7540861" y="-85726"/>
            <a:ext cx="4673046" cy="6943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005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4F0A3-1854-EDE5-071C-4082D113D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65409E-E33E-0D80-B0DD-622CCDF7631D}"/>
              </a:ext>
            </a:extLst>
          </p:cNvPr>
          <p:cNvSpPr>
            <a:spLocks noGrp="1"/>
          </p:cNvSpPr>
          <p:nvPr>
            <p:ph type="title"/>
          </p:nvPr>
        </p:nvSpPr>
        <p:spPr>
          <a:xfrm>
            <a:off x="531812" y="152399"/>
            <a:ext cx="8001001" cy="685801"/>
          </a:xfrm>
        </p:spPr>
        <p:txBody>
          <a:bodyPr>
            <a:normAutofit/>
          </a:bodyPr>
          <a:lstStyle/>
          <a:p>
            <a:r>
              <a:rPr lang="en-US" sz="4400" dirty="0"/>
              <a:t>The 2300 Days Begins…</a:t>
            </a:r>
          </a:p>
        </p:txBody>
      </p:sp>
      <p:sp>
        <p:nvSpPr>
          <p:cNvPr id="3" name="Content Placeholder 2">
            <a:extLst>
              <a:ext uri="{FF2B5EF4-FFF2-40B4-BE49-F238E27FC236}">
                <a16:creationId xmlns:a16="http://schemas.microsoft.com/office/drawing/2014/main" id="{51BF6F88-0F5A-05FB-37FD-C4EA63047D4F}"/>
              </a:ext>
            </a:extLst>
          </p:cNvPr>
          <p:cNvSpPr>
            <a:spLocks noGrp="1"/>
          </p:cNvSpPr>
          <p:nvPr>
            <p:ph idx="1"/>
          </p:nvPr>
        </p:nvSpPr>
        <p:spPr>
          <a:xfrm>
            <a:off x="531812" y="990599"/>
            <a:ext cx="6705599" cy="5486400"/>
          </a:xfrm>
        </p:spPr>
        <p:txBody>
          <a:bodyPr>
            <a:normAutofit/>
          </a:bodyPr>
          <a:lstStyle/>
          <a:p>
            <a:pPr marL="0" indent="0">
              <a:buNone/>
            </a:pPr>
            <a:r>
              <a:rPr lang="en-US" sz="3600" dirty="0"/>
              <a:t>… what about B.C. 456 ½??</a:t>
            </a:r>
          </a:p>
          <a:p>
            <a:pPr marL="0" indent="0">
              <a:buNone/>
            </a:pPr>
            <a:r>
              <a:rPr lang="en-US" sz="3600" dirty="0"/>
              <a:t>Many 19th-century chronologists did two things:</a:t>
            </a:r>
          </a:p>
          <a:p>
            <a:r>
              <a:rPr lang="en-US" sz="3600" dirty="0"/>
              <a:t>They assumed:</a:t>
            </a:r>
          </a:p>
          <a:p>
            <a:pPr lvl="1"/>
            <a:r>
              <a:rPr lang="en-US" sz="3600" dirty="0"/>
              <a:t>A </a:t>
            </a:r>
            <a:r>
              <a:rPr lang="en-US" sz="3600" b="1" dirty="0"/>
              <a:t>prophetic year</a:t>
            </a:r>
            <a:r>
              <a:rPr lang="en-US" sz="3600" dirty="0"/>
              <a:t> of 360 days</a:t>
            </a:r>
          </a:p>
          <a:p>
            <a:pPr lvl="1"/>
            <a:r>
              <a:rPr lang="en-US" sz="3600" dirty="0"/>
              <a:t>Counted years </a:t>
            </a:r>
            <a:r>
              <a:rPr lang="en-US" sz="3600" b="1" dirty="0"/>
              <a:t>continuously</a:t>
            </a:r>
            <a:r>
              <a:rPr lang="en-US" sz="3600" dirty="0"/>
              <a:t>, not by calendar-year labels</a:t>
            </a:r>
          </a:p>
        </p:txBody>
      </p:sp>
      <p:pic>
        <p:nvPicPr>
          <p:cNvPr id="65538" name="Picture 2" descr="Calendar Time Passing Stock Illustrations – 1,403 Calendar Time Passing  Stock Illustrations, Vectors &amp; Clipart - Dreamstime">
            <a:extLst>
              <a:ext uri="{FF2B5EF4-FFF2-40B4-BE49-F238E27FC236}">
                <a16:creationId xmlns:a16="http://schemas.microsoft.com/office/drawing/2014/main" id="{0A107FCC-B8F1-2D71-BFA8-77090D924C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8" t="333" r="61678" b="-333"/>
          <a:stretch>
            <a:fillRect/>
          </a:stretch>
        </p:blipFill>
        <p:spPr bwMode="auto">
          <a:xfrm>
            <a:off x="7313612" y="0"/>
            <a:ext cx="48752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413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C9DE3-4F4F-491B-AB2E-0CFC97DAAF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32A5F-8F68-4BDD-E120-6028553BCC02}"/>
              </a:ext>
            </a:extLst>
          </p:cNvPr>
          <p:cNvSpPr>
            <a:spLocks noGrp="1"/>
          </p:cNvSpPr>
          <p:nvPr>
            <p:ph type="title"/>
          </p:nvPr>
        </p:nvSpPr>
        <p:spPr>
          <a:xfrm>
            <a:off x="1218883" y="228600"/>
            <a:ext cx="9751060" cy="1752600"/>
          </a:xfrm>
        </p:spPr>
        <p:txBody>
          <a:bodyPr/>
          <a:lstStyle/>
          <a:p>
            <a:r>
              <a:rPr lang="en-US" sz="5400" b="1" dirty="0"/>
              <a:t>Prophetic Time to Prophetic Meaning</a:t>
            </a:r>
          </a:p>
        </p:txBody>
      </p:sp>
      <p:sp>
        <p:nvSpPr>
          <p:cNvPr id="3" name="Text Placeholder 2">
            <a:extLst>
              <a:ext uri="{FF2B5EF4-FFF2-40B4-BE49-F238E27FC236}">
                <a16:creationId xmlns:a16="http://schemas.microsoft.com/office/drawing/2014/main" id="{7E07E915-1E46-5553-7052-54E043EFB6AD}"/>
              </a:ext>
            </a:extLst>
          </p:cNvPr>
          <p:cNvSpPr>
            <a:spLocks noGrp="1"/>
          </p:cNvSpPr>
          <p:nvPr>
            <p:ph type="body" idx="1"/>
          </p:nvPr>
        </p:nvSpPr>
        <p:spPr>
          <a:xfrm>
            <a:off x="608012" y="2057400"/>
            <a:ext cx="7315200" cy="4267200"/>
          </a:xfrm>
        </p:spPr>
        <p:txBody>
          <a:bodyPr/>
          <a:lstStyle/>
          <a:p>
            <a:pPr marL="571500" indent="-571500" algn="l">
              <a:buFont typeface="Arial" panose="020B0604020202020204" pitchFamily="34" charset="0"/>
              <a:buChar char="•"/>
            </a:pPr>
            <a:r>
              <a:rPr lang="en-US" sz="3600" dirty="0"/>
              <a:t>Lessons 1–4 established where we are in prophetic time:</a:t>
            </a:r>
          </a:p>
          <a:p>
            <a:pPr marL="1180993" lvl="1" indent="-571500">
              <a:buFont typeface="Arial" panose="020B0604020202020204" pitchFamily="34" charset="0"/>
              <a:buChar char="•"/>
            </a:pPr>
            <a:r>
              <a:rPr lang="en-US" sz="3200" dirty="0"/>
              <a:t>The great prophetic periods have closed</a:t>
            </a:r>
          </a:p>
          <a:p>
            <a:pPr marL="1180993" lvl="1" indent="-571500">
              <a:buFont typeface="Arial" panose="020B0604020202020204" pitchFamily="34" charset="0"/>
              <a:buChar char="•"/>
            </a:pPr>
            <a:r>
              <a:rPr lang="en-US" sz="3200" dirty="0"/>
              <a:t>The seventh trumpet / third woe has begun</a:t>
            </a:r>
          </a:p>
          <a:p>
            <a:pPr marL="1180993" lvl="1" indent="-571500">
              <a:buFont typeface="Arial" panose="020B0604020202020204" pitchFamily="34" charset="0"/>
              <a:buChar char="•"/>
            </a:pPr>
            <a:r>
              <a:rPr lang="en-US" sz="3200" dirty="0"/>
              <a:t>Judgment is announced</a:t>
            </a:r>
          </a:p>
          <a:p>
            <a:pPr marL="1180993" lvl="1" indent="-571500">
              <a:buFont typeface="Arial" panose="020B0604020202020204" pitchFamily="34" charset="0"/>
              <a:buChar char="•"/>
            </a:pPr>
            <a:r>
              <a:rPr lang="en-US" sz="3200" dirty="0"/>
              <a:t>God’s final work is underway</a:t>
            </a:r>
          </a:p>
        </p:txBody>
      </p:sp>
      <p:pic>
        <p:nvPicPr>
          <p:cNvPr id="2051" name="Picture 3" descr="Who 'Fixed' the Jewish Calendar?">
            <a:extLst>
              <a:ext uri="{FF2B5EF4-FFF2-40B4-BE49-F238E27FC236}">
                <a16:creationId xmlns:a16="http://schemas.microsoft.com/office/drawing/2014/main" id="{BFD4A71F-A8C0-154E-504B-0B89F956B7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909" r="16317"/>
          <a:stretch>
            <a:fillRect/>
          </a:stretch>
        </p:blipFill>
        <p:spPr bwMode="auto">
          <a:xfrm>
            <a:off x="8354189" y="2169318"/>
            <a:ext cx="3226624" cy="4043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930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32056-74DB-18D9-2B3A-F0BB30E4A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BCE7D4-F812-838E-43C2-F5BC294E0E0F}"/>
              </a:ext>
            </a:extLst>
          </p:cNvPr>
          <p:cNvSpPr>
            <a:spLocks noGrp="1"/>
          </p:cNvSpPr>
          <p:nvPr>
            <p:ph type="title"/>
          </p:nvPr>
        </p:nvSpPr>
        <p:spPr>
          <a:xfrm>
            <a:off x="531812" y="152399"/>
            <a:ext cx="8001001" cy="685801"/>
          </a:xfrm>
        </p:spPr>
        <p:txBody>
          <a:bodyPr>
            <a:normAutofit/>
          </a:bodyPr>
          <a:lstStyle/>
          <a:p>
            <a:r>
              <a:rPr lang="en-US" sz="4400" dirty="0"/>
              <a:t>The 2300 Days Begins…</a:t>
            </a:r>
          </a:p>
        </p:txBody>
      </p:sp>
      <p:sp>
        <p:nvSpPr>
          <p:cNvPr id="3" name="Content Placeholder 2">
            <a:extLst>
              <a:ext uri="{FF2B5EF4-FFF2-40B4-BE49-F238E27FC236}">
                <a16:creationId xmlns:a16="http://schemas.microsoft.com/office/drawing/2014/main" id="{22AEDE6D-92AE-0865-849E-F91B00537CA5}"/>
              </a:ext>
            </a:extLst>
          </p:cNvPr>
          <p:cNvSpPr>
            <a:spLocks noGrp="1"/>
          </p:cNvSpPr>
          <p:nvPr>
            <p:ph idx="1"/>
          </p:nvPr>
        </p:nvSpPr>
        <p:spPr>
          <a:xfrm>
            <a:off x="531812" y="990599"/>
            <a:ext cx="7009049" cy="5486400"/>
          </a:xfrm>
        </p:spPr>
        <p:txBody>
          <a:bodyPr>
            <a:noAutofit/>
          </a:bodyPr>
          <a:lstStyle/>
          <a:p>
            <a:pPr marL="0" indent="0">
              <a:buNone/>
            </a:pPr>
            <a:r>
              <a:rPr lang="en-US" sz="3500" dirty="0"/>
              <a:t>They expressed dates as </a:t>
            </a:r>
            <a:r>
              <a:rPr lang="en-US" sz="3500" b="1" dirty="0"/>
              <a:t>fractional years</a:t>
            </a:r>
            <a:r>
              <a:rPr lang="en-US" sz="3500" dirty="0"/>
              <a:t> when a period began </a:t>
            </a:r>
            <a:r>
              <a:rPr lang="en-US" sz="3500" i="1" dirty="0"/>
              <a:t>within</a:t>
            </a:r>
            <a:r>
              <a:rPr lang="en-US" sz="3500" dirty="0"/>
              <a:t> a year rather than at its start</a:t>
            </a:r>
          </a:p>
          <a:p>
            <a:r>
              <a:rPr lang="en-US" sz="3500" dirty="0"/>
              <a:t>Spring 457 B.C. is roughly </a:t>
            </a:r>
            <a:r>
              <a:rPr lang="en-US" sz="3500" b="1" dirty="0"/>
              <a:t>halfway through</a:t>
            </a:r>
            <a:r>
              <a:rPr lang="en-US" sz="3500" dirty="0"/>
              <a:t> the civil year</a:t>
            </a:r>
          </a:p>
          <a:p>
            <a:r>
              <a:rPr lang="en-US" sz="3500" dirty="0"/>
              <a:t>That gets expressed as </a:t>
            </a:r>
            <a:r>
              <a:rPr lang="en-US" sz="3500" b="1" dirty="0"/>
              <a:t>456½ B.C.</a:t>
            </a:r>
            <a:endParaRPr lang="en-US" sz="3500" dirty="0"/>
          </a:p>
          <a:p>
            <a:r>
              <a:rPr lang="en-US" sz="3500" dirty="0"/>
              <a:t>It’s not a different event—just a </a:t>
            </a:r>
            <a:r>
              <a:rPr lang="en-US" sz="3500" b="1" dirty="0"/>
              <a:t>different way of naming the same moment</a:t>
            </a:r>
            <a:r>
              <a:rPr lang="en-US" sz="3500" dirty="0"/>
              <a:t>.</a:t>
            </a:r>
          </a:p>
        </p:txBody>
      </p:sp>
      <p:pic>
        <p:nvPicPr>
          <p:cNvPr id="66562" name="Picture 2" descr="C# DateTime Best Practices: Problems with Dates and Times - YouTube">
            <a:extLst>
              <a:ext uri="{FF2B5EF4-FFF2-40B4-BE49-F238E27FC236}">
                <a16:creationId xmlns:a16="http://schemas.microsoft.com/office/drawing/2014/main" id="{72AA68D8-C511-708C-002C-5490A0C6E3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492" t="5445" r="30213" b="5445"/>
          <a:stretch>
            <a:fillRect/>
          </a:stretch>
        </p:blipFill>
        <p:spPr bwMode="auto">
          <a:xfrm>
            <a:off x="7540860" y="0"/>
            <a:ext cx="464796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440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16450-2668-236B-1DEF-48C5F956599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52A9983-13D4-0C35-39A5-7E4AF150B682}"/>
              </a:ext>
            </a:extLst>
          </p:cNvPr>
          <p:cNvSpPr>
            <a:spLocks noGrp="1"/>
          </p:cNvSpPr>
          <p:nvPr>
            <p:ph type="title"/>
          </p:nvPr>
        </p:nvSpPr>
        <p:spPr>
          <a:xfrm>
            <a:off x="914161" y="457201"/>
            <a:ext cx="10360501" cy="1295399"/>
          </a:xfrm>
        </p:spPr>
        <p:txBody>
          <a:bodyPr>
            <a:noAutofit/>
          </a:bodyPr>
          <a:lstStyle/>
          <a:p>
            <a:pPr lvl="0"/>
            <a:r>
              <a:rPr lang="en-US" sz="8000" dirty="0"/>
              <a:t>9.  When did it end?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ACD5FBC3-FB6D-B8B5-E07D-87FC36367D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8812" y="2057400"/>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203D43E-FA23-E2DB-A3DC-F63FC23D0103}"/>
              </a:ext>
            </a:extLst>
          </p:cNvPr>
          <p:cNvSpPr txBox="1"/>
          <p:nvPr/>
        </p:nvSpPr>
        <p:spPr>
          <a:xfrm>
            <a:off x="912573" y="1905000"/>
            <a:ext cx="6096239" cy="2123658"/>
          </a:xfrm>
          <a:prstGeom prst="rect">
            <a:avLst/>
          </a:prstGeom>
          <a:noFill/>
        </p:spPr>
        <p:txBody>
          <a:bodyPr wrap="square">
            <a:spAutoFit/>
          </a:bodyPr>
          <a:lstStyle/>
          <a:p>
            <a:pPr lvl="0"/>
            <a:r>
              <a:rPr lang="en-US" sz="4400" b="1" dirty="0"/>
              <a:t>Answer:</a:t>
            </a:r>
            <a:r>
              <a:rPr lang="en-US" sz="4400" dirty="0"/>
              <a:t> A.D. 1844.</a:t>
            </a:r>
            <a:br>
              <a:rPr lang="en-US" sz="4400" dirty="0"/>
            </a:br>
            <a:r>
              <a:rPr lang="en-US" sz="4400" dirty="0"/>
              <a:t>(For 2300 – 456 ½ = 1843½ = 1844.)</a:t>
            </a:r>
            <a:endParaRPr lang="en-US" sz="255800" dirty="0"/>
          </a:p>
        </p:txBody>
      </p:sp>
    </p:spTree>
    <p:extLst>
      <p:ext uri="{BB962C8B-B14F-4D97-AF65-F5344CB8AC3E}">
        <p14:creationId xmlns:p14="http://schemas.microsoft.com/office/powerpoint/2010/main" val="3828547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F2E6E-5EE7-8EE7-90AB-7460440753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A8C027-5F2F-085D-764A-4602996FCE00}"/>
              </a:ext>
            </a:extLst>
          </p:cNvPr>
          <p:cNvSpPr>
            <a:spLocks noGrp="1"/>
          </p:cNvSpPr>
          <p:nvPr>
            <p:ph type="title"/>
          </p:nvPr>
        </p:nvSpPr>
        <p:spPr>
          <a:xfrm>
            <a:off x="531812" y="152399"/>
            <a:ext cx="8001001" cy="685801"/>
          </a:xfrm>
        </p:spPr>
        <p:txBody>
          <a:bodyPr>
            <a:normAutofit/>
          </a:bodyPr>
          <a:lstStyle/>
          <a:p>
            <a:r>
              <a:rPr lang="en-US" sz="4400" dirty="0"/>
              <a:t>The 2300 Days Ends…</a:t>
            </a:r>
          </a:p>
        </p:txBody>
      </p:sp>
      <p:sp>
        <p:nvSpPr>
          <p:cNvPr id="3" name="Content Placeholder 2">
            <a:extLst>
              <a:ext uri="{FF2B5EF4-FFF2-40B4-BE49-F238E27FC236}">
                <a16:creationId xmlns:a16="http://schemas.microsoft.com/office/drawing/2014/main" id="{D57A29E6-1D00-77AE-B1DA-37AEEDBA892A}"/>
              </a:ext>
            </a:extLst>
          </p:cNvPr>
          <p:cNvSpPr>
            <a:spLocks noGrp="1"/>
          </p:cNvSpPr>
          <p:nvPr>
            <p:ph idx="1"/>
          </p:nvPr>
        </p:nvSpPr>
        <p:spPr>
          <a:xfrm>
            <a:off x="531812" y="990599"/>
            <a:ext cx="7009049" cy="5486400"/>
          </a:xfrm>
        </p:spPr>
        <p:txBody>
          <a:bodyPr>
            <a:noAutofit/>
          </a:bodyPr>
          <a:lstStyle/>
          <a:p>
            <a:pPr marL="0" indent="0">
              <a:buNone/>
            </a:pPr>
            <a:r>
              <a:rPr lang="en-US" sz="3600" dirty="0"/>
              <a:t>So the count works like this:</a:t>
            </a:r>
          </a:p>
          <a:p>
            <a:r>
              <a:rPr lang="en-US" sz="3600" dirty="0"/>
              <a:t>From </a:t>
            </a:r>
            <a:r>
              <a:rPr lang="en-US" sz="3600" b="1" dirty="0"/>
              <a:t>457 B.C. to A.D. 1</a:t>
            </a:r>
            <a:r>
              <a:rPr lang="en-US" sz="3600" dirty="0"/>
              <a:t> </a:t>
            </a:r>
          </a:p>
          <a:p>
            <a:pPr marL="0" indent="0">
              <a:buNone/>
            </a:pPr>
            <a:r>
              <a:rPr lang="en-US" sz="3600" dirty="0"/>
              <a:t>	</a:t>
            </a:r>
            <a:r>
              <a:rPr lang="en-US" sz="3600" b="1" dirty="0"/>
              <a:t>= 456 years</a:t>
            </a:r>
            <a:endParaRPr lang="en-US" sz="3600" dirty="0"/>
          </a:p>
          <a:p>
            <a:r>
              <a:rPr lang="en-US" sz="3600" dirty="0"/>
              <a:t>Remaining years: </a:t>
            </a:r>
            <a:r>
              <a:rPr lang="en-US" sz="3600" b="1" dirty="0"/>
              <a:t>2,300 − 456 </a:t>
            </a:r>
          </a:p>
          <a:p>
            <a:pPr marL="0" indent="0">
              <a:buNone/>
            </a:pPr>
            <a:r>
              <a:rPr lang="en-US" sz="3600" b="1" dirty="0"/>
              <a:t>	= 1,844</a:t>
            </a:r>
            <a:endParaRPr lang="en-US" sz="3600" dirty="0"/>
          </a:p>
          <a:p>
            <a:r>
              <a:rPr lang="en-US" sz="3600" dirty="0"/>
              <a:t>Counting </a:t>
            </a:r>
            <a:r>
              <a:rPr lang="en-US" sz="3600" b="1" dirty="0"/>
              <a:t>1,844 years forward from A.D. 1</a:t>
            </a:r>
            <a:r>
              <a:rPr lang="en-US" sz="3600" dirty="0"/>
              <a:t> brings us to </a:t>
            </a:r>
          </a:p>
          <a:p>
            <a:pPr marL="0" indent="0">
              <a:buNone/>
            </a:pPr>
            <a:r>
              <a:rPr lang="en-US" sz="3600" b="1" dirty="0"/>
              <a:t>	A.D. 1844</a:t>
            </a:r>
            <a:endParaRPr lang="en-US" sz="3600" dirty="0"/>
          </a:p>
        </p:txBody>
      </p:sp>
      <p:pic>
        <p:nvPicPr>
          <p:cNvPr id="67588" name="Picture 4" descr="3,000+ Time Flies Calendar Stock Photos, Pictures &amp; Royalty-Free Images -  iStock">
            <a:extLst>
              <a:ext uri="{FF2B5EF4-FFF2-40B4-BE49-F238E27FC236}">
                <a16:creationId xmlns:a16="http://schemas.microsoft.com/office/drawing/2014/main" id="{F676618C-AA10-3DBA-A98C-AFDE5A8FCB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55" r="8179"/>
          <a:stretch>
            <a:fillRect/>
          </a:stretch>
        </p:blipFill>
        <p:spPr bwMode="auto">
          <a:xfrm>
            <a:off x="7540861" y="0"/>
            <a:ext cx="464796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445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3516D-6A84-1EC8-4E17-8D7FDFC0F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51A12B-EE87-9E60-9AA5-D7C2CDE6F288}"/>
              </a:ext>
            </a:extLst>
          </p:cNvPr>
          <p:cNvSpPr>
            <a:spLocks noGrp="1"/>
          </p:cNvSpPr>
          <p:nvPr>
            <p:ph type="title"/>
          </p:nvPr>
        </p:nvSpPr>
        <p:spPr>
          <a:xfrm>
            <a:off x="531812" y="152399"/>
            <a:ext cx="8001001" cy="685801"/>
          </a:xfrm>
        </p:spPr>
        <p:txBody>
          <a:bodyPr>
            <a:normAutofit/>
          </a:bodyPr>
          <a:lstStyle/>
          <a:p>
            <a:r>
              <a:rPr lang="en-US" sz="4400" dirty="0"/>
              <a:t>The 2300 Days Ends…</a:t>
            </a:r>
          </a:p>
        </p:txBody>
      </p:sp>
      <p:sp>
        <p:nvSpPr>
          <p:cNvPr id="3" name="Content Placeholder 2">
            <a:extLst>
              <a:ext uri="{FF2B5EF4-FFF2-40B4-BE49-F238E27FC236}">
                <a16:creationId xmlns:a16="http://schemas.microsoft.com/office/drawing/2014/main" id="{7A90F47E-DAF6-690D-6D36-317D01136D08}"/>
              </a:ext>
            </a:extLst>
          </p:cNvPr>
          <p:cNvSpPr>
            <a:spLocks noGrp="1"/>
          </p:cNvSpPr>
          <p:nvPr>
            <p:ph idx="1"/>
          </p:nvPr>
        </p:nvSpPr>
        <p:spPr>
          <a:xfrm>
            <a:off x="531812" y="990599"/>
            <a:ext cx="7009049" cy="5486400"/>
          </a:xfrm>
        </p:spPr>
        <p:txBody>
          <a:bodyPr>
            <a:noAutofit/>
          </a:bodyPr>
          <a:lstStyle/>
          <a:p>
            <a:pPr marL="0" indent="0">
              <a:buNone/>
            </a:pPr>
            <a:r>
              <a:rPr lang="en-US" sz="4000" b="1" dirty="0"/>
              <a:t>Spring-to-spring brings you to spring 1844</a:t>
            </a:r>
          </a:p>
          <a:p>
            <a:pPr marL="0" indent="0">
              <a:buNone/>
            </a:pPr>
            <a:r>
              <a:rPr lang="en-US" sz="4000" dirty="0"/>
              <a:t>But Daniel 8:14 says:  </a:t>
            </a:r>
          </a:p>
          <a:p>
            <a:pPr marL="0" indent="0">
              <a:buNone/>
            </a:pPr>
            <a:r>
              <a:rPr lang="en-US" sz="4000" b="1" i="1" baseline="30000" dirty="0"/>
              <a:t>14 </a:t>
            </a:r>
            <a:r>
              <a:rPr lang="en-US" sz="4000" i="1" dirty="0"/>
              <a:t>And he said unto me, Unto two thousand and three hundred days; </a:t>
            </a:r>
            <a:r>
              <a:rPr lang="en-US" sz="4000" b="1" i="1" dirty="0"/>
              <a:t>then</a:t>
            </a:r>
            <a:r>
              <a:rPr lang="en-US" sz="4000" i="1" dirty="0"/>
              <a:t> shall the sanctuary be cleansed.  </a:t>
            </a:r>
          </a:p>
        </p:txBody>
      </p:sp>
      <p:pic>
        <p:nvPicPr>
          <p:cNvPr id="68610" name="Picture 2" descr="Month Clocks Time Passing Quickly Schedule Plan Countdown 3 D Animation">
            <a:extLst>
              <a:ext uri="{FF2B5EF4-FFF2-40B4-BE49-F238E27FC236}">
                <a16:creationId xmlns:a16="http://schemas.microsoft.com/office/drawing/2014/main" id="{04E3EF93-B5B0-0E51-2111-AC0D3C74EB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125" r="47513"/>
          <a:stretch>
            <a:fillRect/>
          </a:stretch>
        </p:blipFill>
        <p:spPr bwMode="auto">
          <a:xfrm>
            <a:off x="7389811" y="0"/>
            <a:ext cx="479901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736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2B6AC-040E-2A69-D857-576CCDB60E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0B5DC6-7764-ECEF-3A12-D044CA79D6F8}"/>
              </a:ext>
            </a:extLst>
          </p:cNvPr>
          <p:cNvSpPr>
            <a:spLocks noGrp="1"/>
          </p:cNvSpPr>
          <p:nvPr>
            <p:ph type="title"/>
          </p:nvPr>
        </p:nvSpPr>
        <p:spPr>
          <a:xfrm>
            <a:off x="531812" y="152399"/>
            <a:ext cx="8001001" cy="685801"/>
          </a:xfrm>
        </p:spPr>
        <p:txBody>
          <a:bodyPr>
            <a:normAutofit/>
          </a:bodyPr>
          <a:lstStyle/>
          <a:p>
            <a:r>
              <a:rPr lang="en-US" sz="4400" dirty="0"/>
              <a:t>The 2300 Days Ends…</a:t>
            </a:r>
          </a:p>
        </p:txBody>
      </p:sp>
      <p:sp>
        <p:nvSpPr>
          <p:cNvPr id="3" name="Content Placeholder 2">
            <a:extLst>
              <a:ext uri="{FF2B5EF4-FFF2-40B4-BE49-F238E27FC236}">
                <a16:creationId xmlns:a16="http://schemas.microsoft.com/office/drawing/2014/main" id="{1087CA56-F853-A8E8-C90B-223A6CE58922}"/>
              </a:ext>
            </a:extLst>
          </p:cNvPr>
          <p:cNvSpPr>
            <a:spLocks noGrp="1"/>
          </p:cNvSpPr>
          <p:nvPr>
            <p:ph idx="1"/>
          </p:nvPr>
        </p:nvSpPr>
        <p:spPr>
          <a:xfrm>
            <a:off x="531812" y="990599"/>
            <a:ext cx="7009049" cy="5486400"/>
          </a:xfrm>
        </p:spPr>
        <p:txBody>
          <a:bodyPr>
            <a:noAutofit/>
          </a:bodyPr>
          <a:lstStyle/>
          <a:p>
            <a:pPr marL="0" indent="0">
              <a:buNone/>
            </a:pPr>
            <a:r>
              <a:rPr lang="en-US" sz="3600" dirty="0"/>
              <a:t>So you don’t stop when the 2,300th year </a:t>
            </a:r>
            <a:r>
              <a:rPr lang="en-US" sz="3600" i="1" dirty="0"/>
              <a:t>begins</a:t>
            </a:r>
            <a:r>
              <a:rPr lang="en-US" sz="3600" dirty="0"/>
              <a:t>—</a:t>
            </a:r>
          </a:p>
          <a:p>
            <a:pPr marL="0" indent="0">
              <a:buNone/>
            </a:pPr>
            <a:br>
              <a:rPr lang="en-US" sz="3600" dirty="0"/>
            </a:br>
            <a:r>
              <a:rPr lang="en-US" sz="3600" dirty="0"/>
              <a:t>you count the 2300 years (which brings us to spring 1844) and then consider the cleansing of the sanctuary. </a:t>
            </a:r>
          </a:p>
          <a:p>
            <a:pPr marL="0" indent="0">
              <a:buNone/>
            </a:pPr>
            <a:r>
              <a:rPr lang="en-US" sz="3600" b="1" dirty="0"/>
              <a:t>The sanctuary itself tells us </a:t>
            </a:r>
            <a:r>
              <a:rPr lang="en-US" sz="3600" b="1" i="1" dirty="0"/>
              <a:t>when</a:t>
            </a:r>
            <a:r>
              <a:rPr lang="en-US" sz="3600" b="1" dirty="0"/>
              <a:t> the work occurs</a:t>
            </a:r>
          </a:p>
        </p:txBody>
      </p:sp>
      <p:pic>
        <p:nvPicPr>
          <p:cNvPr id="69634" name="Picture 2" descr="5+ Thousand Time Passing Calendar Royalty-Free Images, Stock Photos &amp;  Pictures | Shutterstock">
            <a:extLst>
              <a:ext uri="{FF2B5EF4-FFF2-40B4-BE49-F238E27FC236}">
                <a16:creationId xmlns:a16="http://schemas.microsoft.com/office/drawing/2014/main" id="{9101AC07-6E52-F202-87EA-0C354853BA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425" t="2020" r="20181" b="7071"/>
          <a:stretch>
            <a:fillRect/>
          </a:stretch>
        </p:blipFill>
        <p:spPr bwMode="auto">
          <a:xfrm>
            <a:off x="7847012" y="0"/>
            <a:ext cx="434181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571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5C584-2E53-AD6F-86EF-047C0E179D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E2822D-7CF5-2F97-E0F7-9A270A7D6681}"/>
              </a:ext>
            </a:extLst>
          </p:cNvPr>
          <p:cNvSpPr>
            <a:spLocks noGrp="1"/>
          </p:cNvSpPr>
          <p:nvPr>
            <p:ph type="title"/>
          </p:nvPr>
        </p:nvSpPr>
        <p:spPr>
          <a:xfrm>
            <a:off x="531812" y="152399"/>
            <a:ext cx="8001001" cy="685801"/>
          </a:xfrm>
        </p:spPr>
        <p:txBody>
          <a:bodyPr>
            <a:normAutofit/>
          </a:bodyPr>
          <a:lstStyle/>
          <a:p>
            <a:r>
              <a:rPr lang="en-US" sz="4400" dirty="0"/>
              <a:t>The 2300 Days Ends…</a:t>
            </a:r>
          </a:p>
        </p:txBody>
      </p:sp>
      <p:sp>
        <p:nvSpPr>
          <p:cNvPr id="3" name="Content Placeholder 2">
            <a:extLst>
              <a:ext uri="{FF2B5EF4-FFF2-40B4-BE49-F238E27FC236}">
                <a16:creationId xmlns:a16="http://schemas.microsoft.com/office/drawing/2014/main" id="{A1191F37-D72B-233D-7FCC-33A58CBCC9D2}"/>
              </a:ext>
            </a:extLst>
          </p:cNvPr>
          <p:cNvSpPr>
            <a:spLocks noGrp="1"/>
          </p:cNvSpPr>
          <p:nvPr>
            <p:ph idx="1"/>
          </p:nvPr>
        </p:nvSpPr>
        <p:spPr>
          <a:xfrm>
            <a:off x="531812" y="990599"/>
            <a:ext cx="7009049" cy="5486400"/>
          </a:xfrm>
        </p:spPr>
        <p:txBody>
          <a:bodyPr>
            <a:noAutofit/>
          </a:bodyPr>
          <a:lstStyle/>
          <a:p>
            <a:pPr marL="0" indent="0">
              <a:buNone/>
            </a:pPr>
            <a:r>
              <a:rPr lang="en-US" sz="3400" dirty="0"/>
              <a:t>In the Hebrew system:</a:t>
            </a:r>
          </a:p>
          <a:p>
            <a:r>
              <a:rPr lang="en-US" sz="3400" dirty="0"/>
              <a:t>The cleansing of the sanctuary occurred on the </a:t>
            </a:r>
            <a:r>
              <a:rPr lang="en-US" sz="3400" b="1" dirty="0"/>
              <a:t>Day of Atonement</a:t>
            </a:r>
            <a:endParaRPr lang="en-US" sz="3400" dirty="0"/>
          </a:p>
          <a:p>
            <a:r>
              <a:rPr lang="en-US" sz="3400" dirty="0"/>
              <a:t>That day always falls in the </a:t>
            </a:r>
            <a:r>
              <a:rPr lang="en-US" sz="3400" b="1" dirty="0"/>
              <a:t>seventh month (Tishri)</a:t>
            </a:r>
            <a:endParaRPr lang="en-US" sz="3400" dirty="0"/>
          </a:p>
          <a:p>
            <a:r>
              <a:rPr lang="en-US" sz="3400" dirty="0"/>
              <a:t>That is </a:t>
            </a:r>
            <a:r>
              <a:rPr lang="en-US" sz="3400" b="1" dirty="0"/>
              <a:t>autumn</a:t>
            </a:r>
            <a:r>
              <a:rPr lang="en-US" sz="3400" dirty="0"/>
              <a:t>, not spring (Leviticus 16; Leviticus 23:27)</a:t>
            </a:r>
          </a:p>
          <a:p>
            <a:r>
              <a:rPr lang="en-US" sz="3400" dirty="0"/>
              <a:t>So the prophecy itself points us to the </a:t>
            </a:r>
            <a:r>
              <a:rPr lang="en-US" sz="3400" b="1" dirty="0"/>
              <a:t>season, </a:t>
            </a:r>
            <a:r>
              <a:rPr lang="en-US" sz="3400" dirty="0"/>
              <a:t>not merely the year</a:t>
            </a:r>
          </a:p>
        </p:txBody>
      </p:sp>
      <p:pic>
        <p:nvPicPr>
          <p:cNvPr id="5" name="Picture 4">
            <a:extLst>
              <a:ext uri="{FF2B5EF4-FFF2-40B4-BE49-F238E27FC236}">
                <a16:creationId xmlns:a16="http://schemas.microsoft.com/office/drawing/2014/main" id="{BA3755C6-B0A0-F49D-E973-9CF8DDB30A75}"/>
              </a:ext>
            </a:extLst>
          </p:cNvPr>
          <p:cNvPicPr>
            <a:picLocks noChangeAspect="1"/>
          </p:cNvPicPr>
          <p:nvPr/>
        </p:nvPicPr>
        <p:blipFill>
          <a:blip r:embed="rId2"/>
          <a:srcRect l="5000" r="45140"/>
          <a:stretch>
            <a:fillRect/>
          </a:stretch>
        </p:blipFill>
        <p:spPr>
          <a:xfrm>
            <a:off x="7694612" y="0"/>
            <a:ext cx="4559236" cy="6858000"/>
          </a:xfrm>
          <a:prstGeom prst="rect">
            <a:avLst/>
          </a:prstGeom>
        </p:spPr>
      </p:pic>
    </p:spTree>
    <p:extLst>
      <p:ext uri="{BB962C8B-B14F-4D97-AF65-F5344CB8AC3E}">
        <p14:creationId xmlns:p14="http://schemas.microsoft.com/office/powerpoint/2010/main" val="3339292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D9841-B9C1-8BE6-1C27-6BA7D2E085A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C572CB3-C93F-1ABA-FD65-2DB128E8F852}"/>
              </a:ext>
            </a:extLst>
          </p:cNvPr>
          <p:cNvSpPr>
            <a:spLocks noGrp="1"/>
          </p:cNvSpPr>
          <p:nvPr>
            <p:ph type="title"/>
          </p:nvPr>
        </p:nvSpPr>
        <p:spPr>
          <a:xfrm>
            <a:off x="914161" y="457201"/>
            <a:ext cx="10360501" cy="1904999"/>
          </a:xfrm>
        </p:spPr>
        <p:txBody>
          <a:bodyPr>
            <a:noAutofit/>
          </a:bodyPr>
          <a:lstStyle/>
          <a:p>
            <a:pPr lvl="0"/>
            <a:r>
              <a:rPr lang="en-US" sz="4800" dirty="0"/>
              <a:t>10.	Then when did the cleansing of the heavenly sanctuary begin?</a:t>
            </a:r>
            <a:endParaRPr lang="en-US" sz="160800" dirty="0"/>
          </a:p>
        </p:txBody>
      </p:sp>
      <p:pic>
        <p:nvPicPr>
          <p:cNvPr id="2052" name="Picture 4" descr="213,000+ Question Mark Stock Photos, Pictures &amp; Royalty-Free ...">
            <a:extLst>
              <a:ext uri="{FF2B5EF4-FFF2-40B4-BE49-F238E27FC236}">
                <a16:creationId xmlns:a16="http://schemas.microsoft.com/office/drawing/2014/main" id="{D3273A9A-511F-7C7F-E493-2435BE3C65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8812" y="2057400"/>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168D30B-2B21-7B76-07A2-6E1C1DAF4539}"/>
              </a:ext>
            </a:extLst>
          </p:cNvPr>
          <p:cNvSpPr txBox="1"/>
          <p:nvPr/>
        </p:nvSpPr>
        <p:spPr>
          <a:xfrm>
            <a:off x="1217612" y="2819400"/>
            <a:ext cx="4876800" cy="1446550"/>
          </a:xfrm>
          <a:prstGeom prst="rect">
            <a:avLst/>
          </a:prstGeom>
          <a:noFill/>
        </p:spPr>
        <p:txBody>
          <a:bodyPr wrap="square">
            <a:spAutoFit/>
          </a:bodyPr>
          <a:lstStyle/>
          <a:p>
            <a:pPr lvl="0"/>
            <a:r>
              <a:rPr lang="en-US" sz="4400" b="1" dirty="0"/>
              <a:t>Answer:</a:t>
            </a:r>
            <a:r>
              <a:rPr lang="en-US" sz="4400" dirty="0"/>
              <a:t> </a:t>
            </a:r>
          </a:p>
          <a:p>
            <a:pPr lvl="0"/>
            <a:r>
              <a:rPr lang="en-US" sz="4400" dirty="0"/>
              <a:t>Autumn A.D. 1844</a:t>
            </a:r>
            <a:endParaRPr lang="en-US" sz="255800" dirty="0"/>
          </a:p>
        </p:txBody>
      </p:sp>
    </p:spTree>
    <p:extLst>
      <p:ext uri="{BB962C8B-B14F-4D97-AF65-F5344CB8AC3E}">
        <p14:creationId xmlns:p14="http://schemas.microsoft.com/office/powerpoint/2010/main" val="779533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0A48A-AD98-3288-D4CE-31345B605D7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6D91CA3-1EE9-A343-269A-4EE9C752D877}"/>
              </a:ext>
            </a:extLst>
          </p:cNvPr>
          <p:cNvSpPr>
            <a:spLocks noGrp="1"/>
          </p:cNvSpPr>
          <p:nvPr>
            <p:ph type="title"/>
          </p:nvPr>
        </p:nvSpPr>
        <p:spPr>
          <a:xfrm>
            <a:off x="914161" y="457201"/>
            <a:ext cx="10360501" cy="2362199"/>
          </a:xfrm>
        </p:spPr>
        <p:txBody>
          <a:bodyPr>
            <a:noAutofit/>
          </a:bodyPr>
          <a:lstStyle/>
          <a:p>
            <a:pPr lvl="0"/>
            <a:r>
              <a:rPr lang="en-US" sz="4400" dirty="0"/>
              <a:t>11. In the figure, what was done with those who had not their sins taken away by the work of atonement?</a:t>
            </a:r>
            <a:endParaRPr lang="en-US" sz="231600" dirty="0"/>
          </a:p>
        </p:txBody>
      </p:sp>
      <p:pic>
        <p:nvPicPr>
          <p:cNvPr id="2052" name="Picture 4" descr="213,000+ Question Mark Stock Photos, Pictures &amp; Royalty-Free ...">
            <a:extLst>
              <a:ext uri="{FF2B5EF4-FFF2-40B4-BE49-F238E27FC236}">
                <a16:creationId xmlns:a16="http://schemas.microsoft.com/office/drawing/2014/main" id="{137358F9-19B1-8BE4-534F-41FC13DDF8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5012" y="2473848"/>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9730A16-9A6A-B47D-C1BD-1C43F64B6307}"/>
              </a:ext>
            </a:extLst>
          </p:cNvPr>
          <p:cNvSpPr txBox="1"/>
          <p:nvPr/>
        </p:nvSpPr>
        <p:spPr>
          <a:xfrm>
            <a:off x="914160" y="2895600"/>
            <a:ext cx="5027851" cy="2308324"/>
          </a:xfrm>
          <a:prstGeom prst="rect">
            <a:avLst/>
          </a:prstGeom>
          <a:noFill/>
        </p:spPr>
        <p:txBody>
          <a:bodyPr wrap="square">
            <a:spAutoFit/>
          </a:bodyPr>
          <a:lstStyle/>
          <a:p>
            <a:pPr lvl="0"/>
            <a:r>
              <a:rPr lang="en-US" sz="3600" b="1" dirty="0"/>
              <a:t>Answer:</a:t>
            </a:r>
            <a:r>
              <a:rPr lang="en-US" sz="3600" dirty="0"/>
              <a:t> They were cut off without mercy; their probation was ended.</a:t>
            </a:r>
            <a:br>
              <a:rPr lang="en-US" sz="3600" dirty="0"/>
            </a:br>
            <a:r>
              <a:rPr lang="en-US" sz="3600" i="1" dirty="0"/>
              <a:t>Leviticus 23:29, 30</a:t>
            </a:r>
            <a:endParaRPr lang="en-US" sz="3600" dirty="0"/>
          </a:p>
        </p:txBody>
      </p:sp>
    </p:spTree>
    <p:extLst>
      <p:ext uri="{BB962C8B-B14F-4D97-AF65-F5344CB8AC3E}">
        <p14:creationId xmlns:p14="http://schemas.microsoft.com/office/powerpoint/2010/main" val="1693128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F8365-E6F4-E371-C263-828E0D0EAAA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F3D00EC-A490-6B78-5718-F0BB13BD75CC}"/>
              </a:ext>
            </a:extLst>
          </p:cNvPr>
          <p:cNvSpPr>
            <a:spLocks noGrp="1"/>
          </p:cNvSpPr>
          <p:nvPr>
            <p:ph type="body" sz="half" idx="2"/>
          </p:nvPr>
        </p:nvSpPr>
        <p:spPr>
          <a:xfrm>
            <a:off x="7618413" y="1371600"/>
            <a:ext cx="4343400" cy="5080000"/>
          </a:xfrm>
        </p:spPr>
        <p:txBody>
          <a:bodyPr>
            <a:noAutofit/>
          </a:bodyPr>
          <a:lstStyle/>
          <a:p>
            <a:r>
              <a:rPr lang="en-US" sz="4000" b="1" baseline="30000" dirty="0"/>
              <a:t>29 </a:t>
            </a:r>
            <a:r>
              <a:rPr lang="en-US" sz="4000" dirty="0"/>
              <a:t>For whatsoever soul it be that shall not be afflicted in that same day, he shall be cut off from among his people.</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6D940C5-7B8B-928D-4D7E-E52DFFD98828}"/>
              </a:ext>
            </a:extLst>
          </p:cNvPr>
          <p:cNvSpPr>
            <a:spLocks noGrp="1"/>
          </p:cNvSpPr>
          <p:nvPr>
            <p:ph type="title"/>
          </p:nvPr>
        </p:nvSpPr>
        <p:spPr>
          <a:xfrm>
            <a:off x="7770812" y="228600"/>
            <a:ext cx="3960812" cy="1143000"/>
          </a:xfrm>
        </p:spPr>
        <p:txBody>
          <a:bodyPr/>
          <a:lstStyle/>
          <a:p>
            <a:r>
              <a:rPr lang="en-US" sz="4400" dirty="0"/>
              <a:t>Leviticus</a:t>
            </a:r>
            <a:br>
              <a:rPr lang="en-US" sz="4400" dirty="0"/>
            </a:br>
            <a:r>
              <a:rPr lang="en-US" sz="4400" dirty="0"/>
              <a:t>23:29, 30</a:t>
            </a:r>
          </a:p>
        </p:txBody>
      </p:sp>
      <p:pic>
        <p:nvPicPr>
          <p:cNvPr id="71682" name="Picture 2" descr="What Does the Day of Atonement Have to Do With Jesus Christ? | United  Church of God">
            <a:extLst>
              <a:ext uri="{FF2B5EF4-FFF2-40B4-BE49-F238E27FC236}">
                <a16:creationId xmlns:a16="http://schemas.microsoft.com/office/drawing/2014/main" id="{49BAEC3C-5A1E-2909-F9E5-927C0EDB881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76" r="38894"/>
          <a:stretch>
            <a:fillRect/>
          </a:stretch>
        </p:blipFill>
        <p:spPr bwMode="auto">
          <a:xfrm>
            <a:off x="354012" y="406400"/>
            <a:ext cx="6807200" cy="5973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516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B00E7-A18E-BEA8-7B53-BA70F13EB52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BCA2CA5-903C-F393-3F8C-4255197DB2B8}"/>
              </a:ext>
            </a:extLst>
          </p:cNvPr>
          <p:cNvSpPr>
            <a:spLocks noGrp="1"/>
          </p:cNvSpPr>
          <p:nvPr>
            <p:ph type="body" sz="half" idx="2"/>
          </p:nvPr>
        </p:nvSpPr>
        <p:spPr>
          <a:xfrm>
            <a:off x="7618413" y="1371600"/>
            <a:ext cx="4343400" cy="5080000"/>
          </a:xfrm>
        </p:spPr>
        <p:txBody>
          <a:bodyPr>
            <a:noAutofit/>
          </a:bodyPr>
          <a:lstStyle/>
          <a:p>
            <a:r>
              <a:rPr lang="en-US" sz="3600" b="1" baseline="30000" dirty="0"/>
              <a:t>30 </a:t>
            </a:r>
            <a:r>
              <a:rPr lang="en-US" sz="3600" dirty="0"/>
              <a:t>And whatsoever soul it be that doeth any work in that same day, the same soul will I destroy from among his people.</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7ED8D45-DFB5-B28D-0095-6DD92B481896}"/>
              </a:ext>
            </a:extLst>
          </p:cNvPr>
          <p:cNvSpPr>
            <a:spLocks noGrp="1"/>
          </p:cNvSpPr>
          <p:nvPr>
            <p:ph type="title"/>
          </p:nvPr>
        </p:nvSpPr>
        <p:spPr>
          <a:xfrm>
            <a:off x="7770812" y="228600"/>
            <a:ext cx="3960812" cy="1143000"/>
          </a:xfrm>
        </p:spPr>
        <p:txBody>
          <a:bodyPr/>
          <a:lstStyle/>
          <a:p>
            <a:r>
              <a:rPr lang="en-US" sz="4400" dirty="0"/>
              <a:t>Leviticus</a:t>
            </a:r>
            <a:br>
              <a:rPr lang="en-US" sz="4400" dirty="0"/>
            </a:br>
            <a:r>
              <a:rPr lang="en-US" sz="4400" dirty="0"/>
              <a:t>23:29, 30</a:t>
            </a:r>
          </a:p>
        </p:txBody>
      </p:sp>
      <p:pic>
        <p:nvPicPr>
          <p:cNvPr id="72706" name="Picture 2" descr="What Is the Day of Atonement in the Bible?">
            <a:extLst>
              <a:ext uri="{FF2B5EF4-FFF2-40B4-BE49-F238E27FC236}">
                <a16:creationId xmlns:a16="http://schemas.microsoft.com/office/drawing/2014/main" id="{3B55D1DF-9DA7-FBDA-C965-83A444EAFF6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8060"/>
          <a:stretch>
            <a:fillRect/>
          </a:stretch>
        </p:blipFill>
        <p:spPr bwMode="auto">
          <a:xfrm>
            <a:off x="303212" y="304800"/>
            <a:ext cx="697909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99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49039-8B3C-A3B1-B7FB-1F84502878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912851-C6C3-0BC9-7B18-44FFEDC43EA7}"/>
              </a:ext>
            </a:extLst>
          </p:cNvPr>
          <p:cNvSpPr>
            <a:spLocks noGrp="1"/>
          </p:cNvSpPr>
          <p:nvPr>
            <p:ph type="title"/>
          </p:nvPr>
        </p:nvSpPr>
        <p:spPr>
          <a:xfrm>
            <a:off x="1218883" y="228600"/>
            <a:ext cx="9751060" cy="1752600"/>
          </a:xfrm>
        </p:spPr>
        <p:txBody>
          <a:bodyPr/>
          <a:lstStyle/>
          <a:p>
            <a:r>
              <a:rPr lang="en-US" sz="5400" b="1" dirty="0"/>
              <a:t>Prophetic Time to Prophetic Meaning</a:t>
            </a:r>
          </a:p>
        </p:txBody>
      </p:sp>
      <p:sp>
        <p:nvSpPr>
          <p:cNvPr id="3" name="Text Placeholder 2">
            <a:extLst>
              <a:ext uri="{FF2B5EF4-FFF2-40B4-BE49-F238E27FC236}">
                <a16:creationId xmlns:a16="http://schemas.microsoft.com/office/drawing/2014/main" id="{4FDB936D-9A5E-2B01-71B4-8825E3F38334}"/>
              </a:ext>
            </a:extLst>
          </p:cNvPr>
          <p:cNvSpPr>
            <a:spLocks noGrp="1"/>
          </p:cNvSpPr>
          <p:nvPr>
            <p:ph type="body" idx="1"/>
          </p:nvPr>
        </p:nvSpPr>
        <p:spPr>
          <a:xfrm>
            <a:off x="608011" y="2057400"/>
            <a:ext cx="7746177" cy="4267200"/>
          </a:xfrm>
        </p:spPr>
        <p:txBody>
          <a:bodyPr/>
          <a:lstStyle/>
          <a:p>
            <a:pPr marL="631825" lvl="1" indent="-571500">
              <a:buFont typeface="Arial" panose="020B0604020202020204" pitchFamily="34" charset="0"/>
              <a:buChar char="•"/>
            </a:pPr>
            <a:r>
              <a:rPr lang="en-US" sz="3200" dirty="0"/>
              <a:t>But prophecy does not stop with announcements! When Revelation speaks of judgment/reward/the closing of God’s saving work, it is pointing us to a specific divine process</a:t>
            </a:r>
          </a:p>
          <a:p>
            <a:pPr marL="631825" lvl="1" indent="-571500">
              <a:buFont typeface="Arial" panose="020B0604020202020204" pitchFamily="34" charset="0"/>
              <a:buChar char="•"/>
            </a:pPr>
            <a:r>
              <a:rPr lang="en-US" sz="3200" dirty="0"/>
              <a:t>Scripture does not leave that process undefined!  God has already given a model, a pattern, and a language for it</a:t>
            </a:r>
          </a:p>
        </p:txBody>
      </p:sp>
      <p:pic>
        <p:nvPicPr>
          <p:cNvPr id="3074" name="Picture 2" descr="The Heavenly Sanctuary">
            <a:extLst>
              <a:ext uri="{FF2B5EF4-FFF2-40B4-BE49-F238E27FC236}">
                <a16:creationId xmlns:a16="http://schemas.microsoft.com/office/drawing/2014/main" id="{7C50F706-4C52-AA8A-2BB2-BD7ED9E117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333" r="22000"/>
          <a:stretch>
            <a:fillRect/>
          </a:stretch>
        </p:blipFill>
        <p:spPr bwMode="auto">
          <a:xfrm>
            <a:off x="8456612" y="1905000"/>
            <a:ext cx="3352801"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35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5026A-0F1B-D578-D194-ED695577332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6C5DD6-473A-10E4-702F-8B57D89964B3}"/>
              </a:ext>
            </a:extLst>
          </p:cNvPr>
          <p:cNvSpPr>
            <a:spLocks noGrp="1"/>
          </p:cNvSpPr>
          <p:nvPr>
            <p:ph type="title"/>
          </p:nvPr>
        </p:nvSpPr>
        <p:spPr>
          <a:xfrm>
            <a:off x="914161" y="457201"/>
            <a:ext cx="10360501" cy="2362199"/>
          </a:xfrm>
        </p:spPr>
        <p:txBody>
          <a:bodyPr>
            <a:noAutofit/>
          </a:bodyPr>
          <a:lstStyle/>
          <a:p>
            <a:pPr lvl="0"/>
            <a:r>
              <a:rPr lang="en-US" dirty="0"/>
              <a:t>12.  As this sanctuary service was all in behalf of sinners, and as all who would not partake of it were cut off without remedy, what, in effect, was that work of atonement?</a:t>
            </a:r>
            <a:endParaRPr lang="en-US" sz="231600" dirty="0"/>
          </a:p>
        </p:txBody>
      </p:sp>
      <p:pic>
        <p:nvPicPr>
          <p:cNvPr id="2052" name="Picture 4" descr="213,000+ Question Mark Stock Photos, Pictures &amp; Royalty-Free ...">
            <a:extLst>
              <a:ext uri="{FF2B5EF4-FFF2-40B4-BE49-F238E27FC236}">
                <a16:creationId xmlns:a16="http://schemas.microsoft.com/office/drawing/2014/main" id="{BCCC5C5C-027D-3135-24BF-7EF74E9B83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5012" y="2473848"/>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63ED697-97E1-44BB-4FB5-CC2EE0547E43}"/>
              </a:ext>
            </a:extLst>
          </p:cNvPr>
          <p:cNvSpPr txBox="1"/>
          <p:nvPr/>
        </p:nvSpPr>
        <p:spPr>
          <a:xfrm>
            <a:off x="914160" y="2895600"/>
            <a:ext cx="5027851" cy="1446550"/>
          </a:xfrm>
          <a:prstGeom prst="rect">
            <a:avLst/>
          </a:prstGeom>
          <a:noFill/>
        </p:spPr>
        <p:txBody>
          <a:bodyPr wrap="square">
            <a:spAutoFit/>
          </a:bodyPr>
          <a:lstStyle/>
          <a:p>
            <a:pPr lvl="0"/>
            <a:r>
              <a:rPr lang="en-US" sz="4400" b="1" dirty="0"/>
              <a:t>Answer:</a:t>
            </a:r>
            <a:r>
              <a:rPr lang="en-US" sz="4400" dirty="0"/>
              <a:t> A work of judgment.</a:t>
            </a:r>
            <a:endParaRPr lang="en-US" sz="6000" dirty="0"/>
          </a:p>
        </p:txBody>
      </p:sp>
    </p:spTree>
    <p:extLst>
      <p:ext uri="{BB962C8B-B14F-4D97-AF65-F5344CB8AC3E}">
        <p14:creationId xmlns:p14="http://schemas.microsoft.com/office/powerpoint/2010/main" val="585512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BB090-6C34-DE18-812B-12816C10262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3701909-CF1B-309F-7A7A-9488CCFA5AE3}"/>
              </a:ext>
            </a:extLst>
          </p:cNvPr>
          <p:cNvSpPr>
            <a:spLocks noGrp="1"/>
          </p:cNvSpPr>
          <p:nvPr>
            <p:ph type="title"/>
          </p:nvPr>
        </p:nvSpPr>
        <p:spPr>
          <a:xfrm>
            <a:off x="914161" y="457201"/>
            <a:ext cx="10360501" cy="2362199"/>
          </a:xfrm>
        </p:spPr>
        <p:txBody>
          <a:bodyPr>
            <a:noAutofit/>
          </a:bodyPr>
          <a:lstStyle/>
          <a:p>
            <a:pPr lvl="0"/>
            <a:r>
              <a:rPr lang="en-US" sz="4400" dirty="0"/>
              <a:t>13. When the seventh trumpet angel should begin to sound, what, among other things, was then to come?</a:t>
            </a:r>
            <a:endParaRPr lang="en-US" sz="333500" dirty="0"/>
          </a:p>
        </p:txBody>
      </p:sp>
      <p:pic>
        <p:nvPicPr>
          <p:cNvPr id="2052" name="Picture 4" descr="213,000+ Question Mark Stock Photos, Pictures &amp; Royalty-Free ...">
            <a:extLst>
              <a:ext uri="{FF2B5EF4-FFF2-40B4-BE49-F238E27FC236}">
                <a16:creationId xmlns:a16="http://schemas.microsoft.com/office/drawing/2014/main" id="{51B14361-4C7C-8F96-206E-A86CA40440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5012" y="2473848"/>
            <a:ext cx="4537221" cy="3926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00407FF-1D22-F4CB-2D14-282DC8207D12}"/>
              </a:ext>
            </a:extLst>
          </p:cNvPr>
          <p:cNvSpPr txBox="1"/>
          <p:nvPr/>
        </p:nvSpPr>
        <p:spPr>
          <a:xfrm>
            <a:off x="914160" y="2895600"/>
            <a:ext cx="5713652" cy="2554545"/>
          </a:xfrm>
          <a:prstGeom prst="rect">
            <a:avLst/>
          </a:prstGeom>
          <a:noFill/>
        </p:spPr>
        <p:txBody>
          <a:bodyPr wrap="square">
            <a:spAutoFit/>
          </a:bodyPr>
          <a:lstStyle/>
          <a:p>
            <a:pPr lvl="0"/>
            <a:r>
              <a:rPr lang="en-US" sz="4000" b="1" dirty="0"/>
              <a:t>Answer:</a:t>
            </a:r>
            <a:r>
              <a:rPr lang="en-US" sz="4000" dirty="0"/>
              <a:t> The time of the dead, that they should be judged.</a:t>
            </a:r>
            <a:br>
              <a:rPr lang="en-US" sz="4000" dirty="0"/>
            </a:br>
            <a:r>
              <a:rPr lang="en-US" sz="4000" i="1" dirty="0"/>
              <a:t>Revelation 11:18</a:t>
            </a:r>
            <a:endParaRPr lang="en-US" sz="8800" dirty="0"/>
          </a:p>
        </p:txBody>
      </p:sp>
    </p:spTree>
    <p:extLst>
      <p:ext uri="{BB962C8B-B14F-4D97-AF65-F5344CB8AC3E}">
        <p14:creationId xmlns:p14="http://schemas.microsoft.com/office/powerpoint/2010/main" val="2123504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04356-ADC3-8F6D-875D-31AE7771E34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F70CECF-E3D6-AFD6-2768-5454AC7C10A5}"/>
              </a:ext>
            </a:extLst>
          </p:cNvPr>
          <p:cNvSpPr>
            <a:spLocks noGrp="1"/>
          </p:cNvSpPr>
          <p:nvPr>
            <p:ph type="body" sz="half" idx="2"/>
          </p:nvPr>
        </p:nvSpPr>
        <p:spPr>
          <a:xfrm>
            <a:off x="7618413" y="1295400"/>
            <a:ext cx="4343400" cy="5156200"/>
          </a:xfrm>
        </p:spPr>
        <p:txBody>
          <a:bodyPr>
            <a:noAutofit/>
          </a:bodyPr>
          <a:lstStyle/>
          <a:p>
            <a:r>
              <a:rPr lang="en-US" sz="2900" b="1" baseline="30000" dirty="0"/>
              <a:t>18 </a:t>
            </a:r>
            <a:r>
              <a:rPr lang="en-US" sz="2900" dirty="0"/>
              <a:t>And the nations were angry, and thy wrath is come, and the time of the dead, that they should be judged, and that thou shouldest give reward unto thy servants the prophets, and to the saints, and them that fear thy name, small and great; and shouldest destroy them which destroy the earth.</a:t>
            </a:r>
            <a:endParaRPr lang="en-US" sz="2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183190A-43DA-831E-8F2A-7A3540E7FC6B}"/>
              </a:ext>
            </a:extLst>
          </p:cNvPr>
          <p:cNvSpPr>
            <a:spLocks noGrp="1"/>
          </p:cNvSpPr>
          <p:nvPr>
            <p:ph type="title"/>
          </p:nvPr>
        </p:nvSpPr>
        <p:spPr>
          <a:xfrm>
            <a:off x="7770812" y="228600"/>
            <a:ext cx="3960812" cy="1143000"/>
          </a:xfrm>
        </p:spPr>
        <p:txBody>
          <a:bodyPr/>
          <a:lstStyle/>
          <a:p>
            <a:r>
              <a:rPr lang="en-US" sz="4400" dirty="0"/>
              <a:t>Revelation</a:t>
            </a:r>
            <a:br>
              <a:rPr lang="en-US" sz="4400" dirty="0"/>
            </a:br>
            <a:r>
              <a:rPr lang="en-US" sz="4400" dirty="0"/>
              <a:t>11:18</a:t>
            </a:r>
          </a:p>
        </p:txBody>
      </p:sp>
      <p:pic>
        <p:nvPicPr>
          <p:cNvPr id="73730" name="Picture 2" descr="The End Times – Smoodock's Blog">
            <a:extLst>
              <a:ext uri="{FF2B5EF4-FFF2-40B4-BE49-F238E27FC236}">
                <a16:creationId xmlns:a16="http://schemas.microsoft.com/office/drawing/2014/main" id="{332A0A70-39C3-4DA9-278D-C761D37D36E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378" t="72" r="13274" b="-72"/>
          <a:stretch>
            <a:fillRect/>
          </a:stretch>
        </p:blipFill>
        <p:spPr bwMode="auto">
          <a:xfrm>
            <a:off x="457201" y="381000"/>
            <a:ext cx="6704011"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718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83F47-4295-4685-8ACA-B886608AE28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4DDD466-0C25-9616-2F57-EC4E8B3FCB03}"/>
              </a:ext>
            </a:extLst>
          </p:cNvPr>
          <p:cNvSpPr>
            <a:spLocks noGrp="1"/>
          </p:cNvSpPr>
          <p:nvPr>
            <p:ph type="title"/>
          </p:nvPr>
        </p:nvSpPr>
        <p:spPr>
          <a:xfrm>
            <a:off x="914161" y="457201"/>
            <a:ext cx="10360501" cy="1371599"/>
          </a:xfrm>
        </p:spPr>
        <p:txBody>
          <a:bodyPr>
            <a:noAutofit/>
          </a:bodyPr>
          <a:lstStyle/>
          <a:p>
            <a:pPr lvl="0"/>
            <a:r>
              <a:rPr lang="en-US" sz="4400" dirty="0"/>
              <a:t>14.  What says the angel of Revelation 14:6, 7?</a:t>
            </a:r>
          </a:p>
        </p:txBody>
      </p:sp>
      <p:pic>
        <p:nvPicPr>
          <p:cNvPr id="2052" name="Picture 4" descr="213,000+ Question Mark Stock Photos, Pictures &amp; Royalty-Free ...">
            <a:extLst>
              <a:ext uri="{FF2B5EF4-FFF2-40B4-BE49-F238E27FC236}">
                <a16:creationId xmlns:a16="http://schemas.microsoft.com/office/drawing/2014/main" id="{881EF9A1-EC83-377C-382F-9EC4D21F37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5012" y="1828800"/>
            <a:ext cx="4537221" cy="3926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823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B1688-9DFA-7173-21E6-29AA2E66B1A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435E22-C864-2FED-6EEA-64685A49AA15}"/>
              </a:ext>
            </a:extLst>
          </p:cNvPr>
          <p:cNvSpPr>
            <a:spLocks noGrp="1"/>
          </p:cNvSpPr>
          <p:nvPr>
            <p:ph type="body" sz="half" idx="2"/>
          </p:nvPr>
        </p:nvSpPr>
        <p:spPr>
          <a:xfrm>
            <a:off x="7618413" y="1295400"/>
            <a:ext cx="4343400" cy="5156200"/>
          </a:xfrm>
        </p:spPr>
        <p:txBody>
          <a:bodyPr>
            <a:noAutofit/>
          </a:bodyPr>
          <a:lstStyle/>
          <a:p>
            <a:r>
              <a:rPr lang="en-US" sz="3200" b="1" baseline="30000" dirty="0"/>
              <a:t>6 </a:t>
            </a:r>
            <a:r>
              <a:rPr lang="en-US" sz="3200" dirty="0"/>
              <a:t>And I saw another angel fly in the midst of heaven, having the everlasting gospel to preach unto them that dwell on the earth, and to every nation, and kindred, and tongue, and people,</a:t>
            </a:r>
            <a:endParaRPr lang="en-US" sz="4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5E7A1D2-BB1C-A96B-52B2-383A22F8D7DC}"/>
              </a:ext>
            </a:extLst>
          </p:cNvPr>
          <p:cNvSpPr>
            <a:spLocks noGrp="1"/>
          </p:cNvSpPr>
          <p:nvPr>
            <p:ph type="title"/>
          </p:nvPr>
        </p:nvSpPr>
        <p:spPr>
          <a:xfrm>
            <a:off x="7770812" y="228600"/>
            <a:ext cx="3960812" cy="1143000"/>
          </a:xfrm>
        </p:spPr>
        <p:txBody>
          <a:bodyPr/>
          <a:lstStyle/>
          <a:p>
            <a:r>
              <a:rPr lang="en-US" sz="4400" dirty="0"/>
              <a:t>Revelation</a:t>
            </a:r>
            <a:br>
              <a:rPr lang="en-US" sz="4400" dirty="0"/>
            </a:br>
            <a:r>
              <a:rPr lang="en-US" sz="4400" dirty="0"/>
              <a:t>14:6, 7</a:t>
            </a:r>
          </a:p>
        </p:txBody>
      </p:sp>
      <p:pic>
        <p:nvPicPr>
          <p:cNvPr id="74754" name="Picture 2">
            <a:extLst>
              <a:ext uri="{FF2B5EF4-FFF2-40B4-BE49-F238E27FC236}">
                <a16:creationId xmlns:a16="http://schemas.microsoft.com/office/drawing/2014/main" id="{0F7CE95E-A71F-2F22-2AA7-EC64D975115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21317"/>
          <a:stretch>
            <a:fillRect/>
          </a:stretch>
        </p:blipFill>
        <p:spPr bwMode="auto">
          <a:xfrm>
            <a:off x="455613" y="381000"/>
            <a:ext cx="6858000" cy="607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10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C286B-81BF-5F7A-B87F-5A0FADD249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3662A2A-AB51-4544-F3AE-53E6180A6A7E}"/>
              </a:ext>
            </a:extLst>
          </p:cNvPr>
          <p:cNvSpPr>
            <a:spLocks noGrp="1"/>
          </p:cNvSpPr>
          <p:nvPr>
            <p:ph type="body" sz="half" idx="2"/>
          </p:nvPr>
        </p:nvSpPr>
        <p:spPr>
          <a:xfrm>
            <a:off x="7618413" y="1295400"/>
            <a:ext cx="4343400" cy="5156200"/>
          </a:xfrm>
        </p:spPr>
        <p:txBody>
          <a:bodyPr>
            <a:noAutofit/>
          </a:bodyPr>
          <a:lstStyle/>
          <a:p>
            <a:r>
              <a:rPr lang="en-US" sz="3600" b="1" baseline="30000" dirty="0"/>
              <a:t>7 </a:t>
            </a:r>
            <a:r>
              <a:rPr lang="en-US" sz="3600" dirty="0"/>
              <a:t>Saying with a loud voice, Fear God, and give glory to him; for the hour of his judgment is come: and worship him that made heaven, and earth, and the sea, and the fountains of waters.</a:t>
            </a:r>
            <a:endParaRPr lang="en-US" sz="6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28DDC5D-1B18-E0AB-4A51-3C87E4DF0307}"/>
              </a:ext>
            </a:extLst>
          </p:cNvPr>
          <p:cNvSpPr>
            <a:spLocks noGrp="1"/>
          </p:cNvSpPr>
          <p:nvPr>
            <p:ph type="title"/>
          </p:nvPr>
        </p:nvSpPr>
        <p:spPr>
          <a:xfrm>
            <a:off x="7770812" y="228600"/>
            <a:ext cx="3960812" cy="1143000"/>
          </a:xfrm>
        </p:spPr>
        <p:txBody>
          <a:bodyPr/>
          <a:lstStyle/>
          <a:p>
            <a:r>
              <a:rPr lang="en-US" sz="4400" dirty="0"/>
              <a:t>Revelation</a:t>
            </a:r>
            <a:br>
              <a:rPr lang="en-US" sz="4400" dirty="0"/>
            </a:br>
            <a:r>
              <a:rPr lang="en-US" sz="4400" dirty="0"/>
              <a:t>14:6, 7</a:t>
            </a:r>
          </a:p>
        </p:txBody>
      </p:sp>
      <p:pic>
        <p:nvPicPr>
          <p:cNvPr id="75778" name="Picture 2" descr="Three Angels Messages and the 7th Day Sabbath - SDA Maranatha Multicultural  Church in American Samoa">
            <a:extLst>
              <a:ext uri="{FF2B5EF4-FFF2-40B4-BE49-F238E27FC236}">
                <a16:creationId xmlns:a16="http://schemas.microsoft.com/office/drawing/2014/main" id="{13C3C43D-6DD2-D47D-BA01-4B9104B3E48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25129"/>
          <a:stretch>
            <a:fillRect/>
          </a:stretch>
        </p:blipFill>
        <p:spPr bwMode="auto">
          <a:xfrm>
            <a:off x="379412" y="423862"/>
            <a:ext cx="6781800" cy="6027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662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9C9DB-E95C-A235-013B-876FBEB23C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FA15B0-B6EC-7421-0C84-98E7F1DDFCE1}"/>
              </a:ext>
            </a:extLst>
          </p:cNvPr>
          <p:cNvSpPr>
            <a:spLocks noGrp="1"/>
          </p:cNvSpPr>
          <p:nvPr>
            <p:ph type="title"/>
          </p:nvPr>
        </p:nvSpPr>
        <p:spPr>
          <a:xfrm>
            <a:off x="531812" y="152400"/>
            <a:ext cx="8001001" cy="838200"/>
          </a:xfrm>
        </p:spPr>
        <p:txBody>
          <a:bodyPr>
            <a:normAutofit/>
          </a:bodyPr>
          <a:lstStyle/>
          <a:p>
            <a:r>
              <a:rPr lang="en-US" sz="5400" dirty="0"/>
              <a:t>Memory Joggers:</a:t>
            </a:r>
          </a:p>
        </p:txBody>
      </p:sp>
      <p:sp>
        <p:nvSpPr>
          <p:cNvPr id="3" name="Content Placeholder 2">
            <a:extLst>
              <a:ext uri="{FF2B5EF4-FFF2-40B4-BE49-F238E27FC236}">
                <a16:creationId xmlns:a16="http://schemas.microsoft.com/office/drawing/2014/main" id="{198261FA-5B36-38B0-5538-A1BEB201CDCF}"/>
              </a:ext>
            </a:extLst>
          </p:cNvPr>
          <p:cNvSpPr>
            <a:spLocks noGrp="1"/>
          </p:cNvSpPr>
          <p:nvPr>
            <p:ph idx="1"/>
          </p:nvPr>
        </p:nvSpPr>
        <p:spPr>
          <a:xfrm>
            <a:off x="531812" y="1142999"/>
            <a:ext cx="7009049" cy="5333999"/>
          </a:xfrm>
        </p:spPr>
        <p:txBody>
          <a:bodyPr>
            <a:noAutofit/>
          </a:bodyPr>
          <a:lstStyle/>
          <a:p>
            <a:pPr marL="0" indent="0">
              <a:buNone/>
            </a:pPr>
            <a:r>
              <a:rPr lang="en-US" sz="3200" dirty="0"/>
              <a:t>The </a:t>
            </a:r>
            <a:r>
              <a:rPr lang="en-US" sz="3200" b="1" dirty="0"/>
              <a:t>7th trumpet</a:t>
            </a:r>
            <a:r>
              <a:rPr lang="en-US" sz="3200" dirty="0"/>
              <a:t> is a </a:t>
            </a:r>
            <a:r>
              <a:rPr lang="en-US" sz="3200" i="1" dirty="0"/>
              <a:t>period</a:t>
            </a:r>
            <a:r>
              <a:rPr lang="en-US" sz="3200" dirty="0"/>
              <a:t>, not a moment</a:t>
            </a:r>
          </a:p>
          <a:p>
            <a:r>
              <a:rPr lang="en-US" sz="3200" dirty="0"/>
              <a:t>During that period:</a:t>
            </a:r>
          </a:p>
          <a:p>
            <a:pPr lvl="1"/>
            <a:r>
              <a:rPr lang="en-US" sz="2800" dirty="0"/>
              <a:t>God’s kingdom is announced</a:t>
            </a:r>
          </a:p>
          <a:p>
            <a:pPr lvl="1"/>
            <a:r>
              <a:rPr lang="en-US" sz="2800" dirty="0"/>
              <a:t>Judgment is declared</a:t>
            </a:r>
          </a:p>
          <a:p>
            <a:pPr lvl="1"/>
            <a:r>
              <a:rPr lang="en-US" sz="2800" dirty="0"/>
              <a:t>Reward is still future (Rev 11:18)</a:t>
            </a:r>
          </a:p>
          <a:p>
            <a:r>
              <a:rPr lang="en-US" sz="3200" dirty="0"/>
              <a:t>The </a:t>
            </a:r>
            <a:r>
              <a:rPr lang="en-US" sz="3200" b="1" dirty="0"/>
              <a:t>Three Angels’ Messages</a:t>
            </a:r>
            <a:r>
              <a:rPr lang="en-US" sz="3200" dirty="0"/>
              <a:t> arise </a:t>
            </a:r>
            <a:r>
              <a:rPr lang="en-US" sz="3200" i="1" dirty="0"/>
              <a:t>within that same timeframe</a:t>
            </a:r>
            <a:endParaRPr lang="en-US" sz="3200" dirty="0"/>
          </a:p>
          <a:p>
            <a:pPr lvl="1"/>
            <a:r>
              <a:rPr lang="en-US" sz="2800" dirty="0"/>
              <a:t>Especially the </a:t>
            </a:r>
            <a:r>
              <a:rPr lang="en-US" sz="2800" b="1" dirty="0"/>
              <a:t>First Angel</a:t>
            </a:r>
            <a:r>
              <a:rPr lang="en-US" sz="2800" dirty="0"/>
              <a:t>:</a:t>
            </a:r>
          </a:p>
          <a:p>
            <a:pPr lvl="1"/>
            <a:r>
              <a:rPr lang="en-US" sz="2800" dirty="0"/>
              <a:t>“The hour of His judgment </a:t>
            </a:r>
            <a:r>
              <a:rPr lang="en-US" sz="2800" b="1" dirty="0"/>
              <a:t>is come</a:t>
            </a:r>
            <a:r>
              <a:rPr lang="en-US" sz="2800" dirty="0"/>
              <a:t>”</a:t>
            </a:r>
          </a:p>
        </p:txBody>
      </p:sp>
      <p:pic>
        <p:nvPicPr>
          <p:cNvPr id="6" name="Picture 5">
            <a:extLst>
              <a:ext uri="{FF2B5EF4-FFF2-40B4-BE49-F238E27FC236}">
                <a16:creationId xmlns:a16="http://schemas.microsoft.com/office/drawing/2014/main" id="{5FBD58EF-47C6-908C-02C2-A4C5A711E157}"/>
              </a:ext>
            </a:extLst>
          </p:cNvPr>
          <p:cNvPicPr>
            <a:picLocks noChangeAspect="1"/>
          </p:cNvPicPr>
          <p:nvPr/>
        </p:nvPicPr>
        <p:blipFill>
          <a:blip r:embed="rId2"/>
          <a:srcRect l="-97" t="16905" r="97" b="13333"/>
          <a:stretch>
            <a:fillRect/>
          </a:stretch>
        </p:blipFill>
        <p:spPr>
          <a:xfrm rot="5400000" flipH="1">
            <a:off x="6974094" y="1634918"/>
            <a:ext cx="6858000" cy="3588164"/>
          </a:xfrm>
          <a:prstGeom prst="rect">
            <a:avLst/>
          </a:prstGeom>
        </p:spPr>
      </p:pic>
    </p:spTree>
    <p:extLst>
      <p:ext uri="{BB962C8B-B14F-4D97-AF65-F5344CB8AC3E}">
        <p14:creationId xmlns:p14="http://schemas.microsoft.com/office/powerpoint/2010/main" val="1680232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A6379-C7C4-1EB9-5191-12D1065DD2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19AB3D-9559-B400-1CF7-93877CBE71DB}"/>
              </a:ext>
            </a:extLst>
          </p:cNvPr>
          <p:cNvSpPr>
            <a:spLocks noGrp="1"/>
          </p:cNvSpPr>
          <p:nvPr>
            <p:ph type="title"/>
          </p:nvPr>
        </p:nvSpPr>
        <p:spPr>
          <a:xfrm>
            <a:off x="531812" y="152400"/>
            <a:ext cx="8001001" cy="838200"/>
          </a:xfrm>
        </p:spPr>
        <p:txBody>
          <a:bodyPr>
            <a:normAutofit/>
          </a:bodyPr>
          <a:lstStyle/>
          <a:p>
            <a:r>
              <a:rPr lang="en-US" sz="5400" dirty="0"/>
              <a:t>Memory Joggers:</a:t>
            </a:r>
          </a:p>
        </p:txBody>
      </p:sp>
      <p:sp>
        <p:nvSpPr>
          <p:cNvPr id="3" name="Content Placeholder 2">
            <a:extLst>
              <a:ext uri="{FF2B5EF4-FFF2-40B4-BE49-F238E27FC236}">
                <a16:creationId xmlns:a16="http://schemas.microsoft.com/office/drawing/2014/main" id="{83F88309-A8B7-FFEF-3E1E-72CE3090317D}"/>
              </a:ext>
            </a:extLst>
          </p:cNvPr>
          <p:cNvSpPr>
            <a:spLocks noGrp="1"/>
          </p:cNvSpPr>
          <p:nvPr>
            <p:ph idx="1"/>
          </p:nvPr>
        </p:nvSpPr>
        <p:spPr>
          <a:xfrm>
            <a:off x="531812" y="990600"/>
            <a:ext cx="7696200" cy="5486398"/>
          </a:xfrm>
        </p:spPr>
        <p:txBody>
          <a:bodyPr>
            <a:noAutofit/>
          </a:bodyPr>
          <a:lstStyle/>
          <a:p>
            <a:pPr marL="0" indent="0">
              <a:buNone/>
            </a:pPr>
            <a:r>
              <a:rPr lang="en-US" sz="3200" dirty="0"/>
              <a:t>In Revelation 10–11, during the </a:t>
            </a:r>
            <a:r>
              <a:rPr lang="en-US" sz="3200" b="1" dirty="0"/>
              <a:t>seventh trumpet</a:t>
            </a:r>
            <a:r>
              <a:rPr lang="en-US" sz="3200" dirty="0"/>
              <a:t>, we are told:  </a:t>
            </a:r>
            <a:r>
              <a:rPr lang="en-US" sz="3200" i="1" dirty="0"/>
              <a:t>“The mystery of God should be finished”</a:t>
            </a:r>
            <a:r>
              <a:rPr lang="en-US" sz="3200" dirty="0"/>
              <a:t> (Rev 10:7)</a:t>
            </a:r>
          </a:p>
          <a:p>
            <a:r>
              <a:rPr lang="en-US" sz="3200" dirty="0"/>
              <a:t>mystery = </a:t>
            </a:r>
            <a:r>
              <a:rPr lang="en-US" sz="3200" b="1" dirty="0"/>
              <a:t>the gospel</a:t>
            </a:r>
            <a:r>
              <a:rPr lang="en-US" sz="3200" dirty="0"/>
              <a:t> </a:t>
            </a:r>
            <a:r>
              <a:rPr lang="en-US" dirty="0"/>
              <a:t>(Eph 3; Rom 16)</a:t>
            </a:r>
          </a:p>
          <a:p>
            <a:r>
              <a:rPr lang="en-US" sz="3200" dirty="0"/>
              <a:t>Yet:</a:t>
            </a:r>
          </a:p>
          <a:p>
            <a:pPr lvl="1"/>
            <a:r>
              <a:rPr lang="en-US" sz="2800" dirty="0"/>
              <a:t>Christ has not returned</a:t>
            </a:r>
          </a:p>
          <a:p>
            <a:pPr lvl="1"/>
            <a:r>
              <a:rPr lang="en-US" sz="2800" dirty="0"/>
              <a:t>Reward has not yet been given (Rev 11:18)</a:t>
            </a:r>
          </a:p>
          <a:p>
            <a:pPr lvl="1"/>
            <a:r>
              <a:rPr lang="en-US" sz="2800" dirty="0"/>
              <a:t>Mercy is still being proclaimed (Rev 14)</a:t>
            </a:r>
          </a:p>
          <a:p>
            <a:r>
              <a:rPr lang="en-US" sz="3200" dirty="0"/>
              <a:t>So the seventh trumpet marks </a:t>
            </a:r>
            <a:r>
              <a:rPr lang="en-US" sz="3200" b="1" dirty="0"/>
              <a:t>the closing phase of salvation — not its execution</a:t>
            </a:r>
            <a:endParaRPr lang="en-US" sz="3200" dirty="0"/>
          </a:p>
        </p:txBody>
      </p:sp>
      <p:pic>
        <p:nvPicPr>
          <p:cNvPr id="6" name="Picture 5">
            <a:extLst>
              <a:ext uri="{FF2B5EF4-FFF2-40B4-BE49-F238E27FC236}">
                <a16:creationId xmlns:a16="http://schemas.microsoft.com/office/drawing/2014/main" id="{5D368EB0-332E-5827-227A-E96FF7C5A4FD}"/>
              </a:ext>
            </a:extLst>
          </p:cNvPr>
          <p:cNvPicPr>
            <a:picLocks noChangeAspect="1"/>
          </p:cNvPicPr>
          <p:nvPr/>
        </p:nvPicPr>
        <p:blipFill>
          <a:blip r:embed="rId2"/>
          <a:srcRect l="-97" t="16905" r="97" b="13333"/>
          <a:stretch>
            <a:fillRect/>
          </a:stretch>
        </p:blipFill>
        <p:spPr>
          <a:xfrm rot="5400000" flipH="1">
            <a:off x="6974094" y="1634918"/>
            <a:ext cx="6858000" cy="3588164"/>
          </a:xfrm>
          <a:prstGeom prst="rect">
            <a:avLst/>
          </a:prstGeom>
        </p:spPr>
      </p:pic>
    </p:spTree>
    <p:extLst>
      <p:ext uri="{BB962C8B-B14F-4D97-AF65-F5344CB8AC3E}">
        <p14:creationId xmlns:p14="http://schemas.microsoft.com/office/powerpoint/2010/main" val="336625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CA491-4AE0-9E43-5F42-5E47F5D4F0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11F14-FA78-5409-06CB-D9B1A7B3F73E}"/>
              </a:ext>
            </a:extLst>
          </p:cNvPr>
          <p:cNvSpPr>
            <a:spLocks noGrp="1"/>
          </p:cNvSpPr>
          <p:nvPr>
            <p:ph type="title"/>
          </p:nvPr>
        </p:nvSpPr>
        <p:spPr>
          <a:xfrm>
            <a:off x="531812" y="152400"/>
            <a:ext cx="8001001" cy="838200"/>
          </a:xfrm>
        </p:spPr>
        <p:txBody>
          <a:bodyPr>
            <a:normAutofit/>
          </a:bodyPr>
          <a:lstStyle/>
          <a:p>
            <a:r>
              <a:rPr lang="en-US" sz="5400" dirty="0"/>
              <a:t>Memory Joggers:</a:t>
            </a:r>
          </a:p>
        </p:txBody>
      </p:sp>
      <p:sp>
        <p:nvSpPr>
          <p:cNvPr id="3" name="Content Placeholder 2">
            <a:extLst>
              <a:ext uri="{FF2B5EF4-FFF2-40B4-BE49-F238E27FC236}">
                <a16:creationId xmlns:a16="http://schemas.microsoft.com/office/drawing/2014/main" id="{B6F7D289-F54D-56D6-3F6D-E277D4724BE1}"/>
              </a:ext>
            </a:extLst>
          </p:cNvPr>
          <p:cNvSpPr>
            <a:spLocks noGrp="1"/>
          </p:cNvSpPr>
          <p:nvPr>
            <p:ph idx="1"/>
          </p:nvPr>
        </p:nvSpPr>
        <p:spPr>
          <a:xfrm>
            <a:off x="531812" y="990600"/>
            <a:ext cx="7696200" cy="5486398"/>
          </a:xfrm>
        </p:spPr>
        <p:txBody>
          <a:bodyPr>
            <a:noAutofit/>
          </a:bodyPr>
          <a:lstStyle/>
          <a:p>
            <a:pPr marL="0" indent="0">
              <a:buNone/>
            </a:pPr>
            <a:r>
              <a:rPr lang="en-US" b="1" dirty="0"/>
              <a:t>Scripture already has a category for “the closing of salvation” in the Sanctuary service</a:t>
            </a:r>
          </a:p>
          <a:p>
            <a:r>
              <a:rPr lang="en-US" dirty="0"/>
              <a:t>The </a:t>
            </a:r>
            <a:r>
              <a:rPr lang="en-US" b="1" dirty="0"/>
              <a:t>daily service</a:t>
            </a:r>
            <a:r>
              <a:rPr lang="en-US" dirty="0"/>
              <a:t> = ongoing forgiveness</a:t>
            </a:r>
          </a:p>
          <a:p>
            <a:r>
              <a:rPr lang="en-US" dirty="0"/>
              <a:t>The </a:t>
            </a:r>
            <a:r>
              <a:rPr lang="en-US" b="1" dirty="0"/>
              <a:t>Day of Atonement</a:t>
            </a:r>
            <a:r>
              <a:rPr lang="en-US" dirty="0"/>
              <a:t> = closing work</a:t>
            </a:r>
          </a:p>
          <a:p>
            <a:pPr lvl="1"/>
            <a:r>
              <a:rPr lang="en-US" dirty="0"/>
              <a:t>sins dealt with finally</a:t>
            </a:r>
          </a:p>
          <a:p>
            <a:pPr lvl="1"/>
            <a:r>
              <a:rPr lang="en-US" dirty="0"/>
              <a:t>cases settled</a:t>
            </a:r>
          </a:p>
          <a:p>
            <a:pPr lvl="1"/>
            <a:r>
              <a:rPr lang="en-US" dirty="0"/>
              <a:t>no new confessions afterward</a:t>
            </a:r>
          </a:p>
          <a:p>
            <a:r>
              <a:rPr lang="en-US" dirty="0"/>
              <a:t>This is not destruction.  This is </a:t>
            </a:r>
            <a:r>
              <a:rPr lang="en-US" b="1" dirty="0"/>
              <a:t>resolution</a:t>
            </a:r>
            <a:r>
              <a:rPr lang="en-US" dirty="0"/>
              <a:t>.</a:t>
            </a:r>
          </a:p>
          <a:p>
            <a:r>
              <a:rPr lang="en-US" dirty="0"/>
              <a:t>So  “The mystery of God is finished,” has meaning if we consider the original pattern.  </a:t>
            </a:r>
            <a:r>
              <a:rPr lang="en-US" i="1" dirty="0"/>
              <a:t>“Yes — that is what the Day of Atonement is.”</a:t>
            </a:r>
            <a:endParaRPr lang="en-US" dirty="0"/>
          </a:p>
        </p:txBody>
      </p:sp>
      <p:pic>
        <p:nvPicPr>
          <p:cNvPr id="6" name="Picture 5">
            <a:extLst>
              <a:ext uri="{FF2B5EF4-FFF2-40B4-BE49-F238E27FC236}">
                <a16:creationId xmlns:a16="http://schemas.microsoft.com/office/drawing/2014/main" id="{816D371E-AC71-2F38-B706-5B3B19150CA0}"/>
              </a:ext>
            </a:extLst>
          </p:cNvPr>
          <p:cNvPicPr>
            <a:picLocks noChangeAspect="1"/>
          </p:cNvPicPr>
          <p:nvPr/>
        </p:nvPicPr>
        <p:blipFill>
          <a:blip r:embed="rId2"/>
          <a:srcRect l="-97" t="16905" r="97" b="13333"/>
          <a:stretch>
            <a:fillRect/>
          </a:stretch>
        </p:blipFill>
        <p:spPr>
          <a:xfrm rot="5400000" flipH="1">
            <a:off x="6974094" y="1634918"/>
            <a:ext cx="6858000" cy="3588164"/>
          </a:xfrm>
          <a:prstGeom prst="rect">
            <a:avLst/>
          </a:prstGeom>
        </p:spPr>
      </p:pic>
    </p:spTree>
    <p:extLst>
      <p:ext uri="{BB962C8B-B14F-4D97-AF65-F5344CB8AC3E}">
        <p14:creationId xmlns:p14="http://schemas.microsoft.com/office/powerpoint/2010/main" val="3055511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9599C-5AC8-7ACC-5ADC-F8C781BA27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C10CB-C795-3F05-213F-A0B7604297D6}"/>
              </a:ext>
            </a:extLst>
          </p:cNvPr>
          <p:cNvSpPr>
            <a:spLocks noGrp="1"/>
          </p:cNvSpPr>
          <p:nvPr>
            <p:ph type="title"/>
          </p:nvPr>
        </p:nvSpPr>
        <p:spPr>
          <a:xfrm>
            <a:off x="531812" y="152400"/>
            <a:ext cx="8001001" cy="838200"/>
          </a:xfrm>
        </p:spPr>
        <p:txBody>
          <a:bodyPr>
            <a:normAutofit/>
          </a:bodyPr>
          <a:lstStyle/>
          <a:p>
            <a:r>
              <a:rPr lang="en-US" sz="5400" dirty="0"/>
              <a:t>To sum it up:  </a:t>
            </a:r>
          </a:p>
        </p:txBody>
      </p:sp>
      <p:sp>
        <p:nvSpPr>
          <p:cNvPr id="3" name="Content Placeholder 2">
            <a:extLst>
              <a:ext uri="{FF2B5EF4-FFF2-40B4-BE49-F238E27FC236}">
                <a16:creationId xmlns:a16="http://schemas.microsoft.com/office/drawing/2014/main" id="{85E30D92-AA47-33DB-1834-50B8A2951EBC}"/>
              </a:ext>
            </a:extLst>
          </p:cNvPr>
          <p:cNvSpPr>
            <a:spLocks noGrp="1"/>
          </p:cNvSpPr>
          <p:nvPr>
            <p:ph idx="1"/>
          </p:nvPr>
        </p:nvSpPr>
        <p:spPr>
          <a:xfrm>
            <a:off x="531812" y="990600"/>
            <a:ext cx="5943600" cy="5486398"/>
          </a:xfrm>
        </p:spPr>
        <p:txBody>
          <a:bodyPr>
            <a:noAutofit/>
          </a:bodyPr>
          <a:lstStyle/>
          <a:p>
            <a:pPr marL="0" indent="0">
              <a:buNone/>
            </a:pPr>
            <a:r>
              <a:rPr lang="en-US" sz="3200" dirty="0"/>
              <a:t>God’s work of salvation—the mystery of God, the gospel—is coming to an end in the seventh trumpet. The cleansing of the sanctuary is the natural conclusion of that work.  </a:t>
            </a:r>
          </a:p>
          <a:p>
            <a:pPr marL="0" indent="0">
              <a:buNone/>
            </a:pPr>
            <a:r>
              <a:rPr lang="en-US" sz="3200" dirty="0"/>
              <a:t>The </a:t>
            </a:r>
            <a:r>
              <a:rPr lang="en-US" sz="4000" dirty="0"/>
              <a:t>three angels’ messages of Revelation 14 are the announcement of that conclusion.  </a:t>
            </a:r>
          </a:p>
        </p:txBody>
      </p:sp>
      <p:pic>
        <p:nvPicPr>
          <p:cNvPr id="1026" name="Picture 2" descr="The Three Angels' Messages | OUTLOOK magazine">
            <a:extLst>
              <a:ext uri="{FF2B5EF4-FFF2-40B4-BE49-F238E27FC236}">
                <a16:creationId xmlns:a16="http://schemas.microsoft.com/office/drawing/2014/main" id="{72A2550E-F1F4-D242-1857-5C0D3993D5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9828" y="4864"/>
            <a:ext cx="5438997" cy="6853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941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4846</TotalTime>
  <Words>4807</Words>
  <Application>Microsoft Office PowerPoint</Application>
  <PresentationFormat>Custom</PresentationFormat>
  <Paragraphs>367</Paragraphs>
  <Slides>113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113</vt:i4>
      </vt:variant>
    </vt:vector>
  </HeadingPairs>
  <TitlesOfParts>
    <vt:vector size="119" baseType="lpstr">
      <vt:lpstr>Arial</vt:lpstr>
      <vt:lpstr>Calibri</vt:lpstr>
      <vt:lpstr>Cambria</vt:lpstr>
      <vt:lpstr>Impact</vt:lpstr>
      <vt:lpstr>Imprint MT Shadow</vt:lpstr>
      <vt:lpstr>Red Radial 16x9</vt:lpstr>
      <vt:lpstr>PowerPoint Presentation</vt:lpstr>
      <vt:lpstr>PowerPoint Presentation</vt:lpstr>
      <vt:lpstr>The Third Angel’s Message Lesson 5:  The Time of the Message - Concluded</vt:lpstr>
      <vt:lpstr>This is one continuous study:</vt:lpstr>
      <vt:lpstr>Lessons 1 and 2</vt:lpstr>
      <vt:lpstr>Lesson 3 Shifts Gears</vt:lpstr>
      <vt:lpstr>Lesson 4 Sets the Stage</vt:lpstr>
      <vt:lpstr>Prophetic Time to Prophetic Meaning</vt:lpstr>
      <vt:lpstr>Prophetic Time to Prophetic Meaning</vt:lpstr>
      <vt:lpstr>Thy way, O God, is in the sanctuary: who is so great a God as our God?</vt:lpstr>
      <vt:lpstr>1. What was the purpose of the sanctuary and the service of the Levitical priesthood?</vt:lpstr>
      <vt:lpstr>1. What was the purpose of the sanctuary and the service of the Levitical priesthood?</vt:lpstr>
      <vt:lpstr>Hebrews  9:9, 22-23</vt:lpstr>
      <vt:lpstr>Hebrews  9:9, 22-23</vt:lpstr>
      <vt:lpstr>Hebrews  9:9, 22-23</vt:lpstr>
      <vt:lpstr>Hebrews  9:11-12, 24</vt:lpstr>
      <vt:lpstr>Hebrews  9:11-12, 24</vt:lpstr>
      <vt:lpstr>Hebrews  9:11-12, 24</vt:lpstr>
      <vt:lpstr>The Sanctuary Services</vt:lpstr>
      <vt:lpstr>Two Phases of Ministry</vt:lpstr>
      <vt:lpstr>Two Phases of Ministry</vt:lpstr>
      <vt:lpstr>2.  In the figure, how often was the service completed?</vt:lpstr>
      <vt:lpstr>Leviticus 16:34</vt:lpstr>
      <vt:lpstr>Hebrews  9:7</vt:lpstr>
      <vt:lpstr>3.  In the reality, how often will it be completed?</vt:lpstr>
      <vt:lpstr>Hebrews  9:12, 24-26</vt:lpstr>
      <vt:lpstr>Hebrews  9:12, 24-26</vt:lpstr>
      <vt:lpstr>Hebrews  9:12, 24-26</vt:lpstr>
      <vt:lpstr>Hebrews  9:12, 24-26</vt:lpstr>
      <vt:lpstr>Hebrews  10:3, 10</vt:lpstr>
      <vt:lpstr>Hebrews  10:3, 10</vt:lpstr>
      <vt:lpstr>4.  What was that day’s service called which was performed on the last day of the annual service of the earthly sanctuary?</vt:lpstr>
      <vt:lpstr>Leviticus  16:19, 20, 33</vt:lpstr>
      <vt:lpstr>Leviticus  16:19, 20, 33</vt:lpstr>
      <vt:lpstr>Leviticus  16:19, 20, 33</vt:lpstr>
      <vt:lpstr>5. What made it necessary to cleanse, or reconcile, this sanctuary?</vt:lpstr>
      <vt:lpstr>Leviticus  16:16, 30, 34</vt:lpstr>
      <vt:lpstr>Leviticus  16:16, 30, 34</vt:lpstr>
      <vt:lpstr>Leviticus  16:16, 30, 34</vt:lpstr>
      <vt:lpstr>6. Is the heavenly sanctuary to be purified, cleansed, or reconciled?</vt:lpstr>
      <vt:lpstr>Hebrews  9:23</vt:lpstr>
      <vt:lpstr>Colossians 1:20</vt:lpstr>
      <vt:lpstr>7.  What says the prophecy on this?</vt:lpstr>
      <vt:lpstr>Daniel 8:14</vt:lpstr>
      <vt:lpstr>8. When did this period of time begin?</vt:lpstr>
      <vt:lpstr>As we read through Daniel 8 and 9… </vt:lpstr>
      <vt:lpstr>Evening-Mornings</vt:lpstr>
      <vt:lpstr>As we read through Daniel 8 and 9… </vt:lpstr>
      <vt:lpstr>As we read through Daniel 8 and 9… </vt:lpstr>
      <vt:lpstr>Daniel 9:24-25</vt:lpstr>
      <vt:lpstr>Daniel 9:24-25</vt:lpstr>
      <vt:lpstr>“Determined”</vt:lpstr>
      <vt:lpstr>“Determined”</vt:lpstr>
      <vt:lpstr>“Determined”</vt:lpstr>
      <vt:lpstr>“Determined”</vt:lpstr>
      <vt:lpstr>Daniel 9:24-25</vt:lpstr>
      <vt:lpstr>Daniel 9:24-25</vt:lpstr>
      <vt:lpstr>Ezra 7:7-26</vt:lpstr>
      <vt:lpstr>Ezra 7:7-26</vt:lpstr>
      <vt:lpstr>Ezra 7:7-26</vt:lpstr>
      <vt:lpstr>Ezra 7:7-26</vt:lpstr>
      <vt:lpstr>Ezra 7:7-26</vt:lpstr>
      <vt:lpstr>Ezra 7:7-26</vt:lpstr>
      <vt:lpstr>Ezra 7:7-26</vt:lpstr>
      <vt:lpstr>Ezra 7:7-26</vt:lpstr>
      <vt:lpstr>Ezra 7:7-26</vt:lpstr>
      <vt:lpstr>Ezra 7:7-26</vt:lpstr>
      <vt:lpstr>Ezra 7:7-26</vt:lpstr>
      <vt:lpstr>Ezra 7:7-26</vt:lpstr>
      <vt:lpstr>Ezra 7:7-26</vt:lpstr>
      <vt:lpstr>Ezra 7:7-26</vt:lpstr>
      <vt:lpstr>Ezra 7:7-26</vt:lpstr>
      <vt:lpstr>Ezra 7:7-26</vt:lpstr>
      <vt:lpstr>Ezra 7:7-26</vt:lpstr>
      <vt:lpstr>Ezra 7:7-26</vt:lpstr>
      <vt:lpstr>Ezra 7:7-26</vt:lpstr>
      <vt:lpstr>The 2300 Days Begins…</vt:lpstr>
      <vt:lpstr>The 2300 Days Begins…</vt:lpstr>
      <vt:lpstr>The 2300 Days Begins…</vt:lpstr>
      <vt:lpstr>The 2300 Days Begins…</vt:lpstr>
      <vt:lpstr>9.  When did it end?</vt:lpstr>
      <vt:lpstr>The 2300 Days Ends…</vt:lpstr>
      <vt:lpstr>The 2300 Days Ends…</vt:lpstr>
      <vt:lpstr>The 2300 Days Ends…</vt:lpstr>
      <vt:lpstr>The 2300 Days Ends…</vt:lpstr>
      <vt:lpstr>10. Then when did the cleansing of the heavenly sanctuary begin?</vt:lpstr>
      <vt:lpstr>11. In the figure, what was done with those who had not their sins taken away by the work of atonement?</vt:lpstr>
      <vt:lpstr>Leviticus 23:29, 30</vt:lpstr>
      <vt:lpstr>Leviticus 23:29, 30</vt:lpstr>
      <vt:lpstr>12.  As this sanctuary service was all in behalf of sinners, and as all who would not partake of it were cut off without remedy, what, in effect, was that work of atonement?</vt:lpstr>
      <vt:lpstr>13. When the seventh trumpet angel should begin to sound, what, among other things, was then to come?</vt:lpstr>
      <vt:lpstr>Revelation 11:18</vt:lpstr>
      <vt:lpstr>14.  What says the angel of Revelation 14:6, 7?</vt:lpstr>
      <vt:lpstr>Revelation 14:6, 7</vt:lpstr>
      <vt:lpstr>Revelation 14:6, 7</vt:lpstr>
      <vt:lpstr>Memory Joggers:</vt:lpstr>
      <vt:lpstr>Memory Joggers:</vt:lpstr>
      <vt:lpstr>Memory Joggers:</vt:lpstr>
      <vt:lpstr>To sum it up:  </vt:lpstr>
      <vt:lpstr>15.  What then is the date of the message of Revelation 14:6, 7?</vt:lpstr>
      <vt:lpstr>16.  Was there such a message given at that time?</vt:lpstr>
      <vt:lpstr>The 1844 Message</vt:lpstr>
      <vt:lpstr>The 1844 Message</vt:lpstr>
      <vt:lpstr>17.  What was the result of the rejection of that message?</vt:lpstr>
      <vt:lpstr>Revelation 14:8</vt:lpstr>
      <vt:lpstr>A Rejected Message</vt:lpstr>
      <vt:lpstr>18.  What was the result of the “falling away” after the first preaching of the gospel?</vt:lpstr>
      <vt:lpstr>A Rejected Message</vt:lpstr>
      <vt:lpstr>2 Thessalonians 2:3,4</vt:lpstr>
      <vt:lpstr>2 Thessalonians 2:3,4</vt:lpstr>
      <vt:lpstr>We Are Here</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54</cp:revision>
  <cp:lastPrinted>2026-01-03T07:02:29Z</cp:lastPrinted>
  <dcterms:created xsi:type="dcterms:W3CDTF">2023-04-28T23:24:12Z</dcterms:created>
  <dcterms:modified xsi:type="dcterms:W3CDTF">2026-01-31T03:09:41Z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