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7"/>
  </p:notesMasterIdLst>
  <p:handoutMasterIdLst>
    <p:handoutMasterId r:id="rId78"/>
  </p:handoutMasterIdLst>
  <p:sldIdLst>
    <p:sldId id="469" r:id="rId2"/>
    <p:sldId id="470" r:id="rId3"/>
    <p:sldId id="279" r:id="rId4"/>
    <p:sldId id="565" r:id="rId5"/>
    <p:sldId id="578" r:id="rId6"/>
    <p:sldId id="579" r:id="rId7"/>
    <p:sldId id="580" r:id="rId8"/>
    <p:sldId id="581" r:id="rId9"/>
    <p:sldId id="582" r:id="rId10"/>
    <p:sldId id="583" r:id="rId11"/>
    <p:sldId id="584" r:id="rId12"/>
    <p:sldId id="585" r:id="rId13"/>
    <p:sldId id="586" r:id="rId14"/>
    <p:sldId id="587" r:id="rId15"/>
    <p:sldId id="588" r:id="rId16"/>
    <p:sldId id="589" r:id="rId17"/>
    <p:sldId id="590" r:id="rId18"/>
    <p:sldId id="576" r:id="rId19"/>
    <p:sldId id="608" r:id="rId20"/>
    <p:sldId id="577" r:id="rId21"/>
    <p:sldId id="475" r:id="rId22"/>
    <p:sldId id="591" r:id="rId23"/>
    <p:sldId id="594" r:id="rId24"/>
    <p:sldId id="592" r:id="rId25"/>
    <p:sldId id="595" r:id="rId26"/>
    <p:sldId id="596" r:id="rId27"/>
    <p:sldId id="598" r:id="rId28"/>
    <p:sldId id="599" r:id="rId29"/>
    <p:sldId id="600" r:id="rId30"/>
    <p:sldId id="601" r:id="rId31"/>
    <p:sldId id="602" r:id="rId32"/>
    <p:sldId id="604" r:id="rId33"/>
    <p:sldId id="603" r:id="rId34"/>
    <p:sldId id="605" r:id="rId35"/>
    <p:sldId id="606" r:id="rId36"/>
    <p:sldId id="610" r:id="rId37"/>
    <p:sldId id="611" r:id="rId38"/>
    <p:sldId id="607" r:id="rId39"/>
    <p:sldId id="612" r:id="rId40"/>
    <p:sldId id="613" r:id="rId41"/>
    <p:sldId id="614" r:id="rId42"/>
    <p:sldId id="615" r:id="rId43"/>
    <p:sldId id="616" r:id="rId44"/>
    <p:sldId id="617" r:id="rId45"/>
    <p:sldId id="618" r:id="rId46"/>
    <p:sldId id="619" r:id="rId47"/>
    <p:sldId id="620" r:id="rId48"/>
    <p:sldId id="609" r:id="rId49"/>
    <p:sldId id="621" r:id="rId50"/>
    <p:sldId id="622" r:id="rId51"/>
    <p:sldId id="623" r:id="rId52"/>
    <p:sldId id="624" r:id="rId53"/>
    <p:sldId id="625" r:id="rId54"/>
    <p:sldId id="626" r:id="rId55"/>
    <p:sldId id="627" r:id="rId56"/>
    <p:sldId id="628" r:id="rId57"/>
    <p:sldId id="629" r:id="rId58"/>
    <p:sldId id="630" r:id="rId59"/>
    <p:sldId id="631" r:id="rId60"/>
    <p:sldId id="632" r:id="rId61"/>
    <p:sldId id="633" r:id="rId62"/>
    <p:sldId id="634" r:id="rId63"/>
    <p:sldId id="635" r:id="rId64"/>
    <p:sldId id="636" r:id="rId65"/>
    <p:sldId id="637" r:id="rId66"/>
    <p:sldId id="638" r:id="rId67"/>
    <p:sldId id="639" r:id="rId68"/>
    <p:sldId id="640" r:id="rId69"/>
    <p:sldId id="641" r:id="rId70"/>
    <p:sldId id="642" r:id="rId71"/>
    <p:sldId id="643" r:id="rId72"/>
    <p:sldId id="644" r:id="rId73"/>
    <p:sldId id="645" r:id="rId74"/>
    <p:sldId id="367" r:id="rId75"/>
    <p:sldId id="471" r:id="rId76"/>
  </p:sldIdLst>
  <p:sldSz cx="12188825" cy="6858000"/>
  <p:notesSz cx="7099300" cy="93853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56"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5448"/>
    <a:srgbClr val="40584B"/>
    <a:srgbClr val="435C4F"/>
    <a:srgbClr val="F0F0F0"/>
    <a:srgbClr val="FFCC66"/>
    <a:srgbClr val="630D01"/>
    <a:srgbClr val="881903"/>
    <a:srgbClr val="320700"/>
    <a:srgbClr val="6633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7" autoAdjust="0"/>
    <p:restoredTop sz="94280" autoAdjust="0"/>
  </p:normalViewPr>
  <p:slideViewPr>
    <p:cSldViewPr>
      <p:cViewPr>
        <p:scale>
          <a:sx n="47" d="100"/>
          <a:sy n="47" d="100"/>
        </p:scale>
        <p:origin x="132" y="549"/>
      </p:cViewPr>
      <p:guideLst>
        <p:guide orient="horz" pos="2160"/>
        <p:guide pos="3839"/>
      </p:guideLst>
    </p:cSldViewPr>
  </p:slideViewPr>
  <p:notesTextViewPr>
    <p:cViewPr>
      <p:scale>
        <a:sx n="1" d="1"/>
        <a:sy n="1" d="1"/>
      </p:scale>
      <p:origin x="0" y="0"/>
    </p:cViewPr>
  </p:notesTextViewPr>
  <p:sorterViewPr>
    <p:cViewPr>
      <p:scale>
        <a:sx n="100" d="100"/>
        <a:sy n="100" d="100"/>
      </p:scale>
      <p:origin x="0" y="-36420"/>
    </p:cViewPr>
  </p:sorterViewPr>
  <p:notesViewPr>
    <p:cSldViewPr showGuides="1">
      <p:cViewPr varScale="1">
        <p:scale>
          <a:sx n="63" d="100"/>
          <a:sy n="63" d="100"/>
        </p:scale>
        <p:origin x="2838" y="108"/>
      </p:cViewPr>
      <p:guideLst>
        <p:guide orient="horz" pos="2956"/>
        <p:guide pos="2236"/>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69265"/>
          </a:xfrm>
          <a:prstGeom prst="rect">
            <a:avLst/>
          </a:prstGeom>
        </p:spPr>
        <p:txBody>
          <a:bodyPr vert="horz" lIns="94192" tIns="47096" rIns="94192" bIns="47096" rtlCol="0"/>
          <a:lstStyle>
            <a:lvl1pPr algn="l">
              <a:defRPr sz="1200"/>
            </a:lvl1pPr>
          </a:lstStyle>
          <a:p>
            <a:endParaRPr/>
          </a:p>
        </p:txBody>
      </p:sp>
      <p:sp>
        <p:nvSpPr>
          <p:cNvPr id="3" name="Date Placeholder 2"/>
          <p:cNvSpPr>
            <a:spLocks noGrp="1"/>
          </p:cNvSpPr>
          <p:nvPr>
            <p:ph type="dt" sz="quarter" idx="1"/>
          </p:nvPr>
        </p:nvSpPr>
        <p:spPr>
          <a:xfrm>
            <a:off x="4021294" y="0"/>
            <a:ext cx="3076363" cy="469265"/>
          </a:xfrm>
          <a:prstGeom prst="rect">
            <a:avLst/>
          </a:prstGeom>
        </p:spPr>
        <p:txBody>
          <a:bodyPr vert="horz" lIns="94192" tIns="47096" rIns="94192" bIns="47096" rtlCol="0"/>
          <a:lstStyle>
            <a:lvl1pPr algn="r">
              <a:defRPr sz="1200"/>
            </a:lvl1pPr>
          </a:lstStyle>
          <a:p>
            <a:fld id="{4954C6E1-AF92-4FB7-A013-0B520EBC30AE}" type="datetimeFigureOut">
              <a:rPr lang="en-US"/>
              <a:t>2/6/2026</a:t>
            </a:fld>
            <a:endParaRPr/>
          </a:p>
        </p:txBody>
      </p:sp>
      <p:sp>
        <p:nvSpPr>
          <p:cNvPr id="4" name="Footer Placeholder 3"/>
          <p:cNvSpPr>
            <a:spLocks noGrp="1"/>
          </p:cNvSpPr>
          <p:nvPr>
            <p:ph type="ftr" sz="quarter" idx="2"/>
          </p:nvPr>
        </p:nvSpPr>
        <p:spPr>
          <a:xfrm>
            <a:off x="0" y="8914406"/>
            <a:ext cx="3076363" cy="469265"/>
          </a:xfrm>
          <a:prstGeom prst="rect">
            <a:avLst/>
          </a:prstGeom>
        </p:spPr>
        <p:txBody>
          <a:bodyPr vert="horz" lIns="94192" tIns="47096" rIns="94192" bIns="47096" rtlCol="0" anchor="b"/>
          <a:lstStyle>
            <a:lvl1pPr algn="l">
              <a:defRPr sz="1200"/>
            </a:lvl1pPr>
          </a:lstStyle>
          <a:p>
            <a:endParaRPr/>
          </a:p>
        </p:txBody>
      </p:sp>
      <p:sp>
        <p:nvSpPr>
          <p:cNvPr id="5" name="Slide Number Placeholder 4"/>
          <p:cNvSpPr>
            <a:spLocks noGrp="1"/>
          </p:cNvSpPr>
          <p:nvPr>
            <p:ph type="sldNum" sz="quarter" idx="3"/>
          </p:nvPr>
        </p:nvSpPr>
        <p:spPr>
          <a:xfrm>
            <a:off x="4021294" y="8914406"/>
            <a:ext cx="3076363" cy="469265"/>
          </a:xfrm>
          <a:prstGeom prst="rect">
            <a:avLst/>
          </a:prstGeom>
        </p:spPr>
        <p:txBody>
          <a:bodyPr vert="horz" lIns="94192" tIns="47096" rIns="94192" bIns="47096"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69265"/>
          </a:xfrm>
          <a:prstGeom prst="rect">
            <a:avLst/>
          </a:prstGeom>
        </p:spPr>
        <p:txBody>
          <a:bodyPr vert="horz" lIns="94192" tIns="47096" rIns="94192" bIns="47096" rtlCol="0"/>
          <a:lstStyle>
            <a:lvl1pPr algn="l">
              <a:defRPr sz="1200"/>
            </a:lvl1pPr>
          </a:lstStyle>
          <a:p>
            <a:endParaRPr/>
          </a:p>
        </p:txBody>
      </p:sp>
      <p:sp>
        <p:nvSpPr>
          <p:cNvPr id="3" name="Date Placeholder 2"/>
          <p:cNvSpPr>
            <a:spLocks noGrp="1"/>
          </p:cNvSpPr>
          <p:nvPr>
            <p:ph type="dt" idx="1"/>
          </p:nvPr>
        </p:nvSpPr>
        <p:spPr>
          <a:xfrm>
            <a:off x="4021294" y="0"/>
            <a:ext cx="3076363" cy="469265"/>
          </a:xfrm>
          <a:prstGeom prst="rect">
            <a:avLst/>
          </a:prstGeom>
        </p:spPr>
        <p:txBody>
          <a:bodyPr vert="horz" lIns="94192" tIns="47096" rIns="94192" bIns="47096" rtlCol="0"/>
          <a:lstStyle>
            <a:lvl1pPr algn="r">
              <a:defRPr sz="1200"/>
            </a:lvl1pPr>
          </a:lstStyle>
          <a:p>
            <a:fld id="{95C10850-0874-4A61-99B4-D613C5E8D9EA}" type="datetimeFigureOut">
              <a:rPr lang="en-US"/>
              <a:t>2/6/2026</a:t>
            </a:fld>
            <a:endParaRPr/>
          </a:p>
        </p:txBody>
      </p:sp>
      <p:sp>
        <p:nvSpPr>
          <p:cNvPr id="4" name="Slide Image Placeholder 3"/>
          <p:cNvSpPr>
            <a:spLocks noGrp="1" noRot="1" noChangeAspect="1"/>
          </p:cNvSpPr>
          <p:nvPr>
            <p:ph type="sldImg" idx="2"/>
          </p:nvPr>
        </p:nvSpPr>
        <p:spPr>
          <a:xfrm>
            <a:off x="422275" y="703263"/>
            <a:ext cx="6254750" cy="3519487"/>
          </a:xfrm>
          <a:prstGeom prst="rect">
            <a:avLst/>
          </a:prstGeom>
          <a:noFill/>
          <a:ln w="12700">
            <a:solidFill>
              <a:prstClr val="black"/>
            </a:solidFill>
          </a:ln>
        </p:spPr>
        <p:txBody>
          <a:bodyPr vert="horz" lIns="94192" tIns="47096" rIns="94192" bIns="47096" rtlCol="0" anchor="ctr"/>
          <a:lstStyle/>
          <a:p>
            <a:endParaRPr/>
          </a:p>
        </p:txBody>
      </p:sp>
      <p:sp>
        <p:nvSpPr>
          <p:cNvPr id="5" name="Notes Placeholder 4"/>
          <p:cNvSpPr>
            <a:spLocks noGrp="1"/>
          </p:cNvSpPr>
          <p:nvPr>
            <p:ph type="body" sz="quarter" idx="3"/>
          </p:nvPr>
        </p:nvSpPr>
        <p:spPr>
          <a:xfrm>
            <a:off x="709930" y="4458018"/>
            <a:ext cx="5679440" cy="4223385"/>
          </a:xfrm>
          <a:prstGeom prst="rect">
            <a:avLst/>
          </a:prstGeom>
        </p:spPr>
        <p:txBody>
          <a:bodyPr vert="horz" lIns="94192" tIns="47096" rIns="94192" bIns="47096"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914406"/>
            <a:ext cx="3076363" cy="469265"/>
          </a:xfrm>
          <a:prstGeom prst="rect">
            <a:avLst/>
          </a:prstGeom>
        </p:spPr>
        <p:txBody>
          <a:bodyPr vert="horz" lIns="94192" tIns="47096" rIns="94192" bIns="47096" rtlCol="0" anchor="b"/>
          <a:lstStyle>
            <a:lvl1pPr algn="l">
              <a:defRPr sz="1200"/>
            </a:lvl1pPr>
          </a:lstStyle>
          <a:p>
            <a:endParaRPr/>
          </a:p>
        </p:txBody>
      </p:sp>
      <p:sp>
        <p:nvSpPr>
          <p:cNvPr id="7" name="Slide Number Placeholder 6"/>
          <p:cNvSpPr>
            <a:spLocks noGrp="1"/>
          </p:cNvSpPr>
          <p:nvPr>
            <p:ph type="sldNum" sz="quarter" idx="5"/>
          </p:nvPr>
        </p:nvSpPr>
        <p:spPr>
          <a:xfrm>
            <a:off x="4021294" y="8914406"/>
            <a:ext cx="3076363" cy="469265"/>
          </a:xfrm>
          <a:prstGeom prst="rect">
            <a:avLst/>
          </a:prstGeom>
        </p:spPr>
        <p:txBody>
          <a:bodyPr vert="horz" lIns="94192" tIns="47096" rIns="94192" bIns="47096"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2/6/2026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2/6/2026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2/6/2026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2/6/2026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2/6/2026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2/6/2026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2/6/2026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2/6/2026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8A069-1F93-4E4F-0AE0-41B33AED2D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825389D-EC46-F8D6-06A7-DC963388522B}"/>
              </a:ext>
            </a:extLst>
          </p:cNvPr>
          <p:cNvSpPr>
            <a:spLocks noGrp="1"/>
          </p:cNvSpPr>
          <p:nvPr>
            <p:ph type="body" sz="half" idx="2"/>
          </p:nvPr>
        </p:nvSpPr>
        <p:spPr>
          <a:xfrm>
            <a:off x="7759699" y="1828800"/>
            <a:ext cx="4367662" cy="4622800"/>
          </a:xfrm>
        </p:spPr>
        <p:txBody>
          <a:bodyPr>
            <a:noAutofit/>
          </a:bodyPr>
          <a:lstStyle/>
          <a:p>
            <a:r>
              <a:rPr lang="en-US" sz="4000" b="1" baseline="30000" dirty="0"/>
              <a:t>6 </a:t>
            </a:r>
            <a:r>
              <a:rPr lang="en-US" sz="4000" dirty="0"/>
              <a:t>And he opened his mouth in blasphemy against God, to blaspheme his name, and his tabernacle, and them that dwell in heaven.</a:t>
            </a:r>
            <a:endParaRPr lang="en-US" sz="71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06443BA-9FFE-FF6F-0C66-4B2BEE9CCA47}"/>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6146" name="Picture 2" descr="Matthew 12:34 Artwork | Bible Art">
            <a:extLst>
              <a:ext uri="{FF2B5EF4-FFF2-40B4-BE49-F238E27FC236}">
                <a16:creationId xmlns:a16="http://schemas.microsoft.com/office/drawing/2014/main" id="{E388C750-9516-6C4A-2803-F6CA9C77CC4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8333" r="50016" b="43229"/>
          <a:stretch>
            <a:fillRect/>
          </a:stretch>
        </p:blipFill>
        <p:spPr bwMode="auto">
          <a:xfrm>
            <a:off x="836612" y="499517"/>
            <a:ext cx="6172200" cy="5981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9BD64-5C03-42F3-BD24-A0F314A9C0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FA1DCA7-9426-43A5-7CCF-F4E430430AEC}"/>
              </a:ext>
            </a:extLst>
          </p:cNvPr>
          <p:cNvSpPr>
            <a:spLocks noGrp="1"/>
          </p:cNvSpPr>
          <p:nvPr>
            <p:ph type="body" sz="half" idx="2"/>
          </p:nvPr>
        </p:nvSpPr>
        <p:spPr>
          <a:xfrm>
            <a:off x="7759699" y="1828800"/>
            <a:ext cx="4367662" cy="4622800"/>
          </a:xfrm>
        </p:spPr>
        <p:txBody>
          <a:bodyPr>
            <a:noAutofit/>
          </a:bodyPr>
          <a:lstStyle/>
          <a:p>
            <a:r>
              <a:rPr lang="en-US" sz="3600" b="1" baseline="30000" dirty="0"/>
              <a:t>7 </a:t>
            </a:r>
            <a:r>
              <a:rPr lang="en-US" sz="3600" dirty="0"/>
              <a:t>And it was given unto him to make war with the saints, and to overcome them: and power was given him over all kindreds, and tongues, and nations.</a:t>
            </a:r>
            <a:endParaRPr lang="en-US" sz="255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D89EF59-89F3-9A43-54D0-A3AAB933B7B3}"/>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7170" name="Picture 2" descr="A Time Of Trouble - Final Call News">
            <a:extLst>
              <a:ext uri="{FF2B5EF4-FFF2-40B4-BE49-F238E27FC236}">
                <a16:creationId xmlns:a16="http://schemas.microsoft.com/office/drawing/2014/main" id="{98887D31-51D2-6A60-CE07-A442EBE17FC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48858"/>
          <a:stretch>
            <a:fillRect/>
          </a:stretch>
        </p:blipFill>
        <p:spPr bwMode="auto">
          <a:xfrm>
            <a:off x="303212" y="358710"/>
            <a:ext cx="6967547" cy="6140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2843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6500D-468F-22E9-FD03-0A79297ACF9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63BE834-2C0B-3318-F33A-8C77486DAD19}"/>
              </a:ext>
            </a:extLst>
          </p:cNvPr>
          <p:cNvSpPr>
            <a:spLocks noGrp="1"/>
          </p:cNvSpPr>
          <p:nvPr>
            <p:ph type="body" sz="half" idx="2"/>
          </p:nvPr>
        </p:nvSpPr>
        <p:spPr>
          <a:xfrm>
            <a:off x="7759699" y="1828800"/>
            <a:ext cx="4125914" cy="4622800"/>
          </a:xfrm>
        </p:spPr>
        <p:txBody>
          <a:bodyPr>
            <a:noAutofit/>
          </a:bodyPr>
          <a:lstStyle/>
          <a:p>
            <a:r>
              <a:rPr lang="en-US" sz="3600" b="1" baseline="30000" dirty="0"/>
              <a:t>8 </a:t>
            </a:r>
            <a:r>
              <a:rPr lang="en-US" sz="3600" dirty="0"/>
              <a:t>And all that dwell upon the earth shall worship him, whose names are not written in the book of life of the Lamb slain from the foundation of the world.</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3EA1428-93F8-73D5-86CA-DF2A1E4057BC}"/>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8194" name="Picture 2" descr="What does Revelation 13:8 mean? | Bible Art">
            <a:extLst>
              <a:ext uri="{FF2B5EF4-FFF2-40B4-BE49-F238E27FC236}">
                <a16:creationId xmlns:a16="http://schemas.microsoft.com/office/drawing/2014/main" id="{87934795-E78F-E62F-F207-71ACA380F74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88206" y="482600"/>
            <a:ext cx="5842000"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6415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56151-8F7B-E567-7AB9-7F9230B1FD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1973E9E-D3F3-C2DE-36CC-33D8C7FC1497}"/>
              </a:ext>
            </a:extLst>
          </p:cNvPr>
          <p:cNvSpPr>
            <a:spLocks noGrp="1"/>
          </p:cNvSpPr>
          <p:nvPr>
            <p:ph type="body" sz="half" idx="2"/>
          </p:nvPr>
        </p:nvSpPr>
        <p:spPr>
          <a:xfrm>
            <a:off x="7759699" y="1828800"/>
            <a:ext cx="4125914" cy="4622800"/>
          </a:xfrm>
        </p:spPr>
        <p:txBody>
          <a:bodyPr>
            <a:noAutofit/>
          </a:bodyPr>
          <a:lstStyle/>
          <a:p>
            <a:r>
              <a:rPr lang="en-US" sz="6600" b="1" baseline="30000" dirty="0"/>
              <a:t>9 </a:t>
            </a:r>
            <a:r>
              <a:rPr lang="en-US" sz="6600" dirty="0"/>
              <a:t>If any man have an ear, let him hear.</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167C4F1-EF71-1D8B-62EB-68665236EF6E}"/>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9218" name="Picture 2" descr="What does Revelation 13:9 mean? | Bible Art">
            <a:extLst>
              <a:ext uri="{FF2B5EF4-FFF2-40B4-BE49-F238E27FC236}">
                <a16:creationId xmlns:a16="http://schemas.microsoft.com/office/drawing/2014/main" id="{7F5C7E2F-9A48-613A-46E9-74C748B9F1C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4212" y="228600"/>
            <a:ext cx="6400006" cy="6400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9295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BF62C-0815-F207-F342-65293FFFC2A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0D2B8A-E04E-503F-DEE5-9D246A39A342}"/>
              </a:ext>
            </a:extLst>
          </p:cNvPr>
          <p:cNvSpPr>
            <a:spLocks noGrp="1"/>
          </p:cNvSpPr>
          <p:nvPr>
            <p:ph type="body" sz="half" idx="2"/>
          </p:nvPr>
        </p:nvSpPr>
        <p:spPr>
          <a:xfrm>
            <a:off x="7759699" y="1828800"/>
            <a:ext cx="4125914" cy="4622800"/>
          </a:xfrm>
        </p:spPr>
        <p:txBody>
          <a:bodyPr>
            <a:noAutofit/>
          </a:bodyPr>
          <a:lstStyle/>
          <a:p>
            <a:r>
              <a:rPr lang="en-US" sz="3600" b="1" baseline="30000" dirty="0"/>
              <a:t>10 </a:t>
            </a:r>
            <a:r>
              <a:rPr lang="en-US" sz="3600" dirty="0"/>
              <a:t>He that leadeth into captivity shall go into captivity: he that </a:t>
            </a:r>
            <a:r>
              <a:rPr lang="en-US" sz="3600" dirty="0" err="1"/>
              <a:t>killeth</a:t>
            </a:r>
            <a:r>
              <a:rPr lang="en-US" sz="3600" dirty="0"/>
              <a:t> with the sword must be killed with the sword. Here is the patience and the faith of the saints.</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52CA5CA8-CB38-01E9-5878-FE2DDB506CF2}"/>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10242" name="Picture 2">
            <a:extLst>
              <a:ext uri="{FF2B5EF4-FFF2-40B4-BE49-F238E27FC236}">
                <a16:creationId xmlns:a16="http://schemas.microsoft.com/office/drawing/2014/main" id="{E73C34DA-3A64-4132-FBB5-507E5379B73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9909" r="2110"/>
          <a:stretch>
            <a:fillRect/>
          </a:stretch>
        </p:blipFill>
        <p:spPr bwMode="auto">
          <a:xfrm>
            <a:off x="457202" y="393700"/>
            <a:ext cx="6585104" cy="607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94192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81C2F-97D9-4EF7-D776-21CADA00EDF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BC0F9C9-6AFC-C2F1-505E-C9DD02793E39}"/>
              </a:ext>
            </a:extLst>
          </p:cNvPr>
          <p:cNvSpPr>
            <a:spLocks noGrp="1"/>
          </p:cNvSpPr>
          <p:nvPr>
            <p:ph type="body" sz="half" idx="2"/>
          </p:nvPr>
        </p:nvSpPr>
        <p:spPr>
          <a:xfrm>
            <a:off x="7759699" y="1828800"/>
            <a:ext cx="4125914" cy="4622800"/>
          </a:xfrm>
        </p:spPr>
        <p:txBody>
          <a:bodyPr>
            <a:noAutofit/>
          </a:bodyPr>
          <a:lstStyle/>
          <a:p>
            <a:r>
              <a:rPr lang="en-US" sz="4000" b="1" baseline="30000" dirty="0"/>
              <a:t>11 </a:t>
            </a:r>
            <a:r>
              <a:rPr lang="en-US" sz="4000" dirty="0"/>
              <a:t>And I beheld another beast coming up out of the earth; and he had two horns like a lamb, and he </a:t>
            </a:r>
            <a:r>
              <a:rPr lang="en-US" sz="4000" dirty="0" err="1"/>
              <a:t>spake</a:t>
            </a:r>
            <a:r>
              <a:rPr lang="en-US" sz="4000" dirty="0"/>
              <a:t> as a dragon.</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4AC13B6D-DC68-1381-694C-984E554428A2}"/>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11266" name="Picture 2" descr="The 'Beast of the Earth' in the Apocalypse Rev 13:11- 18">
            <a:extLst>
              <a:ext uri="{FF2B5EF4-FFF2-40B4-BE49-F238E27FC236}">
                <a16:creationId xmlns:a16="http://schemas.microsoft.com/office/drawing/2014/main" id="{54254593-C043-7230-58AF-5ED9090A206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383" t="6364" r="15307" b="17277"/>
          <a:stretch>
            <a:fillRect/>
          </a:stretch>
        </p:blipFill>
        <p:spPr bwMode="auto">
          <a:xfrm>
            <a:off x="303212" y="1630947"/>
            <a:ext cx="7061758" cy="4137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7277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4DFAE-7CCE-0227-52E6-C2A59603D37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8826673-16F5-FA97-0590-634184903D77}"/>
              </a:ext>
            </a:extLst>
          </p:cNvPr>
          <p:cNvSpPr>
            <a:spLocks noGrp="1"/>
          </p:cNvSpPr>
          <p:nvPr>
            <p:ph type="body" sz="half" idx="2"/>
          </p:nvPr>
        </p:nvSpPr>
        <p:spPr>
          <a:xfrm>
            <a:off x="7759699" y="1828800"/>
            <a:ext cx="4125914" cy="4622800"/>
          </a:xfrm>
        </p:spPr>
        <p:txBody>
          <a:bodyPr>
            <a:noAutofit/>
          </a:bodyPr>
          <a:lstStyle/>
          <a:p>
            <a:r>
              <a:rPr lang="en-US" sz="3200" b="1" baseline="30000" dirty="0"/>
              <a:t>12 </a:t>
            </a:r>
            <a:r>
              <a:rPr lang="en-US" sz="3200" dirty="0"/>
              <a:t>And he </a:t>
            </a:r>
            <a:r>
              <a:rPr lang="en-US" sz="3200" dirty="0" err="1"/>
              <a:t>exerciseth</a:t>
            </a:r>
            <a:r>
              <a:rPr lang="en-US" sz="3200" dirty="0"/>
              <a:t> all the power of the first beast before him, and </a:t>
            </a:r>
            <a:r>
              <a:rPr lang="en-US" sz="3200" dirty="0" err="1"/>
              <a:t>causeth</a:t>
            </a:r>
            <a:r>
              <a:rPr lang="en-US" sz="3200" dirty="0"/>
              <a:t> the earth and them which dwell therein to worship the first beast, whose deadly wound was healed.</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B6821BE-1DE6-24EE-E547-50149F3AC3FA}"/>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12290" name="Picture 2" descr="Tuesday: The Beast Arising Out of the Earth | Sabbath School Net">
            <a:extLst>
              <a:ext uri="{FF2B5EF4-FFF2-40B4-BE49-F238E27FC236}">
                <a16:creationId xmlns:a16="http://schemas.microsoft.com/office/drawing/2014/main" id="{4E4E802B-0A89-1F06-8226-D46DBDD57B0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2500"/>
          <a:stretch>
            <a:fillRect/>
          </a:stretch>
        </p:blipFill>
        <p:spPr bwMode="auto">
          <a:xfrm>
            <a:off x="150812" y="228600"/>
            <a:ext cx="73152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6613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77AC2-72F0-4E5C-3E08-DE618012BA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FC80F84-A2B9-DB70-2A29-0BF251E08039}"/>
              </a:ext>
            </a:extLst>
          </p:cNvPr>
          <p:cNvSpPr>
            <a:spLocks noGrp="1"/>
          </p:cNvSpPr>
          <p:nvPr>
            <p:ph type="body" sz="half" idx="2"/>
          </p:nvPr>
        </p:nvSpPr>
        <p:spPr>
          <a:xfrm>
            <a:off x="7759699" y="1828800"/>
            <a:ext cx="4125914" cy="4622800"/>
          </a:xfrm>
        </p:spPr>
        <p:txBody>
          <a:bodyPr>
            <a:noAutofit/>
          </a:bodyPr>
          <a:lstStyle/>
          <a:p>
            <a:r>
              <a:rPr lang="en-US" sz="4000" b="1" baseline="30000" dirty="0"/>
              <a:t>13 </a:t>
            </a:r>
            <a:r>
              <a:rPr lang="en-US" sz="4000" dirty="0"/>
              <a:t>And he doeth great wonders, so that he maketh fire come down from heaven on the earth in the sight of men,</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A0DCF3E-2380-790D-7BAB-26186BC46004}"/>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13314" name="Picture 2" descr="The Beast of the Earth Makes Fire Fall from the Sky (from the Apocalypse  Tapestry of Angers)">
            <a:extLst>
              <a:ext uri="{FF2B5EF4-FFF2-40B4-BE49-F238E27FC236}">
                <a16:creationId xmlns:a16="http://schemas.microsoft.com/office/drawing/2014/main" id="{78C74FFB-50B1-1712-7051-C41CC6342F8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784" t="3778" r="5005" b="9358"/>
          <a:stretch>
            <a:fillRect/>
          </a:stretch>
        </p:blipFill>
        <p:spPr bwMode="auto">
          <a:xfrm>
            <a:off x="321677" y="431800"/>
            <a:ext cx="7008811" cy="59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2485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58CB6-F538-FD68-68B2-CF46183EF60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9E350A1-115C-129F-7957-4A8A53E85D65}"/>
              </a:ext>
            </a:extLst>
          </p:cNvPr>
          <p:cNvSpPr>
            <a:spLocks noGrp="1"/>
          </p:cNvSpPr>
          <p:nvPr>
            <p:ph type="title"/>
          </p:nvPr>
        </p:nvSpPr>
        <p:spPr>
          <a:xfrm>
            <a:off x="914161" y="457201"/>
            <a:ext cx="10360501" cy="1447799"/>
          </a:xfrm>
        </p:spPr>
        <p:txBody>
          <a:bodyPr>
            <a:noAutofit/>
          </a:bodyPr>
          <a:lstStyle/>
          <a:p>
            <a:pPr lvl="0"/>
            <a:r>
              <a:rPr lang="en-US" sz="4400" dirty="0"/>
              <a:t>1.  What power is represented by the first beast of Revelation 13?</a:t>
            </a:r>
            <a:endParaRPr lang="en-US" sz="16600" dirty="0"/>
          </a:p>
        </p:txBody>
      </p:sp>
      <p:pic>
        <p:nvPicPr>
          <p:cNvPr id="2052" name="Picture 4" descr="213,000+ Question Mark Stock Photos, Pictures &amp; Royalty-Free ...">
            <a:extLst>
              <a:ext uri="{FF2B5EF4-FFF2-40B4-BE49-F238E27FC236}">
                <a16:creationId xmlns:a16="http://schemas.microsoft.com/office/drawing/2014/main" id="{62018789-F361-38A8-C7CB-920809EB0B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806EB3C-A692-8438-88BC-BF1A9BCDE19C}"/>
              </a:ext>
            </a:extLst>
          </p:cNvPr>
          <p:cNvSpPr txBox="1"/>
          <p:nvPr/>
        </p:nvSpPr>
        <p:spPr>
          <a:xfrm>
            <a:off x="914160" y="2362200"/>
            <a:ext cx="5866052" cy="830997"/>
          </a:xfrm>
          <a:prstGeom prst="rect">
            <a:avLst/>
          </a:prstGeom>
          <a:noFill/>
        </p:spPr>
        <p:txBody>
          <a:bodyPr wrap="square">
            <a:spAutoFit/>
          </a:bodyPr>
          <a:lstStyle/>
          <a:p>
            <a:pPr lvl="0"/>
            <a:r>
              <a:rPr lang="en-US" sz="4800" b="1" dirty="0"/>
              <a:t>Answer:</a:t>
            </a:r>
            <a:r>
              <a:rPr lang="en-US" sz="4800" dirty="0"/>
              <a:t> The Papacy.</a:t>
            </a:r>
          </a:p>
        </p:txBody>
      </p:sp>
    </p:spTree>
    <p:extLst>
      <p:ext uri="{BB962C8B-B14F-4D97-AF65-F5344CB8AC3E}">
        <p14:creationId xmlns:p14="http://schemas.microsoft.com/office/powerpoint/2010/main" val="3235217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19580-097B-2EEE-D856-A8A1061FE1FD}"/>
              </a:ext>
            </a:extLst>
          </p:cNvPr>
          <p:cNvSpPr>
            <a:spLocks noGrp="1"/>
          </p:cNvSpPr>
          <p:nvPr>
            <p:ph type="ctrTitle"/>
          </p:nvPr>
        </p:nvSpPr>
        <p:spPr>
          <a:xfrm>
            <a:off x="1218882" y="1981200"/>
            <a:ext cx="9751060" cy="2147926"/>
          </a:xfrm>
        </p:spPr>
        <p:txBody>
          <a:bodyPr>
            <a:normAutofit/>
          </a:bodyPr>
          <a:lstStyle/>
          <a:p>
            <a:r>
              <a:rPr lang="en-US" sz="13800" dirty="0"/>
              <a:t>STEP 1</a:t>
            </a:r>
          </a:p>
        </p:txBody>
      </p:sp>
      <p:sp>
        <p:nvSpPr>
          <p:cNvPr id="3" name="Subtitle 2">
            <a:extLst>
              <a:ext uri="{FF2B5EF4-FFF2-40B4-BE49-F238E27FC236}">
                <a16:creationId xmlns:a16="http://schemas.microsoft.com/office/drawing/2014/main" id="{E34AE68A-E0EC-C88B-5EE1-D157A8FA0907}"/>
              </a:ext>
            </a:extLst>
          </p:cNvPr>
          <p:cNvSpPr>
            <a:spLocks noGrp="1"/>
          </p:cNvSpPr>
          <p:nvPr>
            <p:ph type="subTitle" idx="1"/>
          </p:nvPr>
        </p:nvSpPr>
        <p:spPr>
          <a:xfrm>
            <a:off x="1218882" y="4129126"/>
            <a:ext cx="9751060" cy="1370911"/>
          </a:xfrm>
        </p:spPr>
        <p:txBody>
          <a:bodyPr>
            <a:normAutofit/>
          </a:bodyPr>
          <a:lstStyle/>
          <a:p>
            <a:r>
              <a:rPr lang="en-US" sz="8000" dirty="0">
                <a:solidFill>
                  <a:srgbClr val="FFC000"/>
                </a:solidFill>
              </a:rPr>
              <a:t>Accommodation</a:t>
            </a:r>
            <a:endParaRPr lang="en-US" dirty="0">
              <a:solidFill>
                <a:srgbClr val="FFC000"/>
              </a:solidFill>
            </a:endParaRPr>
          </a:p>
        </p:txBody>
      </p:sp>
    </p:spTree>
    <p:extLst>
      <p:ext uri="{BB962C8B-B14F-4D97-AF65-F5344CB8AC3E}">
        <p14:creationId xmlns:p14="http://schemas.microsoft.com/office/powerpoint/2010/main" val="1314276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322B4-77DC-8F7E-8034-4FD9F9195C4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10D5671-C376-51C0-C81C-D1F496728FED}"/>
              </a:ext>
            </a:extLst>
          </p:cNvPr>
          <p:cNvSpPr>
            <a:spLocks noGrp="1"/>
          </p:cNvSpPr>
          <p:nvPr>
            <p:ph type="title"/>
          </p:nvPr>
        </p:nvSpPr>
        <p:spPr>
          <a:xfrm>
            <a:off x="914161" y="457201"/>
            <a:ext cx="10360501" cy="1447799"/>
          </a:xfrm>
        </p:spPr>
        <p:txBody>
          <a:bodyPr>
            <a:noAutofit/>
          </a:bodyPr>
          <a:lstStyle/>
          <a:p>
            <a:pPr lvl="0"/>
            <a:r>
              <a:rPr lang="en-US" sz="5400" dirty="0"/>
              <a:t>2.  From what was it developed?</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751364DB-B9A7-2043-B043-14EE35D53F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607EB82-ED50-EBC3-A7E4-7D6B931629A9}"/>
              </a:ext>
            </a:extLst>
          </p:cNvPr>
          <p:cNvSpPr txBox="1"/>
          <p:nvPr/>
        </p:nvSpPr>
        <p:spPr>
          <a:xfrm>
            <a:off x="914160" y="2362200"/>
            <a:ext cx="6094652" cy="1508105"/>
          </a:xfrm>
          <a:prstGeom prst="rect">
            <a:avLst/>
          </a:prstGeom>
          <a:noFill/>
        </p:spPr>
        <p:txBody>
          <a:bodyPr wrap="square">
            <a:spAutoFit/>
          </a:bodyPr>
          <a:lstStyle/>
          <a:p>
            <a:pPr lvl="0"/>
            <a:r>
              <a:rPr lang="en-US" sz="4400" b="1" dirty="0"/>
              <a:t>Answer:</a:t>
            </a:r>
            <a:r>
              <a:rPr lang="en-US" sz="4400" dirty="0"/>
              <a:t> “A falling away.”  </a:t>
            </a:r>
          </a:p>
          <a:p>
            <a:pPr lvl="0"/>
            <a:r>
              <a:rPr lang="en-US" sz="4800" i="1" dirty="0"/>
              <a:t>2 Thessalonians 2:3</a:t>
            </a:r>
            <a:endParaRPr lang="en-US" sz="4800" dirty="0"/>
          </a:p>
        </p:txBody>
      </p:sp>
    </p:spTree>
    <p:extLst>
      <p:ext uri="{BB962C8B-B14F-4D97-AF65-F5344CB8AC3E}">
        <p14:creationId xmlns:p14="http://schemas.microsoft.com/office/powerpoint/2010/main" val="25146519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94362-E783-B5AF-2941-7A6799D30C0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67E766-4C50-14E5-8D4D-456651BC647A}"/>
              </a:ext>
            </a:extLst>
          </p:cNvPr>
          <p:cNvSpPr>
            <a:spLocks noGrp="1"/>
          </p:cNvSpPr>
          <p:nvPr>
            <p:ph type="body" sz="half" idx="2"/>
          </p:nvPr>
        </p:nvSpPr>
        <p:spPr>
          <a:xfrm>
            <a:off x="7759699" y="1651000"/>
            <a:ext cx="4367662" cy="4800600"/>
          </a:xfrm>
        </p:spPr>
        <p:txBody>
          <a:bodyPr>
            <a:noAutofit/>
          </a:bodyPr>
          <a:lstStyle/>
          <a:p>
            <a:r>
              <a:rPr lang="en-US" sz="3600" b="1" baseline="30000" dirty="0"/>
              <a:t>3 </a:t>
            </a:r>
            <a:r>
              <a:rPr lang="en-US" sz="3600" dirty="0"/>
              <a:t>Let no man deceive you by any means: for that day shall not come, except there come a falling away first, and that man of sin be revealed, the son of perdition;</a:t>
            </a:r>
            <a:endParaRPr lang="en-US" sz="4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06386DB-4775-EA8B-2B37-7F32B838631E}"/>
              </a:ext>
            </a:extLst>
          </p:cNvPr>
          <p:cNvSpPr>
            <a:spLocks noGrp="1"/>
          </p:cNvSpPr>
          <p:nvPr>
            <p:ph type="title"/>
          </p:nvPr>
        </p:nvSpPr>
        <p:spPr>
          <a:xfrm>
            <a:off x="7770812" y="228600"/>
            <a:ext cx="4114800" cy="1422400"/>
          </a:xfrm>
        </p:spPr>
        <p:txBody>
          <a:bodyPr/>
          <a:lstStyle/>
          <a:p>
            <a:r>
              <a:rPr lang="en-US" sz="3600" dirty="0"/>
              <a:t>2 Thessalonians</a:t>
            </a:r>
            <a:br>
              <a:rPr lang="en-US" sz="4400" dirty="0"/>
            </a:br>
            <a:r>
              <a:rPr lang="en-US" sz="4400" dirty="0"/>
              <a:t>2:3</a:t>
            </a:r>
          </a:p>
        </p:txBody>
      </p:sp>
      <p:pic>
        <p:nvPicPr>
          <p:cNvPr id="14338" name="Picture 2" descr="Falling Away From God - Free Gift From God">
            <a:extLst>
              <a:ext uri="{FF2B5EF4-FFF2-40B4-BE49-F238E27FC236}">
                <a16:creationId xmlns:a16="http://schemas.microsoft.com/office/drawing/2014/main" id="{5294FB78-28A9-00FA-43E1-B2AC574C698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3443" r="3799"/>
          <a:stretch>
            <a:fillRect/>
          </a:stretch>
        </p:blipFill>
        <p:spPr bwMode="auto">
          <a:xfrm>
            <a:off x="305637" y="240632"/>
            <a:ext cx="7084175" cy="6321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70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A355C-8CAF-54DE-887F-F503D05D0A5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0FCFD2D-8635-DB88-98AC-FECD99D190B0}"/>
              </a:ext>
            </a:extLst>
          </p:cNvPr>
          <p:cNvSpPr>
            <a:spLocks noGrp="1"/>
          </p:cNvSpPr>
          <p:nvPr>
            <p:ph type="title"/>
          </p:nvPr>
        </p:nvSpPr>
        <p:spPr>
          <a:xfrm>
            <a:off x="914161" y="457201"/>
            <a:ext cx="10360501" cy="1828799"/>
          </a:xfrm>
        </p:spPr>
        <p:txBody>
          <a:bodyPr>
            <a:noAutofit/>
          </a:bodyPr>
          <a:lstStyle/>
          <a:p>
            <a:pPr lvl="0"/>
            <a:r>
              <a:rPr lang="en-US" sz="6600" dirty="0"/>
              <a:t>3. </a:t>
            </a:r>
            <a:r>
              <a:rPr lang="en-US" sz="4400" dirty="0"/>
              <a:t>In what was shown the first definite evidence of falling away from the truth of God?</a:t>
            </a:r>
            <a:endParaRPr lang="en-US" sz="49600" dirty="0"/>
          </a:p>
        </p:txBody>
      </p:sp>
      <p:pic>
        <p:nvPicPr>
          <p:cNvPr id="2052" name="Picture 4" descr="213,000+ Question Mark Stock Photos, Pictures &amp; Royalty-Free ...">
            <a:extLst>
              <a:ext uri="{FF2B5EF4-FFF2-40B4-BE49-F238E27FC236}">
                <a16:creationId xmlns:a16="http://schemas.microsoft.com/office/drawing/2014/main" id="{0240903B-0D0A-4359-3635-CBD36F25A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69635B2-5E39-1A24-05D6-8436926A64F5}"/>
              </a:ext>
            </a:extLst>
          </p:cNvPr>
          <p:cNvSpPr txBox="1"/>
          <p:nvPr/>
        </p:nvSpPr>
        <p:spPr>
          <a:xfrm>
            <a:off x="914161" y="2667000"/>
            <a:ext cx="6094652" cy="2123658"/>
          </a:xfrm>
          <a:prstGeom prst="rect">
            <a:avLst/>
          </a:prstGeom>
          <a:noFill/>
        </p:spPr>
        <p:txBody>
          <a:bodyPr wrap="square">
            <a:spAutoFit/>
          </a:bodyPr>
          <a:lstStyle/>
          <a:p>
            <a:pPr lvl="0"/>
            <a:r>
              <a:rPr lang="en-US" sz="4400" b="1" dirty="0"/>
              <a:t>Answer:</a:t>
            </a:r>
            <a:r>
              <a:rPr lang="en-US" sz="4400" dirty="0"/>
              <a:t> The adoption of heathen rites and customs.</a:t>
            </a:r>
            <a:endParaRPr lang="en-US" sz="8000" dirty="0"/>
          </a:p>
        </p:txBody>
      </p:sp>
    </p:spTree>
    <p:extLst>
      <p:ext uri="{BB962C8B-B14F-4D97-AF65-F5344CB8AC3E}">
        <p14:creationId xmlns:p14="http://schemas.microsoft.com/office/powerpoint/2010/main" val="6879925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F19A1-8853-A09E-23D5-B369AE6E18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3D2D5-7558-29DB-8453-0A8EC47E5D57}"/>
              </a:ext>
            </a:extLst>
          </p:cNvPr>
          <p:cNvSpPr>
            <a:spLocks noGrp="1"/>
          </p:cNvSpPr>
          <p:nvPr>
            <p:ph type="title"/>
          </p:nvPr>
        </p:nvSpPr>
        <p:spPr>
          <a:xfrm>
            <a:off x="760412" y="228600"/>
            <a:ext cx="10057132" cy="990600"/>
          </a:xfrm>
        </p:spPr>
        <p:txBody>
          <a:bodyPr/>
          <a:lstStyle/>
          <a:p>
            <a:pPr algn="l"/>
            <a:r>
              <a:rPr lang="en-US" sz="5400" b="1" dirty="0"/>
              <a:t>The First What??</a:t>
            </a:r>
          </a:p>
        </p:txBody>
      </p:sp>
      <p:sp>
        <p:nvSpPr>
          <p:cNvPr id="3" name="Text Placeholder 2">
            <a:extLst>
              <a:ext uri="{FF2B5EF4-FFF2-40B4-BE49-F238E27FC236}">
                <a16:creationId xmlns:a16="http://schemas.microsoft.com/office/drawing/2014/main" id="{249CA676-5C9F-1310-B31F-691073A242ED}"/>
              </a:ext>
            </a:extLst>
          </p:cNvPr>
          <p:cNvSpPr>
            <a:spLocks noGrp="1"/>
          </p:cNvSpPr>
          <p:nvPr>
            <p:ph type="body" idx="1"/>
          </p:nvPr>
        </p:nvSpPr>
        <p:spPr>
          <a:xfrm>
            <a:off x="760412" y="1447800"/>
            <a:ext cx="10668000" cy="4876800"/>
          </a:xfrm>
        </p:spPr>
        <p:txBody>
          <a:bodyPr/>
          <a:lstStyle/>
          <a:p>
            <a:pPr algn="l"/>
            <a:r>
              <a:rPr lang="en-US" sz="3600" dirty="0"/>
              <a:t>FIRST here does </a:t>
            </a:r>
            <a:r>
              <a:rPr lang="en-US" sz="3600" b="1" dirty="0"/>
              <a:t>not</a:t>
            </a:r>
            <a:r>
              <a:rPr lang="en-US" sz="3600" dirty="0"/>
              <a:t> mean:</a:t>
            </a:r>
          </a:p>
          <a:p>
            <a:pPr marL="571500" indent="-571500" algn="l">
              <a:buFont typeface="Arial" panose="020B0604020202020204" pitchFamily="34" charset="0"/>
              <a:buChar char="•"/>
            </a:pPr>
            <a:r>
              <a:rPr lang="en-US" sz="3600" dirty="0"/>
              <a:t>moral failure (that existed from the start)</a:t>
            </a:r>
          </a:p>
          <a:p>
            <a:pPr marL="571500" indent="-571500" algn="l">
              <a:buFont typeface="Arial" panose="020B0604020202020204" pitchFamily="34" charset="0"/>
              <a:buChar char="•"/>
            </a:pPr>
            <a:r>
              <a:rPr lang="en-US" sz="3600" dirty="0"/>
              <a:t>false teachers (already present in the NT)</a:t>
            </a:r>
          </a:p>
          <a:p>
            <a:pPr marL="571500" indent="-571500" algn="l">
              <a:buFont typeface="Arial" panose="020B0604020202020204" pitchFamily="34" charset="0"/>
              <a:buChar char="•"/>
            </a:pPr>
            <a:r>
              <a:rPr lang="en-US" sz="3600" dirty="0"/>
              <a:t>heresy debates (already raging in the 2nd century)</a:t>
            </a:r>
          </a:p>
          <a:p>
            <a:pPr marL="571500" indent="-571500" algn="l">
              <a:buFont typeface="Arial" panose="020B0604020202020204" pitchFamily="34" charset="0"/>
              <a:buChar char="•"/>
            </a:pPr>
            <a:r>
              <a:rPr lang="en-US" sz="3600" dirty="0"/>
              <a:t>persecution responses (already underway)</a:t>
            </a:r>
          </a:p>
          <a:p>
            <a:pPr algn="l"/>
            <a:endParaRPr lang="en-US" sz="3600" dirty="0"/>
          </a:p>
          <a:p>
            <a:pPr algn="l"/>
            <a:r>
              <a:rPr lang="en-US" sz="3600" dirty="0"/>
              <a:t>Those were </a:t>
            </a:r>
            <a:r>
              <a:rPr lang="en-US" sz="3600" b="1" dirty="0"/>
              <a:t>contested problems</a:t>
            </a:r>
            <a:r>
              <a:rPr lang="en-US" sz="3600" dirty="0"/>
              <a:t>, not accepted developments.  The lesson is talking about the </a:t>
            </a:r>
            <a:r>
              <a:rPr lang="en-US" sz="3600" b="1" dirty="0"/>
              <a:t>first broadly accepted, institutionally defended change</a:t>
            </a:r>
            <a:r>
              <a:rPr lang="en-US" sz="3600" dirty="0"/>
              <a:t>.</a:t>
            </a:r>
          </a:p>
          <a:p>
            <a:pPr marL="60325" lvl="1"/>
            <a:endParaRPr lang="en-US" sz="4400" dirty="0"/>
          </a:p>
        </p:txBody>
      </p:sp>
    </p:spTree>
    <p:extLst>
      <p:ext uri="{BB962C8B-B14F-4D97-AF65-F5344CB8AC3E}">
        <p14:creationId xmlns:p14="http://schemas.microsoft.com/office/powerpoint/2010/main" val="42110655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5AE06-CE53-6C34-009B-8E2CF57BB7CE}"/>
            </a:ext>
          </a:extLst>
        </p:cNvPr>
        <p:cNvGrpSpPr/>
        <p:nvPr/>
      </p:nvGrpSpPr>
      <p:grpSpPr>
        <a:xfrm>
          <a:off x="0" y="0"/>
          <a:ext cx="0" cy="0"/>
          <a:chOff x="0" y="0"/>
          <a:chExt cx="0" cy="0"/>
        </a:xfrm>
      </p:grpSpPr>
      <p:pic>
        <p:nvPicPr>
          <p:cNvPr id="15362" name="Picture 2" descr="Can a Christian fall away – revisited | Every Thought Captive">
            <a:extLst>
              <a:ext uri="{FF2B5EF4-FFF2-40B4-BE49-F238E27FC236}">
                <a16:creationId xmlns:a16="http://schemas.microsoft.com/office/drawing/2014/main" id="{0BAFA91E-A478-6836-ECC5-579627052A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358" r="5898"/>
          <a:stretch>
            <a:fillRect/>
          </a:stretch>
        </p:blipFill>
        <p:spPr bwMode="auto">
          <a:xfrm>
            <a:off x="7999411" y="0"/>
            <a:ext cx="4189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A86BF9A-0889-72B7-BE89-A308F6E34933}"/>
              </a:ext>
            </a:extLst>
          </p:cNvPr>
          <p:cNvSpPr>
            <a:spLocks noGrp="1"/>
          </p:cNvSpPr>
          <p:nvPr>
            <p:ph type="title"/>
          </p:nvPr>
        </p:nvSpPr>
        <p:spPr>
          <a:xfrm>
            <a:off x="531812" y="0"/>
            <a:ext cx="9066532" cy="1600200"/>
          </a:xfrm>
        </p:spPr>
        <p:txBody>
          <a:bodyPr/>
          <a:lstStyle/>
          <a:p>
            <a:pPr algn="l"/>
            <a:r>
              <a:rPr lang="en-US" sz="5400" b="1" dirty="0"/>
              <a:t>The First What??</a:t>
            </a:r>
          </a:p>
        </p:txBody>
      </p:sp>
      <p:sp>
        <p:nvSpPr>
          <p:cNvPr id="3" name="Text Placeholder 2">
            <a:extLst>
              <a:ext uri="{FF2B5EF4-FFF2-40B4-BE49-F238E27FC236}">
                <a16:creationId xmlns:a16="http://schemas.microsoft.com/office/drawing/2014/main" id="{BF919674-9277-9551-81E7-CFBFF6665CA5}"/>
              </a:ext>
            </a:extLst>
          </p:cNvPr>
          <p:cNvSpPr>
            <a:spLocks noGrp="1"/>
          </p:cNvSpPr>
          <p:nvPr>
            <p:ph type="body" idx="1"/>
          </p:nvPr>
        </p:nvSpPr>
        <p:spPr>
          <a:xfrm>
            <a:off x="701466" y="1600200"/>
            <a:ext cx="7133137" cy="4800600"/>
          </a:xfrm>
        </p:spPr>
        <p:txBody>
          <a:bodyPr/>
          <a:lstStyle/>
          <a:p>
            <a:pPr marL="60325" lvl="1"/>
            <a:r>
              <a:rPr lang="en-US" sz="4000" dirty="0"/>
              <a:t>We are not dealing with “the first wrong thing that ever happened in Christianity.”  We’re talking about the first </a:t>
            </a:r>
            <a:r>
              <a:rPr lang="en-US" sz="4000" i="1" dirty="0"/>
              <a:t>systemic, visible, documented shift</a:t>
            </a:r>
            <a:r>
              <a:rPr lang="en-US" sz="4000" dirty="0"/>
              <a:t> away from apostolic simplicity that we can trace across the church as a whole.</a:t>
            </a:r>
          </a:p>
        </p:txBody>
      </p:sp>
    </p:spTree>
    <p:extLst>
      <p:ext uri="{BB962C8B-B14F-4D97-AF65-F5344CB8AC3E}">
        <p14:creationId xmlns:p14="http://schemas.microsoft.com/office/powerpoint/2010/main" val="42404524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2363A-1867-9D6E-9380-C076C54348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0A94E-23FE-E83B-FFAA-C754BF86E0A9}"/>
              </a:ext>
            </a:extLst>
          </p:cNvPr>
          <p:cNvSpPr>
            <a:spLocks noGrp="1"/>
          </p:cNvSpPr>
          <p:nvPr>
            <p:ph type="title"/>
          </p:nvPr>
        </p:nvSpPr>
        <p:spPr>
          <a:xfrm>
            <a:off x="531812" y="0"/>
            <a:ext cx="11125200" cy="2286000"/>
          </a:xfrm>
        </p:spPr>
        <p:txBody>
          <a:bodyPr/>
          <a:lstStyle/>
          <a:p>
            <a:pPr algn="l"/>
            <a:r>
              <a:rPr lang="en-US" sz="4800" b="1" dirty="0"/>
              <a:t>The Dura-</a:t>
            </a:r>
            <a:r>
              <a:rPr lang="en-US" sz="4800" b="1" dirty="0" err="1"/>
              <a:t>Eropos</a:t>
            </a:r>
            <a:r>
              <a:rPr lang="en-US" sz="4800" b="1" dirty="0"/>
              <a:t> Church:  The earliest identified Christian House Church (233-256 AD)</a:t>
            </a:r>
          </a:p>
        </p:txBody>
      </p:sp>
      <p:pic>
        <p:nvPicPr>
          <p:cNvPr id="18436" name="Picture 4">
            <a:extLst>
              <a:ext uri="{FF2B5EF4-FFF2-40B4-BE49-F238E27FC236}">
                <a16:creationId xmlns:a16="http://schemas.microsoft.com/office/drawing/2014/main" id="{C726A04D-D2F7-F85D-BE08-26CB9F734E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2" y="2286000"/>
            <a:ext cx="5686426" cy="42534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7247001-662A-AE53-1EBE-DCC408F1C60E}"/>
              </a:ext>
            </a:extLst>
          </p:cNvPr>
          <p:cNvPicPr>
            <a:picLocks noChangeAspect="1"/>
          </p:cNvPicPr>
          <p:nvPr/>
        </p:nvPicPr>
        <p:blipFill>
          <a:blip r:embed="rId3"/>
          <a:srcRect b="20042"/>
          <a:stretch>
            <a:fillRect/>
          </a:stretch>
        </p:blipFill>
        <p:spPr>
          <a:xfrm>
            <a:off x="7030661" y="2378958"/>
            <a:ext cx="4496427" cy="4067530"/>
          </a:xfrm>
          <a:prstGeom prst="rect">
            <a:avLst/>
          </a:prstGeom>
        </p:spPr>
      </p:pic>
    </p:spTree>
    <p:extLst>
      <p:ext uri="{BB962C8B-B14F-4D97-AF65-F5344CB8AC3E}">
        <p14:creationId xmlns:p14="http://schemas.microsoft.com/office/powerpoint/2010/main" val="13199598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1333A-06E1-7DC5-7C3F-A164DD1F7A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876954-9378-AC8B-AD47-58C0E5EB0E34}"/>
              </a:ext>
            </a:extLst>
          </p:cNvPr>
          <p:cNvSpPr>
            <a:spLocks noGrp="1"/>
          </p:cNvSpPr>
          <p:nvPr>
            <p:ph type="title"/>
          </p:nvPr>
        </p:nvSpPr>
        <p:spPr>
          <a:xfrm>
            <a:off x="531812" y="0"/>
            <a:ext cx="11125200" cy="1600200"/>
          </a:xfrm>
        </p:spPr>
        <p:txBody>
          <a:bodyPr/>
          <a:lstStyle/>
          <a:p>
            <a:pPr algn="l"/>
            <a:r>
              <a:rPr lang="en-US" sz="4800" b="1" dirty="0">
                <a:solidFill>
                  <a:srgbClr val="FFC000"/>
                </a:solidFill>
              </a:rPr>
              <a:t>Archbasilica of Saint John Lateran (Founded 324 AD)</a:t>
            </a:r>
          </a:p>
        </p:txBody>
      </p:sp>
      <p:pic>
        <p:nvPicPr>
          <p:cNvPr id="19464" name="Picture 8" descr="1956 Basilica Di San Giovanni in Laterano, St John Lateran Rome Italy  Vintage Map - Etsy">
            <a:extLst>
              <a:ext uri="{FF2B5EF4-FFF2-40B4-BE49-F238E27FC236}">
                <a16:creationId xmlns:a16="http://schemas.microsoft.com/office/drawing/2014/main" id="{2751B4FB-9F05-6F65-3626-1D591B29CBD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17" t="16667" r="2511" b="12222"/>
          <a:stretch>
            <a:fillRect/>
          </a:stretch>
        </p:blipFill>
        <p:spPr bwMode="auto">
          <a:xfrm>
            <a:off x="7999412" y="1676400"/>
            <a:ext cx="3962400" cy="4876800"/>
          </a:xfrm>
          <a:prstGeom prst="rect">
            <a:avLst/>
          </a:prstGeom>
          <a:noFill/>
          <a:extLst>
            <a:ext uri="{909E8E84-426E-40DD-AFC4-6F175D3DCCD1}">
              <a14:hiddenFill xmlns:a14="http://schemas.microsoft.com/office/drawing/2010/main">
                <a:solidFill>
                  <a:srgbClr val="FFFFFF"/>
                </a:solidFill>
              </a14:hiddenFill>
            </a:ext>
          </a:extLst>
        </p:spPr>
      </p:pic>
      <p:pic>
        <p:nvPicPr>
          <p:cNvPr id="19466" name="Picture 10" descr="2026 St. John in Lateran Cathedral and Holy Stairs Tour for Catholics (Rome)  - with Trusted Reviews">
            <a:extLst>
              <a:ext uri="{FF2B5EF4-FFF2-40B4-BE49-F238E27FC236}">
                <a16:creationId xmlns:a16="http://schemas.microsoft.com/office/drawing/2014/main" id="{44A6904A-4437-FF02-3E86-1C56F6E98F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12" y="1600200"/>
            <a:ext cx="75438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0544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E16E-7171-6211-3C44-89DBD6B21D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8F8A36-63BF-C981-1FED-C78FF14ECC20}"/>
              </a:ext>
            </a:extLst>
          </p:cNvPr>
          <p:cNvSpPr>
            <a:spLocks noGrp="1"/>
          </p:cNvSpPr>
          <p:nvPr>
            <p:ph type="title"/>
          </p:nvPr>
        </p:nvSpPr>
        <p:spPr>
          <a:xfrm>
            <a:off x="303212" y="0"/>
            <a:ext cx="11353800" cy="1600199"/>
          </a:xfrm>
        </p:spPr>
        <p:txBody>
          <a:bodyPr/>
          <a:lstStyle/>
          <a:p>
            <a:pPr algn="l"/>
            <a:r>
              <a:rPr lang="en-US" sz="4800" b="1" dirty="0"/>
              <a:t>Early Christian Art:  Bible Stories</a:t>
            </a:r>
          </a:p>
        </p:txBody>
      </p:sp>
      <p:pic>
        <p:nvPicPr>
          <p:cNvPr id="20482" name="Picture 2" descr="Orans - Wikipedia">
            <a:extLst>
              <a:ext uri="{FF2B5EF4-FFF2-40B4-BE49-F238E27FC236}">
                <a16:creationId xmlns:a16="http://schemas.microsoft.com/office/drawing/2014/main" id="{496923B9-AD6F-A131-B9D4-2070CCF56F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2" y="2017295"/>
            <a:ext cx="3076575" cy="428625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Thinking about what we believe as Christians">
            <a:extLst>
              <a:ext uri="{FF2B5EF4-FFF2-40B4-BE49-F238E27FC236}">
                <a16:creationId xmlns:a16="http://schemas.microsoft.com/office/drawing/2014/main" id="{7DBCA875-9467-E66D-52D7-31B7E7BFB211}"/>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a:extLst>
              <a:ext uri="{FF2B5EF4-FFF2-40B4-BE49-F238E27FC236}">
                <a16:creationId xmlns:a16="http://schemas.microsoft.com/office/drawing/2014/main" id="{CF0D3FFB-BF32-1D4F-406A-EC5382B35FD8}"/>
              </a:ext>
            </a:extLst>
          </p:cNvPr>
          <p:cNvPicPr>
            <a:picLocks noChangeAspect="1"/>
          </p:cNvPicPr>
          <p:nvPr/>
        </p:nvPicPr>
        <p:blipFill>
          <a:blip r:embed="rId3"/>
          <a:srcRect l="9811"/>
          <a:stretch>
            <a:fillRect/>
          </a:stretch>
        </p:blipFill>
        <p:spPr>
          <a:xfrm>
            <a:off x="3261738" y="2017296"/>
            <a:ext cx="4903607" cy="4286249"/>
          </a:xfrm>
          <a:prstGeom prst="rect">
            <a:avLst/>
          </a:prstGeom>
        </p:spPr>
      </p:pic>
      <p:pic>
        <p:nvPicPr>
          <p:cNvPr id="7" name="Picture 6">
            <a:extLst>
              <a:ext uri="{FF2B5EF4-FFF2-40B4-BE49-F238E27FC236}">
                <a16:creationId xmlns:a16="http://schemas.microsoft.com/office/drawing/2014/main" id="{BA7FAB26-5518-513D-C78A-3EC1DAB05B97}"/>
              </a:ext>
            </a:extLst>
          </p:cNvPr>
          <p:cNvPicPr>
            <a:picLocks noChangeAspect="1"/>
          </p:cNvPicPr>
          <p:nvPr/>
        </p:nvPicPr>
        <p:blipFill>
          <a:blip r:embed="rId4"/>
          <a:stretch>
            <a:fillRect/>
          </a:stretch>
        </p:blipFill>
        <p:spPr>
          <a:xfrm>
            <a:off x="7770812" y="1600199"/>
            <a:ext cx="3824696" cy="4862937"/>
          </a:xfrm>
          <a:prstGeom prst="rect">
            <a:avLst/>
          </a:prstGeom>
        </p:spPr>
      </p:pic>
    </p:spTree>
    <p:extLst>
      <p:ext uri="{BB962C8B-B14F-4D97-AF65-F5344CB8AC3E}">
        <p14:creationId xmlns:p14="http://schemas.microsoft.com/office/powerpoint/2010/main" val="12147800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B7E56-F644-76CA-BA1B-5A0B589D5C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2C88D0-5F60-18F5-11E3-F73B565D2B95}"/>
              </a:ext>
            </a:extLst>
          </p:cNvPr>
          <p:cNvSpPr>
            <a:spLocks noGrp="1"/>
          </p:cNvSpPr>
          <p:nvPr>
            <p:ph type="title"/>
          </p:nvPr>
        </p:nvSpPr>
        <p:spPr>
          <a:xfrm>
            <a:off x="531812" y="0"/>
            <a:ext cx="11125200" cy="1600200"/>
          </a:xfrm>
        </p:spPr>
        <p:txBody>
          <a:bodyPr/>
          <a:lstStyle/>
          <a:p>
            <a:pPr algn="l"/>
            <a:r>
              <a:rPr lang="en-US" sz="4800" b="1" dirty="0">
                <a:solidFill>
                  <a:srgbClr val="FFC000"/>
                </a:solidFill>
              </a:rPr>
              <a:t>Later Christian Art: Solar Focus </a:t>
            </a:r>
          </a:p>
        </p:txBody>
      </p:sp>
      <p:pic>
        <p:nvPicPr>
          <p:cNvPr id="22530" name="Picture 2" descr="Christian Adaptation of Pagan ...">
            <a:extLst>
              <a:ext uri="{FF2B5EF4-FFF2-40B4-BE49-F238E27FC236}">
                <a16:creationId xmlns:a16="http://schemas.microsoft.com/office/drawing/2014/main" id="{4F9B74D5-0550-BEE0-46F8-F3737FC115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66" t="1532" r="15649"/>
          <a:stretch>
            <a:fillRect/>
          </a:stretch>
        </p:blipFill>
        <p:spPr bwMode="auto">
          <a:xfrm>
            <a:off x="8687650" y="1781894"/>
            <a:ext cx="3507638" cy="4896731"/>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a:extLst>
              <a:ext uri="{FF2B5EF4-FFF2-40B4-BE49-F238E27FC236}">
                <a16:creationId xmlns:a16="http://schemas.microsoft.com/office/drawing/2014/main" id="{BF272B6A-120C-5F13-EA2D-65567342A87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97" r="8082"/>
          <a:stretch>
            <a:fillRect/>
          </a:stretch>
        </p:blipFill>
        <p:spPr bwMode="auto">
          <a:xfrm>
            <a:off x="6433" y="2106625"/>
            <a:ext cx="3960812" cy="4580021"/>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sepphoris">
            <a:extLst>
              <a:ext uri="{FF2B5EF4-FFF2-40B4-BE49-F238E27FC236}">
                <a16:creationId xmlns:a16="http://schemas.microsoft.com/office/drawing/2014/main" id="{0A44D185-7DD4-72B3-0A3B-F9A1EFDBE0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8412" y="1576137"/>
            <a:ext cx="4803038" cy="5338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9960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1F86-C446-47FE-AFF0-A706A370AE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FAD204-856E-79FC-808E-DF43C7109214}"/>
              </a:ext>
            </a:extLst>
          </p:cNvPr>
          <p:cNvSpPr>
            <a:spLocks noGrp="1"/>
          </p:cNvSpPr>
          <p:nvPr>
            <p:ph type="title"/>
          </p:nvPr>
        </p:nvSpPr>
        <p:spPr>
          <a:xfrm>
            <a:off x="637572" y="-131637"/>
            <a:ext cx="11125200" cy="2061407"/>
          </a:xfrm>
        </p:spPr>
        <p:txBody>
          <a:bodyPr/>
          <a:lstStyle/>
          <a:p>
            <a:pPr algn="l"/>
            <a:r>
              <a:rPr lang="en-US" sz="4800" b="1" dirty="0"/>
              <a:t>Early Christian Symbols:  Anchor, Ichthys, Chi-Rho</a:t>
            </a:r>
          </a:p>
        </p:txBody>
      </p:sp>
      <p:sp>
        <p:nvSpPr>
          <p:cNvPr id="3" name="AutoShape 4" descr="Thinking about what we believe as Christians">
            <a:extLst>
              <a:ext uri="{FF2B5EF4-FFF2-40B4-BE49-F238E27FC236}">
                <a16:creationId xmlns:a16="http://schemas.microsoft.com/office/drawing/2014/main" id="{6FEDA8CB-F139-AB0D-5F29-6AD0CC273917}"/>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3556" name="Picture 4" descr="Early Christian Symbols in the Catacombs">
            <a:extLst>
              <a:ext uri="{FF2B5EF4-FFF2-40B4-BE49-F238E27FC236}">
                <a16:creationId xmlns:a16="http://schemas.microsoft.com/office/drawing/2014/main" id="{6BB6EF03-C6C5-860E-E849-D1204158FA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0212" y="1445362"/>
            <a:ext cx="5000624" cy="5040628"/>
          </a:xfrm>
          <a:prstGeom prst="rect">
            <a:avLst/>
          </a:prstGeom>
          <a:noFill/>
          <a:extLst>
            <a:ext uri="{909E8E84-426E-40DD-AFC4-6F175D3DCCD1}">
              <a14:hiddenFill xmlns:a14="http://schemas.microsoft.com/office/drawing/2010/main">
                <a:solidFill>
                  <a:srgbClr val="FFFFFF"/>
                </a:solidFill>
              </a14:hiddenFill>
            </a:ext>
          </a:extLst>
        </p:spPr>
      </p:pic>
      <p:pic>
        <p:nvPicPr>
          <p:cNvPr id="23558" name="Picture 6" descr="Anchor as an Early Christian Symbol -- Early Christian Symbols of the Ancient  Church">
            <a:extLst>
              <a:ext uri="{FF2B5EF4-FFF2-40B4-BE49-F238E27FC236}">
                <a16:creationId xmlns:a16="http://schemas.microsoft.com/office/drawing/2014/main" id="{01BA9574-11AC-4BF6-0E93-58A5BCA18B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840" t="21704" r="11884" b="14731"/>
          <a:stretch>
            <a:fillRect/>
          </a:stretch>
        </p:blipFill>
        <p:spPr bwMode="auto">
          <a:xfrm>
            <a:off x="227012" y="2590800"/>
            <a:ext cx="7162800" cy="3717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6858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5400" dirty="0"/>
              <a:t>The Third Angel’s Message</a:t>
            </a:r>
            <a:br>
              <a:rPr lang="en-US" dirty="0"/>
            </a:br>
            <a:r>
              <a:rPr lang="en-US" sz="3200" dirty="0"/>
              <a:t>Lesson 6:  The Development of the Beast</a:t>
            </a:r>
            <a:endParaRPr lang="en-US" dirty="0"/>
          </a:p>
        </p:txBody>
      </p:sp>
      <p:sp>
        <p:nvSpPr>
          <p:cNvPr id="2" name="Subtitle 1"/>
          <p:cNvSpPr>
            <a:spLocks noGrp="1"/>
          </p:cNvSpPr>
          <p:nvPr>
            <p:ph type="subTitle" idx="1"/>
          </p:nvPr>
        </p:nvSpPr>
        <p:spPr/>
        <p:txBody>
          <a:bodyPr>
            <a:normAutofit/>
          </a:bodyPr>
          <a:lstStyle/>
          <a:p>
            <a:r>
              <a:rPr lang="en-US" b="1" dirty="0"/>
              <a:t>August 11,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6,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231A4-94A5-B7A8-6834-4B56924F0E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3C233B-3E33-1D56-4808-B07A886BCC35}"/>
              </a:ext>
            </a:extLst>
          </p:cNvPr>
          <p:cNvSpPr>
            <a:spLocks noGrp="1"/>
          </p:cNvSpPr>
          <p:nvPr>
            <p:ph type="title"/>
          </p:nvPr>
        </p:nvSpPr>
        <p:spPr>
          <a:xfrm>
            <a:off x="531812" y="0"/>
            <a:ext cx="11125200" cy="1219200"/>
          </a:xfrm>
        </p:spPr>
        <p:txBody>
          <a:bodyPr/>
          <a:lstStyle/>
          <a:p>
            <a:pPr algn="l"/>
            <a:r>
              <a:rPr lang="en-US" sz="4800" b="1" dirty="0">
                <a:solidFill>
                  <a:srgbClr val="FFC000"/>
                </a:solidFill>
              </a:rPr>
              <a:t>Later Christian symbols:</a:t>
            </a:r>
          </a:p>
        </p:txBody>
      </p:sp>
      <p:pic>
        <p:nvPicPr>
          <p:cNvPr id="24578" name="Picture 2">
            <a:extLst>
              <a:ext uri="{FF2B5EF4-FFF2-40B4-BE49-F238E27FC236}">
                <a16:creationId xmlns:a16="http://schemas.microsoft.com/office/drawing/2014/main" id="{A8BC2F80-1EF0-115F-2B21-4B083515DE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1791"/>
          <a:stretch>
            <a:fillRect/>
          </a:stretch>
        </p:blipFill>
        <p:spPr bwMode="auto">
          <a:xfrm>
            <a:off x="8761412" y="1219200"/>
            <a:ext cx="2971798" cy="5459020"/>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a:extLst>
              <a:ext uri="{FF2B5EF4-FFF2-40B4-BE49-F238E27FC236}">
                <a16:creationId xmlns:a16="http://schemas.microsoft.com/office/drawing/2014/main" id="{A17D2591-8073-8DF3-A123-98E0E71B24B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100" b="6106"/>
          <a:stretch>
            <a:fillRect/>
          </a:stretch>
        </p:blipFill>
        <p:spPr bwMode="auto">
          <a:xfrm>
            <a:off x="4153608" y="1402560"/>
            <a:ext cx="4495800" cy="5092299"/>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Madonna and child icon">
            <a:extLst>
              <a:ext uri="{FF2B5EF4-FFF2-40B4-BE49-F238E27FC236}">
                <a16:creationId xmlns:a16="http://schemas.microsoft.com/office/drawing/2014/main" id="{6A7E7E04-2F50-3614-3C3C-56137FCC497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8334"/>
          <a:stretch>
            <a:fillRect/>
          </a:stretch>
        </p:blipFill>
        <p:spPr bwMode="auto">
          <a:xfrm>
            <a:off x="464323" y="1589903"/>
            <a:ext cx="3577281" cy="5088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8408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95413-BE67-AE5A-2F95-3F06F6510DA4}"/>
              </a:ext>
            </a:extLst>
          </p:cNvPr>
          <p:cNvSpPr>
            <a:spLocks noGrp="1"/>
          </p:cNvSpPr>
          <p:nvPr>
            <p:ph type="title"/>
          </p:nvPr>
        </p:nvSpPr>
        <p:spPr/>
        <p:txBody>
          <a:bodyPr>
            <a:normAutofit fontScale="90000"/>
          </a:bodyPr>
          <a:lstStyle/>
          <a:p>
            <a:r>
              <a:rPr lang="en-US" sz="4000" dirty="0"/>
              <a:t>Mosheim, </a:t>
            </a:r>
            <a:br>
              <a:rPr lang="en-US" sz="4000" dirty="0"/>
            </a:br>
            <a:r>
              <a:rPr lang="en-US" sz="4000" i="1" dirty="0"/>
              <a:t>Church History</a:t>
            </a:r>
          </a:p>
        </p:txBody>
      </p:sp>
      <p:sp>
        <p:nvSpPr>
          <p:cNvPr id="6" name="TextBox 5">
            <a:extLst>
              <a:ext uri="{FF2B5EF4-FFF2-40B4-BE49-F238E27FC236}">
                <a16:creationId xmlns:a16="http://schemas.microsoft.com/office/drawing/2014/main" id="{79CA3B21-53E0-E2C5-0134-27585EA959D9}"/>
              </a:ext>
            </a:extLst>
          </p:cNvPr>
          <p:cNvSpPr txBox="1"/>
          <p:nvPr/>
        </p:nvSpPr>
        <p:spPr>
          <a:xfrm>
            <a:off x="531812" y="335845"/>
            <a:ext cx="6629400" cy="6186309"/>
          </a:xfrm>
          <a:prstGeom prst="rect">
            <a:avLst/>
          </a:prstGeom>
          <a:noFill/>
        </p:spPr>
        <p:txBody>
          <a:bodyPr wrap="square">
            <a:spAutoFit/>
          </a:bodyPr>
          <a:lstStyle/>
          <a:p>
            <a:r>
              <a:rPr lang="en-US" sz="4400" dirty="0">
                <a:effectLst/>
                <a:latin typeface="Calibri" panose="020F0502020204030204" pitchFamily="34" charset="0"/>
                <a:ea typeface="Calibri" panose="020F0502020204030204" pitchFamily="34" charset="0"/>
              </a:rPr>
              <a:t>The bishops augmented the number of religious rites in the Christian worship, by way of accommodation to the infirmities and prejudices, both of Jews and heathens, in order to facilitate their conversion to Christianity.</a:t>
            </a:r>
            <a:endParaRPr lang="en-US" sz="4400" dirty="0"/>
          </a:p>
        </p:txBody>
      </p:sp>
      <p:pic>
        <p:nvPicPr>
          <p:cNvPr id="8" name="Picture 7">
            <a:extLst>
              <a:ext uri="{FF2B5EF4-FFF2-40B4-BE49-F238E27FC236}">
                <a16:creationId xmlns:a16="http://schemas.microsoft.com/office/drawing/2014/main" id="{B6F3FDFA-0E49-D9B4-DE1B-D9607B1DB952}"/>
              </a:ext>
            </a:extLst>
          </p:cNvPr>
          <p:cNvPicPr>
            <a:picLocks noChangeAspect="1"/>
          </p:cNvPicPr>
          <p:nvPr/>
        </p:nvPicPr>
        <p:blipFill>
          <a:blip r:embed="rId2"/>
          <a:srcRect t="17779" r="43333" b="17036"/>
          <a:stretch>
            <a:fillRect/>
          </a:stretch>
        </p:blipFill>
        <p:spPr>
          <a:xfrm>
            <a:off x="7896331" y="2029100"/>
            <a:ext cx="3886200" cy="4470400"/>
          </a:xfrm>
          <a:prstGeom prst="rect">
            <a:avLst/>
          </a:prstGeom>
        </p:spPr>
      </p:pic>
    </p:spTree>
    <p:extLst>
      <p:ext uri="{BB962C8B-B14F-4D97-AF65-F5344CB8AC3E}">
        <p14:creationId xmlns:p14="http://schemas.microsoft.com/office/powerpoint/2010/main" val="3061971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ADFC1-E78E-37E6-3115-422697C253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2D549B-582E-7F43-C166-BFB0561FFCBF}"/>
              </a:ext>
            </a:extLst>
          </p:cNvPr>
          <p:cNvSpPr>
            <a:spLocks noGrp="1"/>
          </p:cNvSpPr>
          <p:nvPr>
            <p:ph type="title"/>
          </p:nvPr>
        </p:nvSpPr>
        <p:spPr/>
        <p:txBody>
          <a:bodyPr>
            <a:normAutofit fontScale="90000"/>
          </a:bodyPr>
          <a:lstStyle/>
          <a:p>
            <a:r>
              <a:rPr lang="en-US" sz="4000" dirty="0"/>
              <a:t>Mosheim, </a:t>
            </a:r>
            <a:br>
              <a:rPr lang="en-US" sz="4000" dirty="0"/>
            </a:br>
            <a:r>
              <a:rPr lang="en-US" sz="4000" i="1" dirty="0"/>
              <a:t>Church History</a:t>
            </a:r>
          </a:p>
        </p:txBody>
      </p:sp>
      <p:sp>
        <p:nvSpPr>
          <p:cNvPr id="6" name="TextBox 5">
            <a:extLst>
              <a:ext uri="{FF2B5EF4-FFF2-40B4-BE49-F238E27FC236}">
                <a16:creationId xmlns:a16="http://schemas.microsoft.com/office/drawing/2014/main" id="{12E26570-D99B-AF51-7A8F-D6A708805251}"/>
              </a:ext>
            </a:extLst>
          </p:cNvPr>
          <p:cNvSpPr txBox="1"/>
          <p:nvPr/>
        </p:nvSpPr>
        <p:spPr>
          <a:xfrm>
            <a:off x="531812" y="335845"/>
            <a:ext cx="6629400" cy="6001643"/>
          </a:xfrm>
          <a:prstGeom prst="rect">
            <a:avLst/>
          </a:prstGeom>
          <a:noFill/>
        </p:spPr>
        <p:txBody>
          <a:bodyPr wrap="square">
            <a:spAutoFit/>
          </a:bodyPr>
          <a:lstStyle/>
          <a:p>
            <a:r>
              <a:rPr lang="en-US" sz="4800" dirty="0"/>
              <a:t>For this purpose, they gave the name of </a:t>
            </a:r>
            <a:r>
              <a:rPr lang="en-US" sz="4800" i="1" dirty="0"/>
              <a:t>mysteries</a:t>
            </a:r>
            <a:r>
              <a:rPr lang="en-US" sz="4800" dirty="0"/>
              <a:t> to the institutions of the gospel, and decorated particularly the holy sacrament with that solemn title. </a:t>
            </a:r>
            <a:endParaRPr lang="en-US" sz="8000" dirty="0"/>
          </a:p>
        </p:txBody>
      </p:sp>
      <p:pic>
        <p:nvPicPr>
          <p:cNvPr id="26626" name="Picture 2" descr="Why must we go to Mass? – Catholic Star Herald">
            <a:extLst>
              <a:ext uri="{FF2B5EF4-FFF2-40B4-BE49-F238E27FC236}">
                <a16:creationId xmlns:a16="http://schemas.microsoft.com/office/drawing/2014/main" id="{F4BAE1C3-4D4F-9A77-FFC0-410BF30D6C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81" r="30469"/>
          <a:stretch>
            <a:fillRect/>
          </a:stretch>
        </p:blipFill>
        <p:spPr bwMode="auto">
          <a:xfrm>
            <a:off x="7848407" y="2057400"/>
            <a:ext cx="3886201" cy="4608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3515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D1F4E-E676-5BB5-8072-FDD0BA54B8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9249CB-4317-F71A-BFA5-2A96401895C2}"/>
              </a:ext>
            </a:extLst>
          </p:cNvPr>
          <p:cNvSpPr>
            <a:spLocks noGrp="1"/>
          </p:cNvSpPr>
          <p:nvPr>
            <p:ph type="title"/>
          </p:nvPr>
        </p:nvSpPr>
        <p:spPr/>
        <p:txBody>
          <a:bodyPr>
            <a:normAutofit fontScale="90000"/>
          </a:bodyPr>
          <a:lstStyle/>
          <a:p>
            <a:r>
              <a:rPr lang="en-US" sz="4000" dirty="0"/>
              <a:t>Mosheim, </a:t>
            </a:r>
            <a:br>
              <a:rPr lang="en-US" sz="4000" dirty="0"/>
            </a:br>
            <a:r>
              <a:rPr lang="en-US" sz="4000" i="1" dirty="0"/>
              <a:t>Church History</a:t>
            </a:r>
          </a:p>
        </p:txBody>
      </p:sp>
      <p:sp>
        <p:nvSpPr>
          <p:cNvPr id="6" name="TextBox 5">
            <a:extLst>
              <a:ext uri="{FF2B5EF4-FFF2-40B4-BE49-F238E27FC236}">
                <a16:creationId xmlns:a16="http://schemas.microsoft.com/office/drawing/2014/main" id="{76912199-74CF-235D-1F61-F58A75338A6C}"/>
              </a:ext>
            </a:extLst>
          </p:cNvPr>
          <p:cNvSpPr txBox="1"/>
          <p:nvPr/>
        </p:nvSpPr>
        <p:spPr>
          <a:xfrm>
            <a:off x="531812" y="335845"/>
            <a:ext cx="6629400" cy="5632311"/>
          </a:xfrm>
          <a:prstGeom prst="rect">
            <a:avLst/>
          </a:prstGeom>
          <a:noFill/>
        </p:spPr>
        <p:txBody>
          <a:bodyPr wrap="square">
            <a:spAutoFit/>
          </a:bodyPr>
          <a:lstStyle/>
          <a:p>
            <a:r>
              <a:rPr lang="en-US" sz="4000" dirty="0"/>
              <a:t>They used in that sacred institution, as also in that of baptism, several of the terms employed in the heathen mysteries, and proceeded so far, at length, as even to adopt some of the ceremonies of which those renowned mysteries consisted.</a:t>
            </a:r>
            <a:endParaRPr lang="en-US" sz="6600" dirty="0"/>
          </a:p>
        </p:txBody>
      </p:sp>
      <p:pic>
        <p:nvPicPr>
          <p:cNvPr id="27650" name="Picture 2" descr="Eleven adult catechumens were baptized by the Archbishop of Thyateira |  Orthodox Times (en)">
            <a:extLst>
              <a:ext uri="{FF2B5EF4-FFF2-40B4-BE49-F238E27FC236}">
                <a16:creationId xmlns:a16="http://schemas.microsoft.com/office/drawing/2014/main" id="{7775D644-033F-24C3-F223-B46C7C9BF54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882" r="20100"/>
          <a:stretch>
            <a:fillRect/>
          </a:stretch>
        </p:blipFill>
        <p:spPr bwMode="auto">
          <a:xfrm>
            <a:off x="7923211" y="2222310"/>
            <a:ext cx="3859319" cy="4340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3054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ED35B-113E-C990-94DC-56A8C0C0E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066217-9810-59BD-DF3D-6E93B48FA173}"/>
              </a:ext>
            </a:extLst>
          </p:cNvPr>
          <p:cNvSpPr>
            <a:spLocks noGrp="1"/>
          </p:cNvSpPr>
          <p:nvPr>
            <p:ph type="title"/>
          </p:nvPr>
        </p:nvSpPr>
        <p:spPr>
          <a:xfrm>
            <a:off x="531812" y="76200"/>
            <a:ext cx="11125200" cy="893637"/>
          </a:xfrm>
        </p:spPr>
        <p:txBody>
          <a:bodyPr/>
          <a:lstStyle/>
          <a:p>
            <a:pPr algn="l"/>
            <a:r>
              <a:rPr lang="en-US" sz="4800" b="1" dirty="0"/>
              <a:t>Heathen Mysteries</a:t>
            </a:r>
          </a:p>
        </p:txBody>
      </p:sp>
      <p:sp>
        <p:nvSpPr>
          <p:cNvPr id="3" name="AutoShape 4" descr="Thinking about what we believe as Christians">
            <a:extLst>
              <a:ext uri="{FF2B5EF4-FFF2-40B4-BE49-F238E27FC236}">
                <a16:creationId xmlns:a16="http://schemas.microsoft.com/office/drawing/2014/main" id="{60A5B58B-108E-4E79-86C8-28A430F03D5B}"/>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37D008CD-FC86-9D68-338C-B8D55F7E3B83}"/>
              </a:ext>
            </a:extLst>
          </p:cNvPr>
          <p:cNvSpPr txBox="1"/>
          <p:nvPr/>
        </p:nvSpPr>
        <p:spPr>
          <a:xfrm>
            <a:off x="531812" y="1143000"/>
            <a:ext cx="7543800" cy="5078313"/>
          </a:xfrm>
          <a:prstGeom prst="rect">
            <a:avLst/>
          </a:prstGeom>
          <a:noFill/>
        </p:spPr>
        <p:txBody>
          <a:bodyPr wrap="square">
            <a:spAutoFit/>
          </a:bodyPr>
          <a:lstStyle/>
          <a:p>
            <a:pPr>
              <a:buNone/>
            </a:pPr>
            <a:r>
              <a:rPr lang="en-US" sz="3600" dirty="0"/>
              <a:t>This refers to the </a:t>
            </a:r>
            <a:r>
              <a:rPr lang="en-US" sz="3600" b="1" dirty="0"/>
              <a:t>Greco-Roman mystery religions</a:t>
            </a:r>
            <a:r>
              <a:rPr lang="en-US" sz="3600" dirty="0"/>
              <a:t>, especially:</a:t>
            </a:r>
          </a:p>
          <a:p>
            <a:pPr>
              <a:buFont typeface="Arial" panose="020B0604020202020204" pitchFamily="34" charset="0"/>
              <a:buChar char="•"/>
            </a:pPr>
            <a:r>
              <a:rPr lang="en-US" sz="3600" b="1" dirty="0"/>
              <a:t>Eleusinian Mysteries</a:t>
            </a:r>
            <a:r>
              <a:rPr lang="en-US" sz="3600" dirty="0"/>
              <a:t> (Demeter / Persephone)</a:t>
            </a:r>
          </a:p>
          <a:p>
            <a:pPr>
              <a:buFont typeface="Arial" panose="020B0604020202020204" pitchFamily="34" charset="0"/>
              <a:buChar char="•"/>
            </a:pPr>
            <a:r>
              <a:rPr lang="en-US" sz="3600" b="1" dirty="0"/>
              <a:t>Isis–Osiris Mysteries</a:t>
            </a:r>
            <a:r>
              <a:rPr lang="en-US" sz="3600" dirty="0"/>
              <a:t> (Egyptian, widely Romanized)</a:t>
            </a:r>
          </a:p>
          <a:p>
            <a:pPr>
              <a:buFont typeface="Arial" panose="020B0604020202020204" pitchFamily="34" charset="0"/>
              <a:buChar char="•"/>
            </a:pPr>
            <a:r>
              <a:rPr lang="en-US" sz="3600" b="1" dirty="0"/>
              <a:t>Mithraic Mysteries</a:t>
            </a:r>
            <a:r>
              <a:rPr lang="en-US" sz="3600" dirty="0"/>
              <a:t> (popular among soldiers)</a:t>
            </a:r>
          </a:p>
          <a:p>
            <a:pPr>
              <a:buFont typeface="Arial" panose="020B0604020202020204" pitchFamily="34" charset="0"/>
              <a:buChar char="•"/>
            </a:pPr>
            <a:r>
              <a:rPr lang="en-US" sz="3600" b="1" dirty="0"/>
              <a:t>Dionysian / Orphic Mysteries</a:t>
            </a:r>
          </a:p>
        </p:txBody>
      </p:sp>
      <p:pic>
        <p:nvPicPr>
          <p:cNvPr id="28674" name="Picture 2" descr="Eleusinian Mysteries - Wikipedia">
            <a:extLst>
              <a:ext uri="{FF2B5EF4-FFF2-40B4-BE49-F238E27FC236}">
                <a16:creationId xmlns:a16="http://schemas.microsoft.com/office/drawing/2014/main" id="{2173BD77-EEC2-969D-817B-7A715FB4BEB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996" r="12024"/>
          <a:stretch>
            <a:fillRect/>
          </a:stretch>
        </p:blipFill>
        <p:spPr bwMode="auto">
          <a:xfrm>
            <a:off x="8074025" y="14416"/>
            <a:ext cx="41148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263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98E1A-7D1B-61FE-2004-FD970A2EC6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5D8BD3-AFA5-63E4-3107-662408967B88}"/>
              </a:ext>
            </a:extLst>
          </p:cNvPr>
          <p:cNvSpPr>
            <a:spLocks noGrp="1"/>
          </p:cNvSpPr>
          <p:nvPr>
            <p:ph type="title"/>
          </p:nvPr>
        </p:nvSpPr>
        <p:spPr>
          <a:xfrm>
            <a:off x="531812" y="76200"/>
            <a:ext cx="11125200" cy="893637"/>
          </a:xfrm>
        </p:spPr>
        <p:txBody>
          <a:bodyPr/>
          <a:lstStyle/>
          <a:p>
            <a:pPr algn="l"/>
            <a:r>
              <a:rPr lang="en-US" sz="4800" b="1" dirty="0"/>
              <a:t>Heathen Mysteries</a:t>
            </a:r>
          </a:p>
        </p:txBody>
      </p:sp>
      <p:sp>
        <p:nvSpPr>
          <p:cNvPr id="3" name="AutoShape 4" descr="Thinking about what we believe as Christians">
            <a:extLst>
              <a:ext uri="{FF2B5EF4-FFF2-40B4-BE49-F238E27FC236}">
                <a16:creationId xmlns:a16="http://schemas.microsoft.com/office/drawing/2014/main" id="{34803E7B-74B9-89BE-CDB3-269EDFEE8F31}"/>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539C5A25-8547-CF3F-6CCA-8D4A99B089BB}"/>
              </a:ext>
            </a:extLst>
          </p:cNvPr>
          <p:cNvSpPr txBox="1"/>
          <p:nvPr/>
        </p:nvSpPr>
        <p:spPr>
          <a:xfrm>
            <a:off x="531812" y="1143000"/>
            <a:ext cx="6477000" cy="5078313"/>
          </a:xfrm>
          <a:prstGeom prst="rect">
            <a:avLst/>
          </a:prstGeom>
          <a:noFill/>
        </p:spPr>
        <p:txBody>
          <a:bodyPr wrap="square">
            <a:spAutoFit/>
          </a:bodyPr>
          <a:lstStyle/>
          <a:p>
            <a:r>
              <a:rPr lang="en-US" sz="3600" dirty="0"/>
              <a:t>These were not public civic cults like Jupiter worship. They were </a:t>
            </a:r>
            <a:r>
              <a:rPr lang="en-US" sz="3600" b="1" dirty="0"/>
              <a:t>initiatory religions</a:t>
            </a:r>
            <a:r>
              <a:rPr lang="en-US" sz="3600" dirty="0"/>
              <a:t>, centered on secret rites, staged symbolic acts, purification rituals, sacred meals, promises of salvation or immortality, and, crucially, a distinction between initiates and outsiders.  </a:t>
            </a:r>
          </a:p>
        </p:txBody>
      </p:sp>
      <p:pic>
        <p:nvPicPr>
          <p:cNvPr id="29698" name="Picture 2" descr="Mystery Cults in the Greek and Roman World - The Metropolitan Museum of Art">
            <a:extLst>
              <a:ext uri="{FF2B5EF4-FFF2-40B4-BE49-F238E27FC236}">
                <a16:creationId xmlns:a16="http://schemas.microsoft.com/office/drawing/2014/main" id="{C3AA9456-F368-D8E3-32AE-671A97EA49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3950" y="43249"/>
            <a:ext cx="47148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6883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13F63-7131-185F-CF55-365AD1ACEF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B2C178-2A17-E4C2-4645-AEFB8396CF8A}"/>
              </a:ext>
            </a:extLst>
          </p:cNvPr>
          <p:cNvSpPr>
            <a:spLocks noGrp="1"/>
          </p:cNvSpPr>
          <p:nvPr>
            <p:ph type="title"/>
          </p:nvPr>
        </p:nvSpPr>
        <p:spPr>
          <a:xfrm>
            <a:off x="531812" y="76200"/>
            <a:ext cx="11125200" cy="893637"/>
          </a:xfrm>
        </p:spPr>
        <p:txBody>
          <a:bodyPr/>
          <a:lstStyle/>
          <a:p>
            <a:pPr algn="l"/>
            <a:r>
              <a:rPr lang="en-US" sz="4800" b="1" dirty="0"/>
              <a:t>Heathen Mysteries</a:t>
            </a:r>
          </a:p>
        </p:txBody>
      </p:sp>
      <p:sp>
        <p:nvSpPr>
          <p:cNvPr id="3" name="AutoShape 4" descr="Thinking about what we believe as Christians">
            <a:extLst>
              <a:ext uri="{FF2B5EF4-FFF2-40B4-BE49-F238E27FC236}">
                <a16:creationId xmlns:a16="http://schemas.microsoft.com/office/drawing/2014/main" id="{D0E209BB-61FA-EFC4-C225-B6DC6FE5C1E3}"/>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262598BB-394B-1FC4-AE3A-2607B82E6F7A}"/>
              </a:ext>
            </a:extLst>
          </p:cNvPr>
          <p:cNvSpPr txBox="1"/>
          <p:nvPr/>
        </p:nvSpPr>
        <p:spPr>
          <a:xfrm>
            <a:off x="531812" y="1143000"/>
            <a:ext cx="6942138" cy="5632311"/>
          </a:xfrm>
          <a:prstGeom prst="rect">
            <a:avLst/>
          </a:prstGeom>
          <a:noFill/>
        </p:spPr>
        <p:txBody>
          <a:bodyPr wrap="square">
            <a:spAutoFit/>
          </a:bodyPr>
          <a:lstStyle/>
          <a:p>
            <a:r>
              <a:rPr lang="en-US" sz="3600" dirty="0"/>
              <a:t>They imported: </a:t>
            </a:r>
          </a:p>
          <a:p>
            <a:pPr marL="571500" indent="-571500">
              <a:buFont typeface="Arial" panose="020B0604020202020204" pitchFamily="34" charset="0"/>
              <a:buChar char="•"/>
            </a:pPr>
            <a:r>
              <a:rPr lang="en-US" sz="3600" b="1" dirty="0"/>
              <a:t>ritual silence and secrecy</a:t>
            </a:r>
            <a:r>
              <a:rPr lang="en-US" sz="3600" dirty="0"/>
              <a:t> around rites</a:t>
            </a:r>
          </a:p>
          <a:p>
            <a:pPr marL="571500" indent="-571500">
              <a:buFont typeface="Arial" panose="020B0604020202020204" pitchFamily="34" charset="0"/>
              <a:buChar char="•"/>
            </a:pPr>
            <a:r>
              <a:rPr lang="en-US" sz="3600" b="1" dirty="0"/>
              <a:t>solemn preparatory fasts</a:t>
            </a:r>
            <a:endParaRPr lang="en-US" sz="3600" dirty="0"/>
          </a:p>
          <a:p>
            <a:pPr marL="571500" indent="-571500">
              <a:buFont typeface="Arial" panose="020B0604020202020204" pitchFamily="34" charset="0"/>
              <a:buChar char="•"/>
            </a:pPr>
            <a:r>
              <a:rPr lang="en-US" sz="3600" b="1" dirty="0"/>
              <a:t>symbolic gestures</a:t>
            </a:r>
            <a:r>
              <a:rPr lang="en-US" sz="3600" dirty="0"/>
              <a:t> </a:t>
            </a:r>
          </a:p>
          <a:p>
            <a:pPr marL="571500" indent="-571500">
              <a:buFont typeface="Arial" panose="020B0604020202020204" pitchFamily="34" charset="0"/>
              <a:buChar char="•"/>
            </a:pPr>
            <a:r>
              <a:rPr lang="en-US" sz="3600" b="1" dirty="0"/>
              <a:t>language of initiation grades</a:t>
            </a:r>
            <a:r>
              <a:rPr lang="en-US" sz="3600" dirty="0"/>
              <a:t> </a:t>
            </a:r>
            <a:r>
              <a:rPr lang="en-US" sz="3600" b="1" dirty="0"/>
              <a:t>dramatic ritualization</a:t>
            </a:r>
            <a:r>
              <a:rPr lang="en-US" sz="3600" dirty="0"/>
              <a:t> </a:t>
            </a:r>
          </a:p>
          <a:p>
            <a:r>
              <a:rPr lang="en-US" sz="3600" dirty="0"/>
              <a:t>None of these are apostolic.  They are </a:t>
            </a:r>
            <a:r>
              <a:rPr lang="en-US" sz="3600" b="1" dirty="0"/>
              <a:t>structural imports</a:t>
            </a:r>
            <a:r>
              <a:rPr lang="en-US" sz="3600" dirty="0"/>
              <a:t>, not doctrinal ones — at first.</a:t>
            </a:r>
          </a:p>
        </p:txBody>
      </p:sp>
      <p:pic>
        <p:nvPicPr>
          <p:cNvPr id="32770" name="Picture 2" descr="Scene of Initiation into the Cult of the Mysteries of Eleusis - Cult of  Demeter and Persephone Based at Eleusis in Ancient Greece - Engraving from  'Usi e Costumi di Tutti i">
            <a:extLst>
              <a:ext uri="{FF2B5EF4-FFF2-40B4-BE49-F238E27FC236}">
                <a16:creationId xmlns:a16="http://schemas.microsoft.com/office/drawing/2014/main" id="{0560CC88-5099-80E9-CCA3-4224223834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2200" y="0"/>
            <a:ext cx="47466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7317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9B328-F185-5DAE-8488-BF5E10ABD7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CC9543-A44B-5D79-BD7F-9CDA46B59C00}"/>
              </a:ext>
            </a:extLst>
          </p:cNvPr>
          <p:cNvSpPr>
            <a:spLocks noGrp="1"/>
          </p:cNvSpPr>
          <p:nvPr>
            <p:ph type="title"/>
          </p:nvPr>
        </p:nvSpPr>
        <p:spPr>
          <a:xfrm>
            <a:off x="531812" y="76200"/>
            <a:ext cx="11125200" cy="893637"/>
          </a:xfrm>
        </p:spPr>
        <p:txBody>
          <a:bodyPr/>
          <a:lstStyle/>
          <a:p>
            <a:pPr algn="l"/>
            <a:r>
              <a:rPr lang="en-US" sz="4800" b="1" dirty="0"/>
              <a:t>Heathen Mysteries</a:t>
            </a:r>
          </a:p>
        </p:txBody>
      </p:sp>
      <p:sp>
        <p:nvSpPr>
          <p:cNvPr id="3" name="AutoShape 4" descr="Thinking about what we believe as Christians">
            <a:extLst>
              <a:ext uri="{FF2B5EF4-FFF2-40B4-BE49-F238E27FC236}">
                <a16:creationId xmlns:a16="http://schemas.microsoft.com/office/drawing/2014/main" id="{15C58A1C-913F-AF54-1131-218853A83768}"/>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91C43A96-E2D2-5A8C-E0E8-E3928D9F26BC}"/>
              </a:ext>
            </a:extLst>
          </p:cNvPr>
          <p:cNvSpPr txBox="1"/>
          <p:nvPr/>
        </p:nvSpPr>
        <p:spPr>
          <a:xfrm>
            <a:off x="531812" y="1143000"/>
            <a:ext cx="7239000" cy="5078313"/>
          </a:xfrm>
          <a:prstGeom prst="rect">
            <a:avLst/>
          </a:prstGeom>
          <a:noFill/>
        </p:spPr>
        <p:txBody>
          <a:bodyPr wrap="square">
            <a:spAutoFit/>
          </a:bodyPr>
          <a:lstStyle/>
          <a:p>
            <a:r>
              <a:rPr lang="en-US" sz="3600" dirty="0"/>
              <a:t>NONE of this was done maliciously.  They wanted:</a:t>
            </a:r>
          </a:p>
          <a:p>
            <a:pPr marL="457200" indent="-457200">
              <a:buFont typeface="Arial" panose="020B0604020202020204" pitchFamily="34" charset="0"/>
              <a:buChar char="•"/>
            </a:pPr>
            <a:r>
              <a:rPr lang="en-US" sz="3600" dirty="0"/>
              <a:t>to make Christianity intelligible to pagans</a:t>
            </a:r>
          </a:p>
          <a:p>
            <a:pPr marL="457200" indent="-457200">
              <a:buFont typeface="Arial" panose="020B0604020202020204" pitchFamily="34" charset="0"/>
              <a:buChar char="•"/>
            </a:pPr>
            <a:r>
              <a:rPr lang="en-US" sz="3600" dirty="0"/>
              <a:t>to give converts familiar conceptual hooks</a:t>
            </a:r>
          </a:p>
          <a:p>
            <a:pPr marL="457200" indent="-457200">
              <a:buFont typeface="Arial" panose="020B0604020202020204" pitchFamily="34" charset="0"/>
              <a:buChar char="•"/>
            </a:pPr>
            <a:r>
              <a:rPr lang="en-US" sz="3600" dirty="0"/>
              <a:t>to increase reverence and seriousness</a:t>
            </a:r>
          </a:p>
          <a:p>
            <a:r>
              <a:rPr lang="en-US" sz="3600" dirty="0"/>
              <a:t>In other words: </a:t>
            </a:r>
            <a:r>
              <a:rPr lang="en-US" sz="3600" b="1" dirty="0"/>
              <a:t>accommodation</a:t>
            </a:r>
            <a:r>
              <a:rPr lang="en-US" sz="3600" dirty="0"/>
              <a:t>.</a:t>
            </a:r>
          </a:p>
        </p:txBody>
      </p:sp>
      <p:pic>
        <p:nvPicPr>
          <p:cNvPr id="31748" name="Picture 4" descr="The Copycat Myth: Why Christianity Didn't Borrow from Pagan Cults">
            <a:extLst>
              <a:ext uri="{FF2B5EF4-FFF2-40B4-BE49-F238E27FC236}">
                <a16:creationId xmlns:a16="http://schemas.microsoft.com/office/drawing/2014/main" id="{CCCE3E5F-65DC-2BE5-CDB8-B0C0D9C7AD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0226" y="-55605"/>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3969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E488F-2960-A01E-5003-446AEC7AA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FAB196-6F8A-529E-B044-F4562329E4F4}"/>
              </a:ext>
            </a:extLst>
          </p:cNvPr>
          <p:cNvSpPr>
            <a:spLocks noGrp="1"/>
          </p:cNvSpPr>
          <p:nvPr>
            <p:ph type="title"/>
          </p:nvPr>
        </p:nvSpPr>
        <p:spPr>
          <a:xfrm>
            <a:off x="531812" y="76200"/>
            <a:ext cx="11125200" cy="914400"/>
          </a:xfrm>
        </p:spPr>
        <p:txBody>
          <a:bodyPr/>
          <a:lstStyle/>
          <a:p>
            <a:pPr algn="l"/>
            <a:r>
              <a:rPr lang="en-US" sz="5400" b="1" dirty="0"/>
              <a:t>Why this matters:</a:t>
            </a:r>
          </a:p>
        </p:txBody>
      </p:sp>
      <p:sp>
        <p:nvSpPr>
          <p:cNvPr id="3" name="AutoShape 4" descr="Thinking about what we believe as Christians">
            <a:extLst>
              <a:ext uri="{FF2B5EF4-FFF2-40B4-BE49-F238E27FC236}">
                <a16:creationId xmlns:a16="http://schemas.microsoft.com/office/drawing/2014/main" id="{3D656451-2613-4F9A-AA64-5C86501B9158}"/>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3FFF98D6-677F-096D-2D77-48C85628D336}"/>
              </a:ext>
            </a:extLst>
          </p:cNvPr>
          <p:cNvSpPr txBox="1"/>
          <p:nvPr/>
        </p:nvSpPr>
        <p:spPr>
          <a:xfrm>
            <a:off x="338223" y="990600"/>
            <a:ext cx="7239000" cy="5509200"/>
          </a:xfrm>
          <a:prstGeom prst="rect">
            <a:avLst/>
          </a:prstGeom>
          <a:noFill/>
        </p:spPr>
        <p:txBody>
          <a:bodyPr wrap="square">
            <a:spAutoFit/>
          </a:bodyPr>
          <a:lstStyle/>
          <a:p>
            <a:r>
              <a:rPr lang="en-US" sz="3200" dirty="0"/>
              <a:t>Once </a:t>
            </a:r>
            <a:r>
              <a:rPr lang="en-US" sz="3200" b="1" dirty="0"/>
              <a:t>rites</a:t>
            </a:r>
            <a:r>
              <a:rPr lang="en-US" sz="3200" dirty="0"/>
              <a:t> themselves are thought to have power:</a:t>
            </a:r>
          </a:p>
          <a:p>
            <a:pPr marL="571500" indent="-571500">
              <a:buFont typeface="Arial" panose="020B0604020202020204" pitchFamily="34" charset="0"/>
              <a:buChar char="•"/>
            </a:pPr>
            <a:r>
              <a:rPr lang="en-US" sz="3200" dirty="0"/>
              <a:t>authority naturally shifts to those who </a:t>
            </a:r>
            <a:r>
              <a:rPr lang="en-US" sz="3200" b="1" dirty="0"/>
              <a:t>administer</a:t>
            </a:r>
            <a:r>
              <a:rPr lang="en-US" sz="3200" dirty="0"/>
              <a:t> the rites</a:t>
            </a:r>
          </a:p>
          <a:p>
            <a:pPr marL="571500" indent="-571500">
              <a:buFont typeface="Arial" panose="020B0604020202020204" pitchFamily="34" charset="0"/>
              <a:buChar char="•"/>
            </a:pPr>
            <a:r>
              <a:rPr lang="en-US" sz="3200" dirty="0"/>
              <a:t>which leads to </a:t>
            </a:r>
            <a:r>
              <a:rPr lang="en-US" sz="3200" b="1" dirty="0"/>
              <a:t>hierarchy</a:t>
            </a:r>
            <a:endParaRPr lang="en-US" sz="3200" dirty="0"/>
          </a:p>
          <a:p>
            <a:pPr marL="571500" indent="-571500">
              <a:buFont typeface="Arial" panose="020B0604020202020204" pitchFamily="34" charset="0"/>
              <a:buChar char="•"/>
            </a:pPr>
            <a:r>
              <a:rPr lang="en-US" sz="3200" dirty="0"/>
              <a:t>which invites </a:t>
            </a:r>
            <a:r>
              <a:rPr lang="en-US" sz="3200" b="1" dirty="0"/>
              <a:t>coercion</a:t>
            </a:r>
            <a:endParaRPr lang="en-US" sz="3200" dirty="0"/>
          </a:p>
          <a:p>
            <a:pPr marL="571500" indent="-571500">
              <a:buFont typeface="Arial" panose="020B0604020202020204" pitchFamily="34" charset="0"/>
              <a:buChar char="•"/>
            </a:pPr>
            <a:r>
              <a:rPr lang="en-US" sz="3200" dirty="0"/>
              <a:t>which eventually invites </a:t>
            </a:r>
            <a:r>
              <a:rPr lang="en-US" sz="3200" b="1" dirty="0"/>
              <a:t>state power</a:t>
            </a:r>
            <a:endParaRPr lang="en-US" sz="3200" dirty="0"/>
          </a:p>
          <a:p>
            <a:r>
              <a:rPr lang="en-US" sz="3200" dirty="0"/>
              <a:t>So Mosheim identifying the </a:t>
            </a:r>
            <a:r>
              <a:rPr lang="en-US" sz="3200" b="1" dirty="0"/>
              <a:t>first change. </a:t>
            </a:r>
            <a:r>
              <a:rPr lang="en-US" sz="3200" dirty="0"/>
              <a:t>Which is </a:t>
            </a:r>
            <a:r>
              <a:rPr lang="en-US" sz="3200" i="1" dirty="0"/>
              <a:t>exactly</a:t>
            </a:r>
            <a:r>
              <a:rPr lang="en-US" sz="3200" dirty="0"/>
              <a:t> why this qualifies as the </a:t>
            </a:r>
            <a:r>
              <a:rPr lang="en-US" sz="3200" b="1" dirty="0"/>
              <a:t>FIRST evidence</a:t>
            </a:r>
            <a:r>
              <a:rPr lang="en-US" sz="3200" dirty="0"/>
              <a:t> of falling away.</a:t>
            </a:r>
          </a:p>
        </p:txBody>
      </p:sp>
      <p:pic>
        <p:nvPicPr>
          <p:cNvPr id="30722" name="Picture 2" descr="The Orphic Mystery Cult&quot; Illustrated by me Whereas Hellenic Polytheism was  a public belief system guided by civic duty and open to the general  populace, The Mystery Cults, were secret organizations offering">
            <a:extLst>
              <a:ext uri="{FF2B5EF4-FFF2-40B4-BE49-F238E27FC236}">
                <a16:creationId xmlns:a16="http://schemas.microsoft.com/office/drawing/2014/main" id="{EBBF92E6-8B87-5E75-B86E-84723B7A12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86" t="-299" r="20854" b="299"/>
          <a:stretch>
            <a:fillRect/>
          </a:stretch>
        </p:blipFill>
        <p:spPr bwMode="auto">
          <a:xfrm>
            <a:off x="7582930" y="0"/>
            <a:ext cx="4605895" cy="6878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3961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FCAE2-7402-3903-C4D0-E01FFBEA9A2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6A876B4-638B-C042-02AC-50DE289017BA}"/>
              </a:ext>
            </a:extLst>
          </p:cNvPr>
          <p:cNvSpPr>
            <a:spLocks noGrp="1"/>
          </p:cNvSpPr>
          <p:nvPr>
            <p:ph type="title"/>
          </p:nvPr>
        </p:nvSpPr>
        <p:spPr>
          <a:xfrm>
            <a:off x="914161" y="457201"/>
            <a:ext cx="10360501" cy="1828799"/>
          </a:xfrm>
        </p:spPr>
        <p:txBody>
          <a:bodyPr>
            <a:noAutofit/>
          </a:bodyPr>
          <a:lstStyle/>
          <a:p>
            <a:pPr lvl="0"/>
            <a:r>
              <a:rPr lang="en-US" sz="4400" dirty="0"/>
              <a:t>5. What worship was the most widely prevalent among all ancient nations?</a:t>
            </a:r>
            <a:endParaRPr lang="en-US" sz="71400" dirty="0"/>
          </a:p>
        </p:txBody>
      </p:sp>
      <p:pic>
        <p:nvPicPr>
          <p:cNvPr id="2052" name="Picture 4" descr="213,000+ Question Mark Stock Photos, Pictures &amp; Royalty-Free ...">
            <a:extLst>
              <a:ext uri="{FF2B5EF4-FFF2-40B4-BE49-F238E27FC236}">
                <a16:creationId xmlns:a16="http://schemas.microsoft.com/office/drawing/2014/main" id="{D609053F-1147-96E9-12DF-7B6E261F81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E1A71DD-DB7F-9302-9538-D30FA2E90A82}"/>
              </a:ext>
            </a:extLst>
          </p:cNvPr>
          <p:cNvSpPr txBox="1"/>
          <p:nvPr/>
        </p:nvSpPr>
        <p:spPr>
          <a:xfrm>
            <a:off x="914161" y="2667000"/>
            <a:ext cx="6094652" cy="769441"/>
          </a:xfrm>
          <a:prstGeom prst="rect">
            <a:avLst/>
          </a:prstGeom>
          <a:noFill/>
        </p:spPr>
        <p:txBody>
          <a:bodyPr wrap="square">
            <a:spAutoFit/>
          </a:bodyPr>
          <a:lstStyle/>
          <a:p>
            <a:pPr lvl="0"/>
            <a:r>
              <a:rPr lang="en-US" sz="4400" b="1" dirty="0"/>
              <a:t>Answer:</a:t>
            </a:r>
            <a:r>
              <a:rPr lang="en-US" sz="4400" dirty="0"/>
              <a:t>  Sun worship.</a:t>
            </a:r>
            <a:endParaRPr lang="en-US" sz="8000" dirty="0"/>
          </a:p>
        </p:txBody>
      </p:sp>
    </p:spTree>
    <p:extLst>
      <p:ext uri="{BB962C8B-B14F-4D97-AF65-F5344CB8AC3E}">
        <p14:creationId xmlns:p14="http://schemas.microsoft.com/office/powerpoint/2010/main" val="27891094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49039-8B3C-A3B1-B7FB-1F84502878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912851-C6C3-0BC9-7B18-44FFEDC43EA7}"/>
              </a:ext>
            </a:extLst>
          </p:cNvPr>
          <p:cNvSpPr>
            <a:spLocks noGrp="1"/>
          </p:cNvSpPr>
          <p:nvPr>
            <p:ph type="title"/>
          </p:nvPr>
        </p:nvSpPr>
        <p:spPr>
          <a:xfrm>
            <a:off x="1218883" y="228600"/>
            <a:ext cx="9751060" cy="1219200"/>
          </a:xfrm>
        </p:spPr>
        <p:txBody>
          <a:bodyPr/>
          <a:lstStyle/>
          <a:p>
            <a:r>
              <a:rPr lang="en-US" sz="5400" b="1" dirty="0"/>
              <a:t>The Beast Forming</a:t>
            </a:r>
          </a:p>
        </p:txBody>
      </p:sp>
      <p:sp>
        <p:nvSpPr>
          <p:cNvPr id="3" name="Text Placeholder 2">
            <a:extLst>
              <a:ext uri="{FF2B5EF4-FFF2-40B4-BE49-F238E27FC236}">
                <a16:creationId xmlns:a16="http://schemas.microsoft.com/office/drawing/2014/main" id="{4FDB936D-9A5E-2B01-71B4-8825E3F38334}"/>
              </a:ext>
            </a:extLst>
          </p:cNvPr>
          <p:cNvSpPr>
            <a:spLocks noGrp="1"/>
          </p:cNvSpPr>
          <p:nvPr>
            <p:ph type="body" idx="1"/>
          </p:nvPr>
        </p:nvSpPr>
        <p:spPr>
          <a:xfrm>
            <a:off x="608011" y="1752600"/>
            <a:ext cx="7746177" cy="4572000"/>
          </a:xfrm>
        </p:spPr>
        <p:txBody>
          <a:bodyPr/>
          <a:lstStyle/>
          <a:p>
            <a:pPr marL="60325" lvl="1"/>
            <a:r>
              <a:rPr lang="en-US" sz="4000" dirty="0"/>
              <a:t>This lesson isn’t about a beast that already existed. It’s about how beasts are formed. The beast from the sea is our case study — not so we can argue about the past, but so we can recognize the patterns Scripture warns us about before they repeat.</a:t>
            </a:r>
          </a:p>
        </p:txBody>
      </p:sp>
      <p:pic>
        <p:nvPicPr>
          <p:cNvPr id="3074" name="Picture 2" descr="The Heavenly Sanctuary">
            <a:extLst>
              <a:ext uri="{FF2B5EF4-FFF2-40B4-BE49-F238E27FC236}">
                <a16:creationId xmlns:a16="http://schemas.microsoft.com/office/drawing/2014/main" id="{7C50F706-4C52-AA8A-2BB2-BD7ED9E117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333" r="22000"/>
          <a:stretch>
            <a:fillRect/>
          </a:stretch>
        </p:blipFill>
        <p:spPr bwMode="auto">
          <a:xfrm>
            <a:off x="8456612" y="1905000"/>
            <a:ext cx="3352801"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35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494EA-62AC-0BAA-A0DD-B47D242FCC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4C23A7-7241-9A28-DED9-0CF290EA31F0}"/>
              </a:ext>
            </a:extLst>
          </p:cNvPr>
          <p:cNvSpPr>
            <a:spLocks noGrp="1"/>
          </p:cNvSpPr>
          <p:nvPr>
            <p:ph type="title"/>
          </p:nvPr>
        </p:nvSpPr>
        <p:spPr/>
        <p:txBody>
          <a:bodyPr>
            <a:noAutofit/>
          </a:bodyPr>
          <a:lstStyle/>
          <a:p>
            <a:r>
              <a:rPr lang="en-US" dirty="0"/>
              <a:t>Talbot W. Chambers, </a:t>
            </a:r>
            <a:br>
              <a:rPr lang="en-US" dirty="0"/>
            </a:br>
            <a:r>
              <a:rPr lang="en-US" i="1" dirty="0"/>
              <a:t>Old Testament Student, Jan. 1886</a:t>
            </a:r>
          </a:p>
        </p:txBody>
      </p:sp>
      <p:sp>
        <p:nvSpPr>
          <p:cNvPr id="6" name="TextBox 5">
            <a:extLst>
              <a:ext uri="{FF2B5EF4-FFF2-40B4-BE49-F238E27FC236}">
                <a16:creationId xmlns:a16="http://schemas.microsoft.com/office/drawing/2014/main" id="{1827DC8C-B408-FF86-6766-C2EB14F658A3}"/>
              </a:ext>
            </a:extLst>
          </p:cNvPr>
          <p:cNvSpPr txBox="1"/>
          <p:nvPr/>
        </p:nvSpPr>
        <p:spPr>
          <a:xfrm>
            <a:off x="531812" y="335845"/>
            <a:ext cx="6629400" cy="4524315"/>
          </a:xfrm>
          <a:prstGeom prst="rect">
            <a:avLst/>
          </a:prstGeom>
          <a:noFill/>
        </p:spPr>
        <p:txBody>
          <a:bodyPr wrap="square">
            <a:spAutoFit/>
          </a:bodyPr>
          <a:lstStyle/>
          <a:p>
            <a:r>
              <a:rPr lang="en-US" sz="4800" dirty="0"/>
              <a:t>The oldest, the most widespread, and the most enduring of all the forms of idolatry known to man, viz., </a:t>
            </a:r>
            <a:r>
              <a:rPr lang="en-US" sz="4800" i="1" dirty="0"/>
              <a:t>the worship of the sun</a:t>
            </a:r>
            <a:r>
              <a:rPr lang="en-US" sz="4800" dirty="0"/>
              <a:t>.</a:t>
            </a:r>
            <a:endParaRPr lang="en-US" sz="13800" dirty="0"/>
          </a:p>
        </p:txBody>
      </p:sp>
      <p:pic>
        <p:nvPicPr>
          <p:cNvPr id="33794" name="Picture 2" descr="Exploring the Depths of Solar Worship in Ancient Egypt">
            <a:extLst>
              <a:ext uri="{FF2B5EF4-FFF2-40B4-BE49-F238E27FC236}">
                <a16:creationId xmlns:a16="http://schemas.microsoft.com/office/drawing/2014/main" id="{0D76C23E-7ADE-A488-0031-878C24C3D9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2963" b="14045"/>
          <a:stretch>
            <a:fillRect/>
          </a:stretch>
        </p:blipFill>
        <p:spPr bwMode="auto">
          <a:xfrm>
            <a:off x="7848407" y="2057399"/>
            <a:ext cx="3961368" cy="4524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9557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55CAC-8263-AA7A-263B-A036F523F59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605DD74-9447-A743-89E0-C1D26404B6FB}"/>
              </a:ext>
            </a:extLst>
          </p:cNvPr>
          <p:cNvSpPr>
            <a:spLocks noGrp="1"/>
          </p:cNvSpPr>
          <p:nvPr>
            <p:ph type="title"/>
          </p:nvPr>
        </p:nvSpPr>
        <p:spPr>
          <a:xfrm>
            <a:off x="914161" y="457201"/>
            <a:ext cx="10360501" cy="1828799"/>
          </a:xfrm>
        </p:spPr>
        <p:txBody>
          <a:bodyPr>
            <a:noAutofit/>
          </a:bodyPr>
          <a:lstStyle/>
          <a:p>
            <a:pPr lvl="0"/>
            <a:r>
              <a:rPr lang="en-US" sz="4400" dirty="0"/>
              <a:t>6. When this worship was not directed to an image, how was it performed?</a:t>
            </a:r>
            <a:endParaRPr lang="en-US" sz="102800" dirty="0"/>
          </a:p>
        </p:txBody>
      </p:sp>
      <p:pic>
        <p:nvPicPr>
          <p:cNvPr id="2052" name="Picture 4" descr="213,000+ Question Mark Stock Photos, Pictures &amp; Royalty-Free ...">
            <a:extLst>
              <a:ext uri="{FF2B5EF4-FFF2-40B4-BE49-F238E27FC236}">
                <a16:creationId xmlns:a16="http://schemas.microsoft.com/office/drawing/2014/main" id="{5D5A2CBD-3662-5C8C-E1D0-28DF3EA51F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1294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E54F5-A076-5064-F969-9D2AA1E72E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79D837-BBE2-195B-5865-860A828DBA11}"/>
              </a:ext>
            </a:extLst>
          </p:cNvPr>
          <p:cNvSpPr>
            <a:spLocks noGrp="1"/>
          </p:cNvSpPr>
          <p:nvPr>
            <p:ph type="title"/>
          </p:nvPr>
        </p:nvSpPr>
        <p:spPr/>
        <p:txBody>
          <a:bodyPr>
            <a:noAutofit/>
          </a:bodyPr>
          <a:lstStyle/>
          <a:p>
            <a:r>
              <a:rPr lang="en-US" sz="3600" dirty="0"/>
              <a:t>Mosheim, </a:t>
            </a:r>
            <a:r>
              <a:rPr lang="en-US" sz="3600" i="1" dirty="0"/>
              <a:t>Church History</a:t>
            </a:r>
          </a:p>
        </p:txBody>
      </p:sp>
      <p:sp>
        <p:nvSpPr>
          <p:cNvPr id="6" name="TextBox 5">
            <a:extLst>
              <a:ext uri="{FF2B5EF4-FFF2-40B4-BE49-F238E27FC236}">
                <a16:creationId xmlns:a16="http://schemas.microsoft.com/office/drawing/2014/main" id="{B38D3893-5638-A8DF-A0F5-832B1589B7EF}"/>
              </a:ext>
            </a:extLst>
          </p:cNvPr>
          <p:cNvSpPr txBox="1"/>
          <p:nvPr/>
        </p:nvSpPr>
        <p:spPr>
          <a:xfrm>
            <a:off x="531812" y="335845"/>
            <a:ext cx="6629400" cy="5940088"/>
          </a:xfrm>
          <a:prstGeom prst="rect">
            <a:avLst/>
          </a:prstGeom>
          <a:noFill/>
        </p:spPr>
        <p:txBody>
          <a:bodyPr wrap="square">
            <a:spAutoFit/>
          </a:bodyPr>
          <a:lstStyle/>
          <a:p>
            <a:r>
              <a:rPr lang="en-US" sz="3800" dirty="0"/>
              <a:t>Before the coming of Christ, all the Eastern nations performed divine worship with their faces turned to that part of the heavens where the sun displays his rising beams.  This custom was founded upon a general opinion that God, whose essence they looked upon to be light, </a:t>
            </a:r>
          </a:p>
        </p:txBody>
      </p:sp>
      <p:pic>
        <p:nvPicPr>
          <p:cNvPr id="34818" name="Picture 2" descr="Sun Worship in Christianity - HubPages">
            <a:extLst>
              <a:ext uri="{FF2B5EF4-FFF2-40B4-BE49-F238E27FC236}">
                <a16:creationId xmlns:a16="http://schemas.microsoft.com/office/drawing/2014/main" id="{35B88D9F-D25A-9C83-1E07-0730D4750A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83" r="13475"/>
          <a:stretch>
            <a:fillRect/>
          </a:stretch>
        </p:blipFill>
        <p:spPr bwMode="auto">
          <a:xfrm>
            <a:off x="7821163" y="2133600"/>
            <a:ext cx="4140649" cy="4388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695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68676-15FA-C18F-A6E4-E7D0F42BD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2FF443-8FCB-6FB8-2469-CF4B289494D8}"/>
              </a:ext>
            </a:extLst>
          </p:cNvPr>
          <p:cNvSpPr>
            <a:spLocks noGrp="1"/>
          </p:cNvSpPr>
          <p:nvPr>
            <p:ph type="title"/>
          </p:nvPr>
        </p:nvSpPr>
        <p:spPr/>
        <p:txBody>
          <a:bodyPr>
            <a:noAutofit/>
          </a:bodyPr>
          <a:lstStyle/>
          <a:p>
            <a:r>
              <a:rPr lang="en-US" sz="3600" dirty="0"/>
              <a:t>Mosheim, </a:t>
            </a:r>
            <a:r>
              <a:rPr lang="en-US" sz="3600" i="1" dirty="0"/>
              <a:t>Church History</a:t>
            </a:r>
          </a:p>
        </p:txBody>
      </p:sp>
      <p:sp>
        <p:nvSpPr>
          <p:cNvPr id="6" name="TextBox 5">
            <a:extLst>
              <a:ext uri="{FF2B5EF4-FFF2-40B4-BE49-F238E27FC236}">
                <a16:creationId xmlns:a16="http://schemas.microsoft.com/office/drawing/2014/main" id="{1E8E1255-B928-FBB8-3C3F-4A59438CE1D8}"/>
              </a:ext>
            </a:extLst>
          </p:cNvPr>
          <p:cNvSpPr txBox="1"/>
          <p:nvPr/>
        </p:nvSpPr>
        <p:spPr>
          <a:xfrm>
            <a:off x="531812" y="335845"/>
            <a:ext cx="6629400" cy="5509200"/>
          </a:xfrm>
          <a:prstGeom prst="rect">
            <a:avLst/>
          </a:prstGeom>
          <a:noFill/>
        </p:spPr>
        <p:txBody>
          <a:bodyPr wrap="square">
            <a:spAutoFit/>
          </a:bodyPr>
          <a:lstStyle/>
          <a:p>
            <a:r>
              <a:rPr lang="en-US" sz="4400" dirty="0"/>
              <a:t>and whom they considered as being circumscribed within certain limits, dwelt in that part of the firmament, from which he sends forth the sun, the bright image of his benignity and glory.</a:t>
            </a:r>
            <a:endParaRPr lang="en-US" sz="34400" dirty="0"/>
          </a:p>
        </p:txBody>
      </p:sp>
      <p:pic>
        <p:nvPicPr>
          <p:cNvPr id="35842" name="Picture 2" descr="Sun Worship is Invading Some Adventist Circles | Advent Messenger">
            <a:extLst>
              <a:ext uri="{FF2B5EF4-FFF2-40B4-BE49-F238E27FC236}">
                <a16:creationId xmlns:a16="http://schemas.microsoft.com/office/drawing/2014/main" id="{5B83AEBA-E88D-2CC5-08D7-0573553248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865" r="11620"/>
          <a:stretch>
            <a:fillRect/>
          </a:stretch>
        </p:blipFill>
        <p:spPr bwMode="auto">
          <a:xfrm>
            <a:off x="7923212" y="2057400"/>
            <a:ext cx="3733801" cy="4510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448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A645A-26EE-9F73-CCA4-A254673CB6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109055E-E514-4F27-C751-5398EFE375B0}"/>
              </a:ext>
            </a:extLst>
          </p:cNvPr>
          <p:cNvSpPr>
            <a:spLocks noGrp="1"/>
          </p:cNvSpPr>
          <p:nvPr>
            <p:ph type="body" sz="half" idx="2"/>
          </p:nvPr>
        </p:nvSpPr>
        <p:spPr>
          <a:xfrm>
            <a:off x="7759699" y="927100"/>
            <a:ext cx="4125914" cy="5524500"/>
          </a:xfrm>
        </p:spPr>
        <p:txBody>
          <a:bodyPr>
            <a:noAutofit/>
          </a:bodyPr>
          <a:lstStyle/>
          <a:p>
            <a:r>
              <a:rPr lang="en-US" sz="2800" b="1" baseline="30000" dirty="0"/>
              <a:t>16 </a:t>
            </a:r>
            <a:r>
              <a:rPr lang="en-US" sz="2800" dirty="0"/>
              <a:t>And he brought me into the inner court of the </a:t>
            </a:r>
            <a:r>
              <a:rPr lang="en-US" sz="2800" cap="small" dirty="0"/>
              <a:t>Lord</a:t>
            </a:r>
            <a:r>
              <a:rPr lang="en-US" sz="2800" dirty="0"/>
              <a:t>'s house, and, behold, at the door of the temple of the </a:t>
            </a:r>
            <a:r>
              <a:rPr lang="en-US" sz="2800" cap="small" dirty="0"/>
              <a:t>Lord</a:t>
            </a:r>
            <a:r>
              <a:rPr lang="en-US" sz="2800" dirty="0"/>
              <a:t>, between the porch and the altar, were about five and twenty men, with their backs toward the temple of the </a:t>
            </a:r>
            <a:r>
              <a:rPr lang="en-US" sz="2800" cap="small" dirty="0"/>
              <a:t>Lord</a:t>
            </a:r>
            <a:r>
              <a:rPr lang="en-US" sz="2800" dirty="0"/>
              <a:t>, and their faces toward the east; and they worshipped the sun toward the east.</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B1C67EF-2767-2CD5-8ED3-0258B24788F1}"/>
              </a:ext>
            </a:extLst>
          </p:cNvPr>
          <p:cNvSpPr>
            <a:spLocks noGrp="1"/>
          </p:cNvSpPr>
          <p:nvPr>
            <p:ph type="title"/>
          </p:nvPr>
        </p:nvSpPr>
        <p:spPr>
          <a:xfrm>
            <a:off x="7759699" y="-63500"/>
            <a:ext cx="3960812" cy="990600"/>
          </a:xfrm>
        </p:spPr>
        <p:txBody>
          <a:bodyPr/>
          <a:lstStyle/>
          <a:p>
            <a:r>
              <a:rPr lang="en-US" sz="4400" dirty="0"/>
              <a:t>Ezekiel 8:16</a:t>
            </a:r>
          </a:p>
        </p:txBody>
      </p:sp>
      <p:pic>
        <p:nvPicPr>
          <p:cNvPr id="36868" name="Picture 4" descr="Sun Worship is Invading Some Adventist Circles | Advent Messenger">
            <a:extLst>
              <a:ext uri="{FF2B5EF4-FFF2-40B4-BE49-F238E27FC236}">
                <a16:creationId xmlns:a16="http://schemas.microsoft.com/office/drawing/2014/main" id="{F6BA9B95-6F8D-BD0E-B161-1DC32D79664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0370"/>
          <a:stretch>
            <a:fillRect/>
          </a:stretch>
        </p:blipFill>
        <p:spPr bwMode="auto">
          <a:xfrm>
            <a:off x="497717" y="304800"/>
            <a:ext cx="6594763" cy="614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1956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5F5B1-2DA4-F008-F802-CB0495E040D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B3E0BA5-35DA-FDE5-AD3A-4DFCA450A8E9}"/>
              </a:ext>
            </a:extLst>
          </p:cNvPr>
          <p:cNvSpPr>
            <a:spLocks noGrp="1"/>
          </p:cNvSpPr>
          <p:nvPr>
            <p:ph type="title"/>
          </p:nvPr>
        </p:nvSpPr>
        <p:spPr>
          <a:xfrm>
            <a:off x="914161" y="457201"/>
            <a:ext cx="10360501" cy="1828799"/>
          </a:xfrm>
        </p:spPr>
        <p:txBody>
          <a:bodyPr>
            <a:noAutofit/>
          </a:bodyPr>
          <a:lstStyle/>
          <a:p>
            <a:pPr lvl="0"/>
            <a:r>
              <a:rPr lang="en-US" sz="4400" dirty="0"/>
              <a:t>7. Was this custom adopted by some who called themselves Christians?</a:t>
            </a:r>
            <a:endParaRPr lang="en-US" sz="102800" dirty="0"/>
          </a:p>
        </p:txBody>
      </p:sp>
      <p:pic>
        <p:nvPicPr>
          <p:cNvPr id="2052" name="Picture 4" descr="213,000+ Question Mark Stock Photos, Pictures &amp; Royalty-Free ...">
            <a:extLst>
              <a:ext uri="{FF2B5EF4-FFF2-40B4-BE49-F238E27FC236}">
                <a16:creationId xmlns:a16="http://schemas.microsoft.com/office/drawing/2014/main" id="{CCA2AECD-23C6-FB6D-1E74-9D57932882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8519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106AF-D415-E83E-A6C6-A6CEF74305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D194AE-78BF-D283-3B93-2E290157404E}"/>
              </a:ext>
            </a:extLst>
          </p:cNvPr>
          <p:cNvSpPr>
            <a:spLocks noGrp="1"/>
          </p:cNvSpPr>
          <p:nvPr>
            <p:ph type="title"/>
          </p:nvPr>
        </p:nvSpPr>
        <p:spPr/>
        <p:txBody>
          <a:bodyPr>
            <a:noAutofit/>
          </a:bodyPr>
          <a:lstStyle/>
          <a:p>
            <a:r>
              <a:rPr lang="en-US" sz="3600" dirty="0"/>
              <a:t>Mosheim, </a:t>
            </a:r>
            <a:r>
              <a:rPr lang="en-US" sz="3600" i="1" dirty="0"/>
              <a:t>Church History</a:t>
            </a:r>
          </a:p>
        </p:txBody>
      </p:sp>
      <p:sp>
        <p:nvSpPr>
          <p:cNvPr id="6" name="TextBox 5">
            <a:extLst>
              <a:ext uri="{FF2B5EF4-FFF2-40B4-BE49-F238E27FC236}">
                <a16:creationId xmlns:a16="http://schemas.microsoft.com/office/drawing/2014/main" id="{9EFDCCF1-861A-518F-B5E9-2F58530AF20A}"/>
              </a:ext>
            </a:extLst>
          </p:cNvPr>
          <p:cNvSpPr txBox="1"/>
          <p:nvPr/>
        </p:nvSpPr>
        <p:spPr>
          <a:xfrm>
            <a:off x="531812" y="335845"/>
            <a:ext cx="6629400" cy="6186309"/>
          </a:xfrm>
          <a:prstGeom prst="rect">
            <a:avLst/>
          </a:prstGeom>
          <a:noFill/>
        </p:spPr>
        <p:txBody>
          <a:bodyPr wrap="square">
            <a:spAutoFit/>
          </a:bodyPr>
          <a:lstStyle/>
          <a:p>
            <a:r>
              <a:rPr lang="en-US" sz="3600" dirty="0"/>
              <a:t>The Christian converts, indeed, rejected this gross error [of supposing that God dwelt in that part of the firmament]; but they retained the ancient and universal custom of worshiping toward the east, which sprang from it. Nor is that custom abolished even in our times, but still prevails in a great number of Christian churches.</a:t>
            </a:r>
            <a:endParaRPr lang="en-US" sz="59500" dirty="0"/>
          </a:p>
        </p:txBody>
      </p:sp>
      <p:pic>
        <p:nvPicPr>
          <p:cNvPr id="37890" name="Picture 2" descr="Pastoral Meanderings: Who is facing whom?">
            <a:extLst>
              <a:ext uri="{FF2B5EF4-FFF2-40B4-BE49-F238E27FC236}">
                <a16:creationId xmlns:a16="http://schemas.microsoft.com/office/drawing/2014/main" id="{2C97A953-35BA-B80B-416C-688364E5BFC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32614" y="1866067"/>
            <a:ext cx="3524399" cy="4656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5498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DAD7A9-0FB4-E557-11C7-1B103AB045AC}"/>
              </a:ext>
            </a:extLst>
          </p:cNvPr>
          <p:cNvPicPr>
            <a:picLocks noChangeAspect="1"/>
          </p:cNvPicPr>
          <p:nvPr/>
        </p:nvPicPr>
        <p:blipFill>
          <a:blip r:embed="rId2"/>
          <a:srcRect t="8961"/>
          <a:stretch>
            <a:fillRect/>
          </a:stretch>
        </p:blipFill>
        <p:spPr>
          <a:xfrm>
            <a:off x="0" y="0"/>
            <a:ext cx="12188825" cy="6858000"/>
          </a:xfrm>
          <a:prstGeom prst="rect">
            <a:avLst/>
          </a:prstGeom>
        </p:spPr>
      </p:pic>
    </p:spTree>
    <p:extLst>
      <p:ext uri="{BB962C8B-B14F-4D97-AF65-F5344CB8AC3E}">
        <p14:creationId xmlns:p14="http://schemas.microsoft.com/office/powerpoint/2010/main" val="498617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95D33-9430-1867-CBBC-7CAFA4B110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FBEB22-DD7B-B94B-A01D-EA3E99320AEF}"/>
              </a:ext>
            </a:extLst>
          </p:cNvPr>
          <p:cNvSpPr>
            <a:spLocks noGrp="1"/>
          </p:cNvSpPr>
          <p:nvPr>
            <p:ph type="ctrTitle"/>
          </p:nvPr>
        </p:nvSpPr>
        <p:spPr>
          <a:xfrm>
            <a:off x="1218882" y="1981200"/>
            <a:ext cx="9751060" cy="2147926"/>
          </a:xfrm>
        </p:spPr>
        <p:txBody>
          <a:bodyPr>
            <a:normAutofit/>
          </a:bodyPr>
          <a:lstStyle/>
          <a:p>
            <a:r>
              <a:rPr lang="en-US" sz="13800" dirty="0"/>
              <a:t>STEP 2</a:t>
            </a:r>
          </a:p>
        </p:txBody>
      </p:sp>
      <p:sp>
        <p:nvSpPr>
          <p:cNvPr id="3" name="Subtitle 2">
            <a:extLst>
              <a:ext uri="{FF2B5EF4-FFF2-40B4-BE49-F238E27FC236}">
                <a16:creationId xmlns:a16="http://schemas.microsoft.com/office/drawing/2014/main" id="{AE603293-F92A-FB08-090A-1AC66FD86FD5}"/>
              </a:ext>
            </a:extLst>
          </p:cNvPr>
          <p:cNvSpPr>
            <a:spLocks noGrp="1"/>
          </p:cNvSpPr>
          <p:nvPr>
            <p:ph type="subTitle" idx="1"/>
          </p:nvPr>
        </p:nvSpPr>
        <p:spPr>
          <a:xfrm>
            <a:off x="1218882" y="4129126"/>
            <a:ext cx="9751060" cy="1370911"/>
          </a:xfrm>
        </p:spPr>
        <p:txBody>
          <a:bodyPr>
            <a:normAutofit/>
          </a:bodyPr>
          <a:lstStyle/>
          <a:p>
            <a:r>
              <a:rPr lang="en-US" sz="8000" dirty="0">
                <a:solidFill>
                  <a:srgbClr val="FFC000"/>
                </a:solidFill>
              </a:rPr>
              <a:t>Social Expediency</a:t>
            </a:r>
            <a:endParaRPr lang="en-US" dirty="0">
              <a:solidFill>
                <a:srgbClr val="FFC000"/>
              </a:solidFill>
            </a:endParaRPr>
          </a:p>
        </p:txBody>
      </p:sp>
    </p:spTree>
    <p:extLst>
      <p:ext uri="{BB962C8B-B14F-4D97-AF65-F5344CB8AC3E}">
        <p14:creationId xmlns:p14="http://schemas.microsoft.com/office/powerpoint/2010/main" val="18915241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228B8-9F39-16EE-66FC-E7B4F93C54B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1C0132C-403E-B448-D3B2-632A1BABE41A}"/>
              </a:ext>
            </a:extLst>
          </p:cNvPr>
          <p:cNvSpPr>
            <a:spLocks noGrp="1"/>
          </p:cNvSpPr>
          <p:nvPr>
            <p:ph type="title"/>
          </p:nvPr>
        </p:nvSpPr>
        <p:spPr>
          <a:xfrm>
            <a:off x="914161" y="457201"/>
            <a:ext cx="10360501" cy="1447799"/>
          </a:xfrm>
        </p:spPr>
        <p:txBody>
          <a:bodyPr>
            <a:noAutofit/>
          </a:bodyPr>
          <a:lstStyle/>
          <a:p>
            <a:pPr lvl="0"/>
            <a:r>
              <a:rPr lang="en-US" sz="4800" dirty="0"/>
              <a:t>8.  What day was especially devoted to the sun?</a:t>
            </a:r>
          </a:p>
        </p:txBody>
      </p:sp>
      <p:pic>
        <p:nvPicPr>
          <p:cNvPr id="2052" name="Picture 4" descr="213,000+ Question Mark Stock Photos, Pictures &amp; Royalty-Free ...">
            <a:extLst>
              <a:ext uri="{FF2B5EF4-FFF2-40B4-BE49-F238E27FC236}">
                <a16:creationId xmlns:a16="http://schemas.microsoft.com/office/drawing/2014/main" id="{D1D150D1-6482-58C4-04D8-C4DDB0FE4C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4B8BAB7-EC4E-CDAC-0463-309FA217A779}"/>
              </a:ext>
            </a:extLst>
          </p:cNvPr>
          <p:cNvSpPr txBox="1"/>
          <p:nvPr/>
        </p:nvSpPr>
        <p:spPr>
          <a:xfrm>
            <a:off x="914161" y="1977479"/>
            <a:ext cx="6094652" cy="769441"/>
          </a:xfrm>
          <a:prstGeom prst="rect">
            <a:avLst/>
          </a:prstGeom>
          <a:noFill/>
        </p:spPr>
        <p:txBody>
          <a:bodyPr wrap="square">
            <a:spAutoFit/>
          </a:bodyPr>
          <a:lstStyle/>
          <a:p>
            <a:pPr lvl="0"/>
            <a:r>
              <a:rPr lang="en-US" sz="4400" b="1" dirty="0"/>
              <a:t>Answer:</a:t>
            </a:r>
            <a:r>
              <a:rPr lang="en-US" sz="4400" dirty="0"/>
              <a:t>  Sunday</a:t>
            </a:r>
            <a:endParaRPr lang="en-US" sz="8000" dirty="0"/>
          </a:p>
        </p:txBody>
      </p:sp>
    </p:spTree>
    <p:extLst>
      <p:ext uri="{BB962C8B-B14F-4D97-AF65-F5344CB8AC3E}">
        <p14:creationId xmlns:p14="http://schemas.microsoft.com/office/powerpoint/2010/main" val="254138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4B54F-0D97-E218-C973-D1317181937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EB65390-A63E-97D3-D030-9702A5BD2828}"/>
              </a:ext>
            </a:extLst>
          </p:cNvPr>
          <p:cNvSpPr>
            <a:spLocks noGrp="1"/>
          </p:cNvSpPr>
          <p:nvPr>
            <p:ph type="body" sz="half" idx="2"/>
          </p:nvPr>
        </p:nvSpPr>
        <p:spPr>
          <a:xfrm>
            <a:off x="7759699" y="1828800"/>
            <a:ext cx="4367662" cy="4622800"/>
          </a:xfrm>
        </p:spPr>
        <p:txBody>
          <a:bodyPr>
            <a:noAutofit/>
          </a:bodyPr>
          <a:lstStyle/>
          <a:p>
            <a:r>
              <a:rPr lang="en-US" sz="3200" b="1" dirty="0"/>
              <a:t>13 </a:t>
            </a:r>
            <a:r>
              <a:rPr lang="en-US" sz="3200" dirty="0"/>
              <a:t>And I stood upon the sand of the sea, and saw a beast rise up out of the sea, having seven heads and ten horns, and upon his horns ten crowns, and upon his heads the name of blasphemy.</a:t>
            </a:r>
            <a:endParaRPr lang="en-US" sz="4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EF6B5CE-6865-D9E2-5C0D-E3E008C176B5}"/>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1026" name="Picture 2" descr="Revelation: What is the Meaning of 666 (Part 2) - Church of Christ Articles">
            <a:extLst>
              <a:ext uri="{FF2B5EF4-FFF2-40B4-BE49-F238E27FC236}">
                <a16:creationId xmlns:a16="http://schemas.microsoft.com/office/drawing/2014/main" id="{AF174D4D-8198-6DD1-5546-8646B2680C1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124" b="12225"/>
          <a:stretch>
            <a:fillRect/>
          </a:stretch>
        </p:blipFill>
        <p:spPr bwMode="auto">
          <a:xfrm>
            <a:off x="836612" y="452877"/>
            <a:ext cx="6032948"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7902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26A6D-5F8B-3233-D4FB-EA1E6834936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8809106-5E70-505A-47BF-B40C41450EF5}"/>
              </a:ext>
            </a:extLst>
          </p:cNvPr>
          <p:cNvSpPr>
            <a:spLocks noGrp="1"/>
          </p:cNvSpPr>
          <p:nvPr>
            <p:ph type="title"/>
          </p:nvPr>
        </p:nvSpPr>
        <p:spPr>
          <a:xfrm>
            <a:off x="914161" y="457201"/>
            <a:ext cx="10360501" cy="1447799"/>
          </a:xfrm>
        </p:spPr>
        <p:txBody>
          <a:bodyPr>
            <a:noAutofit/>
          </a:bodyPr>
          <a:lstStyle/>
          <a:p>
            <a:pPr lvl="0"/>
            <a:r>
              <a:rPr lang="en-US" sz="4800" dirty="0"/>
              <a:t>9. Was that day adopted by these Christians also?</a:t>
            </a:r>
            <a:endParaRPr lang="en-US" sz="6600" dirty="0"/>
          </a:p>
        </p:txBody>
      </p:sp>
      <p:pic>
        <p:nvPicPr>
          <p:cNvPr id="2052" name="Picture 4" descr="213,000+ Question Mark Stock Photos, Pictures &amp; Royalty-Free ...">
            <a:extLst>
              <a:ext uri="{FF2B5EF4-FFF2-40B4-BE49-F238E27FC236}">
                <a16:creationId xmlns:a16="http://schemas.microsoft.com/office/drawing/2014/main" id="{5336A0EF-1A4F-6209-0E05-D7A9AA26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2971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3FE0E-FF00-5DA9-E898-503D1B20A5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5F892D-B57F-CA06-3DB4-5EB8EF22F671}"/>
              </a:ext>
            </a:extLst>
          </p:cNvPr>
          <p:cNvSpPr>
            <a:spLocks noGrp="1"/>
          </p:cNvSpPr>
          <p:nvPr>
            <p:ph type="title"/>
          </p:nvPr>
        </p:nvSpPr>
        <p:spPr>
          <a:xfrm>
            <a:off x="7821163" y="482600"/>
            <a:ext cx="3961368" cy="2870200"/>
          </a:xfrm>
        </p:spPr>
        <p:txBody>
          <a:bodyPr>
            <a:noAutofit/>
          </a:bodyPr>
          <a:lstStyle/>
          <a:p>
            <a:r>
              <a:rPr lang="en-US" sz="3600" i="1" dirty="0"/>
              <a:t>North British Review</a:t>
            </a:r>
            <a:r>
              <a:rPr lang="en-US" sz="3600" dirty="0"/>
              <a:t>, as quoted in </a:t>
            </a:r>
            <a:r>
              <a:rPr lang="en-US" sz="3600" i="1" dirty="0"/>
              <a:t>History of the Sabbath</a:t>
            </a:r>
          </a:p>
        </p:txBody>
      </p:sp>
      <p:sp>
        <p:nvSpPr>
          <p:cNvPr id="6" name="TextBox 5">
            <a:extLst>
              <a:ext uri="{FF2B5EF4-FFF2-40B4-BE49-F238E27FC236}">
                <a16:creationId xmlns:a16="http://schemas.microsoft.com/office/drawing/2014/main" id="{6933C2A4-1AD7-DBE3-D991-94EA37638EC6}"/>
              </a:ext>
            </a:extLst>
          </p:cNvPr>
          <p:cNvSpPr txBox="1"/>
          <p:nvPr/>
        </p:nvSpPr>
        <p:spPr>
          <a:xfrm>
            <a:off x="531812" y="335845"/>
            <a:ext cx="6629400" cy="5509200"/>
          </a:xfrm>
          <a:prstGeom prst="rect">
            <a:avLst/>
          </a:prstGeom>
          <a:noFill/>
        </p:spPr>
        <p:txBody>
          <a:bodyPr wrap="square">
            <a:spAutoFit/>
          </a:bodyPr>
          <a:lstStyle/>
          <a:p>
            <a:r>
              <a:rPr lang="en-US" sz="4400" dirty="0"/>
              <a:t>That very day was the Sunday of their heathen neighbors and respective countrymen; and patriotism gladly united with expediency in making it at once their Lord’s day and their Sabbath.</a:t>
            </a:r>
            <a:endParaRPr lang="en-US" sz="148100" dirty="0"/>
          </a:p>
        </p:txBody>
      </p:sp>
      <p:pic>
        <p:nvPicPr>
          <p:cNvPr id="38918" name="Picture 6" descr="Relax Its Sunday Hand Drawn Lettering Phrase Isolated On White ">
            <a:extLst>
              <a:ext uri="{FF2B5EF4-FFF2-40B4-BE49-F238E27FC236}">
                <a16:creationId xmlns:a16="http://schemas.microsoft.com/office/drawing/2014/main" id="{AA65CE1D-489A-2A8E-7B88-3CCFDC3FE20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2008" y="3733800"/>
            <a:ext cx="3679677"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2674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2FE04-1755-4946-BA84-DEF8787ECF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83DBAB-AA94-3C7F-BEF5-2CAFFF316891}"/>
              </a:ext>
            </a:extLst>
          </p:cNvPr>
          <p:cNvSpPr>
            <a:spLocks noGrp="1"/>
          </p:cNvSpPr>
          <p:nvPr>
            <p:ph type="ctrTitle"/>
          </p:nvPr>
        </p:nvSpPr>
        <p:spPr>
          <a:xfrm>
            <a:off x="1218882" y="1981200"/>
            <a:ext cx="9751060" cy="2147926"/>
          </a:xfrm>
        </p:spPr>
        <p:txBody>
          <a:bodyPr>
            <a:normAutofit/>
          </a:bodyPr>
          <a:lstStyle/>
          <a:p>
            <a:r>
              <a:rPr lang="en-US" sz="13800" dirty="0"/>
              <a:t>STEP 3</a:t>
            </a:r>
          </a:p>
        </p:txBody>
      </p:sp>
      <p:sp>
        <p:nvSpPr>
          <p:cNvPr id="3" name="Subtitle 2">
            <a:extLst>
              <a:ext uri="{FF2B5EF4-FFF2-40B4-BE49-F238E27FC236}">
                <a16:creationId xmlns:a16="http://schemas.microsoft.com/office/drawing/2014/main" id="{F842E13B-9D3F-70CD-914A-F722D9FB2BCC}"/>
              </a:ext>
            </a:extLst>
          </p:cNvPr>
          <p:cNvSpPr>
            <a:spLocks noGrp="1"/>
          </p:cNvSpPr>
          <p:nvPr>
            <p:ph type="subTitle" idx="1"/>
          </p:nvPr>
        </p:nvSpPr>
        <p:spPr>
          <a:xfrm>
            <a:off x="1218882" y="4129126"/>
            <a:ext cx="9751060" cy="1370911"/>
          </a:xfrm>
        </p:spPr>
        <p:txBody>
          <a:bodyPr>
            <a:normAutofit/>
          </a:bodyPr>
          <a:lstStyle/>
          <a:p>
            <a:r>
              <a:rPr lang="en-US" sz="8000" dirty="0">
                <a:solidFill>
                  <a:srgbClr val="FFC000"/>
                </a:solidFill>
              </a:rPr>
              <a:t>Authority</a:t>
            </a:r>
            <a:endParaRPr lang="en-US" dirty="0">
              <a:solidFill>
                <a:srgbClr val="FFC000"/>
              </a:solidFill>
            </a:endParaRPr>
          </a:p>
        </p:txBody>
      </p:sp>
    </p:spTree>
    <p:extLst>
      <p:ext uri="{BB962C8B-B14F-4D97-AF65-F5344CB8AC3E}">
        <p14:creationId xmlns:p14="http://schemas.microsoft.com/office/powerpoint/2010/main" val="32580172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6E0EA-9A38-3F79-6894-14CBE72A93B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1CE21BB-8AAD-E081-8311-A3E5F83AEB87}"/>
              </a:ext>
            </a:extLst>
          </p:cNvPr>
          <p:cNvSpPr>
            <a:spLocks noGrp="1"/>
          </p:cNvSpPr>
          <p:nvPr>
            <p:ph type="title"/>
          </p:nvPr>
        </p:nvSpPr>
        <p:spPr>
          <a:xfrm>
            <a:off x="914161" y="457201"/>
            <a:ext cx="10360501" cy="1447799"/>
          </a:xfrm>
        </p:spPr>
        <p:txBody>
          <a:bodyPr>
            <a:noAutofit/>
          </a:bodyPr>
          <a:lstStyle/>
          <a:p>
            <a:pPr lvl="0"/>
            <a:r>
              <a:rPr lang="en-US" sz="6000" dirty="0"/>
              <a:t>10. Upon what is the Papacy built?</a:t>
            </a:r>
            <a:endParaRPr lang="en-US" sz="8000" dirty="0"/>
          </a:p>
        </p:txBody>
      </p:sp>
      <p:pic>
        <p:nvPicPr>
          <p:cNvPr id="2052" name="Picture 4" descr="213,000+ Question Mark Stock Photos, Pictures &amp; Royalty-Free ...">
            <a:extLst>
              <a:ext uri="{FF2B5EF4-FFF2-40B4-BE49-F238E27FC236}">
                <a16:creationId xmlns:a16="http://schemas.microsoft.com/office/drawing/2014/main" id="{54ED0809-4FF7-D68E-29E5-2C31C3B89E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B91F5F9-0F7B-91A2-3B91-2C4D40C71783}"/>
              </a:ext>
            </a:extLst>
          </p:cNvPr>
          <p:cNvSpPr txBox="1"/>
          <p:nvPr/>
        </p:nvSpPr>
        <p:spPr>
          <a:xfrm>
            <a:off x="914161" y="2341880"/>
            <a:ext cx="6094652" cy="769441"/>
          </a:xfrm>
          <a:prstGeom prst="rect">
            <a:avLst/>
          </a:prstGeom>
          <a:noFill/>
        </p:spPr>
        <p:txBody>
          <a:bodyPr wrap="square">
            <a:spAutoFit/>
          </a:bodyPr>
          <a:lstStyle/>
          <a:p>
            <a:pPr lvl="0"/>
            <a:r>
              <a:rPr lang="en-US" sz="4400" b="1" dirty="0"/>
              <a:t>Answer:</a:t>
            </a:r>
            <a:r>
              <a:rPr lang="en-US" sz="4400" dirty="0"/>
              <a:t>  Self-exaltation</a:t>
            </a:r>
            <a:endParaRPr lang="en-US" sz="8000" dirty="0"/>
          </a:p>
        </p:txBody>
      </p:sp>
    </p:spTree>
    <p:extLst>
      <p:ext uri="{BB962C8B-B14F-4D97-AF65-F5344CB8AC3E}">
        <p14:creationId xmlns:p14="http://schemas.microsoft.com/office/powerpoint/2010/main" val="32783255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9AB4E-E077-5BF6-2A00-71F67CB697C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021BFB0-8BD0-CFF8-9020-71392BCFA2F3}"/>
              </a:ext>
            </a:extLst>
          </p:cNvPr>
          <p:cNvSpPr>
            <a:spLocks noGrp="1"/>
          </p:cNvSpPr>
          <p:nvPr>
            <p:ph type="body" sz="half" idx="2"/>
          </p:nvPr>
        </p:nvSpPr>
        <p:spPr>
          <a:xfrm>
            <a:off x="7835582" y="1752600"/>
            <a:ext cx="4125914" cy="4566920"/>
          </a:xfrm>
        </p:spPr>
        <p:txBody>
          <a:bodyPr>
            <a:noAutofit/>
          </a:bodyPr>
          <a:lstStyle/>
          <a:p>
            <a:r>
              <a:rPr lang="en-US" sz="3400" b="1" baseline="30000" dirty="0"/>
              <a:t>4 </a:t>
            </a:r>
            <a:r>
              <a:rPr lang="en-US" sz="3400" dirty="0"/>
              <a:t>Who </a:t>
            </a:r>
            <a:r>
              <a:rPr lang="en-US" sz="3400" dirty="0" err="1"/>
              <a:t>opposeth</a:t>
            </a:r>
            <a:r>
              <a:rPr lang="en-US" sz="3400" dirty="0"/>
              <a:t> and </a:t>
            </a:r>
            <a:r>
              <a:rPr lang="en-US" sz="3400" dirty="0" err="1"/>
              <a:t>exalteth</a:t>
            </a:r>
            <a:r>
              <a:rPr lang="en-US" sz="3400" dirty="0"/>
              <a:t> himself above all that is called God, or that is worshipped; so that he as God </a:t>
            </a:r>
            <a:r>
              <a:rPr lang="en-US" sz="3400" dirty="0" err="1"/>
              <a:t>sitteth</a:t>
            </a:r>
            <a:r>
              <a:rPr lang="en-US" sz="3400" dirty="0"/>
              <a:t> in the temple of God, shewing himself that he is God.</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C1245BB-9C8D-FE0B-6233-D9AAF6631289}"/>
              </a:ext>
            </a:extLst>
          </p:cNvPr>
          <p:cNvSpPr>
            <a:spLocks noGrp="1"/>
          </p:cNvSpPr>
          <p:nvPr>
            <p:ph type="title"/>
          </p:nvPr>
        </p:nvSpPr>
        <p:spPr>
          <a:xfrm>
            <a:off x="7842250" y="533400"/>
            <a:ext cx="3960812" cy="990600"/>
          </a:xfrm>
        </p:spPr>
        <p:txBody>
          <a:bodyPr/>
          <a:lstStyle/>
          <a:p>
            <a:r>
              <a:rPr lang="en-US" dirty="0"/>
              <a:t>2 Thessalonians </a:t>
            </a:r>
            <a:r>
              <a:rPr lang="en-US" sz="5400" dirty="0"/>
              <a:t>2:4</a:t>
            </a:r>
            <a:endParaRPr lang="en-US" dirty="0"/>
          </a:p>
        </p:txBody>
      </p:sp>
      <p:pic>
        <p:nvPicPr>
          <p:cNvPr id="39938" name="Picture 2" descr="The Last Tiara Used in a Papal Coronation (Made by Scuola Beato Angelico in  Milan) ~ Liturgical Arts Journal">
            <a:extLst>
              <a:ext uri="{FF2B5EF4-FFF2-40B4-BE49-F238E27FC236}">
                <a16:creationId xmlns:a16="http://schemas.microsoft.com/office/drawing/2014/main" id="{490F4043-DD0D-EBE4-FC42-B7B5884FA2E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000" b="20358"/>
          <a:stretch>
            <a:fillRect/>
          </a:stretch>
        </p:blipFill>
        <p:spPr bwMode="auto">
          <a:xfrm>
            <a:off x="684212" y="393700"/>
            <a:ext cx="6421635" cy="5925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15706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75D4D-52E3-7E91-FC2B-E5B1E7337D0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E5E0DB6-3893-6D8C-CCDA-A56D188D5792}"/>
              </a:ext>
            </a:extLst>
          </p:cNvPr>
          <p:cNvSpPr>
            <a:spLocks noGrp="1"/>
          </p:cNvSpPr>
          <p:nvPr>
            <p:ph type="title"/>
          </p:nvPr>
        </p:nvSpPr>
        <p:spPr>
          <a:xfrm>
            <a:off x="914161" y="457201"/>
            <a:ext cx="10360501" cy="1752599"/>
          </a:xfrm>
        </p:spPr>
        <p:txBody>
          <a:bodyPr>
            <a:noAutofit/>
          </a:bodyPr>
          <a:lstStyle/>
          <a:p>
            <a:pPr lvl="0"/>
            <a:r>
              <a:rPr lang="en-US" sz="4400" dirty="0"/>
              <a:t>11.  In behalf of what was manifested the first arrogant claims of the Papacy?</a:t>
            </a:r>
            <a:endParaRPr lang="en-US" sz="9600" dirty="0"/>
          </a:p>
        </p:txBody>
      </p:sp>
      <p:pic>
        <p:nvPicPr>
          <p:cNvPr id="2052" name="Picture 4" descr="213,000+ Question Mark Stock Photos, Pictures &amp; Royalty-Free ...">
            <a:extLst>
              <a:ext uri="{FF2B5EF4-FFF2-40B4-BE49-F238E27FC236}">
                <a16:creationId xmlns:a16="http://schemas.microsoft.com/office/drawing/2014/main" id="{8AED0AB8-B520-2143-1E5C-C4F3C05A24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911833D-C0ED-B8AC-79B5-40A92027CDDA}"/>
              </a:ext>
            </a:extLst>
          </p:cNvPr>
          <p:cNvSpPr txBox="1"/>
          <p:nvPr/>
        </p:nvSpPr>
        <p:spPr>
          <a:xfrm>
            <a:off x="914161" y="2341880"/>
            <a:ext cx="6094652" cy="1569660"/>
          </a:xfrm>
          <a:prstGeom prst="rect">
            <a:avLst/>
          </a:prstGeom>
          <a:noFill/>
        </p:spPr>
        <p:txBody>
          <a:bodyPr wrap="square">
            <a:spAutoFit/>
          </a:bodyPr>
          <a:lstStyle/>
          <a:p>
            <a:pPr lvl="0"/>
            <a:r>
              <a:rPr lang="en-US" sz="4800" b="1" dirty="0"/>
              <a:t>Answer:</a:t>
            </a:r>
            <a:r>
              <a:rPr lang="en-US" sz="4800" dirty="0"/>
              <a:t> In behalf of Sunday.</a:t>
            </a:r>
            <a:endParaRPr lang="en-US" sz="19900" dirty="0"/>
          </a:p>
        </p:txBody>
      </p:sp>
    </p:spTree>
    <p:extLst>
      <p:ext uri="{BB962C8B-B14F-4D97-AF65-F5344CB8AC3E}">
        <p14:creationId xmlns:p14="http://schemas.microsoft.com/office/powerpoint/2010/main" val="9609704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043D1-7737-EECF-0840-F4ABF1EFE27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35B29FE-B53E-D832-E524-F698033D9052}"/>
              </a:ext>
            </a:extLst>
          </p:cNvPr>
          <p:cNvSpPr>
            <a:spLocks noGrp="1"/>
          </p:cNvSpPr>
          <p:nvPr>
            <p:ph type="title"/>
          </p:nvPr>
        </p:nvSpPr>
        <p:spPr>
          <a:xfrm>
            <a:off x="914161" y="457201"/>
            <a:ext cx="10360501" cy="990599"/>
          </a:xfrm>
        </p:spPr>
        <p:txBody>
          <a:bodyPr>
            <a:noAutofit/>
          </a:bodyPr>
          <a:lstStyle/>
          <a:p>
            <a:pPr lvl="0"/>
            <a:r>
              <a:rPr lang="en-US" sz="6000" dirty="0"/>
              <a:t>12. By whom?</a:t>
            </a:r>
          </a:p>
        </p:txBody>
      </p:sp>
      <p:pic>
        <p:nvPicPr>
          <p:cNvPr id="2052" name="Picture 4" descr="213,000+ Question Mark Stock Photos, Pictures &amp; Royalty-Free ...">
            <a:extLst>
              <a:ext uri="{FF2B5EF4-FFF2-40B4-BE49-F238E27FC236}">
                <a16:creationId xmlns:a16="http://schemas.microsoft.com/office/drawing/2014/main" id="{45BD51B6-2656-908E-AB7B-5700DF8615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7E6770B-E65B-87C8-AD0E-E8492F946EFE}"/>
              </a:ext>
            </a:extLst>
          </p:cNvPr>
          <p:cNvSpPr txBox="1"/>
          <p:nvPr/>
        </p:nvSpPr>
        <p:spPr>
          <a:xfrm>
            <a:off x="914161" y="2341880"/>
            <a:ext cx="6094652" cy="2123658"/>
          </a:xfrm>
          <a:prstGeom prst="rect">
            <a:avLst/>
          </a:prstGeom>
          <a:noFill/>
        </p:spPr>
        <p:txBody>
          <a:bodyPr wrap="square">
            <a:spAutoFit/>
          </a:bodyPr>
          <a:lstStyle/>
          <a:p>
            <a:pPr lvl="0"/>
            <a:r>
              <a:rPr lang="en-US" sz="4400" b="1" dirty="0"/>
              <a:t>Answer:</a:t>
            </a:r>
            <a:r>
              <a:rPr lang="en-US" sz="4400" dirty="0"/>
              <a:t> By Victor, who was bishop of Rome, A.D. 193–202.</a:t>
            </a:r>
            <a:endParaRPr lang="en-US" sz="49600" dirty="0"/>
          </a:p>
        </p:txBody>
      </p:sp>
    </p:spTree>
    <p:extLst>
      <p:ext uri="{BB962C8B-B14F-4D97-AF65-F5344CB8AC3E}">
        <p14:creationId xmlns:p14="http://schemas.microsoft.com/office/powerpoint/2010/main" val="6225764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BB9E7-C3C7-566A-364F-EAC96389614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EFA108D-5E96-0FBE-74F0-0DFE2C4F2997}"/>
              </a:ext>
            </a:extLst>
          </p:cNvPr>
          <p:cNvSpPr>
            <a:spLocks noGrp="1"/>
          </p:cNvSpPr>
          <p:nvPr>
            <p:ph type="title"/>
          </p:nvPr>
        </p:nvSpPr>
        <p:spPr>
          <a:xfrm>
            <a:off x="914161" y="457201"/>
            <a:ext cx="10360501" cy="990599"/>
          </a:xfrm>
        </p:spPr>
        <p:txBody>
          <a:bodyPr>
            <a:noAutofit/>
          </a:bodyPr>
          <a:lstStyle/>
          <a:p>
            <a:pPr lvl="0"/>
            <a:r>
              <a:rPr lang="en-US" sz="5400" dirty="0"/>
              <a:t>13.  What did he command?</a:t>
            </a:r>
            <a:endParaRPr lang="en-US" sz="8800" dirty="0"/>
          </a:p>
        </p:txBody>
      </p:sp>
      <p:pic>
        <p:nvPicPr>
          <p:cNvPr id="2052" name="Picture 4" descr="213,000+ Question Mark Stock Photos, Pictures &amp; Royalty-Free ...">
            <a:extLst>
              <a:ext uri="{FF2B5EF4-FFF2-40B4-BE49-F238E27FC236}">
                <a16:creationId xmlns:a16="http://schemas.microsoft.com/office/drawing/2014/main" id="{A936939A-BB45-9363-68FD-F45AD8579D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1981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3470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DE4EA-E615-D423-8801-1379D315BF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BF51F3-D3EA-76B6-A1D7-C07CAD45212B}"/>
              </a:ext>
            </a:extLst>
          </p:cNvPr>
          <p:cNvSpPr>
            <a:spLocks noGrp="1"/>
          </p:cNvSpPr>
          <p:nvPr>
            <p:ph type="title"/>
          </p:nvPr>
        </p:nvSpPr>
        <p:spPr>
          <a:xfrm>
            <a:off x="7821163" y="482600"/>
            <a:ext cx="3961368" cy="1955800"/>
          </a:xfrm>
        </p:spPr>
        <p:txBody>
          <a:bodyPr>
            <a:noAutofit/>
          </a:bodyPr>
          <a:lstStyle/>
          <a:p>
            <a:r>
              <a:rPr lang="en-US" sz="3600" dirty="0"/>
              <a:t>Mosheim, </a:t>
            </a:r>
            <a:r>
              <a:rPr lang="en-US" sz="3600" i="1" dirty="0"/>
              <a:t>Church History</a:t>
            </a:r>
          </a:p>
        </p:txBody>
      </p:sp>
      <p:sp>
        <p:nvSpPr>
          <p:cNvPr id="6" name="TextBox 5">
            <a:extLst>
              <a:ext uri="{FF2B5EF4-FFF2-40B4-BE49-F238E27FC236}">
                <a16:creationId xmlns:a16="http://schemas.microsoft.com/office/drawing/2014/main" id="{100369D6-4B8A-749C-B577-7427DF8B1C85}"/>
              </a:ext>
            </a:extLst>
          </p:cNvPr>
          <p:cNvSpPr txBox="1"/>
          <p:nvPr/>
        </p:nvSpPr>
        <p:spPr>
          <a:xfrm>
            <a:off x="608012" y="844689"/>
            <a:ext cx="6629400" cy="5632311"/>
          </a:xfrm>
          <a:prstGeom prst="rect">
            <a:avLst/>
          </a:prstGeom>
          <a:noFill/>
        </p:spPr>
        <p:txBody>
          <a:bodyPr wrap="square">
            <a:spAutoFit/>
          </a:bodyPr>
          <a:lstStyle/>
          <a:p>
            <a:r>
              <a:rPr lang="en-US" sz="3600" dirty="0"/>
              <a:t>He wrote an imperious letter to the Asiatic prelates, commanding them to imitate the example of the Western Christians with respect to the time of celebrating the festival of Easter [that is, commanding them to celebrate it on Sunday].  The </a:t>
            </a:r>
            <a:r>
              <a:rPr lang="en-US" sz="3600" dirty="0" err="1"/>
              <a:t>Asiatics</a:t>
            </a:r>
            <a:r>
              <a:rPr lang="en-US" sz="3600" dirty="0"/>
              <a:t> answered this lordly requisition …</a:t>
            </a:r>
            <a:endParaRPr lang="en-US" sz="255800" dirty="0"/>
          </a:p>
        </p:txBody>
      </p:sp>
      <p:pic>
        <p:nvPicPr>
          <p:cNvPr id="40962" name="Picture 2" descr="Pope Victor I">
            <a:extLst>
              <a:ext uri="{FF2B5EF4-FFF2-40B4-BE49-F238E27FC236}">
                <a16:creationId xmlns:a16="http://schemas.microsoft.com/office/drawing/2014/main" id="{93276283-5F21-1307-558A-F4B74160AAD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1812" y="2514600"/>
            <a:ext cx="3066274"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337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A3261-435F-7E83-ABAA-0F81D68E14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896D1F-570A-CEE8-1360-C2DA34CB3787}"/>
              </a:ext>
            </a:extLst>
          </p:cNvPr>
          <p:cNvSpPr>
            <a:spLocks noGrp="1"/>
          </p:cNvSpPr>
          <p:nvPr>
            <p:ph type="title"/>
          </p:nvPr>
        </p:nvSpPr>
        <p:spPr>
          <a:xfrm>
            <a:off x="7827084" y="1066800"/>
            <a:ext cx="3961368" cy="889000"/>
          </a:xfrm>
        </p:spPr>
        <p:txBody>
          <a:bodyPr>
            <a:noAutofit/>
          </a:bodyPr>
          <a:lstStyle/>
          <a:p>
            <a:r>
              <a:rPr lang="en-US" sz="3600" dirty="0"/>
              <a:t>Mosheim, </a:t>
            </a:r>
            <a:r>
              <a:rPr lang="en-US" sz="3600" i="1" dirty="0"/>
              <a:t>Church History</a:t>
            </a:r>
          </a:p>
        </p:txBody>
      </p:sp>
      <p:sp>
        <p:nvSpPr>
          <p:cNvPr id="6" name="TextBox 5">
            <a:extLst>
              <a:ext uri="{FF2B5EF4-FFF2-40B4-BE49-F238E27FC236}">
                <a16:creationId xmlns:a16="http://schemas.microsoft.com/office/drawing/2014/main" id="{FEA22867-32C1-BB59-3730-579C66A8A1D0}"/>
              </a:ext>
            </a:extLst>
          </p:cNvPr>
          <p:cNvSpPr txBox="1"/>
          <p:nvPr/>
        </p:nvSpPr>
        <p:spPr>
          <a:xfrm>
            <a:off x="531812" y="335845"/>
            <a:ext cx="6629400" cy="6001643"/>
          </a:xfrm>
          <a:prstGeom prst="rect">
            <a:avLst/>
          </a:prstGeom>
          <a:noFill/>
        </p:spPr>
        <p:txBody>
          <a:bodyPr wrap="square">
            <a:spAutoFit/>
          </a:bodyPr>
          <a:lstStyle/>
          <a:p>
            <a:r>
              <a:rPr lang="en-US" sz="3200" dirty="0"/>
              <a:t>… with great spirit and resolution, that they would by no means depart in this manner from the custom handed down to them by their ancestors. Upon this the thunder of excommunication began to roar. Victor, exasperated by this resolute answer of the Asiatic bishops, broke communion with them, pronounced them unworthy of the name of his brethren, and excluded them from all fellowship with the church of Rome.</a:t>
            </a:r>
            <a:endParaRPr lang="en-US" sz="213200" dirty="0"/>
          </a:p>
        </p:txBody>
      </p:sp>
      <p:pic>
        <p:nvPicPr>
          <p:cNvPr id="41986" name="Picture 2" descr="No photo description available.">
            <a:extLst>
              <a:ext uri="{FF2B5EF4-FFF2-40B4-BE49-F238E27FC236}">
                <a16:creationId xmlns:a16="http://schemas.microsoft.com/office/drawing/2014/main" id="{BE483A84-09A7-3720-AE7B-9462DA7B96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413" t="30257" r="9270" b="-1"/>
          <a:stretch>
            <a:fillRect/>
          </a:stretch>
        </p:blipFill>
        <p:spPr bwMode="auto">
          <a:xfrm>
            <a:off x="7827084" y="2133600"/>
            <a:ext cx="4072965"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80899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233FD-1DA4-C79C-EABC-698507439A8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0BC4BF1-B205-0DB3-2275-2C4F116C3415}"/>
              </a:ext>
            </a:extLst>
          </p:cNvPr>
          <p:cNvSpPr>
            <a:spLocks noGrp="1"/>
          </p:cNvSpPr>
          <p:nvPr>
            <p:ph type="body" sz="half" idx="2"/>
          </p:nvPr>
        </p:nvSpPr>
        <p:spPr>
          <a:xfrm>
            <a:off x="7759699" y="1828800"/>
            <a:ext cx="4367662" cy="4622800"/>
          </a:xfrm>
        </p:spPr>
        <p:txBody>
          <a:bodyPr>
            <a:noAutofit/>
          </a:bodyPr>
          <a:lstStyle/>
          <a:p>
            <a:r>
              <a:rPr lang="en-US" sz="3200" b="1" baseline="30000" dirty="0"/>
              <a:t>2 </a:t>
            </a:r>
            <a:r>
              <a:rPr lang="en-US" sz="3200" dirty="0"/>
              <a:t>And the beast which I saw was like unto a leopard, and his feet were as the feet of a bear, and his mouth as the mouth of a lion: and the dragon gave him his power, and his seat, and great authority.</a:t>
            </a:r>
            <a:endParaRPr lang="en-US" sz="6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F0FC27B-F904-C262-9011-4A755F53CDD1}"/>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3074" name="Picture 2" descr="The Beast (Revelation) - Wikipedia">
            <a:extLst>
              <a:ext uri="{FF2B5EF4-FFF2-40B4-BE49-F238E27FC236}">
                <a16:creationId xmlns:a16="http://schemas.microsoft.com/office/drawing/2014/main" id="{7F5688A8-DA95-76FF-2630-AF647217256F}"/>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0812" y="647700"/>
            <a:ext cx="7416801"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6460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5B72E-C698-545D-075B-5E173E3808B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E28A108-3960-CDC2-BE36-EC215CDBED1B}"/>
              </a:ext>
            </a:extLst>
          </p:cNvPr>
          <p:cNvSpPr>
            <a:spLocks noGrp="1"/>
          </p:cNvSpPr>
          <p:nvPr>
            <p:ph type="title"/>
          </p:nvPr>
        </p:nvSpPr>
        <p:spPr>
          <a:xfrm>
            <a:off x="914161" y="457201"/>
            <a:ext cx="10360501" cy="1523999"/>
          </a:xfrm>
        </p:spPr>
        <p:txBody>
          <a:bodyPr>
            <a:noAutofit/>
          </a:bodyPr>
          <a:lstStyle/>
          <a:p>
            <a:pPr lvl="0"/>
            <a:r>
              <a:rPr lang="en-US" sz="4400" dirty="0"/>
              <a:t>14.  How early in the second century had this question been made an important one?</a:t>
            </a:r>
            <a:endParaRPr lang="en-US" sz="7200" dirty="0"/>
          </a:p>
        </p:txBody>
      </p:sp>
      <p:pic>
        <p:nvPicPr>
          <p:cNvPr id="2052" name="Picture 4" descr="213,000+ Question Mark Stock Photos, Pictures &amp; Royalty-Free ...">
            <a:extLst>
              <a:ext uri="{FF2B5EF4-FFF2-40B4-BE49-F238E27FC236}">
                <a16:creationId xmlns:a16="http://schemas.microsoft.com/office/drawing/2014/main" id="{FF8C03EB-3C8C-636C-FB32-5F769FB472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25450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D5303-37C2-8708-02BC-96A1EA7C2A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2D0C15-B24B-7ADE-0FBE-0896D88C4A71}"/>
              </a:ext>
            </a:extLst>
          </p:cNvPr>
          <p:cNvSpPr>
            <a:spLocks noGrp="1"/>
          </p:cNvSpPr>
          <p:nvPr>
            <p:ph type="title"/>
          </p:nvPr>
        </p:nvSpPr>
        <p:spPr>
          <a:xfrm>
            <a:off x="7827084" y="1066800"/>
            <a:ext cx="3961368" cy="889000"/>
          </a:xfrm>
        </p:spPr>
        <p:txBody>
          <a:bodyPr>
            <a:noAutofit/>
          </a:bodyPr>
          <a:lstStyle/>
          <a:p>
            <a:r>
              <a:rPr lang="en-US" sz="3600" dirty="0"/>
              <a:t>Mosheim, </a:t>
            </a:r>
            <a:r>
              <a:rPr lang="en-US" sz="3600" i="1" dirty="0"/>
              <a:t>Church History</a:t>
            </a:r>
          </a:p>
        </p:txBody>
      </p:sp>
      <p:sp>
        <p:nvSpPr>
          <p:cNvPr id="6" name="TextBox 5">
            <a:extLst>
              <a:ext uri="{FF2B5EF4-FFF2-40B4-BE49-F238E27FC236}">
                <a16:creationId xmlns:a16="http://schemas.microsoft.com/office/drawing/2014/main" id="{A041AB51-CC2F-0FC2-A046-505B6BE7D11B}"/>
              </a:ext>
            </a:extLst>
          </p:cNvPr>
          <p:cNvSpPr txBox="1"/>
          <p:nvPr/>
        </p:nvSpPr>
        <p:spPr>
          <a:xfrm>
            <a:off x="531812" y="335845"/>
            <a:ext cx="6629400" cy="5509200"/>
          </a:xfrm>
          <a:prstGeom prst="rect">
            <a:avLst/>
          </a:prstGeom>
          <a:noFill/>
        </p:spPr>
        <p:txBody>
          <a:bodyPr wrap="square">
            <a:spAutoFit/>
          </a:bodyPr>
          <a:lstStyle/>
          <a:p>
            <a:r>
              <a:rPr lang="en-US" sz="4400" dirty="0"/>
              <a:t>About the middle of this century, during the reign of Antoninus Pius [about A.D. 160], the venerable Polycarp went to Rome to confer with Anicetus, bishop of that see, upon this matter.</a:t>
            </a:r>
          </a:p>
        </p:txBody>
      </p:sp>
      <p:pic>
        <p:nvPicPr>
          <p:cNvPr id="43010" name="Picture 2" descr="Polycarp of Smyrna, Bishop and Martyr, 156 – The Episcopal Church">
            <a:extLst>
              <a:ext uri="{FF2B5EF4-FFF2-40B4-BE49-F238E27FC236}">
                <a16:creationId xmlns:a16="http://schemas.microsoft.com/office/drawing/2014/main" id="{B460FE3E-284D-3A97-D5E5-577B7391D7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654"/>
          <a:stretch>
            <a:fillRect/>
          </a:stretch>
        </p:blipFill>
        <p:spPr bwMode="auto">
          <a:xfrm>
            <a:off x="8321868" y="2133600"/>
            <a:ext cx="29718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2081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92DBE-671C-D9BA-76AF-1511B9B10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944B58-D848-B49B-7585-686815EE28C6}"/>
              </a:ext>
            </a:extLst>
          </p:cNvPr>
          <p:cNvSpPr>
            <a:spLocks noGrp="1"/>
          </p:cNvSpPr>
          <p:nvPr>
            <p:ph type="ctrTitle"/>
          </p:nvPr>
        </p:nvSpPr>
        <p:spPr>
          <a:xfrm>
            <a:off x="1218882" y="1981200"/>
            <a:ext cx="9751060" cy="2147926"/>
          </a:xfrm>
        </p:spPr>
        <p:txBody>
          <a:bodyPr>
            <a:normAutofit/>
          </a:bodyPr>
          <a:lstStyle/>
          <a:p>
            <a:r>
              <a:rPr lang="en-US" sz="13800" dirty="0"/>
              <a:t>STEP 4</a:t>
            </a:r>
          </a:p>
        </p:txBody>
      </p:sp>
      <p:sp>
        <p:nvSpPr>
          <p:cNvPr id="3" name="Subtitle 2">
            <a:extLst>
              <a:ext uri="{FF2B5EF4-FFF2-40B4-BE49-F238E27FC236}">
                <a16:creationId xmlns:a16="http://schemas.microsoft.com/office/drawing/2014/main" id="{63DAF95F-D977-04AF-6EF9-257347E39841}"/>
              </a:ext>
            </a:extLst>
          </p:cNvPr>
          <p:cNvSpPr>
            <a:spLocks noGrp="1"/>
          </p:cNvSpPr>
          <p:nvPr>
            <p:ph type="subTitle" idx="1"/>
          </p:nvPr>
        </p:nvSpPr>
        <p:spPr>
          <a:xfrm>
            <a:off x="1218882" y="4129126"/>
            <a:ext cx="9751060" cy="1370911"/>
          </a:xfrm>
        </p:spPr>
        <p:txBody>
          <a:bodyPr>
            <a:normAutofit/>
          </a:bodyPr>
          <a:lstStyle/>
          <a:p>
            <a:r>
              <a:rPr lang="en-US" sz="8000" dirty="0">
                <a:solidFill>
                  <a:srgbClr val="FFC000"/>
                </a:solidFill>
              </a:rPr>
              <a:t>Union</a:t>
            </a:r>
            <a:endParaRPr lang="en-US" dirty="0">
              <a:solidFill>
                <a:srgbClr val="FFC000"/>
              </a:solidFill>
            </a:endParaRPr>
          </a:p>
        </p:txBody>
      </p:sp>
    </p:spTree>
    <p:extLst>
      <p:ext uri="{BB962C8B-B14F-4D97-AF65-F5344CB8AC3E}">
        <p14:creationId xmlns:p14="http://schemas.microsoft.com/office/powerpoint/2010/main" val="5919803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CF937-93E4-A758-7AAC-A67A2697826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91D19F4-EED0-E808-6527-2C8AA6044DC6}"/>
              </a:ext>
            </a:extLst>
          </p:cNvPr>
          <p:cNvSpPr>
            <a:spLocks noGrp="1"/>
          </p:cNvSpPr>
          <p:nvPr>
            <p:ph type="title"/>
          </p:nvPr>
        </p:nvSpPr>
        <p:spPr>
          <a:xfrm>
            <a:off x="914161" y="457201"/>
            <a:ext cx="10360501" cy="1884679"/>
          </a:xfrm>
        </p:spPr>
        <p:txBody>
          <a:bodyPr>
            <a:noAutofit/>
          </a:bodyPr>
          <a:lstStyle/>
          <a:p>
            <a:pPr lvl="0"/>
            <a:r>
              <a:rPr lang="en-US" sz="4800" dirty="0"/>
              <a:t>15.  What is the characteristic of the Papacy as a world power?</a:t>
            </a:r>
            <a:endParaRPr lang="en-US" sz="8000" dirty="0"/>
          </a:p>
        </p:txBody>
      </p:sp>
      <p:pic>
        <p:nvPicPr>
          <p:cNvPr id="2052" name="Picture 4" descr="213,000+ Question Mark Stock Photos, Pictures &amp; Royalty-Free ...">
            <a:extLst>
              <a:ext uri="{FF2B5EF4-FFF2-40B4-BE49-F238E27FC236}">
                <a16:creationId xmlns:a16="http://schemas.microsoft.com/office/drawing/2014/main" id="{E4BA05E5-77A3-1B24-54F1-5935B29FB1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A70CD04-5BB4-B48A-B468-A9F79769C8D2}"/>
              </a:ext>
            </a:extLst>
          </p:cNvPr>
          <p:cNvSpPr txBox="1"/>
          <p:nvPr/>
        </p:nvSpPr>
        <p:spPr>
          <a:xfrm>
            <a:off x="989012" y="2397543"/>
            <a:ext cx="5791200" cy="3785652"/>
          </a:xfrm>
          <a:prstGeom prst="rect">
            <a:avLst/>
          </a:prstGeom>
          <a:noFill/>
        </p:spPr>
        <p:txBody>
          <a:bodyPr wrap="square">
            <a:spAutoFit/>
          </a:bodyPr>
          <a:lstStyle/>
          <a:p>
            <a:pPr lvl="0"/>
            <a:r>
              <a:rPr lang="en-US" sz="4000" b="1" dirty="0"/>
              <a:t>Answer:</a:t>
            </a:r>
            <a:r>
              <a:rPr lang="en-US" sz="4000" dirty="0"/>
              <a:t> The union of Church and State — the religious power dominating the civil power and using it to further its own ends.</a:t>
            </a:r>
            <a:endParaRPr lang="en-US" sz="102800" dirty="0"/>
          </a:p>
        </p:txBody>
      </p:sp>
    </p:spTree>
    <p:extLst>
      <p:ext uri="{BB962C8B-B14F-4D97-AF65-F5344CB8AC3E}">
        <p14:creationId xmlns:p14="http://schemas.microsoft.com/office/powerpoint/2010/main" val="35393388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FF3A1-9FAF-F049-65D5-AA26864003E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4F84B9D-7C3C-080A-CFB8-7FB17269AFB0}"/>
              </a:ext>
            </a:extLst>
          </p:cNvPr>
          <p:cNvSpPr>
            <a:spLocks noGrp="1"/>
          </p:cNvSpPr>
          <p:nvPr>
            <p:ph type="title"/>
          </p:nvPr>
        </p:nvSpPr>
        <p:spPr>
          <a:xfrm>
            <a:off x="914161" y="457201"/>
            <a:ext cx="10360501" cy="1884679"/>
          </a:xfrm>
        </p:spPr>
        <p:txBody>
          <a:bodyPr>
            <a:noAutofit/>
          </a:bodyPr>
          <a:lstStyle/>
          <a:p>
            <a:pPr lvl="0"/>
            <a:r>
              <a:rPr lang="en-US" sz="4800" dirty="0"/>
              <a:t>16.  When was the union of Church and State formed, out of which grew the Papacy?</a:t>
            </a:r>
            <a:endParaRPr lang="en-US" sz="11500" dirty="0"/>
          </a:p>
        </p:txBody>
      </p:sp>
      <p:pic>
        <p:nvPicPr>
          <p:cNvPr id="2052" name="Picture 4" descr="213,000+ Question Mark Stock Photos, Pictures &amp; Royalty-Free ...">
            <a:extLst>
              <a:ext uri="{FF2B5EF4-FFF2-40B4-BE49-F238E27FC236}">
                <a16:creationId xmlns:a16="http://schemas.microsoft.com/office/drawing/2014/main" id="{CE8B36D2-CCFC-5020-192C-C643BC3C72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556DEAF-13FA-9018-DB9F-CE2DC8F61BB9}"/>
              </a:ext>
            </a:extLst>
          </p:cNvPr>
          <p:cNvSpPr txBox="1"/>
          <p:nvPr/>
        </p:nvSpPr>
        <p:spPr>
          <a:xfrm>
            <a:off x="989012" y="2397543"/>
            <a:ext cx="5791200" cy="3416320"/>
          </a:xfrm>
          <a:prstGeom prst="rect">
            <a:avLst/>
          </a:prstGeom>
          <a:noFill/>
        </p:spPr>
        <p:txBody>
          <a:bodyPr wrap="square">
            <a:spAutoFit/>
          </a:bodyPr>
          <a:lstStyle/>
          <a:p>
            <a:pPr lvl="0"/>
            <a:r>
              <a:rPr lang="en-US" sz="5400" b="1" dirty="0"/>
              <a:t>Answer:</a:t>
            </a:r>
            <a:r>
              <a:rPr lang="en-US" sz="5400" dirty="0"/>
              <a:t> In the reign of Constantine,      A.D. 313–337.</a:t>
            </a:r>
            <a:endParaRPr lang="en-US" sz="368400" dirty="0"/>
          </a:p>
        </p:txBody>
      </p:sp>
    </p:spTree>
    <p:extLst>
      <p:ext uri="{BB962C8B-B14F-4D97-AF65-F5344CB8AC3E}">
        <p14:creationId xmlns:p14="http://schemas.microsoft.com/office/powerpoint/2010/main" val="13294193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A5433-14FE-33EC-F1C1-B93C7814BD4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57BAA6A-2FE7-8053-1E9A-E88A65BB80EE}"/>
              </a:ext>
            </a:extLst>
          </p:cNvPr>
          <p:cNvSpPr>
            <a:spLocks noGrp="1"/>
          </p:cNvSpPr>
          <p:nvPr>
            <p:ph type="title"/>
          </p:nvPr>
        </p:nvSpPr>
        <p:spPr>
          <a:xfrm>
            <a:off x="914161" y="457201"/>
            <a:ext cx="10360501" cy="1884679"/>
          </a:xfrm>
        </p:spPr>
        <p:txBody>
          <a:bodyPr>
            <a:noAutofit/>
          </a:bodyPr>
          <a:lstStyle/>
          <a:p>
            <a:pPr lvl="0"/>
            <a:r>
              <a:rPr lang="en-US" sz="5400" dirty="0"/>
              <a:t>17. What was the condition and work of most of the bishops at this time?</a:t>
            </a:r>
            <a:endParaRPr lang="en-US" sz="23900" dirty="0"/>
          </a:p>
        </p:txBody>
      </p:sp>
      <p:pic>
        <p:nvPicPr>
          <p:cNvPr id="2052" name="Picture 4" descr="213,000+ Question Mark Stock Photos, Pictures &amp; Royalty-Free ...">
            <a:extLst>
              <a:ext uri="{FF2B5EF4-FFF2-40B4-BE49-F238E27FC236}">
                <a16:creationId xmlns:a16="http://schemas.microsoft.com/office/drawing/2014/main" id="{0030D436-E40C-3B22-487C-71CFD0549B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9265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51CD0-965B-4266-9BD0-256E2EB9EE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4D445E-5673-E2E1-BEB6-4F1A2595BE47}"/>
              </a:ext>
            </a:extLst>
          </p:cNvPr>
          <p:cNvSpPr>
            <a:spLocks noGrp="1"/>
          </p:cNvSpPr>
          <p:nvPr>
            <p:ph type="title"/>
          </p:nvPr>
        </p:nvSpPr>
        <p:spPr>
          <a:xfrm>
            <a:off x="7827084" y="228600"/>
            <a:ext cx="3961368" cy="1727200"/>
          </a:xfrm>
        </p:spPr>
        <p:txBody>
          <a:bodyPr>
            <a:noAutofit/>
          </a:bodyPr>
          <a:lstStyle/>
          <a:p>
            <a:r>
              <a:rPr lang="en-US" dirty="0"/>
              <a:t> Neander, </a:t>
            </a:r>
            <a:r>
              <a:rPr lang="en-US" i="1" dirty="0"/>
              <a:t>Church History</a:t>
            </a:r>
            <a:r>
              <a:rPr lang="en-US" dirty="0"/>
              <a:t>, volume 2, page 16, Torrey’s edition.</a:t>
            </a:r>
            <a:endParaRPr lang="en-US" sz="3600" i="1" dirty="0"/>
          </a:p>
        </p:txBody>
      </p:sp>
      <p:sp>
        <p:nvSpPr>
          <p:cNvPr id="6" name="TextBox 5">
            <a:extLst>
              <a:ext uri="{FF2B5EF4-FFF2-40B4-BE49-F238E27FC236}">
                <a16:creationId xmlns:a16="http://schemas.microsoft.com/office/drawing/2014/main" id="{3FFB836D-7977-5774-F10D-BC77FB41374F}"/>
              </a:ext>
            </a:extLst>
          </p:cNvPr>
          <p:cNvSpPr txBox="1"/>
          <p:nvPr/>
        </p:nvSpPr>
        <p:spPr>
          <a:xfrm>
            <a:off x="531812" y="335845"/>
            <a:ext cx="6629400" cy="6001643"/>
          </a:xfrm>
          <a:prstGeom prst="rect">
            <a:avLst/>
          </a:prstGeom>
          <a:noFill/>
        </p:spPr>
        <p:txBody>
          <a:bodyPr wrap="square">
            <a:spAutoFit/>
          </a:bodyPr>
          <a:lstStyle/>
          <a:p>
            <a:r>
              <a:rPr lang="en-US" sz="4800" dirty="0"/>
              <a:t>Worldly-minded bishops, instead of caring for the salvation of their flocks, were often but too much inclined to travel about, and entangle themselves in worldly concerns.</a:t>
            </a:r>
            <a:endParaRPr lang="en-US" sz="8000" dirty="0"/>
          </a:p>
        </p:txBody>
      </p:sp>
      <p:pic>
        <p:nvPicPr>
          <p:cNvPr id="44034" name="Picture 2" descr="synod on the family 2014 | timeofthechurch">
            <a:extLst>
              <a:ext uri="{FF2B5EF4-FFF2-40B4-BE49-F238E27FC236}">
                <a16:creationId xmlns:a16="http://schemas.microsoft.com/office/drawing/2014/main" id="{15B6F532-B1C9-ADD5-C577-A5CF94C1D5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143" t="-1271" r="28314" b="1271"/>
          <a:stretch>
            <a:fillRect/>
          </a:stretch>
        </p:blipFill>
        <p:spPr bwMode="auto">
          <a:xfrm>
            <a:off x="8114664" y="2184588"/>
            <a:ext cx="3636640" cy="415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5765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AA19F-874B-702D-C74C-796E45D7D7B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457F42E-C42D-9CCA-E917-1D612DE0E8BE}"/>
              </a:ext>
            </a:extLst>
          </p:cNvPr>
          <p:cNvSpPr>
            <a:spLocks noGrp="1"/>
          </p:cNvSpPr>
          <p:nvPr>
            <p:ph type="title"/>
          </p:nvPr>
        </p:nvSpPr>
        <p:spPr>
          <a:xfrm>
            <a:off x="914161" y="457201"/>
            <a:ext cx="10360501" cy="1884679"/>
          </a:xfrm>
        </p:spPr>
        <p:txBody>
          <a:bodyPr>
            <a:noAutofit/>
          </a:bodyPr>
          <a:lstStyle/>
          <a:p>
            <a:pPr lvl="0"/>
            <a:r>
              <a:rPr lang="en-US" sz="5400" dirty="0"/>
              <a:t>18.  What had these bishops determined to do?</a:t>
            </a:r>
            <a:endParaRPr lang="en-US" sz="49600" dirty="0"/>
          </a:p>
        </p:txBody>
      </p:sp>
      <p:pic>
        <p:nvPicPr>
          <p:cNvPr id="2052" name="Picture 4" descr="213,000+ Question Mark Stock Photos, Pictures &amp; Royalty-Free ...">
            <a:extLst>
              <a:ext uri="{FF2B5EF4-FFF2-40B4-BE49-F238E27FC236}">
                <a16:creationId xmlns:a16="http://schemas.microsoft.com/office/drawing/2014/main" id="{42316D0C-4189-B483-48A9-E496B2DBEE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9951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986A9-7966-4C67-9416-3206E0BF40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917498-9E00-EBF9-E468-6A9EAB8C3F1E}"/>
              </a:ext>
            </a:extLst>
          </p:cNvPr>
          <p:cNvSpPr>
            <a:spLocks noGrp="1"/>
          </p:cNvSpPr>
          <p:nvPr>
            <p:ph type="title"/>
          </p:nvPr>
        </p:nvSpPr>
        <p:spPr>
          <a:xfrm>
            <a:off x="7827084" y="228600"/>
            <a:ext cx="3961368" cy="1727200"/>
          </a:xfrm>
        </p:spPr>
        <p:txBody>
          <a:bodyPr>
            <a:noAutofit/>
          </a:bodyPr>
          <a:lstStyle/>
          <a:p>
            <a:r>
              <a:rPr lang="en-US" dirty="0"/>
              <a:t> Neander, </a:t>
            </a:r>
            <a:r>
              <a:rPr lang="en-US" i="1" dirty="0"/>
              <a:t>Church History</a:t>
            </a:r>
            <a:r>
              <a:rPr lang="en-US" dirty="0"/>
              <a:t>, volume 2, page 132</a:t>
            </a:r>
            <a:endParaRPr lang="en-US" sz="3600" i="1" dirty="0"/>
          </a:p>
        </p:txBody>
      </p:sp>
      <p:sp>
        <p:nvSpPr>
          <p:cNvPr id="6" name="TextBox 5">
            <a:extLst>
              <a:ext uri="{FF2B5EF4-FFF2-40B4-BE49-F238E27FC236}">
                <a16:creationId xmlns:a16="http://schemas.microsoft.com/office/drawing/2014/main" id="{B13BEACD-0060-6668-75E3-28A5CA0CDDE5}"/>
              </a:ext>
            </a:extLst>
          </p:cNvPr>
          <p:cNvSpPr txBox="1"/>
          <p:nvPr/>
        </p:nvSpPr>
        <p:spPr>
          <a:xfrm>
            <a:off x="531812" y="335845"/>
            <a:ext cx="6629400" cy="6247864"/>
          </a:xfrm>
          <a:prstGeom prst="rect">
            <a:avLst/>
          </a:prstGeom>
          <a:noFill/>
        </p:spPr>
        <p:txBody>
          <a:bodyPr wrap="square">
            <a:spAutoFit/>
          </a:bodyPr>
          <a:lstStyle/>
          <a:p>
            <a:r>
              <a:rPr lang="en-US" sz="4000" dirty="0"/>
              <a:t>This theocratical theory was already the prevailing one in the time of Constantine; and … the bishops voluntarily made themselves dependent on him by their disputes, </a:t>
            </a:r>
            <a:r>
              <a:rPr lang="en-US" sz="4000" i="1" dirty="0"/>
              <a:t>and by their determination to make use of the power of the State for the furtherance of their aims</a:t>
            </a:r>
            <a:r>
              <a:rPr lang="en-US" sz="4000" dirty="0"/>
              <a:t>.</a:t>
            </a:r>
            <a:endParaRPr lang="en-US" sz="13800" dirty="0"/>
          </a:p>
        </p:txBody>
      </p:sp>
      <p:pic>
        <p:nvPicPr>
          <p:cNvPr id="45058" name="Picture 2" descr="Bishops of Rome under Constantine the Great - Wikipedia">
            <a:extLst>
              <a:ext uri="{FF2B5EF4-FFF2-40B4-BE49-F238E27FC236}">
                <a16:creationId xmlns:a16="http://schemas.microsoft.com/office/drawing/2014/main" id="{B4B936AC-E057-8480-2710-30A17FFE22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009" r="38532"/>
          <a:stretch>
            <a:fillRect/>
          </a:stretch>
        </p:blipFill>
        <p:spPr bwMode="auto">
          <a:xfrm>
            <a:off x="8075611" y="1955800"/>
            <a:ext cx="3581401" cy="4558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2892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BA3C1-16B9-C188-F295-D23DC18327F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095C828-3B6A-388F-70CE-947B4E67EF21}"/>
              </a:ext>
            </a:extLst>
          </p:cNvPr>
          <p:cNvSpPr>
            <a:spLocks noGrp="1"/>
          </p:cNvSpPr>
          <p:nvPr>
            <p:ph type="title"/>
          </p:nvPr>
        </p:nvSpPr>
        <p:spPr>
          <a:xfrm>
            <a:off x="914161" y="457201"/>
            <a:ext cx="10360501" cy="1884679"/>
          </a:xfrm>
        </p:spPr>
        <p:txBody>
          <a:bodyPr>
            <a:noAutofit/>
          </a:bodyPr>
          <a:lstStyle/>
          <a:p>
            <a:pPr lvl="0"/>
            <a:r>
              <a:rPr lang="en-US" sz="6000" dirty="0"/>
              <a:t>19.  What is the “theocratical theory”?</a:t>
            </a:r>
            <a:endParaRPr lang="en-US" sz="28700" dirty="0"/>
          </a:p>
        </p:txBody>
      </p:sp>
      <p:pic>
        <p:nvPicPr>
          <p:cNvPr id="2052" name="Picture 4" descr="213,000+ Question Mark Stock Photos, Pictures &amp; Royalty-Free ...">
            <a:extLst>
              <a:ext uri="{FF2B5EF4-FFF2-40B4-BE49-F238E27FC236}">
                <a16:creationId xmlns:a16="http://schemas.microsoft.com/office/drawing/2014/main" id="{30818032-ED16-8C24-C0C6-87DF5E478D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EF93638-B854-E6FF-263E-0B04354F8D38}"/>
              </a:ext>
            </a:extLst>
          </p:cNvPr>
          <p:cNvSpPr txBox="1"/>
          <p:nvPr/>
        </p:nvSpPr>
        <p:spPr>
          <a:xfrm>
            <a:off x="989012" y="2397543"/>
            <a:ext cx="5791200" cy="3477875"/>
          </a:xfrm>
          <a:prstGeom prst="rect">
            <a:avLst/>
          </a:prstGeom>
          <a:noFill/>
        </p:spPr>
        <p:txBody>
          <a:bodyPr wrap="square">
            <a:spAutoFit/>
          </a:bodyPr>
          <a:lstStyle/>
          <a:p>
            <a:pPr lvl="0"/>
            <a:r>
              <a:rPr lang="en-US" sz="4400" b="1" dirty="0"/>
              <a:t>Answer:</a:t>
            </a:r>
            <a:r>
              <a:rPr lang="en-US" sz="4400" dirty="0"/>
              <a:t> The theory of government of a State by the immediate power or administration of God.</a:t>
            </a:r>
            <a:endParaRPr lang="en-US" sz="400000" dirty="0"/>
          </a:p>
        </p:txBody>
      </p:sp>
    </p:spTree>
    <p:extLst>
      <p:ext uri="{BB962C8B-B14F-4D97-AF65-F5344CB8AC3E}">
        <p14:creationId xmlns:p14="http://schemas.microsoft.com/office/powerpoint/2010/main" val="34380180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6351B-50FB-D1E8-9141-A560B735775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2CA3DA7-14D8-FF2A-508B-ACB53A95B438}"/>
              </a:ext>
            </a:extLst>
          </p:cNvPr>
          <p:cNvSpPr>
            <a:spLocks noGrp="1"/>
          </p:cNvSpPr>
          <p:nvPr>
            <p:ph type="body" sz="half" idx="2"/>
          </p:nvPr>
        </p:nvSpPr>
        <p:spPr>
          <a:xfrm>
            <a:off x="7759699" y="1828800"/>
            <a:ext cx="4367662" cy="4622800"/>
          </a:xfrm>
        </p:spPr>
        <p:txBody>
          <a:bodyPr>
            <a:noAutofit/>
          </a:bodyPr>
          <a:lstStyle/>
          <a:p>
            <a:r>
              <a:rPr lang="en-US" sz="3600" b="1" baseline="30000" dirty="0"/>
              <a:t>3 </a:t>
            </a:r>
            <a:r>
              <a:rPr lang="en-US" sz="3600" dirty="0"/>
              <a:t>And I saw one of his heads as it were wounded to death; and his deadly wound was healed: and all the world wondered after the beast.</a:t>
            </a:r>
            <a:endParaRPr lang="en-US" sz="8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E74961C-0BF6-66B2-9224-A97DA515EE9A}"/>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2052" name="Picture 4" descr="God's - THE COMEBACK &quot;And I saw one of his heads as it were wounded to  death; and his deadly wound was healed: and all the world wondered after  the beast.&quot; Revelation">
            <a:extLst>
              <a:ext uri="{FF2B5EF4-FFF2-40B4-BE49-F238E27FC236}">
                <a16:creationId xmlns:a16="http://schemas.microsoft.com/office/drawing/2014/main" id="{6B9DDDD4-DE30-AD32-43B1-31FC06BFB4B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27581"/>
          <a:stretch>
            <a:fillRect/>
          </a:stretch>
        </p:blipFill>
        <p:spPr bwMode="auto">
          <a:xfrm>
            <a:off x="227012" y="939800"/>
            <a:ext cx="7187680" cy="5275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4587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F4678-3593-A04C-8F0C-5C1DA0B731E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88D56B6-02C7-1EBA-32CD-A02A363856DC}"/>
              </a:ext>
            </a:extLst>
          </p:cNvPr>
          <p:cNvSpPr>
            <a:spLocks noGrp="1"/>
          </p:cNvSpPr>
          <p:nvPr>
            <p:ph type="title"/>
          </p:nvPr>
        </p:nvSpPr>
        <p:spPr>
          <a:xfrm>
            <a:off x="914161" y="457201"/>
            <a:ext cx="10360501" cy="1884679"/>
          </a:xfrm>
        </p:spPr>
        <p:txBody>
          <a:bodyPr>
            <a:noAutofit/>
          </a:bodyPr>
          <a:lstStyle/>
          <a:p>
            <a:pPr lvl="0"/>
            <a:r>
              <a:rPr lang="en-US" sz="5400" dirty="0"/>
              <a:t>20.  What then is the effect of a man-made theocracy?</a:t>
            </a:r>
            <a:endParaRPr lang="en-US" sz="59500" dirty="0"/>
          </a:p>
        </p:txBody>
      </p:sp>
      <p:pic>
        <p:nvPicPr>
          <p:cNvPr id="2052" name="Picture 4" descr="213,000+ Question Mark Stock Photos, Pictures &amp; Royalty-Free ...">
            <a:extLst>
              <a:ext uri="{FF2B5EF4-FFF2-40B4-BE49-F238E27FC236}">
                <a16:creationId xmlns:a16="http://schemas.microsoft.com/office/drawing/2014/main" id="{131CF991-9AD2-6FC9-78D9-72F39F464D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4DD770-1BDC-8C1B-9A02-B114594CF77E}"/>
              </a:ext>
            </a:extLst>
          </p:cNvPr>
          <p:cNvSpPr txBox="1"/>
          <p:nvPr/>
        </p:nvSpPr>
        <p:spPr>
          <a:xfrm>
            <a:off x="989012" y="2397543"/>
            <a:ext cx="5791200" cy="1446550"/>
          </a:xfrm>
          <a:prstGeom prst="rect">
            <a:avLst/>
          </a:prstGeom>
          <a:noFill/>
        </p:spPr>
        <p:txBody>
          <a:bodyPr wrap="square">
            <a:spAutoFit/>
          </a:bodyPr>
          <a:lstStyle/>
          <a:p>
            <a:pPr lvl="0"/>
            <a:r>
              <a:rPr lang="en-US" sz="4400" b="1" dirty="0"/>
              <a:t>Answer:</a:t>
            </a:r>
            <a:r>
              <a:rPr lang="en-US" sz="4400" dirty="0"/>
              <a:t> To put man in the place of God.</a:t>
            </a:r>
          </a:p>
        </p:txBody>
      </p:sp>
    </p:spTree>
    <p:extLst>
      <p:ext uri="{BB962C8B-B14F-4D97-AF65-F5344CB8AC3E}">
        <p14:creationId xmlns:p14="http://schemas.microsoft.com/office/powerpoint/2010/main" val="5121254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838A9-888D-6F77-485F-81346E94E98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843DC17-27C8-76D7-84D3-79951A2C8EB4}"/>
              </a:ext>
            </a:extLst>
          </p:cNvPr>
          <p:cNvSpPr>
            <a:spLocks noGrp="1"/>
          </p:cNvSpPr>
          <p:nvPr>
            <p:ph type="title"/>
          </p:nvPr>
        </p:nvSpPr>
        <p:spPr>
          <a:xfrm>
            <a:off x="914161" y="457201"/>
            <a:ext cx="10360501" cy="1884679"/>
          </a:xfrm>
        </p:spPr>
        <p:txBody>
          <a:bodyPr>
            <a:noAutofit/>
          </a:bodyPr>
          <a:lstStyle/>
          <a:p>
            <a:pPr lvl="0"/>
            <a:r>
              <a:rPr lang="en-US" sz="4800" dirty="0"/>
              <a:t>21.  Was this the outcome of the theocratical theory of the bishops of the fourth century?</a:t>
            </a:r>
            <a:endParaRPr lang="en-US" sz="102800" dirty="0"/>
          </a:p>
        </p:txBody>
      </p:sp>
      <p:pic>
        <p:nvPicPr>
          <p:cNvPr id="2052" name="Picture 4" descr="213,000+ Question Mark Stock Photos, Pictures &amp; Royalty-Free ...">
            <a:extLst>
              <a:ext uri="{FF2B5EF4-FFF2-40B4-BE49-F238E27FC236}">
                <a16:creationId xmlns:a16="http://schemas.microsoft.com/office/drawing/2014/main" id="{D8DA0136-E673-47C0-F5A2-09CDD697E2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7551C1A-21E1-9A96-8680-F3DA60A08673}"/>
              </a:ext>
            </a:extLst>
          </p:cNvPr>
          <p:cNvSpPr txBox="1"/>
          <p:nvPr/>
        </p:nvSpPr>
        <p:spPr>
          <a:xfrm>
            <a:off x="989012" y="2397543"/>
            <a:ext cx="5791200" cy="769441"/>
          </a:xfrm>
          <a:prstGeom prst="rect">
            <a:avLst/>
          </a:prstGeom>
          <a:noFill/>
        </p:spPr>
        <p:txBody>
          <a:bodyPr wrap="square">
            <a:spAutoFit/>
          </a:bodyPr>
          <a:lstStyle/>
          <a:p>
            <a:r>
              <a:rPr lang="en-US" sz="4400" i="1" dirty="0"/>
              <a:t>2 Thessalonians 2:3, 4</a:t>
            </a:r>
            <a:endParaRPr lang="en-US" sz="7200" dirty="0"/>
          </a:p>
        </p:txBody>
      </p:sp>
    </p:spTree>
    <p:extLst>
      <p:ext uri="{BB962C8B-B14F-4D97-AF65-F5344CB8AC3E}">
        <p14:creationId xmlns:p14="http://schemas.microsoft.com/office/powerpoint/2010/main" val="6455140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B3D46-4D7F-8506-F67C-5F9114CA580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D003EDA-CE95-7EFF-5713-5664393CAD19}"/>
              </a:ext>
            </a:extLst>
          </p:cNvPr>
          <p:cNvSpPr>
            <a:spLocks noGrp="1"/>
          </p:cNvSpPr>
          <p:nvPr>
            <p:ph type="body" sz="half" idx="2"/>
          </p:nvPr>
        </p:nvSpPr>
        <p:spPr>
          <a:xfrm>
            <a:off x="7759699" y="1651000"/>
            <a:ext cx="4367662" cy="4800600"/>
          </a:xfrm>
        </p:spPr>
        <p:txBody>
          <a:bodyPr>
            <a:noAutofit/>
          </a:bodyPr>
          <a:lstStyle/>
          <a:p>
            <a:r>
              <a:rPr lang="en-US" sz="3600" b="1" baseline="30000" dirty="0"/>
              <a:t>3 </a:t>
            </a:r>
            <a:r>
              <a:rPr lang="en-US" sz="3600" dirty="0"/>
              <a:t>Let no man deceive you by any means: for that day shall not come, except there come a falling away first, and that man of sin be revealed, the son of perdition;</a:t>
            </a:r>
            <a:endParaRPr lang="en-US" sz="4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E61FFFE-5FEE-4475-FFE6-E84468A621E0}"/>
              </a:ext>
            </a:extLst>
          </p:cNvPr>
          <p:cNvSpPr>
            <a:spLocks noGrp="1"/>
          </p:cNvSpPr>
          <p:nvPr>
            <p:ph type="title"/>
          </p:nvPr>
        </p:nvSpPr>
        <p:spPr>
          <a:xfrm>
            <a:off x="7770812" y="228600"/>
            <a:ext cx="4114800" cy="1422400"/>
          </a:xfrm>
        </p:spPr>
        <p:txBody>
          <a:bodyPr/>
          <a:lstStyle/>
          <a:p>
            <a:r>
              <a:rPr lang="en-US" sz="3600" dirty="0"/>
              <a:t>2 Thessalonians</a:t>
            </a:r>
            <a:br>
              <a:rPr lang="en-US" sz="4400" dirty="0"/>
            </a:br>
            <a:r>
              <a:rPr lang="en-US" sz="4400" dirty="0"/>
              <a:t>2:3</a:t>
            </a:r>
          </a:p>
        </p:txBody>
      </p:sp>
      <p:pic>
        <p:nvPicPr>
          <p:cNvPr id="14338" name="Picture 2" descr="Falling Away From God - Free Gift From God">
            <a:extLst>
              <a:ext uri="{FF2B5EF4-FFF2-40B4-BE49-F238E27FC236}">
                <a16:creationId xmlns:a16="http://schemas.microsoft.com/office/drawing/2014/main" id="{00D04D01-E0E2-1787-FBDF-776C1066D4B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3443" r="3799"/>
          <a:stretch>
            <a:fillRect/>
          </a:stretch>
        </p:blipFill>
        <p:spPr bwMode="auto">
          <a:xfrm>
            <a:off x="305637" y="240632"/>
            <a:ext cx="7084175" cy="6321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0394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2FA1-E158-9F07-81FA-8C3E75723D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46BD641-F5A7-7A1F-B0CF-FD6305319F25}"/>
              </a:ext>
            </a:extLst>
          </p:cNvPr>
          <p:cNvSpPr>
            <a:spLocks noGrp="1"/>
          </p:cNvSpPr>
          <p:nvPr>
            <p:ph type="body" sz="half" idx="2"/>
          </p:nvPr>
        </p:nvSpPr>
        <p:spPr>
          <a:xfrm>
            <a:off x="7835582" y="1752600"/>
            <a:ext cx="4125914" cy="4566920"/>
          </a:xfrm>
        </p:spPr>
        <p:txBody>
          <a:bodyPr>
            <a:noAutofit/>
          </a:bodyPr>
          <a:lstStyle/>
          <a:p>
            <a:r>
              <a:rPr lang="en-US" sz="3400" b="1" baseline="30000" dirty="0"/>
              <a:t>4 </a:t>
            </a:r>
            <a:r>
              <a:rPr lang="en-US" sz="3400" dirty="0"/>
              <a:t>Who </a:t>
            </a:r>
            <a:r>
              <a:rPr lang="en-US" sz="3400" dirty="0" err="1"/>
              <a:t>opposeth</a:t>
            </a:r>
            <a:r>
              <a:rPr lang="en-US" sz="3400" dirty="0"/>
              <a:t> and </a:t>
            </a:r>
            <a:r>
              <a:rPr lang="en-US" sz="3400" dirty="0" err="1"/>
              <a:t>exalteth</a:t>
            </a:r>
            <a:r>
              <a:rPr lang="en-US" sz="3400" dirty="0"/>
              <a:t> himself above all that is called God, or that is worshipped; so that he as God </a:t>
            </a:r>
            <a:r>
              <a:rPr lang="en-US" sz="3400" dirty="0" err="1"/>
              <a:t>sitteth</a:t>
            </a:r>
            <a:r>
              <a:rPr lang="en-US" sz="3400" dirty="0"/>
              <a:t> in the temple of God, shewing himself that he is God.</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3B5159F-2CE4-0B87-6DA7-2B142139E727}"/>
              </a:ext>
            </a:extLst>
          </p:cNvPr>
          <p:cNvSpPr>
            <a:spLocks noGrp="1"/>
          </p:cNvSpPr>
          <p:nvPr>
            <p:ph type="title"/>
          </p:nvPr>
        </p:nvSpPr>
        <p:spPr>
          <a:xfrm>
            <a:off x="7842250" y="533400"/>
            <a:ext cx="3960812" cy="990600"/>
          </a:xfrm>
        </p:spPr>
        <p:txBody>
          <a:bodyPr/>
          <a:lstStyle/>
          <a:p>
            <a:r>
              <a:rPr lang="en-US" dirty="0"/>
              <a:t>2 Thessalonians </a:t>
            </a:r>
            <a:r>
              <a:rPr lang="en-US" sz="5400" dirty="0"/>
              <a:t>2:4</a:t>
            </a:r>
            <a:endParaRPr lang="en-US" dirty="0"/>
          </a:p>
        </p:txBody>
      </p:sp>
      <p:pic>
        <p:nvPicPr>
          <p:cNvPr id="39938" name="Picture 2" descr="The Last Tiara Used in a Papal Coronation (Made by Scuola Beato Angelico in  Milan) ~ Liturgical Arts Journal">
            <a:extLst>
              <a:ext uri="{FF2B5EF4-FFF2-40B4-BE49-F238E27FC236}">
                <a16:creationId xmlns:a16="http://schemas.microsoft.com/office/drawing/2014/main" id="{65814AF5-7512-9851-30F9-B50A93ECCED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000" b="20358"/>
          <a:stretch>
            <a:fillRect/>
          </a:stretch>
        </p:blipFill>
        <p:spPr bwMode="auto">
          <a:xfrm>
            <a:off x="684212" y="393700"/>
            <a:ext cx="6421635" cy="5925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6605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5A4ED-5E99-1F8C-53E6-9599D5BF901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022194A-D94D-7F36-0CFB-1BAAE6EDAB81}"/>
              </a:ext>
            </a:extLst>
          </p:cNvPr>
          <p:cNvSpPr>
            <a:spLocks noGrp="1"/>
          </p:cNvSpPr>
          <p:nvPr>
            <p:ph type="body" sz="half" idx="2"/>
          </p:nvPr>
        </p:nvSpPr>
        <p:spPr>
          <a:xfrm>
            <a:off x="7759699" y="1828800"/>
            <a:ext cx="4367662" cy="4622800"/>
          </a:xfrm>
        </p:spPr>
        <p:txBody>
          <a:bodyPr>
            <a:noAutofit/>
          </a:bodyPr>
          <a:lstStyle/>
          <a:p>
            <a:r>
              <a:rPr lang="en-US" sz="3200" b="1" baseline="30000" dirty="0"/>
              <a:t>4 </a:t>
            </a:r>
            <a:r>
              <a:rPr lang="en-US" sz="3200" dirty="0"/>
              <a:t>And they worshipped the dragon which gave power unto the beast: and they worshipped the beast, saying, Who is like unto the beast? who is able to make war with him?</a:t>
            </a:r>
            <a:endParaRPr lang="en-US" sz="13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6EB675C-9004-E750-8D14-853201DC8FC2}"/>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4098" name="Picture 2" descr="Revelation 13 - The Dragon, Two Beasts, and the Mark - LDS Scripture  Teachings">
            <a:extLst>
              <a:ext uri="{FF2B5EF4-FFF2-40B4-BE49-F238E27FC236}">
                <a16:creationId xmlns:a16="http://schemas.microsoft.com/office/drawing/2014/main" id="{B4E6213A-4D47-B5F4-FA83-A4241C1C71A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7012" y="914400"/>
            <a:ext cx="7141568" cy="5227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51371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4939F-E6E5-2BDB-A6E7-626D4F0E8CD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ADD944E-32D2-3D7F-2CFB-0D641BC953A7}"/>
              </a:ext>
            </a:extLst>
          </p:cNvPr>
          <p:cNvSpPr>
            <a:spLocks noGrp="1"/>
          </p:cNvSpPr>
          <p:nvPr>
            <p:ph type="body" sz="half" idx="2"/>
          </p:nvPr>
        </p:nvSpPr>
        <p:spPr>
          <a:xfrm>
            <a:off x="7759699" y="1828800"/>
            <a:ext cx="4367662" cy="4622800"/>
          </a:xfrm>
        </p:spPr>
        <p:txBody>
          <a:bodyPr>
            <a:noAutofit/>
          </a:bodyPr>
          <a:lstStyle/>
          <a:p>
            <a:r>
              <a:rPr lang="en-US" sz="3600" b="1" baseline="30000" dirty="0"/>
              <a:t>5 </a:t>
            </a:r>
            <a:r>
              <a:rPr lang="en-US" sz="3600" dirty="0"/>
              <a:t>And there was given unto him a mouth speaking great things and blasphemies; and power was given unto him to continue forty and two months.</a:t>
            </a:r>
            <a:endParaRPr lang="en-US" sz="28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DB11B75-C56E-323A-8CEB-BF3D706D06E3}"/>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13:1-13</a:t>
            </a:r>
          </a:p>
        </p:txBody>
      </p:sp>
      <p:pic>
        <p:nvPicPr>
          <p:cNvPr id="5122" name="Picture 2" descr="3+ Thousand Calendar Days Pass Royalty-Free Images, Stock Photos &amp; Pictures  | Shutterstock">
            <a:extLst>
              <a:ext uri="{FF2B5EF4-FFF2-40B4-BE49-F238E27FC236}">
                <a16:creationId xmlns:a16="http://schemas.microsoft.com/office/drawing/2014/main" id="{A2DF1CB8-2344-1B19-74C1-ED5B1175379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294" r="10022" b="11905"/>
          <a:stretch>
            <a:fillRect/>
          </a:stretch>
        </p:blipFill>
        <p:spPr bwMode="auto">
          <a:xfrm>
            <a:off x="608012" y="542471"/>
            <a:ext cx="6553200" cy="5773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0686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Red Radial 16x9">
  <a:themeElements>
    <a:clrScheme name="Custom 3">
      <a:dk1>
        <a:srgbClr val="444200"/>
      </a:dk1>
      <a:lt1>
        <a:srgbClr val="EBF0BE"/>
      </a:lt1>
      <a:dk2>
        <a:srgbClr val="44546A"/>
      </a:dk2>
      <a:lt2>
        <a:srgbClr val="E2F874"/>
      </a:lt2>
      <a:accent1>
        <a:srgbClr val="375623"/>
      </a:accent1>
      <a:accent2>
        <a:srgbClr val="3A3838"/>
      </a:accent2>
      <a:accent3>
        <a:srgbClr val="171616"/>
      </a:accent3>
      <a:accent4>
        <a:srgbClr val="FFC000"/>
      </a:accent4>
      <a:accent5>
        <a:srgbClr val="CCCC00"/>
      </a:accent5>
      <a:accent6>
        <a:srgbClr val="484600"/>
      </a:accent6>
      <a:hlink>
        <a:srgbClr val="808000"/>
      </a:hlink>
      <a:folHlink>
        <a:srgbClr val="CCCC0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5357</TotalTime>
  <Words>2228</Words>
  <Application>Microsoft Office PowerPoint</Application>
  <PresentationFormat>Custom</PresentationFormat>
  <Paragraphs>156</Paragraphs>
  <Slides>75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75</vt:i4>
      </vt:variant>
    </vt:vector>
  </HeadingPairs>
  <TitlesOfParts>
    <vt:vector size="81" baseType="lpstr">
      <vt:lpstr>Arial</vt:lpstr>
      <vt:lpstr>Calibri</vt:lpstr>
      <vt:lpstr>Cambria</vt:lpstr>
      <vt:lpstr>Impact</vt:lpstr>
      <vt:lpstr>Imprint MT Shadow</vt:lpstr>
      <vt:lpstr>Red Radial 16x9</vt:lpstr>
      <vt:lpstr>PowerPoint Presentation</vt:lpstr>
      <vt:lpstr>PowerPoint Presentation</vt:lpstr>
      <vt:lpstr>The Third Angel’s Message Lesson 6:  The Development of the Beast</vt:lpstr>
      <vt:lpstr>The Beast Forming</vt:lpstr>
      <vt:lpstr>REVELATION 13:1-13</vt:lpstr>
      <vt:lpstr>REVELATION 13:1-13</vt:lpstr>
      <vt:lpstr>REVELATION 13:1-13</vt:lpstr>
      <vt:lpstr>REVELATION 13:1-13</vt:lpstr>
      <vt:lpstr>REVELATION 13:1-13</vt:lpstr>
      <vt:lpstr>REVELATION 13:1-13</vt:lpstr>
      <vt:lpstr>REVELATION 13:1-13</vt:lpstr>
      <vt:lpstr>REVELATION 13:1-13</vt:lpstr>
      <vt:lpstr>REVELATION 13:1-13</vt:lpstr>
      <vt:lpstr>REVELATION 13:1-13</vt:lpstr>
      <vt:lpstr>REVELATION 13:1-13</vt:lpstr>
      <vt:lpstr>REVELATION 13:1-13</vt:lpstr>
      <vt:lpstr>REVELATION 13:1-13</vt:lpstr>
      <vt:lpstr>1.  What power is represented by the first beast of Revelation 13?</vt:lpstr>
      <vt:lpstr>STEP 1</vt:lpstr>
      <vt:lpstr>2.  From what was it developed?</vt:lpstr>
      <vt:lpstr>2 Thessalonians 2:3</vt:lpstr>
      <vt:lpstr>3. In what was shown the first definite evidence of falling away from the truth of God?</vt:lpstr>
      <vt:lpstr>The First What??</vt:lpstr>
      <vt:lpstr>The First What??</vt:lpstr>
      <vt:lpstr>The Dura-Eropos Church:  The earliest identified Christian House Church (233-256 AD)</vt:lpstr>
      <vt:lpstr>Archbasilica of Saint John Lateran (Founded 324 AD)</vt:lpstr>
      <vt:lpstr>Early Christian Art:  Bible Stories</vt:lpstr>
      <vt:lpstr>Later Christian Art: Solar Focus </vt:lpstr>
      <vt:lpstr>Early Christian Symbols:  Anchor, Ichthys, Chi-Rho</vt:lpstr>
      <vt:lpstr>Later Christian symbols:</vt:lpstr>
      <vt:lpstr>Mosheim,  Church History</vt:lpstr>
      <vt:lpstr>Mosheim,  Church History</vt:lpstr>
      <vt:lpstr>Mosheim,  Church History</vt:lpstr>
      <vt:lpstr>Heathen Mysteries</vt:lpstr>
      <vt:lpstr>Heathen Mysteries</vt:lpstr>
      <vt:lpstr>Heathen Mysteries</vt:lpstr>
      <vt:lpstr>Heathen Mysteries</vt:lpstr>
      <vt:lpstr>Why this matters:</vt:lpstr>
      <vt:lpstr>5. What worship was the most widely prevalent among all ancient nations?</vt:lpstr>
      <vt:lpstr>Talbot W. Chambers,  Old Testament Student, Jan. 1886</vt:lpstr>
      <vt:lpstr>6. When this worship was not directed to an image, how was it performed?</vt:lpstr>
      <vt:lpstr>Mosheim, Church History</vt:lpstr>
      <vt:lpstr>Mosheim, Church History</vt:lpstr>
      <vt:lpstr>Ezekiel 8:16</vt:lpstr>
      <vt:lpstr>7. Was this custom adopted by some who called themselves Christians?</vt:lpstr>
      <vt:lpstr>Mosheim, Church History</vt:lpstr>
      <vt:lpstr>PowerPoint Presentation</vt:lpstr>
      <vt:lpstr>STEP 2</vt:lpstr>
      <vt:lpstr>8.  What day was especially devoted to the sun?</vt:lpstr>
      <vt:lpstr>9. Was that day adopted by these Christians also?</vt:lpstr>
      <vt:lpstr>North British Review, as quoted in History of the Sabbath</vt:lpstr>
      <vt:lpstr>STEP 3</vt:lpstr>
      <vt:lpstr>10. Upon what is the Papacy built?</vt:lpstr>
      <vt:lpstr>2 Thessalonians 2:4</vt:lpstr>
      <vt:lpstr>11.  In behalf of what was manifested the first arrogant claims of the Papacy?</vt:lpstr>
      <vt:lpstr>12. By whom?</vt:lpstr>
      <vt:lpstr>13.  What did he command?</vt:lpstr>
      <vt:lpstr>Mosheim, Church History</vt:lpstr>
      <vt:lpstr>Mosheim, Church History</vt:lpstr>
      <vt:lpstr>14.  How early in the second century had this question been made an important one?</vt:lpstr>
      <vt:lpstr>Mosheim, Church History</vt:lpstr>
      <vt:lpstr>STEP 4</vt:lpstr>
      <vt:lpstr>15.  What is the characteristic of the Papacy as a world power?</vt:lpstr>
      <vt:lpstr>16.  When was the union of Church and State formed, out of which grew the Papacy?</vt:lpstr>
      <vt:lpstr>17. What was the condition and work of most of the bishops at this time?</vt:lpstr>
      <vt:lpstr> Neander, Church History, volume 2, page 16, Torrey’s edition.</vt:lpstr>
      <vt:lpstr>18.  What had these bishops determined to do?</vt:lpstr>
      <vt:lpstr> Neander, Church History, volume 2, page 132</vt:lpstr>
      <vt:lpstr>19.  What is the “theocratical theory”?</vt:lpstr>
      <vt:lpstr>20.  What then is the effect of a man-made theocracy?</vt:lpstr>
      <vt:lpstr>21.  Was this the outcome of the theocratical theory of the bishops of the fourth century?</vt:lpstr>
      <vt:lpstr>2 Thessalonians 2:3</vt:lpstr>
      <vt:lpstr>2 Thessalonians 2:4</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55</cp:revision>
  <cp:lastPrinted>2026-01-03T07:02:29Z</cp:lastPrinted>
  <dcterms:created xsi:type="dcterms:W3CDTF">2023-04-28T23:24:12Z</dcterms:created>
  <dcterms:modified xsi:type="dcterms:W3CDTF">2026-02-07T07:29:13Z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