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6"/>
  </p:notesMasterIdLst>
  <p:handoutMasterIdLst>
    <p:handoutMasterId r:id="rId87"/>
  </p:handoutMasterIdLst>
  <p:sldIdLst>
    <p:sldId id="469" r:id="rId2"/>
    <p:sldId id="470" r:id="rId3"/>
    <p:sldId id="279" r:id="rId4"/>
    <p:sldId id="565" r:id="rId5"/>
    <p:sldId id="609" r:id="rId6"/>
    <p:sldId id="644" r:id="rId7"/>
    <p:sldId id="645" r:id="rId8"/>
    <p:sldId id="608" r:id="rId9"/>
    <p:sldId id="576" r:id="rId10"/>
    <p:sldId id="638" r:id="rId11"/>
    <p:sldId id="640" r:id="rId12"/>
    <p:sldId id="647" r:id="rId13"/>
    <p:sldId id="646" r:id="rId14"/>
    <p:sldId id="651" r:id="rId15"/>
    <p:sldId id="649" r:id="rId16"/>
    <p:sldId id="653" r:id="rId17"/>
    <p:sldId id="654" r:id="rId18"/>
    <p:sldId id="652" r:id="rId19"/>
    <p:sldId id="650" r:id="rId20"/>
    <p:sldId id="648" r:id="rId21"/>
    <p:sldId id="655" r:id="rId22"/>
    <p:sldId id="659" r:id="rId23"/>
    <p:sldId id="660" r:id="rId24"/>
    <p:sldId id="662" r:id="rId25"/>
    <p:sldId id="663" r:id="rId26"/>
    <p:sldId id="664" r:id="rId27"/>
    <p:sldId id="666" r:id="rId28"/>
    <p:sldId id="665" r:id="rId29"/>
    <p:sldId id="667" r:id="rId30"/>
    <p:sldId id="668" r:id="rId31"/>
    <p:sldId id="657" r:id="rId32"/>
    <p:sldId id="669" r:id="rId33"/>
    <p:sldId id="658" r:id="rId34"/>
    <p:sldId id="671" r:id="rId35"/>
    <p:sldId id="672" r:id="rId36"/>
    <p:sldId id="673" r:id="rId37"/>
    <p:sldId id="674" r:id="rId38"/>
    <p:sldId id="670" r:id="rId39"/>
    <p:sldId id="675" r:id="rId40"/>
    <p:sldId id="676" r:id="rId41"/>
    <p:sldId id="678" r:id="rId42"/>
    <p:sldId id="677" r:id="rId43"/>
    <p:sldId id="679" r:id="rId44"/>
    <p:sldId id="680" r:id="rId45"/>
    <p:sldId id="681" r:id="rId46"/>
    <p:sldId id="682" r:id="rId47"/>
    <p:sldId id="683" r:id="rId48"/>
    <p:sldId id="686" r:id="rId49"/>
    <p:sldId id="578" r:id="rId50"/>
    <p:sldId id="685" r:id="rId51"/>
    <p:sldId id="684" r:id="rId52"/>
    <p:sldId id="689" r:id="rId53"/>
    <p:sldId id="690" r:id="rId54"/>
    <p:sldId id="691" r:id="rId55"/>
    <p:sldId id="692" r:id="rId56"/>
    <p:sldId id="688" r:id="rId57"/>
    <p:sldId id="693" r:id="rId58"/>
    <p:sldId id="694" r:id="rId59"/>
    <p:sldId id="695" r:id="rId60"/>
    <p:sldId id="696" r:id="rId61"/>
    <p:sldId id="697" r:id="rId62"/>
    <p:sldId id="698" r:id="rId63"/>
    <p:sldId id="699" r:id="rId64"/>
    <p:sldId id="700" r:id="rId65"/>
    <p:sldId id="701" r:id="rId66"/>
    <p:sldId id="702" r:id="rId67"/>
    <p:sldId id="703" r:id="rId68"/>
    <p:sldId id="706" r:id="rId69"/>
    <p:sldId id="705" r:id="rId70"/>
    <p:sldId id="707" r:id="rId71"/>
    <p:sldId id="708" r:id="rId72"/>
    <p:sldId id="709" r:id="rId73"/>
    <p:sldId id="710" r:id="rId74"/>
    <p:sldId id="711" r:id="rId75"/>
    <p:sldId id="712" r:id="rId76"/>
    <p:sldId id="713" r:id="rId77"/>
    <p:sldId id="714" r:id="rId78"/>
    <p:sldId id="704" r:id="rId79"/>
    <p:sldId id="715" r:id="rId80"/>
    <p:sldId id="716" r:id="rId81"/>
    <p:sldId id="717" r:id="rId82"/>
    <p:sldId id="610" r:id="rId83"/>
    <p:sldId id="367" r:id="rId84"/>
    <p:sldId id="471" r:id="rId85"/>
  </p:sldIdLst>
  <p:sldSz cx="12188825" cy="6858000"/>
  <p:notesSz cx="6953250" cy="923925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6" pos="3839">
          <p15:clr>
            <a:srgbClr val="A4A3A4"/>
          </p15:clr>
        </p15:guide>
      </p15:sldGuideLst>
    </p:ext>
    <p:ext uri="{2D200454-40CA-4A62-9FC3-DE9A4176ACB9}">
      <p15:notesGuideLst xmlns:p15="http://schemas.microsoft.com/office/powerpoint/2012/main">
        <p15:guide id="1" orient="horz" pos="2910" userDrawn="1">
          <p15:clr>
            <a:srgbClr val="A4A3A4"/>
          </p15:clr>
        </p15:guide>
        <p15:guide id="2" pos="219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5448"/>
    <a:srgbClr val="40584B"/>
    <a:srgbClr val="435C4F"/>
    <a:srgbClr val="F0F0F0"/>
    <a:srgbClr val="FFCC66"/>
    <a:srgbClr val="630D01"/>
    <a:srgbClr val="881903"/>
    <a:srgbClr val="320700"/>
    <a:srgbClr val="663300"/>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7" autoAdjust="0"/>
    <p:restoredTop sz="94280" autoAdjust="0"/>
  </p:normalViewPr>
  <p:slideViewPr>
    <p:cSldViewPr>
      <p:cViewPr varScale="1">
        <p:scale>
          <a:sx n="49" d="100"/>
          <a:sy n="49" d="100"/>
        </p:scale>
        <p:origin x="51" y="504"/>
      </p:cViewPr>
      <p:guideLst>
        <p:guide orient="horz" pos="2160"/>
        <p:guide pos="3839"/>
      </p:guideLst>
    </p:cSldViewPr>
  </p:slideViewPr>
  <p:notesTextViewPr>
    <p:cViewPr>
      <p:scale>
        <a:sx n="1" d="1"/>
        <a:sy n="1" d="1"/>
      </p:scale>
      <p:origin x="0" y="0"/>
    </p:cViewPr>
  </p:notesTextViewPr>
  <p:sorterViewPr>
    <p:cViewPr>
      <p:scale>
        <a:sx n="100" d="100"/>
        <a:sy n="100" d="100"/>
      </p:scale>
      <p:origin x="0" y="-36420"/>
    </p:cViewPr>
  </p:sorterViewPr>
  <p:notesViewPr>
    <p:cSldViewPr showGuides="1">
      <p:cViewPr varScale="1">
        <p:scale>
          <a:sx n="63" d="100"/>
          <a:sy n="63" d="100"/>
        </p:scale>
        <p:origin x="2838" y="108"/>
      </p:cViewPr>
      <p:guideLst>
        <p:guide orient="horz" pos="2910"/>
        <p:guide pos="219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heme" Target="theme/theme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handoutMaster" Target="handoutMasters/handout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1963"/>
          </a:xfrm>
          <a:prstGeom prst="rect">
            <a:avLst/>
          </a:prstGeom>
        </p:spPr>
        <p:txBody>
          <a:bodyPr vert="horz" lIns="92515" tIns="46258" rIns="92515" bIns="46258" rtlCol="0"/>
          <a:lstStyle>
            <a:lvl1pPr algn="l">
              <a:defRPr sz="1200"/>
            </a:lvl1pPr>
          </a:lstStyle>
          <a:p>
            <a:endParaRPr/>
          </a:p>
        </p:txBody>
      </p:sp>
      <p:sp>
        <p:nvSpPr>
          <p:cNvPr id="3" name="Date Placeholder 2"/>
          <p:cNvSpPr>
            <a:spLocks noGrp="1"/>
          </p:cNvSpPr>
          <p:nvPr>
            <p:ph type="dt" sz="quarter" idx="1"/>
          </p:nvPr>
        </p:nvSpPr>
        <p:spPr>
          <a:xfrm>
            <a:off x="3938566" y="0"/>
            <a:ext cx="3013075" cy="461963"/>
          </a:xfrm>
          <a:prstGeom prst="rect">
            <a:avLst/>
          </a:prstGeom>
        </p:spPr>
        <p:txBody>
          <a:bodyPr vert="horz" lIns="92515" tIns="46258" rIns="92515" bIns="46258" rtlCol="0"/>
          <a:lstStyle>
            <a:lvl1pPr algn="r">
              <a:defRPr sz="1200"/>
            </a:lvl1pPr>
          </a:lstStyle>
          <a:p>
            <a:fld id="{4954C6E1-AF92-4FB7-A013-0B520EBC30AE}" type="datetimeFigureOut">
              <a:rPr lang="en-US"/>
              <a:t>2/14/2026</a:t>
            </a:fld>
            <a:endParaRPr/>
          </a:p>
        </p:txBody>
      </p:sp>
      <p:sp>
        <p:nvSpPr>
          <p:cNvPr id="4" name="Footer Placeholder 3"/>
          <p:cNvSpPr>
            <a:spLocks noGrp="1"/>
          </p:cNvSpPr>
          <p:nvPr>
            <p:ph type="ftr" sz="quarter" idx="2"/>
          </p:nvPr>
        </p:nvSpPr>
        <p:spPr>
          <a:xfrm>
            <a:off x="0" y="8775684"/>
            <a:ext cx="3013075" cy="461963"/>
          </a:xfrm>
          <a:prstGeom prst="rect">
            <a:avLst/>
          </a:prstGeom>
        </p:spPr>
        <p:txBody>
          <a:bodyPr vert="horz" lIns="92515" tIns="46258" rIns="92515" bIns="46258" rtlCol="0" anchor="b"/>
          <a:lstStyle>
            <a:lvl1pPr algn="l">
              <a:defRPr sz="1200"/>
            </a:lvl1pPr>
          </a:lstStyle>
          <a:p>
            <a:endParaRPr/>
          </a:p>
        </p:txBody>
      </p:sp>
      <p:sp>
        <p:nvSpPr>
          <p:cNvPr id="5" name="Slide Number Placeholder 4"/>
          <p:cNvSpPr>
            <a:spLocks noGrp="1"/>
          </p:cNvSpPr>
          <p:nvPr>
            <p:ph type="sldNum" sz="quarter" idx="3"/>
          </p:nvPr>
        </p:nvSpPr>
        <p:spPr>
          <a:xfrm>
            <a:off x="3938566" y="8775684"/>
            <a:ext cx="3013075" cy="461963"/>
          </a:xfrm>
          <a:prstGeom prst="rect">
            <a:avLst/>
          </a:prstGeom>
        </p:spPr>
        <p:txBody>
          <a:bodyPr vert="horz" lIns="92515" tIns="46258" rIns="92515" bIns="46258" rtlCol="0" anchor="b"/>
          <a:lstStyle>
            <a:lvl1pPr algn="r">
              <a:defRPr sz="1200"/>
            </a:lvl1pPr>
          </a:lstStyle>
          <a:p>
            <a:fld id="{DA52D9BF-D574-4807-B36C-9E2A025BE826}" type="slidenum">
              <a:rPr/>
              <a:t>‹#›</a:t>
            </a:fld>
            <a:endParaRPr/>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1963"/>
          </a:xfrm>
          <a:prstGeom prst="rect">
            <a:avLst/>
          </a:prstGeom>
        </p:spPr>
        <p:txBody>
          <a:bodyPr vert="horz" lIns="92515" tIns="46258" rIns="92515" bIns="46258" rtlCol="0"/>
          <a:lstStyle>
            <a:lvl1pPr algn="l">
              <a:defRPr sz="1200"/>
            </a:lvl1pPr>
          </a:lstStyle>
          <a:p>
            <a:endParaRPr/>
          </a:p>
        </p:txBody>
      </p:sp>
      <p:sp>
        <p:nvSpPr>
          <p:cNvPr id="3" name="Date Placeholder 2"/>
          <p:cNvSpPr>
            <a:spLocks noGrp="1"/>
          </p:cNvSpPr>
          <p:nvPr>
            <p:ph type="dt" idx="1"/>
          </p:nvPr>
        </p:nvSpPr>
        <p:spPr>
          <a:xfrm>
            <a:off x="3938566" y="0"/>
            <a:ext cx="3013075" cy="461963"/>
          </a:xfrm>
          <a:prstGeom prst="rect">
            <a:avLst/>
          </a:prstGeom>
        </p:spPr>
        <p:txBody>
          <a:bodyPr vert="horz" lIns="92515" tIns="46258" rIns="92515" bIns="46258" rtlCol="0"/>
          <a:lstStyle>
            <a:lvl1pPr algn="r">
              <a:defRPr sz="1200"/>
            </a:lvl1pPr>
          </a:lstStyle>
          <a:p>
            <a:fld id="{95C10850-0874-4A61-99B4-D613C5E8D9EA}" type="datetimeFigureOut">
              <a:rPr lang="en-US"/>
              <a:t>2/14/2026</a:t>
            </a:fld>
            <a:endParaRPr/>
          </a:p>
        </p:txBody>
      </p:sp>
      <p:sp>
        <p:nvSpPr>
          <p:cNvPr id="4" name="Slide Image Placeholder 3"/>
          <p:cNvSpPr>
            <a:spLocks noGrp="1" noRot="1" noChangeAspect="1"/>
          </p:cNvSpPr>
          <p:nvPr>
            <p:ph type="sldImg" idx="2"/>
          </p:nvPr>
        </p:nvSpPr>
        <p:spPr>
          <a:xfrm>
            <a:off x="398463" y="692150"/>
            <a:ext cx="6156325" cy="3465513"/>
          </a:xfrm>
          <a:prstGeom prst="rect">
            <a:avLst/>
          </a:prstGeom>
          <a:noFill/>
          <a:ln w="12700">
            <a:solidFill>
              <a:prstClr val="black"/>
            </a:solidFill>
          </a:ln>
        </p:spPr>
        <p:txBody>
          <a:bodyPr vert="horz" lIns="92515" tIns="46258" rIns="92515" bIns="46258" rtlCol="0" anchor="ctr"/>
          <a:lstStyle/>
          <a:p>
            <a:endParaRPr/>
          </a:p>
        </p:txBody>
      </p:sp>
      <p:sp>
        <p:nvSpPr>
          <p:cNvPr id="5" name="Notes Placeholder 4"/>
          <p:cNvSpPr>
            <a:spLocks noGrp="1"/>
          </p:cNvSpPr>
          <p:nvPr>
            <p:ph type="body" sz="quarter" idx="3"/>
          </p:nvPr>
        </p:nvSpPr>
        <p:spPr>
          <a:xfrm>
            <a:off x="695325" y="4388644"/>
            <a:ext cx="5562600" cy="4157663"/>
          </a:xfrm>
          <a:prstGeom prst="rect">
            <a:avLst/>
          </a:prstGeom>
        </p:spPr>
        <p:txBody>
          <a:bodyPr vert="horz" lIns="92515" tIns="46258" rIns="92515" bIns="46258"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775684"/>
            <a:ext cx="3013075" cy="461963"/>
          </a:xfrm>
          <a:prstGeom prst="rect">
            <a:avLst/>
          </a:prstGeom>
        </p:spPr>
        <p:txBody>
          <a:bodyPr vert="horz" lIns="92515" tIns="46258" rIns="92515" bIns="46258" rtlCol="0" anchor="b"/>
          <a:lstStyle>
            <a:lvl1pPr algn="l">
              <a:defRPr sz="1200"/>
            </a:lvl1pPr>
          </a:lstStyle>
          <a:p>
            <a:endParaRPr/>
          </a:p>
        </p:txBody>
      </p:sp>
      <p:sp>
        <p:nvSpPr>
          <p:cNvPr id="7" name="Slide Number Placeholder 6"/>
          <p:cNvSpPr>
            <a:spLocks noGrp="1"/>
          </p:cNvSpPr>
          <p:nvPr>
            <p:ph type="sldNum" sz="quarter" idx="5"/>
          </p:nvPr>
        </p:nvSpPr>
        <p:spPr>
          <a:xfrm>
            <a:off x="3938566" y="8775684"/>
            <a:ext cx="3013075" cy="461963"/>
          </a:xfrm>
          <a:prstGeom prst="rect">
            <a:avLst/>
          </a:prstGeom>
        </p:spPr>
        <p:txBody>
          <a:bodyPr vert="horz" lIns="92515" tIns="46258" rIns="92515" bIns="46258" rtlCol="0" anchor="b"/>
          <a:lstStyle>
            <a:lvl1pPr algn="r">
              <a:defRPr sz="1200"/>
            </a:lvl1pPr>
          </a:lstStyle>
          <a:p>
            <a:fld id="{9E11EC53-F507-411E-9ADC-FBCFECE09D3D}" type="slidenum">
              <a:rPr/>
              <a:t>‹#›</a:t>
            </a:fld>
            <a:endParaRPr/>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62" name="Rectangle 61"/>
          <p:cNvSpPr/>
          <p:nvPr/>
        </p:nvSpPr>
        <p:spPr bwMode="hidden">
          <a:xfrm>
            <a:off x="0" y="1905001"/>
            <a:ext cx="12188825" cy="214825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lnSpc>
                <a:spcPct val="90000"/>
              </a:lnSpc>
            </a:pPr>
            <a:endParaRPr sz="3200">
              <a:solidFill>
                <a:schemeClr val="tx2"/>
              </a:solidFill>
            </a:endParaRPr>
          </a:p>
        </p:txBody>
      </p:sp>
      <p:sp>
        <p:nvSpPr>
          <p:cNvPr id="2" name="Title 1"/>
          <p:cNvSpPr>
            <a:spLocks noGrp="1"/>
          </p:cNvSpPr>
          <p:nvPr>
            <p:ph type="ctrTitle"/>
          </p:nvPr>
        </p:nvSpPr>
        <p:spPr>
          <a:xfrm>
            <a:off x="1218883" y="1905002"/>
            <a:ext cx="9751060" cy="2147926"/>
          </a:xfrm>
        </p:spPr>
        <p:txBody>
          <a:bodyPr anchor="ctr">
            <a:normAutofit/>
          </a:bodyPr>
          <a:lstStyle>
            <a:lvl1pPr algn="ctr">
              <a:defRPr sz="4400" cap="all" normalizeH="0" baseline="0"/>
            </a:lvl1pPr>
          </a:lstStyle>
          <a:p>
            <a:r>
              <a:rPr lang="en-US"/>
              <a:t>Click to edit Master title style</a:t>
            </a:r>
            <a:endParaRPr/>
          </a:p>
        </p:txBody>
      </p:sp>
      <p:sp>
        <p:nvSpPr>
          <p:cNvPr id="3" name="Subtitle 2"/>
          <p:cNvSpPr>
            <a:spLocks noGrp="1"/>
          </p:cNvSpPr>
          <p:nvPr>
            <p:ph type="subTitle" idx="1"/>
          </p:nvPr>
        </p:nvSpPr>
        <p:spPr>
          <a:xfrm>
            <a:off x="1218883" y="4140200"/>
            <a:ext cx="9751060" cy="1016000"/>
          </a:xfrm>
        </p:spPr>
        <p:txBody>
          <a:bodyPr>
            <a:normAutofit/>
          </a:bodyPr>
          <a:lstStyle>
            <a:lvl1pPr marL="0" indent="0" algn="ctr">
              <a:spcBef>
                <a:spcPts val="0"/>
              </a:spcBef>
              <a:buNone/>
              <a:defRPr sz="280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e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chorCtr="0">
            <a:normAutofit/>
          </a:bodyPr>
          <a:lstStyle>
            <a:lvl1pPr algn="l">
              <a:defRPr sz="3200" b="0"/>
            </a:lvl1pPr>
          </a:lstStyle>
          <a:p>
            <a:r>
              <a:rPr lang="en-US"/>
              <a:t>Click to edit Master title style</a:t>
            </a:r>
            <a:endParaRPr/>
          </a:p>
        </p:txBody>
      </p:sp>
      <p:sp>
        <p:nvSpPr>
          <p:cNvPr id="9" name="Rectangle 8" descr="&#10;"/>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8" y="482600"/>
            <a:ext cx="6602281" cy="5842001"/>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dirty="0"/>
          </a:p>
        </p:txBody>
      </p:sp>
      <p:sp>
        <p:nvSpPr>
          <p:cNvPr id="4" name="Text Placeholder 3"/>
          <p:cNvSpPr>
            <a:spLocks noGrp="1"/>
          </p:cNvSpPr>
          <p:nvPr>
            <p:ph type="body" sz="half" idx="2"/>
          </p:nvPr>
        </p:nvSpPr>
        <p:spPr>
          <a:xfrm>
            <a:off x="7821163" y="2108200"/>
            <a:ext cx="3961368" cy="426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extLst>
      <p:ext uri="{BB962C8B-B14F-4D97-AF65-F5344CB8AC3E}">
        <p14:creationId xmlns:p14="http://schemas.microsoft.com/office/powerpoint/2010/main" val="207630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669581">
              <a:defRPr baseline="0"/>
            </a:lvl6pPr>
            <a:lvl7pPr marL="2669581">
              <a:defRPr baseline="0"/>
            </a:lvl7pPr>
            <a:lvl8pPr marL="2669581">
              <a:defRPr baseline="0"/>
            </a:lvl8pPr>
            <a:lvl9pPr marL="2669581">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2/14/2026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40043" y="482599"/>
            <a:ext cx="1843982" cy="5791201"/>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914162" y="482599"/>
            <a:ext cx="9040045" cy="5791201"/>
          </a:xfrm>
        </p:spPr>
        <p:txBody>
          <a:bodyPr vert="eaVert"/>
          <a:lstStyle>
            <a:lvl5pPr>
              <a:defRPr/>
            </a:lvl5pPr>
            <a:lvl6pPr>
              <a:defRPr/>
            </a:lvl6pPr>
            <a:lvl7pPr>
              <a:defRPr/>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2/14/2026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2/14/2026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1218883" y="1524000"/>
            <a:ext cx="9751060" cy="1992597"/>
          </a:xfrm>
        </p:spPr>
        <p:txBody>
          <a:bodyPr anchor="b" anchorCtr="0">
            <a:noAutofit/>
          </a:bodyPr>
          <a:lstStyle>
            <a:lvl1pPr algn="ctr">
              <a:defRPr sz="4400" b="0" cap="all" baseline="0"/>
            </a:lvl1pPr>
          </a:lstStyle>
          <a:p>
            <a:r>
              <a:rPr lang="en-US"/>
              <a:t>Click to edit Master title style</a:t>
            </a:r>
            <a:endParaRPr/>
          </a:p>
        </p:txBody>
      </p:sp>
      <p:sp>
        <p:nvSpPr>
          <p:cNvPr id="3" name="Text Placeholder 2"/>
          <p:cNvSpPr>
            <a:spLocks noGrp="1"/>
          </p:cNvSpPr>
          <p:nvPr>
            <p:ph type="body" idx="1"/>
          </p:nvPr>
        </p:nvSpPr>
        <p:spPr>
          <a:xfrm>
            <a:off x="1218883" y="3632200"/>
            <a:ext cx="9751060" cy="1016000"/>
          </a:xfrm>
        </p:spPr>
        <p:txBody>
          <a:bodyPr anchor="t" anchorCtr="0">
            <a:noAutofit/>
          </a:bodyPr>
          <a:lstStyle>
            <a:lvl1pPr marL="0" indent="0" algn="ctr">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2/14/2026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914162" y="1803401"/>
            <a:ext cx="4977104" cy="4470400"/>
          </a:xfrm>
        </p:spPr>
        <p:txBody>
          <a:bodyPr>
            <a:normAutofit/>
          </a:bodyPr>
          <a:lstStyle>
            <a:lvl1pPr>
              <a:defRPr sz="2400"/>
            </a:lvl1pPr>
            <a:lvl2pPr>
              <a:defRPr sz="2000"/>
            </a:lvl2pPr>
            <a:lvl3pPr>
              <a:defRPr sz="1800"/>
            </a:lvl3pPr>
            <a:lvl4pPr>
              <a:defRPr sz="1600"/>
            </a:lvl4pPr>
            <a:lvl5pPr>
              <a:defRPr sz="1400"/>
            </a:lvl5pPr>
            <a:lvl6pPr>
              <a:defRPr sz="1400"/>
            </a:lvl6pPr>
            <a:lvl7pPr marL="2669581">
              <a:defRPr sz="1400"/>
            </a:lvl7pPr>
            <a:lvl8pPr marL="2669581">
              <a:defRPr sz="1400"/>
            </a:lvl8pPr>
            <a:lvl9pPr marL="2669581">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97559" y="1803401"/>
            <a:ext cx="4977104" cy="4470400"/>
          </a:xfrm>
        </p:spPr>
        <p:txBody>
          <a:bodyPr>
            <a:normAutofit/>
          </a:bodyPr>
          <a:lstStyle>
            <a:lvl1pPr>
              <a:defRPr sz="2400"/>
            </a:lvl1pPr>
            <a:lvl2pPr>
              <a:defRPr sz="2000"/>
            </a:lvl2pPr>
            <a:lvl3pPr>
              <a:defRPr sz="1800"/>
            </a:lvl3pPr>
            <a:lvl4pPr>
              <a:defRPr sz="1600"/>
            </a:lvl4pPr>
            <a:lvl5pPr>
              <a:defRPr sz="1400"/>
            </a:lvl5pPr>
            <a:lvl6pPr marL="2669581">
              <a:defRPr sz="1400" baseline="0"/>
            </a:lvl6pPr>
            <a:lvl7pPr marL="2669581">
              <a:defRPr sz="1400" baseline="0"/>
            </a:lvl7pPr>
            <a:lvl8pPr marL="2669581">
              <a:defRPr sz="1400" baseline="0"/>
            </a:lvl8pPr>
            <a:lvl9pPr marL="2669581">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3B9B9059-F1D6-41D0-95CF-D21CAA096B3A}" type="datetimeFigureOut">
              <a:rPr lang="en-US"/>
              <a:t>2/14/2026</a:t>
            </a:fld>
            <a:endParaRPr/>
          </a:p>
        </p:txBody>
      </p:sp>
      <p:sp>
        <p:nvSpPr>
          <p:cNvPr id="7" name="Slide Number Placeholder 6"/>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914162"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914162"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a:lvl8pPr>
            <a:lvl9pPr marL="2669581">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97559"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297559"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baseline="0"/>
            </a:lvl8pPr>
            <a:lvl9pPr marL="2669581">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3B9B9059-F1D6-41D0-95CF-D21CAA096B3A}" type="datetimeFigureOut">
              <a:rPr lang="en-US"/>
              <a:t>2/14/2026</a:t>
            </a:fld>
            <a:endParaRPr/>
          </a:p>
        </p:txBody>
      </p:sp>
      <p:sp>
        <p:nvSpPr>
          <p:cNvPr id="9" name="Slide Number Placeholder 8"/>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3B9B9059-F1D6-41D0-95CF-D21CAA096B3A}" type="datetimeFigureOut">
              <a:rPr lang="en-US"/>
              <a:t>2/14/2026</a:t>
            </a:fld>
            <a:endParaRPr/>
          </a:p>
        </p:txBody>
      </p:sp>
      <p:sp>
        <p:nvSpPr>
          <p:cNvPr id="5" name="Slide Number Placeholder 4"/>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oAutofit/>
          </a:bodyPr>
          <a:lstStyle>
            <a:lvl1pPr algn="l">
              <a:defRPr sz="3200" b="0"/>
            </a:lvl1pPr>
          </a:lstStyle>
          <a:p>
            <a:r>
              <a:rPr lang="en-US"/>
              <a:t>Click to edit Master title style</a:t>
            </a:r>
            <a:endParaRPr/>
          </a:p>
        </p:txBody>
      </p:sp>
      <p:sp>
        <p:nvSpPr>
          <p:cNvPr id="20" name="Rectangle 19"/>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Content Placeholder 2"/>
          <p:cNvSpPr>
            <a:spLocks noGrp="1"/>
          </p:cNvSpPr>
          <p:nvPr>
            <p:ph idx="1"/>
          </p:nvPr>
        </p:nvSpPr>
        <p:spPr bwMode="white">
          <a:xfrm>
            <a:off x="507868" y="482600"/>
            <a:ext cx="6602280" cy="5842001"/>
          </a:xfrm>
        </p:spPr>
        <p:txBody>
          <a:bodyPr>
            <a:norm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7821163" y="2108200"/>
            <a:ext cx="3961368" cy="4267200"/>
          </a:xfrm>
        </p:spPr>
        <p:txBody>
          <a:bodyPr anchor="t" anchorCtr="0">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6399133" y="1905000"/>
            <a:ext cx="5180251" cy="1727200"/>
          </a:xfrm>
        </p:spPr>
        <p:txBody>
          <a:bodyPr anchor="b" anchorCtr="0">
            <a:normAutofit/>
          </a:bodyPr>
          <a:lstStyle>
            <a:lvl1pPr algn="l">
              <a:defRPr sz="3200" b="0"/>
            </a:lvl1pPr>
          </a:lstStyle>
          <a:p>
            <a:r>
              <a:rPr lang="en-US"/>
              <a:t>Click to edit Master title style</a:t>
            </a:r>
            <a:endParaRPr/>
          </a:p>
        </p:txBody>
      </p:sp>
      <p:sp>
        <p:nvSpPr>
          <p:cNvPr id="9" name="Rectangle 8"/>
          <p:cNvSpPr/>
          <p:nvPr/>
        </p:nvSpPr>
        <p:spPr>
          <a:xfrm>
            <a:off x="0" y="-1115"/>
            <a:ext cx="6093594"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9" y="482601"/>
            <a:ext cx="5077859" cy="5862706"/>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a:p>
        </p:txBody>
      </p:sp>
      <p:sp>
        <p:nvSpPr>
          <p:cNvPr id="4" name="Text Placeholder 3"/>
          <p:cNvSpPr>
            <a:spLocks noGrp="1"/>
          </p:cNvSpPr>
          <p:nvPr>
            <p:ph type="body" sz="half" idx="2"/>
          </p:nvPr>
        </p:nvSpPr>
        <p:spPr>
          <a:xfrm>
            <a:off x="6399133" y="3733800"/>
            <a:ext cx="5180251" cy="172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162" y="482600"/>
            <a:ext cx="10360501" cy="1219200"/>
          </a:xfrm>
          <a:prstGeom prst="rect">
            <a:avLst/>
          </a:prstGeom>
          <a:effectLst/>
        </p:spPr>
        <p:txBody>
          <a:bodyPr vert="horz" lIns="121899" tIns="60949" rIns="121899" bIns="60949" rtlCol="0" anchor="b" anchorCtr="0">
            <a:normAutofit/>
          </a:bodyPr>
          <a:lstStyle/>
          <a:p>
            <a:r>
              <a:rPr lang="en-US"/>
              <a:t>Click to edit Master title style</a:t>
            </a:r>
            <a:endParaRPr/>
          </a:p>
        </p:txBody>
      </p:sp>
      <p:sp>
        <p:nvSpPr>
          <p:cNvPr id="3" name="Text Placeholder 2"/>
          <p:cNvSpPr>
            <a:spLocks noGrp="1"/>
          </p:cNvSpPr>
          <p:nvPr>
            <p:ph type="body" idx="1"/>
          </p:nvPr>
        </p:nvSpPr>
        <p:spPr>
          <a:xfrm>
            <a:off x="914162" y="1803401"/>
            <a:ext cx="10360501" cy="4470400"/>
          </a:xfrm>
          <a:prstGeom prst="rect">
            <a:avLst/>
          </a:prstGeom>
        </p:spPr>
        <p:txBody>
          <a:bodyPr vert="horz" lIns="121899" tIns="60949" rIns="121899" bIns="6094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914162" y="6375400"/>
            <a:ext cx="7414869" cy="195072"/>
          </a:xfrm>
          <a:prstGeom prst="rect">
            <a:avLst/>
          </a:prstGeom>
        </p:spPr>
        <p:txBody>
          <a:bodyPr vert="horz" lIns="121899" tIns="60949" rIns="121899" bIns="60949" rtlCol="0" anchor="ctr"/>
          <a:lstStyle>
            <a:lvl1pPr algn="l">
              <a:defRPr sz="1100">
                <a:solidFill>
                  <a:schemeClr val="tx1"/>
                </a:solidFill>
              </a:defRPr>
            </a:lvl1pPr>
          </a:lstStyle>
          <a:p>
            <a:endParaRPr/>
          </a:p>
        </p:txBody>
      </p:sp>
      <p:sp>
        <p:nvSpPr>
          <p:cNvPr id="4" name="Date Placeholder 3"/>
          <p:cNvSpPr>
            <a:spLocks noGrp="1"/>
          </p:cNvSpPr>
          <p:nvPr>
            <p:ph type="dt" sz="half" idx="2"/>
          </p:nvPr>
        </p:nvSpPr>
        <p:spPr>
          <a:xfrm>
            <a:off x="8735324" y="6375400"/>
            <a:ext cx="1422030" cy="195072"/>
          </a:xfrm>
          <a:prstGeom prst="rect">
            <a:avLst/>
          </a:prstGeom>
        </p:spPr>
        <p:txBody>
          <a:bodyPr vert="horz" lIns="121899" tIns="60949" rIns="121899" bIns="60949" rtlCol="0" anchor="ctr"/>
          <a:lstStyle>
            <a:lvl1pPr algn="r">
              <a:defRPr sz="1100">
                <a:solidFill>
                  <a:schemeClr val="tx1"/>
                </a:solidFill>
              </a:defRPr>
            </a:lvl1pPr>
          </a:lstStyle>
          <a:p>
            <a:fld id="{3B9B9059-F1D6-41D0-95CF-D21CAA096B3A}" type="datetimeFigureOut">
              <a:rPr lang="en-US"/>
              <a:pPr/>
              <a:t>2/14/2026</a:t>
            </a:fld>
            <a:endParaRPr/>
          </a:p>
        </p:txBody>
      </p:sp>
      <p:sp>
        <p:nvSpPr>
          <p:cNvPr id="6" name="Slide Number Placeholder 5"/>
          <p:cNvSpPr>
            <a:spLocks noGrp="1"/>
          </p:cNvSpPr>
          <p:nvPr>
            <p:ph type="sldNum" sz="quarter" idx="4"/>
          </p:nvPr>
        </p:nvSpPr>
        <p:spPr>
          <a:xfrm>
            <a:off x="10441760" y="6375400"/>
            <a:ext cx="832903" cy="195072"/>
          </a:xfrm>
          <a:prstGeom prst="rect">
            <a:avLst/>
          </a:prstGeom>
        </p:spPr>
        <p:txBody>
          <a:bodyPr vert="horz" lIns="121899" tIns="60949" rIns="121899" bIns="60949" rtlCol="0" anchor="ctr"/>
          <a:lstStyle>
            <a:lvl1pPr algn="r">
              <a:defRPr sz="1100">
                <a:solidFill>
                  <a:schemeClr val="tx1"/>
                </a:solidFill>
              </a:defRPr>
            </a:lvl1pPr>
          </a:lstStyle>
          <a:p>
            <a:fld id="{E5FD5434-F838-4DD4-A17B-1CB1A1850DF4}" type="slidenum">
              <a:rPr/>
              <a:pPr/>
              <a:t>‹#›</a:t>
            </a:fld>
            <a:endParaRPr/>
          </a:p>
        </p:txBody>
      </p:sp>
    </p:spTree>
  </p:cSld>
  <p:clrMap bg1="dk1" tx1="lt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82" r:id="rId10"/>
    <p:sldLayoutId id="2147483678" r:id="rId11"/>
    <p:sldLayoutId id="214748367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p:titleStyle>
    <p:body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8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0.xml"/></Relationships>
</file>

<file path=ppt/slides/_rels/slide8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42123C-B3C0-1538-AAB1-D0889BD39C8C}"/>
              </a:ext>
            </a:extLst>
          </p:cNvPr>
          <p:cNvSpPr/>
          <p:nvPr/>
        </p:nvSpPr>
        <p:spPr>
          <a:xfrm>
            <a:off x="-1" y="8744"/>
            <a:ext cx="12188825" cy="6858000"/>
          </a:xfrm>
          <a:prstGeom prst="rect">
            <a:avLst/>
          </a:prstGeom>
          <a:solidFill>
            <a:srgbClr val="630D0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2B56AC68-364D-3CD6-3AF7-F426DDA3C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 t="8640" r="517" b="17135"/>
          <a:stretch>
            <a:fillRect/>
          </a:stretch>
        </p:blipFill>
        <p:spPr bwMode="auto">
          <a:xfrm>
            <a:off x="1522412"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99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51CD0-965B-4266-9BD0-256E2EB9EE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4D445E-5673-E2E1-BEB6-4F1A2595BE47}"/>
              </a:ext>
            </a:extLst>
          </p:cNvPr>
          <p:cNvSpPr>
            <a:spLocks noGrp="1"/>
          </p:cNvSpPr>
          <p:nvPr>
            <p:ph type="title"/>
          </p:nvPr>
        </p:nvSpPr>
        <p:spPr>
          <a:xfrm>
            <a:off x="7827084" y="228600"/>
            <a:ext cx="3961368" cy="1727200"/>
          </a:xfrm>
        </p:spPr>
        <p:txBody>
          <a:bodyPr>
            <a:noAutofit/>
          </a:bodyPr>
          <a:lstStyle/>
          <a:p>
            <a:r>
              <a:rPr lang="en-US" dirty="0"/>
              <a:t> Neander, </a:t>
            </a:r>
            <a:r>
              <a:rPr lang="en-US" i="1" dirty="0"/>
              <a:t>Church History</a:t>
            </a:r>
            <a:r>
              <a:rPr lang="en-US" dirty="0"/>
              <a:t>, volume 2, page 16, Torrey’s edition.</a:t>
            </a:r>
            <a:endParaRPr lang="en-US" sz="3600" i="1" dirty="0"/>
          </a:p>
        </p:txBody>
      </p:sp>
      <p:sp>
        <p:nvSpPr>
          <p:cNvPr id="6" name="TextBox 5">
            <a:extLst>
              <a:ext uri="{FF2B5EF4-FFF2-40B4-BE49-F238E27FC236}">
                <a16:creationId xmlns:a16="http://schemas.microsoft.com/office/drawing/2014/main" id="{3FFB836D-7977-5774-F10D-BC77FB41374F}"/>
              </a:ext>
            </a:extLst>
          </p:cNvPr>
          <p:cNvSpPr txBox="1"/>
          <p:nvPr/>
        </p:nvSpPr>
        <p:spPr>
          <a:xfrm>
            <a:off x="531812" y="335845"/>
            <a:ext cx="6629400" cy="6001643"/>
          </a:xfrm>
          <a:prstGeom prst="rect">
            <a:avLst/>
          </a:prstGeom>
          <a:noFill/>
        </p:spPr>
        <p:txBody>
          <a:bodyPr wrap="square">
            <a:spAutoFit/>
          </a:bodyPr>
          <a:lstStyle/>
          <a:p>
            <a:r>
              <a:rPr lang="en-US" sz="4800" dirty="0"/>
              <a:t>Worldly-minded bishops, instead of caring for the salvation of their flocks, were often but too much inclined to travel about, and entangle themselves in worldly concerns.</a:t>
            </a:r>
            <a:endParaRPr lang="en-US" sz="8000" dirty="0"/>
          </a:p>
        </p:txBody>
      </p:sp>
      <p:pic>
        <p:nvPicPr>
          <p:cNvPr id="44034" name="Picture 2" descr="synod on the family 2014 | timeofthechurch">
            <a:extLst>
              <a:ext uri="{FF2B5EF4-FFF2-40B4-BE49-F238E27FC236}">
                <a16:creationId xmlns:a16="http://schemas.microsoft.com/office/drawing/2014/main" id="{15B6F532-B1C9-ADD5-C577-A5CF94C1D58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143" t="-1271" r="28314" b="1271"/>
          <a:stretch>
            <a:fillRect/>
          </a:stretch>
        </p:blipFill>
        <p:spPr bwMode="auto">
          <a:xfrm>
            <a:off x="8114664" y="2184588"/>
            <a:ext cx="3636640" cy="4152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1576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986A9-7966-4C67-9416-3206E0BF40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917498-9E00-EBF9-E468-6A9EAB8C3F1E}"/>
              </a:ext>
            </a:extLst>
          </p:cNvPr>
          <p:cNvSpPr>
            <a:spLocks noGrp="1"/>
          </p:cNvSpPr>
          <p:nvPr>
            <p:ph type="title"/>
          </p:nvPr>
        </p:nvSpPr>
        <p:spPr>
          <a:xfrm>
            <a:off x="7827084" y="228600"/>
            <a:ext cx="3961368" cy="1727200"/>
          </a:xfrm>
        </p:spPr>
        <p:txBody>
          <a:bodyPr>
            <a:noAutofit/>
          </a:bodyPr>
          <a:lstStyle/>
          <a:p>
            <a:r>
              <a:rPr lang="en-US" dirty="0"/>
              <a:t> Neander, </a:t>
            </a:r>
            <a:r>
              <a:rPr lang="en-US" i="1" dirty="0"/>
              <a:t>Church History</a:t>
            </a:r>
            <a:r>
              <a:rPr lang="en-US" dirty="0"/>
              <a:t>, volume 2, page 132</a:t>
            </a:r>
            <a:endParaRPr lang="en-US" sz="3600" i="1" dirty="0"/>
          </a:p>
        </p:txBody>
      </p:sp>
      <p:sp>
        <p:nvSpPr>
          <p:cNvPr id="6" name="TextBox 5">
            <a:extLst>
              <a:ext uri="{FF2B5EF4-FFF2-40B4-BE49-F238E27FC236}">
                <a16:creationId xmlns:a16="http://schemas.microsoft.com/office/drawing/2014/main" id="{B13BEACD-0060-6668-75E3-28A5CA0CDDE5}"/>
              </a:ext>
            </a:extLst>
          </p:cNvPr>
          <p:cNvSpPr txBox="1"/>
          <p:nvPr/>
        </p:nvSpPr>
        <p:spPr>
          <a:xfrm>
            <a:off x="531812" y="335845"/>
            <a:ext cx="6629400" cy="6247864"/>
          </a:xfrm>
          <a:prstGeom prst="rect">
            <a:avLst/>
          </a:prstGeom>
          <a:noFill/>
        </p:spPr>
        <p:txBody>
          <a:bodyPr wrap="square">
            <a:spAutoFit/>
          </a:bodyPr>
          <a:lstStyle/>
          <a:p>
            <a:r>
              <a:rPr lang="en-US" sz="4000" dirty="0"/>
              <a:t>This theocratical theory was already the prevailing one in the time of Constantine; and … the bishops voluntarily made themselves dependent on him by their disputes, </a:t>
            </a:r>
            <a:r>
              <a:rPr lang="en-US" sz="4000" i="1" dirty="0"/>
              <a:t>and by their determination to make use of the power of the State for the furtherance of their aims</a:t>
            </a:r>
            <a:r>
              <a:rPr lang="en-US" sz="4000" dirty="0"/>
              <a:t>.</a:t>
            </a:r>
            <a:endParaRPr lang="en-US" sz="13800" dirty="0"/>
          </a:p>
        </p:txBody>
      </p:sp>
      <p:pic>
        <p:nvPicPr>
          <p:cNvPr id="45058" name="Picture 2" descr="Bishops of Rome under Constantine the Great - Wikipedia">
            <a:extLst>
              <a:ext uri="{FF2B5EF4-FFF2-40B4-BE49-F238E27FC236}">
                <a16:creationId xmlns:a16="http://schemas.microsoft.com/office/drawing/2014/main" id="{B4B936AC-E057-8480-2710-30A17FFE224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009" r="38532"/>
          <a:stretch>
            <a:fillRect/>
          </a:stretch>
        </p:blipFill>
        <p:spPr bwMode="auto">
          <a:xfrm>
            <a:off x="8075611" y="1955800"/>
            <a:ext cx="3581401" cy="4558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3289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C3E1D-39DE-3C52-F865-AE3012100ABE}"/>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752B493-4DF9-684E-1D63-D81D7A25D5DB}"/>
              </a:ext>
            </a:extLst>
          </p:cNvPr>
          <p:cNvSpPr>
            <a:spLocks noGrp="1"/>
          </p:cNvSpPr>
          <p:nvPr>
            <p:ph type="title"/>
          </p:nvPr>
        </p:nvSpPr>
        <p:spPr>
          <a:xfrm>
            <a:off x="914161" y="381001"/>
            <a:ext cx="10360501" cy="1828799"/>
          </a:xfrm>
        </p:spPr>
        <p:txBody>
          <a:bodyPr>
            <a:noAutofit/>
          </a:bodyPr>
          <a:lstStyle/>
          <a:p>
            <a:pPr lvl="0"/>
            <a:r>
              <a:rPr lang="en-US" sz="4000" dirty="0"/>
              <a:t>1. What did we find in the preceding lesson was the determination of the bishops of the fourth century?</a:t>
            </a:r>
            <a:endParaRPr lang="en-US" sz="19900" dirty="0"/>
          </a:p>
        </p:txBody>
      </p:sp>
      <p:pic>
        <p:nvPicPr>
          <p:cNvPr id="2052" name="Picture 4" descr="213,000+ Question Mark Stock Photos, Pictures &amp; Royalty-Free ...">
            <a:extLst>
              <a:ext uri="{FF2B5EF4-FFF2-40B4-BE49-F238E27FC236}">
                <a16:creationId xmlns:a16="http://schemas.microsoft.com/office/drawing/2014/main" id="{5623258E-DFEB-5E50-9DD1-610DB88B75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23622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F2DAD5F-7943-649E-4596-0829BA382E48}"/>
              </a:ext>
            </a:extLst>
          </p:cNvPr>
          <p:cNvSpPr txBox="1"/>
          <p:nvPr/>
        </p:nvSpPr>
        <p:spPr>
          <a:xfrm>
            <a:off x="914160" y="2362200"/>
            <a:ext cx="5866052" cy="3785652"/>
          </a:xfrm>
          <a:prstGeom prst="rect">
            <a:avLst/>
          </a:prstGeom>
          <a:noFill/>
        </p:spPr>
        <p:txBody>
          <a:bodyPr wrap="square">
            <a:spAutoFit/>
          </a:bodyPr>
          <a:lstStyle/>
          <a:p>
            <a:pPr lvl="0"/>
            <a:r>
              <a:rPr lang="en-US" sz="4800" b="1" dirty="0"/>
              <a:t>Answer:</a:t>
            </a:r>
            <a:r>
              <a:rPr lang="en-US" sz="4800" dirty="0"/>
              <a:t> To make use of the power of the State for the furtherance of their own aims.</a:t>
            </a:r>
          </a:p>
        </p:txBody>
      </p:sp>
    </p:spTree>
    <p:extLst>
      <p:ext uri="{BB962C8B-B14F-4D97-AF65-F5344CB8AC3E}">
        <p14:creationId xmlns:p14="http://schemas.microsoft.com/office/powerpoint/2010/main" val="1477622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B15AF-2190-1985-90EE-786C504763D7}"/>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C0B30593-B7E1-95FC-DB97-CD7B64D049A4}"/>
              </a:ext>
            </a:extLst>
          </p:cNvPr>
          <p:cNvSpPr>
            <a:spLocks noGrp="1"/>
          </p:cNvSpPr>
          <p:nvPr>
            <p:ph type="title"/>
          </p:nvPr>
        </p:nvSpPr>
        <p:spPr>
          <a:xfrm>
            <a:off x="914161" y="381001"/>
            <a:ext cx="10360501" cy="1828799"/>
          </a:xfrm>
        </p:spPr>
        <p:txBody>
          <a:bodyPr>
            <a:noAutofit/>
          </a:bodyPr>
          <a:lstStyle/>
          <a:p>
            <a:pPr lvl="0"/>
            <a:r>
              <a:rPr lang="en-US" sz="4400" dirty="0"/>
              <a:t>2.  What was one of the principal aims of the Western bishops, especially the bishop of Rome?</a:t>
            </a:r>
            <a:endParaRPr lang="en-US" sz="28700" dirty="0"/>
          </a:p>
        </p:txBody>
      </p:sp>
      <p:pic>
        <p:nvPicPr>
          <p:cNvPr id="2052" name="Picture 4" descr="213,000+ Question Mark Stock Photos, Pictures &amp; Royalty-Free ...">
            <a:extLst>
              <a:ext uri="{FF2B5EF4-FFF2-40B4-BE49-F238E27FC236}">
                <a16:creationId xmlns:a16="http://schemas.microsoft.com/office/drawing/2014/main" id="{221473E2-1F9D-9519-CF7C-26FAAD9C7A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2362200"/>
            <a:ext cx="4361137" cy="3774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0286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66C1F-866A-5716-A871-A3555E28C019}"/>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EB78FE9-95A8-212F-4079-1DB8C59F9D8E}"/>
              </a:ext>
            </a:extLst>
          </p:cNvPr>
          <p:cNvSpPr>
            <a:spLocks noGrp="1"/>
          </p:cNvSpPr>
          <p:nvPr>
            <p:ph type="title"/>
          </p:nvPr>
        </p:nvSpPr>
        <p:spPr>
          <a:xfrm>
            <a:off x="7842250" y="533400"/>
            <a:ext cx="3960812" cy="990600"/>
          </a:xfrm>
        </p:spPr>
        <p:txBody>
          <a:bodyPr/>
          <a:lstStyle/>
          <a:p>
            <a:r>
              <a:rPr lang="en-US" dirty="0"/>
              <a:t>Eusebius of Caesarea</a:t>
            </a:r>
          </a:p>
        </p:txBody>
      </p:sp>
      <p:sp>
        <p:nvSpPr>
          <p:cNvPr id="2" name="Content Placeholder 1">
            <a:extLst>
              <a:ext uri="{FF2B5EF4-FFF2-40B4-BE49-F238E27FC236}">
                <a16:creationId xmlns:a16="http://schemas.microsoft.com/office/drawing/2014/main" id="{0556E030-E3FA-1FB5-2917-783077729892}"/>
              </a:ext>
            </a:extLst>
          </p:cNvPr>
          <p:cNvSpPr>
            <a:spLocks noGrp="1"/>
          </p:cNvSpPr>
          <p:nvPr>
            <p:ph idx="1"/>
          </p:nvPr>
        </p:nvSpPr>
        <p:spPr/>
        <p:txBody>
          <a:bodyPr>
            <a:normAutofit fontScale="92500" lnSpcReduction="20000"/>
          </a:bodyPr>
          <a:lstStyle/>
          <a:p>
            <a:r>
              <a:rPr lang="en-US" sz="4000" b="1" dirty="0"/>
              <a:t>c. A.D. 260–339</a:t>
            </a:r>
            <a:endParaRPr lang="en-US" sz="4000" dirty="0"/>
          </a:p>
          <a:p>
            <a:r>
              <a:rPr lang="en-US" sz="4000" dirty="0"/>
              <a:t>Bishop of Caesarea in Palestine</a:t>
            </a:r>
          </a:p>
          <a:p>
            <a:r>
              <a:rPr lang="en-US" sz="4000" dirty="0"/>
              <a:t>Lived during the reign of Constantine</a:t>
            </a:r>
          </a:p>
          <a:p>
            <a:r>
              <a:rPr lang="en-US" sz="4000" dirty="0"/>
              <a:t>Often called “the Father of Church History”</a:t>
            </a:r>
          </a:p>
          <a:p>
            <a:r>
              <a:rPr lang="en-US" sz="4000" dirty="0"/>
              <a:t>Author of </a:t>
            </a:r>
            <a:r>
              <a:rPr lang="en-US" sz="4000" i="1" dirty="0"/>
              <a:t>Ecclesiastical History</a:t>
            </a:r>
            <a:r>
              <a:rPr lang="en-US" sz="4000" dirty="0"/>
              <a:t>, our main source for many events of the 2nd and 3rd centuries</a:t>
            </a:r>
          </a:p>
        </p:txBody>
      </p:sp>
      <p:pic>
        <p:nvPicPr>
          <p:cNvPr id="5" name="Picture 4">
            <a:extLst>
              <a:ext uri="{FF2B5EF4-FFF2-40B4-BE49-F238E27FC236}">
                <a16:creationId xmlns:a16="http://schemas.microsoft.com/office/drawing/2014/main" id="{F4E1FA7D-9D47-119C-AE78-F57BB5C17B80}"/>
              </a:ext>
            </a:extLst>
          </p:cNvPr>
          <p:cNvPicPr>
            <a:picLocks noChangeAspect="1"/>
          </p:cNvPicPr>
          <p:nvPr/>
        </p:nvPicPr>
        <p:blipFill>
          <a:blip r:embed="rId2"/>
          <a:srcRect l="8406" r="7769"/>
          <a:stretch>
            <a:fillRect/>
          </a:stretch>
        </p:blipFill>
        <p:spPr>
          <a:xfrm>
            <a:off x="7847147" y="1676400"/>
            <a:ext cx="4105970" cy="4876800"/>
          </a:xfrm>
          <a:prstGeom prst="rect">
            <a:avLst/>
          </a:prstGeom>
        </p:spPr>
      </p:pic>
    </p:spTree>
    <p:extLst>
      <p:ext uri="{BB962C8B-B14F-4D97-AF65-F5344CB8AC3E}">
        <p14:creationId xmlns:p14="http://schemas.microsoft.com/office/powerpoint/2010/main" val="4010659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4A2CD-F642-FA19-971D-15A0C1E9B1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0588E9-E764-C86C-A61A-8F9780E7A721}"/>
              </a:ext>
            </a:extLst>
          </p:cNvPr>
          <p:cNvSpPr>
            <a:spLocks noGrp="1"/>
          </p:cNvSpPr>
          <p:nvPr>
            <p:ph type="title"/>
          </p:nvPr>
        </p:nvSpPr>
        <p:spPr>
          <a:xfrm>
            <a:off x="7827084" y="228600"/>
            <a:ext cx="3961368" cy="1727200"/>
          </a:xfrm>
        </p:spPr>
        <p:txBody>
          <a:bodyPr>
            <a:noAutofit/>
          </a:bodyPr>
          <a:lstStyle/>
          <a:p>
            <a:r>
              <a:rPr lang="en-US" dirty="0"/>
              <a:t>Eusebius, </a:t>
            </a:r>
            <a:r>
              <a:rPr lang="en-US" i="1" dirty="0"/>
              <a:t>Ecclesiastical  History</a:t>
            </a:r>
            <a:r>
              <a:rPr lang="en-US" dirty="0"/>
              <a:t>, Book 5, 23.1</a:t>
            </a:r>
            <a:endParaRPr lang="en-US" sz="3600" i="1" dirty="0"/>
          </a:p>
        </p:txBody>
      </p:sp>
      <p:sp>
        <p:nvSpPr>
          <p:cNvPr id="6" name="TextBox 5">
            <a:extLst>
              <a:ext uri="{FF2B5EF4-FFF2-40B4-BE49-F238E27FC236}">
                <a16:creationId xmlns:a16="http://schemas.microsoft.com/office/drawing/2014/main" id="{25EF70D3-07B7-C89B-C7DA-F3CF2280FBF9}"/>
              </a:ext>
            </a:extLst>
          </p:cNvPr>
          <p:cNvSpPr txBox="1"/>
          <p:nvPr/>
        </p:nvSpPr>
        <p:spPr>
          <a:xfrm>
            <a:off x="494557" y="612844"/>
            <a:ext cx="6629400" cy="5078313"/>
          </a:xfrm>
          <a:prstGeom prst="rect">
            <a:avLst/>
          </a:prstGeom>
          <a:noFill/>
        </p:spPr>
        <p:txBody>
          <a:bodyPr wrap="square">
            <a:spAutoFit/>
          </a:bodyPr>
          <a:lstStyle/>
          <a:p>
            <a:r>
              <a:rPr lang="en-US" sz="3600" dirty="0"/>
              <a:t>“A question of no small importance arose….For the parishes of all Asia, as from an older tradition, held that the fourteenth day of the moon, on which day the Jews were commanded to sacrifice the lamb, should be observed as the feast of the Saviour's </a:t>
            </a:r>
            <a:r>
              <a:rPr lang="en-US" sz="3600" dirty="0" err="1"/>
              <a:t>passover</a:t>
            </a:r>
            <a:r>
              <a:rPr lang="en-US" sz="3600" dirty="0"/>
              <a:t>…”</a:t>
            </a:r>
          </a:p>
        </p:txBody>
      </p:sp>
      <p:pic>
        <p:nvPicPr>
          <p:cNvPr id="3076" name="Picture 4" descr="Passover is significant in our world ...">
            <a:extLst>
              <a:ext uri="{FF2B5EF4-FFF2-40B4-BE49-F238E27FC236}">
                <a16:creationId xmlns:a16="http://schemas.microsoft.com/office/drawing/2014/main" id="{00F06C4C-4D83-77D9-98F1-286734714EB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141" r="15771"/>
          <a:stretch>
            <a:fillRect/>
          </a:stretch>
        </p:blipFill>
        <p:spPr bwMode="auto">
          <a:xfrm>
            <a:off x="7856300" y="1898920"/>
            <a:ext cx="4058528" cy="4743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2624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33D0B-AAF4-B6C2-4769-155D778DFB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7D45FD-3744-476C-65B0-5406A3A52045}"/>
              </a:ext>
            </a:extLst>
          </p:cNvPr>
          <p:cNvSpPr>
            <a:spLocks noGrp="1"/>
          </p:cNvSpPr>
          <p:nvPr>
            <p:ph type="title"/>
          </p:nvPr>
        </p:nvSpPr>
        <p:spPr>
          <a:xfrm>
            <a:off x="7827084" y="228600"/>
            <a:ext cx="3961368" cy="1727200"/>
          </a:xfrm>
        </p:spPr>
        <p:txBody>
          <a:bodyPr>
            <a:noAutofit/>
          </a:bodyPr>
          <a:lstStyle/>
          <a:p>
            <a:r>
              <a:rPr lang="en-US" dirty="0"/>
              <a:t>Eusebius, </a:t>
            </a:r>
            <a:r>
              <a:rPr lang="en-US" i="1" dirty="0"/>
              <a:t>Ecclesiastical  History</a:t>
            </a:r>
            <a:r>
              <a:rPr lang="en-US" dirty="0"/>
              <a:t>, Book 5, 23.2</a:t>
            </a:r>
            <a:endParaRPr lang="en-US" sz="3600" i="1" dirty="0"/>
          </a:p>
        </p:txBody>
      </p:sp>
      <p:sp>
        <p:nvSpPr>
          <p:cNvPr id="6" name="TextBox 5">
            <a:extLst>
              <a:ext uri="{FF2B5EF4-FFF2-40B4-BE49-F238E27FC236}">
                <a16:creationId xmlns:a16="http://schemas.microsoft.com/office/drawing/2014/main" id="{05BF9939-8183-D35D-6B2D-1BBC08FE6919}"/>
              </a:ext>
            </a:extLst>
          </p:cNvPr>
          <p:cNvSpPr txBox="1"/>
          <p:nvPr/>
        </p:nvSpPr>
        <p:spPr>
          <a:xfrm>
            <a:off x="531812" y="228600"/>
            <a:ext cx="6629400" cy="6186309"/>
          </a:xfrm>
          <a:prstGeom prst="rect">
            <a:avLst/>
          </a:prstGeom>
          <a:noFill/>
        </p:spPr>
        <p:txBody>
          <a:bodyPr wrap="square">
            <a:spAutoFit/>
          </a:bodyPr>
          <a:lstStyle/>
          <a:p>
            <a:r>
              <a:rPr lang="en-US" sz="3600" dirty="0"/>
              <a:t>“But it was not the custom of the churches in the rest of the world…. Synods and assemblies of bishops were held on this account, and all, with one consent, through mutual correspondence drew up an ecclesiastical decree, that the mystery of the resurrection of the Lord should be celebrated on no other but the Lord's day…”</a:t>
            </a:r>
            <a:endParaRPr lang="en-US" sz="11500" dirty="0"/>
          </a:p>
        </p:txBody>
      </p:sp>
      <p:pic>
        <p:nvPicPr>
          <p:cNvPr id="5122" name="Picture 2" descr="Pope Victor I - Wikipedia">
            <a:extLst>
              <a:ext uri="{FF2B5EF4-FFF2-40B4-BE49-F238E27FC236}">
                <a16:creationId xmlns:a16="http://schemas.microsoft.com/office/drawing/2014/main" id="{1B22880F-0058-489C-4FA8-D24F1F75E46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9091" b="16386"/>
          <a:stretch>
            <a:fillRect/>
          </a:stretch>
        </p:blipFill>
        <p:spPr bwMode="auto">
          <a:xfrm>
            <a:off x="7827084" y="1955800"/>
            <a:ext cx="4134728" cy="4621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5909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CDBA6-FA68-6ED1-8F11-52336385D8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C699A9-BD28-4BC3-A7B4-CCED44F8E5D3}"/>
              </a:ext>
            </a:extLst>
          </p:cNvPr>
          <p:cNvSpPr>
            <a:spLocks noGrp="1"/>
          </p:cNvSpPr>
          <p:nvPr>
            <p:ph type="title"/>
          </p:nvPr>
        </p:nvSpPr>
        <p:spPr>
          <a:xfrm>
            <a:off x="7827084" y="228599"/>
            <a:ext cx="3961368" cy="1969909"/>
          </a:xfrm>
        </p:spPr>
        <p:txBody>
          <a:bodyPr>
            <a:noAutofit/>
          </a:bodyPr>
          <a:lstStyle/>
          <a:p>
            <a:r>
              <a:rPr lang="en-US" dirty="0"/>
              <a:t>Eusebius, </a:t>
            </a:r>
            <a:r>
              <a:rPr lang="en-US" i="1" dirty="0"/>
              <a:t>Ecclesiastical  History</a:t>
            </a:r>
            <a:r>
              <a:rPr lang="en-US" dirty="0"/>
              <a:t>, Book 5, 23.2</a:t>
            </a:r>
            <a:endParaRPr lang="en-US" sz="3600" i="1" dirty="0"/>
          </a:p>
        </p:txBody>
      </p:sp>
      <p:sp>
        <p:nvSpPr>
          <p:cNvPr id="6" name="TextBox 5">
            <a:extLst>
              <a:ext uri="{FF2B5EF4-FFF2-40B4-BE49-F238E27FC236}">
                <a16:creationId xmlns:a16="http://schemas.microsoft.com/office/drawing/2014/main" id="{77A2A5F1-C700-BBFD-041F-C7B98675C79F}"/>
              </a:ext>
            </a:extLst>
          </p:cNvPr>
          <p:cNvSpPr txBox="1"/>
          <p:nvPr/>
        </p:nvSpPr>
        <p:spPr>
          <a:xfrm>
            <a:off x="531812" y="228600"/>
            <a:ext cx="6629400" cy="6186309"/>
          </a:xfrm>
          <a:prstGeom prst="rect">
            <a:avLst/>
          </a:prstGeom>
          <a:noFill/>
        </p:spPr>
        <p:txBody>
          <a:bodyPr wrap="square">
            <a:spAutoFit/>
          </a:bodyPr>
          <a:lstStyle/>
          <a:p>
            <a:r>
              <a:rPr lang="en-US" sz="3600" dirty="0"/>
              <a:t>“There is still extant a writing of those who were then assembled in Palestine, over whom Theophilus, bishop of </a:t>
            </a:r>
            <a:r>
              <a:rPr lang="en-US" sz="3600" dirty="0" err="1"/>
              <a:t>Cæsarea</a:t>
            </a:r>
            <a:r>
              <a:rPr lang="en-US" sz="3600" dirty="0"/>
              <a:t>, and Narcissus, bishop of Jerusalem, presided. And there is also another writing extant of those who were assembled at Rome to consider the same question, which bears the name of Bishop Victor…”  </a:t>
            </a:r>
            <a:endParaRPr lang="en-US" sz="11500" dirty="0"/>
          </a:p>
        </p:txBody>
      </p:sp>
      <p:pic>
        <p:nvPicPr>
          <p:cNvPr id="6148" name="Picture 4" descr="Eccles. Hist. selections">
            <a:extLst>
              <a:ext uri="{FF2B5EF4-FFF2-40B4-BE49-F238E27FC236}">
                <a16:creationId xmlns:a16="http://schemas.microsoft.com/office/drawing/2014/main" id="{1A01C2E8-AF69-D907-DE39-A1F03E42F3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2486" y="2198509"/>
            <a:ext cx="4011873" cy="421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0342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C663F-4310-247E-94EB-3F80676393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D9B229-1A33-4E8B-C496-4135738D4985}"/>
              </a:ext>
            </a:extLst>
          </p:cNvPr>
          <p:cNvSpPr>
            <a:spLocks noGrp="1"/>
          </p:cNvSpPr>
          <p:nvPr>
            <p:ph type="title"/>
          </p:nvPr>
        </p:nvSpPr>
        <p:spPr>
          <a:xfrm>
            <a:off x="7827084" y="228600"/>
            <a:ext cx="3961368" cy="1727200"/>
          </a:xfrm>
        </p:spPr>
        <p:txBody>
          <a:bodyPr>
            <a:noAutofit/>
          </a:bodyPr>
          <a:lstStyle/>
          <a:p>
            <a:r>
              <a:rPr lang="en-US" dirty="0"/>
              <a:t>Eusebius, </a:t>
            </a:r>
            <a:r>
              <a:rPr lang="en-US" i="1" dirty="0"/>
              <a:t>Ecclesiastical  History</a:t>
            </a:r>
            <a:r>
              <a:rPr lang="en-US" dirty="0"/>
              <a:t>, Book 5, 24.9</a:t>
            </a:r>
            <a:endParaRPr lang="en-US" sz="3600" i="1" dirty="0"/>
          </a:p>
        </p:txBody>
      </p:sp>
      <p:sp>
        <p:nvSpPr>
          <p:cNvPr id="6" name="TextBox 5">
            <a:extLst>
              <a:ext uri="{FF2B5EF4-FFF2-40B4-BE49-F238E27FC236}">
                <a16:creationId xmlns:a16="http://schemas.microsoft.com/office/drawing/2014/main" id="{DD0B0B10-911E-BBB1-0411-C0C5ABB99254}"/>
              </a:ext>
            </a:extLst>
          </p:cNvPr>
          <p:cNvSpPr txBox="1"/>
          <p:nvPr/>
        </p:nvSpPr>
        <p:spPr>
          <a:xfrm>
            <a:off x="494557" y="612844"/>
            <a:ext cx="6629400" cy="5632311"/>
          </a:xfrm>
          <a:prstGeom prst="rect">
            <a:avLst/>
          </a:prstGeom>
          <a:noFill/>
        </p:spPr>
        <p:txBody>
          <a:bodyPr wrap="square">
            <a:spAutoFit/>
          </a:bodyPr>
          <a:lstStyle/>
          <a:p>
            <a:r>
              <a:rPr lang="en-US" sz="3600" dirty="0"/>
              <a:t>“Thereupon Victor, who presided over the church at Rome, immediately attempted to cut off from the common unity the parishes of all Asia, with the churches that agreed with them, as heterodox; and he wrote letters and declared all the brethren there wholly excommunicate.”</a:t>
            </a:r>
            <a:endParaRPr lang="en-US" sz="11500" dirty="0"/>
          </a:p>
        </p:txBody>
      </p:sp>
      <p:pic>
        <p:nvPicPr>
          <p:cNvPr id="3074" name="Picture 2" descr="No photo description available.">
            <a:extLst>
              <a:ext uri="{FF2B5EF4-FFF2-40B4-BE49-F238E27FC236}">
                <a16:creationId xmlns:a16="http://schemas.microsoft.com/office/drawing/2014/main" id="{CF11AB28-415D-B196-A6D2-A28AA94A8B8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000" t="28518" r="20000"/>
          <a:stretch>
            <a:fillRect/>
          </a:stretch>
        </p:blipFill>
        <p:spPr bwMode="auto">
          <a:xfrm>
            <a:off x="8048850" y="2133600"/>
            <a:ext cx="3517835"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2931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9D80F-E02B-991A-839E-40B2A37FCB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BAA0B6-B493-AF1A-0E25-EFD3CA68384A}"/>
              </a:ext>
            </a:extLst>
          </p:cNvPr>
          <p:cNvSpPr>
            <a:spLocks noGrp="1"/>
          </p:cNvSpPr>
          <p:nvPr>
            <p:ph type="title"/>
          </p:nvPr>
        </p:nvSpPr>
        <p:spPr>
          <a:xfrm>
            <a:off x="7827084" y="228600"/>
            <a:ext cx="3961368" cy="1727200"/>
          </a:xfrm>
        </p:spPr>
        <p:txBody>
          <a:bodyPr>
            <a:noAutofit/>
          </a:bodyPr>
          <a:lstStyle/>
          <a:p>
            <a:r>
              <a:rPr lang="en-US" dirty="0"/>
              <a:t>Eusebius, </a:t>
            </a:r>
            <a:r>
              <a:rPr lang="en-US" i="1" dirty="0"/>
              <a:t>Ecclesiastical  History</a:t>
            </a:r>
            <a:r>
              <a:rPr lang="en-US" dirty="0"/>
              <a:t>, Book 5, 24.10</a:t>
            </a:r>
            <a:endParaRPr lang="en-US" sz="3600" i="1" dirty="0"/>
          </a:p>
        </p:txBody>
      </p:sp>
      <p:sp>
        <p:nvSpPr>
          <p:cNvPr id="6" name="TextBox 5">
            <a:extLst>
              <a:ext uri="{FF2B5EF4-FFF2-40B4-BE49-F238E27FC236}">
                <a16:creationId xmlns:a16="http://schemas.microsoft.com/office/drawing/2014/main" id="{7C49419A-2CE0-A6DB-9F41-494EA6F9CEFB}"/>
              </a:ext>
            </a:extLst>
          </p:cNvPr>
          <p:cNvSpPr txBox="1"/>
          <p:nvPr/>
        </p:nvSpPr>
        <p:spPr>
          <a:xfrm>
            <a:off x="494557" y="612844"/>
            <a:ext cx="6629400" cy="4401205"/>
          </a:xfrm>
          <a:prstGeom prst="rect">
            <a:avLst/>
          </a:prstGeom>
          <a:noFill/>
        </p:spPr>
        <p:txBody>
          <a:bodyPr wrap="square">
            <a:spAutoFit/>
          </a:bodyPr>
          <a:lstStyle/>
          <a:p>
            <a:r>
              <a:rPr lang="en-US" sz="4000" dirty="0"/>
              <a:t>“But this did not please all the bishops. And they besought him to consider the things of peace, and of neighborly unity and love. Words of theirs are extant, sharply rebuking Victor.”  </a:t>
            </a:r>
            <a:endParaRPr lang="en-US" sz="13800" dirty="0"/>
          </a:p>
        </p:txBody>
      </p:sp>
      <p:pic>
        <p:nvPicPr>
          <p:cNvPr id="4098" name="Picture 2" descr="Pope St. Victor I – Papal Artifacts">
            <a:extLst>
              <a:ext uri="{FF2B5EF4-FFF2-40B4-BE49-F238E27FC236}">
                <a16:creationId xmlns:a16="http://schemas.microsoft.com/office/drawing/2014/main" id="{F331967F-9D31-7BC6-8083-1F216A03436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6229"/>
          <a:stretch>
            <a:fillRect/>
          </a:stretch>
        </p:blipFill>
        <p:spPr bwMode="auto">
          <a:xfrm>
            <a:off x="7838466" y="1955799"/>
            <a:ext cx="3961368" cy="4673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8275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33" t="7330" r="-163" b="8854"/>
          <a:stretch>
            <a:fillRect/>
          </a:stretch>
        </p:blipFill>
        <p:spPr bwMode="auto">
          <a:xfrm>
            <a:off x="-77788" y="0"/>
            <a:ext cx="12266613"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74812" y="4191000"/>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46B2C-1F80-8489-D0DC-116800B12071}"/>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798C8777-0B0F-71DC-B980-53752D35C46F}"/>
              </a:ext>
            </a:extLst>
          </p:cNvPr>
          <p:cNvSpPr>
            <a:spLocks noGrp="1"/>
          </p:cNvSpPr>
          <p:nvPr>
            <p:ph type="title"/>
          </p:nvPr>
        </p:nvSpPr>
        <p:spPr>
          <a:xfrm>
            <a:off x="914161" y="381001"/>
            <a:ext cx="10360501" cy="1828799"/>
          </a:xfrm>
        </p:spPr>
        <p:txBody>
          <a:bodyPr>
            <a:noAutofit/>
          </a:bodyPr>
          <a:lstStyle/>
          <a:p>
            <a:pPr lvl="0"/>
            <a:r>
              <a:rPr lang="en-US" sz="4400" dirty="0"/>
              <a:t>2.  What was one of the principal aims of the Western bishops, especially the bishop of Rome?</a:t>
            </a:r>
            <a:endParaRPr lang="en-US" sz="28700" dirty="0"/>
          </a:p>
        </p:txBody>
      </p:sp>
      <p:pic>
        <p:nvPicPr>
          <p:cNvPr id="2052" name="Picture 4" descr="213,000+ Question Mark Stock Photos, Pictures &amp; Royalty-Free ...">
            <a:extLst>
              <a:ext uri="{FF2B5EF4-FFF2-40B4-BE49-F238E27FC236}">
                <a16:creationId xmlns:a16="http://schemas.microsoft.com/office/drawing/2014/main" id="{90269547-E2D6-096A-280C-6C7998464B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23622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97B18DA-66FE-F56A-AF8C-7E626990044F}"/>
              </a:ext>
            </a:extLst>
          </p:cNvPr>
          <p:cNvSpPr txBox="1"/>
          <p:nvPr/>
        </p:nvSpPr>
        <p:spPr>
          <a:xfrm>
            <a:off x="914160" y="2362200"/>
            <a:ext cx="5866052" cy="1569660"/>
          </a:xfrm>
          <a:prstGeom prst="rect">
            <a:avLst/>
          </a:prstGeom>
          <a:noFill/>
        </p:spPr>
        <p:txBody>
          <a:bodyPr wrap="square">
            <a:spAutoFit/>
          </a:bodyPr>
          <a:lstStyle/>
          <a:p>
            <a:pPr lvl="0"/>
            <a:r>
              <a:rPr lang="en-US" sz="4800" b="1" dirty="0"/>
              <a:t>Answer:</a:t>
            </a:r>
            <a:r>
              <a:rPr lang="en-US" sz="4800" dirty="0"/>
              <a:t> The exaltation of Sunday</a:t>
            </a:r>
            <a:r>
              <a:rPr lang="en-US" dirty="0"/>
              <a:t>.</a:t>
            </a:r>
            <a:endParaRPr lang="en-US" sz="4800" dirty="0"/>
          </a:p>
        </p:txBody>
      </p:sp>
    </p:spTree>
    <p:extLst>
      <p:ext uri="{BB962C8B-B14F-4D97-AF65-F5344CB8AC3E}">
        <p14:creationId xmlns:p14="http://schemas.microsoft.com/office/powerpoint/2010/main" val="1052697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65A97-FC41-1040-128D-ECAEDD3D0CB1}"/>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DB1D397D-381A-428E-F5A5-8C8070F2BC53}"/>
              </a:ext>
            </a:extLst>
          </p:cNvPr>
          <p:cNvSpPr>
            <a:spLocks noGrp="1"/>
          </p:cNvSpPr>
          <p:nvPr>
            <p:ph type="title"/>
          </p:nvPr>
        </p:nvSpPr>
        <p:spPr>
          <a:xfrm>
            <a:off x="914161" y="381002"/>
            <a:ext cx="10360501" cy="1569660"/>
          </a:xfrm>
        </p:spPr>
        <p:txBody>
          <a:bodyPr>
            <a:noAutofit/>
          </a:bodyPr>
          <a:lstStyle/>
          <a:p>
            <a:pPr lvl="0"/>
            <a:r>
              <a:rPr lang="en-US" sz="4400" dirty="0"/>
              <a:t>3.  What did they secure from Constantine?</a:t>
            </a:r>
            <a:endParaRPr lang="en-US" sz="41300" dirty="0"/>
          </a:p>
        </p:txBody>
      </p:sp>
      <p:pic>
        <p:nvPicPr>
          <p:cNvPr id="2052" name="Picture 4" descr="213,000+ Question Mark Stock Photos, Pictures &amp; Royalty-Free ...">
            <a:extLst>
              <a:ext uri="{FF2B5EF4-FFF2-40B4-BE49-F238E27FC236}">
                <a16:creationId xmlns:a16="http://schemas.microsoft.com/office/drawing/2014/main" id="{3B5C03C3-59EE-5A66-6C24-3475E8FB45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2362200"/>
            <a:ext cx="4361137" cy="3774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4316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9C3BA-52E4-8C0F-1C9A-7E2E692852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A235AD-A87B-4F4B-D266-B101FA7B5B7C}"/>
              </a:ext>
            </a:extLst>
          </p:cNvPr>
          <p:cNvSpPr>
            <a:spLocks noGrp="1"/>
          </p:cNvSpPr>
          <p:nvPr>
            <p:ph type="title"/>
          </p:nvPr>
        </p:nvSpPr>
        <p:spPr>
          <a:xfrm>
            <a:off x="7902861" y="304801"/>
            <a:ext cx="3961368" cy="1904999"/>
          </a:xfrm>
        </p:spPr>
        <p:txBody>
          <a:bodyPr/>
          <a:lstStyle/>
          <a:p>
            <a:r>
              <a:rPr lang="en-US" sz="3600" dirty="0"/>
              <a:t>Eusebius of Caesarea, </a:t>
            </a:r>
            <a:r>
              <a:rPr lang="en-US" sz="3600" i="1" dirty="0"/>
              <a:t>Life of Constantine</a:t>
            </a:r>
            <a:r>
              <a:rPr lang="en-US" sz="3600" dirty="0"/>
              <a:t>, Book IV, Ch. 16</a:t>
            </a:r>
          </a:p>
        </p:txBody>
      </p:sp>
      <p:sp>
        <p:nvSpPr>
          <p:cNvPr id="3" name="Content Placeholder 2">
            <a:extLst>
              <a:ext uri="{FF2B5EF4-FFF2-40B4-BE49-F238E27FC236}">
                <a16:creationId xmlns:a16="http://schemas.microsoft.com/office/drawing/2014/main" id="{9EEAF57A-5A91-A141-C238-298C3A5F1C01}"/>
              </a:ext>
            </a:extLst>
          </p:cNvPr>
          <p:cNvSpPr>
            <a:spLocks noGrp="1"/>
          </p:cNvSpPr>
          <p:nvPr>
            <p:ph idx="1"/>
          </p:nvPr>
        </p:nvSpPr>
        <p:spPr/>
        <p:txBody>
          <a:bodyPr>
            <a:normAutofit fontScale="92500" lnSpcReduction="10000"/>
          </a:bodyPr>
          <a:lstStyle/>
          <a:p>
            <a:pPr marL="0" indent="0">
              <a:buNone/>
            </a:pPr>
            <a:r>
              <a:rPr lang="en-US" sz="3600" i="1" dirty="0">
                <a:solidFill>
                  <a:schemeClr val="tx2">
                    <a:lumMod val="90000"/>
                  </a:schemeClr>
                </a:solidFill>
              </a:rPr>
              <a:t>On Constantine…</a:t>
            </a:r>
            <a:endParaRPr lang="en-US" sz="3600" dirty="0">
              <a:solidFill>
                <a:schemeClr val="tx2">
                  <a:lumMod val="90000"/>
                </a:schemeClr>
              </a:solidFill>
            </a:endParaRPr>
          </a:p>
          <a:p>
            <a:pPr marL="0" indent="0">
              <a:buNone/>
            </a:pPr>
            <a:r>
              <a:rPr lang="en-US" sz="3600" dirty="0"/>
              <a:t>In this manner he [Constantine] represented himself, even through the medium of painting, as habitually engaged in prayer to God. At the same time he forbade, by an express enactment, the setting up of any resemblance of himself in any idol temple, that not even the mere lineaments of his person might receive contamination from the error of forbidden superstition.</a:t>
            </a:r>
          </a:p>
        </p:txBody>
      </p:sp>
      <p:pic>
        <p:nvPicPr>
          <p:cNvPr id="5" name="Picture 4">
            <a:extLst>
              <a:ext uri="{FF2B5EF4-FFF2-40B4-BE49-F238E27FC236}">
                <a16:creationId xmlns:a16="http://schemas.microsoft.com/office/drawing/2014/main" id="{4648102D-6DFD-FFBA-AB1B-560157112818}"/>
              </a:ext>
            </a:extLst>
          </p:cNvPr>
          <p:cNvPicPr>
            <a:picLocks noChangeAspect="1"/>
          </p:cNvPicPr>
          <p:nvPr/>
        </p:nvPicPr>
        <p:blipFill>
          <a:blip r:embed="rId2"/>
          <a:srcRect b="25333"/>
          <a:stretch>
            <a:fillRect/>
          </a:stretch>
        </p:blipFill>
        <p:spPr>
          <a:xfrm>
            <a:off x="8188095" y="2294106"/>
            <a:ext cx="3390900" cy="4267199"/>
          </a:xfrm>
          <a:prstGeom prst="rect">
            <a:avLst/>
          </a:prstGeom>
        </p:spPr>
      </p:pic>
    </p:spTree>
    <p:extLst>
      <p:ext uri="{BB962C8B-B14F-4D97-AF65-F5344CB8AC3E}">
        <p14:creationId xmlns:p14="http://schemas.microsoft.com/office/powerpoint/2010/main" val="3731545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C1371-5A0E-B487-AFB5-89F25FD109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3EBAB8-A9A9-0A5A-ACBB-CD416B91690C}"/>
              </a:ext>
            </a:extLst>
          </p:cNvPr>
          <p:cNvSpPr>
            <a:spLocks noGrp="1"/>
          </p:cNvSpPr>
          <p:nvPr>
            <p:ph type="title"/>
          </p:nvPr>
        </p:nvSpPr>
        <p:spPr>
          <a:xfrm>
            <a:off x="7902861" y="304801"/>
            <a:ext cx="3961368" cy="1904999"/>
          </a:xfrm>
        </p:spPr>
        <p:txBody>
          <a:bodyPr/>
          <a:lstStyle/>
          <a:p>
            <a:r>
              <a:rPr lang="en-US" sz="3600" dirty="0"/>
              <a:t>Eusebius of Caesarea, </a:t>
            </a:r>
            <a:r>
              <a:rPr lang="en-US" sz="3600" i="1" dirty="0"/>
              <a:t>Life of Constantine</a:t>
            </a:r>
            <a:r>
              <a:rPr lang="en-US" sz="3600" dirty="0"/>
              <a:t>, Book IV, Ch. 17</a:t>
            </a:r>
          </a:p>
        </p:txBody>
      </p:sp>
      <p:sp>
        <p:nvSpPr>
          <p:cNvPr id="3" name="Content Placeholder 2">
            <a:extLst>
              <a:ext uri="{FF2B5EF4-FFF2-40B4-BE49-F238E27FC236}">
                <a16:creationId xmlns:a16="http://schemas.microsoft.com/office/drawing/2014/main" id="{9C6CACFD-DC36-401F-6809-35EF0FCEB1B2}"/>
              </a:ext>
            </a:extLst>
          </p:cNvPr>
          <p:cNvSpPr>
            <a:spLocks noGrp="1"/>
          </p:cNvSpPr>
          <p:nvPr>
            <p:ph idx="1"/>
          </p:nvPr>
        </p:nvSpPr>
        <p:spPr/>
        <p:txBody>
          <a:bodyPr>
            <a:normAutofit fontScale="92500" lnSpcReduction="20000"/>
          </a:bodyPr>
          <a:lstStyle/>
          <a:p>
            <a:pPr marL="0" indent="0">
              <a:buNone/>
            </a:pPr>
            <a:r>
              <a:rPr lang="en-US" sz="3600" i="1" dirty="0">
                <a:solidFill>
                  <a:schemeClr val="tx2">
                    <a:lumMod val="90000"/>
                  </a:schemeClr>
                </a:solidFill>
              </a:rPr>
              <a:t>On Constantine…</a:t>
            </a:r>
            <a:endParaRPr lang="en-US" sz="3600" dirty="0">
              <a:solidFill>
                <a:schemeClr val="tx2">
                  <a:lumMod val="90000"/>
                </a:schemeClr>
              </a:solidFill>
            </a:endParaRPr>
          </a:p>
          <a:p>
            <a:pPr marL="0" indent="0">
              <a:buNone/>
            </a:pPr>
            <a:r>
              <a:rPr lang="en-US" sz="3600" dirty="0"/>
              <a:t>Still nobler proofs of his [Constantine’s] piety might be discerned by those who marked how he modeled as it were his very palace into a church of God, and himself afforded a pattern of zeal to those assembled therein: how he took the sacred scriptures into his hands, and devoted himself to the study of those divinely inspired oracles; after which he would offer up regular prayers with all the members of his imperial court.</a:t>
            </a:r>
          </a:p>
        </p:txBody>
      </p:sp>
      <p:pic>
        <p:nvPicPr>
          <p:cNvPr id="10242" name="Picture 2" descr="Amazon.com: MVOVZQCV Vintage Prints Picture portrait painting the Emperor  Constantine Seeing the Sign of the Cross by Tancredi Scarpelli Classic  Canvas Paintings for Office Decor 60x90cm: Posters &amp; Prints">
            <a:extLst>
              <a:ext uri="{FF2B5EF4-FFF2-40B4-BE49-F238E27FC236}">
                <a16:creationId xmlns:a16="http://schemas.microsoft.com/office/drawing/2014/main" id="{30331502-240D-E061-07E8-C86DBF59A6B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888" t="19552" b="12483"/>
          <a:stretch>
            <a:fillRect/>
          </a:stretch>
        </p:blipFill>
        <p:spPr bwMode="auto">
          <a:xfrm>
            <a:off x="8165167" y="2177374"/>
            <a:ext cx="3515790" cy="4471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3399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42B3D-53F7-CBAA-7405-F7A4E980419B}"/>
              </a:ext>
            </a:extLst>
          </p:cNvPr>
          <p:cNvSpPr>
            <a:spLocks noGrp="1"/>
          </p:cNvSpPr>
          <p:nvPr>
            <p:ph type="title"/>
          </p:nvPr>
        </p:nvSpPr>
        <p:spPr>
          <a:xfrm>
            <a:off x="914162" y="482600"/>
            <a:ext cx="10360501" cy="889000"/>
          </a:xfrm>
        </p:spPr>
        <p:txBody>
          <a:bodyPr>
            <a:normAutofit fontScale="90000"/>
          </a:bodyPr>
          <a:lstStyle/>
          <a:p>
            <a:r>
              <a:rPr lang="en-US" sz="4400" dirty="0"/>
              <a:t>It’s worth noting that Constantine…</a:t>
            </a:r>
          </a:p>
        </p:txBody>
      </p:sp>
      <p:sp>
        <p:nvSpPr>
          <p:cNvPr id="3" name="Content Placeholder 2">
            <a:extLst>
              <a:ext uri="{FF2B5EF4-FFF2-40B4-BE49-F238E27FC236}">
                <a16:creationId xmlns:a16="http://schemas.microsoft.com/office/drawing/2014/main" id="{8BB6FE8A-B74A-E55A-404E-F6B12DA8C9D2}"/>
              </a:ext>
            </a:extLst>
          </p:cNvPr>
          <p:cNvSpPr>
            <a:spLocks noGrp="1"/>
          </p:cNvSpPr>
          <p:nvPr>
            <p:ph sz="half" idx="1"/>
          </p:nvPr>
        </p:nvSpPr>
        <p:spPr/>
        <p:txBody>
          <a:bodyPr>
            <a:normAutofit fontScale="92500" lnSpcReduction="10000"/>
          </a:bodyPr>
          <a:lstStyle/>
          <a:p>
            <a:r>
              <a:rPr lang="en-US" sz="3600" dirty="0"/>
              <a:t>Retained the title Pontifex Maximus (chief pagan priest)</a:t>
            </a:r>
          </a:p>
          <a:p>
            <a:r>
              <a:rPr lang="en-US" sz="3600" dirty="0"/>
              <a:t>Delayed baptism until near death</a:t>
            </a:r>
          </a:p>
          <a:p>
            <a:r>
              <a:rPr lang="en-US" sz="3600" dirty="0"/>
              <a:t>Used solar imagery in imperial symbolism</a:t>
            </a:r>
          </a:p>
          <a:p>
            <a:r>
              <a:rPr lang="en-US" sz="3600" dirty="0"/>
              <a:t>Convened councils and enforced decisions</a:t>
            </a:r>
          </a:p>
          <a:p>
            <a:endParaRPr lang="en-US" dirty="0"/>
          </a:p>
        </p:txBody>
      </p:sp>
      <p:pic>
        <p:nvPicPr>
          <p:cNvPr id="11268" name="Picture 4" descr="Ancient Rome - Christianity, Empire, Constantine | Britannica">
            <a:extLst>
              <a:ext uri="{FF2B5EF4-FFF2-40B4-BE49-F238E27FC236}">
                <a16:creationId xmlns:a16="http://schemas.microsoft.com/office/drawing/2014/main" id="{127CE019-E02F-0970-282C-3BFAC51C66F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10795" b="29546"/>
          <a:stretch>
            <a:fillRect/>
          </a:stretch>
        </p:blipFill>
        <p:spPr bwMode="auto">
          <a:xfrm>
            <a:off x="6297560" y="1777460"/>
            <a:ext cx="5130852" cy="4629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9929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77924-2AF5-2A4E-60E8-78AD360C57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55AEFE-34D7-F7C2-E7B4-040192F8670A}"/>
              </a:ext>
            </a:extLst>
          </p:cNvPr>
          <p:cNvSpPr>
            <a:spLocks noGrp="1"/>
          </p:cNvSpPr>
          <p:nvPr>
            <p:ph type="title"/>
          </p:nvPr>
        </p:nvSpPr>
        <p:spPr>
          <a:xfrm>
            <a:off x="914162" y="482600"/>
            <a:ext cx="10360501" cy="889000"/>
          </a:xfrm>
        </p:spPr>
        <p:txBody>
          <a:bodyPr>
            <a:normAutofit/>
          </a:bodyPr>
          <a:lstStyle/>
          <a:p>
            <a:r>
              <a:rPr lang="en-US" sz="4400" dirty="0"/>
              <a:t>Meanwhile, Eusebius…</a:t>
            </a:r>
          </a:p>
        </p:txBody>
      </p:sp>
      <p:sp>
        <p:nvSpPr>
          <p:cNvPr id="3" name="Content Placeholder 2">
            <a:extLst>
              <a:ext uri="{FF2B5EF4-FFF2-40B4-BE49-F238E27FC236}">
                <a16:creationId xmlns:a16="http://schemas.microsoft.com/office/drawing/2014/main" id="{55FF10B1-7B74-45D4-05EC-26E194CCA4F5}"/>
              </a:ext>
            </a:extLst>
          </p:cNvPr>
          <p:cNvSpPr>
            <a:spLocks noGrp="1"/>
          </p:cNvSpPr>
          <p:nvPr>
            <p:ph sz="half" idx="1"/>
          </p:nvPr>
        </p:nvSpPr>
        <p:spPr/>
        <p:txBody>
          <a:bodyPr>
            <a:normAutofit fontScale="92500"/>
          </a:bodyPr>
          <a:lstStyle/>
          <a:p>
            <a:r>
              <a:rPr lang="en-US" sz="3600" dirty="0"/>
              <a:t>Lived under Constantine</a:t>
            </a:r>
          </a:p>
          <a:p>
            <a:r>
              <a:rPr lang="en-US" sz="3600" dirty="0"/>
              <a:t>Benefited from Constantine’s patronage</a:t>
            </a:r>
          </a:p>
          <a:p>
            <a:r>
              <a:rPr lang="en-US" sz="3600" dirty="0"/>
              <a:t>Saw Constantine as God’s chosen instrument</a:t>
            </a:r>
          </a:p>
          <a:p>
            <a:r>
              <a:rPr lang="en-US" sz="3600" dirty="0"/>
              <a:t>Was writing a court history, and not a neutral biography</a:t>
            </a:r>
          </a:p>
        </p:txBody>
      </p:sp>
      <p:pic>
        <p:nvPicPr>
          <p:cNvPr id="12291" name="Picture 3" descr="Eusebius | Lapham's Quarterly">
            <a:extLst>
              <a:ext uri="{FF2B5EF4-FFF2-40B4-BE49-F238E27FC236}">
                <a16:creationId xmlns:a16="http://schemas.microsoft.com/office/drawing/2014/main" id="{F814E54A-ED54-BD4C-E5F7-007BE68EDE9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313612" y="1637944"/>
            <a:ext cx="3795222" cy="4740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951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2167F-4D20-AC75-F0FE-7808E425D1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D83448-7142-A9C5-CC46-7B63BD50B334}"/>
              </a:ext>
            </a:extLst>
          </p:cNvPr>
          <p:cNvSpPr>
            <a:spLocks noGrp="1"/>
          </p:cNvSpPr>
          <p:nvPr>
            <p:ph type="title"/>
          </p:nvPr>
        </p:nvSpPr>
        <p:spPr>
          <a:xfrm>
            <a:off x="914162" y="482600"/>
            <a:ext cx="10360501" cy="660400"/>
          </a:xfrm>
        </p:spPr>
        <p:txBody>
          <a:bodyPr>
            <a:normAutofit/>
          </a:bodyPr>
          <a:lstStyle/>
          <a:p>
            <a:r>
              <a:rPr lang="en-US" sz="4400" dirty="0">
                <a:solidFill>
                  <a:schemeClr val="tx2">
                    <a:lumMod val="90000"/>
                  </a:schemeClr>
                </a:solidFill>
              </a:rPr>
              <a:t>Constantine and His Faith</a:t>
            </a:r>
          </a:p>
        </p:txBody>
      </p:sp>
      <p:sp>
        <p:nvSpPr>
          <p:cNvPr id="3" name="Content Placeholder 2">
            <a:extLst>
              <a:ext uri="{FF2B5EF4-FFF2-40B4-BE49-F238E27FC236}">
                <a16:creationId xmlns:a16="http://schemas.microsoft.com/office/drawing/2014/main" id="{54946F50-8F58-F1F0-30D8-F5B7DB28EA00}"/>
              </a:ext>
            </a:extLst>
          </p:cNvPr>
          <p:cNvSpPr>
            <a:spLocks noGrp="1"/>
          </p:cNvSpPr>
          <p:nvPr>
            <p:ph sz="half" idx="1"/>
          </p:nvPr>
        </p:nvSpPr>
        <p:spPr>
          <a:xfrm>
            <a:off x="914162" y="1371600"/>
            <a:ext cx="5637450" cy="4902201"/>
          </a:xfrm>
        </p:spPr>
        <p:txBody>
          <a:bodyPr>
            <a:normAutofit/>
          </a:bodyPr>
          <a:lstStyle/>
          <a:p>
            <a:pPr marL="0" indent="0">
              <a:buNone/>
            </a:pPr>
            <a:r>
              <a:rPr lang="en-US" sz="3600" dirty="0"/>
              <a:t>If you were a fourth-century Christian who had endured persecution under Diocletian… how would Constantine feel to you?</a:t>
            </a:r>
          </a:p>
          <a:p>
            <a:pPr marL="0" indent="0">
              <a:buNone/>
            </a:pPr>
            <a:r>
              <a:rPr lang="en-US" sz="3600" dirty="0"/>
              <a:t>Once political power appears devout, resistance becomes morally complicated.</a:t>
            </a:r>
          </a:p>
        </p:txBody>
      </p:sp>
      <p:pic>
        <p:nvPicPr>
          <p:cNvPr id="13314" name="Picture 2" descr="The Story of Saint Constantine the ...">
            <a:extLst>
              <a:ext uri="{FF2B5EF4-FFF2-40B4-BE49-F238E27FC236}">
                <a16:creationId xmlns:a16="http://schemas.microsoft.com/office/drawing/2014/main" id="{E4EF52DB-56D5-25A7-49F6-0A3D217F696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28343"/>
          <a:stretch>
            <a:fillRect/>
          </a:stretch>
        </p:blipFill>
        <p:spPr bwMode="auto">
          <a:xfrm>
            <a:off x="6627812" y="1371600"/>
            <a:ext cx="5278694" cy="4902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1079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2804B-84AC-855E-295E-74250A686C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860B9B-B39F-5112-0EB7-6A990BD20504}"/>
              </a:ext>
            </a:extLst>
          </p:cNvPr>
          <p:cNvSpPr>
            <a:spLocks noGrp="1"/>
          </p:cNvSpPr>
          <p:nvPr>
            <p:ph type="title"/>
          </p:nvPr>
        </p:nvSpPr>
        <p:spPr>
          <a:xfrm>
            <a:off x="7902861" y="304801"/>
            <a:ext cx="3961368" cy="1904999"/>
          </a:xfrm>
        </p:spPr>
        <p:txBody>
          <a:bodyPr/>
          <a:lstStyle/>
          <a:p>
            <a:r>
              <a:rPr lang="en-US" sz="3600" dirty="0"/>
              <a:t>Eusebius of Caesarea, </a:t>
            </a:r>
            <a:r>
              <a:rPr lang="en-US" sz="3600" i="1" dirty="0"/>
              <a:t>Life of Constantine</a:t>
            </a:r>
            <a:r>
              <a:rPr lang="en-US" sz="3600" dirty="0"/>
              <a:t>, Book IV, Ch. 18</a:t>
            </a:r>
          </a:p>
        </p:txBody>
      </p:sp>
      <p:sp>
        <p:nvSpPr>
          <p:cNvPr id="3" name="Content Placeholder 2">
            <a:extLst>
              <a:ext uri="{FF2B5EF4-FFF2-40B4-BE49-F238E27FC236}">
                <a16:creationId xmlns:a16="http://schemas.microsoft.com/office/drawing/2014/main" id="{757B8AE9-191A-4010-0586-3FBB084C6E04}"/>
              </a:ext>
            </a:extLst>
          </p:cNvPr>
          <p:cNvSpPr>
            <a:spLocks noGrp="1"/>
          </p:cNvSpPr>
          <p:nvPr>
            <p:ph idx="1"/>
          </p:nvPr>
        </p:nvSpPr>
        <p:spPr/>
        <p:txBody>
          <a:bodyPr>
            <a:normAutofit fontScale="92500"/>
          </a:bodyPr>
          <a:lstStyle/>
          <a:p>
            <a:pPr marL="0" indent="0">
              <a:buNone/>
            </a:pPr>
            <a:r>
              <a:rPr lang="en-US" sz="3600" i="1" dirty="0">
                <a:solidFill>
                  <a:schemeClr val="tx2">
                    <a:lumMod val="90000"/>
                  </a:schemeClr>
                </a:solidFill>
              </a:rPr>
              <a:t>On Constantine…</a:t>
            </a:r>
            <a:endParaRPr lang="en-US" sz="3600" dirty="0">
              <a:solidFill>
                <a:schemeClr val="tx2">
                  <a:lumMod val="90000"/>
                </a:schemeClr>
              </a:solidFill>
            </a:endParaRPr>
          </a:p>
          <a:p>
            <a:pPr marL="0" indent="0">
              <a:buNone/>
            </a:pPr>
            <a:r>
              <a:rPr lang="en-US" sz="3600" dirty="0"/>
              <a:t>He [Constantine] ordained, too, that one day should be regarded as a special occasion for prayer: I mean that which is truly the first and chief of all, the day of our Lord and Saviour. The entire care of his household was entrusted to deacons and other ministers consecrated to the service of God, and distinguished by gravity of life and every other virtue…</a:t>
            </a:r>
          </a:p>
        </p:txBody>
      </p:sp>
      <p:pic>
        <p:nvPicPr>
          <p:cNvPr id="14338" name="Picture 2" descr="Constantine the Great - FaithND">
            <a:extLst>
              <a:ext uri="{FF2B5EF4-FFF2-40B4-BE49-F238E27FC236}">
                <a16:creationId xmlns:a16="http://schemas.microsoft.com/office/drawing/2014/main" id="{961CA594-C882-860D-F90E-E8B9B7C30A0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99412" y="2209799"/>
            <a:ext cx="3505200" cy="45066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6029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05398-4A88-6F10-2DB0-F511C00342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1BFBC3-CAD3-BC08-9179-045901A08BDE}"/>
              </a:ext>
            </a:extLst>
          </p:cNvPr>
          <p:cNvSpPr>
            <a:spLocks noGrp="1"/>
          </p:cNvSpPr>
          <p:nvPr>
            <p:ph type="title"/>
          </p:nvPr>
        </p:nvSpPr>
        <p:spPr>
          <a:xfrm>
            <a:off x="7902861" y="304801"/>
            <a:ext cx="3961368" cy="1904999"/>
          </a:xfrm>
        </p:spPr>
        <p:txBody>
          <a:bodyPr/>
          <a:lstStyle/>
          <a:p>
            <a:r>
              <a:rPr lang="en-US" sz="3600" dirty="0"/>
              <a:t>Eusebius of Caesarea, </a:t>
            </a:r>
            <a:r>
              <a:rPr lang="en-US" sz="3600" i="1" dirty="0"/>
              <a:t>Life of Constantine</a:t>
            </a:r>
            <a:r>
              <a:rPr lang="en-US" sz="3600" dirty="0"/>
              <a:t>, Book IV, Ch. 18</a:t>
            </a:r>
          </a:p>
        </p:txBody>
      </p:sp>
      <p:sp>
        <p:nvSpPr>
          <p:cNvPr id="3" name="Content Placeholder 2">
            <a:extLst>
              <a:ext uri="{FF2B5EF4-FFF2-40B4-BE49-F238E27FC236}">
                <a16:creationId xmlns:a16="http://schemas.microsoft.com/office/drawing/2014/main" id="{5CB994D3-5BF5-40D3-396B-726EA32D85BD}"/>
              </a:ext>
            </a:extLst>
          </p:cNvPr>
          <p:cNvSpPr>
            <a:spLocks noGrp="1"/>
          </p:cNvSpPr>
          <p:nvPr>
            <p:ph idx="1"/>
          </p:nvPr>
        </p:nvSpPr>
        <p:spPr/>
        <p:txBody>
          <a:bodyPr>
            <a:normAutofit fontScale="85000" lnSpcReduction="20000"/>
          </a:bodyPr>
          <a:lstStyle/>
          <a:p>
            <a:pPr marL="0" indent="0">
              <a:buNone/>
            </a:pPr>
            <a:r>
              <a:rPr lang="en-US" sz="3600" i="1" dirty="0">
                <a:solidFill>
                  <a:schemeClr val="tx2">
                    <a:lumMod val="90000"/>
                  </a:schemeClr>
                </a:solidFill>
              </a:rPr>
              <a:t>On Constantine…</a:t>
            </a:r>
            <a:endParaRPr lang="en-US" sz="3600" dirty="0">
              <a:solidFill>
                <a:schemeClr val="tx2">
                  <a:lumMod val="90000"/>
                </a:schemeClr>
              </a:solidFill>
            </a:endParaRPr>
          </a:p>
          <a:p>
            <a:pPr marL="0" indent="0">
              <a:buNone/>
            </a:pPr>
            <a:r>
              <a:rPr lang="en-US" sz="3900" dirty="0"/>
              <a:t>while his trusty body guard, strong in affection and fidelity to his person, found in their emperor an instructor in the practice of piety, and like him held the Lord's salutary day in honor and performed on that day the devotions which he loved. The same observance was recommended by this blessed prince to all classes of his subjects: his earnest desire being gradually to lead all mankind to the worship of God. </a:t>
            </a:r>
          </a:p>
        </p:txBody>
      </p:sp>
      <p:pic>
        <p:nvPicPr>
          <p:cNvPr id="15362" name="Picture 2" descr="Why Christianity has no reincarnation doctrine – Benjamin Creme | ACTA  INDICA">
            <a:extLst>
              <a:ext uri="{FF2B5EF4-FFF2-40B4-BE49-F238E27FC236}">
                <a16:creationId xmlns:a16="http://schemas.microsoft.com/office/drawing/2014/main" id="{1E5F8C40-47E4-52B0-A68A-30A5F200A5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75612" y="2209800"/>
            <a:ext cx="3124200" cy="4330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8010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F19F0-BB97-CD18-2F14-463B77CB5E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9E3FF4-CF77-E20E-8612-C322FB154040}"/>
              </a:ext>
            </a:extLst>
          </p:cNvPr>
          <p:cNvSpPr>
            <a:spLocks noGrp="1"/>
          </p:cNvSpPr>
          <p:nvPr>
            <p:ph type="title"/>
          </p:nvPr>
        </p:nvSpPr>
        <p:spPr>
          <a:xfrm>
            <a:off x="7902861" y="304801"/>
            <a:ext cx="3961368" cy="1904999"/>
          </a:xfrm>
        </p:spPr>
        <p:txBody>
          <a:bodyPr/>
          <a:lstStyle/>
          <a:p>
            <a:r>
              <a:rPr lang="en-US" sz="3600" dirty="0"/>
              <a:t>Eusebius of Caesarea, </a:t>
            </a:r>
            <a:r>
              <a:rPr lang="en-US" sz="3600" i="1" dirty="0"/>
              <a:t>Life of Constantine</a:t>
            </a:r>
            <a:r>
              <a:rPr lang="en-US" sz="3600" dirty="0"/>
              <a:t>, Book IV, Ch. 18</a:t>
            </a:r>
          </a:p>
        </p:txBody>
      </p:sp>
      <p:sp>
        <p:nvSpPr>
          <p:cNvPr id="3" name="Content Placeholder 2">
            <a:extLst>
              <a:ext uri="{FF2B5EF4-FFF2-40B4-BE49-F238E27FC236}">
                <a16:creationId xmlns:a16="http://schemas.microsoft.com/office/drawing/2014/main" id="{A6F6D1E0-67A3-06D4-7D42-C71434D0467C}"/>
              </a:ext>
            </a:extLst>
          </p:cNvPr>
          <p:cNvSpPr>
            <a:spLocks noGrp="1"/>
          </p:cNvSpPr>
          <p:nvPr>
            <p:ph idx="1"/>
          </p:nvPr>
        </p:nvSpPr>
        <p:spPr/>
        <p:txBody>
          <a:bodyPr>
            <a:normAutofit lnSpcReduction="10000"/>
          </a:bodyPr>
          <a:lstStyle/>
          <a:p>
            <a:pPr marL="0" indent="0">
              <a:buNone/>
            </a:pPr>
            <a:r>
              <a:rPr lang="en-US" sz="3600" i="1" dirty="0">
                <a:solidFill>
                  <a:schemeClr val="tx2">
                    <a:lumMod val="90000"/>
                  </a:schemeClr>
                </a:solidFill>
              </a:rPr>
              <a:t>On Constantine…</a:t>
            </a:r>
            <a:endParaRPr lang="en-US" sz="3600" dirty="0">
              <a:solidFill>
                <a:schemeClr val="tx2">
                  <a:lumMod val="90000"/>
                </a:schemeClr>
              </a:solidFill>
            </a:endParaRPr>
          </a:p>
          <a:p>
            <a:pPr marL="0" indent="0">
              <a:buNone/>
            </a:pPr>
            <a:r>
              <a:rPr lang="en-US" sz="3900" dirty="0"/>
              <a:t>Accordingly he enjoined on all the subjects of the Roman empire to observe the Lord's day, as a day of rest, and also to honor the day which precedes the Sabbath; in memory, I suppose, of what the Saviour of mankind is recorded to have achieved on that day. </a:t>
            </a:r>
          </a:p>
        </p:txBody>
      </p:sp>
      <p:pic>
        <p:nvPicPr>
          <p:cNvPr id="16386" name="Picture 2" descr="Constantine I | Biography, Accomplishments, Death, &amp; Facts | Britannica">
            <a:extLst>
              <a:ext uri="{FF2B5EF4-FFF2-40B4-BE49-F238E27FC236}">
                <a16:creationId xmlns:a16="http://schemas.microsoft.com/office/drawing/2014/main" id="{F7140A3A-DFA5-C79A-9134-D8C73DF7CB1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30888"/>
          <a:stretch>
            <a:fillRect/>
          </a:stretch>
        </p:blipFill>
        <p:spPr bwMode="auto">
          <a:xfrm>
            <a:off x="8075612" y="2209800"/>
            <a:ext cx="3605345" cy="4114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9621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a:bodyPr>
          <a:lstStyle/>
          <a:p>
            <a:r>
              <a:rPr lang="en-US" sz="5400" dirty="0"/>
              <a:t>The Third Angel’s Message</a:t>
            </a:r>
            <a:br>
              <a:rPr lang="en-US" dirty="0"/>
            </a:br>
            <a:r>
              <a:rPr lang="en-US" sz="3200" dirty="0"/>
              <a:t>Lesson 7:  The Development of the Beast - Concluded</a:t>
            </a:r>
            <a:endParaRPr lang="en-US" dirty="0"/>
          </a:p>
        </p:txBody>
      </p:sp>
      <p:sp>
        <p:nvSpPr>
          <p:cNvPr id="2" name="Subtitle 1"/>
          <p:cNvSpPr>
            <a:spLocks noGrp="1"/>
          </p:cNvSpPr>
          <p:nvPr>
            <p:ph type="subTitle" idx="1"/>
          </p:nvPr>
        </p:nvSpPr>
        <p:spPr/>
        <p:txBody>
          <a:bodyPr>
            <a:normAutofit/>
          </a:bodyPr>
          <a:lstStyle/>
          <a:p>
            <a:r>
              <a:rPr lang="en-US" b="1" dirty="0"/>
              <a:t>August 18, 1888</a:t>
            </a:r>
          </a:p>
        </p:txBody>
      </p:sp>
      <p:sp>
        <p:nvSpPr>
          <p:cNvPr id="4" name="TextBox 3"/>
          <p:cNvSpPr txBox="1"/>
          <p:nvPr/>
        </p:nvSpPr>
        <p:spPr>
          <a:xfrm>
            <a:off x="8928241" y="6457890"/>
            <a:ext cx="3263759" cy="400110"/>
          </a:xfrm>
          <a:prstGeom prst="rect">
            <a:avLst/>
          </a:prstGeom>
          <a:noFill/>
        </p:spPr>
        <p:txBody>
          <a:bodyPr wrap="square" rtlCol="0">
            <a:spAutoFit/>
          </a:bodyPr>
          <a:lstStyle/>
          <a:p>
            <a:pPr algn="r"/>
            <a:r>
              <a:rPr lang="en-US" sz="2000"/>
              <a:t>Lesson 7, </a:t>
            </a:r>
            <a:r>
              <a:rPr lang="en-US" sz="2000" dirty="0"/>
              <a:t>3</a:t>
            </a:r>
            <a:r>
              <a:rPr lang="en-US" sz="2000" baseline="30000" dirty="0"/>
              <a:t>rd</a:t>
            </a:r>
            <a:r>
              <a:rPr lang="en-US" sz="2000" dirty="0"/>
              <a:t> Quarter 1888</a:t>
            </a:r>
          </a:p>
        </p:txBody>
      </p:sp>
    </p:spTree>
    <p:extLst>
      <p:ext uri="{BB962C8B-B14F-4D97-AF65-F5344CB8AC3E}">
        <p14:creationId xmlns:p14="http://schemas.microsoft.com/office/powerpoint/2010/main" val="108287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541DC-8118-800F-01D0-BD5F131F1E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87D1C3-4476-4250-4A90-5CB67628CF90}"/>
              </a:ext>
            </a:extLst>
          </p:cNvPr>
          <p:cNvSpPr>
            <a:spLocks noGrp="1"/>
          </p:cNvSpPr>
          <p:nvPr>
            <p:ph type="title"/>
          </p:nvPr>
        </p:nvSpPr>
        <p:spPr>
          <a:xfrm>
            <a:off x="7902861" y="304801"/>
            <a:ext cx="3961368" cy="1904999"/>
          </a:xfrm>
        </p:spPr>
        <p:txBody>
          <a:bodyPr/>
          <a:lstStyle/>
          <a:p>
            <a:r>
              <a:rPr lang="en-US" sz="3600" dirty="0"/>
              <a:t>Eusebius of Caesarea, </a:t>
            </a:r>
            <a:r>
              <a:rPr lang="en-US" sz="3600" i="1" dirty="0"/>
              <a:t>Life of Constantine</a:t>
            </a:r>
            <a:r>
              <a:rPr lang="en-US" sz="3600" dirty="0"/>
              <a:t>, Book IV, Ch. 18</a:t>
            </a:r>
          </a:p>
        </p:txBody>
      </p:sp>
      <p:sp>
        <p:nvSpPr>
          <p:cNvPr id="3" name="Content Placeholder 2">
            <a:extLst>
              <a:ext uri="{FF2B5EF4-FFF2-40B4-BE49-F238E27FC236}">
                <a16:creationId xmlns:a16="http://schemas.microsoft.com/office/drawing/2014/main" id="{4737CA1F-3334-A2EC-264F-68B3C9CBB587}"/>
              </a:ext>
            </a:extLst>
          </p:cNvPr>
          <p:cNvSpPr>
            <a:spLocks noGrp="1"/>
          </p:cNvSpPr>
          <p:nvPr>
            <p:ph idx="1"/>
          </p:nvPr>
        </p:nvSpPr>
        <p:spPr/>
        <p:txBody>
          <a:bodyPr>
            <a:normAutofit fontScale="92500" lnSpcReduction="20000"/>
          </a:bodyPr>
          <a:lstStyle/>
          <a:p>
            <a:pPr marL="0" indent="0">
              <a:buNone/>
            </a:pPr>
            <a:r>
              <a:rPr lang="en-US" sz="3600" i="1" dirty="0">
                <a:solidFill>
                  <a:schemeClr val="tx2">
                    <a:lumMod val="90000"/>
                  </a:schemeClr>
                </a:solidFill>
              </a:rPr>
              <a:t>On Constantine…</a:t>
            </a:r>
            <a:endParaRPr lang="en-US" sz="3600" dirty="0">
              <a:solidFill>
                <a:schemeClr val="tx2">
                  <a:lumMod val="90000"/>
                </a:schemeClr>
              </a:solidFill>
            </a:endParaRPr>
          </a:p>
          <a:p>
            <a:pPr marL="0" indent="0">
              <a:buNone/>
            </a:pPr>
            <a:r>
              <a:rPr lang="en-US" sz="3900" dirty="0"/>
              <a:t>And since his desire was to teach his whole army zealously to honor the Saviour's day (which derives its name from light, and from the sun), he freely granted to those among them who were partakers of the divine faith, leisure for attendance on the services of the Church of God, in order that they might be able, without impediment, to perform their religious worship.</a:t>
            </a:r>
          </a:p>
        </p:txBody>
      </p:sp>
      <p:pic>
        <p:nvPicPr>
          <p:cNvPr id="17410" name="Picture 2" descr="Pictures of Constantine the Great, Emperor of Rome">
            <a:extLst>
              <a:ext uri="{FF2B5EF4-FFF2-40B4-BE49-F238E27FC236}">
                <a16:creationId xmlns:a16="http://schemas.microsoft.com/office/drawing/2014/main" id="{129953BD-D650-70F9-FD08-6CD4E842C26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1632"/>
          <a:stretch>
            <a:fillRect/>
          </a:stretch>
        </p:blipFill>
        <p:spPr bwMode="auto">
          <a:xfrm>
            <a:off x="7902860" y="2240604"/>
            <a:ext cx="3961367" cy="4312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7952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9FF59-8E13-6CE8-837A-8DB536F975DA}"/>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E79E0F45-881C-5400-9ED4-F7EC23E325EC}"/>
              </a:ext>
            </a:extLst>
          </p:cNvPr>
          <p:cNvSpPr>
            <a:spLocks noGrp="1"/>
          </p:cNvSpPr>
          <p:nvPr>
            <p:ph type="title"/>
          </p:nvPr>
        </p:nvSpPr>
        <p:spPr>
          <a:xfrm>
            <a:off x="914161" y="381002"/>
            <a:ext cx="10360501" cy="1569660"/>
          </a:xfrm>
        </p:spPr>
        <p:txBody>
          <a:bodyPr>
            <a:noAutofit/>
          </a:bodyPr>
          <a:lstStyle/>
          <a:p>
            <a:pPr lvl="0"/>
            <a:r>
              <a:rPr lang="en-US" sz="4400" dirty="0"/>
              <a:t>3.  What did they secure from Constantine?</a:t>
            </a:r>
            <a:endParaRPr lang="en-US" sz="41300" dirty="0"/>
          </a:p>
        </p:txBody>
      </p:sp>
      <p:pic>
        <p:nvPicPr>
          <p:cNvPr id="2052" name="Picture 4" descr="213,000+ Question Mark Stock Photos, Pictures &amp; Royalty-Free ...">
            <a:extLst>
              <a:ext uri="{FF2B5EF4-FFF2-40B4-BE49-F238E27FC236}">
                <a16:creationId xmlns:a16="http://schemas.microsoft.com/office/drawing/2014/main" id="{9683C6DC-EE51-C19B-ED06-D2CB4780D5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23622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BF0B4DD-FE34-CA78-0715-5B2DA92C7CC7}"/>
              </a:ext>
            </a:extLst>
          </p:cNvPr>
          <p:cNvSpPr txBox="1"/>
          <p:nvPr/>
        </p:nvSpPr>
        <p:spPr>
          <a:xfrm>
            <a:off x="914160" y="2362200"/>
            <a:ext cx="5866052" cy="3477875"/>
          </a:xfrm>
          <a:prstGeom prst="rect">
            <a:avLst/>
          </a:prstGeom>
          <a:noFill/>
        </p:spPr>
        <p:txBody>
          <a:bodyPr wrap="square">
            <a:spAutoFit/>
          </a:bodyPr>
          <a:lstStyle/>
          <a:p>
            <a:pPr lvl="0"/>
            <a:r>
              <a:rPr lang="en-US" sz="4400" b="1" dirty="0"/>
              <a:t>Answer:</a:t>
            </a:r>
            <a:r>
              <a:rPr lang="en-US" sz="4400" dirty="0"/>
              <a:t> An edict, in A.D. 321, in favor of Sunday—the first Sunday law that ever was.</a:t>
            </a:r>
          </a:p>
        </p:txBody>
      </p:sp>
    </p:spTree>
    <p:extLst>
      <p:ext uri="{BB962C8B-B14F-4D97-AF65-F5344CB8AC3E}">
        <p14:creationId xmlns:p14="http://schemas.microsoft.com/office/powerpoint/2010/main" val="785980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5A53F-216F-3CDF-4F56-7BC75AFCEADE}"/>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D9F28AF5-7DA5-AB31-CDC4-A341CBE70652}"/>
              </a:ext>
            </a:extLst>
          </p:cNvPr>
          <p:cNvSpPr>
            <a:spLocks noGrp="1"/>
          </p:cNvSpPr>
          <p:nvPr>
            <p:ph type="title"/>
          </p:nvPr>
        </p:nvSpPr>
        <p:spPr>
          <a:xfrm>
            <a:off x="914161" y="381002"/>
            <a:ext cx="10360501" cy="1569660"/>
          </a:xfrm>
        </p:spPr>
        <p:txBody>
          <a:bodyPr>
            <a:noAutofit/>
          </a:bodyPr>
          <a:lstStyle/>
          <a:p>
            <a:pPr lvl="0"/>
            <a:r>
              <a:rPr lang="en-US" sz="6600" dirty="0"/>
              <a:t>4.  What was this law?</a:t>
            </a:r>
            <a:endParaRPr lang="en-US" sz="123400" dirty="0"/>
          </a:p>
        </p:txBody>
      </p:sp>
      <p:pic>
        <p:nvPicPr>
          <p:cNvPr id="2052" name="Picture 4" descr="213,000+ Question Mark Stock Photos, Pictures &amp; Royalty-Free ...">
            <a:extLst>
              <a:ext uri="{FF2B5EF4-FFF2-40B4-BE49-F238E27FC236}">
                <a16:creationId xmlns:a16="http://schemas.microsoft.com/office/drawing/2014/main" id="{784B8511-0240-FF06-6419-865F97FD36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2362200"/>
            <a:ext cx="4361137" cy="3774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8358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D6DB8-6683-3E8A-4502-6EE8B6CCF3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0F5F7D-A6D7-FE68-45D8-5E96B41202E3}"/>
              </a:ext>
            </a:extLst>
          </p:cNvPr>
          <p:cNvSpPr>
            <a:spLocks noGrp="1"/>
          </p:cNvSpPr>
          <p:nvPr>
            <p:ph type="title"/>
          </p:nvPr>
        </p:nvSpPr>
        <p:spPr>
          <a:xfrm>
            <a:off x="7902861" y="304801"/>
            <a:ext cx="3961368" cy="1447799"/>
          </a:xfrm>
        </p:spPr>
        <p:txBody>
          <a:bodyPr/>
          <a:lstStyle/>
          <a:p>
            <a:r>
              <a:rPr lang="en-US" sz="4800" dirty="0"/>
              <a:t>Laws of Festivals</a:t>
            </a:r>
          </a:p>
        </p:txBody>
      </p:sp>
      <p:sp>
        <p:nvSpPr>
          <p:cNvPr id="3" name="Content Placeholder 2">
            <a:extLst>
              <a:ext uri="{FF2B5EF4-FFF2-40B4-BE49-F238E27FC236}">
                <a16:creationId xmlns:a16="http://schemas.microsoft.com/office/drawing/2014/main" id="{E2726C4D-0BF7-1C6B-9E9E-2D94E674EF05}"/>
              </a:ext>
            </a:extLst>
          </p:cNvPr>
          <p:cNvSpPr>
            <a:spLocks noGrp="1"/>
          </p:cNvSpPr>
          <p:nvPr>
            <p:ph idx="1"/>
          </p:nvPr>
        </p:nvSpPr>
        <p:spPr/>
        <p:txBody>
          <a:bodyPr>
            <a:normAutofit/>
          </a:bodyPr>
          <a:lstStyle/>
          <a:p>
            <a:pPr marL="0" indent="0">
              <a:buNone/>
            </a:pPr>
            <a:r>
              <a:rPr lang="en-US" sz="4800" i="1" dirty="0">
                <a:solidFill>
                  <a:schemeClr val="tx2">
                    <a:lumMod val="90000"/>
                  </a:schemeClr>
                </a:solidFill>
              </a:rPr>
              <a:t>Codex Justinianus</a:t>
            </a:r>
            <a:r>
              <a:rPr lang="en-US" sz="4800" dirty="0">
                <a:solidFill>
                  <a:schemeClr val="tx2">
                    <a:lumMod val="90000"/>
                  </a:schemeClr>
                </a:solidFill>
              </a:rPr>
              <a:t> </a:t>
            </a:r>
          </a:p>
          <a:p>
            <a:pPr marL="0" indent="0">
              <a:buNone/>
            </a:pPr>
            <a:r>
              <a:rPr lang="en-US" sz="4800" dirty="0">
                <a:solidFill>
                  <a:schemeClr val="tx2">
                    <a:lumMod val="90000"/>
                  </a:schemeClr>
                </a:solidFill>
              </a:rPr>
              <a:t>(Code of Justinian)</a:t>
            </a:r>
          </a:p>
          <a:p>
            <a:pPr marL="0" indent="0">
              <a:buNone/>
            </a:pPr>
            <a:r>
              <a:rPr lang="en-US" sz="4800" dirty="0"/>
              <a:t>Justinian’s 6th-century legal compilation preserved earlier Roman imperial laws, including Constantine’s decrees. </a:t>
            </a:r>
          </a:p>
        </p:txBody>
      </p:sp>
      <p:pic>
        <p:nvPicPr>
          <p:cNvPr id="7170" name="Picture 2" descr="Code of Justinian - Simple English Wikipedia, the free encyclopedia">
            <a:extLst>
              <a:ext uri="{FF2B5EF4-FFF2-40B4-BE49-F238E27FC236}">
                <a16:creationId xmlns:a16="http://schemas.microsoft.com/office/drawing/2014/main" id="{EA690018-BCD4-D22C-6E68-8B25598393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9045" y="1828800"/>
            <a:ext cx="3429000" cy="4567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0948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35381-F30B-2A1E-0BD2-2CD677EB82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B69C96-4739-272C-AC05-EA4BE895AA1E}"/>
              </a:ext>
            </a:extLst>
          </p:cNvPr>
          <p:cNvSpPr>
            <a:spLocks noGrp="1"/>
          </p:cNvSpPr>
          <p:nvPr>
            <p:ph type="title"/>
          </p:nvPr>
        </p:nvSpPr>
        <p:spPr>
          <a:xfrm>
            <a:off x="7827084" y="228600"/>
            <a:ext cx="3961368" cy="2286000"/>
          </a:xfrm>
        </p:spPr>
        <p:txBody>
          <a:bodyPr>
            <a:noAutofit/>
          </a:bodyPr>
          <a:lstStyle/>
          <a:p>
            <a:r>
              <a:rPr lang="en-US" sz="3600" i="1" dirty="0"/>
              <a:t>Codex Justinianus</a:t>
            </a:r>
            <a:r>
              <a:rPr lang="en-US" sz="3600" dirty="0"/>
              <a:t>, Book 3, Title 12, Law 3</a:t>
            </a:r>
            <a:endParaRPr lang="en-US" sz="4000" i="1" dirty="0"/>
          </a:p>
        </p:txBody>
      </p:sp>
      <p:sp>
        <p:nvSpPr>
          <p:cNvPr id="6" name="TextBox 5">
            <a:extLst>
              <a:ext uri="{FF2B5EF4-FFF2-40B4-BE49-F238E27FC236}">
                <a16:creationId xmlns:a16="http://schemas.microsoft.com/office/drawing/2014/main" id="{72D890D7-17D2-31CF-B8E6-CFD5EA32EAB8}"/>
              </a:ext>
            </a:extLst>
          </p:cNvPr>
          <p:cNvSpPr txBox="1"/>
          <p:nvPr/>
        </p:nvSpPr>
        <p:spPr>
          <a:xfrm>
            <a:off x="494557" y="612844"/>
            <a:ext cx="6629400" cy="5078313"/>
          </a:xfrm>
          <a:prstGeom prst="rect">
            <a:avLst/>
          </a:prstGeom>
          <a:noFill/>
        </p:spPr>
        <p:txBody>
          <a:bodyPr wrap="square">
            <a:spAutoFit/>
          </a:bodyPr>
          <a:lstStyle/>
          <a:p>
            <a:r>
              <a:rPr lang="en-US" sz="3600" dirty="0">
                <a:solidFill>
                  <a:schemeClr val="tx2">
                    <a:lumMod val="90000"/>
                  </a:schemeClr>
                </a:solidFill>
              </a:rPr>
              <a:t>Constantine’s </a:t>
            </a:r>
          </a:p>
          <a:p>
            <a:r>
              <a:rPr lang="en-US" sz="3600" dirty="0">
                <a:solidFill>
                  <a:schemeClr val="tx2">
                    <a:lumMod val="90000"/>
                  </a:schemeClr>
                </a:solidFill>
              </a:rPr>
              <a:t>Edict of 321 AD</a:t>
            </a:r>
          </a:p>
          <a:p>
            <a:r>
              <a:rPr lang="en-US" sz="3600" dirty="0"/>
              <a:t>“Let all the judges and town people, and the occupation of all trades, rest on the venerable day of the sun; but let those who are situated in the country freely and at full liberty attend to the business of agriculture;”</a:t>
            </a:r>
          </a:p>
        </p:txBody>
      </p:sp>
      <p:pic>
        <p:nvPicPr>
          <p:cNvPr id="8194" name="Picture 2" descr="Who's Constantine the Great? The Story of the Emperor and the Church">
            <a:extLst>
              <a:ext uri="{FF2B5EF4-FFF2-40B4-BE49-F238E27FC236}">
                <a16:creationId xmlns:a16="http://schemas.microsoft.com/office/drawing/2014/main" id="{D32134C0-9FC6-C986-EFD6-C79EDF43E3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14" r="45642" b="21134"/>
          <a:stretch>
            <a:fillRect/>
          </a:stretch>
        </p:blipFill>
        <p:spPr bwMode="auto">
          <a:xfrm>
            <a:off x="7923212" y="2514600"/>
            <a:ext cx="3961368" cy="39809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6867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51183-5463-6A43-8266-CB9033060C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EB71AA-5C5E-4BF7-6EDF-E3C56B0A480A}"/>
              </a:ext>
            </a:extLst>
          </p:cNvPr>
          <p:cNvSpPr>
            <a:spLocks noGrp="1"/>
          </p:cNvSpPr>
          <p:nvPr>
            <p:ph type="title"/>
          </p:nvPr>
        </p:nvSpPr>
        <p:spPr>
          <a:xfrm>
            <a:off x="7827084" y="228600"/>
            <a:ext cx="3961368" cy="2286000"/>
          </a:xfrm>
        </p:spPr>
        <p:txBody>
          <a:bodyPr>
            <a:noAutofit/>
          </a:bodyPr>
          <a:lstStyle/>
          <a:p>
            <a:r>
              <a:rPr lang="en-US" sz="3600" i="1" dirty="0"/>
              <a:t>Codex Justinianus</a:t>
            </a:r>
            <a:r>
              <a:rPr lang="en-US" sz="3600" dirty="0"/>
              <a:t>, Book 3, Title 12, Law 3</a:t>
            </a:r>
            <a:endParaRPr lang="en-US" sz="4000" i="1" dirty="0"/>
          </a:p>
        </p:txBody>
      </p:sp>
      <p:sp>
        <p:nvSpPr>
          <p:cNvPr id="6" name="TextBox 5">
            <a:extLst>
              <a:ext uri="{FF2B5EF4-FFF2-40B4-BE49-F238E27FC236}">
                <a16:creationId xmlns:a16="http://schemas.microsoft.com/office/drawing/2014/main" id="{89628B83-F0E8-3230-518C-BE91B8CB788E}"/>
              </a:ext>
            </a:extLst>
          </p:cNvPr>
          <p:cNvSpPr txBox="1"/>
          <p:nvPr/>
        </p:nvSpPr>
        <p:spPr>
          <a:xfrm>
            <a:off x="494557" y="612844"/>
            <a:ext cx="6629400" cy="6340197"/>
          </a:xfrm>
          <a:prstGeom prst="rect">
            <a:avLst/>
          </a:prstGeom>
          <a:noFill/>
        </p:spPr>
        <p:txBody>
          <a:bodyPr wrap="square">
            <a:spAutoFit/>
          </a:bodyPr>
          <a:lstStyle/>
          <a:p>
            <a:r>
              <a:rPr lang="en-US" sz="4400" dirty="0">
                <a:solidFill>
                  <a:schemeClr val="tx2">
                    <a:lumMod val="90000"/>
                  </a:schemeClr>
                </a:solidFill>
              </a:rPr>
              <a:t>Constantine’s </a:t>
            </a:r>
          </a:p>
          <a:p>
            <a:r>
              <a:rPr lang="en-US" sz="4400" dirty="0">
                <a:solidFill>
                  <a:schemeClr val="tx2">
                    <a:lumMod val="90000"/>
                  </a:schemeClr>
                </a:solidFill>
              </a:rPr>
              <a:t>Edict of 321 AD</a:t>
            </a:r>
          </a:p>
          <a:p>
            <a:r>
              <a:rPr lang="en-US" sz="4000" dirty="0"/>
              <a:t>“because it often happens that no other day is so fit for sowing corn and planting vines; lest, the critical moment being let slip, men should lose the commodities granted by Heaven.”</a:t>
            </a:r>
          </a:p>
          <a:p>
            <a:endParaRPr lang="en-US" sz="3800" dirty="0"/>
          </a:p>
        </p:txBody>
      </p:sp>
      <p:pic>
        <p:nvPicPr>
          <p:cNvPr id="18434" name="Picture 2" descr="Was Emperor Constantine the Great a Christian? - HubPages">
            <a:extLst>
              <a:ext uri="{FF2B5EF4-FFF2-40B4-BE49-F238E27FC236}">
                <a16:creationId xmlns:a16="http://schemas.microsoft.com/office/drawing/2014/main" id="{41090E06-B196-C1D2-16B0-C3D8978E95B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3212" y="2663757"/>
            <a:ext cx="3962400" cy="396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7500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FC733-2F9A-735C-98C1-19EFD13B42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79E248-E7AA-EAFC-B963-0824A52E8426}"/>
              </a:ext>
            </a:extLst>
          </p:cNvPr>
          <p:cNvSpPr>
            <a:spLocks noGrp="1"/>
          </p:cNvSpPr>
          <p:nvPr>
            <p:ph type="title"/>
          </p:nvPr>
        </p:nvSpPr>
        <p:spPr>
          <a:xfrm>
            <a:off x="914162" y="482600"/>
            <a:ext cx="10360501" cy="889000"/>
          </a:xfrm>
        </p:spPr>
        <p:txBody>
          <a:bodyPr>
            <a:normAutofit/>
          </a:bodyPr>
          <a:lstStyle/>
          <a:p>
            <a:r>
              <a:rPr lang="en-US" sz="4400" dirty="0"/>
              <a:t>Keep in Mind that…</a:t>
            </a:r>
          </a:p>
        </p:txBody>
      </p:sp>
      <p:sp>
        <p:nvSpPr>
          <p:cNvPr id="3" name="Content Placeholder 2">
            <a:extLst>
              <a:ext uri="{FF2B5EF4-FFF2-40B4-BE49-F238E27FC236}">
                <a16:creationId xmlns:a16="http://schemas.microsoft.com/office/drawing/2014/main" id="{E26FAAE6-8E7D-C04F-189D-A448ED3D8C33}"/>
              </a:ext>
            </a:extLst>
          </p:cNvPr>
          <p:cNvSpPr>
            <a:spLocks noGrp="1"/>
          </p:cNvSpPr>
          <p:nvPr>
            <p:ph sz="half" idx="1"/>
          </p:nvPr>
        </p:nvSpPr>
        <p:spPr/>
        <p:txBody>
          <a:bodyPr>
            <a:normAutofit lnSpcReduction="10000"/>
          </a:bodyPr>
          <a:lstStyle/>
          <a:p>
            <a:r>
              <a:rPr lang="en-US" sz="3600" dirty="0"/>
              <a:t>For three hundred years, Christianity had no access to or protection from government power. </a:t>
            </a:r>
          </a:p>
          <a:p>
            <a:r>
              <a:rPr lang="en-US" sz="3600" dirty="0"/>
              <a:t>Under Diocletian, Christians were burned, imprisoned, executed.</a:t>
            </a:r>
          </a:p>
          <a:p>
            <a:endParaRPr lang="en-US" dirty="0"/>
          </a:p>
        </p:txBody>
      </p:sp>
      <p:pic>
        <p:nvPicPr>
          <p:cNvPr id="19458" name="Picture 2">
            <a:extLst>
              <a:ext uri="{FF2B5EF4-FFF2-40B4-BE49-F238E27FC236}">
                <a16:creationId xmlns:a16="http://schemas.microsoft.com/office/drawing/2014/main" id="{AA7E86F6-5122-6471-2E19-8955F047A6A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10796" b="12500"/>
          <a:stretch>
            <a:fillRect/>
          </a:stretch>
        </p:blipFill>
        <p:spPr bwMode="auto">
          <a:xfrm>
            <a:off x="6605577" y="972458"/>
            <a:ext cx="5215465" cy="533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4410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C4593-835A-1E8A-09A5-49AC7A05B9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226F6D-E779-F317-4BA1-C70541AFE071}"/>
              </a:ext>
            </a:extLst>
          </p:cNvPr>
          <p:cNvSpPr>
            <a:spLocks noGrp="1"/>
          </p:cNvSpPr>
          <p:nvPr>
            <p:ph type="title"/>
          </p:nvPr>
        </p:nvSpPr>
        <p:spPr>
          <a:xfrm>
            <a:off x="722986" y="451399"/>
            <a:ext cx="10742851" cy="889000"/>
          </a:xfrm>
        </p:spPr>
        <p:txBody>
          <a:bodyPr>
            <a:normAutofit fontScale="90000"/>
          </a:bodyPr>
          <a:lstStyle/>
          <a:p>
            <a:r>
              <a:rPr lang="en-US" sz="4400" dirty="0"/>
              <a:t>But there were always disagreements…</a:t>
            </a:r>
          </a:p>
        </p:txBody>
      </p:sp>
      <p:sp>
        <p:nvSpPr>
          <p:cNvPr id="3" name="Content Placeholder 2">
            <a:extLst>
              <a:ext uri="{FF2B5EF4-FFF2-40B4-BE49-F238E27FC236}">
                <a16:creationId xmlns:a16="http://schemas.microsoft.com/office/drawing/2014/main" id="{30976439-65D8-754F-2BC0-107BD66A6E79}"/>
              </a:ext>
            </a:extLst>
          </p:cNvPr>
          <p:cNvSpPr>
            <a:spLocks noGrp="1"/>
          </p:cNvSpPr>
          <p:nvPr>
            <p:ph sz="half" idx="1"/>
          </p:nvPr>
        </p:nvSpPr>
        <p:spPr>
          <a:xfrm>
            <a:off x="608012" y="1524000"/>
            <a:ext cx="5791200" cy="4749801"/>
          </a:xfrm>
        </p:spPr>
        <p:txBody>
          <a:bodyPr>
            <a:normAutofit fontScale="92500" lnSpcReduction="10000"/>
          </a:bodyPr>
          <a:lstStyle/>
          <a:p>
            <a:r>
              <a:rPr lang="en-US" sz="3600" dirty="0"/>
              <a:t>When Christians disagreed, they debated. They wrote letters. They persuaded. Sometimes they split.  </a:t>
            </a:r>
          </a:p>
          <a:p>
            <a:r>
              <a:rPr lang="en-US" sz="3600" dirty="0"/>
              <a:t>Occasionally they called meetings to make decisions, just as the apostles did.  </a:t>
            </a:r>
          </a:p>
          <a:p>
            <a:r>
              <a:rPr lang="en-US" sz="3600" dirty="0"/>
              <a:t>What changes when the most powerful man in the world calls the meeting?</a:t>
            </a:r>
            <a:endParaRPr lang="en-US" dirty="0"/>
          </a:p>
        </p:txBody>
      </p:sp>
      <p:pic>
        <p:nvPicPr>
          <p:cNvPr id="20482" name="Picture 2" descr="Five reminders from the Apostle Paul – PASSIONAustralia.blog">
            <a:extLst>
              <a:ext uri="{FF2B5EF4-FFF2-40B4-BE49-F238E27FC236}">
                <a16:creationId xmlns:a16="http://schemas.microsoft.com/office/drawing/2014/main" id="{76AC6A7B-6250-9B17-4D2F-C59A908D184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6336" r="33018"/>
          <a:stretch>
            <a:fillRect/>
          </a:stretch>
        </p:blipFill>
        <p:spPr bwMode="auto">
          <a:xfrm>
            <a:off x="6475412" y="1524000"/>
            <a:ext cx="5105401" cy="464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8085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201A5-74F3-FCF2-0D50-6AA20D429023}"/>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6DCDBDA3-D83F-4F6F-F597-452AC57250B7}"/>
              </a:ext>
            </a:extLst>
          </p:cNvPr>
          <p:cNvSpPr>
            <a:spLocks noGrp="1"/>
          </p:cNvSpPr>
          <p:nvPr>
            <p:ph type="title"/>
          </p:nvPr>
        </p:nvSpPr>
        <p:spPr>
          <a:xfrm>
            <a:off x="914161" y="381002"/>
            <a:ext cx="10360501" cy="1828798"/>
          </a:xfrm>
        </p:spPr>
        <p:txBody>
          <a:bodyPr>
            <a:noAutofit/>
          </a:bodyPr>
          <a:lstStyle/>
          <a:p>
            <a:pPr lvl="0"/>
            <a:r>
              <a:rPr lang="en-US" sz="5400" dirty="0"/>
              <a:t>5. Who convened the Council of Nice?</a:t>
            </a:r>
            <a:endParaRPr lang="en-US" sz="59500" dirty="0"/>
          </a:p>
        </p:txBody>
      </p:sp>
      <p:pic>
        <p:nvPicPr>
          <p:cNvPr id="2052" name="Picture 4" descr="213,000+ Question Mark Stock Photos, Pictures &amp; Royalty-Free ...">
            <a:extLst>
              <a:ext uri="{FF2B5EF4-FFF2-40B4-BE49-F238E27FC236}">
                <a16:creationId xmlns:a16="http://schemas.microsoft.com/office/drawing/2014/main" id="{F702A780-5D56-D9F1-94CC-9247A01CB0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23622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F298889-8813-6449-8EB7-0EA9181401D9}"/>
              </a:ext>
            </a:extLst>
          </p:cNvPr>
          <p:cNvSpPr txBox="1"/>
          <p:nvPr/>
        </p:nvSpPr>
        <p:spPr>
          <a:xfrm>
            <a:off x="914160" y="2362200"/>
            <a:ext cx="5866052" cy="1446550"/>
          </a:xfrm>
          <a:prstGeom prst="rect">
            <a:avLst/>
          </a:prstGeom>
          <a:noFill/>
        </p:spPr>
        <p:txBody>
          <a:bodyPr wrap="square">
            <a:spAutoFit/>
          </a:bodyPr>
          <a:lstStyle/>
          <a:p>
            <a:pPr lvl="0"/>
            <a:r>
              <a:rPr lang="en-US" sz="4400" b="1" dirty="0"/>
              <a:t>Answer:</a:t>
            </a:r>
            <a:r>
              <a:rPr lang="en-US" sz="4400" dirty="0"/>
              <a:t> Constantine, A.D. 325.</a:t>
            </a:r>
            <a:endParaRPr lang="en-US" sz="7200" dirty="0"/>
          </a:p>
        </p:txBody>
      </p:sp>
    </p:spTree>
    <p:extLst>
      <p:ext uri="{BB962C8B-B14F-4D97-AF65-F5344CB8AC3E}">
        <p14:creationId xmlns:p14="http://schemas.microsoft.com/office/powerpoint/2010/main" val="3592340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4A8A4-F3AD-6A40-63AA-E0DB3F0634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7293F0-C7C4-CD3F-A37B-8A5645D44F83}"/>
              </a:ext>
            </a:extLst>
          </p:cNvPr>
          <p:cNvSpPr>
            <a:spLocks noGrp="1"/>
          </p:cNvSpPr>
          <p:nvPr>
            <p:ph type="title"/>
          </p:nvPr>
        </p:nvSpPr>
        <p:spPr>
          <a:xfrm>
            <a:off x="722986" y="152401"/>
            <a:ext cx="10742851" cy="838200"/>
          </a:xfrm>
        </p:spPr>
        <p:txBody>
          <a:bodyPr>
            <a:normAutofit/>
          </a:bodyPr>
          <a:lstStyle/>
          <a:p>
            <a:r>
              <a:rPr lang="en-US" sz="4400" dirty="0"/>
              <a:t>Who calls the Meeting?  </a:t>
            </a:r>
          </a:p>
        </p:txBody>
      </p:sp>
      <p:sp>
        <p:nvSpPr>
          <p:cNvPr id="3" name="Content Placeholder 2">
            <a:extLst>
              <a:ext uri="{FF2B5EF4-FFF2-40B4-BE49-F238E27FC236}">
                <a16:creationId xmlns:a16="http://schemas.microsoft.com/office/drawing/2014/main" id="{BDECBF57-4019-3788-BA3D-7E35A97E740E}"/>
              </a:ext>
            </a:extLst>
          </p:cNvPr>
          <p:cNvSpPr>
            <a:spLocks noGrp="1"/>
          </p:cNvSpPr>
          <p:nvPr>
            <p:ph sz="half" idx="1"/>
          </p:nvPr>
        </p:nvSpPr>
        <p:spPr>
          <a:xfrm>
            <a:off x="608012" y="1143000"/>
            <a:ext cx="6553200" cy="5486400"/>
          </a:xfrm>
        </p:spPr>
        <p:txBody>
          <a:bodyPr>
            <a:noAutofit/>
          </a:bodyPr>
          <a:lstStyle/>
          <a:p>
            <a:r>
              <a:rPr lang="en-US" sz="3200" dirty="0"/>
              <a:t>The emperor himself calls a council in defense of Christianity.  Pays for bishops to travel—supports them publicly.</a:t>
            </a:r>
          </a:p>
          <a:p>
            <a:r>
              <a:rPr lang="en-US" sz="3200" dirty="0"/>
              <a:t>From their perspective this must have felt like answered prayer!  </a:t>
            </a:r>
          </a:p>
          <a:p>
            <a:r>
              <a:rPr lang="en-US" sz="3200" dirty="0"/>
              <a:t>For the first time in Christian history, a theological disagreement was settled in a meeting convened and backed by the highest level of civil authority.</a:t>
            </a:r>
          </a:p>
        </p:txBody>
      </p:sp>
      <p:pic>
        <p:nvPicPr>
          <p:cNvPr id="21506" name="Picture 2" descr="First seven ecumenical councils - Wikipedia">
            <a:extLst>
              <a:ext uri="{FF2B5EF4-FFF2-40B4-BE49-F238E27FC236}">
                <a16:creationId xmlns:a16="http://schemas.microsoft.com/office/drawing/2014/main" id="{7C3A8C92-5ADB-84AC-E90C-EDD0AC788AAD}"/>
              </a:ext>
            </a:extLst>
          </p:cNvPr>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7389812" y="1147647"/>
            <a:ext cx="3693383" cy="5006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7489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49039-8B3C-A3B1-B7FB-1F84502878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912851-C6C3-0BC9-7B18-44FFEDC43EA7}"/>
              </a:ext>
            </a:extLst>
          </p:cNvPr>
          <p:cNvSpPr>
            <a:spLocks noGrp="1"/>
          </p:cNvSpPr>
          <p:nvPr>
            <p:ph type="title"/>
          </p:nvPr>
        </p:nvSpPr>
        <p:spPr>
          <a:xfrm>
            <a:off x="1218883" y="228600"/>
            <a:ext cx="9751060" cy="1219200"/>
          </a:xfrm>
        </p:spPr>
        <p:txBody>
          <a:bodyPr/>
          <a:lstStyle/>
          <a:p>
            <a:r>
              <a:rPr lang="en-US" sz="5400" b="1" dirty="0"/>
              <a:t>The Beast Forming</a:t>
            </a:r>
          </a:p>
        </p:txBody>
      </p:sp>
      <p:sp>
        <p:nvSpPr>
          <p:cNvPr id="3" name="Text Placeholder 2">
            <a:extLst>
              <a:ext uri="{FF2B5EF4-FFF2-40B4-BE49-F238E27FC236}">
                <a16:creationId xmlns:a16="http://schemas.microsoft.com/office/drawing/2014/main" id="{4FDB936D-9A5E-2B01-71B4-8825E3F38334}"/>
              </a:ext>
            </a:extLst>
          </p:cNvPr>
          <p:cNvSpPr>
            <a:spLocks noGrp="1"/>
          </p:cNvSpPr>
          <p:nvPr>
            <p:ph type="body" idx="1"/>
          </p:nvPr>
        </p:nvSpPr>
        <p:spPr>
          <a:xfrm>
            <a:off x="608011" y="1752600"/>
            <a:ext cx="7746177" cy="4572000"/>
          </a:xfrm>
        </p:spPr>
        <p:txBody>
          <a:bodyPr/>
          <a:lstStyle/>
          <a:p>
            <a:pPr marL="60325" lvl="1"/>
            <a:r>
              <a:rPr lang="en-US" sz="4000" dirty="0"/>
              <a:t>This lesson isn’t about a beast that already existed. It’s about how beasts are formed. The beast from the sea is our case study — not so we can argue about the past, but so we can recognize the patterns Scripture warns us about before they repeat.</a:t>
            </a:r>
          </a:p>
        </p:txBody>
      </p:sp>
      <p:pic>
        <p:nvPicPr>
          <p:cNvPr id="3074" name="Picture 2" descr="The Heavenly Sanctuary">
            <a:extLst>
              <a:ext uri="{FF2B5EF4-FFF2-40B4-BE49-F238E27FC236}">
                <a16:creationId xmlns:a16="http://schemas.microsoft.com/office/drawing/2014/main" id="{7C50F706-4C52-AA8A-2BB2-BD7ED9E117F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333" r="22000"/>
          <a:stretch>
            <a:fillRect/>
          </a:stretch>
        </p:blipFill>
        <p:spPr bwMode="auto">
          <a:xfrm>
            <a:off x="8456612" y="1905000"/>
            <a:ext cx="3352801"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7358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781A0-980A-D6CE-7545-469281608D83}"/>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DFFB95C4-363D-FF93-3197-8F8C29A279DC}"/>
              </a:ext>
            </a:extLst>
          </p:cNvPr>
          <p:cNvSpPr>
            <a:spLocks noGrp="1"/>
          </p:cNvSpPr>
          <p:nvPr>
            <p:ph type="title"/>
          </p:nvPr>
        </p:nvSpPr>
        <p:spPr>
          <a:xfrm>
            <a:off x="914161" y="381002"/>
            <a:ext cx="10360501" cy="2209798"/>
          </a:xfrm>
        </p:spPr>
        <p:txBody>
          <a:bodyPr>
            <a:noAutofit/>
          </a:bodyPr>
          <a:lstStyle/>
          <a:p>
            <a:pPr lvl="0"/>
            <a:r>
              <a:rPr lang="en-US" sz="5400" dirty="0"/>
              <a:t>6.	What was one of the two principal decisions rendered by that council?</a:t>
            </a:r>
            <a:endParaRPr lang="en-US" sz="59500" dirty="0"/>
          </a:p>
        </p:txBody>
      </p:sp>
      <p:pic>
        <p:nvPicPr>
          <p:cNvPr id="2052" name="Picture 4" descr="213,000+ Question Mark Stock Photos, Pictures &amp; Royalty-Free ...">
            <a:extLst>
              <a:ext uri="{FF2B5EF4-FFF2-40B4-BE49-F238E27FC236}">
                <a16:creationId xmlns:a16="http://schemas.microsoft.com/office/drawing/2014/main" id="{3E4ABAC6-C9DF-3D77-CBB7-B919731941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1212" y="2623457"/>
            <a:ext cx="4361137" cy="3774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4984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0FDB1-4333-4B78-25FC-C68826A2C7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82FFD1-1B47-7F05-B01B-DCFA2CA6C859}"/>
              </a:ext>
            </a:extLst>
          </p:cNvPr>
          <p:cNvSpPr>
            <a:spLocks noGrp="1"/>
          </p:cNvSpPr>
          <p:nvPr>
            <p:ph type="title"/>
          </p:nvPr>
        </p:nvSpPr>
        <p:spPr>
          <a:xfrm>
            <a:off x="722986" y="152401"/>
            <a:ext cx="10742851" cy="838200"/>
          </a:xfrm>
        </p:spPr>
        <p:txBody>
          <a:bodyPr>
            <a:normAutofit/>
          </a:bodyPr>
          <a:lstStyle/>
          <a:p>
            <a:r>
              <a:rPr lang="en-US" sz="4400" dirty="0"/>
              <a:t>Major Outcomes of the Council:  </a:t>
            </a:r>
          </a:p>
        </p:txBody>
      </p:sp>
      <p:sp>
        <p:nvSpPr>
          <p:cNvPr id="3" name="Content Placeholder 2">
            <a:extLst>
              <a:ext uri="{FF2B5EF4-FFF2-40B4-BE49-F238E27FC236}">
                <a16:creationId xmlns:a16="http://schemas.microsoft.com/office/drawing/2014/main" id="{CBF57ECA-DE8C-4AB9-CD4C-4D96C8682C83}"/>
              </a:ext>
            </a:extLst>
          </p:cNvPr>
          <p:cNvSpPr>
            <a:spLocks noGrp="1"/>
          </p:cNvSpPr>
          <p:nvPr>
            <p:ph sz="half" idx="1"/>
          </p:nvPr>
        </p:nvSpPr>
        <p:spPr>
          <a:xfrm>
            <a:off x="608012" y="1143000"/>
            <a:ext cx="6553200" cy="5486400"/>
          </a:xfrm>
        </p:spPr>
        <p:txBody>
          <a:bodyPr>
            <a:noAutofit/>
          </a:bodyPr>
          <a:lstStyle/>
          <a:p>
            <a:r>
              <a:rPr lang="en-US" sz="3600" dirty="0"/>
              <a:t>A doctrinal dispute (Arianism) formally condemned.</a:t>
            </a:r>
          </a:p>
          <a:p>
            <a:r>
              <a:rPr lang="en-US" sz="3600" dirty="0"/>
              <a:t>A creed drafted and published.</a:t>
            </a:r>
          </a:p>
          <a:p>
            <a:r>
              <a:rPr lang="en-US" sz="3600" dirty="0"/>
              <a:t>The date of Easter fixed uniformly (Sunday).</a:t>
            </a:r>
          </a:p>
          <a:p>
            <a:r>
              <a:rPr lang="en-US" sz="3600" dirty="0"/>
              <a:t>Decrees issued under imperial authority.</a:t>
            </a:r>
          </a:p>
          <a:p>
            <a:pPr marL="0" indent="0">
              <a:buNone/>
            </a:pPr>
            <a:r>
              <a:rPr lang="en-US" sz="3600" dirty="0">
                <a:solidFill>
                  <a:schemeClr val="tx2">
                    <a:lumMod val="90000"/>
                  </a:schemeClr>
                </a:solidFill>
              </a:rPr>
              <a:t>What do these decisions have in common?</a:t>
            </a:r>
          </a:p>
        </p:txBody>
      </p:sp>
      <p:pic>
        <p:nvPicPr>
          <p:cNvPr id="22530" name="Picture 2" descr="The Nicene Myth – Modern Age">
            <a:extLst>
              <a:ext uri="{FF2B5EF4-FFF2-40B4-BE49-F238E27FC236}">
                <a16:creationId xmlns:a16="http://schemas.microsoft.com/office/drawing/2014/main" id="{8A70CE68-5384-E6E9-49F9-36FC19669798}"/>
              </a:ext>
            </a:extLst>
          </p:cNvPr>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l="17134" t="7502" r="15888" b="569"/>
          <a:stretch>
            <a:fillRect/>
          </a:stretch>
        </p:blipFill>
        <p:spPr bwMode="auto">
          <a:xfrm>
            <a:off x="7542212" y="990600"/>
            <a:ext cx="4495802" cy="5638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606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486BD-DE51-D464-03A5-5EF6DB40D831}"/>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97B97461-F08F-B92C-CFDF-238A20386618}"/>
              </a:ext>
            </a:extLst>
          </p:cNvPr>
          <p:cNvSpPr>
            <a:spLocks noGrp="1"/>
          </p:cNvSpPr>
          <p:nvPr>
            <p:ph type="title"/>
          </p:nvPr>
        </p:nvSpPr>
        <p:spPr>
          <a:xfrm>
            <a:off x="914161" y="381002"/>
            <a:ext cx="10360501" cy="2209798"/>
          </a:xfrm>
        </p:spPr>
        <p:txBody>
          <a:bodyPr>
            <a:noAutofit/>
          </a:bodyPr>
          <a:lstStyle/>
          <a:p>
            <a:pPr lvl="0"/>
            <a:r>
              <a:rPr lang="en-US" sz="5400" dirty="0"/>
              <a:t>6.	What was one of the two principal decisions rendered by that council?</a:t>
            </a:r>
            <a:endParaRPr lang="en-US" sz="59500" dirty="0"/>
          </a:p>
        </p:txBody>
      </p:sp>
      <p:pic>
        <p:nvPicPr>
          <p:cNvPr id="2052" name="Picture 4" descr="213,000+ Question Mark Stock Photos, Pictures &amp; Royalty-Free ...">
            <a:extLst>
              <a:ext uri="{FF2B5EF4-FFF2-40B4-BE49-F238E27FC236}">
                <a16:creationId xmlns:a16="http://schemas.microsoft.com/office/drawing/2014/main" id="{D1F54151-35D1-2828-7DFD-8138116808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1212" y="2623457"/>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8756B96-E6CD-9DE9-2B69-D49217FFF26E}"/>
              </a:ext>
            </a:extLst>
          </p:cNvPr>
          <p:cNvSpPr txBox="1"/>
          <p:nvPr/>
        </p:nvSpPr>
        <p:spPr>
          <a:xfrm>
            <a:off x="914161" y="2895600"/>
            <a:ext cx="5866052" cy="2554545"/>
          </a:xfrm>
          <a:prstGeom prst="rect">
            <a:avLst/>
          </a:prstGeom>
          <a:noFill/>
        </p:spPr>
        <p:txBody>
          <a:bodyPr wrap="square">
            <a:spAutoFit/>
          </a:bodyPr>
          <a:lstStyle/>
          <a:p>
            <a:pPr lvl="0"/>
            <a:r>
              <a:rPr lang="en-US" sz="4000" b="1" dirty="0"/>
              <a:t>Answer:</a:t>
            </a:r>
            <a:r>
              <a:rPr lang="en-US" sz="4000" dirty="0"/>
              <a:t> That Easter should always and everywhere be celebrated on Sunday.</a:t>
            </a:r>
            <a:endParaRPr lang="en-US" sz="11500" dirty="0"/>
          </a:p>
        </p:txBody>
      </p:sp>
    </p:spTree>
    <p:extLst>
      <p:ext uri="{BB962C8B-B14F-4D97-AF65-F5344CB8AC3E}">
        <p14:creationId xmlns:p14="http://schemas.microsoft.com/office/powerpoint/2010/main" val="1252221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CED6D-DFEB-5B14-C043-655DEA4C81B3}"/>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300C6A51-2403-574D-EF99-FC782FDCA594}"/>
              </a:ext>
            </a:extLst>
          </p:cNvPr>
          <p:cNvSpPr>
            <a:spLocks noGrp="1"/>
          </p:cNvSpPr>
          <p:nvPr>
            <p:ph type="title"/>
          </p:nvPr>
        </p:nvSpPr>
        <p:spPr>
          <a:xfrm>
            <a:off x="914161" y="381002"/>
            <a:ext cx="10360501" cy="1676398"/>
          </a:xfrm>
        </p:spPr>
        <p:txBody>
          <a:bodyPr>
            <a:noAutofit/>
          </a:bodyPr>
          <a:lstStyle/>
          <a:p>
            <a:pPr lvl="0"/>
            <a:r>
              <a:rPr lang="en-US" sz="4800" dirty="0"/>
              <a:t>7. Under what authority were its decrees published?</a:t>
            </a:r>
            <a:endParaRPr lang="en-US" sz="102800" dirty="0"/>
          </a:p>
        </p:txBody>
      </p:sp>
      <p:pic>
        <p:nvPicPr>
          <p:cNvPr id="2052" name="Picture 4" descr="213,000+ Question Mark Stock Photos, Pictures &amp; Royalty-Free ...">
            <a:extLst>
              <a:ext uri="{FF2B5EF4-FFF2-40B4-BE49-F238E27FC236}">
                <a16:creationId xmlns:a16="http://schemas.microsoft.com/office/drawing/2014/main" id="{FFF1921B-97CE-23DF-1BAB-8B3D0D8459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1212" y="2623457"/>
            <a:ext cx="4361137" cy="3774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0553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0B072-E350-F83A-902B-6AF4275679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68C289-BDEC-367D-871E-9C39610AB63E}"/>
              </a:ext>
            </a:extLst>
          </p:cNvPr>
          <p:cNvSpPr>
            <a:spLocks noGrp="1"/>
          </p:cNvSpPr>
          <p:nvPr>
            <p:ph type="title"/>
          </p:nvPr>
        </p:nvSpPr>
        <p:spPr>
          <a:xfrm>
            <a:off x="7827084" y="228600"/>
            <a:ext cx="3961368" cy="1727200"/>
          </a:xfrm>
        </p:spPr>
        <p:txBody>
          <a:bodyPr>
            <a:noAutofit/>
          </a:bodyPr>
          <a:lstStyle/>
          <a:p>
            <a:r>
              <a:rPr lang="en-US" dirty="0"/>
              <a:t>Neander, </a:t>
            </a:r>
            <a:r>
              <a:rPr lang="en-US" i="1" dirty="0"/>
              <a:t>Church History</a:t>
            </a:r>
            <a:r>
              <a:rPr lang="en-US" dirty="0"/>
              <a:t>, volume 2, page 133</a:t>
            </a:r>
            <a:endParaRPr lang="en-US" sz="3600" i="1" dirty="0"/>
          </a:p>
        </p:txBody>
      </p:sp>
      <p:sp>
        <p:nvSpPr>
          <p:cNvPr id="6" name="TextBox 5">
            <a:extLst>
              <a:ext uri="{FF2B5EF4-FFF2-40B4-BE49-F238E27FC236}">
                <a16:creationId xmlns:a16="http://schemas.microsoft.com/office/drawing/2014/main" id="{873BDF60-61DE-6F63-8F66-83EF4ABC577D}"/>
              </a:ext>
            </a:extLst>
          </p:cNvPr>
          <p:cNvSpPr txBox="1"/>
          <p:nvPr/>
        </p:nvSpPr>
        <p:spPr>
          <a:xfrm>
            <a:off x="760412" y="1166842"/>
            <a:ext cx="6629400" cy="4524315"/>
          </a:xfrm>
          <a:prstGeom prst="rect">
            <a:avLst/>
          </a:prstGeom>
          <a:noFill/>
        </p:spPr>
        <p:txBody>
          <a:bodyPr wrap="square">
            <a:spAutoFit/>
          </a:bodyPr>
          <a:lstStyle/>
          <a:p>
            <a:r>
              <a:rPr lang="en-US" sz="4800" dirty="0"/>
              <a:t>“The decrees of these synods were published under the imperial authority, and thus obtained a political importance.”</a:t>
            </a:r>
            <a:endParaRPr lang="en-US" sz="8000" dirty="0"/>
          </a:p>
        </p:txBody>
      </p:sp>
      <p:pic>
        <p:nvPicPr>
          <p:cNvPr id="23554" name="Picture 2" descr="First Ecumenical Council of Nicaea, 1876 - Vasily Surikov - WikiArt.org">
            <a:extLst>
              <a:ext uri="{FF2B5EF4-FFF2-40B4-BE49-F238E27FC236}">
                <a16:creationId xmlns:a16="http://schemas.microsoft.com/office/drawing/2014/main" id="{6557F2BA-D2AF-E86E-7A2E-E46E6D6C960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521" r="6667" b="5353"/>
          <a:stretch>
            <a:fillRect/>
          </a:stretch>
        </p:blipFill>
        <p:spPr bwMode="auto">
          <a:xfrm>
            <a:off x="7923213" y="1934029"/>
            <a:ext cx="3961368" cy="4619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8365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7024B-57AF-DBE1-D553-2B182C2A87C5}"/>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960A4FBA-340B-A3C9-6668-18EFEF23C20A}"/>
              </a:ext>
            </a:extLst>
          </p:cNvPr>
          <p:cNvSpPr>
            <a:spLocks noGrp="1"/>
          </p:cNvSpPr>
          <p:nvPr>
            <p:ph type="title"/>
          </p:nvPr>
        </p:nvSpPr>
        <p:spPr>
          <a:xfrm>
            <a:off x="914161" y="381002"/>
            <a:ext cx="10360501" cy="1600198"/>
          </a:xfrm>
        </p:spPr>
        <p:txBody>
          <a:bodyPr>
            <a:noAutofit/>
          </a:bodyPr>
          <a:lstStyle/>
          <a:p>
            <a:pPr lvl="0"/>
            <a:r>
              <a:rPr lang="en-US" sz="4000" dirty="0"/>
              <a:t>8.  Who was bishop of Rome during twenty-one years and eleven months of Constantine’s reign?</a:t>
            </a:r>
            <a:endParaRPr lang="en-US" sz="71400" dirty="0"/>
          </a:p>
        </p:txBody>
      </p:sp>
      <p:pic>
        <p:nvPicPr>
          <p:cNvPr id="2052" name="Picture 4" descr="213,000+ Question Mark Stock Photos, Pictures &amp; Royalty-Free ...">
            <a:extLst>
              <a:ext uri="{FF2B5EF4-FFF2-40B4-BE49-F238E27FC236}">
                <a16:creationId xmlns:a16="http://schemas.microsoft.com/office/drawing/2014/main" id="{14A8BC6B-D02E-4839-9A89-C9E394343B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1212" y="2623457"/>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F25DE88-9767-7159-A292-B269F3E1C54D}"/>
              </a:ext>
            </a:extLst>
          </p:cNvPr>
          <p:cNvSpPr txBox="1"/>
          <p:nvPr/>
        </p:nvSpPr>
        <p:spPr>
          <a:xfrm>
            <a:off x="914161" y="2895600"/>
            <a:ext cx="5866052" cy="1938992"/>
          </a:xfrm>
          <a:prstGeom prst="rect">
            <a:avLst/>
          </a:prstGeom>
          <a:noFill/>
        </p:spPr>
        <p:txBody>
          <a:bodyPr wrap="square">
            <a:spAutoFit/>
          </a:bodyPr>
          <a:lstStyle/>
          <a:p>
            <a:pPr lvl="0"/>
            <a:r>
              <a:rPr lang="en-US" sz="4000" b="1" dirty="0"/>
              <a:t>Answer:</a:t>
            </a:r>
            <a:r>
              <a:rPr lang="en-US" sz="4000" dirty="0"/>
              <a:t> Sylvester, January 31, 314, to December 31, 335.</a:t>
            </a:r>
            <a:endParaRPr lang="en-US" sz="23900" dirty="0"/>
          </a:p>
        </p:txBody>
      </p:sp>
    </p:spTree>
    <p:extLst>
      <p:ext uri="{BB962C8B-B14F-4D97-AF65-F5344CB8AC3E}">
        <p14:creationId xmlns:p14="http://schemas.microsoft.com/office/powerpoint/2010/main" val="4181377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6DAFE-B5FC-3638-545B-05894C7D8655}"/>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16D8B1AF-9DF4-6ACB-EF2D-3C2C79D34661}"/>
              </a:ext>
            </a:extLst>
          </p:cNvPr>
          <p:cNvSpPr>
            <a:spLocks noGrp="1"/>
          </p:cNvSpPr>
          <p:nvPr>
            <p:ph type="title"/>
          </p:nvPr>
        </p:nvSpPr>
        <p:spPr>
          <a:xfrm>
            <a:off x="914161" y="381002"/>
            <a:ext cx="10360501" cy="1752598"/>
          </a:xfrm>
        </p:spPr>
        <p:txBody>
          <a:bodyPr>
            <a:noAutofit/>
          </a:bodyPr>
          <a:lstStyle/>
          <a:p>
            <a:pPr lvl="0"/>
            <a:r>
              <a:rPr lang="en-US" sz="4400" dirty="0"/>
              <a:t>9.  What did he do by his “apostolic authority” shortly after the Council of Nice?</a:t>
            </a:r>
            <a:endParaRPr lang="en-US" sz="102800" dirty="0"/>
          </a:p>
        </p:txBody>
      </p:sp>
      <p:pic>
        <p:nvPicPr>
          <p:cNvPr id="2052" name="Picture 4" descr="213,000+ Question Mark Stock Photos, Pictures &amp; Royalty-Free ...">
            <a:extLst>
              <a:ext uri="{FF2B5EF4-FFF2-40B4-BE49-F238E27FC236}">
                <a16:creationId xmlns:a16="http://schemas.microsoft.com/office/drawing/2014/main" id="{8E8DFB9D-01DE-D194-5EB0-B61F4CC78C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1212" y="2623457"/>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059E995-B9C0-6365-86A4-5A145CEBD68E}"/>
              </a:ext>
            </a:extLst>
          </p:cNvPr>
          <p:cNvSpPr txBox="1"/>
          <p:nvPr/>
        </p:nvSpPr>
        <p:spPr>
          <a:xfrm>
            <a:off x="914161" y="2895600"/>
            <a:ext cx="5866052" cy="3477875"/>
          </a:xfrm>
          <a:prstGeom prst="rect">
            <a:avLst/>
          </a:prstGeom>
          <a:noFill/>
        </p:spPr>
        <p:txBody>
          <a:bodyPr wrap="square">
            <a:spAutoFit/>
          </a:bodyPr>
          <a:lstStyle/>
          <a:p>
            <a:pPr lvl="0"/>
            <a:r>
              <a:rPr lang="en-US" sz="4400" b="1" dirty="0"/>
              <a:t>Answer:</a:t>
            </a:r>
            <a:r>
              <a:rPr lang="en-US" sz="4400" dirty="0"/>
              <a:t> He decreed that Sunday should be called the Lord’s day.</a:t>
            </a:r>
            <a:br>
              <a:rPr lang="en-US" sz="4400" dirty="0"/>
            </a:br>
            <a:r>
              <a:rPr lang="en-US" sz="4400" dirty="0"/>
              <a:t>—</a:t>
            </a:r>
            <a:r>
              <a:rPr lang="en-US" sz="4400" i="1" dirty="0"/>
              <a:t>History of the Sabbath</a:t>
            </a:r>
            <a:r>
              <a:rPr lang="en-US" sz="4400" dirty="0"/>
              <a:t>, page 350.</a:t>
            </a:r>
            <a:endParaRPr lang="en-US" sz="59500" dirty="0"/>
          </a:p>
        </p:txBody>
      </p:sp>
    </p:spTree>
    <p:extLst>
      <p:ext uri="{BB962C8B-B14F-4D97-AF65-F5344CB8AC3E}">
        <p14:creationId xmlns:p14="http://schemas.microsoft.com/office/powerpoint/2010/main" val="249944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06B6C-D4F5-800F-174A-2B99659086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5E8DC1-2948-5F97-6AD3-9E64D3C49292}"/>
              </a:ext>
            </a:extLst>
          </p:cNvPr>
          <p:cNvSpPr>
            <a:spLocks noGrp="1"/>
          </p:cNvSpPr>
          <p:nvPr>
            <p:ph type="title"/>
          </p:nvPr>
        </p:nvSpPr>
        <p:spPr>
          <a:xfrm>
            <a:off x="722986" y="152401"/>
            <a:ext cx="10742851" cy="838200"/>
          </a:xfrm>
        </p:spPr>
        <p:txBody>
          <a:bodyPr>
            <a:normAutofit/>
          </a:bodyPr>
          <a:lstStyle/>
          <a:p>
            <a:r>
              <a:rPr lang="en-US" sz="4400" dirty="0"/>
              <a:t>The Lord’s Day:</a:t>
            </a:r>
          </a:p>
        </p:txBody>
      </p:sp>
      <p:sp>
        <p:nvSpPr>
          <p:cNvPr id="3" name="Content Placeholder 2">
            <a:extLst>
              <a:ext uri="{FF2B5EF4-FFF2-40B4-BE49-F238E27FC236}">
                <a16:creationId xmlns:a16="http://schemas.microsoft.com/office/drawing/2014/main" id="{D120EC23-9538-C425-E87E-73CF49E281E1}"/>
              </a:ext>
            </a:extLst>
          </p:cNvPr>
          <p:cNvSpPr>
            <a:spLocks noGrp="1"/>
          </p:cNvSpPr>
          <p:nvPr>
            <p:ph sz="half" idx="1"/>
          </p:nvPr>
        </p:nvSpPr>
        <p:spPr>
          <a:xfrm>
            <a:off x="608012" y="1143000"/>
            <a:ext cx="6858000" cy="5486400"/>
          </a:xfrm>
        </p:spPr>
        <p:txBody>
          <a:bodyPr>
            <a:noAutofit/>
          </a:bodyPr>
          <a:lstStyle/>
          <a:p>
            <a:r>
              <a:rPr lang="en-US" sz="3600" dirty="0"/>
              <a:t>The term ‘Lord’s Day’ appears in Scripture (Revelation 1:10).  </a:t>
            </a:r>
          </a:p>
          <a:p>
            <a:r>
              <a:rPr lang="en-US" sz="3600" dirty="0"/>
              <a:t> The question is: Which day did the Lord claim as His? </a:t>
            </a:r>
          </a:p>
          <a:p>
            <a:r>
              <a:rPr lang="en-US" sz="3600" dirty="0"/>
              <a:t>If the Lord has already claimed a day in Scripture, what happens when a different day receives that title under institutional authority?  </a:t>
            </a:r>
          </a:p>
        </p:txBody>
      </p:sp>
      <p:pic>
        <p:nvPicPr>
          <p:cNvPr id="24578" name="Picture 2" descr="Restoring the Lord's Day: How Reclaiming Sunday can Revive our Human Nature">
            <a:extLst>
              <a:ext uri="{FF2B5EF4-FFF2-40B4-BE49-F238E27FC236}">
                <a16:creationId xmlns:a16="http://schemas.microsoft.com/office/drawing/2014/main" id="{7EFC43C9-8E1A-654A-C113-FA95A744F74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344" r="29687"/>
          <a:stretch>
            <a:fillRect/>
          </a:stretch>
        </p:blipFill>
        <p:spPr bwMode="auto">
          <a:xfrm>
            <a:off x="7770812" y="1156855"/>
            <a:ext cx="4191001"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9392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3DC4F-80A1-DD89-5A28-94FA8F9122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54826C-C463-B587-24FD-275BAF4B548F}"/>
              </a:ext>
            </a:extLst>
          </p:cNvPr>
          <p:cNvSpPr>
            <a:spLocks noGrp="1"/>
          </p:cNvSpPr>
          <p:nvPr>
            <p:ph type="title"/>
          </p:nvPr>
        </p:nvSpPr>
        <p:spPr>
          <a:xfrm>
            <a:off x="722986" y="152400"/>
            <a:ext cx="10742851" cy="1219199"/>
          </a:xfrm>
        </p:spPr>
        <p:txBody>
          <a:bodyPr>
            <a:normAutofit/>
          </a:bodyPr>
          <a:lstStyle/>
          <a:p>
            <a:r>
              <a:rPr lang="en-US" sz="4400" dirty="0"/>
              <a:t>The Seventh Day is The Sabbath of the LORD:</a:t>
            </a:r>
          </a:p>
        </p:txBody>
      </p:sp>
      <p:sp>
        <p:nvSpPr>
          <p:cNvPr id="3" name="Content Placeholder 2">
            <a:extLst>
              <a:ext uri="{FF2B5EF4-FFF2-40B4-BE49-F238E27FC236}">
                <a16:creationId xmlns:a16="http://schemas.microsoft.com/office/drawing/2014/main" id="{87F35D0C-939E-33F3-87C4-D77AC92A3E4A}"/>
              </a:ext>
            </a:extLst>
          </p:cNvPr>
          <p:cNvSpPr>
            <a:spLocks noGrp="1"/>
          </p:cNvSpPr>
          <p:nvPr>
            <p:ph sz="half" idx="1"/>
          </p:nvPr>
        </p:nvSpPr>
        <p:spPr>
          <a:xfrm>
            <a:off x="608012" y="1676400"/>
            <a:ext cx="3657600" cy="4953000"/>
          </a:xfrm>
        </p:spPr>
        <p:txBody>
          <a:bodyPr>
            <a:noAutofit/>
          </a:bodyPr>
          <a:lstStyle/>
          <a:p>
            <a:r>
              <a:rPr lang="en-US" sz="3600" dirty="0"/>
              <a:t>Exodus 16:23</a:t>
            </a:r>
          </a:p>
          <a:p>
            <a:r>
              <a:rPr lang="en-US" sz="3600" dirty="0"/>
              <a:t>Exodus 20:10</a:t>
            </a:r>
          </a:p>
          <a:p>
            <a:r>
              <a:rPr lang="en-US" sz="3600" dirty="0"/>
              <a:t>Exodus 31:13</a:t>
            </a:r>
          </a:p>
          <a:p>
            <a:r>
              <a:rPr lang="en-US" sz="3600" dirty="0"/>
              <a:t>Exodus 31:15</a:t>
            </a:r>
          </a:p>
          <a:p>
            <a:r>
              <a:rPr lang="en-US" sz="3600" dirty="0"/>
              <a:t>Exodus 31:17</a:t>
            </a:r>
          </a:p>
          <a:p>
            <a:r>
              <a:rPr lang="en-US" sz="3600" dirty="0"/>
              <a:t>Exodus 35:2</a:t>
            </a:r>
          </a:p>
          <a:p>
            <a:r>
              <a:rPr lang="en-US" sz="3600" dirty="0"/>
              <a:t>Leviticus 23:3</a:t>
            </a:r>
            <a:br>
              <a:rPr lang="en-US" sz="3600" dirty="0"/>
            </a:br>
            <a:endParaRPr lang="en-US" sz="3600" dirty="0"/>
          </a:p>
        </p:txBody>
      </p:sp>
      <p:sp>
        <p:nvSpPr>
          <p:cNvPr id="6" name="Content Placeholder 2">
            <a:extLst>
              <a:ext uri="{FF2B5EF4-FFF2-40B4-BE49-F238E27FC236}">
                <a16:creationId xmlns:a16="http://schemas.microsoft.com/office/drawing/2014/main" id="{9FF94B3B-34D0-77B1-43E0-91F9258210EF}"/>
              </a:ext>
            </a:extLst>
          </p:cNvPr>
          <p:cNvSpPr txBox="1">
            <a:spLocks/>
          </p:cNvSpPr>
          <p:nvPr/>
        </p:nvSpPr>
        <p:spPr>
          <a:xfrm>
            <a:off x="3808412" y="1711036"/>
            <a:ext cx="4975368" cy="4953000"/>
          </a:xfrm>
          <a:prstGeom prst="rect">
            <a:avLst/>
          </a:prstGeom>
        </p:spPr>
        <p:txBody>
          <a:bodyPr vert="horz" lIns="121899" tIns="60949" rIns="121899" bIns="60949" rtlCol="0">
            <a:noAutofit/>
          </a:bodyPr>
          <a:lst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24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20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18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4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400" kern="1200">
                <a:solidFill>
                  <a:schemeClr val="tx1"/>
                </a:solidFill>
                <a:latin typeface="+mn-lt"/>
                <a:ea typeface="+mn-ea"/>
                <a:cs typeface="+mn-cs"/>
              </a:defRPr>
            </a:lvl6pPr>
            <a:lvl7pPr marL="2669581" indent="-274320" algn="l" defTabSz="1218987" rtl="0" eaLnBrk="1" latinLnBrk="0" hangingPunct="1">
              <a:lnSpc>
                <a:spcPct val="90000"/>
              </a:lnSpc>
              <a:spcBef>
                <a:spcPts val="800"/>
              </a:spcBef>
              <a:buClr>
                <a:schemeClr val="tx2"/>
              </a:buClr>
              <a:buFont typeface="Arial" pitchFamily="34" charset="0"/>
              <a:buChar char="•"/>
              <a:defRPr sz="1400" kern="1200">
                <a:solidFill>
                  <a:schemeClr val="tx1"/>
                </a:solidFill>
                <a:latin typeface="+mn-lt"/>
                <a:ea typeface="+mn-ea"/>
                <a:cs typeface="+mn-cs"/>
              </a:defRPr>
            </a:lvl7pPr>
            <a:lvl8pPr marL="2669581" indent="-274320" algn="l" defTabSz="1218987" rtl="0" eaLnBrk="1" latinLnBrk="0" hangingPunct="1">
              <a:lnSpc>
                <a:spcPct val="90000"/>
              </a:lnSpc>
              <a:spcBef>
                <a:spcPts val="800"/>
              </a:spcBef>
              <a:buClr>
                <a:schemeClr val="tx2"/>
              </a:buClr>
              <a:buSzPct val="100000"/>
              <a:buFont typeface="Cambria" pitchFamily="18" charset="0"/>
              <a:buChar char="–"/>
              <a:defRPr sz="1400" kern="1200">
                <a:solidFill>
                  <a:schemeClr val="tx1"/>
                </a:solidFill>
                <a:latin typeface="+mn-lt"/>
                <a:ea typeface="+mn-ea"/>
                <a:cs typeface="+mn-cs"/>
              </a:defRPr>
            </a:lvl8pPr>
            <a:lvl9pPr marL="2669581" indent="-274320" algn="l" defTabSz="1218987" rtl="0" eaLnBrk="1" latinLnBrk="0" hangingPunct="1">
              <a:lnSpc>
                <a:spcPct val="90000"/>
              </a:lnSpc>
              <a:spcBef>
                <a:spcPts val="800"/>
              </a:spcBef>
              <a:buClr>
                <a:schemeClr val="tx2"/>
              </a:buClr>
              <a:buFont typeface="Arial" pitchFamily="34" charset="0"/>
              <a:buChar char="•"/>
              <a:defRPr sz="1400" kern="1200">
                <a:solidFill>
                  <a:schemeClr val="tx1"/>
                </a:solidFill>
                <a:latin typeface="+mn-lt"/>
                <a:ea typeface="+mn-ea"/>
                <a:cs typeface="+mn-cs"/>
              </a:defRPr>
            </a:lvl9pPr>
          </a:lstStyle>
          <a:p>
            <a:pPr marL="571500" indent="-571500"/>
            <a:r>
              <a:rPr lang="en-US" sz="3600" dirty="0"/>
              <a:t>Exodus 35:2</a:t>
            </a:r>
          </a:p>
          <a:p>
            <a:pPr marL="571500" indent="-571500"/>
            <a:r>
              <a:rPr lang="en-US" sz="3600" dirty="0"/>
              <a:t>Leviticus 23:3</a:t>
            </a:r>
          </a:p>
          <a:p>
            <a:pPr marL="571500" indent="-571500"/>
            <a:r>
              <a:rPr lang="en-US" sz="3600" dirty="0"/>
              <a:t>Leviticus 23:38</a:t>
            </a:r>
          </a:p>
          <a:p>
            <a:pPr marL="571500" indent="-571500"/>
            <a:r>
              <a:rPr lang="en-US" sz="3600" dirty="0"/>
              <a:t>Deuteronomy 5:14</a:t>
            </a:r>
          </a:p>
          <a:p>
            <a:pPr marL="571500" indent="-571500"/>
            <a:r>
              <a:rPr lang="en-US" sz="3600" dirty="0"/>
              <a:t>Isaiah 58:13</a:t>
            </a:r>
          </a:p>
          <a:p>
            <a:pPr marL="571500" indent="-571500"/>
            <a:r>
              <a:rPr lang="en-US" sz="3600" dirty="0"/>
              <a:t>Ezekiel 20:12</a:t>
            </a:r>
          </a:p>
          <a:p>
            <a:pPr marL="571500" indent="-571500"/>
            <a:r>
              <a:rPr lang="en-US" sz="3600" dirty="0"/>
              <a:t>Ezekiel 20:20</a:t>
            </a:r>
            <a:br>
              <a:rPr lang="en-US" sz="3600" dirty="0"/>
            </a:br>
            <a:endParaRPr lang="en-US" sz="3600" dirty="0"/>
          </a:p>
        </p:txBody>
      </p:sp>
      <p:pic>
        <p:nvPicPr>
          <p:cNvPr id="27650" name="Picture 2" descr="How Sufficient is Scripture? — Vera ...">
            <a:extLst>
              <a:ext uri="{FF2B5EF4-FFF2-40B4-BE49-F238E27FC236}">
                <a16:creationId xmlns:a16="http://schemas.microsoft.com/office/drawing/2014/main" id="{DDD6B53A-1492-A9D7-A813-AA8962C98E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539" t="359" r="22072" b="-359"/>
          <a:stretch>
            <a:fillRect/>
          </a:stretch>
        </p:blipFill>
        <p:spPr bwMode="auto">
          <a:xfrm>
            <a:off x="8532812" y="1288473"/>
            <a:ext cx="3300663"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0565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4B54F-0D97-E218-C973-D1317181937F}"/>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1EF6B5CE-6865-D9E2-5C0D-E3E008C176B5}"/>
              </a:ext>
            </a:extLst>
          </p:cNvPr>
          <p:cNvSpPr>
            <a:spLocks noGrp="1"/>
          </p:cNvSpPr>
          <p:nvPr>
            <p:ph type="title"/>
          </p:nvPr>
        </p:nvSpPr>
        <p:spPr>
          <a:xfrm>
            <a:off x="7770812" y="228600"/>
            <a:ext cx="3960812" cy="1422400"/>
          </a:xfrm>
        </p:spPr>
        <p:txBody>
          <a:bodyPr/>
          <a:lstStyle/>
          <a:p>
            <a:r>
              <a:rPr lang="en-US" sz="4400" dirty="0"/>
              <a:t>Matthew </a:t>
            </a:r>
            <a:br>
              <a:rPr lang="en-US" sz="4400" dirty="0"/>
            </a:br>
            <a:r>
              <a:rPr lang="en-US" sz="4400" dirty="0"/>
              <a:t>12:8</a:t>
            </a:r>
          </a:p>
        </p:txBody>
      </p:sp>
      <p:sp>
        <p:nvSpPr>
          <p:cNvPr id="2" name="Text Placeholder 1">
            <a:extLst>
              <a:ext uri="{FF2B5EF4-FFF2-40B4-BE49-F238E27FC236}">
                <a16:creationId xmlns:a16="http://schemas.microsoft.com/office/drawing/2014/main" id="{681C6C1C-CBEC-42D4-EFC9-AAA94E0F0414}"/>
              </a:ext>
            </a:extLst>
          </p:cNvPr>
          <p:cNvSpPr>
            <a:spLocks noGrp="1"/>
          </p:cNvSpPr>
          <p:nvPr>
            <p:ph type="body" sz="half" idx="2"/>
          </p:nvPr>
        </p:nvSpPr>
        <p:spPr/>
        <p:txBody>
          <a:bodyPr>
            <a:normAutofit/>
          </a:bodyPr>
          <a:lstStyle/>
          <a:p>
            <a:r>
              <a:rPr lang="en-US" sz="5400" b="1" baseline="30000" dirty="0"/>
              <a:t>8 </a:t>
            </a:r>
            <a:r>
              <a:rPr lang="en-US" sz="5400" dirty="0"/>
              <a:t>For the Son of man is Lord even of the sabbath day.</a:t>
            </a:r>
          </a:p>
        </p:txBody>
      </p:sp>
      <p:pic>
        <p:nvPicPr>
          <p:cNvPr id="25604" name="Picture 4" descr="Lord's Day&quot; Images – Browse 44 Stock Photos, Vectors, and Video | Adobe  Stock">
            <a:extLst>
              <a:ext uri="{FF2B5EF4-FFF2-40B4-BE49-F238E27FC236}">
                <a16:creationId xmlns:a16="http://schemas.microsoft.com/office/drawing/2014/main" id="{9EC55766-7C6C-134B-26FB-31592074D426}"/>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9320" r="10317"/>
          <a:stretch>
            <a:fillRect/>
          </a:stretch>
        </p:blipFill>
        <p:spPr bwMode="auto">
          <a:xfrm>
            <a:off x="494743" y="495300"/>
            <a:ext cx="6477001" cy="586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3790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87B1D-C5BA-4D98-6969-3795DC5229B8}"/>
              </a:ext>
            </a:extLst>
          </p:cNvPr>
          <p:cNvSpPr>
            <a:spLocks noGrp="1"/>
          </p:cNvSpPr>
          <p:nvPr>
            <p:ph type="title"/>
          </p:nvPr>
        </p:nvSpPr>
        <p:spPr>
          <a:xfrm>
            <a:off x="7902861" y="304801"/>
            <a:ext cx="3961368" cy="1587230"/>
          </a:xfrm>
        </p:spPr>
        <p:txBody>
          <a:bodyPr/>
          <a:lstStyle/>
          <a:p>
            <a:r>
              <a:rPr lang="en-US" sz="4800" dirty="0"/>
              <a:t>SUMMARY:</a:t>
            </a:r>
            <a:br>
              <a:rPr lang="en-US" sz="4800" dirty="0"/>
            </a:br>
            <a:r>
              <a:rPr lang="en-US" sz="4800" dirty="0"/>
              <a:t>Lesson 5</a:t>
            </a:r>
          </a:p>
        </p:txBody>
      </p:sp>
      <p:sp>
        <p:nvSpPr>
          <p:cNvPr id="3" name="Content Placeholder 2">
            <a:extLst>
              <a:ext uri="{FF2B5EF4-FFF2-40B4-BE49-F238E27FC236}">
                <a16:creationId xmlns:a16="http://schemas.microsoft.com/office/drawing/2014/main" id="{E684BDAA-C109-7DEB-4D3A-928A4FC6190D}"/>
              </a:ext>
            </a:extLst>
          </p:cNvPr>
          <p:cNvSpPr>
            <a:spLocks noGrp="1"/>
          </p:cNvSpPr>
          <p:nvPr>
            <p:ph idx="1"/>
          </p:nvPr>
        </p:nvSpPr>
        <p:spPr/>
        <p:txBody>
          <a:bodyPr>
            <a:normAutofit/>
          </a:bodyPr>
          <a:lstStyle/>
          <a:p>
            <a:pPr marL="0" indent="0">
              <a:buNone/>
            </a:pPr>
            <a:r>
              <a:rPr lang="en-US" sz="4800" dirty="0"/>
              <a:t>Steps in the Development of the Beast:</a:t>
            </a:r>
          </a:p>
          <a:p>
            <a:r>
              <a:rPr lang="en-US" sz="4000" dirty="0">
                <a:solidFill>
                  <a:schemeClr val="tx2">
                    <a:lumMod val="90000"/>
                  </a:schemeClr>
                </a:solidFill>
              </a:rPr>
              <a:t>STEP 1: Accommodation</a:t>
            </a:r>
          </a:p>
          <a:p>
            <a:r>
              <a:rPr lang="en-US" sz="4000" dirty="0">
                <a:solidFill>
                  <a:schemeClr val="tx2">
                    <a:lumMod val="90000"/>
                  </a:schemeClr>
                </a:solidFill>
              </a:rPr>
              <a:t>STEP 2: Social Expediency</a:t>
            </a:r>
          </a:p>
          <a:p>
            <a:r>
              <a:rPr lang="en-US" sz="4000" dirty="0">
                <a:solidFill>
                  <a:schemeClr val="tx2">
                    <a:lumMod val="90000"/>
                  </a:schemeClr>
                </a:solidFill>
              </a:rPr>
              <a:t>STEP 3: Authority</a:t>
            </a:r>
          </a:p>
          <a:p>
            <a:r>
              <a:rPr lang="en-US" sz="4000" dirty="0">
                <a:solidFill>
                  <a:schemeClr val="tx2">
                    <a:lumMod val="90000"/>
                  </a:schemeClr>
                </a:solidFill>
              </a:rPr>
              <a:t>STEP 4:  Union</a:t>
            </a:r>
          </a:p>
        </p:txBody>
      </p:sp>
      <p:pic>
        <p:nvPicPr>
          <p:cNvPr id="1026" name="Picture 2" descr="The Antichrist Beast of Revelation 13 | by Stevenkerchhoff | Medium">
            <a:extLst>
              <a:ext uri="{FF2B5EF4-FFF2-40B4-BE49-F238E27FC236}">
                <a16:creationId xmlns:a16="http://schemas.microsoft.com/office/drawing/2014/main" id="{CC89435A-227B-C691-CD85-DB0910690F6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09" r="19979"/>
          <a:stretch>
            <a:fillRect/>
          </a:stretch>
        </p:blipFill>
        <p:spPr bwMode="auto">
          <a:xfrm>
            <a:off x="7821163" y="1905000"/>
            <a:ext cx="4124764" cy="485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7058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774C3-3359-9991-C422-E6F6BCAF2F6B}"/>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AA0E26A8-CAF1-9019-D754-E4785B79EE9D}"/>
              </a:ext>
            </a:extLst>
          </p:cNvPr>
          <p:cNvSpPr>
            <a:spLocks noGrp="1"/>
          </p:cNvSpPr>
          <p:nvPr>
            <p:ph type="title"/>
          </p:nvPr>
        </p:nvSpPr>
        <p:spPr>
          <a:xfrm>
            <a:off x="7770812" y="228600"/>
            <a:ext cx="3960812" cy="914400"/>
          </a:xfrm>
        </p:spPr>
        <p:txBody>
          <a:bodyPr/>
          <a:lstStyle/>
          <a:p>
            <a:r>
              <a:rPr lang="en-US" sz="4400" dirty="0"/>
              <a:t>Isaiah 58:13</a:t>
            </a:r>
          </a:p>
        </p:txBody>
      </p:sp>
      <p:sp>
        <p:nvSpPr>
          <p:cNvPr id="2" name="Text Placeholder 1">
            <a:extLst>
              <a:ext uri="{FF2B5EF4-FFF2-40B4-BE49-F238E27FC236}">
                <a16:creationId xmlns:a16="http://schemas.microsoft.com/office/drawing/2014/main" id="{004C1743-13B5-183C-C9AB-E2148604993D}"/>
              </a:ext>
            </a:extLst>
          </p:cNvPr>
          <p:cNvSpPr>
            <a:spLocks noGrp="1"/>
          </p:cNvSpPr>
          <p:nvPr>
            <p:ph type="body" sz="half" idx="2"/>
          </p:nvPr>
        </p:nvSpPr>
        <p:spPr>
          <a:xfrm>
            <a:off x="7821163" y="1143000"/>
            <a:ext cx="3961368" cy="5486400"/>
          </a:xfrm>
        </p:spPr>
        <p:txBody>
          <a:bodyPr>
            <a:normAutofit fontScale="92500"/>
          </a:bodyPr>
          <a:lstStyle/>
          <a:p>
            <a:r>
              <a:rPr lang="en-US" sz="3200" b="1" baseline="30000" dirty="0"/>
              <a:t>13 </a:t>
            </a:r>
            <a:r>
              <a:rPr lang="en-US" sz="3200" dirty="0"/>
              <a:t>If thou turn away thy foot from the sabbath, from doing thy pleasure on my holy day; and call the sabbath a delight, the holy of the </a:t>
            </a:r>
            <a:r>
              <a:rPr lang="en-US" sz="3200" cap="small" dirty="0"/>
              <a:t>Lord</a:t>
            </a:r>
            <a:r>
              <a:rPr lang="en-US" sz="3200" dirty="0"/>
              <a:t>, </a:t>
            </a:r>
            <a:r>
              <a:rPr lang="en-US" sz="3200" dirty="0" err="1"/>
              <a:t>honourable</a:t>
            </a:r>
            <a:r>
              <a:rPr lang="en-US" sz="3200" dirty="0"/>
              <a:t>; and shalt </a:t>
            </a:r>
            <a:r>
              <a:rPr lang="en-US" sz="3200" dirty="0" err="1"/>
              <a:t>honour</a:t>
            </a:r>
            <a:r>
              <a:rPr lang="en-US" sz="3200" dirty="0"/>
              <a:t> him, not doing thine own ways, nor finding thine own pleasure, nor speaking thine own words:</a:t>
            </a:r>
            <a:endParaRPr lang="en-US" sz="7200" dirty="0"/>
          </a:p>
        </p:txBody>
      </p:sp>
      <p:pic>
        <p:nvPicPr>
          <p:cNvPr id="26626" name="Picture 2" descr="IsraelBiblicalStudies.com">
            <a:extLst>
              <a:ext uri="{FF2B5EF4-FFF2-40B4-BE49-F238E27FC236}">
                <a16:creationId xmlns:a16="http://schemas.microsoft.com/office/drawing/2014/main" id="{73F511C0-43FC-30ED-6DB5-81830E5AA4C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08000" y="1009366"/>
            <a:ext cx="6602413" cy="47884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0359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310D3-8588-D9F6-9774-B57AA9B827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DD543D-47A7-6E84-88A9-E5715CB77757}"/>
              </a:ext>
            </a:extLst>
          </p:cNvPr>
          <p:cNvSpPr>
            <a:spLocks noGrp="1"/>
          </p:cNvSpPr>
          <p:nvPr>
            <p:ph type="title"/>
          </p:nvPr>
        </p:nvSpPr>
        <p:spPr>
          <a:xfrm>
            <a:off x="722986" y="152401"/>
            <a:ext cx="10742851" cy="838200"/>
          </a:xfrm>
        </p:spPr>
        <p:txBody>
          <a:bodyPr>
            <a:normAutofit/>
          </a:bodyPr>
          <a:lstStyle/>
          <a:p>
            <a:r>
              <a:rPr lang="en-US" sz="4400" dirty="0"/>
              <a:t>We have evidence that:</a:t>
            </a:r>
          </a:p>
        </p:txBody>
      </p:sp>
      <p:sp>
        <p:nvSpPr>
          <p:cNvPr id="3" name="Content Placeholder 2">
            <a:extLst>
              <a:ext uri="{FF2B5EF4-FFF2-40B4-BE49-F238E27FC236}">
                <a16:creationId xmlns:a16="http://schemas.microsoft.com/office/drawing/2014/main" id="{E8E97AC3-636F-89EA-5B18-6ED2EA692D5B}"/>
              </a:ext>
            </a:extLst>
          </p:cNvPr>
          <p:cNvSpPr>
            <a:spLocks noGrp="1"/>
          </p:cNvSpPr>
          <p:nvPr>
            <p:ph sz="half" idx="1"/>
          </p:nvPr>
        </p:nvSpPr>
        <p:spPr>
          <a:xfrm>
            <a:off x="608012" y="1143000"/>
            <a:ext cx="6400800" cy="5486400"/>
          </a:xfrm>
        </p:spPr>
        <p:txBody>
          <a:bodyPr>
            <a:noAutofit/>
          </a:bodyPr>
          <a:lstStyle/>
          <a:p>
            <a:r>
              <a:rPr lang="en-US" sz="3600" dirty="0"/>
              <a:t>Even into the 4th century, Socrates and </a:t>
            </a:r>
            <a:r>
              <a:rPr lang="en-US" sz="3600" dirty="0" err="1"/>
              <a:t>Sozomen</a:t>
            </a:r>
            <a:r>
              <a:rPr lang="en-US" sz="3600" dirty="0"/>
              <a:t> note widespread Sabbath worship in the East. </a:t>
            </a:r>
          </a:p>
          <a:p>
            <a:r>
              <a:rPr lang="en-US" sz="3600" dirty="0"/>
              <a:t>Socrates of Constantinople writes that almost all churches celebrated the sacred mysteries on Sabbath except Rome and Alexandria.</a:t>
            </a:r>
          </a:p>
          <a:p>
            <a:endParaRPr lang="en-US" sz="3600" dirty="0"/>
          </a:p>
        </p:txBody>
      </p:sp>
      <p:pic>
        <p:nvPicPr>
          <p:cNvPr id="28674" name="Picture 2" descr="Word of a Pastor IV: On Holy Scripture ...">
            <a:extLst>
              <a:ext uri="{FF2B5EF4-FFF2-40B4-BE49-F238E27FC236}">
                <a16:creationId xmlns:a16="http://schemas.microsoft.com/office/drawing/2014/main" id="{5F52975C-0DF4-D6A3-85A7-59D69D1B8F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8512"/>
          <a:stretch>
            <a:fillRect/>
          </a:stretch>
        </p:blipFill>
        <p:spPr bwMode="auto">
          <a:xfrm>
            <a:off x="7008811" y="1711643"/>
            <a:ext cx="4457025" cy="4349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7807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4F53B-5793-DA52-336C-D6310EF36911}"/>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527D958F-6ABB-AB52-62ED-B80A60A4D653}"/>
              </a:ext>
            </a:extLst>
          </p:cNvPr>
          <p:cNvSpPr>
            <a:spLocks noGrp="1"/>
          </p:cNvSpPr>
          <p:nvPr>
            <p:ph type="title"/>
          </p:nvPr>
        </p:nvSpPr>
        <p:spPr>
          <a:xfrm>
            <a:off x="914161" y="381001"/>
            <a:ext cx="10360501" cy="1600199"/>
          </a:xfrm>
        </p:spPr>
        <p:txBody>
          <a:bodyPr>
            <a:noAutofit/>
          </a:bodyPr>
          <a:lstStyle/>
          <a:p>
            <a:pPr lvl="0"/>
            <a:r>
              <a:rPr lang="en-US" sz="4400" dirty="0"/>
              <a:t>10. What was commanded by the Council of Laodicea, A.D. 363 or 364?</a:t>
            </a:r>
            <a:endParaRPr lang="en-US" sz="148100" dirty="0"/>
          </a:p>
        </p:txBody>
      </p:sp>
      <p:pic>
        <p:nvPicPr>
          <p:cNvPr id="2052" name="Picture 4" descr="213,000+ Question Mark Stock Photos, Pictures &amp; Royalty-Free ...">
            <a:extLst>
              <a:ext uri="{FF2B5EF4-FFF2-40B4-BE49-F238E27FC236}">
                <a16:creationId xmlns:a16="http://schemas.microsoft.com/office/drawing/2014/main" id="{5BFF2814-F3CF-A6C4-6AA8-68DD8E8DF6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1212" y="2623457"/>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34BD37E-0729-DC70-32B9-B63602D1B93C}"/>
              </a:ext>
            </a:extLst>
          </p:cNvPr>
          <p:cNvSpPr txBox="1"/>
          <p:nvPr/>
        </p:nvSpPr>
        <p:spPr>
          <a:xfrm>
            <a:off x="898718" y="2043545"/>
            <a:ext cx="5866052" cy="3785652"/>
          </a:xfrm>
          <a:prstGeom prst="rect">
            <a:avLst/>
          </a:prstGeom>
          <a:noFill/>
        </p:spPr>
        <p:txBody>
          <a:bodyPr wrap="square">
            <a:spAutoFit/>
          </a:bodyPr>
          <a:lstStyle/>
          <a:p>
            <a:pPr lvl="0"/>
            <a:r>
              <a:rPr lang="en-US" sz="4000" b="1" dirty="0"/>
              <a:t>Answer:</a:t>
            </a:r>
            <a:r>
              <a:rPr lang="en-US" sz="4000" dirty="0"/>
              <a:t> That if Christians should rest on the Sabbath, “let them be accursed from Christ;” and that they should rest on Sunday.</a:t>
            </a:r>
          </a:p>
        </p:txBody>
      </p:sp>
    </p:spTree>
    <p:extLst>
      <p:ext uri="{BB962C8B-B14F-4D97-AF65-F5344CB8AC3E}">
        <p14:creationId xmlns:p14="http://schemas.microsoft.com/office/powerpoint/2010/main" val="164854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E3B63-01C4-A478-30A0-864F0ACF0ACC}"/>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505E06CC-68BD-2792-C061-4EC13DFDDBE5}"/>
              </a:ext>
            </a:extLst>
          </p:cNvPr>
          <p:cNvSpPr>
            <a:spLocks noGrp="1"/>
          </p:cNvSpPr>
          <p:nvPr>
            <p:ph type="title"/>
          </p:nvPr>
        </p:nvSpPr>
        <p:spPr>
          <a:xfrm>
            <a:off x="914161" y="381001"/>
            <a:ext cx="10360501" cy="1600199"/>
          </a:xfrm>
        </p:spPr>
        <p:txBody>
          <a:bodyPr>
            <a:noAutofit/>
          </a:bodyPr>
          <a:lstStyle/>
          <a:p>
            <a:pPr lvl="0"/>
            <a:r>
              <a:rPr lang="en-US" sz="4800" dirty="0"/>
              <a:t>11.  Did Constantine’s Sunday law apply to all classes?</a:t>
            </a:r>
          </a:p>
        </p:txBody>
      </p:sp>
      <p:pic>
        <p:nvPicPr>
          <p:cNvPr id="2052" name="Picture 4" descr="213,000+ Question Mark Stock Photos, Pictures &amp; Royalty-Free ...">
            <a:extLst>
              <a:ext uri="{FF2B5EF4-FFF2-40B4-BE49-F238E27FC236}">
                <a16:creationId xmlns:a16="http://schemas.microsoft.com/office/drawing/2014/main" id="{6BC24C1C-68A3-E850-F5C1-46D5B8BED8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1212" y="2286000"/>
            <a:ext cx="4361137" cy="3774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5448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836CD-2A11-2C28-99F4-F36E273AD2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CF9EF7-6A17-AE36-FDB9-6629FAC90574}"/>
              </a:ext>
            </a:extLst>
          </p:cNvPr>
          <p:cNvSpPr>
            <a:spLocks noGrp="1"/>
          </p:cNvSpPr>
          <p:nvPr>
            <p:ph type="title"/>
          </p:nvPr>
        </p:nvSpPr>
        <p:spPr>
          <a:xfrm>
            <a:off x="7827084" y="228600"/>
            <a:ext cx="3961368" cy="2286000"/>
          </a:xfrm>
        </p:spPr>
        <p:txBody>
          <a:bodyPr>
            <a:noAutofit/>
          </a:bodyPr>
          <a:lstStyle/>
          <a:p>
            <a:r>
              <a:rPr lang="en-US" sz="3600" i="1" dirty="0"/>
              <a:t>Codex Justinianus</a:t>
            </a:r>
            <a:r>
              <a:rPr lang="en-US" sz="3600" dirty="0"/>
              <a:t>, Book 3, Title 12, Law 3</a:t>
            </a:r>
            <a:endParaRPr lang="en-US" sz="4000" i="1" dirty="0"/>
          </a:p>
        </p:txBody>
      </p:sp>
      <p:sp>
        <p:nvSpPr>
          <p:cNvPr id="6" name="TextBox 5">
            <a:extLst>
              <a:ext uri="{FF2B5EF4-FFF2-40B4-BE49-F238E27FC236}">
                <a16:creationId xmlns:a16="http://schemas.microsoft.com/office/drawing/2014/main" id="{E17C7611-E75B-109E-54A8-8C47341D545C}"/>
              </a:ext>
            </a:extLst>
          </p:cNvPr>
          <p:cNvSpPr txBox="1"/>
          <p:nvPr/>
        </p:nvSpPr>
        <p:spPr>
          <a:xfrm>
            <a:off x="494557" y="612844"/>
            <a:ext cx="6629400" cy="5078313"/>
          </a:xfrm>
          <a:prstGeom prst="rect">
            <a:avLst/>
          </a:prstGeom>
          <a:noFill/>
        </p:spPr>
        <p:txBody>
          <a:bodyPr wrap="square">
            <a:spAutoFit/>
          </a:bodyPr>
          <a:lstStyle/>
          <a:p>
            <a:r>
              <a:rPr lang="en-US" sz="3600" dirty="0">
                <a:solidFill>
                  <a:schemeClr val="tx2">
                    <a:lumMod val="90000"/>
                  </a:schemeClr>
                </a:solidFill>
              </a:rPr>
              <a:t>Constantine’s </a:t>
            </a:r>
          </a:p>
          <a:p>
            <a:r>
              <a:rPr lang="en-US" sz="3600" dirty="0">
                <a:solidFill>
                  <a:schemeClr val="tx2">
                    <a:lumMod val="90000"/>
                  </a:schemeClr>
                </a:solidFill>
              </a:rPr>
              <a:t>Edict of 321 AD</a:t>
            </a:r>
          </a:p>
          <a:p>
            <a:r>
              <a:rPr lang="en-US" sz="3600" dirty="0"/>
              <a:t>“Let all the judges and town people, and the occupation of all trades, rest on the venerable day of the sun; but let those who are situated in the country freely and at full liberty attend to the business of agriculture;”</a:t>
            </a:r>
          </a:p>
        </p:txBody>
      </p:sp>
      <p:pic>
        <p:nvPicPr>
          <p:cNvPr id="8194" name="Picture 2" descr="Who's Constantine the Great? The Story of the Emperor and the Church">
            <a:extLst>
              <a:ext uri="{FF2B5EF4-FFF2-40B4-BE49-F238E27FC236}">
                <a16:creationId xmlns:a16="http://schemas.microsoft.com/office/drawing/2014/main" id="{DCB4E51D-3D62-FF23-9E53-8BF11175995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14" r="45642" b="21134"/>
          <a:stretch>
            <a:fillRect/>
          </a:stretch>
        </p:blipFill>
        <p:spPr bwMode="auto">
          <a:xfrm>
            <a:off x="7923212" y="2514600"/>
            <a:ext cx="3961368" cy="39809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7328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48680-ABD4-D7EB-4285-F7D9A8C7CF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0F8091-FB2F-B947-6295-49C7B8F5CB1B}"/>
              </a:ext>
            </a:extLst>
          </p:cNvPr>
          <p:cNvSpPr>
            <a:spLocks noGrp="1"/>
          </p:cNvSpPr>
          <p:nvPr>
            <p:ph type="title"/>
          </p:nvPr>
        </p:nvSpPr>
        <p:spPr>
          <a:xfrm>
            <a:off x="7827084" y="228600"/>
            <a:ext cx="3961368" cy="2286000"/>
          </a:xfrm>
        </p:spPr>
        <p:txBody>
          <a:bodyPr>
            <a:noAutofit/>
          </a:bodyPr>
          <a:lstStyle/>
          <a:p>
            <a:r>
              <a:rPr lang="en-US" sz="3600" i="1" dirty="0"/>
              <a:t>Codex Justinianus</a:t>
            </a:r>
            <a:r>
              <a:rPr lang="en-US" sz="3600" dirty="0"/>
              <a:t>, Book 3, Title 12, Law 3</a:t>
            </a:r>
            <a:endParaRPr lang="en-US" sz="4000" i="1" dirty="0"/>
          </a:p>
        </p:txBody>
      </p:sp>
      <p:sp>
        <p:nvSpPr>
          <p:cNvPr id="6" name="TextBox 5">
            <a:extLst>
              <a:ext uri="{FF2B5EF4-FFF2-40B4-BE49-F238E27FC236}">
                <a16:creationId xmlns:a16="http://schemas.microsoft.com/office/drawing/2014/main" id="{43622ECA-6E4B-AF75-6640-E7F1D66DA8B7}"/>
              </a:ext>
            </a:extLst>
          </p:cNvPr>
          <p:cNvSpPr txBox="1"/>
          <p:nvPr/>
        </p:nvSpPr>
        <p:spPr>
          <a:xfrm>
            <a:off x="494557" y="612844"/>
            <a:ext cx="6629400" cy="6340197"/>
          </a:xfrm>
          <a:prstGeom prst="rect">
            <a:avLst/>
          </a:prstGeom>
          <a:noFill/>
        </p:spPr>
        <p:txBody>
          <a:bodyPr wrap="square">
            <a:spAutoFit/>
          </a:bodyPr>
          <a:lstStyle/>
          <a:p>
            <a:r>
              <a:rPr lang="en-US" sz="4400" dirty="0">
                <a:solidFill>
                  <a:schemeClr val="tx2">
                    <a:lumMod val="90000"/>
                  </a:schemeClr>
                </a:solidFill>
              </a:rPr>
              <a:t>Constantine’s </a:t>
            </a:r>
          </a:p>
          <a:p>
            <a:r>
              <a:rPr lang="en-US" sz="4400" dirty="0">
                <a:solidFill>
                  <a:schemeClr val="tx2">
                    <a:lumMod val="90000"/>
                  </a:schemeClr>
                </a:solidFill>
              </a:rPr>
              <a:t>Edict of 321 AD</a:t>
            </a:r>
          </a:p>
          <a:p>
            <a:r>
              <a:rPr lang="en-US" sz="4000" dirty="0"/>
              <a:t>“because it often happens that no other day is so fit for sowing corn and planting vines; lest, the critical moment being let slip, men should lose the commodities granted by Heaven.”</a:t>
            </a:r>
          </a:p>
          <a:p>
            <a:endParaRPr lang="en-US" sz="3800" dirty="0"/>
          </a:p>
        </p:txBody>
      </p:sp>
      <p:pic>
        <p:nvPicPr>
          <p:cNvPr id="18434" name="Picture 2" descr="Was Emperor Constantine the Great a Christian? - HubPages">
            <a:extLst>
              <a:ext uri="{FF2B5EF4-FFF2-40B4-BE49-F238E27FC236}">
                <a16:creationId xmlns:a16="http://schemas.microsoft.com/office/drawing/2014/main" id="{64959948-675B-3C4B-3E52-952CFAC5595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3212" y="2663757"/>
            <a:ext cx="3962400" cy="396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8836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A05EA-897B-D21D-9F37-BFEF698471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9FE3E4-DF88-95AA-CDBA-AB475E83956E}"/>
              </a:ext>
            </a:extLst>
          </p:cNvPr>
          <p:cNvSpPr>
            <a:spLocks noGrp="1"/>
          </p:cNvSpPr>
          <p:nvPr>
            <p:ph type="ctrTitle"/>
          </p:nvPr>
        </p:nvSpPr>
        <p:spPr>
          <a:xfrm>
            <a:off x="1218882" y="1981200"/>
            <a:ext cx="9751060" cy="2147926"/>
          </a:xfrm>
        </p:spPr>
        <p:txBody>
          <a:bodyPr>
            <a:normAutofit/>
          </a:bodyPr>
          <a:lstStyle/>
          <a:p>
            <a:r>
              <a:rPr lang="en-US" sz="13800" dirty="0"/>
              <a:t>STEP 6</a:t>
            </a:r>
          </a:p>
        </p:txBody>
      </p:sp>
      <p:sp>
        <p:nvSpPr>
          <p:cNvPr id="3" name="Subtitle 2">
            <a:extLst>
              <a:ext uri="{FF2B5EF4-FFF2-40B4-BE49-F238E27FC236}">
                <a16:creationId xmlns:a16="http://schemas.microsoft.com/office/drawing/2014/main" id="{9640B2D7-8538-D277-F3A5-B1EFEE9F68BA}"/>
              </a:ext>
            </a:extLst>
          </p:cNvPr>
          <p:cNvSpPr>
            <a:spLocks noGrp="1"/>
          </p:cNvSpPr>
          <p:nvPr>
            <p:ph type="subTitle" idx="1"/>
          </p:nvPr>
        </p:nvSpPr>
        <p:spPr>
          <a:xfrm>
            <a:off x="1218882" y="4129126"/>
            <a:ext cx="9751060" cy="1585874"/>
          </a:xfrm>
        </p:spPr>
        <p:txBody>
          <a:bodyPr>
            <a:normAutofit/>
          </a:bodyPr>
          <a:lstStyle/>
          <a:p>
            <a:r>
              <a:rPr lang="en-US" sz="9600" dirty="0">
                <a:solidFill>
                  <a:srgbClr val="FFC000"/>
                </a:solidFill>
              </a:rPr>
              <a:t>Enforcement</a:t>
            </a:r>
            <a:endParaRPr lang="en-US" sz="3600" dirty="0">
              <a:solidFill>
                <a:srgbClr val="FFC000"/>
              </a:solidFill>
            </a:endParaRPr>
          </a:p>
        </p:txBody>
      </p:sp>
    </p:spTree>
    <p:extLst>
      <p:ext uri="{BB962C8B-B14F-4D97-AF65-F5344CB8AC3E}">
        <p14:creationId xmlns:p14="http://schemas.microsoft.com/office/powerpoint/2010/main" val="101311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D6EDB-EFDD-7120-B411-6A6D46DB38D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C60651C9-DDDA-6C3F-FA19-42AFBDE9C556}"/>
              </a:ext>
            </a:extLst>
          </p:cNvPr>
          <p:cNvSpPr>
            <a:spLocks noGrp="1"/>
          </p:cNvSpPr>
          <p:nvPr>
            <p:ph type="title"/>
          </p:nvPr>
        </p:nvSpPr>
        <p:spPr>
          <a:xfrm>
            <a:off x="914161" y="381001"/>
            <a:ext cx="10360501" cy="1600199"/>
          </a:xfrm>
        </p:spPr>
        <p:txBody>
          <a:bodyPr>
            <a:noAutofit/>
          </a:bodyPr>
          <a:lstStyle/>
          <a:p>
            <a:pPr lvl="0"/>
            <a:r>
              <a:rPr lang="en-US" dirty="0"/>
              <a:t>12. Were other laws demanded by the bishops, which should be more general?</a:t>
            </a:r>
            <a:endParaRPr lang="en-US" sz="148100" dirty="0"/>
          </a:p>
        </p:txBody>
      </p:sp>
      <p:pic>
        <p:nvPicPr>
          <p:cNvPr id="2052" name="Picture 4" descr="213,000+ Question Mark Stock Photos, Pictures &amp; Royalty-Free ...">
            <a:extLst>
              <a:ext uri="{FF2B5EF4-FFF2-40B4-BE49-F238E27FC236}">
                <a16:creationId xmlns:a16="http://schemas.microsoft.com/office/drawing/2014/main" id="{51D60AEF-2897-3457-AC84-5275787375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1212" y="2623457"/>
            <a:ext cx="4361137" cy="3774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5522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47C8D-A613-B298-F8DD-E984F72C72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7800F6-13E0-FA87-2F52-87F8C983BF4A}"/>
              </a:ext>
            </a:extLst>
          </p:cNvPr>
          <p:cNvSpPr>
            <a:spLocks noGrp="1"/>
          </p:cNvSpPr>
          <p:nvPr>
            <p:ph type="title"/>
          </p:nvPr>
        </p:nvSpPr>
        <p:spPr>
          <a:xfrm>
            <a:off x="7827084" y="228600"/>
            <a:ext cx="3961368" cy="2286000"/>
          </a:xfrm>
        </p:spPr>
        <p:txBody>
          <a:bodyPr>
            <a:noAutofit/>
          </a:bodyPr>
          <a:lstStyle/>
          <a:p>
            <a:r>
              <a:rPr lang="en-US" sz="3600" dirty="0"/>
              <a:t>Neander, </a:t>
            </a:r>
            <a:r>
              <a:rPr lang="en-US" sz="3600" i="1" dirty="0"/>
              <a:t>Church History</a:t>
            </a:r>
            <a:r>
              <a:rPr lang="en-US" sz="3600" dirty="0"/>
              <a:t>, Volume 2, pg. 300</a:t>
            </a:r>
            <a:endParaRPr lang="en-US" sz="4000" i="1" dirty="0"/>
          </a:p>
        </p:txBody>
      </p:sp>
      <p:sp>
        <p:nvSpPr>
          <p:cNvPr id="6" name="TextBox 5">
            <a:extLst>
              <a:ext uri="{FF2B5EF4-FFF2-40B4-BE49-F238E27FC236}">
                <a16:creationId xmlns:a16="http://schemas.microsoft.com/office/drawing/2014/main" id="{F922484C-49EE-7EE3-4AB1-D2A52E6F78C3}"/>
              </a:ext>
            </a:extLst>
          </p:cNvPr>
          <p:cNvSpPr txBox="1"/>
          <p:nvPr/>
        </p:nvSpPr>
        <p:spPr>
          <a:xfrm>
            <a:off x="494557" y="612844"/>
            <a:ext cx="6629400" cy="5816977"/>
          </a:xfrm>
          <a:prstGeom prst="rect">
            <a:avLst/>
          </a:prstGeom>
          <a:noFill/>
        </p:spPr>
        <p:txBody>
          <a:bodyPr wrap="square">
            <a:spAutoFit/>
          </a:bodyPr>
          <a:lstStyle/>
          <a:p>
            <a:r>
              <a:rPr lang="en-US" sz="3600" dirty="0"/>
              <a:t>“By a law of the year 386, those older changes effected by the Emperor Constantine were more rigorously enforced, and, in general, civil transactions of every kind on Sunday were strictly forbidden. Whoever transgressed was to be considered, in fact, as guilty of sacrilege.”</a:t>
            </a:r>
          </a:p>
        </p:txBody>
      </p:sp>
      <p:pic>
        <p:nvPicPr>
          <p:cNvPr id="29698" name="Picture 2" descr="Holy Emperor Constantine the Great – St. John the Baptist Byzantine  Catholic Cathedral">
            <a:extLst>
              <a:ext uri="{FF2B5EF4-FFF2-40B4-BE49-F238E27FC236}">
                <a16:creationId xmlns:a16="http://schemas.microsoft.com/office/drawing/2014/main" id="{B2484263-F4FD-2D64-F23C-E08F02F19F6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817" b="24816"/>
          <a:stretch>
            <a:fillRect/>
          </a:stretch>
        </p:blipFill>
        <p:spPr bwMode="auto">
          <a:xfrm>
            <a:off x="8456612" y="2514600"/>
            <a:ext cx="3008171" cy="39152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2371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29B89-10EB-DC2D-12B9-C19FAF6DA13F}"/>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21173749-2DC2-7935-DF8A-0B8BF3BD5263}"/>
              </a:ext>
            </a:extLst>
          </p:cNvPr>
          <p:cNvSpPr>
            <a:spLocks noGrp="1"/>
          </p:cNvSpPr>
          <p:nvPr>
            <p:ph type="title"/>
          </p:nvPr>
        </p:nvSpPr>
        <p:spPr>
          <a:xfrm>
            <a:off x="914161" y="381001"/>
            <a:ext cx="10360501" cy="1600199"/>
          </a:xfrm>
        </p:spPr>
        <p:txBody>
          <a:bodyPr>
            <a:noAutofit/>
          </a:bodyPr>
          <a:lstStyle/>
          <a:p>
            <a:pPr lvl="0"/>
            <a:r>
              <a:rPr lang="en-US" sz="4400" dirty="0"/>
              <a:t>13.  What petition was made to the emperor by a church convention in A.D. 401?</a:t>
            </a:r>
            <a:endParaRPr lang="en-US" sz="213200" dirty="0"/>
          </a:p>
        </p:txBody>
      </p:sp>
      <p:pic>
        <p:nvPicPr>
          <p:cNvPr id="2052" name="Picture 4" descr="213,000+ Question Mark Stock Photos, Pictures &amp; Royalty-Free ...">
            <a:extLst>
              <a:ext uri="{FF2B5EF4-FFF2-40B4-BE49-F238E27FC236}">
                <a16:creationId xmlns:a16="http://schemas.microsoft.com/office/drawing/2014/main" id="{3E5B0472-EB43-5D95-75CE-5783E2D379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1212" y="2623457"/>
            <a:ext cx="4361137" cy="3774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2656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B3D46-4D7F-8506-F67C-5F9114CA580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D003EDA-CE95-7EFF-5713-5664393CAD19}"/>
              </a:ext>
            </a:extLst>
          </p:cNvPr>
          <p:cNvSpPr>
            <a:spLocks noGrp="1"/>
          </p:cNvSpPr>
          <p:nvPr>
            <p:ph type="body" sz="half" idx="2"/>
          </p:nvPr>
        </p:nvSpPr>
        <p:spPr>
          <a:xfrm>
            <a:off x="7759699" y="1651000"/>
            <a:ext cx="4367662" cy="4800600"/>
          </a:xfrm>
        </p:spPr>
        <p:txBody>
          <a:bodyPr>
            <a:noAutofit/>
          </a:bodyPr>
          <a:lstStyle/>
          <a:p>
            <a:r>
              <a:rPr lang="en-US" sz="3600" b="1" baseline="30000" dirty="0"/>
              <a:t>3 </a:t>
            </a:r>
            <a:r>
              <a:rPr lang="en-US" sz="3600" dirty="0"/>
              <a:t>Let no man deceive you by any means: for that day shall not come, except there come a falling away first, and that man of sin be revealed, the son of perdition;</a:t>
            </a:r>
            <a:endParaRPr lang="en-US" sz="48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1E61FFFE-5FEE-4475-FFE6-E84468A621E0}"/>
              </a:ext>
            </a:extLst>
          </p:cNvPr>
          <p:cNvSpPr>
            <a:spLocks noGrp="1"/>
          </p:cNvSpPr>
          <p:nvPr>
            <p:ph type="title"/>
          </p:nvPr>
        </p:nvSpPr>
        <p:spPr>
          <a:xfrm>
            <a:off x="7770812" y="228600"/>
            <a:ext cx="4114800" cy="1422400"/>
          </a:xfrm>
        </p:spPr>
        <p:txBody>
          <a:bodyPr/>
          <a:lstStyle/>
          <a:p>
            <a:r>
              <a:rPr lang="en-US" sz="3600" dirty="0"/>
              <a:t>2 Thessalonians</a:t>
            </a:r>
            <a:br>
              <a:rPr lang="en-US" sz="4400" dirty="0"/>
            </a:br>
            <a:r>
              <a:rPr lang="en-US" sz="4400" dirty="0"/>
              <a:t>2:3</a:t>
            </a:r>
          </a:p>
        </p:txBody>
      </p:sp>
      <p:pic>
        <p:nvPicPr>
          <p:cNvPr id="14338" name="Picture 2" descr="Falling Away From God - Free Gift From God">
            <a:extLst>
              <a:ext uri="{FF2B5EF4-FFF2-40B4-BE49-F238E27FC236}">
                <a16:creationId xmlns:a16="http://schemas.microsoft.com/office/drawing/2014/main" id="{00D04D01-E0E2-1787-FBDF-776C1066D4B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3443" r="3799"/>
          <a:stretch>
            <a:fillRect/>
          </a:stretch>
        </p:blipFill>
        <p:spPr bwMode="auto">
          <a:xfrm>
            <a:off x="305637" y="240632"/>
            <a:ext cx="7084175" cy="6321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1039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2D8F4-6C26-59BD-3E6D-B2A4824C4D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7C58D3-0AF5-5DAA-F21B-7FD15F16FCA0}"/>
              </a:ext>
            </a:extLst>
          </p:cNvPr>
          <p:cNvSpPr>
            <a:spLocks noGrp="1"/>
          </p:cNvSpPr>
          <p:nvPr>
            <p:ph type="title"/>
          </p:nvPr>
        </p:nvSpPr>
        <p:spPr>
          <a:xfrm>
            <a:off x="7827084" y="228600"/>
            <a:ext cx="3961368" cy="2286000"/>
          </a:xfrm>
        </p:spPr>
        <p:txBody>
          <a:bodyPr>
            <a:noAutofit/>
          </a:bodyPr>
          <a:lstStyle/>
          <a:p>
            <a:r>
              <a:rPr lang="en-US" sz="3600" dirty="0"/>
              <a:t>Neander, </a:t>
            </a:r>
            <a:r>
              <a:rPr lang="en-US" sz="3600" i="1" dirty="0"/>
              <a:t>Church History</a:t>
            </a:r>
            <a:r>
              <a:rPr lang="en-US" sz="3600" dirty="0"/>
              <a:t>, Volume 2, pg. 297</a:t>
            </a:r>
            <a:endParaRPr lang="en-US" sz="4000" i="1" dirty="0"/>
          </a:p>
        </p:txBody>
      </p:sp>
      <p:sp>
        <p:nvSpPr>
          <p:cNvPr id="6" name="TextBox 5">
            <a:extLst>
              <a:ext uri="{FF2B5EF4-FFF2-40B4-BE49-F238E27FC236}">
                <a16:creationId xmlns:a16="http://schemas.microsoft.com/office/drawing/2014/main" id="{38A725CB-2DCB-AC0C-D912-45DBD785C4F2}"/>
              </a:ext>
            </a:extLst>
          </p:cNvPr>
          <p:cNvSpPr txBox="1"/>
          <p:nvPr/>
        </p:nvSpPr>
        <p:spPr>
          <a:xfrm>
            <a:off x="494557" y="612844"/>
            <a:ext cx="6629400" cy="4524315"/>
          </a:xfrm>
          <a:prstGeom prst="rect">
            <a:avLst/>
          </a:prstGeom>
          <a:noFill/>
        </p:spPr>
        <p:txBody>
          <a:bodyPr wrap="square">
            <a:spAutoFit/>
          </a:bodyPr>
          <a:lstStyle/>
          <a:p>
            <a:r>
              <a:rPr lang="en-US" sz="4800" dirty="0"/>
              <a:t>That the public shows might be transferred from the Christian Sunday and from feast days, to some other days of the week.</a:t>
            </a:r>
            <a:endParaRPr lang="en-US" sz="6600" dirty="0"/>
          </a:p>
        </p:txBody>
      </p:sp>
      <p:pic>
        <p:nvPicPr>
          <p:cNvPr id="31746" name="Picture 2" descr="Ancient Roman Theaters - Crystalinks">
            <a:extLst>
              <a:ext uri="{FF2B5EF4-FFF2-40B4-BE49-F238E27FC236}">
                <a16:creationId xmlns:a16="http://schemas.microsoft.com/office/drawing/2014/main" id="{EF6C587C-E9C3-ED41-6DE5-FC2C52CD075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973" r="18905"/>
          <a:stretch>
            <a:fillRect/>
          </a:stretch>
        </p:blipFill>
        <p:spPr bwMode="auto">
          <a:xfrm>
            <a:off x="7999412" y="2743201"/>
            <a:ext cx="3789040" cy="38480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871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770DA-FDCF-5DBF-6D17-B7DD0BEFAD7A}"/>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12D12FDA-6D80-C6DC-6CA9-AB809663B9D7}"/>
              </a:ext>
            </a:extLst>
          </p:cNvPr>
          <p:cNvSpPr>
            <a:spLocks noGrp="1"/>
          </p:cNvSpPr>
          <p:nvPr>
            <p:ph type="title"/>
          </p:nvPr>
        </p:nvSpPr>
        <p:spPr>
          <a:xfrm>
            <a:off x="914161" y="381001"/>
            <a:ext cx="10360501" cy="1600199"/>
          </a:xfrm>
        </p:spPr>
        <p:txBody>
          <a:bodyPr>
            <a:noAutofit/>
          </a:bodyPr>
          <a:lstStyle/>
          <a:p>
            <a:pPr lvl="0"/>
            <a:r>
              <a:rPr lang="en-US" sz="4400" dirty="0"/>
              <a:t>14. What was the object of all these State laws?</a:t>
            </a:r>
            <a:endParaRPr lang="en-US" sz="307000" dirty="0"/>
          </a:p>
        </p:txBody>
      </p:sp>
      <p:pic>
        <p:nvPicPr>
          <p:cNvPr id="2052" name="Picture 4" descr="213,000+ Question Mark Stock Photos, Pictures &amp; Royalty-Free ...">
            <a:extLst>
              <a:ext uri="{FF2B5EF4-FFF2-40B4-BE49-F238E27FC236}">
                <a16:creationId xmlns:a16="http://schemas.microsoft.com/office/drawing/2014/main" id="{A7B7D205-F972-9E36-AA10-B5FCB5BD06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1212" y="2623457"/>
            <a:ext cx="4361137" cy="3774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2742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F90AE-6E2B-B831-C9D1-31295F85B7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BF6B73-52A9-532D-FA74-DF90F618FBF2}"/>
              </a:ext>
            </a:extLst>
          </p:cNvPr>
          <p:cNvSpPr>
            <a:spLocks noGrp="1"/>
          </p:cNvSpPr>
          <p:nvPr>
            <p:ph type="title"/>
          </p:nvPr>
        </p:nvSpPr>
        <p:spPr>
          <a:xfrm>
            <a:off x="7827084" y="228600"/>
            <a:ext cx="3961368" cy="2286000"/>
          </a:xfrm>
        </p:spPr>
        <p:txBody>
          <a:bodyPr>
            <a:noAutofit/>
          </a:bodyPr>
          <a:lstStyle/>
          <a:p>
            <a:r>
              <a:rPr lang="en-US" sz="3600" dirty="0"/>
              <a:t>Neander, </a:t>
            </a:r>
            <a:r>
              <a:rPr lang="en-US" sz="3600" i="1" dirty="0"/>
              <a:t>Church History</a:t>
            </a:r>
            <a:r>
              <a:rPr lang="en-US" sz="3600" dirty="0"/>
              <a:t>, Volume 2, pgs. 297,  301</a:t>
            </a:r>
            <a:endParaRPr lang="en-US" sz="4000" i="1" dirty="0"/>
          </a:p>
        </p:txBody>
      </p:sp>
      <p:sp>
        <p:nvSpPr>
          <p:cNvPr id="6" name="TextBox 5">
            <a:extLst>
              <a:ext uri="{FF2B5EF4-FFF2-40B4-BE49-F238E27FC236}">
                <a16:creationId xmlns:a16="http://schemas.microsoft.com/office/drawing/2014/main" id="{AC93F21B-9CE6-F7AB-18B5-38339A33BFFB}"/>
              </a:ext>
            </a:extLst>
          </p:cNvPr>
          <p:cNvSpPr txBox="1"/>
          <p:nvPr/>
        </p:nvSpPr>
        <p:spPr>
          <a:xfrm>
            <a:off x="494557" y="612844"/>
            <a:ext cx="6629400" cy="5262979"/>
          </a:xfrm>
          <a:prstGeom prst="rect">
            <a:avLst/>
          </a:prstGeom>
          <a:noFill/>
        </p:spPr>
        <p:txBody>
          <a:bodyPr wrap="square">
            <a:spAutoFit/>
          </a:bodyPr>
          <a:lstStyle/>
          <a:p>
            <a:r>
              <a:rPr lang="en-US" sz="4800" dirty="0"/>
              <a:t>“That the day might be devoted with less interruption to the purposes of devotion.”</a:t>
            </a:r>
          </a:p>
          <a:p>
            <a:r>
              <a:rPr lang="en-US" sz="4800" dirty="0"/>
              <a:t>“That the devotion of the faithful might be free from all disturbance.”</a:t>
            </a:r>
            <a:endParaRPr lang="en-US" sz="13800" dirty="0"/>
          </a:p>
        </p:txBody>
      </p:sp>
      <p:pic>
        <p:nvPicPr>
          <p:cNvPr id="32770" name="Picture 2" descr="On Conservative Christians' Sudden Devotion To Imperial Cult | Don M Burrows">
            <a:extLst>
              <a:ext uri="{FF2B5EF4-FFF2-40B4-BE49-F238E27FC236}">
                <a16:creationId xmlns:a16="http://schemas.microsoft.com/office/drawing/2014/main" id="{F21F3B72-7FD6-7AAB-B5A1-5DA9EF767CF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041" r="17371"/>
          <a:stretch>
            <a:fillRect/>
          </a:stretch>
        </p:blipFill>
        <p:spPr bwMode="auto">
          <a:xfrm>
            <a:off x="7998440" y="2514600"/>
            <a:ext cx="3618656" cy="3851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5284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58AE2-1160-E66A-1852-94AFA24CA2D7}"/>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317BBCD-21EE-FF5C-58B5-DE34FA4C454D}"/>
              </a:ext>
            </a:extLst>
          </p:cNvPr>
          <p:cNvSpPr>
            <a:spLocks noGrp="1"/>
          </p:cNvSpPr>
          <p:nvPr>
            <p:ph type="title"/>
          </p:nvPr>
        </p:nvSpPr>
        <p:spPr>
          <a:xfrm>
            <a:off x="914161" y="381001"/>
            <a:ext cx="10360501" cy="1600199"/>
          </a:xfrm>
        </p:spPr>
        <p:txBody>
          <a:bodyPr>
            <a:noAutofit/>
          </a:bodyPr>
          <a:lstStyle/>
          <a:p>
            <a:pPr lvl="0"/>
            <a:r>
              <a:rPr lang="en-US" dirty="0"/>
              <a:t>15. What was it that so much hindered the devotion of the “faithful” of those times?</a:t>
            </a:r>
            <a:endParaRPr lang="en-US" sz="213200" dirty="0"/>
          </a:p>
        </p:txBody>
      </p:sp>
      <p:pic>
        <p:nvPicPr>
          <p:cNvPr id="2052" name="Picture 4" descr="213,000+ Question Mark Stock Photos, Pictures &amp; Royalty-Free ...">
            <a:extLst>
              <a:ext uri="{FF2B5EF4-FFF2-40B4-BE49-F238E27FC236}">
                <a16:creationId xmlns:a16="http://schemas.microsoft.com/office/drawing/2014/main" id="{A54335BD-3F1D-97CB-10BA-308C62DA41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1212" y="2623457"/>
            <a:ext cx="4361137" cy="3774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9931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ED5A5-3D63-D544-877C-5CA5CFB180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2EF907-1D91-32F9-3B85-7E1F3A801160}"/>
              </a:ext>
            </a:extLst>
          </p:cNvPr>
          <p:cNvSpPr>
            <a:spLocks noGrp="1"/>
          </p:cNvSpPr>
          <p:nvPr>
            <p:ph type="title"/>
          </p:nvPr>
        </p:nvSpPr>
        <p:spPr>
          <a:xfrm>
            <a:off x="7827084" y="228600"/>
            <a:ext cx="3961368" cy="2286000"/>
          </a:xfrm>
        </p:spPr>
        <p:txBody>
          <a:bodyPr>
            <a:noAutofit/>
          </a:bodyPr>
          <a:lstStyle/>
          <a:p>
            <a:r>
              <a:rPr lang="en-US" sz="3600" dirty="0"/>
              <a:t>Neander, </a:t>
            </a:r>
            <a:r>
              <a:rPr lang="en-US" sz="3600" i="1" dirty="0"/>
              <a:t>Church History</a:t>
            </a:r>
            <a:r>
              <a:rPr lang="en-US" sz="3600" dirty="0"/>
              <a:t>, Volume 2, pg. 300</a:t>
            </a:r>
            <a:endParaRPr lang="en-US" sz="4000" i="1" dirty="0"/>
          </a:p>
        </p:txBody>
      </p:sp>
      <p:sp>
        <p:nvSpPr>
          <p:cNvPr id="6" name="TextBox 5">
            <a:extLst>
              <a:ext uri="{FF2B5EF4-FFF2-40B4-BE49-F238E27FC236}">
                <a16:creationId xmlns:a16="http://schemas.microsoft.com/office/drawing/2014/main" id="{C1DCFDCD-BFE9-F4DF-D198-01B8D29F5B93}"/>
              </a:ext>
            </a:extLst>
          </p:cNvPr>
          <p:cNvSpPr txBox="1"/>
          <p:nvPr/>
        </p:nvSpPr>
        <p:spPr>
          <a:xfrm>
            <a:off x="684212" y="428178"/>
            <a:ext cx="6629400" cy="6001643"/>
          </a:xfrm>
          <a:prstGeom prst="rect">
            <a:avLst/>
          </a:prstGeom>
          <a:noFill/>
        </p:spPr>
        <p:txBody>
          <a:bodyPr wrap="square">
            <a:spAutoFit/>
          </a:bodyPr>
          <a:lstStyle/>
          <a:p>
            <a:r>
              <a:rPr lang="en-US" sz="3200" dirty="0"/>
              <a:t>Owing to the prevailing passion at that time, especially in the large cities, to run after the various public shows, it so happened that when these spectacles fell on the same days which had been consecrated by the church to some religious festival, they proved a great hindrance to the devotion of Christians, though chiefly, it must be allowed, to those whose Christianity was the least an affair of the life and of the heart.</a:t>
            </a:r>
            <a:endParaRPr lang="en-US" sz="19900" dirty="0"/>
          </a:p>
        </p:txBody>
      </p:sp>
      <p:pic>
        <p:nvPicPr>
          <p:cNvPr id="33794" name="Picture 2" descr="EARLY CHRISTIANITY: The Apostle Paul and the Mission to the Gentiles -  Christian Publishing House Blog">
            <a:extLst>
              <a:ext uri="{FF2B5EF4-FFF2-40B4-BE49-F238E27FC236}">
                <a16:creationId xmlns:a16="http://schemas.microsoft.com/office/drawing/2014/main" id="{40B684BB-BDB7-352D-26C1-9AF1A7D2ECB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450" t="455" r="13301" b="-455"/>
          <a:stretch>
            <a:fillRect/>
          </a:stretch>
        </p:blipFill>
        <p:spPr bwMode="auto">
          <a:xfrm>
            <a:off x="7827084" y="2514600"/>
            <a:ext cx="4114799" cy="4189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524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775E2-FE5E-AA04-2F7C-89FBFB35D579}"/>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A6819A7E-ED8D-ADBE-82EC-4D5789EDA3F2}"/>
              </a:ext>
            </a:extLst>
          </p:cNvPr>
          <p:cNvSpPr>
            <a:spLocks noGrp="1"/>
          </p:cNvSpPr>
          <p:nvPr>
            <p:ph type="title"/>
          </p:nvPr>
        </p:nvSpPr>
        <p:spPr>
          <a:xfrm>
            <a:off x="914161" y="381001"/>
            <a:ext cx="10360501" cy="1600199"/>
          </a:xfrm>
        </p:spPr>
        <p:txBody>
          <a:bodyPr>
            <a:noAutofit/>
          </a:bodyPr>
          <a:lstStyle/>
          <a:p>
            <a:pPr lvl="0"/>
            <a:r>
              <a:rPr lang="en-US" sz="4800" dirty="0"/>
              <a:t>16.  How was their “devotion” disturbed?</a:t>
            </a:r>
            <a:endParaRPr lang="en-US" sz="368400" dirty="0"/>
          </a:p>
        </p:txBody>
      </p:sp>
      <p:pic>
        <p:nvPicPr>
          <p:cNvPr id="2052" name="Picture 4" descr="213,000+ Question Mark Stock Photos, Pictures &amp; Royalty-Free ...">
            <a:extLst>
              <a:ext uri="{FF2B5EF4-FFF2-40B4-BE49-F238E27FC236}">
                <a16:creationId xmlns:a16="http://schemas.microsoft.com/office/drawing/2014/main" id="{100E543E-652A-5FBB-4E28-A9A904F487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1981200"/>
            <a:ext cx="4361137" cy="3774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1693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ECEF0-58D6-1D61-8C03-E35700C0CE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3449AC-F492-0EDA-28EF-D754E566FEF4}"/>
              </a:ext>
            </a:extLst>
          </p:cNvPr>
          <p:cNvSpPr>
            <a:spLocks noGrp="1"/>
          </p:cNvSpPr>
          <p:nvPr>
            <p:ph type="title"/>
          </p:nvPr>
        </p:nvSpPr>
        <p:spPr>
          <a:xfrm>
            <a:off x="7827084" y="228600"/>
            <a:ext cx="3961368" cy="2286000"/>
          </a:xfrm>
        </p:spPr>
        <p:txBody>
          <a:bodyPr>
            <a:noAutofit/>
          </a:bodyPr>
          <a:lstStyle/>
          <a:p>
            <a:r>
              <a:rPr lang="en-US" sz="3600" dirty="0"/>
              <a:t>Neander, </a:t>
            </a:r>
            <a:r>
              <a:rPr lang="en-US" sz="3600" i="1" dirty="0"/>
              <a:t>Church History</a:t>
            </a:r>
            <a:r>
              <a:rPr lang="en-US" sz="3600" dirty="0"/>
              <a:t>, Volume 2</a:t>
            </a:r>
            <a:endParaRPr lang="en-US" sz="4000" i="1" dirty="0"/>
          </a:p>
        </p:txBody>
      </p:sp>
      <p:sp>
        <p:nvSpPr>
          <p:cNvPr id="6" name="TextBox 5">
            <a:extLst>
              <a:ext uri="{FF2B5EF4-FFF2-40B4-BE49-F238E27FC236}">
                <a16:creationId xmlns:a16="http://schemas.microsoft.com/office/drawing/2014/main" id="{00005EFD-5103-95AE-7AA5-4A13CE3E3C38}"/>
              </a:ext>
            </a:extLst>
          </p:cNvPr>
          <p:cNvSpPr txBox="1"/>
          <p:nvPr/>
        </p:nvSpPr>
        <p:spPr>
          <a:xfrm>
            <a:off x="684212" y="428178"/>
            <a:ext cx="6629400" cy="4832092"/>
          </a:xfrm>
          <a:prstGeom prst="rect">
            <a:avLst/>
          </a:prstGeom>
          <a:noFill/>
        </p:spPr>
        <p:txBody>
          <a:bodyPr wrap="square">
            <a:spAutoFit/>
          </a:bodyPr>
          <a:lstStyle/>
          <a:p>
            <a:r>
              <a:rPr lang="en-US" sz="4400" dirty="0"/>
              <a:t>Church teachers … were, in truth, often forced to complain, that in such competitions the theater was vastly more frequented than the church.</a:t>
            </a:r>
            <a:endParaRPr lang="en-US" sz="49600" dirty="0"/>
          </a:p>
        </p:txBody>
      </p:sp>
      <p:pic>
        <p:nvPicPr>
          <p:cNvPr id="34818" name="Picture 2" descr="5 reasons a shrinking church may be a good thing — Southern Equip">
            <a:extLst>
              <a:ext uri="{FF2B5EF4-FFF2-40B4-BE49-F238E27FC236}">
                <a16:creationId xmlns:a16="http://schemas.microsoft.com/office/drawing/2014/main" id="{C1FFADE8-E2B2-3FDA-3E79-7B445D03E74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163" r="37387"/>
          <a:stretch>
            <a:fillRect/>
          </a:stretch>
        </p:blipFill>
        <p:spPr bwMode="auto">
          <a:xfrm>
            <a:off x="7827084" y="2714625"/>
            <a:ext cx="4134728" cy="3914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9058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5CED1-4372-DA6E-5B6A-0915E136BAA3}"/>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7FE2DBEF-E014-D716-B320-A5198BF9E644}"/>
              </a:ext>
            </a:extLst>
          </p:cNvPr>
          <p:cNvSpPr>
            <a:spLocks noGrp="1"/>
          </p:cNvSpPr>
          <p:nvPr>
            <p:ph type="title"/>
          </p:nvPr>
        </p:nvSpPr>
        <p:spPr>
          <a:xfrm>
            <a:off x="1293812" y="342901"/>
            <a:ext cx="9674701" cy="1638299"/>
          </a:xfrm>
        </p:spPr>
        <p:txBody>
          <a:bodyPr>
            <a:noAutofit/>
          </a:bodyPr>
          <a:lstStyle/>
          <a:p>
            <a:pPr lvl="0"/>
            <a:r>
              <a:rPr lang="en-US" sz="4400" dirty="0"/>
              <a:t>17.  What does Neander say of all this?</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1B1A429F-6411-C84A-0BEA-B4592D46C6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1981200"/>
            <a:ext cx="4361137" cy="3774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5339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6E50E-13D0-D7E6-D906-59B228C013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973497-2384-3857-E386-3CFA0D5B2489}"/>
              </a:ext>
            </a:extLst>
          </p:cNvPr>
          <p:cNvSpPr>
            <a:spLocks noGrp="1"/>
          </p:cNvSpPr>
          <p:nvPr>
            <p:ph type="title"/>
          </p:nvPr>
        </p:nvSpPr>
        <p:spPr>
          <a:xfrm>
            <a:off x="7827084" y="228600"/>
            <a:ext cx="3961368" cy="2286000"/>
          </a:xfrm>
        </p:spPr>
        <p:txBody>
          <a:bodyPr>
            <a:noAutofit/>
          </a:bodyPr>
          <a:lstStyle/>
          <a:p>
            <a:r>
              <a:rPr lang="en-US" sz="3600" dirty="0"/>
              <a:t>Neander, </a:t>
            </a:r>
            <a:r>
              <a:rPr lang="en-US" sz="3600" i="1" dirty="0"/>
              <a:t>Church History</a:t>
            </a:r>
            <a:r>
              <a:rPr lang="en-US" sz="3600" dirty="0"/>
              <a:t>, Volume 2, Pg. 301</a:t>
            </a:r>
            <a:endParaRPr lang="en-US" sz="4000" i="1" dirty="0"/>
          </a:p>
        </p:txBody>
      </p:sp>
      <p:sp>
        <p:nvSpPr>
          <p:cNvPr id="6" name="TextBox 5">
            <a:extLst>
              <a:ext uri="{FF2B5EF4-FFF2-40B4-BE49-F238E27FC236}">
                <a16:creationId xmlns:a16="http://schemas.microsoft.com/office/drawing/2014/main" id="{159F0CEF-9F39-392B-541F-80073ED1EE64}"/>
              </a:ext>
            </a:extLst>
          </p:cNvPr>
          <p:cNvSpPr txBox="1"/>
          <p:nvPr/>
        </p:nvSpPr>
        <p:spPr>
          <a:xfrm>
            <a:off x="684212" y="612844"/>
            <a:ext cx="6629400" cy="5632311"/>
          </a:xfrm>
          <a:prstGeom prst="rect">
            <a:avLst/>
          </a:prstGeom>
          <a:noFill/>
        </p:spPr>
        <p:txBody>
          <a:bodyPr wrap="square">
            <a:spAutoFit/>
          </a:bodyPr>
          <a:lstStyle/>
          <a:p>
            <a:r>
              <a:rPr lang="en-US" sz="3600" dirty="0"/>
              <a:t>In this way, the church received help from the State for the furtherance of her ends.… But had it not been for that confusion of spiritual and secular interests, had it not been for the vast number of </a:t>
            </a:r>
            <a:r>
              <a:rPr lang="en-US" sz="3600" i="1" dirty="0"/>
              <a:t>mere outward conversions </a:t>
            </a:r>
            <a:r>
              <a:rPr lang="en-US" sz="3600" dirty="0"/>
              <a:t>thus brought about, she would have needed no such help.</a:t>
            </a:r>
            <a:endParaRPr lang="en-US" sz="85700" dirty="0"/>
          </a:p>
        </p:txBody>
      </p:sp>
      <p:pic>
        <p:nvPicPr>
          <p:cNvPr id="35842" name="Picture 2" descr="Revitalizing Declining Churches: Embracing Innovation and Adaptation in  Shifting Paradigms | Intercultural Mosaics">
            <a:extLst>
              <a:ext uri="{FF2B5EF4-FFF2-40B4-BE49-F238E27FC236}">
                <a16:creationId xmlns:a16="http://schemas.microsoft.com/office/drawing/2014/main" id="{6F6583C2-6EB2-06F5-F63B-8A21C9BFCE8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8292" r="15517" b="5702"/>
          <a:stretch>
            <a:fillRect/>
          </a:stretch>
        </p:blipFill>
        <p:spPr bwMode="auto">
          <a:xfrm>
            <a:off x="7827083" y="2533650"/>
            <a:ext cx="4134729" cy="4095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6911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853A1-F8A4-29A7-7BFA-4E83F3CD1DF1}"/>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D31E5D3F-892E-BFEF-F8B3-7F4A62504B75}"/>
              </a:ext>
            </a:extLst>
          </p:cNvPr>
          <p:cNvSpPr>
            <a:spLocks noGrp="1"/>
          </p:cNvSpPr>
          <p:nvPr>
            <p:ph type="title"/>
          </p:nvPr>
        </p:nvSpPr>
        <p:spPr>
          <a:xfrm>
            <a:off x="914162" y="342901"/>
            <a:ext cx="10361850" cy="1943099"/>
          </a:xfrm>
        </p:spPr>
        <p:txBody>
          <a:bodyPr>
            <a:noAutofit/>
          </a:bodyPr>
          <a:lstStyle/>
          <a:p>
            <a:pPr lvl="0"/>
            <a:r>
              <a:rPr lang="en-US" sz="4400" dirty="0"/>
              <a:t>18.  When the church had received the help of the State to this extent, did she stop there?</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1890DD8F-7341-0145-7DB1-C48CC318BE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268605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0C694DD-8C74-1176-C187-31C55C5813CC}"/>
              </a:ext>
            </a:extLst>
          </p:cNvPr>
          <p:cNvSpPr txBox="1"/>
          <p:nvPr/>
        </p:nvSpPr>
        <p:spPr>
          <a:xfrm>
            <a:off x="931624" y="2514600"/>
            <a:ext cx="6018451" cy="3785652"/>
          </a:xfrm>
          <a:prstGeom prst="rect">
            <a:avLst/>
          </a:prstGeom>
          <a:noFill/>
        </p:spPr>
        <p:txBody>
          <a:bodyPr wrap="square">
            <a:spAutoFit/>
          </a:bodyPr>
          <a:lstStyle/>
          <a:p>
            <a:pPr lvl="0"/>
            <a:r>
              <a:rPr lang="en-US" sz="4000" b="1" dirty="0"/>
              <a:t>Answer:</a:t>
            </a:r>
            <a:r>
              <a:rPr lang="en-US" sz="4000" dirty="0"/>
              <a:t> No; she demanded that the civil power should be exerted to compel men to serve God as the church should dictate.</a:t>
            </a:r>
            <a:endParaRPr lang="en-US" sz="123400" dirty="0"/>
          </a:p>
        </p:txBody>
      </p:sp>
    </p:spTree>
    <p:extLst>
      <p:ext uri="{BB962C8B-B14F-4D97-AF65-F5344CB8AC3E}">
        <p14:creationId xmlns:p14="http://schemas.microsoft.com/office/powerpoint/2010/main" val="3793162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B2FA1-E158-9F07-81FA-8C3E75723DC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46BD641-F5A7-7A1F-B0CF-FD6305319F25}"/>
              </a:ext>
            </a:extLst>
          </p:cNvPr>
          <p:cNvSpPr>
            <a:spLocks noGrp="1"/>
          </p:cNvSpPr>
          <p:nvPr>
            <p:ph type="body" sz="half" idx="2"/>
          </p:nvPr>
        </p:nvSpPr>
        <p:spPr>
          <a:xfrm>
            <a:off x="7835582" y="1752600"/>
            <a:ext cx="4125914" cy="4566920"/>
          </a:xfrm>
        </p:spPr>
        <p:txBody>
          <a:bodyPr>
            <a:noAutofit/>
          </a:bodyPr>
          <a:lstStyle/>
          <a:p>
            <a:r>
              <a:rPr lang="en-US" sz="3400" b="1" baseline="30000" dirty="0"/>
              <a:t>4 </a:t>
            </a:r>
            <a:r>
              <a:rPr lang="en-US" sz="3400" dirty="0"/>
              <a:t>Who </a:t>
            </a:r>
            <a:r>
              <a:rPr lang="en-US" sz="3400" dirty="0" err="1"/>
              <a:t>opposeth</a:t>
            </a:r>
            <a:r>
              <a:rPr lang="en-US" sz="3400" dirty="0"/>
              <a:t> and </a:t>
            </a:r>
            <a:r>
              <a:rPr lang="en-US" sz="3400" dirty="0" err="1"/>
              <a:t>exalteth</a:t>
            </a:r>
            <a:r>
              <a:rPr lang="en-US" sz="3400" dirty="0"/>
              <a:t> himself above all that is called God, or that is worshipped; so that he as God </a:t>
            </a:r>
            <a:r>
              <a:rPr lang="en-US" sz="3400" dirty="0" err="1"/>
              <a:t>sitteth</a:t>
            </a:r>
            <a:r>
              <a:rPr lang="en-US" sz="3400" dirty="0"/>
              <a:t> in the temple of God, shewing himself that he is God.</a:t>
            </a:r>
            <a:endParaRPr lang="en-US" sz="3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23B5159F-2CE4-0B87-6DA7-2B142139E727}"/>
              </a:ext>
            </a:extLst>
          </p:cNvPr>
          <p:cNvSpPr>
            <a:spLocks noGrp="1"/>
          </p:cNvSpPr>
          <p:nvPr>
            <p:ph type="title"/>
          </p:nvPr>
        </p:nvSpPr>
        <p:spPr>
          <a:xfrm>
            <a:off x="7842250" y="533400"/>
            <a:ext cx="3960812" cy="990600"/>
          </a:xfrm>
        </p:spPr>
        <p:txBody>
          <a:bodyPr/>
          <a:lstStyle/>
          <a:p>
            <a:r>
              <a:rPr lang="en-US" dirty="0"/>
              <a:t>2 Thessalonians </a:t>
            </a:r>
            <a:r>
              <a:rPr lang="en-US" sz="5400" dirty="0"/>
              <a:t>2:4</a:t>
            </a:r>
            <a:endParaRPr lang="en-US" dirty="0"/>
          </a:p>
        </p:txBody>
      </p:sp>
      <p:pic>
        <p:nvPicPr>
          <p:cNvPr id="39938" name="Picture 2" descr="The Last Tiara Used in a Papal Coronation (Made by Scuola Beato Angelico in  Milan) ~ Liturgical Arts Journal">
            <a:extLst>
              <a:ext uri="{FF2B5EF4-FFF2-40B4-BE49-F238E27FC236}">
                <a16:creationId xmlns:a16="http://schemas.microsoft.com/office/drawing/2014/main" id="{65814AF5-7512-9851-30F9-B50A93ECCED2}"/>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0000" b="20358"/>
          <a:stretch>
            <a:fillRect/>
          </a:stretch>
        </p:blipFill>
        <p:spPr bwMode="auto">
          <a:xfrm>
            <a:off x="684212" y="393700"/>
            <a:ext cx="6421635" cy="59258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9660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3224E-79C2-E0A6-2216-9B8A9D392B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2AEF23-045F-950C-5DF2-D3EC941CD71A}"/>
              </a:ext>
            </a:extLst>
          </p:cNvPr>
          <p:cNvSpPr>
            <a:spLocks noGrp="1"/>
          </p:cNvSpPr>
          <p:nvPr>
            <p:ph type="ctrTitle"/>
          </p:nvPr>
        </p:nvSpPr>
        <p:spPr>
          <a:xfrm>
            <a:off x="1218882" y="1981200"/>
            <a:ext cx="9751060" cy="2147926"/>
          </a:xfrm>
        </p:spPr>
        <p:txBody>
          <a:bodyPr>
            <a:normAutofit/>
          </a:bodyPr>
          <a:lstStyle/>
          <a:p>
            <a:r>
              <a:rPr lang="en-US" sz="13800" dirty="0"/>
              <a:t>STEP 7</a:t>
            </a:r>
          </a:p>
        </p:txBody>
      </p:sp>
      <p:sp>
        <p:nvSpPr>
          <p:cNvPr id="3" name="Subtitle 2">
            <a:extLst>
              <a:ext uri="{FF2B5EF4-FFF2-40B4-BE49-F238E27FC236}">
                <a16:creationId xmlns:a16="http://schemas.microsoft.com/office/drawing/2014/main" id="{C9EE0B9B-62B2-37A1-17BC-14AD74D8BBF3}"/>
              </a:ext>
            </a:extLst>
          </p:cNvPr>
          <p:cNvSpPr>
            <a:spLocks noGrp="1"/>
          </p:cNvSpPr>
          <p:nvPr>
            <p:ph type="subTitle" idx="1"/>
          </p:nvPr>
        </p:nvSpPr>
        <p:spPr>
          <a:xfrm>
            <a:off x="1218882" y="4129126"/>
            <a:ext cx="9751060" cy="1585874"/>
          </a:xfrm>
        </p:spPr>
        <p:txBody>
          <a:bodyPr>
            <a:normAutofit/>
          </a:bodyPr>
          <a:lstStyle/>
          <a:p>
            <a:r>
              <a:rPr lang="en-US" sz="9600" dirty="0">
                <a:solidFill>
                  <a:srgbClr val="FFC000"/>
                </a:solidFill>
              </a:rPr>
              <a:t>Moralization</a:t>
            </a:r>
            <a:endParaRPr lang="en-US" sz="3600" dirty="0">
              <a:solidFill>
                <a:srgbClr val="FFC000"/>
              </a:solidFill>
            </a:endParaRPr>
          </a:p>
        </p:txBody>
      </p:sp>
    </p:spTree>
    <p:extLst>
      <p:ext uri="{BB962C8B-B14F-4D97-AF65-F5344CB8AC3E}">
        <p14:creationId xmlns:p14="http://schemas.microsoft.com/office/powerpoint/2010/main" val="2154152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4BC7D-B007-2ACF-52E7-B01EBE2F7836}"/>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DE62DB11-E1F7-9A4D-DBED-081E131B4287}"/>
              </a:ext>
            </a:extLst>
          </p:cNvPr>
          <p:cNvSpPr>
            <a:spLocks noGrp="1"/>
          </p:cNvSpPr>
          <p:nvPr>
            <p:ph type="title"/>
          </p:nvPr>
        </p:nvSpPr>
        <p:spPr>
          <a:xfrm>
            <a:off x="914162" y="342901"/>
            <a:ext cx="10361850" cy="1409699"/>
          </a:xfrm>
        </p:spPr>
        <p:txBody>
          <a:bodyPr>
            <a:noAutofit/>
          </a:bodyPr>
          <a:lstStyle/>
          <a:p>
            <a:pPr lvl="0"/>
            <a:r>
              <a:rPr lang="en-US" sz="4400" dirty="0"/>
              <a:t>19. Which of the fathers of the church was father to this theory?</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44256143-CA5F-4133-1028-036D5BCE54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268605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6F87BE6-0528-1DBD-57D3-6476BD787672}"/>
              </a:ext>
            </a:extLst>
          </p:cNvPr>
          <p:cNvSpPr txBox="1"/>
          <p:nvPr/>
        </p:nvSpPr>
        <p:spPr>
          <a:xfrm>
            <a:off x="931624" y="2514600"/>
            <a:ext cx="6018451" cy="2585323"/>
          </a:xfrm>
          <a:prstGeom prst="rect">
            <a:avLst/>
          </a:prstGeom>
          <a:noFill/>
        </p:spPr>
        <p:txBody>
          <a:bodyPr wrap="square">
            <a:spAutoFit/>
          </a:bodyPr>
          <a:lstStyle/>
          <a:p>
            <a:pPr lvl="0"/>
            <a:r>
              <a:rPr lang="en-US" sz="5400" b="1" dirty="0"/>
              <a:t>Answer:</a:t>
            </a:r>
            <a:r>
              <a:rPr lang="en-US" sz="5400" dirty="0"/>
              <a:t> Augustine, who lived from A.D. 354 to 430.</a:t>
            </a:r>
            <a:endParaRPr lang="en-US" sz="400000" dirty="0"/>
          </a:p>
        </p:txBody>
      </p:sp>
    </p:spTree>
    <p:extLst>
      <p:ext uri="{BB962C8B-B14F-4D97-AF65-F5344CB8AC3E}">
        <p14:creationId xmlns:p14="http://schemas.microsoft.com/office/powerpoint/2010/main" val="4240129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94AD6-E868-F863-465D-9C613765D8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0A5D55-ED72-7931-3972-DA76A7316F72}"/>
              </a:ext>
            </a:extLst>
          </p:cNvPr>
          <p:cNvSpPr>
            <a:spLocks noGrp="1"/>
          </p:cNvSpPr>
          <p:nvPr>
            <p:ph type="title"/>
          </p:nvPr>
        </p:nvSpPr>
        <p:spPr>
          <a:xfrm>
            <a:off x="722986" y="451399"/>
            <a:ext cx="10742851" cy="889000"/>
          </a:xfrm>
        </p:spPr>
        <p:txBody>
          <a:bodyPr>
            <a:normAutofit/>
          </a:bodyPr>
          <a:lstStyle/>
          <a:p>
            <a:r>
              <a:rPr lang="en-US" sz="4400" dirty="0"/>
              <a:t>Augustine of Hippo</a:t>
            </a:r>
          </a:p>
        </p:txBody>
      </p:sp>
      <p:sp>
        <p:nvSpPr>
          <p:cNvPr id="3" name="Content Placeholder 2">
            <a:extLst>
              <a:ext uri="{FF2B5EF4-FFF2-40B4-BE49-F238E27FC236}">
                <a16:creationId xmlns:a16="http://schemas.microsoft.com/office/drawing/2014/main" id="{1BD8EC22-5789-1F8D-CCB4-3EA7760B9407}"/>
              </a:ext>
            </a:extLst>
          </p:cNvPr>
          <p:cNvSpPr>
            <a:spLocks noGrp="1"/>
          </p:cNvSpPr>
          <p:nvPr>
            <p:ph sz="half" idx="1"/>
          </p:nvPr>
        </p:nvSpPr>
        <p:spPr>
          <a:xfrm>
            <a:off x="608012" y="1524000"/>
            <a:ext cx="5791200" cy="4749801"/>
          </a:xfrm>
        </p:spPr>
        <p:txBody>
          <a:bodyPr>
            <a:normAutofit fontScale="92500" lnSpcReduction="10000"/>
          </a:bodyPr>
          <a:lstStyle/>
          <a:p>
            <a:r>
              <a:rPr lang="en-US" sz="3600" dirty="0"/>
              <a:t>Bishop of Hippo (North Africa)</a:t>
            </a:r>
          </a:p>
          <a:p>
            <a:r>
              <a:rPr lang="en-US" sz="3600" dirty="0"/>
              <a:t>Major influence on Catholic and Protestant theology</a:t>
            </a:r>
          </a:p>
          <a:p>
            <a:r>
              <a:rPr lang="en-US" sz="3600" dirty="0"/>
              <a:t>Influenced Luther, Calvin, and much of Western Christianity</a:t>
            </a:r>
          </a:p>
          <a:p>
            <a:r>
              <a:rPr lang="en-US" sz="3600" dirty="0"/>
              <a:t>Lived during imperial Christianity’s consolidation</a:t>
            </a:r>
            <a:endParaRPr lang="en-US" dirty="0"/>
          </a:p>
        </p:txBody>
      </p:sp>
      <p:pic>
        <p:nvPicPr>
          <p:cNvPr id="36867" name="Picture 3">
            <a:extLst>
              <a:ext uri="{FF2B5EF4-FFF2-40B4-BE49-F238E27FC236}">
                <a16:creationId xmlns:a16="http://schemas.microsoft.com/office/drawing/2014/main" id="{B93E3E67-F0D5-0502-F69D-5220F2E20D3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6898"/>
          <a:stretch>
            <a:fillRect/>
          </a:stretch>
        </p:blipFill>
        <p:spPr bwMode="auto">
          <a:xfrm>
            <a:off x="6704012" y="451399"/>
            <a:ext cx="5128418" cy="6092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3343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6C8E2-0FD3-074D-D888-999D9DC05E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08A2BB-8CF4-8A53-5C16-7EE5121A2637}"/>
              </a:ext>
            </a:extLst>
          </p:cNvPr>
          <p:cNvSpPr>
            <a:spLocks noGrp="1"/>
          </p:cNvSpPr>
          <p:nvPr>
            <p:ph type="title"/>
          </p:nvPr>
        </p:nvSpPr>
        <p:spPr>
          <a:xfrm>
            <a:off x="722986" y="451399"/>
            <a:ext cx="10742851" cy="889000"/>
          </a:xfrm>
        </p:spPr>
        <p:txBody>
          <a:bodyPr>
            <a:normAutofit/>
          </a:bodyPr>
          <a:lstStyle/>
          <a:p>
            <a:r>
              <a:rPr lang="en-US" sz="4400" dirty="0"/>
              <a:t>The Donatists</a:t>
            </a:r>
          </a:p>
        </p:txBody>
      </p:sp>
      <p:sp>
        <p:nvSpPr>
          <p:cNvPr id="3" name="Content Placeholder 2">
            <a:extLst>
              <a:ext uri="{FF2B5EF4-FFF2-40B4-BE49-F238E27FC236}">
                <a16:creationId xmlns:a16="http://schemas.microsoft.com/office/drawing/2014/main" id="{3CE651B8-B9FB-A12B-C681-5120D0CF450D}"/>
              </a:ext>
            </a:extLst>
          </p:cNvPr>
          <p:cNvSpPr>
            <a:spLocks noGrp="1"/>
          </p:cNvSpPr>
          <p:nvPr>
            <p:ph sz="half" idx="1"/>
          </p:nvPr>
        </p:nvSpPr>
        <p:spPr>
          <a:xfrm>
            <a:off x="608012" y="1524000"/>
            <a:ext cx="5791200" cy="4749801"/>
          </a:xfrm>
        </p:spPr>
        <p:txBody>
          <a:bodyPr>
            <a:normAutofit fontScale="92500" lnSpcReduction="20000"/>
          </a:bodyPr>
          <a:lstStyle/>
          <a:p>
            <a:pPr marL="0" indent="0">
              <a:buNone/>
            </a:pPr>
            <a:r>
              <a:rPr lang="en-US" sz="3600" dirty="0"/>
              <a:t>The Donatists were a North African Christian group who:</a:t>
            </a:r>
          </a:p>
          <a:p>
            <a:r>
              <a:rPr lang="en-US" sz="3600" dirty="0"/>
              <a:t>Rejected bishops who had lapsed during persecution</a:t>
            </a:r>
          </a:p>
          <a:p>
            <a:r>
              <a:rPr lang="en-US" sz="3600" dirty="0"/>
              <a:t>Claimed the church must be pure</a:t>
            </a:r>
          </a:p>
          <a:p>
            <a:r>
              <a:rPr lang="en-US" sz="3600" dirty="0"/>
              <a:t>Refused communion with state-backed bishops</a:t>
            </a:r>
          </a:p>
          <a:p>
            <a:r>
              <a:rPr lang="en-US" sz="3600" dirty="0"/>
              <a:t>This was not paganism.  It was intra-Christian conflict.  </a:t>
            </a:r>
          </a:p>
        </p:txBody>
      </p:sp>
      <p:pic>
        <p:nvPicPr>
          <p:cNvPr id="37890" name="Picture 2" descr="Donatus Magnus - Wikipedia">
            <a:extLst>
              <a:ext uri="{FF2B5EF4-FFF2-40B4-BE49-F238E27FC236}">
                <a16:creationId xmlns:a16="http://schemas.microsoft.com/office/drawing/2014/main" id="{607DD5F9-6355-4CAE-67E6-E2982623A13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16674" y="1060698"/>
            <a:ext cx="5316539" cy="5213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3421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ECF5E-C0E3-7612-E762-8F91AFBABA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BDA5A9-4C6A-3E38-2641-A07315901E2F}"/>
              </a:ext>
            </a:extLst>
          </p:cNvPr>
          <p:cNvSpPr>
            <a:spLocks noGrp="1"/>
          </p:cNvSpPr>
          <p:nvPr>
            <p:ph type="title"/>
          </p:nvPr>
        </p:nvSpPr>
        <p:spPr>
          <a:xfrm>
            <a:off x="722986" y="451399"/>
            <a:ext cx="10742851" cy="889000"/>
          </a:xfrm>
        </p:spPr>
        <p:txBody>
          <a:bodyPr>
            <a:normAutofit/>
          </a:bodyPr>
          <a:lstStyle/>
          <a:p>
            <a:r>
              <a:rPr lang="en-US" sz="4400" dirty="0"/>
              <a:t>The Donatists</a:t>
            </a:r>
          </a:p>
        </p:txBody>
      </p:sp>
      <p:sp>
        <p:nvSpPr>
          <p:cNvPr id="3" name="Content Placeholder 2">
            <a:extLst>
              <a:ext uri="{FF2B5EF4-FFF2-40B4-BE49-F238E27FC236}">
                <a16:creationId xmlns:a16="http://schemas.microsoft.com/office/drawing/2014/main" id="{9DAF363D-CE4F-BF57-3AEE-5D17E8CFF810}"/>
              </a:ext>
            </a:extLst>
          </p:cNvPr>
          <p:cNvSpPr>
            <a:spLocks noGrp="1"/>
          </p:cNvSpPr>
          <p:nvPr>
            <p:ph sz="half" idx="1"/>
          </p:nvPr>
        </p:nvSpPr>
        <p:spPr>
          <a:xfrm>
            <a:off x="608012" y="1524000"/>
            <a:ext cx="5791200" cy="4749801"/>
          </a:xfrm>
        </p:spPr>
        <p:txBody>
          <a:bodyPr>
            <a:normAutofit/>
          </a:bodyPr>
          <a:lstStyle/>
          <a:p>
            <a:pPr marL="0" indent="0">
              <a:buNone/>
            </a:pPr>
            <a:r>
              <a:rPr lang="en-US" sz="4000" dirty="0"/>
              <a:t>Augustine initially opposed coercion. Later, observing that imperial penalties reduced Donatist resistance, he concluded that compulsion could be spiritually beneficial</a:t>
            </a:r>
          </a:p>
        </p:txBody>
      </p:sp>
      <p:pic>
        <p:nvPicPr>
          <p:cNvPr id="38914" name="Picture 2" descr="When not to Forgive: Lessons from the Donatists – anotherpanacea">
            <a:extLst>
              <a:ext uri="{FF2B5EF4-FFF2-40B4-BE49-F238E27FC236}">
                <a16:creationId xmlns:a16="http://schemas.microsoft.com/office/drawing/2014/main" id="{7739F5D0-D01E-F881-A18B-B29037AF62A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41518"/>
          <a:stretch>
            <a:fillRect/>
          </a:stretch>
        </p:blipFill>
        <p:spPr bwMode="auto">
          <a:xfrm>
            <a:off x="7618412" y="1340399"/>
            <a:ext cx="3962401" cy="4749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2359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A74E8-911D-D36B-DD52-D0779E59C7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96620D-613A-DFC4-8637-12C58B48CCA1}"/>
              </a:ext>
            </a:extLst>
          </p:cNvPr>
          <p:cNvSpPr>
            <a:spLocks noGrp="1"/>
          </p:cNvSpPr>
          <p:nvPr>
            <p:ph type="title"/>
          </p:nvPr>
        </p:nvSpPr>
        <p:spPr>
          <a:xfrm>
            <a:off x="722986" y="451398"/>
            <a:ext cx="10742851" cy="1301201"/>
          </a:xfrm>
        </p:spPr>
        <p:txBody>
          <a:bodyPr>
            <a:normAutofit/>
          </a:bodyPr>
          <a:lstStyle/>
          <a:p>
            <a:r>
              <a:rPr lang="en-US" sz="4400" dirty="0"/>
              <a:t>Augustine and the Theology of Coercion</a:t>
            </a:r>
          </a:p>
        </p:txBody>
      </p:sp>
      <p:sp>
        <p:nvSpPr>
          <p:cNvPr id="3" name="Content Placeholder 2">
            <a:extLst>
              <a:ext uri="{FF2B5EF4-FFF2-40B4-BE49-F238E27FC236}">
                <a16:creationId xmlns:a16="http://schemas.microsoft.com/office/drawing/2014/main" id="{A6F05A52-E30C-B7CA-C67E-12CB944B11C2}"/>
              </a:ext>
            </a:extLst>
          </p:cNvPr>
          <p:cNvSpPr>
            <a:spLocks noGrp="1"/>
          </p:cNvSpPr>
          <p:nvPr>
            <p:ph sz="half" idx="1"/>
          </p:nvPr>
        </p:nvSpPr>
        <p:spPr>
          <a:xfrm>
            <a:off x="608012" y="1905000"/>
            <a:ext cx="5791200" cy="4368801"/>
          </a:xfrm>
        </p:spPr>
        <p:txBody>
          <a:bodyPr>
            <a:normAutofit fontScale="92500" lnSpcReduction="20000"/>
          </a:bodyPr>
          <a:lstStyle/>
          <a:p>
            <a:pPr marL="0" indent="0">
              <a:buNone/>
            </a:pPr>
            <a:r>
              <a:rPr lang="en-US" sz="4000" dirty="0"/>
              <a:t>He argues:</a:t>
            </a:r>
          </a:p>
          <a:p>
            <a:r>
              <a:rPr lang="en-US" sz="4000" dirty="0"/>
              <a:t>Fear can lead someone to truth.</a:t>
            </a:r>
          </a:p>
          <a:p>
            <a:r>
              <a:rPr lang="en-US" sz="4000" dirty="0"/>
              <a:t>Discipline can save a soul.</a:t>
            </a:r>
          </a:p>
          <a:p>
            <a:r>
              <a:rPr lang="en-US" sz="4000" dirty="0"/>
              <a:t>The state may be used to correct heretics.</a:t>
            </a:r>
          </a:p>
          <a:p>
            <a:r>
              <a:rPr lang="en-US" sz="4000" dirty="0"/>
              <a:t>Augustine reframes coercion as love.</a:t>
            </a:r>
          </a:p>
        </p:txBody>
      </p:sp>
      <p:pic>
        <p:nvPicPr>
          <p:cNvPr id="5" name="Picture 4">
            <a:extLst>
              <a:ext uri="{FF2B5EF4-FFF2-40B4-BE49-F238E27FC236}">
                <a16:creationId xmlns:a16="http://schemas.microsoft.com/office/drawing/2014/main" id="{93E1F40C-C84C-ADAA-D64F-D21ACC6BC05C}"/>
              </a:ext>
            </a:extLst>
          </p:cNvPr>
          <p:cNvPicPr>
            <a:picLocks noChangeAspect="1"/>
          </p:cNvPicPr>
          <p:nvPr/>
        </p:nvPicPr>
        <p:blipFill>
          <a:blip r:embed="rId2"/>
          <a:srcRect t="10083" b="10083"/>
          <a:stretch>
            <a:fillRect/>
          </a:stretch>
        </p:blipFill>
        <p:spPr>
          <a:xfrm>
            <a:off x="6828852" y="1295400"/>
            <a:ext cx="4769423" cy="5181600"/>
          </a:xfrm>
          <a:prstGeom prst="rect">
            <a:avLst/>
          </a:prstGeom>
        </p:spPr>
      </p:pic>
    </p:spTree>
    <p:extLst>
      <p:ext uri="{BB962C8B-B14F-4D97-AF65-F5344CB8AC3E}">
        <p14:creationId xmlns:p14="http://schemas.microsoft.com/office/powerpoint/2010/main" val="3386437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44162-3379-D16F-B625-F5CCF04031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87A17B-174E-8C6F-83EF-F5DA7E1D9EE7}"/>
              </a:ext>
            </a:extLst>
          </p:cNvPr>
          <p:cNvSpPr>
            <a:spLocks noGrp="1"/>
          </p:cNvSpPr>
          <p:nvPr>
            <p:ph type="title"/>
          </p:nvPr>
        </p:nvSpPr>
        <p:spPr>
          <a:xfrm>
            <a:off x="722986" y="228600"/>
            <a:ext cx="10742851" cy="1301201"/>
          </a:xfrm>
        </p:spPr>
        <p:txBody>
          <a:bodyPr>
            <a:normAutofit/>
          </a:bodyPr>
          <a:lstStyle/>
          <a:p>
            <a:r>
              <a:rPr lang="en-US" sz="4400" dirty="0"/>
              <a:t>Augustine and the Theology of Coercion</a:t>
            </a:r>
          </a:p>
        </p:txBody>
      </p:sp>
      <p:sp>
        <p:nvSpPr>
          <p:cNvPr id="3" name="Content Placeholder 2">
            <a:extLst>
              <a:ext uri="{FF2B5EF4-FFF2-40B4-BE49-F238E27FC236}">
                <a16:creationId xmlns:a16="http://schemas.microsoft.com/office/drawing/2014/main" id="{A275F4F3-FEC3-A2AC-E615-69935EFF0B69}"/>
              </a:ext>
            </a:extLst>
          </p:cNvPr>
          <p:cNvSpPr>
            <a:spLocks noGrp="1"/>
          </p:cNvSpPr>
          <p:nvPr>
            <p:ph sz="half" idx="1"/>
          </p:nvPr>
        </p:nvSpPr>
        <p:spPr>
          <a:xfrm>
            <a:off x="608012" y="1752600"/>
            <a:ext cx="6629400" cy="4876800"/>
          </a:xfrm>
        </p:spPr>
        <p:txBody>
          <a:bodyPr>
            <a:normAutofit fontScale="92500"/>
          </a:bodyPr>
          <a:lstStyle/>
          <a:p>
            <a:pPr marL="0" indent="0">
              <a:buNone/>
            </a:pPr>
            <a:r>
              <a:rPr lang="en-US" sz="2800" dirty="0"/>
              <a:t>Augustine did not advocate mass slaughter.</a:t>
            </a:r>
          </a:p>
          <a:p>
            <a:pPr marL="0" indent="0">
              <a:buNone/>
            </a:pPr>
            <a:r>
              <a:rPr lang="en-US" sz="2800" dirty="0"/>
              <a:t>He preferred:</a:t>
            </a:r>
          </a:p>
          <a:p>
            <a:r>
              <a:rPr lang="en-US" sz="2800" dirty="0"/>
              <a:t>Fines</a:t>
            </a:r>
          </a:p>
          <a:p>
            <a:r>
              <a:rPr lang="en-US" sz="2800" dirty="0"/>
              <a:t>Exile</a:t>
            </a:r>
          </a:p>
          <a:p>
            <a:r>
              <a:rPr lang="en-US" sz="2800" dirty="0"/>
              <a:t>Legal penalties</a:t>
            </a:r>
          </a:p>
          <a:p>
            <a:pPr marL="0" indent="0">
              <a:buNone/>
            </a:pPr>
            <a:r>
              <a:rPr lang="en-US" sz="2800" dirty="0"/>
              <a:t>He thought these measures would encourage repentance.  He believed unity was spiritually necessary.  He feared fragmentation of the church.  He saw coercion as corrective, not cruel.</a:t>
            </a:r>
          </a:p>
        </p:txBody>
      </p:sp>
      <p:pic>
        <p:nvPicPr>
          <p:cNvPr id="39938" name="Picture 2" descr="St. Augustine | Of Hippo, Confessions, Philosophy, &amp; Major Works |  Britannica">
            <a:extLst>
              <a:ext uri="{FF2B5EF4-FFF2-40B4-BE49-F238E27FC236}">
                <a16:creationId xmlns:a16="http://schemas.microsoft.com/office/drawing/2014/main" id="{1E748497-9BE0-BC0B-6092-2FEBAE48360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2212" y="1219200"/>
            <a:ext cx="4239100" cy="525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885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10374-2B73-F487-B237-C8D1FE5DF16F}"/>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596D7E86-4523-A886-0253-E3F03BF77FB7}"/>
              </a:ext>
            </a:extLst>
          </p:cNvPr>
          <p:cNvSpPr>
            <a:spLocks noGrp="1"/>
          </p:cNvSpPr>
          <p:nvPr>
            <p:ph type="title"/>
          </p:nvPr>
        </p:nvSpPr>
        <p:spPr>
          <a:xfrm>
            <a:off x="914162" y="342901"/>
            <a:ext cx="10361850" cy="1409699"/>
          </a:xfrm>
        </p:spPr>
        <p:txBody>
          <a:bodyPr>
            <a:noAutofit/>
          </a:bodyPr>
          <a:lstStyle/>
          <a:p>
            <a:pPr lvl="0"/>
            <a:r>
              <a:rPr lang="en-US" sz="6600" dirty="0"/>
              <a:t>20.  What did he teach?</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FB412F74-1384-384E-AAE7-444DC82259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1212" y="2209800"/>
            <a:ext cx="4361137" cy="3774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57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037D4-4814-79C9-2EC1-48B16F738A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009C5B-C0E1-2DFC-F1F5-61DF3549D5F9}"/>
              </a:ext>
            </a:extLst>
          </p:cNvPr>
          <p:cNvSpPr>
            <a:spLocks noGrp="1"/>
          </p:cNvSpPr>
          <p:nvPr>
            <p:ph type="title"/>
          </p:nvPr>
        </p:nvSpPr>
        <p:spPr>
          <a:xfrm>
            <a:off x="7827084" y="228600"/>
            <a:ext cx="3961368" cy="2286000"/>
          </a:xfrm>
        </p:spPr>
        <p:txBody>
          <a:bodyPr>
            <a:noAutofit/>
          </a:bodyPr>
          <a:lstStyle/>
          <a:p>
            <a:r>
              <a:rPr lang="en-US" sz="3600" dirty="0"/>
              <a:t>Schaff, </a:t>
            </a:r>
            <a:r>
              <a:rPr lang="en-US" sz="3600" i="1" dirty="0"/>
              <a:t>Church History</a:t>
            </a:r>
            <a:r>
              <a:rPr lang="en-US" sz="3600" dirty="0"/>
              <a:t>, Section 27; Epistle 185, sections 21, 24</a:t>
            </a:r>
            <a:endParaRPr lang="en-US" sz="4000" i="1" dirty="0"/>
          </a:p>
        </p:txBody>
      </p:sp>
      <p:sp>
        <p:nvSpPr>
          <p:cNvPr id="6" name="TextBox 5">
            <a:extLst>
              <a:ext uri="{FF2B5EF4-FFF2-40B4-BE49-F238E27FC236}">
                <a16:creationId xmlns:a16="http://schemas.microsoft.com/office/drawing/2014/main" id="{214216BF-7652-9D4B-E2D2-26BA27D4A3F1}"/>
              </a:ext>
            </a:extLst>
          </p:cNvPr>
          <p:cNvSpPr txBox="1"/>
          <p:nvPr/>
        </p:nvSpPr>
        <p:spPr>
          <a:xfrm>
            <a:off x="400373" y="612844"/>
            <a:ext cx="6913239" cy="5509200"/>
          </a:xfrm>
          <a:prstGeom prst="rect">
            <a:avLst/>
          </a:prstGeom>
          <a:noFill/>
        </p:spPr>
        <p:txBody>
          <a:bodyPr wrap="square">
            <a:spAutoFit/>
          </a:bodyPr>
          <a:lstStyle/>
          <a:p>
            <a:r>
              <a:rPr lang="en-US" sz="3200" dirty="0"/>
              <a:t>It is indeed better that men should be brought to serve God by instruction than by fear of punishment or by pain. But because the former means are better, the latter must not therefore be neglected.… Many must often be brought back to their Lord, like wicked servants, by the rod of temporal suffering, before they attain to the highest grade of religious development.</a:t>
            </a:r>
            <a:endParaRPr lang="en-US" sz="123400" dirty="0"/>
          </a:p>
        </p:txBody>
      </p:sp>
      <p:pic>
        <p:nvPicPr>
          <p:cNvPr id="35844" name="Picture 4" descr="The Old Broke Rancher and Sister Clement's Favorite Torture Implement">
            <a:extLst>
              <a:ext uri="{FF2B5EF4-FFF2-40B4-BE49-F238E27FC236}">
                <a16:creationId xmlns:a16="http://schemas.microsoft.com/office/drawing/2014/main" id="{446F2911-62C1-2A00-7BA4-7CD2D4CB35F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538" t="84" r="68" b="-84"/>
          <a:stretch>
            <a:fillRect/>
          </a:stretch>
        </p:blipFill>
        <p:spPr bwMode="auto">
          <a:xfrm>
            <a:off x="7958524" y="2514600"/>
            <a:ext cx="3829928" cy="3962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5028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9D5E30-70E0-B02C-7503-150BFA5CE4E1}"/>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AFADFB1D-64FD-3E02-F9A6-D8E7F3171550}"/>
              </a:ext>
            </a:extLst>
          </p:cNvPr>
          <p:cNvSpPr>
            <a:spLocks noGrp="1"/>
          </p:cNvSpPr>
          <p:nvPr>
            <p:ph type="title"/>
          </p:nvPr>
        </p:nvSpPr>
        <p:spPr>
          <a:xfrm>
            <a:off x="1293812" y="342901"/>
            <a:ext cx="9674701" cy="1638299"/>
          </a:xfrm>
        </p:spPr>
        <p:txBody>
          <a:bodyPr>
            <a:noAutofit/>
          </a:bodyPr>
          <a:lstStyle/>
          <a:p>
            <a:pPr lvl="0"/>
            <a:r>
              <a:rPr lang="en-US" sz="4400" dirty="0"/>
              <a:t>21.  What does Neander say of all this?</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EFE77F0A-2194-D19B-6C9E-C19ECA7E77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1981200"/>
            <a:ext cx="4361137" cy="3774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694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19580-097B-2EEE-D856-A8A1061FE1FD}"/>
              </a:ext>
            </a:extLst>
          </p:cNvPr>
          <p:cNvSpPr>
            <a:spLocks noGrp="1"/>
          </p:cNvSpPr>
          <p:nvPr>
            <p:ph type="ctrTitle"/>
          </p:nvPr>
        </p:nvSpPr>
        <p:spPr>
          <a:xfrm>
            <a:off x="1218882" y="1981200"/>
            <a:ext cx="9751060" cy="2147926"/>
          </a:xfrm>
        </p:spPr>
        <p:txBody>
          <a:bodyPr>
            <a:normAutofit/>
          </a:bodyPr>
          <a:lstStyle/>
          <a:p>
            <a:r>
              <a:rPr lang="en-US" sz="13800" dirty="0"/>
              <a:t>STEP 5</a:t>
            </a:r>
          </a:p>
        </p:txBody>
      </p:sp>
      <p:sp>
        <p:nvSpPr>
          <p:cNvPr id="3" name="Subtitle 2">
            <a:extLst>
              <a:ext uri="{FF2B5EF4-FFF2-40B4-BE49-F238E27FC236}">
                <a16:creationId xmlns:a16="http://schemas.microsoft.com/office/drawing/2014/main" id="{E34AE68A-E0EC-C88B-5EE1-D157A8FA0907}"/>
              </a:ext>
            </a:extLst>
          </p:cNvPr>
          <p:cNvSpPr>
            <a:spLocks noGrp="1"/>
          </p:cNvSpPr>
          <p:nvPr>
            <p:ph type="subTitle" idx="1"/>
          </p:nvPr>
        </p:nvSpPr>
        <p:spPr>
          <a:xfrm>
            <a:off x="1218882" y="4129126"/>
            <a:ext cx="9751060" cy="1585874"/>
          </a:xfrm>
        </p:spPr>
        <p:txBody>
          <a:bodyPr>
            <a:normAutofit/>
          </a:bodyPr>
          <a:lstStyle/>
          <a:p>
            <a:r>
              <a:rPr lang="en-US" sz="9600" dirty="0">
                <a:solidFill>
                  <a:srgbClr val="FFC000"/>
                </a:solidFill>
              </a:rPr>
              <a:t>Patronage</a:t>
            </a:r>
            <a:endParaRPr lang="en-US" sz="3600" dirty="0">
              <a:solidFill>
                <a:srgbClr val="FFC000"/>
              </a:solidFill>
            </a:endParaRPr>
          </a:p>
        </p:txBody>
      </p:sp>
    </p:spTree>
    <p:extLst>
      <p:ext uri="{BB962C8B-B14F-4D97-AF65-F5344CB8AC3E}">
        <p14:creationId xmlns:p14="http://schemas.microsoft.com/office/powerpoint/2010/main" val="1314276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F1E5F-B720-7CF6-8900-C901E87B9A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0011AD-6289-3645-D684-207DD3143471}"/>
              </a:ext>
            </a:extLst>
          </p:cNvPr>
          <p:cNvSpPr>
            <a:spLocks noGrp="1"/>
          </p:cNvSpPr>
          <p:nvPr>
            <p:ph type="title"/>
          </p:nvPr>
        </p:nvSpPr>
        <p:spPr>
          <a:xfrm>
            <a:off x="7827084" y="228600"/>
            <a:ext cx="3961368" cy="2286000"/>
          </a:xfrm>
        </p:spPr>
        <p:txBody>
          <a:bodyPr>
            <a:noAutofit/>
          </a:bodyPr>
          <a:lstStyle/>
          <a:p>
            <a:r>
              <a:rPr lang="en-US" sz="3600" dirty="0"/>
              <a:t>Neander, </a:t>
            </a:r>
            <a:r>
              <a:rPr lang="en-US" sz="3600" i="1" dirty="0"/>
              <a:t>Church History</a:t>
            </a:r>
            <a:r>
              <a:rPr lang="en-US" sz="3600" dirty="0"/>
              <a:t>, Volume 2, Pg. 217</a:t>
            </a:r>
            <a:endParaRPr lang="en-US" sz="4000" i="1" dirty="0"/>
          </a:p>
        </p:txBody>
      </p:sp>
      <p:sp>
        <p:nvSpPr>
          <p:cNvPr id="6" name="TextBox 5">
            <a:extLst>
              <a:ext uri="{FF2B5EF4-FFF2-40B4-BE49-F238E27FC236}">
                <a16:creationId xmlns:a16="http://schemas.microsoft.com/office/drawing/2014/main" id="{526A11DC-AEC7-DEFA-9611-961C9AAB7AE9}"/>
              </a:ext>
            </a:extLst>
          </p:cNvPr>
          <p:cNvSpPr txBox="1"/>
          <p:nvPr/>
        </p:nvSpPr>
        <p:spPr>
          <a:xfrm>
            <a:off x="400373" y="612844"/>
            <a:ext cx="6913239" cy="5016758"/>
          </a:xfrm>
          <a:prstGeom prst="rect">
            <a:avLst/>
          </a:prstGeom>
          <a:noFill/>
        </p:spPr>
        <p:txBody>
          <a:bodyPr wrap="square">
            <a:spAutoFit/>
          </a:bodyPr>
          <a:lstStyle/>
          <a:p>
            <a:r>
              <a:rPr lang="en-US" sz="4000" dirty="0"/>
              <a:t>It was by Augustine, then, that a theory was proposed and founded, which … contained the germ of that whole system of spiritual despotism, of intolerance and persecution, which ended in the tribunals of the Inquisition.</a:t>
            </a:r>
            <a:endParaRPr lang="en-US" sz="255800" dirty="0"/>
          </a:p>
        </p:txBody>
      </p:sp>
      <p:pic>
        <p:nvPicPr>
          <p:cNvPr id="40962" name="Picture 2" descr="Augustine of Hippo vs. Augustine of Canterbury | Lent Madness">
            <a:extLst>
              <a:ext uri="{FF2B5EF4-FFF2-40B4-BE49-F238E27FC236}">
                <a16:creationId xmlns:a16="http://schemas.microsoft.com/office/drawing/2014/main" id="{1D61CE48-E082-877B-989C-ECE0CF87E18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88" t="5251" r="-988" b="35698"/>
          <a:stretch>
            <a:fillRect/>
          </a:stretch>
        </p:blipFill>
        <p:spPr bwMode="auto">
          <a:xfrm>
            <a:off x="7962344" y="2501347"/>
            <a:ext cx="3961368" cy="4128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6773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297C01-2FB0-D1E6-E052-7A446EEDDB7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9BEEAD-65ED-0A68-1D80-5958DF0B66EF}"/>
              </a:ext>
            </a:extLst>
          </p:cNvPr>
          <p:cNvSpPr>
            <a:spLocks noGrp="1"/>
          </p:cNvSpPr>
          <p:nvPr>
            <p:ph sz="half" idx="1"/>
          </p:nvPr>
        </p:nvSpPr>
        <p:spPr>
          <a:xfrm>
            <a:off x="608012" y="533400"/>
            <a:ext cx="6629400" cy="6096000"/>
          </a:xfrm>
        </p:spPr>
        <p:txBody>
          <a:bodyPr>
            <a:normAutofit/>
          </a:bodyPr>
          <a:lstStyle/>
          <a:p>
            <a:pPr marL="0" indent="0" algn="ctr">
              <a:buNone/>
            </a:pPr>
            <a:r>
              <a:rPr lang="en-US" sz="4400" dirty="0"/>
              <a:t>Thus was formed the union of Church and State out of which grew the Papacy. Thus was developed “the beast,” which made war with the saints of God, and wore out the saints of the Most High.</a:t>
            </a:r>
          </a:p>
        </p:txBody>
      </p:sp>
      <p:pic>
        <p:nvPicPr>
          <p:cNvPr id="41988" name="Picture 4" descr="Medieval Image of the dragon and beast, Revelation 13.">
            <a:extLst>
              <a:ext uri="{FF2B5EF4-FFF2-40B4-BE49-F238E27FC236}">
                <a16:creationId xmlns:a16="http://schemas.microsoft.com/office/drawing/2014/main" id="{5ED7F59F-5692-3B44-9E6A-E2584813DB5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147" r="20864"/>
          <a:stretch>
            <a:fillRect/>
          </a:stretch>
        </p:blipFill>
        <p:spPr bwMode="auto">
          <a:xfrm>
            <a:off x="7770811" y="0"/>
            <a:ext cx="39624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4982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073C5-65FB-FFD4-BC46-B3D2C473D6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013778-716E-64F3-BD1A-CB07D6BA9CC7}"/>
              </a:ext>
            </a:extLst>
          </p:cNvPr>
          <p:cNvSpPr>
            <a:spLocks noGrp="1"/>
          </p:cNvSpPr>
          <p:nvPr>
            <p:ph type="title"/>
          </p:nvPr>
        </p:nvSpPr>
        <p:spPr>
          <a:xfrm>
            <a:off x="7770812" y="484220"/>
            <a:ext cx="4175115" cy="963579"/>
          </a:xfrm>
        </p:spPr>
        <p:txBody>
          <a:bodyPr/>
          <a:lstStyle/>
          <a:p>
            <a:r>
              <a:rPr lang="en-US" sz="4000" dirty="0"/>
              <a:t>SUMMARY:</a:t>
            </a:r>
            <a:br>
              <a:rPr lang="en-US" sz="4000" dirty="0"/>
            </a:br>
            <a:r>
              <a:rPr lang="en-US" sz="4000" dirty="0"/>
              <a:t>Lessons 6 </a:t>
            </a:r>
            <a:r>
              <a:rPr lang="en-US" sz="4000"/>
              <a:t>and 7</a:t>
            </a:r>
            <a:endParaRPr lang="en-US" sz="4000" dirty="0"/>
          </a:p>
        </p:txBody>
      </p:sp>
      <p:sp>
        <p:nvSpPr>
          <p:cNvPr id="3" name="Content Placeholder 2">
            <a:extLst>
              <a:ext uri="{FF2B5EF4-FFF2-40B4-BE49-F238E27FC236}">
                <a16:creationId xmlns:a16="http://schemas.microsoft.com/office/drawing/2014/main" id="{2B514226-0D65-597A-902B-A60B07475109}"/>
              </a:ext>
            </a:extLst>
          </p:cNvPr>
          <p:cNvSpPr>
            <a:spLocks noGrp="1"/>
          </p:cNvSpPr>
          <p:nvPr>
            <p:ph idx="1"/>
          </p:nvPr>
        </p:nvSpPr>
        <p:spPr/>
        <p:txBody>
          <a:bodyPr>
            <a:normAutofit fontScale="92500" lnSpcReduction="10000"/>
          </a:bodyPr>
          <a:lstStyle/>
          <a:p>
            <a:pPr marL="0" indent="0">
              <a:buNone/>
            </a:pPr>
            <a:r>
              <a:rPr lang="en-US" sz="4800" dirty="0"/>
              <a:t>Steps in the Development of the Beast:</a:t>
            </a:r>
          </a:p>
          <a:p>
            <a:r>
              <a:rPr lang="en-US" sz="4000" dirty="0">
                <a:solidFill>
                  <a:schemeClr val="tx2">
                    <a:lumMod val="90000"/>
                  </a:schemeClr>
                </a:solidFill>
              </a:rPr>
              <a:t>STEP 1: Accommodation</a:t>
            </a:r>
          </a:p>
          <a:p>
            <a:r>
              <a:rPr lang="en-US" sz="4000" dirty="0">
                <a:solidFill>
                  <a:schemeClr val="tx2">
                    <a:lumMod val="90000"/>
                  </a:schemeClr>
                </a:solidFill>
              </a:rPr>
              <a:t>STEP 2: Social Expediency</a:t>
            </a:r>
          </a:p>
          <a:p>
            <a:r>
              <a:rPr lang="en-US" sz="4000" dirty="0">
                <a:solidFill>
                  <a:schemeClr val="tx2">
                    <a:lumMod val="90000"/>
                  </a:schemeClr>
                </a:solidFill>
              </a:rPr>
              <a:t>STEP 3: Authority</a:t>
            </a:r>
          </a:p>
          <a:p>
            <a:r>
              <a:rPr lang="en-US" sz="4000" dirty="0">
                <a:solidFill>
                  <a:schemeClr val="tx2">
                    <a:lumMod val="90000"/>
                  </a:schemeClr>
                </a:solidFill>
              </a:rPr>
              <a:t>STEP 4:  Union</a:t>
            </a:r>
          </a:p>
          <a:p>
            <a:r>
              <a:rPr lang="en-US" sz="4000" dirty="0"/>
              <a:t>STEP 5:  Patronage</a:t>
            </a:r>
          </a:p>
          <a:p>
            <a:r>
              <a:rPr lang="en-US" sz="4000" dirty="0"/>
              <a:t>STEP 6:  Enforcement </a:t>
            </a:r>
          </a:p>
          <a:p>
            <a:r>
              <a:rPr lang="en-US" sz="4000" dirty="0"/>
              <a:t>STEP 7:  Moralization</a:t>
            </a:r>
          </a:p>
        </p:txBody>
      </p:sp>
      <p:pic>
        <p:nvPicPr>
          <p:cNvPr id="1026" name="Picture 2" descr="The Antichrist Beast of Revelation 13 | by Stevenkerchhoff | Medium">
            <a:extLst>
              <a:ext uri="{FF2B5EF4-FFF2-40B4-BE49-F238E27FC236}">
                <a16:creationId xmlns:a16="http://schemas.microsoft.com/office/drawing/2014/main" id="{8DCF0644-30AA-15EC-895D-F3A11AE82E1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09" r="19979"/>
          <a:stretch>
            <a:fillRect/>
          </a:stretch>
        </p:blipFill>
        <p:spPr bwMode="auto">
          <a:xfrm>
            <a:off x="7770812" y="1676400"/>
            <a:ext cx="4124764" cy="485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9231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 you!</a:t>
            </a:r>
          </a:p>
        </p:txBody>
      </p:sp>
      <p:sp>
        <p:nvSpPr>
          <p:cNvPr id="3" name="Subtitle 2"/>
          <p:cNvSpPr>
            <a:spLocks noGrp="1"/>
          </p:cNvSpPr>
          <p:nvPr>
            <p:ph type="subTitle" idx="1"/>
          </p:nvPr>
        </p:nvSpPr>
        <p:spPr/>
        <p:txBody>
          <a:bodyPr>
            <a:noAutofit/>
          </a:bodyPr>
          <a:lstStyle/>
          <a:p>
            <a:r>
              <a:rPr lang="en-US" sz="7200" dirty="0"/>
              <a:t>… and Happy Sabbath!!</a:t>
            </a:r>
          </a:p>
        </p:txBody>
      </p:sp>
    </p:spTree>
    <p:extLst>
      <p:ext uri="{BB962C8B-B14F-4D97-AF65-F5344CB8AC3E}">
        <p14:creationId xmlns:p14="http://schemas.microsoft.com/office/powerpoint/2010/main" val="693038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0" y="-838200"/>
            <a:ext cx="12188825" cy="9141618"/>
          </a:xfrm>
          <a:prstGeom prst="rect">
            <a:avLst/>
          </a:prstGeom>
        </p:spPr>
      </p:pic>
    </p:spTree>
    <p:extLst>
      <p:ext uri="{BB962C8B-B14F-4D97-AF65-F5344CB8AC3E}">
        <p14:creationId xmlns:p14="http://schemas.microsoft.com/office/powerpoint/2010/main" val="1730002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58CB6-F538-FD68-68B2-CF46183EF60C}"/>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9E350A1-115C-129F-7957-4A8A53E85D65}"/>
              </a:ext>
            </a:extLst>
          </p:cNvPr>
          <p:cNvSpPr>
            <a:spLocks noGrp="1"/>
          </p:cNvSpPr>
          <p:nvPr>
            <p:ph type="title"/>
          </p:nvPr>
        </p:nvSpPr>
        <p:spPr>
          <a:xfrm>
            <a:off x="914161" y="381001"/>
            <a:ext cx="10360501" cy="1828799"/>
          </a:xfrm>
        </p:spPr>
        <p:txBody>
          <a:bodyPr>
            <a:noAutofit/>
          </a:bodyPr>
          <a:lstStyle/>
          <a:p>
            <a:pPr lvl="0"/>
            <a:r>
              <a:rPr lang="en-US" sz="4000" dirty="0"/>
              <a:t>1. What did we find in the preceding lesson was the determination of the bishops of the fourth century?</a:t>
            </a:r>
            <a:endParaRPr lang="en-US" sz="19900" dirty="0"/>
          </a:p>
        </p:txBody>
      </p:sp>
      <p:pic>
        <p:nvPicPr>
          <p:cNvPr id="2052" name="Picture 4" descr="213,000+ Question Mark Stock Photos, Pictures &amp; Royalty-Free ...">
            <a:extLst>
              <a:ext uri="{FF2B5EF4-FFF2-40B4-BE49-F238E27FC236}">
                <a16:creationId xmlns:a16="http://schemas.microsoft.com/office/drawing/2014/main" id="{62018789-F361-38A8-C7CB-920809EB0B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2438400"/>
            <a:ext cx="4361137" cy="3774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5217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Red Radial 16x9">
  <a:themeElements>
    <a:clrScheme name="Yellow Orang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800"/>
        </a:defPPr>
      </a:lstStyle>
    </a:txDef>
  </a:objectDefaults>
  <a:extraClrSchemeLst/>
  <a:extLst>
    <a:ext uri="{05A4C25C-085E-4340-85A3-A5531E510DB2}">
      <thm15:themeFamily xmlns:thm15="http://schemas.microsoft.com/office/thememl/2012/main" name="TF02804895.potx" id="{50B211C3-0308-4A23-B662-EA2AE6F4DF70}" vid="{1581190B-70AB-4E5E-B6DA-D42AF0078983}"/>
    </a:ext>
  </a:extLst>
</a:theme>
</file>

<file path=ppt/theme/theme2.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Red radial lines presentation (widescreen)</Template>
  <TotalTime>6810</TotalTime>
  <Words>3283</Words>
  <Application>Microsoft Office PowerPoint</Application>
  <PresentationFormat>Custom</PresentationFormat>
  <Paragraphs>228</Paragraphs>
  <Slides>84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84</vt:i4>
      </vt:variant>
    </vt:vector>
  </HeadingPairs>
  <TitlesOfParts>
    <vt:vector size="89" baseType="lpstr">
      <vt:lpstr>Arial</vt:lpstr>
      <vt:lpstr>Cambria</vt:lpstr>
      <vt:lpstr>Impact</vt:lpstr>
      <vt:lpstr>Imprint MT Shadow</vt:lpstr>
      <vt:lpstr>Red Radial 16x9</vt:lpstr>
      <vt:lpstr>PowerPoint Presentation</vt:lpstr>
      <vt:lpstr>PowerPoint Presentation</vt:lpstr>
      <vt:lpstr>The Third Angel’s Message Lesson 7:  The Development of the Beast - Concluded</vt:lpstr>
      <vt:lpstr>The Beast Forming</vt:lpstr>
      <vt:lpstr>SUMMARY: Lesson 5</vt:lpstr>
      <vt:lpstr>2 Thessalonians 2:3</vt:lpstr>
      <vt:lpstr>2 Thessalonians 2:4</vt:lpstr>
      <vt:lpstr>STEP 5</vt:lpstr>
      <vt:lpstr>1. What did we find in the preceding lesson was the determination of the bishops of the fourth century?</vt:lpstr>
      <vt:lpstr> Neander, Church History, volume 2, page 16, Torrey’s edition.</vt:lpstr>
      <vt:lpstr> Neander, Church History, volume 2, page 132</vt:lpstr>
      <vt:lpstr>1. What did we find in the preceding lesson was the determination of the bishops of the fourth century?</vt:lpstr>
      <vt:lpstr>2.  What was one of the principal aims of the Western bishops, especially the bishop of Rome?</vt:lpstr>
      <vt:lpstr>Eusebius of Caesarea</vt:lpstr>
      <vt:lpstr>Eusebius, Ecclesiastical  History, Book 5, 23.1</vt:lpstr>
      <vt:lpstr>Eusebius, Ecclesiastical  History, Book 5, 23.2</vt:lpstr>
      <vt:lpstr>Eusebius, Ecclesiastical  History, Book 5, 23.2</vt:lpstr>
      <vt:lpstr>Eusebius, Ecclesiastical  History, Book 5, 24.9</vt:lpstr>
      <vt:lpstr>Eusebius, Ecclesiastical  History, Book 5, 24.10</vt:lpstr>
      <vt:lpstr>2.  What was one of the principal aims of the Western bishops, especially the bishop of Rome?</vt:lpstr>
      <vt:lpstr>3.  What did they secure from Constantine?</vt:lpstr>
      <vt:lpstr>Eusebius of Caesarea, Life of Constantine, Book IV, Ch. 16</vt:lpstr>
      <vt:lpstr>Eusebius of Caesarea, Life of Constantine, Book IV, Ch. 17</vt:lpstr>
      <vt:lpstr>It’s worth noting that Constantine…</vt:lpstr>
      <vt:lpstr>Meanwhile, Eusebius…</vt:lpstr>
      <vt:lpstr>Constantine and His Faith</vt:lpstr>
      <vt:lpstr>Eusebius of Caesarea, Life of Constantine, Book IV, Ch. 18</vt:lpstr>
      <vt:lpstr>Eusebius of Caesarea, Life of Constantine, Book IV, Ch. 18</vt:lpstr>
      <vt:lpstr>Eusebius of Caesarea, Life of Constantine, Book IV, Ch. 18</vt:lpstr>
      <vt:lpstr>Eusebius of Caesarea, Life of Constantine, Book IV, Ch. 18</vt:lpstr>
      <vt:lpstr>3.  What did they secure from Constantine?</vt:lpstr>
      <vt:lpstr>4.  What was this law?</vt:lpstr>
      <vt:lpstr>Laws of Festivals</vt:lpstr>
      <vt:lpstr>Codex Justinianus, Book 3, Title 12, Law 3</vt:lpstr>
      <vt:lpstr>Codex Justinianus, Book 3, Title 12, Law 3</vt:lpstr>
      <vt:lpstr>Keep in Mind that…</vt:lpstr>
      <vt:lpstr>But there were always disagreements…</vt:lpstr>
      <vt:lpstr>5. Who convened the Council of Nice?</vt:lpstr>
      <vt:lpstr>Who calls the Meeting?  </vt:lpstr>
      <vt:lpstr>6. What was one of the two principal decisions rendered by that council?</vt:lpstr>
      <vt:lpstr>Major Outcomes of the Council:  </vt:lpstr>
      <vt:lpstr>6. What was one of the two principal decisions rendered by that council?</vt:lpstr>
      <vt:lpstr>7. Under what authority were its decrees published?</vt:lpstr>
      <vt:lpstr>Neander, Church History, volume 2, page 133</vt:lpstr>
      <vt:lpstr>8.  Who was bishop of Rome during twenty-one years and eleven months of Constantine’s reign?</vt:lpstr>
      <vt:lpstr>9.  What did he do by his “apostolic authority” shortly after the Council of Nice?</vt:lpstr>
      <vt:lpstr>The Lord’s Day:</vt:lpstr>
      <vt:lpstr>The Seventh Day is The Sabbath of the LORD:</vt:lpstr>
      <vt:lpstr>Matthew  12:8</vt:lpstr>
      <vt:lpstr>Isaiah 58:13</vt:lpstr>
      <vt:lpstr>We have evidence that:</vt:lpstr>
      <vt:lpstr>10. What was commanded by the Council of Laodicea, A.D. 363 or 364?</vt:lpstr>
      <vt:lpstr>11.  Did Constantine’s Sunday law apply to all classes?</vt:lpstr>
      <vt:lpstr>Codex Justinianus, Book 3, Title 12, Law 3</vt:lpstr>
      <vt:lpstr>Codex Justinianus, Book 3, Title 12, Law 3</vt:lpstr>
      <vt:lpstr>STEP 6</vt:lpstr>
      <vt:lpstr>12. Were other laws demanded by the bishops, which should be more general?</vt:lpstr>
      <vt:lpstr>Neander, Church History, Volume 2, pg. 300</vt:lpstr>
      <vt:lpstr>13.  What petition was made to the emperor by a church convention in A.D. 401?</vt:lpstr>
      <vt:lpstr>Neander, Church History, Volume 2, pg. 297</vt:lpstr>
      <vt:lpstr>14. What was the object of all these State laws?</vt:lpstr>
      <vt:lpstr>Neander, Church History, Volume 2, pgs. 297,  301</vt:lpstr>
      <vt:lpstr>15. What was it that so much hindered the devotion of the “faithful” of those times?</vt:lpstr>
      <vt:lpstr>Neander, Church History, Volume 2, pg. 300</vt:lpstr>
      <vt:lpstr>16.  How was their “devotion” disturbed?</vt:lpstr>
      <vt:lpstr>Neander, Church History, Volume 2</vt:lpstr>
      <vt:lpstr>17.  What does Neander say of all this?</vt:lpstr>
      <vt:lpstr>Neander, Church History, Volume 2, Pg. 301</vt:lpstr>
      <vt:lpstr>18.  When the church had received the help of the State to this extent, did she stop there?</vt:lpstr>
      <vt:lpstr>STEP 7</vt:lpstr>
      <vt:lpstr>19. Which of the fathers of the church was father to this theory?</vt:lpstr>
      <vt:lpstr>Augustine of Hippo</vt:lpstr>
      <vt:lpstr>The Donatists</vt:lpstr>
      <vt:lpstr>The Donatists</vt:lpstr>
      <vt:lpstr>Augustine and the Theology of Coercion</vt:lpstr>
      <vt:lpstr>Augustine and the Theology of Coercion</vt:lpstr>
      <vt:lpstr>20.  What did he teach?</vt:lpstr>
      <vt:lpstr>Schaff, Church History, Section 27; Epistle 185, sections 21, 24</vt:lpstr>
      <vt:lpstr>21.  What does Neander say of all this?</vt:lpstr>
      <vt:lpstr>Neander, Church History, Volume 2, Pg. 217</vt:lpstr>
      <vt:lpstr>PowerPoint Presentation</vt:lpstr>
      <vt:lpstr>SUMMARY: Lessons 6 and 7</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gabby young</dc:creator>
  <cp:lastModifiedBy>gabby young</cp:lastModifiedBy>
  <cp:revision>58</cp:revision>
  <cp:lastPrinted>2026-02-14T06:53:07Z</cp:lastPrinted>
  <dcterms:created xsi:type="dcterms:W3CDTF">2023-04-28T23:24:12Z</dcterms:created>
  <dcterms:modified xsi:type="dcterms:W3CDTF">2026-02-15T00:06:05Z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