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7"/>
  </p:notesMasterIdLst>
  <p:handoutMasterIdLst>
    <p:handoutMasterId r:id="rId88"/>
  </p:handoutMasterIdLst>
  <p:sldIdLst>
    <p:sldId id="469" r:id="rId2"/>
    <p:sldId id="470" r:id="rId3"/>
    <p:sldId id="279" r:id="rId4"/>
    <p:sldId id="610" r:id="rId5"/>
    <p:sldId id="798" r:id="rId6"/>
    <p:sldId id="718" r:id="rId7"/>
    <p:sldId id="719" r:id="rId8"/>
    <p:sldId id="720" r:id="rId9"/>
    <p:sldId id="721" r:id="rId10"/>
    <p:sldId id="722" r:id="rId11"/>
    <p:sldId id="723" r:id="rId12"/>
    <p:sldId id="724" r:id="rId13"/>
    <p:sldId id="725" r:id="rId14"/>
    <p:sldId id="726" r:id="rId15"/>
    <p:sldId id="727" r:id="rId16"/>
    <p:sldId id="728" r:id="rId17"/>
    <p:sldId id="729" r:id="rId18"/>
    <p:sldId id="730" r:id="rId19"/>
    <p:sldId id="647" r:id="rId20"/>
    <p:sldId id="732" r:id="rId21"/>
    <p:sldId id="638" r:id="rId22"/>
    <p:sldId id="733" r:id="rId23"/>
    <p:sldId id="734" r:id="rId24"/>
    <p:sldId id="735" r:id="rId25"/>
    <p:sldId id="738" r:id="rId26"/>
    <p:sldId id="736" r:id="rId27"/>
    <p:sldId id="739" r:id="rId28"/>
    <p:sldId id="740" r:id="rId29"/>
    <p:sldId id="741" r:id="rId30"/>
    <p:sldId id="742" r:id="rId31"/>
    <p:sldId id="743" r:id="rId32"/>
    <p:sldId id="744" r:id="rId33"/>
    <p:sldId id="745" r:id="rId34"/>
    <p:sldId id="747" r:id="rId35"/>
    <p:sldId id="748" r:id="rId36"/>
    <p:sldId id="746" r:id="rId37"/>
    <p:sldId id="749" r:id="rId38"/>
    <p:sldId id="750" r:id="rId39"/>
    <p:sldId id="751" r:id="rId40"/>
    <p:sldId id="752" r:id="rId41"/>
    <p:sldId id="753" r:id="rId42"/>
    <p:sldId id="754" r:id="rId43"/>
    <p:sldId id="759" r:id="rId44"/>
    <p:sldId id="760" r:id="rId45"/>
    <p:sldId id="756" r:id="rId46"/>
    <p:sldId id="758" r:id="rId47"/>
    <p:sldId id="761" r:id="rId48"/>
    <p:sldId id="762" r:id="rId49"/>
    <p:sldId id="763" r:id="rId50"/>
    <p:sldId id="764" r:id="rId51"/>
    <p:sldId id="765" r:id="rId52"/>
    <p:sldId id="766" r:id="rId53"/>
    <p:sldId id="767" r:id="rId54"/>
    <p:sldId id="769" r:id="rId55"/>
    <p:sldId id="768" r:id="rId56"/>
    <p:sldId id="772" r:id="rId57"/>
    <p:sldId id="773" r:id="rId58"/>
    <p:sldId id="774" r:id="rId59"/>
    <p:sldId id="775" r:id="rId60"/>
    <p:sldId id="776" r:id="rId61"/>
    <p:sldId id="777" r:id="rId62"/>
    <p:sldId id="771" r:id="rId63"/>
    <p:sldId id="778" r:id="rId64"/>
    <p:sldId id="779" r:id="rId65"/>
    <p:sldId id="780" r:id="rId66"/>
    <p:sldId id="781" r:id="rId67"/>
    <p:sldId id="782" r:id="rId68"/>
    <p:sldId id="783" r:id="rId69"/>
    <p:sldId id="784" r:id="rId70"/>
    <p:sldId id="785" r:id="rId71"/>
    <p:sldId id="786" r:id="rId72"/>
    <p:sldId id="787" r:id="rId73"/>
    <p:sldId id="788" r:id="rId74"/>
    <p:sldId id="789" r:id="rId75"/>
    <p:sldId id="790" r:id="rId76"/>
    <p:sldId id="791" r:id="rId77"/>
    <p:sldId id="792" r:id="rId78"/>
    <p:sldId id="793" r:id="rId79"/>
    <p:sldId id="794" r:id="rId80"/>
    <p:sldId id="795" r:id="rId81"/>
    <p:sldId id="796" r:id="rId82"/>
    <p:sldId id="797" r:id="rId83"/>
    <p:sldId id="799" r:id="rId84"/>
    <p:sldId id="367" r:id="rId85"/>
    <p:sldId id="471" r:id="rId86"/>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448"/>
    <a:srgbClr val="40584B"/>
    <a:srgbClr val="435C4F"/>
    <a:srgbClr val="F0F0F0"/>
    <a:srgbClr val="FFCC66"/>
    <a:srgbClr val="630D01"/>
    <a:srgbClr val="881903"/>
    <a:srgbClr val="320700"/>
    <a:srgbClr val="6633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280" autoAdjust="0"/>
  </p:normalViewPr>
  <p:slideViewPr>
    <p:cSldViewPr>
      <p:cViewPr>
        <p:scale>
          <a:sx n="41" d="100"/>
          <a:sy n="41" d="100"/>
        </p:scale>
        <p:origin x="789" y="684"/>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2/20/2026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2/20/2026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2/20/2026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2/20/2026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2/20/2026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2/20/2026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2/20/2026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2/20/2026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2/20/2026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2/20/2026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7D9F27-DB32-4AEE-FFBB-404B1085760D}"/>
              </a:ext>
            </a:extLst>
          </p:cNvPr>
          <p:cNvPicPr>
            <a:picLocks noChangeAspect="1"/>
          </p:cNvPicPr>
          <p:nvPr/>
        </p:nvPicPr>
        <p:blipFill>
          <a:blip r:embed="rId2"/>
          <a:stretch>
            <a:fillRect/>
          </a:stretch>
        </p:blipFill>
        <p:spPr>
          <a:xfrm>
            <a:off x="107015" y="1257300"/>
            <a:ext cx="11974794" cy="4343400"/>
          </a:xfrm>
          <a:prstGeom prst="rect">
            <a:avLst/>
          </a:prstGeom>
        </p:spPr>
      </p:pic>
    </p:spTree>
    <p:extLst>
      <p:ext uri="{BB962C8B-B14F-4D97-AF65-F5344CB8AC3E}">
        <p14:creationId xmlns:p14="http://schemas.microsoft.com/office/powerpoint/2010/main" val="235270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845B-2882-0605-052B-905496C76D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D3656C-82EB-379E-F782-7CFD9B4F3CDE}"/>
              </a:ext>
            </a:extLst>
          </p:cNvPr>
          <p:cNvSpPr>
            <a:spLocks noGrp="1"/>
          </p:cNvSpPr>
          <p:nvPr>
            <p:ph type="body" sz="half" idx="2"/>
          </p:nvPr>
        </p:nvSpPr>
        <p:spPr>
          <a:xfrm>
            <a:off x="7759699" y="1651000"/>
            <a:ext cx="4114800" cy="4800600"/>
          </a:xfrm>
        </p:spPr>
        <p:txBody>
          <a:bodyPr>
            <a:noAutofit/>
          </a:bodyPr>
          <a:lstStyle/>
          <a:p>
            <a:r>
              <a:rPr lang="en-US" sz="4000" b="1" baseline="30000" dirty="0"/>
              <a:t>22 </a:t>
            </a:r>
            <a:r>
              <a:rPr lang="en-US" sz="4000" dirty="0"/>
              <a:t>For we know that the whole creation </a:t>
            </a:r>
            <a:r>
              <a:rPr lang="en-US" sz="4000" dirty="0" err="1"/>
              <a:t>groaneth</a:t>
            </a:r>
            <a:r>
              <a:rPr lang="en-US" sz="4000" dirty="0"/>
              <a:t> and </a:t>
            </a:r>
            <a:r>
              <a:rPr lang="en-US" sz="4000" dirty="0" err="1"/>
              <a:t>travaileth</a:t>
            </a:r>
            <a:r>
              <a:rPr lang="en-US" sz="4000" dirty="0"/>
              <a:t> in pain together until now.</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7D0F3EC-3212-6765-1297-0273B557335A}"/>
              </a:ext>
            </a:extLst>
          </p:cNvPr>
          <p:cNvSpPr>
            <a:spLocks noGrp="1"/>
          </p:cNvSpPr>
          <p:nvPr>
            <p:ph type="title"/>
          </p:nvPr>
        </p:nvSpPr>
        <p:spPr>
          <a:xfrm>
            <a:off x="7770812" y="228600"/>
            <a:ext cx="4114800" cy="1422400"/>
          </a:xfrm>
        </p:spPr>
        <p:txBody>
          <a:bodyPr/>
          <a:lstStyle/>
          <a:p>
            <a:r>
              <a:rPr lang="en-US" sz="4800" dirty="0"/>
              <a:t>Romans </a:t>
            </a:r>
            <a:br>
              <a:rPr lang="en-US" sz="4800" dirty="0"/>
            </a:br>
            <a:r>
              <a:rPr lang="en-US" sz="4800" dirty="0"/>
              <a:t>8:22</a:t>
            </a:r>
            <a:endParaRPr lang="en-US" sz="6000" dirty="0"/>
          </a:p>
        </p:txBody>
      </p:sp>
      <p:pic>
        <p:nvPicPr>
          <p:cNvPr id="11266" name="Picture 2" descr="Romans 8:16">
            <a:extLst>
              <a:ext uri="{FF2B5EF4-FFF2-40B4-BE49-F238E27FC236}">
                <a16:creationId xmlns:a16="http://schemas.microsoft.com/office/drawing/2014/main" id="{B72471C3-9FDB-CA56-6FDD-158E58288C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3" y="76200"/>
            <a:ext cx="7010400"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6522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54D29-C3CE-9E82-5E36-CCABC16B14D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272B85-F795-1688-FA6C-B32ABF22048A}"/>
              </a:ext>
            </a:extLst>
          </p:cNvPr>
          <p:cNvSpPr>
            <a:spLocks noGrp="1"/>
          </p:cNvSpPr>
          <p:nvPr>
            <p:ph type="body" sz="half" idx="2"/>
          </p:nvPr>
        </p:nvSpPr>
        <p:spPr>
          <a:xfrm>
            <a:off x="7759699" y="1651000"/>
            <a:ext cx="4114800" cy="4800600"/>
          </a:xfrm>
        </p:spPr>
        <p:txBody>
          <a:bodyPr>
            <a:noAutofit/>
          </a:bodyPr>
          <a:lstStyle/>
          <a:p>
            <a:r>
              <a:rPr lang="en-US" sz="4400" b="1" dirty="0"/>
              <a:t>5 </a:t>
            </a:r>
            <a:r>
              <a:rPr lang="en-US" sz="4400" dirty="0"/>
              <a:t>But of the times and the seasons, brethren, ye have no need that I write unto you.</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BE68BA4-E6CD-CED1-D9C9-51EC3AB76FFA}"/>
              </a:ext>
            </a:extLst>
          </p:cNvPr>
          <p:cNvSpPr>
            <a:spLocks noGrp="1"/>
          </p:cNvSpPr>
          <p:nvPr>
            <p:ph type="title"/>
          </p:nvPr>
        </p:nvSpPr>
        <p:spPr>
          <a:xfrm>
            <a:off x="7770812" y="228600"/>
            <a:ext cx="4114800" cy="1422400"/>
          </a:xfrm>
        </p:spPr>
        <p:txBody>
          <a:bodyPr/>
          <a:lstStyle/>
          <a:p>
            <a:r>
              <a:rPr lang="en-US" sz="3600" dirty="0"/>
              <a:t>1 Thessalonians  </a:t>
            </a:r>
            <a:br>
              <a:rPr lang="en-US" sz="4800" dirty="0"/>
            </a:br>
            <a:r>
              <a:rPr lang="en-US" sz="4800" dirty="0"/>
              <a:t>5:1-6</a:t>
            </a:r>
            <a:endParaRPr lang="en-US" sz="6000" dirty="0"/>
          </a:p>
        </p:txBody>
      </p:sp>
      <p:pic>
        <p:nvPicPr>
          <p:cNvPr id="12290" name="Picture 2" descr="The four seasons of the year: spring, summer, autumn (fall) and winter |  Live Science">
            <a:extLst>
              <a:ext uri="{FF2B5EF4-FFF2-40B4-BE49-F238E27FC236}">
                <a16:creationId xmlns:a16="http://schemas.microsoft.com/office/drawing/2014/main" id="{584F2725-5524-C6A0-1A7F-01D9B719C1F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902" r="15388"/>
          <a:stretch>
            <a:fillRect/>
          </a:stretch>
        </p:blipFill>
        <p:spPr bwMode="auto">
          <a:xfrm>
            <a:off x="290252" y="762000"/>
            <a:ext cx="7190697"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0252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0E56C-8337-4C95-3D1C-78B9230666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D1F8BB-D6D5-90FD-7A1E-3F1DD02FA35D}"/>
              </a:ext>
            </a:extLst>
          </p:cNvPr>
          <p:cNvSpPr>
            <a:spLocks noGrp="1"/>
          </p:cNvSpPr>
          <p:nvPr>
            <p:ph type="body" sz="half" idx="2"/>
          </p:nvPr>
        </p:nvSpPr>
        <p:spPr>
          <a:xfrm>
            <a:off x="7759699" y="1651000"/>
            <a:ext cx="4114800" cy="4800600"/>
          </a:xfrm>
        </p:spPr>
        <p:txBody>
          <a:bodyPr>
            <a:noAutofit/>
          </a:bodyPr>
          <a:lstStyle/>
          <a:p>
            <a:r>
              <a:rPr lang="en-US" sz="4400" b="1" baseline="30000" dirty="0"/>
              <a:t>2 </a:t>
            </a:r>
            <a:r>
              <a:rPr lang="en-US" sz="4400" dirty="0"/>
              <a:t>For yourselves know perfectly that the day of the Lord so cometh as a thief in the night.</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CE7894F-9FDC-6C04-0D21-29E36711A3BB}"/>
              </a:ext>
            </a:extLst>
          </p:cNvPr>
          <p:cNvSpPr>
            <a:spLocks noGrp="1"/>
          </p:cNvSpPr>
          <p:nvPr>
            <p:ph type="title"/>
          </p:nvPr>
        </p:nvSpPr>
        <p:spPr>
          <a:xfrm>
            <a:off x="7770812" y="228600"/>
            <a:ext cx="4114800" cy="1422400"/>
          </a:xfrm>
        </p:spPr>
        <p:txBody>
          <a:bodyPr/>
          <a:lstStyle/>
          <a:p>
            <a:r>
              <a:rPr lang="en-US" sz="3600" dirty="0"/>
              <a:t>1 Thessalonians  </a:t>
            </a:r>
            <a:br>
              <a:rPr lang="en-US" sz="4800" dirty="0"/>
            </a:br>
            <a:r>
              <a:rPr lang="en-US" sz="4800" dirty="0"/>
              <a:t>5:1-6</a:t>
            </a:r>
            <a:endParaRPr lang="en-US" sz="6000" dirty="0"/>
          </a:p>
        </p:txBody>
      </p:sp>
      <p:pic>
        <p:nvPicPr>
          <p:cNvPr id="13314" name="Picture 2" descr="Like a Thief in the Night | Articles ...">
            <a:extLst>
              <a:ext uri="{FF2B5EF4-FFF2-40B4-BE49-F238E27FC236}">
                <a16:creationId xmlns:a16="http://schemas.microsoft.com/office/drawing/2014/main" id="{79228CA2-AC44-EE1A-9A53-E6F5D04B1DF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690" r="34933"/>
          <a:stretch>
            <a:fillRect/>
          </a:stretch>
        </p:blipFill>
        <p:spPr bwMode="auto">
          <a:xfrm>
            <a:off x="74612" y="377825"/>
            <a:ext cx="7415514" cy="6102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6833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B6130-0BD1-8664-BE51-58AF7FBEA7E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984984-E003-4958-EF58-33F3FF29CB2E}"/>
              </a:ext>
            </a:extLst>
          </p:cNvPr>
          <p:cNvSpPr>
            <a:spLocks noGrp="1"/>
          </p:cNvSpPr>
          <p:nvPr>
            <p:ph type="body" sz="half" idx="2"/>
          </p:nvPr>
        </p:nvSpPr>
        <p:spPr>
          <a:xfrm>
            <a:off x="7759699" y="1651000"/>
            <a:ext cx="4114800" cy="4800600"/>
          </a:xfrm>
        </p:spPr>
        <p:txBody>
          <a:bodyPr>
            <a:noAutofit/>
          </a:bodyPr>
          <a:lstStyle/>
          <a:p>
            <a:r>
              <a:rPr lang="en-US" sz="3600" b="1" baseline="30000" dirty="0"/>
              <a:t>3 </a:t>
            </a:r>
            <a:r>
              <a:rPr lang="en-US" sz="3600" dirty="0"/>
              <a:t>For when they shall say, Peace and safety; then sudden destruction cometh upon them, as travail upon a woman with child; and they shall not escape.</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E8667F9-139B-9A89-7057-32BEC04696C5}"/>
              </a:ext>
            </a:extLst>
          </p:cNvPr>
          <p:cNvSpPr>
            <a:spLocks noGrp="1"/>
          </p:cNvSpPr>
          <p:nvPr>
            <p:ph type="title"/>
          </p:nvPr>
        </p:nvSpPr>
        <p:spPr>
          <a:xfrm>
            <a:off x="7770812" y="228600"/>
            <a:ext cx="4114800" cy="1422400"/>
          </a:xfrm>
        </p:spPr>
        <p:txBody>
          <a:bodyPr/>
          <a:lstStyle/>
          <a:p>
            <a:r>
              <a:rPr lang="en-US" sz="3600" dirty="0"/>
              <a:t>1 Thessalonians  </a:t>
            </a:r>
            <a:br>
              <a:rPr lang="en-US" sz="4800" dirty="0"/>
            </a:br>
            <a:r>
              <a:rPr lang="en-US" sz="4800" dirty="0"/>
              <a:t>5:1-6</a:t>
            </a:r>
            <a:endParaRPr lang="en-US" sz="6000" dirty="0"/>
          </a:p>
        </p:txBody>
      </p:sp>
      <p:pic>
        <p:nvPicPr>
          <p:cNvPr id="14338" name="Picture 2" descr="Peace and Security | United Nations">
            <a:extLst>
              <a:ext uri="{FF2B5EF4-FFF2-40B4-BE49-F238E27FC236}">
                <a16:creationId xmlns:a16="http://schemas.microsoft.com/office/drawing/2014/main" id="{4F31A427-AC29-9BEE-1C4D-8E41CB3B01B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799" r="27510"/>
          <a:stretch>
            <a:fillRect/>
          </a:stretch>
        </p:blipFill>
        <p:spPr bwMode="auto">
          <a:xfrm>
            <a:off x="227011" y="304800"/>
            <a:ext cx="7010401"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0562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3F9C5-AF25-73E2-D880-91972CDCA3B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91A325F-1CCF-2A1D-04B9-EF540B922FA3}"/>
              </a:ext>
            </a:extLst>
          </p:cNvPr>
          <p:cNvSpPr>
            <a:spLocks noGrp="1"/>
          </p:cNvSpPr>
          <p:nvPr>
            <p:ph type="body" sz="half" idx="2"/>
          </p:nvPr>
        </p:nvSpPr>
        <p:spPr>
          <a:xfrm>
            <a:off x="7759699" y="1651000"/>
            <a:ext cx="4114800" cy="4800600"/>
          </a:xfrm>
        </p:spPr>
        <p:txBody>
          <a:bodyPr>
            <a:noAutofit/>
          </a:bodyPr>
          <a:lstStyle/>
          <a:p>
            <a:r>
              <a:rPr lang="en-US" sz="4400" b="1" baseline="30000" dirty="0"/>
              <a:t>4 </a:t>
            </a:r>
            <a:r>
              <a:rPr lang="en-US" sz="4400" dirty="0"/>
              <a:t>But ye, brethren, are not in darkness, that that day should overtake you as a thief.</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2AE0710-442A-5E10-6D90-19C3A9449B77}"/>
              </a:ext>
            </a:extLst>
          </p:cNvPr>
          <p:cNvSpPr>
            <a:spLocks noGrp="1"/>
          </p:cNvSpPr>
          <p:nvPr>
            <p:ph type="title"/>
          </p:nvPr>
        </p:nvSpPr>
        <p:spPr>
          <a:xfrm>
            <a:off x="7770812" y="228600"/>
            <a:ext cx="4114800" cy="1422400"/>
          </a:xfrm>
        </p:spPr>
        <p:txBody>
          <a:bodyPr/>
          <a:lstStyle/>
          <a:p>
            <a:r>
              <a:rPr lang="en-US" sz="3600" dirty="0"/>
              <a:t>1 Thessalonians  </a:t>
            </a:r>
            <a:br>
              <a:rPr lang="en-US" sz="4800" dirty="0"/>
            </a:br>
            <a:r>
              <a:rPr lang="en-US" sz="4800" dirty="0"/>
              <a:t>5:1-6</a:t>
            </a:r>
            <a:endParaRPr lang="en-US" sz="6000" dirty="0"/>
          </a:p>
        </p:txBody>
      </p:sp>
      <p:pic>
        <p:nvPicPr>
          <p:cNvPr id="15362" name="Picture 2" descr="Thief At Night Stock Video Footage for ...">
            <a:extLst>
              <a:ext uri="{FF2B5EF4-FFF2-40B4-BE49-F238E27FC236}">
                <a16:creationId xmlns:a16="http://schemas.microsoft.com/office/drawing/2014/main" id="{1B0E9D51-4E79-883F-0FB3-7B3D7B74F22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1322" r="6034"/>
          <a:stretch>
            <a:fillRect/>
          </a:stretch>
        </p:blipFill>
        <p:spPr bwMode="auto">
          <a:xfrm>
            <a:off x="455612" y="457200"/>
            <a:ext cx="6705600" cy="59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150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CF7AE-A100-7743-54D1-57EFDA78FC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7226E52-741A-659E-6803-2431AFB05E45}"/>
              </a:ext>
            </a:extLst>
          </p:cNvPr>
          <p:cNvSpPr>
            <a:spLocks noGrp="1"/>
          </p:cNvSpPr>
          <p:nvPr>
            <p:ph type="body" sz="half" idx="2"/>
          </p:nvPr>
        </p:nvSpPr>
        <p:spPr>
          <a:xfrm>
            <a:off x="7759699" y="1651000"/>
            <a:ext cx="4114800" cy="4800600"/>
          </a:xfrm>
        </p:spPr>
        <p:txBody>
          <a:bodyPr>
            <a:noAutofit/>
          </a:bodyPr>
          <a:lstStyle/>
          <a:p>
            <a:r>
              <a:rPr lang="en-US" sz="4400" b="1" baseline="30000" dirty="0"/>
              <a:t>5 </a:t>
            </a:r>
            <a:r>
              <a:rPr lang="en-US" sz="4400" dirty="0"/>
              <a:t>Ye are all the children of light, and the children of the day: we are not of the night, nor of darkness.</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CE7764A-44A6-B6D0-A6E6-4A6E8183BCE1}"/>
              </a:ext>
            </a:extLst>
          </p:cNvPr>
          <p:cNvSpPr>
            <a:spLocks noGrp="1"/>
          </p:cNvSpPr>
          <p:nvPr>
            <p:ph type="title"/>
          </p:nvPr>
        </p:nvSpPr>
        <p:spPr>
          <a:xfrm>
            <a:off x="7770812" y="228600"/>
            <a:ext cx="4114800" cy="1422400"/>
          </a:xfrm>
        </p:spPr>
        <p:txBody>
          <a:bodyPr/>
          <a:lstStyle/>
          <a:p>
            <a:r>
              <a:rPr lang="en-US" sz="3600" dirty="0"/>
              <a:t>1 Thessalonians  </a:t>
            </a:r>
            <a:br>
              <a:rPr lang="en-US" sz="4800" dirty="0"/>
            </a:br>
            <a:r>
              <a:rPr lang="en-US" sz="4800" dirty="0"/>
              <a:t>5:1-6</a:t>
            </a:r>
            <a:endParaRPr lang="en-US" sz="6000" dirty="0"/>
          </a:p>
        </p:txBody>
      </p:sp>
      <p:pic>
        <p:nvPicPr>
          <p:cNvPr id="16386" name="Picture 2" descr="&quot;Pray without ceasing.&quot; - 1 Thessalonians 5:17">
            <a:extLst>
              <a:ext uri="{FF2B5EF4-FFF2-40B4-BE49-F238E27FC236}">
                <a16:creationId xmlns:a16="http://schemas.microsoft.com/office/drawing/2014/main" id="{EEACC442-6D99-9858-1391-79CDB81CFB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12" y="240323"/>
            <a:ext cx="6247606" cy="6247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5946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FF89A-454F-903F-D4EF-CBFF62F83C6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54C5F2-0575-B684-714C-2DB2AA7F0127}"/>
              </a:ext>
            </a:extLst>
          </p:cNvPr>
          <p:cNvSpPr>
            <a:spLocks noGrp="1"/>
          </p:cNvSpPr>
          <p:nvPr>
            <p:ph type="body" sz="half" idx="2"/>
          </p:nvPr>
        </p:nvSpPr>
        <p:spPr>
          <a:xfrm>
            <a:off x="7759699" y="1651000"/>
            <a:ext cx="4114800" cy="4800600"/>
          </a:xfrm>
        </p:spPr>
        <p:txBody>
          <a:bodyPr>
            <a:noAutofit/>
          </a:bodyPr>
          <a:lstStyle/>
          <a:p>
            <a:r>
              <a:rPr lang="en-US" sz="4800" b="1" baseline="30000" dirty="0"/>
              <a:t>6 </a:t>
            </a:r>
            <a:r>
              <a:rPr lang="en-US" sz="4800" dirty="0"/>
              <a:t>Therefore let us not sleep, as do others; but let us watch and be sober.</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4D1C40F-07BD-44F7-CC74-AE9DB63148CC}"/>
              </a:ext>
            </a:extLst>
          </p:cNvPr>
          <p:cNvSpPr>
            <a:spLocks noGrp="1"/>
          </p:cNvSpPr>
          <p:nvPr>
            <p:ph type="title"/>
          </p:nvPr>
        </p:nvSpPr>
        <p:spPr>
          <a:xfrm>
            <a:off x="7770812" y="228600"/>
            <a:ext cx="4114800" cy="1422400"/>
          </a:xfrm>
        </p:spPr>
        <p:txBody>
          <a:bodyPr/>
          <a:lstStyle/>
          <a:p>
            <a:r>
              <a:rPr lang="en-US" sz="3600" dirty="0"/>
              <a:t>1 Thessalonians  </a:t>
            </a:r>
            <a:br>
              <a:rPr lang="en-US" sz="4800" dirty="0"/>
            </a:br>
            <a:r>
              <a:rPr lang="en-US" sz="4800" dirty="0"/>
              <a:t>5:1-6</a:t>
            </a:r>
            <a:endParaRPr lang="en-US" sz="6000" dirty="0"/>
          </a:p>
        </p:txBody>
      </p:sp>
      <p:pic>
        <p:nvPicPr>
          <p:cNvPr id="17410" name="Picture 2" descr="&quot;For yourselves know perfectly that the day of the Lord so cometh as a thief in the night.&quot; - 1 Thessalonians 5:2">
            <a:extLst>
              <a:ext uri="{FF2B5EF4-FFF2-40B4-BE49-F238E27FC236}">
                <a16:creationId xmlns:a16="http://schemas.microsoft.com/office/drawing/2014/main" id="{467AB903-63A0-9CBB-644B-68695347E6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8012" y="202406"/>
            <a:ext cx="64008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6261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03BA4-7E26-3ECB-85EA-9981E91B1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9BDE9C-EEBE-3D86-5919-5F3E6FB0128A}"/>
              </a:ext>
            </a:extLst>
          </p:cNvPr>
          <p:cNvSpPr>
            <a:spLocks noGrp="1"/>
          </p:cNvSpPr>
          <p:nvPr>
            <p:ph type="title"/>
          </p:nvPr>
        </p:nvSpPr>
        <p:spPr>
          <a:xfrm>
            <a:off x="7770812" y="484220"/>
            <a:ext cx="4175115" cy="963579"/>
          </a:xfrm>
        </p:spPr>
        <p:txBody>
          <a:bodyPr/>
          <a:lstStyle/>
          <a:p>
            <a:r>
              <a:rPr lang="en-US" sz="4000" dirty="0"/>
              <a:t>SUMMARY:</a:t>
            </a:r>
            <a:br>
              <a:rPr lang="en-US" sz="4000" dirty="0"/>
            </a:br>
            <a:r>
              <a:rPr lang="en-US" sz="4000" dirty="0"/>
              <a:t>Lessons 6 and 7</a:t>
            </a:r>
          </a:p>
        </p:txBody>
      </p:sp>
      <p:sp>
        <p:nvSpPr>
          <p:cNvPr id="3" name="Content Placeholder 2">
            <a:extLst>
              <a:ext uri="{FF2B5EF4-FFF2-40B4-BE49-F238E27FC236}">
                <a16:creationId xmlns:a16="http://schemas.microsoft.com/office/drawing/2014/main" id="{B8D65EFC-E127-2E63-4668-33B84F7462C5}"/>
              </a:ext>
            </a:extLst>
          </p:cNvPr>
          <p:cNvSpPr>
            <a:spLocks noGrp="1"/>
          </p:cNvSpPr>
          <p:nvPr>
            <p:ph idx="1"/>
          </p:nvPr>
        </p:nvSpPr>
        <p:spPr/>
        <p:txBody>
          <a:bodyPr>
            <a:normAutofit fontScale="92500" lnSpcReduction="10000"/>
          </a:bodyPr>
          <a:lstStyle/>
          <a:p>
            <a:pPr marL="0" indent="0">
              <a:buNone/>
            </a:pPr>
            <a:r>
              <a:rPr lang="en-US" sz="4800" dirty="0"/>
              <a:t>Steps in the Development of the Beast:</a:t>
            </a:r>
          </a:p>
          <a:p>
            <a:r>
              <a:rPr lang="en-US" sz="4000" dirty="0"/>
              <a:t>STEP 1: Accommodation</a:t>
            </a:r>
          </a:p>
          <a:p>
            <a:r>
              <a:rPr lang="en-US" sz="4000" dirty="0"/>
              <a:t>STEP 2: Social Expediency</a:t>
            </a:r>
          </a:p>
          <a:p>
            <a:r>
              <a:rPr lang="en-US" sz="4000" dirty="0"/>
              <a:t>STEP 3: Authority</a:t>
            </a:r>
          </a:p>
          <a:p>
            <a:r>
              <a:rPr lang="en-US" sz="4000" dirty="0"/>
              <a:t>STEP 4:  Union</a:t>
            </a:r>
          </a:p>
          <a:p>
            <a:r>
              <a:rPr lang="en-US" sz="4000" dirty="0"/>
              <a:t>STEP 5:  Patronage</a:t>
            </a:r>
          </a:p>
          <a:p>
            <a:r>
              <a:rPr lang="en-US" sz="4000" dirty="0"/>
              <a:t>STEP 6:  Enforcement </a:t>
            </a:r>
          </a:p>
          <a:p>
            <a:r>
              <a:rPr lang="en-US" sz="4000" dirty="0"/>
              <a:t>STEP 7:  Moralization</a:t>
            </a:r>
          </a:p>
        </p:txBody>
      </p:sp>
      <p:pic>
        <p:nvPicPr>
          <p:cNvPr id="1026" name="Picture 2" descr="The Antichrist Beast of Revelation 13 | by Stevenkerchhoff | Medium">
            <a:extLst>
              <a:ext uri="{FF2B5EF4-FFF2-40B4-BE49-F238E27FC236}">
                <a16:creationId xmlns:a16="http://schemas.microsoft.com/office/drawing/2014/main" id="{7E22527E-E6F4-2FBA-5B99-96C82DBC36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770812" y="16764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4662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C3E1D-39DE-3C52-F865-AE3012100AB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752B493-4DF9-684E-1D63-D81D7A25D5DB}"/>
              </a:ext>
            </a:extLst>
          </p:cNvPr>
          <p:cNvSpPr>
            <a:spLocks noGrp="1"/>
          </p:cNvSpPr>
          <p:nvPr>
            <p:ph type="title"/>
          </p:nvPr>
        </p:nvSpPr>
        <p:spPr>
          <a:xfrm>
            <a:off x="914161" y="381001"/>
            <a:ext cx="10360501" cy="2743199"/>
          </a:xfrm>
        </p:spPr>
        <p:txBody>
          <a:bodyPr>
            <a:noAutofit/>
          </a:bodyPr>
          <a:lstStyle/>
          <a:p>
            <a:pPr lvl="0"/>
            <a:r>
              <a:rPr lang="en-US" sz="5400" dirty="0"/>
              <a:t>1. What Government have we proved to be represented by the second beast of Revelation 13?</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5623258E-DFEB-5E50-9DD1-610DB88B7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62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2C2CF-9C21-35E2-1896-ED08A8ADB7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54003D1-5818-3A53-7DAD-168866E22019}"/>
              </a:ext>
            </a:extLst>
          </p:cNvPr>
          <p:cNvSpPr>
            <a:spLocks noGrp="1"/>
          </p:cNvSpPr>
          <p:nvPr>
            <p:ph type="body" sz="half" idx="2"/>
          </p:nvPr>
        </p:nvSpPr>
        <p:spPr>
          <a:xfrm>
            <a:off x="7759699" y="1651000"/>
            <a:ext cx="4114800" cy="4800600"/>
          </a:xfrm>
        </p:spPr>
        <p:txBody>
          <a:bodyPr>
            <a:noAutofit/>
          </a:bodyPr>
          <a:lstStyle/>
          <a:p>
            <a:r>
              <a:rPr lang="en-US" sz="4000" b="1" baseline="30000" dirty="0"/>
              <a:t>11 </a:t>
            </a:r>
            <a:r>
              <a:rPr lang="en-US" sz="4000" dirty="0"/>
              <a:t>And I beheld another beast coming up out of the earth; and he had two horns like a lamb, and he </a:t>
            </a:r>
            <a:r>
              <a:rPr lang="en-US" sz="4000" dirty="0" err="1"/>
              <a:t>spake</a:t>
            </a:r>
            <a:r>
              <a:rPr lang="en-US" sz="4000" dirty="0"/>
              <a:t> as a dragon.</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822AA5F-9B0A-502D-638B-EC7A6D1B908E}"/>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800" dirty="0"/>
              <a:t>13:11</a:t>
            </a:r>
            <a:endParaRPr lang="en-US" sz="8000" dirty="0"/>
          </a:p>
        </p:txBody>
      </p:sp>
      <p:pic>
        <p:nvPicPr>
          <p:cNvPr id="18436" name="Picture 4" descr="Blog Archives - God's Character Ministires">
            <a:extLst>
              <a:ext uri="{FF2B5EF4-FFF2-40B4-BE49-F238E27FC236}">
                <a16:creationId xmlns:a16="http://schemas.microsoft.com/office/drawing/2014/main" id="{CA2F35F2-418F-B77E-E93B-3312AFD6DAF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1963" y="685800"/>
            <a:ext cx="7310628"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2417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51CD0-965B-4266-9BD0-256E2EB9EE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4D445E-5673-E2E1-BEB6-4F1A2595BE47}"/>
              </a:ext>
            </a:extLst>
          </p:cNvPr>
          <p:cNvSpPr>
            <a:spLocks noGrp="1"/>
          </p:cNvSpPr>
          <p:nvPr>
            <p:ph type="title"/>
          </p:nvPr>
        </p:nvSpPr>
        <p:spPr>
          <a:xfrm>
            <a:off x="7827084" y="228600"/>
            <a:ext cx="3961368" cy="1727200"/>
          </a:xfrm>
        </p:spPr>
        <p:txBody>
          <a:bodyPr>
            <a:noAutofit/>
          </a:bodyPr>
          <a:lstStyle/>
          <a:p>
            <a:r>
              <a:rPr lang="en-US" sz="4800" dirty="0"/>
              <a:t>Rising from the Earth</a:t>
            </a:r>
            <a:endParaRPr lang="en-US" sz="5400" i="1" dirty="0"/>
          </a:p>
        </p:txBody>
      </p:sp>
      <p:sp>
        <p:nvSpPr>
          <p:cNvPr id="6" name="TextBox 5">
            <a:extLst>
              <a:ext uri="{FF2B5EF4-FFF2-40B4-BE49-F238E27FC236}">
                <a16:creationId xmlns:a16="http://schemas.microsoft.com/office/drawing/2014/main" id="{3FFB836D-7977-5774-F10D-BC77FB41374F}"/>
              </a:ext>
            </a:extLst>
          </p:cNvPr>
          <p:cNvSpPr txBox="1"/>
          <p:nvPr/>
        </p:nvSpPr>
        <p:spPr>
          <a:xfrm>
            <a:off x="400372" y="782121"/>
            <a:ext cx="7010400" cy="5293757"/>
          </a:xfrm>
          <a:prstGeom prst="rect">
            <a:avLst/>
          </a:prstGeom>
          <a:noFill/>
        </p:spPr>
        <p:txBody>
          <a:bodyPr wrap="square">
            <a:spAutoFit/>
          </a:bodyPr>
          <a:lstStyle/>
          <a:p>
            <a:r>
              <a:rPr lang="en-US" sz="3600" dirty="0"/>
              <a:t>Earlier beasts rise from the “sea” (crowded nations — Daniel 7:2–3).</a:t>
            </a:r>
          </a:p>
          <a:p>
            <a:endParaRPr lang="en-US" sz="1800" dirty="0"/>
          </a:p>
          <a:p>
            <a:r>
              <a:rPr lang="en-US" sz="3600" dirty="0"/>
              <a:t>“Earth” suggests:</a:t>
            </a:r>
          </a:p>
          <a:p>
            <a:pPr marL="571500" indent="-571500">
              <a:buFont typeface="Arial" panose="020B0604020202020204" pitchFamily="34" charset="0"/>
              <a:buChar char="•"/>
            </a:pPr>
            <a:r>
              <a:rPr lang="en-US" sz="3600" dirty="0"/>
              <a:t>Sparse population</a:t>
            </a:r>
          </a:p>
          <a:p>
            <a:pPr marL="571500" indent="-571500">
              <a:buFont typeface="Arial" panose="020B0604020202020204" pitchFamily="34" charset="0"/>
              <a:buChar char="•"/>
            </a:pPr>
            <a:r>
              <a:rPr lang="en-US" sz="3600" dirty="0"/>
              <a:t>New territory</a:t>
            </a:r>
          </a:p>
          <a:p>
            <a:pPr marL="571500" indent="-571500">
              <a:buFont typeface="Arial" panose="020B0604020202020204" pitchFamily="34" charset="0"/>
              <a:buChar char="•"/>
            </a:pPr>
            <a:r>
              <a:rPr lang="en-US" sz="3600" dirty="0"/>
              <a:t>Not arising from old European power struggles</a:t>
            </a:r>
          </a:p>
          <a:p>
            <a:endParaRPr lang="en-US" sz="3200" dirty="0"/>
          </a:p>
          <a:p>
            <a:r>
              <a:rPr lang="en-US" sz="3600" dirty="0"/>
              <a:t>Implies a New World setting.</a:t>
            </a:r>
            <a:endParaRPr lang="en-US" sz="4000" dirty="0"/>
          </a:p>
        </p:txBody>
      </p:sp>
      <p:pic>
        <p:nvPicPr>
          <p:cNvPr id="19460" name="Picture 4" descr="The Beast from the Earth – Mayfair Bible Church">
            <a:extLst>
              <a:ext uri="{FF2B5EF4-FFF2-40B4-BE49-F238E27FC236}">
                <a16:creationId xmlns:a16="http://schemas.microsoft.com/office/drawing/2014/main" id="{DFE6A18F-716D-ED41-1141-A5A6ADFBF7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045"/>
          <a:stretch>
            <a:fillRect/>
          </a:stretch>
        </p:blipFill>
        <p:spPr bwMode="auto">
          <a:xfrm>
            <a:off x="7923212" y="1926491"/>
            <a:ext cx="3961368" cy="4669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576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BCDED-0DA2-3470-82B5-3703EDA20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B6030F-81A9-4E32-BA97-D2985F4477F3}"/>
              </a:ext>
            </a:extLst>
          </p:cNvPr>
          <p:cNvSpPr>
            <a:spLocks noGrp="1"/>
          </p:cNvSpPr>
          <p:nvPr>
            <p:ph type="title"/>
          </p:nvPr>
        </p:nvSpPr>
        <p:spPr>
          <a:xfrm>
            <a:off x="7827084" y="228600"/>
            <a:ext cx="3961368" cy="1981200"/>
          </a:xfrm>
        </p:spPr>
        <p:txBody>
          <a:bodyPr>
            <a:noAutofit/>
          </a:bodyPr>
          <a:lstStyle/>
          <a:p>
            <a:r>
              <a:rPr lang="en-US" sz="4800" dirty="0"/>
              <a:t>When the First Beast is wounded</a:t>
            </a:r>
            <a:endParaRPr lang="en-US" sz="5400" i="1" dirty="0"/>
          </a:p>
        </p:txBody>
      </p:sp>
      <p:sp>
        <p:nvSpPr>
          <p:cNvPr id="6" name="TextBox 5">
            <a:extLst>
              <a:ext uri="{FF2B5EF4-FFF2-40B4-BE49-F238E27FC236}">
                <a16:creationId xmlns:a16="http://schemas.microsoft.com/office/drawing/2014/main" id="{B1425855-5D70-24A8-E4D7-45187849FE75}"/>
              </a:ext>
            </a:extLst>
          </p:cNvPr>
          <p:cNvSpPr txBox="1"/>
          <p:nvPr/>
        </p:nvSpPr>
        <p:spPr>
          <a:xfrm>
            <a:off x="400372" y="782121"/>
            <a:ext cx="7010400" cy="5632311"/>
          </a:xfrm>
          <a:prstGeom prst="rect">
            <a:avLst/>
          </a:prstGeom>
          <a:noFill/>
        </p:spPr>
        <p:txBody>
          <a:bodyPr wrap="square">
            <a:spAutoFit/>
          </a:bodyPr>
          <a:lstStyle/>
          <a:p>
            <a:r>
              <a:rPr lang="en-US" sz="3600" dirty="0"/>
              <a:t>The Papacy’s temporal power is broken in 1798.</a:t>
            </a:r>
          </a:p>
          <a:p>
            <a:pPr marL="571500" indent="-571500">
              <a:buFont typeface="Arial" panose="020B0604020202020204" pitchFamily="34" charset="0"/>
              <a:buChar char="•"/>
            </a:pPr>
            <a:r>
              <a:rPr lang="en-US" sz="3600" dirty="0"/>
              <a:t>What power rises to prominence in that same window?</a:t>
            </a:r>
          </a:p>
          <a:p>
            <a:r>
              <a:rPr lang="en-US" sz="3600" dirty="0"/>
              <a:t> 	</a:t>
            </a:r>
            <a:r>
              <a:rPr lang="en-US" sz="3600" dirty="0">
                <a:solidFill>
                  <a:schemeClr val="tx2">
                    <a:lumMod val="90000"/>
                  </a:schemeClr>
                </a:solidFill>
              </a:rPr>
              <a:t>The United States.</a:t>
            </a:r>
          </a:p>
          <a:p>
            <a:endParaRPr lang="en-US" sz="3600" dirty="0"/>
          </a:p>
          <a:p>
            <a:pPr marL="571500" indent="-571500">
              <a:buFont typeface="Arial" panose="020B0604020202020204" pitchFamily="34" charset="0"/>
              <a:buChar char="•"/>
            </a:pPr>
            <a:r>
              <a:rPr lang="en-US" sz="3600" dirty="0"/>
              <a:t>Not medieval.</a:t>
            </a:r>
          </a:p>
          <a:p>
            <a:pPr marL="571500" indent="-571500">
              <a:buFont typeface="Arial" panose="020B0604020202020204" pitchFamily="34" charset="0"/>
              <a:buChar char="•"/>
            </a:pPr>
            <a:r>
              <a:rPr lang="en-US" sz="3600" dirty="0"/>
              <a:t>Not ancient.</a:t>
            </a:r>
          </a:p>
          <a:p>
            <a:pPr marL="571500" indent="-571500">
              <a:buFont typeface="Arial" panose="020B0604020202020204" pitchFamily="34" charset="0"/>
              <a:buChar char="•"/>
            </a:pPr>
            <a:r>
              <a:rPr lang="en-US" sz="3600" dirty="0"/>
              <a:t>Modern.</a:t>
            </a:r>
          </a:p>
        </p:txBody>
      </p:sp>
      <p:pic>
        <p:nvPicPr>
          <p:cNvPr id="20482" name="Picture 2" descr="1 “His Deadly Wound was Healed” (Some Interpretive Options of Revelation  13:3) Pastor Kelly Sensenig The Bible reveals in Re">
            <a:extLst>
              <a:ext uri="{FF2B5EF4-FFF2-40B4-BE49-F238E27FC236}">
                <a16:creationId xmlns:a16="http://schemas.microsoft.com/office/drawing/2014/main" id="{C8E028AC-293D-DE65-8916-75ADF27B2A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79" t="-897" r="52518" b="897"/>
          <a:stretch>
            <a:fillRect/>
          </a:stretch>
        </p:blipFill>
        <p:spPr bwMode="auto">
          <a:xfrm>
            <a:off x="7923212" y="2057400"/>
            <a:ext cx="3505201"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3479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8B207-9B00-3BD3-93B7-47657A526E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F4A89-EAC3-BED3-C061-A0AA9439CE63}"/>
              </a:ext>
            </a:extLst>
          </p:cNvPr>
          <p:cNvSpPr>
            <a:spLocks noGrp="1"/>
          </p:cNvSpPr>
          <p:nvPr>
            <p:ph type="title"/>
          </p:nvPr>
        </p:nvSpPr>
        <p:spPr>
          <a:xfrm>
            <a:off x="7827084" y="228600"/>
            <a:ext cx="3961368" cy="1981200"/>
          </a:xfrm>
        </p:spPr>
        <p:txBody>
          <a:bodyPr>
            <a:noAutofit/>
          </a:bodyPr>
          <a:lstStyle/>
          <a:p>
            <a:r>
              <a:rPr lang="en-US" sz="4800" dirty="0"/>
              <a:t>Two Horns like a Lamb</a:t>
            </a:r>
            <a:endParaRPr lang="en-US" sz="5400" i="1" dirty="0"/>
          </a:p>
        </p:txBody>
      </p:sp>
      <p:sp>
        <p:nvSpPr>
          <p:cNvPr id="6" name="TextBox 5">
            <a:extLst>
              <a:ext uri="{FF2B5EF4-FFF2-40B4-BE49-F238E27FC236}">
                <a16:creationId xmlns:a16="http://schemas.microsoft.com/office/drawing/2014/main" id="{6D7CF4A5-69B6-39B7-0225-4F1907CA7C45}"/>
              </a:ext>
            </a:extLst>
          </p:cNvPr>
          <p:cNvSpPr txBox="1"/>
          <p:nvPr/>
        </p:nvSpPr>
        <p:spPr>
          <a:xfrm>
            <a:off x="377708" y="335845"/>
            <a:ext cx="7010400" cy="5632311"/>
          </a:xfrm>
          <a:prstGeom prst="rect">
            <a:avLst/>
          </a:prstGeom>
          <a:noFill/>
        </p:spPr>
        <p:txBody>
          <a:bodyPr wrap="square">
            <a:spAutoFit/>
          </a:bodyPr>
          <a:lstStyle/>
          <a:p>
            <a:r>
              <a:rPr lang="en-US" sz="3600" dirty="0"/>
              <a:t>Two lamblike principles historically understood as:</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r>
              <a:rPr lang="en-US" sz="3600" dirty="0"/>
              <a:t>A government without a king:  Civil liberty (Republicanism)</a:t>
            </a:r>
          </a:p>
          <a:p>
            <a:pPr marL="571500" indent="-571500">
              <a:buFont typeface="Arial" panose="020B0604020202020204" pitchFamily="34" charset="0"/>
              <a:buChar char="•"/>
            </a:pPr>
            <a:r>
              <a:rPr lang="en-US" sz="3600" dirty="0"/>
              <a:t>A church without a pope: Religious liberty (Protestantism)</a:t>
            </a:r>
          </a:p>
          <a:p>
            <a:pPr marL="571500" indent="-571500">
              <a:buFont typeface="Arial" panose="020B0604020202020204" pitchFamily="34" charset="0"/>
              <a:buChar char="•"/>
            </a:pPr>
            <a:endParaRPr lang="en-US" sz="3600" dirty="0"/>
          </a:p>
          <a:p>
            <a:r>
              <a:rPr lang="en-US" sz="3600" dirty="0"/>
              <a:t>Not perfect — but foundational.</a:t>
            </a:r>
          </a:p>
        </p:txBody>
      </p:sp>
      <p:pic>
        <p:nvPicPr>
          <p:cNvPr id="21506" name="Picture 2" descr="They Worship the Beast - Elisha's Outcast Eagles">
            <a:extLst>
              <a:ext uri="{FF2B5EF4-FFF2-40B4-BE49-F238E27FC236}">
                <a16:creationId xmlns:a16="http://schemas.microsoft.com/office/drawing/2014/main" id="{1B2183D4-E01F-3C78-6C7A-C95DB94BFA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56" r="15438"/>
          <a:stretch>
            <a:fillRect/>
          </a:stretch>
        </p:blipFill>
        <p:spPr bwMode="auto">
          <a:xfrm>
            <a:off x="7901915" y="2362200"/>
            <a:ext cx="3811705" cy="4038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8583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32384-B44D-7137-3AD5-37E3DC8E83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71DECB-4C90-6318-86B2-4F7A99CE99A2}"/>
              </a:ext>
            </a:extLst>
          </p:cNvPr>
          <p:cNvSpPr>
            <a:spLocks noGrp="1"/>
          </p:cNvSpPr>
          <p:nvPr>
            <p:ph type="title"/>
          </p:nvPr>
        </p:nvSpPr>
        <p:spPr>
          <a:xfrm>
            <a:off x="7827084" y="228600"/>
            <a:ext cx="3961368" cy="1981200"/>
          </a:xfrm>
        </p:spPr>
        <p:txBody>
          <a:bodyPr>
            <a:noAutofit/>
          </a:bodyPr>
          <a:lstStyle/>
          <a:p>
            <a:r>
              <a:rPr lang="en-US" sz="4800" dirty="0"/>
              <a:t>Speaks as a Dragon</a:t>
            </a:r>
            <a:endParaRPr lang="en-US" sz="5400" i="1" dirty="0"/>
          </a:p>
        </p:txBody>
      </p:sp>
      <p:sp>
        <p:nvSpPr>
          <p:cNvPr id="6" name="TextBox 5">
            <a:extLst>
              <a:ext uri="{FF2B5EF4-FFF2-40B4-BE49-F238E27FC236}">
                <a16:creationId xmlns:a16="http://schemas.microsoft.com/office/drawing/2014/main" id="{D20B74DA-1B1A-E9C1-55FF-DECDFFFCAAD1}"/>
              </a:ext>
            </a:extLst>
          </p:cNvPr>
          <p:cNvSpPr txBox="1"/>
          <p:nvPr/>
        </p:nvSpPr>
        <p:spPr>
          <a:xfrm>
            <a:off x="377708" y="335845"/>
            <a:ext cx="7010400" cy="6001643"/>
          </a:xfrm>
          <a:prstGeom prst="rect">
            <a:avLst/>
          </a:prstGeom>
          <a:noFill/>
        </p:spPr>
        <p:txBody>
          <a:bodyPr wrap="square">
            <a:spAutoFit/>
          </a:bodyPr>
          <a:lstStyle/>
          <a:p>
            <a:r>
              <a:rPr lang="en-US" sz="4800" dirty="0"/>
              <a:t>The dragon in Revelation represents coercive authority opposed to God.</a:t>
            </a:r>
          </a:p>
          <a:p>
            <a:endParaRPr lang="en-US" sz="4800" dirty="0"/>
          </a:p>
          <a:p>
            <a:r>
              <a:rPr lang="en-US" sz="4800" dirty="0"/>
              <a:t>So this power begins gently…</a:t>
            </a:r>
            <a:br>
              <a:rPr lang="en-US" sz="4800" dirty="0"/>
            </a:br>
            <a:r>
              <a:rPr lang="en-US" sz="4800" dirty="0"/>
              <a:t>But later exercises </a:t>
            </a:r>
            <a:r>
              <a:rPr lang="en-US" sz="4800" dirty="0">
                <a:solidFill>
                  <a:schemeClr val="tx2">
                    <a:lumMod val="90000"/>
                  </a:schemeClr>
                </a:solidFill>
              </a:rPr>
              <a:t>enforcing</a:t>
            </a:r>
            <a:r>
              <a:rPr lang="en-US" sz="4800" dirty="0"/>
              <a:t> authority.</a:t>
            </a:r>
          </a:p>
        </p:txBody>
      </p:sp>
      <p:pic>
        <p:nvPicPr>
          <p:cNvPr id="22530" name="Picture 2" descr="What Does the &quot;Mark&quot; in Revelation Really Mean? - Sound Of Heaven">
            <a:extLst>
              <a:ext uri="{FF2B5EF4-FFF2-40B4-BE49-F238E27FC236}">
                <a16:creationId xmlns:a16="http://schemas.microsoft.com/office/drawing/2014/main" id="{5BD4902A-38F9-66CC-F050-180A8CEF61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737" r="17089"/>
          <a:stretch>
            <a:fillRect/>
          </a:stretch>
        </p:blipFill>
        <p:spPr bwMode="auto">
          <a:xfrm>
            <a:off x="7827084" y="2342798"/>
            <a:ext cx="4134728" cy="4167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208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4A1FB-3545-EE4C-0B49-86B1469BB32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1B291AA-0923-4848-2648-CB63D7130BE9}"/>
              </a:ext>
            </a:extLst>
          </p:cNvPr>
          <p:cNvSpPr>
            <a:spLocks noGrp="1"/>
          </p:cNvSpPr>
          <p:nvPr>
            <p:ph type="title"/>
          </p:nvPr>
        </p:nvSpPr>
        <p:spPr>
          <a:xfrm>
            <a:off x="914161" y="381001"/>
            <a:ext cx="10360501" cy="1676399"/>
          </a:xfrm>
        </p:spPr>
        <p:txBody>
          <a:bodyPr>
            <a:noAutofit/>
          </a:bodyPr>
          <a:lstStyle/>
          <a:p>
            <a:pPr lvl="0"/>
            <a:r>
              <a:rPr lang="en-US" sz="5400" dirty="0"/>
              <a:t>2. What power is to be exercised by this beast?</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81C2DC5D-2BEC-7A28-ADE2-54A7D2ED0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A6223F6-EE56-383B-EE77-F6C176CFC553}"/>
              </a:ext>
            </a:extLst>
          </p:cNvPr>
          <p:cNvSpPr txBox="1"/>
          <p:nvPr/>
        </p:nvSpPr>
        <p:spPr>
          <a:xfrm>
            <a:off x="914161" y="2209800"/>
            <a:ext cx="5180251" cy="1200329"/>
          </a:xfrm>
          <a:prstGeom prst="rect">
            <a:avLst/>
          </a:prstGeom>
          <a:noFill/>
        </p:spPr>
        <p:txBody>
          <a:bodyPr wrap="square" rtlCol="0">
            <a:spAutoFit/>
          </a:bodyPr>
          <a:lstStyle/>
          <a:p>
            <a:pPr>
              <a:lnSpc>
                <a:spcPct val="90000"/>
              </a:lnSpc>
            </a:pPr>
            <a:r>
              <a:rPr lang="en-US" sz="4000" i="1" dirty="0"/>
              <a:t>Revelation 13:12, first clause</a:t>
            </a:r>
          </a:p>
        </p:txBody>
      </p:sp>
    </p:spTree>
    <p:extLst>
      <p:ext uri="{BB962C8B-B14F-4D97-AF65-F5344CB8AC3E}">
        <p14:creationId xmlns:p14="http://schemas.microsoft.com/office/powerpoint/2010/main" val="19096995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39B05-1F6B-015E-6C70-3CA5D7E6950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E3BEA23-F631-4FF8-2F03-D80808C25048}"/>
              </a:ext>
            </a:extLst>
          </p:cNvPr>
          <p:cNvSpPr>
            <a:spLocks noGrp="1"/>
          </p:cNvSpPr>
          <p:nvPr>
            <p:ph type="body" sz="half" idx="2"/>
          </p:nvPr>
        </p:nvSpPr>
        <p:spPr>
          <a:xfrm>
            <a:off x="7759699" y="1651000"/>
            <a:ext cx="4114800" cy="4800600"/>
          </a:xfrm>
        </p:spPr>
        <p:txBody>
          <a:bodyPr>
            <a:noAutofit/>
          </a:bodyPr>
          <a:lstStyle/>
          <a:p>
            <a:r>
              <a:rPr lang="en-US" sz="3200" b="1" baseline="30000" dirty="0"/>
              <a:t>12 </a:t>
            </a:r>
            <a:r>
              <a:rPr lang="en-US" sz="3200" dirty="0"/>
              <a:t>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0EFE425-7365-F26B-F5F7-234F0E02F575}"/>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800" dirty="0"/>
              <a:t>13:12</a:t>
            </a:r>
            <a:endParaRPr lang="en-US" sz="8000" dirty="0"/>
          </a:p>
        </p:txBody>
      </p:sp>
      <p:pic>
        <p:nvPicPr>
          <p:cNvPr id="23556" name="Picture 4" descr="The Lamb that speaks like a Dragon">
            <a:extLst>
              <a:ext uri="{FF2B5EF4-FFF2-40B4-BE49-F238E27FC236}">
                <a16:creationId xmlns:a16="http://schemas.microsoft.com/office/drawing/2014/main" id="{71099D0A-D57A-8721-AF35-29CF3192834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040" y="762000"/>
            <a:ext cx="7214017"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3738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D7799-7B75-2CAE-FAFD-81F01D1AA9B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9FED00C-52EF-859C-01FD-6C99B461F236}"/>
              </a:ext>
            </a:extLst>
          </p:cNvPr>
          <p:cNvSpPr>
            <a:spLocks noGrp="1"/>
          </p:cNvSpPr>
          <p:nvPr>
            <p:ph type="title"/>
          </p:nvPr>
        </p:nvSpPr>
        <p:spPr>
          <a:xfrm>
            <a:off x="914161" y="381001"/>
            <a:ext cx="10360501" cy="1676399"/>
          </a:xfrm>
        </p:spPr>
        <p:txBody>
          <a:bodyPr>
            <a:noAutofit/>
          </a:bodyPr>
          <a:lstStyle/>
          <a:p>
            <a:pPr lvl="0"/>
            <a:r>
              <a:rPr lang="en-US" sz="5400" dirty="0"/>
              <a:t>3. For what purpose does he use this power?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3C9D028F-0907-F2D5-C3AA-A40602AE7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1CA8D27-53A8-D0ED-F46B-FE3E3E4F077D}"/>
              </a:ext>
            </a:extLst>
          </p:cNvPr>
          <p:cNvSpPr txBox="1"/>
          <p:nvPr/>
        </p:nvSpPr>
        <p:spPr>
          <a:xfrm>
            <a:off x="914161" y="2209800"/>
            <a:ext cx="5180251" cy="1200329"/>
          </a:xfrm>
          <a:prstGeom prst="rect">
            <a:avLst/>
          </a:prstGeom>
          <a:noFill/>
        </p:spPr>
        <p:txBody>
          <a:bodyPr wrap="square" rtlCol="0">
            <a:spAutoFit/>
          </a:bodyPr>
          <a:lstStyle/>
          <a:p>
            <a:pPr>
              <a:lnSpc>
                <a:spcPct val="90000"/>
              </a:lnSpc>
            </a:pPr>
            <a:r>
              <a:rPr lang="en-US" sz="4000" i="1" dirty="0"/>
              <a:t>Revelation 13:12, last part</a:t>
            </a:r>
          </a:p>
        </p:txBody>
      </p:sp>
    </p:spTree>
    <p:extLst>
      <p:ext uri="{BB962C8B-B14F-4D97-AF65-F5344CB8AC3E}">
        <p14:creationId xmlns:p14="http://schemas.microsoft.com/office/powerpoint/2010/main" val="5877242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CC96A-53C1-64B5-46DE-9EAEB4B18D4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E4E35D-F55C-6C8D-8A5F-1AADD51F9F27}"/>
              </a:ext>
            </a:extLst>
          </p:cNvPr>
          <p:cNvSpPr>
            <a:spLocks noGrp="1"/>
          </p:cNvSpPr>
          <p:nvPr>
            <p:ph type="body" sz="half" idx="2"/>
          </p:nvPr>
        </p:nvSpPr>
        <p:spPr>
          <a:xfrm>
            <a:off x="7759699" y="1651000"/>
            <a:ext cx="4114800" cy="4800600"/>
          </a:xfrm>
        </p:spPr>
        <p:txBody>
          <a:bodyPr>
            <a:noAutofit/>
          </a:bodyPr>
          <a:lstStyle/>
          <a:p>
            <a:r>
              <a:rPr lang="en-US" sz="3200" b="1" baseline="30000" dirty="0"/>
              <a:t>12 </a:t>
            </a:r>
            <a:r>
              <a:rPr lang="en-US" sz="3200" dirty="0"/>
              <a:t>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BD97237-A435-32D6-9951-7392CC9B21B5}"/>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800" dirty="0"/>
              <a:t>13:12</a:t>
            </a:r>
            <a:endParaRPr lang="en-US" sz="8000" dirty="0"/>
          </a:p>
        </p:txBody>
      </p:sp>
      <p:pic>
        <p:nvPicPr>
          <p:cNvPr id="24578" name="Picture 2" descr="What Is the Seven-Headed Wild Beast of Revelation 13? | Bible Questions">
            <a:extLst>
              <a:ext uri="{FF2B5EF4-FFF2-40B4-BE49-F238E27FC236}">
                <a16:creationId xmlns:a16="http://schemas.microsoft.com/office/drawing/2014/main" id="{2FEB8E32-36AB-409E-F818-5BFDF3ACD49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212" r="18940"/>
          <a:stretch>
            <a:fillRect/>
          </a:stretch>
        </p:blipFill>
        <p:spPr bwMode="auto">
          <a:xfrm>
            <a:off x="303213" y="460766"/>
            <a:ext cx="7105772" cy="5936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0226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3D21D-5B0C-34DA-FFF7-F682C56482B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24B256D-8085-F3CE-5EF4-BABDAF2032E9}"/>
              </a:ext>
            </a:extLst>
          </p:cNvPr>
          <p:cNvSpPr>
            <a:spLocks noGrp="1"/>
          </p:cNvSpPr>
          <p:nvPr>
            <p:ph type="title"/>
          </p:nvPr>
        </p:nvSpPr>
        <p:spPr>
          <a:xfrm>
            <a:off x="914161" y="381001"/>
            <a:ext cx="10360501" cy="2362199"/>
          </a:xfrm>
        </p:spPr>
        <p:txBody>
          <a:bodyPr>
            <a:noAutofit/>
          </a:bodyPr>
          <a:lstStyle/>
          <a:p>
            <a:pPr lvl="0"/>
            <a:r>
              <a:rPr lang="en-US" sz="5400" dirty="0"/>
              <a:t>4. What is said by him to them that dwell on the earth?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316B15DF-30B9-DE8D-F119-96F44BFE82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6ADBFFF-DE55-5F2E-77F1-CCF375AAB698}"/>
              </a:ext>
            </a:extLst>
          </p:cNvPr>
          <p:cNvSpPr txBox="1"/>
          <p:nvPr/>
        </p:nvSpPr>
        <p:spPr>
          <a:xfrm>
            <a:off x="914161" y="2950032"/>
            <a:ext cx="5180251" cy="1200329"/>
          </a:xfrm>
          <a:prstGeom prst="rect">
            <a:avLst/>
          </a:prstGeom>
          <a:noFill/>
        </p:spPr>
        <p:txBody>
          <a:bodyPr wrap="square" rtlCol="0">
            <a:spAutoFit/>
          </a:bodyPr>
          <a:lstStyle/>
          <a:p>
            <a:pPr>
              <a:lnSpc>
                <a:spcPct val="90000"/>
              </a:lnSpc>
            </a:pPr>
            <a:r>
              <a:rPr lang="en-US" sz="4000" i="1" dirty="0"/>
              <a:t>Revelation 14:9, last part</a:t>
            </a:r>
          </a:p>
        </p:txBody>
      </p:sp>
    </p:spTree>
    <p:extLst>
      <p:ext uri="{BB962C8B-B14F-4D97-AF65-F5344CB8AC3E}">
        <p14:creationId xmlns:p14="http://schemas.microsoft.com/office/powerpoint/2010/main" val="18091270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1992274"/>
            <a:ext cx="10134600" cy="1893926"/>
          </a:xfrm>
        </p:spPr>
        <p:txBody>
          <a:bodyPr>
            <a:normAutofit/>
          </a:bodyPr>
          <a:lstStyle/>
          <a:p>
            <a:r>
              <a:rPr lang="en-US" sz="5400" dirty="0"/>
              <a:t>The Third Angel’s Message</a:t>
            </a:r>
            <a:br>
              <a:rPr lang="en-US" dirty="0"/>
            </a:br>
            <a:r>
              <a:rPr lang="en-US" sz="3200" dirty="0"/>
              <a:t>Lesson 8:  The Making of the Image of the Beast</a:t>
            </a:r>
            <a:endParaRPr lang="en-US" dirty="0"/>
          </a:p>
        </p:txBody>
      </p:sp>
      <p:sp>
        <p:nvSpPr>
          <p:cNvPr id="2" name="Subtitle 1"/>
          <p:cNvSpPr>
            <a:spLocks noGrp="1"/>
          </p:cNvSpPr>
          <p:nvPr>
            <p:ph type="subTitle" idx="1"/>
          </p:nvPr>
        </p:nvSpPr>
        <p:spPr/>
        <p:txBody>
          <a:bodyPr>
            <a:normAutofit/>
          </a:bodyPr>
          <a:lstStyle/>
          <a:p>
            <a:r>
              <a:rPr lang="en-US" b="1" dirty="0"/>
              <a:t>August 25,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8,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351F8-8A68-D2C4-79C0-DC31719424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B1A477-FCF6-B7D7-CD0E-0B920FB6976F}"/>
              </a:ext>
            </a:extLst>
          </p:cNvPr>
          <p:cNvSpPr>
            <a:spLocks noGrp="1"/>
          </p:cNvSpPr>
          <p:nvPr>
            <p:ph type="body" sz="half" idx="2"/>
          </p:nvPr>
        </p:nvSpPr>
        <p:spPr>
          <a:xfrm>
            <a:off x="7759699" y="1651000"/>
            <a:ext cx="4114800" cy="4800600"/>
          </a:xfrm>
        </p:spPr>
        <p:txBody>
          <a:bodyPr>
            <a:noAutofit/>
          </a:bodyPr>
          <a:lstStyle/>
          <a:p>
            <a:r>
              <a:rPr lang="en-US" sz="3400" b="1" baseline="30000" dirty="0"/>
              <a:t>9 </a:t>
            </a:r>
            <a:r>
              <a:rPr lang="en-US" sz="3400" dirty="0"/>
              <a:t>And the third angel followed them, saying with a loud voice, If any man worship the beast and his image, and receive his mark in his forehead, or in his hand,</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B1710C1-80DE-A6FF-B45B-E9A624697060}"/>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800" dirty="0"/>
              <a:t>14:9</a:t>
            </a:r>
            <a:endParaRPr lang="en-US" sz="8000" dirty="0"/>
          </a:p>
        </p:txBody>
      </p:sp>
      <p:pic>
        <p:nvPicPr>
          <p:cNvPr id="25602" name="Picture 2" descr="Three Angels' Messages in Easy Terms">
            <a:extLst>
              <a:ext uri="{FF2B5EF4-FFF2-40B4-BE49-F238E27FC236}">
                <a16:creationId xmlns:a16="http://schemas.microsoft.com/office/drawing/2014/main" id="{0721BB7F-349E-083F-1FF7-3817AE0288F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9299"/>
          <a:stretch>
            <a:fillRect/>
          </a:stretch>
        </p:blipFill>
        <p:spPr bwMode="auto">
          <a:xfrm>
            <a:off x="150812" y="0"/>
            <a:ext cx="7374323"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8751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53FDC-7FEE-C0FA-C054-0244A397CBE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7E3D983-1F9A-B082-B7B8-5CDD0C437D59}"/>
              </a:ext>
            </a:extLst>
          </p:cNvPr>
          <p:cNvSpPr>
            <a:spLocks noGrp="1"/>
          </p:cNvSpPr>
          <p:nvPr>
            <p:ph type="title"/>
          </p:nvPr>
        </p:nvSpPr>
        <p:spPr>
          <a:xfrm>
            <a:off x="914161" y="381001"/>
            <a:ext cx="10360501" cy="2362199"/>
          </a:xfrm>
        </p:spPr>
        <p:txBody>
          <a:bodyPr>
            <a:noAutofit/>
          </a:bodyPr>
          <a:lstStyle/>
          <a:p>
            <a:pPr lvl="0"/>
            <a:r>
              <a:rPr lang="en-US" sz="5400" dirty="0"/>
              <a:t>5. What power is represented by the first beast?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8CE203B3-7EE3-2861-5A6D-B3F018BBD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1FEB605-2CEC-06B7-55B6-5E42FD223228}"/>
              </a:ext>
            </a:extLst>
          </p:cNvPr>
          <p:cNvSpPr txBox="1"/>
          <p:nvPr/>
        </p:nvSpPr>
        <p:spPr>
          <a:xfrm>
            <a:off x="914161" y="2950032"/>
            <a:ext cx="5180251" cy="1311128"/>
          </a:xfrm>
          <a:prstGeom prst="rect">
            <a:avLst/>
          </a:prstGeom>
          <a:noFill/>
        </p:spPr>
        <p:txBody>
          <a:bodyPr wrap="square" rtlCol="0">
            <a:spAutoFit/>
          </a:bodyPr>
          <a:lstStyle/>
          <a:p>
            <a:pPr>
              <a:lnSpc>
                <a:spcPct val="90000"/>
              </a:lnSpc>
            </a:pPr>
            <a:r>
              <a:rPr lang="en-US" sz="4400" b="1" dirty="0"/>
              <a:t>Answer: </a:t>
            </a:r>
            <a:r>
              <a:rPr lang="en-US" sz="4400" dirty="0"/>
              <a:t>The Papacy.</a:t>
            </a:r>
            <a:endParaRPr lang="en-US" sz="4400" i="1" dirty="0"/>
          </a:p>
        </p:txBody>
      </p:sp>
    </p:spTree>
    <p:extLst>
      <p:ext uri="{BB962C8B-B14F-4D97-AF65-F5344CB8AC3E}">
        <p14:creationId xmlns:p14="http://schemas.microsoft.com/office/powerpoint/2010/main" val="16609414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AFA2D-CF76-8661-E0E0-39B40C80539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CEB7246-9469-6472-9F3B-45FC2A76E573}"/>
              </a:ext>
            </a:extLst>
          </p:cNvPr>
          <p:cNvSpPr>
            <a:spLocks noGrp="1"/>
          </p:cNvSpPr>
          <p:nvPr>
            <p:ph type="title"/>
          </p:nvPr>
        </p:nvSpPr>
        <p:spPr>
          <a:xfrm>
            <a:off x="914161" y="381001"/>
            <a:ext cx="10360501" cy="2362199"/>
          </a:xfrm>
        </p:spPr>
        <p:txBody>
          <a:bodyPr>
            <a:noAutofit/>
          </a:bodyPr>
          <a:lstStyle/>
          <a:p>
            <a:pPr lvl="0"/>
            <a:r>
              <a:rPr lang="en-US" sz="5400" dirty="0"/>
              <a:t>6. What have we found to be the great characteristic of the Papacy?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7607C715-AEF0-1A48-F1C0-0DA884422A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AD4922E-ADE5-0320-9647-7668D3402D4F}"/>
              </a:ext>
            </a:extLst>
          </p:cNvPr>
          <p:cNvSpPr txBox="1"/>
          <p:nvPr/>
        </p:nvSpPr>
        <p:spPr>
          <a:xfrm>
            <a:off x="914161" y="2950032"/>
            <a:ext cx="5942251" cy="3416320"/>
          </a:xfrm>
          <a:prstGeom prst="rect">
            <a:avLst/>
          </a:prstGeom>
          <a:noFill/>
        </p:spPr>
        <p:txBody>
          <a:bodyPr wrap="square" rtlCol="0">
            <a:spAutoFit/>
          </a:bodyPr>
          <a:lstStyle/>
          <a:p>
            <a:pPr>
              <a:lnSpc>
                <a:spcPct val="90000"/>
              </a:lnSpc>
            </a:pPr>
            <a:r>
              <a:rPr lang="en-US" sz="4000" b="1" dirty="0"/>
              <a:t>Answer: </a:t>
            </a:r>
            <a:r>
              <a:rPr lang="en-US" sz="4000" dirty="0"/>
              <a:t>The union of Church and State—the Church using the power of the State for the furtherance of its own aims.</a:t>
            </a:r>
            <a:endParaRPr lang="en-US" sz="4000" i="1" dirty="0"/>
          </a:p>
        </p:txBody>
      </p:sp>
    </p:spTree>
    <p:extLst>
      <p:ext uri="{BB962C8B-B14F-4D97-AF65-F5344CB8AC3E}">
        <p14:creationId xmlns:p14="http://schemas.microsoft.com/office/powerpoint/2010/main" val="39489729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4FC6B-46B6-D7F3-A9F9-CD60CDF17B1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E584644-8D45-DA3B-4520-6011C1312A38}"/>
              </a:ext>
            </a:extLst>
          </p:cNvPr>
          <p:cNvSpPr>
            <a:spLocks noGrp="1"/>
          </p:cNvSpPr>
          <p:nvPr>
            <p:ph type="title"/>
          </p:nvPr>
        </p:nvSpPr>
        <p:spPr>
          <a:xfrm>
            <a:off x="914161" y="381001"/>
            <a:ext cx="10360501" cy="1523999"/>
          </a:xfrm>
        </p:spPr>
        <p:txBody>
          <a:bodyPr>
            <a:noAutofit/>
          </a:bodyPr>
          <a:lstStyle/>
          <a:p>
            <a:pPr lvl="0"/>
            <a:r>
              <a:rPr lang="en-US" sz="5400" dirty="0"/>
              <a:t>7. For what then are we to look in this nation?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B6501B3E-DC1B-FC74-4FB8-A7CED155B4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4226E60-D67D-D7FB-31F0-BCE38065E2EE}"/>
              </a:ext>
            </a:extLst>
          </p:cNvPr>
          <p:cNvSpPr txBox="1"/>
          <p:nvPr/>
        </p:nvSpPr>
        <p:spPr>
          <a:xfrm>
            <a:off x="914161" y="1952684"/>
            <a:ext cx="5942251" cy="4524315"/>
          </a:xfrm>
          <a:prstGeom prst="rect">
            <a:avLst/>
          </a:prstGeom>
          <a:noFill/>
        </p:spPr>
        <p:txBody>
          <a:bodyPr wrap="square" rtlCol="0">
            <a:spAutoFit/>
          </a:bodyPr>
          <a:lstStyle/>
          <a:p>
            <a:pPr>
              <a:lnSpc>
                <a:spcPct val="90000"/>
              </a:lnSpc>
            </a:pPr>
            <a:r>
              <a:rPr lang="en-US" sz="4000" b="1" dirty="0"/>
              <a:t>Answer: </a:t>
            </a:r>
            <a:r>
              <a:rPr lang="en-US" sz="4000" dirty="0"/>
              <a:t>For the religious power to exalt itself, to take the place where it shall dominate the civil, and employ the power of the State for the furtherance of its own ends. </a:t>
            </a:r>
            <a:endParaRPr lang="en-US" sz="4000" i="1" dirty="0"/>
          </a:p>
        </p:txBody>
      </p:sp>
    </p:spTree>
    <p:extLst>
      <p:ext uri="{BB962C8B-B14F-4D97-AF65-F5344CB8AC3E}">
        <p14:creationId xmlns:p14="http://schemas.microsoft.com/office/powerpoint/2010/main" val="18402554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072D5-F262-5B10-4CA8-5FDE9AA26D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44F550-E860-90D2-F20F-FDC96F289928}"/>
              </a:ext>
            </a:extLst>
          </p:cNvPr>
          <p:cNvSpPr>
            <a:spLocks noGrp="1"/>
          </p:cNvSpPr>
          <p:nvPr>
            <p:ph type="title"/>
          </p:nvPr>
        </p:nvSpPr>
        <p:spPr>
          <a:xfrm>
            <a:off x="7770812" y="484220"/>
            <a:ext cx="4175115" cy="963579"/>
          </a:xfrm>
        </p:spPr>
        <p:txBody>
          <a:bodyPr/>
          <a:lstStyle/>
          <a:p>
            <a:r>
              <a:rPr lang="en-US" sz="4000" dirty="0"/>
              <a:t>SUMMARY:</a:t>
            </a:r>
            <a:br>
              <a:rPr lang="en-US" sz="4000" dirty="0"/>
            </a:br>
            <a:r>
              <a:rPr lang="en-US" sz="4000" dirty="0"/>
              <a:t>Lessons 6 and 7</a:t>
            </a:r>
          </a:p>
        </p:txBody>
      </p:sp>
      <p:sp>
        <p:nvSpPr>
          <p:cNvPr id="3" name="Content Placeholder 2">
            <a:extLst>
              <a:ext uri="{FF2B5EF4-FFF2-40B4-BE49-F238E27FC236}">
                <a16:creationId xmlns:a16="http://schemas.microsoft.com/office/drawing/2014/main" id="{6BBAD306-2EC5-6BEF-F357-4A71BC327367}"/>
              </a:ext>
            </a:extLst>
          </p:cNvPr>
          <p:cNvSpPr>
            <a:spLocks noGrp="1"/>
          </p:cNvSpPr>
          <p:nvPr>
            <p:ph idx="1"/>
          </p:nvPr>
        </p:nvSpPr>
        <p:spPr/>
        <p:txBody>
          <a:bodyPr>
            <a:normAutofit fontScale="92500" lnSpcReduction="10000"/>
          </a:bodyPr>
          <a:lstStyle/>
          <a:p>
            <a:pPr marL="0" indent="0">
              <a:buNone/>
            </a:pPr>
            <a:r>
              <a:rPr lang="en-US" sz="4800" dirty="0"/>
              <a:t>Steps in the Development of the Beast:</a:t>
            </a:r>
          </a:p>
          <a:p>
            <a:r>
              <a:rPr lang="en-US" sz="4000" dirty="0">
                <a:solidFill>
                  <a:schemeClr val="accent1">
                    <a:lumMod val="40000"/>
                    <a:lumOff val="60000"/>
                  </a:schemeClr>
                </a:solidFill>
              </a:rPr>
              <a:t>STEP 1: Accommodation</a:t>
            </a:r>
          </a:p>
          <a:p>
            <a:r>
              <a:rPr lang="en-US" sz="4000" dirty="0"/>
              <a:t>STEP 2: Social Expediency</a:t>
            </a:r>
          </a:p>
          <a:p>
            <a:r>
              <a:rPr lang="en-US" sz="4000" dirty="0"/>
              <a:t>STEP 3: Authority</a:t>
            </a:r>
          </a:p>
          <a:p>
            <a:r>
              <a:rPr lang="en-US" sz="4000" dirty="0"/>
              <a:t>STEP 4:  Union</a:t>
            </a:r>
          </a:p>
          <a:p>
            <a:r>
              <a:rPr lang="en-US" sz="4000" dirty="0"/>
              <a:t>STEP 5:  Patronage</a:t>
            </a:r>
          </a:p>
          <a:p>
            <a:r>
              <a:rPr lang="en-US" sz="4000" dirty="0"/>
              <a:t>STEP 6:  Enforcement </a:t>
            </a:r>
          </a:p>
          <a:p>
            <a:r>
              <a:rPr lang="en-US" sz="4000" dirty="0"/>
              <a:t>STEP 7:  Moralization</a:t>
            </a:r>
          </a:p>
        </p:txBody>
      </p:sp>
      <p:pic>
        <p:nvPicPr>
          <p:cNvPr id="1026" name="Picture 2" descr="The Antichrist Beast of Revelation 13 | by Stevenkerchhoff | Medium">
            <a:extLst>
              <a:ext uri="{FF2B5EF4-FFF2-40B4-BE49-F238E27FC236}">
                <a16:creationId xmlns:a16="http://schemas.microsoft.com/office/drawing/2014/main" id="{9F09F71E-C4BC-B142-3F8A-550EC0271D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770812" y="16764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4852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903A9-A7CC-5FAE-C5FF-BFA8DC09CB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9BA798-2B33-242F-D9AE-17FF8C54EBEE}"/>
              </a:ext>
            </a:extLst>
          </p:cNvPr>
          <p:cNvSpPr>
            <a:spLocks noGrp="1"/>
          </p:cNvSpPr>
          <p:nvPr>
            <p:ph type="title"/>
          </p:nvPr>
        </p:nvSpPr>
        <p:spPr>
          <a:xfrm>
            <a:off x="7770812" y="484220"/>
            <a:ext cx="4175115" cy="963579"/>
          </a:xfrm>
        </p:spPr>
        <p:txBody>
          <a:bodyPr/>
          <a:lstStyle/>
          <a:p>
            <a:r>
              <a:rPr lang="en-US" sz="4000" dirty="0"/>
              <a:t>SUMMARY:</a:t>
            </a:r>
            <a:br>
              <a:rPr lang="en-US" sz="4000" dirty="0"/>
            </a:br>
            <a:r>
              <a:rPr lang="en-US" sz="4000" dirty="0"/>
              <a:t>Lessons 6 and 7</a:t>
            </a:r>
          </a:p>
        </p:txBody>
      </p:sp>
      <p:sp>
        <p:nvSpPr>
          <p:cNvPr id="3" name="Content Placeholder 2">
            <a:extLst>
              <a:ext uri="{FF2B5EF4-FFF2-40B4-BE49-F238E27FC236}">
                <a16:creationId xmlns:a16="http://schemas.microsoft.com/office/drawing/2014/main" id="{AAA045EC-5690-9D7D-3B5B-860B7C95593E}"/>
              </a:ext>
            </a:extLst>
          </p:cNvPr>
          <p:cNvSpPr>
            <a:spLocks noGrp="1"/>
          </p:cNvSpPr>
          <p:nvPr>
            <p:ph idx="1"/>
          </p:nvPr>
        </p:nvSpPr>
        <p:spPr/>
        <p:txBody>
          <a:bodyPr>
            <a:normAutofit fontScale="92500" lnSpcReduction="10000"/>
          </a:bodyPr>
          <a:lstStyle/>
          <a:p>
            <a:pPr marL="0" indent="0">
              <a:buNone/>
            </a:pPr>
            <a:r>
              <a:rPr lang="en-US" sz="4800" dirty="0"/>
              <a:t>Steps in the Development of the Beast:</a:t>
            </a:r>
          </a:p>
          <a:p>
            <a:r>
              <a:rPr lang="en-US" sz="4000" dirty="0">
                <a:solidFill>
                  <a:schemeClr val="accent1">
                    <a:lumMod val="40000"/>
                    <a:lumOff val="60000"/>
                  </a:schemeClr>
                </a:solidFill>
              </a:rPr>
              <a:t>STEP 1: Accommodation</a:t>
            </a:r>
          </a:p>
          <a:p>
            <a:r>
              <a:rPr lang="en-US" sz="4000" dirty="0">
                <a:solidFill>
                  <a:schemeClr val="accent1">
                    <a:lumMod val="40000"/>
                    <a:lumOff val="60000"/>
                  </a:schemeClr>
                </a:solidFill>
              </a:rPr>
              <a:t>STEP 2: Social Expediency</a:t>
            </a:r>
          </a:p>
          <a:p>
            <a:r>
              <a:rPr lang="en-US" sz="4000" dirty="0"/>
              <a:t>STEP 3: Authority</a:t>
            </a:r>
          </a:p>
          <a:p>
            <a:r>
              <a:rPr lang="en-US" sz="4000" dirty="0"/>
              <a:t>STEP 4:  Union</a:t>
            </a:r>
          </a:p>
          <a:p>
            <a:r>
              <a:rPr lang="en-US" sz="4000" dirty="0"/>
              <a:t>STEP 5:  Patronage</a:t>
            </a:r>
          </a:p>
          <a:p>
            <a:r>
              <a:rPr lang="en-US" sz="4000" dirty="0"/>
              <a:t>STEP 6:  Enforcement </a:t>
            </a:r>
          </a:p>
          <a:p>
            <a:r>
              <a:rPr lang="en-US" sz="4000" dirty="0"/>
              <a:t>STEP 7:  Moralization</a:t>
            </a:r>
          </a:p>
        </p:txBody>
      </p:sp>
      <p:pic>
        <p:nvPicPr>
          <p:cNvPr id="1026" name="Picture 2" descr="The Antichrist Beast of Revelation 13 | by Stevenkerchhoff | Medium">
            <a:extLst>
              <a:ext uri="{FF2B5EF4-FFF2-40B4-BE49-F238E27FC236}">
                <a16:creationId xmlns:a16="http://schemas.microsoft.com/office/drawing/2014/main" id="{FDC3F6B6-08E7-1F76-21C4-A168FB0EDC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770812" y="16764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3374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77F7D-BC96-B3DC-90E3-FB2BC7BBF72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450EABB-7E35-1956-1D1F-7AB4B2D645C3}"/>
              </a:ext>
            </a:extLst>
          </p:cNvPr>
          <p:cNvSpPr>
            <a:spLocks noGrp="1"/>
          </p:cNvSpPr>
          <p:nvPr>
            <p:ph type="title"/>
          </p:nvPr>
        </p:nvSpPr>
        <p:spPr>
          <a:xfrm>
            <a:off x="914161" y="381001"/>
            <a:ext cx="10360501" cy="2057399"/>
          </a:xfrm>
        </p:spPr>
        <p:txBody>
          <a:bodyPr>
            <a:noAutofit/>
          </a:bodyPr>
          <a:lstStyle/>
          <a:p>
            <a:pPr lvl="0"/>
            <a:r>
              <a:rPr lang="en-US" sz="5400" dirty="0"/>
              <a:t>8. Is there any effort even now* being made in this direction?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1D0C9A63-EBE8-1155-095F-EC1359210A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7FE765C-347B-4E1D-577C-093A8553E029}"/>
              </a:ext>
            </a:extLst>
          </p:cNvPr>
          <p:cNvSpPr txBox="1"/>
          <p:nvPr/>
        </p:nvSpPr>
        <p:spPr>
          <a:xfrm>
            <a:off x="878903" y="2551837"/>
            <a:ext cx="5942251" cy="1754326"/>
          </a:xfrm>
          <a:prstGeom prst="rect">
            <a:avLst/>
          </a:prstGeom>
          <a:noFill/>
        </p:spPr>
        <p:txBody>
          <a:bodyPr wrap="square" rtlCol="0">
            <a:spAutoFit/>
          </a:bodyPr>
          <a:lstStyle/>
          <a:p>
            <a:pPr>
              <a:lnSpc>
                <a:spcPct val="90000"/>
              </a:lnSpc>
            </a:pPr>
            <a:r>
              <a:rPr lang="en-US" sz="4000" b="1" dirty="0"/>
              <a:t>Answer: </a:t>
            </a:r>
            <a:r>
              <a:rPr lang="en-US" sz="4000" dirty="0"/>
              <a:t>Yes, a large and influential organization is working to this very end. </a:t>
            </a:r>
            <a:endParaRPr lang="en-US" sz="4000" i="1" dirty="0"/>
          </a:p>
        </p:txBody>
      </p:sp>
      <p:sp>
        <p:nvSpPr>
          <p:cNvPr id="3" name="TextBox 2">
            <a:extLst>
              <a:ext uri="{FF2B5EF4-FFF2-40B4-BE49-F238E27FC236}">
                <a16:creationId xmlns:a16="http://schemas.microsoft.com/office/drawing/2014/main" id="{8BF33C4A-8DF5-1ACD-24E3-26AA46B471E6}"/>
              </a:ext>
            </a:extLst>
          </p:cNvPr>
          <p:cNvSpPr txBox="1"/>
          <p:nvPr/>
        </p:nvSpPr>
        <p:spPr>
          <a:xfrm>
            <a:off x="907257" y="4784312"/>
            <a:ext cx="5942251" cy="1588127"/>
          </a:xfrm>
          <a:prstGeom prst="rect">
            <a:avLst/>
          </a:prstGeom>
          <a:noFill/>
        </p:spPr>
        <p:txBody>
          <a:bodyPr wrap="square" rtlCol="0">
            <a:spAutoFit/>
          </a:bodyPr>
          <a:lstStyle/>
          <a:p>
            <a:pPr>
              <a:lnSpc>
                <a:spcPct val="90000"/>
              </a:lnSpc>
            </a:pPr>
            <a:r>
              <a:rPr lang="en-US" sz="3600" i="1" dirty="0"/>
              <a:t>*“Now” in this question (and below) refers to the “now” of 1888. </a:t>
            </a:r>
          </a:p>
        </p:txBody>
      </p:sp>
    </p:spTree>
    <p:extLst>
      <p:ext uri="{BB962C8B-B14F-4D97-AF65-F5344CB8AC3E}">
        <p14:creationId xmlns:p14="http://schemas.microsoft.com/office/powerpoint/2010/main" val="15254961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AF4A0-ABC7-2C5D-79F8-648C2F7216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BB9389-C185-3B72-F7BC-582CAD551DDE}"/>
              </a:ext>
            </a:extLst>
          </p:cNvPr>
          <p:cNvSpPr>
            <a:spLocks noGrp="1"/>
          </p:cNvSpPr>
          <p:nvPr>
            <p:ph type="title"/>
          </p:nvPr>
        </p:nvSpPr>
        <p:spPr>
          <a:xfrm>
            <a:off x="7770812" y="484220"/>
            <a:ext cx="4175115" cy="963579"/>
          </a:xfrm>
        </p:spPr>
        <p:txBody>
          <a:bodyPr/>
          <a:lstStyle/>
          <a:p>
            <a:r>
              <a:rPr lang="en-US" sz="4000" dirty="0"/>
              <a:t>SUMMARY:</a:t>
            </a:r>
            <a:br>
              <a:rPr lang="en-US" sz="4000" dirty="0"/>
            </a:br>
            <a:r>
              <a:rPr lang="en-US" sz="4000" dirty="0"/>
              <a:t>Lessons 6 and 7</a:t>
            </a:r>
          </a:p>
        </p:txBody>
      </p:sp>
      <p:sp>
        <p:nvSpPr>
          <p:cNvPr id="3" name="Content Placeholder 2">
            <a:extLst>
              <a:ext uri="{FF2B5EF4-FFF2-40B4-BE49-F238E27FC236}">
                <a16:creationId xmlns:a16="http://schemas.microsoft.com/office/drawing/2014/main" id="{35918A37-5BF5-3A52-3DEC-3B1CBB72C767}"/>
              </a:ext>
            </a:extLst>
          </p:cNvPr>
          <p:cNvSpPr>
            <a:spLocks noGrp="1"/>
          </p:cNvSpPr>
          <p:nvPr>
            <p:ph idx="1"/>
          </p:nvPr>
        </p:nvSpPr>
        <p:spPr/>
        <p:txBody>
          <a:bodyPr>
            <a:normAutofit fontScale="92500" lnSpcReduction="10000"/>
          </a:bodyPr>
          <a:lstStyle/>
          <a:p>
            <a:pPr marL="0" indent="0">
              <a:buNone/>
            </a:pPr>
            <a:r>
              <a:rPr lang="en-US" sz="4800" dirty="0"/>
              <a:t>Steps in the Development of the Beast:</a:t>
            </a:r>
          </a:p>
          <a:p>
            <a:r>
              <a:rPr lang="en-US" sz="4000" dirty="0">
                <a:solidFill>
                  <a:schemeClr val="accent1">
                    <a:lumMod val="40000"/>
                    <a:lumOff val="60000"/>
                  </a:schemeClr>
                </a:solidFill>
              </a:rPr>
              <a:t>STEP 1: Accommodation</a:t>
            </a:r>
          </a:p>
          <a:p>
            <a:r>
              <a:rPr lang="en-US" sz="4000" dirty="0">
                <a:solidFill>
                  <a:schemeClr val="accent1">
                    <a:lumMod val="40000"/>
                    <a:lumOff val="60000"/>
                  </a:schemeClr>
                </a:solidFill>
              </a:rPr>
              <a:t>STEP 2: Social Expediency</a:t>
            </a:r>
          </a:p>
          <a:p>
            <a:r>
              <a:rPr lang="en-US" sz="4000" dirty="0">
                <a:solidFill>
                  <a:schemeClr val="accent1">
                    <a:lumMod val="40000"/>
                    <a:lumOff val="60000"/>
                  </a:schemeClr>
                </a:solidFill>
              </a:rPr>
              <a:t>STEP 3: Authority</a:t>
            </a:r>
          </a:p>
          <a:p>
            <a:r>
              <a:rPr lang="en-US" sz="4000" dirty="0"/>
              <a:t>STEP 4:  Union</a:t>
            </a:r>
          </a:p>
          <a:p>
            <a:r>
              <a:rPr lang="en-US" sz="4000" dirty="0"/>
              <a:t>STEP 5:  Patronage</a:t>
            </a:r>
          </a:p>
          <a:p>
            <a:r>
              <a:rPr lang="en-US" sz="4000" dirty="0"/>
              <a:t>STEP 6:  Enforcement </a:t>
            </a:r>
          </a:p>
          <a:p>
            <a:r>
              <a:rPr lang="en-US" sz="4000" dirty="0"/>
              <a:t>STEP 7:  Moralization</a:t>
            </a:r>
          </a:p>
        </p:txBody>
      </p:sp>
      <p:pic>
        <p:nvPicPr>
          <p:cNvPr id="1026" name="Picture 2" descr="The Antichrist Beast of Revelation 13 | by Stevenkerchhoff | Medium">
            <a:extLst>
              <a:ext uri="{FF2B5EF4-FFF2-40B4-BE49-F238E27FC236}">
                <a16:creationId xmlns:a16="http://schemas.microsoft.com/office/drawing/2014/main" id="{FAE21016-FB41-0DFB-F81D-8ECE78E1D7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770812" y="16764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5915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60DA4-7502-1A47-20FB-BA54649B33E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447CD4D-6F7D-0784-98ED-F0F61504F173}"/>
              </a:ext>
            </a:extLst>
          </p:cNvPr>
          <p:cNvSpPr>
            <a:spLocks noGrp="1"/>
          </p:cNvSpPr>
          <p:nvPr>
            <p:ph type="title"/>
          </p:nvPr>
        </p:nvSpPr>
        <p:spPr>
          <a:xfrm>
            <a:off x="914161" y="381001"/>
            <a:ext cx="10360501" cy="2057399"/>
          </a:xfrm>
        </p:spPr>
        <p:txBody>
          <a:bodyPr>
            <a:noAutofit/>
          </a:bodyPr>
          <a:lstStyle/>
          <a:p>
            <a:pPr lvl="0"/>
            <a:r>
              <a:rPr lang="en-US" sz="5400" dirty="0"/>
              <a:t>9. What is this organization called?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A2C698C8-DDB6-A715-8DD0-FD716746D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EA5795D-2B81-8A5D-849F-C22F49F3512C}"/>
              </a:ext>
            </a:extLst>
          </p:cNvPr>
          <p:cNvSpPr txBox="1"/>
          <p:nvPr/>
        </p:nvSpPr>
        <p:spPr>
          <a:xfrm>
            <a:off x="878903" y="2551837"/>
            <a:ext cx="5942251" cy="1200329"/>
          </a:xfrm>
          <a:prstGeom prst="rect">
            <a:avLst/>
          </a:prstGeom>
          <a:noFill/>
        </p:spPr>
        <p:txBody>
          <a:bodyPr wrap="square" rtlCol="0">
            <a:spAutoFit/>
          </a:bodyPr>
          <a:lstStyle/>
          <a:p>
            <a:pPr>
              <a:lnSpc>
                <a:spcPct val="90000"/>
              </a:lnSpc>
            </a:pPr>
            <a:r>
              <a:rPr lang="en-US" sz="4000" b="1" dirty="0"/>
              <a:t>Answer: </a:t>
            </a:r>
            <a:r>
              <a:rPr lang="en-US" sz="4000" dirty="0"/>
              <a:t>The National Reform Association. </a:t>
            </a:r>
            <a:endParaRPr lang="en-US" sz="4000" i="1" dirty="0"/>
          </a:p>
        </p:txBody>
      </p:sp>
    </p:spTree>
    <p:extLst>
      <p:ext uri="{BB962C8B-B14F-4D97-AF65-F5344CB8AC3E}">
        <p14:creationId xmlns:p14="http://schemas.microsoft.com/office/powerpoint/2010/main" val="4956145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6CFFEA-9528-21BE-E06D-500A34483750}"/>
              </a:ext>
            </a:extLst>
          </p:cNvPr>
          <p:cNvPicPr>
            <a:picLocks noChangeAspect="1"/>
          </p:cNvPicPr>
          <p:nvPr/>
        </p:nvPicPr>
        <p:blipFill>
          <a:blip r:embed="rId2"/>
          <a:stretch>
            <a:fillRect/>
          </a:stretch>
        </p:blipFill>
        <p:spPr>
          <a:xfrm>
            <a:off x="150812" y="152400"/>
            <a:ext cx="11852354" cy="5029200"/>
          </a:xfrm>
          <a:prstGeom prst="rect">
            <a:avLst/>
          </a:prstGeom>
        </p:spPr>
      </p:pic>
    </p:spTree>
    <p:extLst>
      <p:ext uri="{BB962C8B-B14F-4D97-AF65-F5344CB8AC3E}">
        <p14:creationId xmlns:p14="http://schemas.microsoft.com/office/powerpoint/2010/main" val="19526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073C5-65FB-FFD4-BC46-B3D2C473D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013778-716E-64F3-BD1A-CB07D6BA9CC7}"/>
              </a:ext>
            </a:extLst>
          </p:cNvPr>
          <p:cNvSpPr>
            <a:spLocks noGrp="1"/>
          </p:cNvSpPr>
          <p:nvPr>
            <p:ph type="title"/>
          </p:nvPr>
        </p:nvSpPr>
        <p:spPr>
          <a:xfrm>
            <a:off x="7770812" y="484220"/>
            <a:ext cx="4175115" cy="963579"/>
          </a:xfrm>
        </p:spPr>
        <p:txBody>
          <a:bodyPr/>
          <a:lstStyle/>
          <a:p>
            <a:r>
              <a:rPr lang="en-US" sz="4000" dirty="0"/>
              <a:t>SUMMARY:</a:t>
            </a:r>
            <a:br>
              <a:rPr lang="en-US" sz="4000" dirty="0"/>
            </a:br>
            <a:r>
              <a:rPr lang="en-US" sz="4000" dirty="0"/>
              <a:t>Lessons 6 and 7</a:t>
            </a:r>
          </a:p>
        </p:txBody>
      </p:sp>
      <p:sp>
        <p:nvSpPr>
          <p:cNvPr id="3" name="Content Placeholder 2">
            <a:extLst>
              <a:ext uri="{FF2B5EF4-FFF2-40B4-BE49-F238E27FC236}">
                <a16:creationId xmlns:a16="http://schemas.microsoft.com/office/drawing/2014/main" id="{2B514226-0D65-597A-902B-A60B07475109}"/>
              </a:ext>
            </a:extLst>
          </p:cNvPr>
          <p:cNvSpPr>
            <a:spLocks noGrp="1"/>
          </p:cNvSpPr>
          <p:nvPr>
            <p:ph idx="1"/>
          </p:nvPr>
        </p:nvSpPr>
        <p:spPr/>
        <p:txBody>
          <a:bodyPr>
            <a:normAutofit fontScale="92500" lnSpcReduction="10000"/>
          </a:bodyPr>
          <a:lstStyle/>
          <a:p>
            <a:pPr marL="0" indent="0">
              <a:buNone/>
            </a:pPr>
            <a:r>
              <a:rPr lang="en-US" sz="4800" dirty="0"/>
              <a:t>Steps in the Development of the Beast:</a:t>
            </a:r>
          </a:p>
          <a:p>
            <a:r>
              <a:rPr lang="en-US" sz="4000" dirty="0"/>
              <a:t>STEP 1: Accommodation</a:t>
            </a:r>
          </a:p>
          <a:p>
            <a:r>
              <a:rPr lang="en-US" sz="4000" dirty="0"/>
              <a:t>STEP 2: Social Expediency</a:t>
            </a:r>
          </a:p>
          <a:p>
            <a:r>
              <a:rPr lang="en-US" sz="4000" dirty="0"/>
              <a:t>STEP 3: Authority</a:t>
            </a:r>
          </a:p>
          <a:p>
            <a:r>
              <a:rPr lang="en-US" sz="4000" dirty="0"/>
              <a:t>STEP 4:  Union</a:t>
            </a:r>
          </a:p>
          <a:p>
            <a:r>
              <a:rPr lang="en-US" sz="4000" dirty="0"/>
              <a:t>STEP 5:  Patronage</a:t>
            </a:r>
          </a:p>
          <a:p>
            <a:r>
              <a:rPr lang="en-US" sz="4000" dirty="0"/>
              <a:t>STEP 6:  Enforcement </a:t>
            </a:r>
          </a:p>
          <a:p>
            <a:r>
              <a:rPr lang="en-US" sz="4000" dirty="0"/>
              <a:t>STEP 7:  Moralization</a:t>
            </a:r>
          </a:p>
        </p:txBody>
      </p:sp>
      <p:pic>
        <p:nvPicPr>
          <p:cNvPr id="1026" name="Picture 2" descr="The Antichrist Beast of Revelation 13 | by Stevenkerchhoff | Medium">
            <a:extLst>
              <a:ext uri="{FF2B5EF4-FFF2-40B4-BE49-F238E27FC236}">
                <a16:creationId xmlns:a16="http://schemas.microsoft.com/office/drawing/2014/main" id="{8DCF0644-30AA-15EC-895D-F3A11AE82E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770812" y="16764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23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439FA-7A05-4F79-AB56-41A5BCDCD26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B93D1B-3454-E4F3-3509-AEBFC065B34C}"/>
              </a:ext>
            </a:extLst>
          </p:cNvPr>
          <p:cNvPicPr>
            <a:picLocks noChangeAspect="1"/>
          </p:cNvPicPr>
          <p:nvPr/>
        </p:nvPicPr>
        <p:blipFill>
          <a:blip r:embed="rId2"/>
          <a:stretch>
            <a:fillRect/>
          </a:stretch>
        </p:blipFill>
        <p:spPr>
          <a:xfrm>
            <a:off x="150812" y="152400"/>
            <a:ext cx="11852354" cy="5029200"/>
          </a:xfrm>
          <a:prstGeom prst="rect">
            <a:avLst/>
          </a:prstGeom>
        </p:spPr>
      </p:pic>
      <p:pic>
        <p:nvPicPr>
          <p:cNvPr id="4" name="Picture 3">
            <a:extLst>
              <a:ext uri="{FF2B5EF4-FFF2-40B4-BE49-F238E27FC236}">
                <a16:creationId xmlns:a16="http://schemas.microsoft.com/office/drawing/2014/main" id="{ECF249CE-26F1-42C8-E494-71312FC28AD2}"/>
              </a:ext>
            </a:extLst>
          </p:cNvPr>
          <p:cNvPicPr>
            <a:picLocks noChangeAspect="1"/>
          </p:cNvPicPr>
          <p:nvPr/>
        </p:nvPicPr>
        <p:blipFill>
          <a:blip r:embed="rId3"/>
          <a:stretch>
            <a:fillRect/>
          </a:stretch>
        </p:blipFill>
        <p:spPr>
          <a:xfrm rot="21260934">
            <a:off x="304033" y="935461"/>
            <a:ext cx="11545911" cy="5763429"/>
          </a:xfrm>
          <a:prstGeom prst="rect">
            <a:avLst/>
          </a:prstGeom>
        </p:spPr>
      </p:pic>
    </p:spTree>
    <p:extLst>
      <p:ext uri="{BB962C8B-B14F-4D97-AF65-F5344CB8AC3E}">
        <p14:creationId xmlns:p14="http://schemas.microsoft.com/office/powerpoint/2010/main" val="32972058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2F2CA-87DD-BB8F-E865-FD4D1A11C00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5DB48D-8959-BC3B-CFC8-FC16EA8B97F4}"/>
              </a:ext>
            </a:extLst>
          </p:cNvPr>
          <p:cNvPicPr>
            <a:picLocks noChangeAspect="1"/>
          </p:cNvPicPr>
          <p:nvPr/>
        </p:nvPicPr>
        <p:blipFill>
          <a:blip r:embed="rId2"/>
          <a:stretch>
            <a:fillRect/>
          </a:stretch>
        </p:blipFill>
        <p:spPr>
          <a:xfrm>
            <a:off x="150812" y="152400"/>
            <a:ext cx="11852354" cy="5029200"/>
          </a:xfrm>
          <a:prstGeom prst="rect">
            <a:avLst/>
          </a:prstGeom>
        </p:spPr>
      </p:pic>
      <p:pic>
        <p:nvPicPr>
          <p:cNvPr id="4" name="Picture 3">
            <a:extLst>
              <a:ext uri="{FF2B5EF4-FFF2-40B4-BE49-F238E27FC236}">
                <a16:creationId xmlns:a16="http://schemas.microsoft.com/office/drawing/2014/main" id="{608BEEE7-D1BC-C48B-3210-9A51B96EAB4D}"/>
              </a:ext>
            </a:extLst>
          </p:cNvPr>
          <p:cNvPicPr>
            <a:picLocks noChangeAspect="1"/>
          </p:cNvPicPr>
          <p:nvPr/>
        </p:nvPicPr>
        <p:blipFill>
          <a:blip r:embed="rId3"/>
          <a:stretch>
            <a:fillRect/>
          </a:stretch>
        </p:blipFill>
        <p:spPr>
          <a:xfrm rot="21260934">
            <a:off x="304033" y="935461"/>
            <a:ext cx="11545911" cy="5763429"/>
          </a:xfrm>
          <a:prstGeom prst="rect">
            <a:avLst/>
          </a:prstGeom>
        </p:spPr>
      </p:pic>
      <p:pic>
        <p:nvPicPr>
          <p:cNvPr id="5" name="Picture 4">
            <a:extLst>
              <a:ext uri="{FF2B5EF4-FFF2-40B4-BE49-F238E27FC236}">
                <a16:creationId xmlns:a16="http://schemas.microsoft.com/office/drawing/2014/main" id="{06EB1E64-4A1F-50D2-5ED6-471333F7ED26}"/>
              </a:ext>
            </a:extLst>
          </p:cNvPr>
          <p:cNvPicPr>
            <a:picLocks noChangeAspect="1"/>
          </p:cNvPicPr>
          <p:nvPr/>
        </p:nvPicPr>
        <p:blipFill>
          <a:blip r:embed="rId4"/>
          <a:stretch>
            <a:fillRect/>
          </a:stretch>
        </p:blipFill>
        <p:spPr>
          <a:xfrm rot="978085">
            <a:off x="2472699" y="1082072"/>
            <a:ext cx="9126224" cy="6449325"/>
          </a:xfrm>
          <a:prstGeom prst="rect">
            <a:avLst/>
          </a:prstGeom>
        </p:spPr>
      </p:pic>
    </p:spTree>
    <p:extLst>
      <p:ext uri="{BB962C8B-B14F-4D97-AF65-F5344CB8AC3E}">
        <p14:creationId xmlns:p14="http://schemas.microsoft.com/office/powerpoint/2010/main" val="634503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4EDB4-68A9-E2E8-E9FB-5534C1979E5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B0D96C5-F802-D03C-BF9A-A332AA8E39A0}"/>
              </a:ext>
            </a:extLst>
          </p:cNvPr>
          <p:cNvPicPr>
            <a:picLocks noChangeAspect="1"/>
          </p:cNvPicPr>
          <p:nvPr/>
        </p:nvPicPr>
        <p:blipFill>
          <a:blip r:embed="rId2"/>
          <a:stretch>
            <a:fillRect/>
          </a:stretch>
        </p:blipFill>
        <p:spPr>
          <a:xfrm>
            <a:off x="150812" y="152400"/>
            <a:ext cx="11852354" cy="5029200"/>
          </a:xfrm>
          <a:prstGeom prst="rect">
            <a:avLst/>
          </a:prstGeom>
        </p:spPr>
      </p:pic>
      <p:pic>
        <p:nvPicPr>
          <p:cNvPr id="4" name="Picture 3">
            <a:extLst>
              <a:ext uri="{FF2B5EF4-FFF2-40B4-BE49-F238E27FC236}">
                <a16:creationId xmlns:a16="http://schemas.microsoft.com/office/drawing/2014/main" id="{206112CC-9C2C-A571-636F-C4282AF1B984}"/>
              </a:ext>
            </a:extLst>
          </p:cNvPr>
          <p:cNvPicPr>
            <a:picLocks noChangeAspect="1"/>
          </p:cNvPicPr>
          <p:nvPr/>
        </p:nvPicPr>
        <p:blipFill>
          <a:blip r:embed="rId3"/>
          <a:stretch>
            <a:fillRect/>
          </a:stretch>
        </p:blipFill>
        <p:spPr>
          <a:xfrm rot="21260934">
            <a:off x="304033" y="935461"/>
            <a:ext cx="11545911" cy="5763429"/>
          </a:xfrm>
          <a:prstGeom prst="rect">
            <a:avLst/>
          </a:prstGeom>
        </p:spPr>
      </p:pic>
      <p:pic>
        <p:nvPicPr>
          <p:cNvPr id="5" name="Picture 4">
            <a:extLst>
              <a:ext uri="{FF2B5EF4-FFF2-40B4-BE49-F238E27FC236}">
                <a16:creationId xmlns:a16="http://schemas.microsoft.com/office/drawing/2014/main" id="{50064FF9-AC0C-0460-CB8F-103C652323B2}"/>
              </a:ext>
            </a:extLst>
          </p:cNvPr>
          <p:cNvPicPr>
            <a:picLocks noChangeAspect="1"/>
          </p:cNvPicPr>
          <p:nvPr/>
        </p:nvPicPr>
        <p:blipFill>
          <a:blip r:embed="rId4"/>
          <a:stretch>
            <a:fillRect/>
          </a:stretch>
        </p:blipFill>
        <p:spPr>
          <a:xfrm rot="978085">
            <a:off x="2472699" y="1082072"/>
            <a:ext cx="9126224" cy="6449325"/>
          </a:xfrm>
          <a:prstGeom prst="rect">
            <a:avLst/>
          </a:prstGeom>
        </p:spPr>
      </p:pic>
      <p:pic>
        <p:nvPicPr>
          <p:cNvPr id="8" name="Picture 7">
            <a:extLst>
              <a:ext uri="{FF2B5EF4-FFF2-40B4-BE49-F238E27FC236}">
                <a16:creationId xmlns:a16="http://schemas.microsoft.com/office/drawing/2014/main" id="{9436DEFE-7A82-20DB-739A-16EFD2A2348A}"/>
              </a:ext>
            </a:extLst>
          </p:cNvPr>
          <p:cNvPicPr>
            <a:picLocks noChangeAspect="1"/>
          </p:cNvPicPr>
          <p:nvPr/>
        </p:nvPicPr>
        <p:blipFill>
          <a:blip r:embed="rId5"/>
          <a:stretch>
            <a:fillRect/>
          </a:stretch>
        </p:blipFill>
        <p:spPr>
          <a:xfrm>
            <a:off x="295680" y="0"/>
            <a:ext cx="11597465" cy="6858000"/>
          </a:xfrm>
          <a:prstGeom prst="rect">
            <a:avLst/>
          </a:prstGeom>
        </p:spPr>
      </p:pic>
    </p:spTree>
    <p:extLst>
      <p:ext uri="{BB962C8B-B14F-4D97-AF65-F5344CB8AC3E}">
        <p14:creationId xmlns:p14="http://schemas.microsoft.com/office/powerpoint/2010/main" val="12532368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D3105-E5FF-9850-2B77-631750D88A2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033E353-8CCD-C40D-9F6A-CFD1E99E077A}"/>
              </a:ext>
            </a:extLst>
          </p:cNvPr>
          <p:cNvPicPr>
            <a:picLocks noChangeAspect="1"/>
          </p:cNvPicPr>
          <p:nvPr/>
        </p:nvPicPr>
        <p:blipFill>
          <a:blip r:embed="rId2"/>
          <a:stretch>
            <a:fillRect/>
          </a:stretch>
        </p:blipFill>
        <p:spPr>
          <a:xfrm>
            <a:off x="150812" y="152400"/>
            <a:ext cx="11852354" cy="5029200"/>
          </a:xfrm>
          <a:prstGeom prst="rect">
            <a:avLst/>
          </a:prstGeom>
        </p:spPr>
      </p:pic>
      <p:pic>
        <p:nvPicPr>
          <p:cNvPr id="4" name="Picture 3">
            <a:extLst>
              <a:ext uri="{FF2B5EF4-FFF2-40B4-BE49-F238E27FC236}">
                <a16:creationId xmlns:a16="http://schemas.microsoft.com/office/drawing/2014/main" id="{B01727A6-236D-61FA-19DC-8BBFED17D5BB}"/>
              </a:ext>
            </a:extLst>
          </p:cNvPr>
          <p:cNvPicPr>
            <a:picLocks noChangeAspect="1"/>
          </p:cNvPicPr>
          <p:nvPr/>
        </p:nvPicPr>
        <p:blipFill>
          <a:blip r:embed="rId3"/>
          <a:stretch>
            <a:fillRect/>
          </a:stretch>
        </p:blipFill>
        <p:spPr>
          <a:xfrm rot="21260934">
            <a:off x="304033" y="935461"/>
            <a:ext cx="11545911" cy="5763429"/>
          </a:xfrm>
          <a:prstGeom prst="rect">
            <a:avLst/>
          </a:prstGeom>
        </p:spPr>
      </p:pic>
      <p:pic>
        <p:nvPicPr>
          <p:cNvPr id="5" name="Picture 4">
            <a:extLst>
              <a:ext uri="{FF2B5EF4-FFF2-40B4-BE49-F238E27FC236}">
                <a16:creationId xmlns:a16="http://schemas.microsoft.com/office/drawing/2014/main" id="{F4760D94-F9E6-7A8D-7694-60414E8FD418}"/>
              </a:ext>
            </a:extLst>
          </p:cNvPr>
          <p:cNvPicPr>
            <a:picLocks noChangeAspect="1"/>
          </p:cNvPicPr>
          <p:nvPr/>
        </p:nvPicPr>
        <p:blipFill>
          <a:blip r:embed="rId4"/>
          <a:stretch>
            <a:fillRect/>
          </a:stretch>
        </p:blipFill>
        <p:spPr>
          <a:xfrm rot="978085">
            <a:off x="2472699" y="1082072"/>
            <a:ext cx="9126224" cy="6449325"/>
          </a:xfrm>
          <a:prstGeom prst="rect">
            <a:avLst/>
          </a:prstGeom>
        </p:spPr>
      </p:pic>
      <p:pic>
        <p:nvPicPr>
          <p:cNvPr id="8" name="Picture 7">
            <a:extLst>
              <a:ext uri="{FF2B5EF4-FFF2-40B4-BE49-F238E27FC236}">
                <a16:creationId xmlns:a16="http://schemas.microsoft.com/office/drawing/2014/main" id="{BF165597-BEF6-C284-1D40-E267950B9DD8}"/>
              </a:ext>
            </a:extLst>
          </p:cNvPr>
          <p:cNvPicPr>
            <a:picLocks noChangeAspect="1"/>
          </p:cNvPicPr>
          <p:nvPr/>
        </p:nvPicPr>
        <p:blipFill>
          <a:blip r:embed="rId5"/>
          <a:stretch>
            <a:fillRect/>
          </a:stretch>
        </p:blipFill>
        <p:spPr>
          <a:xfrm>
            <a:off x="295680" y="0"/>
            <a:ext cx="11597465" cy="6858000"/>
          </a:xfrm>
          <a:prstGeom prst="rect">
            <a:avLst/>
          </a:prstGeom>
        </p:spPr>
      </p:pic>
      <p:pic>
        <p:nvPicPr>
          <p:cNvPr id="6" name="Picture 5">
            <a:extLst>
              <a:ext uri="{FF2B5EF4-FFF2-40B4-BE49-F238E27FC236}">
                <a16:creationId xmlns:a16="http://schemas.microsoft.com/office/drawing/2014/main" id="{A029050E-BD7B-C117-E5E7-6462F58335FF}"/>
              </a:ext>
            </a:extLst>
          </p:cNvPr>
          <p:cNvPicPr>
            <a:picLocks noChangeAspect="1"/>
          </p:cNvPicPr>
          <p:nvPr/>
        </p:nvPicPr>
        <p:blipFill>
          <a:blip r:embed="rId6"/>
          <a:stretch>
            <a:fillRect/>
          </a:stretch>
        </p:blipFill>
        <p:spPr>
          <a:xfrm>
            <a:off x="-534988" y="0"/>
            <a:ext cx="9567223" cy="6858000"/>
          </a:xfrm>
          <a:prstGeom prst="rect">
            <a:avLst/>
          </a:prstGeom>
        </p:spPr>
      </p:pic>
    </p:spTree>
    <p:extLst>
      <p:ext uri="{BB962C8B-B14F-4D97-AF65-F5344CB8AC3E}">
        <p14:creationId xmlns:p14="http://schemas.microsoft.com/office/powerpoint/2010/main" val="32247179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33FE-26F4-2A95-EDE3-2AF2B5DC3D2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0427973-AA0A-F6C4-40F1-412045B09733}"/>
              </a:ext>
            </a:extLst>
          </p:cNvPr>
          <p:cNvPicPr>
            <a:picLocks noChangeAspect="1"/>
          </p:cNvPicPr>
          <p:nvPr/>
        </p:nvPicPr>
        <p:blipFill>
          <a:blip r:embed="rId2"/>
          <a:stretch>
            <a:fillRect/>
          </a:stretch>
        </p:blipFill>
        <p:spPr>
          <a:xfrm>
            <a:off x="150812" y="152400"/>
            <a:ext cx="11852354" cy="5029200"/>
          </a:xfrm>
          <a:prstGeom prst="rect">
            <a:avLst/>
          </a:prstGeom>
        </p:spPr>
      </p:pic>
      <p:pic>
        <p:nvPicPr>
          <p:cNvPr id="4" name="Picture 3">
            <a:extLst>
              <a:ext uri="{FF2B5EF4-FFF2-40B4-BE49-F238E27FC236}">
                <a16:creationId xmlns:a16="http://schemas.microsoft.com/office/drawing/2014/main" id="{64836AB0-8A72-7290-876B-FE1D44878A75}"/>
              </a:ext>
            </a:extLst>
          </p:cNvPr>
          <p:cNvPicPr>
            <a:picLocks noChangeAspect="1"/>
          </p:cNvPicPr>
          <p:nvPr/>
        </p:nvPicPr>
        <p:blipFill>
          <a:blip r:embed="rId3"/>
          <a:stretch>
            <a:fillRect/>
          </a:stretch>
        </p:blipFill>
        <p:spPr>
          <a:xfrm rot="21260934">
            <a:off x="304033" y="935461"/>
            <a:ext cx="11545911" cy="5763429"/>
          </a:xfrm>
          <a:prstGeom prst="rect">
            <a:avLst/>
          </a:prstGeom>
        </p:spPr>
      </p:pic>
      <p:pic>
        <p:nvPicPr>
          <p:cNvPr id="5" name="Picture 4">
            <a:extLst>
              <a:ext uri="{FF2B5EF4-FFF2-40B4-BE49-F238E27FC236}">
                <a16:creationId xmlns:a16="http://schemas.microsoft.com/office/drawing/2014/main" id="{10ADA202-A606-A1CD-40C3-2C8149988668}"/>
              </a:ext>
            </a:extLst>
          </p:cNvPr>
          <p:cNvPicPr>
            <a:picLocks noChangeAspect="1"/>
          </p:cNvPicPr>
          <p:nvPr/>
        </p:nvPicPr>
        <p:blipFill>
          <a:blip r:embed="rId4"/>
          <a:stretch>
            <a:fillRect/>
          </a:stretch>
        </p:blipFill>
        <p:spPr>
          <a:xfrm rot="978085">
            <a:off x="2472699" y="1082072"/>
            <a:ext cx="9126224" cy="6449325"/>
          </a:xfrm>
          <a:prstGeom prst="rect">
            <a:avLst/>
          </a:prstGeom>
        </p:spPr>
      </p:pic>
      <p:pic>
        <p:nvPicPr>
          <p:cNvPr id="8" name="Picture 7">
            <a:extLst>
              <a:ext uri="{FF2B5EF4-FFF2-40B4-BE49-F238E27FC236}">
                <a16:creationId xmlns:a16="http://schemas.microsoft.com/office/drawing/2014/main" id="{A2F3C2BE-0163-828D-5413-9DC6E194E228}"/>
              </a:ext>
            </a:extLst>
          </p:cNvPr>
          <p:cNvPicPr>
            <a:picLocks noChangeAspect="1"/>
          </p:cNvPicPr>
          <p:nvPr/>
        </p:nvPicPr>
        <p:blipFill>
          <a:blip r:embed="rId5"/>
          <a:stretch>
            <a:fillRect/>
          </a:stretch>
        </p:blipFill>
        <p:spPr>
          <a:xfrm>
            <a:off x="295680" y="0"/>
            <a:ext cx="11597465" cy="6858000"/>
          </a:xfrm>
          <a:prstGeom prst="rect">
            <a:avLst/>
          </a:prstGeom>
        </p:spPr>
      </p:pic>
      <p:pic>
        <p:nvPicPr>
          <p:cNvPr id="6" name="Picture 5">
            <a:extLst>
              <a:ext uri="{FF2B5EF4-FFF2-40B4-BE49-F238E27FC236}">
                <a16:creationId xmlns:a16="http://schemas.microsoft.com/office/drawing/2014/main" id="{45727DBE-8C0E-FD84-4324-B1FE72607D2A}"/>
              </a:ext>
            </a:extLst>
          </p:cNvPr>
          <p:cNvPicPr>
            <a:picLocks noChangeAspect="1"/>
          </p:cNvPicPr>
          <p:nvPr/>
        </p:nvPicPr>
        <p:blipFill>
          <a:blip r:embed="rId6"/>
          <a:stretch>
            <a:fillRect/>
          </a:stretch>
        </p:blipFill>
        <p:spPr>
          <a:xfrm>
            <a:off x="-534988" y="0"/>
            <a:ext cx="9567223" cy="6858000"/>
          </a:xfrm>
          <a:prstGeom prst="rect">
            <a:avLst/>
          </a:prstGeom>
        </p:spPr>
      </p:pic>
      <p:pic>
        <p:nvPicPr>
          <p:cNvPr id="7" name="Picture 6">
            <a:extLst>
              <a:ext uri="{FF2B5EF4-FFF2-40B4-BE49-F238E27FC236}">
                <a16:creationId xmlns:a16="http://schemas.microsoft.com/office/drawing/2014/main" id="{21389406-6FDC-D945-0BD0-E862E5C9104E}"/>
              </a:ext>
            </a:extLst>
          </p:cNvPr>
          <p:cNvPicPr>
            <a:picLocks noChangeAspect="1"/>
          </p:cNvPicPr>
          <p:nvPr/>
        </p:nvPicPr>
        <p:blipFill>
          <a:blip r:embed="rId7"/>
          <a:stretch>
            <a:fillRect/>
          </a:stretch>
        </p:blipFill>
        <p:spPr>
          <a:xfrm>
            <a:off x="-213326" y="-55798"/>
            <a:ext cx="12718118" cy="6913798"/>
          </a:xfrm>
          <a:prstGeom prst="rect">
            <a:avLst/>
          </a:prstGeom>
        </p:spPr>
      </p:pic>
    </p:spTree>
    <p:extLst>
      <p:ext uri="{BB962C8B-B14F-4D97-AF65-F5344CB8AC3E}">
        <p14:creationId xmlns:p14="http://schemas.microsoft.com/office/powerpoint/2010/main" val="24096529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8351F-5B09-A37F-8ACF-4A598531F14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608BC86-E645-8FA1-CFF0-C7138C7B2969}"/>
              </a:ext>
            </a:extLst>
          </p:cNvPr>
          <p:cNvSpPr>
            <a:spLocks noGrp="1"/>
          </p:cNvSpPr>
          <p:nvPr>
            <p:ph type="title"/>
          </p:nvPr>
        </p:nvSpPr>
        <p:spPr>
          <a:xfrm>
            <a:off x="914161" y="381001"/>
            <a:ext cx="10360501" cy="2057399"/>
          </a:xfrm>
        </p:spPr>
        <p:txBody>
          <a:bodyPr>
            <a:noAutofit/>
          </a:bodyPr>
          <a:lstStyle/>
          <a:p>
            <a:pPr lvl="0"/>
            <a:r>
              <a:rPr lang="en-US" sz="5400" dirty="0"/>
              <a:t>10. What, according to their own words, is the object of the association?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49576E07-229D-30FD-2088-338EF4C477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8853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55106E-21F0-F70A-FF82-1C246D6F7896}"/>
              </a:ext>
            </a:extLst>
          </p:cNvPr>
          <p:cNvSpPr txBox="1"/>
          <p:nvPr/>
        </p:nvSpPr>
        <p:spPr>
          <a:xfrm>
            <a:off x="303212" y="304800"/>
            <a:ext cx="11658600" cy="6247864"/>
          </a:xfrm>
          <a:prstGeom prst="rect">
            <a:avLst/>
          </a:prstGeom>
          <a:noFill/>
        </p:spPr>
        <p:txBody>
          <a:bodyPr wrap="square">
            <a:spAutoFit/>
          </a:bodyPr>
          <a:lstStyle/>
          <a:p>
            <a:r>
              <a:rPr lang="en-US" sz="4000" b="1" dirty="0"/>
              <a:t>Answer:  </a:t>
            </a:r>
            <a:r>
              <a:rPr lang="en-US" sz="4000" dirty="0"/>
              <a:t>“To secure such an amendment to the Constitution of the United States as shall suitably express our national acknowledgment of Almighty God as the source of all authority in civil government; of the Lord Jesus Christ as the Ruler of nations; and of his revealed will as of supreme authority; and thus indicate that this is a Christian nation, and place all the Christian laws, institutions, and usages of the Government on an undeniable legal basis in the fundamental law of the land.”</a:t>
            </a:r>
          </a:p>
        </p:txBody>
      </p:sp>
    </p:spTree>
    <p:extLst>
      <p:ext uri="{BB962C8B-B14F-4D97-AF65-F5344CB8AC3E}">
        <p14:creationId xmlns:p14="http://schemas.microsoft.com/office/powerpoint/2010/main" val="242320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AF800-02D0-24F6-7920-02BEAA48EA0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282FF36-2D6B-CD40-81CB-EEEA85ADDBF9}"/>
              </a:ext>
            </a:extLst>
          </p:cNvPr>
          <p:cNvSpPr>
            <a:spLocks noGrp="1"/>
          </p:cNvSpPr>
          <p:nvPr>
            <p:ph type="title"/>
          </p:nvPr>
        </p:nvSpPr>
        <p:spPr>
          <a:xfrm>
            <a:off x="914161" y="381001"/>
            <a:ext cx="10360501" cy="2057399"/>
          </a:xfrm>
        </p:spPr>
        <p:txBody>
          <a:bodyPr>
            <a:noAutofit/>
          </a:bodyPr>
          <a:lstStyle/>
          <a:p>
            <a:pPr lvl="0"/>
            <a:r>
              <a:rPr lang="en-US" sz="5400" dirty="0"/>
              <a:t>11. Of what does the organization consist in itself?</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9379FCFD-0FFB-8145-C2BC-DDDA57E033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A8E2BE0-24EC-A740-0842-FB008146231F}"/>
              </a:ext>
            </a:extLst>
          </p:cNvPr>
          <p:cNvSpPr txBox="1"/>
          <p:nvPr/>
        </p:nvSpPr>
        <p:spPr>
          <a:xfrm>
            <a:off x="878903" y="2551837"/>
            <a:ext cx="7196709" cy="4081117"/>
          </a:xfrm>
          <a:prstGeom prst="rect">
            <a:avLst/>
          </a:prstGeom>
          <a:noFill/>
        </p:spPr>
        <p:txBody>
          <a:bodyPr wrap="square" rtlCol="0">
            <a:spAutoFit/>
          </a:bodyPr>
          <a:lstStyle/>
          <a:p>
            <a:pPr>
              <a:lnSpc>
                <a:spcPct val="90000"/>
              </a:lnSpc>
            </a:pPr>
            <a:r>
              <a:rPr lang="en-US" sz="3600" b="1" dirty="0"/>
              <a:t>Answer: </a:t>
            </a:r>
            <a:r>
              <a:rPr lang="en-US" sz="3600" dirty="0"/>
              <a:t>Of a president, the names of about one hundred and twenty vice-presidents, a recording secretary, a corresponding secretary, a treasurer, seven district secretaries (at present), and the Reformed Presbyterian Church as a body.</a:t>
            </a:r>
            <a:endParaRPr lang="en-US" sz="3600" i="1" dirty="0"/>
          </a:p>
        </p:txBody>
      </p:sp>
    </p:spTree>
    <p:extLst>
      <p:ext uri="{BB962C8B-B14F-4D97-AF65-F5344CB8AC3E}">
        <p14:creationId xmlns:p14="http://schemas.microsoft.com/office/powerpoint/2010/main" val="41739329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EE7CC-F5B3-2FD4-D593-288E73BA116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CBA89FF-2273-630F-53A9-ADF9C3255BA8}"/>
              </a:ext>
            </a:extLst>
          </p:cNvPr>
          <p:cNvSpPr>
            <a:spLocks noGrp="1"/>
          </p:cNvSpPr>
          <p:nvPr>
            <p:ph type="title"/>
          </p:nvPr>
        </p:nvSpPr>
        <p:spPr>
          <a:xfrm>
            <a:off x="914161" y="381001"/>
            <a:ext cx="10360501" cy="2057399"/>
          </a:xfrm>
        </p:spPr>
        <p:txBody>
          <a:bodyPr>
            <a:noAutofit/>
          </a:bodyPr>
          <a:lstStyle/>
          <a:p>
            <a:pPr lvl="0"/>
            <a:r>
              <a:rPr lang="en-US" sz="5400" dirty="0"/>
              <a:t>12. Who are some of the prominent men actively engaged in favor of it?</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D67388FE-B59E-7DB7-EAF6-DD8DC63286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FEBF064-AC4E-9A99-8508-4933AC4E6864}"/>
              </a:ext>
            </a:extLst>
          </p:cNvPr>
          <p:cNvSpPr txBox="1"/>
          <p:nvPr/>
        </p:nvSpPr>
        <p:spPr>
          <a:xfrm>
            <a:off x="878903" y="2551837"/>
            <a:ext cx="7196709" cy="3582519"/>
          </a:xfrm>
          <a:prstGeom prst="rect">
            <a:avLst/>
          </a:prstGeom>
          <a:noFill/>
        </p:spPr>
        <p:txBody>
          <a:bodyPr wrap="square" rtlCol="0">
            <a:spAutoFit/>
          </a:bodyPr>
          <a:lstStyle/>
          <a:p>
            <a:pPr>
              <a:lnSpc>
                <a:spcPct val="90000"/>
              </a:lnSpc>
            </a:pPr>
            <a:r>
              <a:rPr lang="en-US" sz="3600" b="1" dirty="0"/>
              <a:t>Answer: </a:t>
            </a:r>
            <a:r>
              <a:rPr lang="en-US" sz="3600" dirty="0"/>
              <a:t>Joseph Cook, Herrick Johnson, D.D.; Julius H. Seelye, president of Amherst College; Bishop Huntington, of New York; Hon. William Strong, ex-justice of the United States Supreme Court; and many others. </a:t>
            </a:r>
            <a:endParaRPr lang="en-US" sz="3600" i="1" dirty="0"/>
          </a:p>
        </p:txBody>
      </p:sp>
    </p:spTree>
    <p:extLst>
      <p:ext uri="{BB962C8B-B14F-4D97-AF65-F5344CB8AC3E}">
        <p14:creationId xmlns:p14="http://schemas.microsoft.com/office/powerpoint/2010/main" val="5342242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3371E-25C4-2398-01CB-D6174B07EC9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1AEE8A4-4204-F640-01F9-9C8E1B0E5B49}"/>
              </a:ext>
            </a:extLst>
          </p:cNvPr>
          <p:cNvSpPr>
            <a:spLocks noGrp="1"/>
          </p:cNvSpPr>
          <p:nvPr>
            <p:ph type="title"/>
          </p:nvPr>
        </p:nvSpPr>
        <p:spPr>
          <a:xfrm>
            <a:off x="914161" y="381001"/>
            <a:ext cx="10360501" cy="2057399"/>
          </a:xfrm>
        </p:spPr>
        <p:txBody>
          <a:bodyPr>
            <a:noAutofit/>
          </a:bodyPr>
          <a:lstStyle/>
          <a:p>
            <a:pPr lvl="0"/>
            <a:r>
              <a:rPr lang="en-US" sz="5400" dirty="0"/>
              <a:t>13. Of what other important bodies has it gained the support?</a:t>
            </a:r>
            <a:endParaRPr lang="en-US" sz="34400" dirty="0"/>
          </a:p>
        </p:txBody>
      </p:sp>
      <p:sp>
        <p:nvSpPr>
          <p:cNvPr id="2" name="TextBox 1">
            <a:extLst>
              <a:ext uri="{FF2B5EF4-FFF2-40B4-BE49-F238E27FC236}">
                <a16:creationId xmlns:a16="http://schemas.microsoft.com/office/drawing/2014/main" id="{0463DEF7-5D76-FD1F-FD75-393027DAB2AE}"/>
              </a:ext>
            </a:extLst>
          </p:cNvPr>
          <p:cNvSpPr txBox="1"/>
          <p:nvPr/>
        </p:nvSpPr>
        <p:spPr>
          <a:xfrm>
            <a:off x="878903" y="2551837"/>
            <a:ext cx="5901309" cy="3416320"/>
          </a:xfrm>
          <a:prstGeom prst="rect">
            <a:avLst/>
          </a:prstGeom>
          <a:noFill/>
        </p:spPr>
        <p:txBody>
          <a:bodyPr wrap="square" rtlCol="0">
            <a:spAutoFit/>
          </a:bodyPr>
          <a:lstStyle/>
          <a:p>
            <a:pPr>
              <a:lnSpc>
                <a:spcPct val="90000"/>
              </a:lnSpc>
            </a:pPr>
            <a:r>
              <a:rPr lang="en-US" sz="4000" b="1" dirty="0"/>
              <a:t>Answer: </a:t>
            </a:r>
            <a:r>
              <a:rPr lang="en-US" sz="4000" dirty="0"/>
              <a:t>The principal churches, the National Woman’s Christian Temperance Union, and the Prohibition party in many States. </a:t>
            </a:r>
            <a:endParaRPr lang="en-US" sz="4000" i="1" dirty="0"/>
          </a:p>
        </p:txBody>
      </p:sp>
      <p:pic>
        <p:nvPicPr>
          <p:cNvPr id="3" name="Picture 4" descr="213,000+ Question Mark Stock Photos, Pictures &amp; Royalty-Free ...">
            <a:extLst>
              <a:ext uri="{FF2B5EF4-FFF2-40B4-BE49-F238E27FC236}">
                <a16:creationId xmlns:a16="http://schemas.microsoft.com/office/drawing/2014/main" id="{EA77D334-EC04-06C1-FF70-9A9C6D2C26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0888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27431-BEDD-3782-1225-69A68A35A4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731AD1A-C5D8-537C-8FE1-E1A07862FBC7}"/>
              </a:ext>
            </a:extLst>
          </p:cNvPr>
          <p:cNvSpPr>
            <a:spLocks noGrp="1"/>
          </p:cNvSpPr>
          <p:nvPr>
            <p:ph type="body" sz="half" idx="2"/>
          </p:nvPr>
        </p:nvSpPr>
        <p:spPr>
          <a:xfrm>
            <a:off x="7759699" y="1651000"/>
            <a:ext cx="4367662" cy="4800600"/>
          </a:xfrm>
        </p:spPr>
        <p:txBody>
          <a:bodyPr>
            <a:noAutofit/>
          </a:bodyPr>
          <a:lstStyle/>
          <a:p>
            <a:r>
              <a:rPr lang="en-US" sz="4800" b="1" baseline="30000" dirty="0"/>
              <a:t>4 </a:t>
            </a:r>
            <a:r>
              <a:rPr lang="en-US" sz="4800" dirty="0"/>
              <a:t>And Jesus answered and said unto them, Take heed that no man deceive you.</a:t>
            </a:r>
            <a:endParaRPr lang="en-US" sz="102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AEEAE213-6B6E-64E4-06E4-F422453517A6}"/>
              </a:ext>
            </a:extLst>
          </p:cNvPr>
          <p:cNvSpPr>
            <a:spLocks noGrp="1"/>
          </p:cNvSpPr>
          <p:nvPr>
            <p:ph type="title"/>
          </p:nvPr>
        </p:nvSpPr>
        <p:spPr>
          <a:xfrm>
            <a:off x="7770812" y="228600"/>
            <a:ext cx="4114800" cy="1422400"/>
          </a:xfrm>
        </p:spPr>
        <p:txBody>
          <a:bodyPr/>
          <a:lstStyle/>
          <a:p>
            <a:r>
              <a:rPr lang="en-US" sz="4800" dirty="0"/>
              <a:t>Matthew </a:t>
            </a:r>
            <a:br>
              <a:rPr lang="en-US" sz="4800" dirty="0"/>
            </a:br>
            <a:r>
              <a:rPr lang="en-US" sz="4800" dirty="0"/>
              <a:t>24:4-8</a:t>
            </a:r>
            <a:endParaRPr lang="en-US" sz="6000" dirty="0"/>
          </a:p>
        </p:txBody>
      </p:sp>
      <p:pic>
        <p:nvPicPr>
          <p:cNvPr id="7170" name="Picture 2" descr="As Jesus was sitting on the Mount of Olives opposite the temple, Peter, James, John and Andrew asked, ‘Tell us, when will these things happen? And what signs will there be that these things are about to take place?’ – Slide 3">
            <a:extLst>
              <a:ext uri="{FF2B5EF4-FFF2-40B4-BE49-F238E27FC236}">
                <a16:creationId xmlns:a16="http://schemas.microsoft.com/office/drawing/2014/main" id="{C4A38F66-6A4A-CC00-373F-6ECE22B0C01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3" y="762000"/>
            <a:ext cx="7111999"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8719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7E965-2837-1937-99EC-70449B3CFE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53E156-7481-941F-A0CA-619C322EBE48}"/>
              </a:ext>
            </a:extLst>
          </p:cNvPr>
          <p:cNvSpPr>
            <a:spLocks noGrp="1"/>
          </p:cNvSpPr>
          <p:nvPr>
            <p:ph type="title"/>
          </p:nvPr>
        </p:nvSpPr>
        <p:spPr>
          <a:xfrm>
            <a:off x="7827084" y="228600"/>
            <a:ext cx="3961368" cy="1727200"/>
          </a:xfrm>
        </p:spPr>
        <p:txBody>
          <a:bodyPr>
            <a:noAutofit/>
          </a:bodyPr>
          <a:lstStyle/>
          <a:p>
            <a:r>
              <a:rPr lang="en-US" sz="4800" dirty="0"/>
              <a:t>Seeing a Pattern</a:t>
            </a:r>
            <a:endParaRPr lang="en-US" sz="5400" i="1" dirty="0"/>
          </a:p>
        </p:txBody>
      </p:sp>
      <p:sp>
        <p:nvSpPr>
          <p:cNvPr id="6" name="TextBox 5">
            <a:extLst>
              <a:ext uri="{FF2B5EF4-FFF2-40B4-BE49-F238E27FC236}">
                <a16:creationId xmlns:a16="http://schemas.microsoft.com/office/drawing/2014/main" id="{55DAB24A-ED63-6CF8-5960-CD6E1D4C9EF4}"/>
              </a:ext>
            </a:extLst>
          </p:cNvPr>
          <p:cNvSpPr txBox="1"/>
          <p:nvPr/>
        </p:nvSpPr>
        <p:spPr>
          <a:xfrm>
            <a:off x="400373" y="381000"/>
            <a:ext cx="7010400" cy="5909310"/>
          </a:xfrm>
          <a:prstGeom prst="rect">
            <a:avLst/>
          </a:prstGeom>
          <a:noFill/>
        </p:spPr>
        <p:txBody>
          <a:bodyPr wrap="square">
            <a:spAutoFit/>
          </a:bodyPr>
          <a:lstStyle/>
          <a:p>
            <a:r>
              <a:rPr lang="en-US" sz="3600" dirty="0">
                <a:solidFill>
                  <a:schemeClr val="tx2">
                    <a:lumMod val="90000"/>
                  </a:schemeClr>
                </a:solidFill>
              </a:rPr>
              <a:t>Foundations (1800-1860)</a:t>
            </a:r>
          </a:p>
          <a:p>
            <a:endParaRPr lang="en-US" sz="1800" dirty="0"/>
          </a:p>
          <a:p>
            <a:r>
              <a:rPr lang="en-US" sz="3600" b="1" dirty="0"/>
              <a:t>Second Great Awakening </a:t>
            </a:r>
            <a:br>
              <a:rPr lang="en-US" sz="3600" dirty="0"/>
            </a:br>
            <a:r>
              <a:rPr lang="en-US" sz="3600" dirty="0"/>
              <a:t>• Massive Protestant revivalism</a:t>
            </a:r>
            <a:br>
              <a:rPr lang="en-US" sz="3600" dirty="0"/>
            </a:br>
            <a:r>
              <a:rPr lang="en-US" sz="3600" dirty="0"/>
              <a:t>• Emphasis on moral reform of society</a:t>
            </a:r>
            <a:br>
              <a:rPr lang="en-US" sz="3600" dirty="0"/>
            </a:br>
            <a:r>
              <a:rPr lang="en-US" sz="3600" dirty="0"/>
              <a:t>• Growth of reform movements: temperance, abolition, Sabbath reform</a:t>
            </a:r>
          </a:p>
          <a:p>
            <a:r>
              <a:rPr lang="en-US" sz="3600" dirty="0"/>
              <a:t>• “Adventist” and Millerite Movements</a:t>
            </a:r>
          </a:p>
        </p:txBody>
      </p:sp>
      <p:pic>
        <p:nvPicPr>
          <p:cNvPr id="26626" name="Picture 2" descr="Second Great Awakening | Description, History, &amp; Key Figures | Britannica">
            <a:extLst>
              <a:ext uri="{FF2B5EF4-FFF2-40B4-BE49-F238E27FC236}">
                <a16:creationId xmlns:a16="http://schemas.microsoft.com/office/drawing/2014/main" id="{BAEA9A0D-6024-A07A-BDA9-994569171E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777" t="-86" r="25382" b="86"/>
          <a:stretch>
            <a:fillRect/>
          </a:stretch>
        </p:blipFill>
        <p:spPr bwMode="auto">
          <a:xfrm>
            <a:off x="7827084" y="1951791"/>
            <a:ext cx="4134728" cy="4677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38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912D7-B51D-2206-FA12-FD62D0732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6F85E-6987-BE00-659B-CC9898CB3865}"/>
              </a:ext>
            </a:extLst>
          </p:cNvPr>
          <p:cNvSpPr>
            <a:spLocks noGrp="1"/>
          </p:cNvSpPr>
          <p:nvPr>
            <p:ph type="title"/>
          </p:nvPr>
        </p:nvSpPr>
        <p:spPr>
          <a:xfrm>
            <a:off x="7827084" y="228600"/>
            <a:ext cx="3961368" cy="1727200"/>
          </a:xfrm>
        </p:spPr>
        <p:txBody>
          <a:bodyPr>
            <a:noAutofit/>
          </a:bodyPr>
          <a:lstStyle/>
          <a:p>
            <a:r>
              <a:rPr lang="en-US" sz="4800" dirty="0"/>
              <a:t>Seeing a Pattern</a:t>
            </a:r>
            <a:endParaRPr lang="en-US" sz="5400" i="1" dirty="0"/>
          </a:p>
        </p:txBody>
      </p:sp>
      <p:sp>
        <p:nvSpPr>
          <p:cNvPr id="6" name="TextBox 5">
            <a:extLst>
              <a:ext uri="{FF2B5EF4-FFF2-40B4-BE49-F238E27FC236}">
                <a16:creationId xmlns:a16="http://schemas.microsoft.com/office/drawing/2014/main" id="{D39AD535-B78C-883C-0C87-47453DB45680}"/>
              </a:ext>
            </a:extLst>
          </p:cNvPr>
          <p:cNvSpPr txBox="1"/>
          <p:nvPr/>
        </p:nvSpPr>
        <p:spPr>
          <a:xfrm>
            <a:off x="400373" y="381000"/>
            <a:ext cx="7010400" cy="5109091"/>
          </a:xfrm>
          <a:prstGeom prst="rect">
            <a:avLst/>
          </a:prstGeom>
          <a:noFill/>
        </p:spPr>
        <p:txBody>
          <a:bodyPr wrap="square">
            <a:spAutoFit/>
          </a:bodyPr>
          <a:lstStyle/>
          <a:p>
            <a:r>
              <a:rPr lang="en-US" sz="3600" dirty="0">
                <a:solidFill>
                  <a:schemeClr val="tx2">
                    <a:lumMod val="90000"/>
                  </a:schemeClr>
                </a:solidFill>
              </a:rPr>
              <a:t>Foundations (1800-1860)</a:t>
            </a:r>
          </a:p>
          <a:p>
            <a:endParaRPr lang="en-US" sz="1800" dirty="0"/>
          </a:p>
          <a:p>
            <a:r>
              <a:rPr lang="en-US" sz="3600" b="1" dirty="0"/>
              <a:t>Postmillennial optimism</a:t>
            </a:r>
          </a:p>
          <a:p>
            <a:br>
              <a:rPr lang="en-US" sz="3600" dirty="0"/>
            </a:br>
            <a:r>
              <a:rPr lang="en-US" sz="4000" dirty="0"/>
              <a:t>• Many Protestants believed America had a divine mission</a:t>
            </a:r>
            <a:br>
              <a:rPr lang="en-US" sz="4000" dirty="0"/>
            </a:br>
            <a:r>
              <a:rPr lang="en-US" sz="4000" dirty="0"/>
              <a:t>• The nation seen as an instrument for advancing Christian civilization</a:t>
            </a:r>
            <a:endParaRPr lang="en-US" sz="3600" dirty="0"/>
          </a:p>
        </p:txBody>
      </p:sp>
      <p:pic>
        <p:nvPicPr>
          <p:cNvPr id="27650" name="Picture 2" descr="OAH | Spreading God's Kingdom: Evangelicalism and Westward Expansion in  Early and Antebellum America">
            <a:extLst>
              <a:ext uri="{FF2B5EF4-FFF2-40B4-BE49-F238E27FC236}">
                <a16:creationId xmlns:a16="http://schemas.microsoft.com/office/drawing/2014/main" id="{C5C06E79-2413-D5DC-BC39-2610722A52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03" r="22090"/>
          <a:stretch>
            <a:fillRect/>
          </a:stretch>
        </p:blipFill>
        <p:spPr bwMode="auto">
          <a:xfrm>
            <a:off x="7923212" y="1884667"/>
            <a:ext cx="4114800" cy="4744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0811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5C07-FF02-3304-E78F-082659AD9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BFDA9-00EC-FF94-E540-C3639015F4CA}"/>
              </a:ext>
            </a:extLst>
          </p:cNvPr>
          <p:cNvSpPr>
            <a:spLocks noGrp="1"/>
          </p:cNvSpPr>
          <p:nvPr>
            <p:ph type="title"/>
          </p:nvPr>
        </p:nvSpPr>
        <p:spPr>
          <a:xfrm>
            <a:off x="7827084" y="228600"/>
            <a:ext cx="3961368" cy="1727200"/>
          </a:xfrm>
        </p:spPr>
        <p:txBody>
          <a:bodyPr>
            <a:noAutofit/>
          </a:bodyPr>
          <a:lstStyle/>
          <a:p>
            <a:r>
              <a:rPr lang="en-US" sz="4800" dirty="0"/>
              <a:t>Seeing a Pattern</a:t>
            </a:r>
            <a:endParaRPr lang="en-US" sz="5400" i="1" dirty="0"/>
          </a:p>
        </p:txBody>
      </p:sp>
      <p:sp>
        <p:nvSpPr>
          <p:cNvPr id="6" name="TextBox 5">
            <a:extLst>
              <a:ext uri="{FF2B5EF4-FFF2-40B4-BE49-F238E27FC236}">
                <a16:creationId xmlns:a16="http://schemas.microsoft.com/office/drawing/2014/main" id="{5D4835E5-F296-77C7-C0E6-6DB5D16479BF}"/>
              </a:ext>
            </a:extLst>
          </p:cNvPr>
          <p:cNvSpPr txBox="1"/>
          <p:nvPr/>
        </p:nvSpPr>
        <p:spPr>
          <a:xfrm>
            <a:off x="400373" y="381000"/>
            <a:ext cx="7010400" cy="5909310"/>
          </a:xfrm>
          <a:prstGeom prst="rect">
            <a:avLst/>
          </a:prstGeom>
          <a:noFill/>
        </p:spPr>
        <p:txBody>
          <a:bodyPr wrap="square">
            <a:spAutoFit/>
          </a:bodyPr>
          <a:lstStyle/>
          <a:p>
            <a:r>
              <a:rPr lang="en-US" sz="3600" dirty="0">
                <a:solidFill>
                  <a:schemeClr val="tx2">
                    <a:lumMod val="90000"/>
                  </a:schemeClr>
                </a:solidFill>
              </a:rPr>
              <a:t>Foundations (1800-1860)</a:t>
            </a:r>
          </a:p>
          <a:p>
            <a:endParaRPr lang="en-US" sz="1800" dirty="0"/>
          </a:p>
          <a:p>
            <a:r>
              <a:rPr lang="en-US" sz="3600" b="1" dirty="0"/>
              <a:t>Strong Protestant cultural dominance</a:t>
            </a:r>
          </a:p>
          <a:p>
            <a:br>
              <a:rPr lang="en-US" sz="3600" dirty="0"/>
            </a:br>
            <a:r>
              <a:rPr lang="en-US" sz="3600" dirty="0"/>
              <a:t>• Sunday laws already present in many states</a:t>
            </a:r>
            <a:br>
              <a:rPr lang="en-US" sz="3600" dirty="0"/>
            </a:br>
            <a:r>
              <a:rPr lang="en-US" sz="3600" dirty="0"/>
              <a:t>• Public schools often Protestant in tone</a:t>
            </a:r>
            <a:br>
              <a:rPr lang="en-US" sz="3600" dirty="0"/>
            </a:br>
            <a:r>
              <a:rPr lang="en-US" sz="3600" dirty="0"/>
              <a:t>• Bible reading widely practiced in civic settings</a:t>
            </a:r>
          </a:p>
        </p:txBody>
      </p:sp>
      <p:pic>
        <p:nvPicPr>
          <p:cNvPr id="28674" name="Picture 2" descr="The American Revolution was sometimes called the &quot;Presbyterian Rebellion&quot; -  American Heritage Education Foundation, Inc.">
            <a:extLst>
              <a:ext uri="{FF2B5EF4-FFF2-40B4-BE49-F238E27FC236}">
                <a16:creationId xmlns:a16="http://schemas.microsoft.com/office/drawing/2014/main" id="{D32F7F9D-C525-7131-ABC6-74367C7EBB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144" r="19298"/>
          <a:stretch>
            <a:fillRect/>
          </a:stretch>
        </p:blipFill>
        <p:spPr bwMode="auto">
          <a:xfrm>
            <a:off x="7827085" y="2051930"/>
            <a:ext cx="4134728" cy="4589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263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F00EE-4D4A-6B18-CA00-26C8EF4481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0FE4EC-C9BA-16BE-D534-06473C1C2C39}"/>
              </a:ext>
            </a:extLst>
          </p:cNvPr>
          <p:cNvSpPr>
            <a:spLocks noGrp="1"/>
          </p:cNvSpPr>
          <p:nvPr>
            <p:ph type="title"/>
          </p:nvPr>
        </p:nvSpPr>
        <p:spPr>
          <a:xfrm>
            <a:off x="7827084" y="228600"/>
            <a:ext cx="3961368" cy="1727200"/>
          </a:xfrm>
        </p:spPr>
        <p:txBody>
          <a:bodyPr>
            <a:noAutofit/>
          </a:bodyPr>
          <a:lstStyle/>
          <a:p>
            <a:r>
              <a:rPr lang="en-US" sz="4800" dirty="0"/>
              <a:t>Seeing a Pattern</a:t>
            </a:r>
            <a:endParaRPr lang="en-US" sz="5400" i="1" dirty="0"/>
          </a:p>
        </p:txBody>
      </p:sp>
      <p:sp>
        <p:nvSpPr>
          <p:cNvPr id="6" name="TextBox 5">
            <a:extLst>
              <a:ext uri="{FF2B5EF4-FFF2-40B4-BE49-F238E27FC236}">
                <a16:creationId xmlns:a16="http://schemas.microsoft.com/office/drawing/2014/main" id="{ED9C576D-FB92-B9C7-EAD6-272AA6D8BC3F}"/>
              </a:ext>
            </a:extLst>
          </p:cNvPr>
          <p:cNvSpPr txBox="1"/>
          <p:nvPr/>
        </p:nvSpPr>
        <p:spPr>
          <a:xfrm>
            <a:off x="400373" y="381000"/>
            <a:ext cx="7010400" cy="5940088"/>
          </a:xfrm>
          <a:prstGeom prst="rect">
            <a:avLst/>
          </a:prstGeom>
          <a:noFill/>
        </p:spPr>
        <p:txBody>
          <a:bodyPr wrap="square">
            <a:spAutoFit/>
          </a:bodyPr>
          <a:lstStyle/>
          <a:p>
            <a:r>
              <a:rPr lang="en-US" sz="4000" dirty="0">
                <a:solidFill>
                  <a:schemeClr val="tx2">
                    <a:lumMod val="90000"/>
                  </a:schemeClr>
                </a:solidFill>
              </a:rPr>
              <a:t>CIVIL WAR (1861-1865)</a:t>
            </a:r>
          </a:p>
          <a:p>
            <a:endParaRPr lang="en-US" sz="2000" dirty="0"/>
          </a:p>
          <a:p>
            <a:r>
              <a:rPr lang="en-US" sz="4000" b="1" dirty="0"/>
              <a:t>Massive National Trauma</a:t>
            </a:r>
          </a:p>
          <a:p>
            <a:r>
              <a:rPr lang="en-US" sz="4000" dirty="0"/>
              <a:t>Preachers across denominations interpreted the war as:</a:t>
            </a:r>
            <a:br>
              <a:rPr lang="en-US" sz="4000" dirty="0"/>
            </a:br>
            <a:r>
              <a:rPr lang="en-US" sz="4000" dirty="0"/>
              <a:t>• Divine judgment</a:t>
            </a:r>
            <a:br>
              <a:rPr lang="en-US" sz="4000" dirty="0"/>
            </a:br>
            <a:r>
              <a:rPr lang="en-US" sz="4000" dirty="0"/>
              <a:t>• National chastisement</a:t>
            </a:r>
            <a:br>
              <a:rPr lang="en-US" sz="4000" dirty="0"/>
            </a:br>
            <a:r>
              <a:rPr lang="en-US" sz="4000" dirty="0"/>
              <a:t>• Evidence that God was displeased</a:t>
            </a:r>
          </a:p>
        </p:txBody>
      </p:sp>
      <p:pic>
        <p:nvPicPr>
          <p:cNvPr id="1031" name="Picture 7" descr="American Civil War | History, Summary, Dates, Causes, Map, Timeline,  Battles, Significance, &amp; Facts | Britannica">
            <a:extLst>
              <a:ext uri="{FF2B5EF4-FFF2-40B4-BE49-F238E27FC236}">
                <a16:creationId xmlns:a16="http://schemas.microsoft.com/office/drawing/2014/main" id="{BAE7AD7C-5546-4EF5-EBE8-641B59108B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191" r="18647"/>
          <a:stretch>
            <a:fillRect/>
          </a:stretch>
        </p:blipFill>
        <p:spPr bwMode="auto">
          <a:xfrm>
            <a:off x="7827085" y="1992743"/>
            <a:ext cx="4134728" cy="4636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2937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AE98A-F9A0-3F96-F91D-04F88A2EC580}"/>
              </a:ext>
            </a:extLst>
          </p:cNvPr>
          <p:cNvSpPr>
            <a:spLocks noGrp="1"/>
          </p:cNvSpPr>
          <p:nvPr>
            <p:ph type="title"/>
          </p:nvPr>
        </p:nvSpPr>
        <p:spPr>
          <a:xfrm>
            <a:off x="531812" y="76200"/>
            <a:ext cx="10742851" cy="1143000"/>
          </a:xfrm>
        </p:spPr>
        <p:txBody>
          <a:bodyPr>
            <a:normAutofit/>
          </a:bodyPr>
          <a:lstStyle/>
          <a:p>
            <a:r>
              <a:rPr lang="en-US" b="1" dirty="0"/>
              <a:t>Seeing a Pattern:  </a:t>
            </a:r>
            <a:br>
              <a:rPr lang="en-US" b="1" dirty="0"/>
            </a:br>
            <a:r>
              <a:rPr lang="en-US" b="1" dirty="0"/>
              <a:t>Lincoln’s 2</a:t>
            </a:r>
            <a:r>
              <a:rPr lang="en-US" b="1" baseline="30000" dirty="0"/>
              <a:t>nd</a:t>
            </a:r>
            <a:r>
              <a:rPr lang="en-US" b="1" dirty="0"/>
              <a:t> Inaugural Address (1865)</a:t>
            </a:r>
          </a:p>
        </p:txBody>
      </p:sp>
      <p:sp>
        <p:nvSpPr>
          <p:cNvPr id="3" name="Content Placeholder 2">
            <a:extLst>
              <a:ext uri="{FF2B5EF4-FFF2-40B4-BE49-F238E27FC236}">
                <a16:creationId xmlns:a16="http://schemas.microsoft.com/office/drawing/2014/main" id="{B78D5ACB-15A4-B969-2C8E-A44334465A98}"/>
              </a:ext>
            </a:extLst>
          </p:cNvPr>
          <p:cNvSpPr>
            <a:spLocks noGrp="1"/>
          </p:cNvSpPr>
          <p:nvPr>
            <p:ph idx="1"/>
          </p:nvPr>
        </p:nvSpPr>
        <p:spPr>
          <a:xfrm>
            <a:off x="531812" y="1247553"/>
            <a:ext cx="11125200" cy="5181600"/>
          </a:xfrm>
          <a:solidFill>
            <a:schemeClr val="tx2"/>
          </a:solidFill>
        </p:spPr>
        <p:txBody>
          <a:bodyPr>
            <a:noAutofit/>
          </a:bodyPr>
          <a:lstStyle/>
          <a:p>
            <a:pPr marL="0" indent="0">
              <a:buNone/>
            </a:pPr>
            <a:r>
              <a:rPr lang="en-US" sz="3400" b="1" dirty="0">
                <a:solidFill>
                  <a:schemeClr val="bg2">
                    <a:lumMod val="50000"/>
                  </a:schemeClr>
                </a:solidFill>
              </a:rPr>
              <a:t>‘Woe unto the world because of offences! for it must needs be that offences come; but woe to that man by whom the offence cometh!’ If we shall suppose that American Slavery is one of those offences which, in the providence of God, must needs come, but which, having continued through His appointed time, He now wills to remove, and that He gives to both North and South, this terrible war, as the woe due to those by whom the offence came, shall we discern therein any departure from those divine attributes which the believers in a Living God always ascribe to Him?</a:t>
            </a:r>
          </a:p>
        </p:txBody>
      </p:sp>
    </p:spTree>
    <p:extLst>
      <p:ext uri="{BB962C8B-B14F-4D97-AF65-F5344CB8AC3E}">
        <p14:creationId xmlns:p14="http://schemas.microsoft.com/office/powerpoint/2010/main" val="128953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7C18D-55E3-33BD-2336-C9D33DFF52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9EE90C-0A6E-27CF-A712-27DC45BB8B0B}"/>
              </a:ext>
            </a:extLst>
          </p:cNvPr>
          <p:cNvSpPr>
            <a:spLocks noGrp="1"/>
          </p:cNvSpPr>
          <p:nvPr>
            <p:ph type="title"/>
          </p:nvPr>
        </p:nvSpPr>
        <p:spPr>
          <a:xfrm>
            <a:off x="7827084" y="228600"/>
            <a:ext cx="3961368" cy="1727200"/>
          </a:xfrm>
        </p:spPr>
        <p:txBody>
          <a:bodyPr>
            <a:noAutofit/>
          </a:bodyPr>
          <a:lstStyle/>
          <a:p>
            <a:r>
              <a:rPr lang="en-US" sz="4800" dirty="0"/>
              <a:t>Seeing a Pattern</a:t>
            </a:r>
            <a:endParaRPr lang="en-US" sz="5400" i="1" dirty="0"/>
          </a:p>
        </p:txBody>
      </p:sp>
      <p:sp>
        <p:nvSpPr>
          <p:cNvPr id="6" name="TextBox 5">
            <a:extLst>
              <a:ext uri="{FF2B5EF4-FFF2-40B4-BE49-F238E27FC236}">
                <a16:creationId xmlns:a16="http://schemas.microsoft.com/office/drawing/2014/main" id="{9729C475-6606-3850-4A4E-5EFEA3D19E9A}"/>
              </a:ext>
            </a:extLst>
          </p:cNvPr>
          <p:cNvSpPr txBox="1"/>
          <p:nvPr/>
        </p:nvSpPr>
        <p:spPr>
          <a:xfrm>
            <a:off x="400373" y="381000"/>
            <a:ext cx="7010400" cy="6186309"/>
          </a:xfrm>
          <a:prstGeom prst="rect">
            <a:avLst/>
          </a:prstGeom>
          <a:noFill/>
        </p:spPr>
        <p:txBody>
          <a:bodyPr wrap="square">
            <a:spAutoFit/>
          </a:bodyPr>
          <a:lstStyle/>
          <a:p>
            <a:r>
              <a:rPr lang="en-US" sz="4400" dirty="0">
                <a:solidFill>
                  <a:schemeClr val="tx2">
                    <a:lumMod val="90000"/>
                  </a:schemeClr>
                </a:solidFill>
              </a:rPr>
              <a:t>CIVIL WAR (1861-1865)</a:t>
            </a:r>
          </a:p>
          <a:p>
            <a:r>
              <a:rPr lang="en-US" sz="4400" dirty="0"/>
              <a:t>Widespread sermons framed the war as punishment for:</a:t>
            </a:r>
            <a:br>
              <a:rPr lang="en-US" sz="4400" dirty="0"/>
            </a:br>
            <a:r>
              <a:rPr lang="en-US" sz="4400" dirty="0"/>
              <a:t>• Slavery</a:t>
            </a:r>
            <a:br>
              <a:rPr lang="en-US" sz="4400" dirty="0"/>
            </a:br>
            <a:r>
              <a:rPr lang="en-US" sz="4400" dirty="0"/>
              <a:t>• National moral decline</a:t>
            </a:r>
            <a:br>
              <a:rPr lang="en-US" sz="4400" dirty="0"/>
            </a:br>
            <a:r>
              <a:rPr lang="en-US" sz="4400" dirty="0"/>
              <a:t>• Failure to explicitly acknowledge Christ in the Constitution</a:t>
            </a:r>
          </a:p>
        </p:txBody>
      </p:sp>
      <p:sp>
        <p:nvSpPr>
          <p:cNvPr id="4" name="AutoShape 4" descr="September 1861: Settling in for a Long War">
            <a:extLst>
              <a:ext uri="{FF2B5EF4-FFF2-40B4-BE49-F238E27FC236}">
                <a16:creationId xmlns:a16="http://schemas.microsoft.com/office/drawing/2014/main" id="{B87DBDC7-B3FD-C213-9EC4-856C0D1AF2D0}"/>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90A46841-1360-7C4A-303E-8FD6273349A3}"/>
              </a:ext>
            </a:extLst>
          </p:cNvPr>
          <p:cNvPicPr>
            <a:picLocks noChangeAspect="1"/>
          </p:cNvPicPr>
          <p:nvPr/>
        </p:nvPicPr>
        <p:blipFill>
          <a:blip r:embed="rId2"/>
          <a:srcRect l="4090" t="1135" r="36551" b="-1135"/>
          <a:stretch>
            <a:fillRect/>
          </a:stretch>
        </p:blipFill>
        <p:spPr>
          <a:xfrm>
            <a:off x="7827084" y="2057400"/>
            <a:ext cx="4134728" cy="4648200"/>
          </a:xfrm>
          <a:prstGeom prst="rect">
            <a:avLst/>
          </a:prstGeom>
        </p:spPr>
      </p:pic>
    </p:spTree>
    <p:extLst>
      <p:ext uri="{BB962C8B-B14F-4D97-AF65-F5344CB8AC3E}">
        <p14:creationId xmlns:p14="http://schemas.microsoft.com/office/powerpoint/2010/main" val="27854303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C840-8D60-CFB4-6AB4-CFC4D086B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A38D99-38C4-3B1C-9212-82C4914862A5}"/>
              </a:ext>
            </a:extLst>
          </p:cNvPr>
          <p:cNvSpPr>
            <a:spLocks noGrp="1"/>
          </p:cNvSpPr>
          <p:nvPr>
            <p:ph type="title"/>
          </p:nvPr>
        </p:nvSpPr>
        <p:spPr>
          <a:xfrm>
            <a:off x="7827084" y="228600"/>
            <a:ext cx="3961368" cy="1727200"/>
          </a:xfrm>
        </p:spPr>
        <p:txBody>
          <a:bodyPr>
            <a:noAutofit/>
          </a:bodyPr>
          <a:lstStyle/>
          <a:p>
            <a:r>
              <a:rPr lang="en-US" sz="4800" dirty="0"/>
              <a:t>Seeing a Pattern</a:t>
            </a:r>
            <a:endParaRPr lang="en-US" sz="5400" i="1" dirty="0"/>
          </a:p>
        </p:txBody>
      </p:sp>
      <p:sp>
        <p:nvSpPr>
          <p:cNvPr id="6" name="TextBox 5">
            <a:extLst>
              <a:ext uri="{FF2B5EF4-FFF2-40B4-BE49-F238E27FC236}">
                <a16:creationId xmlns:a16="http://schemas.microsoft.com/office/drawing/2014/main" id="{3D94CD5C-BD8A-8456-AEBF-8668809DC471}"/>
              </a:ext>
            </a:extLst>
          </p:cNvPr>
          <p:cNvSpPr txBox="1"/>
          <p:nvPr/>
        </p:nvSpPr>
        <p:spPr>
          <a:xfrm>
            <a:off x="400373" y="381000"/>
            <a:ext cx="7010400" cy="5324535"/>
          </a:xfrm>
          <a:prstGeom prst="rect">
            <a:avLst/>
          </a:prstGeom>
          <a:noFill/>
        </p:spPr>
        <p:txBody>
          <a:bodyPr wrap="square">
            <a:spAutoFit/>
          </a:bodyPr>
          <a:lstStyle/>
          <a:p>
            <a:r>
              <a:rPr lang="en-US" sz="4000" dirty="0">
                <a:solidFill>
                  <a:schemeClr val="tx2">
                    <a:lumMod val="90000"/>
                  </a:schemeClr>
                </a:solidFill>
              </a:rPr>
              <a:t>RELIGIOUS REFLECTION </a:t>
            </a:r>
          </a:p>
          <a:p>
            <a:endParaRPr lang="en-US" sz="2000" dirty="0"/>
          </a:p>
          <a:p>
            <a:pPr lvl="0" defTabSz="914400" eaLnBrk="0" fontAlgn="base" hangingPunct="0">
              <a:spcBef>
                <a:spcPct val="0"/>
              </a:spcBef>
              <a:spcAft>
                <a:spcPct val="0"/>
              </a:spcAft>
            </a:pPr>
            <a:r>
              <a:rPr lang="en-US" altLang="en-US" sz="4000" dirty="0"/>
              <a:t>Many Protestant leaders asked, “Why did God permit this?”</a:t>
            </a:r>
          </a:p>
          <a:p>
            <a:pPr lvl="0" defTabSz="914400" eaLnBrk="0" fontAlgn="base" hangingPunct="0">
              <a:spcBef>
                <a:spcPct val="0"/>
              </a:spcBef>
              <a:spcAft>
                <a:spcPct val="0"/>
              </a:spcAft>
            </a:pPr>
            <a:endParaRPr lang="en-US" altLang="en-US" sz="4000" dirty="0"/>
          </a:p>
          <a:p>
            <a:pPr lvl="0" defTabSz="914400" eaLnBrk="0" fontAlgn="base" hangingPunct="0">
              <a:spcBef>
                <a:spcPct val="0"/>
              </a:spcBef>
              <a:spcAft>
                <a:spcPct val="0"/>
              </a:spcAft>
            </a:pPr>
            <a:r>
              <a:rPr lang="en-US" altLang="en-US" sz="4000" dirty="0"/>
              <a:t>One widely circulated answer:</a:t>
            </a:r>
          </a:p>
          <a:p>
            <a:pPr lvl="0" defTabSz="914400" eaLnBrk="0" fontAlgn="base" hangingPunct="0">
              <a:spcBef>
                <a:spcPct val="0"/>
              </a:spcBef>
              <a:spcAft>
                <a:spcPct val="0"/>
              </a:spcAft>
            </a:pPr>
            <a:r>
              <a:rPr lang="en-US" altLang="en-US" sz="4000" dirty="0"/>
              <a:t>The Constitution contains no explicit recognition of God or Christ.</a:t>
            </a:r>
          </a:p>
        </p:txBody>
      </p:sp>
      <p:pic>
        <p:nvPicPr>
          <p:cNvPr id="7" name="Picture 6">
            <a:extLst>
              <a:ext uri="{FF2B5EF4-FFF2-40B4-BE49-F238E27FC236}">
                <a16:creationId xmlns:a16="http://schemas.microsoft.com/office/drawing/2014/main" id="{8FB6819C-A1AA-DCC4-0D5E-49E9EB510536}"/>
              </a:ext>
            </a:extLst>
          </p:cNvPr>
          <p:cNvPicPr>
            <a:picLocks noChangeAspect="1"/>
          </p:cNvPicPr>
          <p:nvPr/>
        </p:nvPicPr>
        <p:blipFill>
          <a:blip r:embed="rId2"/>
          <a:srcRect b="12111"/>
          <a:stretch>
            <a:fillRect/>
          </a:stretch>
        </p:blipFill>
        <p:spPr>
          <a:xfrm>
            <a:off x="8218048" y="2205587"/>
            <a:ext cx="3179439" cy="4423813"/>
          </a:xfrm>
          <a:prstGeom prst="rect">
            <a:avLst/>
          </a:prstGeom>
        </p:spPr>
      </p:pic>
    </p:spTree>
    <p:extLst>
      <p:ext uri="{BB962C8B-B14F-4D97-AF65-F5344CB8AC3E}">
        <p14:creationId xmlns:p14="http://schemas.microsoft.com/office/powerpoint/2010/main" val="26449462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A556B-99AD-E3CE-5F84-4E8581396E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F6A4A-8937-F357-DE88-5B3CD160B6BC}"/>
              </a:ext>
            </a:extLst>
          </p:cNvPr>
          <p:cNvSpPr>
            <a:spLocks noGrp="1"/>
          </p:cNvSpPr>
          <p:nvPr>
            <p:ph type="title"/>
          </p:nvPr>
        </p:nvSpPr>
        <p:spPr>
          <a:xfrm>
            <a:off x="7827084" y="228600"/>
            <a:ext cx="3961368" cy="1727200"/>
          </a:xfrm>
        </p:spPr>
        <p:txBody>
          <a:bodyPr>
            <a:noAutofit/>
          </a:bodyPr>
          <a:lstStyle/>
          <a:p>
            <a:r>
              <a:rPr lang="en-US" sz="4800" dirty="0"/>
              <a:t>Seeing a Pattern</a:t>
            </a:r>
            <a:endParaRPr lang="en-US" sz="5400" i="1" dirty="0"/>
          </a:p>
        </p:txBody>
      </p:sp>
      <p:sp>
        <p:nvSpPr>
          <p:cNvPr id="6" name="TextBox 5">
            <a:extLst>
              <a:ext uri="{FF2B5EF4-FFF2-40B4-BE49-F238E27FC236}">
                <a16:creationId xmlns:a16="http://schemas.microsoft.com/office/drawing/2014/main" id="{7086DFC5-0638-5292-FAA6-6CDAA9C2B96E}"/>
              </a:ext>
            </a:extLst>
          </p:cNvPr>
          <p:cNvSpPr txBox="1"/>
          <p:nvPr/>
        </p:nvSpPr>
        <p:spPr>
          <a:xfrm>
            <a:off x="400373" y="381000"/>
            <a:ext cx="7010400" cy="4708981"/>
          </a:xfrm>
          <a:prstGeom prst="rect">
            <a:avLst/>
          </a:prstGeom>
          <a:noFill/>
        </p:spPr>
        <p:txBody>
          <a:bodyPr wrap="square">
            <a:spAutoFit/>
          </a:bodyPr>
          <a:lstStyle/>
          <a:p>
            <a:r>
              <a:rPr lang="en-US" sz="4000" dirty="0">
                <a:solidFill>
                  <a:schemeClr val="tx2">
                    <a:lumMod val="90000"/>
                  </a:schemeClr>
                </a:solidFill>
              </a:rPr>
              <a:t>RELIGIOUS REFLECTION </a:t>
            </a:r>
          </a:p>
          <a:p>
            <a:endParaRPr lang="en-US" sz="2000" dirty="0"/>
          </a:p>
          <a:p>
            <a:pPr lvl="0" defTabSz="914400" eaLnBrk="0" fontAlgn="base" hangingPunct="0">
              <a:spcBef>
                <a:spcPct val="0"/>
              </a:spcBef>
              <a:spcAft>
                <a:spcPct val="0"/>
              </a:spcAft>
            </a:pPr>
            <a:r>
              <a:rPr lang="en-US" altLang="en-US" sz="4000" dirty="0"/>
              <a:t>Concern grew that:</a:t>
            </a:r>
            <a:br>
              <a:rPr lang="en-US" altLang="en-US" sz="4000" dirty="0"/>
            </a:br>
            <a:r>
              <a:rPr lang="en-US" altLang="en-US" sz="4000" dirty="0"/>
              <a:t>• Secularism was increasing</a:t>
            </a:r>
            <a:br>
              <a:rPr lang="en-US" altLang="en-US" sz="4000" dirty="0"/>
            </a:br>
            <a:r>
              <a:rPr lang="en-US" altLang="en-US" sz="4000" dirty="0"/>
              <a:t>• Catholic immigration was expanding</a:t>
            </a:r>
            <a:br>
              <a:rPr lang="en-US" altLang="en-US" sz="4000" dirty="0"/>
            </a:br>
            <a:r>
              <a:rPr lang="en-US" altLang="en-US" sz="4000" dirty="0"/>
              <a:t>• Moral unity required constitutional grounding</a:t>
            </a:r>
          </a:p>
        </p:txBody>
      </p:sp>
      <p:pic>
        <p:nvPicPr>
          <p:cNvPr id="30722" name="Picture 2" descr="The Protestant Mainstream | The Pluralism Project">
            <a:extLst>
              <a:ext uri="{FF2B5EF4-FFF2-40B4-BE49-F238E27FC236}">
                <a16:creationId xmlns:a16="http://schemas.microsoft.com/office/drawing/2014/main" id="{7270BC22-3E3D-3608-0FF0-3805EE85C9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49" t="622" r="1656" b="-622"/>
          <a:stretch>
            <a:fillRect/>
          </a:stretch>
        </p:blipFill>
        <p:spPr bwMode="auto">
          <a:xfrm>
            <a:off x="7827084" y="1920420"/>
            <a:ext cx="4195508" cy="470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2506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31CE0-6BBC-07A0-9D0E-2A93209BE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E7FD4-9DC5-E23C-49EE-CFB679B715D0}"/>
              </a:ext>
            </a:extLst>
          </p:cNvPr>
          <p:cNvSpPr>
            <a:spLocks noGrp="1"/>
          </p:cNvSpPr>
          <p:nvPr>
            <p:ph type="title"/>
          </p:nvPr>
        </p:nvSpPr>
        <p:spPr>
          <a:xfrm>
            <a:off x="531812" y="76200"/>
            <a:ext cx="10742851" cy="1143000"/>
          </a:xfrm>
        </p:spPr>
        <p:txBody>
          <a:bodyPr>
            <a:normAutofit/>
          </a:bodyPr>
          <a:lstStyle/>
          <a:p>
            <a:r>
              <a:rPr lang="en-US" b="1" dirty="0"/>
              <a:t>Seeing a Pattern:  </a:t>
            </a:r>
            <a:br>
              <a:rPr lang="en-US" b="1" dirty="0"/>
            </a:br>
            <a:r>
              <a:rPr lang="en-US" b="1" dirty="0"/>
              <a:t>Horace Bushnell, “Reverses Needed” (1861)</a:t>
            </a:r>
          </a:p>
        </p:txBody>
      </p:sp>
      <p:sp>
        <p:nvSpPr>
          <p:cNvPr id="3" name="Content Placeholder 2">
            <a:extLst>
              <a:ext uri="{FF2B5EF4-FFF2-40B4-BE49-F238E27FC236}">
                <a16:creationId xmlns:a16="http://schemas.microsoft.com/office/drawing/2014/main" id="{ABE21F57-4F16-7690-D5DA-88B451B50064}"/>
              </a:ext>
            </a:extLst>
          </p:cNvPr>
          <p:cNvSpPr>
            <a:spLocks noGrp="1"/>
          </p:cNvSpPr>
          <p:nvPr>
            <p:ph idx="1"/>
          </p:nvPr>
        </p:nvSpPr>
        <p:spPr>
          <a:xfrm>
            <a:off x="683537" y="1295400"/>
            <a:ext cx="10439400" cy="4924647"/>
          </a:xfrm>
          <a:solidFill>
            <a:schemeClr val="tx2"/>
          </a:solidFill>
        </p:spPr>
        <p:txBody>
          <a:bodyPr>
            <a:noAutofit/>
          </a:bodyPr>
          <a:lstStyle/>
          <a:p>
            <a:pPr marL="0" indent="0">
              <a:buNone/>
            </a:pPr>
            <a:r>
              <a:rPr lang="en-US" sz="3400" b="1" dirty="0">
                <a:solidFill>
                  <a:schemeClr val="bg2">
                    <a:lumMod val="50000"/>
                  </a:schemeClr>
                </a:solidFill>
              </a:rPr>
              <a:t>Following the Battle of Bull Run, Reverend Horace Bushnell preached a sermon, “Reverses Needed,” in which he blamed the founding fathers for establishing a government without moral or religious ideas, based upon “godless theorizing.”  He suggested that “it might not be amiss, at some fit time,” to add a recognition of God’s authority in the preamble of the Constitution.  By doing this we would succeed in “cutting off… the false theories under which we have been so fatally demoralized.”  </a:t>
            </a:r>
          </a:p>
        </p:txBody>
      </p:sp>
    </p:spTree>
    <p:extLst>
      <p:ext uri="{BB962C8B-B14F-4D97-AF65-F5344CB8AC3E}">
        <p14:creationId xmlns:p14="http://schemas.microsoft.com/office/powerpoint/2010/main" val="15665058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5D3A0-7064-907D-20BC-F108CFB84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40C951-B858-9F26-BD68-3DFE84173EF8}"/>
              </a:ext>
            </a:extLst>
          </p:cNvPr>
          <p:cNvSpPr>
            <a:spLocks noGrp="1"/>
          </p:cNvSpPr>
          <p:nvPr>
            <p:ph type="title"/>
          </p:nvPr>
        </p:nvSpPr>
        <p:spPr>
          <a:xfrm>
            <a:off x="531812" y="76200"/>
            <a:ext cx="10742851" cy="2133600"/>
          </a:xfrm>
        </p:spPr>
        <p:txBody>
          <a:bodyPr>
            <a:normAutofit fontScale="90000"/>
          </a:bodyPr>
          <a:lstStyle/>
          <a:p>
            <a:r>
              <a:rPr lang="en-US" sz="4400" b="1" dirty="0"/>
              <a:t>Seeing a Pattern:  </a:t>
            </a:r>
            <a:br>
              <a:rPr lang="en-US" sz="4400" b="1" dirty="0"/>
            </a:br>
            <a:r>
              <a:rPr lang="en-US" sz="4400" b="1" dirty="0"/>
              <a:t>D. </a:t>
            </a:r>
            <a:r>
              <a:rPr lang="en-US" sz="4400" b="1" dirty="0" err="1"/>
              <a:t>M’Allister</a:t>
            </a:r>
            <a:r>
              <a:rPr lang="en-US" sz="4400" b="1" dirty="0"/>
              <a:t>, “Testimonies to the religious defect of the constitution“  (1874)</a:t>
            </a:r>
          </a:p>
        </p:txBody>
      </p:sp>
      <p:sp>
        <p:nvSpPr>
          <p:cNvPr id="3" name="Content Placeholder 2">
            <a:extLst>
              <a:ext uri="{FF2B5EF4-FFF2-40B4-BE49-F238E27FC236}">
                <a16:creationId xmlns:a16="http://schemas.microsoft.com/office/drawing/2014/main" id="{9FFA5493-46E4-40B3-F845-90B5EC928479}"/>
              </a:ext>
            </a:extLst>
          </p:cNvPr>
          <p:cNvSpPr>
            <a:spLocks noGrp="1"/>
          </p:cNvSpPr>
          <p:nvPr>
            <p:ph idx="1"/>
          </p:nvPr>
        </p:nvSpPr>
        <p:spPr>
          <a:xfrm>
            <a:off x="835263" y="2590800"/>
            <a:ext cx="10439400" cy="2895600"/>
          </a:xfrm>
          <a:solidFill>
            <a:schemeClr val="tx2"/>
          </a:solidFill>
        </p:spPr>
        <p:txBody>
          <a:bodyPr>
            <a:noAutofit/>
          </a:bodyPr>
          <a:lstStyle/>
          <a:p>
            <a:pPr marL="0" indent="0">
              <a:buNone/>
            </a:pPr>
            <a:r>
              <a:rPr lang="en-US" sz="3600" b="1" dirty="0">
                <a:solidFill>
                  <a:schemeClr val="bg2">
                    <a:lumMod val="50000"/>
                  </a:schemeClr>
                </a:solidFill>
              </a:rPr>
              <a:t>“From this atheistic error in our prime conceptions of government [the separation of church and state] has arisen the atheistic habit of separating politics from religion.”  </a:t>
            </a:r>
          </a:p>
        </p:txBody>
      </p:sp>
    </p:spTree>
    <p:extLst>
      <p:ext uri="{BB962C8B-B14F-4D97-AF65-F5344CB8AC3E}">
        <p14:creationId xmlns:p14="http://schemas.microsoft.com/office/powerpoint/2010/main" val="5121173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3D06-E166-4B5C-A9B9-4BA099AD198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DF8FEE8-E739-4FCB-4592-22D1E54EF64E}"/>
              </a:ext>
            </a:extLst>
          </p:cNvPr>
          <p:cNvSpPr>
            <a:spLocks noGrp="1"/>
          </p:cNvSpPr>
          <p:nvPr>
            <p:ph type="body" sz="half" idx="2"/>
          </p:nvPr>
        </p:nvSpPr>
        <p:spPr>
          <a:xfrm>
            <a:off x="7759699" y="1651000"/>
            <a:ext cx="4367662" cy="4800600"/>
          </a:xfrm>
        </p:spPr>
        <p:txBody>
          <a:bodyPr>
            <a:noAutofit/>
          </a:bodyPr>
          <a:lstStyle/>
          <a:p>
            <a:r>
              <a:rPr lang="en-US" sz="4800" b="1" baseline="30000" dirty="0"/>
              <a:t>5 </a:t>
            </a:r>
            <a:r>
              <a:rPr lang="en-US" sz="4800" dirty="0"/>
              <a:t>For many shall come in my name, saying, I am Christ; and shall deceive many.</a:t>
            </a:r>
            <a:endParaRPr lang="en-US" sz="28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9B2AE12-721C-1856-D753-392A6F19876F}"/>
              </a:ext>
            </a:extLst>
          </p:cNvPr>
          <p:cNvSpPr>
            <a:spLocks noGrp="1"/>
          </p:cNvSpPr>
          <p:nvPr>
            <p:ph type="title"/>
          </p:nvPr>
        </p:nvSpPr>
        <p:spPr>
          <a:xfrm>
            <a:off x="7770812" y="228600"/>
            <a:ext cx="4114800" cy="1422400"/>
          </a:xfrm>
        </p:spPr>
        <p:txBody>
          <a:bodyPr/>
          <a:lstStyle/>
          <a:p>
            <a:r>
              <a:rPr lang="en-US" sz="4800" dirty="0"/>
              <a:t>Matthew </a:t>
            </a:r>
            <a:br>
              <a:rPr lang="en-US" sz="4800" dirty="0"/>
            </a:br>
            <a:r>
              <a:rPr lang="en-US" sz="4800" dirty="0"/>
              <a:t>24:4-8</a:t>
            </a:r>
            <a:endParaRPr lang="en-US" sz="6000" dirty="0"/>
          </a:p>
        </p:txBody>
      </p:sp>
      <p:pic>
        <p:nvPicPr>
          <p:cNvPr id="6146" name="Picture 2" descr="Matthew 24:4 - &quot;And Jesus answered and said unto them, Take heed that no man deceive you.&quot;">
            <a:extLst>
              <a:ext uri="{FF2B5EF4-FFF2-40B4-BE49-F238E27FC236}">
                <a16:creationId xmlns:a16="http://schemas.microsoft.com/office/drawing/2014/main" id="{34CA0AEA-5E34-36F3-39AF-EF82B7E45EC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2812" y="381000"/>
            <a:ext cx="584200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785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4E509-A3CC-71C2-8503-D0CE6C816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018F35-7AE3-B5B1-6E39-0236A2C56FCA}"/>
              </a:ext>
            </a:extLst>
          </p:cNvPr>
          <p:cNvSpPr>
            <a:spLocks noGrp="1"/>
          </p:cNvSpPr>
          <p:nvPr>
            <p:ph type="title"/>
          </p:nvPr>
        </p:nvSpPr>
        <p:spPr>
          <a:xfrm>
            <a:off x="531812" y="76200"/>
            <a:ext cx="10742851" cy="1600200"/>
          </a:xfrm>
        </p:spPr>
        <p:txBody>
          <a:bodyPr>
            <a:normAutofit/>
          </a:bodyPr>
          <a:lstStyle/>
          <a:p>
            <a:r>
              <a:rPr lang="en-US" b="1" dirty="0"/>
              <a:t>Seeing a Pattern:  </a:t>
            </a:r>
            <a:br>
              <a:rPr lang="en-US" b="1" dirty="0"/>
            </a:br>
            <a:r>
              <a:rPr lang="en-US" b="1" dirty="0"/>
              <a:t>Testimony against the US Constitution and the Moral Evils thereof  (1839)</a:t>
            </a:r>
          </a:p>
        </p:txBody>
      </p:sp>
      <p:sp>
        <p:nvSpPr>
          <p:cNvPr id="3" name="Content Placeholder 2">
            <a:extLst>
              <a:ext uri="{FF2B5EF4-FFF2-40B4-BE49-F238E27FC236}">
                <a16:creationId xmlns:a16="http://schemas.microsoft.com/office/drawing/2014/main" id="{B82DA252-81EA-1650-DB21-9A0753F348EA}"/>
              </a:ext>
            </a:extLst>
          </p:cNvPr>
          <p:cNvSpPr>
            <a:spLocks noGrp="1"/>
          </p:cNvSpPr>
          <p:nvPr>
            <p:ph idx="1"/>
          </p:nvPr>
        </p:nvSpPr>
        <p:spPr>
          <a:xfrm>
            <a:off x="531812" y="1658679"/>
            <a:ext cx="10896600" cy="4543647"/>
          </a:xfrm>
          <a:solidFill>
            <a:schemeClr val="tx2"/>
          </a:solidFill>
        </p:spPr>
        <p:txBody>
          <a:bodyPr>
            <a:noAutofit/>
          </a:bodyPr>
          <a:lstStyle/>
          <a:p>
            <a:pPr marL="0" indent="0">
              <a:buNone/>
            </a:pPr>
            <a:r>
              <a:rPr lang="en-US" sz="3200" b="1" dirty="0">
                <a:solidFill>
                  <a:schemeClr val="tx2">
                    <a:lumMod val="10000"/>
                  </a:schemeClr>
                </a:solidFill>
              </a:rPr>
              <a:t>All the subjects of Jehovah's moral government, in their relations to each other, are bound to act according to the will of God… Hence all legitimate civil rule is from God, as Creator, and in its constitution and administration must be conformed to the will of its Author. To maintain that it was instituted of God, and then left entirely to the will of the creature, is no better than the doctrine of Epicurus… All such notions are essentially </a:t>
            </a:r>
            <a:r>
              <a:rPr lang="en-US" sz="3200" b="1" dirty="0" err="1">
                <a:solidFill>
                  <a:schemeClr val="tx2">
                    <a:lumMod val="10000"/>
                  </a:schemeClr>
                </a:solidFill>
              </a:rPr>
              <a:t>atheistical</a:t>
            </a:r>
            <a:r>
              <a:rPr lang="en-US" sz="3200" b="1" dirty="0">
                <a:solidFill>
                  <a:schemeClr val="tx2">
                    <a:lumMod val="10000"/>
                  </a:schemeClr>
                </a:solidFill>
              </a:rPr>
              <a:t>, offering the highest indignity to the Lawgiver, and doing violence to the natural conscience.</a:t>
            </a:r>
            <a:endParaRPr lang="en-US" sz="3600" b="1" dirty="0">
              <a:solidFill>
                <a:schemeClr val="tx2">
                  <a:lumMod val="10000"/>
                </a:schemeClr>
              </a:solidFill>
            </a:endParaRPr>
          </a:p>
        </p:txBody>
      </p:sp>
    </p:spTree>
    <p:extLst>
      <p:ext uri="{BB962C8B-B14F-4D97-AF65-F5344CB8AC3E}">
        <p14:creationId xmlns:p14="http://schemas.microsoft.com/office/powerpoint/2010/main" val="3127260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CECB6-18C8-92F6-185E-DCC8AED87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382A28-BEEC-DADF-ED9C-F04EB8278F39}"/>
              </a:ext>
            </a:extLst>
          </p:cNvPr>
          <p:cNvSpPr>
            <a:spLocks noGrp="1"/>
          </p:cNvSpPr>
          <p:nvPr>
            <p:ph type="title"/>
          </p:nvPr>
        </p:nvSpPr>
        <p:spPr>
          <a:xfrm>
            <a:off x="531812" y="76200"/>
            <a:ext cx="10742851" cy="1600200"/>
          </a:xfrm>
        </p:spPr>
        <p:txBody>
          <a:bodyPr>
            <a:normAutofit/>
          </a:bodyPr>
          <a:lstStyle/>
          <a:p>
            <a:r>
              <a:rPr lang="en-US" b="1" dirty="0"/>
              <a:t>Seeing a Pattern:  </a:t>
            </a:r>
            <a:br>
              <a:rPr lang="en-US" b="1" dirty="0"/>
            </a:br>
            <a:r>
              <a:rPr lang="en-US" b="1" dirty="0"/>
              <a:t>Reverend Thomas Robbins, Sermon (1839)</a:t>
            </a:r>
          </a:p>
        </p:txBody>
      </p:sp>
      <p:sp>
        <p:nvSpPr>
          <p:cNvPr id="3" name="Content Placeholder 2">
            <a:extLst>
              <a:ext uri="{FF2B5EF4-FFF2-40B4-BE49-F238E27FC236}">
                <a16:creationId xmlns:a16="http://schemas.microsoft.com/office/drawing/2014/main" id="{19607557-D99E-D20F-C4B5-F51ABFAD6060}"/>
              </a:ext>
            </a:extLst>
          </p:cNvPr>
          <p:cNvSpPr>
            <a:spLocks noGrp="1"/>
          </p:cNvSpPr>
          <p:nvPr>
            <p:ph idx="1"/>
          </p:nvPr>
        </p:nvSpPr>
        <p:spPr>
          <a:xfrm>
            <a:off x="531812" y="1658679"/>
            <a:ext cx="10896600" cy="4543647"/>
          </a:xfrm>
          <a:solidFill>
            <a:schemeClr val="tx2"/>
          </a:solidFill>
        </p:spPr>
        <p:txBody>
          <a:bodyPr>
            <a:noAutofit/>
          </a:bodyPr>
          <a:lstStyle/>
          <a:p>
            <a:pPr marL="0" indent="0">
              <a:buNone/>
            </a:pPr>
            <a:r>
              <a:rPr lang="en-US" sz="3200" b="1" dirty="0">
                <a:solidFill>
                  <a:schemeClr val="tx2">
                    <a:lumMod val="10000"/>
                  </a:schemeClr>
                </a:solidFill>
              </a:rPr>
              <a:t>The great evil of our country, in my view, has been that we have attempted to strike out a new path to national prosperity regardless of all the dictates of experience, and the testimony of the Word of God…God is not formally recognized, owned or worshipped. I speak not of individuals, for we doubt not that the Lord Jesus has his church in our land, which has enjoyed the rich blessings of His Holy Spirit. But in our collective national capacity we do not worship the God of heaven, we do not acknowledge his Son, we do not receive His Holy Word.</a:t>
            </a:r>
            <a:endParaRPr lang="en-US" sz="3600" b="1" dirty="0">
              <a:solidFill>
                <a:schemeClr val="tx2">
                  <a:lumMod val="10000"/>
                </a:schemeClr>
              </a:solidFill>
            </a:endParaRPr>
          </a:p>
        </p:txBody>
      </p:sp>
    </p:spTree>
    <p:extLst>
      <p:ext uri="{BB962C8B-B14F-4D97-AF65-F5344CB8AC3E}">
        <p14:creationId xmlns:p14="http://schemas.microsoft.com/office/powerpoint/2010/main" val="5267780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D8D07-9356-83B9-E23A-05FF234F81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7D6FE-84C9-F007-E7A5-081C6F2100C0}"/>
              </a:ext>
            </a:extLst>
          </p:cNvPr>
          <p:cNvSpPr>
            <a:spLocks noGrp="1"/>
          </p:cNvSpPr>
          <p:nvPr>
            <p:ph type="title"/>
          </p:nvPr>
        </p:nvSpPr>
        <p:spPr>
          <a:xfrm>
            <a:off x="7827084" y="228600"/>
            <a:ext cx="3961368" cy="1727200"/>
          </a:xfrm>
        </p:spPr>
        <p:txBody>
          <a:bodyPr>
            <a:noAutofit/>
          </a:bodyPr>
          <a:lstStyle/>
          <a:p>
            <a:r>
              <a:rPr lang="en-US" sz="4800" dirty="0"/>
              <a:t>Seeing a Pattern</a:t>
            </a:r>
            <a:endParaRPr lang="en-US" sz="5400" i="1" dirty="0"/>
          </a:p>
        </p:txBody>
      </p:sp>
      <p:sp>
        <p:nvSpPr>
          <p:cNvPr id="6" name="TextBox 5">
            <a:extLst>
              <a:ext uri="{FF2B5EF4-FFF2-40B4-BE49-F238E27FC236}">
                <a16:creationId xmlns:a16="http://schemas.microsoft.com/office/drawing/2014/main" id="{F1682284-B4D7-7B3F-E083-13B777B22AD6}"/>
              </a:ext>
            </a:extLst>
          </p:cNvPr>
          <p:cNvSpPr txBox="1"/>
          <p:nvPr/>
        </p:nvSpPr>
        <p:spPr>
          <a:xfrm>
            <a:off x="400373" y="381000"/>
            <a:ext cx="7010400" cy="6186309"/>
          </a:xfrm>
          <a:prstGeom prst="rect">
            <a:avLst/>
          </a:prstGeom>
          <a:noFill/>
        </p:spPr>
        <p:txBody>
          <a:bodyPr wrap="square">
            <a:spAutoFit/>
          </a:bodyPr>
          <a:lstStyle/>
          <a:p>
            <a:r>
              <a:rPr lang="en-US" sz="3600" b="1" dirty="0"/>
              <a:t>🧠 The Underlying Logic</a:t>
            </a:r>
          </a:p>
          <a:p>
            <a:r>
              <a:rPr lang="en-US" sz="3600" dirty="0"/>
              <a:t>The Civil War = divine judgment</a:t>
            </a:r>
          </a:p>
          <a:p>
            <a:r>
              <a:rPr lang="en-US" sz="3600" dirty="0"/>
              <a:t>Judgment came because the nation failed to acknowledge Christ</a:t>
            </a:r>
          </a:p>
          <a:p>
            <a:r>
              <a:rPr lang="en-US" sz="3600" dirty="0"/>
              <a:t>To prevent future judgment:</a:t>
            </a:r>
          </a:p>
          <a:p>
            <a:pPr marL="1180993" lvl="1" indent="-571500">
              <a:buFont typeface="Arial" panose="020B0604020202020204" pitchFamily="34" charset="0"/>
              <a:buChar char="•"/>
            </a:pPr>
            <a:r>
              <a:rPr lang="en-US" sz="3600" dirty="0"/>
              <a:t>The nation must formally recognize Christ</a:t>
            </a:r>
          </a:p>
          <a:p>
            <a:pPr marL="1180993" lvl="1" indent="-571500">
              <a:buFont typeface="Arial" panose="020B0604020202020204" pitchFamily="34" charset="0"/>
              <a:buChar char="•"/>
            </a:pPr>
            <a:r>
              <a:rPr lang="en-US" sz="3600" dirty="0"/>
              <a:t>Christian principles must be legally grounded</a:t>
            </a:r>
          </a:p>
          <a:p>
            <a:r>
              <a:rPr lang="en-US" sz="3600" dirty="0">
                <a:solidFill>
                  <a:schemeClr val="tx2">
                    <a:lumMod val="90000"/>
                  </a:schemeClr>
                </a:solidFill>
              </a:rPr>
              <a:t>This is Step 2 (Social Expediency) moving into Step 3 (Authority).</a:t>
            </a:r>
          </a:p>
        </p:txBody>
      </p:sp>
      <p:pic>
        <p:nvPicPr>
          <p:cNvPr id="31746" name="Picture 2" descr="Christian Fundamentalism in the Nineteenth Century">
            <a:extLst>
              <a:ext uri="{FF2B5EF4-FFF2-40B4-BE49-F238E27FC236}">
                <a16:creationId xmlns:a16="http://schemas.microsoft.com/office/drawing/2014/main" id="{F79097C0-7A8C-AEA5-0D69-0D8803E657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856" t="-133" r="10510" b="133"/>
          <a:stretch>
            <a:fillRect/>
          </a:stretch>
        </p:blipFill>
        <p:spPr bwMode="auto">
          <a:xfrm>
            <a:off x="7923213" y="2074985"/>
            <a:ext cx="41148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5034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62798-E0EF-147B-AC6C-1EC6D124C7F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E811080-9157-6DAC-3DFE-D2757CFC03AD}"/>
              </a:ext>
            </a:extLst>
          </p:cNvPr>
          <p:cNvSpPr>
            <a:spLocks noGrp="1"/>
          </p:cNvSpPr>
          <p:nvPr>
            <p:ph type="title"/>
          </p:nvPr>
        </p:nvSpPr>
        <p:spPr>
          <a:xfrm>
            <a:off x="914161" y="381001"/>
            <a:ext cx="10360501" cy="2057399"/>
          </a:xfrm>
        </p:spPr>
        <p:txBody>
          <a:bodyPr>
            <a:noAutofit/>
          </a:bodyPr>
          <a:lstStyle/>
          <a:p>
            <a:pPr lvl="0"/>
            <a:r>
              <a:rPr lang="en-US" sz="5400" dirty="0"/>
              <a:t>14. What was the prevailing theory of church leaders in the time of Constantine?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7DADB24D-08DF-E8CF-AC5B-EE4A700C08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79B71A8-6F52-FFA5-535B-CFE819B2743F}"/>
              </a:ext>
            </a:extLst>
          </p:cNvPr>
          <p:cNvSpPr txBox="1"/>
          <p:nvPr/>
        </p:nvSpPr>
        <p:spPr>
          <a:xfrm>
            <a:off x="878903" y="2551837"/>
            <a:ext cx="7196709" cy="1588127"/>
          </a:xfrm>
          <a:prstGeom prst="rect">
            <a:avLst/>
          </a:prstGeom>
          <a:noFill/>
        </p:spPr>
        <p:txBody>
          <a:bodyPr wrap="square" rtlCol="0">
            <a:spAutoFit/>
          </a:bodyPr>
          <a:lstStyle/>
          <a:p>
            <a:pPr>
              <a:lnSpc>
                <a:spcPct val="90000"/>
              </a:lnSpc>
            </a:pPr>
            <a:r>
              <a:rPr lang="en-US" sz="5400" b="1" dirty="0"/>
              <a:t>Answer: </a:t>
            </a:r>
            <a:r>
              <a:rPr lang="en-US" sz="5400" dirty="0"/>
              <a:t>“The theocratical theory”</a:t>
            </a:r>
            <a:endParaRPr lang="en-US" sz="5400" i="1" dirty="0"/>
          </a:p>
        </p:txBody>
      </p:sp>
    </p:spTree>
    <p:extLst>
      <p:ext uri="{BB962C8B-B14F-4D97-AF65-F5344CB8AC3E}">
        <p14:creationId xmlns:p14="http://schemas.microsoft.com/office/powerpoint/2010/main" val="1391861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C9347-86FB-9659-A57C-22214EFCE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E1810-2103-9FE6-8C66-FDEDBF022A44}"/>
              </a:ext>
            </a:extLst>
          </p:cNvPr>
          <p:cNvSpPr>
            <a:spLocks noGrp="1"/>
          </p:cNvSpPr>
          <p:nvPr>
            <p:ph type="title"/>
          </p:nvPr>
        </p:nvSpPr>
        <p:spPr>
          <a:xfrm>
            <a:off x="7827084" y="228600"/>
            <a:ext cx="3961368" cy="1727200"/>
          </a:xfrm>
        </p:spPr>
        <p:txBody>
          <a:bodyPr>
            <a:noAutofit/>
          </a:bodyPr>
          <a:lstStyle/>
          <a:p>
            <a:r>
              <a:rPr lang="en-US" sz="4800" dirty="0"/>
              <a:t>Theocratic Theory</a:t>
            </a:r>
            <a:endParaRPr lang="en-US" sz="5400" i="1" dirty="0"/>
          </a:p>
        </p:txBody>
      </p:sp>
      <p:sp>
        <p:nvSpPr>
          <p:cNvPr id="6" name="TextBox 5">
            <a:extLst>
              <a:ext uri="{FF2B5EF4-FFF2-40B4-BE49-F238E27FC236}">
                <a16:creationId xmlns:a16="http://schemas.microsoft.com/office/drawing/2014/main" id="{7A83CB59-E439-D2DA-CFD4-1605B2F7AE35}"/>
              </a:ext>
            </a:extLst>
          </p:cNvPr>
          <p:cNvSpPr txBox="1"/>
          <p:nvPr/>
        </p:nvSpPr>
        <p:spPr>
          <a:xfrm>
            <a:off x="400373" y="381000"/>
            <a:ext cx="7010400" cy="5632311"/>
          </a:xfrm>
          <a:prstGeom prst="rect">
            <a:avLst/>
          </a:prstGeom>
          <a:noFill/>
        </p:spPr>
        <p:txBody>
          <a:bodyPr wrap="square">
            <a:spAutoFit/>
          </a:bodyPr>
          <a:lstStyle/>
          <a:p>
            <a:r>
              <a:rPr lang="en-US" sz="3600" dirty="0"/>
              <a:t>By Constantine’s time, many church leaders believed:</a:t>
            </a:r>
          </a:p>
          <a:p>
            <a:pPr marL="457200" indent="-457200">
              <a:buFont typeface="Arial" panose="020B0604020202020204" pitchFamily="34" charset="0"/>
              <a:buChar char="•"/>
            </a:pPr>
            <a:r>
              <a:rPr lang="en-US" sz="3600" dirty="0"/>
              <a:t>The Roman Empire could become an instrument of God</a:t>
            </a:r>
          </a:p>
          <a:p>
            <a:pPr marL="457200" indent="-457200">
              <a:buFont typeface="Arial" panose="020B0604020202020204" pitchFamily="34" charset="0"/>
              <a:buChar char="•"/>
            </a:pPr>
            <a:r>
              <a:rPr lang="en-US" sz="3600" dirty="0"/>
              <a:t>The emperor could act as God’s servant</a:t>
            </a:r>
          </a:p>
          <a:p>
            <a:pPr marL="457200" indent="-457200">
              <a:buFont typeface="Arial" panose="020B0604020202020204" pitchFamily="34" charset="0"/>
              <a:buChar char="•"/>
            </a:pPr>
            <a:r>
              <a:rPr lang="en-US" sz="3600" dirty="0"/>
              <a:t>Civil law could advance Christian truth</a:t>
            </a:r>
          </a:p>
          <a:p>
            <a:pPr marL="457200" indent="-457200">
              <a:buFont typeface="Arial" panose="020B0604020202020204" pitchFamily="34" charset="0"/>
              <a:buChar char="•"/>
            </a:pPr>
            <a:r>
              <a:rPr lang="en-US" sz="3600" dirty="0"/>
              <a:t>The State could suppress heresy for the good of souls</a:t>
            </a:r>
          </a:p>
        </p:txBody>
      </p:sp>
      <p:pic>
        <p:nvPicPr>
          <p:cNvPr id="32770" name="Picture 2" descr="Constantine I - Christianity, Life &amp; Death">
            <a:extLst>
              <a:ext uri="{FF2B5EF4-FFF2-40B4-BE49-F238E27FC236}">
                <a16:creationId xmlns:a16="http://schemas.microsoft.com/office/drawing/2014/main" id="{E0A61600-ED14-9235-0E12-73E6ED7F6B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35" r="1561"/>
          <a:stretch>
            <a:fillRect/>
          </a:stretch>
        </p:blipFill>
        <p:spPr bwMode="auto">
          <a:xfrm>
            <a:off x="7770812" y="1926492"/>
            <a:ext cx="4343400" cy="4778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0636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CA1AF-D150-5E88-237A-7E36FC70D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D1684-40CA-1FEC-865A-5CD4BDF1F379}"/>
              </a:ext>
            </a:extLst>
          </p:cNvPr>
          <p:cNvSpPr>
            <a:spLocks noGrp="1"/>
          </p:cNvSpPr>
          <p:nvPr>
            <p:ph type="title"/>
          </p:nvPr>
        </p:nvSpPr>
        <p:spPr>
          <a:xfrm>
            <a:off x="7827084" y="228600"/>
            <a:ext cx="3961368" cy="1727200"/>
          </a:xfrm>
        </p:spPr>
        <p:txBody>
          <a:bodyPr>
            <a:noAutofit/>
          </a:bodyPr>
          <a:lstStyle/>
          <a:p>
            <a:r>
              <a:rPr lang="en-US" sz="4800" dirty="0"/>
              <a:t>Theocratic Theory</a:t>
            </a:r>
            <a:endParaRPr lang="en-US" sz="5400" i="1" dirty="0"/>
          </a:p>
        </p:txBody>
      </p:sp>
      <p:sp>
        <p:nvSpPr>
          <p:cNvPr id="6" name="TextBox 5">
            <a:extLst>
              <a:ext uri="{FF2B5EF4-FFF2-40B4-BE49-F238E27FC236}">
                <a16:creationId xmlns:a16="http://schemas.microsoft.com/office/drawing/2014/main" id="{7FCEB505-A53F-F1D0-893A-18CC141EAA23}"/>
              </a:ext>
            </a:extLst>
          </p:cNvPr>
          <p:cNvSpPr txBox="1"/>
          <p:nvPr/>
        </p:nvSpPr>
        <p:spPr>
          <a:xfrm>
            <a:off x="400373" y="381000"/>
            <a:ext cx="7010400" cy="6186309"/>
          </a:xfrm>
          <a:prstGeom prst="rect">
            <a:avLst/>
          </a:prstGeom>
          <a:noFill/>
        </p:spPr>
        <p:txBody>
          <a:bodyPr wrap="square">
            <a:spAutoFit/>
          </a:bodyPr>
          <a:lstStyle/>
          <a:p>
            <a:r>
              <a:rPr lang="en-US" sz="3600" dirty="0"/>
              <a:t>The reasoning went something like this:</a:t>
            </a:r>
          </a:p>
          <a:p>
            <a:pPr marL="514350" indent="-514350">
              <a:buFont typeface="+mj-lt"/>
              <a:buAutoNum type="arabicPeriod"/>
            </a:pPr>
            <a:r>
              <a:rPr lang="en-US" sz="3600" dirty="0"/>
              <a:t>God rules all nations.</a:t>
            </a:r>
          </a:p>
          <a:p>
            <a:pPr marL="514350" indent="-514350">
              <a:buFont typeface="+mj-lt"/>
              <a:buAutoNum type="arabicPeriod"/>
            </a:pPr>
            <a:r>
              <a:rPr lang="en-US" sz="3600" dirty="0"/>
              <a:t>Therefore Christian rulers should govern explicitly for Christ.</a:t>
            </a:r>
          </a:p>
          <a:p>
            <a:pPr marL="514350" indent="-514350">
              <a:buFont typeface="+mj-lt"/>
              <a:buAutoNum type="arabicPeriod"/>
            </a:pPr>
            <a:r>
              <a:rPr lang="en-US" sz="3600" dirty="0"/>
              <a:t>Therefore the State should defend orthodoxy.</a:t>
            </a:r>
          </a:p>
          <a:p>
            <a:pPr marL="514350" indent="-514350">
              <a:buFont typeface="+mj-lt"/>
              <a:buAutoNum type="arabicPeriod"/>
            </a:pPr>
            <a:r>
              <a:rPr lang="en-US" sz="3600" dirty="0"/>
              <a:t>Therefore coercion in religious matters can be justified.</a:t>
            </a:r>
          </a:p>
          <a:p>
            <a:r>
              <a:rPr lang="en-US" sz="3600" dirty="0"/>
              <a:t>That is the theocratical theory.</a:t>
            </a:r>
            <a:endParaRPr lang="en-US" sz="4400" dirty="0"/>
          </a:p>
        </p:txBody>
      </p:sp>
      <p:pic>
        <p:nvPicPr>
          <p:cNvPr id="33794" name="Picture 2" descr="Pope Sylvester I - Wikipedia">
            <a:extLst>
              <a:ext uri="{FF2B5EF4-FFF2-40B4-BE49-F238E27FC236}">
                <a16:creationId xmlns:a16="http://schemas.microsoft.com/office/drawing/2014/main" id="{9A0396C6-76D0-A0CD-C34E-9E24B4C4B37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0137"/>
          <a:stretch>
            <a:fillRect/>
          </a:stretch>
        </p:blipFill>
        <p:spPr bwMode="auto">
          <a:xfrm>
            <a:off x="8053441" y="1955800"/>
            <a:ext cx="3508653" cy="4611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1400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20B8C-B25D-EA03-AC08-CCDB14BBBDF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53FE93C-25D3-311C-9CAF-5CFFA00EFC03}"/>
              </a:ext>
            </a:extLst>
          </p:cNvPr>
          <p:cNvSpPr>
            <a:spLocks noGrp="1"/>
          </p:cNvSpPr>
          <p:nvPr>
            <p:ph type="title"/>
          </p:nvPr>
        </p:nvSpPr>
        <p:spPr>
          <a:xfrm>
            <a:off x="914161" y="381001"/>
            <a:ext cx="10360501" cy="1588127"/>
          </a:xfrm>
        </p:spPr>
        <p:txBody>
          <a:bodyPr>
            <a:noAutofit/>
          </a:bodyPr>
          <a:lstStyle/>
          <a:p>
            <a:pPr lvl="0"/>
            <a:r>
              <a:rPr lang="en-US" sz="6000" dirty="0"/>
              <a:t>15. What is the theory of the National Reformers? </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1E38FBC7-9590-D728-3723-C53AB4CFC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7A0837F-0DA3-5357-C091-DC8A5FEECEAF}"/>
              </a:ext>
            </a:extLst>
          </p:cNvPr>
          <p:cNvSpPr txBox="1"/>
          <p:nvPr/>
        </p:nvSpPr>
        <p:spPr>
          <a:xfrm>
            <a:off x="896531" y="2209800"/>
            <a:ext cx="7196709" cy="4524315"/>
          </a:xfrm>
          <a:prstGeom prst="rect">
            <a:avLst/>
          </a:prstGeom>
          <a:noFill/>
        </p:spPr>
        <p:txBody>
          <a:bodyPr wrap="square" rtlCol="0">
            <a:spAutoFit/>
          </a:bodyPr>
          <a:lstStyle/>
          <a:p>
            <a:pPr>
              <a:lnSpc>
                <a:spcPct val="90000"/>
              </a:lnSpc>
            </a:pPr>
            <a:r>
              <a:rPr lang="en-US" sz="4000" b="1" dirty="0"/>
              <a:t>Answer: </a:t>
            </a:r>
            <a:r>
              <a:rPr lang="en-US" sz="4000" dirty="0"/>
              <a:t>“Every government by equitable laws, is a government of God; a republic thus governed is of him, and is truly and really a theocracy as the commonwealth of Israel.” —Cincinnati National Reform Convention, page 28. </a:t>
            </a:r>
            <a:endParaRPr lang="en-US" sz="4000" i="1" dirty="0"/>
          </a:p>
        </p:txBody>
      </p:sp>
    </p:spTree>
    <p:extLst>
      <p:ext uri="{BB962C8B-B14F-4D97-AF65-F5344CB8AC3E}">
        <p14:creationId xmlns:p14="http://schemas.microsoft.com/office/powerpoint/2010/main" val="14178268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CA239-2298-25DA-DF70-6FCF6F31133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9F9FF70-FBBB-D146-1F66-D3FE2913A2BC}"/>
              </a:ext>
            </a:extLst>
          </p:cNvPr>
          <p:cNvSpPr>
            <a:spLocks noGrp="1"/>
          </p:cNvSpPr>
          <p:nvPr>
            <p:ph type="title"/>
          </p:nvPr>
        </p:nvSpPr>
        <p:spPr>
          <a:xfrm>
            <a:off x="914161" y="381001"/>
            <a:ext cx="10360501" cy="1588127"/>
          </a:xfrm>
        </p:spPr>
        <p:txBody>
          <a:bodyPr>
            <a:noAutofit/>
          </a:bodyPr>
          <a:lstStyle/>
          <a:p>
            <a:pPr lvl="0"/>
            <a:r>
              <a:rPr lang="en-US" sz="6000" dirty="0"/>
              <a:t>15. What is the theory of the National Reformers? </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7A018906-4349-C769-C467-4442C32069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4C6BD34-E3C8-AD76-259E-A904CE44D2CA}"/>
              </a:ext>
            </a:extLst>
          </p:cNvPr>
          <p:cNvSpPr txBox="1"/>
          <p:nvPr/>
        </p:nvSpPr>
        <p:spPr>
          <a:xfrm>
            <a:off x="914161" y="1952684"/>
            <a:ext cx="7196709" cy="4524315"/>
          </a:xfrm>
          <a:prstGeom prst="rect">
            <a:avLst/>
          </a:prstGeom>
          <a:noFill/>
        </p:spPr>
        <p:txBody>
          <a:bodyPr wrap="square" rtlCol="0">
            <a:spAutoFit/>
          </a:bodyPr>
          <a:lstStyle/>
          <a:p>
            <a:pPr>
              <a:lnSpc>
                <a:spcPct val="90000"/>
              </a:lnSpc>
            </a:pPr>
            <a:r>
              <a:rPr lang="en-US" sz="4000" b="1" dirty="0"/>
              <a:t>Answer: </a:t>
            </a:r>
            <a:r>
              <a:rPr lang="en-US" sz="4000" dirty="0"/>
              <a:t>“A true theocracy is yet to come, [and] the enthronement of Christ in law and law-makers, hence I pray devotedly as a Christian patriot, for the ballot in the hands of women.” —Monthly Reading, W.C.T.U.</a:t>
            </a:r>
            <a:endParaRPr lang="en-US" sz="4000" i="1" dirty="0"/>
          </a:p>
        </p:txBody>
      </p:sp>
    </p:spTree>
    <p:extLst>
      <p:ext uri="{BB962C8B-B14F-4D97-AF65-F5344CB8AC3E}">
        <p14:creationId xmlns:p14="http://schemas.microsoft.com/office/powerpoint/2010/main" val="9218113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C552A-7229-52F1-6858-C02C4D4D3B3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3E137A4-D5BE-C8F4-E796-8C8C802E1AE6}"/>
              </a:ext>
            </a:extLst>
          </p:cNvPr>
          <p:cNvSpPr>
            <a:spLocks noGrp="1"/>
          </p:cNvSpPr>
          <p:nvPr>
            <p:ph type="title"/>
          </p:nvPr>
        </p:nvSpPr>
        <p:spPr>
          <a:xfrm>
            <a:off x="884499" y="2324441"/>
            <a:ext cx="10360501" cy="1588127"/>
          </a:xfrm>
        </p:spPr>
        <p:txBody>
          <a:bodyPr>
            <a:noAutofit/>
          </a:bodyPr>
          <a:lstStyle/>
          <a:p>
            <a:pPr lvl="0"/>
            <a:r>
              <a:rPr lang="en-US" sz="6000" dirty="0"/>
              <a:t>16. What had the church leaders determined to do in the days of Constantine? </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77CBCF60-0583-8F45-2C4C-6EE9D28715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A652B7-122F-840A-D354-CE44BA7A32F1}"/>
              </a:ext>
            </a:extLst>
          </p:cNvPr>
          <p:cNvSpPr txBox="1"/>
          <p:nvPr/>
        </p:nvSpPr>
        <p:spPr>
          <a:xfrm>
            <a:off x="996001" y="4114800"/>
            <a:ext cx="7196709" cy="1754326"/>
          </a:xfrm>
          <a:prstGeom prst="rect">
            <a:avLst/>
          </a:prstGeom>
          <a:noFill/>
        </p:spPr>
        <p:txBody>
          <a:bodyPr wrap="square" rtlCol="0">
            <a:spAutoFit/>
          </a:bodyPr>
          <a:lstStyle/>
          <a:p>
            <a:pPr>
              <a:lnSpc>
                <a:spcPct val="90000"/>
              </a:lnSpc>
            </a:pPr>
            <a:r>
              <a:rPr lang="en-US" sz="4000" b="1" dirty="0"/>
              <a:t>Answer: </a:t>
            </a:r>
            <a:r>
              <a:rPr lang="en-US" sz="4000" dirty="0"/>
              <a:t>“To make use of the power of the State for the furtherance of their own aims.”</a:t>
            </a:r>
            <a:endParaRPr lang="en-US" sz="4000" i="1" dirty="0"/>
          </a:p>
        </p:txBody>
      </p:sp>
    </p:spTree>
    <p:extLst>
      <p:ext uri="{BB962C8B-B14F-4D97-AF65-F5344CB8AC3E}">
        <p14:creationId xmlns:p14="http://schemas.microsoft.com/office/powerpoint/2010/main" val="24444684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65915-69BB-3104-A7DC-7C356CC2747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5EF784F-7467-54FE-7205-00420DAF231C}"/>
              </a:ext>
            </a:extLst>
          </p:cNvPr>
          <p:cNvSpPr>
            <a:spLocks noGrp="1"/>
          </p:cNvSpPr>
          <p:nvPr>
            <p:ph type="title"/>
          </p:nvPr>
        </p:nvSpPr>
        <p:spPr>
          <a:xfrm>
            <a:off x="996001" y="304800"/>
            <a:ext cx="10360501" cy="2454442"/>
          </a:xfrm>
        </p:spPr>
        <p:txBody>
          <a:bodyPr>
            <a:noAutofit/>
          </a:bodyPr>
          <a:lstStyle/>
          <a:p>
            <a:pPr lvl="0"/>
            <a:r>
              <a:rPr lang="en-US" sz="6000" dirty="0"/>
              <a:t>17. What have the same in our day [1888] determined to do? </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34373301-6B30-A7E8-8D20-63BF6BC632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396199E-47C1-12F4-0C77-7397199E93D1}"/>
              </a:ext>
            </a:extLst>
          </p:cNvPr>
          <p:cNvSpPr txBox="1"/>
          <p:nvPr/>
        </p:nvSpPr>
        <p:spPr>
          <a:xfrm>
            <a:off x="970350" y="2971800"/>
            <a:ext cx="7196709" cy="757130"/>
          </a:xfrm>
          <a:prstGeom prst="rect">
            <a:avLst/>
          </a:prstGeom>
          <a:noFill/>
        </p:spPr>
        <p:txBody>
          <a:bodyPr wrap="square" rtlCol="0">
            <a:spAutoFit/>
          </a:bodyPr>
          <a:lstStyle/>
          <a:p>
            <a:pPr>
              <a:lnSpc>
                <a:spcPct val="90000"/>
              </a:lnSpc>
            </a:pPr>
            <a:r>
              <a:rPr lang="en-US" sz="4800" b="1" dirty="0"/>
              <a:t>Answer: </a:t>
            </a:r>
            <a:r>
              <a:rPr lang="en-US" sz="4800" dirty="0"/>
              <a:t>The same thing</a:t>
            </a:r>
            <a:endParaRPr lang="en-US" sz="4800" i="1" dirty="0"/>
          </a:p>
        </p:txBody>
      </p:sp>
    </p:spTree>
    <p:extLst>
      <p:ext uri="{BB962C8B-B14F-4D97-AF65-F5344CB8AC3E}">
        <p14:creationId xmlns:p14="http://schemas.microsoft.com/office/powerpoint/2010/main" val="1679473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89DA3-79B1-0593-B0F9-5518A4EA2C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B84B33-60CE-D23D-D120-3892236884BD}"/>
              </a:ext>
            </a:extLst>
          </p:cNvPr>
          <p:cNvSpPr>
            <a:spLocks noGrp="1"/>
          </p:cNvSpPr>
          <p:nvPr>
            <p:ph type="body" sz="half" idx="2"/>
          </p:nvPr>
        </p:nvSpPr>
        <p:spPr>
          <a:xfrm>
            <a:off x="7759699" y="1651000"/>
            <a:ext cx="4367662" cy="4800600"/>
          </a:xfrm>
        </p:spPr>
        <p:txBody>
          <a:bodyPr>
            <a:noAutofit/>
          </a:bodyPr>
          <a:lstStyle/>
          <a:p>
            <a:r>
              <a:rPr lang="en-US" sz="4000" b="1" baseline="30000" dirty="0"/>
              <a:t>6 </a:t>
            </a:r>
            <a:r>
              <a:rPr lang="en-US" sz="4000" dirty="0"/>
              <a:t>And ye shall hear of wars and </a:t>
            </a:r>
            <a:r>
              <a:rPr lang="en-US" sz="4000" dirty="0" err="1"/>
              <a:t>rumours</a:t>
            </a:r>
            <a:r>
              <a:rPr lang="en-US" sz="4000" dirty="0"/>
              <a:t> of wars: see that ye be not troubled: for all these things must come to pass, but the end is not yet.</a:t>
            </a:r>
            <a:endParaRPr lang="en-US" sz="71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9F674F6-F93B-8B94-DC81-6A57F69A1F9A}"/>
              </a:ext>
            </a:extLst>
          </p:cNvPr>
          <p:cNvSpPr>
            <a:spLocks noGrp="1"/>
          </p:cNvSpPr>
          <p:nvPr>
            <p:ph type="title"/>
          </p:nvPr>
        </p:nvSpPr>
        <p:spPr>
          <a:xfrm>
            <a:off x="7770812" y="228600"/>
            <a:ext cx="4114800" cy="1422400"/>
          </a:xfrm>
        </p:spPr>
        <p:txBody>
          <a:bodyPr/>
          <a:lstStyle/>
          <a:p>
            <a:r>
              <a:rPr lang="en-US" sz="4800" dirty="0"/>
              <a:t>Matthew </a:t>
            </a:r>
            <a:br>
              <a:rPr lang="en-US" sz="4800" dirty="0"/>
            </a:br>
            <a:r>
              <a:rPr lang="en-US" sz="4800" dirty="0"/>
              <a:t>24:4-8</a:t>
            </a:r>
            <a:endParaRPr lang="en-US" sz="6000" dirty="0"/>
          </a:p>
        </p:txBody>
      </p:sp>
      <p:pic>
        <p:nvPicPr>
          <p:cNvPr id="8194" name="Picture 2" descr="Jesus answered, ‘Don’t be deceived for many imposters will come in my name, claiming to be the Messiah. – Slide 4">
            <a:extLst>
              <a:ext uri="{FF2B5EF4-FFF2-40B4-BE49-F238E27FC236}">
                <a16:creationId xmlns:a16="http://schemas.microsoft.com/office/drawing/2014/main" id="{8DC08DF8-803B-FFE8-0EB2-9C7E6C9046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0715" y="680869"/>
            <a:ext cx="7328348" cy="5496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1050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340C1-23DF-01D8-03CE-00AC3AD8E23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E8C8D88-1FBC-8F64-D6E9-A52E4E58445A}"/>
              </a:ext>
            </a:extLst>
          </p:cNvPr>
          <p:cNvSpPr>
            <a:spLocks noGrp="1"/>
          </p:cNvSpPr>
          <p:nvPr>
            <p:ph type="title"/>
          </p:nvPr>
        </p:nvSpPr>
        <p:spPr>
          <a:xfrm>
            <a:off x="996001" y="304800"/>
            <a:ext cx="10360501" cy="1981200"/>
          </a:xfrm>
        </p:spPr>
        <p:txBody>
          <a:bodyPr>
            <a:noAutofit/>
          </a:bodyPr>
          <a:lstStyle/>
          <a:p>
            <a:pPr lvl="0"/>
            <a:r>
              <a:rPr lang="en-US" sz="6000" dirty="0"/>
              <a:t>18. What came of that in the fourth century?</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ABD3BE40-16A5-066D-5B62-A340ACAC5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D7D86B8-A4DE-3F14-02F1-4C6C4DDCDC8B}"/>
              </a:ext>
            </a:extLst>
          </p:cNvPr>
          <p:cNvSpPr txBox="1"/>
          <p:nvPr/>
        </p:nvSpPr>
        <p:spPr>
          <a:xfrm>
            <a:off x="970350" y="2971800"/>
            <a:ext cx="7196709" cy="757130"/>
          </a:xfrm>
          <a:prstGeom prst="rect">
            <a:avLst/>
          </a:prstGeom>
          <a:noFill/>
        </p:spPr>
        <p:txBody>
          <a:bodyPr wrap="square" rtlCol="0">
            <a:spAutoFit/>
          </a:bodyPr>
          <a:lstStyle/>
          <a:p>
            <a:pPr>
              <a:lnSpc>
                <a:spcPct val="90000"/>
              </a:lnSpc>
            </a:pPr>
            <a:r>
              <a:rPr lang="en-US" sz="4800" b="1" dirty="0"/>
              <a:t>Answer: </a:t>
            </a:r>
            <a:r>
              <a:rPr lang="en-US" sz="4800" dirty="0"/>
              <a:t>The Papacy</a:t>
            </a:r>
            <a:endParaRPr lang="en-US" sz="4800" i="1" dirty="0"/>
          </a:p>
        </p:txBody>
      </p:sp>
    </p:spTree>
    <p:extLst>
      <p:ext uri="{BB962C8B-B14F-4D97-AF65-F5344CB8AC3E}">
        <p14:creationId xmlns:p14="http://schemas.microsoft.com/office/powerpoint/2010/main" val="31402727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87D35-451D-D2C0-073E-C37171F81B9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3E1880E-090E-5BB6-87A0-7DAF7F7EFFFA}"/>
              </a:ext>
            </a:extLst>
          </p:cNvPr>
          <p:cNvSpPr>
            <a:spLocks noGrp="1"/>
          </p:cNvSpPr>
          <p:nvPr>
            <p:ph type="title"/>
          </p:nvPr>
        </p:nvSpPr>
        <p:spPr>
          <a:xfrm>
            <a:off x="996001" y="304800"/>
            <a:ext cx="10360501" cy="2438400"/>
          </a:xfrm>
        </p:spPr>
        <p:txBody>
          <a:bodyPr>
            <a:noAutofit/>
          </a:bodyPr>
          <a:lstStyle/>
          <a:p>
            <a:pPr lvl="0"/>
            <a:r>
              <a:rPr lang="en-US" sz="6000" dirty="0"/>
              <a:t>19. What will come of this in the nineteenth century? </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CA19C64A-73CD-00BA-E5AF-B05973E63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743200"/>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0C7871-3969-1CC5-7FD8-2090322939AB}"/>
              </a:ext>
            </a:extLst>
          </p:cNvPr>
          <p:cNvSpPr txBox="1"/>
          <p:nvPr/>
        </p:nvSpPr>
        <p:spPr>
          <a:xfrm>
            <a:off x="970350" y="2971800"/>
            <a:ext cx="7196709" cy="1421928"/>
          </a:xfrm>
          <a:prstGeom prst="rect">
            <a:avLst/>
          </a:prstGeom>
          <a:noFill/>
        </p:spPr>
        <p:txBody>
          <a:bodyPr wrap="square" rtlCol="0">
            <a:spAutoFit/>
          </a:bodyPr>
          <a:lstStyle/>
          <a:p>
            <a:pPr>
              <a:lnSpc>
                <a:spcPct val="90000"/>
              </a:lnSpc>
            </a:pPr>
            <a:r>
              <a:rPr lang="en-US" sz="4800" b="1" dirty="0"/>
              <a:t>Answer: </a:t>
            </a:r>
            <a:r>
              <a:rPr lang="en-US" sz="4800" dirty="0"/>
              <a:t>The image of the Papacy</a:t>
            </a:r>
            <a:endParaRPr lang="en-US" sz="4800" i="1" dirty="0"/>
          </a:p>
        </p:txBody>
      </p:sp>
    </p:spTree>
    <p:extLst>
      <p:ext uri="{BB962C8B-B14F-4D97-AF65-F5344CB8AC3E}">
        <p14:creationId xmlns:p14="http://schemas.microsoft.com/office/powerpoint/2010/main" val="14333518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39FA9-54BF-63BC-4A3E-40D4DA161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A2321-D74F-6ABF-393F-C9EE6F499A9C}"/>
              </a:ext>
            </a:extLst>
          </p:cNvPr>
          <p:cNvSpPr>
            <a:spLocks noGrp="1"/>
          </p:cNvSpPr>
          <p:nvPr>
            <p:ph type="title"/>
          </p:nvPr>
        </p:nvSpPr>
        <p:spPr>
          <a:xfrm>
            <a:off x="7770812" y="484220"/>
            <a:ext cx="4175115" cy="963579"/>
          </a:xfrm>
        </p:spPr>
        <p:txBody>
          <a:bodyPr/>
          <a:lstStyle/>
          <a:p>
            <a:r>
              <a:rPr lang="en-US" sz="4000" dirty="0"/>
              <a:t>SUMMARY:</a:t>
            </a:r>
            <a:br>
              <a:rPr lang="en-US" sz="4000" dirty="0"/>
            </a:br>
            <a:r>
              <a:rPr lang="en-US" sz="4000" dirty="0"/>
              <a:t>Lessons 6 and 7</a:t>
            </a:r>
          </a:p>
        </p:txBody>
      </p:sp>
      <p:sp>
        <p:nvSpPr>
          <p:cNvPr id="3" name="Content Placeholder 2">
            <a:extLst>
              <a:ext uri="{FF2B5EF4-FFF2-40B4-BE49-F238E27FC236}">
                <a16:creationId xmlns:a16="http://schemas.microsoft.com/office/drawing/2014/main" id="{D0EC2353-1010-4879-BD4F-E13BA2DDFB7F}"/>
              </a:ext>
            </a:extLst>
          </p:cNvPr>
          <p:cNvSpPr>
            <a:spLocks noGrp="1"/>
          </p:cNvSpPr>
          <p:nvPr>
            <p:ph idx="1"/>
          </p:nvPr>
        </p:nvSpPr>
        <p:spPr/>
        <p:txBody>
          <a:bodyPr>
            <a:normAutofit fontScale="92500" lnSpcReduction="10000"/>
          </a:bodyPr>
          <a:lstStyle/>
          <a:p>
            <a:pPr marL="0" indent="0">
              <a:buNone/>
            </a:pPr>
            <a:r>
              <a:rPr lang="en-US" sz="4800" dirty="0"/>
              <a:t>Steps in the Development of the Beast:</a:t>
            </a:r>
          </a:p>
          <a:p>
            <a:r>
              <a:rPr lang="en-US" sz="4000" dirty="0">
                <a:solidFill>
                  <a:schemeClr val="accent1">
                    <a:lumMod val="40000"/>
                    <a:lumOff val="60000"/>
                  </a:schemeClr>
                </a:solidFill>
              </a:rPr>
              <a:t>STEP 1: Accommodation</a:t>
            </a:r>
          </a:p>
          <a:p>
            <a:r>
              <a:rPr lang="en-US" sz="4000" dirty="0">
                <a:solidFill>
                  <a:schemeClr val="accent1">
                    <a:lumMod val="40000"/>
                    <a:lumOff val="60000"/>
                  </a:schemeClr>
                </a:solidFill>
              </a:rPr>
              <a:t>STEP 2: Social Expediency</a:t>
            </a:r>
          </a:p>
          <a:p>
            <a:r>
              <a:rPr lang="en-US" sz="4000" dirty="0">
                <a:solidFill>
                  <a:schemeClr val="accent1">
                    <a:lumMod val="40000"/>
                    <a:lumOff val="60000"/>
                  </a:schemeClr>
                </a:solidFill>
              </a:rPr>
              <a:t>STEP 3: Authority</a:t>
            </a:r>
          </a:p>
          <a:p>
            <a:r>
              <a:rPr lang="en-US" sz="4000" dirty="0"/>
              <a:t>STEP 4:  Union</a:t>
            </a:r>
          </a:p>
          <a:p>
            <a:r>
              <a:rPr lang="en-US" sz="4000" dirty="0"/>
              <a:t>STEP 5:  Patronage</a:t>
            </a:r>
          </a:p>
          <a:p>
            <a:r>
              <a:rPr lang="en-US" sz="4000" dirty="0"/>
              <a:t>STEP 6:  Enforcement </a:t>
            </a:r>
          </a:p>
          <a:p>
            <a:r>
              <a:rPr lang="en-US" sz="4000" dirty="0"/>
              <a:t>STEP 7:  Moralization</a:t>
            </a:r>
          </a:p>
        </p:txBody>
      </p:sp>
      <p:pic>
        <p:nvPicPr>
          <p:cNvPr id="1026" name="Picture 2" descr="The Antichrist Beast of Revelation 13 | by Stevenkerchhoff | Medium">
            <a:extLst>
              <a:ext uri="{FF2B5EF4-FFF2-40B4-BE49-F238E27FC236}">
                <a16:creationId xmlns:a16="http://schemas.microsoft.com/office/drawing/2014/main" id="{0653322F-2570-E16A-A8F5-D136843203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770812" y="16764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344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FC3BF-0F08-1EE2-2D10-F1D4DADC64C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84452BE-7182-7E43-7191-0C8705FF647F}"/>
              </a:ext>
            </a:extLst>
          </p:cNvPr>
          <p:cNvSpPr>
            <a:spLocks noGrp="1"/>
          </p:cNvSpPr>
          <p:nvPr>
            <p:ph type="title"/>
          </p:nvPr>
        </p:nvSpPr>
        <p:spPr>
          <a:xfrm>
            <a:off x="996001" y="304800"/>
            <a:ext cx="10360501" cy="3886200"/>
          </a:xfrm>
        </p:spPr>
        <p:txBody>
          <a:bodyPr>
            <a:noAutofit/>
          </a:bodyPr>
          <a:lstStyle/>
          <a:p>
            <a:pPr lvl="0"/>
            <a:r>
              <a:rPr lang="en-US" sz="6000" dirty="0"/>
              <a:t>20. Of what other bodies is the National Reform Association diligently working to secure the support? </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E9E18A4F-FC1E-8440-85D7-77B4869D2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453063"/>
            <a:ext cx="3480718" cy="3012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E0C309F-98F7-9AE2-784E-1A95EB813FE3}"/>
              </a:ext>
            </a:extLst>
          </p:cNvPr>
          <p:cNvSpPr txBox="1"/>
          <p:nvPr/>
        </p:nvSpPr>
        <p:spPr>
          <a:xfrm>
            <a:off x="996001" y="4617343"/>
            <a:ext cx="7196709" cy="1421928"/>
          </a:xfrm>
          <a:prstGeom prst="rect">
            <a:avLst/>
          </a:prstGeom>
          <a:noFill/>
        </p:spPr>
        <p:txBody>
          <a:bodyPr wrap="square" rtlCol="0">
            <a:spAutoFit/>
          </a:bodyPr>
          <a:lstStyle/>
          <a:p>
            <a:pPr>
              <a:lnSpc>
                <a:spcPct val="90000"/>
              </a:lnSpc>
            </a:pPr>
            <a:r>
              <a:rPr lang="en-US" sz="4800" b="1" dirty="0"/>
              <a:t>Answer: </a:t>
            </a:r>
            <a:r>
              <a:rPr lang="en-US" sz="4800" dirty="0"/>
              <a:t>The workingmen and the Catholic Church. </a:t>
            </a:r>
            <a:endParaRPr lang="en-US" sz="4800" i="1" dirty="0"/>
          </a:p>
        </p:txBody>
      </p:sp>
    </p:spTree>
    <p:extLst>
      <p:ext uri="{BB962C8B-B14F-4D97-AF65-F5344CB8AC3E}">
        <p14:creationId xmlns:p14="http://schemas.microsoft.com/office/powerpoint/2010/main" val="8166277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93D1-016F-6D3A-12DB-8A567DC09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65F0A0-38E4-3162-4579-04D3A4133466}"/>
              </a:ext>
            </a:extLst>
          </p:cNvPr>
          <p:cNvSpPr>
            <a:spLocks noGrp="1"/>
          </p:cNvSpPr>
          <p:nvPr>
            <p:ph type="title"/>
          </p:nvPr>
        </p:nvSpPr>
        <p:spPr>
          <a:xfrm>
            <a:off x="7827084" y="228600"/>
            <a:ext cx="3961368" cy="1727200"/>
          </a:xfrm>
        </p:spPr>
        <p:txBody>
          <a:bodyPr>
            <a:noAutofit/>
          </a:bodyPr>
          <a:lstStyle/>
          <a:p>
            <a:r>
              <a:rPr lang="en-US" sz="4400" dirty="0"/>
              <a:t>The Workingmen</a:t>
            </a:r>
            <a:endParaRPr lang="en-US" sz="4800" dirty="0"/>
          </a:p>
        </p:txBody>
      </p:sp>
      <p:sp>
        <p:nvSpPr>
          <p:cNvPr id="6" name="TextBox 5">
            <a:extLst>
              <a:ext uri="{FF2B5EF4-FFF2-40B4-BE49-F238E27FC236}">
                <a16:creationId xmlns:a16="http://schemas.microsoft.com/office/drawing/2014/main" id="{0D307F77-50A5-D613-80F6-4C6103AD3262}"/>
              </a:ext>
            </a:extLst>
          </p:cNvPr>
          <p:cNvSpPr txBox="1"/>
          <p:nvPr/>
        </p:nvSpPr>
        <p:spPr>
          <a:xfrm>
            <a:off x="400373" y="762000"/>
            <a:ext cx="7010400" cy="5509200"/>
          </a:xfrm>
          <a:prstGeom prst="rect">
            <a:avLst/>
          </a:prstGeom>
          <a:noFill/>
        </p:spPr>
        <p:txBody>
          <a:bodyPr wrap="square">
            <a:spAutoFit/>
          </a:bodyPr>
          <a:lstStyle/>
          <a:p>
            <a:r>
              <a:rPr lang="en-US" sz="4400" dirty="0"/>
              <a:t>The term </a:t>
            </a:r>
            <a:r>
              <a:rPr lang="en-US" sz="4400" b="1" dirty="0"/>
              <a:t>“workingmen”</a:t>
            </a:r>
            <a:r>
              <a:rPr lang="en-US" sz="4400" dirty="0"/>
              <a:t> in the 1880s context does </a:t>
            </a:r>
            <a:r>
              <a:rPr lang="en-US" sz="4400" i="1" dirty="0"/>
              <a:t>not</a:t>
            </a:r>
            <a:r>
              <a:rPr lang="en-US" sz="4400" dirty="0"/>
              <a:t> simply mean “ordinary laborers” in a generic sense.</a:t>
            </a:r>
          </a:p>
          <a:p>
            <a:r>
              <a:rPr lang="en-US" sz="4400" dirty="0"/>
              <a:t>It refers primarily to the organized labor movement emerging in post–Civil War America.</a:t>
            </a:r>
          </a:p>
        </p:txBody>
      </p:sp>
      <p:pic>
        <p:nvPicPr>
          <p:cNvPr id="3074" name="Picture 2" descr="Workers on strike in front of a factory owner 1886">
            <a:extLst>
              <a:ext uri="{FF2B5EF4-FFF2-40B4-BE49-F238E27FC236}">
                <a16:creationId xmlns:a16="http://schemas.microsoft.com/office/drawing/2014/main" id="{BBB10C85-291F-05A3-1130-C67BD6CE94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872" t="3334" r="28194" b="5555"/>
          <a:stretch>
            <a:fillRect/>
          </a:stretch>
        </p:blipFill>
        <p:spPr bwMode="auto">
          <a:xfrm>
            <a:off x="7957491" y="1947622"/>
            <a:ext cx="3830961" cy="4619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9279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6A738-AB9D-F92C-E424-2DEFBB44D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99BA80-EAB7-FCEF-3071-FC356D2AEE34}"/>
              </a:ext>
            </a:extLst>
          </p:cNvPr>
          <p:cNvSpPr>
            <a:spLocks noGrp="1"/>
          </p:cNvSpPr>
          <p:nvPr>
            <p:ph type="title"/>
          </p:nvPr>
        </p:nvSpPr>
        <p:spPr>
          <a:xfrm>
            <a:off x="7827084" y="228600"/>
            <a:ext cx="3961368" cy="1727200"/>
          </a:xfrm>
        </p:spPr>
        <p:txBody>
          <a:bodyPr>
            <a:noAutofit/>
          </a:bodyPr>
          <a:lstStyle/>
          <a:p>
            <a:r>
              <a:rPr lang="en-US" sz="4400" dirty="0"/>
              <a:t>The Workingmen</a:t>
            </a:r>
            <a:endParaRPr lang="en-US" sz="4800" dirty="0"/>
          </a:p>
        </p:txBody>
      </p:sp>
      <p:sp>
        <p:nvSpPr>
          <p:cNvPr id="6" name="TextBox 5">
            <a:extLst>
              <a:ext uri="{FF2B5EF4-FFF2-40B4-BE49-F238E27FC236}">
                <a16:creationId xmlns:a16="http://schemas.microsoft.com/office/drawing/2014/main" id="{930420C3-7C20-BA61-2439-D5446AA1766F}"/>
              </a:ext>
            </a:extLst>
          </p:cNvPr>
          <p:cNvSpPr txBox="1"/>
          <p:nvPr/>
        </p:nvSpPr>
        <p:spPr>
          <a:xfrm>
            <a:off x="400373" y="762000"/>
            <a:ext cx="7010400" cy="5509200"/>
          </a:xfrm>
          <a:prstGeom prst="rect">
            <a:avLst/>
          </a:prstGeom>
          <a:noFill/>
        </p:spPr>
        <p:txBody>
          <a:bodyPr wrap="square">
            <a:spAutoFit/>
          </a:bodyPr>
          <a:lstStyle/>
          <a:p>
            <a:r>
              <a:rPr lang="en-US" sz="4400" dirty="0"/>
              <a:t>After the Civil War:</a:t>
            </a:r>
          </a:p>
          <a:p>
            <a:pPr marL="571500" indent="-571500">
              <a:buFont typeface="Arial" panose="020B0604020202020204" pitchFamily="34" charset="0"/>
              <a:buChar char="•"/>
            </a:pPr>
            <a:r>
              <a:rPr lang="en-US" sz="4400" dirty="0"/>
              <a:t>Rapid industrialization</a:t>
            </a:r>
          </a:p>
          <a:p>
            <a:pPr marL="571500" indent="-571500">
              <a:buFont typeface="Arial" panose="020B0604020202020204" pitchFamily="34" charset="0"/>
              <a:buChar char="•"/>
            </a:pPr>
            <a:r>
              <a:rPr lang="en-US" sz="4400" dirty="0"/>
              <a:t>Railroad expansion</a:t>
            </a:r>
          </a:p>
          <a:p>
            <a:pPr marL="571500" indent="-571500">
              <a:buFont typeface="Arial" panose="020B0604020202020204" pitchFamily="34" charset="0"/>
              <a:buChar char="•"/>
            </a:pPr>
            <a:r>
              <a:rPr lang="en-US" sz="4400" dirty="0"/>
              <a:t>Harsh factory conditions</a:t>
            </a:r>
          </a:p>
          <a:p>
            <a:pPr marL="571500" indent="-571500">
              <a:buFont typeface="Arial" panose="020B0604020202020204" pitchFamily="34" charset="0"/>
              <a:buChar char="•"/>
            </a:pPr>
            <a:r>
              <a:rPr lang="en-US" sz="4400" dirty="0"/>
              <a:t>Long hours, low wages</a:t>
            </a:r>
          </a:p>
          <a:p>
            <a:pPr marL="571500" indent="-571500">
              <a:buFont typeface="Arial" panose="020B0604020202020204" pitchFamily="34" charset="0"/>
              <a:buChar char="•"/>
            </a:pPr>
            <a:r>
              <a:rPr lang="en-US" sz="4400" dirty="0"/>
              <a:t>Child labor common</a:t>
            </a:r>
          </a:p>
          <a:p>
            <a:r>
              <a:rPr lang="en-US" sz="4400" dirty="0"/>
              <a:t>This produced growing labor organization.</a:t>
            </a:r>
          </a:p>
        </p:txBody>
      </p:sp>
      <p:pic>
        <p:nvPicPr>
          <p:cNvPr id="4098" name="Picture 2" descr="History of Labor in the 19th Century">
            <a:extLst>
              <a:ext uri="{FF2B5EF4-FFF2-40B4-BE49-F238E27FC236}">
                <a16:creationId xmlns:a16="http://schemas.microsoft.com/office/drawing/2014/main" id="{C3023572-F46D-F639-BEAC-582ACDB158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259" t="11111" r="29260" b="8557"/>
          <a:stretch>
            <a:fillRect/>
          </a:stretch>
        </p:blipFill>
        <p:spPr bwMode="auto">
          <a:xfrm>
            <a:off x="8032770" y="1939758"/>
            <a:ext cx="3549995" cy="4583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6260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762C1-6176-8182-50A0-1E689B9230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D63C9-8200-6C7E-C9B6-78F2C5571B31}"/>
              </a:ext>
            </a:extLst>
          </p:cNvPr>
          <p:cNvSpPr>
            <a:spLocks noGrp="1"/>
          </p:cNvSpPr>
          <p:nvPr>
            <p:ph type="title"/>
          </p:nvPr>
        </p:nvSpPr>
        <p:spPr>
          <a:xfrm>
            <a:off x="7827084" y="228600"/>
            <a:ext cx="3961368" cy="1727200"/>
          </a:xfrm>
        </p:spPr>
        <p:txBody>
          <a:bodyPr>
            <a:noAutofit/>
          </a:bodyPr>
          <a:lstStyle/>
          <a:p>
            <a:r>
              <a:rPr lang="en-US" sz="4400" dirty="0"/>
              <a:t>The Workingmen</a:t>
            </a:r>
            <a:endParaRPr lang="en-US" sz="4800" dirty="0"/>
          </a:p>
        </p:txBody>
      </p:sp>
      <p:sp>
        <p:nvSpPr>
          <p:cNvPr id="6" name="TextBox 5">
            <a:extLst>
              <a:ext uri="{FF2B5EF4-FFF2-40B4-BE49-F238E27FC236}">
                <a16:creationId xmlns:a16="http://schemas.microsoft.com/office/drawing/2014/main" id="{10022F55-D8B3-D41E-2E2B-FF18384DF02D}"/>
              </a:ext>
            </a:extLst>
          </p:cNvPr>
          <p:cNvSpPr txBox="1"/>
          <p:nvPr/>
        </p:nvSpPr>
        <p:spPr>
          <a:xfrm>
            <a:off x="400373" y="244642"/>
            <a:ext cx="7010400" cy="6186309"/>
          </a:xfrm>
          <a:prstGeom prst="rect">
            <a:avLst/>
          </a:prstGeom>
          <a:noFill/>
        </p:spPr>
        <p:txBody>
          <a:bodyPr wrap="square">
            <a:spAutoFit/>
          </a:bodyPr>
          <a:lstStyle/>
          <a:p>
            <a:r>
              <a:rPr lang="en-US" sz="4400" dirty="0"/>
              <a:t>Major examples:</a:t>
            </a:r>
          </a:p>
          <a:p>
            <a:pPr marL="571500" indent="-571500">
              <a:buFont typeface="Arial" panose="020B0604020202020204" pitchFamily="34" charset="0"/>
              <a:buChar char="•"/>
            </a:pPr>
            <a:r>
              <a:rPr lang="en-US" sz="4400" b="1" dirty="0"/>
              <a:t>Knights of Labor (founded 1869)</a:t>
            </a:r>
            <a:endParaRPr lang="en-US" sz="4400" dirty="0"/>
          </a:p>
          <a:p>
            <a:pPr marL="571500" indent="-571500">
              <a:buFont typeface="Arial" panose="020B0604020202020204" pitchFamily="34" charset="0"/>
              <a:buChar char="•"/>
            </a:pPr>
            <a:r>
              <a:rPr lang="en-US" sz="4400" dirty="0"/>
              <a:t>Early craft unions</a:t>
            </a:r>
          </a:p>
          <a:p>
            <a:pPr marL="571500" indent="-571500">
              <a:buFont typeface="Arial" panose="020B0604020202020204" pitchFamily="34" charset="0"/>
              <a:buChar char="•"/>
            </a:pPr>
            <a:r>
              <a:rPr lang="en-US" sz="4400" dirty="0"/>
              <a:t>Later the American Federation of Labor (founded 1886)</a:t>
            </a:r>
          </a:p>
          <a:p>
            <a:r>
              <a:rPr lang="en-US" sz="4400" dirty="0"/>
              <a:t>By the 1880s, “workingmen” often meant organized labor.</a:t>
            </a:r>
          </a:p>
        </p:txBody>
      </p:sp>
      <p:pic>
        <p:nvPicPr>
          <p:cNvPr id="5122" name="Picture 2">
            <a:extLst>
              <a:ext uri="{FF2B5EF4-FFF2-40B4-BE49-F238E27FC236}">
                <a16:creationId xmlns:a16="http://schemas.microsoft.com/office/drawing/2014/main" id="{6313501E-57DC-D9D3-C862-472DFDDFDC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28" t="-85" r="38466" b="85"/>
          <a:stretch>
            <a:fillRect/>
          </a:stretch>
        </p:blipFill>
        <p:spPr bwMode="auto">
          <a:xfrm>
            <a:off x="7827084" y="1893504"/>
            <a:ext cx="3961368" cy="4719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312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2FE41-6EFD-8E86-DC3A-2936F4373A5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E842461-6CFF-3B9E-BD97-FB6AAC12AF3B}"/>
              </a:ext>
            </a:extLst>
          </p:cNvPr>
          <p:cNvSpPr>
            <a:spLocks noGrp="1"/>
          </p:cNvSpPr>
          <p:nvPr>
            <p:ph type="title"/>
          </p:nvPr>
        </p:nvSpPr>
        <p:spPr>
          <a:xfrm>
            <a:off x="996001" y="304800"/>
            <a:ext cx="10360501" cy="2438400"/>
          </a:xfrm>
        </p:spPr>
        <p:txBody>
          <a:bodyPr>
            <a:noAutofit/>
          </a:bodyPr>
          <a:lstStyle/>
          <a:p>
            <a:pPr lvl="0"/>
            <a:r>
              <a:rPr lang="en-US" sz="6000" dirty="0"/>
              <a:t>21. What does this association say of the Catholic Church? </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510AB292-392B-E6AB-91A2-A4C006C7F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6184" y="2743200"/>
            <a:ext cx="4090318" cy="3540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8411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72DC5-93AE-9AD6-D3D4-8C37A0DC9133}"/>
              </a:ext>
            </a:extLst>
          </p:cNvPr>
          <p:cNvSpPr>
            <a:spLocks noGrp="1"/>
          </p:cNvSpPr>
          <p:nvPr>
            <p:ph type="title"/>
          </p:nvPr>
        </p:nvSpPr>
        <p:spPr>
          <a:xfrm>
            <a:off x="914162" y="482600"/>
            <a:ext cx="10360501" cy="660400"/>
          </a:xfrm>
        </p:spPr>
        <p:txBody>
          <a:bodyPr/>
          <a:lstStyle/>
          <a:p>
            <a:r>
              <a:rPr lang="en-US" dirty="0"/>
              <a:t>Christian Statesman, December 11, 1884.</a:t>
            </a:r>
          </a:p>
        </p:txBody>
      </p:sp>
      <p:sp>
        <p:nvSpPr>
          <p:cNvPr id="3" name="Content Placeholder 2">
            <a:extLst>
              <a:ext uri="{FF2B5EF4-FFF2-40B4-BE49-F238E27FC236}">
                <a16:creationId xmlns:a16="http://schemas.microsoft.com/office/drawing/2014/main" id="{43F65539-F813-4272-9871-961DBC6B1ACB}"/>
              </a:ext>
            </a:extLst>
          </p:cNvPr>
          <p:cNvSpPr>
            <a:spLocks noGrp="1"/>
          </p:cNvSpPr>
          <p:nvPr>
            <p:ph idx="1"/>
          </p:nvPr>
        </p:nvSpPr>
        <p:spPr>
          <a:xfrm>
            <a:off x="914162" y="1295400"/>
            <a:ext cx="10360501" cy="4978401"/>
          </a:xfrm>
        </p:spPr>
        <p:txBody>
          <a:bodyPr>
            <a:noAutofit/>
          </a:bodyPr>
          <a:lstStyle/>
          <a:p>
            <a:pPr marL="0" indent="0">
              <a:buNone/>
            </a:pPr>
            <a:r>
              <a:rPr lang="en-US" sz="3300" dirty="0"/>
              <a:t>“We cordially, gladly, recognize the fact that in the South American republics, and in France and other European countries, the Roman Catholics are the recognized advocates of national Christianity, and stand opposed to all the proposals of secularism. Whenever they are willing to co-operate in resisting the progress of political atheism, we will gladly join hands with them. In a World’s Conference for the promotion of National Christianity—which ought to be held at no distant day—many countries could be represented only by Roman Catholics.”</a:t>
            </a:r>
          </a:p>
        </p:txBody>
      </p:sp>
    </p:spTree>
    <p:extLst>
      <p:ext uri="{BB962C8B-B14F-4D97-AF65-F5344CB8AC3E}">
        <p14:creationId xmlns:p14="http://schemas.microsoft.com/office/powerpoint/2010/main" val="4181896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D8609-D415-C9C0-AEAB-EA5326B874D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2EAE006-DC48-0A6E-1F1E-544D02968B0C}"/>
              </a:ext>
            </a:extLst>
          </p:cNvPr>
          <p:cNvSpPr>
            <a:spLocks noGrp="1"/>
          </p:cNvSpPr>
          <p:nvPr>
            <p:ph type="title"/>
          </p:nvPr>
        </p:nvSpPr>
        <p:spPr>
          <a:xfrm>
            <a:off x="996001" y="304800"/>
            <a:ext cx="10360501" cy="2438400"/>
          </a:xfrm>
        </p:spPr>
        <p:txBody>
          <a:bodyPr>
            <a:noAutofit/>
          </a:bodyPr>
          <a:lstStyle/>
          <a:p>
            <a:pPr lvl="0"/>
            <a:r>
              <a:rPr lang="en-US" sz="6000" dirty="0"/>
              <a:t>22. What are all Catholics commanded by the Pope to do? </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B53C60B4-F289-0581-868D-CBC9FE0B5B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6184" y="2743200"/>
            <a:ext cx="4090318" cy="3540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5241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3203E-8B8E-C135-EA1A-F81B30FC19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F4051-1226-7955-5DCF-BA43A593B16B}"/>
              </a:ext>
            </a:extLst>
          </p:cNvPr>
          <p:cNvSpPr>
            <a:spLocks noGrp="1"/>
          </p:cNvSpPr>
          <p:nvPr>
            <p:ph type="body" sz="half" idx="2"/>
          </p:nvPr>
        </p:nvSpPr>
        <p:spPr>
          <a:xfrm>
            <a:off x="7759699" y="1651000"/>
            <a:ext cx="4114800" cy="4800600"/>
          </a:xfrm>
        </p:spPr>
        <p:txBody>
          <a:bodyPr>
            <a:noAutofit/>
          </a:bodyPr>
          <a:lstStyle/>
          <a:p>
            <a:r>
              <a:rPr lang="en-US" sz="3600" b="1" baseline="30000" dirty="0"/>
              <a:t>7 </a:t>
            </a:r>
            <a:r>
              <a:rPr lang="en-US" sz="3600" dirty="0"/>
              <a:t>For nation shall rise against nation, and kingdom against kingdom: and there shall be famines, and pestilences, and earthquakes, in divers places.</a:t>
            </a:r>
            <a:endParaRPr lang="en-US" sz="1481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26E9F26-1A18-AB94-F836-F8A45D3034C3}"/>
              </a:ext>
            </a:extLst>
          </p:cNvPr>
          <p:cNvSpPr>
            <a:spLocks noGrp="1"/>
          </p:cNvSpPr>
          <p:nvPr>
            <p:ph type="title"/>
          </p:nvPr>
        </p:nvSpPr>
        <p:spPr>
          <a:xfrm>
            <a:off x="7770812" y="228600"/>
            <a:ext cx="4114800" cy="1422400"/>
          </a:xfrm>
        </p:spPr>
        <p:txBody>
          <a:bodyPr/>
          <a:lstStyle/>
          <a:p>
            <a:r>
              <a:rPr lang="en-US" sz="4800" dirty="0"/>
              <a:t>Matthew </a:t>
            </a:r>
            <a:br>
              <a:rPr lang="en-US" sz="4800" dirty="0"/>
            </a:br>
            <a:r>
              <a:rPr lang="en-US" sz="4800" dirty="0"/>
              <a:t>24:4-8</a:t>
            </a:r>
            <a:endParaRPr lang="en-US" sz="6000" dirty="0"/>
          </a:p>
        </p:txBody>
      </p:sp>
      <p:pic>
        <p:nvPicPr>
          <p:cNvPr id="9218" name="Picture 2" descr="Matthew 24:7 - &quot;For nation shall rise against nation, and kingdom against kingdom: and there shall be famines, and pestilences, and earthquakes, in divers places.&quot;">
            <a:extLst>
              <a:ext uri="{FF2B5EF4-FFF2-40B4-BE49-F238E27FC236}">
                <a16:creationId xmlns:a16="http://schemas.microsoft.com/office/drawing/2014/main" id="{296983C2-7AAA-9FB0-5D08-13D85E1BC34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234" r="3142" b="8854"/>
          <a:stretch>
            <a:fillRect/>
          </a:stretch>
        </p:blipFill>
        <p:spPr bwMode="auto">
          <a:xfrm>
            <a:off x="608012" y="228600"/>
            <a:ext cx="6591517"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3890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98459-26CD-0D7A-71DE-5A0716043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D63BF5-A83C-6C99-CF82-B5DCA282F516}"/>
              </a:ext>
            </a:extLst>
          </p:cNvPr>
          <p:cNvSpPr>
            <a:spLocks noGrp="1"/>
          </p:cNvSpPr>
          <p:nvPr>
            <p:ph type="title"/>
          </p:nvPr>
        </p:nvSpPr>
        <p:spPr>
          <a:xfrm>
            <a:off x="914162" y="482600"/>
            <a:ext cx="10360501" cy="660400"/>
          </a:xfrm>
        </p:spPr>
        <p:txBody>
          <a:bodyPr/>
          <a:lstStyle/>
          <a:p>
            <a:r>
              <a:rPr lang="en-US" dirty="0"/>
              <a:t>Encyclical of Pope Leo XIII, 1885.</a:t>
            </a:r>
          </a:p>
        </p:txBody>
      </p:sp>
      <p:sp>
        <p:nvSpPr>
          <p:cNvPr id="3" name="Content Placeholder 2">
            <a:extLst>
              <a:ext uri="{FF2B5EF4-FFF2-40B4-BE49-F238E27FC236}">
                <a16:creationId xmlns:a16="http://schemas.microsoft.com/office/drawing/2014/main" id="{ABAE2FE0-C3CA-92A8-F129-B9715A9D6E0A}"/>
              </a:ext>
            </a:extLst>
          </p:cNvPr>
          <p:cNvSpPr>
            <a:spLocks noGrp="1"/>
          </p:cNvSpPr>
          <p:nvPr>
            <p:ph idx="1"/>
          </p:nvPr>
        </p:nvSpPr>
        <p:spPr>
          <a:xfrm>
            <a:off x="914162" y="1295400"/>
            <a:ext cx="10360501" cy="4978401"/>
          </a:xfrm>
        </p:spPr>
        <p:txBody>
          <a:bodyPr>
            <a:noAutofit/>
          </a:bodyPr>
          <a:lstStyle/>
          <a:p>
            <a:pPr marL="0" indent="0">
              <a:buNone/>
            </a:pPr>
            <a:r>
              <a:rPr lang="en-US" sz="4400" dirty="0"/>
              <a:t>“All Catholics should do all in their power to cause the constitutions of States and legislation to be modeled on the principles of the true church; and all Catholic writers and journalists should never lose sight, for an instant, from the view of the above prescription.”</a:t>
            </a:r>
            <a:endParaRPr lang="en-US" sz="4000" dirty="0"/>
          </a:p>
        </p:txBody>
      </p:sp>
    </p:spTree>
    <p:extLst>
      <p:ext uri="{BB962C8B-B14F-4D97-AF65-F5344CB8AC3E}">
        <p14:creationId xmlns:p14="http://schemas.microsoft.com/office/powerpoint/2010/main" val="10227184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B6F45-EA4C-AF02-2E3D-A5B5952E4CF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769EFE0-5678-1DCD-92A1-D8FB3D1B5716}"/>
              </a:ext>
            </a:extLst>
          </p:cNvPr>
          <p:cNvSpPr>
            <a:spLocks noGrp="1"/>
          </p:cNvSpPr>
          <p:nvPr>
            <p:ph type="title"/>
          </p:nvPr>
        </p:nvSpPr>
        <p:spPr>
          <a:xfrm>
            <a:off x="684212" y="460342"/>
            <a:ext cx="10820400" cy="3425858"/>
          </a:xfrm>
        </p:spPr>
        <p:txBody>
          <a:bodyPr>
            <a:noAutofit/>
          </a:bodyPr>
          <a:lstStyle/>
          <a:p>
            <a:pPr lvl="0"/>
            <a:r>
              <a:rPr lang="en-US" sz="5400" dirty="0"/>
              <a:t>23. Then is not the National Reform Association aiming to form a government modeled after the principles of the Papacy? </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7C9647CA-8C25-E1F7-DE35-D7B080A2ED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1812" y="3187254"/>
            <a:ext cx="3709318" cy="3210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101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AF6BE-9C95-96E7-D52F-C33499D065A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FF54718-6F31-F922-1F4D-15D0A5879FC0}"/>
              </a:ext>
            </a:extLst>
          </p:cNvPr>
          <p:cNvSpPr>
            <a:spLocks noGrp="1"/>
          </p:cNvSpPr>
          <p:nvPr>
            <p:ph type="title"/>
          </p:nvPr>
        </p:nvSpPr>
        <p:spPr>
          <a:xfrm>
            <a:off x="996001" y="304800"/>
            <a:ext cx="10360501" cy="3962400"/>
          </a:xfrm>
        </p:spPr>
        <p:txBody>
          <a:bodyPr>
            <a:noAutofit/>
          </a:bodyPr>
          <a:lstStyle/>
          <a:p>
            <a:pPr lvl="0"/>
            <a:r>
              <a:rPr lang="en-US" sz="5400" dirty="0"/>
              <a:t>24. Then, if professed Protestants under the leadership of the National Reform Association succeed in this, what will there be erected in this government?</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213077D2-C166-04BA-06D1-4067E45C4C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6212" y="4267200"/>
            <a:ext cx="2794918" cy="241899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67B7075-E8DD-3744-054F-D1B1A4124998}"/>
              </a:ext>
            </a:extLst>
          </p:cNvPr>
          <p:cNvSpPr txBox="1"/>
          <p:nvPr/>
        </p:nvSpPr>
        <p:spPr>
          <a:xfrm>
            <a:off x="1217612" y="4369075"/>
            <a:ext cx="7196709" cy="1421928"/>
          </a:xfrm>
          <a:prstGeom prst="rect">
            <a:avLst/>
          </a:prstGeom>
          <a:noFill/>
        </p:spPr>
        <p:txBody>
          <a:bodyPr wrap="square" rtlCol="0">
            <a:spAutoFit/>
          </a:bodyPr>
          <a:lstStyle/>
          <a:p>
            <a:pPr>
              <a:lnSpc>
                <a:spcPct val="90000"/>
              </a:lnSpc>
            </a:pPr>
            <a:r>
              <a:rPr lang="en-US" sz="4800" b="1" dirty="0"/>
              <a:t>Answer: </a:t>
            </a:r>
            <a:r>
              <a:rPr lang="en-US" sz="4800" dirty="0"/>
              <a:t>An image of the Papacy</a:t>
            </a:r>
            <a:endParaRPr lang="en-US" sz="4800" i="1" dirty="0"/>
          </a:p>
        </p:txBody>
      </p:sp>
    </p:spTree>
    <p:extLst>
      <p:ext uri="{BB962C8B-B14F-4D97-AF65-F5344CB8AC3E}">
        <p14:creationId xmlns:p14="http://schemas.microsoft.com/office/powerpoint/2010/main" val="3224240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06F46-372C-C903-4EC9-FEE0CD11DB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7AEBC-E54D-CDC0-A452-D1AB715B6ED7}"/>
              </a:ext>
            </a:extLst>
          </p:cNvPr>
          <p:cNvSpPr>
            <a:spLocks noGrp="1"/>
          </p:cNvSpPr>
          <p:nvPr>
            <p:ph type="title"/>
          </p:nvPr>
        </p:nvSpPr>
        <p:spPr>
          <a:xfrm>
            <a:off x="7770812" y="484220"/>
            <a:ext cx="4175115" cy="963579"/>
          </a:xfrm>
        </p:spPr>
        <p:txBody>
          <a:bodyPr/>
          <a:lstStyle/>
          <a:p>
            <a:r>
              <a:rPr lang="en-US" sz="4000" dirty="0"/>
              <a:t>SUMMARY:</a:t>
            </a:r>
            <a:br>
              <a:rPr lang="en-US" sz="4000" dirty="0"/>
            </a:br>
            <a:r>
              <a:rPr lang="en-US" sz="4000" dirty="0"/>
              <a:t>Lessons 6 and 7</a:t>
            </a:r>
          </a:p>
        </p:txBody>
      </p:sp>
      <p:sp>
        <p:nvSpPr>
          <p:cNvPr id="3" name="Content Placeholder 2">
            <a:extLst>
              <a:ext uri="{FF2B5EF4-FFF2-40B4-BE49-F238E27FC236}">
                <a16:creationId xmlns:a16="http://schemas.microsoft.com/office/drawing/2014/main" id="{BFAA55AC-3E32-9B1A-B899-E4F7B9BD392B}"/>
              </a:ext>
            </a:extLst>
          </p:cNvPr>
          <p:cNvSpPr>
            <a:spLocks noGrp="1"/>
          </p:cNvSpPr>
          <p:nvPr>
            <p:ph idx="1"/>
          </p:nvPr>
        </p:nvSpPr>
        <p:spPr/>
        <p:txBody>
          <a:bodyPr>
            <a:normAutofit fontScale="92500" lnSpcReduction="10000"/>
          </a:bodyPr>
          <a:lstStyle/>
          <a:p>
            <a:pPr marL="0" indent="0">
              <a:buNone/>
            </a:pPr>
            <a:r>
              <a:rPr lang="en-US" sz="4800" dirty="0"/>
              <a:t>Steps in the Development of the Beast:</a:t>
            </a:r>
          </a:p>
          <a:p>
            <a:r>
              <a:rPr lang="en-US" sz="4000" dirty="0">
                <a:solidFill>
                  <a:schemeClr val="accent1">
                    <a:lumMod val="40000"/>
                    <a:lumOff val="60000"/>
                  </a:schemeClr>
                </a:solidFill>
              </a:rPr>
              <a:t>STEP 1: Accommodation</a:t>
            </a:r>
          </a:p>
          <a:p>
            <a:r>
              <a:rPr lang="en-US" sz="4000" dirty="0">
                <a:solidFill>
                  <a:schemeClr val="accent1">
                    <a:lumMod val="40000"/>
                    <a:lumOff val="60000"/>
                  </a:schemeClr>
                </a:solidFill>
              </a:rPr>
              <a:t>STEP 2: Social Expediency</a:t>
            </a:r>
          </a:p>
          <a:p>
            <a:r>
              <a:rPr lang="en-US" sz="4000" dirty="0">
                <a:solidFill>
                  <a:schemeClr val="accent1">
                    <a:lumMod val="40000"/>
                    <a:lumOff val="60000"/>
                  </a:schemeClr>
                </a:solidFill>
              </a:rPr>
              <a:t>STEP 3: Authority</a:t>
            </a:r>
          </a:p>
          <a:p>
            <a:r>
              <a:rPr lang="en-US" sz="4000" dirty="0"/>
              <a:t>STEP 4:  Union</a:t>
            </a:r>
          </a:p>
          <a:p>
            <a:r>
              <a:rPr lang="en-US" sz="4000" dirty="0"/>
              <a:t>STEP 5:  Patronage</a:t>
            </a:r>
          </a:p>
          <a:p>
            <a:r>
              <a:rPr lang="en-US" sz="4000" dirty="0"/>
              <a:t>STEP 6:  Enforcement </a:t>
            </a:r>
          </a:p>
          <a:p>
            <a:r>
              <a:rPr lang="en-US" sz="4000" dirty="0"/>
              <a:t>STEP 7:  Moralization</a:t>
            </a:r>
          </a:p>
        </p:txBody>
      </p:sp>
      <p:pic>
        <p:nvPicPr>
          <p:cNvPr id="1026" name="Picture 2" descr="The Antichrist Beast of Revelation 13 | by Stevenkerchhoff | Medium">
            <a:extLst>
              <a:ext uri="{FF2B5EF4-FFF2-40B4-BE49-F238E27FC236}">
                <a16:creationId xmlns:a16="http://schemas.microsoft.com/office/drawing/2014/main" id="{7F646C55-F1DA-EA4B-A940-0238BCD96D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770812" y="16764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1515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C4D4A-8A09-4B9E-A5F4-FADE5D07F4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B290E5D-4537-CED7-89F3-D53649D6FFDE}"/>
              </a:ext>
            </a:extLst>
          </p:cNvPr>
          <p:cNvSpPr>
            <a:spLocks noGrp="1"/>
          </p:cNvSpPr>
          <p:nvPr>
            <p:ph type="body" sz="half" idx="2"/>
          </p:nvPr>
        </p:nvSpPr>
        <p:spPr>
          <a:xfrm>
            <a:off x="7759699" y="1651000"/>
            <a:ext cx="4114800" cy="4800600"/>
          </a:xfrm>
        </p:spPr>
        <p:txBody>
          <a:bodyPr>
            <a:noAutofit/>
          </a:bodyPr>
          <a:lstStyle/>
          <a:p>
            <a:r>
              <a:rPr lang="en-US" sz="4800" b="1" baseline="30000" dirty="0"/>
              <a:t>8 </a:t>
            </a:r>
            <a:r>
              <a:rPr lang="en-US" sz="4800" dirty="0"/>
              <a:t>All these are the beginning of sorrows.</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06A1BB8-2749-2B81-7744-938D91F5B830}"/>
              </a:ext>
            </a:extLst>
          </p:cNvPr>
          <p:cNvSpPr>
            <a:spLocks noGrp="1"/>
          </p:cNvSpPr>
          <p:nvPr>
            <p:ph type="title"/>
          </p:nvPr>
        </p:nvSpPr>
        <p:spPr>
          <a:xfrm>
            <a:off x="7770812" y="228600"/>
            <a:ext cx="4114800" cy="1422400"/>
          </a:xfrm>
        </p:spPr>
        <p:txBody>
          <a:bodyPr/>
          <a:lstStyle/>
          <a:p>
            <a:r>
              <a:rPr lang="en-US" sz="4800" dirty="0"/>
              <a:t>Matthew </a:t>
            </a:r>
            <a:br>
              <a:rPr lang="en-US" sz="4800" dirty="0"/>
            </a:br>
            <a:r>
              <a:rPr lang="en-US" sz="4800" dirty="0"/>
              <a:t>24:4-8</a:t>
            </a:r>
            <a:endParaRPr lang="en-US" sz="6000" dirty="0"/>
          </a:p>
        </p:txBody>
      </p:sp>
      <p:pic>
        <p:nvPicPr>
          <p:cNvPr id="10244" name="Picture 4" descr="Wars of the Roses | Summary, Causes, Who's Who &amp; 12 Surprising Facts |  HistoryExtra">
            <a:extLst>
              <a:ext uri="{FF2B5EF4-FFF2-40B4-BE49-F238E27FC236}">
                <a16:creationId xmlns:a16="http://schemas.microsoft.com/office/drawing/2014/main" id="{B62F5960-C218-D3C1-A109-750C9D815B6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748" r="13080"/>
          <a:stretch>
            <a:fillRect/>
          </a:stretch>
        </p:blipFill>
        <p:spPr bwMode="auto">
          <a:xfrm>
            <a:off x="303213" y="354373"/>
            <a:ext cx="7010399" cy="6097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2015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Red Radial 16x9">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9591</TotalTime>
  <Words>2987</Words>
  <Application>Microsoft Office PowerPoint</Application>
  <PresentationFormat>Custom</PresentationFormat>
  <Paragraphs>262</Paragraphs>
  <Slides>85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85</vt:i4>
      </vt:variant>
    </vt:vector>
  </HeadingPairs>
  <TitlesOfParts>
    <vt:vector size="90" baseType="lpstr">
      <vt:lpstr>Arial</vt:lpstr>
      <vt:lpstr>Cambria</vt:lpstr>
      <vt:lpstr>Impact</vt:lpstr>
      <vt:lpstr>Imprint MT Shadow</vt:lpstr>
      <vt:lpstr>Red Radial 16x9</vt:lpstr>
      <vt:lpstr>PowerPoint Presentation</vt:lpstr>
      <vt:lpstr>PowerPoint Presentation</vt:lpstr>
      <vt:lpstr>The Third Angel’s Message Lesson 8:  The Making of the Image of the Beast</vt:lpstr>
      <vt:lpstr>SUMMARY: Lessons 6 and 7</vt:lpstr>
      <vt:lpstr>Matthew  24:4-8</vt:lpstr>
      <vt:lpstr>Matthew  24:4-8</vt:lpstr>
      <vt:lpstr>Matthew  24:4-8</vt:lpstr>
      <vt:lpstr>Matthew  24:4-8</vt:lpstr>
      <vt:lpstr>Matthew  24:4-8</vt:lpstr>
      <vt:lpstr>PowerPoint Presentation</vt:lpstr>
      <vt:lpstr>Romans  8:22</vt:lpstr>
      <vt:lpstr>1 Thessalonians   5:1-6</vt:lpstr>
      <vt:lpstr>1 Thessalonians   5:1-6</vt:lpstr>
      <vt:lpstr>1 Thessalonians   5:1-6</vt:lpstr>
      <vt:lpstr>1 Thessalonians   5:1-6</vt:lpstr>
      <vt:lpstr>1 Thessalonians   5:1-6</vt:lpstr>
      <vt:lpstr>1 Thessalonians   5:1-6</vt:lpstr>
      <vt:lpstr>SUMMARY: Lessons 6 and 7</vt:lpstr>
      <vt:lpstr>1. What Government have we proved to be represented by the second beast of Revelation 13?</vt:lpstr>
      <vt:lpstr>Revelation  13:11</vt:lpstr>
      <vt:lpstr>Rising from the Earth</vt:lpstr>
      <vt:lpstr>When the First Beast is wounded</vt:lpstr>
      <vt:lpstr>Two Horns like a Lamb</vt:lpstr>
      <vt:lpstr>Speaks as a Dragon</vt:lpstr>
      <vt:lpstr>2. What power is to be exercised by this beast?</vt:lpstr>
      <vt:lpstr>Revelation  13:12</vt:lpstr>
      <vt:lpstr>3. For what purpose does he use this power? </vt:lpstr>
      <vt:lpstr>Revelation  13:12</vt:lpstr>
      <vt:lpstr>4. What is said by him to them that dwell on the earth? </vt:lpstr>
      <vt:lpstr>Revelation  14:9</vt:lpstr>
      <vt:lpstr>5. What power is represented by the first beast? </vt:lpstr>
      <vt:lpstr>6. What have we found to be the great characteristic of the Papacy? </vt:lpstr>
      <vt:lpstr>7. For what then are we to look in this nation? </vt:lpstr>
      <vt:lpstr>SUMMARY: Lessons 6 and 7</vt:lpstr>
      <vt:lpstr>SUMMARY: Lessons 6 and 7</vt:lpstr>
      <vt:lpstr>8. Is there any effort even now* being made in this direction? </vt:lpstr>
      <vt:lpstr>SUMMARY: Lessons 6 and 7</vt:lpstr>
      <vt:lpstr>9. What is this organization called? </vt:lpstr>
      <vt:lpstr>PowerPoint Presentation</vt:lpstr>
      <vt:lpstr>PowerPoint Presentation</vt:lpstr>
      <vt:lpstr>PowerPoint Presentation</vt:lpstr>
      <vt:lpstr>PowerPoint Presentation</vt:lpstr>
      <vt:lpstr>PowerPoint Presentation</vt:lpstr>
      <vt:lpstr>PowerPoint Presentation</vt:lpstr>
      <vt:lpstr>10. What, according to their own words, is the object of the association? </vt:lpstr>
      <vt:lpstr>PowerPoint Presentation</vt:lpstr>
      <vt:lpstr>11. Of what does the organization consist in itself?</vt:lpstr>
      <vt:lpstr>12. Who are some of the prominent men actively engaged in favor of it?</vt:lpstr>
      <vt:lpstr>13. Of what other important bodies has it gained the support?</vt:lpstr>
      <vt:lpstr>Seeing a Pattern</vt:lpstr>
      <vt:lpstr>Seeing a Pattern</vt:lpstr>
      <vt:lpstr>Seeing a Pattern</vt:lpstr>
      <vt:lpstr>Seeing a Pattern</vt:lpstr>
      <vt:lpstr>Seeing a Pattern:   Lincoln’s 2nd Inaugural Address (1865)</vt:lpstr>
      <vt:lpstr>Seeing a Pattern</vt:lpstr>
      <vt:lpstr>Seeing a Pattern</vt:lpstr>
      <vt:lpstr>Seeing a Pattern</vt:lpstr>
      <vt:lpstr>Seeing a Pattern:   Horace Bushnell, “Reverses Needed” (1861)</vt:lpstr>
      <vt:lpstr>Seeing a Pattern:   D. M’Allister, “Testimonies to the religious defect of the constitution“  (1874)</vt:lpstr>
      <vt:lpstr>Seeing a Pattern:   Testimony against the US Constitution and the Moral Evils thereof  (1839)</vt:lpstr>
      <vt:lpstr>Seeing a Pattern:   Reverend Thomas Robbins, Sermon (1839)</vt:lpstr>
      <vt:lpstr>Seeing a Pattern</vt:lpstr>
      <vt:lpstr>14. What was the prevailing theory of church leaders in the time of Constantine? </vt:lpstr>
      <vt:lpstr>Theocratic Theory</vt:lpstr>
      <vt:lpstr>Theocratic Theory</vt:lpstr>
      <vt:lpstr>15. What is the theory of the National Reformers? </vt:lpstr>
      <vt:lpstr>15. What is the theory of the National Reformers? </vt:lpstr>
      <vt:lpstr>16. What had the church leaders determined to do in the days of Constantine? </vt:lpstr>
      <vt:lpstr>17. What have the same in our day [1888] determined to do? </vt:lpstr>
      <vt:lpstr>18. What came of that in the fourth century?</vt:lpstr>
      <vt:lpstr>19. What will come of this in the nineteenth century? </vt:lpstr>
      <vt:lpstr>SUMMARY: Lessons 6 and 7</vt:lpstr>
      <vt:lpstr>20. Of what other bodies is the National Reform Association diligently working to secure the support? </vt:lpstr>
      <vt:lpstr>The Workingmen</vt:lpstr>
      <vt:lpstr>The Workingmen</vt:lpstr>
      <vt:lpstr>The Workingmen</vt:lpstr>
      <vt:lpstr>21. What does this association say of the Catholic Church? </vt:lpstr>
      <vt:lpstr>Christian Statesman, December 11, 1884.</vt:lpstr>
      <vt:lpstr>22. What are all Catholics commanded by the Pope to do? </vt:lpstr>
      <vt:lpstr>Encyclical of Pope Leo XIII, 1885.</vt:lpstr>
      <vt:lpstr>23. Then is not the National Reform Association aiming to form a government modeled after the principles of the Papacy? </vt:lpstr>
      <vt:lpstr>24. Then, if professed Protestants under the leadership of the National Reform Association succeed in this, what will there be erected in this government?</vt:lpstr>
      <vt:lpstr>SUMMARY: Lessons 6 and 7</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59</cp:revision>
  <cp:lastPrinted>2026-02-14T06:53:07Z</cp:lastPrinted>
  <dcterms:created xsi:type="dcterms:W3CDTF">2023-04-28T23:24:12Z</dcterms:created>
  <dcterms:modified xsi:type="dcterms:W3CDTF">2026-02-21T06:10:56Z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