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5"/>
  </p:notesMasterIdLst>
  <p:handoutMasterIdLst>
    <p:handoutMasterId r:id="rId96"/>
  </p:handoutMasterIdLst>
  <p:sldIdLst>
    <p:sldId id="469" r:id="rId2"/>
    <p:sldId id="470" r:id="rId3"/>
    <p:sldId id="868" r:id="rId4"/>
    <p:sldId id="869" r:id="rId5"/>
    <p:sldId id="871" r:id="rId6"/>
    <p:sldId id="872" r:id="rId7"/>
    <p:sldId id="873" r:id="rId8"/>
    <p:sldId id="875" r:id="rId9"/>
    <p:sldId id="874" r:id="rId10"/>
    <p:sldId id="876" r:id="rId11"/>
    <p:sldId id="877" r:id="rId12"/>
    <p:sldId id="879" r:id="rId13"/>
    <p:sldId id="878" r:id="rId14"/>
    <p:sldId id="880" r:id="rId15"/>
    <p:sldId id="881" r:id="rId16"/>
    <p:sldId id="885" r:id="rId17"/>
    <p:sldId id="884" r:id="rId18"/>
    <p:sldId id="882" r:id="rId19"/>
    <p:sldId id="883" r:id="rId20"/>
    <p:sldId id="279" r:id="rId21"/>
    <p:sldId id="738" r:id="rId22"/>
    <p:sldId id="800" r:id="rId23"/>
    <p:sldId id="801" r:id="rId24"/>
    <p:sldId id="799" r:id="rId25"/>
    <p:sldId id="802" r:id="rId26"/>
    <p:sldId id="837" r:id="rId27"/>
    <p:sldId id="803" r:id="rId28"/>
    <p:sldId id="804" r:id="rId29"/>
    <p:sldId id="805" r:id="rId30"/>
    <p:sldId id="806" r:id="rId31"/>
    <p:sldId id="807" r:id="rId32"/>
    <p:sldId id="739" r:id="rId33"/>
    <p:sldId id="815" r:id="rId34"/>
    <p:sldId id="808" r:id="rId35"/>
    <p:sldId id="810" r:id="rId36"/>
    <p:sldId id="793" r:id="rId37"/>
    <p:sldId id="811" r:id="rId38"/>
    <p:sldId id="812" r:id="rId39"/>
    <p:sldId id="782" r:id="rId40"/>
    <p:sldId id="820" r:id="rId41"/>
    <p:sldId id="813" r:id="rId42"/>
    <p:sldId id="814" r:id="rId43"/>
    <p:sldId id="821" r:id="rId44"/>
    <p:sldId id="816" r:id="rId45"/>
    <p:sldId id="817" r:id="rId46"/>
    <p:sldId id="818" r:id="rId47"/>
    <p:sldId id="838" r:id="rId48"/>
    <p:sldId id="819" r:id="rId49"/>
    <p:sldId id="822" r:id="rId50"/>
    <p:sldId id="823" r:id="rId51"/>
    <p:sldId id="824" r:id="rId52"/>
    <p:sldId id="825" r:id="rId53"/>
    <p:sldId id="826" r:id="rId54"/>
    <p:sldId id="827" r:id="rId55"/>
    <p:sldId id="829" r:id="rId56"/>
    <p:sldId id="830" r:id="rId57"/>
    <p:sldId id="831" r:id="rId58"/>
    <p:sldId id="832" r:id="rId59"/>
    <p:sldId id="833" r:id="rId60"/>
    <p:sldId id="834" r:id="rId61"/>
    <p:sldId id="835" r:id="rId62"/>
    <p:sldId id="798" r:id="rId63"/>
    <p:sldId id="839" r:id="rId64"/>
    <p:sldId id="840" r:id="rId65"/>
    <p:sldId id="841" r:id="rId66"/>
    <p:sldId id="842" r:id="rId67"/>
    <p:sldId id="843" r:id="rId68"/>
    <p:sldId id="844" r:id="rId69"/>
    <p:sldId id="845" r:id="rId70"/>
    <p:sldId id="846" r:id="rId71"/>
    <p:sldId id="847" r:id="rId72"/>
    <p:sldId id="848" r:id="rId73"/>
    <p:sldId id="850" r:id="rId74"/>
    <p:sldId id="851" r:id="rId75"/>
    <p:sldId id="852" r:id="rId76"/>
    <p:sldId id="853" r:id="rId77"/>
    <p:sldId id="854" r:id="rId78"/>
    <p:sldId id="610" r:id="rId79"/>
    <p:sldId id="856" r:id="rId80"/>
    <p:sldId id="857" r:id="rId81"/>
    <p:sldId id="858" r:id="rId82"/>
    <p:sldId id="859" r:id="rId83"/>
    <p:sldId id="855" r:id="rId84"/>
    <p:sldId id="860" r:id="rId85"/>
    <p:sldId id="861" r:id="rId86"/>
    <p:sldId id="862" r:id="rId87"/>
    <p:sldId id="863" r:id="rId88"/>
    <p:sldId id="864" r:id="rId89"/>
    <p:sldId id="865" r:id="rId90"/>
    <p:sldId id="866" r:id="rId91"/>
    <p:sldId id="867" r:id="rId92"/>
    <p:sldId id="367" r:id="rId93"/>
    <p:sldId id="471" r:id="rId94"/>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ECDE"/>
    <a:srgbClr val="D7C3AB"/>
    <a:srgbClr val="E9E3C9"/>
    <a:srgbClr val="FFCC66"/>
    <a:srgbClr val="E8CDA7"/>
    <a:srgbClr val="BB7959"/>
    <a:srgbClr val="D2C6BF"/>
    <a:srgbClr val="FFFF9D"/>
    <a:srgbClr val="3D5448"/>
    <a:srgbClr val="405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280" autoAdjust="0"/>
  </p:normalViewPr>
  <p:slideViewPr>
    <p:cSldViewPr>
      <p:cViewPr varScale="1">
        <p:scale>
          <a:sx n="73" d="100"/>
          <a:sy n="73" d="100"/>
        </p:scale>
        <p:origin x="750" y="39"/>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2/28/2026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2/28/2026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2/28/2026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2/28/2026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2/28/2026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2/28/2026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2/28/2026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adsafe.org.a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biblegateway.com/passage/?search=Exodus%2020%3A12%2CEphesians%206%3A2-3&amp;version=NIV"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619FF-6A72-E330-EFF8-BCB19C1A0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5ACA6-C72E-5AA0-5E14-E19EDB1E9B68}"/>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7B05E60A-02BD-DE6B-5810-A36F88F1F273}"/>
              </a:ext>
            </a:extLst>
          </p:cNvPr>
          <p:cNvSpPr>
            <a:spLocks noGrp="1"/>
          </p:cNvSpPr>
          <p:nvPr>
            <p:ph idx="1"/>
          </p:nvPr>
        </p:nvSpPr>
        <p:spPr/>
        <p:txBody>
          <a:bodyPr>
            <a:normAutofit lnSpcReduction="10000"/>
          </a:bodyPr>
          <a:lstStyle/>
          <a:p>
            <a:pPr marL="0" indent="0">
              <a:buNone/>
            </a:pPr>
            <a:r>
              <a:rPr lang="en-US" dirty="0"/>
              <a:t>Did I have to work so hard? Not strictly – no. I guess if I didn’t care about people facing potential ruin, I could have taken it easy. Otherwise, yes, I did.</a:t>
            </a:r>
          </a:p>
          <a:p>
            <a:pPr marL="0" indent="0">
              <a:buNone/>
            </a:pPr>
            <a:r>
              <a:rPr lang="en-US" dirty="0"/>
              <a:t>This week also required me to assume the role of sole parent for two elementary-school children, ages 7 and 5, while my wife was traveling on business. After an exhausting week, when Friday evening finally came round, I faced the opening of Sabbath with dread. I realized that tomorrow I had to help run a Primary Sabbath School class in the morning, followed by an Adventurer’s class in the afternoon. I also had to try and find someone to take an adult Sabbath School class, which usually has a dearth of volunteers.</a:t>
            </a:r>
            <a:endParaRPr lang="en-US" dirty="0">
              <a:solidFill>
                <a:srgbClr val="F6ECDE"/>
              </a:solidFill>
            </a:endParaRPr>
          </a:p>
        </p:txBody>
      </p:sp>
    </p:spTree>
    <p:extLst>
      <p:ext uri="{BB962C8B-B14F-4D97-AF65-F5344CB8AC3E}">
        <p14:creationId xmlns:p14="http://schemas.microsoft.com/office/powerpoint/2010/main" val="23351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9EF49-A28F-616D-7C1F-202346E6EE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A8215-2BA6-BA41-7038-17B0B8E99DF6}"/>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E6ACF14D-6E53-E4CA-E4E5-09DE768B6BBE}"/>
              </a:ext>
            </a:extLst>
          </p:cNvPr>
          <p:cNvSpPr>
            <a:spLocks noGrp="1"/>
          </p:cNvSpPr>
          <p:nvPr>
            <p:ph idx="1"/>
          </p:nvPr>
        </p:nvSpPr>
        <p:spPr/>
        <p:txBody>
          <a:bodyPr>
            <a:normAutofit/>
          </a:bodyPr>
          <a:lstStyle/>
          <a:p>
            <a:pPr marL="0" indent="0">
              <a:buNone/>
            </a:pPr>
            <a:r>
              <a:rPr lang="en-US" sz="3200" dirty="0"/>
              <a:t>Did I need to help with these church-related activities? Not strictly – no. If I didn’t care about leaving the children’s ministry leader in the lurch, or about my own children who participate in these activities, or about our church’s </a:t>
            </a:r>
            <a:r>
              <a:rPr lang="en-US" sz="3200" u="sng" dirty="0" err="1">
                <a:hlinkClick r:id="rId2"/>
              </a:rPr>
              <a:t>Adsafe</a:t>
            </a:r>
            <a:r>
              <a:rPr lang="en-US" sz="3200" dirty="0"/>
              <a:t> requirement that two adults be present in these children’s classes. Otherwise, yes, I did.</a:t>
            </a:r>
          </a:p>
          <a:p>
            <a:pPr marL="0" indent="0">
              <a:buNone/>
            </a:pPr>
            <a:r>
              <a:rPr lang="en-US" sz="3200" dirty="0"/>
              <a:t>The only thing that saved me that terrible week, both mentally and physically, was Sunday—that most glorious day!</a:t>
            </a:r>
          </a:p>
        </p:txBody>
      </p:sp>
    </p:spTree>
    <p:extLst>
      <p:ext uri="{BB962C8B-B14F-4D97-AF65-F5344CB8AC3E}">
        <p14:creationId xmlns:p14="http://schemas.microsoft.com/office/powerpoint/2010/main" val="279394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DE68-1EA9-FBD9-212E-6BD2B24B9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FB595-9272-EDA0-1D11-62680B6DC77E}"/>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D92D1E31-7D0E-11B0-C86A-469BBABA17FC}"/>
              </a:ext>
            </a:extLst>
          </p:cNvPr>
          <p:cNvSpPr>
            <a:spLocks noGrp="1"/>
          </p:cNvSpPr>
          <p:nvPr>
            <p:ph idx="1"/>
          </p:nvPr>
        </p:nvSpPr>
        <p:spPr/>
        <p:txBody>
          <a:bodyPr>
            <a:normAutofit lnSpcReduction="10000"/>
          </a:bodyPr>
          <a:lstStyle/>
          <a:p>
            <a:r>
              <a:rPr lang="en-US" sz="3200" b="1" dirty="0"/>
              <a:t>Bring on a Sunday law!</a:t>
            </a:r>
            <a:endParaRPr lang="en-US" sz="3200" dirty="0"/>
          </a:p>
          <a:p>
            <a:pPr marL="0" indent="0">
              <a:buNone/>
            </a:pPr>
            <a:r>
              <a:rPr lang="en-US" sz="3200" dirty="0"/>
              <a:t>I admit Sunday isn’t always perfect. Sometimes I awake on this special eighth day only to have my dreams of a quiet time shattered by my lovely wife, who hands me a list. As I usually have such a busy work week, and spend Sabbath doing church stuff, that often leaves only Sunday for chores.</a:t>
            </a:r>
          </a:p>
          <a:p>
            <a:pPr marL="0" indent="0">
              <a:buNone/>
            </a:pPr>
            <a:r>
              <a:rPr lang="en-US" sz="3200" dirty="0"/>
              <a:t>Nonetheless, all things being equal, Sunday is my best chance for getting some rest.</a:t>
            </a:r>
          </a:p>
        </p:txBody>
      </p:sp>
    </p:spTree>
    <p:extLst>
      <p:ext uri="{BB962C8B-B14F-4D97-AF65-F5344CB8AC3E}">
        <p14:creationId xmlns:p14="http://schemas.microsoft.com/office/powerpoint/2010/main" val="134289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4414A-5B5C-8017-26EA-3CDF61303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454B7-AF06-3A36-3B4D-781A26261BC3}"/>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EE9A2ADA-F636-D1B1-1A2B-C3045DD6CF73}"/>
              </a:ext>
            </a:extLst>
          </p:cNvPr>
          <p:cNvSpPr>
            <a:spLocks noGrp="1"/>
          </p:cNvSpPr>
          <p:nvPr>
            <p:ph idx="1"/>
          </p:nvPr>
        </p:nvSpPr>
        <p:spPr/>
        <p:txBody>
          <a:bodyPr>
            <a:normAutofit/>
          </a:bodyPr>
          <a:lstStyle/>
          <a:p>
            <a:pPr marL="0" indent="0">
              <a:buNone/>
            </a:pPr>
            <a:r>
              <a:rPr lang="en-US" sz="3200" dirty="0"/>
              <a:t>It is for this reason I have no fear of an impending Sunday law. In fact, I welcome it. I can only dream of a guaranteed day of complete rest. I long for a time when mowing the lawn, cleaning the pool, putting out laundry, or washing the car on a Sunday will be illegal.</a:t>
            </a:r>
          </a:p>
        </p:txBody>
      </p:sp>
    </p:spTree>
    <p:extLst>
      <p:ext uri="{BB962C8B-B14F-4D97-AF65-F5344CB8AC3E}">
        <p14:creationId xmlns:p14="http://schemas.microsoft.com/office/powerpoint/2010/main" val="143224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16CAA-C3E0-B2C4-3751-A0BC8F72F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DB5C84-5856-9B92-A45C-A6A684A31110}"/>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375541D6-D056-E253-A9D6-411C138C87C7}"/>
              </a:ext>
            </a:extLst>
          </p:cNvPr>
          <p:cNvSpPr>
            <a:spLocks noGrp="1"/>
          </p:cNvSpPr>
          <p:nvPr>
            <p:ph idx="1"/>
          </p:nvPr>
        </p:nvSpPr>
        <p:spPr/>
        <p:txBody>
          <a:bodyPr>
            <a:normAutofit/>
          </a:bodyPr>
          <a:lstStyle/>
          <a:p>
            <a:pPr marL="0" indent="0">
              <a:buNone/>
            </a:pPr>
            <a:r>
              <a:rPr lang="en-US" sz="3600" dirty="0"/>
              <a:t>Work friends who know about my religious beliefs can’t help but be amazed that I sacrifice half my weekend like this. To them, the Adventist Sabbath seems less like a taste of heaven than some level in Dante’s hell. I confess I am probably not doing a great job at selling the Sabbath ideal in my Christian witnessing…</a:t>
            </a:r>
            <a:endParaRPr lang="en-US" sz="4400" dirty="0"/>
          </a:p>
        </p:txBody>
      </p:sp>
    </p:spTree>
    <p:extLst>
      <p:ext uri="{BB962C8B-B14F-4D97-AF65-F5344CB8AC3E}">
        <p14:creationId xmlns:p14="http://schemas.microsoft.com/office/powerpoint/2010/main" val="126716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E978B-E9AF-DC67-78B4-65813B9A3AFD}"/>
              </a:ext>
            </a:extLst>
          </p:cNvPr>
          <p:cNvSpPr>
            <a:spLocks noGrp="1"/>
          </p:cNvSpPr>
          <p:nvPr>
            <p:ph type="title"/>
          </p:nvPr>
        </p:nvSpPr>
        <p:spPr>
          <a:xfrm>
            <a:off x="914162" y="482600"/>
            <a:ext cx="10360501" cy="660400"/>
          </a:xfrm>
        </p:spPr>
        <p:txBody>
          <a:bodyPr>
            <a:normAutofit fontScale="90000"/>
          </a:bodyPr>
          <a:lstStyle/>
          <a:p>
            <a:r>
              <a:rPr lang="en-US" sz="4800" dirty="0"/>
              <a:t>Hebrews 4:10</a:t>
            </a:r>
          </a:p>
        </p:txBody>
      </p:sp>
      <p:sp>
        <p:nvSpPr>
          <p:cNvPr id="3" name="Content Placeholder 2">
            <a:extLst>
              <a:ext uri="{FF2B5EF4-FFF2-40B4-BE49-F238E27FC236}">
                <a16:creationId xmlns:a16="http://schemas.microsoft.com/office/drawing/2014/main" id="{D3B07336-841F-91B2-F092-380C6BB97667}"/>
              </a:ext>
            </a:extLst>
          </p:cNvPr>
          <p:cNvSpPr>
            <a:spLocks noGrp="1"/>
          </p:cNvSpPr>
          <p:nvPr>
            <p:ph idx="1"/>
          </p:nvPr>
        </p:nvSpPr>
        <p:spPr>
          <a:xfrm>
            <a:off x="4799013" y="1098062"/>
            <a:ext cx="6475650" cy="5156200"/>
          </a:xfrm>
        </p:spPr>
        <p:txBody>
          <a:bodyPr>
            <a:normAutofit/>
          </a:bodyPr>
          <a:lstStyle/>
          <a:p>
            <a:pPr marL="0" indent="0">
              <a:buNone/>
            </a:pPr>
            <a:r>
              <a:rPr lang="en-US" sz="4800" dirty="0"/>
              <a:t>For he that is entered into his rest, he also hath ceased from his own works, as God did from his.</a:t>
            </a:r>
          </a:p>
        </p:txBody>
      </p:sp>
      <p:pic>
        <p:nvPicPr>
          <p:cNvPr id="1026" name="Picture 2" descr="Thriving in Crisis: Serving Others ...">
            <a:extLst>
              <a:ext uri="{FF2B5EF4-FFF2-40B4-BE49-F238E27FC236}">
                <a16:creationId xmlns:a16="http://schemas.microsoft.com/office/drawing/2014/main" id="{49A6B57E-26D0-D301-C393-8E18868227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46" r="16338"/>
          <a:stretch>
            <a:fillRect/>
          </a:stretch>
        </p:blipFill>
        <p:spPr bwMode="auto">
          <a:xfrm>
            <a:off x="227012" y="1098062"/>
            <a:ext cx="4419600" cy="5496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36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4908F-FB85-BAF0-13B5-A4B6ADEEF1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1BAFE-3932-ECF4-B40B-6E33E94A11C5}"/>
              </a:ext>
            </a:extLst>
          </p:cNvPr>
          <p:cNvSpPr>
            <a:spLocks noGrp="1"/>
          </p:cNvSpPr>
          <p:nvPr>
            <p:ph type="title"/>
          </p:nvPr>
        </p:nvSpPr>
        <p:spPr>
          <a:xfrm>
            <a:off x="914162" y="482600"/>
            <a:ext cx="10360501" cy="660400"/>
          </a:xfrm>
        </p:spPr>
        <p:txBody>
          <a:bodyPr>
            <a:normAutofit fontScale="90000"/>
          </a:bodyPr>
          <a:lstStyle/>
          <a:p>
            <a:r>
              <a:rPr lang="en-US" sz="4800" dirty="0"/>
              <a:t>Isaiah 58:13-14</a:t>
            </a:r>
          </a:p>
        </p:txBody>
      </p:sp>
      <p:sp>
        <p:nvSpPr>
          <p:cNvPr id="3" name="Content Placeholder 2">
            <a:extLst>
              <a:ext uri="{FF2B5EF4-FFF2-40B4-BE49-F238E27FC236}">
                <a16:creationId xmlns:a16="http://schemas.microsoft.com/office/drawing/2014/main" id="{1A06A7B8-B308-CF1E-75A8-DA0E6A72B422}"/>
              </a:ext>
            </a:extLst>
          </p:cNvPr>
          <p:cNvSpPr>
            <a:spLocks noGrp="1"/>
          </p:cNvSpPr>
          <p:nvPr>
            <p:ph idx="1"/>
          </p:nvPr>
        </p:nvSpPr>
        <p:spPr>
          <a:xfrm>
            <a:off x="5103812" y="1031631"/>
            <a:ext cx="6475650" cy="5156200"/>
          </a:xfrm>
        </p:spPr>
        <p:txBody>
          <a:bodyPr>
            <a:normAutofit lnSpcReduction="10000"/>
          </a:bodyPr>
          <a:lstStyle/>
          <a:p>
            <a:r>
              <a:rPr lang="en-US" b="1" baseline="30000" dirty="0"/>
              <a:t>13 </a:t>
            </a:r>
            <a:r>
              <a:rPr lang="en-US" dirty="0"/>
              <a:t>If thou turn away thy foot from the sabbath, from doing thy pleasure on my holy day; and call the sabbath a delight, the holy of the </a:t>
            </a:r>
            <a:r>
              <a:rPr lang="en-US" cap="small" dirty="0"/>
              <a:t>Lord</a:t>
            </a:r>
            <a:r>
              <a:rPr lang="en-US" dirty="0"/>
              <a:t>, </a:t>
            </a:r>
            <a:r>
              <a:rPr lang="en-US" dirty="0" err="1"/>
              <a:t>honourable</a:t>
            </a:r>
            <a:r>
              <a:rPr lang="en-US" dirty="0"/>
              <a:t>; and shalt </a:t>
            </a:r>
            <a:r>
              <a:rPr lang="en-US" dirty="0" err="1"/>
              <a:t>honour</a:t>
            </a:r>
            <a:r>
              <a:rPr lang="en-US" dirty="0"/>
              <a:t> him, not doing thine own ways, nor finding thine own pleasure, nor speaking thine own words:</a:t>
            </a:r>
          </a:p>
          <a:p>
            <a:r>
              <a:rPr lang="en-US" b="1" baseline="30000" dirty="0"/>
              <a:t>14 </a:t>
            </a:r>
            <a:r>
              <a:rPr lang="en-US" dirty="0"/>
              <a:t>Then shalt thou delight thyself in the </a:t>
            </a:r>
            <a:r>
              <a:rPr lang="en-US" cap="small" dirty="0"/>
              <a:t>Lord</a:t>
            </a:r>
            <a:r>
              <a:rPr lang="en-US" dirty="0"/>
              <a:t>; and I will cause thee to ride upon the high places of the earth, and feed thee with the heritage of Jacob thy father: for the mouth of the </a:t>
            </a:r>
            <a:r>
              <a:rPr lang="en-US" cap="small" dirty="0"/>
              <a:t>Lord</a:t>
            </a:r>
            <a:r>
              <a:rPr lang="en-US" dirty="0"/>
              <a:t> hath spoken it.</a:t>
            </a:r>
          </a:p>
        </p:txBody>
      </p:sp>
      <p:pic>
        <p:nvPicPr>
          <p:cNvPr id="2050" name="Picture 2" descr="Serving Others to Glorify God ...">
            <a:extLst>
              <a:ext uri="{FF2B5EF4-FFF2-40B4-BE49-F238E27FC236}">
                <a16:creationId xmlns:a16="http://schemas.microsoft.com/office/drawing/2014/main" id="{F443B3B3-3779-EFCD-FACF-7881AFD107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36" r="24377"/>
          <a:stretch>
            <a:fillRect/>
          </a:stretch>
        </p:blipFill>
        <p:spPr bwMode="auto">
          <a:xfrm>
            <a:off x="227012" y="1129323"/>
            <a:ext cx="4732980" cy="5042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32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23625-9809-DA3A-74A7-986990547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AA414-176E-2264-5671-7BEA10F0B3B4}"/>
              </a:ext>
            </a:extLst>
          </p:cNvPr>
          <p:cNvSpPr>
            <a:spLocks noGrp="1"/>
          </p:cNvSpPr>
          <p:nvPr>
            <p:ph type="title"/>
          </p:nvPr>
        </p:nvSpPr>
        <p:spPr>
          <a:xfrm>
            <a:off x="914162" y="482600"/>
            <a:ext cx="10360501" cy="660400"/>
          </a:xfrm>
        </p:spPr>
        <p:txBody>
          <a:bodyPr/>
          <a:lstStyle/>
          <a:p>
            <a:r>
              <a:rPr lang="en-US" dirty="0"/>
              <a:t>2 Corinthians 9:6-8</a:t>
            </a:r>
          </a:p>
        </p:txBody>
      </p:sp>
      <p:sp>
        <p:nvSpPr>
          <p:cNvPr id="3" name="Content Placeholder 2">
            <a:extLst>
              <a:ext uri="{FF2B5EF4-FFF2-40B4-BE49-F238E27FC236}">
                <a16:creationId xmlns:a16="http://schemas.microsoft.com/office/drawing/2014/main" id="{F4F3B185-4A09-CD13-9D50-4374F08FD2E8}"/>
              </a:ext>
            </a:extLst>
          </p:cNvPr>
          <p:cNvSpPr>
            <a:spLocks noGrp="1"/>
          </p:cNvSpPr>
          <p:nvPr>
            <p:ph idx="1"/>
          </p:nvPr>
        </p:nvSpPr>
        <p:spPr>
          <a:xfrm>
            <a:off x="3808412" y="1447800"/>
            <a:ext cx="7999650" cy="5156200"/>
          </a:xfrm>
        </p:spPr>
        <p:txBody>
          <a:bodyPr>
            <a:normAutofit fontScale="92500"/>
          </a:bodyPr>
          <a:lstStyle/>
          <a:p>
            <a:r>
              <a:rPr lang="en-US" sz="3200" b="1" baseline="30000" dirty="0"/>
              <a:t>6 </a:t>
            </a:r>
            <a:r>
              <a:rPr lang="en-US" sz="3200" dirty="0"/>
              <a:t>But this I say, He which soweth sparingly shall reap also sparingly; and he which soweth bountifully shall reap also bountifully.</a:t>
            </a:r>
          </a:p>
          <a:p>
            <a:r>
              <a:rPr lang="en-US" sz="3200" b="1" baseline="30000" dirty="0"/>
              <a:t>7 </a:t>
            </a:r>
            <a:r>
              <a:rPr lang="en-US" sz="3200" dirty="0"/>
              <a:t>Every man according as he </a:t>
            </a:r>
            <a:r>
              <a:rPr lang="en-US" sz="3200" dirty="0" err="1"/>
              <a:t>purposeth</a:t>
            </a:r>
            <a:r>
              <a:rPr lang="en-US" sz="3200" dirty="0"/>
              <a:t> in his heart, so let him give; not grudgingly, or of necessity: for God loveth a cheerful giver.</a:t>
            </a:r>
          </a:p>
          <a:p>
            <a:r>
              <a:rPr lang="en-US" sz="3200" b="1" baseline="30000" dirty="0"/>
              <a:t>8 </a:t>
            </a:r>
            <a:r>
              <a:rPr lang="en-US" sz="3200" dirty="0"/>
              <a:t>And God is able to make all grace abound toward you; that ye, always having all sufficiency in all things, may abound to every good work:</a:t>
            </a:r>
          </a:p>
        </p:txBody>
      </p:sp>
      <p:pic>
        <p:nvPicPr>
          <p:cNvPr id="2050" name="Picture 2" descr="The Absolute Best Way To Store Fresh Grains">
            <a:extLst>
              <a:ext uri="{FF2B5EF4-FFF2-40B4-BE49-F238E27FC236}">
                <a16:creationId xmlns:a16="http://schemas.microsoft.com/office/drawing/2014/main" id="{963678D5-2A4B-BB17-EEFD-2D12000C94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871" t="-287" r="35542" b="287"/>
          <a:stretch>
            <a:fillRect/>
          </a:stretch>
        </p:blipFill>
        <p:spPr bwMode="auto">
          <a:xfrm>
            <a:off x="455612" y="1160584"/>
            <a:ext cx="3352800" cy="5443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457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97DA3-13DB-9339-8FB3-E854B27FA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DC27B4-3168-3BD4-5155-3DBAE8E3BBBF}"/>
              </a:ext>
            </a:extLst>
          </p:cNvPr>
          <p:cNvSpPr>
            <a:spLocks noGrp="1"/>
          </p:cNvSpPr>
          <p:nvPr>
            <p:ph type="title"/>
          </p:nvPr>
        </p:nvSpPr>
        <p:spPr>
          <a:xfrm>
            <a:off x="914162" y="254000"/>
            <a:ext cx="10360501" cy="889000"/>
          </a:xfrm>
        </p:spPr>
        <p:txBody>
          <a:bodyPr>
            <a:normAutofit/>
          </a:bodyPr>
          <a:lstStyle/>
          <a:p>
            <a:r>
              <a:rPr lang="en-US" sz="4400" dirty="0"/>
              <a:t>1 John 5:1-3</a:t>
            </a:r>
          </a:p>
        </p:txBody>
      </p:sp>
      <p:sp>
        <p:nvSpPr>
          <p:cNvPr id="3" name="Content Placeholder 2">
            <a:extLst>
              <a:ext uri="{FF2B5EF4-FFF2-40B4-BE49-F238E27FC236}">
                <a16:creationId xmlns:a16="http://schemas.microsoft.com/office/drawing/2014/main" id="{C27CEF15-0B47-597D-0303-6B98A6FAF5BC}"/>
              </a:ext>
            </a:extLst>
          </p:cNvPr>
          <p:cNvSpPr>
            <a:spLocks noGrp="1"/>
          </p:cNvSpPr>
          <p:nvPr>
            <p:ph idx="1"/>
          </p:nvPr>
        </p:nvSpPr>
        <p:spPr>
          <a:xfrm>
            <a:off x="3808412" y="1447800"/>
            <a:ext cx="7999650" cy="5156200"/>
          </a:xfrm>
        </p:spPr>
        <p:txBody>
          <a:bodyPr>
            <a:normAutofit lnSpcReduction="10000"/>
          </a:bodyPr>
          <a:lstStyle/>
          <a:p>
            <a:r>
              <a:rPr lang="en-US" sz="3600" b="1" dirty="0"/>
              <a:t>5 </a:t>
            </a:r>
            <a:r>
              <a:rPr lang="en-US" sz="3600" dirty="0"/>
              <a:t>Whosoever believeth that Jesus is the Christ is born of God: and every one that loveth him that begat loveth him also that is begotten of him.</a:t>
            </a:r>
          </a:p>
          <a:p>
            <a:r>
              <a:rPr lang="en-US" sz="3600" b="1" baseline="30000" dirty="0"/>
              <a:t>2 </a:t>
            </a:r>
            <a:r>
              <a:rPr lang="en-US" sz="3600" dirty="0"/>
              <a:t>By this we know that we love the children of God, when we love God, and keep his commandments.</a:t>
            </a:r>
          </a:p>
          <a:p>
            <a:r>
              <a:rPr lang="en-US" sz="3600" b="1" baseline="30000" dirty="0"/>
              <a:t>3 </a:t>
            </a:r>
            <a:r>
              <a:rPr lang="en-US" sz="3600" dirty="0"/>
              <a:t>For this is the love of God, that we keep his commandments: and his commandments are not grievous.</a:t>
            </a:r>
          </a:p>
        </p:txBody>
      </p:sp>
      <p:pic>
        <p:nvPicPr>
          <p:cNvPr id="3074" name="Picture 2" descr="True Love Must Be Reciprocated - Bellator Christi">
            <a:extLst>
              <a:ext uri="{FF2B5EF4-FFF2-40B4-BE49-F238E27FC236}">
                <a16:creationId xmlns:a16="http://schemas.microsoft.com/office/drawing/2014/main" id="{55F6B285-9DDE-1AC5-693E-9CA9289E83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42" t="529" r="39483" b="-529"/>
          <a:stretch>
            <a:fillRect/>
          </a:stretch>
        </p:blipFill>
        <p:spPr bwMode="auto">
          <a:xfrm>
            <a:off x="684213" y="1447800"/>
            <a:ext cx="31242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69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C849F-148F-C49C-051F-B71D216552DD}"/>
            </a:ext>
          </a:extLst>
        </p:cNvPr>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FB8B3B33-3830-571A-3DC4-7DC127924F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CCA7657-4935-DDC0-5241-90939A37E80F}"/>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81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1992274"/>
            <a:ext cx="10134600" cy="1893926"/>
          </a:xfrm>
        </p:spPr>
        <p:txBody>
          <a:bodyPr>
            <a:normAutofit/>
          </a:bodyPr>
          <a:lstStyle/>
          <a:p>
            <a:r>
              <a:rPr lang="en-US" sz="5400" dirty="0"/>
              <a:t>The Third Angel’s Message</a:t>
            </a:r>
            <a:br>
              <a:rPr lang="en-US" dirty="0"/>
            </a:br>
            <a:r>
              <a:rPr lang="en-US" sz="3200" dirty="0"/>
              <a:t>Lesson 9:  The Making of the Image of the Beast - Concluded</a:t>
            </a:r>
            <a:endParaRPr lang="en-US" dirty="0"/>
          </a:p>
        </p:txBody>
      </p:sp>
      <p:sp>
        <p:nvSpPr>
          <p:cNvPr id="2" name="Subtitle 1"/>
          <p:cNvSpPr>
            <a:spLocks noGrp="1"/>
          </p:cNvSpPr>
          <p:nvPr>
            <p:ph type="subTitle" idx="1"/>
          </p:nvPr>
        </p:nvSpPr>
        <p:spPr/>
        <p:txBody>
          <a:bodyPr>
            <a:normAutofit/>
          </a:bodyPr>
          <a:lstStyle/>
          <a:p>
            <a:r>
              <a:rPr lang="en-US" b="1" dirty="0"/>
              <a:t>September 1,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9,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4A1FB-3545-EE4C-0B49-86B1469BB32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1B291AA-0923-4848-2648-CB63D7130BE9}"/>
              </a:ext>
            </a:extLst>
          </p:cNvPr>
          <p:cNvSpPr>
            <a:spLocks noGrp="1"/>
          </p:cNvSpPr>
          <p:nvPr>
            <p:ph type="title"/>
          </p:nvPr>
        </p:nvSpPr>
        <p:spPr>
          <a:xfrm>
            <a:off x="884487" y="381000"/>
            <a:ext cx="10360501" cy="3646014"/>
          </a:xfrm>
        </p:spPr>
        <p:txBody>
          <a:bodyPr>
            <a:noAutofit/>
          </a:bodyPr>
          <a:lstStyle/>
          <a:p>
            <a:pPr lvl="0"/>
            <a:r>
              <a:rPr lang="en-US" sz="4000" dirty="0"/>
              <a:t>1.  If the influence of the Protestant churches, the Prohibition party, the W.C.T.U., the Workingmen, and the Catholic Church were heartily united in favor of one measure, could not that measure be carried, whatever it might be?</a:t>
            </a:r>
            <a:endParaRPr lang="en-US" sz="19900" dirty="0"/>
          </a:p>
        </p:txBody>
      </p:sp>
      <p:pic>
        <p:nvPicPr>
          <p:cNvPr id="2052" name="Picture 4" descr="213,000+ Question Mark Stock Photos, Pictures &amp; Royalty-Free ...">
            <a:extLst>
              <a:ext uri="{FF2B5EF4-FFF2-40B4-BE49-F238E27FC236}">
                <a16:creationId xmlns:a16="http://schemas.microsoft.com/office/drawing/2014/main" id="{81C2DC5D-2BEC-7A28-ADE2-54A7D2ED0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69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E46F-E601-144C-325C-E8D63255F8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31DFE1-2727-E865-398F-CC83B2F29763}"/>
              </a:ext>
            </a:extLst>
          </p:cNvPr>
          <p:cNvSpPr/>
          <p:nvPr/>
        </p:nvSpPr>
        <p:spPr>
          <a:xfrm>
            <a:off x="150813" y="152400"/>
            <a:ext cx="11887199" cy="6553200"/>
          </a:xfrm>
          <a:prstGeom prst="rect">
            <a:avLst/>
          </a:prstGeom>
          <a:solidFill>
            <a:schemeClr val="accent1">
              <a:lumMod val="40000"/>
              <a:lumOff val="60000"/>
            </a:schemeClr>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80FDBFC6-0E02-4730-BC7A-60714A71320F}"/>
              </a:ext>
            </a:extLst>
          </p:cNvPr>
          <p:cNvSpPr>
            <a:spLocks noGrp="1"/>
          </p:cNvSpPr>
          <p:nvPr>
            <p:ph type="title"/>
          </p:nvPr>
        </p:nvSpPr>
        <p:spPr>
          <a:xfrm>
            <a:off x="884487" y="381000"/>
            <a:ext cx="10360501" cy="3048000"/>
          </a:xfrm>
        </p:spPr>
        <p:txBody>
          <a:bodyPr>
            <a:noAutofit/>
          </a:bodyPr>
          <a:lstStyle/>
          <a:p>
            <a:pPr lvl="0"/>
            <a:r>
              <a:rPr lang="en-US" sz="4000" dirty="0">
                <a:solidFill>
                  <a:schemeClr val="bg2">
                    <a:lumMod val="75000"/>
                  </a:schemeClr>
                </a:solidFill>
              </a:rPr>
              <a:t>1. If the major religious bodies, organized labor, reform movements, and politically active moral leaders were united behind one measure, any measure, could it pass?  </a:t>
            </a:r>
            <a:endParaRPr lang="en-US" sz="19900" dirty="0">
              <a:solidFill>
                <a:schemeClr val="bg2">
                  <a:lumMod val="75000"/>
                </a:schemeClr>
              </a:solidFill>
            </a:endParaRPr>
          </a:p>
        </p:txBody>
      </p:sp>
      <p:pic>
        <p:nvPicPr>
          <p:cNvPr id="2050" name="Picture 2" descr="Polarizing Politics Prompts 'More Frequent Calls for Political Actions'">
            <a:extLst>
              <a:ext uri="{FF2B5EF4-FFF2-40B4-BE49-F238E27FC236}">
                <a16:creationId xmlns:a16="http://schemas.microsoft.com/office/drawing/2014/main" id="{CDB30F26-65C6-DCDF-44D7-901D7C5080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3567078"/>
            <a:ext cx="4913312" cy="32770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UEA-Political Action Committee | UEA">
            <a:extLst>
              <a:ext uri="{FF2B5EF4-FFF2-40B4-BE49-F238E27FC236}">
                <a16:creationId xmlns:a16="http://schemas.microsoft.com/office/drawing/2014/main" id="{C294F17A-EE67-2C6E-1A3C-8D08C5F55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5012" y="3419723"/>
            <a:ext cx="6040388" cy="33826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How to Take Effective Political Action | RepresentUs">
            <a:extLst>
              <a:ext uri="{FF2B5EF4-FFF2-40B4-BE49-F238E27FC236}">
                <a16:creationId xmlns:a16="http://schemas.microsoft.com/office/drawing/2014/main" id="{4122B7FD-FFD7-626B-1FB6-15A4660D6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9412" y="3729998"/>
            <a:ext cx="4730387" cy="3151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80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CDD7A-985A-4840-F163-6E943D4225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083F9D5-5E0E-3445-A691-8366B42574A9}"/>
              </a:ext>
            </a:extLst>
          </p:cNvPr>
          <p:cNvSpPr/>
          <p:nvPr/>
        </p:nvSpPr>
        <p:spPr>
          <a:xfrm>
            <a:off x="150813" y="152400"/>
            <a:ext cx="11887199" cy="6553200"/>
          </a:xfrm>
          <a:prstGeom prst="rect">
            <a:avLst/>
          </a:prstGeom>
          <a:solidFill>
            <a:schemeClr val="accent1">
              <a:lumMod val="60000"/>
              <a:lumOff val="40000"/>
            </a:schemeClr>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BAB8BE61-17EF-BCC0-4CA8-4C633C5E6552}"/>
              </a:ext>
            </a:extLst>
          </p:cNvPr>
          <p:cNvSpPr>
            <a:spLocks noGrp="1"/>
          </p:cNvSpPr>
          <p:nvPr>
            <p:ph type="title"/>
          </p:nvPr>
        </p:nvSpPr>
        <p:spPr>
          <a:xfrm>
            <a:off x="884487" y="381000"/>
            <a:ext cx="10360501" cy="3200400"/>
          </a:xfrm>
        </p:spPr>
        <p:txBody>
          <a:bodyPr>
            <a:noAutofit/>
          </a:bodyPr>
          <a:lstStyle/>
          <a:p>
            <a:pPr lvl="0"/>
            <a:r>
              <a:rPr lang="en-US" dirty="0">
                <a:solidFill>
                  <a:schemeClr val="bg2">
                    <a:lumMod val="75000"/>
                  </a:schemeClr>
                </a:solidFill>
              </a:rPr>
              <a:t>1.  If the influence of major evangelical churches, a small but highly motivated political movement, several large labor unions, a powerful political Action Committee, and the Catholic Church were united behind one measure — could it pass?  No matter what it Might be?</a:t>
            </a:r>
            <a:endParaRPr lang="en-US" sz="16600" dirty="0">
              <a:solidFill>
                <a:schemeClr val="bg2">
                  <a:lumMod val="75000"/>
                </a:schemeClr>
              </a:solidFill>
            </a:endParaRPr>
          </a:p>
        </p:txBody>
      </p:sp>
      <p:pic>
        <p:nvPicPr>
          <p:cNvPr id="3076" name="Picture 4" descr="10 years after landmark Citizens United Supreme Court decision, record cash  flooding US elections - ABC News">
            <a:extLst>
              <a:ext uri="{FF2B5EF4-FFF2-40B4-BE49-F238E27FC236}">
                <a16:creationId xmlns:a16="http://schemas.microsoft.com/office/drawing/2014/main" id="{A21011DD-BAA2-AB72-A056-1DF0DC898F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05" y="3513930"/>
            <a:ext cx="2924174" cy="325914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bout - Illinois Muslim PAC">
            <a:extLst>
              <a:ext uri="{FF2B5EF4-FFF2-40B4-BE49-F238E27FC236}">
                <a16:creationId xmlns:a16="http://schemas.microsoft.com/office/drawing/2014/main" id="{E0781069-8467-DFCA-1B66-33A949C6CD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602" b="23745"/>
          <a:stretch>
            <a:fillRect/>
          </a:stretch>
        </p:blipFill>
        <p:spPr bwMode="auto">
          <a:xfrm>
            <a:off x="4875212" y="4116506"/>
            <a:ext cx="7971325" cy="265656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About Us – Concerned Women for America">
            <a:extLst>
              <a:ext uri="{FF2B5EF4-FFF2-40B4-BE49-F238E27FC236}">
                <a16:creationId xmlns:a16="http://schemas.microsoft.com/office/drawing/2014/main" id="{9F4DA9AA-E038-C23D-AFBF-FD5547A6203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866" t="34452" r="16866" b="36652"/>
          <a:stretch>
            <a:fillRect/>
          </a:stretch>
        </p:blipFill>
        <p:spPr bwMode="auto">
          <a:xfrm rot="432105">
            <a:off x="7120534" y="3846316"/>
            <a:ext cx="5017315" cy="123066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Religious Freedom — Hindu American PAC ...">
            <a:extLst>
              <a:ext uri="{FF2B5EF4-FFF2-40B4-BE49-F238E27FC236}">
                <a16:creationId xmlns:a16="http://schemas.microsoft.com/office/drawing/2014/main" id="{85AB7DC9-B5C7-CE0F-39B5-9A08A079CF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4479" y="4393291"/>
            <a:ext cx="4451096"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54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3962400"/>
          </a:xfrm>
        </p:spPr>
        <p:txBody>
          <a:bodyPr>
            <a:noAutofit/>
          </a:bodyPr>
          <a:lstStyle/>
          <a:p>
            <a:pPr lvl="0"/>
            <a:r>
              <a:rPr lang="en-US" sz="5400" dirty="0"/>
              <a:t>2.  Is there now [1888] any question upon which all these are united in sentiment, and upon which they are fast uniting in action?</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1065887" y="4470178"/>
            <a:ext cx="5180251" cy="1754326"/>
          </a:xfrm>
          <a:prstGeom prst="rect">
            <a:avLst/>
          </a:prstGeom>
          <a:noFill/>
        </p:spPr>
        <p:txBody>
          <a:bodyPr wrap="square" rtlCol="0">
            <a:spAutoFit/>
          </a:bodyPr>
          <a:lstStyle/>
          <a:p>
            <a:pPr>
              <a:lnSpc>
                <a:spcPct val="90000"/>
              </a:lnSpc>
            </a:pPr>
            <a:r>
              <a:rPr lang="en-US" sz="6000" b="1" dirty="0"/>
              <a:t>Answer:  </a:t>
            </a:r>
            <a:r>
              <a:rPr lang="en-US" sz="6000" dirty="0"/>
              <a:t>There is.  </a:t>
            </a:r>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84AE6-5EA9-4421-7999-D07175C007B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8119F65-5C4F-411A-E572-E57931C566E7}"/>
              </a:ext>
            </a:extLst>
          </p:cNvPr>
          <p:cNvSpPr>
            <a:spLocks noGrp="1"/>
          </p:cNvSpPr>
          <p:nvPr>
            <p:ph type="title"/>
          </p:nvPr>
        </p:nvSpPr>
        <p:spPr>
          <a:xfrm>
            <a:off x="884487" y="381000"/>
            <a:ext cx="10360501" cy="914400"/>
          </a:xfrm>
        </p:spPr>
        <p:txBody>
          <a:bodyPr>
            <a:noAutofit/>
          </a:bodyPr>
          <a:lstStyle/>
          <a:p>
            <a:pPr lvl="0"/>
            <a:r>
              <a:rPr lang="en-US" sz="6000" dirty="0"/>
              <a:t>3.  What is it?  </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B06219E0-2E81-63CF-1B85-3C27E95FFB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AE65DB-1146-06F1-6D78-64B9C2125AAB}"/>
              </a:ext>
            </a:extLst>
          </p:cNvPr>
          <p:cNvSpPr txBox="1"/>
          <p:nvPr/>
        </p:nvSpPr>
        <p:spPr>
          <a:xfrm>
            <a:off x="878989" y="1600200"/>
            <a:ext cx="10360501" cy="2834622"/>
          </a:xfrm>
          <a:prstGeom prst="rect">
            <a:avLst/>
          </a:prstGeom>
          <a:noFill/>
        </p:spPr>
        <p:txBody>
          <a:bodyPr wrap="square" rtlCol="0">
            <a:spAutoFit/>
          </a:bodyPr>
          <a:lstStyle/>
          <a:p>
            <a:pPr>
              <a:lnSpc>
                <a:spcPct val="90000"/>
              </a:lnSpc>
            </a:pPr>
            <a:r>
              <a:rPr lang="en-US" sz="6600" b="1" dirty="0"/>
              <a:t>Answer:  </a:t>
            </a:r>
            <a:r>
              <a:rPr lang="en-US" sz="6600" dirty="0"/>
              <a:t>The enforcement of Sunday-keeping by the State.  </a:t>
            </a:r>
          </a:p>
        </p:txBody>
      </p:sp>
    </p:spTree>
    <p:extLst>
      <p:ext uri="{BB962C8B-B14F-4D97-AF65-F5344CB8AC3E}">
        <p14:creationId xmlns:p14="http://schemas.microsoft.com/office/powerpoint/2010/main" val="307444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43375E-ED7C-14BA-5E46-C640E6FCDEFD}"/>
              </a:ext>
            </a:extLst>
          </p:cNvPr>
          <p:cNvPicPr>
            <a:picLocks noChangeAspect="1"/>
          </p:cNvPicPr>
          <p:nvPr/>
        </p:nvPicPr>
        <p:blipFill>
          <a:blip r:embed="rId2"/>
          <a:stretch>
            <a:fillRect/>
          </a:stretch>
        </p:blipFill>
        <p:spPr>
          <a:xfrm>
            <a:off x="1266691" y="0"/>
            <a:ext cx="9655443" cy="6858000"/>
          </a:xfrm>
          <a:prstGeom prst="rect">
            <a:avLst/>
          </a:prstGeom>
        </p:spPr>
      </p:pic>
    </p:spTree>
    <p:extLst>
      <p:ext uri="{BB962C8B-B14F-4D97-AF65-F5344CB8AC3E}">
        <p14:creationId xmlns:p14="http://schemas.microsoft.com/office/powerpoint/2010/main" val="2190916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86AE4-8D61-FB12-D5E0-23D0836BFB66}"/>
              </a:ext>
            </a:extLst>
          </p:cNvPr>
          <p:cNvPicPr>
            <a:picLocks noChangeAspect="1"/>
          </p:cNvPicPr>
          <p:nvPr/>
        </p:nvPicPr>
        <p:blipFill>
          <a:blip r:embed="rId2"/>
          <a:stretch>
            <a:fillRect/>
          </a:stretch>
        </p:blipFill>
        <p:spPr>
          <a:xfrm>
            <a:off x="0" y="0"/>
            <a:ext cx="6780212" cy="2396093"/>
          </a:xfrm>
          <a:prstGeom prst="rect">
            <a:avLst/>
          </a:prstGeom>
        </p:spPr>
      </p:pic>
      <p:sp>
        <p:nvSpPr>
          <p:cNvPr id="5" name="TextBox 4">
            <a:extLst>
              <a:ext uri="{FF2B5EF4-FFF2-40B4-BE49-F238E27FC236}">
                <a16:creationId xmlns:a16="http://schemas.microsoft.com/office/drawing/2014/main" id="{1A9FCB37-6E49-89E5-8472-8A7DCCDB793D}"/>
              </a:ext>
            </a:extLst>
          </p:cNvPr>
          <p:cNvSpPr txBox="1"/>
          <p:nvPr/>
        </p:nvSpPr>
        <p:spPr>
          <a:xfrm>
            <a:off x="227011" y="2400447"/>
            <a:ext cx="11839303" cy="4401205"/>
          </a:xfrm>
          <a:prstGeom prst="rect">
            <a:avLst/>
          </a:prstGeom>
          <a:noFill/>
        </p:spPr>
        <p:txBody>
          <a:bodyPr wrap="square">
            <a:spAutoFit/>
          </a:bodyPr>
          <a:lstStyle/>
          <a:p>
            <a:r>
              <a:rPr lang="en-US" sz="2800" b="0" i="0" dirty="0">
                <a:effectLst/>
              </a:rPr>
              <a:t>“The decline in family formation is a serious cultural and collective action problem, for which prudent and focused government action is a crucial part of the solution…</a:t>
            </a:r>
            <a:r>
              <a:rPr lang="en-US" sz="2800" dirty="0"/>
              <a:t>As zoning laws allow a community to determine where one can operate certain businesses, “blue laws” reflect the local judgments as to </a:t>
            </a:r>
            <a:r>
              <a:rPr lang="en-US" sz="2800" i="1" dirty="0"/>
              <a:t>when</a:t>
            </a:r>
            <a:r>
              <a:rPr lang="en-US" sz="2800" dirty="0"/>
              <a:t> one can operate certain businesses. </a:t>
            </a:r>
            <a:r>
              <a:rPr lang="en-US" sz="2800" b="1" dirty="0"/>
              <a:t>In the case of </a:t>
            </a:r>
            <a:r>
              <a:rPr lang="en-US" sz="2800" b="1" i="1" dirty="0"/>
              <a:t>McGowan v. Maryland</a:t>
            </a:r>
            <a:r>
              <a:rPr lang="en-US" sz="2800" b="1" dirty="0"/>
              <a:t> (1961), the Supreme Court held by an eight-to-one vote that Sunday-closings laws that include the purpose of providing a uniform day of rest are constitutional</a:t>
            </a:r>
            <a:r>
              <a:rPr lang="en-US" sz="2800" dirty="0"/>
              <a:t> </a:t>
            </a:r>
            <a:r>
              <a:rPr lang="en-US" sz="2800" b="1" dirty="0"/>
              <a:t>and can accommodate the fact that the majority of people who take a day of rest for religious reasons do so on Sundays.”  </a:t>
            </a:r>
          </a:p>
        </p:txBody>
      </p:sp>
      <p:sp>
        <p:nvSpPr>
          <p:cNvPr id="6" name="TextBox 5">
            <a:extLst>
              <a:ext uri="{FF2B5EF4-FFF2-40B4-BE49-F238E27FC236}">
                <a16:creationId xmlns:a16="http://schemas.microsoft.com/office/drawing/2014/main" id="{D7D085EE-8A52-BCD4-4F74-EFFE42E429B5}"/>
              </a:ext>
            </a:extLst>
          </p:cNvPr>
          <p:cNvSpPr txBox="1"/>
          <p:nvPr/>
        </p:nvSpPr>
        <p:spPr>
          <a:xfrm>
            <a:off x="8070669" y="685800"/>
            <a:ext cx="3814943" cy="1588127"/>
          </a:xfrm>
          <a:prstGeom prst="rect">
            <a:avLst/>
          </a:prstGeom>
          <a:noFill/>
        </p:spPr>
        <p:txBody>
          <a:bodyPr wrap="square" rtlCol="0">
            <a:spAutoFit/>
          </a:bodyPr>
          <a:lstStyle/>
          <a:p>
            <a:pPr>
              <a:lnSpc>
                <a:spcPct val="90000"/>
              </a:lnSpc>
            </a:pPr>
            <a:r>
              <a:rPr lang="en-US" sz="5400" b="1" dirty="0">
                <a:solidFill>
                  <a:schemeClr val="accent5">
                    <a:lumMod val="40000"/>
                    <a:lumOff val="60000"/>
                  </a:schemeClr>
                </a:solidFill>
              </a:rPr>
              <a:t>January 8, 2026</a:t>
            </a:r>
          </a:p>
        </p:txBody>
      </p:sp>
    </p:spTree>
    <p:extLst>
      <p:ext uri="{BB962C8B-B14F-4D97-AF65-F5344CB8AC3E}">
        <p14:creationId xmlns:p14="http://schemas.microsoft.com/office/powerpoint/2010/main" val="7786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4775EF-6536-9520-8FE0-F4B0A7EA849F}"/>
              </a:ext>
            </a:extLst>
          </p:cNvPr>
          <p:cNvPicPr>
            <a:picLocks noChangeAspect="1"/>
          </p:cNvPicPr>
          <p:nvPr/>
        </p:nvPicPr>
        <p:blipFill>
          <a:blip r:embed="rId2"/>
          <a:srcRect l="7763" t="8149" r="6105" b="17824"/>
          <a:stretch>
            <a:fillRect/>
          </a:stretch>
        </p:blipFill>
        <p:spPr>
          <a:xfrm>
            <a:off x="0" y="628006"/>
            <a:ext cx="11958637" cy="6229994"/>
          </a:xfrm>
          <a:prstGeom prst="rect">
            <a:avLst/>
          </a:prstGeom>
        </p:spPr>
      </p:pic>
      <p:pic>
        <p:nvPicPr>
          <p:cNvPr id="5" name="Picture 4">
            <a:extLst>
              <a:ext uri="{FF2B5EF4-FFF2-40B4-BE49-F238E27FC236}">
                <a16:creationId xmlns:a16="http://schemas.microsoft.com/office/drawing/2014/main" id="{A2AEEC5D-346C-26DA-79BD-30F3EBD105D0}"/>
              </a:ext>
            </a:extLst>
          </p:cNvPr>
          <p:cNvPicPr>
            <a:picLocks noChangeAspect="1"/>
          </p:cNvPicPr>
          <p:nvPr/>
        </p:nvPicPr>
        <p:blipFill>
          <a:blip r:embed="rId3"/>
          <a:srcRect l="-464" t="7693" r="464" b="10609"/>
          <a:stretch>
            <a:fillRect/>
          </a:stretch>
        </p:blipFill>
        <p:spPr>
          <a:xfrm>
            <a:off x="3159834" y="0"/>
            <a:ext cx="8987298" cy="1618606"/>
          </a:xfrm>
          <a:prstGeom prst="rect">
            <a:avLst/>
          </a:prstGeom>
        </p:spPr>
      </p:pic>
    </p:spTree>
    <p:extLst>
      <p:ext uri="{BB962C8B-B14F-4D97-AF65-F5344CB8AC3E}">
        <p14:creationId xmlns:p14="http://schemas.microsoft.com/office/powerpoint/2010/main" val="45297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CA9B2-4AFA-D95A-24CB-A341341DCEB6}"/>
              </a:ext>
            </a:extLst>
          </p:cNvPr>
          <p:cNvPicPr>
            <a:picLocks noChangeAspect="1"/>
          </p:cNvPicPr>
          <p:nvPr/>
        </p:nvPicPr>
        <p:blipFill>
          <a:blip r:embed="rId2"/>
          <a:stretch>
            <a:fillRect/>
          </a:stretch>
        </p:blipFill>
        <p:spPr>
          <a:xfrm>
            <a:off x="1432283" y="0"/>
            <a:ext cx="9324258" cy="6858000"/>
          </a:xfrm>
          <a:prstGeom prst="rect">
            <a:avLst/>
          </a:prstGeom>
        </p:spPr>
      </p:pic>
    </p:spTree>
    <p:extLst>
      <p:ext uri="{BB962C8B-B14F-4D97-AF65-F5344CB8AC3E}">
        <p14:creationId xmlns:p14="http://schemas.microsoft.com/office/powerpoint/2010/main" val="288114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CD4A13-7654-0A87-A015-F3C95AA05EFE}"/>
              </a:ext>
            </a:extLst>
          </p:cNvPr>
          <p:cNvPicPr>
            <a:picLocks noChangeAspect="1"/>
          </p:cNvPicPr>
          <p:nvPr/>
        </p:nvPicPr>
        <p:blipFill>
          <a:blip r:embed="rId2"/>
          <a:stretch>
            <a:fillRect/>
          </a:stretch>
        </p:blipFill>
        <p:spPr>
          <a:xfrm>
            <a:off x="303212" y="1676400"/>
            <a:ext cx="11309843" cy="2563427"/>
          </a:xfrm>
          <a:prstGeom prst="rect">
            <a:avLst/>
          </a:prstGeom>
        </p:spPr>
      </p:pic>
    </p:spTree>
    <p:extLst>
      <p:ext uri="{BB962C8B-B14F-4D97-AF65-F5344CB8AC3E}">
        <p14:creationId xmlns:p14="http://schemas.microsoft.com/office/powerpoint/2010/main" val="260447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B39F8B-A012-83E8-35A2-B4E32545207C}"/>
              </a:ext>
            </a:extLst>
          </p:cNvPr>
          <p:cNvPicPr>
            <a:picLocks noChangeAspect="1"/>
          </p:cNvPicPr>
          <p:nvPr/>
        </p:nvPicPr>
        <p:blipFill>
          <a:blip r:embed="rId2"/>
          <a:stretch>
            <a:fillRect/>
          </a:stretch>
        </p:blipFill>
        <p:spPr>
          <a:xfrm>
            <a:off x="307167" y="75732"/>
            <a:ext cx="11574490" cy="6706536"/>
          </a:xfrm>
          <a:prstGeom prst="rect">
            <a:avLst/>
          </a:prstGeom>
        </p:spPr>
      </p:pic>
    </p:spTree>
    <p:extLst>
      <p:ext uri="{BB962C8B-B14F-4D97-AF65-F5344CB8AC3E}">
        <p14:creationId xmlns:p14="http://schemas.microsoft.com/office/powerpoint/2010/main" val="22710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C64F1A-BD2F-C433-1F4F-FB1E75338DCE}"/>
              </a:ext>
            </a:extLst>
          </p:cNvPr>
          <p:cNvPicPr>
            <a:picLocks noChangeAspect="1"/>
          </p:cNvPicPr>
          <p:nvPr/>
        </p:nvPicPr>
        <p:blipFill>
          <a:blip r:embed="rId2"/>
          <a:stretch>
            <a:fillRect/>
          </a:stretch>
        </p:blipFill>
        <p:spPr>
          <a:xfrm>
            <a:off x="1860647" y="0"/>
            <a:ext cx="8467530" cy="6858000"/>
          </a:xfrm>
          <a:prstGeom prst="rect">
            <a:avLst/>
          </a:prstGeom>
        </p:spPr>
      </p:pic>
    </p:spTree>
    <p:extLst>
      <p:ext uri="{BB962C8B-B14F-4D97-AF65-F5344CB8AC3E}">
        <p14:creationId xmlns:p14="http://schemas.microsoft.com/office/powerpoint/2010/main" val="351207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D7799-7B75-2CAE-FAFD-81F01D1AA9B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9FED00C-52EF-859C-01FD-6C99B461F236}"/>
              </a:ext>
            </a:extLst>
          </p:cNvPr>
          <p:cNvSpPr>
            <a:spLocks noGrp="1"/>
          </p:cNvSpPr>
          <p:nvPr>
            <p:ph type="title"/>
          </p:nvPr>
        </p:nvSpPr>
        <p:spPr>
          <a:xfrm>
            <a:off x="914161" y="381001"/>
            <a:ext cx="10360501" cy="2438399"/>
          </a:xfrm>
        </p:spPr>
        <p:txBody>
          <a:bodyPr>
            <a:noAutofit/>
          </a:bodyPr>
          <a:lstStyle/>
          <a:p>
            <a:pPr lvl="0"/>
            <a:r>
              <a:rPr lang="en-US" sz="6000" dirty="0"/>
              <a:t>4.  Who are the sole leaders in this movement?</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3C9D028F-0907-F2D5-C3AA-A40602AE7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1CA8D27-53A8-D0ED-F46B-FE3E3E4F077D}"/>
              </a:ext>
            </a:extLst>
          </p:cNvPr>
          <p:cNvSpPr txBox="1"/>
          <p:nvPr/>
        </p:nvSpPr>
        <p:spPr>
          <a:xfrm>
            <a:off x="914161" y="3277746"/>
            <a:ext cx="5180251" cy="1920526"/>
          </a:xfrm>
          <a:prstGeom prst="rect">
            <a:avLst/>
          </a:prstGeom>
          <a:noFill/>
        </p:spPr>
        <p:txBody>
          <a:bodyPr wrap="square" rtlCol="0">
            <a:spAutoFit/>
          </a:bodyPr>
          <a:lstStyle/>
          <a:p>
            <a:pPr>
              <a:lnSpc>
                <a:spcPct val="90000"/>
              </a:lnSpc>
            </a:pPr>
            <a:r>
              <a:rPr lang="en-US" sz="4400" b="1" dirty="0"/>
              <a:t>Answer:</a:t>
            </a:r>
            <a:r>
              <a:rPr lang="en-US" sz="4400" dirty="0"/>
              <a:t> The leaders in the churches.</a:t>
            </a:r>
            <a:endParaRPr lang="en-US" sz="6600" i="1" dirty="0"/>
          </a:p>
        </p:txBody>
      </p:sp>
    </p:spTree>
    <p:extLst>
      <p:ext uri="{BB962C8B-B14F-4D97-AF65-F5344CB8AC3E}">
        <p14:creationId xmlns:p14="http://schemas.microsoft.com/office/powerpoint/2010/main" val="58772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5152C-2C15-CFA7-4782-082364731F58}"/>
              </a:ext>
            </a:extLst>
          </p:cNvPr>
          <p:cNvSpPr>
            <a:spLocks noGrp="1"/>
          </p:cNvSpPr>
          <p:nvPr>
            <p:ph type="title"/>
          </p:nvPr>
        </p:nvSpPr>
        <p:spPr>
          <a:xfrm>
            <a:off x="914162" y="482600"/>
            <a:ext cx="10360501" cy="965200"/>
          </a:xfrm>
        </p:spPr>
        <p:txBody>
          <a:bodyPr>
            <a:normAutofit fontScale="90000"/>
          </a:bodyPr>
          <a:lstStyle/>
          <a:p>
            <a:r>
              <a:rPr lang="en-US" sz="5400" dirty="0">
                <a:solidFill>
                  <a:srgbClr val="FFCC66"/>
                </a:solidFill>
              </a:rPr>
              <a:t>The Leaders In the Movement</a:t>
            </a:r>
          </a:p>
        </p:txBody>
      </p:sp>
      <p:sp>
        <p:nvSpPr>
          <p:cNvPr id="3" name="Content Placeholder 2">
            <a:extLst>
              <a:ext uri="{FF2B5EF4-FFF2-40B4-BE49-F238E27FC236}">
                <a16:creationId xmlns:a16="http://schemas.microsoft.com/office/drawing/2014/main" id="{3D28CB3F-1F28-6E79-2AD2-F7106EF24AA9}"/>
              </a:ext>
            </a:extLst>
          </p:cNvPr>
          <p:cNvSpPr>
            <a:spLocks noGrp="1"/>
          </p:cNvSpPr>
          <p:nvPr>
            <p:ph idx="1"/>
          </p:nvPr>
        </p:nvSpPr>
        <p:spPr/>
        <p:txBody>
          <a:bodyPr>
            <a:normAutofit fontScale="92500" lnSpcReduction="10000"/>
          </a:bodyPr>
          <a:lstStyle/>
          <a:p>
            <a:pPr marL="0" indent="0">
              <a:buNone/>
            </a:pPr>
            <a:r>
              <a:rPr lang="en-US" sz="4000" dirty="0"/>
              <a:t>In the 1880s, Sunday law agitation was largely initiated and organized by clergy and religious reform movements.</a:t>
            </a:r>
          </a:p>
          <a:p>
            <a:pPr marL="0" indent="0" algn="ctr">
              <a:buNone/>
            </a:pPr>
            <a:r>
              <a:rPr lang="en-US" sz="4000" dirty="0">
                <a:solidFill>
                  <a:srgbClr val="FFCC66"/>
                </a:solidFill>
              </a:rPr>
              <a:t>Why were they doing that?</a:t>
            </a:r>
          </a:p>
          <a:p>
            <a:pPr marL="0" lvl="0" indent="0" defTabSz="914400" eaLnBrk="0" fontAlgn="base" hangingPunct="0">
              <a:lnSpc>
                <a:spcPct val="100000"/>
              </a:lnSpc>
              <a:spcBef>
                <a:spcPct val="0"/>
              </a:spcBef>
              <a:spcAft>
                <a:spcPct val="0"/>
              </a:spcAft>
              <a:buClrTx/>
              <a:buSzTx/>
              <a:buFontTx/>
              <a:buChar char="•"/>
            </a:pPr>
            <a:r>
              <a:rPr lang="en-US" altLang="en-US" sz="4000" dirty="0"/>
              <a:t>They believed national morality required legal protection.</a:t>
            </a:r>
          </a:p>
          <a:p>
            <a:pPr marL="0" lvl="0" indent="0" defTabSz="914400" eaLnBrk="0" fontAlgn="base" hangingPunct="0">
              <a:lnSpc>
                <a:spcPct val="100000"/>
              </a:lnSpc>
              <a:spcBef>
                <a:spcPct val="0"/>
              </a:spcBef>
              <a:spcAft>
                <a:spcPct val="0"/>
              </a:spcAft>
              <a:buClrTx/>
              <a:buSzTx/>
              <a:buFontTx/>
              <a:buChar char="•"/>
            </a:pPr>
            <a:r>
              <a:rPr lang="en-US" altLang="en-US" sz="4000" dirty="0"/>
              <a:t>They believed civil law could reinforce devotion.</a:t>
            </a:r>
          </a:p>
          <a:p>
            <a:pPr marL="0" lvl="0" indent="0" defTabSz="914400" eaLnBrk="0" fontAlgn="base" hangingPunct="0">
              <a:lnSpc>
                <a:spcPct val="100000"/>
              </a:lnSpc>
              <a:spcBef>
                <a:spcPct val="0"/>
              </a:spcBef>
              <a:spcAft>
                <a:spcPct val="0"/>
              </a:spcAft>
              <a:buClrTx/>
              <a:buSzTx/>
              <a:buFontTx/>
              <a:buChar char="•"/>
            </a:pPr>
            <a:r>
              <a:rPr lang="en-US" altLang="en-US" sz="4000" dirty="0"/>
              <a:t>They feared social decline.</a:t>
            </a:r>
          </a:p>
        </p:txBody>
      </p:sp>
    </p:spTree>
    <p:extLst>
      <p:ext uri="{BB962C8B-B14F-4D97-AF65-F5344CB8AC3E}">
        <p14:creationId xmlns:p14="http://schemas.microsoft.com/office/powerpoint/2010/main" val="34639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9966B-4BE4-7BD7-2521-564B9A19CC7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192E6FF-5D4F-1679-E8E8-AA19487D073D}"/>
              </a:ext>
            </a:extLst>
          </p:cNvPr>
          <p:cNvSpPr>
            <a:spLocks noGrp="1"/>
          </p:cNvSpPr>
          <p:nvPr>
            <p:ph type="title"/>
          </p:nvPr>
        </p:nvSpPr>
        <p:spPr>
          <a:xfrm>
            <a:off x="914161" y="381001"/>
            <a:ext cx="10360501" cy="1920527"/>
          </a:xfrm>
        </p:spPr>
        <p:txBody>
          <a:bodyPr>
            <a:noAutofit/>
          </a:bodyPr>
          <a:lstStyle/>
          <a:p>
            <a:pPr lvl="0"/>
            <a:r>
              <a:rPr lang="en-US" sz="6600" dirty="0"/>
              <a:t>5.  To what extent are they working it?</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61A74CA8-B633-1BF9-BD66-3FB6614C81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1331611-35B4-EFED-CB05-64FAC3634B09}"/>
              </a:ext>
            </a:extLst>
          </p:cNvPr>
          <p:cNvSpPr txBox="1"/>
          <p:nvPr/>
        </p:nvSpPr>
        <p:spPr>
          <a:xfrm>
            <a:off x="940647" y="2269444"/>
            <a:ext cx="5991965" cy="3785652"/>
          </a:xfrm>
          <a:prstGeom prst="rect">
            <a:avLst/>
          </a:prstGeom>
          <a:noFill/>
        </p:spPr>
        <p:txBody>
          <a:bodyPr wrap="square" rtlCol="0">
            <a:spAutoFit/>
          </a:bodyPr>
          <a:lstStyle/>
          <a:p>
            <a:pPr lvl="0"/>
            <a:r>
              <a:rPr lang="en-US" sz="4000" b="1" dirty="0"/>
              <a:t>Answer:</a:t>
            </a:r>
            <a:r>
              <a:rPr lang="en-US" sz="4000" dirty="0"/>
              <a:t> They are “working” and lobbying almost every State Legislature in the Union, and the National Legislature also.</a:t>
            </a:r>
          </a:p>
        </p:txBody>
      </p:sp>
    </p:spTree>
    <p:extLst>
      <p:ext uri="{BB962C8B-B14F-4D97-AF65-F5344CB8AC3E}">
        <p14:creationId xmlns:p14="http://schemas.microsoft.com/office/powerpoint/2010/main" val="258919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FE8094-A8C3-825F-0029-F5E86B0BCC33}"/>
              </a:ext>
            </a:extLst>
          </p:cNvPr>
          <p:cNvPicPr>
            <a:picLocks noChangeAspect="1"/>
          </p:cNvPicPr>
          <p:nvPr/>
        </p:nvPicPr>
        <p:blipFill>
          <a:blip r:embed="rId2"/>
          <a:stretch>
            <a:fillRect/>
          </a:stretch>
        </p:blipFill>
        <p:spPr>
          <a:xfrm>
            <a:off x="14454" y="0"/>
            <a:ext cx="12293706" cy="6858000"/>
          </a:xfrm>
          <a:prstGeom prst="rect">
            <a:avLst/>
          </a:prstGeom>
        </p:spPr>
      </p:pic>
    </p:spTree>
    <p:extLst>
      <p:ext uri="{BB962C8B-B14F-4D97-AF65-F5344CB8AC3E}">
        <p14:creationId xmlns:p14="http://schemas.microsoft.com/office/powerpoint/2010/main" val="238265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72DC5-93AE-9AD6-D3D4-8C37A0DC9133}"/>
              </a:ext>
            </a:extLst>
          </p:cNvPr>
          <p:cNvSpPr>
            <a:spLocks noGrp="1"/>
          </p:cNvSpPr>
          <p:nvPr>
            <p:ph type="title"/>
          </p:nvPr>
        </p:nvSpPr>
        <p:spPr>
          <a:xfrm>
            <a:off x="914162" y="482600"/>
            <a:ext cx="10360501" cy="660400"/>
          </a:xfrm>
        </p:spPr>
        <p:txBody>
          <a:bodyPr/>
          <a:lstStyle/>
          <a:p>
            <a:r>
              <a:rPr lang="en-US" dirty="0"/>
              <a:t>Christian Statesman, December 11, 1884.</a:t>
            </a:r>
          </a:p>
        </p:txBody>
      </p:sp>
      <p:sp>
        <p:nvSpPr>
          <p:cNvPr id="3" name="Content Placeholder 2">
            <a:extLst>
              <a:ext uri="{FF2B5EF4-FFF2-40B4-BE49-F238E27FC236}">
                <a16:creationId xmlns:a16="http://schemas.microsoft.com/office/drawing/2014/main" id="{43F65539-F813-4272-9871-961DBC6B1ACB}"/>
              </a:ext>
            </a:extLst>
          </p:cNvPr>
          <p:cNvSpPr>
            <a:spLocks noGrp="1"/>
          </p:cNvSpPr>
          <p:nvPr>
            <p:ph idx="1"/>
          </p:nvPr>
        </p:nvSpPr>
        <p:spPr>
          <a:xfrm>
            <a:off x="914162" y="1295400"/>
            <a:ext cx="10360501" cy="4978401"/>
          </a:xfrm>
        </p:spPr>
        <p:txBody>
          <a:bodyPr>
            <a:noAutofit/>
          </a:bodyPr>
          <a:lstStyle/>
          <a:p>
            <a:pPr marL="0" indent="0">
              <a:buNone/>
            </a:pPr>
            <a:r>
              <a:rPr lang="en-US" sz="3300" dirty="0"/>
              <a:t>“We cordially, gladly, recognize the fact that in the South American republics, and in France and other European countries, the Roman Catholics are the recognized advocates of national Christianity, and stand opposed to all the proposals of secularism. Whenever they are willing to co-operate in resisting the progress of political atheism, we will gladly join hands with them. In a World’s Conference for the promotion of National Christianity—which ought to be held at no distant day—many countries could be represented only by Roman Catholics.”</a:t>
            </a:r>
          </a:p>
        </p:txBody>
      </p:sp>
    </p:spTree>
    <p:extLst>
      <p:ext uri="{BB962C8B-B14F-4D97-AF65-F5344CB8AC3E}">
        <p14:creationId xmlns:p14="http://schemas.microsoft.com/office/powerpoint/2010/main" val="418189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67F74-5B6D-4618-824D-607564C3AAFA}"/>
            </a:ext>
          </a:extLst>
        </p:cNvPr>
        <p:cNvGrpSpPr/>
        <p:nvPr/>
      </p:nvGrpSpPr>
      <p:grpSpPr>
        <a:xfrm>
          <a:off x="0" y="0"/>
          <a:ext cx="0" cy="0"/>
          <a:chOff x="0" y="0"/>
          <a:chExt cx="0" cy="0"/>
        </a:xfrm>
      </p:grpSpPr>
      <p:pic>
        <p:nvPicPr>
          <p:cNvPr id="1026" name="Picture 2" descr="Woman's Christian Temperance Union of Victoria - Wikipedia">
            <a:extLst>
              <a:ext uri="{FF2B5EF4-FFF2-40B4-BE49-F238E27FC236}">
                <a16:creationId xmlns:a16="http://schemas.microsoft.com/office/drawing/2014/main" id="{CA596325-4C6A-2471-0DD4-D32206C75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2" y="264984"/>
            <a:ext cx="10896600" cy="68866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8B1EC37-5393-414E-7FA9-C0FD615CBDCC}"/>
              </a:ext>
            </a:extLst>
          </p:cNvPr>
          <p:cNvPicPr>
            <a:picLocks noChangeAspect="1"/>
          </p:cNvPicPr>
          <p:nvPr/>
        </p:nvPicPr>
        <p:blipFill>
          <a:blip r:embed="rId3"/>
          <a:stretch>
            <a:fillRect/>
          </a:stretch>
        </p:blipFill>
        <p:spPr>
          <a:xfrm>
            <a:off x="1674812" y="0"/>
            <a:ext cx="8649907" cy="562053"/>
          </a:xfrm>
          <a:prstGeom prst="rect">
            <a:avLst/>
          </a:prstGeom>
        </p:spPr>
      </p:pic>
    </p:spTree>
    <p:extLst>
      <p:ext uri="{BB962C8B-B14F-4D97-AF65-F5344CB8AC3E}">
        <p14:creationId xmlns:p14="http://schemas.microsoft.com/office/powerpoint/2010/main" val="348961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6F800-4B1D-E2BF-5738-031086A97F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5500566-D05F-EE10-3532-0A88B9A3D54D}"/>
              </a:ext>
            </a:extLst>
          </p:cNvPr>
          <p:cNvPicPr>
            <a:picLocks noChangeAspect="1"/>
          </p:cNvPicPr>
          <p:nvPr/>
        </p:nvPicPr>
        <p:blipFill>
          <a:blip r:embed="rId2"/>
          <a:stretch>
            <a:fillRect/>
          </a:stretch>
        </p:blipFill>
        <p:spPr>
          <a:xfrm>
            <a:off x="998115" y="-24063"/>
            <a:ext cx="10554354" cy="685800"/>
          </a:xfrm>
          <a:prstGeom prst="rect">
            <a:avLst/>
          </a:prstGeom>
        </p:spPr>
      </p:pic>
      <p:pic>
        <p:nvPicPr>
          <p:cNvPr id="3" name="Picture 2">
            <a:extLst>
              <a:ext uri="{FF2B5EF4-FFF2-40B4-BE49-F238E27FC236}">
                <a16:creationId xmlns:a16="http://schemas.microsoft.com/office/drawing/2014/main" id="{50AA89B5-9959-2ACD-926B-54D630860059}"/>
              </a:ext>
            </a:extLst>
          </p:cNvPr>
          <p:cNvPicPr>
            <a:picLocks noChangeAspect="1"/>
          </p:cNvPicPr>
          <p:nvPr/>
        </p:nvPicPr>
        <p:blipFill>
          <a:blip r:embed="rId3"/>
          <a:stretch>
            <a:fillRect/>
          </a:stretch>
        </p:blipFill>
        <p:spPr>
          <a:xfrm>
            <a:off x="1446212" y="661737"/>
            <a:ext cx="9658160" cy="5969441"/>
          </a:xfrm>
          <a:prstGeom prst="rect">
            <a:avLst/>
          </a:prstGeom>
        </p:spPr>
      </p:pic>
    </p:spTree>
    <p:extLst>
      <p:ext uri="{BB962C8B-B14F-4D97-AF65-F5344CB8AC3E}">
        <p14:creationId xmlns:p14="http://schemas.microsoft.com/office/powerpoint/2010/main" val="153766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CA239-2298-25DA-DF70-6FCF6F3113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9F9FF70-FBBB-D146-1F66-D3FE2913A2BC}"/>
              </a:ext>
            </a:extLst>
          </p:cNvPr>
          <p:cNvSpPr>
            <a:spLocks noGrp="1"/>
          </p:cNvSpPr>
          <p:nvPr>
            <p:ph type="title"/>
          </p:nvPr>
        </p:nvSpPr>
        <p:spPr>
          <a:xfrm>
            <a:off x="914161" y="381001"/>
            <a:ext cx="10360501" cy="1142999"/>
          </a:xfrm>
        </p:spPr>
        <p:txBody>
          <a:bodyPr>
            <a:noAutofit/>
          </a:bodyPr>
          <a:lstStyle/>
          <a:p>
            <a:pPr lvl="0"/>
            <a:r>
              <a:rPr lang="en-US" sz="6000" dirty="0"/>
              <a:t>A Theocracy:  W.C.T.U</a:t>
            </a:r>
            <a:endParaRPr lang="en-US" sz="41300" dirty="0"/>
          </a:p>
        </p:txBody>
      </p:sp>
      <p:sp>
        <p:nvSpPr>
          <p:cNvPr id="2" name="TextBox 1">
            <a:extLst>
              <a:ext uri="{FF2B5EF4-FFF2-40B4-BE49-F238E27FC236}">
                <a16:creationId xmlns:a16="http://schemas.microsoft.com/office/drawing/2014/main" id="{F4C6BD34-E3C8-AD76-259E-A904CE44D2CA}"/>
              </a:ext>
            </a:extLst>
          </p:cNvPr>
          <p:cNvSpPr txBox="1"/>
          <p:nvPr/>
        </p:nvSpPr>
        <p:spPr>
          <a:xfrm>
            <a:off x="914161" y="1952684"/>
            <a:ext cx="6932851" cy="3970318"/>
          </a:xfrm>
          <a:prstGeom prst="rect">
            <a:avLst/>
          </a:prstGeom>
          <a:noFill/>
        </p:spPr>
        <p:txBody>
          <a:bodyPr wrap="square" rtlCol="0">
            <a:spAutoFit/>
          </a:bodyPr>
          <a:lstStyle/>
          <a:p>
            <a:pPr>
              <a:lnSpc>
                <a:spcPct val="90000"/>
              </a:lnSpc>
            </a:pPr>
            <a:r>
              <a:rPr lang="en-US" sz="4000" dirty="0"/>
              <a:t>“A true theocracy is yet to come, [and] the enthronement of Christ in law and law-makers, hence I pray devotedly as a Christian patriot, for the ballot in the hands of women.” —Monthly Reading, W.C.T.U.</a:t>
            </a:r>
            <a:endParaRPr lang="en-US" sz="4000" i="1" dirty="0"/>
          </a:p>
        </p:txBody>
      </p:sp>
      <p:pic>
        <p:nvPicPr>
          <p:cNvPr id="6146" name="Picture 2" descr="Woman's Christian Temperance Union">
            <a:extLst>
              <a:ext uri="{FF2B5EF4-FFF2-40B4-BE49-F238E27FC236}">
                <a16:creationId xmlns:a16="http://schemas.microsoft.com/office/drawing/2014/main" id="{9B8F55B3-EE22-076A-8326-5F6A4E53C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1812" y="1952684"/>
            <a:ext cx="3696699" cy="3713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81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9D386-B886-9B7C-FD87-19CEC1325E10}"/>
            </a:ext>
          </a:extLst>
        </p:cNvPr>
        <p:cNvGrpSpPr/>
        <p:nvPr/>
      </p:nvGrpSpPr>
      <p:grpSpPr>
        <a:xfrm>
          <a:off x="0" y="0"/>
          <a:ext cx="0" cy="0"/>
          <a:chOff x="0" y="0"/>
          <a:chExt cx="0" cy="0"/>
        </a:xfrm>
      </p:grpSpPr>
      <p:pic>
        <p:nvPicPr>
          <p:cNvPr id="1026" name="Picture 2" descr="sunday">
            <a:extLst>
              <a:ext uri="{FF2B5EF4-FFF2-40B4-BE49-F238E27FC236}">
                <a16:creationId xmlns:a16="http://schemas.microsoft.com/office/drawing/2014/main" id="{522EAF80-A11D-89EC-DD35-263448F92A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3" y="428625"/>
            <a:ext cx="11430000" cy="600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14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0431-99A0-57E6-A344-D6EDD43F63F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D390F0D-1CF2-ABE7-A08A-D7F15E150E83}"/>
              </a:ext>
            </a:extLst>
          </p:cNvPr>
          <p:cNvSpPr>
            <a:spLocks noGrp="1"/>
          </p:cNvSpPr>
          <p:nvPr>
            <p:ph type="title"/>
          </p:nvPr>
        </p:nvSpPr>
        <p:spPr>
          <a:xfrm>
            <a:off x="914161" y="381001"/>
            <a:ext cx="10360501" cy="1371599"/>
          </a:xfrm>
        </p:spPr>
        <p:txBody>
          <a:bodyPr>
            <a:noAutofit/>
          </a:bodyPr>
          <a:lstStyle/>
          <a:p>
            <a:pPr lvl="0"/>
            <a:r>
              <a:rPr lang="en-US" sz="6000" dirty="0"/>
              <a:t>A Theocracy:  NRA</a:t>
            </a:r>
            <a:endParaRPr lang="en-US" sz="41300" dirty="0"/>
          </a:p>
        </p:txBody>
      </p:sp>
      <p:sp>
        <p:nvSpPr>
          <p:cNvPr id="2" name="TextBox 1">
            <a:extLst>
              <a:ext uri="{FF2B5EF4-FFF2-40B4-BE49-F238E27FC236}">
                <a16:creationId xmlns:a16="http://schemas.microsoft.com/office/drawing/2014/main" id="{F727009F-BE4A-D694-F2C3-2C0EE1F73F49}"/>
              </a:ext>
            </a:extLst>
          </p:cNvPr>
          <p:cNvSpPr txBox="1"/>
          <p:nvPr/>
        </p:nvSpPr>
        <p:spPr>
          <a:xfrm>
            <a:off x="4113212" y="1752600"/>
            <a:ext cx="7010400" cy="4524315"/>
          </a:xfrm>
          <a:prstGeom prst="rect">
            <a:avLst/>
          </a:prstGeom>
          <a:noFill/>
        </p:spPr>
        <p:txBody>
          <a:bodyPr wrap="square" rtlCol="0">
            <a:spAutoFit/>
          </a:bodyPr>
          <a:lstStyle/>
          <a:p>
            <a:pPr>
              <a:lnSpc>
                <a:spcPct val="90000"/>
              </a:lnSpc>
            </a:pPr>
            <a:r>
              <a:rPr lang="en-US" sz="4000" dirty="0"/>
              <a:t>“Every government by equitable laws, is a government of God; a republic thus governed is of him, and is truly and really a theocracy as the commonwealth of Israel.” —Cincinnati National Reform Convention, page 28.</a:t>
            </a:r>
            <a:endParaRPr lang="en-US" sz="4000" i="1" dirty="0"/>
          </a:p>
        </p:txBody>
      </p:sp>
      <p:pic>
        <p:nvPicPr>
          <p:cNvPr id="7170" name="Picture 2" descr="National Reform Association - NRA (@NationalReformAssociation) • Facebook">
            <a:extLst>
              <a:ext uri="{FF2B5EF4-FFF2-40B4-BE49-F238E27FC236}">
                <a16:creationId xmlns:a16="http://schemas.microsoft.com/office/drawing/2014/main" id="{9EE701EB-86D9-31FE-B030-A3CFDA8DCF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21" r="17506"/>
          <a:stretch>
            <a:fillRect/>
          </a:stretch>
        </p:blipFill>
        <p:spPr bwMode="auto">
          <a:xfrm>
            <a:off x="914161" y="1905000"/>
            <a:ext cx="2667001" cy="397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06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C8819-15AA-B28C-5354-700AB03D7DBF}"/>
            </a:ext>
          </a:extLst>
        </p:cNvPr>
        <p:cNvGrpSpPr/>
        <p:nvPr/>
      </p:nvGrpSpPr>
      <p:grpSpPr>
        <a:xfrm>
          <a:off x="0" y="0"/>
          <a:ext cx="0" cy="0"/>
          <a:chOff x="0" y="0"/>
          <a:chExt cx="0" cy="0"/>
        </a:xfrm>
      </p:grpSpPr>
      <p:pic>
        <p:nvPicPr>
          <p:cNvPr id="2050" name="Picture 2" descr="ESDA | General Conference Session of 1888">
            <a:extLst>
              <a:ext uri="{FF2B5EF4-FFF2-40B4-BE49-F238E27FC236}">
                <a16:creationId xmlns:a16="http://schemas.microsoft.com/office/drawing/2014/main" id="{C7169B0A-08C6-82A3-A848-936B4B1C1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49" y="-838200"/>
            <a:ext cx="113125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F223D21-44E3-2E11-865E-30670CC29F0A}"/>
              </a:ext>
            </a:extLst>
          </p:cNvPr>
          <p:cNvPicPr>
            <a:picLocks noChangeAspect="1"/>
          </p:cNvPicPr>
          <p:nvPr/>
        </p:nvPicPr>
        <p:blipFill>
          <a:blip r:embed="rId3"/>
          <a:stretch>
            <a:fillRect/>
          </a:stretch>
        </p:blipFill>
        <p:spPr>
          <a:xfrm>
            <a:off x="945431" y="48126"/>
            <a:ext cx="10297962" cy="543001"/>
          </a:xfrm>
          <a:prstGeom prst="rect">
            <a:avLst/>
          </a:prstGeom>
        </p:spPr>
      </p:pic>
      <p:pic>
        <p:nvPicPr>
          <p:cNvPr id="7" name="Picture 6">
            <a:extLst>
              <a:ext uri="{FF2B5EF4-FFF2-40B4-BE49-F238E27FC236}">
                <a16:creationId xmlns:a16="http://schemas.microsoft.com/office/drawing/2014/main" id="{A124E537-F1CC-E6DB-4608-BD4D010F5907}"/>
              </a:ext>
            </a:extLst>
          </p:cNvPr>
          <p:cNvPicPr>
            <a:picLocks noChangeAspect="1"/>
          </p:cNvPicPr>
          <p:nvPr/>
        </p:nvPicPr>
        <p:blipFill>
          <a:blip r:embed="rId4"/>
          <a:stretch>
            <a:fillRect/>
          </a:stretch>
        </p:blipFill>
        <p:spPr>
          <a:xfrm>
            <a:off x="34507" y="4103889"/>
            <a:ext cx="12188825" cy="2722027"/>
          </a:xfrm>
          <a:prstGeom prst="rect">
            <a:avLst/>
          </a:prstGeom>
        </p:spPr>
      </p:pic>
    </p:spTree>
    <p:extLst>
      <p:ext uri="{BB962C8B-B14F-4D97-AF65-F5344CB8AC3E}">
        <p14:creationId xmlns:p14="http://schemas.microsoft.com/office/powerpoint/2010/main" val="3568778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EF9EEC2-B306-8B68-21B1-E644BDE8025F}"/>
              </a:ext>
            </a:extLst>
          </p:cNvPr>
          <p:cNvPicPr>
            <a:picLocks noChangeAspect="1"/>
          </p:cNvPicPr>
          <p:nvPr/>
        </p:nvPicPr>
        <p:blipFill>
          <a:blip r:embed="rId2"/>
          <a:stretch>
            <a:fillRect/>
          </a:stretch>
        </p:blipFill>
        <p:spPr>
          <a:xfrm>
            <a:off x="3656012" y="0"/>
            <a:ext cx="4382112" cy="685896"/>
          </a:xfrm>
          <a:prstGeom prst="rect">
            <a:avLst/>
          </a:prstGeom>
        </p:spPr>
      </p:pic>
      <p:pic>
        <p:nvPicPr>
          <p:cNvPr id="8" name="Picture 7">
            <a:extLst>
              <a:ext uri="{FF2B5EF4-FFF2-40B4-BE49-F238E27FC236}">
                <a16:creationId xmlns:a16="http://schemas.microsoft.com/office/drawing/2014/main" id="{C1723D79-CABD-06E0-36AD-36B6752267FE}"/>
              </a:ext>
            </a:extLst>
          </p:cNvPr>
          <p:cNvPicPr>
            <a:picLocks noChangeAspect="1"/>
          </p:cNvPicPr>
          <p:nvPr/>
        </p:nvPicPr>
        <p:blipFill>
          <a:blip r:embed="rId3"/>
          <a:srcRect b="10977"/>
          <a:stretch>
            <a:fillRect/>
          </a:stretch>
        </p:blipFill>
        <p:spPr>
          <a:xfrm>
            <a:off x="81362" y="685896"/>
            <a:ext cx="12026100" cy="6172200"/>
          </a:xfrm>
          <a:prstGeom prst="rect">
            <a:avLst/>
          </a:prstGeom>
        </p:spPr>
      </p:pic>
      <p:pic>
        <p:nvPicPr>
          <p:cNvPr id="4098" name="Picture 2" descr="The Question of the Common Good">
            <a:extLst>
              <a:ext uri="{FF2B5EF4-FFF2-40B4-BE49-F238E27FC236}">
                <a16:creationId xmlns:a16="http://schemas.microsoft.com/office/drawing/2014/main" id="{BAA22FD1-07F1-D3D0-CFEA-0F8CFD0F0E4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66" t="7351" r="14894" b="19120"/>
          <a:stretch>
            <a:fillRect/>
          </a:stretch>
        </p:blipFill>
        <p:spPr bwMode="auto">
          <a:xfrm>
            <a:off x="8876324" y="-152400"/>
            <a:ext cx="2736450" cy="4024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1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888 To 2026, Sunday Law Blair Bill Is Back In Congress: Adventists Will Be  Fined, Jailed and Killed - YouTube">
            <a:extLst>
              <a:ext uri="{FF2B5EF4-FFF2-40B4-BE49-F238E27FC236}">
                <a16:creationId xmlns:a16="http://schemas.microsoft.com/office/drawing/2014/main" id="{A4EADF5E-A8D4-9EB4-9D42-4F44F59473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9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29F4-C86E-4A27-6AD0-345260DAE8B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6C924F6-B099-B2A9-D6F0-8D6C4F1C9470}"/>
              </a:ext>
            </a:extLst>
          </p:cNvPr>
          <p:cNvSpPr>
            <a:spLocks noGrp="1"/>
          </p:cNvSpPr>
          <p:nvPr>
            <p:ph type="title"/>
          </p:nvPr>
        </p:nvSpPr>
        <p:spPr>
          <a:xfrm>
            <a:off x="914161" y="381001"/>
            <a:ext cx="10360501" cy="1920527"/>
          </a:xfrm>
        </p:spPr>
        <p:txBody>
          <a:bodyPr>
            <a:noAutofit/>
          </a:bodyPr>
          <a:lstStyle/>
          <a:p>
            <a:pPr lvl="0"/>
            <a:r>
              <a:rPr lang="en-US" sz="6600" dirty="0"/>
              <a:t>6.  What do they ask the State to do?</a:t>
            </a:r>
          </a:p>
        </p:txBody>
      </p:sp>
      <p:pic>
        <p:nvPicPr>
          <p:cNvPr id="2052" name="Picture 4" descr="213,000+ Question Mark Stock Photos, Pictures &amp; Royalty-Free ...">
            <a:extLst>
              <a:ext uri="{FF2B5EF4-FFF2-40B4-BE49-F238E27FC236}">
                <a16:creationId xmlns:a16="http://schemas.microsoft.com/office/drawing/2014/main" id="{294E406B-1C4F-145C-7FAA-C3653731B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42CF0D-E7A3-54A7-CA28-DBA4DFCA3CF8}"/>
              </a:ext>
            </a:extLst>
          </p:cNvPr>
          <p:cNvSpPr txBox="1"/>
          <p:nvPr/>
        </p:nvSpPr>
        <p:spPr>
          <a:xfrm>
            <a:off x="940647" y="2269444"/>
            <a:ext cx="5991965" cy="3785652"/>
          </a:xfrm>
          <a:prstGeom prst="rect">
            <a:avLst/>
          </a:prstGeom>
          <a:noFill/>
        </p:spPr>
        <p:txBody>
          <a:bodyPr wrap="square" rtlCol="0">
            <a:spAutoFit/>
          </a:bodyPr>
          <a:lstStyle/>
          <a:p>
            <a:pPr lvl="0"/>
            <a:r>
              <a:rPr lang="en-US" sz="4800" b="1" dirty="0"/>
              <a:t>Answer:</a:t>
            </a:r>
            <a:r>
              <a:rPr lang="en-US" sz="4800" dirty="0"/>
              <a:t> To stop all Sunday trains, abolish all Sunday papers, and stop all manner of work on Sunday.</a:t>
            </a:r>
          </a:p>
        </p:txBody>
      </p:sp>
    </p:spTree>
    <p:extLst>
      <p:ext uri="{BB962C8B-B14F-4D97-AF65-F5344CB8AC3E}">
        <p14:creationId xmlns:p14="http://schemas.microsoft.com/office/powerpoint/2010/main" val="203954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E6937-2B7E-8A18-EFEA-69550FA1238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732FFCC-976D-94BC-44E0-6DB585BAAC50}"/>
              </a:ext>
            </a:extLst>
          </p:cNvPr>
          <p:cNvSpPr>
            <a:spLocks noGrp="1"/>
          </p:cNvSpPr>
          <p:nvPr>
            <p:ph type="title"/>
          </p:nvPr>
        </p:nvSpPr>
        <p:spPr>
          <a:xfrm>
            <a:off x="914161" y="381001"/>
            <a:ext cx="10360501" cy="1920527"/>
          </a:xfrm>
        </p:spPr>
        <p:txBody>
          <a:bodyPr>
            <a:noAutofit/>
          </a:bodyPr>
          <a:lstStyle/>
          <a:p>
            <a:pPr lvl="0"/>
            <a:r>
              <a:rPr lang="en-US" sz="11500" dirty="0"/>
              <a:t>7.  For what?</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57A40AC1-8E41-31E3-9285-D121A210B1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2E0C83-6BC4-4ACE-B9CD-B98D89EF85C7}"/>
              </a:ext>
            </a:extLst>
          </p:cNvPr>
          <p:cNvSpPr txBox="1"/>
          <p:nvPr/>
        </p:nvSpPr>
        <p:spPr>
          <a:xfrm>
            <a:off x="940647" y="2269444"/>
            <a:ext cx="5991965" cy="2585323"/>
          </a:xfrm>
          <a:prstGeom prst="rect">
            <a:avLst/>
          </a:prstGeom>
          <a:noFill/>
        </p:spPr>
        <p:txBody>
          <a:bodyPr wrap="square" rtlCol="0">
            <a:spAutoFit/>
          </a:bodyPr>
          <a:lstStyle/>
          <a:p>
            <a:pPr lvl="0"/>
            <a:r>
              <a:rPr lang="en-US" sz="5400" b="1" dirty="0"/>
              <a:t>Answer:</a:t>
            </a:r>
            <a:r>
              <a:rPr lang="en-US" sz="5400" dirty="0"/>
              <a:t> So that their “devotion may not be hindered.”</a:t>
            </a:r>
          </a:p>
        </p:txBody>
      </p:sp>
    </p:spTree>
    <p:extLst>
      <p:ext uri="{BB962C8B-B14F-4D97-AF65-F5344CB8AC3E}">
        <p14:creationId xmlns:p14="http://schemas.microsoft.com/office/powerpoint/2010/main" val="151470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20467-7747-E86C-E027-A4F6F0D2BED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7444A81-6E24-D538-B0B8-382CBF8F8466}"/>
              </a:ext>
            </a:extLst>
          </p:cNvPr>
          <p:cNvSpPr>
            <a:spLocks noGrp="1"/>
          </p:cNvSpPr>
          <p:nvPr>
            <p:ph type="title"/>
          </p:nvPr>
        </p:nvSpPr>
        <p:spPr>
          <a:xfrm>
            <a:off x="914161" y="838200"/>
            <a:ext cx="10360501" cy="1920527"/>
          </a:xfrm>
        </p:spPr>
        <p:txBody>
          <a:bodyPr>
            <a:noAutofit/>
          </a:bodyPr>
          <a:lstStyle/>
          <a:p>
            <a:pPr lvl="0"/>
            <a:r>
              <a:rPr lang="en-US" sz="4800" dirty="0"/>
              <a:t>8.  What is there about the Sunday train that hinders the devotion of the church-members?</a:t>
            </a:r>
            <a:endParaRPr lang="en-US" sz="59500" dirty="0"/>
          </a:p>
        </p:txBody>
      </p:sp>
      <p:sp>
        <p:nvSpPr>
          <p:cNvPr id="2" name="TextBox 1">
            <a:extLst>
              <a:ext uri="{FF2B5EF4-FFF2-40B4-BE49-F238E27FC236}">
                <a16:creationId xmlns:a16="http://schemas.microsoft.com/office/drawing/2014/main" id="{547F8637-D711-5780-D257-B38278A5E733}"/>
              </a:ext>
            </a:extLst>
          </p:cNvPr>
          <p:cNvSpPr txBox="1"/>
          <p:nvPr/>
        </p:nvSpPr>
        <p:spPr>
          <a:xfrm>
            <a:off x="912573" y="2895600"/>
            <a:ext cx="5991965" cy="3539430"/>
          </a:xfrm>
          <a:prstGeom prst="rect">
            <a:avLst/>
          </a:prstGeom>
          <a:noFill/>
        </p:spPr>
        <p:txBody>
          <a:bodyPr wrap="square" rtlCol="0">
            <a:spAutoFit/>
          </a:bodyPr>
          <a:lstStyle/>
          <a:p>
            <a:pPr lvl="0"/>
            <a:r>
              <a:rPr lang="en-US" sz="3200" b="1" dirty="0"/>
              <a:t>Answer:</a:t>
            </a:r>
            <a:br>
              <a:rPr lang="en-US" sz="3200" dirty="0"/>
            </a:br>
            <a:r>
              <a:rPr lang="en-US" sz="3200" dirty="0"/>
              <a:t>“They get a great many passengers, and so break up a great many congregations.”</a:t>
            </a:r>
            <a:br>
              <a:rPr lang="en-US" sz="3200" dirty="0"/>
            </a:br>
            <a:r>
              <a:rPr lang="en-US" sz="3200" dirty="0"/>
              <a:t>—Elgin Convention, Illinois, </a:t>
            </a:r>
            <a:r>
              <a:rPr lang="en-US" sz="3200" i="1" dirty="0"/>
              <a:t>Sunday-law Convention</a:t>
            </a:r>
            <a:r>
              <a:rPr lang="en-US" sz="3200" dirty="0"/>
              <a:t>, November, 1887.</a:t>
            </a:r>
          </a:p>
        </p:txBody>
      </p:sp>
      <p:pic>
        <p:nvPicPr>
          <p:cNvPr id="5126" name="Picture 6" descr="Train Travel In The 1800s | The Good Old Days">
            <a:extLst>
              <a:ext uri="{FF2B5EF4-FFF2-40B4-BE49-F238E27FC236}">
                <a16:creationId xmlns:a16="http://schemas.microsoft.com/office/drawing/2014/main" id="{E63C9E2B-54DD-7D97-4A0C-23909C7D38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36" r="5750"/>
          <a:stretch>
            <a:fillRect/>
          </a:stretch>
        </p:blipFill>
        <p:spPr bwMode="auto">
          <a:xfrm>
            <a:off x="6399212" y="2286000"/>
            <a:ext cx="5486400" cy="433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493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mithfield's Air-Line Railroad">
            <a:extLst>
              <a:ext uri="{FF2B5EF4-FFF2-40B4-BE49-F238E27FC236}">
                <a16:creationId xmlns:a16="http://schemas.microsoft.com/office/drawing/2014/main" id="{BD2FF46E-CD73-A957-39BC-1C682A9F66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9175" y="0"/>
            <a:ext cx="76104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AB2DA98-6DFF-18ED-10D4-311C1F2545C9}"/>
              </a:ext>
            </a:extLst>
          </p:cNvPr>
          <p:cNvSpPr/>
          <p:nvPr/>
        </p:nvSpPr>
        <p:spPr>
          <a:xfrm>
            <a:off x="8075612" y="1752600"/>
            <a:ext cx="1752600" cy="533400"/>
          </a:xfrm>
          <a:prstGeom prst="rect">
            <a:avLst/>
          </a:prstGeom>
          <a:noFill/>
          <a:ln w="7620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4704F7-1CB0-DA88-B485-FCAF9E8CC1D9}"/>
              </a:ext>
            </a:extLst>
          </p:cNvPr>
          <p:cNvSpPr/>
          <p:nvPr/>
        </p:nvSpPr>
        <p:spPr>
          <a:xfrm>
            <a:off x="7534274" y="2324100"/>
            <a:ext cx="2217737" cy="533400"/>
          </a:xfrm>
          <a:prstGeom prst="rect">
            <a:avLst/>
          </a:prstGeom>
          <a:noFill/>
          <a:ln w="7620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402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3CAD-DD2B-B3B9-6661-BBD0FE6278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56FC750-30BC-185F-4766-220B09985CD8}"/>
              </a:ext>
            </a:extLst>
          </p:cNvPr>
          <p:cNvSpPr>
            <a:spLocks noGrp="1"/>
          </p:cNvSpPr>
          <p:nvPr>
            <p:ph type="title"/>
          </p:nvPr>
        </p:nvSpPr>
        <p:spPr>
          <a:xfrm>
            <a:off x="914161" y="508691"/>
            <a:ext cx="10360501" cy="1920527"/>
          </a:xfrm>
        </p:spPr>
        <p:txBody>
          <a:bodyPr>
            <a:noAutofit/>
          </a:bodyPr>
          <a:lstStyle/>
          <a:p>
            <a:pPr lvl="0"/>
            <a:r>
              <a:rPr lang="en-US" sz="4800" dirty="0"/>
              <a:t>9. What is there about the Sunday newspaper that hinders their devotion?</a:t>
            </a:r>
            <a:endParaRPr lang="en-US" sz="102800" dirty="0"/>
          </a:p>
        </p:txBody>
      </p:sp>
      <p:pic>
        <p:nvPicPr>
          <p:cNvPr id="2052" name="Picture 4" descr="213,000+ Question Mark Stock Photos, Pictures &amp; Royalty-Free ...">
            <a:extLst>
              <a:ext uri="{FF2B5EF4-FFF2-40B4-BE49-F238E27FC236}">
                <a16:creationId xmlns:a16="http://schemas.microsoft.com/office/drawing/2014/main" id="{C2F7819A-4EF1-2D58-D76D-099689BFF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2590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FC81A8F-7A07-30A3-CEF5-A45CFFF76B81}"/>
              </a:ext>
            </a:extLst>
          </p:cNvPr>
          <p:cNvSpPr txBox="1"/>
          <p:nvPr/>
        </p:nvSpPr>
        <p:spPr>
          <a:xfrm>
            <a:off x="914161" y="2429218"/>
            <a:ext cx="5991965" cy="3539430"/>
          </a:xfrm>
          <a:prstGeom prst="rect">
            <a:avLst/>
          </a:prstGeom>
          <a:noFill/>
        </p:spPr>
        <p:txBody>
          <a:bodyPr wrap="square" rtlCol="0">
            <a:spAutoFit/>
          </a:bodyPr>
          <a:lstStyle/>
          <a:p>
            <a:pPr lvl="0"/>
            <a:r>
              <a:rPr lang="en-US" sz="3200" b="1" dirty="0"/>
              <a:t>Answer:</a:t>
            </a:r>
            <a:br>
              <a:rPr lang="en-US" sz="3200" dirty="0"/>
            </a:br>
            <a:r>
              <a:rPr lang="en-US" sz="3200" dirty="0"/>
              <a:t>“The laboring classes are apt to rise late on Sunday morning, read the Sunday papers, and allow the hour of worship to go by unheeded.”</a:t>
            </a:r>
            <a:br>
              <a:rPr lang="en-US" sz="3200" dirty="0"/>
            </a:br>
            <a:r>
              <a:rPr lang="en-US" sz="3200" dirty="0"/>
              <a:t>—Elgin Convention.</a:t>
            </a:r>
          </a:p>
        </p:txBody>
      </p:sp>
    </p:spTree>
    <p:extLst>
      <p:ext uri="{BB962C8B-B14F-4D97-AF65-F5344CB8AC3E}">
        <p14:creationId xmlns:p14="http://schemas.microsoft.com/office/powerpoint/2010/main" val="298348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7D6A-D73F-E159-0579-AA731484106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62EAD6A-DD2A-2933-CA62-2FF1B922D39A}"/>
              </a:ext>
            </a:extLst>
          </p:cNvPr>
          <p:cNvSpPr>
            <a:spLocks noGrp="1"/>
          </p:cNvSpPr>
          <p:nvPr>
            <p:ph type="title"/>
          </p:nvPr>
        </p:nvSpPr>
        <p:spPr>
          <a:xfrm>
            <a:off x="774065" y="492649"/>
            <a:ext cx="10900684" cy="1920527"/>
          </a:xfrm>
        </p:spPr>
        <p:txBody>
          <a:bodyPr>
            <a:noAutofit/>
          </a:bodyPr>
          <a:lstStyle/>
          <a:p>
            <a:pPr lvl="0"/>
            <a:r>
              <a:rPr lang="en-US" sz="4800" dirty="0"/>
              <a:t>10. What was it that hindered the devotion of the church-members in </a:t>
            </a:r>
            <a:r>
              <a:rPr lang="en-US" sz="4800" dirty="0">
                <a:solidFill>
                  <a:srgbClr val="FFCC66"/>
                </a:solidFill>
              </a:rPr>
              <a:t>the fourth century</a:t>
            </a:r>
            <a:r>
              <a:rPr lang="en-US" sz="4800" dirty="0"/>
              <a:t>?</a:t>
            </a:r>
            <a:endParaRPr lang="en-US" sz="177700" dirty="0"/>
          </a:p>
        </p:txBody>
      </p:sp>
      <p:sp>
        <p:nvSpPr>
          <p:cNvPr id="2" name="TextBox 1">
            <a:extLst>
              <a:ext uri="{FF2B5EF4-FFF2-40B4-BE49-F238E27FC236}">
                <a16:creationId xmlns:a16="http://schemas.microsoft.com/office/drawing/2014/main" id="{F9C977D7-E75E-8F94-E3AA-70B49EB026E3}"/>
              </a:ext>
            </a:extLst>
          </p:cNvPr>
          <p:cNvSpPr txBox="1"/>
          <p:nvPr/>
        </p:nvSpPr>
        <p:spPr>
          <a:xfrm>
            <a:off x="761047" y="2644170"/>
            <a:ext cx="4495165" cy="2308324"/>
          </a:xfrm>
          <a:prstGeom prst="rect">
            <a:avLst/>
          </a:prstGeom>
          <a:noFill/>
        </p:spPr>
        <p:txBody>
          <a:bodyPr wrap="square" rtlCol="0">
            <a:spAutoFit/>
          </a:bodyPr>
          <a:lstStyle/>
          <a:p>
            <a:pPr lvl="0"/>
            <a:r>
              <a:rPr lang="en-US" sz="4800" b="1" dirty="0"/>
              <a:t>Answer:</a:t>
            </a:r>
            <a:r>
              <a:rPr lang="en-US" sz="4800" dirty="0"/>
              <a:t> Sunday games and theaters.</a:t>
            </a:r>
          </a:p>
        </p:txBody>
      </p:sp>
      <p:pic>
        <p:nvPicPr>
          <p:cNvPr id="6146" name="Picture 2" descr="Theatre of ancient Rome - Wikipedia">
            <a:extLst>
              <a:ext uri="{FF2B5EF4-FFF2-40B4-BE49-F238E27FC236}">
                <a16:creationId xmlns:a16="http://schemas.microsoft.com/office/drawing/2014/main" id="{C9055B54-D4D8-4FFC-CEAF-28853C58077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001" b="5711"/>
          <a:stretch>
            <a:fillRect/>
          </a:stretch>
        </p:blipFill>
        <p:spPr bwMode="auto">
          <a:xfrm>
            <a:off x="6094412" y="2477260"/>
            <a:ext cx="5874042" cy="407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50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E024B-87CC-BCBB-30B8-9FC69D1EF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D6CDD7-720F-ECB0-3001-B7D5F58F20A5}"/>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09915B5D-0B55-FC2F-54FD-20F3B56C2246}"/>
              </a:ext>
            </a:extLst>
          </p:cNvPr>
          <p:cNvSpPr>
            <a:spLocks noGrp="1"/>
          </p:cNvSpPr>
          <p:nvPr>
            <p:ph idx="1"/>
          </p:nvPr>
        </p:nvSpPr>
        <p:spPr/>
        <p:txBody>
          <a:bodyPr>
            <a:normAutofit/>
          </a:bodyPr>
          <a:lstStyle/>
          <a:p>
            <a:pPr marL="0" indent="0">
              <a:buNone/>
            </a:pPr>
            <a:r>
              <a:rPr lang="en-US" sz="3200" dirty="0"/>
              <a:t>by Stephen Ferguson  |  10 May 2024  </a:t>
            </a:r>
          </a:p>
          <a:p>
            <a:pPr marL="0" indent="0">
              <a:buNone/>
            </a:pPr>
            <a:r>
              <a:rPr lang="en-US" sz="3200" dirty="0"/>
              <a:t>Thank goodness for Sunday. As a Seventh-day Adventist, Sunday is my day of rest.</a:t>
            </a:r>
          </a:p>
          <a:p>
            <a:pPr marL="0" indent="0">
              <a:buNone/>
            </a:pPr>
            <a:r>
              <a:rPr lang="en-US" sz="3200" dirty="0"/>
              <a:t>We all know the fourth commandment of the Decalogue by heart, because as Adventists it is our special thing:</a:t>
            </a:r>
          </a:p>
          <a:p>
            <a:pPr marL="0" indent="0">
              <a:buNone/>
            </a:pPr>
            <a:r>
              <a:rPr lang="en-US" sz="3200" dirty="0">
                <a:solidFill>
                  <a:srgbClr val="F6ECDE"/>
                </a:solidFill>
              </a:rPr>
              <a:t>Remember the sabbath day, to keep it orderly.</a:t>
            </a:r>
          </a:p>
          <a:p>
            <a:pPr marL="0" indent="0">
              <a:buNone/>
            </a:pPr>
            <a:r>
              <a:rPr lang="en-US" sz="3200" dirty="0">
                <a:solidFill>
                  <a:srgbClr val="F6ECDE"/>
                </a:solidFill>
              </a:rPr>
              <a:t>Six days shalt thou </a:t>
            </a:r>
            <a:r>
              <a:rPr lang="en-US" sz="3200" dirty="0" err="1">
                <a:solidFill>
                  <a:srgbClr val="F6ECDE"/>
                </a:solidFill>
              </a:rPr>
              <a:t>labour</a:t>
            </a:r>
            <a:r>
              <a:rPr lang="en-US" sz="3200" dirty="0">
                <a:solidFill>
                  <a:srgbClr val="F6ECDE"/>
                </a:solidFill>
              </a:rPr>
              <a:t>, and do all thy ordinary paid work.</a:t>
            </a:r>
          </a:p>
        </p:txBody>
      </p:sp>
    </p:spTree>
    <p:extLst>
      <p:ext uri="{BB962C8B-B14F-4D97-AF65-F5344CB8AC3E}">
        <p14:creationId xmlns:p14="http://schemas.microsoft.com/office/powerpoint/2010/main" val="166491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9C41-B087-7C13-F35D-6DDE84A4AE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A8CB312-594C-57C4-163C-C1BCAE8C374F}"/>
              </a:ext>
            </a:extLst>
          </p:cNvPr>
          <p:cNvSpPr>
            <a:spLocks noGrp="1"/>
          </p:cNvSpPr>
          <p:nvPr>
            <p:ph type="title"/>
          </p:nvPr>
        </p:nvSpPr>
        <p:spPr>
          <a:xfrm>
            <a:off x="774065" y="492649"/>
            <a:ext cx="10900684" cy="878951"/>
          </a:xfrm>
        </p:spPr>
        <p:txBody>
          <a:bodyPr>
            <a:noAutofit/>
          </a:bodyPr>
          <a:lstStyle/>
          <a:p>
            <a:pPr lvl="0"/>
            <a:r>
              <a:rPr lang="en-US" sz="5400" dirty="0"/>
              <a:t>11. How?  (In the 4</a:t>
            </a:r>
            <a:r>
              <a:rPr lang="en-US" sz="5400" baseline="30000" dirty="0"/>
              <a:t>th</a:t>
            </a:r>
            <a:r>
              <a:rPr lang="en-US" sz="5400" dirty="0"/>
              <a:t> Century)</a:t>
            </a:r>
            <a:endParaRPr lang="en-US" sz="213200" dirty="0"/>
          </a:p>
        </p:txBody>
      </p:sp>
      <p:sp>
        <p:nvSpPr>
          <p:cNvPr id="2" name="TextBox 1">
            <a:extLst>
              <a:ext uri="{FF2B5EF4-FFF2-40B4-BE49-F238E27FC236}">
                <a16:creationId xmlns:a16="http://schemas.microsoft.com/office/drawing/2014/main" id="{86704720-A58A-D9C8-9C31-9ABB45CF4E36}"/>
              </a:ext>
            </a:extLst>
          </p:cNvPr>
          <p:cNvSpPr txBox="1"/>
          <p:nvPr/>
        </p:nvSpPr>
        <p:spPr>
          <a:xfrm>
            <a:off x="757237" y="1661919"/>
            <a:ext cx="6556375" cy="4524315"/>
          </a:xfrm>
          <a:prstGeom prst="rect">
            <a:avLst/>
          </a:prstGeom>
          <a:noFill/>
        </p:spPr>
        <p:txBody>
          <a:bodyPr wrap="square" rtlCol="0">
            <a:spAutoFit/>
          </a:bodyPr>
          <a:lstStyle/>
          <a:p>
            <a:pPr lvl="0"/>
            <a:r>
              <a:rPr lang="en-US" sz="3600" b="1" dirty="0"/>
              <a:t>Answer:</a:t>
            </a:r>
            <a:r>
              <a:rPr lang="en-US" sz="3600" dirty="0"/>
              <a:t> “They got a great many spectators, “and so broke up a great many congregations;” the church-members would go to the games and theaters, and would “let the hour of worship go by unheeded,” and so their devotion was “greatly hindered.”</a:t>
            </a:r>
          </a:p>
        </p:txBody>
      </p:sp>
      <p:pic>
        <p:nvPicPr>
          <p:cNvPr id="7172" name="Picture 4" descr="The Origins of Theater in Ancient Greece">
            <a:extLst>
              <a:ext uri="{FF2B5EF4-FFF2-40B4-BE49-F238E27FC236}">
                <a16:creationId xmlns:a16="http://schemas.microsoft.com/office/drawing/2014/main" id="{D9B9B077-5FB1-7AF2-37C7-444246920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6343" y="1797549"/>
            <a:ext cx="4388685" cy="4388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715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5A99A-B508-5DC6-9B12-233097B9E63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B0F4F56-6C8D-B21F-968B-8A76F2AFD6F2}"/>
              </a:ext>
            </a:extLst>
          </p:cNvPr>
          <p:cNvSpPr>
            <a:spLocks noGrp="1"/>
          </p:cNvSpPr>
          <p:nvPr>
            <p:ph type="title"/>
          </p:nvPr>
        </p:nvSpPr>
        <p:spPr>
          <a:xfrm>
            <a:off x="774065" y="492650"/>
            <a:ext cx="10900684" cy="1169268"/>
          </a:xfrm>
        </p:spPr>
        <p:txBody>
          <a:bodyPr>
            <a:noAutofit/>
          </a:bodyPr>
          <a:lstStyle/>
          <a:p>
            <a:pPr lvl="0"/>
            <a:r>
              <a:rPr lang="en-US" sz="4000" dirty="0"/>
              <a:t>12.  Who were they whose devotion was especially disturbed?  (4</a:t>
            </a:r>
            <a:r>
              <a:rPr lang="en-US" sz="4000" baseline="30000" dirty="0"/>
              <a:t>th</a:t>
            </a:r>
            <a:r>
              <a:rPr lang="en-US" sz="4000" dirty="0"/>
              <a:t> Century)</a:t>
            </a:r>
          </a:p>
        </p:txBody>
      </p:sp>
      <p:pic>
        <p:nvPicPr>
          <p:cNvPr id="2052" name="Picture 4" descr="213,000+ Question Mark Stock Photos, Pictures &amp; Royalty-Free ...">
            <a:extLst>
              <a:ext uri="{FF2B5EF4-FFF2-40B4-BE49-F238E27FC236}">
                <a16:creationId xmlns:a16="http://schemas.microsoft.com/office/drawing/2014/main" id="{ADE6AB90-57CD-05AE-42EB-856AC1BFB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0124" y="20368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D1B1F4-1614-583E-788B-013DC1AF4934}"/>
              </a:ext>
            </a:extLst>
          </p:cNvPr>
          <p:cNvSpPr txBox="1"/>
          <p:nvPr/>
        </p:nvSpPr>
        <p:spPr>
          <a:xfrm>
            <a:off x="912812" y="1905000"/>
            <a:ext cx="6022975" cy="2554545"/>
          </a:xfrm>
          <a:prstGeom prst="rect">
            <a:avLst/>
          </a:prstGeom>
          <a:noFill/>
        </p:spPr>
        <p:txBody>
          <a:bodyPr wrap="square" rtlCol="0">
            <a:spAutoFit/>
          </a:bodyPr>
          <a:lstStyle/>
          <a:p>
            <a:pPr lvl="0"/>
            <a:r>
              <a:rPr lang="en-US" sz="4000" b="1" dirty="0"/>
              <a:t>Answer:</a:t>
            </a:r>
            <a:r>
              <a:rPr lang="en-US" sz="4000" dirty="0"/>
              <a:t> Those “whose Christianity was the least an affair of the life and of the heart.”</a:t>
            </a:r>
            <a:endParaRPr lang="en-US" sz="5400" dirty="0"/>
          </a:p>
        </p:txBody>
      </p:sp>
    </p:spTree>
    <p:extLst>
      <p:ext uri="{BB962C8B-B14F-4D97-AF65-F5344CB8AC3E}">
        <p14:creationId xmlns:p14="http://schemas.microsoft.com/office/powerpoint/2010/main" val="83503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57E3A-F41D-1189-6CD5-B44947199D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C9C8F70-E0EA-0771-38FC-D7E8484C88B7}"/>
              </a:ext>
            </a:extLst>
          </p:cNvPr>
          <p:cNvSpPr>
            <a:spLocks noGrp="1"/>
          </p:cNvSpPr>
          <p:nvPr>
            <p:ph type="title"/>
          </p:nvPr>
        </p:nvSpPr>
        <p:spPr>
          <a:xfrm>
            <a:off x="914161" y="381001"/>
            <a:ext cx="10360501" cy="738663"/>
          </a:xfrm>
        </p:spPr>
        <p:txBody>
          <a:bodyPr>
            <a:noAutofit/>
          </a:bodyPr>
          <a:lstStyle/>
          <a:p>
            <a:pPr lvl="0"/>
            <a:r>
              <a:rPr lang="en-US" sz="4400" dirty="0">
                <a:solidFill>
                  <a:srgbClr val="FFCC66"/>
                </a:solidFill>
              </a:rPr>
              <a:t>Neander, </a:t>
            </a:r>
            <a:r>
              <a:rPr lang="en-US" sz="4400" i="1" dirty="0">
                <a:solidFill>
                  <a:srgbClr val="FFCC66"/>
                </a:solidFill>
              </a:rPr>
              <a:t>Church History </a:t>
            </a:r>
            <a:r>
              <a:rPr lang="en-US" sz="4400" dirty="0">
                <a:solidFill>
                  <a:srgbClr val="FFCC66"/>
                </a:solidFill>
              </a:rPr>
              <a:t>V. 2, P. 300</a:t>
            </a:r>
            <a:endParaRPr lang="en-US" sz="23900" dirty="0">
              <a:solidFill>
                <a:srgbClr val="FFCC66"/>
              </a:solidFill>
            </a:endParaRPr>
          </a:p>
        </p:txBody>
      </p:sp>
      <p:sp>
        <p:nvSpPr>
          <p:cNvPr id="2" name="TextBox 1">
            <a:extLst>
              <a:ext uri="{FF2B5EF4-FFF2-40B4-BE49-F238E27FC236}">
                <a16:creationId xmlns:a16="http://schemas.microsoft.com/office/drawing/2014/main" id="{B99ABDE4-E30B-39DC-44A5-6BE7F0E1F31E}"/>
              </a:ext>
            </a:extLst>
          </p:cNvPr>
          <p:cNvSpPr txBox="1"/>
          <p:nvPr/>
        </p:nvSpPr>
        <p:spPr>
          <a:xfrm>
            <a:off x="914161" y="1119664"/>
            <a:ext cx="10514250" cy="5078313"/>
          </a:xfrm>
          <a:prstGeom prst="rect">
            <a:avLst/>
          </a:prstGeom>
          <a:noFill/>
        </p:spPr>
        <p:txBody>
          <a:bodyPr wrap="square" rtlCol="0">
            <a:spAutoFit/>
          </a:bodyPr>
          <a:lstStyle/>
          <a:p>
            <a:r>
              <a:rPr lang="en-US" sz="3600" dirty="0"/>
              <a:t>“Owing to the prevailing passion at that time, especially in the large cities, to run after the various public shows, it so happened that when these spectacles fell on the same days which had been consecrated by the church to some religious festival, they proved a great hindrance to the devotion of Christians, though chiefly, it must be allowed, to those whose Christianity was the least an affair of the life and of the heart.”</a:t>
            </a:r>
          </a:p>
        </p:txBody>
      </p:sp>
    </p:spTree>
    <p:extLst>
      <p:ext uri="{BB962C8B-B14F-4D97-AF65-F5344CB8AC3E}">
        <p14:creationId xmlns:p14="http://schemas.microsoft.com/office/powerpoint/2010/main" val="376832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2CA37-5419-C55C-6CB9-EC28612FD66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02FF2F0-2BF3-3993-5711-8DCBCDCB9A51}"/>
              </a:ext>
            </a:extLst>
          </p:cNvPr>
          <p:cNvSpPr>
            <a:spLocks noGrp="1"/>
          </p:cNvSpPr>
          <p:nvPr>
            <p:ph type="title"/>
          </p:nvPr>
        </p:nvSpPr>
        <p:spPr>
          <a:xfrm>
            <a:off x="774065" y="492650"/>
            <a:ext cx="10900684" cy="1169268"/>
          </a:xfrm>
        </p:spPr>
        <p:txBody>
          <a:bodyPr>
            <a:noAutofit/>
          </a:bodyPr>
          <a:lstStyle/>
          <a:p>
            <a:pPr lvl="0"/>
            <a:r>
              <a:rPr lang="en-US" sz="6000" dirty="0"/>
              <a:t>13. What then did they do?</a:t>
            </a:r>
            <a:endParaRPr lang="en-US" sz="8800" dirty="0"/>
          </a:p>
        </p:txBody>
      </p:sp>
      <p:sp>
        <p:nvSpPr>
          <p:cNvPr id="2" name="TextBox 1">
            <a:extLst>
              <a:ext uri="{FF2B5EF4-FFF2-40B4-BE49-F238E27FC236}">
                <a16:creationId xmlns:a16="http://schemas.microsoft.com/office/drawing/2014/main" id="{F9EE48F1-05A3-F64A-3088-FDD66E8E2BC5}"/>
              </a:ext>
            </a:extLst>
          </p:cNvPr>
          <p:cNvSpPr txBox="1"/>
          <p:nvPr/>
        </p:nvSpPr>
        <p:spPr>
          <a:xfrm>
            <a:off x="890147" y="1688636"/>
            <a:ext cx="6418262" cy="4524315"/>
          </a:xfrm>
          <a:prstGeom prst="rect">
            <a:avLst/>
          </a:prstGeom>
          <a:noFill/>
        </p:spPr>
        <p:txBody>
          <a:bodyPr wrap="square" rtlCol="0">
            <a:spAutoFit/>
          </a:bodyPr>
          <a:lstStyle/>
          <a:p>
            <a:r>
              <a:rPr lang="en-US" sz="3600" b="1" dirty="0"/>
              <a:t>Answer:</a:t>
            </a:r>
            <a:r>
              <a:rPr lang="en-US" sz="3600" dirty="0"/>
              <a:t> As they had not enough conscience, nor love of right, to do what they considered to be right, they demanded that the State should take away from them all opportunity to do that which they deemed to be wrong.</a:t>
            </a:r>
            <a:endParaRPr lang="en-US" sz="4800" dirty="0"/>
          </a:p>
        </p:txBody>
      </p:sp>
      <p:pic>
        <p:nvPicPr>
          <p:cNvPr id="8194" name="Picture 2" descr="What Were Spring Festivals Like in Ancient Athens? - Greece Is">
            <a:extLst>
              <a:ext uri="{FF2B5EF4-FFF2-40B4-BE49-F238E27FC236}">
                <a16:creationId xmlns:a16="http://schemas.microsoft.com/office/drawing/2014/main" id="{A43B13E2-1466-CD0D-FEB4-B6C537883F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167" t="7333" r="23333" b="4667"/>
          <a:stretch>
            <a:fillRect/>
          </a:stretch>
        </p:blipFill>
        <p:spPr bwMode="auto">
          <a:xfrm>
            <a:off x="7308409" y="1661918"/>
            <a:ext cx="4244535" cy="444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17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317AD-D98E-FCCC-ECC4-B5FDF5C885B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25D206D-ACAC-14BB-EB61-C7B5045FC766}"/>
              </a:ext>
            </a:extLst>
          </p:cNvPr>
          <p:cNvSpPr>
            <a:spLocks noGrp="1"/>
          </p:cNvSpPr>
          <p:nvPr>
            <p:ph type="title"/>
          </p:nvPr>
        </p:nvSpPr>
        <p:spPr>
          <a:xfrm>
            <a:off x="774065" y="492650"/>
            <a:ext cx="10900684" cy="1564750"/>
          </a:xfrm>
        </p:spPr>
        <p:txBody>
          <a:bodyPr>
            <a:noAutofit/>
          </a:bodyPr>
          <a:lstStyle/>
          <a:p>
            <a:pPr lvl="0"/>
            <a:r>
              <a:rPr lang="en-US" sz="6000" dirty="0"/>
              <a:t>14. How is the matter worked now?</a:t>
            </a:r>
            <a:endParaRPr lang="en-US" sz="19900" dirty="0"/>
          </a:p>
        </p:txBody>
      </p:sp>
      <p:sp>
        <p:nvSpPr>
          <p:cNvPr id="2" name="TextBox 1">
            <a:extLst>
              <a:ext uri="{FF2B5EF4-FFF2-40B4-BE49-F238E27FC236}">
                <a16:creationId xmlns:a16="http://schemas.microsoft.com/office/drawing/2014/main" id="{E6DE8817-6FB1-3132-EC0A-DB85D94D5478}"/>
              </a:ext>
            </a:extLst>
          </p:cNvPr>
          <p:cNvSpPr txBox="1"/>
          <p:nvPr/>
        </p:nvSpPr>
        <p:spPr>
          <a:xfrm>
            <a:off x="774065" y="2286000"/>
            <a:ext cx="6418262" cy="1569660"/>
          </a:xfrm>
          <a:prstGeom prst="rect">
            <a:avLst/>
          </a:prstGeom>
          <a:noFill/>
        </p:spPr>
        <p:txBody>
          <a:bodyPr wrap="square" rtlCol="0">
            <a:spAutoFit/>
          </a:bodyPr>
          <a:lstStyle/>
          <a:p>
            <a:r>
              <a:rPr lang="en-US" sz="4800" b="1" dirty="0"/>
              <a:t>Answer:</a:t>
            </a:r>
            <a:r>
              <a:rPr lang="en-US" sz="4800" dirty="0"/>
              <a:t> The same way precisely.</a:t>
            </a:r>
            <a:endParaRPr lang="en-US" sz="8800" dirty="0"/>
          </a:p>
        </p:txBody>
      </p:sp>
      <p:pic>
        <p:nvPicPr>
          <p:cNvPr id="3" name="Picture 2">
            <a:extLst>
              <a:ext uri="{FF2B5EF4-FFF2-40B4-BE49-F238E27FC236}">
                <a16:creationId xmlns:a16="http://schemas.microsoft.com/office/drawing/2014/main" id="{3CDF89F1-91F7-BA72-7D07-1CD919551C60}"/>
              </a:ext>
            </a:extLst>
          </p:cNvPr>
          <p:cNvPicPr>
            <a:picLocks noChangeAspect="1"/>
          </p:cNvPicPr>
          <p:nvPr/>
        </p:nvPicPr>
        <p:blipFill>
          <a:blip r:embed="rId2"/>
          <a:stretch>
            <a:fillRect/>
          </a:stretch>
        </p:blipFill>
        <p:spPr>
          <a:xfrm>
            <a:off x="593090" y="4084261"/>
            <a:ext cx="6454789" cy="2281090"/>
          </a:xfrm>
          <a:prstGeom prst="rect">
            <a:avLst/>
          </a:prstGeom>
        </p:spPr>
      </p:pic>
      <p:sp>
        <p:nvSpPr>
          <p:cNvPr id="6" name="TextBox 5">
            <a:extLst>
              <a:ext uri="{FF2B5EF4-FFF2-40B4-BE49-F238E27FC236}">
                <a16:creationId xmlns:a16="http://schemas.microsoft.com/office/drawing/2014/main" id="{0B1B016B-2C1D-CF72-2772-313507C1FBEF}"/>
              </a:ext>
            </a:extLst>
          </p:cNvPr>
          <p:cNvSpPr txBox="1"/>
          <p:nvPr/>
        </p:nvSpPr>
        <p:spPr>
          <a:xfrm>
            <a:off x="7373302" y="1720840"/>
            <a:ext cx="4664710" cy="4524315"/>
          </a:xfrm>
          <a:prstGeom prst="rect">
            <a:avLst/>
          </a:prstGeom>
          <a:noFill/>
        </p:spPr>
        <p:txBody>
          <a:bodyPr wrap="square">
            <a:spAutoFit/>
          </a:bodyPr>
          <a:lstStyle/>
          <a:p>
            <a:r>
              <a:rPr lang="en-US" sz="3600" b="0" i="0" dirty="0">
                <a:solidFill>
                  <a:srgbClr val="FFCC66"/>
                </a:solidFill>
                <a:effectLst/>
              </a:rPr>
              <a:t>“The decline in family formation is a serious cultural and collective action problem, for which prudent and focused government action is a crucial part of the solution…”</a:t>
            </a:r>
            <a:endParaRPr lang="en-US" sz="3600" dirty="0">
              <a:solidFill>
                <a:srgbClr val="FFCC66"/>
              </a:solidFill>
            </a:endParaRPr>
          </a:p>
        </p:txBody>
      </p:sp>
    </p:spTree>
    <p:extLst>
      <p:ext uri="{BB962C8B-B14F-4D97-AF65-F5344CB8AC3E}">
        <p14:creationId xmlns:p14="http://schemas.microsoft.com/office/powerpoint/2010/main" val="194021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80CFC-64FC-A661-E493-80E61BBE48A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F661A08-B6DC-39D3-A5AC-B1B318E839B7}"/>
              </a:ext>
            </a:extLst>
          </p:cNvPr>
          <p:cNvSpPr>
            <a:spLocks noGrp="1"/>
          </p:cNvSpPr>
          <p:nvPr>
            <p:ph type="title"/>
          </p:nvPr>
        </p:nvSpPr>
        <p:spPr>
          <a:xfrm>
            <a:off x="774065" y="492650"/>
            <a:ext cx="10900684" cy="1717150"/>
          </a:xfrm>
        </p:spPr>
        <p:txBody>
          <a:bodyPr>
            <a:noAutofit/>
          </a:bodyPr>
          <a:lstStyle/>
          <a:p>
            <a:pPr lvl="0"/>
            <a:r>
              <a:rPr lang="en-US" sz="4800" dirty="0"/>
              <a:t>15. Was the Papacy content with State laws stopping games and closing theatres?</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21E2EBBA-B2E5-49D7-18C0-773AD8160E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8A90E2F-4711-8ECC-8EE2-76F6E139BB74}"/>
              </a:ext>
            </a:extLst>
          </p:cNvPr>
          <p:cNvSpPr txBox="1"/>
          <p:nvPr/>
        </p:nvSpPr>
        <p:spPr>
          <a:xfrm>
            <a:off x="884057" y="2286000"/>
            <a:ext cx="6418262" cy="2585323"/>
          </a:xfrm>
          <a:prstGeom prst="rect">
            <a:avLst/>
          </a:prstGeom>
          <a:noFill/>
        </p:spPr>
        <p:txBody>
          <a:bodyPr wrap="square" rtlCol="0">
            <a:spAutoFit/>
          </a:bodyPr>
          <a:lstStyle/>
          <a:p>
            <a:r>
              <a:rPr lang="en-US" sz="5400" b="1" dirty="0"/>
              <a:t>Answer:</a:t>
            </a:r>
            <a:r>
              <a:rPr lang="en-US" sz="5400" dirty="0"/>
              <a:t> No, all manner of work must be stopped.</a:t>
            </a:r>
            <a:endParaRPr lang="en-US" sz="28700" dirty="0"/>
          </a:p>
        </p:txBody>
      </p:sp>
    </p:spTree>
    <p:extLst>
      <p:ext uri="{BB962C8B-B14F-4D97-AF65-F5344CB8AC3E}">
        <p14:creationId xmlns:p14="http://schemas.microsoft.com/office/powerpoint/2010/main" val="49785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447DA-B429-2311-A5B4-2B7C02A3F05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2186DC7-E39F-D17F-EA50-B22776A370D0}"/>
              </a:ext>
            </a:extLst>
          </p:cNvPr>
          <p:cNvSpPr>
            <a:spLocks noGrp="1"/>
          </p:cNvSpPr>
          <p:nvPr>
            <p:ph type="title"/>
          </p:nvPr>
        </p:nvSpPr>
        <p:spPr>
          <a:xfrm>
            <a:off x="774065" y="492650"/>
            <a:ext cx="10900684" cy="2250550"/>
          </a:xfrm>
        </p:spPr>
        <p:txBody>
          <a:bodyPr>
            <a:noAutofit/>
          </a:bodyPr>
          <a:lstStyle/>
          <a:p>
            <a:pPr lvl="0"/>
            <a:r>
              <a:rPr lang="en-US" sz="4000" dirty="0"/>
              <a:t>16.  Will the image of the Papacy be content with laws stopping Sunday trains and abolishing Sunday newspapers?</a:t>
            </a:r>
            <a:endParaRPr lang="en-US" sz="41300" dirty="0"/>
          </a:p>
        </p:txBody>
      </p:sp>
      <p:pic>
        <p:nvPicPr>
          <p:cNvPr id="2052" name="Picture 4" descr="213,000+ Question Mark Stock Photos, Pictures &amp; Royalty-Free ...">
            <a:extLst>
              <a:ext uri="{FF2B5EF4-FFF2-40B4-BE49-F238E27FC236}">
                <a16:creationId xmlns:a16="http://schemas.microsoft.com/office/drawing/2014/main" id="{37EE52E8-DB21-80CA-4D88-89B58B90D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Mister Shrugs&quot; Sticker for Sale by FossilizedPixel | Redbubble">
            <a:extLst>
              <a:ext uri="{FF2B5EF4-FFF2-40B4-BE49-F238E27FC236}">
                <a16:creationId xmlns:a16="http://schemas.microsoft.com/office/drawing/2014/main" id="{733FE620-D4FC-BC25-0092-6BCB06970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270" y="2906450"/>
            <a:ext cx="3162300" cy="31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29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4292A-6A4D-E159-66BF-A1D3386DE17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A9CB045-B38A-73D6-B559-EF8A5A482397}"/>
              </a:ext>
            </a:extLst>
          </p:cNvPr>
          <p:cNvSpPr>
            <a:spLocks noGrp="1"/>
          </p:cNvSpPr>
          <p:nvPr>
            <p:ph type="title"/>
          </p:nvPr>
        </p:nvSpPr>
        <p:spPr>
          <a:xfrm>
            <a:off x="914161" y="381001"/>
            <a:ext cx="10360501" cy="738663"/>
          </a:xfrm>
        </p:spPr>
        <p:txBody>
          <a:bodyPr>
            <a:noAutofit/>
          </a:bodyPr>
          <a:lstStyle/>
          <a:p>
            <a:pPr lvl="0"/>
            <a:r>
              <a:rPr lang="en-US" dirty="0"/>
              <a:t>Dr. McAllister, editor, </a:t>
            </a:r>
            <a:r>
              <a:rPr lang="en-US" i="1" dirty="0"/>
              <a:t>Christian Statesman</a:t>
            </a:r>
            <a:r>
              <a:rPr lang="en-US" dirty="0"/>
              <a:t>.</a:t>
            </a:r>
            <a:endParaRPr lang="en-US" sz="28700" dirty="0">
              <a:solidFill>
                <a:srgbClr val="FFCC66"/>
              </a:solidFill>
            </a:endParaRPr>
          </a:p>
        </p:txBody>
      </p:sp>
      <p:sp>
        <p:nvSpPr>
          <p:cNvPr id="2" name="TextBox 1">
            <a:extLst>
              <a:ext uri="{FF2B5EF4-FFF2-40B4-BE49-F238E27FC236}">
                <a16:creationId xmlns:a16="http://schemas.microsoft.com/office/drawing/2014/main" id="{D9753610-E808-3841-ED42-EBB25CA80408}"/>
              </a:ext>
            </a:extLst>
          </p:cNvPr>
          <p:cNvSpPr txBox="1"/>
          <p:nvPr/>
        </p:nvSpPr>
        <p:spPr>
          <a:xfrm>
            <a:off x="914161" y="1119664"/>
            <a:ext cx="10514250" cy="5016758"/>
          </a:xfrm>
          <a:prstGeom prst="rect">
            <a:avLst/>
          </a:prstGeom>
          <a:noFill/>
        </p:spPr>
        <p:txBody>
          <a:bodyPr wrap="square" rtlCol="0">
            <a:spAutoFit/>
          </a:bodyPr>
          <a:lstStyle/>
          <a:p>
            <a:r>
              <a:rPr lang="en-US" sz="3200" dirty="0"/>
              <a:t>“Let a man be what he may—Jew, seventh-day observer of some other denomination, or those who do not believe in the Christian Sabbath— let the law apply to everyone, that there shall be no public desecration of the first day of the week, the Christian Sabbath, the day of rest for the nation. They may hold any other day of the week as sacred, and observe it; but that day which is the one day in seven for the nation at large, let that not be publicly desecrated by anyone, by officer in the Government, or by private citizen, high or low, rich or poor."</a:t>
            </a:r>
            <a:endParaRPr lang="en-US" sz="4400" dirty="0"/>
          </a:p>
        </p:txBody>
      </p:sp>
    </p:spTree>
    <p:extLst>
      <p:ext uri="{BB962C8B-B14F-4D97-AF65-F5344CB8AC3E}">
        <p14:creationId xmlns:p14="http://schemas.microsoft.com/office/powerpoint/2010/main" val="43534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0879D-AD0C-F3E2-1041-FA027969235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F852566-8F74-F5CB-821E-21703AC48222}"/>
              </a:ext>
            </a:extLst>
          </p:cNvPr>
          <p:cNvSpPr>
            <a:spLocks noGrp="1"/>
          </p:cNvSpPr>
          <p:nvPr>
            <p:ph type="title"/>
          </p:nvPr>
        </p:nvSpPr>
        <p:spPr>
          <a:xfrm>
            <a:off x="774065" y="492650"/>
            <a:ext cx="10900684" cy="2098150"/>
          </a:xfrm>
        </p:spPr>
        <p:txBody>
          <a:bodyPr>
            <a:noAutofit/>
          </a:bodyPr>
          <a:lstStyle/>
          <a:p>
            <a:pPr lvl="0"/>
            <a:r>
              <a:rPr lang="en-US" sz="6000" dirty="0"/>
              <a:t>17. Why do they want to compel all people to keep Sunday?</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CEC2D52F-0AF4-432E-4823-1EF6454D1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953EABF-AA0B-C444-C6E2-7DDC3B2DF6F6}"/>
              </a:ext>
            </a:extLst>
          </p:cNvPr>
          <p:cNvSpPr txBox="1"/>
          <p:nvPr/>
        </p:nvSpPr>
        <p:spPr>
          <a:xfrm>
            <a:off x="843439" y="2667000"/>
            <a:ext cx="6418262" cy="3477875"/>
          </a:xfrm>
          <a:prstGeom prst="rect">
            <a:avLst/>
          </a:prstGeom>
          <a:noFill/>
        </p:spPr>
        <p:txBody>
          <a:bodyPr wrap="square" rtlCol="0">
            <a:spAutoFit/>
          </a:bodyPr>
          <a:lstStyle/>
          <a:p>
            <a:r>
              <a:rPr lang="en-US" sz="4400" b="1" dirty="0"/>
              <a:t>Answer:</a:t>
            </a:r>
            <a:r>
              <a:rPr lang="en-US" sz="4400" dirty="0"/>
              <a:t> Because “he who does not keep the Sabbath [Sunday] does not worship God.”</a:t>
            </a:r>
            <a:br>
              <a:rPr lang="en-US" sz="4400" dirty="0"/>
            </a:br>
            <a:r>
              <a:rPr lang="en-US" sz="4400" i="1" dirty="0"/>
              <a:t>—Elgin Convention.</a:t>
            </a:r>
            <a:endParaRPr lang="en-US" sz="71400" dirty="0"/>
          </a:p>
        </p:txBody>
      </p:sp>
    </p:spTree>
    <p:extLst>
      <p:ext uri="{BB962C8B-B14F-4D97-AF65-F5344CB8AC3E}">
        <p14:creationId xmlns:p14="http://schemas.microsoft.com/office/powerpoint/2010/main" val="102352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CEC89-2C57-FD5D-B277-D33823A74DD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0148748-CF93-ACB5-2E0D-6427EA9955AF}"/>
              </a:ext>
            </a:extLst>
          </p:cNvPr>
          <p:cNvSpPr>
            <a:spLocks noGrp="1"/>
          </p:cNvSpPr>
          <p:nvPr>
            <p:ph type="title"/>
          </p:nvPr>
        </p:nvSpPr>
        <p:spPr>
          <a:xfrm>
            <a:off x="774065" y="492650"/>
            <a:ext cx="10900684" cy="1488550"/>
          </a:xfrm>
        </p:spPr>
        <p:txBody>
          <a:bodyPr>
            <a:noAutofit/>
          </a:bodyPr>
          <a:lstStyle/>
          <a:p>
            <a:pPr lvl="0"/>
            <a:r>
              <a:rPr lang="en-US" sz="5400" dirty="0"/>
              <a:t>18. Then what is the purpose of all their Sunday laws?</a:t>
            </a:r>
          </a:p>
        </p:txBody>
      </p:sp>
      <p:pic>
        <p:nvPicPr>
          <p:cNvPr id="2052" name="Picture 4" descr="213,000+ Question Mark Stock Photos, Pictures &amp; Royalty-Free ...">
            <a:extLst>
              <a:ext uri="{FF2B5EF4-FFF2-40B4-BE49-F238E27FC236}">
                <a16:creationId xmlns:a16="http://schemas.microsoft.com/office/drawing/2014/main" id="{BC03D1A1-B72C-EE24-9F9D-122D0082AB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7B9D4BC-F9E7-37D9-527F-A06DF765FC4A}"/>
              </a:ext>
            </a:extLst>
          </p:cNvPr>
          <p:cNvSpPr txBox="1"/>
          <p:nvPr/>
        </p:nvSpPr>
        <p:spPr>
          <a:xfrm>
            <a:off x="843439" y="2667000"/>
            <a:ext cx="6418262" cy="2862322"/>
          </a:xfrm>
          <a:prstGeom prst="rect">
            <a:avLst/>
          </a:prstGeom>
          <a:noFill/>
        </p:spPr>
        <p:txBody>
          <a:bodyPr wrap="square" rtlCol="0">
            <a:spAutoFit/>
          </a:bodyPr>
          <a:lstStyle/>
          <a:p>
            <a:pPr lvl="0"/>
            <a:r>
              <a:rPr lang="en-US" sz="6000" b="1" dirty="0"/>
              <a:t>Answer:</a:t>
            </a:r>
            <a:r>
              <a:rPr lang="en-US" sz="6000" dirty="0"/>
              <a:t> To compel all men to worship.</a:t>
            </a:r>
          </a:p>
        </p:txBody>
      </p:sp>
    </p:spTree>
    <p:extLst>
      <p:ext uri="{BB962C8B-B14F-4D97-AF65-F5344CB8AC3E}">
        <p14:creationId xmlns:p14="http://schemas.microsoft.com/office/powerpoint/2010/main" val="418789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D3130-9278-AE4A-0154-10C0D316D0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8EF57-E390-8E1F-3CF2-40465ED0DDD5}"/>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721E3ECF-A176-A43F-5BFA-9AB0010B6BF8}"/>
              </a:ext>
            </a:extLst>
          </p:cNvPr>
          <p:cNvSpPr>
            <a:spLocks noGrp="1"/>
          </p:cNvSpPr>
          <p:nvPr>
            <p:ph idx="1"/>
          </p:nvPr>
        </p:nvSpPr>
        <p:spPr/>
        <p:txBody>
          <a:bodyPr>
            <a:normAutofit lnSpcReduction="10000"/>
          </a:bodyPr>
          <a:lstStyle/>
          <a:p>
            <a:pPr marL="0" indent="0">
              <a:buNone/>
            </a:pPr>
            <a:r>
              <a:rPr lang="en-US" sz="3600" dirty="0">
                <a:solidFill>
                  <a:srgbClr val="F6ECDE"/>
                </a:solidFill>
              </a:rPr>
              <a:t>But the seventh day is the sabbath of the Lord thy God: on it, ye shall organize a Sabbath-school class, a worship item, a song service, a drama, a potluck lunch, a communion service, a Pathfinder club camp, a nomination committee meeting, or a sermon.</a:t>
            </a:r>
          </a:p>
          <a:p>
            <a:pPr marL="0" indent="0">
              <a:buNone/>
            </a:pPr>
            <a:r>
              <a:rPr lang="en-US" sz="3600" dirty="0">
                <a:solidFill>
                  <a:srgbClr val="F6ECDE"/>
                </a:solidFill>
              </a:rPr>
              <a:t>Ye shall spend the Friday-night evening researching, cooking. or rehearsing. 11pm or midnight shall be your allotted time for sleep.</a:t>
            </a:r>
          </a:p>
        </p:txBody>
      </p:sp>
    </p:spTree>
    <p:extLst>
      <p:ext uri="{BB962C8B-B14F-4D97-AF65-F5344CB8AC3E}">
        <p14:creationId xmlns:p14="http://schemas.microsoft.com/office/powerpoint/2010/main" val="230170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534E3-C7B3-4734-B75E-507FDD14EE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CCB645-C815-E06D-63C3-899525F4F8D7}"/>
              </a:ext>
            </a:extLst>
          </p:cNvPr>
          <p:cNvPicPr>
            <a:picLocks noChangeAspect="1"/>
          </p:cNvPicPr>
          <p:nvPr/>
        </p:nvPicPr>
        <p:blipFill>
          <a:blip r:embed="rId2"/>
          <a:stretch>
            <a:fillRect/>
          </a:stretch>
        </p:blipFill>
        <p:spPr>
          <a:xfrm>
            <a:off x="0" y="0"/>
            <a:ext cx="6780212" cy="2396093"/>
          </a:xfrm>
          <a:prstGeom prst="rect">
            <a:avLst/>
          </a:prstGeom>
        </p:spPr>
      </p:pic>
      <p:sp>
        <p:nvSpPr>
          <p:cNvPr id="5" name="TextBox 4">
            <a:extLst>
              <a:ext uri="{FF2B5EF4-FFF2-40B4-BE49-F238E27FC236}">
                <a16:creationId xmlns:a16="http://schemas.microsoft.com/office/drawing/2014/main" id="{5E56F6AF-328F-B6F5-DA04-E09395134FB5}"/>
              </a:ext>
            </a:extLst>
          </p:cNvPr>
          <p:cNvSpPr txBox="1"/>
          <p:nvPr/>
        </p:nvSpPr>
        <p:spPr>
          <a:xfrm>
            <a:off x="227011" y="2400447"/>
            <a:ext cx="11839303" cy="4185761"/>
          </a:xfrm>
          <a:prstGeom prst="rect">
            <a:avLst/>
          </a:prstGeom>
          <a:noFill/>
        </p:spPr>
        <p:txBody>
          <a:bodyPr wrap="square">
            <a:spAutoFit/>
          </a:bodyPr>
          <a:lstStyle/>
          <a:p>
            <a:r>
              <a:rPr lang="en-US" sz="3800" b="0" i="0" dirty="0">
                <a:effectLst/>
              </a:rPr>
              <a:t>“</a:t>
            </a:r>
            <a:r>
              <a:rPr lang="en-US" sz="3800" dirty="0"/>
              <a:t>A uniform day of rest that limits commercial activity can provide temporal boundaries that help communities to set aside time for </a:t>
            </a:r>
            <a:r>
              <a:rPr lang="en-US" sz="3800" dirty="0">
                <a:solidFill>
                  <a:srgbClr val="FFCC66"/>
                </a:solidFill>
              </a:rPr>
              <a:t>religious observance</a:t>
            </a:r>
            <a:r>
              <a:rPr lang="en-US" sz="3800" dirty="0"/>
              <a:t>, family gatherings, outdoor activities, and rest. A stable base of research shows that these practices correlate with better mental health, stronger social bonds, and more stable family structures.”</a:t>
            </a:r>
            <a:endParaRPr lang="en-US" sz="3800" b="1" dirty="0"/>
          </a:p>
        </p:txBody>
      </p:sp>
      <p:sp>
        <p:nvSpPr>
          <p:cNvPr id="6" name="TextBox 5">
            <a:extLst>
              <a:ext uri="{FF2B5EF4-FFF2-40B4-BE49-F238E27FC236}">
                <a16:creationId xmlns:a16="http://schemas.microsoft.com/office/drawing/2014/main" id="{B4A68C7A-2095-A8A8-F7F5-2E09E0884866}"/>
              </a:ext>
            </a:extLst>
          </p:cNvPr>
          <p:cNvSpPr txBox="1"/>
          <p:nvPr/>
        </p:nvSpPr>
        <p:spPr>
          <a:xfrm>
            <a:off x="8070669" y="685800"/>
            <a:ext cx="3814943" cy="1588127"/>
          </a:xfrm>
          <a:prstGeom prst="rect">
            <a:avLst/>
          </a:prstGeom>
          <a:noFill/>
        </p:spPr>
        <p:txBody>
          <a:bodyPr wrap="square" rtlCol="0">
            <a:spAutoFit/>
          </a:bodyPr>
          <a:lstStyle/>
          <a:p>
            <a:pPr>
              <a:lnSpc>
                <a:spcPct val="90000"/>
              </a:lnSpc>
            </a:pPr>
            <a:r>
              <a:rPr lang="en-US" sz="5400" b="1" dirty="0">
                <a:solidFill>
                  <a:schemeClr val="accent5">
                    <a:lumMod val="40000"/>
                    <a:lumOff val="60000"/>
                  </a:schemeClr>
                </a:solidFill>
              </a:rPr>
              <a:t>January 8, 2026</a:t>
            </a:r>
          </a:p>
        </p:txBody>
      </p:sp>
    </p:spTree>
    <p:extLst>
      <p:ext uri="{BB962C8B-B14F-4D97-AF65-F5344CB8AC3E}">
        <p14:creationId xmlns:p14="http://schemas.microsoft.com/office/powerpoint/2010/main" val="1468040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DD146-3D71-090B-26A5-DF92393AA49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BE46468-9561-BFEC-6F16-0D7B9AF84681}"/>
              </a:ext>
            </a:extLst>
          </p:cNvPr>
          <p:cNvSpPr>
            <a:spLocks noGrp="1"/>
          </p:cNvSpPr>
          <p:nvPr>
            <p:ph type="title"/>
          </p:nvPr>
        </p:nvSpPr>
        <p:spPr>
          <a:xfrm>
            <a:off x="774065" y="492650"/>
            <a:ext cx="10900684" cy="2707750"/>
          </a:xfrm>
        </p:spPr>
        <p:txBody>
          <a:bodyPr>
            <a:noAutofit/>
          </a:bodyPr>
          <a:lstStyle/>
          <a:p>
            <a:pPr lvl="0"/>
            <a:r>
              <a:rPr lang="en-US" sz="6000" dirty="0"/>
              <a:t>19. What is it, in reality, that they will compel men, by this means, to worship?</a:t>
            </a:r>
            <a:endParaRPr lang="en-US" sz="8800" dirty="0"/>
          </a:p>
        </p:txBody>
      </p:sp>
      <p:pic>
        <p:nvPicPr>
          <p:cNvPr id="2052" name="Picture 4" descr="213,000+ Question Mark Stock Photos, Pictures &amp; Royalty-Free ...">
            <a:extLst>
              <a:ext uri="{FF2B5EF4-FFF2-40B4-BE49-F238E27FC236}">
                <a16:creationId xmlns:a16="http://schemas.microsoft.com/office/drawing/2014/main" id="{8C341D95-6AF9-BDAD-3732-332B87A295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0246F37-E797-DC11-7915-E4ACBC851D52}"/>
              </a:ext>
            </a:extLst>
          </p:cNvPr>
          <p:cNvSpPr txBox="1"/>
          <p:nvPr/>
        </p:nvSpPr>
        <p:spPr>
          <a:xfrm>
            <a:off x="684212" y="3429000"/>
            <a:ext cx="6418262" cy="769441"/>
          </a:xfrm>
          <a:prstGeom prst="rect">
            <a:avLst/>
          </a:prstGeom>
          <a:noFill/>
        </p:spPr>
        <p:txBody>
          <a:bodyPr wrap="square" rtlCol="0">
            <a:spAutoFit/>
          </a:bodyPr>
          <a:lstStyle/>
          <a:p>
            <a:pPr lvl="0"/>
            <a:r>
              <a:rPr lang="en-US" sz="4400" i="1" dirty="0"/>
              <a:t>Revelation 13:12</a:t>
            </a:r>
            <a:endParaRPr lang="en-US" sz="7200" dirty="0"/>
          </a:p>
        </p:txBody>
      </p:sp>
    </p:spTree>
    <p:extLst>
      <p:ext uri="{BB962C8B-B14F-4D97-AF65-F5344CB8AC3E}">
        <p14:creationId xmlns:p14="http://schemas.microsoft.com/office/powerpoint/2010/main" val="283741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27431-BEDD-3782-1225-69A68A35A4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731AD1A-C5D8-537C-8FE1-E1A07862FBC7}"/>
              </a:ext>
            </a:extLst>
          </p:cNvPr>
          <p:cNvSpPr>
            <a:spLocks noGrp="1"/>
          </p:cNvSpPr>
          <p:nvPr>
            <p:ph type="body" sz="half" idx="2"/>
          </p:nvPr>
        </p:nvSpPr>
        <p:spPr>
          <a:xfrm>
            <a:off x="7759699" y="1651000"/>
            <a:ext cx="4367662" cy="4800600"/>
          </a:xfrm>
        </p:spPr>
        <p:txBody>
          <a:bodyPr>
            <a:noAutofit/>
          </a:bodyPr>
          <a:lstStyle/>
          <a:p>
            <a:r>
              <a:rPr lang="en-US" sz="3600" b="1" baseline="30000" dirty="0"/>
              <a:t>2 </a:t>
            </a:r>
            <a:r>
              <a:rPr lang="en-US" sz="3600" dirty="0"/>
              <a:t>And the beast which I saw was like unto a leopard, and his feet were as the feet of a bear, and his mouth as the mouth of a lion: and the dragon gave him his power, and his seat, and great authority.</a:t>
            </a:r>
            <a:endParaRPr lang="en-US" sz="213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EEAE213-6B6E-64E4-06E4-F422453517A6}"/>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13:2</a:t>
            </a:r>
            <a:endParaRPr lang="en-US" sz="6000" dirty="0"/>
          </a:p>
        </p:txBody>
      </p:sp>
      <p:pic>
        <p:nvPicPr>
          <p:cNvPr id="1026" name="Picture 2" descr="What Is the Seven-Headed Wild Beast of Revelation 13? | Bible ...">
            <a:extLst>
              <a:ext uri="{FF2B5EF4-FFF2-40B4-BE49-F238E27FC236}">
                <a16:creationId xmlns:a16="http://schemas.microsoft.com/office/drawing/2014/main" id="{491CF08B-C00F-901D-1E37-3921ABCE71C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757" r="18801"/>
          <a:stretch>
            <a:fillRect/>
          </a:stretch>
        </p:blipFill>
        <p:spPr bwMode="auto">
          <a:xfrm>
            <a:off x="296987" y="609600"/>
            <a:ext cx="7041923"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87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1270E-0AF5-BF37-99AB-BCB1E68FE33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4BDD75F-EC45-1E4C-C05C-F8F573A0144F}"/>
              </a:ext>
            </a:extLst>
          </p:cNvPr>
          <p:cNvSpPr>
            <a:spLocks noGrp="1"/>
          </p:cNvSpPr>
          <p:nvPr>
            <p:ph type="title"/>
          </p:nvPr>
        </p:nvSpPr>
        <p:spPr>
          <a:xfrm>
            <a:off x="774065" y="492650"/>
            <a:ext cx="10900684" cy="2174350"/>
          </a:xfrm>
        </p:spPr>
        <p:txBody>
          <a:bodyPr>
            <a:noAutofit/>
          </a:bodyPr>
          <a:lstStyle/>
          <a:p>
            <a:pPr lvl="0"/>
            <a:r>
              <a:rPr lang="en-US" sz="5400" dirty="0"/>
              <a:t>20. What grew out of the Sunday-law movement in the fourth century?</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C0A2C919-4524-B949-5478-BDE5631BD5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8C6A9C-60C3-49EE-1258-4AC2D450B015}"/>
              </a:ext>
            </a:extLst>
          </p:cNvPr>
          <p:cNvSpPr txBox="1"/>
          <p:nvPr/>
        </p:nvSpPr>
        <p:spPr>
          <a:xfrm>
            <a:off x="843439" y="2819400"/>
            <a:ext cx="6418262" cy="1938992"/>
          </a:xfrm>
          <a:prstGeom prst="rect">
            <a:avLst/>
          </a:prstGeom>
          <a:noFill/>
        </p:spPr>
        <p:txBody>
          <a:bodyPr wrap="square" rtlCol="0">
            <a:spAutoFit/>
          </a:bodyPr>
          <a:lstStyle/>
          <a:p>
            <a:pPr lvl="0"/>
            <a:r>
              <a:rPr lang="en-US" sz="6000" b="1" dirty="0"/>
              <a:t>Answer:</a:t>
            </a:r>
            <a:r>
              <a:rPr lang="en-US" sz="6000" dirty="0"/>
              <a:t> The beast.</a:t>
            </a:r>
          </a:p>
        </p:txBody>
      </p:sp>
    </p:spTree>
    <p:extLst>
      <p:ext uri="{BB962C8B-B14F-4D97-AF65-F5344CB8AC3E}">
        <p14:creationId xmlns:p14="http://schemas.microsoft.com/office/powerpoint/2010/main" val="207360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91FAB-9836-ED05-F98E-1F3A968D234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1B0E3BE-8B8D-8778-81DE-BD529F151EAB}"/>
              </a:ext>
            </a:extLst>
          </p:cNvPr>
          <p:cNvSpPr>
            <a:spLocks noGrp="1"/>
          </p:cNvSpPr>
          <p:nvPr>
            <p:ph type="title"/>
          </p:nvPr>
        </p:nvSpPr>
        <p:spPr>
          <a:xfrm>
            <a:off x="774065" y="492650"/>
            <a:ext cx="10900684" cy="2174350"/>
          </a:xfrm>
        </p:spPr>
        <p:txBody>
          <a:bodyPr>
            <a:noAutofit/>
          </a:bodyPr>
          <a:lstStyle/>
          <a:p>
            <a:pPr lvl="0"/>
            <a:r>
              <a:rPr lang="en-US" sz="5400" dirty="0"/>
              <a:t>20. What grew out of the Sunday-law movement in the fourth century?</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7241742B-BED3-C431-E5A2-E683915C1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47C3F74-E8AC-66E2-94C3-904F878852DE}"/>
              </a:ext>
            </a:extLst>
          </p:cNvPr>
          <p:cNvSpPr txBox="1"/>
          <p:nvPr/>
        </p:nvSpPr>
        <p:spPr>
          <a:xfrm>
            <a:off x="843439" y="2819400"/>
            <a:ext cx="6418262" cy="1938992"/>
          </a:xfrm>
          <a:prstGeom prst="rect">
            <a:avLst/>
          </a:prstGeom>
          <a:noFill/>
        </p:spPr>
        <p:txBody>
          <a:bodyPr wrap="square" rtlCol="0">
            <a:spAutoFit/>
          </a:bodyPr>
          <a:lstStyle/>
          <a:p>
            <a:pPr lvl="0"/>
            <a:r>
              <a:rPr lang="en-US" sz="6000" b="1" dirty="0"/>
              <a:t>Answer:</a:t>
            </a:r>
            <a:r>
              <a:rPr lang="en-US" sz="6000" dirty="0"/>
              <a:t> The beast.</a:t>
            </a:r>
          </a:p>
        </p:txBody>
      </p:sp>
    </p:spTree>
    <p:extLst>
      <p:ext uri="{BB962C8B-B14F-4D97-AF65-F5344CB8AC3E}">
        <p14:creationId xmlns:p14="http://schemas.microsoft.com/office/powerpoint/2010/main" val="294841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0504-9F27-102E-211A-6092D13FE2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387227-AD7D-AEC2-B8A8-22C4D8604CF0}"/>
              </a:ext>
            </a:extLst>
          </p:cNvPr>
          <p:cNvSpPr/>
          <p:nvPr/>
        </p:nvSpPr>
        <p:spPr>
          <a:xfrm>
            <a:off x="150813" y="152400"/>
            <a:ext cx="11887199" cy="6553200"/>
          </a:xfrm>
          <a:prstGeom prst="rect">
            <a:avLst/>
          </a:prstGeom>
          <a:solidFill>
            <a:schemeClr val="accent1">
              <a:lumMod val="60000"/>
              <a:lumOff val="40000"/>
            </a:schemeClr>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dirty="0">
              <a:solidFill>
                <a:schemeClr val="bg1"/>
              </a:solidFill>
            </a:endParaRPr>
          </a:p>
        </p:txBody>
      </p:sp>
      <p:sp>
        <p:nvSpPr>
          <p:cNvPr id="13" name="Title 12">
            <a:extLst>
              <a:ext uri="{FF2B5EF4-FFF2-40B4-BE49-F238E27FC236}">
                <a16:creationId xmlns:a16="http://schemas.microsoft.com/office/drawing/2014/main" id="{FF25BC22-468F-A8A6-025A-F876C719BE06}"/>
              </a:ext>
            </a:extLst>
          </p:cNvPr>
          <p:cNvSpPr>
            <a:spLocks noGrp="1"/>
          </p:cNvSpPr>
          <p:nvPr>
            <p:ph type="title"/>
          </p:nvPr>
        </p:nvSpPr>
        <p:spPr>
          <a:xfrm>
            <a:off x="882899" y="228600"/>
            <a:ext cx="10360501" cy="1295400"/>
          </a:xfrm>
        </p:spPr>
        <p:txBody>
          <a:bodyPr>
            <a:noAutofit/>
          </a:bodyPr>
          <a:lstStyle/>
          <a:p>
            <a:pPr lvl="0"/>
            <a:r>
              <a:rPr lang="en-US" sz="4400" b="1" dirty="0">
                <a:solidFill>
                  <a:schemeClr val="bg1"/>
                </a:solidFill>
              </a:rPr>
              <a:t>the Sunday-law movement in the fourth century</a:t>
            </a:r>
            <a:endParaRPr lang="en-US" sz="23900" b="1" dirty="0">
              <a:solidFill>
                <a:schemeClr val="bg1"/>
              </a:solidFill>
            </a:endParaRPr>
          </a:p>
        </p:txBody>
      </p:sp>
      <p:sp>
        <p:nvSpPr>
          <p:cNvPr id="2" name="TextBox 1">
            <a:extLst>
              <a:ext uri="{FF2B5EF4-FFF2-40B4-BE49-F238E27FC236}">
                <a16:creationId xmlns:a16="http://schemas.microsoft.com/office/drawing/2014/main" id="{DEE089F8-2238-FAFA-A0CE-2A227AABEA07}"/>
              </a:ext>
            </a:extLst>
          </p:cNvPr>
          <p:cNvSpPr txBox="1"/>
          <p:nvPr/>
        </p:nvSpPr>
        <p:spPr>
          <a:xfrm>
            <a:off x="966424" y="1582003"/>
            <a:ext cx="10255976" cy="4708981"/>
          </a:xfrm>
          <a:prstGeom prst="rect">
            <a:avLst/>
          </a:prstGeom>
          <a:noFill/>
        </p:spPr>
        <p:txBody>
          <a:bodyPr wrap="square" rtlCol="0">
            <a:spAutoFit/>
          </a:bodyPr>
          <a:lstStyle/>
          <a:p>
            <a:r>
              <a:rPr lang="en-US" sz="3200" dirty="0">
                <a:solidFill>
                  <a:schemeClr val="bg1"/>
                </a:solidFill>
              </a:rPr>
              <a:t>We are not talking about:</a:t>
            </a:r>
          </a:p>
          <a:p>
            <a:pPr marL="571500" indent="-571500">
              <a:buFont typeface="Arial" panose="020B0604020202020204" pitchFamily="34" charset="0"/>
              <a:buChar char="•"/>
            </a:pPr>
            <a:r>
              <a:rPr lang="en-US" sz="3200" dirty="0">
                <a:solidFill>
                  <a:schemeClr val="bg1"/>
                </a:solidFill>
              </a:rPr>
              <a:t>Random Christians liking Sunday.</a:t>
            </a:r>
          </a:p>
          <a:p>
            <a:pPr marL="571500" indent="-571500">
              <a:buFont typeface="Arial" panose="020B0604020202020204" pitchFamily="34" charset="0"/>
              <a:buChar char="•"/>
            </a:pPr>
            <a:r>
              <a:rPr lang="en-US" sz="3200" dirty="0">
                <a:solidFill>
                  <a:schemeClr val="bg1"/>
                </a:solidFill>
              </a:rPr>
              <a:t>Private worship patterns.</a:t>
            </a:r>
          </a:p>
          <a:p>
            <a:endParaRPr lang="en-US" sz="1200" dirty="0">
              <a:solidFill>
                <a:schemeClr val="bg1"/>
              </a:solidFill>
            </a:endParaRPr>
          </a:p>
          <a:p>
            <a:r>
              <a:rPr lang="en-US" sz="3200" dirty="0">
                <a:solidFill>
                  <a:schemeClr val="bg1"/>
                </a:solidFill>
              </a:rPr>
              <a:t>We are talking about:</a:t>
            </a:r>
          </a:p>
          <a:p>
            <a:r>
              <a:rPr lang="en-US" sz="3200" b="1" dirty="0">
                <a:solidFill>
                  <a:schemeClr val="bg1"/>
                </a:solidFill>
              </a:rPr>
              <a:t>A.D. 321 — Constantine’s Sunday edict</a:t>
            </a:r>
            <a:endParaRPr lang="en-US" sz="3200" dirty="0">
              <a:solidFill>
                <a:schemeClr val="bg1"/>
              </a:solidFill>
            </a:endParaRPr>
          </a:p>
          <a:p>
            <a:pPr marL="457200" indent="-457200">
              <a:buFont typeface="Arial" panose="020B0604020202020204" pitchFamily="34" charset="0"/>
              <a:buChar char="•"/>
            </a:pPr>
            <a:r>
              <a:rPr lang="en-US" sz="3200" dirty="0">
                <a:solidFill>
                  <a:schemeClr val="bg1"/>
                </a:solidFill>
              </a:rPr>
              <a:t>Later imperial reinforcement</a:t>
            </a:r>
          </a:p>
          <a:p>
            <a:pPr marL="457200" indent="-457200">
              <a:buFont typeface="Arial" panose="020B0604020202020204" pitchFamily="34" charset="0"/>
              <a:buChar char="•"/>
            </a:pPr>
            <a:r>
              <a:rPr lang="en-US" sz="3200" dirty="0">
                <a:solidFill>
                  <a:schemeClr val="bg1"/>
                </a:solidFill>
              </a:rPr>
              <a:t>Church councils aligning doctrine with imperial authority</a:t>
            </a:r>
          </a:p>
          <a:p>
            <a:pPr marL="457200" indent="-457200">
              <a:buFont typeface="Arial" panose="020B0604020202020204" pitchFamily="34" charset="0"/>
              <a:buChar char="•"/>
            </a:pPr>
            <a:r>
              <a:rPr lang="en-US" sz="3200" dirty="0">
                <a:solidFill>
                  <a:schemeClr val="bg1"/>
                </a:solidFill>
              </a:rPr>
              <a:t>Gradual coercive power over dissenters</a:t>
            </a:r>
          </a:p>
        </p:txBody>
      </p:sp>
    </p:spTree>
    <p:extLst>
      <p:ext uri="{BB962C8B-B14F-4D97-AF65-F5344CB8AC3E}">
        <p14:creationId xmlns:p14="http://schemas.microsoft.com/office/powerpoint/2010/main" val="303745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10CC6-D573-85A6-0679-04B3833792D4}"/>
            </a:ext>
          </a:extLst>
        </p:cNvPr>
        <p:cNvGrpSpPr/>
        <p:nvPr/>
      </p:nvGrpSpPr>
      <p:grpSpPr>
        <a:xfrm>
          <a:off x="0" y="0"/>
          <a:ext cx="0" cy="0"/>
          <a:chOff x="0" y="0"/>
          <a:chExt cx="0" cy="0"/>
        </a:xfrm>
      </p:grpSpPr>
      <p:pic>
        <p:nvPicPr>
          <p:cNvPr id="10242" name="Picture 2" descr="Ancient Scripts: Rustic Capitals, Old and New Roman Cursive – Dartmouth  Ancient Books Lab">
            <a:extLst>
              <a:ext uri="{FF2B5EF4-FFF2-40B4-BE49-F238E27FC236}">
                <a16:creationId xmlns:a16="http://schemas.microsoft.com/office/drawing/2014/main" id="{4C6254AD-88D9-EC57-5759-35DC7886C0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57" t="14536" r="-157" b="30954"/>
          <a:stretch>
            <a:fillRect/>
          </a:stretch>
        </p:blipFill>
        <p:spPr bwMode="auto">
          <a:xfrm>
            <a:off x="26987" y="0"/>
            <a:ext cx="12161838"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BC0006BA-9427-A786-BD7E-480FE3B2BEFC}"/>
              </a:ext>
            </a:extLst>
          </p:cNvPr>
          <p:cNvSpPr>
            <a:spLocks noGrp="1"/>
          </p:cNvSpPr>
          <p:nvPr>
            <p:ph type="title"/>
          </p:nvPr>
        </p:nvSpPr>
        <p:spPr>
          <a:xfrm>
            <a:off x="882899" y="228600"/>
            <a:ext cx="10360501" cy="1295400"/>
          </a:xfrm>
          <a:solidFill>
            <a:srgbClr val="FFFF9D">
              <a:alpha val="60000"/>
            </a:srgbClr>
          </a:solidFill>
        </p:spPr>
        <p:txBody>
          <a:bodyPr>
            <a:noAutofit/>
          </a:bodyPr>
          <a:lstStyle/>
          <a:p>
            <a:pPr lvl="0"/>
            <a:r>
              <a:rPr lang="en-US" sz="4400" b="1" dirty="0">
                <a:solidFill>
                  <a:schemeClr val="bg1"/>
                </a:solidFill>
              </a:rPr>
              <a:t>the Sunday-law movement in the fourth century</a:t>
            </a:r>
            <a:endParaRPr lang="en-US" sz="23900" b="1" dirty="0">
              <a:solidFill>
                <a:schemeClr val="bg1"/>
              </a:solidFill>
            </a:endParaRPr>
          </a:p>
        </p:txBody>
      </p:sp>
      <p:sp>
        <p:nvSpPr>
          <p:cNvPr id="4" name="Title 12">
            <a:extLst>
              <a:ext uri="{FF2B5EF4-FFF2-40B4-BE49-F238E27FC236}">
                <a16:creationId xmlns:a16="http://schemas.microsoft.com/office/drawing/2014/main" id="{E790EE58-4132-EC5F-CFFA-DEA8C652AED5}"/>
              </a:ext>
            </a:extLst>
          </p:cNvPr>
          <p:cNvSpPr txBox="1">
            <a:spLocks/>
          </p:cNvSpPr>
          <p:nvPr/>
        </p:nvSpPr>
        <p:spPr>
          <a:xfrm>
            <a:off x="729734" y="1790131"/>
            <a:ext cx="10756344" cy="4191000"/>
          </a:xfrm>
          <a:prstGeom prst="rect">
            <a:avLst/>
          </a:prstGeom>
          <a:solidFill>
            <a:srgbClr val="FFFF9D">
              <a:alpha val="74902"/>
            </a:srgbClr>
          </a:solidFill>
          <a:effectLst/>
        </p:spPr>
        <p:txBody>
          <a:bodyPr vert="horz" lIns="121899" tIns="60949" rIns="121899" bIns="60949" rtlCol="0" anchor="b" anchorCtr="0">
            <a:no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r>
              <a:rPr lang="en-US" b="1" cap="none" dirty="0">
                <a:solidFill>
                  <a:schemeClr val="bg1"/>
                </a:solidFill>
                <a:latin typeface="+mn-lt"/>
              </a:rPr>
              <a:t>In 321, Emperor Constantine issued a civil decree:</a:t>
            </a:r>
          </a:p>
          <a:p>
            <a:r>
              <a:rPr lang="en-US" b="1" cap="none" dirty="0">
                <a:solidFill>
                  <a:schemeClr val="bg1"/>
                </a:solidFill>
                <a:latin typeface="+mn-lt"/>
              </a:rPr>
              <a:t>“On the venerable day of the Sun let the magistrates and people residing in cities rest…”</a:t>
            </a:r>
          </a:p>
          <a:p>
            <a:endParaRPr lang="en-US" b="1" cap="none" dirty="0">
              <a:solidFill>
                <a:schemeClr val="bg1"/>
              </a:solidFill>
              <a:latin typeface="+mn-lt"/>
            </a:endParaRPr>
          </a:p>
          <a:p>
            <a:pPr marL="571500" indent="-571500">
              <a:buFont typeface="Arial" panose="020B0604020202020204" pitchFamily="34" charset="0"/>
              <a:buChar char="•"/>
            </a:pPr>
            <a:r>
              <a:rPr lang="en-US" b="1" cap="none" dirty="0">
                <a:solidFill>
                  <a:schemeClr val="bg1"/>
                </a:solidFill>
                <a:latin typeface="+mn-lt"/>
              </a:rPr>
              <a:t>It was a civil law</a:t>
            </a:r>
          </a:p>
          <a:p>
            <a:pPr marL="571500" indent="-571500">
              <a:buFont typeface="Arial" panose="020B0604020202020204" pitchFamily="34" charset="0"/>
              <a:buChar char="•"/>
            </a:pPr>
            <a:r>
              <a:rPr lang="en-US" b="1" cap="none" dirty="0">
                <a:solidFill>
                  <a:schemeClr val="bg1"/>
                </a:solidFill>
                <a:latin typeface="+mn-lt"/>
              </a:rPr>
              <a:t>It used solar language</a:t>
            </a:r>
          </a:p>
          <a:p>
            <a:pPr marL="571500" indent="-571500">
              <a:buFont typeface="Arial" panose="020B0604020202020204" pitchFamily="34" charset="0"/>
              <a:buChar char="•"/>
            </a:pPr>
            <a:r>
              <a:rPr lang="en-US" b="1" cap="none" dirty="0">
                <a:solidFill>
                  <a:schemeClr val="bg1"/>
                </a:solidFill>
                <a:latin typeface="+mn-lt"/>
              </a:rPr>
              <a:t>It applied broadly (with agricultural exceptions)</a:t>
            </a:r>
          </a:p>
          <a:p>
            <a:pPr marL="571500" indent="-571500">
              <a:buFont typeface="Arial" panose="020B0604020202020204" pitchFamily="34" charset="0"/>
              <a:buChar char="•"/>
            </a:pPr>
            <a:r>
              <a:rPr lang="en-US" b="1" cap="none" dirty="0">
                <a:solidFill>
                  <a:schemeClr val="bg1"/>
                </a:solidFill>
                <a:latin typeface="+mn-lt"/>
              </a:rPr>
              <a:t>This was the first empire-wide civil Sunday law.</a:t>
            </a:r>
          </a:p>
        </p:txBody>
      </p:sp>
    </p:spTree>
    <p:extLst>
      <p:ext uri="{BB962C8B-B14F-4D97-AF65-F5344CB8AC3E}">
        <p14:creationId xmlns:p14="http://schemas.microsoft.com/office/powerpoint/2010/main" val="269648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2916A-584F-14BA-061D-E23D043746D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4F38936-1BB2-567E-B2DA-9CB05924128C}"/>
              </a:ext>
            </a:extLst>
          </p:cNvPr>
          <p:cNvPicPr>
            <a:picLocks noChangeAspect="1"/>
          </p:cNvPicPr>
          <p:nvPr/>
        </p:nvPicPr>
        <p:blipFill>
          <a:blip r:embed="rId2"/>
          <a:srcRect b="14937"/>
          <a:stretch>
            <a:fillRect/>
          </a:stretch>
        </p:blipFill>
        <p:spPr>
          <a:xfrm>
            <a:off x="-11825" y="-60789"/>
            <a:ext cx="12200649" cy="6918789"/>
          </a:xfrm>
          <a:prstGeom prst="rect">
            <a:avLst/>
          </a:prstGeom>
        </p:spPr>
      </p:pic>
      <p:sp>
        <p:nvSpPr>
          <p:cNvPr id="13" name="Title 12">
            <a:extLst>
              <a:ext uri="{FF2B5EF4-FFF2-40B4-BE49-F238E27FC236}">
                <a16:creationId xmlns:a16="http://schemas.microsoft.com/office/drawing/2014/main" id="{43822C92-FCF9-C46F-6DC2-89D44AAC59CF}"/>
              </a:ext>
            </a:extLst>
          </p:cNvPr>
          <p:cNvSpPr>
            <a:spLocks noGrp="1"/>
          </p:cNvSpPr>
          <p:nvPr>
            <p:ph type="title"/>
          </p:nvPr>
        </p:nvSpPr>
        <p:spPr>
          <a:xfrm>
            <a:off x="882899" y="228600"/>
            <a:ext cx="10360501" cy="1295400"/>
          </a:xfrm>
          <a:solidFill>
            <a:srgbClr val="D2C6BF">
              <a:alpha val="69804"/>
            </a:srgbClr>
          </a:solidFill>
        </p:spPr>
        <p:txBody>
          <a:bodyPr>
            <a:noAutofit/>
          </a:bodyPr>
          <a:lstStyle/>
          <a:p>
            <a:pPr lvl="0"/>
            <a:r>
              <a:rPr lang="en-US" sz="4400" b="1" dirty="0">
                <a:solidFill>
                  <a:schemeClr val="bg1"/>
                </a:solidFill>
              </a:rPr>
              <a:t>the Sunday-law movement in the fourth century</a:t>
            </a:r>
            <a:endParaRPr lang="en-US" sz="23900" b="1" dirty="0">
              <a:solidFill>
                <a:schemeClr val="bg1"/>
              </a:solidFill>
            </a:endParaRPr>
          </a:p>
        </p:txBody>
      </p:sp>
      <p:sp>
        <p:nvSpPr>
          <p:cNvPr id="2" name="TextBox 1">
            <a:extLst>
              <a:ext uri="{FF2B5EF4-FFF2-40B4-BE49-F238E27FC236}">
                <a16:creationId xmlns:a16="http://schemas.microsoft.com/office/drawing/2014/main" id="{6E93AEE8-AB06-A702-C2C7-38544003E1FB}"/>
              </a:ext>
            </a:extLst>
          </p:cNvPr>
          <p:cNvSpPr txBox="1"/>
          <p:nvPr/>
        </p:nvSpPr>
        <p:spPr>
          <a:xfrm>
            <a:off x="828492" y="1524000"/>
            <a:ext cx="10469313" cy="4912114"/>
          </a:xfrm>
          <a:prstGeom prst="rect">
            <a:avLst/>
          </a:prstGeom>
          <a:solidFill>
            <a:srgbClr val="D2C6BF">
              <a:alpha val="69804"/>
            </a:srgbClr>
          </a:solidFill>
        </p:spPr>
        <p:txBody>
          <a:bodyPr wrap="square" rtlCol="0">
            <a:spAutoFit/>
          </a:bodyPr>
          <a:lstStyle/>
          <a:p>
            <a:r>
              <a:rPr lang="en-US" sz="3600" b="1" dirty="0">
                <a:solidFill>
                  <a:schemeClr val="bg1"/>
                </a:solidFill>
              </a:rPr>
              <a:t>What happened next?  The pattern continued:</a:t>
            </a:r>
          </a:p>
          <a:p>
            <a:pPr marL="571500" indent="-571500">
              <a:buFont typeface="Arial" panose="020B0604020202020204" pitchFamily="34" charset="0"/>
              <a:buChar char="•"/>
            </a:pPr>
            <a:r>
              <a:rPr lang="en-US" sz="3600" b="1" dirty="0">
                <a:solidFill>
                  <a:schemeClr val="bg1"/>
                </a:solidFill>
              </a:rPr>
              <a:t>325 – Council of Nicaea (imperially convened)</a:t>
            </a:r>
          </a:p>
          <a:p>
            <a:pPr marL="571500" indent="-571500">
              <a:buFont typeface="Arial" panose="020B0604020202020204" pitchFamily="34" charset="0"/>
              <a:buChar char="•"/>
            </a:pPr>
            <a:r>
              <a:rPr lang="en-US" sz="3600" b="1" dirty="0">
                <a:solidFill>
                  <a:schemeClr val="bg1"/>
                </a:solidFill>
              </a:rPr>
              <a:t>364 – Council of Laodicea discourages Sabbath observance</a:t>
            </a:r>
          </a:p>
          <a:p>
            <a:pPr marL="571500" indent="-571500">
              <a:buFont typeface="Arial" panose="020B0604020202020204" pitchFamily="34" charset="0"/>
              <a:buChar char="•"/>
            </a:pPr>
            <a:r>
              <a:rPr lang="en-US" sz="3600" b="1" dirty="0">
                <a:solidFill>
                  <a:schemeClr val="bg1"/>
                </a:solidFill>
              </a:rPr>
              <a:t>386 – Stronger Sunday enforcement laws</a:t>
            </a:r>
          </a:p>
          <a:p>
            <a:pPr marL="571500" indent="-571500">
              <a:buFont typeface="Arial" panose="020B0604020202020204" pitchFamily="34" charset="0"/>
              <a:buChar char="•"/>
            </a:pPr>
            <a:r>
              <a:rPr lang="en-US" sz="3600" b="1" dirty="0">
                <a:solidFill>
                  <a:schemeClr val="bg1"/>
                </a:solidFill>
              </a:rPr>
              <a:t>Increasing penalties for dissent</a:t>
            </a:r>
          </a:p>
          <a:p>
            <a:r>
              <a:rPr lang="en-US" sz="3600" b="1" dirty="0">
                <a:solidFill>
                  <a:schemeClr val="bg1"/>
                </a:solidFill>
              </a:rPr>
              <a:t>Gradually:</a:t>
            </a:r>
          </a:p>
          <a:p>
            <a:r>
              <a:rPr lang="en-US" sz="3600" b="1" dirty="0">
                <a:solidFill>
                  <a:schemeClr val="bg1"/>
                </a:solidFill>
              </a:rPr>
              <a:t>Church authority + Civil power = Enforcement.</a:t>
            </a:r>
          </a:p>
          <a:p>
            <a:pPr>
              <a:lnSpc>
                <a:spcPct val="90000"/>
              </a:lnSpc>
            </a:pPr>
            <a:endParaRPr lang="en-US" sz="2800" dirty="0"/>
          </a:p>
        </p:txBody>
      </p:sp>
    </p:spTree>
    <p:extLst>
      <p:ext uri="{BB962C8B-B14F-4D97-AF65-F5344CB8AC3E}">
        <p14:creationId xmlns:p14="http://schemas.microsoft.com/office/powerpoint/2010/main" val="121010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8EC43-A7EF-0CC4-6AC6-3E4B6D443E13}"/>
            </a:ext>
          </a:extLst>
        </p:cNvPr>
        <p:cNvGrpSpPr/>
        <p:nvPr/>
      </p:nvGrpSpPr>
      <p:grpSpPr>
        <a:xfrm>
          <a:off x="0" y="0"/>
          <a:ext cx="0" cy="0"/>
          <a:chOff x="0" y="0"/>
          <a:chExt cx="0" cy="0"/>
        </a:xfrm>
      </p:grpSpPr>
      <p:pic>
        <p:nvPicPr>
          <p:cNvPr id="13315" name="Picture 3" descr="Papal supremacy - Wikipedia">
            <a:extLst>
              <a:ext uri="{FF2B5EF4-FFF2-40B4-BE49-F238E27FC236}">
                <a16:creationId xmlns:a16="http://schemas.microsoft.com/office/drawing/2014/main" id="{405F39C9-073C-AB16-3548-849B571F2E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4920"/>
          <a:stretch>
            <a:fillRect/>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ADFD1B30-CA00-B456-9B85-E32B59447112}"/>
              </a:ext>
            </a:extLst>
          </p:cNvPr>
          <p:cNvSpPr>
            <a:spLocks noGrp="1"/>
          </p:cNvSpPr>
          <p:nvPr>
            <p:ph type="title"/>
          </p:nvPr>
        </p:nvSpPr>
        <p:spPr>
          <a:xfrm>
            <a:off x="882899" y="228600"/>
            <a:ext cx="10360501" cy="1295400"/>
          </a:xfrm>
          <a:solidFill>
            <a:srgbClr val="E8CDA7">
              <a:alpha val="60000"/>
            </a:srgbClr>
          </a:solidFill>
        </p:spPr>
        <p:txBody>
          <a:bodyPr>
            <a:noAutofit/>
          </a:bodyPr>
          <a:lstStyle/>
          <a:p>
            <a:pPr lvl="0"/>
            <a:r>
              <a:rPr lang="en-US" sz="4400" b="1" dirty="0">
                <a:solidFill>
                  <a:schemeClr val="bg1"/>
                </a:solidFill>
              </a:rPr>
              <a:t>the Sunday-law movement in the fourth century</a:t>
            </a:r>
            <a:endParaRPr lang="en-US" sz="23900" b="1" dirty="0">
              <a:solidFill>
                <a:schemeClr val="bg1"/>
              </a:solidFill>
            </a:endParaRPr>
          </a:p>
        </p:txBody>
      </p:sp>
      <p:sp>
        <p:nvSpPr>
          <p:cNvPr id="2" name="TextBox 1">
            <a:extLst>
              <a:ext uri="{FF2B5EF4-FFF2-40B4-BE49-F238E27FC236}">
                <a16:creationId xmlns:a16="http://schemas.microsoft.com/office/drawing/2014/main" id="{2277FDBD-7760-B345-688B-C4BA5AC4FA29}"/>
              </a:ext>
            </a:extLst>
          </p:cNvPr>
          <p:cNvSpPr txBox="1"/>
          <p:nvPr/>
        </p:nvSpPr>
        <p:spPr>
          <a:xfrm>
            <a:off x="828492" y="1524000"/>
            <a:ext cx="10469313" cy="4524315"/>
          </a:xfrm>
          <a:prstGeom prst="rect">
            <a:avLst/>
          </a:prstGeom>
          <a:solidFill>
            <a:srgbClr val="E8CDA7">
              <a:alpha val="69804"/>
            </a:srgbClr>
          </a:solidFill>
        </p:spPr>
        <p:txBody>
          <a:bodyPr wrap="square" rtlCol="0">
            <a:spAutoFit/>
          </a:bodyPr>
          <a:lstStyle/>
          <a:p>
            <a:r>
              <a:rPr lang="en-US" sz="3600" b="1" dirty="0">
                <a:solidFill>
                  <a:schemeClr val="bg1"/>
                </a:solidFill>
              </a:rPr>
              <a:t>Recall that the first beast of Revelation 13 represents:</a:t>
            </a:r>
          </a:p>
          <a:p>
            <a:r>
              <a:rPr lang="en-US" sz="3600" b="1" dirty="0">
                <a:solidFill>
                  <a:schemeClr val="bg1"/>
                </a:solidFill>
              </a:rPr>
              <a:t>The medieval papal system</a:t>
            </a:r>
          </a:p>
          <a:p>
            <a:r>
              <a:rPr lang="en-US" sz="3600" b="1" dirty="0">
                <a:solidFill>
                  <a:schemeClr val="bg1"/>
                </a:solidFill>
              </a:rPr>
              <a:t>A religio-political power</a:t>
            </a:r>
          </a:p>
          <a:p>
            <a:r>
              <a:rPr lang="en-US" sz="3600" b="1" dirty="0">
                <a:solidFill>
                  <a:schemeClr val="bg1"/>
                </a:solidFill>
              </a:rPr>
              <a:t>Exercising civil authority in religious matters</a:t>
            </a:r>
          </a:p>
          <a:p>
            <a:r>
              <a:rPr lang="en-US" sz="3600" b="1" dirty="0">
                <a:solidFill>
                  <a:schemeClr val="bg1"/>
                </a:solidFill>
              </a:rPr>
              <a:t>Persecuting dissenters</a:t>
            </a:r>
          </a:p>
          <a:p>
            <a:r>
              <a:rPr lang="en-US" sz="3600" b="1" dirty="0">
                <a:solidFill>
                  <a:schemeClr val="bg1"/>
                </a:solidFill>
              </a:rPr>
              <a:t>That system did not suddenly appear in A.D. 321.</a:t>
            </a:r>
          </a:p>
          <a:p>
            <a:r>
              <a:rPr lang="en-US" sz="3600" b="1" dirty="0">
                <a:solidFill>
                  <a:schemeClr val="bg1"/>
                </a:solidFill>
              </a:rPr>
              <a:t>It developed over centuries.</a:t>
            </a:r>
          </a:p>
        </p:txBody>
      </p:sp>
    </p:spTree>
    <p:extLst>
      <p:ext uri="{BB962C8B-B14F-4D97-AF65-F5344CB8AC3E}">
        <p14:creationId xmlns:p14="http://schemas.microsoft.com/office/powerpoint/2010/main" val="238392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3F129-569F-4B66-7F82-2379EEB777B2}"/>
            </a:ext>
          </a:extLst>
        </p:cNvPr>
        <p:cNvGrpSpPr/>
        <p:nvPr/>
      </p:nvGrpSpPr>
      <p:grpSpPr>
        <a:xfrm>
          <a:off x="0" y="0"/>
          <a:ext cx="0" cy="0"/>
          <a:chOff x="0" y="0"/>
          <a:chExt cx="0" cy="0"/>
        </a:xfrm>
      </p:grpSpPr>
      <p:pic>
        <p:nvPicPr>
          <p:cNvPr id="14338" name="Picture 2" descr="Famous Medieval Popes | Medieval Chronicles">
            <a:extLst>
              <a:ext uri="{FF2B5EF4-FFF2-40B4-BE49-F238E27FC236}">
                <a16:creationId xmlns:a16="http://schemas.microsoft.com/office/drawing/2014/main" id="{25280D61-DC18-82EB-19F6-A0855AEA14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18" b="43131"/>
          <a:stretch>
            <a:fillRect/>
          </a:stretch>
        </p:blipFill>
        <p:spPr bwMode="auto">
          <a:xfrm>
            <a:off x="9441" y="0"/>
            <a:ext cx="12169941" cy="70104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0D11AD43-4524-A644-BD22-D5F82E3593BD}"/>
              </a:ext>
            </a:extLst>
          </p:cNvPr>
          <p:cNvSpPr>
            <a:spLocks noGrp="1"/>
          </p:cNvSpPr>
          <p:nvPr>
            <p:ph type="title"/>
          </p:nvPr>
        </p:nvSpPr>
        <p:spPr>
          <a:xfrm>
            <a:off x="882899" y="228600"/>
            <a:ext cx="10360501" cy="1295400"/>
          </a:xfrm>
          <a:solidFill>
            <a:srgbClr val="F6ECDE">
              <a:alpha val="69804"/>
            </a:srgbClr>
          </a:solidFill>
        </p:spPr>
        <p:txBody>
          <a:bodyPr>
            <a:noAutofit/>
          </a:bodyPr>
          <a:lstStyle/>
          <a:p>
            <a:pPr lvl="0"/>
            <a:r>
              <a:rPr lang="en-US" sz="4400" b="1" dirty="0">
                <a:solidFill>
                  <a:schemeClr val="bg1"/>
                </a:solidFill>
              </a:rPr>
              <a:t>the Sunday-law movement in the fourth century</a:t>
            </a:r>
            <a:endParaRPr lang="en-US" sz="23900" b="1" dirty="0">
              <a:solidFill>
                <a:schemeClr val="bg1"/>
              </a:solidFill>
            </a:endParaRPr>
          </a:p>
        </p:txBody>
      </p:sp>
      <p:sp>
        <p:nvSpPr>
          <p:cNvPr id="2" name="TextBox 1">
            <a:extLst>
              <a:ext uri="{FF2B5EF4-FFF2-40B4-BE49-F238E27FC236}">
                <a16:creationId xmlns:a16="http://schemas.microsoft.com/office/drawing/2014/main" id="{61118329-765D-18F9-C688-B158CFE908F7}"/>
              </a:ext>
            </a:extLst>
          </p:cNvPr>
          <p:cNvSpPr txBox="1"/>
          <p:nvPr/>
        </p:nvSpPr>
        <p:spPr>
          <a:xfrm>
            <a:off x="882899" y="2005042"/>
            <a:ext cx="10360501" cy="4524315"/>
          </a:xfrm>
          <a:prstGeom prst="rect">
            <a:avLst/>
          </a:prstGeom>
          <a:solidFill>
            <a:srgbClr val="F6ECDE">
              <a:alpha val="69804"/>
            </a:srgbClr>
          </a:solidFill>
        </p:spPr>
        <p:txBody>
          <a:bodyPr wrap="square" rtlCol="0">
            <a:spAutoFit/>
          </a:bodyPr>
          <a:lstStyle/>
          <a:p>
            <a:r>
              <a:rPr lang="en-US" sz="3600" b="1" dirty="0">
                <a:solidFill>
                  <a:schemeClr val="bg1"/>
                </a:solidFill>
              </a:rPr>
              <a:t>The Sunday law was one early manifestation of the church-state union that eventually matured into the medieval papal system (the beast).</a:t>
            </a:r>
          </a:p>
          <a:p>
            <a:r>
              <a:rPr lang="en-US" sz="3600" b="1" dirty="0">
                <a:solidFill>
                  <a:schemeClr val="bg1"/>
                </a:solidFill>
              </a:rPr>
              <a:t>In other words:</a:t>
            </a:r>
          </a:p>
          <a:p>
            <a:r>
              <a:rPr lang="en-US" sz="3600" b="1" dirty="0">
                <a:solidFill>
                  <a:schemeClr val="bg1"/>
                </a:solidFill>
              </a:rPr>
              <a:t>The beast grows out of the union of church and state.</a:t>
            </a:r>
          </a:p>
          <a:p>
            <a:r>
              <a:rPr lang="en-US" sz="3600" b="1" dirty="0">
                <a:solidFill>
                  <a:schemeClr val="bg1"/>
                </a:solidFill>
              </a:rPr>
              <a:t>The Sunday law in 321 is evidence of that union taking shape.</a:t>
            </a:r>
          </a:p>
        </p:txBody>
      </p:sp>
    </p:spTree>
    <p:extLst>
      <p:ext uri="{BB962C8B-B14F-4D97-AF65-F5344CB8AC3E}">
        <p14:creationId xmlns:p14="http://schemas.microsoft.com/office/powerpoint/2010/main" val="339110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3CFAE-521E-C65B-A298-98F6C2EDF1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2E35A1-29BB-33BC-0E4B-00A0A38E01F6}"/>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779D6584-D39D-A013-E933-56366E5D3564}"/>
              </a:ext>
            </a:extLst>
          </p:cNvPr>
          <p:cNvSpPr>
            <a:spLocks noGrp="1"/>
          </p:cNvSpPr>
          <p:nvPr>
            <p:ph idx="1"/>
          </p:nvPr>
        </p:nvSpPr>
        <p:spPr/>
        <p:txBody>
          <a:bodyPr>
            <a:normAutofit/>
          </a:bodyPr>
          <a:lstStyle/>
          <a:p>
            <a:pPr marL="0" indent="0">
              <a:buNone/>
            </a:pPr>
            <a:r>
              <a:rPr lang="en-US" sz="3600" dirty="0">
                <a:solidFill>
                  <a:srgbClr val="F6ECDE"/>
                </a:solidFill>
              </a:rPr>
              <a:t>Everyone in your entire family shall participate in this holy work: thy son, thy daughter, thy manservant and thy maidservant, even thy cattle or the stranger who happens to reside within your gate. If ye are a pastor’s spouse or pastor’s child, thou shall be guilt-tripped into this Lord’s work threefold.</a:t>
            </a:r>
          </a:p>
        </p:txBody>
      </p:sp>
    </p:spTree>
    <p:extLst>
      <p:ext uri="{BB962C8B-B14F-4D97-AF65-F5344CB8AC3E}">
        <p14:creationId xmlns:p14="http://schemas.microsoft.com/office/powerpoint/2010/main" val="6785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2B9E8-46D6-E0C9-7A6C-E28AEC49AC9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8A4BAC8-D2A6-3816-59A0-956D4B004C97}"/>
              </a:ext>
            </a:extLst>
          </p:cNvPr>
          <p:cNvSpPr>
            <a:spLocks noGrp="1"/>
          </p:cNvSpPr>
          <p:nvPr>
            <p:ph type="title"/>
          </p:nvPr>
        </p:nvSpPr>
        <p:spPr>
          <a:xfrm>
            <a:off x="774065" y="228600"/>
            <a:ext cx="10900684" cy="2209800"/>
          </a:xfrm>
        </p:spPr>
        <p:txBody>
          <a:bodyPr>
            <a:noAutofit/>
          </a:bodyPr>
          <a:lstStyle/>
          <a:p>
            <a:pPr lvl="0"/>
            <a:r>
              <a:rPr lang="en-US" sz="5400" dirty="0"/>
              <a:t>21. What will just as surely grow out of this Sunday-law movement in our day?</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2C4A24B6-C699-964A-3865-6685AF587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D2A496B-3FDF-53B4-7D50-845E321DA5F6}"/>
              </a:ext>
            </a:extLst>
          </p:cNvPr>
          <p:cNvSpPr txBox="1"/>
          <p:nvPr/>
        </p:nvSpPr>
        <p:spPr>
          <a:xfrm>
            <a:off x="843439" y="2819400"/>
            <a:ext cx="6418262" cy="1938992"/>
          </a:xfrm>
          <a:prstGeom prst="rect">
            <a:avLst/>
          </a:prstGeom>
          <a:noFill/>
        </p:spPr>
        <p:txBody>
          <a:bodyPr wrap="square" rtlCol="0">
            <a:spAutoFit/>
          </a:bodyPr>
          <a:lstStyle/>
          <a:p>
            <a:pPr lvl="0"/>
            <a:r>
              <a:rPr lang="en-US" sz="6000" b="1" dirty="0"/>
              <a:t>Answer:</a:t>
            </a:r>
            <a:r>
              <a:rPr lang="en-US" sz="6000" dirty="0"/>
              <a:t> The image of the beast.</a:t>
            </a:r>
          </a:p>
        </p:txBody>
      </p:sp>
    </p:spTree>
    <p:extLst>
      <p:ext uri="{BB962C8B-B14F-4D97-AF65-F5344CB8AC3E}">
        <p14:creationId xmlns:p14="http://schemas.microsoft.com/office/powerpoint/2010/main" val="211148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221A-D707-AE67-72EB-634922E0670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3A04E1E-75C3-E013-C641-321C0CC053AF}"/>
              </a:ext>
            </a:extLst>
          </p:cNvPr>
          <p:cNvSpPr>
            <a:spLocks noGrp="1"/>
          </p:cNvSpPr>
          <p:nvPr>
            <p:ph type="title"/>
          </p:nvPr>
        </p:nvSpPr>
        <p:spPr>
          <a:xfrm>
            <a:off x="774065" y="228600"/>
            <a:ext cx="10900684" cy="2590800"/>
          </a:xfrm>
        </p:spPr>
        <p:txBody>
          <a:bodyPr>
            <a:noAutofit/>
          </a:bodyPr>
          <a:lstStyle/>
          <a:p>
            <a:pPr lvl="0"/>
            <a:r>
              <a:rPr lang="en-US" sz="8000" dirty="0"/>
              <a:t>22.  What did the beast do?</a:t>
            </a:r>
            <a:endParaRPr lang="en-US" sz="148100" dirty="0"/>
          </a:p>
        </p:txBody>
      </p:sp>
      <p:pic>
        <p:nvPicPr>
          <p:cNvPr id="2052" name="Picture 4" descr="213,000+ Question Mark Stock Photos, Pictures &amp; Royalty-Free ...">
            <a:extLst>
              <a:ext uri="{FF2B5EF4-FFF2-40B4-BE49-F238E27FC236}">
                <a16:creationId xmlns:a16="http://schemas.microsoft.com/office/drawing/2014/main" id="{BCB0E437-6761-AA26-037C-FD5BCA6798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8A290E6-3036-470A-F0E2-F3AAF8DB6FB4}"/>
              </a:ext>
            </a:extLst>
          </p:cNvPr>
          <p:cNvSpPr txBox="1"/>
          <p:nvPr/>
        </p:nvSpPr>
        <p:spPr>
          <a:xfrm>
            <a:off x="843439" y="2743200"/>
            <a:ext cx="6418262" cy="3416320"/>
          </a:xfrm>
          <a:prstGeom prst="rect">
            <a:avLst/>
          </a:prstGeom>
          <a:noFill/>
        </p:spPr>
        <p:txBody>
          <a:bodyPr wrap="square" rtlCol="0">
            <a:spAutoFit/>
          </a:bodyPr>
          <a:lstStyle/>
          <a:p>
            <a:pPr lvl="0"/>
            <a:r>
              <a:rPr lang="en-US" sz="5400" b="1" dirty="0"/>
              <a:t>Answer:</a:t>
            </a:r>
            <a:r>
              <a:rPr lang="en-US" sz="5400" dirty="0"/>
              <a:t> He made war with the saints.</a:t>
            </a:r>
            <a:br>
              <a:rPr lang="en-US" sz="5400" dirty="0"/>
            </a:br>
            <a:r>
              <a:rPr lang="en-US" sz="5400" i="1" dirty="0"/>
              <a:t>Revelation 13:7; Daniel 7:21, 25</a:t>
            </a:r>
            <a:endParaRPr lang="en-US" sz="13800" dirty="0"/>
          </a:p>
        </p:txBody>
      </p:sp>
    </p:spTree>
    <p:extLst>
      <p:ext uri="{BB962C8B-B14F-4D97-AF65-F5344CB8AC3E}">
        <p14:creationId xmlns:p14="http://schemas.microsoft.com/office/powerpoint/2010/main" val="292947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DAC3B-BD99-6FCE-4A86-0EF90EAE1C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5D6F42-877E-6226-CA0C-56F0576D79A4}"/>
              </a:ext>
            </a:extLst>
          </p:cNvPr>
          <p:cNvSpPr>
            <a:spLocks noGrp="1"/>
          </p:cNvSpPr>
          <p:nvPr>
            <p:ph type="body" sz="half" idx="2"/>
          </p:nvPr>
        </p:nvSpPr>
        <p:spPr>
          <a:xfrm>
            <a:off x="7759699" y="1651000"/>
            <a:ext cx="4354513" cy="4800600"/>
          </a:xfrm>
        </p:spPr>
        <p:txBody>
          <a:bodyPr>
            <a:noAutofit/>
          </a:bodyPr>
          <a:lstStyle/>
          <a:p>
            <a:r>
              <a:rPr lang="en-US" sz="3600" b="1" baseline="30000" dirty="0"/>
              <a:t>7 </a:t>
            </a:r>
            <a:r>
              <a:rPr lang="en-US" sz="3600" dirty="0"/>
              <a:t>And it was given unto him to make war with the saints, and to overcome them: and power was given him over all kindreds, and tongues, and nations.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7723152-ABDD-1D9D-0A90-6D85293A1043}"/>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13:7</a:t>
            </a:r>
            <a:endParaRPr lang="en-US" sz="6000" dirty="0"/>
          </a:p>
        </p:txBody>
      </p:sp>
      <p:pic>
        <p:nvPicPr>
          <p:cNvPr id="15362" name="Picture 2" descr="Heresy: What Is A Heretic And Why Did It Matter In The Middle Ages? |  HistoryExtra">
            <a:extLst>
              <a:ext uri="{FF2B5EF4-FFF2-40B4-BE49-F238E27FC236}">
                <a16:creationId xmlns:a16="http://schemas.microsoft.com/office/drawing/2014/main" id="{F25D9EE7-6665-EC00-A14D-E9E0322D3D7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493" r="18035"/>
          <a:stretch>
            <a:fillRect/>
          </a:stretch>
        </p:blipFill>
        <p:spPr bwMode="auto">
          <a:xfrm>
            <a:off x="303213" y="309181"/>
            <a:ext cx="7086600" cy="623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5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E3551-7704-3A2A-0E4B-7B8EF25B405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6235F25-10AE-FF98-2A69-88F9CC9E2B21}"/>
              </a:ext>
            </a:extLst>
          </p:cNvPr>
          <p:cNvSpPr>
            <a:spLocks noGrp="1"/>
          </p:cNvSpPr>
          <p:nvPr>
            <p:ph type="body" sz="half" idx="2"/>
          </p:nvPr>
        </p:nvSpPr>
        <p:spPr>
          <a:xfrm>
            <a:off x="7759699" y="2209800"/>
            <a:ext cx="4125913" cy="4241800"/>
          </a:xfrm>
        </p:spPr>
        <p:txBody>
          <a:bodyPr>
            <a:noAutofit/>
          </a:bodyPr>
          <a:lstStyle/>
          <a:p>
            <a:r>
              <a:rPr lang="en-US" sz="4400" b="1" baseline="30000" dirty="0"/>
              <a:t>21 </a:t>
            </a:r>
            <a:r>
              <a:rPr lang="en-US" sz="4400" dirty="0"/>
              <a:t>I beheld, and the same horn made war with the saints, and prevailed against them;</a:t>
            </a:r>
            <a:endParaRPr lang="en-US" sz="277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E53B36-4FE6-FE5D-36D0-6BD99C5102C2}"/>
              </a:ext>
            </a:extLst>
          </p:cNvPr>
          <p:cNvSpPr>
            <a:spLocks noGrp="1"/>
          </p:cNvSpPr>
          <p:nvPr>
            <p:ph type="title"/>
          </p:nvPr>
        </p:nvSpPr>
        <p:spPr>
          <a:xfrm>
            <a:off x="7770812" y="228600"/>
            <a:ext cx="4114800" cy="1752600"/>
          </a:xfrm>
        </p:spPr>
        <p:txBody>
          <a:bodyPr/>
          <a:lstStyle/>
          <a:p>
            <a:r>
              <a:rPr lang="en-US" sz="6600" dirty="0"/>
              <a:t>Daniel</a:t>
            </a:r>
            <a:br>
              <a:rPr lang="en-US" sz="6600" dirty="0"/>
            </a:br>
            <a:r>
              <a:rPr lang="en-US" sz="6600" dirty="0"/>
              <a:t>7:21, 25</a:t>
            </a:r>
            <a:endParaRPr lang="en-US" sz="8000" dirty="0"/>
          </a:p>
        </p:txBody>
      </p:sp>
      <p:pic>
        <p:nvPicPr>
          <p:cNvPr id="17410" name="Picture 2" descr="Historical Wood Print featuring the photograph Inquisition Instrument Of Torture by Prisma Archivo">
            <a:extLst>
              <a:ext uri="{FF2B5EF4-FFF2-40B4-BE49-F238E27FC236}">
                <a16:creationId xmlns:a16="http://schemas.microsoft.com/office/drawing/2014/main" id="{FFB6B9E9-75BA-5742-8703-6EB8604CE52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6067" r="11429" b="16311"/>
          <a:stretch>
            <a:fillRect/>
          </a:stretch>
        </p:blipFill>
        <p:spPr bwMode="auto">
          <a:xfrm>
            <a:off x="309059" y="228600"/>
            <a:ext cx="70865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39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1B7F-2E7B-2BC2-C607-B2F83500847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3CF9C5-96BB-6DFB-ABE2-AE3EF152A6F8}"/>
              </a:ext>
            </a:extLst>
          </p:cNvPr>
          <p:cNvSpPr>
            <a:spLocks noGrp="1"/>
          </p:cNvSpPr>
          <p:nvPr>
            <p:ph type="body" sz="half" idx="2"/>
          </p:nvPr>
        </p:nvSpPr>
        <p:spPr>
          <a:xfrm>
            <a:off x="7759699" y="1981200"/>
            <a:ext cx="4125913" cy="4470400"/>
          </a:xfrm>
        </p:spPr>
        <p:txBody>
          <a:bodyPr>
            <a:noAutofit/>
          </a:bodyPr>
          <a:lstStyle/>
          <a:p>
            <a:r>
              <a:rPr lang="en-US" sz="3000" b="1" baseline="30000" dirty="0"/>
              <a:t>25 </a:t>
            </a:r>
            <a:r>
              <a:rPr lang="en-US" sz="3000" dirty="0"/>
              <a:t>And he shall speak great words against the most High, and shall wear out the saints of the most High, and think to change times and laws: and they shall be given into his hand until a time and times and the dividing of time.</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AE35918-7F62-C94B-F01E-D425FD8F86C8}"/>
              </a:ext>
            </a:extLst>
          </p:cNvPr>
          <p:cNvSpPr>
            <a:spLocks noGrp="1"/>
          </p:cNvSpPr>
          <p:nvPr>
            <p:ph type="title"/>
          </p:nvPr>
        </p:nvSpPr>
        <p:spPr>
          <a:xfrm>
            <a:off x="7770812" y="228600"/>
            <a:ext cx="4114800" cy="1752600"/>
          </a:xfrm>
        </p:spPr>
        <p:txBody>
          <a:bodyPr/>
          <a:lstStyle/>
          <a:p>
            <a:r>
              <a:rPr lang="en-US" sz="6600" dirty="0"/>
              <a:t>Daniel</a:t>
            </a:r>
            <a:br>
              <a:rPr lang="en-US" sz="6600" dirty="0"/>
            </a:br>
            <a:r>
              <a:rPr lang="en-US" sz="6600" dirty="0"/>
              <a:t>7:21, 25</a:t>
            </a:r>
            <a:endParaRPr lang="en-US" sz="8000" dirty="0"/>
          </a:p>
        </p:txBody>
      </p:sp>
      <p:pic>
        <p:nvPicPr>
          <p:cNvPr id="18434" name="Picture 2" descr="Monday: The Little Horn | Sabbath School Net">
            <a:extLst>
              <a:ext uri="{FF2B5EF4-FFF2-40B4-BE49-F238E27FC236}">
                <a16:creationId xmlns:a16="http://schemas.microsoft.com/office/drawing/2014/main" id="{C2DD04E2-C5BB-8056-9BE0-628A9D4B0F2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344" t="174" r="13360" b="-174"/>
          <a:stretch>
            <a:fillRect/>
          </a:stretch>
        </p:blipFill>
        <p:spPr bwMode="auto">
          <a:xfrm>
            <a:off x="379412" y="228600"/>
            <a:ext cx="6955366" cy="641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6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6AFAE-E685-2421-FE78-62A013C3AFF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1B71780-85AD-9300-B002-867FDCFB08D6}"/>
              </a:ext>
            </a:extLst>
          </p:cNvPr>
          <p:cNvSpPr>
            <a:spLocks noGrp="1"/>
          </p:cNvSpPr>
          <p:nvPr>
            <p:ph type="title"/>
          </p:nvPr>
        </p:nvSpPr>
        <p:spPr>
          <a:xfrm>
            <a:off x="774065" y="228600"/>
            <a:ext cx="10900684" cy="1905000"/>
          </a:xfrm>
        </p:spPr>
        <p:txBody>
          <a:bodyPr>
            <a:noAutofit/>
          </a:bodyPr>
          <a:lstStyle/>
          <a:p>
            <a:pPr lvl="0"/>
            <a:r>
              <a:rPr lang="en-US" sz="6600" dirty="0"/>
              <a:t>23.  What will the image of the beast do?</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D4E77AA0-2CAA-2253-64C3-387E5C3AD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60A0CD-9DD2-6C74-134F-9489B2394C8E}"/>
              </a:ext>
            </a:extLst>
          </p:cNvPr>
          <p:cNvSpPr txBox="1"/>
          <p:nvPr/>
        </p:nvSpPr>
        <p:spPr>
          <a:xfrm>
            <a:off x="774065" y="2286000"/>
            <a:ext cx="6418262" cy="923330"/>
          </a:xfrm>
          <a:prstGeom prst="rect">
            <a:avLst/>
          </a:prstGeom>
          <a:noFill/>
        </p:spPr>
        <p:txBody>
          <a:bodyPr wrap="square" rtlCol="0">
            <a:spAutoFit/>
          </a:bodyPr>
          <a:lstStyle/>
          <a:p>
            <a:pPr lvl="0"/>
            <a:r>
              <a:rPr lang="en-US" sz="5400" i="1" dirty="0"/>
              <a:t>Revelation 13:16, 17</a:t>
            </a:r>
            <a:endParaRPr lang="en-US" sz="5400" dirty="0"/>
          </a:p>
        </p:txBody>
      </p:sp>
    </p:spTree>
    <p:extLst>
      <p:ext uri="{BB962C8B-B14F-4D97-AF65-F5344CB8AC3E}">
        <p14:creationId xmlns:p14="http://schemas.microsoft.com/office/powerpoint/2010/main" val="167461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366D-CDE7-CA0A-6EBD-62609E72603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779933B-33BD-3914-EC52-064096C7F0ED}"/>
              </a:ext>
            </a:extLst>
          </p:cNvPr>
          <p:cNvSpPr>
            <a:spLocks noGrp="1"/>
          </p:cNvSpPr>
          <p:nvPr>
            <p:ph type="body" sz="half" idx="2"/>
          </p:nvPr>
        </p:nvSpPr>
        <p:spPr>
          <a:xfrm>
            <a:off x="7759699" y="1651000"/>
            <a:ext cx="4202113" cy="4800600"/>
          </a:xfrm>
        </p:spPr>
        <p:txBody>
          <a:bodyPr>
            <a:noAutofit/>
          </a:bodyPr>
          <a:lstStyle/>
          <a:p>
            <a:r>
              <a:rPr lang="en-US" sz="4000" b="1" baseline="30000" dirty="0"/>
              <a:t>16 </a:t>
            </a:r>
            <a:r>
              <a:rPr lang="en-US" sz="4000" dirty="0"/>
              <a:t>And he </a:t>
            </a:r>
            <a:r>
              <a:rPr lang="en-US" sz="4000" dirty="0" err="1"/>
              <a:t>causeth</a:t>
            </a:r>
            <a:r>
              <a:rPr lang="en-US" sz="4000" dirty="0"/>
              <a:t> all, both small and great, rich and poor, free and bond, to receive a mark in their right hand, or in their foreheads: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4960D3D-AC6F-9E42-98D9-5E8FE6980A95}"/>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13:16, 17</a:t>
            </a:r>
            <a:endParaRPr lang="en-US" sz="6000" dirty="0"/>
          </a:p>
        </p:txBody>
      </p:sp>
      <p:pic>
        <p:nvPicPr>
          <p:cNvPr id="19460" name="Picture 4" descr="Put a Mark on the Foreheads”—Ezekiel 9:4">
            <a:extLst>
              <a:ext uri="{FF2B5EF4-FFF2-40B4-BE49-F238E27FC236}">
                <a16:creationId xmlns:a16="http://schemas.microsoft.com/office/drawing/2014/main" id="{C7BEA512-2F28-D936-D227-B4F9094228F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3843" t="2212" r="14398" b="6209"/>
          <a:stretch>
            <a:fillRect/>
          </a:stretch>
        </p:blipFill>
        <p:spPr bwMode="auto">
          <a:xfrm>
            <a:off x="322069" y="342900"/>
            <a:ext cx="6977268"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14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EACBD-75CA-205F-803F-5FD166887D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54B15E5-4DB1-B1F9-60DF-2C5BBD7027BC}"/>
              </a:ext>
            </a:extLst>
          </p:cNvPr>
          <p:cNvSpPr>
            <a:spLocks noGrp="1"/>
          </p:cNvSpPr>
          <p:nvPr>
            <p:ph type="body" sz="half" idx="2"/>
          </p:nvPr>
        </p:nvSpPr>
        <p:spPr>
          <a:xfrm>
            <a:off x="7759699" y="1651000"/>
            <a:ext cx="4202113" cy="4800600"/>
          </a:xfrm>
        </p:spPr>
        <p:txBody>
          <a:bodyPr>
            <a:noAutofit/>
          </a:bodyPr>
          <a:lstStyle/>
          <a:p>
            <a:r>
              <a:rPr lang="en-US" sz="4000" b="1" baseline="30000" dirty="0"/>
              <a:t>17 </a:t>
            </a:r>
            <a:r>
              <a:rPr lang="en-US" sz="4000" dirty="0"/>
              <a:t>And that no man might buy or sell, save he that had the mark, or the name of the beast, or the number of his name.</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4A63AAE-571A-3AF9-E809-1E9B713F9610}"/>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13:16, 17</a:t>
            </a:r>
            <a:endParaRPr lang="en-US" sz="6000" dirty="0"/>
          </a:p>
        </p:txBody>
      </p:sp>
      <p:pic>
        <p:nvPicPr>
          <p:cNvPr id="20482" name="Picture 2" descr="The Mark We Leave - The Last Word On Nothing">
            <a:extLst>
              <a:ext uri="{FF2B5EF4-FFF2-40B4-BE49-F238E27FC236}">
                <a16:creationId xmlns:a16="http://schemas.microsoft.com/office/drawing/2014/main" id="{C69CA4B1-E0A3-A937-42BD-844F1BC165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9012" y="381000"/>
            <a:ext cx="5867400" cy="6234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63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73C5-65FB-FFD4-BC46-B3D2C473D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13778-716E-64F3-BD1A-CB07D6BA9CC7}"/>
              </a:ext>
            </a:extLst>
          </p:cNvPr>
          <p:cNvSpPr>
            <a:spLocks noGrp="1"/>
          </p:cNvSpPr>
          <p:nvPr>
            <p:ph type="title"/>
          </p:nvPr>
        </p:nvSpPr>
        <p:spPr>
          <a:xfrm>
            <a:off x="7770812" y="228600"/>
            <a:ext cx="4175115" cy="1219199"/>
          </a:xfrm>
        </p:spPr>
        <p:txBody>
          <a:bodyPr/>
          <a:lstStyle/>
          <a:p>
            <a:r>
              <a:rPr lang="en-US" sz="4000" dirty="0"/>
              <a:t>The Image of the Beast</a:t>
            </a:r>
          </a:p>
        </p:txBody>
      </p:sp>
      <p:sp>
        <p:nvSpPr>
          <p:cNvPr id="3" name="Content Placeholder 2">
            <a:extLst>
              <a:ext uri="{FF2B5EF4-FFF2-40B4-BE49-F238E27FC236}">
                <a16:creationId xmlns:a16="http://schemas.microsoft.com/office/drawing/2014/main" id="{2B514226-0D65-597A-902B-A60B07475109}"/>
              </a:ext>
            </a:extLst>
          </p:cNvPr>
          <p:cNvSpPr>
            <a:spLocks noGrp="1"/>
          </p:cNvSpPr>
          <p:nvPr>
            <p:ph idx="1"/>
          </p:nvPr>
        </p:nvSpPr>
        <p:spPr/>
        <p:txBody>
          <a:bodyPr>
            <a:normAutofit lnSpcReduction="10000"/>
          </a:bodyPr>
          <a:lstStyle/>
          <a:p>
            <a:pPr marL="0" indent="0">
              <a:buNone/>
            </a:pPr>
            <a:r>
              <a:rPr lang="en-US" sz="4800" dirty="0">
                <a:solidFill>
                  <a:srgbClr val="FFCC66"/>
                </a:solidFill>
              </a:rPr>
              <a:t>Elgin Sunday-law Convention</a:t>
            </a:r>
          </a:p>
          <a:p>
            <a:pPr marL="0" indent="0">
              <a:buNone/>
            </a:pPr>
            <a:r>
              <a:rPr lang="en-US" sz="5200" dirty="0"/>
              <a:t>“Resolved, That we give our patronage to such business men, manufacturers, and laborers as observe the Sabbath [Sunday].”</a:t>
            </a:r>
          </a:p>
        </p:txBody>
      </p:sp>
      <p:pic>
        <p:nvPicPr>
          <p:cNvPr id="22530" name="Picture 2" descr="Part 2 – 1888 General Conference">
            <a:extLst>
              <a:ext uri="{FF2B5EF4-FFF2-40B4-BE49-F238E27FC236}">
                <a16:creationId xmlns:a16="http://schemas.microsoft.com/office/drawing/2014/main" id="{35777AFB-8F37-7217-1DB3-34E5C7D94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6777" y="1676400"/>
            <a:ext cx="4412882" cy="4481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3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DA345-3AC4-77FB-A6E9-23AD553DE44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F054BDC-7E85-EBCC-6BA9-1161B60C3174}"/>
              </a:ext>
            </a:extLst>
          </p:cNvPr>
          <p:cNvSpPr>
            <a:spLocks noGrp="1"/>
          </p:cNvSpPr>
          <p:nvPr>
            <p:ph type="title"/>
          </p:nvPr>
        </p:nvSpPr>
        <p:spPr>
          <a:xfrm>
            <a:off x="774065" y="228600"/>
            <a:ext cx="10900684" cy="2514600"/>
          </a:xfrm>
        </p:spPr>
        <p:txBody>
          <a:bodyPr>
            <a:noAutofit/>
          </a:bodyPr>
          <a:lstStyle/>
          <a:p>
            <a:pPr lvl="0"/>
            <a:r>
              <a:rPr lang="en-US" sz="5400" dirty="0"/>
              <a:t>24.  What further will the image of the beast endeavor to do?</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E35BFF6-E251-1038-E5C5-913A86E777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AD270DB-8C58-BFE8-D996-4BC98009CE5E}"/>
              </a:ext>
            </a:extLst>
          </p:cNvPr>
          <p:cNvSpPr txBox="1"/>
          <p:nvPr/>
        </p:nvSpPr>
        <p:spPr>
          <a:xfrm>
            <a:off x="774065" y="3093080"/>
            <a:ext cx="6418262" cy="923330"/>
          </a:xfrm>
          <a:prstGeom prst="rect">
            <a:avLst/>
          </a:prstGeom>
          <a:noFill/>
        </p:spPr>
        <p:txBody>
          <a:bodyPr wrap="square" rtlCol="0">
            <a:spAutoFit/>
          </a:bodyPr>
          <a:lstStyle/>
          <a:p>
            <a:pPr lvl="0"/>
            <a:r>
              <a:rPr lang="en-US" sz="5400" i="1" dirty="0"/>
              <a:t>Revelation 13:15</a:t>
            </a:r>
            <a:endParaRPr lang="en-US" sz="5400" dirty="0"/>
          </a:p>
        </p:txBody>
      </p:sp>
    </p:spTree>
    <p:extLst>
      <p:ext uri="{BB962C8B-B14F-4D97-AF65-F5344CB8AC3E}">
        <p14:creationId xmlns:p14="http://schemas.microsoft.com/office/powerpoint/2010/main" val="116560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87DAD-D08F-F0C1-8D2F-E451D143DB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1DCF78-1A95-7781-2896-C3B264DD2BFE}"/>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9B51C22E-C275-61CD-160F-C168AC05865B}"/>
              </a:ext>
            </a:extLst>
          </p:cNvPr>
          <p:cNvSpPr>
            <a:spLocks noGrp="1"/>
          </p:cNvSpPr>
          <p:nvPr>
            <p:ph idx="1"/>
          </p:nvPr>
        </p:nvSpPr>
        <p:spPr/>
        <p:txBody>
          <a:bodyPr>
            <a:normAutofit lnSpcReduction="10000"/>
          </a:bodyPr>
          <a:lstStyle/>
          <a:p>
            <a:pPr marL="0" indent="0">
              <a:buNone/>
            </a:pPr>
            <a:r>
              <a:rPr lang="en-US" sz="3600" dirty="0">
                <a:solidFill>
                  <a:srgbClr val="F6ECDE"/>
                </a:solidFill>
              </a:rPr>
              <a:t>For in six days the Lord made heaven and earth, the sea, and all that in them is, and rested the seventh day: wherefore the Lord blessed the sabbath day, and hallowed it. Therefore, as the Lord sits back and relaxes, work yourself ragged in church-related activities.</a:t>
            </a:r>
          </a:p>
          <a:p>
            <a:pPr marL="0" indent="0">
              <a:buNone/>
            </a:pPr>
            <a:r>
              <a:rPr lang="en-US" sz="3600" dirty="0"/>
              <a:t>That’s Exodus 20:8-11—with some modern reapplication, just as the apostle Paul used to do. (see </a:t>
            </a:r>
            <a:r>
              <a:rPr lang="en-US" sz="3600" u="sng" dirty="0">
                <a:hlinkClick r:id="rId2">
                  <a:extLst>
                    <a:ext uri="{A12FA001-AC4F-418D-AE19-62706E023703}">
                      <ahyp:hlinkClr xmlns:ahyp="http://schemas.microsoft.com/office/drawing/2018/hyperlinkcolor" val="tx"/>
                    </a:ext>
                  </a:extLst>
                </a:hlinkClick>
              </a:rPr>
              <a:t>Eph. 6:2-3 cf. Ex. 20:12</a:t>
            </a:r>
            <a:r>
              <a:rPr lang="en-US" sz="3600" dirty="0"/>
              <a:t>.)</a:t>
            </a:r>
          </a:p>
        </p:txBody>
      </p:sp>
    </p:spTree>
    <p:extLst>
      <p:ext uri="{BB962C8B-B14F-4D97-AF65-F5344CB8AC3E}">
        <p14:creationId xmlns:p14="http://schemas.microsoft.com/office/powerpoint/2010/main" val="180711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6DE5D-BC91-87E2-6B2D-456B447E5B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763B1F-3B92-B89E-CBF3-41E9A5C99174}"/>
              </a:ext>
            </a:extLst>
          </p:cNvPr>
          <p:cNvSpPr>
            <a:spLocks noGrp="1"/>
          </p:cNvSpPr>
          <p:nvPr>
            <p:ph type="body" sz="half" idx="2"/>
          </p:nvPr>
        </p:nvSpPr>
        <p:spPr>
          <a:xfrm>
            <a:off x="7759699" y="1651000"/>
            <a:ext cx="4202113" cy="4800600"/>
          </a:xfrm>
        </p:spPr>
        <p:txBody>
          <a:bodyPr>
            <a:no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34C0A65-FDF9-64B4-A25B-083C3A434392}"/>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13:15</a:t>
            </a:r>
            <a:endParaRPr lang="en-US" sz="6000" dirty="0"/>
          </a:p>
        </p:txBody>
      </p:sp>
      <p:pic>
        <p:nvPicPr>
          <p:cNvPr id="5" name="Content Placeholder 4">
            <a:extLst>
              <a:ext uri="{FF2B5EF4-FFF2-40B4-BE49-F238E27FC236}">
                <a16:creationId xmlns:a16="http://schemas.microsoft.com/office/drawing/2014/main" id="{E121DECA-95D8-1981-8465-A95A756D4119}"/>
              </a:ext>
            </a:extLst>
          </p:cNvPr>
          <p:cNvPicPr>
            <a:picLocks noGrp="1" noChangeAspect="1"/>
          </p:cNvPicPr>
          <p:nvPr>
            <p:ph idx="1"/>
          </p:nvPr>
        </p:nvPicPr>
        <p:blipFill>
          <a:blip r:embed="rId2"/>
          <a:srcRect l="28147" t="5493" r="6957" b="11009"/>
          <a:stretch>
            <a:fillRect/>
          </a:stretch>
        </p:blipFill>
        <p:spPr>
          <a:xfrm>
            <a:off x="283040" y="250902"/>
            <a:ext cx="7030572" cy="6437632"/>
          </a:xfrm>
          <a:prstGeom prst="rect">
            <a:avLst/>
          </a:prstGeom>
        </p:spPr>
      </p:pic>
    </p:spTree>
    <p:extLst>
      <p:ext uri="{BB962C8B-B14F-4D97-AF65-F5344CB8AC3E}">
        <p14:creationId xmlns:p14="http://schemas.microsoft.com/office/powerpoint/2010/main" val="180900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8DC25-42E6-57CF-3D80-324A640FE62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C3CC069-B0E9-220D-9F42-EF315AC11B2A}"/>
              </a:ext>
            </a:extLst>
          </p:cNvPr>
          <p:cNvSpPr>
            <a:spLocks noGrp="1"/>
          </p:cNvSpPr>
          <p:nvPr>
            <p:ph type="title"/>
          </p:nvPr>
        </p:nvSpPr>
        <p:spPr>
          <a:xfrm>
            <a:off x="774065" y="228600"/>
            <a:ext cx="10900684" cy="2514600"/>
          </a:xfrm>
        </p:spPr>
        <p:txBody>
          <a:bodyPr>
            <a:noAutofit/>
          </a:bodyPr>
          <a:lstStyle/>
          <a:p>
            <a:pPr lvl="0"/>
            <a:r>
              <a:rPr lang="en-US" sz="6000" dirty="0"/>
              <a:t>25. Is it in the minds of these National Reformers to do this?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96600BC-C694-CD17-7877-75671881A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69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0D165-48CF-4822-EF83-2FAADF9E499F}"/>
            </a:ext>
          </a:extLst>
        </p:cNvPr>
        <p:cNvGrpSpPr/>
        <p:nvPr/>
      </p:nvGrpSpPr>
      <p:grpSpPr>
        <a:xfrm>
          <a:off x="0" y="0"/>
          <a:ext cx="0" cy="0"/>
          <a:chOff x="0" y="0"/>
          <a:chExt cx="0" cy="0"/>
        </a:xfrm>
      </p:grpSpPr>
      <p:pic>
        <p:nvPicPr>
          <p:cNvPr id="24578" name="Picture 2" descr="American Sentinel.">
            <a:extLst>
              <a:ext uri="{FF2B5EF4-FFF2-40B4-BE49-F238E27FC236}">
                <a16:creationId xmlns:a16="http://schemas.microsoft.com/office/drawing/2014/main" id="{8A850027-78FA-4014-0A73-340D310183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94" y="10977"/>
            <a:ext cx="12419012" cy="6867467"/>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6AD34915-54F4-0162-C321-3FCF16BBD47A}"/>
              </a:ext>
            </a:extLst>
          </p:cNvPr>
          <p:cNvSpPr>
            <a:spLocks noGrp="1"/>
          </p:cNvSpPr>
          <p:nvPr>
            <p:ph type="title"/>
          </p:nvPr>
        </p:nvSpPr>
        <p:spPr>
          <a:xfrm>
            <a:off x="676093" y="457200"/>
            <a:ext cx="10774114" cy="1295399"/>
          </a:xfrm>
          <a:solidFill>
            <a:srgbClr val="E9E3C9">
              <a:alpha val="80000"/>
            </a:srgbClr>
          </a:solidFill>
        </p:spPr>
        <p:txBody>
          <a:bodyPr>
            <a:noAutofit/>
          </a:bodyPr>
          <a:lstStyle/>
          <a:p>
            <a:pPr lvl="0"/>
            <a:r>
              <a:rPr lang="en-US" sz="4400" dirty="0">
                <a:solidFill>
                  <a:schemeClr val="bg1"/>
                </a:solidFill>
              </a:rPr>
              <a:t>25. Is it in the minds of these National Reformers to do this?</a:t>
            </a:r>
            <a:endParaRPr lang="en-US" sz="23900" b="1" dirty="0">
              <a:solidFill>
                <a:schemeClr val="bg1"/>
              </a:solidFill>
            </a:endParaRPr>
          </a:p>
        </p:txBody>
      </p:sp>
      <p:sp>
        <p:nvSpPr>
          <p:cNvPr id="2" name="TextBox 1">
            <a:extLst>
              <a:ext uri="{FF2B5EF4-FFF2-40B4-BE49-F238E27FC236}">
                <a16:creationId xmlns:a16="http://schemas.microsoft.com/office/drawing/2014/main" id="{29613ECD-38E4-A8AE-F324-FF13DBF050D9}"/>
              </a:ext>
            </a:extLst>
          </p:cNvPr>
          <p:cNvSpPr txBox="1"/>
          <p:nvPr/>
        </p:nvSpPr>
        <p:spPr>
          <a:xfrm>
            <a:off x="676092" y="1752599"/>
            <a:ext cx="10774114" cy="4770537"/>
          </a:xfrm>
          <a:prstGeom prst="rect">
            <a:avLst/>
          </a:prstGeom>
          <a:solidFill>
            <a:srgbClr val="E9E3C9">
              <a:alpha val="80000"/>
            </a:srgbClr>
          </a:solidFill>
        </p:spPr>
        <p:txBody>
          <a:bodyPr wrap="square" rtlCol="0">
            <a:spAutoFit/>
          </a:bodyPr>
          <a:lstStyle/>
          <a:p>
            <a:pPr lvl="0"/>
            <a:r>
              <a:rPr lang="en-US" sz="3200" b="1" dirty="0">
                <a:solidFill>
                  <a:schemeClr val="bg1"/>
                </a:solidFill>
              </a:rPr>
              <a:t>At the Lakeside National Reform Convention, 1887, a certain person said of the enforcement of Sunday laws:</a:t>
            </a:r>
            <a:br>
              <a:rPr lang="en-US" sz="3200" b="1" dirty="0">
                <a:solidFill>
                  <a:schemeClr val="bg1"/>
                </a:solidFill>
              </a:rPr>
            </a:br>
            <a:r>
              <a:rPr lang="en-US" sz="3200" b="1" dirty="0">
                <a:solidFill>
                  <a:schemeClr val="bg1"/>
                </a:solidFill>
              </a:rPr>
              <a:t>“There is a law in the State of Arkansas enforcing Sunday observance upon the people, and the result has been that many good persons have been imprisoned, but have lost their property and even their lives.”</a:t>
            </a:r>
          </a:p>
          <a:p>
            <a:r>
              <a:rPr lang="en-US" sz="3200" b="1" dirty="0">
                <a:solidFill>
                  <a:schemeClr val="bg1"/>
                </a:solidFill>
              </a:rPr>
              <a:t>And Dr. McAllister replied:</a:t>
            </a:r>
            <a:br>
              <a:rPr lang="en-US" sz="3200" b="1" dirty="0">
                <a:solidFill>
                  <a:schemeClr val="bg1"/>
                </a:solidFill>
              </a:rPr>
            </a:br>
            <a:r>
              <a:rPr lang="en-US" sz="4000" b="1" dirty="0">
                <a:solidFill>
                  <a:schemeClr val="bg1"/>
                </a:solidFill>
              </a:rPr>
              <a:t>“It is better that a few should suffer than that the whole nation should lose its Sabbath.”</a:t>
            </a:r>
            <a:endParaRPr lang="en-US" sz="3200" b="1" dirty="0">
              <a:solidFill>
                <a:schemeClr val="bg1"/>
              </a:solidFill>
            </a:endParaRPr>
          </a:p>
        </p:txBody>
      </p:sp>
    </p:spTree>
    <p:extLst>
      <p:ext uri="{BB962C8B-B14F-4D97-AF65-F5344CB8AC3E}">
        <p14:creationId xmlns:p14="http://schemas.microsoft.com/office/powerpoint/2010/main" val="189698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6EEF8-ABC9-E753-0EAF-F5F7DC37165C}"/>
              </a:ext>
            </a:extLst>
          </p:cNvPr>
          <p:cNvSpPr/>
          <p:nvPr/>
        </p:nvSpPr>
        <p:spPr>
          <a:xfrm>
            <a:off x="0" y="0"/>
            <a:ext cx="12188825" cy="6858000"/>
          </a:xfrm>
          <a:prstGeom prst="rect">
            <a:avLst/>
          </a:prstGeom>
          <a:solidFill>
            <a:srgbClr val="F6ECDE"/>
          </a:solidFill>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Part 2 – 1888 General Conference">
            <a:extLst>
              <a:ext uri="{FF2B5EF4-FFF2-40B4-BE49-F238E27FC236}">
                <a16:creationId xmlns:a16="http://schemas.microsoft.com/office/drawing/2014/main" id="{B5AD500F-1220-C56E-AA2B-8FC648014C8F}"/>
              </a:ext>
            </a:extLst>
          </p:cNvPr>
          <p:cNvPicPr>
            <a:picLocks noChangeAspect="1" noChangeArrowheads="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608012" y="47104"/>
            <a:ext cx="11049000" cy="68302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64AB62C-81EC-9F0D-4946-CF7A3F8491A0}"/>
              </a:ext>
            </a:extLst>
          </p:cNvPr>
          <p:cNvSpPr txBox="1"/>
          <p:nvPr/>
        </p:nvSpPr>
        <p:spPr>
          <a:xfrm>
            <a:off x="7161212" y="4773213"/>
            <a:ext cx="4724399" cy="840230"/>
          </a:xfrm>
          <a:prstGeom prst="rect">
            <a:avLst/>
          </a:prstGeom>
          <a:noFill/>
        </p:spPr>
        <p:txBody>
          <a:bodyPr wrap="square" rtlCol="0">
            <a:spAutoFit/>
          </a:bodyPr>
          <a:lstStyle/>
          <a:p>
            <a:pPr>
              <a:lnSpc>
                <a:spcPct val="90000"/>
              </a:lnSpc>
            </a:pPr>
            <a:r>
              <a:rPr lang="en-US" sz="5400" b="1" dirty="0">
                <a:solidFill>
                  <a:srgbClr val="FFC000"/>
                </a:solidFill>
              </a:rPr>
              <a:t>Summer 1895</a:t>
            </a:r>
          </a:p>
        </p:txBody>
      </p:sp>
    </p:spTree>
    <p:extLst>
      <p:ext uri="{BB962C8B-B14F-4D97-AF65-F5344CB8AC3E}">
        <p14:creationId xmlns:p14="http://schemas.microsoft.com/office/powerpoint/2010/main" val="349989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7E2E4-E823-6F89-FAC6-1C6D8BECD03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FA026AD-C286-D2BC-5704-C878C3961B28}"/>
              </a:ext>
            </a:extLst>
          </p:cNvPr>
          <p:cNvSpPr>
            <a:spLocks noGrp="1"/>
          </p:cNvSpPr>
          <p:nvPr>
            <p:ph type="title"/>
          </p:nvPr>
        </p:nvSpPr>
        <p:spPr>
          <a:xfrm>
            <a:off x="774065" y="228600"/>
            <a:ext cx="10900684" cy="2514600"/>
          </a:xfrm>
        </p:spPr>
        <p:txBody>
          <a:bodyPr>
            <a:noAutofit/>
          </a:bodyPr>
          <a:lstStyle/>
          <a:p>
            <a:pPr lvl="0"/>
            <a:r>
              <a:rPr lang="en-US" sz="4800" dirty="0"/>
              <a:t>26.  Under what plea did the chief priests and Pharisees justify themselves in killing the Saviour?</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C97E5EB-2E3B-ED3A-828C-76A54D881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4" y="2438400"/>
            <a:ext cx="4361137" cy="377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95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8825E-A9FF-64D3-4E30-1600303F235C}"/>
            </a:ext>
          </a:extLst>
        </p:cNvPr>
        <p:cNvGrpSpPr/>
        <p:nvPr/>
      </p:nvGrpSpPr>
      <p:grpSpPr>
        <a:xfrm>
          <a:off x="0" y="0"/>
          <a:ext cx="0" cy="0"/>
          <a:chOff x="0" y="0"/>
          <a:chExt cx="0" cy="0"/>
        </a:xfrm>
      </p:grpSpPr>
      <p:pic>
        <p:nvPicPr>
          <p:cNvPr id="25602" name="Picture 2" descr="The Sound of Silence: Mark's Description of the Crucifixion - Nelson  University">
            <a:extLst>
              <a:ext uri="{FF2B5EF4-FFF2-40B4-BE49-F238E27FC236}">
                <a16:creationId xmlns:a16="http://schemas.microsoft.com/office/drawing/2014/main" id="{ED4A0A85-4F0F-A06A-85C8-C1131FDD3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66" y="-76200"/>
            <a:ext cx="12304680" cy="69342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a:extLst>
              <a:ext uri="{FF2B5EF4-FFF2-40B4-BE49-F238E27FC236}">
                <a16:creationId xmlns:a16="http://schemas.microsoft.com/office/drawing/2014/main" id="{C0694637-9F0B-2E1B-BFDD-D136F42C572E}"/>
              </a:ext>
            </a:extLst>
          </p:cNvPr>
          <p:cNvSpPr>
            <a:spLocks noGrp="1"/>
          </p:cNvSpPr>
          <p:nvPr>
            <p:ph type="title"/>
          </p:nvPr>
        </p:nvSpPr>
        <p:spPr>
          <a:xfrm>
            <a:off x="676093" y="457200"/>
            <a:ext cx="10774114" cy="1896929"/>
          </a:xfrm>
          <a:solidFill>
            <a:srgbClr val="D7C3AB">
              <a:alpha val="69804"/>
            </a:srgbClr>
          </a:solidFill>
        </p:spPr>
        <p:txBody>
          <a:bodyPr>
            <a:noAutofit/>
          </a:bodyPr>
          <a:lstStyle/>
          <a:p>
            <a:pPr lvl="0"/>
            <a:r>
              <a:rPr lang="en-US" sz="4400" dirty="0">
                <a:solidFill>
                  <a:schemeClr val="bg1"/>
                </a:solidFill>
              </a:rPr>
              <a:t>26.  Under what plea did the chief priests and Pharisees justify themselves in killing the Saviour?</a:t>
            </a:r>
            <a:endParaRPr lang="en-US" sz="23900" b="1" dirty="0">
              <a:solidFill>
                <a:schemeClr val="bg1"/>
              </a:solidFill>
            </a:endParaRPr>
          </a:p>
        </p:txBody>
      </p:sp>
      <p:sp>
        <p:nvSpPr>
          <p:cNvPr id="2" name="TextBox 1">
            <a:extLst>
              <a:ext uri="{FF2B5EF4-FFF2-40B4-BE49-F238E27FC236}">
                <a16:creationId xmlns:a16="http://schemas.microsoft.com/office/drawing/2014/main" id="{96AAB43C-8BB7-71FE-5886-C7D327505F33}"/>
              </a:ext>
            </a:extLst>
          </p:cNvPr>
          <p:cNvSpPr txBox="1"/>
          <p:nvPr/>
        </p:nvSpPr>
        <p:spPr>
          <a:xfrm>
            <a:off x="693090" y="2354129"/>
            <a:ext cx="10774114" cy="3477875"/>
          </a:xfrm>
          <a:prstGeom prst="rect">
            <a:avLst/>
          </a:prstGeom>
          <a:solidFill>
            <a:srgbClr val="D7C3AB">
              <a:alpha val="80000"/>
            </a:srgbClr>
          </a:solidFill>
        </p:spPr>
        <p:txBody>
          <a:bodyPr wrap="square" rtlCol="0">
            <a:spAutoFit/>
          </a:bodyPr>
          <a:lstStyle/>
          <a:p>
            <a:pPr lvl="0"/>
            <a:r>
              <a:rPr lang="en-US" sz="4400" b="1" dirty="0">
                <a:solidFill>
                  <a:schemeClr val="bg1"/>
                </a:solidFill>
              </a:rPr>
              <a:t>Answer:</a:t>
            </a:r>
            <a:r>
              <a:rPr lang="en-US" sz="4400" dirty="0">
                <a:solidFill>
                  <a:schemeClr val="bg1"/>
                </a:solidFill>
              </a:rPr>
              <a:t> “It is expedient for us, that one man should die for the people, and that the whole nation perish not.”  “Then from that day forth they took counsel together for to put him to death.”     </a:t>
            </a:r>
            <a:r>
              <a:rPr lang="en-US" sz="4400" i="1" dirty="0">
                <a:solidFill>
                  <a:schemeClr val="bg1"/>
                </a:solidFill>
              </a:rPr>
              <a:t>John 11:50</a:t>
            </a:r>
            <a:endParaRPr lang="en-US" sz="5400" b="1" dirty="0">
              <a:solidFill>
                <a:schemeClr val="bg1"/>
              </a:solidFill>
            </a:endParaRPr>
          </a:p>
        </p:txBody>
      </p:sp>
    </p:spTree>
    <p:extLst>
      <p:ext uri="{BB962C8B-B14F-4D97-AF65-F5344CB8AC3E}">
        <p14:creationId xmlns:p14="http://schemas.microsoft.com/office/powerpoint/2010/main" val="2593032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9BEB0-694C-1090-DE9C-920918B8AA4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0B9F4DB-C131-9250-1B74-0FFD93CD0B09}"/>
              </a:ext>
            </a:extLst>
          </p:cNvPr>
          <p:cNvSpPr>
            <a:spLocks noGrp="1"/>
          </p:cNvSpPr>
          <p:nvPr>
            <p:ph type="title"/>
          </p:nvPr>
        </p:nvSpPr>
        <p:spPr>
          <a:xfrm>
            <a:off x="774065" y="228600"/>
            <a:ext cx="10900684" cy="3581400"/>
          </a:xfrm>
        </p:spPr>
        <p:txBody>
          <a:bodyPr>
            <a:noAutofit/>
          </a:bodyPr>
          <a:lstStyle/>
          <a:p>
            <a:pPr lvl="0"/>
            <a:r>
              <a:rPr lang="en-US" sz="5400" dirty="0"/>
              <a:t>27. Will these in our day accomplish their purpose upon those who refuse to worship the beast and his image?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C425D4C-924E-860D-FC04-41984FAAF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9161" y="3429000"/>
            <a:ext cx="3235599" cy="28004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03964EC-CB1F-49B3-16F9-2E8317BD0FC6}"/>
              </a:ext>
            </a:extLst>
          </p:cNvPr>
          <p:cNvSpPr txBox="1"/>
          <p:nvPr/>
        </p:nvSpPr>
        <p:spPr>
          <a:xfrm>
            <a:off x="774065" y="3810000"/>
            <a:ext cx="6418262" cy="923330"/>
          </a:xfrm>
          <a:prstGeom prst="rect">
            <a:avLst/>
          </a:prstGeom>
          <a:noFill/>
        </p:spPr>
        <p:txBody>
          <a:bodyPr wrap="square" rtlCol="0">
            <a:spAutoFit/>
          </a:bodyPr>
          <a:lstStyle/>
          <a:p>
            <a:pPr lvl="0"/>
            <a:r>
              <a:rPr lang="en-US" sz="5400" i="1" dirty="0"/>
              <a:t>Revelation 15:2</a:t>
            </a:r>
            <a:endParaRPr lang="en-US" sz="5400" dirty="0"/>
          </a:p>
        </p:txBody>
      </p:sp>
    </p:spTree>
    <p:extLst>
      <p:ext uri="{BB962C8B-B14F-4D97-AF65-F5344CB8AC3E}">
        <p14:creationId xmlns:p14="http://schemas.microsoft.com/office/powerpoint/2010/main" val="168134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6ABE9-36A7-CE34-A4AA-0EB2AD6915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F529A1-1C47-C285-8A34-6854A47A1FE2}"/>
              </a:ext>
            </a:extLst>
          </p:cNvPr>
          <p:cNvSpPr>
            <a:spLocks noGrp="1"/>
          </p:cNvSpPr>
          <p:nvPr>
            <p:ph type="body" sz="half" idx="2"/>
          </p:nvPr>
        </p:nvSpPr>
        <p:spPr>
          <a:xfrm>
            <a:off x="7759699" y="1651000"/>
            <a:ext cx="4202113" cy="4800600"/>
          </a:xfrm>
        </p:spPr>
        <p:txBody>
          <a:bodyPr>
            <a:noAutofit/>
          </a:bodyPr>
          <a:lstStyle/>
          <a:p>
            <a:r>
              <a:rPr lang="en-US" sz="3200" b="1" baseline="30000" dirty="0"/>
              <a:t>2 </a:t>
            </a:r>
            <a:r>
              <a:rPr lang="en-US" sz="3200" dirty="0"/>
              <a:t>And I saw as it were a sea of glass mingled with fire: and them that had gotten the victory over the beast, and over his image, and over his mark, and over the number of his name, stand on the sea of glass, having the harps of God.</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6442535-D7E3-4E27-5E99-C776910C863F}"/>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15:2</a:t>
            </a:r>
            <a:endParaRPr lang="en-US" sz="6000" dirty="0"/>
          </a:p>
        </p:txBody>
      </p:sp>
      <p:pic>
        <p:nvPicPr>
          <p:cNvPr id="26626" name="Picture 2" descr="&quot;And I saw as it were a sea of glass mingled with fire: and them that had gotten the victory over the beast, and over his image, and over his mark, and over the number of his name, stand on the sea of glass, having the harps of God.&quot; - Revelation 15:2">
            <a:extLst>
              <a:ext uri="{FF2B5EF4-FFF2-40B4-BE49-F238E27FC236}">
                <a16:creationId xmlns:a16="http://schemas.microsoft.com/office/drawing/2014/main" id="{9CEC054E-2962-4EBF-4D0C-46E02DD27D3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632"/>
          <a:stretch>
            <a:fillRect/>
          </a:stretch>
        </p:blipFill>
        <p:spPr bwMode="auto">
          <a:xfrm>
            <a:off x="312776" y="228600"/>
            <a:ext cx="7077036"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68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EBA8-99BC-B0E4-E6A4-6E0213365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485019-DA03-7CB2-8914-F96CCA7FF62D}"/>
              </a:ext>
            </a:extLst>
          </p:cNvPr>
          <p:cNvSpPr>
            <a:spLocks noGrp="1"/>
          </p:cNvSpPr>
          <p:nvPr>
            <p:ph type="title"/>
          </p:nvPr>
        </p:nvSpPr>
        <p:spPr>
          <a:xfrm>
            <a:off x="7770812" y="228600"/>
            <a:ext cx="4175115" cy="1981200"/>
          </a:xfrm>
        </p:spPr>
        <p:txBody>
          <a:bodyPr/>
          <a:lstStyle/>
          <a:p>
            <a:r>
              <a:rPr lang="en-US" sz="4800" dirty="0"/>
              <a:t>McConnell of the NRA</a:t>
            </a:r>
            <a:br>
              <a:rPr lang="en-US" sz="4800" dirty="0"/>
            </a:br>
            <a:r>
              <a:rPr lang="en-US" sz="4800" dirty="0"/>
              <a:t>1887</a:t>
            </a:r>
          </a:p>
        </p:txBody>
      </p:sp>
      <p:sp>
        <p:nvSpPr>
          <p:cNvPr id="3" name="Content Placeholder 2">
            <a:extLst>
              <a:ext uri="{FF2B5EF4-FFF2-40B4-BE49-F238E27FC236}">
                <a16:creationId xmlns:a16="http://schemas.microsoft.com/office/drawing/2014/main" id="{DAC81297-890A-BA89-C1C3-2EFFAF67F1DE}"/>
              </a:ext>
            </a:extLst>
          </p:cNvPr>
          <p:cNvSpPr>
            <a:spLocks noGrp="1"/>
          </p:cNvSpPr>
          <p:nvPr>
            <p:ph idx="1"/>
          </p:nvPr>
        </p:nvSpPr>
        <p:spPr/>
        <p:txBody>
          <a:bodyPr>
            <a:normAutofit/>
          </a:bodyPr>
          <a:lstStyle/>
          <a:p>
            <a:pPr marL="0" indent="0">
              <a:buNone/>
            </a:pPr>
            <a:r>
              <a:rPr lang="en-US" sz="3600" dirty="0"/>
              <a:t>In the </a:t>
            </a:r>
            <a:r>
              <a:rPr lang="en-US" sz="3600" i="1" dirty="0"/>
              <a:t>Christian Nation</a:t>
            </a:r>
            <a:r>
              <a:rPr lang="en-US" sz="3600" dirty="0"/>
              <a:t>, December 1, 1887, Rev. W. T. McConnell, representative National Reformer, published an “open letter” to the </a:t>
            </a:r>
            <a:r>
              <a:rPr lang="en-US" sz="3600" i="1" dirty="0"/>
              <a:t>American Sentinel</a:t>
            </a:r>
            <a:r>
              <a:rPr lang="en-US" sz="3600" dirty="0"/>
              <a:t>, in which he said:</a:t>
            </a:r>
          </a:p>
          <a:p>
            <a:pPr marL="0" indent="0">
              <a:buNone/>
            </a:pPr>
            <a:r>
              <a:rPr lang="en-US" sz="3600" dirty="0"/>
              <a:t>“You look for trouble in this land in the future, if these principles are applied. I think it will come to you if you maintain your present position. “</a:t>
            </a:r>
            <a:endParaRPr lang="en-US" sz="6000" dirty="0"/>
          </a:p>
        </p:txBody>
      </p:sp>
      <p:pic>
        <p:nvPicPr>
          <p:cNvPr id="27650" name="Picture 2" descr="South Fork Companion: William J. McConnell: Vigilante, U.S. Marshal,  Merchant, and Governor [otd 09/18]">
            <a:extLst>
              <a:ext uri="{FF2B5EF4-FFF2-40B4-BE49-F238E27FC236}">
                <a16:creationId xmlns:a16="http://schemas.microsoft.com/office/drawing/2014/main" id="{E5796EBF-B145-B512-0EB5-FC4D7A071E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89" t="9127" r="12034"/>
          <a:stretch>
            <a:fillRect/>
          </a:stretch>
        </p:blipFill>
        <p:spPr bwMode="auto">
          <a:xfrm>
            <a:off x="7979496" y="2220951"/>
            <a:ext cx="3757745" cy="426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40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9D38-5946-5407-AC7F-47B954284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266FA8-22E3-283D-E690-AC986BFC0998}"/>
              </a:ext>
            </a:extLst>
          </p:cNvPr>
          <p:cNvSpPr>
            <a:spLocks noGrp="1"/>
          </p:cNvSpPr>
          <p:nvPr>
            <p:ph type="title"/>
          </p:nvPr>
        </p:nvSpPr>
        <p:spPr>
          <a:xfrm>
            <a:off x="7770812" y="228600"/>
            <a:ext cx="4175115" cy="1981200"/>
          </a:xfrm>
        </p:spPr>
        <p:txBody>
          <a:bodyPr/>
          <a:lstStyle/>
          <a:p>
            <a:r>
              <a:rPr lang="en-US" sz="4800" dirty="0"/>
              <a:t>McConnell of the NRA</a:t>
            </a:r>
            <a:br>
              <a:rPr lang="en-US" sz="4800" dirty="0"/>
            </a:br>
            <a:r>
              <a:rPr lang="en-US" sz="4800" dirty="0"/>
              <a:t>1887</a:t>
            </a:r>
          </a:p>
        </p:txBody>
      </p:sp>
      <p:sp>
        <p:nvSpPr>
          <p:cNvPr id="3" name="Content Placeholder 2">
            <a:extLst>
              <a:ext uri="{FF2B5EF4-FFF2-40B4-BE49-F238E27FC236}">
                <a16:creationId xmlns:a16="http://schemas.microsoft.com/office/drawing/2014/main" id="{D14D62D9-980F-CB23-C031-0296D8E77D44}"/>
              </a:ext>
            </a:extLst>
          </p:cNvPr>
          <p:cNvSpPr>
            <a:spLocks noGrp="1"/>
          </p:cNvSpPr>
          <p:nvPr>
            <p:ph idx="1"/>
          </p:nvPr>
        </p:nvSpPr>
        <p:spPr/>
        <p:txBody>
          <a:bodyPr>
            <a:normAutofit lnSpcReduction="10000"/>
          </a:bodyPr>
          <a:lstStyle/>
          <a:p>
            <a:pPr marL="0" indent="0">
              <a:buNone/>
            </a:pPr>
            <a:r>
              <a:rPr lang="en-US" sz="3600" dirty="0"/>
              <a:t>“The foolhardy fellow who persists in standing on a railroad track may well anticipate trouble when he hears the rumble of the coming train. If he hears the whistle and sees the flaming head-light, he may change his position and avoid the danger; but if he won’t be influenced by these, his most gloomy forebodings of trouble will be realized when the express strikes him.”</a:t>
            </a:r>
            <a:endParaRPr lang="en-US" sz="7200" dirty="0"/>
          </a:p>
        </p:txBody>
      </p:sp>
      <p:pic>
        <p:nvPicPr>
          <p:cNvPr id="28674" name="Picture 2" descr="Primary view of object titled '[Man walking on train tracks]'.">
            <a:extLst>
              <a:ext uri="{FF2B5EF4-FFF2-40B4-BE49-F238E27FC236}">
                <a16:creationId xmlns:a16="http://schemas.microsoft.com/office/drawing/2014/main" id="{7F3787BB-A627-ED92-B6F5-A1F379B734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84" t="14952" r="20123" b="15433"/>
          <a:stretch>
            <a:fillRect/>
          </a:stretch>
        </p:blipFill>
        <p:spPr bwMode="auto">
          <a:xfrm>
            <a:off x="8075612" y="2286001"/>
            <a:ext cx="3365499"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75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ED7A2-F638-E159-DEC5-15D19E24B7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601D1-2797-0797-9E0A-4F597CF830E1}"/>
              </a:ext>
            </a:extLst>
          </p:cNvPr>
          <p:cNvSpPr>
            <a:spLocks noGrp="1"/>
          </p:cNvSpPr>
          <p:nvPr>
            <p:ph type="title"/>
          </p:nvPr>
        </p:nvSpPr>
        <p:spPr>
          <a:xfrm>
            <a:off x="914162" y="381000"/>
            <a:ext cx="10360501" cy="1320800"/>
          </a:xfrm>
        </p:spPr>
        <p:txBody>
          <a:bodyPr>
            <a:normAutofit/>
          </a:bodyPr>
          <a:lstStyle/>
          <a:p>
            <a:r>
              <a:rPr lang="en-US" sz="4800" dirty="0"/>
              <a:t>Why Sunday is My Day of Rest</a:t>
            </a:r>
            <a:br>
              <a:rPr lang="en-US" sz="4800" dirty="0"/>
            </a:br>
            <a:r>
              <a:rPr lang="en-US" sz="4800" dirty="0"/>
              <a:t>– Adventist today</a:t>
            </a:r>
          </a:p>
        </p:txBody>
      </p:sp>
      <p:sp>
        <p:nvSpPr>
          <p:cNvPr id="3" name="Content Placeholder 2">
            <a:extLst>
              <a:ext uri="{FF2B5EF4-FFF2-40B4-BE49-F238E27FC236}">
                <a16:creationId xmlns:a16="http://schemas.microsoft.com/office/drawing/2014/main" id="{CD09E10F-41D2-42C9-DC81-87AC17EDE6B2}"/>
              </a:ext>
            </a:extLst>
          </p:cNvPr>
          <p:cNvSpPr>
            <a:spLocks noGrp="1"/>
          </p:cNvSpPr>
          <p:nvPr>
            <p:ph idx="1"/>
          </p:nvPr>
        </p:nvSpPr>
        <p:spPr/>
        <p:txBody>
          <a:bodyPr>
            <a:normAutofit fontScale="92500" lnSpcReduction="10000"/>
          </a:bodyPr>
          <a:lstStyle/>
          <a:p>
            <a:pPr marL="0" indent="0">
              <a:buNone/>
            </a:pPr>
            <a:r>
              <a:rPr lang="en-US" sz="3600" dirty="0"/>
              <a:t>Thank God for Sunday. I say that genuinely, not in vain. It is the one day most Adventists—at least we supposedly “good Adventists”—get a break.</a:t>
            </a:r>
          </a:p>
          <a:p>
            <a:pPr marL="0" indent="0">
              <a:buNone/>
            </a:pPr>
            <a:r>
              <a:rPr lang="en-US" sz="3600" dirty="0"/>
              <a:t>Last week was especially brutal. I worked till midnight almost every night in my day job as a government lawyer, to ensure certain officers didn’t face dramatic legal penalties in an upcoming court case. I think I did about 20 extra hours of overtime, and while I am grateful for the money, I would honestly have rather had the time off.</a:t>
            </a:r>
          </a:p>
        </p:txBody>
      </p:sp>
    </p:spTree>
    <p:extLst>
      <p:ext uri="{BB962C8B-B14F-4D97-AF65-F5344CB8AC3E}">
        <p14:creationId xmlns:p14="http://schemas.microsoft.com/office/powerpoint/2010/main" val="44916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41A4B-3102-2B64-7993-011736F57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D304D2-1B16-CF99-A450-0FFDFE322EFE}"/>
              </a:ext>
            </a:extLst>
          </p:cNvPr>
          <p:cNvSpPr>
            <a:spLocks noGrp="1"/>
          </p:cNvSpPr>
          <p:nvPr>
            <p:ph type="title"/>
          </p:nvPr>
        </p:nvSpPr>
        <p:spPr>
          <a:xfrm>
            <a:off x="7770812" y="228600"/>
            <a:ext cx="4175115" cy="1981200"/>
          </a:xfrm>
        </p:spPr>
        <p:txBody>
          <a:bodyPr/>
          <a:lstStyle/>
          <a:p>
            <a:r>
              <a:rPr lang="en-US" sz="4800" dirty="0"/>
              <a:t>McConnell of the NRA</a:t>
            </a:r>
            <a:br>
              <a:rPr lang="en-US" sz="4800" dirty="0"/>
            </a:br>
            <a:r>
              <a:rPr lang="en-US" sz="4800" dirty="0"/>
              <a:t>1887</a:t>
            </a:r>
          </a:p>
        </p:txBody>
      </p:sp>
      <p:sp>
        <p:nvSpPr>
          <p:cNvPr id="3" name="Content Placeholder 2">
            <a:extLst>
              <a:ext uri="{FF2B5EF4-FFF2-40B4-BE49-F238E27FC236}">
                <a16:creationId xmlns:a16="http://schemas.microsoft.com/office/drawing/2014/main" id="{24AA121C-6447-195A-3E54-AD3AD9546CC5}"/>
              </a:ext>
            </a:extLst>
          </p:cNvPr>
          <p:cNvSpPr>
            <a:spLocks noGrp="1"/>
          </p:cNvSpPr>
          <p:nvPr>
            <p:ph idx="1"/>
          </p:nvPr>
        </p:nvSpPr>
        <p:spPr/>
        <p:txBody>
          <a:bodyPr>
            <a:normAutofit lnSpcReduction="10000"/>
          </a:bodyPr>
          <a:lstStyle/>
          <a:p>
            <a:pPr marL="0" indent="0">
              <a:buNone/>
            </a:pPr>
            <a:r>
              <a:rPr lang="en-US" sz="4000" dirty="0"/>
              <a:t>“So you, neighbor, if, through prejudice or the enmity of unregenerate hearts, you have determined to oppose the progress of this nation in fulfilling its vocation as an instrument in the divine work of regeneration in human society, may rightly expect trouble. It will be sure to come to you.”</a:t>
            </a:r>
            <a:endParaRPr lang="en-US" sz="9600" dirty="0"/>
          </a:p>
        </p:txBody>
      </p:sp>
      <p:pic>
        <p:nvPicPr>
          <p:cNvPr id="29698" name="Picture 2" descr="5,500+ 1800s Train Stock Illustrations, Royalty-Free Vector Graphics &amp; Clip  Art - iStock">
            <a:extLst>
              <a:ext uri="{FF2B5EF4-FFF2-40B4-BE49-F238E27FC236}">
                <a16:creationId xmlns:a16="http://schemas.microsoft.com/office/drawing/2014/main" id="{0C235D0A-7A81-4468-5C35-D978158ADC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72" r="27067"/>
          <a:stretch>
            <a:fillRect/>
          </a:stretch>
        </p:blipFill>
        <p:spPr bwMode="auto">
          <a:xfrm>
            <a:off x="7770812" y="2220951"/>
            <a:ext cx="4175115"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72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CEB23-1A8D-BF30-E119-BB53D1975B4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33DD48F-B581-8A90-94BA-F6842EFCCB64}"/>
              </a:ext>
            </a:extLst>
          </p:cNvPr>
          <p:cNvPicPr>
            <a:picLocks noChangeAspect="1"/>
          </p:cNvPicPr>
          <p:nvPr/>
        </p:nvPicPr>
        <p:blipFill>
          <a:blip r:embed="rId2"/>
          <a:stretch>
            <a:fillRect/>
          </a:stretch>
        </p:blipFill>
        <p:spPr>
          <a:xfrm>
            <a:off x="0" y="0"/>
            <a:ext cx="6780212" cy="2396093"/>
          </a:xfrm>
          <a:prstGeom prst="rect">
            <a:avLst/>
          </a:prstGeom>
        </p:spPr>
      </p:pic>
      <p:sp>
        <p:nvSpPr>
          <p:cNvPr id="5" name="TextBox 4">
            <a:extLst>
              <a:ext uri="{FF2B5EF4-FFF2-40B4-BE49-F238E27FC236}">
                <a16:creationId xmlns:a16="http://schemas.microsoft.com/office/drawing/2014/main" id="{7C2786FD-4DCA-86AC-19FF-1BBD6424D818}"/>
              </a:ext>
            </a:extLst>
          </p:cNvPr>
          <p:cNvSpPr txBox="1"/>
          <p:nvPr/>
        </p:nvSpPr>
        <p:spPr>
          <a:xfrm>
            <a:off x="227011" y="2400447"/>
            <a:ext cx="11839303" cy="4401205"/>
          </a:xfrm>
          <a:prstGeom prst="rect">
            <a:avLst/>
          </a:prstGeom>
          <a:noFill/>
        </p:spPr>
        <p:txBody>
          <a:bodyPr wrap="square">
            <a:spAutoFit/>
          </a:bodyPr>
          <a:lstStyle/>
          <a:p>
            <a:r>
              <a:rPr lang="en-US" sz="3500" b="0" i="0" dirty="0">
                <a:effectLst/>
              </a:rPr>
              <a:t>“</a:t>
            </a:r>
            <a:r>
              <a:rPr lang="en-US" sz="3500" dirty="0"/>
              <a:t>By restoring a common rhythm of rest and reflection, community rest laws could help to reverse the trend toward “spiritual homelessness” and foster the social habits necessary for communities to cohere and flourish… </a:t>
            </a:r>
          </a:p>
          <a:p>
            <a:r>
              <a:rPr lang="en-US" sz="3500" dirty="0"/>
              <a:t>Where new, planned communities or transitioning communities form, they should consider adding rest days as part of their master plans for balanced and thriving community life.”  </a:t>
            </a:r>
          </a:p>
        </p:txBody>
      </p:sp>
      <p:sp>
        <p:nvSpPr>
          <p:cNvPr id="6" name="TextBox 5">
            <a:extLst>
              <a:ext uri="{FF2B5EF4-FFF2-40B4-BE49-F238E27FC236}">
                <a16:creationId xmlns:a16="http://schemas.microsoft.com/office/drawing/2014/main" id="{08C3203A-1CAA-9F7A-B5C8-0195EB658368}"/>
              </a:ext>
            </a:extLst>
          </p:cNvPr>
          <p:cNvSpPr txBox="1"/>
          <p:nvPr/>
        </p:nvSpPr>
        <p:spPr>
          <a:xfrm>
            <a:off x="8070669" y="685800"/>
            <a:ext cx="3814943" cy="1588127"/>
          </a:xfrm>
          <a:prstGeom prst="rect">
            <a:avLst/>
          </a:prstGeom>
          <a:noFill/>
        </p:spPr>
        <p:txBody>
          <a:bodyPr wrap="square" rtlCol="0">
            <a:spAutoFit/>
          </a:bodyPr>
          <a:lstStyle/>
          <a:p>
            <a:pPr>
              <a:lnSpc>
                <a:spcPct val="90000"/>
              </a:lnSpc>
            </a:pPr>
            <a:r>
              <a:rPr lang="en-US" sz="5400" b="1" dirty="0">
                <a:solidFill>
                  <a:schemeClr val="accent5">
                    <a:lumMod val="40000"/>
                    <a:lumOff val="60000"/>
                  </a:schemeClr>
                </a:solidFill>
              </a:rPr>
              <a:t>January 8, 2026</a:t>
            </a:r>
          </a:p>
        </p:txBody>
      </p:sp>
    </p:spTree>
    <p:extLst>
      <p:ext uri="{BB962C8B-B14F-4D97-AF65-F5344CB8AC3E}">
        <p14:creationId xmlns:p14="http://schemas.microsoft.com/office/powerpoint/2010/main" val="139405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10367</TotalTime>
  <Words>3982</Words>
  <Application>Microsoft Office PowerPoint</Application>
  <PresentationFormat>Custom</PresentationFormat>
  <Paragraphs>200</Paragraphs>
  <Slides>93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Cambria</vt:lpstr>
      <vt:lpstr>Impact</vt:lpstr>
      <vt:lpstr>Imprint MT Shadow</vt:lpstr>
      <vt:lpstr>Red Radial 16x9</vt:lpstr>
      <vt:lpstr>PowerPoint Presentation</vt:lpstr>
      <vt:lpstr>PowerPoint Presentation</vt:lpstr>
      <vt:lpstr>PowerPoint Presentation</vt:lpstr>
      <vt:lpstr>PowerPoint Presentation</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Why Sunday is My Day of Rest – Adventist today</vt:lpstr>
      <vt:lpstr>Hebrews 4:10</vt:lpstr>
      <vt:lpstr>Isaiah 58:13-14</vt:lpstr>
      <vt:lpstr>2 Corinthians 9:6-8</vt:lpstr>
      <vt:lpstr>1 John 5:1-3</vt:lpstr>
      <vt:lpstr>PowerPoint Presentation</vt:lpstr>
      <vt:lpstr>The Third Angel’s Message Lesson 9:  The Making of the Image of the Beast - Concluded</vt:lpstr>
      <vt:lpstr>1.  If the influence of the Protestant churches, the Prohibition party, the W.C.T.U., the Workingmen, and the Catholic Church were heartily united in favor of one measure, could not that measure be carried, whatever it might be?</vt:lpstr>
      <vt:lpstr>1. If the major religious bodies, organized labor, reform movements, and politically active moral leaders were united behind one measure, any measure, could it pass?  </vt:lpstr>
      <vt:lpstr>1.  If the influence of major evangelical churches, a small but highly motivated political movement, several large labor unions, a powerful political Action Committee, and the Catholic Church were united behind one measure — could it pass?  No matter what it Might be?</vt:lpstr>
      <vt:lpstr>2.  Is there now [1888] any question upon which all these are united in sentiment, and upon which they are fast uniting in action?</vt:lpstr>
      <vt:lpstr>3.  What is it?  </vt:lpstr>
      <vt:lpstr>PowerPoint Presentation</vt:lpstr>
      <vt:lpstr>PowerPoint Presentation</vt:lpstr>
      <vt:lpstr>PowerPoint Presentation</vt:lpstr>
      <vt:lpstr>PowerPoint Presentation</vt:lpstr>
      <vt:lpstr>PowerPoint Presentation</vt:lpstr>
      <vt:lpstr>PowerPoint Presentation</vt:lpstr>
      <vt:lpstr>4.  Who are the sole leaders in this movement?</vt:lpstr>
      <vt:lpstr>The Leaders In the Movement</vt:lpstr>
      <vt:lpstr>5.  To what extent are they working it?</vt:lpstr>
      <vt:lpstr>PowerPoint Presentation</vt:lpstr>
      <vt:lpstr>Christian Statesman, December 11, 1884.</vt:lpstr>
      <vt:lpstr>PowerPoint Presentation</vt:lpstr>
      <vt:lpstr>PowerPoint Presentation</vt:lpstr>
      <vt:lpstr>A Theocracy:  W.C.T.U</vt:lpstr>
      <vt:lpstr>A Theocracy:  NRA</vt:lpstr>
      <vt:lpstr>PowerPoint Presentation</vt:lpstr>
      <vt:lpstr>PowerPoint Presentation</vt:lpstr>
      <vt:lpstr>PowerPoint Presentation</vt:lpstr>
      <vt:lpstr>6.  What do they ask the State to do?</vt:lpstr>
      <vt:lpstr>7.  For what?</vt:lpstr>
      <vt:lpstr>8.  What is there about the Sunday train that hinders the devotion of the church-members?</vt:lpstr>
      <vt:lpstr>PowerPoint Presentation</vt:lpstr>
      <vt:lpstr>9. What is there about the Sunday newspaper that hinders their devotion?</vt:lpstr>
      <vt:lpstr>10. What was it that hindered the devotion of the church-members in the fourth century?</vt:lpstr>
      <vt:lpstr>11. How?  (In the 4th Century)</vt:lpstr>
      <vt:lpstr>12.  Who were they whose devotion was especially disturbed?  (4th Century)</vt:lpstr>
      <vt:lpstr>Neander, Church History V. 2, P. 300</vt:lpstr>
      <vt:lpstr>13. What then did they do?</vt:lpstr>
      <vt:lpstr>14. How is the matter worked now?</vt:lpstr>
      <vt:lpstr>15. Was the Papacy content with State laws stopping games and closing theatres?</vt:lpstr>
      <vt:lpstr>16.  Will the image of the Papacy be content with laws stopping Sunday trains and abolishing Sunday newspapers?</vt:lpstr>
      <vt:lpstr>Dr. McAllister, editor, Christian Statesman.</vt:lpstr>
      <vt:lpstr>17. Why do they want to compel all people to keep Sunday?</vt:lpstr>
      <vt:lpstr>18. Then what is the purpose of all their Sunday laws?</vt:lpstr>
      <vt:lpstr>PowerPoint Presentation</vt:lpstr>
      <vt:lpstr>19. What is it, in reality, that they will compel men, by this means, to worship?</vt:lpstr>
      <vt:lpstr>Revelation 13:2</vt:lpstr>
      <vt:lpstr>20. What grew out of the Sunday-law movement in the fourth century?</vt:lpstr>
      <vt:lpstr>20. What grew out of the Sunday-law movement in the fourth century?</vt:lpstr>
      <vt:lpstr>the Sunday-law movement in the fourth century</vt:lpstr>
      <vt:lpstr>the Sunday-law movement in the fourth century</vt:lpstr>
      <vt:lpstr>the Sunday-law movement in the fourth century</vt:lpstr>
      <vt:lpstr>the Sunday-law movement in the fourth century</vt:lpstr>
      <vt:lpstr>the Sunday-law movement in the fourth century</vt:lpstr>
      <vt:lpstr>21. What will just as surely grow out of this Sunday-law movement in our day?</vt:lpstr>
      <vt:lpstr>22.  What did the beast do?</vt:lpstr>
      <vt:lpstr>Revelation 13:7</vt:lpstr>
      <vt:lpstr>Daniel 7:21, 25</vt:lpstr>
      <vt:lpstr>Daniel 7:21, 25</vt:lpstr>
      <vt:lpstr>23.  What will the image of the beast do?</vt:lpstr>
      <vt:lpstr>Revelation 13:16, 17</vt:lpstr>
      <vt:lpstr>Revelation 13:16, 17</vt:lpstr>
      <vt:lpstr>The Image of the Beast</vt:lpstr>
      <vt:lpstr>24.  What further will the image of the beast endeavor to do?</vt:lpstr>
      <vt:lpstr>Revelation 13:15</vt:lpstr>
      <vt:lpstr>25. Is it in the minds of these National Reformers to do this?</vt:lpstr>
      <vt:lpstr>25. Is it in the minds of these National Reformers to do this?</vt:lpstr>
      <vt:lpstr>PowerPoint Presentation</vt:lpstr>
      <vt:lpstr>26.  Under what plea did the chief priests and Pharisees justify themselves in killing the Saviour?</vt:lpstr>
      <vt:lpstr>26.  Under what plea did the chief priests and Pharisees justify themselves in killing the Saviour?</vt:lpstr>
      <vt:lpstr>27. Will these in our day accomplish their purpose upon those who refuse to worship the beast and his image?</vt:lpstr>
      <vt:lpstr>Revelation 15:2</vt:lpstr>
      <vt:lpstr>McConnell of the NRA 1887</vt:lpstr>
      <vt:lpstr>McConnell of the NRA 1887</vt:lpstr>
      <vt:lpstr>McConnell of the NRA 1887</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64</cp:revision>
  <cp:lastPrinted>2026-02-14T06:53:07Z</cp:lastPrinted>
  <dcterms:created xsi:type="dcterms:W3CDTF">2023-04-28T23:24:12Z</dcterms:created>
  <dcterms:modified xsi:type="dcterms:W3CDTF">2026-02-28T13:51:07Z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