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4"/>
  </p:notesMasterIdLst>
  <p:handoutMasterIdLst>
    <p:handoutMasterId r:id="rId85"/>
  </p:handoutMasterIdLst>
  <p:sldIdLst>
    <p:sldId id="469" r:id="rId2"/>
    <p:sldId id="470" r:id="rId3"/>
    <p:sldId id="279" r:id="rId4"/>
    <p:sldId id="799" r:id="rId5"/>
    <p:sldId id="742" r:id="rId6"/>
    <p:sldId id="863" r:id="rId7"/>
    <p:sldId id="651" r:id="rId8"/>
    <p:sldId id="865" r:id="rId9"/>
    <p:sldId id="650" r:id="rId10"/>
    <p:sldId id="866" r:id="rId11"/>
    <p:sldId id="867" r:id="rId12"/>
    <p:sldId id="871" r:id="rId13"/>
    <p:sldId id="869" r:id="rId14"/>
    <p:sldId id="870" r:id="rId15"/>
    <p:sldId id="872" r:id="rId16"/>
    <p:sldId id="873" r:id="rId17"/>
    <p:sldId id="874" r:id="rId18"/>
    <p:sldId id="875" r:id="rId19"/>
    <p:sldId id="868" r:id="rId20"/>
    <p:sldId id="877" r:id="rId21"/>
    <p:sldId id="878" r:id="rId22"/>
    <p:sldId id="879" r:id="rId23"/>
    <p:sldId id="881" r:id="rId24"/>
    <p:sldId id="880" r:id="rId25"/>
    <p:sldId id="882" r:id="rId26"/>
    <p:sldId id="883" r:id="rId27"/>
    <p:sldId id="884" r:id="rId28"/>
    <p:sldId id="885" r:id="rId29"/>
    <p:sldId id="886" r:id="rId30"/>
    <p:sldId id="864" r:id="rId31"/>
    <p:sldId id="887" r:id="rId32"/>
    <p:sldId id="889" r:id="rId33"/>
    <p:sldId id="890" r:id="rId34"/>
    <p:sldId id="891" r:id="rId35"/>
    <p:sldId id="888" r:id="rId36"/>
    <p:sldId id="892" r:id="rId37"/>
    <p:sldId id="893" r:id="rId38"/>
    <p:sldId id="894" r:id="rId39"/>
    <p:sldId id="895" r:id="rId40"/>
    <p:sldId id="896" r:id="rId41"/>
    <p:sldId id="897" r:id="rId42"/>
    <p:sldId id="898" r:id="rId43"/>
    <p:sldId id="900" r:id="rId44"/>
    <p:sldId id="901" r:id="rId45"/>
    <p:sldId id="902" r:id="rId46"/>
    <p:sldId id="903" r:id="rId47"/>
    <p:sldId id="905" r:id="rId48"/>
    <p:sldId id="906" r:id="rId49"/>
    <p:sldId id="904" r:id="rId50"/>
    <p:sldId id="907" r:id="rId51"/>
    <p:sldId id="908" r:id="rId52"/>
    <p:sldId id="909" r:id="rId53"/>
    <p:sldId id="910" r:id="rId54"/>
    <p:sldId id="911" r:id="rId55"/>
    <p:sldId id="912" r:id="rId56"/>
    <p:sldId id="913" r:id="rId57"/>
    <p:sldId id="914" r:id="rId58"/>
    <p:sldId id="915" r:id="rId59"/>
    <p:sldId id="876" r:id="rId60"/>
    <p:sldId id="917" r:id="rId61"/>
    <p:sldId id="918" r:id="rId62"/>
    <p:sldId id="919" r:id="rId63"/>
    <p:sldId id="916" r:id="rId64"/>
    <p:sldId id="921" r:id="rId65"/>
    <p:sldId id="922" r:id="rId66"/>
    <p:sldId id="923" r:id="rId67"/>
    <p:sldId id="936" r:id="rId68"/>
    <p:sldId id="937" r:id="rId69"/>
    <p:sldId id="924" r:id="rId70"/>
    <p:sldId id="925" r:id="rId71"/>
    <p:sldId id="926" r:id="rId72"/>
    <p:sldId id="927" r:id="rId73"/>
    <p:sldId id="928" r:id="rId74"/>
    <p:sldId id="929" r:id="rId75"/>
    <p:sldId id="920" r:id="rId76"/>
    <p:sldId id="930" r:id="rId77"/>
    <p:sldId id="931" r:id="rId78"/>
    <p:sldId id="932" r:id="rId79"/>
    <p:sldId id="933" r:id="rId80"/>
    <p:sldId id="934" r:id="rId81"/>
    <p:sldId id="367" r:id="rId82"/>
    <p:sldId id="471" r:id="rId83"/>
  </p:sldIdLst>
  <p:sldSz cx="12188825" cy="6858000"/>
  <p:notesSz cx="6953250" cy="923925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910" userDrawn="1">
          <p15:clr>
            <a:srgbClr val="A4A3A4"/>
          </p15:clr>
        </p15:guide>
        <p15:guide id="2" pos="219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D"/>
    <a:srgbClr val="C85A28"/>
    <a:srgbClr val="F6ECDE"/>
    <a:srgbClr val="D7C3AB"/>
    <a:srgbClr val="E9E3C9"/>
    <a:srgbClr val="FFCC66"/>
    <a:srgbClr val="E8CDA7"/>
    <a:srgbClr val="BB7959"/>
    <a:srgbClr val="D2C6BF"/>
    <a:srgbClr val="3D54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7" autoAdjust="0"/>
    <p:restoredTop sz="94280" autoAdjust="0"/>
  </p:normalViewPr>
  <p:slideViewPr>
    <p:cSldViewPr>
      <p:cViewPr varScale="1">
        <p:scale>
          <a:sx n="48" d="100"/>
          <a:sy n="48" d="100"/>
        </p:scale>
        <p:origin x="36" y="435"/>
      </p:cViewPr>
      <p:guideLst>
        <p:guide orient="horz" pos="2160"/>
        <p:guide pos="3839"/>
      </p:guideLst>
    </p:cSldViewPr>
  </p:slideViewPr>
  <p:notesTextViewPr>
    <p:cViewPr>
      <p:scale>
        <a:sx n="1" d="1"/>
        <a:sy n="1" d="1"/>
      </p:scale>
      <p:origin x="0" y="0"/>
    </p:cViewPr>
  </p:notesTextViewPr>
  <p:sorterViewPr>
    <p:cViewPr>
      <p:scale>
        <a:sx n="100" d="100"/>
        <a:sy n="100" d="100"/>
      </p:scale>
      <p:origin x="0" y="-3849"/>
    </p:cViewPr>
  </p:sorterViewPr>
  <p:notesViewPr>
    <p:cSldViewPr showGuides="1">
      <p:cViewPr varScale="1">
        <p:scale>
          <a:sx n="63" d="100"/>
          <a:sy n="63" d="100"/>
        </p:scale>
        <p:origin x="2838" y="108"/>
      </p:cViewPr>
      <p:guideLst>
        <p:guide orient="horz" pos="2910"/>
        <p:guide pos="219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2515" tIns="46258" rIns="92515" bIns="46258" rtlCol="0"/>
          <a:lstStyle>
            <a:lvl1pPr algn="l">
              <a:defRPr sz="1200"/>
            </a:lvl1pPr>
          </a:lstStyle>
          <a:p>
            <a:endParaRPr/>
          </a:p>
        </p:txBody>
      </p:sp>
      <p:sp>
        <p:nvSpPr>
          <p:cNvPr id="3" name="Date Placeholder 2"/>
          <p:cNvSpPr>
            <a:spLocks noGrp="1"/>
          </p:cNvSpPr>
          <p:nvPr>
            <p:ph type="dt" sz="quarter" idx="1"/>
          </p:nvPr>
        </p:nvSpPr>
        <p:spPr>
          <a:xfrm>
            <a:off x="3938566" y="0"/>
            <a:ext cx="3013075" cy="461963"/>
          </a:xfrm>
          <a:prstGeom prst="rect">
            <a:avLst/>
          </a:prstGeom>
        </p:spPr>
        <p:txBody>
          <a:bodyPr vert="horz" lIns="92515" tIns="46258" rIns="92515" bIns="46258" rtlCol="0"/>
          <a:lstStyle>
            <a:lvl1pPr algn="r">
              <a:defRPr sz="1200"/>
            </a:lvl1pPr>
          </a:lstStyle>
          <a:p>
            <a:fld id="{4954C6E1-AF92-4FB7-A013-0B520EBC30AE}" type="datetimeFigureOut">
              <a:rPr lang="en-US"/>
              <a:t>3/7/2026</a:t>
            </a:fld>
            <a:endParaRPr/>
          </a:p>
        </p:txBody>
      </p:sp>
      <p:sp>
        <p:nvSpPr>
          <p:cNvPr id="4" name="Footer Placeholder 3"/>
          <p:cNvSpPr>
            <a:spLocks noGrp="1"/>
          </p:cNvSpPr>
          <p:nvPr>
            <p:ph type="ftr" sz="quarter" idx="2"/>
          </p:nvPr>
        </p:nvSpPr>
        <p:spPr>
          <a:xfrm>
            <a:off x="0" y="8775684"/>
            <a:ext cx="3013075" cy="461963"/>
          </a:xfrm>
          <a:prstGeom prst="rect">
            <a:avLst/>
          </a:prstGeom>
        </p:spPr>
        <p:txBody>
          <a:bodyPr vert="horz" lIns="92515" tIns="46258" rIns="92515" bIns="46258" rtlCol="0" anchor="b"/>
          <a:lstStyle>
            <a:lvl1pPr algn="l">
              <a:defRPr sz="1200"/>
            </a:lvl1pPr>
          </a:lstStyle>
          <a:p>
            <a:endParaRPr/>
          </a:p>
        </p:txBody>
      </p:sp>
      <p:sp>
        <p:nvSpPr>
          <p:cNvPr id="5" name="Slide Number Placeholder 4"/>
          <p:cNvSpPr>
            <a:spLocks noGrp="1"/>
          </p:cNvSpPr>
          <p:nvPr>
            <p:ph type="sldNum" sz="quarter" idx="3"/>
          </p:nvPr>
        </p:nvSpPr>
        <p:spPr>
          <a:xfrm>
            <a:off x="3938566" y="8775684"/>
            <a:ext cx="3013075" cy="461963"/>
          </a:xfrm>
          <a:prstGeom prst="rect">
            <a:avLst/>
          </a:prstGeom>
        </p:spPr>
        <p:txBody>
          <a:bodyPr vert="horz" lIns="92515" tIns="46258" rIns="92515" bIns="46258"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2515" tIns="46258" rIns="92515" bIns="46258" rtlCol="0"/>
          <a:lstStyle>
            <a:lvl1pPr algn="l">
              <a:defRPr sz="1200"/>
            </a:lvl1pPr>
          </a:lstStyle>
          <a:p>
            <a:endParaRPr/>
          </a:p>
        </p:txBody>
      </p:sp>
      <p:sp>
        <p:nvSpPr>
          <p:cNvPr id="3" name="Date Placeholder 2"/>
          <p:cNvSpPr>
            <a:spLocks noGrp="1"/>
          </p:cNvSpPr>
          <p:nvPr>
            <p:ph type="dt" idx="1"/>
          </p:nvPr>
        </p:nvSpPr>
        <p:spPr>
          <a:xfrm>
            <a:off x="3938566" y="0"/>
            <a:ext cx="3013075" cy="461963"/>
          </a:xfrm>
          <a:prstGeom prst="rect">
            <a:avLst/>
          </a:prstGeom>
        </p:spPr>
        <p:txBody>
          <a:bodyPr vert="horz" lIns="92515" tIns="46258" rIns="92515" bIns="46258" rtlCol="0"/>
          <a:lstStyle>
            <a:lvl1pPr algn="r">
              <a:defRPr sz="1200"/>
            </a:lvl1pPr>
          </a:lstStyle>
          <a:p>
            <a:fld id="{95C10850-0874-4A61-99B4-D613C5E8D9EA}" type="datetimeFigureOut">
              <a:rPr lang="en-US"/>
              <a:t>3/7/2026</a:t>
            </a:fld>
            <a:endParaRPr/>
          </a:p>
        </p:txBody>
      </p:sp>
      <p:sp>
        <p:nvSpPr>
          <p:cNvPr id="4" name="Slide Image Placeholder 3"/>
          <p:cNvSpPr>
            <a:spLocks noGrp="1" noRot="1" noChangeAspect="1"/>
          </p:cNvSpPr>
          <p:nvPr>
            <p:ph type="sldImg" idx="2"/>
          </p:nvPr>
        </p:nvSpPr>
        <p:spPr>
          <a:xfrm>
            <a:off x="398463" y="692150"/>
            <a:ext cx="6156325" cy="3465513"/>
          </a:xfrm>
          <a:prstGeom prst="rect">
            <a:avLst/>
          </a:prstGeom>
          <a:noFill/>
          <a:ln w="12700">
            <a:solidFill>
              <a:prstClr val="black"/>
            </a:solidFill>
          </a:ln>
        </p:spPr>
        <p:txBody>
          <a:bodyPr vert="horz" lIns="92515" tIns="46258" rIns="92515" bIns="46258" rtlCol="0" anchor="ctr"/>
          <a:lstStyle/>
          <a:p>
            <a:endParaRPr/>
          </a:p>
        </p:txBody>
      </p:sp>
      <p:sp>
        <p:nvSpPr>
          <p:cNvPr id="5" name="Notes Placeholder 4"/>
          <p:cNvSpPr>
            <a:spLocks noGrp="1"/>
          </p:cNvSpPr>
          <p:nvPr>
            <p:ph type="body" sz="quarter" idx="3"/>
          </p:nvPr>
        </p:nvSpPr>
        <p:spPr>
          <a:xfrm>
            <a:off x="695325" y="4388644"/>
            <a:ext cx="5562600" cy="4157663"/>
          </a:xfrm>
          <a:prstGeom prst="rect">
            <a:avLst/>
          </a:prstGeom>
        </p:spPr>
        <p:txBody>
          <a:bodyPr vert="horz" lIns="92515" tIns="46258" rIns="92515" bIns="46258"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775684"/>
            <a:ext cx="3013075" cy="461963"/>
          </a:xfrm>
          <a:prstGeom prst="rect">
            <a:avLst/>
          </a:prstGeom>
        </p:spPr>
        <p:txBody>
          <a:bodyPr vert="horz" lIns="92515" tIns="46258" rIns="92515" bIns="46258" rtlCol="0" anchor="b"/>
          <a:lstStyle>
            <a:lvl1pPr algn="l">
              <a:defRPr sz="1200"/>
            </a:lvl1pPr>
          </a:lstStyle>
          <a:p>
            <a:endParaRPr/>
          </a:p>
        </p:txBody>
      </p:sp>
      <p:sp>
        <p:nvSpPr>
          <p:cNvPr id="7" name="Slide Number Placeholder 6"/>
          <p:cNvSpPr>
            <a:spLocks noGrp="1"/>
          </p:cNvSpPr>
          <p:nvPr>
            <p:ph type="sldNum" sz="quarter" idx="5"/>
          </p:nvPr>
        </p:nvSpPr>
        <p:spPr>
          <a:xfrm>
            <a:off x="3938566" y="8775684"/>
            <a:ext cx="3013075" cy="461963"/>
          </a:xfrm>
          <a:prstGeom prst="rect">
            <a:avLst/>
          </a:prstGeom>
        </p:spPr>
        <p:txBody>
          <a:bodyPr vert="horz" lIns="92515" tIns="46258" rIns="92515" bIns="46258"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62" name="Rectangle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lnSpc>
                <a:spcPct val="90000"/>
              </a:lnSpc>
            </a:pPr>
            <a:endParaRPr sz="3200">
              <a:solidFill>
                <a:schemeClr val="tx2"/>
              </a:solidFill>
            </a:endParaRPr>
          </a:p>
        </p:txBody>
      </p:sp>
      <p:sp>
        <p:nvSpPr>
          <p:cNvPr id="2" name="Title 1"/>
          <p:cNvSpPr>
            <a:spLocks noGrp="1"/>
          </p:cNvSpPr>
          <p:nvPr>
            <p:ph type="ctrTitle"/>
          </p:nvPr>
        </p:nvSpPr>
        <p:spPr>
          <a:xfrm>
            <a:off x="1218883" y="1905002"/>
            <a:ext cx="9751060" cy="2147926"/>
          </a:xfrm>
        </p:spPr>
        <p:txBody>
          <a:bodyPr anchor="ctr">
            <a:normAutofit/>
          </a:bodyPr>
          <a:lstStyle>
            <a:lvl1pPr algn="ctr">
              <a:defRPr sz="4400" cap="all" normalizeH="0" baseline="0"/>
            </a:lvl1pPr>
          </a:lstStyle>
          <a:p>
            <a:r>
              <a:rPr lang="en-US"/>
              <a:t>Click to edit Master title style</a:t>
            </a:r>
            <a:endParaRPr/>
          </a:p>
        </p:txBody>
      </p:sp>
      <p:sp>
        <p:nvSpPr>
          <p:cNvPr id="3" name="Subtitle 2"/>
          <p:cNvSpPr>
            <a:spLocks noGrp="1"/>
          </p:cNvSpPr>
          <p:nvPr>
            <p:ph type="subTitle" idx="1"/>
          </p:nvPr>
        </p:nvSpPr>
        <p:spPr>
          <a:xfrm>
            <a:off x="1218883" y="4140200"/>
            <a:ext cx="975106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8" y="482600"/>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3/7/2026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482599"/>
            <a:ext cx="1843982" cy="579120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2" y="482599"/>
            <a:ext cx="9040045" cy="5791201"/>
          </a:xfrm>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3/7/2026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3/7/2026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1218883" y="1524000"/>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3/7/2026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3B9B9059-F1D6-41D0-95CF-D21CAA096B3A}" type="datetimeFigureOut">
              <a:rPr lang="en-US"/>
              <a:t>3/7/2026</a:t>
            </a:fld>
            <a:endParaRPr/>
          </a:p>
        </p:txBody>
      </p:sp>
      <p:sp>
        <p:nvSpPr>
          <p:cNvPr id="7" name="Slide Number Placeholder 6"/>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3B9B9059-F1D6-41D0-95CF-D21CAA096B3A}" type="datetimeFigureOut">
              <a:rPr lang="en-US"/>
              <a:t>3/7/2026</a:t>
            </a:fld>
            <a:endParaRPr/>
          </a:p>
        </p:txBody>
      </p:sp>
      <p:sp>
        <p:nvSpPr>
          <p:cNvPr id="9" name="Slide Number Placeholder 8"/>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3B9B9059-F1D6-41D0-95CF-D21CAA096B3A}" type="datetimeFigureOut">
              <a:rPr lang="en-US"/>
              <a:t>3/7/2026</a:t>
            </a:fld>
            <a:endParaRPr/>
          </a:p>
        </p:txBody>
      </p:sp>
      <p:sp>
        <p:nvSpPr>
          <p:cNvPr id="5" name="Slide Number Placeholder 4"/>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Content Placeholder 2"/>
          <p:cNvSpPr>
            <a:spLocks noGrp="1"/>
          </p:cNvSpPr>
          <p:nvPr>
            <p:ph idx="1"/>
          </p:nvPr>
        </p:nvSpPr>
        <p:spPr bwMode="white">
          <a:xfrm>
            <a:off x="507868" y="482600"/>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6399133"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9"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6399133"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a:pPr/>
              <a:t>3/7/2026</a:t>
            </a:fld>
            <a:endParaRPr/>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42123C-B3C0-1538-AAB1-D0889BD39C8C}"/>
              </a:ext>
            </a:extLst>
          </p:cNvPr>
          <p:cNvSpPr/>
          <p:nvPr/>
        </p:nvSpPr>
        <p:spPr>
          <a:xfrm>
            <a:off x="-1" y="8744"/>
            <a:ext cx="12188825" cy="6858000"/>
          </a:xfrm>
          <a:prstGeom prst="rect">
            <a:avLst/>
          </a:prstGeom>
          <a:solidFill>
            <a:srgbClr val="630D0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522412"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CD194-DD2C-6286-C7C6-5EEBA2D0303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51BFC67-02A4-A763-8C34-CFB378463793}"/>
              </a:ext>
            </a:extLst>
          </p:cNvPr>
          <p:cNvSpPr>
            <a:spLocks noGrp="1"/>
          </p:cNvSpPr>
          <p:nvPr>
            <p:ph type="title"/>
          </p:nvPr>
        </p:nvSpPr>
        <p:spPr>
          <a:xfrm>
            <a:off x="884487" y="381000"/>
            <a:ext cx="10360501" cy="1981200"/>
          </a:xfrm>
        </p:spPr>
        <p:txBody>
          <a:bodyPr>
            <a:noAutofit/>
          </a:bodyPr>
          <a:lstStyle/>
          <a:p>
            <a:pPr lvl="0"/>
            <a:r>
              <a:rPr lang="en-US" sz="6600" dirty="0"/>
              <a:t>3. What is said of the second [angel]?</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202A4111-0DB5-0B33-A41A-E310D641BC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0CBBD39-2181-0567-F35B-01EFB48EE299}"/>
              </a:ext>
            </a:extLst>
          </p:cNvPr>
          <p:cNvSpPr txBox="1"/>
          <p:nvPr/>
        </p:nvSpPr>
        <p:spPr>
          <a:xfrm>
            <a:off x="884487" y="2722684"/>
            <a:ext cx="7343525" cy="1948226"/>
          </a:xfrm>
          <a:prstGeom prst="rect">
            <a:avLst/>
          </a:prstGeom>
          <a:noFill/>
        </p:spPr>
        <p:txBody>
          <a:bodyPr wrap="square" rtlCol="0">
            <a:spAutoFit/>
          </a:bodyPr>
          <a:lstStyle/>
          <a:p>
            <a:pPr>
              <a:lnSpc>
                <a:spcPct val="90000"/>
              </a:lnSpc>
            </a:pPr>
            <a:r>
              <a:rPr lang="en-US" sz="6000" b="1" dirty="0"/>
              <a:t>Answer:  </a:t>
            </a:r>
            <a:r>
              <a:rPr lang="en-US" sz="6000" dirty="0"/>
              <a:t>It followed.  </a:t>
            </a:r>
          </a:p>
          <a:p>
            <a:pPr>
              <a:lnSpc>
                <a:spcPct val="90000"/>
              </a:lnSpc>
            </a:pPr>
            <a:endParaRPr lang="en-US" sz="1400" dirty="0"/>
          </a:p>
          <a:p>
            <a:pPr>
              <a:lnSpc>
                <a:spcPct val="90000"/>
              </a:lnSpc>
            </a:pPr>
            <a:r>
              <a:rPr lang="en-US" sz="6000" i="1" dirty="0"/>
              <a:t>Revelation 14:8</a:t>
            </a:r>
            <a:endParaRPr lang="en-US" sz="16600" dirty="0"/>
          </a:p>
        </p:txBody>
      </p:sp>
    </p:spTree>
    <p:extLst>
      <p:ext uri="{BB962C8B-B14F-4D97-AF65-F5344CB8AC3E}">
        <p14:creationId xmlns:p14="http://schemas.microsoft.com/office/powerpoint/2010/main" val="507627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DEA63-95EA-8C54-6BAA-6548F1452EA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E921-3179-0764-8A17-3CE3695A80DD}"/>
              </a:ext>
            </a:extLst>
          </p:cNvPr>
          <p:cNvSpPr>
            <a:spLocks noGrp="1"/>
          </p:cNvSpPr>
          <p:nvPr>
            <p:ph type="body" sz="half" idx="2"/>
          </p:nvPr>
        </p:nvSpPr>
        <p:spPr>
          <a:xfrm>
            <a:off x="7618413" y="1295400"/>
            <a:ext cx="4343400" cy="5156200"/>
          </a:xfrm>
        </p:spPr>
        <p:txBody>
          <a:bodyPr>
            <a:noAutofit/>
          </a:bodyPr>
          <a:lstStyle/>
          <a:p>
            <a:r>
              <a:rPr lang="en-US" sz="3800" b="1" baseline="30000" dirty="0"/>
              <a:t>8 </a:t>
            </a:r>
            <a:r>
              <a:rPr lang="en-US" sz="3800" dirty="0"/>
              <a:t>And there followed another angel, saying, Babylon is fallen, is fallen, that great city, because she made all nations drink of the wine of the wrath of her fornication.</a:t>
            </a:r>
            <a:endParaRPr lang="en-US" sz="3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B1712D93-E40A-9BA1-2557-42883501C1D4}"/>
              </a:ext>
            </a:extLst>
          </p:cNvPr>
          <p:cNvSpPr>
            <a:spLocks noGrp="1"/>
          </p:cNvSpPr>
          <p:nvPr>
            <p:ph type="title"/>
          </p:nvPr>
        </p:nvSpPr>
        <p:spPr>
          <a:xfrm>
            <a:off x="7770812" y="228600"/>
            <a:ext cx="3960812" cy="1143000"/>
          </a:xfrm>
        </p:spPr>
        <p:txBody>
          <a:bodyPr/>
          <a:lstStyle/>
          <a:p>
            <a:r>
              <a:rPr lang="en-US" sz="4400" dirty="0"/>
              <a:t>Revelation</a:t>
            </a:r>
            <a:br>
              <a:rPr lang="en-US" sz="4400" dirty="0"/>
            </a:br>
            <a:r>
              <a:rPr lang="en-US" sz="4400" dirty="0"/>
              <a:t>14:8</a:t>
            </a:r>
          </a:p>
        </p:txBody>
      </p:sp>
      <p:pic>
        <p:nvPicPr>
          <p:cNvPr id="7" name="Content Placeholder 6">
            <a:extLst>
              <a:ext uri="{FF2B5EF4-FFF2-40B4-BE49-F238E27FC236}">
                <a16:creationId xmlns:a16="http://schemas.microsoft.com/office/drawing/2014/main" id="{B7879B09-924C-3164-4EAD-D60DC33CD84A}"/>
              </a:ext>
            </a:extLst>
          </p:cNvPr>
          <p:cNvPicPr>
            <a:picLocks noGrp="1" noChangeAspect="1"/>
          </p:cNvPicPr>
          <p:nvPr>
            <p:ph idx="1"/>
          </p:nvPr>
        </p:nvPicPr>
        <p:blipFill>
          <a:blip r:embed="rId2"/>
          <a:srcRect b="2226"/>
          <a:stretch>
            <a:fillRect/>
          </a:stretch>
        </p:blipFill>
        <p:spPr bwMode="white">
          <a:xfrm>
            <a:off x="79651" y="87314"/>
            <a:ext cx="7424987" cy="6694486"/>
          </a:xfrm>
          <a:prstGeom prst="rect">
            <a:avLst/>
          </a:prstGeom>
        </p:spPr>
      </p:pic>
    </p:spTree>
    <p:extLst>
      <p:ext uri="{BB962C8B-B14F-4D97-AF65-F5344CB8AC3E}">
        <p14:creationId xmlns:p14="http://schemas.microsoft.com/office/powerpoint/2010/main" val="73339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18414F-C255-99EE-D14D-2A1269C606A0}"/>
              </a:ext>
            </a:extLst>
          </p:cNvPr>
          <p:cNvPicPr>
            <a:picLocks noChangeAspect="1"/>
          </p:cNvPicPr>
          <p:nvPr/>
        </p:nvPicPr>
        <p:blipFill>
          <a:blip r:embed="rId2"/>
          <a:stretch>
            <a:fillRect/>
          </a:stretch>
        </p:blipFill>
        <p:spPr>
          <a:xfrm>
            <a:off x="11851" y="523469"/>
            <a:ext cx="12165123" cy="5811061"/>
          </a:xfrm>
          <a:prstGeom prst="rect">
            <a:avLst/>
          </a:prstGeom>
        </p:spPr>
      </p:pic>
      <p:sp>
        <p:nvSpPr>
          <p:cNvPr id="4" name="Oval 3">
            <a:extLst>
              <a:ext uri="{FF2B5EF4-FFF2-40B4-BE49-F238E27FC236}">
                <a16:creationId xmlns:a16="http://schemas.microsoft.com/office/drawing/2014/main" id="{04B1E862-794B-B722-D540-7072D8FAD5C3}"/>
              </a:ext>
            </a:extLst>
          </p:cNvPr>
          <p:cNvSpPr/>
          <p:nvPr/>
        </p:nvSpPr>
        <p:spPr>
          <a:xfrm>
            <a:off x="6704012" y="718930"/>
            <a:ext cx="3276600" cy="2362200"/>
          </a:xfrm>
          <a:prstGeom prst="ellipse">
            <a:avLst/>
          </a:prstGeom>
          <a:noFill/>
          <a:ln w="57150">
            <a:solidFill>
              <a:srgbClr val="C85A28"/>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6270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EB88C-702D-0E63-1F9F-E9E361CF351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92A1DDA-3A7B-0F30-D8A4-2CD01FA79BB8}"/>
              </a:ext>
            </a:extLst>
          </p:cNvPr>
          <p:cNvSpPr>
            <a:spLocks noGrp="1"/>
          </p:cNvSpPr>
          <p:nvPr>
            <p:ph type="title"/>
          </p:nvPr>
        </p:nvSpPr>
        <p:spPr>
          <a:xfrm>
            <a:off x="884487" y="381000"/>
            <a:ext cx="10360501" cy="1981200"/>
          </a:xfrm>
        </p:spPr>
        <p:txBody>
          <a:bodyPr>
            <a:noAutofit/>
          </a:bodyPr>
          <a:lstStyle/>
          <a:p>
            <a:pPr lvl="0"/>
            <a:r>
              <a:rPr lang="en-US" sz="6600" dirty="0"/>
              <a:t>4. And what is said of the third [angel]?</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1AAF7C59-92CD-F96C-B42E-B2DA3C35ED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5AF3ACD-85F9-E772-B220-F0468F8BA3AB}"/>
              </a:ext>
            </a:extLst>
          </p:cNvPr>
          <p:cNvSpPr txBox="1"/>
          <p:nvPr/>
        </p:nvSpPr>
        <p:spPr>
          <a:xfrm>
            <a:off x="884487" y="2722684"/>
            <a:ext cx="7343525" cy="2779222"/>
          </a:xfrm>
          <a:prstGeom prst="rect">
            <a:avLst/>
          </a:prstGeom>
          <a:noFill/>
        </p:spPr>
        <p:txBody>
          <a:bodyPr wrap="square" rtlCol="0">
            <a:spAutoFit/>
          </a:bodyPr>
          <a:lstStyle/>
          <a:p>
            <a:pPr>
              <a:lnSpc>
                <a:spcPct val="90000"/>
              </a:lnSpc>
            </a:pPr>
            <a:r>
              <a:rPr lang="en-US" sz="6000" b="1" dirty="0"/>
              <a:t>Answer:  </a:t>
            </a:r>
            <a:r>
              <a:rPr lang="en-US" sz="6000" dirty="0"/>
              <a:t>The third angel followed them.</a:t>
            </a:r>
          </a:p>
          <a:p>
            <a:pPr>
              <a:lnSpc>
                <a:spcPct val="90000"/>
              </a:lnSpc>
            </a:pPr>
            <a:endParaRPr lang="en-US" sz="1400" dirty="0"/>
          </a:p>
          <a:p>
            <a:pPr>
              <a:lnSpc>
                <a:spcPct val="90000"/>
              </a:lnSpc>
            </a:pPr>
            <a:r>
              <a:rPr lang="en-US" sz="6000" i="1" dirty="0"/>
              <a:t>Revelation 14:9</a:t>
            </a:r>
            <a:endParaRPr lang="en-US" sz="6000" dirty="0"/>
          </a:p>
        </p:txBody>
      </p:sp>
    </p:spTree>
    <p:extLst>
      <p:ext uri="{BB962C8B-B14F-4D97-AF65-F5344CB8AC3E}">
        <p14:creationId xmlns:p14="http://schemas.microsoft.com/office/powerpoint/2010/main" val="172969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7A2A8-0AC3-4903-7CF5-74B9AAA4717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A6DBF58-64B4-F1B2-F895-75496C23C56F}"/>
              </a:ext>
            </a:extLst>
          </p:cNvPr>
          <p:cNvSpPr>
            <a:spLocks noGrp="1"/>
          </p:cNvSpPr>
          <p:nvPr>
            <p:ph type="body" sz="half" idx="2"/>
          </p:nvPr>
        </p:nvSpPr>
        <p:spPr>
          <a:xfrm>
            <a:off x="7618413" y="1295400"/>
            <a:ext cx="4343400" cy="5156200"/>
          </a:xfrm>
        </p:spPr>
        <p:txBody>
          <a:bodyPr>
            <a:noAutofit/>
          </a:bodyPr>
          <a:lstStyle/>
          <a:p>
            <a:r>
              <a:rPr lang="en-US" sz="3800" b="1" baseline="30000" dirty="0"/>
              <a:t>9 </a:t>
            </a:r>
            <a:r>
              <a:rPr lang="en-US" sz="3800" dirty="0"/>
              <a:t>And the third angel followed them, saying with a loud voice, If any man worship the beast and his image, and receive his mark in his forehead, or in his hand,</a:t>
            </a:r>
            <a:endParaRPr lang="en-US" sz="3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F1534A9-BDB7-5426-6731-312EB8AC3352}"/>
              </a:ext>
            </a:extLst>
          </p:cNvPr>
          <p:cNvSpPr>
            <a:spLocks noGrp="1"/>
          </p:cNvSpPr>
          <p:nvPr>
            <p:ph type="title"/>
          </p:nvPr>
        </p:nvSpPr>
        <p:spPr>
          <a:xfrm>
            <a:off x="7770812" y="228600"/>
            <a:ext cx="3960812" cy="1143000"/>
          </a:xfrm>
        </p:spPr>
        <p:txBody>
          <a:bodyPr/>
          <a:lstStyle/>
          <a:p>
            <a:r>
              <a:rPr lang="en-US" sz="4400" dirty="0"/>
              <a:t>Revelation</a:t>
            </a:r>
            <a:br>
              <a:rPr lang="en-US" sz="4400" dirty="0"/>
            </a:br>
            <a:r>
              <a:rPr lang="en-US" sz="4400" dirty="0"/>
              <a:t>14:9</a:t>
            </a:r>
          </a:p>
        </p:txBody>
      </p:sp>
      <p:pic>
        <p:nvPicPr>
          <p:cNvPr id="4098" name="Picture 2" descr="Revelation 14:6 Artwork | Bible Art">
            <a:extLst>
              <a:ext uri="{FF2B5EF4-FFF2-40B4-BE49-F238E27FC236}">
                <a16:creationId xmlns:a16="http://schemas.microsoft.com/office/drawing/2014/main" id="{504283BD-72D5-2775-13C3-9BC685831A4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87" t="9530" r="487" b="1042"/>
          <a:stretch>
            <a:fillRect/>
          </a:stretch>
        </p:blipFill>
        <p:spPr bwMode="auto">
          <a:xfrm>
            <a:off x="227014" y="225287"/>
            <a:ext cx="7161210" cy="6404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77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40153B-9B44-3F05-60F2-D4118CF71B20}"/>
              </a:ext>
            </a:extLst>
          </p:cNvPr>
          <p:cNvPicPr>
            <a:picLocks noChangeAspect="1"/>
          </p:cNvPicPr>
          <p:nvPr/>
        </p:nvPicPr>
        <p:blipFill>
          <a:blip r:embed="rId2"/>
          <a:stretch>
            <a:fillRect/>
          </a:stretch>
        </p:blipFill>
        <p:spPr>
          <a:xfrm>
            <a:off x="0" y="542418"/>
            <a:ext cx="12188825" cy="5773164"/>
          </a:xfrm>
          <a:prstGeom prst="rect">
            <a:avLst/>
          </a:prstGeom>
        </p:spPr>
      </p:pic>
      <p:sp>
        <p:nvSpPr>
          <p:cNvPr id="4" name="Oval 3">
            <a:extLst>
              <a:ext uri="{FF2B5EF4-FFF2-40B4-BE49-F238E27FC236}">
                <a16:creationId xmlns:a16="http://schemas.microsoft.com/office/drawing/2014/main" id="{2A742001-F546-A60D-5FD1-5F7E445F1D9D}"/>
              </a:ext>
            </a:extLst>
          </p:cNvPr>
          <p:cNvSpPr/>
          <p:nvPr/>
        </p:nvSpPr>
        <p:spPr>
          <a:xfrm>
            <a:off x="5713412" y="685800"/>
            <a:ext cx="3276600" cy="2362200"/>
          </a:xfrm>
          <a:prstGeom prst="ellipse">
            <a:avLst/>
          </a:prstGeom>
          <a:noFill/>
          <a:ln w="57150">
            <a:solidFill>
              <a:srgbClr val="C85A28"/>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1444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6D9082-58A5-61ED-379E-AF2383C1F9D7}"/>
              </a:ext>
            </a:extLst>
          </p:cNvPr>
          <p:cNvPicPr>
            <a:picLocks noChangeAspect="1"/>
          </p:cNvPicPr>
          <p:nvPr/>
        </p:nvPicPr>
        <p:blipFill>
          <a:blip r:embed="rId2"/>
          <a:stretch>
            <a:fillRect/>
          </a:stretch>
        </p:blipFill>
        <p:spPr>
          <a:xfrm>
            <a:off x="740597" y="0"/>
            <a:ext cx="5294201" cy="6858000"/>
          </a:xfrm>
          <a:prstGeom prst="rect">
            <a:avLst/>
          </a:prstGeom>
        </p:spPr>
      </p:pic>
      <p:pic>
        <p:nvPicPr>
          <p:cNvPr id="5" name="Picture 4">
            <a:extLst>
              <a:ext uri="{FF2B5EF4-FFF2-40B4-BE49-F238E27FC236}">
                <a16:creationId xmlns:a16="http://schemas.microsoft.com/office/drawing/2014/main" id="{A8BB4FA0-1DDB-6D61-361C-E4DE0263B232}"/>
              </a:ext>
            </a:extLst>
          </p:cNvPr>
          <p:cNvPicPr>
            <a:picLocks noChangeAspect="1"/>
          </p:cNvPicPr>
          <p:nvPr/>
        </p:nvPicPr>
        <p:blipFill>
          <a:blip r:embed="rId3"/>
          <a:stretch>
            <a:fillRect/>
          </a:stretch>
        </p:blipFill>
        <p:spPr>
          <a:xfrm>
            <a:off x="6720692" y="-3313"/>
            <a:ext cx="4676273" cy="6858000"/>
          </a:xfrm>
          <a:prstGeom prst="rect">
            <a:avLst/>
          </a:prstGeom>
        </p:spPr>
      </p:pic>
    </p:spTree>
    <p:extLst>
      <p:ext uri="{BB962C8B-B14F-4D97-AF65-F5344CB8AC3E}">
        <p14:creationId xmlns:p14="http://schemas.microsoft.com/office/powerpoint/2010/main" val="3930818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D2BA9-C78E-CAE2-FFF4-A5BF233BBAB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978F0A7-A3C2-EF85-4F01-A48795C3A061}"/>
              </a:ext>
            </a:extLst>
          </p:cNvPr>
          <p:cNvSpPr>
            <a:spLocks noGrp="1"/>
          </p:cNvSpPr>
          <p:nvPr>
            <p:ph type="title"/>
          </p:nvPr>
        </p:nvSpPr>
        <p:spPr>
          <a:xfrm>
            <a:off x="884487" y="381000"/>
            <a:ext cx="10360501" cy="4267200"/>
          </a:xfrm>
        </p:spPr>
        <p:txBody>
          <a:bodyPr>
            <a:noAutofit/>
          </a:bodyPr>
          <a:lstStyle/>
          <a:p>
            <a:pPr lvl="0"/>
            <a:r>
              <a:rPr lang="en-US" sz="4800" dirty="0"/>
              <a:t>5.  If, then, the first one went to every nation and kindred and tongue and people, and the third one follows, what must be the extent to which the Third Angel’s Message               will go?</a:t>
            </a:r>
          </a:p>
        </p:txBody>
      </p:sp>
      <p:pic>
        <p:nvPicPr>
          <p:cNvPr id="2052" name="Picture 4" descr="213,000+ Question Mark Stock Photos, Pictures &amp; Royalty-Free ...">
            <a:extLst>
              <a:ext uri="{FF2B5EF4-FFF2-40B4-BE49-F238E27FC236}">
                <a16:creationId xmlns:a16="http://schemas.microsoft.com/office/drawing/2014/main" id="{C6CA7AF9-75D8-F24E-F23F-071A73AD31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6612" y="3581400"/>
            <a:ext cx="3141937" cy="2719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6339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9615B-B5B4-3B79-6166-3CF6D82EE11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59B4E3E-E72D-88C7-0D79-32225014E97E}"/>
              </a:ext>
            </a:extLst>
          </p:cNvPr>
          <p:cNvSpPr>
            <a:spLocks noGrp="1"/>
          </p:cNvSpPr>
          <p:nvPr>
            <p:ph type="title"/>
          </p:nvPr>
        </p:nvSpPr>
        <p:spPr>
          <a:xfrm>
            <a:off x="884487" y="381000"/>
            <a:ext cx="10360501" cy="1981200"/>
          </a:xfrm>
        </p:spPr>
        <p:txBody>
          <a:bodyPr>
            <a:noAutofit/>
          </a:bodyPr>
          <a:lstStyle/>
          <a:p>
            <a:pPr lvl="0"/>
            <a:r>
              <a:rPr lang="en-US" sz="6000" dirty="0"/>
              <a:t>6.  What does the first angel have to preach?</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34281EC0-4CCE-AC50-699C-1C3AC9641D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B756010-17E8-A4E6-2257-1811C56BAD02}"/>
              </a:ext>
            </a:extLst>
          </p:cNvPr>
          <p:cNvSpPr txBox="1"/>
          <p:nvPr/>
        </p:nvSpPr>
        <p:spPr>
          <a:xfrm>
            <a:off x="884487" y="2722684"/>
            <a:ext cx="7343525" cy="923330"/>
          </a:xfrm>
          <a:prstGeom prst="rect">
            <a:avLst/>
          </a:prstGeom>
          <a:noFill/>
        </p:spPr>
        <p:txBody>
          <a:bodyPr wrap="square" rtlCol="0">
            <a:spAutoFit/>
          </a:bodyPr>
          <a:lstStyle/>
          <a:p>
            <a:pPr>
              <a:lnSpc>
                <a:spcPct val="90000"/>
              </a:lnSpc>
            </a:pPr>
            <a:r>
              <a:rPr lang="en-US" sz="6000" i="1" dirty="0"/>
              <a:t>Revelation 14:6</a:t>
            </a:r>
            <a:endParaRPr lang="en-US" sz="6000" dirty="0"/>
          </a:p>
        </p:txBody>
      </p:sp>
    </p:spTree>
    <p:extLst>
      <p:ext uri="{BB962C8B-B14F-4D97-AF65-F5344CB8AC3E}">
        <p14:creationId xmlns:p14="http://schemas.microsoft.com/office/powerpoint/2010/main" val="1550399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BCC7F-E682-0996-6F72-2AEDE046481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4D84829-8D80-0EE6-027D-97D1D0050078}"/>
              </a:ext>
            </a:extLst>
          </p:cNvPr>
          <p:cNvSpPr>
            <a:spLocks noGrp="1"/>
          </p:cNvSpPr>
          <p:nvPr>
            <p:ph type="body" sz="half" idx="2"/>
          </p:nvPr>
        </p:nvSpPr>
        <p:spPr>
          <a:xfrm>
            <a:off x="7618413" y="1295400"/>
            <a:ext cx="4343400" cy="5156200"/>
          </a:xfrm>
        </p:spPr>
        <p:txBody>
          <a:bodyPr>
            <a:noAutofit/>
          </a:bodyPr>
          <a:lstStyle/>
          <a:p>
            <a:r>
              <a:rPr lang="en-US" sz="3600" b="1" baseline="30000" dirty="0"/>
              <a:t>6 </a:t>
            </a:r>
            <a:r>
              <a:rPr lang="en-US" sz="3600" dirty="0"/>
              <a:t>And I saw another angel fly in the midst of heaven, having the everlasting gospel to preach unto them that dwell on the earth, and to every nation, and kindred, and tongue, and people,</a:t>
            </a:r>
          </a:p>
        </p:txBody>
      </p:sp>
      <p:sp>
        <p:nvSpPr>
          <p:cNvPr id="6" name="Title 1">
            <a:extLst>
              <a:ext uri="{FF2B5EF4-FFF2-40B4-BE49-F238E27FC236}">
                <a16:creationId xmlns:a16="http://schemas.microsoft.com/office/drawing/2014/main" id="{03111996-A551-24C4-0B1C-F012A5BFAD97}"/>
              </a:ext>
            </a:extLst>
          </p:cNvPr>
          <p:cNvSpPr>
            <a:spLocks noGrp="1"/>
          </p:cNvSpPr>
          <p:nvPr>
            <p:ph type="title"/>
          </p:nvPr>
        </p:nvSpPr>
        <p:spPr>
          <a:xfrm>
            <a:off x="7770812" y="228600"/>
            <a:ext cx="3960812" cy="1143000"/>
          </a:xfrm>
        </p:spPr>
        <p:txBody>
          <a:bodyPr/>
          <a:lstStyle/>
          <a:p>
            <a:r>
              <a:rPr lang="en-US" sz="4400" dirty="0"/>
              <a:t>Revelation</a:t>
            </a:r>
            <a:br>
              <a:rPr lang="en-US" sz="4400" dirty="0"/>
            </a:br>
            <a:r>
              <a:rPr lang="en-US" sz="4400" dirty="0"/>
              <a:t>14:6</a:t>
            </a:r>
          </a:p>
        </p:txBody>
      </p:sp>
      <p:pic>
        <p:nvPicPr>
          <p:cNvPr id="5122" name="Picture 2" descr="The Three Angels' Messages">
            <a:extLst>
              <a:ext uri="{FF2B5EF4-FFF2-40B4-BE49-F238E27FC236}">
                <a16:creationId xmlns:a16="http://schemas.microsoft.com/office/drawing/2014/main" id="{15B047C7-63E2-7E78-1BC2-4F03B764015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637" t="2395" r="15042" b="464"/>
          <a:stretch>
            <a:fillRect/>
          </a:stretch>
        </p:blipFill>
        <p:spPr bwMode="auto">
          <a:xfrm>
            <a:off x="444610" y="533399"/>
            <a:ext cx="6792802" cy="5551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9664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33" t="7330" r="-163" b="8854"/>
          <a:stretch>
            <a:fillRect/>
          </a:stretch>
        </p:blipFill>
        <p:spPr bwMode="auto">
          <a:xfrm>
            <a:off x="-77788" y="0"/>
            <a:ext cx="12266613"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74812" y="4191000"/>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97FB1-7A20-4EBD-BA9A-2FDB4BE3ED9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2C5D496-3548-E253-A258-5E4B11FA17C7}"/>
              </a:ext>
            </a:extLst>
          </p:cNvPr>
          <p:cNvSpPr>
            <a:spLocks noGrp="1"/>
          </p:cNvSpPr>
          <p:nvPr>
            <p:ph type="title"/>
          </p:nvPr>
        </p:nvSpPr>
        <p:spPr>
          <a:xfrm>
            <a:off x="884487" y="381000"/>
            <a:ext cx="10360501" cy="1981200"/>
          </a:xfrm>
        </p:spPr>
        <p:txBody>
          <a:bodyPr>
            <a:noAutofit/>
          </a:bodyPr>
          <a:lstStyle/>
          <a:p>
            <a:pPr lvl="0"/>
            <a:r>
              <a:rPr lang="en-US" sz="7200" dirty="0"/>
              <a:t>7.  What does this angel proclaim?</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A74C213D-AEF8-4269-D782-518B70457E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F31A272-1967-5BAE-6832-78E3D76166FB}"/>
              </a:ext>
            </a:extLst>
          </p:cNvPr>
          <p:cNvSpPr txBox="1"/>
          <p:nvPr/>
        </p:nvSpPr>
        <p:spPr>
          <a:xfrm>
            <a:off x="884487" y="2722684"/>
            <a:ext cx="7343525" cy="3416320"/>
          </a:xfrm>
          <a:prstGeom prst="rect">
            <a:avLst/>
          </a:prstGeom>
          <a:noFill/>
        </p:spPr>
        <p:txBody>
          <a:bodyPr wrap="square" rtlCol="0">
            <a:spAutoFit/>
          </a:bodyPr>
          <a:lstStyle/>
          <a:p>
            <a:pPr>
              <a:lnSpc>
                <a:spcPct val="90000"/>
              </a:lnSpc>
            </a:pPr>
            <a:r>
              <a:rPr lang="en-US" sz="6000" b="1" dirty="0"/>
              <a:t>Answer:  </a:t>
            </a:r>
            <a:r>
              <a:rPr lang="en-US" sz="6000" dirty="0"/>
              <a:t>“The hour of God’s judgment is come.”</a:t>
            </a:r>
          </a:p>
          <a:p>
            <a:pPr>
              <a:lnSpc>
                <a:spcPct val="90000"/>
              </a:lnSpc>
            </a:pPr>
            <a:r>
              <a:rPr lang="en-US" sz="6000" i="1" dirty="0"/>
              <a:t>Revelation 14:7</a:t>
            </a:r>
            <a:endParaRPr lang="en-US" sz="6000" dirty="0"/>
          </a:p>
        </p:txBody>
      </p:sp>
    </p:spTree>
    <p:extLst>
      <p:ext uri="{BB962C8B-B14F-4D97-AF65-F5344CB8AC3E}">
        <p14:creationId xmlns:p14="http://schemas.microsoft.com/office/powerpoint/2010/main" val="196136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7F3A1-963B-203D-3427-C9637BCCACB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5A380C2-8906-431C-526F-1AADC1C09A89}"/>
              </a:ext>
            </a:extLst>
          </p:cNvPr>
          <p:cNvSpPr>
            <a:spLocks noGrp="1"/>
          </p:cNvSpPr>
          <p:nvPr>
            <p:ph type="body" sz="half" idx="2"/>
          </p:nvPr>
        </p:nvSpPr>
        <p:spPr>
          <a:xfrm>
            <a:off x="7618413" y="1295400"/>
            <a:ext cx="4343400" cy="5156200"/>
          </a:xfrm>
        </p:spPr>
        <p:txBody>
          <a:bodyPr>
            <a:noAutofit/>
          </a:bodyPr>
          <a:lstStyle/>
          <a:p>
            <a:r>
              <a:rPr lang="en-US" sz="3600" b="1" baseline="30000" dirty="0"/>
              <a:t>7 </a:t>
            </a:r>
            <a:r>
              <a:rPr lang="en-US" sz="3600" dirty="0"/>
              <a:t>Saying with a loud voice, Fear God, and give glory to him; for the hour of his judgment is come: and worship him that made heaven, and earth, and the sea, and the fountains of waters.</a:t>
            </a:r>
            <a:endParaRPr lang="en-US" sz="5400" dirty="0"/>
          </a:p>
        </p:txBody>
      </p:sp>
      <p:sp>
        <p:nvSpPr>
          <p:cNvPr id="6" name="Title 1">
            <a:extLst>
              <a:ext uri="{FF2B5EF4-FFF2-40B4-BE49-F238E27FC236}">
                <a16:creationId xmlns:a16="http://schemas.microsoft.com/office/drawing/2014/main" id="{BA11A628-1795-5425-6249-8AF2A65F19B9}"/>
              </a:ext>
            </a:extLst>
          </p:cNvPr>
          <p:cNvSpPr>
            <a:spLocks noGrp="1"/>
          </p:cNvSpPr>
          <p:nvPr>
            <p:ph type="title"/>
          </p:nvPr>
        </p:nvSpPr>
        <p:spPr>
          <a:xfrm>
            <a:off x="7770812" y="228600"/>
            <a:ext cx="3960812" cy="1143000"/>
          </a:xfrm>
        </p:spPr>
        <p:txBody>
          <a:bodyPr/>
          <a:lstStyle/>
          <a:p>
            <a:r>
              <a:rPr lang="en-US" sz="4400" dirty="0"/>
              <a:t>Revelation</a:t>
            </a:r>
            <a:br>
              <a:rPr lang="en-US" sz="4400" dirty="0"/>
            </a:br>
            <a:r>
              <a:rPr lang="en-US" sz="4400" dirty="0"/>
              <a:t>14:7</a:t>
            </a:r>
          </a:p>
        </p:txBody>
      </p:sp>
      <p:pic>
        <p:nvPicPr>
          <p:cNvPr id="6148" name="Picture 4" descr="Revelation 5:2 Prayer: A Cry for Worthiness: A Prayer of Reflection and  Surrender | Bible Art">
            <a:extLst>
              <a:ext uri="{FF2B5EF4-FFF2-40B4-BE49-F238E27FC236}">
                <a16:creationId xmlns:a16="http://schemas.microsoft.com/office/drawing/2014/main" id="{4A360294-A4F4-FAFE-7A9D-81B1514EFCA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1600"/>
          <a:stretch>
            <a:fillRect/>
          </a:stretch>
        </p:blipFill>
        <p:spPr bwMode="auto">
          <a:xfrm>
            <a:off x="248615" y="228600"/>
            <a:ext cx="7226300" cy="638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7888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E7B21-B1D4-0DF9-F490-18912341E3A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722D253-9E37-9191-2713-01B68EF35139}"/>
              </a:ext>
            </a:extLst>
          </p:cNvPr>
          <p:cNvSpPr>
            <a:spLocks noGrp="1"/>
          </p:cNvSpPr>
          <p:nvPr>
            <p:ph type="title"/>
          </p:nvPr>
        </p:nvSpPr>
        <p:spPr>
          <a:xfrm>
            <a:off x="884487" y="381000"/>
            <a:ext cx="10360501" cy="1981200"/>
          </a:xfrm>
        </p:spPr>
        <p:txBody>
          <a:bodyPr>
            <a:noAutofit/>
          </a:bodyPr>
          <a:lstStyle/>
          <a:p>
            <a:pPr lvl="0"/>
            <a:r>
              <a:rPr lang="en-US" sz="6600" dirty="0"/>
              <a:t>8.  What does he call upon all people to do?</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65A356E6-926F-11E1-6522-B8E8A83AC4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0076" y="32766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122A8DB-8822-820F-412D-5A341B996925}"/>
              </a:ext>
            </a:extLst>
          </p:cNvPr>
          <p:cNvSpPr txBox="1"/>
          <p:nvPr/>
        </p:nvSpPr>
        <p:spPr>
          <a:xfrm>
            <a:off x="884487" y="2398643"/>
            <a:ext cx="6733925" cy="3831818"/>
          </a:xfrm>
          <a:prstGeom prst="rect">
            <a:avLst/>
          </a:prstGeom>
          <a:noFill/>
        </p:spPr>
        <p:txBody>
          <a:bodyPr wrap="square" rtlCol="0">
            <a:spAutoFit/>
          </a:bodyPr>
          <a:lstStyle/>
          <a:p>
            <a:pPr>
              <a:lnSpc>
                <a:spcPct val="90000"/>
              </a:lnSpc>
            </a:pPr>
            <a:r>
              <a:rPr lang="en-US" sz="5400" b="1" dirty="0"/>
              <a:t>Answer:  </a:t>
            </a:r>
            <a:r>
              <a:rPr lang="en-US" sz="5400" dirty="0"/>
              <a:t>“Worship Him that made heaven, and earth, and the sea, and the fountains of waters.”</a:t>
            </a:r>
          </a:p>
        </p:txBody>
      </p:sp>
    </p:spTree>
    <p:extLst>
      <p:ext uri="{BB962C8B-B14F-4D97-AF65-F5344CB8AC3E}">
        <p14:creationId xmlns:p14="http://schemas.microsoft.com/office/powerpoint/2010/main" val="1567778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F5732-1195-C041-BF82-01B8580850E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3CE9679-2891-AD00-E835-4BCBAEBBB663}"/>
              </a:ext>
            </a:extLst>
          </p:cNvPr>
          <p:cNvSpPr>
            <a:spLocks noGrp="1"/>
          </p:cNvSpPr>
          <p:nvPr>
            <p:ph type="title"/>
          </p:nvPr>
        </p:nvSpPr>
        <p:spPr>
          <a:xfrm>
            <a:off x="884487" y="381000"/>
            <a:ext cx="10360501" cy="2719336"/>
          </a:xfrm>
        </p:spPr>
        <p:txBody>
          <a:bodyPr>
            <a:noAutofit/>
          </a:bodyPr>
          <a:lstStyle/>
          <a:p>
            <a:pPr lvl="0"/>
            <a:r>
              <a:rPr lang="en-US" sz="6600" dirty="0"/>
              <a:t>9.  What results from the rejection of this message?</a:t>
            </a:r>
            <a:endParaRPr lang="en-US" sz="333300" dirty="0"/>
          </a:p>
        </p:txBody>
      </p:sp>
      <p:pic>
        <p:nvPicPr>
          <p:cNvPr id="2052" name="Picture 4" descr="213,000+ Question Mark Stock Photos, Pictures &amp; Royalty-Free ...">
            <a:extLst>
              <a:ext uri="{FF2B5EF4-FFF2-40B4-BE49-F238E27FC236}">
                <a16:creationId xmlns:a16="http://schemas.microsoft.com/office/drawing/2014/main" id="{FF0A7F70-B49C-5D84-96B6-184695E65F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0076" y="32766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2072C9A-A507-FF2E-0E71-6EB38BF10714}"/>
              </a:ext>
            </a:extLst>
          </p:cNvPr>
          <p:cNvSpPr txBox="1"/>
          <p:nvPr/>
        </p:nvSpPr>
        <p:spPr>
          <a:xfrm>
            <a:off x="884487" y="3337550"/>
            <a:ext cx="6733925" cy="1006429"/>
          </a:xfrm>
          <a:prstGeom prst="rect">
            <a:avLst/>
          </a:prstGeom>
          <a:noFill/>
        </p:spPr>
        <p:txBody>
          <a:bodyPr wrap="square" rtlCol="0">
            <a:spAutoFit/>
          </a:bodyPr>
          <a:lstStyle/>
          <a:p>
            <a:pPr>
              <a:lnSpc>
                <a:spcPct val="90000"/>
              </a:lnSpc>
            </a:pPr>
            <a:r>
              <a:rPr lang="en-US" sz="6600" i="1" dirty="0"/>
              <a:t>Revelation 14:8</a:t>
            </a:r>
            <a:endParaRPr lang="en-US" sz="16600" dirty="0"/>
          </a:p>
        </p:txBody>
      </p:sp>
    </p:spTree>
    <p:extLst>
      <p:ext uri="{BB962C8B-B14F-4D97-AF65-F5344CB8AC3E}">
        <p14:creationId xmlns:p14="http://schemas.microsoft.com/office/powerpoint/2010/main" val="1795748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A9ABE-FE93-BF2A-FE0A-720F92197B7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40462C6-BEF7-1CA8-0FE7-25E412F3D1BB}"/>
              </a:ext>
            </a:extLst>
          </p:cNvPr>
          <p:cNvSpPr>
            <a:spLocks noGrp="1"/>
          </p:cNvSpPr>
          <p:nvPr>
            <p:ph type="body" sz="half" idx="2"/>
          </p:nvPr>
        </p:nvSpPr>
        <p:spPr>
          <a:xfrm>
            <a:off x="7618413" y="1295400"/>
            <a:ext cx="4343400" cy="5156200"/>
          </a:xfrm>
        </p:spPr>
        <p:txBody>
          <a:bodyPr>
            <a:noAutofit/>
          </a:bodyPr>
          <a:lstStyle/>
          <a:p>
            <a:r>
              <a:rPr lang="en-US" sz="3600" b="1" baseline="30000" dirty="0"/>
              <a:t>8 </a:t>
            </a:r>
            <a:r>
              <a:rPr lang="en-US" sz="3600" dirty="0"/>
              <a:t>And there followed another angel, saying, Babylon is fallen, is fallen, that great city, because she made all nations drink of the wine of the wrath of her fornication.</a:t>
            </a:r>
            <a:endParaRPr lang="en-US" sz="8000" dirty="0"/>
          </a:p>
        </p:txBody>
      </p:sp>
      <p:sp>
        <p:nvSpPr>
          <p:cNvPr id="6" name="Title 1">
            <a:extLst>
              <a:ext uri="{FF2B5EF4-FFF2-40B4-BE49-F238E27FC236}">
                <a16:creationId xmlns:a16="http://schemas.microsoft.com/office/drawing/2014/main" id="{1954FFDA-7B15-5B94-3CEF-3DE48523134F}"/>
              </a:ext>
            </a:extLst>
          </p:cNvPr>
          <p:cNvSpPr>
            <a:spLocks noGrp="1"/>
          </p:cNvSpPr>
          <p:nvPr>
            <p:ph type="title"/>
          </p:nvPr>
        </p:nvSpPr>
        <p:spPr>
          <a:xfrm>
            <a:off x="7770812" y="228600"/>
            <a:ext cx="3960812" cy="1143000"/>
          </a:xfrm>
        </p:spPr>
        <p:txBody>
          <a:bodyPr/>
          <a:lstStyle/>
          <a:p>
            <a:r>
              <a:rPr lang="en-US" sz="4400" dirty="0"/>
              <a:t>Revelation</a:t>
            </a:r>
            <a:br>
              <a:rPr lang="en-US" sz="4400" dirty="0"/>
            </a:br>
            <a:r>
              <a:rPr lang="en-US" sz="4400" dirty="0"/>
              <a:t>14:8</a:t>
            </a:r>
          </a:p>
        </p:txBody>
      </p:sp>
      <p:pic>
        <p:nvPicPr>
          <p:cNvPr id="7170" name="Picture 2" descr="Monday: Babylon is Fallen | Sabbath School Net">
            <a:extLst>
              <a:ext uri="{FF2B5EF4-FFF2-40B4-BE49-F238E27FC236}">
                <a16:creationId xmlns:a16="http://schemas.microsoft.com/office/drawing/2014/main" id="{1938C238-0255-1CA5-10E3-F67E93C4D11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44" t="25472" r="-244" b="4930"/>
          <a:stretch>
            <a:fillRect/>
          </a:stretch>
        </p:blipFill>
        <p:spPr bwMode="auto">
          <a:xfrm>
            <a:off x="227012" y="228600"/>
            <a:ext cx="7210334" cy="6454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8523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DCE27-C8E6-CBAC-9D6F-D8582084F3D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565289E-2D4C-73FD-BA08-5B4D47FBB5AF}"/>
              </a:ext>
            </a:extLst>
          </p:cNvPr>
          <p:cNvSpPr>
            <a:spLocks noGrp="1"/>
          </p:cNvSpPr>
          <p:nvPr>
            <p:ph type="title"/>
          </p:nvPr>
        </p:nvSpPr>
        <p:spPr>
          <a:xfrm>
            <a:off x="884487" y="381000"/>
            <a:ext cx="10924925" cy="1828800"/>
          </a:xfrm>
        </p:spPr>
        <p:txBody>
          <a:bodyPr>
            <a:noAutofit/>
          </a:bodyPr>
          <a:lstStyle/>
          <a:p>
            <a:pPr lvl="0"/>
            <a:r>
              <a:rPr lang="en-US" sz="4800" dirty="0"/>
              <a:t>10. What came of the first falling away from the everlasting gospel?</a:t>
            </a:r>
            <a:endParaRPr lang="en-US" sz="192900" dirty="0"/>
          </a:p>
        </p:txBody>
      </p:sp>
      <p:pic>
        <p:nvPicPr>
          <p:cNvPr id="2052" name="Picture 4" descr="213,000+ Question Mark Stock Photos, Pictures &amp; Royalty-Free ...">
            <a:extLst>
              <a:ext uri="{FF2B5EF4-FFF2-40B4-BE49-F238E27FC236}">
                <a16:creationId xmlns:a16="http://schemas.microsoft.com/office/drawing/2014/main" id="{CAD3DAD5-FC2B-6E4E-A981-3CCC28B89E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4212" y="25908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4FBFBE1-6D48-5A6F-3AAA-0E837B53722A}"/>
              </a:ext>
            </a:extLst>
          </p:cNvPr>
          <p:cNvSpPr txBox="1"/>
          <p:nvPr/>
        </p:nvSpPr>
        <p:spPr>
          <a:xfrm>
            <a:off x="856395" y="2057400"/>
            <a:ext cx="7066818" cy="4154984"/>
          </a:xfrm>
          <a:prstGeom prst="rect">
            <a:avLst/>
          </a:prstGeom>
          <a:noFill/>
        </p:spPr>
        <p:txBody>
          <a:bodyPr wrap="square" rtlCol="0">
            <a:spAutoFit/>
          </a:bodyPr>
          <a:lstStyle/>
          <a:p>
            <a:pPr lvl="0"/>
            <a:r>
              <a:rPr lang="en-US" sz="4400" b="1" dirty="0"/>
              <a:t>Answer:</a:t>
            </a:r>
            <a:r>
              <a:rPr lang="en-US" sz="4400" dirty="0"/>
              <a:t> “That man of sin;” “the mystery of iniquity;” “the beast.”</a:t>
            </a:r>
            <a:br>
              <a:rPr lang="en-US" sz="4400" dirty="0"/>
            </a:br>
            <a:r>
              <a:rPr lang="en-US" sz="4400" i="1" dirty="0"/>
              <a:t>2 Thessalonians 2:2–8; </a:t>
            </a:r>
          </a:p>
          <a:p>
            <a:pPr lvl="0"/>
            <a:r>
              <a:rPr lang="en-US" sz="4400" i="1" dirty="0"/>
              <a:t>Daniel 7:11; </a:t>
            </a:r>
          </a:p>
          <a:p>
            <a:pPr lvl="0"/>
            <a:r>
              <a:rPr lang="en-US" sz="4400" i="1" dirty="0"/>
              <a:t>Revelation 19:19, 20.</a:t>
            </a:r>
            <a:endParaRPr lang="en-US" sz="4400" dirty="0"/>
          </a:p>
        </p:txBody>
      </p:sp>
    </p:spTree>
    <p:extLst>
      <p:ext uri="{BB962C8B-B14F-4D97-AF65-F5344CB8AC3E}">
        <p14:creationId xmlns:p14="http://schemas.microsoft.com/office/powerpoint/2010/main" val="3893149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A1A0B-9F66-6E2E-B6F0-475DCF62036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6905E99-7FF8-C0A5-E23B-0C8F3ADE79EB}"/>
              </a:ext>
            </a:extLst>
          </p:cNvPr>
          <p:cNvSpPr>
            <a:spLocks noGrp="1"/>
          </p:cNvSpPr>
          <p:nvPr>
            <p:ph type="body" sz="half" idx="2"/>
          </p:nvPr>
        </p:nvSpPr>
        <p:spPr>
          <a:xfrm>
            <a:off x="7618413" y="1371600"/>
            <a:ext cx="4343400" cy="5080000"/>
          </a:xfrm>
        </p:spPr>
        <p:txBody>
          <a:bodyPr>
            <a:noAutofit/>
          </a:bodyPr>
          <a:lstStyle/>
          <a:p>
            <a:r>
              <a:rPr lang="en-US" sz="4200" b="1" dirty="0"/>
              <a:t>2 </a:t>
            </a:r>
            <a:r>
              <a:rPr lang="en-US" sz="4200" dirty="0"/>
              <a:t>Now we beseech you, brethren, by the coming of our Lord Jesus Christ, and by our gathering together unto him,</a:t>
            </a:r>
          </a:p>
        </p:txBody>
      </p:sp>
      <p:sp>
        <p:nvSpPr>
          <p:cNvPr id="6" name="Title 1">
            <a:extLst>
              <a:ext uri="{FF2B5EF4-FFF2-40B4-BE49-F238E27FC236}">
                <a16:creationId xmlns:a16="http://schemas.microsoft.com/office/drawing/2014/main" id="{5E2C1D2C-9558-C32C-5CA9-FF43FAD1E977}"/>
              </a:ext>
            </a:extLst>
          </p:cNvPr>
          <p:cNvSpPr>
            <a:spLocks noGrp="1"/>
          </p:cNvSpPr>
          <p:nvPr>
            <p:ph type="title"/>
          </p:nvPr>
        </p:nvSpPr>
        <p:spPr>
          <a:xfrm>
            <a:off x="7770812" y="228600"/>
            <a:ext cx="3960812" cy="1143000"/>
          </a:xfrm>
        </p:spPr>
        <p:txBody>
          <a:bodyPr/>
          <a:lstStyle/>
          <a:p>
            <a:r>
              <a:rPr lang="en-US" dirty="0"/>
              <a:t>2 Thessalonians </a:t>
            </a:r>
            <a:r>
              <a:rPr lang="en-US" sz="4400" dirty="0"/>
              <a:t>2:1-8</a:t>
            </a:r>
          </a:p>
        </p:txBody>
      </p:sp>
      <p:pic>
        <p:nvPicPr>
          <p:cNvPr id="8194" name="Picture 2" descr="Meeting Together for Worship ...">
            <a:extLst>
              <a:ext uri="{FF2B5EF4-FFF2-40B4-BE49-F238E27FC236}">
                <a16:creationId xmlns:a16="http://schemas.microsoft.com/office/drawing/2014/main" id="{306B7200-0A1D-ACD2-98F4-3FA378495ADA}"/>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32517"/>
          <a:stretch>
            <a:fillRect/>
          </a:stretch>
        </p:blipFill>
        <p:spPr bwMode="auto">
          <a:xfrm>
            <a:off x="251929" y="317638"/>
            <a:ext cx="7061684" cy="6278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4173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2F010-20DD-2734-7459-FDEFA8A6841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7225CA8-4CA5-1727-BD15-F044AF402F9C}"/>
              </a:ext>
            </a:extLst>
          </p:cNvPr>
          <p:cNvSpPr>
            <a:spLocks noGrp="1"/>
          </p:cNvSpPr>
          <p:nvPr>
            <p:ph type="body" sz="half" idx="2"/>
          </p:nvPr>
        </p:nvSpPr>
        <p:spPr>
          <a:xfrm>
            <a:off x="7618413" y="1371600"/>
            <a:ext cx="4343400" cy="5080000"/>
          </a:xfrm>
        </p:spPr>
        <p:txBody>
          <a:bodyPr>
            <a:noAutofit/>
          </a:bodyPr>
          <a:lstStyle/>
          <a:p>
            <a:r>
              <a:rPr lang="en-US" sz="4000" b="1" baseline="30000" dirty="0"/>
              <a:t>2 </a:t>
            </a:r>
            <a:r>
              <a:rPr lang="en-US" sz="4000" dirty="0"/>
              <a:t>That ye be not soon shaken in mind, or be troubled, neither by spirit, nor by word, nor by letter as from us, as that the day of Christ is at hand.</a:t>
            </a:r>
          </a:p>
        </p:txBody>
      </p:sp>
      <p:sp>
        <p:nvSpPr>
          <p:cNvPr id="6" name="Title 1">
            <a:extLst>
              <a:ext uri="{FF2B5EF4-FFF2-40B4-BE49-F238E27FC236}">
                <a16:creationId xmlns:a16="http://schemas.microsoft.com/office/drawing/2014/main" id="{E3BBDB86-B202-156F-AC11-092D8FC5A096}"/>
              </a:ext>
            </a:extLst>
          </p:cNvPr>
          <p:cNvSpPr>
            <a:spLocks noGrp="1"/>
          </p:cNvSpPr>
          <p:nvPr>
            <p:ph type="title"/>
          </p:nvPr>
        </p:nvSpPr>
        <p:spPr>
          <a:xfrm>
            <a:off x="7770812" y="228600"/>
            <a:ext cx="3960812" cy="1143000"/>
          </a:xfrm>
        </p:spPr>
        <p:txBody>
          <a:bodyPr/>
          <a:lstStyle/>
          <a:p>
            <a:r>
              <a:rPr lang="en-US" dirty="0"/>
              <a:t>2 Thessalonians </a:t>
            </a:r>
            <a:r>
              <a:rPr lang="en-US" sz="4400" dirty="0"/>
              <a:t>2:1-8</a:t>
            </a:r>
          </a:p>
        </p:txBody>
      </p:sp>
      <p:pic>
        <p:nvPicPr>
          <p:cNvPr id="9218" name="Picture 2" descr="Paul's Greeting of “Grace and Peace” | United Church of God">
            <a:extLst>
              <a:ext uri="{FF2B5EF4-FFF2-40B4-BE49-F238E27FC236}">
                <a16:creationId xmlns:a16="http://schemas.microsoft.com/office/drawing/2014/main" id="{7D114413-1A63-47CB-9703-4A4BE0A0D3F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8371" t="-111" r="23949" b="111"/>
          <a:stretch>
            <a:fillRect/>
          </a:stretch>
        </p:blipFill>
        <p:spPr bwMode="auto">
          <a:xfrm>
            <a:off x="227012" y="36095"/>
            <a:ext cx="7174832" cy="6530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4138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72416-E344-14AF-93BA-D8979444ED7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3BAAD9A-6454-2681-15D8-1097D312A3FB}"/>
              </a:ext>
            </a:extLst>
          </p:cNvPr>
          <p:cNvSpPr>
            <a:spLocks noGrp="1"/>
          </p:cNvSpPr>
          <p:nvPr>
            <p:ph type="body" sz="half" idx="2"/>
          </p:nvPr>
        </p:nvSpPr>
        <p:spPr>
          <a:xfrm>
            <a:off x="7618413" y="1371600"/>
            <a:ext cx="4343400" cy="5080000"/>
          </a:xfrm>
        </p:spPr>
        <p:txBody>
          <a:bodyPr>
            <a:noAutofit/>
          </a:bodyPr>
          <a:lstStyle/>
          <a:p>
            <a:r>
              <a:rPr lang="en-US" sz="3800" b="1" baseline="30000" dirty="0"/>
              <a:t>3 </a:t>
            </a:r>
            <a:r>
              <a:rPr lang="en-US" sz="3800" dirty="0"/>
              <a:t>Let no man deceive you by any means: for that day shall not come, except there come a falling away first, and that man of sin be revealed, the son of perdition;</a:t>
            </a:r>
          </a:p>
        </p:txBody>
      </p:sp>
      <p:sp>
        <p:nvSpPr>
          <p:cNvPr id="6" name="Title 1">
            <a:extLst>
              <a:ext uri="{FF2B5EF4-FFF2-40B4-BE49-F238E27FC236}">
                <a16:creationId xmlns:a16="http://schemas.microsoft.com/office/drawing/2014/main" id="{4F03E925-5C1E-F427-4858-3DF8BA0310F5}"/>
              </a:ext>
            </a:extLst>
          </p:cNvPr>
          <p:cNvSpPr>
            <a:spLocks noGrp="1"/>
          </p:cNvSpPr>
          <p:nvPr>
            <p:ph type="title"/>
          </p:nvPr>
        </p:nvSpPr>
        <p:spPr>
          <a:xfrm>
            <a:off x="7770812" y="228600"/>
            <a:ext cx="3960812" cy="1143000"/>
          </a:xfrm>
        </p:spPr>
        <p:txBody>
          <a:bodyPr/>
          <a:lstStyle/>
          <a:p>
            <a:r>
              <a:rPr lang="en-US" dirty="0"/>
              <a:t>2 Thessalonians </a:t>
            </a:r>
            <a:r>
              <a:rPr lang="en-US" sz="4400" dirty="0"/>
              <a:t>2:1-8</a:t>
            </a:r>
          </a:p>
        </p:txBody>
      </p:sp>
      <p:pic>
        <p:nvPicPr>
          <p:cNvPr id="10242" name="Picture 2" descr="Will the Antichrist be Revealed Before the Rapture?">
            <a:extLst>
              <a:ext uri="{FF2B5EF4-FFF2-40B4-BE49-F238E27FC236}">
                <a16:creationId xmlns:a16="http://schemas.microsoft.com/office/drawing/2014/main" id="{C7D47BB6-978B-7CCF-8AD6-F01891B1AB23}"/>
              </a:ext>
            </a:extLst>
          </p:cNvPr>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19519" t="4839" r="18686" b="4839"/>
          <a:stretch>
            <a:fillRect/>
          </a:stretch>
        </p:blipFill>
        <p:spPr bwMode="auto">
          <a:xfrm>
            <a:off x="150811" y="228600"/>
            <a:ext cx="7237413"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48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E88823-1A92-C86F-DA5D-90918EBFA410}"/>
              </a:ext>
            </a:extLst>
          </p:cNvPr>
          <p:cNvPicPr>
            <a:picLocks noChangeAspect="1"/>
          </p:cNvPicPr>
          <p:nvPr/>
        </p:nvPicPr>
        <p:blipFill>
          <a:blip r:embed="rId2"/>
          <a:stretch>
            <a:fillRect/>
          </a:stretch>
        </p:blipFill>
        <p:spPr>
          <a:xfrm>
            <a:off x="-1" y="962330"/>
            <a:ext cx="12188825" cy="4997509"/>
          </a:xfrm>
          <a:prstGeom prst="rect">
            <a:avLst/>
          </a:prstGeom>
        </p:spPr>
      </p:pic>
      <p:sp>
        <p:nvSpPr>
          <p:cNvPr id="4" name="Oval 3">
            <a:extLst>
              <a:ext uri="{FF2B5EF4-FFF2-40B4-BE49-F238E27FC236}">
                <a16:creationId xmlns:a16="http://schemas.microsoft.com/office/drawing/2014/main" id="{2C81153E-63F0-446D-E2B3-4AD4E558C612}"/>
              </a:ext>
            </a:extLst>
          </p:cNvPr>
          <p:cNvSpPr/>
          <p:nvPr/>
        </p:nvSpPr>
        <p:spPr>
          <a:xfrm>
            <a:off x="4418012" y="3565554"/>
            <a:ext cx="3505200" cy="2362200"/>
          </a:xfrm>
          <a:prstGeom prst="ellipse">
            <a:avLst/>
          </a:prstGeom>
          <a:noFill/>
          <a:ln w="57150">
            <a:solidFill>
              <a:srgbClr val="C85A28"/>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9DFC20A-BED3-AE1A-8499-3D90DD082E19}"/>
              </a:ext>
            </a:extLst>
          </p:cNvPr>
          <p:cNvSpPr txBox="1"/>
          <p:nvPr/>
        </p:nvSpPr>
        <p:spPr>
          <a:xfrm>
            <a:off x="3275011" y="2782669"/>
            <a:ext cx="5791200" cy="646331"/>
          </a:xfrm>
          <a:prstGeom prst="rect">
            <a:avLst/>
          </a:prstGeom>
          <a:noFill/>
        </p:spPr>
        <p:txBody>
          <a:bodyPr wrap="square" rtlCol="0">
            <a:spAutoFit/>
          </a:bodyPr>
          <a:lstStyle/>
          <a:p>
            <a:pPr>
              <a:lnSpc>
                <a:spcPct val="90000"/>
              </a:lnSpc>
            </a:pPr>
            <a:r>
              <a:rPr lang="en-US" sz="4000" b="1" dirty="0">
                <a:solidFill>
                  <a:srgbClr val="C00000"/>
                </a:solidFill>
                <a:latin typeface="Arial Black" panose="020B0A04020102020204" pitchFamily="34" charset="0"/>
              </a:rPr>
              <a:t>the “falling away”</a:t>
            </a:r>
          </a:p>
        </p:txBody>
      </p:sp>
    </p:spTree>
    <p:extLst>
      <p:ext uri="{BB962C8B-B14F-4D97-AF65-F5344CB8AC3E}">
        <p14:creationId xmlns:p14="http://schemas.microsoft.com/office/powerpoint/2010/main" val="1233163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027112" y="2057400"/>
            <a:ext cx="10134600" cy="1893926"/>
          </a:xfrm>
        </p:spPr>
        <p:txBody>
          <a:bodyPr>
            <a:normAutofit fontScale="90000"/>
          </a:bodyPr>
          <a:lstStyle/>
          <a:p>
            <a:r>
              <a:rPr lang="en-US" sz="6000" dirty="0"/>
              <a:t>The Third Angel’s Message</a:t>
            </a:r>
            <a:br>
              <a:rPr lang="en-US" dirty="0"/>
            </a:br>
            <a:r>
              <a:rPr lang="en-US" sz="4000" dirty="0"/>
              <a:t>Lesson 10:  </a:t>
            </a:r>
            <a:r>
              <a:rPr lang="en-US" sz="4000" b="1" dirty="0"/>
              <a:t>THE PURPOSE OF THE SABBATH IN THE MESSAGE</a:t>
            </a:r>
            <a:endParaRPr lang="en-US" sz="3200" dirty="0"/>
          </a:p>
        </p:txBody>
      </p:sp>
      <p:sp>
        <p:nvSpPr>
          <p:cNvPr id="2" name="Subtitle 1"/>
          <p:cNvSpPr>
            <a:spLocks noGrp="1"/>
          </p:cNvSpPr>
          <p:nvPr>
            <p:ph type="subTitle" idx="1"/>
          </p:nvPr>
        </p:nvSpPr>
        <p:spPr>
          <a:xfrm>
            <a:off x="1218882" y="4156045"/>
            <a:ext cx="9751060" cy="1016000"/>
          </a:xfrm>
        </p:spPr>
        <p:txBody>
          <a:bodyPr>
            <a:normAutofit/>
          </a:bodyPr>
          <a:lstStyle/>
          <a:p>
            <a:r>
              <a:rPr lang="en-US" b="1" dirty="0"/>
              <a:t>September 8, 1888</a:t>
            </a:r>
          </a:p>
        </p:txBody>
      </p:sp>
      <p:sp>
        <p:nvSpPr>
          <p:cNvPr id="4" name="TextBox 3"/>
          <p:cNvSpPr txBox="1"/>
          <p:nvPr/>
        </p:nvSpPr>
        <p:spPr>
          <a:xfrm>
            <a:off x="8928241" y="6457890"/>
            <a:ext cx="3263759" cy="400110"/>
          </a:xfrm>
          <a:prstGeom prst="rect">
            <a:avLst/>
          </a:prstGeom>
          <a:noFill/>
        </p:spPr>
        <p:txBody>
          <a:bodyPr wrap="square" rtlCol="0">
            <a:spAutoFit/>
          </a:bodyPr>
          <a:lstStyle/>
          <a:p>
            <a:pPr algn="r"/>
            <a:r>
              <a:rPr lang="en-US" sz="2000" dirty="0"/>
              <a:t>Lesson 10, 3</a:t>
            </a:r>
            <a:r>
              <a:rPr lang="en-US" sz="2000" baseline="30000" dirty="0"/>
              <a:t>rd</a:t>
            </a:r>
            <a:r>
              <a:rPr lang="en-US" sz="2000" dirty="0"/>
              <a:t> Quarter 1888</a:t>
            </a:r>
          </a:p>
        </p:txBody>
      </p:sp>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AEBA8-99BC-B0E4-E6A4-6E0213365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485019-DA03-7CB2-8914-F96CCA7FF62D}"/>
              </a:ext>
            </a:extLst>
          </p:cNvPr>
          <p:cNvSpPr>
            <a:spLocks noGrp="1"/>
          </p:cNvSpPr>
          <p:nvPr>
            <p:ph type="title"/>
          </p:nvPr>
        </p:nvSpPr>
        <p:spPr>
          <a:xfrm>
            <a:off x="7843435" y="381000"/>
            <a:ext cx="4175115" cy="914400"/>
          </a:xfrm>
        </p:spPr>
        <p:txBody>
          <a:bodyPr/>
          <a:lstStyle/>
          <a:p>
            <a:r>
              <a:rPr lang="en-US" sz="4800" dirty="0"/>
              <a:t>Acts 20:28-31</a:t>
            </a:r>
          </a:p>
        </p:txBody>
      </p:sp>
      <p:sp>
        <p:nvSpPr>
          <p:cNvPr id="3" name="Content Placeholder 2">
            <a:extLst>
              <a:ext uri="{FF2B5EF4-FFF2-40B4-BE49-F238E27FC236}">
                <a16:creationId xmlns:a16="http://schemas.microsoft.com/office/drawing/2014/main" id="{DAC81297-890A-BA89-C1C3-2EFFAF67F1DE}"/>
              </a:ext>
            </a:extLst>
          </p:cNvPr>
          <p:cNvSpPr>
            <a:spLocks noGrp="1"/>
          </p:cNvSpPr>
          <p:nvPr>
            <p:ph idx="1"/>
          </p:nvPr>
        </p:nvSpPr>
        <p:spPr>
          <a:solidFill>
            <a:schemeClr val="accent3">
              <a:lumMod val="50000"/>
            </a:schemeClr>
          </a:solidFill>
        </p:spPr>
        <p:txBody>
          <a:bodyPr>
            <a:normAutofit fontScale="92500" lnSpcReduction="10000"/>
          </a:bodyPr>
          <a:lstStyle/>
          <a:p>
            <a:pPr marL="0" indent="0">
              <a:buNone/>
            </a:pPr>
            <a:r>
              <a:rPr lang="en-US" sz="5400" b="1" baseline="30000" dirty="0"/>
              <a:t>28 </a:t>
            </a:r>
            <a:r>
              <a:rPr lang="en-US" sz="5400" dirty="0"/>
              <a:t>Take heed therefore unto yourselves, and to all the flock, over the which the Holy Ghost hath made you overseers, to feed the church of God, which he hath purchased with his own blood.</a:t>
            </a:r>
            <a:endParaRPr lang="en-US" sz="11500" dirty="0"/>
          </a:p>
        </p:txBody>
      </p:sp>
      <p:pic>
        <p:nvPicPr>
          <p:cNvPr id="11266" name="Picture 2" descr="GCSE - What is the Church as the Body of Christ?">
            <a:extLst>
              <a:ext uri="{FF2B5EF4-FFF2-40B4-BE49-F238E27FC236}">
                <a16:creationId xmlns:a16="http://schemas.microsoft.com/office/drawing/2014/main" id="{3F395E3F-64D0-702B-2588-11FBE95864B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6252"/>
          <a:stretch>
            <a:fillRect/>
          </a:stretch>
        </p:blipFill>
        <p:spPr bwMode="auto">
          <a:xfrm>
            <a:off x="7916060" y="1443788"/>
            <a:ext cx="4029867" cy="518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8407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E96A9-EAE4-A9F8-5D0F-72CC6CC9A0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03CE8E-2D3A-1582-EB88-BE95251A762B}"/>
              </a:ext>
            </a:extLst>
          </p:cNvPr>
          <p:cNvSpPr>
            <a:spLocks noGrp="1"/>
          </p:cNvSpPr>
          <p:nvPr>
            <p:ph type="title"/>
          </p:nvPr>
        </p:nvSpPr>
        <p:spPr>
          <a:xfrm>
            <a:off x="7843435" y="381000"/>
            <a:ext cx="4175115" cy="914400"/>
          </a:xfrm>
        </p:spPr>
        <p:txBody>
          <a:bodyPr/>
          <a:lstStyle/>
          <a:p>
            <a:r>
              <a:rPr lang="en-US" sz="4800" dirty="0"/>
              <a:t>Acts 20:28-31</a:t>
            </a:r>
          </a:p>
        </p:txBody>
      </p:sp>
      <p:sp>
        <p:nvSpPr>
          <p:cNvPr id="3" name="Content Placeholder 2">
            <a:extLst>
              <a:ext uri="{FF2B5EF4-FFF2-40B4-BE49-F238E27FC236}">
                <a16:creationId xmlns:a16="http://schemas.microsoft.com/office/drawing/2014/main" id="{123B8D8F-E7A2-2867-8F46-9FCB3C1AEDF5}"/>
              </a:ext>
            </a:extLst>
          </p:cNvPr>
          <p:cNvSpPr>
            <a:spLocks noGrp="1"/>
          </p:cNvSpPr>
          <p:nvPr>
            <p:ph idx="1"/>
          </p:nvPr>
        </p:nvSpPr>
        <p:spPr>
          <a:xfrm>
            <a:off x="379412" y="368968"/>
            <a:ext cx="7036207" cy="6248400"/>
          </a:xfrm>
          <a:solidFill>
            <a:schemeClr val="accent3">
              <a:lumMod val="50000"/>
            </a:schemeClr>
          </a:solidFill>
        </p:spPr>
        <p:txBody>
          <a:bodyPr>
            <a:noAutofit/>
          </a:bodyPr>
          <a:lstStyle/>
          <a:p>
            <a:r>
              <a:rPr lang="en-US" sz="4400" b="1" baseline="30000" dirty="0"/>
              <a:t>29 </a:t>
            </a:r>
            <a:r>
              <a:rPr lang="en-US" sz="4400" dirty="0"/>
              <a:t>For I know this, that after my departing shall grievous wolves enter in among you, not sparing the flock.</a:t>
            </a:r>
          </a:p>
          <a:p>
            <a:r>
              <a:rPr lang="en-US" sz="4400" b="1" baseline="30000" dirty="0"/>
              <a:t>30 </a:t>
            </a:r>
            <a:r>
              <a:rPr lang="en-US" sz="4400" dirty="0"/>
              <a:t>Also of your own selves shall men arise, speaking perverse things, to draw away disciples after them.</a:t>
            </a:r>
          </a:p>
        </p:txBody>
      </p:sp>
      <p:pic>
        <p:nvPicPr>
          <p:cNvPr id="12290" name="Picture 2" descr="THE BIBLE SAYS IN; ( Acts 20:29 ) &quot;For I know this, that after my departing  shall grievous wolves enter in among you, not sparing the flock.&quot;">
            <a:extLst>
              <a:ext uri="{FF2B5EF4-FFF2-40B4-BE49-F238E27FC236}">
                <a16:creationId xmlns:a16="http://schemas.microsoft.com/office/drawing/2014/main" id="{F935489E-789C-AEFE-EBC9-32A08CB295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644" t="229" r="41397" b="-229"/>
          <a:stretch>
            <a:fillRect/>
          </a:stretch>
        </p:blipFill>
        <p:spPr bwMode="auto">
          <a:xfrm>
            <a:off x="7843434" y="1395663"/>
            <a:ext cx="4175115"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32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3EAA4-B5D1-BA60-66C9-72D8C1069B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7F03B2-2DC6-DB44-84DF-698C0EB9C898}"/>
              </a:ext>
            </a:extLst>
          </p:cNvPr>
          <p:cNvSpPr>
            <a:spLocks noGrp="1"/>
          </p:cNvSpPr>
          <p:nvPr>
            <p:ph type="title"/>
          </p:nvPr>
        </p:nvSpPr>
        <p:spPr>
          <a:xfrm>
            <a:off x="7843435" y="368968"/>
            <a:ext cx="4175115" cy="1307432"/>
          </a:xfrm>
        </p:spPr>
        <p:txBody>
          <a:bodyPr/>
          <a:lstStyle/>
          <a:p>
            <a:r>
              <a:rPr lang="en-US" sz="4800" dirty="0"/>
              <a:t>1 Timothy 4:1-3</a:t>
            </a:r>
          </a:p>
        </p:txBody>
      </p:sp>
      <p:sp>
        <p:nvSpPr>
          <p:cNvPr id="3" name="Content Placeholder 2">
            <a:extLst>
              <a:ext uri="{FF2B5EF4-FFF2-40B4-BE49-F238E27FC236}">
                <a16:creationId xmlns:a16="http://schemas.microsoft.com/office/drawing/2014/main" id="{5BBC6301-2701-D72D-4C7E-EA9308D95B6F}"/>
              </a:ext>
            </a:extLst>
          </p:cNvPr>
          <p:cNvSpPr>
            <a:spLocks noGrp="1"/>
          </p:cNvSpPr>
          <p:nvPr>
            <p:ph idx="1"/>
          </p:nvPr>
        </p:nvSpPr>
        <p:spPr>
          <a:xfrm>
            <a:off x="170276" y="228600"/>
            <a:ext cx="7245344" cy="6388768"/>
          </a:xfrm>
          <a:solidFill>
            <a:schemeClr val="accent6">
              <a:lumMod val="50000"/>
            </a:schemeClr>
          </a:solidFill>
        </p:spPr>
        <p:txBody>
          <a:bodyPr>
            <a:noAutofit/>
          </a:bodyPr>
          <a:lstStyle/>
          <a:p>
            <a:r>
              <a:rPr lang="en-US" sz="4400" b="1" dirty="0"/>
              <a:t>4 </a:t>
            </a:r>
            <a:r>
              <a:rPr lang="en-US" sz="4400" dirty="0"/>
              <a:t>Now the Spirit </a:t>
            </a:r>
            <a:r>
              <a:rPr lang="en-US" sz="4400" dirty="0" err="1"/>
              <a:t>speaketh</a:t>
            </a:r>
            <a:r>
              <a:rPr lang="en-US" sz="4400" dirty="0"/>
              <a:t> expressly, that in the latter times some shall depart from the faith, giving heed to seducing spirits, and doctrines of devils;</a:t>
            </a:r>
          </a:p>
          <a:p>
            <a:r>
              <a:rPr lang="en-US" sz="4400" b="1" baseline="30000" dirty="0"/>
              <a:t>2 </a:t>
            </a:r>
            <a:r>
              <a:rPr lang="en-US" sz="4400" dirty="0"/>
              <a:t>Speaking lies in hypocrisy; having their conscience seared with a hot iron;</a:t>
            </a:r>
          </a:p>
        </p:txBody>
      </p:sp>
      <p:pic>
        <p:nvPicPr>
          <p:cNvPr id="13314" name="Picture 2" descr="The Popes of the Avignon Papacy In Order | History Hit">
            <a:extLst>
              <a:ext uri="{FF2B5EF4-FFF2-40B4-BE49-F238E27FC236}">
                <a16:creationId xmlns:a16="http://schemas.microsoft.com/office/drawing/2014/main" id="{8E6584DF-F57E-F4D0-9ECA-64AD9402420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566" t="-487" r="18566" b="487"/>
          <a:stretch>
            <a:fillRect/>
          </a:stretch>
        </p:blipFill>
        <p:spPr bwMode="auto">
          <a:xfrm>
            <a:off x="7843434" y="1676400"/>
            <a:ext cx="4175115" cy="4940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8469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EF728-9DFC-EDEE-8D11-532A9F108E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28CC54-4B7E-43EA-A403-54AA32354CFB}"/>
              </a:ext>
            </a:extLst>
          </p:cNvPr>
          <p:cNvSpPr>
            <a:spLocks noGrp="1"/>
          </p:cNvSpPr>
          <p:nvPr>
            <p:ph type="title"/>
          </p:nvPr>
        </p:nvSpPr>
        <p:spPr>
          <a:xfrm>
            <a:off x="7843435" y="368968"/>
            <a:ext cx="4175115" cy="1307432"/>
          </a:xfrm>
        </p:spPr>
        <p:txBody>
          <a:bodyPr/>
          <a:lstStyle/>
          <a:p>
            <a:r>
              <a:rPr lang="en-US" sz="4800" dirty="0"/>
              <a:t>1 Timothy 4:1-3</a:t>
            </a:r>
          </a:p>
        </p:txBody>
      </p:sp>
      <p:sp>
        <p:nvSpPr>
          <p:cNvPr id="3" name="Content Placeholder 2">
            <a:extLst>
              <a:ext uri="{FF2B5EF4-FFF2-40B4-BE49-F238E27FC236}">
                <a16:creationId xmlns:a16="http://schemas.microsoft.com/office/drawing/2014/main" id="{CDD8434F-B1F1-CD4E-2FEE-CCFA4942821C}"/>
              </a:ext>
            </a:extLst>
          </p:cNvPr>
          <p:cNvSpPr>
            <a:spLocks noGrp="1"/>
          </p:cNvSpPr>
          <p:nvPr>
            <p:ph idx="1"/>
          </p:nvPr>
        </p:nvSpPr>
        <p:spPr>
          <a:xfrm>
            <a:off x="170276" y="228600"/>
            <a:ext cx="7245344" cy="6388768"/>
          </a:xfrm>
          <a:solidFill>
            <a:schemeClr val="accent6">
              <a:lumMod val="50000"/>
            </a:schemeClr>
          </a:solidFill>
        </p:spPr>
        <p:txBody>
          <a:bodyPr>
            <a:noAutofit/>
          </a:bodyPr>
          <a:lstStyle/>
          <a:p>
            <a:r>
              <a:rPr lang="en-US" sz="5400" b="1" baseline="30000" dirty="0"/>
              <a:t>3 </a:t>
            </a:r>
            <a:r>
              <a:rPr lang="en-US" sz="5400" dirty="0"/>
              <a:t>Forbidding to marry, and commanding to abstain from meats, which God hath created to be received with thanksgiving of them which believe and know the truth.</a:t>
            </a:r>
            <a:endParaRPr lang="en-US" sz="8000" dirty="0"/>
          </a:p>
        </p:txBody>
      </p:sp>
      <p:pic>
        <p:nvPicPr>
          <p:cNvPr id="14338" name="Picture 2" descr="The papacy and communication in the central Middle Ages — Medieval Histories">
            <a:extLst>
              <a:ext uri="{FF2B5EF4-FFF2-40B4-BE49-F238E27FC236}">
                <a16:creationId xmlns:a16="http://schemas.microsoft.com/office/drawing/2014/main" id="{124947C9-CEF6-63AC-D231-70A5B57B208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187" t="429" r="21258" b="-429"/>
          <a:stretch>
            <a:fillRect/>
          </a:stretch>
        </p:blipFill>
        <p:spPr bwMode="auto">
          <a:xfrm>
            <a:off x="7770812" y="1943768"/>
            <a:ext cx="4175115" cy="467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4951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15D81-9596-594C-534F-AED42F1869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3D8035-2200-D9B4-464A-6BFA3ED56EED}"/>
              </a:ext>
            </a:extLst>
          </p:cNvPr>
          <p:cNvSpPr>
            <a:spLocks noGrp="1"/>
          </p:cNvSpPr>
          <p:nvPr>
            <p:ph type="title"/>
          </p:nvPr>
        </p:nvSpPr>
        <p:spPr>
          <a:xfrm>
            <a:off x="7843435" y="368968"/>
            <a:ext cx="4175115" cy="1307432"/>
          </a:xfrm>
        </p:spPr>
        <p:txBody>
          <a:bodyPr/>
          <a:lstStyle/>
          <a:p>
            <a:r>
              <a:rPr lang="en-US" sz="4800" dirty="0"/>
              <a:t>2 Timothy 4:3-4</a:t>
            </a:r>
          </a:p>
        </p:txBody>
      </p:sp>
      <p:sp>
        <p:nvSpPr>
          <p:cNvPr id="3" name="Content Placeholder 2">
            <a:extLst>
              <a:ext uri="{FF2B5EF4-FFF2-40B4-BE49-F238E27FC236}">
                <a16:creationId xmlns:a16="http://schemas.microsoft.com/office/drawing/2014/main" id="{8C481DC9-83FC-826D-2DE5-2EEAC6F15A39}"/>
              </a:ext>
            </a:extLst>
          </p:cNvPr>
          <p:cNvSpPr>
            <a:spLocks noGrp="1"/>
          </p:cNvSpPr>
          <p:nvPr>
            <p:ph idx="1"/>
          </p:nvPr>
        </p:nvSpPr>
        <p:spPr>
          <a:xfrm>
            <a:off x="170276" y="228600"/>
            <a:ext cx="7245344" cy="6388768"/>
          </a:xfrm>
          <a:solidFill>
            <a:schemeClr val="accent4">
              <a:lumMod val="50000"/>
            </a:schemeClr>
          </a:solidFill>
        </p:spPr>
        <p:txBody>
          <a:bodyPr>
            <a:noAutofit/>
          </a:bodyPr>
          <a:lstStyle/>
          <a:p>
            <a:r>
              <a:rPr lang="en-US" sz="4300" b="1" baseline="30000" dirty="0"/>
              <a:t>3 </a:t>
            </a:r>
            <a:r>
              <a:rPr lang="en-US" sz="4300" dirty="0"/>
              <a:t>For the time will come when they will not endure sound doctrine; but after their own lusts shall they heap to themselves teachers, having itching ears;</a:t>
            </a:r>
          </a:p>
          <a:p>
            <a:r>
              <a:rPr lang="en-US" sz="4300" b="1" baseline="30000" dirty="0"/>
              <a:t>4 </a:t>
            </a:r>
            <a:r>
              <a:rPr lang="en-US" sz="4300" dirty="0"/>
              <a:t>And they shall turn away their ears from the truth, and shall be turned unto fables.</a:t>
            </a:r>
          </a:p>
        </p:txBody>
      </p:sp>
      <p:pic>
        <p:nvPicPr>
          <p:cNvPr id="15362" name="Picture 2" descr="6 Reasons Why You Have Itchy Ears">
            <a:extLst>
              <a:ext uri="{FF2B5EF4-FFF2-40B4-BE49-F238E27FC236}">
                <a16:creationId xmlns:a16="http://schemas.microsoft.com/office/drawing/2014/main" id="{E8E8AAE5-C974-5A5B-AB95-18B0545170C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959" r="20227"/>
          <a:stretch>
            <a:fillRect/>
          </a:stretch>
        </p:blipFill>
        <p:spPr bwMode="auto">
          <a:xfrm>
            <a:off x="7843434" y="1803734"/>
            <a:ext cx="4175115" cy="4813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4561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BEE9A-9293-9012-058A-A52C14F3AE6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FAB07F6-F16E-E05F-B2AD-2D2329DA0964}"/>
              </a:ext>
            </a:extLst>
          </p:cNvPr>
          <p:cNvSpPr>
            <a:spLocks noGrp="1"/>
          </p:cNvSpPr>
          <p:nvPr>
            <p:ph type="body" sz="half" idx="2"/>
          </p:nvPr>
        </p:nvSpPr>
        <p:spPr>
          <a:xfrm>
            <a:off x="7618413" y="1371600"/>
            <a:ext cx="4343400" cy="5080000"/>
          </a:xfrm>
        </p:spPr>
        <p:txBody>
          <a:bodyPr>
            <a:noAutofit/>
          </a:bodyPr>
          <a:lstStyle/>
          <a:p>
            <a:r>
              <a:rPr lang="en-US" sz="3600" b="1" baseline="30000" dirty="0"/>
              <a:t>4 </a:t>
            </a:r>
            <a:r>
              <a:rPr lang="en-US" sz="3600" dirty="0"/>
              <a:t>Who </a:t>
            </a:r>
            <a:r>
              <a:rPr lang="en-US" sz="3600" dirty="0" err="1"/>
              <a:t>opposeth</a:t>
            </a:r>
            <a:r>
              <a:rPr lang="en-US" sz="3600" dirty="0"/>
              <a:t> and </a:t>
            </a:r>
            <a:r>
              <a:rPr lang="en-US" sz="3600" dirty="0" err="1"/>
              <a:t>exalteth</a:t>
            </a:r>
            <a:r>
              <a:rPr lang="en-US" sz="3600" dirty="0"/>
              <a:t> himself above all that is called God, or that is worshipped; so that he as God </a:t>
            </a:r>
            <a:r>
              <a:rPr lang="en-US" sz="3600" dirty="0" err="1"/>
              <a:t>sitteth</a:t>
            </a:r>
            <a:r>
              <a:rPr lang="en-US" sz="3600" dirty="0"/>
              <a:t> in the temple of God, shewing himself that he is God.</a:t>
            </a:r>
          </a:p>
        </p:txBody>
      </p:sp>
      <p:sp>
        <p:nvSpPr>
          <p:cNvPr id="6" name="Title 1">
            <a:extLst>
              <a:ext uri="{FF2B5EF4-FFF2-40B4-BE49-F238E27FC236}">
                <a16:creationId xmlns:a16="http://schemas.microsoft.com/office/drawing/2014/main" id="{23EC6346-D930-C7E8-F0AC-0E1AD399D05B}"/>
              </a:ext>
            </a:extLst>
          </p:cNvPr>
          <p:cNvSpPr>
            <a:spLocks noGrp="1"/>
          </p:cNvSpPr>
          <p:nvPr>
            <p:ph type="title"/>
          </p:nvPr>
        </p:nvSpPr>
        <p:spPr>
          <a:xfrm>
            <a:off x="7770812" y="228600"/>
            <a:ext cx="3960812" cy="1143000"/>
          </a:xfrm>
        </p:spPr>
        <p:txBody>
          <a:bodyPr/>
          <a:lstStyle/>
          <a:p>
            <a:r>
              <a:rPr lang="en-US" dirty="0"/>
              <a:t>2 Thessalonians </a:t>
            </a:r>
            <a:r>
              <a:rPr lang="en-US" sz="4400" dirty="0"/>
              <a:t>2:1-8</a:t>
            </a:r>
          </a:p>
        </p:txBody>
      </p:sp>
      <p:pic>
        <p:nvPicPr>
          <p:cNvPr id="10242" name="Picture 2" descr="Will the Antichrist be Revealed Before the Rapture?">
            <a:extLst>
              <a:ext uri="{FF2B5EF4-FFF2-40B4-BE49-F238E27FC236}">
                <a16:creationId xmlns:a16="http://schemas.microsoft.com/office/drawing/2014/main" id="{B17DD38F-8B4D-633D-B2A1-ACCD334826B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6335" t="24815" r="35444" b="33496"/>
          <a:stretch>
            <a:fillRect/>
          </a:stretch>
        </p:blipFill>
        <p:spPr bwMode="auto">
          <a:xfrm>
            <a:off x="227012" y="228601"/>
            <a:ext cx="7161212"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3887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0F4FA-AFE9-A468-C530-31BD3E77620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8F84CBA-D8C4-7511-96E4-7697330270AF}"/>
              </a:ext>
            </a:extLst>
          </p:cNvPr>
          <p:cNvSpPr>
            <a:spLocks noGrp="1"/>
          </p:cNvSpPr>
          <p:nvPr>
            <p:ph type="body" sz="half" idx="2"/>
          </p:nvPr>
        </p:nvSpPr>
        <p:spPr>
          <a:xfrm>
            <a:off x="7618413" y="1371600"/>
            <a:ext cx="4343400" cy="5080000"/>
          </a:xfrm>
        </p:spPr>
        <p:txBody>
          <a:bodyPr>
            <a:noAutofit/>
          </a:bodyPr>
          <a:lstStyle/>
          <a:p>
            <a:r>
              <a:rPr lang="en-US" sz="3600" b="1" baseline="30000" dirty="0"/>
              <a:t>5 </a:t>
            </a:r>
            <a:r>
              <a:rPr lang="en-US" sz="3600" dirty="0"/>
              <a:t>Remember ye not, that, when I was yet with you, I told you these things?</a:t>
            </a:r>
          </a:p>
          <a:p>
            <a:r>
              <a:rPr lang="en-US" sz="3600" b="1" baseline="30000" dirty="0"/>
              <a:t>6 </a:t>
            </a:r>
            <a:r>
              <a:rPr lang="en-US" sz="3600" dirty="0"/>
              <a:t>And now ye know what </a:t>
            </a:r>
            <a:r>
              <a:rPr lang="en-US" sz="3600" dirty="0" err="1"/>
              <a:t>withholdeth</a:t>
            </a:r>
            <a:r>
              <a:rPr lang="en-US" sz="3600" dirty="0"/>
              <a:t> that he might be revealed in his time.</a:t>
            </a:r>
          </a:p>
        </p:txBody>
      </p:sp>
      <p:sp>
        <p:nvSpPr>
          <p:cNvPr id="6" name="Title 1">
            <a:extLst>
              <a:ext uri="{FF2B5EF4-FFF2-40B4-BE49-F238E27FC236}">
                <a16:creationId xmlns:a16="http://schemas.microsoft.com/office/drawing/2014/main" id="{1DF7F485-CF4D-B7E9-BE2D-8F51E531626C}"/>
              </a:ext>
            </a:extLst>
          </p:cNvPr>
          <p:cNvSpPr>
            <a:spLocks noGrp="1"/>
          </p:cNvSpPr>
          <p:nvPr>
            <p:ph type="title"/>
          </p:nvPr>
        </p:nvSpPr>
        <p:spPr>
          <a:xfrm>
            <a:off x="7770812" y="228600"/>
            <a:ext cx="3960812" cy="1143000"/>
          </a:xfrm>
        </p:spPr>
        <p:txBody>
          <a:bodyPr/>
          <a:lstStyle/>
          <a:p>
            <a:r>
              <a:rPr lang="en-US" dirty="0"/>
              <a:t>2 Thessalonians </a:t>
            </a:r>
            <a:r>
              <a:rPr lang="en-US" sz="4400" dirty="0"/>
              <a:t>2:1-8</a:t>
            </a:r>
          </a:p>
        </p:txBody>
      </p:sp>
      <p:pic>
        <p:nvPicPr>
          <p:cNvPr id="16386" name="Picture 2" descr="The Revealed Word of God - United Faith Church">
            <a:extLst>
              <a:ext uri="{FF2B5EF4-FFF2-40B4-BE49-F238E27FC236}">
                <a16:creationId xmlns:a16="http://schemas.microsoft.com/office/drawing/2014/main" id="{3C28DCC7-9014-BF1A-9FDD-AAFCBFF015C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5466" t="-61" r="9850" b="61"/>
          <a:stretch>
            <a:fillRect/>
          </a:stretch>
        </p:blipFill>
        <p:spPr bwMode="auto">
          <a:xfrm>
            <a:off x="227012" y="188550"/>
            <a:ext cx="7161212" cy="6486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6233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EB085-1CC0-A91E-D663-8B301B92A20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B4946D1-E94F-D258-81B9-6582B1540988}"/>
              </a:ext>
            </a:extLst>
          </p:cNvPr>
          <p:cNvSpPr>
            <a:spLocks noGrp="1"/>
          </p:cNvSpPr>
          <p:nvPr>
            <p:ph type="body" sz="half" idx="2"/>
          </p:nvPr>
        </p:nvSpPr>
        <p:spPr>
          <a:xfrm>
            <a:off x="7618413" y="1371600"/>
            <a:ext cx="4343400" cy="5080000"/>
          </a:xfrm>
        </p:spPr>
        <p:txBody>
          <a:bodyPr>
            <a:noAutofit/>
          </a:bodyPr>
          <a:lstStyle/>
          <a:p>
            <a:r>
              <a:rPr lang="en-US" sz="4400" b="1" baseline="30000" dirty="0"/>
              <a:t>7 </a:t>
            </a:r>
            <a:r>
              <a:rPr lang="en-US" sz="4400" dirty="0"/>
              <a:t>For the mystery of iniquity doth already work: only he who now </a:t>
            </a:r>
            <a:r>
              <a:rPr lang="en-US" sz="4400" dirty="0" err="1"/>
              <a:t>letteth</a:t>
            </a:r>
            <a:r>
              <a:rPr lang="en-US" sz="4400" dirty="0"/>
              <a:t> will let, until he be taken out of the way.</a:t>
            </a:r>
            <a:endParaRPr lang="en-US" sz="6600" dirty="0"/>
          </a:p>
        </p:txBody>
      </p:sp>
      <p:sp>
        <p:nvSpPr>
          <p:cNvPr id="6" name="Title 1">
            <a:extLst>
              <a:ext uri="{FF2B5EF4-FFF2-40B4-BE49-F238E27FC236}">
                <a16:creationId xmlns:a16="http://schemas.microsoft.com/office/drawing/2014/main" id="{BFA05574-D15B-44F4-279D-74474C481271}"/>
              </a:ext>
            </a:extLst>
          </p:cNvPr>
          <p:cNvSpPr>
            <a:spLocks noGrp="1"/>
          </p:cNvSpPr>
          <p:nvPr>
            <p:ph type="title"/>
          </p:nvPr>
        </p:nvSpPr>
        <p:spPr>
          <a:xfrm>
            <a:off x="7770812" y="228600"/>
            <a:ext cx="3960812" cy="1143000"/>
          </a:xfrm>
        </p:spPr>
        <p:txBody>
          <a:bodyPr/>
          <a:lstStyle/>
          <a:p>
            <a:r>
              <a:rPr lang="en-US" dirty="0"/>
              <a:t>2 Thessalonians </a:t>
            </a:r>
            <a:r>
              <a:rPr lang="en-US" sz="4400" dirty="0"/>
              <a:t>2:1-8</a:t>
            </a:r>
          </a:p>
        </p:txBody>
      </p:sp>
      <p:pic>
        <p:nvPicPr>
          <p:cNvPr id="17410" name="Picture 2" descr="Revealed (TV Series 2002– ) - IMDb">
            <a:extLst>
              <a:ext uri="{FF2B5EF4-FFF2-40B4-BE49-F238E27FC236}">
                <a16:creationId xmlns:a16="http://schemas.microsoft.com/office/drawing/2014/main" id="{C0DF547D-8368-B734-1588-C3027114BBC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39" t="28436" r="-539" b="11847"/>
          <a:stretch>
            <a:fillRect/>
          </a:stretch>
        </p:blipFill>
        <p:spPr bwMode="auto">
          <a:xfrm>
            <a:off x="233445" y="228600"/>
            <a:ext cx="7237412"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594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9FACD-C0C5-991F-3A35-43F3815D78F1}"/>
            </a:ext>
          </a:extLst>
        </p:cNvPr>
        <p:cNvGrpSpPr/>
        <p:nvPr/>
      </p:nvGrpSpPr>
      <p:grpSpPr>
        <a:xfrm>
          <a:off x="0" y="0"/>
          <a:ext cx="0" cy="0"/>
          <a:chOff x="0" y="0"/>
          <a:chExt cx="0" cy="0"/>
        </a:xfrm>
      </p:grpSpPr>
      <p:pic>
        <p:nvPicPr>
          <p:cNvPr id="5" name="Picture 2" descr="Revealed (TV Series 2002– ) - IMDb">
            <a:extLst>
              <a:ext uri="{FF2B5EF4-FFF2-40B4-BE49-F238E27FC236}">
                <a16:creationId xmlns:a16="http://schemas.microsoft.com/office/drawing/2014/main" id="{15DCCC22-2498-D171-21A6-109C8367C25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39" t="28436" r="-539" b="11847"/>
          <a:stretch>
            <a:fillRect/>
          </a:stretch>
        </p:blipFill>
        <p:spPr bwMode="auto">
          <a:xfrm>
            <a:off x="508000" y="483984"/>
            <a:ext cx="6602413" cy="583923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C7C9C5CC-86A9-3913-950E-0F6429961381}"/>
              </a:ext>
            </a:extLst>
          </p:cNvPr>
          <p:cNvSpPr>
            <a:spLocks noGrp="1"/>
          </p:cNvSpPr>
          <p:nvPr>
            <p:ph type="body" sz="half" idx="2"/>
          </p:nvPr>
        </p:nvSpPr>
        <p:spPr>
          <a:xfrm>
            <a:off x="7618413" y="1371600"/>
            <a:ext cx="4343400" cy="5080000"/>
          </a:xfrm>
        </p:spPr>
        <p:txBody>
          <a:bodyPr>
            <a:noAutofit/>
          </a:bodyPr>
          <a:lstStyle/>
          <a:p>
            <a:r>
              <a:rPr lang="en-US" sz="4400" b="1" baseline="30000" dirty="0"/>
              <a:t>7 </a:t>
            </a:r>
            <a:r>
              <a:rPr lang="en-US" sz="4400" dirty="0"/>
              <a:t>For the mystery of iniquity doth already work: only he who now </a:t>
            </a:r>
            <a:r>
              <a:rPr lang="en-US" sz="4400" dirty="0" err="1"/>
              <a:t>letteth</a:t>
            </a:r>
            <a:r>
              <a:rPr lang="en-US" sz="4400" dirty="0"/>
              <a:t> will let, until he be taken out of the way.</a:t>
            </a:r>
            <a:endParaRPr lang="en-US" sz="6600" dirty="0"/>
          </a:p>
        </p:txBody>
      </p:sp>
      <p:sp>
        <p:nvSpPr>
          <p:cNvPr id="6" name="Title 1">
            <a:extLst>
              <a:ext uri="{FF2B5EF4-FFF2-40B4-BE49-F238E27FC236}">
                <a16:creationId xmlns:a16="http://schemas.microsoft.com/office/drawing/2014/main" id="{4DD7BBA8-0D54-D03A-67CC-5FDA3C2E27BA}"/>
              </a:ext>
            </a:extLst>
          </p:cNvPr>
          <p:cNvSpPr>
            <a:spLocks noGrp="1"/>
          </p:cNvSpPr>
          <p:nvPr>
            <p:ph type="title"/>
          </p:nvPr>
        </p:nvSpPr>
        <p:spPr>
          <a:xfrm>
            <a:off x="7770812" y="228600"/>
            <a:ext cx="3960812" cy="1143000"/>
          </a:xfrm>
        </p:spPr>
        <p:txBody>
          <a:bodyPr/>
          <a:lstStyle/>
          <a:p>
            <a:r>
              <a:rPr lang="en-US" dirty="0"/>
              <a:t>2 Thessalonians </a:t>
            </a:r>
            <a:r>
              <a:rPr lang="en-US" sz="4400" dirty="0"/>
              <a:t>2:1-8</a:t>
            </a:r>
          </a:p>
        </p:txBody>
      </p:sp>
      <p:sp>
        <p:nvSpPr>
          <p:cNvPr id="3" name="TextBox 2">
            <a:extLst>
              <a:ext uri="{FF2B5EF4-FFF2-40B4-BE49-F238E27FC236}">
                <a16:creationId xmlns:a16="http://schemas.microsoft.com/office/drawing/2014/main" id="{4F718D59-D3A2-BDC0-A4D4-5344C76A8671}"/>
              </a:ext>
            </a:extLst>
          </p:cNvPr>
          <p:cNvSpPr txBox="1"/>
          <p:nvPr/>
        </p:nvSpPr>
        <p:spPr>
          <a:xfrm rot="20510967">
            <a:off x="557596" y="3498801"/>
            <a:ext cx="6934200" cy="1920526"/>
          </a:xfrm>
          <a:prstGeom prst="rect">
            <a:avLst/>
          </a:prstGeom>
          <a:noFill/>
        </p:spPr>
        <p:txBody>
          <a:bodyPr wrap="square" rtlCol="0">
            <a:spAutoFit/>
          </a:bodyPr>
          <a:lstStyle/>
          <a:p>
            <a:pPr>
              <a:lnSpc>
                <a:spcPct val="90000"/>
              </a:lnSpc>
            </a:pPr>
            <a:r>
              <a:rPr lang="en-US" sz="4400" b="1" dirty="0"/>
              <a:t>Gr. </a:t>
            </a:r>
            <a:r>
              <a:rPr lang="en-US" sz="4400" b="1" dirty="0" err="1"/>
              <a:t>katecho</a:t>
            </a:r>
            <a:r>
              <a:rPr lang="en-US" sz="4400" b="1" dirty="0"/>
              <a:t> (see on v. 6). In Old English “let” meant “to restrain.” </a:t>
            </a:r>
          </a:p>
        </p:txBody>
      </p:sp>
    </p:spTree>
    <p:extLst>
      <p:ext uri="{BB962C8B-B14F-4D97-AF65-F5344CB8AC3E}">
        <p14:creationId xmlns:p14="http://schemas.microsoft.com/office/powerpoint/2010/main" val="3499677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2923C-F60B-6CFF-F247-E6AC55A828E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0F6496A-EB2B-85D8-3277-7CCAD3313A7A}"/>
              </a:ext>
            </a:extLst>
          </p:cNvPr>
          <p:cNvSpPr>
            <a:spLocks noGrp="1"/>
          </p:cNvSpPr>
          <p:nvPr>
            <p:ph type="body" sz="half" idx="2"/>
          </p:nvPr>
        </p:nvSpPr>
        <p:spPr>
          <a:xfrm>
            <a:off x="7618413" y="1371600"/>
            <a:ext cx="4343400" cy="5080000"/>
          </a:xfrm>
        </p:spPr>
        <p:txBody>
          <a:bodyPr>
            <a:noAutofit/>
          </a:bodyPr>
          <a:lstStyle/>
          <a:p>
            <a:r>
              <a:rPr lang="en-US" sz="3800" b="1" baseline="30000" dirty="0"/>
              <a:t>8 </a:t>
            </a:r>
            <a:r>
              <a:rPr lang="en-US" sz="3800" dirty="0"/>
              <a:t>And then shall that Wicked be revealed, whom the Lord shall consume with the spirit of his mouth, and shall destroy with the brightness of his coming:</a:t>
            </a:r>
          </a:p>
        </p:txBody>
      </p:sp>
      <p:sp>
        <p:nvSpPr>
          <p:cNvPr id="6" name="Title 1">
            <a:extLst>
              <a:ext uri="{FF2B5EF4-FFF2-40B4-BE49-F238E27FC236}">
                <a16:creationId xmlns:a16="http://schemas.microsoft.com/office/drawing/2014/main" id="{2CA862E6-D494-5C34-DD11-431DC5534FB1}"/>
              </a:ext>
            </a:extLst>
          </p:cNvPr>
          <p:cNvSpPr>
            <a:spLocks noGrp="1"/>
          </p:cNvSpPr>
          <p:nvPr>
            <p:ph type="title"/>
          </p:nvPr>
        </p:nvSpPr>
        <p:spPr>
          <a:xfrm>
            <a:off x="7770812" y="228600"/>
            <a:ext cx="3960812" cy="1143000"/>
          </a:xfrm>
        </p:spPr>
        <p:txBody>
          <a:bodyPr/>
          <a:lstStyle/>
          <a:p>
            <a:r>
              <a:rPr lang="en-US" dirty="0"/>
              <a:t>2 Thessalonians </a:t>
            </a:r>
            <a:r>
              <a:rPr lang="en-US" sz="4400" dirty="0"/>
              <a:t>2:1-8</a:t>
            </a:r>
          </a:p>
        </p:txBody>
      </p:sp>
      <p:pic>
        <p:nvPicPr>
          <p:cNvPr id="18434" name="Picture 2" descr="Image result for celestial heaven">
            <a:extLst>
              <a:ext uri="{FF2B5EF4-FFF2-40B4-BE49-F238E27FC236}">
                <a16:creationId xmlns:a16="http://schemas.microsoft.com/office/drawing/2014/main" id="{6448E77E-1DE8-E67F-9ECF-6E3FC6BE53B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20961"/>
          <a:stretch>
            <a:fillRect/>
          </a:stretch>
        </p:blipFill>
        <p:spPr bwMode="auto">
          <a:xfrm>
            <a:off x="348804" y="228601"/>
            <a:ext cx="7001669"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3609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5F92F-6C88-618B-F264-3BDF299046C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B709B92-0FC5-2A01-A18F-E5305E99FF72}"/>
              </a:ext>
            </a:extLst>
          </p:cNvPr>
          <p:cNvSpPr>
            <a:spLocks noGrp="1"/>
          </p:cNvSpPr>
          <p:nvPr>
            <p:ph type="title"/>
          </p:nvPr>
        </p:nvSpPr>
        <p:spPr>
          <a:xfrm>
            <a:off x="884487" y="381000"/>
            <a:ext cx="10360501" cy="2895600"/>
          </a:xfrm>
        </p:spPr>
        <p:txBody>
          <a:bodyPr>
            <a:noAutofit/>
          </a:bodyPr>
          <a:lstStyle/>
          <a:p>
            <a:pPr lvl="0"/>
            <a:r>
              <a:rPr lang="en-US" sz="5400" dirty="0"/>
              <a:t>1.  What warning does the Lord send to the world against the worship of the beast and his image?</a:t>
            </a:r>
            <a:endParaRPr lang="en-US" sz="85700" dirty="0"/>
          </a:p>
        </p:txBody>
      </p:sp>
      <p:pic>
        <p:nvPicPr>
          <p:cNvPr id="2052" name="Picture 4" descr="213,000+ Question Mark Stock Photos, Pictures &amp; Royalty-Free ...">
            <a:extLst>
              <a:ext uri="{FF2B5EF4-FFF2-40B4-BE49-F238E27FC236}">
                <a16:creationId xmlns:a16="http://schemas.microsoft.com/office/drawing/2014/main" id="{6A2C8438-27C4-90F6-721E-7D4A4F9BC7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24D6723-18B5-B2EA-7096-7DF6AC470CCD}"/>
              </a:ext>
            </a:extLst>
          </p:cNvPr>
          <p:cNvSpPr txBox="1"/>
          <p:nvPr/>
        </p:nvSpPr>
        <p:spPr>
          <a:xfrm>
            <a:off x="1065887" y="3429000"/>
            <a:ext cx="6781125" cy="923330"/>
          </a:xfrm>
          <a:prstGeom prst="rect">
            <a:avLst/>
          </a:prstGeom>
          <a:noFill/>
        </p:spPr>
        <p:txBody>
          <a:bodyPr wrap="square" rtlCol="0">
            <a:spAutoFit/>
          </a:bodyPr>
          <a:lstStyle/>
          <a:p>
            <a:pPr>
              <a:lnSpc>
                <a:spcPct val="90000"/>
              </a:lnSpc>
            </a:pPr>
            <a:r>
              <a:rPr lang="en-US" sz="6000" i="1" dirty="0"/>
              <a:t>Revelation 14:9–11</a:t>
            </a:r>
            <a:endParaRPr lang="en-US" sz="16600" dirty="0"/>
          </a:p>
        </p:txBody>
      </p:sp>
    </p:spTree>
    <p:extLst>
      <p:ext uri="{BB962C8B-B14F-4D97-AF65-F5344CB8AC3E}">
        <p14:creationId xmlns:p14="http://schemas.microsoft.com/office/powerpoint/2010/main" val="2042735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C1114-2878-2C7D-C384-943B8241704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5D23AC1-4272-25AF-FFF8-6A34471CFDBE}"/>
              </a:ext>
            </a:extLst>
          </p:cNvPr>
          <p:cNvSpPr>
            <a:spLocks noGrp="1"/>
          </p:cNvSpPr>
          <p:nvPr>
            <p:ph type="body" sz="half" idx="2"/>
          </p:nvPr>
        </p:nvSpPr>
        <p:spPr>
          <a:xfrm>
            <a:off x="7618413" y="1600200"/>
            <a:ext cx="4343400" cy="4851400"/>
          </a:xfrm>
        </p:spPr>
        <p:txBody>
          <a:bodyPr>
            <a:noAutofit/>
          </a:bodyPr>
          <a:lstStyle/>
          <a:p>
            <a:r>
              <a:rPr lang="en-US" sz="3200" b="1" baseline="30000" dirty="0"/>
              <a:t>9 </a:t>
            </a:r>
            <a:r>
              <a:rPr lang="en-US" sz="3200" dirty="0"/>
              <a:t>I beheld till the thrones were cast down, and the Ancient of days did sit, whose garment was white as snow, and the hair of his head like the pure wool: his throne was like the fiery flame, and his wheels as burning fire.</a:t>
            </a:r>
            <a:endParaRPr lang="en-US" sz="4800" dirty="0"/>
          </a:p>
        </p:txBody>
      </p:sp>
      <p:sp>
        <p:nvSpPr>
          <p:cNvPr id="6" name="Title 1">
            <a:extLst>
              <a:ext uri="{FF2B5EF4-FFF2-40B4-BE49-F238E27FC236}">
                <a16:creationId xmlns:a16="http://schemas.microsoft.com/office/drawing/2014/main" id="{546C74AA-56D0-DCE0-CCB4-04C5EDB563AC}"/>
              </a:ext>
            </a:extLst>
          </p:cNvPr>
          <p:cNvSpPr>
            <a:spLocks noGrp="1"/>
          </p:cNvSpPr>
          <p:nvPr>
            <p:ph type="title"/>
          </p:nvPr>
        </p:nvSpPr>
        <p:spPr>
          <a:xfrm>
            <a:off x="7618413" y="398651"/>
            <a:ext cx="3960812" cy="1143000"/>
          </a:xfrm>
        </p:spPr>
        <p:txBody>
          <a:bodyPr/>
          <a:lstStyle/>
          <a:p>
            <a:r>
              <a:rPr lang="en-US" sz="4400" dirty="0"/>
              <a:t>Daniel </a:t>
            </a:r>
            <a:br>
              <a:rPr lang="en-US" sz="4400" dirty="0"/>
            </a:br>
            <a:r>
              <a:rPr lang="en-US" sz="4400" dirty="0"/>
              <a:t>7:9-11</a:t>
            </a:r>
          </a:p>
        </p:txBody>
      </p:sp>
      <p:pic>
        <p:nvPicPr>
          <p:cNvPr id="20482" name="Picture 2" descr="Advent Flow #7 - NAME OF GOD: Ancient of Days — Cedar Creek Sherwood">
            <a:extLst>
              <a:ext uri="{FF2B5EF4-FFF2-40B4-BE49-F238E27FC236}">
                <a16:creationId xmlns:a16="http://schemas.microsoft.com/office/drawing/2014/main" id="{F17B5CAE-EDFE-3BFD-2ED0-3E7ABEF7824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594" r="8463"/>
          <a:stretch>
            <a:fillRect/>
          </a:stretch>
        </p:blipFill>
        <p:spPr bwMode="auto">
          <a:xfrm>
            <a:off x="227012" y="152400"/>
            <a:ext cx="7162800" cy="6555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8387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2DBD4-7156-D756-963C-00695E22FF7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6645B9E-7CF1-A1B7-D28F-9788341F601F}"/>
              </a:ext>
            </a:extLst>
          </p:cNvPr>
          <p:cNvSpPr>
            <a:spLocks noGrp="1"/>
          </p:cNvSpPr>
          <p:nvPr>
            <p:ph type="body" sz="half" idx="2"/>
          </p:nvPr>
        </p:nvSpPr>
        <p:spPr>
          <a:xfrm>
            <a:off x="7618413" y="1600200"/>
            <a:ext cx="4343400" cy="4851400"/>
          </a:xfrm>
        </p:spPr>
        <p:txBody>
          <a:bodyPr>
            <a:noAutofit/>
          </a:bodyPr>
          <a:lstStyle/>
          <a:p>
            <a:r>
              <a:rPr lang="en-US" sz="3300" b="1" baseline="30000" dirty="0"/>
              <a:t>10 </a:t>
            </a:r>
            <a:r>
              <a:rPr lang="en-US" sz="3300" dirty="0"/>
              <a:t>A fiery stream issued and came forth from before him: thousand thousands ministered unto him, and ten thousand times ten thousand stood before him: the judgment was set, and the books were opened.</a:t>
            </a:r>
          </a:p>
        </p:txBody>
      </p:sp>
      <p:sp>
        <p:nvSpPr>
          <p:cNvPr id="6" name="Title 1">
            <a:extLst>
              <a:ext uri="{FF2B5EF4-FFF2-40B4-BE49-F238E27FC236}">
                <a16:creationId xmlns:a16="http://schemas.microsoft.com/office/drawing/2014/main" id="{9BF13C08-5137-56CA-5FB6-4E49EEADB978}"/>
              </a:ext>
            </a:extLst>
          </p:cNvPr>
          <p:cNvSpPr>
            <a:spLocks noGrp="1"/>
          </p:cNvSpPr>
          <p:nvPr>
            <p:ph type="title"/>
          </p:nvPr>
        </p:nvSpPr>
        <p:spPr>
          <a:xfrm>
            <a:off x="7618413" y="398651"/>
            <a:ext cx="3960812" cy="1143000"/>
          </a:xfrm>
        </p:spPr>
        <p:txBody>
          <a:bodyPr/>
          <a:lstStyle/>
          <a:p>
            <a:r>
              <a:rPr lang="en-US" sz="4400" dirty="0"/>
              <a:t>Daniel </a:t>
            </a:r>
            <a:br>
              <a:rPr lang="en-US" sz="4400" dirty="0"/>
            </a:br>
            <a:r>
              <a:rPr lang="en-US" sz="4400" dirty="0"/>
              <a:t>7:9-11</a:t>
            </a:r>
          </a:p>
        </p:txBody>
      </p:sp>
      <p:pic>
        <p:nvPicPr>
          <p:cNvPr id="21506" name="Picture 2" descr="Judgement | Unashamed of Jesus">
            <a:extLst>
              <a:ext uri="{FF2B5EF4-FFF2-40B4-BE49-F238E27FC236}">
                <a16:creationId xmlns:a16="http://schemas.microsoft.com/office/drawing/2014/main" id="{A0C2096F-AB3C-0EB4-99BD-BBBD2775FA0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1812" r="5814"/>
          <a:stretch>
            <a:fillRect/>
          </a:stretch>
        </p:blipFill>
        <p:spPr bwMode="auto">
          <a:xfrm>
            <a:off x="192353" y="152400"/>
            <a:ext cx="7197459" cy="655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61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C8E70-2456-598F-BDD7-398BE5B48FC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2EA027C-DCCB-A7BF-F95E-276A18486B88}"/>
              </a:ext>
            </a:extLst>
          </p:cNvPr>
          <p:cNvSpPr>
            <a:spLocks noGrp="1"/>
          </p:cNvSpPr>
          <p:nvPr>
            <p:ph type="body" sz="half" idx="2"/>
          </p:nvPr>
        </p:nvSpPr>
        <p:spPr>
          <a:xfrm>
            <a:off x="7618413" y="1600200"/>
            <a:ext cx="4343400" cy="4851400"/>
          </a:xfrm>
        </p:spPr>
        <p:txBody>
          <a:bodyPr>
            <a:noAutofit/>
          </a:bodyPr>
          <a:lstStyle/>
          <a:p>
            <a:r>
              <a:rPr lang="en-US" sz="3600" b="1" baseline="30000" dirty="0"/>
              <a:t>11 </a:t>
            </a:r>
            <a:r>
              <a:rPr lang="en-US" sz="3600" dirty="0"/>
              <a:t>I beheld then because of the voice of the great words which the horn </a:t>
            </a:r>
            <a:r>
              <a:rPr lang="en-US" sz="3600" dirty="0" err="1"/>
              <a:t>spake</a:t>
            </a:r>
            <a:r>
              <a:rPr lang="en-US" sz="3600" dirty="0"/>
              <a:t>: I beheld even till the beast was slain, and his body destroyed, and given to the burning flame.</a:t>
            </a:r>
            <a:endParaRPr lang="en-US" sz="4800" dirty="0"/>
          </a:p>
        </p:txBody>
      </p:sp>
      <p:sp>
        <p:nvSpPr>
          <p:cNvPr id="6" name="Title 1">
            <a:extLst>
              <a:ext uri="{FF2B5EF4-FFF2-40B4-BE49-F238E27FC236}">
                <a16:creationId xmlns:a16="http://schemas.microsoft.com/office/drawing/2014/main" id="{F695E445-2034-DC49-86E1-89284917992F}"/>
              </a:ext>
            </a:extLst>
          </p:cNvPr>
          <p:cNvSpPr>
            <a:spLocks noGrp="1"/>
          </p:cNvSpPr>
          <p:nvPr>
            <p:ph type="title"/>
          </p:nvPr>
        </p:nvSpPr>
        <p:spPr>
          <a:xfrm>
            <a:off x="7618413" y="398651"/>
            <a:ext cx="3960812" cy="1143000"/>
          </a:xfrm>
        </p:spPr>
        <p:txBody>
          <a:bodyPr/>
          <a:lstStyle/>
          <a:p>
            <a:r>
              <a:rPr lang="en-US" sz="4400" dirty="0"/>
              <a:t>Daniel </a:t>
            </a:r>
            <a:br>
              <a:rPr lang="en-US" sz="4400" dirty="0"/>
            </a:br>
            <a:r>
              <a:rPr lang="en-US" sz="4400" dirty="0"/>
              <a:t>7:9-11</a:t>
            </a:r>
          </a:p>
        </p:txBody>
      </p:sp>
      <p:pic>
        <p:nvPicPr>
          <p:cNvPr id="22530" name="Picture 2" descr="God is a Consuming Fire - Carl Joseph Ministries">
            <a:extLst>
              <a:ext uri="{FF2B5EF4-FFF2-40B4-BE49-F238E27FC236}">
                <a16:creationId xmlns:a16="http://schemas.microsoft.com/office/drawing/2014/main" id="{2DF558BA-1F7A-338D-54F3-F3E927C4A81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6517" r="13080" b="3868"/>
          <a:stretch>
            <a:fillRect/>
          </a:stretch>
        </p:blipFill>
        <p:spPr bwMode="auto">
          <a:xfrm>
            <a:off x="230590" y="197261"/>
            <a:ext cx="7235422" cy="6508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003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79CCF-7E5F-7F6D-B4B1-F883EE143D8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B95E0C-FAC4-23A4-7555-5F1DBD520F0B}"/>
              </a:ext>
            </a:extLst>
          </p:cNvPr>
          <p:cNvSpPr>
            <a:spLocks noGrp="1"/>
          </p:cNvSpPr>
          <p:nvPr>
            <p:ph type="body" sz="half" idx="2"/>
          </p:nvPr>
        </p:nvSpPr>
        <p:spPr>
          <a:xfrm>
            <a:off x="7618413" y="1600200"/>
            <a:ext cx="4343400" cy="4851400"/>
          </a:xfrm>
        </p:spPr>
        <p:txBody>
          <a:bodyPr>
            <a:noAutofit/>
          </a:bodyPr>
          <a:lstStyle/>
          <a:p>
            <a:r>
              <a:rPr lang="en-US" sz="3600" b="1" baseline="30000" dirty="0"/>
              <a:t>19 </a:t>
            </a:r>
            <a:r>
              <a:rPr lang="en-US" sz="3600" dirty="0"/>
              <a:t>And I saw the beast, and the kings of the earth, and their armies, gathered together to make war against him that sat on the horse, and against his army.</a:t>
            </a:r>
            <a:endParaRPr lang="en-US" sz="7200" dirty="0"/>
          </a:p>
        </p:txBody>
      </p:sp>
      <p:sp>
        <p:nvSpPr>
          <p:cNvPr id="6" name="Title 1">
            <a:extLst>
              <a:ext uri="{FF2B5EF4-FFF2-40B4-BE49-F238E27FC236}">
                <a16:creationId xmlns:a16="http://schemas.microsoft.com/office/drawing/2014/main" id="{68336CEE-E977-F2FE-1D05-CA2962D0632D}"/>
              </a:ext>
            </a:extLst>
          </p:cNvPr>
          <p:cNvSpPr>
            <a:spLocks noGrp="1"/>
          </p:cNvSpPr>
          <p:nvPr>
            <p:ph type="title"/>
          </p:nvPr>
        </p:nvSpPr>
        <p:spPr>
          <a:xfrm>
            <a:off x="7618413" y="398651"/>
            <a:ext cx="3960812" cy="1143000"/>
          </a:xfrm>
        </p:spPr>
        <p:txBody>
          <a:bodyPr/>
          <a:lstStyle/>
          <a:p>
            <a:r>
              <a:rPr lang="en-US" sz="4400" dirty="0"/>
              <a:t>Revelation</a:t>
            </a:r>
            <a:br>
              <a:rPr lang="en-US" sz="4400" dirty="0"/>
            </a:br>
            <a:r>
              <a:rPr lang="en-US" sz="4400" dirty="0"/>
              <a:t>19:19-20</a:t>
            </a:r>
          </a:p>
        </p:txBody>
      </p:sp>
      <p:pic>
        <p:nvPicPr>
          <p:cNvPr id="23556" name="Picture 4" descr="Revelation 19: A Preterist Commentary | Revelation Revolution">
            <a:extLst>
              <a:ext uri="{FF2B5EF4-FFF2-40B4-BE49-F238E27FC236}">
                <a16:creationId xmlns:a16="http://schemas.microsoft.com/office/drawing/2014/main" id="{A4085B8A-BC2E-1651-E276-266071AA9F6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813" r="21211"/>
          <a:stretch>
            <a:fillRect/>
          </a:stretch>
        </p:blipFill>
        <p:spPr bwMode="auto">
          <a:xfrm>
            <a:off x="227012" y="266700"/>
            <a:ext cx="7209591"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861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C337F-C780-F178-B528-09C6DD39373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0A1A9C8-5D62-5162-F2CD-57787938AE22}"/>
              </a:ext>
            </a:extLst>
          </p:cNvPr>
          <p:cNvSpPr>
            <a:spLocks noGrp="1"/>
          </p:cNvSpPr>
          <p:nvPr>
            <p:ph type="body" sz="half" idx="2"/>
          </p:nvPr>
        </p:nvSpPr>
        <p:spPr>
          <a:xfrm>
            <a:off x="7618413" y="1295400"/>
            <a:ext cx="4343400" cy="5156200"/>
          </a:xfrm>
        </p:spPr>
        <p:txBody>
          <a:bodyPr>
            <a:noAutofit/>
          </a:bodyPr>
          <a:lstStyle/>
          <a:p>
            <a:r>
              <a:rPr lang="en-US" sz="3000" b="1" baseline="30000" dirty="0"/>
              <a:t>20 </a:t>
            </a:r>
            <a:r>
              <a:rPr lang="en-US" sz="3000" dirty="0"/>
              <a:t>And the beast was taken, and with him the false prophet that wrought miracles before him, with which he deceived them that had received the mark of the beast, and them that worshipped his image. These both were cast alive into a lake of fire burning with brimstone.</a:t>
            </a:r>
          </a:p>
        </p:txBody>
      </p:sp>
      <p:sp>
        <p:nvSpPr>
          <p:cNvPr id="6" name="Title 1">
            <a:extLst>
              <a:ext uri="{FF2B5EF4-FFF2-40B4-BE49-F238E27FC236}">
                <a16:creationId xmlns:a16="http://schemas.microsoft.com/office/drawing/2014/main" id="{3993EBB1-0645-AE49-3CF7-382741B3520F}"/>
              </a:ext>
            </a:extLst>
          </p:cNvPr>
          <p:cNvSpPr>
            <a:spLocks noGrp="1"/>
          </p:cNvSpPr>
          <p:nvPr>
            <p:ph type="title"/>
          </p:nvPr>
        </p:nvSpPr>
        <p:spPr>
          <a:xfrm>
            <a:off x="7618413" y="398651"/>
            <a:ext cx="3960812" cy="896749"/>
          </a:xfrm>
        </p:spPr>
        <p:txBody>
          <a:bodyPr/>
          <a:lstStyle/>
          <a:p>
            <a:r>
              <a:rPr lang="en-US" sz="4400" dirty="0"/>
              <a:t>Revelation</a:t>
            </a:r>
            <a:br>
              <a:rPr lang="en-US" sz="4400" dirty="0"/>
            </a:br>
            <a:r>
              <a:rPr lang="en-US" sz="4400" dirty="0"/>
              <a:t>19:19-20</a:t>
            </a:r>
          </a:p>
        </p:txBody>
      </p:sp>
      <p:pic>
        <p:nvPicPr>
          <p:cNvPr id="24578" name="Picture 2" descr="The Second Coming of the Lord Jesus Christ.">
            <a:extLst>
              <a:ext uri="{FF2B5EF4-FFF2-40B4-BE49-F238E27FC236}">
                <a16:creationId xmlns:a16="http://schemas.microsoft.com/office/drawing/2014/main" id="{E3A3D0EB-0C8A-1968-BBC8-885D3003434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0484" b="16175"/>
          <a:stretch>
            <a:fillRect/>
          </a:stretch>
        </p:blipFill>
        <p:spPr bwMode="auto">
          <a:xfrm>
            <a:off x="326875" y="482600"/>
            <a:ext cx="6908950" cy="596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1830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17536-37E9-5ADD-5208-48AD32BFA76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4CAF3AA-AAFD-8F96-C2F6-1A3DA7AFA62D}"/>
              </a:ext>
            </a:extLst>
          </p:cNvPr>
          <p:cNvSpPr>
            <a:spLocks noGrp="1"/>
          </p:cNvSpPr>
          <p:nvPr>
            <p:ph type="title"/>
          </p:nvPr>
        </p:nvSpPr>
        <p:spPr>
          <a:xfrm>
            <a:off x="608012" y="811530"/>
            <a:ext cx="7419725" cy="2590800"/>
          </a:xfrm>
        </p:spPr>
        <p:txBody>
          <a:bodyPr>
            <a:noAutofit/>
          </a:bodyPr>
          <a:lstStyle/>
          <a:p>
            <a:pPr lvl="0"/>
            <a:r>
              <a:rPr lang="en-US" sz="5400" dirty="0"/>
              <a:t>11.  What comes of this second falling away from the everlasting gospel?</a:t>
            </a:r>
            <a:endParaRPr lang="en-US" sz="400000" dirty="0"/>
          </a:p>
        </p:txBody>
      </p:sp>
      <p:sp>
        <p:nvSpPr>
          <p:cNvPr id="2" name="TextBox 1">
            <a:extLst>
              <a:ext uri="{FF2B5EF4-FFF2-40B4-BE49-F238E27FC236}">
                <a16:creationId xmlns:a16="http://schemas.microsoft.com/office/drawing/2014/main" id="{9088BE3E-93BE-67E3-A545-D616E08326AB}"/>
              </a:ext>
            </a:extLst>
          </p:cNvPr>
          <p:cNvSpPr txBox="1"/>
          <p:nvPr/>
        </p:nvSpPr>
        <p:spPr>
          <a:xfrm>
            <a:off x="974733" y="3733800"/>
            <a:ext cx="7267325" cy="2308324"/>
          </a:xfrm>
          <a:prstGeom prst="rect">
            <a:avLst/>
          </a:prstGeom>
          <a:noFill/>
        </p:spPr>
        <p:txBody>
          <a:bodyPr wrap="square" rtlCol="0">
            <a:spAutoFit/>
          </a:bodyPr>
          <a:lstStyle/>
          <a:p>
            <a:pPr lvl="0"/>
            <a:r>
              <a:rPr lang="en-US" sz="4800" b="1" dirty="0"/>
              <a:t>Answer:</a:t>
            </a:r>
            <a:r>
              <a:rPr lang="en-US" sz="4800" dirty="0"/>
              <a:t> “The image of the beast,” and the enforced worship of the beast.</a:t>
            </a:r>
            <a:endParaRPr lang="en-US" sz="8000" dirty="0"/>
          </a:p>
        </p:txBody>
      </p:sp>
      <p:pic>
        <p:nvPicPr>
          <p:cNvPr id="8" name="Picture 7">
            <a:extLst>
              <a:ext uri="{FF2B5EF4-FFF2-40B4-BE49-F238E27FC236}">
                <a16:creationId xmlns:a16="http://schemas.microsoft.com/office/drawing/2014/main" id="{3F5FA8A6-784A-0119-2EEE-C09A0652DB20}"/>
              </a:ext>
            </a:extLst>
          </p:cNvPr>
          <p:cNvPicPr>
            <a:picLocks noChangeAspect="1"/>
          </p:cNvPicPr>
          <p:nvPr/>
        </p:nvPicPr>
        <p:blipFill>
          <a:blip r:embed="rId2"/>
          <a:srcRect l="16667" t="13333" r="16667" b="2222"/>
          <a:stretch>
            <a:fillRect/>
          </a:stretch>
        </p:blipFill>
        <p:spPr>
          <a:xfrm>
            <a:off x="8532812" y="0"/>
            <a:ext cx="3569368" cy="6781800"/>
          </a:xfrm>
          <a:prstGeom prst="rect">
            <a:avLst/>
          </a:prstGeom>
        </p:spPr>
      </p:pic>
    </p:spTree>
    <p:extLst>
      <p:ext uri="{BB962C8B-B14F-4D97-AF65-F5344CB8AC3E}">
        <p14:creationId xmlns:p14="http://schemas.microsoft.com/office/powerpoint/2010/main" val="373731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2C836-8BE1-8F8D-344B-ECD0F89BEAAB}"/>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163D1AE-7E6C-DB16-AF29-02CB9B384C07}"/>
              </a:ext>
            </a:extLst>
          </p:cNvPr>
          <p:cNvSpPr>
            <a:spLocks noGrp="1"/>
          </p:cNvSpPr>
          <p:nvPr>
            <p:ph type="title"/>
          </p:nvPr>
        </p:nvSpPr>
        <p:spPr>
          <a:xfrm>
            <a:off x="896551" y="1831876"/>
            <a:ext cx="10924925" cy="1828800"/>
          </a:xfrm>
        </p:spPr>
        <p:txBody>
          <a:bodyPr>
            <a:noAutofit/>
          </a:bodyPr>
          <a:lstStyle/>
          <a:p>
            <a:pPr lvl="0"/>
            <a:r>
              <a:rPr lang="en-US" sz="5400" dirty="0"/>
              <a:t>12. When men refuse to worship Him that made heaven and earth and the sea and the fountains of waters, what are they led to do?</a:t>
            </a:r>
            <a:endParaRPr lang="en-US" sz="333300" dirty="0"/>
          </a:p>
        </p:txBody>
      </p:sp>
      <p:pic>
        <p:nvPicPr>
          <p:cNvPr id="2052" name="Picture 4" descr="213,000+ Question Mark Stock Photos, Pictures &amp; Royalty-Free ...">
            <a:extLst>
              <a:ext uri="{FF2B5EF4-FFF2-40B4-BE49-F238E27FC236}">
                <a16:creationId xmlns:a16="http://schemas.microsoft.com/office/drawing/2014/main" id="{0F1BA87B-862B-4CEC-CDA7-E548D2B917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1454" y="38100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DC3A51E-8FDD-9D4D-9CDA-2F5B435A356F}"/>
              </a:ext>
            </a:extLst>
          </p:cNvPr>
          <p:cNvSpPr txBox="1"/>
          <p:nvPr/>
        </p:nvSpPr>
        <p:spPr>
          <a:xfrm>
            <a:off x="896551" y="3660676"/>
            <a:ext cx="7066818" cy="2308324"/>
          </a:xfrm>
          <a:prstGeom prst="rect">
            <a:avLst/>
          </a:prstGeom>
          <a:noFill/>
        </p:spPr>
        <p:txBody>
          <a:bodyPr wrap="square" rtlCol="0">
            <a:spAutoFit/>
          </a:bodyPr>
          <a:lstStyle/>
          <a:p>
            <a:pPr lvl="0"/>
            <a:r>
              <a:rPr lang="en-US" sz="4800" b="1" dirty="0"/>
              <a:t>Answer:</a:t>
            </a:r>
            <a:r>
              <a:rPr lang="en-US" sz="4800" dirty="0"/>
              <a:t> To worship the beast and his image.</a:t>
            </a:r>
            <a:br>
              <a:rPr lang="en-US" sz="4800" dirty="0"/>
            </a:br>
            <a:r>
              <a:rPr lang="en-US" sz="4800" i="1" dirty="0"/>
              <a:t>Revelation 13:12, 13.</a:t>
            </a:r>
            <a:endParaRPr lang="en-US" sz="4800" dirty="0"/>
          </a:p>
        </p:txBody>
      </p:sp>
    </p:spTree>
    <p:extLst>
      <p:ext uri="{BB962C8B-B14F-4D97-AF65-F5344CB8AC3E}">
        <p14:creationId xmlns:p14="http://schemas.microsoft.com/office/powerpoint/2010/main" val="1816255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8BC4D-238A-5618-2997-52205CB693C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94A7A7D-B8BE-7E06-2B87-485FD851A0E4}"/>
              </a:ext>
            </a:extLst>
          </p:cNvPr>
          <p:cNvSpPr>
            <a:spLocks noGrp="1"/>
          </p:cNvSpPr>
          <p:nvPr>
            <p:ph type="body" sz="half" idx="2"/>
          </p:nvPr>
        </p:nvSpPr>
        <p:spPr>
          <a:xfrm>
            <a:off x="7618413" y="1676400"/>
            <a:ext cx="4343400" cy="4775200"/>
          </a:xfrm>
        </p:spPr>
        <p:txBody>
          <a:bodyPr>
            <a:noAutofit/>
          </a:bodyPr>
          <a:lstStyle/>
          <a:p>
            <a:r>
              <a:rPr lang="en-US" sz="3600" b="1" baseline="30000" dirty="0"/>
              <a:t>12 </a:t>
            </a:r>
            <a:r>
              <a:rPr lang="en-US" sz="3600" dirty="0"/>
              <a:t>And he </a:t>
            </a:r>
            <a:r>
              <a:rPr lang="en-US" sz="3600" dirty="0" err="1"/>
              <a:t>exerciseth</a:t>
            </a:r>
            <a:r>
              <a:rPr lang="en-US" sz="3600" dirty="0"/>
              <a:t> all the power of the first beast before him, and </a:t>
            </a:r>
            <a:r>
              <a:rPr lang="en-US" sz="3600" dirty="0" err="1"/>
              <a:t>causeth</a:t>
            </a:r>
            <a:r>
              <a:rPr lang="en-US" sz="3600" dirty="0"/>
              <a:t> the earth and them which dwell therein to worship the first beast, whose deadly wound was healed.</a:t>
            </a:r>
            <a:endParaRPr lang="en-US" sz="4400" dirty="0"/>
          </a:p>
        </p:txBody>
      </p:sp>
      <p:sp>
        <p:nvSpPr>
          <p:cNvPr id="6" name="Title 1">
            <a:extLst>
              <a:ext uri="{FF2B5EF4-FFF2-40B4-BE49-F238E27FC236}">
                <a16:creationId xmlns:a16="http://schemas.microsoft.com/office/drawing/2014/main" id="{EA045AAF-0F35-799A-43E9-4444017ED724}"/>
              </a:ext>
            </a:extLst>
          </p:cNvPr>
          <p:cNvSpPr>
            <a:spLocks noGrp="1"/>
          </p:cNvSpPr>
          <p:nvPr>
            <p:ph type="title"/>
          </p:nvPr>
        </p:nvSpPr>
        <p:spPr>
          <a:xfrm>
            <a:off x="7618413" y="609600"/>
            <a:ext cx="3960812" cy="896749"/>
          </a:xfrm>
        </p:spPr>
        <p:txBody>
          <a:bodyPr/>
          <a:lstStyle/>
          <a:p>
            <a:r>
              <a:rPr lang="en-US" sz="4400" dirty="0"/>
              <a:t>Revelation</a:t>
            </a:r>
            <a:br>
              <a:rPr lang="en-US" sz="4400" dirty="0"/>
            </a:br>
            <a:r>
              <a:rPr lang="en-US" sz="4400" dirty="0"/>
              <a:t>13:12-13</a:t>
            </a:r>
          </a:p>
        </p:txBody>
      </p:sp>
      <p:pic>
        <p:nvPicPr>
          <p:cNvPr id="26626" name="Picture 2" descr="The Beast Who Lived – Revelation 13:3-4 - Reading Acts">
            <a:extLst>
              <a:ext uri="{FF2B5EF4-FFF2-40B4-BE49-F238E27FC236}">
                <a16:creationId xmlns:a16="http://schemas.microsoft.com/office/drawing/2014/main" id="{6733EB4E-4BA0-E8C5-C441-28BF72E45AC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9815" y="904081"/>
            <a:ext cx="7498598" cy="5049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4207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F2A4C-5FEB-AE05-99BC-A7137FE8ADB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309AA38-1909-B909-ECA8-1398E9D5F84E}"/>
              </a:ext>
            </a:extLst>
          </p:cNvPr>
          <p:cNvSpPr>
            <a:spLocks noGrp="1"/>
          </p:cNvSpPr>
          <p:nvPr>
            <p:ph type="body" sz="half" idx="2"/>
          </p:nvPr>
        </p:nvSpPr>
        <p:spPr>
          <a:xfrm>
            <a:off x="7618413" y="1676400"/>
            <a:ext cx="4343400" cy="4775200"/>
          </a:xfrm>
        </p:spPr>
        <p:txBody>
          <a:bodyPr>
            <a:noAutofit/>
          </a:bodyPr>
          <a:lstStyle/>
          <a:p>
            <a:r>
              <a:rPr lang="en-US" sz="4400" b="1" baseline="30000" dirty="0"/>
              <a:t>13 </a:t>
            </a:r>
            <a:r>
              <a:rPr lang="en-US" sz="4400" dirty="0"/>
              <a:t>And he doeth great wonders, so that he maketh fire come down from heaven on the earth in the sight of men,</a:t>
            </a:r>
            <a:endParaRPr lang="en-US" sz="8000" dirty="0"/>
          </a:p>
        </p:txBody>
      </p:sp>
      <p:sp>
        <p:nvSpPr>
          <p:cNvPr id="6" name="Title 1">
            <a:extLst>
              <a:ext uri="{FF2B5EF4-FFF2-40B4-BE49-F238E27FC236}">
                <a16:creationId xmlns:a16="http://schemas.microsoft.com/office/drawing/2014/main" id="{3501BC77-0911-9400-0116-8BE1D0A7C8A3}"/>
              </a:ext>
            </a:extLst>
          </p:cNvPr>
          <p:cNvSpPr>
            <a:spLocks noGrp="1"/>
          </p:cNvSpPr>
          <p:nvPr>
            <p:ph type="title"/>
          </p:nvPr>
        </p:nvSpPr>
        <p:spPr>
          <a:xfrm>
            <a:off x="7618413" y="609600"/>
            <a:ext cx="3960812" cy="896749"/>
          </a:xfrm>
        </p:spPr>
        <p:txBody>
          <a:bodyPr/>
          <a:lstStyle/>
          <a:p>
            <a:r>
              <a:rPr lang="en-US" sz="4400" dirty="0"/>
              <a:t>Revelation</a:t>
            </a:r>
            <a:br>
              <a:rPr lang="en-US" sz="4400" dirty="0"/>
            </a:br>
            <a:r>
              <a:rPr lang="en-US" sz="4400" dirty="0"/>
              <a:t>13:12-13</a:t>
            </a:r>
          </a:p>
        </p:txBody>
      </p:sp>
      <p:pic>
        <p:nvPicPr>
          <p:cNvPr id="27650" name="Picture 2" descr="Be subject&quot; - what it means and what it doesn't - Reformed Journal">
            <a:extLst>
              <a:ext uri="{FF2B5EF4-FFF2-40B4-BE49-F238E27FC236}">
                <a16:creationId xmlns:a16="http://schemas.microsoft.com/office/drawing/2014/main" id="{C2321809-F44A-7670-C74D-2B99B39A7E8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258" r="8006"/>
          <a:stretch>
            <a:fillRect/>
          </a:stretch>
        </p:blipFill>
        <p:spPr bwMode="auto">
          <a:xfrm>
            <a:off x="0" y="215900"/>
            <a:ext cx="7615132" cy="642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8744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89D89-224F-7AC2-8BEB-75747626D28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CA28BCC-6A3D-677D-6A17-4978143AE274}"/>
              </a:ext>
            </a:extLst>
          </p:cNvPr>
          <p:cNvSpPr>
            <a:spLocks noGrp="1"/>
          </p:cNvSpPr>
          <p:nvPr>
            <p:ph type="title"/>
          </p:nvPr>
        </p:nvSpPr>
        <p:spPr>
          <a:xfrm>
            <a:off x="896551" y="328664"/>
            <a:ext cx="10924925" cy="2308324"/>
          </a:xfrm>
        </p:spPr>
        <p:txBody>
          <a:bodyPr>
            <a:noAutofit/>
          </a:bodyPr>
          <a:lstStyle/>
          <a:p>
            <a:pPr lvl="0"/>
            <a:r>
              <a:rPr lang="en-US" sz="6000" dirty="0"/>
              <a:t>13. What then do the three messages of Revelation 14:6–12 form?</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9F3D258E-6500-CCDB-49B4-9257B41DC3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6612" y="24384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F1B4B86-FBD7-4248-6E25-1984924ACE0C}"/>
              </a:ext>
            </a:extLst>
          </p:cNvPr>
          <p:cNvSpPr txBox="1"/>
          <p:nvPr/>
        </p:nvSpPr>
        <p:spPr>
          <a:xfrm>
            <a:off x="920362" y="2819400"/>
            <a:ext cx="7401091" cy="3416320"/>
          </a:xfrm>
          <a:prstGeom prst="rect">
            <a:avLst/>
          </a:prstGeom>
          <a:noFill/>
        </p:spPr>
        <p:txBody>
          <a:bodyPr wrap="square" rtlCol="0">
            <a:spAutoFit/>
          </a:bodyPr>
          <a:lstStyle/>
          <a:p>
            <a:pPr lvl="0"/>
            <a:r>
              <a:rPr lang="en-US" sz="5400" b="1" dirty="0"/>
              <a:t>Answer:</a:t>
            </a:r>
            <a:r>
              <a:rPr lang="en-US" sz="5400" dirty="0"/>
              <a:t> One threefold message rather than three distinct messages.</a:t>
            </a:r>
            <a:br>
              <a:rPr lang="en-US" sz="5400" dirty="0"/>
            </a:br>
            <a:r>
              <a:rPr lang="en-US" sz="5400" dirty="0"/>
              <a:t>(See Note.)</a:t>
            </a:r>
            <a:endParaRPr lang="en-US" sz="9600" dirty="0"/>
          </a:p>
        </p:txBody>
      </p:sp>
    </p:spTree>
    <p:extLst>
      <p:ext uri="{BB962C8B-B14F-4D97-AF65-F5344CB8AC3E}">
        <p14:creationId xmlns:p14="http://schemas.microsoft.com/office/powerpoint/2010/main" val="2145997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351F8-8A68-D2C4-79C0-DC317194241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DB1A477-FCF6-B7D7-CD0E-0B920FB6976F}"/>
              </a:ext>
            </a:extLst>
          </p:cNvPr>
          <p:cNvSpPr>
            <a:spLocks noGrp="1"/>
          </p:cNvSpPr>
          <p:nvPr>
            <p:ph type="body" sz="half" idx="2"/>
          </p:nvPr>
        </p:nvSpPr>
        <p:spPr>
          <a:xfrm>
            <a:off x="7759699" y="1651000"/>
            <a:ext cx="4114800" cy="4800600"/>
          </a:xfrm>
        </p:spPr>
        <p:txBody>
          <a:bodyPr>
            <a:noAutofit/>
          </a:bodyPr>
          <a:lstStyle/>
          <a:p>
            <a:r>
              <a:rPr lang="en-US" sz="3400" b="1" baseline="30000" dirty="0"/>
              <a:t>9 </a:t>
            </a:r>
            <a:r>
              <a:rPr lang="en-US" sz="3400" dirty="0"/>
              <a:t>And the third angel followed them, saying with a loud voice, If any man worship the beast and his image, and receive his mark in his forehead, or in his hand,</a:t>
            </a:r>
            <a:endParaRPr lang="en-US" sz="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B1710C1-80DE-A6FF-B45B-E9A624697060}"/>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800" dirty="0"/>
              <a:t>14:9-11</a:t>
            </a:r>
            <a:endParaRPr lang="en-US" sz="8000" dirty="0"/>
          </a:p>
        </p:txBody>
      </p:sp>
      <p:pic>
        <p:nvPicPr>
          <p:cNvPr id="25602" name="Picture 2" descr="Three Angels' Messages in Easy Terms">
            <a:extLst>
              <a:ext uri="{FF2B5EF4-FFF2-40B4-BE49-F238E27FC236}">
                <a16:creationId xmlns:a16="http://schemas.microsoft.com/office/drawing/2014/main" id="{0721BB7F-349E-083F-1FF7-3817AE0288F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9299"/>
          <a:stretch>
            <a:fillRect/>
          </a:stretch>
        </p:blipFill>
        <p:spPr bwMode="auto">
          <a:xfrm>
            <a:off x="150812" y="0"/>
            <a:ext cx="7374323" cy="670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5875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9DD20-244D-82C9-BFB7-158F808DDBE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EFC84F2-E59A-895F-FFEC-00EF78E63E8A}"/>
              </a:ext>
            </a:extLst>
          </p:cNvPr>
          <p:cNvSpPr>
            <a:spLocks noGrp="1"/>
          </p:cNvSpPr>
          <p:nvPr>
            <p:ph type="title"/>
          </p:nvPr>
        </p:nvSpPr>
        <p:spPr>
          <a:xfrm>
            <a:off x="631949" y="457200"/>
            <a:ext cx="10924925" cy="4079754"/>
          </a:xfrm>
        </p:spPr>
        <p:txBody>
          <a:bodyPr>
            <a:noAutofit/>
          </a:bodyPr>
          <a:lstStyle/>
          <a:p>
            <a:pPr lvl="0"/>
            <a:r>
              <a:rPr lang="en-US" sz="5400" dirty="0"/>
              <a:t>14. When the first in order tells men that the hour of God’s judgment is come, what does the third tell them to do, to be prepared for the judgment?</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D795DDDC-EAB7-95F5-1687-FFA21CAD83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7612" y="38862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272D995-E63C-1375-E4B2-1788746D76DA}"/>
              </a:ext>
            </a:extLst>
          </p:cNvPr>
          <p:cNvSpPr txBox="1"/>
          <p:nvPr/>
        </p:nvSpPr>
        <p:spPr>
          <a:xfrm>
            <a:off x="760412" y="4784203"/>
            <a:ext cx="7401091" cy="923330"/>
          </a:xfrm>
          <a:prstGeom prst="rect">
            <a:avLst/>
          </a:prstGeom>
          <a:noFill/>
        </p:spPr>
        <p:txBody>
          <a:bodyPr wrap="square" rtlCol="0">
            <a:spAutoFit/>
          </a:bodyPr>
          <a:lstStyle/>
          <a:p>
            <a:pPr lvl="0"/>
            <a:r>
              <a:rPr lang="en-US" sz="5400" i="1" dirty="0"/>
              <a:t>Revelation 14:12</a:t>
            </a:r>
            <a:endParaRPr lang="en-US" sz="19900" dirty="0"/>
          </a:p>
        </p:txBody>
      </p:sp>
    </p:spTree>
    <p:extLst>
      <p:ext uri="{BB962C8B-B14F-4D97-AF65-F5344CB8AC3E}">
        <p14:creationId xmlns:p14="http://schemas.microsoft.com/office/powerpoint/2010/main" val="312581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078A9-5E9F-78C0-FF41-D7D0B21130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62671A6-7FF9-BC5A-E6F7-A39E72DC943C}"/>
              </a:ext>
            </a:extLst>
          </p:cNvPr>
          <p:cNvSpPr>
            <a:spLocks noGrp="1"/>
          </p:cNvSpPr>
          <p:nvPr>
            <p:ph type="body" sz="half" idx="2"/>
          </p:nvPr>
        </p:nvSpPr>
        <p:spPr>
          <a:xfrm>
            <a:off x="7618413" y="1676400"/>
            <a:ext cx="4343400" cy="4775200"/>
          </a:xfrm>
        </p:spPr>
        <p:txBody>
          <a:bodyPr>
            <a:noAutofit/>
          </a:bodyPr>
          <a:lstStyle/>
          <a:p>
            <a:r>
              <a:rPr lang="en-US" sz="4400" b="1" baseline="30000" dirty="0"/>
              <a:t>12 </a:t>
            </a:r>
            <a:r>
              <a:rPr lang="en-US" sz="4400" dirty="0"/>
              <a:t>Here is the patience of the saints: here are they that keep the commandments of God, and the faith of Jesus.</a:t>
            </a:r>
            <a:endParaRPr lang="en-US" sz="19900" dirty="0"/>
          </a:p>
        </p:txBody>
      </p:sp>
      <p:sp>
        <p:nvSpPr>
          <p:cNvPr id="6" name="Title 1">
            <a:extLst>
              <a:ext uri="{FF2B5EF4-FFF2-40B4-BE49-F238E27FC236}">
                <a16:creationId xmlns:a16="http://schemas.microsoft.com/office/drawing/2014/main" id="{F6049404-95CB-9FAA-1977-53CAB2B954F7}"/>
              </a:ext>
            </a:extLst>
          </p:cNvPr>
          <p:cNvSpPr>
            <a:spLocks noGrp="1"/>
          </p:cNvSpPr>
          <p:nvPr>
            <p:ph type="title"/>
          </p:nvPr>
        </p:nvSpPr>
        <p:spPr>
          <a:xfrm>
            <a:off x="7618413" y="609600"/>
            <a:ext cx="3960812" cy="896749"/>
          </a:xfrm>
        </p:spPr>
        <p:txBody>
          <a:bodyPr/>
          <a:lstStyle/>
          <a:p>
            <a:r>
              <a:rPr lang="en-US" sz="4400" dirty="0"/>
              <a:t>Revelation</a:t>
            </a:r>
            <a:br>
              <a:rPr lang="en-US" sz="4400" dirty="0"/>
            </a:br>
            <a:r>
              <a:rPr lang="en-US" sz="4400" dirty="0"/>
              <a:t>14:12</a:t>
            </a:r>
          </a:p>
        </p:txBody>
      </p:sp>
      <p:pic>
        <p:nvPicPr>
          <p:cNvPr id="28674" name="Picture 2" descr="Ten Commandments That Would Have Changed the World | AwayPoint">
            <a:extLst>
              <a:ext uri="{FF2B5EF4-FFF2-40B4-BE49-F238E27FC236}">
                <a16:creationId xmlns:a16="http://schemas.microsoft.com/office/drawing/2014/main" id="{264C8219-5F0C-3879-3A2B-9AAA9709FD7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7012" y="740064"/>
            <a:ext cx="7232739" cy="5377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343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50990-9836-D408-BF46-156AD4E8968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C5A086C-76A8-02C9-BCBB-3D4670A69F51}"/>
              </a:ext>
            </a:extLst>
          </p:cNvPr>
          <p:cNvSpPr>
            <a:spLocks noGrp="1"/>
          </p:cNvSpPr>
          <p:nvPr>
            <p:ph type="title"/>
          </p:nvPr>
        </p:nvSpPr>
        <p:spPr>
          <a:xfrm>
            <a:off x="631949" y="457200"/>
            <a:ext cx="10924925" cy="1752600"/>
          </a:xfrm>
        </p:spPr>
        <p:txBody>
          <a:bodyPr>
            <a:noAutofit/>
          </a:bodyPr>
          <a:lstStyle/>
          <a:p>
            <a:pPr lvl="0"/>
            <a:r>
              <a:rPr lang="en-US" sz="6600" dirty="0"/>
              <a:t>15. What is to be the rule in the judgment?</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1B9FE319-7147-C544-8180-9FB69F90F2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7612" y="38862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8F38FB7-0EC9-C409-3E0F-4DE0122867AE}"/>
              </a:ext>
            </a:extLst>
          </p:cNvPr>
          <p:cNvSpPr txBox="1"/>
          <p:nvPr/>
        </p:nvSpPr>
        <p:spPr>
          <a:xfrm>
            <a:off x="912812" y="2209800"/>
            <a:ext cx="7401091" cy="923330"/>
          </a:xfrm>
          <a:prstGeom prst="rect">
            <a:avLst/>
          </a:prstGeom>
          <a:noFill/>
        </p:spPr>
        <p:txBody>
          <a:bodyPr wrap="square" rtlCol="0">
            <a:spAutoFit/>
          </a:bodyPr>
          <a:lstStyle/>
          <a:p>
            <a:pPr lvl="0"/>
            <a:r>
              <a:rPr lang="en-US" sz="5400" i="1" dirty="0"/>
              <a:t>Romans 2:12, 16</a:t>
            </a:r>
            <a:endParaRPr lang="en-US" sz="19900" dirty="0"/>
          </a:p>
        </p:txBody>
      </p:sp>
    </p:spTree>
    <p:extLst>
      <p:ext uri="{BB962C8B-B14F-4D97-AF65-F5344CB8AC3E}">
        <p14:creationId xmlns:p14="http://schemas.microsoft.com/office/powerpoint/2010/main" val="1732579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BCFE9-269B-B7D1-755F-8261790445C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597652A-6A24-1A5B-90B2-3784D47CA96A}"/>
              </a:ext>
            </a:extLst>
          </p:cNvPr>
          <p:cNvSpPr>
            <a:spLocks noGrp="1"/>
          </p:cNvSpPr>
          <p:nvPr>
            <p:ph type="body" sz="half" idx="2"/>
          </p:nvPr>
        </p:nvSpPr>
        <p:spPr>
          <a:xfrm>
            <a:off x="7618413" y="1676400"/>
            <a:ext cx="4343400" cy="4775200"/>
          </a:xfrm>
        </p:spPr>
        <p:txBody>
          <a:bodyPr>
            <a:noAutofit/>
          </a:bodyPr>
          <a:lstStyle/>
          <a:p>
            <a:r>
              <a:rPr lang="en-US" sz="3800" b="1" baseline="30000" dirty="0"/>
              <a:t>12 </a:t>
            </a:r>
            <a:r>
              <a:rPr lang="en-US" sz="3800" dirty="0"/>
              <a:t>For as many as have sinned without law shall also perish without law: and as many as have sinned in the law shall be judged by the law;</a:t>
            </a:r>
          </a:p>
        </p:txBody>
      </p:sp>
      <p:sp>
        <p:nvSpPr>
          <p:cNvPr id="6" name="Title 1">
            <a:extLst>
              <a:ext uri="{FF2B5EF4-FFF2-40B4-BE49-F238E27FC236}">
                <a16:creationId xmlns:a16="http://schemas.microsoft.com/office/drawing/2014/main" id="{DF092AD2-CC65-8DAC-1049-31F416F84B22}"/>
              </a:ext>
            </a:extLst>
          </p:cNvPr>
          <p:cNvSpPr>
            <a:spLocks noGrp="1"/>
          </p:cNvSpPr>
          <p:nvPr>
            <p:ph type="title"/>
          </p:nvPr>
        </p:nvSpPr>
        <p:spPr>
          <a:xfrm>
            <a:off x="7618413" y="609600"/>
            <a:ext cx="3960812" cy="896749"/>
          </a:xfrm>
        </p:spPr>
        <p:txBody>
          <a:bodyPr/>
          <a:lstStyle/>
          <a:p>
            <a:r>
              <a:rPr lang="en-US" sz="4400" dirty="0"/>
              <a:t>Romans</a:t>
            </a:r>
            <a:br>
              <a:rPr lang="en-US" sz="4400" dirty="0"/>
            </a:br>
            <a:r>
              <a:rPr lang="en-US" sz="4400" dirty="0"/>
              <a:t>2:12, 13, 16</a:t>
            </a:r>
          </a:p>
        </p:txBody>
      </p:sp>
      <p:pic>
        <p:nvPicPr>
          <p:cNvPr id="29698" name="Picture 2" descr="What does 'Judge not, that ye be not judged' mean?">
            <a:extLst>
              <a:ext uri="{FF2B5EF4-FFF2-40B4-BE49-F238E27FC236}">
                <a16:creationId xmlns:a16="http://schemas.microsoft.com/office/drawing/2014/main" id="{B564FCE4-901D-1B3D-D48E-301471E5F4A1}"/>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6923" r="10692"/>
          <a:stretch>
            <a:fillRect/>
          </a:stretch>
        </p:blipFill>
        <p:spPr bwMode="auto">
          <a:xfrm>
            <a:off x="150813" y="108014"/>
            <a:ext cx="7239000" cy="6641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478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AB51C-216B-F3C6-E05C-3EA398F4790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0248105-CDC5-C281-2CF4-ED8FFFBE5763}"/>
              </a:ext>
            </a:extLst>
          </p:cNvPr>
          <p:cNvSpPr>
            <a:spLocks noGrp="1"/>
          </p:cNvSpPr>
          <p:nvPr>
            <p:ph type="body" sz="half" idx="2"/>
          </p:nvPr>
        </p:nvSpPr>
        <p:spPr>
          <a:xfrm>
            <a:off x="7618413" y="1676400"/>
            <a:ext cx="4343400" cy="4775200"/>
          </a:xfrm>
        </p:spPr>
        <p:txBody>
          <a:bodyPr>
            <a:noAutofit/>
          </a:bodyPr>
          <a:lstStyle/>
          <a:p>
            <a:r>
              <a:rPr lang="en-US" sz="4400" b="1" baseline="30000" dirty="0"/>
              <a:t>13 </a:t>
            </a:r>
            <a:r>
              <a:rPr lang="en-US" sz="4400" dirty="0"/>
              <a:t>(For not the hearers of the law are just before God, but the doers of the law shall be justified.</a:t>
            </a:r>
            <a:endParaRPr lang="en-US" sz="16600" dirty="0"/>
          </a:p>
        </p:txBody>
      </p:sp>
      <p:sp>
        <p:nvSpPr>
          <p:cNvPr id="6" name="Title 1">
            <a:extLst>
              <a:ext uri="{FF2B5EF4-FFF2-40B4-BE49-F238E27FC236}">
                <a16:creationId xmlns:a16="http://schemas.microsoft.com/office/drawing/2014/main" id="{B31975C2-B5FD-485E-0014-E5EF409ECECF}"/>
              </a:ext>
            </a:extLst>
          </p:cNvPr>
          <p:cNvSpPr>
            <a:spLocks noGrp="1"/>
          </p:cNvSpPr>
          <p:nvPr>
            <p:ph type="title"/>
          </p:nvPr>
        </p:nvSpPr>
        <p:spPr>
          <a:xfrm>
            <a:off x="7618413" y="609600"/>
            <a:ext cx="3960812" cy="896749"/>
          </a:xfrm>
        </p:spPr>
        <p:txBody>
          <a:bodyPr/>
          <a:lstStyle/>
          <a:p>
            <a:r>
              <a:rPr lang="en-US" sz="4400" dirty="0"/>
              <a:t>Romans</a:t>
            </a:r>
            <a:br>
              <a:rPr lang="en-US" sz="4400" dirty="0"/>
            </a:br>
            <a:r>
              <a:rPr lang="en-US" sz="4400" dirty="0"/>
              <a:t>2:12, 13, 16</a:t>
            </a:r>
          </a:p>
        </p:txBody>
      </p:sp>
      <p:pic>
        <p:nvPicPr>
          <p:cNvPr id="30722" name="Picture 2" descr="Doers But Not Hearers - Pruned Life">
            <a:extLst>
              <a:ext uri="{FF2B5EF4-FFF2-40B4-BE49-F238E27FC236}">
                <a16:creationId xmlns:a16="http://schemas.microsoft.com/office/drawing/2014/main" id="{782A47A6-C4A2-B609-160A-B5CD9C09FD9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160" r="13391"/>
          <a:stretch>
            <a:fillRect/>
          </a:stretch>
        </p:blipFill>
        <p:spPr bwMode="auto">
          <a:xfrm>
            <a:off x="227012" y="190500"/>
            <a:ext cx="7086600"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8965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1C1B8-DDBF-CBCA-9803-6CCF8909B3E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EB63F19-40A7-9751-A23A-4C849760CFC5}"/>
              </a:ext>
            </a:extLst>
          </p:cNvPr>
          <p:cNvSpPr>
            <a:spLocks noGrp="1"/>
          </p:cNvSpPr>
          <p:nvPr>
            <p:ph type="body" sz="half" idx="2"/>
          </p:nvPr>
        </p:nvSpPr>
        <p:spPr>
          <a:xfrm>
            <a:off x="7618413" y="1676400"/>
            <a:ext cx="4343400" cy="4775200"/>
          </a:xfrm>
        </p:spPr>
        <p:txBody>
          <a:bodyPr>
            <a:noAutofit/>
          </a:bodyPr>
          <a:lstStyle/>
          <a:p>
            <a:r>
              <a:rPr lang="en-US" sz="4800" b="1" baseline="30000" dirty="0"/>
              <a:t>16 </a:t>
            </a:r>
            <a:r>
              <a:rPr lang="en-US" sz="4800" dirty="0"/>
              <a:t>In the day when God shall judge the secrets of men by Jesus Christ according to my gospel.</a:t>
            </a:r>
            <a:endParaRPr lang="en-US" sz="7200" dirty="0"/>
          </a:p>
        </p:txBody>
      </p:sp>
      <p:sp>
        <p:nvSpPr>
          <p:cNvPr id="6" name="Title 1">
            <a:extLst>
              <a:ext uri="{FF2B5EF4-FFF2-40B4-BE49-F238E27FC236}">
                <a16:creationId xmlns:a16="http://schemas.microsoft.com/office/drawing/2014/main" id="{7131A8A4-7582-5F3E-20E0-676604F87FD9}"/>
              </a:ext>
            </a:extLst>
          </p:cNvPr>
          <p:cNvSpPr>
            <a:spLocks noGrp="1"/>
          </p:cNvSpPr>
          <p:nvPr>
            <p:ph type="title"/>
          </p:nvPr>
        </p:nvSpPr>
        <p:spPr>
          <a:xfrm>
            <a:off x="7618413" y="609600"/>
            <a:ext cx="3960812" cy="896749"/>
          </a:xfrm>
        </p:spPr>
        <p:txBody>
          <a:bodyPr/>
          <a:lstStyle/>
          <a:p>
            <a:r>
              <a:rPr lang="en-US" sz="4400" dirty="0"/>
              <a:t>Romans</a:t>
            </a:r>
            <a:br>
              <a:rPr lang="en-US" sz="4400" dirty="0"/>
            </a:br>
            <a:r>
              <a:rPr lang="en-US" sz="4400" dirty="0"/>
              <a:t>2:12, 13, 16</a:t>
            </a:r>
          </a:p>
        </p:txBody>
      </p:sp>
      <p:pic>
        <p:nvPicPr>
          <p:cNvPr id="31746" name="Picture 2" descr="Rejoice! The Lord is Judge - Soul Shepherding">
            <a:extLst>
              <a:ext uri="{FF2B5EF4-FFF2-40B4-BE49-F238E27FC236}">
                <a16:creationId xmlns:a16="http://schemas.microsoft.com/office/drawing/2014/main" id="{6A60E6E5-054F-78F3-8D58-DC7EE1F3C69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283" t="-20" r="8853" b="20"/>
          <a:stretch>
            <a:fillRect/>
          </a:stretch>
        </p:blipFill>
        <p:spPr bwMode="auto">
          <a:xfrm>
            <a:off x="74612" y="73467"/>
            <a:ext cx="7391400" cy="6708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2285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0EFD2-9E6F-C21B-323F-8D3017F7D23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665F8C7D-2A8B-BF83-1D3F-6B2FA5E46558}"/>
              </a:ext>
            </a:extLst>
          </p:cNvPr>
          <p:cNvSpPr>
            <a:spLocks noGrp="1"/>
          </p:cNvSpPr>
          <p:nvPr>
            <p:ph type="title"/>
          </p:nvPr>
        </p:nvSpPr>
        <p:spPr>
          <a:xfrm>
            <a:off x="531812" y="457200"/>
            <a:ext cx="10924925" cy="4852937"/>
          </a:xfrm>
        </p:spPr>
        <p:txBody>
          <a:bodyPr>
            <a:noAutofit/>
          </a:bodyPr>
          <a:lstStyle/>
          <a:p>
            <a:pPr lvl="0"/>
            <a:r>
              <a:rPr lang="en-US" sz="4800" dirty="0"/>
              <a:t>16. When the first angel calls upon all men to worship Him that made heaven and earth, etc., what does the third tell them to do, that their worship may be acceptable to Him, and that they may avoid the worship of the beast and his image?</a:t>
            </a:r>
            <a:endParaRPr lang="en-US" sz="400000" dirty="0"/>
          </a:p>
        </p:txBody>
      </p:sp>
      <p:sp>
        <p:nvSpPr>
          <p:cNvPr id="2" name="TextBox 1">
            <a:extLst>
              <a:ext uri="{FF2B5EF4-FFF2-40B4-BE49-F238E27FC236}">
                <a16:creationId xmlns:a16="http://schemas.microsoft.com/office/drawing/2014/main" id="{E138A23B-54C0-E615-8179-96B812DEAB7D}"/>
              </a:ext>
            </a:extLst>
          </p:cNvPr>
          <p:cNvSpPr txBox="1"/>
          <p:nvPr/>
        </p:nvSpPr>
        <p:spPr>
          <a:xfrm>
            <a:off x="732088" y="5310137"/>
            <a:ext cx="7401091" cy="923330"/>
          </a:xfrm>
          <a:prstGeom prst="rect">
            <a:avLst/>
          </a:prstGeom>
          <a:noFill/>
        </p:spPr>
        <p:txBody>
          <a:bodyPr wrap="square" rtlCol="0">
            <a:spAutoFit/>
          </a:bodyPr>
          <a:lstStyle/>
          <a:p>
            <a:pPr lvl="0"/>
            <a:r>
              <a:rPr lang="en-US" sz="5400" i="1" dirty="0"/>
              <a:t>Revelation 14:12</a:t>
            </a:r>
            <a:endParaRPr lang="en-US" sz="19900" dirty="0"/>
          </a:p>
        </p:txBody>
      </p:sp>
    </p:spTree>
    <p:extLst>
      <p:ext uri="{BB962C8B-B14F-4D97-AF65-F5344CB8AC3E}">
        <p14:creationId xmlns:p14="http://schemas.microsoft.com/office/powerpoint/2010/main" val="1691640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2131D-2231-9D75-562F-E1F2486449F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F581579-4A5D-CD9F-3365-F4B928455FA1}"/>
              </a:ext>
            </a:extLst>
          </p:cNvPr>
          <p:cNvSpPr>
            <a:spLocks noGrp="1"/>
          </p:cNvSpPr>
          <p:nvPr>
            <p:ph type="body" sz="half" idx="2"/>
          </p:nvPr>
        </p:nvSpPr>
        <p:spPr>
          <a:xfrm>
            <a:off x="7618413" y="1676400"/>
            <a:ext cx="4343400" cy="4775200"/>
          </a:xfrm>
        </p:spPr>
        <p:txBody>
          <a:bodyPr>
            <a:noAutofit/>
          </a:bodyPr>
          <a:lstStyle/>
          <a:p>
            <a:r>
              <a:rPr lang="en-US" sz="4400" b="1" baseline="30000" dirty="0"/>
              <a:t>12 </a:t>
            </a:r>
            <a:r>
              <a:rPr lang="en-US" sz="4400" dirty="0"/>
              <a:t>Here is the patience of the saints: here are they that keep the commandments of God, and the faith of Jesus.</a:t>
            </a:r>
            <a:endParaRPr lang="en-US" sz="19900" dirty="0"/>
          </a:p>
        </p:txBody>
      </p:sp>
      <p:sp>
        <p:nvSpPr>
          <p:cNvPr id="6" name="Title 1">
            <a:extLst>
              <a:ext uri="{FF2B5EF4-FFF2-40B4-BE49-F238E27FC236}">
                <a16:creationId xmlns:a16="http://schemas.microsoft.com/office/drawing/2014/main" id="{89313EF2-B22D-1922-C434-90491EB8F577}"/>
              </a:ext>
            </a:extLst>
          </p:cNvPr>
          <p:cNvSpPr>
            <a:spLocks noGrp="1"/>
          </p:cNvSpPr>
          <p:nvPr>
            <p:ph type="title"/>
          </p:nvPr>
        </p:nvSpPr>
        <p:spPr>
          <a:xfrm>
            <a:off x="7618413" y="609600"/>
            <a:ext cx="3960812" cy="896749"/>
          </a:xfrm>
        </p:spPr>
        <p:txBody>
          <a:bodyPr/>
          <a:lstStyle/>
          <a:p>
            <a:r>
              <a:rPr lang="en-US" sz="4400" dirty="0"/>
              <a:t>Revelation</a:t>
            </a:r>
            <a:br>
              <a:rPr lang="en-US" sz="4400" dirty="0"/>
            </a:br>
            <a:r>
              <a:rPr lang="en-US" sz="4400" dirty="0"/>
              <a:t>14:12</a:t>
            </a:r>
          </a:p>
        </p:txBody>
      </p:sp>
      <p:pic>
        <p:nvPicPr>
          <p:cNvPr id="32770" name="Picture 2" descr="The Ten Commandments in the 21st Century · Wisdom International">
            <a:extLst>
              <a:ext uri="{FF2B5EF4-FFF2-40B4-BE49-F238E27FC236}">
                <a16:creationId xmlns:a16="http://schemas.microsoft.com/office/drawing/2014/main" id="{3EF11B7F-72B5-44D1-A007-20FC4F1E2751}"/>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7449" t="-83" r="19608" b="83"/>
          <a:stretch>
            <a:fillRect/>
          </a:stretch>
        </p:blipFill>
        <p:spPr bwMode="auto">
          <a:xfrm>
            <a:off x="-153989" y="-36443"/>
            <a:ext cx="7696201" cy="6877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3274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E70C1-6FE3-72C9-B8E9-DD78F458886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0543646-6C22-B671-0597-D0ACC6F2445F}"/>
              </a:ext>
            </a:extLst>
          </p:cNvPr>
          <p:cNvSpPr>
            <a:spLocks noGrp="1"/>
          </p:cNvSpPr>
          <p:nvPr>
            <p:ph type="title"/>
          </p:nvPr>
        </p:nvSpPr>
        <p:spPr>
          <a:xfrm>
            <a:off x="631949" y="914400"/>
            <a:ext cx="10924925" cy="2971800"/>
          </a:xfrm>
        </p:spPr>
        <p:txBody>
          <a:bodyPr>
            <a:noAutofit/>
          </a:bodyPr>
          <a:lstStyle/>
          <a:p>
            <a:pPr lvl="0"/>
            <a:r>
              <a:rPr lang="en-US" sz="6600" dirty="0"/>
              <a:t>17. Is a man’s worship acceptable to God if he does not keep the commandments of God?</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9FC072F6-201D-4B36-1371-1F2F7D4829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7612" y="38862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E6F4A89-C069-2CC8-DFC7-CEC508BDA3AB}"/>
              </a:ext>
            </a:extLst>
          </p:cNvPr>
          <p:cNvSpPr txBox="1"/>
          <p:nvPr/>
        </p:nvSpPr>
        <p:spPr>
          <a:xfrm>
            <a:off x="912812" y="4495800"/>
            <a:ext cx="7401091" cy="923330"/>
          </a:xfrm>
          <a:prstGeom prst="rect">
            <a:avLst/>
          </a:prstGeom>
          <a:noFill/>
        </p:spPr>
        <p:txBody>
          <a:bodyPr wrap="square" rtlCol="0">
            <a:spAutoFit/>
          </a:bodyPr>
          <a:lstStyle/>
          <a:p>
            <a:pPr lvl="0"/>
            <a:r>
              <a:rPr lang="en-US" sz="5400" i="1" dirty="0"/>
              <a:t>Proverbs 28:9</a:t>
            </a:r>
            <a:endParaRPr lang="en-US" sz="19900" dirty="0"/>
          </a:p>
        </p:txBody>
      </p:sp>
    </p:spTree>
    <p:extLst>
      <p:ext uri="{BB962C8B-B14F-4D97-AF65-F5344CB8AC3E}">
        <p14:creationId xmlns:p14="http://schemas.microsoft.com/office/powerpoint/2010/main" val="33109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199CC-6753-A71E-9DDD-EDCA250E070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078B808-CE07-61EB-AFED-13625984328B}"/>
              </a:ext>
            </a:extLst>
          </p:cNvPr>
          <p:cNvSpPr>
            <a:spLocks noGrp="1"/>
          </p:cNvSpPr>
          <p:nvPr>
            <p:ph type="body" sz="half" idx="2"/>
          </p:nvPr>
        </p:nvSpPr>
        <p:spPr>
          <a:xfrm>
            <a:off x="7618413" y="1752600"/>
            <a:ext cx="4343400" cy="4699000"/>
          </a:xfrm>
        </p:spPr>
        <p:txBody>
          <a:bodyPr>
            <a:noAutofit/>
          </a:bodyPr>
          <a:lstStyle/>
          <a:p>
            <a:r>
              <a:rPr lang="en-US" sz="4800" b="1" baseline="30000" dirty="0"/>
              <a:t>9 </a:t>
            </a:r>
            <a:r>
              <a:rPr lang="en-US" sz="4800" dirty="0"/>
              <a:t>He that </a:t>
            </a:r>
            <a:r>
              <a:rPr lang="en-US" sz="4800" dirty="0" err="1"/>
              <a:t>turneth</a:t>
            </a:r>
            <a:r>
              <a:rPr lang="en-US" sz="4800" dirty="0"/>
              <a:t> away his ear from hearing the law, even his prayer shall be abomination.</a:t>
            </a:r>
            <a:endParaRPr lang="en-US" sz="41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DD8DC73-3230-3E7F-890E-85AD7E3E8B4C}"/>
              </a:ext>
            </a:extLst>
          </p:cNvPr>
          <p:cNvSpPr>
            <a:spLocks noGrp="1"/>
          </p:cNvSpPr>
          <p:nvPr>
            <p:ph type="title"/>
          </p:nvPr>
        </p:nvSpPr>
        <p:spPr>
          <a:xfrm>
            <a:off x="7809707" y="427112"/>
            <a:ext cx="3960812" cy="1143000"/>
          </a:xfrm>
        </p:spPr>
        <p:txBody>
          <a:bodyPr/>
          <a:lstStyle/>
          <a:p>
            <a:r>
              <a:rPr lang="en-US" sz="4400" dirty="0"/>
              <a:t>Proverbs 28:9</a:t>
            </a:r>
          </a:p>
        </p:txBody>
      </p:sp>
      <p:pic>
        <p:nvPicPr>
          <p:cNvPr id="33794" name="Picture 2" descr="The Five-Finger Prayer - How to Pray it + Its Origins | Crosswalk.com">
            <a:extLst>
              <a:ext uri="{FF2B5EF4-FFF2-40B4-BE49-F238E27FC236}">
                <a16:creationId xmlns:a16="http://schemas.microsoft.com/office/drawing/2014/main" id="{48DDDCAF-E05E-1F2D-8FD0-DA0C8D5C007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6906" r="11926"/>
          <a:stretch>
            <a:fillRect/>
          </a:stretch>
        </p:blipFill>
        <p:spPr bwMode="auto">
          <a:xfrm>
            <a:off x="0" y="172593"/>
            <a:ext cx="7618413" cy="6512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9090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6ABE9-36A7-CE34-A4AA-0EB2AD69151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8F529A1-1C47-C285-8A34-6854A47A1FE2}"/>
              </a:ext>
            </a:extLst>
          </p:cNvPr>
          <p:cNvSpPr>
            <a:spLocks noGrp="1"/>
          </p:cNvSpPr>
          <p:nvPr>
            <p:ph type="body" sz="half" idx="2"/>
          </p:nvPr>
        </p:nvSpPr>
        <p:spPr>
          <a:xfrm>
            <a:off x="7759699" y="1651000"/>
            <a:ext cx="4202113" cy="4800600"/>
          </a:xfrm>
        </p:spPr>
        <p:txBody>
          <a:bodyPr>
            <a:noAutofit/>
          </a:bodyPr>
          <a:lstStyle/>
          <a:p>
            <a:r>
              <a:rPr lang="en-US" sz="3000" b="1" baseline="30000" dirty="0"/>
              <a:t>10 </a:t>
            </a:r>
            <a:r>
              <a:rPr lang="en-US" sz="3000" dirty="0"/>
              <a:t>The same shall drink of the wine of the wrath of God, which is poured out without mixture into the cup of his indignation; and he shall be tormented with fire and brimstone in the presence of the holy angels, and in the presence of the Lamb:</a:t>
            </a:r>
            <a:endParaRPr lang="en-US" sz="3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06442535-D7E3-4E27-5E99-C776910C863F}"/>
              </a:ext>
            </a:extLst>
          </p:cNvPr>
          <p:cNvSpPr>
            <a:spLocks noGrp="1"/>
          </p:cNvSpPr>
          <p:nvPr>
            <p:ph type="title"/>
          </p:nvPr>
        </p:nvSpPr>
        <p:spPr>
          <a:xfrm>
            <a:off x="7770812" y="228600"/>
            <a:ext cx="4114800" cy="1422400"/>
          </a:xfrm>
        </p:spPr>
        <p:txBody>
          <a:bodyPr/>
          <a:lstStyle/>
          <a:p>
            <a:r>
              <a:rPr lang="en-US" sz="4800" dirty="0"/>
              <a:t>Revelation</a:t>
            </a:r>
            <a:br>
              <a:rPr lang="en-US" sz="4800" dirty="0"/>
            </a:br>
            <a:r>
              <a:rPr lang="en-US" sz="4800" dirty="0"/>
              <a:t>14:9-11</a:t>
            </a:r>
            <a:endParaRPr lang="en-US" sz="6000" dirty="0"/>
          </a:p>
        </p:txBody>
      </p:sp>
      <p:pic>
        <p:nvPicPr>
          <p:cNvPr id="1026" name="Picture 2" descr="Lessons from the Passover: The Fifth Cup – The Family Minister's Blog">
            <a:extLst>
              <a:ext uri="{FF2B5EF4-FFF2-40B4-BE49-F238E27FC236}">
                <a16:creationId xmlns:a16="http://schemas.microsoft.com/office/drawing/2014/main" id="{2A6E8A2E-8953-A29D-F925-090A3B6CB99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8081" r="19642"/>
          <a:stretch>
            <a:fillRect/>
          </a:stretch>
        </p:blipFill>
        <p:spPr bwMode="auto">
          <a:xfrm>
            <a:off x="227013" y="228600"/>
            <a:ext cx="70866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1687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695D0-1F72-0DEE-3D0A-079D4F148C6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B5E8F51-A2EA-6977-CFD8-59B4B37EE0C2}"/>
              </a:ext>
            </a:extLst>
          </p:cNvPr>
          <p:cNvSpPr>
            <a:spLocks noGrp="1"/>
          </p:cNvSpPr>
          <p:nvPr>
            <p:ph type="title"/>
          </p:nvPr>
        </p:nvSpPr>
        <p:spPr>
          <a:xfrm>
            <a:off x="631949" y="914400"/>
            <a:ext cx="10924925" cy="2971800"/>
          </a:xfrm>
        </p:spPr>
        <p:txBody>
          <a:bodyPr>
            <a:noAutofit/>
          </a:bodyPr>
          <a:lstStyle/>
          <a:p>
            <a:pPr lvl="0"/>
            <a:r>
              <a:rPr lang="en-US" sz="6600" dirty="0"/>
              <a:t>18.	Is it possible to keep the commandments of God without faith in Jesus?</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21E89B25-BA2A-BABE-5317-E1E591D709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7612" y="38862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FA24D06-804D-9644-B799-6CFC58BE00F6}"/>
              </a:ext>
            </a:extLst>
          </p:cNvPr>
          <p:cNvSpPr txBox="1"/>
          <p:nvPr/>
        </p:nvSpPr>
        <p:spPr>
          <a:xfrm>
            <a:off x="836612" y="4147753"/>
            <a:ext cx="6477000" cy="2123658"/>
          </a:xfrm>
          <a:prstGeom prst="rect">
            <a:avLst/>
          </a:prstGeom>
          <a:noFill/>
        </p:spPr>
        <p:txBody>
          <a:bodyPr wrap="square" rtlCol="0">
            <a:spAutoFit/>
          </a:bodyPr>
          <a:lstStyle/>
          <a:p>
            <a:pPr lvl="0"/>
            <a:r>
              <a:rPr lang="en-US" sz="6600" i="1" dirty="0"/>
              <a:t>Romans 14:23, last part.</a:t>
            </a:r>
            <a:endParaRPr lang="en-US" sz="102800" dirty="0"/>
          </a:p>
        </p:txBody>
      </p:sp>
    </p:spTree>
    <p:extLst>
      <p:ext uri="{BB962C8B-B14F-4D97-AF65-F5344CB8AC3E}">
        <p14:creationId xmlns:p14="http://schemas.microsoft.com/office/powerpoint/2010/main" val="29818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B175D-3D66-53BC-B8BA-8DF3FB26B27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DBD892F-3A87-6ED6-BA45-5CD2BBDE1C2A}"/>
              </a:ext>
            </a:extLst>
          </p:cNvPr>
          <p:cNvSpPr>
            <a:spLocks noGrp="1"/>
          </p:cNvSpPr>
          <p:nvPr>
            <p:ph type="body" sz="half" idx="2"/>
          </p:nvPr>
        </p:nvSpPr>
        <p:spPr>
          <a:xfrm>
            <a:off x="7618413" y="1600200"/>
            <a:ext cx="4343400" cy="4699000"/>
          </a:xfrm>
        </p:spPr>
        <p:txBody>
          <a:bodyPr>
            <a:noAutofit/>
          </a:bodyPr>
          <a:lstStyle/>
          <a:p>
            <a:r>
              <a:rPr lang="en-US" sz="4400" b="1" baseline="30000" dirty="0"/>
              <a:t>23 </a:t>
            </a:r>
            <a:r>
              <a:rPr lang="en-US" sz="4400" dirty="0"/>
              <a:t>And he that </a:t>
            </a:r>
            <a:r>
              <a:rPr lang="en-US" sz="4400" dirty="0" err="1"/>
              <a:t>doubteth</a:t>
            </a:r>
            <a:r>
              <a:rPr lang="en-US" sz="4400" dirty="0"/>
              <a:t> is damned if he eat, because he </a:t>
            </a:r>
            <a:r>
              <a:rPr lang="en-US" sz="4400" dirty="0" err="1"/>
              <a:t>eateth</a:t>
            </a:r>
            <a:r>
              <a:rPr lang="en-US" sz="4400" dirty="0"/>
              <a:t> not of faith: for whatsoever is not of faith is sin.</a:t>
            </a:r>
            <a:endParaRPr lang="en-US" sz="12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76F1573F-80A4-25C3-9161-F23EB3EF0248}"/>
              </a:ext>
            </a:extLst>
          </p:cNvPr>
          <p:cNvSpPr>
            <a:spLocks noGrp="1"/>
          </p:cNvSpPr>
          <p:nvPr>
            <p:ph type="title"/>
          </p:nvPr>
        </p:nvSpPr>
        <p:spPr>
          <a:xfrm>
            <a:off x="7793605" y="457200"/>
            <a:ext cx="3960812" cy="1143000"/>
          </a:xfrm>
        </p:spPr>
        <p:txBody>
          <a:bodyPr/>
          <a:lstStyle/>
          <a:p>
            <a:r>
              <a:rPr lang="en-US" sz="4400" dirty="0"/>
              <a:t>Romans  14:23</a:t>
            </a:r>
          </a:p>
        </p:txBody>
      </p:sp>
      <p:pic>
        <p:nvPicPr>
          <p:cNvPr id="34820" name="Picture 4" descr="170+ Mustard Seed Hand Stock Photos, Pictures &amp; Royalty-Free Images - iStock">
            <a:extLst>
              <a:ext uri="{FF2B5EF4-FFF2-40B4-BE49-F238E27FC236}">
                <a16:creationId xmlns:a16="http://schemas.microsoft.com/office/drawing/2014/main" id="{4CAD7D4D-CF21-6D39-EAED-516889A8CD6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9028" b="31944"/>
          <a:stretch>
            <a:fillRect/>
          </a:stretch>
        </p:blipFill>
        <p:spPr bwMode="auto">
          <a:xfrm>
            <a:off x="162775" y="152399"/>
            <a:ext cx="7301899" cy="6477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1678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CE54A-A8CD-000E-2536-56D621D8A28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889D48F-8D07-7FED-37E8-EC8890E389B9}"/>
              </a:ext>
            </a:extLst>
          </p:cNvPr>
          <p:cNvSpPr>
            <a:spLocks noGrp="1"/>
          </p:cNvSpPr>
          <p:nvPr>
            <p:ph type="title"/>
          </p:nvPr>
        </p:nvSpPr>
        <p:spPr>
          <a:xfrm>
            <a:off x="631949" y="1485900"/>
            <a:ext cx="10924925" cy="2971800"/>
          </a:xfrm>
        </p:spPr>
        <p:txBody>
          <a:bodyPr>
            <a:noAutofit/>
          </a:bodyPr>
          <a:lstStyle/>
          <a:p>
            <a:pPr lvl="0"/>
            <a:r>
              <a:rPr lang="en-US" sz="6000" dirty="0"/>
              <a:t>19. Is there any part of the commandments of God that points specially to Him that made heaven and earth?</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E86A0255-FB5B-024A-0B23-D936F7DF37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7612" y="38862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DB1CB93-04F2-00F8-FB78-9B1A2E454255}"/>
              </a:ext>
            </a:extLst>
          </p:cNvPr>
          <p:cNvSpPr txBox="1"/>
          <p:nvPr/>
        </p:nvSpPr>
        <p:spPr>
          <a:xfrm>
            <a:off x="666647" y="4691870"/>
            <a:ext cx="6477000" cy="1107996"/>
          </a:xfrm>
          <a:prstGeom prst="rect">
            <a:avLst/>
          </a:prstGeom>
          <a:noFill/>
        </p:spPr>
        <p:txBody>
          <a:bodyPr wrap="square" rtlCol="0">
            <a:spAutoFit/>
          </a:bodyPr>
          <a:lstStyle/>
          <a:p>
            <a:pPr lvl="0"/>
            <a:r>
              <a:rPr lang="en-US" sz="6600" i="1" dirty="0"/>
              <a:t>Exodus 20:8-11</a:t>
            </a:r>
            <a:endParaRPr lang="en-US" sz="102800" dirty="0"/>
          </a:p>
        </p:txBody>
      </p:sp>
    </p:spTree>
    <p:extLst>
      <p:ext uri="{BB962C8B-B14F-4D97-AF65-F5344CB8AC3E}">
        <p14:creationId xmlns:p14="http://schemas.microsoft.com/office/powerpoint/2010/main" val="2039707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727F6-9C79-B49C-E204-20FF324F6B3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CC66B07-6C64-D18D-9751-948FB8BA7FFB}"/>
              </a:ext>
            </a:extLst>
          </p:cNvPr>
          <p:cNvSpPr>
            <a:spLocks noGrp="1"/>
          </p:cNvSpPr>
          <p:nvPr>
            <p:ph type="body" sz="half" idx="2"/>
          </p:nvPr>
        </p:nvSpPr>
        <p:spPr>
          <a:xfrm>
            <a:off x="7647599" y="2057400"/>
            <a:ext cx="4343400" cy="4165600"/>
          </a:xfrm>
        </p:spPr>
        <p:txBody>
          <a:bodyPr>
            <a:noAutofit/>
          </a:bodyPr>
          <a:lstStyle/>
          <a:p>
            <a:r>
              <a:rPr lang="en-US" sz="4400" b="1" baseline="30000" dirty="0"/>
              <a:t>8 </a:t>
            </a:r>
            <a:r>
              <a:rPr lang="en-US" sz="4400" dirty="0"/>
              <a:t>Remember the sabbath day, to keep it holy.</a:t>
            </a:r>
          </a:p>
          <a:p>
            <a:r>
              <a:rPr lang="en-US" sz="4400" b="1" baseline="30000" dirty="0"/>
              <a:t>9 </a:t>
            </a:r>
            <a:r>
              <a:rPr lang="en-US" sz="4400" dirty="0"/>
              <a:t>Six days shalt thou </a:t>
            </a:r>
            <a:r>
              <a:rPr lang="en-US" sz="4400" dirty="0" err="1"/>
              <a:t>labour</a:t>
            </a:r>
            <a:r>
              <a:rPr lang="en-US" sz="4400" dirty="0"/>
              <a:t>, and do all thy work:</a:t>
            </a:r>
          </a:p>
        </p:txBody>
      </p:sp>
      <p:sp>
        <p:nvSpPr>
          <p:cNvPr id="6" name="Title 1">
            <a:extLst>
              <a:ext uri="{FF2B5EF4-FFF2-40B4-BE49-F238E27FC236}">
                <a16:creationId xmlns:a16="http://schemas.microsoft.com/office/drawing/2014/main" id="{BD24D794-45EA-9EBB-3F6E-FCAEBA859FAC}"/>
              </a:ext>
            </a:extLst>
          </p:cNvPr>
          <p:cNvSpPr>
            <a:spLocks noGrp="1"/>
          </p:cNvSpPr>
          <p:nvPr>
            <p:ph type="title"/>
          </p:nvPr>
        </p:nvSpPr>
        <p:spPr>
          <a:xfrm>
            <a:off x="7838893" y="228600"/>
            <a:ext cx="3960812" cy="1676400"/>
          </a:xfrm>
        </p:spPr>
        <p:txBody>
          <a:bodyPr/>
          <a:lstStyle/>
          <a:p>
            <a:r>
              <a:rPr lang="en-US" sz="6000" dirty="0"/>
              <a:t>Exodus    20:8-11</a:t>
            </a:r>
          </a:p>
        </p:txBody>
      </p:sp>
      <p:pic>
        <p:nvPicPr>
          <p:cNvPr id="35842" name="Picture 2" descr="Spiritual Rest | Renner Ministries ...">
            <a:extLst>
              <a:ext uri="{FF2B5EF4-FFF2-40B4-BE49-F238E27FC236}">
                <a16:creationId xmlns:a16="http://schemas.microsoft.com/office/drawing/2014/main" id="{7CE8032F-F6CE-D8DC-81CD-4D5FF3946FE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24295"/>
          <a:stretch>
            <a:fillRect/>
          </a:stretch>
        </p:blipFill>
        <p:spPr bwMode="auto">
          <a:xfrm>
            <a:off x="207124" y="239486"/>
            <a:ext cx="7182688" cy="6313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0012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BC6C8-9791-D840-B37B-48272B7B605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81DAC8A-3E39-3B52-F661-8595FFADB807}"/>
              </a:ext>
            </a:extLst>
          </p:cNvPr>
          <p:cNvSpPr>
            <a:spLocks noGrp="1"/>
          </p:cNvSpPr>
          <p:nvPr>
            <p:ph type="body" sz="half" idx="2"/>
          </p:nvPr>
        </p:nvSpPr>
        <p:spPr>
          <a:xfrm>
            <a:off x="7647599" y="1524000"/>
            <a:ext cx="4343400" cy="4699000"/>
          </a:xfrm>
        </p:spPr>
        <p:txBody>
          <a:bodyPr>
            <a:noAutofit/>
          </a:bodyPr>
          <a:lstStyle/>
          <a:p>
            <a:r>
              <a:rPr lang="en-US" sz="3200" b="1" baseline="30000" dirty="0"/>
              <a:t>10 </a:t>
            </a:r>
            <a:r>
              <a:rPr lang="en-US" sz="3200" dirty="0"/>
              <a:t>But the seventh day is the sabbath of the </a:t>
            </a:r>
            <a:r>
              <a:rPr lang="en-US" sz="3200" cap="small" dirty="0"/>
              <a:t>Lord</a:t>
            </a:r>
            <a:r>
              <a:rPr lang="en-US" sz="3200" dirty="0"/>
              <a:t> thy God: in it thou shalt not do any work, thou, nor thy son, nor thy daughter, thy manservant, nor thy maidservant, nor thy cattle, nor thy stranger that is within thy gates:</a:t>
            </a:r>
            <a:endParaRPr lang="en-US" sz="6000" dirty="0"/>
          </a:p>
        </p:txBody>
      </p:sp>
      <p:sp>
        <p:nvSpPr>
          <p:cNvPr id="6" name="Title 1">
            <a:extLst>
              <a:ext uri="{FF2B5EF4-FFF2-40B4-BE49-F238E27FC236}">
                <a16:creationId xmlns:a16="http://schemas.microsoft.com/office/drawing/2014/main" id="{07B78F3B-9F71-D622-4447-0CEA1FA8F11B}"/>
              </a:ext>
            </a:extLst>
          </p:cNvPr>
          <p:cNvSpPr>
            <a:spLocks noGrp="1"/>
          </p:cNvSpPr>
          <p:nvPr>
            <p:ph type="title"/>
          </p:nvPr>
        </p:nvSpPr>
        <p:spPr>
          <a:xfrm>
            <a:off x="7838893" y="228600"/>
            <a:ext cx="3960812" cy="1295400"/>
          </a:xfrm>
        </p:spPr>
        <p:txBody>
          <a:bodyPr/>
          <a:lstStyle/>
          <a:p>
            <a:r>
              <a:rPr lang="en-US" sz="5400" dirty="0"/>
              <a:t>Exodus    20:8-11</a:t>
            </a:r>
          </a:p>
        </p:txBody>
      </p:sp>
      <p:pic>
        <p:nvPicPr>
          <p:cNvPr id="36866" name="Picture 2" descr="What Is Spiritual Rest and Why Do We Need It? | Ginger Harrington">
            <a:extLst>
              <a:ext uri="{FF2B5EF4-FFF2-40B4-BE49-F238E27FC236}">
                <a16:creationId xmlns:a16="http://schemas.microsoft.com/office/drawing/2014/main" id="{C1589202-2BBE-C3B3-7981-609B60673FC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15988"/>
          <a:stretch>
            <a:fillRect/>
          </a:stretch>
        </p:blipFill>
        <p:spPr bwMode="auto">
          <a:xfrm>
            <a:off x="197826" y="221343"/>
            <a:ext cx="7258479" cy="6479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5785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19813-5C24-DA47-5339-AC826992D02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E0E2AB4-2361-519D-537D-25C4055C2CD4}"/>
              </a:ext>
            </a:extLst>
          </p:cNvPr>
          <p:cNvSpPr>
            <a:spLocks noGrp="1"/>
          </p:cNvSpPr>
          <p:nvPr>
            <p:ph type="body" sz="half" idx="2"/>
          </p:nvPr>
        </p:nvSpPr>
        <p:spPr>
          <a:xfrm>
            <a:off x="7647599" y="1524000"/>
            <a:ext cx="4343400" cy="4699000"/>
          </a:xfrm>
        </p:spPr>
        <p:txBody>
          <a:bodyPr>
            <a:noAutofit/>
          </a:bodyPr>
          <a:lstStyle/>
          <a:p>
            <a:r>
              <a:rPr lang="en-US" sz="3600" b="1" baseline="30000" dirty="0"/>
              <a:t>11 </a:t>
            </a:r>
            <a:r>
              <a:rPr lang="en-US" sz="3600" dirty="0"/>
              <a:t>For in six days the </a:t>
            </a:r>
            <a:r>
              <a:rPr lang="en-US" sz="3600" cap="small" dirty="0"/>
              <a:t>Lord</a:t>
            </a:r>
            <a:r>
              <a:rPr lang="en-US" sz="3600" dirty="0"/>
              <a:t> made heaven and earth, the sea, and all that in them is, and rested the seventh day: wherefore the </a:t>
            </a:r>
            <a:r>
              <a:rPr lang="en-US" sz="3600" cap="small" dirty="0"/>
              <a:t>Lord</a:t>
            </a:r>
            <a:r>
              <a:rPr lang="en-US" sz="3600" dirty="0"/>
              <a:t> blessed the sabbath day, and hallowed it.</a:t>
            </a:r>
            <a:endParaRPr lang="en-US" sz="8800" dirty="0"/>
          </a:p>
        </p:txBody>
      </p:sp>
      <p:sp>
        <p:nvSpPr>
          <p:cNvPr id="6" name="Title 1">
            <a:extLst>
              <a:ext uri="{FF2B5EF4-FFF2-40B4-BE49-F238E27FC236}">
                <a16:creationId xmlns:a16="http://schemas.microsoft.com/office/drawing/2014/main" id="{9DD6E0AC-C759-25A3-31CF-D3C7281C5277}"/>
              </a:ext>
            </a:extLst>
          </p:cNvPr>
          <p:cNvSpPr>
            <a:spLocks noGrp="1"/>
          </p:cNvSpPr>
          <p:nvPr>
            <p:ph type="title"/>
          </p:nvPr>
        </p:nvSpPr>
        <p:spPr>
          <a:xfrm>
            <a:off x="7838893" y="228600"/>
            <a:ext cx="3960812" cy="1295400"/>
          </a:xfrm>
        </p:spPr>
        <p:txBody>
          <a:bodyPr/>
          <a:lstStyle/>
          <a:p>
            <a:r>
              <a:rPr lang="en-US" sz="5400" dirty="0"/>
              <a:t>Exodus    20:8-11</a:t>
            </a:r>
          </a:p>
        </p:txBody>
      </p:sp>
      <p:pic>
        <p:nvPicPr>
          <p:cNvPr id="37890" name="Picture 2" descr="Made Holy!' (God's Holy Fire)">
            <a:extLst>
              <a:ext uri="{FF2B5EF4-FFF2-40B4-BE49-F238E27FC236}">
                <a16:creationId xmlns:a16="http://schemas.microsoft.com/office/drawing/2014/main" id="{C48C33C8-781D-A9BC-11A6-689DF4BA642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42349" b="9718"/>
          <a:stretch>
            <a:fillRect/>
          </a:stretch>
        </p:blipFill>
        <p:spPr bwMode="auto">
          <a:xfrm>
            <a:off x="181724" y="221344"/>
            <a:ext cx="7274581" cy="6408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273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2C2654-D5E9-FB4D-9C6C-A16CBBD6D44A}"/>
              </a:ext>
            </a:extLst>
          </p:cNvPr>
          <p:cNvSpPr>
            <a:spLocks noGrp="1"/>
          </p:cNvSpPr>
          <p:nvPr>
            <p:ph type="body" idx="1"/>
          </p:nvPr>
        </p:nvSpPr>
        <p:spPr>
          <a:xfrm>
            <a:off x="1041109" y="301171"/>
            <a:ext cx="4977104" cy="914400"/>
          </a:xfrm>
        </p:spPr>
        <p:txBody>
          <a:bodyPr/>
          <a:lstStyle/>
          <a:p>
            <a:r>
              <a:rPr lang="en-US" sz="6000" dirty="0"/>
              <a:t>Exodus 20:11</a:t>
            </a:r>
          </a:p>
        </p:txBody>
      </p:sp>
      <p:sp>
        <p:nvSpPr>
          <p:cNvPr id="4" name="Content Placeholder 3">
            <a:extLst>
              <a:ext uri="{FF2B5EF4-FFF2-40B4-BE49-F238E27FC236}">
                <a16:creationId xmlns:a16="http://schemas.microsoft.com/office/drawing/2014/main" id="{F242B109-0F31-050E-0C5B-F0673CFEB9E2}"/>
              </a:ext>
            </a:extLst>
          </p:cNvPr>
          <p:cNvSpPr>
            <a:spLocks noGrp="1"/>
          </p:cNvSpPr>
          <p:nvPr>
            <p:ph sz="half" idx="2"/>
          </p:nvPr>
        </p:nvSpPr>
        <p:spPr>
          <a:xfrm>
            <a:off x="964909" y="1215571"/>
            <a:ext cx="4977104" cy="5029200"/>
          </a:xfrm>
        </p:spPr>
        <p:txBody>
          <a:bodyPr>
            <a:normAutofit lnSpcReduction="10000"/>
          </a:bodyPr>
          <a:lstStyle/>
          <a:p>
            <a:r>
              <a:rPr lang="en-US" sz="4000" b="1" baseline="30000" dirty="0"/>
              <a:t>11 </a:t>
            </a:r>
            <a:r>
              <a:rPr lang="en-US" sz="4000" dirty="0"/>
              <a:t>For in six days </a:t>
            </a:r>
            <a:r>
              <a:rPr lang="en-US" sz="4000" dirty="0">
                <a:solidFill>
                  <a:srgbClr val="FFFF9D"/>
                </a:solidFill>
              </a:rPr>
              <a:t>the </a:t>
            </a:r>
            <a:r>
              <a:rPr lang="en-US" sz="4000" cap="small" dirty="0">
                <a:solidFill>
                  <a:srgbClr val="FFFF9D"/>
                </a:solidFill>
              </a:rPr>
              <a:t>Lord</a:t>
            </a:r>
            <a:r>
              <a:rPr lang="en-US" sz="4000" dirty="0">
                <a:solidFill>
                  <a:srgbClr val="FFFF9D"/>
                </a:solidFill>
              </a:rPr>
              <a:t> made heaven and earth, the sea, and all that in them is, </a:t>
            </a:r>
            <a:r>
              <a:rPr lang="en-US" sz="4000" dirty="0"/>
              <a:t>and rested the seventh day: wherefore the </a:t>
            </a:r>
            <a:r>
              <a:rPr lang="en-US" sz="4000" cap="small" dirty="0"/>
              <a:t>Lord</a:t>
            </a:r>
            <a:r>
              <a:rPr lang="en-US" sz="4000" dirty="0"/>
              <a:t> blessed the sabbath day, and hallowed it.</a:t>
            </a:r>
          </a:p>
        </p:txBody>
      </p:sp>
      <p:sp>
        <p:nvSpPr>
          <p:cNvPr id="5" name="Text Placeholder 4">
            <a:extLst>
              <a:ext uri="{FF2B5EF4-FFF2-40B4-BE49-F238E27FC236}">
                <a16:creationId xmlns:a16="http://schemas.microsoft.com/office/drawing/2014/main" id="{8D63D038-8DAE-8AAF-77FE-3F421EBC98C8}"/>
              </a:ext>
            </a:extLst>
          </p:cNvPr>
          <p:cNvSpPr>
            <a:spLocks noGrp="1"/>
          </p:cNvSpPr>
          <p:nvPr>
            <p:ph type="body" sz="quarter" idx="3"/>
          </p:nvPr>
        </p:nvSpPr>
        <p:spPr>
          <a:xfrm>
            <a:off x="6246812" y="301171"/>
            <a:ext cx="4977104" cy="914400"/>
          </a:xfrm>
        </p:spPr>
        <p:txBody>
          <a:bodyPr/>
          <a:lstStyle/>
          <a:p>
            <a:r>
              <a:rPr lang="en-US" sz="5400" dirty="0"/>
              <a:t>Revelation 14:7</a:t>
            </a:r>
          </a:p>
        </p:txBody>
      </p:sp>
      <p:sp>
        <p:nvSpPr>
          <p:cNvPr id="6" name="Content Placeholder 5">
            <a:extLst>
              <a:ext uri="{FF2B5EF4-FFF2-40B4-BE49-F238E27FC236}">
                <a16:creationId xmlns:a16="http://schemas.microsoft.com/office/drawing/2014/main" id="{87D27B8B-2146-81A8-98E8-CAD1C74EB773}"/>
              </a:ext>
            </a:extLst>
          </p:cNvPr>
          <p:cNvSpPr>
            <a:spLocks noGrp="1"/>
          </p:cNvSpPr>
          <p:nvPr>
            <p:ph sz="quarter" idx="4"/>
          </p:nvPr>
        </p:nvSpPr>
        <p:spPr>
          <a:xfrm>
            <a:off x="6399212" y="1215571"/>
            <a:ext cx="4977104" cy="5029200"/>
          </a:xfrm>
        </p:spPr>
        <p:txBody>
          <a:bodyPr>
            <a:normAutofit lnSpcReduction="10000"/>
          </a:bodyPr>
          <a:lstStyle/>
          <a:p>
            <a:r>
              <a:rPr lang="en-US" sz="4000" b="1" baseline="30000" dirty="0"/>
              <a:t>7 </a:t>
            </a:r>
            <a:r>
              <a:rPr lang="en-US" sz="4000" dirty="0"/>
              <a:t>Saying with a loud voice, Fear God, and give glory to him; for the hour of his judgment is come: and </a:t>
            </a:r>
            <a:r>
              <a:rPr lang="en-US" sz="4000" dirty="0">
                <a:solidFill>
                  <a:srgbClr val="FFFF9D"/>
                </a:solidFill>
              </a:rPr>
              <a:t>worship him that made heaven, and earth, and the sea, and the fountains of waters.</a:t>
            </a:r>
          </a:p>
        </p:txBody>
      </p:sp>
    </p:spTree>
    <p:extLst>
      <p:ext uri="{BB962C8B-B14F-4D97-AF65-F5344CB8AC3E}">
        <p14:creationId xmlns:p14="http://schemas.microsoft.com/office/powerpoint/2010/main" val="1448966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37A6A-7615-442A-AE20-EE248C4143F9}"/>
              </a:ext>
            </a:extLst>
          </p:cNvPr>
          <p:cNvSpPr>
            <a:spLocks noGrp="1"/>
          </p:cNvSpPr>
          <p:nvPr>
            <p:ph type="title"/>
          </p:nvPr>
        </p:nvSpPr>
        <p:spPr/>
        <p:txBody>
          <a:bodyPr>
            <a:normAutofit/>
          </a:bodyPr>
          <a:lstStyle/>
          <a:p>
            <a:pPr algn="ctr"/>
            <a:r>
              <a:rPr lang="en-US" sz="8800" dirty="0"/>
              <a:t>Ezekiel 20:12</a:t>
            </a:r>
          </a:p>
        </p:txBody>
      </p:sp>
      <p:sp>
        <p:nvSpPr>
          <p:cNvPr id="3" name="Content Placeholder 2">
            <a:extLst>
              <a:ext uri="{FF2B5EF4-FFF2-40B4-BE49-F238E27FC236}">
                <a16:creationId xmlns:a16="http://schemas.microsoft.com/office/drawing/2014/main" id="{9FC0CB65-A7F6-537D-CD41-907FB81BF4B4}"/>
              </a:ext>
            </a:extLst>
          </p:cNvPr>
          <p:cNvSpPr>
            <a:spLocks noGrp="1"/>
          </p:cNvSpPr>
          <p:nvPr>
            <p:ph idx="1"/>
          </p:nvPr>
        </p:nvSpPr>
        <p:spPr/>
        <p:txBody>
          <a:bodyPr>
            <a:normAutofit/>
          </a:bodyPr>
          <a:lstStyle/>
          <a:p>
            <a:pPr algn="ctr"/>
            <a:r>
              <a:rPr lang="en-US" sz="6000" dirty="0"/>
              <a:t>Moreover also I gave them my sabbaths, to be a </a:t>
            </a:r>
            <a:r>
              <a:rPr lang="en-US" sz="6000" b="1" dirty="0"/>
              <a:t>sign between me and them</a:t>
            </a:r>
            <a:r>
              <a:rPr lang="en-US" sz="6000" dirty="0"/>
              <a:t>, that they might know that I am the LORD that sanctify them.</a:t>
            </a:r>
          </a:p>
        </p:txBody>
      </p:sp>
    </p:spTree>
    <p:extLst>
      <p:ext uri="{BB962C8B-B14F-4D97-AF65-F5344CB8AC3E}">
        <p14:creationId xmlns:p14="http://schemas.microsoft.com/office/powerpoint/2010/main" val="367667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4BE0FE8-37E3-9178-F71D-8F206A59DC5A}"/>
              </a:ext>
            </a:extLst>
          </p:cNvPr>
          <p:cNvPicPr>
            <a:picLocks noChangeAspect="1"/>
          </p:cNvPicPr>
          <p:nvPr/>
        </p:nvPicPr>
        <p:blipFill>
          <a:blip r:embed="rId2"/>
          <a:srcRect l="8333" t="3333" r="8333" b="14444"/>
          <a:stretch>
            <a:fillRect/>
          </a:stretch>
        </p:blipFill>
        <p:spPr>
          <a:xfrm>
            <a:off x="3656012" y="102108"/>
            <a:ext cx="4495800" cy="6653784"/>
          </a:xfrm>
          <a:prstGeom prst="rect">
            <a:avLst/>
          </a:prstGeom>
        </p:spPr>
      </p:pic>
    </p:spTree>
    <p:extLst>
      <p:ext uri="{BB962C8B-B14F-4D97-AF65-F5344CB8AC3E}">
        <p14:creationId xmlns:p14="http://schemas.microsoft.com/office/powerpoint/2010/main" val="458011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3F4E8-C381-2A66-27CF-0A2E4842884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3276FB3-7E82-2229-01A5-318056149770}"/>
              </a:ext>
            </a:extLst>
          </p:cNvPr>
          <p:cNvSpPr>
            <a:spLocks noGrp="1"/>
          </p:cNvSpPr>
          <p:nvPr>
            <p:ph type="title"/>
          </p:nvPr>
        </p:nvSpPr>
        <p:spPr>
          <a:xfrm>
            <a:off x="455612" y="152400"/>
            <a:ext cx="10924925" cy="2971800"/>
          </a:xfrm>
        </p:spPr>
        <p:txBody>
          <a:bodyPr>
            <a:noAutofit/>
          </a:bodyPr>
          <a:lstStyle/>
          <a:p>
            <a:pPr lvl="0"/>
            <a:r>
              <a:rPr lang="en-US" sz="5400" dirty="0"/>
              <a:t>20. Therefore, in the time of the preaching of the Third Angel’s Message, what will be done?</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51A559C7-BD48-0584-F27A-080B4F34D9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13812" y="28194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A06023E-07AA-4305-41E1-3399BD9E83B7}"/>
              </a:ext>
            </a:extLst>
          </p:cNvPr>
          <p:cNvSpPr txBox="1"/>
          <p:nvPr/>
        </p:nvSpPr>
        <p:spPr>
          <a:xfrm>
            <a:off x="608012" y="3429000"/>
            <a:ext cx="8305800" cy="2800767"/>
          </a:xfrm>
          <a:prstGeom prst="rect">
            <a:avLst/>
          </a:prstGeom>
          <a:noFill/>
        </p:spPr>
        <p:txBody>
          <a:bodyPr wrap="square" rtlCol="0">
            <a:spAutoFit/>
          </a:bodyPr>
          <a:lstStyle/>
          <a:p>
            <a:pPr lvl="0"/>
            <a:r>
              <a:rPr lang="en-US" sz="4400" b="1" dirty="0"/>
              <a:t>Answer:</a:t>
            </a:r>
            <a:r>
              <a:rPr lang="en-US" sz="4400" dirty="0"/>
              <a:t> Every nation, and kindred, and tongue, and people will be called upon particularly to keep the fourth commandment.</a:t>
            </a:r>
            <a:endParaRPr lang="en-US" sz="255800" dirty="0"/>
          </a:p>
        </p:txBody>
      </p:sp>
    </p:spTree>
    <p:extLst>
      <p:ext uri="{BB962C8B-B14F-4D97-AF65-F5344CB8AC3E}">
        <p14:creationId xmlns:p14="http://schemas.microsoft.com/office/powerpoint/2010/main" val="1186407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C286B-81BF-5F7A-B87F-5A0FADD2492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3662A2A-AB51-4544-F3AE-53E6180A6A7E}"/>
              </a:ext>
            </a:extLst>
          </p:cNvPr>
          <p:cNvSpPr>
            <a:spLocks noGrp="1"/>
          </p:cNvSpPr>
          <p:nvPr>
            <p:ph type="body" sz="half" idx="2"/>
          </p:nvPr>
        </p:nvSpPr>
        <p:spPr>
          <a:xfrm>
            <a:off x="7618413" y="1295400"/>
            <a:ext cx="4343400" cy="5156200"/>
          </a:xfrm>
        </p:spPr>
        <p:txBody>
          <a:bodyPr>
            <a:noAutofit/>
          </a:bodyPr>
          <a:lstStyle/>
          <a:p>
            <a:r>
              <a:rPr lang="en-US" sz="3400" b="1" baseline="30000" dirty="0"/>
              <a:t>11 </a:t>
            </a:r>
            <a:r>
              <a:rPr lang="en-US" sz="3400" dirty="0"/>
              <a:t>And the smoke of their torment </a:t>
            </a:r>
            <a:r>
              <a:rPr lang="en-US" sz="3400" dirty="0" err="1"/>
              <a:t>ascendeth</a:t>
            </a:r>
            <a:r>
              <a:rPr lang="en-US" sz="3400" dirty="0"/>
              <a:t> up for ever and ever: and they have no rest day nor night, who worship the beast and his image, and whosoever </a:t>
            </a:r>
            <a:r>
              <a:rPr lang="en-US" sz="3400" dirty="0" err="1"/>
              <a:t>receiveth</a:t>
            </a:r>
            <a:r>
              <a:rPr lang="en-US" sz="3400" dirty="0"/>
              <a:t> the mark of his name.</a:t>
            </a:r>
            <a:endParaRPr lang="en-US" sz="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28DDC5D-1B18-E0AB-4A51-3C87E4DF0307}"/>
              </a:ext>
            </a:extLst>
          </p:cNvPr>
          <p:cNvSpPr>
            <a:spLocks noGrp="1"/>
          </p:cNvSpPr>
          <p:nvPr>
            <p:ph type="title"/>
          </p:nvPr>
        </p:nvSpPr>
        <p:spPr>
          <a:xfrm>
            <a:off x="7770812" y="228600"/>
            <a:ext cx="3960812" cy="1143000"/>
          </a:xfrm>
        </p:spPr>
        <p:txBody>
          <a:bodyPr/>
          <a:lstStyle/>
          <a:p>
            <a:r>
              <a:rPr lang="en-US" sz="4400" dirty="0"/>
              <a:t>Revelation</a:t>
            </a:r>
            <a:br>
              <a:rPr lang="en-US" sz="4400" dirty="0"/>
            </a:br>
            <a:r>
              <a:rPr lang="en-US" sz="4400" dirty="0"/>
              <a:t>14:9-11</a:t>
            </a:r>
          </a:p>
        </p:txBody>
      </p:sp>
      <p:pic>
        <p:nvPicPr>
          <p:cNvPr id="2052" name="Picture 4" descr="A black background with a smoke rising from it | Premium AI-generated image">
            <a:extLst>
              <a:ext uri="{FF2B5EF4-FFF2-40B4-BE49-F238E27FC236}">
                <a16:creationId xmlns:a16="http://schemas.microsoft.com/office/drawing/2014/main" id="{08DCB29A-A6FE-86ED-9EBA-BC010A96F71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1826"/>
          <a:stretch>
            <a:fillRect/>
          </a:stretch>
        </p:blipFill>
        <p:spPr bwMode="auto">
          <a:xfrm>
            <a:off x="341691" y="304800"/>
            <a:ext cx="7088015" cy="6249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8662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81DEC-0547-64CA-038E-009E3FE9A36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A7C1BE30-351F-2336-0595-16D58445822F}"/>
              </a:ext>
            </a:extLst>
          </p:cNvPr>
          <p:cNvSpPr>
            <a:spLocks noGrp="1"/>
          </p:cNvSpPr>
          <p:nvPr>
            <p:ph type="title"/>
          </p:nvPr>
        </p:nvSpPr>
        <p:spPr>
          <a:xfrm>
            <a:off x="772002" y="533400"/>
            <a:ext cx="10924925" cy="2133600"/>
          </a:xfrm>
        </p:spPr>
        <p:txBody>
          <a:bodyPr>
            <a:noAutofit/>
          </a:bodyPr>
          <a:lstStyle/>
          <a:p>
            <a:pPr lvl="0"/>
            <a:r>
              <a:rPr lang="en-US" sz="7200" dirty="0"/>
              <a:t>21. What day is the Sabbath of the Lord?</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C9530F93-B328-1036-7476-6FEEE4770B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13812" y="28194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41D983D-8E76-6418-CB29-AF2FD3587490}"/>
              </a:ext>
            </a:extLst>
          </p:cNvPr>
          <p:cNvSpPr txBox="1"/>
          <p:nvPr/>
        </p:nvSpPr>
        <p:spPr>
          <a:xfrm>
            <a:off x="766785" y="3200400"/>
            <a:ext cx="6195559" cy="1200329"/>
          </a:xfrm>
          <a:prstGeom prst="rect">
            <a:avLst/>
          </a:prstGeom>
          <a:noFill/>
        </p:spPr>
        <p:txBody>
          <a:bodyPr wrap="square" rtlCol="0">
            <a:spAutoFit/>
          </a:bodyPr>
          <a:lstStyle/>
          <a:p>
            <a:pPr lvl="0"/>
            <a:r>
              <a:rPr lang="en-US" sz="7200" i="1" dirty="0"/>
              <a:t>Exodus 20:10.</a:t>
            </a:r>
            <a:endParaRPr lang="en-US" sz="400000" dirty="0"/>
          </a:p>
        </p:txBody>
      </p:sp>
    </p:spTree>
    <p:extLst>
      <p:ext uri="{BB962C8B-B14F-4D97-AF65-F5344CB8AC3E}">
        <p14:creationId xmlns:p14="http://schemas.microsoft.com/office/powerpoint/2010/main" val="3715582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42044-E01C-4B30-456D-E84B36F7647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D089020-D8A4-EC90-9AF4-C0021E108372}"/>
              </a:ext>
            </a:extLst>
          </p:cNvPr>
          <p:cNvSpPr>
            <a:spLocks noGrp="1"/>
          </p:cNvSpPr>
          <p:nvPr>
            <p:ph type="body" sz="half" idx="2"/>
          </p:nvPr>
        </p:nvSpPr>
        <p:spPr>
          <a:xfrm>
            <a:off x="7646011" y="1716244"/>
            <a:ext cx="4343400" cy="4699000"/>
          </a:xfrm>
        </p:spPr>
        <p:txBody>
          <a:bodyPr>
            <a:noAutofit/>
          </a:bodyPr>
          <a:lstStyle/>
          <a:p>
            <a:r>
              <a:rPr lang="en-US" sz="3200" b="1" baseline="30000" dirty="0"/>
              <a:t>10 </a:t>
            </a:r>
            <a:r>
              <a:rPr lang="en-US" sz="3200" dirty="0"/>
              <a:t>But the seventh day is the sabbath of the </a:t>
            </a:r>
            <a:r>
              <a:rPr lang="en-US" sz="3200" cap="small" dirty="0"/>
              <a:t>Lord</a:t>
            </a:r>
            <a:r>
              <a:rPr lang="en-US" sz="3200" dirty="0"/>
              <a:t> thy God: in it thou shalt not do any work, thou, nor thy son, nor thy daughter, thy manservant, nor thy maidservant, nor thy cattle, nor thy stranger that is within thy gates:</a:t>
            </a:r>
            <a:endParaRPr lang="en-US" sz="6000" dirty="0"/>
          </a:p>
        </p:txBody>
      </p:sp>
      <p:sp>
        <p:nvSpPr>
          <p:cNvPr id="2" name="Title 1">
            <a:extLst>
              <a:ext uri="{FF2B5EF4-FFF2-40B4-BE49-F238E27FC236}">
                <a16:creationId xmlns:a16="http://schemas.microsoft.com/office/drawing/2014/main" id="{08D04CF4-0C05-B389-838C-ACB2541517F3}"/>
              </a:ext>
            </a:extLst>
          </p:cNvPr>
          <p:cNvSpPr>
            <a:spLocks noGrp="1"/>
          </p:cNvSpPr>
          <p:nvPr>
            <p:ph type="title"/>
          </p:nvPr>
        </p:nvSpPr>
        <p:spPr>
          <a:xfrm>
            <a:off x="7838615" y="301101"/>
            <a:ext cx="3961368" cy="1422400"/>
          </a:xfrm>
        </p:spPr>
        <p:txBody>
          <a:bodyPr/>
          <a:lstStyle/>
          <a:p>
            <a:r>
              <a:rPr lang="en-US" sz="5400" dirty="0"/>
              <a:t>Exodus 20:10</a:t>
            </a:r>
          </a:p>
        </p:txBody>
      </p:sp>
      <p:pic>
        <p:nvPicPr>
          <p:cNvPr id="39938" name="Picture 2" descr="7 Facts About the Seventh Day | Sabbath Truth">
            <a:extLst>
              <a:ext uri="{FF2B5EF4-FFF2-40B4-BE49-F238E27FC236}">
                <a16:creationId xmlns:a16="http://schemas.microsoft.com/office/drawing/2014/main" id="{F3C57319-18B8-B19D-12D9-D79E00068C6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0438" r="21539"/>
          <a:stretch>
            <a:fillRect/>
          </a:stretch>
        </p:blipFill>
        <p:spPr bwMode="auto">
          <a:xfrm>
            <a:off x="197826" y="308358"/>
            <a:ext cx="7272374" cy="6241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4491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02A4E-25F3-581F-D13B-C3BAAB7A2BF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7A15E9A-9A2C-CC38-933F-474C9746F014}"/>
              </a:ext>
            </a:extLst>
          </p:cNvPr>
          <p:cNvSpPr>
            <a:spLocks noGrp="1"/>
          </p:cNvSpPr>
          <p:nvPr>
            <p:ph type="title"/>
          </p:nvPr>
        </p:nvSpPr>
        <p:spPr>
          <a:xfrm>
            <a:off x="772002" y="533400"/>
            <a:ext cx="10924925" cy="1371600"/>
          </a:xfrm>
        </p:spPr>
        <p:txBody>
          <a:bodyPr>
            <a:noAutofit/>
          </a:bodyPr>
          <a:lstStyle/>
          <a:p>
            <a:pPr lvl="0"/>
            <a:r>
              <a:rPr lang="en-US" sz="8000" dirty="0"/>
              <a:t>22. Of What is a sign?</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1D669F0D-19F5-6093-23C0-A980117A83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13812" y="28194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559FB9E-BB3F-6417-80D2-F8F94D3533C1}"/>
              </a:ext>
            </a:extLst>
          </p:cNvPr>
          <p:cNvSpPr txBox="1"/>
          <p:nvPr/>
        </p:nvSpPr>
        <p:spPr>
          <a:xfrm>
            <a:off x="745014" y="2286242"/>
            <a:ext cx="7613627" cy="3785652"/>
          </a:xfrm>
          <a:prstGeom prst="rect">
            <a:avLst/>
          </a:prstGeom>
          <a:noFill/>
        </p:spPr>
        <p:txBody>
          <a:bodyPr wrap="square" rtlCol="0">
            <a:spAutoFit/>
          </a:bodyPr>
          <a:lstStyle/>
          <a:p>
            <a:pPr lvl="0"/>
            <a:r>
              <a:rPr lang="en-US" sz="6000" b="1" dirty="0"/>
              <a:t>Answer:</a:t>
            </a:r>
            <a:r>
              <a:rPr lang="en-US" sz="6000" dirty="0"/>
              <a:t> “A sign… that ye may know that I am the Lord your God.”</a:t>
            </a:r>
            <a:endParaRPr lang="en-US" sz="6000" i="1" dirty="0"/>
          </a:p>
          <a:p>
            <a:pPr lvl="0"/>
            <a:r>
              <a:rPr lang="en-US" sz="6000" i="1" dirty="0"/>
              <a:t>Ezekiel 20:20.</a:t>
            </a:r>
            <a:endParaRPr lang="en-US" sz="6000" dirty="0"/>
          </a:p>
        </p:txBody>
      </p:sp>
    </p:spTree>
    <p:extLst>
      <p:ext uri="{BB962C8B-B14F-4D97-AF65-F5344CB8AC3E}">
        <p14:creationId xmlns:p14="http://schemas.microsoft.com/office/powerpoint/2010/main" val="3001046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C3DDC-69A7-79B3-84F6-FB0B375BD0E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592E7FF-15B8-8D38-2ABA-FFC5C2DCFD94}"/>
              </a:ext>
            </a:extLst>
          </p:cNvPr>
          <p:cNvSpPr>
            <a:spLocks noGrp="1"/>
          </p:cNvSpPr>
          <p:nvPr>
            <p:ph type="body" sz="half" idx="2"/>
          </p:nvPr>
        </p:nvSpPr>
        <p:spPr>
          <a:xfrm>
            <a:off x="7646011" y="1716244"/>
            <a:ext cx="4315801" cy="4699000"/>
          </a:xfrm>
        </p:spPr>
        <p:txBody>
          <a:bodyPr>
            <a:noAutofit/>
          </a:bodyPr>
          <a:lstStyle/>
          <a:p>
            <a:r>
              <a:rPr lang="en-US" sz="4000" b="1" baseline="30000" dirty="0"/>
              <a:t>20 </a:t>
            </a:r>
            <a:r>
              <a:rPr lang="en-US" sz="4000" dirty="0"/>
              <a:t>And hallow my sabbaths; and they shall be a sign between me and you, that ye may know that I am the </a:t>
            </a:r>
            <a:r>
              <a:rPr lang="en-US" sz="4000" cap="small" dirty="0"/>
              <a:t>Lord</a:t>
            </a:r>
            <a:r>
              <a:rPr lang="en-US" sz="4000" dirty="0"/>
              <a:t> your God.</a:t>
            </a:r>
            <a:endParaRPr lang="en-US" sz="9600" dirty="0"/>
          </a:p>
        </p:txBody>
      </p:sp>
      <p:sp>
        <p:nvSpPr>
          <p:cNvPr id="2" name="Title 1">
            <a:extLst>
              <a:ext uri="{FF2B5EF4-FFF2-40B4-BE49-F238E27FC236}">
                <a16:creationId xmlns:a16="http://schemas.microsoft.com/office/drawing/2014/main" id="{D1C46A34-18F9-F227-AB94-15661759A9DC}"/>
              </a:ext>
            </a:extLst>
          </p:cNvPr>
          <p:cNvSpPr>
            <a:spLocks noGrp="1"/>
          </p:cNvSpPr>
          <p:nvPr>
            <p:ph type="title"/>
          </p:nvPr>
        </p:nvSpPr>
        <p:spPr>
          <a:xfrm>
            <a:off x="7838615" y="301101"/>
            <a:ext cx="3961368" cy="1422400"/>
          </a:xfrm>
        </p:spPr>
        <p:txBody>
          <a:bodyPr/>
          <a:lstStyle/>
          <a:p>
            <a:r>
              <a:rPr lang="en-US" sz="5400" dirty="0"/>
              <a:t>Ezekiel 20:20</a:t>
            </a:r>
          </a:p>
        </p:txBody>
      </p:sp>
      <p:pic>
        <p:nvPicPr>
          <p:cNvPr id="40962" name="Picture 2" descr="WE ARE GOD'S PEOPLE – A BELOVED BRIDE | A CHRISTIAN PILGRIMAGE">
            <a:extLst>
              <a:ext uri="{FF2B5EF4-FFF2-40B4-BE49-F238E27FC236}">
                <a16:creationId xmlns:a16="http://schemas.microsoft.com/office/drawing/2014/main" id="{686AF69F-8B2C-2941-AFA8-135E7C3F280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0053" t="-287" r="17595" b="287"/>
          <a:stretch>
            <a:fillRect/>
          </a:stretch>
        </p:blipFill>
        <p:spPr bwMode="auto">
          <a:xfrm>
            <a:off x="221796" y="283099"/>
            <a:ext cx="7091816" cy="627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425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F877C-549F-7FC8-FFE8-56B89EE38B5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6E484559-78CD-F86B-CDF0-8AC848950EF3}"/>
              </a:ext>
            </a:extLst>
          </p:cNvPr>
          <p:cNvSpPr>
            <a:spLocks noGrp="1"/>
          </p:cNvSpPr>
          <p:nvPr>
            <p:ph type="title"/>
          </p:nvPr>
        </p:nvSpPr>
        <p:spPr>
          <a:xfrm>
            <a:off x="772002" y="533400"/>
            <a:ext cx="10924925" cy="1066800"/>
          </a:xfrm>
        </p:spPr>
        <p:txBody>
          <a:bodyPr>
            <a:noAutofit/>
          </a:bodyPr>
          <a:lstStyle/>
          <a:p>
            <a:pPr lvl="0"/>
            <a:r>
              <a:rPr lang="en-US" sz="6600" dirty="0"/>
              <a:t>23. Why is it such a sign?</a:t>
            </a:r>
            <a:endParaRPr lang="en-US" sz="333300" dirty="0"/>
          </a:p>
        </p:txBody>
      </p:sp>
      <p:pic>
        <p:nvPicPr>
          <p:cNvPr id="2052" name="Picture 4" descr="213,000+ Question Mark Stock Photos, Pictures &amp; Royalty-Free ...">
            <a:extLst>
              <a:ext uri="{FF2B5EF4-FFF2-40B4-BE49-F238E27FC236}">
                <a16:creationId xmlns:a16="http://schemas.microsoft.com/office/drawing/2014/main" id="{204BC73D-28AF-D375-EB6A-A77BE0D826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13812" y="28194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787ECC8-2EC3-820A-B20E-A2051A602A24}"/>
              </a:ext>
            </a:extLst>
          </p:cNvPr>
          <p:cNvSpPr txBox="1"/>
          <p:nvPr/>
        </p:nvSpPr>
        <p:spPr>
          <a:xfrm>
            <a:off x="772002" y="1600200"/>
            <a:ext cx="7837010" cy="4524315"/>
          </a:xfrm>
          <a:prstGeom prst="rect">
            <a:avLst/>
          </a:prstGeom>
          <a:noFill/>
        </p:spPr>
        <p:txBody>
          <a:bodyPr wrap="square" rtlCol="0">
            <a:spAutoFit/>
          </a:bodyPr>
          <a:lstStyle/>
          <a:p>
            <a:pPr lvl="0"/>
            <a:r>
              <a:rPr lang="en-US" sz="4800" b="1" dirty="0"/>
              <a:t>Answer:</a:t>
            </a:r>
            <a:r>
              <a:rPr lang="en-US" sz="4800" dirty="0"/>
              <a:t> </a:t>
            </a:r>
            <a:r>
              <a:rPr lang="en-US" sz="4800" i="1" dirty="0"/>
              <a:t>“</a:t>
            </a:r>
            <a:r>
              <a:rPr lang="en-US" sz="4800" dirty="0"/>
              <a:t>For in six days the Lord made heaven and earth, the sea, and all that in them is, and rested the seventh day.”</a:t>
            </a:r>
            <a:br>
              <a:rPr lang="en-US" sz="4800" dirty="0"/>
            </a:br>
            <a:r>
              <a:rPr lang="en-US" sz="4800" i="1" dirty="0"/>
              <a:t>Exodus 31:17.</a:t>
            </a:r>
            <a:endParaRPr lang="en-US" sz="4800" dirty="0"/>
          </a:p>
        </p:txBody>
      </p:sp>
    </p:spTree>
    <p:extLst>
      <p:ext uri="{BB962C8B-B14F-4D97-AF65-F5344CB8AC3E}">
        <p14:creationId xmlns:p14="http://schemas.microsoft.com/office/powerpoint/2010/main" val="1356760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648E4-EDF3-AA2F-20D1-8CCC04AF9C8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4D5AEDD-0B7A-95A2-CD69-90395C593170}"/>
              </a:ext>
            </a:extLst>
          </p:cNvPr>
          <p:cNvSpPr>
            <a:spLocks noGrp="1"/>
          </p:cNvSpPr>
          <p:nvPr>
            <p:ph type="body" sz="half" idx="2"/>
          </p:nvPr>
        </p:nvSpPr>
        <p:spPr>
          <a:xfrm>
            <a:off x="7618413" y="1524000"/>
            <a:ext cx="4343400" cy="4927600"/>
          </a:xfrm>
        </p:spPr>
        <p:txBody>
          <a:bodyPr>
            <a:noAutofit/>
          </a:bodyPr>
          <a:lstStyle/>
          <a:p>
            <a:r>
              <a:rPr lang="en-US" sz="3600" b="1" baseline="30000" dirty="0"/>
              <a:t>17 </a:t>
            </a:r>
            <a:r>
              <a:rPr lang="en-US" sz="3600" dirty="0"/>
              <a:t>It is a sign between me and the children of Israel for ever: for in six days the </a:t>
            </a:r>
            <a:r>
              <a:rPr lang="en-US" sz="3600" cap="small" dirty="0"/>
              <a:t>Lord</a:t>
            </a:r>
            <a:r>
              <a:rPr lang="en-US" sz="3600" dirty="0"/>
              <a:t> made heaven and earth, and on the seventh day he rested, and was refreshed.</a:t>
            </a:r>
            <a:endParaRPr lang="en-US" sz="595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7EC87719-DBD3-8A3F-82A3-18928AE6D18B}"/>
              </a:ext>
            </a:extLst>
          </p:cNvPr>
          <p:cNvSpPr>
            <a:spLocks noGrp="1"/>
          </p:cNvSpPr>
          <p:nvPr>
            <p:ph type="title"/>
          </p:nvPr>
        </p:nvSpPr>
        <p:spPr>
          <a:xfrm>
            <a:off x="7770812" y="228600"/>
            <a:ext cx="3960812" cy="1143000"/>
          </a:xfrm>
        </p:spPr>
        <p:txBody>
          <a:bodyPr/>
          <a:lstStyle/>
          <a:p>
            <a:r>
              <a:rPr lang="en-US" sz="4800" dirty="0"/>
              <a:t>Exodus 31:17</a:t>
            </a:r>
          </a:p>
        </p:txBody>
      </p:sp>
      <p:pic>
        <p:nvPicPr>
          <p:cNvPr id="3074" name="Picture 2" descr="The Second Angel's Message | White Throne Ministries">
            <a:extLst>
              <a:ext uri="{FF2B5EF4-FFF2-40B4-BE49-F238E27FC236}">
                <a16:creationId xmlns:a16="http://schemas.microsoft.com/office/drawing/2014/main" id="{0A265048-BD4D-11CE-468F-41F88F591E31}"/>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393" r="15312"/>
          <a:stretch>
            <a:fillRect/>
          </a:stretch>
        </p:blipFill>
        <p:spPr bwMode="auto">
          <a:xfrm>
            <a:off x="188981" y="136826"/>
            <a:ext cx="7199243" cy="6568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0320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B83D7-EF4A-2AA8-4792-9A968519FCA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BB5EAF5-39AE-58D8-99D6-91B88413A3FF}"/>
              </a:ext>
            </a:extLst>
          </p:cNvPr>
          <p:cNvSpPr>
            <a:spLocks noGrp="1"/>
          </p:cNvSpPr>
          <p:nvPr>
            <p:ph type="title"/>
          </p:nvPr>
        </p:nvSpPr>
        <p:spPr>
          <a:xfrm>
            <a:off x="735245" y="513471"/>
            <a:ext cx="10924925" cy="1977266"/>
          </a:xfrm>
        </p:spPr>
        <p:txBody>
          <a:bodyPr>
            <a:noAutofit/>
          </a:bodyPr>
          <a:lstStyle/>
          <a:p>
            <a:pPr lvl="0"/>
            <a:r>
              <a:rPr lang="en-US" sz="5400" dirty="0"/>
              <a:t>24. Then of what is the keeping of the seventh day a sign?</a:t>
            </a:r>
            <a:endParaRPr lang="en-US" sz="333300" dirty="0"/>
          </a:p>
        </p:txBody>
      </p:sp>
      <p:pic>
        <p:nvPicPr>
          <p:cNvPr id="2052" name="Picture 4" descr="213,000+ Question Mark Stock Photos, Pictures &amp; Royalty-Free ...">
            <a:extLst>
              <a:ext uri="{FF2B5EF4-FFF2-40B4-BE49-F238E27FC236}">
                <a16:creationId xmlns:a16="http://schemas.microsoft.com/office/drawing/2014/main" id="{83AAA7D4-D0E1-8546-3962-2DABBBA410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0606" y="30480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42840DC-312E-DA25-D996-752753F17FDF}"/>
              </a:ext>
            </a:extLst>
          </p:cNvPr>
          <p:cNvSpPr txBox="1"/>
          <p:nvPr/>
        </p:nvSpPr>
        <p:spPr>
          <a:xfrm>
            <a:off x="735245" y="2628326"/>
            <a:ext cx="7837010" cy="3477875"/>
          </a:xfrm>
          <a:prstGeom prst="rect">
            <a:avLst/>
          </a:prstGeom>
          <a:noFill/>
        </p:spPr>
        <p:txBody>
          <a:bodyPr wrap="square" rtlCol="0">
            <a:spAutoFit/>
          </a:bodyPr>
          <a:lstStyle/>
          <a:p>
            <a:pPr lvl="0"/>
            <a:r>
              <a:rPr lang="en-US" sz="4400" b="1" dirty="0"/>
              <a:t>Answer:</a:t>
            </a:r>
            <a:r>
              <a:rPr lang="en-US" sz="4400" dirty="0"/>
              <a:t> It is a sign that those who do so worship the true God—“Him that made heaven, and earth, and the sea, and the fountains of waters.”</a:t>
            </a:r>
          </a:p>
        </p:txBody>
      </p:sp>
    </p:spTree>
    <p:extLst>
      <p:ext uri="{BB962C8B-B14F-4D97-AF65-F5344CB8AC3E}">
        <p14:creationId xmlns:p14="http://schemas.microsoft.com/office/powerpoint/2010/main" val="296163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198A9-5C0B-E91C-7773-F250FEFA089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63C330A-CE37-E266-B307-EE19D9891320}"/>
              </a:ext>
            </a:extLst>
          </p:cNvPr>
          <p:cNvSpPr>
            <a:spLocks noGrp="1"/>
          </p:cNvSpPr>
          <p:nvPr>
            <p:ph type="title"/>
          </p:nvPr>
        </p:nvSpPr>
        <p:spPr>
          <a:xfrm>
            <a:off x="735245" y="513471"/>
            <a:ext cx="10924925" cy="1977266"/>
          </a:xfrm>
        </p:spPr>
        <p:txBody>
          <a:bodyPr>
            <a:noAutofit/>
          </a:bodyPr>
          <a:lstStyle/>
          <a:p>
            <a:pPr lvl="0"/>
            <a:r>
              <a:rPr lang="en-US" sz="5400" dirty="0"/>
              <a:t>25. What is the one great question under the Third Angel’s Message?</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7772B6FE-326D-B2F8-77C0-7638F53675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0606" y="30480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4F50267-B444-4C41-87AB-160AE2501CF0}"/>
              </a:ext>
            </a:extLst>
          </p:cNvPr>
          <p:cNvSpPr txBox="1"/>
          <p:nvPr/>
        </p:nvSpPr>
        <p:spPr>
          <a:xfrm>
            <a:off x="735245" y="2628326"/>
            <a:ext cx="7187967" cy="3785652"/>
          </a:xfrm>
          <a:prstGeom prst="rect">
            <a:avLst/>
          </a:prstGeom>
          <a:noFill/>
        </p:spPr>
        <p:txBody>
          <a:bodyPr wrap="square" rtlCol="0">
            <a:spAutoFit/>
          </a:bodyPr>
          <a:lstStyle/>
          <a:p>
            <a:pPr lvl="0"/>
            <a:r>
              <a:rPr lang="en-US" sz="4800" b="1" dirty="0"/>
              <a:t>Answer:</a:t>
            </a:r>
            <a:r>
              <a:rPr lang="en-US" sz="4800" dirty="0"/>
              <a:t> Whether men will worship Him that made heaven and earth, or worship the beast and his image.</a:t>
            </a:r>
            <a:endParaRPr lang="en-US" sz="8000" dirty="0"/>
          </a:p>
        </p:txBody>
      </p:sp>
    </p:spTree>
    <p:extLst>
      <p:ext uri="{BB962C8B-B14F-4D97-AF65-F5344CB8AC3E}">
        <p14:creationId xmlns:p14="http://schemas.microsoft.com/office/powerpoint/2010/main" val="2287650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5485C-0E27-F112-FCB2-15AF07AF30B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F157BAA-FE91-910B-DC50-46227A6AF95F}"/>
              </a:ext>
            </a:extLst>
          </p:cNvPr>
          <p:cNvSpPr>
            <a:spLocks noGrp="1"/>
          </p:cNvSpPr>
          <p:nvPr>
            <p:ph type="title"/>
          </p:nvPr>
        </p:nvSpPr>
        <p:spPr>
          <a:xfrm>
            <a:off x="735245" y="513471"/>
            <a:ext cx="10924925" cy="1977266"/>
          </a:xfrm>
        </p:spPr>
        <p:txBody>
          <a:bodyPr>
            <a:noAutofit/>
          </a:bodyPr>
          <a:lstStyle/>
          <a:p>
            <a:pPr lvl="0"/>
            <a:r>
              <a:rPr lang="en-US" sz="5400" dirty="0"/>
              <a:t>26. What is the keeping of the seventh day—the Sabbath of the Lord?</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D8EFAAC9-5743-1FD7-FECA-E53D12AB14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0606" y="30480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079A47A-291D-9F5D-F0FA-466116523B9E}"/>
              </a:ext>
            </a:extLst>
          </p:cNvPr>
          <p:cNvSpPr txBox="1"/>
          <p:nvPr/>
        </p:nvSpPr>
        <p:spPr>
          <a:xfrm>
            <a:off x="735245" y="2490737"/>
            <a:ext cx="7187967" cy="3785652"/>
          </a:xfrm>
          <a:prstGeom prst="rect">
            <a:avLst/>
          </a:prstGeom>
          <a:noFill/>
        </p:spPr>
        <p:txBody>
          <a:bodyPr wrap="square" rtlCol="0">
            <a:spAutoFit/>
          </a:bodyPr>
          <a:lstStyle/>
          <a:p>
            <a:pPr lvl="0"/>
            <a:r>
              <a:rPr lang="en-US" sz="4800" b="1" dirty="0"/>
              <a:t>Answer:</a:t>
            </a:r>
            <a:r>
              <a:rPr lang="en-US" sz="4800" dirty="0"/>
              <a:t> It is the God-given sign that those who do so are worshipers of Him that made heaven and earth.</a:t>
            </a:r>
            <a:endParaRPr lang="en-US" sz="19900" dirty="0"/>
          </a:p>
        </p:txBody>
      </p:sp>
    </p:spTree>
    <p:extLst>
      <p:ext uri="{BB962C8B-B14F-4D97-AF65-F5344CB8AC3E}">
        <p14:creationId xmlns:p14="http://schemas.microsoft.com/office/powerpoint/2010/main" val="702875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F1040-4EC1-F614-0840-33526538E68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4F3353D-CDAF-D48F-95AE-22737ADAAB77}"/>
              </a:ext>
            </a:extLst>
          </p:cNvPr>
          <p:cNvSpPr>
            <a:spLocks noGrp="1"/>
          </p:cNvSpPr>
          <p:nvPr>
            <p:ph type="title"/>
          </p:nvPr>
        </p:nvSpPr>
        <p:spPr>
          <a:xfrm>
            <a:off x="735245" y="513471"/>
            <a:ext cx="10924925" cy="1543929"/>
          </a:xfrm>
        </p:spPr>
        <p:txBody>
          <a:bodyPr>
            <a:noAutofit/>
          </a:bodyPr>
          <a:lstStyle/>
          <a:p>
            <a:pPr lvl="0"/>
            <a:r>
              <a:rPr lang="en-US" sz="6000" dirty="0"/>
              <a:t>27. Therefore what is the inevitable conclusion?</a:t>
            </a:r>
            <a:endParaRPr lang="en-US" sz="333300" dirty="0"/>
          </a:p>
        </p:txBody>
      </p:sp>
      <p:pic>
        <p:nvPicPr>
          <p:cNvPr id="2052" name="Picture 4" descr="213,000+ Question Mark Stock Photos, Pictures &amp; Royalty-Free ...">
            <a:extLst>
              <a:ext uri="{FF2B5EF4-FFF2-40B4-BE49-F238E27FC236}">
                <a16:creationId xmlns:a16="http://schemas.microsoft.com/office/drawing/2014/main" id="{6D92D409-5B2C-B793-CC42-13B8E4B54D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0606" y="30480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13984AF-197E-4511-EB3B-B09026C89B09}"/>
              </a:ext>
            </a:extLst>
          </p:cNvPr>
          <p:cNvSpPr txBox="1"/>
          <p:nvPr/>
        </p:nvSpPr>
        <p:spPr>
          <a:xfrm>
            <a:off x="726282" y="2057400"/>
            <a:ext cx="7585361" cy="3970318"/>
          </a:xfrm>
          <a:prstGeom prst="rect">
            <a:avLst/>
          </a:prstGeom>
          <a:noFill/>
        </p:spPr>
        <p:txBody>
          <a:bodyPr wrap="square" rtlCol="0">
            <a:spAutoFit/>
          </a:bodyPr>
          <a:lstStyle/>
          <a:p>
            <a:pPr lvl="0"/>
            <a:r>
              <a:rPr lang="en-US" sz="3600" b="1" dirty="0"/>
              <a:t>Answer:</a:t>
            </a:r>
            <a:r>
              <a:rPr lang="en-US" sz="3600" dirty="0"/>
              <a:t> That the keeping of the Sabbath of the Lord—the seventh day—is the one point above every other that distinguishes the worshipers of Him that made heaven and earth from the worshipers of the beast and his image.</a:t>
            </a:r>
          </a:p>
        </p:txBody>
      </p:sp>
    </p:spTree>
    <p:extLst>
      <p:ext uri="{BB962C8B-B14F-4D97-AF65-F5344CB8AC3E}">
        <p14:creationId xmlns:p14="http://schemas.microsoft.com/office/powerpoint/2010/main" val="3180579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F2F92-5876-0793-466B-A68D85899CA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8D48562-FF22-D8BB-66D3-7D9F8622B021}"/>
              </a:ext>
            </a:extLst>
          </p:cNvPr>
          <p:cNvSpPr>
            <a:spLocks noGrp="1"/>
          </p:cNvSpPr>
          <p:nvPr>
            <p:ph type="title"/>
          </p:nvPr>
        </p:nvSpPr>
        <p:spPr>
          <a:xfrm>
            <a:off x="884487" y="381000"/>
            <a:ext cx="10360501" cy="2438400"/>
          </a:xfrm>
        </p:spPr>
        <p:txBody>
          <a:bodyPr>
            <a:noAutofit/>
          </a:bodyPr>
          <a:lstStyle/>
          <a:p>
            <a:pPr lvl="0"/>
            <a:r>
              <a:rPr lang="en-US" sz="6000" dirty="0"/>
              <a:t>2. How widely was the first message of this chapter announced?</a:t>
            </a:r>
            <a:endParaRPr lang="en-US" sz="213200" dirty="0"/>
          </a:p>
        </p:txBody>
      </p:sp>
      <p:pic>
        <p:nvPicPr>
          <p:cNvPr id="2052" name="Picture 4" descr="213,000+ Question Mark Stock Photos, Pictures &amp; Royalty-Free ...">
            <a:extLst>
              <a:ext uri="{FF2B5EF4-FFF2-40B4-BE49-F238E27FC236}">
                <a16:creationId xmlns:a16="http://schemas.microsoft.com/office/drawing/2014/main" id="{59341C29-6A2A-C4C6-764B-D233B81CE1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592D8BF-FC84-859B-09F3-2459D04C15B4}"/>
              </a:ext>
            </a:extLst>
          </p:cNvPr>
          <p:cNvSpPr txBox="1"/>
          <p:nvPr/>
        </p:nvSpPr>
        <p:spPr>
          <a:xfrm>
            <a:off x="989012" y="2967335"/>
            <a:ext cx="6781125" cy="923330"/>
          </a:xfrm>
          <a:prstGeom prst="rect">
            <a:avLst/>
          </a:prstGeom>
          <a:noFill/>
        </p:spPr>
        <p:txBody>
          <a:bodyPr wrap="square" rtlCol="0">
            <a:spAutoFit/>
          </a:bodyPr>
          <a:lstStyle/>
          <a:p>
            <a:pPr>
              <a:lnSpc>
                <a:spcPct val="90000"/>
              </a:lnSpc>
            </a:pPr>
            <a:r>
              <a:rPr lang="en-US" sz="6000" i="1" dirty="0"/>
              <a:t>Revelation 14:6</a:t>
            </a:r>
            <a:endParaRPr lang="en-US" sz="16600" dirty="0"/>
          </a:p>
        </p:txBody>
      </p:sp>
    </p:spTree>
    <p:extLst>
      <p:ext uri="{BB962C8B-B14F-4D97-AF65-F5344CB8AC3E}">
        <p14:creationId xmlns:p14="http://schemas.microsoft.com/office/powerpoint/2010/main" val="2663061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he Second Angel's Message | White Throne Ministries">
            <a:extLst>
              <a:ext uri="{FF2B5EF4-FFF2-40B4-BE49-F238E27FC236}">
                <a16:creationId xmlns:a16="http://schemas.microsoft.com/office/drawing/2014/main" id="{FC2E6AA1-5BF5-79CD-709A-BCDC75491A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67" r="-551"/>
          <a:stretch>
            <a:fillRect/>
          </a:stretch>
        </p:blipFill>
        <p:spPr bwMode="auto">
          <a:xfrm>
            <a:off x="912812" y="52647"/>
            <a:ext cx="10578548" cy="6805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098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Autofit/>
          </a:bodyPr>
          <a:lstStyle/>
          <a:p>
            <a:r>
              <a:rPr lang="en-US" sz="7200" dirty="0"/>
              <a:t>… and Happy Sabbath!!</a:t>
            </a:r>
          </a:p>
        </p:txBody>
      </p:sp>
    </p:spTree>
    <p:extLst>
      <p:ext uri="{BB962C8B-B14F-4D97-AF65-F5344CB8AC3E}">
        <p14:creationId xmlns:p14="http://schemas.microsoft.com/office/powerpoint/2010/main" val="69303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0" y="-838200"/>
            <a:ext cx="12188825" cy="9141618"/>
          </a:xfrm>
          <a:prstGeom prst="rect">
            <a:avLst/>
          </a:prstGeom>
        </p:spPr>
      </p:pic>
    </p:spTree>
    <p:extLst>
      <p:ext uri="{BB962C8B-B14F-4D97-AF65-F5344CB8AC3E}">
        <p14:creationId xmlns:p14="http://schemas.microsoft.com/office/powerpoint/2010/main" val="173000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B1688-9DFA-7173-21E6-29AA2E66B1A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9435E22-C864-2FED-6EEA-64685A49AA15}"/>
              </a:ext>
            </a:extLst>
          </p:cNvPr>
          <p:cNvSpPr>
            <a:spLocks noGrp="1"/>
          </p:cNvSpPr>
          <p:nvPr>
            <p:ph type="body" sz="half" idx="2"/>
          </p:nvPr>
        </p:nvSpPr>
        <p:spPr>
          <a:xfrm>
            <a:off x="7618413" y="1295400"/>
            <a:ext cx="4343400" cy="5156200"/>
          </a:xfrm>
        </p:spPr>
        <p:txBody>
          <a:bodyPr>
            <a:noAutofit/>
          </a:bodyPr>
          <a:lstStyle/>
          <a:p>
            <a:r>
              <a:rPr lang="en-US" sz="3600" b="1" baseline="30000" dirty="0"/>
              <a:t>6 </a:t>
            </a:r>
            <a:r>
              <a:rPr lang="en-US" sz="3600" dirty="0"/>
              <a:t>And I saw another angel fly in the midst of heaven, having the everlasting gospel to preach unto them that dwell on the earth, and to every nation, and kindred, and tongue, and people,</a:t>
            </a:r>
            <a:endParaRPr lang="en-US" sz="4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75E7A1D2-BB1C-A96B-52B2-383A22F8D7DC}"/>
              </a:ext>
            </a:extLst>
          </p:cNvPr>
          <p:cNvSpPr>
            <a:spLocks noGrp="1"/>
          </p:cNvSpPr>
          <p:nvPr>
            <p:ph type="title"/>
          </p:nvPr>
        </p:nvSpPr>
        <p:spPr>
          <a:xfrm>
            <a:off x="7770812" y="228600"/>
            <a:ext cx="3960812" cy="1143000"/>
          </a:xfrm>
        </p:spPr>
        <p:txBody>
          <a:bodyPr/>
          <a:lstStyle/>
          <a:p>
            <a:r>
              <a:rPr lang="en-US" sz="4400" dirty="0"/>
              <a:t>Revelation</a:t>
            </a:r>
            <a:br>
              <a:rPr lang="en-US" sz="4400" dirty="0"/>
            </a:br>
            <a:r>
              <a:rPr lang="en-US" sz="4400" dirty="0"/>
              <a:t>14:6</a:t>
            </a:r>
          </a:p>
        </p:txBody>
      </p:sp>
      <p:pic>
        <p:nvPicPr>
          <p:cNvPr id="74754" name="Picture 2">
            <a:extLst>
              <a:ext uri="{FF2B5EF4-FFF2-40B4-BE49-F238E27FC236}">
                <a16:creationId xmlns:a16="http://schemas.microsoft.com/office/drawing/2014/main" id="{0F7CE95E-A71F-2F22-2AA7-EC64D975115A}"/>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21317"/>
          <a:stretch>
            <a:fillRect/>
          </a:stretch>
        </p:blipFill>
        <p:spPr bwMode="auto">
          <a:xfrm>
            <a:off x="455613" y="381000"/>
            <a:ext cx="6858000" cy="607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102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d Radial 16x9">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TF02804895.potx" id="{50B211C3-0308-4A23-B662-EA2AE6F4DF70}" vid="{1581190B-70AB-4E5E-B6DA-D42AF0078983}"/>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Red radial lines presentation (widescreen)</Template>
  <TotalTime>12153</TotalTime>
  <Words>2662</Words>
  <Application>Microsoft Office PowerPoint</Application>
  <PresentationFormat>Custom</PresentationFormat>
  <Paragraphs>164</Paragraphs>
  <Slides>82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82</vt:i4>
      </vt:variant>
    </vt:vector>
  </HeadingPairs>
  <TitlesOfParts>
    <vt:vector size="88" baseType="lpstr">
      <vt:lpstr>Arial</vt:lpstr>
      <vt:lpstr>Arial Black</vt:lpstr>
      <vt:lpstr>Cambria</vt:lpstr>
      <vt:lpstr>Impact</vt:lpstr>
      <vt:lpstr>Imprint MT Shadow</vt:lpstr>
      <vt:lpstr>Red Radial 16x9</vt:lpstr>
      <vt:lpstr>PowerPoint Presentation</vt:lpstr>
      <vt:lpstr>PowerPoint Presentation</vt:lpstr>
      <vt:lpstr>The Third Angel’s Message Lesson 10:  THE PURPOSE OF THE SABBATH IN THE MESSAGE</vt:lpstr>
      <vt:lpstr>1.  What warning does the Lord send to the world against the worship of the beast and his image?</vt:lpstr>
      <vt:lpstr>Revelation  14:9-11</vt:lpstr>
      <vt:lpstr>Revelation 14:9-11</vt:lpstr>
      <vt:lpstr>Revelation 14:9-11</vt:lpstr>
      <vt:lpstr>2. How widely was the first message of this chapter announced?</vt:lpstr>
      <vt:lpstr>Revelation 14:6</vt:lpstr>
      <vt:lpstr>3. What is said of the second [angel]?</vt:lpstr>
      <vt:lpstr>Revelation 14:8</vt:lpstr>
      <vt:lpstr>PowerPoint Presentation</vt:lpstr>
      <vt:lpstr>4. And what is said of the third [angel]?</vt:lpstr>
      <vt:lpstr>Revelation 14:9</vt:lpstr>
      <vt:lpstr>PowerPoint Presentation</vt:lpstr>
      <vt:lpstr>PowerPoint Presentation</vt:lpstr>
      <vt:lpstr>5.  If, then, the first one went to every nation and kindred and tongue and people, and the third one follows, what must be the extent to which the Third Angel’s Message               will go?</vt:lpstr>
      <vt:lpstr>6.  What does the first angel have to preach?</vt:lpstr>
      <vt:lpstr>Revelation 14:6</vt:lpstr>
      <vt:lpstr>7.  What does this angel proclaim?</vt:lpstr>
      <vt:lpstr>Revelation 14:7</vt:lpstr>
      <vt:lpstr>8.  What does he call upon all people to do?</vt:lpstr>
      <vt:lpstr>9.  What results from the rejection of this message?</vt:lpstr>
      <vt:lpstr>Revelation 14:8</vt:lpstr>
      <vt:lpstr>10. What came of the first falling away from the everlasting gospel?</vt:lpstr>
      <vt:lpstr>2 Thessalonians 2:1-8</vt:lpstr>
      <vt:lpstr>2 Thessalonians 2:1-8</vt:lpstr>
      <vt:lpstr>2 Thessalonians 2:1-8</vt:lpstr>
      <vt:lpstr>PowerPoint Presentation</vt:lpstr>
      <vt:lpstr>Acts 20:28-31</vt:lpstr>
      <vt:lpstr>Acts 20:28-31</vt:lpstr>
      <vt:lpstr>1 Timothy 4:1-3</vt:lpstr>
      <vt:lpstr>1 Timothy 4:1-3</vt:lpstr>
      <vt:lpstr>2 Timothy 4:3-4</vt:lpstr>
      <vt:lpstr>2 Thessalonians 2:1-8</vt:lpstr>
      <vt:lpstr>2 Thessalonians 2:1-8</vt:lpstr>
      <vt:lpstr>2 Thessalonians 2:1-8</vt:lpstr>
      <vt:lpstr>2 Thessalonians 2:1-8</vt:lpstr>
      <vt:lpstr>2 Thessalonians 2:1-8</vt:lpstr>
      <vt:lpstr>Daniel  7:9-11</vt:lpstr>
      <vt:lpstr>Daniel  7:9-11</vt:lpstr>
      <vt:lpstr>Daniel  7:9-11</vt:lpstr>
      <vt:lpstr>Revelation 19:19-20</vt:lpstr>
      <vt:lpstr>Revelation 19:19-20</vt:lpstr>
      <vt:lpstr>11.  What comes of this second falling away from the everlasting gospel?</vt:lpstr>
      <vt:lpstr>12. When men refuse to worship Him that made heaven and earth and the sea and the fountains of waters, what are they led to do?</vt:lpstr>
      <vt:lpstr>Revelation 13:12-13</vt:lpstr>
      <vt:lpstr>Revelation 13:12-13</vt:lpstr>
      <vt:lpstr>13. What then do the three messages of Revelation 14:6–12 form?</vt:lpstr>
      <vt:lpstr>14. When the first in order tells men that the hour of God’s judgment is come, what does the third tell them to do, to be prepared for the judgment?</vt:lpstr>
      <vt:lpstr>Revelation 14:12</vt:lpstr>
      <vt:lpstr>15. What is to be the rule in the judgment?</vt:lpstr>
      <vt:lpstr>Romans 2:12, 13, 16</vt:lpstr>
      <vt:lpstr>Romans 2:12, 13, 16</vt:lpstr>
      <vt:lpstr>Romans 2:12, 13, 16</vt:lpstr>
      <vt:lpstr>16. When the first angel calls upon all men to worship Him that made heaven and earth, etc., what does the third tell them to do, that their worship may be acceptable to Him, and that they may avoid the worship of the beast and his image?</vt:lpstr>
      <vt:lpstr>Revelation 14:12</vt:lpstr>
      <vt:lpstr>17. Is a man’s worship acceptable to God if he does not keep the commandments of God?</vt:lpstr>
      <vt:lpstr>Proverbs 28:9</vt:lpstr>
      <vt:lpstr>18. Is it possible to keep the commandments of God without faith in Jesus?</vt:lpstr>
      <vt:lpstr>Romans  14:23</vt:lpstr>
      <vt:lpstr>19. Is there any part of the commandments of God that points specially to Him that made heaven and earth?</vt:lpstr>
      <vt:lpstr>Exodus    20:8-11</vt:lpstr>
      <vt:lpstr>Exodus    20:8-11</vt:lpstr>
      <vt:lpstr>Exodus    20:8-11</vt:lpstr>
      <vt:lpstr>PowerPoint Presentation</vt:lpstr>
      <vt:lpstr>Ezekiel 20:12</vt:lpstr>
      <vt:lpstr>PowerPoint Presentation</vt:lpstr>
      <vt:lpstr>20. Therefore, in the time of the preaching of the Third Angel’s Message, what will be done?</vt:lpstr>
      <vt:lpstr>21. What day is the Sabbath of the Lord?</vt:lpstr>
      <vt:lpstr>Exodus 20:10</vt:lpstr>
      <vt:lpstr>22. Of What is a sign?</vt:lpstr>
      <vt:lpstr>Ezekiel 20:20</vt:lpstr>
      <vt:lpstr>23. Why is it such a sign?</vt:lpstr>
      <vt:lpstr>Exodus 31:17</vt:lpstr>
      <vt:lpstr>24. Then of what is the keeping of the seventh day a sign?</vt:lpstr>
      <vt:lpstr>25. What is the one great question under the Third Angel’s Message?</vt:lpstr>
      <vt:lpstr>26. What is the keeping of the seventh day—the Sabbath of the Lord?</vt:lpstr>
      <vt:lpstr>27. Therefore what is the inevitable conclusion?</vt:lpstr>
      <vt:lpstr>PowerPoint Presentation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70</cp:revision>
  <cp:lastPrinted>2026-03-07T14:19:35Z</cp:lastPrinted>
  <dcterms:created xsi:type="dcterms:W3CDTF">2023-04-28T23:24:12Z</dcterms:created>
  <dcterms:modified xsi:type="dcterms:W3CDTF">2026-03-07T14:43:50Z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