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9"/>
  </p:notesMasterIdLst>
  <p:handoutMasterIdLst>
    <p:handoutMasterId r:id="rId100"/>
  </p:handoutMasterIdLst>
  <p:sldIdLst>
    <p:sldId id="469" r:id="rId2"/>
    <p:sldId id="470" r:id="rId3"/>
    <p:sldId id="977" r:id="rId4"/>
    <p:sldId id="978" r:id="rId5"/>
    <p:sldId id="279" r:id="rId6"/>
    <p:sldId id="742" r:id="rId7"/>
    <p:sldId id="944" r:id="rId8"/>
    <p:sldId id="945" r:id="rId9"/>
    <p:sldId id="946" r:id="rId10"/>
    <p:sldId id="947" r:id="rId11"/>
    <p:sldId id="948" r:id="rId12"/>
    <p:sldId id="950" r:id="rId13"/>
    <p:sldId id="949" r:id="rId14"/>
    <p:sldId id="957" r:id="rId15"/>
    <p:sldId id="962" r:id="rId16"/>
    <p:sldId id="951" r:id="rId17"/>
    <p:sldId id="952" r:id="rId18"/>
    <p:sldId id="953" r:id="rId19"/>
    <p:sldId id="954" r:id="rId20"/>
    <p:sldId id="960" r:id="rId21"/>
    <p:sldId id="955" r:id="rId22"/>
    <p:sldId id="956" r:id="rId23"/>
    <p:sldId id="958" r:id="rId24"/>
    <p:sldId id="961" r:id="rId25"/>
    <p:sldId id="975" r:id="rId26"/>
    <p:sldId id="799" r:id="rId27"/>
    <p:sldId id="943" r:id="rId28"/>
    <p:sldId id="891" r:id="rId29"/>
    <p:sldId id="888" r:id="rId30"/>
    <p:sldId id="889" r:id="rId31"/>
    <p:sldId id="890" r:id="rId32"/>
    <p:sldId id="892" r:id="rId33"/>
    <p:sldId id="893" r:id="rId34"/>
    <p:sldId id="894" r:id="rId35"/>
    <p:sldId id="895" r:id="rId36"/>
    <p:sldId id="896" r:id="rId37"/>
    <p:sldId id="897" r:id="rId38"/>
    <p:sldId id="898" r:id="rId39"/>
    <p:sldId id="899" r:id="rId40"/>
    <p:sldId id="900" r:id="rId41"/>
    <p:sldId id="901" r:id="rId42"/>
    <p:sldId id="902" r:id="rId43"/>
    <p:sldId id="903" r:id="rId44"/>
    <p:sldId id="904" r:id="rId45"/>
    <p:sldId id="905" r:id="rId46"/>
    <p:sldId id="906" r:id="rId47"/>
    <p:sldId id="907" r:id="rId48"/>
    <p:sldId id="908" r:id="rId49"/>
    <p:sldId id="909" r:id="rId50"/>
    <p:sldId id="910" r:id="rId51"/>
    <p:sldId id="911" r:id="rId52"/>
    <p:sldId id="887" r:id="rId53"/>
    <p:sldId id="912" r:id="rId54"/>
    <p:sldId id="942" r:id="rId55"/>
    <p:sldId id="968" r:id="rId56"/>
    <p:sldId id="970" r:id="rId57"/>
    <p:sldId id="973" r:id="rId58"/>
    <p:sldId id="974" r:id="rId59"/>
    <p:sldId id="972" r:id="rId60"/>
    <p:sldId id="969" r:id="rId61"/>
    <p:sldId id="920" r:id="rId62"/>
    <p:sldId id="965" r:id="rId63"/>
    <p:sldId id="913" r:id="rId64"/>
    <p:sldId id="914" r:id="rId65"/>
    <p:sldId id="915" r:id="rId66"/>
    <p:sldId id="916" r:id="rId67"/>
    <p:sldId id="917" r:id="rId68"/>
    <p:sldId id="924" r:id="rId69"/>
    <p:sldId id="925" r:id="rId70"/>
    <p:sldId id="926" r:id="rId71"/>
    <p:sldId id="927" r:id="rId72"/>
    <p:sldId id="928" r:id="rId73"/>
    <p:sldId id="966" r:id="rId74"/>
    <p:sldId id="967" r:id="rId75"/>
    <p:sldId id="971" r:id="rId76"/>
    <p:sldId id="918" r:id="rId77"/>
    <p:sldId id="919" r:id="rId78"/>
    <p:sldId id="964" r:id="rId79"/>
    <p:sldId id="922" r:id="rId80"/>
    <p:sldId id="923" r:id="rId81"/>
    <p:sldId id="963" r:id="rId82"/>
    <p:sldId id="921" r:id="rId83"/>
    <p:sldId id="929" r:id="rId84"/>
    <p:sldId id="930" r:id="rId85"/>
    <p:sldId id="931" r:id="rId86"/>
    <p:sldId id="934" r:id="rId87"/>
    <p:sldId id="933" r:id="rId88"/>
    <p:sldId id="932" r:id="rId89"/>
    <p:sldId id="935" r:id="rId90"/>
    <p:sldId id="936" r:id="rId91"/>
    <p:sldId id="937" r:id="rId92"/>
    <p:sldId id="938" r:id="rId93"/>
    <p:sldId id="939" r:id="rId94"/>
    <p:sldId id="940" r:id="rId95"/>
    <p:sldId id="941" r:id="rId96"/>
    <p:sldId id="367" r:id="rId97"/>
    <p:sldId id="471" r:id="rId98"/>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D"/>
    <a:srgbClr val="C85A28"/>
    <a:srgbClr val="F6ECDE"/>
    <a:srgbClr val="D7C3AB"/>
    <a:srgbClr val="E9E3C9"/>
    <a:srgbClr val="FFCC66"/>
    <a:srgbClr val="E8CDA7"/>
    <a:srgbClr val="BB7959"/>
    <a:srgbClr val="D2C6BF"/>
    <a:srgbClr val="3D54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280" autoAdjust="0"/>
  </p:normalViewPr>
  <p:slideViewPr>
    <p:cSldViewPr>
      <p:cViewPr varScale="1">
        <p:scale>
          <a:sx n="50" d="100"/>
          <a:sy n="50" d="100"/>
        </p:scale>
        <p:origin x="51" y="480"/>
      </p:cViewPr>
      <p:guideLst>
        <p:guide orient="horz" pos="2160"/>
        <p:guide pos="3839"/>
      </p:guideLst>
    </p:cSldViewPr>
  </p:slideViewPr>
  <p:notesTextViewPr>
    <p:cViewPr>
      <p:scale>
        <a:sx n="1" d="1"/>
        <a:sy n="1" d="1"/>
      </p:scale>
      <p:origin x="0" y="0"/>
    </p:cViewPr>
  </p:notesTextViewPr>
  <p:sorterViewPr>
    <p:cViewPr>
      <p:scale>
        <a:sx n="100" d="100"/>
        <a:sy n="100" d="100"/>
      </p:scale>
      <p:origin x="0" y="-3849"/>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3/14/2026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3/13/2026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3/13/2026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3/13/2026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3/13/2026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3/13/2026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3/13/2026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3/13/2026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3/13/2026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3/13/2026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 Biblical Worldview: What is the Mark of the Beast? | United Church of God">
            <a:extLst>
              <a:ext uri="{FF2B5EF4-FFF2-40B4-BE49-F238E27FC236}">
                <a16:creationId xmlns:a16="http://schemas.microsoft.com/office/drawing/2014/main" id="{EE41F664-36C4-2A36-5499-E3AE62AB6E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25" t="15889" r="17089" b="-1"/>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582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The Mark of the Beast - Amazing Facts">
            <a:extLst>
              <a:ext uri="{FF2B5EF4-FFF2-40B4-BE49-F238E27FC236}">
                <a16:creationId xmlns:a16="http://schemas.microsoft.com/office/drawing/2014/main" id="{FF5EF4B0-6209-BC90-07DE-D689C042E6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9100"/>
            <a:ext cx="12088808"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229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9CDAA-1501-CC73-FF40-6AF744CDC74F}"/>
            </a:ext>
          </a:extLst>
        </p:cNvPr>
        <p:cNvGrpSpPr/>
        <p:nvPr/>
      </p:nvGrpSpPr>
      <p:grpSpPr>
        <a:xfrm>
          <a:off x="0" y="0"/>
          <a:ext cx="0" cy="0"/>
          <a:chOff x="0" y="0"/>
          <a:chExt cx="0" cy="0"/>
        </a:xfrm>
      </p:grpSpPr>
      <p:pic>
        <p:nvPicPr>
          <p:cNvPr id="7170" name="Picture 2" descr="The Antichrist, Revelation 13, and the Modern Push for a Global  Identification Mark The book of Revelation, particularly Chapter 13,  unveils a chilling prophecy about the rise of the Antichrist and his">
            <a:extLst>
              <a:ext uri="{FF2B5EF4-FFF2-40B4-BE49-F238E27FC236}">
                <a16:creationId xmlns:a16="http://schemas.microsoft.com/office/drawing/2014/main" id="{8069679B-3D63-8733-784C-2633A934A6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3511" y="0"/>
            <a:ext cx="6781801" cy="678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412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5BABA-1897-123E-E9CA-48DDEB6C4C59}"/>
            </a:ext>
          </a:extLst>
        </p:cNvPr>
        <p:cNvGrpSpPr/>
        <p:nvPr/>
      </p:nvGrpSpPr>
      <p:grpSpPr>
        <a:xfrm>
          <a:off x="0" y="0"/>
          <a:ext cx="0" cy="0"/>
          <a:chOff x="0" y="0"/>
          <a:chExt cx="0" cy="0"/>
        </a:xfrm>
      </p:grpSpPr>
      <p:pic>
        <p:nvPicPr>
          <p:cNvPr id="6146" name="Picture 2" descr="How to Recognize the Mark of the Beast ...">
            <a:extLst>
              <a:ext uri="{FF2B5EF4-FFF2-40B4-BE49-F238E27FC236}">
                <a16:creationId xmlns:a16="http://schemas.microsoft.com/office/drawing/2014/main" id="{83D8B6DA-9C2F-505C-68A0-A14ED17580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69" y="261937"/>
            <a:ext cx="12159956" cy="633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84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D8835-7687-77A2-9124-81DA0D471B97}"/>
            </a:ext>
          </a:extLst>
        </p:cNvPr>
        <p:cNvGrpSpPr/>
        <p:nvPr/>
      </p:nvGrpSpPr>
      <p:grpSpPr>
        <a:xfrm>
          <a:off x="0" y="0"/>
          <a:ext cx="0" cy="0"/>
          <a:chOff x="0" y="0"/>
          <a:chExt cx="0" cy="0"/>
        </a:xfrm>
      </p:grpSpPr>
      <p:pic>
        <p:nvPicPr>
          <p:cNvPr id="14338" name="Picture 2" descr="Cell Phones and the Mark of the Beast - YouTube">
            <a:extLst>
              <a:ext uri="{FF2B5EF4-FFF2-40B4-BE49-F238E27FC236}">
                <a16:creationId xmlns:a16="http://schemas.microsoft.com/office/drawing/2014/main" id="{38866EA4-E44C-D8DB-3B2B-5C73C41248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71" y="3313"/>
            <a:ext cx="12227896" cy="6880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77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29315-3F25-66AB-6AD6-C8488D3C7F90}"/>
            </a:ext>
          </a:extLst>
        </p:cNvPr>
        <p:cNvGrpSpPr/>
        <p:nvPr/>
      </p:nvGrpSpPr>
      <p:grpSpPr>
        <a:xfrm>
          <a:off x="0" y="0"/>
          <a:ext cx="0" cy="0"/>
          <a:chOff x="0" y="0"/>
          <a:chExt cx="0" cy="0"/>
        </a:xfrm>
      </p:grpSpPr>
      <p:pic>
        <p:nvPicPr>
          <p:cNvPr id="19460" name="Picture 4" descr="Is AI Mark of the Beast? What the Bible Says About 2026 - Soft Bible">
            <a:extLst>
              <a:ext uri="{FF2B5EF4-FFF2-40B4-BE49-F238E27FC236}">
                <a16:creationId xmlns:a16="http://schemas.microsoft.com/office/drawing/2014/main" id="{C76C891A-4897-323C-932B-AF33FEBE36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 y="-28575"/>
            <a:ext cx="12328415" cy="6886575"/>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2" descr="Are the dangers of AI connected to the beast system?">
            <a:extLst>
              <a:ext uri="{FF2B5EF4-FFF2-40B4-BE49-F238E27FC236}">
                <a16:creationId xmlns:a16="http://schemas.microsoft.com/office/drawing/2014/main" id="{CE4EF5FE-C215-5A94-68B8-28A696E36D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095"/>
          <a:stretch>
            <a:fillRect/>
          </a:stretch>
        </p:blipFill>
        <p:spPr bwMode="auto">
          <a:xfrm>
            <a:off x="5484812" y="0"/>
            <a:ext cx="2794567"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8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A43A8-480E-C53F-F831-57E1BAA2B76B}"/>
            </a:ext>
          </a:extLst>
        </p:cNvPr>
        <p:cNvGrpSpPr/>
        <p:nvPr/>
      </p:nvGrpSpPr>
      <p:grpSpPr>
        <a:xfrm>
          <a:off x="0" y="0"/>
          <a:ext cx="0" cy="0"/>
          <a:chOff x="0" y="0"/>
          <a:chExt cx="0" cy="0"/>
        </a:xfrm>
      </p:grpSpPr>
      <p:pic>
        <p:nvPicPr>
          <p:cNvPr id="8194" name="Picture 2" descr="The Mark of The Beast TODAY | biblechristiansofgod">
            <a:extLst>
              <a:ext uri="{FF2B5EF4-FFF2-40B4-BE49-F238E27FC236}">
                <a16:creationId xmlns:a16="http://schemas.microsoft.com/office/drawing/2014/main" id="{9B4D2E7B-6FD6-AFCB-CA77-B8297260CA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80" t="27994" r="9280" b="16018"/>
          <a:stretch>
            <a:fillRect/>
          </a:stretch>
        </p:blipFill>
        <p:spPr bwMode="auto">
          <a:xfrm>
            <a:off x="0"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988B8AE-C0FC-309A-6511-D52B85981023}"/>
              </a:ext>
            </a:extLst>
          </p:cNvPr>
          <p:cNvSpPr/>
          <p:nvPr/>
        </p:nvSpPr>
        <p:spPr>
          <a:xfrm>
            <a:off x="2665412" y="4419600"/>
            <a:ext cx="6705600" cy="1828800"/>
          </a:xfrm>
          <a:prstGeom prst="rect">
            <a:avLst/>
          </a:prstGeom>
          <a:solidFill>
            <a:schemeClr val="tx1"/>
          </a:solid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1C097A9-2766-D274-38EA-4D8E904B4057}"/>
              </a:ext>
            </a:extLst>
          </p:cNvPr>
          <p:cNvSpPr/>
          <p:nvPr/>
        </p:nvSpPr>
        <p:spPr>
          <a:xfrm>
            <a:off x="4570412" y="2819400"/>
            <a:ext cx="2895600" cy="1524000"/>
          </a:xfrm>
          <a:prstGeom prst="rect">
            <a:avLst/>
          </a:prstGeom>
          <a:solidFill>
            <a:schemeClr val="tx1"/>
          </a:solid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5907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C18B6-DE33-52B5-B845-71789083E562}"/>
            </a:ext>
          </a:extLst>
        </p:cNvPr>
        <p:cNvGrpSpPr/>
        <p:nvPr/>
      </p:nvGrpSpPr>
      <p:grpSpPr>
        <a:xfrm>
          <a:off x="0" y="0"/>
          <a:ext cx="0" cy="0"/>
          <a:chOff x="0" y="0"/>
          <a:chExt cx="0" cy="0"/>
        </a:xfrm>
      </p:grpSpPr>
      <p:pic>
        <p:nvPicPr>
          <p:cNvPr id="9218" name="Picture 2" descr="So there's an anti MARK OF THE BEAST sign in hell ⸸ : r/Doom">
            <a:extLst>
              <a:ext uri="{FF2B5EF4-FFF2-40B4-BE49-F238E27FC236}">
                <a16:creationId xmlns:a16="http://schemas.microsoft.com/office/drawing/2014/main" id="{3FEB4632-5588-B01A-D17B-2A93721708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4038" y="0"/>
            <a:ext cx="8540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049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17D37-0A91-84C1-1039-953F06DE14EA}"/>
            </a:ext>
          </a:extLst>
        </p:cNvPr>
        <p:cNvGrpSpPr/>
        <p:nvPr/>
      </p:nvGrpSpPr>
      <p:grpSpPr>
        <a:xfrm>
          <a:off x="0" y="0"/>
          <a:ext cx="0" cy="0"/>
          <a:chOff x="0" y="0"/>
          <a:chExt cx="0" cy="0"/>
        </a:xfrm>
      </p:grpSpPr>
      <p:pic>
        <p:nvPicPr>
          <p:cNvPr id="10242" name="Picture 2" descr="Is 666 the mark of the beast?">
            <a:extLst>
              <a:ext uri="{FF2B5EF4-FFF2-40B4-BE49-F238E27FC236}">
                <a16:creationId xmlns:a16="http://schemas.microsoft.com/office/drawing/2014/main" id="{CC58C92C-84BF-54E8-6693-A9C0AE4FE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012" y="0"/>
            <a:ext cx="6831496" cy="6831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502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74F2C-C22D-6006-910F-896DF11193A4}"/>
            </a:ext>
          </a:extLst>
        </p:cNvPr>
        <p:cNvGrpSpPr/>
        <p:nvPr/>
      </p:nvGrpSpPr>
      <p:grpSpPr>
        <a:xfrm>
          <a:off x="0" y="0"/>
          <a:ext cx="0" cy="0"/>
          <a:chOff x="0" y="0"/>
          <a:chExt cx="0" cy="0"/>
        </a:xfrm>
      </p:grpSpPr>
      <p:pic>
        <p:nvPicPr>
          <p:cNvPr id="11268" name="Picture 4" descr="Number Of The Beast Stock Vector by ©SFPater 105145966">
            <a:extLst>
              <a:ext uri="{FF2B5EF4-FFF2-40B4-BE49-F238E27FC236}">
                <a16:creationId xmlns:a16="http://schemas.microsoft.com/office/drawing/2014/main" id="{F6B8D476-8F31-95A0-774E-AFF1BECEA0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7886" y="354013"/>
            <a:ext cx="6019800" cy="60198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a:extLst>
              <a:ext uri="{FF2B5EF4-FFF2-40B4-BE49-F238E27FC236}">
                <a16:creationId xmlns:a16="http://schemas.microsoft.com/office/drawing/2014/main" id="{328D4EBF-3780-D28E-BB03-B588C1A03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4963"/>
            <a:ext cx="60198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9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4A4CA-CEAC-B6B6-1C14-0E71C7E3B4C0}"/>
            </a:ext>
          </a:extLst>
        </p:cNvPr>
        <p:cNvGrpSpPr/>
        <p:nvPr/>
      </p:nvGrpSpPr>
      <p:grpSpPr>
        <a:xfrm>
          <a:off x="0" y="0"/>
          <a:ext cx="0" cy="0"/>
          <a:chOff x="0" y="0"/>
          <a:chExt cx="0" cy="0"/>
        </a:xfrm>
      </p:grpSpPr>
      <p:pic>
        <p:nvPicPr>
          <p:cNvPr id="17410" name="Picture 2" descr="60+ Number Of The Beast Stock Illustrations, Royalty-Free Vector Graphics &amp;  Clip Art - iStock | Devil, Mark of the beast">
            <a:extLst>
              <a:ext uri="{FF2B5EF4-FFF2-40B4-BE49-F238E27FC236}">
                <a16:creationId xmlns:a16="http://schemas.microsoft.com/office/drawing/2014/main" id="{BC8BA09E-553A-57A7-17E4-D1E6A0C212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5412"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877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B5DDE-A37B-9860-E2FF-0F9FC43F5047}"/>
            </a:ext>
          </a:extLst>
        </p:cNvPr>
        <p:cNvGrpSpPr/>
        <p:nvPr/>
      </p:nvGrpSpPr>
      <p:grpSpPr>
        <a:xfrm>
          <a:off x="0" y="0"/>
          <a:ext cx="0" cy="0"/>
          <a:chOff x="0" y="0"/>
          <a:chExt cx="0" cy="0"/>
        </a:xfrm>
      </p:grpSpPr>
      <p:pic>
        <p:nvPicPr>
          <p:cNvPr id="12290" name="Picture 2" descr="Is the COVID Vaccine the MARK OF THE BEAST?">
            <a:extLst>
              <a:ext uri="{FF2B5EF4-FFF2-40B4-BE49-F238E27FC236}">
                <a16:creationId xmlns:a16="http://schemas.microsoft.com/office/drawing/2014/main" id="{AD11E095-B9C7-B5A9-B384-224E5A0A6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465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8ED19-DC80-9304-F47C-96529CE6FA4F}"/>
            </a:ext>
          </a:extLst>
        </p:cNvPr>
        <p:cNvGrpSpPr/>
        <p:nvPr/>
      </p:nvGrpSpPr>
      <p:grpSpPr>
        <a:xfrm>
          <a:off x="0" y="0"/>
          <a:ext cx="0" cy="0"/>
          <a:chOff x="0" y="0"/>
          <a:chExt cx="0" cy="0"/>
        </a:xfrm>
      </p:grpSpPr>
      <p:pic>
        <p:nvPicPr>
          <p:cNvPr id="13314" name="Picture 2" descr="Mark of the Beast meets Vaccine Passports — The Virality Project">
            <a:extLst>
              <a:ext uri="{FF2B5EF4-FFF2-40B4-BE49-F238E27FC236}">
                <a16:creationId xmlns:a16="http://schemas.microsoft.com/office/drawing/2014/main" id="{BD6D5F29-1CB6-3C7E-967E-A0FB8A9A6E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70" t="10891" r="47499"/>
          <a:stretch>
            <a:fillRect/>
          </a:stretch>
        </p:blipFill>
        <p:spPr bwMode="auto">
          <a:xfrm>
            <a:off x="2075259" y="76596"/>
            <a:ext cx="8038306" cy="6704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846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F021A-C2D9-F893-974C-35D5A836982B}"/>
            </a:ext>
          </a:extLst>
        </p:cNvPr>
        <p:cNvGrpSpPr/>
        <p:nvPr/>
      </p:nvGrpSpPr>
      <p:grpSpPr>
        <a:xfrm>
          <a:off x="0" y="0"/>
          <a:ext cx="0" cy="0"/>
          <a:chOff x="0" y="0"/>
          <a:chExt cx="0" cy="0"/>
        </a:xfrm>
      </p:grpSpPr>
      <p:pic>
        <p:nvPicPr>
          <p:cNvPr id="15364" name="Picture 4" descr="The Mark of the Beast Is Already in Your Hand: Your Eyes See It without Seeing It">
            <a:extLst>
              <a:ext uri="{FF2B5EF4-FFF2-40B4-BE49-F238E27FC236}">
                <a16:creationId xmlns:a16="http://schemas.microsoft.com/office/drawing/2014/main" id="{283B07E8-9017-A889-F76E-40DCBFE083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77" b="4186"/>
          <a:stretch>
            <a:fillRect/>
          </a:stretch>
        </p:blipFill>
        <p:spPr bwMode="auto">
          <a:xfrm>
            <a:off x="0" y="-1"/>
            <a:ext cx="4951412"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8A9615C-1CB2-B43B-715F-515EE1D88F7A}"/>
              </a:ext>
            </a:extLst>
          </p:cNvPr>
          <p:cNvSpPr txBox="1"/>
          <p:nvPr/>
        </p:nvSpPr>
        <p:spPr>
          <a:xfrm>
            <a:off x="4951412" y="152400"/>
            <a:ext cx="6934200" cy="6555641"/>
          </a:xfrm>
          <a:prstGeom prst="rect">
            <a:avLst/>
          </a:prstGeom>
          <a:noFill/>
        </p:spPr>
        <p:txBody>
          <a:bodyPr wrap="square">
            <a:spAutoFit/>
          </a:bodyPr>
          <a:lstStyle/>
          <a:p>
            <a:r>
              <a:rPr lang="en-US" sz="3500" b="0" i="0" dirty="0">
                <a:effectLst/>
                <a:latin typeface="Amazon Ember"/>
              </a:rPr>
              <a:t>“Just before the coronavirus became a pandemic, the Lord came to me… He began showing and giving me all the knowledge that he wanted to reveal to the world. The Lord told me to prophesy on his behalf…He showed me its relationship to the virus, the vaccine, and also the cell phones that are in people's right hands. It was given to me, every word … Realize I was the first one that revealed this.”  </a:t>
            </a:r>
            <a:endParaRPr lang="en-US" sz="3500" dirty="0"/>
          </a:p>
        </p:txBody>
      </p:sp>
    </p:spTree>
    <p:extLst>
      <p:ext uri="{BB962C8B-B14F-4D97-AF65-F5344CB8AC3E}">
        <p14:creationId xmlns:p14="http://schemas.microsoft.com/office/powerpoint/2010/main" val="252829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9BD0D-C089-2C36-918A-0F9A9208D3FB}"/>
            </a:ext>
          </a:extLst>
        </p:cNvPr>
        <p:cNvGrpSpPr/>
        <p:nvPr/>
      </p:nvGrpSpPr>
      <p:grpSpPr>
        <a:xfrm>
          <a:off x="0" y="0"/>
          <a:ext cx="0" cy="0"/>
          <a:chOff x="0" y="0"/>
          <a:chExt cx="0" cy="0"/>
        </a:xfrm>
      </p:grpSpPr>
      <p:pic>
        <p:nvPicPr>
          <p:cNvPr id="18434" name="Picture 2" descr="What is the MARK OF THE BEAST?">
            <a:extLst>
              <a:ext uri="{FF2B5EF4-FFF2-40B4-BE49-F238E27FC236}">
                <a16:creationId xmlns:a16="http://schemas.microsoft.com/office/drawing/2014/main" id="{1344D99F-2BE0-104D-271C-877EBB07DF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18"/>
            <a:ext cx="12188439" cy="6858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09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293B8-6AB3-1CAC-FD82-535E2FB85E6B}"/>
            </a:ext>
          </a:extLst>
        </p:cNvPr>
        <p:cNvGrpSpPr/>
        <p:nvPr/>
      </p:nvGrpSpPr>
      <p:grpSpPr>
        <a:xfrm>
          <a:off x="0" y="0"/>
          <a:ext cx="0" cy="0"/>
          <a:chOff x="0" y="0"/>
          <a:chExt cx="0" cy="0"/>
        </a:xfrm>
      </p:grpSpPr>
      <p:pic>
        <p:nvPicPr>
          <p:cNvPr id="32770" name="Picture 2" descr="The Old Testament as Christian Scripture — Baptist Churches of New England">
            <a:extLst>
              <a:ext uri="{FF2B5EF4-FFF2-40B4-BE49-F238E27FC236}">
                <a16:creationId xmlns:a16="http://schemas.microsoft.com/office/drawing/2014/main" id="{B9CE67EC-C1DE-2DFA-6673-2DE6693426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305" b="13734"/>
          <a:stretch>
            <a:fillRect/>
          </a:stretch>
        </p:blipFill>
        <p:spPr bwMode="auto">
          <a:xfrm>
            <a:off x="201612" y="152400"/>
            <a:ext cx="11836399"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77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F92F-6C88-618B-F264-3BDF299046C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709B92-0FC5-2A01-A18F-E5305E99FF72}"/>
              </a:ext>
            </a:extLst>
          </p:cNvPr>
          <p:cNvSpPr>
            <a:spLocks noGrp="1"/>
          </p:cNvSpPr>
          <p:nvPr>
            <p:ph type="title"/>
          </p:nvPr>
        </p:nvSpPr>
        <p:spPr>
          <a:xfrm>
            <a:off x="884487" y="381000"/>
            <a:ext cx="10360501" cy="2895600"/>
          </a:xfrm>
        </p:spPr>
        <p:txBody>
          <a:bodyPr>
            <a:noAutofit/>
          </a:bodyPr>
          <a:lstStyle/>
          <a:p>
            <a:pPr lvl="0"/>
            <a:r>
              <a:rPr lang="en-US" sz="5400" dirty="0"/>
              <a:t>1.  Who will be required to worship the beast and his image, and to receive his mark?</a:t>
            </a:r>
            <a:endParaRPr lang="en-US" sz="177700" dirty="0"/>
          </a:p>
        </p:txBody>
      </p:sp>
      <p:pic>
        <p:nvPicPr>
          <p:cNvPr id="2052" name="Picture 4" descr="213,000+ Question Mark Stock Photos, Pictures &amp; Royalty-Free ...">
            <a:extLst>
              <a:ext uri="{FF2B5EF4-FFF2-40B4-BE49-F238E27FC236}">
                <a16:creationId xmlns:a16="http://schemas.microsoft.com/office/drawing/2014/main" id="{6A2C8438-27C4-90F6-721E-7D4A4F9BC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4D6723-18B5-B2EA-7096-7DF6AC470CCD}"/>
              </a:ext>
            </a:extLst>
          </p:cNvPr>
          <p:cNvSpPr txBox="1"/>
          <p:nvPr/>
        </p:nvSpPr>
        <p:spPr>
          <a:xfrm>
            <a:off x="1065887" y="3429000"/>
            <a:ext cx="6781125" cy="1754326"/>
          </a:xfrm>
          <a:prstGeom prst="rect">
            <a:avLst/>
          </a:prstGeom>
          <a:noFill/>
        </p:spPr>
        <p:txBody>
          <a:bodyPr wrap="square" rtlCol="0">
            <a:spAutoFit/>
          </a:bodyPr>
          <a:lstStyle/>
          <a:p>
            <a:pPr>
              <a:lnSpc>
                <a:spcPct val="90000"/>
              </a:lnSpc>
            </a:pPr>
            <a:r>
              <a:rPr lang="en-US" sz="6000" i="1" dirty="0"/>
              <a:t>Revelation 13:11-12, 15-17</a:t>
            </a:r>
            <a:endParaRPr lang="en-US" sz="16600" dirty="0"/>
          </a:p>
        </p:txBody>
      </p:sp>
    </p:spTree>
    <p:extLst>
      <p:ext uri="{BB962C8B-B14F-4D97-AF65-F5344CB8AC3E}">
        <p14:creationId xmlns:p14="http://schemas.microsoft.com/office/powerpoint/2010/main" val="204273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C1A13-D227-E787-DEFF-42AAE43A288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8E8199D-ECA0-F733-2BD6-1BF76777FE59}"/>
              </a:ext>
            </a:extLst>
          </p:cNvPr>
          <p:cNvSpPr>
            <a:spLocks noGrp="1"/>
          </p:cNvSpPr>
          <p:nvPr>
            <p:ph type="body" sz="half" idx="2"/>
          </p:nvPr>
        </p:nvSpPr>
        <p:spPr>
          <a:xfrm>
            <a:off x="7759699" y="1651000"/>
            <a:ext cx="4114800" cy="4800600"/>
          </a:xfrm>
        </p:spPr>
        <p:txBody>
          <a:bodyPr>
            <a:noAutofit/>
          </a:bodyPr>
          <a:lstStyle/>
          <a:p>
            <a:r>
              <a:rPr lang="en-US" sz="4000" b="1" baseline="30000" dirty="0"/>
              <a:t>11 </a:t>
            </a:r>
            <a:r>
              <a:rPr lang="en-US" sz="4000" dirty="0"/>
              <a:t>And I beheld another beast coming up out of the earth; and he had two horns like a lamb, and he </a:t>
            </a:r>
            <a:r>
              <a:rPr lang="en-US" sz="4000" dirty="0" err="1"/>
              <a:t>spake</a:t>
            </a:r>
            <a:r>
              <a:rPr lang="en-US" sz="4000" dirty="0"/>
              <a:t> as a dragon.</a:t>
            </a:r>
            <a:endParaRPr lang="en-US" sz="7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1AC5ED6-FCFB-4488-FBCF-4EA058502403}"/>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13:11-12, 15-17</a:t>
            </a:r>
            <a:endParaRPr lang="en-US" sz="8000" dirty="0"/>
          </a:p>
        </p:txBody>
      </p:sp>
      <p:pic>
        <p:nvPicPr>
          <p:cNvPr id="1026" name="Picture 2" descr="They Worship the Beast - Elisha's Outcast Eagles">
            <a:extLst>
              <a:ext uri="{FF2B5EF4-FFF2-40B4-BE49-F238E27FC236}">
                <a16:creationId xmlns:a16="http://schemas.microsoft.com/office/drawing/2014/main" id="{AB3ABA4E-F295-715A-0B30-37F56F859FF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0476"/>
          <a:stretch>
            <a:fillRect/>
          </a:stretch>
        </p:blipFill>
        <p:spPr bwMode="auto">
          <a:xfrm>
            <a:off x="150812" y="228600"/>
            <a:ext cx="71628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79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3B94F-6A5E-20FD-C80F-92FFA829A5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7308ED5-5789-991C-97B0-C3DDCF999FEB}"/>
              </a:ext>
            </a:extLst>
          </p:cNvPr>
          <p:cNvSpPr>
            <a:spLocks noGrp="1"/>
          </p:cNvSpPr>
          <p:nvPr>
            <p:ph type="body" sz="half" idx="2"/>
          </p:nvPr>
        </p:nvSpPr>
        <p:spPr>
          <a:xfrm>
            <a:off x="7759699" y="1651000"/>
            <a:ext cx="4114800" cy="4800600"/>
          </a:xfrm>
        </p:spPr>
        <p:txBody>
          <a:bodyPr>
            <a:noAutofit/>
          </a:bodyPr>
          <a:lstStyle/>
          <a:p>
            <a:r>
              <a:rPr lang="en-US" sz="3200" b="1" baseline="30000" dirty="0"/>
              <a:t>12 </a:t>
            </a:r>
            <a:r>
              <a:rPr lang="en-US" sz="3200" dirty="0"/>
              <a:t>And he </a:t>
            </a:r>
            <a:r>
              <a:rPr lang="en-US" sz="3200" dirty="0" err="1"/>
              <a:t>exerciseth</a:t>
            </a:r>
            <a:r>
              <a:rPr lang="en-US" sz="3200" dirty="0"/>
              <a:t> all the power of the first beast before him, and </a:t>
            </a:r>
            <a:r>
              <a:rPr lang="en-US" sz="3200" dirty="0" err="1"/>
              <a:t>causeth</a:t>
            </a:r>
            <a:r>
              <a:rPr lang="en-US" sz="3200" dirty="0"/>
              <a:t> the earth and them which dwell therein to worship the first beast, whose deadly wound was healed.</a:t>
            </a:r>
            <a:endParaRPr lang="en-US" sz="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43E78E3-914E-7730-4AD9-17CD18143552}"/>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13:11-12, 15-17</a:t>
            </a:r>
            <a:endParaRPr lang="en-US" sz="8000" dirty="0"/>
          </a:p>
        </p:txBody>
      </p:sp>
      <p:pic>
        <p:nvPicPr>
          <p:cNvPr id="2050" name="Picture 2" descr="What does the ten horns, ten crowns &amp; seven heads represent in Revelation?">
            <a:extLst>
              <a:ext uri="{FF2B5EF4-FFF2-40B4-BE49-F238E27FC236}">
                <a16:creationId xmlns:a16="http://schemas.microsoft.com/office/drawing/2014/main" id="{9F1C2E88-A35E-D40A-39F1-95F1134CD4B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6612" y="329992"/>
            <a:ext cx="5907484" cy="6198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17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93C0D-017E-4509-5B41-EB76B5DF69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4A5A45-BD52-825A-9803-8E81DFF90D2B}"/>
              </a:ext>
            </a:extLst>
          </p:cNvPr>
          <p:cNvSpPr>
            <a:spLocks noGrp="1"/>
          </p:cNvSpPr>
          <p:nvPr>
            <p:ph type="body" sz="half" idx="2"/>
          </p:nvPr>
        </p:nvSpPr>
        <p:spPr>
          <a:xfrm>
            <a:off x="7759699" y="1651000"/>
            <a:ext cx="4114800" cy="4800600"/>
          </a:xfrm>
        </p:spPr>
        <p:txBody>
          <a:bodyPr>
            <a:noAutofit/>
          </a:bodyPr>
          <a:lstStyle/>
          <a:p>
            <a:r>
              <a:rPr lang="en-US" sz="3200" b="1" baseline="30000" dirty="0"/>
              <a:t>15 </a:t>
            </a:r>
            <a:r>
              <a:rPr lang="en-US" sz="3200" dirty="0"/>
              <a:t>And he had power to give life unto the image of the beast, that the image of the beast should both speak, and cause that as many as would not worship the image of the beast should be killed.</a:t>
            </a:r>
            <a:endParaRPr lang="en-US" sz="6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B32ECA8-57D0-C8AA-D5F5-2FF3C007AD2F}"/>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13:11-12, 15-17</a:t>
            </a:r>
            <a:endParaRPr lang="en-US" sz="8000" dirty="0"/>
          </a:p>
        </p:txBody>
      </p:sp>
      <p:pic>
        <p:nvPicPr>
          <p:cNvPr id="3074" name="Picture 2" descr="The False Prophet in Revelation 13 – Ministry of Deception">
            <a:extLst>
              <a:ext uri="{FF2B5EF4-FFF2-40B4-BE49-F238E27FC236}">
                <a16:creationId xmlns:a16="http://schemas.microsoft.com/office/drawing/2014/main" id="{1D8F638D-0392-B2E7-F9AB-47E20F5216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028700"/>
            <a:ext cx="7645400"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50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B14DA-8A45-EADA-5DC4-5B58EF6719EA}"/>
            </a:ext>
          </a:extLst>
        </p:cNvPr>
        <p:cNvGrpSpPr/>
        <p:nvPr/>
      </p:nvGrpSpPr>
      <p:grpSpPr>
        <a:xfrm>
          <a:off x="0" y="0"/>
          <a:ext cx="0" cy="0"/>
          <a:chOff x="0" y="0"/>
          <a:chExt cx="0" cy="0"/>
        </a:xfrm>
      </p:grpSpPr>
      <p:pic>
        <p:nvPicPr>
          <p:cNvPr id="2050" name="Picture 2" descr="I know the Minnesota iceman was proven to be a hoax,but isn't it still a  really cool display piece? Also,to anyone who's seen a bigfoot,how accurate  is he? : r/bigfoot">
            <a:extLst>
              <a:ext uri="{FF2B5EF4-FFF2-40B4-BE49-F238E27FC236}">
                <a16:creationId xmlns:a16="http://schemas.microsoft.com/office/drawing/2014/main" id="{12EB91F4-1EAA-BA19-D01C-CD5784979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853933" y="-2665413"/>
            <a:ext cx="6480957" cy="12188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7569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3EEA4-FC12-89B8-CECD-AFC313A3B15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5044047-BDA7-88F4-618B-A7025296C686}"/>
              </a:ext>
            </a:extLst>
          </p:cNvPr>
          <p:cNvSpPr>
            <a:spLocks noGrp="1"/>
          </p:cNvSpPr>
          <p:nvPr>
            <p:ph type="body" sz="half" idx="2"/>
          </p:nvPr>
        </p:nvSpPr>
        <p:spPr>
          <a:xfrm>
            <a:off x="7759699" y="1651000"/>
            <a:ext cx="4114800" cy="4800600"/>
          </a:xfrm>
        </p:spPr>
        <p:txBody>
          <a:bodyPr>
            <a:noAutofit/>
          </a:bodyPr>
          <a:lstStyle/>
          <a:p>
            <a:r>
              <a:rPr lang="en-US" sz="3800" b="1" baseline="30000" dirty="0"/>
              <a:t>16 </a:t>
            </a:r>
            <a:r>
              <a:rPr lang="en-US" sz="3800" dirty="0"/>
              <a:t>And he </a:t>
            </a:r>
            <a:r>
              <a:rPr lang="en-US" sz="3800" dirty="0" err="1"/>
              <a:t>causeth</a:t>
            </a:r>
            <a:r>
              <a:rPr lang="en-US" sz="3800" dirty="0"/>
              <a:t> all, both small and great, rich and poor, free and bond, to receive a mark in their right hand, or in their foreheads:</a:t>
            </a:r>
            <a:endParaRPr lang="en-US" sz="3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AE138AB-A46A-8757-E078-5EB96E466BCF}"/>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13:11-12, 15-17</a:t>
            </a:r>
            <a:endParaRPr lang="en-US" sz="8000" dirty="0"/>
          </a:p>
        </p:txBody>
      </p:sp>
      <p:pic>
        <p:nvPicPr>
          <p:cNvPr id="4098" name="Picture 2" descr="The Mark of the Beast - Amazing Facts with Doug Batchelor - Watch Christian  Video, TV">
            <a:extLst>
              <a:ext uri="{FF2B5EF4-FFF2-40B4-BE49-F238E27FC236}">
                <a16:creationId xmlns:a16="http://schemas.microsoft.com/office/drawing/2014/main" id="{C679C3C3-A11B-B0E4-ADAE-C2C4D32DFB1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2790" t="8845" r="6653" b="16879"/>
          <a:stretch>
            <a:fillRect/>
          </a:stretch>
        </p:blipFill>
        <p:spPr bwMode="auto">
          <a:xfrm>
            <a:off x="608012" y="172043"/>
            <a:ext cx="6313486" cy="6513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93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E7D62-6CD4-E056-6F03-BCEFA6EA4D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7958651-B11C-F279-B1CB-D7BE336494A2}"/>
              </a:ext>
            </a:extLst>
          </p:cNvPr>
          <p:cNvSpPr>
            <a:spLocks noGrp="1"/>
          </p:cNvSpPr>
          <p:nvPr>
            <p:ph type="body" sz="half" idx="2"/>
          </p:nvPr>
        </p:nvSpPr>
        <p:spPr>
          <a:xfrm>
            <a:off x="7759699" y="1651000"/>
            <a:ext cx="4114800" cy="4800600"/>
          </a:xfrm>
        </p:spPr>
        <p:txBody>
          <a:bodyPr>
            <a:noAutofit/>
          </a:bodyPr>
          <a:lstStyle/>
          <a:p>
            <a:r>
              <a:rPr lang="en-US" sz="4000" b="1" baseline="30000" dirty="0"/>
              <a:t>17 </a:t>
            </a:r>
            <a:r>
              <a:rPr lang="en-US" sz="4000" dirty="0"/>
              <a:t>And that no man might buy or sell, save he that had the mark, or the name of the beast, or the number of his name.</a:t>
            </a:r>
            <a:endParaRPr lang="en-US" sz="19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051F7DB-9413-2D8D-0682-EB5373022959}"/>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13:11-12, 15-17</a:t>
            </a:r>
            <a:endParaRPr lang="en-US" sz="8000" dirty="0"/>
          </a:p>
        </p:txBody>
      </p:sp>
      <p:pic>
        <p:nvPicPr>
          <p:cNvPr id="5122" name="Picture 2" descr="THE MARK OF THE BEAST 666">
            <a:extLst>
              <a:ext uri="{FF2B5EF4-FFF2-40B4-BE49-F238E27FC236}">
                <a16:creationId xmlns:a16="http://schemas.microsoft.com/office/drawing/2014/main" id="{2228E2E2-E31C-24DB-AAD4-CBE36919B12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891" y="1181100"/>
            <a:ext cx="7147817"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864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6B0C7-F8E5-FB85-B689-EFE74731D27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C42B90E-E783-FC55-F9B7-60F51F9827AC}"/>
              </a:ext>
            </a:extLst>
          </p:cNvPr>
          <p:cNvSpPr>
            <a:spLocks noGrp="1"/>
          </p:cNvSpPr>
          <p:nvPr>
            <p:ph type="title"/>
          </p:nvPr>
        </p:nvSpPr>
        <p:spPr>
          <a:xfrm>
            <a:off x="884487" y="381000"/>
            <a:ext cx="10360501" cy="2895600"/>
          </a:xfrm>
        </p:spPr>
        <p:txBody>
          <a:bodyPr>
            <a:noAutofit/>
          </a:bodyPr>
          <a:lstStyle/>
          <a:p>
            <a:pPr lvl="0"/>
            <a:r>
              <a:rPr lang="en-US" sz="6600" dirty="0"/>
              <a:t>2. In opposition to this what does the Third Angel’s Message say?</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3E997107-E459-5681-DD9F-3987D9CD0F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D68C1B5-EF50-3F84-77D0-0E6F830DFEF8}"/>
              </a:ext>
            </a:extLst>
          </p:cNvPr>
          <p:cNvSpPr txBox="1"/>
          <p:nvPr/>
        </p:nvSpPr>
        <p:spPr>
          <a:xfrm>
            <a:off x="1065887" y="3429000"/>
            <a:ext cx="6781125" cy="923330"/>
          </a:xfrm>
          <a:prstGeom prst="rect">
            <a:avLst/>
          </a:prstGeom>
          <a:noFill/>
        </p:spPr>
        <p:txBody>
          <a:bodyPr wrap="square" rtlCol="0">
            <a:spAutoFit/>
          </a:bodyPr>
          <a:lstStyle/>
          <a:p>
            <a:pPr>
              <a:lnSpc>
                <a:spcPct val="90000"/>
              </a:lnSpc>
            </a:pPr>
            <a:r>
              <a:rPr lang="en-US" sz="6000" i="1" dirty="0"/>
              <a:t>Revelation 14:9, 10</a:t>
            </a:r>
            <a:endParaRPr lang="en-US" sz="16600" dirty="0"/>
          </a:p>
        </p:txBody>
      </p:sp>
    </p:spTree>
    <p:extLst>
      <p:ext uri="{BB962C8B-B14F-4D97-AF65-F5344CB8AC3E}">
        <p14:creationId xmlns:p14="http://schemas.microsoft.com/office/powerpoint/2010/main" val="626026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D26FC-02CE-2AA1-8D8E-1A8267980A3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A986D22-F673-9C38-2ACD-475A3F5C19FD}"/>
              </a:ext>
            </a:extLst>
          </p:cNvPr>
          <p:cNvSpPr>
            <a:spLocks noGrp="1"/>
          </p:cNvSpPr>
          <p:nvPr>
            <p:ph type="body" sz="half" idx="2"/>
          </p:nvPr>
        </p:nvSpPr>
        <p:spPr>
          <a:xfrm>
            <a:off x="7759699" y="1651000"/>
            <a:ext cx="4114800" cy="4800600"/>
          </a:xfrm>
        </p:spPr>
        <p:txBody>
          <a:bodyPr>
            <a:noAutofit/>
          </a:bodyPr>
          <a:lstStyle/>
          <a:p>
            <a:r>
              <a:rPr lang="en-US" sz="3400" b="1" baseline="30000" dirty="0"/>
              <a:t>9 </a:t>
            </a:r>
            <a:r>
              <a:rPr lang="en-US" sz="3400" dirty="0"/>
              <a:t>And the third angel followed them, saying with a loud voice, If any man worship the beast and his image, and receive his mark in his forehead, or in his hand,</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C88F6BF-573E-0204-EDB7-C0A5CEED01D8}"/>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14:9-10</a:t>
            </a:r>
            <a:endParaRPr lang="en-US" sz="8000" dirty="0"/>
          </a:p>
        </p:txBody>
      </p:sp>
      <p:pic>
        <p:nvPicPr>
          <p:cNvPr id="6146" name="Picture 2" descr="Where in the Bible is 666 Mark of the Beast?">
            <a:extLst>
              <a:ext uri="{FF2B5EF4-FFF2-40B4-BE49-F238E27FC236}">
                <a16:creationId xmlns:a16="http://schemas.microsoft.com/office/drawing/2014/main" id="{C05EEBCA-DD2E-E2EA-66AF-23BBDD79008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237" t="-194" r="21585" b="194"/>
          <a:stretch>
            <a:fillRect/>
          </a:stretch>
        </p:blipFill>
        <p:spPr bwMode="auto">
          <a:xfrm>
            <a:off x="285387" y="203616"/>
            <a:ext cx="7104426" cy="6425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354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9E58A-F539-DC3A-9025-1FF7D70B8AB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08A72E3-48C6-F66E-8CB3-00FE308C5994}"/>
              </a:ext>
            </a:extLst>
          </p:cNvPr>
          <p:cNvSpPr>
            <a:spLocks noGrp="1"/>
          </p:cNvSpPr>
          <p:nvPr>
            <p:ph type="body" sz="half" idx="2"/>
          </p:nvPr>
        </p:nvSpPr>
        <p:spPr>
          <a:xfrm>
            <a:off x="7759699" y="1651000"/>
            <a:ext cx="4114800" cy="4800600"/>
          </a:xfrm>
        </p:spPr>
        <p:txBody>
          <a:bodyPr>
            <a:noAutofit/>
          </a:bodyPr>
          <a:lstStyle/>
          <a:p>
            <a:r>
              <a:rPr lang="en-US" sz="3000" b="1" baseline="30000" dirty="0"/>
              <a:t>10 </a:t>
            </a:r>
            <a:r>
              <a:rPr lang="en-US" sz="3000" dirty="0"/>
              <a:t>The same shall drink of the wine of the wrath of God, which is poured out without mixture into the cup of his indignation; and he shall be tormented with fire and brimstone in the presence of the holy angels, and in the presence of the Lamb:</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9EA2E60-010C-02A5-42EF-0329E46FB7EF}"/>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14:9-10</a:t>
            </a:r>
            <a:endParaRPr lang="en-US" sz="8000" dirty="0"/>
          </a:p>
        </p:txBody>
      </p:sp>
      <p:pic>
        <p:nvPicPr>
          <p:cNvPr id="7170" name="Picture 2" descr="Story 168: Passion Week: The Seventh Woe — His Glory In Our Story">
            <a:extLst>
              <a:ext uri="{FF2B5EF4-FFF2-40B4-BE49-F238E27FC236}">
                <a16:creationId xmlns:a16="http://schemas.microsoft.com/office/drawing/2014/main" id="{1010DDF2-BEA7-8C98-3246-B9BD220E6E3D}"/>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1012" y="310094"/>
            <a:ext cx="3870774" cy="6237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814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A61C4-A7AC-24F1-26B5-5FB9880794D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33BF1B4-CFA8-BED7-08A8-FB405CEBBB8A}"/>
              </a:ext>
            </a:extLst>
          </p:cNvPr>
          <p:cNvSpPr>
            <a:spLocks noGrp="1"/>
          </p:cNvSpPr>
          <p:nvPr>
            <p:ph type="title"/>
          </p:nvPr>
        </p:nvSpPr>
        <p:spPr>
          <a:xfrm>
            <a:off x="884487" y="381000"/>
            <a:ext cx="10360501" cy="2895600"/>
          </a:xfrm>
        </p:spPr>
        <p:txBody>
          <a:bodyPr>
            <a:noAutofit/>
          </a:bodyPr>
          <a:lstStyle/>
          <a:p>
            <a:pPr lvl="0"/>
            <a:r>
              <a:rPr lang="en-US" sz="6000" dirty="0"/>
              <a:t>3. What are those led to do, who heed the voice of this message?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F5558B16-5CEE-17B4-3183-D1B126964C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5E031BF-732C-9D17-94AC-48B987DFE18A}"/>
              </a:ext>
            </a:extLst>
          </p:cNvPr>
          <p:cNvSpPr txBox="1"/>
          <p:nvPr/>
        </p:nvSpPr>
        <p:spPr>
          <a:xfrm>
            <a:off x="1065887" y="3429000"/>
            <a:ext cx="6781125" cy="923330"/>
          </a:xfrm>
          <a:prstGeom prst="rect">
            <a:avLst/>
          </a:prstGeom>
          <a:noFill/>
        </p:spPr>
        <p:txBody>
          <a:bodyPr wrap="square" rtlCol="0">
            <a:spAutoFit/>
          </a:bodyPr>
          <a:lstStyle/>
          <a:p>
            <a:pPr>
              <a:lnSpc>
                <a:spcPct val="90000"/>
              </a:lnSpc>
            </a:pPr>
            <a:r>
              <a:rPr lang="en-US" sz="6000" i="1" dirty="0"/>
              <a:t>Revelation 14:12</a:t>
            </a:r>
            <a:endParaRPr lang="en-US" sz="16600" dirty="0"/>
          </a:p>
        </p:txBody>
      </p:sp>
    </p:spTree>
    <p:extLst>
      <p:ext uri="{BB962C8B-B14F-4D97-AF65-F5344CB8AC3E}">
        <p14:creationId xmlns:p14="http://schemas.microsoft.com/office/powerpoint/2010/main" val="388390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C9DA6-3AA0-2A2C-F27A-67E7858CB2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F72753C-B489-938E-346B-F7A3243DBC90}"/>
              </a:ext>
            </a:extLst>
          </p:cNvPr>
          <p:cNvSpPr>
            <a:spLocks noGrp="1"/>
          </p:cNvSpPr>
          <p:nvPr>
            <p:ph type="body" sz="half" idx="2"/>
          </p:nvPr>
        </p:nvSpPr>
        <p:spPr>
          <a:xfrm>
            <a:off x="7759699" y="1651000"/>
            <a:ext cx="4114800" cy="4800600"/>
          </a:xfrm>
        </p:spPr>
        <p:txBody>
          <a:bodyPr>
            <a:noAutofit/>
          </a:bodyPr>
          <a:lstStyle/>
          <a:p>
            <a:r>
              <a:rPr lang="en-US" sz="4000" b="1" baseline="30000" dirty="0"/>
              <a:t>12 </a:t>
            </a:r>
            <a:r>
              <a:rPr lang="en-US" sz="4000" dirty="0"/>
              <a:t>Here is the patience of the saints: here are they that keep the commandments of God, and the faith of Jesus.</a:t>
            </a:r>
            <a:endParaRPr lang="en-US" sz="4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8E421CB-B837-C4FE-A3DE-188EB1AE4207}"/>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14:12</a:t>
            </a:r>
            <a:endParaRPr lang="en-US" sz="8000" dirty="0"/>
          </a:p>
        </p:txBody>
      </p:sp>
      <p:pic>
        <p:nvPicPr>
          <p:cNvPr id="8194" name="Picture 2" descr="Some say the Ten Commandments were only for the Jews or just for Old  Testament times. Others dismiss them because they want to avoid the Fourth  Commandment. Yet the Sabbath is all">
            <a:extLst>
              <a:ext uri="{FF2B5EF4-FFF2-40B4-BE49-F238E27FC236}">
                <a16:creationId xmlns:a16="http://schemas.microsoft.com/office/drawing/2014/main" id="{C7FC88B2-392C-0006-AF73-966DC9522FE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743" t="14015" r="21200" b="6614"/>
          <a:stretch>
            <a:fillRect/>
          </a:stretch>
        </p:blipFill>
        <p:spPr bwMode="auto">
          <a:xfrm>
            <a:off x="221455" y="197370"/>
            <a:ext cx="7092158"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25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6CBA3-249B-E603-A9AC-FAC09D6D09C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9902F3D-E213-80DE-7AAE-9D695CE30EB8}"/>
              </a:ext>
            </a:extLst>
          </p:cNvPr>
          <p:cNvSpPr>
            <a:spLocks noGrp="1"/>
          </p:cNvSpPr>
          <p:nvPr>
            <p:ph type="title"/>
          </p:nvPr>
        </p:nvSpPr>
        <p:spPr>
          <a:xfrm>
            <a:off x="914161" y="770930"/>
            <a:ext cx="10360501" cy="1066800"/>
          </a:xfrm>
        </p:spPr>
        <p:txBody>
          <a:bodyPr>
            <a:noAutofit/>
          </a:bodyPr>
          <a:lstStyle/>
          <a:p>
            <a:pPr lvl="0"/>
            <a:r>
              <a:rPr lang="en-US" sz="6600" dirty="0"/>
              <a:t>4. What does this show?</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7EE35C57-5372-4199-0A74-3D19D2CAA0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4B05BDC-6080-CD34-D926-CDCFD21D78AE}"/>
              </a:ext>
            </a:extLst>
          </p:cNvPr>
          <p:cNvSpPr txBox="1"/>
          <p:nvPr/>
        </p:nvSpPr>
        <p:spPr>
          <a:xfrm>
            <a:off x="914161" y="2133600"/>
            <a:ext cx="7390051" cy="3748719"/>
          </a:xfrm>
          <a:prstGeom prst="rect">
            <a:avLst/>
          </a:prstGeom>
          <a:noFill/>
        </p:spPr>
        <p:txBody>
          <a:bodyPr wrap="square" rtlCol="0">
            <a:spAutoFit/>
          </a:bodyPr>
          <a:lstStyle/>
          <a:p>
            <a:pPr>
              <a:lnSpc>
                <a:spcPct val="90000"/>
              </a:lnSpc>
            </a:pPr>
            <a:r>
              <a:rPr lang="en-US" sz="4400" b="1" dirty="0"/>
              <a:t>Answer:</a:t>
            </a:r>
            <a:r>
              <a:rPr lang="en-US" sz="4400" dirty="0"/>
              <a:t> That the powers spoken of in </a:t>
            </a:r>
            <a:r>
              <a:rPr lang="en-US" sz="4400" i="1" dirty="0"/>
              <a:t>Revelation 13:12–17</a:t>
            </a:r>
            <a:r>
              <a:rPr lang="en-US" sz="4400" dirty="0"/>
              <a:t> will put forth all their strength to compel men to do something that is contrary to the commandments of God.</a:t>
            </a:r>
            <a:endParaRPr lang="en-US" sz="41300" dirty="0"/>
          </a:p>
        </p:txBody>
      </p:sp>
    </p:spTree>
    <p:extLst>
      <p:ext uri="{BB962C8B-B14F-4D97-AF65-F5344CB8AC3E}">
        <p14:creationId xmlns:p14="http://schemas.microsoft.com/office/powerpoint/2010/main" val="183120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AA59F-423A-640B-669B-2326A7D9DB5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F477AFA-7F51-EE54-C505-2076C62B09F6}"/>
              </a:ext>
            </a:extLst>
          </p:cNvPr>
          <p:cNvSpPr>
            <a:spLocks noGrp="1"/>
          </p:cNvSpPr>
          <p:nvPr>
            <p:ph type="title"/>
          </p:nvPr>
        </p:nvSpPr>
        <p:spPr>
          <a:xfrm>
            <a:off x="914161" y="770930"/>
            <a:ext cx="10360501" cy="2658070"/>
          </a:xfrm>
        </p:spPr>
        <p:txBody>
          <a:bodyPr>
            <a:noAutofit/>
          </a:bodyPr>
          <a:lstStyle/>
          <a:p>
            <a:pPr lvl="0"/>
            <a:r>
              <a:rPr lang="en-US" sz="4400" dirty="0"/>
              <a:t>5. What have we found was the principal object of the Papacy, in the fourth century? and what is the purpose of the Protestantism of to-day?</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7E8130F2-4EFE-8FE2-71DE-F982ACE86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F7AC207-BCFB-60AF-9B11-97DD59261DCB}"/>
              </a:ext>
            </a:extLst>
          </p:cNvPr>
          <p:cNvSpPr txBox="1"/>
          <p:nvPr/>
        </p:nvSpPr>
        <p:spPr>
          <a:xfrm>
            <a:off x="914161" y="3646014"/>
            <a:ext cx="7390051" cy="2529923"/>
          </a:xfrm>
          <a:prstGeom prst="rect">
            <a:avLst/>
          </a:prstGeom>
          <a:noFill/>
        </p:spPr>
        <p:txBody>
          <a:bodyPr wrap="square" rtlCol="0">
            <a:spAutoFit/>
          </a:bodyPr>
          <a:lstStyle/>
          <a:p>
            <a:pPr>
              <a:lnSpc>
                <a:spcPct val="90000"/>
              </a:lnSpc>
            </a:pPr>
            <a:r>
              <a:rPr lang="en-US" sz="4400" b="1" dirty="0"/>
              <a:t>Answer:</a:t>
            </a:r>
            <a:r>
              <a:rPr lang="en-US" sz="4400" dirty="0"/>
              <a:t> To use the power of the State to compel all people to keep Sunday as the Lord’s day, or Christian Sabbath.</a:t>
            </a:r>
            <a:endParaRPr lang="en-US" sz="102800" dirty="0"/>
          </a:p>
        </p:txBody>
      </p:sp>
    </p:spTree>
    <p:extLst>
      <p:ext uri="{BB962C8B-B14F-4D97-AF65-F5344CB8AC3E}">
        <p14:creationId xmlns:p14="http://schemas.microsoft.com/office/powerpoint/2010/main" val="37513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5488A-5D00-54E7-5CC8-96B6FEBAE84B}"/>
              </a:ext>
            </a:extLst>
          </p:cNvPr>
          <p:cNvSpPr>
            <a:spLocks noGrp="1"/>
          </p:cNvSpPr>
          <p:nvPr>
            <p:ph type="title"/>
          </p:nvPr>
        </p:nvSpPr>
        <p:spPr>
          <a:xfrm>
            <a:off x="914162" y="482600"/>
            <a:ext cx="10360501" cy="801404"/>
          </a:xfrm>
        </p:spPr>
        <p:txBody>
          <a:bodyPr>
            <a:normAutofit fontScale="90000"/>
          </a:bodyPr>
          <a:lstStyle/>
          <a:p>
            <a:r>
              <a:rPr lang="en-US" sz="6000" dirty="0"/>
              <a:t>Recalling Lessons 6-9</a:t>
            </a:r>
          </a:p>
        </p:txBody>
      </p:sp>
      <p:sp>
        <p:nvSpPr>
          <p:cNvPr id="4" name="Rectangle 1">
            <a:extLst>
              <a:ext uri="{FF2B5EF4-FFF2-40B4-BE49-F238E27FC236}">
                <a16:creationId xmlns:a16="http://schemas.microsoft.com/office/drawing/2014/main" id="{C78AFAB4-914C-56AA-7558-CF592C9D408D}"/>
              </a:ext>
            </a:extLst>
          </p:cNvPr>
          <p:cNvSpPr>
            <a:spLocks noGrp="1" noChangeArrowheads="1"/>
          </p:cNvSpPr>
          <p:nvPr>
            <p:ph idx="1"/>
          </p:nvPr>
        </p:nvSpPr>
        <p:spPr bwMode="auto">
          <a:xfrm>
            <a:off x="914161" y="1455464"/>
            <a:ext cx="10360501" cy="4901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US" sz="3600" b="1" dirty="0"/>
              <a:t>1. The Papacy developed through union of church and state.</a:t>
            </a:r>
            <a:endParaRPr lang="en-US" sz="3600" dirty="0"/>
          </a:p>
          <a:p>
            <a:r>
              <a:rPr lang="en-US" sz="3600" dirty="0"/>
              <a:t>Church leaders sought to use civil power to enforce religious practice.</a:t>
            </a:r>
          </a:p>
          <a:p>
            <a:pPr marL="0" indent="0">
              <a:buNone/>
            </a:pPr>
            <a:r>
              <a:rPr lang="en-US" sz="3600" b="1" dirty="0"/>
              <a:t>2. The main religious issue they pushed the state to enforce was Sunday.</a:t>
            </a:r>
            <a:endParaRPr lang="en-US" sz="3600" dirty="0"/>
          </a:p>
          <a:p>
            <a:r>
              <a:rPr lang="en-US" sz="3600" dirty="0"/>
              <a:t>Constantine’s Sunday law (A.D. 321)</a:t>
            </a:r>
          </a:p>
          <a:p>
            <a:r>
              <a:rPr lang="en-US" sz="3600" dirty="0"/>
              <a:t>Later church councils and laws strengthened it.</a:t>
            </a:r>
          </a:p>
        </p:txBody>
      </p:sp>
    </p:spTree>
    <p:extLst>
      <p:ext uri="{BB962C8B-B14F-4D97-AF65-F5344CB8AC3E}">
        <p14:creationId xmlns:p14="http://schemas.microsoft.com/office/powerpoint/2010/main" val="178064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6829E-0738-01D8-6290-D4454B590900}"/>
            </a:ext>
          </a:extLst>
        </p:cNvPr>
        <p:cNvGrpSpPr/>
        <p:nvPr/>
      </p:nvGrpSpPr>
      <p:grpSpPr>
        <a:xfrm>
          <a:off x="0" y="0"/>
          <a:ext cx="0" cy="0"/>
          <a:chOff x="0" y="0"/>
          <a:chExt cx="0" cy="0"/>
        </a:xfrm>
      </p:grpSpPr>
      <p:pic>
        <p:nvPicPr>
          <p:cNvPr id="1026" name="Picture 2" descr="The Strange Case of the Minnesota Iceman, Part 1 — Tetrapod Zoology">
            <a:extLst>
              <a:ext uri="{FF2B5EF4-FFF2-40B4-BE49-F238E27FC236}">
                <a16:creationId xmlns:a16="http://schemas.microsoft.com/office/drawing/2014/main" id="{28607DCE-7891-4EF1-50FD-19A146AA85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4388" y="0"/>
            <a:ext cx="80200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1081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77DC9-D181-EF14-CF78-B9FD9DCBA9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627DD9-A8B8-0A1B-2833-9178378F53F3}"/>
              </a:ext>
            </a:extLst>
          </p:cNvPr>
          <p:cNvSpPr>
            <a:spLocks noGrp="1"/>
          </p:cNvSpPr>
          <p:nvPr>
            <p:ph type="title"/>
          </p:nvPr>
        </p:nvSpPr>
        <p:spPr>
          <a:xfrm>
            <a:off x="914162" y="482600"/>
            <a:ext cx="10360501" cy="801404"/>
          </a:xfrm>
        </p:spPr>
        <p:txBody>
          <a:bodyPr>
            <a:normAutofit fontScale="90000"/>
          </a:bodyPr>
          <a:lstStyle/>
          <a:p>
            <a:r>
              <a:rPr lang="en-US" sz="6000" dirty="0"/>
              <a:t>Recalling Lessons 6-9</a:t>
            </a:r>
          </a:p>
        </p:txBody>
      </p:sp>
      <p:sp>
        <p:nvSpPr>
          <p:cNvPr id="4" name="Rectangle 1">
            <a:extLst>
              <a:ext uri="{FF2B5EF4-FFF2-40B4-BE49-F238E27FC236}">
                <a16:creationId xmlns:a16="http://schemas.microsoft.com/office/drawing/2014/main" id="{8DBAA633-65C8-32B2-C88D-A6596F34A7F3}"/>
              </a:ext>
            </a:extLst>
          </p:cNvPr>
          <p:cNvSpPr>
            <a:spLocks noGrp="1" noChangeArrowheads="1"/>
          </p:cNvSpPr>
          <p:nvPr>
            <p:ph idx="1"/>
          </p:nvPr>
        </p:nvSpPr>
        <p:spPr bwMode="auto">
          <a:xfrm>
            <a:off x="934530" y="1466885"/>
            <a:ext cx="10360501" cy="4696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US" sz="3600" b="1" dirty="0"/>
              <a:t>3. There have been similar movements in “modern” Protestantism:</a:t>
            </a:r>
          </a:p>
          <a:p>
            <a:r>
              <a:rPr lang="en-US" sz="3600" dirty="0"/>
              <a:t>The National Reform Movement of 1888 and 1889  is a compelling example, but not the only one!  </a:t>
            </a:r>
            <a:endParaRPr lang="en-US" sz="3600" b="1" dirty="0"/>
          </a:p>
          <a:p>
            <a:pPr marL="0" indent="0">
              <a:buNone/>
            </a:pPr>
            <a:r>
              <a:rPr lang="en-US" sz="3600" b="1" dirty="0"/>
              <a:t>4. A key object of Papal policy (as well as policy of what will become the Image of the Beast) is:</a:t>
            </a:r>
            <a:endParaRPr lang="en-US" sz="3600" dirty="0"/>
          </a:p>
          <a:p>
            <a:r>
              <a:rPr lang="en-US" sz="3600" dirty="0"/>
              <a:t>Using civil power to compel religious observance—especially Sunday.</a:t>
            </a:r>
          </a:p>
        </p:txBody>
      </p:sp>
    </p:spTree>
    <p:extLst>
      <p:ext uri="{BB962C8B-B14F-4D97-AF65-F5344CB8AC3E}">
        <p14:creationId xmlns:p14="http://schemas.microsoft.com/office/powerpoint/2010/main" val="112006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20DD1-EBD4-F2F2-7A53-01AE9D5CCA7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D7EF494-0C35-A0D1-5435-B616F73BB71A}"/>
              </a:ext>
            </a:extLst>
          </p:cNvPr>
          <p:cNvSpPr>
            <a:spLocks noGrp="1"/>
          </p:cNvSpPr>
          <p:nvPr>
            <p:ph type="title"/>
          </p:nvPr>
        </p:nvSpPr>
        <p:spPr>
          <a:xfrm>
            <a:off x="914161" y="770930"/>
            <a:ext cx="10360501" cy="1743670"/>
          </a:xfrm>
        </p:spPr>
        <p:txBody>
          <a:bodyPr>
            <a:noAutofit/>
          </a:bodyPr>
          <a:lstStyle/>
          <a:p>
            <a:pPr lvl="0"/>
            <a:r>
              <a:rPr lang="en-US" sz="7200" dirty="0"/>
              <a:t>6. Of what day is Christ the Lord?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B5851ECB-807D-CC7A-8D8A-9B5233E60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69AE660-23D0-7C87-624E-AC97F7E048EB}"/>
              </a:ext>
            </a:extLst>
          </p:cNvPr>
          <p:cNvSpPr txBox="1"/>
          <p:nvPr/>
        </p:nvSpPr>
        <p:spPr>
          <a:xfrm>
            <a:off x="914161" y="2743200"/>
            <a:ext cx="7390051" cy="1200329"/>
          </a:xfrm>
          <a:prstGeom prst="rect">
            <a:avLst/>
          </a:prstGeom>
          <a:noFill/>
        </p:spPr>
        <p:txBody>
          <a:bodyPr wrap="square" rtlCol="0">
            <a:spAutoFit/>
          </a:bodyPr>
          <a:lstStyle/>
          <a:p>
            <a:pPr>
              <a:lnSpc>
                <a:spcPct val="90000"/>
              </a:lnSpc>
            </a:pPr>
            <a:r>
              <a:rPr lang="en-US" sz="8000" i="1" dirty="0"/>
              <a:t>Mark 2:28.</a:t>
            </a:r>
            <a:endParaRPr lang="en-US" sz="400000" dirty="0"/>
          </a:p>
        </p:txBody>
      </p:sp>
    </p:spTree>
    <p:extLst>
      <p:ext uri="{BB962C8B-B14F-4D97-AF65-F5344CB8AC3E}">
        <p14:creationId xmlns:p14="http://schemas.microsoft.com/office/powerpoint/2010/main" val="920092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5E7F0-6493-99ED-85C5-0CAFA97F37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00E5ADE-8176-47AA-A0A6-087CF94E1E75}"/>
              </a:ext>
            </a:extLst>
          </p:cNvPr>
          <p:cNvSpPr>
            <a:spLocks noGrp="1"/>
          </p:cNvSpPr>
          <p:nvPr>
            <p:ph type="body" sz="half" idx="2"/>
          </p:nvPr>
        </p:nvSpPr>
        <p:spPr>
          <a:xfrm>
            <a:off x="7759699" y="1651000"/>
            <a:ext cx="4114800" cy="4800600"/>
          </a:xfrm>
        </p:spPr>
        <p:txBody>
          <a:bodyPr>
            <a:noAutofit/>
          </a:bodyPr>
          <a:lstStyle/>
          <a:p>
            <a:r>
              <a:rPr lang="en-US" sz="5400" b="1" baseline="30000" dirty="0"/>
              <a:t>28 </a:t>
            </a:r>
            <a:r>
              <a:rPr lang="en-US" sz="5400" dirty="0"/>
              <a:t>Therefore the Son of man is Lord also of the sabbath.</a:t>
            </a:r>
            <a:endParaRPr lang="en-US" sz="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064E0EF-AC12-C3BA-F700-B8A1607F8549}"/>
              </a:ext>
            </a:extLst>
          </p:cNvPr>
          <p:cNvSpPr>
            <a:spLocks noGrp="1"/>
          </p:cNvSpPr>
          <p:nvPr>
            <p:ph type="title"/>
          </p:nvPr>
        </p:nvSpPr>
        <p:spPr>
          <a:xfrm>
            <a:off x="7770812" y="228600"/>
            <a:ext cx="4114800" cy="1422400"/>
          </a:xfrm>
        </p:spPr>
        <p:txBody>
          <a:bodyPr/>
          <a:lstStyle/>
          <a:p>
            <a:r>
              <a:rPr lang="en-US" sz="4800" dirty="0"/>
              <a:t>MARK</a:t>
            </a:r>
            <a:br>
              <a:rPr lang="en-US" sz="4800" dirty="0"/>
            </a:br>
            <a:r>
              <a:rPr lang="en-US" sz="4800" dirty="0"/>
              <a:t>2:28</a:t>
            </a:r>
            <a:endParaRPr lang="en-US" sz="8000" dirty="0"/>
          </a:p>
        </p:txBody>
      </p:sp>
      <p:pic>
        <p:nvPicPr>
          <p:cNvPr id="10242" name="Picture 2" descr="6 Tips for Understanding Christ's Parables">
            <a:extLst>
              <a:ext uri="{FF2B5EF4-FFF2-40B4-BE49-F238E27FC236}">
                <a16:creationId xmlns:a16="http://schemas.microsoft.com/office/drawing/2014/main" id="{9F86CDA4-41CC-61ED-A751-3F08D3FC0FC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237" r="31084"/>
          <a:stretch>
            <a:fillRect/>
          </a:stretch>
        </p:blipFill>
        <p:spPr bwMode="auto">
          <a:xfrm>
            <a:off x="303213" y="228600"/>
            <a:ext cx="6934199" cy="622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053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7730C-E1FB-B923-FBDB-9C711DE7B94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603698C-E230-E1F0-4B58-F6FA489350D6}"/>
              </a:ext>
            </a:extLst>
          </p:cNvPr>
          <p:cNvSpPr>
            <a:spLocks noGrp="1"/>
          </p:cNvSpPr>
          <p:nvPr>
            <p:ph type="title"/>
          </p:nvPr>
        </p:nvSpPr>
        <p:spPr>
          <a:xfrm>
            <a:off x="914161" y="770930"/>
            <a:ext cx="10360501" cy="1743670"/>
          </a:xfrm>
        </p:spPr>
        <p:txBody>
          <a:bodyPr>
            <a:noAutofit/>
          </a:bodyPr>
          <a:lstStyle/>
          <a:p>
            <a:pPr lvl="0"/>
            <a:r>
              <a:rPr lang="en-US" sz="8000" dirty="0"/>
              <a:t>7. What day is the Sabbath?</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7B4C51A6-C7DF-8350-5648-01399D8671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A2689E9-308B-1BE6-6E2A-9A2CE2E42DCF}"/>
              </a:ext>
            </a:extLst>
          </p:cNvPr>
          <p:cNvSpPr txBox="1"/>
          <p:nvPr/>
        </p:nvSpPr>
        <p:spPr>
          <a:xfrm>
            <a:off x="914161" y="2743200"/>
            <a:ext cx="7390051" cy="1200329"/>
          </a:xfrm>
          <a:prstGeom prst="rect">
            <a:avLst/>
          </a:prstGeom>
          <a:noFill/>
        </p:spPr>
        <p:txBody>
          <a:bodyPr wrap="square" rtlCol="0">
            <a:spAutoFit/>
          </a:bodyPr>
          <a:lstStyle/>
          <a:p>
            <a:pPr>
              <a:lnSpc>
                <a:spcPct val="90000"/>
              </a:lnSpc>
            </a:pPr>
            <a:r>
              <a:rPr lang="en-US" sz="8000" i="1" dirty="0"/>
              <a:t>Exodus 20:10</a:t>
            </a:r>
            <a:endParaRPr lang="en-US" sz="400000" dirty="0"/>
          </a:p>
        </p:txBody>
      </p:sp>
    </p:spTree>
    <p:extLst>
      <p:ext uri="{BB962C8B-B14F-4D97-AF65-F5344CB8AC3E}">
        <p14:creationId xmlns:p14="http://schemas.microsoft.com/office/powerpoint/2010/main" val="268959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C456C-8E0F-7B38-B2CF-E6629B16580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3EC29FB-50EC-F807-DD6A-08AD4A186A74}"/>
              </a:ext>
            </a:extLst>
          </p:cNvPr>
          <p:cNvSpPr>
            <a:spLocks noGrp="1"/>
          </p:cNvSpPr>
          <p:nvPr>
            <p:ph type="body" sz="half" idx="2"/>
          </p:nvPr>
        </p:nvSpPr>
        <p:spPr>
          <a:xfrm>
            <a:off x="7759699" y="1524000"/>
            <a:ext cx="4114800" cy="4927600"/>
          </a:xfrm>
        </p:spPr>
        <p:txBody>
          <a:bodyPr>
            <a:noAutofit/>
          </a:bodyPr>
          <a:lstStyle/>
          <a:p>
            <a:r>
              <a:rPr lang="en-US" sz="3200" b="1" baseline="30000" dirty="0"/>
              <a:t>10 </a:t>
            </a:r>
            <a:r>
              <a:rPr lang="en-US" sz="3200" dirty="0"/>
              <a:t>But the seventh day is the sabbath of the </a:t>
            </a:r>
            <a:r>
              <a:rPr lang="en-US" sz="3200" cap="small" dirty="0"/>
              <a:t>Lord</a:t>
            </a:r>
            <a:r>
              <a:rPr lang="en-US" sz="3200" dirty="0"/>
              <a:t> thy God: in it thou shalt not do any work, thou, nor thy son, nor thy daughter, thy manservant, nor thy maidservant, nor thy cattle, nor thy stranger that is within thy gates:</a:t>
            </a:r>
            <a:endParaRPr lang="en-US" sz="8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E72E302-7610-3C78-B980-5FA2D67BE436}"/>
              </a:ext>
            </a:extLst>
          </p:cNvPr>
          <p:cNvSpPr>
            <a:spLocks noGrp="1"/>
          </p:cNvSpPr>
          <p:nvPr>
            <p:ph type="title"/>
          </p:nvPr>
        </p:nvSpPr>
        <p:spPr>
          <a:xfrm>
            <a:off x="7770812" y="228600"/>
            <a:ext cx="4114800" cy="1295400"/>
          </a:xfrm>
        </p:spPr>
        <p:txBody>
          <a:bodyPr/>
          <a:lstStyle/>
          <a:p>
            <a:r>
              <a:rPr lang="en-US" sz="4800" dirty="0"/>
              <a:t>Exodus </a:t>
            </a:r>
            <a:br>
              <a:rPr lang="en-US" sz="4800" dirty="0"/>
            </a:br>
            <a:r>
              <a:rPr lang="en-US" sz="4800" dirty="0"/>
              <a:t>20:10</a:t>
            </a:r>
            <a:endParaRPr lang="en-US" sz="8000" dirty="0"/>
          </a:p>
        </p:txBody>
      </p:sp>
      <p:pic>
        <p:nvPicPr>
          <p:cNvPr id="11268" name="Picture 4" descr="Seventh day is the sabbath day of the lord">
            <a:extLst>
              <a:ext uri="{FF2B5EF4-FFF2-40B4-BE49-F238E27FC236}">
                <a16:creationId xmlns:a16="http://schemas.microsoft.com/office/drawing/2014/main" id="{732A37B7-D52A-E0AB-5CAF-74FE8F23C6C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485" r="4709"/>
          <a:stretch>
            <a:fillRect/>
          </a:stretch>
        </p:blipFill>
        <p:spPr bwMode="auto">
          <a:xfrm>
            <a:off x="150811" y="228600"/>
            <a:ext cx="7246995"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5973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52453-9A45-F8D8-2FC7-8822CD63A83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C48E800-AA1C-E535-BCAE-DCD690663E01}"/>
              </a:ext>
            </a:extLst>
          </p:cNvPr>
          <p:cNvSpPr>
            <a:spLocks noGrp="1"/>
          </p:cNvSpPr>
          <p:nvPr>
            <p:ph type="title"/>
          </p:nvPr>
        </p:nvSpPr>
        <p:spPr>
          <a:xfrm>
            <a:off x="914161" y="770930"/>
            <a:ext cx="10360501" cy="1743670"/>
          </a:xfrm>
        </p:spPr>
        <p:txBody>
          <a:bodyPr>
            <a:noAutofit/>
          </a:bodyPr>
          <a:lstStyle/>
          <a:p>
            <a:pPr lvl="0"/>
            <a:r>
              <a:rPr lang="en-US" sz="6600" dirty="0"/>
              <a:t>8. Then what day is the Lord’s day?</a:t>
            </a:r>
          </a:p>
        </p:txBody>
      </p:sp>
      <p:pic>
        <p:nvPicPr>
          <p:cNvPr id="2052" name="Picture 4" descr="213,000+ Question Mark Stock Photos, Pictures &amp; Royalty-Free ...">
            <a:extLst>
              <a:ext uri="{FF2B5EF4-FFF2-40B4-BE49-F238E27FC236}">
                <a16:creationId xmlns:a16="http://schemas.microsoft.com/office/drawing/2014/main" id="{79E1776E-C3D1-3FEE-30B2-62E040DDD6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2212" y="2514600"/>
            <a:ext cx="3294337" cy="2851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983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99149-E4C5-72ED-056B-8CA78269D10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30F893E-33EF-0346-AEAB-37FCCB72049C}"/>
              </a:ext>
            </a:extLst>
          </p:cNvPr>
          <p:cNvSpPr>
            <a:spLocks noGrp="1"/>
          </p:cNvSpPr>
          <p:nvPr>
            <p:ph type="title"/>
          </p:nvPr>
        </p:nvSpPr>
        <p:spPr>
          <a:xfrm>
            <a:off x="914161" y="770930"/>
            <a:ext cx="10360501" cy="2441056"/>
          </a:xfrm>
        </p:spPr>
        <p:txBody>
          <a:bodyPr>
            <a:noAutofit/>
          </a:bodyPr>
          <a:lstStyle/>
          <a:p>
            <a:pPr lvl="0"/>
            <a:r>
              <a:rPr lang="en-US" sz="7200" dirty="0"/>
              <a:t>9. What does the Lord call the seventh day?</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E7E1F163-88A4-3FFD-33A7-BE56FB0F91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C9DAA69-28E5-85B6-8409-93FD2AB0F36D}"/>
              </a:ext>
            </a:extLst>
          </p:cNvPr>
          <p:cNvSpPr txBox="1"/>
          <p:nvPr/>
        </p:nvSpPr>
        <p:spPr>
          <a:xfrm>
            <a:off x="876410" y="3429000"/>
            <a:ext cx="7390051" cy="1588127"/>
          </a:xfrm>
          <a:prstGeom prst="rect">
            <a:avLst/>
          </a:prstGeom>
          <a:noFill/>
        </p:spPr>
        <p:txBody>
          <a:bodyPr wrap="square" rtlCol="0">
            <a:spAutoFit/>
          </a:bodyPr>
          <a:lstStyle/>
          <a:p>
            <a:pPr>
              <a:lnSpc>
                <a:spcPct val="90000"/>
              </a:lnSpc>
            </a:pPr>
            <a:r>
              <a:rPr lang="en-US" sz="5400" i="1" dirty="0"/>
              <a:t>Exodus 20:10; </a:t>
            </a:r>
          </a:p>
          <a:p>
            <a:pPr>
              <a:lnSpc>
                <a:spcPct val="90000"/>
              </a:lnSpc>
            </a:pPr>
            <a:r>
              <a:rPr lang="en-US" sz="5400" i="1" dirty="0"/>
              <a:t>Isaiah 58:13.</a:t>
            </a:r>
            <a:endParaRPr lang="en-US" sz="400000" dirty="0"/>
          </a:p>
        </p:txBody>
      </p:sp>
    </p:spTree>
    <p:extLst>
      <p:ext uri="{BB962C8B-B14F-4D97-AF65-F5344CB8AC3E}">
        <p14:creationId xmlns:p14="http://schemas.microsoft.com/office/powerpoint/2010/main" val="414730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74C0B-B3F1-2CCC-4804-79492267BED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8EBEE4-D40C-9CD8-2DBA-96FCADEFE341}"/>
              </a:ext>
            </a:extLst>
          </p:cNvPr>
          <p:cNvSpPr>
            <a:spLocks noGrp="1"/>
          </p:cNvSpPr>
          <p:nvPr>
            <p:ph type="body" sz="half" idx="2"/>
          </p:nvPr>
        </p:nvSpPr>
        <p:spPr>
          <a:xfrm>
            <a:off x="7759699" y="1524000"/>
            <a:ext cx="4114800" cy="4927600"/>
          </a:xfrm>
        </p:spPr>
        <p:txBody>
          <a:bodyPr>
            <a:noAutofit/>
          </a:bodyPr>
          <a:lstStyle/>
          <a:p>
            <a:r>
              <a:rPr lang="en-US" sz="3200" b="1" baseline="30000" dirty="0"/>
              <a:t>10 </a:t>
            </a:r>
            <a:r>
              <a:rPr lang="en-US" sz="3200" dirty="0"/>
              <a:t>But the seventh day is the sabbath of the </a:t>
            </a:r>
            <a:r>
              <a:rPr lang="en-US" sz="3200" cap="small" dirty="0"/>
              <a:t>Lord</a:t>
            </a:r>
            <a:r>
              <a:rPr lang="en-US" sz="3200" dirty="0"/>
              <a:t> thy God: in it thou shalt not do any work, thou, nor thy son, nor thy daughter, thy manservant, nor thy maidservant, nor thy cattle, nor thy stranger that is within thy gates:</a:t>
            </a:r>
            <a:endParaRPr lang="en-US" sz="8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0C696A3-0360-5A05-8B77-3A4A8204864A}"/>
              </a:ext>
            </a:extLst>
          </p:cNvPr>
          <p:cNvSpPr>
            <a:spLocks noGrp="1"/>
          </p:cNvSpPr>
          <p:nvPr>
            <p:ph type="title"/>
          </p:nvPr>
        </p:nvSpPr>
        <p:spPr>
          <a:xfrm>
            <a:off x="7770812" y="228600"/>
            <a:ext cx="4114800" cy="1295400"/>
          </a:xfrm>
        </p:spPr>
        <p:txBody>
          <a:bodyPr/>
          <a:lstStyle/>
          <a:p>
            <a:r>
              <a:rPr lang="en-US" sz="4800" dirty="0"/>
              <a:t>Exodus </a:t>
            </a:r>
            <a:br>
              <a:rPr lang="en-US" sz="4800" dirty="0"/>
            </a:br>
            <a:r>
              <a:rPr lang="en-US" sz="4800" dirty="0"/>
              <a:t>20:10</a:t>
            </a:r>
            <a:endParaRPr lang="en-US" sz="8000" dirty="0"/>
          </a:p>
        </p:txBody>
      </p:sp>
      <p:pic>
        <p:nvPicPr>
          <p:cNvPr id="11268" name="Picture 4" descr="Seventh day is the sabbath day of the lord">
            <a:extLst>
              <a:ext uri="{FF2B5EF4-FFF2-40B4-BE49-F238E27FC236}">
                <a16:creationId xmlns:a16="http://schemas.microsoft.com/office/drawing/2014/main" id="{784039FE-5E63-AA13-3E3B-84ED268FF11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485" r="4709"/>
          <a:stretch>
            <a:fillRect/>
          </a:stretch>
        </p:blipFill>
        <p:spPr bwMode="auto">
          <a:xfrm>
            <a:off x="150811" y="228600"/>
            <a:ext cx="7246995"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47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F4ED-3AFC-57EB-6462-A467A0F06AD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93AE55F-3A78-5978-4E21-FA2A1F49E636}"/>
              </a:ext>
            </a:extLst>
          </p:cNvPr>
          <p:cNvSpPr>
            <a:spLocks noGrp="1"/>
          </p:cNvSpPr>
          <p:nvPr>
            <p:ph type="body" sz="half" idx="2"/>
          </p:nvPr>
        </p:nvSpPr>
        <p:spPr>
          <a:xfrm>
            <a:off x="7759699" y="1524000"/>
            <a:ext cx="4114800" cy="4927600"/>
          </a:xfrm>
        </p:spPr>
        <p:txBody>
          <a:bodyPr>
            <a:noAutofit/>
          </a:bodyPr>
          <a:lstStyle/>
          <a:p>
            <a:r>
              <a:rPr lang="en-US" sz="2800" b="1" baseline="30000" dirty="0"/>
              <a:t>13 </a:t>
            </a:r>
            <a:r>
              <a:rPr lang="en-US" sz="2800" dirty="0"/>
              <a:t>If thou turn away thy foot from the sabbath, from doing thy pleasure on my holy day; and call the sabbath a delight, the holy of the </a:t>
            </a:r>
            <a:r>
              <a:rPr lang="en-US" sz="2800" cap="small" dirty="0"/>
              <a:t>Lord</a:t>
            </a:r>
            <a:r>
              <a:rPr lang="en-US" sz="2800" dirty="0"/>
              <a:t>, </a:t>
            </a:r>
            <a:r>
              <a:rPr lang="en-US" sz="2800" dirty="0" err="1"/>
              <a:t>honourable</a:t>
            </a:r>
            <a:r>
              <a:rPr lang="en-US" sz="2800" dirty="0"/>
              <a:t>; and shalt </a:t>
            </a:r>
            <a:r>
              <a:rPr lang="en-US" sz="2800" dirty="0" err="1"/>
              <a:t>honour</a:t>
            </a:r>
            <a:r>
              <a:rPr lang="en-US" sz="2800" dirty="0"/>
              <a:t> him, not doing thine own ways, nor finding thine own pleasure, nor speaking thine own words:</a:t>
            </a:r>
            <a:endParaRPr lang="en-US" sz="11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474AC42-DD24-6A75-D71E-A4B7F779B96F}"/>
              </a:ext>
            </a:extLst>
          </p:cNvPr>
          <p:cNvSpPr>
            <a:spLocks noGrp="1"/>
          </p:cNvSpPr>
          <p:nvPr>
            <p:ph type="title"/>
          </p:nvPr>
        </p:nvSpPr>
        <p:spPr>
          <a:xfrm>
            <a:off x="7770812" y="228600"/>
            <a:ext cx="4114800" cy="1295400"/>
          </a:xfrm>
        </p:spPr>
        <p:txBody>
          <a:bodyPr/>
          <a:lstStyle/>
          <a:p>
            <a:r>
              <a:rPr lang="en-US" sz="4800" dirty="0"/>
              <a:t>Isaiah</a:t>
            </a:r>
            <a:br>
              <a:rPr lang="en-US" sz="4800" dirty="0"/>
            </a:br>
            <a:r>
              <a:rPr lang="en-US" sz="4800" dirty="0"/>
              <a:t>58:13</a:t>
            </a:r>
            <a:endParaRPr lang="en-US" sz="8000" dirty="0"/>
          </a:p>
        </p:txBody>
      </p:sp>
      <p:pic>
        <p:nvPicPr>
          <p:cNvPr id="12290" name="Picture 2" descr="God's Seal The Sabbath&quot; Sticker for Sale by W2-b13 | Redbubble">
            <a:extLst>
              <a:ext uri="{FF2B5EF4-FFF2-40B4-BE49-F238E27FC236}">
                <a16:creationId xmlns:a16="http://schemas.microsoft.com/office/drawing/2014/main" id="{56252C51-1664-06FA-1DA8-AA7D77A1EAF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000" b="11739"/>
          <a:stretch>
            <a:fillRect/>
          </a:stretch>
        </p:blipFill>
        <p:spPr bwMode="auto">
          <a:xfrm>
            <a:off x="836612" y="219075"/>
            <a:ext cx="6152356" cy="641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96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ED890-6FDC-2495-74FF-9F3F145FB65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662720F-7B9C-47CA-41F8-7C2BE15A0A6B}"/>
              </a:ext>
            </a:extLst>
          </p:cNvPr>
          <p:cNvSpPr>
            <a:spLocks noGrp="1"/>
          </p:cNvSpPr>
          <p:nvPr>
            <p:ph type="title"/>
          </p:nvPr>
        </p:nvSpPr>
        <p:spPr>
          <a:xfrm>
            <a:off x="914161" y="770930"/>
            <a:ext cx="10360501" cy="2441056"/>
          </a:xfrm>
        </p:spPr>
        <p:txBody>
          <a:bodyPr>
            <a:noAutofit/>
          </a:bodyPr>
          <a:lstStyle/>
          <a:p>
            <a:pPr lvl="0"/>
            <a:r>
              <a:rPr lang="en-US" sz="7200" dirty="0"/>
              <a:t>10. Is there any commandment of God for keeping Sunday?</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43026C6B-5220-52C8-2D74-17FDB6B36E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C90F383-DBBE-979C-0A1A-4F5C9EDE55BD}"/>
              </a:ext>
            </a:extLst>
          </p:cNvPr>
          <p:cNvSpPr txBox="1"/>
          <p:nvPr/>
        </p:nvSpPr>
        <p:spPr>
          <a:xfrm>
            <a:off x="876410" y="3429000"/>
            <a:ext cx="7390051" cy="1588127"/>
          </a:xfrm>
          <a:prstGeom prst="rect">
            <a:avLst/>
          </a:prstGeom>
          <a:noFill/>
        </p:spPr>
        <p:txBody>
          <a:bodyPr wrap="square" rtlCol="0">
            <a:spAutoFit/>
          </a:bodyPr>
          <a:lstStyle/>
          <a:p>
            <a:pPr>
              <a:lnSpc>
                <a:spcPct val="90000"/>
              </a:lnSpc>
            </a:pPr>
            <a:r>
              <a:rPr lang="en-US" sz="5400" b="1" dirty="0"/>
              <a:t>Answer:</a:t>
            </a:r>
            <a:r>
              <a:rPr lang="en-US" sz="5400" dirty="0"/>
              <a:t> None whatever.</a:t>
            </a:r>
            <a:endParaRPr lang="en-US" sz="400000" dirty="0"/>
          </a:p>
        </p:txBody>
      </p:sp>
    </p:spTree>
    <p:extLst>
      <p:ext uri="{BB962C8B-B14F-4D97-AF65-F5344CB8AC3E}">
        <p14:creationId xmlns:p14="http://schemas.microsoft.com/office/powerpoint/2010/main" val="205870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27112" y="2057400"/>
            <a:ext cx="10134600" cy="1893926"/>
          </a:xfrm>
        </p:spPr>
        <p:txBody>
          <a:bodyPr>
            <a:normAutofit fontScale="90000"/>
          </a:bodyPr>
          <a:lstStyle/>
          <a:p>
            <a:r>
              <a:rPr lang="en-US" sz="6000" dirty="0"/>
              <a:t>The Third Angel’s Message</a:t>
            </a:r>
            <a:br>
              <a:rPr lang="en-US" dirty="0"/>
            </a:br>
            <a:r>
              <a:rPr lang="en-US" sz="4000" dirty="0"/>
              <a:t>Lesson 11:  </a:t>
            </a:r>
            <a:r>
              <a:rPr lang="en-US" sz="4000" b="1" dirty="0"/>
              <a:t>THE Mark of the Beast</a:t>
            </a:r>
            <a:endParaRPr lang="en-US" sz="3200" dirty="0"/>
          </a:p>
        </p:txBody>
      </p:sp>
      <p:sp>
        <p:nvSpPr>
          <p:cNvPr id="2" name="Subtitle 1"/>
          <p:cNvSpPr>
            <a:spLocks noGrp="1"/>
          </p:cNvSpPr>
          <p:nvPr>
            <p:ph type="subTitle" idx="1"/>
          </p:nvPr>
        </p:nvSpPr>
        <p:spPr>
          <a:xfrm>
            <a:off x="1218882" y="4156045"/>
            <a:ext cx="9751060" cy="1016000"/>
          </a:xfrm>
        </p:spPr>
        <p:txBody>
          <a:bodyPr>
            <a:normAutofit/>
          </a:bodyPr>
          <a:lstStyle/>
          <a:p>
            <a:r>
              <a:rPr lang="en-US" b="1" dirty="0"/>
              <a:t>September 15,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10,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hrist and the Sabbath">
            <a:extLst>
              <a:ext uri="{FF2B5EF4-FFF2-40B4-BE49-F238E27FC236}">
                <a16:creationId xmlns:a16="http://schemas.microsoft.com/office/drawing/2014/main" id="{0FBE3479-8209-B964-2823-E01F9DAB18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00" b="9999"/>
          <a:stretch>
            <a:fillRect/>
          </a:stretch>
        </p:blipFill>
        <p:spPr bwMode="auto">
          <a:xfrm>
            <a:off x="2208212" y="0"/>
            <a:ext cx="7772400" cy="6866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4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F2F94-363F-5E6C-45C2-CBF7B1AEF97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D78943F-70E3-7FC8-E205-145F5589C7DA}"/>
              </a:ext>
            </a:extLst>
          </p:cNvPr>
          <p:cNvSpPr>
            <a:spLocks noGrp="1"/>
          </p:cNvSpPr>
          <p:nvPr>
            <p:ph type="title"/>
          </p:nvPr>
        </p:nvSpPr>
        <p:spPr>
          <a:xfrm>
            <a:off x="914161" y="770930"/>
            <a:ext cx="10360501" cy="2441056"/>
          </a:xfrm>
        </p:spPr>
        <p:txBody>
          <a:bodyPr>
            <a:noAutofit/>
          </a:bodyPr>
          <a:lstStyle/>
          <a:p>
            <a:pPr lvl="0"/>
            <a:r>
              <a:rPr lang="en-US" sz="5400" dirty="0"/>
              <a:t>11. What testimonies can you give on this point from eminent first-day authorities? </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405A116D-7B75-709D-0E89-C4B645CD37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3822" y="2971800"/>
            <a:ext cx="3920928" cy="3393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66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E96A9-EAE4-A9F8-5D0F-72CC6CC9A0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03CE8E-2D3A-1582-EB88-BE95251A762B}"/>
              </a:ext>
            </a:extLst>
          </p:cNvPr>
          <p:cNvSpPr>
            <a:spLocks noGrp="1"/>
          </p:cNvSpPr>
          <p:nvPr>
            <p:ph type="title"/>
          </p:nvPr>
        </p:nvSpPr>
        <p:spPr>
          <a:xfrm>
            <a:off x="7714772" y="398585"/>
            <a:ext cx="4175115" cy="1277815"/>
          </a:xfrm>
        </p:spPr>
        <p:txBody>
          <a:bodyPr/>
          <a:lstStyle/>
          <a:p>
            <a:r>
              <a:rPr lang="en-US" sz="4400" dirty="0"/>
              <a:t>American Tract Society</a:t>
            </a:r>
          </a:p>
        </p:txBody>
      </p:sp>
      <p:sp>
        <p:nvSpPr>
          <p:cNvPr id="3" name="Content Placeholder 2">
            <a:extLst>
              <a:ext uri="{FF2B5EF4-FFF2-40B4-BE49-F238E27FC236}">
                <a16:creationId xmlns:a16="http://schemas.microsoft.com/office/drawing/2014/main" id="{123B8D8F-E7A2-2867-8F46-9FCB3C1AEDF5}"/>
              </a:ext>
            </a:extLst>
          </p:cNvPr>
          <p:cNvSpPr>
            <a:spLocks noGrp="1"/>
          </p:cNvSpPr>
          <p:nvPr>
            <p:ph idx="1"/>
          </p:nvPr>
        </p:nvSpPr>
        <p:spPr>
          <a:xfrm>
            <a:off x="303212" y="398585"/>
            <a:ext cx="7036207" cy="5803232"/>
          </a:xfrm>
          <a:solidFill>
            <a:schemeClr val="accent4">
              <a:lumMod val="50000"/>
            </a:schemeClr>
          </a:solidFill>
        </p:spPr>
        <p:txBody>
          <a:bodyPr>
            <a:noAutofit/>
          </a:bodyPr>
          <a:lstStyle/>
          <a:p>
            <a:pPr marL="0" indent="0">
              <a:buNone/>
            </a:pPr>
            <a:r>
              <a:rPr lang="en-US" sz="4000" dirty="0"/>
              <a:t>“The $500 prize-essay of the American Tract Society acknowledges the ‘complete silence of the New Testament so far as any explicit command for the Sabbath [Sunday, the first day of the week] or definite rules for its observance are concerned.’”—</a:t>
            </a:r>
            <a:r>
              <a:rPr lang="en-US" sz="4000" i="1" dirty="0"/>
              <a:t>Abiding Sabbath</a:t>
            </a:r>
            <a:r>
              <a:rPr lang="en-US" sz="4000" dirty="0"/>
              <a:t>, p. 184.</a:t>
            </a:r>
          </a:p>
        </p:txBody>
      </p:sp>
      <p:pic>
        <p:nvPicPr>
          <p:cNvPr id="14338" name="Picture 2" descr="SUNDAY VERSUS SABBATH TRACT - 1845">
            <a:extLst>
              <a:ext uri="{FF2B5EF4-FFF2-40B4-BE49-F238E27FC236}">
                <a16:creationId xmlns:a16="http://schemas.microsoft.com/office/drawing/2014/main" id="{98DE7BA7-DD27-12E0-89E8-B4FC9343D5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08" r="29577"/>
          <a:stretch>
            <a:fillRect/>
          </a:stretch>
        </p:blipFill>
        <p:spPr bwMode="auto">
          <a:xfrm>
            <a:off x="7714772" y="1758771"/>
            <a:ext cx="4374959"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3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8E2A1-2400-E885-BC54-C3AF63D433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2ADC9-4C1D-974B-B69A-6C35BCC26AE3}"/>
              </a:ext>
            </a:extLst>
          </p:cNvPr>
          <p:cNvSpPr>
            <a:spLocks noGrp="1"/>
          </p:cNvSpPr>
          <p:nvPr>
            <p:ph type="title"/>
          </p:nvPr>
        </p:nvSpPr>
        <p:spPr>
          <a:xfrm>
            <a:off x="7724907" y="363415"/>
            <a:ext cx="4175115" cy="1676400"/>
          </a:xfrm>
        </p:spPr>
        <p:txBody>
          <a:bodyPr/>
          <a:lstStyle/>
          <a:p>
            <a:r>
              <a:rPr lang="en-US" sz="4000" dirty="0"/>
              <a:t>American Sunday-school Union</a:t>
            </a:r>
          </a:p>
        </p:txBody>
      </p:sp>
      <p:sp>
        <p:nvSpPr>
          <p:cNvPr id="3" name="Content Placeholder 2">
            <a:extLst>
              <a:ext uri="{FF2B5EF4-FFF2-40B4-BE49-F238E27FC236}">
                <a16:creationId xmlns:a16="http://schemas.microsoft.com/office/drawing/2014/main" id="{08E6C189-93FD-8D7F-D1C7-215BFB81A457}"/>
              </a:ext>
            </a:extLst>
          </p:cNvPr>
          <p:cNvSpPr>
            <a:spLocks noGrp="1"/>
          </p:cNvSpPr>
          <p:nvPr>
            <p:ph idx="1"/>
          </p:nvPr>
        </p:nvSpPr>
        <p:spPr>
          <a:xfrm>
            <a:off x="303212" y="398585"/>
            <a:ext cx="7036207" cy="5803232"/>
          </a:xfrm>
          <a:solidFill>
            <a:schemeClr val="accent4">
              <a:lumMod val="50000"/>
            </a:schemeClr>
          </a:solidFill>
        </p:spPr>
        <p:txBody>
          <a:bodyPr>
            <a:noAutofit/>
          </a:bodyPr>
          <a:lstStyle/>
          <a:p>
            <a:pPr marL="0" indent="0">
              <a:buNone/>
            </a:pPr>
            <a:r>
              <a:rPr lang="en-US" sz="3600" dirty="0"/>
              <a:t>“Up to the time of Christ’s death, no change had been made in the day.” And, “so far as the record shows, they [the apostles] did not, however, give any explicit command enjoining the abandonment of the seventh-day Sabbath, and its observance on the first day of the week.”—</a:t>
            </a:r>
            <a:r>
              <a:rPr lang="en-US" sz="3600" i="1" dirty="0"/>
              <a:t>Lord’s Day</a:t>
            </a:r>
            <a:r>
              <a:rPr lang="en-US" sz="3600" dirty="0"/>
              <a:t>, pp. 186–188</a:t>
            </a:r>
            <a:r>
              <a:rPr lang="en-US" dirty="0"/>
              <a:t>. </a:t>
            </a:r>
            <a:endParaRPr lang="en-US" sz="4000" dirty="0"/>
          </a:p>
        </p:txBody>
      </p:sp>
      <p:pic>
        <p:nvPicPr>
          <p:cNvPr id="15362" name="Picture 2" descr="Days of Creation Graphics - Shaping Hearts Publications">
            <a:extLst>
              <a:ext uri="{FF2B5EF4-FFF2-40B4-BE49-F238E27FC236}">
                <a16:creationId xmlns:a16="http://schemas.microsoft.com/office/drawing/2014/main" id="{2E03B061-C62A-9EDD-4043-0CED01F12F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2053362"/>
            <a:ext cx="2865305" cy="4441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325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9FA043-2F40-8727-2F7C-3DCC9CFE8A7B}"/>
              </a:ext>
            </a:extLst>
          </p:cNvPr>
          <p:cNvPicPr>
            <a:picLocks noChangeAspect="1"/>
          </p:cNvPicPr>
          <p:nvPr/>
        </p:nvPicPr>
        <p:blipFill>
          <a:blip r:embed="rId2"/>
          <a:stretch>
            <a:fillRect/>
          </a:stretch>
        </p:blipFill>
        <p:spPr>
          <a:xfrm rot="20334254">
            <a:off x="162536" y="2554456"/>
            <a:ext cx="12206754" cy="1414353"/>
          </a:xfrm>
          <a:prstGeom prst="rect">
            <a:avLst/>
          </a:prstGeom>
        </p:spPr>
      </p:pic>
    </p:spTree>
    <p:extLst>
      <p:ext uri="{BB962C8B-B14F-4D97-AF65-F5344CB8AC3E}">
        <p14:creationId xmlns:p14="http://schemas.microsoft.com/office/powerpoint/2010/main" val="2891852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00680-2919-D329-3A24-8F89DC15F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E950BA-CC84-05C6-5664-8E0715ABC6F3}"/>
              </a:ext>
            </a:extLst>
          </p:cNvPr>
          <p:cNvSpPr>
            <a:spLocks noGrp="1"/>
          </p:cNvSpPr>
          <p:nvPr>
            <p:ph type="title"/>
          </p:nvPr>
        </p:nvSpPr>
        <p:spPr>
          <a:xfrm>
            <a:off x="7770811" y="304800"/>
            <a:ext cx="4114801" cy="2285998"/>
          </a:xfrm>
        </p:spPr>
        <p:txBody>
          <a:bodyPr/>
          <a:lstStyle/>
          <a:p>
            <a:r>
              <a:rPr lang="en-US" sz="3300" i="1" dirty="0"/>
              <a:t>Sentinel, Pastor’s Page, St. Catherine Catholic Church, Algonac, MI, May 21, 1995</a:t>
            </a:r>
          </a:p>
        </p:txBody>
      </p:sp>
      <p:sp>
        <p:nvSpPr>
          <p:cNvPr id="3" name="Content Placeholder 2">
            <a:extLst>
              <a:ext uri="{FF2B5EF4-FFF2-40B4-BE49-F238E27FC236}">
                <a16:creationId xmlns:a16="http://schemas.microsoft.com/office/drawing/2014/main" id="{D7FD6317-2263-C5BE-C903-08EA9940551D}"/>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3000" dirty="0"/>
              <a:t>“Perhaps the boldest thing, the most revolutionary change the Church ever did, happened in the first century. The holy day, the Sabbath, was changed from Saturday to Sunday. "The Day of the Lord“ was chosen, not from any directions noted in the Scriptures, but from the Church's sense of its own power. The day of resurrection, the day of Pentecost, fifty days later, came on the first day of the week. So this would be the new Sabbath. People who think that the Scriptures should be the sole authority, should logically become 7th Day Adventists, and keep Saturday holy.”</a:t>
            </a:r>
          </a:p>
        </p:txBody>
      </p:sp>
      <p:pic>
        <p:nvPicPr>
          <p:cNvPr id="25602" name="Picture 2" descr="Blessed - Saint Catherine Catholic Church Sentinel Vol 50 May 21, 1995 =  Number 22 Pastor's Page Perhaps the boldest thing, the most revolutionary  change the Church ever did, happened in the">
            <a:extLst>
              <a:ext uri="{FF2B5EF4-FFF2-40B4-BE49-F238E27FC236}">
                <a16:creationId xmlns:a16="http://schemas.microsoft.com/office/drawing/2014/main" id="{6AAAB8B9-E3C0-001A-D69D-B370C9E42F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4555"/>
          <a:stretch>
            <a:fillRect/>
          </a:stretch>
        </p:blipFill>
        <p:spPr bwMode="auto">
          <a:xfrm>
            <a:off x="7770811" y="2667000"/>
            <a:ext cx="4114801"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3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79AA0-4258-E054-8D38-18E9953DF0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2D4614-1FFF-B7D3-E8C5-B16BC9BBE1FF}"/>
              </a:ext>
            </a:extLst>
          </p:cNvPr>
          <p:cNvSpPr>
            <a:spLocks noGrp="1"/>
          </p:cNvSpPr>
          <p:nvPr>
            <p:ph type="title"/>
          </p:nvPr>
        </p:nvSpPr>
        <p:spPr>
          <a:xfrm>
            <a:off x="7770811" y="304800"/>
            <a:ext cx="4114801" cy="2285998"/>
          </a:xfrm>
        </p:spPr>
        <p:txBody>
          <a:bodyPr/>
          <a:lstStyle/>
          <a:p>
            <a:r>
              <a:rPr lang="en-US" sz="3600" i="1" dirty="0"/>
              <a:t>Adrien </a:t>
            </a:r>
            <a:r>
              <a:rPr lang="en-US" sz="3600" i="1" dirty="0" err="1"/>
              <a:t>Nampon</a:t>
            </a:r>
            <a:r>
              <a:rPr lang="en-US" sz="3600" i="1" dirty="0"/>
              <a:t>, Catholic Doctrine as defined by the Council of Trent</a:t>
            </a:r>
          </a:p>
        </p:txBody>
      </p:sp>
      <p:sp>
        <p:nvSpPr>
          <p:cNvPr id="3" name="Content Placeholder 2">
            <a:extLst>
              <a:ext uri="{FF2B5EF4-FFF2-40B4-BE49-F238E27FC236}">
                <a16:creationId xmlns:a16="http://schemas.microsoft.com/office/drawing/2014/main" id="{E44AECA2-C2F3-3454-0FD6-BDE887E20C4E}"/>
              </a:ext>
            </a:extLst>
          </p:cNvPr>
          <p:cNvSpPr>
            <a:spLocks noGrp="1"/>
          </p:cNvSpPr>
          <p:nvPr>
            <p:ph idx="1"/>
          </p:nvPr>
        </p:nvSpPr>
        <p:spPr>
          <a:xfrm>
            <a:off x="303212" y="266700"/>
            <a:ext cx="7036207" cy="6324600"/>
          </a:xfrm>
          <a:solidFill>
            <a:schemeClr val="accent4">
              <a:lumMod val="50000"/>
            </a:schemeClr>
          </a:solidFill>
        </p:spPr>
        <p:txBody>
          <a:bodyPr>
            <a:noAutofit/>
          </a:bodyPr>
          <a:lstStyle/>
          <a:p>
            <a:pPr marL="0" indent="0">
              <a:buNone/>
            </a:pPr>
            <a:r>
              <a:rPr lang="en-US" sz="5400" dirty="0"/>
              <a:t>“Tradition, not Scripture, is the rock on which the church of Jesus Christ is built.”</a:t>
            </a:r>
          </a:p>
        </p:txBody>
      </p:sp>
      <p:pic>
        <p:nvPicPr>
          <p:cNvPr id="28674" name="Picture 2" descr="COD AND RELIGION: THE COUNCIL OF TRENT - SKREI">
            <a:extLst>
              <a:ext uri="{FF2B5EF4-FFF2-40B4-BE49-F238E27FC236}">
                <a16:creationId xmlns:a16="http://schemas.microsoft.com/office/drawing/2014/main" id="{C60BEBE4-3875-2E5C-4F12-BD5C4FF9A1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500" r="7812"/>
          <a:stretch>
            <a:fillRect/>
          </a:stretch>
        </p:blipFill>
        <p:spPr bwMode="auto">
          <a:xfrm>
            <a:off x="7999412" y="2895600"/>
            <a:ext cx="38862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906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522E7-46CF-56C8-429B-FFB6A6502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95E762-9C39-196E-2BA9-6236EEFF01F8}"/>
              </a:ext>
            </a:extLst>
          </p:cNvPr>
          <p:cNvSpPr>
            <a:spLocks noGrp="1"/>
          </p:cNvSpPr>
          <p:nvPr>
            <p:ph type="title"/>
          </p:nvPr>
        </p:nvSpPr>
        <p:spPr>
          <a:xfrm>
            <a:off x="7770811" y="457200"/>
            <a:ext cx="4114801" cy="990600"/>
          </a:xfrm>
        </p:spPr>
        <p:txBody>
          <a:bodyPr/>
          <a:lstStyle/>
          <a:p>
            <a:r>
              <a:rPr lang="en-US" sz="4000" i="1" dirty="0"/>
              <a:t>Catholic Press, Aug. 25, 1900</a:t>
            </a:r>
            <a:endParaRPr lang="en-US" sz="4400" i="1" dirty="0"/>
          </a:p>
        </p:txBody>
      </p:sp>
      <p:sp>
        <p:nvSpPr>
          <p:cNvPr id="3" name="Content Placeholder 2">
            <a:extLst>
              <a:ext uri="{FF2B5EF4-FFF2-40B4-BE49-F238E27FC236}">
                <a16:creationId xmlns:a16="http://schemas.microsoft.com/office/drawing/2014/main" id="{EB8D6063-1266-7F88-9112-395C201527E7}"/>
              </a:ext>
            </a:extLst>
          </p:cNvPr>
          <p:cNvSpPr>
            <a:spLocks noGrp="1"/>
          </p:cNvSpPr>
          <p:nvPr>
            <p:ph idx="1"/>
          </p:nvPr>
        </p:nvSpPr>
        <p:spPr>
          <a:xfrm>
            <a:off x="303212" y="266700"/>
            <a:ext cx="7036207" cy="6324600"/>
          </a:xfrm>
          <a:solidFill>
            <a:schemeClr val="accent4">
              <a:lumMod val="50000"/>
            </a:schemeClr>
          </a:solidFill>
        </p:spPr>
        <p:txBody>
          <a:bodyPr>
            <a:noAutofit/>
          </a:bodyPr>
          <a:lstStyle/>
          <a:p>
            <a:pPr marL="0" indent="0">
              <a:buNone/>
            </a:pPr>
            <a:r>
              <a:rPr lang="en-US" sz="4400" dirty="0"/>
              <a:t>“Sunday is a Catholic institution, and... can be defended only on Catholic principles.... From beginning to end of Scripture there is not a single passage that warrants the transfer of weekly public worship from the last day of the week to the first.”</a:t>
            </a:r>
            <a:endParaRPr lang="en-US" sz="8000" dirty="0"/>
          </a:p>
        </p:txBody>
      </p:sp>
      <p:pic>
        <p:nvPicPr>
          <p:cNvPr id="30722" name="Picture 2" descr="Sept. 30, 1900: A Very Rare Holy Card – Papal Artifacts">
            <a:extLst>
              <a:ext uri="{FF2B5EF4-FFF2-40B4-BE49-F238E27FC236}">
                <a16:creationId xmlns:a16="http://schemas.microsoft.com/office/drawing/2014/main" id="{7EDD025F-98DC-EAC0-3E82-6D0A127A79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0811" y="1681843"/>
            <a:ext cx="3920631"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53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16F12-FE80-52F6-C983-1CDBDC51E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02ACB1-9BA7-4311-1157-E572F4E9B2B5}"/>
              </a:ext>
            </a:extLst>
          </p:cNvPr>
          <p:cNvSpPr>
            <a:spLocks noGrp="1"/>
          </p:cNvSpPr>
          <p:nvPr>
            <p:ph type="title"/>
          </p:nvPr>
        </p:nvSpPr>
        <p:spPr>
          <a:xfrm>
            <a:off x="7770812" y="691243"/>
            <a:ext cx="4114801" cy="990600"/>
          </a:xfrm>
        </p:spPr>
        <p:txBody>
          <a:bodyPr/>
          <a:lstStyle/>
          <a:p>
            <a:r>
              <a:rPr lang="en-US" sz="3600" i="1" dirty="0"/>
              <a:t>Canon Cafferata, The Catechism Explained</a:t>
            </a:r>
            <a:endParaRPr lang="en-US" sz="4800" i="1" dirty="0"/>
          </a:p>
        </p:txBody>
      </p:sp>
      <p:sp>
        <p:nvSpPr>
          <p:cNvPr id="3" name="Content Placeholder 2">
            <a:extLst>
              <a:ext uri="{FF2B5EF4-FFF2-40B4-BE49-F238E27FC236}">
                <a16:creationId xmlns:a16="http://schemas.microsoft.com/office/drawing/2014/main" id="{3998B37B-6A45-19DF-36C7-4B0C05F3E143}"/>
              </a:ext>
            </a:extLst>
          </p:cNvPr>
          <p:cNvSpPr>
            <a:spLocks noGrp="1"/>
          </p:cNvSpPr>
          <p:nvPr>
            <p:ph idx="1"/>
          </p:nvPr>
        </p:nvSpPr>
        <p:spPr>
          <a:xfrm>
            <a:off x="303212" y="266700"/>
            <a:ext cx="7036207" cy="6324600"/>
          </a:xfrm>
          <a:solidFill>
            <a:schemeClr val="accent4">
              <a:lumMod val="50000"/>
            </a:schemeClr>
          </a:solidFill>
        </p:spPr>
        <p:txBody>
          <a:bodyPr>
            <a:noAutofit/>
          </a:bodyPr>
          <a:lstStyle/>
          <a:p>
            <a:pPr marL="0" indent="0">
              <a:buNone/>
            </a:pPr>
            <a:r>
              <a:rPr lang="en-US" sz="3600" dirty="0"/>
              <a:t>“The Sabbath was Saturday, not Sunday. The Church altered the observance of the Sabbath to the observance of Sunday. Protestants must be rather puzzled by the keeping of Sunday when God distinctly said, 'Keep holy the Sabbath Day.' The word Sunday does not come anywhere in the Bible, so, without knowing it they are obeying the authority of the Catholic Church.”</a:t>
            </a:r>
            <a:endParaRPr lang="en-US" sz="9600" dirty="0"/>
          </a:p>
        </p:txBody>
      </p:sp>
      <p:pic>
        <p:nvPicPr>
          <p:cNvPr id="31750" name="Picture 6" descr="AEW #AEWDynamite #AEWRevolution #AEWRampage This is for all the Wrestling  fans out there. @TonyKhan Just sharing my opinion, I prefer a PPV on a  Saturday rather than Sunday. I feel it is">
            <a:extLst>
              <a:ext uri="{FF2B5EF4-FFF2-40B4-BE49-F238E27FC236}">
                <a16:creationId xmlns:a16="http://schemas.microsoft.com/office/drawing/2014/main" id="{AD625879-4974-174B-962E-30B435A32B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14" t="5893" r="11332" b="7097"/>
          <a:stretch>
            <a:fillRect/>
          </a:stretch>
        </p:blipFill>
        <p:spPr bwMode="auto">
          <a:xfrm>
            <a:off x="8074025" y="1981199"/>
            <a:ext cx="3582988" cy="4419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652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B0020-7722-0F9A-AA43-64AD2F924C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5FE357-9874-6D30-C664-BBB621DD233E}"/>
              </a:ext>
            </a:extLst>
          </p:cNvPr>
          <p:cNvSpPr>
            <a:spLocks noGrp="1"/>
          </p:cNvSpPr>
          <p:nvPr>
            <p:ph type="title"/>
          </p:nvPr>
        </p:nvSpPr>
        <p:spPr>
          <a:xfrm>
            <a:off x="7770811" y="304800"/>
            <a:ext cx="4114801" cy="2285998"/>
          </a:xfrm>
        </p:spPr>
        <p:txBody>
          <a:bodyPr/>
          <a:lstStyle/>
          <a:p>
            <a:r>
              <a:rPr lang="en-US" sz="3600" i="1" dirty="0"/>
              <a:t>Vincent J. Kelly, Forbidden Sunday and Feast-Day Occupation, 1943</a:t>
            </a:r>
          </a:p>
        </p:txBody>
      </p:sp>
      <p:sp>
        <p:nvSpPr>
          <p:cNvPr id="3" name="Content Placeholder 2">
            <a:extLst>
              <a:ext uri="{FF2B5EF4-FFF2-40B4-BE49-F238E27FC236}">
                <a16:creationId xmlns:a16="http://schemas.microsoft.com/office/drawing/2014/main" id="{F2B2EC40-7E7B-1DB4-4701-D2BDB0B6E025}"/>
              </a:ext>
            </a:extLst>
          </p:cNvPr>
          <p:cNvSpPr>
            <a:spLocks noGrp="1"/>
          </p:cNvSpPr>
          <p:nvPr>
            <p:ph idx="1"/>
          </p:nvPr>
        </p:nvSpPr>
        <p:spPr>
          <a:xfrm>
            <a:off x="303212" y="266700"/>
            <a:ext cx="7036207" cy="6324600"/>
          </a:xfrm>
          <a:solidFill>
            <a:schemeClr val="accent4">
              <a:lumMod val="50000"/>
            </a:schemeClr>
          </a:solidFill>
        </p:spPr>
        <p:txBody>
          <a:bodyPr>
            <a:noAutofit/>
          </a:bodyPr>
          <a:lstStyle/>
          <a:p>
            <a:pPr marL="0" indent="0">
              <a:buNone/>
            </a:pPr>
            <a:r>
              <a:rPr lang="en-US" sz="3200" dirty="0"/>
              <a:t>“Some theologians have held that God likewise directly determined the Sunday as the day of worship in the NEW LAW, that he himself has explicitly substituted Sunday for the Sabbath. But this theory is entirely abandoned. It is now commonly held that God simply gave His church the power to set aside whatever day or days she would deem suitable as holy days. The church chose Sunday, the first day of the week, and in the course of time added other days as holy days.”</a:t>
            </a:r>
          </a:p>
        </p:txBody>
      </p:sp>
      <p:pic>
        <p:nvPicPr>
          <p:cNvPr id="5" name="Picture 4">
            <a:extLst>
              <a:ext uri="{FF2B5EF4-FFF2-40B4-BE49-F238E27FC236}">
                <a16:creationId xmlns:a16="http://schemas.microsoft.com/office/drawing/2014/main" id="{BE4BAEAA-32F0-63EE-BE2A-31FF9C9A2B7F}"/>
              </a:ext>
            </a:extLst>
          </p:cNvPr>
          <p:cNvPicPr>
            <a:picLocks noChangeAspect="1"/>
          </p:cNvPicPr>
          <p:nvPr/>
        </p:nvPicPr>
        <p:blipFill>
          <a:blip r:embed="rId2"/>
          <a:stretch>
            <a:fillRect/>
          </a:stretch>
        </p:blipFill>
        <p:spPr>
          <a:xfrm>
            <a:off x="8362989" y="2638968"/>
            <a:ext cx="2930443" cy="3941446"/>
          </a:xfrm>
          <a:prstGeom prst="rect">
            <a:avLst/>
          </a:prstGeom>
        </p:spPr>
      </p:pic>
    </p:spTree>
    <p:extLst>
      <p:ext uri="{BB962C8B-B14F-4D97-AF65-F5344CB8AC3E}">
        <p14:creationId xmlns:p14="http://schemas.microsoft.com/office/powerpoint/2010/main" val="14297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351F8-8A68-D2C4-79C0-DC31719424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B1A477-FCF6-B7D7-CD0E-0B920FB6976F}"/>
              </a:ext>
            </a:extLst>
          </p:cNvPr>
          <p:cNvSpPr>
            <a:spLocks noGrp="1"/>
          </p:cNvSpPr>
          <p:nvPr>
            <p:ph type="body" sz="half" idx="2"/>
          </p:nvPr>
        </p:nvSpPr>
        <p:spPr>
          <a:xfrm>
            <a:off x="7759699" y="1651000"/>
            <a:ext cx="4114800" cy="4800600"/>
          </a:xfrm>
        </p:spPr>
        <p:txBody>
          <a:bodyPr>
            <a:noAutofit/>
          </a:bodyPr>
          <a:lstStyle/>
          <a:p>
            <a:r>
              <a:rPr lang="en-US" sz="3600" b="1" baseline="30000" dirty="0"/>
              <a:t>9 </a:t>
            </a:r>
            <a:r>
              <a:rPr lang="en-US" sz="3600" dirty="0"/>
              <a:t>And the third angel followed them, saying with a loud voice, If any man worship the beast and his image, and receive his mark in his forehead, or in his hand,</a:t>
            </a:r>
            <a:endParaRPr lang="en-US" sz="11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B1710C1-80DE-A6FF-B45B-E9A624697060}"/>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14:9-12</a:t>
            </a:r>
            <a:endParaRPr lang="en-US" sz="8000" dirty="0"/>
          </a:p>
        </p:txBody>
      </p:sp>
      <p:pic>
        <p:nvPicPr>
          <p:cNvPr id="3" name="Content Placeholder 2" descr="3 Angels Ministries's Video on X">
            <a:extLst>
              <a:ext uri="{FF2B5EF4-FFF2-40B4-BE49-F238E27FC236}">
                <a16:creationId xmlns:a16="http://schemas.microsoft.com/office/drawing/2014/main" id="{00E3C89E-FE31-9704-F8D3-B0A1E047190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563" r="13730"/>
          <a:stretch>
            <a:fillRect/>
          </a:stretch>
        </p:blipFill>
        <p:spPr bwMode="auto">
          <a:xfrm>
            <a:off x="150812" y="228599"/>
            <a:ext cx="7315200" cy="6449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87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7250F-FE92-6BEB-C05C-0F0E737D8C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04033-F639-7A56-BD2B-6FF4F9012C40}"/>
              </a:ext>
            </a:extLst>
          </p:cNvPr>
          <p:cNvSpPr>
            <a:spLocks noGrp="1"/>
          </p:cNvSpPr>
          <p:nvPr>
            <p:ph type="title"/>
          </p:nvPr>
        </p:nvSpPr>
        <p:spPr>
          <a:xfrm>
            <a:off x="7770811" y="304800"/>
            <a:ext cx="4114801" cy="2285998"/>
          </a:xfrm>
        </p:spPr>
        <p:txBody>
          <a:bodyPr/>
          <a:lstStyle/>
          <a:p>
            <a:r>
              <a:rPr lang="en-US" sz="3300" i="1" dirty="0"/>
              <a:t>Albert Smith, Chancellor of the Archdiocese of Baltimore, Feb. 10, 1920 </a:t>
            </a:r>
          </a:p>
        </p:txBody>
      </p:sp>
      <p:sp>
        <p:nvSpPr>
          <p:cNvPr id="3" name="Content Placeholder 2">
            <a:extLst>
              <a:ext uri="{FF2B5EF4-FFF2-40B4-BE49-F238E27FC236}">
                <a16:creationId xmlns:a16="http://schemas.microsoft.com/office/drawing/2014/main" id="{6AE674D0-A3B3-195B-7287-501F4878C358}"/>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5400" dirty="0"/>
              <a:t>“If Protestants would follow the Bible, they would worship God on the Sabbath Day. In keeping the Sunday they are following a law of the Catholic Church.”</a:t>
            </a:r>
          </a:p>
        </p:txBody>
      </p:sp>
      <p:pic>
        <p:nvPicPr>
          <p:cNvPr id="26626" name="Picture 2" descr="St. Albertus Roman Catholic Church - Photos gallery — Historic Detroit">
            <a:extLst>
              <a:ext uri="{FF2B5EF4-FFF2-40B4-BE49-F238E27FC236}">
                <a16:creationId xmlns:a16="http://schemas.microsoft.com/office/drawing/2014/main" id="{65F13A0E-B012-C5FD-03CB-C39E6561F5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5170" y="2743203"/>
            <a:ext cx="3886197" cy="3886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038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B52A6-4D6F-1786-CD05-3B0134255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AC245-DAB8-4652-D008-7DC50B734C7A}"/>
              </a:ext>
            </a:extLst>
          </p:cNvPr>
          <p:cNvSpPr>
            <a:spLocks noGrp="1"/>
          </p:cNvSpPr>
          <p:nvPr>
            <p:ph type="title"/>
          </p:nvPr>
        </p:nvSpPr>
        <p:spPr>
          <a:xfrm>
            <a:off x="7847012" y="304800"/>
            <a:ext cx="3886200" cy="1828798"/>
          </a:xfrm>
        </p:spPr>
        <p:txBody>
          <a:bodyPr/>
          <a:lstStyle/>
          <a:p>
            <a:r>
              <a:rPr lang="en-US" sz="3600" i="1" dirty="0"/>
              <a:t>The Faith of our Fathers, Archbishop of Baltimore, 1876</a:t>
            </a:r>
          </a:p>
        </p:txBody>
      </p:sp>
      <p:sp>
        <p:nvSpPr>
          <p:cNvPr id="3" name="Content Placeholder 2">
            <a:extLst>
              <a:ext uri="{FF2B5EF4-FFF2-40B4-BE49-F238E27FC236}">
                <a16:creationId xmlns:a16="http://schemas.microsoft.com/office/drawing/2014/main" id="{D06B42A4-A407-1CD5-6C01-B9700F900405}"/>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4600" dirty="0"/>
              <a:t>“... you may read the Bible from Genesis to Revelation, and you will not find a single line authorizing the sanctification of Sunday. The Scriptures enforce the religious observance of Saturday, a day which we never sanctify.”</a:t>
            </a:r>
          </a:p>
        </p:txBody>
      </p:sp>
      <p:pic>
        <p:nvPicPr>
          <p:cNvPr id="21506" name="Picture 2" descr="James Gibbons - Wikipedia">
            <a:extLst>
              <a:ext uri="{FF2B5EF4-FFF2-40B4-BE49-F238E27FC236}">
                <a16:creationId xmlns:a16="http://schemas.microsoft.com/office/drawing/2014/main" id="{0844A941-E18B-ED13-D0E2-33AF630D53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493"/>
          <a:stretch>
            <a:fillRect/>
          </a:stretch>
        </p:blipFill>
        <p:spPr bwMode="auto">
          <a:xfrm>
            <a:off x="7938773" y="2133598"/>
            <a:ext cx="3702677" cy="4495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143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0F84C-BE6C-DB2F-44EC-10EF1EE940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7C8F0-F85D-7B67-FEE0-4444457672A2}"/>
              </a:ext>
            </a:extLst>
          </p:cNvPr>
          <p:cNvSpPr>
            <a:spLocks noGrp="1"/>
          </p:cNvSpPr>
          <p:nvPr>
            <p:ph type="title"/>
          </p:nvPr>
        </p:nvSpPr>
        <p:spPr>
          <a:xfrm>
            <a:off x="7770812" y="762000"/>
            <a:ext cx="3886200" cy="1828798"/>
          </a:xfrm>
        </p:spPr>
        <p:txBody>
          <a:bodyPr/>
          <a:lstStyle/>
          <a:p>
            <a:r>
              <a:rPr lang="en-US" sz="3600" i="1" dirty="0"/>
              <a:t>The Catholic Virginian, ‘To tell you the truth,’ Oct. 3, 1947</a:t>
            </a:r>
          </a:p>
        </p:txBody>
      </p:sp>
      <p:sp>
        <p:nvSpPr>
          <p:cNvPr id="3" name="Content Placeholder 2">
            <a:extLst>
              <a:ext uri="{FF2B5EF4-FFF2-40B4-BE49-F238E27FC236}">
                <a16:creationId xmlns:a16="http://schemas.microsoft.com/office/drawing/2014/main" id="{AD2BA15A-6181-261C-BB09-B7F5BDFB5848}"/>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3350" dirty="0"/>
              <a:t>“All of us believe many things in regard to religion that we do not find in the Bible. For example, nowhere in the Bible do we find that Christ or the Apostles ordered that the Sabbath be changed from Saturday to Sunday. We have the commandment of God given to Moses to keep holy the Sabbath Day, that is the 7th day of the week, Saturday. Today most Christians keep Sunday because it has been revealed to us by the Church outside the Bible.”</a:t>
            </a:r>
          </a:p>
        </p:txBody>
      </p:sp>
      <p:pic>
        <p:nvPicPr>
          <p:cNvPr id="22530" name="Picture 2" descr="Is There God's Work and Words Outside the Bible? - Bible Study">
            <a:extLst>
              <a:ext uri="{FF2B5EF4-FFF2-40B4-BE49-F238E27FC236}">
                <a16:creationId xmlns:a16="http://schemas.microsoft.com/office/drawing/2014/main" id="{979010D0-40FF-00D9-3BED-5C3E96B123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836" t="8621" r="11860"/>
          <a:stretch>
            <a:fillRect/>
          </a:stretch>
        </p:blipFill>
        <p:spPr bwMode="auto">
          <a:xfrm>
            <a:off x="7770812" y="2590800"/>
            <a:ext cx="426667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12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6A453-2619-F9F7-1C43-760BE48CC6B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0AE5D02-9ECE-3846-FEED-EC4458B00378}"/>
              </a:ext>
            </a:extLst>
          </p:cNvPr>
          <p:cNvSpPr>
            <a:spLocks noGrp="1"/>
          </p:cNvSpPr>
          <p:nvPr>
            <p:ph type="title"/>
          </p:nvPr>
        </p:nvSpPr>
        <p:spPr>
          <a:xfrm>
            <a:off x="914161" y="770930"/>
            <a:ext cx="10360501" cy="2441056"/>
          </a:xfrm>
        </p:spPr>
        <p:txBody>
          <a:bodyPr>
            <a:noAutofit/>
          </a:bodyPr>
          <a:lstStyle/>
          <a:p>
            <a:pPr lvl="0"/>
            <a:r>
              <a:rPr lang="en-US" sz="4800" dirty="0"/>
              <a:t>12. What was the single link that in the fourth century united Church and State, which developed the beast?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19CC1EB0-DE8D-A9C6-B855-D3FED672D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55F6FD7-85B1-4509-20EA-B4900EE96338}"/>
              </a:ext>
            </a:extLst>
          </p:cNvPr>
          <p:cNvSpPr txBox="1"/>
          <p:nvPr/>
        </p:nvSpPr>
        <p:spPr>
          <a:xfrm>
            <a:off x="876410" y="3429000"/>
            <a:ext cx="7390051" cy="1588127"/>
          </a:xfrm>
          <a:prstGeom prst="rect">
            <a:avLst/>
          </a:prstGeom>
          <a:noFill/>
        </p:spPr>
        <p:txBody>
          <a:bodyPr wrap="square" rtlCol="0">
            <a:spAutoFit/>
          </a:bodyPr>
          <a:lstStyle/>
          <a:p>
            <a:pPr>
              <a:lnSpc>
                <a:spcPct val="90000"/>
              </a:lnSpc>
            </a:pPr>
            <a:r>
              <a:rPr lang="en-US" sz="5400" b="1" dirty="0"/>
              <a:t>Answer:</a:t>
            </a:r>
            <a:r>
              <a:rPr lang="en-US" sz="5400" dirty="0"/>
              <a:t> The Sunday institution</a:t>
            </a:r>
            <a:endParaRPr lang="en-US" sz="400000" dirty="0"/>
          </a:p>
        </p:txBody>
      </p:sp>
    </p:spTree>
    <p:extLst>
      <p:ext uri="{BB962C8B-B14F-4D97-AF65-F5344CB8AC3E}">
        <p14:creationId xmlns:p14="http://schemas.microsoft.com/office/powerpoint/2010/main" val="1695753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22B0C-63F7-54F1-9AD2-5A45BFF88E2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D084DA8-8C7B-D5AF-0E9D-E07D901C45BB}"/>
              </a:ext>
            </a:extLst>
          </p:cNvPr>
          <p:cNvSpPr>
            <a:spLocks noGrp="1"/>
          </p:cNvSpPr>
          <p:nvPr>
            <p:ph type="title"/>
          </p:nvPr>
        </p:nvSpPr>
        <p:spPr>
          <a:xfrm>
            <a:off x="914161" y="492649"/>
            <a:ext cx="10360501" cy="2719337"/>
          </a:xfrm>
        </p:spPr>
        <p:txBody>
          <a:bodyPr>
            <a:noAutofit/>
          </a:bodyPr>
          <a:lstStyle/>
          <a:p>
            <a:pPr lvl="0"/>
            <a:r>
              <a:rPr lang="en-US" sz="5400" dirty="0"/>
              <a:t>13. What is the single point in a similar movement in our day [1888] which develops only an image to the beast?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8EB354F3-C73A-8B61-265D-8E5381250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243BA0C-27F3-FEC1-4FF5-237ADC343E1C}"/>
              </a:ext>
            </a:extLst>
          </p:cNvPr>
          <p:cNvSpPr txBox="1"/>
          <p:nvPr/>
        </p:nvSpPr>
        <p:spPr>
          <a:xfrm>
            <a:off x="876410" y="3429000"/>
            <a:ext cx="7390051" cy="1588127"/>
          </a:xfrm>
          <a:prstGeom prst="rect">
            <a:avLst/>
          </a:prstGeom>
          <a:noFill/>
        </p:spPr>
        <p:txBody>
          <a:bodyPr wrap="square" rtlCol="0">
            <a:spAutoFit/>
          </a:bodyPr>
          <a:lstStyle/>
          <a:p>
            <a:pPr>
              <a:lnSpc>
                <a:spcPct val="90000"/>
              </a:lnSpc>
            </a:pPr>
            <a:r>
              <a:rPr lang="en-US" sz="5400" b="1" dirty="0"/>
              <a:t>Answer:</a:t>
            </a:r>
            <a:r>
              <a:rPr lang="en-US" sz="5400" dirty="0"/>
              <a:t> The Sunday institution</a:t>
            </a:r>
            <a:endParaRPr lang="en-US" sz="400000" dirty="0"/>
          </a:p>
        </p:txBody>
      </p:sp>
    </p:spTree>
    <p:extLst>
      <p:ext uri="{BB962C8B-B14F-4D97-AF65-F5344CB8AC3E}">
        <p14:creationId xmlns:p14="http://schemas.microsoft.com/office/powerpoint/2010/main" val="1246538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7B7B0-8FF5-8EC5-053E-A90F230BAC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4B10A6-0CF2-5AAF-C4C3-816BCCB677AC}"/>
              </a:ext>
            </a:extLst>
          </p:cNvPr>
          <p:cNvSpPr>
            <a:spLocks noGrp="1"/>
          </p:cNvSpPr>
          <p:nvPr>
            <p:ph type="title"/>
          </p:nvPr>
        </p:nvSpPr>
        <p:spPr>
          <a:xfrm>
            <a:off x="7724907" y="228601"/>
            <a:ext cx="4175115" cy="1066799"/>
          </a:xfrm>
        </p:spPr>
        <p:txBody>
          <a:bodyPr/>
          <a:lstStyle/>
          <a:p>
            <a:r>
              <a:rPr lang="en-US" sz="4000" dirty="0"/>
              <a:t>Recalling Lessons 6-10</a:t>
            </a:r>
          </a:p>
        </p:txBody>
      </p:sp>
      <p:sp>
        <p:nvSpPr>
          <p:cNvPr id="3" name="Content Placeholder 2">
            <a:extLst>
              <a:ext uri="{FF2B5EF4-FFF2-40B4-BE49-F238E27FC236}">
                <a16:creationId xmlns:a16="http://schemas.microsoft.com/office/drawing/2014/main" id="{96E600DC-3C91-CE57-BA97-C077C75D0329}"/>
              </a:ext>
            </a:extLst>
          </p:cNvPr>
          <p:cNvSpPr>
            <a:spLocks noGrp="1"/>
          </p:cNvSpPr>
          <p:nvPr>
            <p:ph idx="1"/>
          </p:nvPr>
        </p:nvSpPr>
        <p:spPr>
          <a:xfrm>
            <a:off x="303212" y="304800"/>
            <a:ext cx="7036207" cy="6324600"/>
          </a:xfrm>
          <a:solidFill>
            <a:schemeClr val="accent4">
              <a:lumMod val="50000"/>
            </a:schemeClr>
          </a:solidFill>
        </p:spPr>
        <p:txBody>
          <a:bodyPr>
            <a:noAutofit/>
          </a:bodyPr>
          <a:lstStyle/>
          <a:p>
            <a:r>
              <a:rPr lang="en-US" sz="3600" b="1" dirty="0"/>
              <a:t>Fourth century:</a:t>
            </a:r>
            <a:br>
              <a:rPr lang="en-US" sz="3600" dirty="0"/>
            </a:br>
            <a:r>
              <a:rPr lang="en-US" sz="3600" dirty="0"/>
              <a:t>Church + State enforcing Sunday → </a:t>
            </a:r>
            <a:r>
              <a:rPr lang="en-US" sz="3600" b="1" dirty="0"/>
              <a:t>the beast</a:t>
            </a:r>
          </a:p>
          <a:p>
            <a:r>
              <a:rPr lang="en-US" sz="3600" b="1" dirty="0"/>
              <a:t>1888:</a:t>
            </a:r>
            <a:br>
              <a:rPr lang="en-US" sz="3600" dirty="0"/>
            </a:br>
            <a:r>
              <a:rPr lang="en-US" sz="3600" dirty="0"/>
              <a:t>National Reform Association pushing Sunday laws</a:t>
            </a:r>
          </a:p>
          <a:p>
            <a:pPr marL="0" indent="0">
              <a:buNone/>
            </a:pPr>
            <a:r>
              <a:rPr lang="en-US" sz="3600" dirty="0"/>
              <a:t>   → showed how the image could 	begin to develop</a:t>
            </a:r>
          </a:p>
          <a:p>
            <a:r>
              <a:rPr lang="en-US" sz="3600" b="1" dirty="0"/>
              <a:t>Last days:</a:t>
            </a:r>
            <a:br>
              <a:rPr lang="en-US" sz="3600" dirty="0"/>
            </a:br>
            <a:r>
              <a:rPr lang="en-US" sz="3600" dirty="0"/>
              <a:t>Church + State enforcing Sunday → </a:t>
            </a:r>
            <a:r>
              <a:rPr lang="en-US" sz="3600" b="1" dirty="0"/>
              <a:t>image of the beast</a:t>
            </a:r>
            <a:endParaRPr lang="en-US" sz="3600" dirty="0"/>
          </a:p>
        </p:txBody>
      </p:sp>
      <p:pic>
        <p:nvPicPr>
          <p:cNvPr id="16386" name="Picture 2" descr="Wall Calendar ...">
            <a:extLst>
              <a:ext uri="{FF2B5EF4-FFF2-40B4-BE49-F238E27FC236}">
                <a16:creationId xmlns:a16="http://schemas.microsoft.com/office/drawing/2014/main" id="{EDBB7061-63A1-270B-F545-0AB6347606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490" r="5082"/>
          <a:stretch>
            <a:fillRect/>
          </a:stretch>
        </p:blipFill>
        <p:spPr bwMode="auto">
          <a:xfrm>
            <a:off x="7752627" y="1438274"/>
            <a:ext cx="4175115" cy="519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30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E8D69-34B8-2D14-744A-62CC6C78471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8F01499-BAE2-22C9-7E90-5EA5B4210032}"/>
              </a:ext>
            </a:extLst>
          </p:cNvPr>
          <p:cNvSpPr>
            <a:spLocks noGrp="1"/>
          </p:cNvSpPr>
          <p:nvPr>
            <p:ph type="title"/>
          </p:nvPr>
        </p:nvSpPr>
        <p:spPr>
          <a:xfrm>
            <a:off x="914161" y="609600"/>
            <a:ext cx="10360501" cy="3590894"/>
          </a:xfrm>
        </p:spPr>
        <p:txBody>
          <a:bodyPr>
            <a:noAutofit/>
          </a:bodyPr>
          <a:lstStyle/>
          <a:p>
            <a:pPr lvl="0"/>
            <a:r>
              <a:rPr lang="en-US" sz="5400" dirty="0"/>
              <a:t>14. What does the Papacy set forth as the sign of its authority to command men under penalty of sin for disobedience?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7152D49A-F7EE-DC85-A741-F42EDB529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42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06B52-03BB-099D-D910-DEE43AC77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D80DA-5523-E3D8-CD13-5C8D33FF5825}"/>
              </a:ext>
            </a:extLst>
          </p:cNvPr>
          <p:cNvSpPr>
            <a:spLocks noGrp="1"/>
          </p:cNvSpPr>
          <p:nvPr>
            <p:ph type="title"/>
          </p:nvPr>
        </p:nvSpPr>
        <p:spPr>
          <a:xfrm>
            <a:off x="8013822" y="228602"/>
            <a:ext cx="3886200" cy="2019300"/>
          </a:xfrm>
        </p:spPr>
        <p:txBody>
          <a:bodyPr/>
          <a:lstStyle/>
          <a:p>
            <a:r>
              <a:rPr lang="en-US" sz="3600" i="1" dirty="0"/>
              <a:t>Catechism of the Catholic Christian Instructed</a:t>
            </a:r>
          </a:p>
        </p:txBody>
      </p:sp>
      <p:sp>
        <p:nvSpPr>
          <p:cNvPr id="3" name="Content Placeholder 2">
            <a:extLst>
              <a:ext uri="{FF2B5EF4-FFF2-40B4-BE49-F238E27FC236}">
                <a16:creationId xmlns:a16="http://schemas.microsoft.com/office/drawing/2014/main" id="{A648F15B-9BAD-C71B-B9F7-52FC1A507D0F}"/>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4200" b="1" dirty="0"/>
              <a:t>Answer:</a:t>
            </a:r>
            <a:br>
              <a:rPr lang="en-US" sz="4200" dirty="0"/>
            </a:br>
            <a:r>
              <a:rPr lang="en-US" sz="4200" dirty="0"/>
              <a:t>“The very act of changing Sabbath into Sunday, which Protestants allow of… because </a:t>
            </a:r>
            <a:r>
              <a:rPr lang="en-US" sz="4200" dirty="0">
                <a:solidFill>
                  <a:srgbClr val="FFFF9D"/>
                </a:solidFill>
              </a:rPr>
              <a:t>by keeping Sunday strictly they acknowledge the church’s power</a:t>
            </a:r>
            <a:r>
              <a:rPr lang="en-US" sz="4200" dirty="0"/>
              <a:t> to ordain feasts, and to command them under sin.”—</a:t>
            </a:r>
            <a:r>
              <a:rPr lang="en-US" sz="4200" i="1" dirty="0"/>
              <a:t>Catechism of the Catholic Christian Instructed.</a:t>
            </a:r>
            <a:endParaRPr lang="en-US" sz="4200" dirty="0"/>
          </a:p>
        </p:txBody>
      </p:sp>
      <p:pic>
        <p:nvPicPr>
          <p:cNvPr id="17410" name="Picture 2" descr="The Catechism of the Catholic Church and the Second Vatican Council -  Homiletic &amp; Pastoral Review">
            <a:extLst>
              <a:ext uri="{FF2B5EF4-FFF2-40B4-BE49-F238E27FC236}">
                <a16:creationId xmlns:a16="http://schemas.microsoft.com/office/drawing/2014/main" id="{64BBA6D6-4FA6-B197-0BE9-8801B0F424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4324" t="4762" r="3295" b="4762"/>
          <a:stretch>
            <a:fillRect/>
          </a:stretch>
        </p:blipFill>
        <p:spPr bwMode="auto">
          <a:xfrm>
            <a:off x="7999413" y="2247901"/>
            <a:ext cx="38862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64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E4942-4E8A-D9A0-1896-A973588CBF91}"/>
              </a:ext>
            </a:extLst>
          </p:cNvPr>
          <p:cNvSpPr>
            <a:spLocks noGrp="1"/>
          </p:cNvSpPr>
          <p:nvPr>
            <p:ph type="title"/>
          </p:nvPr>
        </p:nvSpPr>
        <p:spPr>
          <a:xfrm>
            <a:off x="914162" y="304800"/>
            <a:ext cx="10360501" cy="1143000"/>
          </a:xfrm>
        </p:spPr>
        <p:txBody>
          <a:bodyPr>
            <a:normAutofit/>
          </a:bodyPr>
          <a:lstStyle/>
          <a:p>
            <a:r>
              <a:rPr lang="en-US" sz="4400" dirty="0"/>
              <a:t>Catholic Questions and Answers</a:t>
            </a:r>
            <a:br>
              <a:rPr lang="en-US" dirty="0"/>
            </a:br>
            <a:r>
              <a:rPr lang="en-US" sz="2600" dirty="0"/>
              <a:t>Rev. Stephen Keenan, </a:t>
            </a:r>
            <a:r>
              <a:rPr lang="en-US" sz="2600" i="1" dirty="0"/>
              <a:t>A Doctrinal Catechism</a:t>
            </a:r>
            <a:r>
              <a:rPr lang="en-US" sz="2600" dirty="0"/>
              <a:t>, New York, 1857</a:t>
            </a:r>
          </a:p>
        </p:txBody>
      </p:sp>
      <p:sp>
        <p:nvSpPr>
          <p:cNvPr id="4" name="Content Placeholder 3">
            <a:extLst>
              <a:ext uri="{FF2B5EF4-FFF2-40B4-BE49-F238E27FC236}">
                <a16:creationId xmlns:a16="http://schemas.microsoft.com/office/drawing/2014/main" id="{AEEAB1BC-DFBB-500F-816A-F716EB8FD340}"/>
              </a:ext>
            </a:extLst>
          </p:cNvPr>
          <p:cNvSpPr>
            <a:spLocks noGrp="1"/>
          </p:cNvSpPr>
          <p:nvPr>
            <p:ph sz="half" idx="2"/>
          </p:nvPr>
        </p:nvSpPr>
        <p:spPr>
          <a:xfrm>
            <a:off x="4722812" y="1803401"/>
            <a:ext cx="6551851" cy="4470400"/>
          </a:xfrm>
        </p:spPr>
        <p:txBody>
          <a:bodyPr>
            <a:normAutofit lnSpcReduction="10000"/>
          </a:bodyPr>
          <a:lstStyle/>
          <a:p>
            <a:pPr marL="0" indent="0">
              <a:buNone/>
            </a:pPr>
            <a:r>
              <a:rPr lang="en-US" sz="3200" b="1" dirty="0"/>
              <a:t>Q.</a:t>
            </a:r>
            <a:r>
              <a:rPr lang="en-US" sz="3200" dirty="0"/>
              <a:t> Have you any other proofs that they (Protestants) are not guided by the Scripture?</a:t>
            </a:r>
            <a:br>
              <a:rPr lang="en-US" sz="3200" dirty="0"/>
            </a:br>
            <a:br>
              <a:rPr lang="en-US" sz="3200" dirty="0"/>
            </a:br>
            <a:r>
              <a:rPr lang="en-US" sz="3200" b="1" dirty="0"/>
              <a:t>A.</a:t>
            </a:r>
            <a:r>
              <a:rPr lang="en-US" sz="3200" dirty="0"/>
              <a:t> Yes; so many, that we cannot admit more than a mere specimen into this small work. They reject much that is clearly contained in Scripture, and profess more that is nowhere discoverable in that Divine Book.</a:t>
            </a:r>
          </a:p>
        </p:txBody>
      </p:sp>
      <p:pic>
        <p:nvPicPr>
          <p:cNvPr id="22530" name="Picture 2" descr="Larger memorial image loading...">
            <a:extLst>
              <a:ext uri="{FF2B5EF4-FFF2-40B4-BE49-F238E27FC236}">
                <a16:creationId xmlns:a16="http://schemas.microsoft.com/office/drawing/2014/main" id="{8EB84F83-E090-B757-245A-BC7E6CF80433}"/>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192221" y="1803400"/>
            <a:ext cx="2719370" cy="447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7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6414B-5CFC-09D3-4D67-882E8F420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8DB79D-1257-FA8A-D759-17AFB386B0AA}"/>
              </a:ext>
            </a:extLst>
          </p:cNvPr>
          <p:cNvSpPr>
            <a:spLocks noGrp="1"/>
          </p:cNvSpPr>
          <p:nvPr>
            <p:ph type="title"/>
          </p:nvPr>
        </p:nvSpPr>
        <p:spPr>
          <a:xfrm>
            <a:off x="914162" y="304800"/>
            <a:ext cx="10360501" cy="1143000"/>
          </a:xfrm>
        </p:spPr>
        <p:txBody>
          <a:bodyPr>
            <a:normAutofit/>
          </a:bodyPr>
          <a:lstStyle/>
          <a:p>
            <a:r>
              <a:rPr lang="en-US" sz="4400" dirty="0"/>
              <a:t>Catholic Questions and Answers</a:t>
            </a:r>
            <a:br>
              <a:rPr lang="en-US" dirty="0"/>
            </a:br>
            <a:r>
              <a:rPr lang="en-US" sz="2600" dirty="0"/>
              <a:t>Rev. Stephen Keenan, </a:t>
            </a:r>
            <a:r>
              <a:rPr lang="en-US" sz="2600" i="1" dirty="0"/>
              <a:t>A Doctrinal Catechism</a:t>
            </a:r>
            <a:r>
              <a:rPr lang="en-US" sz="2600" dirty="0"/>
              <a:t>, New York, 1857</a:t>
            </a:r>
          </a:p>
        </p:txBody>
      </p:sp>
      <p:sp>
        <p:nvSpPr>
          <p:cNvPr id="4" name="Content Placeholder 3">
            <a:extLst>
              <a:ext uri="{FF2B5EF4-FFF2-40B4-BE49-F238E27FC236}">
                <a16:creationId xmlns:a16="http://schemas.microsoft.com/office/drawing/2014/main" id="{D8C762BB-2DC1-A2F7-C932-B4C67BAA6BFF}"/>
              </a:ext>
            </a:extLst>
          </p:cNvPr>
          <p:cNvSpPr>
            <a:spLocks noGrp="1"/>
          </p:cNvSpPr>
          <p:nvPr>
            <p:ph sz="half" idx="2"/>
          </p:nvPr>
        </p:nvSpPr>
        <p:spPr>
          <a:xfrm>
            <a:off x="4722812" y="1600200"/>
            <a:ext cx="6551851" cy="4673601"/>
          </a:xfrm>
        </p:spPr>
        <p:txBody>
          <a:bodyPr>
            <a:noAutofit/>
          </a:bodyPr>
          <a:lstStyle/>
          <a:p>
            <a:pPr marL="0" indent="0">
              <a:buNone/>
            </a:pPr>
            <a:r>
              <a:rPr lang="en-US" sz="2800" b="1" dirty="0"/>
              <a:t>Q.</a:t>
            </a:r>
            <a:r>
              <a:rPr lang="en-US" sz="2800" dirty="0"/>
              <a:t> Give some examples of both?</a:t>
            </a:r>
            <a:br>
              <a:rPr lang="en-US" sz="2800" dirty="0"/>
            </a:br>
            <a:br>
              <a:rPr lang="en-US" sz="2800" dirty="0"/>
            </a:br>
            <a:r>
              <a:rPr lang="en-US" sz="2800" b="1" dirty="0"/>
              <a:t>A.</a:t>
            </a:r>
            <a:r>
              <a:rPr lang="en-US" sz="2800" dirty="0"/>
              <a:t> They should, if the Scripture were their only rule, wash the feet of one another, according to the command of Christ, in the 13th chap. of St. John; —they should keep, not the Sunday, but the Saturday, according to the commandment, "Remember thou keep holy the SABBATH-day;" for this commandment has not, in Scripture, been changed or abrogated;...</a:t>
            </a:r>
          </a:p>
        </p:txBody>
      </p:sp>
      <p:pic>
        <p:nvPicPr>
          <p:cNvPr id="23554" name="Picture 2" descr="The Seventh-day Sabbath: the Seal of the Living God | White Throne  Ministries">
            <a:extLst>
              <a:ext uri="{FF2B5EF4-FFF2-40B4-BE49-F238E27FC236}">
                <a16:creationId xmlns:a16="http://schemas.microsoft.com/office/drawing/2014/main" id="{4A7F63E3-47FA-591A-2871-A9FDC9B7A13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1279" t="2249" r="27481" b="-2249"/>
          <a:stretch>
            <a:fillRect/>
          </a:stretch>
        </p:blipFill>
        <p:spPr bwMode="auto">
          <a:xfrm>
            <a:off x="914400" y="1702993"/>
            <a:ext cx="3732212" cy="4570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29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39CAE-1881-79A0-DA4F-0BCB366A9B1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3C984A-1741-7261-5010-3A6F289BFC81}"/>
              </a:ext>
            </a:extLst>
          </p:cNvPr>
          <p:cNvSpPr>
            <a:spLocks noGrp="1"/>
          </p:cNvSpPr>
          <p:nvPr>
            <p:ph type="body" sz="half" idx="2"/>
          </p:nvPr>
        </p:nvSpPr>
        <p:spPr>
          <a:xfrm>
            <a:off x="7759699" y="1651000"/>
            <a:ext cx="4114800" cy="4800600"/>
          </a:xfrm>
        </p:spPr>
        <p:txBody>
          <a:bodyPr>
            <a:noAutofit/>
          </a:bodyPr>
          <a:lstStyle/>
          <a:p>
            <a:r>
              <a:rPr lang="en-US" sz="2800" b="1" baseline="30000" dirty="0"/>
              <a:t>10 </a:t>
            </a:r>
            <a:r>
              <a:rPr lang="en-US" sz="2800" dirty="0"/>
              <a:t>The same shall drink of the wine of the wrath of God, which is poured out without mixture into the cup of his indignation; and he shall be tormented with fire and brimstone in the presence of the holy angels, and in the presence of the Lamb:</a:t>
            </a:r>
            <a:endParaRPr lang="en-US" sz="1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3EAFE14-6CA7-6F4B-C31A-22318FAC147B}"/>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14:9-12</a:t>
            </a:r>
            <a:endParaRPr lang="en-US" sz="8000" dirty="0"/>
          </a:p>
        </p:txBody>
      </p:sp>
      <p:pic>
        <p:nvPicPr>
          <p:cNvPr id="2050" name="Picture 2" descr="The Cup of God's Wrath | Connection Community Church">
            <a:extLst>
              <a:ext uri="{FF2B5EF4-FFF2-40B4-BE49-F238E27FC236}">
                <a16:creationId xmlns:a16="http://schemas.microsoft.com/office/drawing/2014/main" id="{B56807F1-8AF1-2BFD-F5F4-A087913D6D4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383"/>
          <a:stretch>
            <a:fillRect/>
          </a:stretch>
        </p:blipFill>
        <p:spPr bwMode="auto">
          <a:xfrm>
            <a:off x="74612" y="228600"/>
            <a:ext cx="7335044" cy="646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80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7A35-21DC-C788-12A9-7974B8B111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4EF27-22E3-B390-DDD0-17D1662D9DEF}"/>
              </a:ext>
            </a:extLst>
          </p:cNvPr>
          <p:cNvSpPr>
            <a:spLocks noGrp="1"/>
          </p:cNvSpPr>
          <p:nvPr>
            <p:ph type="title"/>
          </p:nvPr>
        </p:nvSpPr>
        <p:spPr>
          <a:xfrm>
            <a:off x="914162" y="304800"/>
            <a:ext cx="10360501" cy="1143000"/>
          </a:xfrm>
        </p:spPr>
        <p:txBody>
          <a:bodyPr>
            <a:normAutofit fontScale="90000"/>
          </a:bodyPr>
          <a:lstStyle/>
          <a:p>
            <a:r>
              <a:rPr lang="en-US" sz="4400" dirty="0"/>
              <a:t>Catholic Questions and Answers</a:t>
            </a:r>
            <a:br>
              <a:rPr lang="en-US" dirty="0"/>
            </a:br>
            <a:r>
              <a:rPr lang="en-US" sz="2600" dirty="0"/>
              <a:t>Rev. Stephen Keenan, </a:t>
            </a:r>
            <a:r>
              <a:rPr lang="en-US" sz="2600" i="1" dirty="0"/>
              <a:t>Controversial Catechism</a:t>
            </a:r>
            <a:r>
              <a:rPr lang="en-US" sz="2600" dirty="0"/>
              <a:t>, New York, 1896</a:t>
            </a:r>
          </a:p>
        </p:txBody>
      </p:sp>
      <p:sp>
        <p:nvSpPr>
          <p:cNvPr id="4" name="Content Placeholder 3">
            <a:extLst>
              <a:ext uri="{FF2B5EF4-FFF2-40B4-BE49-F238E27FC236}">
                <a16:creationId xmlns:a16="http://schemas.microsoft.com/office/drawing/2014/main" id="{A736466B-69B4-41E2-6C78-0A2A4A701212}"/>
              </a:ext>
            </a:extLst>
          </p:cNvPr>
          <p:cNvSpPr>
            <a:spLocks noGrp="1"/>
          </p:cNvSpPr>
          <p:nvPr>
            <p:ph sz="half" idx="2"/>
          </p:nvPr>
        </p:nvSpPr>
        <p:spPr>
          <a:xfrm>
            <a:off x="4722812" y="1600200"/>
            <a:ext cx="6551851" cy="4673601"/>
          </a:xfrm>
        </p:spPr>
        <p:txBody>
          <a:bodyPr>
            <a:noAutofit/>
          </a:bodyPr>
          <a:lstStyle/>
          <a:p>
            <a:pPr marL="0" indent="0">
              <a:buNone/>
            </a:pPr>
            <a:r>
              <a:rPr lang="en-US" sz="3600" b="1" dirty="0"/>
              <a:t>Q.</a:t>
            </a:r>
            <a:r>
              <a:rPr lang="en-US" sz="3600" dirty="0"/>
              <a:t> Must not a sensible Protestant doubt seriously, when he finds that even the Bible is not followed as a rule by his co-religionists?</a:t>
            </a:r>
            <a:endParaRPr lang="en-US" sz="4000" dirty="0"/>
          </a:p>
        </p:txBody>
      </p:sp>
      <p:pic>
        <p:nvPicPr>
          <p:cNvPr id="24578" name="Picture 2" descr="The Right View of Scripture - Enjoying the Journey">
            <a:extLst>
              <a:ext uri="{FF2B5EF4-FFF2-40B4-BE49-F238E27FC236}">
                <a16:creationId xmlns:a16="http://schemas.microsoft.com/office/drawing/2014/main" id="{FFC2BBA8-CEBA-53FD-4314-687CD5C814C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4926" t="-303" r="35945" b="303"/>
          <a:stretch>
            <a:fillRect/>
          </a:stretch>
        </p:blipFill>
        <p:spPr bwMode="auto">
          <a:xfrm>
            <a:off x="914162" y="1608306"/>
            <a:ext cx="3351450" cy="4817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47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9961D-F459-D956-4282-3C4D25889A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84D7EF-0F9D-84AF-73EB-ECA0F2A3355F}"/>
              </a:ext>
            </a:extLst>
          </p:cNvPr>
          <p:cNvSpPr>
            <a:spLocks noGrp="1"/>
          </p:cNvSpPr>
          <p:nvPr>
            <p:ph type="title"/>
          </p:nvPr>
        </p:nvSpPr>
        <p:spPr>
          <a:xfrm>
            <a:off x="914162" y="304800"/>
            <a:ext cx="10360501" cy="1143000"/>
          </a:xfrm>
        </p:spPr>
        <p:txBody>
          <a:bodyPr>
            <a:normAutofit fontScale="90000"/>
          </a:bodyPr>
          <a:lstStyle/>
          <a:p>
            <a:r>
              <a:rPr lang="en-US" sz="4400" dirty="0"/>
              <a:t>Catholic Questions and Answers</a:t>
            </a:r>
            <a:br>
              <a:rPr lang="en-US" dirty="0"/>
            </a:br>
            <a:r>
              <a:rPr lang="en-US" sz="2600" dirty="0"/>
              <a:t>Rev. Stephen Keenan, </a:t>
            </a:r>
            <a:r>
              <a:rPr lang="en-US" sz="2600" i="1" dirty="0"/>
              <a:t>Controversial Catechism</a:t>
            </a:r>
            <a:r>
              <a:rPr lang="en-US" sz="2600" dirty="0"/>
              <a:t>, New York, 1896</a:t>
            </a:r>
          </a:p>
        </p:txBody>
      </p:sp>
      <p:sp>
        <p:nvSpPr>
          <p:cNvPr id="4" name="Content Placeholder 3">
            <a:extLst>
              <a:ext uri="{FF2B5EF4-FFF2-40B4-BE49-F238E27FC236}">
                <a16:creationId xmlns:a16="http://schemas.microsoft.com/office/drawing/2014/main" id="{B90922E9-AAA9-FA03-982F-8D813DB27291}"/>
              </a:ext>
            </a:extLst>
          </p:cNvPr>
          <p:cNvSpPr>
            <a:spLocks noGrp="1"/>
          </p:cNvSpPr>
          <p:nvPr>
            <p:ph sz="half" idx="2"/>
          </p:nvPr>
        </p:nvSpPr>
        <p:spPr>
          <a:xfrm>
            <a:off x="4722812" y="1600200"/>
            <a:ext cx="6551851" cy="4673601"/>
          </a:xfrm>
        </p:spPr>
        <p:txBody>
          <a:bodyPr>
            <a:noAutofit/>
          </a:bodyPr>
          <a:lstStyle/>
          <a:p>
            <a:pPr marL="0" indent="0">
              <a:buNone/>
            </a:pPr>
            <a:r>
              <a:rPr lang="en-US" sz="3200" b="1" dirty="0"/>
              <a:t>A.</a:t>
            </a:r>
            <a:r>
              <a:rPr lang="en-US" sz="3200" dirty="0"/>
              <a:t> Surely, when he sees them baptize infants, abrogate the Jewish Sabbath, and observe Sunday for which [pg. 7] there is no Scriptural authority; when he finds them neglect to wash one another's feet, which is expressly commanded, and eat blood and things strangled, which are expressly prohibited in Scripture. He must doubt, if he think at all. ...</a:t>
            </a:r>
            <a:endParaRPr lang="en-US" sz="3600" dirty="0"/>
          </a:p>
        </p:txBody>
      </p:sp>
      <p:pic>
        <p:nvPicPr>
          <p:cNvPr id="7" name="Content Placeholder 6">
            <a:extLst>
              <a:ext uri="{FF2B5EF4-FFF2-40B4-BE49-F238E27FC236}">
                <a16:creationId xmlns:a16="http://schemas.microsoft.com/office/drawing/2014/main" id="{746B8823-F097-1390-B54E-713E4D1DF6E3}"/>
              </a:ext>
            </a:extLst>
          </p:cNvPr>
          <p:cNvPicPr>
            <a:picLocks noGrp="1" noChangeAspect="1"/>
          </p:cNvPicPr>
          <p:nvPr>
            <p:ph sz="half" idx="1"/>
          </p:nvPr>
        </p:nvPicPr>
        <p:blipFill>
          <a:blip r:embed="rId2"/>
          <a:srcRect l="14138" t="208" r="29312" b="-208"/>
          <a:stretch>
            <a:fillRect/>
          </a:stretch>
        </p:blipFill>
        <p:spPr>
          <a:xfrm>
            <a:off x="760412" y="1752600"/>
            <a:ext cx="3962400" cy="4673601"/>
          </a:xfrm>
          <a:prstGeom prst="rect">
            <a:avLst/>
          </a:prstGeom>
        </p:spPr>
      </p:pic>
    </p:spTree>
    <p:extLst>
      <p:ext uri="{BB962C8B-B14F-4D97-AF65-F5344CB8AC3E}">
        <p14:creationId xmlns:p14="http://schemas.microsoft.com/office/powerpoint/2010/main" val="4044481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3423C-DFFC-E037-C0AD-8C8DD80F9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7CD5EC-639A-A38A-F828-3E924379F95D}"/>
              </a:ext>
            </a:extLst>
          </p:cNvPr>
          <p:cNvSpPr>
            <a:spLocks noGrp="1"/>
          </p:cNvSpPr>
          <p:nvPr>
            <p:ph type="title"/>
          </p:nvPr>
        </p:nvSpPr>
        <p:spPr>
          <a:xfrm>
            <a:off x="914162" y="304800"/>
            <a:ext cx="10360501" cy="1143000"/>
          </a:xfrm>
        </p:spPr>
        <p:txBody>
          <a:bodyPr>
            <a:normAutofit fontScale="90000"/>
          </a:bodyPr>
          <a:lstStyle/>
          <a:p>
            <a:r>
              <a:rPr lang="en-US" sz="4400" dirty="0"/>
              <a:t>Catholic Questions and Answers</a:t>
            </a:r>
            <a:br>
              <a:rPr lang="en-US" dirty="0"/>
            </a:br>
            <a:r>
              <a:rPr lang="en-US" sz="2600" dirty="0"/>
              <a:t>Rev. Stephen Keenan, </a:t>
            </a:r>
            <a:r>
              <a:rPr lang="en-US" sz="2600" i="1" dirty="0"/>
              <a:t>Controversial Catechism</a:t>
            </a:r>
            <a:r>
              <a:rPr lang="en-US" sz="2600" dirty="0"/>
              <a:t>, New York, 1896</a:t>
            </a:r>
          </a:p>
        </p:txBody>
      </p:sp>
      <p:sp>
        <p:nvSpPr>
          <p:cNvPr id="4" name="Content Placeholder 3">
            <a:extLst>
              <a:ext uri="{FF2B5EF4-FFF2-40B4-BE49-F238E27FC236}">
                <a16:creationId xmlns:a16="http://schemas.microsoft.com/office/drawing/2014/main" id="{86C219B9-2CFD-DA16-DE44-3E1C559522B8}"/>
              </a:ext>
            </a:extLst>
          </p:cNvPr>
          <p:cNvSpPr>
            <a:spLocks noGrp="1"/>
          </p:cNvSpPr>
          <p:nvPr>
            <p:ph sz="half" idx="2"/>
          </p:nvPr>
        </p:nvSpPr>
        <p:spPr>
          <a:xfrm>
            <a:off x="4189412" y="1684772"/>
            <a:ext cx="7085251" cy="4589029"/>
          </a:xfrm>
        </p:spPr>
        <p:txBody>
          <a:bodyPr>
            <a:noAutofit/>
          </a:bodyPr>
          <a:lstStyle/>
          <a:p>
            <a:pPr marL="0" indent="0">
              <a:buNone/>
            </a:pPr>
            <a:r>
              <a:rPr lang="en-US" sz="3600" b="1" dirty="0"/>
              <a:t>Q.</a:t>
            </a:r>
            <a:r>
              <a:rPr lang="en-US" sz="3600" dirty="0"/>
              <a:t> Should not the Protestant doubt when he finds that he himself holds tradition as a guide?</a:t>
            </a:r>
            <a:br>
              <a:rPr lang="en-US" sz="4400" dirty="0"/>
            </a:br>
            <a:br>
              <a:rPr lang="en-US" sz="4400" dirty="0"/>
            </a:br>
            <a:r>
              <a:rPr lang="en-US" sz="3600" b="1" dirty="0"/>
              <a:t>A.</a:t>
            </a:r>
            <a:r>
              <a:rPr lang="en-US" sz="3600" dirty="0"/>
              <a:t> Yes, if he would but reflect that he has nothing but Catholic Tradition for keeping the Sunday holy; ...</a:t>
            </a:r>
            <a:endParaRPr lang="en-US" sz="4800" dirty="0"/>
          </a:p>
        </p:txBody>
      </p:sp>
      <p:pic>
        <p:nvPicPr>
          <p:cNvPr id="26626" name="Picture 2" descr="Rome's Challenge: Why Do Protestants Keep Sunday? (Bxs of 100) — Family  Heritage Books">
            <a:extLst>
              <a:ext uri="{FF2B5EF4-FFF2-40B4-BE49-F238E27FC236}">
                <a16:creationId xmlns:a16="http://schemas.microsoft.com/office/drawing/2014/main" id="{E1D7C3EF-57D6-FCEC-1C9E-97D0ABC315F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165" r="18767"/>
          <a:stretch>
            <a:fillRect/>
          </a:stretch>
        </p:blipFill>
        <p:spPr bwMode="auto">
          <a:xfrm>
            <a:off x="1141412" y="1684772"/>
            <a:ext cx="2894217" cy="4589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39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B59BC-A591-3078-9AC0-1670E541EA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B3B01-A588-F37A-5BA7-6C43C8857A0B}"/>
              </a:ext>
            </a:extLst>
          </p:cNvPr>
          <p:cNvSpPr>
            <a:spLocks noGrp="1"/>
          </p:cNvSpPr>
          <p:nvPr>
            <p:ph type="title"/>
          </p:nvPr>
        </p:nvSpPr>
        <p:spPr>
          <a:xfrm>
            <a:off x="914162" y="304800"/>
            <a:ext cx="10360501" cy="1143000"/>
          </a:xfrm>
        </p:spPr>
        <p:txBody>
          <a:bodyPr>
            <a:normAutofit fontScale="90000"/>
          </a:bodyPr>
          <a:lstStyle/>
          <a:p>
            <a:r>
              <a:rPr lang="en-US" sz="4400" dirty="0"/>
              <a:t>Catholic Questions and Answers</a:t>
            </a:r>
            <a:br>
              <a:rPr lang="en-US" dirty="0"/>
            </a:br>
            <a:r>
              <a:rPr lang="en-US" sz="2700" i="1" dirty="0"/>
              <a:t>The Faith of Millions: The Credentials of the Catholic Religion</a:t>
            </a:r>
            <a:br>
              <a:rPr lang="en-US" sz="2700" i="1" dirty="0"/>
            </a:br>
            <a:r>
              <a:rPr lang="en-US" sz="2700" dirty="0"/>
              <a:t>John Anthony O’Brien, Jan. 1, 1974</a:t>
            </a:r>
            <a:endParaRPr lang="en-US" sz="2600" dirty="0"/>
          </a:p>
        </p:txBody>
      </p:sp>
      <p:sp>
        <p:nvSpPr>
          <p:cNvPr id="4" name="Content Placeholder 3">
            <a:extLst>
              <a:ext uri="{FF2B5EF4-FFF2-40B4-BE49-F238E27FC236}">
                <a16:creationId xmlns:a16="http://schemas.microsoft.com/office/drawing/2014/main" id="{0A8F0E54-2E29-C74E-C1E6-ED716BF58DAD}"/>
              </a:ext>
            </a:extLst>
          </p:cNvPr>
          <p:cNvSpPr>
            <a:spLocks noGrp="1"/>
          </p:cNvSpPr>
          <p:nvPr>
            <p:ph sz="half" idx="2"/>
          </p:nvPr>
        </p:nvSpPr>
        <p:spPr>
          <a:xfrm>
            <a:off x="4189412" y="1573869"/>
            <a:ext cx="7085251" cy="4826001"/>
          </a:xfrm>
        </p:spPr>
        <p:txBody>
          <a:bodyPr>
            <a:noAutofit/>
          </a:bodyPr>
          <a:lstStyle/>
          <a:p>
            <a:pPr marL="0" indent="0">
              <a:buNone/>
            </a:pPr>
            <a:r>
              <a:rPr lang="en-US" sz="3200" dirty="0"/>
              <a:t>But since Saturday, not Sunday, is specified in the Bible, isn't it curious that non-Catholics who profess to take their religion directly from the Bible and not the Church, observe Sunday instead of Saturday? Yes, of course, it is inconsistent; but this change was made about fifteen centuries before Protestantism was born, and by that time the custom was universally observed.</a:t>
            </a:r>
            <a:endParaRPr lang="en-US" sz="6000" dirty="0"/>
          </a:p>
        </p:txBody>
      </p:sp>
      <p:pic>
        <p:nvPicPr>
          <p:cNvPr id="23554" name="Picture 2" descr="The Faith of Millions: The Credentials of the Catholic Religion">
            <a:extLst>
              <a:ext uri="{FF2B5EF4-FFF2-40B4-BE49-F238E27FC236}">
                <a16:creationId xmlns:a16="http://schemas.microsoft.com/office/drawing/2014/main" id="{DE96D3C8-1A87-53D6-D30E-DC10F188590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22099" y="1600200"/>
            <a:ext cx="3086338" cy="4780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283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98BF0-43E1-0656-42F4-E663F3A060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5A2D1F-7C53-CBD9-9175-F798D4641F21}"/>
              </a:ext>
            </a:extLst>
          </p:cNvPr>
          <p:cNvSpPr>
            <a:spLocks noGrp="1"/>
          </p:cNvSpPr>
          <p:nvPr>
            <p:ph type="title"/>
          </p:nvPr>
        </p:nvSpPr>
        <p:spPr>
          <a:xfrm>
            <a:off x="914162" y="304800"/>
            <a:ext cx="10360501" cy="1143000"/>
          </a:xfrm>
        </p:spPr>
        <p:txBody>
          <a:bodyPr>
            <a:normAutofit fontScale="90000"/>
          </a:bodyPr>
          <a:lstStyle/>
          <a:p>
            <a:r>
              <a:rPr lang="en-US" sz="4400" dirty="0"/>
              <a:t>Catholic Questions and Answers</a:t>
            </a:r>
            <a:br>
              <a:rPr lang="en-US" dirty="0"/>
            </a:br>
            <a:r>
              <a:rPr lang="en-US" sz="2700" i="1" dirty="0"/>
              <a:t>The Faith of Millions: The Credentials of the Catholic Religion</a:t>
            </a:r>
            <a:br>
              <a:rPr lang="en-US" sz="2700" i="1" dirty="0"/>
            </a:br>
            <a:r>
              <a:rPr lang="en-US" sz="2700" dirty="0"/>
              <a:t>John Anthony O’Brien, Jan. 1, 1974</a:t>
            </a:r>
            <a:endParaRPr lang="en-US" sz="2600" dirty="0"/>
          </a:p>
        </p:txBody>
      </p:sp>
      <p:sp>
        <p:nvSpPr>
          <p:cNvPr id="4" name="Content Placeholder 3">
            <a:extLst>
              <a:ext uri="{FF2B5EF4-FFF2-40B4-BE49-F238E27FC236}">
                <a16:creationId xmlns:a16="http://schemas.microsoft.com/office/drawing/2014/main" id="{3BB18443-1EAC-FC66-EE74-1F8F71BCC2D0}"/>
              </a:ext>
            </a:extLst>
          </p:cNvPr>
          <p:cNvSpPr>
            <a:spLocks noGrp="1"/>
          </p:cNvSpPr>
          <p:nvPr>
            <p:ph sz="half" idx="2"/>
          </p:nvPr>
        </p:nvSpPr>
        <p:spPr>
          <a:xfrm>
            <a:off x="4189412" y="1573869"/>
            <a:ext cx="7085251" cy="4826001"/>
          </a:xfrm>
        </p:spPr>
        <p:txBody>
          <a:bodyPr>
            <a:noAutofit/>
          </a:bodyPr>
          <a:lstStyle/>
          <a:p>
            <a:pPr marL="0" indent="0">
              <a:buNone/>
            </a:pPr>
            <a:r>
              <a:rPr lang="en-US" sz="3200" dirty="0"/>
              <a:t>They have continued the custom, even though it rests upon the authority of the Catholic Church and not upon an explicit text in the Bible. That observance remains as a reminder of the Mother Church from which the non-Catholic sects broke away - like a boy running away from home but still carrying in his pocket a picture of his mother or a lock of her hair.</a:t>
            </a:r>
            <a:endParaRPr lang="en-US" sz="7200" dirty="0"/>
          </a:p>
        </p:txBody>
      </p:sp>
      <p:pic>
        <p:nvPicPr>
          <p:cNvPr id="24580" name="Picture 4" descr="If Your Child Threatens to Run Away">
            <a:extLst>
              <a:ext uri="{FF2B5EF4-FFF2-40B4-BE49-F238E27FC236}">
                <a16:creationId xmlns:a16="http://schemas.microsoft.com/office/drawing/2014/main" id="{982CC046-4D50-FAE3-917E-3FCD9892D51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02865" y="1752600"/>
            <a:ext cx="3475434"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611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F5F2-49F0-EF5A-1C5C-84DFDE4F02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D1C958-B88F-C013-C1AF-AFF41622FF67}"/>
              </a:ext>
            </a:extLst>
          </p:cNvPr>
          <p:cNvSpPr>
            <a:spLocks noGrp="1"/>
          </p:cNvSpPr>
          <p:nvPr>
            <p:ph type="title"/>
          </p:nvPr>
        </p:nvSpPr>
        <p:spPr>
          <a:xfrm>
            <a:off x="914162" y="304800"/>
            <a:ext cx="10360501" cy="1447800"/>
          </a:xfrm>
        </p:spPr>
        <p:txBody>
          <a:bodyPr>
            <a:normAutofit/>
          </a:bodyPr>
          <a:lstStyle/>
          <a:p>
            <a:r>
              <a:rPr lang="en-US" sz="4400" dirty="0"/>
              <a:t>Catholic Questions and Answers</a:t>
            </a:r>
            <a:br>
              <a:rPr lang="en-US" dirty="0"/>
            </a:br>
            <a:r>
              <a:rPr lang="en-US" sz="2800" i="1" dirty="0"/>
              <a:t>Henry Tuberville, An Abridgment of the Christian Doctrine, 1833</a:t>
            </a:r>
            <a:endParaRPr lang="en-US" sz="2000" dirty="0"/>
          </a:p>
        </p:txBody>
      </p:sp>
      <p:sp>
        <p:nvSpPr>
          <p:cNvPr id="4" name="Content Placeholder 3">
            <a:extLst>
              <a:ext uri="{FF2B5EF4-FFF2-40B4-BE49-F238E27FC236}">
                <a16:creationId xmlns:a16="http://schemas.microsoft.com/office/drawing/2014/main" id="{76ACD3A7-BED6-B571-8720-A10AB184F61C}"/>
              </a:ext>
            </a:extLst>
          </p:cNvPr>
          <p:cNvSpPr>
            <a:spLocks noGrp="1"/>
          </p:cNvSpPr>
          <p:nvPr>
            <p:ph sz="half" idx="2"/>
          </p:nvPr>
        </p:nvSpPr>
        <p:spPr>
          <a:xfrm>
            <a:off x="4189412" y="1727199"/>
            <a:ext cx="7085251" cy="4826001"/>
          </a:xfrm>
        </p:spPr>
        <p:txBody>
          <a:bodyPr>
            <a:noAutofit/>
          </a:bodyPr>
          <a:lstStyle/>
          <a:p>
            <a:pPr marL="0" indent="0">
              <a:buNone/>
            </a:pPr>
            <a:r>
              <a:rPr lang="en-US" sz="3400" b="1" dirty="0"/>
              <a:t>Q.</a:t>
            </a:r>
            <a:r>
              <a:rPr lang="en-US" sz="3400" dirty="0"/>
              <a:t> How prove you that the Church hath power to command feasts and holydays?</a:t>
            </a:r>
          </a:p>
          <a:p>
            <a:pPr marL="0" indent="0">
              <a:buNone/>
            </a:pPr>
            <a:r>
              <a:rPr lang="en-US" sz="3400" b="1" dirty="0"/>
              <a:t>A.</a:t>
            </a:r>
            <a:r>
              <a:rPr lang="en-US" sz="3400" dirty="0"/>
              <a:t> By the very act of changing the Sabbath into Sunday, which Protestants allow of; and therefore they fondly contradict themselves, by keeping Sunday strictly, and breaking most other feasts commanded by the same Church.</a:t>
            </a:r>
          </a:p>
        </p:txBody>
      </p:sp>
      <p:pic>
        <p:nvPicPr>
          <p:cNvPr id="27650" name="Picture 2" descr="At the Heart of Lent, a Feast - Country Roads Magazine">
            <a:extLst>
              <a:ext uri="{FF2B5EF4-FFF2-40B4-BE49-F238E27FC236}">
                <a16:creationId xmlns:a16="http://schemas.microsoft.com/office/drawing/2014/main" id="{9981E8C1-0F70-0957-3DBC-7F65565E99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327" t="5379" r="25510"/>
          <a:stretch>
            <a:fillRect/>
          </a:stretch>
        </p:blipFill>
        <p:spPr bwMode="auto">
          <a:xfrm>
            <a:off x="608012" y="1785257"/>
            <a:ext cx="3444004" cy="482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28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5EC32-F697-C683-890C-2BD20F56BC1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11C0A14-230C-D5C4-5F4D-1F697757A73A}"/>
              </a:ext>
            </a:extLst>
          </p:cNvPr>
          <p:cNvSpPr>
            <a:spLocks noGrp="1"/>
          </p:cNvSpPr>
          <p:nvPr>
            <p:ph type="title"/>
          </p:nvPr>
        </p:nvSpPr>
        <p:spPr>
          <a:xfrm>
            <a:off x="914161" y="492649"/>
            <a:ext cx="10360501" cy="2021951"/>
          </a:xfrm>
        </p:spPr>
        <p:txBody>
          <a:bodyPr>
            <a:noAutofit/>
          </a:bodyPr>
          <a:lstStyle/>
          <a:p>
            <a:r>
              <a:rPr lang="en-US" sz="6600" dirty="0"/>
              <a:t>15. Then what is the mark of the beast?</a:t>
            </a:r>
          </a:p>
        </p:txBody>
      </p:sp>
      <p:pic>
        <p:nvPicPr>
          <p:cNvPr id="2052" name="Picture 4" descr="213,000+ Question Mark Stock Photos, Pictures &amp; Royalty-Free ...">
            <a:extLst>
              <a:ext uri="{FF2B5EF4-FFF2-40B4-BE49-F238E27FC236}">
                <a16:creationId xmlns:a16="http://schemas.microsoft.com/office/drawing/2014/main" id="{D55ECFF7-B650-F23A-543D-570DC454D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7012" y="2983732"/>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92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4165A-B39C-F753-1573-02CF0EAF0FC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D88700C-50DE-1F2B-130E-A3A62652DE87}"/>
              </a:ext>
            </a:extLst>
          </p:cNvPr>
          <p:cNvSpPr>
            <a:spLocks noGrp="1"/>
          </p:cNvSpPr>
          <p:nvPr>
            <p:ph type="title"/>
          </p:nvPr>
        </p:nvSpPr>
        <p:spPr>
          <a:xfrm>
            <a:off x="914161" y="492649"/>
            <a:ext cx="10360501" cy="1793351"/>
          </a:xfrm>
        </p:spPr>
        <p:txBody>
          <a:bodyPr>
            <a:noAutofit/>
          </a:bodyPr>
          <a:lstStyle/>
          <a:p>
            <a:pPr lvl="0"/>
            <a:r>
              <a:rPr lang="en-US" sz="5400" dirty="0"/>
              <a:t>16. To whom do those pay homage who keep Sunday?</a:t>
            </a:r>
          </a:p>
        </p:txBody>
      </p:sp>
      <p:pic>
        <p:nvPicPr>
          <p:cNvPr id="2052" name="Picture 4" descr="213,000+ Question Mark Stock Photos, Pictures &amp; Royalty-Free ...">
            <a:extLst>
              <a:ext uri="{FF2B5EF4-FFF2-40B4-BE49-F238E27FC236}">
                <a16:creationId xmlns:a16="http://schemas.microsoft.com/office/drawing/2014/main" id="{664BF226-A6AF-62C5-483A-F7E2A2D614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6FDF50-6DF3-9303-6A53-0E4E2E1E9D76}"/>
              </a:ext>
            </a:extLst>
          </p:cNvPr>
          <p:cNvSpPr txBox="1"/>
          <p:nvPr/>
        </p:nvSpPr>
        <p:spPr>
          <a:xfrm>
            <a:off x="879916" y="2438400"/>
            <a:ext cx="7390051" cy="3748719"/>
          </a:xfrm>
          <a:prstGeom prst="rect">
            <a:avLst/>
          </a:prstGeom>
          <a:noFill/>
        </p:spPr>
        <p:txBody>
          <a:bodyPr wrap="square" rtlCol="0">
            <a:spAutoFit/>
          </a:bodyPr>
          <a:lstStyle/>
          <a:p>
            <a:pPr>
              <a:lnSpc>
                <a:spcPct val="90000"/>
              </a:lnSpc>
            </a:pPr>
            <a:r>
              <a:rPr lang="en-US" sz="4400" b="1" dirty="0"/>
              <a:t>Answer:</a:t>
            </a:r>
            <a:br>
              <a:rPr lang="en-US" sz="4400" dirty="0"/>
            </a:br>
            <a:r>
              <a:rPr lang="en-US" sz="4400" dirty="0"/>
              <a:t>“The keeping of Sunday is an homage they pay, in spite of themselves, to the Catholic Church.”—</a:t>
            </a:r>
            <a:r>
              <a:rPr lang="en-US" sz="4400" i="1" dirty="0"/>
              <a:t>Plain Talk about Protestantism.</a:t>
            </a:r>
            <a:endParaRPr lang="en-US" sz="400000" dirty="0"/>
          </a:p>
        </p:txBody>
      </p:sp>
    </p:spTree>
    <p:extLst>
      <p:ext uri="{BB962C8B-B14F-4D97-AF65-F5344CB8AC3E}">
        <p14:creationId xmlns:p14="http://schemas.microsoft.com/office/powerpoint/2010/main" val="271748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28F30-56A0-7BBF-CA4C-628DD2A3C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4F0874-DD1C-8BA3-0101-2C7196A04C48}"/>
              </a:ext>
            </a:extLst>
          </p:cNvPr>
          <p:cNvSpPr>
            <a:spLocks noGrp="1"/>
          </p:cNvSpPr>
          <p:nvPr>
            <p:ph type="title"/>
          </p:nvPr>
        </p:nvSpPr>
        <p:spPr>
          <a:xfrm>
            <a:off x="8013822" y="228602"/>
            <a:ext cx="3886200" cy="1600198"/>
          </a:xfrm>
        </p:spPr>
        <p:txBody>
          <a:bodyPr/>
          <a:lstStyle/>
          <a:p>
            <a:r>
              <a:rPr lang="en-US" sz="3600" i="1" dirty="0"/>
              <a:t>Our Sunday Visitor, Feb. 5, 1950</a:t>
            </a:r>
          </a:p>
        </p:txBody>
      </p:sp>
      <p:sp>
        <p:nvSpPr>
          <p:cNvPr id="3" name="Content Placeholder 2">
            <a:extLst>
              <a:ext uri="{FF2B5EF4-FFF2-40B4-BE49-F238E27FC236}">
                <a16:creationId xmlns:a16="http://schemas.microsoft.com/office/drawing/2014/main" id="{7575B11E-DDD5-3DC6-F6E7-E8AEDD99EE69}"/>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4200" dirty="0"/>
              <a:t>“Protestants ... accept Sunday rather than Saturday as the day for public worship after the Catholic Church made the change... But the Protestant mind does not seem to realize that ... in observing Sunday, they are accepting the authority of the spokesman for the Church, the pope.”</a:t>
            </a:r>
          </a:p>
        </p:txBody>
      </p:sp>
      <p:pic>
        <p:nvPicPr>
          <p:cNvPr id="18434" name="Picture 2" descr="Papacy | Definition, History, Roman ...">
            <a:extLst>
              <a:ext uri="{FF2B5EF4-FFF2-40B4-BE49-F238E27FC236}">
                <a16:creationId xmlns:a16="http://schemas.microsoft.com/office/drawing/2014/main" id="{D059B916-B14F-E02C-7A60-9D3CF7852B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46" r="13938"/>
          <a:stretch>
            <a:fillRect/>
          </a:stretch>
        </p:blipFill>
        <p:spPr bwMode="auto">
          <a:xfrm>
            <a:off x="7847013" y="1915884"/>
            <a:ext cx="4038600" cy="4713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59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43FB6-C02B-A647-00E5-CA80F39779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DFF205-0679-19E5-74BD-C824520B1D92}"/>
              </a:ext>
            </a:extLst>
          </p:cNvPr>
          <p:cNvSpPr>
            <a:spLocks noGrp="1"/>
          </p:cNvSpPr>
          <p:nvPr>
            <p:ph type="title"/>
          </p:nvPr>
        </p:nvSpPr>
        <p:spPr>
          <a:xfrm>
            <a:off x="8013822" y="228602"/>
            <a:ext cx="3886200" cy="1600198"/>
          </a:xfrm>
        </p:spPr>
        <p:txBody>
          <a:bodyPr/>
          <a:lstStyle/>
          <a:p>
            <a:r>
              <a:rPr lang="en-US" sz="3600" i="1" dirty="0"/>
              <a:t>Catholic Record, Sept. 1, 1923</a:t>
            </a:r>
          </a:p>
        </p:txBody>
      </p:sp>
      <p:sp>
        <p:nvSpPr>
          <p:cNvPr id="3" name="Content Placeholder 2">
            <a:extLst>
              <a:ext uri="{FF2B5EF4-FFF2-40B4-BE49-F238E27FC236}">
                <a16:creationId xmlns:a16="http://schemas.microsoft.com/office/drawing/2014/main" id="{9DACFFF0-BD40-2FAA-6C00-2B9263B9CEF4}"/>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3800" dirty="0"/>
              <a:t>“Deny the authority of the Church and you have no adequate or reasonable explanation or justification for the substitution of Sunday for Saturday in the Third - Protestant Fourth - Commandment of God... The Church is above the Bible, and this transference of Sabbath observance is proof of that fact.”</a:t>
            </a:r>
          </a:p>
        </p:txBody>
      </p:sp>
      <p:pic>
        <p:nvPicPr>
          <p:cNvPr id="20482" name="Picture 2" descr="On “conservative Catholics” and the papacy – Catholic World Report">
            <a:extLst>
              <a:ext uri="{FF2B5EF4-FFF2-40B4-BE49-F238E27FC236}">
                <a16:creationId xmlns:a16="http://schemas.microsoft.com/office/drawing/2014/main" id="{4E083A69-04E7-7FA1-0B93-DC2F0415F6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6460"/>
          <a:stretch>
            <a:fillRect/>
          </a:stretch>
        </p:blipFill>
        <p:spPr bwMode="auto">
          <a:xfrm>
            <a:off x="7794678" y="2209800"/>
            <a:ext cx="4003507"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203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F339B-9857-AFB0-E206-4046FD4AAC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4E9708-CCA4-5FFC-3410-A9725247BFA2}"/>
              </a:ext>
            </a:extLst>
          </p:cNvPr>
          <p:cNvSpPr>
            <a:spLocks noGrp="1"/>
          </p:cNvSpPr>
          <p:nvPr>
            <p:ph type="body" sz="half" idx="2"/>
          </p:nvPr>
        </p:nvSpPr>
        <p:spPr>
          <a:xfrm>
            <a:off x="7759699" y="1651000"/>
            <a:ext cx="4114800" cy="4800600"/>
          </a:xfrm>
        </p:spPr>
        <p:txBody>
          <a:bodyPr>
            <a:noAutofit/>
          </a:bodyPr>
          <a:lstStyle/>
          <a:p>
            <a:r>
              <a:rPr lang="en-US" sz="3200" b="1" baseline="30000" dirty="0"/>
              <a:t>11 </a:t>
            </a:r>
            <a:r>
              <a:rPr lang="en-US" sz="3200" dirty="0"/>
              <a:t>And the smoke of their torment </a:t>
            </a:r>
            <a:r>
              <a:rPr lang="en-US" sz="3200" dirty="0" err="1"/>
              <a:t>ascendeth</a:t>
            </a:r>
            <a:r>
              <a:rPr lang="en-US" sz="3200" dirty="0"/>
              <a:t> up for ever and ever: and they have no rest day nor night, who worship the beast and his image, and whosoever </a:t>
            </a:r>
            <a:r>
              <a:rPr lang="en-US" sz="3200" dirty="0" err="1"/>
              <a:t>receiveth</a:t>
            </a:r>
            <a:r>
              <a:rPr lang="en-US" sz="3200" dirty="0"/>
              <a:t> the mark of his name.</a:t>
            </a:r>
            <a:endParaRPr lang="en-US" sz="28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6808C10-3C5B-DE9D-3C6E-D04535386094}"/>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14:9-12</a:t>
            </a:r>
            <a:endParaRPr lang="en-US" sz="8000" dirty="0"/>
          </a:p>
        </p:txBody>
      </p:sp>
      <p:pic>
        <p:nvPicPr>
          <p:cNvPr id="3074" name="Picture 2" descr="The Harvest Herald - The Harvest Herald Journal">
            <a:extLst>
              <a:ext uri="{FF2B5EF4-FFF2-40B4-BE49-F238E27FC236}">
                <a16:creationId xmlns:a16="http://schemas.microsoft.com/office/drawing/2014/main" id="{CC6B6D9D-5CAA-0C7B-C0F5-E5036A9F1DF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494"/>
          <a:stretch>
            <a:fillRect/>
          </a:stretch>
        </p:blipFill>
        <p:spPr bwMode="auto">
          <a:xfrm>
            <a:off x="150812" y="310013"/>
            <a:ext cx="7281707" cy="6237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73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343F1-646D-2336-66A5-CD532CFD0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FE15F9-6F75-01C8-CF31-935384827FE2}"/>
              </a:ext>
            </a:extLst>
          </p:cNvPr>
          <p:cNvSpPr>
            <a:spLocks noGrp="1"/>
          </p:cNvSpPr>
          <p:nvPr>
            <p:ph type="title"/>
          </p:nvPr>
        </p:nvSpPr>
        <p:spPr>
          <a:xfrm>
            <a:off x="7911985" y="324255"/>
            <a:ext cx="3886200" cy="1600198"/>
          </a:xfrm>
        </p:spPr>
        <p:txBody>
          <a:bodyPr/>
          <a:lstStyle/>
          <a:p>
            <a:r>
              <a:rPr lang="en-US" i="1" dirty="0"/>
              <a:t>John Cardinal Gibbons, The Catholic Mirror, Dec. 23 1893</a:t>
            </a:r>
          </a:p>
        </p:txBody>
      </p:sp>
      <p:sp>
        <p:nvSpPr>
          <p:cNvPr id="3" name="Content Placeholder 2">
            <a:extLst>
              <a:ext uri="{FF2B5EF4-FFF2-40B4-BE49-F238E27FC236}">
                <a16:creationId xmlns:a16="http://schemas.microsoft.com/office/drawing/2014/main" id="{D39AD879-3640-E4C9-F08C-998229DC52DC}"/>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4600" dirty="0"/>
              <a:t>“Reason and sense demand the acceptance of one or the other of these alternatives: either Protestantism and the keeping holy of Saturday, or Catholicity and the keeping holy of Sunday. Compromise is impossible.” </a:t>
            </a:r>
          </a:p>
        </p:txBody>
      </p:sp>
      <p:pic>
        <p:nvPicPr>
          <p:cNvPr id="21506" name="Picture 2" descr="The papacy returns to Rome and a great Renaissance pope is born">
            <a:extLst>
              <a:ext uri="{FF2B5EF4-FFF2-40B4-BE49-F238E27FC236}">
                <a16:creationId xmlns:a16="http://schemas.microsoft.com/office/drawing/2014/main" id="{2CE39CD7-8AD1-2A53-FC32-3FB8D9FEE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8776" y="2089730"/>
            <a:ext cx="3809156" cy="4444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92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0534B-7270-C718-0A4A-3F394E93E9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3F72D-81FF-F9A3-70DD-50CCB5602CC4}"/>
              </a:ext>
            </a:extLst>
          </p:cNvPr>
          <p:cNvSpPr>
            <a:spLocks noGrp="1"/>
          </p:cNvSpPr>
          <p:nvPr>
            <p:ph type="title"/>
          </p:nvPr>
        </p:nvSpPr>
        <p:spPr>
          <a:xfrm>
            <a:off x="7770812" y="152401"/>
            <a:ext cx="3886200" cy="1752600"/>
          </a:xfrm>
        </p:spPr>
        <p:txBody>
          <a:bodyPr/>
          <a:lstStyle/>
          <a:p>
            <a:r>
              <a:rPr lang="en-US" i="1" dirty="0"/>
              <a:t>Priest Brady, Elizabeth, NJ News, March 18, 1903</a:t>
            </a:r>
          </a:p>
        </p:txBody>
      </p:sp>
      <p:sp>
        <p:nvSpPr>
          <p:cNvPr id="3" name="Content Placeholder 2">
            <a:extLst>
              <a:ext uri="{FF2B5EF4-FFF2-40B4-BE49-F238E27FC236}">
                <a16:creationId xmlns:a16="http://schemas.microsoft.com/office/drawing/2014/main" id="{65B8731F-34D5-F147-D5B0-B8281EEB5597}"/>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4000" dirty="0"/>
              <a:t>“It is well to remind the Presbyterians, Baptists, Methodists, and all other Christians, that the Bible does not support them anywhere in their observance of Sunday. Sunday is an institution of the Roman Catholic Church, and those who observe the day observe a commandment of the Catholic Church.”</a:t>
            </a:r>
          </a:p>
        </p:txBody>
      </p:sp>
      <p:pic>
        <p:nvPicPr>
          <p:cNvPr id="20482" name="Picture 2" descr="Matthew Francis Brady - Wikipedia">
            <a:extLst>
              <a:ext uri="{FF2B5EF4-FFF2-40B4-BE49-F238E27FC236}">
                <a16:creationId xmlns:a16="http://schemas.microsoft.com/office/drawing/2014/main" id="{8BCCED42-32F3-AF98-8035-E0B3C50B63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637"/>
          <a:stretch>
            <a:fillRect/>
          </a:stretch>
        </p:blipFill>
        <p:spPr bwMode="auto">
          <a:xfrm>
            <a:off x="7999412" y="1914527"/>
            <a:ext cx="3400425" cy="4714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73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87C16-923E-C748-C6BF-A19E84771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E07F6B-5FA9-7E22-EE3C-C41E3CBF5C06}"/>
              </a:ext>
            </a:extLst>
          </p:cNvPr>
          <p:cNvSpPr>
            <a:spLocks noGrp="1"/>
          </p:cNvSpPr>
          <p:nvPr>
            <p:ph type="title"/>
          </p:nvPr>
        </p:nvSpPr>
        <p:spPr>
          <a:xfrm>
            <a:off x="8013822" y="228602"/>
            <a:ext cx="3886200" cy="1600198"/>
          </a:xfrm>
        </p:spPr>
        <p:txBody>
          <a:bodyPr/>
          <a:lstStyle/>
          <a:p>
            <a:r>
              <a:rPr lang="en-US" i="1" dirty="0"/>
              <a:t>The Catholic Universe Bulletin, Aug. 14, 1942, p. 4</a:t>
            </a:r>
          </a:p>
        </p:txBody>
      </p:sp>
      <p:sp>
        <p:nvSpPr>
          <p:cNvPr id="3" name="Content Placeholder 2">
            <a:extLst>
              <a:ext uri="{FF2B5EF4-FFF2-40B4-BE49-F238E27FC236}">
                <a16:creationId xmlns:a16="http://schemas.microsoft.com/office/drawing/2014/main" id="{18E55E78-D74C-CDFA-E4CF-A6A7CFB735A9}"/>
              </a:ext>
            </a:extLst>
          </p:cNvPr>
          <p:cNvSpPr>
            <a:spLocks noGrp="1"/>
          </p:cNvSpPr>
          <p:nvPr>
            <p:ph idx="1"/>
          </p:nvPr>
        </p:nvSpPr>
        <p:spPr>
          <a:xfrm>
            <a:off x="303212" y="304800"/>
            <a:ext cx="7036207" cy="6324600"/>
          </a:xfrm>
          <a:solidFill>
            <a:schemeClr val="accent4">
              <a:lumMod val="50000"/>
            </a:schemeClr>
          </a:solidFill>
        </p:spPr>
        <p:txBody>
          <a:bodyPr>
            <a:noAutofit/>
          </a:bodyPr>
          <a:lstStyle/>
          <a:p>
            <a:pPr marL="0" indent="0">
              <a:buNone/>
            </a:pPr>
            <a:r>
              <a:rPr lang="en-US" sz="3800" dirty="0"/>
              <a:t>“The [Roman Catholic] Church changed the observance of the Sabbath to Sunday by right of the divine, infallible authority given to her by her founder, Jesus Christ. The Protestant claiming the Bible to be the only guide of faith, has no warrant for observing Sunday. In this matter the Seventh-day Adventist is the only consistent Protestant.”</a:t>
            </a:r>
          </a:p>
        </p:txBody>
      </p:sp>
      <p:pic>
        <p:nvPicPr>
          <p:cNvPr id="19458" name="Picture 2" descr="Vatican II, the papacy, and things that can't change – Catholic World Report">
            <a:extLst>
              <a:ext uri="{FF2B5EF4-FFF2-40B4-BE49-F238E27FC236}">
                <a16:creationId xmlns:a16="http://schemas.microsoft.com/office/drawing/2014/main" id="{08022F82-C606-D8F2-A06B-38232F4DEB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495"/>
          <a:stretch>
            <a:fillRect/>
          </a:stretch>
        </p:blipFill>
        <p:spPr bwMode="auto">
          <a:xfrm>
            <a:off x="7999413" y="1905000"/>
            <a:ext cx="3886200" cy="4724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46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6AC87-AABC-19F3-B9B2-1BB906AE04C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C2DFC25-CF28-03F2-484C-00403588302E}"/>
              </a:ext>
            </a:extLst>
          </p:cNvPr>
          <p:cNvSpPr>
            <a:spLocks noGrp="1"/>
          </p:cNvSpPr>
          <p:nvPr>
            <p:ph type="title"/>
          </p:nvPr>
        </p:nvSpPr>
        <p:spPr>
          <a:xfrm>
            <a:off x="914161" y="492649"/>
            <a:ext cx="10360501" cy="2250551"/>
          </a:xfrm>
        </p:spPr>
        <p:txBody>
          <a:bodyPr>
            <a:noAutofit/>
          </a:bodyPr>
          <a:lstStyle/>
          <a:p>
            <a:pPr lvl="0"/>
            <a:r>
              <a:rPr lang="en-US" sz="4400" dirty="0"/>
              <a:t>17. Then when Protestant churches attempt to compel people by law to keep Sunday, what is that only to do?</a:t>
            </a:r>
            <a:endParaRPr lang="en-US" sz="6600" dirty="0"/>
          </a:p>
        </p:txBody>
      </p:sp>
      <p:pic>
        <p:nvPicPr>
          <p:cNvPr id="2052" name="Picture 4" descr="213,000+ Question Mark Stock Photos, Pictures &amp; Royalty-Free ...">
            <a:extLst>
              <a:ext uri="{FF2B5EF4-FFF2-40B4-BE49-F238E27FC236}">
                <a16:creationId xmlns:a16="http://schemas.microsoft.com/office/drawing/2014/main" id="{C15F9E87-3E0D-5C55-206B-65F8935247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70D2CFF-4451-4916-9D2D-E169EC5F21C4}"/>
              </a:ext>
            </a:extLst>
          </p:cNvPr>
          <p:cNvSpPr txBox="1"/>
          <p:nvPr/>
        </p:nvSpPr>
        <p:spPr>
          <a:xfrm>
            <a:off x="889875" y="3154538"/>
            <a:ext cx="7390051" cy="2751522"/>
          </a:xfrm>
          <a:prstGeom prst="rect">
            <a:avLst/>
          </a:prstGeom>
          <a:noFill/>
        </p:spPr>
        <p:txBody>
          <a:bodyPr wrap="square" rtlCol="0">
            <a:spAutoFit/>
          </a:bodyPr>
          <a:lstStyle/>
          <a:p>
            <a:pPr>
              <a:lnSpc>
                <a:spcPct val="90000"/>
              </a:lnSpc>
            </a:pPr>
            <a:r>
              <a:rPr lang="en-US" sz="4800" b="1" dirty="0"/>
              <a:t>Answer:</a:t>
            </a:r>
            <a:r>
              <a:rPr lang="en-US" sz="4800" dirty="0"/>
              <a:t> It is only to compel men to worship the Papacy—to worship the beast.</a:t>
            </a:r>
            <a:endParaRPr lang="en-US" sz="400000" dirty="0"/>
          </a:p>
        </p:txBody>
      </p:sp>
    </p:spTree>
    <p:extLst>
      <p:ext uri="{BB962C8B-B14F-4D97-AF65-F5344CB8AC3E}">
        <p14:creationId xmlns:p14="http://schemas.microsoft.com/office/powerpoint/2010/main" val="3137336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0887-95B6-1B58-4644-E1183A539A0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C1F20B-943E-9B68-E58F-7A2582A0E982}"/>
              </a:ext>
            </a:extLst>
          </p:cNvPr>
          <p:cNvSpPr>
            <a:spLocks noGrp="1"/>
          </p:cNvSpPr>
          <p:nvPr>
            <p:ph type="title"/>
          </p:nvPr>
        </p:nvSpPr>
        <p:spPr>
          <a:xfrm>
            <a:off x="893151" y="486383"/>
            <a:ext cx="10360501" cy="2901619"/>
          </a:xfrm>
        </p:spPr>
        <p:txBody>
          <a:bodyPr>
            <a:noAutofit/>
          </a:bodyPr>
          <a:lstStyle/>
          <a:p>
            <a:pPr lvl="0"/>
            <a:r>
              <a:rPr lang="en-US" sz="4400" dirty="0"/>
              <a:t>18. But, as in the very act of doing this these churches make an image to the beast, what then will be the enforced observance of Sunday in this nation?</a:t>
            </a:r>
            <a:endParaRPr lang="en-US" sz="8000" dirty="0"/>
          </a:p>
        </p:txBody>
      </p:sp>
      <p:pic>
        <p:nvPicPr>
          <p:cNvPr id="2052" name="Picture 4" descr="213,000+ Question Mark Stock Photos, Pictures &amp; Royalty-Free ...">
            <a:extLst>
              <a:ext uri="{FF2B5EF4-FFF2-40B4-BE49-F238E27FC236}">
                <a16:creationId xmlns:a16="http://schemas.microsoft.com/office/drawing/2014/main" id="{24E376A7-7348-81FC-6BD1-7D082B774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8379F78-5C1C-863B-A3AB-40E422AD911D}"/>
              </a:ext>
            </a:extLst>
          </p:cNvPr>
          <p:cNvSpPr txBox="1"/>
          <p:nvPr/>
        </p:nvSpPr>
        <p:spPr>
          <a:xfrm>
            <a:off x="907709" y="3715967"/>
            <a:ext cx="7390051" cy="2086725"/>
          </a:xfrm>
          <a:prstGeom prst="rect">
            <a:avLst/>
          </a:prstGeom>
          <a:noFill/>
        </p:spPr>
        <p:txBody>
          <a:bodyPr wrap="square" rtlCol="0">
            <a:spAutoFit/>
          </a:bodyPr>
          <a:lstStyle/>
          <a:p>
            <a:pPr>
              <a:lnSpc>
                <a:spcPct val="90000"/>
              </a:lnSpc>
            </a:pPr>
            <a:r>
              <a:rPr lang="en-US" sz="4800" b="1" dirty="0"/>
              <a:t>Answer:</a:t>
            </a:r>
            <a:r>
              <a:rPr lang="en-US" sz="4800" dirty="0"/>
              <a:t> It will be the worship of the beast and his image.</a:t>
            </a:r>
            <a:endParaRPr lang="en-US" sz="400000" dirty="0"/>
          </a:p>
        </p:txBody>
      </p:sp>
    </p:spTree>
    <p:extLst>
      <p:ext uri="{BB962C8B-B14F-4D97-AF65-F5344CB8AC3E}">
        <p14:creationId xmlns:p14="http://schemas.microsoft.com/office/powerpoint/2010/main" val="35495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529D7-E873-16AE-F348-A96608D8643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F71611B-5A94-3575-1F78-0C156B21AEE2}"/>
              </a:ext>
            </a:extLst>
          </p:cNvPr>
          <p:cNvSpPr>
            <a:spLocks noGrp="1"/>
          </p:cNvSpPr>
          <p:nvPr>
            <p:ph type="title"/>
          </p:nvPr>
        </p:nvSpPr>
        <p:spPr>
          <a:xfrm>
            <a:off x="893151" y="486383"/>
            <a:ext cx="10360501" cy="2333017"/>
          </a:xfrm>
        </p:spPr>
        <p:txBody>
          <a:bodyPr>
            <a:noAutofit/>
          </a:bodyPr>
          <a:lstStyle/>
          <a:p>
            <a:pPr lvl="0"/>
            <a:r>
              <a:rPr lang="en-US" sz="6000" dirty="0"/>
              <a:t>19. But may not Sunday-keeping be enforced as a civil duty?</a:t>
            </a:r>
            <a:endParaRPr lang="en-US" sz="16600" dirty="0"/>
          </a:p>
        </p:txBody>
      </p:sp>
      <p:pic>
        <p:nvPicPr>
          <p:cNvPr id="2052" name="Picture 4" descr="213,000+ Question Mark Stock Photos, Pictures &amp; Royalty-Free ...">
            <a:extLst>
              <a:ext uri="{FF2B5EF4-FFF2-40B4-BE49-F238E27FC236}">
                <a16:creationId xmlns:a16="http://schemas.microsoft.com/office/drawing/2014/main" id="{5315D0B9-D070-9D1F-BC75-A8DFECE788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C66F8DF-9760-5E07-19E2-085AA04C1182}"/>
              </a:ext>
            </a:extLst>
          </p:cNvPr>
          <p:cNvSpPr txBox="1"/>
          <p:nvPr/>
        </p:nvSpPr>
        <p:spPr>
          <a:xfrm>
            <a:off x="893151" y="2920226"/>
            <a:ext cx="7390051" cy="3139321"/>
          </a:xfrm>
          <a:prstGeom prst="rect">
            <a:avLst/>
          </a:prstGeom>
          <a:noFill/>
        </p:spPr>
        <p:txBody>
          <a:bodyPr wrap="square" rtlCol="0">
            <a:spAutoFit/>
          </a:bodyPr>
          <a:lstStyle/>
          <a:p>
            <a:pPr>
              <a:lnSpc>
                <a:spcPct val="90000"/>
              </a:lnSpc>
            </a:pPr>
            <a:r>
              <a:rPr lang="en-US" sz="4400" b="1" dirty="0"/>
              <a:t>Answer:</a:t>
            </a:r>
            <a:r>
              <a:rPr lang="en-US" sz="4400" dirty="0"/>
              <a:t> Never. Because Sunday is wholly a religious institution; and the civil power has no right to enforce religious duties.</a:t>
            </a:r>
            <a:endParaRPr lang="en-US" sz="400000" dirty="0"/>
          </a:p>
        </p:txBody>
      </p:sp>
    </p:spTree>
    <p:extLst>
      <p:ext uri="{BB962C8B-B14F-4D97-AF65-F5344CB8AC3E}">
        <p14:creationId xmlns:p14="http://schemas.microsoft.com/office/powerpoint/2010/main" val="3052580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55679-2D7F-D681-B48C-EDCF44E7A60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8B36AB0-A52E-0334-AD61-9F9D74254A8D}"/>
              </a:ext>
            </a:extLst>
          </p:cNvPr>
          <p:cNvSpPr>
            <a:spLocks noGrp="1"/>
          </p:cNvSpPr>
          <p:nvPr>
            <p:ph type="title"/>
          </p:nvPr>
        </p:nvSpPr>
        <p:spPr>
          <a:xfrm>
            <a:off x="914161" y="457201"/>
            <a:ext cx="10360501" cy="2673018"/>
          </a:xfrm>
        </p:spPr>
        <p:txBody>
          <a:bodyPr>
            <a:noAutofit/>
          </a:bodyPr>
          <a:lstStyle/>
          <a:p>
            <a:pPr lvl="0"/>
            <a:r>
              <a:rPr lang="en-US" sz="6600" dirty="0"/>
              <a:t>20. What does Christ command on this subject?</a:t>
            </a:r>
            <a:endParaRPr lang="en-US" sz="49600" dirty="0"/>
          </a:p>
        </p:txBody>
      </p:sp>
      <p:pic>
        <p:nvPicPr>
          <p:cNvPr id="2052" name="Picture 4" descr="213,000+ Question Mark Stock Photos, Pictures &amp; Royalty-Free ...">
            <a:extLst>
              <a:ext uri="{FF2B5EF4-FFF2-40B4-BE49-F238E27FC236}">
                <a16:creationId xmlns:a16="http://schemas.microsoft.com/office/drawing/2014/main" id="{084B1E9A-50C6-250A-8E8B-58D86B622E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786011C-8E99-BA98-1E63-B5BC157FF57B}"/>
              </a:ext>
            </a:extLst>
          </p:cNvPr>
          <p:cNvSpPr txBox="1"/>
          <p:nvPr/>
        </p:nvSpPr>
        <p:spPr>
          <a:xfrm>
            <a:off x="893151" y="3456096"/>
            <a:ext cx="7390051" cy="757130"/>
          </a:xfrm>
          <a:prstGeom prst="rect">
            <a:avLst/>
          </a:prstGeom>
          <a:noFill/>
        </p:spPr>
        <p:txBody>
          <a:bodyPr wrap="square" rtlCol="0">
            <a:spAutoFit/>
          </a:bodyPr>
          <a:lstStyle/>
          <a:p>
            <a:pPr>
              <a:lnSpc>
                <a:spcPct val="90000"/>
              </a:lnSpc>
            </a:pPr>
            <a:r>
              <a:rPr lang="en-US" sz="4800" i="1" dirty="0"/>
              <a:t>Matthew 22:21.</a:t>
            </a:r>
            <a:endParaRPr lang="en-US" sz="400000" dirty="0"/>
          </a:p>
        </p:txBody>
      </p:sp>
    </p:spTree>
    <p:extLst>
      <p:ext uri="{BB962C8B-B14F-4D97-AF65-F5344CB8AC3E}">
        <p14:creationId xmlns:p14="http://schemas.microsoft.com/office/powerpoint/2010/main" val="191058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02508-E33B-1873-728C-5C1AE33E504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02D73D6-924E-9BBC-1F56-21FC9AC18DCB}"/>
              </a:ext>
            </a:extLst>
          </p:cNvPr>
          <p:cNvSpPr>
            <a:spLocks noGrp="1"/>
          </p:cNvSpPr>
          <p:nvPr>
            <p:ph type="body" sz="half" idx="2"/>
          </p:nvPr>
        </p:nvSpPr>
        <p:spPr>
          <a:xfrm>
            <a:off x="7759699" y="1651000"/>
            <a:ext cx="4114800" cy="4800600"/>
          </a:xfrm>
        </p:spPr>
        <p:txBody>
          <a:bodyPr>
            <a:noAutofit/>
          </a:bodyPr>
          <a:lstStyle/>
          <a:p>
            <a:r>
              <a:rPr lang="en-US" sz="3600" b="1" baseline="30000" dirty="0"/>
              <a:t>21 </a:t>
            </a:r>
            <a:r>
              <a:rPr lang="en-US" sz="3600" dirty="0"/>
              <a:t>They say unto him, Caesar's. Then saith he unto them, Render therefore unto Caesar the things which are Caesar's; and unto God the things that are God's.</a:t>
            </a:r>
            <a:endParaRPr lang="en-US" sz="11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8B95E56-B08E-8CDF-AD5E-37DF19DB0AB5}"/>
              </a:ext>
            </a:extLst>
          </p:cNvPr>
          <p:cNvSpPr>
            <a:spLocks noGrp="1"/>
          </p:cNvSpPr>
          <p:nvPr>
            <p:ph type="title"/>
          </p:nvPr>
        </p:nvSpPr>
        <p:spPr>
          <a:xfrm>
            <a:off x="7770812" y="228600"/>
            <a:ext cx="4114800" cy="1422400"/>
          </a:xfrm>
        </p:spPr>
        <p:txBody>
          <a:bodyPr/>
          <a:lstStyle/>
          <a:p>
            <a:r>
              <a:rPr lang="en-US" sz="4800" dirty="0"/>
              <a:t>Matthew</a:t>
            </a:r>
            <a:br>
              <a:rPr lang="en-US" sz="4800" dirty="0"/>
            </a:br>
            <a:r>
              <a:rPr lang="en-US" sz="4400" dirty="0"/>
              <a:t>22:21</a:t>
            </a:r>
            <a:endParaRPr lang="en-US" sz="8000" dirty="0"/>
          </a:p>
        </p:txBody>
      </p:sp>
      <p:pic>
        <p:nvPicPr>
          <p:cNvPr id="27650" name="Picture 2" descr="Render unto Caesar and unto God">
            <a:extLst>
              <a:ext uri="{FF2B5EF4-FFF2-40B4-BE49-F238E27FC236}">
                <a16:creationId xmlns:a16="http://schemas.microsoft.com/office/drawing/2014/main" id="{2B5F3778-E5ED-28E6-DA30-23169F881E22}"/>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5818" t="550" r="18552" b="-550"/>
          <a:stretch>
            <a:fillRect/>
          </a:stretch>
        </p:blipFill>
        <p:spPr bwMode="auto">
          <a:xfrm>
            <a:off x="303213" y="372798"/>
            <a:ext cx="6934199" cy="6112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50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C2C97-A372-2730-A0CA-4DD7895E5BC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69772E3-B7D4-93BD-0D66-C0B1550D100E}"/>
              </a:ext>
            </a:extLst>
          </p:cNvPr>
          <p:cNvSpPr>
            <a:spLocks noGrp="1"/>
          </p:cNvSpPr>
          <p:nvPr>
            <p:ph type="title"/>
          </p:nvPr>
        </p:nvSpPr>
        <p:spPr>
          <a:xfrm>
            <a:off x="935173" y="873933"/>
            <a:ext cx="10360501" cy="2719336"/>
          </a:xfrm>
        </p:spPr>
        <p:txBody>
          <a:bodyPr>
            <a:noAutofit/>
          </a:bodyPr>
          <a:lstStyle/>
          <a:p>
            <a:pPr lvl="0"/>
            <a:r>
              <a:rPr lang="en-US" sz="6600" dirty="0"/>
              <a:t>21. By what power was Sunday-keeping instituted?</a:t>
            </a:r>
            <a:endParaRPr lang="en-US" sz="102800" dirty="0"/>
          </a:p>
        </p:txBody>
      </p:sp>
      <p:pic>
        <p:nvPicPr>
          <p:cNvPr id="2052" name="Picture 4" descr="213,000+ Question Mark Stock Photos, Pictures &amp; Royalty-Free ...">
            <a:extLst>
              <a:ext uri="{FF2B5EF4-FFF2-40B4-BE49-F238E27FC236}">
                <a16:creationId xmlns:a16="http://schemas.microsoft.com/office/drawing/2014/main" id="{A8735E8F-4FD9-0693-43AF-CC49745690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A167023-585C-9543-2FA9-D854774977FD}"/>
              </a:ext>
            </a:extLst>
          </p:cNvPr>
          <p:cNvSpPr txBox="1"/>
          <p:nvPr/>
        </p:nvSpPr>
        <p:spPr>
          <a:xfrm>
            <a:off x="893151" y="3789646"/>
            <a:ext cx="6094378" cy="1754326"/>
          </a:xfrm>
          <a:prstGeom prst="rect">
            <a:avLst/>
          </a:prstGeom>
          <a:noFill/>
        </p:spPr>
        <p:txBody>
          <a:bodyPr wrap="square">
            <a:spAutoFit/>
          </a:bodyPr>
          <a:lstStyle/>
          <a:p>
            <a:pPr>
              <a:lnSpc>
                <a:spcPct val="90000"/>
              </a:lnSpc>
            </a:pPr>
            <a:r>
              <a:rPr lang="en-US" sz="6000" b="1" dirty="0"/>
              <a:t>Answer:</a:t>
            </a:r>
            <a:r>
              <a:rPr lang="en-US" sz="6000" dirty="0"/>
              <a:t> The church.</a:t>
            </a:r>
          </a:p>
        </p:txBody>
      </p:sp>
    </p:spTree>
    <p:extLst>
      <p:ext uri="{BB962C8B-B14F-4D97-AF65-F5344CB8AC3E}">
        <p14:creationId xmlns:p14="http://schemas.microsoft.com/office/powerpoint/2010/main" val="202128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3FE69-C40D-1210-9A65-5DDFE9E8E6A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DF4D9A4-5452-EE32-703F-84F0A396DFD6}"/>
              </a:ext>
            </a:extLst>
          </p:cNvPr>
          <p:cNvSpPr>
            <a:spLocks noGrp="1"/>
          </p:cNvSpPr>
          <p:nvPr>
            <p:ph type="title"/>
          </p:nvPr>
        </p:nvSpPr>
        <p:spPr>
          <a:xfrm>
            <a:off x="935173" y="873933"/>
            <a:ext cx="10360501" cy="1640667"/>
          </a:xfrm>
        </p:spPr>
        <p:txBody>
          <a:bodyPr>
            <a:noAutofit/>
          </a:bodyPr>
          <a:lstStyle/>
          <a:p>
            <a:pPr lvl="0"/>
            <a:r>
              <a:rPr lang="en-US" sz="6000" dirty="0"/>
              <a:t>22. Why were the ancient Sunday laws enacted?</a:t>
            </a:r>
            <a:endParaRPr lang="en-US" sz="255800" dirty="0"/>
          </a:p>
        </p:txBody>
      </p:sp>
      <p:pic>
        <p:nvPicPr>
          <p:cNvPr id="2052" name="Picture 4" descr="213,000+ Question Mark Stock Photos, Pictures &amp; Royalty-Free ...">
            <a:extLst>
              <a:ext uri="{FF2B5EF4-FFF2-40B4-BE49-F238E27FC236}">
                <a16:creationId xmlns:a16="http://schemas.microsoft.com/office/drawing/2014/main" id="{70A5D6CF-1331-0B04-1279-418FE349C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32A8D13-812B-FAB5-737A-561940C679DD}"/>
              </a:ext>
            </a:extLst>
          </p:cNvPr>
          <p:cNvSpPr txBox="1"/>
          <p:nvPr/>
        </p:nvSpPr>
        <p:spPr>
          <a:xfrm>
            <a:off x="935173" y="2751654"/>
            <a:ext cx="6094378" cy="2751522"/>
          </a:xfrm>
          <a:prstGeom prst="rect">
            <a:avLst/>
          </a:prstGeom>
          <a:noFill/>
        </p:spPr>
        <p:txBody>
          <a:bodyPr wrap="square">
            <a:spAutoFit/>
          </a:bodyPr>
          <a:lstStyle/>
          <a:p>
            <a:pPr>
              <a:lnSpc>
                <a:spcPct val="90000"/>
              </a:lnSpc>
            </a:pPr>
            <a:r>
              <a:rPr lang="en-US" sz="4800" b="1" dirty="0"/>
              <a:t>Answer:</a:t>
            </a:r>
            <a:r>
              <a:rPr lang="en-US" sz="4800" dirty="0"/>
              <a:t> The church demanded it, and it was done to satisfy and help the church.</a:t>
            </a:r>
            <a:endParaRPr lang="en-US" sz="11500" dirty="0"/>
          </a:p>
        </p:txBody>
      </p:sp>
    </p:spTree>
    <p:extLst>
      <p:ext uri="{BB962C8B-B14F-4D97-AF65-F5344CB8AC3E}">
        <p14:creationId xmlns:p14="http://schemas.microsoft.com/office/powerpoint/2010/main" val="45499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BE5FB-EDAC-6C17-E4AF-AF82CA03156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4E2B527-BC6C-098D-2490-523AD91E71F6}"/>
              </a:ext>
            </a:extLst>
          </p:cNvPr>
          <p:cNvSpPr>
            <a:spLocks noGrp="1"/>
          </p:cNvSpPr>
          <p:nvPr>
            <p:ph type="body" sz="half" idx="2"/>
          </p:nvPr>
        </p:nvSpPr>
        <p:spPr>
          <a:xfrm>
            <a:off x="7759699" y="1651000"/>
            <a:ext cx="4114800" cy="4800600"/>
          </a:xfrm>
        </p:spPr>
        <p:txBody>
          <a:bodyPr>
            <a:noAutofit/>
          </a:bodyPr>
          <a:lstStyle/>
          <a:p>
            <a:r>
              <a:rPr lang="en-US" sz="4000" b="1" baseline="30000" dirty="0"/>
              <a:t>12 </a:t>
            </a:r>
            <a:r>
              <a:rPr lang="en-US" sz="4000" dirty="0"/>
              <a:t>Here is the patience of the saints: here are they that keep the commandments of God, and the faith of Jesus.</a:t>
            </a:r>
            <a:endParaRPr lang="en-US" sz="71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B9EE01A-0526-F7CD-AE59-6ACC600A2F07}"/>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14:9-12</a:t>
            </a:r>
            <a:endParaRPr lang="en-US" sz="8000" dirty="0"/>
          </a:p>
        </p:txBody>
      </p:sp>
      <p:pic>
        <p:nvPicPr>
          <p:cNvPr id="4098" name="Picture 2" descr="Have faith in Jesus Christ. He won't let you down!">
            <a:extLst>
              <a:ext uri="{FF2B5EF4-FFF2-40B4-BE49-F238E27FC236}">
                <a16:creationId xmlns:a16="http://schemas.microsoft.com/office/drawing/2014/main" id="{13F43A77-E78A-FDEA-B584-987DE2AFE7F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r="36837"/>
          <a:stretch>
            <a:fillRect/>
          </a:stretch>
        </p:blipFill>
        <p:spPr bwMode="auto">
          <a:xfrm>
            <a:off x="275121" y="228600"/>
            <a:ext cx="7038492"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47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59648-BF82-78B3-7CFA-0D1A3F9D85E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12AC1C3-4599-28D0-595A-A3294C28BA5D}"/>
              </a:ext>
            </a:extLst>
          </p:cNvPr>
          <p:cNvSpPr>
            <a:spLocks noGrp="1"/>
          </p:cNvSpPr>
          <p:nvPr>
            <p:ph type="title"/>
          </p:nvPr>
        </p:nvSpPr>
        <p:spPr>
          <a:xfrm>
            <a:off x="935173" y="873933"/>
            <a:ext cx="10360501" cy="1640667"/>
          </a:xfrm>
        </p:spPr>
        <p:txBody>
          <a:bodyPr>
            <a:noAutofit/>
          </a:bodyPr>
          <a:lstStyle/>
          <a:p>
            <a:pPr lvl="0"/>
            <a:r>
              <a:rPr lang="en-US" sz="6600" dirty="0"/>
              <a:t>23. Why are Sunday laws now enacted?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A4EFA43C-BCC8-E5C5-C8AA-E94750E165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3F6CB0-1164-2849-B92A-4EB558BA39D6}"/>
              </a:ext>
            </a:extLst>
          </p:cNvPr>
          <p:cNvSpPr txBox="1"/>
          <p:nvPr/>
        </p:nvSpPr>
        <p:spPr>
          <a:xfrm>
            <a:off x="935173" y="2751654"/>
            <a:ext cx="6094378" cy="2336024"/>
          </a:xfrm>
          <a:prstGeom prst="rect">
            <a:avLst/>
          </a:prstGeom>
          <a:noFill/>
        </p:spPr>
        <p:txBody>
          <a:bodyPr wrap="square">
            <a:spAutoFit/>
          </a:bodyPr>
          <a:lstStyle/>
          <a:p>
            <a:pPr>
              <a:lnSpc>
                <a:spcPct val="90000"/>
              </a:lnSpc>
            </a:pPr>
            <a:r>
              <a:rPr lang="en-US" sz="5400" b="1" dirty="0"/>
              <a:t>Answer:</a:t>
            </a:r>
            <a:r>
              <a:rPr lang="en-US" sz="5400" dirty="0"/>
              <a:t> For the same reasons precisely.</a:t>
            </a:r>
            <a:endParaRPr lang="en-US" sz="41300" dirty="0"/>
          </a:p>
        </p:txBody>
      </p:sp>
    </p:spTree>
    <p:extLst>
      <p:ext uri="{BB962C8B-B14F-4D97-AF65-F5344CB8AC3E}">
        <p14:creationId xmlns:p14="http://schemas.microsoft.com/office/powerpoint/2010/main" val="3676331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16721-4B9E-138E-D7B2-0A9C95F6216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2939E38-DE7F-3B5D-89DB-463DA64F759D}"/>
              </a:ext>
            </a:extLst>
          </p:cNvPr>
          <p:cNvSpPr>
            <a:spLocks noGrp="1"/>
          </p:cNvSpPr>
          <p:nvPr>
            <p:ph type="title"/>
          </p:nvPr>
        </p:nvSpPr>
        <p:spPr>
          <a:xfrm>
            <a:off x="935173" y="873933"/>
            <a:ext cx="10360501" cy="1877721"/>
          </a:xfrm>
        </p:spPr>
        <p:txBody>
          <a:bodyPr>
            <a:noAutofit/>
          </a:bodyPr>
          <a:lstStyle/>
          <a:p>
            <a:pPr lvl="0"/>
            <a:r>
              <a:rPr lang="en-US" sz="8000" dirty="0"/>
              <a:t>24. Is the church Caesar?</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5F47B416-1E80-0B53-9F92-908352F9A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5761AA4-9F22-20B3-FF4D-17F2990A2E50}"/>
              </a:ext>
            </a:extLst>
          </p:cNvPr>
          <p:cNvSpPr txBox="1"/>
          <p:nvPr/>
        </p:nvSpPr>
        <p:spPr>
          <a:xfrm>
            <a:off x="941691" y="3158128"/>
            <a:ext cx="6094378" cy="840230"/>
          </a:xfrm>
          <a:prstGeom prst="rect">
            <a:avLst/>
          </a:prstGeom>
          <a:noFill/>
        </p:spPr>
        <p:txBody>
          <a:bodyPr wrap="square">
            <a:spAutoFit/>
          </a:bodyPr>
          <a:lstStyle/>
          <a:p>
            <a:pPr>
              <a:lnSpc>
                <a:spcPct val="90000"/>
              </a:lnSpc>
            </a:pPr>
            <a:r>
              <a:rPr lang="en-US" sz="5400" b="1" dirty="0"/>
              <a:t>Answer:</a:t>
            </a:r>
            <a:r>
              <a:rPr lang="en-US" sz="5400" dirty="0"/>
              <a:t> No.  </a:t>
            </a:r>
            <a:endParaRPr lang="en-US" sz="41300" dirty="0"/>
          </a:p>
        </p:txBody>
      </p:sp>
    </p:spTree>
    <p:extLst>
      <p:ext uri="{BB962C8B-B14F-4D97-AF65-F5344CB8AC3E}">
        <p14:creationId xmlns:p14="http://schemas.microsoft.com/office/powerpoint/2010/main" val="3561932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3835E-5AC1-D541-711F-05BDD4B6D4B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A1EF390-EC90-37A2-8374-5E4F38F9875E}"/>
              </a:ext>
            </a:extLst>
          </p:cNvPr>
          <p:cNvSpPr>
            <a:spLocks noGrp="1"/>
          </p:cNvSpPr>
          <p:nvPr>
            <p:ph type="title"/>
          </p:nvPr>
        </p:nvSpPr>
        <p:spPr>
          <a:xfrm>
            <a:off x="935173" y="873933"/>
            <a:ext cx="10360501" cy="1877721"/>
          </a:xfrm>
        </p:spPr>
        <p:txBody>
          <a:bodyPr>
            <a:noAutofit/>
          </a:bodyPr>
          <a:lstStyle/>
          <a:p>
            <a:pPr lvl="0"/>
            <a:r>
              <a:rPr lang="en-US" sz="8000" dirty="0"/>
              <a:t>25. Is the church God?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64251213-90F1-8EFE-21ED-5B73906BB9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521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58781-2270-AE5A-A395-BACDC84248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50A05C-1C3F-7473-E541-A04AF2EE2FA3}"/>
              </a:ext>
            </a:extLst>
          </p:cNvPr>
          <p:cNvSpPr>
            <a:spLocks noGrp="1"/>
          </p:cNvSpPr>
          <p:nvPr>
            <p:ph type="body" sz="half" idx="2"/>
          </p:nvPr>
        </p:nvSpPr>
        <p:spPr>
          <a:xfrm>
            <a:off x="7759699" y="1651000"/>
            <a:ext cx="4114800" cy="4800600"/>
          </a:xfrm>
        </p:spPr>
        <p:txBody>
          <a:bodyPr>
            <a:noAutofit/>
          </a:bodyPr>
          <a:lstStyle/>
          <a:p>
            <a:r>
              <a:rPr lang="en-US" sz="4400" b="1" baseline="30000" dirty="0"/>
              <a:t>12 </a:t>
            </a:r>
            <a:r>
              <a:rPr lang="en-US" sz="4400" dirty="0"/>
              <a:t>There is one lawgiver, who is able to save and to destroy: who art thou that </a:t>
            </a:r>
            <a:r>
              <a:rPr lang="en-US" sz="4400" dirty="0" err="1"/>
              <a:t>judgest</a:t>
            </a:r>
            <a:r>
              <a:rPr lang="en-US" sz="4400" dirty="0"/>
              <a:t> another?</a:t>
            </a:r>
            <a:endParaRPr lang="en-US" sz="3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5B7B899-DCAA-9225-BBAC-F168F98CABAF}"/>
              </a:ext>
            </a:extLst>
          </p:cNvPr>
          <p:cNvSpPr>
            <a:spLocks noGrp="1"/>
          </p:cNvSpPr>
          <p:nvPr>
            <p:ph type="title"/>
          </p:nvPr>
        </p:nvSpPr>
        <p:spPr>
          <a:xfrm>
            <a:off x="7770812" y="228600"/>
            <a:ext cx="4114800" cy="1422400"/>
          </a:xfrm>
        </p:spPr>
        <p:txBody>
          <a:bodyPr/>
          <a:lstStyle/>
          <a:p>
            <a:r>
              <a:rPr lang="en-US" sz="4800" dirty="0"/>
              <a:t>James</a:t>
            </a:r>
            <a:br>
              <a:rPr lang="en-US" sz="4800" dirty="0"/>
            </a:br>
            <a:r>
              <a:rPr lang="en-US" sz="4400" dirty="0"/>
              <a:t>4:12</a:t>
            </a:r>
            <a:endParaRPr lang="en-US" sz="8000" dirty="0"/>
          </a:p>
        </p:txBody>
      </p:sp>
      <p:pic>
        <p:nvPicPr>
          <p:cNvPr id="3" name="Picture 2">
            <a:extLst>
              <a:ext uri="{FF2B5EF4-FFF2-40B4-BE49-F238E27FC236}">
                <a16:creationId xmlns:a16="http://schemas.microsoft.com/office/drawing/2014/main" id="{96DCE3F9-5E81-840F-0621-8E0E518D05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77" t="-826" r="23295" b="826"/>
          <a:stretch>
            <a:fillRect/>
          </a:stretch>
        </p:blipFill>
        <p:spPr bwMode="auto">
          <a:xfrm>
            <a:off x="274063" y="304800"/>
            <a:ext cx="6810949" cy="614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28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D3D1F-426C-8501-5915-E9158D0EE29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3BDBCC-7893-5464-9F6C-7E4119E7C7E7}"/>
              </a:ext>
            </a:extLst>
          </p:cNvPr>
          <p:cNvSpPr>
            <a:spLocks noGrp="1"/>
          </p:cNvSpPr>
          <p:nvPr>
            <p:ph type="body" sz="half" idx="2"/>
          </p:nvPr>
        </p:nvSpPr>
        <p:spPr>
          <a:xfrm>
            <a:off x="7759699" y="1651000"/>
            <a:ext cx="4114800" cy="4800600"/>
          </a:xfrm>
        </p:spPr>
        <p:txBody>
          <a:bodyPr>
            <a:noAutofit/>
          </a:bodyPr>
          <a:lstStyle/>
          <a:p>
            <a:r>
              <a:rPr lang="en-US" sz="4400" b="1" baseline="30000" dirty="0"/>
              <a:t>29 </a:t>
            </a:r>
            <a:r>
              <a:rPr lang="en-US" sz="4400" dirty="0"/>
              <a:t>Then Peter and the other apostles answered and said, We ought to obey God rather than men.</a:t>
            </a:r>
            <a:endParaRPr lang="en-US" sz="102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0E2E943-9A0F-3DA6-B732-4F19BFE2DC6F}"/>
              </a:ext>
            </a:extLst>
          </p:cNvPr>
          <p:cNvSpPr>
            <a:spLocks noGrp="1"/>
          </p:cNvSpPr>
          <p:nvPr>
            <p:ph type="title"/>
          </p:nvPr>
        </p:nvSpPr>
        <p:spPr>
          <a:xfrm>
            <a:off x="7770812" y="228600"/>
            <a:ext cx="4114800" cy="1422400"/>
          </a:xfrm>
        </p:spPr>
        <p:txBody>
          <a:bodyPr/>
          <a:lstStyle/>
          <a:p>
            <a:r>
              <a:rPr lang="en-US" sz="4800" dirty="0"/>
              <a:t>Acts</a:t>
            </a:r>
            <a:br>
              <a:rPr lang="en-US" sz="4800" dirty="0"/>
            </a:br>
            <a:r>
              <a:rPr lang="en-US" sz="4400" dirty="0"/>
              <a:t>5:29</a:t>
            </a:r>
            <a:endParaRPr lang="en-US" sz="8000" dirty="0"/>
          </a:p>
        </p:txBody>
      </p:sp>
      <p:pic>
        <p:nvPicPr>
          <p:cNvPr id="29700" name="Picture 4" descr="Hear and Heed: Obeying God's Word">
            <a:extLst>
              <a:ext uri="{FF2B5EF4-FFF2-40B4-BE49-F238E27FC236}">
                <a16:creationId xmlns:a16="http://schemas.microsoft.com/office/drawing/2014/main" id="{9AE62E7A-DA90-5333-F4CC-3D144C8AE7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17" t="128" r="12967" b="-128"/>
          <a:stretch>
            <a:fillRect/>
          </a:stretch>
        </p:blipFill>
        <p:spPr bwMode="auto">
          <a:xfrm>
            <a:off x="314325" y="241570"/>
            <a:ext cx="6923087" cy="6311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05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74647-AF2D-F803-0D86-D9A1D1721CA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B6CEED7-C42A-D510-CAD4-511AF0282FAC}"/>
              </a:ext>
            </a:extLst>
          </p:cNvPr>
          <p:cNvSpPr>
            <a:spLocks noGrp="1"/>
          </p:cNvSpPr>
          <p:nvPr>
            <p:ph type="title"/>
          </p:nvPr>
        </p:nvSpPr>
        <p:spPr>
          <a:xfrm>
            <a:off x="935173" y="873933"/>
            <a:ext cx="10360501" cy="1877721"/>
          </a:xfrm>
        </p:spPr>
        <p:txBody>
          <a:bodyPr>
            <a:noAutofit/>
          </a:bodyPr>
          <a:lstStyle/>
          <a:p>
            <a:pPr lvl="0"/>
            <a:r>
              <a:rPr lang="en-US" sz="8000" dirty="0"/>
              <a:t>26.Then what follows?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BE2E4E8C-3487-B1F4-A70C-6D87076F4D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2F2E3E5-1DF8-CEA1-6738-5D437CE53333}"/>
              </a:ext>
            </a:extLst>
          </p:cNvPr>
          <p:cNvSpPr txBox="1"/>
          <p:nvPr/>
        </p:nvSpPr>
        <p:spPr>
          <a:xfrm>
            <a:off x="1065212" y="2895600"/>
            <a:ext cx="6094378" cy="2862322"/>
          </a:xfrm>
          <a:prstGeom prst="rect">
            <a:avLst/>
          </a:prstGeom>
          <a:noFill/>
        </p:spPr>
        <p:txBody>
          <a:bodyPr wrap="square">
            <a:spAutoFit/>
          </a:bodyPr>
          <a:lstStyle/>
          <a:p>
            <a:pPr>
              <a:lnSpc>
                <a:spcPct val="90000"/>
              </a:lnSpc>
            </a:pPr>
            <a:r>
              <a:rPr lang="en-US" sz="4000" b="1" dirty="0"/>
              <a:t>Answer:</a:t>
            </a:r>
            <a:r>
              <a:rPr lang="en-US" sz="4000" dirty="0"/>
              <a:t> That as Sunday-keeping belongs neither to Caesar nor to God, there is no power in existence that can, of right, command it.</a:t>
            </a:r>
            <a:endParaRPr lang="en-US" sz="85700" dirty="0"/>
          </a:p>
        </p:txBody>
      </p:sp>
    </p:spTree>
    <p:extLst>
      <p:ext uri="{BB962C8B-B14F-4D97-AF65-F5344CB8AC3E}">
        <p14:creationId xmlns:p14="http://schemas.microsoft.com/office/powerpoint/2010/main" val="122313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14007</TotalTime>
  <Words>3438</Words>
  <Application>Microsoft Office PowerPoint</Application>
  <PresentationFormat>Custom</PresentationFormat>
  <Paragraphs>158</Paragraphs>
  <Slides>97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97</vt:i4>
      </vt:variant>
    </vt:vector>
  </HeadingPairs>
  <TitlesOfParts>
    <vt:vector size="103" baseType="lpstr">
      <vt:lpstr>Amazon Ember</vt:lpstr>
      <vt:lpstr>Arial</vt:lpstr>
      <vt:lpstr>Cambria</vt:lpstr>
      <vt:lpstr>Impact</vt:lpstr>
      <vt:lpstr>Imprint MT Shadow</vt:lpstr>
      <vt:lpstr>Red Radial 16x9</vt:lpstr>
      <vt:lpstr>PowerPoint Presentation</vt:lpstr>
      <vt:lpstr>PowerPoint Presentation</vt:lpstr>
      <vt:lpstr>PowerPoint Presentation</vt:lpstr>
      <vt:lpstr>PowerPoint Presentation</vt:lpstr>
      <vt:lpstr>The Third Angel’s Message Lesson 11:  THE Mark of the Beast</vt:lpstr>
      <vt:lpstr>Revelation  14:9-12</vt:lpstr>
      <vt:lpstr>Revelation  14:9-12</vt:lpstr>
      <vt:lpstr>Revelation  14:9-12</vt:lpstr>
      <vt:lpstr>Revelation  14:9-12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Who will be required to worship the beast and his image, and to receive his mark?</vt:lpstr>
      <vt:lpstr>Revelation  13:11-12, 15-17</vt:lpstr>
      <vt:lpstr>Revelation  13:11-12, 15-17</vt:lpstr>
      <vt:lpstr>Revelation  13:11-12, 15-17</vt:lpstr>
      <vt:lpstr>Revelation  13:11-12, 15-17</vt:lpstr>
      <vt:lpstr>Revelation  13:11-12, 15-17</vt:lpstr>
      <vt:lpstr>2. In opposition to this what does the Third Angel’s Message say?</vt:lpstr>
      <vt:lpstr>Revelation  14:9-10</vt:lpstr>
      <vt:lpstr>Revelation  14:9-10</vt:lpstr>
      <vt:lpstr>3. What are those led to do, who heed the voice of this message?</vt:lpstr>
      <vt:lpstr>Revelation  14:12</vt:lpstr>
      <vt:lpstr>4. What does this show?</vt:lpstr>
      <vt:lpstr>5. What have we found was the principal object of the Papacy, in the fourth century? and what is the purpose of the Protestantism of to-day?</vt:lpstr>
      <vt:lpstr>Recalling Lessons 6-9</vt:lpstr>
      <vt:lpstr>Recalling Lessons 6-9</vt:lpstr>
      <vt:lpstr>6. Of what day is Christ the Lord?</vt:lpstr>
      <vt:lpstr>MARK 2:28</vt:lpstr>
      <vt:lpstr>7. What day is the Sabbath?</vt:lpstr>
      <vt:lpstr>Exodus  20:10</vt:lpstr>
      <vt:lpstr>8. Then what day is the Lord’s day?</vt:lpstr>
      <vt:lpstr>9. What does the Lord call the seventh day?</vt:lpstr>
      <vt:lpstr>Exodus  20:10</vt:lpstr>
      <vt:lpstr>Isaiah 58:13</vt:lpstr>
      <vt:lpstr>10. Is there any commandment of God for keeping Sunday?</vt:lpstr>
      <vt:lpstr>PowerPoint Presentation</vt:lpstr>
      <vt:lpstr>11. What testimonies can you give on this point from eminent first-day authorities? </vt:lpstr>
      <vt:lpstr>American Tract Society</vt:lpstr>
      <vt:lpstr>American Sunday-school Union</vt:lpstr>
      <vt:lpstr>PowerPoint Presentation</vt:lpstr>
      <vt:lpstr>Sentinel, Pastor’s Page, St. Catherine Catholic Church, Algonac, MI, May 21, 1995</vt:lpstr>
      <vt:lpstr>Adrien Nampon, Catholic Doctrine as defined by the Council of Trent</vt:lpstr>
      <vt:lpstr>Catholic Press, Aug. 25, 1900</vt:lpstr>
      <vt:lpstr>Canon Cafferata, The Catechism Explained</vt:lpstr>
      <vt:lpstr>Vincent J. Kelly, Forbidden Sunday and Feast-Day Occupation, 1943</vt:lpstr>
      <vt:lpstr>Albert Smith, Chancellor of the Archdiocese of Baltimore, Feb. 10, 1920 </vt:lpstr>
      <vt:lpstr>The Faith of our Fathers, Archbishop of Baltimore, 1876</vt:lpstr>
      <vt:lpstr>The Catholic Virginian, ‘To tell you the truth,’ Oct. 3, 1947</vt:lpstr>
      <vt:lpstr>12. What was the single link that in the fourth century united Church and State, which developed the beast?</vt:lpstr>
      <vt:lpstr>13. What is the single point in a similar movement in our day [1888] which develops only an image to the beast?</vt:lpstr>
      <vt:lpstr>Recalling Lessons 6-10</vt:lpstr>
      <vt:lpstr>14. What does the Papacy set forth as the sign of its authority to command men under penalty of sin for disobedience?</vt:lpstr>
      <vt:lpstr>Catechism of the Catholic Christian Instructed</vt:lpstr>
      <vt:lpstr>Catholic Questions and Answers Rev. Stephen Keenan, A Doctrinal Catechism, New York, 1857</vt:lpstr>
      <vt:lpstr>Catholic Questions and Answers Rev. Stephen Keenan, A Doctrinal Catechism, New York, 1857</vt:lpstr>
      <vt:lpstr>Catholic Questions and Answers Rev. Stephen Keenan, Controversial Catechism, New York, 1896</vt:lpstr>
      <vt:lpstr>Catholic Questions and Answers Rev. Stephen Keenan, Controversial Catechism, New York, 1896</vt:lpstr>
      <vt:lpstr>Catholic Questions and Answers Rev. Stephen Keenan, Controversial Catechism, New York, 1896</vt:lpstr>
      <vt:lpstr>Catholic Questions and Answers The Faith of Millions: The Credentials of the Catholic Religion John Anthony O’Brien, Jan. 1, 1974</vt:lpstr>
      <vt:lpstr>Catholic Questions and Answers The Faith of Millions: The Credentials of the Catholic Religion John Anthony O’Brien, Jan. 1, 1974</vt:lpstr>
      <vt:lpstr>Catholic Questions and Answers Henry Tuberville, An Abridgment of the Christian Doctrine, 1833</vt:lpstr>
      <vt:lpstr>15. Then what is the mark of the beast?</vt:lpstr>
      <vt:lpstr>16. To whom do those pay homage who keep Sunday?</vt:lpstr>
      <vt:lpstr>Our Sunday Visitor, Feb. 5, 1950</vt:lpstr>
      <vt:lpstr>Catholic Record, Sept. 1, 1923</vt:lpstr>
      <vt:lpstr>John Cardinal Gibbons, The Catholic Mirror, Dec. 23 1893</vt:lpstr>
      <vt:lpstr>Priest Brady, Elizabeth, NJ News, March 18, 1903</vt:lpstr>
      <vt:lpstr>The Catholic Universe Bulletin, Aug. 14, 1942, p. 4</vt:lpstr>
      <vt:lpstr>17. Then when Protestant churches attempt to compel people by law to keep Sunday, what is that only to do?</vt:lpstr>
      <vt:lpstr>18. But, as in the very act of doing this these churches make an image to the beast, what then will be the enforced observance of Sunday in this nation?</vt:lpstr>
      <vt:lpstr>19. But may not Sunday-keeping be enforced as a civil duty?</vt:lpstr>
      <vt:lpstr>20. What does Christ command on this subject?</vt:lpstr>
      <vt:lpstr>Matthew 22:21</vt:lpstr>
      <vt:lpstr>21. By what power was Sunday-keeping instituted?</vt:lpstr>
      <vt:lpstr>22. Why were the ancient Sunday laws enacted?</vt:lpstr>
      <vt:lpstr>23. Why are Sunday laws now enacted?</vt:lpstr>
      <vt:lpstr>24. Is the church Caesar?</vt:lpstr>
      <vt:lpstr>25. Is the church God?</vt:lpstr>
      <vt:lpstr>James 4:12</vt:lpstr>
      <vt:lpstr>Acts 5:29</vt:lpstr>
      <vt:lpstr>26.Then what follows?</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77</cp:revision>
  <cp:lastPrinted>2026-03-14T05:53:54Z</cp:lastPrinted>
  <dcterms:created xsi:type="dcterms:W3CDTF">2023-04-28T23:24:12Z</dcterms:created>
  <dcterms:modified xsi:type="dcterms:W3CDTF">2026-03-14T05:59:21Z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