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8"/>
  </p:notesMasterIdLst>
  <p:handoutMasterIdLst>
    <p:handoutMasterId r:id="rId59"/>
  </p:handoutMasterIdLst>
  <p:sldIdLst>
    <p:sldId id="469" r:id="rId2"/>
    <p:sldId id="470" r:id="rId3"/>
    <p:sldId id="279" r:id="rId4"/>
    <p:sldId id="979" r:id="rId5"/>
    <p:sldId id="980" r:id="rId6"/>
    <p:sldId id="799" r:id="rId7"/>
    <p:sldId id="981" r:id="rId8"/>
    <p:sldId id="982" r:id="rId9"/>
    <p:sldId id="983" r:id="rId10"/>
    <p:sldId id="892" r:id="rId11"/>
    <p:sldId id="893" r:id="rId12"/>
    <p:sldId id="894" r:id="rId13"/>
    <p:sldId id="895" r:id="rId14"/>
    <p:sldId id="897" r:id="rId15"/>
    <p:sldId id="896" r:id="rId16"/>
    <p:sldId id="898" r:id="rId17"/>
    <p:sldId id="968" r:id="rId18"/>
    <p:sldId id="984" r:id="rId19"/>
    <p:sldId id="985" r:id="rId20"/>
    <p:sldId id="986" r:id="rId21"/>
    <p:sldId id="987" r:id="rId22"/>
    <p:sldId id="903" r:id="rId23"/>
    <p:sldId id="905" r:id="rId24"/>
    <p:sldId id="988" r:id="rId25"/>
    <p:sldId id="989" r:id="rId26"/>
    <p:sldId id="990" r:id="rId27"/>
    <p:sldId id="906" r:id="rId28"/>
    <p:sldId id="907" r:id="rId29"/>
    <p:sldId id="991" r:id="rId30"/>
    <p:sldId id="909" r:id="rId31"/>
    <p:sldId id="911" r:id="rId32"/>
    <p:sldId id="993" r:id="rId33"/>
    <p:sldId id="992" r:id="rId34"/>
    <p:sldId id="1003" r:id="rId35"/>
    <p:sldId id="1004" r:id="rId36"/>
    <p:sldId id="1005" r:id="rId37"/>
    <p:sldId id="916" r:id="rId38"/>
    <p:sldId id="994" r:id="rId39"/>
    <p:sldId id="742" r:id="rId40"/>
    <p:sldId id="944" r:id="rId41"/>
    <p:sldId id="995" r:id="rId42"/>
    <p:sldId id="996" r:id="rId43"/>
    <p:sldId id="929" r:id="rId44"/>
    <p:sldId id="997" r:id="rId45"/>
    <p:sldId id="998" r:id="rId46"/>
    <p:sldId id="999" r:id="rId47"/>
    <p:sldId id="930" r:id="rId48"/>
    <p:sldId id="1000" r:id="rId49"/>
    <p:sldId id="1001" r:id="rId50"/>
    <p:sldId id="931" r:id="rId51"/>
    <p:sldId id="1002" r:id="rId52"/>
    <p:sldId id="934" r:id="rId53"/>
    <p:sldId id="932" r:id="rId54"/>
    <p:sldId id="935" r:id="rId55"/>
    <p:sldId id="367" r:id="rId56"/>
    <p:sldId id="471" r:id="rId57"/>
  </p:sldIdLst>
  <p:sldSz cx="12188825" cy="6858000"/>
  <p:notesSz cx="6953250" cy="923925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6" pos="3839">
          <p15:clr>
            <a:srgbClr val="A4A3A4"/>
          </p15:clr>
        </p15:guide>
      </p15:sldGuideLst>
    </p:ext>
    <p:ext uri="{2D200454-40CA-4A62-9FC3-DE9A4176ACB9}">
      <p15:notesGuideLst xmlns:p15="http://schemas.microsoft.com/office/powerpoint/2012/main">
        <p15:guide id="1" orient="horz" pos="2910" userDrawn="1">
          <p15:clr>
            <a:srgbClr val="A4A3A4"/>
          </p15:clr>
        </p15:guide>
        <p15:guide id="2" pos="219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406F"/>
    <a:srgbClr val="1C4475"/>
    <a:srgbClr val="FFFF9D"/>
    <a:srgbClr val="C85A28"/>
    <a:srgbClr val="F6ECDE"/>
    <a:srgbClr val="D7C3AB"/>
    <a:srgbClr val="E9E3C9"/>
    <a:srgbClr val="FFCC66"/>
    <a:srgbClr val="E8CDA7"/>
    <a:srgbClr val="BB79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03447BB-5D67-496B-8E87-E561075AD55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67" autoAdjust="0"/>
    <p:restoredTop sz="94280" autoAdjust="0"/>
  </p:normalViewPr>
  <p:slideViewPr>
    <p:cSldViewPr>
      <p:cViewPr>
        <p:scale>
          <a:sx n="39" d="100"/>
          <a:sy n="39" d="100"/>
        </p:scale>
        <p:origin x="453" y="729"/>
      </p:cViewPr>
      <p:guideLst>
        <p:guide orient="horz" pos="2160"/>
        <p:guide pos="3839"/>
      </p:guideLst>
    </p:cSldViewPr>
  </p:slideViewPr>
  <p:notesTextViewPr>
    <p:cViewPr>
      <p:scale>
        <a:sx n="1" d="1"/>
        <a:sy n="1" d="1"/>
      </p:scale>
      <p:origin x="0" y="0"/>
    </p:cViewPr>
  </p:notesTextViewPr>
  <p:sorterViewPr>
    <p:cViewPr>
      <p:scale>
        <a:sx n="100" d="100"/>
        <a:sy n="100" d="100"/>
      </p:scale>
      <p:origin x="0" y="-3849"/>
    </p:cViewPr>
  </p:sorterViewPr>
  <p:notesViewPr>
    <p:cSldViewPr showGuides="1">
      <p:cViewPr varScale="1">
        <p:scale>
          <a:sx n="63" d="100"/>
          <a:sy n="63" d="100"/>
        </p:scale>
        <p:origin x="2838" y="108"/>
      </p:cViewPr>
      <p:guideLst>
        <p:guide orient="horz" pos="2910"/>
        <p:guide pos="219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sz="quarter" idx="1"/>
          </p:nvPr>
        </p:nvSpPr>
        <p:spPr>
          <a:xfrm>
            <a:off x="3938566" y="0"/>
            <a:ext cx="3013075" cy="461963"/>
          </a:xfrm>
          <a:prstGeom prst="rect">
            <a:avLst/>
          </a:prstGeom>
        </p:spPr>
        <p:txBody>
          <a:bodyPr vert="horz" lIns="92515" tIns="46258" rIns="92515" bIns="46258" rtlCol="0"/>
          <a:lstStyle>
            <a:lvl1pPr algn="r">
              <a:defRPr sz="1200"/>
            </a:lvl1pPr>
          </a:lstStyle>
          <a:p>
            <a:fld id="{4954C6E1-AF92-4FB7-A013-0B520EBC30AE}" type="datetimeFigureOut">
              <a:rPr lang="en-US"/>
              <a:t>3/20/2026</a:t>
            </a:fld>
            <a:endParaRPr/>
          </a:p>
        </p:txBody>
      </p:sp>
      <p:sp>
        <p:nvSpPr>
          <p:cNvPr id="4" name="Footer Placeholder 3"/>
          <p:cNvSpPr>
            <a:spLocks noGrp="1"/>
          </p:cNvSpPr>
          <p:nvPr>
            <p:ph type="ftr" sz="quarter" idx="2"/>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5" name="Slide Number Placeholder 4"/>
          <p:cNvSpPr>
            <a:spLocks noGrp="1"/>
          </p:cNvSpPr>
          <p:nvPr>
            <p:ph type="sldNum" sz="quarter" idx="3"/>
          </p:nvPr>
        </p:nvSpPr>
        <p:spPr>
          <a:xfrm>
            <a:off x="3938566" y="8775684"/>
            <a:ext cx="3013075" cy="461963"/>
          </a:xfrm>
          <a:prstGeom prst="rect">
            <a:avLst/>
          </a:prstGeom>
        </p:spPr>
        <p:txBody>
          <a:bodyPr vert="horz" lIns="92515" tIns="46258" rIns="92515" bIns="46258" rtlCol="0" anchor="b"/>
          <a:lstStyle>
            <a:lvl1pPr algn="r">
              <a:defRPr sz="1200"/>
            </a:lvl1pPr>
          </a:lstStyle>
          <a:p>
            <a:fld id="{DA52D9BF-D574-4807-B36C-9E2A025BE826}" type="slidenum">
              <a:rPr/>
              <a:t>‹#›</a:t>
            </a:fld>
            <a:endParaRPr/>
          </a:p>
        </p:txBody>
      </p:sp>
    </p:spTree>
    <p:extLst>
      <p:ext uri="{BB962C8B-B14F-4D97-AF65-F5344CB8AC3E}">
        <p14:creationId xmlns:p14="http://schemas.microsoft.com/office/powerpoint/2010/main" val="23067921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1963"/>
          </a:xfrm>
          <a:prstGeom prst="rect">
            <a:avLst/>
          </a:prstGeom>
        </p:spPr>
        <p:txBody>
          <a:bodyPr vert="horz" lIns="92515" tIns="46258" rIns="92515" bIns="46258" rtlCol="0"/>
          <a:lstStyle>
            <a:lvl1pPr algn="l">
              <a:defRPr sz="1200"/>
            </a:lvl1pPr>
          </a:lstStyle>
          <a:p>
            <a:endParaRPr/>
          </a:p>
        </p:txBody>
      </p:sp>
      <p:sp>
        <p:nvSpPr>
          <p:cNvPr id="3" name="Date Placeholder 2"/>
          <p:cNvSpPr>
            <a:spLocks noGrp="1"/>
          </p:cNvSpPr>
          <p:nvPr>
            <p:ph type="dt" idx="1"/>
          </p:nvPr>
        </p:nvSpPr>
        <p:spPr>
          <a:xfrm>
            <a:off x="3938566" y="0"/>
            <a:ext cx="3013075" cy="461963"/>
          </a:xfrm>
          <a:prstGeom prst="rect">
            <a:avLst/>
          </a:prstGeom>
        </p:spPr>
        <p:txBody>
          <a:bodyPr vert="horz" lIns="92515" tIns="46258" rIns="92515" bIns="46258" rtlCol="0"/>
          <a:lstStyle>
            <a:lvl1pPr algn="r">
              <a:defRPr sz="1200"/>
            </a:lvl1pPr>
          </a:lstStyle>
          <a:p>
            <a:fld id="{95C10850-0874-4A61-99B4-D613C5E8D9EA}" type="datetimeFigureOut">
              <a:rPr lang="en-US"/>
              <a:t>3/20/2026</a:t>
            </a:fld>
            <a:endParaRPr/>
          </a:p>
        </p:txBody>
      </p:sp>
      <p:sp>
        <p:nvSpPr>
          <p:cNvPr id="4" name="Slide Image Placeholder 3"/>
          <p:cNvSpPr>
            <a:spLocks noGrp="1" noRot="1" noChangeAspect="1"/>
          </p:cNvSpPr>
          <p:nvPr>
            <p:ph type="sldImg" idx="2"/>
          </p:nvPr>
        </p:nvSpPr>
        <p:spPr>
          <a:xfrm>
            <a:off x="398463" y="692150"/>
            <a:ext cx="6156325" cy="3465513"/>
          </a:xfrm>
          <a:prstGeom prst="rect">
            <a:avLst/>
          </a:prstGeom>
          <a:noFill/>
          <a:ln w="12700">
            <a:solidFill>
              <a:prstClr val="black"/>
            </a:solidFill>
          </a:ln>
        </p:spPr>
        <p:txBody>
          <a:bodyPr vert="horz" lIns="92515" tIns="46258" rIns="92515" bIns="46258" rtlCol="0" anchor="ctr"/>
          <a:lstStyle/>
          <a:p>
            <a:endParaRPr/>
          </a:p>
        </p:txBody>
      </p:sp>
      <p:sp>
        <p:nvSpPr>
          <p:cNvPr id="5" name="Notes Placeholder 4"/>
          <p:cNvSpPr>
            <a:spLocks noGrp="1"/>
          </p:cNvSpPr>
          <p:nvPr>
            <p:ph type="body" sz="quarter" idx="3"/>
          </p:nvPr>
        </p:nvSpPr>
        <p:spPr>
          <a:xfrm>
            <a:off x="695325" y="4388644"/>
            <a:ext cx="5562600" cy="4157663"/>
          </a:xfrm>
          <a:prstGeom prst="rect">
            <a:avLst/>
          </a:prstGeom>
        </p:spPr>
        <p:txBody>
          <a:bodyPr vert="horz" lIns="92515" tIns="46258" rIns="92515" bIns="46258"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775684"/>
            <a:ext cx="3013075" cy="461963"/>
          </a:xfrm>
          <a:prstGeom prst="rect">
            <a:avLst/>
          </a:prstGeom>
        </p:spPr>
        <p:txBody>
          <a:bodyPr vert="horz" lIns="92515" tIns="46258" rIns="92515" bIns="46258" rtlCol="0" anchor="b"/>
          <a:lstStyle>
            <a:lvl1pPr algn="l">
              <a:defRPr sz="1200"/>
            </a:lvl1pPr>
          </a:lstStyle>
          <a:p>
            <a:endParaRPr/>
          </a:p>
        </p:txBody>
      </p:sp>
      <p:sp>
        <p:nvSpPr>
          <p:cNvPr id="7" name="Slide Number Placeholder 6"/>
          <p:cNvSpPr>
            <a:spLocks noGrp="1"/>
          </p:cNvSpPr>
          <p:nvPr>
            <p:ph type="sldNum" sz="quarter" idx="5"/>
          </p:nvPr>
        </p:nvSpPr>
        <p:spPr>
          <a:xfrm>
            <a:off x="3938566" y="8775684"/>
            <a:ext cx="3013075" cy="461963"/>
          </a:xfrm>
          <a:prstGeom prst="rect">
            <a:avLst/>
          </a:prstGeom>
        </p:spPr>
        <p:txBody>
          <a:bodyPr vert="horz" lIns="92515" tIns="46258" rIns="92515" bIns="46258" rtlCol="0" anchor="b"/>
          <a:lstStyle>
            <a:lvl1pPr algn="r">
              <a:defRPr sz="1200"/>
            </a:lvl1pPr>
          </a:lstStyle>
          <a:p>
            <a:fld id="{9E11EC53-F507-411E-9ADC-FBCFECE09D3D}" type="slidenum">
              <a:rPr/>
              <a:t>‹#›</a:t>
            </a:fld>
            <a:endParaRPr/>
          </a:p>
        </p:txBody>
      </p:sp>
    </p:spTree>
    <p:extLst>
      <p:ext uri="{BB962C8B-B14F-4D97-AF65-F5344CB8AC3E}">
        <p14:creationId xmlns:p14="http://schemas.microsoft.com/office/powerpoint/2010/main" val="758182631"/>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62" name="Rectangle 61"/>
          <p:cNvSpPr/>
          <p:nvPr/>
        </p:nvSpPr>
        <p:spPr bwMode="hidden">
          <a:xfrm>
            <a:off x="0" y="1905001"/>
            <a:ext cx="12188825" cy="214825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lnSpc>
                <a:spcPct val="90000"/>
              </a:lnSpc>
            </a:pPr>
            <a:endParaRPr sz="3200">
              <a:solidFill>
                <a:schemeClr val="tx2"/>
              </a:solidFill>
            </a:endParaRPr>
          </a:p>
        </p:txBody>
      </p:sp>
      <p:sp>
        <p:nvSpPr>
          <p:cNvPr id="2" name="Title 1"/>
          <p:cNvSpPr>
            <a:spLocks noGrp="1"/>
          </p:cNvSpPr>
          <p:nvPr>
            <p:ph type="ctrTitle"/>
          </p:nvPr>
        </p:nvSpPr>
        <p:spPr>
          <a:xfrm>
            <a:off x="1218883" y="1905002"/>
            <a:ext cx="9751060" cy="2147926"/>
          </a:xfrm>
        </p:spPr>
        <p:txBody>
          <a:bodyPr anchor="ctr">
            <a:normAutofit/>
          </a:bodyPr>
          <a:lstStyle>
            <a:lvl1pPr algn="ctr">
              <a:defRPr sz="4400" cap="all" normalizeH="0" baseline="0"/>
            </a:lvl1pPr>
          </a:lstStyle>
          <a:p>
            <a:r>
              <a:rPr lang="en-US"/>
              <a:t>Click to edit Master title style</a:t>
            </a:r>
            <a:endParaRPr/>
          </a:p>
        </p:txBody>
      </p:sp>
      <p:sp>
        <p:nvSpPr>
          <p:cNvPr id="3" name="Subtitle 2"/>
          <p:cNvSpPr>
            <a:spLocks noGrp="1"/>
          </p:cNvSpPr>
          <p:nvPr>
            <p:ph type="subTitle" idx="1"/>
          </p:nvPr>
        </p:nvSpPr>
        <p:spPr>
          <a:xfrm>
            <a:off x="1218883" y="4140200"/>
            <a:ext cx="9751060" cy="1016000"/>
          </a:xfrm>
        </p:spPr>
        <p:txBody>
          <a:bodyPr>
            <a:normAutofit/>
          </a:bodyPr>
          <a:lstStyle>
            <a:lvl1pPr marL="0" indent="0" algn="ctr">
              <a:spcBef>
                <a:spcPts val="0"/>
              </a:spcBef>
              <a:buNone/>
              <a:defRPr sz="2800">
                <a:solidFill>
                  <a:schemeClr val="tx1"/>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lternate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chorCtr="0">
            <a:normAutofit/>
          </a:bodyPr>
          <a:lstStyle>
            <a:lvl1pPr algn="l">
              <a:defRPr sz="3200" b="0"/>
            </a:lvl1pPr>
          </a:lstStyle>
          <a:p>
            <a:r>
              <a:rPr lang="en-US"/>
              <a:t>Click to edit Master title style</a:t>
            </a:r>
            <a:endParaRPr/>
          </a:p>
        </p:txBody>
      </p:sp>
      <p:sp>
        <p:nvSpPr>
          <p:cNvPr id="9" name="Rectangle 8" descr="&#10;"/>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8" y="482600"/>
            <a:ext cx="6602281" cy="5842001"/>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dirty="0"/>
          </a:p>
        </p:txBody>
      </p:sp>
      <p:sp>
        <p:nvSpPr>
          <p:cNvPr id="4" name="Text Placeholder 3"/>
          <p:cNvSpPr>
            <a:spLocks noGrp="1"/>
          </p:cNvSpPr>
          <p:nvPr>
            <p:ph type="body" sz="half" idx="2"/>
          </p:nvPr>
        </p:nvSpPr>
        <p:spPr>
          <a:xfrm>
            <a:off x="7821163" y="2108200"/>
            <a:ext cx="3961368" cy="426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extLst>
      <p:ext uri="{BB962C8B-B14F-4D97-AF65-F5344CB8AC3E}">
        <p14:creationId xmlns:p14="http://schemas.microsoft.com/office/powerpoint/2010/main" val="2076303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669581">
              <a:defRPr baseline="0"/>
            </a:lvl6pPr>
            <a:lvl7pPr marL="2669581">
              <a:defRPr baseline="0"/>
            </a:lvl7pPr>
            <a:lvl8pPr marL="2669581">
              <a:defRPr baseline="0"/>
            </a:lvl8pPr>
            <a:lvl9pPr marL="2669581">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3/20/2026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40043" y="482599"/>
            <a:ext cx="1843982" cy="5791201"/>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914162" y="482599"/>
            <a:ext cx="9040045" cy="5791201"/>
          </a:xfrm>
        </p:spPr>
        <p:txBody>
          <a:bodyPr vert="eaVert"/>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3/20/2026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3/20/2026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1218883" y="1524000"/>
            <a:ext cx="9751060" cy="1992597"/>
          </a:xfrm>
        </p:spPr>
        <p:txBody>
          <a:bodyPr anchor="b" anchorCtr="0">
            <a:noAutofit/>
          </a:bodyPr>
          <a:lstStyle>
            <a:lvl1pPr algn="ctr">
              <a:defRPr sz="4400" b="0" cap="all" baseline="0"/>
            </a:lvl1pPr>
          </a:lstStyle>
          <a:p>
            <a:r>
              <a:rPr lang="en-US"/>
              <a:t>Click to edit Master title style</a:t>
            </a:r>
            <a:endParaRPr/>
          </a:p>
        </p:txBody>
      </p:sp>
      <p:sp>
        <p:nvSpPr>
          <p:cNvPr id="3" name="Text Placeholder 2"/>
          <p:cNvSpPr>
            <a:spLocks noGrp="1"/>
          </p:cNvSpPr>
          <p:nvPr>
            <p:ph type="body" idx="1"/>
          </p:nvPr>
        </p:nvSpPr>
        <p:spPr>
          <a:xfrm>
            <a:off x="1218883" y="3632200"/>
            <a:ext cx="9751060" cy="1016000"/>
          </a:xfrm>
        </p:spPr>
        <p:txBody>
          <a:bodyPr anchor="t" anchorCtr="0">
            <a:noAutofit/>
          </a:bodyPr>
          <a:lstStyle>
            <a:lvl1pPr marL="0" indent="0" algn="ctr">
              <a:spcBef>
                <a:spcPts val="0"/>
              </a:spcBef>
              <a:buNone/>
              <a:defRPr sz="2800">
                <a:solidFill>
                  <a:schemeClr val="tx1"/>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3B9B9059-F1D6-41D0-95CF-D21CAA096B3A}" type="datetimeFigureOut">
              <a:rPr lang="en-US"/>
              <a:t>3/20/2026</a:t>
            </a:fld>
            <a:endParaRPr/>
          </a:p>
        </p:txBody>
      </p:sp>
      <p:sp>
        <p:nvSpPr>
          <p:cNvPr id="6" name="Slide Number Placeholder 5"/>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914162" y="1803401"/>
            <a:ext cx="4977104" cy="4470400"/>
          </a:xfrm>
        </p:spPr>
        <p:txBody>
          <a:bodyPr>
            <a:normAutofit/>
          </a:bodyPr>
          <a:lstStyle>
            <a:lvl1pPr>
              <a:defRPr sz="2400"/>
            </a:lvl1pPr>
            <a:lvl2pPr>
              <a:defRPr sz="2000"/>
            </a:lvl2pPr>
            <a:lvl3pPr>
              <a:defRPr sz="1800"/>
            </a:lvl3pPr>
            <a:lvl4pPr>
              <a:defRPr sz="1600"/>
            </a:lvl4pPr>
            <a:lvl5pPr>
              <a:defRPr sz="1400"/>
            </a:lvl5pPr>
            <a:lvl6pPr>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97559" y="1803401"/>
            <a:ext cx="4977104" cy="4470400"/>
          </a:xfrm>
        </p:spPr>
        <p:txBody>
          <a:bodyPr>
            <a:normAutofit/>
          </a:bodyPr>
          <a:lstStyle>
            <a:lvl1pPr>
              <a:defRPr sz="2400"/>
            </a:lvl1pPr>
            <a:lvl2pPr>
              <a:defRPr sz="2000"/>
            </a:lvl2pPr>
            <a:lvl3pPr>
              <a:defRPr sz="1800"/>
            </a:lvl3pPr>
            <a:lvl4pPr>
              <a:defRPr sz="1600"/>
            </a:lvl4pPr>
            <a:lvl5pPr>
              <a:defRPr sz="1400"/>
            </a:lvl5pPr>
            <a:lvl6pPr marL="2669581">
              <a:defRPr sz="1400" baseline="0"/>
            </a:lvl6pPr>
            <a:lvl7pPr marL="2669581">
              <a:defRPr sz="1400" baseline="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3B9B9059-F1D6-41D0-95CF-D21CAA096B3A}" type="datetimeFigureOut">
              <a:rPr lang="en-US"/>
              <a:t>3/20/2026</a:t>
            </a:fld>
            <a:endParaRPr/>
          </a:p>
        </p:txBody>
      </p:sp>
      <p:sp>
        <p:nvSpPr>
          <p:cNvPr id="7" name="Slide Number Placeholder 6"/>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914162"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914162"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a:lvl8pPr>
            <a:lvl9pPr marL="2669581">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97559" y="1803400"/>
            <a:ext cx="4977104" cy="914400"/>
          </a:xfrm>
        </p:spPr>
        <p:txBody>
          <a:bodyPr anchor="ctr">
            <a:noAutofit/>
          </a:bodyPr>
          <a:lstStyle>
            <a:lvl1pPr marL="0" indent="0">
              <a:lnSpc>
                <a:spcPct val="80000"/>
              </a:lnSpc>
              <a:spcBef>
                <a:spcPts val="0"/>
              </a:spcBef>
              <a:buNone/>
              <a:defRPr sz="2800" b="0">
                <a:solidFill>
                  <a:schemeClr val="tx1"/>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297559" y="2717800"/>
            <a:ext cx="4977104" cy="3556000"/>
          </a:xfrm>
        </p:spPr>
        <p:txBody>
          <a:bodyPr>
            <a:normAutofit/>
          </a:bodyPr>
          <a:lstStyle>
            <a:lvl1pPr>
              <a:defRPr sz="2400"/>
            </a:lvl1pPr>
            <a:lvl2pPr>
              <a:defRPr sz="2000"/>
            </a:lvl2pPr>
            <a:lvl3pPr>
              <a:defRPr sz="1800"/>
            </a:lvl3pPr>
            <a:lvl4pPr>
              <a:defRPr sz="1600"/>
            </a:lvl4pPr>
            <a:lvl5pPr>
              <a:defRPr sz="1400"/>
            </a:lvl5pPr>
            <a:lvl6pPr marL="2669581">
              <a:defRPr sz="1400"/>
            </a:lvl6pPr>
            <a:lvl7pPr marL="2669581">
              <a:defRPr sz="1400"/>
            </a:lvl7pPr>
            <a:lvl8pPr marL="2669581">
              <a:defRPr sz="1400" baseline="0"/>
            </a:lvl8pPr>
            <a:lvl9pPr marL="2669581">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3B9B9059-F1D6-41D0-95CF-D21CAA096B3A}" type="datetimeFigureOut">
              <a:rPr lang="en-US"/>
              <a:t>3/20/2026</a:t>
            </a:fld>
            <a:endParaRPr/>
          </a:p>
        </p:txBody>
      </p:sp>
      <p:sp>
        <p:nvSpPr>
          <p:cNvPr id="9" name="Slide Number Placeholder 8"/>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3B9B9059-F1D6-41D0-95CF-D21CAA096B3A}" type="datetimeFigureOut">
              <a:rPr lang="en-US"/>
              <a:t>3/20/2026</a:t>
            </a:fld>
            <a:endParaRPr/>
          </a:p>
        </p:txBody>
      </p:sp>
      <p:sp>
        <p:nvSpPr>
          <p:cNvPr id="5" name="Slide Number Placeholder 4"/>
          <p:cNvSpPr>
            <a:spLocks noGrp="1"/>
          </p:cNvSpPr>
          <p:nvPr>
            <p:ph type="sldNum" sz="quarter" idx="12"/>
          </p:nvPr>
        </p:nvSpPr>
        <p:spPr/>
        <p:txBody>
          <a:bodyPr/>
          <a:lstStyle/>
          <a:p>
            <a:fld id="{E5FD5434-F838-4DD4-A17B-1CB1A1850DF4}" type="slidenum">
              <a:rPr/>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21163" y="482600"/>
            <a:ext cx="3961368" cy="1422400"/>
          </a:xfrm>
        </p:spPr>
        <p:txBody>
          <a:bodyPr anchor="b">
            <a:noAutofit/>
          </a:bodyPr>
          <a:lstStyle>
            <a:lvl1pPr algn="l">
              <a:defRPr sz="3200" b="0"/>
            </a:lvl1pPr>
          </a:lstStyle>
          <a:p>
            <a:r>
              <a:rPr lang="en-US"/>
              <a:t>Click to edit Master title style</a:t>
            </a:r>
            <a:endParaRPr/>
          </a:p>
        </p:txBody>
      </p:sp>
      <p:sp>
        <p:nvSpPr>
          <p:cNvPr id="20" name="Rectangle 19"/>
          <p:cNvSpPr/>
          <p:nvPr/>
        </p:nvSpPr>
        <p:spPr>
          <a:xfrm>
            <a:off x="0" y="-1115"/>
            <a:ext cx="7618016"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Content Placeholder 2"/>
          <p:cNvSpPr>
            <a:spLocks noGrp="1"/>
          </p:cNvSpPr>
          <p:nvPr>
            <p:ph idx="1"/>
          </p:nvPr>
        </p:nvSpPr>
        <p:spPr bwMode="white">
          <a:xfrm>
            <a:off x="507868" y="482600"/>
            <a:ext cx="6602280" cy="5842001"/>
          </a:xfrm>
        </p:spPr>
        <p:txBody>
          <a:bodyPr>
            <a:normAutofit/>
          </a:bodyPr>
          <a:lstStyle>
            <a:lvl1pPr>
              <a:defRPr sz="2800"/>
            </a:lvl1pPr>
            <a:lvl2pPr>
              <a:defRPr sz="2400"/>
            </a:lvl2pPr>
            <a:lvl3pPr>
              <a:defRPr sz="20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821163" y="2108200"/>
            <a:ext cx="3961368" cy="4267200"/>
          </a:xfrm>
        </p:spPr>
        <p:txBody>
          <a:bodyPr anchor="t" anchorCtr="0">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Isosceles Triangle 5"/>
          <p:cNvSpPr/>
          <p:nvPr/>
        </p:nvSpPr>
        <p:spPr>
          <a:xfrm>
            <a:off x="-1607" y="-1115"/>
            <a:ext cx="12190403" cy="6863692"/>
          </a:xfrm>
          <a:custGeom>
            <a:avLst/>
            <a:gdLst/>
            <a:ahLst/>
            <a:cxnLst/>
            <a:rect l="l" t="t" r="r" b="b"/>
            <a:pathLst>
              <a:path w="9145184" h="5147769">
                <a:moveTo>
                  <a:pt x="4573206" y="2611793"/>
                </a:moveTo>
                <a:lnTo>
                  <a:pt x="4673081" y="5144337"/>
                </a:lnTo>
                <a:lnTo>
                  <a:pt x="4473331" y="5144337"/>
                </a:lnTo>
                <a:close/>
                <a:moveTo>
                  <a:pt x="4571642" y="2577669"/>
                </a:moveTo>
                <a:lnTo>
                  <a:pt x="4568842" y="2582993"/>
                </a:lnTo>
                <a:lnTo>
                  <a:pt x="4572592" y="2595063"/>
                </a:lnTo>
                <a:lnTo>
                  <a:pt x="4576342" y="2582993"/>
                </a:lnTo>
                <a:lnTo>
                  <a:pt x="4573542" y="2577669"/>
                </a:lnTo>
                <a:lnTo>
                  <a:pt x="4576527" y="2582398"/>
                </a:lnTo>
                <a:lnTo>
                  <a:pt x="4577948" y="2577822"/>
                </a:lnTo>
                <a:lnTo>
                  <a:pt x="4576812" y="2582849"/>
                </a:lnTo>
                <a:lnTo>
                  <a:pt x="6195680" y="5147769"/>
                </a:lnTo>
                <a:lnTo>
                  <a:pt x="5925258" y="5147769"/>
                </a:lnTo>
                <a:lnTo>
                  <a:pt x="4576648" y="2583574"/>
                </a:lnTo>
                <a:lnTo>
                  <a:pt x="4573436" y="2597778"/>
                </a:lnTo>
                <a:lnTo>
                  <a:pt x="5365626" y="5147732"/>
                </a:lnTo>
                <a:lnTo>
                  <a:pt x="5148352" y="5147731"/>
                </a:lnTo>
                <a:lnTo>
                  <a:pt x="4572592" y="2601509"/>
                </a:lnTo>
                <a:lnTo>
                  <a:pt x="3996832" y="5147731"/>
                </a:lnTo>
                <a:lnTo>
                  <a:pt x="3779558" y="5147732"/>
                </a:lnTo>
                <a:lnTo>
                  <a:pt x="4571749" y="2597778"/>
                </a:lnTo>
                <a:lnTo>
                  <a:pt x="4568537" y="2583574"/>
                </a:lnTo>
                <a:lnTo>
                  <a:pt x="3219926" y="5147769"/>
                </a:lnTo>
                <a:lnTo>
                  <a:pt x="2949504" y="5147769"/>
                </a:lnTo>
                <a:lnTo>
                  <a:pt x="4568373" y="2582849"/>
                </a:lnTo>
                <a:lnTo>
                  <a:pt x="4567236" y="2577822"/>
                </a:lnTo>
                <a:lnTo>
                  <a:pt x="4568658" y="2582398"/>
                </a:lnTo>
                <a:close/>
                <a:moveTo>
                  <a:pt x="4575557" y="2575085"/>
                </a:moveTo>
                <a:lnTo>
                  <a:pt x="7359080" y="5147393"/>
                </a:lnTo>
                <a:lnTo>
                  <a:pt x="6952676" y="5147393"/>
                </a:lnTo>
                <a:close/>
                <a:moveTo>
                  <a:pt x="4569627" y="2575085"/>
                </a:moveTo>
                <a:lnTo>
                  <a:pt x="2192508" y="5147393"/>
                </a:lnTo>
                <a:lnTo>
                  <a:pt x="1786104" y="5147393"/>
                </a:lnTo>
                <a:close/>
                <a:moveTo>
                  <a:pt x="4575024" y="2574459"/>
                </a:moveTo>
                <a:lnTo>
                  <a:pt x="4578940" y="2575344"/>
                </a:lnTo>
                <a:lnTo>
                  <a:pt x="4578048" y="2574781"/>
                </a:lnTo>
                <a:lnTo>
                  <a:pt x="4579253" y="2575415"/>
                </a:lnTo>
                <a:lnTo>
                  <a:pt x="9145184" y="3607878"/>
                </a:lnTo>
                <a:lnTo>
                  <a:pt x="9145184" y="3994264"/>
                </a:lnTo>
                <a:lnTo>
                  <a:pt x="4580914" y="2576289"/>
                </a:lnTo>
                <a:lnTo>
                  <a:pt x="9144554" y="4976484"/>
                </a:lnTo>
                <a:lnTo>
                  <a:pt x="9144554" y="5147483"/>
                </a:lnTo>
                <a:lnTo>
                  <a:pt x="8654212" y="5147483"/>
                </a:lnTo>
                <a:lnTo>
                  <a:pt x="4579973" y="2575996"/>
                </a:lnTo>
                <a:close/>
                <a:moveTo>
                  <a:pt x="4570160" y="2574459"/>
                </a:moveTo>
                <a:lnTo>
                  <a:pt x="4565211" y="2575996"/>
                </a:lnTo>
                <a:lnTo>
                  <a:pt x="490972" y="5147483"/>
                </a:lnTo>
                <a:lnTo>
                  <a:pt x="629" y="5147483"/>
                </a:lnTo>
                <a:lnTo>
                  <a:pt x="630" y="4976484"/>
                </a:lnTo>
                <a:lnTo>
                  <a:pt x="4564270" y="2576289"/>
                </a:lnTo>
                <a:lnTo>
                  <a:pt x="0" y="3994264"/>
                </a:lnTo>
                <a:lnTo>
                  <a:pt x="0" y="3607878"/>
                </a:lnTo>
                <a:lnTo>
                  <a:pt x="4565931" y="2575415"/>
                </a:lnTo>
                <a:lnTo>
                  <a:pt x="4567137" y="2574781"/>
                </a:lnTo>
                <a:lnTo>
                  <a:pt x="4566244" y="2575344"/>
                </a:lnTo>
                <a:close/>
                <a:moveTo>
                  <a:pt x="630" y="286"/>
                </a:moveTo>
                <a:lnTo>
                  <a:pt x="490972" y="286"/>
                </a:lnTo>
                <a:lnTo>
                  <a:pt x="4565212" y="2571773"/>
                </a:lnTo>
                <a:lnTo>
                  <a:pt x="4567326" y="2572430"/>
                </a:lnTo>
                <a:lnTo>
                  <a:pt x="4569443" y="2572513"/>
                </a:lnTo>
                <a:lnTo>
                  <a:pt x="1786104" y="376"/>
                </a:lnTo>
                <a:lnTo>
                  <a:pt x="2192508" y="376"/>
                </a:lnTo>
                <a:lnTo>
                  <a:pt x="4569471" y="2572514"/>
                </a:lnTo>
                <a:lnTo>
                  <a:pt x="4571301" y="2572587"/>
                </a:lnTo>
                <a:lnTo>
                  <a:pt x="4569599" y="2572654"/>
                </a:lnTo>
                <a:lnTo>
                  <a:pt x="4569627" y="2572684"/>
                </a:lnTo>
                <a:lnTo>
                  <a:pt x="4569595" y="2572654"/>
                </a:lnTo>
                <a:lnTo>
                  <a:pt x="4568222" y="2572708"/>
                </a:lnTo>
                <a:lnTo>
                  <a:pt x="4570160" y="2573310"/>
                </a:lnTo>
                <a:lnTo>
                  <a:pt x="4567604" y="2572732"/>
                </a:lnTo>
                <a:lnTo>
                  <a:pt x="4566783" y="2572765"/>
                </a:lnTo>
                <a:lnTo>
                  <a:pt x="4567137" y="2572988"/>
                </a:lnTo>
                <a:lnTo>
                  <a:pt x="4566717" y="2572767"/>
                </a:lnTo>
                <a:lnTo>
                  <a:pt x="1205" y="2752816"/>
                </a:lnTo>
                <a:lnTo>
                  <a:pt x="1205" y="2392358"/>
                </a:lnTo>
                <a:lnTo>
                  <a:pt x="4565974" y="2572377"/>
                </a:lnTo>
                <a:lnTo>
                  <a:pt x="4565931" y="2572354"/>
                </a:lnTo>
                <a:lnTo>
                  <a:pt x="0" y="1539891"/>
                </a:lnTo>
                <a:lnTo>
                  <a:pt x="0" y="1153505"/>
                </a:lnTo>
                <a:lnTo>
                  <a:pt x="4564271" y="2571481"/>
                </a:lnTo>
                <a:lnTo>
                  <a:pt x="630" y="171286"/>
                </a:lnTo>
                <a:close/>
                <a:moveTo>
                  <a:pt x="9144554" y="286"/>
                </a:moveTo>
                <a:lnTo>
                  <a:pt x="9144554" y="171286"/>
                </a:lnTo>
                <a:lnTo>
                  <a:pt x="4580915" y="2571480"/>
                </a:lnTo>
                <a:lnTo>
                  <a:pt x="9145184" y="1153505"/>
                </a:lnTo>
                <a:lnTo>
                  <a:pt x="9145184" y="1539891"/>
                </a:lnTo>
                <a:lnTo>
                  <a:pt x="4579254" y="2572354"/>
                </a:lnTo>
                <a:lnTo>
                  <a:pt x="4579211" y="2572377"/>
                </a:lnTo>
                <a:lnTo>
                  <a:pt x="9143978" y="2392358"/>
                </a:lnTo>
                <a:lnTo>
                  <a:pt x="9143979" y="2752816"/>
                </a:lnTo>
                <a:lnTo>
                  <a:pt x="4578467" y="2572767"/>
                </a:lnTo>
                <a:lnTo>
                  <a:pt x="4578048" y="2572988"/>
                </a:lnTo>
                <a:lnTo>
                  <a:pt x="4578402" y="2572765"/>
                </a:lnTo>
                <a:lnTo>
                  <a:pt x="4577580" y="2572732"/>
                </a:lnTo>
                <a:lnTo>
                  <a:pt x="4575024" y="2573310"/>
                </a:lnTo>
                <a:lnTo>
                  <a:pt x="4576963" y="2572708"/>
                </a:lnTo>
                <a:lnTo>
                  <a:pt x="4575590" y="2572654"/>
                </a:lnTo>
                <a:lnTo>
                  <a:pt x="4575557" y="2572684"/>
                </a:lnTo>
                <a:lnTo>
                  <a:pt x="4575585" y="2572654"/>
                </a:lnTo>
                <a:lnTo>
                  <a:pt x="4573884" y="2572587"/>
                </a:lnTo>
                <a:lnTo>
                  <a:pt x="4575714" y="2572515"/>
                </a:lnTo>
                <a:lnTo>
                  <a:pt x="6952676" y="376"/>
                </a:lnTo>
                <a:lnTo>
                  <a:pt x="7359080" y="376"/>
                </a:lnTo>
                <a:lnTo>
                  <a:pt x="4575742" y="2572513"/>
                </a:lnTo>
                <a:lnTo>
                  <a:pt x="4577858" y="2572430"/>
                </a:lnTo>
                <a:lnTo>
                  <a:pt x="4579973" y="2571773"/>
                </a:lnTo>
                <a:lnTo>
                  <a:pt x="8654212" y="286"/>
                </a:lnTo>
                <a:close/>
                <a:moveTo>
                  <a:pt x="3219926" y="0"/>
                </a:moveTo>
                <a:lnTo>
                  <a:pt x="4568537" y="2564195"/>
                </a:lnTo>
                <a:lnTo>
                  <a:pt x="4571749" y="2549991"/>
                </a:lnTo>
                <a:lnTo>
                  <a:pt x="3779558" y="38"/>
                </a:lnTo>
                <a:lnTo>
                  <a:pt x="3996832" y="38"/>
                </a:lnTo>
                <a:lnTo>
                  <a:pt x="4572260" y="2544793"/>
                </a:lnTo>
                <a:lnTo>
                  <a:pt x="4471935" y="837"/>
                </a:lnTo>
                <a:lnTo>
                  <a:pt x="4674477" y="837"/>
                </a:lnTo>
                <a:lnTo>
                  <a:pt x="4574412" y="2538215"/>
                </a:lnTo>
                <a:lnTo>
                  <a:pt x="5148352" y="38"/>
                </a:lnTo>
                <a:lnTo>
                  <a:pt x="5365626" y="38"/>
                </a:lnTo>
                <a:lnTo>
                  <a:pt x="4574021" y="2548106"/>
                </a:lnTo>
                <a:lnTo>
                  <a:pt x="4573871" y="2551916"/>
                </a:lnTo>
                <a:lnTo>
                  <a:pt x="4576648" y="2564195"/>
                </a:lnTo>
                <a:lnTo>
                  <a:pt x="5925258" y="0"/>
                </a:lnTo>
                <a:lnTo>
                  <a:pt x="6195680" y="0"/>
                </a:lnTo>
                <a:lnTo>
                  <a:pt x="4576812" y="2564920"/>
                </a:lnTo>
                <a:lnTo>
                  <a:pt x="4577948" y="2569947"/>
                </a:lnTo>
                <a:lnTo>
                  <a:pt x="4576527" y="2565371"/>
                </a:lnTo>
                <a:lnTo>
                  <a:pt x="4573542" y="2570100"/>
                </a:lnTo>
                <a:lnTo>
                  <a:pt x="4576342" y="2564777"/>
                </a:lnTo>
                <a:lnTo>
                  <a:pt x="4573699" y="2556271"/>
                </a:lnTo>
                <a:lnTo>
                  <a:pt x="4573206" y="2568777"/>
                </a:lnTo>
                <a:lnTo>
                  <a:pt x="4572575" y="2552763"/>
                </a:lnTo>
                <a:lnTo>
                  <a:pt x="4568842" y="2564777"/>
                </a:lnTo>
                <a:lnTo>
                  <a:pt x="4571642" y="2570100"/>
                </a:lnTo>
                <a:lnTo>
                  <a:pt x="4568658" y="2565371"/>
                </a:lnTo>
                <a:lnTo>
                  <a:pt x="4567236" y="2569947"/>
                </a:lnTo>
                <a:lnTo>
                  <a:pt x="4568373" y="2564920"/>
                </a:lnTo>
                <a:lnTo>
                  <a:pt x="2949504" y="0"/>
                </a:lnTo>
                <a:close/>
              </a:path>
            </a:pathLst>
          </a:custGeom>
          <a:gradFill>
            <a:gsLst>
              <a:gs pos="0">
                <a:schemeClr val="bg1">
                  <a:alpha val="1000"/>
                </a:schemeClr>
              </a:gs>
              <a:gs pos="100000">
                <a:schemeClr val="bg1">
                  <a:alpha val="1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6399133" y="1905000"/>
            <a:ext cx="5180251" cy="1727200"/>
          </a:xfrm>
        </p:spPr>
        <p:txBody>
          <a:bodyPr anchor="b" anchorCtr="0">
            <a:normAutofit/>
          </a:bodyPr>
          <a:lstStyle>
            <a:lvl1pPr algn="l">
              <a:defRPr sz="3200" b="0"/>
            </a:lvl1pPr>
          </a:lstStyle>
          <a:p>
            <a:r>
              <a:rPr lang="en-US"/>
              <a:t>Click to edit Master title style</a:t>
            </a:r>
            <a:endParaRPr/>
          </a:p>
        </p:txBody>
      </p:sp>
      <p:sp>
        <p:nvSpPr>
          <p:cNvPr id="9" name="Rectangle 8"/>
          <p:cNvSpPr/>
          <p:nvPr/>
        </p:nvSpPr>
        <p:spPr>
          <a:xfrm>
            <a:off x="0" y="-1115"/>
            <a:ext cx="6093594" cy="68591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3" name="Picture Placeholder 2" descr="An empty placeholder to add an image. Click on the placeholder and select the image that you wish to add.&#10;"/>
          <p:cNvSpPr>
            <a:spLocks noGrp="1"/>
          </p:cNvSpPr>
          <p:nvPr>
            <p:ph type="pic" idx="1"/>
          </p:nvPr>
        </p:nvSpPr>
        <p:spPr>
          <a:xfrm>
            <a:off x="507869" y="482601"/>
            <a:ext cx="5077859" cy="5862706"/>
          </a:xfrm>
          <a:noFill/>
          <a:ln w="9525">
            <a:noFill/>
            <a:miter lim="800000"/>
          </a:ln>
          <a:effectLst/>
        </p:spPr>
        <p:txBody>
          <a:bodyPr>
            <a:normAutofit/>
          </a:bodyPr>
          <a:lstStyle>
            <a:lvl1pPr marL="0" indent="0" algn="ctr">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6399133" y="3733800"/>
            <a:ext cx="5180251" cy="1727200"/>
          </a:xfrm>
        </p:spPr>
        <p:txBody>
          <a:bodyPr>
            <a:normAutofit/>
          </a:bodyPr>
          <a:lstStyle>
            <a:lvl1pPr marL="0" indent="0">
              <a:spcBef>
                <a:spcPts val="1600"/>
              </a:spcBef>
              <a:buNone/>
              <a:defRPr sz="2000">
                <a:solidFill>
                  <a:schemeClr val="tx1"/>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162" y="482600"/>
            <a:ext cx="10360501" cy="1219200"/>
          </a:xfrm>
          <a:prstGeom prst="rect">
            <a:avLst/>
          </a:prstGeom>
          <a:effectLst/>
        </p:spPr>
        <p:txBody>
          <a:bodyPr vert="horz" lIns="121899" tIns="60949" rIns="121899" bIns="60949" rtlCol="0" anchor="b" anchorCtr="0">
            <a:normAutofit/>
          </a:bodyPr>
          <a:lstStyle/>
          <a:p>
            <a:r>
              <a:rPr lang="en-US"/>
              <a:t>Click to edit Master title style</a:t>
            </a:r>
            <a:endParaRPr/>
          </a:p>
        </p:txBody>
      </p:sp>
      <p:sp>
        <p:nvSpPr>
          <p:cNvPr id="3" name="Text Placeholder 2"/>
          <p:cNvSpPr>
            <a:spLocks noGrp="1"/>
          </p:cNvSpPr>
          <p:nvPr>
            <p:ph type="body" idx="1"/>
          </p:nvPr>
        </p:nvSpPr>
        <p:spPr>
          <a:xfrm>
            <a:off x="914162" y="1803401"/>
            <a:ext cx="10360501" cy="44704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914162" y="6375400"/>
            <a:ext cx="7414869" cy="195072"/>
          </a:xfrm>
          <a:prstGeom prst="rect">
            <a:avLst/>
          </a:prstGeom>
        </p:spPr>
        <p:txBody>
          <a:bodyPr vert="horz" lIns="121899" tIns="60949" rIns="121899" bIns="60949" rtlCol="0" anchor="ctr"/>
          <a:lstStyle>
            <a:lvl1pPr algn="l">
              <a:defRPr sz="1100">
                <a:solidFill>
                  <a:schemeClr val="tx1"/>
                </a:solidFill>
              </a:defRPr>
            </a:lvl1pPr>
          </a:lstStyle>
          <a:p>
            <a:endParaRPr/>
          </a:p>
        </p:txBody>
      </p:sp>
      <p:sp>
        <p:nvSpPr>
          <p:cNvPr id="4" name="Date Placeholder 3"/>
          <p:cNvSpPr>
            <a:spLocks noGrp="1"/>
          </p:cNvSpPr>
          <p:nvPr>
            <p:ph type="dt" sz="half" idx="2"/>
          </p:nvPr>
        </p:nvSpPr>
        <p:spPr>
          <a:xfrm>
            <a:off x="8735324" y="6375400"/>
            <a:ext cx="1422030" cy="195072"/>
          </a:xfrm>
          <a:prstGeom prst="rect">
            <a:avLst/>
          </a:prstGeom>
        </p:spPr>
        <p:txBody>
          <a:bodyPr vert="horz" lIns="121899" tIns="60949" rIns="121899" bIns="60949" rtlCol="0" anchor="ctr"/>
          <a:lstStyle>
            <a:lvl1pPr algn="r">
              <a:defRPr sz="1100">
                <a:solidFill>
                  <a:schemeClr val="tx1"/>
                </a:solidFill>
              </a:defRPr>
            </a:lvl1pPr>
          </a:lstStyle>
          <a:p>
            <a:fld id="{3B9B9059-F1D6-41D0-95CF-D21CAA096B3A}" type="datetimeFigureOut">
              <a:rPr lang="en-US"/>
              <a:pPr/>
              <a:t>3/20/2026</a:t>
            </a:fld>
            <a:endParaRPr/>
          </a:p>
        </p:txBody>
      </p:sp>
      <p:sp>
        <p:nvSpPr>
          <p:cNvPr id="6" name="Slide Number Placeholder 5"/>
          <p:cNvSpPr>
            <a:spLocks noGrp="1"/>
          </p:cNvSpPr>
          <p:nvPr>
            <p:ph type="sldNum" sz="quarter" idx="4"/>
          </p:nvPr>
        </p:nvSpPr>
        <p:spPr>
          <a:xfrm>
            <a:off x="10441760" y="6375400"/>
            <a:ext cx="832903" cy="195072"/>
          </a:xfrm>
          <a:prstGeom prst="rect">
            <a:avLst/>
          </a:prstGeom>
        </p:spPr>
        <p:txBody>
          <a:bodyPr vert="horz" lIns="121899" tIns="60949" rIns="121899" bIns="60949" rtlCol="0" anchor="ctr"/>
          <a:lstStyle>
            <a:lvl1pPr algn="r">
              <a:defRPr sz="1100">
                <a:solidFill>
                  <a:schemeClr val="tx1"/>
                </a:solidFill>
              </a:defRPr>
            </a:lvl1pPr>
          </a:lstStyle>
          <a:p>
            <a:fld id="{E5FD5434-F838-4DD4-A17B-1CB1A1850DF4}" type="slidenum">
              <a:rPr/>
              <a:pPr/>
              <a:t>‹#›</a:t>
            </a:fld>
            <a:endParaRPr/>
          </a:p>
        </p:txBody>
      </p:sp>
    </p:spTree>
  </p:cSld>
  <p:clrMap bg1="dk1" tx1="lt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82" r:id="rId10"/>
    <p:sldLayoutId id="2147483678" r:id="rId11"/>
    <p:sldLayoutId id="214748367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1218987" rtl="0" eaLnBrk="1" latinLnBrk="0" hangingPunct="1">
        <a:lnSpc>
          <a:spcPct val="80000"/>
        </a:lnSpc>
        <a:spcBef>
          <a:spcPct val="0"/>
        </a:spcBef>
        <a:buNone/>
        <a:defRPr sz="3600" kern="1200" cap="all" baseline="0">
          <a:solidFill>
            <a:schemeClr val="tx1"/>
          </a:solidFill>
          <a:effectLst/>
          <a:latin typeface="+mj-lt"/>
          <a:ea typeface="+mj-ea"/>
          <a:cs typeface="+mj-cs"/>
        </a:defRPr>
      </a:lvl1pPr>
    </p:titleStyle>
    <p:bodyStyle>
      <a:lvl1pPr marL="274320" indent="-274320" algn="l" defTabSz="1218987" rtl="0" eaLnBrk="1" latinLnBrk="0" hangingPunct="1">
        <a:lnSpc>
          <a:spcPct val="90000"/>
        </a:lnSpc>
        <a:spcBef>
          <a:spcPts val="1600"/>
        </a:spcBef>
        <a:buClr>
          <a:schemeClr val="tx2"/>
        </a:buClr>
        <a:buSzPct val="90000"/>
        <a:buFont typeface="Arial" pitchFamily="34" charset="0"/>
        <a:buChar char="•"/>
        <a:defRPr sz="2800" kern="1200">
          <a:solidFill>
            <a:schemeClr val="tx1"/>
          </a:solidFill>
          <a:latin typeface="+mn-lt"/>
          <a:ea typeface="+mn-ea"/>
          <a:cs typeface="+mn-cs"/>
        </a:defRPr>
      </a:lvl1pPr>
      <a:lvl2pPr marL="548640" indent="-274320" algn="l" defTabSz="1218987" rtl="0" eaLnBrk="1" latinLnBrk="0" hangingPunct="1">
        <a:lnSpc>
          <a:spcPct val="90000"/>
        </a:lnSpc>
        <a:spcBef>
          <a:spcPts val="800"/>
        </a:spcBef>
        <a:buClr>
          <a:schemeClr val="tx2"/>
        </a:buClr>
        <a:buSzPct val="90000"/>
        <a:buFont typeface="Cambria" pitchFamily="18" charset="0"/>
        <a:buChar char="–"/>
        <a:defRPr sz="2400" kern="1200">
          <a:solidFill>
            <a:schemeClr val="tx1"/>
          </a:solidFill>
          <a:latin typeface="+mn-lt"/>
          <a:ea typeface="+mn-ea"/>
          <a:cs typeface="+mn-cs"/>
        </a:defRPr>
      </a:lvl2pPr>
      <a:lvl3pPr marL="822960" indent="-274320" algn="l" defTabSz="1218987" rtl="0" eaLnBrk="1" latinLnBrk="0" hangingPunct="1">
        <a:lnSpc>
          <a:spcPct val="90000"/>
        </a:lnSpc>
        <a:spcBef>
          <a:spcPts val="800"/>
        </a:spcBef>
        <a:buClr>
          <a:schemeClr val="tx2"/>
        </a:buClr>
        <a:buFont typeface="Arial" pitchFamily="34" charset="0"/>
        <a:buChar char="•"/>
        <a:defRPr sz="2000" kern="1200">
          <a:solidFill>
            <a:schemeClr val="tx1"/>
          </a:solidFill>
          <a:latin typeface="+mn-lt"/>
          <a:ea typeface="+mn-ea"/>
          <a:cs typeface="+mn-cs"/>
        </a:defRPr>
      </a:lvl3pPr>
      <a:lvl4pPr marL="1097280" indent="-274320" algn="l" defTabSz="1218987" rtl="0" eaLnBrk="1" latinLnBrk="0" hangingPunct="1">
        <a:lnSpc>
          <a:spcPct val="90000"/>
        </a:lnSpc>
        <a:spcBef>
          <a:spcPts val="800"/>
        </a:spcBef>
        <a:buClr>
          <a:schemeClr val="tx2"/>
        </a:buClr>
        <a:buSzPct val="100000"/>
        <a:buFont typeface="Cambria" pitchFamily="18" charset="0"/>
        <a:buChar char="–"/>
        <a:defRPr sz="1800" kern="1200">
          <a:solidFill>
            <a:schemeClr val="tx1"/>
          </a:solidFill>
          <a:latin typeface="+mn-lt"/>
          <a:ea typeface="+mn-ea"/>
          <a:cs typeface="+mn-cs"/>
        </a:defRPr>
      </a:lvl4pPr>
      <a:lvl5pPr marL="137160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5pPr>
      <a:lvl6pPr marL="164592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6pPr>
      <a:lvl7pPr marL="192024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7pPr>
      <a:lvl8pPr marL="2194560" indent="-274320" algn="l" defTabSz="1218987" rtl="0" eaLnBrk="1" latinLnBrk="0" hangingPunct="1">
        <a:lnSpc>
          <a:spcPct val="90000"/>
        </a:lnSpc>
        <a:spcBef>
          <a:spcPts val="800"/>
        </a:spcBef>
        <a:buClr>
          <a:schemeClr val="tx2"/>
        </a:buClr>
        <a:buSzPct val="100000"/>
        <a:buFont typeface="Cambria" pitchFamily="18" charset="0"/>
        <a:buChar char="–"/>
        <a:defRPr sz="1600" kern="1200">
          <a:solidFill>
            <a:schemeClr val="tx1"/>
          </a:solidFill>
          <a:latin typeface="+mn-lt"/>
          <a:ea typeface="+mn-ea"/>
          <a:cs typeface="+mn-cs"/>
        </a:defRPr>
      </a:lvl8pPr>
      <a:lvl9pPr marL="2468880" indent="-274320" algn="l" defTabSz="1218987" rtl="0" eaLnBrk="1" latinLnBrk="0" hangingPunct="1">
        <a:lnSpc>
          <a:spcPct val="90000"/>
        </a:lnSpc>
        <a:spcBef>
          <a:spcPts val="800"/>
        </a:spcBef>
        <a:buClr>
          <a:schemeClr val="tx2"/>
        </a:buClr>
        <a:buFont typeface="Arial" pitchFamily="34" charset="0"/>
        <a:buChar char="•"/>
        <a:defRPr sz="1600" kern="120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42123C-B3C0-1538-AAB1-D0889BD39C8C}"/>
              </a:ext>
            </a:extLst>
          </p:cNvPr>
          <p:cNvSpPr/>
          <p:nvPr/>
        </p:nvSpPr>
        <p:spPr>
          <a:xfrm>
            <a:off x="-1" y="8744"/>
            <a:ext cx="12188825" cy="6858000"/>
          </a:xfrm>
          <a:prstGeom prst="rect">
            <a:avLst/>
          </a:prstGeom>
          <a:solidFill>
            <a:srgbClr val="630D0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522412"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6B0C7-F8E5-FB85-B689-EFE74731D27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C42B90E-E783-FC55-F9B7-60F51F9827AC}"/>
              </a:ext>
            </a:extLst>
          </p:cNvPr>
          <p:cNvSpPr>
            <a:spLocks noGrp="1"/>
          </p:cNvSpPr>
          <p:nvPr>
            <p:ph type="title"/>
          </p:nvPr>
        </p:nvSpPr>
        <p:spPr>
          <a:xfrm>
            <a:off x="884487" y="381000"/>
            <a:ext cx="10360501" cy="2057400"/>
          </a:xfrm>
        </p:spPr>
        <p:txBody>
          <a:bodyPr>
            <a:noAutofit/>
          </a:bodyPr>
          <a:lstStyle/>
          <a:p>
            <a:pPr lvl="0"/>
            <a:r>
              <a:rPr lang="en-US" sz="6000" dirty="0"/>
              <a:t>2. But what says the word of God against it?</a:t>
            </a:r>
          </a:p>
        </p:txBody>
      </p:sp>
      <p:pic>
        <p:nvPicPr>
          <p:cNvPr id="2052" name="Picture 4" descr="213,000+ Question Mark Stock Photos, Pictures &amp; Royalty-Free ...">
            <a:extLst>
              <a:ext uri="{FF2B5EF4-FFF2-40B4-BE49-F238E27FC236}">
                <a16:creationId xmlns:a16="http://schemas.microsoft.com/office/drawing/2014/main" id="{3E997107-E459-5681-DD9F-3987D9CD0F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D68C1B5-EF50-3F84-77D0-0E6F830DFEF8}"/>
              </a:ext>
            </a:extLst>
          </p:cNvPr>
          <p:cNvSpPr txBox="1"/>
          <p:nvPr/>
        </p:nvSpPr>
        <p:spPr>
          <a:xfrm>
            <a:off x="1065887" y="3429000"/>
            <a:ext cx="6781125" cy="923330"/>
          </a:xfrm>
          <a:prstGeom prst="rect">
            <a:avLst/>
          </a:prstGeom>
          <a:noFill/>
        </p:spPr>
        <p:txBody>
          <a:bodyPr wrap="square" rtlCol="0">
            <a:spAutoFit/>
          </a:bodyPr>
          <a:lstStyle/>
          <a:p>
            <a:pPr>
              <a:lnSpc>
                <a:spcPct val="90000"/>
              </a:lnSpc>
            </a:pPr>
            <a:r>
              <a:rPr lang="en-US" sz="6000" i="1" dirty="0"/>
              <a:t>Revelation 14:9, 10</a:t>
            </a:r>
            <a:endParaRPr lang="en-US" sz="16600" dirty="0"/>
          </a:p>
        </p:txBody>
      </p:sp>
    </p:spTree>
    <p:extLst>
      <p:ext uri="{BB962C8B-B14F-4D97-AF65-F5344CB8AC3E}">
        <p14:creationId xmlns:p14="http://schemas.microsoft.com/office/powerpoint/2010/main" val="626026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D26FC-02CE-2AA1-8D8E-1A8267980A3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A986D22-F673-9C38-2ACD-475A3F5C19FD}"/>
              </a:ext>
            </a:extLst>
          </p:cNvPr>
          <p:cNvSpPr>
            <a:spLocks noGrp="1"/>
          </p:cNvSpPr>
          <p:nvPr>
            <p:ph type="body" sz="half" idx="2"/>
          </p:nvPr>
        </p:nvSpPr>
        <p:spPr>
          <a:xfrm>
            <a:off x="7759699" y="1651000"/>
            <a:ext cx="4114800" cy="4800600"/>
          </a:xfrm>
        </p:spPr>
        <p:txBody>
          <a:bodyPr>
            <a:noAutofit/>
          </a:bodyPr>
          <a:lstStyle/>
          <a:p>
            <a:r>
              <a:rPr lang="en-US" sz="3400" b="1" baseline="30000" dirty="0"/>
              <a:t>9 </a:t>
            </a:r>
            <a:r>
              <a:rPr lang="en-US" sz="3400" dirty="0"/>
              <a:t>And the third angel followed them, saying with a loud voice, If any man worship the beast and his image, and receive his mark in his forehead, or in his hand,</a:t>
            </a:r>
            <a:endParaRPr lang="en-US" sz="3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C88F6BF-573E-0204-EDB7-C0A5CEED01D8}"/>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14:9-10</a:t>
            </a:r>
            <a:endParaRPr lang="en-US" sz="8000" dirty="0"/>
          </a:p>
        </p:txBody>
      </p:sp>
      <p:pic>
        <p:nvPicPr>
          <p:cNvPr id="6146" name="Picture 2" descr="Where in the Bible is 666 Mark of the Beast?">
            <a:extLst>
              <a:ext uri="{FF2B5EF4-FFF2-40B4-BE49-F238E27FC236}">
                <a16:creationId xmlns:a16="http://schemas.microsoft.com/office/drawing/2014/main" id="{C05EEBCA-DD2E-E2EA-66AF-23BBDD79008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237" t="-194" r="21585" b="194"/>
          <a:stretch>
            <a:fillRect/>
          </a:stretch>
        </p:blipFill>
        <p:spPr bwMode="auto">
          <a:xfrm>
            <a:off x="285387" y="203616"/>
            <a:ext cx="7104426" cy="6425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354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9E58A-F539-DC3A-9025-1FF7D70B8AB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08A72E3-48C6-F66E-8CB3-00FE308C5994}"/>
              </a:ext>
            </a:extLst>
          </p:cNvPr>
          <p:cNvSpPr>
            <a:spLocks noGrp="1"/>
          </p:cNvSpPr>
          <p:nvPr>
            <p:ph type="body" sz="half" idx="2"/>
          </p:nvPr>
        </p:nvSpPr>
        <p:spPr>
          <a:xfrm>
            <a:off x="7759699" y="1651000"/>
            <a:ext cx="4114800" cy="4800600"/>
          </a:xfrm>
        </p:spPr>
        <p:txBody>
          <a:bodyPr>
            <a:noAutofit/>
          </a:bodyPr>
          <a:lstStyle/>
          <a:p>
            <a:r>
              <a:rPr lang="en-US" sz="3000" b="1" baseline="30000" dirty="0"/>
              <a:t>10 </a:t>
            </a:r>
            <a:r>
              <a:rPr lang="en-US" sz="3000" dirty="0"/>
              <a:t>The same shall drink of the wine of the wrath of God, which is poured out without mixture into the cup of his indignation; and he shall be tormented with fire and brimstone in the presence of the holy angels, and in the presence of the Lamb:</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9EA2E60-010C-02A5-42EF-0329E46FB7EF}"/>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14:9-10</a:t>
            </a:r>
            <a:endParaRPr lang="en-US" sz="8000" dirty="0"/>
          </a:p>
        </p:txBody>
      </p:sp>
      <p:pic>
        <p:nvPicPr>
          <p:cNvPr id="7170" name="Picture 2" descr="Story 168: Passion Week: The Seventh Woe — His Glory In Our Story">
            <a:extLst>
              <a:ext uri="{FF2B5EF4-FFF2-40B4-BE49-F238E27FC236}">
                <a16:creationId xmlns:a16="http://schemas.microsoft.com/office/drawing/2014/main" id="{1010DDF2-BEA7-8C98-3246-B9BD220E6E3D}"/>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1012" y="310094"/>
            <a:ext cx="3870774" cy="62378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814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A61C4-A7AC-24F1-26B5-5FB9880794D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33BF1B4-CFA8-BED7-08A8-FB405CEBBB8A}"/>
              </a:ext>
            </a:extLst>
          </p:cNvPr>
          <p:cNvSpPr>
            <a:spLocks noGrp="1"/>
          </p:cNvSpPr>
          <p:nvPr>
            <p:ph type="title"/>
          </p:nvPr>
        </p:nvSpPr>
        <p:spPr>
          <a:xfrm>
            <a:off x="884487" y="381000"/>
            <a:ext cx="10360501" cy="2895600"/>
          </a:xfrm>
        </p:spPr>
        <p:txBody>
          <a:bodyPr>
            <a:noAutofit/>
          </a:bodyPr>
          <a:lstStyle/>
          <a:p>
            <a:pPr lvl="0"/>
            <a:r>
              <a:rPr lang="en-US" sz="6600" dirty="0"/>
              <a:t>3. In what form is it said this wine will be poured out?</a:t>
            </a:r>
          </a:p>
        </p:txBody>
      </p:sp>
      <p:pic>
        <p:nvPicPr>
          <p:cNvPr id="2052" name="Picture 4" descr="213,000+ Question Mark Stock Photos, Pictures &amp; Royalty-Free ...">
            <a:extLst>
              <a:ext uri="{FF2B5EF4-FFF2-40B4-BE49-F238E27FC236}">
                <a16:creationId xmlns:a16="http://schemas.microsoft.com/office/drawing/2014/main" id="{F5558B16-5CEE-17B4-3183-D1B126964C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5E031BF-732C-9D17-94AC-48B987DFE18A}"/>
              </a:ext>
            </a:extLst>
          </p:cNvPr>
          <p:cNvSpPr txBox="1"/>
          <p:nvPr/>
        </p:nvSpPr>
        <p:spPr>
          <a:xfrm>
            <a:off x="884487" y="3733800"/>
            <a:ext cx="6781125" cy="1754326"/>
          </a:xfrm>
          <a:prstGeom prst="rect">
            <a:avLst/>
          </a:prstGeom>
          <a:noFill/>
        </p:spPr>
        <p:txBody>
          <a:bodyPr wrap="square" rtlCol="0">
            <a:spAutoFit/>
          </a:bodyPr>
          <a:lstStyle/>
          <a:p>
            <a:pPr>
              <a:lnSpc>
                <a:spcPct val="90000"/>
              </a:lnSpc>
            </a:pPr>
            <a:r>
              <a:rPr lang="en-US" sz="6000" b="1" dirty="0"/>
              <a:t>Answer:</a:t>
            </a:r>
            <a:r>
              <a:rPr lang="en-US" sz="6000" dirty="0"/>
              <a:t> “Without mixture.”</a:t>
            </a:r>
            <a:endParaRPr lang="en-US" sz="71400" dirty="0"/>
          </a:p>
        </p:txBody>
      </p:sp>
    </p:spTree>
    <p:extLst>
      <p:ext uri="{BB962C8B-B14F-4D97-AF65-F5344CB8AC3E}">
        <p14:creationId xmlns:p14="http://schemas.microsoft.com/office/powerpoint/2010/main" val="3883909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6CBA3-249B-E603-A9AC-FAC09D6D09C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9902F3D-E213-80DE-7AAE-9D695CE30EB8}"/>
              </a:ext>
            </a:extLst>
          </p:cNvPr>
          <p:cNvSpPr>
            <a:spLocks noGrp="1"/>
          </p:cNvSpPr>
          <p:nvPr>
            <p:ph type="title"/>
          </p:nvPr>
        </p:nvSpPr>
        <p:spPr>
          <a:xfrm>
            <a:off x="914161" y="304800"/>
            <a:ext cx="10360501" cy="2514600"/>
          </a:xfrm>
        </p:spPr>
        <p:txBody>
          <a:bodyPr>
            <a:noAutofit/>
          </a:bodyPr>
          <a:lstStyle/>
          <a:p>
            <a:pPr lvl="0"/>
            <a:r>
              <a:rPr lang="en-US" sz="6000" dirty="0"/>
              <a:t>4. Is there a cup now in the hand of the Lord from which he pours out?</a:t>
            </a:r>
          </a:p>
        </p:txBody>
      </p:sp>
      <p:pic>
        <p:nvPicPr>
          <p:cNvPr id="2052" name="Picture 4" descr="213,000+ Question Mark Stock Photos, Pictures &amp; Royalty-Free ...">
            <a:extLst>
              <a:ext uri="{FF2B5EF4-FFF2-40B4-BE49-F238E27FC236}">
                <a16:creationId xmlns:a16="http://schemas.microsoft.com/office/drawing/2014/main" id="{7EE35C57-5372-4199-0A74-3D19D2CAA0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4B05BDC-6080-CD34-D926-CDCFD21D78AE}"/>
              </a:ext>
            </a:extLst>
          </p:cNvPr>
          <p:cNvSpPr txBox="1"/>
          <p:nvPr/>
        </p:nvSpPr>
        <p:spPr>
          <a:xfrm>
            <a:off x="931623" y="3101249"/>
            <a:ext cx="7390051" cy="1089529"/>
          </a:xfrm>
          <a:prstGeom prst="rect">
            <a:avLst/>
          </a:prstGeom>
          <a:noFill/>
        </p:spPr>
        <p:txBody>
          <a:bodyPr wrap="square" rtlCol="0">
            <a:spAutoFit/>
          </a:bodyPr>
          <a:lstStyle/>
          <a:p>
            <a:pPr>
              <a:lnSpc>
                <a:spcPct val="90000"/>
              </a:lnSpc>
            </a:pPr>
            <a:r>
              <a:rPr lang="en-US" sz="7200" i="1" dirty="0"/>
              <a:t>Psalm 75:8</a:t>
            </a:r>
            <a:endParaRPr lang="en-US" sz="8800" dirty="0"/>
          </a:p>
        </p:txBody>
      </p:sp>
    </p:spTree>
    <p:extLst>
      <p:ext uri="{BB962C8B-B14F-4D97-AF65-F5344CB8AC3E}">
        <p14:creationId xmlns:p14="http://schemas.microsoft.com/office/powerpoint/2010/main" val="183120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C9DA6-3AA0-2A2C-F27A-67E7858CB2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F72753C-B489-938E-346B-F7A3243DBC90}"/>
              </a:ext>
            </a:extLst>
          </p:cNvPr>
          <p:cNvSpPr>
            <a:spLocks noGrp="1"/>
          </p:cNvSpPr>
          <p:nvPr>
            <p:ph type="body" sz="half" idx="2"/>
          </p:nvPr>
        </p:nvSpPr>
        <p:spPr>
          <a:xfrm>
            <a:off x="7759699" y="1447800"/>
            <a:ext cx="4114800" cy="5003800"/>
          </a:xfrm>
        </p:spPr>
        <p:txBody>
          <a:bodyPr>
            <a:noAutofit/>
          </a:bodyPr>
          <a:lstStyle/>
          <a:p>
            <a:r>
              <a:rPr lang="en-US" sz="3200" b="1" baseline="30000" dirty="0"/>
              <a:t>8 </a:t>
            </a:r>
            <a:r>
              <a:rPr lang="en-US" sz="3200" dirty="0"/>
              <a:t>For in the hand of the </a:t>
            </a:r>
            <a:r>
              <a:rPr lang="en-US" sz="3200" cap="small" dirty="0"/>
              <a:t>Lord</a:t>
            </a:r>
            <a:r>
              <a:rPr lang="en-US" sz="3200" dirty="0"/>
              <a:t> there is a cup, and the wine is red; it is full of mixture; and he </a:t>
            </a:r>
            <a:r>
              <a:rPr lang="en-US" sz="3200" dirty="0" err="1"/>
              <a:t>poureth</a:t>
            </a:r>
            <a:r>
              <a:rPr lang="en-US" sz="3200" dirty="0"/>
              <a:t> out of the same: but the dregs thereof, all the wicked of the earth shall wring them out, and drink them.</a:t>
            </a:r>
            <a:endParaRPr lang="en-US" sz="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8E421CB-B837-C4FE-A3DE-188EB1AE4207}"/>
              </a:ext>
            </a:extLst>
          </p:cNvPr>
          <p:cNvSpPr>
            <a:spLocks noGrp="1"/>
          </p:cNvSpPr>
          <p:nvPr>
            <p:ph type="title"/>
          </p:nvPr>
        </p:nvSpPr>
        <p:spPr>
          <a:xfrm>
            <a:off x="7770812" y="228600"/>
            <a:ext cx="4114800" cy="1295400"/>
          </a:xfrm>
        </p:spPr>
        <p:txBody>
          <a:bodyPr/>
          <a:lstStyle/>
          <a:p>
            <a:r>
              <a:rPr lang="en-US" sz="4400" dirty="0"/>
              <a:t>Psalm </a:t>
            </a:r>
            <a:br>
              <a:rPr lang="en-US" sz="4400" dirty="0"/>
            </a:br>
            <a:r>
              <a:rPr lang="en-US" sz="4000" dirty="0"/>
              <a:t>75:8</a:t>
            </a:r>
            <a:endParaRPr lang="en-US" sz="7200" dirty="0"/>
          </a:p>
        </p:txBody>
      </p:sp>
      <p:pic>
        <p:nvPicPr>
          <p:cNvPr id="1026" name="Picture 2" descr="What Is A Standard Pour And Why Should I Care? | VinePair">
            <a:extLst>
              <a:ext uri="{FF2B5EF4-FFF2-40B4-BE49-F238E27FC236}">
                <a16:creationId xmlns:a16="http://schemas.microsoft.com/office/drawing/2014/main" id="{5FC2206A-4E7A-DAD1-CD24-07590DD36459}"/>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r="44706"/>
          <a:stretch>
            <a:fillRect/>
          </a:stretch>
        </p:blipFill>
        <p:spPr bwMode="auto">
          <a:xfrm>
            <a:off x="227013" y="190500"/>
            <a:ext cx="71628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25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AA59F-423A-640B-669B-2326A7D9DB5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F477AFA-7F51-EE54-C505-2076C62B09F6}"/>
              </a:ext>
            </a:extLst>
          </p:cNvPr>
          <p:cNvSpPr>
            <a:spLocks noGrp="1"/>
          </p:cNvSpPr>
          <p:nvPr>
            <p:ph type="title"/>
          </p:nvPr>
        </p:nvSpPr>
        <p:spPr>
          <a:xfrm>
            <a:off x="914161" y="770930"/>
            <a:ext cx="10360501" cy="1210270"/>
          </a:xfrm>
        </p:spPr>
        <p:txBody>
          <a:bodyPr>
            <a:noAutofit/>
          </a:bodyPr>
          <a:lstStyle/>
          <a:p>
            <a:pPr lvl="0"/>
            <a:r>
              <a:rPr lang="en-US" sz="6000" dirty="0"/>
              <a:t>5. What is said of this cup?</a:t>
            </a:r>
          </a:p>
        </p:txBody>
      </p:sp>
      <p:pic>
        <p:nvPicPr>
          <p:cNvPr id="2052" name="Picture 4" descr="213,000+ Question Mark Stock Photos, Pictures &amp; Royalty-Free ...">
            <a:extLst>
              <a:ext uri="{FF2B5EF4-FFF2-40B4-BE49-F238E27FC236}">
                <a16:creationId xmlns:a16="http://schemas.microsoft.com/office/drawing/2014/main" id="{7E8130F2-4EFE-8FE2-71DE-F982ACE864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F7AC207-BCFB-60AF-9B11-97DD59261DCB}"/>
              </a:ext>
            </a:extLst>
          </p:cNvPr>
          <p:cNvSpPr txBox="1"/>
          <p:nvPr/>
        </p:nvSpPr>
        <p:spPr>
          <a:xfrm>
            <a:off x="946027" y="2224086"/>
            <a:ext cx="7390051" cy="1421928"/>
          </a:xfrm>
          <a:prstGeom prst="rect">
            <a:avLst/>
          </a:prstGeom>
          <a:noFill/>
        </p:spPr>
        <p:txBody>
          <a:bodyPr wrap="square" rtlCol="0">
            <a:spAutoFit/>
          </a:bodyPr>
          <a:lstStyle/>
          <a:p>
            <a:pPr>
              <a:lnSpc>
                <a:spcPct val="90000"/>
              </a:lnSpc>
            </a:pPr>
            <a:r>
              <a:rPr lang="en-US" sz="4800" b="1" dirty="0"/>
              <a:t>Answer:</a:t>
            </a:r>
            <a:r>
              <a:rPr lang="en-US" sz="4800" dirty="0"/>
              <a:t> “It is full of mixture.”</a:t>
            </a:r>
            <a:endParaRPr lang="en-US" sz="307000" dirty="0"/>
          </a:p>
        </p:txBody>
      </p:sp>
    </p:spTree>
    <p:extLst>
      <p:ext uri="{BB962C8B-B14F-4D97-AF65-F5344CB8AC3E}">
        <p14:creationId xmlns:p14="http://schemas.microsoft.com/office/powerpoint/2010/main" val="375133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00680-2919-D329-3A24-8F89DC15F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E950BA-CC84-05C6-5664-8E0715ABC6F3}"/>
              </a:ext>
            </a:extLst>
          </p:cNvPr>
          <p:cNvSpPr>
            <a:spLocks noGrp="1"/>
          </p:cNvSpPr>
          <p:nvPr>
            <p:ph type="title"/>
          </p:nvPr>
        </p:nvSpPr>
        <p:spPr>
          <a:xfrm>
            <a:off x="7770811" y="609600"/>
            <a:ext cx="4114801" cy="914400"/>
          </a:xfrm>
        </p:spPr>
        <p:txBody>
          <a:bodyPr/>
          <a:lstStyle/>
          <a:p>
            <a:r>
              <a:rPr lang="en-US" sz="4800" dirty="0"/>
              <a:t>The Mixture</a:t>
            </a:r>
          </a:p>
        </p:txBody>
      </p:sp>
      <p:sp>
        <p:nvSpPr>
          <p:cNvPr id="3" name="Content Placeholder 2">
            <a:extLst>
              <a:ext uri="{FF2B5EF4-FFF2-40B4-BE49-F238E27FC236}">
                <a16:creationId xmlns:a16="http://schemas.microsoft.com/office/drawing/2014/main" id="{D7FD6317-2263-C5BE-C903-08EA9940551D}"/>
              </a:ext>
            </a:extLst>
          </p:cNvPr>
          <p:cNvSpPr>
            <a:spLocks noGrp="1"/>
          </p:cNvSpPr>
          <p:nvPr>
            <p:ph idx="1"/>
          </p:nvPr>
        </p:nvSpPr>
        <p:spPr>
          <a:xfrm>
            <a:off x="303212" y="304800"/>
            <a:ext cx="7036207" cy="6324600"/>
          </a:xfrm>
          <a:gradFill flip="none" rotWithShape="1">
            <a:gsLst>
              <a:gs pos="0">
                <a:schemeClr val="bg2">
                  <a:lumMod val="75000"/>
                </a:schemeClr>
              </a:gs>
              <a:gs pos="35000">
                <a:schemeClr val="accent1">
                  <a:lumMod val="50000"/>
                </a:schemeClr>
              </a:gs>
              <a:gs pos="72280">
                <a:schemeClr val="accent5">
                  <a:lumMod val="50000"/>
                </a:schemeClr>
              </a:gs>
              <a:gs pos="100000">
                <a:schemeClr val="accent5">
                  <a:lumMod val="50000"/>
                </a:schemeClr>
              </a:gs>
            </a:gsLst>
            <a:path path="circle">
              <a:fillToRect l="100000" b="100000"/>
            </a:path>
            <a:tileRect t="-100000" r="-100000"/>
          </a:gradFill>
        </p:spPr>
        <p:txBody>
          <a:bodyPr>
            <a:noAutofit/>
          </a:bodyPr>
          <a:lstStyle/>
          <a:p>
            <a:r>
              <a:rPr lang="en-US" sz="4400" dirty="0"/>
              <a:t>Revelation 14:10: </a:t>
            </a:r>
            <a:r>
              <a:rPr lang="en-US" sz="4400" i="1" dirty="0">
                <a:solidFill>
                  <a:schemeClr val="accent3">
                    <a:lumMod val="20000"/>
                    <a:lumOff val="80000"/>
                  </a:schemeClr>
                </a:solidFill>
              </a:rPr>
              <a:t>“without mixture”</a:t>
            </a:r>
          </a:p>
          <a:p>
            <a:r>
              <a:rPr lang="en-US" sz="4400" dirty="0"/>
              <a:t>Psalm 75:8: </a:t>
            </a:r>
            <a:r>
              <a:rPr lang="en-US" sz="4400" i="1" dirty="0">
                <a:solidFill>
                  <a:schemeClr val="accent3">
                    <a:lumMod val="20000"/>
                    <a:lumOff val="80000"/>
                  </a:schemeClr>
                </a:solidFill>
              </a:rPr>
              <a:t>“full of mixture”</a:t>
            </a:r>
          </a:p>
          <a:p>
            <a:r>
              <a:rPr lang="en-US" sz="4400" dirty="0"/>
              <a:t>What does </a:t>
            </a:r>
            <a:r>
              <a:rPr lang="en-US" sz="4400" b="1" dirty="0"/>
              <a:t>“mixture”</a:t>
            </a:r>
            <a:r>
              <a:rPr lang="en-US" sz="4400" dirty="0"/>
              <a:t> suggest?</a:t>
            </a:r>
          </a:p>
          <a:p>
            <a:r>
              <a:rPr lang="en-US" sz="4400" dirty="0"/>
              <a:t>What is the difference between </a:t>
            </a:r>
            <a:r>
              <a:rPr lang="en-US" sz="4400" b="1" dirty="0"/>
              <a:t>with mixture</a:t>
            </a:r>
            <a:r>
              <a:rPr lang="en-US" sz="4400" dirty="0"/>
              <a:t> and </a:t>
            </a:r>
            <a:r>
              <a:rPr lang="en-US" sz="4400" b="1" dirty="0"/>
              <a:t>without mixture</a:t>
            </a:r>
            <a:r>
              <a:rPr lang="en-US" sz="4400" dirty="0"/>
              <a:t>?</a:t>
            </a:r>
          </a:p>
        </p:txBody>
      </p:sp>
      <p:pic>
        <p:nvPicPr>
          <p:cNvPr id="2050" name="Picture 2" descr="Mixture Definition and Examples in Science">
            <a:extLst>
              <a:ext uri="{FF2B5EF4-FFF2-40B4-BE49-F238E27FC236}">
                <a16:creationId xmlns:a16="http://schemas.microsoft.com/office/drawing/2014/main" id="{FD99B5EE-4922-0BA4-679A-F4E01D9822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990" r="25926"/>
          <a:stretch>
            <a:fillRect/>
          </a:stretch>
        </p:blipFill>
        <p:spPr bwMode="auto">
          <a:xfrm>
            <a:off x="7847012" y="1730299"/>
            <a:ext cx="4038600" cy="4800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532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A7589-7EBF-D185-BC02-07DE3E94933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8D2C031-3B8E-C310-6163-286E343CBCC9}"/>
              </a:ext>
            </a:extLst>
          </p:cNvPr>
          <p:cNvSpPr>
            <a:spLocks noGrp="1"/>
          </p:cNvSpPr>
          <p:nvPr>
            <p:ph type="title"/>
          </p:nvPr>
        </p:nvSpPr>
        <p:spPr>
          <a:xfrm>
            <a:off x="914161" y="770930"/>
            <a:ext cx="10360501" cy="2124670"/>
          </a:xfrm>
        </p:spPr>
        <p:txBody>
          <a:bodyPr>
            <a:noAutofit/>
          </a:bodyPr>
          <a:lstStyle/>
          <a:p>
            <a:pPr lvl="0"/>
            <a:r>
              <a:rPr lang="en-US" sz="5400" dirty="0"/>
              <a:t>6. While it is thus full of mixture, what is it to those who accept God’s mercy?</a:t>
            </a:r>
            <a:endParaRPr lang="en-US" sz="8800" dirty="0"/>
          </a:p>
        </p:txBody>
      </p:sp>
      <p:pic>
        <p:nvPicPr>
          <p:cNvPr id="2052" name="Picture 4" descr="213,000+ Question Mark Stock Photos, Pictures &amp; Royalty-Free ...">
            <a:extLst>
              <a:ext uri="{FF2B5EF4-FFF2-40B4-BE49-F238E27FC236}">
                <a16:creationId xmlns:a16="http://schemas.microsoft.com/office/drawing/2014/main" id="{E9318F79-76BD-7429-896B-7179E2F920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ABCD6CE-8423-2477-B512-09967250404C}"/>
              </a:ext>
            </a:extLst>
          </p:cNvPr>
          <p:cNvSpPr txBox="1"/>
          <p:nvPr/>
        </p:nvSpPr>
        <p:spPr>
          <a:xfrm>
            <a:off x="914161" y="3124200"/>
            <a:ext cx="7390051" cy="1006429"/>
          </a:xfrm>
          <a:prstGeom prst="rect">
            <a:avLst/>
          </a:prstGeom>
          <a:noFill/>
        </p:spPr>
        <p:txBody>
          <a:bodyPr wrap="square" rtlCol="0">
            <a:spAutoFit/>
          </a:bodyPr>
          <a:lstStyle/>
          <a:p>
            <a:pPr>
              <a:lnSpc>
                <a:spcPct val="90000"/>
              </a:lnSpc>
            </a:pPr>
            <a:r>
              <a:rPr lang="en-US" sz="6600" i="1" dirty="0"/>
              <a:t>Psalm 116:13</a:t>
            </a:r>
            <a:endParaRPr lang="en-US" sz="400000" dirty="0"/>
          </a:p>
        </p:txBody>
      </p:sp>
    </p:spTree>
    <p:extLst>
      <p:ext uri="{BB962C8B-B14F-4D97-AF65-F5344CB8AC3E}">
        <p14:creationId xmlns:p14="http://schemas.microsoft.com/office/powerpoint/2010/main" val="351247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B57E2-413C-7E93-B3C4-14775C1F9A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92A84A2-8BE4-6AF4-7645-4B6597D98889}"/>
              </a:ext>
            </a:extLst>
          </p:cNvPr>
          <p:cNvSpPr>
            <a:spLocks noGrp="1"/>
          </p:cNvSpPr>
          <p:nvPr>
            <p:ph type="body" sz="half" idx="2"/>
          </p:nvPr>
        </p:nvSpPr>
        <p:spPr>
          <a:xfrm>
            <a:off x="7759699" y="1447800"/>
            <a:ext cx="4114800" cy="5003800"/>
          </a:xfrm>
        </p:spPr>
        <p:txBody>
          <a:bodyPr>
            <a:noAutofit/>
          </a:bodyPr>
          <a:lstStyle/>
          <a:p>
            <a:r>
              <a:rPr lang="en-US" sz="4800" b="1" baseline="30000" dirty="0"/>
              <a:t>13 </a:t>
            </a:r>
            <a:r>
              <a:rPr lang="en-US" sz="4800" dirty="0"/>
              <a:t>I will take the cup of salvation, and call upon the name of the </a:t>
            </a:r>
            <a:r>
              <a:rPr lang="en-US" sz="4800" cap="small" dirty="0"/>
              <a:t>Lord</a:t>
            </a:r>
            <a:r>
              <a:rPr lang="en-US" sz="4800" dirty="0"/>
              <a:t>.</a:t>
            </a:r>
            <a:endParaRPr lang="en-US" sz="1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78294E1-55FF-5A0B-49CC-B0533C6839E7}"/>
              </a:ext>
            </a:extLst>
          </p:cNvPr>
          <p:cNvSpPr>
            <a:spLocks noGrp="1"/>
          </p:cNvSpPr>
          <p:nvPr>
            <p:ph type="title"/>
          </p:nvPr>
        </p:nvSpPr>
        <p:spPr>
          <a:xfrm>
            <a:off x="7770812" y="228600"/>
            <a:ext cx="4114800" cy="1295400"/>
          </a:xfrm>
        </p:spPr>
        <p:txBody>
          <a:bodyPr/>
          <a:lstStyle/>
          <a:p>
            <a:r>
              <a:rPr lang="en-US" sz="4400" dirty="0"/>
              <a:t>Psalm </a:t>
            </a:r>
            <a:br>
              <a:rPr lang="en-US" sz="4400" dirty="0"/>
            </a:br>
            <a:r>
              <a:rPr lang="en-US" sz="4000" dirty="0"/>
              <a:t>116:13</a:t>
            </a:r>
            <a:endParaRPr lang="en-US" sz="7200" dirty="0"/>
          </a:p>
        </p:txBody>
      </p:sp>
      <p:pic>
        <p:nvPicPr>
          <p:cNvPr id="3074" name="Picture 2" descr="Drinking the Cup of Salvation — New Missions">
            <a:extLst>
              <a:ext uri="{FF2B5EF4-FFF2-40B4-BE49-F238E27FC236}">
                <a16:creationId xmlns:a16="http://schemas.microsoft.com/office/drawing/2014/main" id="{F0CE3004-ED6D-201A-98E3-72BD899786A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8366" t="491" r="24088" b="-491"/>
          <a:stretch>
            <a:fillRect/>
          </a:stretch>
        </p:blipFill>
        <p:spPr bwMode="auto">
          <a:xfrm>
            <a:off x="227012" y="196886"/>
            <a:ext cx="7162800" cy="6464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49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33" t="7330" r="-163" b="8854"/>
          <a:stretch>
            <a:fillRect/>
          </a:stretch>
        </p:blipFill>
        <p:spPr bwMode="auto">
          <a:xfrm>
            <a:off x="-77788" y="0"/>
            <a:ext cx="12266613"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74812" y="4191000"/>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F9B74-4BAE-1D4E-A048-822BCDB873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1D40C-4819-A85B-EC0A-BE6338CA998F}"/>
              </a:ext>
            </a:extLst>
          </p:cNvPr>
          <p:cNvSpPr>
            <a:spLocks noGrp="1"/>
          </p:cNvSpPr>
          <p:nvPr>
            <p:ph type="title"/>
          </p:nvPr>
        </p:nvSpPr>
        <p:spPr>
          <a:xfrm>
            <a:off x="7770812" y="258337"/>
            <a:ext cx="4114801" cy="914400"/>
          </a:xfrm>
        </p:spPr>
        <p:txBody>
          <a:bodyPr/>
          <a:lstStyle/>
          <a:p>
            <a:r>
              <a:rPr lang="en-US" sz="4800" dirty="0"/>
              <a:t>The Cup</a:t>
            </a:r>
          </a:p>
        </p:txBody>
      </p:sp>
      <p:sp>
        <p:nvSpPr>
          <p:cNvPr id="3" name="Content Placeholder 2">
            <a:extLst>
              <a:ext uri="{FF2B5EF4-FFF2-40B4-BE49-F238E27FC236}">
                <a16:creationId xmlns:a16="http://schemas.microsoft.com/office/drawing/2014/main" id="{1CD24965-26C5-DFCC-AEC2-6B568135ED75}"/>
              </a:ext>
            </a:extLst>
          </p:cNvPr>
          <p:cNvSpPr>
            <a:spLocks noGrp="1"/>
          </p:cNvSpPr>
          <p:nvPr>
            <p:ph idx="1"/>
          </p:nvPr>
        </p:nvSpPr>
        <p:spPr>
          <a:xfrm>
            <a:off x="303212" y="304800"/>
            <a:ext cx="7036207" cy="6324600"/>
          </a:xfrm>
          <a:gradFill flip="none" rotWithShape="1">
            <a:gsLst>
              <a:gs pos="0">
                <a:schemeClr val="bg2">
                  <a:lumMod val="75000"/>
                </a:schemeClr>
              </a:gs>
              <a:gs pos="35000">
                <a:schemeClr val="accent1">
                  <a:lumMod val="50000"/>
                </a:schemeClr>
              </a:gs>
              <a:gs pos="72280">
                <a:schemeClr val="accent5">
                  <a:lumMod val="50000"/>
                </a:schemeClr>
              </a:gs>
              <a:gs pos="100000">
                <a:schemeClr val="accent5">
                  <a:lumMod val="50000"/>
                </a:schemeClr>
              </a:gs>
            </a:gsLst>
            <a:path path="circle">
              <a:fillToRect l="100000" b="100000"/>
            </a:path>
            <a:tileRect t="-100000" r="-100000"/>
          </a:gradFill>
        </p:spPr>
        <p:txBody>
          <a:bodyPr>
            <a:noAutofit/>
          </a:bodyPr>
          <a:lstStyle/>
          <a:p>
            <a:r>
              <a:rPr lang="en-US" sz="6000" dirty="0"/>
              <a:t>We’ve seen a “cup” filled in different ways in several verses now.  </a:t>
            </a:r>
          </a:p>
          <a:p>
            <a:r>
              <a:rPr lang="en-US" sz="6000" dirty="0"/>
              <a:t>What is the cup, then?  </a:t>
            </a:r>
          </a:p>
        </p:txBody>
      </p:sp>
      <p:pic>
        <p:nvPicPr>
          <p:cNvPr id="4098" name="Picture 2" descr="Amazon.com | ULTNICE Chalice Goblet Cups Vintage Golden Chalice of Medieval  Gothic Goblet Sculpture Metal Liqueur For Home Bar Wedding: Goblets &amp;  Chalices">
            <a:extLst>
              <a:ext uri="{FF2B5EF4-FFF2-40B4-BE49-F238E27FC236}">
                <a16:creationId xmlns:a16="http://schemas.microsoft.com/office/drawing/2014/main" id="{D6567951-72F1-BAC8-0260-00823622E5C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147" t="6233" r="21885" b="6465"/>
          <a:stretch>
            <a:fillRect/>
          </a:stretch>
        </p:blipFill>
        <p:spPr bwMode="auto">
          <a:xfrm>
            <a:off x="8380412" y="1792338"/>
            <a:ext cx="2971802" cy="4807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354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2B959-E542-7082-4B41-A734C622E5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874D5-70AC-FF37-4D15-40175D72D248}"/>
              </a:ext>
            </a:extLst>
          </p:cNvPr>
          <p:cNvSpPr>
            <a:spLocks noGrp="1"/>
          </p:cNvSpPr>
          <p:nvPr>
            <p:ph type="title"/>
          </p:nvPr>
        </p:nvSpPr>
        <p:spPr>
          <a:xfrm>
            <a:off x="7770812" y="152400"/>
            <a:ext cx="4114801" cy="914400"/>
          </a:xfrm>
        </p:spPr>
        <p:txBody>
          <a:bodyPr/>
          <a:lstStyle/>
          <a:p>
            <a:r>
              <a:rPr lang="en-US" sz="4800" dirty="0"/>
              <a:t>The Cup </a:t>
            </a:r>
          </a:p>
        </p:txBody>
      </p:sp>
      <p:sp>
        <p:nvSpPr>
          <p:cNvPr id="3" name="Content Placeholder 2">
            <a:extLst>
              <a:ext uri="{FF2B5EF4-FFF2-40B4-BE49-F238E27FC236}">
                <a16:creationId xmlns:a16="http://schemas.microsoft.com/office/drawing/2014/main" id="{708FF827-89F5-A1FC-BABE-46939F51571A}"/>
              </a:ext>
            </a:extLst>
          </p:cNvPr>
          <p:cNvSpPr>
            <a:spLocks noGrp="1"/>
          </p:cNvSpPr>
          <p:nvPr>
            <p:ph idx="1"/>
          </p:nvPr>
        </p:nvSpPr>
        <p:spPr>
          <a:xfrm>
            <a:off x="303212" y="304800"/>
            <a:ext cx="7036207" cy="6324600"/>
          </a:xfrm>
          <a:gradFill flip="none" rotWithShape="1">
            <a:gsLst>
              <a:gs pos="0">
                <a:schemeClr val="bg2">
                  <a:lumMod val="75000"/>
                </a:schemeClr>
              </a:gs>
              <a:gs pos="35000">
                <a:schemeClr val="accent1">
                  <a:lumMod val="50000"/>
                </a:schemeClr>
              </a:gs>
              <a:gs pos="72280">
                <a:schemeClr val="accent5">
                  <a:lumMod val="50000"/>
                </a:schemeClr>
              </a:gs>
              <a:gs pos="100000">
                <a:schemeClr val="accent5">
                  <a:lumMod val="50000"/>
                </a:schemeClr>
              </a:gs>
            </a:gsLst>
            <a:path path="circle">
              <a:fillToRect l="100000" b="100000"/>
            </a:path>
            <a:tileRect t="-100000" r="-100000"/>
          </a:gradFill>
        </p:spPr>
        <p:txBody>
          <a:bodyPr>
            <a:noAutofit/>
          </a:bodyPr>
          <a:lstStyle/>
          <a:p>
            <a:r>
              <a:rPr lang="en-US" sz="4400" dirty="0"/>
              <a:t>In Psalm 116:13 </a:t>
            </a:r>
            <a:r>
              <a:rPr lang="en-US" sz="4400" i="1" dirty="0">
                <a:solidFill>
                  <a:schemeClr val="accent3">
                    <a:lumMod val="20000"/>
                    <a:lumOff val="80000"/>
                  </a:schemeClr>
                </a:solidFill>
              </a:rPr>
              <a:t>the cup is salvation.  </a:t>
            </a:r>
            <a:endParaRPr lang="en-US" sz="4400" dirty="0">
              <a:solidFill>
                <a:schemeClr val="accent3">
                  <a:lumMod val="20000"/>
                  <a:lumOff val="80000"/>
                </a:schemeClr>
              </a:solidFill>
            </a:endParaRPr>
          </a:p>
          <a:p>
            <a:r>
              <a:rPr lang="en-US" sz="4400" dirty="0"/>
              <a:t>In Psalm 75:8 </a:t>
            </a:r>
            <a:r>
              <a:rPr lang="en-US" sz="4400" i="1" dirty="0">
                <a:solidFill>
                  <a:schemeClr val="accent3">
                    <a:lumMod val="20000"/>
                    <a:lumOff val="80000"/>
                  </a:schemeClr>
                </a:solidFill>
              </a:rPr>
              <a:t>the cup is wrath, but “full of” mixture.</a:t>
            </a:r>
            <a:endParaRPr lang="en-US" sz="4400" dirty="0">
              <a:solidFill>
                <a:schemeClr val="accent3">
                  <a:lumMod val="20000"/>
                  <a:lumOff val="80000"/>
                </a:schemeClr>
              </a:solidFill>
            </a:endParaRPr>
          </a:p>
          <a:p>
            <a:r>
              <a:rPr lang="en-US" sz="4400" dirty="0"/>
              <a:t>In Revelation 14:10 </a:t>
            </a:r>
            <a:r>
              <a:rPr lang="en-US" sz="4400" i="1" dirty="0">
                <a:solidFill>
                  <a:schemeClr val="accent3">
                    <a:lumMod val="20000"/>
                    <a:lumOff val="80000"/>
                  </a:schemeClr>
                </a:solidFill>
              </a:rPr>
              <a:t>the cup becomes wrath without mixture.  </a:t>
            </a:r>
          </a:p>
          <a:p>
            <a:r>
              <a:rPr lang="en-US" sz="6600" dirty="0"/>
              <a:t>What changed? </a:t>
            </a:r>
          </a:p>
        </p:txBody>
      </p:sp>
      <p:pic>
        <p:nvPicPr>
          <p:cNvPr id="5122" name="Picture 2" descr="Wooden Wine Chalice - Samson Historical">
            <a:extLst>
              <a:ext uri="{FF2B5EF4-FFF2-40B4-BE49-F238E27FC236}">
                <a16:creationId xmlns:a16="http://schemas.microsoft.com/office/drawing/2014/main" id="{9379AE02-1EF8-F68F-5039-358F584B9D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742" r="21782"/>
          <a:stretch>
            <a:fillRect/>
          </a:stretch>
        </p:blipFill>
        <p:spPr bwMode="auto">
          <a:xfrm>
            <a:off x="7847013" y="1419895"/>
            <a:ext cx="4038600" cy="5133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4849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7730C-E1FB-B923-FBDB-9C711DE7B94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1603698C-E230-E1F0-4B58-F6FA489350D6}"/>
              </a:ext>
            </a:extLst>
          </p:cNvPr>
          <p:cNvSpPr>
            <a:spLocks noGrp="1"/>
          </p:cNvSpPr>
          <p:nvPr>
            <p:ph type="title"/>
          </p:nvPr>
        </p:nvSpPr>
        <p:spPr>
          <a:xfrm>
            <a:off x="989012" y="1917212"/>
            <a:ext cx="10360501" cy="1743670"/>
          </a:xfrm>
        </p:spPr>
        <p:txBody>
          <a:bodyPr>
            <a:noAutofit/>
          </a:bodyPr>
          <a:lstStyle/>
          <a:p>
            <a:pPr lvl="0"/>
            <a:r>
              <a:rPr lang="en-US" sz="4800" dirty="0"/>
              <a:t>7. After salvation has been poured out of this cup, what time is referred to when the wine is “poured out without mixture”?</a:t>
            </a:r>
          </a:p>
        </p:txBody>
      </p:sp>
      <p:pic>
        <p:nvPicPr>
          <p:cNvPr id="2052" name="Picture 4" descr="213,000+ Question Mark Stock Photos, Pictures &amp; Royalty-Free ...">
            <a:extLst>
              <a:ext uri="{FF2B5EF4-FFF2-40B4-BE49-F238E27FC236}">
                <a16:creationId xmlns:a16="http://schemas.microsoft.com/office/drawing/2014/main" id="{7B4C51A6-C7DF-8350-5648-01399D8671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A2689E9-308B-1BE6-6E2A-9A2CE2E42DCF}"/>
              </a:ext>
            </a:extLst>
          </p:cNvPr>
          <p:cNvSpPr txBox="1"/>
          <p:nvPr/>
        </p:nvSpPr>
        <p:spPr>
          <a:xfrm>
            <a:off x="989012" y="3810000"/>
            <a:ext cx="7390051" cy="2086725"/>
          </a:xfrm>
          <a:prstGeom prst="rect">
            <a:avLst/>
          </a:prstGeom>
          <a:noFill/>
        </p:spPr>
        <p:txBody>
          <a:bodyPr wrap="square" rtlCol="0">
            <a:spAutoFit/>
          </a:bodyPr>
          <a:lstStyle/>
          <a:p>
            <a:pPr>
              <a:lnSpc>
                <a:spcPct val="90000"/>
              </a:lnSpc>
            </a:pPr>
            <a:r>
              <a:rPr lang="en-US" sz="4800" b="1" dirty="0"/>
              <a:t>Answer:</a:t>
            </a:r>
            <a:r>
              <a:rPr lang="en-US" sz="4800" dirty="0"/>
              <a:t> The time when there will be no salvation for sinners.</a:t>
            </a:r>
            <a:endParaRPr lang="en-US" sz="400000" dirty="0"/>
          </a:p>
        </p:txBody>
      </p:sp>
    </p:spTree>
    <p:extLst>
      <p:ext uri="{BB962C8B-B14F-4D97-AF65-F5344CB8AC3E}">
        <p14:creationId xmlns:p14="http://schemas.microsoft.com/office/powerpoint/2010/main" val="268959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52453-9A45-F8D8-2FC7-8822CD63A83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C48E800-AA1C-E535-BCAE-DCD690663E01}"/>
              </a:ext>
            </a:extLst>
          </p:cNvPr>
          <p:cNvSpPr>
            <a:spLocks noGrp="1"/>
          </p:cNvSpPr>
          <p:nvPr>
            <p:ph type="title"/>
          </p:nvPr>
        </p:nvSpPr>
        <p:spPr>
          <a:xfrm>
            <a:off x="914161" y="577761"/>
            <a:ext cx="10360501" cy="2851239"/>
          </a:xfrm>
        </p:spPr>
        <p:txBody>
          <a:bodyPr>
            <a:noAutofit/>
          </a:bodyPr>
          <a:lstStyle/>
          <a:p>
            <a:pPr lvl="0"/>
            <a:r>
              <a:rPr lang="en-US" sz="5400" dirty="0"/>
              <a:t>8. If men will not drink of the cup of salvation, of what will they be compelled to drink?</a:t>
            </a:r>
          </a:p>
        </p:txBody>
      </p:sp>
      <p:pic>
        <p:nvPicPr>
          <p:cNvPr id="2052" name="Picture 4" descr="213,000+ Question Mark Stock Photos, Pictures &amp; Royalty-Free ...">
            <a:extLst>
              <a:ext uri="{FF2B5EF4-FFF2-40B4-BE49-F238E27FC236}">
                <a16:creationId xmlns:a16="http://schemas.microsoft.com/office/drawing/2014/main" id="{79E1776E-C3D1-3FEE-30B2-62E040DDD6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39" y="3419707"/>
            <a:ext cx="3294337" cy="28512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DD1CC17-6CCD-60E1-2CCB-9B1F0CF98DAA}"/>
              </a:ext>
            </a:extLst>
          </p:cNvPr>
          <p:cNvSpPr txBox="1"/>
          <p:nvPr/>
        </p:nvSpPr>
        <p:spPr>
          <a:xfrm>
            <a:off x="914161" y="3581400"/>
            <a:ext cx="6094140" cy="1446550"/>
          </a:xfrm>
          <a:prstGeom prst="rect">
            <a:avLst/>
          </a:prstGeom>
          <a:noFill/>
        </p:spPr>
        <p:txBody>
          <a:bodyPr wrap="square">
            <a:spAutoFit/>
          </a:bodyPr>
          <a:lstStyle/>
          <a:p>
            <a:r>
              <a:rPr lang="en-US" sz="4400" i="1" dirty="0">
                <a:effectLst/>
                <a:latin typeface="Calibri" panose="020F0502020204030204" pitchFamily="34" charset="0"/>
                <a:ea typeface="Calibri" panose="020F0502020204030204" pitchFamily="34" charset="0"/>
                <a:cs typeface="Times New Roman" panose="02020603050405020304" pitchFamily="18" charset="0"/>
              </a:rPr>
              <a:t>Jeremiah 25:15, 28; Psalm 75:8, last part</a:t>
            </a:r>
            <a:endParaRPr lang="en-US" sz="4400" dirty="0"/>
          </a:p>
        </p:txBody>
      </p:sp>
    </p:spTree>
    <p:extLst>
      <p:ext uri="{BB962C8B-B14F-4D97-AF65-F5344CB8AC3E}">
        <p14:creationId xmlns:p14="http://schemas.microsoft.com/office/powerpoint/2010/main" val="2367983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91E06D-720B-5FCA-1578-A47B99E8066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1DA3316-0AFF-8499-0869-BA7F0B93E1C2}"/>
              </a:ext>
            </a:extLst>
          </p:cNvPr>
          <p:cNvSpPr>
            <a:spLocks noGrp="1"/>
          </p:cNvSpPr>
          <p:nvPr>
            <p:ph type="body" sz="half" idx="2"/>
          </p:nvPr>
        </p:nvSpPr>
        <p:spPr>
          <a:xfrm>
            <a:off x="7759699" y="1752600"/>
            <a:ext cx="4114800" cy="4699000"/>
          </a:xfrm>
        </p:spPr>
        <p:txBody>
          <a:bodyPr>
            <a:noAutofit/>
          </a:bodyPr>
          <a:lstStyle/>
          <a:p>
            <a:r>
              <a:rPr lang="en-US" sz="3600" b="1" baseline="30000" dirty="0"/>
              <a:t>15 </a:t>
            </a:r>
            <a:r>
              <a:rPr lang="en-US" sz="3600" dirty="0"/>
              <a:t>For thus saith the </a:t>
            </a:r>
            <a:r>
              <a:rPr lang="en-US" sz="3600" cap="small" dirty="0"/>
              <a:t>Lord</a:t>
            </a:r>
            <a:r>
              <a:rPr lang="en-US" sz="3600" dirty="0"/>
              <a:t> God of Israel unto me; Take the wine cup of this fury at my hand, and cause all the nations, to whom I send thee, to drink it.</a:t>
            </a:r>
            <a:endParaRPr lang="en-US" sz="9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FA85261-8160-50E0-07DC-EE12463270F3}"/>
              </a:ext>
            </a:extLst>
          </p:cNvPr>
          <p:cNvSpPr>
            <a:spLocks noGrp="1"/>
          </p:cNvSpPr>
          <p:nvPr>
            <p:ph type="title"/>
          </p:nvPr>
        </p:nvSpPr>
        <p:spPr>
          <a:xfrm>
            <a:off x="7770812" y="228600"/>
            <a:ext cx="4114800" cy="1295400"/>
          </a:xfrm>
        </p:spPr>
        <p:txBody>
          <a:bodyPr/>
          <a:lstStyle/>
          <a:p>
            <a:r>
              <a:rPr lang="en-US" sz="4400" dirty="0"/>
              <a:t>Jeremiah  </a:t>
            </a:r>
            <a:br>
              <a:rPr lang="en-US" sz="4400" dirty="0"/>
            </a:br>
            <a:r>
              <a:rPr lang="en-US" sz="4000" dirty="0"/>
              <a:t>25:15, 28</a:t>
            </a:r>
            <a:endParaRPr lang="en-US" sz="7200" dirty="0"/>
          </a:p>
        </p:txBody>
      </p:sp>
      <p:pic>
        <p:nvPicPr>
          <p:cNvPr id="6146" name="Picture 2" descr="Gold Wine Brass Chalice Goblet For Communion Medieval Inspired Drinking CUP  | eBay">
            <a:extLst>
              <a:ext uri="{FF2B5EF4-FFF2-40B4-BE49-F238E27FC236}">
                <a16:creationId xmlns:a16="http://schemas.microsoft.com/office/drawing/2014/main" id="{6EF3AF8A-A300-ECB4-E265-26C8CE8D64F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532" b="6170"/>
          <a:stretch>
            <a:fillRect/>
          </a:stretch>
        </p:blipFill>
        <p:spPr bwMode="auto">
          <a:xfrm>
            <a:off x="531812" y="228600"/>
            <a:ext cx="6910404"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191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170B2-A4A4-8C00-C0EC-F5F97F38454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D793B1D-1165-10D2-A1DD-75D259063F7E}"/>
              </a:ext>
            </a:extLst>
          </p:cNvPr>
          <p:cNvSpPr>
            <a:spLocks noGrp="1"/>
          </p:cNvSpPr>
          <p:nvPr>
            <p:ph type="body" sz="half" idx="2"/>
          </p:nvPr>
        </p:nvSpPr>
        <p:spPr>
          <a:xfrm>
            <a:off x="7759699" y="1752600"/>
            <a:ext cx="4114800" cy="4699000"/>
          </a:xfrm>
        </p:spPr>
        <p:txBody>
          <a:bodyPr>
            <a:noAutofit/>
          </a:bodyPr>
          <a:lstStyle/>
          <a:p>
            <a:r>
              <a:rPr lang="en-US" sz="3600" b="1" baseline="30000" dirty="0"/>
              <a:t>28 </a:t>
            </a:r>
            <a:r>
              <a:rPr lang="en-US" sz="3600" dirty="0"/>
              <a:t>And it shall be, if they refuse to take the cup at thine hand to drink, then shalt thou say unto them, Thus saith the </a:t>
            </a:r>
            <a:r>
              <a:rPr lang="en-US" sz="3600" cap="small" dirty="0"/>
              <a:t>Lord</a:t>
            </a:r>
            <a:r>
              <a:rPr lang="en-US" sz="3600" dirty="0"/>
              <a:t> of hosts; Ye shall certainly drink.</a:t>
            </a:r>
            <a:endParaRPr lang="en-US" sz="19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4B727834-324C-3D6B-323A-939E981C76FA}"/>
              </a:ext>
            </a:extLst>
          </p:cNvPr>
          <p:cNvSpPr>
            <a:spLocks noGrp="1"/>
          </p:cNvSpPr>
          <p:nvPr>
            <p:ph type="title"/>
          </p:nvPr>
        </p:nvSpPr>
        <p:spPr>
          <a:xfrm>
            <a:off x="7770812" y="228600"/>
            <a:ext cx="4114800" cy="1295400"/>
          </a:xfrm>
        </p:spPr>
        <p:txBody>
          <a:bodyPr/>
          <a:lstStyle/>
          <a:p>
            <a:r>
              <a:rPr lang="en-US" sz="4400" dirty="0"/>
              <a:t>Jeremiah  </a:t>
            </a:r>
            <a:br>
              <a:rPr lang="en-US" sz="4400" dirty="0"/>
            </a:br>
            <a:r>
              <a:rPr lang="en-US" sz="4000" dirty="0"/>
              <a:t>25:15, 28</a:t>
            </a:r>
            <a:endParaRPr lang="en-US" sz="7200" dirty="0"/>
          </a:p>
        </p:txBody>
      </p:sp>
      <p:pic>
        <p:nvPicPr>
          <p:cNvPr id="10" name="Content Placeholder 9">
            <a:extLst>
              <a:ext uri="{FF2B5EF4-FFF2-40B4-BE49-F238E27FC236}">
                <a16:creationId xmlns:a16="http://schemas.microsoft.com/office/drawing/2014/main" id="{F3F80B96-949B-17A5-C27B-885AF22F9AF0}"/>
              </a:ext>
            </a:extLst>
          </p:cNvPr>
          <p:cNvPicPr>
            <a:picLocks noGrp="1" noChangeAspect="1"/>
          </p:cNvPicPr>
          <p:nvPr>
            <p:ph idx="1"/>
          </p:nvPr>
        </p:nvPicPr>
        <p:blipFill>
          <a:blip r:embed="rId2"/>
          <a:stretch>
            <a:fillRect/>
          </a:stretch>
        </p:blipFill>
        <p:spPr>
          <a:xfrm>
            <a:off x="608012" y="-152400"/>
            <a:ext cx="6908800" cy="6908800"/>
          </a:xfrm>
          <a:prstGeom prst="rect">
            <a:avLst/>
          </a:prstGeom>
        </p:spPr>
      </p:pic>
    </p:spTree>
    <p:extLst>
      <p:ext uri="{BB962C8B-B14F-4D97-AF65-F5344CB8AC3E}">
        <p14:creationId xmlns:p14="http://schemas.microsoft.com/office/powerpoint/2010/main" val="1832894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622278-7CB6-2A5F-C476-DBAF86E1B49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6F9AB5F-6697-9FCD-3BBE-41922EFD47D6}"/>
              </a:ext>
            </a:extLst>
          </p:cNvPr>
          <p:cNvSpPr>
            <a:spLocks noGrp="1"/>
          </p:cNvSpPr>
          <p:nvPr>
            <p:ph type="body" sz="half" idx="2"/>
          </p:nvPr>
        </p:nvSpPr>
        <p:spPr>
          <a:xfrm>
            <a:off x="7759699" y="1447800"/>
            <a:ext cx="4114800" cy="5003800"/>
          </a:xfrm>
        </p:spPr>
        <p:txBody>
          <a:bodyPr>
            <a:noAutofit/>
          </a:bodyPr>
          <a:lstStyle/>
          <a:p>
            <a:r>
              <a:rPr lang="en-US" sz="3200" b="1" baseline="30000" dirty="0"/>
              <a:t>8 </a:t>
            </a:r>
            <a:r>
              <a:rPr lang="en-US" sz="3200" dirty="0"/>
              <a:t>For in the hand of the </a:t>
            </a:r>
            <a:r>
              <a:rPr lang="en-US" sz="3200" cap="small" dirty="0"/>
              <a:t>Lord</a:t>
            </a:r>
            <a:r>
              <a:rPr lang="en-US" sz="3200" dirty="0"/>
              <a:t> there is a cup, and the wine is red; it is full of mixture; and he </a:t>
            </a:r>
            <a:r>
              <a:rPr lang="en-US" sz="3200" dirty="0" err="1"/>
              <a:t>poureth</a:t>
            </a:r>
            <a:r>
              <a:rPr lang="en-US" sz="3200" dirty="0"/>
              <a:t> out of the same: but the dregs thereof, all the wicked of the earth shall wring them out, and drink them.</a:t>
            </a:r>
            <a:endParaRPr lang="en-US" sz="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7C7B70FD-B531-57FD-C448-31538727A9E7}"/>
              </a:ext>
            </a:extLst>
          </p:cNvPr>
          <p:cNvSpPr>
            <a:spLocks noGrp="1"/>
          </p:cNvSpPr>
          <p:nvPr>
            <p:ph type="title"/>
          </p:nvPr>
        </p:nvSpPr>
        <p:spPr>
          <a:xfrm>
            <a:off x="7770812" y="228600"/>
            <a:ext cx="4114800" cy="1295400"/>
          </a:xfrm>
        </p:spPr>
        <p:txBody>
          <a:bodyPr/>
          <a:lstStyle/>
          <a:p>
            <a:r>
              <a:rPr lang="en-US" sz="4400" dirty="0"/>
              <a:t>Psalm </a:t>
            </a:r>
            <a:br>
              <a:rPr lang="en-US" sz="4400" dirty="0"/>
            </a:br>
            <a:r>
              <a:rPr lang="en-US" sz="4000" dirty="0"/>
              <a:t>75:8</a:t>
            </a:r>
            <a:endParaRPr lang="en-US" sz="7200" dirty="0"/>
          </a:p>
        </p:txBody>
      </p:sp>
      <p:pic>
        <p:nvPicPr>
          <p:cNvPr id="1026" name="Picture 2" descr="What Is A Standard Pour And Why Should I Care? | VinePair">
            <a:extLst>
              <a:ext uri="{FF2B5EF4-FFF2-40B4-BE49-F238E27FC236}">
                <a16:creationId xmlns:a16="http://schemas.microsoft.com/office/drawing/2014/main" id="{D4DB5B65-C9A1-EFFF-1147-E0AF2625D64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r="44706"/>
          <a:stretch>
            <a:fillRect/>
          </a:stretch>
        </p:blipFill>
        <p:spPr bwMode="auto">
          <a:xfrm>
            <a:off x="227013" y="190500"/>
            <a:ext cx="71628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410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99149-E4C5-72ED-056B-8CA78269D102}"/>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230F893E-33EF-0346-AEAB-37FCCB72049C}"/>
              </a:ext>
            </a:extLst>
          </p:cNvPr>
          <p:cNvSpPr>
            <a:spLocks noGrp="1"/>
          </p:cNvSpPr>
          <p:nvPr>
            <p:ph type="title"/>
          </p:nvPr>
        </p:nvSpPr>
        <p:spPr>
          <a:xfrm>
            <a:off x="914161" y="770930"/>
            <a:ext cx="10360501" cy="1743670"/>
          </a:xfrm>
        </p:spPr>
        <p:txBody>
          <a:bodyPr>
            <a:noAutofit/>
          </a:bodyPr>
          <a:lstStyle/>
          <a:p>
            <a:pPr lvl="0"/>
            <a:r>
              <a:rPr lang="en-US" sz="6600" dirty="0"/>
              <a:t>9. What is this wine of the wrath of God?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E7E1F163-88A4-3FFD-33A7-BE56FB0F91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C9DAA69-28E5-85B6-8409-93FD2AB0F36D}"/>
              </a:ext>
            </a:extLst>
          </p:cNvPr>
          <p:cNvSpPr txBox="1"/>
          <p:nvPr/>
        </p:nvSpPr>
        <p:spPr>
          <a:xfrm>
            <a:off x="876410" y="3429000"/>
            <a:ext cx="7390051" cy="1089529"/>
          </a:xfrm>
          <a:prstGeom prst="rect">
            <a:avLst/>
          </a:prstGeom>
          <a:noFill/>
        </p:spPr>
        <p:txBody>
          <a:bodyPr wrap="square" rtlCol="0">
            <a:spAutoFit/>
          </a:bodyPr>
          <a:lstStyle/>
          <a:p>
            <a:pPr>
              <a:lnSpc>
                <a:spcPct val="90000"/>
              </a:lnSpc>
            </a:pPr>
            <a:r>
              <a:rPr lang="en-US" sz="7200" i="1" dirty="0"/>
              <a:t>Revelation 15:1, 7</a:t>
            </a:r>
            <a:endParaRPr lang="en-US" sz="400000" dirty="0"/>
          </a:p>
        </p:txBody>
      </p:sp>
    </p:spTree>
    <p:extLst>
      <p:ext uri="{BB962C8B-B14F-4D97-AF65-F5344CB8AC3E}">
        <p14:creationId xmlns:p14="http://schemas.microsoft.com/office/powerpoint/2010/main" val="4147308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74C0B-B3F1-2CCC-4804-79492267BED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08EBEE4-D40C-9CD8-2DBA-96FCADEFE341}"/>
              </a:ext>
            </a:extLst>
          </p:cNvPr>
          <p:cNvSpPr>
            <a:spLocks noGrp="1"/>
          </p:cNvSpPr>
          <p:nvPr>
            <p:ph type="body" sz="half" idx="2"/>
          </p:nvPr>
        </p:nvSpPr>
        <p:spPr>
          <a:xfrm>
            <a:off x="7759699" y="1524000"/>
            <a:ext cx="4114800" cy="4927600"/>
          </a:xfrm>
        </p:spPr>
        <p:txBody>
          <a:bodyPr>
            <a:noAutofit/>
          </a:bodyPr>
          <a:lstStyle/>
          <a:p>
            <a:r>
              <a:rPr lang="en-US" sz="3600" b="1" dirty="0"/>
              <a:t>15 </a:t>
            </a:r>
            <a:r>
              <a:rPr lang="en-US" sz="3600" dirty="0"/>
              <a:t>And I saw another sign in heaven, great and </a:t>
            </a:r>
            <a:r>
              <a:rPr lang="en-US" sz="3600" dirty="0" err="1"/>
              <a:t>marvellous</a:t>
            </a:r>
            <a:r>
              <a:rPr lang="en-US" sz="3600" dirty="0"/>
              <a:t>, seven angels having the seven last plagues; for in them is filled up the wrath of God.</a:t>
            </a:r>
            <a:endParaRPr lang="en-US" sz="1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0C696A3-0360-5A05-8B77-3A4A8204864A}"/>
              </a:ext>
            </a:extLst>
          </p:cNvPr>
          <p:cNvSpPr>
            <a:spLocks noGrp="1"/>
          </p:cNvSpPr>
          <p:nvPr>
            <p:ph type="title"/>
          </p:nvPr>
        </p:nvSpPr>
        <p:spPr>
          <a:xfrm>
            <a:off x="7770812" y="228600"/>
            <a:ext cx="4114800" cy="1295400"/>
          </a:xfrm>
        </p:spPr>
        <p:txBody>
          <a:bodyPr/>
          <a:lstStyle/>
          <a:p>
            <a:r>
              <a:rPr lang="en-US" sz="4800" dirty="0"/>
              <a:t>Revelation </a:t>
            </a:r>
            <a:br>
              <a:rPr lang="en-US" sz="4800" dirty="0"/>
            </a:br>
            <a:r>
              <a:rPr lang="en-US" sz="4800" dirty="0"/>
              <a:t>15:1, 7</a:t>
            </a:r>
            <a:endParaRPr lang="en-US" sz="8000" dirty="0"/>
          </a:p>
        </p:txBody>
      </p:sp>
      <p:pic>
        <p:nvPicPr>
          <p:cNvPr id="8194" name="Picture 2" descr="Out of the temple came the seven angels with the seven plagues. They were  dressed in clean, shining linen and wore golden sashes around their chests.  Rev. 15:6">
            <a:extLst>
              <a:ext uri="{FF2B5EF4-FFF2-40B4-BE49-F238E27FC236}">
                <a16:creationId xmlns:a16="http://schemas.microsoft.com/office/drawing/2014/main" id="{13BA6247-59AE-B5C3-9539-BE7D6AD47A2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3397" b="11575"/>
          <a:stretch>
            <a:fillRect/>
          </a:stretch>
        </p:blipFill>
        <p:spPr bwMode="auto">
          <a:xfrm>
            <a:off x="455612" y="228600"/>
            <a:ext cx="68580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847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BBE41-C6AD-193A-BD6E-F5D3E779E90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B0FA772-FF1E-72CD-404E-12AAE3393B5E}"/>
              </a:ext>
            </a:extLst>
          </p:cNvPr>
          <p:cNvSpPr>
            <a:spLocks noGrp="1"/>
          </p:cNvSpPr>
          <p:nvPr>
            <p:ph type="body" sz="half" idx="2"/>
          </p:nvPr>
        </p:nvSpPr>
        <p:spPr>
          <a:xfrm>
            <a:off x="7759699" y="1524000"/>
            <a:ext cx="4114800" cy="4927600"/>
          </a:xfrm>
        </p:spPr>
        <p:txBody>
          <a:bodyPr>
            <a:noAutofit/>
          </a:bodyPr>
          <a:lstStyle/>
          <a:p>
            <a:r>
              <a:rPr lang="en-US" sz="4000" b="1" baseline="30000" dirty="0"/>
              <a:t>7 </a:t>
            </a:r>
            <a:r>
              <a:rPr lang="en-US" sz="4000" dirty="0"/>
              <a:t>And one of the four beasts gave unto the seven angels seven golden vials full of the wrath of God, who </a:t>
            </a:r>
            <a:r>
              <a:rPr lang="en-US" sz="4000" dirty="0" err="1"/>
              <a:t>liveth</a:t>
            </a:r>
            <a:r>
              <a:rPr lang="en-US" sz="4000" dirty="0"/>
              <a:t> for ever and ever.</a:t>
            </a:r>
            <a:endParaRPr lang="en-US" sz="413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699DD71-3DE4-51B0-869B-F2502D186412}"/>
              </a:ext>
            </a:extLst>
          </p:cNvPr>
          <p:cNvSpPr>
            <a:spLocks noGrp="1"/>
          </p:cNvSpPr>
          <p:nvPr>
            <p:ph type="title"/>
          </p:nvPr>
        </p:nvSpPr>
        <p:spPr>
          <a:xfrm>
            <a:off x="7770812" y="228600"/>
            <a:ext cx="4114800" cy="1295400"/>
          </a:xfrm>
        </p:spPr>
        <p:txBody>
          <a:bodyPr/>
          <a:lstStyle/>
          <a:p>
            <a:r>
              <a:rPr lang="en-US" sz="4800" dirty="0"/>
              <a:t>Revelation </a:t>
            </a:r>
            <a:br>
              <a:rPr lang="en-US" sz="4800" dirty="0"/>
            </a:br>
            <a:r>
              <a:rPr lang="en-US" sz="4800" dirty="0"/>
              <a:t>15:1, 7</a:t>
            </a:r>
            <a:endParaRPr lang="en-US" sz="8000" dirty="0"/>
          </a:p>
        </p:txBody>
      </p:sp>
      <p:pic>
        <p:nvPicPr>
          <p:cNvPr id="9218" name="Picture 2" descr="Seven Angels, Seven Plagues – Devoted To You">
            <a:extLst>
              <a:ext uri="{FF2B5EF4-FFF2-40B4-BE49-F238E27FC236}">
                <a16:creationId xmlns:a16="http://schemas.microsoft.com/office/drawing/2014/main" id="{5013A263-58D0-807E-469F-42F7461F912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4210" r="20005"/>
          <a:stretch>
            <a:fillRect/>
          </a:stretch>
        </p:blipFill>
        <p:spPr bwMode="auto">
          <a:xfrm>
            <a:off x="227012" y="274320"/>
            <a:ext cx="7197599" cy="6309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983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27112" y="2057400"/>
            <a:ext cx="10134600" cy="1893926"/>
          </a:xfrm>
        </p:spPr>
        <p:txBody>
          <a:bodyPr>
            <a:normAutofit fontScale="90000"/>
          </a:bodyPr>
          <a:lstStyle/>
          <a:p>
            <a:r>
              <a:rPr lang="en-US" sz="6000" dirty="0"/>
              <a:t>The Third Angel’s Message</a:t>
            </a:r>
            <a:br>
              <a:rPr lang="en-US" dirty="0"/>
            </a:br>
            <a:r>
              <a:rPr lang="en-US" sz="4000" dirty="0"/>
              <a:t>Lesson 12:  </a:t>
            </a:r>
            <a:r>
              <a:rPr lang="en-US" sz="4000" b="1" dirty="0"/>
              <a:t>THE Last Message of Mercy</a:t>
            </a:r>
            <a:endParaRPr lang="en-US" sz="3200" dirty="0"/>
          </a:p>
        </p:txBody>
      </p:sp>
      <p:sp>
        <p:nvSpPr>
          <p:cNvPr id="2" name="Subtitle 1"/>
          <p:cNvSpPr>
            <a:spLocks noGrp="1"/>
          </p:cNvSpPr>
          <p:nvPr>
            <p:ph type="subTitle" idx="1"/>
          </p:nvPr>
        </p:nvSpPr>
        <p:spPr>
          <a:xfrm>
            <a:off x="1218882" y="4156045"/>
            <a:ext cx="9751060" cy="1016000"/>
          </a:xfrm>
        </p:spPr>
        <p:txBody>
          <a:bodyPr>
            <a:normAutofit/>
          </a:bodyPr>
          <a:lstStyle/>
          <a:p>
            <a:r>
              <a:rPr lang="en-US" b="1" dirty="0"/>
              <a:t>September 22, 1888</a:t>
            </a:r>
          </a:p>
        </p:txBody>
      </p:sp>
      <p:sp>
        <p:nvSpPr>
          <p:cNvPr id="4" name="TextBox 3"/>
          <p:cNvSpPr txBox="1"/>
          <p:nvPr/>
        </p:nvSpPr>
        <p:spPr>
          <a:xfrm>
            <a:off x="8928241" y="6457890"/>
            <a:ext cx="3263759" cy="400110"/>
          </a:xfrm>
          <a:prstGeom prst="rect">
            <a:avLst/>
          </a:prstGeom>
          <a:noFill/>
        </p:spPr>
        <p:txBody>
          <a:bodyPr wrap="square" rtlCol="0">
            <a:spAutoFit/>
          </a:bodyPr>
          <a:lstStyle/>
          <a:p>
            <a:pPr algn="r"/>
            <a:r>
              <a:rPr lang="en-US" sz="2000" dirty="0"/>
              <a:t>Lesson 12, 3</a:t>
            </a:r>
            <a:r>
              <a:rPr lang="en-US" sz="2000" baseline="30000" dirty="0"/>
              <a:t>rd</a:t>
            </a:r>
            <a:r>
              <a:rPr lang="en-US" sz="2000" dirty="0"/>
              <a:t> Quarter 1888</a:t>
            </a:r>
          </a:p>
        </p:txBody>
      </p:sp>
    </p:spTree>
    <p:extLst>
      <p:ext uri="{BB962C8B-B14F-4D97-AF65-F5344CB8AC3E}">
        <p14:creationId xmlns:p14="http://schemas.microsoft.com/office/powerpoint/2010/main" val="108287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ED890-6FDC-2495-74FF-9F3F145FB65F}"/>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662720F-7B9C-47CA-41F8-7C2BE15A0A6B}"/>
              </a:ext>
            </a:extLst>
          </p:cNvPr>
          <p:cNvSpPr>
            <a:spLocks noGrp="1"/>
          </p:cNvSpPr>
          <p:nvPr>
            <p:ph type="title"/>
          </p:nvPr>
        </p:nvSpPr>
        <p:spPr>
          <a:xfrm>
            <a:off x="914161" y="770930"/>
            <a:ext cx="10360501" cy="2441056"/>
          </a:xfrm>
        </p:spPr>
        <p:txBody>
          <a:bodyPr>
            <a:noAutofit/>
          </a:bodyPr>
          <a:lstStyle/>
          <a:p>
            <a:pPr lvl="0"/>
            <a:r>
              <a:rPr lang="en-US" sz="7200" dirty="0"/>
              <a:t>10. What are these seven plagues called?</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43026C6B-5220-52C8-2D74-17FDB6B36E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C90F383-DBBE-979C-0A1A-4F5C9EDE55BD}"/>
              </a:ext>
            </a:extLst>
          </p:cNvPr>
          <p:cNvSpPr txBox="1"/>
          <p:nvPr/>
        </p:nvSpPr>
        <p:spPr>
          <a:xfrm>
            <a:off x="876410" y="3429000"/>
            <a:ext cx="7390051" cy="1588127"/>
          </a:xfrm>
          <a:prstGeom prst="rect">
            <a:avLst/>
          </a:prstGeom>
          <a:noFill/>
        </p:spPr>
        <p:txBody>
          <a:bodyPr wrap="square" rtlCol="0">
            <a:spAutoFit/>
          </a:bodyPr>
          <a:lstStyle/>
          <a:p>
            <a:pPr>
              <a:lnSpc>
                <a:spcPct val="90000"/>
              </a:lnSpc>
            </a:pPr>
            <a:r>
              <a:rPr lang="en-US" sz="5400" b="1" dirty="0"/>
              <a:t>Answer:</a:t>
            </a:r>
            <a:r>
              <a:rPr lang="en-US" sz="5400" dirty="0"/>
              <a:t> The seven last plagues.  </a:t>
            </a:r>
            <a:endParaRPr lang="en-US" sz="400000" dirty="0"/>
          </a:p>
        </p:txBody>
      </p:sp>
    </p:spTree>
    <p:extLst>
      <p:ext uri="{BB962C8B-B14F-4D97-AF65-F5344CB8AC3E}">
        <p14:creationId xmlns:p14="http://schemas.microsoft.com/office/powerpoint/2010/main" val="2058702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F2F94-363F-5E6C-45C2-CBF7B1AEF97E}"/>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D78943F-70E3-7FC8-E205-145F5589C7DA}"/>
              </a:ext>
            </a:extLst>
          </p:cNvPr>
          <p:cNvSpPr>
            <a:spLocks noGrp="1"/>
          </p:cNvSpPr>
          <p:nvPr>
            <p:ph type="title"/>
          </p:nvPr>
        </p:nvSpPr>
        <p:spPr>
          <a:xfrm>
            <a:off x="914161" y="770930"/>
            <a:ext cx="10360501" cy="2441056"/>
          </a:xfrm>
        </p:spPr>
        <p:txBody>
          <a:bodyPr>
            <a:noAutofit/>
          </a:bodyPr>
          <a:lstStyle/>
          <a:p>
            <a:pPr lvl="0"/>
            <a:r>
              <a:rPr lang="en-US" sz="5400" dirty="0"/>
              <a:t>11. Will there be any service in the heavenly temple while these plagues are being poured out?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405A116D-7B75-709D-0E89-C4B645CD37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3822" y="2971800"/>
            <a:ext cx="3920928" cy="33935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5DE2DBD-5108-2BD6-F5E5-49815C98CF04}"/>
              </a:ext>
            </a:extLst>
          </p:cNvPr>
          <p:cNvSpPr txBox="1"/>
          <p:nvPr/>
        </p:nvSpPr>
        <p:spPr>
          <a:xfrm>
            <a:off x="914161" y="3646015"/>
            <a:ext cx="6096000" cy="1015663"/>
          </a:xfrm>
          <a:prstGeom prst="rect">
            <a:avLst/>
          </a:prstGeom>
          <a:noFill/>
        </p:spPr>
        <p:txBody>
          <a:bodyPr wrap="square">
            <a:spAutoFit/>
          </a:bodyPr>
          <a:lstStyle/>
          <a:p>
            <a:r>
              <a:rPr lang="en-US" sz="6000" i="1" dirty="0">
                <a:effectLst/>
                <a:ea typeface="Calibri" panose="020F0502020204030204" pitchFamily="34" charset="0"/>
                <a:cs typeface="Times New Roman" panose="02020603050405020304" pitchFamily="18" charset="0"/>
              </a:rPr>
              <a:t>Revelation 15:8</a:t>
            </a:r>
            <a:endParaRPr lang="en-US" sz="6000" i="1" dirty="0"/>
          </a:p>
        </p:txBody>
      </p:sp>
    </p:spTree>
    <p:extLst>
      <p:ext uri="{BB962C8B-B14F-4D97-AF65-F5344CB8AC3E}">
        <p14:creationId xmlns:p14="http://schemas.microsoft.com/office/powerpoint/2010/main" val="2404667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37424-3EEA-6609-93B4-01D868C0C63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5B0132D-840A-56DD-E4A8-1238E9C13263}"/>
              </a:ext>
            </a:extLst>
          </p:cNvPr>
          <p:cNvSpPr>
            <a:spLocks noGrp="1"/>
          </p:cNvSpPr>
          <p:nvPr>
            <p:ph type="body" sz="half" idx="2"/>
          </p:nvPr>
        </p:nvSpPr>
        <p:spPr>
          <a:xfrm>
            <a:off x="7759699" y="1524000"/>
            <a:ext cx="4114800" cy="4927600"/>
          </a:xfrm>
        </p:spPr>
        <p:txBody>
          <a:bodyPr>
            <a:noAutofit/>
          </a:bodyPr>
          <a:lstStyle/>
          <a:p>
            <a:r>
              <a:rPr lang="en-US" sz="3200" b="1" baseline="30000" dirty="0"/>
              <a:t>8 </a:t>
            </a:r>
            <a:r>
              <a:rPr lang="en-US" sz="3200" dirty="0"/>
              <a:t>And the temple was filled with smoke from the glory of God, and from his power; and no man was able to enter into the temple, till the seven plagues of the seven angels were fulfilled.</a:t>
            </a:r>
            <a:endParaRPr lang="en-US" sz="71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C15FEDE-195E-34D4-82ED-15BC146932B2}"/>
              </a:ext>
            </a:extLst>
          </p:cNvPr>
          <p:cNvSpPr>
            <a:spLocks noGrp="1"/>
          </p:cNvSpPr>
          <p:nvPr>
            <p:ph type="title"/>
          </p:nvPr>
        </p:nvSpPr>
        <p:spPr>
          <a:xfrm>
            <a:off x="7770812" y="228600"/>
            <a:ext cx="4114800" cy="1295400"/>
          </a:xfrm>
        </p:spPr>
        <p:txBody>
          <a:bodyPr/>
          <a:lstStyle/>
          <a:p>
            <a:r>
              <a:rPr lang="en-US" sz="4800" dirty="0"/>
              <a:t>Revelation </a:t>
            </a:r>
            <a:br>
              <a:rPr lang="en-US" sz="4800" dirty="0"/>
            </a:br>
            <a:r>
              <a:rPr lang="en-US" sz="4800" dirty="0"/>
              <a:t>15:8</a:t>
            </a:r>
            <a:endParaRPr lang="en-US" sz="8000" dirty="0"/>
          </a:p>
        </p:txBody>
      </p:sp>
      <p:pic>
        <p:nvPicPr>
          <p:cNvPr id="10242" name="Picture 2" descr="And the temple was filled with smoke from the glory of God and from his  power, and no one could enter the temple until the seven plagues of the  seven angels were">
            <a:extLst>
              <a:ext uri="{FF2B5EF4-FFF2-40B4-BE49-F238E27FC236}">
                <a16:creationId xmlns:a16="http://schemas.microsoft.com/office/drawing/2014/main" id="{1690D6A6-C18B-45F9-F322-5E06BCF5D8E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013" r="16047"/>
          <a:stretch>
            <a:fillRect/>
          </a:stretch>
        </p:blipFill>
        <p:spPr bwMode="auto">
          <a:xfrm>
            <a:off x="150812" y="170180"/>
            <a:ext cx="7315200" cy="6517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787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81ED6-08AC-EB13-4475-AB1F53178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2BFC1A-84D9-967F-4B58-390C98AE150E}"/>
              </a:ext>
            </a:extLst>
          </p:cNvPr>
          <p:cNvSpPr>
            <a:spLocks noGrp="1"/>
          </p:cNvSpPr>
          <p:nvPr>
            <p:ph type="title"/>
          </p:nvPr>
        </p:nvSpPr>
        <p:spPr>
          <a:xfrm>
            <a:off x="7770812" y="152400"/>
            <a:ext cx="4114801" cy="914400"/>
          </a:xfrm>
        </p:spPr>
        <p:txBody>
          <a:bodyPr/>
          <a:lstStyle/>
          <a:p>
            <a:r>
              <a:rPr lang="en-US" sz="4800" dirty="0"/>
              <a:t>The Temple </a:t>
            </a:r>
          </a:p>
        </p:txBody>
      </p:sp>
      <p:sp>
        <p:nvSpPr>
          <p:cNvPr id="3" name="Content Placeholder 2">
            <a:extLst>
              <a:ext uri="{FF2B5EF4-FFF2-40B4-BE49-F238E27FC236}">
                <a16:creationId xmlns:a16="http://schemas.microsoft.com/office/drawing/2014/main" id="{BD78615F-5CC2-F21F-8FCE-5420B748F711}"/>
              </a:ext>
            </a:extLst>
          </p:cNvPr>
          <p:cNvSpPr>
            <a:spLocks noGrp="1"/>
          </p:cNvSpPr>
          <p:nvPr>
            <p:ph idx="1"/>
          </p:nvPr>
        </p:nvSpPr>
        <p:spPr>
          <a:xfrm>
            <a:off x="303212" y="304800"/>
            <a:ext cx="7036207" cy="6324600"/>
          </a:xfrm>
          <a:gradFill flip="none" rotWithShape="1">
            <a:gsLst>
              <a:gs pos="0">
                <a:schemeClr val="bg2">
                  <a:lumMod val="75000"/>
                </a:schemeClr>
              </a:gs>
              <a:gs pos="35000">
                <a:schemeClr val="accent1">
                  <a:lumMod val="50000"/>
                </a:schemeClr>
              </a:gs>
              <a:gs pos="72280">
                <a:schemeClr val="accent5">
                  <a:lumMod val="50000"/>
                </a:schemeClr>
              </a:gs>
              <a:gs pos="100000">
                <a:schemeClr val="accent5">
                  <a:lumMod val="50000"/>
                </a:schemeClr>
              </a:gs>
            </a:gsLst>
            <a:path path="circle">
              <a:fillToRect l="100000" b="100000"/>
            </a:path>
            <a:tileRect t="-100000" r="-100000"/>
          </a:gradFill>
        </p:spPr>
        <p:txBody>
          <a:bodyPr>
            <a:noAutofit/>
          </a:bodyPr>
          <a:lstStyle/>
          <a:p>
            <a:r>
              <a:rPr lang="en-US" sz="4400" dirty="0"/>
              <a:t>The temple is filled with the glory of God, to the point that no one can enter it.  </a:t>
            </a:r>
            <a:endParaRPr lang="en-US" sz="4400" dirty="0">
              <a:solidFill>
                <a:schemeClr val="accent3">
                  <a:lumMod val="20000"/>
                  <a:lumOff val="80000"/>
                </a:schemeClr>
              </a:solidFill>
            </a:endParaRPr>
          </a:p>
          <a:p>
            <a:r>
              <a:rPr lang="en-US" sz="4400" dirty="0"/>
              <a:t>What is the point of entering the temple?  </a:t>
            </a:r>
          </a:p>
          <a:p>
            <a:r>
              <a:rPr lang="en-US" sz="4400" dirty="0"/>
              <a:t>What </a:t>
            </a:r>
            <a:r>
              <a:rPr lang="en-US" sz="4400" i="1" dirty="0"/>
              <a:t>has been </a:t>
            </a:r>
            <a:r>
              <a:rPr lang="en-US" sz="4400" dirty="0"/>
              <a:t>happening, which is </a:t>
            </a:r>
            <a:r>
              <a:rPr lang="en-US" sz="4400" i="1" dirty="0"/>
              <a:t>no longer </a:t>
            </a:r>
            <a:r>
              <a:rPr lang="en-US" sz="4400" dirty="0"/>
              <a:t>happening?  </a:t>
            </a:r>
            <a:endParaRPr lang="en-US" sz="6600" dirty="0"/>
          </a:p>
        </p:txBody>
      </p:sp>
      <p:pic>
        <p:nvPicPr>
          <p:cNvPr id="11266" name="Picture 2" descr="The plague bowels are full and smoke fills the temple">
            <a:extLst>
              <a:ext uri="{FF2B5EF4-FFF2-40B4-BE49-F238E27FC236}">
                <a16:creationId xmlns:a16="http://schemas.microsoft.com/office/drawing/2014/main" id="{4C9ABF5E-2F07-54BD-0566-E301EDD9D9D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615"/>
          <a:stretch>
            <a:fillRect/>
          </a:stretch>
        </p:blipFill>
        <p:spPr bwMode="auto">
          <a:xfrm>
            <a:off x="7789277" y="1066800"/>
            <a:ext cx="4114801"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29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D7354-E91F-6FB4-6C3B-B65EC871479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298FA4A-0DFE-2F86-6128-89D95EA1DB3A}"/>
              </a:ext>
            </a:extLst>
          </p:cNvPr>
          <p:cNvSpPr>
            <a:spLocks noGrp="1"/>
          </p:cNvSpPr>
          <p:nvPr>
            <p:ph type="body" sz="half" idx="2"/>
          </p:nvPr>
        </p:nvSpPr>
        <p:spPr>
          <a:xfrm>
            <a:off x="7770812" y="1340796"/>
            <a:ext cx="4114800" cy="4927600"/>
          </a:xfrm>
        </p:spPr>
        <p:txBody>
          <a:bodyPr>
            <a:noAutofit/>
          </a:bodyPr>
          <a:lstStyle/>
          <a:p>
            <a:r>
              <a:rPr lang="en-US" sz="2800" b="1" dirty="0"/>
              <a:t>12 </a:t>
            </a:r>
            <a:r>
              <a:rPr lang="en-US" sz="2800" dirty="0"/>
              <a:t>And at that time shall Michael stand up, the great prince which </a:t>
            </a:r>
            <a:r>
              <a:rPr lang="en-US" sz="2800" dirty="0" err="1"/>
              <a:t>standeth</a:t>
            </a:r>
            <a:r>
              <a:rPr lang="en-US" sz="2800" dirty="0"/>
              <a:t> for the children of thy people: and there shall be a time of trouble, such as never was since there was a nation even to that same time: and at that time thy people shall be delivered, every one that shall be found written in the book.</a:t>
            </a:r>
          </a:p>
        </p:txBody>
      </p:sp>
      <p:sp>
        <p:nvSpPr>
          <p:cNvPr id="6" name="Title 1">
            <a:extLst>
              <a:ext uri="{FF2B5EF4-FFF2-40B4-BE49-F238E27FC236}">
                <a16:creationId xmlns:a16="http://schemas.microsoft.com/office/drawing/2014/main" id="{40B3AAA6-2346-B076-B072-06DCB1EFE69E}"/>
              </a:ext>
            </a:extLst>
          </p:cNvPr>
          <p:cNvSpPr>
            <a:spLocks noGrp="1"/>
          </p:cNvSpPr>
          <p:nvPr>
            <p:ph type="title"/>
          </p:nvPr>
        </p:nvSpPr>
        <p:spPr>
          <a:xfrm>
            <a:off x="7770812" y="228600"/>
            <a:ext cx="4114800" cy="1143000"/>
          </a:xfrm>
        </p:spPr>
        <p:txBody>
          <a:bodyPr/>
          <a:lstStyle/>
          <a:p>
            <a:r>
              <a:rPr lang="en-US" sz="4800" dirty="0"/>
              <a:t>Daniel</a:t>
            </a:r>
            <a:br>
              <a:rPr lang="en-US" sz="4800" dirty="0"/>
            </a:br>
            <a:r>
              <a:rPr lang="en-US" sz="4800" dirty="0"/>
              <a:t>12:1-3</a:t>
            </a:r>
            <a:endParaRPr lang="en-US" sz="8000" dirty="0"/>
          </a:p>
        </p:txBody>
      </p:sp>
      <p:pic>
        <p:nvPicPr>
          <p:cNvPr id="1026" name="Picture 2" descr="80 Best Book of Daniel ideas | book of daniel, bible, scripture">
            <a:extLst>
              <a:ext uri="{FF2B5EF4-FFF2-40B4-BE49-F238E27FC236}">
                <a16:creationId xmlns:a16="http://schemas.microsoft.com/office/drawing/2014/main" id="{8B12E97A-6BB8-B4A1-8B13-A5A04ABB3D3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3568" b="17156"/>
          <a:stretch>
            <a:fillRect/>
          </a:stretch>
        </p:blipFill>
        <p:spPr bwMode="auto">
          <a:xfrm>
            <a:off x="303213" y="228601"/>
            <a:ext cx="70104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349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90CF3-DC78-FAAC-CE1F-8D3DD0C11CC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7E17BB-DFAB-8096-2166-57CFEE2AD76E}"/>
              </a:ext>
            </a:extLst>
          </p:cNvPr>
          <p:cNvSpPr>
            <a:spLocks noGrp="1"/>
          </p:cNvSpPr>
          <p:nvPr>
            <p:ph type="body" sz="half" idx="2"/>
          </p:nvPr>
        </p:nvSpPr>
        <p:spPr>
          <a:xfrm>
            <a:off x="7740041" y="1752600"/>
            <a:ext cx="4114800" cy="4699000"/>
          </a:xfrm>
        </p:spPr>
        <p:txBody>
          <a:bodyPr>
            <a:noAutofit/>
          </a:bodyPr>
          <a:lstStyle/>
          <a:p>
            <a:r>
              <a:rPr lang="en-US" sz="3600" b="1" baseline="30000" dirty="0"/>
              <a:t>2 </a:t>
            </a:r>
            <a:r>
              <a:rPr lang="en-US" sz="3600" dirty="0"/>
              <a:t>And many of them that sleep in the dust of the earth shall awake, some to everlasting life, and some to shame and everlasting contempt.</a:t>
            </a:r>
          </a:p>
        </p:txBody>
      </p:sp>
      <p:sp>
        <p:nvSpPr>
          <p:cNvPr id="6" name="Title 1">
            <a:extLst>
              <a:ext uri="{FF2B5EF4-FFF2-40B4-BE49-F238E27FC236}">
                <a16:creationId xmlns:a16="http://schemas.microsoft.com/office/drawing/2014/main" id="{0934A898-C1E9-7DA1-67BB-6CA231B8E878}"/>
              </a:ext>
            </a:extLst>
          </p:cNvPr>
          <p:cNvSpPr>
            <a:spLocks noGrp="1"/>
          </p:cNvSpPr>
          <p:nvPr>
            <p:ph type="title"/>
          </p:nvPr>
        </p:nvSpPr>
        <p:spPr>
          <a:xfrm>
            <a:off x="7770812" y="228600"/>
            <a:ext cx="4114800" cy="1295400"/>
          </a:xfrm>
        </p:spPr>
        <p:txBody>
          <a:bodyPr/>
          <a:lstStyle/>
          <a:p>
            <a:r>
              <a:rPr lang="en-US" sz="4800" dirty="0"/>
              <a:t>Daniel</a:t>
            </a:r>
            <a:br>
              <a:rPr lang="en-US" sz="4800" dirty="0"/>
            </a:br>
            <a:r>
              <a:rPr lang="en-US" sz="4800" dirty="0"/>
              <a:t>12:1-3</a:t>
            </a:r>
            <a:endParaRPr lang="en-US" sz="8000" dirty="0"/>
          </a:p>
        </p:txBody>
      </p:sp>
      <p:pic>
        <p:nvPicPr>
          <p:cNvPr id="2050" name="Picture 2" descr="Sunday: The Certainty of Christ's Return | Sabbath School Net">
            <a:extLst>
              <a:ext uri="{FF2B5EF4-FFF2-40B4-BE49-F238E27FC236}">
                <a16:creationId xmlns:a16="http://schemas.microsoft.com/office/drawing/2014/main" id="{D23DD75A-3821-4455-1E31-AC7584C5762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9192" b="848"/>
          <a:stretch>
            <a:fillRect/>
          </a:stretch>
        </p:blipFill>
        <p:spPr bwMode="auto">
          <a:xfrm>
            <a:off x="150812" y="114300"/>
            <a:ext cx="7201630" cy="662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24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8DF0D-99FB-9465-BDF3-06E20C5F4C0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F7A435-A525-4108-D12E-F4E7170C5B98}"/>
              </a:ext>
            </a:extLst>
          </p:cNvPr>
          <p:cNvSpPr>
            <a:spLocks noGrp="1"/>
          </p:cNvSpPr>
          <p:nvPr>
            <p:ph type="body" sz="half" idx="2"/>
          </p:nvPr>
        </p:nvSpPr>
        <p:spPr>
          <a:xfrm>
            <a:off x="7740041" y="1524000"/>
            <a:ext cx="4114800" cy="4927600"/>
          </a:xfrm>
        </p:spPr>
        <p:txBody>
          <a:bodyPr>
            <a:noAutofit/>
          </a:bodyPr>
          <a:lstStyle/>
          <a:p>
            <a:r>
              <a:rPr lang="en-US" sz="3600" b="1" baseline="30000" dirty="0"/>
              <a:t>3 </a:t>
            </a:r>
            <a:r>
              <a:rPr lang="en-US" sz="3600" dirty="0"/>
              <a:t>And they that be wise shall shine as the brightness of the firmament; and they that turn many to righteousness as the stars for ever and ever.</a:t>
            </a:r>
          </a:p>
        </p:txBody>
      </p:sp>
      <p:sp>
        <p:nvSpPr>
          <p:cNvPr id="6" name="Title 1">
            <a:extLst>
              <a:ext uri="{FF2B5EF4-FFF2-40B4-BE49-F238E27FC236}">
                <a16:creationId xmlns:a16="http://schemas.microsoft.com/office/drawing/2014/main" id="{58A119C8-F4A8-9B6B-C613-17AB3B86612B}"/>
              </a:ext>
            </a:extLst>
          </p:cNvPr>
          <p:cNvSpPr>
            <a:spLocks noGrp="1"/>
          </p:cNvSpPr>
          <p:nvPr>
            <p:ph type="title"/>
          </p:nvPr>
        </p:nvSpPr>
        <p:spPr>
          <a:xfrm>
            <a:off x="7770812" y="228600"/>
            <a:ext cx="4114800" cy="1295400"/>
          </a:xfrm>
        </p:spPr>
        <p:txBody>
          <a:bodyPr/>
          <a:lstStyle/>
          <a:p>
            <a:r>
              <a:rPr lang="en-US" sz="4800" dirty="0"/>
              <a:t>Daniel</a:t>
            </a:r>
            <a:br>
              <a:rPr lang="en-US" sz="4800" dirty="0"/>
            </a:br>
            <a:r>
              <a:rPr lang="en-US" sz="4800" dirty="0"/>
              <a:t>12:1-3</a:t>
            </a:r>
            <a:endParaRPr lang="en-US" sz="8000" dirty="0"/>
          </a:p>
        </p:txBody>
      </p:sp>
      <p:pic>
        <p:nvPicPr>
          <p:cNvPr id="3074" name="Picture 2" descr="Who Are the 144,000?">
            <a:extLst>
              <a:ext uri="{FF2B5EF4-FFF2-40B4-BE49-F238E27FC236}">
                <a16:creationId xmlns:a16="http://schemas.microsoft.com/office/drawing/2014/main" id="{D2081821-BAE1-F297-87DC-C85D574F3CB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413" r="20355"/>
          <a:stretch>
            <a:fillRect/>
          </a:stretch>
        </p:blipFill>
        <p:spPr bwMode="auto">
          <a:xfrm>
            <a:off x="150813" y="144198"/>
            <a:ext cx="7315200" cy="656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0198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E8D69-34B8-2D14-744A-62CC6C78471B}"/>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8F01499-BAE2-22C9-7E90-5EA5B4210032}"/>
              </a:ext>
            </a:extLst>
          </p:cNvPr>
          <p:cNvSpPr>
            <a:spLocks noGrp="1"/>
          </p:cNvSpPr>
          <p:nvPr>
            <p:ph type="title"/>
          </p:nvPr>
        </p:nvSpPr>
        <p:spPr>
          <a:xfrm>
            <a:off x="914161" y="609600"/>
            <a:ext cx="10360501" cy="2057400"/>
          </a:xfrm>
        </p:spPr>
        <p:txBody>
          <a:bodyPr>
            <a:noAutofit/>
          </a:bodyPr>
          <a:lstStyle/>
          <a:p>
            <a:pPr lvl="0"/>
            <a:r>
              <a:rPr lang="en-US" sz="6600" dirty="0"/>
              <a:t>12.  What does this show?</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7152D49A-F7EE-DC85-A741-F42EDB529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2646963-44D3-FECC-30A2-9B00941D1230}"/>
              </a:ext>
            </a:extLst>
          </p:cNvPr>
          <p:cNvSpPr txBox="1"/>
          <p:nvPr/>
        </p:nvSpPr>
        <p:spPr>
          <a:xfrm>
            <a:off x="914160" y="3013501"/>
            <a:ext cx="7542451" cy="3416320"/>
          </a:xfrm>
          <a:prstGeom prst="rect">
            <a:avLst/>
          </a:prstGeom>
          <a:noFill/>
        </p:spPr>
        <p:txBody>
          <a:bodyPr wrap="square">
            <a:spAutoFit/>
          </a:bodyPr>
          <a:lstStyle/>
          <a:p>
            <a:r>
              <a:rPr lang="en-US" sz="5400" b="1" dirty="0">
                <a:effectLst/>
                <a:ea typeface="Calibri" panose="020F0502020204030204" pitchFamily="34" charset="0"/>
                <a:cs typeface="Times New Roman" panose="02020603050405020304" pitchFamily="18" charset="0"/>
              </a:rPr>
              <a:t>Answer:</a:t>
            </a:r>
            <a:r>
              <a:rPr lang="en-US" sz="5400" dirty="0">
                <a:effectLst/>
                <a:ea typeface="Calibri" panose="020F0502020204030204" pitchFamily="34" charset="0"/>
                <a:cs typeface="Times New Roman" panose="02020603050405020304" pitchFamily="18" charset="0"/>
              </a:rPr>
              <a:t> That then there will be no intercessor, and no salvation for sinners.</a:t>
            </a:r>
            <a:endParaRPr lang="en-US" sz="5400" dirty="0"/>
          </a:p>
        </p:txBody>
      </p:sp>
    </p:spTree>
    <p:extLst>
      <p:ext uri="{BB962C8B-B14F-4D97-AF65-F5344CB8AC3E}">
        <p14:creationId xmlns:p14="http://schemas.microsoft.com/office/powerpoint/2010/main" val="254342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0C0C2-ED5F-ECEE-CB05-F77038E22C6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46C66526-F488-701B-4887-9148532A6117}"/>
              </a:ext>
            </a:extLst>
          </p:cNvPr>
          <p:cNvSpPr>
            <a:spLocks noGrp="1"/>
          </p:cNvSpPr>
          <p:nvPr>
            <p:ph type="title"/>
          </p:nvPr>
        </p:nvSpPr>
        <p:spPr>
          <a:xfrm>
            <a:off x="914161" y="609600"/>
            <a:ext cx="10360501" cy="2057400"/>
          </a:xfrm>
        </p:spPr>
        <p:txBody>
          <a:bodyPr>
            <a:noAutofit/>
          </a:bodyPr>
          <a:lstStyle/>
          <a:p>
            <a:pPr lvl="0"/>
            <a:r>
              <a:rPr lang="en-US" sz="6600" dirty="0"/>
              <a:t>13.  Who will suffer these plagues?</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013497B8-2517-2FE7-742B-7F0EE2977F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A449B8-4776-30C7-894D-903570DA24CA}"/>
              </a:ext>
            </a:extLst>
          </p:cNvPr>
          <p:cNvSpPr txBox="1"/>
          <p:nvPr/>
        </p:nvSpPr>
        <p:spPr>
          <a:xfrm>
            <a:off x="914160" y="3013501"/>
            <a:ext cx="7542451" cy="1107996"/>
          </a:xfrm>
          <a:prstGeom prst="rect">
            <a:avLst/>
          </a:prstGeom>
          <a:noFill/>
        </p:spPr>
        <p:txBody>
          <a:bodyPr wrap="square">
            <a:spAutoFit/>
          </a:bodyPr>
          <a:lstStyle/>
          <a:p>
            <a:r>
              <a:rPr lang="en-US" sz="6600" i="1" dirty="0"/>
              <a:t>Revelation 14:9, 10</a:t>
            </a:r>
            <a:endParaRPr lang="en-US" sz="16600" dirty="0"/>
          </a:p>
        </p:txBody>
      </p:sp>
    </p:spTree>
    <p:extLst>
      <p:ext uri="{BB962C8B-B14F-4D97-AF65-F5344CB8AC3E}">
        <p14:creationId xmlns:p14="http://schemas.microsoft.com/office/powerpoint/2010/main" val="275614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351F8-8A68-D2C4-79C0-DC317194241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DB1A477-FCF6-B7D7-CD0E-0B920FB6976F}"/>
              </a:ext>
            </a:extLst>
          </p:cNvPr>
          <p:cNvSpPr>
            <a:spLocks noGrp="1"/>
          </p:cNvSpPr>
          <p:nvPr>
            <p:ph type="body" sz="half" idx="2"/>
          </p:nvPr>
        </p:nvSpPr>
        <p:spPr>
          <a:xfrm>
            <a:off x="7759699" y="1651000"/>
            <a:ext cx="4114800" cy="4800600"/>
          </a:xfrm>
        </p:spPr>
        <p:txBody>
          <a:bodyPr>
            <a:noAutofit/>
          </a:bodyPr>
          <a:lstStyle/>
          <a:p>
            <a:r>
              <a:rPr lang="en-US" sz="3600" b="1" baseline="30000" dirty="0"/>
              <a:t>9 </a:t>
            </a:r>
            <a:r>
              <a:rPr lang="en-US" sz="3600" dirty="0"/>
              <a:t>And the third angel followed them, saying with a loud voice, If any man worship the beast and his image, and receive his mark in his forehead, or in his hand,</a:t>
            </a:r>
            <a:endParaRPr lang="en-US" sz="115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B1710C1-80DE-A6FF-B45B-E9A624697060}"/>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14:9-10</a:t>
            </a:r>
            <a:endParaRPr lang="en-US" sz="8000" dirty="0"/>
          </a:p>
        </p:txBody>
      </p:sp>
      <p:pic>
        <p:nvPicPr>
          <p:cNvPr id="3" name="Content Placeholder 2" descr="3 Angels Ministries's Video on X">
            <a:extLst>
              <a:ext uri="{FF2B5EF4-FFF2-40B4-BE49-F238E27FC236}">
                <a16:creationId xmlns:a16="http://schemas.microsoft.com/office/drawing/2014/main" id="{00E3C89E-FE31-9704-F8D3-B0A1E047190B}"/>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563" r="13730"/>
          <a:stretch>
            <a:fillRect/>
          </a:stretch>
        </p:blipFill>
        <p:spPr bwMode="auto">
          <a:xfrm>
            <a:off x="150812" y="228599"/>
            <a:ext cx="7315200" cy="6449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587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C1A13-D227-E787-DEFF-42AAE43A288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8E8199D-ECA0-F733-2BD6-1BF76777FE59}"/>
              </a:ext>
            </a:extLst>
          </p:cNvPr>
          <p:cNvSpPr>
            <a:spLocks noGrp="1"/>
          </p:cNvSpPr>
          <p:nvPr>
            <p:ph type="body" sz="half" idx="2"/>
          </p:nvPr>
        </p:nvSpPr>
        <p:spPr>
          <a:xfrm>
            <a:off x="7759699" y="1651000"/>
            <a:ext cx="4114800" cy="4800600"/>
          </a:xfrm>
        </p:spPr>
        <p:txBody>
          <a:bodyPr>
            <a:noAutofit/>
          </a:bodyPr>
          <a:lstStyle/>
          <a:p>
            <a:r>
              <a:rPr lang="en-US" sz="4000" b="1" baseline="30000" dirty="0"/>
              <a:t>11 </a:t>
            </a:r>
            <a:r>
              <a:rPr lang="en-US" sz="4000" dirty="0"/>
              <a:t>And I beheld another beast coming up out of the earth; and he had two horns like a lamb, and he </a:t>
            </a:r>
            <a:r>
              <a:rPr lang="en-US" sz="4000" dirty="0" err="1"/>
              <a:t>spake</a:t>
            </a:r>
            <a:r>
              <a:rPr lang="en-US" sz="4000" dirty="0"/>
              <a:t> as a dragon.</a:t>
            </a:r>
            <a:endParaRPr lang="en-US" sz="72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C1AC5ED6-FCFB-4488-FBCF-4EA058502403}"/>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13:11-12</a:t>
            </a:r>
            <a:endParaRPr lang="en-US" sz="8000" dirty="0"/>
          </a:p>
        </p:txBody>
      </p:sp>
      <p:pic>
        <p:nvPicPr>
          <p:cNvPr id="1026" name="Picture 2" descr="They Worship the Beast - Elisha's Outcast Eagles">
            <a:extLst>
              <a:ext uri="{FF2B5EF4-FFF2-40B4-BE49-F238E27FC236}">
                <a16:creationId xmlns:a16="http://schemas.microsoft.com/office/drawing/2014/main" id="{AB3ABA4E-F295-715A-0B30-37F56F859FF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0476"/>
          <a:stretch>
            <a:fillRect/>
          </a:stretch>
        </p:blipFill>
        <p:spPr bwMode="auto">
          <a:xfrm>
            <a:off x="150812" y="228600"/>
            <a:ext cx="71628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89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39CAE-1881-79A0-DA4F-0BCB366A9B1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3C984A-1741-7261-5010-3A6F289BFC81}"/>
              </a:ext>
            </a:extLst>
          </p:cNvPr>
          <p:cNvSpPr>
            <a:spLocks noGrp="1"/>
          </p:cNvSpPr>
          <p:nvPr>
            <p:ph type="body" sz="half" idx="2"/>
          </p:nvPr>
        </p:nvSpPr>
        <p:spPr>
          <a:xfrm>
            <a:off x="7759699" y="1651000"/>
            <a:ext cx="4114800" cy="4800600"/>
          </a:xfrm>
        </p:spPr>
        <p:txBody>
          <a:bodyPr>
            <a:noAutofit/>
          </a:bodyPr>
          <a:lstStyle/>
          <a:p>
            <a:r>
              <a:rPr lang="en-US" sz="3000" b="1" baseline="30000" dirty="0"/>
              <a:t>10 </a:t>
            </a:r>
            <a:r>
              <a:rPr lang="en-US" sz="3000" dirty="0"/>
              <a:t>The same shall drink of the wine of the wrath of God, which is poured out without mixture into the cup of his indignation; and he shall be tormented with fire and brimstone in the presence of the holy angels, and in the presence of the Lamb:</a:t>
            </a:r>
            <a:endParaRPr lang="en-US" sz="3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33EAFE14-6CA7-6F4B-C31A-22318FAC147B}"/>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14:9-10</a:t>
            </a:r>
            <a:endParaRPr lang="en-US" sz="8000" dirty="0"/>
          </a:p>
        </p:txBody>
      </p:sp>
      <p:pic>
        <p:nvPicPr>
          <p:cNvPr id="2050" name="Picture 2" descr="The Cup of God's Wrath | Connection Community Church">
            <a:extLst>
              <a:ext uri="{FF2B5EF4-FFF2-40B4-BE49-F238E27FC236}">
                <a16:creationId xmlns:a16="http://schemas.microsoft.com/office/drawing/2014/main" id="{B56807F1-8AF1-2BFD-F5F4-A087913D6D4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4383"/>
          <a:stretch>
            <a:fillRect/>
          </a:stretch>
        </p:blipFill>
        <p:spPr bwMode="auto">
          <a:xfrm>
            <a:off x="74612" y="228600"/>
            <a:ext cx="7335044" cy="646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804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8C16C-0A20-9F6B-0928-A2A82A2FF01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37C1CDD-AF64-4131-48E3-2996EAC0BF5A}"/>
              </a:ext>
            </a:extLst>
          </p:cNvPr>
          <p:cNvSpPr>
            <a:spLocks noGrp="1"/>
          </p:cNvSpPr>
          <p:nvPr>
            <p:ph type="title"/>
          </p:nvPr>
        </p:nvSpPr>
        <p:spPr>
          <a:xfrm>
            <a:off x="914161" y="609600"/>
            <a:ext cx="10360501" cy="2602386"/>
          </a:xfrm>
        </p:spPr>
        <p:txBody>
          <a:bodyPr>
            <a:noAutofit/>
          </a:bodyPr>
          <a:lstStyle/>
          <a:p>
            <a:pPr lvl="0"/>
            <a:r>
              <a:rPr lang="en-US" sz="6600" dirty="0"/>
              <a:t>14. How extensive will be the worship of the beast?</a:t>
            </a:r>
            <a:endParaRPr lang="en-US" sz="400000" dirty="0"/>
          </a:p>
        </p:txBody>
      </p:sp>
      <p:pic>
        <p:nvPicPr>
          <p:cNvPr id="2052" name="Picture 4" descr="213,000+ Question Mark Stock Photos, Pictures &amp; Royalty-Free ...">
            <a:extLst>
              <a:ext uri="{FF2B5EF4-FFF2-40B4-BE49-F238E27FC236}">
                <a16:creationId xmlns:a16="http://schemas.microsoft.com/office/drawing/2014/main" id="{957679EE-EE3D-BDF5-A4AC-07ABD6C6B1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036141F-A09C-115C-7CD8-09798764A7F1}"/>
              </a:ext>
            </a:extLst>
          </p:cNvPr>
          <p:cNvSpPr txBox="1"/>
          <p:nvPr/>
        </p:nvSpPr>
        <p:spPr>
          <a:xfrm>
            <a:off x="914160" y="3013501"/>
            <a:ext cx="7542451" cy="1107996"/>
          </a:xfrm>
          <a:prstGeom prst="rect">
            <a:avLst/>
          </a:prstGeom>
          <a:noFill/>
        </p:spPr>
        <p:txBody>
          <a:bodyPr wrap="square">
            <a:spAutoFit/>
          </a:bodyPr>
          <a:lstStyle/>
          <a:p>
            <a:r>
              <a:rPr lang="en-US" sz="6600" i="1" dirty="0"/>
              <a:t>Revelation 13:8</a:t>
            </a:r>
            <a:endParaRPr lang="en-US" sz="16600" dirty="0"/>
          </a:p>
        </p:txBody>
      </p:sp>
    </p:spTree>
    <p:extLst>
      <p:ext uri="{BB962C8B-B14F-4D97-AF65-F5344CB8AC3E}">
        <p14:creationId xmlns:p14="http://schemas.microsoft.com/office/powerpoint/2010/main" val="3843892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43C00-7E5C-1C45-EE26-EB6F6C5BEFB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86267B2-475E-2DDB-2F45-0AC9BA526850}"/>
              </a:ext>
            </a:extLst>
          </p:cNvPr>
          <p:cNvSpPr>
            <a:spLocks noGrp="1"/>
          </p:cNvSpPr>
          <p:nvPr>
            <p:ph type="body" sz="half" idx="2"/>
          </p:nvPr>
        </p:nvSpPr>
        <p:spPr>
          <a:xfrm>
            <a:off x="7759699" y="1651000"/>
            <a:ext cx="4114800" cy="4800600"/>
          </a:xfrm>
        </p:spPr>
        <p:txBody>
          <a:bodyPr>
            <a:noAutofit/>
          </a:bodyPr>
          <a:lstStyle/>
          <a:p>
            <a:r>
              <a:rPr lang="en-US" sz="3600" b="1" baseline="30000" dirty="0"/>
              <a:t>8 </a:t>
            </a:r>
            <a:r>
              <a:rPr lang="en-US" sz="3600" dirty="0"/>
              <a:t>And all that dwell upon the earth shall worship him, whose names are not written in the book of life of the Lamb slain from the foundation of the world.</a:t>
            </a:r>
            <a:endParaRPr lang="en-US" sz="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0DF5E80-271E-23C7-F015-64AD9217AF2E}"/>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13:8</a:t>
            </a:r>
            <a:endParaRPr lang="en-US" sz="8000" dirty="0"/>
          </a:p>
        </p:txBody>
      </p:sp>
      <p:pic>
        <p:nvPicPr>
          <p:cNvPr id="12290" name="Picture 2" descr="The 'Lamb's Book of Life' - 10 Things You Need to Know | Crosswalk.com">
            <a:extLst>
              <a:ext uri="{FF2B5EF4-FFF2-40B4-BE49-F238E27FC236}">
                <a16:creationId xmlns:a16="http://schemas.microsoft.com/office/drawing/2014/main" id="{6BC426B1-EF69-D6FA-5868-364FD11787AC}"/>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369" r="15748"/>
          <a:stretch>
            <a:fillRect/>
          </a:stretch>
        </p:blipFill>
        <p:spPr bwMode="auto">
          <a:xfrm>
            <a:off x="303213" y="330491"/>
            <a:ext cx="6857999" cy="6197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372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76AC87-AABC-19F3-B9B2-1BB906AE04C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C2DFC25-CF28-03F2-484C-00403588302E}"/>
              </a:ext>
            </a:extLst>
          </p:cNvPr>
          <p:cNvSpPr>
            <a:spLocks noGrp="1"/>
          </p:cNvSpPr>
          <p:nvPr>
            <p:ph type="title"/>
          </p:nvPr>
        </p:nvSpPr>
        <p:spPr>
          <a:xfrm>
            <a:off x="914161" y="492649"/>
            <a:ext cx="10360501" cy="2250551"/>
          </a:xfrm>
        </p:spPr>
        <p:txBody>
          <a:bodyPr>
            <a:noAutofit/>
          </a:bodyPr>
          <a:lstStyle/>
          <a:p>
            <a:pPr lvl="0"/>
            <a:r>
              <a:rPr lang="en-US" sz="6000" dirty="0"/>
              <a:t>15.  What does God do to try to save men from this awful doom?</a:t>
            </a:r>
            <a:endParaRPr lang="en-US" sz="11500" dirty="0"/>
          </a:p>
        </p:txBody>
      </p:sp>
      <p:pic>
        <p:nvPicPr>
          <p:cNvPr id="2052" name="Picture 4" descr="213,000+ Question Mark Stock Photos, Pictures &amp; Royalty-Free ...">
            <a:extLst>
              <a:ext uri="{FF2B5EF4-FFF2-40B4-BE49-F238E27FC236}">
                <a16:creationId xmlns:a16="http://schemas.microsoft.com/office/drawing/2014/main" id="{C15F9E87-3E0D-5C55-206B-65F8935247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70D2CFF-4451-4916-9D2D-E169EC5F21C4}"/>
              </a:ext>
            </a:extLst>
          </p:cNvPr>
          <p:cNvSpPr txBox="1"/>
          <p:nvPr/>
        </p:nvSpPr>
        <p:spPr>
          <a:xfrm>
            <a:off x="889875" y="3154538"/>
            <a:ext cx="7390051" cy="2585323"/>
          </a:xfrm>
          <a:prstGeom prst="rect">
            <a:avLst/>
          </a:prstGeom>
          <a:noFill/>
        </p:spPr>
        <p:txBody>
          <a:bodyPr wrap="square" rtlCol="0">
            <a:spAutoFit/>
          </a:bodyPr>
          <a:lstStyle/>
          <a:p>
            <a:pPr>
              <a:lnSpc>
                <a:spcPct val="90000"/>
              </a:lnSpc>
            </a:pPr>
            <a:r>
              <a:rPr lang="en-US" sz="6000" b="1" dirty="0"/>
              <a:t>Answer:</a:t>
            </a:r>
            <a:r>
              <a:rPr lang="en-US" sz="6000" dirty="0"/>
              <a:t> He sends them the Third Angel’s Message.</a:t>
            </a:r>
            <a:endParaRPr lang="en-US" sz="400000" dirty="0"/>
          </a:p>
        </p:txBody>
      </p:sp>
    </p:spTree>
    <p:extLst>
      <p:ext uri="{BB962C8B-B14F-4D97-AF65-F5344CB8AC3E}">
        <p14:creationId xmlns:p14="http://schemas.microsoft.com/office/powerpoint/2010/main" val="3137336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BCDD0-152B-1CA1-23D4-61B5ACAFA70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B6AC6883-2E6D-35FB-E648-A58E77C8DF88}"/>
              </a:ext>
            </a:extLst>
          </p:cNvPr>
          <p:cNvSpPr>
            <a:spLocks noGrp="1"/>
          </p:cNvSpPr>
          <p:nvPr>
            <p:ph type="title"/>
          </p:nvPr>
        </p:nvSpPr>
        <p:spPr>
          <a:xfrm>
            <a:off x="914161" y="492649"/>
            <a:ext cx="10360501" cy="2250551"/>
          </a:xfrm>
        </p:spPr>
        <p:txBody>
          <a:bodyPr>
            <a:noAutofit/>
          </a:bodyPr>
          <a:lstStyle/>
          <a:p>
            <a:pPr lvl="0"/>
            <a:r>
              <a:rPr lang="en-US" sz="6000" dirty="0"/>
              <a:t>16. Then what does this show the Third Angel’s Message to be?</a:t>
            </a:r>
            <a:endParaRPr lang="en-US" sz="28700" dirty="0"/>
          </a:p>
        </p:txBody>
      </p:sp>
      <p:pic>
        <p:nvPicPr>
          <p:cNvPr id="2052" name="Picture 4" descr="213,000+ Question Mark Stock Photos, Pictures &amp; Royalty-Free ...">
            <a:extLst>
              <a:ext uri="{FF2B5EF4-FFF2-40B4-BE49-F238E27FC236}">
                <a16:creationId xmlns:a16="http://schemas.microsoft.com/office/drawing/2014/main" id="{10F881DD-AB64-3C4A-4202-A7705EC907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77C32E3-933F-88B1-CA2F-B46C4A53E796}"/>
              </a:ext>
            </a:extLst>
          </p:cNvPr>
          <p:cNvSpPr txBox="1"/>
          <p:nvPr/>
        </p:nvSpPr>
        <p:spPr>
          <a:xfrm>
            <a:off x="889875" y="3154538"/>
            <a:ext cx="7390051" cy="2585323"/>
          </a:xfrm>
          <a:prstGeom prst="rect">
            <a:avLst/>
          </a:prstGeom>
          <a:noFill/>
        </p:spPr>
        <p:txBody>
          <a:bodyPr wrap="square" rtlCol="0">
            <a:spAutoFit/>
          </a:bodyPr>
          <a:lstStyle/>
          <a:p>
            <a:pPr>
              <a:lnSpc>
                <a:spcPct val="90000"/>
              </a:lnSpc>
            </a:pPr>
            <a:r>
              <a:rPr lang="en-US" sz="6000" b="1" dirty="0"/>
              <a:t>Answer:</a:t>
            </a:r>
            <a:r>
              <a:rPr lang="en-US" sz="6000" dirty="0"/>
              <a:t> The last message of mercy to the world.</a:t>
            </a:r>
            <a:endParaRPr lang="en-US" sz="400000" dirty="0"/>
          </a:p>
        </p:txBody>
      </p:sp>
    </p:spTree>
    <p:extLst>
      <p:ext uri="{BB962C8B-B14F-4D97-AF65-F5344CB8AC3E}">
        <p14:creationId xmlns:p14="http://schemas.microsoft.com/office/powerpoint/2010/main" val="1163581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C3EBA0-59E0-1785-AE6E-7D3D6A5A8627}"/>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7C64C55-3E7A-52AA-DA0D-04E8A384A799}"/>
              </a:ext>
            </a:extLst>
          </p:cNvPr>
          <p:cNvSpPr>
            <a:spLocks noGrp="1"/>
          </p:cNvSpPr>
          <p:nvPr>
            <p:ph type="title"/>
          </p:nvPr>
        </p:nvSpPr>
        <p:spPr>
          <a:xfrm>
            <a:off x="914161" y="492649"/>
            <a:ext cx="10360501" cy="2250551"/>
          </a:xfrm>
        </p:spPr>
        <p:txBody>
          <a:bodyPr>
            <a:noAutofit/>
          </a:bodyPr>
          <a:lstStyle/>
          <a:p>
            <a:pPr lvl="0"/>
            <a:r>
              <a:rPr lang="en-US" sz="6600" dirty="0"/>
              <a:t>17. What follows close upon it?</a:t>
            </a:r>
            <a:endParaRPr lang="en-US" sz="85700" dirty="0"/>
          </a:p>
        </p:txBody>
      </p:sp>
      <p:pic>
        <p:nvPicPr>
          <p:cNvPr id="2052" name="Picture 4" descr="213,000+ Question Mark Stock Photos, Pictures &amp; Royalty-Free ...">
            <a:extLst>
              <a:ext uri="{FF2B5EF4-FFF2-40B4-BE49-F238E27FC236}">
                <a16:creationId xmlns:a16="http://schemas.microsoft.com/office/drawing/2014/main" id="{7756D424-5B72-7B0E-6CC3-7485F46B29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FD75DEB-AE71-D510-34AB-67EB587A2D95}"/>
              </a:ext>
            </a:extLst>
          </p:cNvPr>
          <p:cNvSpPr txBox="1"/>
          <p:nvPr/>
        </p:nvSpPr>
        <p:spPr>
          <a:xfrm>
            <a:off x="889875" y="3154538"/>
            <a:ext cx="7390051" cy="1200329"/>
          </a:xfrm>
          <a:prstGeom prst="rect">
            <a:avLst/>
          </a:prstGeom>
          <a:noFill/>
        </p:spPr>
        <p:txBody>
          <a:bodyPr wrap="square" rtlCol="0">
            <a:spAutoFit/>
          </a:bodyPr>
          <a:lstStyle/>
          <a:p>
            <a:pPr>
              <a:lnSpc>
                <a:spcPct val="90000"/>
              </a:lnSpc>
            </a:pPr>
            <a:r>
              <a:rPr lang="en-US" sz="8000" i="1" dirty="0"/>
              <a:t>Revelation 14:14</a:t>
            </a:r>
            <a:endParaRPr lang="en-US" sz="400000" dirty="0"/>
          </a:p>
        </p:txBody>
      </p:sp>
    </p:spTree>
    <p:extLst>
      <p:ext uri="{BB962C8B-B14F-4D97-AF65-F5344CB8AC3E}">
        <p14:creationId xmlns:p14="http://schemas.microsoft.com/office/powerpoint/2010/main" val="786001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93D9E-A540-1254-5273-19E9968862B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F088859-906F-379E-4BA3-769FBACDD0B1}"/>
              </a:ext>
            </a:extLst>
          </p:cNvPr>
          <p:cNvSpPr>
            <a:spLocks noGrp="1"/>
          </p:cNvSpPr>
          <p:nvPr>
            <p:ph type="body" sz="half" idx="2"/>
          </p:nvPr>
        </p:nvSpPr>
        <p:spPr>
          <a:xfrm>
            <a:off x="7759699" y="1651000"/>
            <a:ext cx="4114800" cy="4800600"/>
          </a:xfrm>
        </p:spPr>
        <p:txBody>
          <a:bodyPr>
            <a:noAutofit/>
          </a:bodyPr>
          <a:lstStyle/>
          <a:p>
            <a:r>
              <a:rPr lang="en-US" sz="3600" b="1" baseline="30000" dirty="0"/>
              <a:t>14 </a:t>
            </a:r>
            <a:r>
              <a:rPr lang="en-US" sz="3600" dirty="0"/>
              <a:t>And I looked, and behold a white cloud, and upon the cloud one sat like unto the Son of man, having on his head a golden crown, and in his hand a sharp sickle.</a:t>
            </a:r>
            <a:endParaRPr lang="en-US" sz="66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ED8EA115-E840-CE76-5F99-E6940E4DF3A9}"/>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14:14</a:t>
            </a:r>
            <a:endParaRPr lang="en-US" sz="8000" dirty="0"/>
          </a:p>
        </p:txBody>
      </p:sp>
      <p:pic>
        <p:nvPicPr>
          <p:cNvPr id="13314" name="Picture 2" descr="Decoding the End Times: Understand the Second Coming of Jesus — Harrison  House">
            <a:extLst>
              <a:ext uri="{FF2B5EF4-FFF2-40B4-BE49-F238E27FC236}">
                <a16:creationId xmlns:a16="http://schemas.microsoft.com/office/drawing/2014/main" id="{F968A88F-CC43-295F-6A89-40230B7EDD01}"/>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2676" r="7309" b="4631"/>
          <a:stretch>
            <a:fillRect/>
          </a:stretch>
        </p:blipFill>
        <p:spPr bwMode="auto">
          <a:xfrm>
            <a:off x="320759" y="275444"/>
            <a:ext cx="7023081" cy="627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092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00887-95B6-1B58-4644-E1183A539A0A}"/>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C1F20B-943E-9B68-E58F-7A2582A0E982}"/>
              </a:ext>
            </a:extLst>
          </p:cNvPr>
          <p:cNvSpPr>
            <a:spLocks noGrp="1"/>
          </p:cNvSpPr>
          <p:nvPr>
            <p:ph type="title"/>
          </p:nvPr>
        </p:nvSpPr>
        <p:spPr>
          <a:xfrm>
            <a:off x="893151" y="486383"/>
            <a:ext cx="10360501" cy="2485417"/>
          </a:xfrm>
        </p:spPr>
        <p:txBody>
          <a:bodyPr>
            <a:noAutofit/>
          </a:bodyPr>
          <a:lstStyle/>
          <a:p>
            <a:pPr lvl="0"/>
            <a:r>
              <a:rPr lang="en-US" sz="7200" dirty="0"/>
              <a:t>18. </a:t>
            </a:r>
            <a:r>
              <a:rPr lang="en-US" sz="6000" dirty="0"/>
              <a:t>What is said to him, and what is done by him, who sits upon the cloud?</a:t>
            </a:r>
            <a:endParaRPr lang="en-US" sz="16600" dirty="0"/>
          </a:p>
        </p:txBody>
      </p:sp>
      <p:pic>
        <p:nvPicPr>
          <p:cNvPr id="2052" name="Picture 4" descr="213,000+ Question Mark Stock Photos, Pictures &amp; Royalty-Free ...">
            <a:extLst>
              <a:ext uri="{FF2B5EF4-FFF2-40B4-BE49-F238E27FC236}">
                <a16:creationId xmlns:a16="http://schemas.microsoft.com/office/drawing/2014/main" id="{24E376A7-7348-81FC-6BD1-7D082B774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8379F78-5C1C-863B-A3AB-40E422AD911D}"/>
              </a:ext>
            </a:extLst>
          </p:cNvPr>
          <p:cNvSpPr txBox="1"/>
          <p:nvPr/>
        </p:nvSpPr>
        <p:spPr>
          <a:xfrm>
            <a:off x="445782" y="2971800"/>
            <a:ext cx="7248830" cy="923330"/>
          </a:xfrm>
          <a:prstGeom prst="rect">
            <a:avLst/>
          </a:prstGeom>
          <a:noFill/>
        </p:spPr>
        <p:txBody>
          <a:bodyPr wrap="square" rtlCol="0">
            <a:spAutoFit/>
          </a:bodyPr>
          <a:lstStyle/>
          <a:p>
            <a:pPr lvl="1"/>
            <a:r>
              <a:rPr lang="en-US" sz="5400" i="1" dirty="0"/>
              <a:t>Revelation 14:15, 16</a:t>
            </a:r>
            <a:endParaRPr lang="en-US" sz="5400" dirty="0"/>
          </a:p>
        </p:txBody>
      </p:sp>
    </p:spTree>
    <p:extLst>
      <p:ext uri="{BB962C8B-B14F-4D97-AF65-F5344CB8AC3E}">
        <p14:creationId xmlns:p14="http://schemas.microsoft.com/office/powerpoint/2010/main" val="35495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A656F-4969-B4BF-8292-B1BAB18879C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AB72C92-8820-CF50-1349-2EC07C67933F}"/>
              </a:ext>
            </a:extLst>
          </p:cNvPr>
          <p:cNvSpPr>
            <a:spLocks noGrp="1"/>
          </p:cNvSpPr>
          <p:nvPr>
            <p:ph type="body" sz="half" idx="2"/>
          </p:nvPr>
        </p:nvSpPr>
        <p:spPr>
          <a:xfrm>
            <a:off x="7759699" y="1651000"/>
            <a:ext cx="4114800" cy="4800600"/>
          </a:xfrm>
        </p:spPr>
        <p:txBody>
          <a:bodyPr>
            <a:noAutofit/>
          </a:bodyPr>
          <a:lstStyle/>
          <a:p>
            <a:r>
              <a:rPr lang="en-US" sz="3200" b="1" baseline="30000" dirty="0"/>
              <a:t>15 </a:t>
            </a:r>
            <a:r>
              <a:rPr lang="en-US" sz="3200" dirty="0"/>
              <a:t>And another angel came out of the temple, crying with a loud voice to him that sat on the cloud, Thrust in thy sickle, and reap: for the time is come for thee to reap; for the harvest of the earth is ripe.</a:t>
            </a:r>
            <a:endParaRPr lang="en-US" sz="8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9118F86F-E6C6-8315-EE68-AF789D059DD4}"/>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14:15-16</a:t>
            </a:r>
            <a:endParaRPr lang="en-US" sz="8000" dirty="0"/>
          </a:p>
        </p:txBody>
      </p:sp>
      <p:pic>
        <p:nvPicPr>
          <p:cNvPr id="14338" name="Picture 2" descr="Thrust in Your Sickle">
            <a:extLst>
              <a:ext uri="{FF2B5EF4-FFF2-40B4-BE49-F238E27FC236}">
                <a16:creationId xmlns:a16="http://schemas.microsoft.com/office/drawing/2014/main" id="{CD4CC182-E63B-16A8-4142-9929C30F6AE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55971" y="482600"/>
            <a:ext cx="5706471" cy="584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0900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7F0E9-9FC6-2D11-3E27-85263ABBEA0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3FFC560-1007-F589-8F6F-D7DB3A113254}"/>
              </a:ext>
            </a:extLst>
          </p:cNvPr>
          <p:cNvSpPr>
            <a:spLocks noGrp="1"/>
          </p:cNvSpPr>
          <p:nvPr>
            <p:ph type="body" sz="half" idx="2"/>
          </p:nvPr>
        </p:nvSpPr>
        <p:spPr>
          <a:xfrm>
            <a:off x="7759699" y="1651000"/>
            <a:ext cx="4114800" cy="4800600"/>
          </a:xfrm>
        </p:spPr>
        <p:txBody>
          <a:bodyPr>
            <a:noAutofit/>
          </a:bodyPr>
          <a:lstStyle/>
          <a:p>
            <a:r>
              <a:rPr lang="en-US" sz="4800" b="1" baseline="30000" dirty="0"/>
              <a:t>16 </a:t>
            </a:r>
            <a:r>
              <a:rPr lang="en-US" sz="4800" dirty="0"/>
              <a:t>And he that sat on the cloud thrust in his sickle on the earth; and the earth was reaped.</a:t>
            </a:r>
            <a:endParaRPr lang="en-US" sz="287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F128A684-C755-7067-7318-3C5E872F5721}"/>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14:15-16</a:t>
            </a:r>
            <a:endParaRPr lang="en-US" sz="8000" dirty="0"/>
          </a:p>
        </p:txBody>
      </p:sp>
      <p:pic>
        <p:nvPicPr>
          <p:cNvPr id="15362" name="Picture 2" descr="Girl Cuts a Sickle Rye. Sickle is a Hand-held Traditional Agricultural Tool  in Farmer`s Hand Preparing To Harvest. Stock Photo - Image of crop,  outdoor: 128364446">
            <a:extLst>
              <a:ext uri="{FF2B5EF4-FFF2-40B4-BE49-F238E27FC236}">
                <a16:creationId xmlns:a16="http://schemas.microsoft.com/office/drawing/2014/main" id="{607E7988-520F-D009-483D-725A226D417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522" r="3889" b="15652"/>
          <a:stretch>
            <a:fillRect/>
          </a:stretch>
        </p:blipFill>
        <p:spPr bwMode="auto">
          <a:xfrm>
            <a:off x="227011" y="228600"/>
            <a:ext cx="7010401"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36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3B94F-6A5E-20FD-C80F-92FFA829A5C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7308ED5-5789-991C-97B0-C3DDCF999FEB}"/>
              </a:ext>
            </a:extLst>
          </p:cNvPr>
          <p:cNvSpPr>
            <a:spLocks noGrp="1"/>
          </p:cNvSpPr>
          <p:nvPr>
            <p:ph type="body" sz="half" idx="2"/>
          </p:nvPr>
        </p:nvSpPr>
        <p:spPr>
          <a:xfrm>
            <a:off x="7759699" y="1651000"/>
            <a:ext cx="4114800" cy="4800600"/>
          </a:xfrm>
        </p:spPr>
        <p:txBody>
          <a:bodyPr>
            <a:noAutofit/>
          </a:bodyPr>
          <a:lstStyle/>
          <a:p>
            <a:r>
              <a:rPr lang="en-US" sz="3200" b="1" baseline="30000" dirty="0"/>
              <a:t>12 </a:t>
            </a:r>
            <a:r>
              <a:rPr lang="en-US" sz="3200" dirty="0"/>
              <a:t>And he </a:t>
            </a:r>
            <a:r>
              <a:rPr lang="en-US" sz="3200" dirty="0" err="1"/>
              <a:t>exerciseth</a:t>
            </a:r>
            <a:r>
              <a:rPr lang="en-US" sz="3200" dirty="0"/>
              <a:t> all the power of the first beast before him, and </a:t>
            </a:r>
            <a:r>
              <a:rPr lang="en-US" sz="3200" dirty="0" err="1"/>
              <a:t>causeth</a:t>
            </a:r>
            <a:r>
              <a:rPr lang="en-US" sz="3200" dirty="0"/>
              <a:t> the earth and them which dwell therein to worship the first beast, whose deadly wound was healed.</a:t>
            </a:r>
            <a:endParaRPr lang="en-US" sz="4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643E78E3-914E-7730-4AD9-17CD18143552}"/>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13:11-12</a:t>
            </a:r>
            <a:endParaRPr lang="en-US" sz="8000" dirty="0"/>
          </a:p>
        </p:txBody>
      </p:sp>
      <p:pic>
        <p:nvPicPr>
          <p:cNvPr id="2050" name="Picture 2" descr="What does the ten horns, ten crowns &amp; seven heads represent in Revelation?">
            <a:extLst>
              <a:ext uri="{FF2B5EF4-FFF2-40B4-BE49-F238E27FC236}">
                <a16:creationId xmlns:a16="http://schemas.microsoft.com/office/drawing/2014/main" id="{9F1C2E88-A35E-D40A-39F1-95F1134CD4B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6612" y="329992"/>
            <a:ext cx="5907484" cy="6198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94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B529D7-E873-16AE-F348-A96608D8643D}"/>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FF71611B-5A94-3575-1F78-0C156B21AEE2}"/>
              </a:ext>
            </a:extLst>
          </p:cNvPr>
          <p:cNvSpPr>
            <a:spLocks noGrp="1"/>
          </p:cNvSpPr>
          <p:nvPr>
            <p:ph type="title"/>
          </p:nvPr>
        </p:nvSpPr>
        <p:spPr>
          <a:xfrm>
            <a:off x="893151" y="486383"/>
            <a:ext cx="10360501" cy="1723417"/>
          </a:xfrm>
        </p:spPr>
        <p:txBody>
          <a:bodyPr>
            <a:noAutofit/>
          </a:bodyPr>
          <a:lstStyle/>
          <a:p>
            <a:pPr lvl="0"/>
            <a:r>
              <a:rPr lang="en-US" sz="6600" dirty="0"/>
              <a:t>19. What is the harvest?</a:t>
            </a:r>
          </a:p>
        </p:txBody>
      </p:sp>
      <p:pic>
        <p:nvPicPr>
          <p:cNvPr id="2052" name="Picture 4" descr="213,000+ Question Mark Stock Photos, Pictures &amp; Royalty-Free ...">
            <a:extLst>
              <a:ext uri="{FF2B5EF4-FFF2-40B4-BE49-F238E27FC236}">
                <a16:creationId xmlns:a16="http://schemas.microsoft.com/office/drawing/2014/main" id="{5315D0B9-D070-9D1F-BC75-A8DFECE788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C66F8DF-9760-5E07-19E2-085AA04C1182}"/>
              </a:ext>
            </a:extLst>
          </p:cNvPr>
          <p:cNvSpPr txBox="1"/>
          <p:nvPr/>
        </p:nvSpPr>
        <p:spPr>
          <a:xfrm>
            <a:off x="893151" y="2920226"/>
            <a:ext cx="7390051" cy="923330"/>
          </a:xfrm>
          <a:prstGeom prst="rect">
            <a:avLst/>
          </a:prstGeom>
          <a:noFill/>
        </p:spPr>
        <p:txBody>
          <a:bodyPr wrap="square" rtlCol="0">
            <a:spAutoFit/>
          </a:bodyPr>
          <a:lstStyle/>
          <a:p>
            <a:pPr>
              <a:lnSpc>
                <a:spcPct val="90000"/>
              </a:lnSpc>
            </a:pPr>
            <a:r>
              <a:rPr lang="en-US" sz="6000" i="1" dirty="0"/>
              <a:t>Matthew 13:39</a:t>
            </a:r>
            <a:endParaRPr lang="en-US" sz="400000" dirty="0"/>
          </a:p>
        </p:txBody>
      </p:sp>
    </p:spTree>
    <p:extLst>
      <p:ext uri="{BB962C8B-B14F-4D97-AF65-F5344CB8AC3E}">
        <p14:creationId xmlns:p14="http://schemas.microsoft.com/office/powerpoint/2010/main" val="3052580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F07A1-A470-5355-2ACD-A29653E1463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4257558-4501-1BD1-4D75-7062B9E28888}"/>
              </a:ext>
            </a:extLst>
          </p:cNvPr>
          <p:cNvSpPr>
            <a:spLocks noGrp="1"/>
          </p:cNvSpPr>
          <p:nvPr>
            <p:ph type="body" sz="half" idx="2"/>
          </p:nvPr>
        </p:nvSpPr>
        <p:spPr>
          <a:xfrm>
            <a:off x="7759699" y="1651000"/>
            <a:ext cx="4114800" cy="4800600"/>
          </a:xfrm>
        </p:spPr>
        <p:txBody>
          <a:bodyPr>
            <a:noAutofit/>
          </a:bodyPr>
          <a:lstStyle/>
          <a:p>
            <a:r>
              <a:rPr lang="en-US" sz="4000" b="1" baseline="30000" dirty="0"/>
              <a:t>39 </a:t>
            </a:r>
            <a:r>
              <a:rPr lang="en-US" sz="4000" dirty="0"/>
              <a:t>The enemy that sowed them is the devil; the harvest is the end of the world; and the reapers are the angels.</a:t>
            </a:r>
            <a:endParaRPr lang="en-US" sz="714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B8E6F516-45C9-3AED-EEA0-996B29A4ED12}"/>
              </a:ext>
            </a:extLst>
          </p:cNvPr>
          <p:cNvSpPr>
            <a:spLocks noGrp="1"/>
          </p:cNvSpPr>
          <p:nvPr>
            <p:ph type="title"/>
          </p:nvPr>
        </p:nvSpPr>
        <p:spPr>
          <a:xfrm>
            <a:off x="7770812" y="228600"/>
            <a:ext cx="4114800" cy="1422400"/>
          </a:xfrm>
        </p:spPr>
        <p:txBody>
          <a:bodyPr/>
          <a:lstStyle/>
          <a:p>
            <a:r>
              <a:rPr lang="en-US" sz="4800" dirty="0"/>
              <a:t>Matthew </a:t>
            </a:r>
            <a:br>
              <a:rPr lang="en-US" sz="4800" dirty="0"/>
            </a:br>
            <a:r>
              <a:rPr lang="en-US" sz="4400" dirty="0"/>
              <a:t>13:39</a:t>
            </a:r>
            <a:endParaRPr lang="en-US" sz="8000" dirty="0"/>
          </a:p>
        </p:txBody>
      </p:sp>
      <p:pic>
        <p:nvPicPr>
          <p:cNvPr id="16386" name="Picture 2" descr="Swing the sickle, for the harvest is ripe. Come, trample the grapes....Joel  3:13 I feel so strongly that the harvest is now! The fields are  overflowing! LORD, that the workers will be">
            <a:extLst>
              <a:ext uri="{FF2B5EF4-FFF2-40B4-BE49-F238E27FC236}">
                <a16:creationId xmlns:a16="http://schemas.microsoft.com/office/drawing/2014/main" id="{512196B3-7069-529F-59D8-60BE015CC87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1626"/>
          <a:stretch>
            <a:fillRect/>
          </a:stretch>
        </p:blipFill>
        <p:spPr bwMode="auto">
          <a:xfrm>
            <a:off x="455612" y="298908"/>
            <a:ext cx="6858000" cy="62601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1841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55679-2D7F-D681-B48C-EDCF44E7A60C}"/>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8B36AB0-A52E-0334-AD61-9F9D74254A8D}"/>
              </a:ext>
            </a:extLst>
          </p:cNvPr>
          <p:cNvSpPr>
            <a:spLocks noGrp="1"/>
          </p:cNvSpPr>
          <p:nvPr>
            <p:ph type="title"/>
          </p:nvPr>
        </p:nvSpPr>
        <p:spPr>
          <a:xfrm>
            <a:off x="914161" y="457201"/>
            <a:ext cx="10360501" cy="2673018"/>
          </a:xfrm>
        </p:spPr>
        <p:txBody>
          <a:bodyPr>
            <a:noAutofit/>
          </a:bodyPr>
          <a:lstStyle/>
          <a:p>
            <a:r>
              <a:rPr lang="en-US" sz="6600" dirty="0"/>
              <a:t>20. Then what follows close upon the Third Angel’s Message?</a:t>
            </a:r>
          </a:p>
        </p:txBody>
      </p:sp>
      <p:pic>
        <p:nvPicPr>
          <p:cNvPr id="2052" name="Picture 4" descr="213,000+ Question Mark Stock Photos, Pictures &amp; Royalty-Free ...">
            <a:extLst>
              <a:ext uri="{FF2B5EF4-FFF2-40B4-BE49-F238E27FC236}">
                <a16:creationId xmlns:a16="http://schemas.microsoft.com/office/drawing/2014/main" id="{084B1E9A-50C6-250A-8E8B-58D86B622E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058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C2C97-A372-2730-A0CA-4DD7895E5BC1}"/>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969772E3-B7D4-93BD-0D66-C0B1550D100E}"/>
              </a:ext>
            </a:extLst>
          </p:cNvPr>
          <p:cNvSpPr>
            <a:spLocks noGrp="1"/>
          </p:cNvSpPr>
          <p:nvPr>
            <p:ph type="title"/>
          </p:nvPr>
        </p:nvSpPr>
        <p:spPr>
          <a:xfrm>
            <a:off x="935173" y="873933"/>
            <a:ext cx="10360501" cy="2719336"/>
          </a:xfrm>
        </p:spPr>
        <p:txBody>
          <a:bodyPr>
            <a:noAutofit/>
          </a:bodyPr>
          <a:lstStyle/>
          <a:p>
            <a:pPr lvl="0"/>
            <a:r>
              <a:rPr lang="en-US" sz="6600" dirty="0"/>
              <a:t>21. Then what again does this show the message to be?</a:t>
            </a:r>
          </a:p>
        </p:txBody>
      </p:sp>
      <p:pic>
        <p:nvPicPr>
          <p:cNvPr id="2052" name="Picture 4" descr="213,000+ Question Mark Stock Photos, Pictures &amp; Royalty-Free ...">
            <a:extLst>
              <a:ext uri="{FF2B5EF4-FFF2-40B4-BE49-F238E27FC236}">
                <a16:creationId xmlns:a16="http://schemas.microsoft.com/office/drawing/2014/main" id="{A8735E8F-4FD9-0693-43AF-CC49745690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130219"/>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A167023-585C-9543-2FA9-D854774977FD}"/>
              </a:ext>
            </a:extLst>
          </p:cNvPr>
          <p:cNvSpPr txBox="1"/>
          <p:nvPr/>
        </p:nvSpPr>
        <p:spPr>
          <a:xfrm>
            <a:off x="893151" y="3789646"/>
            <a:ext cx="6094378" cy="2336024"/>
          </a:xfrm>
          <a:prstGeom prst="rect">
            <a:avLst/>
          </a:prstGeom>
          <a:noFill/>
        </p:spPr>
        <p:txBody>
          <a:bodyPr wrap="square">
            <a:spAutoFit/>
          </a:bodyPr>
          <a:lstStyle/>
          <a:p>
            <a:pPr>
              <a:lnSpc>
                <a:spcPct val="90000"/>
              </a:lnSpc>
            </a:pPr>
            <a:r>
              <a:rPr lang="en-US" sz="5400" b="1" dirty="0"/>
              <a:t>Answer:</a:t>
            </a:r>
            <a:r>
              <a:rPr lang="en-US" sz="5400" dirty="0"/>
              <a:t> The last message of mercy to the world.</a:t>
            </a:r>
            <a:endParaRPr lang="en-US" sz="13800" dirty="0"/>
          </a:p>
        </p:txBody>
      </p:sp>
    </p:spTree>
    <p:extLst>
      <p:ext uri="{BB962C8B-B14F-4D97-AF65-F5344CB8AC3E}">
        <p14:creationId xmlns:p14="http://schemas.microsoft.com/office/powerpoint/2010/main" val="202128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3FE69-C40D-1210-9A65-5DDFE9E8E6A6}"/>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0DF4D9A4-5452-EE32-703F-84F0A396DFD6}"/>
              </a:ext>
            </a:extLst>
          </p:cNvPr>
          <p:cNvSpPr>
            <a:spLocks noGrp="1"/>
          </p:cNvSpPr>
          <p:nvPr>
            <p:ph type="title"/>
          </p:nvPr>
        </p:nvSpPr>
        <p:spPr>
          <a:xfrm>
            <a:off x="914161" y="685800"/>
            <a:ext cx="10360501" cy="3657600"/>
          </a:xfrm>
        </p:spPr>
        <p:txBody>
          <a:bodyPr>
            <a:noAutofit/>
          </a:bodyPr>
          <a:lstStyle/>
          <a:p>
            <a:r>
              <a:rPr lang="en-US" sz="7200" dirty="0"/>
              <a:t>22. Then is not this message the most important thing in the world?</a:t>
            </a:r>
          </a:p>
        </p:txBody>
      </p:sp>
      <p:pic>
        <p:nvPicPr>
          <p:cNvPr id="2052" name="Picture 4" descr="213,000+ Question Mark Stock Photos, Pictures &amp; Royalty-Free ...">
            <a:extLst>
              <a:ext uri="{FF2B5EF4-FFF2-40B4-BE49-F238E27FC236}">
                <a16:creationId xmlns:a16="http://schemas.microsoft.com/office/drawing/2014/main" id="{70A5D6CF-1331-0B04-1279-418FE349CF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81462"/>
            <a:ext cx="3141937" cy="271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499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7200" dirty="0"/>
              <a:t>… and Happy Sabbath!!</a:t>
            </a:r>
          </a:p>
        </p:txBody>
      </p:sp>
    </p:spTree>
    <p:extLst>
      <p:ext uri="{BB962C8B-B14F-4D97-AF65-F5344CB8AC3E}">
        <p14:creationId xmlns:p14="http://schemas.microsoft.com/office/powerpoint/2010/main" val="69303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0" y="-838200"/>
            <a:ext cx="12188825" cy="9141618"/>
          </a:xfrm>
          <a:prstGeom prst="rect">
            <a:avLst/>
          </a:prstGeom>
        </p:spPr>
      </p:pic>
    </p:spTree>
    <p:extLst>
      <p:ext uri="{BB962C8B-B14F-4D97-AF65-F5344CB8AC3E}">
        <p14:creationId xmlns:p14="http://schemas.microsoft.com/office/powerpoint/2010/main" val="1730002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5F92F-6C88-618B-F264-3BDF299046C8}"/>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8B709B92-0FC5-2A01-A18F-E5305E99FF72}"/>
              </a:ext>
            </a:extLst>
          </p:cNvPr>
          <p:cNvSpPr>
            <a:spLocks noGrp="1"/>
          </p:cNvSpPr>
          <p:nvPr>
            <p:ph type="title"/>
          </p:nvPr>
        </p:nvSpPr>
        <p:spPr>
          <a:xfrm>
            <a:off x="884487" y="381000"/>
            <a:ext cx="10360501" cy="2286000"/>
          </a:xfrm>
        </p:spPr>
        <p:txBody>
          <a:bodyPr>
            <a:noAutofit/>
          </a:bodyPr>
          <a:lstStyle/>
          <a:p>
            <a:pPr lvl="0"/>
            <a:r>
              <a:rPr lang="en-US" sz="5400" dirty="0"/>
              <a:t>1. How great will be the pressure to compel all to keep Sunday in this nation?</a:t>
            </a:r>
          </a:p>
        </p:txBody>
      </p:sp>
      <p:pic>
        <p:nvPicPr>
          <p:cNvPr id="2052" name="Picture 4" descr="213,000+ Question Mark Stock Photos, Pictures &amp; Royalty-Free ...">
            <a:extLst>
              <a:ext uri="{FF2B5EF4-FFF2-40B4-BE49-F238E27FC236}">
                <a16:creationId xmlns:a16="http://schemas.microsoft.com/office/drawing/2014/main" id="{6A2C8438-27C4-90F6-721E-7D4A4F9BC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2812" y="3646014"/>
            <a:ext cx="3141937" cy="271933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4D6723-18B5-B2EA-7096-7DF6AC470CCD}"/>
              </a:ext>
            </a:extLst>
          </p:cNvPr>
          <p:cNvSpPr txBox="1"/>
          <p:nvPr/>
        </p:nvSpPr>
        <p:spPr>
          <a:xfrm>
            <a:off x="1065887" y="3429000"/>
            <a:ext cx="6781125" cy="923330"/>
          </a:xfrm>
          <a:prstGeom prst="rect">
            <a:avLst/>
          </a:prstGeom>
          <a:noFill/>
        </p:spPr>
        <p:txBody>
          <a:bodyPr wrap="square" rtlCol="0">
            <a:spAutoFit/>
          </a:bodyPr>
          <a:lstStyle/>
          <a:p>
            <a:pPr>
              <a:lnSpc>
                <a:spcPct val="90000"/>
              </a:lnSpc>
            </a:pPr>
            <a:r>
              <a:rPr lang="en-US" sz="6000" i="1" dirty="0"/>
              <a:t>Revelation 13:15-17</a:t>
            </a:r>
            <a:endParaRPr lang="en-US" sz="16600" dirty="0"/>
          </a:p>
        </p:txBody>
      </p:sp>
    </p:spTree>
    <p:extLst>
      <p:ext uri="{BB962C8B-B14F-4D97-AF65-F5344CB8AC3E}">
        <p14:creationId xmlns:p14="http://schemas.microsoft.com/office/powerpoint/2010/main" val="204273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93C0D-017E-4509-5B41-EB76B5DF69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A4A5A45-BD52-825A-9803-8E81DFF90D2B}"/>
              </a:ext>
            </a:extLst>
          </p:cNvPr>
          <p:cNvSpPr>
            <a:spLocks noGrp="1"/>
          </p:cNvSpPr>
          <p:nvPr>
            <p:ph type="body" sz="half" idx="2"/>
          </p:nvPr>
        </p:nvSpPr>
        <p:spPr>
          <a:xfrm>
            <a:off x="7759699" y="1651000"/>
            <a:ext cx="4114800" cy="4800600"/>
          </a:xfrm>
        </p:spPr>
        <p:txBody>
          <a:bodyPr>
            <a:noAutofit/>
          </a:bodyPr>
          <a:lstStyle/>
          <a:p>
            <a:r>
              <a:rPr lang="en-US" sz="3200" b="1" baseline="30000" dirty="0"/>
              <a:t>15 </a:t>
            </a:r>
            <a:r>
              <a:rPr lang="en-US" sz="3200" dirty="0"/>
              <a:t>And he had power to give life unto the image of the beast, that the image of the beast should both speak, and cause that as many as would not worship the image of the beast should be killed.</a:t>
            </a:r>
            <a:endParaRPr lang="en-US" sz="60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B32ECA8-57D0-C8AA-D5F5-2FF3C007AD2F}"/>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13:15-17</a:t>
            </a:r>
            <a:endParaRPr lang="en-US" sz="8000" dirty="0"/>
          </a:p>
        </p:txBody>
      </p:sp>
      <p:pic>
        <p:nvPicPr>
          <p:cNvPr id="3074" name="Picture 2" descr="The False Prophet in Revelation 13 – Ministry of Deception">
            <a:extLst>
              <a:ext uri="{FF2B5EF4-FFF2-40B4-BE49-F238E27FC236}">
                <a16:creationId xmlns:a16="http://schemas.microsoft.com/office/drawing/2014/main" id="{1D8F638D-0392-B2E7-F9AB-47E20F5216E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028700"/>
            <a:ext cx="7645400" cy="491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399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3EEA4-FC12-89B8-CECD-AFC313A3B15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5044047-BDA7-88F4-618B-A7025296C686}"/>
              </a:ext>
            </a:extLst>
          </p:cNvPr>
          <p:cNvSpPr>
            <a:spLocks noGrp="1"/>
          </p:cNvSpPr>
          <p:nvPr>
            <p:ph type="body" sz="half" idx="2"/>
          </p:nvPr>
        </p:nvSpPr>
        <p:spPr>
          <a:xfrm>
            <a:off x="7759699" y="1651000"/>
            <a:ext cx="4114800" cy="4800600"/>
          </a:xfrm>
        </p:spPr>
        <p:txBody>
          <a:bodyPr>
            <a:noAutofit/>
          </a:bodyPr>
          <a:lstStyle/>
          <a:p>
            <a:r>
              <a:rPr lang="en-US" sz="3800" b="1" baseline="30000" dirty="0"/>
              <a:t>16 </a:t>
            </a:r>
            <a:r>
              <a:rPr lang="en-US" sz="3800" dirty="0"/>
              <a:t>And he </a:t>
            </a:r>
            <a:r>
              <a:rPr lang="en-US" sz="3800" dirty="0" err="1"/>
              <a:t>causeth</a:t>
            </a:r>
            <a:r>
              <a:rPr lang="en-US" sz="3800" dirty="0"/>
              <a:t> all, both small and great, rich and poor, free and bond, to receive a mark in their right hand, or in their foreheads:</a:t>
            </a:r>
            <a:endParaRPr lang="en-US" sz="38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1AE138AB-A46A-8757-E078-5EB96E466BCF}"/>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13:15-17</a:t>
            </a:r>
            <a:endParaRPr lang="en-US" sz="8000" dirty="0"/>
          </a:p>
        </p:txBody>
      </p:sp>
      <p:pic>
        <p:nvPicPr>
          <p:cNvPr id="4098" name="Picture 2" descr="The Mark of the Beast - Amazing Facts with Doug Batchelor - Watch Christian  Video, TV">
            <a:extLst>
              <a:ext uri="{FF2B5EF4-FFF2-40B4-BE49-F238E27FC236}">
                <a16:creationId xmlns:a16="http://schemas.microsoft.com/office/drawing/2014/main" id="{C679C3C3-A11B-B0E4-ADAE-C2C4D32DFB1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2790" t="8845" r="6653" b="16879"/>
          <a:stretch>
            <a:fillRect/>
          </a:stretch>
        </p:blipFill>
        <p:spPr bwMode="auto">
          <a:xfrm>
            <a:off x="608012" y="172043"/>
            <a:ext cx="6313486" cy="6513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07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E7D62-6CD4-E056-6F03-BCEFA6EA4D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7958651-B11C-F279-B1CB-D7BE336494A2}"/>
              </a:ext>
            </a:extLst>
          </p:cNvPr>
          <p:cNvSpPr>
            <a:spLocks noGrp="1"/>
          </p:cNvSpPr>
          <p:nvPr>
            <p:ph type="body" sz="half" idx="2"/>
          </p:nvPr>
        </p:nvSpPr>
        <p:spPr>
          <a:xfrm>
            <a:off x="7759699" y="1651000"/>
            <a:ext cx="4114800" cy="4800600"/>
          </a:xfrm>
        </p:spPr>
        <p:txBody>
          <a:bodyPr>
            <a:noAutofit/>
          </a:bodyPr>
          <a:lstStyle/>
          <a:p>
            <a:r>
              <a:rPr lang="en-US" sz="4000" b="1" baseline="30000" dirty="0"/>
              <a:t>17 </a:t>
            </a:r>
            <a:r>
              <a:rPr lang="en-US" sz="4000" dirty="0"/>
              <a:t>And that no man might buy or sell, save he that had the mark, or the name of the beast, or the number of his name.</a:t>
            </a:r>
            <a:endParaRPr lang="en-US" sz="19900" dirty="0">
              <a:highlight>
                <a:srgbClr val="000000"/>
              </a:highlight>
              <a:latin typeface="Imprint MT Shadow" panose="04020605060303030202" pitchFamily="82" charset="0"/>
            </a:endParaRPr>
          </a:p>
        </p:txBody>
      </p:sp>
      <p:sp>
        <p:nvSpPr>
          <p:cNvPr id="6" name="Title 1">
            <a:extLst>
              <a:ext uri="{FF2B5EF4-FFF2-40B4-BE49-F238E27FC236}">
                <a16:creationId xmlns:a16="http://schemas.microsoft.com/office/drawing/2014/main" id="{D051F7DB-9413-2D8D-0682-EB5373022959}"/>
              </a:ext>
            </a:extLst>
          </p:cNvPr>
          <p:cNvSpPr>
            <a:spLocks noGrp="1"/>
          </p:cNvSpPr>
          <p:nvPr>
            <p:ph type="title"/>
          </p:nvPr>
        </p:nvSpPr>
        <p:spPr>
          <a:xfrm>
            <a:off x="7770812" y="228600"/>
            <a:ext cx="4114800" cy="1422400"/>
          </a:xfrm>
        </p:spPr>
        <p:txBody>
          <a:bodyPr/>
          <a:lstStyle/>
          <a:p>
            <a:r>
              <a:rPr lang="en-US" sz="4800" dirty="0"/>
              <a:t>Revelation </a:t>
            </a:r>
            <a:br>
              <a:rPr lang="en-US" sz="4800" dirty="0"/>
            </a:br>
            <a:r>
              <a:rPr lang="en-US" sz="4400" dirty="0"/>
              <a:t>13:15-17</a:t>
            </a:r>
            <a:endParaRPr lang="en-US" sz="8000" dirty="0"/>
          </a:p>
        </p:txBody>
      </p:sp>
      <p:pic>
        <p:nvPicPr>
          <p:cNvPr id="5122" name="Picture 2" descr="THE MARK OF THE BEAST 666">
            <a:extLst>
              <a:ext uri="{FF2B5EF4-FFF2-40B4-BE49-F238E27FC236}">
                <a16:creationId xmlns:a16="http://schemas.microsoft.com/office/drawing/2014/main" id="{2228E2E2-E31C-24DB-AAD4-CBE36919B12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77891" y="1181100"/>
            <a:ext cx="7147817"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372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d Radial 16x9">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800"/>
        </a:defPPr>
      </a:lstStyle>
    </a:txDef>
  </a:objectDefaults>
  <a:extraClrSchemeLst/>
  <a:extLst>
    <a:ext uri="{05A4C25C-085E-4340-85A3-A5531E510DB2}">
      <thm15:themeFamily xmlns:thm15="http://schemas.microsoft.com/office/thememl/2012/main" name="TF02804895.potx" id="{50B211C3-0308-4A23-B662-EA2AE6F4DF70}" vid="{1581190B-70AB-4E5E-B6DA-D42AF0078983}"/>
    </a:ext>
  </a:extLst>
</a:theme>
</file>

<file path=ppt/theme/theme2.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RedRadial_16x9">
      <a:dk1>
        <a:sysClr val="windowText" lastClr="000000"/>
      </a:dk1>
      <a:lt1>
        <a:sysClr val="window" lastClr="FFFFFF"/>
      </a:lt1>
      <a:dk2>
        <a:srgbClr val="960000"/>
      </a:dk2>
      <a:lt2>
        <a:srgbClr val="BCB49E"/>
      </a:lt2>
      <a:accent1>
        <a:srgbClr val="DDA859"/>
      </a:accent1>
      <a:accent2>
        <a:srgbClr val="968A68"/>
      </a:accent2>
      <a:accent3>
        <a:srgbClr val="D3432B"/>
      </a:accent3>
      <a:accent4>
        <a:srgbClr val="BD9B47"/>
      </a:accent4>
      <a:accent5>
        <a:srgbClr val="618F91"/>
      </a:accent5>
      <a:accent6>
        <a:srgbClr val="DD7323"/>
      </a:accent6>
      <a:hlink>
        <a:srgbClr val="DDA859"/>
      </a:hlink>
      <a:folHlink>
        <a:srgbClr val="968A68"/>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gradFill rotWithShape="1">
          <a:gsLst>
            <a:gs pos="0">
              <a:schemeClr val="phClr">
                <a:tint val="100000"/>
                <a:shade val="80000"/>
                <a:satMod val="100000"/>
              </a:schemeClr>
            </a:gs>
            <a:gs pos="65000">
              <a:schemeClr val="phClr">
                <a:tint val="100000"/>
                <a:shade val="40000"/>
                <a:satMod val="100000"/>
              </a:schemeClr>
            </a:gs>
            <a:gs pos="100000">
              <a:schemeClr val="phClr">
                <a:shade val="5000"/>
                <a:satMod val="100000"/>
              </a:schemeClr>
            </a:gs>
          </a:gsLst>
          <a:path path="circle">
            <a:fillToRect l="25000" t="25000" r="25000" b="25000"/>
          </a:path>
        </a:gradFill>
        <a:gradFill flip="none" rotWithShape="1">
          <a:gsLst>
            <a:gs pos="17000">
              <a:schemeClr val="phClr"/>
            </a:gs>
            <a:gs pos="71000">
              <a:schemeClr val="phClr">
                <a:tint val="100000"/>
                <a:shade val="40000"/>
                <a:satMod val="100000"/>
              </a:schemeClr>
            </a:gs>
            <a:gs pos="100000">
              <a:schemeClr val="phClr">
                <a:shade val="5000"/>
                <a:satMod val="100000"/>
              </a:schemeClr>
            </a:gs>
          </a:gsLst>
          <a:path path="circle">
            <a:fillToRect l="50000" t="50000" r="50000" b="50000"/>
          </a:path>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Red radial lines presentation (widescreen)</Template>
  <TotalTime>14485</TotalTime>
  <Words>1643</Words>
  <Application>Microsoft Office PowerPoint</Application>
  <PresentationFormat>Custom</PresentationFormat>
  <Paragraphs>115</Paragraphs>
  <Slides>56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56</vt:i4>
      </vt:variant>
    </vt:vector>
  </HeadingPairs>
  <TitlesOfParts>
    <vt:vector size="62" baseType="lpstr">
      <vt:lpstr>Arial</vt:lpstr>
      <vt:lpstr>Calibri</vt:lpstr>
      <vt:lpstr>Cambria</vt:lpstr>
      <vt:lpstr>Impact</vt:lpstr>
      <vt:lpstr>Imprint MT Shadow</vt:lpstr>
      <vt:lpstr>Red Radial 16x9</vt:lpstr>
      <vt:lpstr>PowerPoint Presentation</vt:lpstr>
      <vt:lpstr>PowerPoint Presentation</vt:lpstr>
      <vt:lpstr>The Third Angel’s Message Lesson 12:  THE Last Message of Mercy</vt:lpstr>
      <vt:lpstr>Revelation  13:11-12</vt:lpstr>
      <vt:lpstr>Revelation  13:11-12</vt:lpstr>
      <vt:lpstr>1. How great will be the pressure to compel all to keep Sunday in this nation?</vt:lpstr>
      <vt:lpstr>Revelation  13:15-17</vt:lpstr>
      <vt:lpstr>Revelation  13:15-17</vt:lpstr>
      <vt:lpstr>Revelation  13:15-17</vt:lpstr>
      <vt:lpstr>2. But what says the word of God against it?</vt:lpstr>
      <vt:lpstr>Revelation  14:9-10</vt:lpstr>
      <vt:lpstr>Revelation  14:9-10</vt:lpstr>
      <vt:lpstr>3. In what form is it said this wine will be poured out?</vt:lpstr>
      <vt:lpstr>4. Is there a cup now in the hand of the Lord from which he pours out?</vt:lpstr>
      <vt:lpstr>Psalm  75:8</vt:lpstr>
      <vt:lpstr>5. What is said of this cup?</vt:lpstr>
      <vt:lpstr>The Mixture</vt:lpstr>
      <vt:lpstr>6. While it is thus full of mixture, what is it to those who accept God’s mercy?</vt:lpstr>
      <vt:lpstr>Psalm  116:13</vt:lpstr>
      <vt:lpstr>The Cup</vt:lpstr>
      <vt:lpstr>The Cup </vt:lpstr>
      <vt:lpstr>7. After salvation has been poured out of this cup, what time is referred to when the wine is “poured out without mixture”?</vt:lpstr>
      <vt:lpstr>8. If men will not drink of the cup of salvation, of what will they be compelled to drink?</vt:lpstr>
      <vt:lpstr>Jeremiah   25:15, 28</vt:lpstr>
      <vt:lpstr>Jeremiah   25:15, 28</vt:lpstr>
      <vt:lpstr>Psalm  75:8</vt:lpstr>
      <vt:lpstr>9. What is this wine of the wrath of God?</vt:lpstr>
      <vt:lpstr>Revelation  15:1, 7</vt:lpstr>
      <vt:lpstr>Revelation  15:1, 7</vt:lpstr>
      <vt:lpstr>10. What are these seven plagues called?</vt:lpstr>
      <vt:lpstr>11. Will there be any service in the heavenly temple while these plagues are being poured out?</vt:lpstr>
      <vt:lpstr>Revelation  15:8</vt:lpstr>
      <vt:lpstr>The Temple </vt:lpstr>
      <vt:lpstr>Daniel 12:1-3</vt:lpstr>
      <vt:lpstr>Daniel 12:1-3</vt:lpstr>
      <vt:lpstr>Daniel 12:1-3</vt:lpstr>
      <vt:lpstr>12.  What does this show?</vt:lpstr>
      <vt:lpstr>13.  Who will suffer these plagues?</vt:lpstr>
      <vt:lpstr>Revelation  14:9-10</vt:lpstr>
      <vt:lpstr>Revelation  14:9-10</vt:lpstr>
      <vt:lpstr>14. How extensive will be the worship of the beast?</vt:lpstr>
      <vt:lpstr>Revelation  13:8</vt:lpstr>
      <vt:lpstr>15.  What does God do to try to save men from this awful doom?</vt:lpstr>
      <vt:lpstr>16. Then what does this show the Third Angel’s Message to be?</vt:lpstr>
      <vt:lpstr>17. What follows close upon it?</vt:lpstr>
      <vt:lpstr>Revelation  14:14</vt:lpstr>
      <vt:lpstr>18. What is said to him, and what is done by him, who sits upon the cloud?</vt:lpstr>
      <vt:lpstr>Revelation  14:15-16</vt:lpstr>
      <vt:lpstr>Revelation  14:15-16</vt:lpstr>
      <vt:lpstr>19. What is the harvest?</vt:lpstr>
      <vt:lpstr>Matthew  13:39</vt:lpstr>
      <vt:lpstr>20. Then what follows close upon the Third Angel’s Message?</vt:lpstr>
      <vt:lpstr>21. Then what again does this show the message to be?</vt:lpstr>
      <vt:lpstr>22. Then is not this message the most important thing in the world?</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79</cp:revision>
  <cp:lastPrinted>2026-03-21T05:35:44Z</cp:lastPrinted>
  <dcterms:created xsi:type="dcterms:W3CDTF">2023-04-28T23:24:12Z</dcterms:created>
  <dcterms:modified xsi:type="dcterms:W3CDTF">2026-03-21T05:51:16Z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