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4"/>
  </p:notesMasterIdLst>
  <p:handoutMasterIdLst>
    <p:handoutMasterId r:id="rId95"/>
  </p:handoutMasterIdLst>
  <p:sldIdLst>
    <p:sldId id="469" r:id="rId2"/>
    <p:sldId id="470" r:id="rId3"/>
    <p:sldId id="261" r:id="rId4"/>
    <p:sldId id="262" r:id="rId5"/>
    <p:sldId id="263" r:id="rId6"/>
    <p:sldId id="264" r:id="rId7"/>
    <p:sldId id="265" r:id="rId8"/>
    <p:sldId id="266" r:id="rId9"/>
    <p:sldId id="1083" r:id="rId10"/>
    <p:sldId id="279" r:id="rId11"/>
    <p:sldId id="968" r:id="rId12"/>
    <p:sldId id="1006" r:id="rId13"/>
    <p:sldId id="1007" r:id="rId14"/>
    <p:sldId id="1008" r:id="rId15"/>
    <p:sldId id="1009" r:id="rId16"/>
    <p:sldId id="1010" r:id="rId17"/>
    <p:sldId id="799" r:id="rId18"/>
    <p:sldId id="981" r:id="rId19"/>
    <p:sldId id="1011" r:id="rId20"/>
    <p:sldId id="1012" r:id="rId21"/>
    <p:sldId id="1013" r:id="rId22"/>
    <p:sldId id="1014" r:id="rId23"/>
    <p:sldId id="1015" r:id="rId24"/>
    <p:sldId id="1016" r:id="rId25"/>
    <p:sldId id="1017" r:id="rId26"/>
    <p:sldId id="1018" r:id="rId27"/>
    <p:sldId id="1019" r:id="rId28"/>
    <p:sldId id="1020" r:id="rId29"/>
    <p:sldId id="1021" r:id="rId30"/>
    <p:sldId id="1022" r:id="rId31"/>
    <p:sldId id="1023" r:id="rId32"/>
    <p:sldId id="1024" r:id="rId33"/>
    <p:sldId id="1025" r:id="rId34"/>
    <p:sldId id="1026" r:id="rId35"/>
    <p:sldId id="1027" r:id="rId36"/>
    <p:sldId id="1028" r:id="rId37"/>
    <p:sldId id="1029" r:id="rId38"/>
    <p:sldId id="1030" r:id="rId39"/>
    <p:sldId id="1031" r:id="rId40"/>
    <p:sldId id="1032" r:id="rId41"/>
    <p:sldId id="1033" r:id="rId42"/>
    <p:sldId id="1034" r:id="rId43"/>
    <p:sldId id="1035" r:id="rId44"/>
    <p:sldId id="1036" r:id="rId45"/>
    <p:sldId id="1037" r:id="rId46"/>
    <p:sldId id="1038" r:id="rId47"/>
    <p:sldId id="1039" r:id="rId48"/>
    <p:sldId id="1040" r:id="rId49"/>
    <p:sldId id="1041" r:id="rId50"/>
    <p:sldId id="1042" r:id="rId51"/>
    <p:sldId id="1043" r:id="rId52"/>
    <p:sldId id="1044" r:id="rId53"/>
    <p:sldId id="1045" r:id="rId54"/>
    <p:sldId id="1046" r:id="rId55"/>
    <p:sldId id="1049" r:id="rId56"/>
    <p:sldId id="1047" r:id="rId57"/>
    <p:sldId id="1048" r:id="rId58"/>
    <p:sldId id="1050" r:id="rId59"/>
    <p:sldId id="1051" r:id="rId60"/>
    <p:sldId id="1052" r:id="rId61"/>
    <p:sldId id="1053" r:id="rId62"/>
    <p:sldId id="1054" r:id="rId63"/>
    <p:sldId id="1055" r:id="rId64"/>
    <p:sldId id="1056" r:id="rId65"/>
    <p:sldId id="1057" r:id="rId66"/>
    <p:sldId id="1058" r:id="rId67"/>
    <p:sldId id="1059" r:id="rId68"/>
    <p:sldId id="1060" r:id="rId69"/>
    <p:sldId id="1061" r:id="rId70"/>
    <p:sldId id="1062" r:id="rId71"/>
    <p:sldId id="1063" r:id="rId72"/>
    <p:sldId id="1064" r:id="rId73"/>
    <p:sldId id="1065" r:id="rId74"/>
    <p:sldId id="1066" r:id="rId75"/>
    <p:sldId id="1067" r:id="rId76"/>
    <p:sldId id="1068" r:id="rId77"/>
    <p:sldId id="1069" r:id="rId78"/>
    <p:sldId id="1070" r:id="rId79"/>
    <p:sldId id="1071" r:id="rId80"/>
    <p:sldId id="1072" r:id="rId81"/>
    <p:sldId id="1073" r:id="rId82"/>
    <p:sldId id="1074" r:id="rId83"/>
    <p:sldId id="1075" r:id="rId84"/>
    <p:sldId id="1076" r:id="rId85"/>
    <p:sldId id="1077" r:id="rId86"/>
    <p:sldId id="1078" r:id="rId87"/>
    <p:sldId id="1079" r:id="rId88"/>
    <p:sldId id="1080" r:id="rId89"/>
    <p:sldId id="1081" r:id="rId90"/>
    <p:sldId id="1082" r:id="rId91"/>
    <p:sldId id="367" r:id="rId92"/>
    <p:sldId id="471" r:id="rId93"/>
  </p:sldIdLst>
  <p:sldSz cx="12188825" cy="6858000"/>
  <p:notesSz cx="6953250" cy="923925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6" pos="3839">
          <p15:clr>
            <a:srgbClr val="A4A3A4"/>
          </p15:clr>
        </p15:guide>
      </p15:sldGuideLst>
    </p:ext>
    <p:ext uri="{2D200454-40CA-4A62-9FC3-DE9A4176ACB9}">
      <p15:notesGuideLst xmlns:p15="http://schemas.microsoft.com/office/powerpoint/2012/main">
        <p15:guide id="1" orient="horz" pos="2910" userDrawn="1">
          <p15:clr>
            <a:srgbClr val="A4A3A4"/>
          </p15:clr>
        </p15:guide>
        <p15:guide id="2" pos="219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406F"/>
    <a:srgbClr val="1C4475"/>
    <a:srgbClr val="FFFF9D"/>
    <a:srgbClr val="C85A28"/>
    <a:srgbClr val="F6ECDE"/>
    <a:srgbClr val="D7C3AB"/>
    <a:srgbClr val="E9E3C9"/>
    <a:srgbClr val="FFCC66"/>
    <a:srgbClr val="E8CDA7"/>
    <a:srgbClr val="BB79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754" autoAdjust="0"/>
    <p:restoredTop sz="94280" autoAdjust="0"/>
  </p:normalViewPr>
  <p:slideViewPr>
    <p:cSldViewPr>
      <p:cViewPr>
        <p:scale>
          <a:sx n="34" d="100"/>
          <a:sy n="34" d="100"/>
        </p:scale>
        <p:origin x="585" y="828"/>
      </p:cViewPr>
      <p:guideLst>
        <p:guide orient="horz" pos="2160"/>
        <p:guide pos="3839"/>
      </p:guideLst>
    </p:cSldViewPr>
  </p:slideViewPr>
  <p:notesTextViewPr>
    <p:cViewPr>
      <p:scale>
        <a:sx n="1" d="1"/>
        <a:sy n="1" d="1"/>
      </p:scale>
      <p:origin x="0" y="0"/>
    </p:cViewPr>
  </p:notesTextViewPr>
  <p:sorterViewPr>
    <p:cViewPr>
      <p:scale>
        <a:sx n="100" d="100"/>
        <a:sy n="100" d="100"/>
      </p:scale>
      <p:origin x="0" y="-3849"/>
    </p:cViewPr>
  </p:sorterViewPr>
  <p:notesViewPr>
    <p:cSldViewPr showGuides="1">
      <p:cViewPr varScale="1">
        <p:scale>
          <a:sx n="63" d="100"/>
          <a:sy n="63" d="100"/>
        </p:scale>
        <p:origin x="2838" y="108"/>
      </p:cViewPr>
      <p:guideLst>
        <p:guide orient="horz" pos="2910"/>
        <p:guide pos="219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handoutMaster" Target="handoutMasters/handout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notesMaster" Target="notesMasters/notesMaster1.xml"/><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1963"/>
          </a:xfrm>
          <a:prstGeom prst="rect">
            <a:avLst/>
          </a:prstGeom>
        </p:spPr>
        <p:txBody>
          <a:bodyPr vert="horz" lIns="92515" tIns="46258" rIns="92515" bIns="46258" rtlCol="0"/>
          <a:lstStyle>
            <a:lvl1pPr algn="l">
              <a:defRPr sz="1200"/>
            </a:lvl1pPr>
          </a:lstStyle>
          <a:p>
            <a:endParaRPr/>
          </a:p>
        </p:txBody>
      </p:sp>
      <p:sp>
        <p:nvSpPr>
          <p:cNvPr id="3" name="Date Placeholder 2"/>
          <p:cNvSpPr>
            <a:spLocks noGrp="1"/>
          </p:cNvSpPr>
          <p:nvPr>
            <p:ph type="dt" sz="quarter" idx="1"/>
          </p:nvPr>
        </p:nvSpPr>
        <p:spPr>
          <a:xfrm>
            <a:off x="3938566" y="0"/>
            <a:ext cx="3013075" cy="461963"/>
          </a:xfrm>
          <a:prstGeom prst="rect">
            <a:avLst/>
          </a:prstGeom>
        </p:spPr>
        <p:txBody>
          <a:bodyPr vert="horz" lIns="92515" tIns="46258" rIns="92515" bIns="46258" rtlCol="0"/>
          <a:lstStyle>
            <a:lvl1pPr algn="r">
              <a:defRPr sz="1200"/>
            </a:lvl1pPr>
          </a:lstStyle>
          <a:p>
            <a:fld id="{4954C6E1-AF92-4FB7-A013-0B520EBC30AE}" type="datetimeFigureOut">
              <a:rPr lang="en-US"/>
              <a:t>3/27/2026</a:t>
            </a:fld>
            <a:endParaRPr/>
          </a:p>
        </p:txBody>
      </p:sp>
      <p:sp>
        <p:nvSpPr>
          <p:cNvPr id="4" name="Footer Placeholder 3"/>
          <p:cNvSpPr>
            <a:spLocks noGrp="1"/>
          </p:cNvSpPr>
          <p:nvPr>
            <p:ph type="ftr" sz="quarter" idx="2"/>
          </p:nvPr>
        </p:nvSpPr>
        <p:spPr>
          <a:xfrm>
            <a:off x="0" y="8775684"/>
            <a:ext cx="3013075" cy="461963"/>
          </a:xfrm>
          <a:prstGeom prst="rect">
            <a:avLst/>
          </a:prstGeom>
        </p:spPr>
        <p:txBody>
          <a:bodyPr vert="horz" lIns="92515" tIns="46258" rIns="92515" bIns="46258" rtlCol="0" anchor="b"/>
          <a:lstStyle>
            <a:lvl1pPr algn="l">
              <a:defRPr sz="1200"/>
            </a:lvl1pPr>
          </a:lstStyle>
          <a:p>
            <a:endParaRPr/>
          </a:p>
        </p:txBody>
      </p:sp>
      <p:sp>
        <p:nvSpPr>
          <p:cNvPr id="5" name="Slide Number Placeholder 4"/>
          <p:cNvSpPr>
            <a:spLocks noGrp="1"/>
          </p:cNvSpPr>
          <p:nvPr>
            <p:ph type="sldNum" sz="quarter" idx="3"/>
          </p:nvPr>
        </p:nvSpPr>
        <p:spPr>
          <a:xfrm>
            <a:off x="3938566" y="8775684"/>
            <a:ext cx="3013075" cy="461963"/>
          </a:xfrm>
          <a:prstGeom prst="rect">
            <a:avLst/>
          </a:prstGeom>
        </p:spPr>
        <p:txBody>
          <a:bodyPr vert="horz" lIns="92515" tIns="46258" rIns="92515" bIns="46258" rtlCol="0" anchor="b"/>
          <a:lstStyle>
            <a:lvl1pPr algn="r">
              <a:defRPr sz="1200"/>
            </a:lvl1pPr>
          </a:lstStyle>
          <a:p>
            <a:fld id="{DA52D9BF-D574-4807-B36C-9E2A025BE826}" type="slidenum">
              <a:rPr/>
              <a:t>‹#›</a:t>
            </a:fld>
            <a:endParaRPr/>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1963"/>
          </a:xfrm>
          <a:prstGeom prst="rect">
            <a:avLst/>
          </a:prstGeom>
        </p:spPr>
        <p:txBody>
          <a:bodyPr vert="horz" lIns="92515" tIns="46258" rIns="92515" bIns="46258" rtlCol="0"/>
          <a:lstStyle>
            <a:lvl1pPr algn="l">
              <a:defRPr sz="1200"/>
            </a:lvl1pPr>
          </a:lstStyle>
          <a:p>
            <a:endParaRPr/>
          </a:p>
        </p:txBody>
      </p:sp>
      <p:sp>
        <p:nvSpPr>
          <p:cNvPr id="3" name="Date Placeholder 2"/>
          <p:cNvSpPr>
            <a:spLocks noGrp="1"/>
          </p:cNvSpPr>
          <p:nvPr>
            <p:ph type="dt" idx="1"/>
          </p:nvPr>
        </p:nvSpPr>
        <p:spPr>
          <a:xfrm>
            <a:off x="3938566" y="0"/>
            <a:ext cx="3013075" cy="461963"/>
          </a:xfrm>
          <a:prstGeom prst="rect">
            <a:avLst/>
          </a:prstGeom>
        </p:spPr>
        <p:txBody>
          <a:bodyPr vert="horz" lIns="92515" tIns="46258" rIns="92515" bIns="46258" rtlCol="0"/>
          <a:lstStyle>
            <a:lvl1pPr algn="r">
              <a:defRPr sz="1200"/>
            </a:lvl1pPr>
          </a:lstStyle>
          <a:p>
            <a:fld id="{95C10850-0874-4A61-99B4-D613C5E8D9EA}" type="datetimeFigureOut">
              <a:rPr lang="en-US"/>
              <a:t>3/27/2026</a:t>
            </a:fld>
            <a:endParaRPr/>
          </a:p>
        </p:txBody>
      </p:sp>
      <p:sp>
        <p:nvSpPr>
          <p:cNvPr id="4" name="Slide Image Placeholder 3"/>
          <p:cNvSpPr>
            <a:spLocks noGrp="1" noRot="1" noChangeAspect="1"/>
          </p:cNvSpPr>
          <p:nvPr>
            <p:ph type="sldImg" idx="2"/>
          </p:nvPr>
        </p:nvSpPr>
        <p:spPr>
          <a:xfrm>
            <a:off x="398463" y="692150"/>
            <a:ext cx="6156325" cy="3465513"/>
          </a:xfrm>
          <a:prstGeom prst="rect">
            <a:avLst/>
          </a:prstGeom>
          <a:noFill/>
          <a:ln w="12700">
            <a:solidFill>
              <a:prstClr val="black"/>
            </a:solidFill>
          </a:ln>
        </p:spPr>
        <p:txBody>
          <a:bodyPr vert="horz" lIns="92515" tIns="46258" rIns="92515" bIns="46258" rtlCol="0" anchor="ctr"/>
          <a:lstStyle/>
          <a:p>
            <a:endParaRPr/>
          </a:p>
        </p:txBody>
      </p:sp>
      <p:sp>
        <p:nvSpPr>
          <p:cNvPr id="5" name="Notes Placeholder 4"/>
          <p:cNvSpPr>
            <a:spLocks noGrp="1"/>
          </p:cNvSpPr>
          <p:nvPr>
            <p:ph type="body" sz="quarter" idx="3"/>
          </p:nvPr>
        </p:nvSpPr>
        <p:spPr>
          <a:xfrm>
            <a:off x="695325" y="4388644"/>
            <a:ext cx="5562600" cy="4157663"/>
          </a:xfrm>
          <a:prstGeom prst="rect">
            <a:avLst/>
          </a:prstGeom>
        </p:spPr>
        <p:txBody>
          <a:bodyPr vert="horz" lIns="92515" tIns="46258" rIns="92515" bIns="46258"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775684"/>
            <a:ext cx="3013075" cy="461963"/>
          </a:xfrm>
          <a:prstGeom prst="rect">
            <a:avLst/>
          </a:prstGeom>
        </p:spPr>
        <p:txBody>
          <a:bodyPr vert="horz" lIns="92515" tIns="46258" rIns="92515" bIns="46258" rtlCol="0" anchor="b"/>
          <a:lstStyle>
            <a:lvl1pPr algn="l">
              <a:defRPr sz="1200"/>
            </a:lvl1pPr>
          </a:lstStyle>
          <a:p>
            <a:endParaRPr/>
          </a:p>
        </p:txBody>
      </p:sp>
      <p:sp>
        <p:nvSpPr>
          <p:cNvPr id="7" name="Slide Number Placeholder 6"/>
          <p:cNvSpPr>
            <a:spLocks noGrp="1"/>
          </p:cNvSpPr>
          <p:nvPr>
            <p:ph type="sldNum" sz="quarter" idx="5"/>
          </p:nvPr>
        </p:nvSpPr>
        <p:spPr>
          <a:xfrm>
            <a:off x="3938566" y="8775684"/>
            <a:ext cx="3013075" cy="461963"/>
          </a:xfrm>
          <a:prstGeom prst="rect">
            <a:avLst/>
          </a:prstGeom>
        </p:spPr>
        <p:txBody>
          <a:bodyPr vert="horz" lIns="92515" tIns="46258" rIns="92515" bIns="46258" rtlCol="0" anchor="b"/>
          <a:lstStyle>
            <a:lvl1pPr algn="r">
              <a:defRPr sz="1200"/>
            </a:lvl1pPr>
          </a:lstStyle>
          <a:p>
            <a:fld id="{9E11EC53-F507-411E-9ADC-FBCFECE09D3D}" type="slidenum">
              <a:rPr/>
              <a:t>‹#›</a:t>
            </a:fld>
            <a:endParaRPr/>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62" name="Rectangle 61"/>
          <p:cNvSpPr/>
          <p:nvPr/>
        </p:nvSpPr>
        <p:spPr bwMode="hidden">
          <a:xfrm>
            <a:off x="0" y="1905001"/>
            <a:ext cx="12188825" cy="214825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lnSpc>
                <a:spcPct val="90000"/>
              </a:lnSpc>
            </a:pPr>
            <a:endParaRPr sz="3200">
              <a:solidFill>
                <a:schemeClr val="tx2"/>
              </a:solidFill>
            </a:endParaRPr>
          </a:p>
        </p:txBody>
      </p:sp>
      <p:sp>
        <p:nvSpPr>
          <p:cNvPr id="2" name="Title 1"/>
          <p:cNvSpPr>
            <a:spLocks noGrp="1"/>
          </p:cNvSpPr>
          <p:nvPr>
            <p:ph type="ctrTitle"/>
          </p:nvPr>
        </p:nvSpPr>
        <p:spPr>
          <a:xfrm>
            <a:off x="1218883" y="1905002"/>
            <a:ext cx="9751060" cy="2147926"/>
          </a:xfrm>
        </p:spPr>
        <p:txBody>
          <a:bodyPr anchor="ctr">
            <a:normAutofit/>
          </a:bodyPr>
          <a:lstStyle>
            <a:lvl1pPr algn="ctr">
              <a:defRPr sz="4400" cap="all" normalizeH="0" baseline="0"/>
            </a:lvl1pPr>
          </a:lstStyle>
          <a:p>
            <a:r>
              <a:rPr lang="en-US"/>
              <a:t>Click to edit Master title style</a:t>
            </a:r>
            <a:endParaRPr/>
          </a:p>
        </p:txBody>
      </p:sp>
      <p:sp>
        <p:nvSpPr>
          <p:cNvPr id="3" name="Subtitle 2"/>
          <p:cNvSpPr>
            <a:spLocks noGrp="1"/>
          </p:cNvSpPr>
          <p:nvPr>
            <p:ph type="subTitle" idx="1"/>
          </p:nvPr>
        </p:nvSpPr>
        <p:spPr>
          <a:xfrm>
            <a:off x="1218883" y="4140200"/>
            <a:ext cx="9751060" cy="1016000"/>
          </a:xfrm>
        </p:spPr>
        <p:txBody>
          <a:bodyPr>
            <a:normAutofit/>
          </a:bodyPr>
          <a:lstStyle>
            <a:lvl1pPr marL="0" indent="0" algn="ctr">
              <a:spcBef>
                <a:spcPts val="0"/>
              </a:spcBef>
              <a:buNone/>
              <a:defRPr sz="280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e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chorCtr="0">
            <a:normAutofit/>
          </a:bodyPr>
          <a:lstStyle>
            <a:lvl1pPr algn="l">
              <a:defRPr sz="3200" b="0"/>
            </a:lvl1pPr>
          </a:lstStyle>
          <a:p>
            <a:r>
              <a:rPr lang="en-US"/>
              <a:t>Click to edit Master title style</a:t>
            </a:r>
            <a:endParaRPr/>
          </a:p>
        </p:txBody>
      </p:sp>
      <p:sp>
        <p:nvSpPr>
          <p:cNvPr id="9" name="Rectangle 8" descr="&#10;"/>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8" y="482600"/>
            <a:ext cx="6602281" cy="5842001"/>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dirty="0"/>
          </a:p>
        </p:txBody>
      </p:sp>
      <p:sp>
        <p:nvSpPr>
          <p:cNvPr id="4" name="Text Placeholder 3"/>
          <p:cNvSpPr>
            <a:spLocks noGrp="1"/>
          </p:cNvSpPr>
          <p:nvPr>
            <p:ph type="body" sz="half" idx="2"/>
          </p:nvPr>
        </p:nvSpPr>
        <p:spPr>
          <a:xfrm>
            <a:off x="7821163" y="2108200"/>
            <a:ext cx="3961368" cy="426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extLst>
      <p:ext uri="{BB962C8B-B14F-4D97-AF65-F5344CB8AC3E}">
        <p14:creationId xmlns:p14="http://schemas.microsoft.com/office/powerpoint/2010/main" val="207630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669581">
              <a:defRPr baseline="0"/>
            </a:lvl6pPr>
            <a:lvl7pPr marL="2669581">
              <a:defRPr baseline="0"/>
            </a:lvl7pPr>
            <a:lvl8pPr marL="2669581">
              <a:defRPr baseline="0"/>
            </a:lvl8pPr>
            <a:lvl9pPr marL="2669581">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3/27/2026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40043" y="482599"/>
            <a:ext cx="1843982" cy="5791201"/>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914162" y="482599"/>
            <a:ext cx="9040045" cy="5791201"/>
          </a:xfrm>
        </p:spPr>
        <p:txBody>
          <a:bodyPr vert="eaVert"/>
          <a:lstStyle>
            <a:lvl5pPr>
              <a:defRPr/>
            </a:lvl5pPr>
            <a:lvl6pPr>
              <a:defRPr/>
            </a:lvl6pPr>
            <a:lvl7pPr>
              <a:defRPr/>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3/27/2026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3/27/2026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1218883" y="1524000"/>
            <a:ext cx="9751060" cy="1992597"/>
          </a:xfrm>
        </p:spPr>
        <p:txBody>
          <a:bodyPr anchor="b" anchorCtr="0">
            <a:noAutofit/>
          </a:bodyPr>
          <a:lstStyle>
            <a:lvl1pPr algn="ctr">
              <a:defRPr sz="4400" b="0" cap="all" baseline="0"/>
            </a:lvl1pPr>
          </a:lstStyle>
          <a:p>
            <a:r>
              <a:rPr lang="en-US"/>
              <a:t>Click to edit Master title style</a:t>
            </a:r>
            <a:endParaRPr/>
          </a:p>
        </p:txBody>
      </p:sp>
      <p:sp>
        <p:nvSpPr>
          <p:cNvPr id="3" name="Text Placeholder 2"/>
          <p:cNvSpPr>
            <a:spLocks noGrp="1"/>
          </p:cNvSpPr>
          <p:nvPr>
            <p:ph type="body" idx="1"/>
          </p:nvPr>
        </p:nvSpPr>
        <p:spPr>
          <a:xfrm>
            <a:off x="1218883" y="3632200"/>
            <a:ext cx="9751060" cy="1016000"/>
          </a:xfrm>
        </p:spPr>
        <p:txBody>
          <a:bodyPr anchor="t" anchorCtr="0">
            <a:noAutofit/>
          </a:bodyPr>
          <a:lstStyle>
            <a:lvl1pPr marL="0" indent="0" algn="ctr">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3/27/2026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914162" y="1803401"/>
            <a:ext cx="4977104" cy="4470400"/>
          </a:xfrm>
        </p:spPr>
        <p:txBody>
          <a:bodyPr>
            <a:normAutofit/>
          </a:bodyPr>
          <a:lstStyle>
            <a:lvl1pPr>
              <a:defRPr sz="2400"/>
            </a:lvl1pPr>
            <a:lvl2pPr>
              <a:defRPr sz="2000"/>
            </a:lvl2pPr>
            <a:lvl3pPr>
              <a:defRPr sz="1800"/>
            </a:lvl3pPr>
            <a:lvl4pPr>
              <a:defRPr sz="1600"/>
            </a:lvl4pPr>
            <a:lvl5pPr>
              <a:defRPr sz="1400"/>
            </a:lvl5pPr>
            <a:lvl6pPr>
              <a:defRPr sz="1400"/>
            </a:lvl6pPr>
            <a:lvl7pPr marL="2669581">
              <a:defRPr sz="1400"/>
            </a:lvl7pPr>
            <a:lvl8pPr marL="2669581">
              <a:defRPr sz="1400"/>
            </a:lvl8pPr>
            <a:lvl9pPr marL="2669581">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97559" y="1803401"/>
            <a:ext cx="4977104" cy="4470400"/>
          </a:xfrm>
        </p:spPr>
        <p:txBody>
          <a:bodyPr>
            <a:normAutofit/>
          </a:bodyPr>
          <a:lstStyle>
            <a:lvl1pPr>
              <a:defRPr sz="2400"/>
            </a:lvl1pPr>
            <a:lvl2pPr>
              <a:defRPr sz="2000"/>
            </a:lvl2pPr>
            <a:lvl3pPr>
              <a:defRPr sz="1800"/>
            </a:lvl3pPr>
            <a:lvl4pPr>
              <a:defRPr sz="1600"/>
            </a:lvl4pPr>
            <a:lvl5pPr>
              <a:defRPr sz="1400"/>
            </a:lvl5pPr>
            <a:lvl6pPr marL="2669581">
              <a:defRPr sz="1400" baseline="0"/>
            </a:lvl6pPr>
            <a:lvl7pPr marL="2669581">
              <a:defRPr sz="1400" baseline="0"/>
            </a:lvl7pPr>
            <a:lvl8pPr marL="2669581">
              <a:defRPr sz="1400" baseline="0"/>
            </a:lvl8pPr>
            <a:lvl9pPr marL="2669581">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3B9B9059-F1D6-41D0-95CF-D21CAA096B3A}" type="datetimeFigureOut">
              <a:rPr lang="en-US"/>
              <a:t>3/27/2026</a:t>
            </a:fld>
            <a:endParaRPr/>
          </a:p>
        </p:txBody>
      </p:sp>
      <p:sp>
        <p:nvSpPr>
          <p:cNvPr id="7" name="Slide Number Placeholder 6"/>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914162"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914162"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a:lvl8pPr>
            <a:lvl9pPr marL="2669581">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97559"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297559"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baseline="0"/>
            </a:lvl8pPr>
            <a:lvl9pPr marL="2669581">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3B9B9059-F1D6-41D0-95CF-D21CAA096B3A}" type="datetimeFigureOut">
              <a:rPr lang="en-US"/>
              <a:t>3/27/2026</a:t>
            </a:fld>
            <a:endParaRPr/>
          </a:p>
        </p:txBody>
      </p:sp>
      <p:sp>
        <p:nvSpPr>
          <p:cNvPr id="9" name="Slide Number Placeholder 8"/>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3B9B9059-F1D6-41D0-95CF-D21CAA096B3A}" type="datetimeFigureOut">
              <a:rPr lang="en-US"/>
              <a:t>3/27/2026</a:t>
            </a:fld>
            <a:endParaRPr/>
          </a:p>
        </p:txBody>
      </p:sp>
      <p:sp>
        <p:nvSpPr>
          <p:cNvPr id="5" name="Slide Number Placeholder 4"/>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oAutofit/>
          </a:bodyPr>
          <a:lstStyle>
            <a:lvl1pPr algn="l">
              <a:defRPr sz="3200" b="0"/>
            </a:lvl1pPr>
          </a:lstStyle>
          <a:p>
            <a:r>
              <a:rPr lang="en-US"/>
              <a:t>Click to edit Master title style</a:t>
            </a:r>
            <a:endParaRPr/>
          </a:p>
        </p:txBody>
      </p:sp>
      <p:sp>
        <p:nvSpPr>
          <p:cNvPr id="20" name="Rectangle 19"/>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Content Placeholder 2"/>
          <p:cNvSpPr>
            <a:spLocks noGrp="1"/>
          </p:cNvSpPr>
          <p:nvPr>
            <p:ph idx="1"/>
          </p:nvPr>
        </p:nvSpPr>
        <p:spPr bwMode="white">
          <a:xfrm>
            <a:off x="507868" y="482600"/>
            <a:ext cx="6602280" cy="5842001"/>
          </a:xfrm>
        </p:spPr>
        <p:txBody>
          <a:bodyPr>
            <a:norm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821163" y="2108200"/>
            <a:ext cx="3961368" cy="4267200"/>
          </a:xfrm>
        </p:spPr>
        <p:txBody>
          <a:bodyPr anchor="t" anchorCtr="0">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6399133" y="1905000"/>
            <a:ext cx="5180251" cy="1727200"/>
          </a:xfrm>
        </p:spPr>
        <p:txBody>
          <a:bodyPr anchor="b" anchorCtr="0">
            <a:normAutofit/>
          </a:bodyPr>
          <a:lstStyle>
            <a:lvl1pPr algn="l">
              <a:defRPr sz="3200" b="0"/>
            </a:lvl1pPr>
          </a:lstStyle>
          <a:p>
            <a:r>
              <a:rPr lang="en-US"/>
              <a:t>Click to edit Master title style</a:t>
            </a:r>
            <a:endParaRPr/>
          </a:p>
        </p:txBody>
      </p:sp>
      <p:sp>
        <p:nvSpPr>
          <p:cNvPr id="9" name="Rectangle 8"/>
          <p:cNvSpPr/>
          <p:nvPr/>
        </p:nvSpPr>
        <p:spPr>
          <a:xfrm>
            <a:off x="0" y="-1115"/>
            <a:ext cx="6093594"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9" y="482601"/>
            <a:ext cx="5077859" cy="5862706"/>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a:p>
        </p:txBody>
      </p:sp>
      <p:sp>
        <p:nvSpPr>
          <p:cNvPr id="4" name="Text Placeholder 3"/>
          <p:cNvSpPr>
            <a:spLocks noGrp="1"/>
          </p:cNvSpPr>
          <p:nvPr>
            <p:ph type="body" sz="half" idx="2"/>
          </p:nvPr>
        </p:nvSpPr>
        <p:spPr>
          <a:xfrm>
            <a:off x="6399133" y="3733800"/>
            <a:ext cx="5180251" cy="172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162" y="482600"/>
            <a:ext cx="10360501" cy="1219200"/>
          </a:xfrm>
          <a:prstGeom prst="rect">
            <a:avLst/>
          </a:prstGeom>
          <a:effectLst/>
        </p:spPr>
        <p:txBody>
          <a:bodyPr vert="horz" lIns="121899" tIns="60949" rIns="121899" bIns="60949" rtlCol="0" anchor="b" anchorCtr="0">
            <a:normAutofit/>
          </a:bodyPr>
          <a:lstStyle/>
          <a:p>
            <a:r>
              <a:rPr lang="en-US"/>
              <a:t>Click to edit Master title style</a:t>
            </a:r>
            <a:endParaRPr/>
          </a:p>
        </p:txBody>
      </p:sp>
      <p:sp>
        <p:nvSpPr>
          <p:cNvPr id="3" name="Text Placeholder 2"/>
          <p:cNvSpPr>
            <a:spLocks noGrp="1"/>
          </p:cNvSpPr>
          <p:nvPr>
            <p:ph type="body" idx="1"/>
          </p:nvPr>
        </p:nvSpPr>
        <p:spPr>
          <a:xfrm>
            <a:off x="914162" y="1803401"/>
            <a:ext cx="10360501" cy="4470400"/>
          </a:xfrm>
          <a:prstGeom prst="rect">
            <a:avLst/>
          </a:prstGeom>
        </p:spPr>
        <p:txBody>
          <a:bodyPr vert="horz" lIns="121899" tIns="60949" rIns="121899" bIns="6094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914162" y="6375400"/>
            <a:ext cx="7414869" cy="195072"/>
          </a:xfrm>
          <a:prstGeom prst="rect">
            <a:avLst/>
          </a:prstGeom>
        </p:spPr>
        <p:txBody>
          <a:bodyPr vert="horz" lIns="121899" tIns="60949" rIns="121899" bIns="60949" rtlCol="0" anchor="ctr"/>
          <a:lstStyle>
            <a:lvl1pPr algn="l">
              <a:defRPr sz="1100">
                <a:solidFill>
                  <a:schemeClr val="tx1"/>
                </a:solidFill>
              </a:defRPr>
            </a:lvl1pPr>
          </a:lstStyle>
          <a:p>
            <a:endParaRPr/>
          </a:p>
        </p:txBody>
      </p:sp>
      <p:sp>
        <p:nvSpPr>
          <p:cNvPr id="4" name="Date Placeholder 3"/>
          <p:cNvSpPr>
            <a:spLocks noGrp="1"/>
          </p:cNvSpPr>
          <p:nvPr>
            <p:ph type="dt" sz="half" idx="2"/>
          </p:nvPr>
        </p:nvSpPr>
        <p:spPr>
          <a:xfrm>
            <a:off x="8735324" y="6375400"/>
            <a:ext cx="1422030" cy="195072"/>
          </a:xfrm>
          <a:prstGeom prst="rect">
            <a:avLst/>
          </a:prstGeom>
        </p:spPr>
        <p:txBody>
          <a:bodyPr vert="horz" lIns="121899" tIns="60949" rIns="121899" bIns="60949" rtlCol="0" anchor="ctr"/>
          <a:lstStyle>
            <a:lvl1pPr algn="r">
              <a:defRPr sz="1100">
                <a:solidFill>
                  <a:schemeClr val="tx1"/>
                </a:solidFill>
              </a:defRPr>
            </a:lvl1pPr>
          </a:lstStyle>
          <a:p>
            <a:fld id="{3B9B9059-F1D6-41D0-95CF-D21CAA096B3A}" type="datetimeFigureOut">
              <a:rPr lang="en-US"/>
              <a:pPr/>
              <a:t>3/27/2026</a:t>
            </a:fld>
            <a:endParaRPr/>
          </a:p>
        </p:txBody>
      </p:sp>
      <p:sp>
        <p:nvSpPr>
          <p:cNvPr id="6" name="Slide Number Placeholder 5"/>
          <p:cNvSpPr>
            <a:spLocks noGrp="1"/>
          </p:cNvSpPr>
          <p:nvPr>
            <p:ph type="sldNum" sz="quarter" idx="4"/>
          </p:nvPr>
        </p:nvSpPr>
        <p:spPr>
          <a:xfrm>
            <a:off x="10441760" y="6375400"/>
            <a:ext cx="832903" cy="195072"/>
          </a:xfrm>
          <a:prstGeom prst="rect">
            <a:avLst/>
          </a:prstGeom>
        </p:spPr>
        <p:txBody>
          <a:bodyPr vert="horz" lIns="121899" tIns="60949" rIns="121899" bIns="60949" rtlCol="0" anchor="ctr"/>
          <a:lstStyle>
            <a:lvl1pPr algn="r">
              <a:defRPr sz="1100">
                <a:solidFill>
                  <a:schemeClr val="tx1"/>
                </a:solidFill>
              </a:defRPr>
            </a:lvl1pPr>
          </a:lstStyle>
          <a:p>
            <a:fld id="{E5FD5434-F838-4DD4-A17B-1CB1A1850DF4}" type="slidenum">
              <a:rPr/>
              <a:pPr/>
              <a:t>‹#›</a:t>
            </a:fld>
            <a:endParaRPr/>
          </a:p>
        </p:txBody>
      </p:sp>
    </p:spTree>
  </p:cSld>
  <p:clrMap bg1="dk1" tx1="lt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82" r:id="rId10"/>
    <p:sldLayoutId id="2147483678" r:id="rId11"/>
    <p:sldLayoutId id="214748367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8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8.xml"/></Relationships>
</file>

<file path=ppt/slides/_rels/slide86.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8.xml"/></Relationships>
</file>

<file path=ppt/slides/_rels/slide8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42123C-B3C0-1538-AAB1-D0889BD39C8C}"/>
              </a:ext>
            </a:extLst>
          </p:cNvPr>
          <p:cNvSpPr/>
          <p:nvPr/>
        </p:nvSpPr>
        <p:spPr>
          <a:xfrm>
            <a:off x="-1" y="8744"/>
            <a:ext cx="12188825" cy="6858000"/>
          </a:xfrm>
          <a:prstGeom prst="rect">
            <a:avLst/>
          </a:prstGeom>
          <a:solidFill>
            <a:srgbClr val="630D0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522412"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99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027112" y="2057400"/>
            <a:ext cx="10134600" cy="1893926"/>
          </a:xfrm>
        </p:spPr>
        <p:txBody>
          <a:bodyPr>
            <a:normAutofit fontScale="90000"/>
          </a:bodyPr>
          <a:lstStyle/>
          <a:p>
            <a:r>
              <a:rPr lang="en-US" sz="6000" dirty="0"/>
              <a:t>The Third Angel’s Message</a:t>
            </a:r>
            <a:br>
              <a:rPr lang="en-US" dirty="0"/>
            </a:br>
            <a:r>
              <a:rPr lang="en-US" sz="4000" dirty="0"/>
              <a:t>Lesson 13:  </a:t>
            </a:r>
            <a:r>
              <a:rPr lang="en-US" sz="4000" b="1" dirty="0"/>
              <a:t>THE Seven Last Plagues</a:t>
            </a:r>
            <a:endParaRPr lang="en-US" sz="3200" dirty="0"/>
          </a:p>
        </p:txBody>
      </p:sp>
      <p:sp>
        <p:nvSpPr>
          <p:cNvPr id="2" name="Subtitle 1"/>
          <p:cNvSpPr>
            <a:spLocks noGrp="1"/>
          </p:cNvSpPr>
          <p:nvPr>
            <p:ph type="subTitle" idx="1"/>
          </p:nvPr>
        </p:nvSpPr>
        <p:spPr>
          <a:xfrm>
            <a:off x="1218882" y="4156045"/>
            <a:ext cx="9751060" cy="1016000"/>
          </a:xfrm>
        </p:spPr>
        <p:txBody>
          <a:bodyPr>
            <a:normAutofit/>
          </a:bodyPr>
          <a:lstStyle/>
          <a:p>
            <a:r>
              <a:rPr lang="en-US" b="1" dirty="0"/>
              <a:t>September 29, 1888</a:t>
            </a:r>
          </a:p>
        </p:txBody>
      </p:sp>
      <p:sp>
        <p:nvSpPr>
          <p:cNvPr id="4" name="TextBox 3"/>
          <p:cNvSpPr txBox="1"/>
          <p:nvPr/>
        </p:nvSpPr>
        <p:spPr>
          <a:xfrm>
            <a:off x="8928241" y="6457890"/>
            <a:ext cx="3263759" cy="400110"/>
          </a:xfrm>
          <a:prstGeom prst="rect">
            <a:avLst/>
          </a:prstGeom>
          <a:noFill/>
        </p:spPr>
        <p:txBody>
          <a:bodyPr wrap="square" rtlCol="0">
            <a:spAutoFit/>
          </a:bodyPr>
          <a:lstStyle/>
          <a:p>
            <a:pPr algn="r"/>
            <a:r>
              <a:rPr lang="en-US" sz="2000" dirty="0"/>
              <a:t>Lesson 13, 3</a:t>
            </a:r>
            <a:r>
              <a:rPr lang="en-US" sz="2000" baseline="30000" dirty="0"/>
              <a:t>rd</a:t>
            </a:r>
            <a:r>
              <a:rPr lang="en-US" sz="2000" dirty="0"/>
              <a:t> Quarter 1888</a:t>
            </a:r>
          </a:p>
        </p:txBody>
      </p:sp>
    </p:spTree>
    <p:extLst>
      <p:ext uri="{BB962C8B-B14F-4D97-AF65-F5344CB8AC3E}">
        <p14:creationId xmlns:p14="http://schemas.microsoft.com/office/powerpoint/2010/main" val="108287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00680-2919-D329-3A24-8F89DC15FA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E950BA-CC84-05C6-5664-8E0715ABC6F3}"/>
              </a:ext>
            </a:extLst>
          </p:cNvPr>
          <p:cNvSpPr>
            <a:spLocks noGrp="1"/>
          </p:cNvSpPr>
          <p:nvPr>
            <p:ph type="title"/>
          </p:nvPr>
        </p:nvSpPr>
        <p:spPr>
          <a:xfrm>
            <a:off x="7770811" y="304800"/>
            <a:ext cx="4114801" cy="2133600"/>
          </a:xfrm>
        </p:spPr>
        <p:txBody>
          <a:bodyPr/>
          <a:lstStyle/>
          <a:p>
            <a:r>
              <a:rPr lang="en-US" sz="5400" dirty="0"/>
              <a:t>Where are we in Prophecy?</a:t>
            </a:r>
          </a:p>
        </p:txBody>
      </p:sp>
      <p:sp>
        <p:nvSpPr>
          <p:cNvPr id="3" name="Content Placeholder 2">
            <a:extLst>
              <a:ext uri="{FF2B5EF4-FFF2-40B4-BE49-F238E27FC236}">
                <a16:creationId xmlns:a16="http://schemas.microsoft.com/office/drawing/2014/main" id="{D7FD6317-2263-C5BE-C903-08EA9940551D}"/>
              </a:ext>
            </a:extLst>
          </p:cNvPr>
          <p:cNvSpPr>
            <a:spLocks noGrp="1"/>
          </p:cNvSpPr>
          <p:nvPr>
            <p:ph idx="1"/>
          </p:nvPr>
        </p:nvSpPr>
        <p:spPr>
          <a:xfrm>
            <a:off x="303212" y="304800"/>
            <a:ext cx="7036207" cy="6324600"/>
          </a:xfrm>
          <a:gradFill flip="none" rotWithShape="1">
            <a:gsLst>
              <a:gs pos="0">
                <a:schemeClr val="accent4">
                  <a:lumMod val="75000"/>
                </a:schemeClr>
              </a:gs>
              <a:gs pos="4000">
                <a:schemeClr val="accent5">
                  <a:lumMod val="50000"/>
                </a:schemeClr>
              </a:gs>
              <a:gs pos="100000">
                <a:schemeClr val="bg2">
                  <a:lumMod val="50000"/>
                </a:schemeClr>
              </a:gs>
            </a:gsLst>
            <a:path path="circle">
              <a:fillToRect l="100000" b="100000"/>
            </a:path>
            <a:tileRect t="-100000" r="-100000"/>
          </a:gradFill>
        </p:spPr>
        <p:txBody>
          <a:bodyPr>
            <a:noAutofit/>
          </a:bodyPr>
          <a:lstStyle/>
          <a:p>
            <a:pPr marL="0" indent="0">
              <a:buNone/>
            </a:pPr>
            <a:r>
              <a:rPr lang="en-US" sz="6600" dirty="0"/>
              <a:t>We’ve been talking about that Third Angel’s Message…</a:t>
            </a:r>
          </a:p>
          <a:p>
            <a:pPr marL="0" indent="0">
              <a:buNone/>
            </a:pPr>
            <a:endParaRPr lang="en-US" sz="1800" dirty="0"/>
          </a:p>
          <a:p>
            <a:pPr marL="0" indent="0">
              <a:buNone/>
            </a:pPr>
            <a:r>
              <a:rPr lang="en-US" sz="6600" dirty="0"/>
              <a:t>The Bible lays out a clear sequence.</a:t>
            </a:r>
          </a:p>
        </p:txBody>
      </p:sp>
      <p:pic>
        <p:nvPicPr>
          <p:cNvPr id="1030" name="Picture 6" descr="Red Map Pin Marks Location on City Map at Sunset Highlighting Navigation in  Urban Area Stock Photo - Image of travel, visual: 394540796">
            <a:extLst>
              <a:ext uri="{FF2B5EF4-FFF2-40B4-BE49-F238E27FC236}">
                <a16:creationId xmlns:a16="http://schemas.microsoft.com/office/drawing/2014/main" id="{0367DE01-5D48-B558-5C06-E30EC0364C5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000" t="12583" r="10000" b="9020"/>
          <a:stretch>
            <a:fillRect/>
          </a:stretch>
        </p:blipFill>
        <p:spPr bwMode="auto">
          <a:xfrm>
            <a:off x="7923211" y="2468106"/>
            <a:ext cx="3810000" cy="4190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5320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2EA08-9C96-554D-3594-A76F8D7F5F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715CBA-62AF-486A-DADD-661622B9A219}"/>
              </a:ext>
            </a:extLst>
          </p:cNvPr>
          <p:cNvSpPr>
            <a:spLocks noGrp="1"/>
          </p:cNvSpPr>
          <p:nvPr>
            <p:ph type="title"/>
          </p:nvPr>
        </p:nvSpPr>
        <p:spPr>
          <a:xfrm>
            <a:off x="7770811" y="304800"/>
            <a:ext cx="4114801" cy="2133600"/>
          </a:xfrm>
        </p:spPr>
        <p:txBody>
          <a:bodyPr/>
          <a:lstStyle/>
          <a:p>
            <a:r>
              <a:rPr lang="en-US" sz="5400" dirty="0"/>
              <a:t>Where are we in Prophecy?</a:t>
            </a:r>
          </a:p>
        </p:txBody>
      </p:sp>
      <p:sp>
        <p:nvSpPr>
          <p:cNvPr id="3" name="Content Placeholder 2">
            <a:extLst>
              <a:ext uri="{FF2B5EF4-FFF2-40B4-BE49-F238E27FC236}">
                <a16:creationId xmlns:a16="http://schemas.microsoft.com/office/drawing/2014/main" id="{52A4904F-F9EF-A529-B49C-D8BE66807CC3}"/>
              </a:ext>
            </a:extLst>
          </p:cNvPr>
          <p:cNvSpPr>
            <a:spLocks noGrp="1"/>
          </p:cNvSpPr>
          <p:nvPr>
            <p:ph idx="1"/>
          </p:nvPr>
        </p:nvSpPr>
        <p:spPr>
          <a:xfrm>
            <a:off x="303212" y="304800"/>
            <a:ext cx="7036207" cy="6324600"/>
          </a:xfrm>
          <a:gradFill flip="none" rotWithShape="1">
            <a:gsLst>
              <a:gs pos="0">
                <a:schemeClr val="accent4">
                  <a:lumMod val="75000"/>
                </a:schemeClr>
              </a:gs>
              <a:gs pos="4000">
                <a:schemeClr val="accent5">
                  <a:lumMod val="50000"/>
                </a:schemeClr>
              </a:gs>
              <a:gs pos="100000">
                <a:schemeClr val="bg2">
                  <a:lumMod val="50000"/>
                </a:schemeClr>
              </a:gs>
            </a:gsLst>
            <a:path path="circle">
              <a:fillToRect l="100000" b="100000"/>
            </a:path>
            <a:tileRect t="-100000" r="-100000"/>
          </a:gradFill>
        </p:spPr>
        <p:txBody>
          <a:bodyPr>
            <a:noAutofit/>
          </a:bodyPr>
          <a:lstStyle/>
          <a:p>
            <a:pPr marL="0" indent="0">
              <a:buNone/>
            </a:pPr>
            <a:r>
              <a:rPr lang="en-US" sz="4800" b="1" dirty="0"/>
              <a:t>1. The Final Message Goes to the World</a:t>
            </a:r>
          </a:p>
          <a:p>
            <a:r>
              <a:rPr lang="en-US" sz="3600" dirty="0"/>
              <a:t>God sends the </a:t>
            </a:r>
            <a:r>
              <a:rPr lang="en-US" sz="3600" b="1" dirty="0"/>
              <a:t>Third Angel’s Message</a:t>
            </a:r>
            <a:r>
              <a:rPr lang="en-US" sz="3600" dirty="0"/>
              <a:t> to every nation, warning against the worship of the beast.</a:t>
            </a:r>
          </a:p>
          <a:p>
            <a:r>
              <a:rPr lang="en-US" sz="3600" i="1" dirty="0"/>
              <a:t>Revelation 14:9–12</a:t>
            </a:r>
            <a:r>
              <a:rPr lang="en-US" sz="3600" dirty="0"/>
              <a:t> </a:t>
            </a:r>
          </a:p>
          <a:p>
            <a:r>
              <a:rPr lang="en-US" sz="3600" dirty="0"/>
              <a:t>This is the </a:t>
            </a:r>
            <a:r>
              <a:rPr lang="en-US" sz="3600" b="1" dirty="0"/>
              <a:t>last call to repentance</a:t>
            </a:r>
            <a:r>
              <a:rPr lang="en-US" sz="3600" dirty="0"/>
              <a:t> </a:t>
            </a:r>
          </a:p>
          <a:p>
            <a:r>
              <a:rPr lang="en-US" sz="3600" dirty="0"/>
              <a:t>👉 This is still a </a:t>
            </a:r>
            <a:r>
              <a:rPr lang="en-US" sz="3600" b="1" dirty="0"/>
              <a:t>time of mercy</a:t>
            </a:r>
            <a:endParaRPr lang="en-US" sz="3600" dirty="0"/>
          </a:p>
        </p:txBody>
      </p:sp>
      <p:pic>
        <p:nvPicPr>
          <p:cNvPr id="2050" name="Picture 2" descr="We Are Here&quot; Images – Browse 125 Stock Photos, Vectors, and Video | Adobe  Stock">
            <a:extLst>
              <a:ext uri="{FF2B5EF4-FFF2-40B4-BE49-F238E27FC236}">
                <a16:creationId xmlns:a16="http://schemas.microsoft.com/office/drawing/2014/main" id="{21907943-9D7E-0ADB-ED3F-6804457887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0811" y="2490708"/>
            <a:ext cx="4152899" cy="4152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2712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0DAC8-6BCB-DE9C-9878-4531DEB5E4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D5BA64-8F09-000C-3DE2-BE2F7EF74DDE}"/>
              </a:ext>
            </a:extLst>
          </p:cNvPr>
          <p:cNvSpPr>
            <a:spLocks noGrp="1"/>
          </p:cNvSpPr>
          <p:nvPr>
            <p:ph type="title"/>
          </p:nvPr>
        </p:nvSpPr>
        <p:spPr>
          <a:xfrm>
            <a:off x="7770811" y="304800"/>
            <a:ext cx="4114801" cy="2133600"/>
          </a:xfrm>
        </p:spPr>
        <p:txBody>
          <a:bodyPr/>
          <a:lstStyle/>
          <a:p>
            <a:r>
              <a:rPr lang="en-US" sz="5400" dirty="0"/>
              <a:t>Where are we in Prophecy?</a:t>
            </a:r>
          </a:p>
        </p:txBody>
      </p:sp>
      <p:sp>
        <p:nvSpPr>
          <p:cNvPr id="3" name="Content Placeholder 2">
            <a:extLst>
              <a:ext uri="{FF2B5EF4-FFF2-40B4-BE49-F238E27FC236}">
                <a16:creationId xmlns:a16="http://schemas.microsoft.com/office/drawing/2014/main" id="{4523BFC2-3DAB-E52E-6522-A0C883B679D2}"/>
              </a:ext>
            </a:extLst>
          </p:cNvPr>
          <p:cNvSpPr>
            <a:spLocks noGrp="1"/>
          </p:cNvSpPr>
          <p:nvPr>
            <p:ph idx="1"/>
          </p:nvPr>
        </p:nvSpPr>
        <p:spPr>
          <a:xfrm>
            <a:off x="303212" y="304800"/>
            <a:ext cx="7036207" cy="6324600"/>
          </a:xfrm>
          <a:gradFill flip="none" rotWithShape="1">
            <a:gsLst>
              <a:gs pos="0">
                <a:schemeClr val="accent4">
                  <a:lumMod val="75000"/>
                </a:schemeClr>
              </a:gs>
              <a:gs pos="4000">
                <a:schemeClr val="accent5">
                  <a:lumMod val="50000"/>
                </a:schemeClr>
              </a:gs>
              <a:gs pos="100000">
                <a:schemeClr val="bg2">
                  <a:lumMod val="50000"/>
                </a:schemeClr>
              </a:gs>
            </a:gsLst>
            <a:path path="circle">
              <a:fillToRect l="100000" b="100000"/>
            </a:path>
            <a:tileRect t="-100000" r="-100000"/>
          </a:gradFill>
        </p:spPr>
        <p:txBody>
          <a:bodyPr>
            <a:noAutofit/>
          </a:bodyPr>
          <a:lstStyle/>
          <a:p>
            <a:pPr marL="0" indent="0">
              <a:buNone/>
            </a:pPr>
            <a:r>
              <a:rPr lang="en-US" sz="5400" b="1" dirty="0"/>
              <a:t>2. Probation Closes</a:t>
            </a:r>
          </a:p>
          <a:p>
            <a:r>
              <a:rPr lang="en-US" sz="4000" dirty="0"/>
              <a:t>When that message has done its work:</a:t>
            </a:r>
          </a:p>
          <a:p>
            <a:pPr lvl="1"/>
            <a:r>
              <a:rPr lang="en-US" sz="3200" dirty="0"/>
              <a:t>No more decisions are being made </a:t>
            </a:r>
          </a:p>
          <a:p>
            <a:pPr lvl="1"/>
            <a:r>
              <a:rPr lang="en-US" sz="3200" dirty="0"/>
              <a:t>Every person has chosen their side </a:t>
            </a:r>
          </a:p>
          <a:p>
            <a:r>
              <a:rPr lang="en-US" sz="4000" i="1" dirty="0"/>
              <a:t>Revelation 15:8</a:t>
            </a:r>
            <a:r>
              <a:rPr lang="en-US" sz="4000" dirty="0"/>
              <a:t> — no one can enter the temple </a:t>
            </a:r>
          </a:p>
          <a:p>
            <a:r>
              <a:rPr lang="en-US" sz="4000" dirty="0"/>
              <a:t>👉This means: </a:t>
            </a:r>
            <a:r>
              <a:rPr lang="en-US" sz="4000" b="1" dirty="0"/>
              <a:t>no intercessor remains</a:t>
            </a:r>
            <a:r>
              <a:rPr lang="en-US" sz="4000" dirty="0"/>
              <a:t> </a:t>
            </a:r>
          </a:p>
        </p:txBody>
      </p:sp>
      <p:pic>
        <p:nvPicPr>
          <p:cNvPr id="3078" name="Picture 6" descr="Coming Soon 10 inch Round Rider - Black and Yellow – planetsignshop.com">
            <a:extLst>
              <a:ext uri="{FF2B5EF4-FFF2-40B4-BE49-F238E27FC236}">
                <a16:creationId xmlns:a16="http://schemas.microsoft.com/office/drawing/2014/main" id="{DF8E571F-983C-49C5-C83E-4A8D655F77C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18412" y="2371241"/>
            <a:ext cx="4267200"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6456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76455-536C-9AB4-AEE0-F6F8D69AA0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016E36-8E2D-38DE-0783-0007B98A1E5B}"/>
              </a:ext>
            </a:extLst>
          </p:cNvPr>
          <p:cNvSpPr>
            <a:spLocks noGrp="1"/>
          </p:cNvSpPr>
          <p:nvPr>
            <p:ph type="title"/>
          </p:nvPr>
        </p:nvSpPr>
        <p:spPr>
          <a:xfrm>
            <a:off x="7770811" y="304800"/>
            <a:ext cx="4114801" cy="2133600"/>
          </a:xfrm>
        </p:spPr>
        <p:txBody>
          <a:bodyPr/>
          <a:lstStyle/>
          <a:p>
            <a:r>
              <a:rPr lang="en-US" sz="5400" dirty="0"/>
              <a:t>Where are we in Prophecy?</a:t>
            </a:r>
          </a:p>
        </p:txBody>
      </p:sp>
      <p:sp>
        <p:nvSpPr>
          <p:cNvPr id="3" name="Content Placeholder 2">
            <a:extLst>
              <a:ext uri="{FF2B5EF4-FFF2-40B4-BE49-F238E27FC236}">
                <a16:creationId xmlns:a16="http://schemas.microsoft.com/office/drawing/2014/main" id="{D6352F56-F845-2A61-EF92-85D153352E9D}"/>
              </a:ext>
            </a:extLst>
          </p:cNvPr>
          <p:cNvSpPr>
            <a:spLocks noGrp="1"/>
          </p:cNvSpPr>
          <p:nvPr>
            <p:ph idx="1"/>
          </p:nvPr>
        </p:nvSpPr>
        <p:spPr>
          <a:xfrm>
            <a:off x="303212" y="304800"/>
            <a:ext cx="7036207" cy="6324600"/>
          </a:xfrm>
          <a:gradFill flip="none" rotWithShape="1">
            <a:gsLst>
              <a:gs pos="0">
                <a:schemeClr val="accent4">
                  <a:lumMod val="75000"/>
                </a:schemeClr>
              </a:gs>
              <a:gs pos="4000">
                <a:schemeClr val="accent5">
                  <a:lumMod val="50000"/>
                </a:schemeClr>
              </a:gs>
              <a:gs pos="100000">
                <a:schemeClr val="bg2">
                  <a:lumMod val="50000"/>
                </a:schemeClr>
              </a:gs>
            </a:gsLst>
            <a:path path="circle">
              <a:fillToRect l="100000" b="100000"/>
            </a:path>
            <a:tileRect t="-100000" r="-100000"/>
          </a:gradFill>
        </p:spPr>
        <p:txBody>
          <a:bodyPr>
            <a:noAutofit/>
          </a:bodyPr>
          <a:lstStyle/>
          <a:p>
            <a:pPr marL="0" indent="0">
              <a:buNone/>
            </a:pPr>
            <a:r>
              <a:rPr lang="en-US" sz="4800" b="1" dirty="0"/>
              <a:t>3. The Wrath of God Falls “Without Mixture”</a:t>
            </a:r>
          </a:p>
          <a:p>
            <a:r>
              <a:rPr lang="en-US" sz="4000" dirty="0"/>
              <a:t>After mercy ends, judgment begins:</a:t>
            </a:r>
          </a:p>
          <a:p>
            <a:pPr lvl="1"/>
            <a:r>
              <a:rPr lang="en-US" sz="3600" i="1" dirty="0"/>
              <a:t>Revelation 15:1</a:t>
            </a:r>
            <a:r>
              <a:rPr lang="en-US" sz="3600" dirty="0"/>
              <a:t> — “the wrath of God” is filled up </a:t>
            </a:r>
          </a:p>
          <a:p>
            <a:pPr lvl="1"/>
            <a:r>
              <a:rPr lang="en-US" sz="3600" i="1" dirty="0"/>
              <a:t>Revelation 14:10</a:t>
            </a:r>
            <a:r>
              <a:rPr lang="en-US" sz="3600" dirty="0"/>
              <a:t> — poured out “without mixture” </a:t>
            </a:r>
          </a:p>
          <a:p>
            <a:r>
              <a:rPr lang="en-US" sz="4000" dirty="0"/>
              <a:t>👉 No more mercy—only justice</a:t>
            </a:r>
          </a:p>
        </p:txBody>
      </p:sp>
      <p:pic>
        <p:nvPicPr>
          <p:cNvPr id="4098" name="Picture 2" descr="The Wrath of God: Why Justice Demands an Angry God - Gordon Conwell">
            <a:extLst>
              <a:ext uri="{FF2B5EF4-FFF2-40B4-BE49-F238E27FC236}">
                <a16:creationId xmlns:a16="http://schemas.microsoft.com/office/drawing/2014/main" id="{93D975E4-352D-DE18-C684-EC80744D47F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020" t="-211" r="1958" b="211"/>
          <a:stretch>
            <a:fillRect/>
          </a:stretch>
        </p:blipFill>
        <p:spPr bwMode="auto">
          <a:xfrm>
            <a:off x="7923212" y="2438400"/>
            <a:ext cx="3962400" cy="4286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1672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4E772-F38A-DCAD-959B-457D72611D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05E2D2-4AF9-3FEB-EB95-D7A19E6EDB1D}"/>
              </a:ext>
            </a:extLst>
          </p:cNvPr>
          <p:cNvSpPr>
            <a:spLocks noGrp="1"/>
          </p:cNvSpPr>
          <p:nvPr>
            <p:ph type="title"/>
          </p:nvPr>
        </p:nvSpPr>
        <p:spPr>
          <a:xfrm>
            <a:off x="7770811" y="304800"/>
            <a:ext cx="4114801" cy="2133600"/>
          </a:xfrm>
        </p:spPr>
        <p:txBody>
          <a:bodyPr/>
          <a:lstStyle/>
          <a:p>
            <a:r>
              <a:rPr lang="en-US" sz="5400" dirty="0"/>
              <a:t>Where are we in Prophecy?</a:t>
            </a:r>
          </a:p>
        </p:txBody>
      </p:sp>
      <p:sp>
        <p:nvSpPr>
          <p:cNvPr id="3" name="Content Placeholder 2">
            <a:extLst>
              <a:ext uri="{FF2B5EF4-FFF2-40B4-BE49-F238E27FC236}">
                <a16:creationId xmlns:a16="http://schemas.microsoft.com/office/drawing/2014/main" id="{05724EA8-CE35-FC51-EECF-2273D3A32730}"/>
              </a:ext>
            </a:extLst>
          </p:cNvPr>
          <p:cNvSpPr>
            <a:spLocks noGrp="1"/>
          </p:cNvSpPr>
          <p:nvPr>
            <p:ph idx="1"/>
          </p:nvPr>
        </p:nvSpPr>
        <p:spPr>
          <a:xfrm>
            <a:off x="303212" y="304800"/>
            <a:ext cx="7036207" cy="6324600"/>
          </a:xfrm>
          <a:gradFill flip="none" rotWithShape="1">
            <a:gsLst>
              <a:gs pos="0">
                <a:schemeClr val="accent4">
                  <a:lumMod val="75000"/>
                </a:schemeClr>
              </a:gs>
              <a:gs pos="4000">
                <a:schemeClr val="accent5">
                  <a:lumMod val="50000"/>
                </a:schemeClr>
              </a:gs>
              <a:gs pos="100000">
                <a:schemeClr val="bg2">
                  <a:lumMod val="50000"/>
                </a:schemeClr>
              </a:gs>
            </a:gsLst>
            <a:path path="circle">
              <a:fillToRect l="100000" b="100000"/>
            </a:path>
            <a:tileRect t="-100000" r="-100000"/>
          </a:gradFill>
        </p:spPr>
        <p:txBody>
          <a:bodyPr>
            <a:noAutofit/>
          </a:bodyPr>
          <a:lstStyle/>
          <a:p>
            <a:pPr marL="0" indent="0">
              <a:buNone/>
            </a:pPr>
            <a:r>
              <a:rPr lang="en-US" sz="4000" b="1" dirty="0"/>
              <a:t>4. The Seven Last Plagues Begin</a:t>
            </a:r>
          </a:p>
          <a:p>
            <a:r>
              <a:rPr lang="en-US" sz="4000" dirty="0"/>
              <a:t>Now Revelation 16 opens:</a:t>
            </a:r>
          </a:p>
          <a:p>
            <a:pPr lvl="1"/>
            <a:r>
              <a:rPr lang="en-US" sz="3600" i="1" dirty="0"/>
              <a:t>Revelation 16:1</a:t>
            </a:r>
            <a:r>
              <a:rPr lang="en-US" sz="3600" dirty="0"/>
              <a:t> — “Go your ways, and pour out…” </a:t>
            </a:r>
          </a:p>
          <a:p>
            <a:r>
              <a:rPr lang="en-US" sz="4000" dirty="0"/>
              <a:t>These plagues are:</a:t>
            </a:r>
          </a:p>
          <a:p>
            <a:pPr lvl="1"/>
            <a:r>
              <a:rPr lang="en-US" sz="3600" dirty="0"/>
              <a:t>Not warnings </a:t>
            </a:r>
          </a:p>
          <a:p>
            <a:pPr lvl="1"/>
            <a:r>
              <a:rPr lang="en-US" sz="3600" dirty="0"/>
              <a:t>Not calls to repentance </a:t>
            </a:r>
          </a:p>
          <a:p>
            <a:r>
              <a:rPr lang="en-US" sz="4000" dirty="0"/>
              <a:t>But the </a:t>
            </a:r>
            <a:r>
              <a:rPr lang="en-US" sz="4000" b="1" dirty="0"/>
              <a:t>execution of final judgment</a:t>
            </a:r>
            <a:endParaRPr lang="en-US" sz="4000" dirty="0"/>
          </a:p>
        </p:txBody>
      </p:sp>
      <p:pic>
        <p:nvPicPr>
          <p:cNvPr id="5122" name="Picture 2" descr="A Trivial Devotion: Timeless Songs (Revelation 15:2-4)">
            <a:extLst>
              <a:ext uri="{FF2B5EF4-FFF2-40B4-BE49-F238E27FC236}">
                <a16:creationId xmlns:a16="http://schemas.microsoft.com/office/drawing/2014/main" id="{9467ED1C-0E12-83EB-99FF-298D639D5EA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8890" t="4929" r="14814" b="17606"/>
          <a:stretch>
            <a:fillRect/>
          </a:stretch>
        </p:blipFill>
        <p:spPr bwMode="auto">
          <a:xfrm>
            <a:off x="7923211" y="2376791"/>
            <a:ext cx="3810000"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8167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820FD-673C-2702-0317-2AFB847BA9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1C0EF1-6253-32CF-80A2-3D1ACFB8440A}"/>
              </a:ext>
            </a:extLst>
          </p:cNvPr>
          <p:cNvSpPr>
            <a:spLocks noGrp="1"/>
          </p:cNvSpPr>
          <p:nvPr>
            <p:ph type="title"/>
          </p:nvPr>
        </p:nvSpPr>
        <p:spPr>
          <a:xfrm>
            <a:off x="7770811" y="304800"/>
            <a:ext cx="4114801" cy="2133600"/>
          </a:xfrm>
        </p:spPr>
        <p:txBody>
          <a:bodyPr/>
          <a:lstStyle/>
          <a:p>
            <a:r>
              <a:rPr lang="en-US" sz="5400" dirty="0"/>
              <a:t>Where are we in Prophecy?</a:t>
            </a:r>
          </a:p>
        </p:txBody>
      </p:sp>
      <p:sp>
        <p:nvSpPr>
          <p:cNvPr id="3" name="Content Placeholder 2">
            <a:extLst>
              <a:ext uri="{FF2B5EF4-FFF2-40B4-BE49-F238E27FC236}">
                <a16:creationId xmlns:a16="http://schemas.microsoft.com/office/drawing/2014/main" id="{064FC9A5-8049-C2B0-C245-9A096BC5D83F}"/>
              </a:ext>
            </a:extLst>
          </p:cNvPr>
          <p:cNvSpPr>
            <a:spLocks noGrp="1"/>
          </p:cNvSpPr>
          <p:nvPr>
            <p:ph idx="1"/>
          </p:nvPr>
        </p:nvSpPr>
        <p:spPr>
          <a:xfrm>
            <a:off x="303212" y="304800"/>
            <a:ext cx="7036207" cy="6324600"/>
          </a:xfrm>
          <a:gradFill flip="none" rotWithShape="1">
            <a:gsLst>
              <a:gs pos="0">
                <a:schemeClr val="accent4">
                  <a:lumMod val="75000"/>
                </a:schemeClr>
              </a:gs>
              <a:gs pos="4000">
                <a:schemeClr val="accent5">
                  <a:lumMod val="50000"/>
                </a:schemeClr>
              </a:gs>
              <a:gs pos="100000">
                <a:schemeClr val="bg2">
                  <a:lumMod val="50000"/>
                </a:schemeClr>
              </a:gs>
            </a:gsLst>
            <a:path path="circle">
              <a:fillToRect l="100000" b="100000"/>
            </a:path>
            <a:tileRect t="-100000" r="-100000"/>
          </a:gradFill>
        </p:spPr>
        <p:txBody>
          <a:bodyPr>
            <a:noAutofit/>
          </a:bodyPr>
          <a:lstStyle/>
          <a:p>
            <a:pPr marL="0" indent="0">
              <a:buNone/>
            </a:pPr>
            <a:r>
              <a:rPr lang="en-US" sz="4800" b="1" dirty="0"/>
              <a:t>5. God’s People Are Safe</a:t>
            </a:r>
          </a:p>
          <a:p>
            <a:r>
              <a:rPr lang="en-US" sz="4800" dirty="0"/>
              <a:t>Even in this time:</a:t>
            </a:r>
          </a:p>
          <a:p>
            <a:r>
              <a:rPr lang="en-US" sz="4800" i="1" dirty="0"/>
              <a:t>Psalm 91:9–10</a:t>
            </a:r>
            <a:r>
              <a:rPr lang="en-US" sz="4800" dirty="0"/>
              <a:t> — “no plague shall come nigh thy dwelling” </a:t>
            </a:r>
          </a:p>
          <a:p>
            <a:r>
              <a:rPr lang="en-US" sz="4800" dirty="0"/>
              <a:t>They are not spared </a:t>
            </a:r>
            <a:r>
              <a:rPr lang="en-US" sz="4800" i="1" dirty="0"/>
              <a:t>from the world</a:t>
            </a:r>
            <a:r>
              <a:rPr lang="en-US" sz="4800" dirty="0"/>
              <a:t>, but </a:t>
            </a:r>
            <a:r>
              <a:rPr lang="en-US" sz="4800" b="1" dirty="0"/>
              <a:t>protected in it</a:t>
            </a:r>
            <a:endParaRPr lang="en-US" sz="4800" dirty="0"/>
          </a:p>
        </p:txBody>
      </p:sp>
      <p:pic>
        <p:nvPicPr>
          <p:cNvPr id="6148" name="Picture 4" descr="Chapter 14 – REVELATION 16 – 7 Bowls of Wrath – 7 Plagues | alsowritten -  Robin Jones' Blog">
            <a:extLst>
              <a:ext uri="{FF2B5EF4-FFF2-40B4-BE49-F238E27FC236}">
                <a16:creationId xmlns:a16="http://schemas.microsoft.com/office/drawing/2014/main" id="{5C7FDAFE-3D9F-B3E2-B3B3-1B611B41F98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912" t="246" r="1333" b="-246"/>
          <a:stretch>
            <a:fillRect/>
          </a:stretch>
        </p:blipFill>
        <p:spPr bwMode="auto">
          <a:xfrm>
            <a:off x="7770811" y="2667000"/>
            <a:ext cx="4228433" cy="396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9015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5F92F-6C88-618B-F264-3BDF299046C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B709B92-0FC5-2A01-A18F-E5305E99FF72}"/>
              </a:ext>
            </a:extLst>
          </p:cNvPr>
          <p:cNvSpPr>
            <a:spLocks noGrp="1"/>
          </p:cNvSpPr>
          <p:nvPr>
            <p:ph type="title"/>
          </p:nvPr>
        </p:nvSpPr>
        <p:spPr>
          <a:xfrm>
            <a:off x="884487" y="381000"/>
            <a:ext cx="10360501" cy="3200400"/>
          </a:xfrm>
        </p:spPr>
        <p:txBody>
          <a:bodyPr>
            <a:noAutofit/>
          </a:bodyPr>
          <a:lstStyle/>
          <a:p>
            <a:pPr lvl="0"/>
            <a:r>
              <a:rPr lang="en-US" sz="4800" dirty="0"/>
              <a:t>1. When the Third Angel’s Message shall have done its work, what voice will then be heard from the heavenly temple? </a:t>
            </a:r>
          </a:p>
        </p:txBody>
      </p:sp>
      <p:pic>
        <p:nvPicPr>
          <p:cNvPr id="2052" name="Picture 4" descr="213,000+ Question Mark Stock Photos, Pictures &amp; Royalty-Free ...">
            <a:extLst>
              <a:ext uri="{FF2B5EF4-FFF2-40B4-BE49-F238E27FC236}">
                <a16:creationId xmlns:a16="http://schemas.microsoft.com/office/drawing/2014/main" id="{6A2C8438-27C4-90F6-721E-7D4A4F9BC7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24D6723-18B5-B2EA-7096-7DF6AC470CCD}"/>
              </a:ext>
            </a:extLst>
          </p:cNvPr>
          <p:cNvSpPr txBox="1"/>
          <p:nvPr/>
        </p:nvSpPr>
        <p:spPr>
          <a:xfrm>
            <a:off x="913703" y="3733800"/>
            <a:ext cx="6781125" cy="923330"/>
          </a:xfrm>
          <a:prstGeom prst="rect">
            <a:avLst/>
          </a:prstGeom>
          <a:noFill/>
        </p:spPr>
        <p:txBody>
          <a:bodyPr wrap="square" rtlCol="0">
            <a:spAutoFit/>
          </a:bodyPr>
          <a:lstStyle/>
          <a:p>
            <a:pPr>
              <a:lnSpc>
                <a:spcPct val="90000"/>
              </a:lnSpc>
            </a:pPr>
            <a:r>
              <a:rPr lang="en-US" sz="6000" i="1" dirty="0"/>
              <a:t>Revelation 16:1</a:t>
            </a:r>
            <a:endParaRPr lang="en-US" sz="16600" dirty="0"/>
          </a:p>
        </p:txBody>
      </p:sp>
    </p:spTree>
    <p:extLst>
      <p:ext uri="{BB962C8B-B14F-4D97-AF65-F5344CB8AC3E}">
        <p14:creationId xmlns:p14="http://schemas.microsoft.com/office/powerpoint/2010/main" val="2042735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93C0D-017E-4509-5B41-EB76B5DF696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A4A5A45-BD52-825A-9803-8E81DFF90D2B}"/>
              </a:ext>
            </a:extLst>
          </p:cNvPr>
          <p:cNvSpPr>
            <a:spLocks noGrp="1"/>
          </p:cNvSpPr>
          <p:nvPr>
            <p:ph type="body" sz="half" idx="2"/>
          </p:nvPr>
        </p:nvSpPr>
        <p:spPr>
          <a:xfrm>
            <a:off x="7759699" y="1828800"/>
            <a:ext cx="4114800" cy="4495801"/>
          </a:xfrm>
        </p:spPr>
        <p:txBody>
          <a:bodyPr>
            <a:noAutofit/>
          </a:bodyPr>
          <a:lstStyle/>
          <a:p>
            <a:r>
              <a:rPr lang="en-US" sz="3600" b="1" dirty="0"/>
              <a:t>16 </a:t>
            </a:r>
            <a:r>
              <a:rPr lang="en-US" sz="3600" dirty="0"/>
              <a:t>And I heard a great voice out of the temple saying to the seven angels, Go your ways, and pour out the vials of the wrath of God upon the earth.</a:t>
            </a:r>
            <a:endParaRPr lang="en-US" sz="8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DB32ECA8-57D0-C8AA-D5F5-2FF3C007AD2F}"/>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16:1</a:t>
            </a:r>
            <a:endParaRPr lang="en-US" sz="8000" dirty="0"/>
          </a:p>
        </p:txBody>
      </p:sp>
      <p:pic>
        <p:nvPicPr>
          <p:cNvPr id="7170" name="Picture 2" descr="What does Revelation 16:1 mean? | Bible Art">
            <a:extLst>
              <a:ext uri="{FF2B5EF4-FFF2-40B4-BE49-F238E27FC236}">
                <a16:creationId xmlns:a16="http://schemas.microsoft.com/office/drawing/2014/main" id="{9DE3B7E9-5257-9A8D-859C-DA914654AB8D}"/>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4381" b="4839"/>
          <a:stretch>
            <a:fillRect/>
          </a:stretch>
        </p:blipFill>
        <p:spPr bwMode="auto">
          <a:xfrm>
            <a:off x="227012" y="196174"/>
            <a:ext cx="7086600" cy="6433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8399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896E8-F526-906F-92DF-297B49EC1947}"/>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A241F06-549B-863F-4633-445841D3B244}"/>
              </a:ext>
            </a:extLst>
          </p:cNvPr>
          <p:cNvSpPr>
            <a:spLocks noGrp="1"/>
          </p:cNvSpPr>
          <p:nvPr>
            <p:ph type="title"/>
          </p:nvPr>
        </p:nvSpPr>
        <p:spPr>
          <a:xfrm>
            <a:off x="884487" y="381000"/>
            <a:ext cx="10360501" cy="2133600"/>
          </a:xfrm>
        </p:spPr>
        <p:txBody>
          <a:bodyPr>
            <a:noAutofit/>
          </a:bodyPr>
          <a:lstStyle/>
          <a:p>
            <a:pPr lvl="0"/>
            <a:r>
              <a:rPr lang="en-US" sz="5400" dirty="0"/>
              <a:t>2. In addition to all these plagues, what awful famine will be upon men?</a:t>
            </a:r>
            <a:endParaRPr lang="en-US" sz="7200" dirty="0"/>
          </a:p>
        </p:txBody>
      </p:sp>
      <p:pic>
        <p:nvPicPr>
          <p:cNvPr id="2052" name="Picture 4" descr="213,000+ Question Mark Stock Photos, Pictures &amp; Royalty-Free ...">
            <a:extLst>
              <a:ext uri="{FF2B5EF4-FFF2-40B4-BE49-F238E27FC236}">
                <a16:creationId xmlns:a16="http://schemas.microsoft.com/office/drawing/2014/main" id="{55BD2C16-65F6-2BD5-F69D-C4E6E4D6B6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D8E0941-A6AA-8F6A-A62E-AD9D5D24FDBB}"/>
              </a:ext>
            </a:extLst>
          </p:cNvPr>
          <p:cNvSpPr txBox="1"/>
          <p:nvPr/>
        </p:nvSpPr>
        <p:spPr>
          <a:xfrm>
            <a:off x="884487" y="3048000"/>
            <a:ext cx="6781125" cy="923330"/>
          </a:xfrm>
          <a:prstGeom prst="rect">
            <a:avLst/>
          </a:prstGeom>
          <a:noFill/>
        </p:spPr>
        <p:txBody>
          <a:bodyPr wrap="square" rtlCol="0">
            <a:spAutoFit/>
          </a:bodyPr>
          <a:lstStyle/>
          <a:p>
            <a:pPr>
              <a:lnSpc>
                <a:spcPct val="90000"/>
              </a:lnSpc>
            </a:pPr>
            <a:r>
              <a:rPr lang="en-US" sz="6000" i="1" dirty="0"/>
              <a:t>Amos 8:11, 12</a:t>
            </a:r>
            <a:endParaRPr lang="en-US" sz="71400" dirty="0"/>
          </a:p>
        </p:txBody>
      </p:sp>
    </p:spTree>
    <p:extLst>
      <p:ext uri="{BB962C8B-B14F-4D97-AF65-F5344CB8AC3E}">
        <p14:creationId xmlns:p14="http://schemas.microsoft.com/office/powerpoint/2010/main" val="2485889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33" t="7330" r="-163" b="8854"/>
          <a:stretch>
            <a:fillRect/>
          </a:stretch>
        </p:blipFill>
        <p:spPr bwMode="auto">
          <a:xfrm>
            <a:off x="-77788" y="0"/>
            <a:ext cx="12266613"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74812" y="4191000"/>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1E595-0545-007A-2C5E-071E47D8D44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E258E4A-ABF3-2312-22AC-4B618CEDA7B9}"/>
              </a:ext>
            </a:extLst>
          </p:cNvPr>
          <p:cNvSpPr>
            <a:spLocks noGrp="1"/>
          </p:cNvSpPr>
          <p:nvPr>
            <p:ph type="body" sz="half" idx="2"/>
          </p:nvPr>
        </p:nvSpPr>
        <p:spPr>
          <a:xfrm>
            <a:off x="7759699" y="1828800"/>
            <a:ext cx="4114800" cy="4495801"/>
          </a:xfrm>
        </p:spPr>
        <p:txBody>
          <a:bodyPr>
            <a:noAutofit/>
          </a:bodyPr>
          <a:lstStyle/>
          <a:p>
            <a:r>
              <a:rPr lang="en-US" sz="3400" b="1" baseline="30000" dirty="0"/>
              <a:t>11 </a:t>
            </a:r>
            <a:r>
              <a:rPr lang="en-US" sz="3400" dirty="0"/>
              <a:t>Behold, the days come, saith the Lord </a:t>
            </a:r>
            <a:r>
              <a:rPr lang="en-US" sz="3400" cap="small" dirty="0"/>
              <a:t>God</a:t>
            </a:r>
            <a:r>
              <a:rPr lang="en-US" sz="3400" dirty="0"/>
              <a:t>, that I will send a famine in the land, not a famine of bread, nor a thirst for water, but of hearing the words of the </a:t>
            </a:r>
            <a:r>
              <a:rPr lang="en-US" sz="3400" cap="small" dirty="0"/>
              <a:t>Lord</a:t>
            </a:r>
            <a:r>
              <a:rPr lang="en-US" sz="3400" dirty="0"/>
              <a:t>:</a:t>
            </a:r>
            <a:endParaRPr lang="en-US" sz="3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B60061D3-CBAF-B5DD-8715-E237C655709F}"/>
              </a:ext>
            </a:extLst>
          </p:cNvPr>
          <p:cNvSpPr>
            <a:spLocks noGrp="1"/>
          </p:cNvSpPr>
          <p:nvPr>
            <p:ph type="title"/>
          </p:nvPr>
        </p:nvSpPr>
        <p:spPr>
          <a:xfrm>
            <a:off x="7770812" y="228600"/>
            <a:ext cx="4114800" cy="1422400"/>
          </a:xfrm>
        </p:spPr>
        <p:txBody>
          <a:bodyPr/>
          <a:lstStyle/>
          <a:p>
            <a:r>
              <a:rPr lang="en-US" sz="4800" dirty="0"/>
              <a:t>Amos </a:t>
            </a:r>
            <a:br>
              <a:rPr lang="en-US" sz="4800" dirty="0"/>
            </a:br>
            <a:r>
              <a:rPr lang="en-US" sz="4400" dirty="0"/>
              <a:t>8:11-12</a:t>
            </a:r>
            <a:endParaRPr lang="en-US" sz="8000" dirty="0"/>
          </a:p>
        </p:txBody>
      </p:sp>
      <p:pic>
        <p:nvPicPr>
          <p:cNvPr id="8194" name="Picture 2" descr="Famines in the Bible - Dawn Mann Sanders">
            <a:extLst>
              <a:ext uri="{FF2B5EF4-FFF2-40B4-BE49-F238E27FC236}">
                <a16:creationId xmlns:a16="http://schemas.microsoft.com/office/drawing/2014/main" id="{264501B6-2B35-8E15-1834-56C1160D1AB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056" r="14235"/>
          <a:stretch>
            <a:fillRect/>
          </a:stretch>
        </p:blipFill>
        <p:spPr bwMode="auto">
          <a:xfrm>
            <a:off x="291896" y="228600"/>
            <a:ext cx="7021715" cy="6438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6784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78CB7-2B13-C3D2-B916-55B2A60271A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9546798-D347-1F02-2082-396DEB21ABB8}"/>
              </a:ext>
            </a:extLst>
          </p:cNvPr>
          <p:cNvSpPr>
            <a:spLocks noGrp="1"/>
          </p:cNvSpPr>
          <p:nvPr>
            <p:ph type="body" sz="half" idx="2"/>
          </p:nvPr>
        </p:nvSpPr>
        <p:spPr>
          <a:xfrm>
            <a:off x="7759699" y="1828800"/>
            <a:ext cx="4114800" cy="4495801"/>
          </a:xfrm>
        </p:spPr>
        <p:txBody>
          <a:bodyPr>
            <a:noAutofit/>
          </a:bodyPr>
          <a:lstStyle/>
          <a:p>
            <a:r>
              <a:rPr lang="en-US" sz="3600" b="1" baseline="30000" dirty="0"/>
              <a:t>12 </a:t>
            </a:r>
            <a:r>
              <a:rPr lang="en-US" sz="3600" dirty="0"/>
              <a:t>And they shall wander from sea to sea, and from the north even to the east, they shall run to and </a:t>
            </a:r>
            <a:r>
              <a:rPr lang="en-US" sz="3600" dirty="0" err="1"/>
              <a:t>fro</a:t>
            </a:r>
            <a:r>
              <a:rPr lang="en-US" sz="3600" dirty="0"/>
              <a:t> to seek the word of the </a:t>
            </a:r>
            <a:r>
              <a:rPr lang="en-US" sz="3600" cap="small" dirty="0"/>
              <a:t>Lord</a:t>
            </a:r>
            <a:r>
              <a:rPr lang="en-US" sz="3600" dirty="0"/>
              <a:t>, and shall not find it.</a:t>
            </a:r>
            <a:endParaRPr lang="en-US" sz="287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853806B6-6705-F1B2-02D2-57A2F594E1D0}"/>
              </a:ext>
            </a:extLst>
          </p:cNvPr>
          <p:cNvSpPr>
            <a:spLocks noGrp="1"/>
          </p:cNvSpPr>
          <p:nvPr>
            <p:ph type="title"/>
          </p:nvPr>
        </p:nvSpPr>
        <p:spPr>
          <a:xfrm>
            <a:off x="7770812" y="228600"/>
            <a:ext cx="4114800" cy="1422400"/>
          </a:xfrm>
        </p:spPr>
        <p:txBody>
          <a:bodyPr/>
          <a:lstStyle/>
          <a:p>
            <a:r>
              <a:rPr lang="en-US" sz="6000" dirty="0"/>
              <a:t>Amos </a:t>
            </a:r>
            <a:br>
              <a:rPr lang="en-US" sz="6000" dirty="0"/>
            </a:br>
            <a:r>
              <a:rPr lang="en-US" sz="5400" dirty="0"/>
              <a:t>8:11-12</a:t>
            </a:r>
            <a:endParaRPr lang="en-US" sz="9600" dirty="0"/>
          </a:p>
        </p:txBody>
      </p:sp>
      <p:pic>
        <p:nvPicPr>
          <p:cNvPr id="5" name="Content Placeholder 4">
            <a:extLst>
              <a:ext uri="{FF2B5EF4-FFF2-40B4-BE49-F238E27FC236}">
                <a16:creationId xmlns:a16="http://schemas.microsoft.com/office/drawing/2014/main" id="{620C5932-78C1-41EF-485E-7139BA398F5F}"/>
              </a:ext>
            </a:extLst>
          </p:cNvPr>
          <p:cNvPicPr>
            <a:picLocks noGrp="1" noChangeAspect="1"/>
          </p:cNvPicPr>
          <p:nvPr>
            <p:ph idx="1"/>
          </p:nvPr>
        </p:nvPicPr>
        <p:blipFill>
          <a:blip r:embed="rId2"/>
          <a:srcRect l="21135" r="5471"/>
          <a:stretch>
            <a:fillRect/>
          </a:stretch>
        </p:blipFill>
        <p:spPr>
          <a:xfrm>
            <a:off x="150813" y="207523"/>
            <a:ext cx="7239000" cy="6498077"/>
          </a:xfrm>
          <a:prstGeom prst="rect">
            <a:avLst/>
          </a:prstGeom>
        </p:spPr>
      </p:pic>
    </p:spTree>
    <p:extLst>
      <p:ext uri="{BB962C8B-B14F-4D97-AF65-F5344CB8AC3E}">
        <p14:creationId xmlns:p14="http://schemas.microsoft.com/office/powerpoint/2010/main" val="1395042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4FA9E-8628-D537-03A3-E75EF328899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E73AA93-B3E7-0C38-584B-1D37BCF583EE}"/>
              </a:ext>
            </a:extLst>
          </p:cNvPr>
          <p:cNvSpPr>
            <a:spLocks noGrp="1"/>
          </p:cNvSpPr>
          <p:nvPr>
            <p:ph type="body" sz="half" idx="2"/>
          </p:nvPr>
        </p:nvSpPr>
        <p:spPr>
          <a:xfrm>
            <a:off x="7759699" y="1447801"/>
            <a:ext cx="4114800" cy="4953000"/>
          </a:xfrm>
        </p:spPr>
        <p:txBody>
          <a:bodyPr>
            <a:noAutofit/>
          </a:bodyPr>
          <a:lstStyle/>
          <a:p>
            <a:r>
              <a:rPr lang="en-US" sz="3400" b="1" baseline="30000" dirty="0"/>
              <a:t>24 </a:t>
            </a:r>
            <a:r>
              <a:rPr lang="en-US" sz="3400" dirty="0"/>
              <a:t>Because I have called, and ye refused; I have stretched out my hand, and no man regarded;</a:t>
            </a:r>
          </a:p>
          <a:p>
            <a:r>
              <a:rPr lang="en-US" sz="3400" b="1" baseline="30000" dirty="0"/>
              <a:t>25 </a:t>
            </a:r>
            <a:r>
              <a:rPr lang="en-US" sz="3400" dirty="0"/>
              <a:t>But ye have set at nought all my counsel, and would none of my reproof:</a:t>
            </a:r>
          </a:p>
        </p:txBody>
      </p:sp>
      <p:sp>
        <p:nvSpPr>
          <p:cNvPr id="6" name="Title 1">
            <a:extLst>
              <a:ext uri="{FF2B5EF4-FFF2-40B4-BE49-F238E27FC236}">
                <a16:creationId xmlns:a16="http://schemas.microsoft.com/office/drawing/2014/main" id="{AC14C54E-D626-BFE3-0C6F-50915966C428}"/>
              </a:ext>
            </a:extLst>
          </p:cNvPr>
          <p:cNvSpPr>
            <a:spLocks noGrp="1"/>
          </p:cNvSpPr>
          <p:nvPr>
            <p:ph type="title"/>
          </p:nvPr>
        </p:nvSpPr>
        <p:spPr>
          <a:xfrm>
            <a:off x="7770812" y="228600"/>
            <a:ext cx="4114800" cy="1219200"/>
          </a:xfrm>
        </p:spPr>
        <p:txBody>
          <a:bodyPr/>
          <a:lstStyle/>
          <a:p>
            <a:r>
              <a:rPr lang="en-US" sz="5400" dirty="0"/>
              <a:t>Proverbs </a:t>
            </a:r>
            <a:br>
              <a:rPr lang="en-US" sz="5400" dirty="0"/>
            </a:br>
            <a:r>
              <a:rPr lang="en-US" sz="4800" dirty="0"/>
              <a:t>1:24-28</a:t>
            </a:r>
            <a:endParaRPr lang="en-US" sz="8800" dirty="0"/>
          </a:p>
        </p:txBody>
      </p:sp>
      <p:pic>
        <p:nvPicPr>
          <p:cNvPr id="10242" name="Picture 2" descr="Today's #Reflection By Rev. Fr. Julius Olaitan Stretch out your hand Dear  friends in Christ, human arms are often more useful, when they are stretched  out, either to give or to receive.">
            <a:extLst>
              <a:ext uri="{FF2B5EF4-FFF2-40B4-BE49-F238E27FC236}">
                <a16:creationId xmlns:a16="http://schemas.microsoft.com/office/drawing/2014/main" id="{3AA4B231-ECAD-141D-BE82-4F9FCFD87D3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1295400"/>
            <a:ext cx="7553839"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4469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1D850C-64A5-484A-8AFA-0ACFB8054C5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36AD545-2719-114C-CCD5-AF7942108D74}"/>
              </a:ext>
            </a:extLst>
          </p:cNvPr>
          <p:cNvSpPr>
            <a:spLocks noGrp="1"/>
          </p:cNvSpPr>
          <p:nvPr>
            <p:ph type="body" sz="half" idx="2"/>
          </p:nvPr>
        </p:nvSpPr>
        <p:spPr>
          <a:xfrm>
            <a:off x="7759699" y="1447801"/>
            <a:ext cx="4114800" cy="4953000"/>
          </a:xfrm>
        </p:spPr>
        <p:txBody>
          <a:bodyPr>
            <a:noAutofit/>
          </a:bodyPr>
          <a:lstStyle/>
          <a:p>
            <a:r>
              <a:rPr lang="en-US" sz="3200" b="1" baseline="30000" dirty="0"/>
              <a:t>26 </a:t>
            </a:r>
            <a:r>
              <a:rPr lang="en-US" sz="3200" dirty="0"/>
              <a:t>I also will laugh at your calamity; I will mock when your fear cometh;</a:t>
            </a:r>
          </a:p>
          <a:p>
            <a:r>
              <a:rPr lang="en-US" sz="3200" b="1" baseline="30000" dirty="0"/>
              <a:t>27 </a:t>
            </a:r>
            <a:r>
              <a:rPr lang="en-US" sz="3200" dirty="0"/>
              <a:t>When your fear cometh as desolation, and your destruction cometh as a whirlwind; when distress and anguish cometh upon you.</a:t>
            </a:r>
          </a:p>
        </p:txBody>
      </p:sp>
      <p:sp>
        <p:nvSpPr>
          <p:cNvPr id="6" name="Title 1">
            <a:extLst>
              <a:ext uri="{FF2B5EF4-FFF2-40B4-BE49-F238E27FC236}">
                <a16:creationId xmlns:a16="http://schemas.microsoft.com/office/drawing/2014/main" id="{E38E470F-B536-A630-03FD-C4A73D82A1D0}"/>
              </a:ext>
            </a:extLst>
          </p:cNvPr>
          <p:cNvSpPr>
            <a:spLocks noGrp="1"/>
          </p:cNvSpPr>
          <p:nvPr>
            <p:ph type="title"/>
          </p:nvPr>
        </p:nvSpPr>
        <p:spPr>
          <a:xfrm>
            <a:off x="7770812" y="228600"/>
            <a:ext cx="4114800" cy="1219200"/>
          </a:xfrm>
        </p:spPr>
        <p:txBody>
          <a:bodyPr/>
          <a:lstStyle/>
          <a:p>
            <a:r>
              <a:rPr lang="en-US" sz="4800" dirty="0"/>
              <a:t>Proverbs </a:t>
            </a:r>
            <a:br>
              <a:rPr lang="en-US" sz="4800" dirty="0"/>
            </a:br>
            <a:r>
              <a:rPr lang="en-US" sz="4400" dirty="0"/>
              <a:t>1:24-28</a:t>
            </a:r>
            <a:endParaRPr lang="en-US" sz="8000" dirty="0"/>
          </a:p>
        </p:txBody>
      </p:sp>
      <p:pic>
        <p:nvPicPr>
          <p:cNvPr id="11266" name="Picture 2" descr="God Was Not in the Whirlwind | Sojourners">
            <a:extLst>
              <a:ext uri="{FF2B5EF4-FFF2-40B4-BE49-F238E27FC236}">
                <a16:creationId xmlns:a16="http://schemas.microsoft.com/office/drawing/2014/main" id="{21A759F9-CD49-B694-FB0A-8FBB4E739759}"/>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6131" r="20484"/>
          <a:stretch>
            <a:fillRect/>
          </a:stretch>
        </p:blipFill>
        <p:spPr bwMode="auto">
          <a:xfrm>
            <a:off x="379413" y="251298"/>
            <a:ext cx="6934200" cy="63781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8302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5B31E-33AA-C6C7-FA0B-4BF2899C011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55D0E7C-C706-140B-3820-1BE555A4BA2F}"/>
              </a:ext>
            </a:extLst>
          </p:cNvPr>
          <p:cNvSpPr>
            <a:spLocks noGrp="1"/>
          </p:cNvSpPr>
          <p:nvPr>
            <p:ph type="body" sz="half" idx="2"/>
          </p:nvPr>
        </p:nvSpPr>
        <p:spPr>
          <a:xfrm>
            <a:off x="7759699" y="1981201"/>
            <a:ext cx="4114800" cy="4419600"/>
          </a:xfrm>
        </p:spPr>
        <p:txBody>
          <a:bodyPr>
            <a:noAutofit/>
          </a:bodyPr>
          <a:lstStyle/>
          <a:p>
            <a:r>
              <a:rPr lang="en-US" sz="4000" b="1" baseline="30000" dirty="0"/>
              <a:t>28 </a:t>
            </a:r>
            <a:r>
              <a:rPr lang="en-US" sz="4000" dirty="0"/>
              <a:t>Then shall they call upon me, but I will not answer; they shall seek me early, but they shall not find me:</a:t>
            </a:r>
            <a:endParaRPr lang="en-US" sz="5400" dirty="0"/>
          </a:p>
        </p:txBody>
      </p:sp>
      <p:sp>
        <p:nvSpPr>
          <p:cNvPr id="6" name="Title 1">
            <a:extLst>
              <a:ext uri="{FF2B5EF4-FFF2-40B4-BE49-F238E27FC236}">
                <a16:creationId xmlns:a16="http://schemas.microsoft.com/office/drawing/2014/main" id="{CF20F47E-BBC7-B3D6-2EF7-0A40308112D0}"/>
              </a:ext>
            </a:extLst>
          </p:cNvPr>
          <p:cNvSpPr>
            <a:spLocks noGrp="1"/>
          </p:cNvSpPr>
          <p:nvPr>
            <p:ph type="title"/>
          </p:nvPr>
        </p:nvSpPr>
        <p:spPr>
          <a:xfrm>
            <a:off x="7770812" y="228600"/>
            <a:ext cx="4114800" cy="1600200"/>
          </a:xfrm>
        </p:spPr>
        <p:txBody>
          <a:bodyPr/>
          <a:lstStyle/>
          <a:p>
            <a:r>
              <a:rPr lang="en-US" sz="6000" dirty="0"/>
              <a:t>Proverbs </a:t>
            </a:r>
            <a:br>
              <a:rPr lang="en-US" sz="6000" dirty="0"/>
            </a:br>
            <a:r>
              <a:rPr lang="en-US" sz="5400" dirty="0"/>
              <a:t>1:24-28</a:t>
            </a:r>
            <a:endParaRPr lang="en-US" sz="9600" dirty="0"/>
          </a:p>
        </p:txBody>
      </p:sp>
      <p:pic>
        <p:nvPicPr>
          <p:cNvPr id="12290" name="Picture 2" descr="How to Respond When &quot;No&quot; is the Answer">
            <a:extLst>
              <a:ext uri="{FF2B5EF4-FFF2-40B4-BE49-F238E27FC236}">
                <a16:creationId xmlns:a16="http://schemas.microsoft.com/office/drawing/2014/main" id="{A6BDE29C-7113-1140-2B52-63E8B5482B09}"/>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8141" r="20453"/>
          <a:stretch>
            <a:fillRect/>
          </a:stretch>
        </p:blipFill>
        <p:spPr bwMode="auto">
          <a:xfrm>
            <a:off x="303213" y="228600"/>
            <a:ext cx="7010399" cy="6393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5125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97E19-EE1D-87AB-3317-5502D89A133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CF6141B-C86B-11C9-5051-56C98D2B167E}"/>
              </a:ext>
            </a:extLst>
          </p:cNvPr>
          <p:cNvSpPr>
            <a:spLocks noGrp="1"/>
          </p:cNvSpPr>
          <p:nvPr>
            <p:ph type="body" sz="half" idx="2"/>
          </p:nvPr>
        </p:nvSpPr>
        <p:spPr>
          <a:xfrm>
            <a:off x="7759699" y="1981201"/>
            <a:ext cx="4114800" cy="4419600"/>
          </a:xfrm>
        </p:spPr>
        <p:txBody>
          <a:bodyPr>
            <a:noAutofit/>
          </a:bodyPr>
          <a:lstStyle/>
          <a:p>
            <a:r>
              <a:rPr lang="en-US" sz="3600" b="1" baseline="30000" dirty="0"/>
              <a:t>6 </a:t>
            </a:r>
            <a:r>
              <a:rPr lang="en-US" sz="3600" dirty="0"/>
              <a:t>They shall go with their flocks and with their herds to seek the </a:t>
            </a:r>
            <a:r>
              <a:rPr lang="en-US" sz="3600" cap="small" dirty="0"/>
              <a:t>Lord</a:t>
            </a:r>
            <a:r>
              <a:rPr lang="en-US" sz="3600" dirty="0"/>
              <a:t>; but they shall not find him; he hath withdrawn himself from them.</a:t>
            </a:r>
            <a:endParaRPr lang="en-US" sz="8000" dirty="0"/>
          </a:p>
        </p:txBody>
      </p:sp>
      <p:sp>
        <p:nvSpPr>
          <p:cNvPr id="6" name="Title 1">
            <a:extLst>
              <a:ext uri="{FF2B5EF4-FFF2-40B4-BE49-F238E27FC236}">
                <a16:creationId xmlns:a16="http://schemas.microsoft.com/office/drawing/2014/main" id="{784BE605-538A-C581-83A4-8FB8E3C109F9}"/>
              </a:ext>
            </a:extLst>
          </p:cNvPr>
          <p:cNvSpPr>
            <a:spLocks noGrp="1"/>
          </p:cNvSpPr>
          <p:nvPr>
            <p:ph type="title"/>
          </p:nvPr>
        </p:nvSpPr>
        <p:spPr>
          <a:xfrm>
            <a:off x="7770812" y="228600"/>
            <a:ext cx="4114800" cy="1600200"/>
          </a:xfrm>
        </p:spPr>
        <p:txBody>
          <a:bodyPr/>
          <a:lstStyle/>
          <a:p>
            <a:r>
              <a:rPr lang="en-US" sz="6000" dirty="0"/>
              <a:t>Hosea  </a:t>
            </a:r>
            <a:br>
              <a:rPr lang="en-US" sz="6000" dirty="0"/>
            </a:br>
            <a:r>
              <a:rPr lang="en-US" sz="5400" dirty="0"/>
              <a:t>5:6</a:t>
            </a:r>
            <a:endParaRPr lang="en-US" sz="9600" dirty="0"/>
          </a:p>
        </p:txBody>
      </p:sp>
      <p:pic>
        <p:nvPicPr>
          <p:cNvPr id="13314" name="Picture 2" descr="sheep in storm - High Resolution Wall Art Photo">
            <a:extLst>
              <a:ext uri="{FF2B5EF4-FFF2-40B4-BE49-F238E27FC236}">
                <a16:creationId xmlns:a16="http://schemas.microsoft.com/office/drawing/2014/main" id="{4F462592-AF19-106E-8D1D-DFE9A75F15C6}"/>
              </a:ext>
            </a:extLst>
          </p:cNvPr>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31522" b="8400"/>
          <a:stretch>
            <a:fillRect/>
          </a:stretch>
        </p:blipFill>
        <p:spPr bwMode="auto">
          <a:xfrm>
            <a:off x="314326" y="228600"/>
            <a:ext cx="7086600"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5244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3E044-D1AF-8393-2782-91250A82FC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FC8295-0189-CDCC-EB2F-806EE977106C}"/>
              </a:ext>
            </a:extLst>
          </p:cNvPr>
          <p:cNvSpPr>
            <a:spLocks noGrp="1"/>
          </p:cNvSpPr>
          <p:nvPr>
            <p:ph type="title"/>
          </p:nvPr>
        </p:nvSpPr>
        <p:spPr>
          <a:xfrm>
            <a:off x="7770811" y="304800"/>
            <a:ext cx="4114801" cy="1447800"/>
          </a:xfrm>
        </p:spPr>
        <p:txBody>
          <a:bodyPr/>
          <a:lstStyle/>
          <a:p>
            <a:r>
              <a:rPr lang="en-US" sz="5400" dirty="0"/>
              <a:t>Seeing the Pattern</a:t>
            </a:r>
          </a:p>
        </p:txBody>
      </p:sp>
      <p:sp>
        <p:nvSpPr>
          <p:cNvPr id="3" name="Content Placeholder 2">
            <a:extLst>
              <a:ext uri="{FF2B5EF4-FFF2-40B4-BE49-F238E27FC236}">
                <a16:creationId xmlns:a16="http://schemas.microsoft.com/office/drawing/2014/main" id="{25FEC852-869E-FF3C-EEF8-772A96D85DBE}"/>
              </a:ext>
            </a:extLst>
          </p:cNvPr>
          <p:cNvSpPr>
            <a:spLocks noGrp="1"/>
          </p:cNvSpPr>
          <p:nvPr>
            <p:ph idx="1"/>
          </p:nvPr>
        </p:nvSpPr>
        <p:spPr>
          <a:xfrm>
            <a:off x="303212" y="304800"/>
            <a:ext cx="7036207" cy="6324600"/>
          </a:xfrm>
          <a:gradFill flip="none" rotWithShape="1">
            <a:gsLst>
              <a:gs pos="0">
                <a:schemeClr val="accent4">
                  <a:lumMod val="75000"/>
                </a:schemeClr>
              </a:gs>
              <a:gs pos="4000">
                <a:schemeClr val="accent5">
                  <a:lumMod val="50000"/>
                </a:schemeClr>
              </a:gs>
              <a:gs pos="100000">
                <a:schemeClr val="bg2">
                  <a:lumMod val="50000"/>
                </a:schemeClr>
              </a:gs>
            </a:gsLst>
            <a:path path="circle">
              <a:fillToRect l="100000" b="100000"/>
            </a:path>
            <a:tileRect t="-100000" r="-100000"/>
          </a:gradFill>
        </p:spPr>
        <p:txBody>
          <a:bodyPr>
            <a:noAutofit/>
          </a:bodyPr>
          <a:lstStyle/>
          <a:p>
            <a:pPr marL="0" indent="0">
              <a:buNone/>
            </a:pPr>
            <a:r>
              <a:rPr lang="en-US" sz="4800" b="1" dirty="0"/>
              <a:t>Scripture Shows God’s Word Is Withdrawn When Probation Closes</a:t>
            </a:r>
          </a:p>
          <a:p>
            <a:r>
              <a:rPr lang="en-US" sz="4400" dirty="0"/>
              <a:t>Throughout the Bible, when people </a:t>
            </a:r>
            <a:r>
              <a:rPr lang="en-US" sz="4400" b="1" dirty="0"/>
              <a:t>persistently reject truth</a:t>
            </a:r>
            <a:r>
              <a:rPr lang="en-US" sz="4400" dirty="0"/>
              <a:t>:</a:t>
            </a:r>
          </a:p>
          <a:p>
            <a:pPr lvl="1"/>
            <a:r>
              <a:rPr lang="en-US" sz="4000" dirty="0"/>
              <a:t>God stops sending light </a:t>
            </a:r>
          </a:p>
          <a:p>
            <a:pPr lvl="1"/>
            <a:endParaRPr lang="en-US" sz="1000" dirty="0"/>
          </a:p>
          <a:p>
            <a:pPr marL="274320" lvl="1" indent="0">
              <a:buNone/>
            </a:pPr>
            <a:r>
              <a:rPr lang="en-US" sz="4000" dirty="0"/>
              <a:t>👉  </a:t>
            </a:r>
            <a:r>
              <a:rPr lang="en-US" sz="4000" b="1" dirty="0"/>
              <a:t>rejected truth → 	withdrawn presence</a:t>
            </a:r>
            <a:endParaRPr lang="en-US" sz="4000" dirty="0"/>
          </a:p>
        </p:txBody>
      </p:sp>
      <p:pic>
        <p:nvPicPr>
          <p:cNvPr id="1026" name="Picture 2" descr="When God Begins to Withdraw His Spirit from the Earth | Advent Messenger">
            <a:extLst>
              <a:ext uri="{FF2B5EF4-FFF2-40B4-BE49-F238E27FC236}">
                <a16:creationId xmlns:a16="http://schemas.microsoft.com/office/drawing/2014/main" id="{E5955E28-689E-8745-1E12-EF8AD457CC1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000" t="1494" r="28448" b="4294"/>
          <a:stretch>
            <a:fillRect/>
          </a:stretch>
        </p:blipFill>
        <p:spPr bwMode="auto">
          <a:xfrm>
            <a:off x="7770811" y="1860823"/>
            <a:ext cx="4114800" cy="4692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44956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5C795-3A5E-084B-8ABC-81EAA2059C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68197B-839A-4D11-4507-0EC9B694FED9}"/>
              </a:ext>
            </a:extLst>
          </p:cNvPr>
          <p:cNvSpPr>
            <a:spLocks noGrp="1"/>
          </p:cNvSpPr>
          <p:nvPr>
            <p:ph type="title"/>
          </p:nvPr>
        </p:nvSpPr>
        <p:spPr>
          <a:xfrm>
            <a:off x="7770811" y="304800"/>
            <a:ext cx="4114801" cy="1447800"/>
          </a:xfrm>
        </p:spPr>
        <p:txBody>
          <a:bodyPr/>
          <a:lstStyle/>
          <a:p>
            <a:r>
              <a:rPr lang="en-US" sz="5400" dirty="0"/>
              <a:t>Seeing the Pattern</a:t>
            </a:r>
          </a:p>
        </p:txBody>
      </p:sp>
      <p:sp>
        <p:nvSpPr>
          <p:cNvPr id="3" name="Content Placeholder 2">
            <a:extLst>
              <a:ext uri="{FF2B5EF4-FFF2-40B4-BE49-F238E27FC236}">
                <a16:creationId xmlns:a16="http://schemas.microsoft.com/office/drawing/2014/main" id="{BF693A8A-5EB8-CD47-87B8-F6DCA74147C0}"/>
              </a:ext>
            </a:extLst>
          </p:cNvPr>
          <p:cNvSpPr>
            <a:spLocks noGrp="1"/>
          </p:cNvSpPr>
          <p:nvPr>
            <p:ph idx="1"/>
          </p:nvPr>
        </p:nvSpPr>
        <p:spPr>
          <a:xfrm>
            <a:off x="303212" y="304800"/>
            <a:ext cx="7036207" cy="6324600"/>
          </a:xfrm>
          <a:gradFill flip="none" rotWithShape="1">
            <a:gsLst>
              <a:gs pos="0">
                <a:schemeClr val="accent4">
                  <a:lumMod val="75000"/>
                </a:schemeClr>
              </a:gs>
              <a:gs pos="4000">
                <a:schemeClr val="accent5">
                  <a:lumMod val="50000"/>
                </a:schemeClr>
              </a:gs>
              <a:gs pos="100000">
                <a:schemeClr val="bg2">
                  <a:lumMod val="50000"/>
                </a:schemeClr>
              </a:gs>
            </a:gsLst>
            <a:path path="circle">
              <a:fillToRect l="100000" b="100000"/>
            </a:path>
            <a:tileRect t="-100000" r="-100000"/>
          </a:gradFill>
        </p:spPr>
        <p:txBody>
          <a:bodyPr>
            <a:noAutofit/>
          </a:bodyPr>
          <a:lstStyle/>
          <a:p>
            <a:pPr marL="0" indent="0">
              <a:buNone/>
            </a:pPr>
            <a:r>
              <a:rPr lang="en-US" sz="4800" b="1" dirty="0"/>
              <a:t>Right before the seven plagues:</a:t>
            </a:r>
          </a:p>
          <a:p>
            <a:r>
              <a:rPr lang="en-US" sz="4800" i="1" dirty="0"/>
              <a:t>Revelation 15:8</a:t>
            </a:r>
            <a:r>
              <a:rPr lang="en-US" sz="4800" dirty="0"/>
              <a:t> — “no man was able to enter into the temple” </a:t>
            </a:r>
          </a:p>
          <a:p>
            <a:r>
              <a:rPr lang="en-US" sz="4800" dirty="0"/>
              <a:t>Meaning:</a:t>
            </a:r>
            <a:br>
              <a:rPr lang="en-US" sz="4800" dirty="0"/>
            </a:br>
            <a:r>
              <a:rPr lang="en-US" sz="4400" dirty="0"/>
              <a:t>👉 No intercession</a:t>
            </a:r>
            <a:br>
              <a:rPr lang="en-US" sz="4400" dirty="0"/>
            </a:br>
            <a:r>
              <a:rPr lang="en-US" sz="4400" dirty="0"/>
              <a:t>👉 No access</a:t>
            </a:r>
            <a:br>
              <a:rPr lang="en-US" sz="4400" dirty="0"/>
            </a:br>
            <a:r>
              <a:rPr lang="en-US" sz="4400" dirty="0"/>
              <a:t>👉 No more mediation</a:t>
            </a:r>
            <a:endParaRPr lang="en-US" sz="4800" dirty="0"/>
          </a:p>
        </p:txBody>
      </p:sp>
      <p:pic>
        <p:nvPicPr>
          <p:cNvPr id="2050" name="Picture 2" descr="IS THE HOLY SPIRIT BEING WITHDRAWN FROM THE EARTH??? - YouTube">
            <a:extLst>
              <a:ext uri="{FF2B5EF4-FFF2-40B4-BE49-F238E27FC236}">
                <a16:creationId xmlns:a16="http://schemas.microsoft.com/office/drawing/2014/main" id="{99549AB2-FBF0-D194-1AA5-CCE989FBDBE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138" r="27129"/>
          <a:stretch>
            <a:fillRect/>
          </a:stretch>
        </p:blipFill>
        <p:spPr bwMode="auto">
          <a:xfrm>
            <a:off x="7770811" y="1981200"/>
            <a:ext cx="4191001"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71261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2E0E0-C25A-EF68-4E49-89BE3707DD1F}"/>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3952F569-8F14-DF15-C3AB-A70923AD6B2E}"/>
              </a:ext>
            </a:extLst>
          </p:cNvPr>
          <p:cNvSpPr>
            <a:spLocks noGrp="1"/>
          </p:cNvSpPr>
          <p:nvPr>
            <p:ph type="title"/>
          </p:nvPr>
        </p:nvSpPr>
        <p:spPr>
          <a:xfrm>
            <a:off x="884487" y="381000"/>
            <a:ext cx="10360501" cy="2438400"/>
          </a:xfrm>
        </p:spPr>
        <p:txBody>
          <a:bodyPr>
            <a:noAutofit/>
          </a:bodyPr>
          <a:lstStyle/>
          <a:p>
            <a:pPr lvl="0"/>
            <a:r>
              <a:rPr lang="en-US" sz="6000" dirty="0"/>
              <a:t>3. What will be the first plague? and upon whom will it fall?</a:t>
            </a:r>
            <a:endParaRPr lang="en-US" sz="13800" dirty="0"/>
          </a:p>
        </p:txBody>
      </p:sp>
      <p:pic>
        <p:nvPicPr>
          <p:cNvPr id="2052" name="Picture 4" descr="213,000+ Question Mark Stock Photos, Pictures &amp; Royalty-Free ...">
            <a:extLst>
              <a:ext uri="{FF2B5EF4-FFF2-40B4-BE49-F238E27FC236}">
                <a16:creationId xmlns:a16="http://schemas.microsoft.com/office/drawing/2014/main" id="{0308D12F-353E-0FB7-B470-37896F786C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94D933E-AFF3-5003-0760-E1B57FE574C0}"/>
              </a:ext>
            </a:extLst>
          </p:cNvPr>
          <p:cNvSpPr txBox="1"/>
          <p:nvPr/>
        </p:nvSpPr>
        <p:spPr>
          <a:xfrm>
            <a:off x="884487" y="3048000"/>
            <a:ext cx="6781125" cy="923330"/>
          </a:xfrm>
          <a:prstGeom prst="rect">
            <a:avLst/>
          </a:prstGeom>
          <a:noFill/>
        </p:spPr>
        <p:txBody>
          <a:bodyPr wrap="square" rtlCol="0">
            <a:spAutoFit/>
          </a:bodyPr>
          <a:lstStyle/>
          <a:p>
            <a:pPr>
              <a:lnSpc>
                <a:spcPct val="90000"/>
              </a:lnSpc>
            </a:pPr>
            <a:r>
              <a:rPr lang="en-US" sz="6000" i="1" dirty="0"/>
              <a:t>Revelation 16:2</a:t>
            </a:r>
            <a:endParaRPr lang="en-US" sz="307000" dirty="0"/>
          </a:p>
        </p:txBody>
      </p:sp>
    </p:spTree>
    <p:extLst>
      <p:ext uri="{BB962C8B-B14F-4D97-AF65-F5344CB8AC3E}">
        <p14:creationId xmlns:p14="http://schemas.microsoft.com/office/powerpoint/2010/main" val="22094903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652B3-D442-5664-251B-B49B76987C0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D2F3E45-9C83-8C9D-01D1-DE5B1FAD23F1}"/>
              </a:ext>
            </a:extLst>
          </p:cNvPr>
          <p:cNvSpPr>
            <a:spLocks noGrp="1"/>
          </p:cNvSpPr>
          <p:nvPr>
            <p:ph type="body" sz="half" idx="2"/>
          </p:nvPr>
        </p:nvSpPr>
        <p:spPr>
          <a:xfrm>
            <a:off x="7759699" y="1524000"/>
            <a:ext cx="4114800" cy="4876801"/>
          </a:xfrm>
        </p:spPr>
        <p:txBody>
          <a:bodyPr>
            <a:noAutofit/>
          </a:bodyPr>
          <a:lstStyle/>
          <a:p>
            <a:r>
              <a:rPr lang="en-US" sz="3200" b="1" baseline="30000" dirty="0"/>
              <a:t>2 </a:t>
            </a:r>
            <a:r>
              <a:rPr lang="en-US" sz="3200" dirty="0"/>
              <a:t>And the first went, and poured out his vial upon the earth; and there fell a noisome and grievous sore upon the men which had the mark of the beast, and upon them which worshipped his image.</a:t>
            </a:r>
          </a:p>
        </p:txBody>
      </p:sp>
      <p:sp>
        <p:nvSpPr>
          <p:cNvPr id="6" name="Title 1">
            <a:extLst>
              <a:ext uri="{FF2B5EF4-FFF2-40B4-BE49-F238E27FC236}">
                <a16:creationId xmlns:a16="http://schemas.microsoft.com/office/drawing/2014/main" id="{51CD31E1-7667-5CE7-74E4-716651D02BE2}"/>
              </a:ext>
            </a:extLst>
          </p:cNvPr>
          <p:cNvSpPr>
            <a:spLocks noGrp="1"/>
          </p:cNvSpPr>
          <p:nvPr>
            <p:ph type="title"/>
          </p:nvPr>
        </p:nvSpPr>
        <p:spPr>
          <a:xfrm>
            <a:off x="7770812" y="228600"/>
            <a:ext cx="4114800" cy="1295400"/>
          </a:xfrm>
        </p:spPr>
        <p:txBody>
          <a:bodyPr/>
          <a:lstStyle/>
          <a:p>
            <a:r>
              <a:rPr lang="en-US" sz="4800" dirty="0"/>
              <a:t>Revelation  </a:t>
            </a:r>
            <a:br>
              <a:rPr lang="en-US" sz="6000" dirty="0"/>
            </a:br>
            <a:r>
              <a:rPr lang="en-US" sz="4800" dirty="0"/>
              <a:t>16:2</a:t>
            </a:r>
            <a:endParaRPr lang="en-US" sz="9600" dirty="0"/>
          </a:p>
        </p:txBody>
      </p:sp>
      <p:pic>
        <p:nvPicPr>
          <p:cNvPr id="14" name="Content Placeholder 13">
            <a:extLst>
              <a:ext uri="{FF2B5EF4-FFF2-40B4-BE49-F238E27FC236}">
                <a16:creationId xmlns:a16="http://schemas.microsoft.com/office/drawing/2014/main" id="{31B21CE3-8062-A104-AA13-B01FE1B4D4F8}"/>
              </a:ext>
            </a:extLst>
          </p:cNvPr>
          <p:cNvPicPr>
            <a:picLocks noGrp="1" noChangeAspect="1"/>
          </p:cNvPicPr>
          <p:nvPr>
            <p:ph idx="1"/>
          </p:nvPr>
        </p:nvPicPr>
        <p:blipFill>
          <a:blip r:embed="rId2"/>
          <a:srcRect l="-344" t="13398" r="344" b="27371"/>
          <a:stretch>
            <a:fillRect/>
          </a:stretch>
        </p:blipFill>
        <p:spPr>
          <a:xfrm>
            <a:off x="303213" y="228600"/>
            <a:ext cx="7204339" cy="6400800"/>
          </a:xfrm>
          <a:prstGeom prst="rect">
            <a:avLst/>
          </a:prstGeom>
        </p:spPr>
      </p:pic>
    </p:spTree>
    <p:extLst>
      <p:ext uri="{BB962C8B-B14F-4D97-AF65-F5344CB8AC3E}">
        <p14:creationId xmlns:p14="http://schemas.microsoft.com/office/powerpoint/2010/main" val="39038264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4C62F7A-A8E0-483F-132D-2625E6B59F26}"/>
              </a:ext>
            </a:extLst>
          </p:cNvPr>
          <p:cNvPicPr>
            <a:picLocks noChangeAspect="1"/>
          </p:cNvPicPr>
          <p:nvPr/>
        </p:nvPicPr>
        <p:blipFill>
          <a:blip r:embed="rId2"/>
          <a:srcRect t="7813" b="7813"/>
          <a:stretch>
            <a:fillRect/>
          </a:stretch>
        </p:blipFill>
        <p:spPr>
          <a:xfrm>
            <a:off x="-1" y="893"/>
            <a:ext cx="12188825" cy="6856214"/>
          </a:xfrm>
          <a:prstGeom prst="rect">
            <a:avLst/>
          </a:prstGeom>
        </p:spPr>
      </p:pic>
    </p:spTree>
    <p:extLst>
      <p:ext uri="{BB962C8B-B14F-4D97-AF65-F5344CB8AC3E}">
        <p14:creationId xmlns:p14="http://schemas.microsoft.com/office/powerpoint/2010/main" val="1293395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ABF3A-7EF7-80F4-8B35-24C14F280B04}"/>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71351894-8EA3-2A47-E5B5-D6F45D2994DC}"/>
              </a:ext>
            </a:extLst>
          </p:cNvPr>
          <p:cNvSpPr>
            <a:spLocks noGrp="1"/>
          </p:cNvSpPr>
          <p:nvPr>
            <p:ph type="title"/>
          </p:nvPr>
        </p:nvSpPr>
        <p:spPr>
          <a:xfrm>
            <a:off x="884487" y="381000"/>
            <a:ext cx="10360501" cy="2057400"/>
          </a:xfrm>
        </p:spPr>
        <p:txBody>
          <a:bodyPr>
            <a:noAutofit/>
          </a:bodyPr>
          <a:lstStyle/>
          <a:p>
            <a:pPr lvl="0"/>
            <a:r>
              <a:rPr lang="en-US" sz="8000" dirty="0"/>
              <a:t>4. What will be the second plague?</a:t>
            </a:r>
            <a:endParaRPr lang="en-US" sz="59500" dirty="0"/>
          </a:p>
        </p:txBody>
      </p:sp>
      <p:pic>
        <p:nvPicPr>
          <p:cNvPr id="2052" name="Picture 4" descr="213,000+ Question Mark Stock Photos, Pictures &amp; Royalty-Free ...">
            <a:extLst>
              <a:ext uri="{FF2B5EF4-FFF2-40B4-BE49-F238E27FC236}">
                <a16:creationId xmlns:a16="http://schemas.microsoft.com/office/drawing/2014/main" id="{E8498BDF-C10C-A518-1D7B-60900C99D8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1722D12-5795-A821-409A-019B40293070}"/>
              </a:ext>
            </a:extLst>
          </p:cNvPr>
          <p:cNvSpPr txBox="1"/>
          <p:nvPr/>
        </p:nvSpPr>
        <p:spPr>
          <a:xfrm>
            <a:off x="884487" y="3048000"/>
            <a:ext cx="6781125" cy="923330"/>
          </a:xfrm>
          <a:prstGeom prst="rect">
            <a:avLst/>
          </a:prstGeom>
          <a:noFill/>
        </p:spPr>
        <p:txBody>
          <a:bodyPr wrap="square" rtlCol="0">
            <a:spAutoFit/>
          </a:bodyPr>
          <a:lstStyle/>
          <a:p>
            <a:pPr>
              <a:lnSpc>
                <a:spcPct val="90000"/>
              </a:lnSpc>
            </a:pPr>
            <a:r>
              <a:rPr lang="en-US" sz="6000" i="1" dirty="0"/>
              <a:t>Revelation 16:3</a:t>
            </a:r>
            <a:endParaRPr lang="en-US" sz="307000" dirty="0"/>
          </a:p>
        </p:txBody>
      </p:sp>
    </p:spTree>
    <p:extLst>
      <p:ext uri="{BB962C8B-B14F-4D97-AF65-F5344CB8AC3E}">
        <p14:creationId xmlns:p14="http://schemas.microsoft.com/office/powerpoint/2010/main" val="23527433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A8D34-33A9-4EB1-03C7-E9BCE5BFE61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981112E-EA92-9BDE-7097-B7DA8212779E}"/>
              </a:ext>
            </a:extLst>
          </p:cNvPr>
          <p:cNvSpPr>
            <a:spLocks noGrp="1"/>
          </p:cNvSpPr>
          <p:nvPr>
            <p:ph type="body" sz="half" idx="2"/>
          </p:nvPr>
        </p:nvSpPr>
        <p:spPr>
          <a:xfrm>
            <a:off x="7759699" y="1524000"/>
            <a:ext cx="4114800" cy="4876801"/>
          </a:xfrm>
        </p:spPr>
        <p:txBody>
          <a:bodyPr>
            <a:noAutofit/>
          </a:bodyPr>
          <a:lstStyle/>
          <a:p>
            <a:r>
              <a:rPr lang="en-US" sz="4000" b="1" baseline="30000" dirty="0"/>
              <a:t>3 </a:t>
            </a:r>
            <a:r>
              <a:rPr lang="en-US" sz="4000" dirty="0"/>
              <a:t>And the second angel poured out his vial upon the sea; and it became as the blood of a dead man: and every living soul died in the sea.</a:t>
            </a:r>
            <a:endParaRPr lang="en-US" sz="5400" dirty="0"/>
          </a:p>
        </p:txBody>
      </p:sp>
      <p:sp>
        <p:nvSpPr>
          <p:cNvPr id="6" name="Title 1">
            <a:extLst>
              <a:ext uri="{FF2B5EF4-FFF2-40B4-BE49-F238E27FC236}">
                <a16:creationId xmlns:a16="http://schemas.microsoft.com/office/drawing/2014/main" id="{F00BB27F-4422-D4D0-BBD3-B934A02C8776}"/>
              </a:ext>
            </a:extLst>
          </p:cNvPr>
          <p:cNvSpPr>
            <a:spLocks noGrp="1"/>
          </p:cNvSpPr>
          <p:nvPr>
            <p:ph type="title"/>
          </p:nvPr>
        </p:nvSpPr>
        <p:spPr>
          <a:xfrm>
            <a:off x="7770812" y="228600"/>
            <a:ext cx="4114800" cy="1295400"/>
          </a:xfrm>
        </p:spPr>
        <p:txBody>
          <a:bodyPr/>
          <a:lstStyle/>
          <a:p>
            <a:r>
              <a:rPr lang="en-US" sz="4800" dirty="0"/>
              <a:t>Revelation  </a:t>
            </a:r>
            <a:br>
              <a:rPr lang="en-US" sz="6000" dirty="0"/>
            </a:br>
            <a:r>
              <a:rPr lang="en-US" sz="4800" dirty="0"/>
              <a:t>16:3</a:t>
            </a:r>
            <a:endParaRPr lang="en-US" sz="9600" dirty="0"/>
          </a:p>
        </p:txBody>
      </p:sp>
      <p:pic>
        <p:nvPicPr>
          <p:cNvPr id="7" name="Content Placeholder 6">
            <a:extLst>
              <a:ext uri="{FF2B5EF4-FFF2-40B4-BE49-F238E27FC236}">
                <a16:creationId xmlns:a16="http://schemas.microsoft.com/office/drawing/2014/main" id="{A53C96BB-28A2-5DF5-8188-BB06C9647B38}"/>
              </a:ext>
            </a:extLst>
          </p:cNvPr>
          <p:cNvPicPr>
            <a:picLocks noGrp="1" noChangeAspect="1"/>
          </p:cNvPicPr>
          <p:nvPr>
            <p:ph idx="1"/>
          </p:nvPr>
        </p:nvPicPr>
        <p:blipFill>
          <a:blip r:embed="rId2"/>
          <a:srcRect l="237" t="10414" r="-237" b="27095"/>
          <a:stretch>
            <a:fillRect/>
          </a:stretch>
        </p:blipFill>
        <p:spPr>
          <a:xfrm>
            <a:off x="455612" y="228600"/>
            <a:ext cx="6828596" cy="6400800"/>
          </a:xfrm>
          <a:prstGeom prst="rect">
            <a:avLst/>
          </a:prstGeom>
        </p:spPr>
      </p:pic>
    </p:spTree>
    <p:extLst>
      <p:ext uri="{BB962C8B-B14F-4D97-AF65-F5344CB8AC3E}">
        <p14:creationId xmlns:p14="http://schemas.microsoft.com/office/powerpoint/2010/main" val="11128122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70674-BD25-4533-8F39-76950B272EDE}"/>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DA1C2AE3-8780-F274-22B5-B7D8CDD643FE}"/>
              </a:ext>
            </a:extLst>
          </p:cNvPr>
          <p:cNvSpPr>
            <a:spLocks noGrp="1"/>
          </p:cNvSpPr>
          <p:nvPr>
            <p:ph type="title"/>
          </p:nvPr>
        </p:nvSpPr>
        <p:spPr>
          <a:xfrm>
            <a:off x="884487" y="381000"/>
            <a:ext cx="10360501" cy="2057400"/>
          </a:xfrm>
        </p:spPr>
        <p:txBody>
          <a:bodyPr>
            <a:noAutofit/>
          </a:bodyPr>
          <a:lstStyle/>
          <a:p>
            <a:pPr lvl="0"/>
            <a:r>
              <a:rPr lang="en-US" sz="8000" dirty="0"/>
              <a:t>5. What will be the third plague?</a:t>
            </a:r>
            <a:endParaRPr lang="en-US" sz="59500" dirty="0"/>
          </a:p>
        </p:txBody>
      </p:sp>
      <p:pic>
        <p:nvPicPr>
          <p:cNvPr id="2052" name="Picture 4" descr="213,000+ Question Mark Stock Photos, Pictures &amp; Royalty-Free ...">
            <a:extLst>
              <a:ext uri="{FF2B5EF4-FFF2-40B4-BE49-F238E27FC236}">
                <a16:creationId xmlns:a16="http://schemas.microsoft.com/office/drawing/2014/main" id="{EC7C85EF-45E0-FA1E-E121-E59CDD4059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B30263B-24EA-1001-9D98-9097B3A371F8}"/>
              </a:ext>
            </a:extLst>
          </p:cNvPr>
          <p:cNvSpPr txBox="1"/>
          <p:nvPr/>
        </p:nvSpPr>
        <p:spPr>
          <a:xfrm>
            <a:off x="884487" y="3048000"/>
            <a:ext cx="6781125" cy="923330"/>
          </a:xfrm>
          <a:prstGeom prst="rect">
            <a:avLst/>
          </a:prstGeom>
          <a:noFill/>
        </p:spPr>
        <p:txBody>
          <a:bodyPr wrap="square" rtlCol="0">
            <a:spAutoFit/>
          </a:bodyPr>
          <a:lstStyle/>
          <a:p>
            <a:pPr>
              <a:lnSpc>
                <a:spcPct val="90000"/>
              </a:lnSpc>
            </a:pPr>
            <a:r>
              <a:rPr lang="en-US" sz="6000" i="1" dirty="0"/>
              <a:t>Revelation 16:4</a:t>
            </a:r>
            <a:endParaRPr lang="en-US" sz="307000" dirty="0"/>
          </a:p>
        </p:txBody>
      </p:sp>
    </p:spTree>
    <p:extLst>
      <p:ext uri="{BB962C8B-B14F-4D97-AF65-F5344CB8AC3E}">
        <p14:creationId xmlns:p14="http://schemas.microsoft.com/office/powerpoint/2010/main" val="33917078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8DAA0-162C-F2B1-9F5E-0418C2F3280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26860C1-BF25-7771-4E1B-2E5FF9E46AA6}"/>
              </a:ext>
            </a:extLst>
          </p:cNvPr>
          <p:cNvSpPr>
            <a:spLocks noGrp="1"/>
          </p:cNvSpPr>
          <p:nvPr>
            <p:ph type="body" sz="half" idx="2"/>
          </p:nvPr>
        </p:nvSpPr>
        <p:spPr>
          <a:xfrm>
            <a:off x="7759699" y="1524000"/>
            <a:ext cx="4114800" cy="4876801"/>
          </a:xfrm>
        </p:spPr>
        <p:txBody>
          <a:bodyPr>
            <a:noAutofit/>
          </a:bodyPr>
          <a:lstStyle/>
          <a:p>
            <a:r>
              <a:rPr lang="en-US" sz="4400" b="1" baseline="30000" dirty="0"/>
              <a:t>4 </a:t>
            </a:r>
            <a:r>
              <a:rPr lang="en-US" sz="4400" dirty="0"/>
              <a:t>And the third angel poured out his vial upon the rivers and fountains of waters; and they became blood.</a:t>
            </a:r>
            <a:endParaRPr lang="en-US" sz="9600" dirty="0"/>
          </a:p>
        </p:txBody>
      </p:sp>
      <p:sp>
        <p:nvSpPr>
          <p:cNvPr id="6" name="Title 1">
            <a:extLst>
              <a:ext uri="{FF2B5EF4-FFF2-40B4-BE49-F238E27FC236}">
                <a16:creationId xmlns:a16="http://schemas.microsoft.com/office/drawing/2014/main" id="{7149DC2E-B69E-D041-608B-9D6FA6779D17}"/>
              </a:ext>
            </a:extLst>
          </p:cNvPr>
          <p:cNvSpPr>
            <a:spLocks noGrp="1"/>
          </p:cNvSpPr>
          <p:nvPr>
            <p:ph type="title"/>
          </p:nvPr>
        </p:nvSpPr>
        <p:spPr>
          <a:xfrm>
            <a:off x="7770812" y="228600"/>
            <a:ext cx="4114800" cy="1295400"/>
          </a:xfrm>
        </p:spPr>
        <p:txBody>
          <a:bodyPr/>
          <a:lstStyle/>
          <a:p>
            <a:r>
              <a:rPr lang="en-US" sz="4800" dirty="0"/>
              <a:t>Revelation  </a:t>
            </a:r>
            <a:br>
              <a:rPr lang="en-US" sz="6000" dirty="0"/>
            </a:br>
            <a:r>
              <a:rPr lang="en-US" sz="4800" dirty="0"/>
              <a:t>16:4</a:t>
            </a:r>
            <a:endParaRPr lang="en-US" sz="9600" dirty="0"/>
          </a:p>
        </p:txBody>
      </p:sp>
      <p:pic>
        <p:nvPicPr>
          <p:cNvPr id="8" name="Content Placeholder 7">
            <a:extLst>
              <a:ext uri="{FF2B5EF4-FFF2-40B4-BE49-F238E27FC236}">
                <a16:creationId xmlns:a16="http://schemas.microsoft.com/office/drawing/2014/main" id="{6CAE8551-FC29-6E63-1E05-01AF728A2528}"/>
              </a:ext>
            </a:extLst>
          </p:cNvPr>
          <p:cNvPicPr>
            <a:picLocks noGrp="1" noChangeAspect="1"/>
          </p:cNvPicPr>
          <p:nvPr>
            <p:ph idx="1"/>
          </p:nvPr>
        </p:nvPicPr>
        <p:blipFill>
          <a:blip r:embed="rId2"/>
          <a:srcRect b="41505"/>
          <a:stretch>
            <a:fillRect/>
          </a:stretch>
        </p:blipFill>
        <p:spPr>
          <a:xfrm>
            <a:off x="227012" y="231913"/>
            <a:ext cx="7204339" cy="6321287"/>
          </a:xfrm>
          <a:prstGeom prst="rect">
            <a:avLst/>
          </a:prstGeom>
        </p:spPr>
      </p:pic>
    </p:spTree>
    <p:extLst>
      <p:ext uri="{BB962C8B-B14F-4D97-AF65-F5344CB8AC3E}">
        <p14:creationId xmlns:p14="http://schemas.microsoft.com/office/powerpoint/2010/main" val="25755021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DD783-3AB6-A66F-783B-807328B73BA0}"/>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90B9DDD-F589-FE22-824D-70A7A15BB0DE}"/>
              </a:ext>
            </a:extLst>
          </p:cNvPr>
          <p:cNvSpPr>
            <a:spLocks noGrp="1"/>
          </p:cNvSpPr>
          <p:nvPr>
            <p:ph type="title"/>
          </p:nvPr>
        </p:nvSpPr>
        <p:spPr>
          <a:xfrm>
            <a:off x="884487" y="381000"/>
            <a:ext cx="10360501" cy="2362200"/>
          </a:xfrm>
        </p:spPr>
        <p:txBody>
          <a:bodyPr>
            <a:noAutofit/>
          </a:bodyPr>
          <a:lstStyle/>
          <a:p>
            <a:pPr lvl="0"/>
            <a:r>
              <a:rPr lang="en-US" sz="6000" dirty="0"/>
              <a:t>6. Why will the rivers and fountains of water be turned to blood?</a:t>
            </a:r>
          </a:p>
        </p:txBody>
      </p:sp>
      <p:pic>
        <p:nvPicPr>
          <p:cNvPr id="2052" name="Picture 4" descr="213,000+ Question Mark Stock Photos, Pictures &amp; Royalty-Free ...">
            <a:extLst>
              <a:ext uri="{FF2B5EF4-FFF2-40B4-BE49-F238E27FC236}">
                <a16:creationId xmlns:a16="http://schemas.microsoft.com/office/drawing/2014/main" id="{85C85A75-7566-8C90-7392-A5ABB13610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EAC2AFA-4494-7BDF-0715-4AFECC226892}"/>
              </a:ext>
            </a:extLst>
          </p:cNvPr>
          <p:cNvSpPr txBox="1"/>
          <p:nvPr/>
        </p:nvSpPr>
        <p:spPr>
          <a:xfrm>
            <a:off x="884487" y="3048000"/>
            <a:ext cx="6781125" cy="923330"/>
          </a:xfrm>
          <a:prstGeom prst="rect">
            <a:avLst/>
          </a:prstGeom>
          <a:noFill/>
        </p:spPr>
        <p:txBody>
          <a:bodyPr wrap="square" rtlCol="0">
            <a:spAutoFit/>
          </a:bodyPr>
          <a:lstStyle/>
          <a:p>
            <a:pPr>
              <a:lnSpc>
                <a:spcPct val="90000"/>
              </a:lnSpc>
            </a:pPr>
            <a:r>
              <a:rPr lang="en-US" sz="6000" i="1" dirty="0"/>
              <a:t>Revelation 16:6</a:t>
            </a:r>
            <a:endParaRPr lang="en-US" sz="307000" dirty="0"/>
          </a:p>
        </p:txBody>
      </p:sp>
    </p:spTree>
    <p:extLst>
      <p:ext uri="{BB962C8B-B14F-4D97-AF65-F5344CB8AC3E}">
        <p14:creationId xmlns:p14="http://schemas.microsoft.com/office/powerpoint/2010/main" val="23869348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2D246-5566-157B-420D-3F94F96ADDA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F5A0ED7-09D7-73FD-6CDA-44950EADFFE3}"/>
              </a:ext>
            </a:extLst>
          </p:cNvPr>
          <p:cNvSpPr>
            <a:spLocks noGrp="1"/>
          </p:cNvSpPr>
          <p:nvPr>
            <p:ph type="body" sz="half" idx="2"/>
          </p:nvPr>
        </p:nvSpPr>
        <p:spPr>
          <a:xfrm>
            <a:off x="7759699" y="1524000"/>
            <a:ext cx="4114800" cy="4876801"/>
          </a:xfrm>
        </p:spPr>
        <p:txBody>
          <a:bodyPr>
            <a:noAutofit/>
          </a:bodyPr>
          <a:lstStyle/>
          <a:p>
            <a:r>
              <a:rPr lang="en-US" sz="4400" b="1" baseline="30000" dirty="0"/>
              <a:t>6 </a:t>
            </a:r>
            <a:r>
              <a:rPr lang="en-US" sz="4400" dirty="0"/>
              <a:t>For they have shed the blood of saints and prophets, and thou hast given them blood to drink; for they are worthy.</a:t>
            </a:r>
            <a:endParaRPr lang="en-US" sz="28700" dirty="0"/>
          </a:p>
        </p:txBody>
      </p:sp>
      <p:sp>
        <p:nvSpPr>
          <p:cNvPr id="6" name="Title 1">
            <a:extLst>
              <a:ext uri="{FF2B5EF4-FFF2-40B4-BE49-F238E27FC236}">
                <a16:creationId xmlns:a16="http://schemas.microsoft.com/office/drawing/2014/main" id="{95EDC5CB-56A4-C2EF-4AF3-6D7FD7685160}"/>
              </a:ext>
            </a:extLst>
          </p:cNvPr>
          <p:cNvSpPr>
            <a:spLocks noGrp="1"/>
          </p:cNvSpPr>
          <p:nvPr>
            <p:ph type="title"/>
          </p:nvPr>
        </p:nvSpPr>
        <p:spPr>
          <a:xfrm>
            <a:off x="7770812" y="228600"/>
            <a:ext cx="4114800" cy="1295400"/>
          </a:xfrm>
        </p:spPr>
        <p:txBody>
          <a:bodyPr/>
          <a:lstStyle/>
          <a:p>
            <a:r>
              <a:rPr lang="en-US" sz="4800" dirty="0"/>
              <a:t>Revelation  </a:t>
            </a:r>
            <a:br>
              <a:rPr lang="en-US" sz="6000" dirty="0"/>
            </a:br>
            <a:r>
              <a:rPr lang="en-US" sz="4800" dirty="0"/>
              <a:t>16:6</a:t>
            </a:r>
            <a:endParaRPr lang="en-US" sz="9600" dirty="0"/>
          </a:p>
        </p:txBody>
      </p:sp>
      <p:pic>
        <p:nvPicPr>
          <p:cNvPr id="8" name="Content Placeholder 7">
            <a:extLst>
              <a:ext uri="{FF2B5EF4-FFF2-40B4-BE49-F238E27FC236}">
                <a16:creationId xmlns:a16="http://schemas.microsoft.com/office/drawing/2014/main" id="{A88AD126-25C3-EB3D-07ED-70B475EE4D71}"/>
              </a:ext>
            </a:extLst>
          </p:cNvPr>
          <p:cNvPicPr>
            <a:picLocks noGrp="1" noChangeAspect="1"/>
          </p:cNvPicPr>
          <p:nvPr>
            <p:ph idx="1"/>
          </p:nvPr>
        </p:nvPicPr>
        <p:blipFill>
          <a:blip r:embed="rId2"/>
          <a:srcRect l="-714" t="41633" r="714" b="-128"/>
          <a:stretch>
            <a:fillRect/>
          </a:stretch>
        </p:blipFill>
        <p:spPr>
          <a:xfrm>
            <a:off x="227012" y="231913"/>
            <a:ext cx="7204339" cy="6321287"/>
          </a:xfrm>
          <a:prstGeom prst="rect">
            <a:avLst/>
          </a:prstGeom>
        </p:spPr>
      </p:pic>
    </p:spTree>
    <p:extLst>
      <p:ext uri="{BB962C8B-B14F-4D97-AF65-F5344CB8AC3E}">
        <p14:creationId xmlns:p14="http://schemas.microsoft.com/office/powerpoint/2010/main" val="5751055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2AC9-C7EA-F4B3-4BBC-180116628F31}"/>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6F8F3DEB-D757-057A-5AB0-F60117CCFB17}"/>
              </a:ext>
            </a:extLst>
          </p:cNvPr>
          <p:cNvSpPr>
            <a:spLocks noGrp="1"/>
          </p:cNvSpPr>
          <p:nvPr>
            <p:ph type="title"/>
          </p:nvPr>
        </p:nvSpPr>
        <p:spPr>
          <a:xfrm>
            <a:off x="884487" y="381000"/>
            <a:ext cx="10360501" cy="2362200"/>
          </a:xfrm>
        </p:spPr>
        <p:txBody>
          <a:bodyPr>
            <a:noAutofit/>
          </a:bodyPr>
          <a:lstStyle/>
          <a:p>
            <a:pPr lvl="0"/>
            <a:r>
              <a:rPr lang="en-US" sz="7200" dirty="0"/>
              <a:t>7. What will be the fourth plague?</a:t>
            </a:r>
            <a:endParaRPr lang="en-US" sz="13800" dirty="0"/>
          </a:p>
        </p:txBody>
      </p:sp>
      <p:pic>
        <p:nvPicPr>
          <p:cNvPr id="2052" name="Picture 4" descr="213,000+ Question Mark Stock Photos, Pictures &amp; Royalty-Free ...">
            <a:extLst>
              <a:ext uri="{FF2B5EF4-FFF2-40B4-BE49-F238E27FC236}">
                <a16:creationId xmlns:a16="http://schemas.microsoft.com/office/drawing/2014/main" id="{E4C2C2A2-FE1D-96F4-5620-7F9E93C73A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7A4E809-FB6B-0767-8363-1541512C0E2A}"/>
              </a:ext>
            </a:extLst>
          </p:cNvPr>
          <p:cNvSpPr txBox="1"/>
          <p:nvPr/>
        </p:nvSpPr>
        <p:spPr>
          <a:xfrm>
            <a:off x="884487" y="3048000"/>
            <a:ext cx="6781125" cy="923330"/>
          </a:xfrm>
          <a:prstGeom prst="rect">
            <a:avLst/>
          </a:prstGeom>
          <a:noFill/>
        </p:spPr>
        <p:txBody>
          <a:bodyPr wrap="square" rtlCol="0">
            <a:spAutoFit/>
          </a:bodyPr>
          <a:lstStyle/>
          <a:p>
            <a:pPr>
              <a:lnSpc>
                <a:spcPct val="90000"/>
              </a:lnSpc>
            </a:pPr>
            <a:r>
              <a:rPr lang="en-US" sz="6000" i="1" dirty="0"/>
              <a:t>Revelation 16:8-9</a:t>
            </a:r>
            <a:endParaRPr lang="en-US" sz="307000" dirty="0"/>
          </a:p>
        </p:txBody>
      </p:sp>
    </p:spTree>
    <p:extLst>
      <p:ext uri="{BB962C8B-B14F-4D97-AF65-F5344CB8AC3E}">
        <p14:creationId xmlns:p14="http://schemas.microsoft.com/office/powerpoint/2010/main" val="17100698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3900B-B635-A2BD-C476-A5EE65572C5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BC75C87-E0B9-F5D2-492C-D86B2790E1BA}"/>
              </a:ext>
            </a:extLst>
          </p:cNvPr>
          <p:cNvSpPr>
            <a:spLocks noGrp="1"/>
          </p:cNvSpPr>
          <p:nvPr>
            <p:ph type="body" sz="half" idx="2"/>
          </p:nvPr>
        </p:nvSpPr>
        <p:spPr>
          <a:xfrm>
            <a:off x="7759699" y="1524000"/>
            <a:ext cx="4114800" cy="4876801"/>
          </a:xfrm>
        </p:spPr>
        <p:txBody>
          <a:bodyPr>
            <a:noAutofit/>
          </a:bodyPr>
          <a:lstStyle/>
          <a:p>
            <a:r>
              <a:rPr lang="en-US" sz="4400" b="1" baseline="30000" dirty="0"/>
              <a:t>8 </a:t>
            </a:r>
            <a:r>
              <a:rPr lang="en-US" sz="4400" dirty="0"/>
              <a:t>And the fourth angel poured out his vial upon the sun; and power was given unto him to scorch men with fire.</a:t>
            </a:r>
            <a:endParaRPr lang="en-US" sz="85700" dirty="0"/>
          </a:p>
        </p:txBody>
      </p:sp>
      <p:sp>
        <p:nvSpPr>
          <p:cNvPr id="6" name="Title 1">
            <a:extLst>
              <a:ext uri="{FF2B5EF4-FFF2-40B4-BE49-F238E27FC236}">
                <a16:creationId xmlns:a16="http://schemas.microsoft.com/office/drawing/2014/main" id="{4CB79256-E1CB-6009-6568-533AC5B3DF64}"/>
              </a:ext>
            </a:extLst>
          </p:cNvPr>
          <p:cNvSpPr>
            <a:spLocks noGrp="1"/>
          </p:cNvSpPr>
          <p:nvPr>
            <p:ph type="title"/>
          </p:nvPr>
        </p:nvSpPr>
        <p:spPr>
          <a:xfrm>
            <a:off x="7770812" y="228600"/>
            <a:ext cx="4114800" cy="1295400"/>
          </a:xfrm>
        </p:spPr>
        <p:txBody>
          <a:bodyPr/>
          <a:lstStyle/>
          <a:p>
            <a:r>
              <a:rPr lang="en-US" sz="4800" dirty="0"/>
              <a:t>Revelation  </a:t>
            </a:r>
            <a:br>
              <a:rPr lang="en-US" sz="6000" dirty="0"/>
            </a:br>
            <a:r>
              <a:rPr lang="en-US" sz="4800" dirty="0"/>
              <a:t>16:8-9</a:t>
            </a:r>
            <a:endParaRPr lang="en-US" sz="9600" dirty="0"/>
          </a:p>
        </p:txBody>
      </p:sp>
      <p:pic>
        <p:nvPicPr>
          <p:cNvPr id="7" name="Content Placeholder 6">
            <a:extLst>
              <a:ext uri="{FF2B5EF4-FFF2-40B4-BE49-F238E27FC236}">
                <a16:creationId xmlns:a16="http://schemas.microsoft.com/office/drawing/2014/main" id="{85111BD1-F97F-BC3D-0A51-C2BE73FE2F61}"/>
              </a:ext>
            </a:extLst>
          </p:cNvPr>
          <p:cNvPicPr>
            <a:picLocks noGrp="1" noChangeAspect="1"/>
          </p:cNvPicPr>
          <p:nvPr>
            <p:ph idx="1"/>
          </p:nvPr>
        </p:nvPicPr>
        <p:blipFill>
          <a:blip r:embed="rId2"/>
          <a:srcRect l="95" t="7538" r="-95" b="31966"/>
          <a:stretch>
            <a:fillRect/>
          </a:stretch>
        </p:blipFill>
        <p:spPr>
          <a:xfrm>
            <a:off x="281748" y="251791"/>
            <a:ext cx="6944138" cy="6301409"/>
          </a:xfrm>
          <a:prstGeom prst="rect">
            <a:avLst/>
          </a:prstGeom>
        </p:spPr>
      </p:pic>
    </p:spTree>
    <p:extLst>
      <p:ext uri="{BB962C8B-B14F-4D97-AF65-F5344CB8AC3E}">
        <p14:creationId xmlns:p14="http://schemas.microsoft.com/office/powerpoint/2010/main" val="15357762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51044-2DDB-AC53-F104-6B9044F803F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35EC9EE-D8BB-A1BB-A2AD-ADC4AF044714}"/>
              </a:ext>
            </a:extLst>
          </p:cNvPr>
          <p:cNvSpPr>
            <a:spLocks noGrp="1"/>
          </p:cNvSpPr>
          <p:nvPr>
            <p:ph type="body" sz="half" idx="2"/>
          </p:nvPr>
        </p:nvSpPr>
        <p:spPr>
          <a:xfrm>
            <a:off x="7759699" y="1524000"/>
            <a:ext cx="4114800" cy="4876801"/>
          </a:xfrm>
        </p:spPr>
        <p:txBody>
          <a:bodyPr>
            <a:noAutofit/>
          </a:bodyPr>
          <a:lstStyle/>
          <a:p>
            <a:r>
              <a:rPr lang="en-US" sz="3600" b="1" baseline="30000" dirty="0"/>
              <a:t>9 </a:t>
            </a:r>
            <a:r>
              <a:rPr lang="en-US" sz="3600" dirty="0"/>
              <a:t>And men were scorched with great heat, and blasphemed the name of God, which hath power over these plagues: and they repented not to give him glory.</a:t>
            </a:r>
            <a:endParaRPr lang="en-US" sz="177700" dirty="0"/>
          </a:p>
        </p:txBody>
      </p:sp>
      <p:sp>
        <p:nvSpPr>
          <p:cNvPr id="6" name="Title 1">
            <a:extLst>
              <a:ext uri="{FF2B5EF4-FFF2-40B4-BE49-F238E27FC236}">
                <a16:creationId xmlns:a16="http://schemas.microsoft.com/office/drawing/2014/main" id="{58EF69DA-CEC5-D227-8A5A-72465CAE7649}"/>
              </a:ext>
            </a:extLst>
          </p:cNvPr>
          <p:cNvSpPr>
            <a:spLocks noGrp="1"/>
          </p:cNvSpPr>
          <p:nvPr>
            <p:ph type="title"/>
          </p:nvPr>
        </p:nvSpPr>
        <p:spPr>
          <a:xfrm>
            <a:off x="7770812" y="228600"/>
            <a:ext cx="4114800" cy="1295400"/>
          </a:xfrm>
        </p:spPr>
        <p:txBody>
          <a:bodyPr/>
          <a:lstStyle/>
          <a:p>
            <a:r>
              <a:rPr lang="en-US" sz="4800" dirty="0"/>
              <a:t>Revelation  </a:t>
            </a:r>
            <a:br>
              <a:rPr lang="en-US" sz="6000" dirty="0"/>
            </a:br>
            <a:r>
              <a:rPr lang="en-US" sz="4800" dirty="0"/>
              <a:t>16:8-9</a:t>
            </a:r>
            <a:endParaRPr lang="en-US" sz="9600" dirty="0"/>
          </a:p>
        </p:txBody>
      </p:sp>
      <p:pic>
        <p:nvPicPr>
          <p:cNvPr id="7" name="Content Placeholder 6">
            <a:extLst>
              <a:ext uri="{FF2B5EF4-FFF2-40B4-BE49-F238E27FC236}">
                <a16:creationId xmlns:a16="http://schemas.microsoft.com/office/drawing/2014/main" id="{B9FC0819-1D49-B63A-66BC-671D09975D81}"/>
              </a:ext>
            </a:extLst>
          </p:cNvPr>
          <p:cNvPicPr>
            <a:picLocks noGrp="1" noChangeAspect="1"/>
          </p:cNvPicPr>
          <p:nvPr>
            <p:ph idx="1"/>
          </p:nvPr>
        </p:nvPicPr>
        <p:blipFill>
          <a:blip r:embed="rId2"/>
          <a:srcRect l="-309" t="38995" r="309" b="509"/>
          <a:stretch>
            <a:fillRect/>
          </a:stretch>
        </p:blipFill>
        <p:spPr>
          <a:xfrm>
            <a:off x="281748" y="251791"/>
            <a:ext cx="6944138" cy="6301409"/>
          </a:xfrm>
          <a:prstGeom prst="rect">
            <a:avLst/>
          </a:prstGeom>
        </p:spPr>
      </p:pic>
    </p:spTree>
    <p:extLst>
      <p:ext uri="{BB962C8B-B14F-4D97-AF65-F5344CB8AC3E}">
        <p14:creationId xmlns:p14="http://schemas.microsoft.com/office/powerpoint/2010/main" val="128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1C8B34-1303-C456-6D76-53C7B33DEE1F}"/>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FA129DA4-D99D-EA3D-77D8-EDBB8A007E9F}"/>
              </a:ext>
            </a:extLst>
          </p:cNvPr>
          <p:cNvSpPr>
            <a:spLocks noGrp="1"/>
          </p:cNvSpPr>
          <p:nvPr>
            <p:ph type="title"/>
          </p:nvPr>
        </p:nvSpPr>
        <p:spPr>
          <a:xfrm>
            <a:off x="884487" y="381000"/>
            <a:ext cx="10360501" cy="2830986"/>
          </a:xfrm>
        </p:spPr>
        <p:txBody>
          <a:bodyPr>
            <a:noAutofit/>
          </a:bodyPr>
          <a:lstStyle/>
          <a:p>
            <a:pPr lvl="0"/>
            <a:r>
              <a:rPr lang="en-US" sz="7200" dirty="0"/>
              <a:t>8. What will be the further effect of this?</a:t>
            </a:r>
            <a:endParaRPr lang="en-US" sz="49600" dirty="0"/>
          </a:p>
        </p:txBody>
      </p:sp>
      <p:pic>
        <p:nvPicPr>
          <p:cNvPr id="2052" name="Picture 4" descr="213,000+ Question Mark Stock Photos, Pictures &amp; Royalty-Free ...">
            <a:extLst>
              <a:ext uri="{FF2B5EF4-FFF2-40B4-BE49-F238E27FC236}">
                <a16:creationId xmlns:a16="http://schemas.microsoft.com/office/drawing/2014/main" id="{7621EC68-27EB-6F90-882C-1209392495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C599F71-5134-2090-1859-ABB5FAAA8522}"/>
              </a:ext>
            </a:extLst>
          </p:cNvPr>
          <p:cNvSpPr txBox="1"/>
          <p:nvPr/>
        </p:nvSpPr>
        <p:spPr>
          <a:xfrm>
            <a:off x="884487" y="3646014"/>
            <a:ext cx="6781125" cy="1089529"/>
          </a:xfrm>
          <a:prstGeom prst="rect">
            <a:avLst/>
          </a:prstGeom>
          <a:noFill/>
        </p:spPr>
        <p:txBody>
          <a:bodyPr wrap="square" rtlCol="0">
            <a:spAutoFit/>
          </a:bodyPr>
          <a:lstStyle/>
          <a:p>
            <a:pPr>
              <a:lnSpc>
                <a:spcPct val="90000"/>
              </a:lnSpc>
            </a:pPr>
            <a:r>
              <a:rPr lang="en-US" sz="7200" i="1" dirty="0"/>
              <a:t>Joel 1:18–20</a:t>
            </a:r>
            <a:endParaRPr lang="en-US" sz="277800" dirty="0"/>
          </a:p>
        </p:txBody>
      </p:sp>
    </p:spTree>
    <p:extLst>
      <p:ext uri="{BB962C8B-B14F-4D97-AF65-F5344CB8AC3E}">
        <p14:creationId xmlns:p14="http://schemas.microsoft.com/office/powerpoint/2010/main" val="492868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8A73D7F-9B22-DEDB-E64B-8D8DCF1B58B0}"/>
              </a:ext>
            </a:extLst>
          </p:cNvPr>
          <p:cNvPicPr>
            <a:picLocks noChangeAspect="1"/>
          </p:cNvPicPr>
          <p:nvPr/>
        </p:nvPicPr>
        <p:blipFill>
          <a:blip r:embed="rId2"/>
          <a:stretch>
            <a:fillRect/>
          </a:stretch>
        </p:blipFill>
        <p:spPr>
          <a:xfrm>
            <a:off x="-1" y="-633942"/>
            <a:ext cx="12188825" cy="8125883"/>
          </a:xfrm>
          <a:prstGeom prst="rect">
            <a:avLst/>
          </a:prstGeom>
        </p:spPr>
      </p:pic>
    </p:spTree>
    <p:extLst>
      <p:ext uri="{BB962C8B-B14F-4D97-AF65-F5344CB8AC3E}">
        <p14:creationId xmlns:p14="http://schemas.microsoft.com/office/powerpoint/2010/main" val="1531399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72FB7-AB5F-D360-7CF7-F3447C0EF45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16B4634-6937-7230-8557-336B7C51BC27}"/>
              </a:ext>
            </a:extLst>
          </p:cNvPr>
          <p:cNvSpPr>
            <a:spLocks noGrp="1"/>
          </p:cNvSpPr>
          <p:nvPr>
            <p:ph type="body" sz="half" idx="2"/>
          </p:nvPr>
        </p:nvSpPr>
        <p:spPr>
          <a:xfrm>
            <a:off x="7759699" y="1524000"/>
            <a:ext cx="4114800" cy="4876801"/>
          </a:xfrm>
        </p:spPr>
        <p:txBody>
          <a:bodyPr>
            <a:noAutofit/>
          </a:bodyPr>
          <a:lstStyle/>
          <a:p>
            <a:r>
              <a:rPr lang="en-US" sz="4000" b="1" baseline="30000" dirty="0"/>
              <a:t>18 </a:t>
            </a:r>
            <a:r>
              <a:rPr lang="en-US" sz="4000" dirty="0"/>
              <a:t>How do the beasts groan! the herds of cattle are perplexed, because they have no pasture; yea, the flocks of sheep are made desolate.</a:t>
            </a:r>
            <a:endParaRPr lang="en-US" sz="333300" dirty="0"/>
          </a:p>
        </p:txBody>
      </p:sp>
      <p:sp>
        <p:nvSpPr>
          <p:cNvPr id="6" name="Title 1">
            <a:extLst>
              <a:ext uri="{FF2B5EF4-FFF2-40B4-BE49-F238E27FC236}">
                <a16:creationId xmlns:a16="http://schemas.microsoft.com/office/drawing/2014/main" id="{09CDB25E-60DF-0D4E-2CE2-516259AE8DA5}"/>
              </a:ext>
            </a:extLst>
          </p:cNvPr>
          <p:cNvSpPr>
            <a:spLocks noGrp="1"/>
          </p:cNvSpPr>
          <p:nvPr>
            <p:ph type="title"/>
          </p:nvPr>
        </p:nvSpPr>
        <p:spPr>
          <a:xfrm>
            <a:off x="7770812" y="228600"/>
            <a:ext cx="4114800" cy="1295400"/>
          </a:xfrm>
        </p:spPr>
        <p:txBody>
          <a:bodyPr/>
          <a:lstStyle/>
          <a:p>
            <a:r>
              <a:rPr lang="en-US" sz="4800" dirty="0"/>
              <a:t>Joel</a:t>
            </a:r>
            <a:br>
              <a:rPr lang="en-US" sz="4800" dirty="0"/>
            </a:br>
            <a:r>
              <a:rPr lang="en-US" sz="4800" dirty="0"/>
              <a:t>1:18-20</a:t>
            </a:r>
            <a:endParaRPr lang="en-US" sz="9600" dirty="0"/>
          </a:p>
        </p:txBody>
      </p:sp>
      <p:pic>
        <p:nvPicPr>
          <p:cNvPr id="7170" name="Picture 2" descr="Joel 1:18 - &quot;How do the beasts groan! the herds of cattle are perplexed, because they have no pasture; yea, the flocks of sheep are made desolate.&quot;&#10;&#10;Render an interpretation of the biblical verse Joel 1:18 - 'How do the beasts groan! The herds of cattle are perplexed, because they have no pasture; yea, the flocks of sheep are made desolate.' The image should showcase the despair of the animals in the wild, particularly a group of cattle and a flock of sheep in barren lands, highlighting their inability to find pasture for grazing. Their physical expressions should mirror their confusion and desolation. Make this image using a modern, digital art style.">
            <a:extLst>
              <a:ext uri="{FF2B5EF4-FFF2-40B4-BE49-F238E27FC236}">
                <a16:creationId xmlns:a16="http://schemas.microsoft.com/office/drawing/2014/main" id="{B80F7056-A2D1-F4FC-C151-786CC43F8FF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46" t="5319" r="346" b="4255"/>
          <a:stretch>
            <a:fillRect/>
          </a:stretch>
        </p:blipFill>
        <p:spPr bwMode="auto">
          <a:xfrm>
            <a:off x="278434" y="228600"/>
            <a:ext cx="7162800" cy="647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49229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9127B-B3AF-1F98-A0BF-5A4C8857F7E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AAFF7B7-A9AE-93D7-DEDB-325EDFB4811E}"/>
              </a:ext>
            </a:extLst>
          </p:cNvPr>
          <p:cNvSpPr>
            <a:spLocks noGrp="1"/>
          </p:cNvSpPr>
          <p:nvPr>
            <p:ph type="body" sz="half" idx="2"/>
          </p:nvPr>
        </p:nvSpPr>
        <p:spPr>
          <a:xfrm>
            <a:off x="7759699" y="1524000"/>
            <a:ext cx="4114800" cy="4876801"/>
          </a:xfrm>
        </p:spPr>
        <p:txBody>
          <a:bodyPr>
            <a:noAutofit/>
          </a:bodyPr>
          <a:lstStyle/>
          <a:p>
            <a:r>
              <a:rPr lang="en-US" sz="4000" b="1" baseline="30000" dirty="0"/>
              <a:t>19 </a:t>
            </a:r>
            <a:r>
              <a:rPr lang="en-US" sz="4000" dirty="0"/>
              <a:t>O </a:t>
            </a:r>
            <a:r>
              <a:rPr lang="en-US" sz="4000" cap="small" dirty="0"/>
              <a:t>Lord</a:t>
            </a:r>
            <a:r>
              <a:rPr lang="en-US" sz="4000" dirty="0"/>
              <a:t>, to thee will I cry: for the fire hath devoured the pastures of the wilderness, and the flame hath burned all the trees of the field.</a:t>
            </a:r>
            <a:endParaRPr lang="en-US" sz="400000" dirty="0"/>
          </a:p>
        </p:txBody>
      </p:sp>
      <p:sp>
        <p:nvSpPr>
          <p:cNvPr id="6" name="Title 1">
            <a:extLst>
              <a:ext uri="{FF2B5EF4-FFF2-40B4-BE49-F238E27FC236}">
                <a16:creationId xmlns:a16="http://schemas.microsoft.com/office/drawing/2014/main" id="{58008596-FDE5-D609-673C-04B5957AFDD4}"/>
              </a:ext>
            </a:extLst>
          </p:cNvPr>
          <p:cNvSpPr>
            <a:spLocks noGrp="1"/>
          </p:cNvSpPr>
          <p:nvPr>
            <p:ph type="title"/>
          </p:nvPr>
        </p:nvSpPr>
        <p:spPr>
          <a:xfrm>
            <a:off x="7770812" y="228600"/>
            <a:ext cx="4114800" cy="1295400"/>
          </a:xfrm>
        </p:spPr>
        <p:txBody>
          <a:bodyPr/>
          <a:lstStyle/>
          <a:p>
            <a:r>
              <a:rPr lang="en-US" sz="4800" dirty="0"/>
              <a:t>Joel</a:t>
            </a:r>
            <a:br>
              <a:rPr lang="en-US" sz="4800" dirty="0"/>
            </a:br>
            <a:r>
              <a:rPr lang="en-US" sz="4800" dirty="0"/>
              <a:t>1:18-20</a:t>
            </a:r>
            <a:endParaRPr lang="en-US" sz="9600" dirty="0"/>
          </a:p>
        </p:txBody>
      </p:sp>
      <p:pic>
        <p:nvPicPr>
          <p:cNvPr id="8194" name="Picture 2" descr="Joel 1:19 - &quot;O LORD, to thee will I cry: for the fire hath devoured the pastures of the wilderness, and the flame hath burned all the trees of the field.&quot;">
            <a:extLst>
              <a:ext uri="{FF2B5EF4-FFF2-40B4-BE49-F238E27FC236}">
                <a16:creationId xmlns:a16="http://schemas.microsoft.com/office/drawing/2014/main" id="{9D1581D3-737C-99CD-4371-7D07E0382FB9}"/>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10743"/>
          <a:stretch>
            <a:fillRect/>
          </a:stretch>
        </p:blipFill>
        <p:spPr bwMode="auto">
          <a:xfrm>
            <a:off x="303213" y="228600"/>
            <a:ext cx="7085806"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8389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BD2688-B491-D6EB-85C2-AAC514E5ED6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5C26CB0-712A-504A-0D1C-2D687A37D4EC}"/>
              </a:ext>
            </a:extLst>
          </p:cNvPr>
          <p:cNvSpPr>
            <a:spLocks noGrp="1"/>
          </p:cNvSpPr>
          <p:nvPr>
            <p:ph type="body" sz="half" idx="2"/>
          </p:nvPr>
        </p:nvSpPr>
        <p:spPr>
          <a:xfrm>
            <a:off x="7759699" y="1524000"/>
            <a:ext cx="4114800" cy="4876801"/>
          </a:xfrm>
        </p:spPr>
        <p:txBody>
          <a:bodyPr>
            <a:noAutofit/>
          </a:bodyPr>
          <a:lstStyle/>
          <a:p>
            <a:r>
              <a:rPr lang="en-US" sz="4000" b="1" baseline="30000" dirty="0"/>
              <a:t>20 </a:t>
            </a:r>
            <a:r>
              <a:rPr lang="en-US" sz="4000" dirty="0"/>
              <a:t>The beasts of the field cry also unto thee: for the rivers of waters are dried up, and the fire hath devoured the pastures of the wilderness.</a:t>
            </a:r>
            <a:endParaRPr lang="en-US" sz="400000" dirty="0"/>
          </a:p>
        </p:txBody>
      </p:sp>
      <p:sp>
        <p:nvSpPr>
          <p:cNvPr id="6" name="Title 1">
            <a:extLst>
              <a:ext uri="{FF2B5EF4-FFF2-40B4-BE49-F238E27FC236}">
                <a16:creationId xmlns:a16="http://schemas.microsoft.com/office/drawing/2014/main" id="{C1ED1E1F-D425-7EA5-F6DD-F3813B9A9252}"/>
              </a:ext>
            </a:extLst>
          </p:cNvPr>
          <p:cNvSpPr>
            <a:spLocks noGrp="1"/>
          </p:cNvSpPr>
          <p:nvPr>
            <p:ph type="title"/>
          </p:nvPr>
        </p:nvSpPr>
        <p:spPr>
          <a:xfrm>
            <a:off x="7770812" y="228600"/>
            <a:ext cx="4114800" cy="1295400"/>
          </a:xfrm>
        </p:spPr>
        <p:txBody>
          <a:bodyPr/>
          <a:lstStyle/>
          <a:p>
            <a:r>
              <a:rPr lang="en-US" sz="4800" dirty="0"/>
              <a:t>Joel</a:t>
            </a:r>
            <a:br>
              <a:rPr lang="en-US" sz="4800" dirty="0"/>
            </a:br>
            <a:r>
              <a:rPr lang="en-US" sz="4800" dirty="0"/>
              <a:t>1:18-20</a:t>
            </a:r>
            <a:endParaRPr lang="en-US" sz="9600" dirty="0"/>
          </a:p>
        </p:txBody>
      </p:sp>
      <p:pic>
        <p:nvPicPr>
          <p:cNvPr id="9220" name="Picture 4" descr="Cedar River Fire | TSLN.com">
            <a:extLst>
              <a:ext uri="{FF2B5EF4-FFF2-40B4-BE49-F238E27FC236}">
                <a16:creationId xmlns:a16="http://schemas.microsoft.com/office/drawing/2014/main" id="{E56F9F34-7B89-8FF7-987D-BB9BA7BC686F}"/>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2020" r="38308"/>
          <a:stretch>
            <a:fillRect/>
          </a:stretch>
        </p:blipFill>
        <p:spPr bwMode="auto">
          <a:xfrm>
            <a:off x="319364" y="228600"/>
            <a:ext cx="6994248" cy="6504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96094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16CE2-914E-89AD-9C7E-ECC633430EC6}"/>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079E3D8-94AA-561B-D16E-C7CDB37965BA}"/>
              </a:ext>
            </a:extLst>
          </p:cNvPr>
          <p:cNvSpPr>
            <a:spLocks noGrp="1"/>
          </p:cNvSpPr>
          <p:nvPr>
            <p:ph type="title"/>
          </p:nvPr>
        </p:nvSpPr>
        <p:spPr>
          <a:xfrm>
            <a:off x="884487" y="381000"/>
            <a:ext cx="10360501" cy="2286000"/>
          </a:xfrm>
        </p:spPr>
        <p:txBody>
          <a:bodyPr>
            <a:noAutofit/>
          </a:bodyPr>
          <a:lstStyle/>
          <a:p>
            <a:pPr lvl="0"/>
            <a:r>
              <a:rPr lang="en-US" sz="8000" dirty="0"/>
              <a:t>9. What will be the fifth plague?</a:t>
            </a:r>
            <a:endParaRPr lang="en-US" sz="213200" dirty="0"/>
          </a:p>
        </p:txBody>
      </p:sp>
      <p:pic>
        <p:nvPicPr>
          <p:cNvPr id="2052" name="Picture 4" descr="213,000+ Question Mark Stock Photos, Pictures &amp; Royalty-Free ...">
            <a:extLst>
              <a:ext uri="{FF2B5EF4-FFF2-40B4-BE49-F238E27FC236}">
                <a16:creationId xmlns:a16="http://schemas.microsoft.com/office/drawing/2014/main" id="{1E362830-2350-65FB-5944-0E352D11D9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F193F02-1007-2F91-AE10-D7913D484BC7}"/>
              </a:ext>
            </a:extLst>
          </p:cNvPr>
          <p:cNvSpPr txBox="1"/>
          <p:nvPr/>
        </p:nvSpPr>
        <p:spPr>
          <a:xfrm>
            <a:off x="884487" y="3646014"/>
            <a:ext cx="6781125" cy="1089529"/>
          </a:xfrm>
          <a:prstGeom prst="rect">
            <a:avLst/>
          </a:prstGeom>
          <a:noFill/>
        </p:spPr>
        <p:txBody>
          <a:bodyPr wrap="square" rtlCol="0">
            <a:spAutoFit/>
          </a:bodyPr>
          <a:lstStyle/>
          <a:p>
            <a:pPr>
              <a:lnSpc>
                <a:spcPct val="90000"/>
              </a:lnSpc>
            </a:pPr>
            <a:r>
              <a:rPr lang="en-US" sz="7200" i="1" dirty="0"/>
              <a:t>Revelation 16:10</a:t>
            </a:r>
            <a:endParaRPr lang="en-US" sz="333300" dirty="0"/>
          </a:p>
        </p:txBody>
      </p:sp>
    </p:spTree>
    <p:extLst>
      <p:ext uri="{BB962C8B-B14F-4D97-AF65-F5344CB8AC3E}">
        <p14:creationId xmlns:p14="http://schemas.microsoft.com/office/powerpoint/2010/main" val="11535972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548C8-A464-1679-C68E-BF5FA6DBBA0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88DFB36-17AF-EB36-4DC6-6ED3B0A8E7AF}"/>
              </a:ext>
            </a:extLst>
          </p:cNvPr>
          <p:cNvSpPr>
            <a:spLocks noGrp="1"/>
          </p:cNvSpPr>
          <p:nvPr>
            <p:ph type="body" sz="half" idx="2"/>
          </p:nvPr>
        </p:nvSpPr>
        <p:spPr>
          <a:xfrm>
            <a:off x="7759699" y="1524000"/>
            <a:ext cx="4114800" cy="4876801"/>
          </a:xfrm>
        </p:spPr>
        <p:txBody>
          <a:bodyPr>
            <a:noAutofit/>
          </a:bodyPr>
          <a:lstStyle/>
          <a:p>
            <a:r>
              <a:rPr lang="en-US" sz="3600" b="1" baseline="30000" dirty="0"/>
              <a:t>10 </a:t>
            </a:r>
            <a:r>
              <a:rPr lang="en-US" sz="3600" dirty="0"/>
              <a:t>And the fifth angel poured out his vial upon the seat of the beast; and his kingdom was full of darkness; and they gnawed their tongues for pain,</a:t>
            </a:r>
            <a:endParaRPr lang="en-US" sz="333300" dirty="0"/>
          </a:p>
        </p:txBody>
      </p:sp>
      <p:sp>
        <p:nvSpPr>
          <p:cNvPr id="6" name="Title 1">
            <a:extLst>
              <a:ext uri="{FF2B5EF4-FFF2-40B4-BE49-F238E27FC236}">
                <a16:creationId xmlns:a16="http://schemas.microsoft.com/office/drawing/2014/main" id="{BBEBF503-7F24-65A5-1833-606DFDFC3B8D}"/>
              </a:ext>
            </a:extLst>
          </p:cNvPr>
          <p:cNvSpPr>
            <a:spLocks noGrp="1"/>
          </p:cNvSpPr>
          <p:nvPr>
            <p:ph type="title"/>
          </p:nvPr>
        </p:nvSpPr>
        <p:spPr>
          <a:xfrm>
            <a:off x="7770812" y="228600"/>
            <a:ext cx="4114800" cy="1295400"/>
          </a:xfrm>
        </p:spPr>
        <p:txBody>
          <a:bodyPr/>
          <a:lstStyle/>
          <a:p>
            <a:r>
              <a:rPr lang="en-US" sz="4800" dirty="0"/>
              <a:t>Revelation 16:10</a:t>
            </a:r>
            <a:endParaRPr lang="en-US" sz="9600" dirty="0"/>
          </a:p>
        </p:txBody>
      </p:sp>
      <p:pic>
        <p:nvPicPr>
          <p:cNvPr id="5" name="Content Placeholder 4">
            <a:extLst>
              <a:ext uri="{FF2B5EF4-FFF2-40B4-BE49-F238E27FC236}">
                <a16:creationId xmlns:a16="http://schemas.microsoft.com/office/drawing/2014/main" id="{0D044FAD-D332-70CF-A2E2-E75EE57BC6C9}"/>
              </a:ext>
            </a:extLst>
          </p:cNvPr>
          <p:cNvPicPr>
            <a:picLocks noGrp="1" noChangeAspect="1"/>
          </p:cNvPicPr>
          <p:nvPr>
            <p:ph idx="1"/>
          </p:nvPr>
        </p:nvPicPr>
        <p:blipFill>
          <a:blip r:embed="rId2"/>
          <a:srcRect b="39568"/>
          <a:stretch>
            <a:fillRect/>
          </a:stretch>
        </p:blipFill>
        <p:spPr>
          <a:xfrm>
            <a:off x="303213" y="228600"/>
            <a:ext cx="7061199" cy="6400800"/>
          </a:xfrm>
          <a:prstGeom prst="rect">
            <a:avLst/>
          </a:prstGeom>
        </p:spPr>
      </p:pic>
    </p:spTree>
    <p:extLst>
      <p:ext uri="{BB962C8B-B14F-4D97-AF65-F5344CB8AC3E}">
        <p14:creationId xmlns:p14="http://schemas.microsoft.com/office/powerpoint/2010/main" val="34857876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A4F7B-EFF3-5AE7-D161-EFFEC27A69F7}"/>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5E1A60D3-A97B-6EAD-A61A-F1DD1E9876AE}"/>
              </a:ext>
            </a:extLst>
          </p:cNvPr>
          <p:cNvSpPr>
            <a:spLocks noGrp="1"/>
          </p:cNvSpPr>
          <p:nvPr>
            <p:ph type="title"/>
          </p:nvPr>
        </p:nvSpPr>
        <p:spPr>
          <a:xfrm>
            <a:off x="884487" y="381000"/>
            <a:ext cx="10360501" cy="3048000"/>
          </a:xfrm>
        </p:spPr>
        <p:txBody>
          <a:bodyPr>
            <a:noAutofit/>
          </a:bodyPr>
          <a:lstStyle/>
          <a:p>
            <a:pPr lvl="0"/>
            <a:r>
              <a:rPr lang="en-US" sz="6000" dirty="0"/>
              <a:t>10. Will those who love the truth of God be afraid in this time of darkness and dread?</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981991FC-9191-49DC-4D09-473292B683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D971550-7B3B-CB78-6D93-DCB91229B6E4}"/>
              </a:ext>
            </a:extLst>
          </p:cNvPr>
          <p:cNvSpPr txBox="1"/>
          <p:nvPr/>
        </p:nvSpPr>
        <p:spPr>
          <a:xfrm>
            <a:off x="884487" y="3646014"/>
            <a:ext cx="6781125" cy="1089529"/>
          </a:xfrm>
          <a:prstGeom prst="rect">
            <a:avLst/>
          </a:prstGeom>
          <a:noFill/>
        </p:spPr>
        <p:txBody>
          <a:bodyPr wrap="square" rtlCol="0">
            <a:spAutoFit/>
          </a:bodyPr>
          <a:lstStyle/>
          <a:p>
            <a:pPr>
              <a:lnSpc>
                <a:spcPct val="90000"/>
              </a:lnSpc>
            </a:pPr>
            <a:r>
              <a:rPr lang="en-US" sz="7200" i="1" dirty="0"/>
              <a:t>Psalm 91:5–8</a:t>
            </a:r>
            <a:endParaRPr lang="en-US" sz="400000" dirty="0"/>
          </a:p>
        </p:txBody>
      </p:sp>
    </p:spTree>
    <p:extLst>
      <p:ext uri="{BB962C8B-B14F-4D97-AF65-F5344CB8AC3E}">
        <p14:creationId xmlns:p14="http://schemas.microsoft.com/office/powerpoint/2010/main" val="30363558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9168F-422E-99E6-8885-DF9C834DA3E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B98ED1A-6821-12BE-945E-889C75D177EC}"/>
              </a:ext>
            </a:extLst>
          </p:cNvPr>
          <p:cNvSpPr>
            <a:spLocks noGrp="1"/>
          </p:cNvSpPr>
          <p:nvPr>
            <p:ph type="body" sz="half" idx="2"/>
          </p:nvPr>
        </p:nvSpPr>
        <p:spPr>
          <a:xfrm>
            <a:off x="7759699" y="1524000"/>
            <a:ext cx="4114800" cy="4876801"/>
          </a:xfrm>
        </p:spPr>
        <p:txBody>
          <a:bodyPr>
            <a:noAutofit/>
          </a:bodyPr>
          <a:lstStyle/>
          <a:p>
            <a:r>
              <a:rPr lang="en-US" sz="4800" b="1" baseline="30000" dirty="0"/>
              <a:t>5 </a:t>
            </a:r>
            <a:r>
              <a:rPr lang="en-US" sz="4800" dirty="0"/>
              <a:t>Thou shalt not be afraid for the terror by night; nor for the arrow that </a:t>
            </a:r>
            <a:r>
              <a:rPr lang="en-US" sz="4800" dirty="0" err="1"/>
              <a:t>flieth</a:t>
            </a:r>
            <a:r>
              <a:rPr lang="en-US" sz="4800" dirty="0"/>
              <a:t> by day;</a:t>
            </a:r>
            <a:endParaRPr lang="en-US" sz="400000" dirty="0"/>
          </a:p>
        </p:txBody>
      </p:sp>
      <p:sp>
        <p:nvSpPr>
          <p:cNvPr id="6" name="Title 1">
            <a:extLst>
              <a:ext uri="{FF2B5EF4-FFF2-40B4-BE49-F238E27FC236}">
                <a16:creationId xmlns:a16="http://schemas.microsoft.com/office/drawing/2014/main" id="{A3D97D02-14AE-9D48-321D-A1904C4050F0}"/>
              </a:ext>
            </a:extLst>
          </p:cNvPr>
          <p:cNvSpPr>
            <a:spLocks noGrp="1"/>
          </p:cNvSpPr>
          <p:nvPr>
            <p:ph type="title"/>
          </p:nvPr>
        </p:nvSpPr>
        <p:spPr>
          <a:xfrm>
            <a:off x="7770812" y="228600"/>
            <a:ext cx="4114800" cy="1295400"/>
          </a:xfrm>
        </p:spPr>
        <p:txBody>
          <a:bodyPr/>
          <a:lstStyle/>
          <a:p>
            <a:r>
              <a:rPr lang="en-US" sz="4800" dirty="0"/>
              <a:t>Psalm </a:t>
            </a:r>
            <a:br>
              <a:rPr lang="en-US" sz="4800" dirty="0"/>
            </a:br>
            <a:r>
              <a:rPr lang="en-US" sz="4800" dirty="0"/>
              <a:t>91:5-8</a:t>
            </a:r>
            <a:endParaRPr lang="en-US" sz="9600" dirty="0"/>
          </a:p>
        </p:txBody>
      </p:sp>
      <p:pic>
        <p:nvPicPr>
          <p:cNvPr id="12290" name="Picture 2" descr="WORD STUDY – ARROW THAT FLIETH BY DAY מחצ יעופ יוממ - Chaim Bentorah">
            <a:extLst>
              <a:ext uri="{FF2B5EF4-FFF2-40B4-BE49-F238E27FC236}">
                <a16:creationId xmlns:a16="http://schemas.microsoft.com/office/drawing/2014/main" id="{56967EBB-19DF-D08E-5964-05887A57C29C}"/>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23571"/>
          <a:stretch>
            <a:fillRect/>
          </a:stretch>
        </p:blipFill>
        <p:spPr bwMode="auto">
          <a:xfrm>
            <a:off x="150812" y="92940"/>
            <a:ext cx="7313613" cy="6578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53007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46D4F-BE4E-4EB7-726D-763F52723D5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853CFDB-487C-76BD-7D3C-8AD29DD2C8BB}"/>
              </a:ext>
            </a:extLst>
          </p:cNvPr>
          <p:cNvSpPr>
            <a:spLocks noGrp="1"/>
          </p:cNvSpPr>
          <p:nvPr>
            <p:ph type="body" sz="half" idx="2"/>
          </p:nvPr>
        </p:nvSpPr>
        <p:spPr>
          <a:xfrm>
            <a:off x="7759699" y="1524000"/>
            <a:ext cx="4114800" cy="4876801"/>
          </a:xfrm>
        </p:spPr>
        <p:txBody>
          <a:bodyPr>
            <a:noAutofit/>
          </a:bodyPr>
          <a:lstStyle/>
          <a:p>
            <a:r>
              <a:rPr lang="en-US" sz="4400" b="1" baseline="30000" dirty="0"/>
              <a:t>6 </a:t>
            </a:r>
            <a:r>
              <a:rPr lang="en-US" sz="4400" dirty="0"/>
              <a:t>Nor for the pestilence that walketh in darkness; nor for the destruction that </a:t>
            </a:r>
            <a:r>
              <a:rPr lang="en-US" sz="4400" dirty="0" err="1"/>
              <a:t>wasteth</a:t>
            </a:r>
            <a:r>
              <a:rPr lang="en-US" sz="4400" dirty="0"/>
              <a:t> at noonday.</a:t>
            </a:r>
            <a:endParaRPr lang="en-US" sz="400000" dirty="0"/>
          </a:p>
        </p:txBody>
      </p:sp>
      <p:sp>
        <p:nvSpPr>
          <p:cNvPr id="6" name="Title 1">
            <a:extLst>
              <a:ext uri="{FF2B5EF4-FFF2-40B4-BE49-F238E27FC236}">
                <a16:creationId xmlns:a16="http://schemas.microsoft.com/office/drawing/2014/main" id="{934B07F6-D15F-D928-F475-7F9562168C65}"/>
              </a:ext>
            </a:extLst>
          </p:cNvPr>
          <p:cNvSpPr>
            <a:spLocks noGrp="1"/>
          </p:cNvSpPr>
          <p:nvPr>
            <p:ph type="title"/>
          </p:nvPr>
        </p:nvSpPr>
        <p:spPr>
          <a:xfrm>
            <a:off x="7770812" y="228600"/>
            <a:ext cx="4114800" cy="1295400"/>
          </a:xfrm>
        </p:spPr>
        <p:txBody>
          <a:bodyPr/>
          <a:lstStyle/>
          <a:p>
            <a:r>
              <a:rPr lang="en-US" sz="4800" dirty="0"/>
              <a:t>Psalm </a:t>
            </a:r>
            <a:br>
              <a:rPr lang="en-US" sz="4800" dirty="0"/>
            </a:br>
            <a:r>
              <a:rPr lang="en-US" sz="4800" dirty="0"/>
              <a:t>91:5-8</a:t>
            </a:r>
            <a:endParaRPr lang="en-US" sz="9600" dirty="0"/>
          </a:p>
        </p:txBody>
      </p:sp>
      <p:pic>
        <p:nvPicPr>
          <p:cNvPr id="13314" name="Picture 2" descr="17-The Pestilence That Walks In Darkness | Hear God's Heart">
            <a:extLst>
              <a:ext uri="{FF2B5EF4-FFF2-40B4-BE49-F238E27FC236}">
                <a16:creationId xmlns:a16="http://schemas.microsoft.com/office/drawing/2014/main" id="{C83B10D1-F999-4ABB-C348-B256E90851C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2539" t="27771" r="25621"/>
          <a:stretch>
            <a:fillRect/>
          </a:stretch>
        </p:blipFill>
        <p:spPr bwMode="auto">
          <a:xfrm>
            <a:off x="303213" y="304799"/>
            <a:ext cx="7010399" cy="62975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60584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F0D54-4BF8-89EB-031E-9574A60A66D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C6F6A28-0178-11C9-1549-77D721DD8AF3}"/>
              </a:ext>
            </a:extLst>
          </p:cNvPr>
          <p:cNvSpPr>
            <a:spLocks noGrp="1"/>
          </p:cNvSpPr>
          <p:nvPr>
            <p:ph type="body" sz="half" idx="2"/>
          </p:nvPr>
        </p:nvSpPr>
        <p:spPr>
          <a:xfrm>
            <a:off x="7759699" y="1524000"/>
            <a:ext cx="4114800" cy="4876801"/>
          </a:xfrm>
        </p:spPr>
        <p:txBody>
          <a:bodyPr>
            <a:noAutofit/>
          </a:bodyPr>
          <a:lstStyle/>
          <a:p>
            <a:r>
              <a:rPr lang="en-US" sz="4400" b="1" baseline="30000" dirty="0"/>
              <a:t>7 </a:t>
            </a:r>
            <a:r>
              <a:rPr lang="en-US" sz="4400" dirty="0"/>
              <a:t>A thousand shall fall at thy side, and ten thousand at thy right hand; but it shall not come nigh thee.</a:t>
            </a:r>
            <a:endParaRPr lang="en-US" sz="333300" dirty="0"/>
          </a:p>
        </p:txBody>
      </p:sp>
      <p:sp>
        <p:nvSpPr>
          <p:cNvPr id="6" name="Title 1">
            <a:extLst>
              <a:ext uri="{FF2B5EF4-FFF2-40B4-BE49-F238E27FC236}">
                <a16:creationId xmlns:a16="http://schemas.microsoft.com/office/drawing/2014/main" id="{D2967616-44B2-0CA4-0F1C-2C8FB0E0560D}"/>
              </a:ext>
            </a:extLst>
          </p:cNvPr>
          <p:cNvSpPr>
            <a:spLocks noGrp="1"/>
          </p:cNvSpPr>
          <p:nvPr>
            <p:ph type="title"/>
          </p:nvPr>
        </p:nvSpPr>
        <p:spPr>
          <a:xfrm>
            <a:off x="7770812" y="228600"/>
            <a:ext cx="4114800" cy="1295400"/>
          </a:xfrm>
        </p:spPr>
        <p:txBody>
          <a:bodyPr/>
          <a:lstStyle/>
          <a:p>
            <a:r>
              <a:rPr lang="en-US" sz="4800" dirty="0"/>
              <a:t>Psalm </a:t>
            </a:r>
            <a:br>
              <a:rPr lang="en-US" sz="4800" dirty="0"/>
            </a:br>
            <a:r>
              <a:rPr lang="en-US" sz="4800" dirty="0"/>
              <a:t>91:5-8</a:t>
            </a:r>
            <a:endParaRPr lang="en-US" sz="9600" dirty="0"/>
          </a:p>
        </p:txBody>
      </p:sp>
      <p:pic>
        <p:nvPicPr>
          <p:cNvPr id="14340" name="Picture 4" descr="1111Hz Powerful Angelic ProtectionㅣConnection with Archangels for  Protection &amp; Healing">
            <a:extLst>
              <a:ext uri="{FF2B5EF4-FFF2-40B4-BE49-F238E27FC236}">
                <a16:creationId xmlns:a16="http://schemas.microsoft.com/office/drawing/2014/main" id="{406999DF-2873-CBF1-7578-2E7C3CFB6A9D}"/>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1521" t="-602" r="26807" b="602"/>
          <a:stretch>
            <a:fillRect/>
          </a:stretch>
        </p:blipFill>
        <p:spPr bwMode="auto">
          <a:xfrm>
            <a:off x="303213" y="228601"/>
            <a:ext cx="6934199"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85631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C4E7A-F7B5-2387-BCCF-5FED4EDA798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D1E21E4-2320-420E-1B2B-14E23910A848}"/>
              </a:ext>
            </a:extLst>
          </p:cNvPr>
          <p:cNvSpPr>
            <a:spLocks noGrp="1"/>
          </p:cNvSpPr>
          <p:nvPr>
            <p:ph type="body" sz="half" idx="2"/>
          </p:nvPr>
        </p:nvSpPr>
        <p:spPr>
          <a:xfrm>
            <a:off x="7759699" y="1524000"/>
            <a:ext cx="4114800" cy="4876801"/>
          </a:xfrm>
        </p:spPr>
        <p:txBody>
          <a:bodyPr>
            <a:noAutofit/>
          </a:bodyPr>
          <a:lstStyle/>
          <a:p>
            <a:r>
              <a:rPr lang="en-US" sz="5000" b="1" baseline="30000" dirty="0"/>
              <a:t>8 </a:t>
            </a:r>
            <a:r>
              <a:rPr lang="en-US" sz="5000" dirty="0"/>
              <a:t>Only with thine eyes shalt thou behold and see the reward of the wicked.</a:t>
            </a:r>
          </a:p>
        </p:txBody>
      </p:sp>
      <p:sp>
        <p:nvSpPr>
          <p:cNvPr id="6" name="Title 1">
            <a:extLst>
              <a:ext uri="{FF2B5EF4-FFF2-40B4-BE49-F238E27FC236}">
                <a16:creationId xmlns:a16="http://schemas.microsoft.com/office/drawing/2014/main" id="{4DFCE97A-8DC7-9057-25E7-121BAD688503}"/>
              </a:ext>
            </a:extLst>
          </p:cNvPr>
          <p:cNvSpPr>
            <a:spLocks noGrp="1"/>
          </p:cNvSpPr>
          <p:nvPr>
            <p:ph type="title"/>
          </p:nvPr>
        </p:nvSpPr>
        <p:spPr>
          <a:xfrm>
            <a:off x="7770812" y="228600"/>
            <a:ext cx="4114800" cy="1295400"/>
          </a:xfrm>
        </p:spPr>
        <p:txBody>
          <a:bodyPr/>
          <a:lstStyle/>
          <a:p>
            <a:r>
              <a:rPr lang="en-US" sz="4800" dirty="0"/>
              <a:t>Psalm </a:t>
            </a:r>
            <a:br>
              <a:rPr lang="en-US" sz="4800" dirty="0"/>
            </a:br>
            <a:r>
              <a:rPr lang="en-US" sz="4800" dirty="0"/>
              <a:t>91:5-8</a:t>
            </a:r>
            <a:endParaRPr lang="en-US" sz="9600" dirty="0"/>
          </a:p>
        </p:txBody>
      </p:sp>
      <p:pic>
        <p:nvPicPr>
          <p:cNvPr id="15362" name="Picture 2" descr="On Judgement Day: Some Random Ponderings – A Perennial Follower">
            <a:extLst>
              <a:ext uri="{FF2B5EF4-FFF2-40B4-BE49-F238E27FC236}">
                <a16:creationId xmlns:a16="http://schemas.microsoft.com/office/drawing/2014/main" id="{067985C5-BAF0-D11E-6981-FCD52FC7F56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 t="13658" r="44947" b="7913"/>
          <a:stretch>
            <a:fillRect/>
          </a:stretch>
        </p:blipFill>
        <p:spPr bwMode="auto">
          <a:xfrm>
            <a:off x="314326" y="320636"/>
            <a:ext cx="6980997" cy="6216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70624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0015508-A7EE-E58A-67F2-7CB13E95BFC4}"/>
              </a:ext>
            </a:extLst>
          </p:cNvPr>
          <p:cNvPicPr>
            <a:picLocks noChangeAspect="1"/>
          </p:cNvPicPr>
          <p:nvPr/>
        </p:nvPicPr>
        <p:blipFill>
          <a:blip r:embed="rId2"/>
          <a:stretch>
            <a:fillRect/>
          </a:stretch>
        </p:blipFill>
        <p:spPr>
          <a:xfrm>
            <a:off x="-27208" y="-633942"/>
            <a:ext cx="12216033" cy="8144022"/>
          </a:xfrm>
          <a:prstGeom prst="rect">
            <a:avLst/>
          </a:prstGeom>
        </p:spPr>
      </p:pic>
    </p:spTree>
    <p:extLst>
      <p:ext uri="{BB962C8B-B14F-4D97-AF65-F5344CB8AC3E}">
        <p14:creationId xmlns:p14="http://schemas.microsoft.com/office/powerpoint/2010/main" val="1858058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E403B-15C4-4AC8-81B0-331165101374}"/>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68094A72-5F17-4F9D-E4F1-661830FC2824}"/>
              </a:ext>
            </a:extLst>
          </p:cNvPr>
          <p:cNvSpPr>
            <a:spLocks noGrp="1"/>
          </p:cNvSpPr>
          <p:nvPr>
            <p:ph type="title"/>
          </p:nvPr>
        </p:nvSpPr>
        <p:spPr>
          <a:xfrm>
            <a:off x="884487" y="381000"/>
            <a:ext cx="10360501" cy="2590800"/>
          </a:xfrm>
        </p:spPr>
        <p:txBody>
          <a:bodyPr>
            <a:noAutofit/>
          </a:bodyPr>
          <a:lstStyle/>
          <a:p>
            <a:pPr lvl="0"/>
            <a:r>
              <a:rPr lang="en-US" sz="7200" dirty="0"/>
              <a:t>11. What will be the sixth plague?</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6B8063AE-31E2-52C4-F6D7-63F3258578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FDC348F-5EA2-9A0B-2045-264CDC077A4D}"/>
              </a:ext>
            </a:extLst>
          </p:cNvPr>
          <p:cNvSpPr txBox="1"/>
          <p:nvPr/>
        </p:nvSpPr>
        <p:spPr>
          <a:xfrm>
            <a:off x="884487" y="3646014"/>
            <a:ext cx="6781125" cy="1089529"/>
          </a:xfrm>
          <a:prstGeom prst="rect">
            <a:avLst/>
          </a:prstGeom>
          <a:noFill/>
        </p:spPr>
        <p:txBody>
          <a:bodyPr wrap="square" rtlCol="0">
            <a:spAutoFit/>
          </a:bodyPr>
          <a:lstStyle/>
          <a:p>
            <a:pPr>
              <a:lnSpc>
                <a:spcPct val="90000"/>
              </a:lnSpc>
            </a:pPr>
            <a:r>
              <a:rPr lang="en-US" sz="7200" i="1" dirty="0"/>
              <a:t>Revelation 16:12</a:t>
            </a:r>
            <a:endParaRPr lang="en-US" sz="400000" dirty="0"/>
          </a:p>
        </p:txBody>
      </p:sp>
    </p:spTree>
    <p:extLst>
      <p:ext uri="{BB962C8B-B14F-4D97-AF65-F5344CB8AC3E}">
        <p14:creationId xmlns:p14="http://schemas.microsoft.com/office/powerpoint/2010/main" val="20769836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DDA32-690B-97E5-A42F-6074D1F4B64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202A6CC-4D1D-0C34-131D-5395699D17D7}"/>
              </a:ext>
            </a:extLst>
          </p:cNvPr>
          <p:cNvSpPr>
            <a:spLocks noGrp="1"/>
          </p:cNvSpPr>
          <p:nvPr>
            <p:ph type="body" sz="half" idx="2"/>
          </p:nvPr>
        </p:nvSpPr>
        <p:spPr>
          <a:xfrm>
            <a:off x="7759699" y="1524000"/>
            <a:ext cx="4114800" cy="4876801"/>
          </a:xfrm>
        </p:spPr>
        <p:txBody>
          <a:bodyPr>
            <a:noAutofit/>
          </a:bodyPr>
          <a:lstStyle/>
          <a:p>
            <a:r>
              <a:rPr lang="en-US" sz="3600" b="1" baseline="30000" dirty="0"/>
              <a:t>12 </a:t>
            </a:r>
            <a:r>
              <a:rPr lang="en-US" sz="3600" dirty="0"/>
              <a:t>And the sixth angel poured out his vial upon the great river Euphrates; and the water thereof was dried up, that the way of the kings of the east might be prepared.</a:t>
            </a:r>
            <a:endParaRPr lang="en-US" sz="7200" dirty="0"/>
          </a:p>
        </p:txBody>
      </p:sp>
      <p:sp>
        <p:nvSpPr>
          <p:cNvPr id="6" name="Title 1">
            <a:extLst>
              <a:ext uri="{FF2B5EF4-FFF2-40B4-BE49-F238E27FC236}">
                <a16:creationId xmlns:a16="http://schemas.microsoft.com/office/drawing/2014/main" id="{35FDF5D4-12CE-0370-9034-8D3C1F7F9B4D}"/>
              </a:ext>
            </a:extLst>
          </p:cNvPr>
          <p:cNvSpPr>
            <a:spLocks noGrp="1"/>
          </p:cNvSpPr>
          <p:nvPr>
            <p:ph type="title"/>
          </p:nvPr>
        </p:nvSpPr>
        <p:spPr>
          <a:xfrm>
            <a:off x="7770812" y="228600"/>
            <a:ext cx="4114800" cy="1295400"/>
          </a:xfrm>
        </p:spPr>
        <p:txBody>
          <a:bodyPr/>
          <a:lstStyle/>
          <a:p>
            <a:r>
              <a:rPr lang="en-US" sz="4800" dirty="0"/>
              <a:t>Revelation</a:t>
            </a:r>
            <a:br>
              <a:rPr lang="en-US" sz="4800" dirty="0"/>
            </a:br>
            <a:r>
              <a:rPr lang="en-US" sz="4800" dirty="0"/>
              <a:t>16:12</a:t>
            </a:r>
            <a:endParaRPr lang="en-US" sz="9600" dirty="0"/>
          </a:p>
        </p:txBody>
      </p:sp>
      <p:pic>
        <p:nvPicPr>
          <p:cNvPr id="5" name="Content Placeholder 4">
            <a:extLst>
              <a:ext uri="{FF2B5EF4-FFF2-40B4-BE49-F238E27FC236}">
                <a16:creationId xmlns:a16="http://schemas.microsoft.com/office/drawing/2014/main" id="{D4483D5C-EAA7-5AEB-9BA3-FDBA4AD72AC5}"/>
              </a:ext>
            </a:extLst>
          </p:cNvPr>
          <p:cNvPicPr>
            <a:picLocks noGrp="1" noChangeAspect="1"/>
          </p:cNvPicPr>
          <p:nvPr>
            <p:ph idx="1"/>
          </p:nvPr>
        </p:nvPicPr>
        <p:blipFill>
          <a:blip r:embed="rId2"/>
          <a:srcRect t="6374" b="33333"/>
          <a:stretch>
            <a:fillRect/>
          </a:stretch>
        </p:blipFill>
        <p:spPr>
          <a:xfrm>
            <a:off x="150812" y="158750"/>
            <a:ext cx="7239000" cy="6546850"/>
          </a:xfrm>
          <a:prstGeom prst="rect">
            <a:avLst/>
          </a:prstGeom>
        </p:spPr>
      </p:pic>
    </p:spTree>
    <p:extLst>
      <p:ext uri="{BB962C8B-B14F-4D97-AF65-F5344CB8AC3E}">
        <p14:creationId xmlns:p14="http://schemas.microsoft.com/office/powerpoint/2010/main" val="41349865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F61CF-B82D-CF3F-27BD-37BFB1C3AEA9}"/>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9DDE5580-3F1E-7E83-EB26-4A5221723C09}"/>
              </a:ext>
            </a:extLst>
          </p:cNvPr>
          <p:cNvSpPr>
            <a:spLocks noGrp="1"/>
          </p:cNvSpPr>
          <p:nvPr>
            <p:ph type="title"/>
          </p:nvPr>
        </p:nvSpPr>
        <p:spPr>
          <a:xfrm>
            <a:off x="884487" y="381000"/>
            <a:ext cx="10360501" cy="3810000"/>
          </a:xfrm>
        </p:spPr>
        <p:txBody>
          <a:bodyPr>
            <a:noAutofit/>
          </a:bodyPr>
          <a:lstStyle/>
          <a:p>
            <a:pPr lvl="0"/>
            <a:r>
              <a:rPr lang="en-US" sz="6000" dirty="0"/>
              <a:t>12.  Does this refer to the literal river Euphrates, or to the nation that dwells in the country of the Euphrates?</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5EAB8785-F961-0F01-EB15-8506BEBB03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4016F03-1D1C-EF36-96B8-6D080BDAAFD1}"/>
              </a:ext>
            </a:extLst>
          </p:cNvPr>
          <p:cNvSpPr txBox="1"/>
          <p:nvPr/>
        </p:nvSpPr>
        <p:spPr>
          <a:xfrm>
            <a:off x="884487" y="4733411"/>
            <a:ext cx="6781125" cy="646331"/>
          </a:xfrm>
          <a:prstGeom prst="rect">
            <a:avLst/>
          </a:prstGeom>
          <a:noFill/>
        </p:spPr>
        <p:txBody>
          <a:bodyPr wrap="square" rtlCol="0">
            <a:spAutoFit/>
          </a:bodyPr>
          <a:lstStyle/>
          <a:p>
            <a:pPr>
              <a:lnSpc>
                <a:spcPct val="90000"/>
              </a:lnSpc>
            </a:pPr>
            <a:r>
              <a:rPr lang="en-US" sz="4000" b="1" dirty="0"/>
              <a:t>Answer:</a:t>
            </a:r>
            <a:r>
              <a:rPr lang="en-US" sz="4000" dirty="0"/>
              <a:t> </a:t>
            </a:r>
            <a:r>
              <a:rPr lang="en-US" sz="4000" i="1" dirty="0"/>
              <a:t>The nation.  See note. </a:t>
            </a:r>
            <a:endParaRPr lang="en-US" sz="400000" dirty="0"/>
          </a:p>
        </p:txBody>
      </p:sp>
    </p:spTree>
    <p:extLst>
      <p:ext uri="{BB962C8B-B14F-4D97-AF65-F5344CB8AC3E}">
        <p14:creationId xmlns:p14="http://schemas.microsoft.com/office/powerpoint/2010/main" val="33989427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26BBF-3813-5EB0-62FB-CC702C235291}"/>
              </a:ext>
            </a:extLst>
          </p:cNvPr>
          <p:cNvSpPr>
            <a:spLocks noGrp="1"/>
          </p:cNvSpPr>
          <p:nvPr>
            <p:ph type="title"/>
          </p:nvPr>
        </p:nvSpPr>
        <p:spPr/>
        <p:txBody>
          <a:bodyPr/>
          <a:lstStyle/>
          <a:p>
            <a:r>
              <a:rPr lang="en-US" sz="3600" i="1" dirty="0"/>
              <a:t>Gibbon, chapter 33, part 21</a:t>
            </a:r>
            <a:br>
              <a:rPr lang="en-US" dirty="0"/>
            </a:br>
            <a:endParaRPr lang="en-US" dirty="0"/>
          </a:p>
        </p:txBody>
      </p:sp>
      <p:sp>
        <p:nvSpPr>
          <p:cNvPr id="3" name="Content Placeholder 2">
            <a:extLst>
              <a:ext uri="{FF2B5EF4-FFF2-40B4-BE49-F238E27FC236}">
                <a16:creationId xmlns:a16="http://schemas.microsoft.com/office/drawing/2014/main" id="{945D7118-8991-4B4A-5415-D60039E18FDF}"/>
              </a:ext>
            </a:extLst>
          </p:cNvPr>
          <p:cNvSpPr>
            <a:spLocks noGrp="1"/>
          </p:cNvSpPr>
          <p:nvPr>
            <p:ph idx="1"/>
          </p:nvPr>
        </p:nvSpPr>
        <p:spPr/>
        <p:txBody>
          <a:bodyPr>
            <a:normAutofit/>
          </a:bodyPr>
          <a:lstStyle/>
          <a:p>
            <a:pPr marL="0" indent="0">
              <a:buNone/>
            </a:pPr>
            <a:r>
              <a:rPr lang="en-US" sz="3200" dirty="0"/>
              <a:t>“It is not possible that it should refer to the literal river, because never in all history have the waters of the literal river Euphrates been a hindrance to any kings either of the East or of the West. A thousand years before Christ, the kings of Assyria crossed it regularly every spring—at the very time when the waters were the highest—in their campaigns. In the year 269 A.D., Tiridates, king of Armenia, swam it with his armor on.”   </a:t>
            </a:r>
          </a:p>
        </p:txBody>
      </p:sp>
      <p:pic>
        <p:nvPicPr>
          <p:cNvPr id="17412" name="Picture 4" descr="Tiridates III of Armenia - Wikipedia">
            <a:extLst>
              <a:ext uri="{FF2B5EF4-FFF2-40B4-BE49-F238E27FC236}">
                <a16:creationId xmlns:a16="http://schemas.microsoft.com/office/drawing/2014/main" id="{82FD83FE-7364-0655-7C12-2365DB19EC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8474" y="1752600"/>
            <a:ext cx="3368410" cy="4841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6690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BE935-0B90-1426-2172-E3E326B44F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02ADE9-AD0D-BCD1-2852-B4D476C0170F}"/>
              </a:ext>
            </a:extLst>
          </p:cNvPr>
          <p:cNvSpPr>
            <a:spLocks noGrp="1"/>
          </p:cNvSpPr>
          <p:nvPr>
            <p:ph type="title"/>
          </p:nvPr>
        </p:nvSpPr>
        <p:spPr/>
        <p:txBody>
          <a:bodyPr/>
          <a:lstStyle/>
          <a:p>
            <a:r>
              <a:rPr lang="en-US" sz="3600" i="1" dirty="0"/>
              <a:t>The Waters of the River</a:t>
            </a:r>
            <a:br>
              <a:rPr lang="en-US" dirty="0"/>
            </a:br>
            <a:endParaRPr lang="en-US" dirty="0"/>
          </a:p>
        </p:txBody>
      </p:sp>
      <p:sp>
        <p:nvSpPr>
          <p:cNvPr id="3" name="Content Placeholder 2">
            <a:extLst>
              <a:ext uri="{FF2B5EF4-FFF2-40B4-BE49-F238E27FC236}">
                <a16:creationId xmlns:a16="http://schemas.microsoft.com/office/drawing/2014/main" id="{58D2CA81-AC7B-B4EB-CC80-AF99389A93C5}"/>
              </a:ext>
            </a:extLst>
          </p:cNvPr>
          <p:cNvSpPr>
            <a:spLocks noGrp="1"/>
          </p:cNvSpPr>
          <p:nvPr>
            <p:ph idx="1"/>
          </p:nvPr>
        </p:nvSpPr>
        <p:spPr>
          <a:xfrm>
            <a:off x="406294" y="476354"/>
            <a:ext cx="6729544" cy="5842001"/>
          </a:xfrm>
        </p:spPr>
        <p:txBody>
          <a:bodyPr>
            <a:noAutofit/>
          </a:bodyPr>
          <a:lstStyle/>
          <a:p>
            <a:pPr marL="0" indent="0">
              <a:buNone/>
            </a:pPr>
            <a:r>
              <a:rPr lang="en-US" sz="3200" dirty="0"/>
              <a:t>The view that the reference is not to the literal river, but to the Euphrates nation, is strengthened by the fact that Isaiah, in speaking of the king of Assyria and his armies, plainly calls them, “The waters of the river.” “Now therefore, behold, the Lord bringeth up upon them [the people of Judah] the waters of the river, strong and many, even the king of Assyria, and all his glory; and he shall come up over all his channels, and go over all his banks.”—</a:t>
            </a:r>
            <a:r>
              <a:rPr lang="en-US" sz="3200" i="1" dirty="0"/>
              <a:t>Isaiah 8:7.</a:t>
            </a:r>
            <a:endParaRPr lang="en-US" sz="3200" dirty="0"/>
          </a:p>
        </p:txBody>
      </p:sp>
      <p:pic>
        <p:nvPicPr>
          <p:cNvPr id="18436" name="Picture 4">
            <a:extLst>
              <a:ext uri="{FF2B5EF4-FFF2-40B4-BE49-F238E27FC236}">
                <a16:creationId xmlns:a16="http://schemas.microsoft.com/office/drawing/2014/main" id="{06E66CC5-FCE1-C82E-7774-D1B2E5A5AE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68927" y="1905000"/>
            <a:ext cx="3937000" cy="472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38232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E177A8-3E38-1E18-C05C-B8A0EC549A95}"/>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F09EFD8A-80F3-16A3-F4F6-0B20DC0D5B79}"/>
              </a:ext>
            </a:extLst>
          </p:cNvPr>
          <p:cNvSpPr>
            <a:spLocks noGrp="1"/>
          </p:cNvSpPr>
          <p:nvPr>
            <p:ph type="title"/>
          </p:nvPr>
        </p:nvSpPr>
        <p:spPr>
          <a:xfrm>
            <a:off x="884487" y="381000"/>
            <a:ext cx="10360501" cy="2514600"/>
          </a:xfrm>
        </p:spPr>
        <p:txBody>
          <a:bodyPr>
            <a:noAutofit/>
          </a:bodyPr>
          <a:lstStyle/>
          <a:p>
            <a:pPr lvl="0"/>
            <a:r>
              <a:rPr lang="en-US" sz="6000" dirty="0"/>
              <a:t>13. What then does the drying up of the river mean?</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9AC62BC1-CAF2-43F9-CFD7-22DFFB7E4D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B23F5A7-3ED0-B2C5-1095-AEDD10B275D9}"/>
              </a:ext>
            </a:extLst>
          </p:cNvPr>
          <p:cNvSpPr txBox="1"/>
          <p:nvPr/>
        </p:nvSpPr>
        <p:spPr>
          <a:xfrm>
            <a:off x="884487" y="3101249"/>
            <a:ext cx="6781125" cy="3416320"/>
          </a:xfrm>
          <a:prstGeom prst="rect">
            <a:avLst/>
          </a:prstGeom>
          <a:noFill/>
        </p:spPr>
        <p:txBody>
          <a:bodyPr wrap="square" rtlCol="0">
            <a:spAutoFit/>
          </a:bodyPr>
          <a:lstStyle/>
          <a:p>
            <a:pPr>
              <a:lnSpc>
                <a:spcPct val="90000"/>
              </a:lnSpc>
            </a:pPr>
            <a:r>
              <a:rPr lang="en-US" sz="4800" b="1" dirty="0"/>
              <a:t>Answer:</a:t>
            </a:r>
            <a:r>
              <a:rPr lang="en-US" sz="4800" dirty="0"/>
              <a:t> </a:t>
            </a:r>
            <a:r>
              <a:rPr lang="en-US" sz="4800" i="1" dirty="0"/>
              <a:t>Evidently the wiping out of the Turkish power,—the nation that now </a:t>
            </a:r>
            <a:r>
              <a:rPr lang="en-US" sz="4800" dirty="0"/>
              <a:t>[in 1888] </a:t>
            </a:r>
            <a:r>
              <a:rPr lang="en-US" sz="4800" i="1" dirty="0"/>
              <a:t>rules the Euphrates country.</a:t>
            </a:r>
            <a:endParaRPr lang="en-US" sz="400000" dirty="0"/>
          </a:p>
        </p:txBody>
      </p:sp>
    </p:spTree>
    <p:extLst>
      <p:ext uri="{BB962C8B-B14F-4D97-AF65-F5344CB8AC3E}">
        <p14:creationId xmlns:p14="http://schemas.microsoft.com/office/powerpoint/2010/main" val="591575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6DAFD-4F97-AD8C-5479-FACE39DA84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CFB474-84BB-75B8-FF18-8D22F7A0D7CB}"/>
              </a:ext>
            </a:extLst>
          </p:cNvPr>
          <p:cNvSpPr>
            <a:spLocks noGrp="1"/>
          </p:cNvSpPr>
          <p:nvPr>
            <p:ph type="title"/>
          </p:nvPr>
        </p:nvSpPr>
        <p:spPr/>
        <p:txBody>
          <a:bodyPr/>
          <a:lstStyle/>
          <a:p>
            <a:r>
              <a:rPr lang="en-US" sz="3600" i="1" dirty="0"/>
              <a:t>The Euphrates River</a:t>
            </a:r>
            <a:br>
              <a:rPr lang="en-US" dirty="0"/>
            </a:br>
            <a:endParaRPr lang="en-US" dirty="0"/>
          </a:p>
        </p:txBody>
      </p:sp>
      <p:sp>
        <p:nvSpPr>
          <p:cNvPr id="3" name="Content Placeholder 2">
            <a:extLst>
              <a:ext uri="{FF2B5EF4-FFF2-40B4-BE49-F238E27FC236}">
                <a16:creationId xmlns:a16="http://schemas.microsoft.com/office/drawing/2014/main" id="{BE8DAC71-AE39-5DF3-0144-5DC9FB48381A}"/>
              </a:ext>
            </a:extLst>
          </p:cNvPr>
          <p:cNvSpPr>
            <a:spLocks noGrp="1"/>
          </p:cNvSpPr>
          <p:nvPr>
            <p:ph idx="1"/>
          </p:nvPr>
        </p:nvSpPr>
        <p:spPr>
          <a:xfrm>
            <a:off x="406294" y="476354"/>
            <a:ext cx="6729544" cy="5842001"/>
          </a:xfrm>
        </p:spPr>
        <p:txBody>
          <a:bodyPr>
            <a:noAutofit/>
          </a:bodyPr>
          <a:lstStyle/>
          <a:p>
            <a:pPr marL="0" indent="0">
              <a:buNone/>
            </a:pPr>
            <a:r>
              <a:rPr lang="en-US" sz="4000" dirty="0"/>
              <a:t>In 1888, the Ottoman Empire ruled the Euphrates region.  It was already called:</a:t>
            </a:r>
            <a:br>
              <a:rPr lang="en-US" sz="4000" dirty="0"/>
            </a:br>
            <a:r>
              <a:rPr lang="en-US" sz="4000" dirty="0"/>
              <a:t>👉 </a:t>
            </a:r>
            <a:r>
              <a:rPr lang="en-US" sz="4000" i="1" dirty="0"/>
              <a:t>“the sick man of Europe”</a:t>
            </a:r>
            <a:r>
              <a:rPr lang="en-US" sz="4000" dirty="0"/>
              <a:t> </a:t>
            </a:r>
          </a:p>
          <a:p>
            <a:r>
              <a:rPr lang="en-US" sz="4000" dirty="0"/>
              <a:t>It was losing territory steadily to European powers </a:t>
            </a:r>
          </a:p>
          <a:p>
            <a:pPr marL="0" indent="0">
              <a:buNone/>
            </a:pPr>
            <a:r>
              <a:rPr lang="en-US" sz="4000" dirty="0"/>
              <a:t>👉 Many at the time thought:</a:t>
            </a:r>
          </a:p>
          <a:p>
            <a:r>
              <a:rPr lang="en-US" sz="4000" i="1" dirty="0"/>
              <a:t>the drying up is already beginning</a:t>
            </a:r>
            <a:endParaRPr lang="en-US" sz="4000" dirty="0"/>
          </a:p>
        </p:txBody>
      </p:sp>
      <p:pic>
        <p:nvPicPr>
          <p:cNvPr id="19458" name="Picture 2" descr="Sick man of Europe - Wikipedia">
            <a:extLst>
              <a:ext uri="{FF2B5EF4-FFF2-40B4-BE49-F238E27FC236}">
                <a16:creationId xmlns:a16="http://schemas.microsoft.com/office/drawing/2014/main" id="{73E36164-89A4-F40A-E4C0-FF7BA325B1C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1604" t="18450" r="35188" b="45995"/>
          <a:stretch>
            <a:fillRect/>
          </a:stretch>
        </p:blipFill>
        <p:spPr bwMode="auto">
          <a:xfrm>
            <a:off x="7821163" y="1676400"/>
            <a:ext cx="4114800" cy="469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04653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E527F-9568-1582-9899-7BD681E03E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A0EB92-AB73-78F5-651B-44BA90A9F243}"/>
              </a:ext>
            </a:extLst>
          </p:cNvPr>
          <p:cNvSpPr>
            <a:spLocks noGrp="1"/>
          </p:cNvSpPr>
          <p:nvPr>
            <p:ph type="title"/>
          </p:nvPr>
        </p:nvSpPr>
        <p:spPr/>
        <p:txBody>
          <a:bodyPr/>
          <a:lstStyle/>
          <a:p>
            <a:r>
              <a:rPr lang="en-US" sz="3600" i="1" dirty="0"/>
              <a:t>The Euphrates River</a:t>
            </a:r>
            <a:br>
              <a:rPr lang="en-US" dirty="0"/>
            </a:br>
            <a:endParaRPr lang="en-US" dirty="0"/>
          </a:p>
        </p:txBody>
      </p:sp>
      <p:sp>
        <p:nvSpPr>
          <p:cNvPr id="3" name="Content Placeholder 2">
            <a:extLst>
              <a:ext uri="{FF2B5EF4-FFF2-40B4-BE49-F238E27FC236}">
                <a16:creationId xmlns:a16="http://schemas.microsoft.com/office/drawing/2014/main" id="{E4733237-A3AE-0E08-FB78-4280C2B92CAB}"/>
              </a:ext>
            </a:extLst>
          </p:cNvPr>
          <p:cNvSpPr>
            <a:spLocks noGrp="1"/>
          </p:cNvSpPr>
          <p:nvPr>
            <p:ph idx="1"/>
          </p:nvPr>
        </p:nvSpPr>
        <p:spPr>
          <a:xfrm>
            <a:off x="406294" y="476354"/>
            <a:ext cx="6729544" cy="5842001"/>
          </a:xfrm>
        </p:spPr>
        <p:txBody>
          <a:bodyPr>
            <a:noAutofit/>
          </a:bodyPr>
          <a:lstStyle/>
          <a:p>
            <a:pPr marL="0" indent="0">
              <a:buNone/>
            </a:pPr>
            <a:r>
              <a:rPr lang="en-US" sz="4000" dirty="0"/>
              <a:t>Instead of disappearing completely: </a:t>
            </a:r>
          </a:p>
          <a:p>
            <a:pPr lvl="1"/>
            <a:r>
              <a:rPr lang="en-US" sz="4000" dirty="0"/>
              <a:t>The Ottoman system ended </a:t>
            </a:r>
          </a:p>
          <a:p>
            <a:pPr lvl="1"/>
            <a:r>
              <a:rPr lang="en-US" sz="4000" dirty="0"/>
              <a:t>But a </a:t>
            </a:r>
            <a:r>
              <a:rPr lang="en-US" sz="4000" b="1" dirty="0"/>
              <a:t>new national state remained</a:t>
            </a:r>
            <a:r>
              <a:rPr lang="en-US" sz="4000" dirty="0"/>
              <a:t> </a:t>
            </a:r>
          </a:p>
          <a:p>
            <a:r>
              <a:rPr lang="en-US" sz="4000" dirty="0"/>
              <a:t>👉 This complicated the interpretation:</a:t>
            </a:r>
          </a:p>
          <a:p>
            <a:pPr lvl="1"/>
            <a:r>
              <a:rPr lang="en-US" sz="4000" dirty="0"/>
              <a:t>Was the prophecy fulfilled? </a:t>
            </a:r>
          </a:p>
          <a:p>
            <a:pPr lvl="1"/>
            <a:r>
              <a:rPr lang="en-US" sz="4000" dirty="0"/>
              <a:t>Or only partially?</a:t>
            </a:r>
          </a:p>
        </p:txBody>
      </p:sp>
      <p:pic>
        <p:nvPicPr>
          <p:cNvPr id="20482" name="Picture 2">
            <a:extLst>
              <a:ext uri="{FF2B5EF4-FFF2-40B4-BE49-F238E27FC236}">
                <a16:creationId xmlns:a16="http://schemas.microsoft.com/office/drawing/2014/main" id="{FC6AF409-4776-333F-EFB9-A3CCDB21C7B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499" t="24444" r="13333"/>
          <a:stretch>
            <a:fillRect/>
          </a:stretch>
        </p:blipFill>
        <p:spPr bwMode="auto">
          <a:xfrm>
            <a:off x="7663954" y="1676400"/>
            <a:ext cx="4495801"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64049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6EE76-64CA-4DE0-C23B-5A55133877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5EC556-EB75-4E58-3BB6-B4112F9AE5AC}"/>
              </a:ext>
            </a:extLst>
          </p:cNvPr>
          <p:cNvSpPr>
            <a:spLocks noGrp="1"/>
          </p:cNvSpPr>
          <p:nvPr>
            <p:ph type="title"/>
          </p:nvPr>
        </p:nvSpPr>
        <p:spPr/>
        <p:txBody>
          <a:bodyPr/>
          <a:lstStyle/>
          <a:p>
            <a:r>
              <a:rPr lang="en-US" sz="3600" i="1" dirty="0"/>
              <a:t>The Euphrates River</a:t>
            </a:r>
            <a:br>
              <a:rPr lang="en-US" dirty="0"/>
            </a:br>
            <a:endParaRPr lang="en-US" dirty="0"/>
          </a:p>
        </p:txBody>
      </p:sp>
      <p:sp>
        <p:nvSpPr>
          <p:cNvPr id="3" name="Content Placeholder 2">
            <a:extLst>
              <a:ext uri="{FF2B5EF4-FFF2-40B4-BE49-F238E27FC236}">
                <a16:creationId xmlns:a16="http://schemas.microsoft.com/office/drawing/2014/main" id="{E4C8D89B-68F1-88B4-66C3-ED026B145529}"/>
              </a:ext>
            </a:extLst>
          </p:cNvPr>
          <p:cNvSpPr>
            <a:spLocks noGrp="1"/>
          </p:cNvSpPr>
          <p:nvPr>
            <p:ph idx="1"/>
          </p:nvPr>
        </p:nvSpPr>
        <p:spPr>
          <a:xfrm>
            <a:off x="406294" y="476354"/>
            <a:ext cx="6729544" cy="5842001"/>
          </a:xfrm>
        </p:spPr>
        <p:txBody>
          <a:bodyPr>
            <a:noAutofit/>
          </a:bodyPr>
          <a:lstStyle/>
          <a:p>
            <a:pPr marL="0" indent="0">
              <a:buNone/>
            </a:pPr>
            <a:r>
              <a:rPr lang="en-US" sz="4400" dirty="0"/>
              <a:t>The Euphrates region today (Turkey, Syria, Iraq) remains: </a:t>
            </a:r>
          </a:p>
          <a:p>
            <a:pPr lvl="1"/>
            <a:r>
              <a:rPr lang="en-US" sz="4000" dirty="0"/>
              <a:t>politically unstable </a:t>
            </a:r>
          </a:p>
          <a:p>
            <a:pPr lvl="1"/>
            <a:r>
              <a:rPr lang="en-US" sz="4000" dirty="0"/>
              <a:t>strategically significant </a:t>
            </a:r>
          </a:p>
          <a:p>
            <a:r>
              <a:rPr lang="en-US" sz="4400" dirty="0"/>
              <a:t>Alliances shift frequently </a:t>
            </a:r>
          </a:p>
          <a:p>
            <a:r>
              <a:rPr lang="en-US" sz="4000" dirty="0"/>
              <a:t>👉 Has the Euphrates “dried up” already?  How can we be sure?  </a:t>
            </a:r>
          </a:p>
        </p:txBody>
      </p:sp>
      <p:pic>
        <p:nvPicPr>
          <p:cNvPr id="21510" name="Picture 6" descr="The Euphrates River Map within Iraqi borders">
            <a:extLst>
              <a:ext uri="{FF2B5EF4-FFF2-40B4-BE49-F238E27FC236}">
                <a16:creationId xmlns:a16="http://schemas.microsoft.com/office/drawing/2014/main" id="{C390F9A9-889F-E87D-FE57-620D662FE69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930" t="6152" r="16783" b="9494"/>
          <a:stretch>
            <a:fillRect/>
          </a:stretch>
        </p:blipFill>
        <p:spPr bwMode="auto">
          <a:xfrm>
            <a:off x="7989681" y="1581045"/>
            <a:ext cx="3810000" cy="4794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85406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0E363-6F3E-D3F2-A044-1D113205AE8D}"/>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4FF0DD7-27D4-1433-5F47-929E4BC370E3}"/>
              </a:ext>
            </a:extLst>
          </p:cNvPr>
          <p:cNvSpPr>
            <a:spLocks noGrp="1"/>
          </p:cNvSpPr>
          <p:nvPr>
            <p:ph type="title"/>
          </p:nvPr>
        </p:nvSpPr>
        <p:spPr>
          <a:xfrm>
            <a:off x="884487" y="381000"/>
            <a:ext cx="10360501" cy="1828800"/>
          </a:xfrm>
        </p:spPr>
        <p:txBody>
          <a:bodyPr>
            <a:noAutofit/>
          </a:bodyPr>
          <a:lstStyle/>
          <a:p>
            <a:pPr lvl="0"/>
            <a:r>
              <a:rPr lang="en-US" sz="6000" dirty="0"/>
              <a:t>14. What did the prophet see at this same time?</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9B9924C6-9D7B-2F44-94BB-40220BD3ED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7BC17FF-D177-3FF3-B502-280A0D037759}"/>
              </a:ext>
            </a:extLst>
          </p:cNvPr>
          <p:cNvSpPr txBox="1"/>
          <p:nvPr/>
        </p:nvSpPr>
        <p:spPr>
          <a:xfrm>
            <a:off x="867909" y="2639585"/>
            <a:ext cx="6781125" cy="1006429"/>
          </a:xfrm>
          <a:prstGeom prst="rect">
            <a:avLst/>
          </a:prstGeom>
          <a:noFill/>
        </p:spPr>
        <p:txBody>
          <a:bodyPr wrap="square" rtlCol="0">
            <a:spAutoFit/>
          </a:bodyPr>
          <a:lstStyle/>
          <a:p>
            <a:pPr>
              <a:lnSpc>
                <a:spcPct val="90000"/>
              </a:lnSpc>
            </a:pPr>
            <a:r>
              <a:rPr lang="en-US" sz="6600" i="1" dirty="0"/>
              <a:t>Revelation 16:13</a:t>
            </a:r>
            <a:endParaRPr lang="en-US" sz="400000" dirty="0"/>
          </a:p>
        </p:txBody>
      </p:sp>
    </p:spTree>
    <p:extLst>
      <p:ext uri="{BB962C8B-B14F-4D97-AF65-F5344CB8AC3E}">
        <p14:creationId xmlns:p14="http://schemas.microsoft.com/office/powerpoint/2010/main" val="11150480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Relaxing by the beach together">
            <a:extLst>
              <a:ext uri="{FF2B5EF4-FFF2-40B4-BE49-F238E27FC236}">
                <a16:creationId xmlns:a16="http://schemas.microsoft.com/office/drawing/2014/main" id="{AA4F96EA-D4DF-B36C-9199-19D1BA8A138F}"/>
              </a:ext>
            </a:extLst>
          </p:cNvPr>
          <p:cNvSpPr>
            <a:spLocks noChangeAspect="1" noChangeArrowheads="1"/>
          </p:cNvSpPr>
          <p:nvPr/>
        </p:nvSpPr>
        <p:spPr bwMode="auto">
          <a:xfrm>
            <a:off x="5942052" y="3276640"/>
            <a:ext cx="304721" cy="30472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2399"/>
          </a:p>
        </p:txBody>
      </p:sp>
      <p:pic>
        <p:nvPicPr>
          <p:cNvPr id="3" name="Picture 2">
            <a:extLst>
              <a:ext uri="{FF2B5EF4-FFF2-40B4-BE49-F238E27FC236}">
                <a16:creationId xmlns:a16="http://schemas.microsoft.com/office/drawing/2014/main" id="{C3C95665-6169-256F-1E7A-8D3789332338}"/>
              </a:ext>
            </a:extLst>
          </p:cNvPr>
          <p:cNvPicPr>
            <a:picLocks noChangeAspect="1"/>
          </p:cNvPicPr>
          <p:nvPr/>
        </p:nvPicPr>
        <p:blipFill>
          <a:blip r:embed="rId2"/>
          <a:stretch>
            <a:fillRect/>
          </a:stretch>
        </p:blipFill>
        <p:spPr>
          <a:xfrm>
            <a:off x="38089" y="-630313"/>
            <a:ext cx="12145293" cy="8096862"/>
          </a:xfrm>
          <a:prstGeom prst="rect">
            <a:avLst/>
          </a:prstGeom>
        </p:spPr>
      </p:pic>
    </p:spTree>
    <p:extLst>
      <p:ext uri="{BB962C8B-B14F-4D97-AF65-F5344CB8AC3E}">
        <p14:creationId xmlns:p14="http://schemas.microsoft.com/office/powerpoint/2010/main" val="19773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A068B-E6CF-5B31-E47B-18827B0640E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97E8355-C7C9-ECB4-3BAE-DB8D5FDED992}"/>
              </a:ext>
            </a:extLst>
          </p:cNvPr>
          <p:cNvSpPr>
            <a:spLocks noGrp="1"/>
          </p:cNvSpPr>
          <p:nvPr>
            <p:ph type="body" sz="half" idx="2"/>
          </p:nvPr>
        </p:nvSpPr>
        <p:spPr>
          <a:xfrm>
            <a:off x="7759699" y="1524000"/>
            <a:ext cx="4114800" cy="4876801"/>
          </a:xfrm>
        </p:spPr>
        <p:txBody>
          <a:bodyPr>
            <a:noAutofit/>
          </a:bodyPr>
          <a:lstStyle/>
          <a:p>
            <a:r>
              <a:rPr lang="en-US" sz="3600" b="1" baseline="30000" dirty="0"/>
              <a:t>13 </a:t>
            </a:r>
            <a:r>
              <a:rPr lang="en-US" sz="3600" dirty="0"/>
              <a:t>And I saw three unclean spirits like frogs come out of the mouth of the dragon, and out of the mouth of the beast, and out of the mouth of the false prophet.</a:t>
            </a:r>
            <a:endParaRPr lang="en-US" sz="11500" dirty="0"/>
          </a:p>
        </p:txBody>
      </p:sp>
      <p:sp>
        <p:nvSpPr>
          <p:cNvPr id="6" name="Title 1">
            <a:extLst>
              <a:ext uri="{FF2B5EF4-FFF2-40B4-BE49-F238E27FC236}">
                <a16:creationId xmlns:a16="http://schemas.microsoft.com/office/drawing/2014/main" id="{429E3A01-9920-DE52-0527-DCA54C9F837C}"/>
              </a:ext>
            </a:extLst>
          </p:cNvPr>
          <p:cNvSpPr>
            <a:spLocks noGrp="1"/>
          </p:cNvSpPr>
          <p:nvPr>
            <p:ph type="title"/>
          </p:nvPr>
        </p:nvSpPr>
        <p:spPr>
          <a:xfrm>
            <a:off x="7770812" y="228600"/>
            <a:ext cx="4114800" cy="1295400"/>
          </a:xfrm>
        </p:spPr>
        <p:txBody>
          <a:bodyPr/>
          <a:lstStyle/>
          <a:p>
            <a:r>
              <a:rPr lang="en-US" sz="4800" dirty="0"/>
              <a:t>Revelation</a:t>
            </a:r>
            <a:br>
              <a:rPr lang="en-US" sz="4800" dirty="0"/>
            </a:br>
            <a:r>
              <a:rPr lang="en-US" sz="4800" dirty="0"/>
              <a:t>16:13</a:t>
            </a:r>
            <a:endParaRPr lang="en-US" sz="9600" dirty="0"/>
          </a:p>
        </p:txBody>
      </p:sp>
      <p:pic>
        <p:nvPicPr>
          <p:cNvPr id="22530" name="Picture 2" descr="What are the Three Evil Spirits in Revelation 16:13-14? - Reading Acts">
            <a:extLst>
              <a:ext uri="{FF2B5EF4-FFF2-40B4-BE49-F238E27FC236}">
                <a16:creationId xmlns:a16="http://schemas.microsoft.com/office/drawing/2014/main" id="{D3669992-FDD3-835B-4A0D-DC7223B1348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0812" y="990599"/>
            <a:ext cx="7355175" cy="4876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65914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70B3D-5C5A-C663-E207-919BCBB7B8C5}"/>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D72FF393-6883-642B-D032-2B7566F09DC0}"/>
              </a:ext>
            </a:extLst>
          </p:cNvPr>
          <p:cNvSpPr>
            <a:spLocks noGrp="1"/>
          </p:cNvSpPr>
          <p:nvPr>
            <p:ph type="title"/>
          </p:nvPr>
        </p:nvSpPr>
        <p:spPr>
          <a:xfrm>
            <a:off x="884487" y="381000"/>
            <a:ext cx="10360501" cy="2133600"/>
          </a:xfrm>
        </p:spPr>
        <p:txBody>
          <a:bodyPr>
            <a:noAutofit/>
          </a:bodyPr>
          <a:lstStyle/>
          <a:p>
            <a:pPr lvl="0"/>
            <a:r>
              <a:rPr lang="en-US" sz="8000" dirty="0"/>
              <a:t>15. What are these spirits?</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0A16CB3F-4478-80FD-C6B0-78DF7BCEAA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0520393-B131-34D8-C9E6-9AF2A2531621}"/>
              </a:ext>
            </a:extLst>
          </p:cNvPr>
          <p:cNvSpPr txBox="1"/>
          <p:nvPr/>
        </p:nvSpPr>
        <p:spPr>
          <a:xfrm>
            <a:off x="867909" y="2639585"/>
            <a:ext cx="5683703" cy="1588127"/>
          </a:xfrm>
          <a:prstGeom prst="rect">
            <a:avLst/>
          </a:prstGeom>
          <a:noFill/>
        </p:spPr>
        <p:txBody>
          <a:bodyPr wrap="square" rtlCol="0">
            <a:spAutoFit/>
          </a:bodyPr>
          <a:lstStyle/>
          <a:p>
            <a:pPr>
              <a:lnSpc>
                <a:spcPct val="90000"/>
              </a:lnSpc>
            </a:pPr>
            <a:r>
              <a:rPr lang="en-US" sz="5400" i="1" dirty="0"/>
              <a:t>Revelation 16:14, first part</a:t>
            </a:r>
            <a:endParaRPr lang="en-US" sz="400000" dirty="0"/>
          </a:p>
        </p:txBody>
      </p:sp>
    </p:spTree>
    <p:extLst>
      <p:ext uri="{BB962C8B-B14F-4D97-AF65-F5344CB8AC3E}">
        <p14:creationId xmlns:p14="http://schemas.microsoft.com/office/powerpoint/2010/main" val="1244734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38631-CF9F-667B-6B22-7D0249947C8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93CC810-E8F7-C9C2-F4BC-7DB4D4CACCEA}"/>
              </a:ext>
            </a:extLst>
          </p:cNvPr>
          <p:cNvSpPr>
            <a:spLocks noGrp="1"/>
          </p:cNvSpPr>
          <p:nvPr>
            <p:ph type="body" sz="half" idx="2"/>
          </p:nvPr>
        </p:nvSpPr>
        <p:spPr>
          <a:xfrm>
            <a:off x="7759699" y="1524000"/>
            <a:ext cx="4114800" cy="4876801"/>
          </a:xfrm>
        </p:spPr>
        <p:txBody>
          <a:bodyPr>
            <a:noAutofit/>
          </a:bodyPr>
          <a:lstStyle/>
          <a:p>
            <a:r>
              <a:rPr lang="en-US" sz="3400" b="1" baseline="30000" dirty="0"/>
              <a:t>14 </a:t>
            </a:r>
            <a:r>
              <a:rPr lang="en-US" sz="3400" dirty="0"/>
              <a:t>For they are the spirits of devils, working miracles, which go forth unto the kings of the earth and of the whole world, to gather them to the battle of that great day of God Almighty.</a:t>
            </a:r>
          </a:p>
        </p:txBody>
      </p:sp>
      <p:sp>
        <p:nvSpPr>
          <p:cNvPr id="6" name="Title 1">
            <a:extLst>
              <a:ext uri="{FF2B5EF4-FFF2-40B4-BE49-F238E27FC236}">
                <a16:creationId xmlns:a16="http://schemas.microsoft.com/office/drawing/2014/main" id="{01361A0C-6F03-7BAC-18A0-68F4E993C6C5}"/>
              </a:ext>
            </a:extLst>
          </p:cNvPr>
          <p:cNvSpPr>
            <a:spLocks noGrp="1"/>
          </p:cNvSpPr>
          <p:nvPr>
            <p:ph type="title"/>
          </p:nvPr>
        </p:nvSpPr>
        <p:spPr>
          <a:xfrm>
            <a:off x="7770812" y="228600"/>
            <a:ext cx="4114800" cy="1295400"/>
          </a:xfrm>
        </p:spPr>
        <p:txBody>
          <a:bodyPr/>
          <a:lstStyle/>
          <a:p>
            <a:r>
              <a:rPr lang="en-US" sz="4800" dirty="0"/>
              <a:t>Revelation</a:t>
            </a:r>
            <a:br>
              <a:rPr lang="en-US" sz="4800" dirty="0"/>
            </a:br>
            <a:r>
              <a:rPr lang="en-US" sz="4800" dirty="0"/>
              <a:t>16:14</a:t>
            </a:r>
            <a:endParaRPr lang="en-US" sz="9600" dirty="0"/>
          </a:p>
        </p:txBody>
      </p:sp>
      <p:pic>
        <p:nvPicPr>
          <p:cNvPr id="23554" name="Picture 2" descr="Three unclean spirits like frogs coming out of the mouths… | Flickr">
            <a:extLst>
              <a:ext uri="{FF2B5EF4-FFF2-40B4-BE49-F238E27FC236}">
                <a16:creationId xmlns:a16="http://schemas.microsoft.com/office/drawing/2014/main" id="{3D139943-171B-ECD7-9D4F-B2660A38494D}"/>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9474" b="10486"/>
          <a:stretch>
            <a:fillRect/>
          </a:stretch>
        </p:blipFill>
        <p:spPr bwMode="auto">
          <a:xfrm>
            <a:off x="1217612" y="0"/>
            <a:ext cx="520951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67658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9A69E-B3B9-74EF-34A3-4E5168D7BC72}"/>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33C83799-11A0-2BB0-2D36-43054A2A9732}"/>
              </a:ext>
            </a:extLst>
          </p:cNvPr>
          <p:cNvSpPr>
            <a:spLocks noGrp="1"/>
          </p:cNvSpPr>
          <p:nvPr>
            <p:ph type="title"/>
          </p:nvPr>
        </p:nvSpPr>
        <p:spPr>
          <a:xfrm>
            <a:off x="884487" y="381000"/>
            <a:ext cx="10360501" cy="2133600"/>
          </a:xfrm>
        </p:spPr>
        <p:txBody>
          <a:bodyPr>
            <a:noAutofit/>
          </a:bodyPr>
          <a:lstStyle/>
          <a:p>
            <a:pPr lvl="0"/>
            <a:r>
              <a:rPr lang="en-US" sz="7200" dirty="0"/>
              <a:t>16. What do they go forth to do?</a:t>
            </a:r>
          </a:p>
        </p:txBody>
      </p:sp>
      <p:pic>
        <p:nvPicPr>
          <p:cNvPr id="2052" name="Picture 4" descr="213,000+ Question Mark Stock Photos, Pictures &amp; Royalty-Free ...">
            <a:extLst>
              <a:ext uri="{FF2B5EF4-FFF2-40B4-BE49-F238E27FC236}">
                <a16:creationId xmlns:a16="http://schemas.microsoft.com/office/drawing/2014/main" id="{D8C93B7A-3DDC-A498-C813-6554E5B651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CCBA326-2422-E5E6-1962-4011EDC69241}"/>
              </a:ext>
            </a:extLst>
          </p:cNvPr>
          <p:cNvSpPr txBox="1"/>
          <p:nvPr/>
        </p:nvSpPr>
        <p:spPr>
          <a:xfrm>
            <a:off x="867909" y="2639585"/>
            <a:ext cx="5683703" cy="3416320"/>
          </a:xfrm>
          <a:prstGeom prst="rect">
            <a:avLst/>
          </a:prstGeom>
          <a:noFill/>
        </p:spPr>
        <p:txBody>
          <a:bodyPr wrap="square" rtlCol="0">
            <a:spAutoFit/>
          </a:bodyPr>
          <a:lstStyle/>
          <a:p>
            <a:pPr>
              <a:lnSpc>
                <a:spcPct val="90000"/>
              </a:lnSpc>
            </a:pPr>
            <a:r>
              <a:rPr lang="en-US" sz="6000" i="1" dirty="0"/>
              <a:t>Revelation 16:14, last part; Revelation 19:11, 15, 19</a:t>
            </a:r>
            <a:endParaRPr lang="en-US" sz="400000" dirty="0"/>
          </a:p>
        </p:txBody>
      </p:sp>
    </p:spTree>
    <p:extLst>
      <p:ext uri="{BB962C8B-B14F-4D97-AF65-F5344CB8AC3E}">
        <p14:creationId xmlns:p14="http://schemas.microsoft.com/office/powerpoint/2010/main" val="32846850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9B1F6-5E1E-46F4-54E1-E42A3E35744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95A1E8E-3924-F375-C7B5-E4245FD3DAF1}"/>
              </a:ext>
            </a:extLst>
          </p:cNvPr>
          <p:cNvSpPr>
            <a:spLocks noGrp="1"/>
          </p:cNvSpPr>
          <p:nvPr>
            <p:ph type="body" sz="half" idx="2"/>
          </p:nvPr>
        </p:nvSpPr>
        <p:spPr>
          <a:xfrm>
            <a:off x="7759699" y="1524000"/>
            <a:ext cx="4114800" cy="4876801"/>
          </a:xfrm>
        </p:spPr>
        <p:txBody>
          <a:bodyPr>
            <a:noAutofit/>
          </a:bodyPr>
          <a:lstStyle/>
          <a:p>
            <a:r>
              <a:rPr lang="en-US" sz="3400" b="1" baseline="30000" dirty="0"/>
              <a:t>14 </a:t>
            </a:r>
            <a:r>
              <a:rPr lang="en-US" sz="3400" dirty="0"/>
              <a:t>For they are the spirits of devils, working miracles, which go forth unto the kings of the earth and of the whole world, to gather them to the battle of that great day of God Almighty.</a:t>
            </a:r>
          </a:p>
        </p:txBody>
      </p:sp>
      <p:sp>
        <p:nvSpPr>
          <p:cNvPr id="6" name="Title 1">
            <a:extLst>
              <a:ext uri="{FF2B5EF4-FFF2-40B4-BE49-F238E27FC236}">
                <a16:creationId xmlns:a16="http://schemas.microsoft.com/office/drawing/2014/main" id="{E5482445-445B-303A-A886-868076DCF25E}"/>
              </a:ext>
            </a:extLst>
          </p:cNvPr>
          <p:cNvSpPr>
            <a:spLocks noGrp="1"/>
          </p:cNvSpPr>
          <p:nvPr>
            <p:ph type="title"/>
          </p:nvPr>
        </p:nvSpPr>
        <p:spPr>
          <a:xfrm>
            <a:off x="7770812" y="228600"/>
            <a:ext cx="4114800" cy="1295400"/>
          </a:xfrm>
        </p:spPr>
        <p:txBody>
          <a:bodyPr/>
          <a:lstStyle/>
          <a:p>
            <a:r>
              <a:rPr lang="en-US" sz="4800" dirty="0"/>
              <a:t>Revelation</a:t>
            </a:r>
            <a:br>
              <a:rPr lang="en-US" sz="4800" dirty="0"/>
            </a:br>
            <a:r>
              <a:rPr lang="en-US" sz="4800" dirty="0"/>
              <a:t>16:14</a:t>
            </a:r>
            <a:endParaRPr lang="en-US" sz="9600" dirty="0"/>
          </a:p>
        </p:txBody>
      </p:sp>
      <p:pic>
        <p:nvPicPr>
          <p:cNvPr id="23554" name="Picture 2" descr="Three unclean spirits like frogs coming out of the mouths… | Flickr">
            <a:extLst>
              <a:ext uri="{FF2B5EF4-FFF2-40B4-BE49-F238E27FC236}">
                <a16:creationId xmlns:a16="http://schemas.microsoft.com/office/drawing/2014/main" id="{7672357D-518A-2F45-48E1-8A51459F836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9474" b="10486"/>
          <a:stretch>
            <a:fillRect/>
          </a:stretch>
        </p:blipFill>
        <p:spPr bwMode="auto">
          <a:xfrm>
            <a:off x="1217612" y="0"/>
            <a:ext cx="520951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54743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9E6C8-682B-ED23-425D-3F41275D222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51BD885-8609-B35D-954F-65F2106036FD}"/>
              </a:ext>
            </a:extLst>
          </p:cNvPr>
          <p:cNvSpPr>
            <a:spLocks noGrp="1"/>
          </p:cNvSpPr>
          <p:nvPr>
            <p:ph type="body" sz="half" idx="2"/>
          </p:nvPr>
        </p:nvSpPr>
        <p:spPr>
          <a:xfrm>
            <a:off x="7759699" y="1524000"/>
            <a:ext cx="4114800" cy="4876801"/>
          </a:xfrm>
        </p:spPr>
        <p:txBody>
          <a:bodyPr>
            <a:noAutofit/>
          </a:bodyPr>
          <a:lstStyle/>
          <a:p>
            <a:r>
              <a:rPr lang="en-US" sz="3500" b="1" baseline="30000" dirty="0"/>
              <a:t>11 </a:t>
            </a:r>
            <a:r>
              <a:rPr lang="en-US" sz="3500" dirty="0"/>
              <a:t>And I saw heaven opened, and behold a white horse; and he that sat upon him was called Faithful and True, and in righteousness he doth judge and make war.</a:t>
            </a:r>
          </a:p>
        </p:txBody>
      </p:sp>
      <p:sp>
        <p:nvSpPr>
          <p:cNvPr id="6" name="Title 1">
            <a:extLst>
              <a:ext uri="{FF2B5EF4-FFF2-40B4-BE49-F238E27FC236}">
                <a16:creationId xmlns:a16="http://schemas.microsoft.com/office/drawing/2014/main" id="{BF9536B0-F21A-E44A-9FDB-14752710620B}"/>
              </a:ext>
            </a:extLst>
          </p:cNvPr>
          <p:cNvSpPr>
            <a:spLocks noGrp="1"/>
          </p:cNvSpPr>
          <p:nvPr>
            <p:ph type="title"/>
          </p:nvPr>
        </p:nvSpPr>
        <p:spPr>
          <a:xfrm>
            <a:off x="7770812" y="228600"/>
            <a:ext cx="4114800" cy="1295400"/>
          </a:xfrm>
        </p:spPr>
        <p:txBody>
          <a:bodyPr/>
          <a:lstStyle/>
          <a:p>
            <a:r>
              <a:rPr lang="en-US" sz="4800" dirty="0"/>
              <a:t>Revelation</a:t>
            </a:r>
            <a:br>
              <a:rPr lang="en-US" sz="4800" dirty="0"/>
            </a:br>
            <a:r>
              <a:rPr lang="en-US" sz="4800" dirty="0"/>
              <a:t>19:11, 15, 19</a:t>
            </a:r>
            <a:endParaRPr lang="en-US" sz="9600" dirty="0"/>
          </a:p>
        </p:txBody>
      </p:sp>
      <p:pic>
        <p:nvPicPr>
          <p:cNvPr id="30722" name="Picture 2" descr="&quot;And I saw heaven opened, and behold a white horse; and he that sat upon him [was] called Faithful and True, and in righteousness he doth judge and make war.&quot; - Revelation 19:11">
            <a:extLst>
              <a:ext uri="{FF2B5EF4-FFF2-40B4-BE49-F238E27FC236}">
                <a16:creationId xmlns:a16="http://schemas.microsoft.com/office/drawing/2014/main" id="{930AF14F-F951-CBD0-759F-5E786DC110A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9830"/>
          <a:stretch>
            <a:fillRect/>
          </a:stretch>
        </p:blipFill>
        <p:spPr bwMode="auto">
          <a:xfrm>
            <a:off x="455612" y="317698"/>
            <a:ext cx="6900940" cy="62226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74044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CCE36-77A7-478C-A45E-E67056115F9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3039739-D751-F5C0-B5D2-57EA72C40C30}"/>
              </a:ext>
            </a:extLst>
          </p:cNvPr>
          <p:cNvSpPr>
            <a:spLocks noGrp="1"/>
          </p:cNvSpPr>
          <p:nvPr>
            <p:ph type="body" sz="half" idx="2"/>
          </p:nvPr>
        </p:nvSpPr>
        <p:spPr>
          <a:xfrm>
            <a:off x="7759699" y="1524000"/>
            <a:ext cx="4114800" cy="4876801"/>
          </a:xfrm>
        </p:spPr>
        <p:txBody>
          <a:bodyPr>
            <a:noAutofit/>
          </a:bodyPr>
          <a:lstStyle/>
          <a:p>
            <a:r>
              <a:rPr lang="en-US" sz="3200" b="1" baseline="30000" dirty="0"/>
              <a:t>15 </a:t>
            </a:r>
            <a:r>
              <a:rPr lang="en-US" sz="3200" dirty="0"/>
              <a:t>And out of his mouth </a:t>
            </a:r>
            <a:r>
              <a:rPr lang="en-US" sz="3200" dirty="0" err="1"/>
              <a:t>goeth</a:t>
            </a:r>
            <a:r>
              <a:rPr lang="en-US" sz="3200" dirty="0"/>
              <a:t> a sharp sword, that with it he should smite the nations: and he shall rule them with a rod of iron: and he </a:t>
            </a:r>
            <a:r>
              <a:rPr lang="en-US" sz="3200" dirty="0" err="1"/>
              <a:t>treadeth</a:t>
            </a:r>
            <a:r>
              <a:rPr lang="en-US" sz="3200" dirty="0"/>
              <a:t> the winepress of the fierceness and wrath of Almighty God.</a:t>
            </a:r>
            <a:endParaRPr lang="en-US" sz="4400" dirty="0"/>
          </a:p>
        </p:txBody>
      </p:sp>
      <p:sp>
        <p:nvSpPr>
          <p:cNvPr id="6" name="Title 1">
            <a:extLst>
              <a:ext uri="{FF2B5EF4-FFF2-40B4-BE49-F238E27FC236}">
                <a16:creationId xmlns:a16="http://schemas.microsoft.com/office/drawing/2014/main" id="{55905A7B-1836-AE0E-0A27-D0AC107907F7}"/>
              </a:ext>
            </a:extLst>
          </p:cNvPr>
          <p:cNvSpPr>
            <a:spLocks noGrp="1"/>
          </p:cNvSpPr>
          <p:nvPr>
            <p:ph type="title"/>
          </p:nvPr>
        </p:nvSpPr>
        <p:spPr>
          <a:xfrm>
            <a:off x="7770812" y="228600"/>
            <a:ext cx="4114800" cy="1295400"/>
          </a:xfrm>
        </p:spPr>
        <p:txBody>
          <a:bodyPr/>
          <a:lstStyle/>
          <a:p>
            <a:r>
              <a:rPr lang="en-US" sz="4800" dirty="0"/>
              <a:t>Revelation</a:t>
            </a:r>
            <a:br>
              <a:rPr lang="en-US" sz="4800" dirty="0"/>
            </a:br>
            <a:r>
              <a:rPr lang="en-US" sz="4800" dirty="0"/>
              <a:t>19:11, 15, 19</a:t>
            </a:r>
            <a:endParaRPr lang="en-US" sz="9600" dirty="0"/>
          </a:p>
        </p:txBody>
      </p:sp>
      <p:pic>
        <p:nvPicPr>
          <p:cNvPr id="31746" name="Picture 2" descr="Jesus Sword from mouth Bible the Word Revelation white horse Canvas Print">
            <a:extLst>
              <a:ext uri="{FF2B5EF4-FFF2-40B4-BE49-F238E27FC236}">
                <a16:creationId xmlns:a16="http://schemas.microsoft.com/office/drawing/2014/main" id="{1E046CCD-4FAE-B26D-4EAD-04C18C44BFB9}"/>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2449" t="10055" r="-550" b="29615"/>
          <a:stretch>
            <a:fillRect/>
          </a:stretch>
        </p:blipFill>
        <p:spPr bwMode="auto">
          <a:xfrm>
            <a:off x="281638" y="262328"/>
            <a:ext cx="7010399" cy="6400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45364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20F33-97FE-FB5E-319F-164747D203B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4814F1D-6C7E-CA4D-E5C7-6927B2FCBD9E}"/>
              </a:ext>
            </a:extLst>
          </p:cNvPr>
          <p:cNvSpPr>
            <a:spLocks noGrp="1"/>
          </p:cNvSpPr>
          <p:nvPr>
            <p:ph type="body" sz="half" idx="2"/>
          </p:nvPr>
        </p:nvSpPr>
        <p:spPr>
          <a:xfrm>
            <a:off x="7759699" y="1524000"/>
            <a:ext cx="4114800" cy="4876801"/>
          </a:xfrm>
        </p:spPr>
        <p:txBody>
          <a:bodyPr>
            <a:noAutofit/>
          </a:bodyPr>
          <a:lstStyle/>
          <a:p>
            <a:r>
              <a:rPr lang="en-US" sz="3600" b="1" baseline="30000" dirty="0"/>
              <a:t>19 </a:t>
            </a:r>
            <a:r>
              <a:rPr lang="en-US" sz="3600" dirty="0"/>
              <a:t>And I saw the beast, and the kings of the earth, and their armies, gathered together to make war against him that sat on the horse, and against his army.</a:t>
            </a:r>
            <a:endParaRPr lang="en-US" sz="6600" dirty="0"/>
          </a:p>
        </p:txBody>
      </p:sp>
      <p:sp>
        <p:nvSpPr>
          <p:cNvPr id="6" name="Title 1">
            <a:extLst>
              <a:ext uri="{FF2B5EF4-FFF2-40B4-BE49-F238E27FC236}">
                <a16:creationId xmlns:a16="http://schemas.microsoft.com/office/drawing/2014/main" id="{2028295B-6D91-B599-58AB-01330AE3FFEE}"/>
              </a:ext>
            </a:extLst>
          </p:cNvPr>
          <p:cNvSpPr>
            <a:spLocks noGrp="1"/>
          </p:cNvSpPr>
          <p:nvPr>
            <p:ph type="title"/>
          </p:nvPr>
        </p:nvSpPr>
        <p:spPr>
          <a:xfrm>
            <a:off x="7770812" y="228600"/>
            <a:ext cx="4114800" cy="1295400"/>
          </a:xfrm>
        </p:spPr>
        <p:txBody>
          <a:bodyPr/>
          <a:lstStyle/>
          <a:p>
            <a:r>
              <a:rPr lang="en-US" sz="4800" dirty="0"/>
              <a:t>Revelation</a:t>
            </a:r>
            <a:br>
              <a:rPr lang="en-US" sz="4800" dirty="0"/>
            </a:br>
            <a:r>
              <a:rPr lang="en-US" sz="4800" dirty="0"/>
              <a:t>19:11, 15, 19</a:t>
            </a:r>
            <a:endParaRPr lang="en-US" sz="9600" dirty="0"/>
          </a:p>
        </p:txBody>
      </p:sp>
      <p:pic>
        <p:nvPicPr>
          <p:cNvPr id="32770" name="Picture 2" descr="Judges 18:20 Artwork | Bible Art">
            <a:extLst>
              <a:ext uri="{FF2B5EF4-FFF2-40B4-BE49-F238E27FC236}">
                <a16:creationId xmlns:a16="http://schemas.microsoft.com/office/drawing/2014/main" id="{0786CA7C-BC6E-E1B3-5575-3C10A75F92F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10875"/>
          <a:stretch>
            <a:fillRect/>
          </a:stretch>
        </p:blipFill>
        <p:spPr bwMode="auto">
          <a:xfrm>
            <a:off x="284136" y="228600"/>
            <a:ext cx="7181876"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8841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82A2D-51B4-6B3E-6968-B759D9229C1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A96DCA75-20A2-5DCB-AAC2-74DD1738EBDD}"/>
              </a:ext>
            </a:extLst>
          </p:cNvPr>
          <p:cNvSpPr>
            <a:spLocks noGrp="1"/>
          </p:cNvSpPr>
          <p:nvPr>
            <p:ph type="title"/>
          </p:nvPr>
        </p:nvSpPr>
        <p:spPr>
          <a:xfrm>
            <a:off x="884487" y="380999"/>
            <a:ext cx="10360501" cy="2719337"/>
          </a:xfrm>
        </p:spPr>
        <p:txBody>
          <a:bodyPr>
            <a:noAutofit/>
          </a:bodyPr>
          <a:lstStyle/>
          <a:p>
            <a:pPr lvl="0"/>
            <a:r>
              <a:rPr lang="en-US" sz="6600" dirty="0"/>
              <a:t>17. When the seventh angel pours out his vial what is heard?</a:t>
            </a:r>
            <a:endParaRPr lang="en-US" sz="16600" dirty="0"/>
          </a:p>
        </p:txBody>
      </p:sp>
      <p:pic>
        <p:nvPicPr>
          <p:cNvPr id="2052" name="Picture 4" descr="213,000+ Question Mark Stock Photos, Pictures &amp; Royalty-Free ...">
            <a:extLst>
              <a:ext uri="{FF2B5EF4-FFF2-40B4-BE49-F238E27FC236}">
                <a16:creationId xmlns:a16="http://schemas.microsoft.com/office/drawing/2014/main" id="{676EF0B2-7AAC-BAAB-B367-CDEA733017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3A3056B-1AF1-28A1-400F-1455CAC24FC9}"/>
              </a:ext>
            </a:extLst>
          </p:cNvPr>
          <p:cNvSpPr txBox="1"/>
          <p:nvPr/>
        </p:nvSpPr>
        <p:spPr>
          <a:xfrm>
            <a:off x="884487" y="3372444"/>
            <a:ext cx="5683703" cy="923330"/>
          </a:xfrm>
          <a:prstGeom prst="rect">
            <a:avLst/>
          </a:prstGeom>
          <a:noFill/>
        </p:spPr>
        <p:txBody>
          <a:bodyPr wrap="square" rtlCol="0">
            <a:spAutoFit/>
          </a:bodyPr>
          <a:lstStyle/>
          <a:p>
            <a:pPr>
              <a:lnSpc>
                <a:spcPct val="90000"/>
              </a:lnSpc>
            </a:pPr>
            <a:r>
              <a:rPr lang="en-US" sz="6000" i="1" dirty="0"/>
              <a:t>Revelation 16:17</a:t>
            </a:r>
            <a:endParaRPr lang="en-US" sz="400000" dirty="0"/>
          </a:p>
        </p:txBody>
      </p:sp>
    </p:spTree>
    <p:extLst>
      <p:ext uri="{BB962C8B-B14F-4D97-AF65-F5344CB8AC3E}">
        <p14:creationId xmlns:p14="http://schemas.microsoft.com/office/powerpoint/2010/main" val="17654884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B256E-2F67-A286-ED77-2E8F7143011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5F5568A-56F9-4B24-31B5-CCEA920CE4B1}"/>
              </a:ext>
            </a:extLst>
          </p:cNvPr>
          <p:cNvSpPr>
            <a:spLocks noGrp="1"/>
          </p:cNvSpPr>
          <p:nvPr>
            <p:ph type="body" sz="half" idx="2"/>
          </p:nvPr>
        </p:nvSpPr>
        <p:spPr>
          <a:xfrm>
            <a:off x="7759699" y="1524000"/>
            <a:ext cx="4114800" cy="4876801"/>
          </a:xfrm>
        </p:spPr>
        <p:txBody>
          <a:bodyPr>
            <a:noAutofit/>
          </a:bodyPr>
          <a:lstStyle/>
          <a:p>
            <a:r>
              <a:rPr lang="en-US" sz="3600" b="1" baseline="30000" dirty="0"/>
              <a:t>17 </a:t>
            </a:r>
            <a:r>
              <a:rPr lang="en-US" sz="3600" dirty="0"/>
              <a:t>And the seventh angel poured out his vial into the air; and there came a great voice out of the temple of heaven, from the throne, saying, It is done.</a:t>
            </a:r>
            <a:endParaRPr lang="en-US" sz="9600" dirty="0"/>
          </a:p>
        </p:txBody>
      </p:sp>
      <p:sp>
        <p:nvSpPr>
          <p:cNvPr id="6" name="Title 1">
            <a:extLst>
              <a:ext uri="{FF2B5EF4-FFF2-40B4-BE49-F238E27FC236}">
                <a16:creationId xmlns:a16="http://schemas.microsoft.com/office/drawing/2014/main" id="{1CAF0144-CEA1-CACC-5818-5BEADA3ABEB5}"/>
              </a:ext>
            </a:extLst>
          </p:cNvPr>
          <p:cNvSpPr>
            <a:spLocks noGrp="1"/>
          </p:cNvSpPr>
          <p:nvPr>
            <p:ph type="title"/>
          </p:nvPr>
        </p:nvSpPr>
        <p:spPr>
          <a:xfrm>
            <a:off x="7770812" y="228600"/>
            <a:ext cx="4114800" cy="1295400"/>
          </a:xfrm>
        </p:spPr>
        <p:txBody>
          <a:bodyPr/>
          <a:lstStyle/>
          <a:p>
            <a:r>
              <a:rPr lang="en-US" sz="4800" dirty="0"/>
              <a:t>Revelation</a:t>
            </a:r>
            <a:br>
              <a:rPr lang="en-US" sz="4800" dirty="0"/>
            </a:br>
            <a:r>
              <a:rPr lang="en-US" sz="4800" dirty="0"/>
              <a:t>16:17</a:t>
            </a:r>
            <a:endParaRPr lang="en-US" sz="9600" dirty="0"/>
          </a:p>
        </p:txBody>
      </p:sp>
      <p:pic>
        <p:nvPicPr>
          <p:cNvPr id="5" name="Content Placeholder 4">
            <a:extLst>
              <a:ext uri="{FF2B5EF4-FFF2-40B4-BE49-F238E27FC236}">
                <a16:creationId xmlns:a16="http://schemas.microsoft.com/office/drawing/2014/main" id="{21744AC7-4943-A225-A72D-606D81043FE5}"/>
              </a:ext>
            </a:extLst>
          </p:cNvPr>
          <p:cNvPicPr>
            <a:picLocks noGrp="1" noChangeAspect="1"/>
          </p:cNvPicPr>
          <p:nvPr>
            <p:ph idx="1"/>
          </p:nvPr>
        </p:nvPicPr>
        <p:blipFill>
          <a:blip r:embed="rId2"/>
          <a:srcRect b="40897"/>
          <a:stretch>
            <a:fillRect/>
          </a:stretch>
        </p:blipFill>
        <p:spPr>
          <a:xfrm>
            <a:off x="285386" y="254833"/>
            <a:ext cx="7104426" cy="6298367"/>
          </a:xfrm>
          <a:prstGeom prst="rect">
            <a:avLst/>
          </a:prstGeom>
        </p:spPr>
      </p:pic>
    </p:spTree>
    <p:extLst>
      <p:ext uri="{BB962C8B-B14F-4D97-AF65-F5344CB8AC3E}">
        <p14:creationId xmlns:p14="http://schemas.microsoft.com/office/powerpoint/2010/main" val="18473138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DA6EB-1599-128A-72B8-B82C9092CB9E}"/>
            </a:ext>
          </a:extLst>
        </p:cNvPr>
        <p:cNvGrpSpPr/>
        <p:nvPr/>
      </p:nvGrpSpPr>
      <p:grpSpPr>
        <a:xfrm>
          <a:off x="0" y="0"/>
          <a:ext cx="0" cy="0"/>
          <a:chOff x="0" y="0"/>
          <a:chExt cx="0" cy="0"/>
        </a:xfrm>
      </p:grpSpPr>
      <p:sp>
        <p:nvSpPr>
          <p:cNvPr id="2" name="AutoShape 2" descr="Relaxing by the beach together">
            <a:extLst>
              <a:ext uri="{FF2B5EF4-FFF2-40B4-BE49-F238E27FC236}">
                <a16:creationId xmlns:a16="http://schemas.microsoft.com/office/drawing/2014/main" id="{086EF89B-8B58-8EAD-86AC-BDAA774ED7D3}"/>
              </a:ext>
            </a:extLst>
          </p:cNvPr>
          <p:cNvSpPr>
            <a:spLocks noChangeAspect="1" noChangeArrowheads="1"/>
          </p:cNvSpPr>
          <p:nvPr/>
        </p:nvSpPr>
        <p:spPr bwMode="auto">
          <a:xfrm>
            <a:off x="5942052" y="3276640"/>
            <a:ext cx="304721" cy="30472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2399"/>
          </a:p>
        </p:txBody>
      </p:sp>
      <p:sp>
        <p:nvSpPr>
          <p:cNvPr id="4" name="AutoShape 2" descr="Three friends in a small pool">
            <a:extLst>
              <a:ext uri="{FF2B5EF4-FFF2-40B4-BE49-F238E27FC236}">
                <a16:creationId xmlns:a16="http://schemas.microsoft.com/office/drawing/2014/main" id="{949A115C-7A0E-F084-CF8D-2E1AD347C96D}"/>
              </a:ext>
            </a:extLst>
          </p:cNvPr>
          <p:cNvSpPr>
            <a:spLocks noChangeAspect="1" noChangeArrowheads="1"/>
          </p:cNvSpPr>
          <p:nvPr/>
        </p:nvSpPr>
        <p:spPr bwMode="auto">
          <a:xfrm>
            <a:off x="6094412" y="3429000"/>
            <a:ext cx="304721" cy="30472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2399"/>
          </a:p>
        </p:txBody>
      </p:sp>
      <p:pic>
        <p:nvPicPr>
          <p:cNvPr id="5" name="Picture 4">
            <a:extLst>
              <a:ext uri="{FF2B5EF4-FFF2-40B4-BE49-F238E27FC236}">
                <a16:creationId xmlns:a16="http://schemas.microsoft.com/office/drawing/2014/main" id="{0F35ABD4-3BEF-4D20-60FC-0F77BD13EA66}"/>
              </a:ext>
            </a:extLst>
          </p:cNvPr>
          <p:cNvPicPr>
            <a:picLocks noChangeAspect="1"/>
          </p:cNvPicPr>
          <p:nvPr/>
        </p:nvPicPr>
        <p:blipFill>
          <a:blip r:embed="rId2"/>
          <a:stretch>
            <a:fillRect/>
          </a:stretch>
        </p:blipFill>
        <p:spPr>
          <a:xfrm>
            <a:off x="38089" y="-750026"/>
            <a:ext cx="12324861" cy="8216574"/>
          </a:xfrm>
          <a:prstGeom prst="rect">
            <a:avLst/>
          </a:prstGeom>
        </p:spPr>
      </p:pic>
    </p:spTree>
    <p:extLst>
      <p:ext uri="{BB962C8B-B14F-4D97-AF65-F5344CB8AC3E}">
        <p14:creationId xmlns:p14="http://schemas.microsoft.com/office/powerpoint/2010/main" val="4043119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4961C-01E3-4BD3-68F6-0485D8FDD7B3}"/>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2CCF047-E592-24D9-0391-5478C269367A}"/>
              </a:ext>
            </a:extLst>
          </p:cNvPr>
          <p:cNvSpPr>
            <a:spLocks noGrp="1"/>
          </p:cNvSpPr>
          <p:nvPr>
            <p:ph type="title"/>
          </p:nvPr>
        </p:nvSpPr>
        <p:spPr>
          <a:xfrm>
            <a:off x="884487" y="380999"/>
            <a:ext cx="10360501" cy="1295401"/>
          </a:xfrm>
        </p:spPr>
        <p:txBody>
          <a:bodyPr>
            <a:noAutofit/>
          </a:bodyPr>
          <a:lstStyle/>
          <a:p>
            <a:pPr lvl="0"/>
            <a:r>
              <a:rPr lang="en-US" sz="7200" dirty="0"/>
              <a:t>18. What is this voice?</a:t>
            </a:r>
            <a:endParaRPr lang="en-US" sz="59500" dirty="0"/>
          </a:p>
        </p:txBody>
      </p:sp>
      <p:pic>
        <p:nvPicPr>
          <p:cNvPr id="2052" name="Picture 4" descr="213,000+ Question Mark Stock Photos, Pictures &amp; Royalty-Free ...">
            <a:extLst>
              <a:ext uri="{FF2B5EF4-FFF2-40B4-BE49-F238E27FC236}">
                <a16:creationId xmlns:a16="http://schemas.microsoft.com/office/drawing/2014/main" id="{31B4C4FE-4E6A-B74F-9F44-778A5FC43B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7FBC325-7913-B25D-9CEE-67F5C4792F20}"/>
              </a:ext>
            </a:extLst>
          </p:cNvPr>
          <p:cNvSpPr txBox="1"/>
          <p:nvPr/>
        </p:nvSpPr>
        <p:spPr>
          <a:xfrm>
            <a:off x="760412" y="2362200"/>
            <a:ext cx="5683703" cy="923330"/>
          </a:xfrm>
          <a:prstGeom prst="rect">
            <a:avLst/>
          </a:prstGeom>
          <a:noFill/>
        </p:spPr>
        <p:txBody>
          <a:bodyPr wrap="square" rtlCol="0">
            <a:spAutoFit/>
          </a:bodyPr>
          <a:lstStyle/>
          <a:p>
            <a:pPr>
              <a:lnSpc>
                <a:spcPct val="90000"/>
              </a:lnSpc>
            </a:pPr>
            <a:r>
              <a:rPr lang="en-US" sz="6000" i="1" dirty="0"/>
              <a:t>Jeremiah 25:30</a:t>
            </a:r>
            <a:endParaRPr lang="en-US" sz="400000" dirty="0"/>
          </a:p>
        </p:txBody>
      </p:sp>
    </p:spTree>
    <p:extLst>
      <p:ext uri="{BB962C8B-B14F-4D97-AF65-F5344CB8AC3E}">
        <p14:creationId xmlns:p14="http://schemas.microsoft.com/office/powerpoint/2010/main" val="16214412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ED778-7DCF-5385-CA8E-35550E939FC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A51E033-B88A-DFCA-B699-F4A722FA7194}"/>
              </a:ext>
            </a:extLst>
          </p:cNvPr>
          <p:cNvSpPr>
            <a:spLocks noGrp="1"/>
          </p:cNvSpPr>
          <p:nvPr>
            <p:ph type="body" sz="half" idx="2"/>
          </p:nvPr>
        </p:nvSpPr>
        <p:spPr>
          <a:xfrm>
            <a:off x="7754234" y="1295400"/>
            <a:ext cx="4114800" cy="4876801"/>
          </a:xfrm>
        </p:spPr>
        <p:txBody>
          <a:bodyPr>
            <a:noAutofit/>
          </a:bodyPr>
          <a:lstStyle/>
          <a:p>
            <a:r>
              <a:rPr lang="en-US" sz="2800" b="1" baseline="30000" dirty="0"/>
              <a:t>30 </a:t>
            </a:r>
            <a:r>
              <a:rPr lang="en-US" sz="2800" dirty="0"/>
              <a:t>Therefore prophesy thou against them all these words, and say unto them, The </a:t>
            </a:r>
            <a:r>
              <a:rPr lang="en-US" sz="2800" cap="small" dirty="0"/>
              <a:t>Lord</a:t>
            </a:r>
            <a:r>
              <a:rPr lang="en-US" sz="2800" dirty="0"/>
              <a:t> shall roar from on high, and utter his voice from his holy habitation; he shall mightily roar upon his habitation; he shall give a shout, as they that tread the grapes, against all the inhabitants of the earth.</a:t>
            </a:r>
            <a:endParaRPr lang="en-US" sz="13800" dirty="0"/>
          </a:p>
        </p:txBody>
      </p:sp>
      <p:sp>
        <p:nvSpPr>
          <p:cNvPr id="6" name="Title 1">
            <a:extLst>
              <a:ext uri="{FF2B5EF4-FFF2-40B4-BE49-F238E27FC236}">
                <a16:creationId xmlns:a16="http://schemas.microsoft.com/office/drawing/2014/main" id="{DF257463-FD3A-C935-5CF6-86D11EFBDB81}"/>
              </a:ext>
            </a:extLst>
          </p:cNvPr>
          <p:cNvSpPr>
            <a:spLocks noGrp="1"/>
          </p:cNvSpPr>
          <p:nvPr>
            <p:ph type="title"/>
          </p:nvPr>
        </p:nvSpPr>
        <p:spPr>
          <a:xfrm>
            <a:off x="7770812" y="228600"/>
            <a:ext cx="4114800" cy="1066800"/>
          </a:xfrm>
        </p:spPr>
        <p:txBody>
          <a:bodyPr/>
          <a:lstStyle/>
          <a:p>
            <a:r>
              <a:rPr lang="en-US" sz="4000" dirty="0"/>
              <a:t>Jeremiah </a:t>
            </a:r>
            <a:br>
              <a:rPr lang="en-US" sz="4000" dirty="0"/>
            </a:br>
            <a:r>
              <a:rPr lang="en-US" sz="4000" dirty="0"/>
              <a:t>25:30</a:t>
            </a:r>
            <a:endParaRPr lang="en-US" sz="8000" dirty="0"/>
          </a:p>
        </p:txBody>
      </p:sp>
      <p:pic>
        <p:nvPicPr>
          <p:cNvPr id="34818" name="Picture 2" descr="Jeremiah 25:30 - &quot;Therefore prophesy thou against them all these words, and say unto them, The LORD shall roar from on high, and utter his voice from his holy habitation; he shall mightily roar upon his habitation; he shall give a shout, as they that tread the grapes, against all the inhabitants of the earth.&quot;">
            <a:extLst>
              <a:ext uri="{FF2B5EF4-FFF2-40B4-BE49-F238E27FC236}">
                <a16:creationId xmlns:a16="http://schemas.microsoft.com/office/drawing/2014/main" id="{2D184D77-54D0-6D23-3379-98995C92BB3F}"/>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5310"/>
          <a:stretch>
            <a:fillRect/>
          </a:stretch>
        </p:blipFill>
        <p:spPr bwMode="auto">
          <a:xfrm>
            <a:off x="531812" y="248587"/>
            <a:ext cx="6658131" cy="6304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01253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6808A0-E950-0D69-9866-E3CBFE2BBF3F}"/>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577B948E-1E42-6772-8104-72B800348791}"/>
              </a:ext>
            </a:extLst>
          </p:cNvPr>
          <p:cNvSpPr>
            <a:spLocks noGrp="1"/>
          </p:cNvSpPr>
          <p:nvPr>
            <p:ph type="title"/>
          </p:nvPr>
        </p:nvSpPr>
        <p:spPr>
          <a:xfrm>
            <a:off x="914161" y="492649"/>
            <a:ext cx="10360501" cy="2719337"/>
          </a:xfrm>
        </p:spPr>
        <p:txBody>
          <a:bodyPr>
            <a:noAutofit/>
          </a:bodyPr>
          <a:lstStyle/>
          <a:p>
            <a:pPr lvl="0"/>
            <a:r>
              <a:rPr lang="en-US" sz="6600" dirty="0"/>
              <a:t>19. What will then happen to heaven and earth?</a:t>
            </a:r>
            <a:endParaRPr lang="en-US" sz="177700" dirty="0"/>
          </a:p>
        </p:txBody>
      </p:sp>
      <p:pic>
        <p:nvPicPr>
          <p:cNvPr id="2052" name="Picture 4" descr="213,000+ Question Mark Stock Photos, Pictures &amp; Royalty-Free ...">
            <a:extLst>
              <a:ext uri="{FF2B5EF4-FFF2-40B4-BE49-F238E27FC236}">
                <a16:creationId xmlns:a16="http://schemas.microsoft.com/office/drawing/2014/main" id="{BCC5AAAC-691D-D44E-AB9C-88317604A4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4337049-9232-5C7C-FF08-69566237E54D}"/>
              </a:ext>
            </a:extLst>
          </p:cNvPr>
          <p:cNvSpPr txBox="1"/>
          <p:nvPr/>
        </p:nvSpPr>
        <p:spPr>
          <a:xfrm>
            <a:off x="814161" y="3627276"/>
            <a:ext cx="6499451" cy="2336024"/>
          </a:xfrm>
          <a:prstGeom prst="rect">
            <a:avLst/>
          </a:prstGeom>
          <a:noFill/>
        </p:spPr>
        <p:txBody>
          <a:bodyPr wrap="square" rtlCol="0">
            <a:spAutoFit/>
          </a:bodyPr>
          <a:lstStyle/>
          <a:p>
            <a:pPr>
              <a:lnSpc>
                <a:spcPct val="90000"/>
              </a:lnSpc>
            </a:pPr>
            <a:r>
              <a:rPr lang="en-US" sz="5400" i="1" dirty="0"/>
              <a:t>Haggai 2:21, 22; Hebrews 12:26; Revelation 16:18, 20</a:t>
            </a:r>
            <a:endParaRPr lang="en-US" sz="400000" dirty="0"/>
          </a:p>
        </p:txBody>
      </p:sp>
    </p:spTree>
    <p:extLst>
      <p:ext uri="{BB962C8B-B14F-4D97-AF65-F5344CB8AC3E}">
        <p14:creationId xmlns:p14="http://schemas.microsoft.com/office/powerpoint/2010/main" val="42797840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25D44-BE6E-DF78-4860-335E1C4BD24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4C46947-1168-E710-88D3-B39A37F1ED9D}"/>
              </a:ext>
            </a:extLst>
          </p:cNvPr>
          <p:cNvSpPr>
            <a:spLocks noGrp="1"/>
          </p:cNvSpPr>
          <p:nvPr>
            <p:ph type="body" sz="half" idx="2"/>
          </p:nvPr>
        </p:nvSpPr>
        <p:spPr>
          <a:xfrm>
            <a:off x="7754234" y="1295400"/>
            <a:ext cx="4114800" cy="5029201"/>
          </a:xfrm>
        </p:spPr>
        <p:txBody>
          <a:bodyPr>
            <a:noAutofit/>
          </a:bodyPr>
          <a:lstStyle/>
          <a:p>
            <a:r>
              <a:rPr lang="en-US" sz="3200" b="1" baseline="30000" dirty="0"/>
              <a:t>20 </a:t>
            </a:r>
            <a:r>
              <a:rPr lang="en-US" sz="3200" dirty="0"/>
              <a:t>And again the word of the </a:t>
            </a:r>
            <a:r>
              <a:rPr lang="en-US" sz="3200" cap="small" dirty="0"/>
              <a:t>Lord</a:t>
            </a:r>
            <a:r>
              <a:rPr lang="en-US" sz="3200" dirty="0"/>
              <a:t> came unto Haggai in the four and twentieth day of the month, saying,</a:t>
            </a:r>
          </a:p>
          <a:p>
            <a:r>
              <a:rPr lang="en-US" sz="3200" b="1" baseline="30000" dirty="0"/>
              <a:t>21 </a:t>
            </a:r>
            <a:r>
              <a:rPr lang="en-US" sz="3200" dirty="0"/>
              <a:t>Speak to Zerubbabel, governor of Judah, saying, I will shake the heavens and the earth;</a:t>
            </a:r>
          </a:p>
        </p:txBody>
      </p:sp>
      <p:sp>
        <p:nvSpPr>
          <p:cNvPr id="6" name="Title 1">
            <a:extLst>
              <a:ext uri="{FF2B5EF4-FFF2-40B4-BE49-F238E27FC236}">
                <a16:creationId xmlns:a16="http://schemas.microsoft.com/office/drawing/2014/main" id="{B6DBBA97-68E2-2695-C8A0-5C607BBDCE00}"/>
              </a:ext>
            </a:extLst>
          </p:cNvPr>
          <p:cNvSpPr>
            <a:spLocks noGrp="1"/>
          </p:cNvSpPr>
          <p:nvPr>
            <p:ph type="title"/>
          </p:nvPr>
        </p:nvSpPr>
        <p:spPr>
          <a:xfrm>
            <a:off x="7770812" y="228600"/>
            <a:ext cx="4114800" cy="1066800"/>
          </a:xfrm>
        </p:spPr>
        <p:txBody>
          <a:bodyPr/>
          <a:lstStyle/>
          <a:p>
            <a:r>
              <a:rPr lang="en-US" sz="4000" dirty="0"/>
              <a:t>Haggai</a:t>
            </a:r>
            <a:br>
              <a:rPr lang="en-US" sz="4000" dirty="0"/>
            </a:br>
            <a:r>
              <a:rPr lang="en-US" sz="4000" dirty="0"/>
              <a:t>2:20-22</a:t>
            </a:r>
            <a:endParaRPr lang="en-US" sz="8000" dirty="0"/>
          </a:p>
        </p:txBody>
      </p:sp>
      <p:pic>
        <p:nvPicPr>
          <p:cNvPr id="35842" name="Picture 2" descr="Zerubbabel (Biblical Encyclopedia) - HOLY ROYAL ARCH MASONS">
            <a:extLst>
              <a:ext uri="{FF2B5EF4-FFF2-40B4-BE49-F238E27FC236}">
                <a16:creationId xmlns:a16="http://schemas.microsoft.com/office/drawing/2014/main" id="{20A1F420-4808-242C-8CE7-5B04151297C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4212" y="304800"/>
            <a:ext cx="6248400" cy="624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7270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C5F56-18FC-D6DA-CDF2-5AB66C1B855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0B5F47B-C93D-0BDD-50E5-22C2C30E0CC0}"/>
              </a:ext>
            </a:extLst>
          </p:cNvPr>
          <p:cNvSpPr>
            <a:spLocks noGrp="1"/>
          </p:cNvSpPr>
          <p:nvPr>
            <p:ph type="body" sz="half" idx="2"/>
          </p:nvPr>
        </p:nvSpPr>
        <p:spPr>
          <a:xfrm>
            <a:off x="7754234" y="1295400"/>
            <a:ext cx="4207578" cy="5029201"/>
          </a:xfrm>
        </p:spPr>
        <p:txBody>
          <a:bodyPr>
            <a:noAutofit/>
          </a:bodyPr>
          <a:lstStyle/>
          <a:p>
            <a:r>
              <a:rPr lang="en-US" sz="3000" b="1" baseline="30000" dirty="0"/>
              <a:t>22 </a:t>
            </a:r>
            <a:r>
              <a:rPr lang="en-US" sz="3000" dirty="0"/>
              <a:t>And I will overthrow the throne of kingdoms, and I will destroy the strength of the kingdoms of the heathen; and I will overthrow the chariots, and those that ride in them; and the horses and their riders shall come down, every one by the sword of his brother.</a:t>
            </a:r>
          </a:p>
        </p:txBody>
      </p:sp>
      <p:sp>
        <p:nvSpPr>
          <p:cNvPr id="6" name="Title 1">
            <a:extLst>
              <a:ext uri="{FF2B5EF4-FFF2-40B4-BE49-F238E27FC236}">
                <a16:creationId xmlns:a16="http://schemas.microsoft.com/office/drawing/2014/main" id="{C7E60C1B-F0A5-F267-FBC6-125B6D383386}"/>
              </a:ext>
            </a:extLst>
          </p:cNvPr>
          <p:cNvSpPr>
            <a:spLocks noGrp="1"/>
          </p:cNvSpPr>
          <p:nvPr>
            <p:ph type="title"/>
          </p:nvPr>
        </p:nvSpPr>
        <p:spPr>
          <a:xfrm>
            <a:off x="7770812" y="228600"/>
            <a:ext cx="4114800" cy="1066800"/>
          </a:xfrm>
        </p:spPr>
        <p:txBody>
          <a:bodyPr/>
          <a:lstStyle/>
          <a:p>
            <a:r>
              <a:rPr lang="en-US" sz="4000" dirty="0"/>
              <a:t>Haggai</a:t>
            </a:r>
            <a:br>
              <a:rPr lang="en-US" sz="4000" dirty="0"/>
            </a:br>
            <a:r>
              <a:rPr lang="en-US" sz="4000" dirty="0"/>
              <a:t>2:20-22</a:t>
            </a:r>
            <a:endParaRPr lang="en-US" sz="8000" dirty="0"/>
          </a:p>
        </p:txBody>
      </p:sp>
      <p:pic>
        <p:nvPicPr>
          <p:cNvPr id="36866" name="Picture 2" descr="Pitts Theology Library Digital Image Archive: Jeshua and Zerubbabel">
            <a:extLst>
              <a:ext uri="{FF2B5EF4-FFF2-40B4-BE49-F238E27FC236}">
                <a16:creationId xmlns:a16="http://schemas.microsoft.com/office/drawing/2014/main" id="{22317AF7-697A-296B-4D19-254115DD0D36}"/>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9425" t="15856" r="2206" b="5795"/>
          <a:stretch>
            <a:fillRect/>
          </a:stretch>
        </p:blipFill>
        <p:spPr bwMode="auto">
          <a:xfrm>
            <a:off x="303213" y="228599"/>
            <a:ext cx="7086599" cy="6400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24377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8BF53-E1A3-B359-5780-86432892B38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059A7C8-384F-845E-F883-63F15DCFB8F0}"/>
              </a:ext>
            </a:extLst>
          </p:cNvPr>
          <p:cNvSpPr>
            <a:spLocks noGrp="1"/>
          </p:cNvSpPr>
          <p:nvPr>
            <p:ph type="body" sz="half" idx="2"/>
          </p:nvPr>
        </p:nvSpPr>
        <p:spPr>
          <a:xfrm>
            <a:off x="7754234" y="1828800"/>
            <a:ext cx="4207578" cy="4495801"/>
          </a:xfrm>
        </p:spPr>
        <p:txBody>
          <a:bodyPr>
            <a:noAutofit/>
          </a:bodyPr>
          <a:lstStyle/>
          <a:p>
            <a:r>
              <a:rPr lang="en-US" sz="3600" b="1" baseline="30000" dirty="0"/>
              <a:t>26 </a:t>
            </a:r>
            <a:r>
              <a:rPr lang="en-US" sz="3600" dirty="0"/>
              <a:t>Whose voice then shook the earth: but now he hath promised, saying, Yet once more I shake not the earth only, but also heaven.</a:t>
            </a:r>
            <a:endParaRPr lang="en-US" sz="4400" dirty="0"/>
          </a:p>
        </p:txBody>
      </p:sp>
      <p:sp>
        <p:nvSpPr>
          <p:cNvPr id="6" name="Title 1">
            <a:extLst>
              <a:ext uri="{FF2B5EF4-FFF2-40B4-BE49-F238E27FC236}">
                <a16:creationId xmlns:a16="http://schemas.microsoft.com/office/drawing/2014/main" id="{08771EB0-11B0-2C56-7E69-C5C1EBA8E88E}"/>
              </a:ext>
            </a:extLst>
          </p:cNvPr>
          <p:cNvSpPr>
            <a:spLocks noGrp="1"/>
          </p:cNvSpPr>
          <p:nvPr>
            <p:ph type="title"/>
          </p:nvPr>
        </p:nvSpPr>
        <p:spPr>
          <a:xfrm>
            <a:off x="7770812" y="228600"/>
            <a:ext cx="4114800" cy="1524000"/>
          </a:xfrm>
        </p:spPr>
        <p:txBody>
          <a:bodyPr/>
          <a:lstStyle/>
          <a:p>
            <a:r>
              <a:rPr lang="en-US" sz="5400" dirty="0"/>
              <a:t>Hebrews </a:t>
            </a:r>
            <a:br>
              <a:rPr lang="en-US" sz="5400" dirty="0"/>
            </a:br>
            <a:r>
              <a:rPr lang="en-US" sz="5400" dirty="0"/>
              <a:t>12:26</a:t>
            </a:r>
            <a:endParaRPr lang="en-US" sz="11500" dirty="0"/>
          </a:p>
        </p:txBody>
      </p:sp>
      <p:pic>
        <p:nvPicPr>
          <p:cNvPr id="37890" name="Picture 2" descr="Haggai 2:6-7 Artwork | Bible Art">
            <a:extLst>
              <a:ext uri="{FF2B5EF4-FFF2-40B4-BE49-F238E27FC236}">
                <a16:creationId xmlns:a16="http://schemas.microsoft.com/office/drawing/2014/main" id="{689E20A0-BB38-3AB0-A618-7687FFE35348}"/>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6692" b="5656"/>
          <a:stretch>
            <a:fillRect/>
          </a:stretch>
        </p:blipFill>
        <p:spPr bwMode="auto">
          <a:xfrm>
            <a:off x="250408" y="228600"/>
            <a:ext cx="7215603"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2317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2520E-1E49-729C-4BB1-F4FCCC892F9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8516D74-1548-7850-7FDE-C765FD13FEA4}"/>
              </a:ext>
            </a:extLst>
          </p:cNvPr>
          <p:cNvSpPr>
            <a:spLocks noGrp="1"/>
          </p:cNvSpPr>
          <p:nvPr>
            <p:ph type="body" sz="half" idx="2"/>
          </p:nvPr>
        </p:nvSpPr>
        <p:spPr>
          <a:xfrm>
            <a:off x="7754234" y="1828800"/>
            <a:ext cx="4207578" cy="4495801"/>
          </a:xfrm>
        </p:spPr>
        <p:txBody>
          <a:bodyPr>
            <a:noAutofit/>
          </a:bodyPr>
          <a:lstStyle/>
          <a:p>
            <a:r>
              <a:rPr lang="en-US" sz="3200" b="1" baseline="30000" dirty="0"/>
              <a:t>18 </a:t>
            </a:r>
            <a:r>
              <a:rPr lang="en-US" sz="3200" dirty="0"/>
              <a:t>And there were voices, and thunders, and lightnings; and there was a great earthquake, such as was not since men were upon the earth, so mighty an earthquake, and so great.</a:t>
            </a:r>
            <a:endParaRPr lang="en-US" sz="6000" dirty="0"/>
          </a:p>
        </p:txBody>
      </p:sp>
      <p:sp>
        <p:nvSpPr>
          <p:cNvPr id="6" name="Title 1">
            <a:extLst>
              <a:ext uri="{FF2B5EF4-FFF2-40B4-BE49-F238E27FC236}">
                <a16:creationId xmlns:a16="http://schemas.microsoft.com/office/drawing/2014/main" id="{4630386E-F458-DAEA-68AD-874FBEBE2F1D}"/>
              </a:ext>
            </a:extLst>
          </p:cNvPr>
          <p:cNvSpPr>
            <a:spLocks noGrp="1"/>
          </p:cNvSpPr>
          <p:nvPr>
            <p:ph type="title"/>
          </p:nvPr>
        </p:nvSpPr>
        <p:spPr>
          <a:xfrm>
            <a:off x="7770812" y="228600"/>
            <a:ext cx="4114800" cy="1524000"/>
          </a:xfrm>
        </p:spPr>
        <p:txBody>
          <a:bodyPr/>
          <a:lstStyle/>
          <a:p>
            <a:r>
              <a:rPr lang="en-US" sz="4800" dirty="0"/>
              <a:t>Revelation 16:18, 20</a:t>
            </a:r>
            <a:endParaRPr lang="en-US" sz="9600" dirty="0"/>
          </a:p>
        </p:txBody>
      </p:sp>
      <p:pic>
        <p:nvPicPr>
          <p:cNvPr id="38914" name="Picture 2" descr="World Lightning Strikes Map">
            <a:extLst>
              <a:ext uri="{FF2B5EF4-FFF2-40B4-BE49-F238E27FC236}">
                <a16:creationId xmlns:a16="http://schemas.microsoft.com/office/drawing/2014/main" id="{2FBAF943-0481-58A2-D730-A1313A16610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14292"/>
          <a:stretch>
            <a:fillRect/>
          </a:stretch>
        </p:blipFill>
        <p:spPr bwMode="auto">
          <a:xfrm>
            <a:off x="275392" y="349547"/>
            <a:ext cx="7038219" cy="6158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61813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E375E-BE50-8646-6C82-7863F46979F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DB1CC23-DD3C-7B65-D7DE-08CC262B89C1}"/>
              </a:ext>
            </a:extLst>
          </p:cNvPr>
          <p:cNvSpPr>
            <a:spLocks noGrp="1"/>
          </p:cNvSpPr>
          <p:nvPr>
            <p:ph type="body" sz="half" idx="2"/>
          </p:nvPr>
        </p:nvSpPr>
        <p:spPr>
          <a:xfrm>
            <a:off x="7754234" y="1828800"/>
            <a:ext cx="4207578" cy="4495801"/>
          </a:xfrm>
        </p:spPr>
        <p:txBody>
          <a:bodyPr>
            <a:noAutofit/>
          </a:bodyPr>
          <a:lstStyle/>
          <a:p>
            <a:r>
              <a:rPr lang="en-US" sz="4400" b="1" baseline="30000" dirty="0"/>
              <a:t>20 </a:t>
            </a:r>
            <a:r>
              <a:rPr lang="en-US" sz="4400" dirty="0"/>
              <a:t>And every island fled away, and the mountains were not found.</a:t>
            </a:r>
            <a:endParaRPr lang="en-US" sz="11500" dirty="0"/>
          </a:p>
        </p:txBody>
      </p:sp>
      <p:sp>
        <p:nvSpPr>
          <p:cNvPr id="6" name="Title 1">
            <a:extLst>
              <a:ext uri="{FF2B5EF4-FFF2-40B4-BE49-F238E27FC236}">
                <a16:creationId xmlns:a16="http://schemas.microsoft.com/office/drawing/2014/main" id="{33EF0022-30EB-744A-A1BC-18C3E57395A5}"/>
              </a:ext>
            </a:extLst>
          </p:cNvPr>
          <p:cNvSpPr>
            <a:spLocks noGrp="1"/>
          </p:cNvSpPr>
          <p:nvPr>
            <p:ph type="title"/>
          </p:nvPr>
        </p:nvSpPr>
        <p:spPr>
          <a:xfrm>
            <a:off x="7770812" y="228600"/>
            <a:ext cx="4114800" cy="1524000"/>
          </a:xfrm>
        </p:spPr>
        <p:txBody>
          <a:bodyPr/>
          <a:lstStyle/>
          <a:p>
            <a:r>
              <a:rPr lang="en-US" sz="4800" dirty="0"/>
              <a:t>Revelation 16:18, 20</a:t>
            </a:r>
            <a:endParaRPr lang="en-US" sz="9600" dirty="0"/>
          </a:p>
        </p:txBody>
      </p:sp>
      <p:pic>
        <p:nvPicPr>
          <p:cNvPr id="5" name="Content Placeholder 4">
            <a:extLst>
              <a:ext uri="{FF2B5EF4-FFF2-40B4-BE49-F238E27FC236}">
                <a16:creationId xmlns:a16="http://schemas.microsoft.com/office/drawing/2014/main" id="{8C276B72-DE56-045F-32CA-21D10E234892}"/>
              </a:ext>
            </a:extLst>
          </p:cNvPr>
          <p:cNvPicPr>
            <a:picLocks noGrp="1" noChangeAspect="1"/>
          </p:cNvPicPr>
          <p:nvPr>
            <p:ph idx="1"/>
          </p:nvPr>
        </p:nvPicPr>
        <p:blipFill>
          <a:blip r:embed="rId2"/>
          <a:srcRect l="1168" t="394" r="26392" b="-394"/>
          <a:stretch>
            <a:fillRect/>
          </a:stretch>
        </p:blipFill>
        <p:spPr>
          <a:xfrm>
            <a:off x="303213" y="203200"/>
            <a:ext cx="7010400" cy="6451600"/>
          </a:xfrm>
          <a:prstGeom prst="rect">
            <a:avLst/>
          </a:prstGeom>
        </p:spPr>
      </p:pic>
    </p:spTree>
    <p:extLst>
      <p:ext uri="{BB962C8B-B14F-4D97-AF65-F5344CB8AC3E}">
        <p14:creationId xmlns:p14="http://schemas.microsoft.com/office/powerpoint/2010/main" val="5554413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4406C-C4D1-0C55-6E6F-73CBA5CA749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5413A8EC-37C1-59F5-0256-DB2BC07FE08F}"/>
              </a:ext>
            </a:extLst>
          </p:cNvPr>
          <p:cNvSpPr>
            <a:spLocks noGrp="1"/>
          </p:cNvSpPr>
          <p:nvPr>
            <p:ph type="title"/>
          </p:nvPr>
        </p:nvSpPr>
        <p:spPr>
          <a:xfrm>
            <a:off x="914161" y="492650"/>
            <a:ext cx="10360501" cy="2021950"/>
          </a:xfrm>
        </p:spPr>
        <p:txBody>
          <a:bodyPr>
            <a:noAutofit/>
          </a:bodyPr>
          <a:lstStyle/>
          <a:p>
            <a:pPr lvl="0"/>
            <a:r>
              <a:rPr lang="en-US" sz="7200" dirty="0"/>
              <a:t>20. What then falls upon men?</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F9AA7B94-4275-FC54-54F7-D02D365B12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E2D4613-9712-0DAF-D6EA-CE9D52CA6897}"/>
              </a:ext>
            </a:extLst>
          </p:cNvPr>
          <p:cNvSpPr txBox="1"/>
          <p:nvPr/>
        </p:nvSpPr>
        <p:spPr>
          <a:xfrm>
            <a:off x="933809" y="3142799"/>
            <a:ext cx="6499451" cy="1006429"/>
          </a:xfrm>
          <a:prstGeom prst="rect">
            <a:avLst/>
          </a:prstGeom>
          <a:noFill/>
        </p:spPr>
        <p:txBody>
          <a:bodyPr wrap="square" rtlCol="0">
            <a:spAutoFit/>
          </a:bodyPr>
          <a:lstStyle/>
          <a:p>
            <a:pPr>
              <a:lnSpc>
                <a:spcPct val="90000"/>
              </a:lnSpc>
            </a:pPr>
            <a:r>
              <a:rPr lang="en-US" sz="6600" i="1" dirty="0"/>
              <a:t>Revelation 16:21</a:t>
            </a:r>
            <a:endParaRPr lang="en-US" sz="400000" dirty="0"/>
          </a:p>
        </p:txBody>
      </p:sp>
    </p:spTree>
    <p:extLst>
      <p:ext uri="{BB962C8B-B14F-4D97-AF65-F5344CB8AC3E}">
        <p14:creationId xmlns:p14="http://schemas.microsoft.com/office/powerpoint/2010/main" val="18176000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E34DD-83F9-F7FD-C6CF-44AF09CEEF3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F91536B-72A5-27FB-2E91-F1A87A180BC1}"/>
              </a:ext>
            </a:extLst>
          </p:cNvPr>
          <p:cNvSpPr>
            <a:spLocks noGrp="1"/>
          </p:cNvSpPr>
          <p:nvPr>
            <p:ph type="body" sz="half" idx="2"/>
          </p:nvPr>
        </p:nvSpPr>
        <p:spPr>
          <a:xfrm>
            <a:off x="7754234" y="1828800"/>
            <a:ext cx="4207578" cy="4495801"/>
          </a:xfrm>
        </p:spPr>
        <p:txBody>
          <a:bodyPr>
            <a:noAutofit/>
          </a:bodyPr>
          <a:lstStyle/>
          <a:p>
            <a:r>
              <a:rPr lang="en-US" sz="3200" b="1" baseline="30000" dirty="0"/>
              <a:t>21 </a:t>
            </a:r>
            <a:r>
              <a:rPr lang="en-US" sz="3200" dirty="0"/>
              <a:t>And there fell upon men a great hail out of heaven, every stone about the weight of a talent: and men blasphemed God because of the plague of the hail; for the plague thereof was exceeding great.</a:t>
            </a:r>
            <a:endParaRPr lang="en-US" sz="19900" dirty="0"/>
          </a:p>
        </p:txBody>
      </p:sp>
      <p:sp>
        <p:nvSpPr>
          <p:cNvPr id="6" name="Title 1">
            <a:extLst>
              <a:ext uri="{FF2B5EF4-FFF2-40B4-BE49-F238E27FC236}">
                <a16:creationId xmlns:a16="http://schemas.microsoft.com/office/drawing/2014/main" id="{5EE041ED-E38D-9C93-DBF5-5FF5B4F8A108}"/>
              </a:ext>
            </a:extLst>
          </p:cNvPr>
          <p:cNvSpPr>
            <a:spLocks noGrp="1"/>
          </p:cNvSpPr>
          <p:nvPr>
            <p:ph type="title"/>
          </p:nvPr>
        </p:nvSpPr>
        <p:spPr>
          <a:xfrm>
            <a:off x="7770812" y="228600"/>
            <a:ext cx="4114800" cy="1524000"/>
          </a:xfrm>
        </p:spPr>
        <p:txBody>
          <a:bodyPr/>
          <a:lstStyle/>
          <a:p>
            <a:r>
              <a:rPr lang="en-US" sz="4800" dirty="0"/>
              <a:t>Revelation 16:21</a:t>
            </a:r>
            <a:endParaRPr lang="en-US" sz="9600" dirty="0"/>
          </a:p>
        </p:txBody>
      </p:sp>
      <p:pic>
        <p:nvPicPr>
          <p:cNvPr id="40962" name="Picture 2" descr="PLAGUE OF HAIL | Composing :: Behance">
            <a:extLst>
              <a:ext uri="{FF2B5EF4-FFF2-40B4-BE49-F238E27FC236}">
                <a16:creationId xmlns:a16="http://schemas.microsoft.com/office/drawing/2014/main" id="{EE1F3B8E-0DC0-5737-CDE5-17BC0856BD2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824" r="21159"/>
          <a:stretch>
            <a:fillRect/>
          </a:stretch>
        </p:blipFill>
        <p:spPr bwMode="auto">
          <a:xfrm>
            <a:off x="227012" y="228600"/>
            <a:ext cx="7162799" cy="6404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87553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14A27-7590-9C6D-63DA-3F4C5EF8D8D8}"/>
            </a:ext>
          </a:extLst>
        </p:cNvPr>
        <p:cNvGrpSpPr/>
        <p:nvPr/>
      </p:nvGrpSpPr>
      <p:grpSpPr>
        <a:xfrm>
          <a:off x="0" y="0"/>
          <a:ext cx="0" cy="0"/>
          <a:chOff x="0" y="0"/>
          <a:chExt cx="0" cy="0"/>
        </a:xfrm>
      </p:grpSpPr>
      <p:sp>
        <p:nvSpPr>
          <p:cNvPr id="2" name="AutoShape 2" descr="Relaxing by the beach together">
            <a:extLst>
              <a:ext uri="{FF2B5EF4-FFF2-40B4-BE49-F238E27FC236}">
                <a16:creationId xmlns:a16="http://schemas.microsoft.com/office/drawing/2014/main" id="{62FEC533-7088-3E9D-B348-91C03AF625EA}"/>
              </a:ext>
            </a:extLst>
          </p:cNvPr>
          <p:cNvSpPr>
            <a:spLocks noChangeAspect="1" noChangeArrowheads="1"/>
          </p:cNvSpPr>
          <p:nvPr/>
        </p:nvSpPr>
        <p:spPr bwMode="auto">
          <a:xfrm>
            <a:off x="5942052" y="3276640"/>
            <a:ext cx="304721" cy="30472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2399"/>
          </a:p>
        </p:txBody>
      </p:sp>
      <p:sp>
        <p:nvSpPr>
          <p:cNvPr id="4" name="AutoShape 2" descr="Three friends in a small pool">
            <a:extLst>
              <a:ext uri="{FF2B5EF4-FFF2-40B4-BE49-F238E27FC236}">
                <a16:creationId xmlns:a16="http://schemas.microsoft.com/office/drawing/2014/main" id="{3E5D1AF7-44C0-FF6F-7E3E-88D6DEDE1219}"/>
              </a:ext>
            </a:extLst>
          </p:cNvPr>
          <p:cNvSpPr>
            <a:spLocks noChangeAspect="1" noChangeArrowheads="1"/>
          </p:cNvSpPr>
          <p:nvPr/>
        </p:nvSpPr>
        <p:spPr bwMode="auto">
          <a:xfrm>
            <a:off x="6094412" y="3429000"/>
            <a:ext cx="304721" cy="30472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2399"/>
          </a:p>
        </p:txBody>
      </p:sp>
      <p:sp>
        <p:nvSpPr>
          <p:cNvPr id="3" name="AutoShape 2" descr="Adults cramped in tiny kiddie pool">
            <a:extLst>
              <a:ext uri="{FF2B5EF4-FFF2-40B4-BE49-F238E27FC236}">
                <a16:creationId xmlns:a16="http://schemas.microsoft.com/office/drawing/2014/main" id="{EEEE6988-1648-EDC6-DD8C-7CE46785B7CC}"/>
              </a:ext>
            </a:extLst>
          </p:cNvPr>
          <p:cNvSpPr>
            <a:spLocks noChangeAspect="1" noChangeArrowheads="1"/>
          </p:cNvSpPr>
          <p:nvPr/>
        </p:nvSpPr>
        <p:spPr bwMode="auto">
          <a:xfrm>
            <a:off x="6246772" y="3581360"/>
            <a:ext cx="304721" cy="30472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2399"/>
          </a:p>
        </p:txBody>
      </p:sp>
      <p:pic>
        <p:nvPicPr>
          <p:cNvPr id="6" name="Picture 5">
            <a:extLst>
              <a:ext uri="{FF2B5EF4-FFF2-40B4-BE49-F238E27FC236}">
                <a16:creationId xmlns:a16="http://schemas.microsoft.com/office/drawing/2014/main" id="{77FC43B2-052F-DC90-64F2-84F8C3189BDF}"/>
              </a:ext>
            </a:extLst>
          </p:cNvPr>
          <p:cNvPicPr>
            <a:picLocks noChangeAspect="1"/>
          </p:cNvPicPr>
          <p:nvPr/>
        </p:nvPicPr>
        <p:blipFill>
          <a:blip r:embed="rId2"/>
          <a:stretch>
            <a:fillRect/>
          </a:stretch>
        </p:blipFill>
        <p:spPr>
          <a:xfrm>
            <a:off x="0" y="-338290"/>
            <a:ext cx="12216033" cy="8144022"/>
          </a:xfrm>
          <a:prstGeom prst="rect">
            <a:avLst/>
          </a:prstGeom>
        </p:spPr>
      </p:pic>
    </p:spTree>
    <p:extLst>
      <p:ext uri="{BB962C8B-B14F-4D97-AF65-F5344CB8AC3E}">
        <p14:creationId xmlns:p14="http://schemas.microsoft.com/office/powerpoint/2010/main" val="1115226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921AB-5906-FBA0-229C-29461BC07E8D}"/>
              </a:ext>
            </a:extLst>
          </p:cNvPr>
          <p:cNvSpPr>
            <a:spLocks noGrp="1"/>
          </p:cNvSpPr>
          <p:nvPr>
            <p:ph type="title"/>
          </p:nvPr>
        </p:nvSpPr>
        <p:spPr>
          <a:xfrm>
            <a:off x="914162" y="228600"/>
            <a:ext cx="10360501" cy="1066800"/>
          </a:xfrm>
        </p:spPr>
        <p:txBody>
          <a:bodyPr>
            <a:normAutofit fontScale="90000"/>
          </a:bodyPr>
          <a:lstStyle/>
          <a:p>
            <a:r>
              <a:rPr lang="en-US" sz="7200" dirty="0"/>
              <a:t>The Weight of a Talent</a:t>
            </a:r>
          </a:p>
        </p:txBody>
      </p:sp>
      <p:sp>
        <p:nvSpPr>
          <p:cNvPr id="3" name="Content Placeholder 2">
            <a:extLst>
              <a:ext uri="{FF2B5EF4-FFF2-40B4-BE49-F238E27FC236}">
                <a16:creationId xmlns:a16="http://schemas.microsoft.com/office/drawing/2014/main" id="{EA4F885F-5311-ADA0-4F80-F0F0766F8BD5}"/>
              </a:ext>
            </a:extLst>
          </p:cNvPr>
          <p:cNvSpPr>
            <a:spLocks noGrp="1"/>
          </p:cNvSpPr>
          <p:nvPr>
            <p:ph sz="half" idx="1"/>
          </p:nvPr>
        </p:nvSpPr>
        <p:spPr>
          <a:xfrm>
            <a:off x="914162" y="1803401"/>
            <a:ext cx="3351450" cy="4470400"/>
          </a:xfrm>
        </p:spPr>
        <p:txBody>
          <a:bodyPr>
            <a:normAutofit/>
          </a:bodyPr>
          <a:lstStyle/>
          <a:p>
            <a:pPr marL="0" indent="0">
              <a:buNone/>
            </a:pPr>
            <a:r>
              <a:rPr lang="en-US" sz="8000" dirty="0"/>
              <a:t>About 60-80 </a:t>
            </a:r>
            <a:r>
              <a:rPr lang="en-US" sz="8000" dirty="0" err="1"/>
              <a:t>lbs</a:t>
            </a:r>
            <a:endParaRPr lang="en-US" sz="8000" dirty="0"/>
          </a:p>
        </p:txBody>
      </p:sp>
      <p:pic>
        <p:nvPicPr>
          <p:cNvPr id="41986" name="Picture 2" descr="What Is a Talent Weight? Bible Units and Measurements">
            <a:extLst>
              <a:ext uri="{FF2B5EF4-FFF2-40B4-BE49-F238E27FC236}">
                <a16:creationId xmlns:a16="http://schemas.microsoft.com/office/drawing/2014/main" id="{5E70F11F-5513-0C67-3753-5551B2F6922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265612" y="1520479"/>
            <a:ext cx="7237413" cy="4824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9967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ACC44-27DF-B6BC-4135-D1775CE1C927}"/>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2DF70087-3CDF-E996-CECD-ACBB81D7F7AD}"/>
              </a:ext>
            </a:extLst>
          </p:cNvPr>
          <p:cNvSpPr>
            <a:spLocks noGrp="1"/>
          </p:cNvSpPr>
          <p:nvPr>
            <p:ph type="title"/>
          </p:nvPr>
        </p:nvSpPr>
        <p:spPr>
          <a:xfrm>
            <a:off x="914161" y="492650"/>
            <a:ext cx="10360501" cy="2555350"/>
          </a:xfrm>
        </p:spPr>
        <p:txBody>
          <a:bodyPr>
            <a:noAutofit/>
          </a:bodyPr>
          <a:lstStyle/>
          <a:p>
            <a:pPr lvl="0"/>
            <a:r>
              <a:rPr lang="en-US" sz="6600" dirty="0"/>
              <a:t>21. What will the people of God do in this fearful time?</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E3DCFBDD-E312-E254-8C9E-DFFC2FB5D8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F8C486E-0CE6-7C23-071A-08EAAF8385AA}"/>
              </a:ext>
            </a:extLst>
          </p:cNvPr>
          <p:cNvSpPr txBox="1"/>
          <p:nvPr/>
        </p:nvSpPr>
        <p:spPr>
          <a:xfrm>
            <a:off x="933809" y="3142799"/>
            <a:ext cx="6499451" cy="840230"/>
          </a:xfrm>
          <a:prstGeom prst="rect">
            <a:avLst/>
          </a:prstGeom>
          <a:noFill/>
        </p:spPr>
        <p:txBody>
          <a:bodyPr wrap="square" rtlCol="0">
            <a:spAutoFit/>
          </a:bodyPr>
          <a:lstStyle/>
          <a:p>
            <a:pPr>
              <a:lnSpc>
                <a:spcPct val="90000"/>
              </a:lnSpc>
            </a:pPr>
            <a:r>
              <a:rPr lang="en-US" sz="5400" i="1" dirty="0"/>
              <a:t>Joel 3:16; Isaiah 25:9</a:t>
            </a:r>
            <a:endParaRPr lang="en-US" sz="277800" dirty="0"/>
          </a:p>
        </p:txBody>
      </p:sp>
    </p:spTree>
    <p:extLst>
      <p:ext uri="{BB962C8B-B14F-4D97-AF65-F5344CB8AC3E}">
        <p14:creationId xmlns:p14="http://schemas.microsoft.com/office/powerpoint/2010/main" val="10125843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77CEA-B892-19C0-9CEC-BBAA2E18608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A72E007-F387-3DFE-5F41-A85950D9AF63}"/>
              </a:ext>
            </a:extLst>
          </p:cNvPr>
          <p:cNvSpPr>
            <a:spLocks noGrp="1"/>
          </p:cNvSpPr>
          <p:nvPr>
            <p:ph type="body" sz="half" idx="2"/>
          </p:nvPr>
        </p:nvSpPr>
        <p:spPr>
          <a:xfrm>
            <a:off x="7754234" y="1828800"/>
            <a:ext cx="4207578" cy="4495801"/>
          </a:xfrm>
        </p:spPr>
        <p:txBody>
          <a:bodyPr>
            <a:noAutofit/>
          </a:bodyPr>
          <a:lstStyle/>
          <a:p>
            <a:r>
              <a:rPr lang="en-US" sz="3200" b="1" baseline="30000" dirty="0"/>
              <a:t>16 </a:t>
            </a:r>
            <a:r>
              <a:rPr lang="en-US" sz="3200" dirty="0"/>
              <a:t>The </a:t>
            </a:r>
            <a:r>
              <a:rPr lang="en-US" sz="3200" cap="small" dirty="0"/>
              <a:t>Lord</a:t>
            </a:r>
            <a:r>
              <a:rPr lang="en-US" sz="3200" dirty="0"/>
              <a:t> also shall roar out of Zion, and utter his voice from Jerusalem; and the heavens and the earth shall shake: but the </a:t>
            </a:r>
            <a:r>
              <a:rPr lang="en-US" sz="3200" cap="small" dirty="0"/>
              <a:t>Lord</a:t>
            </a:r>
            <a:r>
              <a:rPr lang="en-US" sz="3200" dirty="0"/>
              <a:t> will be the hope of his people, and the strength of the children of Israel.</a:t>
            </a:r>
            <a:endParaRPr lang="en-US" sz="34400" dirty="0"/>
          </a:p>
        </p:txBody>
      </p:sp>
      <p:sp>
        <p:nvSpPr>
          <p:cNvPr id="6" name="Title 1">
            <a:extLst>
              <a:ext uri="{FF2B5EF4-FFF2-40B4-BE49-F238E27FC236}">
                <a16:creationId xmlns:a16="http://schemas.microsoft.com/office/drawing/2014/main" id="{BCAC7346-AD7A-200A-F8B7-697C1A15B5EE}"/>
              </a:ext>
            </a:extLst>
          </p:cNvPr>
          <p:cNvSpPr>
            <a:spLocks noGrp="1"/>
          </p:cNvSpPr>
          <p:nvPr>
            <p:ph type="title"/>
          </p:nvPr>
        </p:nvSpPr>
        <p:spPr>
          <a:xfrm>
            <a:off x="7770812" y="228600"/>
            <a:ext cx="4114800" cy="1524000"/>
          </a:xfrm>
        </p:spPr>
        <p:txBody>
          <a:bodyPr/>
          <a:lstStyle/>
          <a:p>
            <a:r>
              <a:rPr lang="en-US" sz="4800" dirty="0"/>
              <a:t>Joel </a:t>
            </a:r>
            <a:br>
              <a:rPr lang="en-US" sz="4800" dirty="0"/>
            </a:br>
            <a:r>
              <a:rPr lang="en-US" sz="4800" dirty="0"/>
              <a:t>3:16</a:t>
            </a:r>
            <a:endParaRPr lang="en-US" sz="9600" dirty="0"/>
          </a:p>
        </p:txBody>
      </p:sp>
      <p:pic>
        <p:nvPicPr>
          <p:cNvPr id="43010" name="Picture 2" descr="Lion Roaring Images – Browse 212,236 Stock Photos, Vectors ...">
            <a:extLst>
              <a:ext uri="{FF2B5EF4-FFF2-40B4-BE49-F238E27FC236}">
                <a16:creationId xmlns:a16="http://schemas.microsoft.com/office/drawing/2014/main" id="{40A913A6-C2C1-54C0-C30E-9E8A9DE046DF}"/>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148" r="23778"/>
          <a:stretch>
            <a:fillRect/>
          </a:stretch>
        </p:blipFill>
        <p:spPr bwMode="auto">
          <a:xfrm>
            <a:off x="220736" y="214532"/>
            <a:ext cx="7141032" cy="6338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45892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E0AAF-AECC-A229-FB75-CEE3872FB95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DBCA755-F325-FA75-7C1F-AAB51CE9E46B}"/>
              </a:ext>
            </a:extLst>
          </p:cNvPr>
          <p:cNvSpPr>
            <a:spLocks noGrp="1"/>
          </p:cNvSpPr>
          <p:nvPr>
            <p:ph type="body" sz="half" idx="2"/>
          </p:nvPr>
        </p:nvSpPr>
        <p:spPr>
          <a:xfrm>
            <a:off x="7754234" y="1828800"/>
            <a:ext cx="4207578" cy="4495801"/>
          </a:xfrm>
        </p:spPr>
        <p:txBody>
          <a:bodyPr>
            <a:noAutofit/>
          </a:bodyPr>
          <a:lstStyle/>
          <a:p>
            <a:r>
              <a:rPr lang="en-US" sz="3300" b="1" baseline="30000" dirty="0"/>
              <a:t>9 </a:t>
            </a:r>
            <a:r>
              <a:rPr lang="en-US" sz="3300" dirty="0"/>
              <a:t>And it shall be said in that day, Lo, this is our God; we have waited for him, and he will save us: this is the </a:t>
            </a:r>
            <a:r>
              <a:rPr lang="en-US" sz="3300" cap="small" dirty="0"/>
              <a:t>Lord</a:t>
            </a:r>
            <a:r>
              <a:rPr lang="en-US" sz="3300" dirty="0"/>
              <a:t>; we have waited for him, we will be glad and rejoice in his salvation.</a:t>
            </a:r>
          </a:p>
        </p:txBody>
      </p:sp>
      <p:sp>
        <p:nvSpPr>
          <p:cNvPr id="6" name="Title 1">
            <a:extLst>
              <a:ext uri="{FF2B5EF4-FFF2-40B4-BE49-F238E27FC236}">
                <a16:creationId xmlns:a16="http://schemas.microsoft.com/office/drawing/2014/main" id="{890396BB-0065-318B-60F5-1BBBDEC8E09C}"/>
              </a:ext>
            </a:extLst>
          </p:cNvPr>
          <p:cNvSpPr>
            <a:spLocks noGrp="1"/>
          </p:cNvSpPr>
          <p:nvPr>
            <p:ph type="title"/>
          </p:nvPr>
        </p:nvSpPr>
        <p:spPr>
          <a:xfrm>
            <a:off x="7770812" y="228600"/>
            <a:ext cx="4114800" cy="1524000"/>
          </a:xfrm>
        </p:spPr>
        <p:txBody>
          <a:bodyPr/>
          <a:lstStyle/>
          <a:p>
            <a:r>
              <a:rPr lang="en-US" sz="4800" dirty="0"/>
              <a:t>Isaiah </a:t>
            </a:r>
            <a:br>
              <a:rPr lang="en-US" sz="4800" dirty="0"/>
            </a:br>
            <a:r>
              <a:rPr lang="en-US" sz="4800" dirty="0"/>
              <a:t>25:9</a:t>
            </a:r>
            <a:endParaRPr lang="en-US" sz="9600" dirty="0"/>
          </a:p>
        </p:txBody>
      </p:sp>
      <p:pic>
        <p:nvPicPr>
          <p:cNvPr id="44034" name="Picture 2" descr="The Joy of Salvation">
            <a:extLst>
              <a:ext uri="{FF2B5EF4-FFF2-40B4-BE49-F238E27FC236}">
                <a16:creationId xmlns:a16="http://schemas.microsoft.com/office/drawing/2014/main" id="{85D1E90F-7E17-526E-5626-495D12DC9DC6}"/>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248" r="12393"/>
          <a:stretch>
            <a:fillRect/>
          </a:stretch>
        </p:blipFill>
        <p:spPr bwMode="auto">
          <a:xfrm>
            <a:off x="150812" y="158652"/>
            <a:ext cx="7315200" cy="65469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54005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B94C0-E8FE-FF3A-17D5-64CF44C6F23E}"/>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DE6E24A4-BBE5-141A-C71F-37EE758313B5}"/>
              </a:ext>
            </a:extLst>
          </p:cNvPr>
          <p:cNvSpPr>
            <a:spLocks noGrp="1"/>
          </p:cNvSpPr>
          <p:nvPr>
            <p:ph type="title"/>
          </p:nvPr>
        </p:nvSpPr>
        <p:spPr>
          <a:xfrm>
            <a:off x="914161" y="492650"/>
            <a:ext cx="10360501" cy="2555350"/>
          </a:xfrm>
        </p:spPr>
        <p:txBody>
          <a:bodyPr>
            <a:noAutofit/>
          </a:bodyPr>
          <a:lstStyle/>
          <a:p>
            <a:pPr lvl="0"/>
            <a:r>
              <a:rPr lang="en-US" sz="7200" dirty="0"/>
              <a:t>22. Will any of these plagues afflict them?</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49A04C71-F3DB-ED1E-F8A5-B8A04C11BE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BEFB162-013A-ABEF-DDF7-B4CBC32273B2}"/>
              </a:ext>
            </a:extLst>
          </p:cNvPr>
          <p:cNvSpPr txBox="1"/>
          <p:nvPr/>
        </p:nvSpPr>
        <p:spPr>
          <a:xfrm>
            <a:off x="933809" y="3142799"/>
            <a:ext cx="6499451" cy="1200329"/>
          </a:xfrm>
          <a:prstGeom prst="rect">
            <a:avLst/>
          </a:prstGeom>
          <a:noFill/>
        </p:spPr>
        <p:txBody>
          <a:bodyPr wrap="square" rtlCol="0">
            <a:spAutoFit/>
          </a:bodyPr>
          <a:lstStyle/>
          <a:p>
            <a:pPr>
              <a:lnSpc>
                <a:spcPct val="90000"/>
              </a:lnSpc>
            </a:pPr>
            <a:r>
              <a:rPr lang="en-US" sz="8000" i="1" dirty="0"/>
              <a:t>Psalm 91:9, 10</a:t>
            </a:r>
            <a:endParaRPr lang="en-US" sz="400000" dirty="0"/>
          </a:p>
        </p:txBody>
      </p:sp>
    </p:spTree>
    <p:extLst>
      <p:ext uri="{BB962C8B-B14F-4D97-AF65-F5344CB8AC3E}">
        <p14:creationId xmlns:p14="http://schemas.microsoft.com/office/powerpoint/2010/main" val="38110815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8682F-3DB8-7383-2BF0-157757B563C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9D48A1B-1786-4DF4-9818-5D268FDA5E82}"/>
              </a:ext>
            </a:extLst>
          </p:cNvPr>
          <p:cNvSpPr>
            <a:spLocks noGrp="1"/>
          </p:cNvSpPr>
          <p:nvPr>
            <p:ph type="body" sz="half" idx="2"/>
          </p:nvPr>
        </p:nvSpPr>
        <p:spPr>
          <a:xfrm>
            <a:off x="7754234" y="1828800"/>
            <a:ext cx="4207578" cy="4495801"/>
          </a:xfrm>
        </p:spPr>
        <p:txBody>
          <a:bodyPr>
            <a:noAutofit/>
          </a:bodyPr>
          <a:lstStyle/>
          <a:p>
            <a:r>
              <a:rPr lang="en-US" sz="4400" b="1" baseline="30000" dirty="0"/>
              <a:t>9 </a:t>
            </a:r>
            <a:r>
              <a:rPr lang="en-US" sz="4400" dirty="0"/>
              <a:t>Because thou hast made the </a:t>
            </a:r>
            <a:r>
              <a:rPr lang="en-US" sz="4400" cap="small" dirty="0"/>
              <a:t>Lord</a:t>
            </a:r>
            <a:r>
              <a:rPr lang="en-US" sz="4400" dirty="0"/>
              <a:t>, which is my refuge, even the most High, thy habitation;</a:t>
            </a:r>
            <a:endParaRPr lang="en-US" sz="6000" dirty="0"/>
          </a:p>
        </p:txBody>
      </p:sp>
      <p:sp>
        <p:nvSpPr>
          <p:cNvPr id="6" name="Title 1">
            <a:extLst>
              <a:ext uri="{FF2B5EF4-FFF2-40B4-BE49-F238E27FC236}">
                <a16:creationId xmlns:a16="http://schemas.microsoft.com/office/drawing/2014/main" id="{FE79544F-0BBC-8982-0821-6D686B599D17}"/>
              </a:ext>
            </a:extLst>
          </p:cNvPr>
          <p:cNvSpPr>
            <a:spLocks noGrp="1"/>
          </p:cNvSpPr>
          <p:nvPr>
            <p:ph type="title"/>
          </p:nvPr>
        </p:nvSpPr>
        <p:spPr>
          <a:xfrm>
            <a:off x="7770812" y="228600"/>
            <a:ext cx="4114800" cy="1524000"/>
          </a:xfrm>
        </p:spPr>
        <p:txBody>
          <a:bodyPr/>
          <a:lstStyle/>
          <a:p>
            <a:r>
              <a:rPr lang="en-US" sz="4800" dirty="0"/>
              <a:t>Psalm </a:t>
            </a:r>
            <a:br>
              <a:rPr lang="en-US" sz="4800" dirty="0"/>
            </a:br>
            <a:r>
              <a:rPr lang="en-US" sz="4800" dirty="0"/>
              <a:t>91:9-10</a:t>
            </a:r>
            <a:endParaRPr lang="en-US" sz="9600" dirty="0"/>
          </a:p>
        </p:txBody>
      </p:sp>
      <p:pic>
        <p:nvPicPr>
          <p:cNvPr id="45058" name="Picture 2" descr="Arctic National Wildlife Refuge, Alaska | Travel Alaska">
            <a:extLst>
              <a:ext uri="{FF2B5EF4-FFF2-40B4-BE49-F238E27FC236}">
                <a16:creationId xmlns:a16="http://schemas.microsoft.com/office/drawing/2014/main" id="{E5EBA4E1-99A7-1288-50CD-2AD2B35F85A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461" t="-513" r="23704" b="513"/>
          <a:stretch>
            <a:fillRect/>
          </a:stretch>
        </p:blipFill>
        <p:spPr bwMode="auto">
          <a:xfrm>
            <a:off x="238320" y="236806"/>
            <a:ext cx="7151492" cy="6392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06652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D89C5-F2FD-AD5A-C361-E48CCBDC3D8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C3E8058-F222-F9A0-A160-3420C030156B}"/>
              </a:ext>
            </a:extLst>
          </p:cNvPr>
          <p:cNvSpPr>
            <a:spLocks noGrp="1"/>
          </p:cNvSpPr>
          <p:nvPr>
            <p:ph type="body" sz="half" idx="2"/>
          </p:nvPr>
        </p:nvSpPr>
        <p:spPr>
          <a:xfrm>
            <a:off x="7754234" y="1828800"/>
            <a:ext cx="4207578" cy="4495801"/>
          </a:xfrm>
        </p:spPr>
        <p:txBody>
          <a:bodyPr>
            <a:noAutofit/>
          </a:bodyPr>
          <a:lstStyle/>
          <a:p>
            <a:r>
              <a:rPr lang="en-US" sz="4800" b="1" baseline="30000" dirty="0"/>
              <a:t>10 </a:t>
            </a:r>
            <a:r>
              <a:rPr lang="en-US" sz="4800" dirty="0"/>
              <a:t>There shall no evil befall thee, neither shall any plague come nigh thy dwelling.</a:t>
            </a:r>
            <a:endParaRPr lang="en-US" sz="13800" dirty="0"/>
          </a:p>
        </p:txBody>
      </p:sp>
      <p:sp>
        <p:nvSpPr>
          <p:cNvPr id="6" name="Title 1">
            <a:extLst>
              <a:ext uri="{FF2B5EF4-FFF2-40B4-BE49-F238E27FC236}">
                <a16:creationId xmlns:a16="http://schemas.microsoft.com/office/drawing/2014/main" id="{8F2FF84F-C564-3A42-D187-D8B666C35BFB}"/>
              </a:ext>
            </a:extLst>
          </p:cNvPr>
          <p:cNvSpPr>
            <a:spLocks noGrp="1"/>
          </p:cNvSpPr>
          <p:nvPr>
            <p:ph type="title"/>
          </p:nvPr>
        </p:nvSpPr>
        <p:spPr>
          <a:xfrm>
            <a:off x="7770812" y="228600"/>
            <a:ext cx="4114800" cy="1524000"/>
          </a:xfrm>
        </p:spPr>
        <p:txBody>
          <a:bodyPr/>
          <a:lstStyle/>
          <a:p>
            <a:r>
              <a:rPr lang="en-US" sz="4800" dirty="0"/>
              <a:t>Psalm </a:t>
            </a:r>
            <a:br>
              <a:rPr lang="en-US" sz="4800" dirty="0"/>
            </a:br>
            <a:r>
              <a:rPr lang="en-US" sz="4800" dirty="0"/>
              <a:t>91:9-10</a:t>
            </a:r>
            <a:endParaRPr lang="en-US" sz="9600" dirty="0"/>
          </a:p>
        </p:txBody>
      </p:sp>
      <p:pic>
        <p:nvPicPr>
          <p:cNvPr id="46084" name="Picture 4" descr="Refuge Les Estagnous – à 2246m d'altitude – Mont Valier – Ariège Pyrénées –  tel 0033 (0)9 88 18 34 53 – refuge.estagnous@gmail.com">
            <a:extLst>
              <a:ext uri="{FF2B5EF4-FFF2-40B4-BE49-F238E27FC236}">
                <a16:creationId xmlns:a16="http://schemas.microsoft.com/office/drawing/2014/main" id="{E8EC325C-E487-D5C9-CDA6-755ECB09F39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0241" r="6589"/>
          <a:stretch>
            <a:fillRect/>
          </a:stretch>
        </p:blipFill>
        <p:spPr bwMode="auto">
          <a:xfrm>
            <a:off x="227013" y="228600"/>
            <a:ext cx="7162799" cy="63781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06309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EB2CB-7DFB-2B8A-1CE1-720D436D49F6}"/>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61CD212-62FC-CE3C-7CFE-378CD5BEBB28}"/>
              </a:ext>
            </a:extLst>
          </p:cNvPr>
          <p:cNvSpPr>
            <a:spLocks noGrp="1"/>
          </p:cNvSpPr>
          <p:nvPr>
            <p:ph type="title"/>
          </p:nvPr>
        </p:nvSpPr>
        <p:spPr>
          <a:xfrm>
            <a:off x="914161" y="298881"/>
            <a:ext cx="10360501" cy="2555350"/>
          </a:xfrm>
        </p:spPr>
        <p:txBody>
          <a:bodyPr>
            <a:noAutofit/>
          </a:bodyPr>
          <a:lstStyle/>
          <a:p>
            <a:pPr lvl="0"/>
            <a:r>
              <a:rPr lang="en-US" sz="6600" dirty="0"/>
              <a:t>23. What will assure to all this perfect safety?</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6989EDAD-6C04-4A7B-BE10-F387F9B097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E9EB526-14F2-28D9-A40A-FEBE16940E9E}"/>
              </a:ext>
            </a:extLst>
          </p:cNvPr>
          <p:cNvSpPr txBox="1"/>
          <p:nvPr/>
        </p:nvSpPr>
        <p:spPr>
          <a:xfrm>
            <a:off x="909056" y="2949031"/>
            <a:ext cx="7065603" cy="3416320"/>
          </a:xfrm>
          <a:prstGeom prst="rect">
            <a:avLst/>
          </a:prstGeom>
          <a:noFill/>
        </p:spPr>
        <p:txBody>
          <a:bodyPr wrap="square" rtlCol="0">
            <a:spAutoFit/>
          </a:bodyPr>
          <a:lstStyle/>
          <a:p>
            <a:pPr>
              <a:lnSpc>
                <a:spcPct val="90000"/>
              </a:lnSpc>
            </a:pPr>
            <a:r>
              <a:rPr lang="en-US" sz="4800" b="1" dirty="0"/>
              <a:t>Answer:</a:t>
            </a:r>
            <a:r>
              <a:rPr lang="en-US" sz="4800" dirty="0"/>
              <a:t> </a:t>
            </a:r>
            <a:r>
              <a:rPr lang="en-US" sz="4800" i="1" dirty="0"/>
              <a:t>The love of the truth of the Third Angel’s Message.</a:t>
            </a:r>
            <a:br>
              <a:rPr lang="en-US" sz="4800" dirty="0"/>
            </a:br>
            <a:r>
              <a:rPr lang="en-US" sz="4800" i="1" dirty="0"/>
              <a:t>Psalm 91:4; </a:t>
            </a:r>
          </a:p>
          <a:p>
            <a:pPr>
              <a:lnSpc>
                <a:spcPct val="90000"/>
              </a:lnSpc>
            </a:pPr>
            <a:r>
              <a:rPr lang="en-US" sz="4800" i="1" dirty="0"/>
              <a:t>Zephaniah 2:3</a:t>
            </a:r>
            <a:endParaRPr lang="en-US" sz="400000" dirty="0"/>
          </a:p>
        </p:txBody>
      </p:sp>
    </p:spTree>
    <p:extLst>
      <p:ext uri="{BB962C8B-B14F-4D97-AF65-F5344CB8AC3E}">
        <p14:creationId xmlns:p14="http://schemas.microsoft.com/office/powerpoint/2010/main" val="10302476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45C9D-9544-6E8E-DB06-61783C0FBB8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3314D4E-78AF-BF12-18AF-14A402010E70}"/>
              </a:ext>
            </a:extLst>
          </p:cNvPr>
          <p:cNvSpPr>
            <a:spLocks noGrp="1"/>
          </p:cNvSpPr>
          <p:nvPr>
            <p:ph type="body" sz="half" idx="2"/>
          </p:nvPr>
        </p:nvSpPr>
        <p:spPr>
          <a:xfrm>
            <a:off x="7754234" y="1828800"/>
            <a:ext cx="4207578" cy="4495801"/>
          </a:xfrm>
        </p:spPr>
        <p:txBody>
          <a:bodyPr>
            <a:noAutofit/>
          </a:bodyPr>
          <a:lstStyle/>
          <a:p>
            <a:r>
              <a:rPr lang="en-US" sz="4000" b="1" baseline="30000" dirty="0"/>
              <a:t>4 </a:t>
            </a:r>
            <a:r>
              <a:rPr lang="en-US" sz="4000" dirty="0"/>
              <a:t>He shall cover thee with his feathers, and under his wings shalt thou trust: his truth shall be thy shield and buckler.</a:t>
            </a:r>
            <a:endParaRPr lang="en-US" sz="34400" dirty="0"/>
          </a:p>
        </p:txBody>
      </p:sp>
      <p:sp>
        <p:nvSpPr>
          <p:cNvPr id="6" name="Title 1">
            <a:extLst>
              <a:ext uri="{FF2B5EF4-FFF2-40B4-BE49-F238E27FC236}">
                <a16:creationId xmlns:a16="http://schemas.microsoft.com/office/drawing/2014/main" id="{B0E0963D-C8E3-44AC-5ED9-FB63352AB1CE}"/>
              </a:ext>
            </a:extLst>
          </p:cNvPr>
          <p:cNvSpPr>
            <a:spLocks noGrp="1"/>
          </p:cNvSpPr>
          <p:nvPr>
            <p:ph type="title"/>
          </p:nvPr>
        </p:nvSpPr>
        <p:spPr>
          <a:xfrm>
            <a:off x="7770812" y="228600"/>
            <a:ext cx="4114800" cy="1524000"/>
          </a:xfrm>
        </p:spPr>
        <p:txBody>
          <a:bodyPr/>
          <a:lstStyle/>
          <a:p>
            <a:r>
              <a:rPr lang="en-US" sz="4800" dirty="0"/>
              <a:t>Psalm </a:t>
            </a:r>
            <a:br>
              <a:rPr lang="en-US" sz="4800" dirty="0"/>
            </a:br>
            <a:r>
              <a:rPr lang="en-US" sz="4800" dirty="0"/>
              <a:t>91:4</a:t>
            </a:r>
            <a:endParaRPr lang="en-US" sz="9600" dirty="0"/>
          </a:p>
        </p:txBody>
      </p:sp>
      <p:pic>
        <p:nvPicPr>
          <p:cNvPr id="47108" name="Picture 4" descr="Baby Swans Snuggling with Mother Swan">
            <a:extLst>
              <a:ext uri="{FF2B5EF4-FFF2-40B4-BE49-F238E27FC236}">
                <a16:creationId xmlns:a16="http://schemas.microsoft.com/office/drawing/2014/main" id="{1B803AE5-7EB9-D177-0D4F-DDE22DD6052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9079" b="6939"/>
          <a:stretch>
            <a:fillRect/>
          </a:stretch>
        </p:blipFill>
        <p:spPr bwMode="auto">
          <a:xfrm>
            <a:off x="1065212" y="152400"/>
            <a:ext cx="5844746" cy="655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04590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A2892-3397-9C58-AE4A-312522F56A3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6624798-781E-DEE0-15B1-06D620322F9C}"/>
              </a:ext>
            </a:extLst>
          </p:cNvPr>
          <p:cNvSpPr>
            <a:spLocks noGrp="1"/>
          </p:cNvSpPr>
          <p:nvPr>
            <p:ph type="body" sz="half" idx="2"/>
          </p:nvPr>
        </p:nvSpPr>
        <p:spPr>
          <a:xfrm>
            <a:off x="7754234" y="1828800"/>
            <a:ext cx="4207578" cy="4495801"/>
          </a:xfrm>
        </p:spPr>
        <p:txBody>
          <a:bodyPr>
            <a:noAutofit/>
          </a:bodyPr>
          <a:lstStyle/>
          <a:p>
            <a:r>
              <a:rPr lang="en-US" sz="3400" b="1" baseline="30000" dirty="0"/>
              <a:t>3 </a:t>
            </a:r>
            <a:r>
              <a:rPr lang="en-US" sz="3400" dirty="0"/>
              <a:t>Seek ye the </a:t>
            </a:r>
            <a:r>
              <a:rPr lang="en-US" sz="3400" cap="small" dirty="0"/>
              <a:t>Lord</a:t>
            </a:r>
            <a:r>
              <a:rPr lang="en-US" sz="3400" dirty="0"/>
              <a:t>, all ye meek of the earth, which have wrought his judgment; seek righteousness, seek meekness: it may be ye shall be hid in the day of the </a:t>
            </a:r>
            <a:r>
              <a:rPr lang="en-US" sz="3400" cap="small" dirty="0"/>
              <a:t>Lord</a:t>
            </a:r>
            <a:r>
              <a:rPr lang="en-US" sz="3400" dirty="0"/>
              <a:t>'s anger.</a:t>
            </a:r>
          </a:p>
        </p:txBody>
      </p:sp>
      <p:sp>
        <p:nvSpPr>
          <p:cNvPr id="6" name="Title 1">
            <a:extLst>
              <a:ext uri="{FF2B5EF4-FFF2-40B4-BE49-F238E27FC236}">
                <a16:creationId xmlns:a16="http://schemas.microsoft.com/office/drawing/2014/main" id="{F51565EB-2AB8-C7C0-C096-19CA0C28A152}"/>
              </a:ext>
            </a:extLst>
          </p:cNvPr>
          <p:cNvSpPr>
            <a:spLocks noGrp="1"/>
          </p:cNvSpPr>
          <p:nvPr>
            <p:ph type="title"/>
          </p:nvPr>
        </p:nvSpPr>
        <p:spPr>
          <a:xfrm>
            <a:off x="7770812" y="228600"/>
            <a:ext cx="4114800" cy="1524000"/>
          </a:xfrm>
        </p:spPr>
        <p:txBody>
          <a:bodyPr/>
          <a:lstStyle/>
          <a:p>
            <a:r>
              <a:rPr lang="en-US" sz="4800" dirty="0"/>
              <a:t>Zephaniah  </a:t>
            </a:r>
            <a:br>
              <a:rPr lang="en-US" sz="4800" dirty="0"/>
            </a:br>
            <a:r>
              <a:rPr lang="en-US" sz="4800" dirty="0"/>
              <a:t>2:3</a:t>
            </a:r>
            <a:endParaRPr lang="en-US" sz="9600" dirty="0"/>
          </a:p>
        </p:txBody>
      </p:sp>
      <p:pic>
        <p:nvPicPr>
          <p:cNvPr id="48130" name="Picture 2" descr="Wild animals are meant to be wild, not pets! Keeping wild animals in homes  is dangerous, often illegal, harmful, and unfair to wildlife. Learn more  about this on our blog ➡️ Link">
            <a:extLst>
              <a:ext uri="{FF2B5EF4-FFF2-40B4-BE49-F238E27FC236}">
                <a16:creationId xmlns:a16="http://schemas.microsoft.com/office/drawing/2014/main" id="{FDAF507B-A41D-F223-7891-8157B9D02ED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83" t="-170" r="1083" b="27396"/>
          <a:stretch>
            <a:fillRect/>
          </a:stretch>
        </p:blipFill>
        <p:spPr bwMode="auto">
          <a:xfrm>
            <a:off x="221907" y="228600"/>
            <a:ext cx="7091705" cy="647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59527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98588-45F5-627E-F3AF-2C9D941FF206}"/>
            </a:ext>
          </a:extLst>
        </p:cNvPr>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768225E1-97FE-7B6D-2B62-345C4C5C473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33" t="7330" r="-163" b="8854"/>
          <a:stretch>
            <a:fillRect/>
          </a:stretch>
        </p:blipFill>
        <p:spPr bwMode="auto">
          <a:xfrm>
            <a:off x="-77788" y="0"/>
            <a:ext cx="12266613"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691F08A-B109-0AA3-B9DF-DF3577FB691E}"/>
              </a:ext>
            </a:extLst>
          </p:cNvPr>
          <p:cNvSpPr txBox="1"/>
          <p:nvPr/>
        </p:nvSpPr>
        <p:spPr>
          <a:xfrm>
            <a:off x="1674812" y="4191000"/>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22111918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11D31-D0E2-5436-BCF2-87B3B361D247}"/>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ABBD8243-B5F4-1180-F1E4-B1CE8EC9518C}"/>
              </a:ext>
            </a:extLst>
          </p:cNvPr>
          <p:cNvSpPr>
            <a:spLocks noGrp="1"/>
          </p:cNvSpPr>
          <p:nvPr>
            <p:ph type="title"/>
          </p:nvPr>
        </p:nvSpPr>
        <p:spPr>
          <a:xfrm>
            <a:off x="914161" y="298880"/>
            <a:ext cx="10590451" cy="3347134"/>
          </a:xfrm>
        </p:spPr>
        <p:txBody>
          <a:bodyPr>
            <a:noAutofit/>
          </a:bodyPr>
          <a:lstStyle/>
          <a:p>
            <a:pPr lvl="0"/>
            <a:r>
              <a:rPr lang="en-US" sz="6000" dirty="0"/>
              <a:t>24. Then is not that message the most precious boon this world can know?</a:t>
            </a:r>
          </a:p>
        </p:txBody>
      </p:sp>
      <p:pic>
        <p:nvPicPr>
          <p:cNvPr id="2052" name="Picture 4" descr="213,000+ Question Mark Stock Photos, Pictures &amp; Royalty-Free ...">
            <a:extLst>
              <a:ext uri="{FF2B5EF4-FFF2-40B4-BE49-F238E27FC236}">
                <a16:creationId xmlns:a16="http://schemas.microsoft.com/office/drawing/2014/main" id="{71B57A3E-0BB9-F00D-FC11-9F086BC736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03144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 you!</a:t>
            </a:r>
          </a:p>
        </p:txBody>
      </p:sp>
      <p:sp>
        <p:nvSpPr>
          <p:cNvPr id="3" name="Subtitle 2"/>
          <p:cNvSpPr>
            <a:spLocks noGrp="1"/>
          </p:cNvSpPr>
          <p:nvPr>
            <p:ph type="subTitle" idx="1"/>
          </p:nvPr>
        </p:nvSpPr>
        <p:spPr/>
        <p:txBody>
          <a:bodyPr>
            <a:noAutofit/>
          </a:bodyPr>
          <a:lstStyle/>
          <a:p>
            <a:r>
              <a:rPr lang="en-US" sz="7200" dirty="0"/>
              <a:t>… and Happy Sabbath!!</a:t>
            </a:r>
          </a:p>
        </p:txBody>
      </p:sp>
    </p:spTree>
    <p:extLst>
      <p:ext uri="{BB962C8B-B14F-4D97-AF65-F5344CB8AC3E}">
        <p14:creationId xmlns:p14="http://schemas.microsoft.com/office/powerpoint/2010/main" val="693038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0" y="-838200"/>
            <a:ext cx="12188825" cy="9141618"/>
          </a:xfrm>
          <a:prstGeom prst="rect">
            <a:avLst/>
          </a:prstGeom>
        </p:spPr>
      </p:pic>
    </p:spTree>
    <p:extLst>
      <p:ext uri="{BB962C8B-B14F-4D97-AF65-F5344CB8AC3E}">
        <p14:creationId xmlns:p14="http://schemas.microsoft.com/office/powerpoint/2010/main" val="1730002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ed Radial 16x9">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800"/>
        </a:defPPr>
      </a:lstStyle>
    </a:txDef>
  </a:objectDefaults>
  <a:extraClrSchemeLst/>
  <a:extLst>
    <a:ext uri="{05A4C25C-085E-4340-85A3-A5531E510DB2}">
      <thm15:themeFamily xmlns:thm15="http://schemas.microsoft.com/office/thememl/2012/main" name="TF02804895.potx" id="{50B211C3-0308-4A23-B662-EA2AE6F4DF70}" vid="{1581190B-70AB-4E5E-B6DA-D42AF0078983}"/>
    </a:ext>
  </a:extLst>
</a:theme>
</file>

<file path=ppt/theme/theme2.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Red radial lines presentation (widescreen)</Template>
  <TotalTime>15132</TotalTime>
  <Words>2710</Words>
  <Application>Microsoft Office PowerPoint</Application>
  <PresentationFormat>Custom</PresentationFormat>
  <Paragraphs>212</Paragraphs>
  <Slides>92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92</vt:i4>
      </vt:variant>
    </vt:vector>
  </HeadingPairs>
  <TitlesOfParts>
    <vt:vector size="97" baseType="lpstr">
      <vt:lpstr>Arial</vt:lpstr>
      <vt:lpstr>Cambria</vt:lpstr>
      <vt:lpstr>Impact</vt:lpstr>
      <vt:lpstr>Imprint MT Shadow</vt:lpstr>
      <vt:lpstr>Red Radial 16x9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Third Angel’s Message Lesson 13:  THE Seven Last Plagues</vt:lpstr>
      <vt:lpstr>Where are we in Prophecy?</vt:lpstr>
      <vt:lpstr>Where are we in Prophecy?</vt:lpstr>
      <vt:lpstr>Where are we in Prophecy?</vt:lpstr>
      <vt:lpstr>Where are we in Prophecy?</vt:lpstr>
      <vt:lpstr>Where are we in Prophecy?</vt:lpstr>
      <vt:lpstr>Where are we in Prophecy?</vt:lpstr>
      <vt:lpstr>1. When the Third Angel’s Message shall have done its work, what voice will then be heard from the heavenly temple? </vt:lpstr>
      <vt:lpstr>Revelation  16:1</vt:lpstr>
      <vt:lpstr>2. In addition to all these plagues, what awful famine will be upon men?</vt:lpstr>
      <vt:lpstr>Amos  8:11-12</vt:lpstr>
      <vt:lpstr>Amos  8:11-12</vt:lpstr>
      <vt:lpstr>Proverbs  1:24-28</vt:lpstr>
      <vt:lpstr>Proverbs  1:24-28</vt:lpstr>
      <vt:lpstr>Proverbs  1:24-28</vt:lpstr>
      <vt:lpstr>Hosea   5:6</vt:lpstr>
      <vt:lpstr>Seeing the Pattern</vt:lpstr>
      <vt:lpstr>Seeing the Pattern</vt:lpstr>
      <vt:lpstr>3. What will be the first plague? and upon whom will it fall?</vt:lpstr>
      <vt:lpstr>Revelation   16:2</vt:lpstr>
      <vt:lpstr>4. What will be the second plague?</vt:lpstr>
      <vt:lpstr>Revelation   16:3</vt:lpstr>
      <vt:lpstr>5. What will be the third plague?</vt:lpstr>
      <vt:lpstr>Revelation   16:4</vt:lpstr>
      <vt:lpstr>6. Why will the rivers and fountains of water be turned to blood?</vt:lpstr>
      <vt:lpstr>Revelation   16:6</vt:lpstr>
      <vt:lpstr>7. What will be the fourth plague?</vt:lpstr>
      <vt:lpstr>Revelation   16:8-9</vt:lpstr>
      <vt:lpstr>Revelation   16:8-9</vt:lpstr>
      <vt:lpstr>8. What will be the further effect of this?</vt:lpstr>
      <vt:lpstr>Joel 1:18-20</vt:lpstr>
      <vt:lpstr>Joel 1:18-20</vt:lpstr>
      <vt:lpstr>Joel 1:18-20</vt:lpstr>
      <vt:lpstr>9. What will be the fifth plague?</vt:lpstr>
      <vt:lpstr>Revelation 16:10</vt:lpstr>
      <vt:lpstr>10. Will those who love the truth of God be afraid in this time of darkness and dread?</vt:lpstr>
      <vt:lpstr>Psalm  91:5-8</vt:lpstr>
      <vt:lpstr>Psalm  91:5-8</vt:lpstr>
      <vt:lpstr>Psalm  91:5-8</vt:lpstr>
      <vt:lpstr>Psalm  91:5-8</vt:lpstr>
      <vt:lpstr>11. What will be the sixth plague?</vt:lpstr>
      <vt:lpstr>Revelation 16:12</vt:lpstr>
      <vt:lpstr>12.  Does this refer to the literal river Euphrates, or to the nation that dwells in the country of the Euphrates?</vt:lpstr>
      <vt:lpstr>Gibbon, chapter 33, part 21 </vt:lpstr>
      <vt:lpstr>The Waters of the River </vt:lpstr>
      <vt:lpstr>13. What then does the drying up of the river mean?</vt:lpstr>
      <vt:lpstr>The Euphrates River </vt:lpstr>
      <vt:lpstr>The Euphrates River </vt:lpstr>
      <vt:lpstr>The Euphrates River </vt:lpstr>
      <vt:lpstr>14. What did the prophet see at this same time?</vt:lpstr>
      <vt:lpstr>Revelation 16:13</vt:lpstr>
      <vt:lpstr>15. What are these spirits?</vt:lpstr>
      <vt:lpstr>Revelation 16:14</vt:lpstr>
      <vt:lpstr>16. What do they go forth to do?</vt:lpstr>
      <vt:lpstr>Revelation 16:14</vt:lpstr>
      <vt:lpstr>Revelation 19:11, 15, 19</vt:lpstr>
      <vt:lpstr>Revelation 19:11, 15, 19</vt:lpstr>
      <vt:lpstr>Revelation 19:11, 15, 19</vt:lpstr>
      <vt:lpstr>17. When the seventh angel pours out his vial what is heard?</vt:lpstr>
      <vt:lpstr>Revelation 16:17</vt:lpstr>
      <vt:lpstr>18. What is this voice?</vt:lpstr>
      <vt:lpstr>Jeremiah  25:30</vt:lpstr>
      <vt:lpstr>19. What will then happen to heaven and earth?</vt:lpstr>
      <vt:lpstr>Haggai 2:20-22</vt:lpstr>
      <vt:lpstr>Haggai 2:20-22</vt:lpstr>
      <vt:lpstr>Hebrews  12:26</vt:lpstr>
      <vt:lpstr>Revelation 16:18, 20</vt:lpstr>
      <vt:lpstr>Revelation 16:18, 20</vt:lpstr>
      <vt:lpstr>20. What then falls upon men?</vt:lpstr>
      <vt:lpstr>Revelation 16:21</vt:lpstr>
      <vt:lpstr>The Weight of a Talent</vt:lpstr>
      <vt:lpstr>21. What will the people of God do in this fearful time?</vt:lpstr>
      <vt:lpstr>Joel  3:16</vt:lpstr>
      <vt:lpstr>Isaiah  25:9</vt:lpstr>
      <vt:lpstr>22. Will any of these plagues afflict them?</vt:lpstr>
      <vt:lpstr>Psalm  91:9-10</vt:lpstr>
      <vt:lpstr>Psalm  91:9-10</vt:lpstr>
      <vt:lpstr>23. What will assure to all this perfect safety?</vt:lpstr>
      <vt:lpstr>Psalm  91:4</vt:lpstr>
      <vt:lpstr>Zephaniah   2:3</vt:lpstr>
      <vt:lpstr>24. Then is not that message the most precious boon this world can know?</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gabby young</dc:creator>
  <cp:lastModifiedBy>gabby young</cp:lastModifiedBy>
  <cp:revision>84</cp:revision>
  <cp:lastPrinted>2026-03-21T05:35:44Z</cp:lastPrinted>
  <dcterms:created xsi:type="dcterms:W3CDTF">2023-04-28T23:24:12Z</dcterms:created>
  <dcterms:modified xsi:type="dcterms:W3CDTF">2026-03-28T06:01:26Z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