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0"/>
  </p:notesMasterIdLst>
  <p:handoutMasterIdLst>
    <p:handoutMasterId r:id="rId81"/>
  </p:handoutMasterIdLst>
  <p:sldIdLst>
    <p:sldId id="469" r:id="rId2"/>
    <p:sldId id="470" r:id="rId3"/>
    <p:sldId id="279" r:id="rId4"/>
    <p:sldId id="799" r:id="rId5"/>
    <p:sldId id="981" r:id="rId6"/>
    <p:sldId id="1049" r:id="rId7"/>
    <p:sldId id="1050" r:id="rId8"/>
    <p:sldId id="1051" r:id="rId9"/>
    <p:sldId id="1052" r:id="rId10"/>
    <p:sldId id="1053" r:id="rId11"/>
    <p:sldId id="1054" r:id="rId12"/>
    <p:sldId id="742" r:id="rId13"/>
    <p:sldId id="944" r:id="rId14"/>
    <p:sldId id="945" r:id="rId15"/>
    <p:sldId id="946" r:id="rId16"/>
    <p:sldId id="1055" r:id="rId17"/>
    <p:sldId id="999" r:id="rId18"/>
    <p:sldId id="1056" r:id="rId19"/>
    <p:sldId id="1057" r:id="rId20"/>
    <p:sldId id="1058" r:id="rId21"/>
    <p:sldId id="1059" r:id="rId22"/>
    <p:sldId id="1060" r:id="rId23"/>
    <p:sldId id="1061" r:id="rId24"/>
    <p:sldId id="1062" r:id="rId25"/>
    <p:sldId id="1063" r:id="rId26"/>
    <p:sldId id="1064" r:id="rId27"/>
    <p:sldId id="968" r:id="rId28"/>
    <p:sldId id="1065" r:id="rId29"/>
    <p:sldId id="1066" r:id="rId30"/>
    <p:sldId id="1109" r:id="rId31"/>
    <p:sldId id="1067" r:id="rId32"/>
    <p:sldId id="1068" r:id="rId33"/>
    <p:sldId id="1110" r:id="rId34"/>
    <p:sldId id="1069" r:id="rId35"/>
    <p:sldId id="1070" r:id="rId36"/>
    <p:sldId id="1071" r:id="rId37"/>
    <p:sldId id="1072" r:id="rId38"/>
    <p:sldId id="1073" r:id="rId39"/>
    <p:sldId id="1074" r:id="rId40"/>
    <p:sldId id="1075" r:id="rId41"/>
    <p:sldId id="1076" r:id="rId42"/>
    <p:sldId id="1077" r:id="rId43"/>
    <p:sldId id="1078" r:id="rId44"/>
    <p:sldId id="1079" r:id="rId45"/>
    <p:sldId id="1080" r:id="rId46"/>
    <p:sldId id="1081" r:id="rId47"/>
    <p:sldId id="1082" r:id="rId48"/>
    <p:sldId id="1083" r:id="rId49"/>
    <p:sldId id="1084" r:id="rId50"/>
    <p:sldId id="1085" r:id="rId51"/>
    <p:sldId id="1086" r:id="rId52"/>
    <p:sldId id="1087" r:id="rId53"/>
    <p:sldId id="1089" r:id="rId54"/>
    <p:sldId id="1090" r:id="rId55"/>
    <p:sldId id="1091" r:id="rId56"/>
    <p:sldId id="1092" r:id="rId57"/>
    <p:sldId id="1094" r:id="rId58"/>
    <p:sldId id="1095" r:id="rId59"/>
    <p:sldId id="1096" r:id="rId60"/>
    <p:sldId id="1097" r:id="rId61"/>
    <p:sldId id="1098" r:id="rId62"/>
    <p:sldId id="1099" r:id="rId63"/>
    <p:sldId id="1100" r:id="rId64"/>
    <p:sldId id="1093" r:id="rId65"/>
    <p:sldId id="1101" r:id="rId66"/>
    <p:sldId id="1102" r:id="rId67"/>
    <p:sldId id="1111" r:id="rId68"/>
    <p:sldId id="1103" r:id="rId69"/>
    <p:sldId id="1104" r:id="rId70"/>
    <p:sldId id="1112" r:id="rId71"/>
    <p:sldId id="1105" r:id="rId72"/>
    <p:sldId id="1106" r:id="rId73"/>
    <p:sldId id="1113" r:id="rId74"/>
    <p:sldId id="1107" r:id="rId75"/>
    <p:sldId id="1108" r:id="rId76"/>
    <p:sldId id="1114" r:id="rId77"/>
    <p:sldId id="367" r:id="rId78"/>
    <p:sldId id="471" r:id="rId79"/>
  </p:sldIdLst>
  <p:sldSz cx="12188825" cy="6858000"/>
  <p:notesSz cx="6953250" cy="923925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10" userDrawn="1">
          <p15:clr>
            <a:srgbClr val="A4A3A4"/>
          </p15:clr>
        </p15:guide>
        <p15:guide id="2" pos="219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406F"/>
    <a:srgbClr val="1C4475"/>
    <a:srgbClr val="FFFF9D"/>
    <a:srgbClr val="C85A28"/>
    <a:srgbClr val="F6ECDE"/>
    <a:srgbClr val="D7C3AB"/>
    <a:srgbClr val="E9E3C9"/>
    <a:srgbClr val="FFCC66"/>
    <a:srgbClr val="E8CDA7"/>
    <a:srgbClr val="BB7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599" autoAdjust="0"/>
    <p:restoredTop sz="94280" autoAdjust="0"/>
  </p:normalViewPr>
  <p:slideViewPr>
    <p:cSldViewPr>
      <p:cViewPr varScale="1">
        <p:scale>
          <a:sx n="72" d="100"/>
          <a:sy n="72" d="100"/>
        </p:scale>
        <p:origin x="64" y="180"/>
      </p:cViewPr>
      <p:guideLst>
        <p:guide orient="horz" pos="2160"/>
        <p:guide pos="3839"/>
      </p:guideLst>
    </p:cSldViewPr>
  </p:slideViewPr>
  <p:notesTextViewPr>
    <p:cViewPr>
      <p:scale>
        <a:sx n="1" d="1"/>
        <a:sy n="1" d="1"/>
      </p:scale>
      <p:origin x="0" y="0"/>
    </p:cViewPr>
  </p:notesTextViewPr>
  <p:sorterViewPr>
    <p:cViewPr>
      <p:scale>
        <a:sx n="100" d="100"/>
        <a:sy n="100" d="100"/>
      </p:scale>
      <p:origin x="0" y="-3849"/>
    </p:cViewPr>
  </p:sorterViewPr>
  <p:notesViewPr>
    <p:cSldViewPr showGuides="1">
      <p:cViewPr varScale="1">
        <p:scale>
          <a:sx n="63" d="100"/>
          <a:sy n="63" d="100"/>
        </p:scale>
        <p:origin x="2838" y="108"/>
      </p:cViewPr>
      <p:guideLst>
        <p:guide orient="horz" pos="2910"/>
        <p:guide pos="219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sz="quarter" idx="1"/>
          </p:nvPr>
        </p:nvSpPr>
        <p:spPr>
          <a:xfrm>
            <a:off x="3938566" y="0"/>
            <a:ext cx="3013075" cy="461963"/>
          </a:xfrm>
          <a:prstGeom prst="rect">
            <a:avLst/>
          </a:prstGeom>
        </p:spPr>
        <p:txBody>
          <a:bodyPr vert="horz" lIns="92515" tIns="46258" rIns="92515" bIns="46258" rtlCol="0"/>
          <a:lstStyle>
            <a:lvl1pPr algn="r">
              <a:defRPr sz="1200"/>
            </a:lvl1pPr>
          </a:lstStyle>
          <a:p>
            <a:fld id="{4954C6E1-AF92-4FB7-A013-0B520EBC30AE}" type="datetimeFigureOut">
              <a:rPr lang="en-US"/>
              <a:t>4/3/2026</a:t>
            </a:fld>
            <a:endParaRPr/>
          </a:p>
        </p:txBody>
      </p:sp>
      <p:sp>
        <p:nvSpPr>
          <p:cNvPr id="4" name="Footer Placeholder 3"/>
          <p:cNvSpPr>
            <a:spLocks noGrp="1"/>
          </p:cNvSpPr>
          <p:nvPr>
            <p:ph type="ftr" sz="quarter" idx="2"/>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5" name="Slide Number Placeholder 4"/>
          <p:cNvSpPr>
            <a:spLocks noGrp="1"/>
          </p:cNvSpPr>
          <p:nvPr>
            <p:ph type="sldNum" sz="quarter" idx="3"/>
          </p:nvPr>
        </p:nvSpPr>
        <p:spPr>
          <a:xfrm>
            <a:off x="3938566" y="8775684"/>
            <a:ext cx="3013075" cy="461963"/>
          </a:xfrm>
          <a:prstGeom prst="rect">
            <a:avLst/>
          </a:prstGeom>
        </p:spPr>
        <p:txBody>
          <a:bodyPr vert="horz" lIns="92515" tIns="46258" rIns="92515" bIns="46258"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idx="1"/>
          </p:nvPr>
        </p:nvSpPr>
        <p:spPr>
          <a:xfrm>
            <a:off x="3938566" y="0"/>
            <a:ext cx="3013075" cy="461963"/>
          </a:xfrm>
          <a:prstGeom prst="rect">
            <a:avLst/>
          </a:prstGeom>
        </p:spPr>
        <p:txBody>
          <a:bodyPr vert="horz" lIns="92515" tIns="46258" rIns="92515" bIns="46258" rtlCol="0"/>
          <a:lstStyle>
            <a:lvl1pPr algn="r">
              <a:defRPr sz="1200"/>
            </a:lvl1pPr>
          </a:lstStyle>
          <a:p>
            <a:fld id="{95C10850-0874-4A61-99B4-D613C5E8D9EA}" type="datetimeFigureOut">
              <a:rPr lang="en-US"/>
              <a:t>4/3/2026</a:t>
            </a:fld>
            <a:endParaRPr/>
          </a:p>
        </p:txBody>
      </p:sp>
      <p:sp>
        <p:nvSpPr>
          <p:cNvPr id="4" name="Slide Image Placeholder 3"/>
          <p:cNvSpPr>
            <a:spLocks noGrp="1" noRot="1" noChangeAspect="1"/>
          </p:cNvSpPr>
          <p:nvPr>
            <p:ph type="sldImg" idx="2"/>
          </p:nvPr>
        </p:nvSpPr>
        <p:spPr>
          <a:xfrm>
            <a:off x="398463" y="692150"/>
            <a:ext cx="6156325" cy="3465513"/>
          </a:xfrm>
          <a:prstGeom prst="rect">
            <a:avLst/>
          </a:prstGeom>
          <a:noFill/>
          <a:ln w="12700">
            <a:solidFill>
              <a:prstClr val="black"/>
            </a:solidFill>
          </a:ln>
        </p:spPr>
        <p:txBody>
          <a:bodyPr vert="horz" lIns="92515" tIns="46258" rIns="92515" bIns="46258" rtlCol="0" anchor="ctr"/>
          <a:lstStyle/>
          <a:p>
            <a:endParaRPr/>
          </a:p>
        </p:txBody>
      </p:sp>
      <p:sp>
        <p:nvSpPr>
          <p:cNvPr id="5" name="Notes Placeholder 4"/>
          <p:cNvSpPr>
            <a:spLocks noGrp="1"/>
          </p:cNvSpPr>
          <p:nvPr>
            <p:ph type="body" sz="quarter" idx="3"/>
          </p:nvPr>
        </p:nvSpPr>
        <p:spPr>
          <a:xfrm>
            <a:off x="695325" y="4388644"/>
            <a:ext cx="5562600" cy="4157663"/>
          </a:xfrm>
          <a:prstGeom prst="rect">
            <a:avLst/>
          </a:prstGeom>
        </p:spPr>
        <p:txBody>
          <a:bodyPr vert="horz" lIns="92515" tIns="46258" rIns="92515"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7" name="Slide Number Placeholder 6"/>
          <p:cNvSpPr>
            <a:spLocks noGrp="1"/>
          </p:cNvSpPr>
          <p:nvPr>
            <p:ph type="sldNum" sz="quarter" idx="5"/>
          </p:nvPr>
        </p:nvSpPr>
        <p:spPr>
          <a:xfrm>
            <a:off x="3938566" y="8775684"/>
            <a:ext cx="3013075" cy="461963"/>
          </a:xfrm>
          <a:prstGeom prst="rect">
            <a:avLst/>
          </a:prstGeom>
        </p:spPr>
        <p:txBody>
          <a:bodyPr vert="horz" lIns="92515" tIns="46258" rIns="92515" bIns="46258"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4/3/2026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4/3/2026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4/3/2026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4/3/2026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4/3/2026</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4/3/2026</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4/3/2026</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4/3/2026</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42123C-B3C0-1538-AAB1-D0889BD39C8C}"/>
              </a:ext>
            </a:extLst>
          </p:cNvPr>
          <p:cNvSpPr/>
          <p:nvPr/>
        </p:nvSpPr>
        <p:spPr>
          <a:xfrm>
            <a:off x="-1" y="8744"/>
            <a:ext cx="12188825" cy="6858000"/>
          </a:xfrm>
          <a:prstGeom prst="rect">
            <a:avLst/>
          </a:prstGeom>
          <a:solidFill>
            <a:srgbClr val="630D0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522412"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ADAAF-3277-BA58-E0D3-5631856F9CB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4C5528-8591-8EEB-61A9-658C153418AB}"/>
              </a:ext>
            </a:extLst>
          </p:cNvPr>
          <p:cNvSpPr>
            <a:spLocks noGrp="1"/>
          </p:cNvSpPr>
          <p:nvPr>
            <p:ph type="body" sz="half" idx="2"/>
          </p:nvPr>
        </p:nvSpPr>
        <p:spPr>
          <a:xfrm>
            <a:off x="7759699" y="1828800"/>
            <a:ext cx="4114800" cy="4495801"/>
          </a:xfrm>
        </p:spPr>
        <p:txBody>
          <a:bodyPr>
            <a:noAutofit/>
          </a:bodyPr>
          <a:lstStyle/>
          <a:p>
            <a:r>
              <a:rPr lang="en-US" sz="3600" b="1" baseline="30000" dirty="0"/>
              <a:t>10 </a:t>
            </a:r>
            <a:r>
              <a:rPr lang="en-US" sz="3600" dirty="0"/>
              <a:t>And with all deceivableness of unrighteousness in them that perish; because they received not the love of the truth, that they might be saved.</a:t>
            </a:r>
            <a:br>
              <a:rPr lang="en-US" sz="4400" dirty="0"/>
            </a:br>
            <a:endParaRPr lang="en-US" sz="23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B219669-86F2-64F4-D39B-6B5ABC845C11}"/>
              </a:ext>
            </a:extLst>
          </p:cNvPr>
          <p:cNvSpPr>
            <a:spLocks noGrp="1"/>
          </p:cNvSpPr>
          <p:nvPr>
            <p:ph type="title"/>
          </p:nvPr>
        </p:nvSpPr>
        <p:spPr>
          <a:xfrm>
            <a:off x="7770812" y="228600"/>
            <a:ext cx="4114800" cy="1422400"/>
          </a:xfrm>
        </p:spPr>
        <p:txBody>
          <a:bodyPr/>
          <a:lstStyle/>
          <a:p>
            <a:r>
              <a:rPr lang="en-US" sz="3600"/>
              <a:t>2 Thessalonians </a:t>
            </a:r>
            <a:br>
              <a:rPr lang="en-US" sz="4800"/>
            </a:br>
            <a:r>
              <a:rPr lang="en-US" sz="4800"/>
              <a:t>2:9-10</a:t>
            </a:r>
            <a:endParaRPr lang="en-US" sz="8000" dirty="0"/>
          </a:p>
        </p:txBody>
      </p:sp>
      <p:pic>
        <p:nvPicPr>
          <p:cNvPr id="4098" name="Picture 2" descr="Finding Facts Among Myths Royalty-Free Stock Photo | CartoonDealer.com ...">
            <a:extLst>
              <a:ext uri="{FF2B5EF4-FFF2-40B4-BE49-F238E27FC236}">
                <a16:creationId xmlns:a16="http://schemas.microsoft.com/office/drawing/2014/main" id="{6381A90E-EC80-809E-9633-FA581349C32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601" r="4815" b="9131"/>
          <a:stretch>
            <a:fillRect/>
          </a:stretch>
        </p:blipFill>
        <p:spPr bwMode="auto">
          <a:xfrm>
            <a:off x="225424" y="228600"/>
            <a:ext cx="7088188" cy="6413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3868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5D286-7677-C8C6-9946-9AE61EBFD7C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EFA8140-8ED2-DBD5-4B01-73EACB4FA2BC}"/>
              </a:ext>
            </a:extLst>
          </p:cNvPr>
          <p:cNvSpPr>
            <a:spLocks noGrp="1"/>
          </p:cNvSpPr>
          <p:nvPr>
            <p:ph type="title"/>
          </p:nvPr>
        </p:nvSpPr>
        <p:spPr>
          <a:xfrm>
            <a:off x="666477" y="533400"/>
            <a:ext cx="10855872" cy="3505200"/>
          </a:xfrm>
        </p:spPr>
        <p:txBody>
          <a:bodyPr>
            <a:noAutofit/>
          </a:bodyPr>
          <a:lstStyle/>
          <a:p>
            <a:pPr lvl="0"/>
            <a:r>
              <a:rPr lang="en-US" sz="5400" dirty="0"/>
              <a:t>4. What special manifestation of the truth have we found that there will be just before the coming of the Lord?</a:t>
            </a:r>
            <a:endParaRPr lang="en-US" sz="148100" dirty="0"/>
          </a:p>
        </p:txBody>
      </p:sp>
      <p:pic>
        <p:nvPicPr>
          <p:cNvPr id="2052" name="Picture 4" descr="213,000+ Question Mark Stock Photos, Pictures &amp; Royalty-Free ...">
            <a:extLst>
              <a:ext uri="{FF2B5EF4-FFF2-40B4-BE49-F238E27FC236}">
                <a16:creationId xmlns:a16="http://schemas.microsoft.com/office/drawing/2014/main" id="{D04CAE15-5BB8-AF0A-EF4D-844F7057FE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008B78C-1A19-F2DA-9A22-476F876DBCFF}"/>
              </a:ext>
            </a:extLst>
          </p:cNvPr>
          <p:cNvSpPr txBox="1"/>
          <p:nvPr/>
        </p:nvSpPr>
        <p:spPr>
          <a:xfrm>
            <a:off x="836612" y="4343400"/>
            <a:ext cx="6781125" cy="1015663"/>
          </a:xfrm>
          <a:prstGeom prst="rect">
            <a:avLst/>
          </a:prstGeom>
          <a:noFill/>
        </p:spPr>
        <p:txBody>
          <a:bodyPr wrap="square" rtlCol="0">
            <a:spAutoFit/>
          </a:bodyPr>
          <a:lstStyle/>
          <a:p>
            <a:pPr lvl="0"/>
            <a:r>
              <a:rPr lang="en-US" sz="6000" i="1" dirty="0"/>
              <a:t>Revelation 14:9–14</a:t>
            </a:r>
            <a:endParaRPr lang="en-US" sz="13800" dirty="0"/>
          </a:p>
        </p:txBody>
      </p:sp>
    </p:spTree>
    <p:extLst>
      <p:ext uri="{BB962C8B-B14F-4D97-AF65-F5344CB8AC3E}">
        <p14:creationId xmlns:p14="http://schemas.microsoft.com/office/powerpoint/2010/main" val="18039254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351F8-8A68-D2C4-79C0-DC317194241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DB1A477-FCF6-B7D7-CD0E-0B920FB6976F}"/>
              </a:ext>
            </a:extLst>
          </p:cNvPr>
          <p:cNvSpPr>
            <a:spLocks noGrp="1"/>
          </p:cNvSpPr>
          <p:nvPr>
            <p:ph type="body" sz="half" idx="2"/>
          </p:nvPr>
        </p:nvSpPr>
        <p:spPr>
          <a:xfrm>
            <a:off x="7759699" y="1651000"/>
            <a:ext cx="4114800" cy="4800600"/>
          </a:xfrm>
        </p:spPr>
        <p:txBody>
          <a:bodyPr>
            <a:noAutofit/>
          </a:bodyPr>
          <a:lstStyle/>
          <a:p>
            <a:r>
              <a:rPr lang="en-US" sz="3600" b="1" baseline="30000" dirty="0"/>
              <a:t>9 </a:t>
            </a:r>
            <a:r>
              <a:rPr lang="en-US" sz="3600" dirty="0"/>
              <a:t>And the third angel followed them, saying with a loud voice, If any man worship the beast and his image, and receive his mark in his forehead, or in his hand,</a:t>
            </a:r>
            <a:endParaRPr lang="en-US" sz="115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B1710C1-80DE-A6FF-B45B-E9A624697060}"/>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14:9-14</a:t>
            </a:r>
            <a:endParaRPr lang="en-US" sz="8000" dirty="0"/>
          </a:p>
        </p:txBody>
      </p:sp>
      <p:pic>
        <p:nvPicPr>
          <p:cNvPr id="3" name="Content Placeholder 2" descr="3 Angels Ministries's Video on X">
            <a:extLst>
              <a:ext uri="{FF2B5EF4-FFF2-40B4-BE49-F238E27FC236}">
                <a16:creationId xmlns:a16="http://schemas.microsoft.com/office/drawing/2014/main" id="{00E3C89E-FE31-9704-F8D3-B0A1E047190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2563" r="13730"/>
          <a:stretch>
            <a:fillRect/>
          </a:stretch>
        </p:blipFill>
        <p:spPr bwMode="auto">
          <a:xfrm>
            <a:off x="150812" y="228599"/>
            <a:ext cx="7315200" cy="6449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875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39CAE-1881-79A0-DA4F-0BCB366A9B1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13C984A-1741-7261-5010-3A6F289BFC81}"/>
              </a:ext>
            </a:extLst>
          </p:cNvPr>
          <p:cNvSpPr>
            <a:spLocks noGrp="1"/>
          </p:cNvSpPr>
          <p:nvPr>
            <p:ph type="body" sz="half" idx="2"/>
          </p:nvPr>
        </p:nvSpPr>
        <p:spPr>
          <a:xfrm>
            <a:off x="7759699" y="1651000"/>
            <a:ext cx="4114800" cy="4800600"/>
          </a:xfrm>
        </p:spPr>
        <p:txBody>
          <a:bodyPr>
            <a:noAutofit/>
          </a:bodyPr>
          <a:lstStyle/>
          <a:p>
            <a:r>
              <a:rPr lang="en-US" sz="2800" b="1" baseline="30000" dirty="0"/>
              <a:t>10 </a:t>
            </a:r>
            <a:r>
              <a:rPr lang="en-US" sz="2800" dirty="0"/>
              <a:t>The same shall drink of the wine of the wrath of God, which is poured out without mixture into the cup of his indignation; and he shall be tormented with fire and brimstone in the presence of the holy angels, and in the presence of the Lamb:</a:t>
            </a:r>
            <a:endParaRPr lang="en-US" sz="16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3EAFE14-6CA7-6F4B-C31A-22318FAC147B}"/>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14:9-14</a:t>
            </a:r>
            <a:endParaRPr lang="en-US" sz="8000" dirty="0"/>
          </a:p>
        </p:txBody>
      </p:sp>
      <p:pic>
        <p:nvPicPr>
          <p:cNvPr id="2050" name="Picture 2" descr="The Cup of God's Wrath | Connection Community Church">
            <a:extLst>
              <a:ext uri="{FF2B5EF4-FFF2-40B4-BE49-F238E27FC236}">
                <a16:creationId xmlns:a16="http://schemas.microsoft.com/office/drawing/2014/main" id="{B56807F1-8AF1-2BFD-F5F4-A087913D6D4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4383"/>
          <a:stretch>
            <a:fillRect/>
          </a:stretch>
        </p:blipFill>
        <p:spPr bwMode="auto">
          <a:xfrm>
            <a:off x="74612" y="228600"/>
            <a:ext cx="7335044" cy="646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0804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F339B-9857-AFB0-E206-4046FD4AACA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64E9708-CCA4-5FFC-3410-A9725247BFA2}"/>
              </a:ext>
            </a:extLst>
          </p:cNvPr>
          <p:cNvSpPr>
            <a:spLocks noGrp="1"/>
          </p:cNvSpPr>
          <p:nvPr>
            <p:ph type="body" sz="half" idx="2"/>
          </p:nvPr>
        </p:nvSpPr>
        <p:spPr>
          <a:xfrm>
            <a:off x="7759699" y="1651000"/>
            <a:ext cx="4114800" cy="4800600"/>
          </a:xfrm>
        </p:spPr>
        <p:txBody>
          <a:bodyPr>
            <a:noAutofit/>
          </a:bodyPr>
          <a:lstStyle/>
          <a:p>
            <a:r>
              <a:rPr lang="en-US" sz="3200" b="1" baseline="30000" dirty="0"/>
              <a:t>11 </a:t>
            </a:r>
            <a:r>
              <a:rPr lang="en-US" sz="3200" dirty="0"/>
              <a:t>And the smoke of their torment </a:t>
            </a:r>
            <a:r>
              <a:rPr lang="en-US" sz="3200" dirty="0" err="1"/>
              <a:t>ascendeth</a:t>
            </a:r>
            <a:r>
              <a:rPr lang="en-US" sz="3200" dirty="0"/>
              <a:t> up for ever and ever: and they have no rest day nor night, who worship the beast and his image, and whosoever </a:t>
            </a:r>
            <a:r>
              <a:rPr lang="en-US" sz="3200" dirty="0" err="1"/>
              <a:t>receiveth</a:t>
            </a:r>
            <a:r>
              <a:rPr lang="en-US" sz="3200" dirty="0"/>
              <a:t> the mark of his name.</a:t>
            </a:r>
            <a:endParaRPr lang="en-US" sz="287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6808C10-3C5B-DE9D-3C6E-D04535386094}"/>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14:9-14</a:t>
            </a:r>
            <a:endParaRPr lang="en-US" sz="8000" dirty="0"/>
          </a:p>
        </p:txBody>
      </p:sp>
      <p:pic>
        <p:nvPicPr>
          <p:cNvPr id="3074" name="Picture 2" descr="The Harvest Herald - The Harvest Herald Journal">
            <a:extLst>
              <a:ext uri="{FF2B5EF4-FFF2-40B4-BE49-F238E27FC236}">
                <a16:creationId xmlns:a16="http://schemas.microsoft.com/office/drawing/2014/main" id="{CC6B6D9D-5CAA-0C7B-C0F5-E5036A9F1DF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4494"/>
          <a:stretch>
            <a:fillRect/>
          </a:stretch>
        </p:blipFill>
        <p:spPr bwMode="auto">
          <a:xfrm>
            <a:off x="150812" y="310013"/>
            <a:ext cx="7281707" cy="6237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739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BE5FB-EDAC-6C17-E4AF-AF82CA03156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4E2B527-BC6C-098D-2490-523AD91E71F6}"/>
              </a:ext>
            </a:extLst>
          </p:cNvPr>
          <p:cNvSpPr>
            <a:spLocks noGrp="1"/>
          </p:cNvSpPr>
          <p:nvPr>
            <p:ph type="body" sz="half" idx="2"/>
          </p:nvPr>
        </p:nvSpPr>
        <p:spPr>
          <a:xfrm>
            <a:off x="7759699" y="1651000"/>
            <a:ext cx="4114800" cy="4800600"/>
          </a:xfrm>
        </p:spPr>
        <p:txBody>
          <a:bodyPr>
            <a:noAutofit/>
          </a:bodyPr>
          <a:lstStyle/>
          <a:p>
            <a:r>
              <a:rPr lang="en-US" sz="4000" b="1" baseline="30000" dirty="0"/>
              <a:t>12 </a:t>
            </a:r>
            <a:r>
              <a:rPr lang="en-US" sz="4000" dirty="0"/>
              <a:t>Here is the patience of the saints: here are they that keep the commandments of God, and the faith of Jesus.</a:t>
            </a:r>
            <a:endParaRPr lang="en-US" sz="71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EB9EE01A-0526-F7CD-AE59-6ACC600A2F07}"/>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14:9-14</a:t>
            </a:r>
            <a:endParaRPr lang="en-US" sz="8000" dirty="0"/>
          </a:p>
        </p:txBody>
      </p:sp>
      <p:pic>
        <p:nvPicPr>
          <p:cNvPr id="4098" name="Picture 2" descr="Have faith in Jesus Christ. He won't let you down!">
            <a:extLst>
              <a:ext uri="{FF2B5EF4-FFF2-40B4-BE49-F238E27FC236}">
                <a16:creationId xmlns:a16="http://schemas.microsoft.com/office/drawing/2014/main" id="{13F43A77-E78A-FDEA-B584-987DE2AFE7F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 r="36837"/>
          <a:stretch>
            <a:fillRect/>
          </a:stretch>
        </p:blipFill>
        <p:spPr bwMode="auto">
          <a:xfrm>
            <a:off x="275121" y="228600"/>
            <a:ext cx="7038492"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2479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CD5AA-89C0-FEFE-B920-D180F27864C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2DD15CB-EC8A-6D34-CB1A-0E72696730BC}"/>
              </a:ext>
            </a:extLst>
          </p:cNvPr>
          <p:cNvSpPr>
            <a:spLocks noGrp="1"/>
          </p:cNvSpPr>
          <p:nvPr>
            <p:ph type="body" sz="half" idx="2"/>
          </p:nvPr>
        </p:nvSpPr>
        <p:spPr>
          <a:xfrm>
            <a:off x="7759699" y="1651000"/>
            <a:ext cx="4114800" cy="4800600"/>
          </a:xfrm>
        </p:spPr>
        <p:txBody>
          <a:bodyPr>
            <a:noAutofit/>
          </a:bodyPr>
          <a:lstStyle/>
          <a:p>
            <a:r>
              <a:rPr lang="en-US" sz="3200" b="1" baseline="30000" dirty="0"/>
              <a:t>13 </a:t>
            </a:r>
            <a:r>
              <a:rPr lang="en-US" sz="3200" dirty="0"/>
              <a:t>And I heard a voice from heaven saying unto me, Write, Blessed are the dead which die in the Lord from henceforth: Yea, saith the Spirit, that they may rest from their </a:t>
            </a:r>
            <a:r>
              <a:rPr lang="en-US" sz="3200" dirty="0" err="1"/>
              <a:t>labours</a:t>
            </a:r>
            <a:r>
              <a:rPr lang="en-US" sz="3200" dirty="0"/>
              <a:t>; and their works do follow them.</a:t>
            </a:r>
            <a:endParaRPr lang="en-US" sz="12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5A0A923-803C-18E3-D00E-32D094AA1FC3}"/>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14:9-14</a:t>
            </a:r>
            <a:endParaRPr lang="en-US" sz="8000" dirty="0"/>
          </a:p>
        </p:txBody>
      </p:sp>
      <p:pic>
        <p:nvPicPr>
          <p:cNvPr id="5122" name="Picture 2" descr="16 Valuable Lessons the Bible Teaches Us About Overcoming Loneliness ...">
            <a:extLst>
              <a:ext uri="{FF2B5EF4-FFF2-40B4-BE49-F238E27FC236}">
                <a16:creationId xmlns:a16="http://schemas.microsoft.com/office/drawing/2014/main" id="{C9CE7829-6EFD-0711-FABD-308086B8DDD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36884"/>
          <a:stretch>
            <a:fillRect/>
          </a:stretch>
        </p:blipFill>
        <p:spPr bwMode="auto">
          <a:xfrm>
            <a:off x="250825" y="228600"/>
            <a:ext cx="7062787" cy="6294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93341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93D9E-A540-1254-5273-19E9968862B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F088859-906F-379E-4BA3-769FBACDD0B1}"/>
              </a:ext>
            </a:extLst>
          </p:cNvPr>
          <p:cNvSpPr>
            <a:spLocks noGrp="1"/>
          </p:cNvSpPr>
          <p:nvPr>
            <p:ph type="body" sz="half" idx="2"/>
          </p:nvPr>
        </p:nvSpPr>
        <p:spPr>
          <a:xfrm>
            <a:off x="7759699" y="1651000"/>
            <a:ext cx="4114800" cy="4800600"/>
          </a:xfrm>
        </p:spPr>
        <p:txBody>
          <a:bodyPr>
            <a:noAutofit/>
          </a:bodyPr>
          <a:lstStyle/>
          <a:p>
            <a:r>
              <a:rPr lang="en-US" sz="3600" b="1" baseline="30000" dirty="0"/>
              <a:t>14 </a:t>
            </a:r>
            <a:r>
              <a:rPr lang="en-US" sz="3600" dirty="0"/>
              <a:t>And I looked, and behold a white cloud, and upon the cloud one sat like unto the Son of man, having on his head a golden crown, and in his hand a sharp sickle.</a:t>
            </a:r>
            <a:endParaRPr lang="en-US" sz="6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ED8EA115-E840-CE76-5F99-E6940E4DF3A9}"/>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14:9-14</a:t>
            </a:r>
            <a:endParaRPr lang="en-US" sz="8000" dirty="0"/>
          </a:p>
        </p:txBody>
      </p:sp>
      <p:pic>
        <p:nvPicPr>
          <p:cNvPr id="13314" name="Picture 2" descr="Decoding the End Times: Understand the Second Coming of Jesus — Harrison  House">
            <a:extLst>
              <a:ext uri="{FF2B5EF4-FFF2-40B4-BE49-F238E27FC236}">
                <a16:creationId xmlns:a16="http://schemas.microsoft.com/office/drawing/2014/main" id="{F968A88F-CC43-295F-6A89-40230B7EDD0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2676" r="7309" b="4631"/>
          <a:stretch>
            <a:fillRect/>
          </a:stretch>
        </p:blipFill>
        <p:spPr bwMode="auto">
          <a:xfrm>
            <a:off x="320759" y="275444"/>
            <a:ext cx="7023081" cy="6277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927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9D707-AAF1-7307-7B6F-23CC046502A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CA01577-AA5E-B9AB-4C24-F99CCD9B1BE3}"/>
              </a:ext>
            </a:extLst>
          </p:cNvPr>
          <p:cNvSpPr>
            <a:spLocks noGrp="1"/>
          </p:cNvSpPr>
          <p:nvPr>
            <p:ph type="title"/>
          </p:nvPr>
        </p:nvSpPr>
        <p:spPr>
          <a:xfrm>
            <a:off x="666477" y="533400"/>
            <a:ext cx="10855872" cy="2590800"/>
          </a:xfrm>
        </p:spPr>
        <p:txBody>
          <a:bodyPr>
            <a:noAutofit/>
          </a:bodyPr>
          <a:lstStyle/>
          <a:p>
            <a:pPr lvl="0"/>
            <a:r>
              <a:rPr lang="en-US" sz="6000" dirty="0"/>
              <a:t>5. Are the commandments of God and the faith of Jesus the truth?</a:t>
            </a:r>
            <a:endParaRPr lang="en-US" sz="368400" dirty="0"/>
          </a:p>
        </p:txBody>
      </p:sp>
      <p:pic>
        <p:nvPicPr>
          <p:cNvPr id="2052" name="Picture 4" descr="213,000+ Question Mark Stock Photos, Pictures &amp; Royalty-Free ...">
            <a:extLst>
              <a:ext uri="{FF2B5EF4-FFF2-40B4-BE49-F238E27FC236}">
                <a16:creationId xmlns:a16="http://schemas.microsoft.com/office/drawing/2014/main" id="{74510181-E954-262C-56FF-7B3A841A69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1A0CE1A-58E7-5356-4D11-F69B991F9C86}"/>
              </a:ext>
            </a:extLst>
          </p:cNvPr>
          <p:cNvSpPr txBox="1"/>
          <p:nvPr/>
        </p:nvSpPr>
        <p:spPr>
          <a:xfrm>
            <a:off x="760412" y="3605263"/>
            <a:ext cx="6781125" cy="1754326"/>
          </a:xfrm>
          <a:prstGeom prst="rect">
            <a:avLst/>
          </a:prstGeom>
          <a:noFill/>
        </p:spPr>
        <p:txBody>
          <a:bodyPr wrap="square" rtlCol="0">
            <a:spAutoFit/>
          </a:bodyPr>
          <a:lstStyle/>
          <a:p>
            <a:pPr lvl="0"/>
            <a:r>
              <a:rPr lang="en-US" sz="5400" i="1" dirty="0"/>
              <a:t>Psalm 119:151; </a:t>
            </a:r>
          </a:p>
          <a:p>
            <a:pPr lvl="0"/>
            <a:r>
              <a:rPr lang="en-US" sz="5400" i="1" dirty="0"/>
              <a:t>John 14:6</a:t>
            </a:r>
            <a:endParaRPr lang="en-US" sz="49600" dirty="0"/>
          </a:p>
        </p:txBody>
      </p:sp>
    </p:spTree>
    <p:extLst>
      <p:ext uri="{BB962C8B-B14F-4D97-AF65-F5344CB8AC3E}">
        <p14:creationId xmlns:p14="http://schemas.microsoft.com/office/powerpoint/2010/main" val="40871150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297B3-CAD4-86B1-9FA9-D5E4C7BAF99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E8C3BA4-B6AF-1AA9-1589-A5FD4DA4EF20}"/>
              </a:ext>
            </a:extLst>
          </p:cNvPr>
          <p:cNvSpPr>
            <a:spLocks noGrp="1"/>
          </p:cNvSpPr>
          <p:nvPr>
            <p:ph type="body" sz="half" idx="2"/>
          </p:nvPr>
        </p:nvSpPr>
        <p:spPr>
          <a:xfrm>
            <a:off x="7759699" y="1651000"/>
            <a:ext cx="4114800" cy="4800600"/>
          </a:xfrm>
        </p:spPr>
        <p:txBody>
          <a:bodyPr>
            <a:noAutofit/>
          </a:bodyPr>
          <a:lstStyle/>
          <a:p>
            <a:r>
              <a:rPr lang="en-US" sz="4400" b="1" baseline="30000" dirty="0"/>
              <a:t>151 </a:t>
            </a:r>
            <a:r>
              <a:rPr lang="en-US" sz="4400" dirty="0"/>
              <a:t>Thou art near, O </a:t>
            </a:r>
            <a:r>
              <a:rPr lang="en-US" sz="4400" cap="small" dirty="0"/>
              <a:t>Lord</a:t>
            </a:r>
            <a:r>
              <a:rPr lang="en-US" sz="4400" dirty="0"/>
              <a:t>; and all thy commandments are truth.</a:t>
            </a:r>
            <a:endParaRPr lang="en-US" sz="13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45C3D0D9-419B-9FD0-DCB7-DA3090314828}"/>
              </a:ext>
            </a:extLst>
          </p:cNvPr>
          <p:cNvSpPr>
            <a:spLocks noGrp="1"/>
          </p:cNvSpPr>
          <p:nvPr>
            <p:ph type="title"/>
          </p:nvPr>
        </p:nvSpPr>
        <p:spPr>
          <a:xfrm>
            <a:off x="7770812" y="228600"/>
            <a:ext cx="4114800" cy="1422400"/>
          </a:xfrm>
        </p:spPr>
        <p:txBody>
          <a:bodyPr/>
          <a:lstStyle/>
          <a:p>
            <a:r>
              <a:rPr lang="en-US" sz="4800" dirty="0"/>
              <a:t>Psalm  </a:t>
            </a:r>
            <a:br>
              <a:rPr lang="en-US" sz="4800" dirty="0"/>
            </a:br>
            <a:r>
              <a:rPr lang="en-US" sz="4400" dirty="0"/>
              <a:t>119:151</a:t>
            </a:r>
            <a:endParaRPr lang="en-US" sz="8000" dirty="0"/>
          </a:p>
        </p:txBody>
      </p:sp>
      <p:pic>
        <p:nvPicPr>
          <p:cNvPr id="6146" name="Picture 2" descr="Ten Commandment Stone Stock Illustrations - 617 Ten Commandment Stone ...">
            <a:extLst>
              <a:ext uri="{FF2B5EF4-FFF2-40B4-BE49-F238E27FC236}">
                <a16:creationId xmlns:a16="http://schemas.microsoft.com/office/drawing/2014/main" id="{95BA5731-BF21-5A28-8E33-25D83CBEE74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981" r="17696"/>
          <a:stretch>
            <a:fillRect/>
          </a:stretch>
        </p:blipFill>
        <p:spPr bwMode="auto">
          <a:xfrm>
            <a:off x="303212" y="382388"/>
            <a:ext cx="7010399" cy="6298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77192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3" t="7330" r="-163" b="8854"/>
          <a:stretch>
            <a:fillRect/>
          </a:stretch>
        </p:blipFill>
        <p:spPr bwMode="auto">
          <a:xfrm>
            <a:off x="-77788" y="0"/>
            <a:ext cx="12266613"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74812" y="4191000"/>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0F060-D998-9E0B-D9E9-443309A2A76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C743441-1CC9-0608-FCE6-DD4F6EDB060A}"/>
              </a:ext>
            </a:extLst>
          </p:cNvPr>
          <p:cNvSpPr>
            <a:spLocks noGrp="1"/>
          </p:cNvSpPr>
          <p:nvPr>
            <p:ph type="body" sz="half" idx="2"/>
          </p:nvPr>
        </p:nvSpPr>
        <p:spPr>
          <a:xfrm>
            <a:off x="7759699" y="1651000"/>
            <a:ext cx="4114800" cy="4800600"/>
          </a:xfrm>
        </p:spPr>
        <p:txBody>
          <a:bodyPr>
            <a:noAutofit/>
          </a:bodyPr>
          <a:lstStyle/>
          <a:p>
            <a:r>
              <a:rPr lang="en-US" sz="4400" b="1" baseline="30000" dirty="0"/>
              <a:t>6 </a:t>
            </a:r>
            <a:r>
              <a:rPr lang="en-US" sz="4400" dirty="0"/>
              <a:t>Jesus saith unto him, I am the way, the truth, and the life: no man cometh unto the Father, but by me.</a:t>
            </a:r>
            <a:endParaRPr lang="en-US" sz="41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5CC2750-002C-F342-005E-4651CE83827A}"/>
              </a:ext>
            </a:extLst>
          </p:cNvPr>
          <p:cNvSpPr>
            <a:spLocks noGrp="1"/>
          </p:cNvSpPr>
          <p:nvPr>
            <p:ph type="title"/>
          </p:nvPr>
        </p:nvSpPr>
        <p:spPr>
          <a:xfrm>
            <a:off x="7770812" y="228600"/>
            <a:ext cx="4114800" cy="1422400"/>
          </a:xfrm>
        </p:spPr>
        <p:txBody>
          <a:bodyPr/>
          <a:lstStyle/>
          <a:p>
            <a:r>
              <a:rPr lang="en-US" sz="4800" dirty="0"/>
              <a:t>John  </a:t>
            </a:r>
            <a:br>
              <a:rPr lang="en-US" sz="4800" dirty="0"/>
            </a:br>
            <a:r>
              <a:rPr lang="en-US" sz="4800" dirty="0"/>
              <a:t>14:6</a:t>
            </a:r>
          </a:p>
        </p:txBody>
      </p:sp>
      <p:pic>
        <p:nvPicPr>
          <p:cNvPr id="7170" name="Picture 2" descr="40,000+ Free Winding Paths &amp; Path Images - Pixabay">
            <a:extLst>
              <a:ext uri="{FF2B5EF4-FFF2-40B4-BE49-F238E27FC236}">
                <a16:creationId xmlns:a16="http://schemas.microsoft.com/office/drawing/2014/main" id="{8B19DF49-CB01-2A23-2446-D3528A9C6AF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26570"/>
          <a:stretch>
            <a:fillRect/>
          </a:stretch>
        </p:blipFill>
        <p:spPr bwMode="auto">
          <a:xfrm>
            <a:off x="268967" y="228600"/>
            <a:ext cx="7044645"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41314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F0D4A-75D7-0F9B-69C8-F519F78F502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A818A93-D373-19E5-1FC6-830910C41071}"/>
              </a:ext>
            </a:extLst>
          </p:cNvPr>
          <p:cNvSpPr>
            <a:spLocks noGrp="1"/>
          </p:cNvSpPr>
          <p:nvPr>
            <p:ph type="title"/>
          </p:nvPr>
        </p:nvSpPr>
        <p:spPr>
          <a:xfrm>
            <a:off x="666477" y="533400"/>
            <a:ext cx="10855872" cy="2590800"/>
          </a:xfrm>
        </p:spPr>
        <p:txBody>
          <a:bodyPr>
            <a:noAutofit/>
          </a:bodyPr>
          <a:lstStyle/>
          <a:p>
            <a:pPr lvl="0"/>
            <a:r>
              <a:rPr lang="en-US" sz="6000" dirty="0"/>
              <a:t>6. Are the commandments of God and the faith of Jesus righteousness?</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14E18445-9AB0-EC60-5B30-007D4FF094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19439AE-01CA-2B1F-2A3E-E7FCE8E46C9C}"/>
              </a:ext>
            </a:extLst>
          </p:cNvPr>
          <p:cNvSpPr txBox="1"/>
          <p:nvPr/>
        </p:nvSpPr>
        <p:spPr>
          <a:xfrm>
            <a:off x="760412" y="3605263"/>
            <a:ext cx="6781125" cy="1754326"/>
          </a:xfrm>
          <a:prstGeom prst="rect">
            <a:avLst/>
          </a:prstGeom>
          <a:noFill/>
        </p:spPr>
        <p:txBody>
          <a:bodyPr wrap="square" rtlCol="0">
            <a:spAutoFit/>
          </a:bodyPr>
          <a:lstStyle/>
          <a:p>
            <a:pPr lvl="0"/>
            <a:r>
              <a:rPr lang="en-US" sz="5400" i="1" dirty="0"/>
              <a:t>Psalm 119:172; Galatians 5:5, 6</a:t>
            </a:r>
            <a:endParaRPr lang="en-US" sz="5400" dirty="0"/>
          </a:p>
        </p:txBody>
      </p:sp>
    </p:spTree>
    <p:extLst>
      <p:ext uri="{BB962C8B-B14F-4D97-AF65-F5344CB8AC3E}">
        <p14:creationId xmlns:p14="http://schemas.microsoft.com/office/powerpoint/2010/main" val="20121990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8C56C-03E7-9972-5D08-FDEF051776B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4BFCF14-A15F-907B-1115-9DCD6AD105EC}"/>
              </a:ext>
            </a:extLst>
          </p:cNvPr>
          <p:cNvSpPr>
            <a:spLocks noGrp="1"/>
          </p:cNvSpPr>
          <p:nvPr>
            <p:ph type="body" sz="half" idx="2"/>
          </p:nvPr>
        </p:nvSpPr>
        <p:spPr>
          <a:xfrm>
            <a:off x="7759699" y="1651000"/>
            <a:ext cx="4114800" cy="4800600"/>
          </a:xfrm>
        </p:spPr>
        <p:txBody>
          <a:bodyPr>
            <a:noAutofit/>
          </a:bodyPr>
          <a:lstStyle/>
          <a:p>
            <a:r>
              <a:rPr lang="en-US" sz="4400" b="1" baseline="30000" dirty="0"/>
              <a:t>172 </a:t>
            </a:r>
            <a:r>
              <a:rPr lang="en-US" sz="4400" dirty="0"/>
              <a:t>My tongue shall speak of thy word: </a:t>
            </a:r>
          </a:p>
          <a:p>
            <a:r>
              <a:rPr lang="en-US" sz="4400" dirty="0"/>
              <a:t>for all thy commandments are righteousness.</a:t>
            </a:r>
            <a:endParaRPr lang="en-US" sz="12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77BB7F6-6D33-6189-FCDA-1796041100DD}"/>
              </a:ext>
            </a:extLst>
          </p:cNvPr>
          <p:cNvSpPr>
            <a:spLocks noGrp="1"/>
          </p:cNvSpPr>
          <p:nvPr>
            <p:ph type="title"/>
          </p:nvPr>
        </p:nvSpPr>
        <p:spPr>
          <a:xfrm>
            <a:off x="7770812" y="228600"/>
            <a:ext cx="4114800" cy="1422400"/>
          </a:xfrm>
        </p:spPr>
        <p:txBody>
          <a:bodyPr/>
          <a:lstStyle/>
          <a:p>
            <a:r>
              <a:rPr lang="en-US" sz="4800" dirty="0"/>
              <a:t>Psalm  </a:t>
            </a:r>
            <a:br>
              <a:rPr lang="en-US" sz="4800" dirty="0"/>
            </a:br>
            <a:r>
              <a:rPr lang="en-US" sz="4800" dirty="0"/>
              <a:t>119:172</a:t>
            </a:r>
          </a:p>
        </p:txBody>
      </p:sp>
      <p:pic>
        <p:nvPicPr>
          <p:cNvPr id="8194" name="Picture 2" descr="Download Caption: Illuminated Holy Bible Wallpaper | Wallpapers.com">
            <a:extLst>
              <a:ext uri="{FF2B5EF4-FFF2-40B4-BE49-F238E27FC236}">
                <a16:creationId xmlns:a16="http://schemas.microsoft.com/office/drawing/2014/main" id="{25BCA71B-34FB-5DDC-1395-242BB250B8EA}"/>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517" t="227" r="19643" b="-227"/>
          <a:stretch>
            <a:fillRect/>
          </a:stretch>
        </p:blipFill>
        <p:spPr bwMode="auto">
          <a:xfrm>
            <a:off x="314326" y="228600"/>
            <a:ext cx="6923086"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9684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D1016-4D9A-25E4-C4FA-05F19F3355A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A1218BB-E056-BF24-773A-8F47049A6898}"/>
              </a:ext>
            </a:extLst>
          </p:cNvPr>
          <p:cNvSpPr>
            <a:spLocks noGrp="1"/>
          </p:cNvSpPr>
          <p:nvPr>
            <p:ph type="body" sz="half" idx="2"/>
          </p:nvPr>
        </p:nvSpPr>
        <p:spPr>
          <a:xfrm>
            <a:off x="7759699" y="1651000"/>
            <a:ext cx="4114800" cy="4800600"/>
          </a:xfrm>
        </p:spPr>
        <p:txBody>
          <a:bodyPr>
            <a:noAutofit/>
          </a:bodyPr>
          <a:lstStyle/>
          <a:p>
            <a:r>
              <a:rPr lang="en-US" sz="4800" b="1" baseline="30000" dirty="0"/>
              <a:t>5 </a:t>
            </a:r>
            <a:r>
              <a:rPr lang="en-US" sz="4800" dirty="0"/>
              <a:t>For we through the Spirit wait for the hope of righteousness by faith.</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C187FD5-0384-E72E-0AD4-8C60EBA9DE4F}"/>
              </a:ext>
            </a:extLst>
          </p:cNvPr>
          <p:cNvSpPr>
            <a:spLocks noGrp="1"/>
          </p:cNvSpPr>
          <p:nvPr>
            <p:ph type="title"/>
          </p:nvPr>
        </p:nvSpPr>
        <p:spPr>
          <a:xfrm>
            <a:off x="7770812" y="228600"/>
            <a:ext cx="4114800" cy="1422400"/>
          </a:xfrm>
        </p:spPr>
        <p:txBody>
          <a:bodyPr/>
          <a:lstStyle/>
          <a:p>
            <a:r>
              <a:rPr lang="en-US" sz="4800" dirty="0"/>
              <a:t>Galatians</a:t>
            </a:r>
            <a:br>
              <a:rPr lang="en-US" sz="4800" dirty="0"/>
            </a:br>
            <a:r>
              <a:rPr lang="en-US" sz="4800" dirty="0"/>
              <a:t>5:5-6</a:t>
            </a:r>
          </a:p>
        </p:txBody>
      </p:sp>
      <p:pic>
        <p:nvPicPr>
          <p:cNvPr id="9218" name="Picture 2" descr="footprints in the sand.close-up footprints on beach sand at sunset ...">
            <a:extLst>
              <a:ext uri="{FF2B5EF4-FFF2-40B4-BE49-F238E27FC236}">
                <a16:creationId xmlns:a16="http://schemas.microsoft.com/office/drawing/2014/main" id="{80CC4606-D7D5-22C3-5E5A-0B117656382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1459"/>
          <a:stretch>
            <a:fillRect/>
          </a:stretch>
        </p:blipFill>
        <p:spPr bwMode="auto">
          <a:xfrm>
            <a:off x="150812" y="228600"/>
            <a:ext cx="73152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21447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17FC5-05D6-411F-8A71-BF60333896E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882D20E-C42C-1148-F6B4-419BDB737847}"/>
              </a:ext>
            </a:extLst>
          </p:cNvPr>
          <p:cNvSpPr>
            <a:spLocks noGrp="1"/>
          </p:cNvSpPr>
          <p:nvPr>
            <p:ph type="body" sz="half" idx="2"/>
          </p:nvPr>
        </p:nvSpPr>
        <p:spPr>
          <a:xfrm>
            <a:off x="7759699" y="1651000"/>
            <a:ext cx="4114800" cy="4800600"/>
          </a:xfrm>
        </p:spPr>
        <p:txBody>
          <a:bodyPr>
            <a:noAutofit/>
          </a:bodyPr>
          <a:lstStyle/>
          <a:p>
            <a:r>
              <a:rPr lang="en-US" sz="4000" b="1" baseline="30000" dirty="0"/>
              <a:t>6 </a:t>
            </a:r>
            <a:r>
              <a:rPr lang="en-US" sz="4000" dirty="0"/>
              <a:t>For in Jesus Christ neither circumcision </a:t>
            </a:r>
            <a:r>
              <a:rPr lang="en-US" sz="4000" dirty="0" err="1"/>
              <a:t>availeth</a:t>
            </a:r>
            <a:r>
              <a:rPr lang="en-US" sz="4000" dirty="0"/>
              <a:t> any thing, nor uncircumcision; but faith which worketh by love.</a:t>
            </a:r>
          </a:p>
          <a:p>
            <a:br>
              <a:rPr lang="en-US" sz="4800" dirty="0"/>
            </a:b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08077C8F-69AF-A456-6860-5C7576FAC30C}"/>
              </a:ext>
            </a:extLst>
          </p:cNvPr>
          <p:cNvSpPr>
            <a:spLocks noGrp="1"/>
          </p:cNvSpPr>
          <p:nvPr>
            <p:ph type="title"/>
          </p:nvPr>
        </p:nvSpPr>
        <p:spPr>
          <a:xfrm>
            <a:off x="7770812" y="228600"/>
            <a:ext cx="4114800" cy="1422400"/>
          </a:xfrm>
        </p:spPr>
        <p:txBody>
          <a:bodyPr/>
          <a:lstStyle/>
          <a:p>
            <a:r>
              <a:rPr lang="en-US" sz="4800" dirty="0"/>
              <a:t>Galatians</a:t>
            </a:r>
            <a:br>
              <a:rPr lang="en-US" sz="4800" dirty="0"/>
            </a:br>
            <a:r>
              <a:rPr lang="en-US" sz="4800" dirty="0"/>
              <a:t>5:5-6</a:t>
            </a:r>
          </a:p>
        </p:txBody>
      </p:sp>
      <p:pic>
        <p:nvPicPr>
          <p:cNvPr id="10244" name="Picture 4" descr="Philosophy of Belief | Philosophical.chat">
            <a:extLst>
              <a:ext uri="{FF2B5EF4-FFF2-40B4-BE49-F238E27FC236}">
                <a16:creationId xmlns:a16="http://schemas.microsoft.com/office/drawing/2014/main" id="{BE63F24A-08B6-4044-5765-05F9D000719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205" t="-577" r="2544" b="577"/>
          <a:stretch>
            <a:fillRect/>
          </a:stretch>
        </p:blipFill>
        <p:spPr bwMode="auto">
          <a:xfrm>
            <a:off x="150812" y="533400"/>
            <a:ext cx="7320548" cy="579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22161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381F9-50FA-BBD8-5157-F2279D5FE93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9A07BDE-7AB5-EB39-2288-6326A6021334}"/>
              </a:ext>
            </a:extLst>
          </p:cNvPr>
          <p:cNvSpPr>
            <a:spLocks noGrp="1"/>
          </p:cNvSpPr>
          <p:nvPr>
            <p:ph type="title"/>
          </p:nvPr>
        </p:nvSpPr>
        <p:spPr>
          <a:xfrm>
            <a:off x="666477" y="533400"/>
            <a:ext cx="10855872" cy="2590800"/>
          </a:xfrm>
        </p:spPr>
        <p:txBody>
          <a:bodyPr>
            <a:noAutofit/>
          </a:bodyPr>
          <a:lstStyle/>
          <a:p>
            <a:pPr lvl="0"/>
            <a:r>
              <a:rPr lang="en-US" sz="6600" dirty="0"/>
              <a:t>7. What is the object of Satan’s deceiving, lying miracles and wonders?</a:t>
            </a:r>
            <a:endParaRPr lang="en-US" sz="333300" dirty="0"/>
          </a:p>
        </p:txBody>
      </p:sp>
      <p:pic>
        <p:nvPicPr>
          <p:cNvPr id="2052" name="Picture 4" descr="213,000+ Question Mark Stock Photos, Pictures &amp; Royalty-Free ...">
            <a:extLst>
              <a:ext uri="{FF2B5EF4-FFF2-40B4-BE49-F238E27FC236}">
                <a16:creationId xmlns:a16="http://schemas.microsoft.com/office/drawing/2014/main" id="{15850C5E-7232-7E4A-1907-0668FB22D1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C77A00E-5AC4-436D-74D2-0AA2C83AC6F5}"/>
              </a:ext>
            </a:extLst>
          </p:cNvPr>
          <p:cNvSpPr txBox="1"/>
          <p:nvPr/>
        </p:nvSpPr>
        <p:spPr>
          <a:xfrm>
            <a:off x="760412" y="3605263"/>
            <a:ext cx="6781125" cy="1015663"/>
          </a:xfrm>
          <a:prstGeom prst="rect">
            <a:avLst/>
          </a:prstGeom>
          <a:noFill/>
        </p:spPr>
        <p:txBody>
          <a:bodyPr wrap="square" rtlCol="0">
            <a:spAutoFit/>
          </a:bodyPr>
          <a:lstStyle/>
          <a:p>
            <a:pPr lvl="0"/>
            <a:r>
              <a:rPr lang="en-US" sz="6000" i="1" dirty="0"/>
              <a:t>Revelation 13:14</a:t>
            </a:r>
            <a:endParaRPr lang="en-US" sz="13800" dirty="0"/>
          </a:p>
        </p:txBody>
      </p:sp>
    </p:spTree>
    <p:extLst>
      <p:ext uri="{BB962C8B-B14F-4D97-AF65-F5344CB8AC3E}">
        <p14:creationId xmlns:p14="http://schemas.microsoft.com/office/powerpoint/2010/main" val="10737847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ECCE1-4CF3-D669-9BBE-A26E4417C6B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041767E-9196-1759-970D-3F95B5386E92}"/>
              </a:ext>
            </a:extLst>
          </p:cNvPr>
          <p:cNvSpPr>
            <a:spLocks noGrp="1"/>
          </p:cNvSpPr>
          <p:nvPr>
            <p:ph type="body" sz="half" idx="2"/>
          </p:nvPr>
        </p:nvSpPr>
        <p:spPr>
          <a:xfrm>
            <a:off x="7759699" y="1651000"/>
            <a:ext cx="4114800" cy="4800600"/>
          </a:xfrm>
        </p:spPr>
        <p:txBody>
          <a:bodyPr>
            <a:noAutofit/>
          </a:bodyPr>
          <a:lstStyle/>
          <a:p>
            <a:r>
              <a:rPr lang="en-US" sz="2800" b="1" baseline="30000" dirty="0"/>
              <a:t>14 </a:t>
            </a:r>
            <a:r>
              <a:rPr lang="en-US" sz="2800" dirty="0"/>
              <a:t>And </a:t>
            </a:r>
            <a:r>
              <a:rPr lang="en-US" sz="2800" dirty="0" err="1"/>
              <a:t>deceiveth</a:t>
            </a:r>
            <a:r>
              <a:rPr lang="en-US" sz="2800" dirty="0"/>
              <a:t> them that dwell on the earth by the means of those miracles which he had power to do in the sight of the beast; saying to them that dwell on the earth, that they should make an image to the beast, which had the wound by a sword, and did live.</a:t>
            </a:r>
            <a:br>
              <a:rPr lang="en-US" sz="4800" dirty="0"/>
            </a:b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A30E22F-0C21-DDC0-0C3E-3AB78BE5FBD1}"/>
              </a:ext>
            </a:extLst>
          </p:cNvPr>
          <p:cNvSpPr>
            <a:spLocks noGrp="1"/>
          </p:cNvSpPr>
          <p:nvPr>
            <p:ph type="title"/>
          </p:nvPr>
        </p:nvSpPr>
        <p:spPr>
          <a:xfrm>
            <a:off x="7770812" y="228600"/>
            <a:ext cx="4114800" cy="1422400"/>
          </a:xfrm>
        </p:spPr>
        <p:txBody>
          <a:bodyPr/>
          <a:lstStyle/>
          <a:p>
            <a:r>
              <a:rPr lang="en-US" sz="4800" dirty="0"/>
              <a:t>Revelation</a:t>
            </a:r>
            <a:br>
              <a:rPr lang="en-US" sz="4800" dirty="0"/>
            </a:br>
            <a:r>
              <a:rPr lang="en-US" sz="4800" dirty="0"/>
              <a:t>13:14</a:t>
            </a:r>
          </a:p>
        </p:txBody>
      </p:sp>
      <p:pic>
        <p:nvPicPr>
          <p:cNvPr id="11266" name="Picture 2" descr="The Wardens Today: THE APOCALYPSE TAPESTRY">
            <a:extLst>
              <a:ext uri="{FF2B5EF4-FFF2-40B4-BE49-F238E27FC236}">
                <a16:creationId xmlns:a16="http://schemas.microsoft.com/office/drawing/2014/main" id="{046B032F-1575-52CE-E26B-792B33C26E7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6518" r="10772"/>
          <a:stretch>
            <a:fillRect/>
          </a:stretch>
        </p:blipFill>
        <p:spPr bwMode="auto">
          <a:xfrm>
            <a:off x="314326" y="304800"/>
            <a:ext cx="7075486" cy="6237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919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00680-2919-D329-3A24-8F89DC15FA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E950BA-CC84-05C6-5664-8E0715ABC6F3}"/>
              </a:ext>
            </a:extLst>
          </p:cNvPr>
          <p:cNvSpPr>
            <a:spLocks noGrp="1"/>
          </p:cNvSpPr>
          <p:nvPr>
            <p:ph type="title"/>
          </p:nvPr>
        </p:nvSpPr>
        <p:spPr>
          <a:xfrm>
            <a:off x="7770811" y="304800"/>
            <a:ext cx="4114801" cy="762000"/>
          </a:xfrm>
        </p:spPr>
        <p:txBody>
          <a:bodyPr/>
          <a:lstStyle/>
          <a:p>
            <a:r>
              <a:rPr lang="en-US" sz="5400" dirty="0"/>
              <a:t>The Point</a:t>
            </a:r>
          </a:p>
        </p:txBody>
      </p:sp>
      <p:sp>
        <p:nvSpPr>
          <p:cNvPr id="3" name="Content Placeholder 2">
            <a:extLst>
              <a:ext uri="{FF2B5EF4-FFF2-40B4-BE49-F238E27FC236}">
                <a16:creationId xmlns:a16="http://schemas.microsoft.com/office/drawing/2014/main" id="{D7FD6317-2263-C5BE-C903-08EA9940551D}"/>
              </a:ext>
            </a:extLst>
          </p:cNvPr>
          <p:cNvSpPr>
            <a:spLocks noGrp="1"/>
          </p:cNvSpPr>
          <p:nvPr>
            <p:ph idx="1"/>
          </p:nvPr>
        </p:nvSpPr>
        <p:spPr>
          <a:xfrm>
            <a:off x="303212" y="304800"/>
            <a:ext cx="7036207" cy="6324600"/>
          </a:xfrm>
          <a:gradFill flip="none" rotWithShape="1">
            <a:gsLst>
              <a:gs pos="0">
                <a:schemeClr val="accent4">
                  <a:lumMod val="75000"/>
                </a:schemeClr>
              </a:gs>
              <a:gs pos="4000">
                <a:schemeClr val="accent5">
                  <a:lumMod val="50000"/>
                </a:schemeClr>
              </a:gs>
              <a:gs pos="100000">
                <a:schemeClr val="bg2">
                  <a:lumMod val="50000"/>
                </a:schemeClr>
              </a:gs>
            </a:gsLst>
            <a:path path="circle">
              <a:fillToRect l="100000" b="100000"/>
            </a:path>
            <a:tileRect t="-100000" r="-100000"/>
          </a:gradFill>
        </p:spPr>
        <p:txBody>
          <a:bodyPr>
            <a:noAutofit/>
          </a:bodyPr>
          <a:lstStyle/>
          <a:p>
            <a:pPr marL="0" indent="0">
              <a:buNone/>
            </a:pPr>
            <a:r>
              <a:rPr lang="en-US" sz="4000" b="1" dirty="0"/>
              <a:t>1. A Final Global Deception Is Coming</a:t>
            </a:r>
          </a:p>
          <a:p>
            <a:r>
              <a:rPr lang="en-US" sz="4000" dirty="0"/>
              <a:t>Before Christ returns, Satan will work through </a:t>
            </a:r>
            <a:r>
              <a:rPr lang="en-US" sz="4000" b="1" dirty="0"/>
              <a:t>powerful signs and miracles</a:t>
            </a:r>
            <a:r>
              <a:rPr lang="en-US" sz="4000" dirty="0"/>
              <a:t> to deceive the world (2 Thess. 2; Matt. 24).</a:t>
            </a:r>
          </a:p>
          <a:p>
            <a:r>
              <a:rPr lang="en-US" sz="4000" dirty="0"/>
              <a:t>➡️ The key issue is not intelligence—but whether people </a:t>
            </a:r>
            <a:r>
              <a:rPr lang="en-US" sz="4000" b="1" dirty="0"/>
              <a:t>love the truth</a:t>
            </a:r>
            <a:r>
              <a:rPr lang="en-US" sz="4000" dirty="0"/>
              <a:t>.</a:t>
            </a:r>
          </a:p>
        </p:txBody>
      </p:sp>
      <p:pic>
        <p:nvPicPr>
          <p:cNvPr id="37890" name="Picture 2" descr="ESA - 10 remarkable Earth facts">
            <a:extLst>
              <a:ext uri="{FF2B5EF4-FFF2-40B4-BE49-F238E27FC236}">
                <a16:creationId xmlns:a16="http://schemas.microsoft.com/office/drawing/2014/main" id="{6ED05F80-54DE-BF3C-A9D2-6197AD8CC96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8" r="18182"/>
          <a:stretch>
            <a:fillRect/>
          </a:stretch>
        </p:blipFill>
        <p:spPr bwMode="auto">
          <a:xfrm>
            <a:off x="7770811" y="1600200"/>
            <a:ext cx="4114801" cy="5035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32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7FE08-C471-4EA0-A9E0-142F456DBAE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2F72E6F-A006-396C-5190-F01362D5560D}"/>
              </a:ext>
            </a:extLst>
          </p:cNvPr>
          <p:cNvSpPr>
            <a:spLocks noGrp="1"/>
          </p:cNvSpPr>
          <p:nvPr>
            <p:ph type="title"/>
          </p:nvPr>
        </p:nvSpPr>
        <p:spPr>
          <a:xfrm>
            <a:off x="666477" y="533400"/>
            <a:ext cx="10855872" cy="2590800"/>
          </a:xfrm>
        </p:spPr>
        <p:txBody>
          <a:bodyPr>
            <a:noAutofit/>
          </a:bodyPr>
          <a:lstStyle/>
          <a:p>
            <a:pPr lvl="0"/>
            <a:r>
              <a:rPr lang="en-US" sz="7200" dirty="0"/>
              <a:t>8. What is the object of the Third Angel’s Message?</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9D54969C-3442-AA1E-505D-CC3944F058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145767F-3D42-5E7E-BB16-5D646D9F8608}"/>
              </a:ext>
            </a:extLst>
          </p:cNvPr>
          <p:cNvSpPr txBox="1"/>
          <p:nvPr/>
        </p:nvSpPr>
        <p:spPr>
          <a:xfrm>
            <a:off x="760412" y="3605263"/>
            <a:ext cx="6781125" cy="2400657"/>
          </a:xfrm>
          <a:prstGeom prst="rect">
            <a:avLst/>
          </a:prstGeom>
          <a:noFill/>
        </p:spPr>
        <p:txBody>
          <a:bodyPr wrap="square" rtlCol="0">
            <a:spAutoFit/>
          </a:bodyPr>
          <a:lstStyle/>
          <a:p>
            <a:pPr lvl="0"/>
            <a:r>
              <a:rPr lang="en-US" sz="5400" b="1" dirty="0"/>
              <a:t>Answer: </a:t>
            </a:r>
            <a:r>
              <a:rPr lang="en-US" sz="4800" dirty="0"/>
              <a:t>To save men from the worship of the beast and his image.</a:t>
            </a:r>
            <a:endParaRPr lang="en-US" sz="11500" dirty="0"/>
          </a:p>
        </p:txBody>
      </p:sp>
    </p:spTree>
    <p:extLst>
      <p:ext uri="{BB962C8B-B14F-4D97-AF65-F5344CB8AC3E}">
        <p14:creationId xmlns:p14="http://schemas.microsoft.com/office/powerpoint/2010/main" val="38814018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A80CB-56E3-2943-5CEC-077B02675C3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4FF50B8-2932-A0EC-0425-F13DE72E1E6F}"/>
              </a:ext>
            </a:extLst>
          </p:cNvPr>
          <p:cNvSpPr>
            <a:spLocks noGrp="1"/>
          </p:cNvSpPr>
          <p:nvPr>
            <p:ph type="title"/>
          </p:nvPr>
        </p:nvSpPr>
        <p:spPr>
          <a:xfrm>
            <a:off x="666477" y="533400"/>
            <a:ext cx="10855872" cy="2590800"/>
          </a:xfrm>
        </p:spPr>
        <p:txBody>
          <a:bodyPr>
            <a:noAutofit/>
          </a:bodyPr>
          <a:lstStyle/>
          <a:p>
            <a:pPr lvl="0"/>
            <a:r>
              <a:rPr lang="en-US" sz="5400" dirty="0"/>
              <a:t>9. Then with what will be Satan’s last conflict before the coming of the Lord?</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4D48E1AD-A7CC-F89A-B9E7-322AF7BA28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9C0EF40-981E-917F-42DA-7636DD3BCB94}"/>
              </a:ext>
            </a:extLst>
          </p:cNvPr>
          <p:cNvSpPr txBox="1"/>
          <p:nvPr/>
        </p:nvSpPr>
        <p:spPr>
          <a:xfrm>
            <a:off x="760412" y="3277612"/>
            <a:ext cx="7239000" cy="3046988"/>
          </a:xfrm>
          <a:prstGeom prst="rect">
            <a:avLst/>
          </a:prstGeom>
          <a:noFill/>
        </p:spPr>
        <p:txBody>
          <a:bodyPr wrap="square" rtlCol="0">
            <a:spAutoFit/>
          </a:bodyPr>
          <a:lstStyle/>
          <a:p>
            <a:pPr lvl="0"/>
            <a:r>
              <a:rPr lang="en-US" sz="4800" b="1" dirty="0"/>
              <a:t>Answer:</a:t>
            </a:r>
            <a:r>
              <a:rPr lang="en-US" sz="4800" dirty="0"/>
              <a:t> With the Third Angel’s Message and with those who receive the love of it.</a:t>
            </a:r>
            <a:endParaRPr lang="en-US" sz="34400" dirty="0"/>
          </a:p>
        </p:txBody>
      </p:sp>
    </p:spTree>
    <p:extLst>
      <p:ext uri="{BB962C8B-B14F-4D97-AF65-F5344CB8AC3E}">
        <p14:creationId xmlns:p14="http://schemas.microsoft.com/office/powerpoint/2010/main" val="11128514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27112" y="2057400"/>
            <a:ext cx="10134600" cy="1893926"/>
          </a:xfrm>
        </p:spPr>
        <p:txBody>
          <a:bodyPr>
            <a:normAutofit fontScale="90000"/>
          </a:bodyPr>
          <a:lstStyle/>
          <a:p>
            <a:r>
              <a:rPr lang="en-US" sz="6000" dirty="0"/>
              <a:t>The Third Angel’s Message</a:t>
            </a:r>
            <a:br>
              <a:rPr lang="en-US" dirty="0"/>
            </a:br>
            <a:r>
              <a:rPr lang="en-US" sz="4000" dirty="0"/>
              <a:t>Lesson 14:  </a:t>
            </a:r>
            <a:r>
              <a:rPr lang="en-US" sz="4000" b="1" dirty="0"/>
              <a:t>THE Wrath of the Dragon</a:t>
            </a:r>
            <a:endParaRPr lang="en-US" sz="3200" dirty="0"/>
          </a:p>
        </p:txBody>
      </p:sp>
      <p:sp>
        <p:nvSpPr>
          <p:cNvPr id="2" name="Subtitle 1"/>
          <p:cNvSpPr>
            <a:spLocks noGrp="1"/>
          </p:cNvSpPr>
          <p:nvPr>
            <p:ph type="subTitle" idx="1"/>
          </p:nvPr>
        </p:nvSpPr>
        <p:spPr>
          <a:xfrm>
            <a:off x="1218882" y="4156045"/>
            <a:ext cx="9751060" cy="1016000"/>
          </a:xfrm>
        </p:spPr>
        <p:txBody>
          <a:bodyPr>
            <a:normAutofit/>
          </a:bodyPr>
          <a:lstStyle/>
          <a:p>
            <a:r>
              <a:rPr lang="en-US" b="1" dirty="0"/>
              <a:t>October 6, 1888</a:t>
            </a:r>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a:t>Lesson 14, 3</a:t>
            </a:r>
            <a:r>
              <a:rPr lang="en-US" sz="2000" baseline="30000" dirty="0"/>
              <a:t>rd</a:t>
            </a:r>
            <a:r>
              <a:rPr lang="en-US" sz="2000" dirty="0"/>
              <a:t> Quarter 1888</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F5008-69C1-EEBE-B9FD-A7770A8555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03EBC5-4AE9-4666-B52F-9D030171B458}"/>
              </a:ext>
            </a:extLst>
          </p:cNvPr>
          <p:cNvSpPr>
            <a:spLocks noGrp="1"/>
          </p:cNvSpPr>
          <p:nvPr>
            <p:ph type="title"/>
          </p:nvPr>
        </p:nvSpPr>
        <p:spPr>
          <a:xfrm>
            <a:off x="7770811" y="304800"/>
            <a:ext cx="4114801" cy="762000"/>
          </a:xfrm>
        </p:spPr>
        <p:txBody>
          <a:bodyPr/>
          <a:lstStyle/>
          <a:p>
            <a:r>
              <a:rPr lang="en-US" sz="5400" dirty="0"/>
              <a:t>The Point</a:t>
            </a:r>
          </a:p>
        </p:txBody>
      </p:sp>
      <p:sp>
        <p:nvSpPr>
          <p:cNvPr id="3" name="Content Placeholder 2">
            <a:extLst>
              <a:ext uri="{FF2B5EF4-FFF2-40B4-BE49-F238E27FC236}">
                <a16:creationId xmlns:a16="http://schemas.microsoft.com/office/drawing/2014/main" id="{45FE3B86-835E-2DAA-62F0-47C4426AC361}"/>
              </a:ext>
            </a:extLst>
          </p:cNvPr>
          <p:cNvSpPr>
            <a:spLocks noGrp="1"/>
          </p:cNvSpPr>
          <p:nvPr>
            <p:ph idx="1"/>
          </p:nvPr>
        </p:nvSpPr>
        <p:spPr>
          <a:xfrm>
            <a:off x="303212" y="304800"/>
            <a:ext cx="7036207" cy="6324600"/>
          </a:xfrm>
          <a:gradFill flip="none" rotWithShape="1">
            <a:gsLst>
              <a:gs pos="0">
                <a:schemeClr val="accent4">
                  <a:lumMod val="75000"/>
                </a:schemeClr>
              </a:gs>
              <a:gs pos="4000">
                <a:schemeClr val="accent5">
                  <a:lumMod val="50000"/>
                </a:schemeClr>
              </a:gs>
              <a:gs pos="100000">
                <a:schemeClr val="bg2">
                  <a:lumMod val="50000"/>
                </a:schemeClr>
              </a:gs>
            </a:gsLst>
            <a:path path="circle">
              <a:fillToRect l="100000" b="100000"/>
            </a:path>
            <a:tileRect t="-100000" r="-100000"/>
          </a:gradFill>
        </p:spPr>
        <p:txBody>
          <a:bodyPr>
            <a:noAutofit/>
          </a:bodyPr>
          <a:lstStyle/>
          <a:p>
            <a:pPr marL="0" indent="0">
              <a:buNone/>
            </a:pPr>
            <a:r>
              <a:rPr lang="en-US" sz="4000" b="1" dirty="0"/>
              <a:t>2. God Sends a Final Message to Counter the Deception </a:t>
            </a:r>
          </a:p>
          <a:p>
            <a:r>
              <a:rPr lang="en-US" sz="4000" dirty="0"/>
              <a:t>At the same time as this deception, God raises up the </a:t>
            </a:r>
            <a:r>
              <a:rPr lang="en-US" sz="4000" b="1" dirty="0"/>
              <a:t>Third Angel’s Message.</a:t>
            </a:r>
            <a:endParaRPr lang="en-US" sz="4000" dirty="0"/>
          </a:p>
          <a:p>
            <a:r>
              <a:rPr lang="en-US" sz="4000" dirty="0"/>
              <a:t>➡️ Its purpose is to:</a:t>
            </a:r>
          </a:p>
          <a:p>
            <a:r>
              <a:rPr lang="en-US" sz="4000" dirty="0"/>
              <a:t>Warn against false worship </a:t>
            </a:r>
          </a:p>
          <a:p>
            <a:r>
              <a:rPr lang="en-US" sz="4000" dirty="0"/>
              <a:t>Call people back to </a:t>
            </a:r>
            <a:r>
              <a:rPr lang="en-US" sz="4000" b="1" dirty="0"/>
              <a:t>truth, obedience, and faith in Jesus</a:t>
            </a:r>
            <a:r>
              <a:rPr lang="en-US" sz="4000" dirty="0"/>
              <a:t> </a:t>
            </a:r>
          </a:p>
        </p:txBody>
      </p:sp>
      <p:pic>
        <p:nvPicPr>
          <p:cNvPr id="38914" name="Picture 2" descr="Three Angels Message In Verity Sermon">
            <a:extLst>
              <a:ext uri="{FF2B5EF4-FFF2-40B4-BE49-F238E27FC236}">
                <a16:creationId xmlns:a16="http://schemas.microsoft.com/office/drawing/2014/main" id="{85649F14-5E0B-C209-81ED-DA197AA193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714" r="43809"/>
          <a:stretch>
            <a:fillRect/>
          </a:stretch>
        </p:blipFill>
        <p:spPr bwMode="auto">
          <a:xfrm>
            <a:off x="7847012" y="1291281"/>
            <a:ext cx="4038600"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48645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9153A-ED81-A8C5-1374-8AADBAAB5A7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01F1958-7F80-3E02-E79D-B1E6736D2370}"/>
              </a:ext>
            </a:extLst>
          </p:cNvPr>
          <p:cNvSpPr>
            <a:spLocks noGrp="1"/>
          </p:cNvSpPr>
          <p:nvPr>
            <p:ph type="title"/>
          </p:nvPr>
        </p:nvSpPr>
        <p:spPr>
          <a:xfrm>
            <a:off x="666477" y="533400"/>
            <a:ext cx="10855872" cy="1981200"/>
          </a:xfrm>
        </p:spPr>
        <p:txBody>
          <a:bodyPr>
            <a:noAutofit/>
          </a:bodyPr>
          <a:lstStyle/>
          <a:p>
            <a:pPr lvl="0"/>
            <a:r>
              <a:rPr lang="en-US" sz="6600" dirty="0"/>
              <a:t>10. What does this message lead men to do?</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6E5E3CEA-7544-3348-674A-DAA9C9CAAC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2149906-9B93-BADB-C21C-67A47215163A}"/>
              </a:ext>
            </a:extLst>
          </p:cNvPr>
          <p:cNvSpPr txBox="1"/>
          <p:nvPr/>
        </p:nvSpPr>
        <p:spPr>
          <a:xfrm>
            <a:off x="760412" y="3277612"/>
            <a:ext cx="7239000" cy="1200329"/>
          </a:xfrm>
          <a:prstGeom prst="rect">
            <a:avLst/>
          </a:prstGeom>
          <a:noFill/>
        </p:spPr>
        <p:txBody>
          <a:bodyPr wrap="square" rtlCol="0">
            <a:spAutoFit/>
          </a:bodyPr>
          <a:lstStyle/>
          <a:p>
            <a:pPr lvl="0"/>
            <a:r>
              <a:rPr lang="en-US" sz="7200" i="1" dirty="0"/>
              <a:t>Revelation 14:12</a:t>
            </a:r>
            <a:endParaRPr lang="en-US" sz="7200" dirty="0"/>
          </a:p>
        </p:txBody>
      </p:sp>
    </p:spTree>
    <p:extLst>
      <p:ext uri="{BB962C8B-B14F-4D97-AF65-F5344CB8AC3E}">
        <p14:creationId xmlns:p14="http://schemas.microsoft.com/office/powerpoint/2010/main" val="3624681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8CDD7-9219-A085-2DF2-F98024726BB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5EE2043-9CA1-20F8-5256-DDFF6FC82E6A}"/>
              </a:ext>
            </a:extLst>
          </p:cNvPr>
          <p:cNvSpPr>
            <a:spLocks noGrp="1"/>
          </p:cNvSpPr>
          <p:nvPr>
            <p:ph type="body" sz="half" idx="2"/>
          </p:nvPr>
        </p:nvSpPr>
        <p:spPr>
          <a:xfrm>
            <a:off x="7759699" y="1651000"/>
            <a:ext cx="4114800" cy="4800600"/>
          </a:xfrm>
        </p:spPr>
        <p:txBody>
          <a:bodyPr>
            <a:noAutofit/>
          </a:bodyPr>
          <a:lstStyle/>
          <a:p>
            <a:r>
              <a:rPr lang="en-US" sz="4000" b="1" baseline="30000" dirty="0"/>
              <a:t>12 </a:t>
            </a:r>
            <a:r>
              <a:rPr lang="en-US" sz="4000" dirty="0"/>
              <a:t>Here is the patience of the saints: here are they that keep the commandments of God, and the faith of Jesus.</a:t>
            </a:r>
            <a:endParaRPr lang="en-US" sz="71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B6116474-47D4-56C5-4908-7BA24A8B7B3B}"/>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14:9-14</a:t>
            </a:r>
            <a:endParaRPr lang="en-US" sz="8000" dirty="0"/>
          </a:p>
        </p:txBody>
      </p:sp>
      <p:pic>
        <p:nvPicPr>
          <p:cNvPr id="4098" name="Picture 2" descr="Have faith in Jesus Christ. He won't let you down!">
            <a:extLst>
              <a:ext uri="{FF2B5EF4-FFF2-40B4-BE49-F238E27FC236}">
                <a16:creationId xmlns:a16="http://schemas.microsoft.com/office/drawing/2014/main" id="{D89A3504-F847-36FE-B8FF-03BC883F02E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 r="36837"/>
          <a:stretch>
            <a:fillRect/>
          </a:stretch>
        </p:blipFill>
        <p:spPr bwMode="auto">
          <a:xfrm>
            <a:off x="275121" y="228600"/>
            <a:ext cx="7038492"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0102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D1D94-175B-BA44-0AEB-F958D69417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269205-A851-9040-E2E8-B90EE8784517}"/>
              </a:ext>
            </a:extLst>
          </p:cNvPr>
          <p:cNvSpPr>
            <a:spLocks noGrp="1"/>
          </p:cNvSpPr>
          <p:nvPr>
            <p:ph type="title"/>
          </p:nvPr>
        </p:nvSpPr>
        <p:spPr>
          <a:xfrm>
            <a:off x="7770811" y="304800"/>
            <a:ext cx="4114801" cy="762000"/>
          </a:xfrm>
        </p:spPr>
        <p:txBody>
          <a:bodyPr/>
          <a:lstStyle/>
          <a:p>
            <a:r>
              <a:rPr lang="en-US" sz="5400" dirty="0"/>
              <a:t>The Point</a:t>
            </a:r>
          </a:p>
        </p:txBody>
      </p:sp>
      <p:sp>
        <p:nvSpPr>
          <p:cNvPr id="3" name="Content Placeholder 2">
            <a:extLst>
              <a:ext uri="{FF2B5EF4-FFF2-40B4-BE49-F238E27FC236}">
                <a16:creationId xmlns:a16="http://schemas.microsoft.com/office/drawing/2014/main" id="{156B550E-F298-5CC6-3495-2AB789729E74}"/>
              </a:ext>
            </a:extLst>
          </p:cNvPr>
          <p:cNvSpPr>
            <a:spLocks noGrp="1"/>
          </p:cNvSpPr>
          <p:nvPr>
            <p:ph idx="1"/>
          </p:nvPr>
        </p:nvSpPr>
        <p:spPr>
          <a:xfrm>
            <a:off x="303212" y="304800"/>
            <a:ext cx="7036207" cy="6324600"/>
          </a:xfrm>
          <a:gradFill flip="none" rotWithShape="1">
            <a:gsLst>
              <a:gs pos="0">
                <a:schemeClr val="accent4">
                  <a:lumMod val="75000"/>
                </a:schemeClr>
              </a:gs>
              <a:gs pos="4000">
                <a:schemeClr val="accent5">
                  <a:lumMod val="50000"/>
                </a:schemeClr>
              </a:gs>
              <a:gs pos="100000">
                <a:schemeClr val="bg2">
                  <a:lumMod val="50000"/>
                </a:schemeClr>
              </a:gs>
            </a:gsLst>
            <a:path path="circle">
              <a:fillToRect l="100000" b="100000"/>
            </a:path>
            <a:tileRect t="-100000" r="-100000"/>
          </a:gradFill>
        </p:spPr>
        <p:txBody>
          <a:bodyPr>
            <a:noAutofit/>
          </a:bodyPr>
          <a:lstStyle/>
          <a:p>
            <a:pPr marL="0" indent="0">
              <a:buNone/>
            </a:pPr>
            <a:r>
              <a:rPr lang="en-US" sz="4000" b="1" dirty="0"/>
              <a:t>3. The Conflict Centers on Worship</a:t>
            </a:r>
          </a:p>
          <a:p>
            <a:pPr marL="0" indent="0">
              <a:buNone/>
            </a:pPr>
            <a:r>
              <a:rPr lang="en-US" sz="3600" dirty="0"/>
              <a:t>This message produces a people who:</a:t>
            </a:r>
          </a:p>
          <a:p>
            <a:r>
              <a:rPr lang="en-US" sz="3600" dirty="0"/>
              <a:t>Keep the </a:t>
            </a:r>
            <a:r>
              <a:rPr lang="en-US" sz="3600" b="1" dirty="0"/>
              <a:t>commandments of God</a:t>
            </a:r>
            <a:r>
              <a:rPr lang="en-US" sz="3600" dirty="0"/>
              <a:t> </a:t>
            </a:r>
          </a:p>
          <a:p>
            <a:r>
              <a:rPr lang="en-US" sz="3600" dirty="0"/>
              <a:t>Have the </a:t>
            </a:r>
            <a:r>
              <a:rPr lang="en-US" sz="3600" b="1" dirty="0"/>
              <a:t>faith of Jesus</a:t>
            </a:r>
            <a:r>
              <a:rPr lang="en-US" sz="3600" dirty="0"/>
              <a:t> (Rev. 14:12) </a:t>
            </a:r>
          </a:p>
          <a:p>
            <a:r>
              <a:rPr lang="en-US" sz="3600" dirty="0"/>
              <a:t>➡️ So the final issue becomes:</a:t>
            </a:r>
            <a:br>
              <a:rPr lang="en-US" sz="3600" dirty="0"/>
            </a:br>
            <a:r>
              <a:rPr lang="en-US" sz="3600" b="1" dirty="0"/>
              <a:t>True worship vs. false worship</a:t>
            </a:r>
            <a:endParaRPr lang="en-US" sz="3600" dirty="0"/>
          </a:p>
        </p:txBody>
      </p:sp>
      <p:pic>
        <p:nvPicPr>
          <p:cNvPr id="39938" name="Picture 2" descr="The Ten Commandments Archives - Amazing Facts Oceania">
            <a:extLst>
              <a:ext uri="{FF2B5EF4-FFF2-40B4-BE49-F238E27FC236}">
                <a16:creationId xmlns:a16="http://schemas.microsoft.com/office/drawing/2014/main" id="{78939BEC-4C7D-EBCF-21D6-F789F669D5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663" r="32177" b="4046"/>
          <a:stretch>
            <a:fillRect/>
          </a:stretch>
        </p:blipFill>
        <p:spPr bwMode="auto">
          <a:xfrm>
            <a:off x="7770811" y="1208314"/>
            <a:ext cx="4267201" cy="5421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02190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988A6-FB3C-2608-1319-7B6EA7B0B78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012DD20-2DA4-B1D8-3C5D-034CCA8D3E1F}"/>
              </a:ext>
            </a:extLst>
          </p:cNvPr>
          <p:cNvSpPr>
            <a:spLocks noGrp="1"/>
          </p:cNvSpPr>
          <p:nvPr>
            <p:ph type="title"/>
          </p:nvPr>
        </p:nvSpPr>
        <p:spPr>
          <a:xfrm>
            <a:off x="666477" y="533399"/>
            <a:ext cx="10855872" cy="2719337"/>
          </a:xfrm>
        </p:spPr>
        <p:txBody>
          <a:bodyPr>
            <a:noAutofit/>
          </a:bodyPr>
          <a:lstStyle/>
          <a:p>
            <a:pPr lvl="0"/>
            <a:r>
              <a:rPr lang="en-US" sz="6600" dirty="0"/>
              <a:t>11. In what manner does the second beast of Revelation 13 speak?</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7A93EEF5-1A52-FD66-4900-544991AF9B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43E57D7-AEC7-03CC-63A6-9FBC48380F4A}"/>
              </a:ext>
            </a:extLst>
          </p:cNvPr>
          <p:cNvSpPr txBox="1"/>
          <p:nvPr/>
        </p:nvSpPr>
        <p:spPr>
          <a:xfrm>
            <a:off x="760412" y="3277612"/>
            <a:ext cx="7239000" cy="1107996"/>
          </a:xfrm>
          <a:prstGeom prst="rect">
            <a:avLst/>
          </a:prstGeom>
          <a:noFill/>
        </p:spPr>
        <p:txBody>
          <a:bodyPr wrap="square" rtlCol="0">
            <a:spAutoFit/>
          </a:bodyPr>
          <a:lstStyle/>
          <a:p>
            <a:pPr lvl="0"/>
            <a:r>
              <a:rPr lang="en-US" sz="6600" i="1" dirty="0"/>
              <a:t>Revelation 13:11</a:t>
            </a:r>
            <a:endParaRPr lang="en-US" sz="6600" dirty="0"/>
          </a:p>
        </p:txBody>
      </p:sp>
    </p:spTree>
    <p:extLst>
      <p:ext uri="{BB962C8B-B14F-4D97-AF65-F5344CB8AC3E}">
        <p14:creationId xmlns:p14="http://schemas.microsoft.com/office/powerpoint/2010/main" val="42396158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7AD18-A951-9FDA-B571-825B78E943E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E5B63B-58EE-77AC-7E4D-3758E0793BB2}"/>
              </a:ext>
            </a:extLst>
          </p:cNvPr>
          <p:cNvSpPr>
            <a:spLocks noGrp="1"/>
          </p:cNvSpPr>
          <p:nvPr>
            <p:ph type="body" sz="half" idx="2"/>
          </p:nvPr>
        </p:nvSpPr>
        <p:spPr>
          <a:xfrm>
            <a:off x="7759699" y="1651000"/>
            <a:ext cx="4114800" cy="4800600"/>
          </a:xfrm>
        </p:spPr>
        <p:txBody>
          <a:bodyPr>
            <a:noAutofit/>
          </a:bodyPr>
          <a:lstStyle/>
          <a:p>
            <a:r>
              <a:rPr lang="en-US" sz="4000" b="1" baseline="30000" dirty="0"/>
              <a:t>11 </a:t>
            </a:r>
            <a:r>
              <a:rPr lang="en-US" sz="4000" dirty="0"/>
              <a:t>And I beheld another beast coming up out of the earth; and he had two horns like a lamb, and he </a:t>
            </a:r>
            <a:r>
              <a:rPr lang="en-US" sz="4000" dirty="0" err="1"/>
              <a:t>spake</a:t>
            </a:r>
            <a:r>
              <a:rPr lang="en-US" sz="4000" dirty="0"/>
              <a:t> as a dragon.</a:t>
            </a:r>
            <a:endParaRPr lang="en-US" sz="1777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84B5B25-58EC-46AE-6144-E79E168618A1}"/>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13:11</a:t>
            </a:r>
            <a:endParaRPr lang="en-US" sz="8000" dirty="0"/>
          </a:p>
        </p:txBody>
      </p:sp>
      <p:pic>
        <p:nvPicPr>
          <p:cNvPr id="12292" name="Picture 4" descr="REVELATION DECODED ~ LESSON 65 ~ RISE OF THE LAND BEAST - YouTube">
            <a:extLst>
              <a:ext uri="{FF2B5EF4-FFF2-40B4-BE49-F238E27FC236}">
                <a16:creationId xmlns:a16="http://schemas.microsoft.com/office/drawing/2014/main" id="{6CCF5820-529C-E5DC-1C82-35409D15E50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990" r="18615"/>
          <a:stretch>
            <a:fillRect/>
          </a:stretch>
        </p:blipFill>
        <p:spPr bwMode="auto">
          <a:xfrm>
            <a:off x="303213" y="309369"/>
            <a:ext cx="7010399" cy="6320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9459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05010-2E24-A46D-B32A-F709F859A56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FB13B0B-3EC0-E8BB-5755-3273EFDD0550}"/>
              </a:ext>
            </a:extLst>
          </p:cNvPr>
          <p:cNvSpPr>
            <a:spLocks noGrp="1"/>
          </p:cNvSpPr>
          <p:nvPr>
            <p:ph type="title"/>
          </p:nvPr>
        </p:nvSpPr>
        <p:spPr>
          <a:xfrm>
            <a:off x="666477" y="533399"/>
            <a:ext cx="10855872" cy="2719337"/>
          </a:xfrm>
        </p:spPr>
        <p:txBody>
          <a:bodyPr>
            <a:noAutofit/>
          </a:bodyPr>
          <a:lstStyle/>
          <a:p>
            <a:pPr lvl="0"/>
            <a:r>
              <a:rPr lang="en-US" sz="6600" dirty="0"/>
              <a:t>12. What power, and seat, and authority, has the first beast?</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457AE30F-3916-C773-B2CC-12BEDF4D92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BC91F5D-9857-5733-989E-AC2913825A87}"/>
              </a:ext>
            </a:extLst>
          </p:cNvPr>
          <p:cNvSpPr txBox="1"/>
          <p:nvPr/>
        </p:nvSpPr>
        <p:spPr>
          <a:xfrm>
            <a:off x="760412" y="3277612"/>
            <a:ext cx="7239000" cy="1107996"/>
          </a:xfrm>
          <a:prstGeom prst="rect">
            <a:avLst/>
          </a:prstGeom>
          <a:noFill/>
        </p:spPr>
        <p:txBody>
          <a:bodyPr wrap="square" rtlCol="0">
            <a:spAutoFit/>
          </a:bodyPr>
          <a:lstStyle/>
          <a:p>
            <a:pPr lvl="0"/>
            <a:r>
              <a:rPr lang="en-US" sz="6600" i="1" dirty="0"/>
              <a:t>Revelation 13:2</a:t>
            </a:r>
            <a:endParaRPr lang="en-US" sz="6600" dirty="0"/>
          </a:p>
        </p:txBody>
      </p:sp>
    </p:spTree>
    <p:extLst>
      <p:ext uri="{BB962C8B-B14F-4D97-AF65-F5344CB8AC3E}">
        <p14:creationId xmlns:p14="http://schemas.microsoft.com/office/powerpoint/2010/main" val="34027869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BEB7B-5EC3-5EFE-66BB-0D7ED0738BF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F6F1DBD-82E6-67AE-1F93-EDE7EA507AF3}"/>
              </a:ext>
            </a:extLst>
          </p:cNvPr>
          <p:cNvSpPr>
            <a:spLocks noGrp="1"/>
          </p:cNvSpPr>
          <p:nvPr>
            <p:ph type="body" sz="half" idx="2"/>
          </p:nvPr>
        </p:nvSpPr>
        <p:spPr>
          <a:xfrm>
            <a:off x="7759699" y="1651000"/>
            <a:ext cx="4114800" cy="4800600"/>
          </a:xfrm>
        </p:spPr>
        <p:txBody>
          <a:bodyPr>
            <a:noAutofit/>
          </a:bodyPr>
          <a:lstStyle/>
          <a:p>
            <a:r>
              <a:rPr lang="en-US" sz="3200" b="1" baseline="30000" dirty="0"/>
              <a:t>2 </a:t>
            </a:r>
            <a:r>
              <a:rPr lang="en-US" sz="3200" dirty="0"/>
              <a:t>And the beast which I saw was like unto a leopard, and his feet were as the feet of a bear, and his mouth as the mouth of a lion: and the dragon gave him his power, and his seat, and great authority.</a:t>
            </a:r>
            <a:endParaRPr lang="en-US" sz="307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89DF429B-4575-7D74-98D6-6927A1C5D1D6}"/>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13:2</a:t>
            </a:r>
            <a:endParaRPr lang="en-US" sz="8000" dirty="0"/>
          </a:p>
        </p:txBody>
      </p:sp>
      <p:pic>
        <p:nvPicPr>
          <p:cNvPr id="13314" name="Picture 2" descr="The Bible Prophecy Timeline - Revelation 13 - Leopard Like Beast">
            <a:extLst>
              <a:ext uri="{FF2B5EF4-FFF2-40B4-BE49-F238E27FC236}">
                <a16:creationId xmlns:a16="http://schemas.microsoft.com/office/drawing/2014/main" id="{2E5ABA93-D096-FDB9-426B-15394B2C63E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3214" y="304575"/>
            <a:ext cx="7010398" cy="6199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42842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1FA2C-A5B1-0214-09D0-DD5987F081C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B7034A6-7A53-5ED1-5A2D-A0EB52C88BFF}"/>
              </a:ext>
            </a:extLst>
          </p:cNvPr>
          <p:cNvSpPr>
            <a:spLocks noGrp="1"/>
          </p:cNvSpPr>
          <p:nvPr>
            <p:ph type="title"/>
          </p:nvPr>
        </p:nvSpPr>
        <p:spPr>
          <a:xfrm>
            <a:off x="666477" y="533399"/>
            <a:ext cx="10855872" cy="2057401"/>
          </a:xfrm>
        </p:spPr>
        <p:txBody>
          <a:bodyPr>
            <a:noAutofit/>
          </a:bodyPr>
          <a:lstStyle/>
          <a:p>
            <a:pPr lvl="0"/>
            <a:r>
              <a:rPr lang="en-US" sz="6600" dirty="0"/>
              <a:t>13. What is the great dragon above all?</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A296E6DF-E77B-60DE-2A71-33AF5F3A2C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292529E-B09C-7B74-5858-9C88B646DD97}"/>
              </a:ext>
            </a:extLst>
          </p:cNvPr>
          <p:cNvSpPr txBox="1"/>
          <p:nvPr/>
        </p:nvSpPr>
        <p:spPr>
          <a:xfrm>
            <a:off x="760412" y="3277612"/>
            <a:ext cx="7239000" cy="1107996"/>
          </a:xfrm>
          <a:prstGeom prst="rect">
            <a:avLst/>
          </a:prstGeom>
          <a:noFill/>
        </p:spPr>
        <p:txBody>
          <a:bodyPr wrap="square" rtlCol="0">
            <a:spAutoFit/>
          </a:bodyPr>
          <a:lstStyle/>
          <a:p>
            <a:pPr lvl="0"/>
            <a:r>
              <a:rPr lang="en-US" sz="6600" i="1" dirty="0"/>
              <a:t>Revelation 12:9</a:t>
            </a:r>
            <a:endParaRPr lang="en-US" sz="6600" dirty="0"/>
          </a:p>
        </p:txBody>
      </p:sp>
    </p:spTree>
    <p:extLst>
      <p:ext uri="{BB962C8B-B14F-4D97-AF65-F5344CB8AC3E}">
        <p14:creationId xmlns:p14="http://schemas.microsoft.com/office/powerpoint/2010/main" val="28323820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80CED-631A-3573-D4AE-49190C3ED86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32E5BAC-D456-9348-5C64-0C525FBDA044}"/>
              </a:ext>
            </a:extLst>
          </p:cNvPr>
          <p:cNvSpPr>
            <a:spLocks noGrp="1"/>
          </p:cNvSpPr>
          <p:nvPr>
            <p:ph type="body" sz="half" idx="2"/>
          </p:nvPr>
        </p:nvSpPr>
        <p:spPr>
          <a:xfrm>
            <a:off x="7759699" y="1651000"/>
            <a:ext cx="4114800" cy="4800600"/>
          </a:xfrm>
        </p:spPr>
        <p:txBody>
          <a:bodyPr>
            <a:noAutofit/>
          </a:bodyPr>
          <a:lstStyle/>
          <a:p>
            <a:r>
              <a:rPr lang="en-US" sz="3200" b="1" baseline="30000" dirty="0"/>
              <a:t>9 </a:t>
            </a:r>
            <a:r>
              <a:rPr lang="en-US" sz="3200" dirty="0"/>
              <a:t>And the great dragon was cast out, that old serpent, called the Devil, and Satan, which </a:t>
            </a:r>
            <a:r>
              <a:rPr lang="en-US" sz="3200" dirty="0" err="1"/>
              <a:t>deceiveth</a:t>
            </a:r>
            <a:r>
              <a:rPr lang="en-US" sz="3200" dirty="0"/>
              <a:t> the whole world: he was cast out into the earth, and his angels were cast out with him.</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EBE6442A-5522-6DF5-4D83-6E0F9CA3CCEB}"/>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12:9</a:t>
            </a:r>
            <a:endParaRPr lang="en-US" sz="8000" dirty="0"/>
          </a:p>
        </p:txBody>
      </p:sp>
      <p:pic>
        <p:nvPicPr>
          <p:cNvPr id="14338" name="Picture 2" descr="Red Snake Wallpapers - Top Free Red Snake Backgrounds - WallpaperAccess">
            <a:extLst>
              <a:ext uri="{FF2B5EF4-FFF2-40B4-BE49-F238E27FC236}">
                <a16:creationId xmlns:a16="http://schemas.microsoft.com/office/drawing/2014/main" id="{EF4FA01B-5843-CF20-4EF3-04E99429B1C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31656"/>
          <a:stretch>
            <a:fillRect/>
          </a:stretch>
        </p:blipFill>
        <p:spPr bwMode="auto">
          <a:xfrm>
            <a:off x="314325" y="228600"/>
            <a:ext cx="6999287"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801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5F92F-6C88-618B-F264-3BDF299046C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B709B92-0FC5-2A01-A18F-E5305E99FF72}"/>
              </a:ext>
            </a:extLst>
          </p:cNvPr>
          <p:cNvSpPr>
            <a:spLocks noGrp="1"/>
          </p:cNvSpPr>
          <p:nvPr>
            <p:ph type="title"/>
          </p:nvPr>
        </p:nvSpPr>
        <p:spPr>
          <a:xfrm>
            <a:off x="884487" y="381000"/>
            <a:ext cx="10360501" cy="2590800"/>
          </a:xfrm>
        </p:spPr>
        <p:txBody>
          <a:bodyPr>
            <a:noAutofit/>
          </a:bodyPr>
          <a:lstStyle/>
          <a:p>
            <a:pPr lvl="0"/>
            <a:r>
              <a:rPr lang="en-US" sz="6600" dirty="0"/>
              <a:t>1.  Just after what notable working will the Saviour come?</a:t>
            </a:r>
            <a:endParaRPr lang="en-US" sz="8800" dirty="0"/>
          </a:p>
        </p:txBody>
      </p:sp>
      <p:pic>
        <p:nvPicPr>
          <p:cNvPr id="2052" name="Picture 4" descr="213,000+ Question Mark Stock Photos, Pictures &amp; Royalty-Free ...">
            <a:extLst>
              <a:ext uri="{FF2B5EF4-FFF2-40B4-BE49-F238E27FC236}">
                <a16:creationId xmlns:a16="http://schemas.microsoft.com/office/drawing/2014/main" id="{6A2C8438-27C4-90F6-721E-7D4A4F9BC7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24D6723-18B5-B2EA-7096-7DF6AC470CCD}"/>
              </a:ext>
            </a:extLst>
          </p:cNvPr>
          <p:cNvSpPr txBox="1"/>
          <p:nvPr/>
        </p:nvSpPr>
        <p:spPr>
          <a:xfrm>
            <a:off x="897647" y="3429000"/>
            <a:ext cx="6781125" cy="757130"/>
          </a:xfrm>
          <a:prstGeom prst="rect">
            <a:avLst/>
          </a:prstGeom>
          <a:noFill/>
        </p:spPr>
        <p:txBody>
          <a:bodyPr wrap="square" rtlCol="0">
            <a:spAutoFit/>
          </a:bodyPr>
          <a:lstStyle/>
          <a:p>
            <a:pPr>
              <a:lnSpc>
                <a:spcPct val="90000"/>
              </a:lnSpc>
            </a:pPr>
            <a:r>
              <a:rPr lang="en-US" sz="4800" i="1" dirty="0"/>
              <a:t>2 Thessalonians 2:9, 10</a:t>
            </a:r>
            <a:endParaRPr lang="en-US" sz="49600" dirty="0"/>
          </a:p>
        </p:txBody>
      </p:sp>
    </p:spTree>
    <p:extLst>
      <p:ext uri="{BB962C8B-B14F-4D97-AF65-F5344CB8AC3E}">
        <p14:creationId xmlns:p14="http://schemas.microsoft.com/office/powerpoint/2010/main" val="204273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566F5-201B-3B98-438D-7E571B6A5C3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863B5AA-8E20-F62B-2A64-4A5E72B5DF7C}"/>
              </a:ext>
            </a:extLst>
          </p:cNvPr>
          <p:cNvSpPr>
            <a:spLocks noGrp="1"/>
          </p:cNvSpPr>
          <p:nvPr>
            <p:ph type="title"/>
          </p:nvPr>
        </p:nvSpPr>
        <p:spPr>
          <a:xfrm>
            <a:off x="666477" y="533399"/>
            <a:ext cx="10855872" cy="2590801"/>
          </a:xfrm>
        </p:spPr>
        <p:txBody>
          <a:bodyPr>
            <a:noAutofit/>
          </a:bodyPr>
          <a:lstStyle/>
          <a:p>
            <a:pPr lvl="0"/>
            <a:r>
              <a:rPr lang="en-US" sz="6600" dirty="0"/>
              <a:t>14. What then is the source of the dragon spirit?</a:t>
            </a:r>
          </a:p>
        </p:txBody>
      </p:sp>
      <p:pic>
        <p:nvPicPr>
          <p:cNvPr id="2052" name="Picture 4" descr="213,000+ Question Mark Stock Photos, Pictures &amp; Royalty-Free ...">
            <a:extLst>
              <a:ext uri="{FF2B5EF4-FFF2-40B4-BE49-F238E27FC236}">
                <a16:creationId xmlns:a16="http://schemas.microsoft.com/office/drawing/2014/main" id="{AFFB363C-8262-BADB-7926-AB0962322A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61F8CC6-713E-EABF-9226-7F899132A602}"/>
              </a:ext>
            </a:extLst>
          </p:cNvPr>
          <p:cNvSpPr txBox="1"/>
          <p:nvPr/>
        </p:nvSpPr>
        <p:spPr>
          <a:xfrm>
            <a:off x="666477" y="3352800"/>
            <a:ext cx="7637736" cy="2862322"/>
          </a:xfrm>
          <a:prstGeom prst="rect">
            <a:avLst/>
          </a:prstGeom>
          <a:noFill/>
        </p:spPr>
        <p:txBody>
          <a:bodyPr wrap="square">
            <a:spAutoFit/>
          </a:bodyPr>
          <a:lstStyle/>
          <a:p>
            <a:r>
              <a:rPr lang="en-US" sz="3600" dirty="0"/>
              <a:t>That is, what is the source of the power behind these oppositional powers: the leopard-like beast, the lamb-like beast, the image of the beast, </a:t>
            </a:r>
            <a:r>
              <a:rPr lang="en-US" sz="3600" dirty="0" err="1"/>
              <a:t>etc</a:t>
            </a:r>
            <a:r>
              <a:rPr lang="en-US" sz="3600" dirty="0"/>
              <a:t>?</a:t>
            </a:r>
          </a:p>
        </p:txBody>
      </p:sp>
    </p:spTree>
    <p:extLst>
      <p:ext uri="{BB962C8B-B14F-4D97-AF65-F5344CB8AC3E}">
        <p14:creationId xmlns:p14="http://schemas.microsoft.com/office/powerpoint/2010/main" val="34840950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5F9C2-3BDD-9A7A-53D9-21EBD366D29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7743887-0D6F-BF82-1065-254F3F5BCF61}"/>
              </a:ext>
            </a:extLst>
          </p:cNvPr>
          <p:cNvSpPr>
            <a:spLocks noGrp="1"/>
          </p:cNvSpPr>
          <p:nvPr>
            <p:ph type="title"/>
          </p:nvPr>
        </p:nvSpPr>
        <p:spPr>
          <a:xfrm>
            <a:off x="666477" y="533399"/>
            <a:ext cx="10855872" cy="2057401"/>
          </a:xfrm>
        </p:spPr>
        <p:txBody>
          <a:bodyPr>
            <a:noAutofit/>
          </a:bodyPr>
          <a:lstStyle/>
          <a:p>
            <a:pPr lvl="0"/>
            <a:r>
              <a:rPr lang="en-US" sz="5400" dirty="0"/>
              <a:t>15. Through what power did he manifest his wrath when the Saviour was on the earth?</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F7A0AEE9-6184-B69B-3ADF-EADCB56F7B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4C7DE16-BF16-ACA8-1762-B84148A1E755}"/>
              </a:ext>
            </a:extLst>
          </p:cNvPr>
          <p:cNvSpPr txBox="1"/>
          <p:nvPr/>
        </p:nvSpPr>
        <p:spPr>
          <a:xfrm>
            <a:off x="760412" y="3277612"/>
            <a:ext cx="7239000" cy="3046988"/>
          </a:xfrm>
          <a:prstGeom prst="rect">
            <a:avLst/>
          </a:prstGeom>
          <a:noFill/>
        </p:spPr>
        <p:txBody>
          <a:bodyPr wrap="square" rtlCol="0">
            <a:spAutoFit/>
          </a:bodyPr>
          <a:lstStyle/>
          <a:p>
            <a:pPr lvl="0"/>
            <a:r>
              <a:rPr lang="en-US" sz="4800" b="1" dirty="0"/>
              <a:t>Answer:</a:t>
            </a:r>
            <a:r>
              <a:rPr lang="en-US" sz="4800" dirty="0"/>
              <a:t> Pagan Rome.</a:t>
            </a:r>
            <a:br>
              <a:rPr lang="en-US" sz="4800" dirty="0"/>
            </a:br>
            <a:r>
              <a:rPr lang="en-US" sz="4800" i="1" dirty="0"/>
              <a:t>Revelation 12:4, 5; Matthew 2:1, 2, 8, 16;    John 18:31; 19:12, 15, 16</a:t>
            </a:r>
            <a:endParaRPr lang="en-US" sz="13800" dirty="0"/>
          </a:p>
        </p:txBody>
      </p:sp>
    </p:spTree>
    <p:extLst>
      <p:ext uri="{BB962C8B-B14F-4D97-AF65-F5344CB8AC3E}">
        <p14:creationId xmlns:p14="http://schemas.microsoft.com/office/powerpoint/2010/main" val="3855970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E1CA9-B5E0-2A51-2D08-2B42BFBFC23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DB9D88-5AC0-B55D-6155-2A9EC822B9C8}"/>
              </a:ext>
            </a:extLst>
          </p:cNvPr>
          <p:cNvSpPr>
            <a:spLocks noGrp="1"/>
          </p:cNvSpPr>
          <p:nvPr>
            <p:ph type="body" sz="half" idx="2"/>
          </p:nvPr>
        </p:nvSpPr>
        <p:spPr>
          <a:xfrm>
            <a:off x="7759699" y="1651000"/>
            <a:ext cx="4114800" cy="4800600"/>
          </a:xfrm>
        </p:spPr>
        <p:txBody>
          <a:bodyPr>
            <a:noAutofit/>
          </a:bodyPr>
          <a:lstStyle/>
          <a:p>
            <a:r>
              <a:rPr lang="en-US" sz="3200" b="1" baseline="30000" dirty="0"/>
              <a:t>4 </a:t>
            </a:r>
            <a:r>
              <a:rPr lang="en-US" sz="3200" dirty="0"/>
              <a:t>And his tail drew the third part of the stars of heaven, and did cast them to the earth: and the dragon stood before the woman which was ready to be delivered, for to devour her child as soon as it was born.</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A089B23-667E-24F8-E8D2-5901298A75AC}"/>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12:4-5</a:t>
            </a:r>
            <a:endParaRPr lang="en-US" sz="8000" dirty="0"/>
          </a:p>
        </p:txBody>
      </p:sp>
      <p:pic>
        <p:nvPicPr>
          <p:cNvPr id="15364" name="Picture 4" descr="The Woman Clothed with the Sun -The Face of the Virgin Mary in ...">
            <a:extLst>
              <a:ext uri="{FF2B5EF4-FFF2-40B4-BE49-F238E27FC236}">
                <a16:creationId xmlns:a16="http://schemas.microsoft.com/office/drawing/2014/main" id="{500D92F3-7D48-2E36-69C8-1766E3D9394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8440" r="15389"/>
          <a:stretch>
            <a:fillRect/>
          </a:stretch>
        </p:blipFill>
        <p:spPr bwMode="auto">
          <a:xfrm>
            <a:off x="188700" y="256673"/>
            <a:ext cx="7277312" cy="6379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71190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956D1-412B-889F-E492-B033BD7A203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1B69E9B-5CC5-8A41-84F0-9BBC6C00E596}"/>
              </a:ext>
            </a:extLst>
          </p:cNvPr>
          <p:cNvSpPr>
            <a:spLocks noGrp="1"/>
          </p:cNvSpPr>
          <p:nvPr>
            <p:ph type="body" sz="half" idx="2"/>
          </p:nvPr>
        </p:nvSpPr>
        <p:spPr>
          <a:xfrm>
            <a:off x="7759699" y="1651000"/>
            <a:ext cx="4114800" cy="4800600"/>
          </a:xfrm>
        </p:spPr>
        <p:txBody>
          <a:bodyPr>
            <a:noAutofit/>
          </a:bodyPr>
          <a:lstStyle/>
          <a:p>
            <a:r>
              <a:rPr lang="en-US" sz="3600" b="1" baseline="30000" dirty="0"/>
              <a:t>5 </a:t>
            </a:r>
            <a:r>
              <a:rPr lang="en-US" sz="3600" dirty="0"/>
              <a:t>And she brought forth a man child, who was to rule all nations with a rod of iron: and her child was caught up unto God, and to his throne.</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548D5B92-7B40-F00E-99D7-A8AD8FF1AE84}"/>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12:4-5</a:t>
            </a:r>
            <a:endParaRPr lang="en-US" sz="8000" dirty="0"/>
          </a:p>
        </p:txBody>
      </p:sp>
      <p:pic>
        <p:nvPicPr>
          <p:cNvPr id="16386" name="Picture 2" descr="(Revelation 12:5; 19:11-16) What Does it Mean That Jesus Will Rule With ...">
            <a:extLst>
              <a:ext uri="{FF2B5EF4-FFF2-40B4-BE49-F238E27FC236}">
                <a16:creationId xmlns:a16="http://schemas.microsoft.com/office/drawing/2014/main" id="{0A9B4D0C-E7EE-22C2-B403-6300C438FFE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922" t="517" r="14918" b="7653"/>
          <a:stretch>
            <a:fillRect/>
          </a:stretch>
        </p:blipFill>
        <p:spPr bwMode="auto">
          <a:xfrm>
            <a:off x="303212" y="204537"/>
            <a:ext cx="6934199"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56209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0527F-5A90-04F9-E17C-7B482AAF192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C9790FD-2DE5-4F9F-6022-6E392B60926C}"/>
              </a:ext>
            </a:extLst>
          </p:cNvPr>
          <p:cNvSpPr>
            <a:spLocks noGrp="1"/>
          </p:cNvSpPr>
          <p:nvPr>
            <p:ph type="body" sz="half" idx="2"/>
          </p:nvPr>
        </p:nvSpPr>
        <p:spPr>
          <a:xfrm>
            <a:off x="7759699" y="1651000"/>
            <a:ext cx="4114800" cy="4800600"/>
          </a:xfrm>
        </p:spPr>
        <p:txBody>
          <a:bodyPr>
            <a:noAutofit/>
          </a:bodyPr>
          <a:lstStyle/>
          <a:p>
            <a:r>
              <a:rPr lang="en-US" sz="3800" b="1" dirty="0"/>
              <a:t>2 </a:t>
            </a:r>
            <a:r>
              <a:rPr lang="en-US" sz="3800" dirty="0"/>
              <a:t>Now when Jesus was born in Bethlehem of Judaea in the days of Herod the king, behold, there came wise men from the east to Jerusalem,</a:t>
            </a:r>
          </a:p>
        </p:txBody>
      </p:sp>
      <p:sp>
        <p:nvSpPr>
          <p:cNvPr id="6" name="Title 1">
            <a:extLst>
              <a:ext uri="{FF2B5EF4-FFF2-40B4-BE49-F238E27FC236}">
                <a16:creationId xmlns:a16="http://schemas.microsoft.com/office/drawing/2014/main" id="{6AD31AD7-5437-8CBC-59B4-9CC27F89AEF2}"/>
              </a:ext>
            </a:extLst>
          </p:cNvPr>
          <p:cNvSpPr>
            <a:spLocks noGrp="1"/>
          </p:cNvSpPr>
          <p:nvPr>
            <p:ph type="title"/>
          </p:nvPr>
        </p:nvSpPr>
        <p:spPr>
          <a:xfrm>
            <a:off x="7770812" y="228600"/>
            <a:ext cx="4114800" cy="1422400"/>
          </a:xfrm>
        </p:spPr>
        <p:txBody>
          <a:bodyPr/>
          <a:lstStyle/>
          <a:p>
            <a:r>
              <a:rPr lang="en-US" sz="4800" dirty="0"/>
              <a:t>Matthew</a:t>
            </a:r>
            <a:br>
              <a:rPr lang="en-US" sz="4800" dirty="0"/>
            </a:br>
            <a:r>
              <a:rPr lang="en-US" sz="4400" dirty="0"/>
              <a:t>2:1-2, 8, 16</a:t>
            </a:r>
            <a:endParaRPr lang="en-US" sz="8000" dirty="0"/>
          </a:p>
        </p:txBody>
      </p:sp>
      <p:pic>
        <p:nvPicPr>
          <p:cNvPr id="17410" name="Picture 2" descr="Birth of Jesus Christ , Jesus was born in Bethlehem in a manger, His ...">
            <a:extLst>
              <a:ext uri="{FF2B5EF4-FFF2-40B4-BE49-F238E27FC236}">
                <a16:creationId xmlns:a16="http://schemas.microsoft.com/office/drawing/2014/main" id="{2D92C338-EAB4-3114-B581-D8D87BDDE7D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3529" t="-708" r="13726" b="708"/>
          <a:stretch>
            <a:fillRect/>
          </a:stretch>
        </p:blipFill>
        <p:spPr bwMode="auto">
          <a:xfrm>
            <a:off x="150811" y="168496"/>
            <a:ext cx="7315201" cy="6528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0064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4DCFF-D373-42EC-FE31-EF997ADD715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8A450E6-B18D-8F58-D170-6A23E3CB6202}"/>
              </a:ext>
            </a:extLst>
          </p:cNvPr>
          <p:cNvSpPr>
            <a:spLocks noGrp="1"/>
          </p:cNvSpPr>
          <p:nvPr>
            <p:ph type="body" sz="half" idx="2"/>
          </p:nvPr>
        </p:nvSpPr>
        <p:spPr>
          <a:xfrm>
            <a:off x="7759699" y="1651000"/>
            <a:ext cx="4114800" cy="4800600"/>
          </a:xfrm>
        </p:spPr>
        <p:txBody>
          <a:bodyPr>
            <a:noAutofit/>
          </a:bodyPr>
          <a:lstStyle/>
          <a:p>
            <a:r>
              <a:rPr lang="en-US" sz="4000" b="1" baseline="30000" dirty="0"/>
              <a:t>2 </a:t>
            </a:r>
            <a:r>
              <a:rPr lang="en-US" sz="4000" dirty="0"/>
              <a:t>Saying, Where is he that is born King of the Jews? for we have seen his star in the east, and are come to worship him.</a:t>
            </a:r>
            <a:endParaRPr lang="en-US" sz="6000" dirty="0"/>
          </a:p>
        </p:txBody>
      </p:sp>
      <p:sp>
        <p:nvSpPr>
          <p:cNvPr id="6" name="Title 1">
            <a:extLst>
              <a:ext uri="{FF2B5EF4-FFF2-40B4-BE49-F238E27FC236}">
                <a16:creationId xmlns:a16="http://schemas.microsoft.com/office/drawing/2014/main" id="{4337034F-85C9-EAB5-2FCF-52CB806956A6}"/>
              </a:ext>
            </a:extLst>
          </p:cNvPr>
          <p:cNvSpPr>
            <a:spLocks noGrp="1"/>
          </p:cNvSpPr>
          <p:nvPr>
            <p:ph type="title"/>
          </p:nvPr>
        </p:nvSpPr>
        <p:spPr>
          <a:xfrm>
            <a:off x="7770812" y="228600"/>
            <a:ext cx="4114800" cy="1422400"/>
          </a:xfrm>
        </p:spPr>
        <p:txBody>
          <a:bodyPr/>
          <a:lstStyle/>
          <a:p>
            <a:r>
              <a:rPr lang="en-US" sz="4800" dirty="0"/>
              <a:t>Matthew</a:t>
            </a:r>
            <a:br>
              <a:rPr lang="en-US" sz="4800" dirty="0"/>
            </a:br>
            <a:r>
              <a:rPr lang="en-US" sz="4400" dirty="0"/>
              <a:t>2:1-2, 8, 16</a:t>
            </a:r>
            <a:endParaRPr lang="en-US" sz="8000" dirty="0"/>
          </a:p>
        </p:txBody>
      </p:sp>
      <p:pic>
        <p:nvPicPr>
          <p:cNvPr id="18436" name="Picture 4" descr="Matthew 2: Wise Men Before Herod">
            <a:extLst>
              <a:ext uri="{FF2B5EF4-FFF2-40B4-BE49-F238E27FC236}">
                <a16:creationId xmlns:a16="http://schemas.microsoft.com/office/drawing/2014/main" id="{691FB2A2-30B4-B961-9F78-4987AA0F9D7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61" t="17462" r="-161" b="5337"/>
          <a:stretch>
            <a:fillRect/>
          </a:stretch>
        </p:blipFill>
        <p:spPr bwMode="auto">
          <a:xfrm>
            <a:off x="314326" y="228599"/>
            <a:ext cx="6923086" cy="6400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59518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A7080-7AB9-0BD3-B856-1ED353F7ED5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04CF5E9-78BB-A084-DF06-25DBA8344BBF}"/>
              </a:ext>
            </a:extLst>
          </p:cNvPr>
          <p:cNvSpPr>
            <a:spLocks noGrp="1"/>
          </p:cNvSpPr>
          <p:nvPr>
            <p:ph type="body" sz="half" idx="2"/>
          </p:nvPr>
        </p:nvSpPr>
        <p:spPr>
          <a:xfrm>
            <a:off x="7759699" y="1651000"/>
            <a:ext cx="4114800" cy="4800600"/>
          </a:xfrm>
        </p:spPr>
        <p:txBody>
          <a:bodyPr>
            <a:noAutofit/>
          </a:bodyPr>
          <a:lstStyle/>
          <a:p>
            <a:r>
              <a:rPr lang="en-US" sz="3400" b="1" baseline="30000" dirty="0"/>
              <a:t>8 </a:t>
            </a:r>
            <a:r>
              <a:rPr lang="en-US" sz="3400" dirty="0"/>
              <a:t>And he sent them to Bethlehem, and said, Go and search diligently for the young child; and when ye have found him, bring me word again, that I may come and worship him also.</a:t>
            </a:r>
          </a:p>
        </p:txBody>
      </p:sp>
      <p:sp>
        <p:nvSpPr>
          <p:cNvPr id="6" name="Title 1">
            <a:extLst>
              <a:ext uri="{FF2B5EF4-FFF2-40B4-BE49-F238E27FC236}">
                <a16:creationId xmlns:a16="http://schemas.microsoft.com/office/drawing/2014/main" id="{5FF53F8D-DE70-CF2F-0ED5-F853316F5072}"/>
              </a:ext>
            </a:extLst>
          </p:cNvPr>
          <p:cNvSpPr>
            <a:spLocks noGrp="1"/>
          </p:cNvSpPr>
          <p:nvPr>
            <p:ph type="title"/>
          </p:nvPr>
        </p:nvSpPr>
        <p:spPr>
          <a:xfrm>
            <a:off x="7770812" y="228600"/>
            <a:ext cx="4114800" cy="1422400"/>
          </a:xfrm>
        </p:spPr>
        <p:txBody>
          <a:bodyPr/>
          <a:lstStyle/>
          <a:p>
            <a:r>
              <a:rPr lang="en-US" sz="4800" dirty="0"/>
              <a:t>Matthew</a:t>
            </a:r>
            <a:br>
              <a:rPr lang="en-US" sz="4800" dirty="0"/>
            </a:br>
            <a:r>
              <a:rPr lang="en-US" sz="4400" dirty="0"/>
              <a:t>2:1-2, 8, 16</a:t>
            </a:r>
            <a:endParaRPr lang="en-US" sz="8000" dirty="0"/>
          </a:p>
        </p:txBody>
      </p:sp>
      <p:pic>
        <p:nvPicPr>
          <p:cNvPr id="19458" name="Picture 2" descr="The Two Ways: Herod and the Magi — Earth and Altar">
            <a:extLst>
              <a:ext uri="{FF2B5EF4-FFF2-40B4-BE49-F238E27FC236}">
                <a16:creationId xmlns:a16="http://schemas.microsoft.com/office/drawing/2014/main" id="{E2284A32-24CA-AECE-D298-54D93D5305EA}"/>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268" t="-552" r="8394" b="552"/>
          <a:stretch>
            <a:fillRect/>
          </a:stretch>
        </p:blipFill>
        <p:spPr bwMode="auto">
          <a:xfrm>
            <a:off x="150812" y="200025"/>
            <a:ext cx="7239000" cy="642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6199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0180D-08F8-3304-D0A3-618627A4688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2AE57B4-D60B-B9C3-103B-7FEC8F89A6DF}"/>
              </a:ext>
            </a:extLst>
          </p:cNvPr>
          <p:cNvSpPr>
            <a:spLocks noGrp="1"/>
          </p:cNvSpPr>
          <p:nvPr>
            <p:ph type="body" sz="half" idx="2"/>
          </p:nvPr>
        </p:nvSpPr>
        <p:spPr>
          <a:xfrm>
            <a:off x="7759699" y="1651000"/>
            <a:ext cx="4114800" cy="4800600"/>
          </a:xfrm>
        </p:spPr>
        <p:txBody>
          <a:bodyPr>
            <a:noAutofit/>
          </a:bodyPr>
          <a:lstStyle/>
          <a:p>
            <a:r>
              <a:rPr lang="en-US" sz="2800" b="1" baseline="30000" dirty="0"/>
              <a:t>16 </a:t>
            </a:r>
            <a:r>
              <a:rPr lang="en-US" sz="2800" dirty="0"/>
              <a:t>Then Herod, when he saw that he was mocked of the wise men, was exceeding wroth, and sent forth, and slew all the children that were in Bethlehem, and in all the coasts thereof, from two years old and under, according to the time which he had diligently inquired of the wise men.</a:t>
            </a:r>
            <a:endParaRPr lang="en-US" sz="4000" dirty="0"/>
          </a:p>
        </p:txBody>
      </p:sp>
      <p:sp>
        <p:nvSpPr>
          <p:cNvPr id="6" name="Title 1">
            <a:extLst>
              <a:ext uri="{FF2B5EF4-FFF2-40B4-BE49-F238E27FC236}">
                <a16:creationId xmlns:a16="http://schemas.microsoft.com/office/drawing/2014/main" id="{E94AA698-4747-334F-8AA4-103999D18FC8}"/>
              </a:ext>
            </a:extLst>
          </p:cNvPr>
          <p:cNvSpPr>
            <a:spLocks noGrp="1"/>
          </p:cNvSpPr>
          <p:nvPr>
            <p:ph type="title"/>
          </p:nvPr>
        </p:nvSpPr>
        <p:spPr>
          <a:xfrm>
            <a:off x="7770812" y="228600"/>
            <a:ext cx="4114800" cy="1422400"/>
          </a:xfrm>
        </p:spPr>
        <p:txBody>
          <a:bodyPr/>
          <a:lstStyle/>
          <a:p>
            <a:r>
              <a:rPr lang="en-US" sz="4800" dirty="0"/>
              <a:t>Matthew</a:t>
            </a:r>
            <a:br>
              <a:rPr lang="en-US" sz="4800" dirty="0"/>
            </a:br>
            <a:r>
              <a:rPr lang="en-US" sz="4400" dirty="0"/>
              <a:t>2:1-2, 8, 16</a:t>
            </a:r>
            <a:endParaRPr lang="en-US" sz="8000" dirty="0"/>
          </a:p>
        </p:txBody>
      </p:sp>
      <p:pic>
        <p:nvPicPr>
          <p:cNvPr id="20484" name="Picture 4" descr="King Herod's Massacre: Biblical Lesson against Tyranny | National Review">
            <a:extLst>
              <a:ext uri="{FF2B5EF4-FFF2-40B4-BE49-F238E27FC236}">
                <a16:creationId xmlns:a16="http://schemas.microsoft.com/office/drawing/2014/main" id="{99DDB754-2E0C-8719-D112-1C7F98D89B9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951" t="108" r="15743" b="-108"/>
          <a:stretch>
            <a:fillRect/>
          </a:stretch>
        </p:blipFill>
        <p:spPr bwMode="auto">
          <a:xfrm>
            <a:off x="294698" y="200891"/>
            <a:ext cx="7095114" cy="64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99574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B75AB-5C7E-3C8B-7F9C-0DB0D33C134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5677325-1B31-886B-1869-CACD64DB6682}"/>
              </a:ext>
            </a:extLst>
          </p:cNvPr>
          <p:cNvSpPr>
            <a:spLocks noGrp="1"/>
          </p:cNvSpPr>
          <p:nvPr>
            <p:ph type="body" sz="half" idx="2"/>
          </p:nvPr>
        </p:nvSpPr>
        <p:spPr>
          <a:xfrm>
            <a:off x="7759699" y="1651000"/>
            <a:ext cx="4114800" cy="4800600"/>
          </a:xfrm>
        </p:spPr>
        <p:txBody>
          <a:bodyPr>
            <a:noAutofit/>
          </a:bodyPr>
          <a:lstStyle/>
          <a:p>
            <a:r>
              <a:rPr lang="en-US" sz="3600" b="1" baseline="30000" dirty="0"/>
              <a:t>31 </a:t>
            </a:r>
            <a:r>
              <a:rPr lang="en-US" sz="3600" dirty="0"/>
              <a:t>Then said Pilate unto them, Take ye him, and judge him according to your law. The Jews therefore said unto him, It is not lawful for us to put any man to death:</a:t>
            </a:r>
            <a:endParaRPr lang="en-US" sz="6000" dirty="0"/>
          </a:p>
        </p:txBody>
      </p:sp>
      <p:sp>
        <p:nvSpPr>
          <p:cNvPr id="6" name="Title 1">
            <a:extLst>
              <a:ext uri="{FF2B5EF4-FFF2-40B4-BE49-F238E27FC236}">
                <a16:creationId xmlns:a16="http://schemas.microsoft.com/office/drawing/2014/main" id="{D393A831-1A78-1323-1E0A-6EEF93A41377}"/>
              </a:ext>
            </a:extLst>
          </p:cNvPr>
          <p:cNvSpPr>
            <a:spLocks noGrp="1"/>
          </p:cNvSpPr>
          <p:nvPr>
            <p:ph type="title"/>
          </p:nvPr>
        </p:nvSpPr>
        <p:spPr>
          <a:xfrm>
            <a:off x="7770812" y="228600"/>
            <a:ext cx="4114800" cy="1422400"/>
          </a:xfrm>
        </p:spPr>
        <p:txBody>
          <a:bodyPr/>
          <a:lstStyle/>
          <a:p>
            <a:r>
              <a:rPr lang="en-US" sz="4800" dirty="0"/>
              <a:t>John</a:t>
            </a:r>
            <a:br>
              <a:rPr lang="en-US" sz="4800" dirty="0"/>
            </a:br>
            <a:r>
              <a:rPr lang="en-US" sz="4400" dirty="0"/>
              <a:t>18:31</a:t>
            </a:r>
            <a:endParaRPr lang="en-US" sz="8000" dirty="0"/>
          </a:p>
        </p:txBody>
      </p:sp>
      <p:pic>
        <p:nvPicPr>
          <p:cNvPr id="21506" name="Picture 2" descr="What is Truth? &gt; Talk of JESUS . com">
            <a:extLst>
              <a:ext uri="{FF2B5EF4-FFF2-40B4-BE49-F238E27FC236}">
                <a16:creationId xmlns:a16="http://schemas.microsoft.com/office/drawing/2014/main" id="{A7ECF76D-1A5D-7975-D452-EEF3A223784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566" r="12623"/>
          <a:stretch>
            <a:fillRect/>
          </a:stretch>
        </p:blipFill>
        <p:spPr bwMode="auto">
          <a:xfrm>
            <a:off x="150811" y="228600"/>
            <a:ext cx="7162801"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2726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10117-8634-9871-B522-B2EFD2E7A95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FA1BC14-6091-274B-5D2A-4F9B558EC030}"/>
              </a:ext>
            </a:extLst>
          </p:cNvPr>
          <p:cNvSpPr>
            <a:spLocks noGrp="1"/>
          </p:cNvSpPr>
          <p:nvPr>
            <p:ph type="body" sz="half" idx="2"/>
          </p:nvPr>
        </p:nvSpPr>
        <p:spPr>
          <a:xfrm>
            <a:off x="7759699" y="1651000"/>
            <a:ext cx="4114800" cy="4800600"/>
          </a:xfrm>
        </p:spPr>
        <p:txBody>
          <a:bodyPr>
            <a:noAutofit/>
          </a:bodyPr>
          <a:lstStyle/>
          <a:p>
            <a:r>
              <a:rPr lang="en-US" sz="3200" b="1" baseline="30000" dirty="0"/>
              <a:t>12 </a:t>
            </a:r>
            <a:r>
              <a:rPr lang="en-US" sz="3200" dirty="0"/>
              <a:t>And from thenceforth Pilate sought to release him: but the Jews cried out, saying, If thou let this man go, thou art not Caesar's friend: whosoever maketh himself a king </a:t>
            </a:r>
            <a:r>
              <a:rPr lang="en-US" sz="3200" dirty="0" err="1"/>
              <a:t>speaketh</a:t>
            </a:r>
            <a:r>
              <a:rPr lang="en-US" sz="3200" dirty="0"/>
              <a:t> against Caesar.</a:t>
            </a:r>
            <a:endParaRPr lang="en-US" sz="8000" dirty="0"/>
          </a:p>
        </p:txBody>
      </p:sp>
      <p:sp>
        <p:nvSpPr>
          <p:cNvPr id="6" name="Title 1">
            <a:extLst>
              <a:ext uri="{FF2B5EF4-FFF2-40B4-BE49-F238E27FC236}">
                <a16:creationId xmlns:a16="http://schemas.microsoft.com/office/drawing/2014/main" id="{42CB291A-64C1-38CF-B0F3-C45DA59AF8B3}"/>
              </a:ext>
            </a:extLst>
          </p:cNvPr>
          <p:cNvSpPr>
            <a:spLocks noGrp="1"/>
          </p:cNvSpPr>
          <p:nvPr>
            <p:ph type="title"/>
          </p:nvPr>
        </p:nvSpPr>
        <p:spPr>
          <a:xfrm>
            <a:off x="7770812" y="228600"/>
            <a:ext cx="4114800" cy="1422400"/>
          </a:xfrm>
        </p:spPr>
        <p:txBody>
          <a:bodyPr/>
          <a:lstStyle/>
          <a:p>
            <a:r>
              <a:rPr lang="en-US" sz="4800" dirty="0"/>
              <a:t>John</a:t>
            </a:r>
            <a:br>
              <a:rPr lang="en-US" sz="4800" dirty="0"/>
            </a:br>
            <a:r>
              <a:rPr lang="en-US" sz="4400" dirty="0"/>
              <a:t>19:12, 15, 16</a:t>
            </a:r>
            <a:endParaRPr lang="en-US" sz="8000" dirty="0"/>
          </a:p>
        </p:txBody>
      </p:sp>
      <p:pic>
        <p:nvPicPr>
          <p:cNvPr id="22532" name="Picture 4" descr="Bab 52: Pengadilan Yesus">
            <a:extLst>
              <a:ext uri="{FF2B5EF4-FFF2-40B4-BE49-F238E27FC236}">
                <a16:creationId xmlns:a16="http://schemas.microsoft.com/office/drawing/2014/main" id="{00EBB312-3C28-6122-6EC0-01A1D96A93A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274" b="3881"/>
          <a:stretch>
            <a:fillRect/>
          </a:stretch>
        </p:blipFill>
        <p:spPr bwMode="auto">
          <a:xfrm>
            <a:off x="303212" y="228600"/>
            <a:ext cx="6934199"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1681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93C0D-017E-4509-5B41-EB76B5DF696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4A5A45-BD52-825A-9803-8E81DFF90D2B}"/>
              </a:ext>
            </a:extLst>
          </p:cNvPr>
          <p:cNvSpPr>
            <a:spLocks noGrp="1"/>
          </p:cNvSpPr>
          <p:nvPr>
            <p:ph type="body" sz="half" idx="2"/>
          </p:nvPr>
        </p:nvSpPr>
        <p:spPr>
          <a:xfrm>
            <a:off x="7759699" y="1828800"/>
            <a:ext cx="4114800" cy="4495801"/>
          </a:xfrm>
        </p:spPr>
        <p:txBody>
          <a:bodyPr>
            <a:noAutofit/>
          </a:bodyPr>
          <a:lstStyle/>
          <a:p>
            <a:r>
              <a:rPr lang="en-US" sz="4400" b="1" baseline="30000" dirty="0"/>
              <a:t>9 </a:t>
            </a:r>
            <a:r>
              <a:rPr lang="en-US" sz="4400" dirty="0"/>
              <a:t>Even him, whose coming is after the working of Satan with all power and signs and lying wonders,</a:t>
            </a:r>
            <a:endParaRPr lang="en-US" sz="23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B32ECA8-57D0-C8AA-D5F5-2FF3C007AD2F}"/>
              </a:ext>
            </a:extLst>
          </p:cNvPr>
          <p:cNvSpPr>
            <a:spLocks noGrp="1"/>
          </p:cNvSpPr>
          <p:nvPr>
            <p:ph type="title"/>
          </p:nvPr>
        </p:nvSpPr>
        <p:spPr>
          <a:xfrm>
            <a:off x="7770812" y="228600"/>
            <a:ext cx="4114800" cy="1422400"/>
          </a:xfrm>
        </p:spPr>
        <p:txBody>
          <a:bodyPr/>
          <a:lstStyle/>
          <a:p>
            <a:r>
              <a:rPr lang="en-US" sz="3600" dirty="0"/>
              <a:t>2 Thessalonians </a:t>
            </a:r>
            <a:br>
              <a:rPr lang="en-US" sz="4800" dirty="0"/>
            </a:br>
            <a:r>
              <a:rPr lang="en-US" sz="4800" dirty="0"/>
              <a:t>2:9-10</a:t>
            </a:r>
            <a:endParaRPr lang="en-US" sz="8000" dirty="0"/>
          </a:p>
        </p:txBody>
      </p:sp>
      <p:pic>
        <p:nvPicPr>
          <p:cNvPr id="1026" name="Picture 2" descr="Sermon: The Man of Sin - Five Solas Church | The Only Reformed Church ...">
            <a:extLst>
              <a:ext uri="{FF2B5EF4-FFF2-40B4-BE49-F238E27FC236}">
                <a16:creationId xmlns:a16="http://schemas.microsoft.com/office/drawing/2014/main" id="{35D207F5-BA92-A18F-9D09-25F5A96BA3D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526"/>
          <a:stretch>
            <a:fillRect/>
          </a:stretch>
        </p:blipFill>
        <p:spPr bwMode="auto">
          <a:xfrm>
            <a:off x="227012" y="228600"/>
            <a:ext cx="72390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8399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11FFC-DD11-3263-27D0-10EDC1D287C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ED1FA29-14F5-A6CB-F2DB-231B47A88055}"/>
              </a:ext>
            </a:extLst>
          </p:cNvPr>
          <p:cNvSpPr>
            <a:spLocks noGrp="1"/>
          </p:cNvSpPr>
          <p:nvPr>
            <p:ph type="body" sz="half" idx="2"/>
          </p:nvPr>
        </p:nvSpPr>
        <p:spPr>
          <a:xfrm>
            <a:off x="7759699" y="1651000"/>
            <a:ext cx="4114800" cy="4800600"/>
          </a:xfrm>
        </p:spPr>
        <p:txBody>
          <a:bodyPr>
            <a:noAutofit/>
          </a:bodyPr>
          <a:lstStyle/>
          <a:p>
            <a:r>
              <a:rPr lang="en-US" sz="3400" b="1" baseline="30000" dirty="0"/>
              <a:t>15 </a:t>
            </a:r>
            <a:r>
              <a:rPr lang="en-US" sz="3400" dirty="0"/>
              <a:t>But they cried out, Away with him, away with him, crucify him. Pilate saith unto them, Shall I crucify your King? The chief priests answered, We have no king but Caesar.</a:t>
            </a:r>
          </a:p>
        </p:txBody>
      </p:sp>
      <p:sp>
        <p:nvSpPr>
          <p:cNvPr id="6" name="Title 1">
            <a:extLst>
              <a:ext uri="{FF2B5EF4-FFF2-40B4-BE49-F238E27FC236}">
                <a16:creationId xmlns:a16="http://schemas.microsoft.com/office/drawing/2014/main" id="{6F0BE262-D5A2-B2AB-B3CF-F93672D8EF3C}"/>
              </a:ext>
            </a:extLst>
          </p:cNvPr>
          <p:cNvSpPr>
            <a:spLocks noGrp="1"/>
          </p:cNvSpPr>
          <p:nvPr>
            <p:ph type="title"/>
          </p:nvPr>
        </p:nvSpPr>
        <p:spPr>
          <a:xfrm>
            <a:off x="7770812" y="228600"/>
            <a:ext cx="4114800" cy="1422400"/>
          </a:xfrm>
        </p:spPr>
        <p:txBody>
          <a:bodyPr/>
          <a:lstStyle/>
          <a:p>
            <a:r>
              <a:rPr lang="en-US" sz="4800" dirty="0"/>
              <a:t>John</a:t>
            </a:r>
            <a:br>
              <a:rPr lang="en-US" sz="4800" dirty="0"/>
            </a:br>
            <a:r>
              <a:rPr lang="en-US" sz="4400" dirty="0"/>
              <a:t>19:12, 15, 16</a:t>
            </a:r>
            <a:endParaRPr lang="en-US" sz="8000" dirty="0"/>
          </a:p>
        </p:txBody>
      </p:sp>
      <p:pic>
        <p:nvPicPr>
          <p:cNvPr id="23554" name="Picture 2" descr="Antonio Ciseri's &quot;ECCE HOMO&quot;: The Chief Priests Answered, 'We Have No ...">
            <a:extLst>
              <a:ext uri="{FF2B5EF4-FFF2-40B4-BE49-F238E27FC236}">
                <a16:creationId xmlns:a16="http://schemas.microsoft.com/office/drawing/2014/main" id="{B0450BAD-A2C6-0E4C-0F0E-330723E5F98A}"/>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0700" t="108" r="17812" b="-108"/>
          <a:stretch>
            <a:fillRect/>
          </a:stretch>
        </p:blipFill>
        <p:spPr bwMode="auto">
          <a:xfrm>
            <a:off x="301625" y="214745"/>
            <a:ext cx="7011987" cy="6414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9751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A170-19D7-1DE1-DAF4-94F2A2AA0E6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F2F3302-04F6-4AA6-4EAF-572E4201C688}"/>
              </a:ext>
            </a:extLst>
          </p:cNvPr>
          <p:cNvSpPr>
            <a:spLocks noGrp="1"/>
          </p:cNvSpPr>
          <p:nvPr>
            <p:ph type="body" sz="half" idx="2"/>
          </p:nvPr>
        </p:nvSpPr>
        <p:spPr>
          <a:xfrm>
            <a:off x="7759699" y="1651000"/>
            <a:ext cx="4114800" cy="4800600"/>
          </a:xfrm>
        </p:spPr>
        <p:txBody>
          <a:bodyPr>
            <a:noAutofit/>
          </a:bodyPr>
          <a:lstStyle/>
          <a:p>
            <a:r>
              <a:rPr lang="en-US" sz="4400" b="1" baseline="30000" dirty="0"/>
              <a:t>16 </a:t>
            </a:r>
            <a:r>
              <a:rPr lang="en-US" sz="4400" dirty="0"/>
              <a:t>Then delivered he him therefore unto them to be crucified. And they took Jesus, and led him away.</a:t>
            </a:r>
            <a:endParaRPr lang="en-US" sz="6000" dirty="0"/>
          </a:p>
        </p:txBody>
      </p:sp>
      <p:sp>
        <p:nvSpPr>
          <p:cNvPr id="6" name="Title 1">
            <a:extLst>
              <a:ext uri="{FF2B5EF4-FFF2-40B4-BE49-F238E27FC236}">
                <a16:creationId xmlns:a16="http://schemas.microsoft.com/office/drawing/2014/main" id="{BA33F72B-D480-EF44-7D68-2A5DC426C5DA}"/>
              </a:ext>
            </a:extLst>
          </p:cNvPr>
          <p:cNvSpPr>
            <a:spLocks noGrp="1"/>
          </p:cNvSpPr>
          <p:nvPr>
            <p:ph type="title"/>
          </p:nvPr>
        </p:nvSpPr>
        <p:spPr>
          <a:xfrm>
            <a:off x="7770812" y="228600"/>
            <a:ext cx="4114800" cy="1422400"/>
          </a:xfrm>
        </p:spPr>
        <p:txBody>
          <a:bodyPr/>
          <a:lstStyle/>
          <a:p>
            <a:r>
              <a:rPr lang="en-US" sz="4800" dirty="0"/>
              <a:t>John</a:t>
            </a:r>
            <a:br>
              <a:rPr lang="en-US" sz="4800" dirty="0"/>
            </a:br>
            <a:r>
              <a:rPr lang="en-US" sz="4400" dirty="0"/>
              <a:t>19:12, 15, 16</a:t>
            </a:r>
            <a:endParaRPr lang="en-US" sz="8000" dirty="0"/>
          </a:p>
        </p:txBody>
      </p:sp>
      <p:pic>
        <p:nvPicPr>
          <p:cNvPr id="24578" name="Picture 2" descr="What does Mark 1:14-15 mean? | Bible Art">
            <a:extLst>
              <a:ext uri="{FF2B5EF4-FFF2-40B4-BE49-F238E27FC236}">
                <a16:creationId xmlns:a16="http://schemas.microsoft.com/office/drawing/2014/main" id="{33FAE145-2AD4-B7D1-864B-5D3F9CBD388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1970" b="471"/>
          <a:stretch>
            <a:fillRect/>
          </a:stretch>
        </p:blipFill>
        <p:spPr bwMode="auto">
          <a:xfrm>
            <a:off x="150812" y="193964"/>
            <a:ext cx="7349836" cy="6435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51491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90CEF-F1E5-6527-A988-1BA20F2D885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86D31B2-AE6C-DF7E-8CEE-E361FFB1E568}"/>
              </a:ext>
            </a:extLst>
          </p:cNvPr>
          <p:cNvSpPr>
            <a:spLocks noGrp="1"/>
          </p:cNvSpPr>
          <p:nvPr>
            <p:ph type="title"/>
          </p:nvPr>
        </p:nvSpPr>
        <p:spPr>
          <a:xfrm>
            <a:off x="666477" y="533399"/>
            <a:ext cx="10855872" cy="2209801"/>
          </a:xfrm>
        </p:spPr>
        <p:txBody>
          <a:bodyPr>
            <a:noAutofit/>
          </a:bodyPr>
          <a:lstStyle/>
          <a:p>
            <a:pPr lvl="0"/>
            <a:r>
              <a:rPr lang="en-US" sz="6000" dirty="0"/>
              <a:t>16. Through what power did he manifest his wrath in the Dark Ages?</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FA772144-7497-D7D4-4D74-D4C1F9CDB4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AF0574B-2E27-3F98-3B3C-B6430368F268}"/>
              </a:ext>
            </a:extLst>
          </p:cNvPr>
          <p:cNvSpPr txBox="1"/>
          <p:nvPr/>
        </p:nvSpPr>
        <p:spPr>
          <a:xfrm>
            <a:off x="760412" y="3277612"/>
            <a:ext cx="7467600" cy="1938992"/>
          </a:xfrm>
          <a:prstGeom prst="rect">
            <a:avLst/>
          </a:prstGeom>
          <a:noFill/>
        </p:spPr>
        <p:txBody>
          <a:bodyPr wrap="square" rtlCol="0">
            <a:spAutoFit/>
          </a:bodyPr>
          <a:lstStyle/>
          <a:p>
            <a:pPr lvl="0"/>
            <a:r>
              <a:rPr lang="en-US" sz="4800" b="1" dirty="0"/>
              <a:t>Answer:</a:t>
            </a:r>
            <a:r>
              <a:rPr lang="en-US" sz="4800" dirty="0"/>
              <a:t> The beast.</a:t>
            </a:r>
            <a:br>
              <a:rPr lang="en-US" sz="4800" dirty="0"/>
            </a:br>
            <a:r>
              <a:rPr lang="en-US" sz="3600" i="1" dirty="0"/>
              <a:t>Revelation 13:2, 5– 7; 12:14–16; Daniel 11:33, 34; Matthew 24:21, 22</a:t>
            </a:r>
            <a:endParaRPr lang="en-US" sz="4800" dirty="0"/>
          </a:p>
        </p:txBody>
      </p:sp>
    </p:spTree>
    <p:extLst>
      <p:ext uri="{BB962C8B-B14F-4D97-AF65-F5344CB8AC3E}">
        <p14:creationId xmlns:p14="http://schemas.microsoft.com/office/powerpoint/2010/main" val="13696843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D93F8-54E3-3726-0105-23723AD1048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5A325F1-3554-FD08-F74C-A0844EBD8ADA}"/>
              </a:ext>
            </a:extLst>
          </p:cNvPr>
          <p:cNvSpPr>
            <a:spLocks noGrp="1"/>
          </p:cNvSpPr>
          <p:nvPr>
            <p:ph type="body" sz="half" idx="2"/>
          </p:nvPr>
        </p:nvSpPr>
        <p:spPr>
          <a:xfrm>
            <a:off x="7759699" y="1651000"/>
            <a:ext cx="4114800" cy="4800600"/>
          </a:xfrm>
        </p:spPr>
        <p:txBody>
          <a:bodyPr>
            <a:noAutofit/>
          </a:bodyPr>
          <a:lstStyle/>
          <a:p>
            <a:r>
              <a:rPr lang="en-US" sz="3200" b="1" baseline="30000" dirty="0"/>
              <a:t>2 </a:t>
            </a:r>
            <a:r>
              <a:rPr lang="en-US" sz="3200" dirty="0"/>
              <a:t>And the beast which I saw was like unto a leopard, and his feet were as the feet of a bear, and his mouth as the mouth of a lion: and the dragon gave him his power, and his seat, and great authority.</a:t>
            </a:r>
            <a:endParaRPr lang="en-US" sz="307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A9499FD-4DF9-B5AC-4C91-A9C8AF9AABD1}"/>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13:2, 5-7</a:t>
            </a:r>
            <a:endParaRPr lang="en-US" sz="8000" dirty="0"/>
          </a:p>
        </p:txBody>
      </p:sp>
      <p:pic>
        <p:nvPicPr>
          <p:cNvPr id="13314" name="Picture 2" descr="The Bible Prophecy Timeline - Revelation 13 - Leopard Like Beast">
            <a:extLst>
              <a:ext uri="{FF2B5EF4-FFF2-40B4-BE49-F238E27FC236}">
                <a16:creationId xmlns:a16="http://schemas.microsoft.com/office/drawing/2014/main" id="{202D2CAB-67F2-365A-65C6-29D37BCB12C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3214" y="304575"/>
            <a:ext cx="7010398" cy="6199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4712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69018-5BA4-881F-5055-1B72C6C9AD6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DCB66F9-F5EC-CF74-F38A-07BC74CD2202}"/>
              </a:ext>
            </a:extLst>
          </p:cNvPr>
          <p:cNvSpPr>
            <a:spLocks noGrp="1"/>
          </p:cNvSpPr>
          <p:nvPr>
            <p:ph type="body" sz="half" idx="2"/>
          </p:nvPr>
        </p:nvSpPr>
        <p:spPr>
          <a:xfrm>
            <a:off x="7759699" y="1651000"/>
            <a:ext cx="4114800" cy="4800600"/>
          </a:xfrm>
        </p:spPr>
        <p:txBody>
          <a:bodyPr>
            <a:noAutofit/>
          </a:bodyPr>
          <a:lstStyle/>
          <a:p>
            <a:r>
              <a:rPr lang="en-US" sz="3600" b="1" baseline="30000" dirty="0"/>
              <a:t>5 </a:t>
            </a:r>
            <a:r>
              <a:rPr lang="en-US" sz="3600" dirty="0"/>
              <a:t>And there was given unto him a mouth speaking great things and blasphemies; and power was given unto him to continue forty and two months.</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95FDEEF-6BBB-D343-43C8-00B8DA690934}"/>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13:2, 5-7</a:t>
            </a:r>
            <a:endParaRPr lang="en-US" sz="8000" dirty="0"/>
          </a:p>
        </p:txBody>
      </p:sp>
      <p:pic>
        <p:nvPicPr>
          <p:cNvPr id="25602" name="Picture 2" descr="The Bible Prophecy Timeline - Revelation 13 - Leopard Like Beast">
            <a:extLst>
              <a:ext uri="{FF2B5EF4-FFF2-40B4-BE49-F238E27FC236}">
                <a16:creationId xmlns:a16="http://schemas.microsoft.com/office/drawing/2014/main" id="{5F7A1152-8ED8-1908-C81E-5D78282F5C0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9181" t="541" r="12208" b="-541"/>
          <a:stretch>
            <a:fillRect/>
          </a:stretch>
        </p:blipFill>
        <p:spPr bwMode="auto">
          <a:xfrm>
            <a:off x="227012" y="228601"/>
            <a:ext cx="70866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13425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347DD-A150-8628-6582-0ABFFF95059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37005D8-D26E-2568-77F3-8751606F948E}"/>
              </a:ext>
            </a:extLst>
          </p:cNvPr>
          <p:cNvSpPr>
            <a:spLocks noGrp="1"/>
          </p:cNvSpPr>
          <p:nvPr>
            <p:ph type="body" sz="half" idx="2"/>
          </p:nvPr>
        </p:nvSpPr>
        <p:spPr>
          <a:xfrm>
            <a:off x="7759699" y="1651000"/>
            <a:ext cx="4114800" cy="4800600"/>
          </a:xfrm>
        </p:spPr>
        <p:txBody>
          <a:bodyPr>
            <a:noAutofit/>
          </a:bodyPr>
          <a:lstStyle/>
          <a:p>
            <a:r>
              <a:rPr lang="en-US" sz="3600" b="1" baseline="30000" dirty="0"/>
              <a:t>6 </a:t>
            </a:r>
            <a:r>
              <a:rPr lang="en-US" sz="3600" dirty="0"/>
              <a:t>And he opened his mouth in blasphemy against God, to blaspheme his name, and his tabernacle, and them that dwell in heaven.</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B4E1461F-4164-5481-2566-55F4F9027824}"/>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13:2, 5-7</a:t>
            </a:r>
            <a:endParaRPr lang="en-US" sz="8000" dirty="0"/>
          </a:p>
        </p:txBody>
      </p:sp>
      <p:pic>
        <p:nvPicPr>
          <p:cNvPr id="26628" name="Picture 4" descr="The Beast from the Sea | Beth Immanuel Messianic Synagogue">
            <a:extLst>
              <a:ext uri="{FF2B5EF4-FFF2-40B4-BE49-F238E27FC236}">
                <a16:creationId xmlns:a16="http://schemas.microsoft.com/office/drawing/2014/main" id="{D18CC3AF-1152-9408-3834-8CDDA792105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749" r="20547"/>
          <a:stretch>
            <a:fillRect/>
          </a:stretch>
        </p:blipFill>
        <p:spPr bwMode="auto">
          <a:xfrm>
            <a:off x="280843" y="228600"/>
            <a:ext cx="7108969"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63839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B883C-1D30-3693-7FA1-7BA66089BBA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58E1E44-D545-2DFD-5239-268A6AA97CDC}"/>
              </a:ext>
            </a:extLst>
          </p:cNvPr>
          <p:cNvSpPr>
            <a:spLocks noGrp="1"/>
          </p:cNvSpPr>
          <p:nvPr>
            <p:ph type="body" sz="half" idx="2"/>
          </p:nvPr>
        </p:nvSpPr>
        <p:spPr>
          <a:xfrm>
            <a:off x="7759699" y="1651000"/>
            <a:ext cx="4114800" cy="4800600"/>
          </a:xfrm>
        </p:spPr>
        <p:txBody>
          <a:bodyPr>
            <a:noAutofit/>
          </a:bodyPr>
          <a:lstStyle/>
          <a:p>
            <a:r>
              <a:rPr lang="en-US" sz="3600" b="1" baseline="30000" dirty="0"/>
              <a:t>7 </a:t>
            </a:r>
            <a:r>
              <a:rPr lang="en-US" sz="3600" dirty="0"/>
              <a:t>And it was given unto him to make war with the saints, and to overcome them: and power was given him over all kindreds, and tongues, and nations.</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B0905C6-AA6F-46ED-92AD-76C562246477}"/>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13:2, 5-7</a:t>
            </a:r>
            <a:endParaRPr lang="en-US" sz="8000" dirty="0"/>
          </a:p>
        </p:txBody>
      </p:sp>
      <p:pic>
        <p:nvPicPr>
          <p:cNvPr id="26626" name="Picture 2" descr="Revelation 13 Beast | Beast of revelation, Revelation 13, Revelation">
            <a:extLst>
              <a:ext uri="{FF2B5EF4-FFF2-40B4-BE49-F238E27FC236}">
                <a16:creationId xmlns:a16="http://schemas.microsoft.com/office/drawing/2014/main" id="{82E21332-B166-E582-63BE-FDED866D9FD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8608"/>
          <a:stretch>
            <a:fillRect/>
          </a:stretch>
        </p:blipFill>
        <p:spPr bwMode="auto">
          <a:xfrm>
            <a:off x="314326" y="228601"/>
            <a:ext cx="6999286" cy="6455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90613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A6912-9871-DCF6-A255-DFC2E569286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4C95975-8098-4C77-2895-26A4AC6C3EEE}"/>
              </a:ext>
            </a:extLst>
          </p:cNvPr>
          <p:cNvSpPr>
            <a:spLocks noGrp="1"/>
          </p:cNvSpPr>
          <p:nvPr>
            <p:ph type="body" sz="half" idx="2"/>
          </p:nvPr>
        </p:nvSpPr>
        <p:spPr>
          <a:xfrm>
            <a:off x="7759699" y="1651000"/>
            <a:ext cx="4114800" cy="4800600"/>
          </a:xfrm>
        </p:spPr>
        <p:txBody>
          <a:bodyPr>
            <a:noAutofit/>
          </a:bodyPr>
          <a:lstStyle/>
          <a:p>
            <a:r>
              <a:rPr lang="en-US" sz="3200" b="1" baseline="30000" dirty="0"/>
              <a:t>14 </a:t>
            </a:r>
            <a:r>
              <a:rPr lang="en-US" sz="3200" dirty="0"/>
              <a:t>And to the woman were given two wings of a great eagle, that she might fly into the wilderness, into her place, where she is nourished for a time, and times, and half a time, from the face of the serpent.</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6BF96FD-38B1-98CB-BB10-16068364CCF0}"/>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12:14-16</a:t>
            </a:r>
            <a:endParaRPr lang="en-US" sz="8000" dirty="0"/>
          </a:p>
        </p:txBody>
      </p:sp>
      <p:pic>
        <p:nvPicPr>
          <p:cNvPr id="30722" name="Picture 2" descr="Revelation 12:14 - &quot;And to the woman were given two wings of a great eagle, that she might fly into the wilderness, into her place, where she is nourished for a time, and times, and half a time, from the face of the serpent.&quot;&#10;&#10;Interpret an image inspired by Revelation 12:14 - 'And to the woman were given two wings of a great eagle, that she might fly into the wilderness, into her place, where she is nourished for a time, and times, and half a time, from the face of the serpent.' The image should feature a woman with two enormous eagle wings, soaring into a vast wilderness. She is nurtured amidst isolation from the ominous figure of a serpent. The general style should be digital art.">
            <a:extLst>
              <a:ext uri="{FF2B5EF4-FFF2-40B4-BE49-F238E27FC236}">
                <a16:creationId xmlns:a16="http://schemas.microsoft.com/office/drawing/2014/main" id="{EE71B8EF-C5F4-C40A-B645-00557209E4B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3125" b="8334"/>
          <a:stretch>
            <a:fillRect/>
          </a:stretch>
        </p:blipFill>
        <p:spPr bwMode="auto">
          <a:xfrm>
            <a:off x="150812" y="228600"/>
            <a:ext cx="73152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9744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500A2-BD2C-E4B3-AB25-B4FD782735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AFEDAA6-13DC-A5EF-930F-E125EC04B027}"/>
              </a:ext>
            </a:extLst>
          </p:cNvPr>
          <p:cNvSpPr>
            <a:spLocks noGrp="1"/>
          </p:cNvSpPr>
          <p:nvPr>
            <p:ph type="body" sz="half" idx="2"/>
          </p:nvPr>
        </p:nvSpPr>
        <p:spPr>
          <a:xfrm>
            <a:off x="7759699" y="1651000"/>
            <a:ext cx="4114800" cy="4800600"/>
          </a:xfrm>
        </p:spPr>
        <p:txBody>
          <a:bodyPr>
            <a:noAutofit/>
          </a:bodyPr>
          <a:lstStyle/>
          <a:p>
            <a:r>
              <a:rPr lang="en-US" sz="3600" b="1" baseline="30000" dirty="0"/>
              <a:t>15 </a:t>
            </a:r>
            <a:r>
              <a:rPr lang="en-US" sz="3600" dirty="0"/>
              <a:t>And the serpent cast out of his mouth water as a flood after the woman, that he might cause her to be carried away of the flood.</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55A0451-81D9-DAF3-5D6C-46F021900103}"/>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12:14-16</a:t>
            </a:r>
            <a:endParaRPr lang="en-US" sz="8000" dirty="0"/>
          </a:p>
        </p:txBody>
      </p:sp>
      <p:pic>
        <p:nvPicPr>
          <p:cNvPr id="31748" name="Picture 4" descr="Revelation 12:15 Artwork | Bible Art">
            <a:extLst>
              <a:ext uri="{FF2B5EF4-FFF2-40B4-BE49-F238E27FC236}">
                <a16:creationId xmlns:a16="http://schemas.microsoft.com/office/drawing/2014/main" id="{48696842-2E63-6AB6-8512-13B36000D4D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9926"/>
          <a:stretch>
            <a:fillRect/>
          </a:stretch>
        </p:blipFill>
        <p:spPr bwMode="auto">
          <a:xfrm>
            <a:off x="314326" y="228600"/>
            <a:ext cx="6908800" cy="622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621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4A1F5-6785-51B7-210B-96DF16B36F4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4716028-DE65-51DA-05FE-CCE60BDAB30F}"/>
              </a:ext>
            </a:extLst>
          </p:cNvPr>
          <p:cNvSpPr>
            <a:spLocks noGrp="1"/>
          </p:cNvSpPr>
          <p:nvPr>
            <p:ph type="body" sz="half" idx="2"/>
          </p:nvPr>
        </p:nvSpPr>
        <p:spPr>
          <a:xfrm>
            <a:off x="7759699" y="1651000"/>
            <a:ext cx="4114800" cy="4800600"/>
          </a:xfrm>
        </p:spPr>
        <p:txBody>
          <a:bodyPr>
            <a:noAutofit/>
          </a:bodyPr>
          <a:lstStyle/>
          <a:p>
            <a:r>
              <a:rPr lang="en-US" sz="3600" b="1" baseline="30000" dirty="0"/>
              <a:t>16 </a:t>
            </a:r>
            <a:r>
              <a:rPr lang="en-US" sz="3600" dirty="0"/>
              <a:t>And the earth helped the woman, and the earth opened her mouth, and swallowed up the flood which the dragon cast out of his mouth.</a:t>
            </a: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B719F1F1-CFC7-0C5B-507A-52B9E9A65D4B}"/>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12:14-16</a:t>
            </a:r>
            <a:endParaRPr lang="en-US" sz="8000" dirty="0"/>
          </a:p>
        </p:txBody>
      </p:sp>
      <p:pic>
        <p:nvPicPr>
          <p:cNvPr id="3" name="Content Placeholder 2" descr="Revelation 12:15-16 - &quot;And the serpent cast out of his mouth water as a ...">
            <a:extLst>
              <a:ext uri="{FF2B5EF4-FFF2-40B4-BE49-F238E27FC236}">
                <a16:creationId xmlns:a16="http://schemas.microsoft.com/office/drawing/2014/main" id="{23A7CE5B-64D5-82C1-2606-FF93070B8BF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668" r="4194"/>
          <a:stretch>
            <a:fillRect/>
          </a:stretch>
        </p:blipFill>
        <p:spPr bwMode="auto">
          <a:xfrm>
            <a:off x="266989" y="228600"/>
            <a:ext cx="71538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0256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B47A4-E66D-6DAF-7A5B-E168FEE0003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179F169-667E-2317-4124-63C439ACEEDE}"/>
              </a:ext>
            </a:extLst>
          </p:cNvPr>
          <p:cNvSpPr>
            <a:spLocks noGrp="1"/>
          </p:cNvSpPr>
          <p:nvPr>
            <p:ph type="body" sz="half" idx="2"/>
          </p:nvPr>
        </p:nvSpPr>
        <p:spPr>
          <a:xfrm>
            <a:off x="7759699" y="1828800"/>
            <a:ext cx="4114800" cy="4495801"/>
          </a:xfrm>
        </p:spPr>
        <p:txBody>
          <a:bodyPr>
            <a:noAutofit/>
          </a:bodyPr>
          <a:lstStyle/>
          <a:p>
            <a:r>
              <a:rPr lang="en-US" sz="3600" b="1" baseline="30000" dirty="0"/>
              <a:t>10 </a:t>
            </a:r>
            <a:r>
              <a:rPr lang="en-US" sz="3600" dirty="0"/>
              <a:t>And with all deceivableness of unrighteousness in them that perish; because they received not the love of the truth, that they might be saved.</a:t>
            </a:r>
          </a:p>
          <a:p>
            <a:br>
              <a:rPr lang="en-US" sz="4400" dirty="0"/>
            </a:br>
            <a:endParaRPr lang="en-US" sz="23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59188F94-7C7F-A305-6FD1-9E5A6A3377B5}"/>
              </a:ext>
            </a:extLst>
          </p:cNvPr>
          <p:cNvSpPr>
            <a:spLocks noGrp="1"/>
          </p:cNvSpPr>
          <p:nvPr>
            <p:ph type="title"/>
          </p:nvPr>
        </p:nvSpPr>
        <p:spPr>
          <a:xfrm>
            <a:off x="7770812" y="228600"/>
            <a:ext cx="4114800" cy="1422400"/>
          </a:xfrm>
        </p:spPr>
        <p:txBody>
          <a:bodyPr/>
          <a:lstStyle/>
          <a:p>
            <a:r>
              <a:rPr lang="en-US" sz="3600"/>
              <a:t>2 Thessalonians </a:t>
            </a:r>
            <a:br>
              <a:rPr lang="en-US" sz="4800"/>
            </a:br>
            <a:r>
              <a:rPr lang="en-US" sz="4800"/>
              <a:t>2:9-10</a:t>
            </a:r>
            <a:endParaRPr lang="en-US" sz="8000" dirty="0"/>
          </a:p>
        </p:txBody>
      </p:sp>
      <p:pic>
        <p:nvPicPr>
          <p:cNvPr id="2054" name="Picture 6" descr="Vintage Oil Lamp Temple Images: Browse 611 Stock Photos &amp; Vectors Free ...">
            <a:extLst>
              <a:ext uri="{FF2B5EF4-FFF2-40B4-BE49-F238E27FC236}">
                <a16:creationId xmlns:a16="http://schemas.microsoft.com/office/drawing/2014/main" id="{7A03C2B3-AD56-120F-307C-701CB5F5388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674" t="499" r="16599" b="11406"/>
          <a:stretch>
            <a:fillRect/>
          </a:stretch>
        </p:blipFill>
        <p:spPr bwMode="auto">
          <a:xfrm>
            <a:off x="276225" y="228600"/>
            <a:ext cx="7037387"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46905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FAECC-87AB-3162-8E30-79416F0BCC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EBF347E-43AC-239E-162C-A296A91B3319}"/>
              </a:ext>
            </a:extLst>
          </p:cNvPr>
          <p:cNvSpPr>
            <a:spLocks noGrp="1"/>
          </p:cNvSpPr>
          <p:nvPr>
            <p:ph type="body" sz="half" idx="2"/>
          </p:nvPr>
        </p:nvSpPr>
        <p:spPr>
          <a:xfrm>
            <a:off x="7759699" y="1651000"/>
            <a:ext cx="4114800" cy="4800600"/>
          </a:xfrm>
        </p:spPr>
        <p:txBody>
          <a:bodyPr>
            <a:noAutofit/>
          </a:bodyPr>
          <a:lstStyle/>
          <a:p>
            <a:r>
              <a:rPr lang="en-US" sz="3600" b="1" baseline="30000" dirty="0"/>
              <a:t>33 </a:t>
            </a:r>
            <a:r>
              <a:rPr lang="en-US" sz="3600" dirty="0"/>
              <a:t>And they that understand among the people shall instruct many: yet they shall fall by the sword, and by flame, by captivity, and by spoil, many days.</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81A56A0-F474-DCD0-39D4-A23262870EDF}"/>
              </a:ext>
            </a:extLst>
          </p:cNvPr>
          <p:cNvSpPr>
            <a:spLocks noGrp="1"/>
          </p:cNvSpPr>
          <p:nvPr>
            <p:ph type="title"/>
          </p:nvPr>
        </p:nvSpPr>
        <p:spPr>
          <a:xfrm>
            <a:off x="7770812" y="228600"/>
            <a:ext cx="4114800" cy="1422400"/>
          </a:xfrm>
        </p:spPr>
        <p:txBody>
          <a:bodyPr/>
          <a:lstStyle/>
          <a:p>
            <a:r>
              <a:rPr lang="en-US" sz="4800" dirty="0"/>
              <a:t>Daniel</a:t>
            </a:r>
            <a:br>
              <a:rPr lang="en-US" sz="4800" dirty="0"/>
            </a:br>
            <a:r>
              <a:rPr lang="en-US" sz="4400" dirty="0"/>
              <a:t>11:33-34</a:t>
            </a:r>
            <a:endParaRPr lang="en-US" sz="8000" dirty="0"/>
          </a:p>
        </p:txBody>
      </p:sp>
      <p:pic>
        <p:nvPicPr>
          <p:cNvPr id="33796" name="Picture 4" descr="Inquisition - Kids | Britannica Kids | Homework Help">
            <a:extLst>
              <a:ext uri="{FF2B5EF4-FFF2-40B4-BE49-F238E27FC236}">
                <a16:creationId xmlns:a16="http://schemas.microsoft.com/office/drawing/2014/main" id="{C589F9C2-1AF0-538D-707D-6035111D71C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0073" b="18792"/>
          <a:stretch>
            <a:fillRect/>
          </a:stretch>
        </p:blipFill>
        <p:spPr bwMode="auto">
          <a:xfrm>
            <a:off x="303214" y="381000"/>
            <a:ext cx="7010398"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5043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AFCC6-036D-61C6-B03E-7E547787922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F74B006-0DF3-95A1-822E-2A02E3AC3466}"/>
              </a:ext>
            </a:extLst>
          </p:cNvPr>
          <p:cNvSpPr>
            <a:spLocks noGrp="1"/>
          </p:cNvSpPr>
          <p:nvPr>
            <p:ph type="body" sz="half" idx="2"/>
          </p:nvPr>
        </p:nvSpPr>
        <p:spPr>
          <a:xfrm>
            <a:off x="7759699" y="1651000"/>
            <a:ext cx="4114800" cy="4800600"/>
          </a:xfrm>
        </p:spPr>
        <p:txBody>
          <a:bodyPr>
            <a:noAutofit/>
          </a:bodyPr>
          <a:lstStyle/>
          <a:p>
            <a:r>
              <a:rPr lang="en-US" sz="4000" b="1" baseline="30000" dirty="0"/>
              <a:t>34 </a:t>
            </a:r>
            <a:r>
              <a:rPr lang="en-US" sz="4000" dirty="0"/>
              <a:t>Now when they shall fall, they shall be holpen with a little help: but many shall cleave to them with flatteries.</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8C2A36F-3357-ED59-1644-72A2661BC8A8}"/>
              </a:ext>
            </a:extLst>
          </p:cNvPr>
          <p:cNvSpPr>
            <a:spLocks noGrp="1"/>
          </p:cNvSpPr>
          <p:nvPr>
            <p:ph type="title"/>
          </p:nvPr>
        </p:nvSpPr>
        <p:spPr>
          <a:xfrm>
            <a:off x="7770812" y="228600"/>
            <a:ext cx="4114800" cy="1422400"/>
          </a:xfrm>
        </p:spPr>
        <p:txBody>
          <a:bodyPr/>
          <a:lstStyle/>
          <a:p>
            <a:r>
              <a:rPr lang="en-US" sz="4800" dirty="0"/>
              <a:t>Daniel</a:t>
            </a:r>
            <a:br>
              <a:rPr lang="en-US" sz="4800" dirty="0"/>
            </a:br>
            <a:r>
              <a:rPr lang="en-US" sz="4400" dirty="0"/>
              <a:t>11:33-34</a:t>
            </a:r>
            <a:endParaRPr lang="en-US" sz="8000" dirty="0"/>
          </a:p>
        </p:txBody>
      </p:sp>
      <p:pic>
        <p:nvPicPr>
          <p:cNvPr id="34818" name="Picture 2" descr="The Spanish Inquisition: Forced Belief and Worship Methodology">
            <a:extLst>
              <a:ext uri="{FF2B5EF4-FFF2-40B4-BE49-F238E27FC236}">
                <a16:creationId xmlns:a16="http://schemas.microsoft.com/office/drawing/2014/main" id="{6772DBF2-89AA-1F40-DBFE-634E4F14B646}"/>
              </a:ext>
            </a:extLst>
          </p:cNvPr>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9769" t="14913" r="29665" b="11404"/>
          <a:stretch>
            <a:fillRect/>
          </a:stretch>
        </p:blipFill>
        <p:spPr bwMode="auto">
          <a:xfrm>
            <a:off x="303213" y="228600"/>
            <a:ext cx="70866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0670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CE519-4C39-AF2C-86E0-10364FB8496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EE9D589-DC6E-5DE6-5DB3-86AE16DC6AA0}"/>
              </a:ext>
            </a:extLst>
          </p:cNvPr>
          <p:cNvSpPr>
            <a:spLocks noGrp="1"/>
          </p:cNvSpPr>
          <p:nvPr>
            <p:ph type="body" sz="half" idx="2"/>
          </p:nvPr>
        </p:nvSpPr>
        <p:spPr>
          <a:xfrm>
            <a:off x="7759699" y="1651000"/>
            <a:ext cx="4114800" cy="4800600"/>
          </a:xfrm>
        </p:spPr>
        <p:txBody>
          <a:bodyPr>
            <a:noAutofit/>
          </a:bodyPr>
          <a:lstStyle/>
          <a:p>
            <a:r>
              <a:rPr lang="en-US" sz="4000" b="1" baseline="30000" dirty="0"/>
              <a:t>21 </a:t>
            </a:r>
            <a:r>
              <a:rPr lang="en-US" sz="4000" dirty="0"/>
              <a:t>For then shall be great tribulation, such as was not since the beginning of the world to this time, no, nor ever shall be.</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472DC992-5B03-CE67-1E52-A74C17FF95BC}"/>
              </a:ext>
            </a:extLst>
          </p:cNvPr>
          <p:cNvSpPr>
            <a:spLocks noGrp="1"/>
          </p:cNvSpPr>
          <p:nvPr>
            <p:ph type="title"/>
          </p:nvPr>
        </p:nvSpPr>
        <p:spPr>
          <a:xfrm>
            <a:off x="7770812" y="228600"/>
            <a:ext cx="4114800" cy="1422400"/>
          </a:xfrm>
        </p:spPr>
        <p:txBody>
          <a:bodyPr/>
          <a:lstStyle/>
          <a:p>
            <a:r>
              <a:rPr lang="en-US" sz="4800" dirty="0"/>
              <a:t>Matthew</a:t>
            </a:r>
            <a:br>
              <a:rPr lang="en-US" sz="4800" dirty="0"/>
            </a:br>
            <a:r>
              <a:rPr lang="en-US" sz="4400" dirty="0"/>
              <a:t>24:21-22</a:t>
            </a:r>
            <a:endParaRPr lang="en-US" sz="8000" dirty="0"/>
          </a:p>
        </p:txBody>
      </p:sp>
      <p:pic>
        <p:nvPicPr>
          <p:cNvPr id="35846" name="Picture 6" descr="The Siege of Jerusalem, 70 AD | image created by Widi | Tensor.Art">
            <a:extLst>
              <a:ext uri="{FF2B5EF4-FFF2-40B4-BE49-F238E27FC236}">
                <a16:creationId xmlns:a16="http://schemas.microsoft.com/office/drawing/2014/main" id="{9BE84C22-3982-587F-54DD-1FF24FD211F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7189" t="-597" r="387" b="597"/>
          <a:stretch>
            <a:fillRect/>
          </a:stretch>
        </p:blipFill>
        <p:spPr bwMode="auto">
          <a:xfrm>
            <a:off x="227012" y="190142"/>
            <a:ext cx="7162800" cy="6439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48093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DE453-8CB7-8E53-DB4D-4828CBAB1CD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DD5B147-E6F9-3720-00E0-7FFE7383F727}"/>
              </a:ext>
            </a:extLst>
          </p:cNvPr>
          <p:cNvSpPr>
            <a:spLocks noGrp="1"/>
          </p:cNvSpPr>
          <p:nvPr>
            <p:ph type="body" sz="half" idx="2"/>
          </p:nvPr>
        </p:nvSpPr>
        <p:spPr>
          <a:xfrm>
            <a:off x="7759699" y="1651000"/>
            <a:ext cx="4114800" cy="4800600"/>
          </a:xfrm>
        </p:spPr>
        <p:txBody>
          <a:bodyPr>
            <a:noAutofit/>
          </a:bodyPr>
          <a:lstStyle/>
          <a:p>
            <a:r>
              <a:rPr lang="en-US" sz="3600" b="1" baseline="30000" dirty="0"/>
              <a:t>22 </a:t>
            </a:r>
            <a:r>
              <a:rPr lang="en-US" sz="3600" dirty="0"/>
              <a:t>And except those days should be shortened, there should no flesh be saved: but for the elect's sake those days shall be shortened.</a:t>
            </a:r>
            <a:endParaRPr lang="en-US" sz="400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A3E0954F-7E97-C6DD-6651-1AC88C7E7497}"/>
              </a:ext>
            </a:extLst>
          </p:cNvPr>
          <p:cNvSpPr>
            <a:spLocks noGrp="1"/>
          </p:cNvSpPr>
          <p:nvPr>
            <p:ph type="title"/>
          </p:nvPr>
        </p:nvSpPr>
        <p:spPr>
          <a:xfrm>
            <a:off x="7770812" y="228600"/>
            <a:ext cx="4114800" cy="1422400"/>
          </a:xfrm>
        </p:spPr>
        <p:txBody>
          <a:bodyPr/>
          <a:lstStyle/>
          <a:p>
            <a:r>
              <a:rPr lang="en-US" sz="4800" dirty="0"/>
              <a:t>Matthew</a:t>
            </a:r>
            <a:br>
              <a:rPr lang="en-US" sz="4800" dirty="0"/>
            </a:br>
            <a:r>
              <a:rPr lang="en-US" sz="4400" dirty="0"/>
              <a:t>24:21-22</a:t>
            </a:r>
            <a:endParaRPr lang="en-US" sz="8000" dirty="0"/>
          </a:p>
        </p:txBody>
      </p:sp>
      <p:pic>
        <p:nvPicPr>
          <p:cNvPr id="36866" name="Picture 2" descr="4+ Hundred Destruction Temple Jerusalem Royalty-Free Images, Stock ...">
            <a:extLst>
              <a:ext uri="{FF2B5EF4-FFF2-40B4-BE49-F238E27FC236}">
                <a16:creationId xmlns:a16="http://schemas.microsoft.com/office/drawing/2014/main" id="{0643F617-BA08-2EBB-6D04-1AB7BB160BE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794"/>
          <a:stretch>
            <a:fillRect/>
          </a:stretch>
        </p:blipFill>
        <p:spPr bwMode="auto">
          <a:xfrm>
            <a:off x="314326" y="207818"/>
            <a:ext cx="6999286" cy="6243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17481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F9397-731D-358A-52BD-10E8DC0A24D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3880B25-2C51-ACA9-5239-1894C461CF2A}"/>
              </a:ext>
            </a:extLst>
          </p:cNvPr>
          <p:cNvSpPr>
            <a:spLocks noGrp="1"/>
          </p:cNvSpPr>
          <p:nvPr>
            <p:ph type="title"/>
          </p:nvPr>
        </p:nvSpPr>
        <p:spPr>
          <a:xfrm>
            <a:off x="666477" y="533399"/>
            <a:ext cx="10855872" cy="2514601"/>
          </a:xfrm>
        </p:spPr>
        <p:txBody>
          <a:bodyPr>
            <a:noAutofit/>
          </a:bodyPr>
          <a:lstStyle/>
          <a:p>
            <a:pPr lvl="0"/>
            <a:r>
              <a:rPr lang="en-US" sz="5400" dirty="0"/>
              <a:t>17. Through what power will his wrath be poured out against the last of the church?</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C10C9E04-0EB1-7BEC-FE81-80DA437E19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04E18DA-FD17-FE1E-39AB-551E08E1191D}"/>
              </a:ext>
            </a:extLst>
          </p:cNvPr>
          <p:cNvSpPr txBox="1"/>
          <p:nvPr/>
        </p:nvSpPr>
        <p:spPr>
          <a:xfrm>
            <a:off x="760412" y="3277612"/>
            <a:ext cx="7467600" cy="1938992"/>
          </a:xfrm>
          <a:prstGeom prst="rect">
            <a:avLst/>
          </a:prstGeom>
          <a:noFill/>
        </p:spPr>
        <p:txBody>
          <a:bodyPr wrap="square" rtlCol="0">
            <a:spAutoFit/>
          </a:bodyPr>
          <a:lstStyle/>
          <a:p>
            <a:pPr lvl="0"/>
            <a:r>
              <a:rPr lang="en-US" sz="4000" b="1" dirty="0"/>
              <a:t>Answer:</a:t>
            </a:r>
            <a:r>
              <a:rPr lang="en-US" sz="4000" dirty="0"/>
              <a:t> The image of the beast, in association with the beast.</a:t>
            </a:r>
            <a:br>
              <a:rPr lang="en-US" sz="4000" dirty="0"/>
            </a:br>
            <a:r>
              <a:rPr lang="en-US" sz="4000" i="1" dirty="0"/>
              <a:t>Revelation 13:12, 14</a:t>
            </a:r>
            <a:endParaRPr lang="en-US" sz="7200" dirty="0"/>
          </a:p>
        </p:txBody>
      </p:sp>
    </p:spTree>
    <p:extLst>
      <p:ext uri="{BB962C8B-B14F-4D97-AF65-F5344CB8AC3E}">
        <p14:creationId xmlns:p14="http://schemas.microsoft.com/office/powerpoint/2010/main" val="5384858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DD505-F744-BCAF-7E4E-716AE8F9AA1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6280D40-04C5-FF72-0565-44FCACDA100B}"/>
              </a:ext>
            </a:extLst>
          </p:cNvPr>
          <p:cNvSpPr>
            <a:spLocks noGrp="1"/>
          </p:cNvSpPr>
          <p:nvPr>
            <p:ph type="body" sz="half" idx="2"/>
          </p:nvPr>
        </p:nvSpPr>
        <p:spPr>
          <a:xfrm>
            <a:off x="7759699" y="1651000"/>
            <a:ext cx="4114800" cy="4800600"/>
          </a:xfrm>
        </p:spPr>
        <p:txBody>
          <a:bodyPr>
            <a:noAutofit/>
          </a:bodyPr>
          <a:lstStyle/>
          <a:p>
            <a:r>
              <a:rPr lang="en-US" sz="3200" b="1" baseline="30000" dirty="0"/>
              <a:t>12 </a:t>
            </a:r>
            <a:r>
              <a:rPr lang="en-US" sz="3200" dirty="0"/>
              <a:t>And he </a:t>
            </a:r>
            <a:r>
              <a:rPr lang="en-US" sz="3200" dirty="0" err="1"/>
              <a:t>exerciseth</a:t>
            </a:r>
            <a:r>
              <a:rPr lang="en-US" sz="3200" dirty="0"/>
              <a:t> all the power of the first beast before him, and </a:t>
            </a:r>
            <a:r>
              <a:rPr lang="en-US" sz="3200" dirty="0" err="1"/>
              <a:t>causeth</a:t>
            </a:r>
            <a:r>
              <a:rPr lang="en-US" sz="3200" dirty="0"/>
              <a:t> the earth and them which dwell therein to worship the first beast, whose deadly wound was healed.</a:t>
            </a:r>
            <a:br>
              <a:rPr lang="en-US" sz="4800" dirty="0"/>
            </a:b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CD0901B-0BA2-1CFB-147D-8BF8FE8168B3}"/>
              </a:ext>
            </a:extLst>
          </p:cNvPr>
          <p:cNvSpPr>
            <a:spLocks noGrp="1"/>
          </p:cNvSpPr>
          <p:nvPr>
            <p:ph type="title"/>
          </p:nvPr>
        </p:nvSpPr>
        <p:spPr>
          <a:xfrm>
            <a:off x="7770812" y="228600"/>
            <a:ext cx="4114800" cy="1422400"/>
          </a:xfrm>
        </p:spPr>
        <p:txBody>
          <a:bodyPr/>
          <a:lstStyle/>
          <a:p>
            <a:r>
              <a:rPr lang="en-US" sz="4800" dirty="0"/>
              <a:t>Revelation</a:t>
            </a:r>
            <a:br>
              <a:rPr lang="en-US" sz="4800" dirty="0"/>
            </a:br>
            <a:r>
              <a:rPr lang="en-US" sz="4800" dirty="0"/>
              <a:t>13:12, 14</a:t>
            </a:r>
          </a:p>
        </p:txBody>
      </p:sp>
      <p:pic>
        <p:nvPicPr>
          <p:cNvPr id="27650" name="Picture 2" descr="The Beast with Two Horns Like a Lamb from The Apocalypse, Albrecht ...">
            <a:extLst>
              <a:ext uri="{FF2B5EF4-FFF2-40B4-BE49-F238E27FC236}">
                <a16:creationId xmlns:a16="http://schemas.microsoft.com/office/drawing/2014/main" id="{B8C948BE-582C-3A2E-A3DE-0FD99B4B24A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4878" t="-253" r="22741" b="253"/>
          <a:stretch>
            <a:fillRect/>
          </a:stretch>
        </p:blipFill>
        <p:spPr bwMode="auto">
          <a:xfrm>
            <a:off x="314327" y="249382"/>
            <a:ext cx="7075486" cy="6380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2868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C51F4-7550-0797-C50C-19D7CF20C66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E0D04B6-BF6D-8222-FF44-DDD8986A6E77}"/>
              </a:ext>
            </a:extLst>
          </p:cNvPr>
          <p:cNvSpPr>
            <a:spLocks noGrp="1"/>
          </p:cNvSpPr>
          <p:nvPr>
            <p:ph type="body" sz="half" idx="2"/>
          </p:nvPr>
        </p:nvSpPr>
        <p:spPr>
          <a:xfrm>
            <a:off x="7759699" y="1651000"/>
            <a:ext cx="4114800" cy="4800600"/>
          </a:xfrm>
        </p:spPr>
        <p:txBody>
          <a:bodyPr>
            <a:noAutofit/>
          </a:bodyPr>
          <a:lstStyle/>
          <a:p>
            <a:r>
              <a:rPr lang="en-US" sz="2800" b="1" baseline="30000" dirty="0"/>
              <a:t>14 </a:t>
            </a:r>
            <a:r>
              <a:rPr lang="en-US" sz="2800" dirty="0"/>
              <a:t>And </a:t>
            </a:r>
            <a:r>
              <a:rPr lang="en-US" sz="2800" dirty="0" err="1"/>
              <a:t>deceiveth</a:t>
            </a:r>
            <a:r>
              <a:rPr lang="en-US" sz="2800" dirty="0"/>
              <a:t> them that dwell on the earth by the means of those miracles which he had power to do in the sight of the beast; saying to them that dwell on the earth, that they should make an image to the beast, which had the wound by a sword, and did live.</a:t>
            </a:r>
            <a:br>
              <a:rPr lang="en-US" sz="4800" dirty="0"/>
            </a:b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EA1936DC-1A9E-C114-5C8D-DAB1C93782B3}"/>
              </a:ext>
            </a:extLst>
          </p:cNvPr>
          <p:cNvSpPr>
            <a:spLocks noGrp="1"/>
          </p:cNvSpPr>
          <p:nvPr>
            <p:ph type="title"/>
          </p:nvPr>
        </p:nvSpPr>
        <p:spPr>
          <a:xfrm>
            <a:off x="7770812" y="228600"/>
            <a:ext cx="4114800" cy="1422400"/>
          </a:xfrm>
        </p:spPr>
        <p:txBody>
          <a:bodyPr/>
          <a:lstStyle/>
          <a:p>
            <a:r>
              <a:rPr lang="en-US" sz="4800" dirty="0"/>
              <a:t>Revelation</a:t>
            </a:r>
            <a:br>
              <a:rPr lang="en-US" sz="4800" dirty="0"/>
            </a:br>
            <a:r>
              <a:rPr lang="en-US" sz="4800" dirty="0"/>
              <a:t>13:12, 14</a:t>
            </a:r>
          </a:p>
        </p:txBody>
      </p:sp>
      <p:pic>
        <p:nvPicPr>
          <p:cNvPr id="11266" name="Picture 2" descr="The Wardens Today: THE APOCALYPSE TAPESTRY">
            <a:extLst>
              <a:ext uri="{FF2B5EF4-FFF2-40B4-BE49-F238E27FC236}">
                <a16:creationId xmlns:a16="http://schemas.microsoft.com/office/drawing/2014/main" id="{ABD4D2F2-36D3-B70F-4A42-4DDBBBEF777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6518" r="10772"/>
          <a:stretch>
            <a:fillRect/>
          </a:stretch>
        </p:blipFill>
        <p:spPr bwMode="auto">
          <a:xfrm>
            <a:off x="314326" y="304800"/>
            <a:ext cx="7075486" cy="6237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9109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97515-EA28-C00E-1D6F-6D1AD06393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E58F2D-24B8-8BA3-093E-AF9B8AC5D0DE}"/>
              </a:ext>
            </a:extLst>
          </p:cNvPr>
          <p:cNvSpPr>
            <a:spLocks noGrp="1"/>
          </p:cNvSpPr>
          <p:nvPr>
            <p:ph type="title"/>
          </p:nvPr>
        </p:nvSpPr>
        <p:spPr>
          <a:xfrm>
            <a:off x="7770811" y="304800"/>
            <a:ext cx="4114801" cy="762000"/>
          </a:xfrm>
        </p:spPr>
        <p:txBody>
          <a:bodyPr/>
          <a:lstStyle/>
          <a:p>
            <a:r>
              <a:rPr lang="en-US" sz="5400" dirty="0"/>
              <a:t>The Point</a:t>
            </a:r>
          </a:p>
        </p:txBody>
      </p:sp>
      <p:sp>
        <p:nvSpPr>
          <p:cNvPr id="3" name="Content Placeholder 2">
            <a:extLst>
              <a:ext uri="{FF2B5EF4-FFF2-40B4-BE49-F238E27FC236}">
                <a16:creationId xmlns:a16="http://schemas.microsoft.com/office/drawing/2014/main" id="{F6A67A57-684C-C151-07AB-938C1F491C20}"/>
              </a:ext>
            </a:extLst>
          </p:cNvPr>
          <p:cNvSpPr>
            <a:spLocks noGrp="1"/>
          </p:cNvSpPr>
          <p:nvPr>
            <p:ph idx="1"/>
          </p:nvPr>
        </p:nvSpPr>
        <p:spPr>
          <a:xfrm>
            <a:off x="303212" y="304800"/>
            <a:ext cx="7036207" cy="6324600"/>
          </a:xfrm>
          <a:gradFill flip="none" rotWithShape="1">
            <a:gsLst>
              <a:gs pos="0">
                <a:schemeClr val="accent4">
                  <a:lumMod val="75000"/>
                </a:schemeClr>
              </a:gs>
              <a:gs pos="4000">
                <a:schemeClr val="accent5">
                  <a:lumMod val="50000"/>
                </a:schemeClr>
              </a:gs>
              <a:gs pos="100000">
                <a:schemeClr val="bg2">
                  <a:lumMod val="50000"/>
                </a:schemeClr>
              </a:gs>
            </a:gsLst>
            <a:path path="circle">
              <a:fillToRect l="100000" b="100000"/>
            </a:path>
            <a:tileRect t="-100000" r="-100000"/>
          </a:gradFill>
        </p:spPr>
        <p:txBody>
          <a:bodyPr>
            <a:noAutofit/>
          </a:bodyPr>
          <a:lstStyle/>
          <a:p>
            <a:pPr marL="0" indent="0">
              <a:buNone/>
            </a:pPr>
            <a:r>
              <a:rPr lang="en-US" sz="3600" b="1" dirty="0"/>
              <a:t>4. Satan Works Through Earthly Powers</a:t>
            </a:r>
          </a:p>
          <a:p>
            <a:pPr marL="0" indent="0">
              <a:buNone/>
            </a:pPr>
            <a:r>
              <a:rPr lang="en-US" sz="3600" dirty="0"/>
              <a:t>The lesson traces a pattern:</a:t>
            </a:r>
          </a:p>
          <a:p>
            <a:r>
              <a:rPr lang="en-US" sz="3600" b="1" dirty="0"/>
              <a:t>Dragon (Satan)</a:t>
            </a:r>
            <a:r>
              <a:rPr lang="en-US" sz="3600" dirty="0"/>
              <a:t> → gives power </a:t>
            </a:r>
          </a:p>
          <a:p>
            <a:r>
              <a:rPr lang="en-US" sz="3600" dirty="0"/>
              <a:t>Works through: </a:t>
            </a:r>
          </a:p>
          <a:p>
            <a:pPr lvl="1"/>
            <a:r>
              <a:rPr lang="en-US" sz="3200" dirty="0"/>
              <a:t>Pagan Rome (against Christ) </a:t>
            </a:r>
          </a:p>
          <a:p>
            <a:pPr lvl="1"/>
            <a:r>
              <a:rPr lang="en-US" sz="3200" dirty="0"/>
              <a:t>Papal Rome (against the saints) </a:t>
            </a:r>
          </a:p>
          <a:p>
            <a:pPr lvl="1"/>
            <a:r>
              <a:rPr lang="en-US" sz="3200" dirty="0"/>
              <a:t>Final powers (against the remnant) </a:t>
            </a:r>
          </a:p>
          <a:p>
            <a:r>
              <a:rPr lang="en-US" sz="3600" dirty="0"/>
              <a:t>➡️ Same source, different instruments</a:t>
            </a:r>
          </a:p>
        </p:txBody>
      </p:sp>
      <p:pic>
        <p:nvPicPr>
          <p:cNvPr id="40962" name="Picture 2" descr="The Dragon as Satan and Chaos in the Bible and the Near East | TheCollector">
            <a:extLst>
              <a:ext uri="{FF2B5EF4-FFF2-40B4-BE49-F238E27FC236}">
                <a16:creationId xmlns:a16="http://schemas.microsoft.com/office/drawing/2014/main" id="{1C60AD47-123C-3A65-6D90-780C3212F9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69" t="114" r="40000" b="-114"/>
          <a:stretch>
            <a:fillRect/>
          </a:stretch>
        </p:blipFill>
        <p:spPr bwMode="auto">
          <a:xfrm>
            <a:off x="7775401" y="1226924"/>
            <a:ext cx="4186411" cy="5429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9398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FC424-51C7-8A8A-4DC2-5F76C3E15DA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CF127AA-B09B-5296-CDA5-6D22AEC8D565}"/>
              </a:ext>
            </a:extLst>
          </p:cNvPr>
          <p:cNvSpPr>
            <a:spLocks noGrp="1"/>
          </p:cNvSpPr>
          <p:nvPr>
            <p:ph type="title"/>
          </p:nvPr>
        </p:nvSpPr>
        <p:spPr>
          <a:xfrm>
            <a:off x="666477" y="533399"/>
            <a:ext cx="10855872" cy="2514601"/>
          </a:xfrm>
        </p:spPr>
        <p:txBody>
          <a:bodyPr>
            <a:noAutofit/>
          </a:bodyPr>
          <a:lstStyle/>
          <a:p>
            <a:pPr lvl="0"/>
            <a:r>
              <a:rPr lang="en-US" sz="5400" dirty="0"/>
              <a:t>18. What will specially excite his wrath against the poor remnant in this last effort?</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3A843133-E186-6438-5BE9-C1D1A33068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20F7C9C-39FC-525B-0048-C3D59EF85B9E}"/>
              </a:ext>
            </a:extLst>
          </p:cNvPr>
          <p:cNvSpPr txBox="1"/>
          <p:nvPr/>
        </p:nvSpPr>
        <p:spPr>
          <a:xfrm>
            <a:off x="760412" y="3277612"/>
            <a:ext cx="7467600" cy="1200329"/>
          </a:xfrm>
          <a:prstGeom prst="rect">
            <a:avLst/>
          </a:prstGeom>
          <a:noFill/>
        </p:spPr>
        <p:txBody>
          <a:bodyPr wrap="square" rtlCol="0">
            <a:spAutoFit/>
          </a:bodyPr>
          <a:lstStyle/>
          <a:p>
            <a:pPr lvl="0"/>
            <a:r>
              <a:rPr lang="en-US" sz="7200" i="1" dirty="0"/>
              <a:t>Revelation 12:17</a:t>
            </a:r>
            <a:endParaRPr lang="en-US" sz="34400" dirty="0"/>
          </a:p>
        </p:txBody>
      </p:sp>
    </p:spTree>
    <p:extLst>
      <p:ext uri="{BB962C8B-B14F-4D97-AF65-F5344CB8AC3E}">
        <p14:creationId xmlns:p14="http://schemas.microsoft.com/office/powerpoint/2010/main" val="16671403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3858C-444E-EC72-933D-4B35FD615C2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EB598F6-6D86-67BA-AEF2-6C948D6E4816}"/>
              </a:ext>
            </a:extLst>
          </p:cNvPr>
          <p:cNvSpPr>
            <a:spLocks noGrp="1"/>
          </p:cNvSpPr>
          <p:nvPr>
            <p:ph type="body" sz="half" idx="2"/>
          </p:nvPr>
        </p:nvSpPr>
        <p:spPr>
          <a:xfrm>
            <a:off x="7759699" y="1651000"/>
            <a:ext cx="4114800" cy="4800600"/>
          </a:xfrm>
        </p:spPr>
        <p:txBody>
          <a:bodyPr>
            <a:noAutofit/>
          </a:bodyPr>
          <a:lstStyle/>
          <a:p>
            <a:r>
              <a:rPr lang="en-US" sz="3200" b="1" baseline="30000" dirty="0"/>
              <a:t>17 </a:t>
            </a:r>
            <a:r>
              <a:rPr lang="en-US" sz="3200" dirty="0"/>
              <a:t>And the dragon was wroth with the woman, and went to make war with the remnant of her seed, which keep the commandments of God, and have the testimony of Jesus Christ.</a:t>
            </a:r>
            <a:br>
              <a:rPr lang="en-US" sz="4800" dirty="0"/>
            </a:b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29BEE0AC-6C03-45F8-ED9F-A2B64CAEF650}"/>
              </a:ext>
            </a:extLst>
          </p:cNvPr>
          <p:cNvSpPr>
            <a:spLocks noGrp="1"/>
          </p:cNvSpPr>
          <p:nvPr>
            <p:ph type="title"/>
          </p:nvPr>
        </p:nvSpPr>
        <p:spPr>
          <a:xfrm>
            <a:off x="7770812" y="228600"/>
            <a:ext cx="4114800" cy="1422400"/>
          </a:xfrm>
        </p:spPr>
        <p:txBody>
          <a:bodyPr/>
          <a:lstStyle/>
          <a:p>
            <a:r>
              <a:rPr lang="en-US" sz="4800" dirty="0"/>
              <a:t>Revelation</a:t>
            </a:r>
            <a:br>
              <a:rPr lang="en-US" sz="4800" dirty="0"/>
            </a:br>
            <a:r>
              <a:rPr lang="en-US" sz="4800" dirty="0"/>
              <a:t>12:17</a:t>
            </a:r>
          </a:p>
        </p:txBody>
      </p:sp>
      <p:pic>
        <p:nvPicPr>
          <p:cNvPr id="28674" name="Picture 2" descr="The Bible In Paintings ️ Revelation, Chapter 12 — THE WOMAN, HER SON ...">
            <a:extLst>
              <a:ext uri="{FF2B5EF4-FFF2-40B4-BE49-F238E27FC236}">
                <a16:creationId xmlns:a16="http://schemas.microsoft.com/office/drawing/2014/main" id="{3709B0C6-6849-2389-2FBE-89DE8E6D896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4334" b="21534"/>
          <a:stretch>
            <a:fillRect/>
          </a:stretch>
        </p:blipFill>
        <p:spPr bwMode="auto">
          <a:xfrm>
            <a:off x="227012" y="33482"/>
            <a:ext cx="7320126" cy="6601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1770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D32F3-231C-637A-52F2-B30D020724A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62B193E1-D6A2-BF2C-AFB3-C52738B3DE40}"/>
              </a:ext>
            </a:extLst>
          </p:cNvPr>
          <p:cNvSpPr>
            <a:spLocks noGrp="1"/>
          </p:cNvSpPr>
          <p:nvPr>
            <p:ph type="title"/>
          </p:nvPr>
        </p:nvSpPr>
        <p:spPr>
          <a:xfrm>
            <a:off x="884487" y="381000"/>
            <a:ext cx="10360501" cy="2590800"/>
          </a:xfrm>
        </p:spPr>
        <p:txBody>
          <a:bodyPr>
            <a:noAutofit/>
          </a:bodyPr>
          <a:lstStyle/>
          <a:p>
            <a:pPr lvl="0"/>
            <a:r>
              <a:rPr lang="en-US" sz="6600" dirty="0"/>
              <a:t>2. How great will be these signs and wonders?</a:t>
            </a:r>
            <a:endParaRPr lang="en-US" sz="23900" dirty="0"/>
          </a:p>
        </p:txBody>
      </p:sp>
      <p:pic>
        <p:nvPicPr>
          <p:cNvPr id="2052" name="Picture 4" descr="213,000+ Question Mark Stock Photos, Pictures &amp; Royalty-Free ...">
            <a:extLst>
              <a:ext uri="{FF2B5EF4-FFF2-40B4-BE49-F238E27FC236}">
                <a16:creationId xmlns:a16="http://schemas.microsoft.com/office/drawing/2014/main" id="{1673FBE8-A0A9-FDAB-AB84-4AC2B09B71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36E84EA-D510-BA2D-66F6-2ED0AE87E49C}"/>
              </a:ext>
            </a:extLst>
          </p:cNvPr>
          <p:cNvSpPr txBox="1"/>
          <p:nvPr/>
        </p:nvSpPr>
        <p:spPr>
          <a:xfrm>
            <a:off x="897647" y="3429000"/>
            <a:ext cx="6781125" cy="1107996"/>
          </a:xfrm>
          <a:prstGeom prst="rect">
            <a:avLst/>
          </a:prstGeom>
          <a:noFill/>
        </p:spPr>
        <p:txBody>
          <a:bodyPr wrap="square" rtlCol="0">
            <a:spAutoFit/>
          </a:bodyPr>
          <a:lstStyle/>
          <a:p>
            <a:pPr lvl="0"/>
            <a:r>
              <a:rPr lang="en-US" sz="6600" i="1" dirty="0"/>
              <a:t>Matthew 24:24</a:t>
            </a:r>
            <a:endParaRPr lang="en-US" sz="6600" dirty="0"/>
          </a:p>
        </p:txBody>
      </p:sp>
    </p:spTree>
    <p:extLst>
      <p:ext uri="{BB962C8B-B14F-4D97-AF65-F5344CB8AC3E}">
        <p14:creationId xmlns:p14="http://schemas.microsoft.com/office/powerpoint/2010/main" val="4849398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627F6-9FD4-FBDA-0CA2-920D6F98A9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1C8FBF-87C7-2709-31D8-45A5213096EA}"/>
              </a:ext>
            </a:extLst>
          </p:cNvPr>
          <p:cNvSpPr>
            <a:spLocks noGrp="1"/>
          </p:cNvSpPr>
          <p:nvPr>
            <p:ph type="title"/>
          </p:nvPr>
        </p:nvSpPr>
        <p:spPr>
          <a:xfrm>
            <a:off x="7770811" y="304800"/>
            <a:ext cx="4114801" cy="762000"/>
          </a:xfrm>
        </p:spPr>
        <p:txBody>
          <a:bodyPr/>
          <a:lstStyle/>
          <a:p>
            <a:r>
              <a:rPr lang="en-US" sz="5400" dirty="0"/>
              <a:t>The Point</a:t>
            </a:r>
          </a:p>
        </p:txBody>
      </p:sp>
      <p:sp>
        <p:nvSpPr>
          <p:cNvPr id="3" name="Content Placeholder 2">
            <a:extLst>
              <a:ext uri="{FF2B5EF4-FFF2-40B4-BE49-F238E27FC236}">
                <a16:creationId xmlns:a16="http://schemas.microsoft.com/office/drawing/2014/main" id="{AABE9918-CABF-05C0-E540-55298E10480D}"/>
              </a:ext>
            </a:extLst>
          </p:cNvPr>
          <p:cNvSpPr>
            <a:spLocks noGrp="1"/>
          </p:cNvSpPr>
          <p:nvPr>
            <p:ph idx="1"/>
          </p:nvPr>
        </p:nvSpPr>
        <p:spPr>
          <a:xfrm>
            <a:off x="303212" y="304800"/>
            <a:ext cx="7036207" cy="6324600"/>
          </a:xfrm>
          <a:gradFill flip="none" rotWithShape="1">
            <a:gsLst>
              <a:gs pos="0">
                <a:schemeClr val="accent4">
                  <a:lumMod val="75000"/>
                </a:schemeClr>
              </a:gs>
              <a:gs pos="4000">
                <a:schemeClr val="accent5">
                  <a:lumMod val="50000"/>
                </a:schemeClr>
              </a:gs>
              <a:gs pos="100000">
                <a:schemeClr val="bg2">
                  <a:lumMod val="50000"/>
                </a:schemeClr>
              </a:gs>
            </a:gsLst>
            <a:path path="circle">
              <a:fillToRect l="100000" b="100000"/>
            </a:path>
            <a:tileRect t="-100000" r="-100000"/>
          </a:gradFill>
        </p:spPr>
        <p:txBody>
          <a:bodyPr>
            <a:noAutofit/>
          </a:bodyPr>
          <a:lstStyle/>
          <a:p>
            <a:pPr marL="0" indent="0">
              <a:buNone/>
            </a:pPr>
            <a:r>
              <a:rPr lang="en-US" sz="4000" b="1" dirty="0"/>
              <a:t>5. The Remnant Becomes the Target</a:t>
            </a:r>
          </a:p>
          <a:p>
            <a:r>
              <a:rPr lang="en-US" sz="4000" dirty="0"/>
              <a:t>At the end, Satan is especially angry with those who:</a:t>
            </a:r>
          </a:p>
          <a:p>
            <a:r>
              <a:rPr lang="en-US" sz="4000" dirty="0"/>
              <a:t>Keep God’s commandments </a:t>
            </a:r>
          </a:p>
          <a:p>
            <a:r>
              <a:rPr lang="en-US" sz="4000" dirty="0"/>
              <a:t>Hold to the testimony of Jesus (Rev. 12:17) </a:t>
            </a:r>
          </a:p>
          <a:p>
            <a:r>
              <a:rPr lang="en-US" sz="4000" dirty="0"/>
              <a:t>➡️ Because they resist his deception</a:t>
            </a:r>
          </a:p>
        </p:txBody>
      </p:sp>
      <p:pic>
        <p:nvPicPr>
          <p:cNvPr id="5" name="Picture 4">
            <a:extLst>
              <a:ext uri="{FF2B5EF4-FFF2-40B4-BE49-F238E27FC236}">
                <a16:creationId xmlns:a16="http://schemas.microsoft.com/office/drawing/2014/main" id="{5D1CBB42-7EE5-84A1-125B-151F144CF466}"/>
              </a:ext>
            </a:extLst>
          </p:cNvPr>
          <p:cNvPicPr>
            <a:picLocks noChangeAspect="1"/>
          </p:cNvPicPr>
          <p:nvPr/>
        </p:nvPicPr>
        <p:blipFill>
          <a:blip r:embed="rId2"/>
          <a:srcRect b="11923"/>
          <a:stretch>
            <a:fillRect/>
          </a:stretch>
        </p:blipFill>
        <p:spPr>
          <a:xfrm>
            <a:off x="7806293" y="1371599"/>
            <a:ext cx="3926919" cy="5181601"/>
          </a:xfrm>
          <a:prstGeom prst="rect">
            <a:avLst/>
          </a:prstGeom>
        </p:spPr>
      </p:pic>
    </p:spTree>
    <p:extLst>
      <p:ext uri="{BB962C8B-B14F-4D97-AF65-F5344CB8AC3E}">
        <p14:creationId xmlns:p14="http://schemas.microsoft.com/office/powerpoint/2010/main" val="28710480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0A285-93A8-8219-5C10-29A1F11E282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518595D-0E0D-5AAE-F23F-0C0FDA4182AA}"/>
              </a:ext>
            </a:extLst>
          </p:cNvPr>
          <p:cNvSpPr>
            <a:spLocks noGrp="1"/>
          </p:cNvSpPr>
          <p:nvPr>
            <p:ph type="title"/>
          </p:nvPr>
        </p:nvSpPr>
        <p:spPr>
          <a:xfrm>
            <a:off x="666477" y="533399"/>
            <a:ext cx="10855872" cy="2514601"/>
          </a:xfrm>
        </p:spPr>
        <p:txBody>
          <a:bodyPr>
            <a:noAutofit/>
          </a:bodyPr>
          <a:lstStyle/>
          <a:p>
            <a:pPr lvl="0"/>
            <a:r>
              <a:rPr lang="en-US" sz="6000" dirty="0"/>
              <a:t>19. What will the Third Angel’s Message do just at this time?</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92C4CCE3-D76B-AA4D-2508-0932506C3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14BD377-0B00-1630-C9B7-46A8AC07754F}"/>
              </a:ext>
            </a:extLst>
          </p:cNvPr>
          <p:cNvSpPr txBox="1"/>
          <p:nvPr/>
        </p:nvSpPr>
        <p:spPr>
          <a:xfrm>
            <a:off x="760412" y="3277612"/>
            <a:ext cx="7467600" cy="3170099"/>
          </a:xfrm>
          <a:prstGeom prst="rect">
            <a:avLst/>
          </a:prstGeom>
          <a:noFill/>
        </p:spPr>
        <p:txBody>
          <a:bodyPr wrap="square" rtlCol="0">
            <a:spAutoFit/>
          </a:bodyPr>
          <a:lstStyle/>
          <a:p>
            <a:pPr lvl="0"/>
            <a:r>
              <a:rPr lang="en-US" sz="4000" b="1" dirty="0"/>
              <a:t>Answer:</a:t>
            </a:r>
            <a:r>
              <a:rPr lang="en-US" sz="4000" dirty="0"/>
              <a:t> It will go to every nation, and kindred, and tongue, and people, calling them to keep the commandments of God and the faith of Jesus.</a:t>
            </a:r>
            <a:endParaRPr lang="en-US" sz="71400" dirty="0"/>
          </a:p>
        </p:txBody>
      </p:sp>
    </p:spTree>
    <p:extLst>
      <p:ext uri="{BB962C8B-B14F-4D97-AF65-F5344CB8AC3E}">
        <p14:creationId xmlns:p14="http://schemas.microsoft.com/office/powerpoint/2010/main" val="4013203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6E0D8-D99E-8E58-C4AA-EA143859CDA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14A88C7-C11B-4969-E390-14BEE1D4133F}"/>
              </a:ext>
            </a:extLst>
          </p:cNvPr>
          <p:cNvSpPr>
            <a:spLocks noGrp="1"/>
          </p:cNvSpPr>
          <p:nvPr>
            <p:ph type="title"/>
          </p:nvPr>
        </p:nvSpPr>
        <p:spPr>
          <a:xfrm>
            <a:off x="666477" y="533399"/>
            <a:ext cx="10855872" cy="2895601"/>
          </a:xfrm>
        </p:spPr>
        <p:txBody>
          <a:bodyPr>
            <a:noAutofit/>
          </a:bodyPr>
          <a:lstStyle/>
          <a:p>
            <a:pPr lvl="0"/>
            <a:r>
              <a:rPr lang="en-US" sz="5400" dirty="0"/>
              <a:t>20. What is it then that will cause the devil to be so particularly wrathful, and to put forth all his power?</a:t>
            </a:r>
            <a:endParaRPr lang="en-US" sz="333300" dirty="0"/>
          </a:p>
        </p:txBody>
      </p:sp>
      <p:pic>
        <p:nvPicPr>
          <p:cNvPr id="2052" name="Picture 4" descr="213,000+ Question Mark Stock Photos, Pictures &amp; Royalty-Free ...">
            <a:extLst>
              <a:ext uri="{FF2B5EF4-FFF2-40B4-BE49-F238E27FC236}">
                <a16:creationId xmlns:a16="http://schemas.microsoft.com/office/drawing/2014/main" id="{261F94B1-7E7F-59D9-18B9-ADAFE397B5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57DF616-FDEB-3B79-1D30-10884B03EDE0}"/>
              </a:ext>
            </a:extLst>
          </p:cNvPr>
          <p:cNvSpPr txBox="1"/>
          <p:nvPr/>
        </p:nvSpPr>
        <p:spPr>
          <a:xfrm>
            <a:off x="912811" y="3603659"/>
            <a:ext cx="7467600" cy="1323439"/>
          </a:xfrm>
          <a:prstGeom prst="rect">
            <a:avLst/>
          </a:prstGeom>
          <a:noFill/>
        </p:spPr>
        <p:txBody>
          <a:bodyPr wrap="square" rtlCol="0">
            <a:spAutoFit/>
          </a:bodyPr>
          <a:lstStyle/>
          <a:p>
            <a:pPr lvl="0"/>
            <a:r>
              <a:rPr lang="en-US" sz="4000" b="1" dirty="0"/>
              <a:t>Answer:</a:t>
            </a:r>
            <a:r>
              <a:rPr lang="en-US" sz="4000" dirty="0"/>
              <a:t> The Third Angel’s Message</a:t>
            </a:r>
            <a:endParaRPr lang="en-US" sz="71400" dirty="0"/>
          </a:p>
        </p:txBody>
      </p:sp>
    </p:spTree>
    <p:extLst>
      <p:ext uri="{BB962C8B-B14F-4D97-AF65-F5344CB8AC3E}">
        <p14:creationId xmlns:p14="http://schemas.microsoft.com/office/powerpoint/2010/main" val="15931476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141FF-78E9-3D23-6D44-E01EA847AF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E756CB-A686-D0EB-8856-ECCDA00B7385}"/>
              </a:ext>
            </a:extLst>
          </p:cNvPr>
          <p:cNvSpPr>
            <a:spLocks noGrp="1"/>
          </p:cNvSpPr>
          <p:nvPr>
            <p:ph type="title"/>
          </p:nvPr>
        </p:nvSpPr>
        <p:spPr>
          <a:xfrm>
            <a:off x="7770811" y="304800"/>
            <a:ext cx="4114801" cy="762000"/>
          </a:xfrm>
        </p:spPr>
        <p:txBody>
          <a:bodyPr/>
          <a:lstStyle/>
          <a:p>
            <a:r>
              <a:rPr lang="en-US" sz="5400" dirty="0"/>
              <a:t>The Point</a:t>
            </a:r>
          </a:p>
        </p:txBody>
      </p:sp>
      <p:sp>
        <p:nvSpPr>
          <p:cNvPr id="3" name="Content Placeholder 2">
            <a:extLst>
              <a:ext uri="{FF2B5EF4-FFF2-40B4-BE49-F238E27FC236}">
                <a16:creationId xmlns:a16="http://schemas.microsoft.com/office/drawing/2014/main" id="{FF14609D-1013-CA90-BE55-30643DB86820}"/>
              </a:ext>
            </a:extLst>
          </p:cNvPr>
          <p:cNvSpPr>
            <a:spLocks noGrp="1"/>
          </p:cNvSpPr>
          <p:nvPr>
            <p:ph idx="1"/>
          </p:nvPr>
        </p:nvSpPr>
        <p:spPr>
          <a:xfrm>
            <a:off x="303212" y="304800"/>
            <a:ext cx="7036207" cy="6324600"/>
          </a:xfrm>
          <a:gradFill flip="none" rotWithShape="1">
            <a:gsLst>
              <a:gs pos="0">
                <a:schemeClr val="accent4">
                  <a:lumMod val="75000"/>
                </a:schemeClr>
              </a:gs>
              <a:gs pos="4000">
                <a:schemeClr val="accent5">
                  <a:lumMod val="50000"/>
                </a:schemeClr>
              </a:gs>
              <a:gs pos="100000">
                <a:schemeClr val="bg2">
                  <a:lumMod val="50000"/>
                </a:schemeClr>
              </a:gs>
            </a:gsLst>
            <a:path path="circle">
              <a:fillToRect l="100000" b="100000"/>
            </a:path>
            <a:tileRect t="-100000" r="-100000"/>
          </a:gradFill>
        </p:spPr>
        <p:txBody>
          <a:bodyPr>
            <a:noAutofit/>
          </a:bodyPr>
          <a:lstStyle/>
          <a:p>
            <a:pPr marL="0" indent="0">
              <a:buNone/>
            </a:pPr>
            <a:r>
              <a:rPr lang="en-US" sz="4000" b="1" dirty="0"/>
              <a:t>6. Why the Wrath Intensifies</a:t>
            </a:r>
          </a:p>
          <a:p>
            <a:pPr marL="0" indent="0">
              <a:buNone/>
            </a:pPr>
            <a:r>
              <a:rPr lang="en-US" sz="4000" dirty="0"/>
              <a:t>The </a:t>
            </a:r>
            <a:r>
              <a:rPr lang="en-US" sz="4000" b="1" dirty="0"/>
              <a:t>Third Angel’s Message</a:t>
            </a:r>
            <a:r>
              <a:rPr lang="en-US" sz="4000" dirty="0"/>
              <a:t>:</a:t>
            </a:r>
          </a:p>
          <a:p>
            <a:r>
              <a:rPr lang="en-US" sz="4000" dirty="0"/>
              <a:t>Exposes Satan’s deceptions </a:t>
            </a:r>
          </a:p>
          <a:p>
            <a:r>
              <a:rPr lang="en-US" sz="4000" dirty="0"/>
              <a:t>Calls people out of false worship </a:t>
            </a:r>
          </a:p>
          <a:p>
            <a:r>
              <a:rPr lang="en-US" sz="4000" dirty="0"/>
              <a:t>Undermines his authority </a:t>
            </a:r>
          </a:p>
          <a:p>
            <a:r>
              <a:rPr lang="en-US" sz="4000" dirty="0"/>
              <a:t>➡️ This is what provokes his </a:t>
            </a:r>
            <a:r>
              <a:rPr lang="en-US" sz="4000" b="1" dirty="0"/>
              <a:t>final wrath</a:t>
            </a:r>
            <a:endParaRPr lang="en-US" sz="4000" dirty="0"/>
          </a:p>
        </p:txBody>
      </p:sp>
      <p:pic>
        <p:nvPicPr>
          <p:cNvPr id="43010" name="Picture 2" descr="3 Angels' Messages">
            <a:extLst>
              <a:ext uri="{FF2B5EF4-FFF2-40B4-BE49-F238E27FC236}">
                <a16:creationId xmlns:a16="http://schemas.microsoft.com/office/drawing/2014/main" id="{332B8C55-5BB3-5245-E90A-F9F531707B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7639" t="3566" r="11528" b="5419"/>
          <a:stretch>
            <a:fillRect/>
          </a:stretch>
        </p:blipFill>
        <p:spPr bwMode="auto">
          <a:xfrm flipH="1">
            <a:off x="7847011" y="1295400"/>
            <a:ext cx="4114801"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45688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EA01F-2056-0361-11D3-3E9F3390097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65C65DB-8013-D322-F146-84CFB889C0BE}"/>
              </a:ext>
            </a:extLst>
          </p:cNvPr>
          <p:cNvSpPr>
            <a:spLocks noGrp="1"/>
          </p:cNvSpPr>
          <p:nvPr>
            <p:ph type="title"/>
          </p:nvPr>
        </p:nvSpPr>
        <p:spPr>
          <a:xfrm>
            <a:off x="666477" y="533399"/>
            <a:ext cx="10855872" cy="1905001"/>
          </a:xfrm>
        </p:spPr>
        <p:txBody>
          <a:bodyPr>
            <a:noAutofit/>
          </a:bodyPr>
          <a:lstStyle/>
          <a:p>
            <a:pPr lvl="0"/>
            <a:r>
              <a:rPr lang="en-US" sz="6600" dirty="0"/>
              <a:t>21. Which side will get the victory?</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CA6183E7-8FCA-4C1D-0B9B-B5E97F88E6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1" y="3605263"/>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3F1BB55-B35F-18EB-706C-CD58BF9CCB96}"/>
              </a:ext>
            </a:extLst>
          </p:cNvPr>
          <p:cNvSpPr txBox="1"/>
          <p:nvPr/>
        </p:nvSpPr>
        <p:spPr>
          <a:xfrm>
            <a:off x="912811" y="3603659"/>
            <a:ext cx="7467600" cy="1107996"/>
          </a:xfrm>
          <a:prstGeom prst="rect">
            <a:avLst/>
          </a:prstGeom>
          <a:noFill/>
        </p:spPr>
        <p:txBody>
          <a:bodyPr wrap="square" rtlCol="0">
            <a:spAutoFit/>
          </a:bodyPr>
          <a:lstStyle/>
          <a:p>
            <a:pPr lvl="0"/>
            <a:r>
              <a:rPr lang="en-US" sz="6600" i="1" dirty="0"/>
              <a:t>Revelation 15:2</a:t>
            </a:r>
            <a:endParaRPr lang="en-US" sz="368400" dirty="0"/>
          </a:p>
        </p:txBody>
      </p:sp>
    </p:spTree>
    <p:extLst>
      <p:ext uri="{BB962C8B-B14F-4D97-AF65-F5344CB8AC3E}">
        <p14:creationId xmlns:p14="http://schemas.microsoft.com/office/powerpoint/2010/main" val="12425510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9E2B1-734A-5910-7CCA-85D7E5496F0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BDE3009-7283-5977-BCB0-8435EF2A9EAF}"/>
              </a:ext>
            </a:extLst>
          </p:cNvPr>
          <p:cNvSpPr>
            <a:spLocks noGrp="1"/>
          </p:cNvSpPr>
          <p:nvPr>
            <p:ph type="body" sz="half" idx="2"/>
          </p:nvPr>
        </p:nvSpPr>
        <p:spPr>
          <a:xfrm>
            <a:off x="7759699" y="1651000"/>
            <a:ext cx="4114800" cy="4800600"/>
          </a:xfrm>
        </p:spPr>
        <p:txBody>
          <a:bodyPr>
            <a:noAutofit/>
          </a:bodyPr>
          <a:lstStyle/>
          <a:p>
            <a:r>
              <a:rPr lang="en-US" sz="2800" b="1" baseline="30000" dirty="0"/>
              <a:t>2 </a:t>
            </a:r>
            <a:r>
              <a:rPr lang="en-US" sz="2800" dirty="0"/>
              <a:t>And I saw as it were a sea of glass mingled with fire: and them that had gotten the victory over the beast, and over his image, and over his mark, and over the number of his name, stand on the sea of glass, having the harps of God.</a:t>
            </a:r>
            <a:br>
              <a:rPr lang="en-US" sz="4800" dirty="0"/>
            </a:br>
            <a:endParaRPr lang="en-US" sz="333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E39980C9-DA83-19DE-CAC4-7F5655096B14}"/>
              </a:ext>
            </a:extLst>
          </p:cNvPr>
          <p:cNvSpPr>
            <a:spLocks noGrp="1"/>
          </p:cNvSpPr>
          <p:nvPr>
            <p:ph type="title"/>
          </p:nvPr>
        </p:nvSpPr>
        <p:spPr>
          <a:xfrm>
            <a:off x="7770812" y="228600"/>
            <a:ext cx="4114800" cy="1422400"/>
          </a:xfrm>
        </p:spPr>
        <p:txBody>
          <a:bodyPr/>
          <a:lstStyle/>
          <a:p>
            <a:r>
              <a:rPr lang="en-US" sz="4800" dirty="0"/>
              <a:t>Revelation</a:t>
            </a:r>
            <a:br>
              <a:rPr lang="en-US" sz="4800" dirty="0"/>
            </a:br>
            <a:r>
              <a:rPr lang="en-US" sz="4800" dirty="0"/>
              <a:t>15:2</a:t>
            </a:r>
          </a:p>
        </p:txBody>
      </p:sp>
      <p:pic>
        <p:nvPicPr>
          <p:cNvPr id="29698" name="Picture 2" descr="&quot;And I saw as it were a sea of glass mingled with fire: and them that had gotten the victory over the beast, and over his image, and over his mark, and over the number of his name, stand on the sea of glass, having the harps of God.&quot; - Revelation 15:2">
            <a:extLst>
              <a:ext uri="{FF2B5EF4-FFF2-40B4-BE49-F238E27FC236}">
                <a16:creationId xmlns:a16="http://schemas.microsoft.com/office/drawing/2014/main" id="{ADFAC3C5-EE71-A2D0-60D6-B1930A4FE70A}"/>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1748"/>
          <a:stretch>
            <a:fillRect/>
          </a:stretch>
        </p:blipFill>
        <p:spPr bwMode="auto">
          <a:xfrm>
            <a:off x="227012" y="256309"/>
            <a:ext cx="7135091" cy="6296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14362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74076-D40E-CF7A-E7B2-319FE34DC6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AD5010-471E-B710-3B40-B7922D317441}"/>
              </a:ext>
            </a:extLst>
          </p:cNvPr>
          <p:cNvSpPr>
            <a:spLocks noGrp="1"/>
          </p:cNvSpPr>
          <p:nvPr>
            <p:ph type="title"/>
          </p:nvPr>
        </p:nvSpPr>
        <p:spPr>
          <a:xfrm>
            <a:off x="7770811" y="304800"/>
            <a:ext cx="4114801" cy="762000"/>
          </a:xfrm>
        </p:spPr>
        <p:txBody>
          <a:bodyPr/>
          <a:lstStyle/>
          <a:p>
            <a:r>
              <a:rPr lang="en-US" sz="5400" dirty="0"/>
              <a:t>The Point</a:t>
            </a:r>
          </a:p>
        </p:txBody>
      </p:sp>
      <p:sp>
        <p:nvSpPr>
          <p:cNvPr id="3" name="Content Placeholder 2">
            <a:extLst>
              <a:ext uri="{FF2B5EF4-FFF2-40B4-BE49-F238E27FC236}">
                <a16:creationId xmlns:a16="http://schemas.microsoft.com/office/drawing/2014/main" id="{3A9082B7-5818-4D5B-AA84-4883998D4975}"/>
              </a:ext>
            </a:extLst>
          </p:cNvPr>
          <p:cNvSpPr>
            <a:spLocks noGrp="1"/>
          </p:cNvSpPr>
          <p:nvPr>
            <p:ph idx="1"/>
          </p:nvPr>
        </p:nvSpPr>
        <p:spPr>
          <a:xfrm>
            <a:off x="303212" y="304800"/>
            <a:ext cx="7036207" cy="6324600"/>
          </a:xfrm>
          <a:gradFill flip="none" rotWithShape="1">
            <a:gsLst>
              <a:gs pos="0">
                <a:schemeClr val="accent4">
                  <a:lumMod val="75000"/>
                </a:schemeClr>
              </a:gs>
              <a:gs pos="4000">
                <a:schemeClr val="accent5">
                  <a:lumMod val="50000"/>
                </a:schemeClr>
              </a:gs>
              <a:gs pos="100000">
                <a:schemeClr val="bg2">
                  <a:lumMod val="50000"/>
                </a:schemeClr>
              </a:gs>
            </a:gsLst>
            <a:path path="circle">
              <a:fillToRect l="100000" b="100000"/>
            </a:path>
            <a:tileRect t="-100000" r="-100000"/>
          </a:gradFill>
        </p:spPr>
        <p:txBody>
          <a:bodyPr>
            <a:noAutofit/>
          </a:bodyPr>
          <a:lstStyle/>
          <a:p>
            <a:pPr marL="0" indent="0">
              <a:buNone/>
            </a:pPr>
            <a:r>
              <a:rPr lang="en-US" sz="4000" b="1" dirty="0"/>
              <a:t>7. But God’s People Win</a:t>
            </a:r>
          </a:p>
          <a:p>
            <a:r>
              <a:rPr lang="en-US" sz="4000" dirty="0"/>
              <a:t>Despite the conflict:</a:t>
            </a:r>
          </a:p>
          <a:p>
            <a:r>
              <a:rPr lang="en-US" sz="4000" dirty="0"/>
              <a:t>📖 </a:t>
            </a:r>
            <a:r>
              <a:rPr lang="en-US" sz="4000" i="1" dirty="0"/>
              <a:t>Revelation 15:2</a:t>
            </a:r>
          </a:p>
          <a:p>
            <a:pPr marL="0" indent="0">
              <a:buNone/>
            </a:pPr>
            <a:br>
              <a:rPr lang="en-US" sz="4000" dirty="0"/>
            </a:br>
            <a:r>
              <a:rPr lang="en-US" sz="4000" dirty="0"/>
              <a:t>➡️ God’s people gain victory over:</a:t>
            </a:r>
          </a:p>
          <a:p>
            <a:r>
              <a:rPr lang="en-US" sz="4000" dirty="0"/>
              <a:t>The beast </a:t>
            </a:r>
          </a:p>
          <a:p>
            <a:r>
              <a:rPr lang="en-US" sz="4000" dirty="0"/>
              <a:t>His image </a:t>
            </a:r>
          </a:p>
          <a:p>
            <a:r>
              <a:rPr lang="en-US" sz="4000" dirty="0"/>
              <a:t>His mark</a:t>
            </a:r>
          </a:p>
        </p:txBody>
      </p:sp>
      <p:pic>
        <p:nvPicPr>
          <p:cNvPr id="44034" name="Picture 2" descr="Victory in Jesus · H.B. Charles Jr.">
            <a:extLst>
              <a:ext uri="{FF2B5EF4-FFF2-40B4-BE49-F238E27FC236}">
                <a16:creationId xmlns:a16="http://schemas.microsoft.com/office/drawing/2014/main" id="{338D8E3B-C533-AECE-AF59-E96226F0059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211" r="14084"/>
          <a:stretch>
            <a:fillRect/>
          </a:stretch>
        </p:blipFill>
        <p:spPr bwMode="auto">
          <a:xfrm>
            <a:off x="7847012" y="1219200"/>
            <a:ext cx="4114801" cy="541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16040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7200" dirty="0"/>
              <a:t>… and Happy Sabbath!!</a:t>
            </a:r>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0" y="-838200"/>
            <a:ext cx="12188825" cy="9141618"/>
          </a:xfrm>
          <a:prstGeom prst="rect">
            <a:avLst/>
          </a:prstGeom>
        </p:spPr>
      </p:pic>
    </p:spTree>
    <p:extLst>
      <p:ext uri="{BB962C8B-B14F-4D97-AF65-F5344CB8AC3E}">
        <p14:creationId xmlns:p14="http://schemas.microsoft.com/office/powerpoint/2010/main" val="17300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82AC1-74A7-913B-3EF8-D2B5306C87C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8B5C902-0D94-953C-E082-379CBE6EB83F}"/>
              </a:ext>
            </a:extLst>
          </p:cNvPr>
          <p:cNvSpPr>
            <a:spLocks noGrp="1"/>
          </p:cNvSpPr>
          <p:nvPr>
            <p:ph type="body" sz="half" idx="2"/>
          </p:nvPr>
        </p:nvSpPr>
        <p:spPr>
          <a:xfrm>
            <a:off x="7759699" y="1828800"/>
            <a:ext cx="4114800" cy="4495801"/>
          </a:xfrm>
        </p:spPr>
        <p:txBody>
          <a:bodyPr>
            <a:noAutofit/>
          </a:bodyPr>
          <a:lstStyle/>
          <a:p>
            <a:r>
              <a:rPr lang="en-US" sz="3400" b="1" baseline="30000" dirty="0"/>
              <a:t>24 </a:t>
            </a:r>
            <a:r>
              <a:rPr lang="en-US" sz="3400" dirty="0"/>
              <a:t>For there shall arise false Christs, and false prophets, and shall shew great signs and wonders; insomuch that, if it were possible, they shall deceive the very elect.</a:t>
            </a:r>
            <a:br>
              <a:rPr lang="en-US" sz="4400" dirty="0"/>
            </a:br>
            <a:endParaRPr lang="en-US" sz="23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3B67FEC-6C56-509A-4EC9-2FAEC08DDC4B}"/>
              </a:ext>
            </a:extLst>
          </p:cNvPr>
          <p:cNvSpPr>
            <a:spLocks noGrp="1"/>
          </p:cNvSpPr>
          <p:nvPr>
            <p:ph type="title"/>
          </p:nvPr>
        </p:nvSpPr>
        <p:spPr>
          <a:xfrm>
            <a:off x="7770812" y="228600"/>
            <a:ext cx="4114800" cy="1422400"/>
          </a:xfrm>
        </p:spPr>
        <p:txBody>
          <a:bodyPr/>
          <a:lstStyle/>
          <a:p>
            <a:r>
              <a:rPr lang="en-US" sz="4800"/>
              <a:t>Matthew </a:t>
            </a:r>
            <a:br>
              <a:rPr lang="en-US" sz="4800"/>
            </a:br>
            <a:r>
              <a:rPr lang="en-US" sz="4800"/>
              <a:t>24:24</a:t>
            </a:r>
            <a:endParaRPr lang="en-US" sz="11500" dirty="0"/>
          </a:p>
        </p:txBody>
      </p:sp>
      <p:pic>
        <p:nvPicPr>
          <p:cNvPr id="3074" name="Picture 2" descr="Deception Illustrations, Royalty-Free Vector Graphics &amp; Clip Art - iStock">
            <a:extLst>
              <a:ext uri="{FF2B5EF4-FFF2-40B4-BE49-F238E27FC236}">
                <a16:creationId xmlns:a16="http://schemas.microsoft.com/office/drawing/2014/main" id="{DA2172B2-DBD0-1768-7A06-746A86D58B9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290" r="13615"/>
          <a:stretch>
            <a:fillRect/>
          </a:stretch>
        </p:blipFill>
        <p:spPr bwMode="auto">
          <a:xfrm>
            <a:off x="303213" y="228600"/>
            <a:ext cx="7086599"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6811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4BFCD-1517-E25F-5DF1-0407690A83D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8334103-1430-5D76-5957-A0053ECF1D03}"/>
              </a:ext>
            </a:extLst>
          </p:cNvPr>
          <p:cNvSpPr>
            <a:spLocks noGrp="1"/>
          </p:cNvSpPr>
          <p:nvPr>
            <p:ph type="title"/>
          </p:nvPr>
        </p:nvSpPr>
        <p:spPr>
          <a:xfrm>
            <a:off x="884487" y="381000"/>
            <a:ext cx="10360501" cy="3048000"/>
          </a:xfrm>
        </p:spPr>
        <p:txBody>
          <a:bodyPr>
            <a:noAutofit/>
          </a:bodyPr>
          <a:lstStyle/>
          <a:p>
            <a:pPr lvl="0"/>
            <a:r>
              <a:rPr lang="en-US" sz="6600" dirty="0"/>
              <a:t>3. Why is it they deceive them that perish?</a:t>
            </a:r>
            <a:endParaRPr lang="en-US" sz="71400" dirty="0"/>
          </a:p>
        </p:txBody>
      </p:sp>
      <p:pic>
        <p:nvPicPr>
          <p:cNvPr id="2052" name="Picture 4" descr="213,000+ Question Mark Stock Photos, Pictures &amp; Royalty-Free ...">
            <a:extLst>
              <a:ext uri="{FF2B5EF4-FFF2-40B4-BE49-F238E27FC236}">
                <a16:creationId xmlns:a16="http://schemas.microsoft.com/office/drawing/2014/main" id="{F748988E-EDE9-71D1-2755-E712AD9D89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0412" y="3297461"/>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DD148A3-C8D9-505B-A28C-0D33C3D983B4}"/>
              </a:ext>
            </a:extLst>
          </p:cNvPr>
          <p:cNvSpPr txBox="1"/>
          <p:nvPr/>
        </p:nvSpPr>
        <p:spPr>
          <a:xfrm>
            <a:off x="897647" y="3429000"/>
            <a:ext cx="6781125" cy="1754326"/>
          </a:xfrm>
          <a:prstGeom prst="rect">
            <a:avLst/>
          </a:prstGeom>
          <a:noFill/>
        </p:spPr>
        <p:txBody>
          <a:bodyPr wrap="square" rtlCol="0">
            <a:spAutoFit/>
          </a:bodyPr>
          <a:lstStyle/>
          <a:p>
            <a:pPr lvl="0"/>
            <a:r>
              <a:rPr lang="en-US" sz="5400" i="1" dirty="0"/>
              <a:t>2 Thessalonians 2:10, last part</a:t>
            </a:r>
            <a:endParaRPr lang="en-US" sz="5400" dirty="0"/>
          </a:p>
        </p:txBody>
      </p:sp>
    </p:spTree>
    <p:extLst>
      <p:ext uri="{BB962C8B-B14F-4D97-AF65-F5344CB8AC3E}">
        <p14:creationId xmlns:p14="http://schemas.microsoft.com/office/powerpoint/2010/main" val="27291315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Red Radial 16x9">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15556</TotalTime>
  <Words>2637</Words>
  <Application>Microsoft Office PowerPoint</Application>
  <PresentationFormat>Custom</PresentationFormat>
  <Paragraphs>188</Paragraphs>
  <Slides>78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78</vt:i4>
      </vt:variant>
    </vt:vector>
  </HeadingPairs>
  <TitlesOfParts>
    <vt:vector size="83" baseType="lpstr">
      <vt:lpstr>Arial</vt:lpstr>
      <vt:lpstr>Cambria</vt:lpstr>
      <vt:lpstr>Impact</vt:lpstr>
      <vt:lpstr>Imprint MT Shadow</vt:lpstr>
      <vt:lpstr>Red Radial 16x9</vt:lpstr>
      <vt:lpstr>PowerPoint Presentation</vt:lpstr>
      <vt:lpstr>PowerPoint Presentation</vt:lpstr>
      <vt:lpstr>The Third Angel’s Message Lesson 14:  THE Wrath of the Dragon</vt:lpstr>
      <vt:lpstr>1.  Just after what notable working will the Saviour come?</vt:lpstr>
      <vt:lpstr>2 Thessalonians  2:9-10</vt:lpstr>
      <vt:lpstr>2 Thessalonians  2:9-10</vt:lpstr>
      <vt:lpstr>2. How great will be these signs and wonders?</vt:lpstr>
      <vt:lpstr>Matthew  24:24</vt:lpstr>
      <vt:lpstr>3. Why is it they deceive them that perish?</vt:lpstr>
      <vt:lpstr>2 Thessalonians  2:9-10</vt:lpstr>
      <vt:lpstr>4. What special manifestation of the truth have we found that there will be just before the coming of the Lord?</vt:lpstr>
      <vt:lpstr>Revelation  14:9-14</vt:lpstr>
      <vt:lpstr>Revelation  14:9-14</vt:lpstr>
      <vt:lpstr>Revelation  14:9-14</vt:lpstr>
      <vt:lpstr>Revelation  14:9-14</vt:lpstr>
      <vt:lpstr>Revelation  14:9-14</vt:lpstr>
      <vt:lpstr>Revelation  14:9-14</vt:lpstr>
      <vt:lpstr>5. Are the commandments of God and the faith of Jesus the truth?</vt:lpstr>
      <vt:lpstr>Psalm   119:151</vt:lpstr>
      <vt:lpstr>John   14:6</vt:lpstr>
      <vt:lpstr>6. Are the commandments of God and the faith of Jesus righteousness?</vt:lpstr>
      <vt:lpstr>Psalm   119:172</vt:lpstr>
      <vt:lpstr>Galatians 5:5-6</vt:lpstr>
      <vt:lpstr>Galatians 5:5-6</vt:lpstr>
      <vt:lpstr>7. What is the object of Satan’s deceiving, lying miracles and wonders?</vt:lpstr>
      <vt:lpstr>Revelation 13:14</vt:lpstr>
      <vt:lpstr>The Point</vt:lpstr>
      <vt:lpstr>8. What is the object of the Third Angel’s Message?</vt:lpstr>
      <vt:lpstr>9. Then with what will be Satan’s last conflict before the coming of the Lord?</vt:lpstr>
      <vt:lpstr>The Point</vt:lpstr>
      <vt:lpstr>10. What does this message lead men to do?</vt:lpstr>
      <vt:lpstr>Revelation  14:9-14</vt:lpstr>
      <vt:lpstr>The Point</vt:lpstr>
      <vt:lpstr>11. In what manner does the second beast of Revelation 13 speak?</vt:lpstr>
      <vt:lpstr>Revelation  13:11</vt:lpstr>
      <vt:lpstr>12. What power, and seat, and authority, has the first beast?</vt:lpstr>
      <vt:lpstr>Revelation  13:2</vt:lpstr>
      <vt:lpstr>13. What is the great dragon above all?</vt:lpstr>
      <vt:lpstr>Revelation  12:9</vt:lpstr>
      <vt:lpstr>14. What then is the source of the dragon spirit?</vt:lpstr>
      <vt:lpstr>15. Through what power did he manifest his wrath when the Saviour was on the earth?</vt:lpstr>
      <vt:lpstr>Revelation  12:4-5</vt:lpstr>
      <vt:lpstr>Revelation  12:4-5</vt:lpstr>
      <vt:lpstr>Matthew 2:1-2, 8, 16</vt:lpstr>
      <vt:lpstr>Matthew 2:1-2, 8, 16</vt:lpstr>
      <vt:lpstr>Matthew 2:1-2, 8, 16</vt:lpstr>
      <vt:lpstr>Matthew 2:1-2, 8, 16</vt:lpstr>
      <vt:lpstr>John 18:31</vt:lpstr>
      <vt:lpstr>John 19:12, 15, 16</vt:lpstr>
      <vt:lpstr>John 19:12, 15, 16</vt:lpstr>
      <vt:lpstr>John 19:12, 15, 16</vt:lpstr>
      <vt:lpstr>16. Through what power did he manifest his wrath in the Dark Ages?</vt:lpstr>
      <vt:lpstr>Revelation  13:2, 5-7</vt:lpstr>
      <vt:lpstr>Revelation  13:2, 5-7</vt:lpstr>
      <vt:lpstr>Revelation  13:2, 5-7</vt:lpstr>
      <vt:lpstr>Revelation  13:2, 5-7</vt:lpstr>
      <vt:lpstr>Revelation  12:14-16</vt:lpstr>
      <vt:lpstr>Revelation  12:14-16</vt:lpstr>
      <vt:lpstr>Revelation  12:14-16</vt:lpstr>
      <vt:lpstr>Daniel 11:33-34</vt:lpstr>
      <vt:lpstr>Daniel 11:33-34</vt:lpstr>
      <vt:lpstr>Matthew 24:21-22</vt:lpstr>
      <vt:lpstr>Matthew 24:21-22</vt:lpstr>
      <vt:lpstr>17. Through what power will his wrath be poured out against the last of the church?</vt:lpstr>
      <vt:lpstr>Revelation 13:12, 14</vt:lpstr>
      <vt:lpstr>Revelation 13:12, 14</vt:lpstr>
      <vt:lpstr>The Point</vt:lpstr>
      <vt:lpstr>18. What will specially excite his wrath against the poor remnant in this last effort?</vt:lpstr>
      <vt:lpstr>Revelation 12:17</vt:lpstr>
      <vt:lpstr>The Point</vt:lpstr>
      <vt:lpstr>19. What will the Third Angel’s Message do just at this time?</vt:lpstr>
      <vt:lpstr>20. What is it then that will cause the devil to be so particularly wrathful, and to put forth all his power?</vt:lpstr>
      <vt:lpstr>The Point</vt:lpstr>
      <vt:lpstr>21. Which side will get the victory?</vt:lpstr>
      <vt:lpstr>Revelation 15:2</vt:lpstr>
      <vt:lpstr>The Point</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James Carmichael</cp:lastModifiedBy>
  <cp:revision>86</cp:revision>
  <cp:lastPrinted>2026-03-21T05:35:44Z</cp:lastPrinted>
  <dcterms:created xsi:type="dcterms:W3CDTF">2023-04-28T23:24:12Z</dcterms:created>
  <dcterms:modified xsi:type="dcterms:W3CDTF">2026-04-04T06:33:07Z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