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handoutMasterIdLst>
    <p:handoutMasterId r:id="rId70"/>
  </p:handoutMasterIdLst>
  <p:sldIdLst>
    <p:sldId id="469" r:id="rId2"/>
    <p:sldId id="470" r:id="rId3"/>
    <p:sldId id="279" r:id="rId4"/>
    <p:sldId id="1114" r:id="rId5"/>
    <p:sldId id="799" r:id="rId6"/>
    <p:sldId id="981" r:id="rId7"/>
    <p:sldId id="1149" r:id="rId8"/>
    <p:sldId id="1150" r:id="rId9"/>
    <p:sldId id="1143" r:id="rId10"/>
    <p:sldId id="1115" r:id="rId11"/>
    <p:sldId id="1116" r:id="rId12"/>
    <p:sldId id="1117" r:id="rId13"/>
    <p:sldId id="1118" r:id="rId14"/>
    <p:sldId id="1119" r:id="rId15"/>
    <p:sldId id="1120" r:id="rId16"/>
    <p:sldId id="1121" r:id="rId17"/>
    <p:sldId id="1122" r:id="rId18"/>
    <p:sldId id="1123" r:id="rId19"/>
    <p:sldId id="1124" r:id="rId20"/>
    <p:sldId id="1125" r:id="rId21"/>
    <p:sldId id="1126" r:id="rId22"/>
    <p:sldId id="1128" r:id="rId23"/>
    <p:sldId id="1127" r:id="rId24"/>
    <p:sldId id="1154" r:id="rId25"/>
    <p:sldId id="1153" r:id="rId26"/>
    <p:sldId id="1129" r:id="rId27"/>
    <p:sldId id="1130" r:id="rId28"/>
    <p:sldId id="1131" r:id="rId29"/>
    <p:sldId id="1132" r:id="rId30"/>
    <p:sldId id="1133" r:id="rId31"/>
    <p:sldId id="1134" r:id="rId32"/>
    <p:sldId id="1135" r:id="rId33"/>
    <p:sldId id="1136" r:id="rId34"/>
    <p:sldId id="1137" r:id="rId35"/>
    <p:sldId id="1138" r:id="rId36"/>
    <p:sldId id="1156" r:id="rId37"/>
    <p:sldId id="1160" r:id="rId38"/>
    <p:sldId id="1161" r:id="rId39"/>
    <p:sldId id="1163" r:id="rId40"/>
    <p:sldId id="1155" r:id="rId41"/>
    <p:sldId id="1140" r:id="rId42"/>
    <p:sldId id="1164" r:id="rId43"/>
    <p:sldId id="1139" r:id="rId44"/>
    <p:sldId id="1141" r:id="rId45"/>
    <p:sldId id="1142" r:id="rId46"/>
    <p:sldId id="1165" r:id="rId47"/>
    <p:sldId id="1144" r:id="rId48"/>
    <p:sldId id="1145" r:id="rId49"/>
    <p:sldId id="1166" r:id="rId50"/>
    <p:sldId id="1146" r:id="rId51"/>
    <p:sldId id="1147" r:id="rId52"/>
    <p:sldId id="1151" r:id="rId53"/>
    <p:sldId id="1152" r:id="rId54"/>
    <p:sldId id="1148" r:id="rId55"/>
    <p:sldId id="367" r:id="rId56"/>
    <p:sldId id="471" r:id="rId57"/>
    <p:sldId id="1167" r:id="rId58"/>
    <p:sldId id="1168" r:id="rId59"/>
    <p:sldId id="1169" r:id="rId60"/>
    <p:sldId id="1170" r:id="rId61"/>
    <p:sldId id="1171" r:id="rId62"/>
    <p:sldId id="1172" r:id="rId63"/>
    <p:sldId id="1175" r:id="rId64"/>
    <p:sldId id="1173" r:id="rId65"/>
    <p:sldId id="1174" r:id="rId66"/>
    <p:sldId id="1177" r:id="rId67"/>
    <p:sldId id="1178" r:id="rId68"/>
  </p:sldIdLst>
  <p:sldSz cx="12188825" cy="6858000"/>
  <p:notesSz cx="6953250" cy="923925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10" userDrawn="1">
          <p15:clr>
            <a:srgbClr val="A4A3A4"/>
          </p15:clr>
        </p15:guide>
        <p15:guide id="2" pos="219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3C9"/>
    <a:srgbClr val="1B406F"/>
    <a:srgbClr val="1C4475"/>
    <a:srgbClr val="FFFF9D"/>
    <a:srgbClr val="C85A28"/>
    <a:srgbClr val="F6ECDE"/>
    <a:srgbClr val="D7C3AB"/>
    <a:srgbClr val="FFCC66"/>
    <a:srgbClr val="E8CDA7"/>
    <a:srgbClr val="BB7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909" autoAdjust="0"/>
    <p:restoredTop sz="94280" autoAdjust="0"/>
  </p:normalViewPr>
  <p:slideViewPr>
    <p:cSldViewPr>
      <p:cViewPr varScale="1">
        <p:scale>
          <a:sx n="73" d="100"/>
          <a:sy n="73" d="100"/>
        </p:scale>
        <p:origin x="76" y="148"/>
      </p:cViewPr>
      <p:guideLst>
        <p:guide orient="horz" pos="2160"/>
        <p:guide pos="3839"/>
      </p:guideLst>
    </p:cSldViewPr>
  </p:slideViewPr>
  <p:notesTextViewPr>
    <p:cViewPr>
      <p:scale>
        <a:sx n="1" d="1"/>
        <a:sy n="1" d="1"/>
      </p:scale>
      <p:origin x="0" y="0"/>
    </p:cViewPr>
  </p:notesTextViewPr>
  <p:sorterViewPr>
    <p:cViewPr>
      <p:scale>
        <a:sx n="100" d="100"/>
        <a:sy n="100" d="100"/>
      </p:scale>
      <p:origin x="0" y="-3849"/>
    </p:cViewPr>
  </p:sorterViewPr>
  <p:notesViewPr>
    <p:cSldViewPr showGuides="1">
      <p:cViewPr varScale="1">
        <p:scale>
          <a:sx n="63" d="100"/>
          <a:sy n="63" d="100"/>
        </p:scale>
        <p:origin x="2838" y="108"/>
      </p:cViewPr>
      <p:guideLst>
        <p:guide orient="horz" pos="2910"/>
        <p:guide pos="219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sz="quarter" idx="1"/>
          </p:nvPr>
        </p:nvSpPr>
        <p:spPr>
          <a:xfrm>
            <a:off x="3938566" y="0"/>
            <a:ext cx="3013075" cy="461963"/>
          </a:xfrm>
          <a:prstGeom prst="rect">
            <a:avLst/>
          </a:prstGeom>
        </p:spPr>
        <p:txBody>
          <a:bodyPr vert="horz" lIns="92515" tIns="46258" rIns="92515" bIns="46258" rtlCol="0"/>
          <a:lstStyle>
            <a:lvl1pPr algn="r">
              <a:defRPr sz="1200"/>
            </a:lvl1pPr>
          </a:lstStyle>
          <a:p>
            <a:fld id="{4954C6E1-AF92-4FB7-A013-0B520EBC30AE}" type="datetimeFigureOut">
              <a:rPr lang="en-US"/>
              <a:t>4/10/2026</a:t>
            </a:fld>
            <a:endParaRPr/>
          </a:p>
        </p:txBody>
      </p:sp>
      <p:sp>
        <p:nvSpPr>
          <p:cNvPr id="4" name="Footer Placeholder 3"/>
          <p:cNvSpPr>
            <a:spLocks noGrp="1"/>
          </p:cNvSpPr>
          <p:nvPr>
            <p:ph type="ftr" sz="quarter" idx="2"/>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5" name="Slide Number Placeholder 4"/>
          <p:cNvSpPr>
            <a:spLocks noGrp="1"/>
          </p:cNvSpPr>
          <p:nvPr>
            <p:ph type="sldNum" sz="quarter" idx="3"/>
          </p:nvPr>
        </p:nvSpPr>
        <p:spPr>
          <a:xfrm>
            <a:off x="3938566" y="8775684"/>
            <a:ext cx="3013075" cy="461963"/>
          </a:xfrm>
          <a:prstGeom prst="rect">
            <a:avLst/>
          </a:prstGeom>
        </p:spPr>
        <p:txBody>
          <a:bodyPr vert="horz" lIns="92515" tIns="46258" rIns="92515" bIns="46258"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idx="1"/>
          </p:nvPr>
        </p:nvSpPr>
        <p:spPr>
          <a:xfrm>
            <a:off x="3938566" y="0"/>
            <a:ext cx="3013075" cy="461963"/>
          </a:xfrm>
          <a:prstGeom prst="rect">
            <a:avLst/>
          </a:prstGeom>
        </p:spPr>
        <p:txBody>
          <a:bodyPr vert="horz" lIns="92515" tIns="46258" rIns="92515" bIns="46258" rtlCol="0"/>
          <a:lstStyle>
            <a:lvl1pPr algn="r">
              <a:defRPr sz="1200"/>
            </a:lvl1pPr>
          </a:lstStyle>
          <a:p>
            <a:fld id="{95C10850-0874-4A61-99B4-D613C5E8D9EA}" type="datetimeFigureOut">
              <a:rPr lang="en-US"/>
              <a:t>4/10/2026</a:t>
            </a:fld>
            <a:endParaRPr/>
          </a:p>
        </p:txBody>
      </p:sp>
      <p:sp>
        <p:nvSpPr>
          <p:cNvPr id="4" name="Slide Image Placeholder 3"/>
          <p:cNvSpPr>
            <a:spLocks noGrp="1" noRot="1" noChangeAspect="1"/>
          </p:cNvSpPr>
          <p:nvPr>
            <p:ph type="sldImg" idx="2"/>
          </p:nvPr>
        </p:nvSpPr>
        <p:spPr>
          <a:xfrm>
            <a:off x="398463" y="692150"/>
            <a:ext cx="6156325" cy="3465513"/>
          </a:xfrm>
          <a:prstGeom prst="rect">
            <a:avLst/>
          </a:prstGeom>
          <a:noFill/>
          <a:ln w="12700">
            <a:solidFill>
              <a:prstClr val="black"/>
            </a:solidFill>
          </a:ln>
        </p:spPr>
        <p:txBody>
          <a:bodyPr vert="horz" lIns="92515" tIns="46258" rIns="92515" bIns="46258" rtlCol="0" anchor="ctr"/>
          <a:lstStyle/>
          <a:p>
            <a:endParaRPr/>
          </a:p>
        </p:txBody>
      </p:sp>
      <p:sp>
        <p:nvSpPr>
          <p:cNvPr id="5" name="Notes Placeholder 4"/>
          <p:cNvSpPr>
            <a:spLocks noGrp="1"/>
          </p:cNvSpPr>
          <p:nvPr>
            <p:ph type="body" sz="quarter" idx="3"/>
          </p:nvPr>
        </p:nvSpPr>
        <p:spPr>
          <a:xfrm>
            <a:off x="695325" y="4388644"/>
            <a:ext cx="5562600" cy="4157663"/>
          </a:xfrm>
          <a:prstGeom prst="rect">
            <a:avLst/>
          </a:prstGeom>
        </p:spPr>
        <p:txBody>
          <a:bodyPr vert="horz" lIns="92515" tIns="46258" rIns="92515"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7" name="Slide Number Placeholder 6"/>
          <p:cNvSpPr>
            <a:spLocks noGrp="1"/>
          </p:cNvSpPr>
          <p:nvPr>
            <p:ph type="sldNum" sz="quarter" idx="5"/>
          </p:nvPr>
        </p:nvSpPr>
        <p:spPr>
          <a:xfrm>
            <a:off x="3938566" y="8775684"/>
            <a:ext cx="3013075" cy="461963"/>
          </a:xfrm>
          <a:prstGeom prst="rect">
            <a:avLst/>
          </a:prstGeom>
        </p:spPr>
        <p:txBody>
          <a:bodyPr vert="horz" lIns="92515" tIns="46258" rIns="92515" bIns="46258"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4/10/2026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4/10/2026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4/10/2026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4/10/2026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4/10/2026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4/10/2026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4/10/2026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4/10/2026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42123C-B3C0-1538-AAB1-D0889BD39C8C}"/>
              </a:ext>
            </a:extLst>
          </p:cNvPr>
          <p:cNvSpPr/>
          <p:nvPr/>
        </p:nvSpPr>
        <p:spPr>
          <a:xfrm>
            <a:off x="-1" y="8744"/>
            <a:ext cx="12188825" cy="6858000"/>
          </a:xfrm>
          <a:prstGeom prst="rect">
            <a:avLst/>
          </a:prstGeom>
          <a:solidFill>
            <a:srgbClr val="630D0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D46A6-D9F9-8176-7C4F-32F1ADE6602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1EE20E8-F8A4-E73A-C5B5-9EEBE2806E9A}"/>
              </a:ext>
            </a:extLst>
          </p:cNvPr>
          <p:cNvSpPr>
            <a:spLocks noGrp="1"/>
          </p:cNvSpPr>
          <p:nvPr>
            <p:ph type="title"/>
          </p:nvPr>
        </p:nvSpPr>
        <p:spPr>
          <a:xfrm>
            <a:off x="884487" y="381000"/>
            <a:ext cx="10360501" cy="3276600"/>
          </a:xfrm>
        </p:spPr>
        <p:txBody>
          <a:bodyPr>
            <a:noAutofit/>
          </a:bodyPr>
          <a:lstStyle/>
          <a:p>
            <a:pPr lvl="0"/>
            <a:r>
              <a:rPr lang="en-US" sz="6000" dirty="0"/>
              <a:t>2.  What is the object of their seeking unto them that have familiar spirits?</a:t>
            </a:r>
            <a:endParaRPr lang="en-US" sz="11500" dirty="0"/>
          </a:p>
        </p:txBody>
      </p:sp>
      <p:pic>
        <p:nvPicPr>
          <p:cNvPr id="2052" name="Picture 4" descr="213,000+ Question Mark Stock Photos, Pictures &amp; Royalty-Free ...">
            <a:extLst>
              <a:ext uri="{FF2B5EF4-FFF2-40B4-BE49-F238E27FC236}">
                <a16:creationId xmlns:a16="http://schemas.microsoft.com/office/drawing/2014/main" id="{19FB7CFA-5176-4B22-C9C9-1205CE48DE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AE4232C-5E64-39EE-1C69-2F2EC52B93B4}"/>
              </a:ext>
            </a:extLst>
          </p:cNvPr>
          <p:cNvSpPr txBox="1"/>
          <p:nvPr/>
        </p:nvSpPr>
        <p:spPr>
          <a:xfrm>
            <a:off x="884487" y="3826132"/>
            <a:ext cx="7495925" cy="2123658"/>
          </a:xfrm>
          <a:prstGeom prst="rect">
            <a:avLst/>
          </a:prstGeom>
          <a:noFill/>
        </p:spPr>
        <p:txBody>
          <a:bodyPr wrap="square" rtlCol="0">
            <a:spAutoFit/>
          </a:bodyPr>
          <a:lstStyle/>
          <a:p>
            <a:r>
              <a:rPr lang="en-US" sz="4400" b="1" dirty="0"/>
              <a:t>Answer:</a:t>
            </a:r>
            <a:r>
              <a:rPr lang="en-US" sz="4400" dirty="0"/>
              <a:t> To obtain communication with the dead.</a:t>
            </a:r>
            <a:br>
              <a:rPr lang="en-US" sz="4400" dirty="0"/>
            </a:br>
            <a:r>
              <a:rPr lang="en-US" sz="4400" i="1" dirty="0"/>
              <a:t>Isaiah 8:19</a:t>
            </a:r>
            <a:r>
              <a:rPr lang="en-US" sz="4400" dirty="0"/>
              <a:t>, last part.</a:t>
            </a:r>
          </a:p>
        </p:txBody>
      </p:sp>
    </p:spTree>
    <p:extLst>
      <p:ext uri="{BB962C8B-B14F-4D97-AF65-F5344CB8AC3E}">
        <p14:creationId xmlns:p14="http://schemas.microsoft.com/office/powerpoint/2010/main" val="2945174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C58E1-0B05-7C34-9198-9C50C080F78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8451C93-95AF-9404-44CE-B391420FE8F5}"/>
              </a:ext>
            </a:extLst>
          </p:cNvPr>
          <p:cNvSpPr>
            <a:spLocks noGrp="1"/>
          </p:cNvSpPr>
          <p:nvPr>
            <p:ph type="body" sz="half" idx="2"/>
          </p:nvPr>
        </p:nvSpPr>
        <p:spPr>
          <a:xfrm>
            <a:off x="7759699" y="1651000"/>
            <a:ext cx="4114800" cy="4673601"/>
          </a:xfrm>
        </p:spPr>
        <p:txBody>
          <a:bodyPr>
            <a:noAutofit/>
          </a:bodyPr>
          <a:lstStyle/>
          <a:p>
            <a:r>
              <a:rPr lang="en-US" sz="3200" b="1" baseline="30000" dirty="0"/>
              <a:t>19 </a:t>
            </a:r>
            <a:r>
              <a:rPr lang="en-US" sz="3200" dirty="0"/>
              <a:t>And when they shall say unto you, Seek unto them that have familiar spirits, and unto wizards that peep, and that mutter: should not a people seek unto their God? for the living to the dead?</a:t>
            </a:r>
            <a:endParaRPr lang="en-US" sz="41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3CF1C7D-09CB-EEFA-B20A-DE5E0A6448BF}"/>
              </a:ext>
            </a:extLst>
          </p:cNvPr>
          <p:cNvSpPr>
            <a:spLocks noGrp="1"/>
          </p:cNvSpPr>
          <p:nvPr>
            <p:ph type="title"/>
          </p:nvPr>
        </p:nvSpPr>
        <p:spPr>
          <a:xfrm>
            <a:off x="7770812" y="228600"/>
            <a:ext cx="4114800" cy="1422400"/>
          </a:xfrm>
        </p:spPr>
        <p:txBody>
          <a:bodyPr/>
          <a:lstStyle/>
          <a:p>
            <a:r>
              <a:rPr lang="en-US" sz="5400" dirty="0"/>
              <a:t>Isaiah</a:t>
            </a:r>
            <a:br>
              <a:rPr lang="en-US" sz="5400" dirty="0"/>
            </a:br>
            <a:r>
              <a:rPr lang="en-US" sz="5400" dirty="0"/>
              <a:t>8:19</a:t>
            </a:r>
          </a:p>
        </p:txBody>
      </p:sp>
      <p:pic>
        <p:nvPicPr>
          <p:cNvPr id="2052" name="Picture 4" descr="Familiar Spirits Explained &amp; Exposed - All #ourCOG News">
            <a:extLst>
              <a:ext uri="{FF2B5EF4-FFF2-40B4-BE49-F238E27FC236}">
                <a16:creationId xmlns:a16="http://schemas.microsoft.com/office/drawing/2014/main" id="{24F8AB11-2B40-60D2-042F-8075C58D4DA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6872" t="5320" r="8245" b="6383"/>
          <a:stretch>
            <a:fillRect/>
          </a:stretch>
        </p:blipFill>
        <p:spPr bwMode="auto">
          <a:xfrm>
            <a:off x="150812" y="228600"/>
            <a:ext cx="7151686" cy="6324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1313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BB6B1-C6BA-BA7B-8B01-B94DEC193A1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0234B3F-B3CA-99AB-8ECB-9DAF2A915F57}"/>
              </a:ext>
            </a:extLst>
          </p:cNvPr>
          <p:cNvSpPr>
            <a:spLocks noGrp="1"/>
          </p:cNvSpPr>
          <p:nvPr>
            <p:ph type="title"/>
          </p:nvPr>
        </p:nvSpPr>
        <p:spPr>
          <a:xfrm>
            <a:off x="884487" y="381000"/>
            <a:ext cx="10360501" cy="2209800"/>
          </a:xfrm>
        </p:spPr>
        <p:txBody>
          <a:bodyPr>
            <a:noAutofit/>
          </a:bodyPr>
          <a:lstStyle/>
          <a:p>
            <a:pPr lvl="0"/>
            <a:r>
              <a:rPr lang="en-US" sz="6600" dirty="0"/>
              <a:t>3. What is that doctrine called?</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6F760B6D-4DDA-5FD1-3785-7E301881DE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6D56F08-9A95-FB90-CAE1-C30CEEAFDBF9}"/>
              </a:ext>
            </a:extLst>
          </p:cNvPr>
          <p:cNvSpPr txBox="1"/>
          <p:nvPr/>
        </p:nvSpPr>
        <p:spPr>
          <a:xfrm>
            <a:off x="884487" y="2881962"/>
            <a:ext cx="7495925" cy="830997"/>
          </a:xfrm>
          <a:prstGeom prst="rect">
            <a:avLst/>
          </a:prstGeom>
          <a:noFill/>
        </p:spPr>
        <p:txBody>
          <a:bodyPr wrap="square" rtlCol="0">
            <a:spAutoFit/>
          </a:bodyPr>
          <a:lstStyle/>
          <a:p>
            <a:r>
              <a:rPr lang="en-US" sz="4800" b="1" dirty="0"/>
              <a:t>Answer:</a:t>
            </a:r>
            <a:r>
              <a:rPr lang="en-US" sz="4800" dirty="0"/>
              <a:t> Spiritualism.</a:t>
            </a:r>
            <a:endParaRPr lang="en-US" sz="8000" dirty="0"/>
          </a:p>
        </p:txBody>
      </p:sp>
    </p:spTree>
    <p:extLst>
      <p:ext uri="{BB962C8B-B14F-4D97-AF65-F5344CB8AC3E}">
        <p14:creationId xmlns:p14="http://schemas.microsoft.com/office/powerpoint/2010/main" val="27140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C38CE-0A6C-0E90-16BA-D176CD71B6A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1BED836-79DD-3FDF-8FD5-2104285712D0}"/>
              </a:ext>
            </a:extLst>
          </p:cNvPr>
          <p:cNvSpPr>
            <a:spLocks noGrp="1"/>
          </p:cNvSpPr>
          <p:nvPr>
            <p:ph type="title"/>
          </p:nvPr>
        </p:nvSpPr>
        <p:spPr>
          <a:xfrm>
            <a:off x="884487" y="381000"/>
            <a:ext cx="10360501" cy="2209800"/>
          </a:xfrm>
        </p:spPr>
        <p:txBody>
          <a:bodyPr>
            <a:noAutofit/>
          </a:bodyPr>
          <a:lstStyle/>
          <a:p>
            <a:pPr lvl="0"/>
            <a:r>
              <a:rPr lang="en-US" sz="7200" dirty="0"/>
              <a:t>4. Do the dead know anything?</a:t>
            </a:r>
            <a:endParaRPr lang="en-US" sz="123400" dirty="0"/>
          </a:p>
        </p:txBody>
      </p:sp>
      <p:pic>
        <p:nvPicPr>
          <p:cNvPr id="2052" name="Picture 4" descr="213,000+ Question Mark Stock Photos, Pictures &amp; Royalty-Free ...">
            <a:extLst>
              <a:ext uri="{FF2B5EF4-FFF2-40B4-BE49-F238E27FC236}">
                <a16:creationId xmlns:a16="http://schemas.microsoft.com/office/drawing/2014/main" id="{9A4F4EA3-0DE2-EB10-3256-D4013752D0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947647D-6940-32F5-4872-1DB58D89947D}"/>
              </a:ext>
            </a:extLst>
          </p:cNvPr>
          <p:cNvSpPr txBox="1"/>
          <p:nvPr/>
        </p:nvSpPr>
        <p:spPr>
          <a:xfrm>
            <a:off x="884487" y="2881962"/>
            <a:ext cx="7495925" cy="923330"/>
          </a:xfrm>
          <a:prstGeom prst="rect">
            <a:avLst/>
          </a:prstGeom>
          <a:noFill/>
        </p:spPr>
        <p:txBody>
          <a:bodyPr wrap="square" rtlCol="0">
            <a:spAutoFit/>
          </a:bodyPr>
          <a:lstStyle/>
          <a:p>
            <a:r>
              <a:rPr lang="en-US" sz="5400" i="1" dirty="0"/>
              <a:t>Ecclesiastes 9:5, 6</a:t>
            </a:r>
            <a:endParaRPr lang="en-US" sz="23900" dirty="0"/>
          </a:p>
        </p:txBody>
      </p:sp>
    </p:spTree>
    <p:extLst>
      <p:ext uri="{BB962C8B-B14F-4D97-AF65-F5344CB8AC3E}">
        <p14:creationId xmlns:p14="http://schemas.microsoft.com/office/powerpoint/2010/main" val="1452293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B1A49-315C-423F-08B6-49C29F7D778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CCEE3B4-1CA7-CA16-4DB1-720FBBEF067D}"/>
              </a:ext>
            </a:extLst>
          </p:cNvPr>
          <p:cNvSpPr>
            <a:spLocks noGrp="1"/>
          </p:cNvSpPr>
          <p:nvPr>
            <p:ph type="body" sz="half" idx="2"/>
          </p:nvPr>
        </p:nvSpPr>
        <p:spPr>
          <a:xfrm>
            <a:off x="7759699" y="1651000"/>
            <a:ext cx="4114800" cy="4673601"/>
          </a:xfrm>
        </p:spPr>
        <p:txBody>
          <a:bodyPr>
            <a:noAutofit/>
          </a:bodyPr>
          <a:lstStyle/>
          <a:p>
            <a:r>
              <a:rPr lang="en-US" sz="3600" b="1" baseline="30000" dirty="0"/>
              <a:t>5 </a:t>
            </a:r>
            <a:r>
              <a:rPr lang="en-US" sz="3600" dirty="0"/>
              <a:t>For the living know that they shall die: but the dead know not any thing, neither have they any more a reward; for the memory of them is forgotten.</a:t>
            </a:r>
            <a:endParaRPr lang="en-US" sz="85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B042BD9-D05C-2B9F-7B86-895361EC6B41}"/>
              </a:ext>
            </a:extLst>
          </p:cNvPr>
          <p:cNvSpPr>
            <a:spLocks noGrp="1"/>
          </p:cNvSpPr>
          <p:nvPr>
            <p:ph type="title"/>
          </p:nvPr>
        </p:nvSpPr>
        <p:spPr>
          <a:xfrm>
            <a:off x="7770812" y="228600"/>
            <a:ext cx="4114800" cy="1422400"/>
          </a:xfrm>
        </p:spPr>
        <p:txBody>
          <a:bodyPr/>
          <a:lstStyle/>
          <a:p>
            <a:r>
              <a:rPr lang="en-US" sz="4400" dirty="0"/>
              <a:t>Ecclesiastes</a:t>
            </a:r>
            <a:r>
              <a:rPr lang="en-US" sz="5400" dirty="0"/>
              <a:t> 9:5, 6</a:t>
            </a:r>
          </a:p>
        </p:txBody>
      </p:sp>
      <p:pic>
        <p:nvPicPr>
          <p:cNvPr id="3076" name="Picture 4" descr="Cemetery gravestones and a church in a dark mood as the sun rising over ...">
            <a:extLst>
              <a:ext uri="{FF2B5EF4-FFF2-40B4-BE49-F238E27FC236}">
                <a16:creationId xmlns:a16="http://schemas.microsoft.com/office/drawing/2014/main" id="{6CD4FDB3-8494-B34E-CF34-A57B361424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331" t="-15" r="16801" b="46"/>
          <a:stretch>
            <a:fillRect/>
          </a:stretch>
        </p:blipFill>
        <p:spPr bwMode="auto">
          <a:xfrm>
            <a:off x="277646" y="278205"/>
            <a:ext cx="7035966" cy="6351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5062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2806C-F4DE-F8B4-6757-A54849B269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C975BFC-C257-D31D-DB88-65E33BA1B0E7}"/>
              </a:ext>
            </a:extLst>
          </p:cNvPr>
          <p:cNvSpPr>
            <a:spLocks noGrp="1"/>
          </p:cNvSpPr>
          <p:nvPr>
            <p:ph type="body" sz="half" idx="2"/>
          </p:nvPr>
        </p:nvSpPr>
        <p:spPr>
          <a:xfrm>
            <a:off x="7759699" y="1651000"/>
            <a:ext cx="4114800" cy="4673601"/>
          </a:xfrm>
        </p:spPr>
        <p:txBody>
          <a:bodyPr>
            <a:noAutofit/>
          </a:bodyPr>
          <a:lstStyle/>
          <a:p>
            <a:r>
              <a:rPr lang="en-US" sz="3600" b="1" baseline="30000" dirty="0"/>
              <a:t>6 </a:t>
            </a:r>
            <a:r>
              <a:rPr lang="en-US" sz="3600" dirty="0"/>
              <a:t>Also their love, and their hatred, and their envy, is now perished; neither have they any more a portion for ever in any thing that is done under the sun.</a:t>
            </a:r>
            <a:endParaRPr lang="en-US" sz="177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74BFC8D-546C-4979-60E8-0DA4C639396B}"/>
              </a:ext>
            </a:extLst>
          </p:cNvPr>
          <p:cNvSpPr>
            <a:spLocks noGrp="1"/>
          </p:cNvSpPr>
          <p:nvPr>
            <p:ph type="title"/>
          </p:nvPr>
        </p:nvSpPr>
        <p:spPr>
          <a:xfrm>
            <a:off x="7770812" y="228600"/>
            <a:ext cx="4114800" cy="1422400"/>
          </a:xfrm>
        </p:spPr>
        <p:txBody>
          <a:bodyPr/>
          <a:lstStyle/>
          <a:p>
            <a:r>
              <a:rPr lang="en-US" sz="4400" dirty="0"/>
              <a:t>Ecclesiastes</a:t>
            </a:r>
            <a:r>
              <a:rPr lang="en-US" sz="5400" dirty="0"/>
              <a:t> 9:5, 6</a:t>
            </a:r>
          </a:p>
        </p:txBody>
      </p:sp>
      <p:pic>
        <p:nvPicPr>
          <p:cNvPr id="5122" name="Picture 2" descr="Sunlight rays shining through ocean surface, Underwater Scene With ...">
            <a:extLst>
              <a:ext uri="{FF2B5EF4-FFF2-40B4-BE49-F238E27FC236}">
                <a16:creationId xmlns:a16="http://schemas.microsoft.com/office/drawing/2014/main" id="{D82C0B79-0072-A179-056A-9F9F14D007C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069" t="124" r="15415" b="-124"/>
          <a:stretch>
            <a:fillRect/>
          </a:stretch>
        </p:blipFill>
        <p:spPr bwMode="auto">
          <a:xfrm>
            <a:off x="150812" y="92788"/>
            <a:ext cx="7315200" cy="6689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907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E20E8-483B-BB13-ED72-4762BB3460F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6885A24-CE6F-8A86-BE95-3481240BE5AD}"/>
              </a:ext>
            </a:extLst>
          </p:cNvPr>
          <p:cNvSpPr>
            <a:spLocks noGrp="1"/>
          </p:cNvSpPr>
          <p:nvPr>
            <p:ph type="title"/>
          </p:nvPr>
        </p:nvSpPr>
        <p:spPr>
          <a:xfrm>
            <a:off x="884487" y="381000"/>
            <a:ext cx="10360501" cy="3124200"/>
          </a:xfrm>
        </p:spPr>
        <p:txBody>
          <a:bodyPr>
            <a:noAutofit/>
          </a:bodyPr>
          <a:lstStyle/>
          <a:p>
            <a:pPr lvl="0"/>
            <a:r>
              <a:rPr lang="en-US" sz="5400" dirty="0"/>
              <a:t>5. What are the familiar spirits which these persons have, and with which men are invited to communicate?</a:t>
            </a:r>
            <a:endParaRPr lang="en-US" sz="255800" dirty="0"/>
          </a:p>
        </p:txBody>
      </p:sp>
      <p:pic>
        <p:nvPicPr>
          <p:cNvPr id="2052" name="Picture 4" descr="213,000+ Question Mark Stock Photos, Pictures &amp; Royalty-Free ...">
            <a:extLst>
              <a:ext uri="{FF2B5EF4-FFF2-40B4-BE49-F238E27FC236}">
                <a16:creationId xmlns:a16="http://schemas.microsoft.com/office/drawing/2014/main" id="{E8A9394A-1A83-0682-83B8-1A7E268448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9563" y="3678461"/>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CCCCB88-5EF0-06C9-12DE-73F923B7F3CA}"/>
              </a:ext>
            </a:extLst>
          </p:cNvPr>
          <p:cNvSpPr txBox="1"/>
          <p:nvPr/>
        </p:nvSpPr>
        <p:spPr>
          <a:xfrm>
            <a:off x="989012" y="4114800"/>
            <a:ext cx="7495925" cy="923330"/>
          </a:xfrm>
          <a:prstGeom prst="rect">
            <a:avLst/>
          </a:prstGeom>
          <a:noFill/>
        </p:spPr>
        <p:txBody>
          <a:bodyPr wrap="square" rtlCol="0">
            <a:spAutoFit/>
          </a:bodyPr>
          <a:lstStyle/>
          <a:p>
            <a:r>
              <a:rPr lang="en-US" sz="5400" i="1" dirty="0"/>
              <a:t>Revelation 16:14.</a:t>
            </a:r>
            <a:endParaRPr lang="en-US" sz="85700" dirty="0"/>
          </a:p>
        </p:txBody>
      </p:sp>
    </p:spTree>
    <p:extLst>
      <p:ext uri="{BB962C8B-B14F-4D97-AF65-F5344CB8AC3E}">
        <p14:creationId xmlns:p14="http://schemas.microsoft.com/office/powerpoint/2010/main" val="3366263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9B26B-0919-C721-4512-2889ECEEA0F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FCB587F-3972-DBB9-0C73-0716DB1A3D73}"/>
              </a:ext>
            </a:extLst>
          </p:cNvPr>
          <p:cNvSpPr>
            <a:spLocks noGrp="1"/>
          </p:cNvSpPr>
          <p:nvPr>
            <p:ph type="body" sz="half" idx="2"/>
          </p:nvPr>
        </p:nvSpPr>
        <p:spPr>
          <a:xfrm>
            <a:off x="7759699" y="1651000"/>
            <a:ext cx="4114800" cy="4673601"/>
          </a:xfrm>
        </p:spPr>
        <p:txBody>
          <a:bodyPr>
            <a:noAutofit/>
          </a:bodyPr>
          <a:lstStyle/>
          <a:p>
            <a:r>
              <a:rPr lang="en-US" sz="3200" b="1" baseline="30000" dirty="0"/>
              <a:t>14 </a:t>
            </a:r>
            <a:r>
              <a:rPr lang="en-US" sz="3200" dirty="0"/>
              <a:t>For they are the spirits of devils, working miracles, which go forth unto the kings of the earth and of the whole world, to gather them to the battle of that great day of God Almighty.</a:t>
            </a:r>
            <a:endParaRPr lang="en-US" sz="307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182766D-0170-4418-FA94-05CB8E764A21}"/>
              </a:ext>
            </a:extLst>
          </p:cNvPr>
          <p:cNvSpPr>
            <a:spLocks noGrp="1"/>
          </p:cNvSpPr>
          <p:nvPr>
            <p:ph type="title"/>
          </p:nvPr>
        </p:nvSpPr>
        <p:spPr>
          <a:xfrm>
            <a:off x="7770812" y="228600"/>
            <a:ext cx="4114800" cy="1422400"/>
          </a:xfrm>
        </p:spPr>
        <p:txBody>
          <a:bodyPr/>
          <a:lstStyle/>
          <a:p>
            <a:r>
              <a:rPr lang="en-US" sz="4800" dirty="0"/>
              <a:t>Revelation</a:t>
            </a:r>
            <a:r>
              <a:rPr lang="en-US" sz="6000" dirty="0"/>
              <a:t> </a:t>
            </a:r>
            <a:r>
              <a:rPr lang="en-US" sz="5400" dirty="0"/>
              <a:t>16:14</a:t>
            </a:r>
          </a:p>
        </p:txBody>
      </p:sp>
      <p:pic>
        <p:nvPicPr>
          <p:cNvPr id="6148" name="Picture 4" descr="Lars Justinen Images - GoodSalt">
            <a:extLst>
              <a:ext uri="{FF2B5EF4-FFF2-40B4-BE49-F238E27FC236}">
                <a16:creationId xmlns:a16="http://schemas.microsoft.com/office/drawing/2014/main" id="{A7360D40-3BC0-F2A0-3D63-0A0BCFDF3F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5584" b="8696"/>
          <a:stretch>
            <a:fillRect/>
          </a:stretch>
        </p:blipFill>
        <p:spPr bwMode="auto">
          <a:xfrm>
            <a:off x="314326" y="228600"/>
            <a:ext cx="6999286"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072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35C6D-C156-76D4-EB1C-E936ED9CD69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1CE5959-BA22-4FB0-4F57-6375A729AF48}"/>
              </a:ext>
            </a:extLst>
          </p:cNvPr>
          <p:cNvSpPr>
            <a:spLocks noGrp="1"/>
          </p:cNvSpPr>
          <p:nvPr>
            <p:ph type="title"/>
          </p:nvPr>
        </p:nvSpPr>
        <p:spPr>
          <a:xfrm>
            <a:off x="884487" y="381000"/>
            <a:ext cx="10360501" cy="2916461"/>
          </a:xfrm>
        </p:spPr>
        <p:txBody>
          <a:bodyPr>
            <a:noAutofit/>
          </a:bodyPr>
          <a:lstStyle/>
          <a:p>
            <a:pPr lvl="0"/>
            <a:r>
              <a:rPr lang="en-US" sz="5400" dirty="0"/>
              <a:t>6. What have we found to be one great object of these miracles and lying wonders?</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E46353D1-1034-6921-6711-2FAADFE0A9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13C0CB5-892E-BA0D-E4B1-BA700473B88E}"/>
              </a:ext>
            </a:extLst>
          </p:cNvPr>
          <p:cNvSpPr txBox="1"/>
          <p:nvPr/>
        </p:nvSpPr>
        <p:spPr>
          <a:xfrm>
            <a:off x="989012" y="4114800"/>
            <a:ext cx="7495925" cy="923330"/>
          </a:xfrm>
          <a:prstGeom prst="rect">
            <a:avLst/>
          </a:prstGeom>
          <a:noFill/>
        </p:spPr>
        <p:txBody>
          <a:bodyPr wrap="square" rtlCol="0">
            <a:spAutoFit/>
          </a:bodyPr>
          <a:lstStyle/>
          <a:p>
            <a:r>
              <a:rPr lang="en-US" sz="5400" i="1" dirty="0"/>
              <a:t>Revelation 13:14.</a:t>
            </a:r>
            <a:endParaRPr lang="en-US" sz="85700" dirty="0"/>
          </a:p>
        </p:txBody>
      </p:sp>
    </p:spTree>
    <p:extLst>
      <p:ext uri="{BB962C8B-B14F-4D97-AF65-F5344CB8AC3E}">
        <p14:creationId xmlns:p14="http://schemas.microsoft.com/office/powerpoint/2010/main" val="3637261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5AEC-BB4A-BC88-6EF4-E5D324573AF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FAF21B-0D9A-DE39-AD6B-537E428A559D}"/>
              </a:ext>
            </a:extLst>
          </p:cNvPr>
          <p:cNvSpPr>
            <a:spLocks noGrp="1"/>
          </p:cNvSpPr>
          <p:nvPr>
            <p:ph type="body" sz="half" idx="2"/>
          </p:nvPr>
        </p:nvSpPr>
        <p:spPr>
          <a:xfrm>
            <a:off x="7759699" y="1651000"/>
            <a:ext cx="4114800" cy="4673601"/>
          </a:xfrm>
        </p:spPr>
        <p:txBody>
          <a:bodyPr>
            <a:noAutofit/>
          </a:bodyPr>
          <a:lstStyle/>
          <a:p>
            <a:r>
              <a:rPr lang="en-US" sz="2800" b="1" baseline="30000" dirty="0"/>
              <a:t>14 </a:t>
            </a:r>
            <a:r>
              <a:rPr lang="en-US" sz="2800" dirty="0"/>
              <a:t>And </a:t>
            </a:r>
            <a:r>
              <a:rPr lang="en-US" sz="2800" dirty="0" err="1"/>
              <a:t>deceiveth</a:t>
            </a:r>
            <a:r>
              <a:rPr lang="en-US" sz="2800" dirty="0"/>
              <a:t> them that dwell on the earth by the means of those miracles which he had power to do in the sight of the beast; saying to them that dwell on the earth, that they should make an image to the beast, which had the wound by a sword, and did live.</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38DA7E4-E190-E441-E37B-F6C6CF57EC59}"/>
              </a:ext>
            </a:extLst>
          </p:cNvPr>
          <p:cNvSpPr>
            <a:spLocks noGrp="1"/>
          </p:cNvSpPr>
          <p:nvPr>
            <p:ph type="title"/>
          </p:nvPr>
        </p:nvSpPr>
        <p:spPr>
          <a:xfrm>
            <a:off x="7770812" y="228600"/>
            <a:ext cx="4114800" cy="1422400"/>
          </a:xfrm>
        </p:spPr>
        <p:txBody>
          <a:bodyPr/>
          <a:lstStyle/>
          <a:p>
            <a:r>
              <a:rPr lang="en-US" sz="4800" dirty="0"/>
              <a:t>Revelation</a:t>
            </a:r>
            <a:r>
              <a:rPr lang="en-US" sz="6000" dirty="0"/>
              <a:t> </a:t>
            </a:r>
            <a:r>
              <a:rPr lang="en-US" sz="5400" dirty="0"/>
              <a:t>13:14</a:t>
            </a:r>
          </a:p>
        </p:txBody>
      </p:sp>
      <p:pic>
        <p:nvPicPr>
          <p:cNvPr id="7170" name="Picture 2" descr="What does Revelation 13:11 mean? | Bible Art">
            <a:extLst>
              <a:ext uri="{FF2B5EF4-FFF2-40B4-BE49-F238E27FC236}">
                <a16:creationId xmlns:a16="http://schemas.microsoft.com/office/drawing/2014/main" id="{C46C2115-505D-3F9E-C7E3-3616E560F4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612" y="342900"/>
            <a:ext cx="617220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028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8908F-BCAF-983D-53BC-AD285E88326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B818147-E237-63E6-2AE2-A5D5AA0CD6A6}"/>
              </a:ext>
            </a:extLst>
          </p:cNvPr>
          <p:cNvSpPr>
            <a:spLocks noGrp="1"/>
          </p:cNvSpPr>
          <p:nvPr>
            <p:ph type="title"/>
          </p:nvPr>
        </p:nvSpPr>
        <p:spPr>
          <a:xfrm>
            <a:off x="884487" y="381000"/>
            <a:ext cx="10360501" cy="1937793"/>
          </a:xfrm>
        </p:spPr>
        <p:txBody>
          <a:bodyPr>
            <a:noAutofit/>
          </a:bodyPr>
          <a:lstStyle/>
          <a:p>
            <a:pPr lvl="0"/>
            <a:r>
              <a:rPr lang="en-US" sz="6600" dirty="0"/>
              <a:t>7. What does this prove?</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945FBE78-2000-7B4D-B0C7-2D0B7C980E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123143E-57E3-CCD0-DD4A-2FABB4B26896}"/>
              </a:ext>
            </a:extLst>
          </p:cNvPr>
          <p:cNvSpPr txBox="1"/>
          <p:nvPr/>
        </p:nvSpPr>
        <p:spPr>
          <a:xfrm>
            <a:off x="884487" y="2667000"/>
            <a:ext cx="7495925" cy="3170099"/>
          </a:xfrm>
          <a:prstGeom prst="rect">
            <a:avLst/>
          </a:prstGeom>
          <a:noFill/>
        </p:spPr>
        <p:txBody>
          <a:bodyPr wrap="square" rtlCol="0">
            <a:spAutoFit/>
          </a:bodyPr>
          <a:lstStyle/>
          <a:p>
            <a:pPr lvl="0"/>
            <a:r>
              <a:rPr lang="en-US" sz="4000" b="1" dirty="0"/>
              <a:t>Answer:</a:t>
            </a:r>
            <a:r>
              <a:rPr lang="en-US" sz="4000" dirty="0"/>
              <a:t> That Spiritualism will act a most important part in making the image to the beast, and enforcing the worship of the beast and his image.</a:t>
            </a:r>
          </a:p>
        </p:txBody>
      </p:sp>
    </p:spTree>
    <p:extLst>
      <p:ext uri="{BB962C8B-B14F-4D97-AF65-F5344CB8AC3E}">
        <p14:creationId xmlns:p14="http://schemas.microsoft.com/office/powerpoint/2010/main" val="803934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54ACC-A797-B1B7-C3D8-084E44A4B5F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D3399C8-16B2-C251-78B6-DC2D2792BA1C}"/>
              </a:ext>
            </a:extLst>
          </p:cNvPr>
          <p:cNvSpPr>
            <a:spLocks noGrp="1"/>
          </p:cNvSpPr>
          <p:nvPr>
            <p:ph type="title"/>
          </p:nvPr>
        </p:nvSpPr>
        <p:spPr>
          <a:xfrm>
            <a:off x="884487" y="381000"/>
            <a:ext cx="10360501" cy="3962400"/>
          </a:xfrm>
        </p:spPr>
        <p:txBody>
          <a:bodyPr>
            <a:noAutofit/>
          </a:bodyPr>
          <a:lstStyle/>
          <a:p>
            <a:pPr lvl="0"/>
            <a:r>
              <a:rPr lang="en-US" sz="6000" dirty="0"/>
              <a:t>8. When the National Reformers secure their National Constitutional acknowledgment, what do they expect?</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528122C3-EA2D-3DA1-5962-76A6A1CE3E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9012" y="3757663"/>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591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26CDB-86E1-F76F-7B57-E44C798D1EC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CD3B33A-2C93-0A08-FBD3-B93494E8A0B9}"/>
              </a:ext>
            </a:extLst>
          </p:cNvPr>
          <p:cNvSpPr>
            <a:spLocks noGrp="1"/>
          </p:cNvSpPr>
          <p:nvPr>
            <p:ph type="title"/>
          </p:nvPr>
        </p:nvSpPr>
        <p:spPr>
          <a:xfrm>
            <a:off x="884487" y="381000"/>
            <a:ext cx="10360501" cy="4114800"/>
          </a:xfrm>
        </p:spPr>
        <p:txBody>
          <a:bodyPr>
            <a:noAutofit/>
          </a:bodyPr>
          <a:lstStyle/>
          <a:p>
            <a:pPr lvl="0"/>
            <a:r>
              <a:rPr lang="en-US" sz="6000" dirty="0"/>
              <a:t>8. When the National Reformers secure their National Constitutional acknowledgment, what do they expect?</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694EB656-C7A3-CAEB-0D11-731F3FE832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9012" y="3757663"/>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1327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D1EF-FA11-BF43-30A0-6C932F147FFB}"/>
              </a:ext>
            </a:extLst>
          </p:cNvPr>
          <p:cNvSpPr>
            <a:spLocks noGrp="1"/>
          </p:cNvSpPr>
          <p:nvPr>
            <p:ph type="title"/>
          </p:nvPr>
        </p:nvSpPr>
        <p:spPr>
          <a:xfrm>
            <a:off x="836612" y="152400"/>
            <a:ext cx="10360501" cy="838200"/>
          </a:xfrm>
        </p:spPr>
        <p:txBody>
          <a:bodyPr/>
          <a:lstStyle/>
          <a:p>
            <a:r>
              <a:rPr lang="en-US" i="1" dirty="0">
                <a:latin typeface="Calibri" panose="020F0502020204030204" pitchFamily="34" charset="0"/>
                <a:ea typeface="Calibri" panose="020F0502020204030204" pitchFamily="34" charset="0"/>
                <a:cs typeface="Times New Roman" panose="02020603050405020304" pitchFamily="18" charset="0"/>
              </a:rPr>
              <a:t>New York National Reform Convention, 1873</a:t>
            </a:r>
            <a:endParaRPr lang="en-US" dirty="0"/>
          </a:p>
        </p:txBody>
      </p:sp>
      <p:sp>
        <p:nvSpPr>
          <p:cNvPr id="4" name="TextBox 3">
            <a:extLst>
              <a:ext uri="{FF2B5EF4-FFF2-40B4-BE49-F238E27FC236}">
                <a16:creationId xmlns:a16="http://schemas.microsoft.com/office/drawing/2014/main" id="{8EE7F99D-B51C-768D-A980-E549C4A474FF}"/>
              </a:ext>
            </a:extLst>
          </p:cNvPr>
          <p:cNvSpPr txBox="1"/>
          <p:nvPr/>
        </p:nvSpPr>
        <p:spPr>
          <a:xfrm>
            <a:off x="760412" y="1166843"/>
            <a:ext cx="5486400" cy="5078313"/>
          </a:xfrm>
          <a:prstGeom prst="rect">
            <a:avLst/>
          </a:prstGeom>
          <a:solidFill>
            <a:schemeClr val="accent3">
              <a:lumMod val="40000"/>
              <a:lumOff val="60000"/>
            </a:schemeClr>
          </a:solidFill>
        </p:spPr>
        <p:txBody>
          <a:bodyPr wrap="square">
            <a:spAutoFit/>
          </a:bodyPr>
          <a:lstStyle/>
          <a:p>
            <a:r>
              <a:rPr lang="en-US" sz="3600" b="1"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rPr>
              <a:t>“Let us acknowledge God as our Father and Sovereign, and Source of all good, and his blessing will be upon us. Crime and corruption will come to an end, and the benign reign of Jesus, our rightful Lord, will be established.”  </a:t>
            </a:r>
          </a:p>
        </p:txBody>
      </p:sp>
      <p:pic>
        <p:nvPicPr>
          <p:cNvPr id="1026" name="Picture 2" descr="Bribery and corruption - The facts">
            <a:extLst>
              <a:ext uri="{FF2B5EF4-FFF2-40B4-BE49-F238E27FC236}">
                <a16:creationId xmlns:a16="http://schemas.microsoft.com/office/drawing/2014/main" id="{B566BD65-9469-3BAF-8C8F-55290AA7A6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8000"/>
          <a:stretch>
            <a:fillRect/>
          </a:stretch>
        </p:blipFill>
        <p:spPr bwMode="auto">
          <a:xfrm>
            <a:off x="6704013" y="1166843"/>
            <a:ext cx="4724400" cy="5082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272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1B8F0-7996-FEE8-C919-3AA0559604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F37348-09EB-DB41-9AC9-D49F33E9B4F6}"/>
              </a:ext>
            </a:extLst>
          </p:cNvPr>
          <p:cNvSpPr>
            <a:spLocks noGrp="1"/>
          </p:cNvSpPr>
          <p:nvPr>
            <p:ph type="title"/>
          </p:nvPr>
        </p:nvSpPr>
        <p:spPr>
          <a:xfrm>
            <a:off x="836612" y="152400"/>
            <a:ext cx="10360501" cy="838200"/>
          </a:xfrm>
        </p:spPr>
        <p:txBody>
          <a:bodyPr/>
          <a:lstStyle/>
          <a:p>
            <a:r>
              <a:rPr lang="en-US" i="1" dirty="0">
                <a:latin typeface="Calibri" panose="020F0502020204030204" pitchFamily="34" charset="0"/>
                <a:ea typeface="Calibri" panose="020F0502020204030204" pitchFamily="34" charset="0"/>
                <a:cs typeface="Times New Roman" panose="02020603050405020304" pitchFamily="18" charset="0"/>
              </a:rPr>
              <a:t>New York National Reform Convention, 1873</a:t>
            </a:r>
            <a:endParaRPr lang="en-US" dirty="0"/>
          </a:p>
        </p:txBody>
      </p:sp>
      <p:sp>
        <p:nvSpPr>
          <p:cNvPr id="4" name="TextBox 3">
            <a:extLst>
              <a:ext uri="{FF2B5EF4-FFF2-40B4-BE49-F238E27FC236}">
                <a16:creationId xmlns:a16="http://schemas.microsoft.com/office/drawing/2014/main" id="{77D0BDD3-26F0-F758-D0E7-1CC1354DC7FE}"/>
              </a:ext>
            </a:extLst>
          </p:cNvPr>
          <p:cNvSpPr txBox="1"/>
          <p:nvPr/>
        </p:nvSpPr>
        <p:spPr>
          <a:xfrm>
            <a:off x="912812" y="1295400"/>
            <a:ext cx="5940900" cy="4832092"/>
          </a:xfrm>
          <a:prstGeom prst="rect">
            <a:avLst/>
          </a:prstGeom>
          <a:solidFill>
            <a:schemeClr val="accent3">
              <a:lumMod val="40000"/>
              <a:lumOff val="60000"/>
            </a:schemeClr>
          </a:solidFill>
        </p:spPr>
        <p:txBody>
          <a:bodyPr wrap="square">
            <a:spAutoFit/>
          </a:bodyPr>
          <a:lstStyle/>
          <a:p>
            <a:r>
              <a:rPr lang="en-US" sz="4400" b="1"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rPr>
              <a:t>“Either like them [the Jews] we will reject him and perish, or becoming a kingdom of our Lord and his Christ, we shall fill the earth and endure forever.”  </a:t>
            </a:r>
          </a:p>
        </p:txBody>
      </p:sp>
      <p:pic>
        <p:nvPicPr>
          <p:cNvPr id="2050" name="Picture 2" descr="Shining City on a Hill - Emporium - Digital Art &amp; AI, Fantasy ...">
            <a:extLst>
              <a:ext uri="{FF2B5EF4-FFF2-40B4-BE49-F238E27FC236}">
                <a16:creationId xmlns:a16="http://schemas.microsoft.com/office/drawing/2014/main" id="{BB7D2BCC-8F5B-3E4C-84AE-032A2AFF95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205" t="-581" r="25285" b="581"/>
          <a:stretch>
            <a:fillRect/>
          </a:stretch>
        </p:blipFill>
        <p:spPr bwMode="auto">
          <a:xfrm>
            <a:off x="7085012" y="1283368"/>
            <a:ext cx="4191002" cy="483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0158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82EBE-D9B4-7CD3-BC97-99D7109A12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E076C7-B160-1DDF-9EEB-0A51944D741E}"/>
              </a:ext>
            </a:extLst>
          </p:cNvPr>
          <p:cNvSpPr>
            <a:spLocks noGrp="1"/>
          </p:cNvSpPr>
          <p:nvPr>
            <p:ph type="title"/>
          </p:nvPr>
        </p:nvSpPr>
        <p:spPr>
          <a:xfrm>
            <a:off x="836612" y="152400"/>
            <a:ext cx="10360501" cy="838200"/>
          </a:xfrm>
        </p:spPr>
        <p:txBody>
          <a:bodyPr/>
          <a:lstStyle/>
          <a:p>
            <a:r>
              <a:rPr lang="en-US" i="1" dirty="0">
                <a:latin typeface="Calibri" panose="020F0502020204030204" pitchFamily="34" charset="0"/>
                <a:ea typeface="Calibri" panose="020F0502020204030204" pitchFamily="34" charset="0"/>
                <a:cs typeface="Times New Roman" panose="02020603050405020304" pitchFamily="18" charset="0"/>
              </a:rPr>
              <a:t>New York National Reform Convention, 1873</a:t>
            </a:r>
            <a:endParaRPr lang="en-US" dirty="0"/>
          </a:p>
        </p:txBody>
      </p:sp>
      <p:sp>
        <p:nvSpPr>
          <p:cNvPr id="4" name="TextBox 3">
            <a:extLst>
              <a:ext uri="{FF2B5EF4-FFF2-40B4-BE49-F238E27FC236}">
                <a16:creationId xmlns:a16="http://schemas.microsoft.com/office/drawing/2014/main" id="{9752D58B-B6E6-8311-489A-8B91456045C1}"/>
              </a:ext>
            </a:extLst>
          </p:cNvPr>
          <p:cNvSpPr txBox="1"/>
          <p:nvPr/>
        </p:nvSpPr>
        <p:spPr>
          <a:xfrm>
            <a:off x="836612" y="1295400"/>
            <a:ext cx="5562600" cy="5078313"/>
          </a:xfrm>
          <a:prstGeom prst="rect">
            <a:avLst/>
          </a:prstGeom>
          <a:solidFill>
            <a:schemeClr val="accent3">
              <a:lumMod val="40000"/>
              <a:lumOff val="60000"/>
            </a:schemeClr>
          </a:solidFill>
        </p:spPr>
        <p:txBody>
          <a:bodyPr wrap="square">
            <a:spAutoFit/>
          </a:bodyPr>
          <a:lstStyle/>
          <a:p>
            <a:r>
              <a:rPr lang="en-US" sz="3600" b="1"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rPr>
              <a:t>“And when we reach the summit … the train will move out into the most glorious light of millennial days, and the cry will be raised, ‘The kingdoms of this world have become the kingdoms of our Lord and his Christ.’’”</a:t>
            </a:r>
            <a:endParaRPr lang="en-US" sz="3600" b="1" dirty="0">
              <a:solidFill>
                <a:schemeClr val="tx2">
                  <a:lumMod val="10000"/>
                </a:schemeClr>
              </a:solidFill>
            </a:endParaRPr>
          </a:p>
        </p:txBody>
      </p:sp>
      <p:pic>
        <p:nvPicPr>
          <p:cNvPr id="3074" name="Picture 2" descr="Premium Photo | A peace of peace and the world in peace">
            <a:extLst>
              <a:ext uri="{FF2B5EF4-FFF2-40B4-BE49-F238E27FC236}">
                <a16:creationId xmlns:a16="http://schemas.microsoft.com/office/drawing/2014/main" id="{92C123F2-69AD-012B-1BC2-A4BD4EFBC4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91" r="2278"/>
          <a:stretch>
            <a:fillRect/>
          </a:stretch>
        </p:blipFill>
        <p:spPr bwMode="auto">
          <a:xfrm>
            <a:off x="6627812" y="1295399"/>
            <a:ext cx="4724401" cy="5078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355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9E7AD-4375-2606-94A6-AE58E221DFB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0DA7E45-39AA-963D-3AA9-B92349C1F4B0}"/>
              </a:ext>
            </a:extLst>
          </p:cNvPr>
          <p:cNvSpPr>
            <a:spLocks noGrp="1"/>
          </p:cNvSpPr>
          <p:nvPr>
            <p:ph type="title"/>
          </p:nvPr>
        </p:nvSpPr>
        <p:spPr>
          <a:xfrm>
            <a:off x="884487" y="381000"/>
            <a:ext cx="10360501" cy="1828800"/>
          </a:xfrm>
        </p:spPr>
        <p:txBody>
          <a:bodyPr>
            <a:noAutofit/>
          </a:bodyPr>
          <a:lstStyle/>
          <a:p>
            <a:pPr lvl="0"/>
            <a:r>
              <a:rPr lang="en-US" sz="4800" dirty="0"/>
              <a:t>9. When they shall have set up what they call his kingdom, what then do they expect?</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C36F72DB-9379-A411-29B6-977B886014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9012" y="37576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11AA936-8FDD-9336-2C3E-D27F3F51710D}"/>
              </a:ext>
            </a:extLst>
          </p:cNvPr>
          <p:cNvSpPr txBox="1"/>
          <p:nvPr/>
        </p:nvSpPr>
        <p:spPr>
          <a:xfrm>
            <a:off x="886910" y="2185737"/>
            <a:ext cx="7588976" cy="4216539"/>
          </a:xfrm>
          <a:prstGeom prst="rect">
            <a:avLst/>
          </a:prstGeom>
          <a:noFill/>
        </p:spPr>
        <p:txBody>
          <a:bodyPr wrap="square">
            <a:spAutoFit/>
          </a:bodyPr>
          <a:lstStyle/>
          <a:p>
            <a:r>
              <a:rPr lang="en-US" sz="4000" b="1" dirty="0">
                <a:effectLst/>
                <a:ea typeface="Calibri" panose="020F0502020204030204" pitchFamily="34" charset="0"/>
                <a:cs typeface="Times New Roman" panose="02020603050405020304" pitchFamily="18" charset="0"/>
              </a:rPr>
              <a:t>Answer:</a:t>
            </a:r>
            <a:br>
              <a:rPr lang="en-US" sz="4000" dirty="0">
                <a:effectLst/>
                <a:ea typeface="Calibri" panose="020F0502020204030204" pitchFamily="34" charset="0"/>
                <a:cs typeface="Times New Roman" panose="02020603050405020304" pitchFamily="18" charset="0"/>
              </a:rPr>
            </a:br>
            <a:r>
              <a:rPr lang="en-US" sz="4000" dirty="0">
                <a:effectLst/>
                <a:ea typeface="Calibri" panose="020F0502020204030204" pitchFamily="34" charset="0"/>
                <a:cs typeface="Times New Roman" panose="02020603050405020304" pitchFamily="18" charset="0"/>
              </a:rPr>
              <a:t>“When we finish our testimony, then Christ will come and finish his work.”</a:t>
            </a:r>
            <a:br>
              <a:rPr lang="en-US" sz="4000" dirty="0">
                <a:effectLst/>
                <a:ea typeface="Calibri" panose="020F0502020204030204" pitchFamily="34" charset="0"/>
                <a:cs typeface="Times New Roman" panose="02020603050405020304" pitchFamily="18" charset="0"/>
              </a:rPr>
            </a:br>
            <a:r>
              <a:rPr lang="en-US" sz="3600" dirty="0">
                <a:effectLst/>
                <a:ea typeface="Calibri" panose="020F0502020204030204" pitchFamily="34" charset="0"/>
                <a:cs typeface="Times New Roman" panose="02020603050405020304" pitchFamily="18" charset="0"/>
              </a:rPr>
              <a:t>— </a:t>
            </a:r>
            <a:r>
              <a:rPr lang="en-US" sz="3600" i="1" dirty="0">
                <a:effectLst/>
                <a:ea typeface="Calibri" panose="020F0502020204030204" pitchFamily="34" charset="0"/>
                <a:cs typeface="Times New Roman" panose="02020603050405020304" pitchFamily="18" charset="0"/>
              </a:rPr>
              <a:t>Secretary J. M. Foster, Reformed Presbyterian and Covenanter, December, 1887, p. 403.</a:t>
            </a:r>
            <a:endParaRPr lang="en-US" sz="4000" dirty="0"/>
          </a:p>
        </p:txBody>
      </p:sp>
    </p:spTree>
    <p:extLst>
      <p:ext uri="{BB962C8B-B14F-4D97-AF65-F5344CB8AC3E}">
        <p14:creationId xmlns:p14="http://schemas.microsoft.com/office/powerpoint/2010/main" val="1142740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51DA9-903E-C32C-7760-28F18F15574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71FE32D-4A9F-18DE-C63B-0F453973F690}"/>
              </a:ext>
            </a:extLst>
          </p:cNvPr>
          <p:cNvSpPr>
            <a:spLocks noGrp="1"/>
          </p:cNvSpPr>
          <p:nvPr>
            <p:ph type="title"/>
          </p:nvPr>
        </p:nvSpPr>
        <p:spPr>
          <a:xfrm>
            <a:off x="884487" y="381000"/>
            <a:ext cx="10360501" cy="2362200"/>
          </a:xfrm>
        </p:spPr>
        <p:txBody>
          <a:bodyPr>
            <a:noAutofit/>
          </a:bodyPr>
          <a:lstStyle/>
          <a:p>
            <a:pPr lvl="0"/>
            <a:r>
              <a:rPr lang="en-US" sz="5400" dirty="0"/>
              <a:t>10. By whom will there be great signs and wonders wrought to deceive?</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E3540265-9057-3EE2-91CF-34708DB335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9012" y="37576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D46E909-E1EB-8774-C9D4-540EB8324CF8}"/>
              </a:ext>
            </a:extLst>
          </p:cNvPr>
          <p:cNvSpPr txBox="1"/>
          <p:nvPr/>
        </p:nvSpPr>
        <p:spPr>
          <a:xfrm>
            <a:off x="895599" y="2926666"/>
            <a:ext cx="7588976" cy="830997"/>
          </a:xfrm>
          <a:prstGeom prst="rect">
            <a:avLst/>
          </a:prstGeom>
          <a:noFill/>
        </p:spPr>
        <p:txBody>
          <a:bodyPr wrap="square">
            <a:spAutoFit/>
          </a:bodyPr>
          <a:lstStyle/>
          <a:p>
            <a:r>
              <a:rPr lang="en-US" sz="4800" i="1" dirty="0"/>
              <a:t>Matthew 24:24.</a:t>
            </a:r>
            <a:endParaRPr lang="en-US" sz="7200" dirty="0"/>
          </a:p>
        </p:txBody>
      </p:sp>
    </p:spTree>
    <p:extLst>
      <p:ext uri="{BB962C8B-B14F-4D97-AF65-F5344CB8AC3E}">
        <p14:creationId xmlns:p14="http://schemas.microsoft.com/office/powerpoint/2010/main" val="3750703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BA4C6-8C69-8EA8-D2B8-799739D86A6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0B37B28-93A9-6A28-F91A-43E7B40FE035}"/>
              </a:ext>
            </a:extLst>
          </p:cNvPr>
          <p:cNvSpPr>
            <a:spLocks noGrp="1"/>
          </p:cNvSpPr>
          <p:nvPr>
            <p:ph type="body" sz="half" idx="2"/>
          </p:nvPr>
        </p:nvSpPr>
        <p:spPr>
          <a:xfrm>
            <a:off x="7759699" y="1651000"/>
            <a:ext cx="4114800" cy="4673601"/>
          </a:xfrm>
        </p:spPr>
        <p:txBody>
          <a:bodyPr>
            <a:noAutofit/>
          </a:bodyPr>
          <a:lstStyle/>
          <a:p>
            <a:r>
              <a:rPr lang="en-US" sz="3400" b="1" baseline="30000" dirty="0"/>
              <a:t>24 </a:t>
            </a:r>
            <a:r>
              <a:rPr lang="en-US" sz="3400" dirty="0"/>
              <a:t>For there shall arise false Christs, and false prophets, and shall shew great signs and wonders; insomuch that, if it were possible, they shall deceive the very elect.</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47147FB-7FB6-71F0-C213-721C13EB851E}"/>
              </a:ext>
            </a:extLst>
          </p:cNvPr>
          <p:cNvSpPr>
            <a:spLocks noGrp="1"/>
          </p:cNvSpPr>
          <p:nvPr>
            <p:ph type="title"/>
          </p:nvPr>
        </p:nvSpPr>
        <p:spPr>
          <a:xfrm>
            <a:off x="7770812" y="228600"/>
            <a:ext cx="4114800" cy="1422400"/>
          </a:xfrm>
        </p:spPr>
        <p:txBody>
          <a:bodyPr/>
          <a:lstStyle/>
          <a:p>
            <a:r>
              <a:rPr lang="en-US" sz="4800" dirty="0"/>
              <a:t>Matthew 24:24</a:t>
            </a:r>
            <a:endParaRPr lang="en-US" sz="5400" dirty="0"/>
          </a:p>
        </p:txBody>
      </p:sp>
      <p:pic>
        <p:nvPicPr>
          <p:cNvPr id="8196" name="Picture 4" descr="1+ Hundred False Prophets Royalty-Free Images, Stock Photos &amp; Pictures ...">
            <a:extLst>
              <a:ext uri="{FF2B5EF4-FFF2-40B4-BE49-F238E27FC236}">
                <a16:creationId xmlns:a16="http://schemas.microsoft.com/office/drawing/2014/main" id="{69AA9213-D57D-D20D-1BD6-27C73C88D2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73" t="-743" r="9198" b="9902"/>
          <a:stretch>
            <a:fillRect/>
          </a:stretch>
        </p:blipFill>
        <p:spPr bwMode="auto">
          <a:xfrm>
            <a:off x="314326" y="783640"/>
            <a:ext cx="6934200" cy="5290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2089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DF76F-0C39-61B9-94EA-422D5D8F0D2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9891D95-BB85-87E3-EB6D-D2F67E933329}"/>
              </a:ext>
            </a:extLst>
          </p:cNvPr>
          <p:cNvSpPr>
            <a:spLocks noGrp="1"/>
          </p:cNvSpPr>
          <p:nvPr>
            <p:ph type="title"/>
          </p:nvPr>
        </p:nvSpPr>
        <p:spPr>
          <a:xfrm>
            <a:off x="914161" y="1066800"/>
            <a:ext cx="10360501" cy="2362200"/>
          </a:xfrm>
        </p:spPr>
        <p:txBody>
          <a:bodyPr>
            <a:noAutofit/>
          </a:bodyPr>
          <a:lstStyle/>
          <a:p>
            <a:pPr lvl="0"/>
            <a:r>
              <a:rPr lang="en-US" sz="6600" dirty="0"/>
              <a:t>11. Who will finally manifest, and work with, all power?</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31C45376-941B-E661-39F3-F321358C94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9012" y="37576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0C64FA6-156A-4DEC-ECD0-4111EF67162E}"/>
              </a:ext>
            </a:extLst>
          </p:cNvPr>
          <p:cNvSpPr txBox="1"/>
          <p:nvPr/>
        </p:nvSpPr>
        <p:spPr>
          <a:xfrm>
            <a:off x="914161" y="3732264"/>
            <a:ext cx="7588976" cy="923330"/>
          </a:xfrm>
          <a:prstGeom prst="rect">
            <a:avLst/>
          </a:prstGeom>
          <a:noFill/>
        </p:spPr>
        <p:txBody>
          <a:bodyPr wrap="square">
            <a:spAutoFit/>
          </a:bodyPr>
          <a:lstStyle/>
          <a:p>
            <a:r>
              <a:rPr lang="en-US" sz="5400" i="1" dirty="0"/>
              <a:t>2 Thessalonians 2:8.</a:t>
            </a:r>
            <a:endParaRPr lang="en-US" sz="19900" dirty="0"/>
          </a:p>
        </p:txBody>
      </p:sp>
    </p:spTree>
    <p:extLst>
      <p:ext uri="{BB962C8B-B14F-4D97-AF65-F5344CB8AC3E}">
        <p14:creationId xmlns:p14="http://schemas.microsoft.com/office/powerpoint/2010/main" val="2075289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27112" y="2057400"/>
            <a:ext cx="10134600" cy="1893926"/>
          </a:xfrm>
        </p:spPr>
        <p:txBody>
          <a:bodyPr>
            <a:normAutofit fontScale="90000"/>
          </a:bodyPr>
          <a:lstStyle/>
          <a:p>
            <a:r>
              <a:rPr lang="en-US" sz="6000" dirty="0"/>
              <a:t>The Third Angel’s Message</a:t>
            </a:r>
            <a:br>
              <a:rPr lang="en-US" dirty="0"/>
            </a:br>
            <a:r>
              <a:rPr lang="en-US" sz="4000" dirty="0"/>
              <a:t>Lesson 15:  </a:t>
            </a:r>
            <a:r>
              <a:rPr lang="en-US" sz="4000" b="1" dirty="0"/>
              <a:t>THE Working of Satan</a:t>
            </a:r>
            <a:endParaRPr lang="en-US" sz="3200" dirty="0"/>
          </a:p>
        </p:txBody>
      </p:sp>
      <p:sp>
        <p:nvSpPr>
          <p:cNvPr id="2" name="Subtitle 1"/>
          <p:cNvSpPr>
            <a:spLocks noGrp="1"/>
          </p:cNvSpPr>
          <p:nvPr>
            <p:ph type="subTitle" idx="1"/>
          </p:nvPr>
        </p:nvSpPr>
        <p:spPr>
          <a:xfrm>
            <a:off x="1218882" y="4156045"/>
            <a:ext cx="9751060" cy="1016000"/>
          </a:xfrm>
        </p:spPr>
        <p:txBody>
          <a:bodyPr>
            <a:normAutofit/>
          </a:bodyPr>
          <a:lstStyle/>
          <a:p>
            <a:r>
              <a:rPr lang="en-US" b="1" dirty="0"/>
              <a:t>October 13,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a:t>Lesson 15, 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F73F0-BD46-346B-69EA-DE24A4D44B5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698F79F-40FF-13B9-E13F-AFC32738C32D}"/>
              </a:ext>
            </a:extLst>
          </p:cNvPr>
          <p:cNvSpPr>
            <a:spLocks noGrp="1"/>
          </p:cNvSpPr>
          <p:nvPr>
            <p:ph type="body" sz="half" idx="2"/>
          </p:nvPr>
        </p:nvSpPr>
        <p:spPr>
          <a:xfrm>
            <a:off x="7759699" y="1651000"/>
            <a:ext cx="4114800" cy="4673601"/>
          </a:xfrm>
        </p:spPr>
        <p:txBody>
          <a:bodyPr>
            <a:noAutofit/>
          </a:bodyPr>
          <a:lstStyle/>
          <a:p>
            <a:r>
              <a:rPr lang="en-US" sz="3600" b="1" baseline="30000" dirty="0"/>
              <a:t>8 </a:t>
            </a:r>
            <a:r>
              <a:rPr lang="en-US" sz="3600" dirty="0"/>
              <a:t>And then shall that Wicked be revealed, whom the Lord shall consume with the spirit of his mouth, and shall destroy with the brightness of his coming:</a:t>
            </a:r>
            <a:endParaRPr lang="en-US" sz="5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03B8B3CF-D658-12BC-DF19-D1F99D9030C6}"/>
              </a:ext>
            </a:extLst>
          </p:cNvPr>
          <p:cNvSpPr>
            <a:spLocks noGrp="1"/>
          </p:cNvSpPr>
          <p:nvPr>
            <p:ph type="title"/>
          </p:nvPr>
        </p:nvSpPr>
        <p:spPr>
          <a:xfrm>
            <a:off x="7770812" y="228600"/>
            <a:ext cx="4114800" cy="1422400"/>
          </a:xfrm>
        </p:spPr>
        <p:txBody>
          <a:bodyPr/>
          <a:lstStyle/>
          <a:p>
            <a:r>
              <a:rPr lang="en-US" sz="3600" dirty="0"/>
              <a:t>2 Thessalonians </a:t>
            </a:r>
            <a:r>
              <a:rPr lang="en-US" sz="4800" dirty="0"/>
              <a:t>2:8</a:t>
            </a:r>
            <a:endParaRPr lang="en-US" sz="5400" dirty="0"/>
          </a:p>
        </p:txBody>
      </p:sp>
      <p:pic>
        <p:nvPicPr>
          <p:cNvPr id="9218" name="Picture 2" descr="2 Thessalonians 2 Artwork | Bible Art">
            <a:extLst>
              <a:ext uri="{FF2B5EF4-FFF2-40B4-BE49-F238E27FC236}">
                <a16:creationId xmlns:a16="http://schemas.microsoft.com/office/drawing/2014/main" id="{4296675F-4388-A282-34EB-E48E382A4D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01" t="699" r="2448" b="15035"/>
          <a:stretch>
            <a:fillRect/>
          </a:stretch>
        </p:blipFill>
        <p:spPr bwMode="auto">
          <a:xfrm>
            <a:off x="314326" y="228600"/>
            <a:ext cx="6948487" cy="6121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1406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E5C31-081D-A588-D1C9-599114465CA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0D93685-9501-1DA3-9C26-AF40CD7544BA}"/>
              </a:ext>
            </a:extLst>
          </p:cNvPr>
          <p:cNvSpPr>
            <a:spLocks noGrp="1"/>
          </p:cNvSpPr>
          <p:nvPr>
            <p:ph type="title"/>
          </p:nvPr>
        </p:nvSpPr>
        <p:spPr>
          <a:xfrm>
            <a:off x="914161" y="1066800"/>
            <a:ext cx="10360501" cy="2971800"/>
          </a:xfrm>
        </p:spPr>
        <p:txBody>
          <a:bodyPr>
            <a:noAutofit/>
          </a:bodyPr>
          <a:lstStyle/>
          <a:p>
            <a:pPr lvl="0"/>
            <a:r>
              <a:rPr lang="en-US" sz="4800" dirty="0"/>
              <a:t>12. As these great wonders are to be wrought by false </a:t>
            </a:r>
            <a:r>
              <a:rPr lang="en-US" sz="4800" dirty="0" err="1"/>
              <a:t>christs</a:t>
            </a:r>
            <a:r>
              <a:rPr lang="en-US" sz="4800" dirty="0"/>
              <a:t>, and as Satan is to work the greatest of them, then in what form will Satan present himself in this?</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79A18D6D-0736-B725-8718-86374B28D1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9012" y="37576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D15BB00-E2BD-771F-DEEF-3FC0553190D4}"/>
              </a:ext>
            </a:extLst>
          </p:cNvPr>
          <p:cNvSpPr txBox="1"/>
          <p:nvPr/>
        </p:nvSpPr>
        <p:spPr>
          <a:xfrm>
            <a:off x="940111" y="4334470"/>
            <a:ext cx="7588976" cy="1569660"/>
          </a:xfrm>
          <a:prstGeom prst="rect">
            <a:avLst/>
          </a:prstGeom>
          <a:noFill/>
        </p:spPr>
        <p:txBody>
          <a:bodyPr wrap="square">
            <a:spAutoFit/>
          </a:bodyPr>
          <a:lstStyle/>
          <a:p>
            <a:r>
              <a:rPr lang="en-US" sz="4800" b="1" dirty="0"/>
              <a:t>Answer:</a:t>
            </a:r>
            <a:r>
              <a:rPr lang="en-US" sz="4800" dirty="0"/>
              <a:t> In the form of a false </a:t>
            </a:r>
            <a:r>
              <a:rPr lang="en-US" sz="4800" dirty="0" err="1"/>
              <a:t>christ</a:t>
            </a:r>
            <a:r>
              <a:rPr lang="en-US" sz="4800" dirty="0"/>
              <a:t>.</a:t>
            </a:r>
            <a:endParaRPr lang="en-US" sz="59500" dirty="0"/>
          </a:p>
        </p:txBody>
      </p:sp>
    </p:spTree>
    <p:extLst>
      <p:ext uri="{BB962C8B-B14F-4D97-AF65-F5344CB8AC3E}">
        <p14:creationId xmlns:p14="http://schemas.microsoft.com/office/powerpoint/2010/main" val="1076383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D97E9-CDA4-661B-6E2F-6B40C66078F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A327E6D-6D01-32A8-0927-11B8D02658CE}"/>
              </a:ext>
            </a:extLst>
          </p:cNvPr>
          <p:cNvSpPr>
            <a:spLocks noGrp="1"/>
          </p:cNvSpPr>
          <p:nvPr>
            <p:ph type="title"/>
          </p:nvPr>
        </p:nvSpPr>
        <p:spPr>
          <a:xfrm>
            <a:off x="522943" y="304800"/>
            <a:ext cx="11142937" cy="3200400"/>
          </a:xfrm>
        </p:spPr>
        <p:txBody>
          <a:bodyPr>
            <a:noAutofit/>
          </a:bodyPr>
          <a:lstStyle/>
          <a:p>
            <a:pPr lvl="0"/>
            <a:r>
              <a:rPr lang="en-US" sz="4000" dirty="0"/>
              <a:t>13. When the National Reform kingdom shall have been formed, and Satan, by this great wonder-working power, shall be transformed into an angel of light, and thus shall come personating Christ, then what will be the universal shout?</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C62E68F1-9622-06D3-CAC2-4AEAD2019F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9012" y="37576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89F4EA2-3C75-E47C-586B-FA6ACC5C21C2}"/>
              </a:ext>
            </a:extLst>
          </p:cNvPr>
          <p:cNvSpPr txBox="1"/>
          <p:nvPr/>
        </p:nvSpPr>
        <p:spPr>
          <a:xfrm>
            <a:off x="522943" y="3732263"/>
            <a:ext cx="7588976" cy="2308324"/>
          </a:xfrm>
          <a:prstGeom prst="rect">
            <a:avLst/>
          </a:prstGeom>
          <a:noFill/>
        </p:spPr>
        <p:txBody>
          <a:bodyPr wrap="square">
            <a:spAutoFit/>
          </a:bodyPr>
          <a:lstStyle/>
          <a:p>
            <a:r>
              <a:rPr lang="en-US" sz="3600" b="1" dirty="0"/>
              <a:t>Answer:</a:t>
            </a:r>
            <a:r>
              <a:rPr lang="en-US" sz="3600" dirty="0"/>
              <a:t> “Christ has come;” “The kingdoms of this world have become the kingdoms of our Lord and his Christ.”</a:t>
            </a:r>
            <a:endParaRPr lang="en-US" sz="102800" dirty="0"/>
          </a:p>
        </p:txBody>
      </p:sp>
    </p:spTree>
    <p:extLst>
      <p:ext uri="{BB962C8B-B14F-4D97-AF65-F5344CB8AC3E}">
        <p14:creationId xmlns:p14="http://schemas.microsoft.com/office/powerpoint/2010/main" val="292557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FF6BC-0174-DF1F-967B-91E51484270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8CC7253-E95E-1676-8E94-5DC245C042F0}"/>
              </a:ext>
            </a:extLst>
          </p:cNvPr>
          <p:cNvSpPr>
            <a:spLocks noGrp="1"/>
          </p:cNvSpPr>
          <p:nvPr>
            <p:ph type="title"/>
          </p:nvPr>
        </p:nvSpPr>
        <p:spPr>
          <a:xfrm>
            <a:off x="758824" y="609600"/>
            <a:ext cx="10515600" cy="2308324"/>
          </a:xfrm>
        </p:spPr>
        <p:txBody>
          <a:bodyPr>
            <a:noAutofit/>
          </a:bodyPr>
          <a:lstStyle/>
          <a:p>
            <a:pPr lvl="0"/>
            <a:r>
              <a:rPr lang="en-US" sz="6000" dirty="0"/>
              <a:t>14. Then who will be the king of the National Reform Government?</a:t>
            </a:r>
          </a:p>
        </p:txBody>
      </p:sp>
      <p:pic>
        <p:nvPicPr>
          <p:cNvPr id="2052" name="Picture 4" descr="213,000+ Question Mark Stock Photos, Pictures &amp; Royalty-Free ...">
            <a:extLst>
              <a:ext uri="{FF2B5EF4-FFF2-40B4-BE49-F238E27FC236}">
                <a16:creationId xmlns:a16="http://schemas.microsoft.com/office/drawing/2014/main" id="{B21C5B84-F9F5-1F28-E948-174E1D9492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4075" y="3200400"/>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5025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49E5A-B659-B020-0082-1B08B1F5D73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23C65CA-45A2-018B-B1BF-C51249D24434}"/>
              </a:ext>
            </a:extLst>
          </p:cNvPr>
          <p:cNvSpPr>
            <a:spLocks noGrp="1"/>
          </p:cNvSpPr>
          <p:nvPr>
            <p:ph type="title"/>
          </p:nvPr>
        </p:nvSpPr>
        <p:spPr>
          <a:xfrm>
            <a:off x="522943" y="533400"/>
            <a:ext cx="11142937" cy="1676400"/>
          </a:xfrm>
        </p:spPr>
        <p:txBody>
          <a:bodyPr>
            <a:noAutofit/>
          </a:bodyPr>
          <a:lstStyle/>
          <a:p>
            <a:pPr lvl="0"/>
            <a:r>
              <a:rPr lang="en-US" sz="6000" dirty="0"/>
              <a:t>15. Is Spiritualism expecting such a new messiah?</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30D94AE9-6AEB-38A9-7D52-2562E729A5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9012" y="37576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F926723-4613-93BC-376B-8BD9688FF901}"/>
              </a:ext>
            </a:extLst>
          </p:cNvPr>
          <p:cNvSpPr txBox="1"/>
          <p:nvPr/>
        </p:nvSpPr>
        <p:spPr>
          <a:xfrm>
            <a:off x="522943" y="2339877"/>
            <a:ext cx="7588976" cy="3046988"/>
          </a:xfrm>
          <a:prstGeom prst="rect">
            <a:avLst/>
          </a:prstGeom>
          <a:noFill/>
        </p:spPr>
        <p:txBody>
          <a:bodyPr wrap="square">
            <a:spAutoFit/>
          </a:bodyPr>
          <a:lstStyle/>
          <a:p>
            <a:r>
              <a:rPr lang="en-US" sz="4800" b="1" dirty="0"/>
              <a:t>Answer:</a:t>
            </a:r>
            <a:r>
              <a:rPr lang="en-US" sz="4800" dirty="0"/>
              <a:t> Spiritualism promises a new messiah, and announces his coming “to this very generation.”</a:t>
            </a:r>
            <a:endParaRPr lang="en-US" sz="307000" dirty="0"/>
          </a:p>
        </p:txBody>
      </p:sp>
    </p:spTree>
    <p:extLst>
      <p:ext uri="{BB962C8B-B14F-4D97-AF65-F5344CB8AC3E}">
        <p14:creationId xmlns:p14="http://schemas.microsoft.com/office/powerpoint/2010/main" val="3374344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F30E6-1849-420A-B230-09ECEB9092B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C150420-65E9-3AB9-8FDA-0D0DCF882D9C}"/>
              </a:ext>
            </a:extLst>
          </p:cNvPr>
          <p:cNvSpPr txBox="1"/>
          <p:nvPr/>
        </p:nvSpPr>
        <p:spPr>
          <a:xfrm>
            <a:off x="690645" y="381001"/>
            <a:ext cx="6699167" cy="1569660"/>
          </a:xfrm>
          <a:prstGeom prst="rect">
            <a:avLst/>
          </a:prstGeom>
          <a:solidFill>
            <a:schemeClr val="accent3">
              <a:lumMod val="40000"/>
              <a:lumOff val="60000"/>
            </a:schemeClr>
          </a:solidFill>
        </p:spPr>
        <p:txBody>
          <a:bodyPr wrap="square">
            <a:spAutoFit/>
          </a:bodyPr>
          <a:lstStyle/>
          <a:p>
            <a:r>
              <a:rPr lang="en-US" sz="3200" dirty="0">
                <a:solidFill>
                  <a:schemeClr val="tx2">
                    <a:lumMod val="10000"/>
                  </a:schemeClr>
                </a:solidFill>
              </a:rPr>
              <a:t>The </a:t>
            </a:r>
            <a:r>
              <a:rPr lang="en-US" sz="3200" i="1" dirty="0">
                <a:solidFill>
                  <a:schemeClr val="tx2">
                    <a:lumMod val="10000"/>
                  </a:schemeClr>
                </a:solidFill>
              </a:rPr>
              <a:t>World’s Advance Thought </a:t>
            </a:r>
            <a:r>
              <a:rPr lang="en-US" sz="3200" dirty="0">
                <a:solidFill>
                  <a:schemeClr val="tx2">
                    <a:lumMod val="10000"/>
                  </a:schemeClr>
                </a:solidFill>
              </a:rPr>
              <a:t>was thought to be the messenger of the new spiritual dispensation.  </a:t>
            </a:r>
            <a:endParaRPr lang="en-US" sz="4000" b="1" dirty="0">
              <a:solidFill>
                <a:schemeClr val="tx2">
                  <a:lumMod val="10000"/>
                </a:schemeClr>
              </a:solidFill>
            </a:endParaRPr>
          </a:p>
        </p:txBody>
      </p:sp>
      <p:pic>
        <p:nvPicPr>
          <p:cNvPr id="4098" name="Picture 2" descr="Mallory in 1875">
            <a:extLst>
              <a:ext uri="{FF2B5EF4-FFF2-40B4-BE49-F238E27FC236}">
                <a16:creationId xmlns:a16="http://schemas.microsoft.com/office/drawing/2014/main" id="{0EE49B71-ECF0-94EA-AEFB-78441FFAAD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410" t="15454" r="9253" b="11819"/>
          <a:stretch>
            <a:fillRect/>
          </a:stretch>
        </p:blipFill>
        <p:spPr bwMode="auto">
          <a:xfrm>
            <a:off x="7770811" y="381001"/>
            <a:ext cx="3962401" cy="6096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CF7D600-7013-8C5D-1F1D-5A171677082D}"/>
              </a:ext>
            </a:extLst>
          </p:cNvPr>
          <p:cNvSpPr txBox="1"/>
          <p:nvPr/>
        </p:nvSpPr>
        <p:spPr>
          <a:xfrm>
            <a:off x="690645" y="2286000"/>
            <a:ext cx="6699167" cy="4031873"/>
          </a:xfrm>
          <a:prstGeom prst="rect">
            <a:avLst/>
          </a:prstGeom>
          <a:solidFill>
            <a:schemeClr val="accent3">
              <a:lumMod val="40000"/>
              <a:lumOff val="60000"/>
            </a:schemeClr>
          </a:solidFill>
        </p:spPr>
        <p:txBody>
          <a:bodyPr wrap="square">
            <a:spAutoFit/>
          </a:bodyPr>
          <a:lstStyle/>
          <a:p>
            <a:r>
              <a:rPr lang="en-US" sz="3200" dirty="0">
                <a:solidFill>
                  <a:schemeClr val="tx2">
                    <a:lumMod val="10000"/>
                  </a:schemeClr>
                </a:solidFill>
              </a:rPr>
              <a:t>Issued from about 1886-1905, this influential publication was largely the work of Lucy Mallory, a "suffragist, vegetarian, and devotee of metaphysical experiences.” Leo Tolstoy was so influenced by Mallory's magazine that he called her the "greatest woman in America.”</a:t>
            </a:r>
            <a:endParaRPr lang="en-US" sz="4000" b="1" dirty="0">
              <a:solidFill>
                <a:schemeClr val="tx2">
                  <a:lumMod val="10000"/>
                </a:schemeClr>
              </a:solidFill>
            </a:endParaRPr>
          </a:p>
        </p:txBody>
      </p:sp>
    </p:spTree>
    <p:extLst>
      <p:ext uri="{BB962C8B-B14F-4D97-AF65-F5344CB8AC3E}">
        <p14:creationId xmlns:p14="http://schemas.microsoft.com/office/powerpoint/2010/main" val="3161416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BEF13-5E71-7838-672C-FDA57C68302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26BBBF9-86DF-D5AF-7AE1-1E538C2A54E4}"/>
              </a:ext>
            </a:extLst>
          </p:cNvPr>
          <p:cNvPicPr>
            <a:picLocks noChangeAspect="1"/>
          </p:cNvPicPr>
          <p:nvPr/>
        </p:nvPicPr>
        <p:blipFill>
          <a:blip r:embed="rId2"/>
          <a:srcRect b="22748"/>
          <a:stretch>
            <a:fillRect/>
          </a:stretch>
        </p:blipFill>
        <p:spPr>
          <a:xfrm>
            <a:off x="184692" y="2133600"/>
            <a:ext cx="11819439" cy="4552847"/>
          </a:xfrm>
          <a:prstGeom prst="rect">
            <a:avLst/>
          </a:prstGeom>
        </p:spPr>
      </p:pic>
      <p:pic>
        <p:nvPicPr>
          <p:cNvPr id="7" name="Picture 6">
            <a:extLst>
              <a:ext uri="{FF2B5EF4-FFF2-40B4-BE49-F238E27FC236}">
                <a16:creationId xmlns:a16="http://schemas.microsoft.com/office/drawing/2014/main" id="{FCFE1748-A28E-C0E3-8178-9D8A0A20ADFB}"/>
              </a:ext>
            </a:extLst>
          </p:cNvPr>
          <p:cNvPicPr>
            <a:picLocks noChangeAspect="1"/>
          </p:cNvPicPr>
          <p:nvPr/>
        </p:nvPicPr>
        <p:blipFill>
          <a:blip r:embed="rId3"/>
          <a:srcRect l="2336" t="14677" b="9863"/>
          <a:stretch>
            <a:fillRect/>
          </a:stretch>
        </p:blipFill>
        <p:spPr>
          <a:xfrm>
            <a:off x="142373" y="304800"/>
            <a:ext cx="11904078" cy="1752600"/>
          </a:xfrm>
          <a:prstGeom prst="rect">
            <a:avLst/>
          </a:prstGeom>
        </p:spPr>
      </p:pic>
    </p:spTree>
    <p:extLst>
      <p:ext uri="{BB962C8B-B14F-4D97-AF65-F5344CB8AC3E}">
        <p14:creationId xmlns:p14="http://schemas.microsoft.com/office/powerpoint/2010/main" val="2642637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BEA7E-76B8-24E8-FD28-20C957B224B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634E52D-A42E-18D0-5DCD-F42A1CD63A51}"/>
              </a:ext>
            </a:extLst>
          </p:cNvPr>
          <p:cNvPicPr>
            <a:picLocks noChangeAspect="1"/>
          </p:cNvPicPr>
          <p:nvPr/>
        </p:nvPicPr>
        <p:blipFill>
          <a:blip r:embed="rId2"/>
          <a:srcRect b="5477"/>
          <a:stretch>
            <a:fillRect/>
          </a:stretch>
        </p:blipFill>
        <p:spPr>
          <a:xfrm>
            <a:off x="608012" y="152400"/>
            <a:ext cx="10896600" cy="6400800"/>
          </a:xfrm>
          <a:prstGeom prst="rect">
            <a:avLst/>
          </a:prstGeom>
        </p:spPr>
      </p:pic>
      <p:sp>
        <p:nvSpPr>
          <p:cNvPr id="4" name="Oval 3">
            <a:extLst>
              <a:ext uri="{FF2B5EF4-FFF2-40B4-BE49-F238E27FC236}">
                <a16:creationId xmlns:a16="http://schemas.microsoft.com/office/drawing/2014/main" id="{6A3D0005-A29B-47EC-704B-FCC77D787868}"/>
              </a:ext>
            </a:extLst>
          </p:cNvPr>
          <p:cNvSpPr/>
          <p:nvPr/>
        </p:nvSpPr>
        <p:spPr>
          <a:xfrm>
            <a:off x="455612" y="3657600"/>
            <a:ext cx="6138320" cy="819047"/>
          </a:xfrm>
          <a:prstGeom prst="ellipse">
            <a:avLst/>
          </a:prstGeom>
          <a:noFill/>
          <a:ln w="38100">
            <a:solidFill>
              <a:srgbClr val="FF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593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13E45-D206-9757-7481-06740A39D5E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C9A182B-9EBB-5B05-A235-C018985528CD}"/>
              </a:ext>
            </a:extLst>
          </p:cNvPr>
          <p:cNvPicPr>
            <a:picLocks noChangeAspect="1"/>
          </p:cNvPicPr>
          <p:nvPr/>
        </p:nvPicPr>
        <p:blipFill>
          <a:blip r:embed="rId2"/>
          <a:srcRect b="5477"/>
          <a:stretch>
            <a:fillRect/>
          </a:stretch>
        </p:blipFill>
        <p:spPr>
          <a:xfrm>
            <a:off x="608012" y="152400"/>
            <a:ext cx="10896600" cy="6400800"/>
          </a:xfrm>
          <a:prstGeom prst="rect">
            <a:avLst/>
          </a:prstGeom>
        </p:spPr>
      </p:pic>
      <p:sp>
        <p:nvSpPr>
          <p:cNvPr id="4" name="Oval 3">
            <a:extLst>
              <a:ext uri="{FF2B5EF4-FFF2-40B4-BE49-F238E27FC236}">
                <a16:creationId xmlns:a16="http://schemas.microsoft.com/office/drawing/2014/main" id="{3A92D562-1E35-1B58-DE1D-CDE43F141C03}"/>
              </a:ext>
            </a:extLst>
          </p:cNvPr>
          <p:cNvSpPr/>
          <p:nvPr/>
        </p:nvSpPr>
        <p:spPr>
          <a:xfrm>
            <a:off x="2987152" y="990600"/>
            <a:ext cx="6138320" cy="819047"/>
          </a:xfrm>
          <a:prstGeom prst="ellipse">
            <a:avLst/>
          </a:prstGeom>
          <a:noFill/>
          <a:ln w="38100">
            <a:solidFill>
              <a:srgbClr val="FF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7501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85A80-FBB9-49BD-0A5E-4588505AFB0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A2EC0C9-8011-ACD1-5D74-0F07C68743B6}"/>
              </a:ext>
            </a:extLst>
          </p:cNvPr>
          <p:cNvPicPr>
            <a:picLocks noChangeAspect="1"/>
          </p:cNvPicPr>
          <p:nvPr/>
        </p:nvPicPr>
        <p:blipFill>
          <a:blip r:embed="rId2"/>
          <a:stretch>
            <a:fillRect/>
          </a:stretch>
        </p:blipFill>
        <p:spPr>
          <a:xfrm>
            <a:off x="150812" y="185285"/>
            <a:ext cx="5306165" cy="6487430"/>
          </a:xfrm>
          <a:prstGeom prst="rect">
            <a:avLst/>
          </a:prstGeom>
        </p:spPr>
      </p:pic>
      <p:pic>
        <p:nvPicPr>
          <p:cNvPr id="5122" name="Picture 2" descr="Futuristic Visualization of a Womans Face with Neural Networks ...">
            <a:extLst>
              <a:ext uri="{FF2B5EF4-FFF2-40B4-BE49-F238E27FC236}">
                <a16:creationId xmlns:a16="http://schemas.microsoft.com/office/drawing/2014/main" id="{CD02A923-8DE4-70B3-7C54-8212911009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838" r="16003"/>
          <a:stretch>
            <a:fillRect/>
          </a:stretch>
        </p:blipFill>
        <p:spPr bwMode="auto">
          <a:xfrm>
            <a:off x="5637212" y="185285"/>
            <a:ext cx="6248400" cy="64874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2373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5F4AD-EB7C-CB10-A31D-E96AD884293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8982201-DD40-5017-83B6-06021593576E}"/>
              </a:ext>
            </a:extLst>
          </p:cNvPr>
          <p:cNvSpPr>
            <a:spLocks noGrp="1"/>
          </p:cNvSpPr>
          <p:nvPr>
            <p:ph type="body" sz="half" idx="2"/>
          </p:nvPr>
        </p:nvSpPr>
        <p:spPr>
          <a:xfrm>
            <a:off x="7759699" y="1651000"/>
            <a:ext cx="4114800" cy="4673601"/>
          </a:xfrm>
        </p:spPr>
        <p:txBody>
          <a:bodyPr>
            <a:noAutofit/>
          </a:bodyPr>
          <a:lstStyle/>
          <a:p>
            <a:r>
              <a:rPr lang="en-US" sz="4000" b="1" baseline="30000" dirty="0"/>
              <a:t>17 </a:t>
            </a:r>
            <a:r>
              <a:rPr lang="en-US" sz="4000" dirty="0"/>
              <a:t>And I will wait upon the </a:t>
            </a:r>
            <a:r>
              <a:rPr lang="en-US" sz="4000" cap="small" dirty="0"/>
              <a:t>Lord</a:t>
            </a:r>
            <a:r>
              <a:rPr lang="en-US" sz="4000" dirty="0"/>
              <a:t>, that </a:t>
            </a:r>
            <a:r>
              <a:rPr lang="en-US" sz="4000" dirty="0" err="1"/>
              <a:t>hideth</a:t>
            </a:r>
            <a:r>
              <a:rPr lang="en-US" sz="4000" dirty="0"/>
              <a:t> his face from the house of Jacob, and I will look for him.</a:t>
            </a:r>
            <a:endParaRPr lang="en-US" sz="102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B19ED1A6-ABB0-0796-93EC-E5C2C7793B83}"/>
              </a:ext>
            </a:extLst>
          </p:cNvPr>
          <p:cNvSpPr>
            <a:spLocks noGrp="1"/>
          </p:cNvSpPr>
          <p:nvPr>
            <p:ph type="title"/>
          </p:nvPr>
        </p:nvSpPr>
        <p:spPr>
          <a:xfrm>
            <a:off x="7770812" y="228600"/>
            <a:ext cx="4114800" cy="1422400"/>
          </a:xfrm>
        </p:spPr>
        <p:txBody>
          <a:bodyPr/>
          <a:lstStyle/>
          <a:p>
            <a:r>
              <a:rPr lang="en-US" sz="5400" dirty="0"/>
              <a:t>Isaiah</a:t>
            </a:r>
            <a:br>
              <a:rPr lang="en-US" sz="5400" dirty="0"/>
            </a:br>
            <a:r>
              <a:rPr lang="en-US" sz="5400" dirty="0"/>
              <a:t>8:17</a:t>
            </a:r>
          </a:p>
        </p:txBody>
      </p:sp>
      <p:pic>
        <p:nvPicPr>
          <p:cNvPr id="4098" name="Picture 2" descr="Waiting Upon the Lord: the Power of Heaven | BYU Speeches">
            <a:extLst>
              <a:ext uri="{FF2B5EF4-FFF2-40B4-BE49-F238E27FC236}">
                <a16:creationId xmlns:a16="http://schemas.microsoft.com/office/drawing/2014/main" id="{EA7D3FD7-C352-FE13-3B80-0E2CD28F505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793" r="19600"/>
          <a:stretch>
            <a:fillRect/>
          </a:stretch>
        </p:blipFill>
        <p:spPr bwMode="auto">
          <a:xfrm>
            <a:off x="303213" y="228600"/>
            <a:ext cx="70104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662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9A58E-C93C-849F-6958-6BD60924E52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C4401C4-C836-DC08-E9FA-FD4DFE0E2E2C}"/>
              </a:ext>
            </a:extLst>
          </p:cNvPr>
          <p:cNvSpPr txBox="1"/>
          <p:nvPr/>
        </p:nvSpPr>
        <p:spPr>
          <a:xfrm>
            <a:off x="677314" y="679838"/>
            <a:ext cx="7309700" cy="1323439"/>
          </a:xfrm>
          <a:prstGeom prst="rect">
            <a:avLst/>
          </a:prstGeom>
          <a:solidFill>
            <a:schemeClr val="accent3">
              <a:lumMod val="40000"/>
              <a:lumOff val="60000"/>
            </a:schemeClr>
          </a:solidFill>
        </p:spPr>
        <p:txBody>
          <a:bodyPr wrap="square">
            <a:spAutoFit/>
          </a:bodyPr>
          <a:lstStyle/>
          <a:p>
            <a:r>
              <a:rPr lang="en-US" sz="4000" dirty="0">
                <a:solidFill>
                  <a:schemeClr val="tx2">
                    <a:lumMod val="10000"/>
                  </a:schemeClr>
                </a:solidFill>
              </a:rPr>
              <a:t>In its issue of April 5, 1886, </a:t>
            </a:r>
            <a:r>
              <a:rPr lang="en-US" sz="4000" i="1" dirty="0">
                <a:solidFill>
                  <a:schemeClr val="tx2">
                    <a:lumMod val="10000"/>
                  </a:schemeClr>
                </a:solidFill>
              </a:rPr>
              <a:t>The World’s Advance-Thought </a:t>
            </a:r>
            <a:r>
              <a:rPr lang="en-US" sz="4000" dirty="0">
                <a:solidFill>
                  <a:schemeClr val="tx2">
                    <a:lumMod val="10000"/>
                  </a:schemeClr>
                </a:solidFill>
              </a:rPr>
              <a:t>says:</a:t>
            </a:r>
            <a:endParaRPr lang="en-US" sz="4800" b="1" dirty="0">
              <a:solidFill>
                <a:schemeClr val="tx2">
                  <a:lumMod val="10000"/>
                </a:schemeClr>
              </a:solidFill>
            </a:endParaRPr>
          </a:p>
        </p:txBody>
      </p:sp>
      <p:sp>
        <p:nvSpPr>
          <p:cNvPr id="6" name="TextBox 5">
            <a:extLst>
              <a:ext uri="{FF2B5EF4-FFF2-40B4-BE49-F238E27FC236}">
                <a16:creationId xmlns:a16="http://schemas.microsoft.com/office/drawing/2014/main" id="{47F0E359-7C66-41AA-0DA7-E04DB6CD0AFF}"/>
              </a:ext>
            </a:extLst>
          </p:cNvPr>
          <p:cNvSpPr txBox="1"/>
          <p:nvPr/>
        </p:nvSpPr>
        <p:spPr>
          <a:xfrm>
            <a:off x="684212" y="2286000"/>
            <a:ext cx="7309700" cy="3877985"/>
          </a:xfrm>
          <a:prstGeom prst="rect">
            <a:avLst/>
          </a:prstGeom>
          <a:solidFill>
            <a:schemeClr val="accent3">
              <a:lumMod val="40000"/>
              <a:lumOff val="60000"/>
            </a:schemeClr>
          </a:solidFill>
        </p:spPr>
        <p:txBody>
          <a:bodyPr wrap="square">
            <a:spAutoFit/>
          </a:bodyPr>
          <a:lstStyle/>
          <a:p>
            <a:r>
              <a:rPr lang="en-US" sz="4100" dirty="0">
                <a:solidFill>
                  <a:schemeClr val="tx2">
                    <a:lumMod val="10000"/>
                  </a:schemeClr>
                </a:solidFill>
              </a:rPr>
              <a:t>“Another sun of righteousness is called for on earth, and the messenger cannot be far off whose life mission it shall be to practically illustrate the new truths that will be vouchsafed…</a:t>
            </a:r>
            <a:endParaRPr lang="en-US" sz="4100" b="1" dirty="0">
              <a:solidFill>
                <a:schemeClr val="tx2">
                  <a:lumMod val="10000"/>
                </a:schemeClr>
              </a:solidFill>
            </a:endParaRPr>
          </a:p>
        </p:txBody>
      </p:sp>
      <p:pic>
        <p:nvPicPr>
          <p:cNvPr id="6146" name="Picture 2" descr="The Sun and the Son - Paul Anderson Youth Home">
            <a:extLst>
              <a:ext uri="{FF2B5EF4-FFF2-40B4-BE49-F238E27FC236}">
                <a16:creationId xmlns:a16="http://schemas.microsoft.com/office/drawing/2014/main" id="{E0913852-5CBE-EE7D-FBA3-9FD975A35E4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375" t="1712" r="40796" b="18907"/>
          <a:stretch>
            <a:fillRect/>
          </a:stretch>
        </p:blipFill>
        <p:spPr bwMode="auto">
          <a:xfrm>
            <a:off x="8380412" y="381000"/>
            <a:ext cx="3131099"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530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D5FD8-9BE0-2F02-6ADF-58451B1A521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DAA15E7-8D29-BA29-4F2E-77FCA3FB7FC7}"/>
              </a:ext>
            </a:extLst>
          </p:cNvPr>
          <p:cNvSpPr txBox="1"/>
          <p:nvPr/>
        </p:nvSpPr>
        <p:spPr>
          <a:xfrm>
            <a:off x="684212" y="533400"/>
            <a:ext cx="5524500" cy="2554545"/>
          </a:xfrm>
          <a:prstGeom prst="rect">
            <a:avLst/>
          </a:prstGeom>
          <a:solidFill>
            <a:schemeClr val="accent3">
              <a:lumMod val="40000"/>
              <a:lumOff val="60000"/>
            </a:schemeClr>
          </a:solidFill>
        </p:spPr>
        <p:txBody>
          <a:bodyPr wrap="square">
            <a:spAutoFit/>
          </a:bodyPr>
          <a:lstStyle/>
          <a:p>
            <a:r>
              <a:rPr lang="en-US" sz="4000" dirty="0">
                <a:solidFill>
                  <a:schemeClr val="tx2">
                    <a:lumMod val="10000"/>
                  </a:schemeClr>
                </a:solidFill>
              </a:rPr>
              <a:t>He will not be a mere racial messiah, nor a half-world messiah, as was the great Nazarene; </a:t>
            </a:r>
          </a:p>
        </p:txBody>
      </p:sp>
      <p:sp>
        <p:nvSpPr>
          <p:cNvPr id="5" name="TextBox 4">
            <a:extLst>
              <a:ext uri="{FF2B5EF4-FFF2-40B4-BE49-F238E27FC236}">
                <a16:creationId xmlns:a16="http://schemas.microsoft.com/office/drawing/2014/main" id="{1D361084-4E29-76F7-2B51-70B350769AB6}"/>
              </a:ext>
            </a:extLst>
          </p:cNvPr>
          <p:cNvSpPr txBox="1"/>
          <p:nvPr/>
        </p:nvSpPr>
        <p:spPr>
          <a:xfrm>
            <a:off x="684212" y="3154501"/>
            <a:ext cx="5524500" cy="3170099"/>
          </a:xfrm>
          <a:prstGeom prst="rect">
            <a:avLst/>
          </a:prstGeom>
          <a:solidFill>
            <a:schemeClr val="accent3">
              <a:lumMod val="40000"/>
              <a:lumOff val="60000"/>
            </a:schemeClr>
          </a:solidFill>
        </p:spPr>
        <p:txBody>
          <a:bodyPr wrap="square">
            <a:spAutoFit/>
          </a:bodyPr>
          <a:lstStyle/>
          <a:p>
            <a:r>
              <a:rPr lang="en-US" sz="4000" dirty="0">
                <a:solidFill>
                  <a:schemeClr val="tx2">
                    <a:lumMod val="10000"/>
                  </a:schemeClr>
                </a:solidFill>
              </a:rPr>
              <a:t>but something combining the sudden locomotion and lightning communication, </a:t>
            </a:r>
            <a:endParaRPr lang="en-US" sz="4000" dirty="0"/>
          </a:p>
        </p:txBody>
      </p:sp>
      <p:pic>
        <p:nvPicPr>
          <p:cNvPr id="9" name="Picture 8">
            <a:extLst>
              <a:ext uri="{FF2B5EF4-FFF2-40B4-BE49-F238E27FC236}">
                <a16:creationId xmlns:a16="http://schemas.microsoft.com/office/drawing/2014/main" id="{7CCAF118-6B1E-AD7C-2668-915FB419E34B}"/>
              </a:ext>
            </a:extLst>
          </p:cNvPr>
          <p:cNvPicPr>
            <a:picLocks noChangeAspect="1"/>
          </p:cNvPicPr>
          <p:nvPr/>
        </p:nvPicPr>
        <p:blipFill>
          <a:blip r:embed="rId2"/>
          <a:srcRect l="1975" r="8553"/>
          <a:stretch>
            <a:fillRect/>
          </a:stretch>
        </p:blipFill>
        <p:spPr>
          <a:xfrm>
            <a:off x="6551612" y="533400"/>
            <a:ext cx="5181601" cy="5791200"/>
          </a:xfrm>
          <a:prstGeom prst="rect">
            <a:avLst/>
          </a:prstGeom>
        </p:spPr>
      </p:pic>
    </p:spTree>
    <p:extLst>
      <p:ext uri="{BB962C8B-B14F-4D97-AF65-F5344CB8AC3E}">
        <p14:creationId xmlns:p14="http://schemas.microsoft.com/office/powerpoint/2010/main" val="876090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6DEDE-D670-0E61-6078-7A22E54FF1A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1E29C65-F9EF-7B53-6DBF-A7E92A1CFA92}"/>
              </a:ext>
            </a:extLst>
          </p:cNvPr>
          <p:cNvSpPr txBox="1"/>
          <p:nvPr/>
        </p:nvSpPr>
        <p:spPr>
          <a:xfrm>
            <a:off x="455612" y="381000"/>
            <a:ext cx="5410200" cy="6186309"/>
          </a:xfrm>
          <a:prstGeom prst="rect">
            <a:avLst/>
          </a:prstGeom>
          <a:solidFill>
            <a:schemeClr val="accent3">
              <a:lumMod val="40000"/>
              <a:lumOff val="60000"/>
            </a:schemeClr>
          </a:solidFill>
        </p:spPr>
        <p:txBody>
          <a:bodyPr wrap="square">
            <a:spAutoFit/>
          </a:bodyPr>
          <a:lstStyle/>
          <a:p>
            <a:r>
              <a:rPr lang="en-US" sz="4400" dirty="0">
                <a:solidFill>
                  <a:schemeClr val="tx2">
                    <a:lumMod val="10000"/>
                  </a:schemeClr>
                </a:solidFill>
              </a:rPr>
              <a:t>…and the harmonizing influences of commercial intercourse, have made a whole-world messiah possible, and such the next one shall be. </a:t>
            </a:r>
          </a:p>
        </p:txBody>
      </p:sp>
      <p:pic>
        <p:nvPicPr>
          <p:cNvPr id="8194" name="Picture 2" descr="Download Finance, Business, Money. Royalty-Free Stock Illustration ...">
            <a:extLst>
              <a:ext uri="{FF2B5EF4-FFF2-40B4-BE49-F238E27FC236}">
                <a16:creationId xmlns:a16="http://schemas.microsoft.com/office/drawing/2014/main" id="{30AA468B-4F04-E767-291B-1B454C5DF2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863"/>
          <a:stretch>
            <a:fillRect/>
          </a:stretch>
        </p:blipFill>
        <p:spPr bwMode="auto">
          <a:xfrm>
            <a:off x="6170612" y="381000"/>
            <a:ext cx="5410201" cy="6220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705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F7CB3-448A-D341-22C2-D393F61E509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94FFCBE-F233-0E76-C3B9-854E44C24564}"/>
              </a:ext>
            </a:extLst>
          </p:cNvPr>
          <p:cNvSpPr txBox="1"/>
          <p:nvPr/>
        </p:nvSpPr>
        <p:spPr>
          <a:xfrm>
            <a:off x="584272" y="457200"/>
            <a:ext cx="6424539" cy="3170099"/>
          </a:xfrm>
          <a:prstGeom prst="rect">
            <a:avLst/>
          </a:prstGeom>
          <a:solidFill>
            <a:schemeClr val="accent3">
              <a:lumMod val="40000"/>
              <a:lumOff val="60000"/>
            </a:schemeClr>
          </a:solidFill>
        </p:spPr>
        <p:txBody>
          <a:bodyPr wrap="square">
            <a:spAutoFit/>
          </a:bodyPr>
          <a:lstStyle/>
          <a:p>
            <a:r>
              <a:rPr lang="en-US" sz="4000" dirty="0">
                <a:solidFill>
                  <a:schemeClr val="tx2">
                    <a:lumMod val="10000"/>
                  </a:schemeClr>
                </a:solidFill>
              </a:rPr>
              <a:t>Though themselves ignorant of the fact, as a body, the great and multiplying army of mediums are his avant-couriers…</a:t>
            </a:r>
          </a:p>
        </p:txBody>
      </p:sp>
      <p:sp>
        <p:nvSpPr>
          <p:cNvPr id="2" name="TextBox 1">
            <a:extLst>
              <a:ext uri="{FF2B5EF4-FFF2-40B4-BE49-F238E27FC236}">
                <a16:creationId xmlns:a16="http://schemas.microsoft.com/office/drawing/2014/main" id="{5CED3344-0A5A-DC53-7D4C-6016F024F2D5}"/>
              </a:ext>
            </a:extLst>
          </p:cNvPr>
          <p:cNvSpPr txBox="1"/>
          <p:nvPr/>
        </p:nvSpPr>
        <p:spPr>
          <a:xfrm>
            <a:off x="584272" y="3733800"/>
            <a:ext cx="6424538" cy="2554545"/>
          </a:xfrm>
          <a:prstGeom prst="rect">
            <a:avLst/>
          </a:prstGeom>
          <a:solidFill>
            <a:schemeClr val="accent3">
              <a:lumMod val="40000"/>
              <a:lumOff val="60000"/>
            </a:schemeClr>
          </a:solidFill>
        </p:spPr>
        <p:txBody>
          <a:bodyPr wrap="square">
            <a:spAutoFit/>
          </a:bodyPr>
          <a:lstStyle/>
          <a:p>
            <a:r>
              <a:rPr lang="en-US" sz="4000" dirty="0">
                <a:solidFill>
                  <a:schemeClr val="tx2">
                    <a:lumMod val="10000"/>
                  </a:schemeClr>
                </a:solidFill>
              </a:rPr>
              <a:t>The unanimity of the immortals’ answers may thrill the world with the promise of a new messiah.”</a:t>
            </a:r>
          </a:p>
        </p:txBody>
      </p:sp>
      <p:pic>
        <p:nvPicPr>
          <p:cNvPr id="4" name="Picture 3">
            <a:extLst>
              <a:ext uri="{FF2B5EF4-FFF2-40B4-BE49-F238E27FC236}">
                <a16:creationId xmlns:a16="http://schemas.microsoft.com/office/drawing/2014/main" id="{B19A5CB4-DEED-A43A-F2CB-A6BA507D46EA}"/>
              </a:ext>
            </a:extLst>
          </p:cNvPr>
          <p:cNvPicPr>
            <a:picLocks noChangeAspect="1"/>
          </p:cNvPicPr>
          <p:nvPr/>
        </p:nvPicPr>
        <p:blipFill>
          <a:blip r:embed="rId2"/>
          <a:srcRect l="6494" t="225" r="15584" b="-225"/>
          <a:stretch>
            <a:fillRect/>
          </a:stretch>
        </p:blipFill>
        <p:spPr>
          <a:xfrm>
            <a:off x="7161212" y="434163"/>
            <a:ext cx="4572000" cy="5867400"/>
          </a:xfrm>
          <a:prstGeom prst="rect">
            <a:avLst/>
          </a:prstGeom>
        </p:spPr>
      </p:pic>
    </p:spTree>
    <p:extLst>
      <p:ext uri="{BB962C8B-B14F-4D97-AF65-F5344CB8AC3E}">
        <p14:creationId xmlns:p14="http://schemas.microsoft.com/office/powerpoint/2010/main" val="1305823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D0598-A6A7-750C-7675-34E70AA7B99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4C32ACB-F7FD-DB80-19BA-E4834D986F38}"/>
              </a:ext>
            </a:extLst>
          </p:cNvPr>
          <p:cNvSpPr>
            <a:spLocks noGrp="1"/>
          </p:cNvSpPr>
          <p:nvPr>
            <p:ph type="title"/>
          </p:nvPr>
        </p:nvSpPr>
        <p:spPr>
          <a:xfrm>
            <a:off x="522943" y="533400"/>
            <a:ext cx="11142937" cy="1219200"/>
          </a:xfrm>
        </p:spPr>
        <p:txBody>
          <a:bodyPr>
            <a:noAutofit/>
          </a:bodyPr>
          <a:lstStyle/>
          <a:p>
            <a:pPr lvl="0"/>
            <a:r>
              <a:rPr lang="en-US" sz="6000" dirty="0"/>
              <a:t>16. What says infidelity?</a:t>
            </a:r>
          </a:p>
        </p:txBody>
      </p:sp>
      <p:pic>
        <p:nvPicPr>
          <p:cNvPr id="2052" name="Picture 4" descr="213,000+ Question Mark Stock Photos, Pictures &amp; Royalty-Free ...">
            <a:extLst>
              <a:ext uri="{FF2B5EF4-FFF2-40B4-BE49-F238E27FC236}">
                <a16:creationId xmlns:a16="http://schemas.microsoft.com/office/drawing/2014/main" id="{327D3840-4E00-4202-5A2D-D2040F18BD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4212" y="22098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FEA6A51-FCDE-8C53-B11B-5CFE972A287D}"/>
              </a:ext>
            </a:extLst>
          </p:cNvPr>
          <p:cNvSpPr txBox="1"/>
          <p:nvPr/>
        </p:nvSpPr>
        <p:spPr>
          <a:xfrm>
            <a:off x="1065212" y="2362200"/>
            <a:ext cx="6866869" cy="3748719"/>
          </a:xfrm>
          <a:prstGeom prst="rect">
            <a:avLst/>
          </a:prstGeom>
          <a:noFill/>
        </p:spPr>
        <p:txBody>
          <a:bodyPr wrap="square" rtlCol="0">
            <a:spAutoFit/>
          </a:bodyPr>
          <a:lstStyle/>
          <a:p>
            <a:pPr>
              <a:lnSpc>
                <a:spcPct val="90000"/>
              </a:lnSpc>
            </a:pPr>
            <a:r>
              <a:rPr lang="en-US" sz="4400" dirty="0"/>
              <a:t>That is, ‘what says the unbeliever, the unfaithful person?’  It’s asking how the opponents of truth respond to the topics under discussion.  </a:t>
            </a:r>
          </a:p>
        </p:txBody>
      </p:sp>
    </p:spTree>
    <p:extLst>
      <p:ext uri="{BB962C8B-B14F-4D97-AF65-F5344CB8AC3E}">
        <p14:creationId xmlns:p14="http://schemas.microsoft.com/office/powerpoint/2010/main" val="1966696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37200-696B-B678-7469-FF9D325C5A8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D71CB4E-024F-F82F-2BC8-30DF9231A38A}"/>
              </a:ext>
            </a:extLst>
          </p:cNvPr>
          <p:cNvSpPr txBox="1"/>
          <p:nvPr/>
        </p:nvSpPr>
        <p:spPr>
          <a:xfrm>
            <a:off x="493693" y="2438400"/>
            <a:ext cx="6996150" cy="3785652"/>
          </a:xfrm>
          <a:prstGeom prst="rect">
            <a:avLst/>
          </a:prstGeom>
          <a:solidFill>
            <a:schemeClr val="accent3">
              <a:lumMod val="40000"/>
              <a:lumOff val="60000"/>
            </a:schemeClr>
          </a:solidFill>
        </p:spPr>
        <p:txBody>
          <a:bodyPr wrap="square">
            <a:spAutoFit/>
          </a:bodyPr>
          <a:lstStyle/>
          <a:p>
            <a:pPr lvl="0"/>
            <a:r>
              <a:rPr lang="en-US" sz="4000" dirty="0">
                <a:solidFill>
                  <a:schemeClr val="tx2">
                    <a:lumMod val="10000"/>
                  </a:schemeClr>
                </a:solidFill>
              </a:rPr>
              <a:t>“Now I think I can safely say that if the National Reform movement succeeds, and God will sign and seal his edicts, so that there can be no doubts about their authority, </a:t>
            </a:r>
          </a:p>
        </p:txBody>
      </p:sp>
      <p:sp>
        <p:nvSpPr>
          <p:cNvPr id="3" name="TextBox 2">
            <a:extLst>
              <a:ext uri="{FF2B5EF4-FFF2-40B4-BE49-F238E27FC236}">
                <a16:creationId xmlns:a16="http://schemas.microsoft.com/office/drawing/2014/main" id="{E33EDA0B-98CC-0BC9-91FB-0CD44449E50C}"/>
              </a:ext>
            </a:extLst>
          </p:cNvPr>
          <p:cNvSpPr txBox="1"/>
          <p:nvPr/>
        </p:nvSpPr>
        <p:spPr>
          <a:xfrm>
            <a:off x="493693" y="405348"/>
            <a:ext cx="6996150" cy="1754326"/>
          </a:xfrm>
          <a:prstGeom prst="rect">
            <a:avLst/>
          </a:prstGeom>
          <a:solidFill>
            <a:schemeClr val="accent3">
              <a:lumMod val="40000"/>
              <a:lumOff val="60000"/>
            </a:schemeClr>
          </a:solidFill>
        </p:spPr>
        <p:txBody>
          <a:bodyPr wrap="square">
            <a:spAutoFit/>
          </a:bodyPr>
          <a:lstStyle/>
          <a:p>
            <a:pPr lvl="0"/>
            <a:r>
              <a:rPr lang="en-US" sz="3600" i="1" dirty="0">
                <a:solidFill>
                  <a:schemeClr val="tx2">
                    <a:lumMod val="10000"/>
                  </a:schemeClr>
                </a:solidFill>
              </a:rPr>
              <a:t>P. Shu-maker, Flat Creek, La., in a letter to the editor of the American Sentinel (SDA), Sept. 17, 1887.</a:t>
            </a:r>
            <a:endParaRPr lang="en-US" sz="3600" dirty="0">
              <a:solidFill>
                <a:schemeClr val="tx2">
                  <a:lumMod val="10000"/>
                </a:schemeClr>
              </a:solidFill>
            </a:endParaRPr>
          </a:p>
        </p:txBody>
      </p:sp>
      <p:pic>
        <p:nvPicPr>
          <p:cNvPr id="10242" name="Picture 2" descr="What Does It Mean To Have Authority? - Francis Alvarez, SJ - One Lost Sheep">
            <a:extLst>
              <a:ext uri="{FF2B5EF4-FFF2-40B4-BE49-F238E27FC236}">
                <a16:creationId xmlns:a16="http://schemas.microsoft.com/office/drawing/2014/main" id="{F40F6C16-BEE9-66D6-1D36-8BA9DE422D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167" r="28878"/>
          <a:stretch>
            <a:fillRect/>
          </a:stretch>
        </p:blipFill>
        <p:spPr bwMode="auto">
          <a:xfrm>
            <a:off x="7770812" y="461427"/>
            <a:ext cx="3924320" cy="576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587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8EFC7-8D17-C910-506D-291676919AE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580A9E4-26AE-EE51-D0F7-24F2CCC0BAD3}"/>
              </a:ext>
            </a:extLst>
          </p:cNvPr>
          <p:cNvSpPr txBox="1"/>
          <p:nvPr/>
        </p:nvSpPr>
        <p:spPr>
          <a:xfrm>
            <a:off x="608012" y="674400"/>
            <a:ext cx="6248400" cy="5509200"/>
          </a:xfrm>
          <a:prstGeom prst="rect">
            <a:avLst/>
          </a:prstGeom>
          <a:solidFill>
            <a:schemeClr val="accent3">
              <a:lumMod val="40000"/>
              <a:lumOff val="60000"/>
            </a:schemeClr>
          </a:solidFill>
        </p:spPr>
        <p:txBody>
          <a:bodyPr wrap="square">
            <a:spAutoFit/>
          </a:bodyPr>
          <a:lstStyle/>
          <a:p>
            <a:pPr lvl="0"/>
            <a:r>
              <a:rPr lang="en-US" sz="4400" dirty="0">
                <a:solidFill>
                  <a:schemeClr val="tx2">
                    <a:lumMod val="10000"/>
                  </a:schemeClr>
                </a:solidFill>
              </a:rPr>
              <a:t>…the disbelievers will cheerfully obey them, and if Jesus will come and sit visibly on the throne, where we can see and talk to him, there will be no unbelievers, and all will obey.”</a:t>
            </a:r>
          </a:p>
        </p:txBody>
      </p:sp>
      <p:pic>
        <p:nvPicPr>
          <p:cNvPr id="11266" name="Picture 2" descr="What Is Despotism, And How Is It Explained In Class 10? - E-Book NCERT ...">
            <a:extLst>
              <a:ext uri="{FF2B5EF4-FFF2-40B4-BE49-F238E27FC236}">
                <a16:creationId xmlns:a16="http://schemas.microsoft.com/office/drawing/2014/main" id="{6A0B4295-E4AB-1B25-24A5-B42CAD8B87C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973" t="192" r="25053" b="-192"/>
          <a:stretch>
            <a:fillRect/>
          </a:stretch>
        </p:blipFill>
        <p:spPr bwMode="auto">
          <a:xfrm flipH="1">
            <a:off x="7008812" y="685074"/>
            <a:ext cx="4572001" cy="5563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572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1843F-0185-2E58-A933-CC4452CE185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AD223F3-178A-47B0-6351-AD911A3DB644}"/>
              </a:ext>
            </a:extLst>
          </p:cNvPr>
          <p:cNvSpPr>
            <a:spLocks noGrp="1"/>
          </p:cNvSpPr>
          <p:nvPr>
            <p:ph type="title"/>
          </p:nvPr>
        </p:nvSpPr>
        <p:spPr>
          <a:xfrm>
            <a:off x="836612" y="290223"/>
            <a:ext cx="10779675" cy="1943100"/>
          </a:xfrm>
        </p:spPr>
        <p:txBody>
          <a:bodyPr>
            <a:noAutofit/>
          </a:bodyPr>
          <a:lstStyle/>
          <a:p>
            <a:pPr lvl="0"/>
            <a:r>
              <a:rPr lang="en-US" sz="6600" dirty="0"/>
              <a:t>17. What says the National W. C. T. U.?</a:t>
            </a:r>
            <a:endParaRPr lang="en-US" sz="11500" dirty="0"/>
          </a:p>
        </p:txBody>
      </p:sp>
      <p:pic>
        <p:nvPicPr>
          <p:cNvPr id="2052" name="Picture 4" descr="213,000+ Question Mark Stock Photos, Pictures &amp; Royalty-Free ...">
            <a:extLst>
              <a:ext uri="{FF2B5EF4-FFF2-40B4-BE49-F238E27FC236}">
                <a16:creationId xmlns:a16="http://schemas.microsoft.com/office/drawing/2014/main" id="{E5A87C33-EB42-3F49-75C0-4ED6A3643A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4350" y="287689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3A1B65D-0939-0017-87AA-FF4B708B5B2D}"/>
              </a:ext>
            </a:extLst>
          </p:cNvPr>
          <p:cNvSpPr txBox="1"/>
          <p:nvPr/>
        </p:nvSpPr>
        <p:spPr>
          <a:xfrm>
            <a:off x="836612" y="2362198"/>
            <a:ext cx="6866869" cy="3748719"/>
          </a:xfrm>
          <a:prstGeom prst="rect">
            <a:avLst/>
          </a:prstGeom>
          <a:noFill/>
        </p:spPr>
        <p:txBody>
          <a:bodyPr wrap="square" rtlCol="0">
            <a:spAutoFit/>
          </a:bodyPr>
          <a:lstStyle/>
          <a:p>
            <a:pPr>
              <a:lnSpc>
                <a:spcPct val="90000"/>
              </a:lnSpc>
            </a:pPr>
            <a:r>
              <a:rPr lang="en-US" sz="4400" dirty="0"/>
              <a:t>That is, the Women’s Christian Temperance Union, a powerful political group at the time.  Prohibition hadn’t started yet, after all.  </a:t>
            </a:r>
          </a:p>
        </p:txBody>
      </p:sp>
    </p:spTree>
    <p:extLst>
      <p:ext uri="{BB962C8B-B14F-4D97-AF65-F5344CB8AC3E}">
        <p14:creationId xmlns:p14="http://schemas.microsoft.com/office/powerpoint/2010/main" val="2373652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325EB-ED10-FFD8-1279-8DE3C001608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6BF3A34-C32D-6D85-5961-1C318EA4E85E}"/>
              </a:ext>
            </a:extLst>
          </p:cNvPr>
          <p:cNvSpPr txBox="1"/>
          <p:nvPr/>
        </p:nvSpPr>
        <p:spPr>
          <a:xfrm>
            <a:off x="570096" y="1371600"/>
            <a:ext cx="5348288" cy="5078313"/>
          </a:xfrm>
          <a:prstGeom prst="rect">
            <a:avLst/>
          </a:prstGeom>
          <a:solidFill>
            <a:schemeClr val="accent3">
              <a:lumMod val="40000"/>
              <a:lumOff val="60000"/>
            </a:schemeClr>
          </a:solidFill>
        </p:spPr>
        <p:txBody>
          <a:bodyPr wrap="square">
            <a:spAutoFit/>
          </a:bodyPr>
          <a:lstStyle/>
          <a:p>
            <a:pPr lvl="0"/>
            <a:r>
              <a:rPr lang="en-US" sz="3600" dirty="0">
                <a:solidFill>
                  <a:schemeClr val="tx2">
                    <a:lumMod val="10000"/>
                  </a:schemeClr>
                </a:solidFill>
              </a:rPr>
              <a:t>“The Woman’s Christian Temperance Union, local, State, national and world-wide, has one vital, organic thought, one all-absorbing purpose, one undying enthusiasm, and it is that Christ shall be this world’s king…</a:t>
            </a:r>
            <a:endParaRPr lang="en-US" sz="4800" dirty="0">
              <a:solidFill>
                <a:schemeClr val="tx2">
                  <a:lumMod val="10000"/>
                </a:schemeClr>
              </a:solidFill>
            </a:endParaRPr>
          </a:p>
        </p:txBody>
      </p:sp>
      <p:sp>
        <p:nvSpPr>
          <p:cNvPr id="2" name="TextBox 1">
            <a:extLst>
              <a:ext uri="{FF2B5EF4-FFF2-40B4-BE49-F238E27FC236}">
                <a16:creationId xmlns:a16="http://schemas.microsoft.com/office/drawing/2014/main" id="{443D0D43-3701-7F7E-75AE-E2DE5B953406}"/>
              </a:ext>
            </a:extLst>
          </p:cNvPr>
          <p:cNvSpPr txBox="1"/>
          <p:nvPr/>
        </p:nvSpPr>
        <p:spPr>
          <a:xfrm>
            <a:off x="569912" y="609600"/>
            <a:ext cx="11049000" cy="584775"/>
          </a:xfrm>
          <a:prstGeom prst="rect">
            <a:avLst/>
          </a:prstGeom>
          <a:solidFill>
            <a:schemeClr val="accent3">
              <a:lumMod val="40000"/>
              <a:lumOff val="60000"/>
            </a:schemeClr>
          </a:solidFill>
        </p:spPr>
        <p:txBody>
          <a:bodyPr wrap="square">
            <a:spAutoFit/>
          </a:bodyPr>
          <a:lstStyle/>
          <a:p>
            <a:pPr lvl="0"/>
            <a:r>
              <a:rPr lang="en-US" sz="3200" i="1" dirty="0">
                <a:solidFill>
                  <a:schemeClr val="tx2">
                    <a:lumMod val="10000"/>
                  </a:schemeClr>
                </a:solidFill>
              </a:rPr>
              <a:t>Union Signal (official WCTU publication) December 1, 1887, p. 2.</a:t>
            </a:r>
            <a:endParaRPr lang="en-US" sz="4400" dirty="0">
              <a:solidFill>
                <a:schemeClr val="tx2">
                  <a:lumMod val="10000"/>
                </a:schemeClr>
              </a:solidFill>
            </a:endParaRPr>
          </a:p>
        </p:txBody>
      </p:sp>
      <p:pic>
        <p:nvPicPr>
          <p:cNvPr id="12290" name="Picture 2" descr="Jesus - true king of the world | Our father who art in heaven, Jesus ...">
            <a:extLst>
              <a:ext uri="{FF2B5EF4-FFF2-40B4-BE49-F238E27FC236}">
                <a16:creationId xmlns:a16="http://schemas.microsoft.com/office/drawing/2014/main" id="{7DC4CE8B-F6F0-9E13-E7CC-2B3E55D71F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554"/>
          <a:stretch>
            <a:fillRect/>
          </a:stretch>
        </p:blipFill>
        <p:spPr bwMode="auto">
          <a:xfrm>
            <a:off x="6094412" y="1398182"/>
            <a:ext cx="5524317" cy="5051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680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87B42-9E9F-BEB2-43CE-D5BCC1B3BDF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AFDF6D23-0184-6A60-8E3F-F8493C381B0C}"/>
              </a:ext>
            </a:extLst>
          </p:cNvPr>
          <p:cNvSpPr txBox="1"/>
          <p:nvPr/>
        </p:nvSpPr>
        <p:spPr>
          <a:xfrm>
            <a:off x="531812" y="920621"/>
            <a:ext cx="5562600" cy="5016758"/>
          </a:xfrm>
          <a:prstGeom prst="rect">
            <a:avLst/>
          </a:prstGeom>
          <a:solidFill>
            <a:schemeClr val="accent3">
              <a:lumMod val="40000"/>
              <a:lumOff val="60000"/>
            </a:schemeClr>
          </a:solidFill>
        </p:spPr>
        <p:txBody>
          <a:bodyPr wrap="square">
            <a:spAutoFit/>
          </a:bodyPr>
          <a:lstStyle/>
          <a:p>
            <a:pPr lvl="0"/>
            <a:r>
              <a:rPr lang="en-US" sz="4000" dirty="0">
                <a:solidFill>
                  <a:schemeClr val="tx2">
                    <a:lumMod val="10000"/>
                  </a:schemeClr>
                </a:solidFill>
              </a:rPr>
              <a:t>Yes, verily, this world’s king in its realm of cause and effect; king of its courts, its camps, its commerce; king of its colleges and cloisters; king of its customs and its constitutions.”</a:t>
            </a:r>
            <a:endParaRPr lang="en-US" sz="5400" dirty="0">
              <a:solidFill>
                <a:schemeClr val="tx2">
                  <a:lumMod val="10000"/>
                </a:schemeClr>
              </a:solidFill>
            </a:endParaRPr>
          </a:p>
        </p:txBody>
      </p:sp>
      <p:pic>
        <p:nvPicPr>
          <p:cNvPr id="13316" name="Picture 4" descr="cinematic scene of an empty papal throne in the grand hall of the ...">
            <a:extLst>
              <a:ext uri="{FF2B5EF4-FFF2-40B4-BE49-F238E27FC236}">
                <a16:creationId xmlns:a16="http://schemas.microsoft.com/office/drawing/2014/main" id="{1E0F10D0-1FCB-1000-2256-7430DD9CA3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731" t="-201" r="13482" b="4695"/>
          <a:stretch>
            <a:fillRect/>
          </a:stretch>
        </p:blipFill>
        <p:spPr bwMode="auto">
          <a:xfrm>
            <a:off x="6627812" y="910037"/>
            <a:ext cx="4800600" cy="5037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25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5F92F-6C88-618B-F264-3BDF299046C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B709B92-0FC5-2A01-A18F-E5305E99FF72}"/>
              </a:ext>
            </a:extLst>
          </p:cNvPr>
          <p:cNvSpPr>
            <a:spLocks noGrp="1"/>
          </p:cNvSpPr>
          <p:nvPr>
            <p:ph type="title"/>
          </p:nvPr>
        </p:nvSpPr>
        <p:spPr>
          <a:xfrm>
            <a:off x="884487" y="381000"/>
            <a:ext cx="10360501" cy="2590800"/>
          </a:xfrm>
        </p:spPr>
        <p:txBody>
          <a:bodyPr>
            <a:noAutofit/>
          </a:bodyPr>
          <a:lstStyle/>
          <a:p>
            <a:pPr lvl="0"/>
            <a:r>
              <a:rPr lang="en-US" sz="6600" dirty="0"/>
              <a:t>1. What will be said to the people just before the Lord comes?</a:t>
            </a:r>
          </a:p>
        </p:txBody>
      </p:sp>
      <p:pic>
        <p:nvPicPr>
          <p:cNvPr id="2052" name="Picture 4" descr="213,000+ Question Mark Stock Photos, Pictures &amp; Royalty-Free ...">
            <a:extLst>
              <a:ext uri="{FF2B5EF4-FFF2-40B4-BE49-F238E27FC236}">
                <a16:creationId xmlns:a16="http://schemas.microsoft.com/office/drawing/2014/main" id="{6A2C8438-27C4-90F6-721E-7D4A4F9BC7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24D6723-18B5-B2EA-7096-7DF6AC470CCD}"/>
              </a:ext>
            </a:extLst>
          </p:cNvPr>
          <p:cNvSpPr txBox="1"/>
          <p:nvPr/>
        </p:nvSpPr>
        <p:spPr>
          <a:xfrm>
            <a:off x="897647" y="3429000"/>
            <a:ext cx="6781125" cy="830997"/>
          </a:xfrm>
          <a:prstGeom prst="rect">
            <a:avLst/>
          </a:prstGeom>
          <a:noFill/>
        </p:spPr>
        <p:txBody>
          <a:bodyPr wrap="square" rtlCol="0">
            <a:spAutoFit/>
          </a:bodyPr>
          <a:lstStyle/>
          <a:p>
            <a:pPr lvl="0"/>
            <a:r>
              <a:rPr lang="en-US" sz="4800" i="1" dirty="0"/>
              <a:t>Isaiah 8:19</a:t>
            </a:r>
            <a:r>
              <a:rPr lang="en-US" sz="4800" dirty="0"/>
              <a:t>, with </a:t>
            </a:r>
            <a:r>
              <a:rPr lang="en-US" sz="4800" i="1" dirty="0"/>
              <a:t>verse 17</a:t>
            </a:r>
            <a:endParaRPr lang="en-US" sz="4800" dirty="0"/>
          </a:p>
        </p:txBody>
      </p:sp>
    </p:spTree>
    <p:extLst>
      <p:ext uri="{BB962C8B-B14F-4D97-AF65-F5344CB8AC3E}">
        <p14:creationId xmlns:p14="http://schemas.microsoft.com/office/powerpoint/2010/main" val="204273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477BE-7504-8C7D-525A-083636C045F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FF6D33B-6C15-C6C9-6995-A0C22206AC39}"/>
              </a:ext>
            </a:extLst>
          </p:cNvPr>
          <p:cNvSpPr>
            <a:spLocks noGrp="1"/>
          </p:cNvSpPr>
          <p:nvPr>
            <p:ph type="title"/>
          </p:nvPr>
        </p:nvSpPr>
        <p:spPr>
          <a:xfrm>
            <a:off x="836612" y="290222"/>
            <a:ext cx="10779675" cy="4586577"/>
          </a:xfrm>
        </p:spPr>
        <p:txBody>
          <a:bodyPr>
            <a:noAutofit/>
          </a:bodyPr>
          <a:lstStyle/>
          <a:p>
            <a:pPr lvl="0"/>
            <a:r>
              <a:rPr lang="en-US" sz="4800" dirty="0"/>
              <a:t>18. Taking all these with the other different bodies that now favor the National Reform movement, and how general will be the acceptance of the king of the National Reform government?</a:t>
            </a:r>
          </a:p>
        </p:txBody>
      </p:sp>
      <p:pic>
        <p:nvPicPr>
          <p:cNvPr id="2052" name="Picture 4" descr="213,000+ Question Mark Stock Photos, Pictures &amp; Royalty-Free ...">
            <a:extLst>
              <a:ext uri="{FF2B5EF4-FFF2-40B4-BE49-F238E27FC236}">
                <a16:creationId xmlns:a16="http://schemas.microsoft.com/office/drawing/2014/main" id="{554A5ABC-EDCA-8FCD-ED41-48D3D819FA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1412" y="3848442"/>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643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A4092-00E2-BDCA-1C07-B380596EBFD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25314F1-6D15-9355-9B69-AE11296A96B2}"/>
              </a:ext>
            </a:extLst>
          </p:cNvPr>
          <p:cNvSpPr>
            <a:spLocks noGrp="1"/>
          </p:cNvSpPr>
          <p:nvPr>
            <p:ph type="title"/>
          </p:nvPr>
        </p:nvSpPr>
        <p:spPr>
          <a:xfrm>
            <a:off x="836612" y="990601"/>
            <a:ext cx="10779675" cy="3352800"/>
          </a:xfrm>
        </p:spPr>
        <p:txBody>
          <a:bodyPr>
            <a:noAutofit/>
          </a:bodyPr>
          <a:lstStyle/>
          <a:p>
            <a:pPr lvl="0"/>
            <a:r>
              <a:rPr lang="en-US" sz="6600" dirty="0"/>
              <a:t>19. What have we found given to save men from this terrible deception?</a:t>
            </a:r>
          </a:p>
        </p:txBody>
      </p:sp>
      <p:pic>
        <p:nvPicPr>
          <p:cNvPr id="2052" name="Picture 4" descr="213,000+ Question Mark Stock Photos, Pictures &amp; Royalty-Free ...">
            <a:extLst>
              <a:ext uri="{FF2B5EF4-FFF2-40B4-BE49-F238E27FC236}">
                <a16:creationId xmlns:a16="http://schemas.microsoft.com/office/drawing/2014/main" id="{20F385E2-1A19-702B-1E7F-CABC15C060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5612" y="3109962"/>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628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B33D2-74BB-94B4-397F-C4F345E1A775}"/>
              </a:ext>
            </a:extLst>
          </p:cNvPr>
          <p:cNvSpPr>
            <a:spLocks noGrp="1"/>
          </p:cNvSpPr>
          <p:nvPr>
            <p:ph type="title"/>
          </p:nvPr>
        </p:nvSpPr>
        <p:spPr>
          <a:xfrm>
            <a:off x="7821163" y="482600"/>
            <a:ext cx="3961368" cy="3022600"/>
          </a:xfrm>
        </p:spPr>
        <p:txBody>
          <a:bodyPr/>
          <a:lstStyle/>
          <a:p>
            <a:r>
              <a:rPr lang="en-US" sz="4800" dirty="0"/>
              <a:t>What saves a person… any Person.. From deception?  </a:t>
            </a:r>
          </a:p>
        </p:txBody>
      </p:sp>
      <p:pic>
        <p:nvPicPr>
          <p:cNvPr id="3074" name="Picture 2" descr="Avoiding Deception | Roy's Covenant Corner">
            <a:extLst>
              <a:ext uri="{FF2B5EF4-FFF2-40B4-BE49-F238E27FC236}">
                <a16:creationId xmlns:a16="http://schemas.microsoft.com/office/drawing/2014/main" id="{1EF91DBB-618B-E605-4B11-9F3C0BE9830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4835" r="11773"/>
          <a:stretch>
            <a:fillRect/>
          </a:stretch>
        </p:blipFill>
        <p:spPr bwMode="auto">
          <a:xfrm>
            <a:off x="303212" y="698500"/>
            <a:ext cx="7162800" cy="561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0981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489D5-42F6-352A-59CA-004BA4C039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7858A3-1B64-A904-EEE3-B773D1331F18}"/>
              </a:ext>
            </a:extLst>
          </p:cNvPr>
          <p:cNvSpPr>
            <a:spLocks noGrp="1"/>
          </p:cNvSpPr>
          <p:nvPr>
            <p:ph type="title"/>
          </p:nvPr>
        </p:nvSpPr>
        <p:spPr>
          <a:xfrm>
            <a:off x="7821163" y="482600"/>
            <a:ext cx="3961368" cy="3022600"/>
          </a:xfrm>
        </p:spPr>
        <p:txBody>
          <a:bodyPr/>
          <a:lstStyle/>
          <a:p>
            <a:r>
              <a:rPr lang="en-US" sz="4800" dirty="0"/>
              <a:t>What saves a person… any Person.. From deception?  </a:t>
            </a:r>
          </a:p>
        </p:txBody>
      </p:sp>
      <p:pic>
        <p:nvPicPr>
          <p:cNvPr id="3074" name="Picture 2" descr="Avoiding Deception | Roy's Covenant Corner">
            <a:extLst>
              <a:ext uri="{FF2B5EF4-FFF2-40B4-BE49-F238E27FC236}">
                <a16:creationId xmlns:a16="http://schemas.microsoft.com/office/drawing/2014/main" id="{9DA5E377-9C8D-3B47-8468-DF994F1038A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4835" r="11773"/>
          <a:stretch>
            <a:fillRect/>
          </a:stretch>
        </p:blipFill>
        <p:spPr bwMode="auto">
          <a:xfrm>
            <a:off x="303212" y="698500"/>
            <a:ext cx="7162800" cy="5613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1F5CB8C-85E2-B85A-AE41-B4C50037F265}"/>
              </a:ext>
            </a:extLst>
          </p:cNvPr>
          <p:cNvSpPr txBox="1"/>
          <p:nvPr/>
        </p:nvSpPr>
        <p:spPr>
          <a:xfrm>
            <a:off x="7821162" y="3657600"/>
            <a:ext cx="3683449" cy="2723823"/>
          </a:xfrm>
          <a:prstGeom prst="rect">
            <a:avLst/>
          </a:prstGeom>
          <a:noFill/>
        </p:spPr>
        <p:txBody>
          <a:bodyPr wrap="square" rtlCol="0">
            <a:spAutoFit/>
          </a:bodyPr>
          <a:lstStyle/>
          <a:p>
            <a:pPr>
              <a:lnSpc>
                <a:spcPct val="90000"/>
              </a:lnSpc>
            </a:pPr>
            <a:r>
              <a:rPr lang="en-US" sz="5400" dirty="0"/>
              <a:t>How about the </a:t>
            </a:r>
            <a:r>
              <a:rPr lang="en-US" sz="5400" dirty="0">
                <a:solidFill>
                  <a:schemeClr val="accent3">
                    <a:lumMod val="20000"/>
                    <a:lumOff val="80000"/>
                  </a:schemeClr>
                </a:solidFill>
              </a:rPr>
              <a:t>love of the truth?</a:t>
            </a:r>
          </a:p>
          <a:p>
            <a:pPr>
              <a:lnSpc>
                <a:spcPct val="90000"/>
              </a:lnSpc>
            </a:pPr>
            <a:r>
              <a:rPr lang="en-US" dirty="0"/>
              <a:t>(2 Thessalonians 2:10)</a:t>
            </a:r>
          </a:p>
        </p:txBody>
      </p:sp>
    </p:spTree>
    <p:extLst>
      <p:ext uri="{BB962C8B-B14F-4D97-AF65-F5344CB8AC3E}">
        <p14:creationId xmlns:p14="http://schemas.microsoft.com/office/powerpoint/2010/main" val="2394986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F8E64-084E-957E-258B-731DCBAB56A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764843F-44CF-1F5C-3BC9-56AFD612C53B}"/>
              </a:ext>
            </a:extLst>
          </p:cNvPr>
          <p:cNvSpPr>
            <a:spLocks noGrp="1"/>
          </p:cNvSpPr>
          <p:nvPr>
            <p:ph type="title"/>
          </p:nvPr>
        </p:nvSpPr>
        <p:spPr>
          <a:xfrm>
            <a:off x="704574" y="609600"/>
            <a:ext cx="10779675" cy="2286000"/>
          </a:xfrm>
        </p:spPr>
        <p:txBody>
          <a:bodyPr>
            <a:noAutofit/>
          </a:bodyPr>
          <a:lstStyle/>
          <a:p>
            <a:pPr lvl="0"/>
            <a:r>
              <a:rPr lang="en-US" sz="5400" dirty="0"/>
              <a:t>20. Then who alone will refuse to acknowledge the National Reform king?</a:t>
            </a:r>
          </a:p>
        </p:txBody>
      </p:sp>
      <p:pic>
        <p:nvPicPr>
          <p:cNvPr id="2052" name="Picture 4" descr="213,000+ Question Mark Stock Photos, Pictures &amp; Royalty-Free ...">
            <a:extLst>
              <a:ext uri="{FF2B5EF4-FFF2-40B4-BE49-F238E27FC236}">
                <a16:creationId xmlns:a16="http://schemas.microsoft.com/office/drawing/2014/main" id="{67870578-A152-00B6-E670-89F6523D78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8824" y="33909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759B12D-7A92-17AA-158E-53CAB485F049}"/>
              </a:ext>
            </a:extLst>
          </p:cNvPr>
          <p:cNvSpPr txBox="1"/>
          <p:nvPr/>
        </p:nvSpPr>
        <p:spPr>
          <a:xfrm>
            <a:off x="704574" y="3059162"/>
            <a:ext cx="7371038" cy="3046988"/>
          </a:xfrm>
          <a:prstGeom prst="rect">
            <a:avLst/>
          </a:prstGeom>
          <a:noFill/>
        </p:spPr>
        <p:txBody>
          <a:bodyPr wrap="square">
            <a:spAutoFit/>
          </a:bodyPr>
          <a:lstStyle/>
          <a:p>
            <a:r>
              <a:rPr lang="en-US" sz="4800" b="1" dirty="0"/>
              <a:t>Answer:</a:t>
            </a:r>
            <a:r>
              <a:rPr lang="en-US" sz="4800" dirty="0"/>
              <a:t> Those who receive the love of the truth of the Third Angel’s Message.</a:t>
            </a:r>
          </a:p>
        </p:txBody>
      </p:sp>
    </p:spTree>
    <p:extLst>
      <p:ext uri="{BB962C8B-B14F-4D97-AF65-F5344CB8AC3E}">
        <p14:creationId xmlns:p14="http://schemas.microsoft.com/office/powerpoint/2010/main" val="2020371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ing Jehoshaphat had great wealth and honour. He then made a foolish alliance with King Ahab and Queen Jezebel of the northern kingdom who worshipped false gods. – Slide 1">
            <a:extLst>
              <a:ext uri="{FF2B5EF4-FFF2-40B4-BE49-F238E27FC236}">
                <a16:creationId xmlns:a16="http://schemas.microsoft.com/office/drawing/2014/main" id="{0F5970A6-22C2-71A0-0D2C-536BF12D78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1"/>
            <a:ext cx="9144001"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39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BDD8B-40BA-FA56-42D5-4238A7B6AA96}"/>
            </a:ext>
          </a:extLst>
        </p:cNvPr>
        <p:cNvGrpSpPr/>
        <p:nvPr/>
      </p:nvGrpSpPr>
      <p:grpSpPr>
        <a:xfrm>
          <a:off x="0" y="0"/>
          <a:ext cx="0" cy="0"/>
          <a:chOff x="0" y="0"/>
          <a:chExt cx="0" cy="0"/>
        </a:xfrm>
      </p:grpSpPr>
      <p:pic>
        <p:nvPicPr>
          <p:cNvPr id="2050" name="Picture 2" descr="Ramoth Gilead was a city in the nation of Aram located on a mountain spur east of the Jordan river valley. Jehoshaphat replied, ‘My people are your people, my horses are your horses but first we need to get God’s advice.’ – Slide 5">
            <a:extLst>
              <a:ext uri="{FF2B5EF4-FFF2-40B4-BE49-F238E27FC236}">
                <a16:creationId xmlns:a16="http://schemas.microsoft.com/office/drawing/2014/main" id="{C1375AD2-7033-64EF-7881-C88976B647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4390" y="-12032"/>
            <a:ext cx="9160043" cy="6870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2627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7981E-687E-7F73-C3E3-C27A246256F7}"/>
            </a:ext>
          </a:extLst>
        </p:cNvPr>
        <p:cNvGrpSpPr/>
        <p:nvPr/>
      </p:nvGrpSpPr>
      <p:grpSpPr>
        <a:xfrm>
          <a:off x="0" y="0"/>
          <a:ext cx="0" cy="0"/>
          <a:chOff x="0" y="0"/>
          <a:chExt cx="0" cy="0"/>
        </a:xfrm>
      </p:grpSpPr>
      <p:pic>
        <p:nvPicPr>
          <p:cNvPr id="3074" name="Picture 2" descr="Ahab summoned around 400 of his false prophets and asked, ‘Should I go to war against Ramoth Gilead, or should I refrain?’ – Slide 6">
            <a:extLst>
              <a:ext uri="{FF2B5EF4-FFF2-40B4-BE49-F238E27FC236}">
                <a16:creationId xmlns:a16="http://schemas.microsoft.com/office/drawing/2014/main" id="{6304B28F-6B32-B22A-E765-9748F77324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75554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93C0D-017E-4509-5B41-EB76B5DF696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4A5A45-BD52-825A-9803-8E81DFF90D2B}"/>
              </a:ext>
            </a:extLst>
          </p:cNvPr>
          <p:cNvSpPr>
            <a:spLocks noGrp="1"/>
          </p:cNvSpPr>
          <p:nvPr>
            <p:ph type="body" sz="half" idx="2"/>
          </p:nvPr>
        </p:nvSpPr>
        <p:spPr>
          <a:xfrm>
            <a:off x="7759699" y="1651000"/>
            <a:ext cx="4114800" cy="4673601"/>
          </a:xfrm>
        </p:spPr>
        <p:txBody>
          <a:bodyPr>
            <a:noAutofit/>
          </a:bodyPr>
          <a:lstStyle/>
          <a:p>
            <a:r>
              <a:rPr lang="en-US" sz="3200" b="1" baseline="30000" dirty="0"/>
              <a:t>19 </a:t>
            </a:r>
            <a:r>
              <a:rPr lang="en-US" sz="3200" dirty="0"/>
              <a:t>And when they shall say unto you, Seek unto them that have familiar spirits, and unto wizards that peep, and that mutter: should not a people seek unto their God? for the living to the dead?</a:t>
            </a:r>
            <a:endParaRPr lang="en-US" sz="41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B32ECA8-57D0-C8AA-D5F5-2FF3C007AD2F}"/>
              </a:ext>
            </a:extLst>
          </p:cNvPr>
          <p:cNvSpPr>
            <a:spLocks noGrp="1"/>
          </p:cNvSpPr>
          <p:nvPr>
            <p:ph type="title"/>
          </p:nvPr>
        </p:nvSpPr>
        <p:spPr>
          <a:xfrm>
            <a:off x="7770812" y="228600"/>
            <a:ext cx="4114800" cy="1422400"/>
          </a:xfrm>
        </p:spPr>
        <p:txBody>
          <a:bodyPr/>
          <a:lstStyle/>
          <a:p>
            <a:r>
              <a:rPr lang="en-US" sz="5400" dirty="0"/>
              <a:t>Isaiah</a:t>
            </a:r>
            <a:br>
              <a:rPr lang="en-US" sz="5400" dirty="0"/>
            </a:br>
            <a:r>
              <a:rPr lang="en-US" sz="5400" dirty="0"/>
              <a:t>8:19, 17</a:t>
            </a:r>
          </a:p>
        </p:txBody>
      </p:sp>
      <p:pic>
        <p:nvPicPr>
          <p:cNvPr id="3" name="Content Placeholder 2" descr="Human skull anatomy, human head skeleton, skull bone structure, axial ...">
            <a:extLst>
              <a:ext uri="{FF2B5EF4-FFF2-40B4-BE49-F238E27FC236}">
                <a16:creationId xmlns:a16="http://schemas.microsoft.com/office/drawing/2014/main" id="{9911119E-27C8-3492-787C-88D7CB62BBC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0412" y="330597"/>
            <a:ext cx="6196806" cy="6196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8399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87250-B919-B318-58B3-D91E59460BAC}"/>
            </a:ext>
          </a:extLst>
        </p:cNvPr>
        <p:cNvGrpSpPr/>
        <p:nvPr/>
      </p:nvGrpSpPr>
      <p:grpSpPr>
        <a:xfrm>
          <a:off x="0" y="0"/>
          <a:ext cx="0" cy="0"/>
          <a:chOff x="0" y="0"/>
          <a:chExt cx="0" cy="0"/>
        </a:xfrm>
      </p:grpSpPr>
      <p:pic>
        <p:nvPicPr>
          <p:cNvPr id="4098" name="Picture 2" descr="‘There is still one prophet of the Lord known as Micaiah,’ Ahab answered, ‘but I hate him because he never prophesies anything good about me, but always bad.’ Jehoshaphat insisted Micaiah was summoned. – Slide 8">
            <a:extLst>
              <a:ext uri="{FF2B5EF4-FFF2-40B4-BE49-F238E27FC236}">
                <a16:creationId xmlns:a16="http://schemas.microsoft.com/office/drawing/2014/main" id="{1DEFBBA1-0513-DF7C-C0FD-EEEA297AC7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1128" y="28074"/>
            <a:ext cx="9106568" cy="6829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54977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9E6D1-1316-301F-4143-99C335279F8F}"/>
            </a:ext>
          </a:extLst>
        </p:cNvPr>
        <p:cNvGrpSpPr/>
        <p:nvPr/>
      </p:nvGrpSpPr>
      <p:grpSpPr>
        <a:xfrm>
          <a:off x="0" y="0"/>
          <a:ext cx="0" cy="0"/>
          <a:chOff x="0" y="0"/>
          <a:chExt cx="0" cy="0"/>
        </a:xfrm>
      </p:grpSpPr>
      <p:pic>
        <p:nvPicPr>
          <p:cNvPr id="5122" name="Picture 2" descr="A messenger was sent to fetch Micaiah. – Slide 9">
            <a:extLst>
              <a:ext uri="{FF2B5EF4-FFF2-40B4-BE49-F238E27FC236}">
                <a16:creationId xmlns:a16="http://schemas.microsoft.com/office/drawing/2014/main" id="{2857DB54-9865-4E90-EDD4-F13B816F82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5780" y="0"/>
            <a:ext cx="9117263" cy="6837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34235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88685-E6AD-2EE9-1B5B-E12B392C4FBE}"/>
            </a:ext>
          </a:extLst>
        </p:cNvPr>
        <p:cNvGrpSpPr/>
        <p:nvPr/>
      </p:nvGrpSpPr>
      <p:grpSpPr>
        <a:xfrm>
          <a:off x="0" y="0"/>
          <a:ext cx="0" cy="0"/>
          <a:chOff x="0" y="0"/>
          <a:chExt cx="0" cy="0"/>
        </a:xfrm>
      </p:grpSpPr>
      <p:pic>
        <p:nvPicPr>
          <p:cNvPr id="6146" name="Picture 2" descr="When the prophet of the Lord arrived, King Ahab asked him, ‘Micaiah, shall we go to war against Ramoth Gilead, or not?’ – Slide 12">
            <a:extLst>
              <a:ext uri="{FF2B5EF4-FFF2-40B4-BE49-F238E27FC236}">
                <a16:creationId xmlns:a16="http://schemas.microsoft.com/office/drawing/2014/main" id="{60CAB16F-3CFF-2855-D7F6-ADEFE5C849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4561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84750-8022-9D29-AC27-26A8DF148877}"/>
            </a:ext>
          </a:extLst>
        </p:cNvPr>
        <p:cNvGrpSpPr/>
        <p:nvPr/>
      </p:nvGrpSpPr>
      <p:grpSpPr>
        <a:xfrm>
          <a:off x="0" y="0"/>
          <a:ext cx="0" cy="0"/>
          <a:chOff x="0" y="0"/>
          <a:chExt cx="0" cy="0"/>
        </a:xfrm>
      </p:grpSpPr>
      <p:pic>
        <p:nvPicPr>
          <p:cNvPr id="8194" name="Picture 2" descr="The king said to him, ‘How many times must I make you swear to tell me nothing but the truth in the name of the Lord?’ Micaiah then gave him the real message from the Lord. – Slide 14">
            <a:extLst>
              <a:ext uri="{FF2B5EF4-FFF2-40B4-BE49-F238E27FC236}">
                <a16:creationId xmlns:a16="http://schemas.microsoft.com/office/drawing/2014/main" id="{50465A7B-95C5-5F51-DC45-79296FE2D5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8612" y="-16042"/>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1694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E4751-72B9-517F-0EAF-D2985EF18169}"/>
            </a:ext>
          </a:extLst>
        </p:cNvPr>
        <p:cNvGrpSpPr/>
        <p:nvPr/>
      </p:nvGrpSpPr>
      <p:grpSpPr>
        <a:xfrm>
          <a:off x="0" y="0"/>
          <a:ext cx="0" cy="0"/>
          <a:chOff x="0" y="0"/>
          <a:chExt cx="0" cy="0"/>
        </a:xfrm>
      </p:grpSpPr>
      <p:pic>
        <p:nvPicPr>
          <p:cNvPr id="7172" name="Picture 4" descr="Micaiah continued. ‘I saw the Lord sitting on His throne among the multitudes of heaven and someone asked, ‘Who will entice Ahab into attacking Ramoth Gilead and going to his death there?’ Finally a spirit offered to entice the king by deceiving all his prophets. The Lord has decreed disaster for you King Ahab.’ – Slide 16">
            <a:extLst>
              <a:ext uri="{FF2B5EF4-FFF2-40B4-BE49-F238E27FC236}">
                <a16:creationId xmlns:a16="http://schemas.microsoft.com/office/drawing/2014/main" id="{7E5B5171-78F2-419B-BAD5-B9839AC33A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98092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F7687-21B4-B7D5-8D73-C5F792D97E56}"/>
            </a:ext>
          </a:extLst>
        </p:cNvPr>
        <p:cNvGrpSpPr/>
        <p:nvPr/>
      </p:nvGrpSpPr>
      <p:grpSpPr>
        <a:xfrm>
          <a:off x="0" y="0"/>
          <a:ext cx="0" cy="0"/>
          <a:chOff x="0" y="0"/>
          <a:chExt cx="0" cy="0"/>
        </a:xfrm>
      </p:grpSpPr>
      <p:pic>
        <p:nvPicPr>
          <p:cNvPr id="7170" name="Picture 2" descr="The prophet spoke mockingly, ‘Attack and be victorious, for the Lord will give it into the king’s hand.’ – Slide 13">
            <a:extLst>
              <a:ext uri="{FF2B5EF4-FFF2-40B4-BE49-F238E27FC236}">
                <a16:creationId xmlns:a16="http://schemas.microsoft.com/office/drawing/2014/main" id="{C64E4EBB-E55E-2B43-0171-74386AE6F4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4119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3449A-11E9-74D8-AAEA-1146EC9833C0}"/>
            </a:ext>
          </a:extLst>
        </p:cNvPr>
        <p:cNvGrpSpPr/>
        <p:nvPr/>
      </p:nvGrpSpPr>
      <p:grpSpPr>
        <a:xfrm>
          <a:off x="0" y="0"/>
          <a:ext cx="0" cy="0"/>
          <a:chOff x="0" y="0"/>
          <a:chExt cx="0" cy="0"/>
        </a:xfrm>
      </p:grpSpPr>
      <p:pic>
        <p:nvPicPr>
          <p:cNvPr id="10242" name="Picture 2" descr="Foolishly, Jehoshaphat ignored God’s warning through Micaiah. He joined forces with King Ahab and set off to attack Ramoth-Gilead. He even went along with Ahab’s plan that he would go to war in royal robes but Ahab would disguise himself.’ – Slide 20">
            <a:extLst>
              <a:ext uri="{FF2B5EF4-FFF2-40B4-BE49-F238E27FC236}">
                <a16:creationId xmlns:a16="http://schemas.microsoft.com/office/drawing/2014/main" id="{089D51C8-79F6-CA88-EFBC-96B89AA2B2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106" y="0"/>
            <a:ext cx="9122611" cy="6841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44229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F9402-41DF-AC42-9285-1D86FD94B691}"/>
            </a:ext>
          </a:extLst>
        </p:cNvPr>
        <p:cNvGrpSpPr/>
        <p:nvPr/>
      </p:nvGrpSpPr>
      <p:grpSpPr>
        <a:xfrm>
          <a:off x="0" y="0"/>
          <a:ext cx="0" cy="0"/>
          <a:chOff x="0" y="0"/>
          <a:chExt cx="0" cy="0"/>
        </a:xfrm>
      </p:grpSpPr>
      <p:pic>
        <p:nvPicPr>
          <p:cNvPr id="11266" name="Picture 2" descr="Ahab ordered that Micaiah be put in prison and fed only on bread and water until he returned safely from the battle. Micaiah declared, ‘If you return safely, then the Lord has not spoken through me.’ Then he added, ‘Mark my words, all you people!’ – Slide 19">
            <a:extLst>
              <a:ext uri="{FF2B5EF4-FFF2-40B4-BE49-F238E27FC236}">
                <a16:creationId xmlns:a16="http://schemas.microsoft.com/office/drawing/2014/main" id="{46D17E66-94AE-C3E4-A45B-001EBD576E6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13429" y="68263"/>
            <a:ext cx="8961966" cy="6721475"/>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53218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70B4-4563-4438-A255-C33BF01DE420}"/>
              </a:ext>
            </a:extLst>
          </p:cNvPr>
          <p:cNvSpPr>
            <a:spLocks noGrp="1"/>
          </p:cNvSpPr>
          <p:nvPr>
            <p:ph type="title"/>
          </p:nvPr>
        </p:nvSpPr>
        <p:spPr/>
        <p:txBody>
          <a:bodyPr/>
          <a:lstStyle/>
          <a:p>
            <a:r>
              <a:rPr lang="en-US" dirty="0"/>
              <a:t>Where do people go for answers when God seems silent?  </a:t>
            </a:r>
          </a:p>
        </p:txBody>
      </p:sp>
      <p:pic>
        <p:nvPicPr>
          <p:cNvPr id="1026" name="Picture 2" descr="Finding God in Nature">
            <a:extLst>
              <a:ext uri="{FF2B5EF4-FFF2-40B4-BE49-F238E27FC236}">
                <a16:creationId xmlns:a16="http://schemas.microsoft.com/office/drawing/2014/main" id="{A7E9A12C-E926-B59B-15E4-6D925AE6F2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9612" y="1219200"/>
            <a:ext cx="6156290" cy="34547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3D308BD-D91E-BB1D-D3DC-96F7C0FA7106}"/>
              </a:ext>
            </a:extLst>
          </p:cNvPr>
          <p:cNvSpPr txBox="1"/>
          <p:nvPr/>
        </p:nvSpPr>
        <p:spPr>
          <a:xfrm rot="21256520">
            <a:off x="685629" y="1785443"/>
            <a:ext cx="6075012" cy="4524315"/>
          </a:xfrm>
          <a:prstGeom prst="rect">
            <a:avLst/>
          </a:prstGeom>
          <a:solidFill>
            <a:srgbClr val="002060"/>
          </a:solidFill>
        </p:spPr>
        <p:txBody>
          <a:bodyPr wrap="square">
            <a:spAutoFit/>
          </a:bodyPr>
          <a:lstStyle/>
          <a:p>
            <a:r>
              <a:rPr lang="en-US" sz="3200" b="0" i="0" dirty="0">
                <a:solidFill>
                  <a:schemeClr val="accent3">
                    <a:lumMod val="20000"/>
                    <a:lumOff val="80000"/>
                  </a:schemeClr>
                </a:solidFill>
                <a:effectLst/>
                <a:latin typeface="Lato" panose="020F0502020204030203" pitchFamily="34" charset="0"/>
              </a:rPr>
              <a:t>Spiritualism is not only a religion but a way of life. It is using your intuition or your sixth sense. It is finding the God or Great Spirit within. Finding your God. We are all different. Different upbringings, cultures and beliefs. Finding our God will bring love into our hearts and peace within.</a:t>
            </a:r>
            <a:endParaRPr lang="en-US" sz="3200" dirty="0">
              <a:solidFill>
                <a:schemeClr val="accent3">
                  <a:lumMod val="20000"/>
                  <a:lumOff val="80000"/>
                </a:schemeClr>
              </a:solidFill>
            </a:endParaRPr>
          </a:p>
        </p:txBody>
      </p:sp>
      <p:pic>
        <p:nvPicPr>
          <p:cNvPr id="1028" name="Picture 4" descr="Mastering God's Voice. Spiritual Mediums 2 - YouTube">
            <a:extLst>
              <a:ext uri="{FF2B5EF4-FFF2-40B4-BE49-F238E27FC236}">
                <a16:creationId xmlns:a16="http://schemas.microsoft.com/office/drawing/2014/main" id="{8125327E-C3BD-0EB4-EBF1-E53F885D07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49" t="7922" r="3937" b="41586"/>
          <a:stretch>
            <a:fillRect/>
          </a:stretch>
        </p:blipFill>
        <p:spPr bwMode="auto">
          <a:xfrm rot="1038536">
            <a:off x="6638880" y="4534295"/>
            <a:ext cx="5165691"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7844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08798-5828-A9D9-3F75-E302C02F5B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CF5026-D2D7-8AF0-F3BB-1783938C7767}"/>
              </a:ext>
            </a:extLst>
          </p:cNvPr>
          <p:cNvSpPr>
            <a:spLocks noGrp="1"/>
          </p:cNvSpPr>
          <p:nvPr>
            <p:ph type="title"/>
          </p:nvPr>
        </p:nvSpPr>
        <p:spPr/>
        <p:txBody>
          <a:bodyPr/>
          <a:lstStyle/>
          <a:p>
            <a:r>
              <a:rPr lang="en-US" dirty="0"/>
              <a:t>Where do people go for answers when God seems silent?  </a:t>
            </a:r>
          </a:p>
        </p:txBody>
      </p:sp>
      <p:pic>
        <p:nvPicPr>
          <p:cNvPr id="2050" name="Picture 2" descr="Ignatian &quot;Summer Soul&quot; Workout Plan: Part 1 - The Jesuit Post">
            <a:extLst>
              <a:ext uri="{FF2B5EF4-FFF2-40B4-BE49-F238E27FC236}">
                <a16:creationId xmlns:a16="http://schemas.microsoft.com/office/drawing/2014/main" id="{8DABA311-4789-EE54-744D-99B2125306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0835" y="1509963"/>
            <a:ext cx="6180737" cy="51816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reative Visualization Meditations - New World Library">
            <a:extLst>
              <a:ext uri="{FF2B5EF4-FFF2-40B4-BE49-F238E27FC236}">
                <a16:creationId xmlns:a16="http://schemas.microsoft.com/office/drawing/2014/main" id="{62710CD3-53D5-3F3C-CAA1-9ABA4AB7957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669" t="24444" r="15555" b="8889"/>
          <a:stretch>
            <a:fillRect/>
          </a:stretch>
        </p:blipFill>
        <p:spPr bwMode="auto">
          <a:xfrm>
            <a:off x="455612" y="1685758"/>
            <a:ext cx="4828963" cy="474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494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B7CF9-D8E5-6405-1CC7-0E2D9D69233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F9B15AA-B33D-FA42-9276-D3537F4E4A88}"/>
              </a:ext>
            </a:extLst>
          </p:cNvPr>
          <p:cNvSpPr>
            <a:spLocks noGrp="1"/>
          </p:cNvSpPr>
          <p:nvPr>
            <p:ph type="body" sz="half" idx="2"/>
          </p:nvPr>
        </p:nvSpPr>
        <p:spPr>
          <a:xfrm>
            <a:off x="7759699" y="1651000"/>
            <a:ext cx="4114800" cy="4673601"/>
          </a:xfrm>
        </p:spPr>
        <p:txBody>
          <a:bodyPr>
            <a:noAutofit/>
          </a:bodyPr>
          <a:lstStyle/>
          <a:p>
            <a:r>
              <a:rPr lang="en-US" sz="4000" b="1" baseline="30000" dirty="0"/>
              <a:t>17 </a:t>
            </a:r>
            <a:r>
              <a:rPr lang="en-US" sz="4000" dirty="0"/>
              <a:t>And I will wait upon the </a:t>
            </a:r>
            <a:r>
              <a:rPr lang="en-US" sz="4000" cap="small" dirty="0"/>
              <a:t>Lord</a:t>
            </a:r>
            <a:r>
              <a:rPr lang="en-US" sz="4000" dirty="0"/>
              <a:t>, that </a:t>
            </a:r>
            <a:r>
              <a:rPr lang="en-US" sz="4000" dirty="0" err="1"/>
              <a:t>hideth</a:t>
            </a:r>
            <a:r>
              <a:rPr lang="en-US" sz="4000" dirty="0"/>
              <a:t> his face from the house of Jacob, and I will look for him.</a:t>
            </a:r>
            <a:endParaRPr lang="en-US" sz="102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CB0C0A6-915E-80FC-9009-C856905F4A96}"/>
              </a:ext>
            </a:extLst>
          </p:cNvPr>
          <p:cNvSpPr>
            <a:spLocks noGrp="1"/>
          </p:cNvSpPr>
          <p:nvPr>
            <p:ph type="title"/>
          </p:nvPr>
        </p:nvSpPr>
        <p:spPr>
          <a:xfrm>
            <a:off x="7770812" y="228600"/>
            <a:ext cx="4114800" cy="1422400"/>
          </a:xfrm>
        </p:spPr>
        <p:txBody>
          <a:bodyPr/>
          <a:lstStyle/>
          <a:p>
            <a:r>
              <a:rPr lang="en-US" sz="5400" dirty="0"/>
              <a:t>Isaiah</a:t>
            </a:r>
            <a:br>
              <a:rPr lang="en-US" sz="5400" dirty="0"/>
            </a:br>
            <a:r>
              <a:rPr lang="en-US" sz="5400" dirty="0"/>
              <a:t>8:17</a:t>
            </a:r>
          </a:p>
        </p:txBody>
      </p:sp>
      <p:pic>
        <p:nvPicPr>
          <p:cNvPr id="10242" name="Picture 2" descr="Prayer - St. Thomas' and St. Luke's Church, Ashton-In-Makerfield">
            <a:extLst>
              <a:ext uri="{FF2B5EF4-FFF2-40B4-BE49-F238E27FC236}">
                <a16:creationId xmlns:a16="http://schemas.microsoft.com/office/drawing/2014/main" id="{BF372C9D-0F4A-FA2C-F603-8F440FA7A21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70" r="30392"/>
          <a:stretch>
            <a:fillRect/>
          </a:stretch>
        </p:blipFill>
        <p:spPr bwMode="auto">
          <a:xfrm>
            <a:off x="276225" y="380999"/>
            <a:ext cx="7254424" cy="609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789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 Radial 16x9">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16671</TotalTime>
  <Words>1713</Words>
  <Application>Microsoft Office PowerPoint</Application>
  <PresentationFormat>Custom</PresentationFormat>
  <Paragraphs>91</Paragraphs>
  <Slides>67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67</vt:i4>
      </vt:variant>
    </vt:vector>
  </HeadingPairs>
  <TitlesOfParts>
    <vt:vector size="74" baseType="lpstr">
      <vt:lpstr>Arial</vt:lpstr>
      <vt:lpstr>Calibri</vt:lpstr>
      <vt:lpstr>Cambria</vt:lpstr>
      <vt:lpstr>Impact</vt:lpstr>
      <vt:lpstr>Imprint MT Shadow</vt:lpstr>
      <vt:lpstr>Lato</vt:lpstr>
      <vt:lpstr>Red Radial 16x9</vt:lpstr>
      <vt:lpstr>PowerPoint Presentation</vt:lpstr>
      <vt:lpstr>PowerPoint Presentation</vt:lpstr>
      <vt:lpstr>The Third Angel’s Message Lesson 15:  THE Working of Satan</vt:lpstr>
      <vt:lpstr>Isaiah 8:17</vt:lpstr>
      <vt:lpstr>1. What will be said to the people just before the Lord comes?</vt:lpstr>
      <vt:lpstr>Isaiah 8:19, 17</vt:lpstr>
      <vt:lpstr>Where do people go for answers when God seems silent?  </vt:lpstr>
      <vt:lpstr>Where do people go for answers when God seems silent?  </vt:lpstr>
      <vt:lpstr>Isaiah 8:17</vt:lpstr>
      <vt:lpstr>2.  What is the object of their seeking unto them that have familiar spirits?</vt:lpstr>
      <vt:lpstr>Isaiah 8:19</vt:lpstr>
      <vt:lpstr>3. What is that doctrine called?</vt:lpstr>
      <vt:lpstr>4. Do the dead know anything?</vt:lpstr>
      <vt:lpstr>Ecclesiastes 9:5, 6</vt:lpstr>
      <vt:lpstr>Ecclesiastes 9:5, 6</vt:lpstr>
      <vt:lpstr>5. What are the familiar spirits which these persons have, and with which men are invited to communicate?</vt:lpstr>
      <vt:lpstr>Revelation 16:14</vt:lpstr>
      <vt:lpstr>6. What have we found to be one great object of these miracles and lying wonders?</vt:lpstr>
      <vt:lpstr>Revelation 13:14</vt:lpstr>
      <vt:lpstr>7. What does this prove?</vt:lpstr>
      <vt:lpstr>8. When the National Reformers secure their National Constitutional acknowledgment, what do they expect?</vt:lpstr>
      <vt:lpstr>8. When the National Reformers secure their National Constitutional acknowledgment, what do they expect?</vt:lpstr>
      <vt:lpstr>New York National Reform Convention, 1873</vt:lpstr>
      <vt:lpstr>New York National Reform Convention, 1873</vt:lpstr>
      <vt:lpstr>New York National Reform Convention, 1873</vt:lpstr>
      <vt:lpstr>9. When they shall have set up what they call his kingdom, what then do they expect?</vt:lpstr>
      <vt:lpstr>10. By whom will there be great signs and wonders wrought to deceive?</vt:lpstr>
      <vt:lpstr>Matthew 24:24</vt:lpstr>
      <vt:lpstr>11. Who will finally manifest, and work with, all power?</vt:lpstr>
      <vt:lpstr>2 Thessalonians 2:8</vt:lpstr>
      <vt:lpstr>12. As these great wonders are to be wrought by false christs, and as Satan is to work the greatest of them, then in what form will Satan present himself in this?</vt:lpstr>
      <vt:lpstr>13. When the National Reform kingdom shall have been formed, and Satan, by this great wonder-working power, shall be transformed into an angel of light, and thus shall come personating Christ, then what will be the universal shout?</vt:lpstr>
      <vt:lpstr>14. Then who will be the king of the National Reform Government?</vt:lpstr>
      <vt:lpstr>15. Is Spiritualism expecting such a new messiah?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16. What says infidelity?</vt:lpstr>
      <vt:lpstr>PowerPoint Presentation</vt:lpstr>
      <vt:lpstr>PowerPoint Presentation</vt:lpstr>
      <vt:lpstr>17. What says the National W. C. T. U.?</vt:lpstr>
      <vt:lpstr>PowerPoint Presentation</vt:lpstr>
      <vt:lpstr>PowerPoint Presentation</vt:lpstr>
      <vt:lpstr>18. Taking all these with the other different bodies that now favor the National Reform movement, and how general will be the acceptance of the king of the National Reform government?</vt:lpstr>
      <vt:lpstr>19. What have we found given to save men from this terrible deception?</vt:lpstr>
      <vt:lpstr>What saves a person… any Person.. From deception?  </vt:lpstr>
      <vt:lpstr>What saves a person… any Person.. From deception?  </vt:lpstr>
      <vt:lpstr>20. Then who alone will refuse to acknowledge the National Reform king?</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James Carmichael</cp:lastModifiedBy>
  <cp:revision>91</cp:revision>
  <cp:lastPrinted>2026-03-21T05:35:44Z</cp:lastPrinted>
  <dcterms:created xsi:type="dcterms:W3CDTF">2023-04-28T23:24:12Z</dcterms:created>
  <dcterms:modified xsi:type="dcterms:W3CDTF">2026-04-11T04:00:17Z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