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4"/>
  </p:notesMasterIdLst>
  <p:handoutMasterIdLst>
    <p:handoutMasterId r:id="rId65"/>
  </p:handoutMasterIdLst>
  <p:sldIdLst>
    <p:sldId id="469" r:id="rId2"/>
    <p:sldId id="470" r:id="rId3"/>
    <p:sldId id="279" r:id="rId4"/>
    <p:sldId id="802" r:id="rId5"/>
    <p:sldId id="804" r:id="rId6"/>
    <p:sldId id="803" r:id="rId7"/>
    <p:sldId id="793" r:id="rId8"/>
    <p:sldId id="1142" r:id="rId9"/>
    <p:sldId id="1165" r:id="rId10"/>
    <p:sldId id="760" r:id="rId11"/>
    <p:sldId id="805" r:id="rId12"/>
    <p:sldId id="799" r:id="rId13"/>
    <p:sldId id="1127" r:id="rId14"/>
    <p:sldId id="1167" r:id="rId15"/>
    <p:sldId id="1153" r:id="rId16"/>
    <p:sldId id="800" r:id="rId17"/>
    <p:sldId id="1166" r:id="rId18"/>
    <p:sldId id="1169" r:id="rId19"/>
    <p:sldId id="1168" r:id="rId20"/>
    <p:sldId id="1124" r:id="rId21"/>
    <p:sldId id="1170" r:id="rId22"/>
    <p:sldId id="1171" r:id="rId23"/>
    <p:sldId id="1172" r:id="rId24"/>
    <p:sldId id="1173" r:id="rId25"/>
    <p:sldId id="1174" r:id="rId26"/>
    <p:sldId id="1175" r:id="rId27"/>
    <p:sldId id="1176" r:id="rId28"/>
    <p:sldId id="1177" r:id="rId29"/>
    <p:sldId id="1178" r:id="rId30"/>
    <p:sldId id="1179" r:id="rId31"/>
    <p:sldId id="1180" r:id="rId32"/>
    <p:sldId id="1181" r:id="rId33"/>
    <p:sldId id="1182" r:id="rId34"/>
    <p:sldId id="1183" r:id="rId35"/>
    <p:sldId id="1184" r:id="rId36"/>
    <p:sldId id="1185" r:id="rId37"/>
    <p:sldId id="1186" r:id="rId38"/>
    <p:sldId id="1187" r:id="rId39"/>
    <p:sldId id="1188" r:id="rId40"/>
    <p:sldId id="1189" r:id="rId41"/>
    <p:sldId id="1190" r:id="rId42"/>
    <p:sldId id="1191" r:id="rId43"/>
    <p:sldId id="1192" r:id="rId44"/>
    <p:sldId id="1193" r:id="rId45"/>
    <p:sldId id="1194" r:id="rId46"/>
    <p:sldId id="1195" r:id="rId47"/>
    <p:sldId id="1196" r:id="rId48"/>
    <p:sldId id="1197" r:id="rId49"/>
    <p:sldId id="1198" r:id="rId50"/>
    <p:sldId id="1199" r:id="rId51"/>
    <p:sldId id="1200" r:id="rId52"/>
    <p:sldId id="1201" r:id="rId53"/>
    <p:sldId id="1202" r:id="rId54"/>
    <p:sldId id="1203" r:id="rId55"/>
    <p:sldId id="1204" r:id="rId56"/>
    <p:sldId id="1205" r:id="rId57"/>
    <p:sldId id="1206" r:id="rId58"/>
    <p:sldId id="1207" r:id="rId59"/>
    <p:sldId id="1208" r:id="rId60"/>
    <p:sldId id="1209" r:id="rId61"/>
    <p:sldId id="367" r:id="rId62"/>
    <p:sldId id="471" r:id="rId63"/>
  </p:sldIdLst>
  <p:sldSz cx="12188825" cy="6858000"/>
  <p:notesSz cx="6953250" cy="9239250"/>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6" pos="3839">
          <p15:clr>
            <a:srgbClr val="A4A3A4"/>
          </p15:clr>
        </p15:guide>
      </p15:sldGuideLst>
    </p:ext>
    <p:ext uri="{2D200454-40CA-4A62-9FC3-DE9A4176ACB9}">
      <p15:notesGuideLst xmlns:p15="http://schemas.microsoft.com/office/powerpoint/2012/main">
        <p15:guide id="1" orient="horz" pos="2910" userDrawn="1">
          <p15:clr>
            <a:srgbClr val="A4A3A4"/>
          </p15:clr>
        </p15:guide>
        <p15:guide id="2" pos="219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E3C9"/>
    <a:srgbClr val="1B406F"/>
    <a:srgbClr val="1C4475"/>
    <a:srgbClr val="FFFF9D"/>
    <a:srgbClr val="C85A28"/>
    <a:srgbClr val="F6ECDE"/>
    <a:srgbClr val="D7C3AB"/>
    <a:srgbClr val="FFCC66"/>
    <a:srgbClr val="E8CDA7"/>
    <a:srgbClr val="BB79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03447BB-5D67-496B-8E87-E561075AD55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3909" autoAdjust="0"/>
    <p:restoredTop sz="94280" autoAdjust="0"/>
  </p:normalViewPr>
  <p:slideViewPr>
    <p:cSldViewPr>
      <p:cViewPr varScale="1">
        <p:scale>
          <a:sx n="73" d="100"/>
          <a:sy n="73" d="100"/>
        </p:scale>
        <p:origin x="76" y="408"/>
      </p:cViewPr>
      <p:guideLst>
        <p:guide orient="horz" pos="2160"/>
        <p:guide pos="3839"/>
      </p:guideLst>
    </p:cSldViewPr>
  </p:slideViewPr>
  <p:notesTextViewPr>
    <p:cViewPr>
      <p:scale>
        <a:sx n="1" d="1"/>
        <a:sy n="1" d="1"/>
      </p:scale>
      <p:origin x="0" y="0"/>
    </p:cViewPr>
  </p:notesTextViewPr>
  <p:sorterViewPr>
    <p:cViewPr>
      <p:scale>
        <a:sx n="100" d="100"/>
        <a:sy n="100" d="100"/>
      </p:scale>
      <p:origin x="0" y="-3849"/>
    </p:cViewPr>
  </p:sorterViewPr>
  <p:notesViewPr>
    <p:cSldViewPr showGuides="1">
      <p:cViewPr varScale="1">
        <p:scale>
          <a:sx n="63" d="100"/>
          <a:sy n="63" d="100"/>
        </p:scale>
        <p:origin x="2838" y="108"/>
      </p:cViewPr>
      <p:guideLst>
        <p:guide orient="horz" pos="2910"/>
        <p:guide pos="219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075" cy="461963"/>
          </a:xfrm>
          <a:prstGeom prst="rect">
            <a:avLst/>
          </a:prstGeom>
        </p:spPr>
        <p:txBody>
          <a:bodyPr vert="horz" lIns="92515" tIns="46258" rIns="92515" bIns="46258" rtlCol="0"/>
          <a:lstStyle>
            <a:lvl1pPr algn="l">
              <a:defRPr sz="1200"/>
            </a:lvl1pPr>
          </a:lstStyle>
          <a:p>
            <a:endParaRPr/>
          </a:p>
        </p:txBody>
      </p:sp>
      <p:sp>
        <p:nvSpPr>
          <p:cNvPr id="3" name="Date Placeholder 2"/>
          <p:cNvSpPr>
            <a:spLocks noGrp="1"/>
          </p:cNvSpPr>
          <p:nvPr>
            <p:ph type="dt" sz="quarter" idx="1"/>
          </p:nvPr>
        </p:nvSpPr>
        <p:spPr>
          <a:xfrm>
            <a:off x="3938566" y="0"/>
            <a:ext cx="3013075" cy="461963"/>
          </a:xfrm>
          <a:prstGeom prst="rect">
            <a:avLst/>
          </a:prstGeom>
        </p:spPr>
        <p:txBody>
          <a:bodyPr vert="horz" lIns="92515" tIns="46258" rIns="92515" bIns="46258" rtlCol="0"/>
          <a:lstStyle>
            <a:lvl1pPr algn="r">
              <a:defRPr sz="1200"/>
            </a:lvl1pPr>
          </a:lstStyle>
          <a:p>
            <a:fld id="{4954C6E1-AF92-4FB7-A013-0B520EBC30AE}" type="datetimeFigureOut">
              <a:rPr lang="en-US"/>
              <a:t>4/18/2026</a:t>
            </a:fld>
            <a:endParaRPr/>
          </a:p>
        </p:txBody>
      </p:sp>
      <p:sp>
        <p:nvSpPr>
          <p:cNvPr id="4" name="Footer Placeholder 3"/>
          <p:cNvSpPr>
            <a:spLocks noGrp="1"/>
          </p:cNvSpPr>
          <p:nvPr>
            <p:ph type="ftr" sz="quarter" idx="2"/>
          </p:nvPr>
        </p:nvSpPr>
        <p:spPr>
          <a:xfrm>
            <a:off x="0" y="8775684"/>
            <a:ext cx="3013075" cy="461963"/>
          </a:xfrm>
          <a:prstGeom prst="rect">
            <a:avLst/>
          </a:prstGeom>
        </p:spPr>
        <p:txBody>
          <a:bodyPr vert="horz" lIns="92515" tIns="46258" rIns="92515" bIns="46258" rtlCol="0" anchor="b"/>
          <a:lstStyle>
            <a:lvl1pPr algn="l">
              <a:defRPr sz="1200"/>
            </a:lvl1pPr>
          </a:lstStyle>
          <a:p>
            <a:endParaRPr/>
          </a:p>
        </p:txBody>
      </p:sp>
      <p:sp>
        <p:nvSpPr>
          <p:cNvPr id="5" name="Slide Number Placeholder 4"/>
          <p:cNvSpPr>
            <a:spLocks noGrp="1"/>
          </p:cNvSpPr>
          <p:nvPr>
            <p:ph type="sldNum" sz="quarter" idx="3"/>
          </p:nvPr>
        </p:nvSpPr>
        <p:spPr>
          <a:xfrm>
            <a:off x="3938566" y="8775684"/>
            <a:ext cx="3013075" cy="461963"/>
          </a:xfrm>
          <a:prstGeom prst="rect">
            <a:avLst/>
          </a:prstGeom>
        </p:spPr>
        <p:txBody>
          <a:bodyPr vert="horz" lIns="92515" tIns="46258" rIns="92515" bIns="46258" rtlCol="0" anchor="b"/>
          <a:lstStyle>
            <a:lvl1pPr algn="r">
              <a:defRPr sz="1200"/>
            </a:lvl1pPr>
          </a:lstStyle>
          <a:p>
            <a:fld id="{DA52D9BF-D574-4807-B36C-9E2A025BE826}" type="slidenum">
              <a:rPr/>
              <a:t>‹#›</a:t>
            </a:fld>
            <a:endParaRPr/>
          </a:p>
        </p:txBody>
      </p:sp>
    </p:spTree>
    <p:extLst>
      <p:ext uri="{BB962C8B-B14F-4D97-AF65-F5344CB8AC3E}">
        <p14:creationId xmlns:p14="http://schemas.microsoft.com/office/powerpoint/2010/main" val="23067921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075" cy="461963"/>
          </a:xfrm>
          <a:prstGeom prst="rect">
            <a:avLst/>
          </a:prstGeom>
        </p:spPr>
        <p:txBody>
          <a:bodyPr vert="horz" lIns="92515" tIns="46258" rIns="92515" bIns="46258" rtlCol="0"/>
          <a:lstStyle>
            <a:lvl1pPr algn="l">
              <a:defRPr sz="1200"/>
            </a:lvl1pPr>
          </a:lstStyle>
          <a:p>
            <a:endParaRPr/>
          </a:p>
        </p:txBody>
      </p:sp>
      <p:sp>
        <p:nvSpPr>
          <p:cNvPr id="3" name="Date Placeholder 2"/>
          <p:cNvSpPr>
            <a:spLocks noGrp="1"/>
          </p:cNvSpPr>
          <p:nvPr>
            <p:ph type="dt" idx="1"/>
          </p:nvPr>
        </p:nvSpPr>
        <p:spPr>
          <a:xfrm>
            <a:off x="3938566" y="0"/>
            <a:ext cx="3013075" cy="461963"/>
          </a:xfrm>
          <a:prstGeom prst="rect">
            <a:avLst/>
          </a:prstGeom>
        </p:spPr>
        <p:txBody>
          <a:bodyPr vert="horz" lIns="92515" tIns="46258" rIns="92515" bIns="46258" rtlCol="0"/>
          <a:lstStyle>
            <a:lvl1pPr algn="r">
              <a:defRPr sz="1200"/>
            </a:lvl1pPr>
          </a:lstStyle>
          <a:p>
            <a:fld id="{95C10850-0874-4A61-99B4-D613C5E8D9EA}" type="datetimeFigureOut">
              <a:rPr lang="en-US"/>
              <a:t>4/18/2026</a:t>
            </a:fld>
            <a:endParaRPr/>
          </a:p>
        </p:txBody>
      </p:sp>
      <p:sp>
        <p:nvSpPr>
          <p:cNvPr id="4" name="Slide Image Placeholder 3"/>
          <p:cNvSpPr>
            <a:spLocks noGrp="1" noRot="1" noChangeAspect="1"/>
          </p:cNvSpPr>
          <p:nvPr>
            <p:ph type="sldImg" idx="2"/>
          </p:nvPr>
        </p:nvSpPr>
        <p:spPr>
          <a:xfrm>
            <a:off x="398463" y="692150"/>
            <a:ext cx="6156325" cy="3465513"/>
          </a:xfrm>
          <a:prstGeom prst="rect">
            <a:avLst/>
          </a:prstGeom>
          <a:noFill/>
          <a:ln w="12700">
            <a:solidFill>
              <a:prstClr val="black"/>
            </a:solidFill>
          </a:ln>
        </p:spPr>
        <p:txBody>
          <a:bodyPr vert="horz" lIns="92515" tIns="46258" rIns="92515" bIns="46258" rtlCol="0" anchor="ctr"/>
          <a:lstStyle/>
          <a:p>
            <a:endParaRPr/>
          </a:p>
        </p:txBody>
      </p:sp>
      <p:sp>
        <p:nvSpPr>
          <p:cNvPr id="5" name="Notes Placeholder 4"/>
          <p:cNvSpPr>
            <a:spLocks noGrp="1"/>
          </p:cNvSpPr>
          <p:nvPr>
            <p:ph type="body" sz="quarter" idx="3"/>
          </p:nvPr>
        </p:nvSpPr>
        <p:spPr>
          <a:xfrm>
            <a:off x="695325" y="4388644"/>
            <a:ext cx="5562600" cy="4157663"/>
          </a:xfrm>
          <a:prstGeom prst="rect">
            <a:avLst/>
          </a:prstGeom>
        </p:spPr>
        <p:txBody>
          <a:bodyPr vert="horz" lIns="92515" tIns="46258" rIns="92515" bIns="46258"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775684"/>
            <a:ext cx="3013075" cy="461963"/>
          </a:xfrm>
          <a:prstGeom prst="rect">
            <a:avLst/>
          </a:prstGeom>
        </p:spPr>
        <p:txBody>
          <a:bodyPr vert="horz" lIns="92515" tIns="46258" rIns="92515" bIns="46258" rtlCol="0" anchor="b"/>
          <a:lstStyle>
            <a:lvl1pPr algn="l">
              <a:defRPr sz="1200"/>
            </a:lvl1pPr>
          </a:lstStyle>
          <a:p>
            <a:endParaRPr/>
          </a:p>
        </p:txBody>
      </p:sp>
      <p:sp>
        <p:nvSpPr>
          <p:cNvPr id="7" name="Slide Number Placeholder 6"/>
          <p:cNvSpPr>
            <a:spLocks noGrp="1"/>
          </p:cNvSpPr>
          <p:nvPr>
            <p:ph type="sldNum" sz="quarter" idx="5"/>
          </p:nvPr>
        </p:nvSpPr>
        <p:spPr>
          <a:xfrm>
            <a:off x="3938566" y="8775684"/>
            <a:ext cx="3013075" cy="461963"/>
          </a:xfrm>
          <a:prstGeom prst="rect">
            <a:avLst/>
          </a:prstGeom>
        </p:spPr>
        <p:txBody>
          <a:bodyPr vert="horz" lIns="92515" tIns="46258" rIns="92515" bIns="46258" rtlCol="0" anchor="b"/>
          <a:lstStyle>
            <a:lvl1pPr algn="r">
              <a:defRPr sz="1200"/>
            </a:lvl1pPr>
          </a:lstStyle>
          <a:p>
            <a:fld id="{9E11EC53-F507-411E-9ADC-FBCFECE09D3D}" type="slidenum">
              <a:rPr/>
              <a:t>‹#›</a:t>
            </a:fld>
            <a:endParaRPr/>
          </a:p>
        </p:txBody>
      </p:sp>
    </p:spTree>
    <p:extLst>
      <p:ext uri="{BB962C8B-B14F-4D97-AF65-F5344CB8AC3E}">
        <p14:creationId xmlns:p14="http://schemas.microsoft.com/office/powerpoint/2010/main" val="758182631"/>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Isosceles Triangle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62" name="Rectangle 61"/>
          <p:cNvSpPr/>
          <p:nvPr/>
        </p:nvSpPr>
        <p:spPr bwMode="hidden">
          <a:xfrm>
            <a:off x="0" y="1905001"/>
            <a:ext cx="12188825" cy="214825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lnSpc>
                <a:spcPct val="90000"/>
              </a:lnSpc>
            </a:pPr>
            <a:endParaRPr sz="3200">
              <a:solidFill>
                <a:schemeClr val="tx2"/>
              </a:solidFill>
            </a:endParaRPr>
          </a:p>
        </p:txBody>
      </p:sp>
      <p:sp>
        <p:nvSpPr>
          <p:cNvPr id="2" name="Title 1"/>
          <p:cNvSpPr>
            <a:spLocks noGrp="1"/>
          </p:cNvSpPr>
          <p:nvPr>
            <p:ph type="ctrTitle"/>
          </p:nvPr>
        </p:nvSpPr>
        <p:spPr>
          <a:xfrm>
            <a:off x="1218883" y="1905002"/>
            <a:ext cx="9751060" cy="2147926"/>
          </a:xfrm>
        </p:spPr>
        <p:txBody>
          <a:bodyPr anchor="ctr">
            <a:normAutofit/>
          </a:bodyPr>
          <a:lstStyle>
            <a:lvl1pPr algn="ctr">
              <a:defRPr sz="4400" cap="all" normalizeH="0" baseline="0"/>
            </a:lvl1pPr>
          </a:lstStyle>
          <a:p>
            <a:r>
              <a:rPr lang="en-US"/>
              <a:t>Click to edit Master title style</a:t>
            </a:r>
            <a:endParaRPr/>
          </a:p>
        </p:txBody>
      </p:sp>
      <p:sp>
        <p:nvSpPr>
          <p:cNvPr id="3" name="Subtitle 2"/>
          <p:cNvSpPr>
            <a:spLocks noGrp="1"/>
          </p:cNvSpPr>
          <p:nvPr>
            <p:ph type="subTitle" idx="1"/>
          </p:nvPr>
        </p:nvSpPr>
        <p:spPr>
          <a:xfrm>
            <a:off x="1218883" y="4140200"/>
            <a:ext cx="9751060" cy="1016000"/>
          </a:xfrm>
        </p:spPr>
        <p:txBody>
          <a:bodyPr>
            <a:normAutofit/>
          </a:bodyPr>
          <a:lstStyle>
            <a:lvl1pPr marL="0" indent="0" algn="ctr">
              <a:spcBef>
                <a:spcPts val="0"/>
              </a:spcBef>
              <a:buNone/>
              <a:defRPr sz="2800">
                <a:solidFill>
                  <a:schemeClr val="tx1"/>
                </a:solidFill>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Click to edit Master subtitle style</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Alternate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21163" y="482600"/>
            <a:ext cx="3961368" cy="1422400"/>
          </a:xfrm>
        </p:spPr>
        <p:txBody>
          <a:bodyPr anchor="b" anchorCtr="0">
            <a:normAutofit/>
          </a:bodyPr>
          <a:lstStyle>
            <a:lvl1pPr algn="l">
              <a:defRPr sz="3200" b="0"/>
            </a:lvl1pPr>
          </a:lstStyle>
          <a:p>
            <a:r>
              <a:rPr lang="en-US"/>
              <a:t>Click to edit Master title style</a:t>
            </a:r>
            <a:endParaRPr/>
          </a:p>
        </p:txBody>
      </p:sp>
      <p:sp>
        <p:nvSpPr>
          <p:cNvPr id="9" name="Rectangle 8" descr="&#10;"/>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3" name="Picture Placeholder 2" descr="An empty placeholder to add an image. Click on the placeholder and select the image that you wish to add.&#10;"/>
          <p:cNvSpPr>
            <a:spLocks noGrp="1"/>
          </p:cNvSpPr>
          <p:nvPr>
            <p:ph type="pic" idx="1"/>
          </p:nvPr>
        </p:nvSpPr>
        <p:spPr>
          <a:xfrm>
            <a:off x="507868" y="482600"/>
            <a:ext cx="6602281" cy="5842001"/>
          </a:xfrm>
          <a:noFill/>
          <a:ln w="9525">
            <a:noFill/>
            <a:miter lim="800000"/>
          </a:ln>
          <a:effectLst/>
        </p:spPr>
        <p:txBody>
          <a:bodyPr>
            <a:normAutofit/>
          </a:bodyPr>
          <a:lstStyle>
            <a:lvl1pPr marL="0" indent="0" algn="ctr">
              <a:buNone/>
              <a:defRPr sz="27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a:t>Click icon to add picture</a:t>
            </a:r>
            <a:endParaRPr dirty="0"/>
          </a:p>
        </p:txBody>
      </p:sp>
      <p:sp>
        <p:nvSpPr>
          <p:cNvPr id="4" name="Text Placeholder 3"/>
          <p:cNvSpPr>
            <a:spLocks noGrp="1"/>
          </p:cNvSpPr>
          <p:nvPr>
            <p:ph type="body" sz="half" idx="2"/>
          </p:nvPr>
        </p:nvSpPr>
        <p:spPr>
          <a:xfrm>
            <a:off x="7821163" y="2108200"/>
            <a:ext cx="3961368" cy="4267200"/>
          </a:xfrm>
        </p:spPr>
        <p:txBody>
          <a:bodyPr>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Tree>
    <p:extLst>
      <p:ext uri="{BB962C8B-B14F-4D97-AF65-F5344CB8AC3E}">
        <p14:creationId xmlns:p14="http://schemas.microsoft.com/office/powerpoint/2010/main" val="2076303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2669581">
              <a:defRPr baseline="0"/>
            </a:lvl6pPr>
            <a:lvl7pPr marL="2669581">
              <a:defRPr baseline="0"/>
            </a:lvl7pPr>
            <a:lvl8pPr marL="2669581">
              <a:defRPr baseline="0"/>
            </a:lvl8pPr>
            <a:lvl9pPr marL="2669581">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4/18/2026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40043" y="482599"/>
            <a:ext cx="1843982" cy="5791201"/>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914162" y="482599"/>
            <a:ext cx="9040045" cy="5791201"/>
          </a:xfrm>
        </p:spPr>
        <p:txBody>
          <a:bodyPr vert="eaVert"/>
          <a:lstStyle>
            <a:lvl5pPr>
              <a:defRPr/>
            </a:lvl5pPr>
            <a:lvl6pPr>
              <a:defRPr/>
            </a:lvl6pPr>
            <a:lvl7pPr>
              <a:defRPr/>
            </a:lvl7pPr>
            <a:lvl8pPr>
              <a:defRPr baseline="0"/>
            </a:lvl8pPr>
            <a:lvl9pPr>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4/18/2026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4/18/2026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Isosceles Triangle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1218883" y="1524000"/>
            <a:ext cx="9751060" cy="1992597"/>
          </a:xfrm>
        </p:spPr>
        <p:txBody>
          <a:bodyPr anchor="b" anchorCtr="0">
            <a:noAutofit/>
          </a:bodyPr>
          <a:lstStyle>
            <a:lvl1pPr algn="ctr">
              <a:defRPr sz="4400" b="0" cap="all" baseline="0"/>
            </a:lvl1pPr>
          </a:lstStyle>
          <a:p>
            <a:r>
              <a:rPr lang="en-US"/>
              <a:t>Click to edit Master title style</a:t>
            </a:r>
            <a:endParaRPr/>
          </a:p>
        </p:txBody>
      </p:sp>
      <p:sp>
        <p:nvSpPr>
          <p:cNvPr id="3" name="Text Placeholder 2"/>
          <p:cNvSpPr>
            <a:spLocks noGrp="1"/>
          </p:cNvSpPr>
          <p:nvPr>
            <p:ph type="body" idx="1"/>
          </p:nvPr>
        </p:nvSpPr>
        <p:spPr>
          <a:xfrm>
            <a:off x="1218883" y="3632200"/>
            <a:ext cx="9751060" cy="1016000"/>
          </a:xfrm>
        </p:spPr>
        <p:txBody>
          <a:bodyPr anchor="t" anchorCtr="0">
            <a:noAutofit/>
          </a:bodyPr>
          <a:lstStyle>
            <a:lvl1pPr marL="0" indent="0" algn="ctr">
              <a:spcBef>
                <a:spcPts val="0"/>
              </a:spcBef>
              <a:buNone/>
              <a:defRPr sz="2800">
                <a:solidFill>
                  <a:schemeClr val="tx1"/>
                </a:solidFill>
              </a:defRPr>
            </a:lvl1pPr>
            <a:lvl2pPr marL="609493" indent="0">
              <a:buNone/>
              <a:defRPr sz="2400">
                <a:solidFill>
                  <a:schemeClr val="tx1">
                    <a:tint val="75000"/>
                  </a:schemeClr>
                </a:solidFill>
              </a:defRPr>
            </a:lvl2pPr>
            <a:lvl3pPr marL="1218987" indent="0">
              <a:buNone/>
              <a:defRPr sz="2100">
                <a:solidFill>
                  <a:schemeClr val="tx1">
                    <a:tint val="75000"/>
                  </a:schemeClr>
                </a:solidFill>
              </a:defRPr>
            </a:lvl3pPr>
            <a:lvl4pPr marL="1828480" indent="0">
              <a:buNone/>
              <a:defRPr sz="1900">
                <a:solidFill>
                  <a:schemeClr val="tx1">
                    <a:tint val="75000"/>
                  </a:schemeClr>
                </a:solidFill>
              </a:defRPr>
            </a:lvl4pPr>
            <a:lvl5pPr marL="2437973" indent="0">
              <a:buNone/>
              <a:defRPr sz="1900">
                <a:solidFill>
                  <a:schemeClr val="tx1">
                    <a:tint val="75000"/>
                  </a:schemeClr>
                </a:solidFill>
              </a:defRPr>
            </a:lvl5pPr>
            <a:lvl6pPr marL="3047467" indent="0">
              <a:buNone/>
              <a:defRPr sz="1900">
                <a:solidFill>
                  <a:schemeClr val="tx1">
                    <a:tint val="75000"/>
                  </a:schemeClr>
                </a:solidFill>
              </a:defRPr>
            </a:lvl6pPr>
            <a:lvl7pPr marL="3656960" indent="0">
              <a:buNone/>
              <a:defRPr sz="1900">
                <a:solidFill>
                  <a:schemeClr val="tx1">
                    <a:tint val="75000"/>
                  </a:schemeClr>
                </a:solidFill>
              </a:defRPr>
            </a:lvl7pPr>
            <a:lvl8pPr marL="4266453" indent="0">
              <a:buNone/>
              <a:defRPr sz="1900">
                <a:solidFill>
                  <a:schemeClr val="tx1">
                    <a:tint val="75000"/>
                  </a:schemeClr>
                </a:solidFill>
              </a:defRPr>
            </a:lvl8pPr>
            <a:lvl9pPr marL="4875947" indent="0">
              <a:buNone/>
              <a:defRPr sz="19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4/18/2026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914162" y="1803401"/>
            <a:ext cx="4977104" cy="4470400"/>
          </a:xfrm>
        </p:spPr>
        <p:txBody>
          <a:bodyPr>
            <a:normAutofit/>
          </a:bodyPr>
          <a:lstStyle>
            <a:lvl1pPr>
              <a:defRPr sz="2400"/>
            </a:lvl1pPr>
            <a:lvl2pPr>
              <a:defRPr sz="2000"/>
            </a:lvl2pPr>
            <a:lvl3pPr>
              <a:defRPr sz="1800"/>
            </a:lvl3pPr>
            <a:lvl4pPr>
              <a:defRPr sz="1600"/>
            </a:lvl4pPr>
            <a:lvl5pPr>
              <a:defRPr sz="1400"/>
            </a:lvl5pPr>
            <a:lvl6pPr>
              <a:defRPr sz="1400"/>
            </a:lvl6pPr>
            <a:lvl7pPr marL="2669581">
              <a:defRPr sz="1400"/>
            </a:lvl7pPr>
            <a:lvl8pPr marL="2669581">
              <a:defRPr sz="1400"/>
            </a:lvl8pPr>
            <a:lvl9pPr marL="2669581">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97559" y="1803401"/>
            <a:ext cx="4977104" cy="4470400"/>
          </a:xfrm>
        </p:spPr>
        <p:txBody>
          <a:bodyPr>
            <a:normAutofit/>
          </a:bodyPr>
          <a:lstStyle>
            <a:lvl1pPr>
              <a:defRPr sz="2400"/>
            </a:lvl1pPr>
            <a:lvl2pPr>
              <a:defRPr sz="2000"/>
            </a:lvl2pPr>
            <a:lvl3pPr>
              <a:defRPr sz="1800"/>
            </a:lvl3pPr>
            <a:lvl4pPr>
              <a:defRPr sz="1600"/>
            </a:lvl4pPr>
            <a:lvl5pPr>
              <a:defRPr sz="1400"/>
            </a:lvl5pPr>
            <a:lvl6pPr marL="2669581">
              <a:defRPr sz="1400" baseline="0"/>
            </a:lvl6pPr>
            <a:lvl7pPr marL="2669581">
              <a:defRPr sz="1400" baseline="0"/>
            </a:lvl7pPr>
            <a:lvl8pPr marL="2669581">
              <a:defRPr sz="1400" baseline="0"/>
            </a:lvl8pPr>
            <a:lvl9pPr marL="2669581">
              <a:defRPr sz="14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3B9B9059-F1D6-41D0-95CF-D21CAA096B3A}" type="datetimeFigureOut">
              <a:rPr lang="en-US"/>
              <a:t>4/18/2026</a:t>
            </a:fld>
            <a:endParaRPr/>
          </a:p>
        </p:txBody>
      </p:sp>
      <p:sp>
        <p:nvSpPr>
          <p:cNvPr id="7" name="Slide Number Placeholder 6"/>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914162" y="1803400"/>
            <a:ext cx="4977104" cy="914400"/>
          </a:xfrm>
        </p:spPr>
        <p:txBody>
          <a:bodyPr anchor="ctr">
            <a:noAutofit/>
          </a:bodyPr>
          <a:lstStyle>
            <a:lvl1pPr marL="0" indent="0">
              <a:lnSpc>
                <a:spcPct val="80000"/>
              </a:lnSpc>
              <a:spcBef>
                <a:spcPts val="0"/>
              </a:spcBef>
              <a:buNone/>
              <a:defRPr sz="2800" b="0">
                <a:solidFill>
                  <a:schemeClr val="tx1"/>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4" name="Content Placeholder 3"/>
          <p:cNvSpPr>
            <a:spLocks noGrp="1"/>
          </p:cNvSpPr>
          <p:nvPr>
            <p:ph sz="half" idx="2"/>
          </p:nvPr>
        </p:nvSpPr>
        <p:spPr>
          <a:xfrm>
            <a:off x="914162" y="2717800"/>
            <a:ext cx="4977104" cy="3556000"/>
          </a:xfrm>
        </p:spPr>
        <p:txBody>
          <a:bodyPr>
            <a:normAutofit/>
          </a:bodyPr>
          <a:lstStyle>
            <a:lvl1pPr>
              <a:defRPr sz="2400"/>
            </a:lvl1pPr>
            <a:lvl2pPr>
              <a:defRPr sz="2000"/>
            </a:lvl2pPr>
            <a:lvl3pPr>
              <a:defRPr sz="1800"/>
            </a:lvl3pPr>
            <a:lvl4pPr>
              <a:defRPr sz="1600"/>
            </a:lvl4pPr>
            <a:lvl5pPr>
              <a:defRPr sz="1400"/>
            </a:lvl5pPr>
            <a:lvl6pPr marL="2669581">
              <a:defRPr sz="1400"/>
            </a:lvl6pPr>
            <a:lvl7pPr marL="2669581">
              <a:defRPr sz="1400"/>
            </a:lvl7pPr>
            <a:lvl8pPr marL="2669581">
              <a:defRPr sz="1400"/>
            </a:lvl8pPr>
            <a:lvl9pPr marL="2669581">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97559" y="1803400"/>
            <a:ext cx="4977104" cy="914400"/>
          </a:xfrm>
        </p:spPr>
        <p:txBody>
          <a:bodyPr anchor="ctr">
            <a:noAutofit/>
          </a:bodyPr>
          <a:lstStyle>
            <a:lvl1pPr marL="0" indent="0">
              <a:lnSpc>
                <a:spcPct val="80000"/>
              </a:lnSpc>
              <a:spcBef>
                <a:spcPts val="0"/>
              </a:spcBef>
              <a:buNone/>
              <a:defRPr sz="2800" b="0">
                <a:solidFill>
                  <a:schemeClr val="tx1"/>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297559" y="2717800"/>
            <a:ext cx="4977104" cy="3556000"/>
          </a:xfrm>
        </p:spPr>
        <p:txBody>
          <a:bodyPr>
            <a:normAutofit/>
          </a:bodyPr>
          <a:lstStyle>
            <a:lvl1pPr>
              <a:defRPr sz="2400"/>
            </a:lvl1pPr>
            <a:lvl2pPr>
              <a:defRPr sz="2000"/>
            </a:lvl2pPr>
            <a:lvl3pPr>
              <a:defRPr sz="1800"/>
            </a:lvl3pPr>
            <a:lvl4pPr>
              <a:defRPr sz="1600"/>
            </a:lvl4pPr>
            <a:lvl5pPr>
              <a:defRPr sz="1400"/>
            </a:lvl5pPr>
            <a:lvl6pPr marL="2669581">
              <a:defRPr sz="1400"/>
            </a:lvl6pPr>
            <a:lvl7pPr marL="2669581">
              <a:defRPr sz="1400"/>
            </a:lvl7pPr>
            <a:lvl8pPr marL="2669581">
              <a:defRPr sz="1400" baseline="0"/>
            </a:lvl8pPr>
            <a:lvl9pPr marL="2669581">
              <a:defRPr sz="14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endParaRPr/>
          </a:p>
        </p:txBody>
      </p:sp>
      <p:sp>
        <p:nvSpPr>
          <p:cNvPr id="7" name="Date Placeholder 6"/>
          <p:cNvSpPr>
            <a:spLocks noGrp="1"/>
          </p:cNvSpPr>
          <p:nvPr>
            <p:ph type="dt" sz="half" idx="10"/>
          </p:nvPr>
        </p:nvSpPr>
        <p:spPr/>
        <p:txBody>
          <a:bodyPr/>
          <a:lstStyle/>
          <a:p>
            <a:fld id="{3B9B9059-F1D6-41D0-95CF-D21CAA096B3A}" type="datetimeFigureOut">
              <a:rPr lang="en-US"/>
              <a:t>4/18/2026</a:t>
            </a:fld>
            <a:endParaRPr/>
          </a:p>
        </p:txBody>
      </p:sp>
      <p:sp>
        <p:nvSpPr>
          <p:cNvPr id="9" name="Slide Number Placeholder 8"/>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endParaRPr/>
          </a:p>
        </p:txBody>
      </p:sp>
      <p:sp>
        <p:nvSpPr>
          <p:cNvPr id="3" name="Date Placeholder 2"/>
          <p:cNvSpPr>
            <a:spLocks noGrp="1"/>
          </p:cNvSpPr>
          <p:nvPr>
            <p:ph type="dt" sz="half" idx="10"/>
          </p:nvPr>
        </p:nvSpPr>
        <p:spPr/>
        <p:txBody>
          <a:bodyPr/>
          <a:lstStyle/>
          <a:p>
            <a:fld id="{3B9B9059-F1D6-41D0-95CF-D21CAA096B3A}" type="datetimeFigureOut">
              <a:rPr lang="en-US"/>
              <a:t>4/18/2026</a:t>
            </a:fld>
            <a:endParaRPr/>
          </a:p>
        </p:txBody>
      </p:sp>
      <p:sp>
        <p:nvSpPr>
          <p:cNvPr id="5" name="Slide Number Placeholder 4"/>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21163" y="482600"/>
            <a:ext cx="3961368" cy="1422400"/>
          </a:xfrm>
        </p:spPr>
        <p:txBody>
          <a:bodyPr anchor="b">
            <a:noAutofit/>
          </a:bodyPr>
          <a:lstStyle>
            <a:lvl1pPr algn="l">
              <a:defRPr sz="3200" b="0"/>
            </a:lvl1pPr>
          </a:lstStyle>
          <a:p>
            <a:r>
              <a:rPr lang="en-US"/>
              <a:t>Click to edit Master title style</a:t>
            </a:r>
            <a:endParaRPr/>
          </a:p>
        </p:txBody>
      </p:sp>
      <p:sp>
        <p:nvSpPr>
          <p:cNvPr id="20" name="Rectangle 19"/>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3" name="Content Placeholder 2"/>
          <p:cNvSpPr>
            <a:spLocks noGrp="1"/>
          </p:cNvSpPr>
          <p:nvPr>
            <p:ph idx="1"/>
          </p:nvPr>
        </p:nvSpPr>
        <p:spPr bwMode="white">
          <a:xfrm>
            <a:off x="507868" y="482600"/>
            <a:ext cx="6602280" cy="5842001"/>
          </a:xfrm>
        </p:spPr>
        <p:txBody>
          <a:bodyPr>
            <a:normAutofit/>
          </a:bodyPr>
          <a:lstStyle>
            <a:lvl1pPr>
              <a:defRPr sz="2800"/>
            </a:lvl1pPr>
            <a:lvl2pPr>
              <a:defRPr sz="2400"/>
            </a:lvl2pPr>
            <a:lvl3pPr>
              <a:defRPr sz="20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7821163" y="2108200"/>
            <a:ext cx="3961368" cy="4267200"/>
          </a:xfrm>
        </p:spPr>
        <p:txBody>
          <a:bodyPr anchor="t" anchorCtr="0">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Isosceles Triangle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6399133" y="1905000"/>
            <a:ext cx="5180251" cy="1727200"/>
          </a:xfrm>
        </p:spPr>
        <p:txBody>
          <a:bodyPr anchor="b" anchorCtr="0">
            <a:normAutofit/>
          </a:bodyPr>
          <a:lstStyle>
            <a:lvl1pPr algn="l">
              <a:defRPr sz="3200" b="0"/>
            </a:lvl1pPr>
          </a:lstStyle>
          <a:p>
            <a:r>
              <a:rPr lang="en-US"/>
              <a:t>Click to edit Master title style</a:t>
            </a:r>
            <a:endParaRPr/>
          </a:p>
        </p:txBody>
      </p:sp>
      <p:sp>
        <p:nvSpPr>
          <p:cNvPr id="9" name="Rectangle 8"/>
          <p:cNvSpPr/>
          <p:nvPr/>
        </p:nvSpPr>
        <p:spPr>
          <a:xfrm>
            <a:off x="0" y="-1115"/>
            <a:ext cx="6093594"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3" name="Picture Placeholder 2" descr="An empty placeholder to add an image. Click on the placeholder and select the image that you wish to add.&#10;"/>
          <p:cNvSpPr>
            <a:spLocks noGrp="1"/>
          </p:cNvSpPr>
          <p:nvPr>
            <p:ph type="pic" idx="1"/>
          </p:nvPr>
        </p:nvSpPr>
        <p:spPr>
          <a:xfrm>
            <a:off x="507869" y="482601"/>
            <a:ext cx="5077859" cy="5862706"/>
          </a:xfrm>
          <a:noFill/>
          <a:ln w="9525">
            <a:noFill/>
            <a:miter lim="800000"/>
          </a:ln>
          <a:effectLst/>
        </p:spPr>
        <p:txBody>
          <a:bodyPr>
            <a:normAutofit/>
          </a:bodyPr>
          <a:lstStyle>
            <a:lvl1pPr marL="0" indent="0" algn="ctr">
              <a:buNone/>
              <a:defRPr sz="27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a:t>Click icon to add picture</a:t>
            </a:r>
            <a:endParaRPr/>
          </a:p>
        </p:txBody>
      </p:sp>
      <p:sp>
        <p:nvSpPr>
          <p:cNvPr id="4" name="Text Placeholder 3"/>
          <p:cNvSpPr>
            <a:spLocks noGrp="1"/>
          </p:cNvSpPr>
          <p:nvPr>
            <p:ph type="body" sz="half" idx="2"/>
          </p:nvPr>
        </p:nvSpPr>
        <p:spPr>
          <a:xfrm>
            <a:off x="6399133" y="3733800"/>
            <a:ext cx="5180251" cy="1727200"/>
          </a:xfrm>
        </p:spPr>
        <p:txBody>
          <a:bodyPr>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162" y="482600"/>
            <a:ext cx="10360501" cy="1219200"/>
          </a:xfrm>
          <a:prstGeom prst="rect">
            <a:avLst/>
          </a:prstGeom>
          <a:effectLst/>
        </p:spPr>
        <p:txBody>
          <a:bodyPr vert="horz" lIns="121899" tIns="60949" rIns="121899" bIns="60949" rtlCol="0" anchor="b" anchorCtr="0">
            <a:normAutofit/>
          </a:bodyPr>
          <a:lstStyle/>
          <a:p>
            <a:r>
              <a:rPr lang="en-US"/>
              <a:t>Click to edit Master title style</a:t>
            </a:r>
            <a:endParaRPr/>
          </a:p>
        </p:txBody>
      </p:sp>
      <p:sp>
        <p:nvSpPr>
          <p:cNvPr id="3" name="Text Placeholder 2"/>
          <p:cNvSpPr>
            <a:spLocks noGrp="1"/>
          </p:cNvSpPr>
          <p:nvPr>
            <p:ph type="body" idx="1"/>
          </p:nvPr>
        </p:nvSpPr>
        <p:spPr>
          <a:xfrm>
            <a:off x="914162" y="1803401"/>
            <a:ext cx="10360501" cy="4470400"/>
          </a:xfrm>
          <a:prstGeom prst="rect">
            <a:avLst/>
          </a:prstGeom>
        </p:spPr>
        <p:txBody>
          <a:bodyPr vert="horz" lIns="121899" tIns="60949" rIns="121899" bIns="60949"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3"/>
          </p:nvPr>
        </p:nvSpPr>
        <p:spPr>
          <a:xfrm>
            <a:off x="914162" y="6375400"/>
            <a:ext cx="7414869" cy="195072"/>
          </a:xfrm>
          <a:prstGeom prst="rect">
            <a:avLst/>
          </a:prstGeom>
        </p:spPr>
        <p:txBody>
          <a:bodyPr vert="horz" lIns="121899" tIns="60949" rIns="121899" bIns="60949" rtlCol="0" anchor="ctr"/>
          <a:lstStyle>
            <a:lvl1pPr algn="l">
              <a:defRPr sz="1100">
                <a:solidFill>
                  <a:schemeClr val="tx1"/>
                </a:solidFill>
              </a:defRPr>
            </a:lvl1pPr>
          </a:lstStyle>
          <a:p>
            <a:endParaRPr/>
          </a:p>
        </p:txBody>
      </p:sp>
      <p:sp>
        <p:nvSpPr>
          <p:cNvPr id="4" name="Date Placeholder 3"/>
          <p:cNvSpPr>
            <a:spLocks noGrp="1"/>
          </p:cNvSpPr>
          <p:nvPr>
            <p:ph type="dt" sz="half" idx="2"/>
          </p:nvPr>
        </p:nvSpPr>
        <p:spPr>
          <a:xfrm>
            <a:off x="8735324" y="6375400"/>
            <a:ext cx="1422030" cy="195072"/>
          </a:xfrm>
          <a:prstGeom prst="rect">
            <a:avLst/>
          </a:prstGeom>
        </p:spPr>
        <p:txBody>
          <a:bodyPr vert="horz" lIns="121899" tIns="60949" rIns="121899" bIns="60949" rtlCol="0" anchor="ctr"/>
          <a:lstStyle>
            <a:lvl1pPr algn="r">
              <a:defRPr sz="1100">
                <a:solidFill>
                  <a:schemeClr val="tx1"/>
                </a:solidFill>
              </a:defRPr>
            </a:lvl1pPr>
          </a:lstStyle>
          <a:p>
            <a:fld id="{3B9B9059-F1D6-41D0-95CF-D21CAA096B3A}" type="datetimeFigureOut">
              <a:rPr lang="en-US"/>
              <a:pPr/>
              <a:t>4/18/2026</a:t>
            </a:fld>
            <a:endParaRPr/>
          </a:p>
        </p:txBody>
      </p:sp>
      <p:sp>
        <p:nvSpPr>
          <p:cNvPr id="6" name="Slide Number Placeholder 5"/>
          <p:cNvSpPr>
            <a:spLocks noGrp="1"/>
          </p:cNvSpPr>
          <p:nvPr>
            <p:ph type="sldNum" sz="quarter" idx="4"/>
          </p:nvPr>
        </p:nvSpPr>
        <p:spPr>
          <a:xfrm>
            <a:off x="10441760" y="6375400"/>
            <a:ext cx="832903" cy="195072"/>
          </a:xfrm>
          <a:prstGeom prst="rect">
            <a:avLst/>
          </a:prstGeom>
        </p:spPr>
        <p:txBody>
          <a:bodyPr vert="horz" lIns="121899" tIns="60949" rIns="121899" bIns="60949" rtlCol="0" anchor="ctr"/>
          <a:lstStyle>
            <a:lvl1pPr algn="r">
              <a:defRPr sz="1100">
                <a:solidFill>
                  <a:schemeClr val="tx1"/>
                </a:solidFill>
              </a:defRPr>
            </a:lvl1pPr>
          </a:lstStyle>
          <a:p>
            <a:fld id="{E5FD5434-F838-4DD4-A17B-1CB1A1850DF4}" type="slidenum">
              <a:rPr/>
              <a:pPr/>
              <a:t>‹#›</a:t>
            </a:fld>
            <a:endParaRPr/>
          </a:p>
        </p:txBody>
      </p:sp>
    </p:spTree>
  </p:cSld>
  <p:clrMap bg1="dk1" tx1="lt1" bg2="dk2" tx2="lt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82" r:id="rId10"/>
    <p:sldLayoutId id="2147483678" r:id="rId11"/>
    <p:sldLayoutId id="214748367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1218987" rtl="0" eaLnBrk="1" latinLnBrk="0" hangingPunct="1">
        <a:lnSpc>
          <a:spcPct val="80000"/>
        </a:lnSpc>
        <a:spcBef>
          <a:spcPct val="0"/>
        </a:spcBef>
        <a:buNone/>
        <a:defRPr sz="3600" kern="1200" cap="all" baseline="0">
          <a:solidFill>
            <a:schemeClr val="tx1"/>
          </a:solidFill>
          <a:effectLst/>
          <a:latin typeface="+mj-lt"/>
          <a:ea typeface="+mj-ea"/>
          <a:cs typeface="+mj-cs"/>
        </a:defRPr>
      </a:lvl1pPr>
    </p:titleStyle>
    <p:bodyStyle>
      <a:lvl1pPr marL="274320" indent="-274320" algn="l" defTabSz="1218987" rtl="0" eaLnBrk="1" latinLnBrk="0" hangingPunct="1">
        <a:lnSpc>
          <a:spcPct val="90000"/>
        </a:lnSpc>
        <a:spcBef>
          <a:spcPts val="1600"/>
        </a:spcBef>
        <a:buClr>
          <a:schemeClr val="tx2"/>
        </a:buClr>
        <a:buSzPct val="90000"/>
        <a:buFont typeface="Arial" pitchFamily="34" charset="0"/>
        <a:buChar char="•"/>
        <a:defRPr sz="2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tx2"/>
        </a:buClr>
        <a:buSzPct val="90000"/>
        <a:buFont typeface="Cambria" pitchFamily="18" charset="0"/>
        <a:buChar char="–"/>
        <a:defRPr sz="24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tx2"/>
        </a:buClr>
        <a:buFont typeface="Arial" pitchFamily="34" charset="0"/>
        <a:buChar char="•"/>
        <a:defRPr sz="20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tx2"/>
        </a:buClr>
        <a:buSzPct val="100000"/>
        <a:buFont typeface="Cambria" pitchFamily="18" charset="0"/>
        <a:buChar char="–"/>
        <a:defRPr sz="1800" kern="1200">
          <a:solidFill>
            <a:schemeClr val="tx1"/>
          </a:solidFill>
          <a:latin typeface="+mn-lt"/>
          <a:ea typeface="+mn-ea"/>
          <a:cs typeface="+mn-cs"/>
        </a:defRPr>
      </a:lvl4pPr>
      <a:lvl5pPr marL="137160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7pPr>
      <a:lvl8pPr marL="219456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B42123C-B3C0-1538-AAB1-D0889BD39C8C}"/>
              </a:ext>
            </a:extLst>
          </p:cNvPr>
          <p:cNvSpPr/>
          <p:nvPr/>
        </p:nvSpPr>
        <p:spPr>
          <a:xfrm>
            <a:off x="-1" y="8744"/>
            <a:ext cx="12188825" cy="6858000"/>
          </a:xfrm>
          <a:prstGeom prst="rect">
            <a:avLst/>
          </a:prstGeom>
          <a:solidFill>
            <a:srgbClr val="630D01"/>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2B56AC68-364D-3CD6-3AF7-F426DDA3C7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17" t="8640" r="517" b="17135"/>
          <a:stretch>
            <a:fillRect/>
          </a:stretch>
        </p:blipFill>
        <p:spPr bwMode="auto">
          <a:xfrm>
            <a:off x="1522412" y="0"/>
            <a:ext cx="914400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299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CC33FE-26F4-2A95-EDE3-2AF2B5DC3D2B}"/>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21389406-6FDC-D945-0BD0-E862E5C9104E}"/>
              </a:ext>
            </a:extLst>
          </p:cNvPr>
          <p:cNvPicPr>
            <a:picLocks noChangeAspect="1"/>
          </p:cNvPicPr>
          <p:nvPr/>
        </p:nvPicPr>
        <p:blipFill>
          <a:blip r:embed="rId2"/>
          <a:srcRect l="2081" r="2081"/>
          <a:stretch>
            <a:fillRect/>
          </a:stretch>
        </p:blipFill>
        <p:spPr>
          <a:xfrm>
            <a:off x="0" y="0"/>
            <a:ext cx="12188826" cy="6913798"/>
          </a:xfrm>
          <a:prstGeom prst="rect">
            <a:avLst/>
          </a:prstGeom>
        </p:spPr>
      </p:pic>
    </p:spTree>
    <p:extLst>
      <p:ext uri="{BB962C8B-B14F-4D97-AF65-F5344CB8AC3E}">
        <p14:creationId xmlns:p14="http://schemas.microsoft.com/office/powerpoint/2010/main" val="2409652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347B6A-FDC6-1657-ECD1-898948661B5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6E1D840-1B00-AE9D-0B7C-7D777DF69CD8}"/>
              </a:ext>
            </a:extLst>
          </p:cNvPr>
          <p:cNvPicPr>
            <a:picLocks noChangeAspect="1"/>
          </p:cNvPicPr>
          <p:nvPr/>
        </p:nvPicPr>
        <p:blipFill>
          <a:blip r:embed="rId2"/>
          <a:srcRect l="4036" t="22438" r="4036"/>
          <a:stretch>
            <a:fillRect/>
          </a:stretch>
        </p:blipFill>
        <p:spPr>
          <a:xfrm>
            <a:off x="0" y="699953"/>
            <a:ext cx="12188822" cy="3620828"/>
          </a:xfrm>
          <a:prstGeom prst="rect">
            <a:avLst/>
          </a:prstGeom>
        </p:spPr>
      </p:pic>
      <p:pic>
        <p:nvPicPr>
          <p:cNvPr id="8" name="Picture 7">
            <a:extLst>
              <a:ext uri="{FF2B5EF4-FFF2-40B4-BE49-F238E27FC236}">
                <a16:creationId xmlns:a16="http://schemas.microsoft.com/office/drawing/2014/main" id="{6D282FD4-0F78-9494-2BBF-93E9714B2286}"/>
              </a:ext>
            </a:extLst>
          </p:cNvPr>
          <p:cNvPicPr>
            <a:picLocks noChangeAspect="1"/>
          </p:cNvPicPr>
          <p:nvPr/>
        </p:nvPicPr>
        <p:blipFill>
          <a:blip r:embed="rId3"/>
          <a:stretch>
            <a:fillRect/>
          </a:stretch>
        </p:blipFill>
        <p:spPr>
          <a:xfrm>
            <a:off x="-2" y="0"/>
            <a:ext cx="12188825" cy="699953"/>
          </a:xfrm>
          <a:prstGeom prst="rect">
            <a:avLst/>
          </a:prstGeom>
        </p:spPr>
      </p:pic>
      <p:pic>
        <p:nvPicPr>
          <p:cNvPr id="10" name="Picture 9">
            <a:extLst>
              <a:ext uri="{FF2B5EF4-FFF2-40B4-BE49-F238E27FC236}">
                <a16:creationId xmlns:a16="http://schemas.microsoft.com/office/drawing/2014/main" id="{53302486-12A6-BCB6-E7ED-EC47EE07F189}"/>
              </a:ext>
            </a:extLst>
          </p:cNvPr>
          <p:cNvPicPr>
            <a:picLocks noChangeAspect="1"/>
          </p:cNvPicPr>
          <p:nvPr/>
        </p:nvPicPr>
        <p:blipFill>
          <a:blip r:embed="rId4"/>
          <a:stretch>
            <a:fillRect/>
          </a:stretch>
        </p:blipFill>
        <p:spPr>
          <a:xfrm>
            <a:off x="6432" y="4078028"/>
            <a:ext cx="12182389" cy="2779972"/>
          </a:xfrm>
          <a:prstGeom prst="rect">
            <a:avLst/>
          </a:prstGeom>
        </p:spPr>
      </p:pic>
    </p:spTree>
    <p:extLst>
      <p:ext uri="{BB962C8B-B14F-4D97-AF65-F5344CB8AC3E}">
        <p14:creationId xmlns:p14="http://schemas.microsoft.com/office/powerpoint/2010/main" val="2829454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5F92F-6C88-618B-F264-3BDF299046C8}"/>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8B709B92-0FC5-2A01-A18F-E5305E99FF72}"/>
              </a:ext>
            </a:extLst>
          </p:cNvPr>
          <p:cNvSpPr>
            <a:spLocks noGrp="1"/>
          </p:cNvSpPr>
          <p:nvPr>
            <p:ph type="title"/>
          </p:nvPr>
        </p:nvSpPr>
        <p:spPr>
          <a:xfrm>
            <a:off x="884487" y="381000"/>
            <a:ext cx="10360501" cy="2590800"/>
          </a:xfrm>
        </p:spPr>
        <p:txBody>
          <a:bodyPr>
            <a:noAutofit/>
          </a:bodyPr>
          <a:lstStyle/>
          <a:p>
            <a:r>
              <a:rPr lang="en-US" sz="6600" dirty="0"/>
              <a:t>1. Who will be the National Reform king?</a:t>
            </a:r>
          </a:p>
        </p:txBody>
      </p:sp>
      <p:pic>
        <p:nvPicPr>
          <p:cNvPr id="2052" name="Picture 4" descr="213,000+ Question Mark Stock Photos, Pictures &amp; Royalty-Free ...">
            <a:extLst>
              <a:ext uri="{FF2B5EF4-FFF2-40B4-BE49-F238E27FC236}">
                <a16:creationId xmlns:a16="http://schemas.microsoft.com/office/drawing/2014/main" id="{6A2C8438-27C4-90F6-721E-7D4A4F9BC771}"/>
              </a:ext>
            </a:extLst>
          </p:cNvPr>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8380412" y="3297461"/>
            <a:ext cx="3141937" cy="2719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2735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3D1EF-FA11-BF43-30A0-6C932F147FFB}"/>
              </a:ext>
            </a:extLst>
          </p:cNvPr>
          <p:cNvSpPr>
            <a:spLocks noGrp="1"/>
          </p:cNvSpPr>
          <p:nvPr>
            <p:ph type="title"/>
          </p:nvPr>
        </p:nvSpPr>
        <p:spPr>
          <a:xfrm>
            <a:off x="836612" y="152400"/>
            <a:ext cx="10360501" cy="838200"/>
          </a:xfrm>
        </p:spPr>
        <p:txBody>
          <a:bodyPr/>
          <a:lstStyle/>
          <a:p>
            <a:r>
              <a:rPr lang="en-US" i="1" dirty="0">
                <a:latin typeface="Calibri" panose="020F0502020204030204" pitchFamily="34" charset="0"/>
                <a:ea typeface="Calibri" panose="020F0502020204030204" pitchFamily="34" charset="0"/>
                <a:cs typeface="Times New Roman" panose="02020603050405020304" pitchFamily="18" charset="0"/>
              </a:rPr>
              <a:t>New York National Reform Convention, 1873</a:t>
            </a:r>
            <a:endParaRPr lang="en-US" dirty="0"/>
          </a:p>
        </p:txBody>
      </p:sp>
      <p:sp>
        <p:nvSpPr>
          <p:cNvPr id="4" name="TextBox 3">
            <a:extLst>
              <a:ext uri="{FF2B5EF4-FFF2-40B4-BE49-F238E27FC236}">
                <a16:creationId xmlns:a16="http://schemas.microsoft.com/office/drawing/2014/main" id="{8EE7F99D-B51C-768D-A980-E549C4A474FF}"/>
              </a:ext>
            </a:extLst>
          </p:cNvPr>
          <p:cNvSpPr txBox="1"/>
          <p:nvPr/>
        </p:nvSpPr>
        <p:spPr>
          <a:xfrm>
            <a:off x="760412" y="1166843"/>
            <a:ext cx="5486400" cy="5078313"/>
          </a:xfrm>
          <a:prstGeom prst="rect">
            <a:avLst/>
          </a:prstGeom>
          <a:solidFill>
            <a:schemeClr val="accent3">
              <a:lumMod val="40000"/>
              <a:lumOff val="60000"/>
            </a:schemeClr>
          </a:solidFill>
        </p:spPr>
        <p:txBody>
          <a:bodyPr wrap="square">
            <a:spAutoFit/>
          </a:bodyPr>
          <a:lstStyle/>
          <a:p>
            <a:r>
              <a:rPr lang="en-US" sz="3600" b="1" dirty="0">
                <a:solidFill>
                  <a:schemeClr val="tx2">
                    <a:lumMod val="10000"/>
                  </a:schemeClr>
                </a:solidFill>
                <a:effectLst/>
                <a:latin typeface="Calibri" panose="020F0502020204030204" pitchFamily="34" charset="0"/>
                <a:ea typeface="Calibri" panose="020F0502020204030204" pitchFamily="34" charset="0"/>
                <a:cs typeface="Times New Roman" panose="02020603050405020304" pitchFamily="18" charset="0"/>
              </a:rPr>
              <a:t>“Let us acknowledge God as our Father and Sovereign, and Source of all good, and his blessing will be upon us. Crime and corruption will come to an end, and the benign reign of Jesus, our rightful Lord, will be established.”  </a:t>
            </a:r>
          </a:p>
        </p:txBody>
      </p:sp>
      <p:pic>
        <p:nvPicPr>
          <p:cNvPr id="1026" name="Picture 2" descr="Bribery and corruption - The facts">
            <a:extLst>
              <a:ext uri="{FF2B5EF4-FFF2-40B4-BE49-F238E27FC236}">
                <a16:creationId xmlns:a16="http://schemas.microsoft.com/office/drawing/2014/main" id="{B566BD65-9469-3BAF-8C8F-55290AA7A67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8000"/>
          <a:stretch>
            <a:fillRect/>
          </a:stretch>
        </p:blipFill>
        <p:spPr bwMode="auto">
          <a:xfrm>
            <a:off x="6704013" y="1166843"/>
            <a:ext cx="4724400" cy="5082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4272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71B8F0-7996-FEE8-C919-3AA0559604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F37348-09EB-DB41-9AC9-D49F33E9B4F6}"/>
              </a:ext>
            </a:extLst>
          </p:cNvPr>
          <p:cNvSpPr>
            <a:spLocks noGrp="1"/>
          </p:cNvSpPr>
          <p:nvPr>
            <p:ph type="title"/>
          </p:nvPr>
        </p:nvSpPr>
        <p:spPr>
          <a:xfrm>
            <a:off x="836612" y="152400"/>
            <a:ext cx="10360501" cy="838200"/>
          </a:xfrm>
        </p:spPr>
        <p:txBody>
          <a:bodyPr/>
          <a:lstStyle/>
          <a:p>
            <a:r>
              <a:rPr lang="en-US" i="1" dirty="0">
                <a:latin typeface="Calibri" panose="020F0502020204030204" pitchFamily="34" charset="0"/>
                <a:ea typeface="Calibri" panose="020F0502020204030204" pitchFamily="34" charset="0"/>
                <a:cs typeface="Times New Roman" panose="02020603050405020304" pitchFamily="18" charset="0"/>
              </a:rPr>
              <a:t>New York National Reform Convention, 1873</a:t>
            </a:r>
            <a:endParaRPr lang="en-US" dirty="0"/>
          </a:p>
        </p:txBody>
      </p:sp>
      <p:sp>
        <p:nvSpPr>
          <p:cNvPr id="4" name="TextBox 3">
            <a:extLst>
              <a:ext uri="{FF2B5EF4-FFF2-40B4-BE49-F238E27FC236}">
                <a16:creationId xmlns:a16="http://schemas.microsoft.com/office/drawing/2014/main" id="{77D0BDD3-26F0-F758-D0E7-1CC1354DC7FE}"/>
              </a:ext>
            </a:extLst>
          </p:cNvPr>
          <p:cNvSpPr txBox="1"/>
          <p:nvPr/>
        </p:nvSpPr>
        <p:spPr>
          <a:xfrm>
            <a:off x="912812" y="1295400"/>
            <a:ext cx="5940900" cy="4832092"/>
          </a:xfrm>
          <a:prstGeom prst="rect">
            <a:avLst/>
          </a:prstGeom>
          <a:solidFill>
            <a:schemeClr val="accent3">
              <a:lumMod val="40000"/>
              <a:lumOff val="60000"/>
            </a:schemeClr>
          </a:solidFill>
        </p:spPr>
        <p:txBody>
          <a:bodyPr wrap="square">
            <a:spAutoFit/>
          </a:bodyPr>
          <a:lstStyle/>
          <a:p>
            <a:r>
              <a:rPr lang="en-US" sz="4400" b="1" dirty="0">
                <a:solidFill>
                  <a:schemeClr val="tx2">
                    <a:lumMod val="10000"/>
                  </a:schemeClr>
                </a:solidFill>
                <a:effectLst/>
                <a:latin typeface="Calibri" panose="020F0502020204030204" pitchFamily="34" charset="0"/>
                <a:ea typeface="Calibri" panose="020F0502020204030204" pitchFamily="34" charset="0"/>
                <a:cs typeface="Times New Roman" panose="02020603050405020304" pitchFamily="18" charset="0"/>
              </a:rPr>
              <a:t>“Either like them [the Jews] we will reject him and perish, or becoming a kingdom of our Lord and his Christ, we shall fill the earth and endure forever.”  </a:t>
            </a:r>
          </a:p>
        </p:txBody>
      </p:sp>
      <p:pic>
        <p:nvPicPr>
          <p:cNvPr id="2050" name="Picture 2" descr="Shining City on a Hill - Emporium - Digital Art &amp; AI, Fantasy ...">
            <a:extLst>
              <a:ext uri="{FF2B5EF4-FFF2-40B4-BE49-F238E27FC236}">
                <a16:creationId xmlns:a16="http://schemas.microsoft.com/office/drawing/2014/main" id="{BB7D2BCC-8F5B-3E4C-84AE-032A2AFF952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5205" t="-581" r="25285" b="581"/>
          <a:stretch>
            <a:fillRect/>
          </a:stretch>
        </p:blipFill>
        <p:spPr bwMode="auto">
          <a:xfrm>
            <a:off x="7085012" y="1283368"/>
            <a:ext cx="4191002" cy="4832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9448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F82EBE-D9B4-7CD3-BC97-99D7109A12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E076C7-B160-1DDF-9EEB-0A51944D741E}"/>
              </a:ext>
            </a:extLst>
          </p:cNvPr>
          <p:cNvSpPr>
            <a:spLocks noGrp="1"/>
          </p:cNvSpPr>
          <p:nvPr>
            <p:ph type="title"/>
          </p:nvPr>
        </p:nvSpPr>
        <p:spPr>
          <a:xfrm>
            <a:off x="836612" y="152400"/>
            <a:ext cx="10360501" cy="838200"/>
          </a:xfrm>
        </p:spPr>
        <p:txBody>
          <a:bodyPr/>
          <a:lstStyle/>
          <a:p>
            <a:r>
              <a:rPr lang="en-US" i="1" dirty="0">
                <a:latin typeface="Calibri" panose="020F0502020204030204" pitchFamily="34" charset="0"/>
                <a:ea typeface="Calibri" panose="020F0502020204030204" pitchFamily="34" charset="0"/>
                <a:cs typeface="Times New Roman" panose="02020603050405020304" pitchFamily="18" charset="0"/>
              </a:rPr>
              <a:t>New York National Reform Convention, 1873</a:t>
            </a:r>
            <a:endParaRPr lang="en-US" dirty="0"/>
          </a:p>
        </p:txBody>
      </p:sp>
      <p:sp>
        <p:nvSpPr>
          <p:cNvPr id="4" name="TextBox 3">
            <a:extLst>
              <a:ext uri="{FF2B5EF4-FFF2-40B4-BE49-F238E27FC236}">
                <a16:creationId xmlns:a16="http://schemas.microsoft.com/office/drawing/2014/main" id="{9752D58B-B6E6-8311-489A-8B91456045C1}"/>
              </a:ext>
            </a:extLst>
          </p:cNvPr>
          <p:cNvSpPr txBox="1"/>
          <p:nvPr/>
        </p:nvSpPr>
        <p:spPr>
          <a:xfrm>
            <a:off x="836612" y="1295400"/>
            <a:ext cx="5562600" cy="5078313"/>
          </a:xfrm>
          <a:prstGeom prst="rect">
            <a:avLst/>
          </a:prstGeom>
          <a:solidFill>
            <a:schemeClr val="accent3">
              <a:lumMod val="40000"/>
              <a:lumOff val="60000"/>
            </a:schemeClr>
          </a:solidFill>
        </p:spPr>
        <p:txBody>
          <a:bodyPr wrap="square">
            <a:spAutoFit/>
          </a:bodyPr>
          <a:lstStyle/>
          <a:p>
            <a:r>
              <a:rPr lang="en-US" sz="3600" b="1" dirty="0">
                <a:solidFill>
                  <a:schemeClr val="tx2">
                    <a:lumMod val="10000"/>
                  </a:schemeClr>
                </a:solidFill>
                <a:effectLst/>
                <a:latin typeface="Calibri" panose="020F0502020204030204" pitchFamily="34" charset="0"/>
                <a:ea typeface="Calibri" panose="020F0502020204030204" pitchFamily="34" charset="0"/>
                <a:cs typeface="Times New Roman" panose="02020603050405020304" pitchFamily="18" charset="0"/>
              </a:rPr>
              <a:t>“And when we reach the summit … the train will move out into the most glorious light of millennial days, and the cry will be raised, ‘The kingdoms of this world have become the kingdoms of our Lord and his Christ.’’”</a:t>
            </a:r>
            <a:endParaRPr lang="en-US" sz="3600" b="1" dirty="0">
              <a:solidFill>
                <a:schemeClr val="tx2">
                  <a:lumMod val="10000"/>
                </a:schemeClr>
              </a:solidFill>
            </a:endParaRPr>
          </a:p>
        </p:txBody>
      </p:sp>
      <p:pic>
        <p:nvPicPr>
          <p:cNvPr id="3074" name="Picture 2" descr="Premium Photo | A peace of peace and the world in peace">
            <a:extLst>
              <a:ext uri="{FF2B5EF4-FFF2-40B4-BE49-F238E27FC236}">
                <a16:creationId xmlns:a16="http://schemas.microsoft.com/office/drawing/2014/main" id="{92C123F2-69AD-012B-1BC2-A4BD4EFBC4A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691" r="2278"/>
          <a:stretch>
            <a:fillRect/>
          </a:stretch>
        </p:blipFill>
        <p:spPr bwMode="auto">
          <a:xfrm>
            <a:off x="6627812" y="1295399"/>
            <a:ext cx="4724401" cy="50783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9355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2DBD1E-19CC-7E05-B5C4-8825CEEC9D74}"/>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A43FD23C-3010-4C42-80FD-755A30F8F210}"/>
              </a:ext>
            </a:extLst>
          </p:cNvPr>
          <p:cNvSpPr>
            <a:spLocks noGrp="1"/>
          </p:cNvSpPr>
          <p:nvPr>
            <p:ph type="title"/>
          </p:nvPr>
        </p:nvSpPr>
        <p:spPr>
          <a:xfrm>
            <a:off x="884487" y="381000"/>
            <a:ext cx="10360501" cy="3657600"/>
          </a:xfrm>
        </p:spPr>
        <p:txBody>
          <a:bodyPr>
            <a:noAutofit/>
          </a:bodyPr>
          <a:lstStyle/>
          <a:p>
            <a:r>
              <a:rPr lang="en-US" sz="6600" dirty="0"/>
              <a:t>2. Who alone will refuse to acknowledge him as Christ?</a:t>
            </a:r>
          </a:p>
        </p:txBody>
      </p:sp>
      <p:pic>
        <p:nvPicPr>
          <p:cNvPr id="2052" name="Picture 4" descr="213,000+ Question Mark Stock Photos, Pictures &amp; Royalty-Free ...">
            <a:extLst>
              <a:ext uri="{FF2B5EF4-FFF2-40B4-BE49-F238E27FC236}">
                <a16:creationId xmlns:a16="http://schemas.microsoft.com/office/drawing/2014/main" id="{BABA433B-6ED3-2268-5A6D-F5E3FE0B7D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0412" y="3297461"/>
            <a:ext cx="3141937" cy="2719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0642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23BDB5-B8EA-A71B-EB35-12EFE84744E6}"/>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3EFF8F42-8842-16BF-8214-4D076AB719DF}"/>
              </a:ext>
            </a:extLst>
          </p:cNvPr>
          <p:cNvSpPr>
            <a:spLocks noGrp="1"/>
          </p:cNvSpPr>
          <p:nvPr>
            <p:ph type="title"/>
          </p:nvPr>
        </p:nvSpPr>
        <p:spPr>
          <a:xfrm>
            <a:off x="884487" y="381000"/>
            <a:ext cx="10360501" cy="3810000"/>
          </a:xfrm>
        </p:spPr>
        <p:txBody>
          <a:bodyPr>
            <a:noAutofit/>
          </a:bodyPr>
          <a:lstStyle/>
          <a:p>
            <a:r>
              <a:rPr lang="en-US" sz="7200" dirty="0"/>
              <a:t>3.	What do the National Reformers say will be done with all such?</a:t>
            </a:r>
          </a:p>
        </p:txBody>
      </p:sp>
      <p:pic>
        <p:nvPicPr>
          <p:cNvPr id="2052" name="Picture 4" descr="213,000+ Question Mark Stock Photos, Pictures &amp; Royalty-Free ...">
            <a:extLst>
              <a:ext uri="{FF2B5EF4-FFF2-40B4-BE49-F238E27FC236}">
                <a16:creationId xmlns:a16="http://schemas.microsoft.com/office/drawing/2014/main" id="{A333FB82-F131-30E4-9847-D1BD2AB4BF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0412" y="3297461"/>
            <a:ext cx="3141937" cy="2719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8923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25628B-6075-933C-7C9C-D352772451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2D895C-00AE-4E74-B387-E3DF63FAB4E1}"/>
              </a:ext>
            </a:extLst>
          </p:cNvPr>
          <p:cNvSpPr>
            <a:spLocks noGrp="1"/>
          </p:cNvSpPr>
          <p:nvPr>
            <p:ph type="title"/>
          </p:nvPr>
        </p:nvSpPr>
        <p:spPr>
          <a:solidFill>
            <a:schemeClr val="accent2">
              <a:lumMod val="50000"/>
            </a:schemeClr>
          </a:solidFill>
        </p:spPr>
        <p:txBody>
          <a:bodyPr/>
          <a:lstStyle/>
          <a:p>
            <a:r>
              <a:rPr lang="en-US" sz="3600" dirty="0"/>
              <a:t>The National Reform Movement</a:t>
            </a:r>
          </a:p>
        </p:txBody>
      </p:sp>
      <p:sp>
        <p:nvSpPr>
          <p:cNvPr id="3" name="Content Placeholder 2">
            <a:extLst>
              <a:ext uri="{FF2B5EF4-FFF2-40B4-BE49-F238E27FC236}">
                <a16:creationId xmlns:a16="http://schemas.microsoft.com/office/drawing/2014/main" id="{CE851FD5-B349-52CE-2532-A668BC8A5A3F}"/>
              </a:ext>
            </a:extLst>
          </p:cNvPr>
          <p:cNvSpPr>
            <a:spLocks noGrp="1"/>
          </p:cNvSpPr>
          <p:nvPr>
            <p:ph idx="1"/>
          </p:nvPr>
        </p:nvSpPr>
        <p:spPr>
          <a:xfrm>
            <a:off x="507868" y="482600"/>
            <a:ext cx="6602280" cy="5918200"/>
          </a:xfrm>
        </p:spPr>
        <p:txBody>
          <a:bodyPr>
            <a:normAutofit lnSpcReduction="10000"/>
          </a:bodyPr>
          <a:lstStyle/>
          <a:p>
            <a:pPr marL="0" indent="0">
              <a:buNone/>
            </a:pPr>
            <a:r>
              <a:rPr lang="en-US" sz="3600" b="1" dirty="0"/>
              <a:t>Answer:</a:t>
            </a:r>
            <a:r>
              <a:rPr lang="en-US" sz="3600" dirty="0"/>
              <a:t> “The day is coming when all professed Christians who deny the kingship of Christ over the nations, together with their infidel confederates, will, at Christ’s command, be slain before his face, because they will not have him to reign over them.”</a:t>
            </a:r>
          </a:p>
          <a:p>
            <a:pPr marL="0" indent="0">
              <a:buNone/>
            </a:pPr>
            <a:r>
              <a:rPr lang="en-US" sz="3600" dirty="0"/>
              <a:t>—Secretary M. A. Gault, in </a:t>
            </a:r>
            <a:r>
              <a:rPr lang="en-US" sz="3600" i="1" dirty="0"/>
              <a:t>Christian Statesman</a:t>
            </a:r>
            <a:r>
              <a:rPr lang="en-US" sz="3600" dirty="0"/>
              <a:t>, January 14, 1886.</a:t>
            </a:r>
          </a:p>
        </p:txBody>
      </p:sp>
      <p:pic>
        <p:nvPicPr>
          <p:cNvPr id="2050" name="Picture 2" descr="The Young Pope's Elaborate Costumes Had Jude Law Struggling To Move">
            <a:extLst>
              <a:ext uri="{FF2B5EF4-FFF2-40B4-BE49-F238E27FC236}">
                <a16:creationId xmlns:a16="http://schemas.microsoft.com/office/drawing/2014/main" id="{C7F3ECB5-1A0F-98F6-0766-B9B0E0FBE24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665" t="427" r="25338" b="-427"/>
          <a:stretch>
            <a:fillRect/>
          </a:stretch>
        </p:blipFill>
        <p:spPr bwMode="auto">
          <a:xfrm>
            <a:off x="7821163" y="2089918"/>
            <a:ext cx="3961368" cy="42854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9585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6669C-2F7A-885E-EC8B-B3287225D726}"/>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CA0F4F3B-21C8-F4FA-1CF9-74693AB5522E}"/>
              </a:ext>
            </a:extLst>
          </p:cNvPr>
          <p:cNvSpPr>
            <a:spLocks noGrp="1"/>
          </p:cNvSpPr>
          <p:nvPr>
            <p:ph type="title"/>
          </p:nvPr>
        </p:nvSpPr>
        <p:spPr>
          <a:xfrm>
            <a:off x="836612" y="304801"/>
            <a:ext cx="10360501" cy="1752600"/>
          </a:xfrm>
        </p:spPr>
        <p:txBody>
          <a:bodyPr>
            <a:noAutofit/>
          </a:bodyPr>
          <a:lstStyle/>
          <a:p>
            <a:r>
              <a:rPr lang="en-US" sz="6000" dirty="0"/>
              <a:t>4. What did the prophecy say they would do? </a:t>
            </a:r>
          </a:p>
        </p:txBody>
      </p:sp>
      <p:pic>
        <p:nvPicPr>
          <p:cNvPr id="2052" name="Picture 4" descr="213,000+ Question Mark Stock Photos, Pictures &amp; Royalty-Free ...">
            <a:extLst>
              <a:ext uri="{FF2B5EF4-FFF2-40B4-BE49-F238E27FC236}">
                <a16:creationId xmlns:a16="http://schemas.microsoft.com/office/drawing/2014/main" id="{50FE100B-105E-A3D4-A243-4026202D10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85212" y="3581400"/>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3FB819D-9362-96A7-806C-7CFE9E4DDF8E}"/>
              </a:ext>
            </a:extLst>
          </p:cNvPr>
          <p:cNvSpPr txBox="1"/>
          <p:nvPr/>
        </p:nvSpPr>
        <p:spPr>
          <a:xfrm>
            <a:off x="912812" y="2133600"/>
            <a:ext cx="6781125" cy="830997"/>
          </a:xfrm>
          <a:prstGeom prst="rect">
            <a:avLst/>
          </a:prstGeom>
          <a:noFill/>
        </p:spPr>
        <p:txBody>
          <a:bodyPr wrap="square" rtlCol="0">
            <a:spAutoFit/>
          </a:bodyPr>
          <a:lstStyle/>
          <a:p>
            <a:r>
              <a:rPr lang="en-US" sz="4800" i="1" dirty="0"/>
              <a:t>Revelation 13:15</a:t>
            </a:r>
            <a:endParaRPr lang="en-US" sz="4800" dirty="0"/>
          </a:p>
        </p:txBody>
      </p:sp>
      <p:sp>
        <p:nvSpPr>
          <p:cNvPr id="3" name="TextBox 2">
            <a:extLst>
              <a:ext uri="{FF2B5EF4-FFF2-40B4-BE49-F238E27FC236}">
                <a16:creationId xmlns:a16="http://schemas.microsoft.com/office/drawing/2014/main" id="{7BFE9B7D-C425-441B-CC81-74AB5E00BD7A}"/>
              </a:ext>
            </a:extLst>
          </p:cNvPr>
          <p:cNvSpPr txBox="1"/>
          <p:nvPr/>
        </p:nvSpPr>
        <p:spPr>
          <a:xfrm>
            <a:off x="912812" y="3040796"/>
            <a:ext cx="7162800" cy="3539430"/>
          </a:xfrm>
          <a:prstGeom prst="rect">
            <a:avLst/>
          </a:prstGeom>
          <a:noFill/>
        </p:spPr>
        <p:txBody>
          <a:bodyPr wrap="square" rtlCol="0">
            <a:spAutoFit/>
          </a:bodyPr>
          <a:lstStyle/>
          <a:p>
            <a:r>
              <a:rPr lang="en-US" sz="3200" i="1" dirty="0"/>
              <a:t>Note:  The lesson implies that the National Reform Movement is developing into the image of the beast.  So by “they” in this question the lesson is here referring to a movement that supports using civil power for religious purposes… the image of the beast.   </a:t>
            </a:r>
            <a:endParaRPr lang="en-US" sz="3200" dirty="0"/>
          </a:p>
        </p:txBody>
      </p:sp>
    </p:spTree>
    <p:extLst>
      <p:ext uri="{BB962C8B-B14F-4D97-AF65-F5344CB8AC3E}">
        <p14:creationId xmlns:p14="http://schemas.microsoft.com/office/powerpoint/2010/main" val="2306172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4" descr="Generated image">
            <a:extLst>
              <a:ext uri="{FF2B5EF4-FFF2-40B4-BE49-F238E27FC236}">
                <a16:creationId xmlns:a16="http://schemas.microsoft.com/office/drawing/2014/main" id="{D30E8E0F-974B-E0D3-42A5-D7FE451E29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33" t="7330" r="-163" b="8854"/>
          <a:stretch>
            <a:fillRect/>
          </a:stretch>
        </p:blipFill>
        <p:spPr bwMode="auto">
          <a:xfrm>
            <a:off x="-77788" y="0"/>
            <a:ext cx="12266613" cy="697064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B6E2989-D74D-9E48-3C3A-4DEAD2099DC8}"/>
              </a:ext>
            </a:extLst>
          </p:cNvPr>
          <p:cNvSpPr txBox="1"/>
          <p:nvPr/>
        </p:nvSpPr>
        <p:spPr>
          <a:xfrm>
            <a:off x="1674812" y="4191000"/>
            <a:ext cx="4047711" cy="715581"/>
          </a:xfrm>
          <a:prstGeom prst="rect">
            <a:avLst/>
          </a:prstGeom>
          <a:noFill/>
        </p:spPr>
        <p:txBody>
          <a:bodyPr wrap="square" rtlCol="0">
            <a:spAutoFit/>
          </a:bodyPr>
          <a:lstStyle/>
          <a:p>
            <a:r>
              <a:rPr lang="en-US" sz="4050" dirty="0">
                <a:solidFill>
                  <a:srgbClr val="FBF1EB"/>
                </a:solidFill>
                <a:latin typeface="Impact" panose="020B0806030902050204" pitchFamily="34" charset="0"/>
              </a:rPr>
              <a:t>Living the Light</a:t>
            </a:r>
          </a:p>
        </p:txBody>
      </p:sp>
    </p:spTree>
    <p:extLst>
      <p:ext uri="{BB962C8B-B14F-4D97-AF65-F5344CB8AC3E}">
        <p14:creationId xmlns:p14="http://schemas.microsoft.com/office/powerpoint/2010/main" val="399123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935AEC-BB4A-BC88-6EF4-E5D324573AF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8FAF21B-0D9A-DE39-AD6B-537E428A559D}"/>
              </a:ext>
            </a:extLst>
          </p:cNvPr>
          <p:cNvSpPr>
            <a:spLocks noGrp="1"/>
          </p:cNvSpPr>
          <p:nvPr>
            <p:ph type="body" sz="half" idx="2"/>
          </p:nvPr>
        </p:nvSpPr>
        <p:spPr>
          <a:xfrm>
            <a:off x="7759699" y="1651000"/>
            <a:ext cx="4114800" cy="4673601"/>
          </a:xfrm>
        </p:spPr>
        <p:txBody>
          <a:bodyPr>
            <a:noAutofit/>
          </a:bodyPr>
          <a:lstStyle/>
          <a:p>
            <a:r>
              <a:rPr lang="en-US" sz="3200" b="1" baseline="30000" dirty="0"/>
              <a:t>15 </a:t>
            </a:r>
            <a:r>
              <a:rPr lang="en-US" sz="3200" dirty="0"/>
              <a:t>And he had power to give life unto the image of the beast, that the image of the beast should both speak, and cause that as many as would not worship the image of the beast should be killed.</a:t>
            </a:r>
            <a:endParaRPr lang="en-US" sz="3333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C38DA7E4-E190-E441-E37B-F6C6CF57EC59}"/>
              </a:ext>
            </a:extLst>
          </p:cNvPr>
          <p:cNvSpPr>
            <a:spLocks noGrp="1"/>
          </p:cNvSpPr>
          <p:nvPr>
            <p:ph type="title"/>
          </p:nvPr>
        </p:nvSpPr>
        <p:spPr>
          <a:xfrm>
            <a:off x="7770812" y="228600"/>
            <a:ext cx="4114800" cy="1422400"/>
          </a:xfrm>
        </p:spPr>
        <p:txBody>
          <a:bodyPr/>
          <a:lstStyle/>
          <a:p>
            <a:r>
              <a:rPr lang="en-US" sz="4800" dirty="0"/>
              <a:t>Revelation</a:t>
            </a:r>
            <a:r>
              <a:rPr lang="en-US" sz="6000" dirty="0"/>
              <a:t> </a:t>
            </a:r>
            <a:r>
              <a:rPr lang="en-US" sz="5400" dirty="0"/>
              <a:t>13:15</a:t>
            </a:r>
          </a:p>
        </p:txBody>
      </p:sp>
      <p:pic>
        <p:nvPicPr>
          <p:cNvPr id="3074" name="Picture 2" descr="Tapestry of the Apocalypse, Angers, France">
            <a:extLst>
              <a:ext uri="{FF2B5EF4-FFF2-40B4-BE49-F238E27FC236}">
                <a16:creationId xmlns:a16="http://schemas.microsoft.com/office/drawing/2014/main" id="{EC16B655-F87D-6757-650E-59B3582FC27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911" r="5036"/>
          <a:stretch>
            <a:fillRect/>
          </a:stretch>
        </p:blipFill>
        <p:spPr bwMode="auto">
          <a:xfrm>
            <a:off x="227012" y="228600"/>
            <a:ext cx="7086600" cy="640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3028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51E5F-FC39-FD14-79AF-5731A256271E}"/>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232E23EF-A224-9114-68F0-78118F590EFD}"/>
              </a:ext>
            </a:extLst>
          </p:cNvPr>
          <p:cNvSpPr>
            <a:spLocks noGrp="1"/>
          </p:cNvSpPr>
          <p:nvPr>
            <p:ph type="title"/>
          </p:nvPr>
        </p:nvSpPr>
        <p:spPr>
          <a:xfrm>
            <a:off x="884487" y="381001"/>
            <a:ext cx="10360501" cy="2286000"/>
          </a:xfrm>
        </p:spPr>
        <p:txBody>
          <a:bodyPr>
            <a:noAutofit/>
          </a:bodyPr>
          <a:lstStyle/>
          <a:p>
            <a:r>
              <a:rPr lang="en-US" sz="6600" dirty="0"/>
              <a:t>5. What then will those be doing? </a:t>
            </a:r>
          </a:p>
        </p:txBody>
      </p:sp>
      <p:pic>
        <p:nvPicPr>
          <p:cNvPr id="2052" name="Picture 4" descr="213,000+ Question Mark Stock Photos, Pictures &amp; Royalty-Free ...">
            <a:extLst>
              <a:ext uri="{FF2B5EF4-FFF2-40B4-BE49-F238E27FC236}">
                <a16:creationId xmlns:a16="http://schemas.microsoft.com/office/drawing/2014/main" id="{0625961C-599D-3637-1040-8B919CDB88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0412" y="3297461"/>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A20932B-E863-711C-CE85-794653C8F09B}"/>
              </a:ext>
            </a:extLst>
          </p:cNvPr>
          <p:cNvSpPr txBox="1"/>
          <p:nvPr/>
        </p:nvSpPr>
        <p:spPr>
          <a:xfrm>
            <a:off x="884487" y="2667001"/>
            <a:ext cx="6781125" cy="1015663"/>
          </a:xfrm>
          <a:prstGeom prst="rect">
            <a:avLst/>
          </a:prstGeom>
          <a:noFill/>
        </p:spPr>
        <p:txBody>
          <a:bodyPr wrap="square" rtlCol="0">
            <a:spAutoFit/>
          </a:bodyPr>
          <a:lstStyle/>
          <a:p>
            <a:r>
              <a:rPr lang="en-US" sz="6000" i="1" dirty="0"/>
              <a:t>Revelation 14:12</a:t>
            </a:r>
            <a:endParaRPr lang="en-US" sz="6000" dirty="0"/>
          </a:p>
        </p:txBody>
      </p:sp>
      <p:sp>
        <p:nvSpPr>
          <p:cNvPr id="3" name="TextBox 2">
            <a:extLst>
              <a:ext uri="{FF2B5EF4-FFF2-40B4-BE49-F238E27FC236}">
                <a16:creationId xmlns:a16="http://schemas.microsoft.com/office/drawing/2014/main" id="{80FE724F-1F36-AA92-49FF-A7B55BD6E6B2}"/>
              </a:ext>
            </a:extLst>
          </p:cNvPr>
          <p:cNvSpPr txBox="1"/>
          <p:nvPr/>
        </p:nvSpPr>
        <p:spPr>
          <a:xfrm>
            <a:off x="884487" y="4177937"/>
            <a:ext cx="7162800" cy="1754326"/>
          </a:xfrm>
          <a:prstGeom prst="rect">
            <a:avLst/>
          </a:prstGeom>
          <a:noFill/>
        </p:spPr>
        <p:txBody>
          <a:bodyPr wrap="square" rtlCol="0">
            <a:spAutoFit/>
          </a:bodyPr>
          <a:lstStyle/>
          <a:p>
            <a:r>
              <a:rPr lang="en-US" sz="3600" i="1" dirty="0"/>
              <a:t>Note:  We’re referring here to those who would not worship the image of the beast, from the previous verse.  </a:t>
            </a:r>
            <a:endParaRPr lang="en-US" sz="3600" dirty="0"/>
          </a:p>
        </p:txBody>
      </p:sp>
    </p:spTree>
    <p:extLst>
      <p:ext uri="{BB962C8B-B14F-4D97-AF65-F5344CB8AC3E}">
        <p14:creationId xmlns:p14="http://schemas.microsoft.com/office/powerpoint/2010/main" val="2474028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F0E72A-79EB-AD45-B837-D414EC6E932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3CF248E-C1D0-470C-3A64-5F11B7723817}"/>
              </a:ext>
            </a:extLst>
          </p:cNvPr>
          <p:cNvSpPr>
            <a:spLocks noGrp="1"/>
          </p:cNvSpPr>
          <p:nvPr>
            <p:ph type="body" sz="half" idx="2"/>
          </p:nvPr>
        </p:nvSpPr>
        <p:spPr>
          <a:xfrm>
            <a:off x="7759699" y="1651000"/>
            <a:ext cx="4114800" cy="4673601"/>
          </a:xfrm>
        </p:spPr>
        <p:txBody>
          <a:bodyPr>
            <a:noAutofit/>
          </a:bodyPr>
          <a:lstStyle/>
          <a:p>
            <a:r>
              <a:rPr lang="en-US" sz="4000" b="1" baseline="30000" dirty="0"/>
              <a:t>12 </a:t>
            </a:r>
            <a:r>
              <a:rPr lang="en-US" sz="4000" dirty="0"/>
              <a:t>Here is the patience of the saints: here are they that keep the commandments of God, and the faith of Jesus.</a:t>
            </a:r>
            <a:endParaRPr lang="en-US" sz="3333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D6D2D3FD-57E4-06D4-A3AF-FD635B2DD860}"/>
              </a:ext>
            </a:extLst>
          </p:cNvPr>
          <p:cNvSpPr>
            <a:spLocks noGrp="1"/>
          </p:cNvSpPr>
          <p:nvPr>
            <p:ph type="title"/>
          </p:nvPr>
        </p:nvSpPr>
        <p:spPr>
          <a:xfrm>
            <a:off x="7770812" y="228600"/>
            <a:ext cx="4114800" cy="1422400"/>
          </a:xfrm>
        </p:spPr>
        <p:txBody>
          <a:bodyPr/>
          <a:lstStyle/>
          <a:p>
            <a:r>
              <a:rPr lang="en-US" sz="4800"/>
              <a:t>Revelation</a:t>
            </a:r>
            <a:r>
              <a:rPr lang="en-US" sz="6000"/>
              <a:t> </a:t>
            </a:r>
            <a:r>
              <a:rPr lang="en-US" sz="5400"/>
              <a:t>14:12</a:t>
            </a:r>
            <a:endParaRPr lang="en-US" sz="5400" dirty="0"/>
          </a:p>
        </p:txBody>
      </p:sp>
      <p:pic>
        <p:nvPicPr>
          <p:cNvPr id="4098" name="Picture 2" descr="Commandments Images - Browse 24,708 Stock Photos, Vectors, and Video ...">
            <a:extLst>
              <a:ext uri="{FF2B5EF4-FFF2-40B4-BE49-F238E27FC236}">
                <a16:creationId xmlns:a16="http://schemas.microsoft.com/office/drawing/2014/main" id="{8C84FBBA-7AF2-C581-75B2-CF9B39E3624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3819" r="13930"/>
          <a:stretch>
            <a:fillRect/>
          </a:stretch>
        </p:blipFill>
        <p:spPr bwMode="auto">
          <a:xfrm>
            <a:off x="314326" y="304800"/>
            <a:ext cx="6999286" cy="632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1010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74C89C-8E09-499D-0027-ADC9CF4F3DC9}"/>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F4B47820-58C6-F505-E23C-99CBCB3AF226}"/>
              </a:ext>
            </a:extLst>
          </p:cNvPr>
          <p:cNvSpPr>
            <a:spLocks noGrp="1"/>
          </p:cNvSpPr>
          <p:nvPr>
            <p:ph type="title"/>
          </p:nvPr>
        </p:nvSpPr>
        <p:spPr>
          <a:xfrm>
            <a:off x="884487" y="381000"/>
            <a:ext cx="10360501" cy="2590799"/>
          </a:xfrm>
        </p:spPr>
        <p:txBody>
          <a:bodyPr>
            <a:noAutofit/>
          </a:bodyPr>
          <a:lstStyle/>
          <a:p>
            <a:r>
              <a:rPr lang="en-US" sz="6600" dirty="0"/>
              <a:t>6.	What then will be the work of the great false </a:t>
            </a:r>
            <a:r>
              <a:rPr lang="en-US" sz="6600" dirty="0" err="1"/>
              <a:t>christ</a:t>
            </a:r>
            <a:r>
              <a:rPr lang="en-US" sz="6600" dirty="0"/>
              <a:t>? </a:t>
            </a:r>
          </a:p>
        </p:txBody>
      </p:sp>
      <p:pic>
        <p:nvPicPr>
          <p:cNvPr id="2052" name="Picture 4" descr="213,000+ Question Mark Stock Photos, Pictures &amp; Royalty-Free ...">
            <a:extLst>
              <a:ext uri="{FF2B5EF4-FFF2-40B4-BE49-F238E27FC236}">
                <a16:creationId xmlns:a16="http://schemas.microsoft.com/office/drawing/2014/main" id="{ECB6FBBB-4E37-4DE2-F625-731FD9AEF7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0412" y="3297461"/>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9B0FAF0-4D1E-D3F8-F49E-376AF4F66296}"/>
              </a:ext>
            </a:extLst>
          </p:cNvPr>
          <p:cNvSpPr txBox="1"/>
          <p:nvPr/>
        </p:nvSpPr>
        <p:spPr>
          <a:xfrm>
            <a:off x="884487" y="3067036"/>
            <a:ext cx="6781125" cy="1015663"/>
          </a:xfrm>
          <a:prstGeom prst="rect">
            <a:avLst/>
          </a:prstGeom>
          <a:noFill/>
        </p:spPr>
        <p:txBody>
          <a:bodyPr wrap="square" rtlCol="0">
            <a:spAutoFit/>
          </a:bodyPr>
          <a:lstStyle/>
          <a:p>
            <a:r>
              <a:rPr lang="en-US" sz="6000" i="1" dirty="0"/>
              <a:t>Mark 13:22</a:t>
            </a:r>
            <a:endParaRPr lang="en-US" sz="6000" dirty="0"/>
          </a:p>
        </p:txBody>
      </p:sp>
    </p:spTree>
    <p:extLst>
      <p:ext uri="{BB962C8B-B14F-4D97-AF65-F5344CB8AC3E}">
        <p14:creationId xmlns:p14="http://schemas.microsoft.com/office/powerpoint/2010/main" val="1549999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E5AA1A-1DEC-65A7-FF9A-5F2773DD265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BF4C38C-224C-148D-8549-7F56FC12069F}"/>
              </a:ext>
            </a:extLst>
          </p:cNvPr>
          <p:cNvSpPr>
            <a:spLocks noGrp="1"/>
          </p:cNvSpPr>
          <p:nvPr>
            <p:ph type="body" sz="half" idx="2"/>
          </p:nvPr>
        </p:nvSpPr>
        <p:spPr>
          <a:xfrm>
            <a:off x="7770812" y="1447800"/>
            <a:ext cx="4114800" cy="5257800"/>
          </a:xfrm>
        </p:spPr>
        <p:txBody>
          <a:bodyPr>
            <a:noAutofit/>
          </a:bodyPr>
          <a:lstStyle/>
          <a:p>
            <a:r>
              <a:rPr lang="en-US" sz="4000" b="1" baseline="30000" dirty="0"/>
              <a:t>22 </a:t>
            </a:r>
            <a:r>
              <a:rPr lang="en-US" sz="4000" dirty="0"/>
              <a:t>For false Christs and false prophets shall rise, and shall shew signs and wonders, to seduce, if it were possible, even the elect.</a:t>
            </a:r>
            <a:endParaRPr lang="en-US" sz="400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CD1A7DD5-6F60-F15B-9695-E6BF7EE5A27C}"/>
              </a:ext>
            </a:extLst>
          </p:cNvPr>
          <p:cNvSpPr>
            <a:spLocks noGrp="1"/>
          </p:cNvSpPr>
          <p:nvPr>
            <p:ph type="title"/>
          </p:nvPr>
        </p:nvSpPr>
        <p:spPr>
          <a:xfrm>
            <a:off x="7770812" y="228600"/>
            <a:ext cx="4114800" cy="914400"/>
          </a:xfrm>
        </p:spPr>
        <p:txBody>
          <a:bodyPr/>
          <a:lstStyle/>
          <a:p>
            <a:r>
              <a:rPr lang="en-US" sz="4800" dirty="0"/>
              <a:t>Mark 13:22</a:t>
            </a:r>
            <a:endParaRPr lang="en-US" sz="5400" dirty="0"/>
          </a:p>
        </p:txBody>
      </p:sp>
      <p:pic>
        <p:nvPicPr>
          <p:cNvPr id="5122" name="Picture 2" descr="Counterfeiting of the second coming of Jesus Christ by Satan and his ...">
            <a:extLst>
              <a:ext uri="{FF2B5EF4-FFF2-40B4-BE49-F238E27FC236}">
                <a16:creationId xmlns:a16="http://schemas.microsoft.com/office/drawing/2014/main" id="{520F3B1B-C494-C3F1-A2A8-DC0441F6708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000" t="750" r="5600" b="-750"/>
          <a:stretch>
            <a:fillRect/>
          </a:stretch>
        </p:blipFill>
        <p:spPr bwMode="auto">
          <a:xfrm>
            <a:off x="303212" y="276225"/>
            <a:ext cx="7086599" cy="6353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4488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5BCE6A-822C-D42F-1F35-5B49C4397FDB}"/>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C4CC6099-C1C0-A87A-0A12-DEF4C6C243C8}"/>
              </a:ext>
            </a:extLst>
          </p:cNvPr>
          <p:cNvSpPr>
            <a:spLocks noGrp="1"/>
          </p:cNvSpPr>
          <p:nvPr>
            <p:ph type="title"/>
          </p:nvPr>
        </p:nvSpPr>
        <p:spPr>
          <a:xfrm>
            <a:off x="884487" y="381000"/>
            <a:ext cx="10360501" cy="3048000"/>
          </a:xfrm>
        </p:spPr>
        <p:txBody>
          <a:bodyPr>
            <a:noAutofit/>
          </a:bodyPr>
          <a:lstStyle/>
          <a:p>
            <a:r>
              <a:rPr lang="en-US" sz="4800" dirty="0"/>
              <a:t>7. What have we found to be the one part of the commandments of God, above all others, that distinguishes those who obey the Third Angel’s Message?</a:t>
            </a:r>
            <a:endParaRPr lang="en-US" sz="8800" dirty="0"/>
          </a:p>
        </p:txBody>
      </p:sp>
      <p:pic>
        <p:nvPicPr>
          <p:cNvPr id="2052" name="Picture 4" descr="213,000+ Question Mark Stock Photos, Pictures &amp; Royalty-Free ...">
            <a:extLst>
              <a:ext uri="{FF2B5EF4-FFF2-40B4-BE49-F238E27FC236}">
                <a16:creationId xmlns:a16="http://schemas.microsoft.com/office/drawing/2014/main" id="{BE049454-54AB-DB43-CEFC-D7F3A91321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0412" y="3733714"/>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BC0728C6-B425-C3E9-ED1D-20628DCF166B}"/>
              </a:ext>
            </a:extLst>
          </p:cNvPr>
          <p:cNvSpPr txBox="1"/>
          <p:nvPr/>
        </p:nvSpPr>
        <p:spPr>
          <a:xfrm>
            <a:off x="898139" y="3657600"/>
            <a:ext cx="6781125" cy="2862322"/>
          </a:xfrm>
          <a:prstGeom prst="rect">
            <a:avLst/>
          </a:prstGeom>
          <a:noFill/>
        </p:spPr>
        <p:txBody>
          <a:bodyPr wrap="square" rtlCol="0">
            <a:spAutoFit/>
          </a:bodyPr>
          <a:lstStyle/>
          <a:p>
            <a:r>
              <a:rPr lang="en-US" sz="6000" b="1" dirty="0"/>
              <a:t>Answer:</a:t>
            </a:r>
            <a:r>
              <a:rPr lang="en-US" sz="6000" dirty="0"/>
              <a:t> The keeping of the Sabbath of the Lord.</a:t>
            </a:r>
            <a:endParaRPr lang="en-US" sz="16600" dirty="0"/>
          </a:p>
        </p:txBody>
      </p:sp>
    </p:spTree>
    <p:extLst>
      <p:ext uri="{BB962C8B-B14F-4D97-AF65-F5344CB8AC3E}">
        <p14:creationId xmlns:p14="http://schemas.microsoft.com/office/powerpoint/2010/main" val="3389134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E8B3C-E6A3-5EE0-E62C-44D389F8B748}"/>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1B7848A1-CAA4-E1D7-218D-0FCC7B9726CD}"/>
              </a:ext>
            </a:extLst>
          </p:cNvPr>
          <p:cNvSpPr>
            <a:spLocks noGrp="1"/>
          </p:cNvSpPr>
          <p:nvPr>
            <p:ph type="title"/>
          </p:nvPr>
        </p:nvSpPr>
        <p:spPr>
          <a:xfrm>
            <a:off x="884487" y="381000"/>
            <a:ext cx="10360501" cy="2590799"/>
          </a:xfrm>
        </p:spPr>
        <p:txBody>
          <a:bodyPr>
            <a:noAutofit/>
          </a:bodyPr>
          <a:lstStyle/>
          <a:p>
            <a:r>
              <a:rPr lang="en-US" sz="6000" dirty="0"/>
              <a:t>8. What will be done by the great false </a:t>
            </a:r>
            <a:r>
              <a:rPr lang="en-US" sz="6000" dirty="0" err="1"/>
              <a:t>christ</a:t>
            </a:r>
            <a:r>
              <a:rPr lang="en-US" sz="6000" dirty="0"/>
              <a:t> to seduce them from this?</a:t>
            </a:r>
            <a:endParaRPr lang="en-US" sz="11500" dirty="0"/>
          </a:p>
        </p:txBody>
      </p:sp>
      <p:pic>
        <p:nvPicPr>
          <p:cNvPr id="2052" name="Picture 4" descr="213,000+ Question Mark Stock Photos, Pictures &amp; Royalty-Free ...">
            <a:extLst>
              <a:ext uri="{FF2B5EF4-FFF2-40B4-BE49-F238E27FC236}">
                <a16:creationId xmlns:a16="http://schemas.microsoft.com/office/drawing/2014/main" id="{909F2F20-0CE0-67B3-DF95-228A7B1EA8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0412" y="3297461"/>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5F34AC6-5FFE-7306-C6D8-77AF618E2DBC}"/>
              </a:ext>
            </a:extLst>
          </p:cNvPr>
          <p:cNvSpPr txBox="1"/>
          <p:nvPr/>
        </p:nvSpPr>
        <p:spPr>
          <a:xfrm>
            <a:off x="279852" y="2819400"/>
            <a:ext cx="8077201" cy="3416320"/>
          </a:xfrm>
          <a:prstGeom prst="rect">
            <a:avLst/>
          </a:prstGeom>
          <a:noFill/>
        </p:spPr>
        <p:txBody>
          <a:bodyPr wrap="square" rtlCol="0">
            <a:spAutoFit/>
          </a:bodyPr>
          <a:lstStyle/>
          <a:p>
            <a:pPr lvl="1"/>
            <a:r>
              <a:rPr lang="en-US" sz="3600" b="1" dirty="0"/>
              <a:t>Answer:</a:t>
            </a:r>
            <a:r>
              <a:rPr lang="en-US" sz="3600" dirty="0"/>
              <a:t> “In his assumed character as Christ, he claims to have changed the Sabbath to Sunday, and commands all to hallow the day which he has blessed.”</a:t>
            </a:r>
          </a:p>
          <a:p>
            <a:pPr lvl="1"/>
            <a:r>
              <a:rPr lang="en-US" sz="3600" dirty="0"/>
              <a:t>—</a:t>
            </a:r>
            <a:r>
              <a:rPr lang="en-US" sz="3600" i="1" dirty="0"/>
              <a:t>Great Controversy</a:t>
            </a:r>
            <a:r>
              <a:rPr lang="en-US" sz="3600" dirty="0"/>
              <a:t>, Vol. 4, p. 442.</a:t>
            </a:r>
          </a:p>
        </p:txBody>
      </p:sp>
    </p:spTree>
    <p:extLst>
      <p:ext uri="{BB962C8B-B14F-4D97-AF65-F5344CB8AC3E}">
        <p14:creationId xmlns:p14="http://schemas.microsoft.com/office/powerpoint/2010/main" val="1905854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B0CF85-8EB2-FCFE-48B8-5A9C88C81ED1}"/>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995E4307-8A48-2DB3-F022-BA9E1272B380}"/>
              </a:ext>
            </a:extLst>
          </p:cNvPr>
          <p:cNvSpPr>
            <a:spLocks noGrp="1"/>
          </p:cNvSpPr>
          <p:nvPr>
            <p:ph type="title"/>
          </p:nvPr>
        </p:nvSpPr>
        <p:spPr>
          <a:xfrm>
            <a:off x="884487" y="381000"/>
            <a:ext cx="10360501" cy="3701699"/>
          </a:xfrm>
        </p:spPr>
        <p:txBody>
          <a:bodyPr>
            <a:noAutofit/>
          </a:bodyPr>
          <a:lstStyle/>
          <a:p>
            <a:r>
              <a:rPr lang="en-US" sz="6600" dirty="0"/>
              <a:t>9. What crowning wonder will be wrought to confirm this? </a:t>
            </a:r>
            <a:endParaRPr lang="en-US" sz="13800" dirty="0"/>
          </a:p>
        </p:txBody>
      </p:sp>
      <p:pic>
        <p:nvPicPr>
          <p:cNvPr id="2052" name="Picture 4" descr="213,000+ Question Mark Stock Photos, Pictures &amp; Royalty-Free ...">
            <a:extLst>
              <a:ext uri="{FF2B5EF4-FFF2-40B4-BE49-F238E27FC236}">
                <a16:creationId xmlns:a16="http://schemas.microsoft.com/office/drawing/2014/main" id="{2038B0DD-7024-4F0C-5BA9-1DFB2FC88A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0412" y="3297461"/>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FE95262-3F3B-60A4-56D7-283608C60BEF}"/>
              </a:ext>
            </a:extLst>
          </p:cNvPr>
          <p:cNvSpPr txBox="1"/>
          <p:nvPr/>
        </p:nvSpPr>
        <p:spPr>
          <a:xfrm>
            <a:off x="989012" y="4082699"/>
            <a:ext cx="6781125" cy="1107996"/>
          </a:xfrm>
          <a:prstGeom prst="rect">
            <a:avLst/>
          </a:prstGeom>
          <a:noFill/>
        </p:spPr>
        <p:txBody>
          <a:bodyPr wrap="square" rtlCol="0">
            <a:spAutoFit/>
          </a:bodyPr>
          <a:lstStyle/>
          <a:p>
            <a:r>
              <a:rPr lang="en-US" sz="6600" i="1" dirty="0"/>
              <a:t>Revelation 13:13</a:t>
            </a:r>
            <a:endParaRPr lang="en-US" sz="6600" dirty="0"/>
          </a:p>
        </p:txBody>
      </p:sp>
    </p:spTree>
    <p:extLst>
      <p:ext uri="{BB962C8B-B14F-4D97-AF65-F5344CB8AC3E}">
        <p14:creationId xmlns:p14="http://schemas.microsoft.com/office/powerpoint/2010/main" val="3285034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EC3B88-0178-91DB-CE92-380250533AC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151E34D-FBF6-AEC3-18CA-30C794EE68B4}"/>
              </a:ext>
            </a:extLst>
          </p:cNvPr>
          <p:cNvSpPr>
            <a:spLocks noGrp="1"/>
          </p:cNvSpPr>
          <p:nvPr>
            <p:ph type="body" sz="half" idx="2"/>
          </p:nvPr>
        </p:nvSpPr>
        <p:spPr>
          <a:xfrm>
            <a:off x="7770812" y="1447800"/>
            <a:ext cx="4114800" cy="5029200"/>
          </a:xfrm>
        </p:spPr>
        <p:txBody>
          <a:bodyPr>
            <a:noAutofit/>
          </a:bodyPr>
          <a:lstStyle/>
          <a:p>
            <a:r>
              <a:rPr lang="en-US" sz="4400" b="1" baseline="30000" dirty="0"/>
              <a:t>13 </a:t>
            </a:r>
            <a:r>
              <a:rPr lang="en-US" sz="4400" dirty="0"/>
              <a:t>And he doeth great wonders, so that he maketh fire come down from heaven on the earth in the sight of men,</a:t>
            </a:r>
            <a:endParaRPr lang="en-US" sz="400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D9583A65-22DA-82C8-421B-7856C347BE9F}"/>
              </a:ext>
            </a:extLst>
          </p:cNvPr>
          <p:cNvSpPr>
            <a:spLocks noGrp="1"/>
          </p:cNvSpPr>
          <p:nvPr>
            <p:ph type="title"/>
          </p:nvPr>
        </p:nvSpPr>
        <p:spPr>
          <a:xfrm>
            <a:off x="7770812" y="228600"/>
            <a:ext cx="4114800" cy="914400"/>
          </a:xfrm>
        </p:spPr>
        <p:txBody>
          <a:bodyPr/>
          <a:lstStyle/>
          <a:p>
            <a:r>
              <a:rPr lang="en-US" sz="4800" dirty="0"/>
              <a:t>Mark 13:22</a:t>
            </a:r>
            <a:endParaRPr lang="en-US" sz="5400" dirty="0"/>
          </a:p>
        </p:txBody>
      </p:sp>
      <p:pic>
        <p:nvPicPr>
          <p:cNvPr id="6146" name="Picture 2" descr="Revelation 13:13 Artwork | Bible Art">
            <a:extLst>
              <a:ext uri="{FF2B5EF4-FFF2-40B4-BE49-F238E27FC236}">
                <a16:creationId xmlns:a16="http://schemas.microsoft.com/office/drawing/2014/main" id="{51A9305C-8F0C-093A-2986-710F7D17F71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263" b="5848"/>
          <a:stretch>
            <a:fillRect/>
          </a:stretch>
        </p:blipFill>
        <p:spPr bwMode="auto">
          <a:xfrm>
            <a:off x="150812" y="228600"/>
            <a:ext cx="7239000" cy="64346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7028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17557-0CC1-6E6F-177B-CBDB1833FF98}"/>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DBB6AE10-4B6D-810A-B0A9-7C3C927DE497}"/>
              </a:ext>
            </a:extLst>
          </p:cNvPr>
          <p:cNvSpPr>
            <a:spLocks noGrp="1"/>
          </p:cNvSpPr>
          <p:nvPr>
            <p:ph type="title"/>
          </p:nvPr>
        </p:nvSpPr>
        <p:spPr>
          <a:xfrm>
            <a:off x="884487" y="381001"/>
            <a:ext cx="10360501" cy="2286000"/>
          </a:xfrm>
        </p:spPr>
        <p:txBody>
          <a:bodyPr>
            <a:noAutofit/>
          </a:bodyPr>
          <a:lstStyle/>
          <a:p>
            <a:r>
              <a:rPr lang="en-US" sz="7200" dirty="0"/>
              <a:t>10. What answer may be made by all?</a:t>
            </a:r>
            <a:endParaRPr lang="en-US" sz="49600" dirty="0"/>
          </a:p>
        </p:txBody>
      </p:sp>
      <p:pic>
        <p:nvPicPr>
          <p:cNvPr id="2052" name="Picture 4" descr="213,000+ Question Mark Stock Photos, Pictures &amp; Royalty-Free ...">
            <a:extLst>
              <a:ext uri="{FF2B5EF4-FFF2-40B4-BE49-F238E27FC236}">
                <a16:creationId xmlns:a16="http://schemas.microsoft.com/office/drawing/2014/main" id="{489278FB-F8CC-FC02-CC31-CE11261A40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0412" y="3297461"/>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AB3921A-DCEE-B943-8AAB-D713E8435D2F}"/>
              </a:ext>
            </a:extLst>
          </p:cNvPr>
          <p:cNvSpPr txBox="1"/>
          <p:nvPr/>
        </p:nvSpPr>
        <p:spPr>
          <a:xfrm>
            <a:off x="943837" y="2667001"/>
            <a:ext cx="6781125" cy="2800767"/>
          </a:xfrm>
          <a:prstGeom prst="rect">
            <a:avLst/>
          </a:prstGeom>
          <a:noFill/>
        </p:spPr>
        <p:txBody>
          <a:bodyPr wrap="square" rtlCol="0">
            <a:spAutoFit/>
          </a:bodyPr>
          <a:lstStyle/>
          <a:p>
            <a:r>
              <a:rPr lang="en-US" sz="4400" b="1" dirty="0"/>
              <a:t>Answer:</a:t>
            </a:r>
            <a:r>
              <a:rPr lang="en-US" sz="4400" dirty="0"/>
              <a:t> The seventh day is the Sabbath, even though heaven itself comes down. </a:t>
            </a:r>
            <a:r>
              <a:rPr lang="en-US" sz="4400" i="1" dirty="0"/>
              <a:t>Matthew 24:35; Luke 16:17.</a:t>
            </a:r>
            <a:endParaRPr lang="en-US" sz="11500" dirty="0"/>
          </a:p>
        </p:txBody>
      </p:sp>
    </p:spTree>
    <p:extLst>
      <p:ext uri="{BB962C8B-B14F-4D97-AF65-F5344CB8AC3E}">
        <p14:creationId xmlns:p14="http://schemas.microsoft.com/office/powerpoint/2010/main" val="4212134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1027112" y="2057400"/>
            <a:ext cx="10134600" cy="1893926"/>
          </a:xfrm>
        </p:spPr>
        <p:txBody>
          <a:bodyPr>
            <a:normAutofit fontScale="90000"/>
          </a:bodyPr>
          <a:lstStyle/>
          <a:p>
            <a:r>
              <a:rPr lang="en-US" sz="6000" dirty="0"/>
              <a:t>The Third Angel’s Message</a:t>
            </a:r>
            <a:br>
              <a:rPr lang="en-US" dirty="0"/>
            </a:br>
            <a:r>
              <a:rPr lang="en-US" sz="4000" dirty="0"/>
              <a:t>Lesson 16:  </a:t>
            </a:r>
            <a:r>
              <a:rPr lang="en-US" b="1" dirty="0"/>
              <a:t>THE FINAL CONTEST AND THE VICTORY </a:t>
            </a:r>
            <a:endParaRPr lang="en-US" sz="3200" dirty="0"/>
          </a:p>
        </p:txBody>
      </p:sp>
      <p:sp>
        <p:nvSpPr>
          <p:cNvPr id="2" name="Subtitle 1"/>
          <p:cNvSpPr>
            <a:spLocks noGrp="1"/>
          </p:cNvSpPr>
          <p:nvPr>
            <p:ph type="subTitle" idx="1"/>
          </p:nvPr>
        </p:nvSpPr>
        <p:spPr>
          <a:xfrm>
            <a:off x="1218882" y="4156045"/>
            <a:ext cx="9751060" cy="1016000"/>
          </a:xfrm>
        </p:spPr>
        <p:txBody>
          <a:bodyPr>
            <a:normAutofit/>
          </a:bodyPr>
          <a:lstStyle/>
          <a:p>
            <a:r>
              <a:rPr lang="en-US" b="1" dirty="0"/>
              <a:t>October 20, 1888</a:t>
            </a:r>
          </a:p>
        </p:txBody>
      </p:sp>
      <p:sp>
        <p:nvSpPr>
          <p:cNvPr id="4" name="TextBox 3"/>
          <p:cNvSpPr txBox="1"/>
          <p:nvPr/>
        </p:nvSpPr>
        <p:spPr>
          <a:xfrm>
            <a:off x="8928241" y="6457890"/>
            <a:ext cx="3263759" cy="400110"/>
          </a:xfrm>
          <a:prstGeom prst="rect">
            <a:avLst/>
          </a:prstGeom>
          <a:noFill/>
        </p:spPr>
        <p:txBody>
          <a:bodyPr wrap="square" rtlCol="0">
            <a:spAutoFit/>
          </a:bodyPr>
          <a:lstStyle/>
          <a:p>
            <a:pPr algn="r"/>
            <a:r>
              <a:rPr lang="en-US" sz="2000" dirty="0"/>
              <a:t>Lesson 16, 3</a:t>
            </a:r>
            <a:r>
              <a:rPr lang="en-US" sz="2000" baseline="30000" dirty="0"/>
              <a:t>rd</a:t>
            </a:r>
            <a:r>
              <a:rPr lang="en-US" sz="2000" dirty="0"/>
              <a:t> Quarter 1888</a:t>
            </a:r>
          </a:p>
        </p:txBody>
      </p:sp>
    </p:spTree>
    <p:extLst>
      <p:ext uri="{BB962C8B-B14F-4D97-AF65-F5344CB8AC3E}">
        <p14:creationId xmlns:p14="http://schemas.microsoft.com/office/powerpoint/2010/main" val="1082871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F44432-C311-2CB9-79DC-B7A3A6ECD01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BE01B06-44C0-D8B5-904F-185EA7F17386}"/>
              </a:ext>
            </a:extLst>
          </p:cNvPr>
          <p:cNvSpPr>
            <a:spLocks noGrp="1"/>
          </p:cNvSpPr>
          <p:nvPr>
            <p:ph type="body" sz="half" idx="2"/>
          </p:nvPr>
        </p:nvSpPr>
        <p:spPr>
          <a:xfrm>
            <a:off x="7770812" y="1447800"/>
            <a:ext cx="4114800" cy="5029200"/>
          </a:xfrm>
        </p:spPr>
        <p:txBody>
          <a:bodyPr>
            <a:noAutofit/>
          </a:bodyPr>
          <a:lstStyle/>
          <a:p>
            <a:r>
              <a:rPr lang="en-US" sz="5200" b="1" baseline="30000" dirty="0"/>
              <a:t>35 </a:t>
            </a:r>
            <a:r>
              <a:rPr lang="en-US" sz="5200" dirty="0"/>
              <a:t>Heaven and earth shall pass away, but my words shall not pass away.</a:t>
            </a:r>
            <a:endParaRPr lang="en-US" sz="52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2BCB38B0-C2E3-3805-1324-D32DD99D84AF}"/>
              </a:ext>
            </a:extLst>
          </p:cNvPr>
          <p:cNvSpPr>
            <a:spLocks noGrp="1"/>
          </p:cNvSpPr>
          <p:nvPr>
            <p:ph type="title"/>
          </p:nvPr>
        </p:nvSpPr>
        <p:spPr>
          <a:xfrm>
            <a:off x="7770812" y="228600"/>
            <a:ext cx="4114800" cy="1219200"/>
          </a:xfrm>
        </p:spPr>
        <p:txBody>
          <a:bodyPr/>
          <a:lstStyle/>
          <a:p>
            <a:r>
              <a:rPr lang="en-US" sz="4800" dirty="0"/>
              <a:t>Matthew 24:35</a:t>
            </a:r>
            <a:endParaRPr lang="en-US" sz="5400" dirty="0"/>
          </a:p>
        </p:txBody>
      </p:sp>
      <p:pic>
        <p:nvPicPr>
          <p:cNvPr id="7172" name="Picture 4" descr="Premium Photo | Golden bible glowing with a golden light in the style ...">
            <a:extLst>
              <a:ext uri="{FF2B5EF4-FFF2-40B4-BE49-F238E27FC236}">
                <a16:creationId xmlns:a16="http://schemas.microsoft.com/office/drawing/2014/main" id="{53AE74A3-AE33-9205-C6E3-B0E48418D577}"/>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8889"/>
          <a:stretch>
            <a:fillRect/>
          </a:stretch>
        </p:blipFill>
        <p:spPr bwMode="auto">
          <a:xfrm>
            <a:off x="357772" y="228600"/>
            <a:ext cx="6858000" cy="624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7601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E321C3-3EB1-2AD6-4153-CC01279EB8D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ABD6FEA-A0E3-5BA7-F8B4-95458AABFDB1}"/>
              </a:ext>
            </a:extLst>
          </p:cNvPr>
          <p:cNvSpPr>
            <a:spLocks noGrp="1"/>
          </p:cNvSpPr>
          <p:nvPr>
            <p:ph type="body" sz="half" idx="2"/>
          </p:nvPr>
        </p:nvSpPr>
        <p:spPr>
          <a:xfrm>
            <a:off x="7770812" y="1447800"/>
            <a:ext cx="4114800" cy="5029200"/>
          </a:xfrm>
        </p:spPr>
        <p:txBody>
          <a:bodyPr>
            <a:noAutofit/>
          </a:bodyPr>
          <a:lstStyle/>
          <a:p>
            <a:r>
              <a:rPr lang="en-US" sz="5200" b="1" baseline="30000" dirty="0"/>
              <a:t>17 </a:t>
            </a:r>
            <a:r>
              <a:rPr lang="en-US" sz="5200" dirty="0"/>
              <a:t>And it is easier for heaven and earth to pass, than one tittle of the law to fail.</a:t>
            </a:r>
            <a:endParaRPr lang="en-US" sz="52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62844CEE-4F45-1C63-6476-E0AE95F1A8D6}"/>
              </a:ext>
            </a:extLst>
          </p:cNvPr>
          <p:cNvSpPr>
            <a:spLocks noGrp="1"/>
          </p:cNvSpPr>
          <p:nvPr>
            <p:ph type="title"/>
          </p:nvPr>
        </p:nvSpPr>
        <p:spPr>
          <a:xfrm>
            <a:off x="7770812" y="228600"/>
            <a:ext cx="4114800" cy="1219200"/>
          </a:xfrm>
        </p:spPr>
        <p:txBody>
          <a:bodyPr/>
          <a:lstStyle/>
          <a:p>
            <a:r>
              <a:rPr lang="en-US" sz="4800" dirty="0"/>
              <a:t>Luke </a:t>
            </a:r>
            <a:br>
              <a:rPr lang="en-US" sz="4800" dirty="0"/>
            </a:br>
            <a:r>
              <a:rPr lang="en-US" sz="4800" dirty="0"/>
              <a:t>16:17</a:t>
            </a:r>
            <a:endParaRPr lang="en-US" sz="5400" dirty="0"/>
          </a:p>
        </p:txBody>
      </p:sp>
      <p:pic>
        <p:nvPicPr>
          <p:cNvPr id="8194" name="Picture 2" descr="Premium AI Image | bible shining glowing">
            <a:extLst>
              <a:ext uri="{FF2B5EF4-FFF2-40B4-BE49-F238E27FC236}">
                <a16:creationId xmlns:a16="http://schemas.microsoft.com/office/drawing/2014/main" id="{9D2A2FF4-A94C-CAE0-CC10-6E43BC09BAA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911" r="12227"/>
          <a:stretch>
            <a:fillRect/>
          </a:stretch>
        </p:blipFill>
        <p:spPr bwMode="auto">
          <a:xfrm>
            <a:off x="131762" y="152400"/>
            <a:ext cx="7181850" cy="647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6048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FC7B2E-3E89-3EB3-00D9-4FF44348CB28}"/>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D6D2E150-1811-B23D-5B9A-049609764692}"/>
              </a:ext>
            </a:extLst>
          </p:cNvPr>
          <p:cNvSpPr>
            <a:spLocks noGrp="1"/>
          </p:cNvSpPr>
          <p:nvPr>
            <p:ph type="title"/>
          </p:nvPr>
        </p:nvSpPr>
        <p:spPr>
          <a:xfrm>
            <a:off x="884487" y="381000"/>
            <a:ext cx="10360501" cy="2514599"/>
          </a:xfrm>
        </p:spPr>
        <p:txBody>
          <a:bodyPr>
            <a:noAutofit/>
          </a:bodyPr>
          <a:lstStyle/>
          <a:p>
            <a:r>
              <a:rPr lang="en-US" sz="4800" dirty="0"/>
              <a:t>11. When they yet refuse to receive the mark of the beast and worship his image, what then will be done?</a:t>
            </a:r>
            <a:endParaRPr lang="en-US" sz="85700" dirty="0"/>
          </a:p>
        </p:txBody>
      </p:sp>
      <p:pic>
        <p:nvPicPr>
          <p:cNvPr id="2052" name="Picture 4" descr="213,000+ Question Mark Stock Photos, Pictures &amp; Royalty-Free ...">
            <a:extLst>
              <a:ext uri="{FF2B5EF4-FFF2-40B4-BE49-F238E27FC236}">
                <a16:creationId xmlns:a16="http://schemas.microsoft.com/office/drawing/2014/main" id="{4B23C5D7-5D38-6BF3-B663-387BB75D47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99283" y="3352800"/>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EA0FAD3-BEF2-1E5C-9012-CAC3D14B8AE7}"/>
              </a:ext>
            </a:extLst>
          </p:cNvPr>
          <p:cNvSpPr txBox="1"/>
          <p:nvPr/>
        </p:nvSpPr>
        <p:spPr>
          <a:xfrm>
            <a:off x="950958" y="2895599"/>
            <a:ext cx="7581854" cy="3416320"/>
          </a:xfrm>
          <a:prstGeom prst="rect">
            <a:avLst/>
          </a:prstGeom>
          <a:noFill/>
        </p:spPr>
        <p:txBody>
          <a:bodyPr wrap="square" rtlCol="0">
            <a:spAutoFit/>
          </a:bodyPr>
          <a:lstStyle/>
          <a:p>
            <a:r>
              <a:rPr lang="en-US" sz="3600" b="1" dirty="0"/>
              <a:t>Answer:</a:t>
            </a:r>
            <a:r>
              <a:rPr lang="en-US" sz="3600" dirty="0"/>
              <a:t> “A decree will finally be issued denouncing them as deserving of the severest punishment, and giving the people liberty, after a certain time, to put them to death.”</a:t>
            </a:r>
          </a:p>
          <a:p>
            <a:r>
              <a:rPr lang="en-US" sz="3600" dirty="0"/>
              <a:t>—</a:t>
            </a:r>
            <a:r>
              <a:rPr lang="en-US" sz="3600" i="1" dirty="0"/>
              <a:t>Great Controversy</a:t>
            </a:r>
            <a:r>
              <a:rPr lang="en-US" sz="3600" dirty="0"/>
              <a:t>, Vol. 4, p. 445.</a:t>
            </a:r>
            <a:endParaRPr lang="en-US" sz="19900" dirty="0"/>
          </a:p>
        </p:txBody>
      </p:sp>
    </p:spTree>
    <p:extLst>
      <p:ext uri="{BB962C8B-B14F-4D97-AF65-F5344CB8AC3E}">
        <p14:creationId xmlns:p14="http://schemas.microsoft.com/office/powerpoint/2010/main" val="1354122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21BA37-200B-74E6-39BF-36212DFE01DE}"/>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C5DB4A98-F012-7DE3-5A1F-5BD416855AE8}"/>
              </a:ext>
            </a:extLst>
          </p:cNvPr>
          <p:cNvSpPr>
            <a:spLocks noGrp="1"/>
          </p:cNvSpPr>
          <p:nvPr>
            <p:ph type="title"/>
          </p:nvPr>
        </p:nvSpPr>
        <p:spPr>
          <a:xfrm>
            <a:off x="884487" y="381000"/>
            <a:ext cx="10360501" cy="2514599"/>
          </a:xfrm>
        </p:spPr>
        <p:txBody>
          <a:bodyPr>
            <a:noAutofit/>
          </a:bodyPr>
          <a:lstStyle/>
          <a:p>
            <a:r>
              <a:rPr lang="en-US" sz="6600" dirty="0"/>
              <a:t>12. Are any put to death when the time expires?</a:t>
            </a:r>
            <a:endParaRPr lang="en-US" sz="255800" dirty="0"/>
          </a:p>
        </p:txBody>
      </p:sp>
      <p:pic>
        <p:nvPicPr>
          <p:cNvPr id="2052" name="Picture 4" descr="213,000+ Question Mark Stock Photos, Pictures &amp; Royalty-Free ...">
            <a:extLst>
              <a:ext uri="{FF2B5EF4-FFF2-40B4-BE49-F238E27FC236}">
                <a16:creationId xmlns:a16="http://schemas.microsoft.com/office/drawing/2014/main" id="{1DE028C7-A944-370C-0BAB-74C59F0E1A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99283" y="3352800"/>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C50C9D5-BE72-88F1-7477-115607391CC1}"/>
              </a:ext>
            </a:extLst>
          </p:cNvPr>
          <p:cNvSpPr txBox="1"/>
          <p:nvPr/>
        </p:nvSpPr>
        <p:spPr>
          <a:xfrm>
            <a:off x="950958" y="2895599"/>
            <a:ext cx="7581854" cy="830997"/>
          </a:xfrm>
          <a:prstGeom prst="rect">
            <a:avLst/>
          </a:prstGeom>
          <a:noFill/>
        </p:spPr>
        <p:txBody>
          <a:bodyPr wrap="square" rtlCol="0">
            <a:spAutoFit/>
          </a:bodyPr>
          <a:lstStyle/>
          <a:p>
            <a:r>
              <a:rPr lang="en-US" sz="4800" b="1" dirty="0"/>
              <a:t>Answer:</a:t>
            </a:r>
            <a:r>
              <a:rPr lang="en-US" sz="4800" dirty="0"/>
              <a:t> No. See Note.</a:t>
            </a:r>
            <a:endParaRPr lang="en-US" sz="59500" dirty="0"/>
          </a:p>
        </p:txBody>
      </p:sp>
    </p:spTree>
    <p:extLst>
      <p:ext uri="{BB962C8B-B14F-4D97-AF65-F5344CB8AC3E}">
        <p14:creationId xmlns:p14="http://schemas.microsoft.com/office/powerpoint/2010/main" val="2125688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EAE220-1967-ED2D-FA42-F6B3A70431DA}"/>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012C9F51-2DC3-9A77-1915-1FEBAA3519E7}"/>
              </a:ext>
            </a:extLst>
          </p:cNvPr>
          <p:cNvSpPr>
            <a:spLocks noGrp="1"/>
          </p:cNvSpPr>
          <p:nvPr>
            <p:ph type="title"/>
          </p:nvPr>
        </p:nvSpPr>
        <p:spPr>
          <a:xfrm>
            <a:off x="884487" y="381000"/>
            <a:ext cx="10360501" cy="2514599"/>
          </a:xfrm>
        </p:spPr>
        <p:txBody>
          <a:bodyPr>
            <a:noAutofit/>
          </a:bodyPr>
          <a:lstStyle/>
          <a:p>
            <a:r>
              <a:rPr lang="en-US" sz="6600" dirty="0"/>
              <a:t>13. Where are they next seen?</a:t>
            </a:r>
            <a:endParaRPr lang="en-US" sz="255800" dirty="0"/>
          </a:p>
        </p:txBody>
      </p:sp>
      <p:pic>
        <p:nvPicPr>
          <p:cNvPr id="2052" name="Picture 4" descr="213,000+ Question Mark Stock Photos, Pictures &amp; Royalty-Free ...">
            <a:extLst>
              <a:ext uri="{FF2B5EF4-FFF2-40B4-BE49-F238E27FC236}">
                <a16:creationId xmlns:a16="http://schemas.microsoft.com/office/drawing/2014/main" id="{B0994262-0BBB-6675-038B-5F6CB71414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99283" y="3352800"/>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D646F8B4-5E92-6C6D-F846-9D40C86333AA}"/>
              </a:ext>
            </a:extLst>
          </p:cNvPr>
          <p:cNvSpPr txBox="1"/>
          <p:nvPr/>
        </p:nvSpPr>
        <p:spPr>
          <a:xfrm>
            <a:off x="950958" y="2895599"/>
            <a:ext cx="7581854" cy="1015663"/>
          </a:xfrm>
          <a:prstGeom prst="rect">
            <a:avLst/>
          </a:prstGeom>
          <a:noFill/>
        </p:spPr>
        <p:txBody>
          <a:bodyPr wrap="square" rtlCol="0">
            <a:spAutoFit/>
          </a:bodyPr>
          <a:lstStyle/>
          <a:p>
            <a:r>
              <a:rPr lang="en-US" sz="6000" i="1" dirty="0"/>
              <a:t>Revelation 15:2</a:t>
            </a:r>
            <a:endParaRPr lang="en-US" sz="6000" dirty="0"/>
          </a:p>
        </p:txBody>
      </p:sp>
    </p:spTree>
    <p:extLst>
      <p:ext uri="{BB962C8B-B14F-4D97-AF65-F5344CB8AC3E}">
        <p14:creationId xmlns:p14="http://schemas.microsoft.com/office/powerpoint/2010/main" val="845064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70F0D-90D8-1F64-EC21-A78120C1BC3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E24A16F-EDB6-9DFC-D9EF-3752F8EE2F63}"/>
              </a:ext>
            </a:extLst>
          </p:cNvPr>
          <p:cNvSpPr>
            <a:spLocks noGrp="1"/>
          </p:cNvSpPr>
          <p:nvPr>
            <p:ph type="body" sz="half" idx="2"/>
          </p:nvPr>
        </p:nvSpPr>
        <p:spPr>
          <a:xfrm>
            <a:off x="7770812" y="1447800"/>
            <a:ext cx="4114800" cy="5029200"/>
          </a:xfrm>
        </p:spPr>
        <p:txBody>
          <a:bodyPr>
            <a:noAutofit/>
          </a:bodyPr>
          <a:lstStyle/>
          <a:p>
            <a:r>
              <a:rPr lang="en-US" sz="3000" b="1" baseline="30000" dirty="0"/>
              <a:t>2 </a:t>
            </a:r>
            <a:r>
              <a:rPr lang="en-US" sz="3000" dirty="0"/>
              <a:t>And I saw as it were a sea of glass mingled with fire: and them that had gotten the victory over the beast, and over his image, and over his mark, and over the number of his name, stand on the sea of glass, having the harps of God.</a:t>
            </a:r>
            <a:endParaRPr lang="en-US" sz="3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5F80D5E7-A6C7-C4D7-851F-7EEDA06E5B4A}"/>
              </a:ext>
            </a:extLst>
          </p:cNvPr>
          <p:cNvSpPr>
            <a:spLocks noGrp="1"/>
          </p:cNvSpPr>
          <p:nvPr>
            <p:ph type="title"/>
          </p:nvPr>
        </p:nvSpPr>
        <p:spPr>
          <a:xfrm>
            <a:off x="7770812" y="228600"/>
            <a:ext cx="4114800" cy="1219200"/>
          </a:xfrm>
        </p:spPr>
        <p:txBody>
          <a:bodyPr/>
          <a:lstStyle/>
          <a:p>
            <a:r>
              <a:rPr lang="en-US" sz="4800" dirty="0"/>
              <a:t>Revelation </a:t>
            </a:r>
            <a:br>
              <a:rPr lang="en-US" sz="4800" dirty="0"/>
            </a:br>
            <a:r>
              <a:rPr lang="en-US" sz="4800" dirty="0"/>
              <a:t>15:2</a:t>
            </a:r>
            <a:endParaRPr lang="en-US" sz="5400" dirty="0"/>
          </a:p>
        </p:txBody>
      </p:sp>
      <p:pic>
        <p:nvPicPr>
          <p:cNvPr id="9218" name="Picture 2" descr="Revelation 15">
            <a:extLst>
              <a:ext uri="{FF2B5EF4-FFF2-40B4-BE49-F238E27FC236}">
                <a16:creationId xmlns:a16="http://schemas.microsoft.com/office/drawing/2014/main" id="{7D8E1A0D-6479-25C7-69FA-9654E47781C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7722" t="602" r="13612" b="-602"/>
          <a:stretch>
            <a:fillRect/>
          </a:stretch>
        </p:blipFill>
        <p:spPr bwMode="auto">
          <a:xfrm>
            <a:off x="303212" y="266700"/>
            <a:ext cx="6934199" cy="632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472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D8472-480A-F0FC-538D-1A90B02AAB9D}"/>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B8B9A8DC-14F4-434B-CFF2-9912AD679820}"/>
              </a:ext>
            </a:extLst>
          </p:cNvPr>
          <p:cNvSpPr>
            <a:spLocks noGrp="1"/>
          </p:cNvSpPr>
          <p:nvPr>
            <p:ph type="title"/>
          </p:nvPr>
        </p:nvSpPr>
        <p:spPr>
          <a:xfrm>
            <a:off x="884487" y="381001"/>
            <a:ext cx="10360501" cy="2057400"/>
          </a:xfrm>
        </p:spPr>
        <p:txBody>
          <a:bodyPr>
            <a:noAutofit/>
          </a:bodyPr>
          <a:lstStyle/>
          <a:p>
            <a:r>
              <a:rPr lang="en-US" sz="6600" dirty="0"/>
              <a:t>14.	What song do they sing? </a:t>
            </a:r>
            <a:endParaRPr lang="en-US" sz="255800" dirty="0"/>
          </a:p>
        </p:txBody>
      </p:sp>
      <p:pic>
        <p:nvPicPr>
          <p:cNvPr id="2052" name="Picture 4" descr="213,000+ Question Mark Stock Photos, Pictures &amp; Royalty-Free ...">
            <a:extLst>
              <a:ext uri="{FF2B5EF4-FFF2-40B4-BE49-F238E27FC236}">
                <a16:creationId xmlns:a16="http://schemas.microsoft.com/office/drawing/2014/main" id="{49E9C509-33AD-64D3-86B1-7B193E4D6A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99283" y="3352800"/>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4CBD6CB-48BB-D463-9060-215EC5DA3598}"/>
              </a:ext>
            </a:extLst>
          </p:cNvPr>
          <p:cNvSpPr txBox="1"/>
          <p:nvPr/>
        </p:nvSpPr>
        <p:spPr>
          <a:xfrm>
            <a:off x="950958" y="2895599"/>
            <a:ext cx="7581854" cy="1015663"/>
          </a:xfrm>
          <a:prstGeom prst="rect">
            <a:avLst/>
          </a:prstGeom>
          <a:noFill/>
        </p:spPr>
        <p:txBody>
          <a:bodyPr wrap="square" rtlCol="0">
            <a:spAutoFit/>
          </a:bodyPr>
          <a:lstStyle/>
          <a:p>
            <a:r>
              <a:rPr lang="en-US" sz="6000" i="1" dirty="0"/>
              <a:t>Revelation 15:3</a:t>
            </a:r>
            <a:endParaRPr lang="en-US" sz="6000" dirty="0"/>
          </a:p>
        </p:txBody>
      </p:sp>
    </p:spTree>
    <p:extLst>
      <p:ext uri="{BB962C8B-B14F-4D97-AF65-F5344CB8AC3E}">
        <p14:creationId xmlns:p14="http://schemas.microsoft.com/office/powerpoint/2010/main" val="1156075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090C8A-9B78-C428-3AED-57FB116F8F0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DC76E75-C09E-64A2-23B0-07EEEFC8D46F}"/>
              </a:ext>
            </a:extLst>
          </p:cNvPr>
          <p:cNvSpPr>
            <a:spLocks noGrp="1"/>
          </p:cNvSpPr>
          <p:nvPr>
            <p:ph type="body" sz="half" idx="2"/>
          </p:nvPr>
        </p:nvSpPr>
        <p:spPr>
          <a:xfrm>
            <a:off x="7770812" y="1447800"/>
            <a:ext cx="4114800" cy="5029200"/>
          </a:xfrm>
        </p:spPr>
        <p:txBody>
          <a:bodyPr>
            <a:noAutofit/>
          </a:bodyPr>
          <a:lstStyle/>
          <a:p>
            <a:r>
              <a:rPr lang="en-US" sz="3200" b="1" baseline="30000" dirty="0"/>
              <a:t>3 </a:t>
            </a:r>
            <a:r>
              <a:rPr lang="en-US" sz="3200" dirty="0"/>
              <a:t>And they sing the song of Moses the servant of God, and the song of the Lamb, saying, Great and </a:t>
            </a:r>
            <a:r>
              <a:rPr lang="en-US" sz="3200" dirty="0" err="1"/>
              <a:t>marvellous</a:t>
            </a:r>
            <a:r>
              <a:rPr lang="en-US" sz="3200" dirty="0"/>
              <a:t> are thy works, Lord God Almighty; just and true are thy ways, thou King of saints.</a:t>
            </a:r>
            <a:endParaRPr lang="en-US" sz="4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38DADCFD-07BE-8190-CB83-B8F73A4A8172}"/>
              </a:ext>
            </a:extLst>
          </p:cNvPr>
          <p:cNvSpPr>
            <a:spLocks noGrp="1"/>
          </p:cNvSpPr>
          <p:nvPr>
            <p:ph type="title"/>
          </p:nvPr>
        </p:nvSpPr>
        <p:spPr>
          <a:xfrm>
            <a:off x="7770812" y="228600"/>
            <a:ext cx="4114800" cy="1219200"/>
          </a:xfrm>
        </p:spPr>
        <p:txBody>
          <a:bodyPr/>
          <a:lstStyle/>
          <a:p>
            <a:r>
              <a:rPr lang="en-US" sz="4800" dirty="0"/>
              <a:t>Revelation </a:t>
            </a:r>
            <a:br>
              <a:rPr lang="en-US" sz="4800" dirty="0"/>
            </a:br>
            <a:r>
              <a:rPr lang="en-US" sz="4800" dirty="0"/>
              <a:t>15:3</a:t>
            </a:r>
            <a:endParaRPr lang="en-US" sz="5400" dirty="0"/>
          </a:p>
        </p:txBody>
      </p:sp>
      <p:pic>
        <p:nvPicPr>
          <p:cNvPr id="10242" name="Picture 2" descr="What does Revelation 15:3 mean? | Bible Art">
            <a:extLst>
              <a:ext uri="{FF2B5EF4-FFF2-40B4-BE49-F238E27FC236}">
                <a16:creationId xmlns:a16="http://schemas.microsoft.com/office/drawing/2014/main" id="{B9AAEB7F-7BE9-B463-9546-8D0FBFC2E44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0" t="7268" r="90" b="4958"/>
          <a:stretch>
            <a:fillRect/>
          </a:stretch>
        </p:blipFill>
        <p:spPr bwMode="auto">
          <a:xfrm>
            <a:off x="271144" y="228599"/>
            <a:ext cx="7118667" cy="6248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5353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F3E804-06C8-0CCC-40C1-FC299A2E3E75}"/>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BD0A2F07-A95C-9295-9568-04060D50DE9B}"/>
              </a:ext>
            </a:extLst>
          </p:cNvPr>
          <p:cNvSpPr>
            <a:spLocks noGrp="1"/>
          </p:cNvSpPr>
          <p:nvPr>
            <p:ph type="title"/>
          </p:nvPr>
        </p:nvSpPr>
        <p:spPr>
          <a:xfrm>
            <a:off x="884487" y="381001"/>
            <a:ext cx="10360501" cy="2057400"/>
          </a:xfrm>
        </p:spPr>
        <p:txBody>
          <a:bodyPr>
            <a:noAutofit/>
          </a:bodyPr>
          <a:lstStyle/>
          <a:p>
            <a:r>
              <a:rPr lang="en-US" sz="6600" dirty="0"/>
              <a:t>15.	Can anybody else learn that song? </a:t>
            </a:r>
            <a:endParaRPr lang="en-US" sz="255800" dirty="0"/>
          </a:p>
        </p:txBody>
      </p:sp>
      <p:pic>
        <p:nvPicPr>
          <p:cNvPr id="2052" name="Picture 4" descr="213,000+ Question Mark Stock Photos, Pictures &amp; Royalty-Free ...">
            <a:extLst>
              <a:ext uri="{FF2B5EF4-FFF2-40B4-BE49-F238E27FC236}">
                <a16:creationId xmlns:a16="http://schemas.microsoft.com/office/drawing/2014/main" id="{7ADD9F95-097D-DAD5-3B62-D63E2AAEA2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99283" y="3352800"/>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B454834-8015-1168-D324-4BAB50E2B9EA}"/>
              </a:ext>
            </a:extLst>
          </p:cNvPr>
          <p:cNvSpPr txBox="1"/>
          <p:nvPr/>
        </p:nvSpPr>
        <p:spPr>
          <a:xfrm>
            <a:off x="950958" y="2895599"/>
            <a:ext cx="7581854" cy="1015663"/>
          </a:xfrm>
          <a:prstGeom prst="rect">
            <a:avLst/>
          </a:prstGeom>
          <a:noFill/>
        </p:spPr>
        <p:txBody>
          <a:bodyPr wrap="square" rtlCol="0">
            <a:spAutoFit/>
          </a:bodyPr>
          <a:lstStyle/>
          <a:p>
            <a:r>
              <a:rPr lang="en-US" sz="6000" i="1" dirty="0"/>
              <a:t>Revelation 14:3</a:t>
            </a:r>
            <a:endParaRPr lang="en-US" sz="6000" dirty="0"/>
          </a:p>
        </p:txBody>
      </p:sp>
    </p:spTree>
    <p:extLst>
      <p:ext uri="{BB962C8B-B14F-4D97-AF65-F5344CB8AC3E}">
        <p14:creationId xmlns:p14="http://schemas.microsoft.com/office/powerpoint/2010/main" val="759034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120709-C526-31FD-E6CC-8EB38139317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B97483A-D11C-5039-0EF4-82B80793A17A}"/>
              </a:ext>
            </a:extLst>
          </p:cNvPr>
          <p:cNvSpPr>
            <a:spLocks noGrp="1"/>
          </p:cNvSpPr>
          <p:nvPr>
            <p:ph type="body" sz="half" idx="2"/>
          </p:nvPr>
        </p:nvSpPr>
        <p:spPr>
          <a:xfrm>
            <a:off x="7770812" y="1447800"/>
            <a:ext cx="4114800" cy="5029200"/>
          </a:xfrm>
        </p:spPr>
        <p:txBody>
          <a:bodyPr>
            <a:noAutofit/>
          </a:bodyPr>
          <a:lstStyle/>
          <a:p>
            <a:r>
              <a:rPr lang="en-US" sz="3200" b="1" baseline="30000" dirty="0"/>
              <a:t>3 </a:t>
            </a:r>
            <a:r>
              <a:rPr lang="en-US" sz="3200" dirty="0"/>
              <a:t>And they sung as it were a new song before the throne, and before the four beasts, and the elders: and no man could learn that song but the hundred and forty and four thousand, which were redeemed from the earth.</a:t>
            </a:r>
            <a:endParaRPr lang="en-US" sz="54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71D1F7A8-9438-E4DA-F948-F0E89B5E9040}"/>
              </a:ext>
            </a:extLst>
          </p:cNvPr>
          <p:cNvSpPr>
            <a:spLocks noGrp="1"/>
          </p:cNvSpPr>
          <p:nvPr>
            <p:ph type="title"/>
          </p:nvPr>
        </p:nvSpPr>
        <p:spPr>
          <a:xfrm>
            <a:off x="7770812" y="228600"/>
            <a:ext cx="4114800" cy="1219200"/>
          </a:xfrm>
        </p:spPr>
        <p:txBody>
          <a:bodyPr/>
          <a:lstStyle/>
          <a:p>
            <a:r>
              <a:rPr lang="en-US" sz="4800" dirty="0"/>
              <a:t>Revelation </a:t>
            </a:r>
            <a:br>
              <a:rPr lang="en-US" sz="4800" dirty="0"/>
            </a:br>
            <a:r>
              <a:rPr lang="en-US" sz="4800" dirty="0"/>
              <a:t>14:3</a:t>
            </a:r>
            <a:endParaRPr lang="en-US" sz="5400" dirty="0"/>
          </a:p>
        </p:txBody>
      </p:sp>
      <p:pic>
        <p:nvPicPr>
          <p:cNvPr id="11266" name="Picture 2" descr="The 144,000 - What The Bible Says">
            <a:extLst>
              <a:ext uri="{FF2B5EF4-FFF2-40B4-BE49-F238E27FC236}">
                <a16:creationId xmlns:a16="http://schemas.microsoft.com/office/drawing/2014/main" id="{A8F4A0B0-8DB9-BE7D-B641-424FC3B2EB1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588" r="22942"/>
          <a:stretch>
            <a:fillRect/>
          </a:stretch>
        </p:blipFill>
        <p:spPr bwMode="auto">
          <a:xfrm>
            <a:off x="150812" y="152400"/>
            <a:ext cx="7315200" cy="647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074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55AB20-5BF8-ACB4-33A9-5A5B06498714}"/>
              </a:ext>
            </a:extLst>
          </p:cNvPr>
          <p:cNvSpPr>
            <a:spLocks noGrp="1"/>
          </p:cNvSpPr>
          <p:nvPr>
            <p:ph type="title"/>
          </p:nvPr>
        </p:nvSpPr>
        <p:spPr>
          <a:solidFill>
            <a:schemeClr val="accent2">
              <a:lumMod val="50000"/>
            </a:schemeClr>
          </a:solidFill>
        </p:spPr>
        <p:txBody>
          <a:bodyPr/>
          <a:lstStyle/>
          <a:p>
            <a:r>
              <a:rPr lang="en-US" sz="3600" dirty="0"/>
              <a:t>The National Reform Movement</a:t>
            </a:r>
          </a:p>
        </p:txBody>
      </p:sp>
      <p:sp>
        <p:nvSpPr>
          <p:cNvPr id="4" name="Text Placeholder 3">
            <a:extLst>
              <a:ext uri="{FF2B5EF4-FFF2-40B4-BE49-F238E27FC236}">
                <a16:creationId xmlns:a16="http://schemas.microsoft.com/office/drawing/2014/main" id="{54F2A53B-8724-CDED-DE61-9F6090200667}"/>
              </a:ext>
            </a:extLst>
          </p:cNvPr>
          <p:cNvSpPr>
            <a:spLocks noGrp="1"/>
          </p:cNvSpPr>
          <p:nvPr>
            <p:ph type="body" sz="half" idx="2"/>
          </p:nvPr>
        </p:nvSpPr>
        <p:spPr/>
        <p:txBody>
          <a:bodyPr>
            <a:normAutofit lnSpcReduction="10000"/>
          </a:bodyPr>
          <a:lstStyle/>
          <a:p>
            <a:r>
              <a:rPr lang="en-US" sz="3600" dirty="0"/>
              <a:t>The National Reform Movement wanted to change the U.S. Constitution to officially recognize God and make the nation explicitly Christian.  </a:t>
            </a:r>
          </a:p>
        </p:txBody>
      </p:sp>
      <p:pic>
        <p:nvPicPr>
          <p:cNvPr id="5" name="Picture 2" descr="The American Revolution was sometimes called the &quot;Presbyterian Rebellion&quot; -  American Heritage Education Foundation, Inc.">
            <a:extLst>
              <a:ext uri="{FF2B5EF4-FFF2-40B4-BE49-F238E27FC236}">
                <a16:creationId xmlns:a16="http://schemas.microsoft.com/office/drawing/2014/main" id="{8D20CEF2-C67F-E304-4605-706473C61D79}"/>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1785" r="12549"/>
          <a:stretch>
            <a:fillRect/>
          </a:stretch>
        </p:blipFill>
        <p:spPr bwMode="auto">
          <a:xfrm>
            <a:off x="406294" y="266700"/>
            <a:ext cx="6892461" cy="632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7058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1A76AC-9B65-0383-21E7-16A589DAF7C6}"/>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19405416-51B4-B55D-04A5-8FC27C51295C}"/>
              </a:ext>
            </a:extLst>
          </p:cNvPr>
          <p:cNvSpPr>
            <a:spLocks noGrp="1"/>
          </p:cNvSpPr>
          <p:nvPr>
            <p:ph type="title"/>
          </p:nvPr>
        </p:nvSpPr>
        <p:spPr>
          <a:xfrm>
            <a:off x="884487" y="381001"/>
            <a:ext cx="10360501" cy="2057400"/>
          </a:xfrm>
        </p:spPr>
        <p:txBody>
          <a:bodyPr>
            <a:noAutofit/>
          </a:bodyPr>
          <a:lstStyle/>
          <a:p>
            <a:r>
              <a:rPr lang="en-US" sz="6600" dirty="0"/>
              <a:t>16. What was the song of Moses?</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E4FA0612-251B-D3EA-6B4F-C73ED54721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99283" y="3352800"/>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E7F2BAFA-6EEC-8CC4-45EE-FCCD34FDAB08}"/>
              </a:ext>
            </a:extLst>
          </p:cNvPr>
          <p:cNvSpPr txBox="1"/>
          <p:nvPr/>
        </p:nvSpPr>
        <p:spPr>
          <a:xfrm>
            <a:off x="950958" y="2895599"/>
            <a:ext cx="7581854" cy="2554545"/>
          </a:xfrm>
          <a:prstGeom prst="rect">
            <a:avLst/>
          </a:prstGeom>
          <a:noFill/>
        </p:spPr>
        <p:txBody>
          <a:bodyPr wrap="square" rtlCol="0">
            <a:spAutoFit/>
          </a:bodyPr>
          <a:lstStyle/>
          <a:p>
            <a:r>
              <a:rPr lang="en-US" sz="4000" b="1" dirty="0"/>
              <a:t>Answer:</a:t>
            </a:r>
            <a:r>
              <a:rPr lang="en-US" sz="4000" dirty="0"/>
              <a:t> The song of victory that they sang when God gave deliverance from Pharaoh’s oppression.</a:t>
            </a:r>
            <a:endParaRPr lang="en-US" sz="8800" dirty="0"/>
          </a:p>
        </p:txBody>
      </p:sp>
    </p:spTree>
    <p:extLst>
      <p:ext uri="{BB962C8B-B14F-4D97-AF65-F5344CB8AC3E}">
        <p14:creationId xmlns:p14="http://schemas.microsoft.com/office/powerpoint/2010/main" val="355106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5D2E03-042C-F618-255D-CA5B8C7251F2}"/>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B0FDB295-74AF-7EAB-FBE5-91BE3EAAA741}"/>
              </a:ext>
            </a:extLst>
          </p:cNvPr>
          <p:cNvSpPr>
            <a:spLocks noGrp="1"/>
          </p:cNvSpPr>
          <p:nvPr>
            <p:ph type="title"/>
          </p:nvPr>
        </p:nvSpPr>
        <p:spPr>
          <a:xfrm>
            <a:off x="884487" y="381001"/>
            <a:ext cx="10360501" cy="2057400"/>
          </a:xfrm>
        </p:spPr>
        <p:txBody>
          <a:bodyPr>
            <a:noAutofit/>
          </a:bodyPr>
          <a:lstStyle/>
          <a:p>
            <a:r>
              <a:rPr lang="en-US" sz="6600" dirty="0"/>
              <a:t>17. What then will be the song of these?</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13BE0243-C8A9-068D-F78F-879B404E69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99283" y="3352800"/>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E1CFC587-2685-9EDE-23E5-B864CC276080}"/>
              </a:ext>
            </a:extLst>
          </p:cNvPr>
          <p:cNvSpPr txBox="1"/>
          <p:nvPr/>
        </p:nvSpPr>
        <p:spPr>
          <a:xfrm>
            <a:off x="950958" y="2895599"/>
            <a:ext cx="7581854" cy="1754326"/>
          </a:xfrm>
          <a:prstGeom prst="rect">
            <a:avLst/>
          </a:prstGeom>
          <a:noFill/>
        </p:spPr>
        <p:txBody>
          <a:bodyPr wrap="square" rtlCol="0">
            <a:spAutoFit/>
          </a:bodyPr>
          <a:lstStyle/>
          <a:p>
            <a:r>
              <a:rPr lang="en-US" sz="5400" b="1" dirty="0"/>
              <a:t>Answer:</a:t>
            </a:r>
            <a:r>
              <a:rPr lang="en-US" sz="5400" dirty="0"/>
              <a:t> The song of their deliverance.</a:t>
            </a:r>
            <a:endParaRPr lang="en-US" sz="28700" dirty="0"/>
          </a:p>
        </p:txBody>
      </p:sp>
    </p:spTree>
    <p:extLst>
      <p:ext uri="{BB962C8B-B14F-4D97-AF65-F5344CB8AC3E}">
        <p14:creationId xmlns:p14="http://schemas.microsoft.com/office/powerpoint/2010/main" val="295373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48D15-36C5-0A33-0062-452B0FFDDAF9}"/>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0F182664-B727-5861-178C-445AEB9A0371}"/>
              </a:ext>
            </a:extLst>
          </p:cNvPr>
          <p:cNvSpPr>
            <a:spLocks noGrp="1"/>
          </p:cNvSpPr>
          <p:nvPr>
            <p:ph type="title"/>
          </p:nvPr>
        </p:nvSpPr>
        <p:spPr>
          <a:xfrm>
            <a:off x="884487" y="381001"/>
            <a:ext cx="10360501" cy="2057400"/>
          </a:xfrm>
        </p:spPr>
        <p:txBody>
          <a:bodyPr>
            <a:noAutofit/>
          </a:bodyPr>
          <a:lstStyle/>
          <a:p>
            <a:r>
              <a:rPr lang="en-US" sz="6000" dirty="0"/>
              <a:t>18. Deliverance from what?</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A008C0A5-BA94-0183-E5B9-96217B605F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99283" y="3352800"/>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186DF74-32F1-8141-7AC1-07083341CEBD}"/>
              </a:ext>
            </a:extLst>
          </p:cNvPr>
          <p:cNvSpPr txBox="1"/>
          <p:nvPr/>
        </p:nvSpPr>
        <p:spPr>
          <a:xfrm>
            <a:off x="950958" y="2895599"/>
            <a:ext cx="7581854" cy="3416320"/>
          </a:xfrm>
          <a:prstGeom prst="rect">
            <a:avLst/>
          </a:prstGeom>
          <a:noFill/>
        </p:spPr>
        <p:txBody>
          <a:bodyPr wrap="square" rtlCol="0">
            <a:spAutoFit/>
          </a:bodyPr>
          <a:lstStyle/>
          <a:p>
            <a:r>
              <a:rPr lang="en-US" sz="5400" b="1" dirty="0"/>
              <a:t>Answer: </a:t>
            </a:r>
            <a:r>
              <a:rPr lang="en-US" sz="5400" dirty="0"/>
              <a:t>From Satan’s oppression through the power of the beast and his image.</a:t>
            </a:r>
            <a:endParaRPr lang="en-US" sz="28700" dirty="0"/>
          </a:p>
        </p:txBody>
      </p:sp>
    </p:spTree>
    <p:extLst>
      <p:ext uri="{BB962C8B-B14F-4D97-AF65-F5344CB8AC3E}">
        <p14:creationId xmlns:p14="http://schemas.microsoft.com/office/powerpoint/2010/main" val="3531266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44DDB0-0881-4B68-CB73-40E2308FED74}"/>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2195F3A8-0CEC-7D4A-FA03-8B1731B2799E}"/>
              </a:ext>
            </a:extLst>
          </p:cNvPr>
          <p:cNvSpPr>
            <a:spLocks noGrp="1"/>
          </p:cNvSpPr>
          <p:nvPr>
            <p:ph type="title"/>
          </p:nvPr>
        </p:nvSpPr>
        <p:spPr>
          <a:xfrm>
            <a:off x="884487" y="381000"/>
            <a:ext cx="10360501" cy="2362199"/>
          </a:xfrm>
        </p:spPr>
        <p:txBody>
          <a:bodyPr>
            <a:noAutofit/>
          </a:bodyPr>
          <a:lstStyle/>
          <a:p>
            <a:r>
              <a:rPr lang="en-US" sz="5400" dirty="0"/>
              <a:t>19. What was one main cause of Pharaoh’s oppressing Israel?</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6C8189C2-5EF4-21DC-C285-271F7B7A41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99283" y="3352800"/>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5AF5C75F-083D-C10A-77C8-5A4B08CB53F7}"/>
              </a:ext>
            </a:extLst>
          </p:cNvPr>
          <p:cNvSpPr txBox="1"/>
          <p:nvPr/>
        </p:nvSpPr>
        <p:spPr>
          <a:xfrm>
            <a:off x="950958" y="2895599"/>
            <a:ext cx="7581854" cy="1754326"/>
          </a:xfrm>
          <a:prstGeom prst="rect">
            <a:avLst/>
          </a:prstGeom>
          <a:noFill/>
        </p:spPr>
        <p:txBody>
          <a:bodyPr wrap="square" rtlCol="0">
            <a:spAutoFit/>
          </a:bodyPr>
          <a:lstStyle/>
          <a:p>
            <a:r>
              <a:rPr lang="en-US" sz="5400" b="1" dirty="0"/>
              <a:t>Answer:</a:t>
            </a:r>
            <a:r>
              <a:rPr lang="en-US" sz="5400" dirty="0"/>
              <a:t> The keeping of the Sabbath. </a:t>
            </a:r>
            <a:r>
              <a:rPr lang="en-US" sz="5400" i="1" dirty="0"/>
              <a:t>Exodus 5:5.</a:t>
            </a:r>
            <a:endParaRPr lang="en-US" sz="102800" dirty="0"/>
          </a:p>
        </p:txBody>
      </p:sp>
    </p:spTree>
    <p:extLst>
      <p:ext uri="{BB962C8B-B14F-4D97-AF65-F5344CB8AC3E}">
        <p14:creationId xmlns:p14="http://schemas.microsoft.com/office/powerpoint/2010/main" val="1795227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91C015-849D-42BF-D3DE-DD81BA26BF2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2C97376-D559-90EF-688D-AFC87B1DE4F6}"/>
              </a:ext>
            </a:extLst>
          </p:cNvPr>
          <p:cNvSpPr>
            <a:spLocks noGrp="1"/>
          </p:cNvSpPr>
          <p:nvPr>
            <p:ph type="body" sz="half" idx="2"/>
          </p:nvPr>
        </p:nvSpPr>
        <p:spPr>
          <a:xfrm>
            <a:off x="7770812" y="1447800"/>
            <a:ext cx="4114800" cy="5029200"/>
          </a:xfrm>
        </p:spPr>
        <p:txBody>
          <a:bodyPr>
            <a:noAutofit/>
          </a:bodyPr>
          <a:lstStyle/>
          <a:p>
            <a:r>
              <a:rPr lang="en-US" sz="4400" b="1" baseline="30000" dirty="0"/>
              <a:t>5 </a:t>
            </a:r>
            <a:r>
              <a:rPr lang="en-US" sz="4400" dirty="0"/>
              <a:t>And Pharaoh said, Behold, the people of the land now are many, and ye make them rest from their burdens.</a:t>
            </a:r>
            <a:endParaRPr lang="en-US" sz="96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F089B2DF-336F-48D8-9529-21CADC20AC6E}"/>
              </a:ext>
            </a:extLst>
          </p:cNvPr>
          <p:cNvSpPr>
            <a:spLocks noGrp="1"/>
          </p:cNvSpPr>
          <p:nvPr>
            <p:ph type="title"/>
          </p:nvPr>
        </p:nvSpPr>
        <p:spPr>
          <a:xfrm>
            <a:off x="7770812" y="228600"/>
            <a:ext cx="4114800" cy="1219200"/>
          </a:xfrm>
        </p:spPr>
        <p:txBody>
          <a:bodyPr/>
          <a:lstStyle/>
          <a:p>
            <a:r>
              <a:rPr lang="en-US" sz="4800" dirty="0"/>
              <a:t>Exodus 5:5</a:t>
            </a:r>
            <a:endParaRPr lang="en-US" sz="5400" dirty="0"/>
          </a:p>
        </p:txBody>
      </p:sp>
      <p:pic>
        <p:nvPicPr>
          <p:cNvPr id="12290" name="Picture 2" descr="Exodus 5 | Moses Confronts Pharaoh - YouTube">
            <a:extLst>
              <a:ext uri="{FF2B5EF4-FFF2-40B4-BE49-F238E27FC236}">
                <a16:creationId xmlns:a16="http://schemas.microsoft.com/office/drawing/2014/main" id="{F1F6883E-E366-1317-0F60-2E44F30A7BF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469" r="22252"/>
          <a:stretch>
            <a:fillRect/>
          </a:stretch>
        </p:blipFill>
        <p:spPr bwMode="auto">
          <a:xfrm>
            <a:off x="227012" y="228600"/>
            <a:ext cx="7086600" cy="640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6067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9931A2-F53A-A1B8-6D2D-86CB6F1F32B5}"/>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AA190F0C-A509-9737-B988-3EEDF8C567BE}"/>
              </a:ext>
            </a:extLst>
          </p:cNvPr>
          <p:cNvSpPr>
            <a:spLocks noGrp="1"/>
          </p:cNvSpPr>
          <p:nvPr>
            <p:ph type="title"/>
          </p:nvPr>
        </p:nvSpPr>
        <p:spPr>
          <a:xfrm>
            <a:off x="884487" y="381000"/>
            <a:ext cx="10360501" cy="4038600"/>
          </a:xfrm>
        </p:spPr>
        <p:txBody>
          <a:bodyPr>
            <a:noAutofit/>
          </a:bodyPr>
          <a:lstStyle/>
          <a:p>
            <a:r>
              <a:rPr lang="en-US" sz="5400" dirty="0"/>
              <a:t>20. What will be the cause of the wrath of Satan and the tyranny of the beast and his image, upon those who obey the Third Angel’s Message?</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2E0B4853-5658-047F-275F-98D9CA48F0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77817" y="3797850"/>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5236F10A-B5BB-F7C5-BF3A-32E4B038D171}"/>
              </a:ext>
            </a:extLst>
          </p:cNvPr>
          <p:cNvSpPr txBox="1"/>
          <p:nvPr/>
        </p:nvSpPr>
        <p:spPr>
          <a:xfrm>
            <a:off x="1017429" y="4495800"/>
            <a:ext cx="7581854" cy="1323439"/>
          </a:xfrm>
          <a:prstGeom prst="rect">
            <a:avLst/>
          </a:prstGeom>
          <a:noFill/>
        </p:spPr>
        <p:txBody>
          <a:bodyPr wrap="square" rtlCol="0">
            <a:spAutoFit/>
          </a:bodyPr>
          <a:lstStyle/>
          <a:p>
            <a:r>
              <a:rPr lang="en-US" sz="4000" b="1" dirty="0"/>
              <a:t>Answer:</a:t>
            </a:r>
            <a:r>
              <a:rPr lang="en-US" sz="4000" dirty="0"/>
              <a:t> The keeping of the Sabbath.</a:t>
            </a:r>
            <a:endParaRPr lang="en-US" sz="213200" dirty="0"/>
          </a:p>
        </p:txBody>
      </p:sp>
    </p:spTree>
    <p:extLst>
      <p:ext uri="{BB962C8B-B14F-4D97-AF65-F5344CB8AC3E}">
        <p14:creationId xmlns:p14="http://schemas.microsoft.com/office/powerpoint/2010/main" val="3274337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901C43-30E9-2204-1257-CCC2D055621F}"/>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4D42EB74-F7D6-AD2E-EE98-3AD79B116BB4}"/>
              </a:ext>
            </a:extLst>
          </p:cNvPr>
          <p:cNvSpPr>
            <a:spLocks noGrp="1"/>
          </p:cNvSpPr>
          <p:nvPr>
            <p:ph type="title"/>
          </p:nvPr>
        </p:nvSpPr>
        <p:spPr>
          <a:xfrm>
            <a:off x="884487" y="381000"/>
            <a:ext cx="10360501" cy="3048000"/>
          </a:xfrm>
        </p:spPr>
        <p:txBody>
          <a:bodyPr>
            <a:noAutofit/>
          </a:bodyPr>
          <a:lstStyle/>
          <a:p>
            <a:r>
              <a:rPr lang="en-US" sz="6000" dirty="0"/>
              <a:t>21. Then why is it that only these will be able to sing the song of Moses?</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3EE901F6-748F-C3E1-DAED-381B44C1F8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77817" y="3797850"/>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C1241B6-8A6F-C657-6106-ECCC4E17F9A5}"/>
              </a:ext>
            </a:extLst>
          </p:cNvPr>
          <p:cNvSpPr txBox="1"/>
          <p:nvPr/>
        </p:nvSpPr>
        <p:spPr>
          <a:xfrm>
            <a:off x="884487" y="3505200"/>
            <a:ext cx="7581854" cy="2554545"/>
          </a:xfrm>
          <a:prstGeom prst="rect">
            <a:avLst/>
          </a:prstGeom>
          <a:noFill/>
        </p:spPr>
        <p:txBody>
          <a:bodyPr wrap="square" rtlCol="0">
            <a:spAutoFit/>
          </a:bodyPr>
          <a:lstStyle/>
          <a:p>
            <a:r>
              <a:rPr lang="en-US" sz="4000" b="1" dirty="0"/>
              <a:t>Answer:</a:t>
            </a:r>
            <a:r>
              <a:rPr lang="en-US" sz="4000" dirty="0"/>
              <a:t> Because only these, of all the world, will have been delivered from such bitter oppression.</a:t>
            </a:r>
          </a:p>
        </p:txBody>
      </p:sp>
    </p:spTree>
    <p:extLst>
      <p:ext uri="{BB962C8B-B14F-4D97-AF65-F5344CB8AC3E}">
        <p14:creationId xmlns:p14="http://schemas.microsoft.com/office/powerpoint/2010/main" val="3129055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CDA17F-DC9F-E847-B095-2A4755778742}"/>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5F4CCB89-EB2A-577B-E69D-7B4B3700AB27}"/>
              </a:ext>
            </a:extLst>
          </p:cNvPr>
          <p:cNvSpPr>
            <a:spLocks noGrp="1"/>
          </p:cNvSpPr>
          <p:nvPr>
            <p:ph type="title"/>
          </p:nvPr>
        </p:nvSpPr>
        <p:spPr>
          <a:xfrm>
            <a:off x="884487" y="381000"/>
            <a:ext cx="10360501" cy="2362200"/>
          </a:xfrm>
        </p:spPr>
        <p:txBody>
          <a:bodyPr>
            <a:noAutofit/>
          </a:bodyPr>
          <a:lstStyle/>
          <a:p>
            <a:r>
              <a:rPr lang="en-US" sz="6000" dirty="0"/>
              <a:t>22. What will these have received that they might be saved?</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A75D46FF-06C8-B874-E775-66C566D9CD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77817" y="3797850"/>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5BD5CFBD-A87D-5AC5-04B8-DAE9438861DF}"/>
              </a:ext>
            </a:extLst>
          </p:cNvPr>
          <p:cNvSpPr txBox="1"/>
          <p:nvPr/>
        </p:nvSpPr>
        <p:spPr>
          <a:xfrm>
            <a:off x="884487" y="2837528"/>
            <a:ext cx="7581854" cy="1569660"/>
          </a:xfrm>
          <a:prstGeom prst="rect">
            <a:avLst/>
          </a:prstGeom>
          <a:noFill/>
        </p:spPr>
        <p:txBody>
          <a:bodyPr wrap="square" rtlCol="0">
            <a:spAutoFit/>
          </a:bodyPr>
          <a:lstStyle/>
          <a:p>
            <a:r>
              <a:rPr lang="en-US" sz="4800" b="1" dirty="0"/>
              <a:t>Answer:</a:t>
            </a:r>
            <a:r>
              <a:rPr lang="en-US" sz="4800" dirty="0"/>
              <a:t> “The love of the truth.”</a:t>
            </a:r>
            <a:endParaRPr lang="en-US" sz="7200" dirty="0"/>
          </a:p>
        </p:txBody>
      </p:sp>
    </p:spTree>
    <p:extLst>
      <p:ext uri="{BB962C8B-B14F-4D97-AF65-F5344CB8AC3E}">
        <p14:creationId xmlns:p14="http://schemas.microsoft.com/office/powerpoint/2010/main" val="1614036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A0138-5984-7157-43C6-2EA0D2847EDB}"/>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1A713537-4F2B-A1A5-B5DA-62124D1973ED}"/>
              </a:ext>
            </a:extLst>
          </p:cNvPr>
          <p:cNvSpPr>
            <a:spLocks noGrp="1"/>
          </p:cNvSpPr>
          <p:nvPr>
            <p:ph type="title"/>
          </p:nvPr>
        </p:nvSpPr>
        <p:spPr>
          <a:xfrm>
            <a:off x="884487" y="381000"/>
            <a:ext cx="10360501" cy="2362200"/>
          </a:xfrm>
        </p:spPr>
        <p:txBody>
          <a:bodyPr>
            <a:noAutofit/>
          </a:bodyPr>
          <a:lstStyle/>
          <a:p>
            <a:r>
              <a:rPr lang="en-US" sz="6000" dirty="0"/>
              <a:t>23.	What will be their shield in the time of the seven last plagues? </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05870C1C-0F87-9F1E-6569-ECD0A9ECB6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23212" y="3200400"/>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D42C93E-050D-92B5-796E-FE233E353CD8}"/>
              </a:ext>
            </a:extLst>
          </p:cNvPr>
          <p:cNvSpPr txBox="1"/>
          <p:nvPr/>
        </p:nvSpPr>
        <p:spPr>
          <a:xfrm>
            <a:off x="884487" y="2837528"/>
            <a:ext cx="7581854" cy="1015663"/>
          </a:xfrm>
          <a:prstGeom prst="rect">
            <a:avLst/>
          </a:prstGeom>
          <a:noFill/>
        </p:spPr>
        <p:txBody>
          <a:bodyPr wrap="square" rtlCol="0">
            <a:spAutoFit/>
          </a:bodyPr>
          <a:lstStyle/>
          <a:p>
            <a:r>
              <a:rPr lang="en-US" sz="6000" i="1" dirty="0"/>
              <a:t>Psalm 91:4</a:t>
            </a:r>
            <a:endParaRPr lang="en-US" sz="6000" dirty="0"/>
          </a:p>
        </p:txBody>
      </p:sp>
    </p:spTree>
    <p:extLst>
      <p:ext uri="{BB962C8B-B14F-4D97-AF65-F5344CB8AC3E}">
        <p14:creationId xmlns:p14="http://schemas.microsoft.com/office/powerpoint/2010/main" val="2080463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568401-7534-8B66-A34F-E2D5599B5A2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3C38D6B-75E2-F834-27F6-58FED6444B23}"/>
              </a:ext>
            </a:extLst>
          </p:cNvPr>
          <p:cNvSpPr>
            <a:spLocks noGrp="1"/>
          </p:cNvSpPr>
          <p:nvPr>
            <p:ph type="body" sz="half" idx="2"/>
          </p:nvPr>
        </p:nvSpPr>
        <p:spPr>
          <a:xfrm>
            <a:off x="7770812" y="1447800"/>
            <a:ext cx="4114800" cy="5029200"/>
          </a:xfrm>
        </p:spPr>
        <p:txBody>
          <a:bodyPr>
            <a:noAutofit/>
          </a:bodyPr>
          <a:lstStyle/>
          <a:p>
            <a:r>
              <a:rPr lang="en-US" sz="4400" b="1" baseline="30000" dirty="0"/>
              <a:t>4 </a:t>
            </a:r>
            <a:r>
              <a:rPr lang="en-US" sz="4400" dirty="0"/>
              <a:t>He shall cover thee with his feathers, and under his wings shalt thou trust: his truth shall be thy shield and buckler.</a:t>
            </a:r>
            <a:endParaRPr lang="en-US" sz="287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5548EE51-7B5D-9DD4-D658-059326F2570D}"/>
              </a:ext>
            </a:extLst>
          </p:cNvPr>
          <p:cNvSpPr>
            <a:spLocks noGrp="1"/>
          </p:cNvSpPr>
          <p:nvPr>
            <p:ph type="title"/>
          </p:nvPr>
        </p:nvSpPr>
        <p:spPr>
          <a:xfrm>
            <a:off x="7770812" y="228600"/>
            <a:ext cx="4114800" cy="1219200"/>
          </a:xfrm>
        </p:spPr>
        <p:txBody>
          <a:bodyPr/>
          <a:lstStyle/>
          <a:p>
            <a:r>
              <a:rPr lang="en-US" sz="4800" dirty="0"/>
              <a:t>Psalm 91:4</a:t>
            </a:r>
            <a:endParaRPr lang="en-US" sz="5400" dirty="0"/>
          </a:p>
        </p:txBody>
      </p:sp>
      <p:pic>
        <p:nvPicPr>
          <p:cNvPr id="13314" name="Picture 2" descr="Father Swan Takes on Parenthood Solo and Carries His Six Babies on His Back">
            <a:extLst>
              <a:ext uri="{FF2B5EF4-FFF2-40B4-BE49-F238E27FC236}">
                <a16:creationId xmlns:a16="http://schemas.microsoft.com/office/drawing/2014/main" id="{F16A93B6-D2B1-6868-8E3F-9F3D5307CB9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787" r="12613"/>
          <a:stretch>
            <a:fillRect/>
          </a:stretch>
        </p:blipFill>
        <p:spPr bwMode="auto">
          <a:xfrm>
            <a:off x="303213" y="234042"/>
            <a:ext cx="7010400" cy="62429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6082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3A55FA-73F5-93F9-3549-1853B2E0DD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54BF9B-5136-DF70-E0FD-5201EE2FA066}"/>
              </a:ext>
            </a:extLst>
          </p:cNvPr>
          <p:cNvSpPr>
            <a:spLocks noGrp="1"/>
          </p:cNvSpPr>
          <p:nvPr>
            <p:ph type="title"/>
          </p:nvPr>
        </p:nvSpPr>
        <p:spPr>
          <a:solidFill>
            <a:schemeClr val="accent2">
              <a:lumMod val="50000"/>
            </a:schemeClr>
          </a:solidFill>
        </p:spPr>
        <p:txBody>
          <a:bodyPr/>
          <a:lstStyle/>
          <a:p>
            <a:r>
              <a:rPr lang="en-US" sz="3600" dirty="0"/>
              <a:t>The National Reform Movement</a:t>
            </a:r>
          </a:p>
        </p:txBody>
      </p:sp>
      <p:sp>
        <p:nvSpPr>
          <p:cNvPr id="4" name="Text Placeholder 3">
            <a:extLst>
              <a:ext uri="{FF2B5EF4-FFF2-40B4-BE49-F238E27FC236}">
                <a16:creationId xmlns:a16="http://schemas.microsoft.com/office/drawing/2014/main" id="{E7451BD7-67B4-BF9C-806C-CB187E124DE0}"/>
              </a:ext>
            </a:extLst>
          </p:cNvPr>
          <p:cNvSpPr>
            <a:spLocks noGrp="1"/>
          </p:cNvSpPr>
          <p:nvPr>
            <p:ph type="body" sz="half" idx="2"/>
          </p:nvPr>
        </p:nvSpPr>
        <p:spPr/>
        <p:txBody>
          <a:bodyPr>
            <a:normAutofit/>
          </a:bodyPr>
          <a:lstStyle/>
          <a:p>
            <a:endParaRPr lang="en-US" sz="3600" dirty="0"/>
          </a:p>
        </p:txBody>
      </p:sp>
      <p:sp>
        <p:nvSpPr>
          <p:cNvPr id="3" name="Content Placeholder 2">
            <a:extLst>
              <a:ext uri="{FF2B5EF4-FFF2-40B4-BE49-F238E27FC236}">
                <a16:creationId xmlns:a16="http://schemas.microsoft.com/office/drawing/2014/main" id="{153AFE6C-FCCF-7451-8300-949B0DE6B6B5}"/>
              </a:ext>
            </a:extLst>
          </p:cNvPr>
          <p:cNvSpPr>
            <a:spLocks noGrp="1"/>
          </p:cNvSpPr>
          <p:nvPr>
            <p:ph idx="1"/>
          </p:nvPr>
        </p:nvSpPr>
        <p:spPr>
          <a:xfrm>
            <a:off x="406294" y="381000"/>
            <a:ext cx="6907318" cy="6096000"/>
          </a:xfrm>
        </p:spPr>
        <p:txBody>
          <a:bodyPr>
            <a:normAutofit lnSpcReduction="10000"/>
          </a:bodyPr>
          <a:lstStyle/>
          <a:p>
            <a:pPr marL="0" indent="0">
              <a:buNone/>
            </a:pPr>
            <a:r>
              <a:rPr lang="en-US" sz="3200" dirty="0"/>
              <a:t>They wanted to “secure such an amendment to the Constitution of the United States as shall suitably express our national acknowledgment of Almighty God as the source of all authority in civil government; of the Lord Jesus Christ as the Ruler of nations; and of his revealed will as of supreme authority; and thus indicate that this is a Christian nation, and </a:t>
            </a:r>
            <a:r>
              <a:rPr lang="en-US" sz="3200" dirty="0">
                <a:solidFill>
                  <a:schemeClr val="accent1">
                    <a:lumMod val="20000"/>
                    <a:lumOff val="80000"/>
                  </a:schemeClr>
                </a:solidFill>
              </a:rPr>
              <a:t>place all the Christian laws, institutions, and usages of the Government on an undeniable legal basis in the fundamental law of the land</a:t>
            </a:r>
            <a:r>
              <a:rPr lang="en-US" sz="3200" dirty="0"/>
              <a:t>.”</a:t>
            </a:r>
          </a:p>
        </p:txBody>
      </p:sp>
      <p:pic>
        <p:nvPicPr>
          <p:cNvPr id="6" name="Picture 2" descr="Second Great Awakening | Description, History, &amp; Key Figures | Britannica">
            <a:extLst>
              <a:ext uri="{FF2B5EF4-FFF2-40B4-BE49-F238E27FC236}">
                <a16:creationId xmlns:a16="http://schemas.microsoft.com/office/drawing/2014/main" id="{2DD8242F-8223-F36C-9124-82BBDAAC864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777" t="-86" r="25382" b="86"/>
          <a:stretch>
            <a:fillRect/>
          </a:stretch>
        </p:blipFill>
        <p:spPr bwMode="auto">
          <a:xfrm>
            <a:off x="7827084" y="1951791"/>
            <a:ext cx="4134728" cy="4677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4352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1BE9E-84E2-8ED2-4F98-E32565FD3B22}"/>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2D005F73-7963-4C91-7AED-CD5089E66A5F}"/>
              </a:ext>
            </a:extLst>
          </p:cNvPr>
          <p:cNvSpPr>
            <a:spLocks noGrp="1"/>
          </p:cNvSpPr>
          <p:nvPr>
            <p:ph type="title"/>
          </p:nvPr>
        </p:nvSpPr>
        <p:spPr>
          <a:xfrm>
            <a:off x="884487" y="381000"/>
            <a:ext cx="10360501" cy="3124200"/>
          </a:xfrm>
        </p:spPr>
        <p:txBody>
          <a:bodyPr>
            <a:noAutofit/>
          </a:bodyPr>
          <a:lstStyle/>
          <a:p>
            <a:r>
              <a:rPr lang="en-US" sz="6000" dirty="0"/>
              <a:t>24.	When they approach the glittering gates of the glorious city of God, what will be said?</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5CC6D546-2F73-35B3-7193-C13748CED5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13577" y="3505200"/>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600A792-2626-9BE2-A640-C1DC5D2B3565}"/>
              </a:ext>
            </a:extLst>
          </p:cNvPr>
          <p:cNvSpPr txBox="1"/>
          <p:nvPr/>
        </p:nvSpPr>
        <p:spPr>
          <a:xfrm>
            <a:off x="942249" y="3505200"/>
            <a:ext cx="7581854" cy="1107996"/>
          </a:xfrm>
          <a:prstGeom prst="rect">
            <a:avLst/>
          </a:prstGeom>
          <a:noFill/>
        </p:spPr>
        <p:txBody>
          <a:bodyPr wrap="square" rtlCol="0">
            <a:spAutoFit/>
          </a:bodyPr>
          <a:lstStyle/>
          <a:p>
            <a:r>
              <a:rPr lang="en-US" sz="6600" i="1" dirty="0"/>
              <a:t>Isaiah 26:2</a:t>
            </a:r>
            <a:endParaRPr lang="en-US" sz="6600" dirty="0"/>
          </a:p>
        </p:txBody>
      </p:sp>
    </p:spTree>
    <p:extLst>
      <p:ext uri="{BB962C8B-B14F-4D97-AF65-F5344CB8AC3E}">
        <p14:creationId xmlns:p14="http://schemas.microsoft.com/office/powerpoint/2010/main" val="2733391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B7C221-1E3B-1516-85D8-2DFC5D7F0B3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8CA5CE2-57EC-7C09-8464-F22667249A0B}"/>
              </a:ext>
            </a:extLst>
          </p:cNvPr>
          <p:cNvSpPr>
            <a:spLocks noGrp="1"/>
          </p:cNvSpPr>
          <p:nvPr>
            <p:ph type="body" sz="half" idx="2"/>
          </p:nvPr>
        </p:nvSpPr>
        <p:spPr>
          <a:xfrm>
            <a:off x="7770812" y="1447800"/>
            <a:ext cx="4114800" cy="5029200"/>
          </a:xfrm>
        </p:spPr>
        <p:txBody>
          <a:bodyPr>
            <a:noAutofit/>
          </a:bodyPr>
          <a:lstStyle/>
          <a:p>
            <a:r>
              <a:rPr lang="en-US" sz="4800" b="1" baseline="30000" dirty="0"/>
              <a:t>2 </a:t>
            </a:r>
            <a:r>
              <a:rPr lang="en-US" sz="4800" dirty="0"/>
              <a:t>Open ye the gates, that the righteous nation which </a:t>
            </a:r>
            <a:r>
              <a:rPr lang="en-US" sz="4800" dirty="0" err="1"/>
              <a:t>keepeth</a:t>
            </a:r>
            <a:r>
              <a:rPr lang="en-US" sz="4800" dirty="0"/>
              <a:t> the truth may enter in.</a:t>
            </a:r>
            <a:endParaRPr lang="en-US" sz="1028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C14022C1-1AE3-4F44-FFF5-4AACEEBA0F8F}"/>
              </a:ext>
            </a:extLst>
          </p:cNvPr>
          <p:cNvSpPr>
            <a:spLocks noGrp="1"/>
          </p:cNvSpPr>
          <p:nvPr>
            <p:ph type="title"/>
          </p:nvPr>
        </p:nvSpPr>
        <p:spPr>
          <a:xfrm>
            <a:off x="7770812" y="228600"/>
            <a:ext cx="4114800" cy="990600"/>
          </a:xfrm>
        </p:spPr>
        <p:txBody>
          <a:bodyPr/>
          <a:lstStyle/>
          <a:p>
            <a:r>
              <a:rPr lang="en-US" sz="4800" dirty="0"/>
              <a:t>Isaiah 26:2</a:t>
            </a:r>
            <a:endParaRPr lang="en-US" sz="5400" dirty="0"/>
          </a:p>
        </p:txBody>
      </p:sp>
      <p:pic>
        <p:nvPicPr>
          <p:cNvPr id="14338" name="Picture 2" descr="The Golden Pearly Gates of Heaven Open on the Right Side, White Clouds ...">
            <a:extLst>
              <a:ext uri="{FF2B5EF4-FFF2-40B4-BE49-F238E27FC236}">
                <a16:creationId xmlns:a16="http://schemas.microsoft.com/office/drawing/2014/main" id="{A8A3F6B6-9369-93F7-11B6-CD880C55575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484" r="11960"/>
          <a:stretch>
            <a:fillRect/>
          </a:stretch>
        </p:blipFill>
        <p:spPr bwMode="auto">
          <a:xfrm>
            <a:off x="227012" y="228600"/>
            <a:ext cx="7162800" cy="640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2538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9BBECB-11E6-9548-0F26-5CDEA7F0FB32}"/>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87628A66-EF6A-DB2B-354A-4071D2F41EEF}"/>
              </a:ext>
            </a:extLst>
          </p:cNvPr>
          <p:cNvSpPr>
            <a:spLocks noGrp="1"/>
          </p:cNvSpPr>
          <p:nvPr>
            <p:ph type="title"/>
          </p:nvPr>
        </p:nvSpPr>
        <p:spPr>
          <a:xfrm>
            <a:off x="884487" y="381000"/>
            <a:ext cx="10360501" cy="2209800"/>
          </a:xfrm>
        </p:spPr>
        <p:txBody>
          <a:bodyPr>
            <a:noAutofit/>
          </a:bodyPr>
          <a:lstStyle/>
          <a:p>
            <a:r>
              <a:rPr lang="en-US" sz="8000" dirty="0"/>
              <a:t>25. What else is a part of their song? </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2DA10B4F-7635-500E-5323-5D911C7F3F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13577" y="3505200"/>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B9DD333E-5AA5-9901-5A90-A873B2273BAC}"/>
              </a:ext>
            </a:extLst>
          </p:cNvPr>
          <p:cNvSpPr txBox="1"/>
          <p:nvPr/>
        </p:nvSpPr>
        <p:spPr>
          <a:xfrm>
            <a:off x="876273" y="3110542"/>
            <a:ext cx="5133725" cy="1754326"/>
          </a:xfrm>
          <a:prstGeom prst="rect">
            <a:avLst/>
          </a:prstGeom>
          <a:noFill/>
        </p:spPr>
        <p:txBody>
          <a:bodyPr wrap="square" rtlCol="0">
            <a:spAutoFit/>
          </a:bodyPr>
          <a:lstStyle/>
          <a:p>
            <a:r>
              <a:rPr lang="en-US" sz="5400" i="1" dirty="0"/>
              <a:t>Revelation 15:3,           last part</a:t>
            </a:r>
            <a:endParaRPr lang="en-US" sz="5400" dirty="0"/>
          </a:p>
        </p:txBody>
      </p:sp>
    </p:spTree>
    <p:extLst>
      <p:ext uri="{BB962C8B-B14F-4D97-AF65-F5344CB8AC3E}">
        <p14:creationId xmlns:p14="http://schemas.microsoft.com/office/powerpoint/2010/main" val="4015825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98113A-11D1-9319-6AC2-900B5820A89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E9958F2-CCE0-652C-A69E-F1213B2832A9}"/>
              </a:ext>
            </a:extLst>
          </p:cNvPr>
          <p:cNvSpPr>
            <a:spLocks noGrp="1"/>
          </p:cNvSpPr>
          <p:nvPr>
            <p:ph type="body" sz="half" idx="2"/>
          </p:nvPr>
        </p:nvSpPr>
        <p:spPr>
          <a:xfrm>
            <a:off x="7770812" y="1447800"/>
            <a:ext cx="4114800" cy="5029200"/>
          </a:xfrm>
        </p:spPr>
        <p:txBody>
          <a:bodyPr>
            <a:noAutofit/>
          </a:bodyPr>
          <a:lstStyle/>
          <a:p>
            <a:r>
              <a:rPr lang="en-US" sz="3200" b="1" baseline="30000" dirty="0"/>
              <a:t>3 </a:t>
            </a:r>
            <a:r>
              <a:rPr lang="en-US" sz="3200" dirty="0"/>
              <a:t>And they sing the song of Moses the servant of God, and the song of the Lamb, saying, Great and </a:t>
            </a:r>
            <a:r>
              <a:rPr lang="en-US" sz="3200" dirty="0" err="1"/>
              <a:t>marvellous</a:t>
            </a:r>
            <a:r>
              <a:rPr lang="en-US" sz="3200" dirty="0"/>
              <a:t> are thy works, Lord God Almighty; just and true are thy ways, thou King of saints.</a:t>
            </a:r>
            <a:endParaRPr lang="en-US" sz="4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C4FD6E12-2618-8F97-F58B-427F29599EEA}"/>
              </a:ext>
            </a:extLst>
          </p:cNvPr>
          <p:cNvSpPr>
            <a:spLocks noGrp="1"/>
          </p:cNvSpPr>
          <p:nvPr>
            <p:ph type="title"/>
          </p:nvPr>
        </p:nvSpPr>
        <p:spPr>
          <a:xfrm>
            <a:off x="7770812" y="228600"/>
            <a:ext cx="4114800" cy="1219200"/>
          </a:xfrm>
        </p:spPr>
        <p:txBody>
          <a:bodyPr/>
          <a:lstStyle/>
          <a:p>
            <a:r>
              <a:rPr lang="en-US" sz="4800" dirty="0"/>
              <a:t>Revelation </a:t>
            </a:r>
            <a:br>
              <a:rPr lang="en-US" sz="4800" dirty="0"/>
            </a:br>
            <a:r>
              <a:rPr lang="en-US" sz="4800" dirty="0"/>
              <a:t>15:3</a:t>
            </a:r>
            <a:endParaRPr lang="en-US" sz="5400" dirty="0"/>
          </a:p>
        </p:txBody>
      </p:sp>
      <p:pic>
        <p:nvPicPr>
          <p:cNvPr id="10242" name="Picture 2" descr="What does Revelation 15:3 mean? | Bible Art">
            <a:extLst>
              <a:ext uri="{FF2B5EF4-FFF2-40B4-BE49-F238E27FC236}">
                <a16:creationId xmlns:a16="http://schemas.microsoft.com/office/drawing/2014/main" id="{B003EE7A-839A-5C24-E308-6C0C8EF1FD9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0" t="7268" r="90" b="4958"/>
          <a:stretch>
            <a:fillRect/>
          </a:stretch>
        </p:blipFill>
        <p:spPr bwMode="auto">
          <a:xfrm>
            <a:off x="271144" y="228599"/>
            <a:ext cx="7118667" cy="6248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3673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78E222-1232-CADE-D6A1-ACC6637997B1}"/>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B00513E3-35BD-454F-3F7E-AE74F38ABFCB}"/>
              </a:ext>
            </a:extLst>
          </p:cNvPr>
          <p:cNvSpPr>
            <a:spLocks noGrp="1"/>
          </p:cNvSpPr>
          <p:nvPr>
            <p:ph type="title"/>
          </p:nvPr>
        </p:nvSpPr>
        <p:spPr>
          <a:xfrm>
            <a:off x="884487" y="381000"/>
            <a:ext cx="10360501" cy="2209800"/>
          </a:xfrm>
        </p:spPr>
        <p:txBody>
          <a:bodyPr>
            <a:noAutofit/>
          </a:bodyPr>
          <a:lstStyle/>
          <a:p>
            <a:r>
              <a:rPr lang="en-US" sz="6000" dirty="0"/>
              <a:t>26. As none others can learn this song, what would this show?</a:t>
            </a:r>
            <a:endParaRPr lang="en-US" sz="333300" dirty="0"/>
          </a:p>
        </p:txBody>
      </p:sp>
      <p:pic>
        <p:nvPicPr>
          <p:cNvPr id="2052" name="Picture 4" descr="213,000+ Question Mark Stock Photos, Pictures &amp; Royalty-Free ...">
            <a:extLst>
              <a:ext uri="{FF2B5EF4-FFF2-40B4-BE49-F238E27FC236}">
                <a16:creationId xmlns:a16="http://schemas.microsoft.com/office/drawing/2014/main" id="{1635E189-A2DF-B468-D06E-209F4F2097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13577" y="3505200"/>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E5393DCF-4959-6BA9-53E1-2A4AE538F3F9}"/>
              </a:ext>
            </a:extLst>
          </p:cNvPr>
          <p:cNvSpPr txBox="1"/>
          <p:nvPr/>
        </p:nvSpPr>
        <p:spPr>
          <a:xfrm>
            <a:off x="1065212" y="2594113"/>
            <a:ext cx="6208739" cy="3170099"/>
          </a:xfrm>
          <a:prstGeom prst="rect">
            <a:avLst/>
          </a:prstGeom>
          <a:noFill/>
        </p:spPr>
        <p:txBody>
          <a:bodyPr wrap="square" rtlCol="0">
            <a:spAutoFit/>
          </a:bodyPr>
          <a:lstStyle/>
          <a:p>
            <a:r>
              <a:rPr lang="en-US" sz="4000" b="1" dirty="0"/>
              <a:t>Answer:</a:t>
            </a:r>
            <a:r>
              <a:rPr lang="en-US" sz="4000" dirty="0"/>
              <a:t> That these are counted worthy to receive such views of the works and the justice of God, as none others can.</a:t>
            </a:r>
            <a:endParaRPr lang="en-US" sz="8000" dirty="0"/>
          </a:p>
        </p:txBody>
      </p:sp>
    </p:spTree>
    <p:extLst>
      <p:ext uri="{BB962C8B-B14F-4D97-AF65-F5344CB8AC3E}">
        <p14:creationId xmlns:p14="http://schemas.microsoft.com/office/powerpoint/2010/main" val="134016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E5F990-C142-1304-0782-405258F6E412}"/>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48436CF7-25B1-05A6-E04E-E8134B06B21A}"/>
              </a:ext>
            </a:extLst>
          </p:cNvPr>
          <p:cNvSpPr>
            <a:spLocks noGrp="1"/>
          </p:cNvSpPr>
          <p:nvPr>
            <p:ph type="title"/>
          </p:nvPr>
        </p:nvSpPr>
        <p:spPr>
          <a:xfrm>
            <a:off x="884487" y="381000"/>
            <a:ext cx="10360501" cy="1828800"/>
          </a:xfrm>
        </p:spPr>
        <p:txBody>
          <a:bodyPr>
            <a:noAutofit/>
          </a:bodyPr>
          <a:lstStyle/>
          <a:p>
            <a:r>
              <a:rPr lang="en-US" sz="6000" dirty="0"/>
              <a:t>27.	How do they obtain these views? </a:t>
            </a:r>
            <a:endParaRPr lang="en-US" sz="333300" dirty="0"/>
          </a:p>
        </p:txBody>
      </p:sp>
      <p:pic>
        <p:nvPicPr>
          <p:cNvPr id="2052" name="Picture 4" descr="213,000+ Question Mark Stock Photos, Pictures &amp; Royalty-Free ...">
            <a:extLst>
              <a:ext uri="{FF2B5EF4-FFF2-40B4-BE49-F238E27FC236}">
                <a16:creationId xmlns:a16="http://schemas.microsoft.com/office/drawing/2014/main" id="{E08450AF-42D1-9185-822E-73799E255D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13577" y="3505200"/>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6FBB463-7B77-783E-E943-DDF46E06D0E8}"/>
              </a:ext>
            </a:extLst>
          </p:cNvPr>
          <p:cNvSpPr txBox="1"/>
          <p:nvPr/>
        </p:nvSpPr>
        <p:spPr>
          <a:xfrm>
            <a:off x="1065212" y="2594113"/>
            <a:ext cx="6208739" cy="769441"/>
          </a:xfrm>
          <a:prstGeom prst="rect">
            <a:avLst/>
          </a:prstGeom>
          <a:noFill/>
        </p:spPr>
        <p:txBody>
          <a:bodyPr wrap="square" rtlCol="0">
            <a:spAutoFit/>
          </a:bodyPr>
          <a:lstStyle/>
          <a:p>
            <a:r>
              <a:rPr lang="en-US" sz="4400" i="1" dirty="0"/>
              <a:t>Revelation 14:4, last part</a:t>
            </a:r>
            <a:endParaRPr lang="en-US" sz="4400" dirty="0"/>
          </a:p>
        </p:txBody>
      </p:sp>
    </p:spTree>
    <p:extLst>
      <p:ext uri="{BB962C8B-B14F-4D97-AF65-F5344CB8AC3E}">
        <p14:creationId xmlns:p14="http://schemas.microsoft.com/office/powerpoint/2010/main" val="899285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30042-5C38-EBF9-7ACC-BA845704CC1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4208647-0FBA-5B69-C8CA-75A989F86BCD}"/>
              </a:ext>
            </a:extLst>
          </p:cNvPr>
          <p:cNvSpPr>
            <a:spLocks noGrp="1"/>
          </p:cNvSpPr>
          <p:nvPr>
            <p:ph type="body" sz="half" idx="2"/>
          </p:nvPr>
        </p:nvSpPr>
        <p:spPr>
          <a:xfrm>
            <a:off x="7770812" y="1447800"/>
            <a:ext cx="4114800" cy="5029200"/>
          </a:xfrm>
        </p:spPr>
        <p:txBody>
          <a:bodyPr>
            <a:noAutofit/>
          </a:bodyPr>
          <a:lstStyle/>
          <a:p>
            <a:r>
              <a:rPr lang="en-US" sz="3000" b="1" baseline="30000" dirty="0"/>
              <a:t>4 </a:t>
            </a:r>
            <a:r>
              <a:rPr lang="en-US" sz="3000" dirty="0"/>
              <a:t>These are they which were not defiled with women; for they are virgins. These are they which follow the Lamb whithersoever he </a:t>
            </a:r>
            <a:r>
              <a:rPr lang="en-US" sz="3000" dirty="0" err="1"/>
              <a:t>goeth</a:t>
            </a:r>
            <a:r>
              <a:rPr lang="en-US" sz="3000" dirty="0"/>
              <a:t>. These were redeemed from among men, being the </a:t>
            </a:r>
            <a:r>
              <a:rPr lang="en-US" sz="3000" dirty="0" err="1"/>
              <a:t>firstfruits</a:t>
            </a:r>
            <a:r>
              <a:rPr lang="en-US" sz="3000" dirty="0"/>
              <a:t> unto God and to the Lamb.</a:t>
            </a:r>
            <a:endParaRPr lang="en-US" sz="3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B2F04DCC-C09F-27EC-14D9-09C9DE9F37E7}"/>
              </a:ext>
            </a:extLst>
          </p:cNvPr>
          <p:cNvSpPr>
            <a:spLocks noGrp="1"/>
          </p:cNvSpPr>
          <p:nvPr>
            <p:ph type="title"/>
          </p:nvPr>
        </p:nvSpPr>
        <p:spPr>
          <a:xfrm>
            <a:off x="7770812" y="228600"/>
            <a:ext cx="4114800" cy="1219200"/>
          </a:xfrm>
        </p:spPr>
        <p:txBody>
          <a:bodyPr/>
          <a:lstStyle/>
          <a:p>
            <a:r>
              <a:rPr lang="en-US" sz="4800" dirty="0"/>
              <a:t>Revelation </a:t>
            </a:r>
            <a:br>
              <a:rPr lang="en-US" sz="4800" dirty="0"/>
            </a:br>
            <a:r>
              <a:rPr lang="en-US" sz="4800" dirty="0"/>
              <a:t>14:4</a:t>
            </a:r>
            <a:endParaRPr lang="en-US" sz="5400" dirty="0"/>
          </a:p>
        </p:txBody>
      </p:sp>
      <p:pic>
        <p:nvPicPr>
          <p:cNvPr id="15362" name="Picture 2" descr="144,000 in Revelation: Biblical Identity | Revelation Explained">
            <a:extLst>
              <a:ext uri="{FF2B5EF4-FFF2-40B4-BE49-F238E27FC236}">
                <a16:creationId xmlns:a16="http://schemas.microsoft.com/office/drawing/2014/main" id="{F5DBFEA1-1660-69A8-0696-63546CD2B40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622" r="36080"/>
          <a:stretch>
            <a:fillRect/>
          </a:stretch>
        </p:blipFill>
        <p:spPr bwMode="auto">
          <a:xfrm>
            <a:off x="303212" y="190500"/>
            <a:ext cx="7086599" cy="6438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5616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2BFBF-9496-0ADE-152F-AFD99714513F}"/>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5515E0C4-32BC-DBD5-E599-DF4BE0FBE720}"/>
              </a:ext>
            </a:extLst>
          </p:cNvPr>
          <p:cNvSpPr>
            <a:spLocks noGrp="1"/>
          </p:cNvSpPr>
          <p:nvPr>
            <p:ph type="title"/>
          </p:nvPr>
        </p:nvSpPr>
        <p:spPr>
          <a:xfrm>
            <a:off x="884487" y="381000"/>
            <a:ext cx="10360501" cy="1828800"/>
          </a:xfrm>
        </p:spPr>
        <p:txBody>
          <a:bodyPr>
            <a:noAutofit/>
          </a:bodyPr>
          <a:lstStyle/>
          <a:p>
            <a:r>
              <a:rPr lang="en-US" sz="6000" dirty="0"/>
              <a:t>28.	Where and with whom shall they dwell? </a:t>
            </a:r>
            <a:endParaRPr lang="en-US" sz="333300" dirty="0"/>
          </a:p>
        </p:txBody>
      </p:sp>
      <p:pic>
        <p:nvPicPr>
          <p:cNvPr id="2052" name="Picture 4" descr="213,000+ Question Mark Stock Photos, Pictures &amp; Royalty-Free ...">
            <a:extLst>
              <a:ext uri="{FF2B5EF4-FFF2-40B4-BE49-F238E27FC236}">
                <a16:creationId xmlns:a16="http://schemas.microsoft.com/office/drawing/2014/main" id="{12412535-9868-4DEC-5EFD-8138B338A2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13577" y="3505200"/>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39737D18-E8D2-DC1C-DBFA-05B12BB8AA3C}"/>
              </a:ext>
            </a:extLst>
          </p:cNvPr>
          <p:cNvSpPr txBox="1"/>
          <p:nvPr/>
        </p:nvSpPr>
        <p:spPr>
          <a:xfrm>
            <a:off x="1065212" y="2594113"/>
            <a:ext cx="6208739" cy="923330"/>
          </a:xfrm>
          <a:prstGeom prst="rect">
            <a:avLst/>
          </a:prstGeom>
          <a:noFill/>
        </p:spPr>
        <p:txBody>
          <a:bodyPr wrap="square" rtlCol="0">
            <a:spAutoFit/>
          </a:bodyPr>
          <a:lstStyle/>
          <a:p>
            <a:r>
              <a:rPr lang="en-US" sz="5400" i="1" dirty="0"/>
              <a:t>Revelation 7:15–17</a:t>
            </a:r>
            <a:endParaRPr lang="en-US" sz="5400" dirty="0"/>
          </a:p>
        </p:txBody>
      </p:sp>
    </p:spTree>
    <p:extLst>
      <p:ext uri="{BB962C8B-B14F-4D97-AF65-F5344CB8AC3E}">
        <p14:creationId xmlns:p14="http://schemas.microsoft.com/office/powerpoint/2010/main" val="2840663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C51614-805D-87F3-63AE-F0E80D1C7B0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9D3A5E1-FE16-4E08-63BE-D1342D9B4ECF}"/>
              </a:ext>
            </a:extLst>
          </p:cNvPr>
          <p:cNvSpPr>
            <a:spLocks noGrp="1"/>
          </p:cNvSpPr>
          <p:nvPr>
            <p:ph type="body" sz="half" idx="2"/>
          </p:nvPr>
        </p:nvSpPr>
        <p:spPr>
          <a:xfrm>
            <a:off x="7770812" y="1447800"/>
            <a:ext cx="4114800" cy="5029200"/>
          </a:xfrm>
        </p:spPr>
        <p:txBody>
          <a:bodyPr>
            <a:noAutofit/>
          </a:bodyPr>
          <a:lstStyle/>
          <a:p>
            <a:r>
              <a:rPr lang="en-US" sz="3800" b="1" baseline="30000" dirty="0"/>
              <a:t>15 </a:t>
            </a:r>
            <a:r>
              <a:rPr lang="en-US" sz="3800" dirty="0"/>
              <a:t>Therefore are they before the throne of God, and serve him day and night in his temple: and he that </a:t>
            </a:r>
            <a:r>
              <a:rPr lang="en-US" sz="3800" dirty="0" err="1"/>
              <a:t>sitteth</a:t>
            </a:r>
            <a:r>
              <a:rPr lang="en-US" sz="3800" dirty="0"/>
              <a:t> on the throne shall dwell among them.</a:t>
            </a:r>
            <a:endParaRPr lang="en-US" sz="38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157E7162-47E1-04BC-A588-CF524592BC2E}"/>
              </a:ext>
            </a:extLst>
          </p:cNvPr>
          <p:cNvSpPr>
            <a:spLocks noGrp="1"/>
          </p:cNvSpPr>
          <p:nvPr>
            <p:ph type="title"/>
          </p:nvPr>
        </p:nvSpPr>
        <p:spPr>
          <a:xfrm>
            <a:off x="7770812" y="228600"/>
            <a:ext cx="4114800" cy="1219200"/>
          </a:xfrm>
        </p:spPr>
        <p:txBody>
          <a:bodyPr/>
          <a:lstStyle/>
          <a:p>
            <a:r>
              <a:rPr lang="en-US" sz="4800" dirty="0"/>
              <a:t>Revelation </a:t>
            </a:r>
            <a:br>
              <a:rPr lang="en-US" sz="4800" dirty="0"/>
            </a:br>
            <a:r>
              <a:rPr lang="en-US" sz="4800" dirty="0"/>
              <a:t>7:15-17</a:t>
            </a:r>
            <a:endParaRPr lang="en-US" sz="5400" dirty="0"/>
          </a:p>
        </p:txBody>
      </p:sp>
      <p:pic>
        <p:nvPicPr>
          <p:cNvPr id="17412" name="Picture 4" descr="Revelation 4 Archives - Nambucca Baptist Church">
            <a:extLst>
              <a:ext uri="{FF2B5EF4-FFF2-40B4-BE49-F238E27FC236}">
                <a16:creationId xmlns:a16="http://schemas.microsoft.com/office/drawing/2014/main" id="{C36DF290-A8CC-19FC-3E2D-181FD0F7504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8771"/>
          <a:stretch>
            <a:fillRect/>
          </a:stretch>
        </p:blipFill>
        <p:spPr bwMode="auto">
          <a:xfrm>
            <a:off x="150812" y="152400"/>
            <a:ext cx="7239000" cy="660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6143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E1E001-780E-F466-F649-4CFF89D26ED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2650809-B829-84BE-1E47-A075AA52E136}"/>
              </a:ext>
            </a:extLst>
          </p:cNvPr>
          <p:cNvSpPr>
            <a:spLocks noGrp="1"/>
          </p:cNvSpPr>
          <p:nvPr>
            <p:ph type="body" sz="half" idx="2"/>
          </p:nvPr>
        </p:nvSpPr>
        <p:spPr>
          <a:xfrm>
            <a:off x="7770812" y="1447800"/>
            <a:ext cx="4114800" cy="5029200"/>
          </a:xfrm>
        </p:spPr>
        <p:txBody>
          <a:bodyPr>
            <a:noAutofit/>
          </a:bodyPr>
          <a:lstStyle/>
          <a:p>
            <a:r>
              <a:rPr lang="en-US" sz="4400" b="1" baseline="30000" dirty="0"/>
              <a:t>16 </a:t>
            </a:r>
            <a:r>
              <a:rPr lang="en-US" sz="4400" dirty="0"/>
              <a:t>They shall hunger no more, neither thirst any more; neither shall the sun light on them, nor any heat.</a:t>
            </a:r>
            <a:endParaRPr lang="en-US" sz="66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77C60E25-1D37-E3F6-9488-1770251270C2}"/>
              </a:ext>
            </a:extLst>
          </p:cNvPr>
          <p:cNvSpPr>
            <a:spLocks noGrp="1"/>
          </p:cNvSpPr>
          <p:nvPr>
            <p:ph type="title"/>
          </p:nvPr>
        </p:nvSpPr>
        <p:spPr>
          <a:xfrm>
            <a:off x="7770812" y="228600"/>
            <a:ext cx="4114800" cy="1219200"/>
          </a:xfrm>
        </p:spPr>
        <p:txBody>
          <a:bodyPr/>
          <a:lstStyle/>
          <a:p>
            <a:r>
              <a:rPr lang="en-US" sz="4800" dirty="0"/>
              <a:t>Revelation </a:t>
            </a:r>
            <a:br>
              <a:rPr lang="en-US" sz="4800" dirty="0"/>
            </a:br>
            <a:r>
              <a:rPr lang="en-US" sz="4800" dirty="0"/>
              <a:t>7:15-17</a:t>
            </a:r>
            <a:endParaRPr lang="en-US" sz="5400" dirty="0"/>
          </a:p>
        </p:txBody>
      </p:sp>
      <p:pic>
        <p:nvPicPr>
          <p:cNvPr id="18434" name="Picture 2" descr="Rev. 4 Heaven's Throne | Art for His Glory | Pinterest">
            <a:extLst>
              <a:ext uri="{FF2B5EF4-FFF2-40B4-BE49-F238E27FC236}">
                <a16:creationId xmlns:a16="http://schemas.microsoft.com/office/drawing/2014/main" id="{857CA522-E753-9820-CFC3-998F96EEA9A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555" t="-84" r="7056" b="84"/>
          <a:stretch>
            <a:fillRect/>
          </a:stretch>
        </p:blipFill>
        <p:spPr bwMode="auto">
          <a:xfrm>
            <a:off x="150812" y="228600"/>
            <a:ext cx="7315200" cy="647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9207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38660-A44B-18C8-C819-02083A8BDD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DBB2CB-7708-5175-3237-A770CF7D4BC4}"/>
              </a:ext>
            </a:extLst>
          </p:cNvPr>
          <p:cNvSpPr>
            <a:spLocks noGrp="1"/>
          </p:cNvSpPr>
          <p:nvPr>
            <p:ph type="title"/>
          </p:nvPr>
        </p:nvSpPr>
        <p:spPr>
          <a:solidFill>
            <a:schemeClr val="accent2">
              <a:lumMod val="50000"/>
            </a:schemeClr>
          </a:solidFill>
        </p:spPr>
        <p:txBody>
          <a:bodyPr/>
          <a:lstStyle/>
          <a:p>
            <a:r>
              <a:rPr lang="en-US" sz="3600" dirty="0"/>
              <a:t>The National Reform Movement</a:t>
            </a:r>
          </a:p>
        </p:txBody>
      </p:sp>
      <p:sp>
        <p:nvSpPr>
          <p:cNvPr id="4" name="Text Placeholder 3">
            <a:extLst>
              <a:ext uri="{FF2B5EF4-FFF2-40B4-BE49-F238E27FC236}">
                <a16:creationId xmlns:a16="http://schemas.microsoft.com/office/drawing/2014/main" id="{A590626E-9FEA-2AA5-DD04-F0C6388D3023}"/>
              </a:ext>
            </a:extLst>
          </p:cNvPr>
          <p:cNvSpPr>
            <a:spLocks noGrp="1"/>
          </p:cNvSpPr>
          <p:nvPr>
            <p:ph type="body" sz="half" idx="2"/>
          </p:nvPr>
        </p:nvSpPr>
        <p:spPr>
          <a:xfrm>
            <a:off x="7821163" y="2108200"/>
            <a:ext cx="3961368" cy="4597400"/>
          </a:xfrm>
        </p:spPr>
        <p:txBody>
          <a:bodyPr>
            <a:normAutofit fontScale="85000" lnSpcReduction="20000"/>
          </a:bodyPr>
          <a:lstStyle/>
          <a:p>
            <a:r>
              <a:rPr lang="en-US" sz="3800" dirty="0"/>
              <a:t>“Every government by equitable laws, is a government of God; a republic thus governed is of him, and is truly and really a theocracy as the commonwealth of Israel.” </a:t>
            </a:r>
          </a:p>
          <a:p>
            <a:r>
              <a:rPr lang="en-US" sz="3600" dirty="0"/>
              <a:t>—Cincinnati National Reform Convention, page 28.</a:t>
            </a:r>
          </a:p>
        </p:txBody>
      </p:sp>
      <p:pic>
        <p:nvPicPr>
          <p:cNvPr id="1026" name="Picture 2" descr="The Theocratic Theory of Government">
            <a:extLst>
              <a:ext uri="{FF2B5EF4-FFF2-40B4-BE49-F238E27FC236}">
                <a16:creationId xmlns:a16="http://schemas.microsoft.com/office/drawing/2014/main" id="{3059B320-2830-BA73-F6D3-35AD8774972A}"/>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9058" r="7093"/>
          <a:stretch>
            <a:fillRect/>
          </a:stretch>
        </p:blipFill>
        <p:spPr bwMode="auto">
          <a:xfrm>
            <a:off x="227012" y="228600"/>
            <a:ext cx="7086600" cy="640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3558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A2B15-B588-543E-340D-3B5C2F8191F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E8A7D1C-13BB-1C1D-34D9-1DB19F543E26}"/>
              </a:ext>
            </a:extLst>
          </p:cNvPr>
          <p:cNvSpPr>
            <a:spLocks noGrp="1"/>
          </p:cNvSpPr>
          <p:nvPr>
            <p:ph type="body" sz="half" idx="2"/>
          </p:nvPr>
        </p:nvSpPr>
        <p:spPr>
          <a:xfrm>
            <a:off x="7770812" y="1447800"/>
            <a:ext cx="4114800" cy="5029200"/>
          </a:xfrm>
        </p:spPr>
        <p:txBody>
          <a:bodyPr>
            <a:noAutofit/>
          </a:bodyPr>
          <a:lstStyle/>
          <a:p>
            <a:r>
              <a:rPr lang="en-US" sz="3600" b="1" baseline="30000" dirty="0"/>
              <a:t>17 </a:t>
            </a:r>
            <a:r>
              <a:rPr lang="en-US" sz="3600" dirty="0"/>
              <a:t>For the Lamb which is in the midst of the throne shall feed them, and shall lead them unto living fountains of waters: and God shall wipe away all tears from their eyes.</a:t>
            </a:r>
            <a:endParaRPr lang="en-US" sz="96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40A1241B-BDA7-D023-09C1-0E22069C5DDB}"/>
              </a:ext>
            </a:extLst>
          </p:cNvPr>
          <p:cNvSpPr>
            <a:spLocks noGrp="1"/>
          </p:cNvSpPr>
          <p:nvPr>
            <p:ph type="title"/>
          </p:nvPr>
        </p:nvSpPr>
        <p:spPr>
          <a:xfrm>
            <a:off x="7770812" y="228600"/>
            <a:ext cx="4114800" cy="1219200"/>
          </a:xfrm>
        </p:spPr>
        <p:txBody>
          <a:bodyPr/>
          <a:lstStyle/>
          <a:p>
            <a:r>
              <a:rPr lang="en-US" sz="4800" dirty="0"/>
              <a:t>Revelation </a:t>
            </a:r>
            <a:br>
              <a:rPr lang="en-US" sz="4800" dirty="0"/>
            </a:br>
            <a:r>
              <a:rPr lang="en-US" sz="4800" dirty="0"/>
              <a:t>7:15-17</a:t>
            </a:r>
            <a:endParaRPr lang="en-US" sz="5400" dirty="0"/>
          </a:p>
        </p:txBody>
      </p:sp>
      <p:pic>
        <p:nvPicPr>
          <p:cNvPr id="19458" name="Picture 2" descr="The Throne in Heaven, Revelation 4-5">
            <a:extLst>
              <a:ext uri="{FF2B5EF4-FFF2-40B4-BE49-F238E27FC236}">
                <a16:creationId xmlns:a16="http://schemas.microsoft.com/office/drawing/2014/main" id="{56DB25F6-4284-C91A-E7D1-4F038F70DD9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7749" t="-1659" r="27758" b="5587"/>
          <a:stretch>
            <a:fillRect/>
          </a:stretch>
        </p:blipFill>
        <p:spPr bwMode="auto">
          <a:xfrm>
            <a:off x="150812" y="-126987"/>
            <a:ext cx="7391400" cy="68325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4368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Thank you!</a:t>
            </a:r>
          </a:p>
        </p:txBody>
      </p:sp>
      <p:sp>
        <p:nvSpPr>
          <p:cNvPr id="3" name="Subtitle 2"/>
          <p:cNvSpPr>
            <a:spLocks noGrp="1"/>
          </p:cNvSpPr>
          <p:nvPr>
            <p:ph type="subTitle" idx="1"/>
          </p:nvPr>
        </p:nvSpPr>
        <p:spPr/>
        <p:txBody>
          <a:bodyPr>
            <a:noAutofit/>
          </a:bodyPr>
          <a:lstStyle/>
          <a:p>
            <a:r>
              <a:rPr lang="en-US" sz="7200" dirty="0"/>
              <a:t>… and Happy Sabbath!!</a:t>
            </a:r>
          </a:p>
        </p:txBody>
      </p:sp>
    </p:spTree>
    <p:extLst>
      <p:ext uri="{BB962C8B-B14F-4D97-AF65-F5344CB8AC3E}">
        <p14:creationId xmlns:p14="http://schemas.microsoft.com/office/powerpoint/2010/main" val="693038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85AA27-28D6-D964-83E5-7BDE72B912AE}"/>
              </a:ext>
            </a:extLst>
          </p:cNvPr>
          <p:cNvPicPr>
            <a:picLocks noChangeAspect="1"/>
          </p:cNvPicPr>
          <p:nvPr/>
        </p:nvPicPr>
        <p:blipFill>
          <a:blip r:embed="rId2"/>
          <a:srcRect l="11314" t="901" r="13868" b="901"/>
          <a:stretch>
            <a:fillRect/>
          </a:stretch>
        </p:blipFill>
        <p:spPr>
          <a:xfrm>
            <a:off x="0" y="-838200"/>
            <a:ext cx="12188825" cy="9141618"/>
          </a:xfrm>
          <a:prstGeom prst="rect">
            <a:avLst/>
          </a:prstGeom>
        </p:spPr>
      </p:pic>
    </p:spTree>
    <p:extLst>
      <p:ext uri="{BB962C8B-B14F-4D97-AF65-F5344CB8AC3E}">
        <p14:creationId xmlns:p14="http://schemas.microsoft.com/office/powerpoint/2010/main" val="1730002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872DC5-93AE-9AD6-D3D4-8C37A0DC9133}"/>
              </a:ext>
            </a:extLst>
          </p:cNvPr>
          <p:cNvSpPr>
            <a:spLocks noGrp="1"/>
          </p:cNvSpPr>
          <p:nvPr>
            <p:ph type="title"/>
          </p:nvPr>
        </p:nvSpPr>
        <p:spPr>
          <a:xfrm>
            <a:off x="914162" y="482600"/>
            <a:ext cx="10360501" cy="660400"/>
          </a:xfrm>
        </p:spPr>
        <p:txBody>
          <a:bodyPr/>
          <a:lstStyle/>
          <a:p>
            <a:r>
              <a:rPr lang="en-US" dirty="0"/>
              <a:t>Christian Statesman, December 11, 1884.</a:t>
            </a:r>
          </a:p>
        </p:txBody>
      </p:sp>
      <p:sp>
        <p:nvSpPr>
          <p:cNvPr id="3" name="Content Placeholder 2">
            <a:extLst>
              <a:ext uri="{FF2B5EF4-FFF2-40B4-BE49-F238E27FC236}">
                <a16:creationId xmlns:a16="http://schemas.microsoft.com/office/drawing/2014/main" id="{43F65539-F813-4272-9871-961DBC6B1ACB}"/>
              </a:ext>
            </a:extLst>
          </p:cNvPr>
          <p:cNvSpPr>
            <a:spLocks noGrp="1"/>
          </p:cNvSpPr>
          <p:nvPr>
            <p:ph idx="1"/>
          </p:nvPr>
        </p:nvSpPr>
        <p:spPr>
          <a:xfrm>
            <a:off x="914162" y="1295400"/>
            <a:ext cx="10360501" cy="4978401"/>
          </a:xfrm>
        </p:spPr>
        <p:txBody>
          <a:bodyPr>
            <a:noAutofit/>
          </a:bodyPr>
          <a:lstStyle/>
          <a:p>
            <a:pPr marL="0" indent="0">
              <a:buNone/>
            </a:pPr>
            <a:r>
              <a:rPr lang="en-US" sz="3300" dirty="0"/>
              <a:t>“We cordially, gladly, recognize the fact that in the South American republics, and in France and other European countries, the Roman Catholics are the recognized advocates of national Christianity, and stand opposed to all the proposals of secularism. Whenever they are willing to co-operate in resisting the progress of political atheism, we will gladly join hands with them. In a World’s Conference for the promotion of National Christianity—which ought to be held at no distant day—many countries could be represented only by Roman Catholics.”</a:t>
            </a:r>
          </a:p>
        </p:txBody>
      </p:sp>
    </p:spTree>
    <p:extLst>
      <p:ext uri="{BB962C8B-B14F-4D97-AF65-F5344CB8AC3E}">
        <p14:creationId xmlns:p14="http://schemas.microsoft.com/office/powerpoint/2010/main" val="4181896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F37200-696B-B678-7469-FF9D325C5A8C}"/>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3D71CB4E-024F-F82F-2BC8-30DF9231A38A}"/>
              </a:ext>
            </a:extLst>
          </p:cNvPr>
          <p:cNvSpPr txBox="1"/>
          <p:nvPr/>
        </p:nvSpPr>
        <p:spPr>
          <a:xfrm>
            <a:off x="493693" y="2438400"/>
            <a:ext cx="6996150" cy="3785652"/>
          </a:xfrm>
          <a:prstGeom prst="rect">
            <a:avLst/>
          </a:prstGeom>
          <a:solidFill>
            <a:schemeClr val="accent3">
              <a:lumMod val="40000"/>
              <a:lumOff val="60000"/>
            </a:schemeClr>
          </a:solidFill>
        </p:spPr>
        <p:txBody>
          <a:bodyPr wrap="square">
            <a:spAutoFit/>
          </a:bodyPr>
          <a:lstStyle/>
          <a:p>
            <a:pPr lvl="0"/>
            <a:r>
              <a:rPr lang="en-US" sz="4000" dirty="0">
                <a:solidFill>
                  <a:schemeClr val="tx2">
                    <a:lumMod val="10000"/>
                  </a:schemeClr>
                </a:solidFill>
              </a:rPr>
              <a:t>“Now I think I can safely say that if the National Reform movement succeeds, and God will sign and seal his edicts, so that there can be no doubts about their authority, </a:t>
            </a:r>
          </a:p>
        </p:txBody>
      </p:sp>
      <p:sp>
        <p:nvSpPr>
          <p:cNvPr id="3" name="TextBox 2">
            <a:extLst>
              <a:ext uri="{FF2B5EF4-FFF2-40B4-BE49-F238E27FC236}">
                <a16:creationId xmlns:a16="http://schemas.microsoft.com/office/drawing/2014/main" id="{E33EDA0B-98CC-0BC9-91FB-0CD44449E50C}"/>
              </a:ext>
            </a:extLst>
          </p:cNvPr>
          <p:cNvSpPr txBox="1"/>
          <p:nvPr/>
        </p:nvSpPr>
        <p:spPr>
          <a:xfrm>
            <a:off x="493693" y="405348"/>
            <a:ext cx="6996150" cy="1754326"/>
          </a:xfrm>
          <a:prstGeom prst="rect">
            <a:avLst/>
          </a:prstGeom>
          <a:solidFill>
            <a:schemeClr val="accent3">
              <a:lumMod val="40000"/>
              <a:lumOff val="60000"/>
            </a:schemeClr>
          </a:solidFill>
        </p:spPr>
        <p:txBody>
          <a:bodyPr wrap="square">
            <a:spAutoFit/>
          </a:bodyPr>
          <a:lstStyle/>
          <a:p>
            <a:pPr lvl="0"/>
            <a:r>
              <a:rPr lang="en-US" sz="3600" i="1" dirty="0">
                <a:solidFill>
                  <a:schemeClr val="tx2">
                    <a:lumMod val="10000"/>
                  </a:schemeClr>
                </a:solidFill>
              </a:rPr>
              <a:t>P. Shu-maker, Flat Creek, La., in a letter to the editor of the American Sentinel (SDA), Sept. 17, 1887.</a:t>
            </a:r>
            <a:endParaRPr lang="en-US" sz="3600" dirty="0">
              <a:solidFill>
                <a:schemeClr val="tx2">
                  <a:lumMod val="10000"/>
                </a:schemeClr>
              </a:solidFill>
            </a:endParaRPr>
          </a:p>
        </p:txBody>
      </p:sp>
      <p:pic>
        <p:nvPicPr>
          <p:cNvPr id="10242" name="Picture 2" descr="What Does It Mean To Have Authority? - Francis Alvarez, SJ - One Lost Sheep">
            <a:extLst>
              <a:ext uri="{FF2B5EF4-FFF2-40B4-BE49-F238E27FC236}">
                <a16:creationId xmlns:a16="http://schemas.microsoft.com/office/drawing/2014/main" id="{F40F6C16-BEE9-66D6-1D36-8BA9DE422D7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167" r="28878"/>
          <a:stretch>
            <a:fillRect/>
          </a:stretch>
        </p:blipFill>
        <p:spPr bwMode="auto">
          <a:xfrm>
            <a:off x="7770812" y="461427"/>
            <a:ext cx="3924320" cy="5762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3587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8EFC7-8D17-C910-506D-291676919AEF}"/>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F580A9E4-26AE-EE51-D0F7-24F2CCC0BAD3}"/>
              </a:ext>
            </a:extLst>
          </p:cNvPr>
          <p:cNvSpPr txBox="1"/>
          <p:nvPr/>
        </p:nvSpPr>
        <p:spPr>
          <a:xfrm>
            <a:off x="608012" y="674400"/>
            <a:ext cx="6248400" cy="5509200"/>
          </a:xfrm>
          <a:prstGeom prst="rect">
            <a:avLst/>
          </a:prstGeom>
          <a:solidFill>
            <a:schemeClr val="accent3">
              <a:lumMod val="40000"/>
              <a:lumOff val="60000"/>
            </a:schemeClr>
          </a:solidFill>
        </p:spPr>
        <p:txBody>
          <a:bodyPr wrap="square">
            <a:spAutoFit/>
          </a:bodyPr>
          <a:lstStyle/>
          <a:p>
            <a:pPr lvl="0"/>
            <a:r>
              <a:rPr lang="en-US" sz="4400" dirty="0">
                <a:solidFill>
                  <a:schemeClr val="tx2">
                    <a:lumMod val="10000"/>
                  </a:schemeClr>
                </a:solidFill>
              </a:rPr>
              <a:t>…the disbelievers will cheerfully obey them, and if Jesus will come and sit visibly on the throne, where we can see and talk to him, there will be no unbelievers, and all will obey.”</a:t>
            </a:r>
          </a:p>
        </p:txBody>
      </p:sp>
      <p:pic>
        <p:nvPicPr>
          <p:cNvPr id="11266" name="Picture 2" descr="What Is Despotism, And How Is It Explained In Class 10? - E-Book NCERT ...">
            <a:extLst>
              <a:ext uri="{FF2B5EF4-FFF2-40B4-BE49-F238E27FC236}">
                <a16:creationId xmlns:a16="http://schemas.microsoft.com/office/drawing/2014/main" id="{6A0B4295-E4AB-1B25-24A5-B42CAD8B87C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7973" t="192" r="25053" b="-192"/>
          <a:stretch>
            <a:fillRect/>
          </a:stretch>
        </p:blipFill>
        <p:spPr bwMode="auto">
          <a:xfrm flipH="1">
            <a:off x="7008812" y="685074"/>
            <a:ext cx="4572001" cy="55631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572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Red Radial 16x9">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spDef>
      <a:spPr>
        <a:ln>
          <a:miter lim="800000"/>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800"/>
        </a:defPPr>
      </a:lstStyle>
    </a:txDef>
  </a:objectDefaults>
  <a:extraClrSchemeLst/>
  <a:extLst>
    <a:ext uri="{05A4C25C-085E-4340-85A3-A5531E510DB2}">
      <thm15:themeFamily xmlns:thm15="http://schemas.microsoft.com/office/thememl/2012/main" name="TF02804895.potx" id="{50B211C3-0308-4A23-B662-EA2AE6F4DF70}" vid="{1581190B-70AB-4E5E-B6DA-D42AF0078983}"/>
    </a:ext>
  </a:extLst>
</a:theme>
</file>

<file path=ppt/theme/theme2.xml><?xml version="1.0" encoding="utf-8"?>
<a:theme xmlns:a="http://schemas.openxmlformats.org/drawingml/2006/main" name="Office Them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ppt/theme/theme3.xml><?xml version="1.0" encoding="utf-8"?>
<a:theme xmlns:a="http://schemas.openxmlformats.org/drawingml/2006/main" name="Office Them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Red radial lines presentation (widescreen)</Template>
  <TotalTime>17492</TotalTime>
  <Words>1979</Words>
  <Application>Microsoft Office PowerPoint</Application>
  <PresentationFormat>Custom</PresentationFormat>
  <Paragraphs>118</Paragraphs>
  <Slides>62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62</vt:i4>
      </vt:variant>
    </vt:vector>
  </HeadingPairs>
  <TitlesOfParts>
    <vt:vector size="68" baseType="lpstr">
      <vt:lpstr>Arial</vt:lpstr>
      <vt:lpstr>Calibri</vt:lpstr>
      <vt:lpstr>Cambria</vt:lpstr>
      <vt:lpstr>Impact</vt:lpstr>
      <vt:lpstr>Imprint MT Shadow</vt:lpstr>
      <vt:lpstr>Red Radial 16x9</vt:lpstr>
      <vt:lpstr>PowerPoint Presentation</vt:lpstr>
      <vt:lpstr>PowerPoint Presentation</vt:lpstr>
      <vt:lpstr>The Third Angel’s Message Lesson 16:  THE FINAL CONTEST AND THE VICTORY </vt:lpstr>
      <vt:lpstr>The National Reform Movement</vt:lpstr>
      <vt:lpstr>The National Reform Movement</vt:lpstr>
      <vt:lpstr>The National Reform Movement</vt:lpstr>
      <vt:lpstr>Christian Statesman, December 11, 1884.</vt:lpstr>
      <vt:lpstr>PowerPoint Presentation</vt:lpstr>
      <vt:lpstr>PowerPoint Presentation</vt:lpstr>
      <vt:lpstr>PowerPoint Presentation</vt:lpstr>
      <vt:lpstr>PowerPoint Presentation</vt:lpstr>
      <vt:lpstr>1. Who will be the National Reform king?</vt:lpstr>
      <vt:lpstr>New York National Reform Convention, 1873</vt:lpstr>
      <vt:lpstr>New York National Reform Convention, 1873</vt:lpstr>
      <vt:lpstr>New York National Reform Convention, 1873</vt:lpstr>
      <vt:lpstr>2. Who alone will refuse to acknowledge him as Christ?</vt:lpstr>
      <vt:lpstr>3. What do the National Reformers say will be done with all such?</vt:lpstr>
      <vt:lpstr>The National Reform Movement</vt:lpstr>
      <vt:lpstr>4. What did the prophecy say they would do? </vt:lpstr>
      <vt:lpstr>Revelation 13:15</vt:lpstr>
      <vt:lpstr>5. What then will those be doing? </vt:lpstr>
      <vt:lpstr>Revelation 14:12</vt:lpstr>
      <vt:lpstr>6. What then will be the work of the great false christ? </vt:lpstr>
      <vt:lpstr>Mark 13:22</vt:lpstr>
      <vt:lpstr>7. What have we found to be the one part of the commandments of God, above all others, that distinguishes those who obey the Third Angel’s Message?</vt:lpstr>
      <vt:lpstr>8. What will be done by the great false christ to seduce them from this?</vt:lpstr>
      <vt:lpstr>9. What crowning wonder will be wrought to confirm this? </vt:lpstr>
      <vt:lpstr>Mark 13:22</vt:lpstr>
      <vt:lpstr>10. What answer may be made by all?</vt:lpstr>
      <vt:lpstr>Matthew 24:35</vt:lpstr>
      <vt:lpstr>Luke  16:17</vt:lpstr>
      <vt:lpstr>11. When they yet refuse to receive the mark of the beast and worship his image, what then will be done?</vt:lpstr>
      <vt:lpstr>12. Are any put to death when the time expires?</vt:lpstr>
      <vt:lpstr>13. Where are they next seen?</vt:lpstr>
      <vt:lpstr>Revelation  15:2</vt:lpstr>
      <vt:lpstr>14. What song do they sing? </vt:lpstr>
      <vt:lpstr>Revelation  15:3</vt:lpstr>
      <vt:lpstr>15. Can anybody else learn that song? </vt:lpstr>
      <vt:lpstr>Revelation  14:3</vt:lpstr>
      <vt:lpstr>16. What was the song of Moses?</vt:lpstr>
      <vt:lpstr>17. What then will be the song of these?</vt:lpstr>
      <vt:lpstr>18. Deliverance from what?</vt:lpstr>
      <vt:lpstr>19. What was one main cause of Pharaoh’s oppressing Israel?</vt:lpstr>
      <vt:lpstr>Exodus 5:5</vt:lpstr>
      <vt:lpstr>20. What will be the cause of the wrath of Satan and the tyranny of the beast and his image, upon those who obey the Third Angel’s Message?</vt:lpstr>
      <vt:lpstr>21. Then why is it that only these will be able to sing the song of Moses?</vt:lpstr>
      <vt:lpstr>22. What will these have received that they might be saved?</vt:lpstr>
      <vt:lpstr>23. What will be their shield in the time of the seven last plagues? </vt:lpstr>
      <vt:lpstr>Psalm 91:4</vt:lpstr>
      <vt:lpstr>24. When they approach the glittering gates of the glorious city of God, what will be said?</vt:lpstr>
      <vt:lpstr>Isaiah 26:2</vt:lpstr>
      <vt:lpstr>25. What else is a part of their song? </vt:lpstr>
      <vt:lpstr>Revelation  15:3</vt:lpstr>
      <vt:lpstr>26. As none others can learn this song, what would this show?</vt:lpstr>
      <vt:lpstr>27. How do they obtain these views? </vt:lpstr>
      <vt:lpstr>Revelation  14:4</vt:lpstr>
      <vt:lpstr>28. Where and with whom shall they dwell? </vt:lpstr>
      <vt:lpstr>Revelation  7:15-17</vt:lpstr>
      <vt:lpstr>Revelation  7:15-17</vt:lpstr>
      <vt:lpstr>Revelation  7:15-17</vt:lpstr>
      <vt:lpstr>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gabby young</dc:creator>
  <cp:lastModifiedBy>James Carmichael</cp:lastModifiedBy>
  <cp:revision>94</cp:revision>
  <cp:lastPrinted>2026-04-18T05:12:58Z</cp:lastPrinted>
  <dcterms:created xsi:type="dcterms:W3CDTF">2023-04-28T23:24:12Z</dcterms:created>
  <dcterms:modified xsi:type="dcterms:W3CDTF">2026-04-18T13:09:19Z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