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0"/>
  </p:notesMasterIdLst>
  <p:handoutMasterIdLst>
    <p:handoutMasterId r:id="rId51"/>
  </p:handoutMasterIdLst>
  <p:sldIdLst>
    <p:sldId id="257" r:id="rId5"/>
    <p:sldId id="265" r:id="rId6"/>
    <p:sldId id="280" r:id="rId7"/>
    <p:sldId id="279" r:id="rId8"/>
    <p:sldId id="258" r:id="rId9"/>
    <p:sldId id="286" r:id="rId10"/>
    <p:sldId id="272" r:id="rId11"/>
    <p:sldId id="281" r:id="rId12"/>
    <p:sldId id="282" r:id="rId13"/>
    <p:sldId id="283" r:id="rId14"/>
    <p:sldId id="284" r:id="rId15"/>
    <p:sldId id="278" r:id="rId16"/>
    <p:sldId id="289" r:id="rId17"/>
    <p:sldId id="290" r:id="rId18"/>
    <p:sldId id="291" r:id="rId19"/>
    <p:sldId id="292" r:id="rId20"/>
    <p:sldId id="293" r:id="rId21"/>
    <p:sldId id="294" r:id="rId22"/>
    <p:sldId id="295" r:id="rId23"/>
    <p:sldId id="296" r:id="rId24"/>
    <p:sldId id="297" r:id="rId25"/>
    <p:sldId id="298" r:id="rId26"/>
    <p:sldId id="299" r:id="rId27"/>
    <p:sldId id="300" r:id="rId28"/>
    <p:sldId id="287" r:id="rId29"/>
    <p:sldId id="301" r:id="rId30"/>
    <p:sldId id="302" r:id="rId31"/>
    <p:sldId id="303" r:id="rId32"/>
    <p:sldId id="304" r:id="rId33"/>
    <p:sldId id="305" r:id="rId34"/>
    <p:sldId id="306" r:id="rId35"/>
    <p:sldId id="307" r:id="rId36"/>
    <p:sldId id="308" r:id="rId37"/>
    <p:sldId id="309" r:id="rId38"/>
    <p:sldId id="310" r:id="rId39"/>
    <p:sldId id="311" r:id="rId40"/>
    <p:sldId id="288" r:id="rId41"/>
    <p:sldId id="312" r:id="rId42"/>
    <p:sldId id="277" r:id="rId43"/>
    <p:sldId id="313" r:id="rId44"/>
    <p:sldId id="314" r:id="rId45"/>
    <p:sldId id="315" r:id="rId46"/>
    <p:sldId id="316" r:id="rId47"/>
    <p:sldId id="267" r:id="rId48"/>
    <p:sldId id="317" r:id="rId49"/>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F2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20" autoAdjust="0"/>
    <p:restoredTop sz="94280" autoAdjust="0"/>
  </p:normalViewPr>
  <p:slideViewPr>
    <p:cSldViewPr>
      <p:cViewPr>
        <p:scale>
          <a:sx n="62" d="100"/>
          <a:sy n="62" d="100"/>
        </p:scale>
        <p:origin x="852" y="68"/>
      </p:cViewPr>
      <p:guideLst>
        <p:guide pos="3839"/>
        <p:guide orient="horz" pos="2160"/>
      </p:guideLst>
    </p:cSldViewPr>
  </p:slideViewPr>
  <p:notesTextViewPr>
    <p:cViewPr>
      <p:scale>
        <a:sx n="1" d="1"/>
        <a:sy n="1" d="1"/>
      </p:scale>
      <p:origin x="0" y="0"/>
    </p:cViewPr>
  </p:notesTextViewPr>
  <p:notesViewPr>
    <p:cSldViewPr>
      <p:cViewPr varScale="1">
        <p:scale>
          <a:sx n="63" d="100"/>
          <a:sy n="63" d="100"/>
        </p:scale>
        <p:origin x="1986"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A5A207F-0F91-42F2-96D0-049C6003623B}" type="datetimeFigureOut">
              <a:rPr lang="en-US"/>
              <a:t>7/1/2022</a:t>
            </a:fld>
            <a:endParaRPr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C567D4A-04CB-4EDF-8FB1-342A02FC8EC5}" type="slidenum">
              <a:rPr/>
              <a:t>‹#›</a:t>
            </a:fld>
            <a:endParaRPr dirty="0"/>
          </a:p>
        </p:txBody>
      </p:sp>
    </p:spTree>
    <p:extLst>
      <p:ext uri="{BB962C8B-B14F-4D97-AF65-F5344CB8AC3E}">
        <p14:creationId xmlns:p14="http://schemas.microsoft.com/office/powerpoint/2010/main" val="15801253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CC13F5-F2B1-464B-BE8F-27ABFBD2FBDE}" type="datetimeFigureOut">
              <a:rPr lang="en-US"/>
              <a:t>7/1/2022</a:t>
            </a:fld>
            <a:endParaRPr dirty="0"/>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61351F-DBB1-4664-ADA9-83BC7CB8848D}" type="slidenum">
              <a:rPr/>
              <a:t>‹#›</a:t>
            </a:fld>
            <a:endParaRPr dirty="0"/>
          </a:p>
        </p:txBody>
      </p:sp>
    </p:spTree>
    <p:extLst>
      <p:ext uri="{BB962C8B-B14F-4D97-AF65-F5344CB8AC3E}">
        <p14:creationId xmlns:p14="http://schemas.microsoft.com/office/powerpoint/2010/main" val="3642362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61351F-DBB1-4664-ADA9-83BC7CB8848D}" type="slidenum">
              <a:rPr lang="en-US" smtClean="0"/>
              <a:t>39</a:t>
            </a:fld>
            <a:endParaRPr lang="en-US"/>
          </a:p>
        </p:txBody>
      </p:sp>
    </p:spTree>
    <p:extLst>
      <p:ext uri="{BB962C8B-B14F-4D97-AF65-F5344CB8AC3E}">
        <p14:creationId xmlns:p14="http://schemas.microsoft.com/office/powerpoint/2010/main" val="16229051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61351F-DBB1-4664-ADA9-83BC7CB8848D}" type="slidenum">
              <a:rPr lang="en-US" smtClean="0"/>
              <a:t>44</a:t>
            </a:fld>
            <a:endParaRPr lang="en-US" dirty="0"/>
          </a:p>
        </p:txBody>
      </p:sp>
    </p:spTree>
    <p:extLst>
      <p:ext uri="{BB962C8B-B14F-4D97-AF65-F5344CB8AC3E}">
        <p14:creationId xmlns:p14="http://schemas.microsoft.com/office/powerpoint/2010/main" val="22558831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93814" y="990600"/>
            <a:ext cx="8458200" cy="3200400"/>
          </a:xfrm>
        </p:spPr>
        <p:txBody>
          <a:bodyPr>
            <a:normAutofit/>
          </a:bodyPr>
          <a:lstStyle>
            <a:lvl1pPr>
              <a:defRPr sz="6000"/>
            </a:lvl1pPr>
          </a:lstStyle>
          <a:p>
            <a:r>
              <a:rPr lang="en-US" smtClean="0"/>
              <a:t>Click to edit Master title style</a:t>
            </a:r>
            <a:endParaRPr/>
          </a:p>
        </p:txBody>
      </p:sp>
      <p:sp>
        <p:nvSpPr>
          <p:cNvPr id="3" name="Subtitle 2"/>
          <p:cNvSpPr>
            <a:spLocks noGrp="1"/>
          </p:cNvSpPr>
          <p:nvPr>
            <p:ph type="subTitle" idx="1"/>
          </p:nvPr>
        </p:nvSpPr>
        <p:spPr>
          <a:xfrm>
            <a:off x="1293813" y="4267200"/>
            <a:ext cx="8458200" cy="1371600"/>
          </a:xfrm>
        </p:spPr>
        <p:txBody>
          <a:bodyPr>
            <a:normAutofit/>
          </a:bodyPr>
          <a:lstStyle>
            <a:lvl1pPr marL="0" indent="0" algn="l">
              <a:spcBef>
                <a:spcPts val="0"/>
              </a:spcBef>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7/1/2022</a:t>
            </a:fld>
            <a:endParaRPr lang="en-US" dirty="0"/>
          </a:p>
        </p:txBody>
      </p:sp>
      <p:sp>
        <p:nvSpPr>
          <p:cNvPr id="5" name="Footer Placeholder 4"/>
          <p:cNvSpPr>
            <a:spLocks noGrp="1"/>
          </p:cNvSpPr>
          <p:nvPr>
            <p:ph type="ftr" sz="quarter" idx="11"/>
          </p:nvPr>
        </p:nvSpPr>
        <p:spPr/>
        <p:txBody>
          <a:bodyPr/>
          <a:lstStyle>
            <a:lvl1pPr>
              <a:defRPr sz="1100"/>
            </a:lvl1pPr>
          </a:lstStyle>
          <a:p>
            <a:endParaRPr lang="en-US" dirty="0"/>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2413538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2160" userDrawn="1">
          <p15:clr>
            <a:srgbClr val="FBAE40"/>
          </p15:clr>
        </p15:guide>
        <p15:guide id="2" pos="383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1600200">
              <a:defRPr/>
            </a:lvl6pPr>
            <a:lvl7pPr marL="1874520">
              <a:defRPr/>
            </a:lvl7pPr>
            <a:lvl8pPr marL="2148840">
              <a:defRPr/>
            </a:lvl8pPr>
            <a:lvl9pPr marL="2423160">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7/1/2022</a:t>
            </a:fld>
            <a:endParaRPr lang="en-US" dirty="0"/>
          </a:p>
        </p:txBody>
      </p:sp>
      <p:sp>
        <p:nvSpPr>
          <p:cNvPr id="5" name="Footer Placeholder 4"/>
          <p:cNvSpPr>
            <a:spLocks noGrp="1"/>
          </p:cNvSpPr>
          <p:nvPr>
            <p:ph type="ftr" sz="quarter" idx="11"/>
          </p:nvPr>
        </p:nvSpPr>
        <p:spPr/>
        <p:txBody>
          <a:bodyPr/>
          <a:lstStyle>
            <a:lvl1pPr>
              <a:defRPr sz="1100"/>
            </a:lvl1pPr>
          </a:lstStyle>
          <a:p>
            <a:endParaRPr lang="en-US" dirty="0"/>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2857575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52014" y="381000"/>
            <a:ext cx="1904998" cy="57912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293814" y="381000"/>
            <a:ext cx="8305800" cy="5791200"/>
          </a:xfrm>
        </p:spPr>
        <p:txBody>
          <a:bodyPr vert="eaVert"/>
          <a:lstStyle>
            <a:lvl5pPr>
              <a:defRPr/>
            </a:lvl5pPr>
            <a:lvl6pPr>
              <a:defRPr/>
            </a:lvl6pPr>
            <a:lvl7pPr>
              <a:defRPr/>
            </a:lvl7pPr>
            <a:lvl8pPr>
              <a:defRPr/>
            </a:lvl8pPr>
            <a:lvl9pP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7/1/2022</a:t>
            </a:fld>
            <a:endParaRPr lang="en-US" dirty="0"/>
          </a:p>
        </p:txBody>
      </p:sp>
      <p:sp>
        <p:nvSpPr>
          <p:cNvPr id="5" name="Footer Placeholder 4"/>
          <p:cNvSpPr>
            <a:spLocks noGrp="1"/>
          </p:cNvSpPr>
          <p:nvPr>
            <p:ph type="ftr" sz="quarter" idx="11"/>
          </p:nvPr>
        </p:nvSpPr>
        <p:spPr/>
        <p:txBody>
          <a:bodyPr/>
          <a:lstStyle>
            <a:lvl1pPr>
              <a:defRPr sz="1100"/>
            </a:lvl1pPr>
          </a:lstStyle>
          <a:p>
            <a:endParaRPr lang="en-US" dirty="0"/>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2132264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7/1/2022</a:t>
            </a:fld>
            <a:endParaRPr lang="en-US" dirty="0"/>
          </a:p>
        </p:txBody>
      </p:sp>
      <p:sp>
        <p:nvSpPr>
          <p:cNvPr id="5" name="Footer Placeholder 4"/>
          <p:cNvSpPr>
            <a:spLocks noGrp="1"/>
          </p:cNvSpPr>
          <p:nvPr>
            <p:ph type="ftr" sz="quarter" idx="11"/>
          </p:nvPr>
        </p:nvSpPr>
        <p:spPr/>
        <p:txBody>
          <a:bodyPr/>
          <a:lstStyle>
            <a:lvl1pPr>
              <a:defRPr sz="1100"/>
            </a:lvl1pPr>
          </a:lstStyle>
          <a:p>
            <a:endParaRPr lang="en-US" dirty="0"/>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1594768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3813" y="2057400"/>
            <a:ext cx="8458201" cy="2666999"/>
          </a:xfrm>
        </p:spPr>
        <p:txBody>
          <a:bodyPr anchor="b">
            <a:normAutofit/>
          </a:bodyPr>
          <a:lstStyle>
            <a:lvl1pPr algn="l">
              <a:defRPr sz="4800" b="0" i="0" cap="none" baseline="0"/>
            </a:lvl1pPr>
          </a:lstStyle>
          <a:p>
            <a:r>
              <a:rPr lang="en-US" smtClean="0"/>
              <a:t>Click to edit Master title style</a:t>
            </a:r>
            <a:endParaRPr/>
          </a:p>
        </p:txBody>
      </p:sp>
      <p:sp>
        <p:nvSpPr>
          <p:cNvPr id="3" name="Text Placeholder 2"/>
          <p:cNvSpPr>
            <a:spLocks noGrp="1"/>
          </p:cNvSpPr>
          <p:nvPr>
            <p:ph type="body" idx="1"/>
          </p:nvPr>
        </p:nvSpPr>
        <p:spPr>
          <a:xfrm>
            <a:off x="1293813" y="4876800"/>
            <a:ext cx="8458201" cy="1143000"/>
          </a:xfrm>
        </p:spPr>
        <p:txBody>
          <a:bodyPr anchor="t">
            <a:norm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7/1/2022</a:t>
            </a:fld>
            <a:endParaRPr lang="en-US" dirty="0"/>
          </a:p>
        </p:txBody>
      </p:sp>
      <p:sp>
        <p:nvSpPr>
          <p:cNvPr id="5" name="Footer Placeholder 4"/>
          <p:cNvSpPr>
            <a:spLocks noGrp="1"/>
          </p:cNvSpPr>
          <p:nvPr>
            <p:ph type="ftr" sz="quarter" idx="11"/>
          </p:nvPr>
        </p:nvSpPr>
        <p:spPr/>
        <p:txBody>
          <a:bodyPr/>
          <a:lstStyle>
            <a:lvl1pPr>
              <a:defRPr sz="1100"/>
            </a:lvl1pPr>
          </a:lstStyle>
          <a:p>
            <a:endParaRPr lang="en-US" dirty="0"/>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3378620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293812" y="1676400"/>
            <a:ext cx="4700016" cy="4495800"/>
          </a:xfrm>
        </p:spPr>
        <p:txBody>
          <a:bodyPr>
            <a:normAutofit/>
          </a:bodyPr>
          <a:lstStyle>
            <a:lvl1pPr>
              <a:defRPr sz="24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02035" y="1676401"/>
            <a:ext cx="4700016" cy="4495800"/>
          </a:xfrm>
        </p:spPr>
        <p:txBody>
          <a:bodyPr>
            <a:normAutofit/>
          </a:bodyPr>
          <a:lstStyle>
            <a:lvl1pPr>
              <a:defRPr sz="24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lvl1pPr>
              <a:defRPr sz="1100"/>
            </a:lvl1pPr>
          </a:lstStyle>
          <a:p>
            <a:fld id="{3CD9712D-992A-4AB1-A5C2-575F75921AA2}" type="datetimeFigureOut">
              <a:rPr lang="en-US" smtClean="0"/>
              <a:pPr/>
              <a:t>7/1/2022</a:t>
            </a:fld>
            <a:endParaRPr lang="en-US" dirty="0"/>
          </a:p>
        </p:txBody>
      </p:sp>
      <p:sp>
        <p:nvSpPr>
          <p:cNvPr id="6" name="Footer Placeholder 5"/>
          <p:cNvSpPr>
            <a:spLocks noGrp="1"/>
          </p:cNvSpPr>
          <p:nvPr>
            <p:ph type="ftr" sz="quarter" idx="11"/>
          </p:nvPr>
        </p:nvSpPr>
        <p:spPr/>
        <p:txBody>
          <a:bodyPr/>
          <a:lstStyle>
            <a:lvl1pPr>
              <a:defRPr sz="1100"/>
            </a:lvl1pPr>
          </a:lstStyle>
          <a:p>
            <a:endParaRPr lang="en-US" dirty="0"/>
          </a:p>
        </p:txBody>
      </p:sp>
      <p:sp>
        <p:nvSpPr>
          <p:cNvPr id="7" name="Slide Number Placeholder 6"/>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3107462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293813" y="1676399"/>
            <a:ext cx="4701142" cy="762001"/>
          </a:xfrm>
        </p:spPr>
        <p:txBody>
          <a:bodyPr anchor="ctr">
            <a:noAutofit/>
          </a:bodyP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3813" y="2516457"/>
            <a:ext cx="4701142" cy="3655743"/>
          </a:xfrm>
        </p:spPr>
        <p:txBody>
          <a:bodyPr/>
          <a:lstStyle>
            <a:lvl1pPr>
              <a:defRPr sz="22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191754" y="1676399"/>
            <a:ext cx="4703259" cy="762001"/>
          </a:xfrm>
        </p:spPr>
        <p:txBody>
          <a:bodyPr anchor="ctr">
            <a:noAutofit/>
          </a:bodyP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754" y="2516457"/>
            <a:ext cx="4703259" cy="3655743"/>
          </a:xfrm>
        </p:spPr>
        <p:txBody>
          <a:bodyPr/>
          <a:lstStyle>
            <a:lvl1pPr>
              <a:defRPr sz="22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lvl1pPr>
              <a:defRPr sz="1100"/>
            </a:lvl1pPr>
          </a:lstStyle>
          <a:p>
            <a:fld id="{3CD9712D-992A-4AB1-A5C2-575F75921AA2}" type="datetimeFigureOut">
              <a:rPr lang="en-US" smtClean="0"/>
              <a:pPr/>
              <a:t>7/1/2022</a:t>
            </a:fld>
            <a:endParaRPr lang="en-US" dirty="0"/>
          </a:p>
        </p:txBody>
      </p:sp>
      <p:sp>
        <p:nvSpPr>
          <p:cNvPr id="8" name="Footer Placeholder 7"/>
          <p:cNvSpPr>
            <a:spLocks noGrp="1"/>
          </p:cNvSpPr>
          <p:nvPr>
            <p:ph type="ftr" sz="quarter" idx="11"/>
          </p:nvPr>
        </p:nvSpPr>
        <p:spPr/>
        <p:txBody>
          <a:bodyPr/>
          <a:lstStyle>
            <a:lvl1pPr>
              <a:defRPr sz="1100"/>
            </a:lvl1pPr>
          </a:lstStyle>
          <a:p>
            <a:endParaRPr lang="en-US" dirty="0"/>
          </a:p>
        </p:txBody>
      </p:sp>
      <p:sp>
        <p:nvSpPr>
          <p:cNvPr id="9" name="Slide Number Placeholder 8"/>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1688552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lvl1pPr>
              <a:defRPr sz="1100"/>
            </a:lvl1pPr>
          </a:lstStyle>
          <a:p>
            <a:fld id="{3CD9712D-992A-4AB1-A5C2-575F75921AA2}" type="datetimeFigureOut">
              <a:rPr lang="en-US" smtClean="0"/>
              <a:pPr/>
              <a:t>7/1/2022</a:t>
            </a:fld>
            <a:endParaRPr lang="en-US" dirty="0"/>
          </a:p>
        </p:txBody>
      </p:sp>
      <p:sp>
        <p:nvSpPr>
          <p:cNvPr id="4" name="Footer Placeholder 3"/>
          <p:cNvSpPr>
            <a:spLocks noGrp="1"/>
          </p:cNvSpPr>
          <p:nvPr>
            <p:ph type="ftr" sz="quarter" idx="11"/>
          </p:nvPr>
        </p:nvSpPr>
        <p:spPr/>
        <p:txBody>
          <a:bodyPr/>
          <a:lstStyle>
            <a:lvl1pPr>
              <a:defRPr sz="1100"/>
            </a:lvl1pPr>
          </a:lstStyle>
          <a:p>
            <a:endParaRPr lang="en-US" dirty="0"/>
          </a:p>
        </p:txBody>
      </p:sp>
      <p:sp>
        <p:nvSpPr>
          <p:cNvPr id="5" name="Slide Number Placeholder 4"/>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3261595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sz="1100"/>
            </a:lvl1pPr>
          </a:lstStyle>
          <a:p>
            <a:fld id="{3CD9712D-992A-4AB1-A5C2-575F75921AA2}" type="datetimeFigureOut">
              <a:rPr lang="en-US" smtClean="0"/>
              <a:pPr/>
              <a:t>7/1/2022</a:t>
            </a:fld>
            <a:endParaRPr lang="en-US" dirty="0"/>
          </a:p>
        </p:txBody>
      </p:sp>
      <p:sp>
        <p:nvSpPr>
          <p:cNvPr id="3" name="Footer Placeholder 2"/>
          <p:cNvSpPr>
            <a:spLocks noGrp="1"/>
          </p:cNvSpPr>
          <p:nvPr>
            <p:ph type="ftr" sz="quarter" idx="11"/>
          </p:nvPr>
        </p:nvSpPr>
        <p:spPr/>
        <p:txBody>
          <a:bodyPr/>
          <a:lstStyle>
            <a:lvl1pPr>
              <a:defRPr sz="1100"/>
            </a:lvl1pPr>
          </a:lstStyle>
          <a:p>
            <a:endParaRPr lang="en-US" dirty="0"/>
          </a:p>
        </p:txBody>
      </p:sp>
      <p:sp>
        <p:nvSpPr>
          <p:cNvPr id="4" name="Slide Number Placeholder 3"/>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743399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70811" y="1676400"/>
            <a:ext cx="3810000" cy="2438400"/>
          </a:xfrm>
        </p:spPr>
        <p:txBody>
          <a:bodyPr anchor="b">
            <a:normAutofit/>
          </a:bodyPr>
          <a:lstStyle>
            <a:lvl1pPr algn="l">
              <a:defRPr sz="3200" b="0"/>
            </a:lvl1pPr>
          </a:lstStyle>
          <a:p>
            <a:r>
              <a:rPr lang="en-US" smtClean="0"/>
              <a:t>Click to edit Master title style</a:t>
            </a:r>
            <a:endParaRPr dirty="0"/>
          </a:p>
        </p:txBody>
      </p:sp>
      <p:sp>
        <p:nvSpPr>
          <p:cNvPr id="3" name="Content Placeholder 2"/>
          <p:cNvSpPr>
            <a:spLocks noGrp="1"/>
          </p:cNvSpPr>
          <p:nvPr>
            <p:ph idx="1"/>
          </p:nvPr>
        </p:nvSpPr>
        <p:spPr>
          <a:xfrm>
            <a:off x="1293813" y="685800"/>
            <a:ext cx="6172200" cy="5486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7770811" y="4191000"/>
            <a:ext cx="3810000" cy="15240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sz="1100"/>
            </a:lvl1pPr>
          </a:lstStyle>
          <a:p>
            <a:fld id="{3CD9712D-992A-4AB1-A5C2-575F75921AA2}" type="datetimeFigureOut">
              <a:rPr lang="en-US" smtClean="0"/>
              <a:pPr/>
              <a:t>7/1/2022</a:t>
            </a:fld>
            <a:endParaRPr lang="en-US" dirty="0"/>
          </a:p>
        </p:txBody>
      </p:sp>
      <p:sp>
        <p:nvSpPr>
          <p:cNvPr id="6" name="Footer Placeholder 5"/>
          <p:cNvSpPr>
            <a:spLocks noGrp="1"/>
          </p:cNvSpPr>
          <p:nvPr>
            <p:ph type="ftr" sz="quarter" idx="11"/>
          </p:nvPr>
        </p:nvSpPr>
        <p:spPr/>
        <p:txBody>
          <a:bodyPr/>
          <a:lstStyle>
            <a:lvl1pPr>
              <a:defRPr sz="1100"/>
            </a:lvl1pPr>
          </a:lstStyle>
          <a:p>
            <a:endParaRPr lang="en-US" dirty="0"/>
          </a:p>
        </p:txBody>
      </p:sp>
      <p:sp>
        <p:nvSpPr>
          <p:cNvPr id="7" name="Slide Number Placeholder 6"/>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828858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70812" y="1676400"/>
            <a:ext cx="3810000" cy="2438400"/>
          </a:xfrm>
        </p:spPr>
        <p:txBody>
          <a:bodyPr anchor="b">
            <a:noAutofit/>
          </a:bodyPr>
          <a:lstStyle>
            <a:lvl1pPr algn="l">
              <a:defRPr sz="3200" b="0"/>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1522412" y="0"/>
            <a:ext cx="5943601" cy="6858000"/>
          </a:xfrm>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dirty="0"/>
          </a:p>
        </p:txBody>
      </p:sp>
      <p:sp>
        <p:nvSpPr>
          <p:cNvPr id="4" name="Text Placeholder 3"/>
          <p:cNvSpPr>
            <a:spLocks noGrp="1"/>
          </p:cNvSpPr>
          <p:nvPr>
            <p:ph type="body" sz="half" idx="2"/>
          </p:nvPr>
        </p:nvSpPr>
        <p:spPr>
          <a:xfrm>
            <a:off x="7770812" y="4191000"/>
            <a:ext cx="3810000" cy="15240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839490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836614" y="0"/>
            <a:ext cx="11352212" cy="6858000"/>
          </a:xfrm>
          <a:prstGeom prst="rect">
            <a:avLst/>
          </a:prstGeom>
          <a:gradFill>
            <a:gsLst>
              <a:gs pos="0">
                <a:schemeClr val="bg1">
                  <a:alpha val="60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2" name="Title Placeholder 1"/>
          <p:cNvSpPr>
            <a:spLocks noGrp="1"/>
          </p:cNvSpPr>
          <p:nvPr>
            <p:ph type="title"/>
          </p:nvPr>
        </p:nvSpPr>
        <p:spPr>
          <a:xfrm>
            <a:off x="1293813" y="381000"/>
            <a:ext cx="9601200" cy="1143000"/>
          </a:xfrm>
          <a:prstGeom prst="rect">
            <a:avLst/>
          </a:prstGeom>
        </p:spPr>
        <p:txBody>
          <a:bodyPr vert="horz" lIns="91440" tIns="45720" rIns="91440" bIns="45720" rtlCol="0" anchor="b">
            <a:normAutofit/>
          </a:bodyPr>
          <a:lstStyle/>
          <a:p>
            <a:r>
              <a:rPr lang="en-US" smtClean="0"/>
              <a:t>Click to edit Master title style</a:t>
            </a:r>
            <a:endParaRPr dirty="0"/>
          </a:p>
        </p:txBody>
      </p:sp>
      <p:sp>
        <p:nvSpPr>
          <p:cNvPr id="3" name="Text Placeholder 2"/>
          <p:cNvSpPr>
            <a:spLocks noGrp="1"/>
          </p:cNvSpPr>
          <p:nvPr>
            <p:ph type="body" idx="1"/>
          </p:nvPr>
        </p:nvSpPr>
        <p:spPr>
          <a:xfrm>
            <a:off x="1293813" y="1676400"/>
            <a:ext cx="9601200" cy="44958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1271781" y="6356351"/>
            <a:ext cx="2844059" cy="365125"/>
          </a:xfrm>
          <a:prstGeom prst="rect">
            <a:avLst/>
          </a:prstGeom>
        </p:spPr>
        <p:txBody>
          <a:bodyPr vert="horz" lIns="91440" tIns="45720" rIns="91440" bIns="45720" rtlCol="0" anchor="ctr"/>
          <a:lstStyle>
            <a:lvl1pPr algn="l">
              <a:defRPr sz="1100">
                <a:solidFill>
                  <a:schemeClr val="tx1">
                    <a:lumMod val="90000"/>
                    <a:lumOff val="10000"/>
                  </a:schemeClr>
                </a:solidFill>
              </a:defRPr>
            </a:lvl1pPr>
          </a:lstStyle>
          <a:p>
            <a:fld id="{3CD9712D-992A-4AB1-A5C2-575F75921AA2}" type="datetimeFigureOut">
              <a:rPr lang="en-US" smtClean="0"/>
              <a:pPr/>
              <a:t>7/1/2022</a:t>
            </a:fld>
            <a:endParaRPr lang="en-US" dirty="0"/>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91440" tIns="45720" rIns="91440" bIns="45720" rtlCol="0" anchor="ctr"/>
          <a:lstStyle>
            <a:lvl1pPr algn="ctr">
              <a:defRPr sz="1100">
                <a:solidFill>
                  <a:schemeClr val="tx1">
                    <a:lumMod val="90000"/>
                    <a:lumOff val="10000"/>
                  </a:schemeClr>
                </a:solidFill>
              </a:defRPr>
            </a:lvl1pPr>
          </a:lstStyle>
          <a:p>
            <a:endParaRPr lang="en-US" dirty="0"/>
          </a:p>
        </p:txBody>
      </p:sp>
      <p:sp>
        <p:nvSpPr>
          <p:cNvPr id="6" name="Slide Number Placeholder 5"/>
          <p:cNvSpPr>
            <a:spLocks noGrp="1"/>
          </p:cNvSpPr>
          <p:nvPr>
            <p:ph type="sldNum" sz="quarter" idx="4"/>
          </p:nvPr>
        </p:nvSpPr>
        <p:spPr>
          <a:xfrm>
            <a:off x="8051225" y="6356351"/>
            <a:ext cx="2844059" cy="365125"/>
          </a:xfrm>
          <a:prstGeom prst="rect">
            <a:avLst/>
          </a:prstGeom>
        </p:spPr>
        <p:txBody>
          <a:bodyPr vert="horz" lIns="91440" tIns="45720" rIns="91440" bIns="45720" rtlCol="0" anchor="ctr"/>
          <a:lstStyle>
            <a:lvl1pPr algn="r">
              <a:defRPr sz="1100">
                <a:solidFill>
                  <a:schemeClr val="tx1">
                    <a:lumMod val="90000"/>
                    <a:lumOff val="10000"/>
                  </a:schemeClr>
                </a:solidFill>
              </a:defRPr>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35287214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3838" indent="-228600" algn="l" defTabSz="914400" rtl="0" eaLnBrk="1" latinLnBrk="0" hangingPunct="1">
        <a:lnSpc>
          <a:spcPct val="90000"/>
        </a:lnSpc>
        <a:spcBef>
          <a:spcPts val="1600"/>
        </a:spcBef>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3pPr>
      <a:lvl4pPr marL="1051560" indent="-228600" algn="l" defTabSz="914400" rtl="0" eaLnBrk="1" latinLnBrk="0" hangingPunct="1">
        <a:lnSpc>
          <a:spcPct val="90000"/>
        </a:lnSpc>
        <a:spcBef>
          <a:spcPts val="600"/>
        </a:spcBef>
        <a:buFont typeface="Euphemia" pitchFamily="34" charset="0"/>
        <a:buChar char="–"/>
        <a:defRPr sz="1600" kern="1200">
          <a:solidFill>
            <a:schemeClr val="tx1"/>
          </a:solidFill>
          <a:latin typeface="+mn-lt"/>
          <a:ea typeface="+mn-ea"/>
          <a:cs typeface="+mn-cs"/>
        </a:defRPr>
      </a:lvl4pPr>
      <a:lvl5pPr marL="1325880" indent="-228600" algn="l" defTabSz="914400" rtl="0" eaLnBrk="1" latinLnBrk="0" hangingPunct="1">
        <a:lnSpc>
          <a:spcPct val="90000"/>
        </a:lnSpc>
        <a:spcBef>
          <a:spcPts val="600"/>
        </a:spcBef>
        <a:buFont typeface="Euphemia" pitchFamily="34" charset="0"/>
        <a:buChar char="–"/>
        <a:defRPr sz="1600" kern="1200">
          <a:solidFill>
            <a:schemeClr val="tx1"/>
          </a:solidFill>
          <a:latin typeface="+mn-lt"/>
          <a:ea typeface="+mn-ea"/>
          <a:cs typeface="+mn-cs"/>
        </a:defRPr>
      </a:lvl5pPr>
      <a:lvl6pPr marL="160020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7pPr>
      <a:lvl8pPr marL="214884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8pPr>
      <a:lvl9pPr marL="242316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s://m.egwwritings.org/en/book/1965.28997#28997" TargetMode="External"/><Relationship Id="rId3" Type="http://schemas.openxmlformats.org/officeDocument/2006/relationships/hyperlink" Target="https://m.egwwritings.org/en/book/1965.30230#30230" TargetMode="External"/><Relationship Id="rId7" Type="http://schemas.openxmlformats.org/officeDocument/2006/relationships/hyperlink" Target="https://m.egwwritings.org/en/book/1965.31500#31500" TargetMode="External"/><Relationship Id="rId12" Type="http://schemas.openxmlformats.org/officeDocument/2006/relationships/hyperlink" Target="https://m.egwwritings.org/en/book/1965.47085#47085" TargetMode="External"/><Relationship Id="rId2" Type="http://schemas.openxmlformats.org/officeDocument/2006/relationships/hyperlink" Target="https://m.egwwritings.org/en/book/1965.28883#28883" TargetMode="External"/><Relationship Id="rId1" Type="http://schemas.openxmlformats.org/officeDocument/2006/relationships/slideLayout" Target="../slideLayouts/slideLayout2.xml"/><Relationship Id="rId6" Type="http://schemas.openxmlformats.org/officeDocument/2006/relationships/hyperlink" Target="https://m.egwwritings.org/en/book/1965.30665#30665" TargetMode="External"/><Relationship Id="rId11" Type="http://schemas.openxmlformats.org/officeDocument/2006/relationships/hyperlink" Target="https://m.egwwritings.org/en/book/1965.38730#38730" TargetMode="External"/><Relationship Id="rId5" Type="http://schemas.openxmlformats.org/officeDocument/2006/relationships/hyperlink" Target="https://m.egwwritings.org/en/book/1965.30529#30529" TargetMode="External"/><Relationship Id="rId10" Type="http://schemas.openxmlformats.org/officeDocument/2006/relationships/hyperlink" Target="https://m.egwwritings.org/en/book/1965.34479#34479" TargetMode="External"/><Relationship Id="rId4" Type="http://schemas.openxmlformats.org/officeDocument/2006/relationships/hyperlink" Target="https://m.egwwritings.org/en/book/1965.30203#30203" TargetMode="External"/><Relationship Id="rId9" Type="http://schemas.openxmlformats.org/officeDocument/2006/relationships/hyperlink" Target="https://m.egwwritings.org/en/book/1965.29428#29428"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m.egwwritings.org/en/book/1965.37821#37821" TargetMode="External"/><Relationship Id="rId2" Type="http://schemas.openxmlformats.org/officeDocument/2006/relationships/hyperlink" Target="https://m.egwwritings.org/en/book/1965.37682#37682" TargetMode="External"/><Relationship Id="rId1" Type="http://schemas.openxmlformats.org/officeDocument/2006/relationships/slideLayout" Target="../slideLayouts/slideLayout2.xml"/><Relationship Id="rId6" Type="http://schemas.openxmlformats.org/officeDocument/2006/relationships/hyperlink" Target="https://m.egwwritings.org/en/book/1965.63452#63452" TargetMode="External"/><Relationship Id="rId5" Type="http://schemas.openxmlformats.org/officeDocument/2006/relationships/hyperlink" Target="https://m.egwwritings.org/en/book/1965.38242#38242" TargetMode="External"/><Relationship Id="rId4" Type="http://schemas.openxmlformats.org/officeDocument/2006/relationships/hyperlink" Target="https://m.egwwritings.org/en/book/1965.37392#37392"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Christ the Shepherd</a:t>
            </a:r>
            <a:endParaRPr lang="en-US" dirty="0"/>
          </a:p>
        </p:txBody>
      </p:sp>
      <p:sp>
        <p:nvSpPr>
          <p:cNvPr id="3" name="Subtitle 2"/>
          <p:cNvSpPr>
            <a:spLocks noGrp="1"/>
          </p:cNvSpPr>
          <p:nvPr>
            <p:ph type="subTitle" idx="1"/>
          </p:nvPr>
        </p:nvSpPr>
        <p:spPr/>
        <p:txBody>
          <a:bodyPr/>
          <a:lstStyle/>
          <a:p>
            <a:r>
              <a:rPr lang="en-US" dirty="0" smtClean="0"/>
              <a:t>The 23</a:t>
            </a:r>
            <a:r>
              <a:rPr lang="en-US" baseline="30000" dirty="0" smtClean="0"/>
              <a:t>rd</a:t>
            </a:r>
            <a:r>
              <a:rPr lang="en-US" dirty="0" smtClean="0"/>
              <a:t> Psalm</a:t>
            </a:r>
          </a:p>
        </p:txBody>
      </p:sp>
      <p:sp>
        <p:nvSpPr>
          <p:cNvPr id="4" name="TextBox 3"/>
          <p:cNvSpPr txBox="1"/>
          <p:nvPr/>
        </p:nvSpPr>
        <p:spPr>
          <a:xfrm>
            <a:off x="10056812" y="6400800"/>
            <a:ext cx="1981200" cy="341632"/>
          </a:xfrm>
          <a:prstGeom prst="rect">
            <a:avLst/>
          </a:prstGeom>
          <a:noFill/>
        </p:spPr>
        <p:txBody>
          <a:bodyPr wrap="square" rtlCol="0">
            <a:spAutoFit/>
          </a:bodyPr>
          <a:lstStyle/>
          <a:p>
            <a:pPr>
              <a:lnSpc>
                <a:spcPct val="90000"/>
              </a:lnSpc>
            </a:pPr>
            <a:r>
              <a:rPr lang="en-US" dirty="0" smtClean="0"/>
              <a:t>3</a:t>
            </a:r>
            <a:r>
              <a:rPr lang="en-US" baseline="30000" dirty="0" smtClean="0"/>
              <a:t>rd</a:t>
            </a:r>
            <a:r>
              <a:rPr lang="en-US" dirty="0" smtClean="0"/>
              <a:t> Quarter, 2022</a:t>
            </a:r>
            <a:endParaRPr lang="en-US" dirty="0"/>
          </a:p>
        </p:txBody>
      </p:sp>
    </p:spTree>
    <p:extLst>
      <p:ext uri="{BB962C8B-B14F-4D97-AF65-F5344CB8AC3E}">
        <p14:creationId xmlns:p14="http://schemas.microsoft.com/office/powerpoint/2010/main" val="3198176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3" y="304801"/>
            <a:ext cx="8458201" cy="838199"/>
          </a:xfrm>
        </p:spPr>
        <p:txBody>
          <a:bodyPr/>
          <a:lstStyle/>
          <a:p>
            <a:r>
              <a:rPr lang="en-US" dirty="0" smtClean="0"/>
              <a:t>1 Peter 2:21, 25</a:t>
            </a:r>
            <a:endParaRPr lang="en-US" dirty="0"/>
          </a:p>
        </p:txBody>
      </p:sp>
      <p:sp>
        <p:nvSpPr>
          <p:cNvPr id="3" name="Text Placeholder 2"/>
          <p:cNvSpPr>
            <a:spLocks noGrp="1"/>
          </p:cNvSpPr>
          <p:nvPr>
            <p:ph type="body" idx="1"/>
          </p:nvPr>
        </p:nvSpPr>
        <p:spPr>
          <a:xfrm>
            <a:off x="1141412" y="1371600"/>
            <a:ext cx="10515600" cy="5105400"/>
          </a:xfrm>
        </p:spPr>
        <p:txBody>
          <a:bodyPr>
            <a:normAutofit/>
          </a:bodyPr>
          <a:lstStyle/>
          <a:p>
            <a:pPr marL="571500" indent="-571500">
              <a:buFont typeface="Arial" panose="020B0604020202020204" pitchFamily="34" charset="0"/>
              <a:buChar char="•"/>
            </a:pPr>
            <a:r>
              <a:rPr lang="en-US" sz="4400" b="1" baseline="30000" dirty="0"/>
              <a:t>21 </a:t>
            </a:r>
            <a:r>
              <a:rPr lang="en-US" sz="4400" dirty="0"/>
              <a:t>For even hereunto were ye called: because Christ also suffered for us, leaving us an example, that ye should follow his steps</a:t>
            </a:r>
            <a:r>
              <a:rPr lang="en-US" sz="4400" dirty="0" smtClean="0"/>
              <a:t>:  …</a:t>
            </a:r>
          </a:p>
          <a:p>
            <a:endParaRPr lang="en-US" sz="4400" dirty="0" smtClean="0"/>
          </a:p>
          <a:p>
            <a:pPr marL="571500" indent="-571500">
              <a:buFont typeface="Arial" panose="020B0604020202020204" pitchFamily="34" charset="0"/>
              <a:buChar char="•"/>
            </a:pPr>
            <a:r>
              <a:rPr lang="en-US" sz="4400" b="1" baseline="30000" dirty="0" smtClean="0"/>
              <a:t>25</a:t>
            </a:r>
            <a:r>
              <a:rPr lang="en-US" sz="4400" b="1" baseline="30000" dirty="0"/>
              <a:t> </a:t>
            </a:r>
            <a:r>
              <a:rPr lang="en-US" sz="4400" dirty="0"/>
              <a:t>For ye were as sheep going astray; but are now returned unto the Shepherd and Bishop of your souls.</a:t>
            </a:r>
            <a:endParaRPr lang="en-US" sz="4800" dirty="0"/>
          </a:p>
        </p:txBody>
      </p:sp>
    </p:spTree>
    <p:extLst>
      <p:ext uri="{BB962C8B-B14F-4D97-AF65-F5344CB8AC3E}">
        <p14:creationId xmlns:p14="http://schemas.microsoft.com/office/powerpoint/2010/main" val="812211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800" dirty="0" smtClean="0"/>
              <a:t>And best known of all…</a:t>
            </a:r>
            <a:endParaRPr lang="en-US" sz="4800" dirty="0"/>
          </a:p>
        </p:txBody>
      </p:sp>
      <p:sp>
        <p:nvSpPr>
          <p:cNvPr id="14" name="Content Placeholder 13"/>
          <p:cNvSpPr>
            <a:spLocks noGrp="1"/>
          </p:cNvSpPr>
          <p:nvPr>
            <p:ph idx="1"/>
          </p:nvPr>
        </p:nvSpPr>
        <p:spPr/>
        <p:txBody>
          <a:bodyPr>
            <a:normAutofit/>
          </a:bodyPr>
          <a:lstStyle/>
          <a:p>
            <a:pPr marL="0" indent="0" algn="ctr">
              <a:buNone/>
            </a:pPr>
            <a:r>
              <a:rPr lang="en-US" sz="9600" dirty="0" smtClean="0"/>
              <a:t>The 23</a:t>
            </a:r>
            <a:r>
              <a:rPr lang="en-US" sz="9600" baseline="30000" dirty="0" smtClean="0"/>
              <a:t>rd</a:t>
            </a:r>
            <a:r>
              <a:rPr lang="en-US" sz="9600" dirty="0" smtClean="0"/>
              <a:t> Psalm!</a:t>
            </a:r>
          </a:p>
          <a:p>
            <a:pPr marL="0" indent="0" algn="ctr">
              <a:buNone/>
            </a:pPr>
            <a:endParaRPr lang="en-US" sz="3600" dirty="0"/>
          </a:p>
          <a:p>
            <a:pPr marL="0" indent="0" algn="ctr">
              <a:buNone/>
            </a:pPr>
            <a:r>
              <a:rPr lang="en-US" sz="3600" dirty="0" smtClean="0"/>
              <a:t>Which some of you can probably recite.  Do you remember how it starts? </a:t>
            </a:r>
            <a:endParaRPr lang="en-US" sz="3600" dirty="0"/>
          </a:p>
        </p:txBody>
      </p:sp>
    </p:spTree>
    <p:extLst>
      <p:ext uri="{BB962C8B-B14F-4D97-AF65-F5344CB8AC3E}">
        <p14:creationId xmlns:p14="http://schemas.microsoft.com/office/powerpoint/2010/main" val="1643430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xEl>
                                              <p:pRg st="2" end="2"/>
                                            </p:txEl>
                                          </p:spTgt>
                                        </p:tgtEl>
                                        <p:attrNameLst>
                                          <p:attrName>style.visibility</p:attrName>
                                        </p:attrNameLst>
                                      </p:cBhvr>
                                      <p:to>
                                        <p:strVal val="visible"/>
                                      </p:to>
                                    </p:set>
                                    <p:animEffect transition="in" filter="fade">
                                      <p:cBhvr>
                                        <p:cTn id="12" dur="5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4520" y="-34785"/>
            <a:ext cx="12196531" cy="6876836"/>
            <a:chOff x="14804" y="-26542"/>
            <a:chExt cx="12196531" cy="6876836"/>
          </a:xfrm>
        </p:grpSpPr>
        <p:grpSp>
          <p:nvGrpSpPr>
            <p:cNvPr id="3" name="Group 2"/>
            <p:cNvGrpSpPr/>
            <p:nvPr/>
          </p:nvGrpSpPr>
          <p:grpSpPr>
            <a:xfrm>
              <a:off x="14804" y="-26542"/>
              <a:ext cx="12196531" cy="6876836"/>
              <a:chOff x="14804" y="-26542"/>
              <a:chExt cx="12196531" cy="6876836"/>
            </a:xfrm>
          </p:grpSpPr>
          <p:pic>
            <p:nvPicPr>
              <p:cNvPr id="1026" name="Picture 2" descr="https://i.ytimg.com/vi/Xlu6awn2mqA/maxresdefault.jpg"/>
              <p:cNvPicPr>
                <a:picLocks noChangeAspect="1" noChangeArrowheads="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658" r="436" b="1578"/>
              <a:stretch/>
            </p:blipFill>
            <p:spPr bwMode="auto">
              <a:xfrm>
                <a:off x="14804" y="-26542"/>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2510" y="-7706"/>
                <a:ext cx="12188825" cy="6858000"/>
              </a:xfrm>
              <a:prstGeom prst="rect">
                <a:avLst/>
              </a:prstGeom>
              <a:solidFill>
                <a:srgbClr val="BDF2FF">
                  <a:alpha val="74118"/>
                </a:srgbClr>
              </a:solid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2400"/>
              </a:p>
            </p:txBody>
          </p:sp>
        </p:grpSp>
        <p:sp>
          <p:nvSpPr>
            <p:cNvPr id="8" name="TextBox 7"/>
            <p:cNvSpPr txBox="1"/>
            <p:nvPr/>
          </p:nvSpPr>
          <p:spPr>
            <a:xfrm>
              <a:off x="6885736" y="1549416"/>
              <a:ext cx="4945590" cy="4967514"/>
            </a:xfrm>
            <a:prstGeom prst="rect">
              <a:avLst/>
            </a:prstGeom>
            <a:noFill/>
          </p:spPr>
          <p:txBody>
            <a:bodyPr wrap="square" rtlCol="0">
              <a:spAutoFit/>
            </a:bodyPr>
            <a:lstStyle/>
            <a:p>
              <a:pPr>
                <a:lnSpc>
                  <a:spcPct val="90000"/>
                </a:lnSpc>
              </a:pPr>
              <a:r>
                <a:rPr lang="en-US" sz="4400" dirty="0" smtClean="0"/>
                <a:t>What does it mean for the Lord to be our shepherd?  </a:t>
              </a:r>
            </a:p>
            <a:p>
              <a:pPr>
                <a:lnSpc>
                  <a:spcPct val="90000"/>
                </a:lnSpc>
              </a:pPr>
              <a:r>
                <a:rPr lang="en-US" sz="4400" dirty="0" smtClean="0"/>
                <a:t>This is the Judean wilderness.  There is harsh terrain, flash flooding, and sparse vegetation.  </a:t>
              </a:r>
              <a:endParaRPr lang="en-US" sz="2400" dirty="0"/>
            </a:p>
          </p:txBody>
        </p:sp>
        <p:sp>
          <p:nvSpPr>
            <p:cNvPr id="10" name="TextBox 9"/>
            <p:cNvSpPr txBox="1"/>
            <p:nvPr/>
          </p:nvSpPr>
          <p:spPr>
            <a:xfrm>
              <a:off x="465421" y="65701"/>
              <a:ext cx="11277600" cy="1458861"/>
            </a:xfrm>
            <a:prstGeom prst="rect">
              <a:avLst/>
            </a:prstGeom>
            <a:noFill/>
          </p:spPr>
          <p:txBody>
            <a:bodyPr wrap="square" rtlCol="0">
              <a:spAutoFit/>
            </a:bodyPr>
            <a:lstStyle/>
            <a:p>
              <a:pPr>
                <a:lnSpc>
                  <a:spcPct val="90000"/>
                </a:lnSpc>
              </a:pPr>
              <a:r>
                <a:rPr lang="en-US" sz="9600" dirty="0" smtClean="0">
                  <a:latin typeface="Edwardian Script ITC" panose="030303020407070D0804" pitchFamily="66" charset="0"/>
                </a:rPr>
                <a:t>The Lord is my shepherd…</a:t>
              </a:r>
              <a:endParaRPr lang="en-US" sz="6000" dirty="0">
                <a:latin typeface="Edwardian Script ITC" panose="030303020407070D0804" pitchFamily="66" charset="0"/>
              </a:endParaRPr>
            </a:p>
          </p:txBody>
        </p:sp>
      </p:grpSp>
      <p:pic>
        <p:nvPicPr>
          <p:cNvPr id="1028" name="Picture 4" descr="https://notallwholaunderarewashed.com/wp-content/uploads/2021/02/desjud-1024x85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16319"/>
            <a:ext cx="6781800" cy="5655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9459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4520" y="-34785"/>
            <a:ext cx="12196531" cy="6876836"/>
            <a:chOff x="14804" y="-26542"/>
            <a:chExt cx="12196531" cy="6876836"/>
          </a:xfrm>
        </p:grpSpPr>
        <p:grpSp>
          <p:nvGrpSpPr>
            <p:cNvPr id="3" name="Group 2"/>
            <p:cNvGrpSpPr/>
            <p:nvPr/>
          </p:nvGrpSpPr>
          <p:grpSpPr>
            <a:xfrm>
              <a:off x="14804" y="-26542"/>
              <a:ext cx="12196531" cy="6876836"/>
              <a:chOff x="14804" y="-26542"/>
              <a:chExt cx="12196531" cy="6876836"/>
            </a:xfrm>
          </p:grpSpPr>
          <p:pic>
            <p:nvPicPr>
              <p:cNvPr id="1026" name="Picture 2" descr="https://i.ytimg.com/vi/Xlu6awn2mqA/maxresdefault.jpg"/>
              <p:cNvPicPr>
                <a:picLocks noChangeAspect="1" noChangeArrowheads="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658" r="436" b="1578"/>
              <a:stretch/>
            </p:blipFill>
            <p:spPr bwMode="auto">
              <a:xfrm>
                <a:off x="14804" y="-26542"/>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2510" y="-7706"/>
                <a:ext cx="12188825" cy="6858000"/>
              </a:xfrm>
              <a:prstGeom prst="rect">
                <a:avLst/>
              </a:prstGeom>
              <a:solidFill>
                <a:srgbClr val="BDF2FF">
                  <a:alpha val="74118"/>
                </a:srgbClr>
              </a:solid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2400"/>
              </a:p>
            </p:txBody>
          </p:sp>
        </p:grpSp>
        <p:sp>
          <p:nvSpPr>
            <p:cNvPr id="8" name="TextBox 7"/>
            <p:cNvSpPr txBox="1"/>
            <p:nvPr/>
          </p:nvSpPr>
          <p:spPr>
            <a:xfrm>
              <a:off x="710170" y="2247716"/>
              <a:ext cx="3784374" cy="4579715"/>
            </a:xfrm>
            <a:prstGeom prst="rect">
              <a:avLst/>
            </a:prstGeom>
            <a:noFill/>
          </p:spPr>
          <p:txBody>
            <a:bodyPr wrap="square" rtlCol="0">
              <a:spAutoFit/>
            </a:bodyPr>
            <a:lstStyle/>
            <a:p>
              <a:pPr>
                <a:lnSpc>
                  <a:spcPct val="90000"/>
                </a:lnSpc>
              </a:pPr>
              <a:r>
                <a:rPr lang="en-US" sz="5400" dirty="0" smtClean="0"/>
                <a:t>Here is the Judean wilderness after the winter storms.  </a:t>
              </a:r>
              <a:endParaRPr lang="en-US" sz="3200" dirty="0"/>
            </a:p>
          </p:txBody>
        </p:sp>
        <p:sp>
          <p:nvSpPr>
            <p:cNvPr id="10" name="TextBox 9"/>
            <p:cNvSpPr txBox="1"/>
            <p:nvPr/>
          </p:nvSpPr>
          <p:spPr>
            <a:xfrm>
              <a:off x="465421" y="65701"/>
              <a:ext cx="11277600" cy="1458861"/>
            </a:xfrm>
            <a:prstGeom prst="rect">
              <a:avLst/>
            </a:prstGeom>
            <a:noFill/>
          </p:spPr>
          <p:txBody>
            <a:bodyPr wrap="square" rtlCol="0">
              <a:spAutoFit/>
            </a:bodyPr>
            <a:lstStyle/>
            <a:p>
              <a:pPr>
                <a:lnSpc>
                  <a:spcPct val="90000"/>
                </a:lnSpc>
              </a:pPr>
              <a:r>
                <a:rPr lang="en-US" sz="9600" dirty="0" smtClean="0">
                  <a:latin typeface="Edwardian Script ITC" panose="030303020407070D0804" pitchFamily="66" charset="0"/>
                </a:rPr>
                <a:t>The Lord is my shepherd…</a:t>
              </a:r>
              <a:endParaRPr lang="en-US" sz="6000" dirty="0">
                <a:latin typeface="Edwardian Script ITC" panose="030303020407070D0804" pitchFamily="66" charset="0"/>
              </a:endParaRPr>
            </a:p>
          </p:txBody>
        </p:sp>
      </p:grpSp>
      <p:pic>
        <p:nvPicPr>
          <p:cNvPr id="5" name="Picture 4" descr="https://www.greenprophet.com/wp-content/uploads/Judean-desert-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14492" y="1504237"/>
            <a:ext cx="7086600" cy="5314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4482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4520" y="-34785"/>
            <a:ext cx="12966932" cy="6876836"/>
            <a:chOff x="14804" y="-26542"/>
            <a:chExt cx="12966932" cy="6876836"/>
          </a:xfrm>
        </p:grpSpPr>
        <p:grpSp>
          <p:nvGrpSpPr>
            <p:cNvPr id="3" name="Group 2"/>
            <p:cNvGrpSpPr/>
            <p:nvPr/>
          </p:nvGrpSpPr>
          <p:grpSpPr>
            <a:xfrm>
              <a:off x="14804" y="-26542"/>
              <a:ext cx="12196531" cy="6876836"/>
              <a:chOff x="14804" y="-26542"/>
              <a:chExt cx="12196531" cy="6876836"/>
            </a:xfrm>
          </p:grpSpPr>
          <p:pic>
            <p:nvPicPr>
              <p:cNvPr id="1026" name="Picture 2" descr="https://i.ytimg.com/vi/Xlu6awn2mqA/maxresdefault.jpg"/>
              <p:cNvPicPr>
                <a:picLocks noChangeAspect="1" noChangeArrowheads="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658" r="436" b="1578"/>
              <a:stretch/>
            </p:blipFill>
            <p:spPr bwMode="auto">
              <a:xfrm>
                <a:off x="14804" y="-26542"/>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2510" y="-7706"/>
                <a:ext cx="12188825" cy="6858000"/>
              </a:xfrm>
              <a:prstGeom prst="rect">
                <a:avLst/>
              </a:prstGeom>
              <a:solidFill>
                <a:srgbClr val="BDF2FF">
                  <a:alpha val="74118"/>
                </a:srgbClr>
              </a:solid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2400"/>
              </a:p>
            </p:txBody>
          </p:sp>
        </p:grpSp>
        <p:sp>
          <p:nvSpPr>
            <p:cNvPr id="8" name="TextBox 7"/>
            <p:cNvSpPr txBox="1"/>
            <p:nvPr/>
          </p:nvSpPr>
          <p:spPr>
            <a:xfrm>
              <a:off x="6352336" y="1633565"/>
              <a:ext cx="5664072" cy="4967514"/>
            </a:xfrm>
            <a:prstGeom prst="rect">
              <a:avLst/>
            </a:prstGeom>
            <a:noFill/>
          </p:spPr>
          <p:txBody>
            <a:bodyPr wrap="square" rtlCol="0">
              <a:spAutoFit/>
            </a:bodyPr>
            <a:lstStyle/>
            <a:p>
              <a:pPr>
                <a:lnSpc>
                  <a:spcPct val="90000"/>
                </a:lnSpc>
              </a:pPr>
              <a:r>
                <a:rPr lang="en-US" sz="3200" dirty="0" smtClean="0"/>
                <a:t>To understand and appreciate the beauty and meaning of the imagery, one must know the hazardous nature of the Judean wilderness, and the intimate life of the Shepherd and his sheep, especially the devotion that springs up between them during the many hours of solitude that they spend together.  </a:t>
              </a:r>
              <a:endParaRPr lang="en-US" sz="1600" dirty="0"/>
            </a:p>
          </p:txBody>
        </p:sp>
        <p:sp>
          <p:nvSpPr>
            <p:cNvPr id="10" name="TextBox 9"/>
            <p:cNvSpPr txBox="1"/>
            <p:nvPr/>
          </p:nvSpPr>
          <p:spPr>
            <a:xfrm>
              <a:off x="1704136" y="8243"/>
              <a:ext cx="11277600" cy="1458861"/>
            </a:xfrm>
            <a:prstGeom prst="rect">
              <a:avLst/>
            </a:prstGeom>
            <a:noFill/>
          </p:spPr>
          <p:txBody>
            <a:bodyPr wrap="square" rtlCol="0">
              <a:spAutoFit/>
            </a:bodyPr>
            <a:lstStyle/>
            <a:p>
              <a:pPr>
                <a:lnSpc>
                  <a:spcPct val="90000"/>
                </a:lnSpc>
              </a:pPr>
              <a:r>
                <a:rPr lang="en-US" sz="9600" dirty="0" smtClean="0">
                  <a:latin typeface="Edwardian Script ITC" panose="030303020407070D0804" pitchFamily="66" charset="0"/>
                </a:rPr>
                <a:t>The Lord is my shepherd…</a:t>
              </a:r>
              <a:endParaRPr lang="en-US" sz="6000" dirty="0">
                <a:latin typeface="Edwardian Script ITC" panose="030303020407070D0804" pitchFamily="66" charset="0"/>
              </a:endParaRPr>
            </a:p>
          </p:txBody>
        </p:sp>
      </p:grpSp>
      <p:pic>
        <p:nvPicPr>
          <p:cNvPr id="2050" name="Picture 2" descr="https://people.bethel.edu/~pferris/SMM/shepherd.jpg"/>
          <p:cNvPicPr>
            <a:picLocks noChangeAspect="1" noChangeArrowheads="1"/>
          </p:cNvPicPr>
          <p:nvPr/>
        </p:nvPicPr>
        <p:blipFill rotWithShape="1">
          <a:blip r:embed="rId3">
            <a:extLst>
              <a:ext uri="{28A0092B-C50C-407E-A947-70E740481C1C}">
                <a14:useLocalDpi xmlns:a14="http://schemas.microsoft.com/office/drawing/2010/main" val="0"/>
              </a:ext>
            </a:extLst>
          </a:blip>
          <a:srcRect l="9651" t="20065" r="21531" b="5564"/>
          <a:stretch/>
        </p:blipFill>
        <p:spPr bwMode="auto">
          <a:xfrm>
            <a:off x="-55208" y="1493646"/>
            <a:ext cx="6372102" cy="51647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1949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3" y="304801"/>
            <a:ext cx="8458201" cy="838199"/>
          </a:xfrm>
        </p:spPr>
        <p:txBody>
          <a:bodyPr/>
          <a:lstStyle/>
          <a:p>
            <a:r>
              <a:rPr lang="en-US" dirty="0" smtClean="0">
                <a:latin typeface="Arial Black" panose="020B0A04020102020204" pitchFamily="34" charset="0"/>
              </a:rPr>
              <a:t>… I shall not want.  </a:t>
            </a:r>
            <a:endParaRPr lang="en-US" dirty="0">
              <a:latin typeface="Arial Black" panose="020B0A04020102020204" pitchFamily="34" charset="0"/>
            </a:endParaRPr>
          </a:p>
        </p:txBody>
      </p:sp>
      <p:sp>
        <p:nvSpPr>
          <p:cNvPr id="3" name="Text Placeholder 2"/>
          <p:cNvSpPr>
            <a:spLocks noGrp="1"/>
          </p:cNvSpPr>
          <p:nvPr>
            <p:ph type="body" idx="1"/>
          </p:nvPr>
        </p:nvSpPr>
        <p:spPr>
          <a:xfrm>
            <a:off x="1141412" y="1371600"/>
            <a:ext cx="10515600" cy="5105400"/>
          </a:xfrm>
        </p:spPr>
        <p:txBody>
          <a:bodyPr>
            <a:normAutofit lnSpcReduction="10000"/>
          </a:bodyPr>
          <a:lstStyle/>
          <a:p>
            <a:pPr marL="571500" indent="-571500">
              <a:buFont typeface="Arial" panose="020B0604020202020204" pitchFamily="34" charset="0"/>
              <a:buChar char="•"/>
            </a:pPr>
            <a:r>
              <a:rPr lang="en-US" sz="4000" dirty="0" smtClean="0"/>
              <a:t>What does it mean to “want”?  </a:t>
            </a:r>
          </a:p>
          <a:p>
            <a:pPr marL="571500" indent="-571500">
              <a:buFont typeface="Arial" panose="020B0604020202020204" pitchFamily="34" charset="0"/>
              <a:buChar char="•"/>
            </a:pPr>
            <a:r>
              <a:rPr lang="en-US" sz="4000" dirty="0" smtClean="0"/>
              <a:t>I’m pretty sure, even though the Lord is our shepherd, that we’ll still want… lunch.  </a:t>
            </a:r>
            <a:r>
              <a:rPr lang="en-US" sz="4000" dirty="0" smtClean="0"/>
              <a:t>Or we’ll still want other things.  Is this the kind of “want” that David is speaking of?  </a:t>
            </a:r>
          </a:p>
          <a:p>
            <a:pPr marL="571500" indent="-571500">
              <a:buFont typeface="Arial" panose="020B0604020202020204" pitchFamily="34" charset="0"/>
              <a:buChar char="•"/>
            </a:pPr>
            <a:r>
              <a:rPr lang="en-US" sz="4000" dirty="0" smtClean="0"/>
              <a:t>NOPE!  This type of “want” references poverty.  To “want” here is to be destitute, to be in desperate need.  God, as our shepherd, provides for our needs and protects us from want.  </a:t>
            </a:r>
            <a:endParaRPr lang="en-US" sz="4000" dirty="0"/>
          </a:p>
          <a:p>
            <a:pPr marL="571500" indent="-571500">
              <a:buFont typeface="Arial" panose="020B0604020202020204" pitchFamily="34" charset="0"/>
              <a:buChar char="•"/>
            </a:pPr>
            <a:endParaRPr lang="en-US" sz="4000" dirty="0"/>
          </a:p>
        </p:txBody>
      </p:sp>
    </p:spTree>
    <p:extLst>
      <p:ext uri="{BB962C8B-B14F-4D97-AF65-F5344CB8AC3E}">
        <p14:creationId xmlns:p14="http://schemas.microsoft.com/office/powerpoint/2010/main" val="1741017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3" y="304801"/>
            <a:ext cx="8458201" cy="838199"/>
          </a:xfrm>
        </p:spPr>
        <p:txBody>
          <a:bodyPr/>
          <a:lstStyle/>
          <a:p>
            <a:r>
              <a:rPr lang="en-US" dirty="0" smtClean="0">
                <a:latin typeface="Arial Black" panose="020B0A04020102020204" pitchFamily="34" charset="0"/>
              </a:rPr>
              <a:t>… I shall not want.  </a:t>
            </a:r>
            <a:endParaRPr lang="en-US" dirty="0">
              <a:latin typeface="Arial Black" panose="020B0A04020102020204" pitchFamily="34" charset="0"/>
            </a:endParaRPr>
          </a:p>
        </p:txBody>
      </p:sp>
      <p:sp>
        <p:nvSpPr>
          <p:cNvPr id="3" name="Text Placeholder 2"/>
          <p:cNvSpPr>
            <a:spLocks noGrp="1"/>
          </p:cNvSpPr>
          <p:nvPr>
            <p:ph type="body" idx="1"/>
          </p:nvPr>
        </p:nvSpPr>
        <p:spPr>
          <a:xfrm>
            <a:off x="1141412" y="1371600"/>
            <a:ext cx="10515600" cy="5105400"/>
          </a:xfrm>
        </p:spPr>
        <p:txBody>
          <a:bodyPr>
            <a:normAutofit/>
          </a:bodyPr>
          <a:lstStyle/>
          <a:p>
            <a:pPr marL="571500" indent="-571500">
              <a:buFont typeface="Arial" panose="020B0604020202020204" pitchFamily="34" charset="0"/>
              <a:buChar char="•"/>
            </a:pPr>
            <a:r>
              <a:rPr lang="en-US" sz="4000" dirty="0" smtClean="0"/>
              <a:t>Notice how this does not say, “The Lord is my shepherd… I think it’ll be okay.”</a:t>
            </a:r>
          </a:p>
          <a:p>
            <a:pPr marL="571500" indent="-571500">
              <a:buFont typeface="Arial" panose="020B0604020202020204" pitchFamily="34" charset="0"/>
              <a:buChar char="•"/>
            </a:pPr>
            <a:r>
              <a:rPr lang="en-US" sz="4000" dirty="0" smtClean="0"/>
              <a:t>“I shall not want” is a statement of absolute trust in God!  </a:t>
            </a:r>
            <a:r>
              <a:rPr lang="en-US" sz="4000" dirty="0" smtClean="0"/>
              <a:t>David knew that God would provide for him.  </a:t>
            </a:r>
          </a:p>
          <a:p>
            <a:pPr marL="571500" indent="-571500">
              <a:buFont typeface="Arial" panose="020B0604020202020204" pitchFamily="34" charset="0"/>
              <a:buChar char="•"/>
            </a:pPr>
            <a:r>
              <a:rPr lang="en-US" sz="4000" dirty="0" smtClean="0"/>
              <a:t>Can you think of any other verses that assure us that we shall not suffer want?  Assuming, of course, that the Lord is our shepherd!  </a:t>
            </a:r>
            <a:endParaRPr lang="en-US" sz="4000" dirty="0"/>
          </a:p>
        </p:txBody>
      </p:sp>
    </p:spTree>
    <p:extLst>
      <p:ext uri="{BB962C8B-B14F-4D97-AF65-F5344CB8AC3E}">
        <p14:creationId xmlns:p14="http://schemas.microsoft.com/office/powerpoint/2010/main" val="3747204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3" y="304801"/>
            <a:ext cx="8458201" cy="838199"/>
          </a:xfrm>
        </p:spPr>
        <p:txBody>
          <a:bodyPr/>
          <a:lstStyle/>
          <a:p>
            <a:r>
              <a:rPr lang="en-US" dirty="0" smtClean="0">
                <a:latin typeface="Arial Black" panose="020B0A04020102020204" pitchFamily="34" charset="0"/>
              </a:rPr>
              <a:t>… I shall not want.  </a:t>
            </a:r>
            <a:endParaRPr lang="en-US" dirty="0">
              <a:latin typeface="Arial Black" panose="020B0A04020102020204" pitchFamily="34" charset="0"/>
            </a:endParaRPr>
          </a:p>
        </p:txBody>
      </p:sp>
      <p:sp>
        <p:nvSpPr>
          <p:cNvPr id="3" name="Text Placeholder 2"/>
          <p:cNvSpPr>
            <a:spLocks noGrp="1"/>
          </p:cNvSpPr>
          <p:nvPr>
            <p:ph type="body" idx="1"/>
          </p:nvPr>
        </p:nvSpPr>
        <p:spPr>
          <a:xfrm>
            <a:off x="1141412" y="1371600"/>
            <a:ext cx="10515600" cy="5105400"/>
          </a:xfrm>
        </p:spPr>
        <p:txBody>
          <a:bodyPr>
            <a:normAutofit/>
          </a:bodyPr>
          <a:lstStyle/>
          <a:p>
            <a:pPr algn="ctr"/>
            <a:r>
              <a:rPr lang="en-US" sz="4800" dirty="0" smtClean="0"/>
              <a:t>Philippians 4:19</a:t>
            </a:r>
          </a:p>
          <a:p>
            <a:endParaRPr lang="en-US" sz="4000" dirty="0" smtClean="0"/>
          </a:p>
          <a:p>
            <a:pPr marL="571500" indent="-571500">
              <a:buFont typeface="Arial" panose="020B0604020202020204" pitchFamily="34" charset="0"/>
              <a:buChar char="•"/>
            </a:pPr>
            <a:r>
              <a:rPr lang="en-US" sz="4800" b="1" baseline="30000" dirty="0"/>
              <a:t>19 </a:t>
            </a:r>
            <a:r>
              <a:rPr lang="en-US" sz="4800" dirty="0"/>
              <a:t>But my God shall supply all your need according to his riches in glory by Christ </a:t>
            </a:r>
            <a:r>
              <a:rPr lang="en-US" sz="4800" dirty="0" smtClean="0"/>
              <a:t>Jesus.  </a:t>
            </a:r>
            <a:endParaRPr lang="en-US" sz="4800" dirty="0"/>
          </a:p>
        </p:txBody>
      </p:sp>
    </p:spTree>
    <p:extLst>
      <p:ext uri="{BB962C8B-B14F-4D97-AF65-F5344CB8AC3E}">
        <p14:creationId xmlns:p14="http://schemas.microsoft.com/office/powerpoint/2010/main" val="610576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3" y="304801"/>
            <a:ext cx="8458201" cy="838199"/>
          </a:xfrm>
        </p:spPr>
        <p:txBody>
          <a:bodyPr/>
          <a:lstStyle/>
          <a:p>
            <a:r>
              <a:rPr lang="en-US" dirty="0" smtClean="0">
                <a:latin typeface="Arial Black" panose="020B0A04020102020204" pitchFamily="34" charset="0"/>
              </a:rPr>
              <a:t>… I shall not want.  </a:t>
            </a:r>
            <a:endParaRPr lang="en-US" dirty="0">
              <a:latin typeface="Arial Black" panose="020B0A04020102020204" pitchFamily="34" charset="0"/>
            </a:endParaRPr>
          </a:p>
        </p:txBody>
      </p:sp>
      <p:sp>
        <p:nvSpPr>
          <p:cNvPr id="3" name="Text Placeholder 2"/>
          <p:cNvSpPr>
            <a:spLocks noGrp="1"/>
          </p:cNvSpPr>
          <p:nvPr>
            <p:ph type="body" idx="1"/>
          </p:nvPr>
        </p:nvSpPr>
        <p:spPr>
          <a:xfrm>
            <a:off x="1141412" y="1371600"/>
            <a:ext cx="10515600" cy="5105400"/>
          </a:xfrm>
        </p:spPr>
        <p:txBody>
          <a:bodyPr>
            <a:normAutofit/>
          </a:bodyPr>
          <a:lstStyle/>
          <a:p>
            <a:pPr algn="ctr"/>
            <a:r>
              <a:rPr lang="en-US" sz="4800" dirty="0" smtClean="0"/>
              <a:t>2 Corinthians 9:8</a:t>
            </a:r>
          </a:p>
          <a:p>
            <a:endParaRPr lang="en-US" sz="4000" dirty="0" smtClean="0"/>
          </a:p>
          <a:p>
            <a:pPr marL="571500" indent="-571500">
              <a:buFont typeface="Arial" panose="020B0604020202020204" pitchFamily="34" charset="0"/>
              <a:buChar char="•"/>
            </a:pPr>
            <a:r>
              <a:rPr lang="en-US" sz="4800" b="1" baseline="30000" dirty="0"/>
              <a:t>8 </a:t>
            </a:r>
            <a:r>
              <a:rPr lang="en-US" sz="4800" dirty="0"/>
              <a:t>And God is able to make all grace abound toward you; that ye, always having all sufficiency in all things, may abound to every good work:</a:t>
            </a:r>
            <a:endParaRPr lang="en-US" sz="4800" dirty="0"/>
          </a:p>
        </p:txBody>
      </p:sp>
    </p:spTree>
    <p:extLst>
      <p:ext uri="{BB962C8B-B14F-4D97-AF65-F5344CB8AC3E}">
        <p14:creationId xmlns:p14="http://schemas.microsoft.com/office/powerpoint/2010/main" val="1114665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charRg st="19" end="159"/>
                                            </p:txEl>
                                          </p:spTgt>
                                        </p:tgtEl>
                                        <p:attrNameLst>
                                          <p:attrName>style.visibility</p:attrName>
                                        </p:attrNameLst>
                                      </p:cBhvr>
                                      <p:to>
                                        <p:strVal val="visible"/>
                                      </p:to>
                                    </p:set>
                                    <p:animEffect transition="in" filter="fade">
                                      <p:cBhvr>
                                        <p:cTn id="12" dur="500"/>
                                        <p:tgtEl>
                                          <p:spTgt spid="3">
                                            <p:txEl>
                                              <p:charRg st="19" end="15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3" y="304801"/>
            <a:ext cx="8458201" cy="838199"/>
          </a:xfrm>
        </p:spPr>
        <p:txBody>
          <a:bodyPr/>
          <a:lstStyle/>
          <a:p>
            <a:r>
              <a:rPr lang="en-US" dirty="0" smtClean="0">
                <a:latin typeface="Arial Black" panose="020B0A04020102020204" pitchFamily="34" charset="0"/>
              </a:rPr>
              <a:t>… I shall not want.  </a:t>
            </a:r>
            <a:endParaRPr lang="en-US" dirty="0">
              <a:latin typeface="Arial Black" panose="020B0A04020102020204" pitchFamily="34" charset="0"/>
            </a:endParaRPr>
          </a:p>
        </p:txBody>
      </p:sp>
      <p:sp>
        <p:nvSpPr>
          <p:cNvPr id="3" name="Text Placeholder 2"/>
          <p:cNvSpPr>
            <a:spLocks noGrp="1"/>
          </p:cNvSpPr>
          <p:nvPr>
            <p:ph type="body" idx="1"/>
          </p:nvPr>
        </p:nvSpPr>
        <p:spPr>
          <a:xfrm>
            <a:off x="1141412" y="1371600"/>
            <a:ext cx="10515600" cy="5105400"/>
          </a:xfrm>
        </p:spPr>
        <p:txBody>
          <a:bodyPr>
            <a:normAutofit fontScale="92500" lnSpcReduction="10000"/>
          </a:bodyPr>
          <a:lstStyle/>
          <a:p>
            <a:pPr algn="ctr"/>
            <a:r>
              <a:rPr lang="en-US" sz="4800" dirty="0" smtClean="0"/>
              <a:t>Psalm 34:8-10</a:t>
            </a:r>
          </a:p>
          <a:p>
            <a:endParaRPr lang="en-US" sz="4000" dirty="0" smtClean="0"/>
          </a:p>
          <a:p>
            <a:r>
              <a:rPr lang="en-US" sz="4800" b="1" baseline="30000" dirty="0"/>
              <a:t>8 </a:t>
            </a:r>
            <a:r>
              <a:rPr lang="en-US" sz="4800" dirty="0"/>
              <a:t>O taste and see that the </a:t>
            </a:r>
            <a:r>
              <a:rPr lang="en-US" sz="4800" cap="small" dirty="0"/>
              <a:t>Lord</a:t>
            </a:r>
            <a:r>
              <a:rPr lang="en-US" sz="4800" dirty="0"/>
              <a:t> is good: blessed is the man that </a:t>
            </a:r>
            <a:r>
              <a:rPr lang="en-US" sz="4800" dirty="0" err="1"/>
              <a:t>trusteth</a:t>
            </a:r>
            <a:r>
              <a:rPr lang="en-US" sz="4800" dirty="0"/>
              <a:t> in him.</a:t>
            </a:r>
          </a:p>
          <a:p>
            <a:r>
              <a:rPr lang="en-US" sz="4800" b="1" baseline="30000" dirty="0"/>
              <a:t>9 </a:t>
            </a:r>
            <a:r>
              <a:rPr lang="en-US" sz="4800" dirty="0"/>
              <a:t>O fear the </a:t>
            </a:r>
            <a:r>
              <a:rPr lang="en-US" sz="4800" cap="small" dirty="0"/>
              <a:t>Lord</a:t>
            </a:r>
            <a:r>
              <a:rPr lang="en-US" sz="4800" dirty="0"/>
              <a:t>, ye his saints: for there is no want to them that fear him.</a:t>
            </a:r>
          </a:p>
          <a:p>
            <a:r>
              <a:rPr lang="en-US" sz="4800" b="1" baseline="30000" dirty="0"/>
              <a:t>10 </a:t>
            </a:r>
            <a:r>
              <a:rPr lang="en-US" sz="4800" dirty="0"/>
              <a:t>The young lions do lack, and suffer hunger: but they that seek the </a:t>
            </a:r>
            <a:r>
              <a:rPr lang="en-US" sz="4800" cap="small" dirty="0"/>
              <a:t>Lord</a:t>
            </a:r>
            <a:r>
              <a:rPr lang="en-US" sz="4800" dirty="0"/>
              <a:t> shall not want any good thing.</a:t>
            </a:r>
          </a:p>
        </p:txBody>
      </p:sp>
    </p:spTree>
    <p:extLst>
      <p:ext uri="{BB962C8B-B14F-4D97-AF65-F5344CB8AC3E}">
        <p14:creationId xmlns:p14="http://schemas.microsoft.com/office/powerpoint/2010/main" val="1971716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charRg st="15" end="97"/>
                                            </p:txEl>
                                          </p:spTgt>
                                        </p:tgtEl>
                                        <p:attrNameLst>
                                          <p:attrName>style.visibility</p:attrName>
                                        </p:attrNameLst>
                                      </p:cBhvr>
                                      <p:to>
                                        <p:strVal val="visible"/>
                                      </p:to>
                                    </p:set>
                                    <p:animEffect transition="in" filter="fade">
                                      <p:cBhvr>
                                        <p:cTn id="12" dur="500"/>
                                        <p:tgtEl>
                                          <p:spTgt spid="3">
                                            <p:txEl>
                                              <p:charRg st="15" end="97"/>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charRg st="97" end="175"/>
                                            </p:txEl>
                                          </p:spTgt>
                                        </p:tgtEl>
                                        <p:attrNameLst>
                                          <p:attrName>style.visibility</p:attrName>
                                        </p:attrNameLst>
                                      </p:cBhvr>
                                      <p:to>
                                        <p:strVal val="visible"/>
                                      </p:to>
                                    </p:set>
                                    <p:animEffect transition="in" filter="fade">
                                      <p:cBhvr>
                                        <p:cTn id="15" dur="500"/>
                                        <p:tgtEl>
                                          <p:spTgt spid="3">
                                            <p:txEl>
                                              <p:charRg st="97" end="175"/>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charRg st="175" end="281"/>
                                            </p:txEl>
                                          </p:spTgt>
                                        </p:tgtEl>
                                        <p:attrNameLst>
                                          <p:attrName>style.visibility</p:attrName>
                                        </p:attrNameLst>
                                      </p:cBhvr>
                                      <p:to>
                                        <p:strVal val="visible"/>
                                      </p:to>
                                    </p:set>
                                    <p:animEffect transition="in" filter="fade">
                                      <p:cBhvr>
                                        <p:cTn id="18" dur="500"/>
                                        <p:tgtEl>
                                          <p:spTgt spid="3">
                                            <p:txEl>
                                              <p:charRg st="175" end="28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9012" y="76200"/>
            <a:ext cx="10210800" cy="685800"/>
          </a:xfrm>
        </p:spPr>
        <p:txBody>
          <a:bodyPr>
            <a:normAutofit/>
          </a:bodyPr>
          <a:lstStyle/>
          <a:p>
            <a:r>
              <a:rPr lang="en-US" sz="4000" b="1" dirty="0" smtClean="0"/>
              <a:t>3</a:t>
            </a:r>
            <a:r>
              <a:rPr lang="en-US" sz="4000" b="1" baseline="30000" dirty="0" smtClean="0"/>
              <a:t>rd</a:t>
            </a:r>
            <a:r>
              <a:rPr lang="en-US" sz="4000" b="1" dirty="0" smtClean="0"/>
              <a:t> Quarter 2022</a:t>
            </a:r>
            <a:endParaRPr lang="en-US" sz="4000" b="1" dirty="0"/>
          </a:p>
        </p:txBody>
      </p:sp>
      <p:pic>
        <p:nvPicPr>
          <p:cNvPr id="2052" name="Picture 4" descr="https://ssnet.org/lessons/22c/images/cover22c.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72013" y="838200"/>
            <a:ext cx="3790950" cy="582963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180012" y="1143000"/>
            <a:ext cx="6781800" cy="4524315"/>
          </a:xfrm>
          <a:prstGeom prst="rect">
            <a:avLst/>
          </a:prstGeom>
          <a:noFill/>
        </p:spPr>
        <p:txBody>
          <a:bodyPr wrap="square" rtlCol="0">
            <a:spAutoFit/>
          </a:bodyPr>
          <a:lstStyle/>
          <a:p>
            <a:pPr>
              <a:lnSpc>
                <a:spcPct val="90000"/>
              </a:lnSpc>
            </a:pPr>
            <a:r>
              <a:rPr lang="en-US" sz="3200" b="1" dirty="0"/>
              <a:t>Crucible</a:t>
            </a:r>
            <a:r>
              <a:rPr lang="en-US" sz="3200" dirty="0"/>
              <a:t>: </a:t>
            </a:r>
            <a:r>
              <a:rPr lang="en-US" sz="3200" dirty="0" smtClean="0"/>
              <a:t>a </a:t>
            </a:r>
            <a:r>
              <a:rPr lang="en-US" sz="3200" dirty="0"/>
              <a:t>ceramic or metal container in which metals or other substances may be melted or subjected to very high temperatures. While crucibles were historically usually made from clay</a:t>
            </a:r>
            <a:r>
              <a:rPr lang="en-US" sz="3200" dirty="0" smtClean="0"/>
              <a:t>, </a:t>
            </a:r>
            <a:r>
              <a:rPr lang="en-US" sz="3200" dirty="0"/>
              <a:t>they can be made from any material that withstands temperatures high enough to melt or otherwise alter its contents.  </a:t>
            </a:r>
          </a:p>
        </p:txBody>
      </p:sp>
    </p:spTree>
    <p:extLst>
      <p:ext uri="{BB962C8B-B14F-4D97-AF65-F5344CB8AC3E}">
        <p14:creationId xmlns:p14="http://schemas.microsoft.com/office/powerpoint/2010/main" val="1585674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3" y="304801"/>
            <a:ext cx="8458201" cy="838199"/>
          </a:xfrm>
        </p:spPr>
        <p:txBody>
          <a:bodyPr/>
          <a:lstStyle/>
          <a:p>
            <a:r>
              <a:rPr lang="en-US" dirty="0" smtClean="0">
                <a:latin typeface="Arial Black" panose="020B0A04020102020204" pitchFamily="34" charset="0"/>
              </a:rPr>
              <a:t>… I shall not want.  </a:t>
            </a:r>
            <a:endParaRPr lang="en-US" dirty="0">
              <a:latin typeface="Arial Black" panose="020B0A04020102020204" pitchFamily="34" charset="0"/>
            </a:endParaRPr>
          </a:p>
        </p:txBody>
      </p:sp>
      <p:sp>
        <p:nvSpPr>
          <p:cNvPr id="3" name="Text Placeholder 2"/>
          <p:cNvSpPr>
            <a:spLocks noGrp="1"/>
          </p:cNvSpPr>
          <p:nvPr>
            <p:ph type="body" idx="1"/>
          </p:nvPr>
        </p:nvSpPr>
        <p:spPr>
          <a:xfrm>
            <a:off x="1141412" y="1371600"/>
            <a:ext cx="10515600" cy="5105400"/>
          </a:xfrm>
        </p:spPr>
        <p:txBody>
          <a:bodyPr>
            <a:normAutofit/>
          </a:bodyPr>
          <a:lstStyle/>
          <a:p>
            <a:pPr algn="ctr"/>
            <a:r>
              <a:rPr lang="en-US" sz="4800" dirty="0" smtClean="0"/>
              <a:t>James 1:17</a:t>
            </a:r>
          </a:p>
          <a:p>
            <a:r>
              <a:rPr lang="en-US" sz="4800" b="1" baseline="30000" dirty="0"/>
              <a:t>17 </a:t>
            </a:r>
            <a:r>
              <a:rPr lang="en-US" sz="4800" dirty="0"/>
              <a:t>Every good gift and every perfect gift is from above, and cometh down from the Father of lights, with whom is no variableness, neither shadow of turning.</a:t>
            </a:r>
            <a:endParaRPr lang="en-US" sz="6000" dirty="0"/>
          </a:p>
        </p:txBody>
      </p:sp>
    </p:spTree>
    <p:extLst>
      <p:ext uri="{BB962C8B-B14F-4D97-AF65-F5344CB8AC3E}">
        <p14:creationId xmlns:p14="http://schemas.microsoft.com/office/powerpoint/2010/main" val="3145084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charRg st="11" end="168"/>
                                            </p:txEl>
                                          </p:spTgt>
                                        </p:tgtEl>
                                        <p:attrNameLst>
                                          <p:attrName>style.visibility</p:attrName>
                                        </p:attrNameLst>
                                      </p:cBhvr>
                                      <p:to>
                                        <p:strVal val="visible"/>
                                      </p:to>
                                    </p:set>
                                    <p:animEffect transition="in" filter="fade">
                                      <p:cBhvr>
                                        <p:cTn id="12" dur="500"/>
                                        <p:tgtEl>
                                          <p:spTgt spid="3">
                                            <p:txEl>
                                              <p:charRg st="11" end="16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9012" y="76200"/>
            <a:ext cx="10896600" cy="685800"/>
          </a:xfrm>
        </p:spPr>
        <p:txBody>
          <a:bodyPr>
            <a:normAutofit/>
          </a:bodyPr>
          <a:lstStyle/>
          <a:p>
            <a:r>
              <a:rPr lang="en-US" sz="4000" dirty="0"/>
              <a:t>He </a:t>
            </a:r>
            <a:r>
              <a:rPr lang="en-US" sz="4000" dirty="0" err="1"/>
              <a:t>maketh</a:t>
            </a:r>
            <a:r>
              <a:rPr lang="en-US" sz="4000" dirty="0"/>
              <a:t> me to lie down in green </a:t>
            </a:r>
            <a:r>
              <a:rPr lang="en-US" sz="4000" dirty="0" smtClean="0"/>
              <a:t>pastures…</a:t>
            </a:r>
            <a:endParaRPr lang="en-US" sz="4000" b="1" dirty="0"/>
          </a:p>
        </p:txBody>
      </p:sp>
      <p:pic>
        <p:nvPicPr>
          <p:cNvPr id="1026" name="Picture 2" descr="green judean desert - Israel With Styl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94506" y="762000"/>
            <a:ext cx="11885612" cy="60932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1871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9012" y="76200"/>
            <a:ext cx="10896600" cy="685800"/>
          </a:xfrm>
        </p:spPr>
        <p:txBody>
          <a:bodyPr>
            <a:normAutofit/>
          </a:bodyPr>
          <a:lstStyle/>
          <a:p>
            <a:r>
              <a:rPr lang="en-US" sz="4000" dirty="0" smtClean="0"/>
              <a:t>…He </a:t>
            </a:r>
            <a:r>
              <a:rPr lang="en-US" sz="4000" dirty="0" err="1"/>
              <a:t>leadeth</a:t>
            </a:r>
            <a:r>
              <a:rPr lang="en-US" sz="4000" dirty="0"/>
              <a:t> me beside the still waters.</a:t>
            </a:r>
            <a:endParaRPr lang="en-US" sz="4000" b="1" dirty="0"/>
          </a:p>
        </p:txBody>
      </p:sp>
      <p:sp>
        <p:nvSpPr>
          <p:cNvPr id="3" name="Content Placeholder 2"/>
          <p:cNvSpPr>
            <a:spLocks noGrp="1"/>
          </p:cNvSpPr>
          <p:nvPr>
            <p:ph idx="1"/>
          </p:nvPr>
        </p:nvSpPr>
        <p:spPr>
          <a:xfrm>
            <a:off x="7466012" y="773373"/>
            <a:ext cx="4572000" cy="5970328"/>
          </a:xfrm>
        </p:spPr>
        <p:txBody>
          <a:bodyPr>
            <a:normAutofit/>
          </a:bodyPr>
          <a:lstStyle/>
          <a:p>
            <a:pPr marL="0" indent="0">
              <a:buNone/>
            </a:pPr>
            <a:r>
              <a:rPr lang="en-US" sz="3200" dirty="0" smtClean="0"/>
              <a:t>“Still waters” may be literally translated, “waters of resting places,” that is, resting places with water, as by a river, brook, well, or lake.  </a:t>
            </a:r>
          </a:p>
          <a:p>
            <a:pPr marL="0" indent="0">
              <a:buNone/>
            </a:pPr>
            <a:r>
              <a:rPr lang="en-US" sz="3200" dirty="0" smtClean="0"/>
              <a:t>The symbol of resting places and waters flow throughout the Bible in a great many places.  </a:t>
            </a:r>
          </a:p>
        </p:txBody>
      </p:sp>
      <p:pic>
        <p:nvPicPr>
          <p:cNvPr id="2054" name="Picture 6" descr="Experience Ein Gedi - Magazine - Jerusalem Post"/>
          <p:cNvPicPr>
            <a:picLocks noChangeAspect="1" noChangeArrowheads="1"/>
          </p:cNvPicPr>
          <p:nvPr/>
        </p:nvPicPr>
        <p:blipFill rotWithShape="1">
          <a:blip r:embed="rId2">
            <a:extLst>
              <a:ext uri="{28A0092B-C50C-407E-A947-70E740481C1C}">
                <a14:useLocalDpi xmlns:a14="http://schemas.microsoft.com/office/drawing/2010/main" val="0"/>
              </a:ext>
            </a:extLst>
          </a:blip>
          <a:srcRect l="13363" r="10913"/>
          <a:stretch/>
        </p:blipFill>
        <p:spPr bwMode="auto">
          <a:xfrm>
            <a:off x="836612" y="762000"/>
            <a:ext cx="6477000" cy="5981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8409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9012" y="76200"/>
            <a:ext cx="10896600" cy="685800"/>
          </a:xfrm>
        </p:spPr>
        <p:txBody>
          <a:bodyPr>
            <a:normAutofit/>
          </a:bodyPr>
          <a:lstStyle/>
          <a:p>
            <a:r>
              <a:rPr lang="en-US" sz="4000" dirty="0" smtClean="0"/>
              <a:t>…He </a:t>
            </a:r>
            <a:r>
              <a:rPr lang="en-US" sz="4000" dirty="0" err="1"/>
              <a:t>leadeth</a:t>
            </a:r>
            <a:r>
              <a:rPr lang="en-US" sz="4000" dirty="0"/>
              <a:t> me beside the still waters.</a:t>
            </a:r>
            <a:endParaRPr lang="en-US" sz="4000" b="1" dirty="0"/>
          </a:p>
        </p:txBody>
      </p:sp>
      <p:sp>
        <p:nvSpPr>
          <p:cNvPr id="3" name="Content Placeholder 2"/>
          <p:cNvSpPr>
            <a:spLocks noGrp="1"/>
          </p:cNvSpPr>
          <p:nvPr>
            <p:ph idx="1"/>
          </p:nvPr>
        </p:nvSpPr>
        <p:spPr>
          <a:xfrm>
            <a:off x="989012" y="773373"/>
            <a:ext cx="11049000" cy="5970328"/>
          </a:xfrm>
        </p:spPr>
        <p:txBody>
          <a:bodyPr>
            <a:normAutofit fontScale="92500"/>
          </a:bodyPr>
          <a:lstStyle/>
          <a:p>
            <a:pPr marL="0" indent="0">
              <a:buNone/>
            </a:pPr>
            <a:r>
              <a:rPr lang="en-US" sz="3600" dirty="0" smtClean="0"/>
              <a:t>In </a:t>
            </a:r>
            <a:r>
              <a:rPr lang="en-US" sz="3600" dirty="0"/>
              <a:t>David's song His grace is pictured also as the cool, “still waters,” amid green pastures, beside which the heavenly Shepherd leads His flock. Again, “Thou shalt make them,” he says, “drink of the river of Thy pleasures. For with Thee is the fountain of life.” </a:t>
            </a:r>
            <a:r>
              <a:rPr lang="en-US" sz="3600" dirty="0">
                <a:hlinkClick r:id="rId2"/>
              </a:rPr>
              <a:t>Psalm 19:14</a:t>
            </a:r>
            <a:r>
              <a:rPr lang="en-US" sz="3600" dirty="0"/>
              <a:t>; </a:t>
            </a:r>
            <a:r>
              <a:rPr lang="en-US" sz="3600" dirty="0">
                <a:hlinkClick r:id="rId3"/>
              </a:rPr>
              <a:t>62:7</a:t>
            </a:r>
            <a:r>
              <a:rPr lang="en-US" sz="3600" dirty="0"/>
              <a:t>; </a:t>
            </a:r>
            <a:r>
              <a:rPr lang="en-US" sz="3600" dirty="0">
                <a:hlinkClick r:id="rId4"/>
              </a:rPr>
              <a:t>Psalm 61:2</a:t>
            </a:r>
            <a:r>
              <a:rPr lang="en-US" sz="3600" dirty="0"/>
              <a:t>; </a:t>
            </a:r>
            <a:r>
              <a:rPr lang="en-US" sz="3600" dirty="0" smtClean="0">
                <a:hlinkClick r:id="rId5"/>
              </a:rPr>
              <a:t>71:3</a:t>
            </a:r>
            <a:r>
              <a:rPr lang="en-US" sz="3600" dirty="0" smtClean="0"/>
              <a:t>;</a:t>
            </a:r>
            <a:r>
              <a:rPr lang="en-US" sz="3600" dirty="0"/>
              <a:t> </a:t>
            </a:r>
            <a:r>
              <a:rPr lang="en-US" sz="3600" dirty="0" smtClean="0">
                <a:hlinkClick r:id="rId6"/>
              </a:rPr>
              <a:t>73:26</a:t>
            </a:r>
            <a:r>
              <a:rPr lang="en-US" sz="3600" dirty="0" smtClean="0"/>
              <a:t>;</a:t>
            </a:r>
            <a:r>
              <a:rPr lang="en-US" sz="3600" dirty="0"/>
              <a:t> </a:t>
            </a:r>
            <a:r>
              <a:rPr lang="en-US" sz="3600" dirty="0">
                <a:hlinkClick r:id="rId7"/>
              </a:rPr>
              <a:t>94:22</a:t>
            </a:r>
            <a:r>
              <a:rPr lang="en-US" sz="3600" dirty="0"/>
              <a:t>; </a:t>
            </a:r>
            <a:r>
              <a:rPr lang="en-US" sz="3600" dirty="0">
                <a:hlinkClick r:id="rId8"/>
              </a:rPr>
              <a:t>23:2</a:t>
            </a:r>
            <a:r>
              <a:rPr lang="en-US" sz="3600" dirty="0"/>
              <a:t>; </a:t>
            </a:r>
            <a:r>
              <a:rPr lang="en-US" sz="3600" dirty="0">
                <a:hlinkClick r:id="rId9"/>
              </a:rPr>
              <a:t>36:8, 9</a:t>
            </a:r>
            <a:r>
              <a:rPr lang="en-US" sz="3600" dirty="0"/>
              <a:t>. And the wise man declares, “The wellspring of wisdom [is] as a flowing brook.” </a:t>
            </a:r>
            <a:r>
              <a:rPr lang="en-US" sz="3600" dirty="0">
                <a:hlinkClick r:id="rId10"/>
              </a:rPr>
              <a:t>Proverbs 18:4</a:t>
            </a:r>
            <a:r>
              <a:rPr lang="en-US" sz="3600" dirty="0"/>
              <a:t>. To Jeremiah, Christ is “the fountain of living waters;” to Zechariah, “a fountain opened ... for sin and for uncleanness.” </a:t>
            </a:r>
            <a:r>
              <a:rPr lang="en-US" sz="3600" dirty="0">
                <a:hlinkClick r:id="rId11"/>
              </a:rPr>
              <a:t>Jeremiah 2:13</a:t>
            </a:r>
            <a:r>
              <a:rPr lang="en-US" sz="3600" dirty="0"/>
              <a:t>; </a:t>
            </a:r>
            <a:r>
              <a:rPr lang="en-US" sz="3600" dirty="0">
                <a:hlinkClick r:id="rId12"/>
              </a:rPr>
              <a:t>Zechariah 13:1</a:t>
            </a:r>
            <a:r>
              <a:rPr lang="en-US" sz="3600" dirty="0" smtClean="0"/>
              <a:t>. </a:t>
            </a:r>
            <a:r>
              <a:rPr lang="en-US" sz="3600" dirty="0"/>
              <a:t> Isaiah…records the precious promise, bringing vividly to mind the living stream that flowed for Israel: </a:t>
            </a:r>
            <a:endParaRPr lang="en-US" sz="3600" dirty="0" smtClean="0"/>
          </a:p>
          <a:p>
            <a:pPr marL="0" indent="0">
              <a:buNone/>
            </a:pPr>
            <a:endParaRPr lang="en-US" sz="2800" dirty="0"/>
          </a:p>
        </p:txBody>
      </p:sp>
    </p:spTree>
    <p:extLst>
      <p:ext uri="{BB962C8B-B14F-4D97-AF65-F5344CB8AC3E}">
        <p14:creationId xmlns:p14="http://schemas.microsoft.com/office/powerpoint/2010/main" val="234484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9012" y="76200"/>
            <a:ext cx="10896600" cy="685800"/>
          </a:xfrm>
        </p:spPr>
        <p:txBody>
          <a:bodyPr>
            <a:normAutofit/>
          </a:bodyPr>
          <a:lstStyle/>
          <a:p>
            <a:r>
              <a:rPr lang="en-US" sz="4000" dirty="0" smtClean="0"/>
              <a:t>…He </a:t>
            </a:r>
            <a:r>
              <a:rPr lang="en-US" sz="4000" dirty="0" err="1"/>
              <a:t>leadeth</a:t>
            </a:r>
            <a:r>
              <a:rPr lang="en-US" sz="4000" dirty="0"/>
              <a:t> me beside the still waters.</a:t>
            </a:r>
            <a:endParaRPr lang="en-US" sz="4000" b="1" dirty="0"/>
          </a:p>
        </p:txBody>
      </p:sp>
      <p:sp>
        <p:nvSpPr>
          <p:cNvPr id="3" name="Content Placeholder 2"/>
          <p:cNvSpPr>
            <a:spLocks noGrp="1"/>
          </p:cNvSpPr>
          <p:nvPr>
            <p:ph idx="1"/>
          </p:nvPr>
        </p:nvSpPr>
        <p:spPr>
          <a:xfrm>
            <a:off x="723105" y="685800"/>
            <a:ext cx="11428413" cy="5970328"/>
          </a:xfrm>
        </p:spPr>
        <p:txBody>
          <a:bodyPr>
            <a:noAutofit/>
          </a:bodyPr>
          <a:lstStyle/>
          <a:p>
            <a:pPr marL="0" indent="0">
              <a:buNone/>
            </a:pPr>
            <a:r>
              <a:rPr lang="en-US" sz="3200" dirty="0" smtClean="0"/>
              <a:t>“</a:t>
            </a:r>
            <a:r>
              <a:rPr lang="en-US" sz="3200" dirty="0"/>
              <a:t>When the poor and needy seek water, and there is none, and their tongue </a:t>
            </a:r>
            <a:r>
              <a:rPr lang="en-US" sz="3200" dirty="0" err="1"/>
              <a:t>faileth</a:t>
            </a:r>
            <a:r>
              <a:rPr lang="en-US" sz="3200" dirty="0"/>
              <a:t> for thirst, I the Lord will hear them, I the God of Israel will not forsake them.” “I will pour water upon him that is thirsty, and floods upon the dry ground;” “in the wilderness shall waters break out, and streams in the desert.” The invitation is given, “Ho, every one that </a:t>
            </a:r>
            <a:r>
              <a:rPr lang="en-US" sz="3200" dirty="0" err="1"/>
              <a:t>thirsteth</a:t>
            </a:r>
            <a:r>
              <a:rPr lang="en-US" sz="3200" dirty="0"/>
              <a:t>, come ye to the waters.” </a:t>
            </a:r>
            <a:r>
              <a:rPr lang="en-US" sz="3200" dirty="0">
                <a:hlinkClick r:id="rId2"/>
              </a:rPr>
              <a:t>Isaiah 41:17</a:t>
            </a:r>
            <a:r>
              <a:rPr lang="en-US" sz="3200" dirty="0"/>
              <a:t>; </a:t>
            </a:r>
            <a:r>
              <a:rPr lang="en-US" sz="3200" dirty="0">
                <a:hlinkClick r:id="rId3"/>
              </a:rPr>
              <a:t>44:3</a:t>
            </a:r>
            <a:r>
              <a:rPr lang="en-US" sz="3200" dirty="0"/>
              <a:t>; </a:t>
            </a:r>
            <a:r>
              <a:rPr lang="en-US" sz="3200" dirty="0">
                <a:hlinkClick r:id="rId4"/>
              </a:rPr>
              <a:t>Isaiah 35:6</a:t>
            </a:r>
            <a:r>
              <a:rPr lang="en-US" sz="3200" dirty="0"/>
              <a:t>; </a:t>
            </a:r>
            <a:r>
              <a:rPr lang="en-US" sz="3200" dirty="0">
                <a:hlinkClick r:id="rId5"/>
              </a:rPr>
              <a:t>55:1</a:t>
            </a:r>
            <a:r>
              <a:rPr lang="en-US" sz="3200" dirty="0"/>
              <a:t>. And in the closing pages of the Sacred Word this invitation is echoed. The river of the water of life, “clear as crystal,” proceeds from the throne of God and the Lamb; and the gracious call is ringing down through the ages, “Whosoever will, let him take the water of life freely.” </a:t>
            </a:r>
            <a:r>
              <a:rPr lang="en-US" sz="3200" dirty="0">
                <a:hlinkClick r:id="rId6"/>
              </a:rPr>
              <a:t>Revelation 22:17</a:t>
            </a:r>
            <a:r>
              <a:rPr lang="en-US" sz="3200" dirty="0"/>
              <a:t>. </a:t>
            </a:r>
            <a:r>
              <a:rPr lang="en-US" sz="3200" dirty="0" smtClean="0"/>
              <a:t>	</a:t>
            </a:r>
          </a:p>
          <a:p>
            <a:pPr marL="0" indent="0">
              <a:buNone/>
            </a:pPr>
            <a:r>
              <a:rPr lang="en-US" sz="3200" dirty="0"/>
              <a:t>	</a:t>
            </a:r>
            <a:r>
              <a:rPr lang="en-US" sz="3200" dirty="0" smtClean="0"/>
              <a:t>					Patriarchs and Prophets p. 413				</a:t>
            </a:r>
            <a:endParaRPr lang="en-US" sz="3200" dirty="0"/>
          </a:p>
        </p:txBody>
      </p:sp>
    </p:spTree>
    <p:extLst>
      <p:ext uri="{BB962C8B-B14F-4D97-AF65-F5344CB8AC3E}">
        <p14:creationId xmlns:p14="http://schemas.microsoft.com/office/powerpoint/2010/main" val="1821298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4804" y="-26542"/>
            <a:ext cx="12196531" cy="6876836"/>
            <a:chOff x="14804" y="-26542"/>
            <a:chExt cx="12196531" cy="6876836"/>
          </a:xfrm>
        </p:grpSpPr>
        <p:grpSp>
          <p:nvGrpSpPr>
            <p:cNvPr id="3" name="Group 2"/>
            <p:cNvGrpSpPr/>
            <p:nvPr/>
          </p:nvGrpSpPr>
          <p:grpSpPr>
            <a:xfrm>
              <a:off x="14804" y="-26542"/>
              <a:ext cx="12196531" cy="6876836"/>
              <a:chOff x="14804" y="-26542"/>
              <a:chExt cx="12196531" cy="6876836"/>
            </a:xfrm>
          </p:grpSpPr>
          <p:pic>
            <p:nvPicPr>
              <p:cNvPr id="1026" name="Picture 2" descr="https://i.ytimg.com/vi/Xlu6awn2mqA/maxresdefault.jpg"/>
              <p:cNvPicPr>
                <a:picLocks noChangeAspect="1" noChangeArrowheads="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658" r="436" b="1578"/>
              <a:stretch/>
            </p:blipFill>
            <p:spPr bwMode="auto">
              <a:xfrm>
                <a:off x="14804" y="-26542"/>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2510" y="-7706"/>
                <a:ext cx="12188825" cy="6858000"/>
              </a:xfrm>
              <a:prstGeom prst="rect">
                <a:avLst/>
              </a:prstGeom>
              <a:solidFill>
                <a:srgbClr val="BDF2FF">
                  <a:alpha val="74118"/>
                </a:srgbClr>
              </a:solid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2400"/>
              </a:p>
            </p:txBody>
          </p:sp>
        </p:grpSp>
        <p:sp>
          <p:nvSpPr>
            <p:cNvPr id="8" name="TextBox 7"/>
            <p:cNvSpPr txBox="1"/>
            <p:nvPr/>
          </p:nvSpPr>
          <p:spPr>
            <a:xfrm>
              <a:off x="615415" y="1182231"/>
              <a:ext cx="11277600" cy="5022914"/>
            </a:xfrm>
            <a:prstGeom prst="rect">
              <a:avLst/>
            </a:prstGeom>
            <a:noFill/>
          </p:spPr>
          <p:txBody>
            <a:bodyPr wrap="square" rtlCol="0">
              <a:spAutoFit/>
            </a:bodyPr>
            <a:lstStyle/>
            <a:p>
              <a:pPr>
                <a:lnSpc>
                  <a:spcPct val="90000"/>
                </a:lnSpc>
              </a:pPr>
              <a:r>
                <a:rPr lang="en-US" sz="4000" dirty="0" smtClean="0"/>
                <a:t>There’s a surprising amount of meaning packed into this brief </a:t>
              </a:r>
              <a:r>
                <a:rPr lang="en-US" sz="4000" dirty="0" smtClean="0"/>
                <a:t>phrase!  </a:t>
              </a:r>
            </a:p>
            <a:p>
              <a:pPr marL="571500" indent="-571500">
                <a:lnSpc>
                  <a:spcPct val="90000"/>
                </a:lnSpc>
                <a:buFont typeface="Arial" panose="020B0604020202020204" pitchFamily="34" charset="0"/>
                <a:buChar char="•"/>
              </a:pPr>
              <a:r>
                <a:rPr lang="en-US" sz="4000" dirty="0" smtClean="0"/>
                <a:t>The word translated “</a:t>
              </a:r>
              <a:r>
                <a:rPr lang="en-US" sz="4000" dirty="0" err="1" smtClean="0"/>
                <a:t>restoreth</a:t>
              </a:r>
              <a:r>
                <a:rPr lang="en-US" sz="4000" dirty="0" smtClean="0"/>
                <a:t>” is the Hebrew word </a:t>
              </a:r>
              <a:r>
                <a:rPr lang="en-US" sz="4000" i="1" dirty="0" err="1" smtClean="0"/>
                <a:t>shub</a:t>
              </a:r>
              <a:r>
                <a:rPr lang="en-US" sz="4000" dirty="0" smtClean="0"/>
                <a:t>.  It’s translated as “converting” in Psalm 19:7, where God’s Law is described as “converting” the soul.  The same word is translated as “relieve” in a number of verses in Lamentations (1:11, 16, 19).  </a:t>
              </a:r>
              <a:endParaRPr lang="en-US" sz="2000" dirty="0"/>
            </a:p>
            <a:p>
              <a:pPr>
                <a:lnSpc>
                  <a:spcPct val="90000"/>
                </a:lnSpc>
              </a:pPr>
              <a:endParaRPr lang="en-US" sz="3600" dirty="0" smtClean="0"/>
            </a:p>
          </p:txBody>
        </p:sp>
        <p:sp>
          <p:nvSpPr>
            <p:cNvPr id="10" name="TextBox 9"/>
            <p:cNvSpPr txBox="1"/>
            <p:nvPr/>
          </p:nvSpPr>
          <p:spPr>
            <a:xfrm>
              <a:off x="303213" y="-26542"/>
              <a:ext cx="11277600" cy="1458861"/>
            </a:xfrm>
            <a:prstGeom prst="rect">
              <a:avLst/>
            </a:prstGeom>
            <a:noFill/>
          </p:spPr>
          <p:txBody>
            <a:bodyPr wrap="square" rtlCol="0">
              <a:spAutoFit/>
            </a:bodyPr>
            <a:lstStyle/>
            <a:p>
              <a:pPr>
                <a:lnSpc>
                  <a:spcPct val="90000"/>
                </a:lnSpc>
              </a:pPr>
              <a:r>
                <a:rPr lang="en-US" sz="9600" dirty="0" smtClean="0">
                  <a:latin typeface="Edwardian Script ITC" panose="030303020407070D0804" pitchFamily="66" charset="0"/>
                </a:rPr>
                <a:t>He </a:t>
              </a:r>
              <a:r>
                <a:rPr lang="en-US" sz="9600" dirty="0" err="1" smtClean="0">
                  <a:latin typeface="Edwardian Script ITC" panose="030303020407070D0804" pitchFamily="66" charset="0"/>
                </a:rPr>
                <a:t>restoreth</a:t>
              </a:r>
              <a:r>
                <a:rPr lang="en-US" sz="9600" dirty="0" smtClean="0">
                  <a:latin typeface="Edwardian Script ITC" panose="030303020407070D0804" pitchFamily="66" charset="0"/>
                </a:rPr>
                <a:t> my soul.</a:t>
              </a:r>
              <a:endParaRPr lang="en-US" sz="6000" dirty="0">
                <a:latin typeface="Edwardian Script ITC" panose="030303020407070D0804" pitchFamily="66" charset="0"/>
              </a:endParaRPr>
            </a:p>
          </p:txBody>
        </p:sp>
      </p:grpSp>
    </p:spTree>
    <p:extLst>
      <p:ext uri="{BB962C8B-B14F-4D97-AF65-F5344CB8AC3E}">
        <p14:creationId xmlns:p14="http://schemas.microsoft.com/office/powerpoint/2010/main" val="64204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4804" y="-26542"/>
            <a:ext cx="12196531" cy="7339682"/>
            <a:chOff x="14804" y="-26542"/>
            <a:chExt cx="12196531" cy="7339682"/>
          </a:xfrm>
        </p:grpSpPr>
        <p:grpSp>
          <p:nvGrpSpPr>
            <p:cNvPr id="3" name="Group 2"/>
            <p:cNvGrpSpPr/>
            <p:nvPr/>
          </p:nvGrpSpPr>
          <p:grpSpPr>
            <a:xfrm>
              <a:off x="14804" y="-26542"/>
              <a:ext cx="12196531" cy="6876836"/>
              <a:chOff x="14804" y="-26542"/>
              <a:chExt cx="12196531" cy="6876836"/>
            </a:xfrm>
          </p:grpSpPr>
          <p:pic>
            <p:nvPicPr>
              <p:cNvPr id="1026" name="Picture 2" descr="https://i.ytimg.com/vi/Xlu6awn2mqA/maxresdefault.jpg"/>
              <p:cNvPicPr>
                <a:picLocks noChangeAspect="1" noChangeArrowheads="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658" r="436" b="1578"/>
              <a:stretch/>
            </p:blipFill>
            <p:spPr bwMode="auto">
              <a:xfrm>
                <a:off x="14804" y="-26542"/>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2510" y="-7706"/>
                <a:ext cx="12188825" cy="6858000"/>
              </a:xfrm>
              <a:prstGeom prst="rect">
                <a:avLst/>
              </a:prstGeom>
              <a:solidFill>
                <a:srgbClr val="BDF2FF">
                  <a:alpha val="74118"/>
                </a:srgbClr>
              </a:solid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2400"/>
              </a:p>
            </p:txBody>
          </p:sp>
        </p:grpSp>
        <p:sp>
          <p:nvSpPr>
            <p:cNvPr id="8" name="TextBox 7"/>
            <p:cNvSpPr txBox="1"/>
            <p:nvPr/>
          </p:nvSpPr>
          <p:spPr>
            <a:xfrm>
              <a:off x="615415" y="1182231"/>
              <a:ext cx="11277600" cy="6130909"/>
            </a:xfrm>
            <a:prstGeom prst="rect">
              <a:avLst/>
            </a:prstGeom>
            <a:noFill/>
          </p:spPr>
          <p:txBody>
            <a:bodyPr wrap="square" rtlCol="0">
              <a:spAutoFit/>
            </a:bodyPr>
            <a:lstStyle/>
            <a:p>
              <a:pPr marL="571500" indent="-571500">
                <a:lnSpc>
                  <a:spcPct val="90000"/>
                </a:lnSpc>
                <a:buFont typeface="Arial" panose="020B0604020202020204" pitchFamily="34" charset="0"/>
                <a:buChar char="•"/>
              </a:pPr>
              <a:r>
                <a:rPr lang="en-US" sz="4000" dirty="0" smtClean="0"/>
                <a:t>The word translated “soul” is the Hebrew word </a:t>
              </a:r>
              <a:r>
                <a:rPr lang="en-US" sz="4000" i="1" dirty="0" smtClean="0"/>
                <a:t>nephesh</a:t>
              </a:r>
              <a:r>
                <a:rPr lang="en-US" sz="4000" dirty="0" smtClean="0"/>
                <a:t>.  It comes from the root </a:t>
              </a:r>
              <a:r>
                <a:rPr lang="en-US" sz="4000" i="1" dirty="0" err="1" smtClean="0"/>
                <a:t>naphash</a:t>
              </a:r>
              <a:r>
                <a:rPr lang="en-US" sz="4000" dirty="0" smtClean="0"/>
                <a:t>, a verb appearing only 3 times in the Old Testament (Ex. 23:12; 31:17; 2 Sam 16:14), each time meaning “to revive oneself” or “to refresh oneself.”  It seems to go back to the basic meaning of breathing.  Genesis 2:7 says that when God gave life to the body He had formed, the man literally “became a soul of life.”  </a:t>
              </a:r>
              <a:endParaRPr lang="en-US" sz="2000" dirty="0"/>
            </a:p>
            <a:p>
              <a:pPr>
                <a:lnSpc>
                  <a:spcPct val="90000"/>
                </a:lnSpc>
              </a:pPr>
              <a:endParaRPr lang="en-US" sz="3600" dirty="0" smtClean="0"/>
            </a:p>
          </p:txBody>
        </p:sp>
        <p:sp>
          <p:nvSpPr>
            <p:cNvPr id="10" name="TextBox 9"/>
            <p:cNvSpPr txBox="1"/>
            <p:nvPr/>
          </p:nvSpPr>
          <p:spPr>
            <a:xfrm>
              <a:off x="303213" y="-26542"/>
              <a:ext cx="11277600" cy="1458861"/>
            </a:xfrm>
            <a:prstGeom prst="rect">
              <a:avLst/>
            </a:prstGeom>
            <a:noFill/>
          </p:spPr>
          <p:txBody>
            <a:bodyPr wrap="square" rtlCol="0">
              <a:spAutoFit/>
            </a:bodyPr>
            <a:lstStyle/>
            <a:p>
              <a:pPr>
                <a:lnSpc>
                  <a:spcPct val="90000"/>
                </a:lnSpc>
              </a:pPr>
              <a:r>
                <a:rPr lang="en-US" sz="9600" dirty="0" smtClean="0">
                  <a:latin typeface="Edwardian Script ITC" panose="030303020407070D0804" pitchFamily="66" charset="0"/>
                </a:rPr>
                <a:t>He </a:t>
              </a:r>
              <a:r>
                <a:rPr lang="en-US" sz="9600" dirty="0" err="1" smtClean="0">
                  <a:latin typeface="Edwardian Script ITC" panose="030303020407070D0804" pitchFamily="66" charset="0"/>
                </a:rPr>
                <a:t>restoreth</a:t>
              </a:r>
              <a:r>
                <a:rPr lang="en-US" sz="9600" dirty="0" smtClean="0">
                  <a:latin typeface="Edwardian Script ITC" panose="030303020407070D0804" pitchFamily="66" charset="0"/>
                </a:rPr>
                <a:t> my soul.</a:t>
              </a:r>
              <a:endParaRPr lang="en-US" sz="6000" dirty="0">
                <a:latin typeface="Edwardian Script ITC" panose="030303020407070D0804" pitchFamily="66" charset="0"/>
              </a:endParaRPr>
            </a:p>
          </p:txBody>
        </p:sp>
      </p:grpSp>
    </p:spTree>
    <p:extLst>
      <p:ext uri="{BB962C8B-B14F-4D97-AF65-F5344CB8AC3E}">
        <p14:creationId xmlns:p14="http://schemas.microsoft.com/office/powerpoint/2010/main" val="100041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4804" y="-26542"/>
            <a:ext cx="12196531" cy="6876836"/>
            <a:chOff x="14804" y="-26542"/>
            <a:chExt cx="12196531" cy="6876836"/>
          </a:xfrm>
        </p:grpSpPr>
        <p:grpSp>
          <p:nvGrpSpPr>
            <p:cNvPr id="3" name="Group 2"/>
            <p:cNvGrpSpPr/>
            <p:nvPr/>
          </p:nvGrpSpPr>
          <p:grpSpPr>
            <a:xfrm>
              <a:off x="14804" y="-26542"/>
              <a:ext cx="12196531" cy="6876836"/>
              <a:chOff x="14804" y="-26542"/>
              <a:chExt cx="12196531" cy="6876836"/>
            </a:xfrm>
          </p:grpSpPr>
          <p:pic>
            <p:nvPicPr>
              <p:cNvPr id="1026" name="Picture 2" descr="https://i.ytimg.com/vi/Xlu6awn2mqA/maxresdefault.jpg"/>
              <p:cNvPicPr>
                <a:picLocks noChangeAspect="1" noChangeArrowheads="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658" r="436" b="1578"/>
              <a:stretch/>
            </p:blipFill>
            <p:spPr bwMode="auto">
              <a:xfrm>
                <a:off x="14804" y="-26542"/>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2510" y="-7706"/>
                <a:ext cx="12188825" cy="6858000"/>
              </a:xfrm>
              <a:prstGeom prst="rect">
                <a:avLst/>
              </a:prstGeom>
              <a:solidFill>
                <a:srgbClr val="BDF2FF">
                  <a:alpha val="74118"/>
                </a:srgbClr>
              </a:solid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2400"/>
              </a:p>
            </p:txBody>
          </p:sp>
        </p:grpSp>
        <p:sp>
          <p:nvSpPr>
            <p:cNvPr id="8" name="TextBox 7"/>
            <p:cNvSpPr txBox="1"/>
            <p:nvPr/>
          </p:nvSpPr>
          <p:spPr>
            <a:xfrm>
              <a:off x="615415" y="1182231"/>
              <a:ext cx="11277600" cy="4468916"/>
            </a:xfrm>
            <a:prstGeom prst="rect">
              <a:avLst/>
            </a:prstGeom>
            <a:noFill/>
          </p:spPr>
          <p:txBody>
            <a:bodyPr wrap="square" rtlCol="0">
              <a:spAutoFit/>
            </a:bodyPr>
            <a:lstStyle/>
            <a:p>
              <a:pPr marL="571500" indent="-571500">
                <a:lnSpc>
                  <a:spcPct val="90000"/>
                </a:lnSpc>
                <a:buFont typeface="Arial" panose="020B0604020202020204" pitchFamily="34" charset="0"/>
                <a:buChar char="•"/>
              </a:pPr>
              <a:r>
                <a:rPr lang="en-US" sz="4000" dirty="0" smtClean="0"/>
                <a:t>The “soul” had not previously existed, but came into existence with the creation of Adam.  A new “soul” comes into existence every time a child is born.  Each “soul” is separate and distinct, separate from all similar units.  This uniqueness of individuality seems to be the idea emphasized in the Hebrew term </a:t>
              </a:r>
              <a:r>
                <a:rPr lang="en-US" sz="4000" i="1" dirty="0" smtClean="0"/>
                <a:t>nephesh</a:t>
              </a:r>
              <a:r>
                <a:rPr lang="en-US" sz="4000" dirty="0" smtClean="0"/>
                <a:t>.  </a:t>
              </a:r>
              <a:endParaRPr lang="en-US" sz="2000" dirty="0"/>
            </a:p>
            <a:p>
              <a:pPr>
                <a:lnSpc>
                  <a:spcPct val="90000"/>
                </a:lnSpc>
              </a:pPr>
              <a:endParaRPr lang="en-US" sz="3600" dirty="0" smtClean="0"/>
            </a:p>
          </p:txBody>
        </p:sp>
        <p:sp>
          <p:nvSpPr>
            <p:cNvPr id="10" name="TextBox 9"/>
            <p:cNvSpPr txBox="1"/>
            <p:nvPr/>
          </p:nvSpPr>
          <p:spPr>
            <a:xfrm>
              <a:off x="303213" y="-26542"/>
              <a:ext cx="11277600" cy="1458861"/>
            </a:xfrm>
            <a:prstGeom prst="rect">
              <a:avLst/>
            </a:prstGeom>
            <a:noFill/>
          </p:spPr>
          <p:txBody>
            <a:bodyPr wrap="square" rtlCol="0">
              <a:spAutoFit/>
            </a:bodyPr>
            <a:lstStyle/>
            <a:p>
              <a:pPr>
                <a:lnSpc>
                  <a:spcPct val="90000"/>
                </a:lnSpc>
              </a:pPr>
              <a:r>
                <a:rPr lang="en-US" sz="9600" dirty="0" smtClean="0">
                  <a:latin typeface="Edwardian Script ITC" panose="030303020407070D0804" pitchFamily="66" charset="0"/>
                </a:rPr>
                <a:t>He </a:t>
              </a:r>
              <a:r>
                <a:rPr lang="en-US" sz="9600" dirty="0" err="1" smtClean="0">
                  <a:latin typeface="Edwardian Script ITC" panose="030303020407070D0804" pitchFamily="66" charset="0"/>
                </a:rPr>
                <a:t>restoreth</a:t>
              </a:r>
              <a:r>
                <a:rPr lang="en-US" sz="9600" dirty="0" smtClean="0">
                  <a:latin typeface="Edwardian Script ITC" panose="030303020407070D0804" pitchFamily="66" charset="0"/>
                </a:rPr>
                <a:t> my soul.</a:t>
              </a:r>
              <a:endParaRPr lang="en-US" sz="6000" dirty="0">
                <a:latin typeface="Edwardian Script ITC" panose="030303020407070D0804" pitchFamily="66" charset="0"/>
              </a:endParaRPr>
            </a:p>
          </p:txBody>
        </p:sp>
      </p:grpSp>
    </p:spTree>
    <p:extLst>
      <p:ext uri="{BB962C8B-B14F-4D97-AF65-F5344CB8AC3E}">
        <p14:creationId xmlns:p14="http://schemas.microsoft.com/office/powerpoint/2010/main" val="2565753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4804" y="-26542"/>
            <a:ext cx="12196531" cy="6876836"/>
            <a:chOff x="14804" y="-26542"/>
            <a:chExt cx="12196531" cy="6876836"/>
          </a:xfrm>
        </p:grpSpPr>
        <p:grpSp>
          <p:nvGrpSpPr>
            <p:cNvPr id="3" name="Group 2"/>
            <p:cNvGrpSpPr/>
            <p:nvPr/>
          </p:nvGrpSpPr>
          <p:grpSpPr>
            <a:xfrm>
              <a:off x="14804" y="-26542"/>
              <a:ext cx="12196531" cy="6876836"/>
              <a:chOff x="14804" y="-26542"/>
              <a:chExt cx="12196531" cy="6876836"/>
            </a:xfrm>
          </p:grpSpPr>
          <p:pic>
            <p:nvPicPr>
              <p:cNvPr id="1026" name="Picture 2" descr="https://i.ytimg.com/vi/Xlu6awn2mqA/maxresdefault.jpg"/>
              <p:cNvPicPr>
                <a:picLocks noChangeAspect="1" noChangeArrowheads="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658" r="436" b="1578"/>
              <a:stretch/>
            </p:blipFill>
            <p:spPr bwMode="auto">
              <a:xfrm>
                <a:off x="14804" y="-26542"/>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2510" y="-7706"/>
                <a:ext cx="12188825" cy="6858000"/>
              </a:xfrm>
              <a:prstGeom prst="rect">
                <a:avLst/>
              </a:prstGeom>
              <a:solidFill>
                <a:srgbClr val="BDF2FF">
                  <a:alpha val="74118"/>
                </a:srgbClr>
              </a:solid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2400"/>
              </a:p>
            </p:txBody>
          </p:sp>
        </p:grpSp>
        <p:sp>
          <p:nvSpPr>
            <p:cNvPr id="8" name="TextBox 7"/>
            <p:cNvSpPr txBox="1"/>
            <p:nvPr/>
          </p:nvSpPr>
          <p:spPr>
            <a:xfrm>
              <a:off x="615415" y="1182231"/>
              <a:ext cx="11277600" cy="5022914"/>
            </a:xfrm>
            <a:prstGeom prst="rect">
              <a:avLst/>
            </a:prstGeom>
            <a:noFill/>
          </p:spPr>
          <p:txBody>
            <a:bodyPr wrap="square" rtlCol="0">
              <a:spAutoFit/>
            </a:bodyPr>
            <a:lstStyle/>
            <a:p>
              <a:pPr marL="571500" indent="-571500">
                <a:lnSpc>
                  <a:spcPct val="90000"/>
                </a:lnSpc>
                <a:buFont typeface="Arial" panose="020B0604020202020204" pitchFamily="34" charset="0"/>
                <a:buChar char="•"/>
              </a:pPr>
              <a:r>
                <a:rPr lang="en-US" sz="4000" i="1" dirty="0" smtClean="0"/>
                <a:t>Nephesh</a:t>
              </a:r>
              <a:r>
                <a:rPr lang="en-US" sz="4000" dirty="0"/>
                <a:t> </a:t>
              </a:r>
              <a:r>
                <a:rPr lang="en-US" sz="4000" dirty="0" smtClean="0"/>
                <a:t>is applied to animals as well as men.  The clause, “let the waters bring forth abundantly the moving creature that hath life” is literally, “let the waters swarm swarms of souls of life [individuals of life].”  Beasts and fowl are called “living creatures,” literally, “individuals of life.”  As such, animals as well as people are “souls,” or “living individuals.”    </a:t>
              </a:r>
              <a:endParaRPr lang="en-US" sz="2000" dirty="0"/>
            </a:p>
            <a:p>
              <a:pPr>
                <a:lnSpc>
                  <a:spcPct val="90000"/>
                </a:lnSpc>
              </a:pPr>
              <a:endParaRPr lang="en-US" sz="3600" dirty="0" smtClean="0"/>
            </a:p>
          </p:txBody>
        </p:sp>
        <p:sp>
          <p:nvSpPr>
            <p:cNvPr id="10" name="TextBox 9"/>
            <p:cNvSpPr txBox="1"/>
            <p:nvPr/>
          </p:nvSpPr>
          <p:spPr>
            <a:xfrm>
              <a:off x="303213" y="-26542"/>
              <a:ext cx="11277600" cy="1458861"/>
            </a:xfrm>
            <a:prstGeom prst="rect">
              <a:avLst/>
            </a:prstGeom>
            <a:noFill/>
          </p:spPr>
          <p:txBody>
            <a:bodyPr wrap="square" rtlCol="0">
              <a:spAutoFit/>
            </a:bodyPr>
            <a:lstStyle/>
            <a:p>
              <a:pPr>
                <a:lnSpc>
                  <a:spcPct val="90000"/>
                </a:lnSpc>
              </a:pPr>
              <a:r>
                <a:rPr lang="en-US" sz="9600" dirty="0" smtClean="0">
                  <a:latin typeface="Edwardian Script ITC" panose="030303020407070D0804" pitchFamily="66" charset="0"/>
                </a:rPr>
                <a:t>He </a:t>
              </a:r>
              <a:r>
                <a:rPr lang="en-US" sz="9600" dirty="0" err="1" smtClean="0">
                  <a:latin typeface="Edwardian Script ITC" panose="030303020407070D0804" pitchFamily="66" charset="0"/>
                </a:rPr>
                <a:t>restoreth</a:t>
              </a:r>
              <a:r>
                <a:rPr lang="en-US" sz="9600" dirty="0" smtClean="0">
                  <a:latin typeface="Edwardian Script ITC" panose="030303020407070D0804" pitchFamily="66" charset="0"/>
                </a:rPr>
                <a:t> my soul.</a:t>
              </a:r>
              <a:endParaRPr lang="en-US" sz="6000" dirty="0">
                <a:latin typeface="Edwardian Script ITC" panose="030303020407070D0804" pitchFamily="66" charset="0"/>
              </a:endParaRPr>
            </a:p>
          </p:txBody>
        </p:sp>
      </p:grpSp>
    </p:spTree>
    <p:extLst>
      <p:ext uri="{BB962C8B-B14F-4D97-AF65-F5344CB8AC3E}">
        <p14:creationId xmlns:p14="http://schemas.microsoft.com/office/powerpoint/2010/main" val="1285266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4804" y="-26542"/>
            <a:ext cx="12196531" cy="6876836"/>
            <a:chOff x="14804" y="-26542"/>
            <a:chExt cx="12196531" cy="6876836"/>
          </a:xfrm>
        </p:grpSpPr>
        <p:grpSp>
          <p:nvGrpSpPr>
            <p:cNvPr id="3" name="Group 2"/>
            <p:cNvGrpSpPr/>
            <p:nvPr/>
          </p:nvGrpSpPr>
          <p:grpSpPr>
            <a:xfrm>
              <a:off x="14804" y="-26542"/>
              <a:ext cx="12196531" cy="6876836"/>
              <a:chOff x="14804" y="-26542"/>
              <a:chExt cx="12196531" cy="6876836"/>
            </a:xfrm>
          </p:grpSpPr>
          <p:pic>
            <p:nvPicPr>
              <p:cNvPr id="1026" name="Picture 2" descr="https://i.ytimg.com/vi/Xlu6awn2mqA/maxresdefault.jpg"/>
              <p:cNvPicPr>
                <a:picLocks noChangeAspect="1" noChangeArrowheads="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658" r="436" b="1578"/>
              <a:stretch/>
            </p:blipFill>
            <p:spPr bwMode="auto">
              <a:xfrm>
                <a:off x="14804" y="-26542"/>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2510" y="-7706"/>
                <a:ext cx="12188825" cy="6858000"/>
              </a:xfrm>
              <a:prstGeom prst="rect">
                <a:avLst/>
              </a:prstGeom>
              <a:solidFill>
                <a:srgbClr val="BDF2FF">
                  <a:alpha val="74118"/>
                </a:srgbClr>
              </a:solid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2400"/>
              </a:p>
            </p:txBody>
          </p:sp>
        </p:grpSp>
        <p:sp>
          <p:nvSpPr>
            <p:cNvPr id="8" name="TextBox 7"/>
            <p:cNvSpPr txBox="1"/>
            <p:nvPr/>
          </p:nvSpPr>
          <p:spPr>
            <a:xfrm>
              <a:off x="615415" y="1182231"/>
              <a:ext cx="11277600" cy="5632311"/>
            </a:xfrm>
            <a:prstGeom prst="rect">
              <a:avLst/>
            </a:prstGeom>
            <a:noFill/>
          </p:spPr>
          <p:txBody>
            <a:bodyPr wrap="square" rtlCol="0">
              <a:spAutoFit/>
            </a:bodyPr>
            <a:lstStyle/>
            <a:p>
              <a:pPr marL="571500" indent="-571500">
                <a:lnSpc>
                  <a:spcPct val="90000"/>
                </a:lnSpc>
                <a:buFont typeface="Arial" panose="020B0604020202020204" pitchFamily="34" charset="0"/>
                <a:buChar char="•"/>
              </a:pPr>
              <a:r>
                <a:rPr lang="en-US" sz="4000" dirty="0" smtClean="0"/>
                <a:t>From the basic idea of nephesh being an individual or person springs the idiomatic use of nephesh for the personal pronoun.  Expressions like “my soul” are idiomatic for “I” or “me”; “thy soul” for “you”; and “their soul” for “they” or “them”.  </a:t>
              </a:r>
            </a:p>
            <a:p>
              <a:pPr marL="571500" indent="-571500">
                <a:lnSpc>
                  <a:spcPct val="90000"/>
                </a:lnSpc>
                <a:buFont typeface="Arial" panose="020B0604020202020204" pitchFamily="34" charset="0"/>
                <a:buChar char="•"/>
              </a:pPr>
              <a:r>
                <a:rPr lang="en-US" sz="4000" dirty="0" smtClean="0"/>
                <a:t>Since each new </a:t>
              </a:r>
              <a:r>
                <a:rPr lang="en-US" sz="4000" i="1" dirty="0" smtClean="0"/>
                <a:t>nephesh</a:t>
              </a:r>
              <a:r>
                <a:rPr lang="en-US" sz="4000" dirty="0" smtClean="0"/>
                <a:t> represents a new unit of life, the word is often used synonymously with “life.”  In 119 instances the KJV translates the word this way.  </a:t>
              </a:r>
              <a:endParaRPr lang="en-US" sz="3600" dirty="0" smtClean="0"/>
            </a:p>
          </p:txBody>
        </p:sp>
        <p:sp>
          <p:nvSpPr>
            <p:cNvPr id="10" name="TextBox 9"/>
            <p:cNvSpPr txBox="1"/>
            <p:nvPr/>
          </p:nvSpPr>
          <p:spPr>
            <a:xfrm>
              <a:off x="303213" y="-26542"/>
              <a:ext cx="11277600" cy="1458861"/>
            </a:xfrm>
            <a:prstGeom prst="rect">
              <a:avLst/>
            </a:prstGeom>
            <a:noFill/>
          </p:spPr>
          <p:txBody>
            <a:bodyPr wrap="square" rtlCol="0">
              <a:spAutoFit/>
            </a:bodyPr>
            <a:lstStyle/>
            <a:p>
              <a:pPr>
                <a:lnSpc>
                  <a:spcPct val="90000"/>
                </a:lnSpc>
              </a:pPr>
              <a:r>
                <a:rPr lang="en-US" sz="9600" dirty="0" smtClean="0">
                  <a:latin typeface="Edwardian Script ITC" panose="030303020407070D0804" pitchFamily="66" charset="0"/>
                </a:rPr>
                <a:t>He </a:t>
              </a:r>
              <a:r>
                <a:rPr lang="en-US" sz="9600" dirty="0" err="1" smtClean="0">
                  <a:latin typeface="Edwardian Script ITC" panose="030303020407070D0804" pitchFamily="66" charset="0"/>
                </a:rPr>
                <a:t>restoreth</a:t>
              </a:r>
              <a:r>
                <a:rPr lang="en-US" sz="9600" dirty="0" smtClean="0">
                  <a:latin typeface="Edwardian Script ITC" panose="030303020407070D0804" pitchFamily="66" charset="0"/>
                </a:rPr>
                <a:t> my soul.</a:t>
              </a:r>
              <a:endParaRPr lang="en-US" sz="6000" dirty="0">
                <a:latin typeface="Edwardian Script ITC" panose="030303020407070D0804" pitchFamily="66" charset="0"/>
              </a:endParaRPr>
            </a:p>
          </p:txBody>
        </p:sp>
      </p:grpSp>
    </p:spTree>
    <p:extLst>
      <p:ext uri="{BB962C8B-B14F-4D97-AF65-F5344CB8AC3E}">
        <p14:creationId xmlns:p14="http://schemas.microsoft.com/office/powerpoint/2010/main" val="1680678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9012" y="76200"/>
            <a:ext cx="10210800" cy="685800"/>
          </a:xfrm>
        </p:spPr>
        <p:txBody>
          <a:bodyPr>
            <a:normAutofit/>
          </a:bodyPr>
          <a:lstStyle/>
          <a:p>
            <a:r>
              <a:rPr lang="en-US" sz="4000" b="1" dirty="0" smtClean="0"/>
              <a:t>3</a:t>
            </a:r>
            <a:r>
              <a:rPr lang="en-US" sz="4000" b="1" baseline="30000" dirty="0" smtClean="0"/>
              <a:t>rd</a:t>
            </a:r>
            <a:r>
              <a:rPr lang="en-US" sz="4000" b="1" dirty="0" smtClean="0"/>
              <a:t> Quarter 2022</a:t>
            </a:r>
            <a:endParaRPr lang="en-US" sz="4000" b="1" dirty="0"/>
          </a:p>
        </p:txBody>
      </p:sp>
      <p:sp>
        <p:nvSpPr>
          <p:cNvPr id="3" name="Content Placeholder 2"/>
          <p:cNvSpPr>
            <a:spLocks noGrp="1"/>
          </p:cNvSpPr>
          <p:nvPr>
            <p:ph idx="1"/>
          </p:nvPr>
        </p:nvSpPr>
        <p:spPr>
          <a:xfrm>
            <a:off x="912812" y="1066800"/>
            <a:ext cx="4114799" cy="5105400"/>
          </a:xfrm>
        </p:spPr>
        <p:txBody>
          <a:bodyPr>
            <a:normAutofit fontScale="85000" lnSpcReduction="10000"/>
          </a:bodyPr>
          <a:lstStyle/>
          <a:p>
            <a:pPr marL="0" indent="0">
              <a:buNone/>
            </a:pPr>
            <a:r>
              <a:rPr lang="en-US" sz="4800" dirty="0" smtClean="0"/>
              <a:t>A crucible for aluminum, gold, or silver.  It is used to heat the metal and pour it into a mold.  You might also use a crucible to burn off impurities from the metal.   </a:t>
            </a:r>
            <a:endParaRPr lang="en-US" sz="4800" dirty="0"/>
          </a:p>
        </p:txBody>
      </p:sp>
      <p:pic>
        <p:nvPicPr>
          <p:cNvPr id="4098" name="Picture 2" descr="What's Your Crucib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7168" y="36816"/>
            <a:ext cx="6667500" cy="666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3222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4804" y="-26542"/>
            <a:ext cx="12196531" cy="6876836"/>
            <a:chOff x="14804" y="-26542"/>
            <a:chExt cx="12196531" cy="6876836"/>
          </a:xfrm>
        </p:grpSpPr>
        <p:grpSp>
          <p:nvGrpSpPr>
            <p:cNvPr id="3" name="Group 2"/>
            <p:cNvGrpSpPr/>
            <p:nvPr/>
          </p:nvGrpSpPr>
          <p:grpSpPr>
            <a:xfrm>
              <a:off x="14804" y="-26542"/>
              <a:ext cx="12196531" cy="6876836"/>
              <a:chOff x="14804" y="-26542"/>
              <a:chExt cx="12196531" cy="6876836"/>
            </a:xfrm>
          </p:grpSpPr>
          <p:pic>
            <p:nvPicPr>
              <p:cNvPr id="1026" name="Picture 2" descr="https://i.ytimg.com/vi/Xlu6awn2mqA/maxresdefault.jpg"/>
              <p:cNvPicPr>
                <a:picLocks noChangeAspect="1" noChangeArrowheads="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658" r="436" b="1578"/>
              <a:stretch/>
            </p:blipFill>
            <p:spPr bwMode="auto">
              <a:xfrm>
                <a:off x="14804" y="-26542"/>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2510" y="-7706"/>
                <a:ext cx="12188825" cy="6858000"/>
              </a:xfrm>
              <a:prstGeom prst="rect">
                <a:avLst/>
              </a:prstGeom>
              <a:solidFill>
                <a:srgbClr val="BDF2FF">
                  <a:alpha val="74118"/>
                </a:srgbClr>
              </a:solid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2400"/>
              </a:p>
            </p:txBody>
          </p:sp>
        </p:grpSp>
        <p:sp>
          <p:nvSpPr>
            <p:cNvPr id="8" name="TextBox 7"/>
            <p:cNvSpPr txBox="1"/>
            <p:nvPr/>
          </p:nvSpPr>
          <p:spPr>
            <a:xfrm>
              <a:off x="615415" y="1182231"/>
              <a:ext cx="11277600" cy="5632311"/>
            </a:xfrm>
            <a:prstGeom prst="rect">
              <a:avLst/>
            </a:prstGeom>
            <a:noFill/>
          </p:spPr>
          <p:txBody>
            <a:bodyPr wrap="square" rtlCol="0">
              <a:spAutoFit/>
            </a:bodyPr>
            <a:lstStyle/>
            <a:p>
              <a:pPr marL="571500" indent="-571500">
                <a:lnSpc>
                  <a:spcPct val="90000"/>
                </a:lnSpc>
                <a:buFont typeface="Arial" panose="020B0604020202020204" pitchFamily="34" charset="0"/>
                <a:buChar char="•"/>
              </a:pPr>
              <a:r>
                <a:rPr lang="en-US" sz="4000" dirty="0" smtClean="0"/>
                <a:t>So when God “</a:t>
              </a:r>
              <a:r>
                <a:rPr lang="en-US" sz="4000" dirty="0" err="1" smtClean="0"/>
                <a:t>restoreth</a:t>
              </a:r>
              <a:r>
                <a:rPr lang="en-US" sz="4000" dirty="0" smtClean="0"/>
                <a:t>” (</a:t>
              </a:r>
              <a:r>
                <a:rPr lang="en-US" sz="4000" i="1" dirty="0" err="1" smtClean="0"/>
                <a:t>shub</a:t>
              </a:r>
              <a:r>
                <a:rPr lang="en-US" sz="4000" dirty="0" smtClean="0"/>
                <a:t>) “my soul” (</a:t>
              </a:r>
              <a:r>
                <a:rPr lang="en-US" sz="4000" i="1" dirty="0" smtClean="0"/>
                <a:t>nephesh</a:t>
              </a:r>
              <a:r>
                <a:rPr lang="en-US" sz="4000" dirty="0" smtClean="0"/>
                <a:t>), this carries the same idea as if we were to say that God converts my life.  </a:t>
              </a:r>
            </a:p>
            <a:p>
              <a:pPr marL="571500" indent="-571500">
                <a:lnSpc>
                  <a:spcPct val="90000"/>
                </a:lnSpc>
                <a:buFont typeface="Arial" panose="020B0604020202020204" pitchFamily="34" charset="0"/>
                <a:buChar char="•"/>
              </a:pPr>
              <a:r>
                <a:rPr lang="en-US" sz="4000" dirty="0" smtClean="0"/>
                <a:t>This is also the connection with the crucible!</a:t>
              </a:r>
            </a:p>
            <a:p>
              <a:pPr marL="571500" indent="-571500">
                <a:lnSpc>
                  <a:spcPct val="90000"/>
                </a:lnSpc>
                <a:buFont typeface="Arial" panose="020B0604020202020204" pitchFamily="34" charset="0"/>
                <a:buChar char="•"/>
              </a:pPr>
              <a:r>
                <a:rPr lang="en-US" sz="4000" dirty="0" smtClean="0"/>
                <a:t>God doesn’t just restore our lives to some condition we have previously experienced.  He perfects, changes, and converts our lives so that we can be our perfect selves under His plan and His guidance.  That is sanctification,  the promise inherent in “He </a:t>
              </a:r>
              <a:r>
                <a:rPr lang="en-US" sz="4000" dirty="0" err="1" smtClean="0"/>
                <a:t>restoreth</a:t>
              </a:r>
              <a:r>
                <a:rPr lang="en-US" sz="4000" dirty="0" smtClean="0"/>
                <a:t> my soul!”   </a:t>
              </a:r>
              <a:endParaRPr lang="en-US" sz="3600" dirty="0" smtClean="0"/>
            </a:p>
          </p:txBody>
        </p:sp>
        <p:sp>
          <p:nvSpPr>
            <p:cNvPr id="10" name="TextBox 9"/>
            <p:cNvSpPr txBox="1"/>
            <p:nvPr/>
          </p:nvSpPr>
          <p:spPr>
            <a:xfrm>
              <a:off x="303213" y="-26542"/>
              <a:ext cx="11277600" cy="1458861"/>
            </a:xfrm>
            <a:prstGeom prst="rect">
              <a:avLst/>
            </a:prstGeom>
            <a:noFill/>
          </p:spPr>
          <p:txBody>
            <a:bodyPr wrap="square" rtlCol="0">
              <a:spAutoFit/>
            </a:bodyPr>
            <a:lstStyle/>
            <a:p>
              <a:pPr>
                <a:lnSpc>
                  <a:spcPct val="90000"/>
                </a:lnSpc>
              </a:pPr>
              <a:r>
                <a:rPr lang="en-US" sz="9600" dirty="0" smtClean="0">
                  <a:latin typeface="Edwardian Script ITC" panose="030303020407070D0804" pitchFamily="66" charset="0"/>
                </a:rPr>
                <a:t>He </a:t>
              </a:r>
              <a:r>
                <a:rPr lang="en-US" sz="9600" dirty="0" err="1" smtClean="0">
                  <a:latin typeface="Edwardian Script ITC" panose="030303020407070D0804" pitchFamily="66" charset="0"/>
                </a:rPr>
                <a:t>restoreth</a:t>
              </a:r>
              <a:r>
                <a:rPr lang="en-US" sz="9600" dirty="0" smtClean="0">
                  <a:latin typeface="Edwardian Script ITC" panose="030303020407070D0804" pitchFamily="66" charset="0"/>
                </a:rPr>
                <a:t> my soul.</a:t>
              </a:r>
              <a:endParaRPr lang="en-US" sz="6000" dirty="0">
                <a:latin typeface="Edwardian Script ITC" panose="030303020407070D0804" pitchFamily="66" charset="0"/>
              </a:endParaRPr>
            </a:p>
          </p:txBody>
        </p:sp>
      </p:grpSp>
    </p:spTree>
    <p:extLst>
      <p:ext uri="{BB962C8B-B14F-4D97-AF65-F5344CB8AC3E}">
        <p14:creationId xmlns:p14="http://schemas.microsoft.com/office/powerpoint/2010/main" val="3527309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812" y="228600"/>
            <a:ext cx="10896600" cy="1143000"/>
          </a:xfrm>
        </p:spPr>
        <p:txBody>
          <a:bodyPr>
            <a:noAutofit/>
          </a:bodyPr>
          <a:lstStyle/>
          <a:p>
            <a:pPr algn="ctr"/>
            <a:r>
              <a:rPr lang="en-US" sz="4400" b="1" dirty="0" smtClean="0"/>
              <a:t>He </a:t>
            </a:r>
            <a:r>
              <a:rPr lang="en-US" sz="4400" b="1" dirty="0" err="1"/>
              <a:t>leadeth</a:t>
            </a:r>
            <a:r>
              <a:rPr lang="en-US" sz="4400" b="1" dirty="0"/>
              <a:t> me in the paths of righteousness for </a:t>
            </a:r>
            <a:r>
              <a:rPr lang="en-US" sz="4400" b="1" dirty="0" smtClean="0"/>
              <a:t>His </a:t>
            </a:r>
            <a:r>
              <a:rPr lang="en-US" sz="4400" b="1" dirty="0"/>
              <a:t>name's sake.</a:t>
            </a:r>
            <a:endParaRPr lang="en-US" sz="4800" b="1" dirty="0"/>
          </a:p>
        </p:txBody>
      </p:sp>
      <p:pic>
        <p:nvPicPr>
          <p:cNvPr id="3074" name="Picture 2" descr="Judean Desert, Biblical Wilderness | Bein Harim Tours"/>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16183"/>
          <a:stretch/>
        </p:blipFill>
        <p:spPr bwMode="auto">
          <a:xfrm>
            <a:off x="-230188" y="1981200"/>
            <a:ext cx="12649200" cy="40787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7115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812" y="228600"/>
            <a:ext cx="10896600" cy="1143000"/>
          </a:xfrm>
        </p:spPr>
        <p:txBody>
          <a:bodyPr>
            <a:noAutofit/>
          </a:bodyPr>
          <a:lstStyle/>
          <a:p>
            <a:pPr algn="ctr"/>
            <a:r>
              <a:rPr lang="en-US" sz="4400" b="1" dirty="0" smtClean="0"/>
              <a:t>He </a:t>
            </a:r>
            <a:r>
              <a:rPr lang="en-US" sz="4400" b="1" dirty="0" err="1"/>
              <a:t>leadeth</a:t>
            </a:r>
            <a:r>
              <a:rPr lang="en-US" sz="4400" b="1" dirty="0"/>
              <a:t> me in the paths of righteousness for </a:t>
            </a:r>
            <a:r>
              <a:rPr lang="en-US" sz="4400" b="1" dirty="0" smtClean="0"/>
              <a:t>His </a:t>
            </a:r>
            <a:r>
              <a:rPr lang="en-US" sz="4400" b="1" dirty="0"/>
              <a:t>name's sake.</a:t>
            </a:r>
            <a:endParaRPr lang="en-US" sz="4800" b="1" dirty="0"/>
          </a:p>
        </p:txBody>
      </p:sp>
      <p:sp>
        <p:nvSpPr>
          <p:cNvPr id="3" name="Content Placeholder 2"/>
          <p:cNvSpPr>
            <a:spLocks noGrp="1"/>
          </p:cNvSpPr>
          <p:nvPr>
            <p:ph idx="1"/>
          </p:nvPr>
        </p:nvSpPr>
        <p:spPr>
          <a:xfrm>
            <a:off x="1560512" y="1388660"/>
            <a:ext cx="9601200" cy="4495800"/>
          </a:xfrm>
        </p:spPr>
        <p:txBody>
          <a:bodyPr>
            <a:noAutofit/>
          </a:bodyPr>
          <a:lstStyle/>
          <a:p>
            <a:pPr marL="0" indent="0">
              <a:buNone/>
            </a:pPr>
            <a:r>
              <a:rPr lang="en-US" sz="3200" dirty="0" smtClean="0"/>
              <a:t>The rough terrain of Judea offers any number of opportunities to take the wrong path.  It’s easy to waste time and suffer serious issues when traversing the highlands, cut with deep </a:t>
            </a:r>
            <a:r>
              <a:rPr lang="en-US" sz="3200" dirty="0" err="1" smtClean="0"/>
              <a:t>wadis</a:t>
            </a:r>
            <a:r>
              <a:rPr lang="en-US" sz="3200" dirty="0" smtClean="0"/>
              <a:t> (narrow canyons).  Taking the wrong path can cost great amounts of time, which can be life-threatening in such arid regions.  If we permit, God always leads us in the right way, although it may not seem easy at the time.  God’s guidance is a revelation to men of His character.  Due to His goodness, He provides directions to the safe path for those who will listen.  </a:t>
            </a:r>
            <a:endParaRPr lang="en-US" sz="3200" dirty="0"/>
          </a:p>
        </p:txBody>
      </p:sp>
    </p:spTree>
    <p:extLst>
      <p:ext uri="{BB962C8B-B14F-4D97-AF65-F5344CB8AC3E}">
        <p14:creationId xmlns:p14="http://schemas.microsoft.com/office/powerpoint/2010/main" val="3840417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4070" y="762000"/>
            <a:ext cx="10363199" cy="838199"/>
          </a:xfrm>
        </p:spPr>
        <p:txBody>
          <a:bodyPr>
            <a:normAutofit fontScale="90000"/>
          </a:bodyPr>
          <a:lstStyle/>
          <a:p>
            <a:r>
              <a:rPr lang="en-US" dirty="0">
                <a:latin typeface="Arial Black" panose="020B0A04020102020204" pitchFamily="34" charset="0"/>
              </a:rPr>
              <a:t>Yea, though I walk through the valley of the shadow of </a:t>
            </a:r>
            <a:r>
              <a:rPr lang="en-US" dirty="0" smtClean="0">
                <a:latin typeface="Arial Black" panose="020B0A04020102020204" pitchFamily="34" charset="0"/>
              </a:rPr>
              <a:t>death…</a:t>
            </a:r>
            <a:endParaRPr lang="en-US" dirty="0">
              <a:latin typeface="Arial Black" panose="020B0A04020102020204" pitchFamily="34" charset="0"/>
            </a:endParaRPr>
          </a:p>
        </p:txBody>
      </p:sp>
      <p:pic>
        <p:nvPicPr>
          <p:cNvPr id="6146" name="Picture 2" descr="Wadi Mujib | Israel Extreme Private Tour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08212" y="1590135"/>
            <a:ext cx="7694612" cy="51297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3153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4070" y="762000"/>
            <a:ext cx="10363199" cy="838199"/>
          </a:xfrm>
        </p:spPr>
        <p:txBody>
          <a:bodyPr>
            <a:normAutofit fontScale="90000"/>
          </a:bodyPr>
          <a:lstStyle/>
          <a:p>
            <a:r>
              <a:rPr lang="en-US" dirty="0">
                <a:latin typeface="Arial Black" panose="020B0A04020102020204" pitchFamily="34" charset="0"/>
              </a:rPr>
              <a:t>Yea, though I walk through the valley of the shadow of </a:t>
            </a:r>
            <a:r>
              <a:rPr lang="en-US" dirty="0" smtClean="0">
                <a:latin typeface="Arial Black" panose="020B0A04020102020204" pitchFamily="34" charset="0"/>
              </a:rPr>
              <a:t>death…</a:t>
            </a:r>
            <a:endParaRPr lang="en-US" dirty="0">
              <a:latin typeface="Arial Black" panose="020B0A04020102020204" pitchFamily="34" charset="0"/>
            </a:endParaRPr>
          </a:p>
        </p:txBody>
      </p:sp>
      <p:sp>
        <p:nvSpPr>
          <p:cNvPr id="3" name="Text Placeholder 2"/>
          <p:cNvSpPr>
            <a:spLocks noGrp="1"/>
          </p:cNvSpPr>
          <p:nvPr>
            <p:ph type="body" idx="1"/>
          </p:nvPr>
        </p:nvSpPr>
        <p:spPr>
          <a:xfrm>
            <a:off x="985837" y="1676400"/>
            <a:ext cx="10366375" cy="4876800"/>
          </a:xfrm>
        </p:spPr>
        <p:txBody>
          <a:bodyPr>
            <a:normAutofit fontScale="70000" lnSpcReduction="20000"/>
          </a:bodyPr>
          <a:lstStyle/>
          <a:p>
            <a:r>
              <a:rPr lang="en-US" sz="4800" dirty="0" smtClean="0"/>
              <a:t>We’ve already mentioned some of the challenges of traveling in the Judean wilderness.  One of these difficulties is the fact that the wilderness is split by any number of deep, cliff-sided valleys known as “</a:t>
            </a:r>
            <a:r>
              <a:rPr lang="en-US" sz="4800" dirty="0" err="1" smtClean="0"/>
              <a:t>wadis</a:t>
            </a:r>
            <a:r>
              <a:rPr lang="en-US" sz="4800" dirty="0" smtClean="0"/>
              <a:t>.”  Travel through a deep, overshadowed </a:t>
            </a:r>
            <a:r>
              <a:rPr lang="en-US" sz="4800" dirty="0" err="1" smtClean="0"/>
              <a:t>wadi</a:t>
            </a:r>
            <a:r>
              <a:rPr lang="en-US" sz="4800" dirty="0" smtClean="0"/>
              <a:t> can be extremely dangerous.  </a:t>
            </a:r>
          </a:p>
          <a:p>
            <a:pPr marL="685800" indent="-685800">
              <a:buFont typeface="Arial" panose="020B0604020202020204" pitchFamily="34" charset="0"/>
              <a:buChar char="•"/>
            </a:pPr>
            <a:r>
              <a:rPr lang="en-US" sz="4800" dirty="0" smtClean="0"/>
              <a:t>First, it’s all but impossible to climb out of a deep </a:t>
            </a:r>
            <a:r>
              <a:rPr lang="en-US" sz="4800" dirty="0" err="1" smtClean="0"/>
              <a:t>wadi</a:t>
            </a:r>
            <a:r>
              <a:rPr lang="en-US" sz="4800" dirty="0" smtClean="0"/>
              <a:t>.  So if you find yourself in the wrong one, the only choice is a time-consuming retracing of your own steps.  If you aren’t carrying sufficient extra water, this is a death sentence.  </a:t>
            </a:r>
          </a:p>
        </p:txBody>
      </p:sp>
    </p:spTree>
    <p:extLst>
      <p:ext uri="{BB962C8B-B14F-4D97-AF65-F5344CB8AC3E}">
        <p14:creationId xmlns:p14="http://schemas.microsoft.com/office/powerpoint/2010/main" val="646214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4070" y="762000"/>
            <a:ext cx="10363199" cy="838199"/>
          </a:xfrm>
        </p:spPr>
        <p:txBody>
          <a:bodyPr>
            <a:normAutofit fontScale="90000"/>
          </a:bodyPr>
          <a:lstStyle/>
          <a:p>
            <a:r>
              <a:rPr lang="en-US" dirty="0">
                <a:latin typeface="Arial Black" panose="020B0A04020102020204" pitchFamily="34" charset="0"/>
              </a:rPr>
              <a:t>Yea, though I walk through the valley of the shadow of </a:t>
            </a:r>
            <a:r>
              <a:rPr lang="en-US" dirty="0" smtClean="0">
                <a:latin typeface="Arial Black" panose="020B0A04020102020204" pitchFamily="34" charset="0"/>
              </a:rPr>
              <a:t>death…</a:t>
            </a:r>
            <a:endParaRPr lang="en-US" dirty="0">
              <a:latin typeface="Arial Black" panose="020B0A04020102020204" pitchFamily="34" charset="0"/>
            </a:endParaRPr>
          </a:p>
        </p:txBody>
      </p:sp>
      <p:sp>
        <p:nvSpPr>
          <p:cNvPr id="3" name="Text Placeholder 2"/>
          <p:cNvSpPr>
            <a:spLocks noGrp="1"/>
          </p:cNvSpPr>
          <p:nvPr>
            <p:ph type="body" idx="1"/>
          </p:nvPr>
        </p:nvSpPr>
        <p:spPr>
          <a:xfrm>
            <a:off x="985837" y="1676400"/>
            <a:ext cx="10366375" cy="4876800"/>
          </a:xfrm>
        </p:spPr>
        <p:txBody>
          <a:bodyPr>
            <a:normAutofit fontScale="77500" lnSpcReduction="20000"/>
          </a:bodyPr>
          <a:lstStyle/>
          <a:p>
            <a:pPr marL="685800" indent="-685800">
              <a:buFont typeface="Arial" panose="020B0604020202020204" pitchFamily="34" charset="0"/>
              <a:buChar char="•"/>
            </a:pPr>
            <a:r>
              <a:rPr lang="en-US" sz="4800" dirty="0" smtClean="0"/>
              <a:t>The twists, turns, and blind corners of a narrow </a:t>
            </a:r>
            <a:r>
              <a:rPr lang="en-US" sz="4800" dirty="0" err="1" smtClean="0"/>
              <a:t>wadi</a:t>
            </a:r>
            <a:r>
              <a:rPr lang="en-US" sz="4800" dirty="0" smtClean="0"/>
              <a:t> are also perfect for ambush.  Large predators such as lions were well known to use this technique in ancient times.  Enemy forces and bandits were known to use a similar strategy.  A narrow </a:t>
            </a:r>
            <a:r>
              <a:rPr lang="en-US" sz="4800" dirty="0" err="1" smtClean="0"/>
              <a:t>wadi</a:t>
            </a:r>
            <a:r>
              <a:rPr lang="en-US" sz="4800" dirty="0" smtClean="0"/>
              <a:t> offers extremely limited visibility and even more limited maneuverability.  (It’s an extremely long fatal funnel, for those of you who’ve read about combat situations!)  </a:t>
            </a:r>
          </a:p>
        </p:txBody>
      </p:sp>
    </p:spTree>
    <p:extLst>
      <p:ext uri="{BB962C8B-B14F-4D97-AF65-F5344CB8AC3E}">
        <p14:creationId xmlns:p14="http://schemas.microsoft.com/office/powerpoint/2010/main" val="1355667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4070" y="762000"/>
            <a:ext cx="10363199" cy="838199"/>
          </a:xfrm>
        </p:spPr>
        <p:txBody>
          <a:bodyPr>
            <a:normAutofit fontScale="90000"/>
          </a:bodyPr>
          <a:lstStyle/>
          <a:p>
            <a:r>
              <a:rPr lang="en-US" dirty="0">
                <a:latin typeface="Arial Black" panose="020B0A04020102020204" pitchFamily="34" charset="0"/>
              </a:rPr>
              <a:t>Yea, though I walk through the valley of the shadow of </a:t>
            </a:r>
            <a:r>
              <a:rPr lang="en-US" dirty="0" smtClean="0">
                <a:latin typeface="Arial Black" panose="020B0A04020102020204" pitchFamily="34" charset="0"/>
              </a:rPr>
              <a:t>death…</a:t>
            </a:r>
            <a:endParaRPr lang="en-US" dirty="0">
              <a:latin typeface="Arial Black" panose="020B0A04020102020204" pitchFamily="34" charset="0"/>
            </a:endParaRPr>
          </a:p>
        </p:txBody>
      </p:sp>
      <p:sp>
        <p:nvSpPr>
          <p:cNvPr id="3" name="Text Placeholder 2"/>
          <p:cNvSpPr>
            <a:spLocks noGrp="1"/>
          </p:cNvSpPr>
          <p:nvPr>
            <p:ph type="body" idx="1"/>
          </p:nvPr>
        </p:nvSpPr>
        <p:spPr>
          <a:xfrm>
            <a:off x="985837" y="1676400"/>
            <a:ext cx="10366375" cy="4876800"/>
          </a:xfrm>
        </p:spPr>
        <p:txBody>
          <a:bodyPr>
            <a:normAutofit fontScale="77500" lnSpcReduction="20000"/>
          </a:bodyPr>
          <a:lstStyle/>
          <a:p>
            <a:pPr marL="685800" indent="-685800">
              <a:buFont typeface="Arial" panose="020B0604020202020204" pitchFamily="34" charset="0"/>
              <a:buChar char="•"/>
            </a:pPr>
            <a:r>
              <a:rPr lang="en-US" sz="4800" dirty="0" smtClean="0"/>
              <a:t>Finally, there is the threat of flash floods.  </a:t>
            </a:r>
            <a:r>
              <a:rPr lang="en-US" sz="4800" dirty="0" err="1" smtClean="0"/>
              <a:t>Wadis</a:t>
            </a:r>
            <a:r>
              <a:rPr lang="en-US" sz="4800" dirty="0" smtClean="0"/>
              <a:t> are eroded by the wash of flood waters downhill.  In the desert climate of Judea, rain falls in short but voluminous bursts, and the water washes down all the </a:t>
            </a:r>
            <a:r>
              <a:rPr lang="en-US" sz="4800" dirty="0" err="1" smtClean="0"/>
              <a:t>wadis</a:t>
            </a:r>
            <a:r>
              <a:rPr lang="en-US" sz="4800" dirty="0" smtClean="0"/>
              <a:t> in the region.  It’s possible for flood waters to roar down </a:t>
            </a:r>
            <a:r>
              <a:rPr lang="en-US" sz="4800" dirty="0" err="1" smtClean="0"/>
              <a:t>wadis</a:t>
            </a:r>
            <a:r>
              <a:rPr lang="en-US" sz="4800" dirty="0" smtClean="0"/>
              <a:t> for many miles, far from place where the rain actually fell.  Being caught in a </a:t>
            </a:r>
            <a:r>
              <a:rPr lang="en-US" sz="4800" dirty="0" err="1" smtClean="0"/>
              <a:t>wadi</a:t>
            </a:r>
            <a:r>
              <a:rPr lang="en-US" sz="4800" dirty="0" smtClean="0"/>
              <a:t> when the flood comes is almost certainly fatal.  </a:t>
            </a:r>
          </a:p>
        </p:txBody>
      </p:sp>
    </p:spTree>
    <p:extLst>
      <p:ext uri="{BB962C8B-B14F-4D97-AF65-F5344CB8AC3E}">
        <p14:creationId xmlns:p14="http://schemas.microsoft.com/office/powerpoint/2010/main" val="1152816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4804" y="-26542"/>
            <a:ext cx="12196531" cy="6876836"/>
            <a:chOff x="14804" y="-26542"/>
            <a:chExt cx="12196531" cy="6876836"/>
          </a:xfrm>
        </p:grpSpPr>
        <p:grpSp>
          <p:nvGrpSpPr>
            <p:cNvPr id="3" name="Group 2"/>
            <p:cNvGrpSpPr/>
            <p:nvPr/>
          </p:nvGrpSpPr>
          <p:grpSpPr>
            <a:xfrm>
              <a:off x="14804" y="-26542"/>
              <a:ext cx="12196531" cy="6876836"/>
              <a:chOff x="14804" y="-26542"/>
              <a:chExt cx="12196531" cy="6876836"/>
            </a:xfrm>
          </p:grpSpPr>
          <p:pic>
            <p:nvPicPr>
              <p:cNvPr id="1026" name="Picture 2" descr="https://i.ytimg.com/vi/Xlu6awn2mqA/maxresdefault.jpg"/>
              <p:cNvPicPr>
                <a:picLocks noChangeAspect="1" noChangeArrowheads="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658" r="436" b="1578"/>
              <a:stretch/>
            </p:blipFill>
            <p:spPr bwMode="auto">
              <a:xfrm>
                <a:off x="14804" y="-26542"/>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2510" y="-7706"/>
                <a:ext cx="12188825" cy="6858000"/>
              </a:xfrm>
              <a:prstGeom prst="rect">
                <a:avLst/>
              </a:prstGeom>
              <a:solidFill>
                <a:srgbClr val="BDF2FF">
                  <a:alpha val="74118"/>
                </a:srgbClr>
              </a:solid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2400"/>
              </a:p>
            </p:txBody>
          </p:sp>
        </p:grpSp>
        <p:sp>
          <p:nvSpPr>
            <p:cNvPr id="8" name="TextBox 7"/>
            <p:cNvSpPr txBox="1"/>
            <p:nvPr/>
          </p:nvSpPr>
          <p:spPr>
            <a:xfrm>
              <a:off x="478122" y="1447800"/>
              <a:ext cx="11277600" cy="1089529"/>
            </a:xfrm>
            <a:prstGeom prst="rect">
              <a:avLst/>
            </a:prstGeom>
            <a:noFill/>
          </p:spPr>
          <p:txBody>
            <a:bodyPr wrap="square" rtlCol="0">
              <a:spAutoFit/>
            </a:bodyPr>
            <a:lstStyle/>
            <a:p>
              <a:pPr>
                <a:lnSpc>
                  <a:spcPct val="90000"/>
                </a:lnSpc>
              </a:pPr>
              <a:r>
                <a:rPr lang="en-US" sz="3600" dirty="0" smtClean="0"/>
                <a:t>This is enough!  The Christian needs nothing more than the </a:t>
              </a:r>
              <a:r>
                <a:rPr lang="en-US" sz="3600" dirty="0" smtClean="0"/>
                <a:t>consciousness of </a:t>
              </a:r>
              <a:r>
                <a:rPr lang="en-US" sz="3600" dirty="0" smtClean="0"/>
                <a:t>God’s presence for security.  </a:t>
              </a:r>
              <a:endParaRPr lang="en-US" dirty="0"/>
            </a:p>
          </p:txBody>
        </p:sp>
        <p:sp>
          <p:nvSpPr>
            <p:cNvPr id="10" name="TextBox 9"/>
            <p:cNvSpPr txBox="1"/>
            <p:nvPr/>
          </p:nvSpPr>
          <p:spPr>
            <a:xfrm>
              <a:off x="465421" y="65701"/>
              <a:ext cx="11277600" cy="1006429"/>
            </a:xfrm>
            <a:prstGeom prst="rect">
              <a:avLst/>
            </a:prstGeom>
            <a:noFill/>
          </p:spPr>
          <p:txBody>
            <a:bodyPr wrap="square" rtlCol="0">
              <a:spAutoFit/>
            </a:bodyPr>
            <a:lstStyle/>
            <a:p>
              <a:pPr>
                <a:lnSpc>
                  <a:spcPct val="90000"/>
                </a:lnSpc>
              </a:pPr>
              <a:r>
                <a:rPr lang="en-US" sz="6600" dirty="0">
                  <a:latin typeface="Agency FB" panose="020B0503020202020204" pitchFamily="34" charset="0"/>
                </a:rPr>
                <a:t> </a:t>
              </a:r>
              <a:r>
                <a:rPr lang="en-US" sz="6600" dirty="0" smtClean="0">
                  <a:latin typeface="Agency FB" panose="020B0503020202020204" pitchFamily="34" charset="0"/>
                </a:rPr>
                <a:t>…I </a:t>
              </a:r>
              <a:r>
                <a:rPr lang="en-US" sz="6600" dirty="0">
                  <a:latin typeface="Agency FB" panose="020B0503020202020204" pitchFamily="34" charset="0"/>
                </a:rPr>
                <a:t>will fear no evil: for thou art with me; </a:t>
              </a:r>
              <a:endParaRPr lang="en-US" sz="4000" dirty="0">
                <a:latin typeface="Agency FB" panose="020B0503020202020204" pitchFamily="34" charset="0"/>
              </a:endParaRPr>
            </a:p>
          </p:txBody>
        </p:sp>
      </p:grpSp>
    </p:spTree>
    <p:extLst>
      <p:ext uri="{BB962C8B-B14F-4D97-AF65-F5344CB8AC3E}">
        <p14:creationId xmlns:p14="http://schemas.microsoft.com/office/powerpoint/2010/main" val="1653670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Autofit/>
          </a:bodyPr>
          <a:lstStyle/>
          <a:p>
            <a:r>
              <a:rPr lang="en-US" sz="4800" b="1" dirty="0" smtClean="0"/>
              <a:t>Thy </a:t>
            </a:r>
            <a:r>
              <a:rPr lang="en-US" sz="4800" b="1" dirty="0"/>
              <a:t>rod and thy staff they comfort me.</a:t>
            </a:r>
            <a:endParaRPr lang="en-US" sz="4800" b="1" dirty="0"/>
          </a:p>
        </p:txBody>
      </p:sp>
      <p:sp>
        <p:nvSpPr>
          <p:cNvPr id="14" name="Content Placeholder 13"/>
          <p:cNvSpPr>
            <a:spLocks noGrp="1"/>
          </p:cNvSpPr>
          <p:nvPr>
            <p:ph idx="1"/>
          </p:nvPr>
        </p:nvSpPr>
        <p:spPr/>
        <p:txBody>
          <a:bodyPr>
            <a:normAutofit fontScale="92500" lnSpcReduction="20000"/>
          </a:bodyPr>
          <a:lstStyle/>
          <a:p>
            <a:pPr marL="0" indent="0">
              <a:buNone/>
            </a:pPr>
            <a:r>
              <a:rPr lang="en-US" sz="3600" dirty="0" smtClean="0"/>
              <a:t>The rod and the staff are tokens of the Shepherd’s presence, and show the Shepherd to be ready to intervene at any moment.  The Shepherd provides rest, refreshment, nourishment, restoration, fellowship, guidance, deliverance from fear, comfort, security, victory over enemies.  What more can the Christian ask?  Nevertheless, the psalmist proceeds to emphasize these evidences of Jehovah’s goodness and adds to them by employing a different figure, that of the gracious Host.  </a:t>
            </a:r>
            <a:endParaRPr lang="en-US" sz="3600" dirty="0"/>
          </a:p>
        </p:txBody>
      </p:sp>
    </p:spTree>
    <p:extLst>
      <p:ext uri="{BB962C8B-B14F-4D97-AF65-F5344CB8AC3E}">
        <p14:creationId xmlns:p14="http://schemas.microsoft.com/office/powerpoint/2010/main" val="1736289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0089" y="195920"/>
            <a:ext cx="9601200" cy="914400"/>
          </a:xfrm>
        </p:spPr>
        <p:txBody>
          <a:bodyPr>
            <a:noAutofit/>
          </a:bodyPr>
          <a:lstStyle/>
          <a:p>
            <a:r>
              <a:rPr lang="en-US" b="1" baseline="30000" dirty="0"/>
              <a:t> </a:t>
            </a:r>
            <a:r>
              <a:rPr lang="en-US" dirty="0"/>
              <a:t>Thou </a:t>
            </a:r>
            <a:r>
              <a:rPr lang="en-US" dirty="0" err="1"/>
              <a:t>preparest</a:t>
            </a:r>
            <a:r>
              <a:rPr lang="en-US" dirty="0"/>
              <a:t> a table before me in the presence of mine enemies:</a:t>
            </a:r>
            <a:endParaRPr lang="en-US" dirty="0"/>
          </a:p>
        </p:txBody>
      </p:sp>
      <p:sp>
        <p:nvSpPr>
          <p:cNvPr id="5" name="Text Placeholder 4"/>
          <p:cNvSpPr>
            <a:spLocks noGrp="1"/>
          </p:cNvSpPr>
          <p:nvPr>
            <p:ph type="body" sz="quarter" idx="3"/>
          </p:nvPr>
        </p:nvSpPr>
        <p:spPr>
          <a:xfrm>
            <a:off x="6168030" y="1142855"/>
            <a:ext cx="5641382" cy="762001"/>
          </a:xfrm>
        </p:spPr>
        <p:txBody>
          <a:bodyPr/>
          <a:lstStyle/>
          <a:p>
            <a:pPr algn="ctr"/>
            <a:r>
              <a:rPr lang="en-US" b="1" dirty="0" smtClean="0"/>
              <a:t>Nothing to Fear if You’re a Guest of the King</a:t>
            </a:r>
            <a:r>
              <a:rPr lang="en-US" dirty="0" smtClean="0"/>
              <a:t>!</a:t>
            </a:r>
            <a:endParaRPr lang="en-US" dirty="0"/>
          </a:p>
        </p:txBody>
      </p:sp>
      <p:sp>
        <p:nvSpPr>
          <p:cNvPr id="6" name="Content Placeholder 5"/>
          <p:cNvSpPr>
            <a:spLocks noGrp="1"/>
          </p:cNvSpPr>
          <p:nvPr>
            <p:ph sz="quarter" idx="4"/>
          </p:nvPr>
        </p:nvSpPr>
        <p:spPr>
          <a:xfrm>
            <a:off x="6191754" y="2133601"/>
            <a:ext cx="5617658" cy="4038600"/>
          </a:xfrm>
        </p:spPr>
        <p:txBody>
          <a:bodyPr>
            <a:noAutofit/>
          </a:bodyPr>
          <a:lstStyle/>
          <a:p>
            <a:pPr marL="0" indent="0">
              <a:buNone/>
            </a:pPr>
            <a:r>
              <a:rPr lang="en-US" sz="2800" dirty="0" smtClean="0"/>
              <a:t>David now represents himself as a guest in God’s banquet hall.  Jehovah is even more than a shepherd—He is a king, lavishing upon His guests the bounties of His table.  </a:t>
            </a:r>
            <a:r>
              <a:rPr lang="en-US" sz="2800" dirty="0" smtClean="0"/>
              <a:t>Since God is the host, the plots of the enemies to injure must come to nothing.  God’s children can sit, laugh, and eat in security, even as their enemies gather around them.   </a:t>
            </a:r>
            <a:endParaRPr lang="en-US" sz="2800" dirty="0"/>
          </a:p>
        </p:txBody>
      </p:sp>
      <p:pic>
        <p:nvPicPr>
          <p:cNvPr id="12292" name="Picture 4" descr="https://media.makeameme.org/created/mouse-843e71.png"/>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5239" t="8293" r="17696" b="18758"/>
          <a:stretch/>
        </p:blipFill>
        <p:spPr bwMode="auto">
          <a:xfrm>
            <a:off x="1305924" y="1110320"/>
            <a:ext cx="4636088" cy="55952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5902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193926"/>
            <a:ext cx="10210800" cy="685800"/>
          </a:xfrm>
        </p:spPr>
        <p:txBody>
          <a:bodyPr>
            <a:normAutofit/>
          </a:bodyPr>
          <a:lstStyle/>
          <a:p>
            <a:r>
              <a:rPr lang="en-US" sz="4000" b="1" dirty="0" smtClean="0"/>
              <a:t>3</a:t>
            </a:r>
            <a:r>
              <a:rPr lang="en-US" sz="4000" b="1" baseline="30000" dirty="0" smtClean="0"/>
              <a:t>rd</a:t>
            </a:r>
            <a:r>
              <a:rPr lang="en-US" sz="4000" b="1" dirty="0" smtClean="0"/>
              <a:t> Quarter 2022</a:t>
            </a:r>
            <a:endParaRPr lang="en-US" sz="4000" b="1" dirty="0"/>
          </a:p>
        </p:txBody>
      </p:sp>
      <p:sp>
        <p:nvSpPr>
          <p:cNvPr id="3" name="Content Placeholder 2"/>
          <p:cNvSpPr>
            <a:spLocks noGrp="1"/>
          </p:cNvSpPr>
          <p:nvPr>
            <p:ph idx="1"/>
          </p:nvPr>
        </p:nvSpPr>
        <p:spPr>
          <a:xfrm>
            <a:off x="7013217" y="1234183"/>
            <a:ext cx="5180013" cy="5509516"/>
          </a:xfrm>
        </p:spPr>
        <p:txBody>
          <a:bodyPr>
            <a:noAutofit/>
          </a:bodyPr>
          <a:lstStyle/>
          <a:p>
            <a:pPr marL="0" indent="0">
              <a:buNone/>
            </a:pPr>
            <a:r>
              <a:rPr lang="en-US" sz="3600" dirty="0" smtClean="0"/>
              <a:t>In this case, a “crucible” </a:t>
            </a:r>
            <a:r>
              <a:rPr lang="en-US" sz="3200" dirty="0" smtClean="0">
                <a:solidFill>
                  <a:schemeClr val="tx1">
                    <a:lumMod val="90000"/>
                    <a:lumOff val="10000"/>
                  </a:schemeClr>
                </a:solidFill>
              </a:rPr>
              <a:t>(in which metal is melted down and rendered more usable) </a:t>
            </a:r>
            <a:r>
              <a:rPr lang="en-US" sz="3600" dirty="0" smtClean="0"/>
              <a:t>is employed as a metaphor for the process by which God reforms human character. This particular lesson is titled, “The Shepherd’s Crucible.”  </a:t>
            </a:r>
            <a:endParaRPr lang="en-US" sz="3600" dirty="0"/>
          </a:p>
        </p:txBody>
      </p:sp>
      <p:pic>
        <p:nvPicPr>
          <p:cNvPr id="3074" name="Picture 2" descr="Figtionary: crucible"/>
          <p:cNvPicPr>
            <a:picLocks noChangeAspect="1" noChangeArrowheads="1"/>
          </p:cNvPicPr>
          <p:nvPr/>
        </p:nvPicPr>
        <p:blipFill rotWithShape="1">
          <a:blip r:embed="rId2">
            <a:extLst>
              <a:ext uri="{28A0092B-C50C-407E-A947-70E740481C1C}">
                <a14:useLocalDpi xmlns:a14="http://schemas.microsoft.com/office/drawing/2010/main" val="0"/>
              </a:ext>
            </a:extLst>
          </a:blip>
          <a:srcRect l="5208" r="3125"/>
          <a:stretch/>
        </p:blipFill>
        <p:spPr bwMode="auto">
          <a:xfrm flipH="1">
            <a:off x="303212" y="1257298"/>
            <a:ext cx="6705600" cy="5486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6622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4804" y="-26542"/>
            <a:ext cx="12196531" cy="6876836"/>
            <a:chOff x="14804" y="-26542"/>
            <a:chExt cx="12196531" cy="6876836"/>
          </a:xfrm>
        </p:grpSpPr>
        <p:grpSp>
          <p:nvGrpSpPr>
            <p:cNvPr id="3" name="Group 2"/>
            <p:cNvGrpSpPr/>
            <p:nvPr/>
          </p:nvGrpSpPr>
          <p:grpSpPr>
            <a:xfrm>
              <a:off x="14804" y="-26542"/>
              <a:ext cx="12196531" cy="6876836"/>
              <a:chOff x="14804" y="-26542"/>
              <a:chExt cx="12196531" cy="6876836"/>
            </a:xfrm>
          </p:grpSpPr>
          <p:pic>
            <p:nvPicPr>
              <p:cNvPr id="1026" name="Picture 2" descr="https://i.ytimg.com/vi/Xlu6awn2mqA/maxresdefault.jpg"/>
              <p:cNvPicPr>
                <a:picLocks noChangeAspect="1" noChangeArrowheads="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658" r="436" b="1578"/>
              <a:stretch/>
            </p:blipFill>
            <p:spPr bwMode="auto">
              <a:xfrm>
                <a:off x="14804" y="-26542"/>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2510" y="-7706"/>
                <a:ext cx="12188825" cy="6858000"/>
              </a:xfrm>
              <a:prstGeom prst="rect">
                <a:avLst/>
              </a:prstGeom>
              <a:solidFill>
                <a:srgbClr val="BDF2FF">
                  <a:alpha val="74118"/>
                </a:srgbClr>
              </a:solid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2400"/>
              </a:p>
            </p:txBody>
          </p:sp>
        </p:grpSp>
        <p:sp>
          <p:nvSpPr>
            <p:cNvPr id="8" name="TextBox 7"/>
            <p:cNvSpPr txBox="1"/>
            <p:nvPr/>
          </p:nvSpPr>
          <p:spPr>
            <a:xfrm>
              <a:off x="379412" y="2059634"/>
              <a:ext cx="11277600" cy="4718215"/>
            </a:xfrm>
            <a:prstGeom prst="rect">
              <a:avLst/>
            </a:prstGeom>
            <a:noFill/>
          </p:spPr>
          <p:txBody>
            <a:bodyPr wrap="square" rtlCol="0">
              <a:spAutoFit/>
            </a:bodyPr>
            <a:lstStyle/>
            <a:p>
              <a:pPr>
                <a:lnSpc>
                  <a:spcPct val="90000"/>
                </a:lnSpc>
              </a:pPr>
              <a:r>
                <a:rPr lang="en-US" sz="3600" b="1" u="sng" dirty="0" smtClean="0"/>
                <a:t>Ephesians 3:14-21</a:t>
              </a:r>
            </a:p>
            <a:p>
              <a:pPr marL="285750" indent="-285750">
                <a:buFont typeface="Arial" panose="020B0604020202020204" pitchFamily="34" charset="0"/>
                <a:buChar char="•"/>
              </a:pPr>
              <a:r>
                <a:rPr lang="en-US" sz="3600" b="1" baseline="30000" dirty="0"/>
                <a:t>14 </a:t>
              </a:r>
              <a:r>
                <a:rPr lang="en-US" sz="3600" dirty="0"/>
                <a:t>For this cause I bow my knees unto the Father of our Lord Jesus Christ,</a:t>
              </a:r>
            </a:p>
            <a:p>
              <a:pPr marL="285750" indent="-285750">
                <a:buFont typeface="Arial" panose="020B0604020202020204" pitchFamily="34" charset="0"/>
                <a:buChar char="•"/>
              </a:pPr>
              <a:r>
                <a:rPr lang="en-US" sz="3600" b="1" baseline="30000" dirty="0"/>
                <a:t>15 </a:t>
              </a:r>
              <a:r>
                <a:rPr lang="en-US" sz="3600" dirty="0"/>
                <a:t>Of whom the whole family in heaven and earth is named,</a:t>
              </a:r>
            </a:p>
            <a:p>
              <a:pPr marL="285750" indent="-285750">
                <a:buFont typeface="Arial" panose="020B0604020202020204" pitchFamily="34" charset="0"/>
                <a:buChar char="•"/>
              </a:pPr>
              <a:r>
                <a:rPr lang="en-US" sz="3600" b="1" baseline="30000" dirty="0"/>
                <a:t>16 </a:t>
              </a:r>
              <a:r>
                <a:rPr lang="en-US" sz="3600" dirty="0"/>
                <a:t>That he would grant you, according to the riches of his glory, to be strengthened with might by his Spirit in the inner man;</a:t>
              </a:r>
            </a:p>
            <a:p>
              <a:pPr>
                <a:lnSpc>
                  <a:spcPct val="90000"/>
                </a:lnSpc>
              </a:pPr>
              <a:endParaRPr lang="en-US" dirty="0"/>
            </a:p>
          </p:txBody>
        </p:sp>
        <p:sp>
          <p:nvSpPr>
            <p:cNvPr id="10" name="TextBox 9"/>
            <p:cNvSpPr txBox="1"/>
            <p:nvPr/>
          </p:nvSpPr>
          <p:spPr>
            <a:xfrm>
              <a:off x="465421" y="65701"/>
              <a:ext cx="11277600" cy="1920526"/>
            </a:xfrm>
            <a:prstGeom prst="rect">
              <a:avLst/>
            </a:prstGeom>
            <a:noFill/>
          </p:spPr>
          <p:txBody>
            <a:bodyPr wrap="square" rtlCol="0">
              <a:spAutoFit/>
            </a:bodyPr>
            <a:lstStyle/>
            <a:p>
              <a:pPr>
                <a:lnSpc>
                  <a:spcPct val="90000"/>
                </a:lnSpc>
              </a:pPr>
              <a:r>
                <a:rPr lang="en-US" sz="6600" dirty="0">
                  <a:latin typeface="Footlight MT Light" panose="0204060206030A020304" pitchFamily="18" charset="0"/>
                </a:rPr>
                <a:t> </a:t>
              </a:r>
              <a:r>
                <a:rPr lang="en-US" sz="6600" dirty="0" smtClean="0">
                  <a:latin typeface="Footlight MT Light" panose="0204060206030A020304" pitchFamily="18" charset="0"/>
                </a:rPr>
                <a:t>…</a:t>
              </a:r>
              <a:r>
                <a:rPr lang="en-US" sz="6600" dirty="0">
                  <a:latin typeface="Footlight MT Light" panose="0204060206030A020304" pitchFamily="18" charset="0"/>
                </a:rPr>
                <a:t> </a:t>
              </a:r>
              <a:r>
                <a:rPr lang="en-US" sz="6600" dirty="0" smtClean="0">
                  <a:latin typeface="Footlight MT Light" panose="0204060206030A020304" pitchFamily="18" charset="0"/>
                </a:rPr>
                <a:t>Thou </a:t>
              </a:r>
              <a:r>
                <a:rPr lang="en-US" sz="6600" dirty="0" err="1">
                  <a:latin typeface="Footlight MT Light" panose="0204060206030A020304" pitchFamily="18" charset="0"/>
                </a:rPr>
                <a:t>anointest</a:t>
              </a:r>
              <a:r>
                <a:rPr lang="en-US" sz="6600" dirty="0">
                  <a:latin typeface="Footlight MT Light" panose="0204060206030A020304" pitchFamily="18" charset="0"/>
                </a:rPr>
                <a:t> my head with oil; my cup </a:t>
              </a:r>
              <a:r>
                <a:rPr lang="en-US" sz="6600" dirty="0" err="1">
                  <a:latin typeface="Footlight MT Light" panose="0204060206030A020304" pitchFamily="18" charset="0"/>
                </a:rPr>
                <a:t>runneth</a:t>
              </a:r>
              <a:r>
                <a:rPr lang="en-US" sz="6600" dirty="0">
                  <a:latin typeface="Footlight MT Light" panose="0204060206030A020304" pitchFamily="18" charset="0"/>
                </a:rPr>
                <a:t> over.</a:t>
              </a:r>
              <a:endParaRPr lang="en-US" sz="4000" dirty="0">
                <a:latin typeface="Footlight MT Light" panose="0204060206030A020304" pitchFamily="18" charset="0"/>
              </a:endParaRPr>
            </a:p>
          </p:txBody>
        </p:sp>
      </p:grpSp>
    </p:spTree>
    <p:extLst>
      <p:ext uri="{BB962C8B-B14F-4D97-AF65-F5344CB8AC3E}">
        <p14:creationId xmlns:p14="http://schemas.microsoft.com/office/powerpoint/2010/main" val="607629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4804" y="-26542"/>
            <a:ext cx="12196531" cy="6876836"/>
            <a:chOff x="14804" y="-26542"/>
            <a:chExt cx="12196531" cy="6876836"/>
          </a:xfrm>
        </p:grpSpPr>
        <p:grpSp>
          <p:nvGrpSpPr>
            <p:cNvPr id="3" name="Group 2"/>
            <p:cNvGrpSpPr/>
            <p:nvPr/>
          </p:nvGrpSpPr>
          <p:grpSpPr>
            <a:xfrm>
              <a:off x="14804" y="-26542"/>
              <a:ext cx="12196531" cy="6876836"/>
              <a:chOff x="14804" y="-26542"/>
              <a:chExt cx="12196531" cy="6876836"/>
            </a:xfrm>
          </p:grpSpPr>
          <p:pic>
            <p:nvPicPr>
              <p:cNvPr id="1026" name="Picture 2" descr="https://i.ytimg.com/vi/Xlu6awn2mqA/maxresdefault.jpg"/>
              <p:cNvPicPr>
                <a:picLocks noChangeAspect="1" noChangeArrowheads="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658" r="436" b="1578"/>
              <a:stretch/>
            </p:blipFill>
            <p:spPr bwMode="auto">
              <a:xfrm>
                <a:off x="14804" y="-26542"/>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2510" y="-7706"/>
                <a:ext cx="12188825" cy="6858000"/>
              </a:xfrm>
              <a:prstGeom prst="rect">
                <a:avLst/>
              </a:prstGeom>
              <a:solidFill>
                <a:srgbClr val="BDF2FF">
                  <a:alpha val="74118"/>
                </a:srgbClr>
              </a:solid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2400"/>
              </a:p>
            </p:txBody>
          </p:sp>
        </p:grpSp>
        <p:sp>
          <p:nvSpPr>
            <p:cNvPr id="8" name="TextBox 7"/>
            <p:cNvSpPr txBox="1"/>
            <p:nvPr/>
          </p:nvSpPr>
          <p:spPr>
            <a:xfrm>
              <a:off x="379412" y="2059634"/>
              <a:ext cx="11277600" cy="4718215"/>
            </a:xfrm>
            <a:prstGeom prst="rect">
              <a:avLst/>
            </a:prstGeom>
            <a:noFill/>
          </p:spPr>
          <p:txBody>
            <a:bodyPr wrap="square" rtlCol="0">
              <a:spAutoFit/>
            </a:bodyPr>
            <a:lstStyle/>
            <a:p>
              <a:pPr>
                <a:lnSpc>
                  <a:spcPct val="90000"/>
                </a:lnSpc>
              </a:pPr>
              <a:r>
                <a:rPr lang="en-US" sz="3600" b="1" u="sng" dirty="0" smtClean="0"/>
                <a:t>Ephesians 3:14-21</a:t>
              </a:r>
            </a:p>
            <a:p>
              <a:pPr marL="285750" indent="-285750">
                <a:buFont typeface="Arial" panose="020B0604020202020204" pitchFamily="34" charset="0"/>
                <a:buChar char="•"/>
              </a:pPr>
              <a:r>
                <a:rPr lang="en-US" sz="3600" b="1" baseline="30000" dirty="0" smtClean="0"/>
                <a:t>17</a:t>
              </a:r>
              <a:r>
                <a:rPr lang="en-US" sz="3600" b="1" baseline="30000" dirty="0"/>
                <a:t> </a:t>
              </a:r>
              <a:r>
                <a:rPr lang="en-US" sz="3600" dirty="0"/>
                <a:t>That Christ may dwell in your hearts by faith; that ye, being rooted and grounded in love,</a:t>
              </a:r>
            </a:p>
            <a:p>
              <a:pPr marL="285750" indent="-285750">
                <a:buFont typeface="Arial" panose="020B0604020202020204" pitchFamily="34" charset="0"/>
                <a:buChar char="•"/>
              </a:pPr>
              <a:r>
                <a:rPr lang="en-US" sz="3600" b="1" baseline="30000" dirty="0"/>
                <a:t>18 </a:t>
              </a:r>
              <a:r>
                <a:rPr lang="en-US" sz="3600" dirty="0"/>
                <a:t>May be able to comprehend with all saints what is the breadth, and length, and depth, and height;</a:t>
              </a:r>
            </a:p>
            <a:p>
              <a:pPr marL="285750" indent="-285750">
                <a:buFont typeface="Arial" panose="020B0604020202020204" pitchFamily="34" charset="0"/>
                <a:buChar char="•"/>
              </a:pPr>
              <a:r>
                <a:rPr lang="en-US" sz="3600" b="1" baseline="30000" dirty="0"/>
                <a:t>19 </a:t>
              </a:r>
              <a:r>
                <a:rPr lang="en-US" sz="3600" dirty="0"/>
                <a:t>And to know the love of Christ, which </a:t>
              </a:r>
              <a:r>
                <a:rPr lang="en-US" sz="3600" dirty="0" err="1"/>
                <a:t>passeth</a:t>
              </a:r>
              <a:r>
                <a:rPr lang="en-US" sz="3600" dirty="0"/>
                <a:t> knowledge, that ye might be filled with all the </a:t>
              </a:r>
              <a:r>
                <a:rPr lang="en-US" sz="3600" dirty="0" err="1"/>
                <a:t>fulness</a:t>
              </a:r>
              <a:r>
                <a:rPr lang="en-US" sz="3600" dirty="0"/>
                <a:t> of God.</a:t>
              </a:r>
            </a:p>
            <a:p>
              <a:pPr>
                <a:lnSpc>
                  <a:spcPct val="90000"/>
                </a:lnSpc>
              </a:pPr>
              <a:endParaRPr lang="en-US" dirty="0"/>
            </a:p>
          </p:txBody>
        </p:sp>
        <p:sp>
          <p:nvSpPr>
            <p:cNvPr id="10" name="TextBox 9"/>
            <p:cNvSpPr txBox="1"/>
            <p:nvPr/>
          </p:nvSpPr>
          <p:spPr>
            <a:xfrm>
              <a:off x="465421" y="65701"/>
              <a:ext cx="11277600" cy="1920526"/>
            </a:xfrm>
            <a:prstGeom prst="rect">
              <a:avLst/>
            </a:prstGeom>
            <a:noFill/>
          </p:spPr>
          <p:txBody>
            <a:bodyPr wrap="square" rtlCol="0">
              <a:spAutoFit/>
            </a:bodyPr>
            <a:lstStyle/>
            <a:p>
              <a:pPr>
                <a:lnSpc>
                  <a:spcPct val="90000"/>
                </a:lnSpc>
              </a:pPr>
              <a:r>
                <a:rPr lang="en-US" sz="6600" dirty="0">
                  <a:latin typeface="Footlight MT Light" panose="0204060206030A020304" pitchFamily="18" charset="0"/>
                </a:rPr>
                <a:t> </a:t>
              </a:r>
              <a:r>
                <a:rPr lang="en-US" sz="6600" dirty="0" smtClean="0">
                  <a:latin typeface="Footlight MT Light" panose="0204060206030A020304" pitchFamily="18" charset="0"/>
                </a:rPr>
                <a:t>…</a:t>
              </a:r>
              <a:r>
                <a:rPr lang="en-US" sz="6600" dirty="0">
                  <a:latin typeface="Footlight MT Light" panose="0204060206030A020304" pitchFamily="18" charset="0"/>
                </a:rPr>
                <a:t> </a:t>
              </a:r>
              <a:r>
                <a:rPr lang="en-US" sz="6600" dirty="0" smtClean="0">
                  <a:latin typeface="Footlight MT Light" panose="0204060206030A020304" pitchFamily="18" charset="0"/>
                </a:rPr>
                <a:t>Thou </a:t>
              </a:r>
              <a:r>
                <a:rPr lang="en-US" sz="6600" dirty="0" err="1">
                  <a:latin typeface="Footlight MT Light" panose="0204060206030A020304" pitchFamily="18" charset="0"/>
                </a:rPr>
                <a:t>anointest</a:t>
              </a:r>
              <a:r>
                <a:rPr lang="en-US" sz="6600" dirty="0">
                  <a:latin typeface="Footlight MT Light" panose="0204060206030A020304" pitchFamily="18" charset="0"/>
                </a:rPr>
                <a:t> my head with oil; my cup </a:t>
              </a:r>
              <a:r>
                <a:rPr lang="en-US" sz="6600" dirty="0" err="1">
                  <a:latin typeface="Footlight MT Light" panose="0204060206030A020304" pitchFamily="18" charset="0"/>
                </a:rPr>
                <a:t>runneth</a:t>
              </a:r>
              <a:r>
                <a:rPr lang="en-US" sz="6600" dirty="0">
                  <a:latin typeface="Footlight MT Light" panose="0204060206030A020304" pitchFamily="18" charset="0"/>
                </a:rPr>
                <a:t> over.</a:t>
              </a:r>
              <a:endParaRPr lang="en-US" sz="4000" dirty="0">
                <a:latin typeface="Footlight MT Light" panose="0204060206030A020304" pitchFamily="18" charset="0"/>
              </a:endParaRPr>
            </a:p>
          </p:txBody>
        </p:sp>
      </p:grpSp>
    </p:spTree>
    <p:extLst>
      <p:ext uri="{BB962C8B-B14F-4D97-AF65-F5344CB8AC3E}">
        <p14:creationId xmlns:p14="http://schemas.microsoft.com/office/powerpoint/2010/main" val="830171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4804" y="-26542"/>
            <a:ext cx="12196531" cy="6876836"/>
            <a:chOff x="14804" y="-26542"/>
            <a:chExt cx="12196531" cy="6876836"/>
          </a:xfrm>
        </p:grpSpPr>
        <p:grpSp>
          <p:nvGrpSpPr>
            <p:cNvPr id="3" name="Group 2"/>
            <p:cNvGrpSpPr/>
            <p:nvPr/>
          </p:nvGrpSpPr>
          <p:grpSpPr>
            <a:xfrm>
              <a:off x="14804" y="-26542"/>
              <a:ext cx="12196531" cy="6876836"/>
              <a:chOff x="14804" y="-26542"/>
              <a:chExt cx="12196531" cy="6876836"/>
            </a:xfrm>
          </p:grpSpPr>
          <p:pic>
            <p:nvPicPr>
              <p:cNvPr id="1026" name="Picture 2" descr="https://i.ytimg.com/vi/Xlu6awn2mqA/maxresdefault.jpg"/>
              <p:cNvPicPr>
                <a:picLocks noChangeAspect="1" noChangeArrowheads="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658" r="436" b="1578"/>
              <a:stretch/>
            </p:blipFill>
            <p:spPr bwMode="auto">
              <a:xfrm>
                <a:off x="14804" y="-26542"/>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2510" y="-7706"/>
                <a:ext cx="12188825" cy="6858000"/>
              </a:xfrm>
              <a:prstGeom prst="rect">
                <a:avLst/>
              </a:prstGeom>
              <a:solidFill>
                <a:srgbClr val="BDF2FF">
                  <a:alpha val="74118"/>
                </a:srgbClr>
              </a:solid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2400"/>
              </a:p>
            </p:txBody>
          </p:sp>
        </p:grpSp>
        <p:sp>
          <p:nvSpPr>
            <p:cNvPr id="8" name="TextBox 7"/>
            <p:cNvSpPr txBox="1"/>
            <p:nvPr/>
          </p:nvSpPr>
          <p:spPr>
            <a:xfrm>
              <a:off x="379412" y="2059634"/>
              <a:ext cx="11277600" cy="4533549"/>
            </a:xfrm>
            <a:prstGeom prst="rect">
              <a:avLst/>
            </a:prstGeom>
            <a:noFill/>
          </p:spPr>
          <p:txBody>
            <a:bodyPr wrap="square" rtlCol="0">
              <a:spAutoFit/>
            </a:bodyPr>
            <a:lstStyle/>
            <a:p>
              <a:pPr>
                <a:lnSpc>
                  <a:spcPct val="90000"/>
                </a:lnSpc>
              </a:pPr>
              <a:r>
                <a:rPr lang="en-US" sz="3600" b="1" u="sng" dirty="0" smtClean="0"/>
                <a:t>Ephesians 3:14-21</a:t>
              </a:r>
            </a:p>
            <a:p>
              <a:pPr marL="285750" indent="-285750">
                <a:buFont typeface="Arial" panose="020B0604020202020204" pitchFamily="34" charset="0"/>
                <a:buChar char="•"/>
              </a:pPr>
              <a:r>
                <a:rPr lang="en-US" sz="4000" b="1" baseline="30000" dirty="0" smtClean="0"/>
                <a:t>20</a:t>
              </a:r>
              <a:r>
                <a:rPr lang="en-US" sz="4000" b="1" baseline="30000" dirty="0"/>
                <a:t> </a:t>
              </a:r>
              <a:r>
                <a:rPr lang="en-US" sz="4000" dirty="0"/>
                <a:t>Now unto him that is able to do exceeding abundantly above all that we ask or think, according to the power that </a:t>
              </a:r>
              <a:r>
                <a:rPr lang="en-US" sz="4000" dirty="0" err="1"/>
                <a:t>worketh</a:t>
              </a:r>
              <a:r>
                <a:rPr lang="en-US" sz="4000" dirty="0"/>
                <a:t> in us,</a:t>
              </a:r>
            </a:p>
            <a:p>
              <a:pPr marL="285750" indent="-285750">
                <a:buFont typeface="Arial" panose="020B0604020202020204" pitchFamily="34" charset="0"/>
                <a:buChar char="•"/>
              </a:pPr>
              <a:r>
                <a:rPr lang="en-US" sz="4000" b="1" baseline="30000" dirty="0"/>
                <a:t>21 </a:t>
              </a:r>
              <a:r>
                <a:rPr lang="en-US" sz="4000" dirty="0"/>
                <a:t>Unto him be glory in the church by Christ Jesus throughout all ages, world without end. Amen</a:t>
              </a:r>
            </a:p>
            <a:p>
              <a:pPr>
                <a:lnSpc>
                  <a:spcPct val="90000"/>
                </a:lnSpc>
              </a:pPr>
              <a:endParaRPr lang="en-US" dirty="0"/>
            </a:p>
          </p:txBody>
        </p:sp>
        <p:sp>
          <p:nvSpPr>
            <p:cNvPr id="10" name="TextBox 9"/>
            <p:cNvSpPr txBox="1"/>
            <p:nvPr/>
          </p:nvSpPr>
          <p:spPr>
            <a:xfrm>
              <a:off x="465421" y="65701"/>
              <a:ext cx="11277600" cy="1920526"/>
            </a:xfrm>
            <a:prstGeom prst="rect">
              <a:avLst/>
            </a:prstGeom>
            <a:noFill/>
          </p:spPr>
          <p:txBody>
            <a:bodyPr wrap="square" rtlCol="0">
              <a:spAutoFit/>
            </a:bodyPr>
            <a:lstStyle/>
            <a:p>
              <a:pPr>
                <a:lnSpc>
                  <a:spcPct val="90000"/>
                </a:lnSpc>
              </a:pPr>
              <a:r>
                <a:rPr lang="en-US" sz="6600" dirty="0">
                  <a:latin typeface="Footlight MT Light" panose="0204060206030A020304" pitchFamily="18" charset="0"/>
                </a:rPr>
                <a:t> </a:t>
              </a:r>
              <a:r>
                <a:rPr lang="en-US" sz="6600" dirty="0" smtClean="0">
                  <a:latin typeface="Footlight MT Light" panose="0204060206030A020304" pitchFamily="18" charset="0"/>
                </a:rPr>
                <a:t>…</a:t>
              </a:r>
              <a:r>
                <a:rPr lang="en-US" sz="6600" dirty="0">
                  <a:latin typeface="Footlight MT Light" panose="0204060206030A020304" pitchFamily="18" charset="0"/>
                </a:rPr>
                <a:t> </a:t>
              </a:r>
              <a:r>
                <a:rPr lang="en-US" sz="6600" dirty="0" smtClean="0">
                  <a:latin typeface="Footlight MT Light" panose="0204060206030A020304" pitchFamily="18" charset="0"/>
                </a:rPr>
                <a:t>Thou </a:t>
              </a:r>
              <a:r>
                <a:rPr lang="en-US" sz="6600" dirty="0" err="1">
                  <a:latin typeface="Footlight MT Light" panose="0204060206030A020304" pitchFamily="18" charset="0"/>
                </a:rPr>
                <a:t>anointest</a:t>
              </a:r>
              <a:r>
                <a:rPr lang="en-US" sz="6600" dirty="0">
                  <a:latin typeface="Footlight MT Light" panose="0204060206030A020304" pitchFamily="18" charset="0"/>
                </a:rPr>
                <a:t> my head with oil; my cup </a:t>
              </a:r>
              <a:r>
                <a:rPr lang="en-US" sz="6600" dirty="0" err="1">
                  <a:latin typeface="Footlight MT Light" panose="0204060206030A020304" pitchFamily="18" charset="0"/>
                </a:rPr>
                <a:t>runneth</a:t>
              </a:r>
              <a:r>
                <a:rPr lang="en-US" sz="6600" dirty="0">
                  <a:latin typeface="Footlight MT Light" panose="0204060206030A020304" pitchFamily="18" charset="0"/>
                </a:rPr>
                <a:t> over.</a:t>
              </a:r>
              <a:endParaRPr lang="en-US" sz="4000" dirty="0">
                <a:latin typeface="Footlight MT Light" panose="0204060206030A020304" pitchFamily="18" charset="0"/>
              </a:endParaRPr>
            </a:p>
          </p:txBody>
        </p:sp>
      </p:grpSp>
    </p:spTree>
    <p:extLst>
      <p:ext uri="{BB962C8B-B14F-4D97-AF65-F5344CB8AC3E}">
        <p14:creationId xmlns:p14="http://schemas.microsoft.com/office/powerpoint/2010/main" val="933603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4804" y="-26542"/>
            <a:ext cx="12196531" cy="6876836"/>
            <a:chOff x="14804" y="-26542"/>
            <a:chExt cx="12196531" cy="6876836"/>
          </a:xfrm>
        </p:grpSpPr>
        <p:grpSp>
          <p:nvGrpSpPr>
            <p:cNvPr id="3" name="Group 2"/>
            <p:cNvGrpSpPr/>
            <p:nvPr/>
          </p:nvGrpSpPr>
          <p:grpSpPr>
            <a:xfrm>
              <a:off x="14804" y="-26542"/>
              <a:ext cx="12196531" cy="6876836"/>
              <a:chOff x="14804" y="-26542"/>
              <a:chExt cx="12196531" cy="6876836"/>
            </a:xfrm>
          </p:grpSpPr>
          <p:pic>
            <p:nvPicPr>
              <p:cNvPr id="1026" name="Picture 2" descr="https://i.ytimg.com/vi/Xlu6awn2mqA/maxresdefault.jpg"/>
              <p:cNvPicPr>
                <a:picLocks noChangeAspect="1" noChangeArrowheads="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658" r="436" b="1578"/>
              <a:stretch/>
            </p:blipFill>
            <p:spPr bwMode="auto">
              <a:xfrm>
                <a:off x="14804" y="-26542"/>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2510" y="-7706"/>
                <a:ext cx="12188825" cy="6858000"/>
              </a:xfrm>
              <a:prstGeom prst="rect">
                <a:avLst/>
              </a:prstGeom>
              <a:solidFill>
                <a:srgbClr val="BDF2FF">
                  <a:alpha val="74118"/>
                </a:srgbClr>
              </a:solid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2400"/>
              </a:p>
            </p:txBody>
          </p:sp>
        </p:grpSp>
        <p:sp>
          <p:nvSpPr>
            <p:cNvPr id="8" name="TextBox 7"/>
            <p:cNvSpPr txBox="1"/>
            <p:nvPr/>
          </p:nvSpPr>
          <p:spPr>
            <a:xfrm>
              <a:off x="303212" y="2005063"/>
              <a:ext cx="11277600" cy="4468916"/>
            </a:xfrm>
            <a:prstGeom prst="rect">
              <a:avLst/>
            </a:prstGeom>
            <a:noFill/>
          </p:spPr>
          <p:txBody>
            <a:bodyPr wrap="square" rtlCol="0">
              <a:spAutoFit/>
            </a:bodyPr>
            <a:lstStyle/>
            <a:p>
              <a:pPr>
                <a:lnSpc>
                  <a:spcPct val="90000"/>
                </a:lnSpc>
              </a:pPr>
              <a:r>
                <a:rPr lang="en-US" sz="3600" b="1" u="sng" dirty="0" smtClean="0"/>
                <a:t>Now that is a blessing of plenty!!</a:t>
              </a:r>
            </a:p>
            <a:p>
              <a:pPr>
                <a:lnSpc>
                  <a:spcPct val="90000"/>
                </a:lnSpc>
              </a:pPr>
              <a:r>
                <a:rPr lang="en-US" sz="4000" dirty="0" smtClean="0"/>
                <a:t>God anoints His children as honored guests at His feasting.  David says that his “cup” is over-running.  We know that God gives unstintingly of His mercies, pressed down and running over.  Sometimes He does not choose to give us worldly prosperity, but of His goodness He gives in vast abundance!   </a:t>
              </a:r>
              <a:endParaRPr lang="en-US" dirty="0"/>
            </a:p>
          </p:txBody>
        </p:sp>
        <p:sp>
          <p:nvSpPr>
            <p:cNvPr id="10" name="TextBox 9"/>
            <p:cNvSpPr txBox="1"/>
            <p:nvPr/>
          </p:nvSpPr>
          <p:spPr>
            <a:xfrm>
              <a:off x="465421" y="65701"/>
              <a:ext cx="11277600" cy="1920526"/>
            </a:xfrm>
            <a:prstGeom prst="rect">
              <a:avLst/>
            </a:prstGeom>
            <a:noFill/>
          </p:spPr>
          <p:txBody>
            <a:bodyPr wrap="square" rtlCol="0">
              <a:spAutoFit/>
            </a:bodyPr>
            <a:lstStyle/>
            <a:p>
              <a:pPr>
                <a:lnSpc>
                  <a:spcPct val="90000"/>
                </a:lnSpc>
              </a:pPr>
              <a:r>
                <a:rPr lang="en-US" sz="6600" dirty="0">
                  <a:latin typeface="Footlight MT Light" panose="0204060206030A020304" pitchFamily="18" charset="0"/>
                </a:rPr>
                <a:t> </a:t>
              </a:r>
              <a:r>
                <a:rPr lang="en-US" sz="6600" dirty="0" smtClean="0">
                  <a:latin typeface="Footlight MT Light" panose="0204060206030A020304" pitchFamily="18" charset="0"/>
                </a:rPr>
                <a:t>…</a:t>
              </a:r>
              <a:r>
                <a:rPr lang="en-US" sz="6600" dirty="0">
                  <a:latin typeface="Footlight MT Light" panose="0204060206030A020304" pitchFamily="18" charset="0"/>
                </a:rPr>
                <a:t> </a:t>
              </a:r>
              <a:r>
                <a:rPr lang="en-US" sz="6600" dirty="0" smtClean="0">
                  <a:latin typeface="Footlight MT Light" panose="0204060206030A020304" pitchFamily="18" charset="0"/>
                </a:rPr>
                <a:t>Thou </a:t>
              </a:r>
              <a:r>
                <a:rPr lang="en-US" sz="6600" dirty="0" err="1">
                  <a:latin typeface="Footlight MT Light" panose="0204060206030A020304" pitchFamily="18" charset="0"/>
                </a:rPr>
                <a:t>anointest</a:t>
              </a:r>
              <a:r>
                <a:rPr lang="en-US" sz="6600" dirty="0">
                  <a:latin typeface="Footlight MT Light" panose="0204060206030A020304" pitchFamily="18" charset="0"/>
                </a:rPr>
                <a:t> my head with oil; my cup </a:t>
              </a:r>
              <a:r>
                <a:rPr lang="en-US" sz="6600" dirty="0" err="1">
                  <a:latin typeface="Footlight MT Light" panose="0204060206030A020304" pitchFamily="18" charset="0"/>
                </a:rPr>
                <a:t>runneth</a:t>
              </a:r>
              <a:r>
                <a:rPr lang="en-US" sz="6600" dirty="0">
                  <a:latin typeface="Footlight MT Light" panose="0204060206030A020304" pitchFamily="18" charset="0"/>
                </a:rPr>
                <a:t> over.</a:t>
              </a:r>
              <a:endParaRPr lang="en-US" sz="4000" dirty="0">
                <a:latin typeface="Footlight MT Light" panose="0204060206030A020304" pitchFamily="18" charset="0"/>
              </a:endParaRPr>
            </a:p>
          </p:txBody>
        </p:sp>
      </p:grpSp>
    </p:spTree>
    <p:extLst>
      <p:ext uri="{BB962C8B-B14F-4D97-AF65-F5344CB8AC3E}">
        <p14:creationId xmlns:p14="http://schemas.microsoft.com/office/powerpoint/2010/main" val="1858028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opperplate Gothic Bold" panose="020E0705020206020404" pitchFamily="34" charset="0"/>
              </a:rPr>
              <a:t>Surely goodness and mercy shall follow me all the days of my life: </a:t>
            </a:r>
            <a:endParaRPr lang="en-US" dirty="0">
              <a:latin typeface="Copperplate Gothic Bold" panose="020E0705020206020404" pitchFamily="34" charset="0"/>
            </a:endParaRPr>
          </a:p>
        </p:txBody>
      </p:sp>
      <p:sp>
        <p:nvSpPr>
          <p:cNvPr id="3" name="Text Placeholder 2"/>
          <p:cNvSpPr>
            <a:spLocks noGrp="1"/>
          </p:cNvSpPr>
          <p:nvPr>
            <p:ph type="body" idx="1"/>
          </p:nvPr>
        </p:nvSpPr>
        <p:spPr>
          <a:xfrm>
            <a:off x="1217612" y="2079659"/>
            <a:ext cx="4701142" cy="762001"/>
          </a:xfrm>
        </p:spPr>
        <p:txBody>
          <a:bodyPr/>
          <a:lstStyle/>
          <a:p>
            <a:r>
              <a:rPr lang="en-US" dirty="0" smtClean="0"/>
              <a:t>Are goodness and mercy following you?  Where has God shown you mercy and goodness this week?  </a:t>
            </a:r>
            <a:endParaRPr lang="en-US" dirty="0"/>
          </a:p>
        </p:txBody>
      </p:sp>
      <p:sp>
        <p:nvSpPr>
          <p:cNvPr id="4" name="Content Placeholder 3"/>
          <p:cNvSpPr>
            <a:spLocks noGrp="1"/>
          </p:cNvSpPr>
          <p:nvPr>
            <p:ph sz="half" idx="2"/>
          </p:nvPr>
        </p:nvSpPr>
        <p:spPr>
          <a:xfrm>
            <a:off x="1293813" y="3276600"/>
            <a:ext cx="4701142" cy="3124200"/>
          </a:xfrm>
        </p:spPr>
        <p:txBody>
          <a:bodyPr>
            <a:normAutofit/>
          </a:bodyPr>
          <a:lstStyle/>
          <a:p>
            <a:r>
              <a:rPr lang="en-US" dirty="0" smtClean="0"/>
              <a:t>I’m still breathing!</a:t>
            </a:r>
          </a:p>
          <a:p>
            <a:r>
              <a:rPr lang="en-US" dirty="0" smtClean="0"/>
              <a:t>Home, friends, family, pets</a:t>
            </a:r>
          </a:p>
          <a:p>
            <a:r>
              <a:rPr lang="en-US" dirty="0" smtClean="0"/>
              <a:t>Bible Study insights</a:t>
            </a:r>
          </a:p>
          <a:p>
            <a:r>
              <a:rPr lang="en-US" dirty="0" smtClean="0"/>
              <a:t>Air Conditioning!  </a:t>
            </a:r>
          </a:p>
          <a:p>
            <a:r>
              <a:rPr lang="en-US" dirty="0" smtClean="0"/>
              <a:t>Fulfilling work to do</a:t>
            </a:r>
          </a:p>
          <a:p>
            <a:r>
              <a:rPr lang="en-US" dirty="0" smtClean="0"/>
              <a:t>Church family</a:t>
            </a:r>
          </a:p>
        </p:txBody>
      </p:sp>
      <p:sp>
        <p:nvSpPr>
          <p:cNvPr id="5" name="Text Placeholder 4"/>
          <p:cNvSpPr>
            <a:spLocks noGrp="1"/>
          </p:cNvSpPr>
          <p:nvPr>
            <p:ph type="body" sz="quarter" idx="3"/>
          </p:nvPr>
        </p:nvSpPr>
        <p:spPr/>
        <p:txBody>
          <a:bodyPr/>
          <a:lstStyle/>
          <a:p>
            <a:r>
              <a:rPr lang="en-US" sz="3200" b="1" dirty="0" smtClean="0"/>
              <a:t>David thought so!</a:t>
            </a:r>
            <a:endParaRPr lang="en-US" sz="3200" b="1" dirty="0"/>
          </a:p>
        </p:txBody>
      </p:sp>
      <p:sp>
        <p:nvSpPr>
          <p:cNvPr id="6" name="Content Placeholder 5"/>
          <p:cNvSpPr>
            <a:spLocks noGrp="1"/>
          </p:cNvSpPr>
          <p:nvPr>
            <p:ph sz="quarter" idx="4"/>
          </p:nvPr>
        </p:nvSpPr>
        <p:spPr/>
        <p:txBody>
          <a:bodyPr>
            <a:normAutofit/>
          </a:bodyPr>
          <a:lstStyle/>
          <a:p>
            <a:pPr marL="0" indent="0">
              <a:buNone/>
            </a:pPr>
            <a:r>
              <a:rPr lang="en-US" sz="2800" b="1" dirty="0" smtClean="0"/>
              <a:t>Material and spiritual blessings are personified as following David all through life.  His language shows complete trust in God’s guidance through life’s present vicissitudes, and gladly anticipates that guidance in the future.  </a:t>
            </a:r>
            <a:endParaRPr lang="en-US" sz="2800" b="1" dirty="0"/>
          </a:p>
        </p:txBody>
      </p:sp>
    </p:spTree>
    <p:extLst>
      <p:ext uri="{BB962C8B-B14F-4D97-AF65-F5344CB8AC3E}">
        <p14:creationId xmlns:p14="http://schemas.microsoft.com/office/powerpoint/2010/main" val="942682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fade">
                                      <p:cBhvr>
                                        <p:cTn id="32" dur="5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fade">
                                      <p:cBhvr>
                                        <p:cTn id="37" dur="500"/>
                                        <p:tgtEl>
                                          <p:spTgt spid="4">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
                                            <p:txEl>
                                              <p:pRg st="0" end="0"/>
                                            </p:txEl>
                                          </p:spTgt>
                                        </p:tgtEl>
                                        <p:attrNameLst>
                                          <p:attrName>style.visibility</p:attrName>
                                        </p:attrNameLst>
                                      </p:cBhvr>
                                      <p:to>
                                        <p:strVal val="visible"/>
                                      </p:to>
                                    </p:set>
                                    <p:animEffect transition="in" filter="fade">
                                      <p:cBhvr>
                                        <p:cTn id="42" dur="500"/>
                                        <p:tgtEl>
                                          <p:spTgt spid="5">
                                            <p:txEl>
                                              <p:pRg st="0" end="0"/>
                                            </p:txEl>
                                          </p:spTgt>
                                        </p:tgtEl>
                                      </p:cBhvr>
                                    </p:animEffect>
                                  </p:childTnLst>
                                </p:cTn>
                              </p:par>
                            </p:childTnLst>
                          </p:cTn>
                        </p:par>
                        <p:par>
                          <p:cTn id="43" fill="hold">
                            <p:stCondLst>
                              <p:cond delay="500"/>
                            </p:stCondLst>
                            <p:childTnLst>
                              <p:par>
                                <p:cTn id="44" presetID="10" presetClass="entr" presetSubtype="0" fill="hold" grpId="0" nodeType="afterEffect">
                                  <p:stCondLst>
                                    <p:cond delay="0"/>
                                  </p:stCondLst>
                                  <p:childTnLst>
                                    <p:set>
                                      <p:cBhvr>
                                        <p:cTn id="45" dur="1" fill="hold">
                                          <p:stCondLst>
                                            <p:cond delay="0"/>
                                          </p:stCondLst>
                                        </p:cTn>
                                        <p:tgtEl>
                                          <p:spTgt spid="6">
                                            <p:txEl>
                                              <p:pRg st="0" end="0"/>
                                            </p:txEl>
                                          </p:spTgt>
                                        </p:tgtEl>
                                        <p:attrNameLst>
                                          <p:attrName>style.visibility</p:attrName>
                                        </p:attrNameLst>
                                      </p:cBhvr>
                                      <p:to>
                                        <p:strVal val="visible"/>
                                      </p:to>
                                    </p:set>
                                    <p:animEffect transition="in" filter="fade">
                                      <p:cBhvr>
                                        <p:cTn id="46"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P spid="6"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244260" y="251972"/>
            <a:ext cx="11658600" cy="1143000"/>
          </a:xfrm>
        </p:spPr>
        <p:txBody>
          <a:bodyPr>
            <a:noAutofit/>
          </a:bodyPr>
          <a:lstStyle/>
          <a:p>
            <a:pPr algn="ctr"/>
            <a:r>
              <a:rPr lang="en-US" sz="4800" dirty="0" smtClean="0"/>
              <a:t>…and </a:t>
            </a:r>
            <a:r>
              <a:rPr lang="en-US" sz="4800" dirty="0"/>
              <a:t>I will dwell in the house of the </a:t>
            </a:r>
            <a:r>
              <a:rPr lang="en-US" sz="4800" cap="small" dirty="0"/>
              <a:t>Lord</a:t>
            </a:r>
            <a:r>
              <a:rPr lang="en-US" sz="4800" dirty="0"/>
              <a:t> for ever.</a:t>
            </a:r>
            <a:endParaRPr lang="en-US" sz="4800" b="1" dirty="0"/>
          </a:p>
        </p:txBody>
      </p:sp>
      <p:sp>
        <p:nvSpPr>
          <p:cNvPr id="14" name="Content Placeholder 13"/>
          <p:cNvSpPr>
            <a:spLocks noGrp="1"/>
          </p:cNvSpPr>
          <p:nvPr>
            <p:ph idx="1"/>
          </p:nvPr>
        </p:nvSpPr>
        <p:spPr>
          <a:xfrm>
            <a:off x="92076" y="1440650"/>
            <a:ext cx="5011735" cy="3582256"/>
          </a:xfrm>
        </p:spPr>
        <p:txBody>
          <a:bodyPr>
            <a:normAutofit/>
          </a:bodyPr>
          <a:lstStyle/>
          <a:p>
            <a:pPr marL="0" indent="0">
              <a:buNone/>
            </a:pPr>
            <a:r>
              <a:rPr lang="en-US" sz="3600" dirty="0" smtClean="0"/>
              <a:t>The psalmist’s continuance as a guest in God’s house is assured.  Ours is too, if we will consent to follow our Shepherd!  </a:t>
            </a:r>
            <a:endParaRPr lang="en-US" sz="3600" dirty="0"/>
          </a:p>
        </p:txBody>
      </p:sp>
      <p:pic>
        <p:nvPicPr>
          <p:cNvPr id="13316" name="Picture 4" descr="Love Never Fails: In My Father's House"/>
          <p:cNvPicPr>
            <a:picLocks noChangeAspect="1" noChangeArrowheads="1"/>
          </p:cNvPicPr>
          <p:nvPr/>
        </p:nvPicPr>
        <p:blipFill rotWithShape="1">
          <a:blip r:embed="rId2">
            <a:extLst>
              <a:ext uri="{28A0092B-C50C-407E-A947-70E740481C1C}">
                <a14:useLocalDpi xmlns:a14="http://schemas.microsoft.com/office/drawing/2010/main" val="0"/>
              </a:ext>
            </a:extLst>
          </a:blip>
          <a:srcRect t="19475" r="2111"/>
          <a:stretch/>
        </p:blipFill>
        <p:spPr bwMode="auto">
          <a:xfrm>
            <a:off x="5103812" y="1414664"/>
            <a:ext cx="6992937" cy="35052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1862" y="4939556"/>
            <a:ext cx="12170845" cy="1938992"/>
          </a:xfrm>
          <a:prstGeom prst="rect">
            <a:avLst/>
          </a:prstGeom>
          <a:noFill/>
        </p:spPr>
        <p:txBody>
          <a:bodyPr wrap="square" rtlCol="0">
            <a:spAutoFit/>
          </a:bodyPr>
          <a:lstStyle/>
          <a:p>
            <a:r>
              <a:rPr lang="en-US" sz="3000" b="1" dirty="0">
                <a:latin typeface="Bradley Hand ITC" panose="03070402050302030203" pitchFamily="66" charset="0"/>
              </a:rPr>
              <a:t>In my Father's house are many mansions: if it were not so, I would have told you. I go to prepare a place for </a:t>
            </a:r>
            <a:r>
              <a:rPr lang="en-US" sz="3000" b="1" dirty="0" smtClean="0">
                <a:latin typeface="Bradley Hand ITC" panose="03070402050302030203" pitchFamily="66" charset="0"/>
              </a:rPr>
              <a:t>you.  And </a:t>
            </a:r>
            <a:r>
              <a:rPr lang="en-US" sz="3000" b="1" dirty="0">
                <a:latin typeface="Bradley Hand ITC" panose="03070402050302030203" pitchFamily="66" charset="0"/>
              </a:rPr>
              <a:t>if I go and prepare a place for you, I will come again, and receive you unto myself; that where I am, there ye may be also</a:t>
            </a:r>
            <a:r>
              <a:rPr lang="en-US" sz="3000" b="1" dirty="0" smtClean="0">
                <a:latin typeface="Bradley Hand ITC" panose="03070402050302030203" pitchFamily="66" charset="0"/>
              </a:rPr>
              <a:t>.   --John 14:2-3</a:t>
            </a:r>
            <a:endParaRPr lang="en-US" sz="3000" b="1" dirty="0">
              <a:latin typeface="Bradley Hand ITC" panose="03070402050302030203" pitchFamily="66" charset="0"/>
            </a:endParaRPr>
          </a:p>
        </p:txBody>
      </p:sp>
    </p:spTree>
    <p:extLst>
      <p:ext uri="{BB962C8B-B14F-4D97-AF65-F5344CB8AC3E}">
        <p14:creationId xmlns:p14="http://schemas.microsoft.com/office/powerpoint/2010/main" val="570378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3" y="304801"/>
            <a:ext cx="8458201" cy="838199"/>
          </a:xfrm>
        </p:spPr>
        <p:txBody>
          <a:bodyPr/>
          <a:lstStyle/>
          <a:p>
            <a:r>
              <a:rPr lang="en-US" dirty="0" smtClean="0"/>
              <a:t>Genesis 48:15</a:t>
            </a:r>
            <a:endParaRPr lang="en-US" dirty="0"/>
          </a:p>
        </p:txBody>
      </p:sp>
      <p:sp>
        <p:nvSpPr>
          <p:cNvPr id="5" name="Rounded Rectangle 4"/>
          <p:cNvSpPr/>
          <p:nvPr/>
        </p:nvSpPr>
        <p:spPr>
          <a:xfrm>
            <a:off x="3503612" y="2514600"/>
            <a:ext cx="4648200" cy="609600"/>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sz="2400" dirty="0"/>
          </a:p>
        </p:txBody>
      </p:sp>
      <p:sp>
        <p:nvSpPr>
          <p:cNvPr id="3" name="Text Placeholder 2"/>
          <p:cNvSpPr>
            <a:spLocks noGrp="1"/>
          </p:cNvSpPr>
          <p:nvPr>
            <p:ph type="body" idx="1"/>
          </p:nvPr>
        </p:nvSpPr>
        <p:spPr>
          <a:xfrm>
            <a:off x="1293813" y="1524000"/>
            <a:ext cx="9829799" cy="4648200"/>
          </a:xfrm>
        </p:spPr>
        <p:txBody>
          <a:bodyPr>
            <a:normAutofit/>
          </a:bodyPr>
          <a:lstStyle/>
          <a:p>
            <a:pPr marL="342900" indent="-342900">
              <a:buFont typeface="Arial" panose="020B0604020202020204" pitchFamily="34" charset="0"/>
              <a:buChar char="•"/>
            </a:pPr>
            <a:r>
              <a:rPr lang="en-US" sz="3600" b="1" baseline="30000" dirty="0"/>
              <a:t>15 </a:t>
            </a:r>
            <a:r>
              <a:rPr lang="en-US" sz="3600" dirty="0"/>
              <a:t>And he blessed Joseph, and said, God, before </a:t>
            </a:r>
            <a:r>
              <a:rPr lang="en-US" sz="3600" dirty="0" smtClean="0"/>
              <a:t>whom </a:t>
            </a:r>
            <a:r>
              <a:rPr lang="en-US" sz="3600" dirty="0"/>
              <a:t>my fathers Abraham and Isaac did walk, the God which fed me all my life long unto this day,</a:t>
            </a:r>
            <a:endParaRPr lang="en-US" dirty="0"/>
          </a:p>
        </p:txBody>
      </p:sp>
      <p:sp>
        <p:nvSpPr>
          <p:cNvPr id="6" name="Up Arrow Callout 5"/>
          <p:cNvSpPr/>
          <p:nvPr/>
        </p:nvSpPr>
        <p:spPr>
          <a:xfrm>
            <a:off x="5581634" y="3284734"/>
            <a:ext cx="4400867" cy="2667000"/>
          </a:xfrm>
          <a:prstGeom prst="upArrowCallou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sz="2400" dirty="0"/>
          </a:p>
        </p:txBody>
      </p:sp>
      <p:sp>
        <p:nvSpPr>
          <p:cNvPr id="8" name="TextBox 7"/>
          <p:cNvSpPr txBox="1"/>
          <p:nvPr/>
        </p:nvSpPr>
        <p:spPr>
          <a:xfrm>
            <a:off x="5534168" y="4487934"/>
            <a:ext cx="4495800" cy="1200329"/>
          </a:xfrm>
          <a:prstGeom prst="rect">
            <a:avLst/>
          </a:prstGeom>
          <a:noFill/>
        </p:spPr>
        <p:txBody>
          <a:bodyPr wrap="square" rtlCol="0">
            <a:spAutoFit/>
          </a:bodyPr>
          <a:lstStyle/>
          <a:p>
            <a:pPr algn="ctr">
              <a:lnSpc>
                <a:spcPct val="90000"/>
              </a:lnSpc>
            </a:pPr>
            <a:r>
              <a:rPr lang="en-US" sz="4000" dirty="0" smtClean="0"/>
              <a:t>Literally, “The Shepherd of me.”  </a:t>
            </a:r>
            <a:endParaRPr lang="en-US" sz="4000" dirty="0"/>
          </a:p>
        </p:txBody>
      </p:sp>
      <p:grpSp>
        <p:nvGrpSpPr>
          <p:cNvPr id="13" name="Group 12"/>
          <p:cNvGrpSpPr/>
          <p:nvPr/>
        </p:nvGrpSpPr>
        <p:grpSpPr>
          <a:xfrm>
            <a:off x="1293813" y="3638550"/>
            <a:ext cx="3886200" cy="2705100"/>
            <a:chOff x="1293813" y="3638550"/>
            <a:chExt cx="3886200" cy="2705100"/>
          </a:xfrm>
        </p:grpSpPr>
        <p:sp>
          <p:nvSpPr>
            <p:cNvPr id="11" name="7-Point Star 10"/>
            <p:cNvSpPr/>
            <p:nvPr/>
          </p:nvSpPr>
          <p:spPr>
            <a:xfrm>
              <a:off x="1293813" y="3638550"/>
              <a:ext cx="3886200" cy="2705100"/>
            </a:xfrm>
            <a:prstGeom prst="star7">
              <a:avLst/>
            </a:prstGeom>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sz="2400" dirty="0"/>
            </a:p>
          </p:txBody>
        </p:sp>
        <p:sp>
          <p:nvSpPr>
            <p:cNvPr id="12" name="TextBox 11"/>
            <p:cNvSpPr txBox="1"/>
            <p:nvPr/>
          </p:nvSpPr>
          <p:spPr>
            <a:xfrm>
              <a:off x="1903412" y="4267200"/>
              <a:ext cx="2667000" cy="1643527"/>
            </a:xfrm>
            <a:prstGeom prst="rect">
              <a:avLst/>
            </a:prstGeom>
            <a:noFill/>
          </p:spPr>
          <p:txBody>
            <a:bodyPr wrap="square" rtlCol="0">
              <a:spAutoFit/>
            </a:bodyPr>
            <a:lstStyle/>
            <a:p>
              <a:pPr algn="ctr">
                <a:lnSpc>
                  <a:spcPct val="90000"/>
                </a:lnSpc>
              </a:pPr>
              <a:r>
                <a:rPr lang="en-US" sz="2800" dirty="0" smtClean="0"/>
                <a:t>Earliest Biblical appearance of the figure of the Shepherd</a:t>
              </a:r>
              <a:endParaRPr lang="en-US" sz="2800" dirty="0"/>
            </a:p>
          </p:txBody>
        </p:sp>
      </p:grpSp>
    </p:spTree>
    <p:extLst>
      <p:ext uri="{BB962C8B-B14F-4D97-AF65-F5344CB8AC3E}">
        <p14:creationId xmlns:p14="http://schemas.microsoft.com/office/powerpoint/2010/main" val="3731768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ppt_x"/>
                                          </p:val>
                                        </p:tav>
                                        <p:tav tm="100000">
                                          <p:val>
                                            <p:strVal val="#ppt_x"/>
                                          </p:val>
                                        </p:tav>
                                      </p:tavLst>
                                    </p:anim>
                                    <p:anim calcmode="lin" valueType="num">
                                      <p:cBhvr additive="base">
                                        <p:cTn id="2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build="p"/>
      <p:bldP spid="6" grpId="0" animBg="1"/>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3" y="304801"/>
            <a:ext cx="8458201" cy="838199"/>
          </a:xfrm>
        </p:spPr>
        <p:txBody>
          <a:bodyPr/>
          <a:lstStyle/>
          <a:p>
            <a:r>
              <a:rPr lang="en-US" dirty="0" smtClean="0"/>
              <a:t>Isaiah 40:10-11</a:t>
            </a:r>
            <a:endParaRPr lang="en-US" dirty="0"/>
          </a:p>
        </p:txBody>
      </p:sp>
      <p:sp>
        <p:nvSpPr>
          <p:cNvPr id="3" name="Text Placeholder 2"/>
          <p:cNvSpPr>
            <a:spLocks noGrp="1"/>
          </p:cNvSpPr>
          <p:nvPr>
            <p:ph type="body" idx="1"/>
          </p:nvPr>
        </p:nvSpPr>
        <p:spPr>
          <a:xfrm>
            <a:off x="1293813" y="1524000"/>
            <a:ext cx="9829799" cy="4648200"/>
          </a:xfrm>
        </p:spPr>
        <p:txBody>
          <a:bodyPr>
            <a:normAutofit/>
          </a:bodyPr>
          <a:lstStyle/>
          <a:p>
            <a:pPr marL="342900" indent="-342900">
              <a:buFont typeface="Arial" panose="020B0604020202020204" pitchFamily="34" charset="0"/>
              <a:buChar char="•"/>
            </a:pPr>
            <a:r>
              <a:rPr lang="en-US" sz="3600" b="1" baseline="30000" dirty="0"/>
              <a:t>10 </a:t>
            </a:r>
            <a:r>
              <a:rPr lang="en-US" sz="3600" dirty="0"/>
              <a:t>Behold, the Lord </a:t>
            </a:r>
            <a:r>
              <a:rPr lang="en-US" sz="3600" cap="small" dirty="0"/>
              <a:t>God</a:t>
            </a:r>
            <a:r>
              <a:rPr lang="en-US" sz="3600" dirty="0"/>
              <a:t> will come with strong hand, and his arm shall rule for him: behold, his reward is with him, and his work before him.</a:t>
            </a:r>
          </a:p>
          <a:p>
            <a:pPr marL="342900" indent="-342900">
              <a:buFont typeface="Arial" panose="020B0604020202020204" pitchFamily="34" charset="0"/>
              <a:buChar char="•"/>
            </a:pPr>
            <a:r>
              <a:rPr lang="en-US" sz="3600" b="1" baseline="30000" dirty="0"/>
              <a:t>11 </a:t>
            </a:r>
            <a:r>
              <a:rPr lang="en-US" sz="3600" dirty="0"/>
              <a:t>He shall feed his flock like a shepherd: he shall gather the lambs with his arm, and carry them in his bosom, and shall gently lead those that are with young</a:t>
            </a:r>
            <a:r>
              <a:rPr lang="en-US" dirty="0"/>
              <a:t>.</a:t>
            </a:r>
          </a:p>
          <a:p>
            <a:endParaRPr lang="en-US" dirty="0"/>
          </a:p>
        </p:txBody>
      </p:sp>
    </p:spTree>
    <p:extLst>
      <p:ext uri="{BB962C8B-B14F-4D97-AF65-F5344CB8AC3E}">
        <p14:creationId xmlns:p14="http://schemas.microsoft.com/office/powerpoint/2010/main" val="2030740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800" dirty="0" smtClean="0"/>
              <a:t>Jeremiah 23:3-4</a:t>
            </a:r>
            <a:endParaRPr lang="en-US" sz="4800" dirty="0"/>
          </a:p>
        </p:txBody>
      </p:sp>
      <p:sp>
        <p:nvSpPr>
          <p:cNvPr id="14" name="Content Placeholder 13"/>
          <p:cNvSpPr>
            <a:spLocks noGrp="1"/>
          </p:cNvSpPr>
          <p:nvPr>
            <p:ph idx="1"/>
          </p:nvPr>
        </p:nvSpPr>
        <p:spPr/>
        <p:txBody>
          <a:bodyPr>
            <a:normAutofit/>
          </a:bodyPr>
          <a:lstStyle/>
          <a:p>
            <a:r>
              <a:rPr lang="en-US" sz="3600" b="1" baseline="30000" dirty="0"/>
              <a:t>3 </a:t>
            </a:r>
            <a:r>
              <a:rPr lang="en-US" sz="3600" dirty="0"/>
              <a:t>And I will gather the remnant of my flock out of all countries whither I have driven them, and will bring them again to their folds; and they shall be fruitful and increase.</a:t>
            </a:r>
          </a:p>
          <a:p>
            <a:r>
              <a:rPr lang="en-US" sz="3600" b="1" baseline="30000" dirty="0"/>
              <a:t>4 </a:t>
            </a:r>
            <a:r>
              <a:rPr lang="en-US" sz="3600" dirty="0"/>
              <a:t>And I will set up shepherds over them which shall feed them: and they shall fear no more, nor be dismayed, neither shall they be lacking, </a:t>
            </a:r>
            <a:r>
              <a:rPr lang="en-US" sz="3600" dirty="0" err="1"/>
              <a:t>saith</a:t>
            </a:r>
            <a:r>
              <a:rPr lang="en-US" sz="3600" dirty="0"/>
              <a:t> the </a:t>
            </a:r>
            <a:r>
              <a:rPr lang="en-US" sz="3600" cap="small" dirty="0"/>
              <a:t>Lord</a:t>
            </a:r>
            <a:r>
              <a:rPr lang="en-US" sz="3600" dirty="0"/>
              <a:t>.</a:t>
            </a:r>
          </a:p>
        </p:txBody>
      </p:sp>
    </p:spTree>
    <p:extLst>
      <p:ext uri="{BB962C8B-B14F-4D97-AF65-F5344CB8AC3E}">
        <p14:creationId xmlns:p14="http://schemas.microsoft.com/office/powerpoint/2010/main" val="1270821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animEffect transition="in" filter="fade">
                                      <p:cBhvr>
                                        <p:cTn id="11" dur="500"/>
                                        <p:tgtEl>
                                          <p:spTgt spid="1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3" y="304801"/>
            <a:ext cx="8458201" cy="838199"/>
          </a:xfrm>
        </p:spPr>
        <p:txBody>
          <a:bodyPr/>
          <a:lstStyle/>
          <a:p>
            <a:r>
              <a:rPr lang="en-US" dirty="0" smtClean="0"/>
              <a:t>Ezekiel 34:12-15</a:t>
            </a:r>
            <a:endParaRPr lang="en-US" dirty="0"/>
          </a:p>
        </p:txBody>
      </p:sp>
      <p:sp>
        <p:nvSpPr>
          <p:cNvPr id="3" name="Text Placeholder 2"/>
          <p:cNvSpPr>
            <a:spLocks noGrp="1"/>
          </p:cNvSpPr>
          <p:nvPr>
            <p:ph type="body" idx="1"/>
          </p:nvPr>
        </p:nvSpPr>
        <p:spPr>
          <a:xfrm>
            <a:off x="1141412" y="1371600"/>
            <a:ext cx="10515600" cy="5105400"/>
          </a:xfrm>
        </p:spPr>
        <p:txBody>
          <a:bodyPr>
            <a:normAutofit fontScale="85000" lnSpcReduction="20000"/>
          </a:bodyPr>
          <a:lstStyle/>
          <a:p>
            <a:pPr marL="571500" indent="-571500">
              <a:buFont typeface="Arial" panose="020B0604020202020204" pitchFamily="34" charset="0"/>
              <a:buChar char="•"/>
            </a:pPr>
            <a:r>
              <a:rPr lang="en-US" sz="3600" b="1" baseline="30000" dirty="0"/>
              <a:t>12 </a:t>
            </a:r>
            <a:r>
              <a:rPr lang="en-US" sz="3600" dirty="0"/>
              <a:t>As a shepherd </a:t>
            </a:r>
            <a:r>
              <a:rPr lang="en-US" sz="3600" dirty="0" err="1"/>
              <a:t>seeketh</a:t>
            </a:r>
            <a:r>
              <a:rPr lang="en-US" sz="3600" dirty="0"/>
              <a:t> out his flock in the day that he is among his sheep that are scattered; so will I seek out my sheep, and will deliver them out of all places where they have been scattered in the cloudy and dark day.</a:t>
            </a:r>
          </a:p>
          <a:p>
            <a:pPr marL="571500" indent="-571500">
              <a:buFont typeface="Arial" panose="020B0604020202020204" pitchFamily="34" charset="0"/>
              <a:buChar char="•"/>
            </a:pPr>
            <a:r>
              <a:rPr lang="en-US" sz="3600" b="1" baseline="30000" dirty="0"/>
              <a:t>13 </a:t>
            </a:r>
            <a:r>
              <a:rPr lang="en-US" sz="3600" dirty="0"/>
              <a:t>And I will bring them out from the people, and gather them from the countries, and will bring them to their own land, and feed them upon the mountains of Israel by the rivers, and in all the inhabited places of the country.</a:t>
            </a:r>
          </a:p>
          <a:p>
            <a:pPr marL="571500" indent="-571500">
              <a:buFont typeface="Arial" panose="020B0604020202020204" pitchFamily="34" charset="0"/>
              <a:buChar char="•"/>
            </a:pPr>
            <a:r>
              <a:rPr lang="en-US" sz="3600" b="1" baseline="30000" dirty="0"/>
              <a:t>14 </a:t>
            </a:r>
            <a:r>
              <a:rPr lang="en-US" sz="3600" dirty="0"/>
              <a:t>I will feed them in a good pasture, and upon the high mountains of Israel shall their fold be: there shall they lie in a good fold, and in a fat pasture shall they feed upon the mountains of Israel.</a:t>
            </a:r>
          </a:p>
          <a:p>
            <a:pPr marL="571500" indent="-571500">
              <a:buFont typeface="Arial" panose="020B0604020202020204" pitchFamily="34" charset="0"/>
              <a:buChar char="•"/>
            </a:pPr>
            <a:r>
              <a:rPr lang="en-US" sz="3600" b="1" baseline="30000" dirty="0"/>
              <a:t>15 </a:t>
            </a:r>
            <a:r>
              <a:rPr lang="en-US" sz="3600" dirty="0"/>
              <a:t>I will feed my flock, and I will cause them to lie down, </a:t>
            </a:r>
            <a:r>
              <a:rPr lang="en-US" sz="3600" dirty="0" err="1"/>
              <a:t>saith</a:t>
            </a:r>
            <a:r>
              <a:rPr lang="en-US" sz="3600" dirty="0"/>
              <a:t> the Lord </a:t>
            </a:r>
            <a:r>
              <a:rPr lang="en-US" sz="3600" cap="small" dirty="0"/>
              <a:t>God</a:t>
            </a:r>
            <a:r>
              <a:rPr lang="en-US" sz="3600" dirty="0" smtClean="0"/>
              <a:t>.</a:t>
            </a:r>
            <a:endParaRPr lang="en-US" sz="3600" dirty="0"/>
          </a:p>
        </p:txBody>
      </p:sp>
    </p:spTree>
    <p:extLst>
      <p:ext uri="{BB962C8B-B14F-4D97-AF65-F5344CB8AC3E}">
        <p14:creationId xmlns:p14="http://schemas.microsoft.com/office/powerpoint/2010/main" val="108866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800" dirty="0" smtClean="0"/>
              <a:t>John 10:14-16</a:t>
            </a:r>
            <a:endParaRPr lang="en-US" sz="4800" dirty="0"/>
          </a:p>
        </p:txBody>
      </p:sp>
      <p:sp>
        <p:nvSpPr>
          <p:cNvPr id="14" name="Content Placeholder 13"/>
          <p:cNvSpPr>
            <a:spLocks noGrp="1"/>
          </p:cNvSpPr>
          <p:nvPr>
            <p:ph idx="1"/>
          </p:nvPr>
        </p:nvSpPr>
        <p:spPr/>
        <p:txBody>
          <a:bodyPr>
            <a:normAutofit lnSpcReduction="10000"/>
          </a:bodyPr>
          <a:lstStyle/>
          <a:p>
            <a:r>
              <a:rPr lang="en-US" sz="3600" b="1" baseline="30000" dirty="0"/>
              <a:t>14 </a:t>
            </a:r>
            <a:r>
              <a:rPr lang="en-US" sz="3600" dirty="0"/>
              <a:t>I am the good shepherd, and know my sheep, and am known of mine.</a:t>
            </a:r>
          </a:p>
          <a:p>
            <a:r>
              <a:rPr lang="en-US" sz="3600" b="1" baseline="30000" dirty="0"/>
              <a:t>15 </a:t>
            </a:r>
            <a:r>
              <a:rPr lang="en-US" sz="3600" dirty="0"/>
              <a:t>As the Father </a:t>
            </a:r>
            <a:r>
              <a:rPr lang="en-US" sz="3600" dirty="0" err="1"/>
              <a:t>knoweth</a:t>
            </a:r>
            <a:r>
              <a:rPr lang="en-US" sz="3600" dirty="0"/>
              <a:t> me, even so know I the Father: and I lay down my life for the sheep.</a:t>
            </a:r>
          </a:p>
          <a:p>
            <a:r>
              <a:rPr lang="en-US" sz="3600" b="1" baseline="30000" dirty="0"/>
              <a:t>16 </a:t>
            </a:r>
            <a:r>
              <a:rPr lang="en-US" sz="3600" dirty="0"/>
              <a:t>And other sheep I have, which are not of this fold: them also I must bring, and they shall hear my voice; and there shall be one fold, and one shepherd.</a:t>
            </a:r>
          </a:p>
        </p:txBody>
      </p:sp>
    </p:spTree>
    <p:extLst>
      <p:ext uri="{BB962C8B-B14F-4D97-AF65-F5344CB8AC3E}">
        <p14:creationId xmlns:p14="http://schemas.microsoft.com/office/powerpoint/2010/main" val="3195586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animEffect transition="in" filter="fade">
                                      <p:cBhvr>
                                        <p:cTn id="11" dur="500"/>
                                        <p:tgtEl>
                                          <p:spTgt spid="14">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animEffect transition="in" filter="fade">
                                      <p:cBhvr>
                                        <p:cTn id="15" dur="5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erenity 16x9">
  <a:themeElements>
    <a:clrScheme name="Serenity_16x9">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a:defPPr>
      </a:lstStyle>
    </a:txDef>
  </a:objectDefaults>
  <a:extraClrSchemeLst/>
  <a:extLst>
    <a:ext uri="{05A4C25C-085E-4340-85A3-A5531E510DB2}">
      <thm15:themeFamily xmlns:thm15="http://schemas.microsoft.com/office/thememl/2012/main" name="TF02801109.potx" id="{B47C65E8-9F73-4C4F-A3C2-84725F71438E}" vid="{CFC30A9F-F7E5-41F4-B6B7-D2E5B79E3BFB}"/>
    </a:ext>
  </a:extLst>
</a:theme>
</file>

<file path=ppt/theme/theme2.xml><?xml version="1.0" encoding="utf-8"?>
<a:theme xmlns:a="http://schemas.openxmlformats.org/drawingml/2006/main" name="Office Theme">
  <a:themeElements>
    <a:clrScheme name="Serenity">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Serenity">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false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1360506</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 xsi:nil="true"/>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2011-12-12T13:37:00+00:00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2035-01-01T08:00:00+00:00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TP102801108</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706526</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REDMOND\v-soujap</DisplayName>
        <AccountId>1954</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14</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Props1.xml><?xml version="1.0" encoding="utf-8"?>
<ds:datastoreItem xmlns:ds="http://schemas.openxmlformats.org/officeDocument/2006/customXml" ds:itemID="{4683C129-7B42-490A-AD74-E9303BC76D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11E33DF-2340-4F4E-B874-B73FEFEBFC8D}">
  <ds:schemaRefs>
    <ds:schemaRef ds:uri="http://schemas.microsoft.com/sharepoint/v3/contenttype/forms"/>
  </ds:schemaRefs>
</ds:datastoreItem>
</file>

<file path=customXml/itemProps3.xml><?xml version="1.0" encoding="utf-8"?>
<ds:datastoreItem xmlns:ds="http://schemas.openxmlformats.org/officeDocument/2006/customXml" ds:itemID="{0F249165-F638-412C-8E0A-DFB7045CA2E0}">
  <ds:schemaRefs>
    <ds:schemaRef ds:uri="4873beb7-5857-4685-be1f-d57550cc96cc"/>
    <ds:schemaRef ds:uri="http://schemas.microsoft.com/office/infopath/2007/PartnerControls"/>
    <ds:schemaRef ds:uri="http://schemas.microsoft.com/office/2006/documentManagement/types"/>
    <ds:schemaRef ds:uri="http://schemas.microsoft.com/office/2006/metadata/properties"/>
    <ds:schemaRef ds:uri="http://purl.org/dc/elements/1.1/"/>
    <ds:schemaRef ds:uri="http://purl.org/dc/dcmitype/"/>
    <ds:schemaRef ds:uri="http://purl.org/dc/term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Serenity nature presentation (widescreen)</Template>
  <TotalTime>436</TotalTime>
  <Words>2218</Words>
  <Application>Microsoft Office PowerPoint</Application>
  <PresentationFormat>Custom</PresentationFormat>
  <Paragraphs>143</Paragraphs>
  <Slides>45</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45</vt:i4>
      </vt:variant>
    </vt:vector>
  </HeadingPairs>
  <TitlesOfParts>
    <vt:vector size="54" baseType="lpstr">
      <vt:lpstr>Agency FB</vt:lpstr>
      <vt:lpstr>Arial</vt:lpstr>
      <vt:lpstr>Arial Black</vt:lpstr>
      <vt:lpstr>Bradley Hand ITC</vt:lpstr>
      <vt:lpstr>Copperplate Gothic Bold</vt:lpstr>
      <vt:lpstr>Edwardian Script ITC</vt:lpstr>
      <vt:lpstr>Euphemia</vt:lpstr>
      <vt:lpstr>Footlight MT Light</vt:lpstr>
      <vt:lpstr>Serenity 16x9</vt:lpstr>
      <vt:lpstr>Christ the Shepherd</vt:lpstr>
      <vt:lpstr>3rd Quarter 2022</vt:lpstr>
      <vt:lpstr>3rd Quarter 2022</vt:lpstr>
      <vt:lpstr>3rd Quarter 2022</vt:lpstr>
      <vt:lpstr>Genesis 48:15</vt:lpstr>
      <vt:lpstr>Isaiah 40:10-11</vt:lpstr>
      <vt:lpstr>Jeremiah 23:3-4</vt:lpstr>
      <vt:lpstr>Ezekiel 34:12-15</vt:lpstr>
      <vt:lpstr>John 10:14-16</vt:lpstr>
      <vt:lpstr>1 Peter 2:21, 25</vt:lpstr>
      <vt:lpstr>And best known of all…</vt:lpstr>
      <vt:lpstr>PowerPoint Presentation</vt:lpstr>
      <vt:lpstr>PowerPoint Presentation</vt:lpstr>
      <vt:lpstr>PowerPoint Presentation</vt:lpstr>
      <vt:lpstr>… I shall not want.  </vt:lpstr>
      <vt:lpstr>… I shall not want.  </vt:lpstr>
      <vt:lpstr>… I shall not want.  </vt:lpstr>
      <vt:lpstr>… I shall not want.  </vt:lpstr>
      <vt:lpstr>… I shall not want.  </vt:lpstr>
      <vt:lpstr>… I shall not want.  </vt:lpstr>
      <vt:lpstr>He maketh me to lie down in green pastures…</vt:lpstr>
      <vt:lpstr>…He leadeth me beside the still waters.</vt:lpstr>
      <vt:lpstr>…He leadeth me beside the still waters.</vt:lpstr>
      <vt:lpstr>…He leadeth me beside the still waters.</vt:lpstr>
      <vt:lpstr>PowerPoint Presentation</vt:lpstr>
      <vt:lpstr>PowerPoint Presentation</vt:lpstr>
      <vt:lpstr>PowerPoint Presentation</vt:lpstr>
      <vt:lpstr>PowerPoint Presentation</vt:lpstr>
      <vt:lpstr>PowerPoint Presentation</vt:lpstr>
      <vt:lpstr>PowerPoint Presentation</vt:lpstr>
      <vt:lpstr>He leadeth me in the paths of righteousness for His name's sake.</vt:lpstr>
      <vt:lpstr>He leadeth me in the paths of righteousness for His name's sake.</vt:lpstr>
      <vt:lpstr>Yea, though I walk through the valley of the shadow of death…</vt:lpstr>
      <vt:lpstr>Yea, though I walk through the valley of the shadow of death…</vt:lpstr>
      <vt:lpstr>Yea, though I walk through the valley of the shadow of death…</vt:lpstr>
      <vt:lpstr>Yea, though I walk through the valley of the shadow of death…</vt:lpstr>
      <vt:lpstr>PowerPoint Presentation</vt:lpstr>
      <vt:lpstr>Thy rod and thy staff they comfort me.</vt:lpstr>
      <vt:lpstr> Thou preparest a table before me in the presence of mine enemies:</vt:lpstr>
      <vt:lpstr>PowerPoint Presentation</vt:lpstr>
      <vt:lpstr>PowerPoint Presentation</vt:lpstr>
      <vt:lpstr>PowerPoint Presentation</vt:lpstr>
      <vt:lpstr>PowerPoint Presentation</vt:lpstr>
      <vt:lpstr>Surely goodness and mercy shall follow me all the days of my life: </vt:lpstr>
      <vt:lpstr>…and I will dwell in the house of the Lord for ever.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gabby young</dc:creator>
  <cp:lastModifiedBy>gabby young</cp:lastModifiedBy>
  <cp:revision>32</cp:revision>
  <dcterms:created xsi:type="dcterms:W3CDTF">2022-07-02T00:12:12Z</dcterms:created>
  <dcterms:modified xsi:type="dcterms:W3CDTF">2022-07-02T07:31:24Z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