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7"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5" r:id="rId30"/>
    <p:sldId id="284" r:id="rId31"/>
    <p:sldId id="286" r:id="rId32"/>
    <p:sldId id="288" r:id="rId33"/>
    <p:sldId id="287"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E9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2" d="100"/>
          <a:sy n="62" d="100"/>
        </p:scale>
        <p:origin x="82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663BBFF-77C1-4BF1-A3B2-2505841100BA}" type="datetimeFigureOut">
              <a:rPr lang="en-US" smtClean="0"/>
              <a:t>7/9/2022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12107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C93879-1153-42D3-8EC7-7A3CC94658D3}" type="datetimeFigureOut">
              <a:rPr lang="en-US" smtClean="0"/>
              <a:t>7/9/2022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66165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2E1496-D8B1-4FDC-98A5-AD2561A2EE12}" type="datetimeFigureOut">
              <a:rPr lang="en-US" smtClean="0"/>
              <a:t>7/9/2022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975473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AD3855-5B08-4570-810C-DE4498675D2C}" type="datetimeFigureOut">
              <a:rPr lang="en-US" smtClean="0"/>
              <a:t>7/9/2022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831794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FC1B1A-3400-4A09-B018-5620D6ADA4AF}" type="datetimeFigureOut">
              <a:rPr lang="en-US" smtClean="0"/>
              <a:t>7/9/2022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457524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333EE65E-8B04-4250-B4A9-5C65F355F1A2}" type="datetimeFigureOut">
              <a:rPr lang="en-US" smtClean="0"/>
              <a:t>7/9/2022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265858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84F5881F-8E44-4F15-AB98-80B7869E49CA}" type="datetimeFigureOut">
              <a:rPr lang="en-US" smtClean="0"/>
              <a:t>7/9/2022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015934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7D2069-43FA-49C5-9F0E-58E1EB237AEF}" type="datetimeFigureOut">
              <a:rPr lang="en-US" smtClean="0"/>
              <a:t>7/9/2022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73148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C05854CA-19F4-4771-B6A2-DA5C0742B220}" type="datetimeFigureOut">
              <a:rPr lang="en-US" smtClean="0"/>
              <a:t>7/9/2022</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39704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FED2BB1-BB31-4EB8-A961-18800A74EAA8}" type="datetimeFigureOut">
              <a:rPr lang="en-US" smtClean="0"/>
              <a:t>7/9/2022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67060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40B886-74BB-4D5E-9EA9-584482FE40E6}" type="datetimeFigureOut">
              <a:rPr lang="en-US" smtClean="0"/>
              <a:t>7/9/2022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94482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CA4CCD1-3502-4C30-947C-75FC88992007}" type="datetimeFigureOut">
              <a:rPr lang="en-US" smtClean="0"/>
              <a:t>7/9/2022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31613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50B797A-E8AF-4231-9C64-308C5BB9ED3E}" type="datetimeFigureOut">
              <a:rPr lang="en-US" smtClean="0"/>
              <a:t>7/9/2022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12192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EB24146-07E2-48CA-8629-5887ED47FCDB}" type="datetimeFigureOut">
              <a:rPr lang="en-US" smtClean="0"/>
              <a:t>7/9/2022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52175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D407E718-B4F0-433E-A285-0013249184C0}" type="datetimeFigureOut">
              <a:rPr lang="en-US" smtClean="0"/>
              <a:t>7/9/2022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77699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8E44C4-3D72-4D6E-86A4-F5491DC49E6D}" type="datetimeFigureOut">
              <a:rPr lang="en-US" smtClean="0"/>
              <a:t>7/9/2022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36657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B8EA14-E6AC-4B59-973C-7A06B0EDE3E3}" type="datetimeFigureOut">
              <a:rPr lang="en-US" smtClean="0"/>
              <a:t>7/9/2022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24984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3BB3B3F-C0CE-47CB-BCED-F49A710726FF}" type="datetimeFigureOut">
              <a:rPr lang="en-US" smtClean="0"/>
              <a:t>7/9/2022</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343389812"/>
      </p:ext>
    </p:extLst>
  </p:cSld>
  <p:clrMap bg1="dk1" tx1="lt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hyperlink" Target="http://biblia.com/bible/niv/1%20Peter%204.12" TargetMode="External"/><Relationship Id="rId2" Type="http://schemas.openxmlformats.org/officeDocument/2006/relationships/hyperlink" Target="http://biblia.com/bible/nkjv/1%20Peter%204.12"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dirty="0" smtClean="0"/>
              <a:t>The “Crucibles that Come”</a:t>
            </a:r>
            <a:endParaRPr lang="en-US" sz="4800" dirty="0"/>
          </a:p>
        </p:txBody>
      </p:sp>
      <p:sp>
        <p:nvSpPr>
          <p:cNvPr id="3" name="Subtitle 2"/>
          <p:cNvSpPr>
            <a:spLocks noGrp="1"/>
          </p:cNvSpPr>
          <p:nvPr>
            <p:ph type="subTitle" idx="1"/>
          </p:nvPr>
        </p:nvSpPr>
        <p:spPr/>
        <p:txBody>
          <a:bodyPr>
            <a:normAutofit/>
          </a:bodyPr>
          <a:lstStyle/>
          <a:p>
            <a:r>
              <a:rPr lang="en-US" sz="4000" dirty="0" smtClean="0"/>
              <a:t>1 Peter 3-5</a:t>
            </a:r>
            <a:endParaRPr lang="en-US" sz="4000" dirty="0"/>
          </a:p>
        </p:txBody>
      </p:sp>
      <p:sp>
        <p:nvSpPr>
          <p:cNvPr id="4" name="TextBox 3"/>
          <p:cNvSpPr txBox="1"/>
          <p:nvPr/>
        </p:nvSpPr>
        <p:spPr>
          <a:xfrm>
            <a:off x="9082355" y="6380252"/>
            <a:ext cx="2938409" cy="341632"/>
          </a:xfrm>
          <a:prstGeom prst="rect">
            <a:avLst/>
          </a:prstGeom>
          <a:noFill/>
        </p:spPr>
        <p:txBody>
          <a:bodyPr wrap="square" rtlCol="0">
            <a:spAutoFit/>
          </a:bodyPr>
          <a:lstStyle/>
          <a:p>
            <a:pPr>
              <a:lnSpc>
                <a:spcPct val="90000"/>
              </a:lnSpc>
            </a:pPr>
            <a:r>
              <a:rPr lang="en-US" dirty="0"/>
              <a:t>Lesson </a:t>
            </a:r>
            <a:r>
              <a:rPr lang="en-US" dirty="0" smtClean="0"/>
              <a:t>2, </a:t>
            </a:r>
            <a:r>
              <a:rPr lang="en-US" dirty="0"/>
              <a:t>3</a:t>
            </a:r>
            <a:r>
              <a:rPr lang="en-US" baseline="30000" dirty="0"/>
              <a:t>rd</a:t>
            </a:r>
            <a:r>
              <a:rPr lang="en-US" dirty="0"/>
              <a:t> Quarter, 2022</a:t>
            </a:r>
          </a:p>
        </p:txBody>
      </p:sp>
    </p:spTree>
    <p:extLst>
      <p:ext uri="{BB962C8B-B14F-4D97-AF65-F5344CB8AC3E}">
        <p14:creationId xmlns:p14="http://schemas.microsoft.com/office/powerpoint/2010/main" val="1261444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Text:  1 Peter 4:12-13</a:t>
            </a:r>
            <a:endParaRPr lang="en-US" dirty="0"/>
          </a:p>
        </p:txBody>
      </p:sp>
      <p:sp>
        <p:nvSpPr>
          <p:cNvPr id="3" name="Content Placeholder 2"/>
          <p:cNvSpPr>
            <a:spLocks noGrp="1"/>
          </p:cNvSpPr>
          <p:nvPr>
            <p:ph idx="1"/>
          </p:nvPr>
        </p:nvSpPr>
        <p:spPr>
          <a:xfrm>
            <a:off x="680321" y="2146852"/>
            <a:ext cx="9613861" cy="4373218"/>
          </a:xfrm>
        </p:spPr>
        <p:txBody>
          <a:bodyPr>
            <a:normAutofit lnSpcReduction="10000"/>
          </a:bodyPr>
          <a:lstStyle/>
          <a:p>
            <a:r>
              <a:rPr lang="en-US" sz="3600" b="1" baseline="30000" dirty="0"/>
              <a:t>12 </a:t>
            </a:r>
            <a:r>
              <a:rPr lang="en-US" sz="3600" dirty="0"/>
              <a:t>Beloved, think it not strange concerning the fiery trial which is to try you, as though some strange thing happened unto you:</a:t>
            </a:r>
          </a:p>
          <a:p>
            <a:r>
              <a:rPr lang="en-US" sz="3600" b="1" baseline="30000" dirty="0"/>
              <a:t>13 </a:t>
            </a:r>
            <a:r>
              <a:rPr lang="en-US" sz="3600" dirty="0"/>
              <a:t>But rejoice, inasmuch as ye are partakers of Christ's sufferings; that, when his glory shall be revealed, ye may be glad also with exceeding joy</a:t>
            </a:r>
            <a:r>
              <a:rPr lang="en-US" sz="3600" dirty="0" smtClean="0"/>
              <a:t>.</a:t>
            </a:r>
          </a:p>
          <a:p>
            <a:pPr marL="0" indent="0">
              <a:buNone/>
            </a:pPr>
            <a:r>
              <a:rPr lang="en-US" sz="3600" b="1" dirty="0" smtClean="0">
                <a:solidFill>
                  <a:schemeClr val="accent6">
                    <a:lumMod val="40000"/>
                    <a:lumOff val="60000"/>
                  </a:schemeClr>
                </a:solidFill>
              </a:rPr>
              <a:t>Perhaps we need some more context!  Turn back to 1 Peter 3:10-17.</a:t>
            </a:r>
            <a:endParaRPr lang="en-US" sz="3600" b="1" dirty="0">
              <a:solidFill>
                <a:schemeClr val="accent6">
                  <a:lumMod val="40000"/>
                  <a:lumOff val="60000"/>
                </a:schemeClr>
              </a:solidFill>
            </a:endParaRPr>
          </a:p>
          <a:p>
            <a:endParaRPr lang="en-US" dirty="0"/>
          </a:p>
        </p:txBody>
      </p:sp>
    </p:spTree>
    <p:extLst>
      <p:ext uri="{BB962C8B-B14F-4D97-AF65-F5344CB8AC3E}">
        <p14:creationId xmlns:p14="http://schemas.microsoft.com/office/powerpoint/2010/main" val="347741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Peter 3:10-12</a:t>
            </a:r>
            <a:endParaRPr lang="en-US" dirty="0"/>
          </a:p>
        </p:txBody>
      </p:sp>
      <p:sp>
        <p:nvSpPr>
          <p:cNvPr id="3" name="Content Placeholder 2"/>
          <p:cNvSpPr>
            <a:spLocks noGrp="1"/>
          </p:cNvSpPr>
          <p:nvPr>
            <p:ph idx="1"/>
          </p:nvPr>
        </p:nvSpPr>
        <p:spPr/>
        <p:txBody>
          <a:bodyPr>
            <a:normAutofit lnSpcReduction="10000"/>
          </a:bodyPr>
          <a:lstStyle/>
          <a:p>
            <a:r>
              <a:rPr lang="en-US" sz="3200" b="1" baseline="30000" dirty="0"/>
              <a:t>10 </a:t>
            </a:r>
            <a:r>
              <a:rPr lang="en-US" sz="3200" dirty="0"/>
              <a:t>For he that will love life, and see good days, let him refrain his tongue from evil, and his lips that they speak no guile:</a:t>
            </a:r>
          </a:p>
          <a:p>
            <a:r>
              <a:rPr lang="en-US" sz="3200" b="1" baseline="30000" dirty="0"/>
              <a:t>11 </a:t>
            </a:r>
            <a:r>
              <a:rPr lang="en-US" sz="3200" dirty="0"/>
              <a:t>Let him eschew evil, and do good; let him seek peace, and ensue it.</a:t>
            </a:r>
          </a:p>
          <a:p>
            <a:r>
              <a:rPr lang="en-US" sz="3200" b="1" baseline="30000" dirty="0"/>
              <a:t>12 </a:t>
            </a:r>
            <a:r>
              <a:rPr lang="en-US" sz="3200" dirty="0"/>
              <a:t>For the eyes of the Lord are over the righteous, and his ears are open unto their prayers: but the face of the Lord is against them that do evil.</a:t>
            </a:r>
          </a:p>
          <a:p>
            <a:pPr marL="0" indent="0">
              <a:buNone/>
            </a:pPr>
            <a:endParaRPr lang="en-US" dirty="0"/>
          </a:p>
        </p:txBody>
      </p:sp>
    </p:spTree>
    <p:extLst>
      <p:ext uri="{BB962C8B-B14F-4D97-AF65-F5344CB8AC3E}">
        <p14:creationId xmlns:p14="http://schemas.microsoft.com/office/powerpoint/2010/main" val="4148863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Peter 3:13-15</a:t>
            </a:r>
            <a:endParaRPr lang="en-US" dirty="0"/>
          </a:p>
        </p:txBody>
      </p:sp>
      <p:sp>
        <p:nvSpPr>
          <p:cNvPr id="3" name="Content Placeholder 2"/>
          <p:cNvSpPr>
            <a:spLocks noGrp="1"/>
          </p:cNvSpPr>
          <p:nvPr>
            <p:ph idx="1"/>
          </p:nvPr>
        </p:nvSpPr>
        <p:spPr>
          <a:xfrm>
            <a:off x="680321" y="2336873"/>
            <a:ext cx="9613861" cy="3838640"/>
          </a:xfrm>
        </p:spPr>
        <p:txBody>
          <a:bodyPr>
            <a:normAutofit fontScale="92500" lnSpcReduction="20000"/>
          </a:bodyPr>
          <a:lstStyle/>
          <a:p>
            <a:r>
              <a:rPr lang="en-US" sz="3900" b="1" baseline="30000" dirty="0"/>
              <a:t>13 </a:t>
            </a:r>
            <a:r>
              <a:rPr lang="en-US" sz="3900" dirty="0"/>
              <a:t>And who is he that will harm you, if ye be followers of that which is good?</a:t>
            </a:r>
          </a:p>
          <a:p>
            <a:r>
              <a:rPr lang="en-US" sz="3900" b="1" baseline="30000" dirty="0"/>
              <a:t>14 </a:t>
            </a:r>
            <a:r>
              <a:rPr lang="en-US" sz="3900" dirty="0"/>
              <a:t>But and if ye suffer for righteousness' sake, happy are ye: and be not afraid of their terror, neither be troubled;</a:t>
            </a:r>
          </a:p>
          <a:p>
            <a:r>
              <a:rPr lang="en-US" sz="3900" b="1" baseline="30000" dirty="0"/>
              <a:t>15 </a:t>
            </a:r>
            <a:r>
              <a:rPr lang="en-US" sz="3900" dirty="0"/>
              <a:t>But sanctify the Lord God in your hearts: and be ready always to give an answer to every man that </a:t>
            </a:r>
            <a:r>
              <a:rPr lang="en-US" sz="3900" dirty="0" err="1"/>
              <a:t>asketh</a:t>
            </a:r>
            <a:r>
              <a:rPr lang="en-US" sz="3900" dirty="0"/>
              <a:t> you a reason of the hope that is in you with meekness and fear:</a:t>
            </a:r>
          </a:p>
          <a:p>
            <a:pPr marL="0" indent="0">
              <a:buNone/>
            </a:pPr>
            <a:endParaRPr lang="en-US" dirty="0"/>
          </a:p>
        </p:txBody>
      </p:sp>
    </p:spTree>
    <p:extLst>
      <p:ext uri="{BB962C8B-B14F-4D97-AF65-F5344CB8AC3E}">
        <p14:creationId xmlns:p14="http://schemas.microsoft.com/office/powerpoint/2010/main" val="863747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Peter 3:16-17</a:t>
            </a:r>
            <a:endParaRPr lang="en-US" dirty="0"/>
          </a:p>
        </p:txBody>
      </p:sp>
      <p:sp>
        <p:nvSpPr>
          <p:cNvPr id="3" name="Content Placeholder 2"/>
          <p:cNvSpPr>
            <a:spLocks noGrp="1"/>
          </p:cNvSpPr>
          <p:nvPr>
            <p:ph idx="1"/>
          </p:nvPr>
        </p:nvSpPr>
        <p:spPr>
          <a:xfrm>
            <a:off x="680321" y="2336873"/>
            <a:ext cx="9613861" cy="3838640"/>
          </a:xfrm>
        </p:spPr>
        <p:txBody>
          <a:bodyPr>
            <a:normAutofit fontScale="92500"/>
          </a:bodyPr>
          <a:lstStyle/>
          <a:p>
            <a:r>
              <a:rPr lang="en-US" sz="4000" b="1" baseline="30000" dirty="0"/>
              <a:t>16 </a:t>
            </a:r>
            <a:r>
              <a:rPr lang="en-US" sz="4000" dirty="0"/>
              <a:t>Having a good conscience; that, whereas they speak evil of you, as of evildoers, they may be ashamed that falsely accuse your good conversation in Christ.</a:t>
            </a:r>
          </a:p>
          <a:p>
            <a:r>
              <a:rPr lang="en-US" sz="4000" b="1" baseline="30000" dirty="0"/>
              <a:t>17 </a:t>
            </a:r>
            <a:r>
              <a:rPr lang="en-US" sz="4000" dirty="0"/>
              <a:t>For it is better, if the will of God be so, that ye suffer for well doing, than for evil doing.</a:t>
            </a:r>
          </a:p>
          <a:p>
            <a:pPr marL="0" indent="0">
              <a:buNone/>
            </a:pPr>
            <a:endParaRPr lang="en-US" dirty="0"/>
          </a:p>
        </p:txBody>
      </p:sp>
    </p:spTree>
    <p:extLst>
      <p:ext uri="{BB962C8B-B14F-4D97-AF65-F5344CB8AC3E}">
        <p14:creationId xmlns:p14="http://schemas.microsoft.com/office/powerpoint/2010/main" val="3854223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2" y="291548"/>
            <a:ext cx="9613858" cy="4121426"/>
          </a:xfrm>
        </p:spPr>
        <p:txBody>
          <a:bodyPr>
            <a:normAutofit/>
          </a:bodyPr>
          <a:lstStyle/>
          <a:p>
            <a:r>
              <a:rPr lang="en-US" b="1" baseline="30000" dirty="0" smtClean="0"/>
              <a:t>“</a:t>
            </a:r>
            <a:r>
              <a:rPr lang="en-US" dirty="0" smtClean="0"/>
              <a:t>For </a:t>
            </a:r>
            <a:r>
              <a:rPr lang="en-US" dirty="0"/>
              <a:t>it is better, if the will of God be so, that ye suffer for well doing, than for evil doing</a:t>
            </a:r>
            <a:r>
              <a:rPr lang="en-US" dirty="0" smtClean="0"/>
              <a:t>.”</a:t>
            </a:r>
            <a:r>
              <a:rPr lang="en-US" dirty="0"/>
              <a:t/>
            </a:r>
            <a:br>
              <a:rPr lang="en-US" dirty="0"/>
            </a:br>
            <a:r>
              <a:rPr lang="en-US" dirty="0" smtClean="0"/>
              <a:t/>
            </a:r>
            <a:br>
              <a:rPr lang="en-US" dirty="0" smtClean="0"/>
            </a:br>
            <a:r>
              <a:rPr lang="en-US" dirty="0" smtClean="0"/>
              <a:t>Notice what 1 Peter 3:17 is saying!  </a:t>
            </a:r>
            <a:br>
              <a:rPr lang="en-US" dirty="0" smtClean="0"/>
            </a:br>
            <a:r>
              <a:rPr lang="en-US" dirty="0" smtClean="0"/>
              <a:t/>
            </a:r>
            <a:br>
              <a:rPr lang="en-US" dirty="0" smtClean="0"/>
            </a:br>
            <a:r>
              <a:rPr lang="en-US" dirty="0" smtClean="0"/>
              <a:t>EVERYBODY SUFFERS.  IT’S THE HUMAN CONDITION. Christians.  Dictators.  Good people.  Bad people.  Saints.  Sinners.  We all have suffering in our lives.  </a:t>
            </a:r>
            <a:endParaRPr lang="en-US" dirty="0"/>
          </a:p>
        </p:txBody>
      </p:sp>
      <p:sp>
        <p:nvSpPr>
          <p:cNvPr id="3" name="Text Placeholder 2"/>
          <p:cNvSpPr>
            <a:spLocks noGrp="1"/>
          </p:cNvSpPr>
          <p:nvPr>
            <p:ph type="body" sz="half" idx="2"/>
          </p:nvPr>
        </p:nvSpPr>
        <p:spPr/>
        <p:txBody>
          <a:bodyPr>
            <a:noAutofit/>
          </a:bodyPr>
          <a:lstStyle/>
          <a:p>
            <a:r>
              <a:rPr lang="en-US" sz="4000" dirty="0"/>
              <a:t>We can’t choose whether or how much we suffer. </a:t>
            </a:r>
            <a:r>
              <a:rPr lang="en-US" sz="4000" dirty="0">
                <a:solidFill>
                  <a:schemeClr val="accent6">
                    <a:lumMod val="40000"/>
                    <a:lumOff val="60000"/>
                  </a:schemeClr>
                </a:solidFill>
              </a:rPr>
              <a:t>But we can choose WHY! </a:t>
            </a:r>
          </a:p>
        </p:txBody>
      </p:sp>
    </p:spTree>
    <p:extLst>
      <p:ext uri="{BB962C8B-B14F-4D97-AF65-F5344CB8AC3E}">
        <p14:creationId xmlns:p14="http://schemas.microsoft.com/office/powerpoint/2010/main" val="3589131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Christian Suffering</a:t>
            </a:r>
            <a:endParaRPr lang="en-US" dirty="0"/>
          </a:p>
        </p:txBody>
      </p:sp>
      <p:sp>
        <p:nvSpPr>
          <p:cNvPr id="3" name="Content Placeholder 2"/>
          <p:cNvSpPr>
            <a:spLocks noGrp="1"/>
          </p:cNvSpPr>
          <p:nvPr>
            <p:ph idx="1"/>
          </p:nvPr>
        </p:nvSpPr>
        <p:spPr>
          <a:xfrm>
            <a:off x="680321" y="2336872"/>
            <a:ext cx="9613861" cy="4236205"/>
          </a:xfrm>
        </p:spPr>
        <p:txBody>
          <a:bodyPr>
            <a:normAutofit/>
          </a:bodyPr>
          <a:lstStyle/>
          <a:p>
            <a:pPr marL="0" indent="0">
              <a:buNone/>
            </a:pPr>
            <a:r>
              <a:rPr lang="en-US" sz="3600" dirty="0" smtClean="0"/>
              <a:t>Suffering is a constant!  But we do have an important choice to make.  We can choose to suffer the consequences of REJECTING Christ or we can choose to suffer the consequences of IMITATING Christ.  Suffering is probably going to come one way or the other, but we can choose to have meaning in our suffering!  </a:t>
            </a:r>
            <a:endParaRPr lang="en-US" sz="3600" dirty="0"/>
          </a:p>
        </p:txBody>
      </p:sp>
    </p:spTree>
    <p:extLst>
      <p:ext uri="{BB962C8B-B14F-4D97-AF65-F5344CB8AC3E}">
        <p14:creationId xmlns:p14="http://schemas.microsoft.com/office/powerpoint/2010/main" val="4085530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Quantity and Quality</a:t>
            </a:r>
            <a:endParaRPr lang="en-US" dirty="0"/>
          </a:p>
        </p:txBody>
      </p:sp>
      <p:sp>
        <p:nvSpPr>
          <p:cNvPr id="3" name="Content Placeholder 2"/>
          <p:cNvSpPr>
            <a:spLocks noGrp="1"/>
          </p:cNvSpPr>
          <p:nvPr>
            <p:ph idx="1"/>
          </p:nvPr>
        </p:nvSpPr>
        <p:spPr/>
        <p:txBody>
          <a:bodyPr>
            <a:noAutofit/>
          </a:bodyPr>
          <a:lstStyle/>
          <a:p>
            <a:r>
              <a:rPr lang="en-US" sz="2800" dirty="0" smtClean="0"/>
              <a:t>You’ll notice that many groups who address Christian suffering are concerned with quantity.  That is, they will argue that Christians suffer MORE than other people (but it’s worth it) or LESS than other people (because it isn’t really suffering).  But we can see here in 1</a:t>
            </a:r>
            <a:r>
              <a:rPr lang="en-US" sz="2800" baseline="30000" dirty="0" smtClean="0"/>
              <a:t>st</a:t>
            </a:r>
            <a:r>
              <a:rPr lang="en-US" sz="2800" dirty="0" smtClean="0"/>
              <a:t> Peter that everybody suffers.  It’s not a matter of QUANTITY.  </a:t>
            </a:r>
          </a:p>
          <a:p>
            <a:r>
              <a:rPr lang="en-US" sz="2800" dirty="0" smtClean="0"/>
              <a:t>But there is an important QUALITIATIVE difference between those who suffer for distinct reasons!  </a:t>
            </a:r>
          </a:p>
          <a:p>
            <a:r>
              <a:rPr lang="en-US" sz="2800" dirty="0" smtClean="0"/>
              <a:t>Go back to 1 Peter 3:10-12.  </a:t>
            </a:r>
            <a:endParaRPr lang="en-US" sz="2800" dirty="0"/>
          </a:p>
        </p:txBody>
      </p:sp>
    </p:spTree>
    <p:extLst>
      <p:ext uri="{BB962C8B-B14F-4D97-AF65-F5344CB8AC3E}">
        <p14:creationId xmlns:p14="http://schemas.microsoft.com/office/powerpoint/2010/main" val="9070923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Peter 3:10-12</a:t>
            </a:r>
            <a:endParaRPr lang="en-US" dirty="0"/>
          </a:p>
        </p:txBody>
      </p:sp>
      <p:sp>
        <p:nvSpPr>
          <p:cNvPr id="3" name="Content Placeholder 2"/>
          <p:cNvSpPr>
            <a:spLocks noGrp="1"/>
          </p:cNvSpPr>
          <p:nvPr>
            <p:ph idx="1"/>
          </p:nvPr>
        </p:nvSpPr>
        <p:spPr/>
        <p:txBody>
          <a:bodyPr>
            <a:normAutofit lnSpcReduction="10000"/>
          </a:bodyPr>
          <a:lstStyle/>
          <a:p>
            <a:r>
              <a:rPr lang="en-US" sz="3200" b="1" baseline="30000" dirty="0"/>
              <a:t>10 </a:t>
            </a:r>
            <a:r>
              <a:rPr lang="en-US" sz="3200" dirty="0"/>
              <a:t>For he that will love life, and see good days, let him refrain his tongue from evil, and his lips that they speak no guile:</a:t>
            </a:r>
          </a:p>
          <a:p>
            <a:r>
              <a:rPr lang="en-US" sz="3200" b="1" baseline="30000" dirty="0"/>
              <a:t>11 </a:t>
            </a:r>
            <a:r>
              <a:rPr lang="en-US" sz="3200" dirty="0"/>
              <a:t>Let him eschew evil, and do good; let him seek peace, and ensue it.</a:t>
            </a:r>
          </a:p>
          <a:p>
            <a:r>
              <a:rPr lang="en-US" sz="3200" b="1" baseline="30000" dirty="0"/>
              <a:t>12 </a:t>
            </a:r>
            <a:r>
              <a:rPr lang="en-US" sz="3200" dirty="0"/>
              <a:t>For the eyes of the Lord are over the righteous, and his ears are open unto their prayers: but the face of the Lord is against them that do evil.</a:t>
            </a:r>
          </a:p>
          <a:p>
            <a:pPr marL="0" indent="0">
              <a:buNone/>
            </a:pPr>
            <a:endParaRPr lang="en-US" dirty="0"/>
          </a:p>
        </p:txBody>
      </p:sp>
    </p:spTree>
    <p:extLst>
      <p:ext uri="{BB962C8B-B14F-4D97-AF65-F5344CB8AC3E}">
        <p14:creationId xmlns:p14="http://schemas.microsoft.com/office/powerpoint/2010/main" val="18511043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Christian Suffering</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sz="3600" dirty="0" smtClean="0"/>
              <a:t>It’s curious that here in the same passage that tells us that suffering is universal, we see that those who are suffering persecution (suffering because they are imitating Christ) are also able to “love </a:t>
            </a:r>
            <a:r>
              <a:rPr lang="en-US" sz="3600" dirty="0"/>
              <a:t>life, and see good </a:t>
            </a:r>
            <a:r>
              <a:rPr lang="en-US" sz="3600" dirty="0" smtClean="0"/>
              <a:t>days.”</a:t>
            </a:r>
          </a:p>
          <a:p>
            <a:pPr marL="0" indent="0">
              <a:buNone/>
            </a:pPr>
            <a:r>
              <a:rPr lang="en-US" sz="3600" dirty="0" smtClean="0"/>
              <a:t>It seems that an imitator of Christ can “love life” even while suffering!   </a:t>
            </a:r>
            <a:endParaRPr lang="en-US" sz="3600" dirty="0"/>
          </a:p>
        </p:txBody>
      </p:sp>
    </p:spTree>
    <p:extLst>
      <p:ext uri="{BB962C8B-B14F-4D97-AF65-F5344CB8AC3E}">
        <p14:creationId xmlns:p14="http://schemas.microsoft.com/office/powerpoint/2010/main" val="24900592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John 16:32-33</a:t>
            </a:r>
            <a:endParaRPr lang="en-US" dirty="0"/>
          </a:p>
        </p:txBody>
      </p:sp>
      <p:sp>
        <p:nvSpPr>
          <p:cNvPr id="3" name="Content Placeholder 2"/>
          <p:cNvSpPr>
            <a:spLocks noGrp="1"/>
          </p:cNvSpPr>
          <p:nvPr>
            <p:ph idx="1"/>
          </p:nvPr>
        </p:nvSpPr>
        <p:spPr/>
        <p:txBody>
          <a:bodyPr>
            <a:normAutofit lnSpcReduction="10000"/>
          </a:bodyPr>
          <a:lstStyle/>
          <a:p>
            <a:r>
              <a:rPr lang="en-US" sz="3200" b="1" baseline="30000" dirty="0"/>
              <a:t>32 </a:t>
            </a:r>
            <a:r>
              <a:rPr lang="en-US" sz="3200" dirty="0"/>
              <a:t>Behold, the hour cometh, yea, is now come, that ye shall be scattered, every man to his own, and shall leave me alone: and yet I am not alone, because the Father is with me.</a:t>
            </a:r>
          </a:p>
          <a:p>
            <a:r>
              <a:rPr lang="en-US" sz="3200" b="1" baseline="30000" dirty="0"/>
              <a:t>33 </a:t>
            </a:r>
            <a:r>
              <a:rPr lang="en-US" sz="3200" dirty="0"/>
              <a:t>These things I have spoken unto you, that in me ye might have peace. In the world ye shall have tribulation: but be of good cheer; I have overcome the world.</a:t>
            </a:r>
          </a:p>
          <a:p>
            <a:endParaRPr lang="en-US" dirty="0"/>
          </a:p>
        </p:txBody>
      </p:sp>
    </p:spTree>
    <p:extLst>
      <p:ext uri="{BB962C8B-B14F-4D97-AF65-F5344CB8AC3E}">
        <p14:creationId xmlns:p14="http://schemas.microsoft.com/office/powerpoint/2010/main" val="383092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Text:  1 Peter 4:12-13</a:t>
            </a:r>
            <a:endParaRPr lang="en-US" dirty="0"/>
          </a:p>
        </p:txBody>
      </p:sp>
      <p:sp>
        <p:nvSpPr>
          <p:cNvPr id="3" name="Content Placeholder 2"/>
          <p:cNvSpPr>
            <a:spLocks noGrp="1"/>
          </p:cNvSpPr>
          <p:nvPr>
            <p:ph idx="1"/>
          </p:nvPr>
        </p:nvSpPr>
        <p:spPr/>
        <p:txBody>
          <a:bodyPr>
            <a:normAutofit lnSpcReduction="10000"/>
          </a:bodyPr>
          <a:lstStyle/>
          <a:p>
            <a:r>
              <a:rPr lang="en-US" sz="3600" b="1" baseline="30000" dirty="0"/>
              <a:t>12 </a:t>
            </a:r>
            <a:r>
              <a:rPr lang="en-US" sz="3600" dirty="0"/>
              <a:t>Beloved, think it not strange concerning the fiery trial which is to try you, as though some strange thing happened unto you:</a:t>
            </a:r>
          </a:p>
          <a:p>
            <a:r>
              <a:rPr lang="en-US" sz="3600" b="1" baseline="30000" dirty="0"/>
              <a:t>13 </a:t>
            </a:r>
            <a:r>
              <a:rPr lang="en-US" sz="3600" dirty="0"/>
              <a:t>But rejoice, inasmuch as ye are partakers of Christ's sufferings; that, when his glory shall be revealed, ye may be glad also with exceeding joy.</a:t>
            </a:r>
          </a:p>
          <a:p>
            <a:endParaRPr lang="en-US" dirty="0"/>
          </a:p>
        </p:txBody>
      </p:sp>
    </p:spTree>
    <p:extLst>
      <p:ext uri="{BB962C8B-B14F-4D97-AF65-F5344CB8AC3E}">
        <p14:creationId xmlns:p14="http://schemas.microsoft.com/office/powerpoint/2010/main" val="20088684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Timothy 3:12-13</a:t>
            </a:r>
            <a:endParaRPr lang="en-US" dirty="0"/>
          </a:p>
        </p:txBody>
      </p:sp>
      <p:sp>
        <p:nvSpPr>
          <p:cNvPr id="3" name="Content Placeholder 2"/>
          <p:cNvSpPr>
            <a:spLocks noGrp="1"/>
          </p:cNvSpPr>
          <p:nvPr>
            <p:ph idx="1"/>
          </p:nvPr>
        </p:nvSpPr>
        <p:spPr/>
        <p:txBody>
          <a:bodyPr>
            <a:normAutofit/>
          </a:bodyPr>
          <a:lstStyle/>
          <a:p>
            <a:r>
              <a:rPr lang="en-US" sz="3200" b="1" baseline="30000" dirty="0"/>
              <a:t>12 </a:t>
            </a:r>
            <a:r>
              <a:rPr lang="en-US" sz="3200" dirty="0"/>
              <a:t>Yea, and all that will live godly in Christ Jesus shall suffer persecution.</a:t>
            </a:r>
          </a:p>
          <a:p>
            <a:r>
              <a:rPr lang="en-US" sz="3200" b="1" baseline="30000" dirty="0"/>
              <a:t>13 </a:t>
            </a:r>
            <a:r>
              <a:rPr lang="en-US" sz="3200" dirty="0"/>
              <a:t>But evil men and seducers shall wax worse </a:t>
            </a:r>
            <a:r>
              <a:rPr lang="en-US" sz="3200" dirty="0" smtClean="0"/>
              <a:t>and worse</a:t>
            </a:r>
            <a:r>
              <a:rPr lang="en-US" sz="3200" dirty="0"/>
              <a:t>, deceiving, and being deceived.</a:t>
            </a:r>
          </a:p>
          <a:p>
            <a:endParaRPr lang="en-US" dirty="0"/>
          </a:p>
        </p:txBody>
      </p:sp>
    </p:spTree>
    <p:extLst>
      <p:ext uri="{BB962C8B-B14F-4D97-AF65-F5344CB8AC3E}">
        <p14:creationId xmlns:p14="http://schemas.microsoft.com/office/powerpoint/2010/main" val="4002195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Psalm 34:19</a:t>
            </a:r>
            <a:endParaRPr lang="en-US" dirty="0"/>
          </a:p>
        </p:txBody>
      </p:sp>
      <p:sp>
        <p:nvSpPr>
          <p:cNvPr id="3" name="Content Placeholder 2"/>
          <p:cNvSpPr>
            <a:spLocks noGrp="1"/>
          </p:cNvSpPr>
          <p:nvPr>
            <p:ph idx="1"/>
          </p:nvPr>
        </p:nvSpPr>
        <p:spPr/>
        <p:txBody>
          <a:bodyPr>
            <a:normAutofit/>
          </a:bodyPr>
          <a:lstStyle/>
          <a:p>
            <a:r>
              <a:rPr lang="en-US" sz="3600" b="1" baseline="30000" dirty="0"/>
              <a:t>19 </a:t>
            </a:r>
            <a:r>
              <a:rPr lang="en-US" sz="3600" dirty="0"/>
              <a:t>Many are the afflictions of the righteous: but the </a:t>
            </a:r>
            <a:r>
              <a:rPr lang="en-US" sz="3600" cap="small" dirty="0"/>
              <a:t>Lord</a:t>
            </a:r>
            <a:r>
              <a:rPr lang="en-US" sz="3600" dirty="0"/>
              <a:t> </a:t>
            </a:r>
            <a:r>
              <a:rPr lang="en-US" sz="3600" dirty="0" err="1"/>
              <a:t>delivereth</a:t>
            </a:r>
            <a:r>
              <a:rPr lang="en-US" sz="3600" dirty="0"/>
              <a:t> him out of them all.</a:t>
            </a:r>
          </a:p>
        </p:txBody>
      </p:sp>
    </p:spTree>
    <p:extLst>
      <p:ext uri="{BB962C8B-B14F-4D97-AF65-F5344CB8AC3E}">
        <p14:creationId xmlns:p14="http://schemas.microsoft.com/office/powerpoint/2010/main" val="2550195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Psalm 38:4-6</a:t>
            </a:r>
            <a:endParaRPr lang="en-US" dirty="0"/>
          </a:p>
        </p:txBody>
      </p:sp>
      <p:sp>
        <p:nvSpPr>
          <p:cNvPr id="3" name="Content Placeholder 2"/>
          <p:cNvSpPr>
            <a:spLocks noGrp="1"/>
          </p:cNvSpPr>
          <p:nvPr>
            <p:ph idx="1"/>
          </p:nvPr>
        </p:nvSpPr>
        <p:spPr/>
        <p:txBody>
          <a:bodyPr>
            <a:normAutofit lnSpcReduction="10000"/>
          </a:bodyPr>
          <a:lstStyle/>
          <a:p>
            <a:r>
              <a:rPr lang="en-US" sz="3600" b="1" baseline="30000" dirty="0"/>
              <a:t>4 </a:t>
            </a:r>
            <a:r>
              <a:rPr lang="en-US" sz="3600" dirty="0"/>
              <a:t>For mine iniquities are gone over mine head: as an heavy burden they are too heavy for me.</a:t>
            </a:r>
          </a:p>
          <a:p>
            <a:r>
              <a:rPr lang="en-US" sz="3600" b="1" baseline="30000" dirty="0"/>
              <a:t>5 </a:t>
            </a:r>
            <a:r>
              <a:rPr lang="en-US" sz="3600" dirty="0"/>
              <a:t>My wounds stink and are corrupt because of my foolishness.</a:t>
            </a:r>
          </a:p>
          <a:p>
            <a:r>
              <a:rPr lang="en-US" sz="3600" b="1" baseline="30000" dirty="0"/>
              <a:t>6 </a:t>
            </a:r>
            <a:r>
              <a:rPr lang="en-US" sz="3600" dirty="0"/>
              <a:t>I am troubled; I am bowed down greatly; I go mourning all the day long.</a:t>
            </a:r>
          </a:p>
        </p:txBody>
      </p:sp>
    </p:spTree>
    <p:extLst>
      <p:ext uri="{BB962C8B-B14F-4D97-AF65-F5344CB8AC3E}">
        <p14:creationId xmlns:p14="http://schemas.microsoft.com/office/powerpoint/2010/main" val="2284725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Ecclesiastes 2:26 </a:t>
            </a:r>
            <a:endParaRPr lang="en-US" dirty="0"/>
          </a:p>
        </p:txBody>
      </p:sp>
      <p:sp>
        <p:nvSpPr>
          <p:cNvPr id="3" name="Content Placeholder 2"/>
          <p:cNvSpPr>
            <a:spLocks noGrp="1"/>
          </p:cNvSpPr>
          <p:nvPr>
            <p:ph idx="1"/>
          </p:nvPr>
        </p:nvSpPr>
        <p:spPr/>
        <p:txBody>
          <a:bodyPr>
            <a:normAutofit/>
          </a:bodyPr>
          <a:lstStyle/>
          <a:p>
            <a:r>
              <a:rPr lang="en-US" sz="3600" b="1" baseline="30000" dirty="0"/>
              <a:t>26 </a:t>
            </a:r>
            <a:r>
              <a:rPr lang="en-US" sz="3600" dirty="0"/>
              <a:t>For God giveth to a man that is good in his sight wisdom, and knowledge, and joy: but to the sinner he giveth travail, to gather and to heap up, that he may give to him that is good before God. This also is vanity and vexation of spirit.</a:t>
            </a:r>
          </a:p>
        </p:txBody>
      </p:sp>
    </p:spTree>
    <p:extLst>
      <p:ext uri="{BB962C8B-B14F-4D97-AF65-F5344CB8AC3E}">
        <p14:creationId xmlns:p14="http://schemas.microsoft.com/office/powerpoint/2010/main" val="2741105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Isaiah 43:1-2</a:t>
            </a:r>
            <a:endParaRPr lang="en-US" dirty="0"/>
          </a:p>
        </p:txBody>
      </p:sp>
      <p:sp>
        <p:nvSpPr>
          <p:cNvPr id="3" name="Content Placeholder 2"/>
          <p:cNvSpPr>
            <a:spLocks noGrp="1"/>
          </p:cNvSpPr>
          <p:nvPr>
            <p:ph idx="1"/>
          </p:nvPr>
        </p:nvSpPr>
        <p:spPr/>
        <p:txBody>
          <a:bodyPr>
            <a:normAutofit fontScale="92500" lnSpcReduction="20000"/>
          </a:bodyPr>
          <a:lstStyle/>
          <a:p>
            <a:r>
              <a:rPr lang="en-US" sz="3600" b="1" dirty="0"/>
              <a:t>43 </a:t>
            </a:r>
            <a:r>
              <a:rPr lang="en-US" sz="3600" dirty="0"/>
              <a:t>But now thus </a:t>
            </a:r>
            <a:r>
              <a:rPr lang="en-US" sz="3600" dirty="0" err="1"/>
              <a:t>saith</a:t>
            </a:r>
            <a:r>
              <a:rPr lang="en-US" sz="3600" dirty="0"/>
              <a:t> the </a:t>
            </a:r>
            <a:r>
              <a:rPr lang="en-US" sz="3600" cap="small" dirty="0"/>
              <a:t>Lord</a:t>
            </a:r>
            <a:r>
              <a:rPr lang="en-US" sz="3600" dirty="0"/>
              <a:t> that created thee, O Jacob, and he that formed thee, O Israel, Fear not: for I have redeemed thee, I have called thee by thy name; thou art mine.</a:t>
            </a:r>
          </a:p>
          <a:p>
            <a:r>
              <a:rPr lang="en-US" sz="3600" b="1" baseline="30000" dirty="0"/>
              <a:t>2 </a:t>
            </a:r>
            <a:r>
              <a:rPr lang="en-US" sz="3600" dirty="0"/>
              <a:t>When thou </a:t>
            </a:r>
            <a:r>
              <a:rPr lang="en-US" sz="3600" dirty="0" err="1"/>
              <a:t>passest</a:t>
            </a:r>
            <a:r>
              <a:rPr lang="en-US" sz="3600" dirty="0"/>
              <a:t> through the waters, I will be with thee; and through the rivers, they shall not overflow thee: when thou </a:t>
            </a:r>
            <a:r>
              <a:rPr lang="en-US" sz="3600" dirty="0" err="1"/>
              <a:t>walkest</a:t>
            </a:r>
            <a:r>
              <a:rPr lang="en-US" sz="3600" dirty="0"/>
              <a:t> through the fire, thou shalt not be burned; neither shall the flame kindle upon thee.</a:t>
            </a:r>
          </a:p>
        </p:txBody>
      </p:sp>
    </p:spTree>
    <p:extLst>
      <p:ext uri="{BB962C8B-B14F-4D97-AF65-F5344CB8AC3E}">
        <p14:creationId xmlns:p14="http://schemas.microsoft.com/office/powerpoint/2010/main" val="3645707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Corinthians 4:14-18</a:t>
            </a:r>
            <a:endParaRPr lang="en-US" dirty="0"/>
          </a:p>
        </p:txBody>
      </p:sp>
      <p:sp>
        <p:nvSpPr>
          <p:cNvPr id="3" name="Content Placeholder 2"/>
          <p:cNvSpPr>
            <a:spLocks noGrp="1"/>
          </p:cNvSpPr>
          <p:nvPr>
            <p:ph idx="1"/>
          </p:nvPr>
        </p:nvSpPr>
        <p:spPr/>
        <p:txBody>
          <a:bodyPr>
            <a:normAutofit fontScale="85000" lnSpcReduction="20000"/>
          </a:bodyPr>
          <a:lstStyle/>
          <a:p>
            <a:r>
              <a:rPr lang="en-US" sz="3600" b="1" baseline="30000" dirty="0"/>
              <a:t>14 </a:t>
            </a:r>
            <a:r>
              <a:rPr lang="en-US" sz="3600" dirty="0"/>
              <a:t>Knowing that he which raised up the Lord Jesus shall raise up us also by Jesus, and shall present us with you.</a:t>
            </a:r>
          </a:p>
          <a:p>
            <a:r>
              <a:rPr lang="en-US" sz="3600" b="1" baseline="30000" dirty="0"/>
              <a:t>15 </a:t>
            </a:r>
            <a:r>
              <a:rPr lang="en-US" sz="3600" dirty="0"/>
              <a:t>For all things are for your sakes, that the abundant grace might through the thanksgiving of many redound to the glory of God.</a:t>
            </a:r>
          </a:p>
          <a:p>
            <a:r>
              <a:rPr lang="en-US" sz="3600" b="1" baseline="30000" dirty="0"/>
              <a:t>16 </a:t>
            </a:r>
            <a:r>
              <a:rPr lang="en-US" sz="3600" dirty="0"/>
              <a:t>For which cause we faint not; but though our outward man perish, yet the inward man is renewed day by day</a:t>
            </a:r>
            <a:r>
              <a:rPr lang="en-US" sz="3600" dirty="0" smtClean="0"/>
              <a:t>.</a:t>
            </a:r>
            <a:endParaRPr lang="en-US" sz="3600" dirty="0"/>
          </a:p>
        </p:txBody>
      </p:sp>
    </p:spTree>
    <p:extLst>
      <p:ext uri="{BB962C8B-B14F-4D97-AF65-F5344CB8AC3E}">
        <p14:creationId xmlns:p14="http://schemas.microsoft.com/office/powerpoint/2010/main" val="4105691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Corinthians 4:14-18</a:t>
            </a:r>
            <a:endParaRPr lang="en-US" dirty="0"/>
          </a:p>
        </p:txBody>
      </p:sp>
      <p:sp>
        <p:nvSpPr>
          <p:cNvPr id="3" name="Content Placeholder 2"/>
          <p:cNvSpPr>
            <a:spLocks noGrp="1"/>
          </p:cNvSpPr>
          <p:nvPr>
            <p:ph idx="1"/>
          </p:nvPr>
        </p:nvSpPr>
        <p:spPr/>
        <p:txBody>
          <a:bodyPr>
            <a:normAutofit fontScale="92500"/>
          </a:bodyPr>
          <a:lstStyle/>
          <a:p>
            <a:r>
              <a:rPr lang="en-US" sz="3600" b="1" baseline="30000" dirty="0" smtClean="0"/>
              <a:t>17</a:t>
            </a:r>
            <a:r>
              <a:rPr lang="en-US" sz="3600" b="1" baseline="30000" dirty="0"/>
              <a:t> </a:t>
            </a:r>
            <a:r>
              <a:rPr lang="en-US" sz="3600" dirty="0"/>
              <a:t>For our light affliction, which is but for a moment, </a:t>
            </a:r>
            <a:r>
              <a:rPr lang="en-US" sz="3600" dirty="0" err="1"/>
              <a:t>worketh</a:t>
            </a:r>
            <a:r>
              <a:rPr lang="en-US" sz="3600" dirty="0"/>
              <a:t> for us a far more exceeding and eternal weight of glory;</a:t>
            </a:r>
          </a:p>
          <a:p>
            <a:r>
              <a:rPr lang="en-US" sz="3600" b="1" baseline="30000" dirty="0"/>
              <a:t>18 </a:t>
            </a:r>
            <a:r>
              <a:rPr lang="en-US" sz="3600" dirty="0"/>
              <a:t>While we look not at the things which are seen, but at the things which are not seen: for the things which are seen are temporal; but the things which are not seen are eternal.</a:t>
            </a:r>
          </a:p>
        </p:txBody>
      </p:sp>
    </p:spTree>
    <p:extLst>
      <p:ext uri="{BB962C8B-B14F-4D97-AF65-F5344CB8AC3E}">
        <p14:creationId xmlns:p14="http://schemas.microsoft.com/office/powerpoint/2010/main" val="3372145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2" y="225287"/>
            <a:ext cx="9613858" cy="4386470"/>
          </a:xfrm>
        </p:spPr>
        <p:txBody>
          <a:bodyPr>
            <a:normAutofit/>
          </a:bodyPr>
          <a:lstStyle/>
          <a:p>
            <a:r>
              <a:rPr lang="en-US" dirty="0" smtClean="0"/>
              <a:t>The reason for suffering makes all the difference!  That’s because a person who suffers for “well-doing” can experience that suffering while also receiving joy, peace, security, and contentment from God.  </a:t>
            </a:r>
            <a:r>
              <a:rPr lang="en-US" dirty="0"/>
              <a:t/>
            </a:r>
            <a:br>
              <a:rPr lang="en-US" dirty="0"/>
            </a:br>
            <a:r>
              <a:rPr lang="en-US" dirty="0" smtClean="0"/>
              <a:t>This does not mean that such a person is not experiencing true suffering!  But even as sufferers, they are not focused on themselves.  So the suffering is combined with joy and peace.  </a:t>
            </a:r>
            <a:endParaRPr lang="en-US" dirty="0"/>
          </a:p>
        </p:txBody>
      </p:sp>
      <p:sp>
        <p:nvSpPr>
          <p:cNvPr id="3" name="Text Placeholder 2"/>
          <p:cNvSpPr>
            <a:spLocks noGrp="1"/>
          </p:cNvSpPr>
          <p:nvPr>
            <p:ph type="body" sz="half" idx="2"/>
          </p:nvPr>
        </p:nvSpPr>
        <p:spPr/>
        <p:txBody>
          <a:bodyPr>
            <a:normAutofit/>
          </a:bodyPr>
          <a:lstStyle/>
          <a:p>
            <a:r>
              <a:rPr lang="en-US" sz="3600" dirty="0" smtClean="0"/>
              <a:t>So we can put our memory text in context!  Turn back to 1 Peter 4:12-14</a:t>
            </a:r>
            <a:endParaRPr lang="en-US" sz="3600" dirty="0"/>
          </a:p>
        </p:txBody>
      </p:sp>
    </p:spTree>
    <p:extLst>
      <p:ext uri="{BB962C8B-B14F-4D97-AF65-F5344CB8AC3E}">
        <p14:creationId xmlns:p14="http://schemas.microsoft.com/office/powerpoint/2010/main" val="3864958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Peter 4:12-14</a:t>
            </a:r>
            <a:endParaRPr lang="en-US" dirty="0"/>
          </a:p>
        </p:txBody>
      </p:sp>
      <p:sp>
        <p:nvSpPr>
          <p:cNvPr id="3" name="Content Placeholder 2"/>
          <p:cNvSpPr>
            <a:spLocks noGrp="1"/>
          </p:cNvSpPr>
          <p:nvPr>
            <p:ph idx="1"/>
          </p:nvPr>
        </p:nvSpPr>
        <p:spPr>
          <a:xfrm>
            <a:off x="680321" y="2336873"/>
            <a:ext cx="9613861" cy="3957910"/>
          </a:xfrm>
        </p:spPr>
        <p:txBody>
          <a:bodyPr>
            <a:normAutofit fontScale="92500" lnSpcReduction="10000"/>
          </a:bodyPr>
          <a:lstStyle/>
          <a:p>
            <a:r>
              <a:rPr lang="en-US" sz="3000" b="1" baseline="30000" dirty="0"/>
              <a:t>12 </a:t>
            </a:r>
            <a:r>
              <a:rPr lang="en-US" sz="3000" dirty="0"/>
              <a:t>Beloved, think it not strange concerning the fiery trial which is to try you, as though some strange thing happened unto you:</a:t>
            </a:r>
          </a:p>
          <a:p>
            <a:r>
              <a:rPr lang="en-US" sz="3000" b="1" baseline="30000" dirty="0"/>
              <a:t>13 </a:t>
            </a:r>
            <a:r>
              <a:rPr lang="en-US" sz="3000" dirty="0"/>
              <a:t>But rejoice, inasmuch as ye are partakers of Christ's sufferings; that, when his glory shall be revealed, ye may be glad also with exceeding joy.</a:t>
            </a:r>
          </a:p>
          <a:p>
            <a:r>
              <a:rPr lang="en-US" sz="3000" b="1" baseline="30000" dirty="0"/>
              <a:t>14 </a:t>
            </a:r>
            <a:r>
              <a:rPr lang="en-US" sz="3000" dirty="0"/>
              <a:t>If ye be reproached for the name of Christ, happy are ye; for the spirit of glory and of God </a:t>
            </a:r>
            <a:r>
              <a:rPr lang="en-US" sz="3000" dirty="0" err="1"/>
              <a:t>resteth</a:t>
            </a:r>
            <a:r>
              <a:rPr lang="en-US" sz="3000" dirty="0"/>
              <a:t> upon you: on their part he is evil spoken of, but on your part he is glorified.</a:t>
            </a:r>
          </a:p>
          <a:p>
            <a:pPr marL="0" indent="0">
              <a:buNone/>
            </a:pPr>
            <a:endParaRPr lang="en-US" dirty="0"/>
          </a:p>
        </p:txBody>
      </p:sp>
    </p:spTree>
    <p:extLst>
      <p:ext uri="{BB962C8B-B14F-4D97-AF65-F5344CB8AC3E}">
        <p14:creationId xmlns:p14="http://schemas.microsoft.com/office/powerpoint/2010/main" val="15729132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2" y="225287"/>
            <a:ext cx="9613858" cy="4386470"/>
          </a:xfrm>
        </p:spPr>
        <p:txBody>
          <a:bodyPr>
            <a:normAutofit/>
          </a:bodyPr>
          <a:lstStyle/>
          <a:p>
            <a:r>
              <a:rPr lang="en-US" sz="3600" dirty="0" smtClean="0"/>
              <a:t>But in addition to suffering for “well doing” we can also suffer for “evil doing.”  We bring suffering on ourselves by our rejection of Christ and His guidelines for living.  This type of suffering is shameful, difficult to live with, and has the potential to end very badly.  </a:t>
            </a:r>
            <a:endParaRPr lang="en-US" sz="3600" dirty="0"/>
          </a:p>
        </p:txBody>
      </p:sp>
      <p:sp>
        <p:nvSpPr>
          <p:cNvPr id="3" name="Text Placeholder 2"/>
          <p:cNvSpPr>
            <a:spLocks noGrp="1"/>
          </p:cNvSpPr>
          <p:nvPr>
            <p:ph type="body" sz="half" idx="2"/>
          </p:nvPr>
        </p:nvSpPr>
        <p:spPr/>
        <p:txBody>
          <a:bodyPr>
            <a:normAutofit/>
          </a:bodyPr>
          <a:lstStyle/>
          <a:p>
            <a:r>
              <a:rPr lang="en-US" sz="3600" dirty="0" smtClean="0"/>
              <a:t>It’s also strictly forbidden to the Christian.  Continue in 1 Peter 4:15-19</a:t>
            </a:r>
            <a:endParaRPr lang="en-US" sz="3600" dirty="0"/>
          </a:p>
        </p:txBody>
      </p:sp>
    </p:spTree>
    <p:extLst>
      <p:ext uri="{BB962C8B-B14F-4D97-AF65-F5344CB8AC3E}">
        <p14:creationId xmlns:p14="http://schemas.microsoft.com/office/powerpoint/2010/main" val="15646273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Human Suffering</a:t>
            </a:r>
            <a:endParaRPr lang="en-US" dirty="0"/>
          </a:p>
        </p:txBody>
      </p:sp>
      <p:pic>
        <p:nvPicPr>
          <p:cNvPr id="1026" name="Picture 2" descr="Pain is unavoidable, suffering is by choice | Yoga With Subhash"/>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2018" y="2100495"/>
            <a:ext cx="5225233" cy="359886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external-content.duckduckgo.com/iu/?u=https%3A%2F%2Ftse1.mm.bing.net%2Fth%3Fid%3DOIP.03s-jrLSIBPbPleh8euIOQHaE-%26pid%3DApi&amp;f=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3242" y="2100495"/>
            <a:ext cx="4514850" cy="30289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On Suffer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9899" y="2857361"/>
            <a:ext cx="3810000" cy="5076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16084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Peter 4:15-16</a:t>
            </a:r>
            <a:endParaRPr lang="en-US" dirty="0"/>
          </a:p>
        </p:txBody>
      </p:sp>
      <p:sp>
        <p:nvSpPr>
          <p:cNvPr id="3" name="Content Placeholder 2"/>
          <p:cNvSpPr>
            <a:spLocks noGrp="1"/>
          </p:cNvSpPr>
          <p:nvPr>
            <p:ph idx="1"/>
          </p:nvPr>
        </p:nvSpPr>
        <p:spPr>
          <a:xfrm>
            <a:off x="680321" y="2336873"/>
            <a:ext cx="9613861" cy="3957910"/>
          </a:xfrm>
        </p:spPr>
        <p:txBody>
          <a:bodyPr>
            <a:normAutofit lnSpcReduction="10000"/>
          </a:bodyPr>
          <a:lstStyle/>
          <a:p>
            <a:r>
              <a:rPr lang="en-US" sz="4000" b="1" baseline="30000" dirty="0"/>
              <a:t>15 </a:t>
            </a:r>
            <a:r>
              <a:rPr lang="en-US" sz="4000" dirty="0"/>
              <a:t>But let none of you suffer as a murderer, or as a thief, or as an evildoer, or as a busybody in other men's matters.</a:t>
            </a:r>
          </a:p>
          <a:p>
            <a:r>
              <a:rPr lang="en-US" sz="4000" b="1" baseline="30000" dirty="0"/>
              <a:t>16 </a:t>
            </a:r>
            <a:r>
              <a:rPr lang="en-US" sz="4000" dirty="0"/>
              <a:t>Yet if any man suffer as a Christian, let him not be ashamed; but let him glorify God on this behalf.</a:t>
            </a:r>
          </a:p>
          <a:p>
            <a:pPr marL="0" indent="0">
              <a:buNone/>
            </a:pPr>
            <a:endParaRPr lang="en-US" dirty="0"/>
          </a:p>
        </p:txBody>
      </p:sp>
    </p:spTree>
    <p:extLst>
      <p:ext uri="{BB962C8B-B14F-4D97-AF65-F5344CB8AC3E}">
        <p14:creationId xmlns:p14="http://schemas.microsoft.com/office/powerpoint/2010/main" val="29085577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Peter 4:17-19</a:t>
            </a:r>
            <a:endParaRPr lang="en-US" dirty="0"/>
          </a:p>
        </p:txBody>
      </p:sp>
      <p:sp>
        <p:nvSpPr>
          <p:cNvPr id="3" name="Content Placeholder 2"/>
          <p:cNvSpPr>
            <a:spLocks noGrp="1"/>
          </p:cNvSpPr>
          <p:nvPr>
            <p:ph idx="1"/>
          </p:nvPr>
        </p:nvSpPr>
        <p:spPr>
          <a:xfrm>
            <a:off x="680321" y="2336873"/>
            <a:ext cx="9613861" cy="3957910"/>
          </a:xfrm>
        </p:spPr>
        <p:txBody>
          <a:bodyPr>
            <a:normAutofit lnSpcReduction="10000"/>
          </a:bodyPr>
          <a:lstStyle/>
          <a:p>
            <a:r>
              <a:rPr lang="en-US" sz="3200" b="1" baseline="30000" dirty="0"/>
              <a:t>17 </a:t>
            </a:r>
            <a:r>
              <a:rPr lang="en-US" sz="3200" dirty="0"/>
              <a:t>For the time is come that judgment must begin at the house of God: and if it first begin at us, what shall the end be of them that obey not the gospel of God?</a:t>
            </a:r>
          </a:p>
          <a:p>
            <a:r>
              <a:rPr lang="en-US" sz="3200" b="1" baseline="30000" dirty="0"/>
              <a:t>18 </a:t>
            </a:r>
            <a:r>
              <a:rPr lang="en-US" sz="3200" dirty="0"/>
              <a:t>And if the righteous scarcely be saved, where shall the ungodly and the sinner appear?</a:t>
            </a:r>
          </a:p>
          <a:p>
            <a:r>
              <a:rPr lang="en-US" sz="3200" b="1" baseline="30000" dirty="0"/>
              <a:t>19 </a:t>
            </a:r>
            <a:r>
              <a:rPr lang="en-US" sz="3200" dirty="0"/>
              <a:t>Wherefore let them that suffer according to the will of God commit the keeping of their souls to him in well doing, as unto a faithful Creator.</a:t>
            </a:r>
          </a:p>
          <a:p>
            <a:pPr marL="0" indent="0">
              <a:buNone/>
            </a:pPr>
            <a:endParaRPr lang="en-US" dirty="0"/>
          </a:p>
        </p:txBody>
      </p:sp>
    </p:spTree>
    <p:extLst>
      <p:ext uri="{BB962C8B-B14F-4D97-AF65-F5344CB8AC3E}">
        <p14:creationId xmlns:p14="http://schemas.microsoft.com/office/powerpoint/2010/main" val="6081590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baseline="30000" dirty="0"/>
              <a:t>19 </a:t>
            </a:r>
            <a:r>
              <a:rPr lang="en-US" dirty="0"/>
              <a:t>Wherefore let them that suffer according to the will of God commit the keeping of their souls to him in well doing, as unto a faithful Creator</a:t>
            </a:r>
            <a:r>
              <a:rPr lang="en-US" dirty="0" smtClean="0"/>
              <a:t>.</a:t>
            </a:r>
            <a:br>
              <a:rPr lang="en-US" dirty="0" smtClean="0"/>
            </a:br>
            <a:r>
              <a:rPr lang="en-US" dirty="0"/>
              <a:t/>
            </a:r>
            <a:br>
              <a:rPr lang="en-US" dirty="0"/>
            </a:br>
            <a:r>
              <a:rPr lang="en-US" dirty="0" smtClean="0"/>
              <a:t>Notice that 1 Peter 4:19 tells us that those who suffer as Christians may trust securely in their Creator.  They commit the keeping of their lives to Him.  This security allows them to “love </a:t>
            </a:r>
            <a:r>
              <a:rPr lang="en-US" dirty="0"/>
              <a:t>life, and see good </a:t>
            </a:r>
            <a:r>
              <a:rPr lang="en-US" dirty="0" smtClean="0"/>
              <a:t>days,” despite their suffering, as we saw in 1 Peter 3:10.  </a:t>
            </a:r>
            <a:r>
              <a:rPr lang="en-US" dirty="0"/>
              <a:t/>
            </a:r>
            <a:br>
              <a:rPr lang="en-US" dirty="0"/>
            </a:br>
            <a:endParaRPr lang="en-US" dirty="0"/>
          </a:p>
        </p:txBody>
      </p:sp>
      <p:sp>
        <p:nvSpPr>
          <p:cNvPr id="3" name="Text Placeholder 2"/>
          <p:cNvSpPr>
            <a:spLocks noGrp="1"/>
          </p:cNvSpPr>
          <p:nvPr>
            <p:ph type="body" sz="half" idx="2"/>
          </p:nvPr>
        </p:nvSpPr>
        <p:spPr/>
        <p:txBody>
          <a:bodyPr>
            <a:normAutofit/>
          </a:bodyPr>
          <a:lstStyle/>
          <a:p>
            <a:r>
              <a:rPr lang="en-US" sz="3600" dirty="0" smtClean="0"/>
              <a:t>It’s funny how FAITH IS ALWAYS THE ANSWER! Turn to the next chapter, in 1 Peter 5:6-11.  </a:t>
            </a:r>
            <a:endParaRPr lang="en-US" sz="3600" dirty="0"/>
          </a:p>
        </p:txBody>
      </p:sp>
    </p:spTree>
    <p:extLst>
      <p:ext uri="{BB962C8B-B14F-4D97-AF65-F5344CB8AC3E}">
        <p14:creationId xmlns:p14="http://schemas.microsoft.com/office/powerpoint/2010/main" val="31072077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Peter 5:6-8</a:t>
            </a:r>
            <a:endParaRPr lang="en-US" dirty="0"/>
          </a:p>
        </p:txBody>
      </p:sp>
      <p:sp>
        <p:nvSpPr>
          <p:cNvPr id="3" name="Content Placeholder 2"/>
          <p:cNvSpPr>
            <a:spLocks noGrp="1"/>
          </p:cNvSpPr>
          <p:nvPr>
            <p:ph idx="1"/>
          </p:nvPr>
        </p:nvSpPr>
        <p:spPr/>
        <p:txBody>
          <a:bodyPr>
            <a:normAutofit fontScale="92500"/>
          </a:bodyPr>
          <a:lstStyle/>
          <a:p>
            <a:r>
              <a:rPr lang="en-US" sz="3600" b="1" baseline="30000" dirty="0"/>
              <a:t>6 </a:t>
            </a:r>
            <a:r>
              <a:rPr lang="en-US" sz="3600" dirty="0"/>
              <a:t>Humble yourselves therefore under the mighty hand of God, that he may exalt you in due time:</a:t>
            </a:r>
          </a:p>
          <a:p>
            <a:r>
              <a:rPr lang="en-US" sz="3600" b="1" baseline="30000" dirty="0"/>
              <a:t>7 </a:t>
            </a:r>
            <a:r>
              <a:rPr lang="en-US" sz="3600" dirty="0"/>
              <a:t>Casting all your care upon him; for he </a:t>
            </a:r>
            <a:r>
              <a:rPr lang="en-US" sz="3600" dirty="0" err="1"/>
              <a:t>careth</a:t>
            </a:r>
            <a:r>
              <a:rPr lang="en-US" sz="3600" dirty="0"/>
              <a:t> for you.</a:t>
            </a:r>
          </a:p>
          <a:p>
            <a:r>
              <a:rPr lang="en-US" sz="3600" b="1" baseline="30000" dirty="0"/>
              <a:t>8 </a:t>
            </a:r>
            <a:r>
              <a:rPr lang="en-US" sz="3600" dirty="0"/>
              <a:t>Be sober, be vigilant; because your adversary the devil, as a roaring lion, </a:t>
            </a:r>
            <a:r>
              <a:rPr lang="en-US" sz="3600" dirty="0" err="1"/>
              <a:t>walketh</a:t>
            </a:r>
            <a:r>
              <a:rPr lang="en-US" sz="3600" dirty="0"/>
              <a:t> about, seeking whom he may devour:</a:t>
            </a:r>
          </a:p>
          <a:p>
            <a:endParaRPr lang="en-US" dirty="0"/>
          </a:p>
        </p:txBody>
      </p:sp>
    </p:spTree>
    <p:extLst>
      <p:ext uri="{BB962C8B-B14F-4D97-AF65-F5344CB8AC3E}">
        <p14:creationId xmlns:p14="http://schemas.microsoft.com/office/powerpoint/2010/main" val="357680617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2" y="-92467"/>
            <a:ext cx="9613858" cy="5003514"/>
          </a:xfrm>
        </p:spPr>
        <p:txBody>
          <a:bodyPr>
            <a:normAutofit/>
          </a:bodyPr>
          <a:lstStyle/>
          <a:p>
            <a:r>
              <a:rPr lang="en-US" dirty="0" smtClean="0"/>
              <a:t>Satan tempts us to betray Christ.  He wants us to wallow in suffering from evil doing—the kind which saps hope and joy and comes from our own wickedness.  And whenever we focus on ourselves we fall under his evil influence.  But by humbling ourselves “under the mighty hand of God” and “casting all your care upon Him” we can escape Satan’s traps.  </a:t>
            </a:r>
            <a:endParaRPr lang="en-US" dirty="0"/>
          </a:p>
        </p:txBody>
      </p:sp>
      <p:sp>
        <p:nvSpPr>
          <p:cNvPr id="3" name="Text Placeholder 2"/>
          <p:cNvSpPr>
            <a:spLocks noGrp="1"/>
          </p:cNvSpPr>
          <p:nvPr>
            <p:ph type="body" sz="half" idx="2"/>
          </p:nvPr>
        </p:nvSpPr>
        <p:spPr/>
        <p:txBody>
          <a:bodyPr>
            <a:noAutofit/>
          </a:bodyPr>
          <a:lstStyle/>
          <a:p>
            <a:r>
              <a:rPr lang="en-US" sz="4000" dirty="0" smtClean="0"/>
              <a:t>We daren’t risk focusing on ourselves. That way lies our adversary the devil!   </a:t>
            </a:r>
            <a:endParaRPr lang="en-US" sz="4000" dirty="0"/>
          </a:p>
        </p:txBody>
      </p:sp>
    </p:spTree>
    <p:extLst>
      <p:ext uri="{BB962C8B-B14F-4D97-AF65-F5344CB8AC3E}">
        <p14:creationId xmlns:p14="http://schemas.microsoft.com/office/powerpoint/2010/main" val="173094148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Peter 5:9-11</a:t>
            </a:r>
            <a:endParaRPr lang="en-US" dirty="0"/>
          </a:p>
        </p:txBody>
      </p:sp>
      <p:sp>
        <p:nvSpPr>
          <p:cNvPr id="3" name="Content Placeholder 2"/>
          <p:cNvSpPr>
            <a:spLocks noGrp="1"/>
          </p:cNvSpPr>
          <p:nvPr>
            <p:ph idx="1"/>
          </p:nvPr>
        </p:nvSpPr>
        <p:spPr/>
        <p:txBody>
          <a:bodyPr>
            <a:normAutofit fontScale="92500" lnSpcReduction="20000"/>
          </a:bodyPr>
          <a:lstStyle/>
          <a:p>
            <a:r>
              <a:rPr lang="en-US" sz="3600" b="1" baseline="30000" dirty="0"/>
              <a:t>9 </a:t>
            </a:r>
            <a:r>
              <a:rPr lang="en-US" sz="3600" dirty="0"/>
              <a:t>Whom resist </a:t>
            </a:r>
            <a:r>
              <a:rPr lang="en-US" sz="3600" dirty="0" err="1"/>
              <a:t>stedfast</a:t>
            </a:r>
            <a:r>
              <a:rPr lang="en-US" sz="3600" dirty="0"/>
              <a:t> in the faith, knowing that the same afflictions are accomplished in your brethren that are in the world.</a:t>
            </a:r>
          </a:p>
          <a:p>
            <a:r>
              <a:rPr lang="en-US" sz="3600" b="1" baseline="30000" dirty="0"/>
              <a:t>10 </a:t>
            </a:r>
            <a:r>
              <a:rPr lang="en-US" sz="3600" dirty="0"/>
              <a:t>But the God of all grace, who hath called us unto his eternal glory by Christ Jesus, after that ye have suffered a while, make you perfect, stablish, strengthen, settle you.</a:t>
            </a:r>
          </a:p>
          <a:p>
            <a:r>
              <a:rPr lang="en-US" sz="3600" b="1" baseline="30000" dirty="0"/>
              <a:t>11 </a:t>
            </a:r>
            <a:r>
              <a:rPr lang="en-US" sz="3600" dirty="0"/>
              <a:t>To him be glory and dominion for ever and ever. Amen.</a:t>
            </a:r>
          </a:p>
          <a:p>
            <a:endParaRPr lang="en-US" dirty="0"/>
          </a:p>
        </p:txBody>
      </p:sp>
    </p:spTree>
    <p:extLst>
      <p:ext uri="{BB962C8B-B14F-4D97-AF65-F5344CB8AC3E}">
        <p14:creationId xmlns:p14="http://schemas.microsoft.com/office/powerpoint/2010/main" val="23147355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we are to resist Satan’s traps, remaining steadfast in faith.  We must not be discouraged by suffering, knowing that suffering is universal.  But our suffering for well doing has a time limit, making it simply something to be accepted while Christ perfects our characters.  </a:t>
            </a:r>
            <a:endParaRPr lang="en-US" dirty="0"/>
          </a:p>
        </p:txBody>
      </p:sp>
      <p:sp>
        <p:nvSpPr>
          <p:cNvPr id="3" name="Text Placeholder 2"/>
          <p:cNvSpPr>
            <a:spLocks noGrp="1"/>
          </p:cNvSpPr>
          <p:nvPr>
            <p:ph type="body" sz="half" idx="2"/>
          </p:nvPr>
        </p:nvSpPr>
        <p:spPr/>
        <p:txBody>
          <a:bodyPr>
            <a:noAutofit/>
          </a:bodyPr>
          <a:lstStyle/>
          <a:p>
            <a:r>
              <a:rPr lang="en-US" sz="3200" dirty="0" smtClean="0"/>
              <a:t>Faith matters.  Curiously, suffering does not!  Check out the explanation in Romans 5:1-5</a:t>
            </a:r>
            <a:endParaRPr lang="en-US" sz="3200" dirty="0"/>
          </a:p>
        </p:txBody>
      </p:sp>
    </p:spTree>
    <p:extLst>
      <p:ext uri="{BB962C8B-B14F-4D97-AF65-F5344CB8AC3E}">
        <p14:creationId xmlns:p14="http://schemas.microsoft.com/office/powerpoint/2010/main" val="21448507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Romans 5:1-3</a:t>
            </a:r>
            <a:endParaRPr lang="en-US" dirty="0"/>
          </a:p>
        </p:txBody>
      </p:sp>
      <p:sp>
        <p:nvSpPr>
          <p:cNvPr id="3" name="Content Placeholder 2"/>
          <p:cNvSpPr>
            <a:spLocks noGrp="1"/>
          </p:cNvSpPr>
          <p:nvPr>
            <p:ph idx="1"/>
          </p:nvPr>
        </p:nvSpPr>
        <p:spPr/>
        <p:txBody>
          <a:bodyPr/>
          <a:lstStyle/>
          <a:p>
            <a:r>
              <a:rPr lang="en-US" sz="3200" b="1" dirty="0"/>
              <a:t>5 </a:t>
            </a:r>
            <a:r>
              <a:rPr lang="en-US" sz="3200" dirty="0"/>
              <a:t>Therefore being justified by faith, we have peace with God through our Lord Jesus Christ:</a:t>
            </a:r>
          </a:p>
          <a:p>
            <a:r>
              <a:rPr lang="en-US" sz="3200" b="1" baseline="30000" dirty="0"/>
              <a:t>2 </a:t>
            </a:r>
            <a:r>
              <a:rPr lang="en-US" sz="3200" dirty="0"/>
              <a:t>By whom also we have access by faith into this grace wherein we stand, and rejoice in hope of the glory of God.</a:t>
            </a:r>
          </a:p>
          <a:p>
            <a:r>
              <a:rPr lang="en-US" sz="3200" b="1" baseline="30000" dirty="0"/>
              <a:t>3 </a:t>
            </a:r>
            <a:r>
              <a:rPr lang="en-US" sz="3200" dirty="0"/>
              <a:t>And not only so, but we glory in tribulations also: knowing that tribulation </a:t>
            </a:r>
            <a:r>
              <a:rPr lang="en-US" sz="3200" dirty="0" err="1"/>
              <a:t>worketh</a:t>
            </a:r>
            <a:r>
              <a:rPr lang="en-US" sz="3200" dirty="0"/>
              <a:t> patience;</a:t>
            </a:r>
          </a:p>
          <a:p>
            <a:pPr marL="0" indent="0">
              <a:buNone/>
            </a:pPr>
            <a:endParaRPr lang="en-US" dirty="0"/>
          </a:p>
        </p:txBody>
      </p:sp>
    </p:spTree>
    <p:extLst>
      <p:ext uri="{BB962C8B-B14F-4D97-AF65-F5344CB8AC3E}">
        <p14:creationId xmlns:p14="http://schemas.microsoft.com/office/powerpoint/2010/main" val="5426885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Romans 5:4-5</a:t>
            </a:r>
            <a:endParaRPr lang="en-US" dirty="0"/>
          </a:p>
        </p:txBody>
      </p:sp>
      <p:sp>
        <p:nvSpPr>
          <p:cNvPr id="3" name="Content Placeholder 2"/>
          <p:cNvSpPr>
            <a:spLocks noGrp="1"/>
          </p:cNvSpPr>
          <p:nvPr>
            <p:ph idx="1"/>
          </p:nvPr>
        </p:nvSpPr>
        <p:spPr/>
        <p:txBody>
          <a:bodyPr>
            <a:normAutofit/>
          </a:bodyPr>
          <a:lstStyle/>
          <a:p>
            <a:r>
              <a:rPr lang="en-US" sz="3200" b="1" baseline="30000" dirty="0"/>
              <a:t>4 </a:t>
            </a:r>
            <a:r>
              <a:rPr lang="en-US" sz="3200" dirty="0"/>
              <a:t>And patience, experience; and experience, hope:</a:t>
            </a:r>
          </a:p>
          <a:p>
            <a:r>
              <a:rPr lang="en-US" sz="3200" b="1" baseline="30000" dirty="0"/>
              <a:t>5 </a:t>
            </a:r>
            <a:r>
              <a:rPr lang="en-US" sz="3200" dirty="0"/>
              <a:t>And hope </a:t>
            </a:r>
            <a:r>
              <a:rPr lang="en-US" sz="3200" dirty="0" err="1"/>
              <a:t>maketh</a:t>
            </a:r>
            <a:r>
              <a:rPr lang="en-US" sz="3200" dirty="0"/>
              <a:t> not ashamed; because the love of God is shed abroad in our hearts by the Holy Ghost which is given unto us.</a:t>
            </a:r>
          </a:p>
          <a:p>
            <a:pPr marL="0" indent="0">
              <a:buNone/>
            </a:pPr>
            <a:endParaRPr lang="en-US" dirty="0"/>
          </a:p>
        </p:txBody>
      </p:sp>
    </p:spTree>
    <p:extLst>
      <p:ext uri="{BB962C8B-B14F-4D97-AF65-F5344CB8AC3E}">
        <p14:creationId xmlns:p14="http://schemas.microsoft.com/office/powerpoint/2010/main" val="24648933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That’s justification leading to faith, suffering, sanctification, and hope!  Our hope is in Christ and in His sanctification of our character.  Obey Him.  Nothing else matters!  </a:t>
            </a:r>
            <a:endParaRPr lang="en-US" sz="4400" dirty="0"/>
          </a:p>
        </p:txBody>
      </p:sp>
      <p:sp>
        <p:nvSpPr>
          <p:cNvPr id="3" name="Text Placeholder 2"/>
          <p:cNvSpPr>
            <a:spLocks noGrp="1"/>
          </p:cNvSpPr>
          <p:nvPr>
            <p:ph type="body" sz="half" idx="2"/>
          </p:nvPr>
        </p:nvSpPr>
        <p:spPr/>
        <p:txBody>
          <a:bodyPr>
            <a:noAutofit/>
          </a:bodyPr>
          <a:lstStyle/>
          <a:p>
            <a:r>
              <a:rPr lang="en-US" sz="4000" dirty="0"/>
              <a:t> </a:t>
            </a:r>
            <a:r>
              <a:rPr lang="en-US" sz="3200" dirty="0"/>
              <a:t>We must make the choice to put Him first, other people next, and ourselves, well, never.  Then our suffering isn’t important—even to </a:t>
            </a:r>
            <a:r>
              <a:rPr lang="en-US" sz="3200" dirty="0" smtClean="0"/>
              <a:t>ourselves!</a:t>
            </a:r>
            <a:endParaRPr lang="en-US" sz="3200" dirty="0"/>
          </a:p>
        </p:txBody>
      </p:sp>
    </p:spTree>
    <p:extLst>
      <p:ext uri="{BB962C8B-B14F-4D97-AF65-F5344CB8AC3E}">
        <p14:creationId xmlns:p14="http://schemas.microsoft.com/office/powerpoint/2010/main" val="4381603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the quarterly  (Sunday, July 3)</a:t>
            </a:r>
            <a:endParaRPr lang="en-US" dirty="0"/>
          </a:p>
        </p:txBody>
      </p:sp>
      <p:sp>
        <p:nvSpPr>
          <p:cNvPr id="3" name="Content Placeholder 2"/>
          <p:cNvSpPr>
            <a:spLocks noGrp="1"/>
          </p:cNvSpPr>
          <p:nvPr>
            <p:ph idx="1"/>
          </p:nvPr>
        </p:nvSpPr>
        <p:spPr/>
        <p:txBody>
          <a:bodyPr>
            <a:normAutofit/>
          </a:bodyPr>
          <a:lstStyle/>
          <a:p>
            <a:r>
              <a:rPr lang="en-US" sz="2800" dirty="0"/>
              <a:t>To begin, let’s go back to </a:t>
            </a:r>
            <a:r>
              <a:rPr lang="en-US" sz="2800" dirty="0">
                <a:hlinkClick r:id="rId2"/>
              </a:rPr>
              <a:t>1 Peter 4:12</a:t>
            </a:r>
            <a:r>
              <a:rPr lang="en-US" sz="2800" dirty="0"/>
              <a:t>. The Greek word for “surprised” in </a:t>
            </a:r>
            <a:r>
              <a:rPr lang="en-US" sz="2800" dirty="0">
                <a:hlinkClick r:id="rId3"/>
              </a:rPr>
              <a:t>1 Peter 4:12 (NIV)</a:t>
            </a:r>
            <a:r>
              <a:rPr lang="en-US" sz="2800" dirty="0"/>
              <a:t> means to be “alien” or “foreign.” Peter is urging his readers not to fall into the trap of believing that fiery ordeals and trials are alien to Christian experience. Rather, they are to be considered normal — they can and should be expected.</a:t>
            </a:r>
          </a:p>
        </p:txBody>
      </p:sp>
    </p:spTree>
    <p:extLst>
      <p:ext uri="{BB962C8B-B14F-4D97-AF65-F5344CB8AC3E}">
        <p14:creationId xmlns:p14="http://schemas.microsoft.com/office/powerpoint/2010/main" val="8353633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80321" y="753228"/>
            <a:ext cx="9613862" cy="108093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33564" y="2116476"/>
            <a:ext cx="11897474" cy="4633645"/>
          </a:xfrm>
          <a:prstGeom prst="rect">
            <a:avLst/>
          </a:prstGeom>
          <a:gradFill flip="none" rotWithShape="1">
            <a:gsLst>
              <a:gs pos="0">
                <a:schemeClr val="bg1"/>
              </a:gs>
              <a:gs pos="88000">
                <a:srgbClr val="44E937"/>
              </a:gs>
              <a:gs pos="72000">
                <a:srgbClr val="00B050"/>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Case Studies:  Cain     	Genesis 4:10-14</a:t>
            </a:r>
            <a:endParaRPr lang="en-US" dirty="0"/>
          </a:p>
        </p:txBody>
      </p:sp>
      <p:sp>
        <p:nvSpPr>
          <p:cNvPr id="3" name="Content Placeholder 2"/>
          <p:cNvSpPr>
            <a:spLocks noGrp="1"/>
          </p:cNvSpPr>
          <p:nvPr>
            <p:ph idx="1"/>
          </p:nvPr>
        </p:nvSpPr>
        <p:spPr>
          <a:xfrm>
            <a:off x="680321" y="2336873"/>
            <a:ext cx="11145234" cy="4259136"/>
          </a:xfrm>
        </p:spPr>
        <p:txBody>
          <a:bodyPr>
            <a:normAutofit/>
          </a:bodyPr>
          <a:lstStyle/>
          <a:p>
            <a:pPr marL="0" indent="0">
              <a:buNone/>
            </a:pPr>
            <a:r>
              <a:rPr lang="en-US" sz="3200" dirty="0" smtClean="0"/>
              <a:t>Cain was angry, basically with God.  But he took it out on his brother Abel.  He murdered Abel.  Then God addressed Cain in Genesis 4:  </a:t>
            </a:r>
          </a:p>
          <a:p>
            <a:r>
              <a:rPr lang="en-US" sz="3200" b="1" baseline="30000" dirty="0">
                <a:solidFill>
                  <a:schemeClr val="accent6">
                    <a:lumMod val="40000"/>
                    <a:lumOff val="60000"/>
                  </a:schemeClr>
                </a:solidFill>
              </a:rPr>
              <a:t>10 </a:t>
            </a:r>
            <a:r>
              <a:rPr lang="en-US" sz="3200" dirty="0">
                <a:solidFill>
                  <a:schemeClr val="accent6">
                    <a:lumMod val="40000"/>
                    <a:lumOff val="60000"/>
                  </a:schemeClr>
                </a:solidFill>
              </a:rPr>
              <a:t>And he said, What hast thou done? the voice of thy brother's blood </a:t>
            </a:r>
            <a:r>
              <a:rPr lang="en-US" sz="3200" dirty="0" err="1">
                <a:solidFill>
                  <a:schemeClr val="accent6">
                    <a:lumMod val="40000"/>
                    <a:lumOff val="60000"/>
                  </a:schemeClr>
                </a:solidFill>
              </a:rPr>
              <a:t>crieth</a:t>
            </a:r>
            <a:r>
              <a:rPr lang="en-US" sz="3200" dirty="0">
                <a:solidFill>
                  <a:schemeClr val="accent6">
                    <a:lumMod val="40000"/>
                    <a:lumOff val="60000"/>
                  </a:schemeClr>
                </a:solidFill>
              </a:rPr>
              <a:t> unto me from the ground.</a:t>
            </a:r>
          </a:p>
          <a:p>
            <a:r>
              <a:rPr lang="en-US" sz="3200" b="1" baseline="30000" dirty="0">
                <a:solidFill>
                  <a:schemeClr val="accent6">
                    <a:lumMod val="40000"/>
                    <a:lumOff val="60000"/>
                  </a:schemeClr>
                </a:solidFill>
              </a:rPr>
              <a:t>11 </a:t>
            </a:r>
            <a:r>
              <a:rPr lang="en-US" sz="3200" dirty="0">
                <a:solidFill>
                  <a:schemeClr val="accent6">
                    <a:lumMod val="40000"/>
                    <a:lumOff val="60000"/>
                  </a:schemeClr>
                </a:solidFill>
              </a:rPr>
              <a:t>And now art thou cursed from the earth, which hath opened her mouth to receive thy brother's blood from thy hand;</a:t>
            </a:r>
          </a:p>
          <a:p>
            <a:pPr marL="0" indent="0">
              <a:buNone/>
            </a:pPr>
            <a:endParaRPr lang="en-US" dirty="0"/>
          </a:p>
        </p:txBody>
      </p:sp>
      <p:sp>
        <p:nvSpPr>
          <p:cNvPr id="6" name="Rectangle 5"/>
          <p:cNvSpPr/>
          <p:nvPr/>
        </p:nvSpPr>
        <p:spPr>
          <a:xfrm>
            <a:off x="10572108" y="585627"/>
            <a:ext cx="1619892" cy="1387011"/>
          </a:xfrm>
          <a:prstGeom prst="rect">
            <a:avLst/>
          </a:prstGeom>
          <a:solidFill>
            <a:srgbClr val="44E9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05480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80321" y="753228"/>
            <a:ext cx="9613862" cy="108093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33564" y="2116476"/>
            <a:ext cx="11897474" cy="4633645"/>
          </a:xfrm>
          <a:prstGeom prst="rect">
            <a:avLst/>
          </a:prstGeom>
          <a:gradFill flip="none" rotWithShape="1">
            <a:gsLst>
              <a:gs pos="0">
                <a:schemeClr val="bg1"/>
              </a:gs>
              <a:gs pos="88000">
                <a:srgbClr val="44E937"/>
              </a:gs>
              <a:gs pos="72000">
                <a:srgbClr val="00B050"/>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Case Studies:  Cain     	Genesis 4:10-14</a:t>
            </a:r>
            <a:endParaRPr lang="en-US" dirty="0"/>
          </a:p>
        </p:txBody>
      </p:sp>
      <p:sp>
        <p:nvSpPr>
          <p:cNvPr id="3" name="Content Placeholder 2"/>
          <p:cNvSpPr>
            <a:spLocks noGrp="1"/>
          </p:cNvSpPr>
          <p:nvPr>
            <p:ph idx="1"/>
          </p:nvPr>
        </p:nvSpPr>
        <p:spPr>
          <a:xfrm>
            <a:off x="680321" y="2336873"/>
            <a:ext cx="11145234" cy="4259136"/>
          </a:xfrm>
        </p:spPr>
        <p:txBody>
          <a:bodyPr>
            <a:normAutofit lnSpcReduction="10000"/>
          </a:bodyPr>
          <a:lstStyle/>
          <a:p>
            <a:r>
              <a:rPr lang="en-US" sz="3200" b="1" baseline="30000" dirty="0" smtClean="0">
                <a:solidFill>
                  <a:schemeClr val="accent6">
                    <a:lumMod val="40000"/>
                    <a:lumOff val="60000"/>
                  </a:schemeClr>
                </a:solidFill>
              </a:rPr>
              <a:t>12</a:t>
            </a:r>
            <a:r>
              <a:rPr lang="en-US" sz="3200" b="1" baseline="30000" dirty="0">
                <a:solidFill>
                  <a:schemeClr val="accent6">
                    <a:lumMod val="40000"/>
                    <a:lumOff val="60000"/>
                  </a:schemeClr>
                </a:solidFill>
              </a:rPr>
              <a:t> </a:t>
            </a:r>
            <a:r>
              <a:rPr lang="en-US" sz="3200" dirty="0">
                <a:solidFill>
                  <a:schemeClr val="accent6">
                    <a:lumMod val="40000"/>
                    <a:lumOff val="60000"/>
                  </a:schemeClr>
                </a:solidFill>
              </a:rPr>
              <a:t>When thou </a:t>
            </a:r>
            <a:r>
              <a:rPr lang="en-US" sz="3200" dirty="0" err="1">
                <a:solidFill>
                  <a:schemeClr val="accent6">
                    <a:lumMod val="40000"/>
                    <a:lumOff val="60000"/>
                  </a:schemeClr>
                </a:solidFill>
              </a:rPr>
              <a:t>tillest</a:t>
            </a:r>
            <a:r>
              <a:rPr lang="en-US" sz="3200" dirty="0">
                <a:solidFill>
                  <a:schemeClr val="accent6">
                    <a:lumMod val="40000"/>
                    <a:lumOff val="60000"/>
                  </a:schemeClr>
                </a:solidFill>
              </a:rPr>
              <a:t> the ground, it shall not henceforth yield unto thee her strength; a fugitive and a vagabond shalt thou be in the earth.</a:t>
            </a:r>
          </a:p>
          <a:p>
            <a:r>
              <a:rPr lang="en-US" sz="3200" b="1" baseline="30000" dirty="0">
                <a:solidFill>
                  <a:schemeClr val="accent6">
                    <a:lumMod val="40000"/>
                    <a:lumOff val="60000"/>
                  </a:schemeClr>
                </a:solidFill>
              </a:rPr>
              <a:t>13 </a:t>
            </a:r>
            <a:r>
              <a:rPr lang="en-US" sz="3200" dirty="0">
                <a:solidFill>
                  <a:schemeClr val="accent6">
                    <a:lumMod val="40000"/>
                    <a:lumOff val="60000"/>
                  </a:schemeClr>
                </a:solidFill>
              </a:rPr>
              <a:t>And Cain said unto the </a:t>
            </a:r>
            <a:r>
              <a:rPr lang="en-US" sz="3200" cap="small" dirty="0">
                <a:solidFill>
                  <a:schemeClr val="accent6">
                    <a:lumMod val="40000"/>
                    <a:lumOff val="60000"/>
                  </a:schemeClr>
                </a:solidFill>
              </a:rPr>
              <a:t>Lord</a:t>
            </a:r>
            <a:r>
              <a:rPr lang="en-US" sz="3200" dirty="0">
                <a:solidFill>
                  <a:schemeClr val="accent6">
                    <a:lumMod val="40000"/>
                    <a:lumOff val="60000"/>
                  </a:schemeClr>
                </a:solidFill>
              </a:rPr>
              <a:t>, My punishment is greater than I can bear.</a:t>
            </a:r>
          </a:p>
          <a:p>
            <a:r>
              <a:rPr lang="en-US" sz="3200" b="1" baseline="30000" dirty="0">
                <a:solidFill>
                  <a:schemeClr val="accent6">
                    <a:lumMod val="40000"/>
                    <a:lumOff val="60000"/>
                  </a:schemeClr>
                </a:solidFill>
              </a:rPr>
              <a:t>14 </a:t>
            </a:r>
            <a:r>
              <a:rPr lang="en-US" sz="3200" dirty="0">
                <a:solidFill>
                  <a:schemeClr val="accent6">
                    <a:lumMod val="40000"/>
                    <a:lumOff val="60000"/>
                  </a:schemeClr>
                </a:solidFill>
              </a:rPr>
              <a:t>Behold, thou hast driven me out this day from the face of the earth; and from thy face shall I be hid; and I shall be a fugitive and a vagabond in the earth; and it shall come to pass, that every one that </a:t>
            </a:r>
            <a:r>
              <a:rPr lang="en-US" sz="3200" dirty="0" err="1">
                <a:solidFill>
                  <a:schemeClr val="accent6">
                    <a:lumMod val="40000"/>
                    <a:lumOff val="60000"/>
                  </a:schemeClr>
                </a:solidFill>
              </a:rPr>
              <a:t>findeth</a:t>
            </a:r>
            <a:r>
              <a:rPr lang="en-US" sz="3200" dirty="0">
                <a:solidFill>
                  <a:schemeClr val="accent6">
                    <a:lumMod val="40000"/>
                    <a:lumOff val="60000"/>
                  </a:schemeClr>
                </a:solidFill>
              </a:rPr>
              <a:t> me shall slay me.</a:t>
            </a:r>
          </a:p>
          <a:p>
            <a:pPr marL="0" indent="0">
              <a:buNone/>
            </a:pPr>
            <a:endParaRPr lang="en-US" dirty="0"/>
          </a:p>
        </p:txBody>
      </p:sp>
      <p:sp>
        <p:nvSpPr>
          <p:cNvPr id="6" name="Rectangle 5"/>
          <p:cNvSpPr/>
          <p:nvPr/>
        </p:nvSpPr>
        <p:spPr>
          <a:xfrm>
            <a:off x="10572108" y="585627"/>
            <a:ext cx="1619892" cy="1387011"/>
          </a:xfrm>
          <a:prstGeom prst="rect">
            <a:avLst/>
          </a:prstGeom>
          <a:solidFill>
            <a:srgbClr val="44E9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33609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80321" y="753228"/>
            <a:ext cx="9613862" cy="108093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33564" y="2116476"/>
            <a:ext cx="11897474" cy="4633645"/>
          </a:xfrm>
          <a:prstGeom prst="rect">
            <a:avLst/>
          </a:prstGeom>
          <a:gradFill flip="none" rotWithShape="1">
            <a:gsLst>
              <a:gs pos="0">
                <a:schemeClr val="bg1"/>
              </a:gs>
              <a:gs pos="88000">
                <a:srgbClr val="44E937"/>
              </a:gs>
              <a:gs pos="72000">
                <a:srgbClr val="00B050"/>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Case Studies:  Cain     	Genesis 4:10-14</a:t>
            </a:r>
            <a:endParaRPr lang="en-US" dirty="0"/>
          </a:p>
        </p:txBody>
      </p:sp>
      <p:sp>
        <p:nvSpPr>
          <p:cNvPr id="3" name="Content Placeholder 2"/>
          <p:cNvSpPr>
            <a:spLocks noGrp="1"/>
          </p:cNvSpPr>
          <p:nvPr>
            <p:ph idx="1"/>
          </p:nvPr>
        </p:nvSpPr>
        <p:spPr>
          <a:xfrm>
            <a:off x="680321" y="2336873"/>
            <a:ext cx="11145234" cy="4259136"/>
          </a:xfrm>
        </p:spPr>
        <p:txBody>
          <a:bodyPr>
            <a:normAutofit/>
          </a:bodyPr>
          <a:lstStyle/>
          <a:p>
            <a:pPr marL="0" indent="0">
              <a:buNone/>
            </a:pPr>
            <a:r>
              <a:rPr lang="en-US" sz="3600" dirty="0" smtClean="0"/>
              <a:t>Cain suffered because he did something terrible.  </a:t>
            </a:r>
            <a:r>
              <a:rPr lang="en-US" sz="3600" dirty="0" smtClean="0"/>
              <a:t>This is suffering for </a:t>
            </a:r>
          </a:p>
          <a:p>
            <a:pPr marL="0" indent="0" algn="ctr">
              <a:buNone/>
            </a:pPr>
            <a:r>
              <a:rPr lang="en-US" sz="3600" dirty="0" smtClean="0"/>
              <a:t/>
            </a:r>
            <a:br>
              <a:rPr lang="en-US" sz="3600" dirty="0" smtClean="0"/>
            </a:br>
            <a:r>
              <a:rPr lang="en-US" sz="4400" dirty="0" smtClean="0"/>
              <a:t>EVIL-DOING</a:t>
            </a:r>
            <a:endParaRPr lang="en-US" sz="4400" dirty="0"/>
          </a:p>
        </p:txBody>
      </p:sp>
      <p:sp>
        <p:nvSpPr>
          <p:cNvPr id="6" name="Rectangle 5"/>
          <p:cNvSpPr/>
          <p:nvPr/>
        </p:nvSpPr>
        <p:spPr>
          <a:xfrm>
            <a:off x="10572108" y="585627"/>
            <a:ext cx="1619892" cy="1387011"/>
          </a:xfrm>
          <a:prstGeom prst="rect">
            <a:avLst/>
          </a:prstGeom>
          <a:solidFill>
            <a:srgbClr val="44E9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09898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80321" y="753228"/>
            <a:ext cx="9613862" cy="108093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33564" y="2116476"/>
            <a:ext cx="11897474" cy="4633645"/>
          </a:xfrm>
          <a:prstGeom prst="rect">
            <a:avLst/>
          </a:prstGeom>
          <a:gradFill flip="none" rotWithShape="1">
            <a:gsLst>
              <a:gs pos="0">
                <a:schemeClr val="bg1"/>
              </a:gs>
              <a:gs pos="88000">
                <a:srgbClr val="44E937"/>
              </a:gs>
              <a:gs pos="72000">
                <a:srgbClr val="00B050"/>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Case Studies:  Noah    	Genesis 6 and 7</a:t>
            </a:r>
            <a:endParaRPr lang="en-US" dirty="0"/>
          </a:p>
        </p:txBody>
      </p:sp>
      <p:sp>
        <p:nvSpPr>
          <p:cNvPr id="3" name="Content Placeholder 2"/>
          <p:cNvSpPr>
            <a:spLocks noGrp="1"/>
          </p:cNvSpPr>
          <p:nvPr>
            <p:ph idx="1"/>
          </p:nvPr>
        </p:nvSpPr>
        <p:spPr>
          <a:xfrm>
            <a:off x="680321" y="2336873"/>
            <a:ext cx="11145234" cy="4259136"/>
          </a:xfrm>
        </p:spPr>
        <p:txBody>
          <a:bodyPr>
            <a:normAutofit fontScale="92500" lnSpcReduction="20000"/>
          </a:bodyPr>
          <a:lstStyle/>
          <a:p>
            <a:pPr marL="0" indent="0">
              <a:buNone/>
            </a:pPr>
            <a:r>
              <a:rPr lang="en-US" sz="3200" dirty="0" smtClean="0"/>
              <a:t>God called Noah to preach against the sinfulness of the world, and to warn men of a coming catastrophe.  For 120 years, even as he labored to </a:t>
            </a:r>
            <a:r>
              <a:rPr lang="en-US" sz="3200" dirty="0" smtClean="0"/>
              <a:t>build a structure which no human had before seen, </a:t>
            </a:r>
            <a:r>
              <a:rPr lang="en-US" sz="3200" dirty="0" smtClean="0"/>
              <a:t>Noah served as God’s messenger to the disbelieving crowds.  And for this they mocked him.  </a:t>
            </a:r>
          </a:p>
          <a:p>
            <a:r>
              <a:rPr lang="en-US" sz="3200" dirty="0" smtClean="0">
                <a:solidFill>
                  <a:schemeClr val="accent4">
                    <a:lumMod val="20000"/>
                    <a:lumOff val="80000"/>
                  </a:schemeClr>
                </a:solidFill>
              </a:rPr>
              <a:t>‘Great </a:t>
            </a:r>
            <a:r>
              <a:rPr lang="en-US" sz="3200" dirty="0">
                <a:solidFill>
                  <a:schemeClr val="accent4">
                    <a:lumMod val="20000"/>
                    <a:lumOff val="80000"/>
                  </a:schemeClr>
                </a:solidFill>
              </a:rPr>
              <a:t>men, worldly, honored, and wise men, repeated the same. “The </a:t>
            </a:r>
            <a:r>
              <a:rPr lang="en-US" sz="3200" dirty="0" err="1">
                <a:solidFill>
                  <a:schemeClr val="accent4">
                    <a:lumMod val="20000"/>
                    <a:lumOff val="80000"/>
                  </a:schemeClr>
                </a:solidFill>
              </a:rPr>
              <a:t>threatenings</a:t>
            </a:r>
            <a:r>
              <a:rPr lang="en-US" sz="3200" dirty="0">
                <a:solidFill>
                  <a:schemeClr val="accent4">
                    <a:lumMod val="20000"/>
                    <a:lumOff val="80000"/>
                  </a:schemeClr>
                </a:solidFill>
              </a:rPr>
              <a:t> of God,” they said, “are for the purpose of intimidating, and will never be verified. You need not be alarmed. Such an event as the destruction of the world by the God who made it, and the punishment of the beings He has created, will never take place. Be at peace; fear not. Noah is a wild fanatic</a:t>
            </a:r>
            <a:r>
              <a:rPr lang="en-US" sz="3200" dirty="0" smtClean="0">
                <a:solidFill>
                  <a:schemeClr val="accent4">
                    <a:lumMod val="20000"/>
                    <a:lumOff val="80000"/>
                  </a:schemeClr>
                </a:solidFill>
              </a:rPr>
              <a:t>.”’</a:t>
            </a:r>
            <a:endParaRPr lang="en-US" dirty="0">
              <a:solidFill>
                <a:schemeClr val="accent4">
                  <a:lumMod val="20000"/>
                  <a:lumOff val="80000"/>
                </a:schemeClr>
              </a:solidFill>
            </a:endParaRPr>
          </a:p>
        </p:txBody>
      </p:sp>
      <p:sp>
        <p:nvSpPr>
          <p:cNvPr id="6" name="Rectangle 5"/>
          <p:cNvSpPr/>
          <p:nvPr/>
        </p:nvSpPr>
        <p:spPr>
          <a:xfrm>
            <a:off x="10572108" y="585627"/>
            <a:ext cx="1619892" cy="1387011"/>
          </a:xfrm>
          <a:prstGeom prst="rect">
            <a:avLst/>
          </a:prstGeom>
          <a:solidFill>
            <a:srgbClr val="44E9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6521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80321" y="753228"/>
            <a:ext cx="9613862" cy="108093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33564" y="2116476"/>
            <a:ext cx="11897474" cy="4633645"/>
          </a:xfrm>
          <a:prstGeom prst="rect">
            <a:avLst/>
          </a:prstGeom>
          <a:gradFill flip="none" rotWithShape="1">
            <a:gsLst>
              <a:gs pos="0">
                <a:schemeClr val="bg1"/>
              </a:gs>
              <a:gs pos="88000">
                <a:srgbClr val="44E937"/>
              </a:gs>
              <a:gs pos="72000">
                <a:srgbClr val="00B050"/>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Case Studies:  Noah    	Genesis 6 and 7</a:t>
            </a:r>
            <a:endParaRPr lang="en-US" dirty="0"/>
          </a:p>
        </p:txBody>
      </p:sp>
      <p:sp>
        <p:nvSpPr>
          <p:cNvPr id="3" name="Content Placeholder 2"/>
          <p:cNvSpPr>
            <a:spLocks noGrp="1"/>
          </p:cNvSpPr>
          <p:nvPr>
            <p:ph idx="1"/>
          </p:nvPr>
        </p:nvSpPr>
        <p:spPr>
          <a:xfrm>
            <a:off x="680321" y="2336873"/>
            <a:ext cx="11145234" cy="4259136"/>
          </a:xfrm>
        </p:spPr>
        <p:txBody>
          <a:bodyPr>
            <a:normAutofit fontScale="85000" lnSpcReduction="20000"/>
          </a:bodyPr>
          <a:lstStyle/>
          <a:p>
            <a:r>
              <a:rPr lang="en-US" sz="3200" dirty="0" smtClean="0">
                <a:solidFill>
                  <a:schemeClr val="accent4">
                    <a:lumMod val="20000"/>
                    <a:lumOff val="80000"/>
                  </a:schemeClr>
                </a:solidFill>
              </a:rPr>
              <a:t>“The </a:t>
            </a:r>
            <a:r>
              <a:rPr lang="en-US" sz="3200" dirty="0">
                <a:solidFill>
                  <a:schemeClr val="accent4">
                    <a:lumMod val="20000"/>
                    <a:lumOff val="80000"/>
                  </a:schemeClr>
                </a:solidFill>
              </a:rPr>
              <a:t>world made merry at the folly of the deluded old man. Instead of humbling the heart before God, they continued their disobedience and wickedness, the same as though God had not spoken to them through His servant</a:t>
            </a:r>
            <a:r>
              <a:rPr lang="en-US" sz="3200" dirty="0" smtClean="0">
                <a:solidFill>
                  <a:schemeClr val="accent4">
                    <a:lumMod val="20000"/>
                    <a:lumOff val="80000"/>
                  </a:schemeClr>
                </a:solidFill>
              </a:rPr>
              <a:t>.”</a:t>
            </a:r>
            <a:endParaRPr lang="en-US" sz="3200" dirty="0">
              <a:solidFill>
                <a:schemeClr val="accent4">
                  <a:lumMod val="20000"/>
                  <a:lumOff val="80000"/>
                </a:schemeClr>
              </a:solidFill>
            </a:endParaRPr>
          </a:p>
          <a:p>
            <a:r>
              <a:rPr lang="en-US" sz="3200" dirty="0" smtClean="0">
                <a:solidFill>
                  <a:schemeClr val="accent4">
                    <a:lumMod val="20000"/>
                    <a:lumOff val="80000"/>
                  </a:schemeClr>
                </a:solidFill>
              </a:rPr>
              <a:t>“But </a:t>
            </a:r>
            <a:r>
              <a:rPr lang="en-US" sz="3200" dirty="0">
                <a:solidFill>
                  <a:schemeClr val="accent4">
                    <a:lumMod val="20000"/>
                    <a:lumOff val="80000"/>
                  </a:schemeClr>
                </a:solidFill>
              </a:rPr>
              <a:t>Noah stood like a rock amid the tempest. Surrounded by popular contempt and ridicule, he distinguished himself by his holy integrity and unwavering faithfulness. A power attended his words, for it was the voice of God to man through His servant. Connection with God made him strong in the strength of infinite power, while for one hundred and twenty years his solemn voice fell upon the ears of that generation in regard to events, which, so far as human wisdom could judge, were impossible</a:t>
            </a:r>
            <a:r>
              <a:rPr lang="en-US" sz="3200" dirty="0" smtClean="0">
                <a:solidFill>
                  <a:schemeClr val="accent4">
                    <a:lumMod val="20000"/>
                    <a:lumOff val="80000"/>
                  </a:schemeClr>
                </a:solidFill>
              </a:rPr>
              <a:t>.”</a:t>
            </a:r>
          </a:p>
          <a:p>
            <a:pPr marL="0" indent="0">
              <a:buNone/>
            </a:pPr>
            <a:r>
              <a:rPr lang="en-US" sz="3200" dirty="0">
                <a:solidFill>
                  <a:schemeClr val="accent4">
                    <a:lumMod val="20000"/>
                    <a:lumOff val="80000"/>
                  </a:schemeClr>
                </a:solidFill>
              </a:rPr>
              <a:t>	</a:t>
            </a:r>
            <a:r>
              <a:rPr lang="en-US" sz="3200" dirty="0" smtClean="0">
                <a:solidFill>
                  <a:schemeClr val="accent4">
                    <a:lumMod val="20000"/>
                    <a:lumOff val="80000"/>
                  </a:schemeClr>
                </a:solidFill>
              </a:rPr>
              <a:t>		--Patriarchs and Prophets, pg. 96</a:t>
            </a:r>
            <a:endParaRPr lang="en-US" sz="3200" dirty="0">
              <a:solidFill>
                <a:schemeClr val="accent4">
                  <a:lumMod val="20000"/>
                  <a:lumOff val="80000"/>
                </a:schemeClr>
              </a:solidFill>
            </a:endParaRPr>
          </a:p>
          <a:p>
            <a:pPr marL="0" indent="0">
              <a:buNone/>
            </a:pPr>
            <a:endParaRPr lang="en-US" dirty="0"/>
          </a:p>
        </p:txBody>
      </p:sp>
      <p:sp>
        <p:nvSpPr>
          <p:cNvPr id="6" name="Rectangle 5"/>
          <p:cNvSpPr/>
          <p:nvPr/>
        </p:nvSpPr>
        <p:spPr>
          <a:xfrm>
            <a:off x="10572108" y="585627"/>
            <a:ext cx="1619892" cy="1387011"/>
          </a:xfrm>
          <a:prstGeom prst="rect">
            <a:avLst/>
          </a:prstGeom>
          <a:solidFill>
            <a:srgbClr val="44E9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80909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80321" y="753228"/>
            <a:ext cx="9613862" cy="108093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33564" y="2116476"/>
            <a:ext cx="11897474" cy="4633645"/>
          </a:xfrm>
          <a:prstGeom prst="rect">
            <a:avLst/>
          </a:prstGeom>
          <a:gradFill flip="none" rotWithShape="1">
            <a:gsLst>
              <a:gs pos="0">
                <a:schemeClr val="bg1"/>
              </a:gs>
              <a:gs pos="88000">
                <a:srgbClr val="44E937"/>
              </a:gs>
              <a:gs pos="72000">
                <a:srgbClr val="00B050"/>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Case Studies:  Noah    	Genesis 6 and 7</a:t>
            </a:r>
            <a:endParaRPr lang="en-US" dirty="0"/>
          </a:p>
        </p:txBody>
      </p:sp>
      <p:sp>
        <p:nvSpPr>
          <p:cNvPr id="3" name="Content Placeholder 2"/>
          <p:cNvSpPr>
            <a:spLocks noGrp="1"/>
          </p:cNvSpPr>
          <p:nvPr>
            <p:ph idx="1"/>
          </p:nvPr>
        </p:nvSpPr>
        <p:spPr>
          <a:xfrm>
            <a:off x="680321" y="2336873"/>
            <a:ext cx="11145234" cy="4259136"/>
          </a:xfrm>
        </p:spPr>
        <p:txBody>
          <a:bodyPr>
            <a:normAutofit/>
          </a:bodyPr>
          <a:lstStyle/>
          <a:p>
            <a:pPr marL="0" indent="0">
              <a:buNone/>
            </a:pPr>
            <a:r>
              <a:rPr lang="en-US" sz="3600" dirty="0" smtClean="0"/>
              <a:t>Noah suffered contempt and ridicule even as he followed God’s instructions.  </a:t>
            </a:r>
            <a:r>
              <a:rPr lang="en-US" sz="3600" dirty="0" smtClean="0"/>
              <a:t>This is suffering for </a:t>
            </a:r>
          </a:p>
          <a:p>
            <a:pPr marL="0" indent="0" algn="ctr">
              <a:buNone/>
            </a:pPr>
            <a:r>
              <a:rPr lang="en-US" sz="3600" dirty="0" smtClean="0"/>
              <a:t/>
            </a:r>
            <a:br>
              <a:rPr lang="en-US" sz="3600" dirty="0" smtClean="0"/>
            </a:br>
            <a:r>
              <a:rPr lang="en-US" sz="4400" dirty="0" smtClean="0"/>
              <a:t>WELL-DOING</a:t>
            </a:r>
            <a:endParaRPr lang="en-US" sz="4400" dirty="0"/>
          </a:p>
        </p:txBody>
      </p:sp>
      <p:sp>
        <p:nvSpPr>
          <p:cNvPr id="6" name="Rectangle 5"/>
          <p:cNvSpPr/>
          <p:nvPr/>
        </p:nvSpPr>
        <p:spPr>
          <a:xfrm>
            <a:off x="10572108" y="585627"/>
            <a:ext cx="1619892" cy="1387011"/>
          </a:xfrm>
          <a:prstGeom prst="rect">
            <a:avLst/>
          </a:prstGeom>
          <a:solidFill>
            <a:srgbClr val="44E9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30079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80321" y="753228"/>
            <a:ext cx="9613862" cy="108093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33564" y="2116476"/>
            <a:ext cx="11897474" cy="4633645"/>
          </a:xfrm>
          <a:prstGeom prst="rect">
            <a:avLst/>
          </a:prstGeom>
          <a:gradFill flip="none" rotWithShape="1">
            <a:gsLst>
              <a:gs pos="0">
                <a:schemeClr val="bg1"/>
              </a:gs>
              <a:gs pos="88000">
                <a:srgbClr val="44E937"/>
              </a:gs>
              <a:gs pos="72000">
                <a:srgbClr val="00B050"/>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Case Studies:  Joseph and Potiphar’s Wife     Genesis 39:7-20</a:t>
            </a:r>
            <a:endParaRPr lang="en-US" dirty="0"/>
          </a:p>
        </p:txBody>
      </p:sp>
      <p:sp>
        <p:nvSpPr>
          <p:cNvPr id="3" name="Content Placeholder 2"/>
          <p:cNvSpPr>
            <a:spLocks noGrp="1"/>
          </p:cNvSpPr>
          <p:nvPr>
            <p:ph idx="1"/>
          </p:nvPr>
        </p:nvSpPr>
        <p:spPr>
          <a:xfrm>
            <a:off x="680321" y="2336873"/>
            <a:ext cx="11145234" cy="4259136"/>
          </a:xfrm>
        </p:spPr>
        <p:txBody>
          <a:bodyPr>
            <a:normAutofit fontScale="92500" lnSpcReduction="20000"/>
          </a:bodyPr>
          <a:lstStyle/>
          <a:p>
            <a:pPr marL="0" indent="0">
              <a:buNone/>
            </a:pPr>
            <a:r>
              <a:rPr lang="en-US" sz="3200" dirty="0" smtClean="0"/>
              <a:t>Potiphar’s wife was after Joseph.  </a:t>
            </a:r>
            <a:r>
              <a:rPr lang="en-US" sz="3200" dirty="0" smtClean="0"/>
              <a:t>He was an attractive young man and she was lecherous.  Joseph tried to reason with her.  </a:t>
            </a:r>
            <a:endParaRPr lang="en-US" sz="3200" dirty="0" smtClean="0"/>
          </a:p>
          <a:p>
            <a:r>
              <a:rPr lang="en-US" sz="3200" b="1" baseline="30000" dirty="0">
                <a:solidFill>
                  <a:schemeClr val="accent6">
                    <a:lumMod val="40000"/>
                    <a:lumOff val="60000"/>
                  </a:schemeClr>
                </a:solidFill>
              </a:rPr>
              <a:t>7 </a:t>
            </a:r>
            <a:r>
              <a:rPr lang="en-US" sz="3200" dirty="0">
                <a:solidFill>
                  <a:schemeClr val="accent6">
                    <a:lumMod val="40000"/>
                    <a:lumOff val="60000"/>
                  </a:schemeClr>
                </a:solidFill>
              </a:rPr>
              <a:t>And it came to pass after these things, that his master's wife cast her eyes upon Joseph; and she said, Lie with me.</a:t>
            </a:r>
          </a:p>
          <a:p>
            <a:r>
              <a:rPr lang="en-US" sz="3200" b="1" baseline="30000" dirty="0">
                <a:solidFill>
                  <a:schemeClr val="accent6">
                    <a:lumMod val="40000"/>
                    <a:lumOff val="60000"/>
                  </a:schemeClr>
                </a:solidFill>
              </a:rPr>
              <a:t>8 </a:t>
            </a:r>
            <a:r>
              <a:rPr lang="en-US" sz="3200" dirty="0">
                <a:solidFill>
                  <a:schemeClr val="accent6">
                    <a:lumMod val="40000"/>
                    <a:lumOff val="60000"/>
                  </a:schemeClr>
                </a:solidFill>
              </a:rPr>
              <a:t>But he refused, and said unto his master's wife, Behold, my master </a:t>
            </a:r>
            <a:r>
              <a:rPr lang="en-US" sz="3200" dirty="0" err="1">
                <a:solidFill>
                  <a:schemeClr val="accent6">
                    <a:lumMod val="40000"/>
                    <a:lumOff val="60000"/>
                  </a:schemeClr>
                </a:solidFill>
              </a:rPr>
              <a:t>wotteth</a:t>
            </a:r>
            <a:r>
              <a:rPr lang="en-US" sz="3200" dirty="0">
                <a:solidFill>
                  <a:schemeClr val="accent6">
                    <a:lumMod val="40000"/>
                    <a:lumOff val="60000"/>
                  </a:schemeClr>
                </a:solidFill>
              </a:rPr>
              <a:t> not what is with me in the house, and he hath committed all that he hath to my hand;</a:t>
            </a:r>
          </a:p>
          <a:p>
            <a:r>
              <a:rPr lang="en-US" sz="3200" b="1" baseline="30000" dirty="0">
                <a:solidFill>
                  <a:schemeClr val="accent6">
                    <a:lumMod val="40000"/>
                    <a:lumOff val="60000"/>
                  </a:schemeClr>
                </a:solidFill>
              </a:rPr>
              <a:t>9 </a:t>
            </a:r>
            <a:r>
              <a:rPr lang="en-US" sz="3200" dirty="0">
                <a:solidFill>
                  <a:schemeClr val="accent6">
                    <a:lumMod val="40000"/>
                    <a:lumOff val="60000"/>
                  </a:schemeClr>
                </a:solidFill>
              </a:rPr>
              <a:t>There is none greater in this house than I; neither hath he kept back any thing from me but thee, because thou art his wife: how then can I do this great wickedness, and sin against God?</a:t>
            </a:r>
          </a:p>
          <a:p>
            <a:pPr marL="0" indent="0">
              <a:buNone/>
            </a:pPr>
            <a:endParaRPr lang="en-US" dirty="0"/>
          </a:p>
        </p:txBody>
      </p:sp>
      <p:sp>
        <p:nvSpPr>
          <p:cNvPr id="6" name="Rectangle 5"/>
          <p:cNvSpPr/>
          <p:nvPr/>
        </p:nvSpPr>
        <p:spPr>
          <a:xfrm>
            <a:off x="10572108" y="585627"/>
            <a:ext cx="1619892" cy="1387011"/>
          </a:xfrm>
          <a:prstGeom prst="rect">
            <a:avLst/>
          </a:prstGeom>
          <a:solidFill>
            <a:srgbClr val="44E9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75615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80321" y="753228"/>
            <a:ext cx="9613862" cy="108093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33564" y="2116476"/>
            <a:ext cx="11897474" cy="4633645"/>
          </a:xfrm>
          <a:prstGeom prst="rect">
            <a:avLst/>
          </a:prstGeom>
          <a:gradFill flip="none" rotWithShape="1">
            <a:gsLst>
              <a:gs pos="0">
                <a:schemeClr val="bg1"/>
              </a:gs>
              <a:gs pos="88000">
                <a:srgbClr val="44E937"/>
              </a:gs>
              <a:gs pos="72000">
                <a:srgbClr val="00B050"/>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Case Studies:  Joseph and Potiphar’s Wife     Genesis 39:7-20</a:t>
            </a:r>
            <a:endParaRPr lang="en-US" dirty="0"/>
          </a:p>
        </p:txBody>
      </p:sp>
      <p:sp>
        <p:nvSpPr>
          <p:cNvPr id="3" name="Content Placeholder 2"/>
          <p:cNvSpPr>
            <a:spLocks noGrp="1"/>
          </p:cNvSpPr>
          <p:nvPr>
            <p:ph idx="1"/>
          </p:nvPr>
        </p:nvSpPr>
        <p:spPr>
          <a:xfrm>
            <a:off x="680321" y="2336873"/>
            <a:ext cx="11145234" cy="4259136"/>
          </a:xfrm>
        </p:spPr>
        <p:txBody>
          <a:bodyPr>
            <a:normAutofit/>
          </a:bodyPr>
          <a:lstStyle/>
          <a:p>
            <a:pPr marL="0" indent="0">
              <a:buNone/>
            </a:pPr>
            <a:r>
              <a:rPr lang="en-US" sz="3200" dirty="0" smtClean="0"/>
              <a:t>When he continued to refuse her, Potiphar’s wife accused Joseph of attempting to rape her.  </a:t>
            </a:r>
          </a:p>
          <a:p>
            <a:r>
              <a:rPr lang="en-US" sz="3200" b="1" baseline="30000" dirty="0">
                <a:solidFill>
                  <a:schemeClr val="accent6">
                    <a:lumMod val="40000"/>
                    <a:lumOff val="60000"/>
                  </a:schemeClr>
                </a:solidFill>
              </a:rPr>
              <a:t>19 </a:t>
            </a:r>
            <a:r>
              <a:rPr lang="en-US" sz="3200" dirty="0">
                <a:solidFill>
                  <a:schemeClr val="accent6">
                    <a:lumMod val="40000"/>
                    <a:lumOff val="60000"/>
                  </a:schemeClr>
                </a:solidFill>
              </a:rPr>
              <a:t>And it came to pass, when his master heard the words of his wife, which she </a:t>
            </a:r>
            <a:r>
              <a:rPr lang="en-US" sz="3200" dirty="0" err="1">
                <a:solidFill>
                  <a:schemeClr val="accent6">
                    <a:lumMod val="40000"/>
                    <a:lumOff val="60000"/>
                  </a:schemeClr>
                </a:solidFill>
              </a:rPr>
              <a:t>spake</a:t>
            </a:r>
            <a:r>
              <a:rPr lang="en-US" sz="3200" dirty="0">
                <a:solidFill>
                  <a:schemeClr val="accent6">
                    <a:lumMod val="40000"/>
                    <a:lumOff val="60000"/>
                  </a:schemeClr>
                </a:solidFill>
              </a:rPr>
              <a:t> unto him, saying, After this manner did thy servant to me; that his wrath was kindled.</a:t>
            </a:r>
          </a:p>
          <a:p>
            <a:r>
              <a:rPr lang="en-US" sz="3200" b="1" baseline="30000" dirty="0">
                <a:solidFill>
                  <a:schemeClr val="accent6">
                    <a:lumMod val="40000"/>
                    <a:lumOff val="60000"/>
                  </a:schemeClr>
                </a:solidFill>
              </a:rPr>
              <a:t>20 </a:t>
            </a:r>
            <a:r>
              <a:rPr lang="en-US" sz="3200" dirty="0">
                <a:solidFill>
                  <a:schemeClr val="accent6">
                    <a:lumMod val="40000"/>
                    <a:lumOff val="60000"/>
                  </a:schemeClr>
                </a:solidFill>
              </a:rPr>
              <a:t>And Joseph's master took him, and put him into the prison, a place where the king's prisoners were bound: and he was there in the prison.</a:t>
            </a:r>
          </a:p>
          <a:p>
            <a:pPr marL="0" indent="0">
              <a:buNone/>
            </a:pPr>
            <a:endParaRPr lang="en-US" dirty="0"/>
          </a:p>
        </p:txBody>
      </p:sp>
      <p:sp>
        <p:nvSpPr>
          <p:cNvPr id="6" name="Rectangle 5"/>
          <p:cNvSpPr/>
          <p:nvPr/>
        </p:nvSpPr>
        <p:spPr>
          <a:xfrm>
            <a:off x="10572108" y="585627"/>
            <a:ext cx="1619892" cy="1387011"/>
          </a:xfrm>
          <a:prstGeom prst="rect">
            <a:avLst/>
          </a:prstGeom>
          <a:solidFill>
            <a:srgbClr val="44E9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33968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80321" y="753228"/>
            <a:ext cx="9613862" cy="108093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33564" y="2116476"/>
            <a:ext cx="11897474" cy="4633645"/>
          </a:xfrm>
          <a:prstGeom prst="rect">
            <a:avLst/>
          </a:prstGeom>
          <a:gradFill flip="none" rotWithShape="1">
            <a:gsLst>
              <a:gs pos="0">
                <a:schemeClr val="bg1"/>
              </a:gs>
              <a:gs pos="88000">
                <a:srgbClr val="44E937"/>
              </a:gs>
              <a:gs pos="72000">
                <a:srgbClr val="00B050"/>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Case Studies:  Joseph and Potiphar’s Wife     Genesis 39:7-20</a:t>
            </a:r>
            <a:endParaRPr lang="en-US" dirty="0"/>
          </a:p>
        </p:txBody>
      </p:sp>
      <p:sp>
        <p:nvSpPr>
          <p:cNvPr id="3" name="Content Placeholder 2"/>
          <p:cNvSpPr>
            <a:spLocks noGrp="1"/>
          </p:cNvSpPr>
          <p:nvPr>
            <p:ph idx="1"/>
          </p:nvPr>
        </p:nvSpPr>
        <p:spPr>
          <a:xfrm>
            <a:off x="680321" y="2336873"/>
            <a:ext cx="11145234" cy="4259136"/>
          </a:xfrm>
        </p:spPr>
        <p:txBody>
          <a:bodyPr>
            <a:normAutofit/>
          </a:bodyPr>
          <a:lstStyle/>
          <a:p>
            <a:pPr marL="0" indent="0">
              <a:buNone/>
            </a:pPr>
            <a:r>
              <a:rPr lang="en-US" sz="3600" dirty="0" smtClean="0"/>
              <a:t>Joseph refused to do something he knew was very wrong.  But he was thrown in prison anyway!  </a:t>
            </a:r>
            <a:r>
              <a:rPr lang="en-US" sz="3600" dirty="0" smtClean="0"/>
              <a:t>This is suffering for </a:t>
            </a:r>
          </a:p>
          <a:p>
            <a:pPr marL="0" indent="0" algn="ctr">
              <a:buNone/>
            </a:pPr>
            <a:r>
              <a:rPr lang="en-US" sz="3600" dirty="0" smtClean="0"/>
              <a:t/>
            </a:r>
            <a:br>
              <a:rPr lang="en-US" sz="3600" dirty="0" smtClean="0"/>
            </a:br>
            <a:r>
              <a:rPr lang="en-US" sz="4400" dirty="0" smtClean="0"/>
              <a:t>WELL-DOING</a:t>
            </a:r>
            <a:endParaRPr lang="en-US" sz="4400" dirty="0"/>
          </a:p>
        </p:txBody>
      </p:sp>
      <p:sp>
        <p:nvSpPr>
          <p:cNvPr id="6" name="Rectangle 5"/>
          <p:cNvSpPr/>
          <p:nvPr/>
        </p:nvSpPr>
        <p:spPr>
          <a:xfrm>
            <a:off x="10572108" y="585627"/>
            <a:ext cx="1619892" cy="1387011"/>
          </a:xfrm>
          <a:prstGeom prst="rect">
            <a:avLst/>
          </a:prstGeom>
          <a:solidFill>
            <a:srgbClr val="44E9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16802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Of course we know that God watched over Joseph and blessed him, even in prison.  And God watched over Noah and his family, preserving them in the ark as those that scorned his message were judged.  God does permit suffering to come to those who are doing the right thing, but He tempers that suffering with His mercy.  Those who suffer for evil-doing have no such assurance.  </a:t>
            </a:r>
            <a:endParaRPr lang="en-US" dirty="0"/>
          </a:p>
        </p:txBody>
      </p:sp>
      <p:sp>
        <p:nvSpPr>
          <p:cNvPr id="3" name="Text Placeholder 2"/>
          <p:cNvSpPr>
            <a:spLocks noGrp="1"/>
          </p:cNvSpPr>
          <p:nvPr>
            <p:ph type="body" sz="half" idx="2"/>
          </p:nvPr>
        </p:nvSpPr>
        <p:spPr/>
        <p:txBody>
          <a:bodyPr>
            <a:normAutofit/>
          </a:bodyPr>
          <a:lstStyle/>
          <a:p>
            <a:r>
              <a:rPr lang="en-US" sz="2400" dirty="0" smtClean="0"/>
              <a:t>Suffering comes to everyone.  It’s not optional!  But we can choose WHY we suffer.  And suffering for well-doing comes with the assurance of God’s merciful care.  </a:t>
            </a:r>
            <a:endParaRPr lang="en-US" sz="2400" dirty="0"/>
          </a:p>
        </p:txBody>
      </p:sp>
    </p:spTree>
    <p:extLst>
      <p:ext uri="{BB962C8B-B14F-4D97-AF65-F5344CB8AC3E}">
        <p14:creationId xmlns:p14="http://schemas.microsoft.com/office/powerpoint/2010/main" val="959984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Text:  1 Peter 4:12-13</a:t>
            </a:r>
            <a:endParaRPr lang="en-US" dirty="0"/>
          </a:p>
        </p:txBody>
      </p:sp>
      <p:sp>
        <p:nvSpPr>
          <p:cNvPr id="3" name="Content Placeholder 2"/>
          <p:cNvSpPr>
            <a:spLocks noGrp="1"/>
          </p:cNvSpPr>
          <p:nvPr>
            <p:ph idx="1"/>
          </p:nvPr>
        </p:nvSpPr>
        <p:spPr/>
        <p:txBody>
          <a:bodyPr>
            <a:normAutofit lnSpcReduction="10000"/>
          </a:bodyPr>
          <a:lstStyle/>
          <a:p>
            <a:r>
              <a:rPr lang="en-US" sz="3600" b="1" baseline="30000" dirty="0"/>
              <a:t>12 </a:t>
            </a:r>
            <a:r>
              <a:rPr lang="en-US" sz="3600" dirty="0"/>
              <a:t>Beloved, think it not </a:t>
            </a:r>
            <a:r>
              <a:rPr lang="en-US" sz="3600" dirty="0">
                <a:solidFill>
                  <a:srgbClr val="FFFF00"/>
                </a:solidFill>
              </a:rPr>
              <a:t>strange</a:t>
            </a:r>
            <a:r>
              <a:rPr lang="en-US" sz="3600" dirty="0"/>
              <a:t> concerning the fiery trial which is to try you, as though some strange thing happened unto you:</a:t>
            </a:r>
          </a:p>
          <a:p>
            <a:r>
              <a:rPr lang="en-US" sz="3600" b="1" baseline="30000" dirty="0"/>
              <a:t>13 </a:t>
            </a:r>
            <a:r>
              <a:rPr lang="en-US" sz="3600" dirty="0"/>
              <a:t>But rejoice, inasmuch as ye are partakers of Christ's sufferings; that, when his glory shall be revealed, ye may be glad also with exceeding joy.</a:t>
            </a:r>
          </a:p>
          <a:p>
            <a:endParaRPr lang="en-US" dirty="0"/>
          </a:p>
        </p:txBody>
      </p:sp>
    </p:spTree>
    <p:extLst>
      <p:ext uri="{BB962C8B-B14F-4D97-AF65-F5344CB8AC3E}">
        <p14:creationId xmlns:p14="http://schemas.microsoft.com/office/powerpoint/2010/main" val="37178180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 and </a:t>
            </a:r>
            <a:endParaRPr lang="en-US" dirty="0"/>
          </a:p>
        </p:txBody>
      </p:sp>
      <p:sp>
        <p:nvSpPr>
          <p:cNvPr id="3" name="Subtitle 2"/>
          <p:cNvSpPr>
            <a:spLocks noGrp="1"/>
          </p:cNvSpPr>
          <p:nvPr>
            <p:ph type="subTitle" idx="1"/>
          </p:nvPr>
        </p:nvSpPr>
        <p:spPr/>
        <p:txBody>
          <a:bodyPr>
            <a:normAutofit/>
          </a:bodyPr>
          <a:lstStyle/>
          <a:p>
            <a:r>
              <a:rPr lang="en-US" sz="4400" dirty="0" smtClean="0"/>
              <a:t>HAPPY SABBATH!</a:t>
            </a:r>
            <a:endParaRPr lang="en-US" sz="4400" dirty="0"/>
          </a:p>
        </p:txBody>
      </p:sp>
    </p:spTree>
    <p:extLst>
      <p:ext uri="{BB962C8B-B14F-4D97-AF65-F5344CB8AC3E}">
        <p14:creationId xmlns:p14="http://schemas.microsoft.com/office/powerpoint/2010/main" val="2600145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Christian Suffering</a:t>
            </a:r>
            <a:endParaRPr lang="en-US" dirty="0"/>
          </a:p>
        </p:txBody>
      </p:sp>
      <p:sp>
        <p:nvSpPr>
          <p:cNvPr id="3" name="Content Placeholder 2"/>
          <p:cNvSpPr>
            <a:spLocks noGrp="1"/>
          </p:cNvSpPr>
          <p:nvPr>
            <p:ph idx="1"/>
          </p:nvPr>
        </p:nvSpPr>
        <p:spPr>
          <a:xfrm>
            <a:off x="680321" y="2336872"/>
            <a:ext cx="11278798" cy="4395231"/>
          </a:xfrm>
        </p:spPr>
        <p:txBody>
          <a:bodyPr>
            <a:normAutofit/>
          </a:bodyPr>
          <a:lstStyle/>
          <a:p>
            <a:pPr marL="0" indent="0">
              <a:buNone/>
            </a:pPr>
            <a:r>
              <a:rPr lang="en-US" sz="3600" dirty="0" smtClean="0"/>
              <a:t>Why shouldn’t suffering be “strange,” “surprising,” or “foreign” to us?  Why should we consider suffering as normal and to be expected?  Should we simply expect to suffer because we are followers of Christ?  That’s not much of an advertisement for Christianity!  Yet a number of church groups seem to advocate this position.  Others appear to be in some kind of denial—attempting to explain away human suffering.  </a:t>
            </a:r>
            <a:endParaRPr lang="en-US" sz="3600" dirty="0"/>
          </a:p>
        </p:txBody>
      </p:sp>
    </p:spTree>
    <p:extLst>
      <p:ext uri="{BB962C8B-B14F-4D97-AF65-F5344CB8AC3E}">
        <p14:creationId xmlns:p14="http://schemas.microsoft.com/office/powerpoint/2010/main" val="10441087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Christian Suffering</a:t>
            </a:r>
            <a:endParaRPr lang="en-US" dirty="0"/>
          </a:p>
        </p:txBody>
      </p:sp>
      <p:pic>
        <p:nvPicPr>
          <p:cNvPr id="3074" name="Picture 2" descr="https://412teens.org/blog/2019/.images/suffering-joyO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9821" y="1629354"/>
            <a:ext cx="5536307" cy="290656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uffering Without Christ Is Painful - St. Joan of Arc Catholic Churc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15183"/>
            <a:ext cx="4301447" cy="430144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Suffering for Christ - Par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7975" y="4157996"/>
            <a:ext cx="5313034" cy="276860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Why the Church Needs Suffering | True Woman Blog | Revive Our Hear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20423" y="1456923"/>
            <a:ext cx="5394430" cy="269721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Suffering &amp; Spiritual Health with Jesu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10194" y="4551745"/>
            <a:ext cx="5180162" cy="3456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4610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Suffering</a:t>
            </a:r>
            <a:endParaRPr lang="en-US" dirty="0"/>
          </a:p>
        </p:txBody>
      </p:sp>
      <p:pic>
        <p:nvPicPr>
          <p:cNvPr id="4098" name="Picture 2" descr="http://teal-blog.s3.amazonaws.com/2015/07/20191_831452363571337_7955665310080557421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34570"/>
            <a:ext cx="6227363" cy="4670523"/>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The Falsity of Suffering - Inspirational Images and Quo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77395" y="926757"/>
            <a:ext cx="5271332" cy="5271332"/>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Donald Miller Quote: &quot;Suffering ceases to be suffering when you have a ..."/>
          <p:cNvPicPr>
            <a:picLocks noChangeAspect="1" noChangeArrowheads="1"/>
          </p:cNvPicPr>
          <p:nvPr/>
        </p:nvPicPr>
        <p:blipFill rotWithShape="1">
          <a:blip r:embed="rId4">
            <a:extLst>
              <a:ext uri="{28A0092B-C50C-407E-A947-70E740481C1C}">
                <a14:useLocalDpi xmlns:a14="http://schemas.microsoft.com/office/drawing/2010/main" val="0"/>
              </a:ext>
            </a:extLst>
          </a:blip>
          <a:srcRect l="14266" t="24394" r="15627" b="21950"/>
          <a:stretch/>
        </p:blipFill>
        <p:spPr bwMode="auto">
          <a:xfrm>
            <a:off x="2705247" y="4047840"/>
            <a:ext cx="5947414" cy="2554435"/>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Suffering is Optiona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52661" y="4047840"/>
            <a:ext cx="3871776" cy="281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39826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a:xfrm>
            <a:off x="680321" y="2146852"/>
            <a:ext cx="9613861" cy="4452731"/>
          </a:xfrm>
        </p:spPr>
        <p:txBody>
          <a:bodyPr>
            <a:noAutofit/>
          </a:bodyPr>
          <a:lstStyle/>
          <a:p>
            <a:r>
              <a:rPr lang="en-US" sz="3200" dirty="0" smtClean="0"/>
              <a:t>The first group believes that Christians experience MORE suffering than other people, but it is necessary or worthwhile to suffer.  </a:t>
            </a:r>
          </a:p>
          <a:p>
            <a:r>
              <a:rPr lang="en-US" sz="3200" dirty="0" smtClean="0"/>
              <a:t>The second group believes that Christians experience LESS suffering than other people because their experiences are somehow redefined as not suffering.  </a:t>
            </a:r>
          </a:p>
          <a:p>
            <a:r>
              <a:rPr lang="en-US" sz="3200" dirty="0" smtClean="0"/>
              <a:t>Do you agree?  Does the Bible agree?  Consider again our memory text in 1 Peter 4:12-13.  </a:t>
            </a:r>
            <a:endParaRPr lang="en-US" sz="3200" dirty="0"/>
          </a:p>
        </p:txBody>
      </p:sp>
    </p:spTree>
    <p:extLst>
      <p:ext uri="{BB962C8B-B14F-4D97-AF65-F5344CB8AC3E}">
        <p14:creationId xmlns:p14="http://schemas.microsoft.com/office/powerpoint/2010/main" val="1134682244"/>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8D4585"/>
      </a:dk2>
      <a:lt2>
        <a:srgbClr val="E7E6E6"/>
      </a:lt2>
      <a:accent1>
        <a:srgbClr val="F35AE6"/>
      </a:accent1>
      <a:accent2>
        <a:srgbClr val="FC5283"/>
      </a:accent2>
      <a:accent3>
        <a:srgbClr val="F67C64"/>
      </a:accent3>
      <a:accent4>
        <a:srgbClr val="F89F65"/>
      </a:accent4>
      <a:accent5>
        <a:srgbClr val="55C6BA"/>
      </a:accent5>
      <a:accent6>
        <a:srgbClr val="84A3FD"/>
      </a:accent6>
      <a:hlink>
        <a:srgbClr val="6ED4F6"/>
      </a:hlink>
      <a:folHlink>
        <a:srgbClr val="9FECFC"/>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106000"/>
                <a:satMod val="220000"/>
                <a:lumMod val="140000"/>
              </a:schemeClr>
            </a:gs>
            <a:gs pos="50000">
              <a:schemeClr val="phClr">
                <a:shade val="100000"/>
                <a:hueMod val="100000"/>
                <a:satMod val="110000"/>
                <a:lumMod val="130000"/>
              </a:schemeClr>
            </a:gs>
            <a:gs pos="100000">
              <a:schemeClr val="phClr">
                <a:shade val="69000"/>
                <a:hueMod val="88000"/>
                <a:satMod val="16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7D30EEFE-7128-4DE5-8A0D-8D4EF32CB0AF}"/>
    </a:ext>
  </a:extLst>
</a:theme>
</file>

<file path=docProps/app.xml><?xml version="1.0" encoding="utf-8"?>
<Properties xmlns="http://schemas.openxmlformats.org/officeDocument/2006/extended-properties" xmlns:vt="http://schemas.openxmlformats.org/officeDocument/2006/docPropsVTypes">
  <Template>TM04033917[[fn=Berlin]]</Template>
  <TotalTime>377</TotalTime>
  <Words>1462</Words>
  <Application>Microsoft Office PowerPoint</Application>
  <PresentationFormat>Widescreen</PresentationFormat>
  <Paragraphs>149</Paragraphs>
  <Slides>50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50</vt:i4>
      </vt:variant>
    </vt:vector>
  </HeadingPairs>
  <TitlesOfParts>
    <vt:vector size="53" baseType="lpstr">
      <vt:lpstr>Arial</vt:lpstr>
      <vt:lpstr>Trebuchet MS</vt:lpstr>
      <vt:lpstr>Berlin</vt:lpstr>
      <vt:lpstr>The “Crucibles that Come”</vt:lpstr>
      <vt:lpstr>Memory Text:  1 Peter 4:12-13</vt:lpstr>
      <vt:lpstr>Understanding Human Suffering</vt:lpstr>
      <vt:lpstr>From the quarterly  (Sunday, July 3)</vt:lpstr>
      <vt:lpstr>Memory Text:  1 Peter 4:12-13</vt:lpstr>
      <vt:lpstr>Understanding Christian Suffering</vt:lpstr>
      <vt:lpstr>Understanding Christian Suffering</vt:lpstr>
      <vt:lpstr>Understanding Suffering</vt:lpstr>
      <vt:lpstr>Summary</vt:lpstr>
      <vt:lpstr>Memory Text:  1 Peter 4:12-13</vt:lpstr>
      <vt:lpstr>1 Peter 3:10-12</vt:lpstr>
      <vt:lpstr>1 Peter 3:13-15</vt:lpstr>
      <vt:lpstr>1 Peter 3:16-17</vt:lpstr>
      <vt:lpstr>“For it is better, if the will of God be so, that ye suffer for well doing, than for evil doing.”  Notice what 1 Peter 3:17 is saying!    EVERYBODY SUFFERS.  IT’S THE HUMAN CONDITION. Christians.  Dictators.  Good people.  Bad people.  Saints.  Sinners.  We all have suffering in our lives.  </vt:lpstr>
      <vt:lpstr>Understanding Christian Suffering</vt:lpstr>
      <vt:lpstr>Quantity and Quality</vt:lpstr>
      <vt:lpstr>1 Peter 3:10-12</vt:lpstr>
      <vt:lpstr>Christian Suffering</vt:lpstr>
      <vt:lpstr>John 16:32-33</vt:lpstr>
      <vt:lpstr>2 Timothy 3:12-13</vt:lpstr>
      <vt:lpstr>Psalm 34:19</vt:lpstr>
      <vt:lpstr>Psalm 38:4-6</vt:lpstr>
      <vt:lpstr>Ecclesiastes 2:26 </vt:lpstr>
      <vt:lpstr>Isaiah 43:1-2</vt:lpstr>
      <vt:lpstr>2 Corinthians 4:14-18</vt:lpstr>
      <vt:lpstr>2 Corinthians 4:14-18</vt:lpstr>
      <vt:lpstr>The reason for suffering makes all the difference!  That’s because a person who suffers for “well-doing” can experience that suffering while also receiving joy, peace, security, and contentment from God.   This does not mean that such a person is not experiencing true suffering!  But even as sufferers, they are not focused on themselves.  So the suffering is combined with joy and peace.  </vt:lpstr>
      <vt:lpstr>1 Peter 4:12-14</vt:lpstr>
      <vt:lpstr>But in addition to suffering for “well doing” we can also suffer for “evil doing.”  We bring suffering on ourselves by our rejection of Christ and His guidelines for living.  This type of suffering is shameful, difficult to live with, and has the potential to end very badly.  </vt:lpstr>
      <vt:lpstr>1 Peter 4:15-16</vt:lpstr>
      <vt:lpstr>1 Peter 4:17-19</vt:lpstr>
      <vt:lpstr>19 Wherefore let them that suffer according to the will of God commit the keeping of their souls to him in well doing, as unto a faithful Creator.  Notice that 1 Peter 4:19 tells us that those who suffer as Christians may trust securely in their Creator.  They commit the keeping of their lives to Him.  This security allows them to “love life, and see good days,” despite their suffering, as we saw in 1 Peter 3:10.   </vt:lpstr>
      <vt:lpstr>1 Peter 5:6-8</vt:lpstr>
      <vt:lpstr>Satan tempts us to betray Christ.  He wants us to wallow in suffering from evil doing—the kind which saps hope and joy and comes from our own wickedness.  And whenever we focus on ourselves we fall under his evil influence.  But by humbling ourselves “under the mighty hand of God” and “casting all your care upon Him” we can escape Satan’s traps.  </vt:lpstr>
      <vt:lpstr>1 Peter 5:9-11</vt:lpstr>
      <vt:lpstr>So we are to resist Satan’s traps, remaining steadfast in faith.  We must not be discouraged by suffering, knowing that suffering is universal.  But our suffering for well doing has a time limit, making it simply something to be accepted while Christ perfects our characters.  </vt:lpstr>
      <vt:lpstr>Romans 5:1-3</vt:lpstr>
      <vt:lpstr>Romans 5:4-5</vt:lpstr>
      <vt:lpstr>That’s justification leading to faith, suffering, sanctification, and hope!  Our hope is in Christ and in His sanctification of our character.  Obey Him.  Nothing else matters!  </vt:lpstr>
      <vt:lpstr>Case Studies:  Cain      Genesis 4:10-14</vt:lpstr>
      <vt:lpstr>Case Studies:  Cain      Genesis 4:10-14</vt:lpstr>
      <vt:lpstr>Case Studies:  Cain      Genesis 4:10-14</vt:lpstr>
      <vt:lpstr>Case Studies:  Noah     Genesis 6 and 7</vt:lpstr>
      <vt:lpstr>Case Studies:  Noah     Genesis 6 and 7</vt:lpstr>
      <vt:lpstr>Case Studies:  Noah     Genesis 6 and 7</vt:lpstr>
      <vt:lpstr>Case Studies:  Joseph and Potiphar’s Wife     Genesis 39:7-20</vt:lpstr>
      <vt:lpstr>Case Studies:  Joseph and Potiphar’s Wife     Genesis 39:7-20</vt:lpstr>
      <vt:lpstr>Case Studies:  Joseph and Potiphar’s Wife     Genesis 39:7-20</vt:lpstr>
      <vt:lpstr>Of course we know that God watched over Joseph and blessed him, even in prison.  And God watched over Noah and his family, preserving them in the ark as those that scorned his message were judged.  God does permit suffering to come to those who are doing the right thing, but He tempers that suffering with His mercy.  Those who suffer for evil-doing have no such assurance.  </vt:lpstr>
      <vt:lpstr>Thank you and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24</cp:revision>
  <dcterms:created xsi:type="dcterms:W3CDTF">2022-07-08T23:06:54Z</dcterms:created>
  <dcterms:modified xsi:type="dcterms:W3CDTF">2022-07-09T13:47:27Z</dcterms:modified>
</cp:coreProperties>
</file>