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2" r:id="rId5"/>
    <p:sldId id="260" r:id="rId6"/>
    <p:sldId id="261" r:id="rId7"/>
    <p:sldId id="263" r:id="rId8"/>
    <p:sldId id="264" r:id="rId9"/>
    <p:sldId id="265" r:id="rId10"/>
    <p:sldId id="266" r:id="rId11"/>
    <p:sldId id="267" r:id="rId12"/>
    <p:sldId id="268" r:id="rId13"/>
    <p:sldId id="269" r:id="rId14"/>
    <p:sldId id="270" r:id="rId15"/>
    <p:sldId id="296" r:id="rId16"/>
    <p:sldId id="297" r:id="rId17"/>
    <p:sldId id="298" r:id="rId18"/>
    <p:sldId id="295" r:id="rId19"/>
    <p:sldId id="271" r:id="rId20"/>
    <p:sldId id="272" r:id="rId21"/>
    <p:sldId id="273" r:id="rId22"/>
    <p:sldId id="274" r:id="rId23"/>
    <p:sldId id="277" r:id="rId24"/>
    <p:sldId id="275" r:id="rId25"/>
    <p:sldId id="276" r:id="rId26"/>
    <p:sldId id="278" r:id="rId27"/>
    <p:sldId id="281" r:id="rId28"/>
    <p:sldId id="279" r:id="rId29"/>
    <p:sldId id="280"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300" r:id="rId44"/>
    <p:sldId id="301" r:id="rId45"/>
    <p:sldId id="299"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6CAF38"/>
    <a:srgbClr val="674D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42" d="100"/>
          <a:sy n="42" d="100"/>
        </p:scale>
        <p:origin x="1604" y="4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7/15/2022</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7/15/2022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7/15/2022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7/15/2022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7/15/2022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7/15/2022</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m.egwwritings.org/en/book/1965.35662#35662"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19218" y="1964267"/>
            <a:ext cx="8940907" cy="2421464"/>
          </a:xfrm>
        </p:spPr>
        <p:txBody>
          <a:bodyPr>
            <a:normAutofit/>
          </a:bodyPr>
          <a:lstStyle/>
          <a:p>
            <a:r>
              <a:rPr lang="en-US" sz="5400" b="1" dirty="0" smtClean="0">
                <a:solidFill>
                  <a:schemeClr val="accent1">
                    <a:lumMod val="60000"/>
                    <a:lumOff val="40000"/>
                  </a:schemeClr>
                </a:solidFill>
              </a:rPr>
              <a:t>Faith-</a:t>
            </a:r>
            <a:r>
              <a:rPr lang="en-US" sz="5400" b="1" dirty="0" err="1" smtClean="0">
                <a:solidFill>
                  <a:schemeClr val="accent1">
                    <a:lumMod val="60000"/>
                    <a:lumOff val="40000"/>
                  </a:schemeClr>
                </a:solidFill>
              </a:rPr>
              <a:t>ercise</a:t>
            </a:r>
            <a:r>
              <a:rPr lang="en-US" sz="5400" b="1" dirty="0" smtClean="0">
                <a:solidFill>
                  <a:schemeClr val="accent1">
                    <a:lumMod val="60000"/>
                    <a:lumOff val="40000"/>
                  </a:schemeClr>
                </a:solidFill>
              </a:rPr>
              <a:t>:  Faith in Use</a:t>
            </a:r>
            <a:endParaRPr lang="en-US" sz="5400" b="1" dirty="0">
              <a:solidFill>
                <a:schemeClr val="accent1">
                  <a:lumMod val="60000"/>
                  <a:lumOff val="40000"/>
                </a:schemeClr>
              </a:solidFill>
            </a:endParaRPr>
          </a:p>
        </p:txBody>
      </p:sp>
      <p:sp>
        <p:nvSpPr>
          <p:cNvPr id="3" name="Subtitle 2"/>
          <p:cNvSpPr>
            <a:spLocks noGrp="1"/>
          </p:cNvSpPr>
          <p:nvPr>
            <p:ph type="subTitle" idx="1"/>
          </p:nvPr>
        </p:nvSpPr>
        <p:spPr>
          <a:xfrm>
            <a:off x="3962399" y="4385732"/>
            <a:ext cx="7197726" cy="782169"/>
          </a:xfrm>
        </p:spPr>
        <p:txBody>
          <a:bodyPr>
            <a:normAutofit/>
          </a:bodyPr>
          <a:lstStyle/>
          <a:p>
            <a:r>
              <a:rPr lang="en-US" sz="4400" dirty="0" smtClean="0"/>
              <a:t>Exodus 14, 15, and 17</a:t>
            </a:r>
            <a:endParaRPr lang="en-US" sz="4400" dirty="0"/>
          </a:p>
        </p:txBody>
      </p:sp>
      <p:sp>
        <p:nvSpPr>
          <p:cNvPr id="4" name="Rectangle 3"/>
          <p:cNvSpPr/>
          <p:nvPr/>
        </p:nvSpPr>
        <p:spPr>
          <a:xfrm>
            <a:off x="6899060" y="5250094"/>
            <a:ext cx="4098110" cy="480131"/>
          </a:xfrm>
          <a:prstGeom prst="rect">
            <a:avLst/>
          </a:prstGeom>
        </p:spPr>
        <p:txBody>
          <a:bodyPr wrap="none">
            <a:spAutoFit/>
          </a:bodyPr>
          <a:lstStyle/>
          <a:p>
            <a:pPr>
              <a:lnSpc>
                <a:spcPct val="90000"/>
              </a:lnSpc>
            </a:pPr>
            <a:r>
              <a:rPr lang="en-US" sz="2800" dirty="0"/>
              <a:t>Lesson </a:t>
            </a:r>
            <a:r>
              <a:rPr lang="en-US" sz="2800" dirty="0" smtClean="0"/>
              <a:t>3, </a:t>
            </a:r>
            <a:r>
              <a:rPr lang="en-US" sz="2800" dirty="0"/>
              <a:t>3</a:t>
            </a:r>
            <a:r>
              <a:rPr lang="en-US" sz="2800" baseline="30000" dirty="0"/>
              <a:t>rd</a:t>
            </a:r>
            <a:r>
              <a:rPr lang="en-US" sz="2800" dirty="0"/>
              <a:t> Quarter, 2022</a:t>
            </a:r>
            <a:endParaRPr lang="en-US" sz="2800" dirty="0"/>
          </a:p>
        </p:txBody>
      </p:sp>
    </p:spTree>
    <p:extLst>
      <p:ext uri="{BB962C8B-B14F-4D97-AF65-F5344CB8AC3E}">
        <p14:creationId xmlns:p14="http://schemas.microsoft.com/office/powerpoint/2010/main" val="37051082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solidFill>
                  <a:srgbClr val="0000CC"/>
                </a:solidFill>
              </a:rPr>
              <a:t>What is faith?   Hebrews 11:7</a:t>
            </a:r>
            <a:endParaRPr lang="en-US" sz="4800" b="1" dirty="0">
              <a:solidFill>
                <a:srgbClr val="0000CC"/>
              </a:solidFill>
            </a:endParaRPr>
          </a:p>
        </p:txBody>
      </p:sp>
      <p:sp>
        <p:nvSpPr>
          <p:cNvPr id="3" name="Content Placeholder 2"/>
          <p:cNvSpPr>
            <a:spLocks noGrp="1"/>
          </p:cNvSpPr>
          <p:nvPr>
            <p:ph sz="half" idx="1"/>
          </p:nvPr>
        </p:nvSpPr>
        <p:spPr/>
        <p:txBody>
          <a:bodyPr>
            <a:normAutofit fontScale="92500" lnSpcReduction="20000"/>
          </a:bodyPr>
          <a:lstStyle/>
          <a:p>
            <a:pPr marL="0" indent="0">
              <a:buNone/>
            </a:pPr>
            <a:r>
              <a:rPr lang="en-US" sz="3200" b="1" baseline="30000" dirty="0"/>
              <a:t>7 </a:t>
            </a:r>
            <a:r>
              <a:rPr lang="en-US" sz="3200" dirty="0"/>
              <a:t>By faith Noah, being warned of God of things not seen as yet, moved with fear, prepared an ark to the saving of his house; by the which he condemned the world, and became heir of the righteousness which is by faith.</a:t>
            </a:r>
            <a:endParaRPr lang="en-US" sz="3200" dirty="0"/>
          </a:p>
        </p:txBody>
      </p:sp>
      <p:sp>
        <p:nvSpPr>
          <p:cNvPr id="4" name="Content Placeholder 3"/>
          <p:cNvSpPr>
            <a:spLocks noGrp="1"/>
          </p:cNvSpPr>
          <p:nvPr>
            <p:ph sz="half" idx="2"/>
          </p:nvPr>
        </p:nvSpPr>
        <p:spPr/>
        <p:txBody>
          <a:bodyPr>
            <a:normAutofit fontScale="92500" lnSpcReduction="20000"/>
          </a:bodyPr>
          <a:lstStyle/>
          <a:p>
            <a:pPr marL="0" indent="0">
              <a:buNone/>
            </a:pPr>
            <a:r>
              <a:rPr lang="en-US" sz="3200" dirty="0" smtClean="0">
                <a:solidFill>
                  <a:schemeClr val="accent1">
                    <a:lumMod val="40000"/>
                    <a:lumOff val="60000"/>
                  </a:schemeClr>
                </a:solidFill>
              </a:rPr>
              <a:t>Noah trusted that something extremely unusual was going to happen because God told him that it would.  Noah had no basis of experience for flooding or even rain, but he still acted on God’s orders.  By following God’s directions, Noah saved his whole family.  </a:t>
            </a:r>
            <a:endParaRPr lang="en-US" sz="3200" dirty="0">
              <a:solidFill>
                <a:schemeClr val="accent1">
                  <a:lumMod val="40000"/>
                  <a:lumOff val="60000"/>
                </a:schemeClr>
              </a:solidFill>
            </a:endParaRPr>
          </a:p>
        </p:txBody>
      </p:sp>
    </p:spTree>
    <p:extLst>
      <p:ext uri="{BB962C8B-B14F-4D97-AF65-F5344CB8AC3E}">
        <p14:creationId xmlns:p14="http://schemas.microsoft.com/office/powerpoint/2010/main" val="38232437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solidFill>
                  <a:srgbClr val="0000CC"/>
                </a:solidFill>
              </a:rPr>
              <a:t>What is faith?   Hebrews 11:8</a:t>
            </a:r>
            <a:endParaRPr lang="en-US" sz="4800" b="1" dirty="0">
              <a:solidFill>
                <a:srgbClr val="0000CC"/>
              </a:solidFill>
            </a:endParaRPr>
          </a:p>
        </p:txBody>
      </p:sp>
      <p:sp>
        <p:nvSpPr>
          <p:cNvPr id="3" name="Content Placeholder 2"/>
          <p:cNvSpPr>
            <a:spLocks noGrp="1"/>
          </p:cNvSpPr>
          <p:nvPr>
            <p:ph sz="half" idx="1"/>
          </p:nvPr>
        </p:nvSpPr>
        <p:spPr/>
        <p:txBody>
          <a:bodyPr>
            <a:normAutofit/>
          </a:bodyPr>
          <a:lstStyle/>
          <a:p>
            <a:pPr marL="0" indent="0">
              <a:buNone/>
            </a:pPr>
            <a:r>
              <a:rPr lang="en-US" sz="3200" b="1" baseline="30000" dirty="0"/>
              <a:t>8 </a:t>
            </a:r>
            <a:r>
              <a:rPr lang="en-US" sz="3200" dirty="0"/>
              <a:t>By faith Abraham, when he was called to go out into a place which he should after receive for an inheritance, obeyed; and he went out, not knowing whither he went.</a:t>
            </a:r>
            <a:endParaRPr lang="en-US" sz="3200" dirty="0"/>
          </a:p>
        </p:txBody>
      </p:sp>
      <p:sp>
        <p:nvSpPr>
          <p:cNvPr id="4" name="Content Placeholder 3"/>
          <p:cNvSpPr>
            <a:spLocks noGrp="1"/>
          </p:cNvSpPr>
          <p:nvPr>
            <p:ph sz="half" idx="2"/>
          </p:nvPr>
        </p:nvSpPr>
        <p:spPr/>
        <p:txBody>
          <a:bodyPr>
            <a:normAutofit/>
          </a:bodyPr>
          <a:lstStyle/>
          <a:p>
            <a:pPr marL="0" indent="0">
              <a:buNone/>
            </a:pPr>
            <a:r>
              <a:rPr lang="en-US" sz="3200" dirty="0" smtClean="0">
                <a:solidFill>
                  <a:schemeClr val="accent1">
                    <a:lumMod val="40000"/>
                    <a:lumOff val="60000"/>
                  </a:schemeClr>
                </a:solidFill>
              </a:rPr>
              <a:t>Abraham also acted on God’s surprising directions.  Notice that both Abraham and Noah were called to act in unanticipated ways, but they trusted God enough to obey His orders.  </a:t>
            </a:r>
            <a:endParaRPr lang="en-US" sz="3200" dirty="0">
              <a:solidFill>
                <a:schemeClr val="accent1">
                  <a:lumMod val="40000"/>
                  <a:lumOff val="60000"/>
                </a:schemeClr>
              </a:solidFill>
            </a:endParaRPr>
          </a:p>
        </p:txBody>
      </p:sp>
    </p:spTree>
    <p:extLst>
      <p:ext uri="{BB962C8B-B14F-4D97-AF65-F5344CB8AC3E}">
        <p14:creationId xmlns:p14="http://schemas.microsoft.com/office/powerpoint/2010/main" val="42874010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solidFill>
                  <a:srgbClr val="0000CC"/>
                </a:solidFill>
              </a:rPr>
              <a:t>What is faith?   Hebrews 11:6</a:t>
            </a:r>
            <a:endParaRPr lang="en-US" sz="4800" b="1" dirty="0">
              <a:solidFill>
                <a:srgbClr val="0000CC"/>
              </a:solidFill>
            </a:endParaRPr>
          </a:p>
        </p:txBody>
      </p:sp>
      <p:sp>
        <p:nvSpPr>
          <p:cNvPr id="3" name="Content Placeholder 2"/>
          <p:cNvSpPr>
            <a:spLocks noGrp="1"/>
          </p:cNvSpPr>
          <p:nvPr>
            <p:ph sz="half" idx="1"/>
          </p:nvPr>
        </p:nvSpPr>
        <p:spPr/>
        <p:txBody>
          <a:bodyPr>
            <a:normAutofit/>
          </a:bodyPr>
          <a:lstStyle/>
          <a:p>
            <a:pPr marL="0" indent="0">
              <a:buNone/>
            </a:pPr>
            <a:r>
              <a:rPr lang="en-US" sz="3200" b="1" baseline="30000" dirty="0"/>
              <a:t>6 </a:t>
            </a:r>
            <a:r>
              <a:rPr lang="en-US" sz="3200" dirty="0"/>
              <a:t>But without faith it is impossible to please him: for he that cometh to God must believe that he is, and that he is a rewarder of them that diligently seek him.</a:t>
            </a:r>
            <a:endParaRPr lang="en-US" sz="3200" dirty="0"/>
          </a:p>
        </p:txBody>
      </p:sp>
      <p:sp>
        <p:nvSpPr>
          <p:cNvPr id="4" name="Content Placeholder 3"/>
          <p:cNvSpPr>
            <a:spLocks noGrp="1"/>
          </p:cNvSpPr>
          <p:nvPr>
            <p:ph sz="half" idx="2"/>
          </p:nvPr>
        </p:nvSpPr>
        <p:spPr/>
        <p:txBody>
          <a:bodyPr>
            <a:normAutofit/>
          </a:bodyPr>
          <a:lstStyle/>
          <a:p>
            <a:pPr marL="0" indent="0">
              <a:buNone/>
            </a:pPr>
            <a:r>
              <a:rPr lang="en-US" sz="3200" dirty="0" smtClean="0">
                <a:solidFill>
                  <a:schemeClr val="accent1">
                    <a:lumMod val="40000"/>
                    <a:lumOff val="60000"/>
                  </a:schemeClr>
                </a:solidFill>
              </a:rPr>
              <a:t>Faith is required!  And it’s an action—not a state of mind.  Faith involves actively doing things according to God’s directions rather than our own wisdom. </a:t>
            </a:r>
            <a:endParaRPr lang="en-US" sz="3200" dirty="0">
              <a:solidFill>
                <a:schemeClr val="accent1">
                  <a:lumMod val="40000"/>
                  <a:lumOff val="60000"/>
                </a:schemeClr>
              </a:solidFill>
            </a:endParaRPr>
          </a:p>
        </p:txBody>
      </p:sp>
    </p:spTree>
    <p:extLst>
      <p:ext uri="{BB962C8B-B14F-4D97-AF65-F5344CB8AC3E}">
        <p14:creationId xmlns:p14="http://schemas.microsoft.com/office/powerpoint/2010/main" val="5244152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819" y="136990"/>
            <a:ext cx="12105525" cy="1280844"/>
          </a:xfrm>
        </p:spPr>
        <p:txBody>
          <a:bodyPr>
            <a:normAutofit fontScale="90000"/>
          </a:bodyPr>
          <a:lstStyle/>
          <a:p>
            <a:r>
              <a:rPr lang="en-US" dirty="0" smtClean="0"/>
              <a:t>Hebrews 11 </a:t>
            </a:r>
            <a:r>
              <a:rPr lang="en-US" cap="none" dirty="0" smtClean="0"/>
              <a:t>describes a number of heroes of faith!  There are more yet unmentioned:  Sarai, Moses, Rahab, Joseph, Isaac, and others.  But these are examples of a FULLY FORMED FAITH.  How can we BUILD one?  </a:t>
            </a:r>
            <a:endParaRPr lang="en-US" cap="none" dirty="0"/>
          </a:p>
        </p:txBody>
      </p:sp>
      <p:pic>
        <p:nvPicPr>
          <p:cNvPr id="2050" name="Picture 2" descr="Biblical disaster? There's an app for that: Scientist says Noah used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320924"/>
            <a:ext cx="4510356" cy="253707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od's covenant with Abraham to make him the father of many nati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4496" y="1446284"/>
            <a:ext cx="6102848" cy="305142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Pleasing God: Who Was Enoch? | Tabletal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6175" y="1595186"/>
            <a:ext cx="5341099" cy="288464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he Cain Way | lightenload"/>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3549277" y="4526158"/>
            <a:ext cx="4614274" cy="2307137"/>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An Important Word From Moses | ThePreachersWor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98983" y="3985319"/>
            <a:ext cx="4752975" cy="2847976"/>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Rahab - Ans Taylo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94598" y="1563959"/>
            <a:ext cx="2239766" cy="2980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00211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37160"/>
            <a:ext cx="10131425" cy="1456267"/>
          </a:xfrm>
        </p:spPr>
        <p:txBody>
          <a:bodyPr>
            <a:normAutofit/>
          </a:bodyPr>
          <a:lstStyle/>
          <a:p>
            <a:r>
              <a:rPr lang="en-US" sz="4800" b="1" dirty="0" smtClean="0">
                <a:solidFill>
                  <a:srgbClr val="0000CC"/>
                </a:solidFill>
              </a:rPr>
              <a:t>Building faith—1 Peter 2:1-3</a:t>
            </a:r>
            <a:endParaRPr lang="en-US" sz="4800" b="1" dirty="0">
              <a:solidFill>
                <a:srgbClr val="0000CC"/>
              </a:solidFill>
            </a:endParaRPr>
          </a:p>
        </p:txBody>
      </p:sp>
      <p:sp>
        <p:nvSpPr>
          <p:cNvPr id="3" name="Content Placeholder 2"/>
          <p:cNvSpPr>
            <a:spLocks noGrp="1"/>
          </p:cNvSpPr>
          <p:nvPr>
            <p:ph idx="1"/>
          </p:nvPr>
        </p:nvSpPr>
        <p:spPr>
          <a:xfrm>
            <a:off x="685801" y="1706881"/>
            <a:ext cx="10131425" cy="4673372"/>
          </a:xfrm>
        </p:spPr>
        <p:txBody>
          <a:bodyPr>
            <a:normAutofit lnSpcReduction="10000"/>
          </a:bodyPr>
          <a:lstStyle/>
          <a:p>
            <a:r>
              <a:rPr lang="en-US" sz="4000" b="1" dirty="0"/>
              <a:t>2 </a:t>
            </a:r>
            <a:r>
              <a:rPr lang="en-US" sz="4000" dirty="0"/>
              <a:t>Wherefore laying aside all malice, and all guile, and hypocrisies, and envies, and all evil </a:t>
            </a:r>
            <a:r>
              <a:rPr lang="en-US" sz="4000" dirty="0" err="1"/>
              <a:t>speakings</a:t>
            </a:r>
            <a:r>
              <a:rPr lang="en-US" sz="4000" dirty="0"/>
              <a:t>,</a:t>
            </a:r>
          </a:p>
          <a:p>
            <a:r>
              <a:rPr lang="en-US" sz="4000" b="1" baseline="30000" dirty="0"/>
              <a:t>2 </a:t>
            </a:r>
            <a:r>
              <a:rPr lang="en-US" sz="4000" dirty="0"/>
              <a:t>As newborn babes, desire the sincere milk of the word, that ye may grow thereby:</a:t>
            </a:r>
          </a:p>
          <a:p>
            <a:r>
              <a:rPr lang="en-US" sz="4000" b="1" baseline="30000" dirty="0"/>
              <a:t>3 </a:t>
            </a:r>
            <a:r>
              <a:rPr lang="en-US" sz="4000" dirty="0"/>
              <a:t>If so be ye have tasted that the Lord is gracious.</a:t>
            </a:r>
          </a:p>
          <a:p>
            <a:endParaRPr lang="en-US" dirty="0"/>
          </a:p>
        </p:txBody>
      </p:sp>
    </p:spTree>
    <p:extLst>
      <p:ext uri="{BB962C8B-B14F-4D97-AF65-F5344CB8AC3E}">
        <p14:creationId xmlns:p14="http://schemas.microsoft.com/office/powerpoint/2010/main" val="29130510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37160"/>
            <a:ext cx="10131425" cy="1456267"/>
          </a:xfrm>
        </p:spPr>
        <p:txBody>
          <a:bodyPr>
            <a:normAutofit/>
          </a:bodyPr>
          <a:lstStyle/>
          <a:p>
            <a:r>
              <a:rPr lang="en-US" sz="4800" b="1" dirty="0" smtClean="0">
                <a:solidFill>
                  <a:srgbClr val="0000CC"/>
                </a:solidFill>
              </a:rPr>
              <a:t>Building faith—2 Peter 3:17-18</a:t>
            </a:r>
            <a:endParaRPr lang="en-US" sz="4800" b="1" dirty="0">
              <a:solidFill>
                <a:srgbClr val="0000CC"/>
              </a:solidFill>
            </a:endParaRPr>
          </a:p>
        </p:txBody>
      </p:sp>
      <p:sp>
        <p:nvSpPr>
          <p:cNvPr id="3" name="Content Placeholder 2"/>
          <p:cNvSpPr>
            <a:spLocks noGrp="1"/>
          </p:cNvSpPr>
          <p:nvPr>
            <p:ph idx="1"/>
          </p:nvPr>
        </p:nvSpPr>
        <p:spPr>
          <a:xfrm>
            <a:off x="685801" y="1706881"/>
            <a:ext cx="10131425" cy="4673372"/>
          </a:xfrm>
        </p:spPr>
        <p:txBody>
          <a:bodyPr>
            <a:normAutofit/>
          </a:bodyPr>
          <a:lstStyle/>
          <a:p>
            <a:r>
              <a:rPr lang="en-US" sz="4000" b="1" baseline="30000" dirty="0"/>
              <a:t>17 </a:t>
            </a:r>
            <a:r>
              <a:rPr lang="en-US" sz="4000" dirty="0"/>
              <a:t>Ye therefore, beloved, seeing ye know these things before, beware lest ye also, being led away with the error of the wicked, fall from your own </a:t>
            </a:r>
            <a:r>
              <a:rPr lang="en-US" sz="4000" dirty="0" err="1"/>
              <a:t>stedfastness</a:t>
            </a:r>
            <a:r>
              <a:rPr lang="en-US" sz="4000" dirty="0"/>
              <a:t>.</a:t>
            </a:r>
          </a:p>
          <a:p>
            <a:r>
              <a:rPr lang="en-US" sz="4000" b="1" baseline="30000" dirty="0"/>
              <a:t>18 </a:t>
            </a:r>
            <a:r>
              <a:rPr lang="en-US" sz="4000" dirty="0"/>
              <a:t>But grow in grace, and in the knowledge of our Lord and </a:t>
            </a:r>
            <a:r>
              <a:rPr lang="en-US" sz="4000" dirty="0" err="1"/>
              <a:t>Saviour</a:t>
            </a:r>
            <a:r>
              <a:rPr lang="en-US" sz="4000" dirty="0"/>
              <a:t> Jesus Christ. To him be glory both now and for ever. Amen.</a:t>
            </a:r>
          </a:p>
          <a:p>
            <a:endParaRPr lang="en-US" dirty="0"/>
          </a:p>
        </p:txBody>
      </p:sp>
    </p:spTree>
    <p:extLst>
      <p:ext uri="{BB962C8B-B14F-4D97-AF65-F5344CB8AC3E}">
        <p14:creationId xmlns:p14="http://schemas.microsoft.com/office/powerpoint/2010/main" val="9406301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37160"/>
            <a:ext cx="10131425" cy="1456267"/>
          </a:xfrm>
        </p:spPr>
        <p:txBody>
          <a:bodyPr>
            <a:normAutofit/>
          </a:bodyPr>
          <a:lstStyle/>
          <a:p>
            <a:r>
              <a:rPr lang="en-US" sz="4800" b="1" dirty="0" smtClean="0">
                <a:solidFill>
                  <a:srgbClr val="0000CC"/>
                </a:solidFill>
              </a:rPr>
              <a:t>Building faith—Philippians 2:12-13</a:t>
            </a:r>
            <a:endParaRPr lang="en-US" sz="4800" b="1" dirty="0">
              <a:solidFill>
                <a:srgbClr val="0000CC"/>
              </a:solidFill>
            </a:endParaRPr>
          </a:p>
        </p:txBody>
      </p:sp>
      <p:sp>
        <p:nvSpPr>
          <p:cNvPr id="3" name="Content Placeholder 2"/>
          <p:cNvSpPr>
            <a:spLocks noGrp="1"/>
          </p:cNvSpPr>
          <p:nvPr>
            <p:ph idx="1"/>
          </p:nvPr>
        </p:nvSpPr>
        <p:spPr>
          <a:xfrm>
            <a:off x="685801" y="1706881"/>
            <a:ext cx="10131425" cy="4673372"/>
          </a:xfrm>
        </p:spPr>
        <p:txBody>
          <a:bodyPr>
            <a:normAutofit/>
          </a:bodyPr>
          <a:lstStyle/>
          <a:p>
            <a:r>
              <a:rPr lang="en-US" sz="4000" b="1" baseline="30000" dirty="0"/>
              <a:t>12 </a:t>
            </a:r>
            <a:r>
              <a:rPr lang="en-US" sz="4000" dirty="0"/>
              <a:t>Wherefore, my beloved, as ye have always obeyed, not as in my presence only, but now much more in my absence, work out your own salvation with fear and trembling.</a:t>
            </a:r>
          </a:p>
          <a:p>
            <a:r>
              <a:rPr lang="en-US" sz="4000" b="1" baseline="30000" dirty="0"/>
              <a:t>13 </a:t>
            </a:r>
            <a:r>
              <a:rPr lang="en-US" sz="4000" dirty="0"/>
              <a:t>For it is God which </a:t>
            </a:r>
            <a:r>
              <a:rPr lang="en-US" sz="4000" dirty="0" err="1"/>
              <a:t>worketh</a:t>
            </a:r>
            <a:r>
              <a:rPr lang="en-US" sz="4000" dirty="0"/>
              <a:t> in you both to will and to do of his good pleasure.</a:t>
            </a:r>
          </a:p>
          <a:p>
            <a:endParaRPr lang="en-US" dirty="0"/>
          </a:p>
        </p:txBody>
      </p:sp>
    </p:spTree>
    <p:extLst>
      <p:ext uri="{BB962C8B-B14F-4D97-AF65-F5344CB8AC3E}">
        <p14:creationId xmlns:p14="http://schemas.microsoft.com/office/powerpoint/2010/main" val="30516056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37160"/>
            <a:ext cx="10131425" cy="1456267"/>
          </a:xfrm>
        </p:spPr>
        <p:txBody>
          <a:bodyPr>
            <a:normAutofit/>
          </a:bodyPr>
          <a:lstStyle/>
          <a:p>
            <a:r>
              <a:rPr lang="en-US" sz="4800" b="1" dirty="0" smtClean="0">
                <a:solidFill>
                  <a:srgbClr val="0000CC"/>
                </a:solidFill>
              </a:rPr>
              <a:t>Building faith—Galatians 2:20</a:t>
            </a:r>
            <a:endParaRPr lang="en-US" sz="4800" b="1" dirty="0">
              <a:solidFill>
                <a:srgbClr val="0000CC"/>
              </a:solidFill>
            </a:endParaRPr>
          </a:p>
        </p:txBody>
      </p:sp>
      <p:sp>
        <p:nvSpPr>
          <p:cNvPr id="3" name="Content Placeholder 2"/>
          <p:cNvSpPr>
            <a:spLocks noGrp="1"/>
          </p:cNvSpPr>
          <p:nvPr>
            <p:ph idx="1"/>
          </p:nvPr>
        </p:nvSpPr>
        <p:spPr>
          <a:xfrm>
            <a:off x="685801" y="1706881"/>
            <a:ext cx="10131425" cy="4673372"/>
          </a:xfrm>
        </p:spPr>
        <p:txBody>
          <a:bodyPr>
            <a:normAutofit/>
          </a:bodyPr>
          <a:lstStyle/>
          <a:p>
            <a:r>
              <a:rPr lang="en-US" sz="4800" b="1" baseline="30000" dirty="0"/>
              <a:t>20 </a:t>
            </a:r>
            <a:r>
              <a:rPr lang="en-US" sz="4800" dirty="0"/>
              <a:t>I am crucified with Christ: nevertheless I live; yet not I, but Christ </a:t>
            </a:r>
            <a:r>
              <a:rPr lang="en-US" sz="4800" dirty="0" err="1"/>
              <a:t>liveth</a:t>
            </a:r>
            <a:r>
              <a:rPr lang="en-US" sz="4800" dirty="0"/>
              <a:t> in me: and the life which I now live in the flesh I live by the faith of the Son of God, who loved me, and gave himself for me.</a:t>
            </a:r>
            <a:endParaRPr lang="en-US" sz="2400" dirty="0"/>
          </a:p>
        </p:txBody>
      </p:sp>
    </p:spTree>
    <p:extLst>
      <p:ext uri="{BB962C8B-B14F-4D97-AF65-F5344CB8AC3E}">
        <p14:creationId xmlns:p14="http://schemas.microsoft.com/office/powerpoint/2010/main" val="7678056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solidFill>
                  <a:srgbClr val="0000CC"/>
                </a:solidFill>
              </a:rPr>
              <a:t>Building faith—James 2:14-17</a:t>
            </a:r>
            <a:endParaRPr lang="en-US" sz="4800" b="1" dirty="0">
              <a:solidFill>
                <a:srgbClr val="0000CC"/>
              </a:solidFill>
            </a:endParaRPr>
          </a:p>
        </p:txBody>
      </p:sp>
      <p:sp>
        <p:nvSpPr>
          <p:cNvPr id="3" name="Content Placeholder 2"/>
          <p:cNvSpPr>
            <a:spLocks noGrp="1"/>
          </p:cNvSpPr>
          <p:nvPr>
            <p:ph idx="1"/>
          </p:nvPr>
        </p:nvSpPr>
        <p:spPr>
          <a:xfrm>
            <a:off x="685801" y="2142067"/>
            <a:ext cx="10131425" cy="4238185"/>
          </a:xfrm>
        </p:spPr>
        <p:txBody>
          <a:bodyPr>
            <a:normAutofit fontScale="92500" lnSpcReduction="20000"/>
          </a:bodyPr>
          <a:lstStyle/>
          <a:p>
            <a:r>
              <a:rPr lang="en-US" sz="3500" b="1" baseline="30000" dirty="0"/>
              <a:t>14 </a:t>
            </a:r>
            <a:r>
              <a:rPr lang="en-US" sz="3500" dirty="0"/>
              <a:t>What doth it profit, my brethren, though a man say he hath faith, and have not works? can faith save him?</a:t>
            </a:r>
          </a:p>
          <a:p>
            <a:r>
              <a:rPr lang="en-US" sz="3500" b="1" baseline="30000" dirty="0"/>
              <a:t>15 </a:t>
            </a:r>
            <a:r>
              <a:rPr lang="en-US" sz="3500" dirty="0"/>
              <a:t>If a brother or sister be naked, and destitute of daily food,</a:t>
            </a:r>
          </a:p>
          <a:p>
            <a:r>
              <a:rPr lang="en-US" sz="3500" b="1" baseline="30000" dirty="0"/>
              <a:t>16 </a:t>
            </a:r>
            <a:r>
              <a:rPr lang="en-US" sz="3500" dirty="0"/>
              <a:t>And one of you say unto them, Depart in peace, be ye warmed and filled; notwithstanding ye give them not those things which are needful to the body; what doth it profit?</a:t>
            </a:r>
          </a:p>
          <a:p>
            <a:r>
              <a:rPr lang="en-US" sz="3500" b="1" baseline="30000" dirty="0"/>
              <a:t>17 </a:t>
            </a:r>
            <a:r>
              <a:rPr lang="en-US" sz="3500" dirty="0"/>
              <a:t>Even so faith, if it hath not works, is dead, being alone.</a:t>
            </a:r>
          </a:p>
          <a:p>
            <a:endParaRPr lang="en-US" dirty="0"/>
          </a:p>
        </p:txBody>
      </p:sp>
    </p:spTree>
    <p:extLst>
      <p:ext uri="{BB962C8B-B14F-4D97-AF65-F5344CB8AC3E}">
        <p14:creationId xmlns:p14="http://schemas.microsoft.com/office/powerpoint/2010/main" val="29113012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131425" cy="890427"/>
          </a:xfrm>
        </p:spPr>
        <p:txBody>
          <a:bodyPr>
            <a:normAutofit/>
          </a:bodyPr>
          <a:lstStyle/>
          <a:p>
            <a:r>
              <a:rPr lang="en-US" sz="4800" b="1" dirty="0" smtClean="0">
                <a:solidFill>
                  <a:srgbClr val="0000CC"/>
                </a:solidFill>
              </a:rPr>
              <a:t>Building faith—James 2:18-22</a:t>
            </a:r>
            <a:endParaRPr lang="en-US" sz="4800" b="1" dirty="0">
              <a:solidFill>
                <a:srgbClr val="0000CC"/>
              </a:solidFill>
            </a:endParaRPr>
          </a:p>
        </p:txBody>
      </p:sp>
      <p:sp>
        <p:nvSpPr>
          <p:cNvPr id="3" name="Content Placeholder 2"/>
          <p:cNvSpPr>
            <a:spLocks noGrp="1"/>
          </p:cNvSpPr>
          <p:nvPr>
            <p:ph idx="1"/>
          </p:nvPr>
        </p:nvSpPr>
        <p:spPr>
          <a:xfrm>
            <a:off x="685801" y="1592495"/>
            <a:ext cx="10131425" cy="4787758"/>
          </a:xfrm>
        </p:spPr>
        <p:txBody>
          <a:bodyPr>
            <a:normAutofit fontScale="92500" lnSpcReduction="20000"/>
          </a:bodyPr>
          <a:lstStyle/>
          <a:p>
            <a:r>
              <a:rPr lang="en-US" sz="3200" b="1" baseline="30000" dirty="0"/>
              <a:t>18 </a:t>
            </a:r>
            <a:r>
              <a:rPr lang="en-US" sz="3200" dirty="0"/>
              <a:t>Yea, a man may say, Thou hast faith, and I have works: shew me thy faith without thy works, and I will shew thee my faith by my works.</a:t>
            </a:r>
          </a:p>
          <a:p>
            <a:r>
              <a:rPr lang="en-US" sz="3200" b="1" baseline="30000" dirty="0"/>
              <a:t>19 </a:t>
            </a:r>
            <a:r>
              <a:rPr lang="en-US" sz="3200" dirty="0"/>
              <a:t>Thou </a:t>
            </a:r>
            <a:r>
              <a:rPr lang="en-US" sz="3200" dirty="0" err="1"/>
              <a:t>believest</a:t>
            </a:r>
            <a:r>
              <a:rPr lang="en-US" sz="3200" dirty="0"/>
              <a:t> that there is one God; thou </a:t>
            </a:r>
            <a:r>
              <a:rPr lang="en-US" sz="3200" dirty="0" err="1"/>
              <a:t>doest</a:t>
            </a:r>
            <a:r>
              <a:rPr lang="en-US" sz="3200" dirty="0"/>
              <a:t> well: the devils also believe, and tremble.</a:t>
            </a:r>
          </a:p>
          <a:p>
            <a:r>
              <a:rPr lang="en-US" sz="3200" b="1" baseline="30000" dirty="0"/>
              <a:t>20 </a:t>
            </a:r>
            <a:r>
              <a:rPr lang="en-US" sz="3200" dirty="0"/>
              <a:t>But wilt thou know, O vain man, that faith without works is dead?</a:t>
            </a:r>
          </a:p>
          <a:p>
            <a:r>
              <a:rPr lang="en-US" sz="3200" b="1" baseline="30000" dirty="0"/>
              <a:t>21 </a:t>
            </a:r>
            <a:r>
              <a:rPr lang="en-US" sz="3200" dirty="0"/>
              <a:t>Was not Abraham our father justified by works, when he had offered Isaac his son upon the altar?</a:t>
            </a:r>
          </a:p>
          <a:p>
            <a:r>
              <a:rPr lang="en-US" sz="3500" baseline="30000" dirty="0">
                <a:solidFill>
                  <a:srgbClr val="92D050"/>
                </a:solidFill>
              </a:rPr>
              <a:t>22 </a:t>
            </a:r>
            <a:r>
              <a:rPr lang="en-US" sz="3500" dirty="0" err="1">
                <a:solidFill>
                  <a:srgbClr val="92D050"/>
                </a:solidFill>
              </a:rPr>
              <a:t>Seest</a:t>
            </a:r>
            <a:r>
              <a:rPr lang="en-US" sz="3500" dirty="0">
                <a:solidFill>
                  <a:srgbClr val="92D050"/>
                </a:solidFill>
              </a:rPr>
              <a:t> thou how faith wrought with his works, and by works was faith made perfect</a:t>
            </a:r>
            <a:r>
              <a:rPr lang="en-US" sz="3500" dirty="0" smtClean="0">
                <a:solidFill>
                  <a:srgbClr val="92D050"/>
                </a:solidFill>
              </a:rPr>
              <a:t>?</a:t>
            </a:r>
            <a:endParaRPr lang="en-US" sz="3500" dirty="0">
              <a:solidFill>
                <a:srgbClr val="92D050"/>
              </a:solidFill>
            </a:endParaRPr>
          </a:p>
        </p:txBody>
      </p:sp>
    </p:spTree>
    <p:extLst>
      <p:ext uri="{BB962C8B-B14F-4D97-AF65-F5344CB8AC3E}">
        <p14:creationId xmlns:p14="http://schemas.microsoft.com/office/powerpoint/2010/main" val="36293702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482887"/>
            <a:ext cx="10131425" cy="1222624"/>
          </a:xfrm>
        </p:spPr>
        <p:txBody>
          <a:bodyPr>
            <a:normAutofit/>
          </a:bodyPr>
          <a:lstStyle/>
          <a:p>
            <a:r>
              <a:rPr lang="en-US" b="1" dirty="0" smtClean="0">
                <a:solidFill>
                  <a:srgbClr val="0000CC"/>
                </a:solidFill>
              </a:rPr>
              <a:t>The caged bird (The ministry of Healing, pg. 472)</a:t>
            </a:r>
            <a:endParaRPr lang="en-US" b="1" dirty="0">
              <a:solidFill>
                <a:srgbClr val="0000CC"/>
              </a:solidFill>
            </a:endParaRPr>
          </a:p>
        </p:txBody>
      </p:sp>
      <p:sp>
        <p:nvSpPr>
          <p:cNvPr id="3" name="Content Placeholder 2"/>
          <p:cNvSpPr>
            <a:spLocks noGrp="1"/>
          </p:cNvSpPr>
          <p:nvPr>
            <p:ph idx="1"/>
          </p:nvPr>
        </p:nvSpPr>
        <p:spPr>
          <a:xfrm>
            <a:off x="685801" y="2142067"/>
            <a:ext cx="11139754" cy="3649133"/>
          </a:xfrm>
        </p:spPr>
        <p:txBody>
          <a:bodyPr>
            <a:noAutofit/>
          </a:bodyPr>
          <a:lstStyle/>
          <a:p>
            <a:pPr marL="0" indent="0">
              <a:buNone/>
            </a:pPr>
            <a:r>
              <a:rPr lang="en-US" sz="2800" b="1" dirty="0"/>
              <a:t>In the full light of day, and in hearing of the music of other voices, the caged bird will not sing the song that his master seeks to teach him. He learns a snatch of this, a trill of that, but never a separate and entire melody. But the master covers the cage, and places it where the bird will listen to the one song he is to sing. In the dark, he tries and tries again to sing that song until it is learned, and he breaks forth in perfect melody. Then the bird is brought forth, and ever after he can sing that song in the light. Thus God deals with His children. He has a song to teach us, and when we have learned it amid the shadows of affliction we can sing it ever afterward</a:t>
            </a:r>
            <a:r>
              <a:rPr lang="en-US" sz="2800" b="1" dirty="0" smtClean="0"/>
              <a:t>.</a:t>
            </a:r>
            <a:r>
              <a:rPr lang="en-US" sz="2800" b="1" dirty="0"/>
              <a:t> </a:t>
            </a:r>
            <a:r>
              <a:rPr lang="en-US" sz="2800" b="1" dirty="0" smtClean="0"/>
              <a:t> </a:t>
            </a:r>
            <a:endParaRPr lang="en-US" sz="2800" b="1" dirty="0"/>
          </a:p>
        </p:txBody>
      </p:sp>
    </p:spTree>
    <p:extLst>
      <p:ext uri="{BB962C8B-B14F-4D97-AF65-F5344CB8AC3E}">
        <p14:creationId xmlns:p14="http://schemas.microsoft.com/office/powerpoint/2010/main" val="26040169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solidFill>
                  <a:srgbClr val="0000CC"/>
                </a:solidFill>
              </a:rPr>
              <a:t>Building faith—James 2:23-26</a:t>
            </a:r>
            <a:endParaRPr lang="en-US" sz="4800" b="1" dirty="0">
              <a:solidFill>
                <a:srgbClr val="0000CC"/>
              </a:solidFill>
            </a:endParaRPr>
          </a:p>
        </p:txBody>
      </p:sp>
      <p:sp>
        <p:nvSpPr>
          <p:cNvPr id="3" name="Content Placeholder 2"/>
          <p:cNvSpPr>
            <a:spLocks noGrp="1"/>
          </p:cNvSpPr>
          <p:nvPr>
            <p:ph idx="1"/>
          </p:nvPr>
        </p:nvSpPr>
        <p:spPr>
          <a:xfrm>
            <a:off x="685801" y="2142067"/>
            <a:ext cx="10131425" cy="4238185"/>
          </a:xfrm>
        </p:spPr>
        <p:txBody>
          <a:bodyPr>
            <a:normAutofit fontScale="92500" lnSpcReduction="20000"/>
          </a:bodyPr>
          <a:lstStyle/>
          <a:p>
            <a:r>
              <a:rPr lang="en-US" sz="3200" b="1" baseline="30000" dirty="0"/>
              <a:t>23 </a:t>
            </a:r>
            <a:r>
              <a:rPr lang="en-US" sz="3200" dirty="0"/>
              <a:t>And the scripture was fulfilled which </a:t>
            </a:r>
            <a:r>
              <a:rPr lang="en-US" sz="3200" dirty="0" err="1"/>
              <a:t>saith</a:t>
            </a:r>
            <a:r>
              <a:rPr lang="en-US" sz="3200" dirty="0"/>
              <a:t>, Abraham believed God, and it was imputed unto him for righteousness: and he was called the Friend of God.</a:t>
            </a:r>
          </a:p>
          <a:p>
            <a:r>
              <a:rPr lang="en-US" sz="3200" b="1" baseline="30000" dirty="0"/>
              <a:t>24 </a:t>
            </a:r>
            <a:r>
              <a:rPr lang="en-US" sz="3200" dirty="0"/>
              <a:t>Ye see then how that by works a man is justified, and not by faith only.</a:t>
            </a:r>
          </a:p>
          <a:p>
            <a:r>
              <a:rPr lang="en-US" sz="3200" b="1" baseline="30000" dirty="0"/>
              <a:t>25 </a:t>
            </a:r>
            <a:r>
              <a:rPr lang="en-US" sz="3200" dirty="0"/>
              <a:t>Likewise also was not Rahab the harlot justified by works, when she had received the messengers, and had sent them out another way?</a:t>
            </a:r>
          </a:p>
          <a:p>
            <a:r>
              <a:rPr lang="en-US" sz="3200" b="1" baseline="30000" dirty="0"/>
              <a:t>26 </a:t>
            </a:r>
            <a:r>
              <a:rPr lang="en-US" sz="3200" dirty="0"/>
              <a:t>For as the body without the spirit is dead, so faith without works is dead also</a:t>
            </a:r>
            <a:r>
              <a:rPr lang="en-US" sz="3200" dirty="0" smtClean="0"/>
              <a:t>.</a:t>
            </a:r>
            <a:endParaRPr lang="en-US" sz="3200" dirty="0"/>
          </a:p>
        </p:txBody>
      </p:sp>
    </p:spTree>
    <p:extLst>
      <p:ext uri="{BB962C8B-B14F-4D97-AF65-F5344CB8AC3E}">
        <p14:creationId xmlns:p14="http://schemas.microsoft.com/office/powerpoint/2010/main" val="40632298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131425" cy="379381"/>
          </a:xfrm>
        </p:spPr>
        <p:txBody>
          <a:bodyPr>
            <a:noAutofit/>
          </a:bodyPr>
          <a:lstStyle/>
          <a:p>
            <a:r>
              <a:rPr lang="en-US" sz="4800" b="1" dirty="0" smtClean="0">
                <a:solidFill>
                  <a:srgbClr val="0000CC"/>
                </a:solidFill>
              </a:rPr>
              <a:t>Building Faith</a:t>
            </a:r>
            <a:endParaRPr lang="en-US" sz="4800" b="1" dirty="0">
              <a:solidFill>
                <a:srgbClr val="0000CC"/>
              </a:solidFill>
            </a:endParaRPr>
          </a:p>
        </p:txBody>
      </p:sp>
      <p:sp>
        <p:nvSpPr>
          <p:cNvPr id="3" name="Content Placeholder 2"/>
          <p:cNvSpPr>
            <a:spLocks noGrp="1"/>
          </p:cNvSpPr>
          <p:nvPr>
            <p:ph sz="half" idx="1"/>
          </p:nvPr>
        </p:nvSpPr>
        <p:spPr>
          <a:xfrm rot="20970810">
            <a:off x="685802" y="2142067"/>
            <a:ext cx="4995334" cy="3649134"/>
          </a:xfrm>
        </p:spPr>
        <p:txBody>
          <a:bodyPr>
            <a:noAutofit/>
          </a:bodyPr>
          <a:lstStyle/>
          <a:p>
            <a:pPr marL="0" indent="0">
              <a:buNone/>
            </a:pPr>
            <a:r>
              <a:rPr lang="en-US" sz="3200" dirty="0" smtClean="0">
                <a:solidFill>
                  <a:schemeClr val="accent2">
                    <a:lumMod val="20000"/>
                    <a:lumOff val="80000"/>
                  </a:schemeClr>
                </a:solidFill>
              </a:rPr>
              <a:t>Faith, then, is built by actions which are obedient to God’s directions!  Notice that the Bible characters mentioned here in James (Abraham, Rahab) are also spoken of in the faith chapter of Hebrews 11!  Their works made their faith alive and worthy.   </a:t>
            </a:r>
            <a:endParaRPr lang="en-US" sz="3200" dirty="0">
              <a:solidFill>
                <a:schemeClr val="accent2">
                  <a:lumMod val="20000"/>
                  <a:lumOff val="80000"/>
                </a:schemeClr>
              </a:solidFill>
            </a:endParaRPr>
          </a:p>
        </p:txBody>
      </p:sp>
      <p:sp>
        <p:nvSpPr>
          <p:cNvPr id="4" name="Content Placeholder 3"/>
          <p:cNvSpPr>
            <a:spLocks noGrp="1"/>
          </p:cNvSpPr>
          <p:nvPr>
            <p:ph sz="half" idx="2"/>
          </p:nvPr>
        </p:nvSpPr>
        <p:spPr>
          <a:xfrm rot="1290329">
            <a:off x="5442071" y="562233"/>
            <a:ext cx="5935220" cy="3649133"/>
          </a:xfrm>
        </p:spPr>
        <p:txBody>
          <a:bodyPr>
            <a:noAutofit/>
          </a:bodyPr>
          <a:lstStyle/>
          <a:p>
            <a:pPr marL="0" indent="0">
              <a:buNone/>
            </a:pPr>
            <a:r>
              <a:rPr lang="en-US" sz="2800" dirty="0" smtClean="0">
                <a:solidFill>
                  <a:schemeClr val="accent4">
                    <a:lumMod val="20000"/>
                    <a:lumOff val="80000"/>
                  </a:schemeClr>
                </a:solidFill>
              </a:rPr>
              <a:t>Faith is a direct result of action taken as a response to God’s communications.  And He wants to communicate with us… and for us to communicate with Him, appealing for His presence and assistance in perfect assurance (faith) that He will fulfill His word for us.  </a:t>
            </a:r>
            <a:endParaRPr lang="en-US" sz="2800" dirty="0">
              <a:solidFill>
                <a:schemeClr val="accent4">
                  <a:lumMod val="20000"/>
                  <a:lumOff val="80000"/>
                </a:schemeClr>
              </a:solidFill>
            </a:endParaRPr>
          </a:p>
        </p:txBody>
      </p:sp>
      <p:sp>
        <p:nvSpPr>
          <p:cNvPr id="5" name="TextBox 4"/>
          <p:cNvSpPr txBox="1"/>
          <p:nvPr/>
        </p:nvSpPr>
        <p:spPr>
          <a:xfrm>
            <a:off x="6081916" y="4488330"/>
            <a:ext cx="6049267" cy="2062103"/>
          </a:xfrm>
          <a:prstGeom prst="rect">
            <a:avLst/>
          </a:prstGeom>
          <a:noFill/>
        </p:spPr>
        <p:txBody>
          <a:bodyPr wrap="square" rtlCol="0">
            <a:spAutoFit/>
          </a:bodyPr>
          <a:lstStyle/>
          <a:p>
            <a:r>
              <a:rPr lang="en-US" sz="3200" dirty="0" smtClean="0">
                <a:solidFill>
                  <a:schemeClr val="accent1">
                    <a:lumMod val="40000"/>
                    <a:lumOff val="60000"/>
                  </a:schemeClr>
                </a:solidFill>
              </a:rPr>
              <a:t>God has given us the book of Exodus as a wonderful historical example of building up His people’s faith, basically from scratch!  </a:t>
            </a:r>
            <a:endParaRPr lang="en-US" sz="3200" dirty="0">
              <a:solidFill>
                <a:schemeClr val="accent1">
                  <a:lumMod val="40000"/>
                  <a:lumOff val="60000"/>
                </a:schemeClr>
              </a:solidFill>
            </a:endParaRPr>
          </a:p>
        </p:txBody>
      </p:sp>
    </p:spTree>
    <p:extLst>
      <p:ext uri="{BB962C8B-B14F-4D97-AF65-F5344CB8AC3E}">
        <p14:creationId xmlns:p14="http://schemas.microsoft.com/office/powerpoint/2010/main" val="33902393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82194"/>
            <a:ext cx="10131425" cy="1181528"/>
          </a:xfrm>
        </p:spPr>
        <p:txBody>
          <a:bodyPr>
            <a:normAutofit/>
          </a:bodyPr>
          <a:lstStyle/>
          <a:p>
            <a:r>
              <a:rPr lang="en-US" sz="4800" b="1" dirty="0" smtClean="0">
                <a:solidFill>
                  <a:srgbClr val="0000CC"/>
                </a:solidFill>
              </a:rPr>
              <a:t>Real World Faith—Exodus 14:1-4</a:t>
            </a:r>
            <a:endParaRPr lang="en-US" sz="4800" b="1" dirty="0">
              <a:solidFill>
                <a:srgbClr val="0000CC"/>
              </a:solidFill>
            </a:endParaRPr>
          </a:p>
        </p:txBody>
      </p:sp>
      <p:sp>
        <p:nvSpPr>
          <p:cNvPr id="3" name="Content Placeholder 2"/>
          <p:cNvSpPr>
            <a:spLocks noGrp="1"/>
          </p:cNvSpPr>
          <p:nvPr>
            <p:ph idx="1"/>
          </p:nvPr>
        </p:nvSpPr>
        <p:spPr>
          <a:xfrm>
            <a:off x="685801" y="1592495"/>
            <a:ext cx="10131425" cy="4787758"/>
          </a:xfrm>
        </p:spPr>
        <p:txBody>
          <a:bodyPr>
            <a:normAutofit fontScale="85000" lnSpcReduction="20000"/>
          </a:bodyPr>
          <a:lstStyle/>
          <a:p>
            <a:r>
              <a:rPr lang="en-US" sz="3600" b="1" dirty="0"/>
              <a:t>14 </a:t>
            </a:r>
            <a:r>
              <a:rPr lang="en-US" sz="3600" dirty="0"/>
              <a:t>And the </a:t>
            </a:r>
            <a:r>
              <a:rPr lang="en-US" sz="3600" cap="small" dirty="0"/>
              <a:t>Lord</a:t>
            </a:r>
            <a:r>
              <a:rPr lang="en-US" sz="3600" dirty="0"/>
              <a:t> </a:t>
            </a:r>
            <a:r>
              <a:rPr lang="en-US" sz="3600" dirty="0" err="1"/>
              <a:t>spake</a:t>
            </a:r>
            <a:r>
              <a:rPr lang="en-US" sz="3600" dirty="0"/>
              <a:t> unto Moses, saying,</a:t>
            </a:r>
          </a:p>
          <a:p>
            <a:r>
              <a:rPr lang="en-US" sz="3600" b="1" baseline="30000" dirty="0"/>
              <a:t>2 </a:t>
            </a:r>
            <a:r>
              <a:rPr lang="en-US" sz="3600" dirty="0"/>
              <a:t>Speak unto the children of Israel, that they turn and encamp before </a:t>
            </a:r>
            <a:r>
              <a:rPr lang="en-US" sz="3600" dirty="0" err="1"/>
              <a:t>Pihahiroth</a:t>
            </a:r>
            <a:r>
              <a:rPr lang="en-US" sz="3600" dirty="0"/>
              <a:t>, between </a:t>
            </a:r>
            <a:r>
              <a:rPr lang="en-US" sz="3600" dirty="0" err="1"/>
              <a:t>Migdol</a:t>
            </a:r>
            <a:r>
              <a:rPr lang="en-US" sz="3600" dirty="0"/>
              <a:t> and the sea, over against </a:t>
            </a:r>
            <a:r>
              <a:rPr lang="en-US" sz="3600" dirty="0" err="1"/>
              <a:t>Baalzephon</a:t>
            </a:r>
            <a:r>
              <a:rPr lang="en-US" sz="3600" dirty="0"/>
              <a:t>: before it shall ye encamp by the sea.</a:t>
            </a:r>
          </a:p>
          <a:p>
            <a:r>
              <a:rPr lang="en-US" sz="3600" b="1" baseline="30000" dirty="0"/>
              <a:t>3 </a:t>
            </a:r>
            <a:r>
              <a:rPr lang="en-US" sz="3600" dirty="0"/>
              <a:t>For Pharaoh will say of the children of Israel, They are entangled in the land, the wilderness hath shut them in.</a:t>
            </a:r>
          </a:p>
          <a:p>
            <a:r>
              <a:rPr lang="en-US" sz="3600" b="1" baseline="30000" dirty="0"/>
              <a:t>4 </a:t>
            </a:r>
            <a:r>
              <a:rPr lang="en-US" sz="3600" dirty="0"/>
              <a:t>And I will harden Pharaoh's heart, that he shall follow after them; and I will be </a:t>
            </a:r>
            <a:r>
              <a:rPr lang="en-US" sz="3600" dirty="0" err="1"/>
              <a:t>honoured</a:t>
            </a:r>
            <a:r>
              <a:rPr lang="en-US" sz="3600" dirty="0"/>
              <a:t> upon Pharaoh, and upon all his host; that the Egyptians may know that I am the </a:t>
            </a:r>
            <a:r>
              <a:rPr lang="en-US" sz="3600" cap="small" dirty="0"/>
              <a:t>Lord</a:t>
            </a:r>
            <a:r>
              <a:rPr lang="en-US" sz="3600" dirty="0"/>
              <a:t>. And they did so.</a:t>
            </a:r>
          </a:p>
          <a:p>
            <a:endParaRPr lang="en-US" dirty="0"/>
          </a:p>
        </p:txBody>
      </p:sp>
    </p:spTree>
    <p:extLst>
      <p:ext uri="{BB962C8B-B14F-4D97-AF65-F5344CB8AC3E}">
        <p14:creationId xmlns:p14="http://schemas.microsoft.com/office/powerpoint/2010/main" val="40790498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131425" cy="520557"/>
          </a:xfrm>
        </p:spPr>
        <p:txBody>
          <a:bodyPr>
            <a:normAutofit fontScale="90000"/>
          </a:bodyPr>
          <a:lstStyle/>
          <a:p>
            <a:r>
              <a:rPr lang="en-US" sz="4800" b="1" dirty="0">
                <a:solidFill>
                  <a:srgbClr val="0000CC"/>
                </a:solidFill>
              </a:rPr>
              <a:t>Real World Faith—Exodus 14:1-4</a:t>
            </a:r>
            <a:endParaRPr lang="en-US" sz="4800" dirty="0"/>
          </a:p>
        </p:txBody>
      </p:sp>
      <p:sp>
        <p:nvSpPr>
          <p:cNvPr id="3" name="Content Placeholder 2"/>
          <p:cNvSpPr>
            <a:spLocks noGrp="1"/>
          </p:cNvSpPr>
          <p:nvPr>
            <p:ph sz="half" idx="1"/>
          </p:nvPr>
        </p:nvSpPr>
        <p:spPr>
          <a:xfrm>
            <a:off x="685801" y="1510300"/>
            <a:ext cx="4995334" cy="5003515"/>
          </a:xfrm>
          <a:solidFill>
            <a:srgbClr val="674DBB">
              <a:alpha val="32157"/>
            </a:srgbClr>
          </a:solidFill>
          <a:ln>
            <a:noFill/>
          </a:ln>
        </p:spPr>
        <p:txBody>
          <a:bodyPr>
            <a:normAutofit/>
          </a:bodyPr>
          <a:lstStyle/>
          <a:p>
            <a:r>
              <a:rPr lang="en-US" sz="2800" b="1" baseline="30000" dirty="0"/>
              <a:t>3 </a:t>
            </a:r>
            <a:r>
              <a:rPr lang="en-US" sz="2800" dirty="0"/>
              <a:t>For Pharaoh will say of the children of Israel, They are entangled in the land, the wilderness hath shut them in.</a:t>
            </a:r>
          </a:p>
          <a:p>
            <a:r>
              <a:rPr lang="en-US" sz="2800" b="1" baseline="30000" dirty="0"/>
              <a:t>4 </a:t>
            </a:r>
            <a:r>
              <a:rPr lang="en-US" sz="2800" dirty="0"/>
              <a:t>And I will harden Pharaoh's heart, that he shall follow after them; and</a:t>
            </a:r>
            <a:r>
              <a:rPr lang="en-US" sz="2800" dirty="0">
                <a:solidFill>
                  <a:schemeClr val="accent1">
                    <a:lumMod val="40000"/>
                    <a:lumOff val="60000"/>
                  </a:schemeClr>
                </a:solidFill>
              </a:rPr>
              <a:t> </a:t>
            </a:r>
            <a:r>
              <a:rPr lang="en-US" sz="2800" dirty="0">
                <a:solidFill>
                  <a:schemeClr val="accent1">
                    <a:lumMod val="60000"/>
                    <a:lumOff val="40000"/>
                  </a:schemeClr>
                </a:solidFill>
              </a:rPr>
              <a:t>I will be </a:t>
            </a:r>
            <a:r>
              <a:rPr lang="en-US" sz="2800" dirty="0" err="1">
                <a:solidFill>
                  <a:schemeClr val="accent1">
                    <a:lumMod val="60000"/>
                    <a:lumOff val="40000"/>
                  </a:schemeClr>
                </a:solidFill>
              </a:rPr>
              <a:t>honoured</a:t>
            </a:r>
            <a:r>
              <a:rPr lang="en-US" sz="2800" dirty="0">
                <a:solidFill>
                  <a:schemeClr val="accent1">
                    <a:lumMod val="60000"/>
                    <a:lumOff val="40000"/>
                  </a:schemeClr>
                </a:solidFill>
              </a:rPr>
              <a:t> upon Pharaoh, and upon all his host; that the Egyptians may know that I am the </a:t>
            </a:r>
            <a:r>
              <a:rPr lang="en-US" sz="2800" cap="small" dirty="0">
                <a:solidFill>
                  <a:schemeClr val="accent1">
                    <a:lumMod val="60000"/>
                    <a:lumOff val="40000"/>
                  </a:schemeClr>
                </a:solidFill>
              </a:rPr>
              <a:t>Lord</a:t>
            </a:r>
            <a:r>
              <a:rPr lang="en-US" sz="2800" dirty="0">
                <a:solidFill>
                  <a:schemeClr val="accent1">
                    <a:lumMod val="60000"/>
                    <a:lumOff val="40000"/>
                  </a:schemeClr>
                </a:solidFill>
              </a:rPr>
              <a:t>.</a:t>
            </a:r>
            <a:r>
              <a:rPr lang="en-US" sz="2800" dirty="0">
                <a:solidFill>
                  <a:schemeClr val="accent1">
                    <a:lumMod val="40000"/>
                    <a:lumOff val="60000"/>
                  </a:schemeClr>
                </a:solidFill>
              </a:rPr>
              <a:t> </a:t>
            </a:r>
            <a:r>
              <a:rPr lang="en-US" sz="2800" dirty="0"/>
              <a:t>And they did so</a:t>
            </a:r>
            <a:r>
              <a:rPr lang="en-US" sz="2800" dirty="0" smtClean="0"/>
              <a:t>.</a:t>
            </a:r>
            <a:endParaRPr lang="en-US" sz="2800" dirty="0"/>
          </a:p>
        </p:txBody>
      </p:sp>
      <p:sp>
        <p:nvSpPr>
          <p:cNvPr id="4" name="Content Placeholder 3"/>
          <p:cNvSpPr>
            <a:spLocks noGrp="1"/>
          </p:cNvSpPr>
          <p:nvPr>
            <p:ph sz="half" idx="2"/>
          </p:nvPr>
        </p:nvSpPr>
        <p:spPr>
          <a:xfrm>
            <a:off x="5934911" y="1232898"/>
            <a:ext cx="4995332" cy="5393933"/>
          </a:xfrm>
          <a:solidFill>
            <a:srgbClr val="6CAF38">
              <a:alpha val="38039"/>
            </a:srgbClr>
          </a:solidFill>
          <a:ln>
            <a:noFill/>
          </a:ln>
        </p:spPr>
        <p:txBody>
          <a:bodyPr>
            <a:noAutofit/>
          </a:bodyPr>
          <a:lstStyle/>
          <a:p>
            <a:r>
              <a:rPr lang="en-US" sz="2800" dirty="0"/>
              <a:t>Notice that God gives an explanation of His otherwise strange directions!  </a:t>
            </a:r>
          </a:p>
          <a:p>
            <a:r>
              <a:rPr lang="en-US" sz="2800" dirty="0"/>
              <a:t>The Israelites are to essentially corner themselves, but </a:t>
            </a:r>
            <a:r>
              <a:rPr lang="en-US" sz="2800" dirty="0" smtClean="0"/>
              <a:t>NOT so </a:t>
            </a:r>
            <a:r>
              <a:rPr lang="en-US" sz="2800" dirty="0"/>
              <a:t>that they’ll have </a:t>
            </a:r>
            <a:r>
              <a:rPr lang="en-US" sz="2800" dirty="0" smtClean="0"/>
              <a:t>hardship.  </a:t>
            </a:r>
            <a:r>
              <a:rPr lang="en-US" sz="2800" dirty="0"/>
              <a:t>This incident will bring honor to God, letting people get to know Him.  This builds the faith of the Israelites, but also of the Egyptians and everyone else who hears the tale.  </a:t>
            </a:r>
          </a:p>
        </p:txBody>
      </p:sp>
    </p:spTree>
    <p:extLst>
      <p:ext uri="{BB962C8B-B14F-4D97-AF65-F5344CB8AC3E}">
        <p14:creationId xmlns:p14="http://schemas.microsoft.com/office/powerpoint/2010/main" val="36315161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82194"/>
            <a:ext cx="10131425" cy="1181528"/>
          </a:xfrm>
        </p:spPr>
        <p:txBody>
          <a:bodyPr>
            <a:normAutofit/>
          </a:bodyPr>
          <a:lstStyle/>
          <a:p>
            <a:r>
              <a:rPr lang="en-US" sz="4800" b="1" dirty="0" smtClean="0">
                <a:solidFill>
                  <a:srgbClr val="0000CC"/>
                </a:solidFill>
              </a:rPr>
              <a:t>Real World Faith—Exodus 14:5-8</a:t>
            </a:r>
            <a:endParaRPr lang="en-US" sz="4800" b="1" dirty="0">
              <a:solidFill>
                <a:srgbClr val="0000CC"/>
              </a:solidFill>
            </a:endParaRPr>
          </a:p>
        </p:txBody>
      </p:sp>
      <p:sp>
        <p:nvSpPr>
          <p:cNvPr id="3" name="Content Placeholder 2"/>
          <p:cNvSpPr>
            <a:spLocks noGrp="1"/>
          </p:cNvSpPr>
          <p:nvPr>
            <p:ph idx="1"/>
          </p:nvPr>
        </p:nvSpPr>
        <p:spPr>
          <a:xfrm>
            <a:off x="685801" y="1592495"/>
            <a:ext cx="10131425" cy="4787758"/>
          </a:xfrm>
        </p:spPr>
        <p:txBody>
          <a:bodyPr>
            <a:normAutofit fontScale="92500" lnSpcReduction="20000"/>
          </a:bodyPr>
          <a:lstStyle/>
          <a:p>
            <a:r>
              <a:rPr lang="en-US" sz="3200" b="1" baseline="30000" dirty="0"/>
              <a:t>5 </a:t>
            </a:r>
            <a:r>
              <a:rPr lang="en-US" sz="3200" dirty="0"/>
              <a:t>And it was told the king of Egypt that the people fled: and the heart of Pharaoh and of his servants was turned against the people, and they said, Why have we done this, that we have let Israel go from serving us?</a:t>
            </a:r>
          </a:p>
          <a:p>
            <a:r>
              <a:rPr lang="en-US" sz="3200" b="1" baseline="30000" dirty="0"/>
              <a:t>6 </a:t>
            </a:r>
            <a:r>
              <a:rPr lang="en-US" sz="3200" dirty="0"/>
              <a:t>And he made ready his chariot, and took his people with him:</a:t>
            </a:r>
          </a:p>
          <a:p>
            <a:r>
              <a:rPr lang="en-US" sz="3200" b="1" baseline="30000" dirty="0"/>
              <a:t>7 </a:t>
            </a:r>
            <a:r>
              <a:rPr lang="en-US" sz="3200" dirty="0"/>
              <a:t>And he took six hundred chosen chariots, and all the chariots of Egypt, and captains over every one of them.</a:t>
            </a:r>
          </a:p>
          <a:p>
            <a:r>
              <a:rPr lang="en-US" sz="3200" b="1" baseline="30000" dirty="0"/>
              <a:t>8 </a:t>
            </a:r>
            <a:r>
              <a:rPr lang="en-US" sz="3200" dirty="0"/>
              <a:t>And the </a:t>
            </a:r>
            <a:r>
              <a:rPr lang="en-US" sz="3200" cap="small" dirty="0"/>
              <a:t>Lord</a:t>
            </a:r>
            <a:r>
              <a:rPr lang="en-US" sz="3200" dirty="0"/>
              <a:t> hardened the heart of Pharaoh king of Egypt, and he pursued after the children of Israel: and the children of Israel went out with an high hand.</a:t>
            </a:r>
          </a:p>
          <a:p>
            <a:endParaRPr lang="en-US" dirty="0"/>
          </a:p>
        </p:txBody>
      </p:sp>
      <p:grpSp>
        <p:nvGrpSpPr>
          <p:cNvPr id="6" name="Group 5"/>
          <p:cNvGrpSpPr/>
          <p:nvPr/>
        </p:nvGrpSpPr>
        <p:grpSpPr>
          <a:xfrm>
            <a:off x="4645389" y="6184509"/>
            <a:ext cx="2784296" cy="523982"/>
            <a:chOff x="4645389" y="6184509"/>
            <a:chExt cx="2784296" cy="523982"/>
          </a:xfrm>
        </p:grpSpPr>
        <p:sp>
          <p:nvSpPr>
            <p:cNvPr id="5" name="Rounded Rectangular Callout 4"/>
            <p:cNvSpPr/>
            <p:nvPr/>
          </p:nvSpPr>
          <p:spPr>
            <a:xfrm flipV="1">
              <a:off x="4645389" y="6184509"/>
              <a:ext cx="2784296" cy="523982"/>
            </a:xfrm>
            <a:prstGeom prst="wedgeRoundRectCallout">
              <a:avLst>
                <a:gd name="adj1" fmla="val -19811"/>
                <a:gd name="adj2" fmla="val 8406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4645389" y="6215667"/>
              <a:ext cx="2784296" cy="461665"/>
            </a:xfrm>
            <a:prstGeom prst="rect">
              <a:avLst/>
            </a:prstGeom>
            <a:noFill/>
          </p:spPr>
          <p:txBody>
            <a:bodyPr wrap="square" rtlCol="0">
              <a:spAutoFit/>
            </a:bodyPr>
            <a:lstStyle/>
            <a:p>
              <a:r>
                <a:rPr lang="en-US" sz="2400" dirty="0" smtClean="0">
                  <a:solidFill>
                    <a:srgbClr val="0000CC"/>
                  </a:solidFill>
                </a:rPr>
                <a:t>That is, triumphantly</a:t>
              </a:r>
              <a:endParaRPr lang="en-US" sz="2400" dirty="0">
                <a:solidFill>
                  <a:srgbClr val="0000CC"/>
                </a:solidFill>
              </a:endParaRPr>
            </a:p>
          </p:txBody>
        </p:sp>
      </p:grpSp>
    </p:spTree>
    <p:extLst>
      <p:ext uri="{BB962C8B-B14F-4D97-AF65-F5344CB8AC3E}">
        <p14:creationId xmlns:p14="http://schemas.microsoft.com/office/powerpoint/2010/main" val="2857186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82194"/>
            <a:ext cx="10131425" cy="1181528"/>
          </a:xfrm>
        </p:spPr>
        <p:txBody>
          <a:bodyPr>
            <a:normAutofit/>
          </a:bodyPr>
          <a:lstStyle/>
          <a:p>
            <a:r>
              <a:rPr lang="en-US" sz="4800" b="1" dirty="0" smtClean="0">
                <a:solidFill>
                  <a:srgbClr val="0000CC"/>
                </a:solidFill>
              </a:rPr>
              <a:t>Real World Faith—Exodus 14:9-11</a:t>
            </a:r>
            <a:endParaRPr lang="en-US" sz="4800" b="1" dirty="0">
              <a:solidFill>
                <a:srgbClr val="0000CC"/>
              </a:solidFill>
            </a:endParaRPr>
          </a:p>
        </p:txBody>
      </p:sp>
      <p:sp>
        <p:nvSpPr>
          <p:cNvPr id="3" name="Content Placeholder 2"/>
          <p:cNvSpPr>
            <a:spLocks noGrp="1"/>
          </p:cNvSpPr>
          <p:nvPr>
            <p:ph idx="1"/>
          </p:nvPr>
        </p:nvSpPr>
        <p:spPr>
          <a:xfrm>
            <a:off x="685801" y="1592495"/>
            <a:ext cx="10131425" cy="4787758"/>
          </a:xfrm>
        </p:spPr>
        <p:txBody>
          <a:bodyPr>
            <a:normAutofit fontScale="85000" lnSpcReduction="10000"/>
          </a:bodyPr>
          <a:lstStyle/>
          <a:p>
            <a:r>
              <a:rPr lang="en-US" sz="3300" b="1" baseline="30000" dirty="0"/>
              <a:t>9 </a:t>
            </a:r>
            <a:r>
              <a:rPr lang="en-US" sz="3300" dirty="0"/>
              <a:t>But the Egyptians pursued after them, all the horses and chariots of Pharaoh, and his horsemen, and his army, and overtook them encamping by the sea, beside </a:t>
            </a:r>
            <a:r>
              <a:rPr lang="en-US" sz="3300" dirty="0" err="1"/>
              <a:t>Pihahiroth</a:t>
            </a:r>
            <a:r>
              <a:rPr lang="en-US" sz="3300" dirty="0"/>
              <a:t>, before </a:t>
            </a:r>
            <a:r>
              <a:rPr lang="en-US" sz="3300" dirty="0" err="1"/>
              <a:t>Baalzephon</a:t>
            </a:r>
            <a:r>
              <a:rPr lang="en-US" sz="3300" dirty="0"/>
              <a:t>.</a:t>
            </a:r>
          </a:p>
          <a:p>
            <a:r>
              <a:rPr lang="en-US" sz="3300" b="1" baseline="30000" dirty="0"/>
              <a:t>10 </a:t>
            </a:r>
            <a:r>
              <a:rPr lang="en-US" sz="3300" dirty="0"/>
              <a:t>And when Pharaoh drew nigh, the children of Israel lifted up their eyes, and, behold, the Egyptians marched after them; and they were sore afraid: and the children of Israel cried out unto the </a:t>
            </a:r>
            <a:r>
              <a:rPr lang="en-US" sz="3300" cap="small" dirty="0"/>
              <a:t>Lord</a:t>
            </a:r>
            <a:r>
              <a:rPr lang="en-US" sz="3300" dirty="0"/>
              <a:t>.</a:t>
            </a:r>
          </a:p>
          <a:p>
            <a:r>
              <a:rPr lang="en-US" sz="3300" b="1" baseline="30000" dirty="0"/>
              <a:t>11 </a:t>
            </a:r>
            <a:r>
              <a:rPr lang="en-US" sz="3300" dirty="0"/>
              <a:t>And they said unto Moses, Because there were no graves in Egypt, hast thou taken us away to die in the wilderness? wherefore hast thou dealt thus with us, to carry us forth out of Egypt?</a:t>
            </a:r>
          </a:p>
          <a:p>
            <a:endParaRPr lang="en-US" dirty="0"/>
          </a:p>
        </p:txBody>
      </p:sp>
      <p:sp>
        <p:nvSpPr>
          <p:cNvPr id="4" name="TextBox 3"/>
          <p:cNvSpPr txBox="1"/>
          <p:nvPr/>
        </p:nvSpPr>
        <p:spPr>
          <a:xfrm rot="20206336">
            <a:off x="2048108" y="3735376"/>
            <a:ext cx="6775279" cy="1862048"/>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11500" b="1" dirty="0" smtClean="0">
                <a:solidFill>
                  <a:srgbClr val="FF0000"/>
                </a:solidFill>
              </a:rPr>
              <a:t>NOT FAITH</a:t>
            </a:r>
            <a:endParaRPr lang="en-US" sz="11500" b="1" dirty="0">
              <a:solidFill>
                <a:srgbClr val="FF0000"/>
              </a:solidFill>
            </a:endParaRPr>
          </a:p>
        </p:txBody>
      </p:sp>
    </p:spTree>
    <p:extLst>
      <p:ext uri="{BB962C8B-B14F-4D97-AF65-F5344CB8AC3E}">
        <p14:creationId xmlns:p14="http://schemas.microsoft.com/office/powerpoint/2010/main" val="949979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82194"/>
            <a:ext cx="10131425" cy="1181528"/>
          </a:xfrm>
        </p:spPr>
        <p:txBody>
          <a:bodyPr>
            <a:normAutofit/>
          </a:bodyPr>
          <a:lstStyle/>
          <a:p>
            <a:r>
              <a:rPr lang="en-US" sz="4800" b="1" dirty="0" smtClean="0">
                <a:solidFill>
                  <a:srgbClr val="0000CC"/>
                </a:solidFill>
              </a:rPr>
              <a:t>Real World Faith—Exodus 14:12-14</a:t>
            </a:r>
            <a:endParaRPr lang="en-US" sz="4800" b="1" dirty="0">
              <a:solidFill>
                <a:srgbClr val="0000CC"/>
              </a:solidFill>
            </a:endParaRPr>
          </a:p>
        </p:txBody>
      </p:sp>
      <p:sp>
        <p:nvSpPr>
          <p:cNvPr id="3" name="Content Placeholder 2"/>
          <p:cNvSpPr>
            <a:spLocks noGrp="1"/>
          </p:cNvSpPr>
          <p:nvPr>
            <p:ph idx="1"/>
          </p:nvPr>
        </p:nvSpPr>
        <p:spPr>
          <a:xfrm>
            <a:off x="685801" y="1592495"/>
            <a:ext cx="10131425" cy="4787758"/>
          </a:xfrm>
        </p:spPr>
        <p:txBody>
          <a:bodyPr>
            <a:normAutofit fontScale="92500"/>
          </a:bodyPr>
          <a:lstStyle/>
          <a:p>
            <a:r>
              <a:rPr lang="en-US" sz="3200" b="1" baseline="30000" dirty="0"/>
              <a:t>12 </a:t>
            </a:r>
            <a:r>
              <a:rPr lang="en-US" sz="3200" dirty="0"/>
              <a:t>Is not this the word that we did tell thee in Egypt, saying, Let us alone, that we may serve the Egyptians? For it had been better for us to serve the Egyptians, than that we should die in the wilderness.</a:t>
            </a:r>
          </a:p>
          <a:p>
            <a:r>
              <a:rPr lang="en-US" sz="3200" b="1" baseline="30000" dirty="0"/>
              <a:t>13 </a:t>
            </a:r>
            <a:r>
              <a:rPr lang="en-US" sz="3200" dirty="0"/>
              <a:t>And Moses said unto the people, Fear ye not, stand still, and see the salvation of the </a:t>
            </a:r>
            <a:r>
              <a:rPr lang="en-US" sz="3200" cap="small" dirty="0"/>
              <a:t>Lord</a:t>
            </a:r>
            <a:r>
              <a:rPr lang="en-US" sz="3200" dirty="0"/>
              <a:t>, which he will shew to you to day: for the Egyptians whom ye have seen to day, ye shall see them again no more for ever.</a:t>
            </a:r>
          </a:p>
          <a:p>
            <a:r>
              <a:rPr lang="en-US" sz="3200" b="1" baseline="30000" dirty="0"/>
              <a:t>14 </a:t>
            </a:r>
            <a:r>
              <a:rPr lang="en-US" sz="3200" dirty="0"/>
              <a:t>The </a:t>
            </a:r>
            <a:r>
              <a:rPr lang="en-US" sz="3200" cap="small" dirty="0"/>
              <a:t>Lord</a:t>
            </a:r>
            <a:r>
              <a:rPr lang="en-US" sz="3200" dirty="0"/>
              <a:t> shall fight for you, and ye shall hold your peace.</a:t>
            </a:r>
          </a:p>
          <a:p>
            <a:endParaRPr lang="en-US" dirty="0"/>
          </a:p>
        </p:txBody>
      </p:sp>
      <p:sp>
        <p:nvSpPr>
          <p:cNvPr id="5" name="TextBox 4"/>
          <p:cNvSpPr txBox="1"/>
          <p:nvPr/>
        </p:nvSpPr>
        <p:spPr>
          <a:xfrm rot="901058">
            <a:off x="4242586" y="3808960"/>
            <a:ext cx="4012575" cy="1862048"/>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11500" b="1" dirty="0" smtClean="0">
                <a:solidFill>
                  <a:srgbClr val="0000CC"/>
                </a:solidFill>
              </a:rPr>
              <a:t>FAITH</a:t>
            </a:r>
            <a:endParaRPr lang="en-US" sz="11500" b="1" dirty="0">
              <a:solidFill>
                <a:srgbClr val="0000CC"/>
              </a:solidFill>
            </a:endParaRPr>
          </a:p>
        </p:txBody>
      </p:sp>
    </p:spTree>
    <p:extLst>
      <p:ext uri="{BB962C8B-B14F-4D97-AF65-F5344CB8AC3E}">
        <p14:creationId xmlns:p14="http://schemas.microsoft.com/office/powerpoint/2010/main" val="2863940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131425" cy="520557"/>
          </a:xfrm>
        </p:spPr>
        <p:txBody>
          <a:bodyPr>
            <a:normAutofit fontScale="90000"/>
          </a:bodyPr>
          <a:lstStyle/>
          <a:p>
            <a:r>
              <a:rPr lang="en-US" sz="4800" b="1" dirty="0">
                <a:solidFill>
                  <a:srgbClr val="0000CC"/>
                </a:solidFill>
              </a:rPr>
              <a:t>Real World Faith—Exodus </a:t>
            </a:r>
            <a:r>
              <a:rPr lang="en-US" sz="4800" b="1" dirty="0" smtClean="0">
                <a:solidFill>
                  <a:srgbClr val="0000CC"/>
                </a:solidFill>
              </a:rPr>
              <a:t>14:10, 13-14</a:t>
            </a:r>
            <a:endParaRPr lang="en-US" sz="4800" dirty="0"/>
          </a:p>
        </p:txBody>
      </p:sp>
      <p:sp>
        <p:nvSpPr>
          <p:cNvPr id="3" name="Content Placeholder 2"/>
          <p:cNvSpPr>
            <a:spLocks noGrp="1"/>
          </p:cNvSpPr>
          <p:nvPr>
            <p:ph sz="half" idx="1"/>
          </p:nvPr>
        </p:nvSpPr>
        <p:spPr>
          <a:xfrm>
            <a:off x="685800" y="1232898"/>
            <a:ext cx="5571161" cy="5393933"/>
          </a:xfrm>
          <a:solidFill>
            <a:srgbClr val="674DBB">
              <a:alpha val="32157"/>
            </a:srgbClr>
          </a:solidFill>
          <a:ln>
            <a:noFill/>
          </a:ln>
        </p:spPr>
        <p:txBody>
          <a:bodyPr>
            <a:normAutofit fontScale="85000" lnSpcReduction="20000"/>
          </a:bodyPr>
          <a:lstStyle/>
          <a:p>
            <a:r>
              <a:rPr lang="en-US" sz="2800" b="1" baseline="30000" dirty="0"/>
              <a:t>10 </a:t>
            </a:r>
            <a:r>
              <a:rPr lang="en-US" sz="2800" dirty="0"/>
              <a:t>And when Pharaoh drew nigh, the children of Israel lifted up their eyes, and, behold, the Egyptians marched after them; and they were sore afraid: and the children of Israel cried out unto the </a:t>
            </a:r>
            <a:r>
              <a:rPr lang="en-US" sz="2800" cap="small" dirty="0"/>
              <a:t>Lord</a:t>
            </a:r>
            <a:r>
              <a:rPr lang="en-US" sz="2800" dirty="0" smtClean="0"/>
              <a:t>.</a:t>
            </a:r>
          </a:p>
          <a:p>
            <a:pPr marL="0" indent="0" algn="ctr">
              <a:buNone/>
            </a:pPr>
            <a:r>
              <a:rPr lang="en-US" sz="2800" dirty="0" smtClean="0"/>
              <a:t>…</a:t>
            </a:r>
            <a:endParaRPr lang="en-US" sz="2800" dirty="0"/>
          </a:p>
          <a:p>
            <a:r>
              <a:rPr lang="en-US" sz="2800" b="1" baseline="30000" dirty="0" smtClean="0"/>
              <a:t>13</a:t>
            </a:r>
            <a:r>
              <a:rPr lang="en-US" sz="2800" b="1" baseline="30000" dirty="0"/>
              <a:t> </a:t>
            </a:r>
            <a:r>
              <a:rPr lang="en-US" sz="2800" dirty="0"/>
              <a:t>And Moses said unto the people, Fear ye not, stand still, and see the salvation of the </a:t>
            </a:r>
            <a:r>
              <a:rPr lang="en-US" sz="2800" cap="small" dirty="0"/>
              <a:t>Lord</a:t>
            </a:r>
            <a:r>
              <a:rPr lang="en-US" sz="2800" dirty="0"/>
              <a:t>, which he will shew to you to day: for the Egyptians whom ye have seen to day, ye shall see them again no more for ever.</a:t>
            </a:r>
          </a:p>
          <a:p>
            <a:r>
              <a:rPr lang="en-US" sz="2800" b="1" baseline="30000" dirty="0"/>
              <a:t>14 </a:t>
            </a:r>
            <a:r>
              <a:rPr lang="en-US" sz="2800" dirty="0"/>
              <a:t>The </a:t>
            </a:r>
            <a:r>
              <a:rPr lang="en-US" sz="2800" cap="small" dirty="0"/>
              <a:t>Lord</a:t>
            </a:r>
            <a:r>
              <a:rPr lang="en-US" sz="2800" dirty="0"/>
              <a:t> shall fight for you, and ye shall hold your peace.</a:t>
            </a:r>
            <a:endParaRPr lang="en-US" sz="2800" dirty="0"/>
          </a:p>
        </p:txBody>
      </p:sp>
      <p:sp>
        <p:nvSpPr>
          <p:cNvPr id="4" name="Content Placeholder 3"/>
          <p:cNvSpPr>
            <a:spLocks noGrp="1"/>
          </p:cNvSpPr>
          <p:nvPr>
            <p:ph sz="half" idx="2"/>
          </p:nvPr>
        </p:nvSpPr>
        <p:spPr>
          <a:xfrm>
            <a:off x="6349429" y="1304818"/>
            <a:ext cx="5260369" cy="5322013"/>
          </a:xfrm>
          <a:solidFill>
            <a:srgbClr val="6CAF38">
              <a:alpha val="38039"/>
            </a:srgbClr>
          </a:solidFill>
          <a:ln>
            <a:noFill/>
          </a:ln>
        </p:spPr>
        <p:txBody>
          <a:bodyPr>
            <a:noAutofit/>
          </a:bodyPr>
          <a:lstStyle/>
          <a:p>
            <a:r>
              <a:rPr lang="en-US" sz="2400" dirty="0" smtClean="0"/>
              <a:t>Has God put His people into a position of suffering, a “crucible?”  Who is suffering here?  </a:t>
            </a:r>
            <a:endParaRPr lang="en-US" sz="2400" dirty="0"/>
          </a:p>
          <a:p>
            <a:r>
              <a:rPr lang="en-US" sz="2400" dirty="0" smtClean="0"/>
              <a:t>Moses, a man of faith, tells the people to (essentially) shut it, hold still, and be amazed because something awesome is coming.  He doesn’t seem to be suffering.  He has faith.  </a:t>
            </a:r>
          </a:p>
          <a:p>
            <a:r>
              <a:rPr lang="en-US" sz="2400" dirty="0" smtClean="0"/>
              <a:t>The people are afraid.  They’re certainly suffering uncertainty and doubt.  But it’s unnecessary.  There’s no need to be fearful, and they wouldn’t be afraid if they had faith.  </a:t>
            </a:r>
            <a:endParaRPr lang="en-US" sz="2800" dirty="0"/>
          </a:p>
        </p:txBody>
      </p:sp>
    </p:spTree>
    <p:extLst>
      <p:ext uri="{BB962C8B-B14F-4D97-AF65-F5344CB8AC3E}">
        <p14:creationId xmlns:p14="http://schemas.microsoft.com/office/powerpoint/2010/main" val="9384802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82194"/>
            <a:ext cx="10131425" cy="1181528"/>
          </a:xfrm>
        </p:spPr>
        <p:txBody>
          <a:bodyPr>
            <a:normAutofit/>
          </a:bodyPr>
          <a:lstStyle/>
          <a:p>
            <a:r>
              <a:rPr lang="en-US" sz="4800" b="1" dirty="0" smtClean="0">
                <a:solidFill>
                  <a:srgbClr val="0000CC"/>
                </a:solidFill>
              </a:rPr>
              <a:t>Real World Faith—Exodus 14:15-18</a:t>
            </a:r>
            <a:endParaRPr lang="en-US" sz="4800" b="1" dirty="0">
              <a:solidFill>
                <a:srgbClr val="0000CC"/>
              </a:solidFill>
            </a:endParaRPr>
          </a:p>
        </p:txBody>
      </p:sp>
      <p:sp>
        <p:nvSpPr>
          <p:cNvPr id="3" name="Content Placeholder 2"/>
          <p:cNvSpPr>
            <a:spLocks noGrp="1"/>
          </p:cNvSpPr>
          <p:nvPr>
            <p:ph idx="1"/>
          </p:nvPr>
        </p:nvSpPr>
        <p:spPr>
          <a:xfrm>
            <a:off x="685801" y="1438382"/>
            <a:ext cx="10131425" cy="5270644"/>
          </a:xfrm>
        </p:spPr>
        <p:txBody>
          <a:bodyPr>
            <a:normAutofit fontScale="92500" lnSpcReduction="20000"/>
          </a:bodyPr>
          <a:lstStyle/>
          <a:p>
            <a:r>
              <a:rPr lang="en-US" sz="3200" b="1" baseline="30000" dirty="0"/>
              <a:t>15 </a:t>
            </a:r>
            <a:r>
              <a:rPr lang="en-US" sz="3200" dirty="0"/>
              <a:t>And the </a:t>
            </a:r>
            <a:r>
              <a:rPr lang="en-US" sz="3200" cap="small" dirty="0"/>
              <a:t>Lord</a:t>
            </a:r>
            <a:r>
              <a:rPr lang="en-US" sz="3200" dirty="0"/>
              <a:t> said unto Moses, Wherefore </a:t>
            </a:r>
            <a:r>
              <a:rPr lang="en-US" sz="3200" dirty="0" err="1"/>
              <a:t>criest</a:t>
            </a:r>
            <a:r>
              <a:rPr lang="en-US" sz="3200" dirty="0"/>
              <a:t> thou unto me? speak unto the children of Israel, that they go forward:</a:t>
            </a:r>
          </a:p>
          <a:p>
            <a:r>
              <a:rPr lang="en-US" sz="3200" b="1" baseline="30000" dirty="0"/>
              <a:t>16 </a:t>
            </a:r>
            <a:r>
              <a:rPr lang="en-US" sz="3200" dirty="0"/>
              <a:t>But lift thou up thy rod, and stretch out thine hand over the sea, and divide it: and the children of Israel shall go on dry ground through the midst of the sea.</a:t>
            </a:r>
          </a:p>
          <a:p>
            <a:r>
              <a:rPr lang="en-US" sz="3200" b="1" baseline="30000" dirty="0"/>
              <a:t>17 </a:t>
            </a:r>
            <a:r>
              <a:rPr lang="en-US" sz="3200" dirty="0"/>
              <a:t>And I, behold, I will harden the hearts of the Egyptians, and they shall follow them: and I will get me </a:t>
            </a:r>
            <a:r>
              <a:rPr lang="en-US" sz="3200" dirty="0" err="1"/>
              <a:t>honour</a:t>
            </a:r>
            <a:r>
              <a:rPr lang="en-US" sz="3200" dirty="0"/>
              <a:t> upon Pharaoh, and upon all his host, upon his chariots, and upon his horsemen.</a:t>
            </a:r>
          </a:p>
          <a:p>
            <a:r>
              <a:rPr lang="en-US" sz="3200" b="1" baseline="30000" dirty="0"/>
              <a:t>18 </a:t>
            </a:r>
            <a:r>
              <a:rPr lang="en-US" sz="3200" dirty="0">
                <a:solidFill>
                  <a:schemeClr val="accent1">
                    <a:lumMod val="60000"/>
                    <a:lumOff val="40000"/>
                  </a:schemeClr>
                </a:solidFill>
              </a:rPr>
              <a:t>And the Egyptians shall know that I am the </a:t>
            </a:r>
            <a:r>
              <a:rPr lang="en-US" sz="3200" cap="small" dirty="0">
                <a:solidFill>
                  <a:schemeClr val="accent1">
                    <a:lumMod val="60000"/>
                    <a:lumOff val="40000"/>
                  </a:schemeClr>
                </a:solidFill>
              </a:rPr>
              <a:t>Lord</a:t>
            </a:r>
            <a:r>
              <a:rPr lang="en-US" sz="3200" dirty="0">
                <a:solidFill>
                  <a:schemeClr val="accent1">
                    <a:lumMod val="60000"/>
                    <a:lumOff val="40000"/>
                  </a:schemeClr>
                </a:solidFill>
              </a:rPr>
              <a:t>, when I have gotten me </a:t>
            </a:r>
            <a:r>
              <a:rPr lang="en-US" sz="3200" dirty="0" err="1">
                <a:solidFill>
                  <a:schemeClr val="accent1">
                    <a:lumMod val="60000"/>
                    <a:lumOff val="40000"/>
                  </a:schemeClr>
                </a:solidFill>
              </a:rPr>
              <a:t>honour</a:t>
            </a:r>
            <a:r>
              <a:rPr lang="en-US" sz="3200" dirty="0">
                <a:solidFill>
                  <a:schemeClr val="accent1">
                    <a:lumMod val="60000"/>
                    <a:lumOff val="40000"/>
                  </a:schemeClr>
                </a:solidFill>
              </a:rPr>
              <a:t> upon Pharaoh, upon his chariots, and upon his horsemen.</a:t>
            </a:r>
          </a:p>
          <a:p>
            <a:endParaRPr lang="en-US" dirty="0"/>
          </a:p>
        </p:txBody>
      </p:sp>
    </p:spTree>
    <p:extLst>
      <p:ext uri="{BB962C8B-B14F-4D97-AF65-F5344CB8AC3E}">
        <p14:creationId xmlns:p14="http://schemas.microsoft.com/office/powerpoint/2010/main" val="35218477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82194"/>
            <a:ext cx="10131425" cy="1181528"/>
          </a:xfrm>
        </p:spPr>
        <p:txBody>
          <a:bodyPr>
            <a:normAutofit/>
          </a:bodyPr>
          <a:lstStyle/>
          <a:p>
            <a:r>
              <a:rPr lang="en-US" sz="4800" b="1" dirty="0" smtClean="0">
                <a:solidFill>
                  <a:srgbClr val="0000CC"/>
                </a:solidFill>
              </a:rPr>
              <a:t>Real World Faith—Exodus 14:19-21</a:t>
            </a:r>
            <a:endParaRPr lang="en-US" sz="4800" b="1" dirty="0">
              <a:solidFill>
                <a:srgbClr val="0000CC"/>
              </a:solidFill>
            </a:endParaRPr>
          </a:p>
        </p:txBody>
      </p:sp>
      <p:sp>
        <p:nvSpPr>
          <p:cNvPr id="3" name="Content Placeholder 2"/>
          <p:cNvSpPr>
            <a:spLocks noGrp="1"/>
          </p:cNvSpPr>
          <p:nvPr>
            <p:ph idx="1"/>
          </p:nvPr>
        </p:nvSpPr>
        <p:spPr>
          <a:xfrm>
            <a:off x="685801" y="1438382"/>
            <a:ext cx="10131425" cy="5270644"/>
          </a:xfrm>
        </p:spPr>
        <p:txBody>
          <a:bodyPr>
            <a:normAutofit fontScale="92500" lnSpcReduction="10000"/>
          </a:bodyPr>
          <a:lstStyle/>
          <a:p>
            <a:r>
              <a:rPr lang="en-US" sz="3200" b="1" baseline="30000" dirty="0"/>
              <a:t>19 </a:t>
            </a:r>
            <a:r>
              <a:rPr lang="en-US" sz="3200" dirty="0"/>
              <a:t>And the angel of God, which went before the camp of Israel, removed and went behind them; and the pillar of the cloud went from before their face, and stood behind them:</a:t>
            </a:r>
          </a:p>
          <a:p>
            <a:r>
              <a:rPr lang="en-US" sz="3200" b="1" baseline="30000" dirty="0"/>
              <a:t>20 </a:t>
            </a:r>
            <a:r>
              <a:rPr lang="en-US" sz="3200" dirty="0"/>
              <a:t>And it came between the camp of the Egyptians and the camp of Israel; and it was a cloud and darkness to them, but it gave light by night to these: so that the one came not near the other all the night.</a:t>
            </a:r>
          </a:p>
          <a:p>
            <a:r>
              <a:rPr lang="en-US" sz="3200" b="1" baseline="30000" dirty="0"/>
              <a:t>21 </a:t>
            </a:r>
            <a:r>
              <a:rPr lang="en-US" sz="3200" dirty="0"/>
              <a:t>And Moses stretched out his hand over the sea; and the </a:t>
            </a:r>
            <a:r>
              <a:rPr lang="en-US" sz="3200" cap="small" dirty="0"/>
              <a:t>Lord</a:t>
            </a:r>
            <a:r>
              <a:rPr lang="en-US" sz="3200" dirty="0"/>
              <a:t> caused the sea to go back by a strong east wind all that night, and made the sea dry land, and the waters were divided.</a:t>
            </a:r>
          </a:p>
        </p:txBody>
      </p:sp>
    </p:spTree>
    <p:extLst>
      <p:ext uri="{BB962C8B-B14F-4D97-AF65-F5344CB8AC3E}">
        <p14:creationId xmlns:p14="http://schemas.microsoft.com/office/powerpoint/2010/main" val="22620436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00CC"/>
                </a:solidFill>
              </a:rPr>
              <a:t>The caged bird (The ministry of Healing, pg. 472)</a:t>
            </a:r>
            <a:endParaRPr lang="en-US" b="1" dirty="0">
              <a:solidFill>
                <a:srgbClr val="0000CC"/>
              </a:solidFill>
            </a:endParaRPr>
          </a:p>
        </p:txBody>
      </p:sp>
      <p:sp>
        <p:nvSpPr>
          <p:cNvPr id="3" name="Content Placeholder 2"/>
          <p:cNvSpPr>
            <a:spLocks noGrp="1"/>
          </p:cNvSpPr>
          <p:nvPr>
            <p:ph idx="1"/>
          </p:nvPr>
        </p:nvSpPr>
        <p:spPr>
          <a:xfrm>
            <a:off x="613881" y="2065867"/>
            <a:ext cx="11088384" cy="4270625"/>
          </a:xfrm>
        </p:spPr>
        <p:txBody>
          <a:bodyPr>
            <a:normAutofit fontScale="85000" lnSpcReduction="20000"/>
          </a:bodyPr>
          <a:lstStyle/>
          <a:p>
            <a:pPr marL="0" indent="0">
              <a:buNone/>
            </a:pPr>
            <a:r>
              <a:rPr lang="en-US" sz="3400" b="1" dirty="0" smtClean="0"/>
              <a:t>Many </a:t>
            </a:r>
            <a:r>
              <a:rPr lang="en-US" sz="3400" b="1" dirty="0"/>
              <a:t>are dissatisfied with their lifework. It may be that their surroundings are uncongenial; their time is occupied with commonplace work, when they think themselves capable of higher responsibilities; often their efforts seem to them to be unappreciated or fruitless; their future is uncertain. </a:t>
            </a:r>
            <a:endParaRPr lang="en-US" sz="3400" b="1" dirty="0" smtClean="0"/>
          </a:p>
          <a:p>
            <a:pPr marL="0" indent="0">
              <a:buNone/>
            </a:pPr>
            <a:r>
              <a:rPr lang="en-US" sz="3400" b="1" dirty="0" smtClean="0"/>
              <a:t>Let </a:t>
            </a:r>
            <a:r>
              <a:rPr lang="en-US" sz="3400" b="1" dirty="0"/>
              <a:t>us remember that while the work we have to do may not be our choice, it is to be accepted as God's choice for us. Whether pleasing or unpleasing, we are to do the duty that lies nearest. “Whatsoever thy hand </a:t>
            </a:r>
            <a:r>
              <a:rPr lang="en-US" sz="3400" b="1" dirty="0" err="1"/>
              <a:t>findeth</a:t>
            </a:r>
            <a:r>
              <a:rPr lang="en-US" sz="3400" b="1" dirty="0"/>
              <a:t> to do, do it with thy might; for there is no work, nor device, nor knowledge, nor wisdom, in the grave, whither thou </a:t>
            </a:r>
            <a:r>
              <a:rPr lang="en-US" sz="3400" b="1" dirty="0" err="1"/>
              <a:t>goest</a:t>
            </a:r>
            <a:r>
              <a:rPr lang="en-US" sz="3400" b="1" dirty="0"/>
              <a:t>.” </a:t>
            </a:r>
            <a:r>
              <a:rPr lang="en-US" sz="3400" b="1" dirty="0">
                <a:hlinkClick r:id="rId2"/>
              </a:rPr>
              <a:t>Ecclesiastes 9:10</a:t>
            </a:r>
            <a:r>
              <a:rPr lang="en-US" sz="3400" b="1" dirty="0"/>
              <a:t>. </a:t>
            </a:r>
          </a:p>
          <a:p>
            <a:endParaRPr lang="en-US" dirty="0"/>
          </a:p>
        </p:txBody>
      </p:sp>
    </p:spTree>
    <p:extLst>
      <p:ext uri="{BB962C8B-B14F-4D97-AF65-F5344CB8AC3E}">
        <p14:creationId xmlns:p14="http://schemas.microsoft.com/office/powerpoint/2010/main" val="224576323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82194"/>
            <a:ext cx="10131425" cy="1181528"/>
          </a:xfrm>
        </p:spPr>
        <p:txBody>
          <a:bodyPr>
            <a:normAutofit/>
          </a:bodyPr>
          <a:lstStyle/>
          <a:p>
            <a:r>
              <a:rPr lang="en-US" sz="4800" b="1" dirty="0" smtClean="0">
                <a:solidFill>
                  <a:srgbClr val="0000CC"/>
                </a:solidFill>
              </a:rPr>
              <a:t>Real World Faith—Exodus 14:22-225</a:t>
            </a:r>
            <a:endParaRPr lang="en-US" sz="4800" b="1" dirty="0">
              <a:solidFill>
                <a:srgbClr val="0000CC"/>
              </a:solidFill>
            </a:endParaRPr>
          </a:p>
        </p:txBody>
      </p:sp>
      <p:sp>
        <p:nvSpPr>
          <p:cNvPr id="3" name="Content Placeholder 2"/>
          <p:cNvSpPr>
            <a:spLocks noGrp="1"/>
          </p:cNvSpPr>
          <p:nvPr>
            <p:ph idx="1"/>
          </p:nvPr>
        </p:nvSpPr>
        <p:spPr>
          <a:xfrm>
            <a:off x="685801" y="1109609"/>
            <a:ext cx="10131425" cy="5599417"/>
          </a:xfrm>
        </p:spPr>
        <p:txBody>
          <a:bodyPr>
            <a:normAutofit fontScale="92500" lnSpcReduction="20000"/>
          </a:bodyPr>
          <a:lstStyle/>
          <a:p>
            <a:r>
              <a:rPr lang="en-US" sz="3200" b="1" baseline="30000" dirty="0"/>
              <a:t>22 </a:t>
            </a:r>
            <a:r>
              <a:rPr lang="en-US" sz="3200" dirty="0"/>
              <a:t>And the children of Israel went into the midst of the sea upon the dry ground: and the waters were a wall unto them on their right hand, and on their left.</a:t>
            </a:r>
          </a:p>
          <a:p>
            <a:r>
              <a:rPr lang="en-US" sz="3200" b="1" baseline="30000" dirty="0"/>
              <a:t>23 </a:t>
            </a:r>
            <a:r>
              <a:rPr lang="en-US" sz="3200" dirty="0"/>
              <a:t>And the Egyptians pursued, and went in after them to the midst of the sea, even all Pharaoh's horses, his chariots, and his horsemen.</a:t>
            </a:r>
          </a:p>
          <a:p>
            <a:r>
              <a:rPr lang="en-US" sz="3200" b="1" baseline="30000" dirty="0"/>
              <a:t>24 </a:t>
            </a:r>
            <a:r>
              <a:rPr lang="en-US" sz="3200" dirty="0"/>
              <a:t>And it came to pass, that in the morning watch the </a:t>
            </a:r>
            <a:r>
              <a:rPr lang="en-US" sz="3200" cap="small" dirty="0"/>
              <a:t>Lord</a:t>
            </a:r>
            <a:r>
              <a:rPr lang="en-US" sz="3200" dirty="0"/>
              <a:t> looked unto the host of the Egyptians through the pillar of fire and of the cloud, and troubled the host of the Egyptians,</a:t>
            </a:r>
          </a:p>
          <a:p>
            <a:r>
              <a:rPr lang="en-US" sz="3200" b="1" baseline="30000" dirty="0"/>
              <a:t>25 </a:t>
            </a:r>
            <a:r>
              <a:rPr lang="en-US" sz="3200" dirty="0"/>
              <a:t>And took off their chariot wheels, that they </a:t>
            </a:r>
            <a:r>
              <a:rPr lang="en-US" sz="3200" dirty="0" err="1"/>
              <a:t>drave</a:t>
            </a:r>
            <a:r>
              <a:rPr lang="en-US" sz="3200" dirty="0"/>
              <a:t> them heavily: so that the Egyptians said, Let us flee from the face of Israel; for the </a:t>
            </a:r>
            <a:r>
              <a:rPr lang="en-US" sz="3200" cap="small" dirty="0"/>
              <a:t>Lord</a:t>
            </a:r>
            <a:r>
              <a:rPr lang="en-US" sz="3200" dirty="0"/>
              <a:t> </a:t>
            </a:r>
            <a:r>
              <a:rPr lang="en-US" sz="3200" dirty="0" err="1"/>
              <a:t>fighteth</a:t>
            </a:r>
            <a:r>
              <a:rPr lang="en-US" sz="3200" dirty="0"/>
              <a:t> for them against the Egyptians.</a:t>
            </a:r>
          </a:p>
        </p:txBody>
      </p:sp>
    </p:spTree>
    <p:extLst>
      <p:ext uri="{BB962C8B-B14F-4D97-AF65-F5344CB8AC3E}">
        <p14:creationId xmlns:p14="http://schemas.microsoft.com/office/powerpoint/2010/main" val="25558448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82194"/>
            <a:ext cx="10131425" cy="1181528"/>
          </a:xfrm>
        </p:spPr>
        <p:txBody>
          <a:bodyPr>
            <a:normAutofit/>
          </a:bodyPr>
          <a:lstStyle/>
          <a:p>
            <a:r>
              <a:rPr lang="en-US" sz="4800" b="1" dirty="0" smtClean="0">
                <a:solidFill>
                  <a:srgbClr val="0000CC"/>
                </a:solidFill>
              </a:rPr>
              <a:t>Real World Faith—Exodus 14:22-25</a:t>
            </a:r>
            <a:endParaRPr lang="en-US" sz="4800" b="1" dirty="0">
              <a:solidFill>
                <a:srgbClr val="0000CC"/>
              </a:solidFill>
            </a:endParaRPr>
          </a:p>
        </p:txBody>
      </p:sp>
      <p:sp>
        <p:nvSpPr>
          <p:cNvPr id="3" name="Content Placeholder 2"/>
          <p:cNvSpPr>
            <a:spLocks noGrp="1"/>
          </p:cNvSpPr>
          <p:nvPr>
            <p:ph idx="1"/>
          </p:nvPr>
        </p:nvSpPr>
        <p:spPr>
          <a:xfrm>
            <a:off x="685801" y="1109609"/>
            <a:ext cx="10131425" cy="5599417"/>
          </a:xfrm>
        </p:spPr>
        <p:txBody>
          <a:bodyPr>
            <a:normAutofit fontScale="92500" lnSpcReduction="20000"/>
          </a:bodyPr>
          <a:lstStyle/>
          <a:p>
            <a:r>
              <a:rPr lang="en-US" sz="3200" b="1" baseline="30000" dirty="0"/>
              <a:t>22 </a:t>
            </a:r>
            <a:r>
              <a:rPr lang="en-US" sz="3200" dirty="0"/>
              <a:t>And the children of Israel went into the midst of the sea upon the dry ground: and the waters were a wall unto them on their right hand, and on their left.</a:t>
            </a:r>
          </a:p>
          <a:p>
            <a:r>
              <a:rPr lang="en-US" sz="3200" b="1" baseline="30000" dirty="0"/>
              <a:t>23 </a:t>
            </a:r>
            <a:r>
              <a:rPr lang="en-US" sz="3200" dirty="0"/>
              <a:t>And the Egyptians pursued, and went in after them to the midst of the sea, even all Pharaoh's horses, his chariots, and his horsemen.</a:t>
            </a:r>
          </a:p>
          <a:p>
            <a:r>
              <a:rPr lang="en-US" sz="3200" b="1" baseline="30000" dirty="0"/>
              <a:t>24 </a:t>
            </a:r>
            <a:r>
              <a:rPr lang="en-US" sz="3200" dirty="0"/>
              <a:t>And it came to pass, that in the morning watch the </a:t>
            </a:r>
            <a:r>
              <a:rPr lang="en-US" sz="3200" cap="small" dirty="0"/>
              <a:t>Lord</a:t>
            </a:r>
            <a:r>
              <a:rPr lang="en-US" sz="3200" dirty="0"/>
              <a:t> looked unto the host of the Egyptians through the pillar of fire and of the cloud, and troubled the host of the Egyptians,</a:t>
            </a:r>
          </a:p>
          <a:p>
            <a:r>
              <a:rPr lang="en-US" sz="3200" b="1" baseline="30000" dirty="0"/>
              <a:t>25 </a:t>
            </a:r>
            <a:r>
              <a:rPr lang="en-US" sz="3200" dirty="0"/>
              <a:t>And took off their chariot wheels, that they </a:t>
            </a:r>
            <a:r>
              <a:rPr lang="en-US" sz="3200" dirty="0" err="1"/>
              <a:t>drave</a:t>
            </a:r>
            <a:r>
              <a:rPr lang="en-US" sz="3200" dirty="0"/>
              <a:t> them heavily: so that the Egyptians said, Let us flee from the face of Israel; for </a:t>
            </a:r>
            <a:r>
              <a:rPr lang="en-US" sz="3200" dirty="0">
                <a:solidFill>
                  <a:schemeClr val="accent1">
                    <a:lumMod val="60000"/>
                    <a:lumOff val="40000"/>
                  </a:schemeClr>
                </a:solidFill>
              </a:rPr>
              <a:t>the </a:t>
            </a:r>
            <a:r>
              <a:rPr lang="en-US" sz="3200" cap="small" dirty="0">
                <a:solidFill>
                  <a:schemeClr val="accent1">
                    <a:lumMod val="60000"/>
                    <a:lumOff val="40000"/>
                  </a:schemeClr>
                </a:solidFill>
              </a:rPr>
              <a:t>Lord</a:t>
            </a:r>
            <a:r>
              <a:rPr lang="en-US" sz="3200" dirty="0">
                <a:solidFill>
                  <a:schemeClr val="accent1">
                    <a:lumMod val="60000"/>
                    <a:lumOff val="40000"/>
                  </a:schemeClr>
                </a:solidFill>
              </a:rPr>
              <a:t> </a:t>
            </a:r>
            <a:r>
              <a:rPr lang="en-US" sz="3200" dirty="0" err="1">
                <a:solidFill>
                  <a:schemeClr val="accent1">
                    <a:lumMod val="60000"/>
                    <a:lumOff val="40000"/>
                  </a:schemeClr>
                </a:solidFill>
              </a:rPr>
              <a:t>fighteth</a:t>
            </a:r>
            <a:r>
              <a:rPr lang="en-US" sz="3200" dirty="0">
                <a:solidFill>
                  <a:schemeClr val="accent1">
                    <a:lumMod val="60000"/>
                    <a:lumOff val="40000"/>
                  </a:schemeClr>
                </a:solidFill>
              </a:rPr>
              <a:t> for them against the Egyptians.</a:t>
            </a:r>
          </a:p>
        </p:txBody>
      </p:sp>
      <p:sp>
        <p:nvSpPr>
          <p:cNvPr id="4" name="TextBox 3"/>
          <p:cNvSpPr txBox="1"/>
          <p:nvPr/>
        </p:nvSpPr>
        <p:spPr>
          <a:xfrm rot="20966091">
            <a:off x="3554219" y="5011036"/>
            <a:ext cx="4012575" cy="1862048"/>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11500" b="1" dirty="0" smtClean="0">
                <a:solidFill>
                  <a:schemeClr val="accent1">
                    <a:lumMod val="60000"/>
                    <a:lumOff val="40000"/>
                  </a:schemeClr>
                </a:solidFill>
              </a:rPr>
              <a:t>FAITH</a:t>
            </a:r>
            <a:endParaRPr lang="en-US" sz="11500" b="1" dirty="0">
              <a:solidFill>
                <a:schemeClr val="accent1">
                  <a:lumMod val="60000"/>
                  <a:lumOff val="40000"/>
                </a:schemeClr>
              </a:solidFill>
            </a:endParaRPr>
          </a:p>
        </p:txBody>
      </p:sp>
    </p:spTree>
    <p:extLst>
      <p:ext uri="{BB962C8B-B14F-4D97-AF65-F5344CB8AC3E}">
        <p14:creationId xmlns:p14="http://schemas.microsoft.com/office/powerpoint/2010/main" val="437726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82194"/>
            <a:ext cx="10131425" cy="1181528"/>
          </a:xfrm>
        </p:spPr>
        <p:txBody>
          <a:bodyPr>
            <a:normAutofit/>
          </a:bodyPr>
          <a:lstStyle/>
          <a:p>
            <a:r>
              <a:rPr lang="en-US" sz="4800" b="1" dirty="0" smtClean="0">
                <a:solidFill>
                  <a:srgbClr val="0000CC"/>
                </a:solidFill>
              </a:rPr>
              <a:t>Real World Faith—Exodus 14:26-28</a:t>
            </a:r>
            <a:endParaRPr lang="en-US" sz="4800" b="1" dirty="0">
              <a:solidFill>
                <a:srgbClr val="0000CC"/>
              </a:solidFill>
            </a:endParaRPr>
          </a:p>
        </p:txBody>
      </p:sp>
      <p:sp>
        <p:nvSpPr>
          <p:cNvPr id="3" name="Content Placeholder 2"/>
          <p:cNvSpPr>
            <a:spLocks noGrp="1"/>
          </p:cNvSpPr>
          <p:nvPr>
            <p:ph idx="1"/>
          </p:nvPr>
        </p:nvSpPr>
        <p:spPr>
          <a:xfrm>
            <a:off x="685801" y="1109609"/>
            <a:ext cx="10131425" cy="5599417"/>
          </a:xfrm>
        </p:spPr>
        <p:txBody>
          <a:bodyPr>
            <a:normAutofit lnSpcReduction="10000"/>
          </a:bodyPr>
          <a:lstStyle/>
          <a:p>
            <a:r>
              <a:rPr lang="en-US" sz="3200" b="1" baseline="30000" dirty="0"/>
              <a:t>26 </a:t>
            </a:r>
            <a:r>
              <a:rPr lang="en-US" sz="3200" dirty="0"/>
              <a:t>And the </a:t>
            </a:r>
            <a:r>
              <a:rPr lang="en-US" sz="3200" cap="small" dirty="0"/>
              <a:t>Lord</a:t>
            </a:r>
            <a:r>
              <a:rPr lang="en-US" sz="3200" dirty="0"/>
              <a:t> said unto Moses, Stretch out thine hand over the sea, that the waters may come again upon the Egyptians, upon their chariots, and upon their horsemen.</a:t>
            </a:r>
          </a:p>
          <a:p>
            <a:r>
              <a:rPr lang="en-US" sz="3200" b="1" baseline="30000" dirty="0"/>
              <a:t>27 </a:t>
            </a:r>
            <a:r>
              <a:rPr lang="en-US" sz="3200" dirty="0"/>
              <a:t>And Moses stretched forth his hand over the sea, and the sea returned to his strength when the morning appeared; and the Egyptians fled against it; and the </a:t>
            </a:r>
            <a:r>
              <a:rPr lang="en-US" sz="3200" cap="small" dirty="0"/>
              <a:t>Lord</a:t>
            </a:r>
            <a:r>
              <a:rPr lang="en-US" sz="3200" dirty="0"/>
              <a:t> overthrew the Egyptians in the midst of the sea.</a:t>
            </a:r>
          </a:p>
          <a:p>
            <a:r>
              <a:rPr lang="en-US" sz="3200" b="1" baseline="30000" dirty="0"/>
              <a:t>28 </a:t>
            </a:r>
            <a:r>
              <a:rPr lang="en-US" sz="3200" dirty="0"/>
              <a:t>And the waters returned, and covered the chariots, and the horsemen, and all the host of Pharaoh that came into the sea after them; there remained not so much as one of them.</a:t>
            </a:r>
          </a:p>
        </p:txBody>
      </p:sp>
    </p:spTree>
    <p:extLst>
      <p:ext uri="{BB962C8B-B14F-4D97-AF65-F5344CB8AC3E}">
        <p14:creationId xmlns:p14="http://schemas.microsoft.com/office/powerpoint/2010/main" val="130094536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82194"/>
            <a:ext cx="10131425" cy="1181528"/>
          </a:xfrm>
        </p:spPr>
        <p:txBody>
          <a:bodyPr>
            <a:normAutofit/>
          </a:bodyPr>
          <a:lstStyle/>
          <a:p>
            <a:r>
              <a:rPr lang="en-US" sz="4800" b="1" dirty="0" smtClean="0">
                <a:solidFill>
                  <a:srgbClr val="0000CC"/>
                </a:solidFill>
              </a:rPr>
              <a:t>Real World Faith—Exodus 14:29-31</a:t>
            </a:r>
            <a:endParaRPr lang="en-US" sz="4800" b="1" dirty="0">
              <a:solidFill>
                <a:srgbClr val="0000CC"/>
              </a:solidFill>
            </a:endParaRPr>
          </a:p>
        </p:txBody>
      </p:sp>
      <p:sp>
        <p:nvSpPr>
          <p:cNvPr id="3" name="Content Placeholder 2"/>
          <p:cNvSpPr>
            <a:spLocks noGrp="1"/>
          </p:cNvSpPr>
          <p:nvPr>
            <p:ph idx="1"/>
          </p:nvPr>
        </p:nvSpPr>
        <p:spPr>
          <a:xfrm>
            <a:off x="685801" y="1109609"/>
            <a:ext cx="10131425" cy="5599417"/>
          </a:xfrm>
        </p:spPr>
        <p:txBody>
          <a:bodyPr>
            <a:normAutofit/>
          </a:bodyPr>
          <a:lstStyle/>
          <a:p>
            <a:r>
              <a:rPr lang="en-US" sz="3200" b="1" baseline="30000" dirty="0"/>
              <a:t>29 </a:t>
            </a:r>
            <a:r>
              <a:rPr lang="en-US" sz="3200" dirty="0"/>
              <a:t>But the children of Israel walked upon dry land in the midst of the sea; and the waters were a wall unto them on their right hand, and on their left.</a:t>
            </a:r>
          </a:p>
          <a:p>
            <a:r>
              <a:rPr lang="en-US" sz="3200" b="1" baseline="30000" dirty="0"/>
              <a:t>30 </a:t>
            </a:r>
            <a:r>
              <a:rPr lang="en-US" sz="3200" dirty="0"/>
              <a:t>Thus the </a:t>
            </a:r>
            <a:r>
              <a:rPr lang="en-US" sz="3200" cap="small" dirty="0"/>
              <a:t>Lord</a:t>
            </a:r>
            <a:r>
              <a:rPr lang="en-US" sz="3200" dirty="0"/>
              <a:t> saved Israel that day out of the hand of the Egyptians; and Israel saw the Egyptians dead upon the sea shore.</a:t>
            </a:r>
          </a:p>
          <a:p>
            <a:r>
              <a:rPr lang="en-US" sz="3200" b="1" baseline="30000" dirty="0"/>
              <a:t>31 </a:t>
            </a:r>
            <a:r>
              <a:rPr lang="en-US" sz="3200" dirty="0"/>
              <a:t>And Israel saw that great work which the </a:t>
            </a:r>
            <a:r>
              <a:rPr lang="en-US" sz="3200" cap="small" dirty="0"/>
              <a:t>Lord</a:t>
            </a:r>
            <a:r>
              <a:rPr lang="en-US" sz="3200" dirty="0"/>
              <a:t> did upon the Egyptians: and the people feared the </a:t>
            </a:r>
            <a:r>
              <a:rPr lang="en-US" sz="3200" cap="small" dirty="0"/>
              <a:t>Lord</a:t>
            </a:r>
            <a:r>
              <a:rPr lang="en-US" sz="3200" dirty="0"/>
              <a:t>, and believed the </a:t>
            </a:r>
            <a:r>
              <a:rPr lang="en-US" sz="3200" cap="small" dirty="0"/>
              <a:t>Lord</a:t>
            </a:r>
            <a:r>
              <a:rPr lang="en-US" sz="3200" dirty="0"/>
              <a:t>, and his servant Moses.</a:t>
            </a:r>
          </a:p>
        </p:txBody>
      </p:sp>
      <p:sp>
        <p:nvSpPr>
          <p:cNvPr id="4" name="TextBox 3"/>
          <p:cNvSpPr txBox="1"/>
          <p:nvPr/>
        </p:nvSpPr>
        <p:spPr>
          <a:xfrm rot="901058">
            <a:off x="3745224" y="4507889"/>
            <a:ext cx="4012575" cy="1862048"/>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11500" b="1" dirty="0" smtClean="0">
                <a:solidFill>
                  <a:srgbClr val="0000CC"/>
                </a:solidFill>
              </a:rPr>
              <a:t>FAITH</a:t>
            </a:r>
            <a:endParaRPr lang="en-US" sz="11500" b="1" dirty="0">
              <a:solidFill>
                <a:srgbClr val="0000CC"/>
              </a:solidFill>
            </a:endParaRPr>
          </a:p>
        </p:txBody>
      </p:sp>
    </p:spTree>
    <p:extLst>
      <p:ext uri="{BB962C8B-B14F-4D97-AF65-F5344CB8AC3E}">
        <p14:creationId xmlns:p14="http://schemas.microsoft.com/office/powerpoint/2010/main" val="2635184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131425" cy="520557"/>
          </a:xfrm>
        </p:spPr>
        <p:txBody>
          <a:bodyPr>
            <a:normAutofit fontScale="90000"/>
          </a:bodyPr>
          <a:lstStyle/>
          <a:p>
            <a:r>
              <a:rPr lang="en-US" sz="4800" b="1" dirty="0">
                <a:solidFill>
                  <a:srgbClr val="0000CC"/>
                </a:solidFill>
              </a:rPr>
              <a:t>Real World Faith—Exodus </a:t>
            </a:r>
            <a:r>
              <a:rPr lang="en-US" sz="4800" b="1" dirty="0" smtClean="0">
                <a:solidFill>
                  <a:srgbClr val="0000CC"/>
                </a:solidFill>
              </a:rPr>
              <a:t>14:25, 29, 31</a:t>
            </a:r>
            <a:endParaRPr lang="en-US" sz="4800" dirty="0"/>
          </a:p>
        </p:txBody>
      </p:sp>
      <p:sp>
        <p:nvSpPr>
          <p:cNvPr id="3" name="Content Placeholder 2"/>
          <p:cNvSpPr>
            <a:spLocks noGrp="1"/>
          </p:cNvSpPr>
          <p:nvPr>
            <p:ph sz="half" idx="1"/>
          </p:nvPr>
        </p:nvSpPr>
        <p:spPr>
          <a:xfrm>
            <a:off x="377576" y="1304818"/>
            <a:ext cx="5571161" cy="5393933"/>
          </a:xfrm>
          <a:solidFill>
            <a:srgbClr val="674DBB">
              <a:alpha val="32157"/>
            </a:srgbClr>
          </a:solidFill>
          <a:ln>
            <a:noFill/>
          </a:ln>
        </p:spPr>
        <p:txBody>
          <a:bodyPr>
            <a:normAutofit fontScale="77500" lnSpcReduction="20000"/>
          </a:bodyPr>
          <a:lstStyle/>
          <a:p>
            <a:r>
              <a:rPr lang="en-US" sz="3200" b="1" baseline="30000" dirty="0"/>
              <a:t>25 </a:t>
            </a:r>
            <a:r>
              <a:rPr lang="en-US" sz="3200" dirty="0"/>
              <a:t>And took off their chariot wheels, that they </a:t>
            </a:r>
            <a:r>
              <a:rPr lang="en-US" sz="3200" dirty="0" err="1"/>
              <a:t>drave</a:t>
            </a:r>
            <a:r>
              <a:rPr lang="en-US" sz="3200" dirty="0"/>
              <a:t> them heavily: so that the Egyptians said, Let us flee from the face of Israel; for the </a:t>
            </a:r>
            <a:r>
              <a:rPr lang="en-US" sz="3200" cap="small" dirty="0"/>
              <a:t>Lord</a:t>
            </a:r>
            <a:r>
              <a:rPr lang="en-US" sz="3200" dirty="0"/>
              <a:t> </a:t>
            </a:r>
            <a:r>
              <a:rPr lang="en-US" sz="3200" dirty="0" err="1"/>
              <a:t>fighteth</a:t>
            </a:r>
            <a:r>
              <a:rPr lang="en-US" sz="3200" dirty="0"/>
              <a:t> for them against the Egyptians</a:t>
            </a:r>
            <a:r>
              <a:rPr lang="en-US" sz="3200" dirty="0" smtClean="0"/>
              <a:t>.</a:t>
            </a:r>
          </a:p>
          <a:p>
            <a:pPr marL="0" indent="0" algn="ctr">
              <a:buNone/>
            </a:pPr>
            <a:r>
              <a:rPr lang="en-US" sz="3200" dirty="0" smtClean="0"/>
              <a:t>…</a:t>
            </a:r>
            <a:endParaRPr lang="en-US" sz="3200" dirty="0"/>
          </a:p>
          <a:p>
            <a:r>
              <a:rPr lang="en-US" sz="3200" b="1" baseline="30000" dirty="0" smtClean="0"/>
              <a:t>29</a:t>
            </a:r>
            <a:r>
              <a:rPr lang="en-US" sz="3200" b="1" baseline="30000" dirty="0"/>
              <a:t> </a:t>
            </a:r>
            <a:r>
              <a:rPr lang="en-US" sz="3200" dirty="0"/>
              <a:t>But the children of Israel walked upon dry land in the midst of the sea; and the waters were a wall unto them on their right hand, and on their </a:t>
            </a:r>
            <a:r>
              <a:rPr lang="en-US" sz="3200" dirty="0" smtClean="0"/>
              <a:t>left…</a:t>
            </a:r>
            <a:endParaRPr lang="en-US" sz="3200" dirty="0"/>
          </a:p>
          <a:p>
            <a:r>
              <a:rPr lang="en-US" sz="3200" b="1" baseline="30000" dirty="0" smtClean="0"/>
              <a:t>31</a:t>
            </a:r>
            <a:r>
              <a:rPr lang="en-US" sz="3200" b="1" baseline="30000" dirty="0"/>
              <a:t> </a:t>
            </a:r>
            <a:r>
              <a:rPr lang="en-US" sz="3200" dirty="0"/>
              <a:t>And Israel saw that great work which the </a:t>
            </a:r>
            <a:r>
              <a:rPr lang="en-US" sz="3200" cap="small" dirty="0"/>
              <a:t>Lord</a:t>
            </a:r>
            <a:r>
              <a:rPr lang="en-US" sz="3200" dirty="0"/>
              <a:t> did upon the Egyptians: and the people feared the </a:t>
            </a:r>
            <a:r>
              <a:rPr lang="en-US" sz="3200" cap="small" dirty="0"/>
              <a:t>Lord</a:t>
            </a:r>
            <a:r>
              <a:rPr lang="en-US" sz="3200" dirty="0"/>
              <a:t>, and believed the </a:t>
            </a:r>
            <a:r>
              <a:rPr lang="en-US" sz="3200" cap="small" dirty="0"/>
              <a:t>Lord</a:t>
            </a:r>
            <a:r>
              <a:rPr lang="en-US" sz="3200" dirty="0"/>
              <a:t>, and his servant Moses.</a:t>
            </a:r>
            <a:endParaRPr lang="en-US" sz="3200" dirty="0"/>
          </a:p>
        </p:txBody>
      </p:sp>
      <p:sp>
        <p:nvSpPr>
          <p:cNvPr id="4" name="Content Placeholder 3"/>
          <p:cNvSpPr>
            <a:spLocks noGrp="1"/>
          </p:cNvSpPr>
          <p:nvPr>
            <p:ph sz="half" idx="2"/>
          </p:nvPr>
        </p:nvSpPr>
        <p:spPr>
          <a:xfrm>
            <a:off x="6143946" y="1340777"/>
            <a:ext cx="5650787" cy="5322013"/>
          </a:xfrm>
          <a:solidFill>
            <a:srgbClr val="6CAF38">
              <a:alpha val="38039"/>
            </a:srgbClr>
          </a:solidFill>
          <a:ln>
            <a:noFill/>
          </a:ln>
        </p:spPr>
        <p:txBody>
          <a:bodyPr>
            <a:noAutofit/>
          </a:bodyPr>
          <a:lstStyle/>
          <a:p>
            <a:r>
              <a:rPr lang="en-US" sz="2400" dirty="0" smtClean="0"/>
              <a:t>Here we see the end result of God’s bizarre directions, as given at the beginning of the chapter.  The Egyptians become convinced of God’s presence and power.  The Israelites begin to fear the Lord and believe in Him.  Their faith has been built up!  </a:t>
            </a:r>
          </a:p>
          <a:p>
            <a:r>
              <a:rPr lang="en-US" sz="2400" dirty="0" smtClean="0"/>
              <a:t>Notice that FAITH has not come about here because of SUFFERING.  Many people believe that suffering can build faith, but that’s not the whole story.  Suffering generally offers an opportunity for OBEDIENCE (or disobedience naturally) and OBEDIENCE builds FAITH!  </a:t>
            </a:r>
            <a:endParaRPr lang="en-US" sz="2800" dirty="0"/>
          </a:p>
        </p:txBody>
      </p:sp>
    </p:spTree>
    <p:extLst>
      <p:ext uri="{BB962C8B-B14F-4D97-AF65-F5344CB8AC3E}">
        <p14:creationId xmlns:p14="http://schemas.microsoft.com/office/powerpoint/2010/main" val="11734901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82194"/>
            <a:ext cx="10131425" cy="1181528"/>
          </a:xfrm>
        </p:spPr>
        <p:txBody>
          <a:bodyPr>
            <a:normAutofit/>
          </a:bodyPr>
          <a:lstStyle/>
          <a:p>
            <a:r>
              <a:rPr lang="en-US" sz="4800" b="1" dirty="0" smtClean="0">
                <a:solidFill>
                  <a:srgbClr val="0000CC"/>
                </a:solidFill>
              </a:rPr>
              <a:t>Real World Faith—Exodus 15:22-24</a:t>
            </a:r>
            <a:endParaRPr lang="en-US" sz="4800" b="1" dirty="0">
              <a:solidFill>
                <a:srgbClr val="0000CC"/>
              </a:solidFill>
            </a:endParaRPr>
          </a:p>
        </p:txBody>
      </p:sp>
      <p:sp>
        <p:nvSpPr>
          <p:cNvPr id="3" name="Content Placeholder 2"/>
          <p:cNvSpPr>
            <a:spLocks noGrp="1"/>
          </p:cNvSpPr>
          <p:nvPr>
            <p:ph idx="1"/>
          </p:nvPr>
        </p:nvSpPr>
        <p:spPr>
          <a:xfrm>
            <a:off x="685801" y="996593"/>
            <a:ext cx="10131425" cy="5599417"/>
          </a:xfrm>
        </p:spPr>
        <p:txBody>
          <a:bodyPr>
            <a:normAutofit/>
          </a:bodyPr>
          <a:lstStyle/>
          <a:p>
            <a:r>
              <a:rPr lang="en-US" sz="3200" b="1" baseline="30000" dirty="0"/>
              <a:t>22 </a:t>
            </a:r>
            <a:r>
              <a:rPr lang="en-US" sz="3200" dirty="0"/>
              <a:t>So Moses brought Israel from the Red sea, and they went out into the wilderness of </a:t>
            </a:r>
            <a:r>
              <a:rPr lang="en-US" sz="3200" dirty="0" err="1"/>
              <a:t>Shur</a:t>
            </a:r>
            <a:r>
              <a:rPr lang="en-US" sz="3200" dirty="0"/>
              <a:t>; and they went three days in the wilderness, and found no water.</a:t>
            </a:r>
          </a:p>
          <a:p>
            <a:r>
              <a:rPr lang="en-US" sz="3200" b="1" baseline="30000" dirty="0"/>
              <a:t>23 </a:t>
            </a:r>
            <a:r>
              <a:rPr lang="en-US" sz="3200" dirty="0"/>
              <a:t>And when they came to Marah, they could not drink of the waters of Marah, for they were bitter: therefore the name of it was called Marah.</a:t>
            </a:r>
          </a:p>
          <a:p>
            <a:r>
              <a:rPr lang="en-US" sz="3200" b="1" baseline="30000" dirty="0"/>
              <a:t>24 </a:t>
            </a:r>
            <a:r>
              <a:rPr lang="en-US" sz="3200" dirty="0"/>
              <a:t>And the people murmured against Moses, saying, What shall we drink?</a:t>
            </a:r>
          </a:p>
        </p:txBody>
      </p:sp>
      <p:sp>
        <p:nvSpPr>
          <p:cNvPr id="4" name="TextBox 3"/>
          <p:cNvSpPr txBox="1"/>
          <p:nvPr/>
        </p:nvSpPr>
        <p:spPr>
          <a:xfrm rot="20206336">
            <a:off x="2048108" y="3735376"/>
            <a:ext cx="6775279" cy="1862048"/>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11500" b="1" dirty="0" smtClean="0">
                <a:solidFill>
                  <a:srgbClr val="FF0000"/>
                </a:solidFill>
              </a:rPr>
              <a:t>NOT FAITH</a:t>
            </a:r>
            <a:endParaRPr lang="en-US" sz="11500" b="1" dirty="0">
              <a:solidFill>
                <a:srgbClr val="FF0000"/>
              </a:solidFill>
            </a:endParaRPr>
          </a:p>
        </p:txBody>
      </p:sp>
    </p:spTree>
    <p:extLst>
      <p:ext uri="{BB962C8B-B14F-4D97-AF65-F5344CB8AC3E}">
        <p14:creationId xmlns:p14="http://schemas.microsoft.com/office/powerpoint/2010/main" val="2284849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131425" cy="520557"/>
          </a:xfrm>
        </p:spPr>
        <p:txBody>
          <a:bodyPr>
            <a:normAutofit fontScale="90000"/>
          </a:bodyPr>
          <a:lstStyle/>
          <a:p>
            <a:r>
              <a:rPr lang="en-US" sz="4800" b="1" dirty="0">
                <a:solidFill>
                  <a:srgbClr val="0000CC"/>
                </a:solidFill>
              </a:rPr>
              <a:t>Real World Faith—Exodus </a:t>
            </a:r>
            <a:r>
              <a:rPr lang="en-US" sz="4800" b="1" dirty="0" smtClean="0">
                <a:solidFill>
                  <a:srgbClr val="0000CC"/>
                </a:solidFill>
              </a:rPr>
              <a:t>15:23, 24</a:t>
            </a:r>
            <a:endParaRPr lang="en-US" sz="4800" dirty="0"/>
          </a:p>
        </p:txBody>
      </p:sp>
      <p:sp>
        <p:nvSpPr>
          <p:cNvPr id="3" name="Content Placeholder 2"/>
          <p:cNvSpPr>
            <a:spLocks noGrp="1"/>
          </p:cNvSpPr>
          <p:nvPr>
            <p:ph sz="half" idx="1"/>
          </p:nvPr>
        </p:nvSpPr>
        <p:spPr>
          <a:xfrm>
            <a:off x="685802" y="1561672"/>
            <a:ext cx="4615664" cy="4633645"/>
          </a:xfrm>
          <a:solidFill>
            <a:srgbClr val="674DBB">
              <a:alpha val="32157"/>
            </a:srgbClr>
          </a:solidFill>
          <a:ln>
            <a:noFill/>
          </a:ln>
        </p:spPr>
        <p:txBody>
          <a:bodyPr>
            <a:normAutofit fontScale="92500" lnSpcReduction="10000"/>
          </a:bodyPr>
          <a:lstStyle/>
          <a:p>
            <a:r>
              <a:rPr lang="en-US" sz="3200" b="1" baseline="30000" dirty="0"/>
              <a:t>23 </a:t>
            </a:r>
            <a:r>
              <a:rPr lang="en-US" sz="3200" dirty="0"/>
              <a:t>And when they came to Marah, they could not drink of the waters of Marah, for they were bitter: therefore the name of it was called Marah.</a:t>
            </a:r>
          </a:p>
          <a:p>
            <a:r>
              <a:rPr lang="en-US" sz="3200" b="1" baseline="30000" dirty="0"/>
              <a:t>24 </a:t>
            </a:r>
            <a:r>
              <a:rPr lang="en-US" sz="3200" dirty="0"/>
              <a:t>And the people murmured against Moses, saying, What shall w</a:t>
            </a:r>
            <a:r>
              <a:rPr lang="en-US" sz="3200" dirty="0" smtClean="0"/>
              <a:t>e </a:t>
            </a:r>
            <a:r>
              <a:rPr lang="en-US" sz="3200" dirty="0"/>
              <a:t>drink?</a:t>
            </a:r>
            <a:endParaRPr lang="en-US" sz="3200" dirty="0"/>
          </a:p>
        </p:txBody>
      </p:sp>
      <p:sp>
        <p:nvSpPr>
          <p:cNvPr id="4" name="Content Placeholder 3"/>
          <p:cNvSpPr>
            <a:spLocks noGrp="1"/>
          </p:cNvSpPr>
          <p:nvPr>
            <p:ph sz="half" idx="2"/>
          </p:nvPr>
        </p:nvSpPr>
        <p:spPr>
          <a:xfrm>
            <a:off x="5825448" y="1561672"/>
            <a:ext cx="4756934" cy="4736386"/>
          </a:xfrm>
          <a:solidFill>
            <a:srgbClr val="6CAF38">
              <a:alpha val="38039"/>
            </a:srgbClr>
          </a:solidFill>
          <a:ln>
            <a:noFill/>
          </a:ln>
        </p:spPr>
        <p:txBody>
          <a:bodyPr>
            <a:noAutofit/>
          </a:bodyPr>
          <a:lstStyle/>
          <a:p>
            <a:r>
              <a:rPr lang="en-US" sz="2400" dirty="0" smtClean="0"/>
              <a:t>After the miraculous results of the Red Sea crossing, you’d think the Israelites would have built up a little faith.  But no!  When presented with a frightening situation (undrinkable water), God intended that His people learn to communicate with Him and trust in Him.  Instead, they accused Moses (and God) of trying to kill them.  </a:t>
            </a:r>
            <a:endParaRPr lang="en-US" sz="2800" dirty="0"/>
          </a:p>
        </p:txBody>
      </p:sp>
    </p:spTree>
    <p:extLst>
      <p:ext uri="{BB962C8B-B14F-4D97-AF65-F5344CB8AC3E}">
        <p14:creationId xmlns:p14="http://schemas.microsoft.com/office/powerpoint/2010/main" val="105815491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82194"/>
            <a:ext cx="10131425" cy="1181528"/>
          </a:xfrm>
        </p:spPr>
        <p:txBody>
          <a:bodyPr>
            <a:normAutofit/>
          </a:bodyPr>
          <a:lstStyle/>
          <a:p>
            <a:r>
              <a:rPr lang="en-US" sz="4800" b="1" dirty="0" smtClean="0">
                <a:solidFill>
                  <a:srgbClr val="0000CC"/>
                </a:solidFill>
              </a:rPr>
              <a:t>Real World Faith—Exodus 15:25-26</a:t>
            </a:r>
            <a:endParaRPr lang="en-US" sz="4800" b="1" dirty="0">
              <a:solidFill>
                <a:srgbClr val="0000CC"/>
              </a:solidFill>
            </a:endParaRPr>
          </a:p>
        </p:txBody>
      </p:sp>
      <p:sp>
        <p:nvSpPr>
          <p:cNvPr id="3" name="Content Placeholder 2"/>
          <p:cNvSpPr>
            <a:spLocks noGrp="1"/>
          </p:cNvSpPr>
          <p:nvPr>
            <p:ph idx="1"/>
          </p:nvPr>
        </p:nvSpPr>
        <p:spPr>
          <a:xfrm>
            <a:off x="685801" y="996593"/>
            <a:ext cx="10131425" cy="5599417"/>
          </a:xfrm>
        </p:spPr>
        <p:txBody>
          <a:bodyPr>
            <a:normAutofit/>
          </a:bodyPr>
          <a:lstStyle/>
          <a:p>
            <a:r>
              <a:rPr lang="en-US" sz="3200" b="1" baseline="30000" dirty="0"/>
              <a:t>25 </a:t>
            </a:r>
            <a:r>
              <a:rPr lang="en-US" sz="3200" dirty="0"/>
              <a:t>And he cried unto the </a:t>
            </a:r>
            <a:r>
              <a:rPr lang="en-US" sz="3200" cap="small" dirty="0"/>
              <a:t>Lord</a:t>
            </a:r>
            <a:r>
              <a:rPr lang="en-US" sz="3200" dirty="0"/>
              <a:t>; and the </a:t>
            </a:r>
            <a:r>
              <a:rPr lang="en-US" sz="3200" cap="small" dirty="0"/>
              <a:t>Lord</a:t>
            </a:r>
            <a:r>
              <a:rPr lang="en-US" sz="3200" dirty="0"/>
              <a:t> shewed him a tree, which when he had cast into the waters, the waters were made sweet: there he made for them a statute and an ordinance, and there he proved them,</a:t>
            </a:r>
          </a:p>
          <a:p>
            <a:r>
              <a:rPr lang="en-US" sz="3200" b="1" baseline="30000" dirty="0"/>
              <a:t>26 </a:t>
            </a:r>
            <a:r>
              <a:rPr lang="en-US" sz="3200" dirty="0"/>
              <a:t>And said, If thou wilt diligently hearken to the voice of the </a:t>
            </a:r>
            <a:r>
              <a:rPr lang="en-US" sz="3200" cap="small" dirty="0"/>
              <a:t>Lord</a:t>
            </a:r>
            <a:r>
              <a:rPr lang="en-US" sz="3200" dirty="0"/>
              <a:t> thy God, and wilt do that which is right in his sight, and wilt give ear to his commandments, and keep all his statutes, I will put none of these diseases upon thee, which I have brought upon the Egyptians: for I am the </a:t>
            </a:r>
            <a:r>
              <a:rPr lang="en-US" sz="3200" cap="small" dirty="0"/>
              <a:t>Lord</a:t>
            </a:r>
            <a:r>
              <a:rPr lang="en-US" sz="3200" dirty="0"/>
              <a:t> that </a:t>
            </a:r>
            <a:r>
              <a:rPr lang="en-US" sz="3200" dirty="0" err="1"/>
              <a:t>healeth</a:t>
            </a:r>
            <a:r>
              <a:rPr lang="en-US" sz="3200" dirty="0"/>
              <a:t> thee.</a:t>
            </a:r>
          </a:p>
        </p:txBody>
      </p:sp>
    </p:spTree>
    <p:extLst>
      <p:ext uri="{BB962C8B-B14F-4D97-AF65-F5344CB8AC3E}">
        <p14:creationId xmlns:p14="http://schemas.microsoft.com/office/powerpoint/2010/main" val="273195511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131425" cy="520557"/>
          </a:xfrm>
        </p:spPr>
        <p:txBody>
          <a:bodyPr>
            <a:normAutofit fontScale="90000"/>
          </a:bodyPr>
          <a:lstStyle/>
          <a:p>
            <a:r>
              <a:rPr lang="en-US" sz="4800" b="1" dirty="0">
                <a:solidFill>
                  <a:srgbClr val="0000CC"/>
                </a:solidFill>
              </a:rPr>
              <a:t>Real World Faith—Exodus </a:t>
            </a:r>
            <a:r>
              <a:rPr lang="en-US" sz="4800" b="1" dirty="0" smtClean="0">
                <a:solidFill>
                  <a:srgbClr val="0000CC"/>
                </a:solidFill>
              </a:rPr>
              <a:t>15:26</a:t>
            </a:r>
            <a:endParaRPr lang="en-US" sz="4800" dirty="0"/>
          </a:p>
        </p:txBody>
      </p:sp>
      <p:sp>
        <p:nvSpPr>
          <p:cNvPr id="3" name="Content Placeholder 2"/>
          <p:cNvSpPr>
            <a:spLocks noGrp="1"/>
          </p:cNvSpPr>
          <p:nvPr>
            <p:ph sz="half" idx="1"/>
          </p:nvPr>
        </p:nvSpPr>
        <p:spPr>
          <a:xfrm>
            <a:off x="685802" y="1561672"/>
            <a:ext cx="4615664" cy="4633645"/>
          </a:xfrm>
          <a:solidFill>
            <a:srgbClr val="674DBB">
              <a:alpha val="32157"/>
            </a:srgbClr>
          </a:solidFill>
          <a:ln>
            <a:noFill/>
          </a:ln>
        </p:spPr>
        <p:txBody>
          <a:bodyPr>
            <a:normAutofit fontScale="85000" lnSpcReduction="10000"/>
          </a:bodyPr>
          <a:lstStyle/>
          <a:p>
            <a:r>
              <a:rPr lang="en-US" sz="3200" b="1" baseline="30000" dirty="0"/>
              <a:t>26 </a:t>
            </a:r>
            <a:r>
              <a:rPr lang="en-US" sz="3200" dirty="0"/>
              <a:t>And said, If thou wilt diligently hearken to the voice of the </a:t>
            </a:r>
            <a:r>
              <a:rPr lang="en-US" sz="3200" cap="small" dirty="0"/>
              <a:t>Lord</a:t>
            </a:r>
            <a:r>
              <a:rPr lang="en-US" sz="3200" dirty="0"/>
              <a:t> thy God, and wilt do that which is right in his sight, and wilt give ear to his commandments, and keep all his statutes, I will put none of these diseases upon thee, which I have brought upon the Egyptians: for I am the </a:t>
            </a:r>
            <a:r>
              <a:rPr lang="en-US" sz="3200" cap="small" dirty="0"/>
              <a:t>Lord</a:t>
            </a:r>
            <a:r>
              <a:rPr lang="en-US" sz="3200" dirty="0"/>
              <a:t> that </a:t>
            </a:r>
            <a:r>
              <a:rPr lang="en-US" sz="3200" dirty="0" err="1"/>
              <a:t>healeth</a:t>
            </a:r>
            <a:r>
              <a:rPr lang="en-US" sz="3200" dirty="0"/>
              <a:t> thee.</a:t>
            </a:r>
            <a:endParaRPr lang="en-US" sz="3200" dirty="0"/>
          </a:p>
        </p:txBody>
      </p:sp>
      <p:sp>
        <p:nvSpPr>
          <p:cNvPr id="4" name="Content Placeholder 3"/>
          <p:cNvSpPr>
            <a:spLocks noGrp="1"/>
          </p:cNvSpPr>
          <p:nvPr>
            <p:ph sz="half" idx="2"/>
          </p:nvPr>
        </p:nvSpPr>
        <p:spPr>
          <a:xfrm>
            <a:off x="5671335" y="1561672"/>
            <a:ext cx="5363109" cy="4736386"/>
          </a:xfrm>
          <a:solidFill>
            <a:srgbClr val="6CAF38">
              <a:alpha val="38039"/>
            </a:srgbClr>
          </a:solidFill>
          <a:ln>
            <a:noFill/>
          </a:ln>
        </p:spPr>
        <p:txBody>
          <a:bodyPr>
            <a:noAutofit/>
          </a:bodyPr>
          <a:lstStyle/>
          <a:p>
            <a:r>
              <a:rPr lang="en-US" sz="2800" dirty="0" smtClean="0"/>
              <a:t>Here God attempts to teach His people about the connection between obedience and faith!  </a:t>
            </a:r>
          </a:p>
          <a:p>
            <a:r>
              <a:rPr lang="en-US" sz="2800" dirty="0" smtClean="0"/>
              <a:t>The Israelites are suffering fear and thirst because of the bitter waters.  But once again there is no need!  </a:t>
            </a:r>
          </a:p>
          <a:p>
            <a:r>
              <a:rPr lang="en-US" sz="2800" dirty="0" smtClean="0"/>
              <a:t>The Israelites will not suffer any Egyptian plagues (neither thirst nor fear) if they will obey God.  </a:t>
            </a:r>
            <a:endParaRPr lang="en-US" sz="2400" dirty="0" smtClean="0"/>
          </a:p>
        </p:txBody>
      </p:sp>
    </p:spTree>
    <p:extLst>
      <p:ext uri="{BB962C8B-B14F-4D97-AF65-F5344CB8AC3E}">
        <p14:creationId xmlns:p14="http://schemas.microsoft.com/office/powerpoint/2010/main" val="84592384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82194"/>
            <a:ext cx="10131425" cy="1181528"/>
          </a:xfrm>
        </p:spPr>
        <p:txBody>
          <a:bodyPr>
            <a:normAutofit/>
          </a:bodyPr>
          <a:lstStyle/>
          <a:p>
            <a:r>
              <a:rPr lang="en-US" sz="4800" b="1" dirty="0" smtClean="0">
                <a:solidFill>
                  <a:srgbClr val="0000CC"/>
                </a:solidFill>
              </a:rPr>
              <a:t>Real World Faith—Exodus 17:1-4</a:t>
            </a:r>
            <a:endParaRPr lang="en-US" sz="4800" b="1" dirty="0">
              <a:solidFill>
                <a:srgbClr val="0000CC"/>
              </a:solidFill>
            </a:endParaRPr>
          </a:p>
        </p:txBody>
      </p:sp>
      <p:sp>
        <p:nvSpPr>
          <p:cNvPr id="3" name="Content Placeholder 2"/>
          <p:cNvSpPr>
            <a:spLocks noGrp="1"/>
          </p:cNvSpPr>
          <p:nvPr>
            <p:ph idx="1"/>
          </p:nvPr>
        </p:nvSpPr>
        <p:spPr>
          <a:xfrm>
            <a:off x="685801" y="996593"/>
            <a:ext cx="10131425" cy="5599417"/>
          </a:xfrm>
        </p:spPr>
        <p:txBody>
          <a:bodyPr>
            <a:normAutofit fontScale="92500" lnSpcReduction="20000"/>
          </a:bodyPr>
          <a:lstStyle/>
          <a:p>
            <a:r>
              <a:rPr lang="en-US" sz="3200" b="1" dirty="0"/>
              <a:t>17 </a:t>
            </a:r>
            <a:r>
              <a:rPr lang="en-US" sz="3200" dirty="0"/>
              <a:t>And all the congregation of the children of Israel journeyed from the wilderness of Sin, after their journeys, according to the commandment of the </a:t>
            </a:r>
            <a:r>
              <a:rPr lang="en-US" sz="3200" cap="small" dirty="0"/>
              <a:t>Lord</a:t>
            </a:r>
            <a:r>
              <a:rPr lang="en-US" sz="3200" dirty="0"/>
              <a:t>, and pitched in </a:t>
            </a:r>
            <a:r>
              <a:rPr lang="en-US" sz="3200" dirty="0" err="1"/>
              <a:t>Rephidim</a:t>
            </a:r>
            <a:r>
              <a:rPr lang="en-US" sz="3200" dirty="0"/>
              <a:t>: and there was no water for the people to drink.</a:t>
            </a:r>
          </a:p>
          <a:p>
            <a:r>
              <a:rPr lang="en-US" sz="3200" b="1" baseline="30000" dirty="0"/>
              <a:t>2 </a:t>
            </a:r>
            <a:r>
              <a:rPr lang="en-US" sz="3200" dirty="0"/>
              <a:t>Wherefore the people did chide with Moses, and said, Give us water that we may drink. And Moses said unto them, Why chide ye with me? wherefore do ye tempt the </a:t>
            </a:r>
            <a:r>
              <a:rPr lang="en-US" sz="3200" cap="small" dirty="0"/>
              <a:t>Lord</a:t>
            </a:r>
            <a:r>
              <a:rPr lang="en-US" sz="3200" dirty="0"/>
              <a:t>?</a:t>
            </a:r>
          </a:p>
          <a:p>
            <a:r>
              <a:rPr lang="en-US" sz="3200" b="1" baseline="30000" dirty="0"/>
              <a:t>3 </a:t>
            </a:r>
            <a:r>
              <a:rPr lang="en-US" sz="3200" dirty="0"/>
              <a:t>And the people thirsted there for water; and the people murmured against Moses, and said, Wherefore is this that thou hast brought us up out of Egypt, to kill us and our children and our cattle with thirst</a:t>
            </a:r>
            <a:r>
              <a:rPr lang="en-US" sz="3200" dirty="0" smtClean="0"/>
              <a:t>?</a:t>
            </a:r>
          </a:p>
          <a:p>
            <a:r>
              <a:rPr lang="en-US" sz="3200" b="1" baseline="30000" dirty="0"/>
              <a:t>4 </a:t>
            </a:r>
            <a:r>
              <a:rPr lang="en-US" sz="3200" dirty="0"/>
              <a:t>And Moses cried unto the </a:t>
            </a:r>
            <a:r>
              <a:rPr lang="en-US" sz="3200" cap="small" dirty="0"/>
              <a:t>Lord</a:t>
            </a:r>
            <a:r>
              <a:rPr lang="en-US" sz="3200" dirty="0"/>
              <a:t>, saying, What shall I do unto this people? they be almost ready to stone me.</a:t>
            </a:r>
          </a:p>
        </p:txBody>
      </p:sp>
      <p:sp>
        <p:nvSpPr>
          <p:cNvPr id="4" name="TextBox 3"/>
          <p:cNvSpPr txBox="1"/>
          <p:nvPr/>
        </p:nvSpPr>
        <p:spPr>
          <a:xfrm rot="20206336">
            <a:off x="2363873" y="3903015"/>
            <a:ext cx="6775279" cy="1862048"/>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11500" b="1" dirty="0" smtClean="0">
                <a:solidFill>
                  <a:srgbClr val="FF0000"/>
                </a:solidFill>
              </a:rPr>
              <a:t>NOT FAITH</a:t>
            </a:r>
            <a:endParaRPr lang="en-US" sz="11500" b="1" dirty="0">
              <a:solidFill>
                <a:srgbClr val="FF0000"/>
              </a:solidFill>
            </a:endParaRPr>
          </a:p>
        </p:txBody>
      </p:sp>
    </p:spTree>
    <p:extLst>
      <p:ext uri="{BB962C8B-B14F-4D97-AF65-F5344CB8AC3E}">
        <p14:creationId xmlns:p14="http://schemas.microsoft.com/office/powerpoint/2010/main" val="3424896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00CC"/>
                </a:solidFill>
              </a:rPr>
              <a:t>The caged bird (The ministry of Healing, pg. 473)</a:t>
            </a:r>
            <a:endParaRPr lang="en-US" b="1" dirty="0">
              <a:solidFill>
                <a:srgbClr val="0000CC"/>
              </a:solidFill>
            </a:endParaRPr>
          </a:p>
        </p:txBody>
      </p:sp>
      <p:sp>
        <p:nvSpPr>
          <p:cNvPr id="3" name="Content Placeholder 2"/>
          <p:cNvSpPr>
            <a:spLocks noGrp="1"/>
          </p:cNvSpPr>
          <p:nvPr>
            <p:ph idx="1"/>
          </p:nvPr>
        </p:nvSpPr>
        <p:spPr>
          <a:xfrm>
            <a:off x="613881" y="1695237"/>
            <a:ext cx="11088384" cy="4641256"/>
          </a:xfrm>
        </p:spPr>
        <p:txBody>
          <a:bodyPr>
            <a:normAutofit/>
          </a:bodyPr>
          <a:lstStyle/>
          <a:p>
            <a:pPr marL="0" indent="0">
              <a:buNone/>
            </a:pPr>
            <a:r>
              <a:rPr lang="en-US" sz="3200" b="1" dirty="0"/>
              <a:t>If the Lord desires us to bear a message to Nineveh, it will not be as pleasing to Him for us to go to Joppa or to Capernaum. He has reasons for sending us to the place toward which our feet have been directed. At that very place there may be someone in need of the help we can give. He who sent Philip to the Ethiopian councilor, Peter to the Roman centurion, and the little </a:t>
            </a:r>
            <a:r>
              <a:rPr lang="en-US" sz="3200" b="1" dirty="0" err="1"/>
              <a:t>Israelitish</a:t>
            </a:r>
            <a:r>
              <a:rPr lang="en-US" sz="3200" b="1" dirty="0"/>
              <a:t> maiden to the help of </a:t>
            </a:r>
            <a:r>
              <a:rPr lang="en-US" sz="3200" b="1" dirty="0" err="1"/>
              <a:t>Naaman</a:t>
            </a:r>
            <a:r>
              <a:rPr lang="en-US" sz="3200" b="1" dirty="0"/>
              <a:t>, the Syrian captain, sends men and women and youth today as His representatives to those in need of divine help and guidance. </a:t>
            </a:r>
            <a:endParaRPr lang="en-US" b="1" dirty="0"/>
          </a:p>
        </p:txBody>
      </p:sp>
    </p:spTree>
    <p:extLst>
      <p:ext uri="{BB962C8B-B14F-4D97-AF65-F5344CB8AC3E}">
        <p14:creationId xmlns:p14="http://schemas.microsoft.com/office/powerpoint/2010/main" val="112278502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131425" cy="520557"/>
          </a:xfrm>
        </p:spPr>
        <p:txBody>
          <a:bodyPr>
            <a:normAutofit fontScale="90000"/>
          </a:bodyPr>
          <a:lstStyle/>
          <a:p>
            <a:r>
              <a:rPr lang="en-US" sz="4800" b="1" dirty="0">
                <a:solidFill>
                  <a:srgbClr val="0000CC"/>
                </a:solidFill>
              </a:rPr>
              <a:t>Real World Faith—Exodus </a:t>
            </a:r>
            <a:r>
              <a:rPr lang="en-US" sz="4800" b="1" dirty="0" smtClean="0">
                <a:solidFill>
                  <a:srgbClr val="0000CC"/>
                </a:solidFill>
              </a:rPr>
              <a:t>17:2-3</a:t>
            </a:r>
            <a:endParaRPr lang="en-US" sz="4800" dirty="0"/>
          </a:p>
        </p:txBody>
      </p:sp>
      <p:sp>
        <p:nvSpPr>
          <p:cNvPr id="3" name="Content Placeholder 2"/>
          <p:cNvSpPr>
            <a:spLocks noGrp="1"/>
          </p:cNvSpPr>
          <p:nvPr>
            <p:ph sz="half" idx="1"/>
          </p:nvPr>
        </p:nvSpPr>
        <p:spPr>
          <a:xfrm>
            <a:off x="321592" y="1497457"/>
            <a:ext cx="4615664" cy="5010023"/>
          </a:xfrm>
          <a:solidFill>
            <a:srgbClr val="674DBB">
              <a:alpha val="32157"/>
            </a:srgbClr>
          </a:solidFill>
          <a:ln>
            <a:noFill/>
          </a:ln>
        </p:spPr>
        <p:txBody>
          <a:bodyPr>
            <a:normAutofit fontScale="77500" lnSpcReduction="20000"/>
          </a:bodyPr>
          <a:lstStyle/>
          <a:p>
            <a:r>
              <a:rPr lang="en-US" sz="3200" b="1" baseline="30000" dirty="0"/>
              <a:t>2 </a:t>
            </a:r>
            <a:r>
              <a:rPr lang="en-US" sz="3200" dirty="0"/>
              <a:t>Wherefore the people did chide with Moses, and said, Give us water that we may drink. And Moses said unto them, Why chide ye with me? wherefore do ye tempt the </a:t>
            </a:r>
            <a:r>
              <a:rPr lang="en-US" sz="3200" cap="small" dirty="0"/>
              <a:t>Lord</a:t>
            </a:r>
            <a:r>
              <a:rPr lang="en-US" sz="3200" dirty="0"/>
              <a:t>?</a:t>
            </a:r>
          </a:p>
          <a:p>
            <a:r>
              <a:rPr lang="en-US" sz="3200" b="1" baseline="30000" dirty="0"/>
              <a:t>3 </a:t>
            </a:r>
            <a:r>
              <a:rPr lang="en-US" sz="3200" dirty="0"/>
              <a:t>And the people thirsted there for water; and the people murmured against Moses, and said, Wherefore is this that thou hast brought us up out of Egypt, to kill us and our children and our cattle with thirst?</a:t>
            </a:r>
            <a:endParaRPr lang="en-US" sz="3200" dirty="0"/>
          </a:p>
        </p:txBody>
      </p:sp>
      <p:sp>
        <p:nvSpPr>
          <p:cNvPr id="4" name="Content Placeholder 3"/>
          <p:cNvSpPr>
            <a:spLocks noGrp="1"/>
          </p:cNvSpPr>
          <p:nvPr>
            <p:ph sz="half" idx="2"/>
          </p:nvPr>
        </p:nvSpPr>
        <p:spPr>
          <a:xfrm>
            <a:off x="5122190" y="1561672"/>
            <a:ext cx="6621172" cy="4945808"/>
          </a:xfrm>
          <a:solidFill>
            <a:srgbClr val="6CAF38">
              <a:alpha val="38039"/>
            </a:srgbClr>
          </a:solidFill>
          <a:ln>
            <a:noFill/>
          </a:ln>
        </p:spPr>
        <p:txBody>
          <a:bodyPr>
            <a:noAutofit/>
          </a:bodyPr>
          <a:lstStyle/>
          <a:p>
            <a:r>
              <a:rPr lang="en-US" sz="2800" dirty="0" smtClean="0"/>
              <a:t>Once again God gives His people an opportunity to express their trust in Him and avoid the plagues of fear and thirst.  </a:t>
            </a:r>
          </a:p>
          <a:p>
            <a:r>
              <a:rPr lang="en-US" sz="2800" dirty="0" smtClean="0"/>
              <a:t>And once again the people approach the situation with accusations and doubt rather than faith.  This “murmuring” is more than fear and inexperience, as previously.  The people are murderous.  And they’re “tempting” the Lord, that is, they are defiantly disobedient.  They’ve brought their thirst upon themselves.  </a:t>
            </a:r>
            <a:endParaRPr lang="en-US" sz="2400" dirty="0"/>
          </a:p>
        </p:txBody>
      </p:sp>
    </p:spTree>
    <p:extLst>
      <p:ext uri="{BB962C8B-B14F-4D97-AF65-F5344CB8AC3E}">
        <p14:creationId xmlns:p14="http://schemas.microsoft.com/office/powerpoint/2010/main" val="98958730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82194"/>
            <a:ext cx="10131425" cy="1181528"/>
          </a:xfrm>
        </p:spPr>
        <p:txBody>
          <a:bodyPr>
            <a:normAutofit/>
          </a:bodyPr>
          <a:lstStyle/>
          <a:p>
            <a:r>
              <a:rPr lang="en-US" sz="4800" b="1" dirty="0" smtClean="0">
                <a:solidFill>
                  <a:srgbClr val="0000CC"/>
                </a:solidFill>
              </a:rPr>
              <a:t>Real World Faith—Exodus 17:5-7</a:t>
            </a:r>
            <a:endParaRPr lang="en-US" sz="4800" b="1" dirty="0">
              <a:solidFill>
                <a:srgbClr val="0000CC"/>
              </a:solidFill>
            </a:endParaRPr>
          </a:p>
        </p:txBody>
      </p:sp>
      <p:sp>
        <p:nvSpPr>
          <p:cNvPr id="3" name="Content Placeholder 2"/>
          <p:cNvSpPr>
            <a:spLocks noGrp="1"/>
          </p:cNvSpPr>
          <p:nvPr>
            <p:ph idx="1"/>
          </p:nvPr>
        </p:nvSpPr>
        <p:spPr>
          <a:xfrm>
            <a:off x="685801" y="996593"/>
            <a:ext cx="10131425" cy="5599417"/>
          </a:xfrm>
        </p:spPr>
        <p:txBody>
          <a:bodyPr>
            <a:normAutofit fontScale="92500"/>
          </a:bodyPr>
          <a:lstStyle/>
          <a:p>
            <a:r>
              <a:rPr lang="en-US" sz="3200" b="1" baseline="30000" dirty="0"/>
              <a:t>5 </a:t>
            </a:r>
            <a:r>
              <a:rPr lang="en-US" sz="3200" dirty="0"/>
              <a:t>And the </a:t>
            </a:r>
            <a:r>
              <a:rPr lang="en-US" sz="3200" cap="small" dirty="0"/>
              <a:t>Lord</a:t>
            </a:r>
            <a:r>
              <a:rPr lang="en-US" sz="3200" dirty="0"/>
              <a:t> said unto Moses, Go on before the people, and take with thee of the elders of Israel; and thy rod, wherewith thou </a:t>
            </a:r>
            <a:r>
              <a:rPr lang="en-US" sz="3200" dirty="0" err="1"/>
              <a:t>smotest</a:t>
            </a:r>
            <a:r>
              <a:rPr lang="en-US" sz="3200" dirty="0"/>
              <a:t> the river, take in thine hand, and go.</a:t>
            </a:r>
          </a:p>
          <a:p>
            <a:r>
              <a:rPr lang="en-US" sz="3200" b="1" baseline="30000" dirty="0"/>
              <a:t>6 </a:t>
            </a:r>
            <a:r>
              <a:rPr lang="en-US" sz="3200" dirty="0"/>
              <a:t>Behold, I will stand before thee there upon the rock in </a:t>
            </a:r>
            <a:r>
              <a:rPr lang="en-US" sz="3200" dirty="0" err="1"/>
              <a:t>Horeb</a:t>
            </a:r>
            <a:r>
              <a:rPr lang="en-US" sz="3200" dirty="0"/>
              <a:t>; and thou shalt smite the rock, and there shall come water out of it, that the people may drink. And Moses did so in the sight of the elders of Israel.</a:t>
            </a:r>
          </a:p>
          <a:p>
            <a:r>
              <a:rPr lang="en-US" sz="3200" b="1" baseline="30000" dirty="0"/>
              <a:t>7 </a:t>
            </a:r>
            <a:r>
              <a:rPr lang="en-US" sz="3200" dirty="0"/>
              <a:t>And he called the name of the place </a:t>
            </a:r>
            <a:r>
              <a:rPr lang="en-US" sz="3200" dirty="0" err="1"/>
              <a:t>Massah</a:t>
            </a:r>
            <a:r>
              <a:rPr lang="en-US" sz="3200" dirty="0"/>
              <a:t>, and </a:t>
            </a:r>
            <a:r>
              <a:rPr lang="en-US" sz="3200" dirty="0" err="1"/>
              <a:t>Meribah</a:t>
            </a:r>
            <a:r>
              <a:rPr lang="en-US" sz="3200" dirty="0"/>
              <a:t>, because of the chiding of the children of Israel, and because they tempted the </a:t>
            </a:r>
            <a:r>
              <a:rPr lang="en-US" sz="3200" cap="small" dirty="0"/>
              <a:t>Lord</a:t>
            </a:r>
            <a:r>
              <a:rPr lang="en-US" sz="3200" dirty="0"/>
              <a:t>, saying, Is the </a:t>
            </a:r>
            <a:r>
              <a:rPr lang="en-US" sz="3200" cap="small" dirty="0"/>
              <a:t>Lord</a:t>
            </a:r>
            <a:r>
              <a:rPr lang="en-US" sz="3200" dirty="0"/>
              <a:t> among us, or not?</a:t>
            </a:r>
          </a:p>
        </p:txBody>
      </p:sp>
    </p:spTree>
    <p:extLst>
      <p:ext uri="{BB962C8B-B14F-4D97-AF65-F5344CB8AC3E}">
        <p14:creationId xmlns:p14="http://schemas.microsoft.com/office/powerpoint/2010/main" val="143686924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131425" cy="520557"/>
          </a:xfrm>
        </p:spPr>
        <p:txBody>
          <a:bodyPr>
            <a:normAutofit fontScale="90000"/>
          </a:bodyPr>
          <a:lstStyle/>
          <a:p>
            <a:r>
              <a:rPr lang="en-US" sz="4800" b="1" dirty="0">
                <a:solidFill>
                  <a:srgbClr val="0000CC"/>
                </a:solidFill>
              </a:rPr>
              <a:t>Real World Faith—Exodus </a:t>
            </a:r>
            <a:r>
              <a:rPr lang="en-US" sz="4800" b="1" dirty="0" smtClean="0">
                <a:solidFill>
                  <a:srgbClr val="0000CC"/>
                </a:solidFill>
              </a:rPr>
              <a:t>17:7</a:t>
            </a:r>
            <a:endParaRPr lang="en-US" sz="4800" dirty="0"/>
          </a:p>
        </p:txBody>
      </p:sp>
      <p:sp>
        <p:nvSpPr>
          <p:cNvPr id="3" name="Content Placeholder 2"/>
          <p:cNvSpPr>
            <a:spLocks noGrp="1"/>
          </p:cNvSpPr>
          <p:nvPr>
            <p:ph sz="half" idx="1"/>
          </p:nvPr>
        </p:nvSpPr>
        <p:spPr>
          <a:xfrm>
            <a:off x="321592" y="1497457"/>
            <a:ext cx="4615664" cy="5010023"/>
          </a:xfrm>
          <a:solidFill>
            <a:srgbClr val="674DBB">
              <a:alpha val="32157"/>
            </a:srgbClr>
          </a:solidFill>
          <a:ln>
            <a:noFill/>
          </a:ln>
        </p:spPr>
        <p:txBody>
          <a:bodyPr>
            <a:normAutofit/>
          </a:bodyPr>
          <a:lstStyle/>
          <a:p>
            <a:r>
              <a:rPr lang="en-US" sz="3200" b="1" baseline="30000" dirty="0"/>
              <a:t>7 </a:t>
            </a:r>
            <a:r>
              <a:rPr lang="en-US" sz="3200" dirty="0"/>
              <a:t>And he called the name of the place </a:t>
            </a:r>
            <a:r>
              <a:rPr lang="en-US" sz="3200" dirty="0" err="1"/>
              <a:t>Massah</a:t>
            </a:r>
            <a:r>
              <a:rPr lang="en-US" sz="3200" dirty="0"/>
              <a:t>, and </a:t>
            </a:r>
            <a:r>
              <a:rPr lang="en-US" sz="3200" dirty="0" err="1"/>
              <a:t>Meribah</a:t>
            </a:r>
            <a:r>
              <a:rPr lang="en-US" sz="3200" dirty="0"/>
              <a:t>, because of the chiding of the children of Israel, and because they tempted the </a:t>
            </a:r>
            <a:r>
              <a:rPr lang="en-US" sz="3200" cap="small" dirty="0"/>
              <a:t>Lord</a:t>
            </a:r>
            <a:r>
              <a:rPr lang="en-US" sz="3200" dirty="0"/>
              <a:t>, saying, Is </a:t>
            </a:r>
            <a:r>
              <a:rPr lang="en-US" sz="3200" dirty="0" smtClean="0"/>
              <a:t>the</a:t>
            </a:r>
            <a:r>
              <a:rPr lang="en-US" sz="3200" dirty="0"/>
              <a:t> </a:t>
            </a:r>
            <a:r>
              <a:rPr lang="en-US" sz="3200" cap="small" dirty="0"/>
              <a:t>Lord</a:t>
            </a:r>
            <a:r>
              <a:rPr lang="en-US" sz="3200" dirty="0"/>
              <a:t> among us, or not?</a:t>
            </a:r>
            <a:endParaRPr lang="en-US" sz="3200" dirty="0"/>
          </a:p>
        </p:txBody>
      </p:sp>
      <p:sp>
        <p:nvSpPr>
          <p:cNvPr id="4" name="Content Placeholder 3"/>
          <p:cNvSpPr>
            <a:spLocks noGrp="1"/>
          </p:cNvSpPr>
          <p:nvPr>
            <p:ph sz="half" idx="2"/>
          </p:nvPr>
        </p:nvSpPr>
        <p:spPr>
          <a:xfrm>
            <a:off x="5122190" y="1561672"/>
            <a:ext cx="6621172" cy="4945808"/>
          </a:xfrm>
          <a:solidFill>
            <a:srgbClr val="6CAF38">
              <a:alpha val="38039"/>
            </a:srgbClr>
          </a:solidFill>
          <a:ln>
            <a:noFill/>
          </a:ln>
        </p:spPr>
        <p:txBody>
          <a:bodyPr>
            <a:noAutofit/>
          </a:bodyPr>
          <a:lstStyle/>
          <a:p>
            <a:r>
              <a:rPr lang="en-US" sz="2800" dirty="0" smtClean="0"/>
              <a:t>Moses called the place “temptation” and “murmuring.”</a:t>
            </a:r>
          </a:p>
          <a:p>
            <a:r>
              <a:rPr lang="en-US" sz="2800" dirty="0" smtClean="0"/>
              <a:t>The people’s question in verse 7 is not a very genuine inquiry.  For one thing, they could see Him in the pillar of cloud by day and fire by night.  For another, God’s miraculous intervention provided both daily food and daily water.  This isn’t a true question but an expression of defiance and faithlessness.  </a:t>
            </a:r>
            <a:endParaRPr lang="en-US" sz="2400" dirty="0"/>
          </a:p>
        </p:txBody>
      </p:sp>
    </p:spTree>
    <p:extLst>
      <p:ext uri="{BB962C8B-B14F-4D97-AF65-F5344CB8AC3E}">
        <p14:creationId xmlns:p14="http://schemas.microsoft.com/office/powerpoint/2010/main" val="65136850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82194"/>
            <a:ext cx="10131425" cy="1181528"/>
          </a:xfrm>
        </p:spPr>
        <p:txBody>
          <a:bodyPr>
            <a:normAutofit/>
          </a:bodyPr>
          <a:lstStyle/>
          <a:p>
            <a:r>
              <a:rPr lang="en-US" sz="4800" b="1" dirty="0" smtClean="0">
                <a:solidFill>
                  <a:srgbClr val="0000CC"/>
                </a:solidFill>
              </a:rPr>
              <a:t>Personal Faith—Philippians 1:6</a:t>
            </a:r>
            <a:endParaRPr lang="en-US" sz="4800" b="1" dirty="0">
              <a:solidFill>
                <a:srgbClr val="0000CC"/>
              </a:solidFill>
            </a:endParaRPr>
          </a:p>
        </p:txBody>
      </p:sp>
      <p:sp>
        <p:nvSpPr>
          <p:cNvPr id="3" name="Content Placeholder 2"/>
          <p:cNvSpPr>
            <a:spLocks noGrp="1"/>
          </p:cNvSpPr>
          <p:nvPr>
            <p:ph idx="1"/>
          </p:nvPr>
        </p:nvSpPr>
        <p:spPr>
          <a:xfrm>
            <a:off x="685801" y="1592495"/>
            <a:ext cx="10131425" cy="4787758"/>
          </a:xfrm>
        </p:spPr>
        <p:txBody>
          <a:bodyPr>
            <a:normAutofit/>
          </a:bodyPr>
          <a:lstStyle/>
          <a:p>
            <a:r>
              <a:rPr lang="en-US" sz="5400" b="1" baseline="30000" dirty="0"/>
              <a:t>6 </a:t>
            </a:r>
            <a:r>
              <a:rPr lang="en-US" sz="5400" dirty="0"/>
              <a:t>Being confident of this very thing, that he which hath begun a good work in you will perform it until the day of Jesus Christ:</a:t>
            </a:r>
            <a:endParaRPr lang="en-US" sz="3600" dirty="0"/>
          </a:p>
        </p:txBody>
      </p:sp>
    </p:spTree>
    <p:extLst>
      <p:ext uri="{BB962C8B-B14F-4D97-AF65-F5344CB8AC3E}">
        <p14:creationId xmlns:p14="http://schemas.microsoft.com/office/powerpoint/2010/main" val="410179922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82194"/>
            <a:ext cx="10131425" cy="1181528"/>
          </a:xfrm>
        </p:spPr>
        <p:txBody>
          <a:bodyPr>
            <a:normAutofit/>
          </a:bodyPr>
          <a:lstStyle/>
          <a:p>
            <a:r>
              <a:rPr lang="en-US" sz="4800" b="1" dirty="0" smtClean="0">
                <a:solidFill>
                  <a:srgbClr val="0000CC"/>
                </a:solidFill>
              </a:rPr>
              <a:t>Personal Faith—Hebrews 12:1-2</a:t>
            </a:r>
            <a:endParaRPr lang="en-US" sz="4800" b="1" dirty="0">
              <a:solidFill>
                <a:srgbClr val="0000CC"/>
              </a:solidFill>
            </a:endParaRPr>
          </a:p>
        </p:txBody>
      </p:sp>
      <p:sp>
        <p:nvSpPr>
          <p:cNvPr id="3" name="Content Placeholder 2"/>
          <p:cNvSpPr>
            <a:spLocks noGrp="1"/>
          </p:cNvSpPr>
          <p:nvPr>
            <p:ph idx="1"/>
          </p:nvPr>
        </p:nvSpPr>
        <p:spPr>
          <a:xfrm>
            <a:off x="685801" y="1005840"/>
            <a:ext cx="10131425" cy="5374413"/>
          </a:xfrm>
        </p:spPr>
        <p:txBody>
          <a:bodyPr>
            <a:normAutofit fontScale="77500" lnSpcReduction="20000"/>
          </a:bodyPr>
          <a:lstStyle/>
          <a:p>
            <a:r>
              <a:rPr lang="en-US" sz="5400" b="1" dirty="0"/>
              <a:t>12 </a:t>
            </a:r>
            <a:r>
              <a:rPr lang="en-US" sz="5400" dirty="0"/>
              <a:t>Wherefore seeing we also are compassed about with so great a cloud of witnesses, let us lay aside every weight, and the sin which doth so easily beset us, and let us run with patience the race that is set before us,</a:t>
            </a:r>
          </a:p>
          <a:p>
            <a:r>
              <a:rPr lang="en-US" sz="5400" b="1" baseline="30000" dirty="0"/>
              <a:t>2 </a:t>
            </a:r>
            <a:r>
              <a:rPr lang="en-US" sz="5400" dirty="0"/>
              <a:t>Looking unto Jesus the author and finisher of our faith; who for the joy that was set before him endured the cross, despising the shame, and is set down at the right hand of the throne of God.</a:t>
            </a:r>
          </a:p>
        </p:txBody>
      </p:sp>
    </p:spTree>
    <p:extLst>
      <p:ext uri="{BB962C8B-B14F-4D97-AF65-F5344CB8AC3E}">
        <p14:creationId xmlns:p14="http://schemas.microsoft.com/office/powerpoint/2010/main" val="160158386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Keep building your faith through obedience!  </a:t>
            </a:r>
            <a:endParaRPr lang="en-US" dirty="0"/>
          </a:p>
        </p:txBody>
      </p:sp>
      <p:sp>
        <p:nvSpPr>
          <p:cNvPr id="3" name="Subtitle 2"/>
          <p:cNvSpPr>
            <a:spLocks noGrp="1"/>
          </p:cNvSpPr>
          <p:nvPr>
            <p:ph type="subTitle" idx="1"/>
          </p:nvPr>
        </p:nvSpPr>
        <p:spPr/>
        <p:txBody>
          <a:bodyPr>
            <a:normAutofit/>
          </a:bodyPr>
          <a:lstStyle/>
          <a:p>
            <a:r>
              <a:rPr lang="en-US" sz="7200" dirty="0" smtClean="0"/>
              <a:t>Happy Sabbath!</a:t>
            </a:r>
            <a:endParaRPr lang="en-US" sz="7200" dirty="0"/>
          </a:p>
        </p:txBody>
      </p:sp>
    </p:spTree>
    <p:extLst>
      <p:ext uri="{BB962C8B-B14F-4D97-AF65-F5344CB8AC3E}">
        <p14:creationId xmlns:p14="http://schemas.microsoft.com/office/powerpoint/2010/main" val="4134920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1"/>
            <a:ext cx="10131425" cy="592476"/>
          </a:xfrm>
        </p:spPr>
        <p:txBody>
          <a:bodyPr>
            <a:noAutofit/>
          </a:bodyPr>
          <a:lstStyle/>
          <a:p>
            <a:r>
              <a:rPr lang="en-US" b="1" dirty="0" smtClean="0">
                <a:solidFill>
                  <a:srgbClr val="0000CC"/>
                </a:solidFill>
              </a:rPr>
              <a:t>The caged bird (The ministry of Healing, pg. 472)</a:t>
            </a:r>
            <a:endParaRPr lang="en-US" b="1" dirty="0">
              <a:solidFill>
                <a:srgbClr val="0000CC"/>
              </a:solidFill>
            </a:endParaRPr>
          </a:p>
        </p:txBody>
      </p:sp>
      <p:sp>
        <p:nvSpPr>
          <p:cNvPr id="3" name="Content Placeholder 2"/>
          <p:cNvSpPr>
            <a:spLocks noGrp="1"/>
          </p:cNvSpPr>
          <p:nvPr>
            <p:ph idx="1"/>
          </p:nvPr>
        </p:nvSpPr>
        <p:spPr>
          <a:xfrm>
            <a:off x="613881" y="1202077"/>
            <a:ext cx="11088384" cy="3380197"/>
          </a:xfrm>
        </p:spPr>
        <p:txBody>
          <a:bodyPr>
            <a:normAutofit/>
          </a:bodyPr>
          <a:lstStyle/>
          <a:p>
            <a:pPr marL="0" indent="0">
              <a:buNone/>
            </a:pPr>
            <a:r>
              <a:rPr lang="en-US" sz="3400" b="1" dirty="0" smtClean="0"/>
              <a:t>This discussion seems to be about TRUST.  We’re meant to trust God’s leading.  And sometimes He leads us into surprising or uncomfortable places.  But we are supposed to accept His leading anyway because He knows what is best for us.  </a:t>
            </a:r>
            <a:endParaRPr lang="en-US" sz="3400" b="1" dirty="0"/>
          </a:p>
          <a:p>
            <a:endParaRPr lang="en-US" dirty="0"/>
          </a:p>
        </p:txBody>
      </p:sp>
      <p:pic>
        <p:nvPicPr>
          <p:cNvPr id="5" name="Picture 2" descr="YA Outside the Lin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9570" y="3472665"/>
            <a:ext cx="4377006" cy="328275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558265" y="3832530"/>
            <a:ext cx="8096036" cy="1862048"/>
          </a:xfrm>
          <a:prstGeom prst="rect">
            <a:avLst/>
          </a:prstGeom>
          <a:noFill/>
        </p:spPr>
        <p:txBody>
          <a:bodyPr wrap="square" rtlCol="0">
            <a:spAutoFit/>
          </a:bodyPr>
          <a:lstStyle/>
          <a:p>
            <a:r>
              <a:rPr lang="en-US" sz="11500" b="1" dirty="0" smtClean="0">
                <a:solidFill>
                  <a:srgbClr val="FF0000"/>
                </a:solidFill>
              </a:rPr>
              <a:t>NOT FAITH!</a:t>
            </a:r>
            <a:endParaRPr lang="en-US" sz="11500" b="1" dirty="0">
              <a:solidFill>
                <a:srgbClr val="FF0000"/>
              </a:solidFill>
            </a:endParaRPr>
          </a:p>
        </p:txBody>
      </p:sp>
    </p:spTree>
    <p:extLst>
      <p:ext uri="{BB962C8B-B14F-4D97-AF65-F5344CB8AC3E}">
        <p14:creationId xmlns:p14="http://schemas.microsoft.com/office/powerpoint/2010/main" val="1888995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solidFill>
                  <a:srgbClr val="0000CC"/>
                </a:solidFill>
              </a:rPr>
              <a:t>What is Faith?  (Hebrews 11:1)</a:t>
            </a:r>
            <a:endParaRPr lang="en-US" sz="4800" b="1" dirty="0">
              <a:solidFill>
                <a:srgbClr val="0000CC"/>
              </a:solidFill>
            </a:endParaRPr>
          </a:p>
        </p:txBody>
      </p:sp>
      <p:sp>
        <p:nvSpPr>
          <p:cNvPr id="3" name="Content Placeholder 2"/>
          <p:cNvSpPr>
            <a:spLocks noGrp="1"/>
          </p:cNvSpPr>
          <p:nvPr>
            <p:ph idx="1"/>
          </p:nvPr>
        </p:nvSpPr>
        <p:spPr>
          <a:xfrm>
            <a:off x="613881" y="2065867"/>
            <a:ext cx="11088384" cy="3913693"/>
          </a:xfrm>
        </p:spPr>
        <p:txBody>
          <a:bodyPr>
            <a:normAutofit/>
          </a:bodyPr>
          <a:lstStyle/>
          <a:p>
            <a:pPr marL="0" indent="0">
              <a:buNone/>
            </a:pPr>
            <a:r>
              <a:rPr lang="en-US" sz="6000" dirty="0"/>
              <a:t>Now faith is the substance of things hoped for, the evidence of things not seen</a:t>
            </a:r>
            <a:r>
              <a:rPr lang="en-US" sz="6000" dirty="0" smtClean="0"/>
              <a:t>.`</a:t>
            </a:r>
            <a:endParaRPr lang="en-US" sz="4000" dirty="0"/>
          </a:p>
        </p:txBody>
      </p:sp>
    </p:spTree>
    <p:extLst>
      <p:ext uri="{BB962C8B-B14F-4D97-AF65-F5344CB8AC3E}">
        <p14:creationId xmlns:p14="http://schemas.microsoft.com/office/powerpoint/2010/main" val="23334125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solidFill>
                  <a:srgbClr val="0000CC"/>
                </a:solidFill>
              </a:rPr>
              <a:t>What is faith?   Hebrews 11:3</a:t>
            </a:r>
            <a:endParaRPr lang="en-US" sz="4800" b="1" dirty="0">
              <a:solidFill>
                <a:srgbClr val="0000CC"/>
              </a:solidFill>
            </a:endParaRPr>
          </a:p>
        </p:txBody>
      </p:sp>
      <p:sp>
        <p:nvSpPr>
          <p:cNvPr id="3" name="Content Placeholder 2"/>
          <p:cNvSpPr>
            <a:spLocks noGrp="1"/>
          </p:cNvSpPr>
          <p:nvPr>
            <p:ph sz="half" idx="1"/>
          </p:nvPr>
        </p:nvSpPr>
        <p:spPr/>
        <p:txBody>
          <a:bodyPr>
            <a:normAutofit/>
          </a:bodyPr>
          <a:lstStyle/>
          <a:p>
            <a:pPr marL="0" indent="0">
              <a:buNone/>
            </a:pPr>
            <a:r>
              <a:rPr lang="en-US" sz="3200" b="1" baseline="30000" dirty="0"/>
              <a:t>3 </a:t>
            </a:r>
            <a:r>
              <a:rPr lang="en-US" sz="3200" dirty="0"/>
              <a:t>Through faith we understand that the worlds were framed by the word of God, so that things which are seen were not made of things which do appear.</a:t>
            </a:r>
            <a:endParaRPr lang="en-US" sz="3200" dirty="0"/>
          </a:p>
        </p:txBody>
      </p:sp>
      <p:sp>
        <p:nvSpPr>
          <p:cNvPr id="4" name="Content Placeholder 3"/>
          <p:cNvSpPr>
            <a:spLocks noGrp="1"/>
          </p:cNvSpPr>
          <p:nvPr>
            <p:ph sz="half" idx="2"/>
          </p:nvPr>
        </p:nvSpPr>
        <p:spPr/>
        <p:txBody>
          <a:bodyPr>
            <a:normAutofit/>
          </a:bodyPr>
          <a:lstStyle/>
          <a:p>
            <a:pPr marL="0" indent="0">
              <a:buNone/>
            </a:pPr>
            <a:r>
              <a:rPr lang="en-US" sz="3200" dirty="0" smtClean="0">
                <a:solidFill>
                  <a:schemeClr val="accent1">
                    <a:lumMod val="40000"/>
                    <a:lumOff val="60000"/>
                  </a:schemeClr>
                </a:solidFill>
              </a:rPr>
              <a:t>Faith enables us to trust in God’s word and accept the truth of matters which are outside of our personal experience.  </a:t>
            </a:r>
            <a:endParaRPr lang="en-US" sz="3200" dirty="0">
              <a:solidFill>
                <a:schemeClr val="accent1">
                  <a:lumMod val="40000"/>
                  <a:lumOff val="60000"/>
                </a:schemeClr>
              </a:solidFill>
            </a:endParaRPr>
          </a:p>
        </p:txBody>
      </p:sp>
    </p:spTree>
    <p:extLst>
      <p:ext uri="{BB962C8B-B14F-4D97-AF65-F5344CB8AC3E}">
        <p14:creationId xmlns:p14="http://schemas.microsoft.com/office/powerpoint/2010/main" val="16562967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solidFill>
                  <a:srgbClr val="0000CC"/>
                </a:solidFill>
              </a:rPr>
              <a:t>What is faith?   Hebrews 11:4</a:t>
            </a:r>
            <a:endParaRPr lang="en-US" sz="4800" b="1" dirty="0">
              <a:solidFill>
                <a:srgbClr val="0000CC"/>
              </a:solidFill>
            </a:endParaRPr>
          </a:p>
        </p:txBody>
      </p:sp>
      <p:sp>
        <p:nvSpPr>
          <p:cNvPr id="3" name="Content Placeholder 2"/>
          <p:cNvSpPr>
            <a:spLocks noGrp="1"/>
          </p:cNvSpPr>
          <p:nvPr>
            <p:ph sz="half" idx="1"/>
          </p:nvPr>
        </p:nvSpPr>
        <p:spPr/>
        <p:txBody>
          <a:bodyPr>
            <a:normAutofit/>
          </a:bodyPr>
          <a:lstStyle/>
          <a:p>
            <a:pPr marL="0" indent="0">
              <a:buNone/>
            </a:pPr>
            <a:r>
              <a:rPr lang="en-US" sz="3200" b="1" baseline="30000" dirty="0"/>
              <a:t>4 </a:t>
            </a:r>
            <a:r>
              <a:rPr lang="en-US" sz="3200" dirty="0"/>
              <a:t>By faith Abel offered unto God a more excellent sacrifice than Cain, by which he obtained witness that he was righteous, God testifying of his gifts: and by it he being dead yet </a:t>
            </a:r>
            <a:r>
              <a:rPr lang="en-US" sz="3200" dirty="0" err="1"/>
              <a:t>speaketh</a:t>
            </a:r>
            <a:r>
              <a:rPr lang="en-US" sz="3200" dirty="0"/>
              <a:t>.</a:t>
            </a:r>
            <a:endParaRPr lang="en-US" sz="3200" dirty="0"/>
          </a:p>
        </p:txBody>
      </p:sp>
      <p:sp>
        <p:nvSpPr>
          <p:cNvPr id="4" name="Content Placeholder 3"/>
          <p:cNvSpPr>
            <a:spLocks noGrp="1"/>
          </p:cNvSpPr>
          <p:nvPr>
            <p:ph sz="half" idx="2"/>
          </p:nvPr>
        </p:nvSpPr>
        <p:spPr/>
        <p:txBody>
          <a:bodyPr>
            <a:normAutofit/>
          </a:bodyPr>
          <a:lstStyle/>
          <a:p>
            <a:pPr marL="0" indent="0">
              <a:buNone/>
            </a:pPr>
            <a:r>
              <a:rPr lang="en-US" sz="3200" dirty="0" smtClean="0">
                <a:solidFill>
                  <a:schemeClr val="accent1">
                    <a:lumMod val="40000"/>
                    <a:lumOff val="60000"/>
                  </a:schemeClr>
                </a:solidFill>
              </a:rPr>
              <a:t>Abel’s faith enabled him to trust in God’s directions and thus fulfill his obligations.  Contrasted is Cain’s lack of faith in God’s directions and his corresponding inability to meet his obligations.  </a:t>
            </a:r>
            <a:endParaRPr lang="en-US" sz="3200" dirty="0">
              <a:solidFill>
                <a:schemeClr val="accent1">
                  <a:lumMod val="40000"/>
                  <a:lumOff val="60000"/>
                </a:schemeClr>
              </a:solidFill>
            </a:endParaRPr>
          </a:p>
        </p:txBody>
      </p:sp>
    </p:spTree>
    <p:extLst>
      <p:ext uri="{BB962C8B-B14F-4D97-AF65-F5344CB8AC3E}">
        <p14:creationId xmlns:p14="http://schemas.microsoft.com/office/powerpoint/2010/main" val="36953820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solidFill>
                  <a:srgbClr val="0000CC"/>
                </a:solidFill>
              </a:rPr>
              <a:t>What is faith?   Hebrews 11:5</a:t>
            </a:r>
            <a:endParaRPr lang="en-US" sz="4800" b="1" dirty="0">
              <a:solidFill>
                <a:srgbClr val="0000CC"/>
              </a:solidFill>
            </a:endParaRPr>
          </a:p>
        </p:txBody>
      </p:sp>
      <p:sp>
        <p:nvSpPr>
          <p:cNvPr id="3" name="Content Placeholder 2"/>
          <p:cNvSpPr>
            <a:spLocks noGrp="1"/>
          </p:cNvSpPr>
          <p:nvPr>
            <p:ph sz="half" idx="1"/>
          </p:nvPr>
        </p:nvSpPr>
        <p:spPr/>
        <p:txBody>
          <a:bodyPr>
            <a:normAutofit lnSpcReduction="10000"/>
          </a:bodyPr>
          <a:lstStyle/>
          <a:p>
            <a:pPr marL="0" indent="0">
              <a:buNone/>
            </a:pPr>
            <a:r>
              <a:rPr lang="en-US" sz="3200" b="1" baseline="30000" dirty="0"/>
              <a:t>5 </a:t>
            </a:r>
            <a:r>
              <a:rPr lang="en-US" sz="3200" dirty="0"/>
              <a:t>By faith Enoch was translated that he should not see death; and was not found, because God had translated him: for before his translation he had this testimony, that he pleased God.</a:t>
            </a:r>
            <a:endParaRPr lang="en-US" sz="3200" dirty="0"/>
          </a:p>
        </p:txBody>
      </p:sp>
      <p:sp>
        <p:nvSpPr>
          <p:cNvPr id="4" name="Content Placeholder 3"/>
          <p:cNvSpPr>
            <a:spLocks noGrp="1"/>
          </p:cNvSpPr>
          <p:nvPr>
            <p:ph sz="half" idx="2"/>
          </p:nvPr>
        </p:nvSpPr>
        <p:spPr/>
        <p:txBody>
          <a:bodyPr>
            <a:normAutofit lnSpcReduction="10000"/>
          </a:bodyPr>
          <a:lstStyle/>
          <a:p>
            <a:pPr marL="0" indent="0">
              <a:buNone/>
            </a:pPr>
            <a:r>
              <a:rPr lang="en-US" sz="3200" dirty="0" smtClean="0">
                <a:solidFill>
                  <a:schemeClr val="accent1">
                    <a:lumMod val="40000"/>
                    <a:lumOff val="60000"/>
                  </a:schemeClr>
                </a:solidFill>
              </a:rPr>
              <a:t>Enoch trusted God so much that he was able to walk in step with Him.  Every part of his life was in such harmony with God’s will that he was taken to live directly in God’s presence.  </a:t>
            </a:r>
            <a:endParaRPr lang="en-US" sz="3200" dirty="0">
              <a:solidFill>
                <a:schemeClr val="accent1">
                  <a:lumMod val="40000"/>
                  <a:lumOff val="60000"/>
                </a:schemeClr>
              </a:solidFill>
            </a:endParaRPr>
          </a:p>
        </p:txBody>
      </p:sp>
    </p:spTree>
    <p:extLst>
      <p:ext uri="{BB962C8B-B14F-4D97-AF65-F5344CB8AC3E}">
        <p14:creationId xmlns:p14="http://schemas.microsoft.com/office/powerpoint/2010/main" val="155200451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04C7E"/>
      </a:dk2>
      <a:lt2>
        <a:srgbClr val="EBEBEB"/>
      </a:lt2>
      <a:accent1>
        <a:srgbClr val="94CE67"/>
      </a:accent1>
      <a:accent2>
        <a:srgbClr val="49D1CD"/>
      </a:accent2>
      <a:accent3>
        <a:srgbClr val="61A5D6"/>
      </a:accent3>
      <a:accent4>
        <a:srgbClr val="9D8CD3"/>
      </a:accent4>
      <a:accent5>
        <a:srgbClr val="E45C8A"/>
      </a:accent5>
      <a:accent6>
        <a:srgbClr val="F98C61"/>
      </a:accent6>
      <a:hlink>
        <a:srgbClr val="AAF172"/>
      </a:hlink>
      <a:folHlink>
        <a:srgbClr val="E7F19A"/>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E44E6A2F-09CD-4BE0-B42D-107FF03CEED6}"/>
    </a:ext>
  </a:extLst>
</a:theme>
</file>

<file path=docProps/app.xml><?xml version="1.0" encoding="utf-8"?>
<Properties xmlns="http://schemas.openxmlformats.org/officeDocument/2006/extended-properties" xmlns:vt="http://schemas.openxmlformats.org/officeDocument/2006/docPropsVTypes">
  <Template>TM03457452[[fn=Celestial]]</Template>
  <TotalTime>356</TotalTime>
  <Words>1578</Words>
  <Application>Microsoft Office PowerPoint</Application>
  <PresentationFormat>Widescreen</PresentationFormat>
  <Paragraphs>179</Paragraphs>
  <Slides>45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45</vt:i4>
      </vt:variant>
    </vt:vector>
  </HeadingPairs>
  <TitlesOfParts>
    <vt:vector size="49" baseType="lpstr">
      <vt:lpstr>Arial</vt:lpstr>
      <vt:lpstr>Calibri</vt:lpstr>
      <vt:lpstr>Calibri Light</vt:lpstr>
      <vt:lpstr>Celestial</vt:lpstr>
      <vt:lpstr>Faith-ercise:  Faith in Use</vt:lpstr>
      <vt:lpstr>The caged bird (The ministry of Healing, pg. 472)</vt:lpstr>
      <vt:lpstr>The caged bird (The ministry of Healing, pg. 472)</vt:lpstr>
      <vt:lpstr>The caged bird (The ministry of Healing, pg. 473)</vt:lpstr>
      <vt:lpstr>The caged bird (The ministry of Healing, pg. 472)</vt:lpstr>
      <vt:lpstr>What is Faith?  (Hebrews 11:1)</vt:lpstr>
      <vt:lpstr>What is faith?   Hebrews 11:3</vt:lpstr>
      <vt:lpstr>What is faith?   Hebrews 11:4</vt:lpstr>
      <vt:lpstr>What is faith?   Hebrews 11:5</vt:lpstr>
      <vt:lpstr>What is faith?   Hebrews 11:7</vt:lpstr>
      <vt:lpstr>What is faith?   Hebrews 11:8</vt:lpstr>
      <vt:lpstr>What is faith?   Hebrews 11:6</vt:lpstr>
      <vt:lpstr>Hebrews 11 describes a number of heroes of faith!  There are more yet unmentioned:  Sarai, Moses, Rahab, Joseph, Isaac, and others.  But these are examples of a FULLY FORMED FAITH.  How can we BUILD one?  </vt:lpstr>
      <vt:lpstr>Building faith—1 Peter 2:1-3</vt:lpstr>
      <vt:lpstr>Building faith—2 Peter 3:17-18</vt:lpstr>
      <vt:lpstr>Building faith—Philippians 2:12-13</vt:lpstr>
      <vt:lpstr>Building faith—Galatians 2:20</vt:lpstr>
      <vt:lpstr>Building faith—James 2:14-17</vt:lpstr>
      <vt:lpstr>Building faith—James 2:18-22</vt:lpstr>
      <vt:lpstr>Building faith—James 2:23-26</vt:lpstr>
      <vt:lpstr>Building Faith</vt:lpstr>
      <vt:lpstr>Real World Faith—Exodus 14:1-4</vt:lpstr>
      <vt:lpstr>Real World Faith—Exodus 14:1-4</vt:lpstr>
      <vt:lpstr>Real World Faith—Exodus 14:5-8</vt:lpstr>
      <vt:lpstr>Real World Faith—Exodus 14:9-11</vt:lpstr>
      <vt:lpstr>Real World Faith—Exodus 14:12-14</vt:lpstr>
      <vt:lpstr>Real World Faith—Exodus 14:10, 13-14</vt:lpstr>
      <vt:lpstr>Real World Faith—Exodus 14:15-18</vt:lpstr>
      <vt:lpstr>Real World Faith—Exodus 14:19-21</vt:lpstr>
      <vt:lpstr>Real World Faith—Exodus 14:22-225</vt:lpstr>
      <vt:lpstr>Real World Faith—Exodus 14:22-25</vt:lpstr>
      <vt:lpstr>Real World Faith—Exodus 14:26-28</vt:lpstr>
      <vt:lpstr>Real World Faith—Exodus 14:29-31</vt:lpstr>
      <vt:lpstr>Real World Faith—Exodus 14:25, 29, 31</vt:lpstr>
      <vt:lpstr>Real World Faith—Exodus 15:22-24</vt:lpstr>
      <vt:lpstr>Real World Faith—Exodus 15:23, 24</vt:lpstr>
      <vt:lpstr>Real World Faith—Exodus 15:25-26</vt:lpstr>
      <vt:lpstr>Real World Faith—Exodus 15:26</vt:lpstr>
      <vt:lpstr>Real World Faith—Exodus 17:1-4</vt:lpstr>
      <vt:lpstr>Real World Faith—Exodus 17:2-3</vt:lpstr>
      <vt:lpstr>Real World Faith—Exodus 17:5-7</vt:lpstr>
      <vt:lpstr>Real World Faith—Exodus 17:7</vt:lpstr>
      <vt:lpstr>Personal Faith—Philippians 1:6</vt:lpstr>
      <vt:lpstr>Personal Faith—Hebrews 12:1-2</vt:lpstr>
      <vt:lpstr>Keep building your faith through obedience!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Faith-ercise:  Faith in Use</dc:title>
  <dc:creator>gabby young</dc:creator>
  <cp:lastModifiedBy>gabby young</cp:lastModifiedBy>
  <cp:revision>21</cp:revision>
  <dcterms:created xsi:type="dcterms:W3CDTF">2022-07-15T22:39:57Z</dcterms:created>
  <dcterms:modified xsi:type="dcterms:W3CDTF">2022-07-16T04:36:15Z</dcterms:modified>
</cp:coreProperties>
</file>