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4"/>
  </p:notesMasterIdLst>
  <p:handoutMasterIdLst>
    <p:handoutMasterId r:id="rId45"/>
  </p:handoutMasterIdLst>
  <p:sldIdLst>
    <p:sldId id="322" r:id="rId5"/>
    <p:sldId id="324" r:id="rId6"/>
    <p:sldId id="323" r:id="rId7"/>
    <p:sldId id="325" r:id="rId8"/>
    <p:sldId id="326" r:id="rId9"/>
    <p:sldId id="327" r:id="rId10"/>
    <p:sldId id="328" r:id="rId11"/>
    <p:sldId id="329" r:id="rId12"/>
    <p:sldId id="330" r:id="rId13"/>
    <p:sldId id="331" r:id="rId14"/>
    <p:sldId id="332" r:id="rId15"/>
    <p:sldId id="333" r:id="rId16"/>
    <p:sldId id="334" r:id="rId17"/>
    <p:sldId id="336" r:id="rId18"/>
    <p:sldId id="338" r:id="rId19"/>
    <p:sldId id="337" r:id="rId20"/>
    <p:sldId id="339" r:id="rId21"/>
    <p:sldId id="340" r:id="rId22"/>
    <p:sldId id="341" r:id="rId23"/>
    <p:sldId id="342" r:id="rId24"/>
    <p:sldId id="343" r:id="rId25"/>
    <p:sldId id="344" r:id="rId26"/>
    <p:sldId id="345" r:id="rId27"/>
    <p:sldId id="346" r:id="rId28"/>
    <p:sldId id="360" r:id="rId29"/>
    <p:sldId id="347" r:id="rId30"/>
    <p:sldId id="348" r:id="rId31"/>
    <p:sldId id="349" r:id="rId32"/>
    <p:sldId id="350" r:id="rId33"/>
    <p:sldId id="351" r:id="rId34"/>
    <p:sldId id="352" r:id="rId35"/>
    <p:sldId id="354" r:id="rId36"/>
    <p:sldId id="353" r:id="rId37"/>
    <p:sldId id="355" r:id="rId38"/>
    <p:sldId id="356" r:id="rId39"/>
    <p:sldId id="357" r:id="rId40"/>
    <p:sldId id="358" r:id="rId41"/>
    <p:sldId id="359" r:id="rId42"/>
    <p:sldId id="361" r:id="rId43"/>
  </p:sldIdLst>
  <p:sldSz cx="12188825" cy="6858000"/>
  <p:notesSz cx="6858000" cy="91440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200">
          <p15:clr>
            <a:srgbClr val="A4A3A4"/>
          </p15:clr>
        </p15:guide>
        <p15:guide id="4" orient="horz" pos="1008">
          <p15:clr>
            <a:srgbClr val="A4A3A4"/>
          </p15:clr>
        </p15:guide>
        <p15:guide id="5" orient="horz" pos="3792">
          <p15:clr>
            <a:srgbClr val="A4A3A4"/>
          </p15:clr>
        </p15:guide>
        <p15:guide id="6" orient="horz">
          <p15:clr>
            <a:srgbClr val="A4A3A4"/>
          </p15:clr>
        </p15:guide>
        <p15:guide id="7" orient="horz" pos="3360">
          <p15:clr>
            <a:srgbClr val="A4A3A4"/>
          </p15:clr>
        </p15:guide>
        <p15:guide id="8" orient="horz" pos="3312">
          <p15:clr>
            <a:srgbClr val="A4A3A4"/>
          </p15:clr>
        </p15:guide>
        <p15:guide id="9" orient="horz" pos="240">
          <p15:clr>
            <a:srgbClr val="A4A3A4"/>
          </p15:clr>
        </p15:guide>
        <p15:guide id="10" orient="horz" pos="432">
          <p15:clr>
            <a:srgbClr val="A4A3A4"/>
          </p15:clr>
        </p15:guide>
        <p15:guide id="11" orient="horz" pos="2784">
          <p15:clr>
            <a:srgbClr val="A4A3A4"/>
          </p15:clr>
        </p15:guide>
        <p15:guide id="12" pos="3839">
          <p15:clr>
            <a:srgbClr val="A4A3A4"/>
          </p15:clr>
        </p15:guide>
        <p15:guide id="13" pos="959">
          <p15:clr>
            <a:srgbClr val="A4A3A4"/>
          </p15:clr>
        </p15:guide>
        <p15:guide id="14" pos="6143">
          <p15:clr>
            <a:srgbClr val="A4A3A4"/>
          </p15:clr>
        </p15:guide>
        <p15:guide id="15" pos="1247">
          <p15:clr>
            <a:srgbClr val="A4A3A4"/>
          </p15:clr>
        </p15:guide>
        <p15:guide id="16" pos="7007">
          <p15:clr>
            <a:srgbClr val="A4A3A4"/>
          </p15:clr>
        </p15:guide>
        <p15:guide id="17" pos="5855">
          <p15:clr>
            <a:srgbClr val="A4A3A4"/>
          </p15:clr>
        </p15:guide>
        <p15:guide id="18" pos="671">
          <p15:clr>
            <a:srgbClr val="A4A3A4"/>
          </p15:clr>
        </p15:guide>
        <p15:guide id="19" pos="7151">
          <p15:clr>
            <a:srgbClr val="A4A3A4"/>
          </p15:clr>
        </p15:guide>
        <p15:guide id="20" pos="311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2" autoAdjust="0"/>
    <p:restoredTop sz="94581" autoAdjust="0"/>
  </p:normalViewPr>
  <p:slideViewPr>
    <p:cSldViewPr showGuides="1">
      <p:cViewPr varScale="1">
        <p:scale>
          <a:sx n="45" d="100"/>
          <a:sy n="45" d="100"/>
        </p:scale>
        <p:origin x="76" y="296"/>
      </p:cViewPr>
      <p:guideLst>
        <p:guide orient="horz" pos="2160"/>
        <p:guide orient="horz" pos="4030"/>
        <p:guide orient="horz" pos="1200"/>
        <p:guide orient="horz" pos="1008"/>
        <p:guide orient="horz" pos="3792"/>
        <p:guide orient="horz"/>
        <p:guide orient="horz" pos="3360"/>
        <p:guide orient="horz" pos="3312"/>
        <p:guide orient="horz" pos="240"/>
        <p:guide orient="horz" pos="432"/>
        <p:guide orient="horz" pos="2784"/>
        <p:guide pos="3839"/>
        <p:guide pos="959"/>
        <p:guide pos="6143"/>
        <p:guide pos="1247"/>
        <p:guide pos="7007"/>
        <p:guide pos="5855"/>
        <p:guide pos="671"/>
        <p:guide pos="7151"/>
        <p:guide pos="311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9" d="100"/>
          <a:sy n="79" d="100"/>
        </p:scale>
        <p:origin x="2496"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7/22/2022</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7/22/2022</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a:t>
            </a:fld>
            <a:endParaRPr lang="en-US" dirty="0"/>
          </a:p>
        </p:txBody>
      </p:sp>
    </p:spTree>
    <p:extLst>
      <p:ext uri="{BB962C8B-B14F-4D97-AF65-F5344CB8AC3E}">
        <p14:creationId xmlns:p14="http://schemas.microsoft.com/office/powerpoint/2010/main" val="3622955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b="1" cap="none" spc="0">
                <a:ln w="9525">
                  <a:noFill/>
                  <a:prstDash val="solid"/>
                </a:ln>
                <a:solidFill>
                  <a:schemeClr val="tx1"/>
                </a:solidFill>
                <a:effectLst/>
              </a:defRPr>
            </a:lvl1pPr>
          </a:lstStyle>
          <a:p>
            <a:r>
              <a:rPr lang="en-US" smtClean="0"/>
              <a:t>Click to edit Master title style</a:t>
            </a:r>
            <a:endParaRPr dirty="0"/>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b="1"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7" name="Date Placeholder 6"/>
          <p:cNvSpPr>
            <a:spLocks noGrp="1"/>
          </p:cNvSpPr>
          <p:nvPr>
            <p:ph type="dt" sz="half" idx="10"/>
          </p:nvPr>
        </p:nvSpPr>
        <p:spPr/>
        <p:txBody>
          <a:bodyPr/>
          <a:lstStyle>
            <a:lvl1pPr>
              <a:defRPr sz="1100"/>
            </a:lvl1pPr>
          </a:lstStyle>
          <a:p>
            <a:fld id="{1D2498CD-A622-4ACC-98D8-8365C1B868F0}" type="datetime1">
              <a:rPr lang="en-US" smtClean="0"/>
              <a:pPr/>
              <a:t>7/22/2022</a:t>
            </a:fld>
            <a:endParaRPr lang="en-US" dirty="0"/>
          </a:p>
        </p:txBody>
      </p:sp>
      <p:sp>
        <p:nvSpPr>
          <p:cNvPr id="8" name="Footer Placeholder 7"/>
          <p:cNvSpPr>
            <a:spLocks noGrp="1"/>
          </p:cNvSpPr>
          <p:nvPr>
            <p:ph type="ftr" sz="quarter" idx="11"/>
          </p:nvPr>
        </p:nvSpPr>
        <p:spPr/>
        <p:txBody>
          <a:bodyPr/>
          <a:lstStyle>
            <a:lvl1pPr>
              <a:defRPr sz="1100"/>
            </a:lvl1pPr>
          </a:lstStyle>
          <a:p>
            <a:r>
              <a:rPr lang="en-US" dirty="0"/>
              <a:t>Add a footer</a:t>
            </a:r>
          </a:p>
        </p:txBody>
      </p:sp>
      <p:sp>
        <p:nvSpPr>
          <p:cNvPr id="9" name="Slide Number Placeholder 8"/>
          <p:cNvSpPr>
            <a:spLocks noGrp="1"/>
          </p:cNvSpPr>
          <p:nvPr>
            <p:ph type="sldNum" sz="quarter" idx="12"/>
          </p:nvPr>
        </p:nvSpPr>
        <p:spPr/>
        <p:txBody>
          <a:bodyPr/>
          <a:lstStyle>
            <a:lvl1pPr>
              <a:defRPr sz="1100"/>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1467807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6EB2CF6B-193C-4CEB-9860-F1C5F0818FA3}" type="datetime1">
              <a:rPr lang="en-US" smtClean="0"/>
              <a:t>7/22/2022</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41395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smtClean="0"/>
              <a:t>Click to edit Master title style</a:t>
            </a:r>
            <a:endParaRPr dirty="0"/>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856CBC3-4EDC-4C84-BDD0-15F2AD890B92}" type="datetime1">
              <a:rPr lang="en-US" smtClean="0"/>
              <a:t>7/22/2022</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68930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1CEBF3DB-CE40-42F4-BAF4-5D73D1160093}" type="datetime1">
              <a:rPr lang="en-US" smtClean="0"/>
              <a:t>7/22/2022</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293880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effectLst/>
              </a:defRPr>
            </a:lvl1pPr>
          </a:lstStyle>
          <a:p>
            <a:r>
              <a:rPr lang="en-US" smtClean="0"/>
              <a:t>Click to edit Master title style</a:t>
            </a:r>
            <a:endParaRPr dirty="0"/>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23ECA6E5-33C6-44C3-9324-1BC5DF93F43F}" type="datetime1">
              <a:rPr lang="en-US" smtClean="0"/>
              <a:t>7/22/2022</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69967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2" y="381000"/>
            <a:ext cx="9144002" cy="1371600"/>
          </a:xfrm>
        </p:spPr>
        <p:txBody>
          <a:bodyPr/>
          <a:lstStyle/>
          <a:p>
            <a:r>
              <a:rPr lang="en-US" smtClean="0"/>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9C9C1D9-07E1-4387-AF34-89EE2802766D}" type="datetime1">
              <a:rPr lang="en-US" smtClean="0"/>
              <a:t>7/22/2022</a:t>
            </a:fld>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461894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2" y="381000"/>
            <a:ext cx="9144002" cy="13716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0769E85B-B39A-43E9-82DE-E3279D984288}" type="datetime1">
              <a:rPr lang="en-US" smtClean="0"/>
              <a:t>7/22/2022</a:t>
            </a:fld>
            <a:endParaRPr lang="en-US" dirty="0"/>
          </a:p>
        </p:txBody>
      </p:sp>
      <p:sp>
        <p:nvSpPr>
          <p:cNvPr id="9" name="Slide Number Placeholder 8"/>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81199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dirty="0"/>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D0270C95-D35D-47FC-816D-E56328637043}" type="datetime1">
              <a:rPr lang="en-US" smtClean="0"/>
              <a:t>7/22/2022</a:t>
            </a:fld>
            <a:endParaRPr lang="en-US" dirty="0"/>
          </a:p>
        </p:txBody>
      </p:sp>
      <p:sp>
        <p:nvSpPr>
          <p:cNvPr id="5" name="Slide Number Placeholder 4"/>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05458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151163A7-695C-4C09-B334-6924060F5B71}" type="datetime1">
              <a:rPr lang="en-US" smtClean="0"/>
              <a:t>7/22/2022</a:t>
            </a:fld>
            <a:endParaRPr lang="en-US" dirty="0"/>
          </a:p>
        </p:txBody>
      </p:sp>
      <p:sp>
        <p:nvSpPr>
          <p:cNvPr id="4" name="Slide Number Placeholder 3"/>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084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FC5B6D02-49B3-41C1-9893-391F698AE757}" type="datetime1">
              <a:rPr lang="en-US" smtClean="0"/>
              <a:t>7/22/2022</a:t>
            </a:fld>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465569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dirty="0"/>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7D91AC91-90B4-40B7-917F-BAE86E369F96}" type="datetime1">
              <a:rPr lang="en-US" smtClean="0"/>
              <a:t>7/22/2022</a:t>
            </a:fld>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8511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a:ln>
            <a:noFill/>
          </a:ln>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r>
              <a:rPr lang="en-US" dirty="0"/>
              <a:t>Add a footer</a:t>
            </a:r>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BB4AB525-F3F4-481A-B8D5-B732FA9EB082}" type="datetime1">
              <a:rPr lang="en-US" smtClean="0"/>
              <a:pPr/>
              <a:t>7/22/2022</a:t>
            </a:fld>
            <a:endParaRPr lang="en-US" dirty="0"/>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244534420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b="1" kern="1200" cap="none" spc="0" baseline="0">
          <a:ln w="9525">
            <a:noFill/>
            <a:prstDash val="solid"/>
          </a:ln>
          <a:solidFill>
            <a:schemeClr val="accent5"/>
          </a:solidFill>
          <a:effectLst/>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9829798" cy="2895600"/>
          </a:xfrm>
        </p:spPr>
        <p:txBody>
          <a:bodyPr/>
          <a:lstStyle/>
          <a:p>
            <a:r>
              <a:rPr lang="en-US" dirty="0" smtClean="0"/>
              <a:t>The Church and the Great Controversy</a:t>
            </a:r>
            <a:endParaRPr lang="en-US" dirty="0"/>
          </a:p>
        </p:txBody>
      </p:sp>
      <p:sp>
        <p:nvSpPr>
          <p:cNvPr id="3" name="Subtitle 2"/>
          <p:cNvSpPr>
            <a:spLocks noGrp="1"/>
          </p:cNvSpPr>
          <p:nvPr>
            <p:ph type="subTitle" idx="1"/>
          </p:nvPr>
        </p:nvSpPr>
        <p:spPr/>
        <p:txBody>
          <a:bodyPr/>
          <a:lstStyle/>
          <a:p>
            <a:r>
              <a:rPr lang="en-US" dirty="0" smtClean="0"/>
              <a:t>Romans 8:29, Ephesians 3-4</a:t>
            </a:r>
            <a:endParaRPr lang="en-US" dirty="0"/>
          </a:p>
        </p:txBody>
      </p:sp>
      <p:sp>
        <p:nvSpPr>
          <p:cNvPr id="4" name="TextBox 3"/>
          <p:cNvSpPr txBox="1"/>
          <p:nvPr/>
        </p:nvSpPr>
        <p:spPr>
          <a:xfrm>
            <a:off x="8228012" y="6400800"/>
            <a:ext cx="3733800" cy="341632"/>
          </a:xfrm>
          <a:prstGeom prst="rect">
            <a:avLst/>
          </a:prstGeom>
          <a:noFill/>
        </p:spPr>
        <p:txBody>
          <a:bodyPr wrap="square" rtlCol="0">
            <a:spAutoFit/>
          </a:bodyPr>
          <a:lstStyle/>
          <a:p>
            <a:pPr>
              <a:lnSpc>
                <a:spcPct val="90000"/>
              </a:lnSpc>
            </a:pPr>
            <a:r>
              <a:rPr lang="en-US" b="1" dirty="0" smtClean="0">
                <a:solidFill>
                  <a:schemeClr val="accent5">
                    <a:lumMod val="50000"/>
                  </a:schemeClr>
                </a:solidFill>
              </a:rPr>
              <a:t>Lesson </a:t>
            </a:r>
            <a:r>
              <a:rPr lang="en-US" b="1" dirty="0" smtClean="0">
                <a:solidFill>
                  <a:schemeClr val="accent5">
                    <a:lumMod val="50000"/>
                  </a:schemeClr>
                </a:solidFill>
              </a:rPr>
              <a:t>4, </a:t>
            </a:r>
            <a:r>
              <a:rPr lang="en-US" b="1" dirty="0" smtClean="0">
                <a:solidFill>
                  <a:schemeClr val="accent5">
                    <a:lumMod val="50000"/>
                  </a:schemeClr>
                </a:solidFill>
              </a:rPr>
              <a:t>3</a:t>
            </a:r>
            <a:r>
              <a:rPr lang="en-US" b="1" baseline="30000" dirty="0" smtClean="0">
                <a:solidFill>
                  <a:schemeClr val="accent5">
                    <a:lumMod val="50000"/>
                  </a:schemeClr>
                </a:solidFill>
              </a:rPr>
              <a:t>rd</a:t>
            </a:r>
            <a:r>
              <a:rPr lang="en-US" b="1" dirty="0" smtClean="0">
                <a:solidFill>
                  <a:schemeClr val="accent5">
                    <a:lumMod val="50000"/>
                  </a:schemeClr>
                </a:solidFill>
              </a:rPr>
              <a:t> Quarter, 2022</a:t>
            </a:r>
            <a:endParaRPr lang="en-US" b="1" dirty="0">
              <a:solidFill>
                <a:schemeClr val="accent5">
                  <a:lumMod val="50000"/>
                </a:schemeClr>
              </a:solidFill>
            </a:endParaRPr>
          </a:p>
        </p:txBody>
      </p:sp>
    </p:spTree>
    <p:extLst>
      <p:ext uri="{BB962C8B-B14F-4D97-AF65-F5344CB8AC3E}">
        <p14:creationId xmlns:p14="http://schemas.microsoft.com/office/powerpoint/2010/main" val="4214489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Prince of </a:t>
            </a:r>
            <a:r>
              <a:rPr lang="en-US" dirty="0" err="1" smtClean="0"/>
              <a:t>Tyrus</a:t>
            </a:r>
            <a:endParaRPr lang="en-US" dirty="0"/>
          </a:p>
        </p:txBody>
      </p:sp>
      <p:sp>
        <p:nvSpPr>
          <p:cNvPr id="14" name="Content Placeholder 13"/>
          <p:cNvSpPr>
            <a:spLocks noGrp="1"/>
          </p:cNvSpPr>
          <p:nvPr>
            <p:ph idx="1"/>
          </p:nvPr>
        </p:nvSpPr>
        <p:spPr/>
        <p:txBody>
          <a:bodyPr>
            <a:normAutofit fontScale="70000" lnSpcReduction="20000"/>
          </a:bodyPr>
          <a:lstStyle/>
          <a:p>
            <a:pPr lvl="0"/>
            <a:r>
              <a:rPr lang="en-US" sz="4000" dirty="0" smtClean="0"/>
              <a:t>Obviously these phrases in yellow are going to be quite difficult to apply to any human being, no matter what he’s the king or prince of.  </a:t>
            </a:r>
          </a:p>
          <a:p>
            <a:pPr lvl="0"/>
            <a:r>
              <a:rPr lang="en-US" sz="4000" dirty="0" smtClean="0">
                <a:solidFill>
                  <a:srgbClr val="92D050"/>
                </a:solidFill>
              </a:rPr>
              <a:t>Thus it appears simpler to consider the passage as leaving a description of the literal leader of </a:t>
            </a:r>
            <a:r>
              <a:rPr lang="en-US" sz="4000" dirty="0" err="1" smtClean="0">
                <a:solidFill>
                  <a:srgbClr val="92D050"/>
                </a:solidFill>
              </a:rPr>
              <a:t>Tyrus</a:t>
            </a:r>
            <a:r>
              <a:rPr lang="en-US" sz="4000" dirty="0" smtClean="0">
                <a:solidFill>
                  <a:srgbClr val="92D050"/>
                </a:solidFill>
              </a:rPr>
              <a:t> and moving into a description of the real power behind the actions of that wicked kingdom:  Satan himself.  </a:t>
            </a:r>
          </a:p>
          <a:p>
            <a:pPr lvl="0"/>
            <a:r>
              <a:rPr lang="en-US" sz="4000" dirty="0" smtClean="0"/>
              <a:t>And what was the initial problem with Satan?  Look back to </a:t>
            </a:r>
            <a:r>
              <a:rPr lang="en-US" sz="4000" dirty="0" smtClean="0">
                <a:solidFill>
                  <a:schemeClr val="accent6">
                    <a:lumMod val="60000"/>
                    <a:lumOff val="40000"/>
                  </a:schemeClr>
                </a:solidFill>
              </a:rPr>
              <a:t>Ezekiel 28:1-2, </a:t>
            </a:r>
            <a:r>
              <a:rPr lang="en-US" sz="4000" dirty="0" smtClean="0"/>
              <a:t>then turn to</a:t>
            </a:r>
            <a:r>
              <a:rPr lang="en-US" sz="4000" dirty="0" smtClean="0">
                <a:solidFill>
                  <a:schemeClr val="accent6">
                    <a:lumMod val="60000"/>
                    <a:lumOff val="40000"/>
                  </a:schemeClr>
                </a:solidFill>
              </a:rPr>
              <a:t> Isaiah 14:12-16.</a:t>
            </a:r>
            <a:endParaRPr lang="en-US" dirty="0" smtClean="0"/>
          </a:p>
          <a:p>
            <a:pPr lvl="0"/>
            <a:endParaRPr lang="en-US" dirty="0"/>
          </a:p>
        </p:txBody>
      </p:sp>
    </p:spTree>
    <p:extLst>
      <p:ext uri="{BB962C8B-B14F-4D97-AF65-F5344CB8AC3E}">
        <p14:creationId xmlns:p14="http://schemas.microsoft.com/office/powerpoint/2010/main" val="18538213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Ezekiel 28:1-2</a:t>
            </a:r>
            <a:endParaRPr lang="en-US" dirty="0"/>
          </a:p>
        </p:txBody>
      </p:sp>
      <p:sp>
        <p:nvSpPr>
          <p:cNvPr id="14" name="Content Placeholder 13"/>
          <p:cNvSpPr>
            <a:spLocks noGrp="1"/>
          </p:cNvSpPr>
          <p:nvPr>
            <p:ph idx="1"/>
          </p:nvPr>
        </p:nvSpPr>
        <p:spPr/>
        <p:txBody>
          <a:bodyPr>
            <a:normAutofit lnSpcReduction="10000"/>
          </a:bodyPr>
          <a:lstStyle/>
          <a:p>
            <a:r>
              <a:rPr lang="en-US" sz="3200" b="1" dirty="0"/>
              <a:t>28 </a:t>
            </a:r>
            <a:r>
              <a:rPr lang="en-US" sz="3200" dirty="0"/>
              <a:t>The word of the </a:t>
            </a:r>
            <a:r>
              <a:rPr lang="en-US" sz="3200" cap="small" dirty="0"/>
              <a:t>Lord</a:t>
            </a:r>
            <a:r>
              <a:rPr lang="en-US" sz="3200" dirty="0"/>
              <a:t> came again unto me, saying,</a:t>
            </a:r>
          </a:p>
          <a:p>
            <a:r>
              <a:rPr lang="en-US" sz="3200" b="1" baseline="30000" dirty="0"/>
              <a:t>2 </a:t>
            </a:r>
            <a:r>
              <a:rPr lang="en-US" sz="3200" dirty="0"/>
              <a:t>Son of man, say unto the prince of </a:t>
            </a:r>
            <a:r>
              <a:rPr lang="en-US" sz="3200" dirty="0" err="1"/>
              <a:t>Tyrus</a:t>
            </a:r>
            <a:r>
              <a:rPr lang="en-US" sz="3200" dirty="0"/>
              <a:t>, Thus </a:t>
            </a:r>
            <a:r>
              <a:rPr lang="en-US" sz="3200" dirty="0" err="1"/>
              <a:t>saith</a:t>
            </a:r>
            <a:r>
              <a:rPr lang="en-US" sz="3200" dirty="0"/>
              <a:t> the Lord </a:t>
            </a:r>
            <a:r>
              <a:rPr lang="en-US" sz="3200" cap="small" dirty="0"/>
              <a:t>God</a:t>
            </a:r>
            <a:r>
              <a:rPr lang="en-US" sz="3200" dirty="0"/>
              <a:t>; Because thine heart is lifted up, and thou hast said, I am a God, I sit in the seat of God, in the midst of the seas; yet thou art a man, and not God, though thou set thine heart as the heart of God:</a:t>
            </a:r>
          </a:p>
        </p:txBody>
      </p:sp>
    </p:spTree>
    <p:extLst>
      <p:ext uri="{BB962C8B-B14F-4D97-AF65-F5344CB8AC3E}">
        <p14:creationId xmlns:p14="http://schemas.microsoft.com/office/powerpoint/2010/main" val="1697531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Isaiah 14:12-16</a:t>
            </a:r>
            <a:endParaRPr lang="en-US" dirty="0"/>
          </a:p>
        </p:txBody>
      </p:sp>
      <p:sp>
        <p:nvSpPr>
          <p:cNvPr id="14" name="Content Placeholder 13"/>
          <p:cNvSpPr>
            <a:spLocks noGrp="1"/>
          </p:cNvSpPr>
          <p:nvPr>
            <p:ph idx="1"/>
          </p:nvPr>
        </p:nvSpPr>
        <p:spPr/>
        <p:txBody>
          <a:bodyPr>
            <a:normAutofit lnSpcReduction="10000"/>
          </a:bodyPr>
          <a:lstStyle/>
          <a:p>
            <a:r>
              <a:rPr lang="en-US" sz="3200" b="1" baseline="30000" dirty="0"/>
              <a:t>12 </a:t>
            </a:r>
            <a:r>
              <a:rPr lang="en-US" sz="3200" dirty="0"/>
              <a:t>How art thou fallen from heaven, O Lucifer, son of the morning! how art thou cut down to the ground, which didst weaken the nations!</a:t>
            </a:r>
          </a:p>
          <a:p>
            <a:r>
              <a:rPr lang="en-US" sz="3200" b="1" baseline="30000" dirty="0"/>
              <a:t>13 </a:t>
            </a:r>
            <a:r>
              <a:rPr lang="en-US" sz="3200" dirty="0"/>
              <a:t>For thou hast said in thine heart, I will ascend into heaven, I will exalt my throne above the stars of God: I will sit also upon the mount of the congregation, in the sides of the north</a:t>
            </a:r>
            <a:r>
              <a:rPr lang="en-US" sz="3200" dirty="0" smtClean="0"/>
              <a:t>:</a:t>
            </a:r>
            <a:endParaRPr lang="en-US" sz="3200" dirty="0"/>
          </a:p>
        </p:txBody>
      </p:sp>
    </p:spTree>
    <p:extLst>
      <p:ext uri="{BB962C8B-B14F-4D97-AF65-F5344CB8AC3E}">
        <p14:creationId xmlns:p14="http://schemas.microsoft.com/office/powerpoint/2010/main" val="2300609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Isaiah 14:12-16</a:t>
            </a:r>
            <a:endParaRPr lang="en-US" dirty="0"/>
          </a:p>
        </p:txBody>
      </p:sp>
      <p:sp>
        <p:nvSpPr>
          <p:cNvPr id="14" name="Content Placeholder 13"/>
          <p:cNvSpPr>
            <a:spLocks noGrp="1"/>
          </p:cNvSpPr>
          <p:nvPr>
            <p:ph idx="1"/>
          </p:nvPr>
        </p:nvSpPr>
        <p:spPr/>
        <p:txBody>
          <a:bodyPr>
            <a:normAutofit/>
          </a:bodyPr>
          <a:lstStyle/>
          <a:p>
            <a:r>
              <a:rPr lang="en-US" sz="3200" b="1" baseline="30000" dirty="0" smtClean="0"/>
              <a:t>14</a:t>
            </a:r>
            <a:r>
              <a:rPr lang="en-US" sz="3200" b="1" baseline="30000" dirty="0"/>
              <a:t> </a:t>
            </a:r>
            <a:r>
              <a:rPr lang="en-US" sz="3200" dirty="0"/>
              <a:t>I will ascend above the heights of the clouds; I will be like the most High.</a:t>
            </a:r>
          </a:p>
          <a:p>
            <a:r>
              <a:rPr lang="en-US" sz="3200" b="1" baseline="30000" dirty="0"/>
              <a:t>15 </a:t>
            </a:r>
            <a:r>
              <a:rPr lang="en-US" sz="3200" dirty="0"/>
              <a:t>Yet thou shalt be brought down to hell, to the sides of the pit.</a:t>
            </a:r>
          </a:p>
          <a:p>
            <a:r>
              <a:rPr lang="en-US" sz="3200" b="1" baseline="30000" dirty="0"/>
              <a:t>16 </a:t>
            </a:r>
            <a:r>
              <a:rPr lang="en-US" sz="3200" dirty="0"/>
              <a:t>They that see thee shall narrowly look upon thee, and consider thee, saying, Is this the man that made the earth to tremble, that did shake kingdoms;</a:t>
            </a:r>
          </a:p>
        </p:txBody>
      </p:sp>
    </p:spTree>
    <p:extLst>
      <p:ext uri="{BB962C8B-B14F-4D97-AF65-F5344CB8AC3E}">
        <p14:creationId xmlns:p14="http://schemas.microsoft.com/office/powerpoint/2010/main" val="13965279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838200"/>
          </a:xfrm>
        </p:spPr>
        <p:txBody>
          <a:bodyPr/>
          <a:lstStyle/>
          <a:p>
            <a:r>
              <a:rPr lang="en-US" dirty="0" smtClean="0"/>
              <a:t>The Great Controversy, pg. 495</a:t>
            </a:r>
            <a:endParaRPr lang="en-US" dirty="0"/>
          </a:p>
        </p:txBody>
      </p:sp>
      <p:sp>
        <p:nvSpPr>
          <p:cNvPr id="14" name="Content Placeholder 13"/>
          <p:cNvSpPr>
            <a:spLocks noGrp="1"/>
          </p:cNvSpPr>
          <p:nvPr>
            <p:ph idx="1"/>
          </p:nvPr>
        </p:nvSpPr>
        <p:spPr>
          <a:xfrm>
            <a:off x="1522413" y="1219201"/>
            <a:ext cx="9134391" cy="4800600"/>
          </a:xfrm>
        </p:spPr>
        <p:txBody>
          <a:bodyPr>
            <a:normAutofit fontScale="85000" lnSpcReduction="20000"/>
          </a:bodyPr>
          <a:lstStyle/>
          <a:p>
            <a:pPr marL="0" indent="0">
              <a:buNone/>
            </a:pPr>
            <a:r>
              <a:rPr lang="en-US" sz="3200" dirty="0" smtClean="0"/>
              <a:t>Pride </a:t>
            </a:r>
            <a:r>
              <a:rPr lang="en-US" sz="3200" dirty="0"/>
              <a:t>in his own glory nourished the desire for supremacy. The high honors conferred upon Lucifer were not appreciated as the gift of God and called forth no gratitude to the Creator. He gloried in his brightness and exaltation, and aspired to be equal with God. He was beloved and reverenced by the heavenly host. Angels delighted to execute his commands, and he was clothed with wisdom and glory above them all. Yet the Son of God was the acknowledged Sovereign of heaven, one in power and authority with the Father. In all the counsels of God, Christ was a participant, while Lucifer was not permitted thus to enter into the divine purposes. “Why,” questioned this mighty angel, “should Christ have the supremacy? Why is He thus honored above Lucifer?” </a:t>
            </a:r>
            <a:r>
              <a:rPr lang="en-US" sz="3200" dirty="0" smtClean="0"/>
              <a:t>…</a:t>
            </a:r>
            <a:endParaRPr lang="en-US" sz="3200" dirty="0"/>
          </a:p>
        </p:txBody>
      </p:sp>
    </p:spTree>
    <p:extLst>
      <p:ext uri="{BB962C8B-B14F-4D97-AF65-F5344CB8AC3E}">
        <p14:creationId xmlns:p14="http://schemas.microsoft.com/office/powerpoint/2010/main" val="26999394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838200"/>
          </a:xfrm>
        </p:spPr>
        <p:txBody>
          <a:bodyPr/>
          <a:lstStyle/>
          <a:p>
            <a:r>
              <a:rPr lang="en-US" dirty="0" smtClean="0"/>
              <a:t>The Great Controversy, pg. 495</a:t>
            </a:r>
            <a:endParaRPr lang="en-US" dirty="0"/>
          </a:p>
        </p:txBody>
      </p:sp>
      <p:sp>
        <p:nvSpPr>
          <p:cNvPr id="14" name="Content Placeholder 13"/>
          <p:cNvSpPr>
            <a:spLocks noGrp="1"/>
          </p:cNvSpPr>
          <p:nvPr>
            <p:ph idx="1"/>
          </p:nvPr>
        </p:nvSpPr>
        <p:spPr>
          <a:xfrm>
            <a:off x="1522413" y="1219201"/>
            <a:ext cx="9134391" cy="4800600"/>
          </a:xfrm>
        </p:spPr>
        <p:txBody>
          <a:bodyPr>
            <a:noAutofit/>
          </a:bodyPr>
          <a:lstStyle/>
          <a:p>
            <a:pPr marL="0" indent="0">
              <a:buNone/>
            </a:pPr>
            <a:r>
              <a:rPr lang="en-US" dirty="0"/>
              <a:t>God in His great mercy bore long with Lucifer. He was not immediately degraded from his exalted station when he first indulged the spirit of discontent, nor even when he began to present his false claims before the loyal </a:t>
            </a:r>
            <a:r>
              <a:rPr lang="en-US" dirty="0" smtClean="0"/>
              <a:t>angels… </a:t>
            </a:r>
            <a:r>
              <a:rPr lang="en-US" dirty="0"/>
              <a:t>Lucifer himself did not at first see whither he was drifting; he did not understand the real nature of his feelings. But as his dissatisfaction was proved to be without cause, Lucifer was convinced that he was in the wrong, that the divine claims were just, and that he ought to acknowledge them as such before all heaven. Had he done this, he might have saved himself and many </a:t>
            </a:r>
            <a:r>
              <a:rPr lang="en-US" dirty="0" smtClean="0"/>
              <a:t>angels…But </a:t>
            </a:r>
            <a:r>
              <a:rPr lang="en-US" dirty="0"/>
              <a:t>pride forbade him to submit. He persistently defended his own course, maintained that he had no need of repentance, and fully committed himself, in the great controversy, against his </a:t>
            </a:r>
            <a:r>
              <a:rPr lang="en-US" dirty="0" smtClean="0"/>
              <a:t>Maker.</a:t>
            </a:r>
            <a:endParaRPr lang="en-US" dirty="0"/>
          </a:p>
        </p:txBody>
      </p:sp>
    </p:spTree>
    <p:extLst>
      <p:ext uri="{BB962C8B-B14F-4D97-AF65-F5344CB8AC3E}">
        <p14:creationId xmlns:p14="http://schemas.microsoft.com/office/powerpoint/2010/main" val="8254052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838200"/>
          </a:xfrm>
        </p:spPr>
        <p:txBody>
          <a:bodyPr/>
          <a:lstStyle/>
          <a:p>
            <a:r>
              <a:rPr lang="en-US" dirty="0" smtClean="0"/>
              <a:t>The Great Controversy, pg. 496</a:t>
            </a:r>
            <a:endParaRPr lang="en-US" dirty="0"/>
          </a:p>
        </p:txBody>
      </p:sp>
      <p:sp>
        <p:nvSpPr>
          <p:cNvPr id="14" name="Content Placeholder 13"/>
          <p:cNvSpPr>
            <a:spLocks noGrp="1"/>
          </p:cNvSpPr>
          <p:nvPr>
            <p:ph idx="1"/>
          </p:nvPr>
        </p:nvSpPr>
        <p:spPr>
          <a:xfrm>
            <a:off x="1522413" y="1219200"/>
            <a:ext cx="9601199" cy="5257799"/>
          </a:xfrm>
        </p:spPr>
        <p:txBody>
          <a:bodyPr>
            <a:normAutofit fontScale="92500" lnSpcReduction="20000"/>
          </a:bodyPr>
          <a:lstStyle/>
          <a:p>
            <a:pPr marL="0" indent="0">
              <a:buNone/>
            </a:pPr>
            <a:r>
              <a:rPr lang="en-US" sz="2800" dirty="0" smtClean="0"/>
              <a:t>To </a:t>
            </a:r>
            <a:r>
              <a:rPr lang="en-US" sz="2800" dirty="0"/>
              <a:t>those whose loving trust bound them most closely to him, Satan had represented that he was wrongly judged, that his position was not respected, and that his liberty was to be abridged. From misrepresentation of the words of Christ he passed to prevarication and direct falsehood, accusing the Son of God of a design to humiliate him before the inhabitants of </a:t>
            </a:r>
            <a:r>
              <a:rPr lang="en-US" sz="2800" dirty="0" smtClean="0"/>
              <a:t>heaven…The </a:t>
            </a:r>
            <a:r>
              <a:rPr lang="en-US" sz="2800" dirty="0"/>
              <a:t>very work which he himself was doing he charged upon those who remained true to God. And to sustain his charge of God's injustice toward him, he resorted to misrepresentation of the words and acts of the Creator. It was his policy to perplex the angels with subtle arguments concerning the purposes of God. Everything that was simple he shrouded in mystery, and by artful perversion cast doubt upon the plainest statements of Jehovah. His high position, in such close connection with the divine administration, gave greater force to his representations, and many were induced to unite with him in rebellion against Heaven's </a:t>
            </a:r>
            <a:r>
              <a:rPr lang="en-US" sz="2800" dirty="0" smtClean="0"/>
              <a:t>authority.  </a:t>
            </a:r>
            <a:endParaRPr lang="en-US" sz="3200" dirty="0"/>
          </a:p>
        </p:txBody>
      </p:sp>
    </p:spTree>
    <p:extLst>
      <p:ext uri="{BB962C8B-B14F-4D97-AF65-F5344CB8AC3E}">
        <p14:creationId xmlns:p14="http://schemas.microsoft.com/office/powerpoint/2010/main" val="12895901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838200"/>
          </a:xfrm>
        </p:spPr>
        <p:txBody>
          <a:bodyPr/>
          <a:lstStyle/>
          <a:p>
            <a:r>
              <a:rPr lang="en-US" dirty="0" smtClean="0"/>
              <a:t>The Great Controversy, pg. 498</a:t>
            </a:r>
            <a:endParaRPr lang="en-US" dirty="0"/>
          </a:p>
        </p:txBody>
      </p:sp>
      <p:sp>
        <p:nvSpPr>
          <p:cNvPr id="14" name="Content Placeholder 13"/>
          <p:cNvSpPr>
            <a:spLocks noGrp="1"/>
          </p:cNvSpPr>
          <p:nvPr>
            <p:ph idx="1"/>
          </p:nvPr>
        </p:nvSpPr>
        <p:spPr>
          <a:xfrm>
            <a:off x="1522413" y="1219200"/>
            <a:ext cx="9601199" cy="5257799"/>
          </a:xfrm>
        </p:spPr>
        <p:txBody>
          <a:bodyPr>
            <a:normAutofit/>
          </a:bodyPr>
          <a:lstStyle/>
          <a:p>
            <a:pPr marL="0" indent="0">
              <a:buNone/>
            </a:pPr>
            <a:r>
              <a:rPr lang="en-US" sz="2800" dirty="0"/>
              <a:t>The discord which his own course had caused in heaven, Satan charged upon the law and government of God. All evil he declared to be the result of the divine administration. He claimed that it was his own object to improve upon the statutes of Jehovah. Therefore it was necessary that he should demonstrate the nature of his claims, and show the working out of his proposed changes in the divine law. His own work must condemn him. Satan had claimed from the first that he was not in rebellion. The whole universe must see the deceiver unmasked. </a:t>
            </a:r>
            <a:endParaRPr lang="en-US" sz="3200" b="1" dirty="0"/>
          </a:p>
        </p:txBody>
      </p:sp>
    </p:spTree>
    <p:extLst>
      <p:ext uri="{BB962C8B-B14F-4D97-AF65-F5344CB8AC3E}">
        <p14:creationId xmlns:p14="http://schemas.microsoft.com/office/powerpoint/2010/main" val="31912457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deceiver unmasked</a:t>
            </a:r>
            <a:endParaRPr lang="en-US" dirty="0"/>
          </a:p>
        </p:txBody>
      </p:sp>
      <p:sp>
        <p:nvSpPr>
          <p:cNvPr id="14" name="Content Placeholder 13"/>
          <p:cNvSpPr>
            <a:spLocks noGrp="1"/>
          </p:cNvSpPr>
          <p:nvPr>
            <p:ph idx="1"/>
          </p:nvPr>
        </p:nvSpPr>
        <p:spPr/>
        <p:txBody>
          <a:bodyPr>
            <a:normAutofit/>
          </a:bodyPr>
          <a:lstStyle/>
          <a:p>
            <a:pPr lvl="0"/>
            <a:r>
              <a:rPr lang="en-US" sz="4000" dirty="0" smtClean="0"/>
              <a:t>We can see that Satan’s wickedness and pride have put him in conflict with Christ.  </a:t>
            </a:r>
          </a:p>
          <a:p>
            <a:pPr lvl="0"/>
            <a:r>
              <a:rPr lang="en-US" sz="4000" dirty="0" smtClean="0"/>
              <a:t>But what is humanity’s role here?  Why does Satan have issues with us?  </a:t>
            </a:r>
          </a:p>
          <a:p>
            <a:pPr marL="0" lvl="0" indent="0">
              <a:buNone/>
            </a:pPr>
            <a:endParaRPr lang="en-US" dirty="0" smtClean="0"/>
          </a:p>
          <a:p>
            <a:pPr lvl="0"/>
            <a:endParaRPr lang="en-US" dirty="0"/>
          </a:p>
        </p:txBody>
      </p:sp>
    </p:spTree>
    <p:extLst>
      <p:ext uri="{BB962C8B-B14F-4D97-AF65-F5344CB8AC3E}">
        <p14:creationId xmlns:p14="http://schemas.microsoft.com/office/powerpoint/2010/main" val="26925560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838200"/>
          </a:xfrm>
        </p:spPr>
        <p:txBody>
          <a:bodyPr/>
          <a:lstStyle/>
          <a:p>
            <a:r>
              <a:rPr lang="en-US" dirty="0" smtClean="0"/>
              <a:t>The Great Controversy, pg. 506</a:t>
            </a:r>
            <a:endParaRPr lang="en-US" dirty="0"/>
          </a:p>
        </p:txBody>
      </p:sp>
      <p:sp>
        <p:nvSpPr>
          <p:cNvPr id="14" name="Content Placeholder 13"/>
          <p:cNvSpPr>
            <a:spLocks noGrp="1"/>
          </p:cNvSpPr>
          <p:nvPr>
            <p:ph idx="1"/>
          </p:nvPr>
        </p:nvSpPr>
        <p:spPr>
          <a:xfrm>
            <a:off x="1522413" y="1219201"/>
            <a:ext cx="9601199" cy="4495800"/>
          </a:xfrm>
        </p:spPr>
        <p:txBody>
          <a:bodyPr>
            <a:normAutofit/>
          </a:bodyPr>
          <a:lstStyle/>
          <a:p>
            <a:pPr marL="0" indent="0">
              <a:buNone/>
            </a:pPr>
            <a:r>
              <a:rPr lang="en-US" sz="2800" dirty="0"/>
              <a:t>Satan's enmity against the human race is kindled because, through Christ, they are the objects of God's love and mercy. He desires to thwart the divine plan for man's redemption, to cast dishonor upon God, by defacing and defiling His handiwork; he would cause grief in heaven and fill the earth with woe and desolation. And he points to all this evil as the result of God's work in creating man. </a:t>
            </a:r>
            <a:endParaRPr lang="en-US" sz="2800" dirty="0" smtClean="0"/>
          </a:p>
          <a:p>
            <a:pPr marL="0" indent="0" algn="ctr">
              <a:buNone/>
            </a:pPr>
            <a:r>
              <a:rPr lang="en-US" sz="2800" dirty="0" smtClean="0"/>
              <a:t>…</a:t>
            </a:r>
            <a:endParaRPr lang="en-US" sz="2800" dirty="0"/>
          </a:p>
        </p:txBody>
      </p:sp>
    </p:spTree>
    <p:extLst>
      <p:ext uri="{BB962C8B-B14F-4D97-AF65-F5344CB8AC3E}">
        <p14:creationId xmlns:p14="http://schemas.microsoft.com/office/powerpoint/2010/main" val="1094240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is there so much suffering and trouble in the world?  </a:t>
            </a:r>
            <a:endParaRPr lang="en-US" dirty="0"/>
          </a:p>
        </p:txBody>
      </p:sp>
      <p:sp>
        <p:nvSpPr>
          <p:cNvPr id="14" name="Content Placeholder 13"/>
          <p:cNvSpPr>
            <a:spLocks noGrp="1"/>
          </p:cNvSpPr>
          <p:nvPr>
            <p:ph idx="1"/>
          </p:nvPr>
        </p:nvSpPr>
        <p:spPr/>
        <p:txBody>
          <a:bodyPr>
            <a:normAutofit lnSpcReduction="10000"/>
          </a:bodyPr>
          <a:lstStyle/>
          <a:p>
            <a:pPr lvl="0"/>
            <a:r>
              <a:rPr lang="en-US" sz="3200" dirty="0" smtClean="0"/>
              <a:t>Why is it that Christians in particular have trouble and suffering?</a:t>
            </a:r>
          </a:p>
          <a:p>
            <a:pPr lvl="0"/>
            <a:r>
              <a:rPr lang="en-US" sz="4000" dirty="0" smtClean="0"/>
              <a:t>The answer is surprisingly simple:  </a:t>
            </a:r>
            <a:r>
              <a:rPr lang="en-US" sz="4000" dirty="0" smtClean="0">
                <a:solidFill>
                  <a:srgbClr val="92D050"/>
                </a:solidFill>
              </a:rPr>
              <a:t>Because we’re living in a war zone. </a:t>
            </a:r>
          </a:p>
          <a:p>
            <a:pPr lvl="0"/>
            <a:r>
              <a:rPr lang="en-US" sz="4000" dirty="0" smtClean="0"/>
              <a:t>You might ask: what war?  Who’s fighting?  </a:t>
            </a:r>
            <a:r>
              <a:rPr lang="en-US" sz="4000" dirty="0" smtClean="0">
                <a:solidFill>
                  <a:srgbClr val="92D050"/>
                </a:solidFill>
              </a:rPr>
              <a:t> What side are we on? </a:t>
            </a:r>
          </a:p>
          <a:p>
            <a:pPr lvl="0"/>
            <a:r>
              <a:rPr lang="en-US" sz="4000" dirty="0" smtClean="0"/>
              <a:t>Turn to </a:t>
            </a:r>
            <a:r>
              <a:rPr lang="en-US" sz="4000" dirty="0" smtClean="0">
                <a:solidFill>
                  <a:schemeClr val="accent6">
                    <a:lumMod val="60000"/>
                    <a:lumOff val="40000"/>
                  </a:schemeClr>
                </a:solidFill>
              </a:rPr>
              <a:t>Genesis 3:14-15. </a:t>
            </a:r>
          </a:p>
          <a:p>
            <a:pPr marL="0" lvl="0" indent="0">
              <a:buNone/>
            </a:pPr>
            <a:endParaRPr lang="en-US" dirty="0" smtClean="0"/>
          </a:p>
          <a:p>
            <a:pPr lvl="0"/>
            <a:endParaRPr lang="en-US" dirty="0"/>
          </a:p>
        </p:txBody>
      </p:sp>
    </p:spTree>
    <p:extLst>
      <p:ext uri="{BB962C8B-B14F-4D97-AF65-F5344CB8AC3E}">
        <p14:creationId xmlns:p14="http://schemas.microsoft.com/office/powerpoint/2010/main" val="2125545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838200"/>
          </a:xfrm>
        </p:spPr>
        <p:txBody>
          <a:bodyPr/>
          <a:lstStyle/>
          <a:p>
            <a:r>
              <a:rPr lang="en-US" dirty="0" smtClean="0"/>
              <a:t>The Great Controversy, pg. 510</a:t>
            </a:r>
            <a:endParaRPr lang="en-US" dirty="0"/>
          </a:p>
        </p:txBody>
      </p:sp>
      <p:sp>
        <p:nvSpPr>
          <p:cNvPr id="14" name="Content Placeholder 13"/>
          <p:cNvSpPr>
            <a:spLocks noGrp="1"/>
          </p:cNvSpPr>
          <p:nvPr>
            <p:ph idx="1"/>
          </p:nvPr>
        </p:nvSpPr>
        <p:spPr>
          <a:xfrm>
            <a:off x="1522413" y="1219201"/>
            <a:ext cx="9601199" cy="4572000"/>
          </a:xfrm>
        </p:spPr>
        <p:txBody>
          <a:bodyPr>
            <a:normAutofit lnSpcReduction="10000"/>
          </a:bodyPr>
          <a:lstStyle/>
          <a:p>
            <a:pPr marL="0" indent="0">
              <a:buNone/>
            </a:pPr>
            <a:r>
              <a:rPr lang="en-US" sz="2800" dirty="0"/>
              <a:t>Satan assailed Christ with his fiercest and most subtle temptations, but he was repulsed in every conflict. Those battles were fought in our behalf; those victories make it possible for us to conquer. Christ will give strength to all who seek it. No man without his own consent can be overcome by Satan. The tempter has no power to control the will or to force the soul to sin. He may distress, but he cannot contaminate. He can cause agony, but not defilement. The fact that Christ has conquered should inspire His followers with courage to fight manfully the battle against sin and Satan. </a:t>
            </a:r>
          </a:p>
        </p:txBody>
      </p:sp>
    </p:spTree>
    <p:extLst>
      <p:ext uri="{BB962C8B-B14F-4D97-AF65-F5344CB8AC3E}">
        <p14:creationId xmlns:p14="http://schemas.microsoft.com/office/powerpoint/2010/main" val="2395920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We have a role to play in this controversy!  </a:t>
            </a:r>
            <a:endParaRPr lang="en-US" dirty="0"/>
          </a:p>
        </p:txBody>
      </p:sp>
      <p:sp>
        <p:nvSpPr>
          <p:cNvPr id="14" name="Content Placeholder 13"/>
          <p:cNvSpPr>
            <a:spLocks noGrp="1"/>
          </p:cNvSpPr>
          <p:nvPr>
            <p:ph idx="1"/>
          </p:nvPr>
        </p:nvSpPr>
        <p:spPr/>
        <p:txBody>
          <a:bodyPr>
            <a:normAutofit lnSpcReduction="10000"/>
          </a:bodyPr>
          <a:lstStyle/>
          <a:p>
            <a:pPr lvl="0"/>
            <a:r>
              <a:rPr lang="en-US" sz="4000" dirty="0" smtClean="0"/>
              <a:t>It’s called:  </a:t>
            </a:r>
            <a:r>
              <a:rPr lang="en-US" sz="4000" dirty="0" smtClean="0">
                <a:solidFill>
                  <a:srgbClr val="92D050"/>
                </a:solidFill>
              </a:rPr>
              <a:t>Follow the Leader! </a:t>
            </a:r>
          </a:p>
          <a:p>
            <a:pPr lvl="0"/>
            <a:r>
              <a:rPr lang="en-US" sz="4000" dirty="0" smtClean="0"/>
              <a:t>And it serves a genuine purpose in the great controversy as it plays out here on earth as well as in front of the whole universe.  </a:t>
            </a:r>
          </a:p>
          <a:p>
            <a:pPr lvl="0"/>
            <a:r>
              <a:rPr lang="en-US" sz="4000" dirty="0" smtClean="0"/>
              <a:t>Turn to </a:t>
            </a:r>
            <a:r>
              <a:rPr lang="en-US" sz="4000" dirty="0" smtClean="0">
                <a:solidFill>
                  <a:schemeClr val="accent6">
                    <a:lumMod val="60000"/>
                    <a:lumOff val="40000"/>
                  </a:schemeClr>
                </a:solidFill>
              </a:rPr>
              <a:t>Matthew 5:14-16, </a:t>
            </a:r>
            <a:r>
              <a:rPr lang="en-US" sz="4000" dirty="0" smtClean="0"/>
              <a:t>and</a:t>
            </a:r>
            <a:r>
              <a:rPr lang="en-US" sz="4000" dirty="0" smtClean="0">
                <a:solidFill>
                  <a:schemeClr val="accent6">
                    <a:lumMod val="60000"/>
                    <a:lumOff val="40000"/>
                  </a:schemeClr>
                </a:solidFill>
              </a:rPr>
              <a:t> </a:t>
            </a:r>
            <a:r>
              <a:rPr lang="en-US" sz="4000" dirty="0" smtClean="0"/>
              <a:t>then to </a:t>
            </a:r>
            <a:r>
              <a:rPr lang="en-US" sz="4000" dirty="0" smtClean="0">
                <a:solidFill>
                  <a:schemeClr val="accent6">
                    <a:lumMod val="60000"/>
                    <a:lumOff val="40000"/>
                  </a:schemeClr>
                </a:solidFill>
              </a:rPr>
              <a:t>1 Corinthians 4:9.</a:t>
            </a:r>
          </a:p>
          <a:p>
            <a:pPr marL="0" lvl="0" indent="0">
              <a:buNone/>
            </a:pPr>
            <a:endParaRPr lang="en-US" dirty="0" smtClean="0"/>
          </a:p>
          <a:p>
            <a:pPr lvl="0"/>
            <a:endParaRPr lang="en-US" dirty="0"/>
          </a:p>
        </p:txBody>
      </p:sp>
    </p:spTree>
    <p:extLst>
      <p:ext uri="{BB962C8B-B14F-4D97-AF65-F5344CB8AC3E}">
        <p14:creationId xmlns:p14="http://schemas.microsoft.com/office/powerpoint/2010/main" val="21195123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Matthew 5:14-16</a:t>
            </a:r>
            <a:endParaRPr lang="en-US" dirty="0"/>
          </a:p>
        </p:txBody>
      </p:sp>
      <p:sp>
        <p:nvSpPr>
          <p:cNvPr id="14" name="Content Placeholder 13"/>
          <p:cNvSpPr>
            <a:spLocks noGrp="1"/>
          </p:cNvSpPr>
          <p:nvPr>
            <p:ph idx="1"/>
          </p:nvPr>
        </p:nvSpPr>
        <p:spPr/>
        <p:txBody>
          <a:bodyPr>
            <a:normAutofit/>
          </a:bodyPr>
          <a:lstStyle/>
          <a:p>
            <a:r>
              <a:rPr lang="en-US" sz="2800" b="1" baseline="30000" dirty="0"/>
              <a:t>14 </a:t>
            </a:r>
            <a:r>
              <a:rPr lang="en-US" sz="2800" dirty="0"/>
              <a:t>Ye are the light of the world. A city that is set on an hill cannot be hid</a:t>
            </a:r>
            <a:r>
              <a:rPr lang="en-US" sz="2800" dirty="0" smtClean="0"/>
              <a:t>.</a:t>
            </a:r>
          </a:p>
          <a:p>
            <a:r>
              <a:rPr lang="en-US" sz="2800" b="1" baseline="30000" dirty="0" smtClean="0"/>
              <a:t>15</a:t>
            </a:r>
            <a:r>
              <a:rPr lang="en-US" sz="2800" b="1" baseline="30000" dirty="0"/>
              <a:t> </a:t>
            </a:r>
            <a:r>
              <a:rPr lang="en-US" sz="2800" dirty="0"/>
              <a:t>Neither do men light a candle, and put it under a bushel, but on a candlestick; and it giveth light unto all that are in the house.</a:t>
            </a:r>
          </a:p>
          <a:p>
            <a:r>
              <a:rPr lang="en-US" sz="2800" b="1" baseline="30000" dirty="0"/>
              <a:t>16 </a:t>
            </a:r>
            <a:r>
              <a:rPr lang="en-US" sz="2800" dirty="0"/>
              <a:t>Let your light so shine before men, that they may see your good works, and glorify your Father which is in heaven.</a:t>
            </a:r>
          </a:p>
        </p:txBody>
      </p:sp>
    </p:spTree>
    <p:extLst>
      <p:ext uri="{BB962C8B-B14F-4D97-AF65-F5344CB8AC3E}">
        <p14:creationId xmlns:p14="http://schemas.microsoft.com/office/powerpoint/2010/main" val="1508434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1 Corinthians 4:9</a:t>
            </a:r>
            <a:endParaRPr lang="en-US" dirty="0"/>
          </a:p>
        </p:txBody>
      </p:sp>
      <p:sp>
        <p:nvSpPr>
          <p:cNvPr id="14" name="Content Placeholder 13"/>
          <p:cNvSpPr>
            <a:spLocks noGrp="1"/>
          </p:cNvSpPr>
          <p:nvPr>
            <p:ph idx="1"/>
          </p:nvPr>
        </p:nvSpPr>
        <p:spPr/>
        <p:txBody>
          <a:bodyPr>
            <a:normAutofit/>
          </a:bodyPr>
          <a:lstStyle/>
          <a:p>
            <a:r>
              <a:rPr lang="en-US" sz="3600" b="1" baseline="30000" dirty="0"/>
              <a:t>9 </a:t>
            </a:r>
            <a:r>
              <a:rPr lang="en-US" sz="3600" dirty="0"/>
              <a:t>For I think that God hath set forth us the apostles last, as it were appointed to death: for we are made a spectacle unto the world, and to angels, and to men.</a:t>
            </a:r>
          </a:p>
        </p:txBody>
      </p:sp>
    </p:spTree>
    <p:extLst>
      <p:ext uri="{BB962C8B-B14F-4D97-AF65-F5344CB8AC3E}">
        <p14:creationId xmlns:p14="http://schemas.microsoft.com/office/powerpoint/2010/main" val="29993108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Our Role in the Great Controversy</a:t>
            </a:r>
            <a:endParaRPr lang="en-US" dirty="0"/>
          </a:p>
        </p:txBody>
      </p:sp>
      <p:sp>
        <p:nvSpPr>
          <p:cNvPr id="14" name="Content Placeholder 13"/>
          <p:cNvSpPr>
            <a:spLocks noGrp="1"/>
          </p:cNvSpPr>
          <p:nvPr>
            <p:ph idx="1"/>
          </p:nvPr>
        </p:nvSpPr>
        <p:spPr/>
        <p:txBody>
          <a:bodyPr>
            <a:normAutofit fontScale="85000" lnSpcReduction="10000"/>
          </a:bodyPr>
          <a:lstStyle/>
          <a:p>
            <a:pPr lvl="0"/>
            <a:r>
              <a:rPr lang="en-US" sz="4000" dirty="0" smtClean="0"/>
              <a:t>We are able to demonstrate the guiding principles of God’s Law for the entire universe to see, because Christ’s power lives within us.  Through Him </a:t>
            </a:r>
            <a:r>
              <a:rPr lang="en-US" sz="4000" dirty="0" smtClean="0">
                <a:solidFill>
                  <a:srgbClr val="92D050"/>
                </a:solidFill>
              </a:rPr>
              <a:t>we can not just keep the law but display it for the cosmos, as Christ did</a:t>
            </a:r>
            <a:r>
              <a:rPr lang="en-US" sz="4000" dirty="0" smtClean="0"/>
              <a:t>.  </a:t>
            </a:r>
            <a:endParaRPr lang="en-US" sz="4000" dirty="0" smtClean="0">
              <a:solidFill>
                <a:srgbClr val="92D050"/>
              </a:solidFill>
            </a:endParaRPr>
          </a:p>
          <a:p>
            <a:pPr lvl="0"/>
            <a:r>
              <a:rPr lang="en-US" sz="4000" dirty="0" smtClean="0"/>
              <a:t>That ability comes through Him.  This is what it means for us to be Christians:  Turn to </a:t>
            </a:r>
            <a:r>
              <a:rPr lang="en-US" sz="4000" dirty="0" smtClean="0">
                <a:solidFill>
                  <a:schemeClr val="accent6">
                    <a:lumMod val="60000"/>
                    <a:lumOff val="40000"/>
                  </a:schemeClr>
                </a:solidFill>
              </a:rPr>
              <a:t>2 </a:t>
            </a:r>
            <a:r>
              <a:rPr lang="en-US" sz="4000" dirty="0">
                <a:solidFill>
                  <a:schemeClr val="accent6">
                    <a:lumMod val="60000"/>
                    <a:lumOff val="40000"/>
                  </a:schemeClr>
                </a:solidFill>
              </a:rPr>
              <a:t>Corinthians </a:t>
            </a:r>
            <a:r>
              <a:rPr lang="en-US" sz="4000" dirty="0" smtClean="0">
                <a:solidFill>
                  <a:schemeClr val="accent6">
                    <a:lumMod val="60000"/>
                    <a:lumOff val="40000"/>
                  </a:schemeClr>
                </a:solidFill>
              </a:rPr>
              <a:t>3:18 </a:t>
            </a:r>
            <a:r>
              <a:rPr lang="en-US" sz="4000" dirty="0" smtClean="0"/>
              <a:t>and </a:t>
            </a:r>
            <a:r>
              <a:rPr lang="en-US" sz="4000" dirty="0" smtClean="0">
                <a:solidFill>
                  <a:schemeClr val="accent6">
                    <a:lumMod val="60000"/>
                    <a:lumOff val="40000"/>
                  </a:schemeClr>
                </a:solidFill>
              </a:rPr>
              <a:t>Romans </a:t>
            </a:r>
            <a:r>
              <a:rPr lang="en-US" sz="4000" dirty="0">
                <a:solidFill>
                  <a:schemeClr val="accent6">
                    <a:lumMod val="60000"/>
                    <a:lumOff val="40000"/>
                  </a:schemeClr>
                </a:solidFill>
              </a:rPr>
              <a:t>8:29 </a:t>
            </a:r>
            <a:r>
              <a:rPr lang="en-US" sz="4000" dirty="0" smtClean="0">
                <a:solidFill>
                  <a:schemeClr val="accent6">
                    <a:lumMod val="60000"/>
                    <a:lumOff val="40000"/>
                  </a:schemeClr>
                </a:solidFill>
              </a:rPr>
              <a:t>.  </a:t>
            </a:r>
            <a:endParaRPr lang="en-US" dirty="0" smtClean="0"/>
          </a:p>
          <a:p>
            <a:pPr lvl="0"/>
            <a:endParaRPr lang="en-US" dirty="0"/>
          </a:p>
        </p:txBody>
      </p:sp>
    </p:spTree>
    <p:extLst>
      <p:ext uri="{BB962C8B-B14F-4D97-AF65-F5344CB8AC3E}">
        <p14:creationId xmlns:p14="http://schemas.microsoft.com/office/powerpoint/2010/main" val="35415133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2 Corinthians 3:18</a:t>
            </a:r>
            <a:endParaRPr lang="en-US" dirty="0"/>
          </a:p>
        </p:txBody>
      </p:sp>
      <p:sp>
        <p:nvSpPr>
          <p:cNvPr id="14" name="Content Placeholder 13"/>
          <p:cNvSpPr>
            <a:spLocks noGrp="1"/>
          </p:cNvSpPr>
          <p:nvPr>
            <p:ph idx="1"/>
          </p:nvPr>
        </p:nvSpPr>
        <p:spPr/>
        <p:txBody>
          <a:bodyPr>
            <a:normAutofit/>
          </a:bodyPr>
          <a:lstStyle/>
          <a:p>
            <a:r>
              <a:rPr lang="en-US" sz="3600" b="1" baseline="30000" dirty="0"/>
              <a:t>18 </a:t>
            </a:r>
            <a:r>
              <a:rPr lang="en-US" sz="3600" dirty="0"/>
              <a:t>But we all, with open face beholding as in a glass the glory of the Lord, are changed into the same image from glory to glory, even as by the Spirit of the Lord.</a:t>
            </a:r>
          </a:p>
        </p:txBody>
      </p:sp>
    </p:spTree>
    <p:extLst>
      <p:ext uri="{BB962C8B-B14F-4D97-AF65-F5344CB8AC3E}">
        <p14:creationId xmlns:p14="http://schemas.microsoft.com/office/powerpoint/2010/main" val="2104742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Romans 8:29</a:t>
            </a:r>
            <a:endParaRPr lang="en-US" dirty="0"/>
          </a:p>
        </p:txBody>
      </p:sp>
      <p:sp>
        <p:nvSpPr>
          <p:cNvPr id="14" name="Content Placeholder 13"/>
          <p:cNvSpPr>
            <a:spLocks noGrp="1"/>
          </p:cNvSpPr>
          <p:nvPr>
            <p:ph idx="1"/>
          </p:nvPr>
        </p:nvSpPr>
        <p:spPr/>
        <p:txBody>
          <a:bodyPr>
            <a:normAutofit/>
          </a:bodyPr>
          <a:lstStyle/>
          <a:p>
            <a:r>
              <a:rPr lang="en-US" sz="3600" b="1" baseline="30000" dirty="0"/>
              <a:t>29 </a:t>
            </a:r>
            <a:r>
              <a:rPr lang="en-US" sz="3600" dirty="0"/>
              <a:t>For whom he did foreknow, he also did predestinate to be conformed to the image of his Son, that he might be the firstborn among many brethren.</a:t>
            </a:r>
          </a:p>
        </p:txBody>
      </p:sp>
    </p:spTree>
    <p:extLst>
      <p:ext uri="{BB962C8B-B14F-4D97-AF65-F5344CB8AC3E}">
        <p14:creationId xmlns:p14="http://schemas.microsoft.com/office/powerpoint/2010/main" val="15068514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Our Role in the Great Controversy</a:t>
            </a:r>
            <a:endParaRPr lang="en-US" dirty="0"/>
          </a:p>
        </p:txBody>
      </p:sp>
      <p:sp>
        <p:nvSpPr>
          <p:cNvPr id="14" name="Content Placeholder 13"/>
          <p:cNvSpPr>
            <a:spLocks noGrp="1"/>
          </p:cNvSpPr>
          <p:nvPr>
            <p:ph idx="1"/>
          </p:nvPr>
        </p:nvSpPr>
        <p:spPr/>
        <p:txBody>
          <a:bodyPr>
            <a:normAutofit fontScale="85000" lnSpcReduction="20000"/>
          </a:bodyPr>
          <a:lstStyle/>
          <a:p>
            <a:pPr lvl="0"/>
            <a:r>
              <a:rPr lang="en-US" sz="4000" dirty="0" smtClean="0"/>
              <a:t>Becoming like Christ through our close observance of Him, we (like Christ) display the justice and mercy of God’s character, His Law, by our obedience.  We are “conformed to His image,” or at least, we are meant to be so!  </a:t>
            </a:r>
            <a:endParaRPr lang="en-US" sz="4000" dirty="0">
              <a:solidFill>
                <a:srgbClr val="92D050"/>
              </a:solidFill>
            </a:endParaRPr>
          </a:p>
          <a:p>
            <a:pPr lvl="0"/>
            <a:r>
              <a:rPr lang="en-US" sz="4000" dirty="0" smtClean="0"/>
              <a:t>This task we’ve been given is a tough one!  But we’ve been assured that we’ll have abundant help (in fact, “many brethren!”).  Turn to </a:t>
            </a:r>
            <a:r>
              <a:rPr lang="en-US" sz="4000" dirty="0" smtClean="0">
                <a:solidFill>
                  <a:schemeClr val="accent6">
                    <a:lumMod val="60000"/>
                    <a:lumOff val="40000"/>
                  </a:schemeClr>
                </a:solidFill>
              </a:rPr>
              <a:t>Ephesians 3:8-12.</a:t>
            </a:r>
          </a:p>
          <a:p>
            <a:pPr marL="0" lvl="0" indent="0">
              <a:buNone/>
            </a:pPr>
            <a:endParaRPr lang="en-US" dirty="0" smtClean="0"/>
          </a:p>
          <a:p>
            <a:pPr lvl="0"/>
            <a:endParaRPr lang="en-US" dirty="0"/>
          </a:p>
        </p:txBody>
      </p:sp>
    </p:spTree>
    <p:extLst>
      <p:ext uri="{BB962C8B-B14F-4D97-AF65-F5344CB8AC3E}">
        <p14:creationId xmlns:p14="http://schemas.microsoft.com/office/powerpoint/2010/main" val="885278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Ephesians 3:8</a:t>
            </a:r>
            <a:endParaRPr lang="en-US" dirty="0"/>
          </a:p>
        </p:txBody>
      </p:sp>
      <p:sp>
        <p:nvSpPr>
          <p:cNvPr id="14" name="Content Placeholder 13"/>
          <p:cNvSpPr>
            <a:spLocks noGrp="1"/>
          </p:cNvSpPr>
          <p:nvPr>
            <p:ph idx="1"/>
          </p:nvPr>
        </p:nvSpPr>
        <p:spPr/>
        <p:txBody>
          <a:bodyPr>
            <a:normAutofit fontScale="92500"/>
          </a:bodyPr>
          <a:lstStyle/>
          <a:p>
            <a:r>
              <a:rPr lang="en-US" sz="3200" b="1" baseline="30000" dirty="0"/>
              <a:t>8 </a:t>
            </a:r>
            <a:r>
              <a:rPr lang="en-US" sz="3200" dirty="0"/>
              <a:t>Unto me, who am less than the least of all saints, is this grace given, that I should preach among the Gentiles </a:t>
            </a:r>
            <a:r>
              <a:rPr lang="en-US" sz="3200" dirty="0" smtClean="0"/>
              <a:t>the unsearchable </a:t>
            </a:r>
            <a:r>
              <a:rPr lang="en-US" sz="3200" dirty="0"/>
              <a:t>riches of Christ</a:t>
            </a:r>
            <a:r>
              <a:rPr lang="en-US" sz="3200" dirty="0" smtClean="0"/>
              <a:t>;</a:t>
            </a:r>
          </a:p>
          <a:p>
            <a:r>
              <a:rPr lang="en-US" sz="3200" dirty="0" smtClean="0">
                <a:solidFill>
                  <a:srgbClr val="92D050"/>
                </a:solidFill>
              </a:rPr>
              <a:t>Ephesians was written by Paul, formerly Saul, who persecuted Christians in his former life.  Paul was always freshly grateful that Christ could take one so faulty, who had been such a rebel, and make him a minister of His grace.  </a:t>
            </a:r>
            <a:endParaRPr lang="en-US" sz="3200" dirty="0">
              <a:solidFill>
                <a:srgbClr val="92D050"/>
              </a:solidFill>
            </a:endParaRPr>
          </a:p>
        </p:txBody>
      </p:sp>
    </p:spTree>
    <p:extLst>
      <p:ext uri="{BB962C8B-B14F-4D97-AF65-F5344CB8AC3E}">
        <p14:creationId xmlns:p14="http://schemas.microsoft.com/office/powerpoint/2010/main" val="17101125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Ephesians 3:9</a:t>
            </a:r>
            <a:endParaRPr lang="en-US" dirty="0"/>
          </a:p>
        </p:txBody>
      </p:sp>
      <p:sp>
        <p:nvSpPr>
          <p:cNvPr id="14" name="Content Placeholder 13"/>
          <p:cNvSpPr>
            <a:spLocks noGrp="1"/>
          </p:cNvSpPr>
          <p:nvPr>
            <p:ph idx="1"/>
          </p:nvPr>
        </p:nvSpPr>
        <p:spPr/>
        <p:txBody>
          <a:bodyPr>
            <a:normAutofit lnSpcReduction="10000"/>
          </a:bodyPr>
          <a:lstStyle/>
          <a:p>
            <a:r>
              <a:rPr lang="en-US" sz="3200" b="1" baseline="30000" dirty="0" smtClean="0"/>
              <a:t>9 </a:t>
            </a:r>
            <a:r>
              <a:rPr lang="en-US" sz="3200" dirty="0" smtClean="0"/>
              <a:t>And to make all men see what is the fellowship of the mystery, which from the beginning of the world hath been hid in God, who created all things by Jesus Christ:</a:t>
            </a:r>
          </a:p>
          <a:p>
            <a:r>
              <a:rPr lang="en-US" sz="3200" dirty="0" smtClean="0">
                <a:solidFill>
                  <a:srgbClr val="92D050"/>
                </a:solidFill>
              </a:rPr>
              <a:t>The gospel brings illumination.  Through the gospel the whole human family, Jew and Gentile, was to see the purposes of God.  Any church that does not accomplish this is failing in its mission.  </a:t>
            </a:r>
            <a:endParaRPr lang="en-US" sz="3200" dirty="0">
              <a:solidFill>
                <a:srgbClr val="92D050"/>
              </a:solidFill>
            </a:endParaRPr>
          </a:p>
        </p:txBody>
      </p:sp>
    </p:spTree>
    <p:extLst>
      <p:ext uri="{BB962C8B-B14F-4D97-AF65-F5344CB8AC3E}">
        <p14:creationId xmlns:p14="http://schemas.microsoft.com/office/powerpoint/2010/main" val="23380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4:14-15</a:t>
            </a:r>
            <a:endParaRPr lang="en-US" dirty="0"/>
          </a:p>
        </p:txBody>
      </p:sp>
      <p:sp>
        <p:nvSpPr>
          <p:cNvPr id="14" name="Content Placeholder 13"/>
          <p:cNvSpPr>
            <a:spLocks noGrp="1"/>
          </p:cNvSpPr>
          <p:nvPr>
            <p:ph idx="1"/>
          </p:nvPr>
        </p:nvSpPr>
        <p:spPr/>
        <p:txBody>
          <a:bodyPr>
            <a:normAutofit fontScale="92500"/>
          </a:bodyPr>
          <a:lstStyle/>
          <a:p>
            <a:r>
              <a:rPr lang="en-US" sz="3200" b="1" baseline="30000" dirty="0"/>
              <a:t>14 </a:t>
            </a:r>
            <a:r>
              <a:rPr lang="en-US" sz="3200" dirty="0"/>
              <a:t>And the </a:t>
            </a:r>
            <a:r>
              <a:rPr lang="en-US" sz="3200" cap="small" dirty="0"/>
              <a:t>Lord</a:t>
            </a:r>
            <a:r>
              <a:rPr lang="en-US" sz="3200" dirty="0"/>
              <a:t> God said unto the serpent, Because thou hast done this, thou art cursed above all cattle, and above every beast of the field; upon thy belly shalt thou go, and dust shalt thou eat all the days of thy life:</a:t>
            </a:r>
          </a:p>
          <a:p>
            <a:r>
              <a:rPr lang="en-US" sz="3200" b="1" baseline="30000" dirty="0"/>
              <a:t>15 </a:t>
            </a:r>
            <a:r>
              <a:rPr lang="en-US" sz="3200" dirty="0"/>
              <a:t>And I will put enmity between thee and the woman, and between thy seed and her seed; it shall bruise thy head, and thou shalt bruise his heel.</a:t>
            </a:r>
          </a:p>
          <a:p>
            <a:pPr marL="0" lvl="0" indent="0">
              <a:buNone/>
            </a:pPr>
            <a:endParaRPr lang="en-US" dirty="0" smtClean="0"/>
          </a:p>
        </p:txBody>
      </p:sp>
    </p:spTree>
    <p:extLst>
      <p:ext uri="{BB962C8B-B14F-4D97-AF65-F5344CB8AC3E}">
        <p14:creationId xmlns:p14="http://schemas.microsoft.com/office/powerpoint/2010/main" val="1994694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Ephesians 3:10-12</a:t>
            </a:r>
            <a:endParaRPr lang="en-US" dirty="0"/>
          </a:p>
        </p:txBody>
      </p:sp>
      <p:sp>
        <p:nvSpPr>
          <p:cNvPr id="14" name="Content Placeholder 13"/>
          <p:cNvSpPr>
            <a:spLocks noGrp="1"/>
          </p:cNvSpPr>
          <p:nvPr>
            <p:ph idx="1"/>
          </p:nvPr>
        </p:nvSpPr>
        <p:spPr/>
        <p:txBody>
          <a:bodyPr>
            <a:normAutofit/>
          </a:bodyPr>
          <a:lstStyle/>
          <a:p>
            <a:r>
              <a:rPr lang="en-US" sz="3200" b="1" baseline="30000" dirty="0"/>
              <a:t>10 </a:t>
            </a:r>
            <a:r>
              <a:rPr lang="en-US" sz="3200" dirty="0"/>
              <a:t>To the intent that now unto the principalities and powers in heavenly places might be known by the church the manifold wisdom of God</a:t>
            </a:r>
            <a:r>
              <a:rPr lang="en-US" sz="3200" dirty="0" smtClean="0"/>
              <a:t>,</a:t>
            </a:r>
            <a:r>
              <a:rPr lang="en-US" sz="3200" b="1" baseline="30000" dirty="0"/>
              <a:t> </a:t>
            </a:r>
            <a:endParaRPr lang="en-US" sz="3200" b="1" baseline="30000" dirty="0" smtClean="0"/>
          </a:p>
          <a:p>
            <a:r>
              <a:rPr lang="en-US" sz="3200" b="1" baseline="30000" dirty="0" smtClean="0"/>
              <a:t>11</a:t>
            </a:r>
            <a:r>
              <a:rPr lang="en-US" sz="3200" b="1" baseline="30000" dirty="0"/>
              <a:t> </a:t>
            </a:r>
            <a:r>
              <a:rPr lang="en-US" sz="3200" dirty="0"/>
              <a:t>According to the eternal purpose which he purposed in Christ Jesus our Lord:</a:t>
            </a:r>
          </a:p>
          <a:p>
            <a:r>
              <a:rPr lang="en-US" sz="3200" b="1" baseline="30000" dirty="0"/>
              <a:t>12 </a:t>
            </a:r>
            <a:r>
              <a:rPr lang="en-US" sz="3200" dirty="0"/>
              <a:t>In whom we have boldness and access with confidence by the faith of him</a:t>
            </a:r>
            <a:r>
              <a:rPr lang="en-US" sz="3200" dirty="0" smtClean="0"/>
              <a:t>.</a:t>
            </a:r>
          </a:p>
        </p:txBody>
      </p:sp>
    </p:spTree>
    <p:extLst>
      <p:ext uri="{BB962C8B-B14F-4D97-AF65-F5344CB8AC3E}">
        <p14:creationId xmlns:p14="http://schemas.microsoft.com/office/powerpoint/2010/main" val="3097773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609600"/>
          </a:xfrm>
        </p:spPr>
        <p:txBody>
          <a:bodyPr/>
          <a:lstStyle/>
          <a:p>
            <a:r>
              <a:rPr lang="en-US" dirty="0" smtClean="0"/>
              <a:t>The Church and Great Controversy</a:t>
            </a:r>
            <a:endParaRPr lang="en-US" dirty="0"/>
          </a:p>
        </p:txBody>
      </p:sp>
      <p:sp>
        <p:nvSpPr>
          <p:cNvPr id="14" name="Content Placeholder 13"/>
          <p:cNvSpPr>
            <a:spLocks noGrp="1"/>
          </p:cNvSpPr>
          <p:nvPr>
            <p:ph idx="1"/>
          </p:nvPr>
        </p:nvSpPr>
        <p:spPr>
          <a:xfrm>
            <a:off x="1522413" y="1295400"/>
            <a:ext cx="9134391" cy="5029199"/>
          </a:xfrm>
        </p:spPr>
        <p:txBody>
          <a:bodyPr>
            <a:normAutofit fontScale="85000" lnSpcReduction="20000"/>
          </a:bodyPr>
          <a:lstStyle/>
          <a:p>
            <a:r>
              <a:rPr lang="en-US" sz="4000" dirty="0">
                <a:solidFill>
                  <a:srgbClr val="92D050"/>
                </a:solidFill>
              </a:rPr>
              <a:t>The universal purpose of redemption includes the vindication of the name and character of God, which have been challenged by Satan and questioned by the angels.  </a:t>
            </a:r>
            <a:endParaRPr lang="en-US" sz="4000" dirty="0" smtClean="0">
              <a:solidFill>
                <a:srgbClr val="92D050"/>
              </a:solidFill>
            </a:endParaRPr>
          </a:p>
          <a:p>
            <a:r>
              <a:rPr lang="en-US" sz="4000" dirty="0" smtClean="0">
                <a:solidFill>
                  <a:srgbClr val="92D050"/>
                </a:solidFill>
              </a:rPr>
              <a:t>The </a:t>
            </a:r>
            <a:r>
              <a:rPr lang="en-US" sz="4000" dirty="0">
                <a:solidFill>
                  <a:srgbClr val="92D050"/>
                </a:solidFill>
              </a:rPr>
              <a:t>church is to be a living demonstration of God’s wisdom.  </a:t>
            </a:r>
            <a:endParaRPr lang="en-US" sz="4000" dirty="0" smtClean="0">
              <a:solidFill>
                <a:srgbClr val="92D050"/>
              </a:solidFill>
            </a:endParaRPr>
          </a:p>
          <a:p>
            <a:r>
              <a:rPr lang="en-US" sz="4000" dirty="0" smtClean="0"/>
              <a:t>Just like a recovered patient is a witness to the skill of the physician, the righteous church is a living demonstration of God’s justice and grace.  </a:t>
            </a:r>
            <a:endParaRPr lang="en-US" sz="4000" dirty="0">
              <a:solidFill>
                <a:srgbClr val="92D050"/>
              </a:solidFill>
            </a:endParaRPr>
          </a:p>
        </p:txBody>
      </p:sp>
    </p:spTree>
    <p:extLst>
      <p:ext uri="{BB962C8B-B14F-4D97-AF65-F5344CB8AC3E}">
        <p14:creationId xmlns:p14="http://schemas.microsoft.com/office/powerpoint/2010/main" val="1625927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609600"/>
          </a:xfrm>
        </p:spPr>
        <p:txBody>
          <a:bodyPr/>
          <a:lstStyle/>
          <a:p>
            <a:r>
              <a:rPr lang="en-US" dirty="0" smtClean="0"/>
              <a:t>The Church and Great Controversy</a:t>
            </a:r>
            <a:endParaRPr lang="en-US" dirty="0"/>
          </a:p>
        </p:txBody>
      </p:sp>
      <p:sp>
        <p:nvSpPr>
          <p:cNvPr id="14" name="Content Placeholder 13"/>
          <p:cNvSpPr>
            <a:spLocks noGrp="1"/>
          </p:cNvSpPr>
          <p:nvPr>
            <p:ph idx="1"/>
          </p:nvPr>
        </p:nvSpPr>
        <p:spPr>
          <a:xfrm>
            <a:off x="1522413" y="1295400"/>
            <a:ext cx="9134391" cy="5029199"/>
          </a:xfrm>
        </p:spPr>
        <p:txBody>
          <a:bodyPr>
            <a:normAutofit/>
          </a:bodyPr>
          <a:lstStyle/>
          <a:p>
            <a:r>
              <a:rPr lang="en-US" sz="4000" dirty="0" smtClean="0"/>
              <a:t>Indeed, it may be said that the church is not so much an agent of the power and wisdom of God as it is a proof or evidence of it.  </a:t>
            </a:r>
          </a:p>
          <a:p>
            <a:r>
              <a:rPr lang="en-US" sz="4000" dirty="0" smtClean="0">
                <a:solidFill>
                  <a:srgbClr val="92D050"/>
                </a:solidFill>
              </a:rPr>
              <a:t>And the church makes its witness best when it draws upon the gifts of all its members!  </a:t>
            </a:r>
          </a:p>
          <a:p>
            <a:r>
              <a:rPr lang="en-US" sz="4000" dirty="0" smtClean="0"/>
              <a:t>Turn to </a:t>
            </a:r>
            <a:r>
              <a:rPr lang="en-US" sz="4000" dirty="0" smtClean="0">
                <a:solidFill>
                  <a:schemeClr val="accent6"/>
                </a:solidFill>
              </a:rPr>
              <a:t>Ephesians 4:1-6, 11-16.</a:t>
            </a:r>
            <a:endParaRPr lang="en-US" sz="4000" dirty="0">
              <a:solidFill>
                <a:schemeClr val="accent6"/>
              </a:solidFill>
            </a:endParaRPr>
          </a:p>
        </p:txBody>
      </p:sp>
    </p:spTree>
    <p:extLst>
      <p:ext uri="{BB962C8B-B14F-4D97-AF65-F5344CB8AC3E}">
        <p14:creationId xmlns:p14="http://schemas.microsoft.com/office/powerpoint/2010/main" val="23193030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Ephesians 4:1-3</a:t>
            </a:r>
            <a:endParaRPr lang="en-US" dirty="0"/>
          </a:p>
        </p:txBody>
      </p:sp>
      <p:sp>
        <p:nvSpPr>
          <p:cNvPr id="14" name="Content Placeholder 13"/>
          <p:cNvSpPr>
            <a:spLocks noGrp="1"/>
          </p:cNvSpPr>
          <p:nvPr>
            <p:ph idx="1"/>
          </p:nvPr>
        </p:nvSpPr>
        <p:spPr/>
        <p:txBody>
          <a:bodyPr>
            <a:normAutofit/>
          </a:bodyPr>
          <a:lstStyle/>
          <a:p>
            <a:r>
              <a:rPr lang="en-US" sz="3200" b="1" dirty="0"/>
              <a:t>4 </a:t>
            </a:r>
            <a:r>
              <a:rPr lang="en-US" sz="3200" dirty="0"/>
              <a:t>I therefore, the prisoner of the Lord, beseech you that ye walk worthy of the vocation wherewith ye are called,</a:t>
            </a:r>
          </a:p>
          <a:p>
            <a:r>
              <a:rPr lang="en-US" sz="3200" b="1" baseline="30000" dirty="0"/>
              <a:t>2 </a:t>
            </a:r>
            <a:r>
              <a:rPr lang="en-US" sz="3200" dirty="0"/>
              <a:t>With all lowliness and meekness, with longsuffering, forbearing one another in love;</a:t>
            </a:r>
          </a:p>
          <a:p>
            <a:r>
              <a:rPr lang="en-US" sz="3200" b="1" baseline="30000" dirty="0"/>
              <a:t>3 </a:t>
            </a:r>
            <a:r>
              <a:rPr lang="en-US" sz="3200" dirty="0" err="1"/>
              <a:t>Endeavouring</a:t>
            </a:r>
            <a:r>
              <a:rPr lang="en-US" sz="3200" dirty="0"/>
              <a:t> to keep the unity of the Spirit in the bond of peace.</a:t>
            </a:r>
          </a:p>
        </p:txBody>
      </p:sp>
    </p:spTree>
    <p:extLst>
      <p:ext uri="{BB962C8B-B14F-4D97-AF65-F5344CB8AC3E}">
        <p14:creationId xmlns:p14="http://schemas.microsoft.com/office/powerpoint/2010/main" val="160547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Ephesians 4:1-2</a:t>
            </a:r>
            <a:endParaRPr lang="en-US" dirty="0"/>
          </a:p>
        </p:txBody>
      </p:sp>
      <p:sp>
        <p:nvSpPr>
          <p:cNvPr id="14" name="Content Placeholder 13"/>
          <p:cNvSpPr>
            <a:spLocks noGrp="1"/>
          </p:cNvSpPr>
          <p:nvPr>
            <p:ph idx="1"/>
          </p:nvPr>
        </p:nvSpPr>
        <p:spPr/>
        <p:txBody>
          <a:bodyPr>
            <a:normAutofit fontScale="92500" lnSpcReduction="20000"/>
          </a:bodyPr>
          <a:lstStyle/>
          <a:p>
            <a:r>
              <a:rPr lang="en-US" sz="3200" b="1" dirty="0"/>
              <a:t>4 </a:t>
            </a:r>
            <a:r>
              <a:rPr lang="en-US" sz="3200" dirty="0"/>
              <a:t>I therefore, the prisoner of the Lord, beseech you that ye walk worthy of the vocation wherewith ye are called,</a:t>
            </a:r>
          </a:p>
          <a:p>
            <a:r>
              <a:rPr lang="en-US" sz="3200" b="1" baseline="30000" dirty="0"/>
              <a:t>2 </a:t>
            </a:r>
            <a:r>
              <a:rPr lang="en-US" sz="3200" dirty="0"/>
              <a:t>With all lowliness and meekness, with longsuffering, forbearing one another in love;</a:t>
            </a:r>
          </a:p>
          <a:p>
            <a:r>
              <a:rPr lang="en-US" sz="3200" dirty="0" smtClean="0">
                <a:solidFill>
                  <a:schemeClr val="accent6"/>
                </a:solidFill>
              </a:rPr>
              <a:t>Paul is now making a personal appeal!  It may not be possible for us to be entirely worthy of our calling, but we CAN be entirely under the leading of God.  God hasn’t called us because we are worthy, for worthiness follows the call.  But we can walk worthily after our Master.  </a:t>
            </a:r>
            <a:endParaRPr lang="en-US" sz="3200" dirty="0">
              <a:solidFill>
                <a:schemeClr val="accent6"/>
              </a:solidFill>
            </a:endParaRPr>
          </a:p>
        </p:txBody>
      </p:sp>
    </p:spTree>
    <p:extLst>
      <p:ext uri="{BB962C8B-B14F-4D97-AF65-F5344CB8AC3E}">
        <p14:creationId xmlns:p14="http://schemas.microsoft.com/office/powerpoint/2010/main" val="2091928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914400"/>
          </a:xfrm>
        </p:spPr>
        <p:txBody>
          <a:bodyPr/>
          <a:lstStyle/>
          <a:p>
            <a:r>
              <a:rPr lang="en-US" dirty="0" smtClean="0"/>
              <a:t>Ephesians 4:3-6</a:t>
            </a:r>
            <a:endParaRPr lang="en-US" dirty="0"/>
          </a:p>
        </p:txBody>
      </p:sp>
      <p:sp>
        <p:nvSpPr>
          <p:cNvPr id="14" name="Content Placeholder 13"/>
          <p:cNvSpPr>
            <a:spLocks noGrp="1"/>
          </p:cNvSpPr>
          <p:nvPr>
            <p:ph idx="1"/>
          </p:nvPr>
        </p:nvSpPr>
        <p:spPr>
          <a:xfrm>
            <a:off x="1522413" y="1295400"/>
            <a:ext cx="9677399" cy="5029199"/>
          </a:xfrm>
        </p:spPr>
        <p:txBody>
          <a:bodyPr>
            <a:normAutofit fontScale="92500" lnSpcReduction="20000"/>
          </a:bodyPr>
          <a:lstStyle/>
          <a:p>
            <a:r>
              <a:rPr lang="en-US" sz="3200" b="1" baseline="30000" dirty="0"/>
              <a:t>3 </a:t>
            </a:r>
            <a:r>
              <a:rPr lang="en-US" sz="3200" dirty="0" err="1"/>
              <a:t>Endeavouring</a:t>
            </a:r>
            <a:r>
              <a:rPr lang="en-US" sz="3200" dirty="0"/>
              <a:t> to keep the unity of the Spirit in the bond of peace.</a:t>
            </a:r>
          </a:p>
          <a:p>
            <a:r>
              <a:rPr lang="en-US" sz="3200" b="1" baseline="30000" dirty="0"/>
              <a:t>4 </a:t>
            </a:r>
            <a:r>
              <a:rPr lang="en-US" sz="3200" dirty="0"/>
              <a:t>There is one body, and one Spirit, even as ye are called in one hope of your calling;</a:t>
            </a:r>
          </a:p>
          <a:p>
            <a:r>
              <a:rPr lang="en-US" sz="3200" b="1" baseline="30000" dirty="0"/>
              <a:t>5 </a:t>
            </a:r>
            <a:r>
              <a:rPr lang="en-US" sz="3200" dirty="0"/>
              <a:t>One Lord, one faith, one baptism,</a:t>
            </a:r>
          </a:p>
          <a:p>
            <a:r>
              <a:rPr lang="en-US" sz="3200" b="1" baseline="30000" dirty="0"/>
              <a:t>6 </a:t>
            </a:r>
            <a:r>
              <a:rPr lang="en-US" sz="3200" dirty="0"/>
              <a:t>One God and Father of all, who is above all, and through all, and in you all</a:t>
            </a:r>
            <a:r>
              <a:rPr lang="en-US" sz="3200" dirty="0" smtClean="0"/>
              <a:t>.</a:t>
            </a:r>
          </a:p>
          <a:p>
            <a:r>
              <a:rPr lang="en-US" sz="3200" dirty="0" smtClean="0">
                <a:solidFill>
                  <a:schemeClr val="accent6"/>
                </a:solidFill>
              </a:rPr>
              <a:t>The Christian is not a solitary pilgrim.  He belongs to a vital organism, the family of God.  Paul’s theme here is unity, something only possible for those ALREADY walking in the lowliness, meekness, and longsuffering of verse 2!  </a:t>
            </a:r>
            <a:endParaRPr lang="en-US" sz="3200" dirty="0">
              <a:solidFill>
                <a:schemeClr val="accent6"/>
              </a:solidFill>
            </a:endParaRPr>
          </a:p>
        </p:txBody>
      </p:sp>
    </p:spTree>
    <p:extLst>
      <p:ext uri="{BB962C8B-B14F-4D97-AF65-F5344CB8AC3E}">
        <p14:creationId xmlns:p14="http://schemas.microsoft.com/office/powerpoint/2010/main" val="18459937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914400"/>
          </a:xfrm>
        </p:spPr>
        <p:txBody>
          <a:bodyPr/>
          <a:lstStyle/>
          <a:p>
            <a:r>
              <a:rPr lang="en-US" dirty="0" smtClean="0"/>
              <a:t>Ephesians 4:11-12</a:t>
            </a:r>
            <a:endParaRPr lang="en-US" dirty="0"/>
          </a:p>
        </p:txBody>
      </p:sp>
      <p:sp>
        <p:nvSpPr>
          <p:cNvPr id="14" name="Content Placeholder 13"/>
          <p:cNvSpPr>
            <a:spLocks noGrp="1"/>
          </p:cNvSpPr>
          <p:nvPr>
            <p:ph idx="1"/>
          </p:nvPr>
        </p:nvSpPr>
        <p:spPr>
          <a:xfrm>
            <a:off x="1522413" y="1295400"/>
            <a:ext cx="9677399" cy="5029199"/>
          </a:xfrm>
        </p:spPr>
        <p:txBody>
          <a:bodyPr>
            <a:normAutofit/>
          </a:bodyPr>
          <a:lstStyle/>
          <a:p>
            <a:r>
              <a:rPr lang="en-US" sz="3200" b="1" baseline="30000" dirty="0"/>
              <a:t>11 </a:t>
            </a:r>
            <a:r>
              <a:rPr lang="en-US" sz="3200" dirty="0"/>
              <a:t>And he gave some, apostles; and some, prophets; and some, evangelists; and some, pastors and teachers;</a:t>
            </a:r>
          </a:p>
          <a:p>
            <a:r>
              <a:rPr lang="en-US" sz="3200" b="1" baseline="30000" dirty="0"/>
              <a:t>12 </a:t>
            </a:r>
            <a:r>
              <a:rPr lang="en-US" sz="3200" dirty="0"/>
              <a:t>For the perfecting of the saints, for the work of the ministry, for the edifying of the body of Christ:</a:t>
            </a:r>
          </a:p>
          <a:p>
            <a:r>
              <a:rPr lang="en-US" sz="3200" dirty="0" smtClean="0">
                <a:solidFill>
                  <a:schemeClr val="accent6"/>
                </a:solidFill>
              </a:rPr>
              <a:t>God supplies the church with men who have particular gifts, so that they might work toward the “perfecting of the saints” and the education of Christ’s people.  </a:t>
            </a:r>
            <a:endParaRPr lang="en-US" sz="3200" dirty="0">
              <a:solidFill>
                <a:schemeClr val="accent6"/>
              </a:solidFill>
            </a:endParaRPr>
          </a:p>
        </p:txBody>
      </p:sp>
    </p:spTree>
    <p:extLst>
      <p:ext uri="{BB962C8B-B14F-4D97-AF65-F5344CB8AC3E}">
        <p14:creationId xmlns:p14="http://schemas.microsoft.com/office/powerpoint/2010/main" val="28890460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914400"/>
          </a:xfrm>
        </p:spPr>
        <p:txBody>
          <a:bodyPr/>
          <a:lstStyle/>
          <a:p>
            <a:r>
              <a:rPr lang="en-US" dirty="0" smtClean="0"/>
              <a:t>Ephesians 4:13-14</a:t>
            </a:r>
            <a:endParaRPr lang="en-US" dirty="0"/>
          </a:p>
        </p:txBody>
      </p:sp>
      <p:sp>
        <p:nvSpPr>
          <p:cNvPr id="14" name="Content Placeholder 13"/>
          <p:cNvSpPr>
            <a:spLocks noGrp="1"/>
          </p:cNvSpPr>
          <p:nvPr>
            <p:ph idx="1"/>
          </p:nvPr>
        </p:nvSpPr>
        <p:spPr>
          <a:xfrm>
            <a:off x="1522413" y="1295400"/>
            <a:ext cx="9677399" cy="5029199"/>
          </a:xfrm>
        </p:spPr>
        <p:txBody>
          <a:bodyPr>
            <a:normAutofit fontScale="92500" lnSpcReduction="20000"/>
          </a:bodyPr>
          <a:lstStyle/>
          <a:p>
            <a:r>
              <a:rPr lang="en-US" sz="3200" b="1" baseline="30000" dirty="0"/>
              <a:t>13 </a:t>
            </a:r>
            <a:r>
              <a:rPr lang="en-US" sz="3200" dirty="0"/>
              <a:t>Till we all come in the unity of the faith, and of the knowledge of the Son of God, unto a perfect man, unto the measure of the stature of the </a:t>
            </a:r>
            <a:r>
              <a:rPr lang="en-US" sz="3200" dirty="0" err="1"/>
              <a:t>fulness</a:t>
            </a:r>
            <a:r>
              <a:rPr lang="en-US" sz="3200" dirty="0"/>
              <a:t> of Christ</a:t>
            </a:r>
            <a:r>
              <a:rPr lang="en-US" sz="3200" dirty="0" smtClean="0"/>
              <a:t>:</a:t>
            </a:r>
          </a:p>
          <a:p>
            <a:r>
              <a:rPr lang="en-US" sz="3200" b="1" baseline="30000" dirty="0"/>
              <a:t>14 </a:t>
            </a:r>
            <a:r>
              <a:rPr lang="en-US" sz="3200" dirty="0"/>
              <a:t>That we henceforth be no more children, tossed to and fro, and carried about with every wind of doctrine, by the sleight of men, and cunning craftiness, whereby they lie in wait to deceive;</a:t>
            </a:r>
            <a:endParaRPr lang="en-US" sz="3200" dirty="0" smtClean="0"/>
          </a:p>
          <a:p>
            <a:r>
              <a:rPr lang="en-US" sz="3200" dirty="0" smtClean="0">
                <a:solidFill>
                  <a:schemeClr val="accent6"/>
                </a:solidFill>
              </a:rPr>
              <a:t>The perfection of the church in the “fullness of Christ” is contrasted with the childish confusion of verse 14.  The church is supplied by God with gifted men to bring the church into a state of unified maturity, enabling it to meet its purposes.  </a:t>
            </a:r>
            <a:endParaRPr lang="en-US" sz="3200" dirty="0">
              <a:solidFill>
                <a:schemeClr val="accent6"/>
              </a:solidFill>
            </a:endParaRPr>
          </a:p>
        </p:txBody>
      </p:sp>
    </p:spTree>
    <p:extLst>
      <p:ext uri="{BB962C8B-B14F-4D97-AF65-F5344CB8AC3E}">
        <p14:creationId xmlns:p14="http://schemas.microsoft.com/office/powerpoint/2010/main" val="29483338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3" y="381000"/>
            <a:ext cx="9144001" cy="914400"/>
          </a:xfrm>
        </p:spPr>
        <p:txBody>
          <a:bodyPr/>
          <a:lstStyle/>
          <a:p>
            <a:r>
              <a:rPr lang="en-US" dirty="0" smtClean="0"/>
              <a:t>Ephesians 4:15-16</a:t>
            </a:r>
            <a:endParaRPr lang="en-US" dirty="0"/>
          </a:p>
        </p:txBody>
      </p:sp>
      <p:sp>
        <p:nvSpPr>
          <p:cNvPr id="14" name="Content Placeholder 13"/>
          <p:cNvSpPr>
            <a:spLocks noGrp="1"/>
          </p:cNvSpPr>
          <p:nvPr>
            <p:ph idx="1"/>
          </p:nvPr>
        </p:nvSpPr>
        <p:spPr>
          <a:xfrm>
            <a:off x="1522413" y="1295400"/>
            <a:ext cx="9677399" cy="5029199"/>
          </a:xfrm>
        </p:spPr>
        <p:txBody>
          <a:bodyPr>
            <a:normAutofit fontScale="92500" lnSpcReduction="10000"/>
          </a:bodyPr>
          <a:lstStyle/>
          <a:p>
            <a:r>
              <a:rPr lang="en-US" sz="3200" b="1" baseline="30000" dirty="0"/>
              <a:t>15 </a:t>
            </a:r>
            <a:r>
              <a:rPr lang="en-US" sz="3200" dirty="0"/>
              <a:t>But speaking the truth in love, may grow up into him in all things, which is the head, even Christ:</a:t>
            </a:r>
          </a:p>
          <a:p>
            <a:r>
              <a:rPr lang="en-US" sz="3200" b="1" baseline="30000" dirty="0"/>
              <a:t>16 </a:t>
            </a:r>
            <a:r>
              <a:rPr lang="en-US" sz="3200" dirty="0"/>
              <a:t>From whom the whole body fitly joined together and compacted by that which every joint </a:t>
            </a:r>
            <a:r>
              <a:rPr lang="en-US" sz="3200" dirty="0" err="1"/>
              <a:t>supplieth</a:t>
            </a:r>
            <a:r>
              <a:rPr lang="en-US" sz="3200" dirty="0"/>
              <a:t>, according to the effectual working in the measure of every part, </a:t>
            </a:r>
            <a:r>
              <a:rPr lang="en-US" sz="3200" dirty="0" err="1"/>
              <a:t>maketh</a:t>
            </a:r>
            <a:r>
              <a:rPr lang="en-US" sz="3200" dirty="0"/>
              <a:t> increase of the body unto the edifying of itself in love.</a:t>
            </a:r>
          </a:p>
          <a:p>
            <a:r>
              <a:rPr lang="en-US" sz="3200" dirty="0" smtClean="0">
                <a:solidFill>
                  <a:schemeClr val="accent6"/>
                </a:solidFill>
              </a:rPr>
              <a:t>In such a state the church can fulfill its “eternal purpose” as the witness of Jesus Christ, both here on earth and to the “principalities and powers in heavenly places” of Ephesians 3:10-11.  </a:t>
            </a:r>
            <a:endParaRPr lang="en-US" sz="3200" dirty="0">
              <a:solidFill>
                <a:schemeClr val="accent6"/>
              </a:solidFill>
            </a:endParaRPr>
          </a:p>
        </p:txBody>
      </p:sp>
    </p:spTree>
    <p:extLst>
      <p:ext uri="{BB962C8B-B14F-4D97-AF65-F5344CB8AC3E}">
        <p14:creationId xmlns:p14="http://schemas.microsoft.com/office/powerpoint/2010/main" val="63385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3012" y="457200"/>
            <a:ext cx="8229600" cy="2895600"/>
          </a:xfrm>
        </p:spPr>
        <p:txBody>
          <a:bodyPr/>
          <a:lstStyle/>
          <a:p>
            <a:r>
              <a:rPr lang="en-US" dirty="0" smtClean="0"/>
              <a:t>Thank you, and Happy Sabbath!  </a:t>
            </a:r>
            <a:endParaRPr lang="en-US" dirty="0"/>
          </a:p>
        </p:txBody>
      </p:sp>
      <p:sp>
        <p:nvSpPr>
          <p:cNvPr id="3" name="Subtitle 2"/>
          <p:cNvSpPr>
            <a:spLocks noGrp="1"/>
          </p:cNvSpPr>
          <p:nvPr>
            <p:ph type="subTitle" idx="1"/>
          </p:nvPr>
        </p:nvSpPr>
        <p:spPr>
          <a:xfrm>
            <a:off x="1065212" y="3657600"/>
            <a:ext cx="10515599" cy="2362200"/>
          </a:xfrm>
        </p:spPr>
        <p:txBody>
          <a:bodyPr>
            <a:normAutofit/>
          </a:bodyPr>
          <a:lstStyle/>
          <a:p>
            <a:pPr algn="ctr"/>
            <a:r>
              <a:rPr lang="en-US" sz="2800" b="0" dirty="0" smtClean="0"/>
              <a:t>What </a:t>
            </a:r>
            <a:r>
              <a:rPr lang="en-US" sz="2800" b="0" dirty="0"/>
              <a:t>shall we then say to these things? If God be for us, who can be against us</a:t>
            </a:r>
            <a:r>
              <a:rPr lang="en-US" sz="2800" b="0" dirty="0" smtClean="0"/>
              <a:t>?</a:t>
            </a:r>
          </a:p>
          <a:p>
            <a:pPr algn="ctr"/>
            <a:r>
              <a:rPr lang="en-US" sz="2800" b="0" dirty="0" smtClean="0"/>
              <a:t>Romans 8:31</a:t>
            </a:r>
            <a:endParaRPr lang="en-US" sz="2800" b="0" dirty="0"/>
          </a:p>
        </p:txBody>
      </p:sp>
    </p:spTree>
    <p:extLst>
      <p:ext uri="{BB962C8B-B14F-4D97-AF65-F5344CB8AC3E}">
        <p14:creationId xmlns:p14="http://schemas.microsoft.com/office/powerpoint/2010/main" val="924967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So the fight is between… people and snakes?  </a:t>
            </a:r>
            <a:endParaRPr lang="en-US" dirty="0"/>
          </a:p>
        </p:txBody>
      </p:sp>
      <p:sp>
        <p:nvSpPr>
          <p:cNvPr id="14" name="Content Placeholder 13"/>
          <p:cNvSpPr>
            <a:spLocks noGrp="1"/>
          </p:cNvSpPr>
          <p:nvPr>
            <p:ph idx="1"/>
          </p:nvPr>
        </p:nvSpPr>
        <p:spPr/>
        <p:txBody>
          <a:bodyPr>
            <a:normAutofit/>
          </a:bodyPr>
          <a:lstStyle/>
          <a:p>
            <a:pPr lvl="0"/>
            <a:r>
              <a:rPr lang="en-US" sz="4000" dirty="0" smtClean="0"/>
              <a:t>Of course not!  This is a particular snake.  We’re still coping with him today.  </a:t>
            </a:r>
            <a:endParaRPr lang="en-US" sz="4000" dirty="0" smtClean="0">
              <a:solidFill>
                <a:srgbClr val="92D050"/>
              </a:solidFill>
            </a:endParaRPr>
          </a:p>
          <a:p>
            <a:pPr lvl="0"/>
            <a:r>
              <a:rPr lang="en-US" sz="4000" dirty="0" smtClean="0"/>
              <a:t>Turn to </a:t>
            </a:r>
            <a:r>
              <a:rPr lang="en-US" sz="4000" dirty="0" smtClean="0">
                <a:solidFill>
                  <a:schemeClr val="accent6">
                    <a:lumMod val="60000"/>
                    <a:lumOff val="40000"/>
                  </a:schemeClr>
                </a:solidFill>
              </a:rPr>
              <a:t>Revelation 12:7-9, 13, 17</a:t>
            </a:r>
          </a:p>
          <a:p>
            <a:pPr marL="0" lvl="0" indent="0">
              <a:buNone/>
            </a:pPr>
            <a:endParaRPr lang="en-US" dirty="0" smtClean="0"/>
          </a:p>
          <a:p>
            <a:pPr lvl="0"/>
            <a:endParaRPr lang="en-US" dirty="0"/>
          </a:p>
        </p:txBody>
      </p:sp>
    </p:spTree>
    <p:extLst>
      <p:ext uri="{BB962C8B-B14F-4D97-AF65-F5344CB8AC3E}">
        <p14:creationId xmlns:p14="http://schemas.microsoft.com/office/powerpoint/2010/main" val="7926377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Revelation 12:7-9</a:t>
            </a:r>
            <a:endParaRPr lang="en-US" dirty="0"/>
          </a:p>
        </p:txBody>
      </p:sp>
      <p:sp>
        <p:nvSpPr>
          <p:cNvPr id="14" name="Content Placeholder 13"/>
          <p:cNvSpPr>
            <a:spLocks noGrp="1"/>
          </p:cNvSpPr>
          <p:nvPr>
            <p:ph idx="1"/>
          </p:nvPr>
        </p:nvSpPr>
        <p:spPr/>
        <p:txBody>
          <a:bodyPr>
            <a:normAutofit fontScale="85000" lnSpcReduction="10000"/>
          </a:bodyPr>
          <a:lstStyle/>
          <a:p>
            <a:r>
              <a:rPr lang="en-US" sz="3200" b="1" baseline="30000" dirty="0"/>
              <a:t>7 </a:t>
            </a:r>
            <a:r>
              <a:rPr lang="en-US" sz="3200" dirty="0"/>
              <a:t>And there was war in heaven: Michael and his angels fought against the dragon; and the dragon fought and his angels,</a:t>
            </a:r>
          </a:p>
          <a:p>
            <a:r>
              <a:rPr lang="en-US" sz="3200" b="1" baseline="30000" dirty="0"/>
              <a:t>8 </a:t>
            </a:r>
            <a:r>
              <a:rPr lang="en-US" sz="3200" dirty="0"/>
              <a:t>And prevailed not; neither was their place found any more in heaven.</a:t>
            </a:r>
          </a:p>
          <a:p>
            <a:r>
              <a:rPr lang="en-US" sz="3200" b="1" baseline="30000" dirty="0"/>
              <a:t>9 </a:t>
            </a:r>
            <a:r>
              <a:rPr lang="en-US" sz="3200" dirty="0"/>
              <a:t>And the great dragon was cast out, that old serpent, called the Devil, and Satan, which </a:t>
            </a:r>
            <a:r>
              <a:rPr lang="en-US" sz="3200" dirty="0" err="1"/>
              <a:t>deceiveth</a:t>
            </a:r>
            <a:r>
              <a:rPr lang="en-US" sz="3200" dirty="0"/>
              <a:t> the whole world: he was cast out into the earth, and his angels were cast out with him</a:t>
            </a:r>
            <a:r>
              <a:rPr lang="en-US" sz="3200" dirty="0" smtClean="0"/>
              <a:t>.</a:t>
            </a:r>
          </a:p>
          <a:p>
            <a:pPr marL="0" indent="0" algn="ctr">
              <a:buNone/>
            </a:pPr>
            <a:r>
              <a:rPr lang="en-US" sz="3200" dirty="0" smtClean="0"/>
              <a:t>…</a:t>
            </a:r>
            <a:endParaRPr lang="en-US" sz="3200" dirty="0"/>
          </a:p>
        </p:txBody>
      </p:sp>
    </p:spTree>
    <p:extLst>
      <p:ext uri="{BB962C8B-B14F-4D97-AF65-F5344CB8AC3E}">
        <p14:creationId xmlns:p14="http://schemas.microsoft.com/office/powerpoint/2010/main" val="770204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Revelation 12:13, 17</a:t>
            </a:r>
            <a:endParaRPr lang="en-US" dirty="0"/>
          </a:p>
        </p:txBody>
      </p:sp>
      <p:sp>
        <p:nvSpPr>
          <p:cNvPr id="14" name="Content Placeholder 13"/>
          <p:cNvSpPr>
            <a:spLocks noGrp="1"/>
          </p:cNvSpPr>
          <p:nvPr>
            <p:ph idx="1"/>
          </p:nvPr>
        </p:nvSpPr>
        <p:spPr/>
        <p:txBody>
          <a:bodyPr>
            <a:normAutofit lnSpcReduction="10000"/>
          </a:bodyPr>
          <a:lstStyle/>
          <a:p>
            <a:r>
              <a:rPr lang="en-US" sz="3200" b="1" baseline="30000" dirty="0"/>
              <a:t>13 </a:t>
            </a:r>
            <a:r>
              <a:rPr lang="en-US" sz="3200" dirty="0"/>
              <a:t>And when the dragon saw that he was cast unto the earth, he persecuted the woman which brought forth the man child</a:t>
            </a:r>
            <a:r>
              <a:rPr lang="en-US" sz="3200" dirty="0" smtClean="0"/>
              <a:t>.</a:t>
            </a:r>
          </a:p>
          <a:p>
            <a:pPr marL="0" indent="0" algn="ctr">
              <a:buNone/>
            </a:pPr>
            <a:r>
              <a:rPr lang="en-US" sz="3200" dirty="0" smtClean="0"/>
              <a:t>…</a:t>
            </a:r>
          </a:p>
          <a:p>
            <a:r>
              <a:rPr lang="en-US" sz="3200" b="1" baseline="30000" dirty="0"/>
              <a:t>17 </a:t>
            </a:r>
            <a:r>
              <a:rPr lang="en-US" sz="3200" dirty="0"/>
              <a:t>And the dragon was wroth with the woman, and went to make war with the remnant of her seed, which keep the commandments of God, and have the testimony of Jesus Christ.</a:t>
            </a:r>
          </a:p>
        </p:txBody>
      </p:sp>
    </p:spTree>
    <p:extLst>
      <p:ext uri="{BB962C8B-B14F-4D97-AF65-F5344CB8AC3E}">
        <p14:creationId xmlns:p14="http://schemas.microsoft.com/office/powerpoint/2010/main" val="3793303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So the war is between Christ and Satan, but humanity has been caught up in it!</a:t>
            </a:r>
            <a:endParaRPr lang="en-US" dirty="0"/>
          </a:p>
        </p:txBody>
      </p:sp>
      <p:sp>
        <p:nvSpPr>
          <p:cNvPr id="14" name="Content Placeholder 13"/>
          <p:cNvSpPr>
            <a:spLocks noGrp="1"/>
          </p:cNvSpPr>
          <p:nvPr>
            <p:ph idx="1"/>
          </p:nvPr>
        </p:nvSpPr>
        <p:spPr/>
        <p:txBody>
          <a:bodyPr>
            <a:normAutofit fontScale="77500" lnSpcReduction="20000"/>
          </a:bodyPr>
          <a:lstStyle/>
          <a:p>
            <a:pPr lvl="0"/>
            <a:r>
              <a:rPr lang="en-US" sz="4000" dirty="0" smtClean="0"/>
              <a:t>Clearly the Christians are on Christ’s side in this conflict.  But how can we fight? What is our role?  </a:t>
            </a:r>
          </a:p>
          <a:p>
            <a:pPr lvl="0"/>
            <a:r>
              <a:rPr lang="en-US" sz="4000" dirty="0" smtClean="0">
                <a:solidFill>
                  <a:srgbClr val="92D050"/>
                </a:solidFill>
              </a:rPr>
              <a:t>What caused the fight in the first place?  </a:t>
            </a:r>
          </a:p>
          <a:p>
            <a:pPr lvl="0"/>
            <a:r>
              <a:rPr lang="en-US" sz="4000" dirty="0" smtClean="0"/>
              <a:t>The answers are given in </a:t>
            </a:r>
            <a:r>
              <a:rPr lang="en-US" sz="4000" dirty="0" smtClean="0">
                <a:solidFill>
                  <a:schemeClr val="accent6">
                    <a:lumMod val="60000"/>
                    <a:lumOff val="40000"/>
                  </a:schemeClr>
                </a:solidFill>
              </a:rPr>
              <a:t>Ezekiel 28, </a:t>
            </a:r>
            <a:r>
              <a:rPr lang="en-US" sz="4000" dirty="0" smtClean="0"/>
              <a:t>but you should note that Satan is referred to symbolically here as the leader of </a:t>
            </a:r>
            <a:r>
              <a:rPr lang="en-US" sz="4000" dirty="0" err="1" smtClean="0">
                <a:solidFill>
                  <a:srgbClr val="FFFF00"/>
                </a:solidFill>
              </a:rPr>
              <a:t>Tyrus</a:t>
            </a:r>
            <a:r>
              <a:rPr lang="en-US" sz="4000" dirty="0" smtClean="0"/>
              <a:t>, a kingdom which was, in Ezekiel’s time, set in opposition to God’s people.  </a:t>
            </a:r>
          </a:p>
          <a:p>
            <a:pPr lvl="0"/>
            <a:r>
              <a:rPr lang="en-US" sz="4000" dirty="0" smtClean="0"/>
              <a:t>Turn to </a:t>
            </a:r>
            <a:r>
              <a:rPr lang="en-US" sz="4000" dirty="0" smtClean="0">
                <a:solidFill>
                  <a:schemeClr val="accent6">
                    <a:lumMod val="60000"/>
                    <a:lumOff val="40000"/>
                  </a:schemeClr>
                </a:solidFill>
              </a:rPr>
              <a:t>Ezekiel 28:11-16</a:t>
            </a:r>
          </a:p>
          <a:p>
            <a:pPr marL="0" lvl="0" indent="0">
              <a:buNone/>
            </a:pPr>
            <a:endParaRPr lang="en-US" dirty="0" smtClean="0"/>
          </a:p>
          <a:p>
            <a:pPr lvl="0"/>
            <a:endParaRPr lang="en-US" dirty="0"/>
          </a:p>
        </p:txBody>
      </p:sp>
    </p:spTree>
    <p:extLst>
      <p:ext uri="{BB962C8B-B14F-4D97-AF65-F5344CB8AC3E}">
        <p14:creationId xmlns:p14="http://schemas.microsoft.com/office/powerpoint/2010/main" val="3058860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Ezekiel 28:11-16</a:t>
            </a:r>
            <a:endParaRPr lang="en-US" dirty="0"/>
          </a:p>
        </p:txBody>
      </p:sp>
      <p:sp>
        <p:nvSpPr>
          <p:cNvPr id="14" name="Content Placeholder 13"/>
          <p:cNvSpPr>
            <a:spLocks noGrp="1"/>
          </p:cNvSpPr>
          <p:nvPr>
            <p:ph idx="1"/>
          </p:nvPr>
        </p:nvSpPr>
        <p:spPr/>
        <p:txBody>
          <a:bodyPr>
            <a:normAutofit fontScale="85000" lnSpcReduction="10000"/>
          </a:bodyPr>
          <a:lstStyle/>
          <a:p>
            <a:r>
              <a:rPr lang="en-US" sz="2800" b="1" baseline="30000" dirty="0"/>
              <a:t>11 </a:t>
            </a:r>
            <a:r>
              <a:rPr lang="en-US" sz="2800" dirty="0"/>
              <a:t>Moreover the word of the </a:t>
            </a:r>
            <a:r>
              <a:rPr lang="en-US" sz="2800" cap="small" dirty="0"/>
              <a:t>Lord</a:t>
            </a:r>
            <a:r>
              <a:rPr lang="en-US" sz="2800" dirty="0"/>
              <a:t> came unto me, saying,</a:t>
            </a:r>
          </a:p>
          <a:p>
            <a:r>
              <a:rPr lang="en-US" sz="2800" b="1" baseline="30000" dirty="0"/>
              <a:t>12 </a:t>
            </a:r>
            <a:r>
              <a:rPr lang="en-US" sz="2800" dirty="0"/>
              <a:t>Son of man, take up a lamentation upon the king of </a:t>
            </a:r>
            <a:r>
              <a:rPr lang="en-US" sz="2800" dirty="0" err="1"/>
              <a:t>Tyrus</a:t>
            </a:r>
            <a:r>
              <a:rPr lang="en-US" sz="2800" dirty="0"/>
              <a:t>, and say unto him, Thus </a:t>
            </a:r>
            <a:r>
              <a:rPr lang="en-US" sz="2800" dirty="0" err="1"/>
              <a:t>saith</a:t>
            </a:r>
            <a:r>
              <a:rPr lang="en-US" sz="2800" dirty="0"/>
              <a:t> the Lord </a:t>
            </a:r>
            <a:r>
              <a:rPr lang="en-US" sz="2800" cap="small" dirty="0"/>
              <a:t>God</a:t>
            </a:r>
            <a:r>
              <a:rPr lang="en-US" sz="2800" dirty="0"/>
              <a:t>; </a:t>
            </a:r>
            <a:r>
              <a:rPr lang="en-US" sz="2800" dirty="0">
                <a:solidFill>
                  <a:srgbClr val="FFFF00"/>
                </a:solidFill>
              </a:rPr>
              <a:t>Thou </a:t>
            </a:r>
            <a:r>
              <a:rPr lang="en-US" sz="2800" dirty="0" err="1">
                <a:solidFill>
                  <a:srgbClr val="FFFF00"/>
                </a:solidFill>
              </a:rPr>
              <a:t>sealest</a:t>
            </a:r>
            <a:r>
              <a:rPr lang="en-US" sz="2800" dirty="0">
                <a:solidFill>
                  <a:srgbClr val="FFFF00"/>
                </a:solidFill>
              </a:rPr>
              <a:t> up the sum, full of wisdom, and perfect in beauty.</a:t>
            </a:r>
          </a:p>
          <a:p>
            <a:r>
              <a:rPr lang="en-US" sz="3200" b="1" baseline="30000" dirty="0" smtClean="0"/>
              <a:t>13</a:t>
            </a:r>
            <a:r>
              <a:rPr lang="en-US" sz="3200" b="1" baseline="30000" dirty="0"/>
              <a:t> </a:t>
            </a:r>
            <a:r>
              <a:rPr lang="en-US" sz="3200" dirty="0">
                <a:solidFill>
                  <a:srgbClr val="FFFF00"/>
                </a:solidFill>
              </a:rPr>
              <a:t>Thou hast been in Eden</a:t>
            </a:r>
            <a:r>
              <a:rPr lang="en-US" sz="3200" dirty="0"/>
              <a:t> the garden of God; </a:t>
            </a:r>
            <a:r>
              <a:rPr lang="en-US" sz="3200" dirty="0">
                <a:solidFill>
                  <a:srgbClr val="FFFF00"/>
                </a:solidFill>
              </a:rPr>
              <a:t>every precious stone was thy covering</a:t>
            </a:r>
            <a:r>
              <a:rPr lang="en-US" sz="3200" dirty="0"/>
              <a:t>, the </a:t>
            </a:r>
            <a:r>
              <a:rPr lang="en-US" sz="3200" dirty="0" err="1"/>
              <a:t>sardius</a:t>
            </a:r>
            <a:r>
              <a:rPr lang="en-US" sz="3200" dirty="0"/>
              <a:t>, topaz, and the diamond, the beryl, the onyx, and the jasper, the sapphire, the emerald, and the carbuncle, and gold: </a:t>
            </a:r>
            <a:r>
              <a:rPr lang="en-US" sz="3200" dirty="0">
                <a:solidFill>
                  <a:srgbClr val="FFFF00"/>
                </a:solidFill>
              </a:rPr>
              <a:t>the workmanship of thy </a:t>
            </a:r>
            <a:r>
              <a:rPr lang="en-US" sz="3200" dirty="0" err="1">
                <a:solidFill>
                  <a:srgbClr val="FFFF00"/>
                </a:solidFill>
              </a:rPr>
              <a:t>tabrets</a:t>
            </a:r>
            <a:r>
              <a:rPr lang="en-US" sz="3200" dirty="0">
                <a:solidFill>
                  <a:srgbClr val="FFFF00"/>
                </a:solidFill>
              </a:rPr>
              <a:t> and of thy pipes was prepared in thee in the day that thou </a:t>
            </a:r>
            <a:r>
              <a:rPr lang="en-US" sz="3200" dirty="0" err="1">
                <a:solidFill>
                  <a:srgbClr val="FFFF00"/>
                </a:solidFill>
              </a:rPr>
              <a:t>wast</a:t>
            </a:r>
            <a:r>
              <a:rPr lang="en-US" sz="3200" dirty="0">
                <a:solidFill>
                  <a:srgbClr val="FFFF00"/>
                </a:solidFill>
              </a:rPr>
              <a:t> created</a:t>
            </a:r>
            <a:r>
              <a:rPr lang="en-US" sz="3200" dirty="0" smtClean="0">
                <a:solidFill>
                  <a:srgbClr val="FFFF00"/>
                </a:solidFill>
              </a:rPr>
              <a:t>.</a:t>
            </a:r>
            <a:endParaRPr lang="en-US" sz="3200" dirty="0">
              <a:solidFill>
                <a:srgbClr val="FFFF00"/>
              </a:solidFill>
            </a:endParaRPr>
          </a:p>
        </p:txBody>
      </p:sp>
    </p:spTree>
    <p:extLst>
      <p:ext uri="{BB962C8B-B14F-4D97-AF65-F5344CB8AC3E}">
        <p14:creationId xmlns:p14="http://schemas.microsoft.com/office/powerpoint/2010/main" val="3047368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Ezekiel 28:11-16</a:t>
            </a:r>
            <a:endParaRPr lang="en-US" dirty="0"/>
          </a:p>
        </p:txBody>
      </p:sp>
      <p:sp>
        <p:nvSpPr>
          <p:cNvPr id="14" name="Content Placeholder 13"/>
          <p:cNvSpPr>
            <a:spLocks noGrp="1"/>
          </p:cNvSpPr>
          <p:nvPr>
            <p:ph idx="1"/>
          </p:nvPr>
        </p:nvSpPr>
        <p:spPr/>
        <p:txBody>
          <a:bodyPr>
            <a:normAutofit fontScale="85000" lnSpcReduction="20000"/>
          </a:bodyPr>
          <a:lstStyle/>
          <a:p>
            <a:r>
              <a:rPr lang="en-US" sz="3200" b="1" baseline="30000" dirty="0"/>
              <a:t>14 </a:t>
            </a:r>
            <a:r>
              <a:rPr lang="en-US" sz="3200" dirty="0">
                <a:solidFill>
                  <a:srgbClr val="FFFF00"/>
                </a:solidFill>
              </a:rPr>
              <a:t>Thou art the anointed cherub that </a:t>
            </a:r>
            <a:r>
              <a:rPr lang="en-US" sz="3200" dirty="0" err="1">
                <a:solidFill>
                  <a:srgbClr val="FFFF00"/>
                </a:solidFill>
              </a:rPr>
              <a:t>covereth</a:t>
            </a:r>
            <a:r>
              <a:rPr lang="en-US" sz="3200" dirty="0"/>
              <a:t>; and I have set thee so: </a:t>
            </a:r>
            <a:r>
              <a:rPr lang="en-US" sz="3200" dirty="0">
                <a:solidFill>
                  <a:srgbClr val="FFFF00"/>
                </a:solidFill>
              </a:rPr>
              <a:t>thou </a:t>
            </a:r>
            <a:r>
              <a:rPr lang="en-US" sz="3200" dirty="0" err="1">
                <a:solidFill>
                  <a:srgbClr val="FFFF00"/>
                </a:solidFill>
              </a:rPr>
              <a:t>wast</a:t>
            </a:r>
            <a:r>
              <a:rPr lang="en-US" sz="3200" dirty="0">
                <a:solidFill>
                  <a:srgbClr val="FFFF00"/>
                </a:solidFill>
              </a:rPr>
              <a:t> upon the holy mountain of God</a:t>
            </a:r>
            <a:r>
              <a:rPr lang="en-US" sz="3200" dirty="0"/>
              <a:t>; thou hast walked up and down in the midst of the stones of fire.</a:t>
            </a:r>
          </a:p>
          <a:p>
            <a:r>
              <a:rPr lang="en-US" sz="3200" b="1" baseline="30000" dirty="0" smtClean="0"/>
              <a:t>15</a:t>
            </a:r>
            <a:r>
              <a:rPr lang="en-US" sz="3200" b="1" baseline="30000" dirty="0">
                <a:solidFill>
                  <a:srgbClr val="FFFF00"/>
                </a:solidFill>
              </a:rPr>
              <a:t> </a:t>
            </a:r>
            <a:r>
              <a:rPr lang="en-US" sz="3200" dirty="0">
                <a:solidFill>
                  <a:srgbClr val="FFFF00"/>
                </a:solidFill>
              </a:rPr>
              <a:t>Thou </a:t>
            </a:r>
            <a:r>
              <a:rPr lang="en-US" sz="3200" dirty="0" err="1">
                <a:solidFill>
                  <a:srgbClr val="FFFF00"/>
                </a:solidFill>
              </a:rPr>
              <a:t>wast</a:t>
            </a:r>
            <a:r>
              <a:rPr lang="en-US" sz="3200" dirty="0">
                <a:solidFill>
                  <a:srgbClr val="FFFF00"/>
                </a:solidFill>
              </a:rPr>
              <a:t> perfect in thy ways </a:t>
            </a:r>
            <a:r>
              <a:rPr lang="en-US" sz="3200" dirty="0"/>
              <a:t>from the day that thou </a:t>
            </a:r>
            <a:r>
              <a:rPr lang="en-US" sz="3200" dirty="0" err="1"/>
              <a:t>wast</a:t>
            </a:r>
            <a:r>
              <a:rPr lang="en-US" sz="3200" dirty="0"/>
              <a:t> created, till iniquity was found in thee.</a:t>
            </a:r>
          </a:p>
          <a:p>
            <a:r>
              <a:rPr lang="en-US" sz="3200" b="1" baseline="30000" dirty="0"/>
              <a:t>16 </a:t>
            </a:r>
            <a:r>
              <a:rPr lang="en-US" sz="3200" dirty="0"/>
              <a:t>By the multitude of thy merchandise they have filled the midst of thee with violence, and thou hast sinned: therefore </a:t>
            </a:r>
            <a:r>
              <a:rPr lang="en-US" sz="3200" dirty="0">
                <a:solidFill>
                  <a:srgbClr val="FFFF00"/>
                </a:solidFill>
              </a:rPr>
              <a:t>I will cast thee as profane out of the mountain of God: and I will destroy thee, O covering cherub, </a:t>
            </a:r>
            <a:r>
              <a:rPr lang="en-US" sz="3200" dirty="0"/>
              <a:t>from the midst of the stones of fire.</a:t>
            </a:r>
          </a:p>
        </p:txBody>
      </p:sp>
    </p:spTree>
    <p:extLst>
      <p:ext uri="{BB962C8B-B14F-4D97-AF65-F5344CB8AC3E}">
        <p14:creationId xmlns:p14="http://schemas.microsoft.com/office/powerpoint/2010/main" val="326811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lue atom design templat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3">
          <a:schemeClr val="lt1"/>
        </a:lnRef>
        <a:fillRef idx="1">
          <a:schemeClr val="accent5"/>
        </a:fillRef>
        <a:effectRef idx="1">
          <a:schemeClr val="accent5"/>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Blue atom design slides.potx" id="{20958743-FA80-43E5-9586-B48EF2BE42B5}" vid="{6B9132C0-2E4C-4DF6-B21A-C2322474BD21}"/>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51F78577-2839-4BFF-9EC7-673BD8FEBD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75BD71-4A33-4FB7-88CA-777C4D9E6EE5}">
  <ds:schemaRefs>
    <ds:schemaRef ds:uri="http://schemas.microsoft.com/sharepoint/v3/contenttype/forms"/>
  </ds:schemaRefs>
</ds:datastoreItem>
</file>

<file path=customXml/itemProps3.xml><?xml version="1.0" encoding="utf-8"?>
<ds:datastoreItem xmlns:ds="http://schemas.openxmlformats.org/officeDocument/2006/customXml" ds:itemID="{3049C11C-71DC-49B6-ACD8-27E3AE088D14}">
  <ds:schemaRefs>
    <ds:schemaRef ds:uri="http://schemas.microsoft.com/office/infopath/2007/PartnerControls"/>
    <ds:schemaRef ds:uri="http://schemas.microsoft.com/office/2006/metadata/properties"/>
    <ds:schemaRef ds:uri="http://www.w3.org/XML/1998/namespace"/>
    <ds:schemaRef ds:uri="http://schemas.microsoft.com/office/2006/documentManagement/types"/>
    <ds:schemaRef ds:uri="a4f35948-e619-41b3-aa29-22878b09cfd2"/>
    <ds:schemaRef ds:uri="http://purl.org/dc/elements/1.1/"/>
    <ds:schemaRef ds:uri="http://schemas.openxmlformats.org/package/2006/metadata/core-properties"/>
    <ds:schemaRef ds:uri="40262f94-9f35-4ac3-9a90-690165a166b7"/>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Blue atom design slides</Template>
  <TotalTime>166</TotalTime>
  <Words>1388</Words>
  <Application>Microsoft Office PowerPoint</Application>
  <PresentationFormat>Custom</PresentationFormat>
  <Paragraphs>134</Paragraphs>
  <Slides>39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Century Gothic</vt:lpstr>
      <vt:lpstr>Blue atom design template</vt:lpstr>
      <vt:lpstr>The Church and the Great Controversy</vt:lpstr>
      <vt:lpstr>Why is there so much suffering and trouble in the world?  </vt:lpstr>
      <vt:lpstr>Genesis 4:14-15</vt:lpstr>
      <vt:lpstr>So the fight is between… people and snakes?  </vt:lpstr>
      <vt:lpstr>Revelation 12:7-9</vt:lpstr>
      <vt:lpstr>Revelation 12:13, 17</vt:lpstr>
      <vt:lpstr>So the war is between Christ and Satan, but humanity has been caught up in it!</vt:lpstr>
      <vt:lpstr>Ezekiel 28:11-16</vt:lpstr>
      <vt:lpstr>Ezekiel 28:11-16</vt:lpstr>
      <vt:lpstr>The Prince of Tyrus</vt:lpstr>
      <vt:lpstr>Ezekiel 28:1-2</vt:lpstr>
      <vt:lpstr>Isaiah 14:12-16</vt:lpstr>
      <vt:lpstr>Isaiah 14:12-16</vt:lpstr>
      <vt:lpstr>The Great Controversy, pg. 495</vt:lpstr>
      <vt:lpstr>The Great Controversy, pg. 495</vt:lpstr>
      <vt:lpstr>The Great Controversy, pg. 496</vt:lpstr>
      <vt:lpstr>The Great Controversy, pg. 498</vt:lpstr>
      <vt:lpstr>The deceiver unmasked</vt:lpstr>
      <vt:lpstr>The Great Controversy, pg. 506</vt:lpstr>
      <vt:lpstr>The Great Controversy, pg. 510</vt:lpstr>
      <vt:lpstr>We have a role to play in this controversy!  </vt:lpstr>
      <vt:lpstr>Matthew 5:14-16</vt:lpstr>
      <vt:lpstr>1 Corinthians 4:9</vt:lpstr>
      <vt:lpstr>Our Role in the Great Controversy</vt:lpstr>
      <vt:lpstr>2 Corinthians 3:18</vt:lpstr>
      <vt:lpstr>Romans 8:29</vt:lpstr>
      <vt:lpstr>Our Role in the Great Controversy</vt:lpstr>
      <vt:lpstr>Ephesians 3:8</vt:lpstr>
      <vt:lpstr>Ephesians 3:9</vt:lpstr>
      <vt:lpstr>Ephesians 3:10-12</vt:lpstr>
      <vt:lpstr>The Church and Great Controversy</vt:lpstr>
      <vt:lpstr>The Church and Great Controversy</vt:lpstr>
      <vt:lpstr>Ephesians 4:1-3</vt:lpstr>
      <vt:lpstr>Ephesians 4:1-2</vt:lpstr>
      <vt:lpstr>Ephesians 4:3-6</vt:lpstr>
      <vt:lpstr>Ephesians 4:11-12</vt:lpstr>
      <vt:lpstr>Ephesians 4:13-14</vt:lpstr>
      <vt:lpstr>Ephesians 4:15-16</vt:lpstr>
      <vt:lpstr>Thank you, and Happy Sabbath!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19</cp:revision>
  <dcterms:created xsi:type="dcterms:W3CDTF">2022-07-23T03:00:59Z</dcterms:created>
  <dcterms:modified xsi:type="dcterms:W3CDTF">2022-07-23T05:47:27Z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74069000</vt:r8>
  </property>
  <property fmtid="{D5CDD505-2E9C-101B-9397-08002B2CF9AE}" pid="3" name="HiddenCategoryTags">
    <vt:lpwstr/>
  </property>
  <property fmtid="{D5CDD505-2E9C-101B-9397-08002B2CF9AE}" pid="4" name="InternalTags">
    <vt:lpwstr/>
  </property>
  <property fmtid="{D5CDD505-2E9C-101B-9397-08002B2CF9AE}" pid="5" name="CategoryTags">
    <vt:lpwstr/>
  </property>
  <property fmtid="{D5CDD505-2E9C-101B-9397-08002B2CF9AE}" pid="6" name="Applications">
    <vt:lpwstr/>
  </property>
  <property fmtid="{D5CDD505-2E9C-101B-9397-08002B2CF9AE}" pid="7" name="CampaignTags">
    <vt:lpwstr/>
  </property>
  <property fmtid="{D5CDD505-2E9C-101B-9397-08002B2CF9AE}" pid="8" name="ScenarioTags">
    <vt:lpwstr/>
  </property>
  <property fmtid="{D5CDD505-2E9C-101B-9397-08002B2CF9AE}" pid="9" name="ContentTypeId">
    <vt:lpwstr>0x010100AA3F7D94069FF64A86F7DFF56D60E3BE</vt:lpwstr>
  </property>
  <property fmtid="{D5CDD505-2E9C-101B-9397-08002B2CF9AE}" pid="10" name="FeatureTags">
    <vt:lpwstr/>
  </property>
  <property fmtid="{D5CDD505-2E9C-101B-9397-08002B2CF9AE}" pid="11" name="LocalizationTags">
    <vt:lpwstr/>
  </property>
</Properties>
</file>