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58" r:id="rId7"/>
    <p:sldId id="267" r:id="rId8"/>
    <p:sldId id="262" r:id="rId9"/>
    <p:sldId id="263" r:id="rId10"/>
    <p:sldId id="264" r:id="rId11"/>
    <p:sldId id="265" r:id="rId12"/>
    <p:sldId id="271" r:id="rId13"/>
    <p:sldId id="270" r:id="rId14"/>
    <p:sldId id="266" r:id="rId15"/>
    <p:sldId id="269" r:id="rId16"/>
    <p:sldId id="268" r:id="rId17"/>
    <p:sldId id="272" r:id="rId18"/>
    <p:sldId id="273" r:id="rId19"/>
    <p:sldId id="274" r:id="rId20"/>
    <p:sldId id="275" r:id="rId21"/>
    <p:sldId id="276" r:id="rId22"/>
    <p:sldId id="278" r:id="rId23"/>
    <p:sldId id="277" r:id="rId24"/>
    <p:sldId id="284" r:id="rId25"/>
    <p:sldId id="294" r:id="rId26"/>
    <p:sldId id="280" r:id="rId27"/>
    <p:sldId id="293" r:id="rId28"/>
    <p:sldId id="295" r:id="rId29"/>
    <p:sldId id="282" r:id="rId30"/>
    <p:sldId id="283" r:id="rId31"/>
    <p:sldId id="285" r:id="rId32"/>
    <p:sldId id="286" r:id="rId33"/>
    <p:sldId id="287" r:id="rId34"/>
    <p:sldId id="288" r:id="rId35"/>
    <p:sldId id="289" r:id="rId36"/>
    <p:sldId id="299" r:id="rId37"/>
    <p:sldId id="297" r:id="rId38"/>
    <p:sldId id="290" r:id="rId39"/>
    <p:sldId id="291" r:id="rId40"/>
    <p:sldId id="300" r:id="rId41"/>
    <p:sldId id="298" r:id="rId42"/>
    <p:sldId id="292" r:id="rId43"/>
    <p:sldId id="301"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4660"/>
  </p:normalViewPr>
  <p:slideViewPr>
    <p:cSldViewPr snapToGrid="0">
      <p:cViewPr>
        <p:scale>
          <a:sx n="58" d="100"/>
          <a:sy n="58" d="100"/>
        </p:scale>
        <p:origin x="8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7/29/2022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7/29/2022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7/29/2022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7/29/2022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7/29/2022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7/29/2022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7/29/2022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smtClean="0"/>
              <a:t>Redemption for Gomer</a:t>
            </a:r>
            <a:endParaRPr lang="en-US" sz="5400" dirty="0"/>
          </a:p>
        </p:txBody>
      </p:sp>
      <p:sp>
        <p:nvSpPr>
          <p:cNvPr id="3" name="Subtitle 2"/>
          <p:cNvSpPr>
            <a:spLocks noGrp="1"/>
          </p:cNvSpPr>
          <p:nvPr>
            <p:ph type="subTitle" idx="1"/>
          </p:nvPr>
        </p:nvSpPr>
        <p:spPr/>
        <p:txBody>
          <a:bodyPr>
            <a:normAutofit/>
          </a:bodyPr>
          <a:lstStyle/>
          <a:p>
            <a:r>
              <a:rPr lang="en-US" sz="3600" dirty="0" smtClean="0"/>
              <a:t>Hosea Chapters 1, 2, and 3</a:t>
            </a:r>
            <a:endParaRPr lang="en-US" sz="3600" dirty="0"/>
          </a:p>
        </p:txBody>
      </p:sp>
      <p:sp>
        <p:nvSpPr>
          <p:cNvPr id="4" name="TextBox 3"/>
          <p:cNvSpPr txBox="1"/>
          <p:nvPr/>
        </p:nvSpPr>
        <p:spPr>
          <a:xfrm>
            <a:off x="8580120" y="6400800"/>
            <a:ext cx="3381692" cy="369332"/>
          </a:xfrm>
          <a:prstGeom prst="rect">
            <a:avLst/>
          </a:prstGeom>
          <a:noFill/>
        </p:spPr>
        <p:txBody>
          <a:bodyPr wrap="square" rtlCol="0">
            <a:spAutoFit/>
          </a:bodyPr>
          <a:lstStyle/>
          <a:p>
            <a:pPr>
              <a:lnSpc>
                <a:spcPct val="90000"/>
              </a:lnSpc>
            </a:pPr>
            <a:r>
              <a:rPr lang="en-US" sz="2000" b="1" dirty="0" smtClean="0"/>
              <a:t>Lesson </a:t>
            </a:r>
            <a:r>
              <a:rPr lang="en-US" sz="2000" b="1" dirty="0" smtClean="0"/>
              <a:t>5, </a:t>
            </a:r>
            <a:r>
              <a:rPr lang="en-US" sz="2000" b="1" dirty="0" smtClean="0"/>
              <a:t>3</a:t>
            </a:r>
            <a:r>
              <a:rPr lang="en-US" sz="2000" b="1" baseline="30000" dirty="0" smtClean="0"/>
              <a:t>rd</a:t>
            </a:r>
            <a:r>
              <a:rPr lang="en-US" sz="2000" b="1" dirty="0" smtClean="0"/>
              <a:t> Quarter, 2022</a:t>
            </a:r>
            <a:endParaRPr lang="en-US" sz="2000" b="1" dirty="0"/>
          </a:p>
        </p:txBody>
      </p:sp>
    </p:spTree>
    <p:extLst>
      <p:ext uri="{BB962C8B-B14F-4D97-AF65-F5344CB8AC3E}">
        <p14:creationId xmlns:p14="http://schemas.microsoft.com/office/powerpoint/2010/main" val="3354273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91761"/>
            <a:ext cx="8610600" cy="1293028"/>
          </a:xfrm>
        </p:spPr>
        <p:txBody>
          <a:bodyPr/>
          <a:lstStyle/>
          <a:p>
            <a:r>
              <a:rPr lang="en-US" b="1" dirty="0">
                <a:solidFill>
                  <a:schemeClr val="accent1">
                    <a:lumMod val="60000"/>
                    <a:lumOff val="40000"/>
                  </a:schemeClr>
                </a:solidFill>
              </a:rPr>
              <a:t>2 Kings </a:t>
            </a:r>
            <a:r>
              <a:rPr lang="en-US" b="1" dirty="0" smtClean="0">
                <a:solidFill>
                  <a:schemeClr val="accent1">
                    <a:lumMod val="60000"/>
                    <a:lumOff val="40000"/>
                  </a:schemeClr>
                </a:solidFill>
              </a:rPr>
              <a:t>17:12-15</a:t>
            </a:r>
            <a:endParaRPr lang="en-US" dirty="0"/>
          </a:p>
        </p:txBody>
      </p:sp>
      <p:sp>
        <p:nvSpPr>
          <p:cNvPr id="3" name="Content Placeholder 2"/>
          <p:cNvSpPr>
            <a:spLocks noGrp="1"/>
          </p:cNvSpPr>
          <p:nvPr>
            <p:ph idx="1"/>
          </p:nvPr>
        </p:nvSpPr>
        <p:spPr>
          <a:xfrm>
            <a:off x="685800" y="1448656"/>
            <a:ext cx="10820400" cy="4770030"/>
          </a:xfrm>
        </p:spPr>
        <p:txBody>
          <a:bodyPr>
            <a:noAutofit/>
          </a:bodyPr>
          <a:lstStyle/>
          <a:p>
            <a:r>
              <a:rPr lang="en-US" sz="2400" b="1" baseline="30000" dirty="0"/>
              <a:t>13 </a:t>
            </a:r>
            <a:r>
              <a:rPr lang="en-US" sz="2400" dirty="0"/>
              <a:t>Yet the </a:t>
            </a:r>
            <a:r>
              <a:rPr lang="en-US" sz="2400" cap="small" dirty="0"/>
              <a:t>Lord</a:t>
            </a:r>
            <a:r>
              <a:rPr lang="en-US" sz="2400" dirty="0"/>
              <a:t> testified against Israel, and against Judah, by all the prophets, and by all the seers, saying, Turn ye from your evil ways, and keep my commandments and my statutes, according to all the law which I commanded your fathers, and which I sent to you by my servants the prophets.</a:t>
            </a:r>
          </a:p>
          <a:p>
            <a:r>
              <a:rPr lang="en-US" sz="2400" b="1" baseline="30000" dirty="0"/>
              <a:t>14 </a:t>
            </a:r>
            <a:r>
              <a:rPr lang="en-US" sz="2400" dirty="0"/>
              <a:t>Notwithstanding they would not hear, but hardened their necks, like to the neck of their fathers, that did not believe in the </a:t>
            </a:r>
            <a:r>
              <a:rPr lang="en-US" sz="2400" cap="small" dirty="0"/>
              <a:t>Lord</a:t>
            </a:r>
            <a:r>
              <a:rPr lang="en-US" sz="2400" dirty="0"/>
              <a:t> their God.</a:t>
            </a:r>
          </a:p>
          <a:p>
            <a:r>
              <a:rPr lang="en-US" sz="2400" b="1" baseline="30000" dirty="0"/>
              <a:t>15 </a:t>
            </a:r>
            <a:r>
              <a:rPr lang="en-US" sz="2400" dirty="0"/>
              <a:t>And they rejected his statutes, and his covenant that he made with their fathers, and his testimonies which he testified against them; and they followed vanity, and became vain, and went after the heathen that were round about them, concerning whom the </a:t>
            </a:r>
            <a:r>
              <a:rPr lang="en-US" sz="2400" cap="small" dirty="0"/>
              <a:t>Lord</a:t>
            </a:r>
            <a:r>
              <a:rPr lang="en-US" sz="2400" dirty="0"/>
              <a:t> had charged them, that they should not do like them.</a:t>
            </a:r>
          </a:p>
        </p:txBody>
      </p:sp>
    </p:spTree>
    <p:extLst>
      <p:ext uri="{BB962C8B-B14F-4D97-AF65-F5344CB8AC3E}">
        <p14:creationId xmlns:p14="http://schemas.microsoft.com/office/powerpoint/2010/main" val="2875204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91761"/>
            <a:ext cx="8610600" cy="1293028"/>
          </a:xfrm>
        </p:spPr>
        <p:txBody>
          <a:bodyPr/>
          <a:lstStyle/>
          <a:p>
            <a:r>
              <a:rPr lang="en-US" b="1" dirty="0">
                <a:solidFill>
                  <a:schemeClr val="accent1">
                    <a:lumMod val="60000"/>
                    <a:lumOff val="40000"/>
                  </a:schemeClr>
                </a:solidFill>
              </a:rPr>
              <a:t>2 Kings </a:t>
            </a:r>
            <a:r>
              <a:rPr lang="en-US" b="1" dirty="0" smtClean="0">
                <a:solidFill>
                  <a:schemeClr val="accent1">
                    <a:lumMod val="60000"/>
                    <a:lumOff val="40000"/>
                  </a:schemeClr>
                </a:solidFill>
              </a:rPr>
              <a:t>17:16-18</a:t>
            </a:r>
            <a:endParaRPr lang="en-US" dirty="0"/>
          </a:p>
        </p:txBody>
      </p:sp>
      <p:sp>
        <p:nvSpPr>
          <p:cNvPr id="3" name="Content Placeholder 2"/>
          <p:cNvSpPr>
            <a:spLocks noGrp="1"/>
          </p:cNvSpPr>
          <p:nvPr>
            <p:ph idx="1"/>
          </p:nvPr>
        </p:nvSpPr>
        <p:spPr>
          <a:xfrm>
            <a:off x="685800" y="1993186"/>
            <a:ext cx="10820400" cy="4225499"/>
          </a:xfrm>
        </p:spPr>
        <p:txBody>
          <a:bodyPr>
            <a:noAutofit/>
          </a:bodyPr>
          <a:lstStyle/>
          <a:p>
            <a:r>
              <a:rPr lang="en-US" sz="2400" b="1" baseline="30000" dirty="0"/>
              <a:t>16 </a:t>
            </a:r>
            <a:r>
              <a:rPr lang="en-US" sz="2400" dirty="0"/>
              <a:t>And they left all the commandments of the </a:t>
            </a:r>
            <a:r>
              <a:rPr lang="en-US" sz="2400" cap="small" dirty="0"/>
              <a:t>Lord</a:t>
            </a:r>
            <a:r>
              <a:rPr lang="en-US" sz="2400" dirty="0"/>
              <a:t> their God, and made them molten images, even two calves, and made a grove, and worshipped all the host of heaven, and served Baal.</a:t>
            </a:r>
          </a:p>
          <a:p>
            <a:r>
              <a:rPr lang="en-US" sz="2400" b="1" baseline="30000" dirty="0"/>
              <a:t>17 </a:t>
            </a:r>
            <a:r>
              <a:rPr lang="en-US" sz="2400" dirty="0"/>
              <a:t>And they caused their sons and their daughters to pass through the fire, and used divination and enchantments, and sold themselves to do evil in the sight of the </a:t>
            </a:r>
            <a:r>
              <a:rPr lang="en-US" sz="2400" cap="small" dirty="0"/>
              <a:t>Lord</a:t>
            </a:r>
            <a:r>
              <a:rPr lang="en-US" sz="2400" dirty="0"/>
              <a:t>, to provoke him to anger.</a:t>
            </a:r>
          </a:p>
          <a:p>
            <a:r>
              <a:rPr lang="en-US" sz="3200" b="1" baseline="30000" dirty="0"/>
              <a:t>18 </a:t>
            </a:r>
            <a:r>
              <a:rPr lang="en-US" sz="3200" dirty="0"/>
              <a:t>Therefore the </a:t>
            </a:r>
            <a:r>
              <a:rPr lang="en-US" sz="3200" cap="small" dirty="0"/>
              <a:t>Lord</a:t>
            </a:r>
            <a:r>
              <a:rPr lang="en-US" sz="3200" dirty="0"/>
              <a:t> was very angry with Israel, and removed them out of his sight: there was none left but the tribe of Judah only.</a:t>
            </a:r>
          </a:p>
        </p:txBody>
      </p:sp>
    </p:spTree>
    <p:extLst>
      <p:ext uri="{BB962C8B-B14F-4D97-AF65-F5344CB8AC3E}">
        <p14:creationId xmlns:p14="http://schemas.microsoft.com/office/powerpoint/2010/main" val="1659085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 final warning</a:t>
            </a:r>
            <a:endParaRPr lang="en-US" b="1" dirty="0"/>
          </a:p>
        </p:txBody>
      </p:sp>
      <p:sp>
        <p:nvSpPr>
          <p:cNvPr id="3" name="Content Placeholder 2"/>
          <p:cNvSpPr>
            <a:spLocks noGrp="1"/>
          </p:cNvSpPr>
          <p:nvPr>
            <p:ph idx="1"/>
          </p:nvPr>
        </p:nvSpPr>
        <p:spPr>
          <a:xfrm>
            <a:off x="328773" y="1736334"/>
            <a:ext cx="8167955" cy="4482352"/>
          </a:xfrm>
        </p:spPr>
        <p:txBody>
          <a:bodyPr>
            <a:normAutofit/>
          </a:bodyPr>
          <a:lstStyle/>
          <a:p>
            <a:pPr marL="0" indent="0">
              <a:buNone/>
            </a:pPr>
            <a:r>
              <a:rPr lang="en-US" sz="3200" dirty="0" smtClean="0"/>
              <a:t>Hosea is the prophet charged with speaking to God’s people just before this dreadful calamity.  He doesn’t excuse their evil behavior at all.  Instead, Hosea paints in the darkest hues the dreadful retributions that will fall upon Israel if they persist in their rebellious ways.  These warnings are not threats, but statements of fact, showing that punishment inevitably follows sin.  </a:t>
            </a:r>
            <a:endParaRPr lang="en-US" sz="3200" dirty="0"/>
          </a:p>
        </p:txBody>
      </p:sp>
      <p:pic>
        <p:nvPicPr>
          <p:cNvPr id="10242" name="Picture 2" descr="Assyrian Relief Depicting Slave Labor | The British Museum. … | Flickr"/>
          <p:cNvPicPr>
            <a:picLocks noChangeAspect="1" noChangeArrowheads="1"/>
          </p:cNvPicPr>
          <p:nvPr/>
        </p:nvPicPr>
        <p:blipFill rotWithShape="1">
          <a:blip r:embed="rId2">
            <a:extLst>
              <a:ext uri="{28A0092B-C50C-407E-A947-70E740481C1C}">
                <a14:useLocalDpi xmlns:a14="http://schemas.microsoft.com/office/drawing/2010/main" val="0"/>
              </a:ext>
            </a:extLst>
          </a:blip>
          <a:srcRect l="23578" r="13433"/>
          <a:stretch/>
        </p:blipFill>
        <p:spPr bwMode="auto">
          <a:xfrm>
            <a:off x="8630292" y="2057401"/>
            <a:ext cx="3308280" cy="3939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010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483" y="1089060"/>
            <a:ext cx="2654556" cy="5174090"/>
          </a:xfrm>
        </p:spPr>
        <p:txBody>
          <a:bodyPr>
            <a:normAutofit/>
          </a:bodyPr>
          <a:lstStyle/>
          <a:p>
            <a:r>
              <a:rPr lang="en-US" dirty="0" smtClean="0"/>
              <a:t>Assyrian Slave Labor.  </a:t>
            </a:r>
            <a:endParaRPr lang="en-US" dirty="0"/>
          </a:p>
        </p:txBody>
      </p:sp>
      <p:pic>
        <p:nvPicPr>
          <p:cNvPr id="9220" name="Picture 4" descr="https://nerdingtheword.files.wordpress.com/2013/11/assyrian-slaver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15555" y="0"/>
            <a:ext cx="8776458" cy="6971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610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2171" y="764373"/>
            <a:ext cx="5054028" cy="5174090"/>
          </a:xfrm>
        </p:spPr>
        <p:txBody>
          <a:bodyPr>
            <a:normAutofit/>
          </a:bodyPr>
          <a:lstStyle/>
          <a:p>
            <a:r>
              <a:rPr lang="en-US" dirty="0"/>
              <a:t>Two Assyrian soldiers forcing Babylonian captive to grind bones of his </a:t>
            </a:r>
            <a:r>
              <a:rPr lang="en-US" dirty="0" smtClean="0"/>
              <a:t>family.</a:t>
            </a:r>
            <a:endParaRPr lang="en-US" dirty="0"/>
          </a:p>
        </p:txBody>
      </p:sp>
      <p:pic>
        <p:nvPicPr>
          <p:cNvPr id="6146" name="Picture 2" descr="Two Assyrian soldiers forcing Babylonian captive to grind bones of hi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388" y="616449"/>
            <a:ext cx="5771030" cy="5773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557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6773" y="764373"/>
            <a:ext cx="3557960" cy="5174090"/>
          </a:xfrm>
        </p:spPr>
        <p:txBody>
          <a:bodyPr>
            <a:normAutofit/>
          </a:bodyPr>
          <a:lstStyle/>
          <a:p>
            <a:pPr algn="l"/>
            <a:r>
              <a:rPr lang="en-US" dirty="0" smtClean="0"/>
              <a:t>Assyrian </a:t>
            </a:r>
            <a:r>
              <a:rPr lang="en-US" dirty="0"/>
              <a:t>soldiers </a:t>
            </a:r>
            <a:r>
              <a:rPr lang="en-US" dirty="0" smtClean="0"/>
              <a:t>carrying decapitated heads.  </a:t>
            </a:r>
            <a:endParaRPr lang="en-US" dirty="0"/>
          </a:p>
        </p:txBody>
      </p:sp>
      <p:pic>
        <p:nvPicPr>
          <p:cNvPr id="8196" name="Picture 4" descr="Assyrian Soldiers Holding Decapitated Heads of Nubian Soldiers in 2020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309" y="437044"/>
            <a:ext cx="7977464" cy="6169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1397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88" y="565079"/>
            <a:ext cx="4212404" cy="6010382"/>
          </a:xfrm>
        </p:spPr>
        <p:txBody>
          <a:bodyPr>
            <a:normAutofit/>
          </a:bodyPr>
          <a:lstStyle/>
          <a:p>
            <a:r>
              <a:rPr lang="en-US" dirty="0"/>
              <a:t>Hebrews captured by Assyrian soldiers in a relief from King Sennacherib's palace in </a:t>
            </a:r>
            <a:r>
              <a:rPr lang="en-US" dirty="0" err="1"/>
              <a:t>Niniveh</a:t>
            </a:r>
            <a:r>
              <a:rPr lang="en-US" dirty="0"/>
              <a:t>.</a:t>
            </a:r>
          </a:p>
        </p:txBody>
      </p:sp>
      <p:pic>
        <p:nvPicPr>
          <p:cNvPr id="7172" name="Picture 4" descr="The God of Our Enemies / OrthoChristian.Co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26112" y="743360"/>
            <a:ext cx="7147393" cy="5380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1035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946" y="764373"/>
            <a:ext cx="9934254" cy="992508"/>
          </a:xfrm>
        </p:spPr>
        <p:txBody>
          <a:bodyPr>
            <a:normAutofit/>
          </a:bodyPr>
          <a:lstStyle/>
          <a:p>
            <a:r>
              <a:rPr lang="en-US" sz="3600" dirty="0" smtClean="0"/>
              <a:t>How could God allow this to happen?  </a:t>
            </a:r>
            <a:endParaRPr lang="en-US" sz="3600" dirty="0"/>
          </a:p>
        </p:txBody>
      </p:sp>
      <p:sp>
        <p:nvSpPr>
          <p:cNvPr id="3" name="Content Placeholder 2"/>
          <p:cNvSpPr>
            <a:spLocks noGrp="1"/>
          </p:cNvSpPr>
          <p:nvPr>
            <p:ph idx="1"/>
          </p:nvPr>
        </p:nvSpPr>
        <p:spPr>
          <a:xfrm>
            <a:off x="685800" y="1756882"/>
            <a:ext cx="10820400" cy="4461804"/>
          </a:xfrm>
        </p:spPr>
        <p:txBody>
          <a:bodyPr>
            <a:noAutofit/>
          </a:bodyPr>
          <a:lstStyle/>
          <a:p>
            <a:pPr marL="0" indent="0">
              <a:buNone/>
            </a:pPr>
            <a:r>
              <a:rPr lang="en-US" sz="2400" dirty="0" smtClean="0"/>
              <a:t>God loves His children!  How could He allow such terrible suffering to happen to anybody, much less the nation of Israel?  </a:t>
            </a:r>
            <a:endParaRPr lang="en-US" sz="2400" dirty="0"/>
          </a:p>
          <a:p>
            <a:pPr marL="0" indent="0">
              <a:buNone/>
            </a:pPr>
            <a:r>
              <a:rPr lang="en-US" sz="2400" dirty="0" smtClean="0"/>
              <a:t>God’s messages to Israel through Hosea are filled with love.  Through all his writing, Hosea depicts the yearning love of God for His wayward people.  The book is filled with appeals to repentance and messages of hope for those who will turn again to their loving Father.  Yet the choice of those who insist on following their wicked, rebellious ways cannot be disregarded.  Ultimately, their choice is honored, and disaster falls on the northern kingdom.  </a:t>
            </a:r>
          </a:p>
          <a:p>
            <a:pPr marL="0" indent="0">
              <a:buNone/>
            </a:pPr>
            <a:r>
              <a:rPr lang="en-US" sz="2400" dirty="0" smtClean="0"/>
              <a:t>But God still loves His people.  He reached out to His rebellious children in a very personal and unusual way in Hosea’s time. </a:t>
            </a:r>
          </a:p>
          <a:p>
            <a:pPr marL="0" indent="0">
              <a:buNone/>
            </a:pPr>
            <a:r>
              <a:rPr lang="en-US" sz="2400" dirty="0" smtClean="0"/>
              <a:t>Turn to </a:t>
            </a:r>
            <a:r>
              <a:rPr lang="en-US" sz="3200" b="1" dirty="0" smtClean="0">
                <a:solidFill>
                  <a:schemeClr val="accent1">
                    <a:lumMod val="60000"/>
                    <a:lumOff val="40000"/>
                  </a:schemeClr>
                </a:solidFill>
              </a:rPr>
              <a:t>Hosea 1:2-11</a:t>
            </a:r>
            <a:endParaRPr lang="en-US" sz="3200" b="1" dirty="0">
              <a:solidFill>
                <a:schemeClr val="accent1">
                  <a:lumMod val="60000"/>
                  <a:lumOff val="40000"/>
                </a:schemeClr>
              </a:solidFill>
            </a:endParaRPr>
          </a:p>
        </p:txBody>
      </p:sp>
    </p:spTree>
    <p:extLst>
      <p:ext uri="{BB962C8B-B14F-4D97-AF65-F5344CB8AC3E}">
        <p14:creationId xmlns:p14="http://schemas.microsoft.com/office/powerpoint/2010/main" val="3881015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1:2-3</a:t>
            </a:r>
            <a:endParaRPr lang="en-US" sz="4800" dirty="0"/>
          </a:p>
        </p:txBody>
      </p:sp>
      <p:sp>
        <p:nvSpPr>
          <p:cNvPr id="3" name="Content Placeholder 2"/>
          <p:cNvSpPr>
            <a:spLocks noGrp="1"/>
          </p:cNvSpPr>
          <p:nvPr>
            <p:ph idx="1"/>
          </p:nvPr>
        </p:nvSpPr>
        <p:spPr/>
        <p:txBody>
          <a:bodyPr>
            <a:normAutofit/>
          </a:bodyPr>
          <a:lstStyle/>
          <a:p>
            <a:r>
              <a:rPr lang="en-US" sz="3200" b="1" baseline="30000" dirty="0"/>
              <a:t>2 </a:t>
            </a:r>
            <a:r>
              <a:rPr lang="en-US" sz="3200" dirty="0"/>
              <a:t>The beginning of the word of the </a:t>
            </a:r>
            <a:r>
              <a:rPr lang="en-US" sz="3200" cap="small" dirty="0"/>
              <a:t>Lord</a:t>
            </a:r>
            <a:r>
              <a:rPr lang="en-US" sz="3200" dirty="0"/>
              <a:t> by Hosea. And the </a:t>
            </a:r>
            <a:r>
              <a:rPr lang="en-US" sz="3200" cap="small" dirty="0"/>
              <a:t>Lord</a:t>
            </a:r>
            <a:r>
              <a:rPr lang="en-US" sz="3200" dirty="0"/>
              <a:t> said to Hosea, Go, take unto thee a wife of </a:t>
            </a:r>
            <a:r>
              <a:rPr lang="en-US" sz="3200" dirty="0" err="1"/>
              <a:t>whoredoms</a:t>
            </a:r>
            <a:r>
              <a:rPr lang="en-US" sz="3200" dirty="0"/>
              <a:t> and children of </a:t>
            </a:r>
            <a:r>
              <a:rPr lang="en-US" sz="3200" dirty="0" err="1"/>
              <a:t>whoredoms</a:t>
            </a:r>
            <a:r>
              <a:rPr lang="en-US" sz="3200" dirty="0"/>
              <a:t>: for the land hath committed great whoredom, departing from the </a:t>
            </a:r>
            <a:r>
              <a:rPr lang="en-US" sz="3200" cap="small" dirty="0"/>
              <a:t>Lord</a:t>
            </a:r>
            <a:r>
              <a:rPr lang="en-US" sz="3200" dirty="0"/>
              <a:t>.</a:t>
            </a:r>
          </a:p>
          <a:p>
            <a:r>
              <a:rPr lang="en-US" sz="3200" b="1" baseline="30000" dirty="0"/>
              <a:t>3 </a:t>
            </a:r>
            <a:r>
              <a:rPr lang="en-US" sz="3200" dirty="0"/>
              <a:t>So he went and took Gomer the daughter of </a:t>
            </a:r>
            <a:r>
              <a:rPr lang="en-US" sz="3200" dirty="0" err="1"/>
              <a:t>Diblaim</a:t>
            </a:r>
            <a:r>
              <a:rPr lang="en-US" sz="3200" dirty="0"/>
              <a:t>; which conceived, and bare him a son.</a:t>
            </a:r>
          </a:p>
        </p:txBody>
      </p:sp>
    </p:spTree>
    <p:extLst>
      <p:ext uri="{BB962C8B-B14F-4D97-AF65-F5344CB8AC3E}">
        <p14:creationId xmlns:p14="http://schemas.microsoft.com/office/powerpoint/2010/main" val="9612123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1:4-5</a:t>
            </a:r>
            <a:endParaRPr lang="en-US" sz="4800" dirty="0"/>
          </a:p>
        </p:txBody>
      </p:sp>
      <p:sp>
        <p:nvSpPr>
          <p:cNvPr id="3" name="Content Placeholder 2"/>
          <p:cNvSpPr>
            <a:spLocks noGrp="1"/>
          </p:cNvSpPr>
          <p:nvPr>
            <p:ph idx="1"/>
          </p:nvPr>
        </p:nvSpPr>
        <p:spPr>
          <a:xfrm>
            <a:off x="685800" y="2194561"/>
            <a:ext cx="10820400" cy="2654842"/>
          </a:xfrm>
        </p:spPr>
        <p:txBody>
          <a:bodyPr>
            <a:normAutofit/>
          </a:bodyPr>
          <a:lstStyle/>
          <a:p>
            <a:r>
              <a:rPr lang="en-US" sz="2800" b="1" baseline="30000" dirty="0"/>
              <a:t>4 </a:t>
            </a:r>
            <a:r>
              <a:rPr lang="en-US" sz="2800" dirty="0"/>
              <a:t>And the </a:t>
            </a:r>
            <a:r>
              <a:rPr lang="en-US" sz="2800" cap="small" dirty="0"/>
              <a:t>Lord</a:t>
            </a:r>
            <a:r>
              <a:rPr lang="en-US" sz="2800" dirty="0"/>
              <a:t> said unto him, Call his name </a:t>
            </a:r>
            <a:r>
              <a:rPr lang="en-US" sz="2800" dirty="0" err="1"/>
              <a:t>Jezreel</a:t>
            </a:r>
            <a:r>
              <a:rPr lang="en-US" sz="2800" dirty="0"/>
              <a:t>; for yet a little while, and I will avenge the blood of </a:t>
            </a:r>
            <a:r>
              <a:rPr lang="en-US" sz="2800" dirty="0" err="1"/>
              <a:t>Jezreel</a:t>
            </a:r>
            <a:r>
              <a:rPr lang="en-US" sz="2800" dirty="0"/>
              <a:t> upon the house of Jehu, and will cause to cease the kingdom of the house of Israel.</a:t>
            </a:r>
          </a:p>
          <a:p>
            <a:r>
              <a:rPr lang="en-US" sz="2800" b="1" baseline="30000" dirty="0"/>
              <a:t>5 </a:t>
            </a:r>
            <a:r>
              <a:rPr lang="en-US" sz="2800" dirty="0"/>
              <a:t>And it shall come to pass at that day, that I will break the bow of Israel, in the valley of </a:t>
            </a:r>
            <a:r>
              <a:rPr lang="en-US" sz="2800" dirty="0" err="1"/>
              <a:t>Jezreel</a:t>
            </a:r>
            <a:r>
              <a:rPr lang="en-US" sz="2800" dirty="0"/>
              <a:t>.</a:t>
            </a:r>
          </a:p>
        </p:txBody>
      </p:sp>
      <p:sp>
        <p:nvSpPr>
          <p:cNvPr id="4" name="TextBox 3"/>
          <p:cNvSpPr txBox="1"/>
          <p:nvPr/>
        </p:nvSpPr>
        <p:spPr>
          <a:xfrm>
            <a:off x="459340" y="5065161"/>
            <a:ext cx="11273319" cy="138499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800" b="1" dirty="0" smtClean="0"/>
              <a:t>NOTE:  </a:t>
            </a:r>
            <a:r>
              <a:rPr lang="en-US" sz="2800" b="1" dirty="0" err="1" smtClean="0"/>
              <a:t>Jezreel</a:t>
            </a:r>
            <a:r>
              <a:rPr lang="en-US" sz="2800" b="1" dirty="0" smtClean="0"/>
              <a:t> means “God will sow” or “God will scatter.”  Since seed is planted by scattering, this name is a play on words that may mean either that God will establish or God will destroy.  </a:t>
            </a:r>
            <a:endParaRPr lang="en-US" sz="2800" b="1" dirty="0"/>
          </a:p>
        </p:txBody>
      </p:sp>
    </p:spTree>
    <p:extLst>
      <p:ext uri="{BB962C8B-B14F-4D97-AF65-F5344CB8AC3E}">
        <p14:creationId xmlns:p14="http://schemas.microsoft.com/office/powerpoint/2010/main" val="329622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123291"/>
            <a:ext cx="9166261" cy="821932"/>
          </a:xfrm>
        </p:spPr>
        <p:txBody>
          <a:bodyPr>
            <a:normAutofit/>
          </a:bodyPr>
          <a:lstStyle/>
          <a:p>
            <a:r>
              <a:rPr lang="en-US" sz="2000" dirty="0" smtClean="0"/>
              <a:t>A Little History:  </a:t>
            </a:r>
            <a:r>
              <a:rPr lang="en-US" sz="3600" b="1" dirty="0" smtClean="0"/>
              <a:t>The Exodus from Egypt</a:t>
            </a:r>
            <a:endParaRPr lang="en-US" sz="3600" b="1" dirty="0"/>
          </a:p>
        </p:txBody>
      </p:sp>
      <p:pic>
        <p:nvPicPr>
          <p:cNvPr id="1026" name="Picture 2" descr="https://www.ebibleteacher.com/sites/default/files/images/1/Exodus%201024.jpg?1308108318"/>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9104" b="6033"/>
          <a:stretch/>
        </p:blipFill>
        <p:spPr bwMode="auto">
          <a:xfrm>
            <a:off x="711019" y="790465"/>
            <a:ext cx="10806311" cy="606753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4048018" y="1931541"/>
            <a:ext cx="215758" cy="20548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340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grpId="1" nodeType="afterEffect">
                                  <p:stCondLst>
                                    <p:cond delay="0"/>
                                  </p:stCondLst>
                                  <p:childTnLst>
                                    <p:animMotion origin="layout" path="M -2.08333E-7 -7.40741E-7 L -2.08333E-7 -7.40741E-7 C 0.0026 0.00717 0.00533 0.01435 0.00807 0.02129 C 0.00846 0.02222 0.00885 0.02292 0.00937 0.02361 C 0.01054 0.02523 0.01315 0.02801 0.01315 0.02801 C 0.01406 0.03032 0.01458 0.03287 0.01562 0.03472 C 0.01731 0.0375 0.0194 0.04074 0.02005 0.04491 L 0.0207 0.04815 C 0.02096 0.0537 0.02109 0.05949 0.02135 0.06504 C 0.02148 0.06643 0.02161 0.06805 0.022 0.06944 C 0.02265 0.07176 0.02369 0.07384 0.02447 0.07616 L 0.02708 0.08287 C 0.02747 0.08403 0.02799 0.08495 0.02825 0.08634 L 0.02955 0.09305 C 0.02981 0.09421 0.02981 0.09537 0.0302 0.09629 C 0.03059 0.09745 0.03112 0.09861 0.03138 0.09977 C 0.03177 0.10069 0.03164 0.10208 0.03203 0.10301 C 0.03255 0.1044 0.0332 0.10555 0.03398 0.10648 C 0.03515 0.1081 0.03632 0.10995 0.03776 0.11088 C 0.0427 0.11389 0.04023 0.11273 0.04531 0.11435 C 0.04687 0.11528 0.04791 0.11551 0.04908 0.11759 C 0.04961 0.11852 0.04974 0.12014 0.05039 0.12106 C 0.05143 0.12268 0.05286 0.12407 0.05416 0.12546 C 0.05481 0.12616 0.05533 0.12731 0.05599 0.12778 C 0.05898 0.1294 0.0595 0.12917 0.06171 0.13217 C 0.06211 0.13287 0.06263 0.13356 0.06289 0.13449 C 0.0638 0.13657 0.06458 0.13889 0.06549 0.1412 L 0.06679 0.14444 C 0.06718 0.1456 0.06731 0.14722 0.06796 0.14792 L 0.07174 0.15231 C 0.07239 0.15301 0.07291 0.15417 0.07369 0.15463 L 0.07747 0.15694 L 0.07929 0.15787 C 0.09153 0.15555 0.08112 0.15926 0.08684 0.15463 C 0.08815 0.1537 0.09062 0.15231 0.09062 0.15231 C 0.09283 0.16412 0.09127 0.15393 0.09257 0.16805 C 0.09349 0.17778 0.09283 0.16782 0.09388 0.17592 C 0.09492 0.18495 0.09388 0.18009 0.09505 0.18819 C 0.09531 0.18935 0.09531 0.19051 0.0957 0.19167 C 0.097 0.19491 0.09778 0.19491 0.09947 0.19722 C 0.10403 0.20347 0.09687 0.19467 0.1026 0.20162 C 0.10625 0.21134 0.10195 0.19907 0.10455 0.20833 C 0.10481 0.20949 0.10533 0.21065 0.10586 0.2118 C 0.10599 0.21389 0.10612 0.2162 0.10638 0.21852 C 0.10677 0.22083 0.10742 0.22292 0.10768 0.22523 C 0.10859 0.23148 0.1082 0.22824 0.10898 0.23518 C 0.10872 0.24051 0.10833 0.24583 0.10833 0.25092 C 0.10833 0.25278 0.10885 0.25463 0.10898 0.25648 C 0.10924 0.26366 0.10937 0.27083 0.10963 0.27778 C 0.10976 0.28194 0.11002 0.28611 0.11015 0.29028 C 0.11002 0.2912 0.10963 0.29236 0.10963 0.29352 C 0.10911 0.29954 0.10833 0.31157 0.10833 0.31157 C 0.10859 0.32685 0.10846 0.34213 0.10898 0.35741 C 0.10911 0.36204 0.10989 0.36643 0.11015 0.37083 C 0.11067 0.37731 0.11093 0.38125 0.11211 0.38773 L 0.11341 0.39444 C 0.11354 0.3956 0.11367 0.39676 0.11393 0.39768 C 0.11445 0.39884 0.11471 0.4 0.11523 0.40116 C 0.11588 0.40231 0.11666 0.40324 0.11718 0.4044 C 0.11836 0.40764 0.11822 0.40972 0.11966 0.41227 C 0.12018 0.41319 0.12096 0.41389 0.12161 0.41458 C 0.12317 0.41898 0.12474 0.42384 0.12721 0.42685 C 0.13671 0.43819 0.12695 0.42592 0.13294 0.43472 C 0.13346 0.43565 0.13424 0.43611 0.13476 0.43704 C 0.13541 0.43796 0.13606 0.43912 0.13671 0.44028 C 0.13828 0.44375 0.13893 0.44884 0.14166 0.45046 L 0.14362 0.45162 C 0.14427 0.45116 0.14479 0.45046 0.14544 0.45046 C 0.14765 0.45046 0.14921 0.45139 0.15117 0.45254 C 0.15221 0.4544 0.15351 0.45602 0.15429 0.45833 C 0.1552 0.46042 0.15572 0.46296 0.1569 0.46504 C 0.16132 0.47292 0.1595 0.46921 0.1625 0.47616 C 0.16354 0.48171 0.1638 0.48518 0.16627 0.48958 C 0.16666 0.49028 0.16705 0.4912 0.16757 0.4919 C 0.17148 0.49606 0.16744 0.48727 0.17317 0.49745 C 0.17877 0.50717 0.17174 0.49537 0.17695 0.50301 C 0.17773 0.50417 0.17825 0.50532 0.1789 0.50648 C 0.17994 0.50787 0.18138 0.50949 0.18268 0.50972 C 0.18515 0.51042 0.18776 0.51065 0.19023 0.51088 C 0.19088 0.51204 0.1914 0.51319 0.19218 0.51435 C 0.1927 0.51504 0.19349 0.51551 0.19401 0.51643 C 0.19453 0.51736 0.19492 0.51875 0.19531 0.51991 C 0.19583 0.52292 0.19583 0.52407 0.19713 0.52662 C 0.1983 0.52893 0.20091 0.53333 0.20091 0.53333 C 0.20117 0.53449 0.20117 0.53565 0.20156 0.53657 C 0.20273 0.53912 0.20533 0.54352 0.20533 0.54352 C 0.20729 0.54305 0.20911 0.54305 0.21106 0.54236 C 0.2164 0.54028 0.21315 0.54097 0.21666 0.53773 C 0.21731 0.53727 0.21796 0.53704 0.21862 0.53657 C 0.22278 0.52917 0.21888 0.53727 0.22109 0.52986 C 0.22187 0.52754 0.22369 0.52315 0.22369 0.52315 C 0.22434 0.51967 0.22434 0.51875 0.22552 0.51528 C 0.2263 0.51319 0.22721 0.51088 0.22799 0.50856 C 0.22955 0.50463 0.23046 0.50162 0.23307 0.49861 C 0.23372 0.49792 0.23424 0.49699 0.23502 0.49629 C 0.23619 0.49537 0.2388 0.49421 0.2388 0.49421 C 0.23945 0.49305 0.23997 0.49167 0.24062 0.49074 C 0.2427 0.48796 0.24713 0.4831 0.24947 0.48171 C 0.25924 0.47592 0.24921 0.48264 0.2552 0.47731 C 0.25572 0.47685 0.25651 0.47685 0.25703 0.47616 C 0.25833 0.47477 0.2595 0.47292 0.2608 0.47176 C 0.26171 0.47083 0.2625 0.47014 0.26328 0.46944 C 0.26393 0.46898 0.26458 0.46875 0.26523 0.46829 C 0.26627 0.46736 0.26731 0.46597 0.26836 0.46504 C 0.27044 0.46296 0.27252 0.46134 0.27474 0.45926 L 0.27968 0.45486 L 0.28229 0.45254 C 0.28307 0.45185 0.28398 0.45116 0.28476 0.45046 C 0.2858 0.4493 0.28684 0.44815 0.28789 0.44699 C 0.2901 0.44491 0.29231 0.44375 0.29427 0.44028 C 0.29479 0.43912 0.29557 0.43819 0.29609 0.43704 C 0.30143 0.425 0.29622 0.43449 0.30052 0.42685 C 0.30273 0.41898 0.30104 0.42569 0.30247 0.41898 C 0.30325 0.41528 0.30377 0.41366 0.30429 0.40995 C 0.30494 0.40625 0.3052 0.40231 0.30625 0.39884 C 0.30664 0.39745 0.30716 0.39583 0.30742 0.39444 C 0.30794 0.39213 0.30833 0.38981 0.30872 0.38773 C 0.30963 0.38287 0.30924 0.38542 0.31002 0.37986 C 0.31015 0.3743 0.31028 0.36852 0.31054 0.36296 C 0.3108 0.35833 0.31132 0.35208 0.31184 0.34722 C 0.31211 0.34537 0.31237 0.34352 0.3125 0.34167 C 0.31432 0.32222 0.31211 0.34236 0.3138 0.3294 C 0.31393 0.32754 0.31419 0.32569 0.31432 0.32384 C 0.31458 0.32222 0.31484 0.32083 0.31497 0.31921 C 0.31562 0.31412 0.31549 0.31412 0.31627 0.30926 C 0.3164 0.3081 0.31666 0.30694 0.31692 0.30579 C 0.31718 0.30463 0.3177 0.3037 0.31822 0.30254 C 0.32031 0.2868 0.31822 0.30417 0.31822 0.26551 C 0.31822 0.25278 0.31849 0.24004 0.31875 0.22754 C 0.31888 0.22523 0.31914 0.22292 0.3194 0.2206 C 0.31966 0.21875 0.32005 0.21389 0.3207 0.2118 C 0.32096 0.21065 0.32148 0.20949 0.322 0.20833 C 0.32213 0.20694 0.32226 0.20532 0.32252 0.20393 C 0.32291 0.20278 0.32343 0.20162 0.32382 0.20046 C 0.32434 0.19907 0.32461 0.19745 0.32513 0.19606 C 0.32591 0.19375 0.32708 0.1919 0.3276 0.18935 C 0.32877 0.1831 0.3276 0.18866 0.32955 0.18264 C 0.33125 0.17708 0.33046 0.17731 0.33333 0.17129 C 0.33437 0.16921 0.33528 0.1669 0.33645 0.16458 C 0.33697 0.16342 0.33776 0.1625 0.33828 0.16134 C 0.3388 0.16018 0.33906 0.15903 0.33958 0.15787 C 0.34101 0.15463 0.34075 0.15648 0.3427 0.15347 C 0.34349 0.15254 0.34401 0.15139 0.34466 0.15023 C 0.34531 0.14861 0.34583 0.14699 0.34648 0.1456 C 0.34713 0.14444 0.34778 0.14352 0.34843 0.14236 C 0.34895 0.1412 0.34908 0.13981 0.34961 0.13889 C 0.35078 0.13704 0.35221 0.13588 0.35351 0.13449 C 0.35403 0.13379 0.35468 0.13264 0.35533 0.13217 C 0.35664 0.13148 0.35781 0.13055 0.35911 0.12986 C 0.36523 0.12731 0.35755 0.13055 0.36484 0.12778 C 0.36562 0.12731 0.36653 0.12708 0.36731 0.12662 C 0.36862 0.12592 0.37109 0.1243 0.37109 0.1243 C 0.37447 0.12037 0.37187 0.12268 0.37734 0.12106 C 0.37825 0.1206 0.37903 0.12014 0.37994 0.11991 C 0.38294 0.11875 0.38567 0.11829 0.3888 0.11759 C 0.3927 0.11805 0.39674 0.11805 0.40078 0.11875 C 0.40182 0.11898 0.40273 0.11991 0.4039 0.11991 C 0.4052 0.11991 0.40638 0.11898 0.40768 0.11875 C 0.41419 0.11782 0.42721 0.11643 0.42721 0.11643 C 0.42864 0.1162 0.43007 0.11597 0.43164 0.11528 C 0.43242 0.11504 0.4332 0.11435 0.43411 0.11435 C 0.43997 0.11366 0.44583 0.11342 0.45182 0.11319 C 0.45403 0.11273 0.45638 0.1125 0.45872 0.11204 C 0.45937 0.1118 0.45989 0.11111 0.46054 0.11088 C 0.46263 0.11042 0.46484 0.11018 0.46692 0.10972 C 0.46796 0.10949 0.46901 0.10903 0.47005 0.10856 C 0.475 0.10694 0.47278 0.10787 0.47825 0.10648 L 0.4858 0.10417 C 0.48711 0.1037 0.48828 0.10324 0.48958 0.10301 L 0.51041 0.10185 C 0.51211 0.10116 0.5151 0.1 0.51666 0.09861 C 0.51992 0.09583 0.51836 0.09722 0.52109 0.09421 C 0.52447 0.08518 0.52005 0.09606 0.52421 0.08842 C 0.52578 0.08588 0.52539 0.08495 0.52617 0.08171 C 0.52851 0.07199 0.52656 0.08171 0.52799 0.07384 C 0.52643 0.06551 0.52695 0.06944 0.52617 0.06157 C 0.52604 0.06018 0.52552 0.04815 0.52487 0.04491 C 0.52461 0.04352 0.52395 0.04259 0.52356 0.04143 C 0.52343 0.04004 0.52343 0.03819 0.52291 0.03704 C 0.52031 0.02893 0.52096 0.03981 0.51862 0.02685 C 0.51705 0.01898 0.51901 0.0287 0.51666 0.01898 C 0.5164 0.01805 0.51627 0.01667 0.51601 0.01574 C 0.51562 0.01389 0.5151 0.01204 0.51471 0.00995 C 0.51445 0.00833 0.51432 0.00625 0.51419 0.0044 C 0.51393 0.00301 0.51367 0.00139 0.51354 -7.40741E-7 C 0.51328 -0.00185 0.51328 -0.00371 0.51289 -0.00556 C 0.51263 -0.00718 0.51211 -0.00857 0.51158 -0.01019 C 0.51145 -0.01204 0.51119 -0.01389 0.51093 -0.01574 C 0.5108 -0.01829 0.51067 -0.02083 0.51041 -0.02361 C 0.51002 -0.02732 0.5095 -0.03102 0.50911 -0.03472 C 0.50885 -0.03704 0.50872 -0.03935 0.50846 -0.04144 C 0.50807 -0.04491 0.50781 -0.04607 0.50716 -0.04931 C 0.50677 -0.05463 0.50664 -0.05996 0.50599 -0.06505 C 0.50533 -0.06898 0.50507 -0.07083 0.50468 -0.075 C 0.50442 -0.07778 0.50429 -0.08033 0.50403 -0.08287 C 0.50429 -0.08449 0.50455 -0.08588 0.50468 -0.0875 C 0.50494 -0.09005 0.50507 -0.09259 0.50533 -0.09537 C 0.50586 -0.10301 0.50612 -0.10648 0.50664 -0.11435 C 0.50716 -0.1132 0.50794 -0.11227 0.50846 -0.11088 C 0.50911 -0.10949 0.50963 -0.10301 0.50976 -0.10208 C 0.51002 -0.09977 0.51054 -0.09746 0.51093 -0.09537 L 0.51158 -0.0919 C 0.51184 -0.08935 0.51237 -0.0794 0.51289 -0.07616 C 0.51315 -0.07384 0.51367 -0.07176 0.51419 -0.06945 L 0.51471 -0.06621 C 0.51497 -0.06505 0.51497 -0.06366 0.51536 -0.06273 C 0.52096 -0.04792 0.51289 -0.06991 0.51731 -0.05602 C 0.51796 -0.05371 0.5194 -0.05185 0.51979 -0.04931 C 0.52057 -0.0456 0.52057 -0.0456 0.52109 -0.04144 C 0.52135 -0.03958 0.52148 -0.03773 0.52174 -0.03588 C 0.52187 -0.03426 0.52213 -0.03287 0.52239 -0.03148 C 0.52252 -0.02917 0.52265 -0.02685 0.52291 -0.02477 C 0.52343 -0.02107 0.52395 -0.0206 0.52487 -0.0169 C 0.52643 -0.01065 0.52434 -0.01644 0.52669 -0.00903 C 0.52708 -0.00787 0.52773 -0.00695 0.52799 -0.00556 C 0.52851 -0.00347 0.5289 -0.00116 0.52929 0.00116 L 0.52994 0.0044 C 0.53007 0.00555 0.53033 0.00671 0.53046 0.00787 C 0.53072 0.00926 0.53138 0.01412 0.53177 0.01574 C 0.53216 0.0169 0.53268 0.01782 0.53307 0.01898 C 0.53697 0.03102 0.53072 0.01389 0.53684 0.03032 L 0.53932 0.03704 C 0.53971 0.03796 0.53997 0.03958 0.54062 0.04028 L 0.54244 0.04259 C 0.54309 0.0419 0.54375 0.04074 0.5444 0.04028 C 0.54518 0.03981 0.54622 0.04004 0.54687 0.03912 C 0.54765 0.03842 0.54921 0.03217 0.54947 0.03125 C 0.55065 0.02778 0.55091 0.02778 0.5526 0.02454 C 0.55273 0.02315 0.55299 0.02153 0.55325 0.02014 C 0.55364 0.01782 0.55403 0.01574 0.55442 0.01342 C 0.55468 0.01227 0.55494 0.01111 0.55507 0.00995 C 0.55533 0.00856 0.55559 0.00717 0.55572 0.00555 C 0.55625 0.00139 0.55638 -0.0007 0.55703 -0.0044 C 0.55742 -0.00671 0.55755 -0.00926 0.5582 -0.01111 C 0.56015 -0.01621 0.56158 -0.0213 0.56458 -0.02477 C 0.56575 -0.02616 0.56731 -0.02732 0.56836 -0.02917 C 0.5707 -0.03357 0.56953 -0.03171 0.57213 -0.03472 C 0.57252 -0.03588 0.57278 -0.03727 0.57343 -0.0382 C 0.57447 -0.03982 0.57721 -0.04259 0.57721 -0.04259 C 0.57773 -0.04398 0.57838 -0.0456 0.57903 -0.04699 C 0.58151 -0.05232 0.58125 -0.04931 0.58346 -0.05718 C 0.5845 -0.06065 0.58567 -0.06574 0.58724 -0.06829 C 0.58971 -0.07269 0.58867 -0.07037 0.59036 -0.075 C 0.59244 -0.08588 0.58919 -0.06898 0.59231 -0.08287 C 0.59283 -0.08519 0.59296 -0.0875 0.59349 -0.08958 C 0.59401 -0.09121 0.5944 -0.09259 0.59479 -0.09421 C 0.59505 -0.09514 0.59505 -0.09653 0.59544 -0.09746 C 0.59596 -0.09908 0.59674 -0.10046 0.59726 -0.10208 L 0.59987 -0.11551 L 0.60052 -0.11875 L 0.60117 -0.12222 C 0.60091 -0.125 0.60078 -0.13033 0.59987 -0.13333 C 0.59947 -0.13449 0.59895 -0.13542 0.59856 -0.13681 C 0.59804 -0.13889 0.59765 -0.14121 0.59726 -0.14352 C 0.59713 -0.14491 0.59648 -0.14977 0.59609 -0.15139 C 0.5957 -0.15255 0.59505 -0.15347 0.59479 -0.15463 C 0.59218 -0.16505 0.59492 -0.15787 0.59231 -0.16574 C 0.59192 -0.16713 0.59166 -0.16829 0.59101 -0.16921 C 0.59049 -0.16991 0.58971 -0.16991 0.58919 -0.17037 C 0.58828 -0.17107 0.5875 -0.17176 0.58658 -0.17246 C 0.58632 -0.17246 0.58112 -0.17107 0.58033 -0.17037 C 0.57955 -0.16945 0.57916 -0.16806 0.57838 -0.1669 C 0.57421 -0.16065 0.57916 -0.1706 0.57395 -0.15903 C 0.57369 -0.15764 0.57278 -0.15278 0.57278 -0.15139 C 0.57278 -0.15093 0.5733 -0.14283 0.57395 -0.14121 C 0.57474 -0.13958 0.57552 -0.13796 0.57656 -0.13681 C 0.57734 -0.13588 0.58033 -0.13403 0.58151 -0.13333 C 0.58307 -0.1338 0.5845 -0.1338 0.58593 -0.13449 C 0.58671 -0.13496 0.58789 -0.13542 0.58789 -0.13681 C 0.58789 -0.13796 0.58658 -0.13773 0.58593 -0.13773 C 0.5845 -0.1382 0.58307 -0.13773 0.58151 -0.13773 " pathEditMode="relative" ptsTypes="AAAAAAAAAAAAAAAAAAAAAAAAAAAAAAAAAAAAAAAAAAAAAAAAAAAAAAAAAAAAAAAAAAAAAAAAAAAAAAAAAAAAAAAAAAAAAAAAAAAAAAAAAAAAAAAAAAAAAAAAAAAAAAAAAAAAAAAAAAAAAAAAAAAAAAAAAAAAAAAAAAAAAAAAAAAAAAAAAAAAAAAAAAAAAAAAAAAAAAAAAAAAAAAAAAAAAAAAAAAAAAAAAAAAAAAAAAAAAAAAAAAAAAAAAAAAAAAAAAAAAAAAAAAAAAA">
                                      <p:cBhvr>
                                        <p:cTn id="9" dur="5000" fill="hold"/>
                                        <p:tgtEl>
                                          <p:spTgt spid="4"/>
                                        </p:tgtEl>
                                        <p:attrNameLst>
                                          <p:attrName>ppt_x</p:attrName>
                                          <p:attrName>ppt_y</p:attrName>
                                        </p:attrNameLst>
                                      </p:cBhvr>
                                    </p:animMotion>
                                  </p:childTnLst>
                                </p:cTn>
                              </p:par>
                            </p:childTnLst>
                          </p:cTn>
                        </p:par>
                        <p:par>
                          <p:cTn id="10" fill="hold">
                            <p:stCondLst>
                              <p:cond delay="5000"/>
                            </p:stCondLst>
                            <p:childTnLst>
                              <p:par>
                                <p:cTn id="11" presetID="6" presetClass="emph" presetSubtype="0" fill="hold" grpId="2" nodeType="afterEffect">
                                  <p:stCondLst>
                                    <p:cond delay="0"/>
                                  </p:stCondLst>
                                  <p:childTnLst>
                                    <p:animScale>
                                      <p:cBhvr>
                                        <p:cTn id="12" dur="2000" fill="hold"/>
                                        <p:tgtEl>
                                          <p:spTgt spid="4"/>
                                        </p:tgtEl>
                                      </p:cBhvr>
                                      <p:by x="500000" y="5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1:6-7</a:t>
            </a:r>
            <a:endParaRPr lang="en-US" sz="4800" dirty="0"/>
          </a:p>
        </p:txBody>
      </p:sp>
      <p:sp>
        <p:nvSpPr>
          <p:cNvPr id="3" name="Content Placeholder 2"/>
          <p:cNvSpPr>
            <a:spLocks noGrp="1"/>
          </p:cNvSpPr>
          <p:nvPr>
            <p:ph idx="1"/>
          </p:nvPr>
        </p:nvSpPr>
        <p:spPr>
          <a:xfrm>
            <a:off x="685800" y="1921267"/>
            <a:ext cx="10820400" cy="2928136"/>
          </a:xfrm>
        </p:spPr>
        <p:txBody>
          <a:bodyPr>
            <a:normAutofit fontScale="92500"/>
          </a:bodyPr>
          <a:lstStyle/>
          <a:p>
            <a:r>
              <a:rPr lang="en-US" sz="2800" b="1" baseline="30000" dirty="0"/>
              <a:t>6 </a:t>
            </a:r>
            <a:r>
              <a:rPr lang="en-US" sz="2800" dirty="0"/>
              <a:t>And she conceived again, and bare a daughter. And God said unto him, Call her name </a:t>
            </a:r>
            <a:r>
              <a:rPr lang="en-US" sz="2800" dirty="0" err="1"/>
              <a:t>Loruhamah</a:t>
            </a:r>
            <a:r>
              <a:rPr lang="en-US" sz="2800" dirty="0"/>
              <a:t>: for I will no more have mercy upon the house of Israel; but I will utterly take them away.</a:t>
            </a:r>
          </a:p>
          <a:p>
            <a:r>
              <a:rPr lang="en-US" sz="2800" b="1" baseline="30000" dirty="0"/>
              <a:t>7 </a:t>
            </a:r>
            <a:r>
              <a:rPr lang="en-US" sz="2800" dirty="0"/>
              <a:t>But I will have mercy upon the house of Judah, and will save them by the </a:t>
            </a:r>
            <a:r>
              <a:rPr lang="en-US" sz="2800" cap="small" dirty="0"/>
              <a:t>Lord</a:t>
            </a:r>
            <a:r>
              <a:rPr lang="en-US" sz="2800" dirty="0"/>
              <a:t> their God, and will not save them by bow, nor by sword, nor by battle, by horses, nor by horsemen.</a:t>
            </a:r>
          </a:p>
        </p:txBody>
      </p:sp>
      <p:sp>
        <p:nvSpPr>
          <p:cNvPr id="4" name="TextBox 3"/>
          <p:cNvSpPr txBox="1"/>
          <p:nvPr/>
        </p:nvSpPr>
        <p:spPr>
          <a:xfrm>
            <a:off x="449065" y="4304874"/>
            <a:ext cx="11273319" cy="224676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800" b="1" dirty="0" smtClean="0"/>
              <a:t>NOTE:  Lo-</a:t>
            </a:r>
            <a:r>
              <a:rPr lang="en-US" sz="2800" b="1" dirty="0" err="1" smtClean="0"/>
              <a:t>ruhamah</a:t>
            </a:r>
            <a:r>
              <a:rPr lang="en-US" sz="2800" b="1" dirty="0" smtClean="0"/>
              <a:t> means “not pitied,” or “not having received compassion.”  Paul apparently interprets this phrase as “not beloved” in Romans 9:25.  Peter identifies a people that “had not obtained mercy” in reference to the same general passage in 1 Peter 2:10.  </a:t>
            </a:r>
            <a:endParaRPr lang="en-US" sz="2800" b="1" dirty="0"/>
          </a:p>
        </p:txBody>
      </p:sp>
    </p:spTree>
    <p:extLst>
      <p:ext uri="{BB962C8B-B14F-4D97-AF65-F5344CB8AC3E}">
        <p14:creationId xmlns:p14="http://schemas.microsoft.com/office/powerpoint/2010/main" val="318253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1:8-9</a:t>
            </a:r>
            <a:endParaRPr lang="en-US" sz="4800" dirty="0"/>
          </a:p>
        </p:txBody>
      </p:sp>
      <p:sp>
        <p:nvSpPr>
          <p:cNvPr id="3" name="Content Placeholder 2"/>
          <p:cNvSpPr>
            <a:spLocks noGrp="1"/>
          </p:cNvSpPr>
          <p:nvPr>
            <p:ph idx="1"/>
          </p:nvPr>
        </p:nvSpPr>
        <p:spPr>
          <a:xfrm>
            <a:off x="685800" y="1921267"/>
            <a:ext cx="10820400" cy="1705511"/>
          </a:xfrm>
        </p:spPr>
        <p:txBody>
          <a:bodyPr>
            <a:normAutofit/>
          </a:bodyPr>
          <a:lstStyle/>
          <a:p>
            <a:r>
              <a:rPr lang="en-US" sz="2400" b="1" baseline="30000" dirty="0"/>
              <a:t>8 </a:t>
            </a:r>
            <a:r>
              <a:rPr lang="en-US" sz="2400" dirty="0"/>
              <a:t>Now when she had weaned </a:t>
            </a:r>
            <a:r>
              <a:rPr lang="en-US" sz="2400" dirty="0" err="1"/>
              <a:t>Loruhamah</a:t>
            </a:r>
            <a:r>
              <a:rPr lang="en-US" sz="2400" dirty="0"/>
              <a:t>, she conceived, and bare a son.</a:t>
            </a:r>
          </a:p>
          <a:p>
            <a:r>
              <a:rPr lang="en-US" sz="2400" b="1" baseline="30000" dirty="0"/>
              <a:t>9 </a:t>
            </a:r>
            <a:r>
              <a:rPr lang="en-US" sz="2400" dirty="0"/>
              <a:t>Then said God, Call his name </a:t>
            </a:r>
            <a:r>
              <a:rPr lang="en-US" sz="2400" dirty="0" err="1"/>
              <a:t>Loammi</a:t>
            </a:r>
            <a:r>
              <a:rPr lang="en-US" sz="2400" dirty="0"/>
              <a:t>: for ye are not my people, and I will not be your God.</a:t>
            </a:r>
          </a:p>
        </p:txBody>
      </p:sp>
      <p:sp>
        <p:nvSpPr>
          <p:cNvPr id="4" name="TextBox 3"/>
          <p:cNvSpPr txBox="1"/>
          <p:nvPr/>
        </p:nvSpPr>
        <p:spPr>
          <a:xfrm>
            <a:off x="418242" y="3955553"/>
            <a:ext cx="11273319"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smtClean="0"/>
              <a:t>NOTE:  Lo-</a:t>
            </a:r>
            <a:r>
              <a:rPr lang="en-US" sz="2800" b="1" dirty="0" err="1" smtClean="0"/>
              <a:t>ammi</a:t>
            </a:r>
            <a:r>
              <a:rPr lang="en-US" sz="2800" b="1" dirty="0" smtClean="0"/>
              <a:t> means literally, “not my people.”  </a:t>
            </a:r>
            <a:endParaRPr lang="en-US" sz="2800" b="1" dirty="0"/>
          </a:p>
        </p:txBody>
      </p:sp>
    </p:spTree>
    <p:extLst>
      <p:ext uri="{BB962C8B-B14F-4D97-AF65-F5344CB8AC3E}">
        <p14:creationId xmlns:p14="http://schemas.microsoft.com/office/powerpoint/2010/main" val="279023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Hosea’s Family Tree</a:t>
            </a:r>
            <a:endParaRPr lang="en-US" dirty="0"/>
          </a:p>
        </p:txBody>
      </p:sp>
      <p:pic>
        <p:nvPicPr>
          <p:cNvPr id="33" name="Content Placeholder 32"/>
          <p:cNvPicPr>
            <a:picLocks noGrp="1" noChangeAspect="1"/>
          </p:cNvPicPr>
          <p:nvPr>
            <p:ph idx="1"/>
          </p:nvPr>
        </p:nvPicPr>
        <p:blipFill>
          <a:blip r:embed="rId2"/>
          <a:stretch>
            <a:fillRect/>
          </a:stretch>
        </p:blipFill>
        <p:spPr>
          <a:xfrm>
            <a:off x="1104900" y="2277269"/>
            <a:ext cx="9982200" cy="3857625"/>
          </a:xfrm>
          <a:prstGeom prst="rect">
            <a:avLst/>
          </a:prstGeom>
        </p:spPr>
      </p:pic>
    </p:spTree>
    <p:extLst>
      <p:ext uri="{BB962C8B-B14F-4D97-AF65-F5344CB8AC3E}">
        <p14:creationId xmlns:p14="http://schemas.microsoft.com/office/powerpoint/2010/main" val="36812274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735" y="191496"/>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1:10-11</a:t>
            </a:r>
            <a:endParaRPr lang="en-US" sz="4800" dirty="0"/>
          </a:p>
        </p:txBody>
      </p:sp>
      <p:sp>
        <p:nvSpPr>
          <p:cNvPr id="3" name="Content Placeholder 2"/>
          <p:cNvSpPr>
            <a:spLocks noGrp="1"/>
          </p:cNvSpPr>
          <p:nvPr>
            <p:ph idx="1"/>
          </p:nvPr>
        </p:nvSpPr>
        <p:spPr>
          <a:xfrm>
            <a:off x="773935" y="1228861"/>
            <a:ext cx="10820400" cy="3914457"/>
          </a:xfrm>
        </p:spPr>
        <p:txBody>
          <a:bodyPr>
            <a:normAutofit/>
          </a:bodyPr>
          <a:lstStyle/>
          <a:p>
            <a:r>
              <a:rPr lang="en-US" sz="2400" b="1" baseline="30000" dirty="0"/>
              <a:t>10 </a:t>
            </a:r>
            <a:r>
              <a:rPr lang="en-US" sz="2400" dirty="0"/>
              <a:t>Yet the number of the children of Israel shall be as the sand of the sea, which cannot be measured nor numbered; and it shall come to pass, that in the place where it was said unto them, Ye are not my people, there it shall be said unto them, Ye are the sons of the living God.</a:t>
            </a:r>
          </a:p>
          <a:p>
            <a:r>
              <a:rPr lang="en-US" sz="2400" b="1" baseline="30000" dirty="0"/>
              <a:t>11 </a:t>
            </a:r>
            <a:r>
              <a:rPr lang="en-US" sz="2400" dirty="0"/>
              <a:t>Then shall the children of Judah and the children of Israel be gathered together, and appoint themselves one head, and they shall come up out of the land: for great shall be the day of </a:t>
            </a:r>
            <a:r>
              <a:rPr lang="en-US" sz="2400" dirty="0" err="1"/>
              <a:t>Jezreel</a:t>
            </a:r>
            <a:r>
              <a:rPr lang="en-US" sz="2400" dirty="0"/>
              <a:t>.</a:t>
            </a:r>
          </a:p>
        </p:txBody>
      </p:sp>
      <p:sp>
        <p:nvSpPr>
          <p:cNvPr id="4" name="TextBox 3"/>
          <p:cNvSpPr txBox="1"/>
          <p:nvPr/>
        </p:nvSpPr>
        <p:spPr>
          <a:xfrm>
            <a:off x="547475" y="4180344"/>
            <a:ext cx="11273319" cy="267765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800" b="1" dirty="0" smtClean="0"/>
              <a:t>NOTE:  God is not mocked.  If we disobey Him we cannot expect to escape the penalty for our transgressions.  Hosea’s children, representing the apostate children of Israel, declare by their names the increasingly severe punishments for this apostasy.  However, divine mercy is pictured here as strongly as divine judgement.  God is a God of justice and love.  </a:t>
            </a:r>
            <a:endParaRPr lang="en-US" sz="2800" b="1" dirty="0"/>
          </a:p>
        </p:txBody>
      </p:sp>
    </p:spTree>
    <p:extLst>
      <p:ext uri="{BB962C8B-B14F-4D97-AF65-F5344CB8AC3E}">
        <p14:creationId xmlns:p14="http://schemas.microsoft.com/office/powerpoint/2010/main" val="285066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Hosea’s Family Dysfunction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We are told in Hosea 1:2 that God directed Hosea to marry a “wife of </a:t>
            </a:r>
            <a:r>
              <a:rPr lang="en-US" sz="2800" dirty="0" err="1" smtClean="0"/>
              <a:t>whoredoms</a:t>
            </a:r>
            <a:r>
              <a:rPr lang="en-US" sz="2800" dirty="0" smtClean="0"/>
              <a:t>,” and he married Gomer.  </a:t>
            </a:r>
          </a:p>
          <a:p>
            <a:pPr marL="0" indent="0">
              <a:buNone/>
            </a:pPr>
            <a:r>
              <a:rPr lang="en-US" sz="2800" dirty="0" smtClean="0"/>
              <a:t>We see that Gomer’s unfaithfulness is thoroughly established in the third chapter of the book of Hosea.  </a:t>
            </a:r>
          </a:p>
          <a:p>
            <a:pPr marL="0" indent="0">
              <a:buNone/>
            </a:pPr>
            <a:r>
              <a:rPr lang="en-US" sz="2800" dirty="0" smtClean="0"/>
              <a:t>See </a:t>
            </a:r>
            <a:r>
              <a:rPr lang="en-US" sz="3600" b="1" dirty="0" smtClean="0">
                <a:solidFill>
                  <a:schemeClr val="accent1">
                    <a:lumMod val="60000"/>
                    <a:lumOff val="40000"/>
                  </a:schemeClr>
                </a:solidFill>
              </a:rPr>
              <a:t>Hosea 3:1</a:t>
            </a:r>
            <a:endParaRPr lang="en-US" sz="3600" b="1" dirty="0">
              <a:solidFill>
                <a:schemeClr val="accent1">
                  <a:lumMod val="60000"/>
                  <a:lumOff val="40000"/>
                </a:schemeClr>
              </a:solidFill>
            </a:endParaRPr>
          </a:p>
        </p:txBody>
      </p:sp>
    </p:spTree>
    <p:extLst>
      <p:ext uri="{BB962C8B-B14F-4D97-AF65-F5344CB8AC3E}">
        <p14:creationId xmlns:p14="http://schemas.microsoft.com/office/powerpoint/2010/main" val="737172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735" y="191496"/>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3:1</a:t>
            </a:r>
            <a:endParaRPr lang="en-US" sz="4800" dirty="0"/>
          </a:p>
        </p:txBody>
      </p:sp>
      <p:sp>
        <p:nvSpPr>
          <p:cNvPr id="3" name="Content Placeholder 2"/>
          <p:cNvSpPr>
            <a:spLocks noGrp="1"/>
          </p:cNvSpPr>
          <p:nvPr>
            <p:ph idx="1"/>
          </p:nvPr>
        </p:nvSpPr>
        <p:spPr>
          <a:xfrm>
            <a:off x="773934" y="1586428"/>
            <a:ext cx="10820400" cy="1849275"/>
          </a:xfrm>
        </p:spPr>
        <p:txBody>
          <a:bodyPr>
            <a:noAutofit/>
          </a:bodyPr>
          <a:lstStyle/>
          <a:p>
            <a:r>
              <a:rPr lang="en-US" sz="3600" b="1" dirty="0"/>
              <a:t>3 </a:t>
            </a:r>
            <a:r>
              <a:rPr lang="en-US" sz="3600" dirty="0"/>
              <a:t>Then said the </a:t>
            </a:r>
            <a:r>
              <a:rPr lang="en-US" sz="3600" cap="small" dirty="0"/>
              <a:t>Lord</a:t>
            </a:r>
            <a:r>
              <a:rPr lang="en-US" sz="3600" dirty="0"/>
              <a:t> unto me, Go yet, love a woman beloved of her friend, yet an adulteress, according to the love of the </a:t>
            </a:r>
            <a:r>
              <a:rPr lang="en-US" sz="3600" cap="small" dirty="0"/>
              <a:t>Lord</a:t>
            </a:r>
            <a:r>
              <a:rPr lang="en-US" sz="3600" dirty="0"/>
              <a:t> toward the children of Israel, who look to other gods, and love flagons of wine.</a:t>
            </a:r>
          </a:p>
        </p:txBody>
      </p:sp>
      <p:sp>
        <p:nvSpPr>
          <p:cNvPr id="4" name="TextBox 3"/>
          <p:cNvSpPr txBox="1"/>
          <p:nvPr/>
        </p:nvSpPr>
        <p:spPr>
          <a:xfrm>
            <a:off x="426289" y="4632035"/>
            <a:ext cx="11273319" cy="181588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800" b="1" dirty="0" smtClean="0"/>
              <a:t>NOTE:  God establishes some particular symbols with this verse. When He says “go yet,” He’s saying, “again.”  That is, Gomer has already left Hosea to be with other men, but God is telling Hosea to go and get her, and take her again as wife.   </a:t>
            </a:r>
            <a:endParaRPr lang="en-US" sz="2800" b="1" dirty="0"/>
          </a:p>
        </p:txBody>
      </p:sp>
    </p:spTree>
    <p:extLst>
      <p:ext uri="{BB962C8B-B14F-4D97-AF65-F5344CB8AC3E}">
        <p14:creationId xmlns:p14="http://schemas.microsoft.com/office/powerpoint/2010/main" val="419351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Symbols from Hosea 3:1</a:t>
            </a:r>
            <a:endParaRPr lang="en-US" b="1" dirty="0"/>
          </a:p>
        </p:txBody>
      </p:sp>
      <p:sp>
        <p:nvSpPr>
          <p:cNvPr id="3" name="Content Placeholder 2"/>
          <p:cNvSpPr>
            <a:spLocks noGrp="1"/>
          </p:cNvSpPr>
          <p:nvPr>
            <p:ph idx="1"/>
          </p:nvPr>
        </p:nvSpPr>
        <p:spPr/>
        <p:txBody>
          <a:bodyPr/>
          <a:lstStyle/>
          <a:p>
            <a:r>
              <a:rPr lang="en-US" sz="4400" b="1" dirty="0" smtClean="0">
                <a:solidFill>
                  <a:schemeClr val="accent1">
                    <a:lumMod val="75000"/>
                  </a:schemeClr>
                </a:solidFill>
              </a:rPr>
              <a:t>Hosea</a:t>
            </a:r>
            <a:r>
              <a:rPr lang="en-US" dirty="0" smtClean="0"/>
              <a:t> represents</a:t>
            </a:r>
            <a:r>
              <a:rPr lang="en-US" sz="4400" dirty="0" smtClean="0"/>
              <a:t> </a:t>
            </a:r>
            <a:r>
              <a:rPr lang="en-US" sz="4400" b="1" dirty="0" smtClean="0">
                <a:solidFill>
                  <a:schemeClr val="accent1">
                    <a:lumMod val="75000"/>
                  </a:schemeClr>
                </a:solidFill>
              </a:rPr>
              <a:t>God</a:t>
            </a:r>
            <a:r>
              <a:rPr lang="en-US" sz="4400" dirty="0" smtClean="0"/>
              <a:t> </a:t>
            </a:r>
            <a:r>
              <a:rPr lang="en-US" dirty="0" smtClean="0"/>
              <a:t>(in this scenario)</a:t>
            </a:r>
          </a:p>
          <a:p>
            <a:r>
              <a:rPr lang="en-US" sz="4400" b="1" dirty="0" smtClean="0">
                <a:solidFill>
                  <a:schemeClr val="accent2">
                    <a:lumMod val="75000"/>
                  </a:schemeClr>
                </a:solidFill>
              </a:rPr>
              <a:t>Gomer </a:t>
            </a:r>
            <a:r>
              <a:rPr lang="en-US" sz="3200" b="1" dirty="0" smtClean="0">
                <a:solidFill>
                  <a:schemeClr val="accent2">
                    <a:lumMod val="75000"/>
                  </a:schemeClr>
                </a:solidFill>
              </a:rPr>
              <a:t>(Hosea’s wife) </a:t>
            </a:r>
            <a:r>
              <a:rPr lang="en-US" dirty="0" smtClean="0"/>
              <a:t>represents</a:t>
            </a:r>
            <a:r>
              <a:rPr lang="en-US" sz="4400" dirty="0" smtClean="0"/>
              <a:t> </a:t>
            </a:r>
            <a:r>
              <a:rPr lang="en-US" sz="4400" b="1" dirty="0" smtClean="0">
                <a:solidFill>
                  <a:schemeClr val="accent2">
                    <a:lumMod val="75000"/>
                  </a:schemeClr>
                </a:solidFill>
              </a:rPr>
              <a:t>God’s people</a:t>
            </a:r>
            <a:endParaRPr lang="en-US" b="1" dirty="0">
              <a:solidFill>
                <a:schemeClr val="accent2">
                  <a:lumMod val="75000"/>
                </a:schemeClr>
              </a:solidFill>
            </a:endParaRPr>
          </a:p>
          <a:p>
            <a:r>
              <a:rPr lang="en-US" sz="4000" b="1" dirty="0" smtClean="0">
                <a:solidFill>
                  <a:schemeClr val="accent1"/>
                </a:solidFill>
              </a:rPr>
              <a:t>Adultery</a:t>
            </a:r>
            <a:r>
              <a:rPr lang="en-US" sz="2800" b="1" dirty="0" smtClean="0">
                <a:solidFill>
                  <a:schemeClr val="accent1"/>
                </a:solidFill>
              </a:rPr>
              <a:t> </a:t>
            </a:r>
            <a:r>
              <a:rPr lang="en-US" dirty="0" smtClean="0">
                <a:solidFill>
                  <a:schemeClr val="accent1"/>
                </a:solidFill>
              </a:rPr>
              <a:t>represents</a:t>
            </a:r>
            <a:r>
              <a:rPr lang="en-US" sz="4400" dirty="0" smtClean="0">
                <a:solidFill>
                  <a:schemeClr val="accent1"/>
                </a:solidFill>
              </a:rPr>
              <a:t> </a:t>
            </a:r>
            <a:r>
              <a:rPr lang="en-US" sz="4000" b="1" dirty="0" smtClean="0">
                <a:solidFill>
                  <a:schemeClr val="accent1"/>
                </a:solidFill>
              </a:rPr>
              <a:t>Idolatry</a:t>
            </a:r>
            <a:r>
              <a:rPr lang="en-US" sz="4400" b="1" dirty="0" smtClean="0">
                <a:solidFill>
                  <a:schemeClr val="accent1"/>
                </a:solidFill>
              </a:rPr>
              <a:t> </a:t>
            </a:r>
            <a:r>
              <a:rPr lang="en-US" sz="2400" b="1" dirty="0" smtClean="0">
                <a:solidFill>
                  <a:schemeClr val="accent1"/>
                </a:solidFill>
              </a:rPr>
              <a:t>(anything valued above God)</a:t>
            </a:r>
          </a:p>
          <a:p>
            <a:pPr marL="0" indent="0">
              <a:buNone/>
            </a:pPr>
            <a:endParaRPr lang="en-US" sz="2400" b="1" dirty="0" smtClean="0">
              <a:solidFill>
                <a:schemeClr val="accent1"/>
              </a:solidFill>
            </a:endParaRPr>
          </a:p>
          <a:p>
            <a:pPr marL="0" indent="0">
              <a:buNone/>
            </a:pPr>
            <a:endParaRPr lang="en-US" dirty="0"/>
          </a:p>
        </p:txBody>
      </p:sp>
    </p:spTree>
    <p:extLst>
      <p:ext uri="{BB962C8B-B14F-4D97-AF65-F5344CB8AC3E}">
        <p14:creationId xmlns:p14="http://schemas.microsoft.com/office/powerpoint/2010/main" val="184709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Hosea’s Family Dysfunction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Hosea is believed to have used the actual experience of his unfaithful wife as a representation of unfaithful Israel, particularly in the evocative verses of Hosea chapter 2.  </a:t>
            </a:r>
          </a:p>
          <a:p>
            <a:pPr marL="0" indent="0">
              <a:buNone/>
            </a:pPr>
            <a:r>
              <a:rPr lang="en-US" sz="2800" dirty="0" smtClean="0"/>
              <a:t>Since Israel had committed spiritual adultery with idols, she had naturally ceased to be the spouse of God.  She was no longer united to Him by faith and love, and so God disowned her.  </a:t>
            </a:r>
          </a:p>
          <a:p>
            <a:pPr marL="0" indent="0">
              <a:buNone/>
            </a:pPr>
            <a:r>
              <a:rPr lang="en-US" sz="2800" dirty="0" smtClean="0"/>
              <a:t>Hosea chapter 2 depicts God’s deep sorrow because of Israel’s unfaithfulness.  </a:t>
            </a:r>
            <a:endParaRPr lang="en-US" sz="2800" dirty="0"/>
          </a:p>
        </p:txBody>
      </p:sp>
    </p:spTree>
    <p:extLst>
      <p:ext uri="{BB962C8B-B14F-4D97-AF65-F5344CB8AC3E}">
        <p14:creationId xmlns:p14="http://schemas.microsoft.com/office/powerpoint/2010/main" val="20660034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7952" y="764373"/>
            <a:ext cx="9578248" cy="1293028"/>
          </a:xfrm>
        </p:spPr>
        <p:txBody>
          <a:bodyPr>
            <a:normAutofit/>
          </a:bodyPr>
          <a:lstStyle/>
          <a:p>
            <a:r>
              <a:rPr lang="en-US" sz="3600" b="1" dirty="0" smtClean="0"/>
              <a:t>Recall our Symbols from Hosea 3:1</a:t>
            </a:r>
            <a:endParaRPr lang="en-US" sz="3600" b="1" dirty="0"/>
          </a:p>
        </p:txBody>
      </p:sp>
      <p:sp>
        <p:nvSpPr>
          <p:cNvPr id="3" name="Content Placeholder 2"/>
          <p:cNvSpPr>
            <a:spLocks noGrp="1"/>
          </p:cNvSpPr>
          <p:nvPr>
            <p:ph idx="1"/>
          </p:nvPr>
        </p:nvSpPr>
        <p:spPr/>
        <p:txBody>
          <a:bodyPr/>
          <a:lstStyle/>
          <a:p>
            <a:r>
              <a:rPr lang="en-US" sz="4400" b="1" dirty="0" smtClean="0">
                <a:solidFill>
                  <a:schemeClr val="accent1">
                    <a:lumMod val="75000"/>
                  </a:schemeClr>
                </a:solidFill>
              </a:rPr>
              <a:t>Hosea</a:t>
            </a:r>
            <a:r>
              <a:rPr lang="en-US" dirty="0" smtClean="0"/>
              <a:t> represents</a:t>
            </a:r>
            <a:r>
              <a:rPr lang="en-US" sz="4400" dirty="0" smtClean="0"/>
              <a:t> </a:t>
            </a:r>
            <a:r>
              <a:rPr lang="en-US" sz="4400" b="1" dirty="0" smtClean="0">
                <a:solidFill>
                  <a:schemeClr val="accent1">
                    <a:lumMod val="75000"/>
                  </a:schemeClr>
                </a:solidFill>
              </a:rPr>
              <a:t>God</a:t>
            </a:r>
            <a:r>
              <a:rPr lang="en-US" sz="4400" dirty="0" smtClean="0"/>
              <a:t> </a:t>
            </a:r>
            <a:r>
              <a:rPr lang="en-US" dirty="0" smtClean="0"/>
              <a:t>(in this scenario)</a:t>
            </a:r>
          </a:p>
          <a:p>
            <a:r>
              <a:rPr lang="en-US" sz="4400" b="1" dirty="0" smtClean="0">
                <a:solidFill>
                  <a:schemeClr val="accent2">
                    <a:lumMod val="75000"/>
                  </a:schemeClr>
                </a:solidFill>
              </a:rPr>
              <a:t>Gomer </a:t>
            </a:r>
            <a:r>
              <a:rPr lang="en-US" sz="3200" b="1" dirty="0" smtClean="0">
                <a:solidFill>
                  <a:schemeClr val="accent2">
                    <a:lumMod val="75000"/>
                  </a:schemeClr>
                </a:solidFill>
              </a:rPr>
              <a:t>(Hosea’s wife) </a:t>
            </a:r>
            <a:r>
              <a:rPr lang="en-US" dirty="0" smtClean="0"/>
              <a:t>represents</a:t>
            </a:r>
            <a:r>
              <a:rPr lang="en-US" sz="4400" dirty="0" smtClean="0"/>
              <a:t> </a:t>
            </a:r>
            <a:r>
              <a:rPr lang="en-US" sz="4400" b="1" dirty="0" smtClean="0">
                <a:solidFill>
                  <a:schemeClr val="accent2">
                    <a:lumMod val="75000"/>
                  </a:schemeClr>
                </a:solidFill>
              </a:rPr>
              <a:t>God’s people</a:t>
            </a:r>
            <a:endParaRPr lang="en-US" b="1" dirty="0">
              <a:solidFill>
                <a:schemeClr val="accent2">
                  <a:lumMod val="75000"/>
                </a:schemeClr>
              </a:solidFill>
            </a:endParaRPr>
          </a:p>
          <a:p>
            <a:r>
              <a:rPr lang="en-US" sz="4000" b="1" dirty="0" smtClean="0">
                <a:solidFill>
                  <a:schemeClr val="accent1"/>
                </a:solidFill>
              </a:rPr>
              <a:t>Adultery</a:t>
            </a:r>
            <a:r>
              <a:rPr lang="en-US" sz="2800" b="1" dirty="0" smtClean="0">
                <a:solidFill>
                  <a:schemeClr val="accent1"/>
                </a:solidFill>
              </a:rPr>
              <a:t> </a:t>
            </a:r>
            <a:r>
              <a:rPr lang="en-US" dirty="0" smtClean="0">
                <a:solidFill>
                  <a:schemeClr val="accent1"/>
                </a:solidFill>
              </a:rPr>
              <a:t>represents</a:t>
            </a:r>
            <a:r>
              <a:rPr lang="en-US" sz="4400" dirty="0" smtClean="0">
                <a:solidFill>
                  <a:schemeClr val="accent1"/>
                </a:solidFill>
              </a:rPr>
              <a:t> </a:t>
            </a:r>
            <a:r>
              <a:rPr lang="en-US" sz="4000" b="1" dirty="0" smtClean="0">
                <a:solidFill>
                  <a:schemeClr val="accent1"/>
                </a:solidFill>
              </a:rPr>
              <a:t>Idolatry</a:t>
            </a:r>
            <a:r>
              <a:rPr lang="en-US" sz="4400" b="1" dirty="0" smtClean="0">
                <a:solidFill>
                  <a:schemeClr val="accent1"/>
                </a:solidFill>
              </a:rPr>
              <a:t> </a:t>
            </a:r>
            <a:r>
              <a:rPr lang="en-US" sz="2400" b="1" dirty="0" smtClean="0">
                <a:solidFill>
                  <a:schemeClr val="accent1"/>
                </a:solidFill>
              </a:rPr>
              <a:t>(anything valued above God)</a:t>
            </a:r>
          </a:p>
          <a:p>
            <a:pPr marL="0" indent="0">
              <a:buNone/>
            </a:pPr>
            <a:endParaRPr lang="en-US" sz="2400" b="1" dirty="0" smtClean="0">
              <a:solidFill>
                <a:schemeClr val="accent1"/>
              </a:solidFill>
            </a:endParaRPr>
          </a:p>
          <a:p>
            <a:pPr marL="0" indent="0" algn="ctr">
              <a:buNone/>
            </a:pPr>
            <a:r>
              <a:rPr lang="en-US" sz="4000" b="1" dirty="0" smtClean="0"/>
              <a:t>Keeping this symbolism in mind, turn to </a:t>
            </a:r>
            <a:r>
              <a:rPr lang="en-US" sz="4400" b="1" dirty="0" smtClean="0">
                <a:solidFill>
                  <a:schemeClr val="accent1">
                    <a:lumMod val="60000"/>
                    <a:lumOff val="40000"/>
                  </a:schemeClr>
                </a:solidFill>
              </a:rPr>
              <a:t>Hosea 2:1-7</a:t>
            </a:r>
            <a:endParaRPr lang="en-US" sz="4400" b="1" dirty="0">
              <a:solidFill>
                <a:schemeClr val="accent1">
                  <a:lumMod val="60000"/>
                  <a:lumOff val="40000"/>
                </a:schemeClr>
              </a:solidFill>
            </a:endParaRPr>
          </a:p>
          <a:p>
            <a:pPr marL="0" indent="0">
              <a:buNone/>
            </a:pPr>
            <a:endParaRPr lang="en-US" dirty="0"/>
          </a:p>
        </p:txBody>
      </p:sp>
    </p:spTree>
    <p:extLst>
      <p:ext uri="{BB962C8B-B14F-4D97-AF65-F5344CB8AC3E}">
        <p14:creationId xmlns:p14="http://schemas.microsoft.com/office/powerpoint/2010/main" val="117581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2:1-2</a:t>
            </a:r>
            <a:endParaRPr lang="en-US" sz="4800" dirty="0"/>
          </a:p>
        </p:txBody>
      </p:sp>
      <p:sp>
        <p:nvSpPr>
          <p:cNvPr id="3" name="Content Placeholder 2"/>
          <p:cNvSpPr>
            <a:spLocks noGrp="1"/>
          </p:cNvSpPr>
          <p:nvPr>
            <p:ph idx="1"/>
          </p:nvPr>
        </p:nvSpPr>
        <p:spPr>
          <a:xfrm>
            <a:off x="685800" y="2194561"/>
            <a:ext cx="10820400" cy="2654842"/>
          </a:xfrm>
        </p:spPr>
        <p:txBody>
          <a:bodyPr>
            <a:normAutofit/>
          </a:bodyPr>
          <a:lstStyle/>
          <a:p>
            <a:r>
              <a:rPr lang="en-US" sz="2800" b="1" dirty="0"/>
              <a:t>2 </a:t>
            </a:r>
            <a:r>
              <a:rPr lang="en-US" sz="2800" dirty="0"/>
              <a:t>Say ye unto your brethren, Ammi; and to your sisters, </a:t>
            </a:r>
            <a:r>
              <a:rPr lang="en-US" sz="2800" dirty="0" err="1"/>
              <a:t>Ruhamah</a:t>
            </a:r>
            <a:r>
              <a:rPr lang="en-US" sz="2800" dirty="0"/>
              <a:t>.</a:t>
            </a:r>
          </a:p>
          <a:p>
            <a:r>
              <a:rPr lang="en-US" sz="2800" b="1" baseline="30000" dirty="0"/>
              <a:t>2 </a:t>
            </a:r>
            <a:r>
              <a:rPr lang="en-US" sz="2800" dirty="0"/>
              <a:t>Plead with your mother, plead: for she is not my wife, neither am I her husband: let her therefore put away her </a:t>
            </a:r>
            <a:r>
              <a:rPr lang="en-US" sz="2800" dirty="0" err="1"/>
              <a:t>whoredoms</a:t>
            </a:r>
            <a:r>
              <a:rPr lang="en-US" sz="2800" dirty="0"/>
              <a:t> out of her sight, and her adulteries from between her breasts;</a:t>
            </a:r>
          </a:p>
        </p:txBody>
      </p:sp>
      <p:sp>
        <p:nvSpPr>
          <p:cNvPr id="4" name="TextBox 3"/>
          <p:cNvSpPr txBox="1"/>
          <p:nvPr/>
        </p:nvSpPr>
        <p:spPr>
          <a:xfrm>
            <a:off x="459340" y="5065161"/>
            <a:ext cx="11273319"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800" b="1" dirty="0" smtClean="0"/>
              <a:t>NOTE:  Ammi means “my people” and </a:t>
            </a:r>
            <a:r>
              <a:rPr lang="en-US" sz="2800" b="1" dirty="0" err="1" smtClean="0"/>
              <a:t>Ruhamah</a:t>
            </a:r>
            <a:r>
              <a:rPr lang="en-US" sz="2800" b="1" dirty="0" smtClean="0"/>
              <a:t> means “pitied,” or “having received compassion.”  </a:t>
            </a:r>
            <a:endParaRPr lang="en-US" sz="2800" b="1" dirty="0"/>
          </a:p>
        </p:txBody>
      </p:sp>
    </p:spTree>
    <p:extLst>
      <p:ext uri="{BB962C8B-B14F-4D97-AF65-F5344CB8AC3E}">
        <p14:creationId xmlns:p14="http://schemas.microsoft.com/office/powerpoint/2010/main" val="102429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723" y="2106203"/>
            <a:ext cx="5515286" cy="1838031"/>
          </a:xfrm>
        </p:spPr>
        <p:txBody>
          <a:bodyPr>
            <a:noAutofit/>
          </a:bodyPr>
          <a:lstStyle/>
          <a:p>
            <a:r>
              <a:rPr lang="en-US" dirty="0" smtClean="0"/>
              <a:t>A Little History:  </a:t>
            </a:r>
            <a:br>
              <a:rPr lang="en-US" dirty="0" smtClean="0"/>
            </a:br>
            <a:r>
              <a:rPr lang="en-US" sz="6000" b="1" dirty="0" smtClean="0"/>
              <a:t>The Plan for Canaan</a:t>
            </a:r>
            <a:endParaRPr lang="en-US" sz="6000" b="1" dirty="0"/>
          </a:p>
        </p:txBody>
      </p:sp>
      <p:pic>
        <p:nvPicPr>
          <p:cNvPr id="2056" name="Picture 8" descr="http://www.jesuswalk.com/gideon/images/12-tribes-map-1809x2814x300.gif"/>
          <p:cNvPicPr>
            <a:picLocks noChangeAspect="1" noChangeArrowheads="1"/>
          </p:cNvPicPr>
          <p:nvPr/>
        </p:nvPicPr>
        <p:blipFill rotWithShape="1">
          <a:blip r:embed="rId2">
            <a:extLst>
              <a:ext uri="{28A0092B-C50C-407E-A947-70E740481C1C}">
                <a14:useLocalDpi xmlns:a14="http://schemas.microsoft.com/office/drawing/2010/main" val="0"/>
              </a:ext>
            </a:extLst>
          </a:blip>
          <a:srcRect l="4437" t="2496" r="987" b="5179"/>
          <a:stretch/>
        </p:blipFill>
        <p:spPr bwMode="auto">
          <a:xfrm>
            <a:off x="7058345" y="0"/>
            <a:ext cx="4541178" cy="689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7040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2:3-4</a:t>
            </a:r>
            <a:endParaRPr lang="en-US" sz="4800" dirty="0"/>
          </a:p>
        </p:txBody>
      </p:sp>
      <p:sp>
        <p:nvSpPr>
          <p:cNvPr id="3" name="Content Placeholder 2"/>
          <p:cNvSpPr>
            <a:spLocks noGrp="1"/>
          </p:cNvSpPr>
          <p:nvPr>
            <p:ph idx="1"/>
          </p:nvPr>
        </p:nvSpPr>
        <p:spPr>
          <a:xfrm>
            <a:off x="685800" y="2194561"/>
            <a:ext cx="10820400" cy="2654842"/>
          </a:xfrm>
        </p:spPr>
        <p:txBody>
          <a:bodyPr>
            <a:normAutofit/>
          </a:bodyPr>
          <a:lstStyle/>
          <a:p>
            <a:r>
              <a:rPr lang="en-US" sz="2800" b="1" baseline="30000" dirty="0"/>
              <a:t>3 </a:t>
            </a:r>
            <a:r>
              <a:rPr lang="en-US" sz="2800" dirty="0"/>
              <a:t>Lest I strip her naked, and set her as in the day that she was born, and make her as a wilderness, and set her like a dry land, and slay her with thirst.</a:t>
            </a:r>
          </a:p>
          <a:p>
            <a:r>
              <a:rPr lang="en-US" sz="2800" b="1" baseline="30000" dirty="0"/>
              <a:t>4 </a:t>
            </a:r>
            <a:r>
              <a:rPr lang="en-US" sz="2800" dirty="0"/>
              <a:t>And I will not have mercy upon her children; for they be the children of </a:t>
            </a:r>
            <a:r>
              <a:rPr lang="en-US" sz="2800" dirty="0" err="1"/>
              <a:t>whoredoms</a:t>
            </a:r>
            <a:r>
              <a:rPr lang="en-US" sz="2800" dirty="0"/>
              <a:t>.</a:t>
            </a:r>
          </a:p>
        </p:txBody>
      </p:sp>
      <p:sp>
        <p:nvSpPr>
          <p:cNvPr id="4" name="TextBox 3"/>
          <p:cNvSpPr txBox="1"/>
          <p:nvPr/>
        </p:nvSpPr>
        <p:spPr>
          <a:xfrm>
            <a:off x="459340" y="4426183"/>
            <a:ext cx="11273319" cy="2246769"/>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800" b="1" dirty="0" smtClean="0"/>
              <a:t>NOTE:  Israel would be reduced to the condition she was in when God first chose her as His people, a downtrodden nation of slaves.  These children “of </a:t>
            </a:r>
            <a:r>
              <a:rPr lang="en-US" sz="2800" b="1" dirty="0" err="1" smtClean="0"/>
              <a:t>whoredoms</a:t>
            </a:r>
            <a:r>
              <a:rPr lang="en-US" sz="2800" b="1" dirty="0" smtClean="0"/>
              <a:t>” lead to some doubt that the younger two of Hosea’s children were actually his children at all.   </a:t>
            </a:r>
            <a:endParaRPr lang="en-US" sz="2800" b="1" dirty="0"/>
          </a:p>
        </p:txBody>
      </p:sp>
    </p:spTree>
    <p:extLst>
      <p:ext uri="{BB962C8B-B14F-4D97-AF65-F5344CB8AC3E}">
        <p14:creationId xmlns:p14="http://schemas.microsoft.com/office/powerpoint/2010/main" val="175406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2:5-6</a:t>
            </a:r>
            <a:endParaRPr lang="en-US" sz="4800" dirty="0"/>
          </a:p>
        </p:txBody>
      </p:sp>
      <p:sp>
        <p:nvSpPr>
          <p:cNvPr id="3" name="Content Placeholder 2"/>
          <p:cNvSpPr>
            <a:spLocks noGrp="1"/>
          </p:cNvSpPr>
          <p:nvPr>
            <p:ph idx="1"/>
          </p:nvPr>
        </p:nvSpPr>
        <p:spPr>
          <a:xfrm>
            <a:off x="685799" y="1539609"/>
            <a:ext cx="10820400" cy="3990858"/>
          </a:xfrm>
        </p:spPr>
        <p:txBody>
          <a:bodyPr>
            <a:noAutofit/>
          </a:bodyPr>
          <a:lstStyle/>
          <a:p>
            <a:r>
              <a:rPr lang="en-US" sz="2400" b="1" baseline="30000" dirty="0"/>
              <a:t>5 </a:t>
            </a:r>
            <a:r>
              <a:rPr lang="en-US" sz="2400" dirty="0"/>
              <a:t>For their mother hath played the harlot: she that conceived them hath done shamefully: for she said, I will go after my lovers, that give me my bread and my water, my wool and my flax, mine oil and my drink.</a:t>
            </a:r>
          </a:p>
          <a:p>
            <a:r>
              <a:rPr lang="en-US" sz="2400" b="1" baseline="30000" dirty="0"/>
              <a:t>6 </a:t>
            </a:r>
            <a:r>
              <a:rPr lang="en-US" sz="2400" dirty="0"/>
              <a:t>Therefore, behold, I will hedge up thy way with thorns, and make a wall, that she shall not find her paths</a:t>
            </a:r>
            <a:r>
              <a:rPr lang="en-US" sz="2400" dirty="0" smtClean="0"/>
              <a:t>.</a:t>
            </a:r>
            <a:endParaRPr lang="en-US" sz="2400" dirty="0"/>
          </a:p>
        </p:txBody>
      </p:sp>
      <p:sp>
        <p:nvSpPr>
          <p:cNvPr id="4" name="TextBox 3"/>
          <p:cNvSpPr txBox="1"/>
          <p:nvPr/>
        </p:nvSpPr>
        <p:spPr>
          <a:xfrm>
            <a:off x="459339" y="4142319"/>
            <a:ext cx="11273319" cy="138499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800" b="1" dirty="0" smtClean="0"/>
              <a:t>NOTE:  The loving husband in this passage puts obstacles in his unfaithful wife’s path, making a wall, making it difficult for her to achieve her wicked goals.  </a:t>
            </a:r>
            <a:endParaRPr lang="en-US" sz="2800" b="1" dirty="0"/>
          </a:p>
        </p:txBody>
      </p:sp>
    </p:spTree>
    <p:extLst>
      <p:ext uri="{BB962C8B-B14F-4D97-AF65-F5344CB8AC3E}">
        <p14:creationId xmlns:p14="http://schemas.microsoft.com/office/powerpoint/2010/main" val="220979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2:7</a:t>
            </a:r>
            <a:endParaRPr lang="en-US" sz="4800" dirty="0"/>
          </a:p>
        </p:txBody>
      </p:sp>
      <p:sp>
        <p:nvSpPr>
          <p:cNvPr id="3" name="Content Placeholder 2"/>
          <p:cNvSpPr>
            <a:spLocks noGrp="1"/>
          </p:cNvSpPr>
          <p:nvPr>
            <p:ph idx="1"/>
          </p:nvPr>
        </p:nvSpPr>
        <p:spPr>
          <a:xfrm>
            <a:off x="685799" y="1539609"/>
            <a:ext cx="10820400" cy="3990858"/>
          </a:xfrm>
        </p:spPr>
        <p:txBody>
          <a:bodyPr>
            <a:noAutofit/>
          </a:bodyPr>
          <a:lstStyle/>
          <a:p>
            <a:r>
              <a:rPr lang="en-US" sz="2400" b="1" baseline="30000" dirty="0"/>
              <a:t>7 </a:t>
            </a:r>
            <a:r>
              <a:rPr lang="en-US" sz="2400" dirty="0"/>
              <a:t>And she shall follow after her lovers, but she shall not overtake them; and she shall seek them, but shall not find them: then shall she say, I will go and return to my first husband; for then was it better with me than now.</a:t>
            </a:r>
          </a:p>
        </p:txBody>
      </p:sp>
      <p:sp>
        <p:nvSpPr>
          <p:cNvPr id="4" name="TextBox 3"/>
          <p:cNvSpPr txBox="1"/>
          <p:nvPr/>
        </p:nvSpPr>
        <p:spPr>
          <a:xfrm>
            <a:off x="459339" y="4142319"/>
            <a:ext cx="11273319" cy="181588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800" b="1" dirty="0" smtClean="0"/>
              <a:t>NOTE:  Frustrated by the obstacles that have been placed in her way, the unfaithful wife considers returning to her “first husband” because “it was better with me than now.”  This is the benefit of such obstacles!  </a:t>
            </a:r>
            <a:endParaRPr lang="en-US" sz="2800" b="1" dirty="0"/>
          </a:p>
        </p:txBody>
      </p:sp>
    </p:spTree>
    <p:extLst>
      <p:ext uri="{BB962C8B-B14F-4D97-AF65-F5344CB8AC3E}">
        <p14:creationId xmlns:p14="http://schemas.microsoft.com/office/powerpoint/2010/main" val="291843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Suffering with purpose</a:t>
            </a:r>
            <a:endParaRPr lang="en-US" dirty="0"/>
          </a:p>
        </p:txBody>
      </p:sp>
      <p:sp>
        <p:nvSpPr>
          <p:cNvPr id="3" name="Content Placeholder 2"/>
          <p:cNvSpPr>
            <a:spLocks noGrp="1"/>
          </p:cNvSpPr>
          <p:nvPr>
            <p:ph idx="1"/>
          </p:nvPr>
        </p:nvSpPr>
        <p:spPr/>
        <p:txBody>
          <a:bodyPr>
            <a:normAutofit/>
          </a:bodyPr>
          <a:lstStyle/>
          <a:p>
            <a:r>
              <a:rPr lang="en-US" sz="2800" dirty="0" smtClean="0"/>
              <a:t>The loving husband places obstacles in his wife’s path, preventing her from achieving her wicked purposes.  In frustration, she considers returning to Him. </a:t>
            </a:r>
          </a:p>
          <a:p>
            <a:r>
              <a:rPr lang="en-US" sz="2800" dirty="0" smtClean="0"/>
              <a:t>God allows our evil choices to create problems and suffering.  Hopefully these challenges inspire us, His people, to consider returning to Him when we have wandered from the true path.  </a:t>
            </a:r>
          </a:p>
          <a:p>
            <a:r>
              <a:rPr lang="en-US" sz="2800" dirty="0" smtClean="0"/>
              <a:t>Much of the next section highlights the suffering of the unfaithful wife as a result of her poor choices.  </a:t>
            </a:r>
            <a:endParaRPr lang="en-US" sz="2800" dirty="0"/>
          </a:p>
        </p:txBody>
      </p:sp>
    </p:spTree>
    <p:extLst>
      <p:ext uri="{BB962C8B-B14F-4D97-AF65-F5344CB8AC3E}">
        <p14:creationId xmlns:p14="http://schemas.microsoft.com/office/powerpoint/2010/main" val="23107858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2:8-12</a:t>
            </a:r>
            <a:endParaRPr lang="en-US" sz="4800" dirty="0"/>
          </a:p>
        </p:txBody>
      </p:sp>
      <p:sp>
        <p:nvSpPr>
          <p:cNvPr id="3" name="Content Placeholder 2"/>
          <p:cNvSpPr>
            <a:spLocks noGrp="1"/>
          </p:cNvSpPr>
          <p:nvPr>
            <p:ph idx="1"/>
          </p:nvPr>
        </p:nvSpPr>
        <p:spPr>
          <a:xfrm>
            <a:off x="685799" y="1539609"/>
            <a:ext cx="10820400" cy="3990858"/>
          </a:xfrm>
        </p:spPr>
        <p:txBody>
          <a:bodyPr>
            <a:noAutofit/>
          </a:bodyPr>
          <a:lstStyle/>
          <a:p>
            <a:r>
              <a:rPr lang="en-US" sz="2400" b="1" baseline="30000" dirty="0"/>
              <a:t>8 </a:t>
            </a:r>
            <a:r>
              <a:rPr lang="en-US" sz="2400" dirty="0"/>
              <a:t>For she did not know that I gave her corn, and wine, and oil, and multiplied her silver and gold, which they prepared for Baal.</a:t>
            </a:r>
          </a:p>
          <a:p>
            <a:r>
              <a:rPr lang="en-US" sz="2400" b="1" baseline="30000" dirty="0"/>
              <a:t>9 </a:t>
            </a:r>
            <a:r>
              <a:rPr lang="en-US" sz="2400" dirty="0"/>
              <a:t>Therefore will I return, and take away my corn in the time thereof, and my wine in the season thereof, and will recover my wool and my flax given to cover her nakedness.</a:t>
            </a:r>
          </a:p>
          <a:p>
            <a:r>
              <a:rPr lang="en-US" sz="2400" b="1" baseline="30000" dirty="0"/>
              <a:t>10 </a:t>
            </a:r>
            <a:r>
              <a:rPr lang="en-US" sz="2400" dirty="0"/>
              <a:t>And now will I discover her lewdness in the sight of her lovers, and none shall deliver her out of mine hand.</a:t>
            </a:r>
          </a:p>
          <a:p>
            <a:r>
              <a:rPr lang="en-US" sz="2400" b="1" baseline="30000" dirty="0"/>
              <a:t>11 </a:t>
            </a:r>
            <a:r>
              <a:rPr lang="en-US" sz="2400" dirty="0"/>
              <a:t>I will also cause all her mirth to cease, her feast days, her new moons, and her </a:t>
            </a:r>
            <a:r>
              <a:rPr lang="en-US" sz="2400" dirty="0" err="1"/>
              <a:t>sabbaths</a:t>
            </a:r>
            <a:r>
              <a:rPr lang="en-US" sz="2400" dirty="0"/>
              <a:t>, and all her solemn feasts</a:t>
            </a:r>
            <a:r>
              <a:rPr lang="en-US" sz="2400" dirty="0" smtClean="0"/>
              <a:t>.</a:t>
            </a:r>
          </a:p>
          <a:p>
            <a:r>
              <a:rPr lang="en-US" sz="2400" b="1" baseline="30000" dirty="0"/>
              <a:t>12 </a:t>
            </a:r>
            <a:r>
              <a:rPr lang="en-US" sz="2400" dirty="0"/>
              <a:t>And I will destroy her vines and her fig trees, whereof she hath said, These are my rewards that my lovers have given me: and I will make them a forest, and the beasts of the field shall eat them.</a:t>
            </a:r>
          </a:p>
          <a:p>
            <a:endParaRPr lang="en-US" sz="2400" dirty="0"/>
          </a:p>
        </p:txBody>
      </p:sp>
    </p:spTree>
    <p:extLst>
      <p:ext uri="{BB962C8B-B14F-4D97-AF65-F5344CB8AC3E}">
        <p14:creationId xmlns:p14="http://schemas.microsoft.com/office/powerpoint/2010/main" val="37365346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2:13-15</a:t>
            </a:r>
            <a:endParaRPr lang="en-US" sz="4800" dirty="0"/>
          </a:p>
        </p:txBody>
      </p:sp>
      <p:sp>
        <p:nvSpPr>
          <p:cNvPr id="3" name="Content Placeholder 2"/>
          <p:cNvSpPr>
            <a:spLocks noGrp="1"/>
          </p:cNvSpPr>
          <p:nvPr>
            <p:ph idx="1"/>
          </p:nvPr>
        </p:nvSpPr>
        <p:spPr>
          <a:xfrm>
            <a:off x="685798" y="1299990"/>
            <a:ext cx="11146317" cy="4230477"/>
          </a:xfrm>
        </p:spPr>
        <p:txBody>
          <a:bodyPr>
            <a:noAutofit/>
          </a:bodyPr>
          <a:lstStyle/>
          <a:p>
            <a:r>
              <a:rPr lang="en-US" sz="2400" b="1" baseline="30000" dirty="0"/>
              <a:t>13 </a:t>
            </a:r>
            <a:r>
              <a:rPr lang="en-US" sz="2400" dirty="0"/>
              <a:t>And I will visit upon her the days of </a:t>
            </a:r>
            <a:r>
              <a:rPr lang="en-US" sz="2400" dirty="0" err="1"/>
              <a:t>Baalim</a:t>
            </a:r>
            <a:r>
              <a:rPr lang="en-US" sz="2400" dirty="0"/>
              <a:t>, wherein she burned incense to them, and she decked herself with her earrings and her jewels, and she went after her lovers, and </a:t>
            </a:r>
            <a:r>
              <a:rPr lang="en-US" sz="2400" dirty="0" err="1"/>
              <a:t>forgat</a:t>
            </a:r>
            <a:r>
              <a:rPr lang="en-US" sz="2400" dirty="0"/>
              <a:t> me, </a:t>
            </a:r>
            <a:r>
              <a:rPr lang="en-US" sz="2400" dirty="0" err="1"/>
              <a:t>saith</a:t>
            </a:r>
            <a:r>
              <a:rPr lang="en-US" sz="2400" dirty="0"/>
              <a:t> the </a:t>
            </a:r>
            <a:r>
              <a:rPr lang="en-US" sz="2400" cap="small" dirty="0"/>
              <a:t>Lord</a:t>
            </a:r>
            <a:r>
              <a:rPr lang="en-US" sz="2400" dirty="0"/>
              <a:t>.</a:t>
            </a:r>
          </a:p>
          <a:p>
            <a:r>
              <a:rPr lang="en-US" sz="2400" b="1" baseline="30000" dirty="0"/>
              <a:t>14 </a:t>
            </a:r>
            <a:r>
              <a:rPr lang="en-US" sz="2400" dirty="0"/>
              <a:t>Therefore, behold, I will allure her, and bring her into the wilderness, and speak comfortably unto her</a:t>
            </a:r>
            <a:r>
              <a:rPr lang="en-US" sz="2400" dirty="0" smtClean="0"/>
              <a:t>.</a:t>
            </a:r>
          </a:p>
          <a:p>
            <a:r>
              <a:rPr lang="en-US" sz="2400" b="1" baseline="30000" dirty="0"/>
              <a:t>15 </a:t>
            </a:r>
            <a:r>
              <a:rPr lang="en-US" sz="2400" dirty="0"/>
              <a:t>And I will give her </a:t>
            </a:r>
            <a:r>
              <a:rPr lang="en-US" sz="2400" dirty="0" err="1"/>
              <a:t>her</a:t>
            </a:r>
            <a:r>
              <a:rPr lang="en-US" sz="2400" dirty="0"/>
              <a:t> vineyards from thence, and the valley of </a:t>
            </a:r>
            <a:r>
              <a:rPr lang="en-US" sz="2400" dirty="0" err="1"/>
              <a:t>Achor</a:t>
            </a:r>
            <a:r>
              <a:rPr lang="en-US" sz="2400" dirty="0"/>
              <a:t> for a door of hope: and she shall sing there, as in the days of her youth, and as in the day when she came up out of the land of Egypt.</a:t>
            </a:r>
          </a:p>
        </p:txBody>
      </p:sp>
      <p:sp>
        <p:nvSpPr>
          <p:cNvPr id="4" name="TextBox 3"/>
          <p:cNvSpPr txBox="1"/>
          <p:nvPr/>
        </p:nvSpPr>
        <p:spPr>
          <a:xfrm>
            <a:off x="382221" y="4407082"/>
            <a:ext cx="11273319" cy="2246769"/>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800" b="1" dirty="0" smtClean="0"/>
              <a:t>NOTE:  There is a shift in verse 14.  The loving husband now attempts to “allure” his errant wife.  This abrupt transition heightens the picture of the persistent, unfailing love of God toward His people in spite of their waywardness.  Note that we may forget God, but He cannot forget us.  </a:t>
            </a:r>
            <a:endParaRPr lang="en-US" sz="2800" b="1" dirty="0"/>
          </a:p>
        </p:txBody>
      </p:sp>
    </p:spTree>
    <p:extLst>
      <p:ext uri="{BB962C8B-B14F-4D97-AF65-F5344CB8AC3E}">
        <p14:creationId xmlns:p14="http://schemas.microsoft.com/office/powerpoint/2010/main" val="355163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Redeeming Love</a:t>
            </a:r>
            <a:endParaRPr lang="en-US" dirty="0"/>
          </a:p>
        </p:txBody>
      </p:sp>
      <p:sp>
        <p:nvSpPr>
          <p:cNvPr id="3" name="Content Placeholder 2"/>
          <p:cNvSpPr>
            <a:spLocks noGrp="1"/>
          </p:cNvSpPr>
          <p:nvPr>
            <p:ph idx="1"/>
          </p:nvPr>
        </p:nvSpPr>
        <p:spPr/>
        <p:txBody>
          <a:bodyPr>
            <a:normAutofit/>
          </a:bodyPr>
          <a:lstStyle/>
          <a:p>
            <a:r>
              <a:rPr lang="en-US" sz="2800" dirty="0" smtClean="0"/>
              <a:t>God loves His people so much that He is willing to “allure” us, even though we “</a:t>
            </a:r>
            <a:r>
              <a:rPr lang="en-US" sz="2800" dirty="0" err="1" smtClean="0"/>
              <a:t>forgat</a:t>
            </a:r>
            <a:r>
              <a:rPr lang="en-US" sz="2800" dirty="0" smtClean="0"/>
              <a:t>” Him!  That is truly divine grace and mercy.  </a:t>
            </a:r>
          </a:p>
          <a:p>
            <a:r>
              <a:rPr lang="en-US" sz="2800" dirty="0" smtClean="0"/>
              <a:t>Hosea himself did something stunningly selfless, apparently as a model of God’s unfailing love for His disappointing people.  </a:t>
            </a:r>
          </a:p>
          <a:p>
            <a:r>
              <a:rPr lang="en-US" sz="2800" dirty="0" smtClean="0"/>
              <a:t>Turn for a moment to </a:t>
            </a:r>
            <a:r>
              <a:rPr lang="en-US" sz="4400" b="1" dirty="0" smtClean="0">
                <a:solidFill>
                  <a:schemeClr val="accent1">
                    <a:lumMod val="60000"/>
                    <a:lumOff val="40000"/>
                  </a:schemeClr>
                </a:solidFill>
              </a:rPr>
              <a:t>Hosea 3:2-3.  </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16757505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735" y="191496"/>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3:2-3</a:t>
            </a:r>
            <a:endParaRPr lang="en-US" sz="4800" dirty="0"/>
          </a:p>
        </p:txBody>
      </p:sp>
      <p:sp>
        <p:nvSpPr>
          <p:cNvPr id="3" name="Content Placeholder 2"/>
          <p:cNvSpPr>
            <a:spLocks noGrp="1"/>
          </p:cNvSpPr>
          <p:nvPr>
            <p:ph idx="1"/>
          </p:nvPr>
        </p:nvSpPr>
        <p:spPr>
          <a:xfrm>
            <a:off x="773933" y="1400441"/>
            <a:ext cx="10820400" cy="1849275"/>
          </a:xfrm>
        </p:spPr>
        <p:txBody>
          <a:bodyPr>
            <a:noAutofit/>
          </a:bodyPr>
          <a:lstStyle/>
          <a:p>
            <a:r>
              <a:rPr lang="en-US" sz="2400" b="1" baseline="30000" dirty="0"/>
              <a:t>2 </a:t>
            </a:r>
            <a:r>
              <a:rPr lang="en-US" sz="2400" dirty="0"/>
              <a:t>So I bought her to me for fifteen pieces of silver, and for an homer of barley, and an half homer of barley:</a:t>
            </a:r>
          </a:p>
          <a:p>
            <a:r>
              <a:rPr lang="en-US" sz="2400" b="1" baseline="30000" dirty="0"/>
              <a:t>3 </a:t>
            </a:r>
            <a:r>
              <a:rPr lang="en-US" sz="2400" dirty="0"/>
              <a:t>And I said unto her, Thou shalt abide for me many days; thou shalt not play the harlot, and thou shalt not be for another man: so will I also be for thee.</a:t>
            </a:r>
          </a:p>
        </p:txBody>
      </p:sp>
      <p:sp>
        <p:nvSpPr>
          <p:cNvPr id="4" name="TextBox 3"/>
          <p:cNvSpPr txBox="1"/>
          <p:nvPr/>
        </p:nvSpPr>
        <p:spPr>
          <a:xfrm>
            <a:off x="547473" y="3249716"/>
            <a:ext cx="11273319" cy="310854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b="1" dirty="0" smtClean="0"/>
              <a:t>NOTE:  Gomer had evidently fallen into some kind of debt or slavery after leaving Hosea.  Modeling Christ’s love for His wicked people, Hosea not only reclaims Gomer as His wife but actually buys her out of slavery so that he may do so.  This after she betrayed him!  This human model of selfless forgiveness is designed to help us understand the infinite, merciful love of God.  </a:t>
            </a:r>
            <a:endParaRPr lang="en-US" sz="2800" b="1" dirty="0"/>
          </a:p>
        </p:txBody>
      </p:sp>
      <p:sp>
        <p:nvSpPr>
          <p:cNvPr id="5" name="TextBox 4"/>
          <p:cNvSpPr txBox="1"/>
          <p:nvPr/>
        </p:nvSpPr>
        <p:spPr>
          <a:xfrm>
            <a:off x="3128789" y="5773484"/>
            <a:ext cx="5629620" cy="584775"/>
          </a:xfrm>
          <a:prstGeom prst="rect">
            <a:avLst/>
          </a:prstGeom>
          <a:noFill/>
        </p:spPr>
        <p:txBody>
          <a:bodyPr wrap="square" rtlCol="0">
            <a:spAutoFit/>
          </a:bodyPr>
          <a:lstStyle/>
          <a:p>
            <a:r>
              <a:rPr lang="en-US" sz="3200" b="1" dirty="0" smtClean="0">
                <a:solidFill>
                  <a:schemeClr val="accent1">
                    <a:lumMod val="60000"/>
                    <a:lumOff val="40000"/>
                  </a:schemeClr>
                </a:solidFill>
              </a:rPr>
              <a:t>Return to Hosea 2:16-23</a:t>
            </a:r>
            <a:endParaRPr lang="en-US" sz="3200" b="1" dirty="0">
              <a:solidFill>
                <a:schemeClr val="accent1">
                  <a:lumMod val="60000"/>
                  <a:lumOff val="40000"/>
                </a:schemeClr>
              </a:solidFill>
            </a:endParaRPr>
          </a:p>
        </p:txBody>
      </p:sp>
    </p:spTree>
    <p:extLst>
      <p:ext uri="{BB962C8B-B14F-4D97-AF65-F5344CB8AC3E}">
        <p14:creationId xmlns:p14="http://schemas.microsoft.com/office/powerpoint/2010/main" val="210765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2:16-17</a:t>
            </a:r>
            <a:endParaRPr lang="en-US" sz="4800" dirty="0"/>
          </a:p>
        </p:txBody>
      </p:sp>
      <p:sp>
        <p:nvSpPr>
          <p:cNvPr id="3" name="Content Placeholder 2"/>
          <p:cNvSpPr>
            <a:spLocks noGrp="1"/>
          </p:cNvSpPr>
          <p:nvPr>
            <p:ph idx="1"/>
          </p:nvPr>
        </p:nvSpPr>
        <p:spPr>
          <a:xfrm>
            <a:off x="685799" y="1539609"/>
            <a:ext cx="10820400" cy="3990858"/>
          </a:xfrm>
        </p:spPr>
        <p:txBody>
          <a:bodyPr>
            <a:noAutofit/>
          </a:bodyPr>
          <a:lstStyle/>
          <a:p>
            <a:r>
              <a:rPr lang="en-US" sz="2400" b="1" baseline="30000" dirty="0"/>
              <a:t>16 </a:t>
            </a:r>
            <a:r>
              <a:rPr lang="en-US" sz="2400" dirty="0"/>
              <a:t>And it shall be at that day, </a:t>
            </a:r>
            <a:r>
              <a:rPr lang="en-US" sz="2400" dirty="0" err="1"/>
              <a:t>saith</a:t>
            </a:r>
            <a:r>
              <a:rPr lang="en-US" sz="2400" dirty="0"/>
              <a:t> the </a:t>
            </a:r>
            <a:r>
              <a:rPr lang="en-US" sz="2400" cap="small" dirty="0"/>
              <a:t>Lord</a:t>
            </a:r>
            <a:r>
              <a:rPr lang="en-US" sz="2400" dirty="0"/>
              <a:t>, that thou shalt call me </a:t>
            </a:r>
            <a:r>
              <a:rPr lang="en-US" sz="2400" dirty="0" err="1"/>
              <a:t>Ishi</a:t>
            </a:r>
            <a:r>
              <a:rPr lang="en-US" sz="2400" dirty="0"/>
              <a:t>; and shalt call me no more </a:t>
            </a:r>
            <a:r>
              <a:rPr lang="en-US" sz="2400" dirty="0" err="1"/>
              <a:t>Baali</a:t>
            </a:r>
            <a:r>
              <a:rPr lang="en-US" sz="2400" dirty="0"/>
              <a:t>.</a:t>
            </a:r>
          </a:p>
          <a:p>
            <a:r>
              <a:rPr lang="en-US" sz="2400" b="1" baseline="30000" dirty="0"/>
              <a:t>17 </a:t>
            </a:r>
            <a:r>
              <a:rPr lang="en-US" sz="2400" dirty="0"/>
              <a:t>For I will take away the names of </a:t>
            </a:r>
            <a:r>
              <a:rPr lang="en-US" sz="2400" dirty="0" err="1"/>
              <a:t>Baalim</a:t>
            </a:r>
            <a:r>
              <a:rPr lang="en-US" sz="2400" dirty="0"/>
              <a:t> out of her mouth, and they shall no more be remembered by their name.</a:t>
            </a:r>
          </a:p>
        </p:txBody>
      </p:sp>
      <p:sp>
        <p:nvSpPr>
          <p:cNvPr id="4" name="TextBox 3"/>
          <p:cNvSpPr txBox="1"/>
          <p:nvPr/>
        </p:nvSpPr>
        <p:spPr>
          <a:xfrm>
            <a:off x="591541" y="3535038"/>
            <a:ext cx="11273319" cy="267765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800" b="1" dirty="0" smtClean="0"/>
              <a:t>NOTE:  Both </a:t>
            </a:r>
            <a:r>
              <a:rPr lang="en-US" sz="2800" b="1" dirty="0" err="1" smtClean="0"/>
              <a:t>Ishi</a:t>
            </a:r>
            <a:r>
              <a:rPr lang="en-US" sz="2800" b="1" dirty="0" smtClean="0"/>
              <a:t> and </a:t>
            </a:r>
            <a:r>
              <a:rPr lang="en-US" sz="2800" b="1" dirty="0" err="1" smtClean="0"/>
              <a:t>Baali</a:t>
            </a:r>
            <a:r>
              <a:rPr lang="en-US" sz="2800" b="1" dirty="0" smtClean="0"/>
              <a:t> can mean “my husband,” but </a:t>
            </a:r>
            <a:r>
              <a:rPr lang="en-US" sz="2800" b="1" dirty="0" err="1" smtClean="0"/>
              <a:t>Ishi</a:t>
            </a:r>
            <a:r>
              <a:rPr lang="en-US" sz="2800" b="1" dirty="0" smtClean="0"/>
              <a:t> is a term of tender affection.  Some interpret </a:t>
            </a:r>
            <a:r>
              <a:rPr lang="en-US" sz="2800" b="1" dirty="0" err="1" smtClean="0"/>
              <a:t>Baali</a:t>
            </a:r>
            <a:r>
              <a:rPr lang="en-US" sz="2800" b="1" dirty="0" smtClean="0"/>
              <a:t> as meaning “my husband” but also “my Lord,” or “my Master,” a more formal title denoting stern authority and rule.  Others suggest that the name </a:t>
            </a:r>
            <a:r>
              <a:rPr lang="en-US" sz="2800" b="1" dirty="0" err="1" smtClean="0"/>
              <a:t>Baali</a:t>
            </a:r>
            <a:r>
              <a:rPr lang="en-US" sz="2800" b="1" dirty="0" smtClean="0"/>
              <a:t> was to be discontinued because of its idolatrous associations, as we see in verse 17.  </a:t>
            </a:r>
            <a:endParaRPr lang="en-US" sz="2800" b="1" dirty="0"/>
          </a:p>
        </p:txBody>
      </p:sp>
    </p:spTree>
    <p:extLst>
      <p:ext uri="{BB962C8B-B14F-4D97-AF65-F5344CB8AC3E}">
        <p14:creationId xmlns:p14="http://schemas.microsoft.com/office/powerpoint/2010/main" val="164195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2:18-21</a:t>
            </a:r>
            <a:endParaRPr lang="en-US" sz="4800" dirty="0"/>
          </a:p>
        </p:txBody>
      </p:sp>
      <p:sp>
        <p:nvSpPr>
          <p:cNvPr id="3" name="Content Placeholder 2"/>
          <p:cNvSpPr>
            <a:spLocks noGrp="1"/>
          </p:cNvSpPr>
          <p:nvPr>
            <p:ph idx="1"/>
          </p:nvPr>
        </p:nvSpPr>
        <p:spPr>
          <a:xfrm>
            <a:off x="685799" y="1539609"/>
            <a:ext cx="10820400" cy="3990858"/>
          </a:xfrm>
        </p:spPr>
        <p:txBody>
          <a:bodyPr>
            <a:noAutofit/>
          </a:bodyPr>
          <a:lstStyle/>
          <a:p>
            <a:r>
              <a:rPr lang="en-US" sz="2400" b="1" baseline="30000" dirty="0"/>
              <a:t>18 </a:t>
            </a:r>
            <a:r>
              <a:rPr lang="en-US" sz="2400" dirty="0"/>
              <a:t>And in that day will I make a covenant for them with the beasts of the field and with the fowls of heaven, and with the creeping things of the ground: and I will break the bow and the sword and the battle out of the earth, and will make them to lie down safely.</a:t>
            </a:r>
          </a:p>
          <a:p>
            <a:r>
              <a:rPr lang="en-US" sz="2400" b="1" baseline="30000" dirty="0"/>
              <a:t>19 </a:t>
            </a:r>
            <a:r>
              <a:rPr lang="en-US" sz="2400" dirty="0"/>
              <a:t>And I will betroth thee unto me for ever; yea, I will betroth thee unto me in righteousness, and in judgment, and in lovingkindness, and in mercies.</a:t>
            </a:r>
          </a:p>
          <a:p>
            <a:r>
              <a:rPr lang="en-US" sz="2400" b="1" baseline="30000" dirty="0"/>
              <a:t>20 </a:t>
            </a:r>
            <a:r>
              <a:rPr lang="en-US" sz="2400" dirty="0"/>
              <a:t>I will even betroth thee unto me in faithfulness: and thou shalt know the </a:t>
            </a:r>
            <a:r>
              <a:rPr lang="en-US" sz="2400" cap="small" dirty="0"/>
              <a:t>Lord</a:t>
            </a:r>
            <a:r>
              <a:rPr lang="en-US" sz="2400" dirty="0"/>
              <a:t>.</a:t>
            </a:r>
          </a:p>
          <a:p>
            <a:r>
              <a:rPr lang="en-US" sz="2400" b="1" baseline="30000" dirty="0"/>
              <a:t>21 </a:t>
            </a:r>
            <a:r>
              <a:rPr lang="en-US" sz="2400" dirty="0"/>
              <a:t>And it shall come to pass in that day, I will hear, </a:t>
            </a:r>
            <a:r>
              <a:rPr lang="en-US" sz="2400" dirty="0" err="1"/>
              <a:t>saith</a:t>
            </a:r>
            <a:r>
              <a:rPr lang="en-US" sz="2400" dirty="0"/>
              <a:t> the </a:t>
            </a:r>
            <a:r>
              <a:rPr lang="en-US" sz="2400" cap="small" dirty="0"/>
              <a:t>Lord</a:t>
            </a:r>
            <a:r>
              <a:rPr lang="en-US" sz="2400" dirty="0"/>
              <a:t>, I will hear the heavens, and they shall hear the earth</a:t>
            </a:r>
            <a:r>
              <a:rPr lang="en-US" sz="2400" dirty="0" smtClean="0"/>
              <a:t>;</a:t>
            </a:r>
            <a:endParaRPr lang="en-US" sz="2400" dirty="0"/>
          </a:p>
        </p:txBody>
      </p:sp>
      <p:sp>
        <p:nvSpPr>
          <p:cNvPr id="4" name="TextBox 3"/>
          <p:cNvSpPr txBox="1"/>
          <p:nvPr/>
        </p:nvSpPr>
        <p:spPr>
          <a:xfrm>
            <a:off x="459339" y="5661293"/>
            <a:ext cx="11273319" cy="954107"/>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800" b="1" dirty="0" smtClean="0"/>
              <a:t>NOTE:  God is willing to be reunited with his unfaithful people, and restore them to their former honorable state.  </a:t>
            </a:r>
            <a:endParaRPr lang="en-US" sz="2800" b="1" dirty="0"/>
          </a:p>
        </p:txBody>
      </p:sp>
    </p:spTree>
    <p:extLst>
      <p:ext uri="{BB962C8B-B14F-4D97-AF65-F5344CB8AC3E}">
        <p14:creationId xmlns:p14="http://schemas.microsoft.com/office/powerpoint/2010/main" val="32536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3721"/>
            <a:ext cx="7037798" cy="2373331"/>
          </a:xfrm>
        </p:spPr>
        <p:txBody>
          <a:bodyPr>
            <a:normAutofit/>
          </a:bodyPr>
          <a:lstStyle/>
          <a:p>
            <a:r>
              <a:rPr lang="en-US" sz="2800" dirty="0" smtClean="0"/>
              <a:t>A Little History:  </a:t>
            </a:r>
            <a:br>
              <a:rPr lang="en-US" sz="2800" dirty="0" smtClean="0"/>
            </a:br>
            <a:r>
              <a:rPr lang="en-US" sz="4400" b="1" dirty="0" smtClean="0"/>
              <a:t>the Two Kingdoms</a:t>
            </a:r>
            <a:endParaRPr lang="en-US" sz="4400" b="1" dirty="0"/>
          </a:p>
        </p:txBody>
      </p:sp>
      <p:pic>
        <p:nvPicPr>
          <p:cNvPr id="3076" name="Picture 4" descr="http://www.jesuswalk.com/isaiah/maps/israel-and-judah-isaiah-1627x2850x300.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596" b="7948"/>
          <a:stretch/>
        </p:blipFill>
        <p:spPr bwMode="auto">
          <a:xfrm>
            <a:off x="7243281" y="56956"/>
            <a:ext cx="4948719" cy="6801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4223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000" dirty="0" smtClean="0"/>
              <a:t>Compare </a:t>
            </a:r>
            <a:r>
              <a:rPr lang="en-US" sz="6000" b="1" dirty="0" smtClean="0">
                <a:solidFill>
                  <a:schemeClr val="accent1">
                    <a:lumMod val="60000"/>
                    <a:lumOff val="40000"/>
                  </a:schemeClr>
                </a:solidFill>
              </a:rPr>
              <a:t>Hosea 3:4-5</a:t>
            </a:r>
            <a:r>
              <a:rPr lang="en-US" sz="6000" dirty="0" smtClean="0"/>
              <a:t>!  </a:t>
            </a:r>
            <a:endParaRPr lang="en-US" sz="6000" dirty="0"/>
          </a:p>
        </p:txBody>
      </p:sp>
    </p:spTree>
    <p:extLst>
      <p:ext uri="{BB962C8B-B14F-4D97-AF65-F5344CB8AC3E}">
        <p14:creationId xmlns:p14="http://schemas.microsoft.com/office/powerpoint/2010/main" val="34595055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3735" y="191496"/>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3:4-5</a:t>
            </a:r>
            <a:endParaRPr lang="en-US" sz="4800" dirty="0"/>
          </a:p>
        </p:txBody>
      </p:sp>
      <p:sp>
        <p:nvSpPr>
          <p:cNvPr id="3" name="Content Placeholder 2"/>
          <p:cNvSpPr>
            <a:spLocks noGrp="1"/>
          </p:cNvSpPr>
          <p:nvPr>
            <p:ph idx="1"/>
          </p:nvPr>
        </p:nvSpPr>
        <p:spPr>
          <a:xfrm>
            <a:off x="685797" y="1366092"/>
            <a:ext cx="10820400" cy="2004810"/>
          </a:xfrm>
        </p:spPr>
        <p:txBody>
          <a:bodyPr>
            <a:noAutofit/>
          </a:bodyPr>
          <a:lstStyle/>
          <a:p>
            <a:r>
              <a:rPr lang="en-US" sz="2400" b="1" baseline="30000" dirty="0"/>
              <a:t>4 </a:t>
            </a:r>
            <a:r>
              <a:rPr lang="en-US" sz="2400" dirty="0"/>
              <a:t>For the children of Israel shall abide many days without a king, and without a prince, and without a sacrifice, and without an image, and without an ephod, and without </a:t>
            </a:r>
            <a:r>
              <a:rPr lang="en-US" sz="2400" dirty="0" err="1"/>
              <a:t>teraphim</a:t>
            </a:r>
            <a:r>
              <a:rPr lang="en-US" sz="2400" dirty="0"/>
              <a:t>:</a:t>
            </a:r>
          </a:p>
          <a:p>
            <a:r>
              <a:rPr lang="en-US" sz="2400" b="1" baseline="30000" dirty="0"/>
              <a:t>5 </a:t>
            </a:r>
            <a:r>
              <a:rPr lang="en-US" sz="2400" dirty="0"/>
              <a:t>Afterward shall the children of Israel return, and seek the </a:t>
            </a:r>
            <a:r>
              <a:rPr lang="en-US" sz="2400" cap="small" dirty="0"/>
              <a:t>Lord</a:t>
            </a:r>
            <a:r>
              <a:rPr lang="en-US" sz="2400" dirty="0"/>
              <a:t> their God, and David their king; and shall fear the </a:t>
            </a:r>
            <a:r>
              <a:rPr lang="en-US" sz="2400" cap="small" dirty="0"/>
              <a:t>Lord</a:t>
            </a:r>
            <a:r>
              <a:rPr lang="en-US" sz="2400" dirty="0"/>
              <a:t> and his goodness in the latter days.</a:t>
            </a:r>
          </a:p>
        </p:txBody>
      </p:sp>
      <p:sp>
        <p:nvSpPr>
          <p:cNvPr id="4" name="TextBox 3"/>
          <p:cNvSpPr txBox="1"/>
          <p:nvPr/>
        </p:nvSpPr>
        <p:spPr>
          <a:xfrm>
            <a:off x="290871" y="3549924"/>
            <a:ext cx="11610253" cy="267765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dirty="0" smtClean="0"/>
              <a:t>NOTE:  The ten tribes that formed the northern kingdom, Israel, had rebelled and broken away from the house of David.  To them was made no promise of a return to their former status of national independence.  In the restoration of Judah individual members of the tribes might share, and doubtless many did.  Cut those who returned were all under one king.  The final fulfillment of this prediction occurs for Spiritual Israel “at the close of earth’s history, when Christ shall appear.”  (PK 298).  </a:t>
            </a:r>
            <a:endParaRPr lang="en-US" sz="2400" b="1" dirty="0"/>
          </a:p>
        </p:txBody>
      </p:sp>
      <p:sp>
        <p:nvSpPr>
          <p:cNvPr id="5" name="TextBox 4"/>
          <p:cNvSpPr txBox="1"/>
          <p:nvPr/>
        </p:nvSpPr>
        <p:spPr>
          <a:xfrm>
            <a:off x="2983735" y="6273225"/>
            <a:ext cx="5629620" cy="584775"/>
          </a:xfrm>
          <a:prstGeom prst="rect">
            <a:avLst/>
          </a:prstGeom>
          <a:noFill/>
        </p:spPr>
        <p:txBody>
          <a:bodyPr wrap="square" rtlCol="0">
            <a:spAutoFit/>
          </a:bodyPr>
          <a:lstStyle/>
          <a:p>
            <a:r>
              <a:rPr lang="en-US" sz="3200" b="1" dirty="0" smtClean="0">
                <a:solidFill>
                  <a:schemeClr val="accent1">
                    <a:lumMod val="60000"/>
                    <a:lumOff val="40000"/>
                  </a:schemeClr>
                </a:solidFill>
              </a:rPr>
              <a:t>Return to Hosea 2:22-23</a:t>
            </a:r>
            <a:endParaRPr lang="en-US" sz="3200" b="1" dirty="0">
              <a:solidFill>
                <a:schemeClr val="accent1">
                  <a:lumMod val="60000"/>
                  <a:lumOff val="40000"/>
                </a:schemeClr>
              </a:solidFill>
            </a:endParaRPr>
          </a:p>
        </p:txBody>
      </p:sp>
    </p:spTree>
    <p:extLst>
      <p:ext uri="{BB962C8B-B14F-4D97-AF65-F5344CB8AC3E}">
        <p14:creationId xmlns:p14="http://schemas.microsoft.com/office/powerpoint/2010/main" val="10525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599" y="246581"/>
            <a:ext cx="8610600" cy="1293028"/>
          </a:xfrm>
        </p:spPr>
        <p:txBody>
          <a:bodyPr>
            <a:normAutofit/>
          </a:bodyPr>
          <a:lstStyle/>
          <a:p>
            <a:r>
              <a:rPr lang="en-US" sz="4800" b="1" dirty="0">
                <a:solidFill>
                  <a:schemeClr val="accent1">
                    <a:lumMod val="60000"/>
                    <a:lumOff val="40000"/>
                  </a:schemeClr>
                </a:solidFill>
              </a:rPr>
              <a:t>Hosea </a:t>
            </a:r>
            <a:r>
              <a:rPr lang="en-US" sz="4800" b="1" dirty="0" smtClean="0">
                <a:solidFill>
                  <a:schemeClr val="accent1">
                    <a:lumMod val="60000"/>
                    <a:lumOff val="40000"/>
                  </a:schemeClr>
                </a:solidFill>
              </a:rPr>
              <a:t>2:22-23</a:t>
            </a:r>
            <a:endParaRPr lang="en-US" sz="4800" dirty="0"/>
          </a:p>
        </p:txBody>
      </p:sp>
      <p:sp>
        <p:nvSpPr>
          <p:cNvPr id="3" name="Content Placeholder 2"/>
          <p:cNvSpPr>
            <a:spLocks noGrp="1"/>
          </p:cNvSpPr>
          <p:nvPr>
            <p:ph idx="1"/>
          </p:nvPr>
        </p:nvSpPr>
        <p:spPr>
          <a:xfrm>
            <a:off x="685799" y="1539609"/>
            <a:ext cx="10820400" cy="3990858"/>
          </a:xfrm>
        </p:spPr>
        <p:txBody>
          <a:bodyPr>
            <a:noAutofit/>
          </a:bodyPr>
          <a:lstStyle/>
          <a:p>
            <a:r>
              <a:rPr lang="en-US" sz="2400" b="1" baseline="30000" dirty="0" smtClean="0"/>
              <a:t>22</a:t>
            </a:r>
            <a:r>
              <a:rPr lang="en-US" sz="2400" b="1" baseline="30000" dirty="0"/>
              <a:t> </a:t>
            </a:r>
            <a:r>
              <a:rPr lang="en-US" sz="2400" dirty="0"/>
              <a:t>And the earth shall hear the corn, and the wine, and the oil; and they shall hear </a:t>
            </a:r>
            <a:r>
              <a:rPr lang="en-US" sz="2400" dirty="0" err="1"/>
              <a:t>Jezreel</a:t>
            </a:r>
            <a:r>
              <a:rPr lang="en-US" sz="2400" dirty="0"/>
              <a:t>.</a:t>
            </a:r>
          </a:p>
          <a:p>
            <a:r>
              <a:rPr lang="en-US" sz="2400" b="1" baseline="30000" dirty="0"/>
              <a:t>23 </a:t>
            </a:r>
            <a:r>
              <a:rPr lang="en-US" sz="2400" dirty="0"/>
              <a:t>And I will sow her unto me in the earth; and I will have mercy upon her that had not obtained mercy; and I will say to them which were not my people, Thou art my people; and they shall say, Thou art my God.</a:t>
            </a:r>
          </a:p>
        </p:txBody>
      </p:sp>
      <p:sp>
        <p:nvSpPr>
          <p:cNvPr id="4" name="TextBox 3"/>
          <p:cNvSpPr txBox="1"/>
          <p:nvPr/>
        </p:nvSpPr>
        <p:spPr>
          <a:xfrm>
            <a:off x="547474" y="3887578"/>
            <a:ext cx="11273319" cy="224676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800" b="1" dirty="0" smtClean="0"/>
              <a:t>NOTE:  Here the metaphorical meaning of the names of Gomer’s children is reversed, and picturesquely used to represent the restored marital relationship.  Here God says He will sow, not scatter, have mercy on those previously without mercy, and claim as His people those who had not been His people.  Amen!</a:t>
            </a:r>
            <a:endParaRPr lang="en-US" sz="2800" b="1" dirty="0"/>
          </a:p>
        </p:txBody>
      </p:sp>
    </p:spTree>
    <p:extLst>
      <p:ext uri="{BB962C8B-B14F-4D97-AF65-F5344CB8AC3E}">
        <p14:creationId xmlns:p14="http://schemas.microsoft.com/office/powerpoint/2010/main" val="238854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Happy Sabbath!</a:t>
            </a:r>
            <a:endParaRPr lang="en-US" dirty="0"/>
          </a:p>
        </p:txBody>
      </p:sp>
      <p:sp>
        <p:nvSpPr>
          <p:cNvPr id="3" name="Subtitle 2"/>
          <p:cNvSpPr>
            <a:spLocks noGrp="1"/>
          </p:cNvSpPr>
          <p:nvPr>
            <p:ph type="subTitle" idx="1"/>
          </p:nvPr>
        </p:nvSpPr>
        <p:spPr/>
        <p:txBody>
          <a:bodyPr/>
          <a:lstStyle/>
          <a:p>
            <a:r>
              <a:rPr lang="en-US" dirty="0" smtClean="0"/>
              <a:t>Thank you!!</a:t>
            </a:r>
            <a:endParaRPr lang="en-US" dirty="0"/>
          </a:p>
        </p:txBody>
      </p:sp>
    </p:spTree>
    <p:extLst>
      <p:ext uri="{BB962C8B-B14F-4D97-AF65-F5344CB8AC3E}">
        <p14:creationId xmlns:p14="http://schemas.microsoft.com/office/powerpoint/2010/main" val="3466407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1084" y="856840"/>
            <a:ext cx="8610600" cy="468526"/>
          </a:xfrm>
        </p:spPr>
        <p:txBody>
          <a:bodyPr>
            <a:noAutofit/>
          </a:bodyPr>
          <a:lstStyle/>
          <a:p>
            <a:r>
              <a:rPr lang="en-US" sz="2400" dirty="0" smtClean="0"/>
              <a:t>A little History:  </a:t>
            </a:r>
            <a:r>
              <a:rPr lang="en-US" b="1" dirty="0" smtClean="0"/>
              <a:t>The Prophet Hosea</a:t>
            </a:r>
            <a:endParaRPr lang="en-US" b="1" dirty="0"/>
          </a:p>
        </p:txBody>
      </p:sp>
      <p:sp>
        <p:nvSpPr>
          <p:cNvPr id="3" name="Content Placeholder 2"/>
          <p:cNvSpPr>
            <a:spLocks noGrp="1"/>
          </p:cNvSpPr>
          <p:nvPr>
            <p:ph idx="1"/>
          </p:nvPr>
        </p:nvSpPr>
        <p:spPr>
          <a:xfrm>
            <a:off x="685799" y="1530848"/>
            <a:ext cx="11139755" cy="4687837"/>
          </a:xfrm>
        </p:spPr>
        <p:txBody>
          <a:bodyPr>
            <a:normAutofit/>
          </a:bodyPr>
          <a:lstStyle/>
          <a:p>
            <a:pPr marL="0" indent="0">
              <a:buNone/>
            </a:pPr>
            <a:r>
              <a:rPr lang="en-US" sz="2800" dirty="0" smtClean="0"/>
              <a:t>Hosea was  citizen of the northern kingdom of Israel, whose ruler, Jeroboam II, is called by the prophet “our king.”  A comparison between some of his prophecies and those of Amos indicates that Hosea was a younger contemporary of Amos.  Having begun his ministry in the time of </a:t>
            </a:r>
            <a:r>
              <a:rPr lang="en-US" sz="2800" dirty="0" err="1" smtClean="0"/>
              <a:t>Uzziah</a:t>
            </a:r>
            <a:r>
              <a:rPr lang="en-US" sz="2800" dirty="0" smtClean="0"/>
              <a:t>, king of Judah, and Jeroboam II, king of Israel, Hosea continued until the time of Hezekiah, king of Judah.  However, all his messages were addressed to the northern nation.  </a:t>
            </a:r>
            <a:endParaRPr lang="en-US" sz="2800" dirty="0"/>
          </a:p>
        </p:txBody>
      </p:sp>
      <p:pic>
        <p:nvPicPr>
          <p:cNvPr id="6" name="Picture 2" descr="Hosea - Religious and Theological Studies - Loras College Library a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0759" y="4715839"/>
            <a:ext cx="3411368" cy="2057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213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8245" y="599986"/>
            <a:ext cx="8610600" cy="1293028"/>
          </a:xfrm>
        </p:spPr>
        <p:txBody>
          <a:bodyPr/>
          <a:lstStyle/>
          <a:p>
            <a:r>
              <a:rPr lang="en-US" sz="2800" dirty="0"/>
              <a:t>A little History:</a:t>
            </a:r>
            <a:r>
              <a:rPr lang="en-US" dirty="0"/>
              <a:t>  </a:t>
            </a:r>
            <a:r>
              <a:rPr lang="en-US" b="1" dirty="0"/>
              <a:t>The Prophet </a:t>
            </a:r>
            <a:r>
              <a:rPr lang="en-US" b="1" dirty="0" smtClean="0"/>
              <a:t>Hosea</a:t>
            </a:r>
            <a:endParaRPr lang="en-US" dirty="0"/>
          </a:p>
        </p:txBody>
      </p:sp>
      <p:sp>
        <p:nvSpPr>
          <p:cNvPr id="3" name="Content Placeholder 2"/>
          <p:cNvSpPr>
            <a:spLocks noGrp="1"/>
          </p:cNvSpPr>
          <p:nvPr>
            <p:ph idx="1"/>
          </p:nvPr>
        </p:nvSpPr>
        <p:spPr>
          <a:xfrm>
            <a:off x="421239" y="1657685"/>
            <a:ext cx="7629793" cy="4660921"/>
          </a:xfrm>
        </p:spPr>
        <p:txBody>
          <a:bodyPr>
            <a:noAutofit/>
          </a:bodyPr>
          <a:lstStyle/>
          <a:p>
            <a:pPr marL="0" indent="0">
              <a:buNone/>
            </a:pPr>
            <a:r>
              <a:rPr lang="en-US" sz="2400" dirty="0" smtClean="0"/>
              <a:t>Hosea lived in the darkest period of the history of the kingdom of Israel.  Political anarchy and misrule were the order of the day.  Kings took the throne after murdering their predecessors, and in turn were themselves assassinated.  Hosea repeatedly refers to the idolatrous calf worship set up by Jeroboam I as a prime cause of Israel’s wickedness.  This idolatry probably gave entrance to cruder and more inhuman worship offered to Baal and Ashtoreth, the shocking abomination of child sacrifice and other unspeakable degradations.  The priests, wholly devoted to idolatry, joined in and added to the corruption that covered the land. </a:t>
            </a:r>
          </a:p>
        </p:txBody>
      </p:sp>
      <p:pic>
        <p:nvPicPr>
          <p:cNvPr id="5122" name="Picture 2" descr="Pin by Jacob Roberts on Judaica Messianic | Golden calf, Bible artwork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5967" y="1657685"/>
            <a:ext cx="3527943" cy="4593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553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8245" y="599986"/>
            <a:ext cx="8610600" cy="1293028"/>
          </a:xfrm>
        </p:spPr>
        <p:txBody>
          <a:bodyPr/>
          <a:lstStyle/>
          <a:p>
            <a:r>
              <a:rPr lang="en-US" sz="2800" dirty="0"/>
              <a:t>A little History:</a:t>
            </a:r>
            <a:r>
              <a:rPr lang="en-US" dirty="0"/>
              <a:t>  </a:t>
            </a:r>
            <a:r>
              <a:rPr lang="en-US" b="1" dirty="0"/>
              <a:t>The Prophet </a:t>
            </a:r>
            <a:r>
              <a:rPr lang="en-US" b="1" dirty="0" smtClean="0"/>
              <a:t>Hosea</a:t>
            </a:r>
            <a:endParaRPr lang="en-US" dirty="0"/>
          </a:p>
        </p:txBody>
      </p:sp>
      <p:sp>
        <p:nvSpPr>
          <p:cNvPr id="3" name="Content Placeholder 2"/>
          <p:cNvSpPr>
            <a:spLocks noGrp="1"/>
          </p:cNvSpPr>
          <p:nvPr>
            <p:ph idx="1"/>
          </p:nvPr>
        </p:nvSpPr>
        <p:spPr>
          <a:xfrm>
            <a:off x="421239" y="1657685"/>
            <a:ext cx="5753529" cy="4660921"/>
          </a:xfrm>
        </p:spPr>
        <p:txBody>
          <a:bodyPr>
            <a:normAutofit/>
          </a:bodyPr>
          <a:lstStyle/>
          <a:p>
            <a:pPr marL="0" indent="0">
              <a:buNone/>
            </a:pPr>
            <a:r>
              <a:rPr lang="en-US" dirty="0" smtClean="0"/>
              <a:t>Against this flood of iniquity in Israel, Hosea was called by God to rebuke idolatry and wickedness, and to appeal to the invincible love of God for His erring children.  But the appeals of Hosea went unheard by an apostate people.  The wicked nation held to its rebellious course of action, and was carried into the cruel captivity of Assyrian bondage.  Hosea bore God’s last message to the northern kingdom prior to its fall in roughly 722 BC.   </a:t>
            </a:r>
          </a:p>
          <a:p>
            <a:pPr marL="0" indent="0">
              <a:buNone/>
            </a:pPr>
            <a:r>
              <a:rPr lang="en-US" sz="3200" b="1" dirty="0" smtClean="0">
                <a:solidFill>
                  <a:schemeClr val="accent1">
                    <a:lumMod val="60000"/>
                    <a:lumOff val="40000"/>
                  </a:schemeClr>
                </a:solidFill>
              </a:rPr>
              <a:t>2 Kings 17:5-18 </a:t>
            </a:r>
            <a:r>
              <a:rPr lang="en-US" dirty="0" smtClean="0"/>
              <a:t>gives an explanation of these events.  </a:t>
            </a:r>
          </a:p>
        </p:txBody>
      </p:sp>
      <p:pic>
        <p:nvPicPr>
          <p:cNvPr id="7" name="Picture 6"/>
          <p:cNvPicPr>
            <a:picLocks noChangeAspect="1"/>
          </p:cNvPicPr>
          <p:nvPr/>
        </p:nvPicPr>
        <p:blipFill>
          <a:blip r:embed="rId2"/>
          <a:stretch>
            <a:fillRect/>
          </a:stretch>
        </p:blipFill>
        <p:spPr>
          <a:xfrm>
            <a:off x="6516029" y="1755289"/>
            <a:ext cx="5556105" cy="4465712"/>
          </a:xfrm>
          <a:prstGeom prst="rect">
            <a:avLst/>
          </a:prstGeom>
        </p:spPr>
      </p:pic>
    </p:spTree>
    <p:extLst>
      <p:ext uri="{BB962C8B-B14F-4D97-AF65-F5344CB8AC3E}">
        <p14:creationId xmlns:p14="http://schemas.microsoft.com/office/powerpoint/2010/main" val="3196795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91761"/>
            <a:ext cx="8610600" cy="1293028"/>
          </a:xfrm>
        </p:spPr>
        <p:txBody>
          <a:bodyPr/>
          <a:lstStyle/>
          <a:p>
            <a:r>
              <a:rPr lang="en-US" b="1" dirty="0">
                <a:solidFill>
                  <a:schemeClr val="accent1">
                    <a:lumMod val="60000"/>
                    <a:lumOff val="40000"/>
                  </a:schemeClr>
                </a:solidFill>
              </a:rPr>
              <a:t>2 Kings </a:t>
            </a:r>
            <a:r>
              <a:rPr lang="en-US" b="1" dirty="0" smtClean="0">
                <a:solidFill>
                  <a:schemeClr val="accent1">
                    <a:lumMod val="60000"/>
                    <a:lumOff val="40000"/>
                  </a:schemeClr>
                </a:solidFill>
              </a:rPr>
              <a:t>17:5-8</a:t>
            </a:r>
            <a:endParaRPr lang="en-US" dirty="0"/>
          </a:p>
        </p:txBody>
      </p:sp>
      <p:sp>
        <p:nvSpPr>
          <p:cNvPr id="3" name="Content Placeholder 2"/>
          <p:cNvSpPr>
            <a:spLocks noGrp="1"/>
          </p:cNvSpPr>
          <p:nvPr>
            <p:ph idx="1"/>
          </p:nvPr>
        </p:nvSpPr>
        <p:spPr>
          <a:xfrm>
            <a:off x="685800" y="1448656"/>
            <a:ext cx="10820400" cy="4770030"/>
          </a:xfrm>
        </p:spPr>
        <p:txBody>
          <a:bodyPr>
            <a:noAutofit/>
          </a:bodyPr>
          <a:lstStyle/>
          <a:p>
            <a:r>
              <a:rPr lang="en-US" sz="2400" b="1" baseline="30000" dirty="0"/>
              <a:t>5 </a:t>
            </a:r>
            <a:r>
              <a:rPr lang="en-US" sz="2400" dirty="0"/>
              <a:t>Then the king of Assyria came up throughout all the land, and went up to Samaria, and besieged it three years.</a:t>
            </a:r>
          </a:p>
          <a:p>
            <a:r>
              <a:rPr lang="en-US" sz="2400" b="1" baseline="30000" dirty="0"/>
              <a:t>6 </a:t>
            </a:r>
            <a:r>
              <a:rPr lang="en-US" sz="2400" dirty="0"/>
              <a:t>In the ninth year of </a:t>
            </a:r>
            <a:r>
              <a:rPr lang="en-US" sz="2400" dirty="0" err="1"/>
              <a:t>Hoshea</a:t>
            </a:r>
            <a:r>
              <a:rPr lang="en-US" sz="2400" dirty="0"/>
              <a:t> the king of Assyria took Samaria, and carried Israel away into Assyria, and placed them in </a:t>
            </a:r>
            <a:r>
              <a:rPr lang="en-US" sz="2400" dirty="0" err="1"/>
              <a:t>Halah</a:t>
            </a:r>
            <a:r>
              <a:rPr lang="en-US" sz="2400" dirty="0"/>
              <a:t> and in </a:t>
            </a:r>
            <a:r>
              <a:rPr lang="en-US" sz="2400" dirty="0" err="1"/>
              <a:t>Habor</a:t>
            </a:r>
            <a:r>
              <a:rPr lang="en-US" sz="2400" dirty="0"/>
              <a:t> by the river of </a:t>
            </a:r>
            <a:r>
              <a:rPr lang="en-US" sz="2400" dirty="0" err="1"/>
              <a:t>Gozan</a:t>
            </a:r>
            <a:r>
              <a:rPr lang="en-US" sz="2400" dirty="0"/>
              <a:t>, and in the cities of the Medes.</a:t>
            </a:r>
          </a:p>
          <a:p>
            <a:r>
              <a:rPr lang="en-US" sz="2400" b="1" baseline="30000" dirty="0"/>
              <a:t>7 </a:t>
            </a:r>
            <a:r>
              <a:rPr lang="en-US" sz="2400" dirty="0"/>
              <a:t>For so it was, that the children of Israel had sinned against the </a:t>
            </a:r>
            <a:r>
              <a:rPr lang="en-US" sz="2400" cap="small" dirty="0"/>
              <a:t>Lord</a:t>
            </a:r>
            <a:r>
              <a:rPr lang="en-US" sz="2400" dirty="0"/>
              <a:t> their God, which had brought them up out of the land of Egypt, from under the hand of Pharaoh king of Egypt, and had feared other gods,</a:t>
            </a:r>
          </a:p>
          <a:p>
            <a:r>
              <a:rPr lang="en-US" sz="2400" b="1" baseline="30000" dirty="0"/>
              <a:t>8 </a:t>
            </a:r>
            <a:r>
              <a:rPr lang="en-US" sz="2400" dirty="0"/>
              <a:t>And walked in the statutes of the heathen, whom the </a:t>
            </a:r>
            <a:r>
              <a:rPr lang="en-US" sz="2400" cap="small" dirty="0"/>
              <a:t>Lord</a:t>
            </a:r>
            <a:r>
              <a:rPr lang="en-US" sz="2400" dirty="0"/>
              <a:t> cast out from before the children of Israel, and of the kings of Israel, which they had made</a:t>
            </a:r>
            <a:r>
              <a:rPr lang="en-US" sz="2400" dirty="0" smtClean="0"/>
              <a:t>.</a:t>
            </a:r>
            <a:endParaRPr lang="en-US" sz="2400" dirty="0"/>
          </a:p>
        </p:txBody>
      </p:sp>
    </p:spTree>
    <p:extLst>
      <p:ext uri="{BB962C8B-B14F-4D97-AF65-F5344CB8AC3E}">
        <p14:creationId xmlns:p14="http://schemas.microsoft.com/office/powerpoint/2010/main" val="2731344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91761"/>
            <a:ext cx="8610600" cy="1293028"/>
          </a:xfrm>
        </p:spPr>
        <p:txBody>
          <a:bodyPr/>
          <a:lstStyle/>
          <a:p>
            <a:r>
              <a:rPr lang="en-US" b="1" dirty="0">
                <a:solidFill>
                  <a:schemeClr val="accent1">
                    <a:lumMod val="60000"/>
                    <a:lumOff val="40000"/>
                  </a:schemeClr>
                </a:solidFill>
              </a:rPr>
              <a:t>2 Kings </a:t>
            </a:r>
            <a:r>
              <a:rPr lang="en-US" b="1" dirty="0" smtClean="0">
                <a:solidFill>
                  <a:schemeClr val="accent1">
                    <a:lumMod val="60000"/>
                    <a:lumOff val="40000"/>
                  </a:schemeClr>
                </a:solidFill>
              </a:rPr>
              <a:t>17:9-12</a:t>
            </a:r>
            <a:endParaRPr lang="en-US" dirty="0"/>
          </a:p>
        </p:txBody>
      </p:sp>
      <p:sp>
        <p:nvSpPr>
          <p:cNvPr id="3" name="Content Placeholder 2"/>
          <p:cNvSpPr>
            <a:spLocks noGrp="1"/>
          </p:cNvSpPr>
          <p:nvPr>
            <p:ph idx="1"/>
          </p:nvPr>
        </p:nvSpPr>
        <p:spPr>
          <a:xfrm>
            <a:off x="685800" y="1839074"/>
            <a:ext cx="10820400" cy="4379612"/>
          </a:xfrm>
        </p:spPr>
        <p:txBody>
          <a:bodyPr>
            <a:noAutofit/>
          </a:bodyPr>
          <a:lstStyle/>
          <a:p>
            <a:r>
              <a:rPr lang="en-US" sz="2400" b="1" baseline="30000" dirty="0"/>
              <a:t>9 </a:t>
            </a:r>
            <a:r>
              <a:rPr lang="en-US" sz="2400" dirty="0"/>
              <a:t>And the children of Israel did secretly those things that were not right against the </a:t>
            </a:r>
            <a:r>
              <a:rPr lang="en-US" sz="2400" cap="small" dirty="0"/>
              <a:t>Lord</a:t>
            </a:r>
            <a:r>
              <a:rPr lang="en-US" sz="2400" dirty="0"/>
              <a:t> their God, and they built them high places in all their cities, from the tower of the watchmen to the fenced city.</a:t>
            </a:r>
          </a:p>
          <a:p>
            <a:r>
              <a:rPr lang="en-US" sz="2400" b="1" baseline="30000" dirty="0"/>
              <a:t>10 </a:t>
            </a:r>
            <a:r>
              <a:rPr lang="en-US" sz="2400" dirty="0"/>
              <a:t>And they set them up images and groves in every high hill, and under every green tree:</a:t>
            </a:r>
          </a:p>
          <a:p>
            <a:r>
              <a:rPr lang="en-US" sz="2400" b="1" baseline="30000" dirty="0"/>
              <a:t>11 </a:t>
            </a:r>
            <a:r>
              <a:rPr lang="en-US" sz="2400" dirty="0"/>
              <a:t>And there they burnt incense in all the high places, as did the heathen whom the </a:t>
            </a:r>
            <a:r>
              <a:rPr lang="en-US" sz="2400" cap="small" dirty="0"/>
              <a:t>Lord</a:t>
            </a:r>
            <a:r>
              <a:rPr lang="en-US" sz="2400" dirty="0"/>
              <a:t> carried away before them; and wrought wicked things to provoke the </a:t>
            </a:r>
            <a:r>
              <a:rPr lang="en-US" sz="2400" cap="small" dirty="0"/>
              <a:t>Lord</a:t>
            </a:r>
            <a:r>
              <a:rPr lang="en-US" sz="2400" dirty="0"/>
              <a:t> to anger:</a:t>
            </a:r>
          </a:p>
          <a:p>
            <a:r>
              <a:rPr lang="en-US" sz="2400" b="1" baseline="30000" dirty="0"/>
              <a:t>12 </a:t>
            </a:r>
            <a:r>
              <a:rPr lang="en-US" sz="2400" dirty="0"/>
              <a:t>For they served idols, whereof the </a:t>
            </a:r>
            <a:r>
              <a:rPr lang="en-US" sz="2400" cap="small" dirty="0"/>
              <a:t>Lord</a:t>
            </a:r>
            <a:r>
              <a:rPr lang="en-US" sz="2400" dirty="0"/>
              <a:t> had said unto them, Ye shall not do this thing.</a:t>
            </a:r>
          </a:p>
        </p:txBody>
      </p:sp>
    </p:spTree>
    <p:extLst>
      <p:ext uri="{BB962C8B-B14F-4D97-AF65-F5344CB8AC3E}">
        <p14:creationId xmlns:p14="http://schemas.microsoft.com/office/powerpoint/2010/main" val="469463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Vapor Trail</Template>
  <TotalTime>238</TotalTime>
  <Words>1794</Words>
  <Application>Microsoft Office PowerPoint</Application>
  <PresentationFormat>Widescreen</PresentationFormat>
  <Paragraphs>144</Paragraphs>
  <Slides>43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Arial</vt:lpstr>
      <vt:lpstr>Century Gothic</vt:lpstr>
      <vt:lpstr>Vapor Trail</vt:lpstr>
      <vt:lpstr>Redemption for Gomer</vt:lpstr>
      <vt:lpstr>A Little History:  The Exodus from Egypt</vt:lpstr>
      <vt:lpstr>A Little History:   The Plan for Canaan</vt:lpstr>
      <vt:lpstr>A Little History:   the Two Kingdoms</vt:lpstr>
      <vt:lpstr>A little History:  The Prophet Hosea</vt:lpstr>
      <vt:lpstr>A little History:  The Prophet Hosea</vt:lpstr>
      <vt:lpstr>A little History:  The Prophet Hosea</vt:lpstr>
      <vt:lpstr>2 Kings 17:5-8</vt:lpstr>
      <vt:lpstr>2 Kings 17:9-12</vt:lpstr>
      <vt:lpstr>2 Kings 17:12-15</vt:lpstr>
      <vt:lpstr>2 Kings 17:16-18</vt:lpstr>
      <vt:lpstr>A final warning</vt:lpstr>
      <vt:lpstr>Assyrian Slave Labor.  </vt:lpstr>
      <vt:lpstr>Two Assyrian soldiers forcing Babylonian captive to grind bones of his family.</vt:lpstr>
      <vt:lpstr>Assyrian soldiers carrying decapitated heads.  </vt:lpstr>
      <vt:lpstr>Hebrews captured by Assyrian soldiers in a relief from King Sennacherib's palace in Niniveh.</vt:lpstr>
      <vt:lpstr>How could God allow this to happen?  </vt:lpstr>
      <vt:lpstr>Hosea 1:2-3</vt:lpstr>
      <vt:lpstr>Hosea 1:4-5</vt:lpstr>
      <vt:lpstr>Hosea 1:6-7</vt:lpstr>
      <vt:lpstr>Hosea 1:8-9</vt:lpstr>
      <vt:lpstr>Hosea’s Family Tree</vt:lpstr>
      <vt:lpstr>Hosea 1:10-11</vt:lpstr>
      <vt:lpstr>Hosea’s Family Dysfunction</vt:lpstr>
      <vt:lpstr>Hosea 3:1</vt:lpstr>
      <vt:lpstr>Symbols from Hosea 3:1</vt:lpstr>
      <vt:lpstr>Hosea’s Family Dysfunction</vt:lpstr>
      <vt:lpstr>Recall our Symbols from Hosea 3:1</vt:lpstr>
      <vt:lpstr>Hosea 2:1-2</vt:lpstr>
      <vt:lpstr>Hosea 2:3-4</vt:lpstr>
      <vt:lpstr>Hosea 2:5-6</vt:lpstr>
      <vt:lpstr>Hosea 2:7</vt:lpstr>
      <vt:lpstr>Suffering with purpose</vt:lpstr>
      <vt:lpstr>Hosea 2:8-12</vt:lpstr>
      <vt:lpstr>Hosea 2:13-15</vt:lpstr>
      <vt:lpstr>Redeeming Love</vt:lpstr>
      <vt:lpstr>Hosea 3:2-3</vt:lpstr>
      <vt:lpstr>Hosea 2:16-17</vt:lpstr>
      <vt:lpstr>Hosea 2:18-21</vt:lpstr>
      <vt:lpstr>PowerPoint Presentation</vt:lpstr>
      <vt:lpstr>Hosea 3:4-5</vt:lpstr>
      <vt:lpstr>Hosea 2:22-23</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and Gomer</dc:title>
  <dc:creator>gabby young</dc:creator>
  <cp:lastModifiedBy>gabby young</cp:lastModifiedBy>
  <cp:revision>27</cp:revision>
  <dcterms:created xsi:type="dcterms:W3CDTF">2022-07-30T02:59:04Z</dcterms:created>
  <dcterms:modified xsi:type="dcterms:W3CDTF">2022-07-30T06:57:11Z</dcterms:modified>
</cp:coreProperties>
</file>