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61" r:id="rId4"/>
    <p:sldId id="262" r:id="rId5"/>
    <p:sldId id="263" r:id="rId6"/>
    <p:sldId id="264" r:id="rId7"/>
    <p:sldId id="265" r:id="rId8"/>
    <p:sldId id="268" r:id="rId9"/>
    <p:sldId id="269" r:id="rId10"/>
    <p:sldId id="270" r:id="rId11"/>
    <p:sldId id="271" r:id="rId12"/>
    <p:sldId id="272" r:id="rId13"/>
    <p:sldId id="273" r:id="rId14"/>
    <p:sldId id="274" r:id="rId15"/>
    <p:sldId id="267" r:id="rId16"/>
    <p:sldId id="266" r:id="rId17"/>
    <p:sldId id="276" r:id="rId18"/>
    <p:sldId id="258" r:id="rId19"/>
    <p:sldId id="275" r:id="rId20"/>
    <p:sldId id="259" r:id="rId21"/>
    <p:sldId id="277" r:id="rId22"/>
    <p:sldId id="260" r:id="rId23"/>
    <p:sldId id="279" r:id="rId24"/>
    <p:sldId id="281" r:id="rId25"/>
    <p:sldId id="282" r:id="rId26"/>
    <p:sldId id="283" r:id="rId27"/>
    <p:sldId id="284" r:id="rId28"/>
    <p:sldId id="290" r:id="rId29"/>
    <p:sldId id="285" r:id="rId30"/>
    <p:sldId id="286" r:id="rId31"/>
    <p:sldId id="287" r:id="rId32"/>
    <p:sldId id="288" r:id="rId33"/>
    <p:sldId id="289" r:id="rId34"/>
    <p:sldId id="291" r:id="rId35"/>
    <p:sldId id="292" r:id="rId36"/>
    <p:sldId id="293" r:id="rId37"/>
    <p:sldId id="294" r:id="rId38"/>
    <p:sldId id="295" r:id="rId39"/>
    <p:sldId id="296" r:id="rId40"/>
    <p:sldId id="297" r:id="rId41"/>
    <p:sldId id="299" r:id="rId42"/>
    <p:sldId id="300" r:id="rId43"/>
    <p:sldId id="298" r:id="rId44"/>
    <p:sldId id="301" r:id="rId45"/>
    <p:sldId id="302" r:id="rId4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846" autoAdjust="0"/>
    <p:restoredTop sz="94660"/>
  </p:normalViewPr>
  <p:slideViewPr>
    <p:cSldViewPr snapToGrid="0">
      <p:cViewPr>
        <p:scale>
          <a:sx n="53" d="100"/>
          <a:sy n="53" d="100"/>
        </p:scale>
        <p:origin x="432" y="2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8/5/2022</a:t>
            </a:fld>
            <a:endParaRPr lang="en-US" dirty="0"/>
          </a:p>
        </p:txBody>
      </p:sp>
      <p:sp>
        <p:nvSpPr>
          <p:cNvPr id="5" name="Footer Placeholder 4"/>
          <p:cNvSpPr>
            <a:spLocks noGrp="1"/>
          </p:cNvSpPr>
          <p:nvPr>
            <p:ph type="ftr" sz="quarter" idx="11"/>
          </p:nvPr>
        </p:nvSpPr>
        <p:spPr>
          <a:xfrm>
            <a:off x="5332412" y="5883275"/>
            <a:ext cx="4324044" cy="365125"/>
          </a:xfrm>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8/5/2022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951856" y="5867131"/>
            <a:ext cx="5511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8/5/2022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8/5/2022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8/5/2022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8/5/2022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8/5/2022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8/5/2022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8/5/2022</a:t>
            </a:fld>
            <a:endParaRPr lang="en-US" dirty="0"/>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Pressing on to Perfection</a:t>
            </a:r>
            <a:endParaRPr lang="en-US" dirty="0"/>
          </a:p>
        </p:txBody>
      </p:sp>
      <p:sp>
        <p:nvSpPr>
          <p:cNvPr id="3" name="Subtitle 2"/>
          <p:cNvSpPr>
            <a:spLocks noGrp="1"/>
          </p:cNvSpPr>
          <p:nvPr>
            <p:ph type="subTitle" idx="1"/>
          </p:nvPr>
        </p:nvSpPr>
        <p:spPr/>
        <p:txBody>
          <a:bodyPr/>
          <a:lstStyle/>
          <a:p>
            <a:r>
              <a:rPr lang="en-US" dirty="0" smtClean="0"/>
              <a:t>John 16, Colossians 1, Philippians 3</a:t>
            </a:r>
            <a:endParaRPr lang="en-US" dirty="0"/>
          </a:p>
        </p:txBody>
      </p:sp>
      <p:sp>
        <p:nvSpPr>
          <p:cNvPr id="4" name="TextBox 3"/>
          <p:cNvSpPr txBox="1"/>
          <p:nvPr/>
        </p:nvSpPr>
        <p:spPr>
          <a:xfrm>
            <a:off x="8009199" y="6187734"/>
            <a:ext cx="3791164" cy="424732"/>
          </a:xfrm>
          <a:prstGeom prst="rect">
            <a:avLst/>
          </a:prstGeom>
          <a:noFill/>
        </p:spPr>
        <p:txBody>
          <a:bodyPr wrap="square" rtlCol="0">
            <a:spAutoFit/>
          </a:bodyPr>
          <a:lstStyle/>
          <a:p>
            <a:pPr>
              <a:lnSpc>
                <a:spcPct val="90000"/>
              </a:lnSpc>
            </a:pPr>
            <a:r>
              <a:rPr lang="en-US" sz="2400" dirty="0" smtClean="0"/>
              <a:t>Lesson </a:t>
            </a:r>
            <a:r>
              <a:rPr lang="en-US" sz="2400" dirty="0" smtClean="0"/>
              <a:t>6, </a:t>
            </a:r>
            <a:r>
              <a:rPr lang="en-US" sz="2400" dirty="0" smtClean="0"/>
              <a:t>3</a:t>
            </a:r>
            <a:r>
              <a:rPr lang="en-US" sz="2400" baseline="30000" dirty="0" smtClean="0"/>
              <a:t>rd</a:t>
            </a:r>
            <a:r>
              <a:rPr lang="en-US" sz="2400" dirty="0" smtClean="0"/>
              <a:t> Quarter, 2022</a:t>
            </a:r>
            <a:endParaRPr lang="en-US" sz="2400" dirty="0"/>
          </a:p>
        </p:txBody>
      </p:sp>
    </p:spTree>
    <p:extLst>
      <p:ext uri="{BB962C8B-B14F-4D97-AF65-F5344CB8AC3E}">
        <p14:creationId xmlns:p14="http://schemas.microsoft.com/office/powerpoint/2010/main" val="25062064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47565" y="624840"/>
            <a:ext cx="3451956" cy="5725274"/>
          </a:xfrm>
        </p:spPr>
        <p:txBody>
          <a:bodyPr>
            <a:normAutofit/>
          </a:bodyPr>
          <a:lstStyle/>
          <a:p>
            <a:r>
              <a:rPr lang="en-US" sz="4400" dirty="0" smtClean="0"/>
              <a:t>By tradition, the apostle Matthew is supposed to have been burned alive in Ethiopia.  </a:t>
            </a:r>
            <a:endParaRPr lang="en-US" sz="4400" dirty="0"/>
          </a:p>
        </p:txBody>
      </p:sp>
      <p:pic>
        <p:nvPicPr>
          <p:cNvPr id="9218" name="Picture 2" descr="https://3.bp.blogspot.com/-hsHEEugLyys/V3VC_WWWEjI/AAAAAAAA2XQ/vTKsOGSfamgO8p9fEW8j8wf_1SD91oEXACLcB/s400/matthew%2Bmartyrdom.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31918" y="442338"/>
            <a:ext cx="7315647" cy="60902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358817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0120" y="685800"/>
            <a:ext cx="4800600" cy="5725274"/>
          </a:xfrm>
        </p:spPr>
        <p:txBody>
          <a:bodyPr>
            <a:normAutofit/>
          </a:bodyPr>
          <a:lstStyle/>
          <a:p>
            <a:r>
              <a:rPr lang="en-US" sz="4400" dirty="0" smtClean="0"/>
              <a:t>By tradition, the apostle James the son of </a:t>
            </a:r>
            <a:r>
              <a:rPr lang="en-US" sz="4400" dirty="0" err="1" smtClean="0"/>
              <a:t>Alphaeus</a:t>
            </a:r>
            <a:r>
              <a:rPr lang="en-US" sz="4400" dirty="0" smtClean="0"/>
              <a:t>, is depicted as either having been crucified or possibly beaten to death with rods or whips.   </a:t>
            </a:r>
            <a:endParaRPr lang="en-US" sz="4400" dirty="0"/>
          </a:p>
        </p:txBody>
      </p:sp>
      <p:pic>
        <p:nvPicPr>
          <p:cNvPr id="10244" name="Picture 4" descr="https://2.bp.blogspot.com/--KpDCUNftOY/V3VD1yN-W7I/AAAAAAAA2Xg/odo2cuHNGnM5I2zmLzFVTW0wMch4CXT6wCLcB/s400/d%2Bjames%2Bthe%2Bless%2B2.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617603" y="1203960"/>
            <a:ext cx="6829353" cy="45415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124333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88830" y="152400"/>
            <a:ext cx="5983130" cy="6472034"/>
          </a:xfrm>
        </p:spPr>
        <p:txBody>
          <a:bodyPr>
            <a:normAutofit/>
          </a:bodyPr>
          <a:lstStyle/>
          <a:p>
            <a:r>
              <a:rPr lang="en-US" sz="4800" dirty="0" smtClean="0"/>
              <a:t>Traditions surrounding the death of the apostle Thaddeus (also known as Jude) are contradictory.  He may have been crucified, shot with arrows, or killed with an axe.  </a:t>
            </a:r>
            <a:endParaRPr lang="en-US" sz="4800" dirty="0"/>
          </a:p>
        </p:txBody>
      </p:sp>
      <p:pic>
        <p:nvPicPr>
          <p:cNvPr id="11266" name="Picture 2" descr="https://external-content.duckduckgo.com/iu/?u=https%3A%2F%2Ftse1.mm.bing.net%2Fth%3Fid%3DOIP.xqolzxN2i5Ccx5bafOAQogAAAA%26pid%3DApi&amp;f=1"/>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25415" y="152400"/>
            <a:ext cx="4463415" cy="6705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841358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30190" y="106680"/>
            <a:ext cx="3207545" cy="6472034"/>
          </a:xfrm>
        </p:spPr>
        <p:txBody>
          <a:bodyPr>
            <a:normAutofit/>
          </a:bodyPr>
          <a:lstStyle/>
          <a:p>
            <a:r>
              <a:rPr lang="en-US" sz="4800" dirty="0" smtClean="0"/>
              <a:t>Traditions around the death of the apostle Simon also generally include crucifixion.  </a:t>
            </a:r>
            <a:endParaRPr lang="en-US" sz="4800" dirty="0"/>
          </a:p>
        </p:txBody>
      </p:sp>
      <p:pic>
        <p:nvPicPr>
          <p:cNvPr id="4" name="Content Placeholder 3"/>
          <p:cNvPicPr>
            <a:picLocks noGrp="1" noChangeAspect="1"/>
          </p:cNvPicPr>
          <p:nvPr>
            <p:ph idx="1"/>
          </p:nvPr>
        </p:nvPicPr>
        <p:blipFill>
          <a:blip r:embed="rId2"/>
          <a:stretch>
            <a:fillRect/>
          </a:stretch>
        </p:blipFill>
        <p:spPr>
          <a:xfrm>
            <a:off x="4614106" y="992590"/>
            <a:ext cx="7577894" cy="4700213"/>
          </a:xfrm>
          <a:prstGeom prst="rect">
            <a:avLst/>
          </a:prstGeom>
        </p:spPr>
      </p:pic>
    </p:spTree>
    <p:extLst>
      <p:ext uri="{BB962C8B-B14F-4D97-AF65-F5344CB8AC3E}">
        <p14:creationId xmlns:p14="http://schemas.microsoft.com/office/powerpoint/2010/main" val="117418156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37960" y="385966"/>
            <a:ext cx="4935855" cy="5420474"/>
          </a:xfrm>
        </p:spPr>
        <p:txBody>
          <a:bodyPr>
            <a:normAutofit/>
          </a:bodyPr>
          <a:lstStyle/>
          <a:p>
            <a:r>
              <a:rPr lang="en-US" sz="5400" dirty="0" smtClean="0"/>
              <a:t>By tradition, Matthias was killed by stoning in Palestine.  </a:t>
            </a:r>
            <a:endParaRPr lang="en-US" sz="5400" dirty="0"/>
          </a:p>
        </p:txBody>
      </p:sp>
      <p:pic>
        <p:nvPicPr>
          <p:cNvPr id="12290" name="Picture 2" descr="https://4.bp.blogspot.com/-dNo0qz0s1K8/V3VMuwc9AEI/AAAAAAAA2YE/HiE8oISEMx8AQ0wF-fWETJupa2pA5DA-QCLcB/s400/dmatthias.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75696" y="0"/>
            <a:ext cx="4939854" cy="67669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813818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7680" y="701040"/>
            <a:ext cx="4693920" cy="5725274"/>
          </a:xfrm>
        </p:spPr>
        <p:txBody>
          <a:bodyPr>
            <a:normAutofit fontScale="90000"/>
          </a:bodyPr>
          <a:lstStyle/>
          <a:p>
            <a:r>
              <a:rPr lang="en-US" dirty="0" smtClean="0"/>
              <a:t>Traditionally speaking, the apostle Philip is thought to have been crucified upside down on the wall of a pagan temple in Hierapolis, though there is an alternate tradition suggesting that he died a natural death.   </a:t>
            </a:r>
            <a:endParaRPr lang="en-US" dirty="0"/>
          </a:p>
        </p:txBody>
      </p:sp>
      <p:pic>
        <p:nvPicPr>
          <p:cNvPr id="6146" name="Picture 2" descr="https://4.bp.blogspot.com/-U0dITAwwadM/V3U7DmET4MI/AAAAAAAA2Wo/G1yRqHOugmI4_C1UWTbE4Wg5qtLXu77tACLcB/s400/dphilip.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181600" y="948775"/>
            <a:ext cx="7600671" cy="50164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716623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19518" y="590507"/>
            <a:ext cx="4172481" cy="5725274"/>
          </a:xfrm>
        </p:spPr>
        <p:txBody>
          <a:bodyPr>
            <a:normAutofit fontScale="90000"/>
          </a:bodyPr>
          <a:lstStyle/>
          <a:p>
            <a:r>
              <a:rPr lang="en-US" sz="4800" dirty="0" smtClean="0"/>
              <a:t>The apostle John was </a:t>
            </a:r>
            <a:r>
              <a:rPr lang="en-US" sz="5400" b="1" dirty="0" smtClean="0"/>
              <a:t>NOT MARTYRED!!  </a:t>
            </a:r>
            <a:r>
              <a:rPr lang="en-US" sz="4800" dirty="0" smtClean="0"/>
              <a:t>He died a natural death, possibly the only apostle to do so.  </a:t>
            </a:r>
            <a:endParaRPr lang="en-US" sz="4800" dirty="0"/>
          </a:p>
        </p:txBody>
      </p:sp>
      <p:pic>
        <p:nvPicPr>
          <p:cNvPr id="4098" name="Picture 2" descr="https://1.bp.blogspot.com/-9oUSNJ-rdGc/V3U6THTzRpI/AAAAAAAA2WY/kOtWsP6VyPMI3r7Dupqy-0T0Yh54Jc5cACLcB/s400/djohn.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74908" y="1352635"/>
            <a:ext cx="6844611" cy="45516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210391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4263" y="685801"/>
            <a:ext cx="9878761" cy="1245742"/>
          </a:xfrm>
          <a:ln/>
        </p:spPr>
        <p:style>
          <a:lnRef idx="1">
            <a:schemeClr val="accent3"/>
          </a:lnRef>
          <a:fillRef idx="2">
            <a:schemeClr val="accent3"/>
          </a:fillRef>
          <a:effectRef idx="1">
            <a:schemeClr val="accent3"/>
          </a:effectRef>
          <a:fontRef idx="minor">
            <a:schemeClr val="dk1"/>
          </a:fontRef>
        </p:style>
        <p:txBody>
          <a:bodyPr/>
          <a:lstStyle/>
          <a:p>
            <a:r>
              <a:rPr lang="en-US" dirty="0" smtClean="0"/>
              <a:t>God’s Part—John 16:1-3</a:t>
            </a:r>
            <a:endParaRPr lang="en-US" dirty="0"/>
          </a:p>
        </p:txBody>
      </p:sp>
      <p:sp>
        <p:nvSpPr>
          <p:cNvPr id="3" name="Content Placeholder 2"/>
          <p:cNvSpPr>
            <a:spLocks noGrp="1"/>
          </p:cNvSpPr>
          <p:nvPr>
            <p:ph idx="1"/>
          </p:nvPr>
        </p:nvSpPr>
        <p:spPr>
          <a:xfrm>
            <a:off x="1484310" y="1931542"/>
            <a:ext cx="10018713" cy="4335693"/>
          </a:xfrm>
        </p:spPr>
        <p:txBody>
          <a:bodyPr>
            <a:normAutofit/>
          </a:bodyPr>
          <a:lstStyle/>
          <a:p>
            <a:r>
              <a:rPr lang="en-US" sz="3200" b="1" dirty="0"/>
              <a:t>16 </a:t>
            </a:r>
            <a:r>
              <a:rPr lang="en-US" sz="3200" dirty="0"/>
              <a:t>These things have I spoken unto you, that ye should not be offended.</a:t>
            </a:r>
          </a:p>
          <a:p>
            <a:r>
              <a:rPr lang="en-US" sz="3200" b="1" baseline="30000" dirty="0"/>
              <a:t>2 </a:t>
            </a:r>
            <a:r>
              <a:rPr lang="en-US" sz="3200" dirty="0"/>
              <a:t>They shall put you out of the synagogues: yea, the time cometh, that whosoever </a:t>
            </a:r>
            <a:r>
              <a:rPr lang="en-US" sz="3200" dirty="0" err="1"/>
              <a:t>killeth</a:t>
            </a:r>
            <a:r>
              <a:rPr lang="en-US" sz="3200" dirty="0"/>
              <a:t> you will think that he doeth God service.</a:t>
            </a:r>
          </a:p>
          <a:p>
            <a:r>
              <a:rPr lang="en-US" sz="3200" b="1" baseline="30000" dirty="0"/>
              <a:t>3 </a:t>
            </a:r>
            <a:r>
              <a:rPr lang="en-US" sz="3200" dirty="0"/>
              <a:t>And these things will they do unto you, because they have not known the Father, nor me</a:t>
            </a:r>
            <a:r>
              <a:rPr lang="en-US" sz="3200" dirty="0" smtClean="0"/>
              <a:t>.</a:t>
            </a:r>
            <a:endParaRPr lang="en-US" sz="3200" dirty="0"/>
          </a:p>
        </p:txBody>
      </p:sp>
      <p:grpSp>
        <p:nvGrpSpPr>
          <p:cNvPr id="7" name="Group 6"/>
          <p:cNvGrpSpPr/>
          <p:nvPr/>
        </p:nvGrpSpPr>
        <p:grpSpPr>
          <a:xfrm>
            <a:off x="4736387" y="2681555"/>
            <a:ext cx="5959012" cy="657546"/>
            <a:chOff x="4736387" y="2681555"/>
            <a:chExt cx="5959012" cy="657546"/>
          </a:xfrm>
        </p:grpSpPr>
        <p:sp>
          <p:nvSpPr>
            <p:cNvPr id="5" name="Left Arrow Callout 4"/>
            <p:cNvSpPr/>
            <p:nvPr/>
          </p:nvSpPr>
          <p:spPr>
            <a:xfrm>
              <a:off x="4736387" y="2681555"/>
              <a:ext cx="5959012" cy="657546"/>
            </a:xfrm>
            <a:prstGeom prst="leftArrowCallout">
              <a:avLst>
                <a:gd name="adj1" fmla="val 25000"/>
                <a:gd name="adj2" fmla="val 25000"/>
                <a:gd name="adj3" fmla="val 25000"/>
                <a:gd name="adj4" fmla="val 908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5250095" y="2712378"/>
              <a:ext cx="5445304" cy="584775"/>
            </a:xfrm>
            <a:prstGeom prst="rect">
              <a:avLst/>
            </a:prstGeom>
            <a:noFill/>
          </p:spPr>
          <p:txBody>
            <a:bodyPr wrap="square" rtlCol="0">
              <a:spAutoFit/>
            </a:bodyPr>
            <a:lstStyle/>
            <a:p>
              <a:r>
                <a:rPr lang="en-US" sz="3200" dirty="0" smtClean="0"/>
                <a:t>Discouraged, weakened in faith</a:t>
              </a:r>
              <a:endParaRPr lang="en-US" sz="3200" dirty="0"/>
            </a:p>
          </p:txBody>
        </p:sp>
      </p:grpSp>
    </p:spTree>
    <p:extLst>
      <p:ext uri="{BB962C8B-B14F-4D97-AF65-F5344CB8AC3E}">
        <p14:creationId xmlns:p14="http://schemas.microsoft.com/office/powerpoint/2010/main" val="396157733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6611" y="274835"/>
            <a:ext cx="9770501" cy="1245742"/>
          </a:xfrm>
        </p:spPr>
        <p:style>
          <a:lnRef idx="1">
            <a:schemeClr val="accent3"/>
          </a:lnRef>
          <a:fillRef idx="2">
            <a:schemeClr val="accent3"/>
          </a:fillRef>
          <a:effectRef idx="1">
            <a:schemeClr val="accent3"/>
          </a:effectRef>
          <a:fontRef idx="minor">
            <a:schemeClr val="dk1"/>
          </a:fontRef>
        </p:style>
        <p:txBody>
          <a:bodyPr/>
          <a:lstStyle/>
          <a:p>
            <a:r>
              <a:rPr lang="en-US" dirty="0" smtClean="0"/>
              <a:t>God’s Part—John 16:4</a:t>
            </a:r>
            <a:endParaRPr lang="en-US" dirty="0"/>
          </a:p>
        </p:txBody>
      </p:sp>
      <p:sp>
        <p:nvSpPr>
          <p:cNvPr id="3" name="Content Placeholder 2"/>
          <p:cNvSpPr>
            <a:spLocks noGrp="1"/>
          </p:cNvSpPr>
          <p:nvPr>
            <p:ph idx="1"/>
          </p:nvPr>
        </p:nvSpPr>
        <p:spPr>
          <a:xfrm>
            <a:off x="1484310" y="1150707"/>
            <a:ext cx="10018713" cy="3544904"/>
          </a:xfrm>
        </p:spPr>
        <p:txBody>
          <a:bodyPr>
            <a:normAutofit/>
          </a:bodyPr>
          <a:lstStyle/>
          <a:p>
            <a:r>
              <a:rPr lang="en-US" sz="3600" b="1" baseline="30000" dirty="0"/>
              <a:t>4 </a:t>
            </a:r>
            <a:r>
              <a:rPr lang="en-US" sz="3600" dirty="0"/>
              <a:t>But these things have I told you, that when the time shall come, ye may remember that I told you of them. And these things I said not unto you at the beginning, because I was with you</a:t>
            </a:r>
            <a:r>
              <a:rPr lang="en-US" sz="3600" dirty="0" smtClean="0"/>
              <a:t>.</a:t>
            </a:r>
            <a:endParaRPr lang="en-US" sz="3600" dirty="0"/>
          </a:p>
        </p:txBody>
      </p:sp>
      <p:grpSp>
        <p:nvGrpSpPr>
          <p:cNvPr id="10" name="Group 9"/>
          <p:cNvGrpSpPr/>
          <p:nvPr/>
        </p:nvGrpSpPr>
        <p:grpSpPr>
          <a:xfrm>
            <a:off x="1026108" y="3886200"/>
            <a:ext cx="10732505" cy="2786063"/>
            <a:chOff x="1026108" y="3886200"/>
            <a:chExt cx="10732505" cy="2786063"/>
          </a:xfrm>
        </p:grpSpPr>
        <p:sp>
          <p:nvSpPr>
            <p:cNvPr id="8" name="Up Arrow Callout 7"/>
            <p:cNvSpPr/>
            <p:nvPr/>
          </p:nvSpPr>
          <p:spPr>
            <a:xfrm>
              <a:off x="1026108" y="3886200"/>
              <a:ext cx="10732505" cy="2786063"/>
            </a:xfrm>
            <a:prstGeom prst="upArrowCallout">
              <a:avLst>
                <a:gd name="adj1" fmla="val 15800"/>
                <a:gd name="adj2" fmla="val 27627"/>
                <a:gd name="adj3" fmla="val 22945"/>
                <a:gd name="adj4" fmla="val 6497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1104689" y="4991975"/>
              <a:ext cx="10575342" cy="1569660"/>
            </a:xfrm>
            <a:prstGeom prst="rect">
              <a:avLst/>
            </a:prstGeom>
            <a:noFill/>
          </p:spPr>
          <p:txBody>
            <a:bodyPr wrap="square" rtlCol="0">
              <a:spAutoFit/>
            </a:bodyPr>
            <a:lstStyle/>
            <a:p>
              <a:r>
                <a:rPr lang="en-US" sz="3200" dirty="0" smtClean="0"/>
                <a:t>Jesus did not give these warnings previously, because He was there in person to encourage the disciples.  While he was present, most of the persecution was directed at Him anyway.   </a:t>
              </a:r>
              <a:endParaRPr lang="en-US" sz="3200" dirty="0"/>
            </a:p>
          </p:txBody>
        </p:sp>
      </p:grpSp>
    </p:spTree>
    <p:extLst>
      <p:ext uri="{BB962C8B-B14F-4D97-AF65-F5344CB8AC3E}">
        <p14:creationId xmlns:p14="http://schemas.microsoft.com/office/powerpoint/2010/main" val="2049288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80674" y="274835"/>
            <a:ext cx="9746438" cy="1245742"/>
          </a:xfrm>
        </p:spPr>
        <p:style>
          <a:lnRef idx="1">
            <a:schemeClr val="accent3"/>
          </a:lnRef>
          <a:fillRef idx="2">
            <a:schemeClr val="accent3"/>
          </a:fillRef>
          <a:effectRef idx="1">
            <a:schemeClr val="accent3"/>
          </a:effectRef>
          <a:fontRef idx="minor">
            <a:schemeClr val="dk1"/>
          </a:fontRef>
        </p:style>
        <p:txBody>
          <a:bodyPr/>
          <a:lstStyle/>
          <a:p>
            <a:r>
              <a:rPr lang="en-US" dirty="0" smtClean="0"/>
              <a:t>God’s Part—John 16:5-6</a:t>
            </a:r>
            <a:endParaRPr lang="en-US" dirty="0"/>
          </a:p>
        </p:txBody>
      </p:sp>
      <p:sp>
        <p:nvSpPr>
          <p:cNvPr id="3" name="Content Placeholder 2"/>
          <p:cNvSpPr>
            <a:spLocks noGrp="1"/>
          </p:cNvSpPr>
          <p:nvPr>
            <p:ph idx="1"/>
          </p:nvPr>
        </p:nvSpPr>
        <p:spPr>
          <a:xfrm>
            <a:off x="1484310" y="1150707"/>
            <a:ext cx="10018713" cy="3092682"/>
          </a:xfrm>
        </p:spPr>
        <p:txBody>
          <a:bodyPr>
            <a:normAutofit/>
          </a:bodyPr>
          <a:lstStyle/>
          <a:p>
            <a:r>
              <a:rPr lang="en-US" sz="3200" b="1" baseline="30000" dirty="0" smtClean="0"/>
              <a:t>5</a:t>
            </a:r>
            <a:r>
              <a:rPr lang="en-US" sz="3200" b="1" baseline="30000" dirty="0"/>
              <a:t> </a:t>
            </a:r>
            <a:r>
              <a:rPr lang="en-US" sz="3200" dirty="0"/>
              <a:t>But </a:t>
            </a:r>
            <a:r>
              <a:rPr lang="en-US" sz="3200" dirty="0" smtClean="0"/>
              <a:t>now </a:t>
            </a:r>
            <a:r>
              <a:rPr lang="en-US" sz="3200" dirty="0"/>
              <a:t>I go my way to him that sent me; and none of you </a:t>
            </a:r>
            <a:r>
              <a:rPr lang="en-US" sz="3200" dirty="0" err="1"/>
              <a:t>asketh</a:t>
            </a:r>
            <a:r>
              <a:rPr lang="en-US" sz="3200" dirty="0"/>
              <a:t> me, Whither </a:t>
            </a:r>
            <a:r>
              <a:rPr lang="en-US" sz="3200" dirty="0" err="1"/>
              <a:t>goest</a:t>
            </a:r>
            <a:r>
              <a:rPr lang="en-US" sz="3200" dirty="0"/>
              <a:t> thou?</a:t>
            </a:r>
          </a:p>
          <a:p>
            <a:r>
              <a:rPr lang="en-US" sz="3200" b="1" baseline="30000" dirty="0"/>
              <a:t>6 </a:t>
            </a:r>
            <a:r>
              <a:rPr lang="en-US" sz="3200" dirty="0"/>
              <a:t>But because I have said these things unto you, sorrow hath filled your heart.</a:t>
            </a:r>
          </a:p>
        </p:txBody>
      </p:sp>
      <p:sp>
        <p:nvSpPr>
          <p:cNvPr id="8" name="Up Arrow Callout 7"/>
          <p:cNvSpPr/>
          <p:nvPr/>
        </p:nvSpPr>
        <p:spPr>
          <a:xfrm>
            <a:off x="2762225" y="3209417"/>
            <a:ext cx="8529638" cy="3476788"/>
          </a:xfrm>
          <a:prstGeom prst="upArrowCallout">
            <a:avLst>
              <a:gd name="adj1" fmla="val 15800"/>
              <a:gd name="adj2" fmla="val 27627"/>
              <a:gd name="adj3" fmla="val 19355"/>
              <a:gd name="adj4" fmla="val 7164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2762225" y="4121064"/>
            <a:ext cx="8740798" cy="2554545"/>
          </a:xfrm>
          <a:prstGeom prst="rect">
            <a:avLst/>
          </a:prstGeom>
          <a:noFill/>
        </p:spPr>
        <p:txBody>
          <a:bodyPr wrap="square" rtlCol="0">
            <a:spAutoFit/>
          </a:bodyPr>
          <a:lstStyle/>
          <a:p>
            <a:r>
              <a:rPr lang="en-US" sz="3200" dirty="0" smtClean="0"/>
              <a:t>The disciples should have rejoiced at the prospect of glory to which their Master was returning.  Instead, the thought of their own separation from Him filled their hearts with anxiety and fear.  They thought of themselves rather than their Master.  </a:t>
            </a:r>
            <a:endParaRPr lang="en-US" sz="3200" dirty="0"/>
          </a:p>
        </p:txBody>
      </p:sp>
    </p:spTree>
    <p:extLst>
      <p:ext uri="{BB962C8B-B14F-4D97-AF65-F5344CB8AC3E}">
        <p14:creationId xmlns:p14="http://schemas.microsoft.com/office/powerpoint/2010/main" val="1822404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08484" y="685801"/>
            <a:ext cx="9794540" cy="1245742"/>
          </a:xfrm>
        </p:spPr>
        <p:style>
          <a:lnRef idx="1">
            <a:schemeClr val="accent3"/>
          </a:lnRef>
          <a:fillRef idx="2">
            <a:schemeClr val="accent3"/>
          </a:fillRef>
          <a:effectRef idx="1">
            <a:schemeClr val="accent3"/>
          </a:effectRef>
          <a:fontRef idx="minor">
            <a:schemeClr val="dk1"/>
          </a:fontRef>
        </p:style>
        <p:txBody>
          <a:bodyPr/>
          <a:lstStyle/>
          <a:p>
            <a:r>
              <a:rPr lang="en-US" dirty="0" smtClean="0"/>
              <a:t>God’s Part—John 16:1-15</a:t>
            </a:r>
            <a:endParaRPr lang="en-US" dirty="0"/>
          </a:p>
        </p:txBody>
      </p:sp>
      <p:sp>
        <p:nvSpPr>
          <p:cNvPr id="3" name="Content Placeholder 2"/>
          <p:cNvSpPr>
            <a:spLocks noGrp="1"/>
          </p:cNvSpPr>
          <p:nvPr>
            <p:ph idx="1"/>
          </p:nvPr>
        </p:nvSpPr>
        <p:spPr>
          <a:xfrm>
            <a:off x="1484310" y="1931542"/>
            <a:ext cx="10018713" cy="4335693"/>
          </a:xfrm>
        </p:spPr>
        <p:txBody>
          <a:bodyPr>
            <a:normAutofit/>
          </a:bodyPr>
          <a:lstStyle/>
          <a:p>
            <a:r>
              <a:rPr lang="en-US" sz="3200" b="1" dirty="0"/>
              <a:t>16 </a:t>
            </a:r>
            <a:r>
              <a:rPr lang="en-US" sz="3200" dirty="0"/>
              <a:t>These things have I spoken unto you, that ye should not be offended.</a:t>
            </a:r>
          </a:p>
          <a:p>
            <a:r>
              <a:rPr lang="en-US" sz="3200" b="1" baseline="30000" dirty="0"/>
              <a:t>2 </a:t>
            </a:r>
            <a:r>
              <a:rPr lang="en-US" sz="3200" dirty="0"/>
              <a:t>They shall put you out of the synagogues: yea, the time cometh, that whosoever </a:t>
            </a:r>
            <a:r>
              <a:rPr lang="en-US" sz="3200" dirty="0" err="1"/>
              <a:t>killeth</a:t>
            </a:r>
            <a:r>
              <a:rPr lang="en-US" sz="3200" dirty="0"/>
              <a:t> you will think that he doeth God service.</a:t>
            </a:r>
          </a:p>
          <a:p>
            <a:r>
              <a:rPr lang="en-US" sz="3200" b="1" baseline="30000" dirty="0"/>
              <a:t>3 </a:t>
            </a:r>
            <a:r>
              <a:rPr lang="en-US" sz="3200" dirty="0"/>
              <a:t>And these things will they do unto you, because they have not known the Father, nor me</a:t>
            </a:r>
            <a:r>
              <a:rPr lang="en-US" sz="3200" dirty="0" smtClean="0"/>
              <a:t>.</a:t>
            </a:r>
            <a:endParaRPr lang="en-US" sz="3200" dirty="0"/>
          </a:p>
        </p:txBody>
      </p:sp>
      <p:grpSp>
        <p:nvGrpSpPr>
          <p:cNvPr id="7" name="Group 6"/>
          <p:cNvGrpSpPr/>
          <p:nvPr/>
        </p:nvGrpSpPr>
        <p:grpSpPr>
          <a:xfrm>
            <a:off x="4736387" y="2681555"/>
            <a:ext cx="5959012" cy="657546"/>
            <a:chOff x="4736387" y="2681555"/>
            <a:chExt cx="5959012" cy="657546"/>
          </a:xfrm>
        </p:grpSpPr>
        <p:sp>
          <p:nvSpPr>
            <p:cNvPr id="5" name="Left Arrow Callout 4"/>
            <p:cNvSpPr/>
            <p:nvPr/>
          </p:nvSpPr>
          <p:spPr>
            <a:xfrm>
              <a:off x="4736387" y="2681555"/>
              <a:ext cx="5959012" cy="657546"/>
            </a:xfrm>
            <a:prstGeom prst="leftArrowCallout">
              <a:avLst>
                <a:gd name="adj1" fmla="val 25000"/>
                <a:gd name="adj2" fmla="val 25000"/>
                <a:gd name="adj3" fmla="val 25000"/>
                <a:gd name="adj4" fmla="val 908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5250095" y="2712378"/>
              <a:ext cx="5445304" cy="584775"/>
            </a:xfrm>
            <a:prstGeom prst="rect">
              <a:avLst/>
            </a:prstGeom>
            <a:noFill/>
          </p:spPr>
          <p:txBody>
            <a:bodyPr wrap="square" rtlCol="0">
              <a:spAutoFit/>
            </a:bodyPr>
            <a:lstStyle/>
            <a:p>
              <a:r>
                <a:rPr lang="en-US" sz="3200" dirty="0" smtClean="0"/>
                <a:t>Discouraged, weakened in faith</a:t>
              </a:r>
              <a:endParaRPr lang="en-US" sz="3200" dirty="0"/>
            </a:p>
          </p:txBody>
        </p:sp>
      </p:grpSp>
    </p:spTree>
    <p:extLst>
      <p:ext uri="{BB962C8B-B14F-4D97-AF65-F5344CB8AC3E}">
        <p14:creationId xmlns:p14="http://schemas.microsoft.com/office/powerpoint/2010/main" val="1368975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21305" y="244012"/>
            <a:ext cx="9481718" cy="788945"/>
          </a:xfrm>
        </p:spPr>
        <p:style>
          <a:lnRef idx="1">
            <a:schemeClr val="accent3"/>
          </a:lnRef>
          <a:fillRef idx="2">
            <a:schemeClr val="accent3"/>
          </a:fillRef>
          <a:effectRef idx="1">
            <a:schemeClr val="accent3"/>
          </a:effectRef>
          <a:fontRef idx="minor">
            <a:schemeClr val="dk1"/>
          </a:fontRef>
        </p:style>
        <p:txBody>
          <a:bodyPr/>
          <a:lstStyle/>
          <a:p>
            <a:r>
              <a:rPr lang="en-US" dirty="0" smtClean="0"/>
              <a:t>God’s Part—John 16:7</a:t>
            </a:r>
            <a:endParaRPr lang="en-US" dirty="0"/>
          </a:p>
        </p:txBody>
      </p:sp>
      <p:sp>
        <p:nvSpPr>
          <p:cNvPr id="3" name="Content Placeholder 2"/>
          <p:cNvSpPr>
            <a:spLocks noGrp="1"/>
          </p:cNvSpPr>
          <p:nvPr>
            <p:ph idx="1"/>
          </p:nvPr>
        </p:nvSpPr>
        <p:spPr>
          <a:xfrm>
            <a:off x="1059543" y="3010896"/>
            <a:ext cx="9555873" cy="4335693"/>
          </a:xfrm>
        </p:spPr>
        <p:txBody>
          <a:bodyPr>
            <a:normAutofit/>
          </a:bodyPr>
          <a:lstStyle/>
          <a:p>
            <a:r>
              <a:rPr lang="en-US" sz="3600" b="1" baseline="30000" dirty="0"/>
              <a:t>7 </a:t>
            </a:r>
            <a:r>
              <a:rPr lang="en-US" sz="3600" dirty="0"/>
              <a:t>Nevertheless I tell you the truth; It is expedient for you that I go away: for if I go not away, the Comforter will not come unto you; but if I depart, I will send him unto you</a:t>
            </a:r>
            <a:r>
              <a:rPr lang="en-US" sz="3600" dirty="0" smtClean="0"/>
              <a:t>.</a:t>
            </a:r>
            <a:endParaRPr lang="en-US" sz="3600" dirty="0"/>
          </a:p>
        </p:txBody>
      </p:sp>
      <p:grpSp>
        <p:nvGrpSpPr>
          <p:cNvPr id="8" name="Group 7"/>
          <p:cNvGrpSpPr/>
          <p:nvPr/>
        </p:nvGrpSpPr>
        <p:grpSpPr>
          <a:xfrm>
            <a:off x="4746171" y="1032957"/>
            <a:ext cx="7654019" cy="3031042"/>
            <a:chOff x="3782015" y="1157679"/>
            <a:chExt cx="9132393" cy="2736434"/>
          </a:xfrm>
        </p:grpSpPr>
        <p:sp>
          <p:nvSpPr>
            <p:cNvPr id="4" name="Down Arrow Callout 3"/>
            <p:cNvSpPr/>
            <p:nvPr/>
          </p:nvSpPr>
          <p:spPr>
            <a:xfrm>
              <a:off x="3782015" y="1261154"/>
              <a:ext cx="8883991" cy="2632959"/>
            </a:xfrm>
            <a:prstGeom prst="downArrowCallout">
              <a:avLst>
                <a:gd name="adj1" fmla="val 25000"/>
                <a:gd name="adj2" fmla="val 25000"/>
                <a:gd name="adj3" fmla="val 14230"/>
                <a:gd name="adj4" fmla="val 8196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3782016" y="1157679"/>
              <a:ext cx="9132392" cy="2306251"/>
            </a:xfrm>
            <a:prstGeom prst="rect">
              <a:avLst/>
            </a:prstGeom>
            <a:noFill/>
          </p:spPr>
          <p:txBody>
            <a:bodyPr wrap="square" rtlCol="0">
              <a:spAutoFit/>
            </a:bodyPr>
            <a:lstStyle/>
            <a:p>
              <a:r>
                <a:rPr lang="en-US" sz="3200" dirty="0" smtClean="0"/>
                <a:t>Profitable.  Jesus had to go through the crucifixion, resurrection, and ascension before the Holy Spirit could be sent.  In His human body, Jesus couldn’t be everywhere at the same time, as the Holy Spirit can.  </a:t>
              </a:r>
              <a:endParaRPr lang="en-US" sz="3200" dirty="0"/>
            </a:p>
          </p:txBody>
        </p:sp>
      </p:grpSp>
    </p:spTree>
    <p:extLst>
      <p:ext uri="{BB962C8B-B14F-4D97-AF65-F5344CB8AC3E}">
        <p14:creationId xmlns:p14="http://schemas.microsoft.com/office/powerpoint/2010/main" val="850112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7242" y="244012"/>
            <a:ext cx="9505781" cy="778672"/>
          </a:xfrm>
        </p:spPr>
        <p:style>
          <a:lnRef idx="1">
            <a:schemeClr val="accent3"/>
          </a:lnRef>
          <a:fillRef idx="2">
            <a:schemeClr val="accent3"/>
          </a:fillRef>
          <a:effectRef idx="1">
            <a:schemeClr val="accent3"/>
          </a:effectRef>
          <a:fontRef idx="minor">
            <a:schemeClr val="dk1"/>
          </a:fontRef>
        </p:style>
        <p:txBody>
          <a:bodyPr/>
          <a:lstStyle/>
          <a:p>
            <a:r>
              <a:rPr lang="en-US" dirty="0" smtClean="0"/>
              <a:t>God’s Part—John 16:8</a:t>
            </a:r>
            <a:endParaRPr lang="en-US" dirty="0"/>
          </a:p>
        </p:txBody>
      </p:sp>
      <p:sp>
        <p:nvSpPr>
          <p:cNvPr id="3" name="Content Placeholder 2"/>
          <p:cNvSpPr>
            <a:spLocks noGrp="1"/>
          </p:cNvSpPr>
          <p:nvPr>
            <p:ph idx="1"/>
          </p:nvPr>
        </p:nvSpPr>
        <p:spPr>
          <a:xfrm>
            <a:off x="1484310" y="1931543"/>
            <a:ext cx="10018713" cy="4295086"/>
          </a:xfrm>
        </p:spPr>
        <p:txBody>
          <a:bodyPr>
            <a:normAutofit/>
          </a:bodyPr>
          <a:lstStyle/>
          <a:p>
            <a:r>
              <a:rPr lang="en-US" sz="3600" b="1" baseline="30000" dirty="0" smtClean="0"/>
              <a:t>8</a:t>
            </a:r>
            <a:r>
              <a:rPr lang="en-US" sz="3600" b="1" baseline="30000" dirty="0"/>
              <a:t> </a:t>
            </a:r>
            <a:r>
              <a:rPr lang="en-US" sz="3600" dirty="0"/>
              <a:t>And when he is come, he will reprove the world of sin, and of righteousness, and of judgment</a:t>
            </a:r>
            <a:r>
              <a:rPr lang="en-US" sz="3600" dirty="0" smtClean="0"/>
              <a:t>:</a:t>
            </a:r>
            <a:endParaRPr lang="en-US" sz="3600" dirty="0"/>
          </a:p>
        </p:txBody>
      </p:sp>
      <p:grpSp>
        <p:nvGrpSpPr>
          <p:cNvPr id="8" name="Group 7"/>
          <p:cNvGrpSpPr/>
          <p:nvPr/>
        </p:nvGrpSpPr>
        <p:grpSpPr>
          <a:xfrm>
            <a:off x="5007428" y="1219200"/>
            <a:ext cx="6495595" cy="2148114"/>
            <a:chOff x="6483389" y="3868524"/>
            <a:chExt cx="4818184" cy="1021975"/>
          </a:xfrm>
        </p:grpSpPr>
        <p:sp>
          <p:nvSpPr>
            <p:cNvPr id="4" name="Down Arrow Callout 3"/>
            <p:cNvSpPr/>
            <p:nvPr/>
          </p:nvSpPr>
          <p:spPr>
            <a:xfrm>
              <a:off x="6483391" y="3868524"/>
              <a:ext cx="4818182" cy="1021975"/>
            </a:xfrm>
            <a:prstGeom prst="downArrowCallout">
              <a:avLst>
                <a:gd name="adj1" fmla="val 25000"/>
                <a:gd name="adj2" fmla="val 25000"/>
                <a:gd name="adj3" fmla="val 17997"/>
                <a:gd name="adj4" fmla="val 7207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6483389" y="3868524"/>
              <a:ext cx="4818183" cy="661810"/>
            </a:xfrm>
            <a:prstGeom prst="rect">
              <a:avLst/>
            </a:prstGeom>
            <a:noFill/>
          </p:spPr>
          <p:txBody>
            <a:bodyPr wrap="square" rtlCol="0">
              <a:spAutoFit/>
            </a:bodyPr>
            <a:lstStyle/>
            <a:p>
              <a:r>
                <a:rPr lang="en-US" sz="3200" dirty="0" smtClean="0"/>
                <a:t>Convict or, better, convince!  The Holy spirit is an effectual persuader of reluctant humanity.   </a:t>
              </a:r>
              <a:endParaRPr lang="en-US" sz="3200" dirty="0"/>
            </a:p>
          </p:txBody>
        </p:sp>
      </p:grpSp>
    </p:spTree>
    <p:extLst>
      <p:ext uri="{BB962C8B-B14F-4D97-AF65-F5344CB8AC3E}">
        <p14:creationId xmlns:p14="http://schemas.microsoft.com/office/powerpoint/2010/main" val="2377377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86854" y="244012"/>
            <a:ext cx="9616169" cy="890035"/>
          </a:xfrm>
        </p:spPr>
        <p:style>
          <a:lnRef idx="1">
            <a:schemeClr val="accent3"/>
          </a:lnRef>
          <a:fillRef idx="2">
            <a:schemeClr val="accent3"/>
          </a:fillRef>
          <a:effectRef idx="1">
            <a:schemeClr val="accent3"/>
          </a:effectRef>
          <a:fontRef idx="minor">
            <a:schemeClr val="dk1"/>
          </a:fontRef>
        </p:style>
        <p:txBody>
          <a:bodyPr/>
          <a:lstStyle/>
          <a:p>
            <a:r>
              <a:rPr lang="en-US" dirty="0" smtClean="0"/>
              <a:t>God’s Part—John 16:9</a:t>
            </a:r>
            <a:endParaRPr lang="en-US" dirty="0"/>
          </a:p>
        </p:txBody>
      </p:sp>
      <p:sp>
        <p:nvSpPr>
          <p:cNvPr id="3" name="Content Placeholder 2"/>
          <p:cNvSpPr>
            <a:spLocks noGrp="1"/>
          </p:cNvSpPr>
          <p:nvPr>
            <p:ph idx="1"/>
          </p:nvPr>
        </p:nvSpPr>
        <p:spPr>
          <a:xfrm>
            <a:off x="1484310" y="1249371"/>
            <a:ext cx="10018713" cy="739087"/>
          </a:xfrm>
        </p:spPr>
        <p:txBody>
          <a:bodyPr>
            <a:normAutofit/>
          </a:bodyPr>
          <a:lstStyle/>
          <a:p>
            <a:r>
              <a:rPr lang="en-US" sz="3200" b="1" baseline="30000" dirty="0" smtClean="0"/>
              <a:t>9</a:t>
            </a:r>
            <a:r>
              <a:rPr lang="en-US" sz="3200" b="1" baseline="30000" dirty="0"/>
              <a:t> </a:t>
            </a:r>
            <a:r>
              <a:rPr lang="en-US" sz="3200" dirty="0"/>
              <a:t>Of sin, because they believe not on me</a:t>
            </a:r>
            <a:r>
              <a:rPr lang="en-US" sz="3200" dirty="0" smtClean="0"/>
              <a:t>;</a:t>
            </a:r>
            <a:endParaRPr lang="en-US" sz="3200" dirty="0"/>
          </a:p>
        </p:txBody>
      </p:sp>
      <p:grpSp>
        <p:nvGrpSpPr>
          <p:cNvPr id="15" name="Group 14"/>
          <p:cNvGrpSpPr/>
          <p:nvPr/>
        </p:nvGrpSpPr>
        <p:grpSpPr>
          <a:xfrm>
            <a:off x="1886855" y="1869883"/>
            <a:ext cx="10018713" cy="2693215"/>
            <a:chOff x="1886855" y="1869883"/>
            <a:chExt cx="10018713" cy="2693215"/>
          </a:xfrm>
        </p:grpSpPr>
        <p:sp>
          <p:nvSpPr>
            <p:cNvPr id="8" name="Rectangle 7"/>
            <p:cNvSpPr/>
            <p:nvPr/>
          </p:nvSpPr>
          <p:spPr>
            <a:xfrm>
              <a:off x="1886857" y="1949706"/>
              <a:ext cx="9855200" cy="26133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1886855" y="1869883"/>
              <a:ext cx="10018713" cy="2554545"/>
            </a:xfrm>
            <a:prstGeom prst="rect">
              <a:avLst/>
            </a:prstGeom>
            <a:noFill/>
          </p:spPr>
          <p:txBody>
            <a:bodyPr wrap="square" rtlCol="0">
              <a:spAutoFit/>
            </a:bodyPr>
            <a:lstStyle/>
            <a:p>
              <a:r>
                <a:rPr lang="en-US" sz="3200" dirty="0" smtClean="0"/>
                <a:t>The day of Pentecost delivered a striking example of this aspect of the Holy Spirit’s work.  Those who heard Peter’s address were “pricked in their heart” (Acts 2:37).  One of the first evidences of the Holy Spirit is the deep conviction that one is a sinner.  </a:t>
              </a:r>
              <a:endParaRPr lang="en-US" sz="3200" dirty="0"/>
            </a:p>
          </p:txBody>
        </p:sp>
      </p:grpSp>
      <p:grpSp>
        <p:nvGrpSpPr>
          <p:cNvPr id="16" name="Group 15"/>
          <p:cNvGrpSpPr/>
          <p:nvPr/>
        </p:nvGrpSpPr>
        <p:grpSpPr>
          <a:xfrm>
            <a:off x="1886854" y="4678422"/>
            <a:ext cx="10018713" cy="2062103"/>
            <a:chOff x="1886854" y="4678422"/>
            <a:chExt cx="10018713" cy="2062103"/>
          </a:xfrm>
        </p:grpSpPr>
        <p:sp>
          <p:nvSpPr>
            <p:cNvPr id="13" name="Rectangle 12"/>
            <p:cNvSpPr/>
            <p:nvPr/>
          </p:nvSpPr>
          <p:spPr>
            <a:xfrm>
              <a:off x="1886855" y="4678422"/>
              <a:ext cx="9855202" cy="2062103"/>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1886854" y="4678422"/>
              <a:ext cx="10018713" cy="2062103"/>
            </a:xfrm>
            <a:prstGeom prst="rect">
              <a:avLst/>
            </a:prstGeom>
            <a:noFill/>
          </p:spPr>
          <p:txBody>
            <a:bodyPr wrap="square" rtlCol="0">
              <a:spAutoFit/>
            </a:bodyPr>
            <a:lstStyle/>
            <a:p>
              <a:r>
                <a:rPr lang="en-US" sz="3200" dirty="0" smtClean="0"/>
                <a:t>God has provided only one means of salvation:  faith in Jesus.  The Holy Spirit needs to act to convince fallen humanity of its sinfulness, because we lack that faith in Christ.  </a:t>
              </a:r>
              <a:endParaRPr lang="en-US" sz="3200" dirty="0"/>
            </a:p>
          </p:txBody>
        </p:sp>
      </p:grpSp>
    </p:spTree>
    <p:extLst>
      <p:ext uri="{BB962C8B-B14F-4D97-AF65-F5344CB8AC3E}">
        <p14:creationId xmlns:p14="http://schemas.microsoft.com/office/powerpoint/2010/main" val="3297888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86853" y="105970"/>
            <a:ext cx="9723621" cy="826799"/>
          </a:xfrm>
        </p:spPr>
        <p:style>
          <a:lnRef idx="1">
            <a:schemeClr val="accent3"/>
          </a:lnRef>
          <a:fillRef idx="2">
            <a:schemeClr val="accent3"/>
          </a:fillRef>
          <a:effectRef idx="1">
            <a:schemeClr val="accent3"/>
          </a:effectRef>
          <a:fontRef idx="minor">
            <a:schemeClr val="dk1"/>
          </a:fontRef>
        </p:style>
        <p:txBody>
          <a:bodyPr/>
          <a:lstStyle/>
          <a:p>
            <a:r>
              <a:rPr lang="en-US" dirty="0" smtClean="0"/>
              <a:t>God’s Part—John 16:10</a:t>
            </a:r>
            <a:endParaRPr lang="en-US" dirty="0"/>
          </a:p>
        </p:txBody>
      </p:sp>
      <p:sp>
        <p:nvSpPr>
          <p:cNvPr id="3" name="Content Placeholder 2"/>
          <p:cNvSpPr>
            <a:spLocks noGrp="1"/>
          </p:cNvSpPr>
          <p:nvPr>
            <p:ph idx="1"/>
          </p:nvPr>
        </p:nvSpPr>
        <p:spPr>
          <a:xfrm>
            <a:off x="1484310" y="1249371"/>
            <a:ext cx="10018713" cy="739087"/>
          </a:xfrm>
        </p:spPr>
        <p:txBody>
          <a:bodyPr>
            <a:noAutofit/>
          </a:bodyPr>
          <a:lstStyle/>
          <a:p>
            <a:r>
              <a:rPr lang="en-US" sz="3200" b="1" baseline="30000" dirty="0"/>
              <a:t>10 </a:t>
            </a:r>
            <a:r>
              <a:rPr lang="en-US" sz="3200" dirty="0"/>
              <a:t>Of righteousness, because I go to my Father, and ye see me no more;</a:t>
            </a:r>
            <a:endParaRPr lang="en-US" sz="3200" dirty="0"/>
          </a:p>
        </p:txBody>
      </p:sp>
      <p:grpSp>
        <p:nvGrpSpPr>
          <p:cNvPr id="15" name="Group 14"/>
          <p:cNvGrpSpPr/>
          <p:nvPr/>
        </p:nvGrpSpPr>
        <p:grpSpPr>
          <a:xfrm>
            <a:off x="1886853" y="2299717"/>
            <a:ext cx="10018713" cy="2067445"/>
            <a:chOff x="1723347" y="1985320"/>
            <a:chExt cx="10018713" cy="2619126"/>
          </a:xfrm>
        </p:grpSpPr>
        <p:sp>
          <p:nvSpPr>
            <p:cNvPr id="8" name="Rectangle 7"/>
            <p:cNvSpPr/>
            <p:nvPr/>
          </p:nvSpPr>
          <p:spPr>
            <a:xfrm>
              <a:off x="1723347" y="1991054"/>
              <a:ext cx="9855200" cy="26133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1723347" y="1985320"/>
              <a:ext cx="10018713" cy="2612359"/>
            </a:xfrm>
            <a:prstGeom prst="rect">
              <a:avLst/>
            </a:prstGeom>
            <a:noFill/>
          </p:spPr>
          <p:txBody>
            <a:bodyPr wrap="square" rtlCol="0">
              <a:spAutoFit/>
            </a:bodyPr>
            <a:lstStyle/>
            <a:p>
              <a:r>
                <a:rPr lang="en-US" sz="3200" dirty="0" smtClean="0"/>
                <a:t>Not only does the Spirit expose sin; He also convicts of positive righteousness  He urges men to accept the righteousness of Christ, both the imputed and the imparted.  (More on this in a minute!)  </a:t>
              </a:r>
              <a:endParaRPr lang="en-US" sz="3200" dirty="0"/>
            </a:p>
          </p:txBody>
        </p:sp>
      </p:grpSp>
      <p:grpSp>
        <p:nvGrpSpPr>
          <p:cNvPr id="16" name="Group 15"/>
          <p:cNvGrpSpPr/>
          <p:nvPr/>
        </p:nvGrpSpPr>
        <p:grpSpPr>
          <a:xfrm>
            <a:off x="1886854" y="4678422"/>
            <a:ext cx="10018713" cy="2062103"/>
            <a:chOff x="1886854" y="4678422"/>
            <a:chExt cx="10018713" cy="2062103"/>
          </a:xfrm>
        </p:grpSpPr>
        <p:sp>
          <p:nvSpPr>
            <p:cNvPr id="13" name="Rectangle 12"/>
            <p:cNvSpPr/>
            <p:nvPr/>
          </p:nvSpPr>
          <p:spPr>
            <a:xfrm>
              <a:off x="1886855" y="4678422"/>
              <a:ext cx="9855202" cy="2062103"/>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1886854" y="4678422"/>
              <a:ext cx="10018713" cy="2062103"/>
            </a:xfrm>
            <a:prstGeom prst="rect">
              <a:avLst/>
            </a:prstGeom>
            <a:noFill/>
          </p:spPr>
          <p:txBody>
            <a:bodyPr wrap="square" rtlCol="0">
              <a:spAutoFit/>
            </a:bodyPr>
            <a:lstStyle/>
            <a:p>
              <a:r>
                <a:rPr lang="en-US" sz="3200" dirty="0" smtClean="0"/>
                <a:t>While on earth, Jesus had pointed the way to the perfect righteousness required of those who enter the Kingdom of Heaven.  After His departure this would be the special work of the Holy Spirit.  </a:t>
              </a:r>
              <a:endParaRPr lang="en-US" sz="3200" dirty="0"/>
            </a:p>
          </p:txBody>
        </p:sp>
      </p:grpSp>
    </p:spTree>
    <p:extLst>
      <p:ext uri="{BB962C8B-B14F-4D97-AF65-F5344CB8AC3E}">
        <p14:creationId xmlns:p14="http://schemas.microsoft.com/office/powerpoint/2010/main" val="3311906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nip Single Corner Rectangle 6"/>
          <p:cNvSpPr/>
          <p:nvPr/>
        </p:nvSpPr>
        <p:spPr>
          <a:xfrm>
            <a:off x="4804226" y="1349829"/>
            <a:ext cx="7213603" cy="5297714"/>
          </a:xfrm>
          <a:prstGeom prst="snip1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484310" y="350157"/>
            <a:ext cx="10018713" cy="664029"/>
          </a:xfrm>
        </p:spPr>
        <p:txBody>
          <a:bodyPr>
            <a:noAutofit/>
          </a:bodyPr>
          <a:lstStyle/>
          <a:p>
            <a:r>
              <a:rPr lang="en-US" b="1" dirty="0" smtClean="0"/>
              <a:t>Imputed Righteousness</a:t>
            </a:r>
            <a:endParaRPr lang="en-US" b="1" dirty="0"/>
          </a:p>
        </p:txBody>
      </p:sp>
      <p:sp>
        <p:nvSpPr>
          <p:cNvPr id="3" name="Content Placeholder 2"/>
          <p:cNvSpPr>
            <a:spLocks noGrp="1"/>
          </p:cNvSpPr>
          <p:nvPr>
            <p:ph sz="half" idx="1"/>
          </p:nvPr>
        </p:nvSpPr>
        <p:spPr>
          <a:xfrm>
            <a:off x="1484310" y="1017814"/>
            <a:ext cx="3319916" cy="5626101"/>
          </a:xfrm>
        </p:spPr>
        <p:txBody>
          <a:bodyPr>
            <a:noAutofit/>
          </a:bodyPr>
          <a:lstStyle/>
          <a:p>
            <a:pPr marL="0" indent="0">
              <a:buNone/>
            </a:pPr>
            <a:r>
              <a:rPr lang="en-US" sz="2800" dirty="0" smtClean="0"/>
              <a:t>The </a:t>
            </a:r>
            <a:r>
              <a:rPr lang="en-US" sz="2800" dirty="0"/>
              <a:t>righteousness of Christ credited to the believers — that is, treated as if it were theirs through </a:t>
            </a:r>
            <a:r>
              <a:rPr lang="en-US" sz="2800" dirty="0" smtClean="0"/>
              <a:t>faith.   Imputed Righteousness is synonymous with</a:t>
            </a:r>
            <a:r>
              <a:rPr lang="en-US" sz="2800" dirty="0"/>
              <a:t> </a:t>
            </a:r>
            <a:r>
              <a:rPr lang="en-US" sz="2800" dirty="0" smtClean="0"/>
              <a:t>Justification by Faith.  </a:t>
            </a:r>
          </a:p>
          <a:p>
            <a:pPr marL="0" indent="0">
              <a:buNone/>
            </a:pPr>
            <a:r>
              <a:rPr lang="en-US" sz="2800" dirty="0"/>
              <a:t>(</a:t>
            </a:r>
            <a:r>
              <a:rPr lang="en-US" sz="2800" dirty="0" smtClean="0"/>
              <a:t>Romans 10:6, 9-10)</a:t>
            </a:r>
            <a:endParaRPr lang="en-US" sz="2800" dirty="0"/>
          </a:p>
        </p:txBody>
      </p:sp>
      <p:sp>
        <p:nvSpPr>
          <p:cNvPr id="4" name="Content Placeholder 3"/>
          <p:cNvSpPr>
            <a:spLocks noGrp="1"/>
          </p:cNvSpPr>
          <p:nvPr>
            <p:ph sz="half" idx="2"/>
          </p:nvPr>
        </p:nvSpPr>
        <p:spPr>
          <a:xfrm>
            <a:off x="4804227" y="1349829"/>
            <a:ext cx="7213602" cy="5399314"/>
          </a:xfrm>
        </p:spPr>
        <p:txBody>
          <a:bodyPr>
            <a:noAutofit/>
          </a:bodyPr>
          <a:lstStyle/>
          <a:p>
            <a:r>
              <a:rPr lang="en-US" sz="2800" b="1" baseline="30000" dirty="0"/>
              <a:t>6 </a:t>
            </a:r>
            <a:r>
              <a:rPr lang="en-US" sz="2800" dirty="0"/>
              <a:t>But the righteousness which is of faith </a:t>
            </a:r>
            <a:r>
              <a:rPr lang="en-US" sz="2800" dirty="0" err="1"/>
              <a:t>speaketh</a:t>
            </a:r>
            <a:r>
              <a:rPr lang="en-US" sz="2800" dirty="0"/>
              <a:t> on this wise, Say not in thine heart, Who shall ascend into heaven? (that is, to bring Christ down from above</a:t>
            </a:r>
            <a:r>
              <a:rPr lang="en-US" sz="2800" dirty="0" smtClean="0"/>
              <a:t>:)…</a:t>
            </a:r>
            <a:endParaRPr lang="en-US" sz="2800" dirty="0"/>
          </a:p>
          <a:p>
            <a:r>
              <a:rPr lang="en-US" sz="2800" b="1" baseline="30000" dirty="0" smtClean="0"/>
              <a:t>9</a:t>
            </a:r>
            <a:r>
              <a:rPr lang="en-US" sz="2800" b="1" baseline="30000" dirty="0"/>
              <a:t> </a:t>
            </a:r>
            <a:r>
              <a:rPr lang="en-US" sz="2800" dirty="0"/>
              <a:t>That if thou shalt confess with thy mouth the Lord Jesus, and shalt believe in thine heart that God hath raised him from the dead, thou shalt be </a:t>
            </a:r>
            <a:r>
              <a:rPr lang="en-US" sz="2800" dirty="0" smtClean="0"/>
              <a:t>saved.</a:t>
            </a:r>
            <a:endParaRPr lang="en-US" sz="2800" dirty="0"/>
          </a:p>
          <a:p>
            <a:r>
              <a:rPr lang="en-US" sz="2800" b="1" baseline="30000" dirty="0"/>
              <a:t>10 </a:t>
            </a:r>
            <a:r>
              <a:rPr lang="en-US" sz="2800" dirty="0"/>
              <a:t>For with the heart man believeth unto righteousness; and with the mouth confession is made unto salvation</a:t>
            </a:r>
            <a:r>
              <a:rPr lang="en-US" sz="2800" dirty="0" smtClean="0"/>
              <a:t>.</a:t>
            </a:r>
            <a:endParaRPr lang="en-US" sz="2800" dirty="0"/>
          </a:p>
        </p:txBody>
      </p:sp>
    </p:spTree>
    <p:extLst>
      <p:ext uri="{BB962C8B-B14F-4D97-AF65-F5344CB8AC3E}">
        <p14:creationId xmlns:p14="http://schemas.microsoft.com/office/powerpoint/2010/main" val="1428952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nip Single Corner Rectangle 6"/>
          <p:cNvSpPr/>
          <p:nvPr/>
        </p:nvSpPr>
        <p:spPr>
          <a:xfrm>
            <a:off x="5922730" y="1653721"/>
            <a:ext cx="5798909" cy="4354285"/>
          </a:xfrm>
          <a:prstGeom prst="snip1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484310" y="350157"/>
            <a:ext cx="10018713" cy="664029"/>
          </a:xfrm>
        </p:spPr>
        <p:txBody>
          <a:bodyPr>
            <a:noAutofit/>
          </a:bodyPr>
          <a:lstStyle/>
          <a:p>
            <a:r>
              <a:rPr lang="en-US" b="1" dirty="0" smtClean="0"/>
              <a:t>Imparted Righteousness</a:t>
            </a:r>
            <a:endParaRPr lang="en-US" b="1" dirty="0"/>
          </a:p>
        </p:txBody>
      </p:sp>
      <p:sp>
        <p:nvSpPr>
          <p:cNvPr id="3" name="Content Placeholder 2"/>
          <p:cNvSpPr>
            <a:spLocks noGrp="1"/>
          </p:cNvSpPr>
          <p:nvPr>
            <p:ph sz="half" idx="1"/>
          </p:nvPr>
        </p:nvSpPr>
        <p:spPr>
          <a:xfrm>
            <a:off x="1484310" y="1653721"/>
            <a:ext cx="4379461" cy="3670299"/>
          </a:xfrm>
        </p:spPr>
        <p:txBody>
          <a:bodyPr>
            <a:noAutofit/>
          </a:bodyPr>
          <a:lstStyle/>
          <a:p>
            <a:pPr marL="0" indent="0">
              <a:buNone/>
            </a:pPr>
            <a:r>
              <a:rPr lang="en-US" sz="2800" dirty="0"/>
              <a:t>Imparted righteousness is the gracious gift of God given at the justification which enables the believer to strive for holiness and victory over </a:t>
            </a:r>
            <a:r>
              <a:rPr lang="en-US" sz="2800" dirty="0" smtClean="0"/>
              <a:t>sin. This is </a:t>
            </a:r>
            <a:r>
              <a:rPr lang="en-US" sz="2800" dirty="0"/>
              <a:t>synonymous with sanctification</a:t>
            </a:r>
            <a:r>
              <a:rPr lang="en-US" sz="2800" dirty="0" smtClean="0"/>
              <a:t>.</a:t>
            </a:r>
          </a:p>
        </p:txBody>
      </p:sp>
      <p:sp>
        <p:nvSpPr>
          <p:cNvPr id="4" name="Content Placeholder 3"/>
          <p:cNvSpPr>
            <a:spLocks noGrp="1"/>
          </p:cNvSpPr>
          <p:nvPr>
            <p:ph sz="half" idx="2"/>
          </p:nvPr>
        </p:nvSpPr>
        <p:spPr>
          <a:xfrm>
            <a:off x="5900508" y="1828799"/>
            <a:ext cx="5602514" cy="4238172"/>
          </a:xfrm>
        </p:spPr>
        <p:txBody>
          <a:bodyPr>
            <a:noAutofit/>
          </a:bodyPr>
          <a:lstStyle/>
          <a:p>
            <a:r>
              <a:rPr lang="en-US" sz="2800" b="1" dirty="0" smtClean="0"/>
              <a:t>Galatians 2:20-</a:t>
            </a:r>
            <a:r>
              <a:rPr lang="en-US" sz="2800" b="1" baseline="30000" dirty="0"/>
              <a:t> </a:t>
            </a:r>
            <a:r>
              <a:rPr lang="en-US" sz="2800" b="1" baseline="30000" dirty="0" smtClean="0"/>
              <a:t> </a:t>
            </a:r>
            <a:r>
              <a:rPr lang="en-US" sz="2800" dirty="0" smtClean="0"/>
              <a:t>I </a:t>
            </a:r>
            <a:r>
              <a:rPr lang="en-US" sz="2800" dirty="0"/>
              <a:t>am crucified with Christ: nevertheless I live; yet not I, but Christ </a:t>
            </a:r>
            <a:r>
              <a:rPr lang="en-US" sz="2800" dirty="0" err="1"/>
              <a:t>liveth</a:t>
            </a:r>
            <a:r>
              <a:rPr lang="en-US" sz="2800" dirty="0"/>
              <a:t> in me: and the life which I now live in the flesh I live by the faith of the Son of God, who loved me, and gave himself for </a:t>
            </a:r>
            <a:r>
              <a:rPr lang="en-US" sz="2800" dirty="0" smtClean="0"/>
              <a:t>me.</a:t>
            </a:r>
            <a:endParaRPr lang="en-US" sz="2800" b="1" dirty="0"/>
          </a:p>
          <a:p>
            <a:r>
              <a:rPr lang="en-US" sz="2800" b="1" dirty="0" smtClean="0"/>
              <a:t> </a:t>
            </a:r>
            <a:r>
              <a:rPr lang="en-US" sz="2800" b="1" dirty="0" err="1" smtClean="0"/>
              <a:t>Phillipians</a:t>
            </a:r>
            <a:r>
              <a:rPr lang="en-US" sz="2800" b="1" dirty="0" smtClean="0"/>
              <a:t> 2:13- </a:t>
            </a:r>
            <a:r>
              <a:rPr lang="en-US" sz="2800" b="1" baseline="30000" dirty="0"/>
              <a:t> </a:t>
            </a:r>
            <a:r>
              <a:rPr lang="en-US" sz="2800" dirty="0"/>
              <a:t>For it is God which </a:t>
            </a:r>
            <a:r>
              <a:rPr lang="en-US" sz="2800" dirty="0" err="1"/>
              <a:t>worketh</a:t>
            </a:r>
            <a:r>
              <a:rPr lang="en-US" sz="2800" dirty="0"/>
              <a:t> in you both to will and to do of his good pleasure.</a:t>
            </a:r>
          </a:p>
        </p:txBody>
      </p:sp>
    </p:spTree>
    <p:extLst>
      <p:ext uri="{BB962C8B-B14F-4D97-AF65-F5344CB8AC3E}">
        <p14:creationId xmlns:p14="http://schemas.microsoft.com/office/powerpoint/2010/main" val="1634125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3" grpId="0" build="p"/>
      <p:bldP spid="4"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86853" y="244012"/>
            <a:ext cx="9616170" cy="790704"/>
          </a:xfrm>
        </p:spPr>
        <p:style>
          <a:lnRef idx="1">
            <a:schemeClr val="accent3"/>
          </a:lnRef>
          <a:fillRef idx="2">
            <a:schemeClr val="accent3"/>
          </a:fillRef>
          <a:effectRef idx="1">
            <a:schemeClr val="accent3"/>
          </a:effectRef>
          <a:fontRef idx="minor">
            <a:schemeClr val="dk1"/>
          </a:fontRef>
        </p:style>
        <p:txBody>
          <a:bodyPr/>
          <a:lstStyle/>
          <a:p>
            <a:r>
              <a:rPr lang="en-US" dirty="0" smtClean="0"/>
              <a:t>God’s Part—John 16:10</a:t>
            </a:r>
            <a:endParaRPr lang="en-US" dirty="0"/>
          </a:p>
        </p:txBody>
      </p:sp>
      <p:sp>
        <p:nvSpPr>
          <p:cNvPr id="3" name="Content Placeholder 2"/>
          <p:cNvSpPr>
            <a:spLocks noGrp="1"/>
          </p:cNvSpPr>
          <p:nvPr>
            <p:ph idx="1"/>
          </p:nvPr>
        </p:nvSpPr>
        <p:spPr>
          <a:xfrm>
            <a:off x="1484310" y="1249371"/>
            <a:ext cx="10018713" cy="739087"/>
          </a:xfrm>
        </p:spPr>
        <p:txBody>
          <a:bodyPr>
            <a:noAutofit/>
          </a:bodyPr>
          <a:lstStyle/>
          <a:p>
            <a:r>
              <a:rPr lang="en-US" sz="3200" b="1" baseline="30000" dirty="0"/>
              <a:t>10 </a:t>
            </a:r>
            <a:r>
              <a:rPr lang="en-US" sz="3200" dirty="0"/>
              <a:t>Of righteousness, because I go to my Father, and ye see me no more;</a:t>
            </a:r>
            <a:endParaRPr lang="en-US" sz="3200" dirty="0"/>
          </a:p>
        </p:txBody>
      </p:sp>
      <p:grpSp>
        <p:nvGrpSpPr>
          <p:cNvPr id="15" name="Group 14"/>
          <p:cNvGrpSpPr/>
          <p:nvPr/>
        </p:nvGrpSpPr>
        <p:grpSpPr>
          <a:xfrm>
            <a:off x="1886853" y="2299717"/>
            <a:ext cx="10018713" cy="2067445"/>
            <a:chOff x="1723347" y="1985320"/>
            <a:chExt cx="10018713" cy="2619126"/>
          </a:xfrm>
        </p:grpSpPr>
        <p:sp>
          <p:nvSpPr>
            <p:cNvPr id="8" name="Rectangle 7"/>
            <p:cNvSpPr/>
            <p:nvPr/>
          </p:nvSpPr>
          <p:spPr>
            <a:xfrm>
              <a:off x="1723347" y="1991054"/>
              <a:ext cx="9855200" cy="26133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1723347" y="1985320"/>
              <a:ext cx="10018713" cy="2612359"/>
            </a:xfrm>
            <a:prstGeom prst="rect">
              <a:avLst/>
            </a:prstGeom>
            <a:noFill/>
          </p:spPr>
          <p:txBody>
            <a:bodyPr wrap="square" rtlCol="0">
              <a:spAutoFit/>
            </a:bodyPr>
            <a:lstStyle/>
            <a:p>
              <a:r>
                <a:rPr lang="en-US" sz="3200" dirty="0" smtClean="0"/>
                <a:t>Not only does the Spirit expose sin; He also convicts of positive righteousness  He urges men to accept the righteousness of Christ, both the imputed and the imparted.  (More on this in a minute!)  </a:t>
              </a:r>
              <a:endParaRPr lang="en-US" sz="3200" dirty="0"/>
            </a:p>
          </p:txBody>
        </p:sp>
      </p:grpSp>
      <p:grpSp>
        <p:nvGrpSpPr>
          <p:cNvPr id="16" name="Group 15"/>
          <p:cNvGrpSpPr/>
          <p:nvPr/>
        </p:nvGrpSpPr>
        <p:grpSpPr>
          <a:xfrm>
            <a:off x="1886854" y="4678422"/>
            <a:ext cx="10018713" cy="2062103"/>
            <a:chOff x="1886854" y="4678422"/>
            <a:chExt cx="10018713" cy="2062103"/>
          </a:xfrm>
        </p:grpSpPr>
        <p:sp>
          <p:nvSpPr>
            <p:cNvPr id="13" name="Rectangle 12"/>
            <p:cNvSpPr/>
            <p:nvPr/>
          </p:nvSpPr>
          <p:spPr>
            <a:xfrm>
              <a:off x="1886855" y="4678422"/>
              <a:ext cx="9855202" cy="2062103"/>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1886854" y="4678422"/>
              <a:ext cx="10018713" cy="2062103"/>
            </a:xfrm>
            <a:prstGeom prst="rect">
              <a:avLst/>
            </a:prstGeom>
            <a:noFill/>
          </p:spPr>
          <p:txBody>
            <a:bodyPr wrap="square" rtlCol="0">
              <a:spAutoFit/>
            </a:bodyPr>
            <a:lstStyle/>
            <a:p>
              <a:r>
                <a:rPr lang="en-US" sz="3200" dirty="0" smtClean="0"/>
                <a:t>While on earth, Jesus had pointed the way to the perfect righteousness required of those who enter the Kingdom of Heaven.  After His departure this would be the special work of the Holy Spirit.  </a:t>
              </a:r>
              <a:endParaRPr lang="en-US" sz="3200" dirty="0"/>
            </a:p>
          </p:txBody>
        </p:sp>
      </p:grpSp>
    </p:spTree>
    <p:extLst>
      <p:ext uri="{BB962C8B-B14F-4D97-AF65-F5344CB8AC3E}">
        <p14:creationId xmlns:p14="http://schemas.microsoft.com/office/powerpoint/2010/main" val="130011857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86853" y="105970"/>
            <a:ext cx="9616170" cy="826799"/>
          </a:xfrm>
        </p:spPr>
        <p:style>
          <a:lnRef idx="1">
            <a:schemeClr val="accent3"/>
          </a:lnRef>
          <a:fillRef idx="2">
            <a:schemeClr val="accent3"/>
          </a:fillRef>
          <a:effectRef idx="1">
            <a:schemeClr val="accent3"/>
          </a:effectRef>
          <a:fontRef idx="minor">
            <a:schemeClr val="dk1"/>
          </a:fontRef>
        </p:style>
        <p:txBody>
          <a:bodyPr/>
          <a:lstStyle/>
          <a:p>
            <a:r>
              <a:rPr lang="en-US" dirty="0" smtClean="0"/>
              <a:t>God’s Part—John 16:11</a:t>
            </a:r>
            <a:endParaRPr lang="en-US" dirty="0"/>
          </a:p>
        </p:txBody>
      </p:sp>
      <p:sp>
        <p:nvSpPr>
          <p:cNvPr id="3" name="Content Placeholder 2"/>
          <p:cNvSpPr>
            <a:spLocks noGrp="1"/>
          </p:cNvSpPr>
          <p:nvPr>
            <p:ph idx="1"/>
          </p:nvPr>
        </p:nvSpPr>
        <p:spPr>
          <a:xfrm>
            <a:off x="1484310" y="1249371"/>
            <a:ext cx="10018713" cy="739087"/>
          </a:xfrm>
        </p:spPr>
        <p:txBody>
          <a:bodyPr>
            <a:noAutofit/>
          </a:bodyPr>
          <a:lstStyle/>
          <a:p>
            <a:r>
              <a:rPr lang="en-US" sz="3200" b="1" baseline="30000" dirty="0"/>
              <a:t>11 </a:t>
            </a:r>
            <a:r>
              <a:rPr lang="en-US" sz="3200" dirty="0"/>
              <a:t>Of judgment, because the prince of this world is judged.</a:t>
            </a:r>
            <a:endParaRPr lang="en-US" sz="3200" dirty="0"/>
          </a:p>
        </p:txBody>
      </p:sp>
      <p:grpSp>
        <p:nvGrpSpPr>
          <p:cNvPr id="15" name="Group 14"/>
          <p:cNvGrpSpPr/>
          <p:nvPr/>
        </p:nvGrpSpPr>
        <p:grpSpPr>
          <a:xfrm>
            <a:off x="1886853" y="2299717"/>
            <a:ext cx="10018713" cy="2067445"/>
            <a:chOff x="1723347" y="1985320"/>
            <a:chExt cx="10018713" cy="2619126"/>
          </a:xfrm>
        </p:grpSpPr>
        <p:sp>
          <p:nvSpPr>
            <p:cNvPr id="8" name="Rectangle 7"/>
            <p:cNvSpPr/>
            <p:nvPr/>
          </p:nvSpPr>
          <p:spPr>
            <a:xfrm>
              <a:off x="1723347" y="1991054"/>
              <a:ext cx="9855200" cy="26133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1723347" y="1985320"/>
              <a:ext cx="10018713" cy="2612359"/>
            </a:xfrm>
            <a:prstGeom prst="rect">
              <a:avLst/>
            </a:prstGeom>
            <a:noFill/>
          </p:spPr>
          <p:txBody>
            <a:bodyPr wrap="square" rtlCol="0">
              <a:spAutoFit/>
            </a:bodyPr>
            <a:lstStyle/>
            <a:p>
              <a:r>
                <a:rPr lang="en-US" sz="3200" dirty="0" smtClean="0"/>
                <a:t>Jesus also warned men of the judgment to come.  None can escape it.  Though fear of judgment is not to be the prime motive of doing right, it is a powerful agency in awakening sin-darkened minds.  </a:t>
              </a:r>
              <a:endParaRPr lang="en-US" sz="3200" dirty="0"/>
            </a:p>
          </p:txBody>
        </p:sp>
      </p:grpSp>
      <p:grpSp>
        <p:nvGrpSpPr>
          <p:cNvPr id="16" name="Group 15"/>
          <p:cNvGrpSpPr/>
          <p:nvPr/>
        </p:nvGrpSpPr>
        <p:grpSpPr>
          <a:xfrm>
            <a:off x="1886854" y="4678422"/>
            <a:ext cx="10018713" cy="2062103"/>
            <a:chOff x="1886854" y="4678422"/>
            <a:chExt cx="10018713" cy="2062103"/>
          </a:xfrm>
        </p:grpSpPr>
        <p:sp>
          <p:nvSpPr>
            <p:cNvPr id="13" name="Rectangle 12"/>
            <p:cNvSpPr/>
            <p:nvPr/>
          </p:nvSpPr>
          <p:spPr>
            <a:xfrm>
              <a:off x="1886855" y="4678422"/>
              <a:ext cx="9855202" cy="2062103"/>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1886854" y="4678422"/>
              <a:ext cx="10018713" cy="2062103"/>
            </a:xfrm>
            <a:prstGeom prst="rect">
              <a:avLst/>
            </a:prstGeom>
            <a:noFill/>
          </p:spPr>
          <p:txBody>
            <a:bodyPr wrap="square" rtlCol="0">
              <a:spAutoFit/>
            </a:bodyPr>
            <a:lstStyle/>
            <a:p>
              <a:r>
                <a:rPr lang="en-US" sz="3200" dirty="0" smtClean="0"/>
                <a:t>The vindication of the divine character at the cross assured that Satan (who claims to be prince of this earth) would be brought to trial and condemned.  And as this is true of the arch-rebel himself, it is surely true for all who follow him.  </a:t>
              </a:r>
              <a:endParaRPr lang="en-US" sz="3200" dirty="0"/>
            </a:p>
          </p:txBody>
        </p:sp>
      </p:grpSp>
    </p:spTree>
    <p:extLst>
      <p:ext uri="{BB962C8B-B14F-4D97-AF65-F5344CB8AC3E}">
        <p14:creationId xmlns:p14="http://schemas.microsoft.com/office/powerpoint/2010/main" val="1820935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0" y="336885"/>
            <a:ext cx="10018713" cy="1752599"/>
          </a:xfrm>
        </p:spPr>
        <p:txBody>
          <a:bodyPr>
            <a:noAutofit/>
          </a:bodyPr>
          <a:lstStyle/>
          <a:p>
            <a:r>
              <a:rPr lang="en-US" b="1" dirty="0" smtClean="0"/>
              <a:t>Roles of the Holy Spirit:</a:t>
            </a:r>
            <a:r>
              <a:rPr lang="en-US" dirty="0" smtClean="0"/>
              <a:t/>
            </a:r>
            <a:br>
              <a:rPr lang="en-US" dirty="0" smtClean="0"/>
            </a:br>
            <a:r>
              <a:rPr lang="en-US" i="1" dirty="0">
                <a:latin typeface="Gabriola" panose="04040605051002020D02" pitchFamily="82" charset="0"/>
                <a:cs typeface="Calibri" panose="020F0502020204030204" pitchFamily="34" charset="0"/>
              </a:rPr>
              <a:t>And when he is come, he will reprove the world of sin, and of righteousness, and of judgment:</a:t>
            </a:r>
            <a:endParaRPr lang="en-US" i="1" dirty="0">
              <a:latin typeface="Gabriola" panose="04040605051002020D02" pitchFamily="82" charset="0"/>
              <a:cs typeface="Calibri" panose="020F0502020204030204" pitchFamily="34" charset="0"/>
            </a:endParaRPr>
          </a:p>
        </p:txBody>
      </p:sp>
      <p:sp>
        <p:nvSpPr>
          <p:cNvPr id="3" name="Content Placeholder 2"/>
          <p:cNvSpPr>
            <a:spLocks noGrp="1"/>
          </p:cNvSpPr>
          <p:nvPr>
            <p:ph idx="1"/>
          </p:nvPr>
        </p:nvSpPr>
        <p:spPr>
          <a:xfrm>
            <a:off x="1484311" y="2835441"/>
            <a:ext cx="10018713" cy="3124201"/>
          </a:xfrm>
        </p:spPr>
        <p:txBody>
          <a:bodyPr>
            <a:noAutofit/>
          </a:bodyPr>
          <a:lstStyle/>
          <a:p>
            <a:r>
              <a:rPr lang="en-US" sz="3600" dirty="0" smtClean="0"/>
              <a:t>Thus the Spirit convicts men of their sin, </a:t>
            </a:r>
          </a:p>
          <a:p>
            <a:r>
              <a:rPr lang="en-US" sz="3600" dirty="0" smtClean="0"/>
              <a:t>Points them to the salvation and righteousness that is in Jesus, and </a:t>
            </a:r>
          </a:p>
          <a:p>
            <a:r>
              <a:rPr lang="en-US" sz="3600" dirty="0" smtClean="0"/>
              <a:t>Warns them of the consequences of continuing in their sins and of neglecting the salvation freely offered.  </a:t>
            </a:r>
            <a:endParaRPr lang="en-US" sz="3600" dirty="0"/>
          </a:p>
        </p:txBody>
      </p:sp>
    </p:spTree>
    <p:extLst>
      <p:ext uri="{BB962C8B-B14F-4D97-AF65-F5344CB8AC3E}">
        <p14:creationId xmlns:p14="http://schemas.microsoft.com/office/powerpoint/2010/main" val="3153567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80921" y="274835"/>
            <a:ext cx="9646191" cy="809001"/>
          </a:xfrm>
          <a:ln/>
        </p:spPr>
        <p:style>
          <a:lnRef idx="1">
            <a:schemeClr val="accent3"/>
          </a:lnRef>
          <a:fillRef idx="2">
            <a:schemeClr val="accent3"/>
          </a:fillRef>
          <a:effectRef idx="1">
            <a:schemeClr val="accent3"/>
          </a:effectRef>
          <a:fontRef idx="minor">
            <a:schemeClr val="dk1"/>
          </a:fontRef>
        </p:style>
        <p:txBody>
          <a:bodyPr/>
          <a:lstStyle/>
          <a:p>
            <a:r>
              <a:rPr lang="en-US" dirty="0" smtClean="0"/>
              <a:t>God’s Part—John 16:12</a:t>
            </a:r>
            <a:endParaRPr lang="en-US" dirty="0"/>
          </a:p>
        </p:txBody>
      </p:sp>
      <p:sp>
        <p:nvSpPr>
          <p:cNvPr id="3" name="Content Placeholder 2"/>
          <p:cNvSpPr>
            <a:spLocks noGrp="1"/>
          </p:cNvSpPr>
          <p:nvPr>
            <p:ph idx="1"/>
          </p:nvPr>
        </p:nvSpPr>
        <p:spPr>
          <a:xfrm>
            <a:off x="1880921" y="5271029"/>
            <a:ext cx="10018713" cy="1270390"/>
          </a:xfrm>
        </p:spPr>
        <p:txBody>
          <a:bodyPr>
            <a:normAutofit/>
          </a:bodyPr>
          <a:lstStyle/>
          <a:p>
            <a:r>
              <a:rPr lang="en-US" sz="3200" b="1" baseline="30000" dirty="0"/>
              <a:t>12 </a:t>
            </a:r>
            <a:r>
              <a:rPr lang="en-US" sz="3200" dirty="0"/>
              <a:t>I have yet many things to say unto you, but ye cannot bear them now</a:t>
            </a:r>
            <a:r>
              <a:rPr lang="en-US" sz="3200" dirty="0" smtClean="0"/>
              <a:t>.</a:t>
            </a:r>
            <a:endParaRPr lang="en-US" sz="3200" dirty="0"/>
          </a:p>
        </p:txBody>
      </p:sp>
      <p:grpSp>
        <p:nvGrpSpPr>
          <p:cNvPr id="5" name="Group 4"/>
          <p:cNvGrpSpPr/>
          <p:nvPr/>
        </p:nvGrpSpPr>
        <p:grpSpPr>
          <a:xfrm>
            <a:off x="1484308" y="1182494"/>
            <a:ext cx="10330676" cy="3989877"/>
            <a:chOff x="1484308" y="1182494"/>
            <a:chExt cx="10330676" cy="3989877"/>
          </a:xfrm>
        </p:grpSpPr>
        <p:sp>
          <p:nvSpPr>
            <p:cNvPr id="4" name="Down Arrow Callout 3"/>
            <p:cNvSpPr/>
            <p:nvPr/>
          </p:nvSpPr>
          <p:spPr>
            <a:xfrm>
              <a:off x="1484309" y="1281152"/>
              <a:ext cx="10330675" cy="3891219"/>
            </a:xfrm>
            <a:prstGeom prst="downArrowCallout">
              <a:avLst>
                <a:gd name="adj1" fmla="val 25000"/>
                <a:gd name="adj2" fmla="val 25000"/>
                <a:gd name="adj3" fmla="val 8303"/>
                <a:gd name="adj4" fmla="val 86930"/>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1484308" y="1182494"/>
              <a:ext cx="10330675" cy="3539430"/>
            </a:xfrm>
            <a:prstGeom prst="rect">
              <a:avLst/>
            </a:prstGeom>
            <a:noFill/>
          </p:spPr>
          <p:txBody>
            <a:bodyPr wrap="square" rtlCol="0">
              <a:spAutoFit/>
            </a:bodyPr>
            <a:lstStyle/>
            <a:p>
              <a:r>
                <a:rPr lang="en-US" sz="3200" dirty="0" smtClean="0"/>
                <a:t>The human mind is capable of acquiring new information at a limited rate!  Jesus had taught the disciples much, but there were many things yet to be revealed.  The wisdom of God is infinite and cannot be exhausted.  A lifetime of diligent study enables one to gain just a limited concept of the infinite treasures of God’s understanding.  But there can also be other problems!  </a:t>
              </a:r>
              <a:endParaRPr lang="en-US" sz="3200" dirty="0"/>
            </a:p>
          </p:txBody>
        </p:sp>
      </p:grpSp>
    </p:spTree>
    <p:extLst>
      <p:ext uri="{BB962C8B-B14F-4D97-AF65-F5344CB8AC3E}">
        <p14:creationId xmlns:p14="http://schemas.microsoft.com/office/powerpoint/2010/main" val="1607764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876299"/>
          </a:xfrm>
        </p:spPr>
        <p:txBody>
          <a:bodyPr/>
          <a:lstStyle/>
          <a:p>
            <a:r>
              <a:rPr lang="en-US" dirty="0" smtClean="0"/>
              <a:t>The Stoning of Stephen  (AD 34)</a:t>
            </a:r>
            <a:endParaRPr lang="en-US" dirty="0"/>
          </a:p>
        </p:txBody>
      </p:sp>
      <p:pic>
        <p:nvPicPr>
          <p:cNvPr id="1030" name="Picture 6" descr="The Stoning of Saint Stephen Painting by Rembrandt van Rijn"/>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764991" y="1562099"/>
            <a:ext cx="7457352" cy="52284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406005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blipFill>
            <a:blip r:embed="rId2"/>
            <a:tile tx="0" ty="0" sx="100000" sy="100000" flip="none" algn="tl"/>
          </a:blipFill>
          <a:scene3d>
            <a:camera prst="orthographicFront"/>
            <a:lightRig rig="threePt" dir="t"/>
          </a:scene3d>
          <a:sp3d>
            <a:bevelT w="114300" prst="artDeco"/>
          </a:sp3d>
        </p:spPr>
        <p:txBody>
          <a:bodyPr/>
          <a:lstStyle/>
          <a:p>
            <a:r>
              <a:rPr lang="en-US" dirty="0" smtClean="0"/>
              <a:t>Our Part:  A Bad Example</a:t>
            </a:r>
            <a:br>
              <a:rPr lang="en-US" dirty="0" smtClean="0"/>
            </a:br>
            <a:r>
              <a:rPr lang="en-US" dirty="0" smtClean="0"/>
              <a:t>1 Corinthians 3:1-3</a:t>
            </a:r>
            <a:endParaRPr lang="en-US" dirty="0"/>
          </a:p>
        </p:txBody>
      </p:sp>
      <p:sp>
        <p:nvSpPr>
          <p:cNvPr id="3" name="Content Placeholder 2"/>
          <p:cNvSpPr>
            <a:spLocks noGrp="1"/>
          </p:cNvSpPr>
          <p:nvPr>
            <p:ph idx="1"/>
          </p:nvPr>
        </p:nvSpPr>
        <p:spPr>
          <a:xfrm>
            <a:off x="1484311" y="2438399"/>
            <a:ext cx="10018713" cy="4094748"/>
          </a:xfrm>
        </p:spPr>
        <p:txBody>
          <a:bodyPr>
            <a:noAutofit/>
          </a:bodyPr>
          <a:lstStyle/>
          <a:p>
            <a:r>
              <a:rPr lang="en-US" sz="3200" b="1" dirty="0"/>
              <a:t>3 </a:t>
            </a:r>
            <a:r>
              <a:rPr lang="en-US" sz="3200" dirty="0"/>
              <a:t>And I, brethren, could not speak unto you as unto spiritual, but as unto carnal, even as unto babes in Christ.</a:t>
            </a:r>
          </a:p>
          <a:p>
            <a:r>
              <a:rPr lang="en-US" sz="3200" b="1" baseline="30000" dirty="0"/>
              <a:t>2 </a:t>
            </a:r>
            <a:r>
              <a:rPr lang="en-US" sz="3200" dirty="0"/>
              <a:t>I have fed you with milk, and not with meat: for hitherto ye were not able to bear it, neither yet now are ye able.</a:t>
            </a:r>
          </a:p>
          <a:p>
            <a:r>
              <a:rPr lang="en-US" sz="3200" b="1" baseline="30000" dirty="0"/>
              <a:t>3 </a:t>
            </a:r>
            <a:r>
              <a:rPr lang="en-US" sz="3200" dirty="0"/>
              <a:t>For ye are yet carnal: for whereas there is among you envying, and strife, and divisions, are ye not carnal, and walk as men</a:t>
            </a:r>
            <a:r>
              <a:rPr lang="en-US" sz="3200" dirty="0" smtClean="0"/>
              <a:t>?</a:t>
            </a:r>
            <a:endParaRPr lang="en-US" sz="3200" dirty="0"/>
          </a:p>
        </p:txBody>
      </p:sp>
    </p:spTree>
    <p:extLst>
      <p:ext uri="{BB962C8B-B14F-4D97-AF65-F5344CB8AC3E}">
        <p14:creationId xmlns:p14="http://schemas.microsoft.com/office/powerpoint/2010/main" val="1295913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484311" y="2895599"/>
            <a:ext cx="4074277" cy="3124201"/>
          </a:xfrm>
        </p:spPr>
        <p:txBody>
          <a:bodyPr>
            <a:noAutofit/>
          </a:bodyPr>
          <a:lstStyle/>
          <a:p>
            <a:r>
              <a:rPr lang="en-US" sz="3200" b="1" baseline="30000" dirty="0"/>
              <a:t>2 </a:t>
            </a:r>
            <a:r>
              <a:rPr lang="en-US" sz="3200" dirty="0"/>
              <a:t>I have fed you with milk, and not with meat: for hitherto ye were not able to bear it, neither yet now are ye able.</a:t>
            </a:r>
          </a:p>
          <a:p>
            <a:r>
              <a:rPr lang="en-US" sz="3200" b="1" baseline="30000" dirty="0"/>
              <a:t>3 </a:t>
            </a:r>
            <a:r>
              <a:rPr lang="en-US" sz="3200" dirty="0"/>
              <a:t>For ye are yet </a:t>
            </a:r>
            <a:r>
              <a:rPr lang="en-US" sz="3200" dirty="0" smtClean="0"/>
              <a:t>carnal…</a:t>
            </a:r>
            <a:endParaRPr lang="en-US" sz="3200" dirty="0"/>
          </a:p>
        </p:txBody>
      </p:sp>
      <p:sp>
        <p:nvSpPr>
          <p:cNvPr id="4" name="Content Placeholder 3"/>
          <p:cNvSpPr>
            <a:spLocks noGrp="1"/>
          </p:cNvSpPr>
          <p:nvPr>
            <p:ph sz="half" idx="2"/>
          </p:nvPr>
        </p:nvSpPr>
        <p:spPr>
          <a:xfrm>
            <a:off x="5558588" y="2895599"/>
            <a:ext cx="6509085" cy="3124200"/>
          </a:xfrm>
        </p:spPr>
        <p:txBody>
          <a:bodyPr>
            <a:noAutofit/>
          </a:bodyPr>
          <a:lstStyle/>
          <a:p>
            <a:r>
              <a:rPr lang="en-US" sz="3000" dirty="0" smtClean="0"/>
              <a:t>Sometimes a spiritual lethargy prevents a person from acquiring further divine truth.  </a:t>
            </a:r>
          </a:p>
          <a:p>
            <a:r>
              <a:rPr lang="en-US" sz="3000" dirty="0" smtClean="0"/>
              <a:t>This is the case with the Corinthians, whom Paul here designates as “carnal,” requiring to be fed with milk because they were not able to endure a substantial spiritual diet. </a:t>
            </a:r>
            <a:endParaRPr lang="en-US" sz="3000" dirty="0"/>
          </a:p>
        </p:txBody>
      </p:sp>
      <p:sp>
        <p:nvSpPr>
          <p:cNvPr id="5" name="Title 1"/>
          <p:cNvSpPr>
            <a:spLocks noGrp="1"/>
          </p:cNvSpPr>
          <p:nvPr>
            <p:ph type="title"/>
          </p:nvPr>
        </p:nvSpPr>
        <p:spPr>
          <a:blipFill>
            <a:blip r:embed="rId2"/>
            <a:tile tx="0" ty="0" sx="100000" sy="100000" flip="none" algn="tl"/>
          </a:blipFill>
          <a:scene3d>
            <a:camera prst="orthographicFront"/>
            <a:lightRig rig="threePt" dir="t"/>
          </a:scene3d>
          <a:sp3d>
            <a:bevelT w="114300" prst="artDeco"/>
          </a:sp3d>
        </p:spPr>
        <p:txBody>
          <a:bodyPr/>
          <a:lstStyle/>
          <a:p>
            <a:r>
              <a:rPr lang="en-US" dirty="0" smtClean="0"/>
              <a:t>Our Part:  A Bad Example</a:t>
            </a:r>
            <a:br>
              <a:rPr lang="en-US" dirty="0" smtClean="0"/>
            </a:br>
            <a:r>
              <a:rPr lang="en-US" dirty="0" smtClean="0"/>
              <a:t>1 Corinthians 3:1-3</a:t>
            </a:r>
            <a:endParaRPr lang="en-US" dirty="0"/>
          </a:p>
        </p:txBody>
      </p:sp>
    </p:spTree>
    <p:extLst>
      <p:ext uri="{BB962C8B-B14F-4D97-AF65-F5344CB8AC3E}">
        <p14:creationId xmlns:p14="http://schemas.microsoft.com/office/powerpoint/2010/main" val="168073081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80921" y="274835"/>
            <a:ext cx="9646191" cy="809001"/>
          </a:xfrm>
          <a:ln/>
        </p:spPr>
        <p:style>
          <a:lnRef idx="1">
            <a:schemeClr val="accent3"/>
          </a:lnRef>
          <a:fillRef idx="2">
            <a:schemeClr val="accent3"/>
          </a:fillRef>
          <a:effectRef idx="1">
            <a:schemeClr val="accent3"/>
          </a:effectRef>
          <a:fontRef idx="minor">
            <a:schemeClr val="dk1"/>
          </a:fontRef>
        </p:style>
        <p:txBody>
          <a:bodyPr/>
          <a:lstStyle/>
          <a:p>
            <a:r>
              <a:rPr lang="en-US" dirty="0" smtClean="0"/>
              <a:t>God’s Part—John 16:13</a:t>
            </a:r>
            <a:endParaRPr lang="en-US" dirty="0"/>
          </a:p>
        </p:txBody>
      </p:sp>
      <p:sp>
        <p:nvSpPr>
          <p:cNvPr id="3" name="Content Placeholder 2"/>
          <p:cNvSpPr>
            <a:spLocks noGrp="1"/>
          </p:cNvSpPr>
          <p:nvPr>
            <p:ph idx="1"/>
          </p:nvPr>
        </p:nvSpPr>
        <p:spPr>
          <a:xfrm>
            <a:off x="1880921" y="1368559"/>
            <a:ext cx="10018713" cy="1699493"/>
          </a:xfrm>
        </p:spPr>
        <p:txBody>
          <a:bodyPr>
            <a:noAutofit/>
          </a:bodyPr>
          <a:lstStyle/>
          <a:p>
            <a:r>
              <a:rPr lang="en-US" sz="3200" b="1" baseline="30000" dirty="0"/>
              <a:t>13 </a:t>
            </a:r>
            <a:r>
              <a:rPr lang="en-US" sz="3200" dirty="0"/>
              <a:t>Howbeit when he, the Spirit of truth, is come, he will guide you into all truth: for he shall not speak of himself; but whatsoever he shall hear, that shall he speak: and he will shew you things to come.</a:t>
            </a:r>
            <a:endParaRPr lang="en-US" sz="3600" dirty="0"/>
          </a:p>
        </p:txBody>
      </p:sp>
      <p:grpSp>
        <p:nvGrpSpPr>
          <p:cNvPr id="8" name="Group 7"/>
          <p:cNvGrpSpPr/>
          <p:nvPr/>
        </p:nvGrpSpPr>
        <p:grpSpPr>
          <a:xfrm>
            <a:off x="1838380" y="3164304"/>
            <a:ext cx="9646191" cy="2911643"/>
            <a:chOff x="1838380" y="3164304"/>
            <a:chExt cx="9646191" cy="2911643"/>
          </a:xfrm>
        </p:grpSpPr>
        <p:sp>
          <p:nvSpPr>
            <p:cNvPr id="7" name="Up Arrow Callout 6"/>
            <p:cNvSpPr/>
            <p:nvPr/>
          </p:nvSpPr>
          <p:spPr>
            <a:xfrm>
              <a:off x="1838380" y="3164304"/>
              <a:ext cx="9646191" cy="2911643"/>
            </a:xfrm>
            <a:prstGeom prst="upArrowCallout">
              <a:avLst>
                <a:gd name="adj1" fmla="val 25000"/>
                <a:gd name="adj2" fmla="val 25000"/>
                <a:gd name="adj3" fmla="val 11685"/>
                <a:gd name="adj4" fmla="val 7026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1923460" y="3917441"/>
              <a:ext cx="9561111" cy="2062103"/>
            </a:xfrm>
            <a:prstGeom prst="rect">
              <a:avLst/>
            </a:prstGeom>
            <a:noFill/>
          </p:spPr>
          <p:txBody>
            <a:bodyPr wrap="square" rtlCol="0">
              <a:spAutoFit/>
            </a:bodyPr>
            <a:lstStyle/>
            <a:p>
              <a:r>
                <a:rPr lang="en-US" sz="3200" dirty="0" smtClean="0"/>
                <a:t>Yet hope for growth remains!  God has provided the Holy Spirit to “guide” us “into all truth.”  Christians are urged to leave the first “principles of the doctrine of Christ” and “go on unto perfection” (Heb. 6:1, 5:11-14).  </a:t>
              </a:r>
              <a:endParaRPr lang="en-US" sz="3200" dirty="0"/>
            </a:p>
          </p:txBody>
        </p:sp>
      </p:grpSp>
    </p:spTree>
    <p:extLst>
      <p:ext uri="{BB962C8B-B14F-4D97-AF65-F5344CB8AC3E}">
        <p14:creationId xmlns:p14="http://schemas.microsoft.com/office/powerpoint/2010/main" val="1105554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80921" y="274835"/>
            <a:ext cx="9646191" cy="809001"/>
          </a:xfrm>
          <a:ln/>
        </p:spPr>
        <p:style>
          <a:lnRef idx="1">
            <a:schemeClr val="accent3"/>
          </a:lnRef>
          <a:fillRef idx="2">
            <a:schemeClr val="accent3"/>
          </a:fillRef>
          <a:effectRef idx="1">
            <a:schemeClr val="accent3"/>
          </a:effectRef>
          <a:fontRef idx="minor">
            <a:schemeClr val="dk1"/>
          </a:fontRef>
        </p:style>
        <p:txBody>
          <a:bodyPr/>
          <a:lstStyle/>
          <a:p>
            <a:r>
              <a:rPr lang="en-US" dirty="0" smtClean="0"/>
              <a:t>God’s Part—John 16:14-5</a:t>
            </a:r>
            <a:endParaRPr lang="en-US" dirty="0"/>
          </a:p>
        </p:txBody>
      </p:sp>
      <p:sp>
        <p:nvSpPr>
          <p:cNvPr id="3" name="Content Placeholder 2"/>
          <p:cNvSpPr>
            <a:spLocks noGrp="1"/>
          </p:cNvSpPr>
          <p:nvPr>
            <p:ph idx="1"/>
          </p:nvPr>
        </p:nvSpPr>
        <p:spPr>
          <a:xfrm>
            <a:off x="1880921" y="1368559"/>
            <a:ext cx="10018713" cy="1699493"/>
          </a:xfrm>
        </p:spPr>
        <p:txBody>
          <a:bodyPr>
            <a:noAutofit/>
          </a:bodyPr>
          <a:lstStyle/>
          <a:p>
            <a:r>
              <a:rPr lang="en-US" sz="3200" b="1" baseline="30000" dirty="0"/>
              <a:t>14 </a:t>
            </a:r>
            <a:r>
              <a:rPr lang="en-US" sz="3200" dirty="0"/>
              <a:t>He shall glorify me: for he shall receive of mine, and shall shew it unto you.</a:t>
            </a:r>
          </a:p>
          <a:p>
            <a:r>
              <a:rPr lang="en-US" sz="3200" b="1" baseline="30000" dirty="0"/>
              <a:t>15 </a:t>
            </a:r>
            <a:r>
              <a:rPr lang="en-US" sz="3200" dirty="0"/>
              <a:t>All things that the Father hath are mine: therefore said I, that he shall take of mine, and shall shew it unto you.</a:t>
            </a:r>
          </a:p>
        </p:txBody>
      </p:sp>
      <p:grpSp>
        <p:nvGrpSpPr>
          <p:cNvPr id="4" name="Group 3"/>
          <p:cNvGrpSpPr/>
          <p:nvPr/>
        </p:nvGrpSpPr>
        <p:grpSpPr>
          <a:xfrm>
            <a:off x="1395664" y="3224463"/>
            <a:ext cx="10796336" cy="4066674"/>
            <a:chOff x="1837521" y="3278888"/>
            <a:chExt cx="10017854" cy="3736416"/>
          </a:xfrm>
        </p:grpSpPr>
        <p:sp>
          <p:nvSpPr>
            <p:cNvPr id="7" name="Up Arrow Callout 6"/>
            <p:cNvSpPr/>
            <p:nvPr/>
          </p:nvSpPr>
          <p:spPr>
            <a:xfrm>
              <a:off x="1837521" y="3278888"/>
              <a:ext cx="10017854" cy="3315198"/>
            </a:xfrm>
            <a:prstGeom prst="upArrowCallout">
              <a:avLst>
                <a:gd name="adj1" fmla="val 25000"/>
                <a:gd name="adj2" fmla="val 25000"/>
                <a:gd name="adj3" fmla="val 6685"/>
                <a:gd name="adj4" fmla="val 89692"/>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1837521" y="3561318"/>
              <a:ext cx="10017854" cy="3453986"/>
            </a:xfrm>
            <a:prstGeom prst="rect">
              <a:avLst/>
            </a:prstGeom>
            <a:noFill/>
          </p:spPr>
          <p:txBody>
            <a:bodyPr wrap="square" rtlCol="0">
              <a:spAutoFit/>
            </a:bodyPr>
            <a:lstStyle/>
            <a:p>
              <a:r>
                <a:rPr lang="en-US" sz="3000" dirty="0" smtClean="0"/>
                <a:t>By a revelation of the majesty and glory of the risen Christ and an unveiling of the mysteries of the plan of salvation, the Holy Spirit glorifies Christ.  We see here a description of the interconnectedness of the three persons of the Godhead.  Christ’s glory comes from His Father, while the Holy Spirit displays it for the saving of humanity.  Notice that all of this effort is on the part of the Godhead!  But we have our part to play too.  </a:t>
              </a:r>
              <a:endParaRPr lang="en-US" sz="3000" dirty="0"/>
            </a:p>
          </p:txBody>
        </p:sp>
      </p:grpSp>
    </p:spTree>
    <p:extLst>
      <p:ext uri="{BB962C8B-B14F-4D97-AF65-F5344CB8AC3E}">
        <p14:creationId xmlns:p14="http://schemas.microsoft.com/office/powerpoint/2010/main" val="1751207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blipFill>
            <a:blip r:embed="rId2"/>
            <a:tile tx="0" ty="0" sx="100000" sy="100000" flip="none" algn="tl"/>
          </a:blipFill>
          <a:scene3d>
            <a:camera prst="orthographicFront"/>
            <a:lightRig rig="threePt" dir="t"/>
          </a:scene3d>
          <a:sp3d>
            <a:bevelT w="114300" prst="artDeco"/>
          </a:sp3d>
        </p:spPr>
        <p:txBody>
          <a:bodyPr/>
          <a:lstStyle/>
          <a:p>
            <a:r>
              <a:rPr lang="en-US" dirty="0" smtClean="0"/>
              <a:t>Our Part:  A Better Example</a:t>
            </a:r>
            <a:br>
              <a:rPr lang="en-US" dirty="0" smtClean="0"/>
            </a:br>
            <a:r>
              <a:rPr lang="en-US" dirty="0" smtClean="0"/>
              <a:t>Colossians 1:23</a:t>
            </a:r>
            <a:endParaRPr lang="en-US" dirty="0"/>
          </a:p>
        </p:txBody>
      </p:sp>
      <p:sp>
        <p:nvSpPr>
          <p:cNvPr id="3" name="Content Placeholder 2"/>
          <p:cNvSpPr>
            <a:spLocks noGrp="1"/>
          </p:cNvSpPr>
          <p:nvPr>
            <p:ph idx="1"/>
          </p:nvPr>
        </p:nvSpPr>
        <p:spPr>
          <a:xfrm>
            <a:off x="1484311" y="2438400"/>
            <a:ext cx="10018713" cy="1772654"/>
          </a:xfrm>
        </p:spPr>
        <p:txBody>
          <a:bodyPr>
            <a:noAutofit/>
          </a:bodyPr>
          <a:lstStyle/>
          <a:p>
            <a:r>
              <a:rPr lang="en-US" sz="2800" b="1" baseline="30000" dirty="0"/>
              <a:t>23 </a:t>
            </a:r>
            <a:r>
              <a:rPr lang="en-US" sz="2800" dirty="0"/>
              <a:t>If ye continue in the faith grounded and settled, and be not moved away from the hope of the gospel, which ye have heard, and which was preached to every creature which is under heaven; whereof I Paul am made a minister</a:t>
            </a:r>
            <a:r>
              <a:rPr lang="en-US" sz="2800" dirty="0" smtClean="0"/>
              <a:t>;</a:t>
            </a:r>
            <a:endParaRPr lang="en-US" sz="2800" dirty="0"/>
          </a:p>
        </p:txBody>
      </p:sp>
      <p:grpSp>
        <p:nvGrpSpPr>
          <p:cNvPr id="7" name="Group 6"/>
          <p:cNvGrpSpPr/>
          <p:nvPr/>
        </p:nvGrpSpPr>
        <p:grpSpPr>
          <a:xfrm>
            <a:off x="2105526" y="4211054"/>
            <a:ext cx="9950116" cy="2761876"/>
            <a:chOff x="2105526" y="4211054"/>
            <a:chExt cx="9950116" cy="2761876"/>
          </a:xfrm>
        </p:grpSpPr>
        <p:sp>
          <p:nvSpPr>
            <p:cNvPr id="5" name="Snip Diagonal Corner Rectangle 4"/>
            <p:cNvSpPr/>
            <p:nvPr/>
          </p:nvSpPr>
          <p:spPr>
            <a:xfrm>
              <a:off x="2105526" y="4211054"/>
              <a:ext cx="9950116" cy="2646946"/>
            </a:xfrm>
            <a:prstGeom prst="snip2DiagRect">
              <a:avLst>
                <a:gd name="adj1" fmla="val 0"/>
                <a:gd name="adj2" fmla="val 21554"/>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2105526" y="4295274"/>
              <a:ext cx="9950116" cy="2677656"/>
            </a:xfrm>
            <a:prstGeom prst="rect">
              <a:avLst/>
            </a:prstGeom>
            <a:noFill/>
          </p:spPr>
          <p:txBody>
            <a:bodyPr wrap="square" rtlCol="0">
              <a:spAutoFit/>
            </a:bodyPr>
            <a:lstStyle/>
            <a:p>
              <a:r>
                <a:rPr lang="en-US" sz="2800" dirty="0" smtClean="0"/>
                <a:t>The Colossians had heard the word of life.  They had accepted the faith and had been reconciled (justified, having received imputed righteousness) by the blood of Christ.  They were “saints and faithful brethren” (v. 2).  But all their efforts would prove pointless if they should fail to “continue.”    Paul stresses their need of      		abiding and remaining in their confidence in the gospel.  </a:t>
              </a:r>
              <a:endParaRPr lang="en-US" sz="2800" dirty="0"/>
            </a:p>
          </p:txBody>
        </p:sp>
      </p:grpSp>
    </p:spTree>
    <p:extLst>
      <p:ext uri="{BB962C8B-B14F-4D97-AF65-F5344CB8AC3E}">
        <p14:creationId xmlns:p14="http://schemas.microsoft.com/office/powerpoint/2010/main" val="225576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336884"/>
            <a:ext cx="10018713" cy="1752599"/>
          </a:xfrm>
          <a:blipFill>
            <a:blip r:embed="rId2"/>
            <a:tile tx="0" ty="0" sx="100000" sy="100000" flip="none" algn="tl"/>
          </a:blipFill>
          <a:scene3d>
            <a:camera prst="orthographicFront"/>
            <a:lightRig rig="threePt" dir="t"/>
          </a:scene3d>
          <a:sp3d>
            <a:bevelT w="114300" prst="artDeco"/>
          </a:sp3d>
        </p:spPr>
        <p:txBody>
          <a:bodyPr/>
          <a:lstStyle/>
          <a:p>
            <a:r>
              <a:rPr lang="en-US" dirty="0" smtClean="0"/>
              <a:t>Our Part:  A Better Example</a:t>
            </a:r>
            <a:br>
              <a:rPr lang="en-US" dirty="0" smtClean="0"/>
            </a:br>
            <a:r>
              <a:rPr lang="en-US" dirty="0" smtClean="0"/>
              <a:t>Colossians 1:24-25</a:t>
            </a:r>
            <a:endParaRPr lang="en-US" dirty="0"/>
          </a:p>
        </p:txBody>
      </p:sp>
      <p:sp>
        <p:nvSpPr>
          <p:cNvPr id="3" name="Content Placeholder 2"/>
          <p:cNvSpPr>
            <a:spLocks noGrp="1"/>
          </p:cNvSpPr>
          <p:nvPr>
            <p:ph idx="1"/>
          </p:nvPr>
        </p:nvSpPr>
        <p:spPr>
          <a:xfrm>
            <a:off x="2001669" y="4050631"/>
            <a:ext cx="10018713" cy="2229855"/>
          </a:xfrm>
        </p:spPr>
        <p:txBody>
          <a:bodyPr>
            <a:noAutofit/>
          </a:bodyPr>
          <a:lstStyle/>
          <a:p>
            <a:r>
              <a:rPr lang="en-US" sz="2800" b="1" baseline="30000" dirty="0"/>
              <a:t>24 </a:t>
            </a:r>
            <a:r>
              <a:rPr lang="en-US" sz="2800" dirty="0"/>
              <a:t>Who now rejoice in my sufferings for you, and fill up that which is behind of the afflictions of Christ in my flesh for his body's sake, which is the church:</a:t>
            </a:r>
          </a:p>
          <a:p>
            <a:r>
              <a:rPr lang="en-US" sz="2800" b="1" baseline="30000" dirty="0"/>
              <a:t>25 </a:t>
            </a:r>
            <a:r>
              <a:rPr lang="en-US" sz="2800" dirty="0"/>
              <a:t>Whereof I am made a minister, according to the dispensation of God which is given to me for you, to fulfil the word of God;</a:t>
            </a:r>
          </a:p>
        </p:txBody>
      </p:sp>
      <p:grpSp>
        <p:nvGrpSpPr>
          <p:cNvPr id="8" name="Group 7"/>
          <p:cNvGrpSpPr/>
          <p:nvPr/>
        </p:nvGrpSpPr>
        <p:grpSpPr>
          <a:xfrm>
            <a:off x="1484311" y="2201777"/>
            <a:ext cx="10378825" cy="1848853"/>
            <a:chOff x="1484311" y="2201777"/>
            <a:chExt cx="10378825" cy="1848853"/>
          </a:xfrm>
        </p:grpSpPr>
        <p:sp>
          <p:nvSpPr>
            <p:cNvPr id="4" name="Down Arrow Callout 3"/>
            <p:cNvSpPr/>
            <p:nvPr/>
          </p:nvSpPr>
          <p:spPr>
            <a:xfrm>
              <a:off x="1484311" y="2201777"/>
              <a:ext cx="10378825" cy="1848853"/>
            </a:xfrm>
            <a:prstGeom prst="downArrowCallou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1500144" y="2201778"/>
              <a:ext cx="10362992" cy="1200329"/>
            </a:xfrm>
            <a:prstGeom prst="rect">
              <a:avLst/>
            </a:prstGeom>
            <a:noFill/>
          </p:spPr>
          <p:txBody>
            <a:bodyPr wrap="square" rtlCol="0">
              <a:spAutoFit/>
            </a:bodyPr>
            <a:lstStyle/>
            <a:p>
              <a:r>
                <a:rPr lang="en-US" sz="2400" dirty="0" smtClean="0"/>
                <a:t>Paul rejoices in bearing persecution for Christ’s sake if through this experience the faith of Christians might be increased.  He is pleased that God’s cause is advancing, and willing to suffer in order to see it advance.  </a:t>
              </a:r>
              <a:endParaRPr lang="en-US" sz="2400" dirty="0"/>
            </a:p>
          </p:txBody>
        </p:sp>
      </p:grpSp>
    </p:spTree>
    <p:extLst>
      <p:ext uri="{BB962C8B-B14F-4D97-AF65-F5344CB8AC3E}">
        <p14:creationId xmlns:p14="http://schemas.microsoft.com/office/powerpoint/2010/main" val="3820101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blipFill>
            <a:blip r:embed="rId2"/>
            <a:tile tx="0" ty="0" sx="100000" sy="100000" flip="none" algn="tl"/>
          </a:blipFill>
          <a:scene3d>
            <a:camera prst="orthographicFront"/>
            <a:lightRig rig="threePt" dir="t"/>
          </a:scene3d>
          <a:sp3d>
            <a:bevelT w="114300" prst="artDeco"/>
          </a:sp3d>
        </p:spPr>
        <p:txBody>
          <a:bodyPr/>
          <a:lstStyle/>
          <a:p>
            <a:r>
              <a:rPr lang="en-US" dirty="0" smtClean="0"/>
              <a:t>Our Part:  A Better Example</a:t>
            </a:r>
            <a:br>
              <a:rPr lang="en-US" dirty="0" smtClean="0"/>
            </a:br>
            <a:r>
              <a:rPr lang="en-US" dirty="0" smtClean="0"/>
              <a:t>Colossians 1:26-28</a:t>
            </a:r>
            <a:endParaRPr lang="en-US" dirty="0"/>
          </a:p>
        </p:txBody>
      </p:sp>
      <p:sp>
        <p:nvSpPr>
          <p:cNvPr id="3" name="Content Placeholder 2"/>
          <p:cNvSpPr>
            <a:spLocks noGrp="1"/>
          </p:cNvSpPr>
          <p:nvPr>
            <p:ph idx="1"/>
          </p:nvPr>
        </p:nvSpPr>
        <p:spPr>
          <a:xfrm>
            <a:off x="1484311" y="3509210"/>
            <a:ext cx="10018713" cy="1772654"/>
          </a:xfrm>
        </p:spPr>
        <p:txBody>
          <a:bodyPr>
            <a:noAutofit/>
          </a:bodyPr>
          <a:lstStyle/>
          <a:p>
            <a:r>
              <a:rPr lang="en-US" sz="2800" b="1" baseline="30000" dirty="0"/>
              <a:t>26 </a:t>
            </a:r>
            <a:r>
              <a:rPr lang="en-US" sz="2800" dirty="0"/>
              <a:t>Even the mystery which hath been hid from ages and from generations, but now is made manifest to his saints:</a:t>
            </a:r>
          </a:p>
          <a:p>
            <a:r>
              <a:rPr lang="en-US" sz="2800" b="1" baseline="30000" dirty="0"/>
              <a:t>27 </a:t>
            </a:r>
            <a:r>
              <a:rPr lang="en-US" sz="2800" dirty="0"/>
              <a:t>To whom God would make known what is the riches of the glory of this mystery among the Gentiles; which is Christ in you, the hope of glory:</a:t>
            </a:r>
          </a:p>
          <a:p>
            <a:r>
              <a:rPr lang="en-US" sz="2800" b="1" baseline="30000" dirty="0"/>
              <a:t>28 </a:t>
            </a:r>
            <a:r>
              <a:rPr lang="en-US" sz="2800" dirty="0"/>
              <a:t>Whom we preach, warning every man, and teaching every man in all wisdom; that we may present every man perfect in Christ Jesus:</a:t>
            </a:r>
          </a:p>
        </p:txBody>
      </p:sp>
      <p:sp>
        <p:nvSpPr>
          <p:cNvPr id="4" name="Rectangle 3"/>
          <p:cNvSpPr/>
          <p:nvPr/>
        </p:nvSpPr>
        <p:spPr>
          <a:xfrm rot="20416232">
            <a:off x="2469102" y="3489159"/>
            <a:ext cx="8049127" cy="98659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dirty="0" smtClean="0"/>
              <a:t>This is </a:t>
            </a:r>
            <a:r>
              <a:rPr lang="en-US" sz="5400" u="sng" dirty="0" smtClean="0"/>
              <a:t>Christian leadership</a:t>
            </a:r>
            <a:r>
              <a:rPr lang="en-US" sz="5400" dirty="0" smtClean="0"/>
              <a:t>!</a:t>
            </a:r>
            <a:endParaRPr lang="en-US" sz="5400" dirty="0"/>
          </a:p>
        </p:txBody>
      </p:sp>
    </p:spTree>
    <p:extLst>
      <p:ext uri="{BB962C8B-B14F-4D97-AF65-F5344CB8AC3E}">
        <p14:creationId xmlns:p14="http://schemas.microsoft.com/office/powerpoint/2010/main" val="2461468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31" presetClass="entr" presetSubtype="0" fill="remove"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3000" fill="hold"/>
                                        <p:tgtEl>
                                          <p:spTgt spid="4"/>
                                        </p:tgtEl>
                                        <p:attrNameLst>
                                          <p:attrName>ppt_w</p:attrName>
                                        </p:attrNameLst>
                                      </p:cBhvr>
                                      <p:tavLst>
                                        <p:tav tm="0">
                                          <p:val>
                                            <p:fltVal val="0"/>
                                          </p:val>
                                        </p:tav>
                                        <p:tav tm="100000">
                                          <p:val>
                                            <p:strVal val="#ppt_w"/>
                                          </p:val>
                                        </p:tav>
                                      </p:tavLst>
                                    </p:anim>
                                    <p:anim calcmode="lin" valueType="num">
                                      <p:cBhvr>
                                        <p:cTn id="20" dur="3000" fill="hold"/>
                                        <p:tgtEl>
                                          <p:spTgt spid="4"/>
                                        </p:tgtEl>
                                        <p:attrNameLst>
                                          <p:attrName>ppt_h</p:attrName>
                                        </p:attrNameLst>
                                      </p:cBhvr>
                                      <p:tavLst>
                                        <p:tav tm="0">
                                          <p:val>
                                            <p:fltVal val="0"/>
                                          </p:val>
                                        </p:tav>
                                        <p:tav tm="100000">
                                          <p:val>
                                            <p:strVal val="#ppt_h"/>
                                          </p:val>
                                        </p:tav>
                                      </p:tavLst>
                                    </p:anim>
                                    <p:anim calcmode="lin" valueType="num">
                                      <p:cBhvr>
                                        <p:cTn id="21" dur="3000" fill="hold"/>
                                        <p:tgtEl>
                                          <p:spTgt spid="4"/>
                                        </p:tgtEl>
                                        <p:attrNameLst>
                                          <p:attrName>style.rotation</p:attrName>
                                        </p:attrNameLst>
                                      </p:cBhvr>
                                      <p:tavLst>
                                        <p:tav tm="0">
                                          <p:val>
                                            <p:fltVal val="90"/>
                                          </p:val>
                                        </p:tav>
                                        <p:tav tm="100000">
                                          <p:val>
                                            <p:fltVal val="0"/>
                                          </p:val>
                                        </p:tav>
                                      </p:tavLst>
                                    </p:anim>
                                    <p:animEffect transition="in" filter="fade">
                                      <p:cBhvr>
                                        <p:cTn id="22" dur="3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12911" y="204537"/>
            <a:ext cx="10018713" cy="1752599"/>
          </a:xfrm>
          <a:blipFill>
            <a:blip r:embed="rId2"/>
            <a:tile tx="0" ty="0" sx="100000" sy="100000" flip="none" algn="tl"/>
          </a:blipFill>
          <a:scene3d>
            <a:camera prst="orthographicFront"/>
            <a:lightRig rig="threePt" dir="t"/>
          </a:scene3d>
          <a:sp3d>
            <a:bevelT w="114300" prst="artDeco"/>
          </a:sp3d>
        </p:spPr>
        <p:txBody>
          <a:bodyPr/>
          <a:lstStyle/>
          <a:p>
            <a:r>
              <a:rPr lang="en-US" dirty="0" smtClean="0"/>
              <a:t>Our Part:  A Better Example</a:t>
            </a:r>
            <a:br>
              <a:rPr lang="en-US" dirty="0" smtClean="0"/>
            </a:br>
            <a:r>
              <a:rPr lang="en-US" dirty="0" smtClean="0"/>
              <a:t>Colossians 1:28</a:t>
            </a:r>
            <a:endParaRPr lang="en-US" dirty="0"/>
          </a:p>
        </p:txBody>
      </p:sp>
      <p:sp>
        <p:nvSpPr>
          <p:cNvPr id="8" name="Flowchart: Terminator 7"/>
          <p:cNvSpPr/>
          <p:nvPr/>
        </p:nvSpPr>
        <p:spPr>
          <a:xfrm>
            <a:off x="8431545" y="2344283"/>
            <a:ext cx="3122195" cy="565483"/>
          </a:xfrm>
          <a:prstGeom prst="flowChartTerminator">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4" name="Flowchart: Terminator 3"/>
          <p:cNvSpPr/>
          <p:nvPr/>
        </p:nvSpPr>
        <p:spPr>
          <a:xfrm>
            <a:off x="4734424" y="2250247"/>
            <a:ext cx="3043990" cy="557464"/>
          </a:xfrm>
          <a:prstGeom prst="flowChartTermina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lowchart: Terminator 8"/>
          <p:cNvSpPr/>
          <p:nvPr/>
        </p:nvSpPr>
        <p:spPr>
          <a:xfrm>
            <a:off x="4499810" y="2802487"/>
            <a:ext cx="6894095" cy="541707"/>
          </a:xfrm>
          <a:prstGeom prst="flowChartTerminator">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484311" y="1957136"/>
            <a:ext cx="10018713" cy="1980054"/>
          </a:xfrm>
        </p:spPr>
        <p:txBody>
          <a:bodyPr>
            <a:noAutofit/>
          </a:bodyPr>
          <a:lstStyle/>
          <a:p>
            <a:r>
              <a:rPr lang="en-US" sz="2800" b="1" baseline="30000" dirty="0"/>
              <a:t>28 </a:t>
            </a:r>
            <a:r>
              <a:rPr lang="en-US" sz="2800" dirty="0"/>
              <a:t>Whom we preach, warning every man, and teaching every man in all wisdom; that we may present every man perfect in Christ Jesus</a:t>
            </a:r>
            <a:r>
              <a:rPr lang="en-US" sz="2800" dirty="0" smtClean="0"/>
              <a:t>:</a:t>
            </a:r>
            <a:endParaRPr lang="en-US" sz="2800" dirty="0"/>
          </a:p>
        </p:txBody>
      </p:sp>
      <p:grpSp>
        <p:nvGrpSpPr>
          <p:cNvPr id="7" name="Group 6"/>
          <p:cNvGrpSpPr/>
          <p:nvPr/>
        </p:nvGrpSpPr>
        <p:grpSpPr>
          <a:xfrm>
            <a:off x="1712911" y="3910812"/>
            <a:ext cx="10210384" cy="2486240"/>
            <a:chOff x="2302284" y="5017105"/>
            <a:chExt cx="9950116" cy="2072556"/>
          </a:xfrm>
        </p:grpSpPr>
        <p:sp>
          <p:nvSpPr>
            <p:cNvPr id="5" name="Snip Diagonal Corner Rectangle 4"/>
            <p:cNvSpPr/>
            <p:nvPr/>
          </p:nvSpPr>
          <p:spPr>
            <a:xfrm>
              <a:off x="2302284" y="5017105"/>
              <a:ext cx="9950116" cy="2072556"/>
            </a:xfrm>
            <a:prstGeom prst="snip2DiagRect">
              <a:avLst>
                <a:gd name="adj1" fmla="val 0"/>
                <a:gd name="adj2" fmla="val 21554"/>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2731789" y="5116918"/>
              <a:ext cx="9333825" cy="1872930"/>
            </a:xfrm>
            <a:prstGeom prst="rect">
              <a:avLst/>
            </a:prstGeom>
            <a:noFill/>
          </p:spPr>
          <p:txBody>
            <a:bodyPr wrap="square" rtlCol="0">
              <a:spAutoFit/>
            </a:bodyPr>
            <a:lstStyle/>
            <a:p>
              <a:r>
                <a:rPr lang="en-US" sz="2800" dirty="0" smtClean="0"/>
                <a:t>What a tremendous goal!  Every person is to be warned, without exception of any kind.  Every class of society is to be reached with the gospel of salvation.  And besides warning, Paul also offers instruction to everyone “in all wisdom.”  The ultimate goal of all this effort?  Presenting “every man perfect in Christ Jesus.”  </a:t>
              </a:r>
              <a:endParaRPr lang="en-US" sz="2800" dirty="0"/>
            </a:p>
          </p:txBody>
        </p:sp>
      </p:grpSp>
    </p:spTree>
    <p:extLst>
      <p:ext uri="{BB962C8B-B14F-4D97-AF65-F5344CB8AC3E}">
        <p14:creationId xmlns:p14="http://schemas.microsoft.com/office/powerpoint/2010/main" val="2978268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4" grpId="0" animBg="1"/>
      <p:bldP spid="9"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12911" y="204537"/>
            <a:ext cx="10018713" cy="1752599"/>
          </a:xfrm>
          <a:blipFill>
            <a:blip r:embed="rId2"/>
            <a:tile tx="0" ty="0" sx="100000" sy="100000" flip="none" algn="tl"/>
          </a:blipFill>
          <a:scene3d>
            <a:camera prst="orthographicFront"/>
            <a:lightRig rig="threePt" dir="t"/>
          </a:scene3d>
          <a:sp3d>
            <a:bevelT w="114300" prst="artDeco"/>
          </a:sp3d>
        </p:spPr>
        <p:txBody>
          <a:bodyPr/>
          <a:lstStyle/>
          <a:p>
            <a:r>
              <a:rPr lang="en-US" dirty="0" smtClean="0"/>
              <a:t>Our Part:  A Better Example</a:t>
            </a:r>
            <a:br>
              <a:rPr lang="en-US" dirty="0" smtClean="0"/>
            </a:br>
            <a:r>
              <a:rPr lang="en-US" dirty="0" smtClean="0"/>
              <a:t>Colossians 1:29</a:t>
            </a:r>
            <a:endParaRPr lang="en-US" dirty="0"/>
          </a:p>
        </p:txBody>
      </p:sp>
      <p:sp>
        <p:nvSpPr>
          <p:cNvPr id="3" name="Content Placeholder 2"/>
          <p:cNvSpPr>
            <a:spLocks noGrp="1"/>
          </p:cNvSpPr>
          <p:nvPr>
            <p:ph idx="1"/>
          </p:nvPr>
        </p:nvSpPr>
        <p:spPr>
          <a:xfrm>
            <a:off x="1712911" y="1546327"/>
            <a:ext cx="10018713" cy="1980054"/>
          </a:xfrm>
        </p:spPr>
        <p:txBody>
          <a:bodyPr>
            <a:noAutofit/>
          </a:bodyPr>
          <a:lstStyle/>
          <a:p>
            <a:r>
              <a:rPr lang="en-US" sz="2800" b="1" baseline="30000" dirty="0"/>
              <a:t>29 </a:t>
            </a:r>
            <a:r>
              <a:rPr lang="en-US" sz="2800" dirty="0"/>
              <a:t>Whereunto I also </a:t>
            </a:r>
            <a:r>
              <a:rPr lang="en-US" sz="2800" dirty="0" err="1"/>
              <a:t>labour</a:t>
            </a:r>
            <a:r>
              <a:rPr lang="en-US" sz="2800" dirty="0"/>
              <a:t>, striving according to his working, which </a:t>
            </a:r>
            <a:r>
              <a:rPr lang="en-US" sz="2800" dirty="0" err="1"/>
              <a:t>worketh</a:t>
            </a:r>
            <a:r>
              <a:rPr lang="en-US" sz="2800" dirty="0"/>
              <a:t> in me mightily.</a:t>
            </a:r>
          </a:p>
        </p:txBody>
      </p:sp>
      <p:grpSp>
        <p:nvGrpSpPr>
          <p:cNvPr id="10" name="Group 9"/>
          <p:cNvGrpSpPr/>
          <p:nvPr/>
        </p:nvGrpSpPr>
        <p:grpSpPr>
          <a:xfrm>
            <a:off x="1712911" y="3298926"/>
            <a:ext cx="10306637" cy="3123516"/>
            <a:chOff x="1712911" y="3298926"/>
            <a:chExt cx="10306637" cy="3123516"/>
          </a:xfrm>
        </p:grpSpPr>
        <p:sp>
          <p:nvSpPr>
            <p:cNvPr id="5" name="Snip Diagonal Corner Rectangle 4"/>
            <p:cNvSpPr/>
            <p:nvPr/>
          </p:nvSpPr>
          <p:spPr>
            <a:xfrm>
              <a:off x="1712911" y="3298926"/>
              <a:ext cx="10210384" cy="3098126"/>
            </a:xfrm>
            <a:prstGeom prst="snip2DiagRect">
              <a:avLst>
                <a:gd name="adj1" fmla="val 0"/>
                <a:gd name="adj2" fmla="val 21554"/>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1809162" y="3313899"/>
              <a:ext cx="10210386" cy="3108543"/>
            </a:xfrm>
            <a:prstGeom prst="rect">
              <a:avLst/>
            </a:prstGeom>
            <a:noFill/>
          </p:spPr>
          <p:txBody>
            <a:bodyPr wrap="square" rtlCol="0">
              <a:spAutoFit/>
            </a:bodyPr>
            <a:lstStyle/>
            <a:p>
              <a:r>
                <a:rPr lang="en-US" sz="2800" dirty="0" smtClean="0"/>
                <a:t>The “striving” here is that of an athlete putting forth the utmost effort to achieve victory.  But Paul isn’t struggling with the power of everything that he himself has.  Paul is striving “according to His working,” that is, using the operative power of Christ.  Paul struggles, laboring, with utmost effort, but not with his own strength.  No, instead, with Christ’s strength, which “</a:t>
              </a:r>
              <a:r>
                <a:rPr lang="en-US" sz="2800" dirty="0" err="1" smtClean="0"/>
                <a:t>worketh</a:t>
              </a:r>
              <a:r>
                <a:rPr lang="en-US" sz="2800" dirty="0" smtClean="0"/>
                <a:t> in me 	mightily.  Notice the </a:t>
              </a:r>
              <a:r>
                <a:rPr lang="en-US" sz="2800" i="1" dirty="0" smtClean="0"/>
                <a:t>effort</a:t>
              </a:r>
              <a:r>
                <a:rPr lang="en-US" sz="2800" dirty="0" smtClean="0"/>
                <a:t> is Paul’s, but the </a:t>
              </a:r>
              <a:r>
                <a:rPr lang="en-US" sz="2800" i="1" dirty="0" smtClean="0"/>
                <a:t>strength</a:t>
              </a:r>
              <a:r>
                <a:rPr lang="en-US" sz="2800" dirty="0" smtClean="0"/>
                <a:t> is Christ’s!  </a:t>
              </a:r>
              <a:endParaRPr lang="en-US" sz="2800" dirty="0"/>
            </a:p>
          </p:txBody>
        </p:sp>
      </p:grpSp>
    </p:spTree>
    <p:extLst>
      <p:ext uri="{BB962C8B-B14F-4D97-AF65-F5344CB8AC3E}">
        <p14:creationId xmlns:p14="http://schemas.microsoft.com/office/powerpoint/2010/main" val="3519079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12911" y="204537"/>
            <a:ext cx="10018713" cy="1752599"/>
          </a:xfrm>
          <a:blipFill>
            <a:blip r:embed="rId2"/>
            <a:tile tx="0" ty="0" sx="100000" sy="100000" flip="none" algn="tl"/>
          </a:blipFill>
          <a:scene3d>
            <a:camera prst="orthographicFront"/>
            <a:lightRig rig="threePt" dir="t"/>
          </a:scene3d>
          <a:sp3d>
            <a:bevelT w="114300" prst="artDeco"/>
          </a:sp3d>
        </p:spPr>
        <p:txBody>
          <a:bodyPr/>
          <a:lstStyle/>
          <a:p>
            <a:r>
              <a:rPr lang="en-US" dirty="0" smtClean="0"/>
              <a:t>Our Part:  A Better Example</a:t>
            </a:r>
            <a:br>
              <a:rPr lang="en-US" dirty="0" smtClean="0"/>
            </a:br>
            <a:r>
              <a:rPr lang="en-US" dirty="0" smtClean="0"/>
              <a:t>Colossians 1:28-29</a:t>
            </a:r>
            <a:endParaRPr lang="en-US" dirty="0"/>
          </a:p>
        </p:txBody>
      </p:sp>
      <p:sp>
        <p:nvSpPr>
          <p:cNvPr id="3" name="Content Placeholder 2"/>
          <p:cNvSpPr>
            <a:spLocks noGrp="1"/>
          </p:cNvSpPr>
          <p:nvPr>
            <p:ph idx="1"/>
          </p:nvPr>
        </p:nvSpPr>
        <p:spPr>
          <a:xfrm>
            <a:off x="1712911" y="1780734"/>
            <a:ext cx="10018713" cy="2558655"/>
          </a:xfrm>
        </p:spPr>
        <p:txBody>
          <a:bodyPr>
            <a:noAutofit/>
          </a:bodyPr>
          <a:lstStyle/>
          <a:p>
            <a:r>
              <a:rPr lang="en-US" sz="2800" b="1" baseline="30000" dirty="0"/>
              <a:t>28 </a:t>
            </a:r>
            <a:r>
              <a:rPr lang="en-US" sz="2800" dirty="0"/>
              <a:t>Whom we preach, warning every man, and teaching every man in all wisdom; that we may present every man perfect in Christ Jesus:</a:t>
            </a:r>
          </a:p>
          <a:p>
            <a:r>
              <a:rPr lang="en-US" sz="2800" b="1" baseline="30000" dirty="0"/>
              <a:t>29 </a:t>
            </a:r>
            <a:r>
              <a:rPr lang="en-US" sz="2800" dirty="0"/>
              <a:t>Whereunto I also </a:t>
            </a:r>
            <a:r>
              <a:rPr lang="en-US" sz="2800" dirty="0" err="1"/>
              <a:t>labour</a:t>
            </a:r>
            <a:r>
              <a:rPr lang="en-US" sz="2800" dirty="0"/>
              <a:t>, striving according to his working, which </a:t>
            </a:r>
            <a:r>
              <a:rPr lang="en-US" sz="2800" dirty="0" err="1"/>
              <a:t>worketh</a:t>
            </a:r>
            <a:r>
              <a:rPr lang="en-US" sz="2800" dirty="0"/>
              <a:t> in me mightily.</a:t>
            </a:r>
          </a:p>
        </p:txBody>
      </p:sp>
      <p:grpSp>
        <p:nvGrpSpPr>
          <p:cNvPr id="10" name="Group 9"/>
          <p:cNvGrpSpPr/>
          <p:nvPr/>
        </p:nvGrpSpPr>
        <p:grpSpPr>
          <a:xfrm>
            <a:off x="2771274" y="4319337"/>
            <a:ext cx="9067799" cy="2538663"/>
            <a:chOff x="2771274" y="4319337"/>
            <a:chExt cx="9067799" cy="2538663"/>
          </a:xfrm>
        </p:grpSpPr>
        <p:sp>
          <p:nvSpPr>
            <p:cNvPr id="9" name="Down Ribbon 8"/>
            <p:cNvSpPr/>
            <p:nvPr/>
          </p:nvSpPr>
          <p:spPr>
            <a:xfrm>
              <a:off x="2771274" y="4319337"/>
              <a:ext cx="9067799" cy="2538663"/>
            </a:xfrm>
            <a:prstGeom prst="ribbon">
              <a:avLst>
                <a:gd name="adj1" fmla="val 7292"/>
                <a:gd name="adj2" fmla="val 67193"/>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p>
          </p:txBody>
        </p:sp>
        <p:sp>
          <p:nvSpPr>
            <p:cNvPr id="4" name="TextBox 3"/>
            <p:cNvSpPr txBox="1"/>
            <p:nvPr/>
          </p:nvSpPr>
          <p:spPr>
            <a:xfrm>
              <a:off x="4151731" y="4515791"/>
              <a:ext cx="7061701" cy="2092881"/>
            </a:xfrm>
            <a:prstGeom prst="rect">
              <a:avLst/>
            </a:prstGeom>
            <a:noFill/>
          </p:spPr>
          <p:txBody>
            <a:bodyPr wrap="square" rtlCol="0">
              <a:spAutoFit/>
            </a:bodyPr>
            <a:lstStyle/>
            <a:p>
              <a:r>
                <a:rPr lang="en-US" sz="2600" dirty="0" smtClean="0">
                  <a:ln w="0"/>
                  <a:effectLst>
                    <a:outerShdw blurRad="38100" dist="25400" dir="5400000" algn="ctr" rotWithShape="0">
                      <a:srgbClr val="6E747A">
                        <a:alpha val="43000"/>
                      </a:srgbClr>
                    </a:outerShdw>
                  </a:effectLst>
                  <a:latin typeface="Arial Black" panose="020B0A04020102020204" pitchFamily="34" charset="0"/>
                </a:rPr>
                <a:t>So we have…  </a:t>
              </a:r>
            </a:p>
            <a:p>
              <a:r>
                <a:rPr lang="en-US" sz="2600" dirty="0" smtClean="0">
                  <a:ln w="0"/>
                  <a:effectLst>
                    <a:outerShdw blurRad="38100" dist="25400" dir="5400000" algn="ctr" rotWithShape="0">
                      <a:srgbClr val="6E747A">
                        <a:alpha val="43000"/>
                      </a:srgbClr>
                    </a:outerShdw>
                  </a:effectLst>
                  <a:latin typeface="Arial Black" panose="020B0A04020102020204" pitchFamily="34" charset="0"/>
                </a:rPr>
                <a:t>	Paul’s effort</a:t>
              </a:r>
            </a:p>
            <a:p>
              <a:r>
                <a:rPr lang="en-US" sz="2600" dirty="0" smtClean="0">
                  <a:ln w="0"/>
                  <a:effectLst>
                    <a:outerShdw blurRad="38100" dist="25400" dir="5400000" algn="ctr" rotWithShape="0">
                      <a:srgbClr val="6E747A">
                        <a:alpha val="43000"/>
                      </a:srgbClr>
                    </a:outerShdw>
                  </a:effectLst>
                  <a:latin typeface="Arial Black" panose="020B0A04020102020204" pitchFamily="34" charset="0"/>
                </a:rPr>
                <a:t>	Christ’s strength</a:t>
              </a:r>
            </a:p>
            <a:p>
              <a:r>
                <a:rPr lang="en-US" sz="2600" dirty="0" smtClean="0">
                  <a:ln w="0"/>
                  <a:effectLst>
                    <a:outerShdw blurRad="38100" dist="25400" dir="5400000" algn="ctr" rotWithShape="0">
                      <a:srgbClr val="6E747A">
                        <a:alpha val="43000"/>
                      </a:srgbClr>
                    </a:outerShdw>
                  </a:effectLst>
                  <a:latin typeface="Arial Black" panose="020B0A04020102020204" pitchFamily="34" charset="0"/>
                </a:rPr>
                <a:t>	For the purpose of presenting “every man perfect in Christ Jesus.”  </a:t>
              </a:r>
            </a:p>
          </p:txBody>
        </p:sp>
      </p:grpSp>
    </p:spTree>
    <p:extLst>
      <p:ext uri="{BB962C8B-B14F-4D97-AF65-F5344CB8AC3E}">
        <p14:creationId xmlns:p14="http://schemas.microsoft.com/office/powerpoint/2010/main" val="2761078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5481568" cy="5725274"/>
          </a:xfrm>
        </p:spPr>
        <p:txBody>
          <a:bodyPr/>
          <a:lstStyle/>
          <a:p>
            <a:r>
              <a:rPr lang="en-US" dirty="0" smtClean="0"/>
              <a:t>By tradition, the apostle Peter was crucified on an inverted cross in about AD 67.</a:t>
            </a:r>
            <a:endParaRPr lang="en-US" dirty="0"/>
          </a:p>
        </p:txBody>
      </p:sp>
      <p:pic>
        <p:nvPicPr>
          <p:cNvPr id="4" name="Content Placeholder 3"/>
          <p:cNvPicPr>
            <a:picLocks noGrp="1" noChangeAspect="1"/>
          </p:cNvPicPr>
          <p:nvPr>
            <p:ph idx="1"/>
          </p:nvPr>
        </p:nvPicPr>
        <p:blipFill>
          <a:blip r:embed="rId2"/>
          <a:stretch>
            <a:fillRect/>
          </a:stretch>
        </p:blipFill>
        <p:spPr>
          <a:xfrm>
            <a:off x="7333031" y="0"/>
            <a:ext cx="4758437" cy="6631969"/>
          </a:xfrm>
          <a:prstGeom prst="rect">
            <a:avLst/>
          </a:prstGeom>
        </p:spPr>
      </p:pic>
    </p:spTree>
    <p:extLst>
      <p:ext uri="{BB962C8B-B14F-4D97-AF65-F5344CB8AC3E}">
        <p14:creationId xmlns:p14="http://schemas.microsoft.com/office/powerpoint/2010/main" val="255004332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12911" y="204537"/>
            <a:ext cx="10018713" cy="1608713"/>
          </a:xfrm>
          <a:blipFill>
            <a:blip r:embed="rId2"/>
            <a:tile tx="0" ty="0" sx="100000" sy="100000" flip="none" algn="tl"/>
          </a:blipFill>
          <a:scene3d>
            <a:camera prst="orthographicFront"/>
            <a:lightRig rig="threePt" dir="t"/>
          </a:scene3d>
          <a:sp3d>
            <a:bevelT w="114300" prst="artDeco"/>
          </a:sp3d>
        </p:spPr>
        <p:txBody>
          <a:bodyPr/>
          <a:lstStyle/>
          <a:p>
            <a:r>
              <a:rPr lang="en-US" dirty="0" smtClean="0"/>
              <a:t>Our Part:  </a:t>
            </a:r>
            <a:r>
              <a:rPr lang="en-US" dirty="0"/>
              <a:t>Perfection &amp; Advancement</a:t>
            </a:r>
            <a:br>
              <a:rPr lang="en-US" dirty="0"/>
            </a:br>
            <a:r>
              <a:rPr lang="en-US" dirty="0" smtClean="0"/>
              <a:t>Philippians 3:8-9</a:t>
            </a:r>
            <a:endParaRPr lang="en-US" dirty="0"/>
          </a:p>
        </p:txBody>
      </p:sp>
      <p:sp>
        <p:nvSpPr>
          <p:cNvPr id="3" name="Content Placeholder 2"/>
          <p:cNvSpPr>
            <a:spLocks noGrp="1"/>
          </p:cNvSpPr>
          <p:nvPr>
            <p:ph idx="1"/>
          </p:nvPr>
        </p:nvSpPr>
        <p:spPr>
          <a:xfrm>
            <a:off x="1712911" y="1957136"/>
            <a:ext cx="10018713" cy="3009023"/>
          </a:xfrm>
        </p:spPr>
        <p:txBody>
          <a:bodyPr>
            <a:noAutofit/>
          </a:bodyPr>
          <a:lstStyle/>
          <a:p>
            <a:r>
              <a:rPr lang="en-US" sz="2800" b="1" baseline="30000" dirty="0"/>
              <a:t>8 </a:t>
            </a:r>
            <a:r>
              <a:rPr lang="en-US" sz="2800" dirty="0"/>
              <a:t>Yea doubtless, and I count all things but loss for the excellency of the knowledge of Christ Jesus my Lord: for whom I have suffered the loss of all things, and do count them but dung, that I may win Christ,</a:t>
            </a:r>
          </a:p>
          <a:p>
            <a:r>
              <a:rPr lang="en-US" sz="2800" b="1" baseline="30000" dirty="0"/>
              <a:t>9 </a:t>
            </a:r>
            <a:r>
              <a:rPr lang="en-US" sz="2800" dirty="0"/>
              <a:t>And be found in him, not having mine own righteousness, which is of the law, but that which is through the faith of Christ, the righteousness which is of God by faith:</a:t>
            </a:r>
          </a:p>
        </p:txBody>
      </p:sp>
      <p:grpSp>
        <p:nvGrpSpPr>
          <p:cNvPr id="10" name="Group 9"/>
          <p:cNvGrpSpPr/>
          <p:nvPr/>
        </p:nvGrpSpPr>
        <p:grpSpPr>
          <a:xfrm>
            <a:off x="2261935" y="5202611"/>
            <a:ext cx="9837329" cy="1528881"/>
            <a:chOff x="1712909" y="3298926"/>
            <a:chExt cx="10210386" cy="3098126"/>
          </a:xfrm>
        </p:grpSpPr>
        <p:sp>
          <p:nvSpPr>
            <p:cNvPr id="5" name="Snip Diagonal Corner Rectangle 4"/>
            <p:cNvSpPr/>
            <p:nvPr/>
          </p:nvSpPr>
          <p:spPr>
            <a:xfrm>
              <a:off x="1712911" y="3298926"/>
              <a:ext cx="10210384" cy="3098126"/>
            </a:xfrm>
            <a:prstGeom prst="snip2DiagRect">
              <a:avLst>
                <a:gd name="adj1" fmla="val 0"/>
                <a:gd name="adj2" fmla="val 21554"/>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1712909" y="3298926"/>
              <a:ext cx="10210386" cy="2806555"/>
            </a:xfrm>
            <a:prstGeom prst="rect">
              <a:avLst/>
            </a:prstGeom>
            <a:noFill/>
          </p:spPr>
          <p:txBody>
            <a:bodyPr wrap="square" rtlCol="0">
              <a:spAutoFit/>
            </a:bodyPr>
            <a:lstStyle/>
            <a:p>
              <a:r>
                <a:rPr lang="en-US" sz="2800" dirty="0" smtClean="0"/>
                <a:t>Winning Christ is the most, the only important thing!  We must be found in Him, not though our own law-keeping, which is never enough, but through “the faith of Christ.”  That’s justification!  </a:t>
              </a:r>
              <a:endParaRPr lang="en-US" sz="2800" dirty="0"/>
            </a:p>
          </p:txBody>
        </p:sp>
      </p:grpSp>
    </p:spTree>
    <p:extLst>
      <p:ext uri="{BB962C8B-B14F-4D97-AF65-F5344CB8AC3E}">
        <p14:creationId xmlns:p14="http://schemas.microsoft.com/office/powerpoint/2010/main" val="318098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12911" y="204537"/>
            <a:ext cx="10018713" cy="1752599"/>
          </a:xfrm>
          <a:blipFill>
            <a:blip r:embed="rId2"/>
            <a:tile tx="0" ty="0" sx="100000" sy="100000" flip="none" algn="tl"/>
          </a:blipFill>
          <a:scene3d>
            <a:camera prst="orthographicFront"/>
            <a:lightRig rig="threePt" dir="t"/>
          </a:scene3d>
          <a:sp3d>
            <a:bevelT w="114300" prst="artDeco"/>
          </a:sp3d>
        </p:spPr>
        <p:txBody>
          <a:bodyPr/>
          <a:lstStyle/>
          <a:p>
            <a:r>
              <a:rPr lang="en-US" dirty="0" smtClean="0"/>
              <a:t>Our Part:  </a:t>
            </a:r>
            <a:r>
              <a:rPr lang="en-US" dirty="0"/>
              <a:t>Perfection &amp; Advancement</a:t>
            </a:r>
            <a:br>
              <a:rPr lang="en-US" dirty="0"/>
            </a:br>
            <a:r>
              <a:rPr lang="en-US" dirty="0" smtClean="0"/>
              <a:t>Philippians 3:10-11</a:t>
            </a:r>
            <a:endParaRPr lang="en-US" dirty="0"/>
          </a:p>
        </p:txBody>
      </p:sp>
      <p:sp>
        <p:nvSpPr>
          <p:cNvPr id="3" name="Content Placeholder 2"/>
          <p:cNvSpPr>
            <a:spLocks noGrp="1"/>
          </p:cNvSpPr>
          <p:nvPr>
            <p:ph idx="1"/>
          </p:nvPr>
        </p:nvSpPr>
        <p:spPr>
          <a:xfrm>
            <a:off x="1712911" y="1957137"/>
            <a:ext cx="10018713" cy="2398296"/>
          </a:xfrm>
        </p:spPr>
        <p:txBody>
          <a:bodyPr>
            <a:noAutofit/>
          </a:bodyPr>
          <a:lstStyle/>
          <a:p>
            <a:r>
              <a:rPr lang="en-US" sz="2800" b="1" baseline="30000" dirty="0"/>
              <a:t>10 </a:t>
            </a:r>
            <a:r>
              <a:rPr lang="en-US" sz="2800" dirty="0"/>
              <a:t>That I may know him, and the power of his resurrection, and the fellowship of his sufferings, being made conformable unto his death;</a:t>
            </a:r>
          </a:p>
          <a:p>
            <a:r>
              <a:rPr lang="en-US" sz="2800" b="1" baseline="30000" dirty="0"/>
              <a:t>11 </a:t>
            </a:r>
            <a:r>
              <a:rPr lang="en-US" sz="2800" dirty="0"/>
              <a:t>If by any means I might attain unto the resurrection of the dead.</a:t>
            </a:r>
          </a:p>
        </p:txBody>
      </p:sp>
      <p:grpSp>
        <p:nvGrpSpPr>
          <p:cNvPr id="10" name="Group 9"/>
          <p:cNvGrpSpPr/>
          <p:nvPr/>
        </p:nvGrpSpPr>
        <p:grpSpPr>
          <a:xfrm>
            <a:off x="1894297" y="4355433"/>
            <a:ext cx="9837329" cy="2335958"/>
            <a:chOff x="1331329" y="1582204"/>
            <a:chExt cx="10210386" cy="4733587"/>
          </a:xfrm>
        </p:grpSpPr>
        <p:sp>
          <p:nvSpPr>
            <p:cNvPr id="5" name="Snip Diagonal Corner Rectangle 4"/>
            <p:cNvSpPr/>
            <p:nvPr/>
          </p:nvSpPr>
          <p:spPr>
            <a:xfrm>
              <a:off x="1331329" y="1582204"/>
              <a:ext cx="10210384" cy="4523277"/>
            </a:xfrm>
            <a:prstGeom prst="snip2DiagRect">
              <a:avLst>
                <a:gd name="adj1" fmla="val 0"/>
                <a:gd name="adj2" fmla="val 21554"/>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6" name="TextBox 5"/>
            <p:cNvSpPr txBox="1"/>
            <p:nvPr/>
          </p:nvSpPr>
          <p:spPr>
            <a:xfrm>
              <a:off x="1331329" y="1762937"/>
              <a:ext cx="10210386" cy="4552854"/>
            </a:xfrm>
            <a:prstGeom prst="rect">
              <a:avLst/>
            </a:prstGeom>
            <a:noFill/>
          </p:spPr>
          <p:txBody>
            <a:bodyPr wrap="square" rtlCol="0">
              <a:spAutoFit/>
            </a:bodyPr>
            <a:lstStyle/>
            <a:p>
              <a:r>
                <a:rPr lang="en-US" sz="2800" dirty="0" smtClean="0"/>
                <a:t>Paul was not merely wanting to be acquainted with the power that effected Christ’s resurrection; he longed for that power to operate in him also.  For this wish to be fulfilled, Paul would have to live a life like Christ’s.  Hence he is expressing the desire to have 	the same sin-conquering power in his life as did Christ.  </a:t>
              </a:r>
              <a:endParaRPr lang="en-US" sz="2800" dirty="0"/>
            </a:p>
          </p:txBody>
        </p:sp>
      </p:grpSp>
      <p:grpSp>
        <p:nvGrpSpPr>
          <p:cNvPr id="8" name="Group 7"/>
          <p:cNvGrpSpPr/>
          <p:nvPr/>
        </p:nvGrpSpPr>
        <p:grpSpPr>
          <a:xfrm>
            <a:off x="4932947" y="2819401"/>
            <a:ext cx="5510464" cy="673768"/>
            <a:chOff x="4932947" y="2819401"/>
            <a:chExt cx="5510464" cy="673768"/>
          </a:xfrm>
        </p:grpSpPr>
        <p:sp>
          <p:nvSpPr>
            <p:cNvPr id="4" name="Oval Callout 3"/>
            <p:cNvSpPr/>
            <p:nvPr/>
          </p:nvSpPr>
          <p:spPr>
            <a:xfrm>
              <a:off x="4932947" y="2819401"/>
              <a:ext cx="5378116" cy="673768"/>
            </a:xfrm>
            <a:prstGeom prst="wedgeEllipseCallou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7" name="TextBox 6"/>
            <p:cNvSpPr txBox="1"/>
            <p:nvPr/>
          </p:nvSpPr>
          <p:spPr>
            <a:xfrm>
              <a:off x="5209672" y="2879678"/>
              <a:ext cx="5233739" cy="523220"/>
            </a:xfrm>
            <a:prstGeom prst="rect">
              <a:avLst/>
            </a:prstGeom>
            <a:noFill/>
          </p:spPr>
          <p:txBody>
            <a:bodyPr wrap="square" rtlCol="0">
              <a:spAutoFit/>
            </a:bodyPr>
            <a:lstStyle/>
            <a:p>
              <a:r>
                <a:rPr lang="en-US" sz="2800" b="1" dirty="0" smtClean="0"/>
                <a:t>Gain, as an objective.  Achieve.  </a:t>
              </a:r>
              <a:endParaRPr lang="en-US" sz="2800" b="1" dirty="0"/>
            </a:p>
          </p:txBody>
        </p:sp>
      </p:grpSp>
    </p:spTree>
    <p:extLst>
      <p:ext uri="{BB962C8B-B14F-4D97-AF65-F5344CB8AC3E}">
        <p14:creationId xmlns:p14="http://schemas.microsoft.com/office/powerpoint/2010/main" val="2809173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12911" y="204537"/>
            <a:ext cx="10018713" cy="1752599"/>
          </a:xfrm>
          <a:blipFill>
            <a:blip r:embed="rId2"/>
            <a:tile tx="0" ty="0" sx="100000" sy="100000" flip="none" algn="tl"/>
          </a:blipFill>
          <a:scene3d>
            <a:camera prst="orthographicFront"/>
            <a:lightRig rig="threePt" dir="t"/>
          </a:scene3d>
          <a:sp3d>
            <a:bevelT w="114300" prst="artDeco"/>
          </a:sp3d>
        </p:spPr>
        <p:txBody>
          <a:bodyPr/>
          <a:lstStyle/>
          <a:p>
            <a:r>
              <a:rPr lang="en-US" dirty="0" smtClean="0"/>
              <a:t>Our Part:  </a:t>
            </a:r>
            <a:r>
              <a:rPr lang="en-US" dirty="0"/>
              <a:t>Perfection &amp; Advancement</a:t>
            </a:r>
            <a:br>
              <a:rPr lang="en-US" dirty="0"/>
            </a:br>
            <a:r>
              <a:rPr lang="en-US" dirty="0" smtClean="0"/>
              <a:t>Philippians 3:12</a:t>
            </a:r>
            <a:endParaRPr lang="en-US" dirty="0"/>
          </a:p>
        </p:txBody>
      </p:sp>
      <p:sp>
        <p:nvSpPr>
          <p:cNvPr id="3" name="Content Placeholder 2"/>
          <p:cNvSpPr>
            <a:spLocks noGrp="1"/>
          </p:cNvSpPr>
          <p:nvPr>
            <p:ph idx="1"/>
          </p:nvPr>
        </p:nvSpPr>
        <p:spPr>
          <a:xfrm>
            <a:off x="1712911" y="1957137"/>
            <a:ext cx="10018713" cy="1427505"/>
          </a:xfrm>
        </p:spPr>
        <p:txBody>
          <a:bodyPr>
            <a:noAutofit/>
          </a:bodyPr>
          <a:lstStyle/>
          <a:p>
            <a:r>
              <a:rPr lang="en-US" sz="2800" b="1" baseline="30000" dirty="0"/>
              <a:t>12 </a:t>
            </a:r>
            <a:r>
              <a:rPr lang="en-US" sz="2800" dirty="0"/>
              <a:t>Not as though I had already attained, either were already perfect: but I follow after, if that I may apprehend that for which also I am apprehended of Christ Jesus.</a:t>
            </a:r>
          </a:p>
        </p:txBody>
      </p:sp>
      <p:grpSp>
        <p:nvGrpSpPr>
          <p:cNvPr id="10" name="Group 9"/>
          <p:cNvGrpSpPr/>
          <p:nvPr/>
        </p:nvGrpSpPr>
        <p:grpSpPr>
          <a:xfrm>
            <a:off x="1677865" y="4037962"/>
            <a:ext cx="10303431" cy="2531322"/>
            <a:chOff x="1331329" y="1999342"/>
            <a:chExt cx="10262011" cy="4106139"/>
          </a:xfrm>
        </p:grpSpPr>
        <p:sp>
          <p:nvSpPr>
            <p:cNvPr id="5" name="Snip Diagonal Corner Rectangle 4"/>
            <p:cNvSpPr/>
            <p:nvPr/>
          </p:nvSpPr>
          <p:spPr>
            <a:xfrm>
              <a:off x="1331329" y="1999342"/>
              <a:ext cx="10210384" cy="4106139"/>
            </a:xfrm>
            <a:prstGeom prst="snip2DiagRect">
              <a:avLst>
                <a:gd name="adj1" fmla="val 0"/>
                <a:gd name="adj2" fmla="val 21554"/>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sp>
          <p:nvSpPr>
            <p:cNvPr id="6" name="TextBox 5"/>
            <p:cNvSpPr txBox="1"/>
            <p:nvPr/>
          </p:nvSpPr>
          <p:spPr>
            <a:xfrm>
              <a:off x="1331329" y="2230132"/>
              <a:ext cx="10262011" cy="3644556"/>
            </a:xfrm>
            <a:prstGeom prst="rect">
              <a:avLst/>
            </a:prstGeom>
            <a:noFill/>
          </p:spPr>
          <p:txBody>
            <a:bodyPr wrap="square" rtlCol="0">
              <a:spAutoFit/>
            </a:bodyPr>
            <a:lstStyle/>
            <a:p>
              <a:r>
                <a:rPr lang="en-US" sz="2800" dirty="0" smtClean="0"/>
                <a:t>Paul had been justified by his faith in Christ.  He said so in verse 9!  But here he states that he is imperfect and has not yet achieved the purpose for which Christ called him.  Paul was determined to fulfill that design.  It is the Christian’s duty to press on always in the Christian life, because that is the purpose for which Christ called him.  </a:t>
              </a:r>
              <a:endParaRPr lang="en-US" sz="2800" dirty="0"/>
            </a:p>
          </p:txBody>
        </p:sp>
      </p:grpSp>
      <p:grpSp>
        <p:nvGrpSpPr>
          <p:cNvPr id="11" name="Group 10"/>
          <p:cNvGrpSpPr/>
          <p:nvPr/>
        </p:nvGrpSpPr>
        <p:grpSpPr>
          <a:xfrm>
            <a:off x="6918157" y="2844074"/>
            <a:ext cx="3308685" cy="1025964"/>
            <a:chOff x="6918157" y="2844074"/>
            <a:chExt cx="3308685" cy="1025964"/>
          </a:xfrm>
        </p:grpSpPr>
        <p:sp>
          <p:nvSpPr>
            <p:cNvPr id="9" name="Up Arrow Callout 8"/>
            <p:cNvSpPr/>
            <p:nvPr/>
          </p:nvSpPr>
          <p:spPr>
            <a:xfrm>
              <a:off x="6918157" y="2844074"/>
              <a:ext cx="3068054" cy="1025964"/>
            </a:xfrm>
            <a:prstGeom prst="upArrowCallout">
              <a:avLst>
                <a:gd name="adj1" fmla="val 21324"/>
                <a:gd name="adj2" fmla="val 25000"/>
                <a:gd name="adj3" fmla="val 25000"/>
                <a:gd name="adj4" fmla="val 54869"/>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sp>
          <p:nvSpPr>
            <p:cNvPr id="7" name="TextBox 6"/>
            <p:cNvSpPr txBox="1"/>
            <p:nvPr/>
          </p:nvSpPr>
          <p:spPr>
            <a:xfrm>
              <a:off x="6918157" y="3232697"/>
              <a:ext cx="3308685" cy="523220"/>
            </a:xfrm>
            <a:prstGeom prst="rect">
              <a:avLst/>
            </a:prstGeom>
            <a:noFill/>
          </p:spPr>
          <p:txBody>
            <a:bodyPr wrap="square" rtlCol="0">
              <a:spAutoFit/>
            </a:bodyPr>
            <a:lstStyle/>
            <a:p>
              <a:r>
                <a:rPr lang="en-US" sz="2800" b="1" dirty="0" smtClean="0"/>
                <a:t>Lay hold of, obtain.  </a:t>
              </a:r>
              <a:endParaRPr lang="en-US" sz="2800" b="1" dirty="0"/>
            </a:p>
          </p:txBody>
        </p:sp>
      </p:grpSp>
    </p:spTree>
    <p:extLst>
      <p:ext uri="{BB962C8B-B14F-4D97-AF65-F5344CB8AC3E}">
        <p14:creationId xmlns:p14="http://schemas.microsoft.com/office/powerpoint/2010/main" val="1290295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12911" y="204537"/>
            <a:ext cx="10018713" cy="1752599"/>
          </a:xfrm>
          <a:blipFill>
            <a:blip r:embed="rId2"/>
            <a:tile tx="0" ty="0" sx="100000" sy="100000" flip="none" algn="tl"/>
          </a:blipFill>
          <a:scene3d>
            <a:camera prst="orthographicFront"/>
            <a:lightRig rig="threePt" dir="t"/>
          </a:scene3d>
          <a:sp3d>
            <a:bevelT w="114300" prst="artDeco"/>
          </a:sp3d>
        </p:spPr>
        <p:txBody>
          <a:bodyPr/>
          <a:lstStyle/>
          <a:p>
            <a:r>
              <a:rPr lang="en-US" dirty="0" smtClean="0"/>
              <a:t>Our Part:  </a:t>
            </a:r>
            <a:r>
              <a:rPr lang="en-US" dirty="0"/>
              <a:t>Perfection &amp; Advancement</a:t>
            </a:r>
            <a:br>
              <a:rPr lang="en-US" dirty="0"/>
            </a:br>
            <a:r>
              <a:rPr lang="en-US" dirty="0" smtClean="0"/>
              <a:t>Philippians 3:13-14</a:t>
            </a:r>
            <a:endParaRPr lang="en-US" dirty="0"/>
          </a:p>
        </p:txBody>
      </p:sp>
      <p:sp>
        <p:nvSpPr>
          <p:cNvPr id="3" name="Content Placeholder 2"/>
          <p:cNvSpPr>
            <a:spLocks noGrp="1"/>
          </p:cNvSpPr>
          <p:nvPr>
            <p:ph idx="1"/>
          </p:nvPr>
        </p:nvSpPr>
        <p:spPr>
          <a:xfrm>
            <a:off x="1712911" y="1957137"/>
            <a:ext cx="10018713" cy="2398296"/>
          </a:xfrm>
        </p:spPr>
        <p:txBody>
          <a:bodyPr>
            <a:noAutofit/>
          </a:bodyPr>
          <a:lstStyle/>
          <a:p>
            <a:r>
              <a:rPr lang="en-US" sz="2800" b="1" baseline="30000" dirty="0"/>
              <a:t>13 </a:t>
            </a:r>
            <a:r>
              <a:rPr lang="en-US" sz="2800" dirty="0"/>
              <a:t>Brethren, I count not myself to have apprehended: but this one thing I do, forgetting those things which are behind, and reaching forth unto those things which are before,</a:t>
            </a:r>
          </a:p>
          <a:p>
            <a:r>
              <a:rPr lang="en-US" sz="2800" b="1" baseline="30000" dirty="0"/>
              <a:t>14 </a:t>
            </a:r>
            <a:r>
              <a:rPr lang="en-US" sz="2800" dirty="0"/>
              <a:t>I press toward the mark for the prize of the high calling of God in Christ Jesus.</a:t>
            </a:r>
          </a:p>
        </p:txBody>
      </p:sp>
      <p:grpSp>
        <p:nvGrpSpPr>
          <p:cNvPr id="10" name="Group 9"/>
          <p:cNvGrpSpPr/>
          <p:nvPr/>
        </p:nvGrpSpPr>
        <p:grpSpPr>
          <a:xfrm>
            <a:off x="1894297" y="4355433"/>
            <a:ext cx="10197440" cy="2335958"/>
            <a:chOff x="1331329" y="1582204"/>
            <a:chExt cx="10421811" cy="4733588"/>
          </a:xfrm>
        </p:grpSpPr>
        <p:sp>
          <p:nvSpPr>
            <p:cNvPr id="5" name="Snip Diagonal Corner Rectangle 4"/>
            <p:cNvSpPr/>
            <p:nvPr/>
          </p:nvSpPr>
          <p:spPr>
            <a:xfrm>
              <a:off x="1331329" y="1582204"/>
              <a:ext cx="10210384" cy="4523277"/>
            </a:xfrm>
            <a:prstGeom prst="snip2DiagRect">
              <a:avLst>
                <a:gd name="adj1" fmla="val 0"/>
                <a:gd name="adj2" fmla="val 21554"/>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sp>
          <p:nvSpPr>
            <p:cNvPr id="6" name="TextBox 5"/>
            <p:cNvSpPr txBox="1"/>
            <p:nvPr/>
          </p:nvSpPr>
          <p:spPr>
            <a:xfrm>
              <a:off x="1331329" y="1762937"/>
              <a:ext cx="10421811" cy="4552855"/>
            </a:xfrm>
            <a:prstGeom prst="rect">
              <a:avLst/>
            </a:prstGeom>
            <a:noFill/>
          </p:spPr>
          <p:txBody>
            <a:bodyPr wrap="square" rtlCol="0">
              <a:spAutoFit/>
            </a:bodyPr>
            <a:lstStyle/>
            <a:p>
              <a:r>
                <a:rPr lang="en-US" sz="2800" dirty="0" smtClean="0"/>
                <a:t>Paul has described his past experience; he now refers to his present condition and disclaims having reached that stage of perfection that God intended him to attain and which he himself desires.  He is still in the process of working out his own salvation, always pressing 	forward to “the prize of the high calling of God in Christ Jesus.”  </a:t>
              </a:r>
            </a:p>
          </p:txBody>
        </p:sp>
      </p:grpSp>
    </p:spTree>
    <p:extLst>
      <p:ext uri="{BB962C8B-B14F-4D97-AF65-F5344CB8AC3E}">
        <p14:creationId xmlns:p14="http://schemas.microsoft.com/office/powerpoint/2010/main" val="2606496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12911" y="204538"/>
            <a:ext cx="10018713" cy="1752599"/>
          </a:xfrm>
          <a:blipFill>
            <a:blip r:embed="rId2"/>
            <a:tile tx="0" ty="0" sx="100000" sy="100000" flip="none" algn="tl"/>
          </a:blipFill>
          <a:scene3d>
            <a:camera prst="orthographicFront"/>
            <a:lightRig rig="threePt" dir="t"/>
          </a:scene3d>
          <a:sp3d>
            <a:bevelT w="114300" prst="artDeco"/>
          </a:sp3d>
        </p:spPr>
        <p:txBody>
          <a:bodyPr/>
          <a:lstStyle/>
          <a:p>
            <a:r>
              <a:rPr lang="en-US" dirty="0" smtClean="0"/>
              <a:t>Our Part:  </a:t>
            </a:r>
            <a:r>
              <a:rPr lang="en-US" dirty="0"/>
              <a:t>Perfection &amp; Advancement</a:t>
            </a:r>
            <a:br>
              <a:rPr lang="en-US" dirty="0"/>
            </a:br>
            <a:r>
              <a:rPr lang="en-US" dirty="0" smtClean="0"/>
              <a:t>Philippians 3:15</a:t>
            </a:r>
            <a:endParaRPr lang="en-US" dirty="0"/>
          </a:p>
        </p:txBody>
      </p:sp>
      <p:sp>
        <p:nvSpPr>
          <p:cNvPr id="3" name="Content Placeholder 2"/>
          <p:cNvSpPr>
            <a:spLocks noGrp="1"/>
          </p:cNvSpPr>
          <p:nvPr>
            <p:ph idx="1"/>
          </p:nvPr>
        </p:nvSpPr>
        <p:spPr>
          <a:xfrm>
            <a:off x="1712911" y="1957137"/>
            <a:ext cx="10018713" cy="1243263"/>
          </a:xfrm>
        </p:spPr>
        <p:txBody>
          <a:bodyPr>
            <a:noAutofit/>
          </a:bodyPr>
          <a:lstStyle/>
          <a:p>
            <a:r>
              <a:rPr lang="en-US" sz="2800" b="1" baseline="30000" dirty="0"/>
              <a:t>15 </a:t>
            </a:r>
            <a:r>
              <a:rPr lang="en-US" sz="2800" dirty="0"/>
              <a:t>Let us therefore, as many as be perfect, be thus minded: and if in any thing ye be otherwise minded, God shall reveal even this unto you.</a:t>
            </a:r>
          </a:p>
        </p:txBody>
      </p:sp>
      <p:grpSp>
        <p:nvGrpSpPr>
          <p:cNvPr id="10" name="Group 9"/>
          <p:cNvGrpSpPr/>
          <p:nvPr/>
        </p:nvGrpSpPr>
        <p:grpSpPr>
          <a:xfrm>
            <a:off x="1712911" y="3200400"/>
            <a:ext cx="10450940" cy="3710629"/>
            <a:chOff x="1174719" y="1116042"/>
            <a:chExt cx="11769356" cy="5444197"/>
          </a:xfrm>
        </p:grpSpPr>
        <p:sp>
          <p:nvSpPr>
            <p:cNvPr id="5" name="Snip Diagonal Corner Rectangle 4"/>
            <p:cNvSpPr/>
            <p:nvPr/>
          </p:nvSpPr>
          <p:spPr>
            <a:xfrm>
              <a:off x="1174719" y="1193846"/>
              <a:ext cx="11769356" cy="5366393"/>
            </a:xfrm>
            <a:prstGeom prst="snip2DiagRect">
              <a:avLst>
                <a:gd name="adj1" fmla="val 0"/>
                <a:gd name="adj2" fmla="val 21554"/>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6" name="TextBox 5"/>
            <p:cNvSpPr txBox="1"/>
            <p:nvPr/>
          </p:nvSpPr>
          <p:spPr>
            <a:xfrm>
              <a:off x="1237133" y="1116042"/>
              <a:ext cx="11706942" cy="5193015"/>
            </a:xfrm>
            <a:prstGeom prst="rect">
              <a:avLst/>
            </a:prstGeom>
            <a:noFill/>
          </p:spPr>
          <p:txBody>
            <a:bodyPr wrap="square" rtlCol="0">
              <a:spAutoFit/>
            </a:bodyPr>
            <a:lstStyle/>
            <a:p>
              <a:r>
                <a:rPr lang="en-US" sz="2800" dirty="0" smtClean="0"/>
                <a:t>The word “perfect” here is used in terms of completion, and may accurately be translated as “mature.”  Paul calls on all those who have achieved a level of maturity in their Christian thought to take the same attitude toward Christian growth that he himself does.  He admonishes them to continue to put themselves to the stretch for the purpose of gaining the prize.  This is consistent with the gospel message in general!  Immature Christians are obviously urged to  	learn and grow, but more mature Christians are called to the same!  </a:t>
              </a:r>
            </a:p>
          </p:txBody>
        </p:sp>
      </p:grpSp>
    </p:spTree>
    <p:extLst>
      <p:ext uri="{BB962C8B-B14F-4D97-AF65-F5344CB8AC3E}">
        <p14:creationId xmlns:p14="http://schemas.microsoft.com/office/powerpoint/2010/main" val="2073536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12911" y="204538"/>
            <a:ext cx="10018713" cy="1752599"/>
          </a:xfrm>
          <a:blipFill>
            <a:blip r:embed="rId2"/>
            <a:tile tx="0" ty="0" sx="100000" sy="100000" flip="none" algn="tl"/>
          </a:blipFill>
          <a:scene3d>
            <a:camera prst="orthographicFront"/>
            <a:lightRig rig="threePt" dir="t"/>
          </a:scene3d>
          <a:sp3d>
            <a:bevelT w="114300" prst="artDeco"/>
          </a:sp3d>
        </p:spPr>
        <p:txBody>
          <a:bodyPr/>
          <a:lstStyle/>
          <a:p>
            <a:r>
              <a:rPr lang="en-US" dirty="0" smtClean="0"/>
              <a:t>Our Part:  Perfection &amp; Advancement</a:t>
            </a:r>
            <a:br>
              <a:rPr lang="en-US" dirty="0" smtClean="0"/>
            </a:br>
            <a:r>
              <a:rPr lang="en-US" dirty="0" smtClean="0"/>
              <a:t>Philippians 3:16</a:t>
            </a:r>
            <a:endParaRPr lang="en-US" dirty="0"/>
          </a:p>
        </p:txBody>
      </p:sp>
      <p:sp>
        <p:nvSpPr>
          <p:cNvPr id="3" name="Content Placeholder 2"/>
          <p:cNvSpPr>
            <a:spLocks noGrp="1"/>
          </p:cNvSpPr>
          <p:nvPr>
            <p:ph idx="1"/>
          </p:nvPr>
        </p:nvSpPr>
        <p:spPr>
          <a:xfrm>
            <a:off x="1712911" y="1957137"/>
            <a:ext cx="10018713" cy="954505"/>
          </a:xfrm>
        </p:spPr>
        <p:txBody>
          <a:bodyPr>
            <a:noAutofit/>
          </a:bodyPr>
          <a:lstStyle/>
          <a:p>
            <a:r>
              <a:rPr lang="en-US" sz="2800" b="1" baseline="30000" dirty="0"/>
              <a:t>16 </a:t>
            </a:r>
            <a:r>
              <a:rPr lang="en-US" sz="2800" dirty="0"/>
              <a:t>Nevertheless, whereto we have already attained, let us walk by the same rule, let us mind the same thing</a:t>
            </a:r>
            <a:r>
              <a:rPr lang="en-US" sz="2800" dirty="0" smtClean="0"/>
              <a:t>.</a:t>
            </a:r>
            <a:endParaRPr lang="en-US" sz="2800" dirty="0"/>
          </a:p>
        </p:txBody>
      </p:sp>
      <p:grpSp>
        <p:nvGrpSpPr>
          <p:cNvPr id="10" name="Group 9"/>
          <p:cNvGrpSpPr/>
          <p:nvPr/>
        </p:nvGrpSpPr>
        <p:grpSpPr>
          <a:xfrm>
            <a:off x="1407695" y="2911642"/>
            <a:ext cx="10883643" cy="4653869"/>
            <a:chOff x="997013" y="1945715"/>
            <a:chExt cx="11835070" cy="5195369"/>
          </a:xfrm>
        </p:grpSpPr>
        <p:sp>
          <p:nvSpPr>
            <p:cNvPr id="5" name="Snip Diagonal Corner Rectangle 4"/>
            <p:cNvSpPr/>
            <p:nvPr/>
          </p:nvSpPr>
          <p:spPr>
            <a:xfrm>
              <a:off x="997013" y="2039863"/>
              <a:ext cx="11727048" cy="4266048"/>
            </a:xfrm>
            <a:prstGeom prst="snip2DiagRect">
              <a:avLst>
                <a:gd name="adj1" fmla="val 0"/>
                <a:gd name="adj2" fmla="val 8222"/>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sp>
          <p:nvSpPr>
            <p:cNvPr id="6" name="TextBox 5"/>
            <p:cNvSpPr txBox="1"/>
            <p:nvPr/>
          </p:nvSpPr>
          <p:spPr>
            <a:xfrm>
              <a:off x="1125141" y="1945715"/>
              <a:ext cx="11706942" cy="5195369"/>
            </a:xfrm>
            <a:prstGeom prst="rect">
              <a:avLst/>
            </a:prstGeom>
            <a:noFill/>
          </p:spPr>
          <p:txBody>
            <a:bodyPr wrap="square" rtlCol="0">
              <a:spAutoFit/>
            </a:bodyPr>
            <a:lstStyle/>
            <a:p>
              <a:r>
                <a:rPr lang="en-US" sz="2800" dirty="0" smtClean="0"/>
                <a:t>Paul is saying in effect: Discover what has contributed to Christian development in the past and follow the same plan in the future.  The method of Christian attainment does not change.  Unfortunately there are many who, with rapid strides, begin the Christian way, then grow weary and do not continue with the same grace that started them on their way.  They become dependent on past experience instead of enjoying new victories and making fresh progress.  Satisfaction with past attainments leads to carelessness.  Yesterday’s conquests will not suffice for today.  Christians must continually advance!  </a:t>
              </a:r>
            </a:p>
          </p:txBody>
        </p:sp>
      </p:grpSp>
    </p:spTree>
    <p:extLst>
      <p:ext uri="{BB962C8B-B14F-4D97-AF65-F5344CB8AC3E}">
        <p14:creationId xmlns:p14="http://schemas.microsoft.com/office/powerpoint/2010/main" val="2244661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10432" y="453347"/>
            <a:ext cx="5481568" cy="5725274"/>
          </a:xfrm>
        </p:spPr>
        <p:txBody>
          <a:bodyPr/>
          <a:lstStyle/>
          <a:p>
            <a:r>
              <a:rPr lang="en-US" dirty="0" smtClean="0"/>
              <a:t>By tradition, Paul was beheaded in Rome.  </a:t>
            </a:r>
            <a:endParaRPr lang="en-US" dirty="0"/>
          </a:p>
        </p:txBody>
      </p:sp>
      <p:pic>
        <p:nvPicPr>
          <p:cNvPr id="2052" name="Picture 4" descr="https://2.bp.blogspot.com/-Bwvtm2OGaCQ/V3U3vY6tgvI/AAAAAAAA2VE/j7aL8Ln3pPsPCMlJg55b9b2ehtA7hKimQCLcB/s400/dpaul.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630851" y="0"/>
            <a:ext cx="3874770" cy="685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756399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3011488" cy="5725274"/>
          </a:xfrm>
        </p:spPr>
        <p:txBody>
          <a:bodyPr/>
          <a:lstStyle/>
          <a:p>
            <a:r>
              <a:rPr lang="en-US" dirty="0" smtClean="0"/>
              <a:t>By tradition, the apostle Andrew was crucified on an X-shaped cross in </a:t>
            </a:r>
            <a:r>
              <a:rPr lang="en-US" dirty="0" err="1" smtClean="0"/>
              <a:t>Patras</a:t>
            </a:r>
            <a:r>
              <a:rPr lang="en-US" dirty="0" smtClean="0"/>
              <a:t>, Greece.</a:t>
            </a:r>
            <a:endParaRPr lang="en-US" dirty="0"/>
          </a:p>
        </p:txBody>
      </p:sp>
      <p:pic>
        <p:nvPicPr>
          <p:cNvPr id="3076" name="Picture 4" descr="https://2.bp.blogspot.com/-UyoKr7aPrgQ/V3U4O1ZX0DI/AAAAAAAA2Vc/qaT5G5JHXNEQme84o6qcwEhAou5LARS_QCLcB/s400/dandrew.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665839" y="1185081"/>
            <a:ext cx="7110195" cy="52259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70394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10432" y="453347"/>
            <a:ext cx="5481568" cy="5725274"/>
          </a:xfrm>
        </p:spPr>
        <p:txBody>
          <a:bodyPr/>
          <a:lstStyle/>
          <a:p>
            <a:r>
              <a:rPr lang="en-US" dirty="0" smtClean="0"/>
              <a:t>James the son of Zebedee is the only disciple whose martyrdom is recorded in the Bible (Acts 12:2).  Herod had him killed by the sword, and he was likely beheaded.  </a:t>
            </a:r>
            <a:endParaRPr lang="en-US" dirty="0"/>
          </a:p>
        </p:txBody>
      </p:sp>
      <p:pic>
        <p:nvPicPr>
          <p:cNvPr id="5122" name="Picture 2" descr="https://1.bp.blogspot.com/-0x5rVn-y6c8/V3VDvSKduHI/AAAAAAAA2XY/88s13yR-bUszeVrwMlLT9WpylpDaxR40wCLcB/s400/d%2Bjames%2Bthe%2Bless.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86132" y="-35550"/>
            <a:ext cx="3860388" cy="6893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54493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81804" y="457200"/>
            <a:ext cx="4396835" cy="5725274"/>
          </a:xfrm>
        </p:spPr>
        <p:txBody>
          <a:bodyPr/>
          <a:lstStyle/>
          <a:p>
            <a:r>
              <a:rPr lang="en-US" dirty="0" smtClean="0"/>
              <a:t>By tradition, the apostle Bartholomew was crucified, skinned alive, and beheaded in Armenia.  </a:t>
            </a:r>
            <a:endParaRPr lang="en-US" dirty="0"/>
          </a:p>
        </p:txBody>
      </p:sp>
      <p:pic>
        <p:nvPicPr>
          <p:cNvPr id="5" name="Content Placeholder 4"/>
          <p:cNvPicPr>
            <a:picLocks noGrp="1" noChangeAspect="1"/>
          </p:cNvPicPr>
          <p:nvPr>
            <p:ph idx="1"/>
          </p:nvPr>
        </p:nvPicPr>
        <p:blipFill>
          <a:blip r:embed="rId2"/>
          <a:stretch>
            <a:fillRect/>
          </a:stretch>
        </p:blipFill>
        <p:spPr>
          <a:xfrm>
            <a:off x="1205484" y="0"/>
            <a:ext cx="6045631" cy="6736080"/>
          </a:xfrm>
          <a:prstGeom prst="rect">
            <a:avLst/>
          </a:prstGeom>
        </p:spPr>
      </p:pic>
    </p:spTree>
    <p:extLst>
      <p:ext uri="{BB962C8B-B14F-4D97-AF65-F5344CB8AC3E}">
        <p14:creationId xmlns:p14="http://schemas.microsoft.com/office/powerpoint/2010/main" val="5068096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9605" y="762000"/>
            <a:ext cx="3451956" cy="5725274"/>
          </a:xfrm>
        </p:spPr>
        <p:txBody>
          <a:bodyPr>
            <a:normAutofit/>
          </a:bodyPr>
          <a:lstStyle/>
          <a:p>
            <a:r>
              <a:rPr lang="en-US" sz="4400" dirty="0" smtClean="0"/>
              <a:t>By tradition, the apostle Thomas was martyred when he was stabbed with five spears.  </a:t>
            </a:r>
            <a:endParaRPr lang="en-US" sz="4400" dirty="0"/>
          </a:p>
        </p:txBody>
      </p:sp>
      <p:pic>
        <p:nvPicPr>
          <p:cNvPr id="8194" name="Picture 2" descr="https://1.bp.blogspot.com/-33xXOuLAyiw/V3VCTE6-g-I/AAAAAAAA2XI/Ikpg6zgD2Vkvd5_CJC-lJrCr2Kvdp4W-wCLcB/s400/dthomas3.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724401" y="549618"/>
            <a:ext cx="7330439" cy="59376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546657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docProps/app.xml><?xml version="1.0" encoding="utf-8"?>
<Properties xmlns="http://schemas.openxmlformats.org/officeDocument/2006/extended-properties" xmlns:vt="http://schemas.openxmlformats.org/officeDocument/2006/docPropsVTypes">
  <Template>Parallax</Template>
  <TotalTime>517</TotalTime>
  <Words>1935</Words>
  <Application>Microsoft Office PowerPoint</Application>
  <PresentationFormat>Widescreen</PresentationFormat>
  <Paragraphs>137</Paragraphs>
  <Slides>45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45</vt:i4>
      </vt:variant>
    </vt:vector>
  </HeadingPairs>
  <TitlesOfParts>
    <vt:vector size="51" baseType="lpstr">
      <vt:lpstr>Arial</vt:lpstr>
      <vt:lpstr>Arial Black</vt:lpstr>
      <vt:lpstr>Calibri</vt:lpstr>
      <vt:lpstr>Corbel</vt:lpstr>
      <vt:lpstr>Gabriola</vt:lpstr>
      <vt:lpstr>Parallax</vt:lpstr>
      <vt:lpstr>Pressing on to Perfection</vt:lpstr>
      <vt:lpstr>God’s Part—John 16:1-15</vt:lpstr>
      <vt:lpstr>The Stoning of Stephen  (AD 34)</vt:lpstr>
      <vt:lpstr>By tradition, the apostle Peter was crucified on an inverted cross in about AD 67.</vt:lpstr>
      <vt:lpstr>By tradition, Paul was beheaded in Rome.  </vt:lpstr>
      <vt:lpstr>By tradition, the apostle Andrew was crucified on an X-shaped cross in Patras, Greece.</vt:lpstr>
      <vt:lpstr>James the son of Zebedee is the only disciple whose martyrdom is recorded in the Bible (Acts 12:2).  Herod had him killed by the sword, and he was likely beheaded.  </vt:lpstr>
      <vt:lpstr>By tradition, the apostle Bartholomew was crucified, skinned alive, and beheaded in Armenia.  </vt:lpstr>
      <vt:lpstr>By tradition, the apostle Thomas was martyred when he was stabbed with five spears.  </vt:lpstr>
      <vt:lpstr>By tradition, the apostle Matthew is supposed to have been burned alive in Ethiopia.  </vt:lpstr>
      <vt:lpstr>By tradition, the apostle James the son of Alphaeus, is depicted as either having been crucified or possibly beaten to death with rods or whips.   </vt:lpstr>
      <vt:lpstr>Traditions surrounding the death of the apostle Thaddeus (also known as Jude) are contradictory.  He may have been crucified, shot with arrows, or killed with an axe.  </vt:lpstr>
      <vt:lpstr>Traditions around the death of the apostle Simon also generally include crucifixion.  </vt:lpstr>
      <vt:lpstr>By tradition, Matthias was killed by stoning in Palestine.  </vt:lpstr>
      <vt:lpstr>Traditionally speaking, the apostle Philip is thought to have been crucified upside down on the wall of a pagan temple in Hierapolis, though there is an alternate tradition suggesting that he died a natural death.   </vt:lpstr>
      <vt:lpstr>The apostle John was NOT MARTYRED!!  He died a natural death, possibly the only apostle to do so.  </vt:lpstr>
      <vt:lpstr>God’s Part—John 16:1-3</vt:lpstr>
      <vt:lpstr>God’s Part—John 16:4</vt:lpstr>
      <vt:lpstr>God’s Part—John 16:5-6</vt:lpstr>
      <vt:lpstr>God’s Part—John 16:7</vt:lpstr>
      <vt:lpstr>God’s Part—John 16:8</vt:lpstr>
      <vt:lpstr>God’s Part—John 16:9</vt:lpstr>
      <vt:lpstr>God’s Part—John 16:10</vt:lpstr>
      <vt:lpstr>Imputed Righteousness</vt:lpstr>
      <vt:lpstr>Imparted Righteousness</vt:lpstr>
      <vt:lpstr>God’s Part—John 16:10</vt:lpstr>
      <vt:lpstr>God’s Part—John 16:11</vt:lpstr>
      <vt:lpstr>Roles of the Holy Spirit: And when he is come, he will reprove the world of sin, and of righteousness, and of judgment:</vt:lpstr>
      <vt:lpstr>God’s Part—John 16:12</vt:lpstr>
      <vt:lpstr>Our Part:  A Bad Example 1 Corinthians 3:1-3</vt:lpstr>
      <vt:lpstr>Our Part:  A Bad Example 1 Corinthians 3:1-3</vt:lpstr>
      <vt:lpstr>God’s Part—John 16:13</vt:lpstr>
      <vt:lpstr>God’s Part—John 16:14-5</vt:lpstr>
      <vt:lpstr>Our Part:  A Better Example Colossians 1:23</vt:lpstr>
      <vt:lpstr>Our Part:  A Better Example Colossians 1:24-25</vt:lpstr>
      <vt:lpstr>Our Part:  A Better Example Colossians 1:26-28</vt:lpstr>
      <vt:lpstr>Our Part:  A Better Example Colossians 1:28</vt:lpstr>
      <vt:lpstr>Our Part:  A Better Example Colossians 1:29</vt:lpstr>
      <vt:lpstr>Our Part:  A Better Example Colossians 1:28-29</vt:lpstr>
      <vt:lpstr>Our Part:  Perfection &amp; Advancement Philippians 3:8-9</vt:lpstr>
      <vt:lpstr>Our Part:  Perfection &amp; Advancement Philippians 3:10-11</vt:lpstr>
      <vt:lpstr>Our Part:  Perfection &amp; Advancement Philippians 3:12</vt:lpstr>
      <vt:lpstr>Our Part:  Perfection &amp; Advancement Philippians 3:13-14</vt:lpstr>
      <vt:lpstr>Our Part:  Perfection &amp; Advancement Philippians 3:15</vt:lpstr>
      <vt:lpstr>Our Part:  Perfection &amp; Advancement Philippians 3:16</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gabby young</dc:creator>
  <cp:lastModifiedBy>gabby young</cp:lastModifiedBy>
  <cp:revision>41</cp:revision>
  <dcterms:created xsi:type="dcterms:W3CDTF">2022-08-05T21:40:04Z</dcterms:created>
  <dcterms:modified xsi:type="dcterms:W3CDTF">2022-08-06T06:17:43Z</dcterms:modified>
</cp:coreProperties>
</file>