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4" r:id="rId7"/>
    <p:sldId id="265" r:id="rId8"/>
    <p:sldId id="261" r:id="rId9"/>
    <p:sldId id="262" r:id="rId10"/>
    <p:sldId id="263" r:id="rId11"/>
    <p:sldId id="266" r:id="rId12"/>
    <p:sldId id="270" r:id="rId13"/>
    <p:sldId id="271" r:id="rId14"/>
    <p:sldId id="275" r:id="rId15"/>
    <p:sldId id="272" r:id="rId16"/>
    <p:sldId id="274" r:id="rId17"/>
    <p:sldId id="273" r:id="rId18"/>
    <p:sldId id="267" r:id="rId19"/>
    <p:sldId id="268" r:id="rId20"/>
    <p:sldId id="276" r:id="rId21"/>
    <p:sldId id="277" r:id="rId22"/>
    <p:sldId id="278" r:id="rId23"/>
    <p:sldId id="279" r:id="rId24"/>
    <p:sldId id="281" r:id="rId25"/>
    <p:sldId id="280" r:id="rId26"/>
    <p:sldId id="282" r:id="rId27"/>
    <p:sldId id="286" r:id="rId28"/>
    <p:sldId id="287" r:id="rId29"/>
    <p:sldId id="283" r:id="rId30"/>
    <p:sldId id="289" r:id="rId31"/>
    <p:sldId id="284" r:id="rId32"/>
    <p:sldId id="285" r:id="rId33"/>
    <p:sldId id="288" r:id="rId34"/>
    <p:sldId id="290" r:id="rId35"/>
    <p:sldId id="291"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1" d="100"/>
          <a:sy n="51" d="100"/>
        </p:scale>
        <p:origin x="10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8/12/2022</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11500" dirty="0" smtClean="0"/>
              <a:t>Hope</a:t>
            </a:r>
            <a:endParaRPr lang="en-US" sz="11500" dirty="0"/>
          </a:p>
        </p:txBody>
      </p:sp>
      <p:sp>
        <p:nvSpPr>
          <p:cNvPr id="3" name="Subtitle 2"/>
          <p:cNvSpPr>
            <a:spLocks noGrp="1"/>
          </p:cNvSpPr>
          <p:nvPr>
            <p:ph type="subTitle" idx="1"/>
          </p:nvPr>
        </p:nvSpPr>
        <p:spPr/>
        <p:txBody>
          <a:bodyPr>
            <a:normAutofit/>
          </a:bodyPr>
          <a:lstStyle/>
          <a:p>
            <a:r>
              <a:rPr lang="en-US" sz="4000" b="1" dirty="0" smtClean="0"/>
              <a:t>Habakkuk 1, Hebrews 12</a:t>
            </a:r>
            <a:endParaRPr lang="en-US" sz="4000" b="1" dirty="0"/>
          </a:p>
        </p:txBody>
      </p:sp>
      <p:sp>
        <p:nvSpPr>
          <p:cNvPr id="4" name="TextBox 3"/>
          <p:cNvSpPr txBox="1"/>
          <p:nvPr/>
        </p:nvSpPr>
        <p:spPr>
          <a:xfrm>
            <a:off x="8837612" y="6400800"/>
            <a:ext cx="3124200" cy="341632"/>
          </a:xfrm>
          <a:prstGeom prst="rect">
            <a:avLst/>
          </a:prstGeom>
          <a:noFill/>
        </p:spPr>
        <p:txBody>
          <a:bodyPr wrap="square" rtlCol="0">
            <a:spAutoFit/>
          </a:bodyPr>
          <a:lstStyle/>
          <a:p>
            <a:pPr>
              <a:lnSpc>
                <a:spcPct val="90000"/>
              </a:lnSpc>
            </a:pPr>
            <a:r>
              <a:rPr lang="en-US" dirty="0" smtClean="0"/>
              <a:t>Lesson 7, 3</a:t>
            </a:r>
            <a:r>
              <a:rPr lang="en-US" baseline="30000" dirty="0" smtClean="0"/>
              <a:t>rd</a:t>
            </a:r>
            <a:r>
              <a:rPr lang="en-US" dirty="0" smtClean="0"/>
              <a:t> Quarter, 2022</a:t>
            </a:r>
            <a:endParaRPr lang="en-US" dirty="0"/>
          </a:p>
        </p:txBody>
      </p:sp>
    </p:spTree>
    <p:extLst>
      <p:ext uri="{BB962C8B-B14F-4D97-AF65-F5344CB8AC3E}">
        <p14:creationId xmlns:p14="http://schemas.microsoft.com/office/powerpoint/2010/main" val="40573360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0" y="5579269"/>
            <a:ext cx="11050590" cy="923131"/>
          </a:xfrm>
        </p:spPr>
        <p:txBody>
          <a:bodyPr>
            <a:normAutofit fontScale="90000"/>
          </a:bodyPr>
          <a:lstStyle/>
          <a:p>
            <a:r>
              <a:rPr lang="en-US" dirty="0" smtClean="0"/>
              <a:t>It’s a wonderful promise!  </a:t>
            </a:r>
            <a:r>
              <a:rPr lang="en-US" dirty="0" smtClean="0"/>
              <a:t>But only </a:t>
            </a:r>
            <a:r>
              <a:rPr lang="en-US" dirty="0" smtClean="0"/>
              <a:t>as long as we’re producing good fruit!  </a:t>
            </a:r>
            <a:endParaRPr lang="en-US" dirty="0"/>
          </a:p>
        </p:txBody>
      </p:sp>
      <p:sp>
        <p:nvSpPr>
          <p:cNvPr id="3" name="Text Placeholder 2"/>
          <p:cNvSpPr>
            <a:spLocks noGrp="1"/>
          </p:cNvSpPr>
          <p:nvPr>
            <p:ph type="body" idx="1"/>
          </p:nvPr>
        </p:nvSpPr>
        <p:spPr>
          <a:xfrm>
            <a:off x="799306" y="241300"/>
            <a:ext cx="4649787" cy="576262"/>
          </a:xfrm>
        </p:spPr>
        <p:txBody>
          <a:bodyPr/>
          <a:lstStyle/>
          <a:p>
            <a:r>
              <a:rPr lang="en-US" dirty="0" smtClean="0"/>
              <a:t>Jeremiah 17:7-8</a:t>
            </a:r>
            <a:endParaRPr lang="en-US" dirty="0"/>
          </a:p>
        </p:txBody>
      </p:sp>
      <p:sp>
        <p:nvSpPr>
          <p:cNvPr id="4" name="Content Placeholder 3"/>
          <p:cNvSpPr>
            <a:spLocks noGrp="1"/>
          </p:cNvSpPr>
          <p:nvPr>
            <p:ph sz="half" idx="2"/>
          </p:nvPr>
        </p:nvSpPr>
        <p:spPr>
          <a:xfrm>
            <a:off x="655373" y="817563"/>
            <a:ext cx="4937655" cy="5041900"/>
          </a:xfrm>
        </p:spPr>
        <p:txBody>
          <a:bodyPr>
            <a:noAutofit/>
          </a:bodyPr>
          <a:lstStyle/>
          <a:p>
            <a:r>
              <a:rPr lang="en-US" sz="2400" b="1" baseline="30000" dirty="0"/>
              <a:t>7 </a:t>
            </a:r>
            <a:r>
              <a:rPr lang="en-US" sz="2400" dirty="0"/>
              <a:t>Blessed is the man that </a:t>
            </a:r>
            <a:r>
              <a:rPr lang="en-US" sz="2400" dirty="0" err="1"/>
              <a:t>trusteth</a:t>
            </a:r>
            <a:r>
              <a:rPr lang="en-US" sz="2400" dirty="0"/>
              <a:t> in the </a:t>
            </a:r>
            <a:r>
              <a:rPr lang="en-US" sz="2400" cap="small" dirty="0"/>
              <a:t>Lord</a:t>
            </a:r>
            <a:r>
              <a:rPr lang="en-US" sz="2400" dirty="0"/>
              <a:t>, and whose hope the </a:t>
            </a:r>
            <a:r>
              <a:rPr lang="en-US" sz="2400" cap="small" dirty="0"/>
              <a:t>Lord</a:t>
            </a:r>
            <a:r>
              <a:rPr lang="en-US" sz="2400" dirty="0"/>
              <a:t> is.</a:t>
            </a:r>
          </a:p>
          <a:p>
            <a:r>
              <a:rPr lang="en-US" sz="2400" b="1" baseline="30000" dirty="0"/>
              <a:t>8 </a:t>
            </a:r>
            <a:r>
              <a:rPr lang="en-US" sz="2400" dirty="0"/>
              <a:t>For he shall be as a tree planted by the waters, and that </a:t>
            </a:r>
            <a:r>
              <a:rPr lang="en-US" sz="2400" dirty="0" err="1"/>
              <a:t>spreadeth</a:t>
            </a:r>
            <a:r>
              <a:rPr lang="en-US" sz="2400" dirty="0"/>
              <a:t> out her roots by the river, and shall not see when heat cometh, but her leaf shall be green; and shall not be careful in the year of drought, neither shall cease from yielding fruit.</a:t>
            </a:r>
          </a:p>
        </p:txBody>
      </p:sp>
      <p:sp>
        <p:nvSpPr>
          <p:cNvPr id="5" name="Text Placeholder 4"/>
          <p:cNvSpPr>
            <a:spLocks noGrp="1"/>
          </p:cNvSpPr>
          <p:nvPr>
            <p:ph type="body" sz="quarter" idx="3"/>
          </p:nvPr>
        </p:nvSpPr>
        <p:spPr>
          <a:xfrm>
            <a:off x="5938572" y="241300"/>
            <a:ext cx="4665134" cy="576262"/>
          </a:xfrm>
        </p:spPr>
        <p:txBody>
          <a:bodyPr/>
          <a:lstStyle/>
          <a:p>
            <a:r>
              <a:rPr lang="en-US" dirty="0" smtClean="0"/>
              <a:t>… and then in verses 9-10</a:t>
            </a:r>
            <a:endParaRPr lang="en-US" dirty="0"/>
          </a:p>
        </p:txBody>
      </p:sp>
      <p:sp>
        <p:nvSpPr>
          <p:cNvPr id="6" name="Content Placeholder 5"/>
          <p:cNvSpPr>
            <a:spLocks noGrp="1"/>
          </p:cNvSpPr>
          <p:nvPr>
            <p:ph sz="quarter" idx="4"/>
          </p:nvPr>
        </p:nvSpPr>
        <p:spPr>
          <a:xfrm>
            <a:off x="5938572" y="817562"/>
            <a:ext cx="4929188" cy="4618038"/>
          </a:xfrm>
        </p:spPr>
        <p:txBody>
          <a:bodyPr>
            <a:normAutofit/>
          </a:bodyPr>
          <a:lstStyle/>
          <a:p>
            <a:pPr marL="0" indent="0">
              <a:buNone/>
            </a:pPr>
            <a:r>
              <a:rPr lang="en-US" sz="2800" b="1" baseline="30000" dirty="0"/>
              <a:t>9 </a:t>
            </a:r>
            <a:r>
              <a:rPr lang="en-US" sz="2800" dirty="0"/>
              <a:t>The heart is deceitful above all things, and desperately wicked: who can know it?</a:t>
            </a:r>
          </a:p>
          <a:p>
            <a:pPr marL="0" indent="0">
              <a:buNone/>
            </a:pPr>
            <a:r>
              <a:rPr lang="en-US" sz="2800" b="1" baseline="30000" dirty="0"/>
              <a:t>10 </a:t>
            </a:r>
            <a:r>
              <a:rPr lang="en-US" sz="2800" dirty="0"/>
              <a:t>I the </a:t>
            </a:r>
            <a:r>
              <a:rPr lang="en-US" sz="2800" cap="small" dirty="0"/>
              <a:t>Lord</a:t>
            </a:r>
            <a:r>
              <a:rPr lang="en-US" sz="2800" dirty="0"/>
              <a:t> search the heart, </a:t>
            </a:r>
            <a:r>
              <a:rPr lang="en-US" sz="2800" b="1" dirty="0"/>
              <a:t>I try the reins, even to give every man according to his ways, </a:t>
            </a:r>
            <a:r>
              <a:rPr lang="en-US" sz="2800" dirty="0"/>
              <a:t>and according to the fruit of his doings.</a:t>
            </a:r>
          </a:p>
          <a:p>
            <a:pPr marL="0" indent="0">
              <a:buNone/>
            </a:pPr>
            <a:endParaRPr lang="en-US" dirty="0"/>
          </a:p>
        </p:txBody>
      </p:sp>
    </p:spTree>
    <p:extLst>
      <p:ext uri="{BB962C8B-B14F-4D97-AF65-F5344CB8AC3E}">
        <p14:creationId xmlns:p14="http://schemas.microsoft.com/office/powerpoint/2010/main" val="377024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500"/>
                                        <p:tgtEl>
                                          <p:spTgt spid="6">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350933"/>
            <a:ext cx="8534400" cy="1507067"/>
          </a:xfrm>
        </p:spPr>
        <p:txBody>
          <a:bodyPr/>
          <a:lstStyle/>
          <a:p>
            <a:r>
              <a:rPr lang="en-US" dirty="0" smtClean="0"/>
              <a:t>Habakkuk 1:2-4</a:t>
            </a:r>
            <a:endParaRPr lang="en-US" dirty="0"/>
          </a:p>
        </p:txBody>
      </p:sp>
      <p:sp>
        <p:nvSpPr>
          <p:cNvPr id="3" name="Content Placeholder 2"/>
          <p:cNvSpPr>
            <a:spLocks noGrp="1"/>
          </p:cNvSpPr>
          <p:nvPr>
            <p:ph idx="1"/>
          </p:nvPr>
        </p:nvSpPr>
        <p:spPr>
          <a:xfrm>
            <a:off x="684212" y="154459"/>
            <a:ext cx="8534400" cy="5430795"/>
          </a:xfrm>
        </p:spPr>
        <p:txBody>
          <a:bodyPr>
            <a:noAutofit/>
          </a:bodyPr>
          <a:lstStyle/>
          <a:p>
            <a:r>
              <a:rPr lang="en-US" sz="2800" b="1" baseline="30000" dirty="0"/>
              <a:t>2 </a:t>
            </a:r>
            <a:r>
              <a:rPr lang="en-US" sz="2800" dirty="0"/>
              <a:t>O </a:t>
            </a:r>
            <a:r>
              <a:rPr lang="en-US" sz="2800" cap="small" dirty="0"/>
              <a:t>Lord</a:t>
            </a:r>
            <a:r>
              <a:rPr lang="en-US" sz="2800" dirty="0"/>
              <a:t>, how long shall I cry, and thou wilt not hear! even cry out unto thee of violence, and thou wilt not save!</a:t>
            </a:r>
          </a:p>
          <a:p>
            <a:r>
              <a:rPr lang="en-US" sz="2800" b="1" baseline="30000" dirty="0"/>
              <a:t>3 </a:t>
            </a:r>
            <a:r>
              <a:rPr lang="en-US" sz="2800" dirty="0"/>
              <a:t>Why dost thou shew me iniquity, and cause me to behold grievance? for spoiling and violence are before me: and there are that raise up strife and contention.</a:t>
            </a:r>
          </a:p>
          <a:p>
            <a:r>
              <a:rPr lang="en-US" sz="2800" b="1" baseline="30000" dirty="0"/>
              <a:t>4 </a:t>
            </a:r>
            <a:r>
              <a:rPr lang="en-US" sz="2800" dirty="0"/>
              <a:t>Therefore the law is slacked, and judgment doth never go forth: for the wicked doth compass about the righteous; therefore wrong judgment </a:t>
            </a:r>
            <a:r>
              <a:rPr lang="en-US" sz="2800" dirty="0" err="1"/>
              <a:t>proceedeth</a:t>
            </a:r>
            <a:r>
              <a:rPr lang="en-US" sz="2800" dirty="0" smtClean="0"/>
              <a:t>.</a:t>
            </a:r>
            <a:endParaRPr lang="en-US" sz="2800" dirty="0"/>
          </a:p>
        </p:txBody>
      </p:sp>
      <p:grpSp>
        <p:nvGrpSpPr>
          <p:cNvPr id="6" name="Group 5"/>
          <p:cNvGrpSpPr/>
          <p:nvPr/>
        </p:nvGrpSpPr>
        <p:grpSpPr>
          <a:xfrm rot="889462">
            <a:off x="503434" y="1464066"/>
            <a:ext cx="10726220" cy="3760341"/>
            <a:chOff x="277402" y="2137025"/>
            <a:chExt cx="11691991" cy="3123344"/>
          </a:xfrm>
        </p:grpSpPr>
        <p:sp>
          <p:nvSpPr>
            <p:cNvPr id="4" name="Rounded Rectangle 3"/>
            <p:cNvSpPr/>
            <p:nvPr/>
          </p:nvSpPr>
          <p:spPr>
            <a:xfrm>
              <a:off x="277402" y="2137025"/>
              <a:ext cx="11691991" cy="31233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08570" y="2267536"/>
              <a:ext cx="11229654" cy="2862322"/>
            </a:xfrm>
            <a:prstGeom prst="rect">
              <a:avLst/>
            </a:prstGeom>
            <a:noFill/>
            <a:ln>
              <a:noFill/>
            </a:ln>
          </p:spPr>
          <p:txBody>
            <a:bodyPr wrap="square" rtlCol="0">
              <a:spAutoFit/>
            </a:bodyPr>
            <a:lstStyle/>
            <a:p>
              <a:r>
                <a:rPr lang="en-US" sz="3600" dirty="0" smtClean="0"/>
                <a:t>Plainly, Habakkuk has a problem.  He is crying out to the Lord in protest against the injustice, grief, and violence that surround him.  </a:t>
              </a:r>
            </a:p>
            <a:p>
              <a:r>
                <a:rPr lang="en-US" sz="3600" dirty="0" smtClean="0"/>
                <a:t>You might reasonably expect that God would immediately offer comfort or reassurance!  </a:t>
              </a:r>
              <a:endParaRPr lang="en-US" sz="3600" dirty="0"/>
            </a:p>
          </p:txBody>
        </p:sp>
      </p:grpSp>
    </p:spTree>
    <p:extLst>
      <p:ext uri="{BB962C8B-B14F-4D97-AF65-F5344CB8AC3E}">
        <p14:creationId xmlns:p14="http://schemas.microsoft.com/office/powerpoint/2010/main" val="399579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350933"/>
            <a:ext cx="8534400" cy="1507067"/>
          </a:xfrm>
        </p:spPr>
        <p:txBody>
          <a:bodyPr/>
          <a:lstStyle/>
          <a:p>
            <a:r>
              <a:rPr lang="en-US" dirty="0" smtClean="0"/>
              <a:t>Habakkuk 1:5-7</a:t>
            </a:r>
            <a:endParaRPr lang="en-US" dirty="0"/>
          </a:p>
        </p:txBody>
      </p:sp>
      <p:sp>
        <p:nvSpPr>
          <p:cNvPr id="3" name="Content Placeholder 2"/>
          <p:cNvSpPr>
            <a:spLocks noGrp="1"/>
          </p:cNvSpPr>
          <p:nvPr>
            <p:ph idx="1"/>
          </p:nvPr>
        </p:nvSpPr>
        <p:spPr>
          <a:xfrm>
            <a:off x="684212" y="154459"/>
            <a:ext cx="8534400" cy="5430795"/>
          </a:xfrm>
        </p:spPr>
        <p:txBody>
          <a:bodyPr>
            <a:noAutofit/>
          </a:bodyPr>
          <a:lstStyle/>
          <a:p>
            <a:r>
              <a:rPr lang="en-US" sz="2800" b="1" baseline="30000" dirty="0"/>
              <a:t>5 </a:t>
            </a:r>
            <a:r>
              <a:rPr lang="en-US" sz="2800" dirty="0"/>
              <a:t>Behold ye among the heathen, and regard, and wonder marvelously: for I will work a work in your days which ye will not believe, though it be told you</a:t>
            </a:r>
            <a:r>
              <a:rPr lang="en-US" sz="2800" dirty="0" smtClean="0"/>
              <a:t>. </a:t>
            </a:r>
          </a:p>
          <a:p>
            <a:r>
              <a:rPr lang="en-US" sz="2800" b="1" baseline="30000" dirty="0" smtClean="0"/>
              <a:t>6</a:t>
            </a:r>
            <a:r>
              <a:rPr lang="en-US" sz="2800" b="1" baseline="30000" dirty="0"/>
              <a:t> </a:t>
            </a:r>
            <a:r>
              <a:rPr lang="en-US" sz="2800" dirty="0"/>
              <a:t>For, lo, I raise up the Chaldeans, that bitter and hasty nation, which shall march through the breadth of the land, to possess the </a:t>
            </a:r>
            <a:r>
              <a:rPr lang="en-US" sz="2800" dirty="0" err="1"/>
              <a:t>dwellingplaces</a:t>
            </a:r>
            <a:r>
              <a:rPr lang="en-US" sz="2800" dirty="0"/>
              <a:t> that are not </a:t>
            </a:r>
            <a:r>
              <a:rPr lang="en-US" sz="2800" dirty="0" err="1"/>
              <a:t>their's</a:t>
            </a:r>
            <a:r>
              <a:rPr lang="en-US" sz="2800" dirty="0"/>
              <a:t>.</a:t>
            </a:r>
          </a:p>
          <a:p>
            <a:r>
              <a:rPr lang="en-US" sz="2800" b="1" baseline="30000" dirty="0"/>
              <a:t>7 </a:t>
            </a:r>
            <a:r>
              <a:rPr lang="en-US" sz="2800" dirty="0"/>
              <a:t>They are terrible and dreadful: their judgment and their dignity shall proceed of </a:t>
            </a:r>
            <a:r>
              <a:rPr lang="en-US" sz="2800" dirty="0" smtClean="0"/>
              <a:t>themselves.</a:t>
            </a:r>
            <a:endParaRPr lang="en-US" sz="2800" dirty="0"/>
          </a:p>
        </p:txBody>
      </p:sp>
      <p:grpSp>
        <p:nvGrpSpPr>
          <p:cNvPr id="6" name="Group 5"/>
          <p:cNvGrpSpPr/>
          <p:nvPr/>
        </p:nvGrpSpPr>
        <p:grpSpPr>
          <a:xfrm rot="19555936">
            <a:off x="7474103" y="937116"/>
            <a:ext cx="3770339" cy="3185593"/>
            <a:chOff x="12288039" y="-1207891"/>
            <a:chExt cx="11691991" cy="3171677"/>
          </a:xfrm>
        </p:grpSpPr>
        <p:sp>
          <p:nvSpPr>
            <p:cNvPr id="4" name="Rounded Rectangle 3"/>
            <p:cNvSpPr/>
            <p:nvPr/>
          </p:nvSpPr>
          <p:spPr>
            <a:xfrm>
              <a:off x="12288039" y="-1207891"/>
              <a:ext cx="11691991" cy="31233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3025725" y="-1051322"/>
              <a:ext cx="10385518" cy="3015108"/>
            </a:xfrm>
            <a:prstGeom prst="rect">
              <a:avLst/>
            </a:prstGeom>
            <a:noFill/>
            <a:ln>
              <a:noFill/>
            </a:ln>
          </p:spPr>
          <p:txBody>
            <a:bodyPr wrap="square" rtlCol="0">
              <a:spAutoFit/>
            </a:bodyPr>
            <a:lstStyle/>
            <a:p>
              <a:r>
                <a:rPr lang="en-US" sz="3600" dirty="0" err="1" smtClean="0"/>
                <a:t>Uhhm</a:t>
              </a:r>
              <a:r>
                <a:rPr lang="en-US" sz="3600" dirty="0" smtClean="0"/>
                <a:t>, none of that sounds comforting.  Or good.  </a:t>
              </a:r>
              <a:endParaRPr lang="en-US" sz="3600" dirty="0"/>
            </a:p>
          </p:txBody>
        </p:sp>
      </p:grpSp>
    </p:spTree>
    <p:extLst>
      <p:ext uri="{BB962C8B-B14F-4D97-AF65-F5344CB8AC3E}">
        <p14:creationId xmlns:p14="http://schemas.microsoft.com/office/powerpoint/2010/main" val="3423455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6171021"/>
            <a:ext cx="8534400" cy="686979"/>
          </a:xfrm>
        </p:spPr>
        <p:txBody>
          <a:bodyPr/>
          <a:lstStyle/>
          <a:p>
            <a:r>
              <a:rPr lang="en-US" dirty="0" smtClean="0"/>
              <a:t>Habakkuk 1:8-11</a:t>
            </a:r>
            <a:endParaRPr lang="en-US" dirty="0"/>
          </a:p>
        </p:txBody>
      </p:sp>
      <p:sp>
        <p:nvSpPr>
          <p:cNvPr id="3" name="Content Placeholder 2"/>
          <p:cNvSpPr>
            <a:spLocks noGrp="1"/>
          </p:cNvSpPr>
          <p:nvPr>
            <p:ph idx="1"/>
          </p:nvPr>
        </p:nvSpPr>
        <p:spPr>
          <a:xfrm>
            <a:off x="684212" y="454026"/>
            <a:ext cx="10083105" cy="5650440"/>
          </a:xfrm>
        </p:spPr>
        <p:txBody>
          <a:bodyPr>
            <a:noAutofit/>
          </a:bodyPr>
          <a:lstStyle/>
          <a:p>
            <a:r>
              <a:rPr lang="en-US" sz="2800" b="1" baseline="30000" dirty="0"/>
              <a:t>8 </a:t>
            </a:r>
            <a:r>
              <a:rPr lang="en-US" sz="2800" dirty="0"/>
              <a:t>Their horses also are swifter than the leopards, and are more fierce than the evening wolves: and their horsemen shall spread themselves, and their horsemen shall come from far; they shall fly as the eagle that </a:t>
            </a:r>
            <a:r>
              <a:rPr lang="en-US" sz="2800" dirty="0" err="1"/>
              <a:t>hasteth</a:t>
            </a:r>
            <a:r>
              <a:rPr lang="en-US" sz="2800" dirty="0"/>
              <a:t> to eat.</a:t>
            </a:r>
          </a:p>
          <a:p>
            <a:r>
              <a:rPr lang="en-US" sz="2800" b="1" baseline="30000" dirty="0"/>
              <a:t>9 </a:t>
            </a:r>
            <a:r>
              <a:rPr lang="en-US" sz="2800" dirty="0"/>
              <a:t>They shall come all for violence: their faces shall sup up as the east wind, and they shall gather the captivity as the sand.</a:t>
            </a:r>
          </a:p>
          <a:p>
            <a:r>
              <a:rPr lang="en-US" sz="2800" b="1" baseline="30000" dirty="0"/>
              <a:t>10 </a:t>
            </a:r>
            <a:r>
              <a:rPr lang="en-US" sz="2800" dirty="0"/>
              <a:t>And they shall scoff at the kings, and the princes shall be a scorn unto them: they shall deride every strong hold; for they shall heap dust, and take it.</a:t>
            </a:r>
          </a:p>
          <a:p>
            <a:r>
              <a:rPr lang="en-US" sz="2800" b="1" baseline="30000" dirty="0"/>
              <a:t>11 </a:t>
            </a:r>
            <a:r>
              <a:rPr lang="en-US" sz="2800" dirty="0"/>
              <a:t>Then shall his mind change, and he shall pass over, and offend, imputing this his power unto his god.</a:t>
            </a:r>
          </a:p>
        </p:txBody>
      </p:sp>
      <p:grpSp>
        <p:nvGrpSpPr>
          <p:cNvPr id="6" name="Group 5"/>
          <p:cNvGrpSpPr/>
          <p:nvPr/>
        </p:nvGrpSpPr>
        <p:grpSpPr>
          <a:xfrm rot="1186644">
            <a:off x="2818581" y="583175"/>
            <a:ext cx="5760119" cy="7363847"/>
            <a:chOff x="12088540" y="-1225926"/>
            <a:chExt cx="11691991" cy="4365498"/>
          </a:xfrm>
        </p:grpSpPr>
        <p:sp>
          <p:nvSpPr>
            <p:cNvPr id="4" name="Rounded Rectangle 3"/>
            <p:cNvSpPr/>
            <p:nvPr/>
          </p:nvSpPr>
          <p:spPr>
            <a:xfrm>
              <a:off x="12088540" y="-1225926"/>
              <a:ext cx="11691991" cy="31233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2905781" y="-1054551"/>
              <a:ext cx="10385518" cy="4194123"/>
            </a:xfrm>
            <a:prstGeom prst="rect">
              <a:avLst/>
            </a:prstGeom>
            <a:noFill/>
            <a:ln>
              <a:noFill/>
            </a:ln>
          </p:spPr>
          <p:txBody>
            <a:bodyPr wrap="square" rtlCol="0">
              <a:spAutoFit/>
            </a:bodyPr>
            <a:lstStyle/>
            <a:p>
              <a:r>
                <a:rPr lang="en-US" sz="3600" dirty="0" smtClean="0"/>
                <a:t>Still not good.  Habakkuk cried out to </a:t>
              </a:r>
            </a:p>
            <a:p>
              <a:r>
                <a:rPr lang="en-US" sz="3600" dirty="0" smtClean="0"/>
                <a:t>God for help, but God isn’t responding as he probably wished.  I think Habakkuk’s hope is about to be deferred.</a:t>
              </a:r>
              <a:endParaRPr lang="en-US" sz="3600" dirty="0"/>
            </a:p>
          </p:txBody>
        </p:sp>
      </p:grpSp>
    </p:spTree>
    <p:extLst>
      <p:ext uri="{BB962C8B-B14F-4D97-AF65-F5344CB8AC3E}">
        <p14:creationId xmlns:p14="http://schemas.microsoft.com/office/powerpoint/2010/main" val="11707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4" y="6226284"/>
            <a:ext cx="10163176" cy="703208"/>
          </a:xfrm>
        </p:spPr>
        <p:txBody>
          <a:bodyPr>
            <a:normAutofit fontScale="90000"/>
          </a:bodyPr>
          <a:lstStyle/>
          <a:p>
            <a:r>
              <a:rPr lang="en-US" dirty="0" smtClean="0"/>
              <a:t>A Dream Deferred, Langston Hughes (1951) </a:t>
            </a:r>
            <a:endParaRPr lang="en-US" dirty="0"/>
          </a:p>
        </p:txBody>
      </p:sp>
      <p:sp>
        <p:nvSpPr>
          <p:cNvPr id="3" name="Content Placeholder 2"/>
          <p:cNvSpPr>
            <a:spLocks noGrp="1"/>
          </p:cNvSpPr>
          <p:nvPr>
            <p:ph idx="1"/>
          </p:nvPr>
        </p:nvSpPr>
        <p:spPr>
          <a:xfrm>
            <a:off x="684212" y="0"/>
            <a:ext cx="8534400" cy="6362700"/>
          </a:xfrm>
        </p:spPr>
        <p:txBody>
          <a:bodyPr>
            <a:noAutofit/>
          </a:bodyPr>
          <a:lstStyle/>
          <a:p>
            <a:pPr marL="0" indent="0">
              <a:buNone/>
            </a:pPr>
            <a:r>
              <a:rPr lang="en-US" sz="2400" b="1" dirty="0">
                <a:solidFill>
                  <a:schemeClr val="bg1"/>
                </a:solidFill>
              </a:rPr>
              <a:t>What happens to a dream deferred?</a:t>
            </a:r>
            <a:br>
              <a:rPr lang="en-US" sz="2400" b="1" dirty="0">
                <a:solidFill>
                  <a:schemeClr val="bg1"/>
                </a:solidFill>
              </a:rPr>
            </a:br>
            <a:r>
              <a:rPr lang="en-US" sz="2400" b="1" dirty="0">
                <a:solidFill>
                  <a:schemeClr val="bg1"/>
                </a:solidFill>
              </a:rPr>
              <a:t/>
            </a:r>
            <a:br>
              <a:rPr lang="en-US" sz="2400" b="1" dirty="0">
                <a:solidFill>
                  <a:schemeClr val="bg1"/>
                </a:solidFill>
              </a:rPr>
            </a:br>
            <a:r>
              <a:rPr lang="en-US" sz="2400" b="1" dirty="0">
                <a:solidFill>
                  <a:schemeClr val="bg1"/>
                </a:solidFill>
              </a:rPr>
              <a:t>Does it dry up</a:t>
            </a:r>
            <a:br>
              <a:rPr lang="en-US" sz="2400" b="1" dirty="0">
                <a:solidFill>
                  <a:schemeClr val="bg1"/>
                </a:solidFill>
              </a:rPr>
            </a:br>
            <a:r>
              <a:rPr lang="en-US" sz="2400" b="1" dirty="0">
                <a:solidFill>
                  <a:schemeClr val="bg1"/>
                </a:solidFill>
              </a:rPr>
              <a:t>Like a raisin in the sun?</a:t>
            </a:r>
            <a:br>
              <a:rPr lang="en-US" sz="2400" b="1" dirty="0">
                <a:solidFill>
                  <a:schemeClr val="bg1"/>
                </a:solidFill>
              </a:rPr>
            </a:br>
            <a:r>
              <a:rPr lang="en-US" sz="2400" b="1" dirty="0">
                <a:solidFill>
                  <a:schemeClr val="bg1"/>
                </a:solidFill>
              </a:rPr>
              <a:t/>
            </a:r>
            <a:br>
              <a:rPr lang="en-US" sz="2400" b="1" dirty="0">
                <a:solidFill>
                  <a:schemeClr val="bg1"/>
                </a:solidFill>
              </a:rPr>
            </a:br>
            <a:r>
              <a:rPr lang="en-US" sz="2400" b="1" dirty="0">
                <a:solidFill>
                  <a:schemeClr val="bg1"/>
                </a:solidFill>
              </a:rPr>
              <a:t>Or fester like a sore--</a:t>
            </a:r>
            <a:br>
              <a:rPr lang="en-US" sz="2400" b="1" dirty="0">
                <a:solidFill>
                  <a:schemeClr val="bg1"/>
                </a:solidFill>
              </a:rPr>
            </a:br>
            <a:r>
              <a:rPr lang="en-US" sz="2400" b="1" dirty="0">
                <a:solidFill>
                  <a:schemeClr val="bg1"/>
                </a:solidFill>
              </a:rPr>
              <a:t>And then run?</a:t>
            </a:r>
            <a:br>
              <a:rPr lang="en-US" sz="2400" b="1" dirty="0">
                <a:solidFill>
                  <a:schemeClr val="bg1"/>
                </a:solidFill>
              </a:rPr>
            </a:br>
            <a:r>
              <a:rPr lang="en-US" sz="2400" b="1" dirty="0">
                <a:solidFill>
                  <a:schemeClr val="bg1"/>
                </a:solidFill>
              </a:rPr>
              <a:t/>
            </a:r>
            <a:br>
              <a:rPr lang="en-US" sz="2400" b="1" dirty="0">
                <a:solidFill>
                  <a:schemeClr val="bg1"/>
                </a:solidFill>
              </a:rPr>
            </a:br>
            <a:r>
              <a:rPr lang="en-US" sz="2400" b="1" dirty="0">
                <a:solidFill>
                  <a:schemeClr val="bg1"/>
                </a:solidFill>
              </a:rPr>
              <a:t>Does it stink like rotten meat?</a:t>
            </a:r>
            <a:br>
              <a:rPr lang="en-US" sz="2400" b="1" dirty="0">
                <a:solidFill>
                  <a:schemeClr val="bg1"/>
                </a:solidFill>
              </a:rPr>
            </a:br>
            <a:r>
              <a:rPr lang="en-US" sz="2400" b="1" dirty="0">
                <a:solidFill>
                  <a:schemeClr val="bg1"/>
                </a:solidFill>
              </a:rPr>
              <a:t>Or crust and sugar over--</a:t>
            </a:r>
            <a:br>
              <a:rPr lang="en-US" sz="2400" b="1" dirty="0">
                <a:solidFill>
                  <a:schemeClr val="bg1"/>
                </a:solidFill>
              </a:rPr>
            </a:br>
            <a:r>
              <a:rPr lang="en-US" sz="2400" b="1" dirty="0">
                <a:solidFill>
                  <a:schemeClr val="bg1"/>
                </a:solidFill>
              </a:rPr>
              <a:t>like a syrupy sweet?</a:t>
            </a:r>
            <a:br>
              <a:rPr lang="en-US" sz="2400" b="1" dirty="0">
                <a:solidFill>
                  <a:schemeClr val="bg1"/>
                </a:solidFill>
              </a:rPr>
            </a:br>
            <a:r>
              <a:rPr lang="en-US" sz="2400" b="1" dirty="0">
                <a:solidFill>
                  <a:schemeClr val="bg1"/>
                </a:solidFill>
              </a:rPr>
              <a:t/>
            </a:r>
            <a:br>
              <a:rPr lang="en-US" sz="2400" b="1" dirty="0">
                <a:solidFill>
                  <a:schemeClr val="bg1"/>
                </a:solidFill>
              </a:rPr>
            </a:br>
            <a:r>
              <a:rPr lang="en-US" sz="2400" b="1" dirty="0">
                <a:solidFill>
                  <a:schemeClr val="bg1"/>
                </a:solidFill>
              </a:rPr>
              <a:t>Maybe it just sags</a:t>
            </a:r>
            <a:br>
              <a:rPr lang="en-US" sz="2400" b="1" dirty="0">
                <a:solidFill>
                  <a:schemeClr val="bg1"/>
                </a:solidFill>
              </a:rPr>
            </a:br>
            <a:r>
              <a:rPr lang="en-US" sz="2400" b="1" dirty="0">
                <a:solidFill>
                  <a:schemeClr val="bg1"/>
                </a:solidFill>
              </a:rPr>
              <a:t>like a heavy load.</a:t>
            </a:r>
            <a:br>
              <a:rPr lang="en-US" sz="2400" b="1" dirty="0">
                <a:solidFill>
                  <a:schemeClr val="bg1"/>
                </a:solidFill>
              </a:rPr>
            </a:br>
            <a:r>
              <a:rPr lang="en-US" sz="2400" b="1" dirty="0">
                <a:solidFill>
                  <a:schemeClr val="bg1"/>
                </a:solidFill>
              </a:rPr>
              <a:t/>
            </a:r>
            <a:br>
              <a:rPr lang="en-US" sz="2400" b="1" dirty="0">
                <a:solidFill>
                  <a:schemeClr val="bg1"/>
                </a:solidFill>
              </a:rPr>
            </a:br>
            <a:r>
              <a:rPr lang="en-US" sz="2400" b="1" dirty="0">
                <a:solidFill>
                  <a:schemeClr val="bg1"/>
                </a:solidFill>
              </a:rPr>
              <a:t>Or does it explode?</a:t>
            </a:r>
          </a:p>
        </p:txBody>
      </p:sp>
      <p:sp>
        <p:nvSpPr>
          <p:cNvPr id="4" name="Rounded Rectangle 3"/>
          <p:cNvSpPr/>
          <p:nvPr/>
        </p:nvSpPr>
        <p:spPr>
          <a:xfrm rot="1351524">
            <a:off x="7661497" y="1268353"/>
            <a:ext cx="2560005" cy="22214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rot="1351524">
            <a:off x="7752484" y="1696977"/>
            <a:ext cx="3319530" cy="1754326"/>
          </a:xfrm>
          <a:prstGeom prst="rect">
            <a:avLst/>
          </a:prstGeom>
          <a:noFill/>
          <a:ln>
            <a:noFill/>
          </a:ln>
        </p:spPr>
        <p:txBody>
          <a:bodyPr wrap="square" rtlCol="0">
            <a:spAutoFit/>
          </a:bodyPr>
          <a:lstStyle/>
          <a:p>
            <a:r>
              <a:rPr lang="en-US" sz="3600" dirty="0" smtClean="0"/>
              <a:t>How does Habakkuk respond?  </a:t>
            </a:r>
            <a:endParaRPr lang="en-US" sz="3600" dirty="0"/>
          </a:p>
        </p:txBody>
      </p:sp>
    </p:spTree>
    <p:extLst>
      <p:ext uri="{BB962C8B-B14F-4D97-AF65-F5344CB8AC3E}">
        <p14:creationId xmlns:p14="http://schemas.microsoft.com/office/powerpoint/2010/main" val="151055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511223"/>
            <a:ext cx="8534400" cy="686979"/>
          </a:xfrm>
        </p:spPr>
        <p:txBody>
          <a:bodyPr/>
          <a:lstStyle/>
          <a:p>
            <a:r>
              <a:rPr lang="en-US" dirty="0" smtClean="0"/>
              <a:t>Habakkuk 2:1-3</a:t>
            </a:r>
            <a:endParaRPr lang="en-US" dirty="0"/>
          </a:p>
        </p:txBody>
      </p:sp>
      <p:sp>
        <p:nvSpPr>
          <p:cNvPr id="3" name="Content Placeholder 2"/>
          <p:cNvSpPr>
            <a:spLocks noGrp="1"/>
          </p:cNvSpPr>
          <p:nvPr>
            <p:ph idx="1"/>
          </p:nvPr>
        </p:nvSpPr>
        <p:spPr>
          <a:xfrm>
            <a:off x="684212" y="454026"/>
            <a:ext cx="10083105" cy="4025507"/>
          </a:xfrm>
        </p:spPr>
        <p:txBody>
          <a:bodyPr>
            <a:noAutofit/>
          </a:bodyPr>
          <a:lstStyle/>
          <a:p>
            <a:r>
              <a:rPr lang="en-US" sz="2800" b="1" dirty="0"/>
              <a:t>2 </a:t>
            </a:r>
            <a:r>
              <a:rPr lang="en-US" sz="2800" dirty="0"/>
              <a:t>I will stand upon my watch, and set me upon the tower, and will watch to see what he will say unto me, and what I shall answer when I am reproved.</a:t>
            </a:r>
          </a:p>
          <a:p>
            <a:r>
              <a:rPr lang="en-US" sz="2800" b="1" baseline="30000" dirty="0"/>
              <a:t>2 </a:t>
            </a:r>
            <a:r>
              <a:rPr lang="en-US" sz="2800" dirty="0"/>
              <a:t>And the </a:t>
            </a:r>
            <a:r>
              <a:rPr lang="en-US" sz="2800" cap="small" dirty="0"/>
              <a:t>Lord</a:t>
            </a:r>
            <a:r>
              <a:rPr lang="en-US" sz="2800" dirty="0"/>
              <a:t> answered me, and said, Write the vision, and make it plain upon tables, that he may run that </a:t>
            </a:r>
            <a:r>
              <a:rPr lang="en-US" sz="2800" dirty="0" err="1"/>
              <a:t>readeth</a:t>
            </a:r>
            <a:r>
              <a:rPr lang="en-US" sz="2800" dirty="0"/>
              <a:t> it.</a:t>
            </a:r>
          </a:p>
          <a:p>
            <a:r>
              <a:rPr lang="en-US" sz="2800" b="1" baseline="30000" dirty="0"/>
              <a:t>3 </a:t>
            </a:r>
            <a:r>
              <a:rPr lang="en-US" sz="2800" dirty="0"/>
              <a:t>For the vision is yet for an appointed time, but at the end it shall speak, and not lie: </a:t>
            </a:r>
            <a:r>
              <a:rPr lang="en-US" sz="2800" b="1" dirty="0"/>
              <a:t>though it tarry, wait for it; </a:t>
            </a:r>
            <a:r>
              <a:rPr lang="en-US" sz="2800" dirty="0"/>
              <a:t>because it will surely come, it will not tarry.</a:t>
            </a:r>
          </a:p>
        </p:txBody>
      </p:sp>
      <p:grpSp>
        <p:nvGrpSpPr>
          <p:cNvPr id="6" name="Group 5"/>
          <p:cNvGrpSpPr/>
          <p:nvPr/>
        </p:nvGrpSpPr>
        <p:grpSpPr>
          <a:xfrm>
            <a:off x="133563" y="4549676"/>
            <a:ext cx="12058437" cy="2308324"/>
            <a:chOff x="10686973" y="1806759"/>
            <a:chExt cx="12362614" cy="3125505"/>
          </a:xfrm>
        </p:grpSpPr>
        <p:sp>
          <p:nvSpPr>
            <p:cNvPr id="4" name="Rounded Rectangle 3"/>
            <p:cNvSpPr/>
            <p:nvPr/>
          </p:nvSpPr>
          <p:spPr>
            <a:xfrm>
              <a:off x="10686973" y="1899127"/>
              <a:ext cx="12281858" cy="3033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0802841" y="1806759"/>
              <a:ext cx="12246746" cy="3125505"/>
            </a:xfrm>
            <a:prstGeom prst="rect">
              <a:avLst/>
            </a:prstGeom>
            <a:noFill/>
            <a:ln>
              <a:noFill/>
            </a:ln>
          </p:spPr>
          <p:txBody>
            <a:bodyPr wrap="square" rtlCol="0">
              <a:spAutoFit/>
            </a:bodyPr>
            <a:lstStyle/>
            <a:p>
              <a:r>
                <a:rPr lang="en-US" sz="3600" dirty="0" smtClean="0"/>
                <a:t>It seems Habakkuk is required to wait!  But </a:t>
              </a:r>
              <a:r>
                <a:rPr lang="en-US" sz="3600" b="1" dirty="0" smtClean="0"/>
                <a:t>the answer to his plea is assured</a:t>
              </a:r>
              <a:r>
                <a:rPr lang="en-US" sz="3600" dirty="0" smtClean="0"/>
                <a:t>, just not immediate.  His wishes have been deferred, to be sure, but his hope has also been firmly established.  </a:t>
              </a:r>
              <a:endParaRPr lang="en-US" sz="3600" dirty="0"/>
            </a:p>
          </p:txBody>
        </p:sp>
      </p:grpSp>
    </p:spTree>
    <p:extLst>
      <p:ext uri="{BB962C8B-B14F-4D97-AF65-F5344CB8AC3E}">
        <p14:creationId xmlns:p14="http://schemas.microsoft.com/office/powerpoint/2010/main" val="3319683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350933"/>
            <a:ext cx="8534400" cy="1507067"/>
          </a:xfrm>
        </p:spPr>
        <p:txBody>
          <a:bodyPr/>
          <a:lstStyle/>
          <a:p>
            <a:r>
              <a:rPr lang="en-US" dirty="0" smtClean="0"/>
              <a:t>Lamentations 3:21-26</a:t>
            </a:r>
            <a:endParaRPr lang="en-US" dirty="0"/>
          </a:p>
        </p:txBody>
      </p:sp>
      <p:sp>
        <p:nvSpPr>
          <p:cNvPr id="3" name="Content Placeholder 2"/>
          <p:cNvSpPr>
            <a:spLocks noGrp="1"/>
          </p:cNvSpPr>
          <p:nvPr>
            <p:ph idx="1"/>
          </p:nvPr>
        </p:nvSpPr>
        <p:spPr>
          <a:xfrm>
            <a:off x="684211" y="184935"/>
            <a:ext cx="10329685" cy="5948737"/>
          </a:xfrm>
        </p:spPr>
        <p:txBody>
          <a:bodyPr>
            <a:normAutofit lnSpcReduction="10000"/>
          </a:bodyPr>
          <a:lstStyle/>
          <a:p>
            <a:r>
              <a:rPr lang="en-US" sz="3000" b="1" baseline="30000" dirty="0"/>
              <a:t>21 </a:t>
            </a:r>
            <a:r>
              <a:rPr lang="en-US" sz="3000" dirty="0"/>
              <a:t>This I recall to my mind, </a:t>
            </a:r>
            <a:r>
              <a:rPr lang="en-US" sz="3000" b="1" dirty="0"/>
              <a:t>therefore have I hope</a:t>
            </a:r>
            <a:r>
              <a:rPr lang="en-US" sz="3000" dirty="0" smtClean="0"/>
              <a:t>.</a:t>
            </a:r>
          </a:p>
          <a:p>
            <a:r>
              <a:rPr lang="en-US" sz="3000" b="1" baseline="30000" dirty="0" smtClean="0"/>
              <a:t>22</a:t>
            </a:r>
            <a:r>
              <a:rPr lang="en-US" sz="3000" b="1" baseline="30000" dirty="0"/>
              <a:t> </a:t>
            </a:r>
            <a:r>
              <a:rPr lang="en-US" sz="3000" dirty="0"/>
              <a:t>It is of the </a:t>
            </a:r>
            <a:r>
              <a:rPr lang="en-US" sz="3000" cap="small" dirty="0"/>
              <a:t>Lord</a:t>
            </a:r>
            <a:r>
              <a:rPr lang="en-US" sz="3000" dirty="0"/>
              <a:t>'s mercies that we are not consumed, because his compassions fail not.</a:t>
            </a:r>
          </a:p>
          <a:p>
            <a:r>
              <a:rPr lang="en-US" sz="3000" b="1" baseline="30000" dirty="0"/>
              <a:t>23 </a:t>
            </a:r>
            <a:r>
              <a:rPr lang="en-US" sz="3000" dirty="0"/>
              <a:t>They are new every morning: great is thy faithfulness.</a:t>
            </a:r>
          </a:p>
          <a:p>
            <a:r>
              <a:rPr lang="en-US" sz="3000" b="1" baseline="30000" dirty="0"/>
              <a:t>24 </a:t>
            </a:r>
            <a:r>
              <a:rPr lang="en-US" sz="3000" dirty="0"/>
              <a:t>The </a:t>
            </a:r>
            <a:r>
              <a:rPr lang="en-US" sz="3000" cap="small" dirty="0"/>
              <a:t>Lord</a:t>
            </a:r>
            <a:r>
              <a:rPr lang="en-US" sz="3000" dirty="0"/>
              <a:t> is my portion, </a:t>
            </a:r>
            <a:r>
              <a:rPr lang="en-US" sz="3000" dirty="0" err="1"/>
              <a:t>saith</a:t>
            </a:r>
            <a:r>
              <a:rPr lang="en-US" sz="3000" dirty="0"/>
              <a:t> my soul; </a:t>
            </a:r>
            <a:r>
              <a:rPr lang="en-US" sz="3000" b="1" dirty="0"/>
              <a:t>therefore will I hope in him</a:t>
            </a:r>
            <a:r>
              <a:rPr lang="en-US" sz="3000" dirty="0"/>
              <a:t>.</a:t>
            </a:r>
          </a:p>
          <a:p>
            <a:r>
              <a:rPr lang="en-US" sz="3000" b="1" baseline="30000" dirty="0"/>
              <a:t>25 </a:t>
            </a:r>
            <a:r>
              <a:rPr lang="en-US" sz="3000" dirty="0"/>
              <a:t>The </a:t>
            </a:r>
            <a:r>
              <a:rPr lang="en-US" sz="3000" cap="small" dirty="0"/>
              <a:t>Lord</a:t>
            </a:r>
            <a:r>
              <a:rPr lang="en-US" sz="3000" dirty="0"/>
              <a:t> is good unto them that wait for him, to the soul that </a:t>
            </a:r>
            <a:r>
              <a:rPr lang="en-US" sz="3000" dirty="0" err="1"/>
              <a:t>seeketh</a:t>
            </a:r>
            <a:r>
              <a:rPr lang="en-US" sz="3000" dirty="0"/>
              <a:t> him.</a:t>
            </a:r>
          </a:p>
          <a:p>
            <a:r>
              <a:rPr lang="en-US" sz="3000" b="1" baseline="30000" dirty="0"/>
              <a:t>26 </a:t>
            </a:r>
            <a:r>
              <a:rPr lang="en-US" sz="3000" dirty="0"/>
              <a:t>It is good that a man should both hope and quietly wait for the salvation of the </a:t>
            </a:r>
            <a:r>
              <a:rPr lang="en-US" sz="3000" cap="small" dirty="0"/>
              <a:t>Lord</a:t>
            </a:r>
            <a:r>
              <a:rPr lang="en-US" sz="3000" dirty="0"/>
              <a:t>.</a:t>
            </a:r>
          </a:p>
          <a:p>
            <a:endParaRPr lang="en-US" dirty="0"/>
          </a:p>
        </p:txBody>
      </p:sp>
    </p:spTree>
    <p:extLst>
      <p:ext uri="{BB962C8B-B14F-4D97-AF65-F5344CB8AC3E}">
        <p14:creationId xmlns:p14="http://schemas.microsoft.com/office/powerpoint/2010/main" val="3226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293" y="5763803"/>
            <a:ext cx="8534400" cy="641564"/>
          </a:xfrm>
        </p:spPr>
        <p:txBody>
          <a:bodyPr/>
          <a:lstStyle/>
          <a:p>
            <a:r>
              <a:rPr lang="en-US" dirty="0" smtClean="0"/>
              <a:t>Romans 5:1-5</a:t>
            </a:r>
            <a:endParaRPr lang="en-US" dirty="0"/>
          </a:p>
        </p:txBody>
      </p:sp>
      <p:sp>
        <p:nvSpPr>
          <p:cNvPr id="3" name="Content Placeholder 2"/>
          <p:cNvSpPr>
            <a:spLocks noGrp="1"/>
          </p:cNvSpPr>
          <p:nvPr>
            <p:ph idx="1"/>
          </p:nvPr>
        </p:nvSpPr>
        <p:spPr>
          <a:xfrm>
            <a:off x="612293" y="264560"/>
            <a:ext cx="9096786" cy="5499243"/>
          </a:xfrm>
        </p:spPr>
        <p:txBody>
          <a:bodyPr>
            <a:noAutofit/>
          </a:bodyPr>
          <a:lstStyle/>
          <a:p>
            <a:r>
              <a:rPr lang="en-US" sz="2700" b="1" dirty="0"/>
              <a:t>5 </a:t>
            </a:r>
            <a:r>
              <a:rPr lang="en-US" sz="2700" dirty="0"/>
              <a:t>Therefore being justified by faith, we have peace with God through our Lord Jesus Christ:</a:t>
            </a:r>
          </a:p>
          <a:p>
            <a:r>
              <a:rPr lang="en-US" sz="2700" b="1" baseline="30000" dirty="0"/>
              <a:t>2 </a:t>
            </a:r>
            <a:r>
              <a:rPr lang="en-US" sz="2700" dirty="0"/>
              <a:t>By whom also we have access by faith into this grace wherein we stand, and rejoice in </a:t>
            </a:r>
            <a:r>
              <a:rPr lang="en-US" sz="2700" b="1" dirty="0"/>
              <a:t>hope of the glory of God.</a:t>
            </a:r>
          </a:p>
          <a:p>
            <a:r>
              <a:rPr lang="en-US" sz="2700" b="1" baseline="30000" dirty="0"/>
              <a:t>3 </a:t>
            </a:r>
            <a:r>
              <a:rPr lang="en-US" sz="2700" dirty="0"/>
              <a:t>And not only so, but we glory in tribulations also: knowing that </a:t>
            </a:r>
            <a:r>
              <a:rPr lang="en-US" sz="2700" b="1" dirty="0"/>
              <a:t>tribulation </a:t>
            </a:r>
            <a:r>
              <a:rPr lang="en-US" sz="2700" b="1" dirty="0" err="1"/>
              <a:t>worketh</a:t>
            </a:r>
            <a:r>
              <a:rPr lang="en-US" sz="2700" b="1" dirty="0"/>
              <a:t> patience</a:t>
            </a:r>
            <a:r>
              <a:rPr lang="en-US" sz="2700" dirty="0"/>
              <a:t>;</a:t>
            </a:r>
          </a:p>
          <a:p>
            <a:r>
              <a:rPr lang="en-US" sz="2700" b="1" baseline="30000" dirty="0"/>
              <a:t>4 </a:t>
            </a:r>
            <a:r>
              <a:rPr lang="en-US" sz="2700" dirty="0"/>
              <a:t>And </a:t>
            </a:r>
            <a:r>
              <a:rPr lang="en-US" sz="2700" b="1" dirty="0"/>
              <a:t>patience, experience; and experience, hope</a:t>
            </a:r>
            <a:r>
              <a:rPr lang="en-US" sz="2700" dirty="0"/>
              <a:t>:</a:t>
            </a:r>
          </a:p>
          <a:p>
            <a:r>
              <a:rPr lang="en-US" sz="2700" b="1" baseline="30000" dirty="0"/>
              <a:t>5 </a:t>
            </a:r>
            <a:r>
              <a:rPr lang="en-US" sz="2700" dirty="0"/>
              <a:t>And </a:t>
            </a:r>
            <a:r>
              <a:rPr lang="en-US" sz="2700" b="1" dirty="0"/>
              <a:t>hope </a:t>
            </a:r>
            <a:r>
              <a:rPr lang="en-US" sz="2700" b="1" dirty="0" err="1"/>
              <a:t>maketh</a:t>
            </a:r>
            <a:r>
              <a:rPr lang="en-US" sz="2700" b="1" dirty="0"/>
              <a:t> not ashamed</a:t>
            </a:r>
            <a:r>
              <a:rPr lang="en-US" sz="2700" dirty="0"/>
              <a:t>; because the love of God is shed abroad in our hearts by the Holy Ghost which is given unto us.</a:t>
            </a:r>
          </a:p>
        </p:txBody>
      </p:sp>
    </p:spTree>
    <p:extLst>
      <p:ext uri="{BB962C8B-B14F-4D97-AF65-F5344CB8AC3E}">
        <p14:creationId xmlns:p14="http://schemas.microsoft.com/office/powerpoint/2010/main" val="245627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9133" y="757718"/>
            <a:ext cx="8634449" cy="4214974"/>
          </a:xfrm>
        </p:spPr>
        <p:txBody>
          <a:bodyPr>
            <a:normAutofit fontScale="90000"/>
          </a:bodyPr>
          <a:lstStyle/>
          <a:p>
            <a:r>
              <a:rPr lang="en-US" dirty="0" smtClean="0"/>
              <a:t>Perhaps deferment is not really that bad after all.  As Christians we may have to accept that our hopes come to fruition only after a delay carefully timed by God Himself.  </a:t>
            </a:r>
            <a:endParaRPr lang="en-US" dirty="0"/>
          </a:p>
        </p:txBody>
      </p:sp>
      <p:sp>
        <p:nvSpPr>
          <p:cNvPr id="3" name="Subtitle 2"/>
          <p:cNvSpPr>
            <a:spLocks noGrp="1"/>
          </p:cNvSpPr>
          <p:nvPr>
            <p:ph type="subTitle" idx="1"/>
          </p:nvPr>
        </p:nvSpPr>
        <p:spPr>
          <a:xfrm>
            <a:off x="4567844" y="5558319"/>
            <a:ext cx="7309082" cy="890427"/>
          </a:xfrm>
        </p:spPr>
        <p:txBody>
          <a:bodyPr>
            <a:normAutofit lnSpcReduction="10000"/>
          </a:bodyPr>
          <a:lstStyle/>
          <a:p>
            <a:r>
              <a:rPr lang="en-US" sz="5400" dirty="0" smtClean="0"/>
              <a:t>Still not fun though.  </a:t>
            </a:r>
            <a:endParaRPr lang="en-US" sz="5400" dirty="0"/>
          </a:p>
        </p:txBody>
      </p:sp>
    </p:spTree>
    <p:extLst>
      <p:ext uri="{BB962C8B-B14F-4D97-AF65-F5344CB8AC3E}">
        <p14:creationId xmlns:p14="http://schemas.microsoft.com/office/powerpoint/2010/main" val="304714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630238"/>
            <a:ext cx="8534400" cy="754579"/>
          </a:xfrm>
        </p:spPr>
        <p:txBody>
          <a:bodyPr/>
          <a:lstStyle/>
          <a:p>
            <a:r>
              <a:rPr lang="en-US" dirty="0" smtClean="0"/>
              <a:t>Hebrews 12:1-2	</a:t>
            </a:r>
            <a:r>
              <a:rPr lang="en-US" dirty="0" smtClean="0">
                <a:solidFill>
                  <a:schemeClr val="bg1"/>
                </a:solidFill>
              </a:rPr>
              <a:t>Hope in action</a:t>
            </a:r>
            <a:endParaRPr lang="en-US" dirty="0">
              <a:solidFill>
                <a:schemeClr val="bg1"/>
              </a:solidFill>
            </a:endParaRPr>
          </a:p>
        </p:txBody>
      </p:sp>
      <p:sp>
        <p:nvSpPr>
          <p:cNvPr id="3" name="Content Placeholder 2"/>
          <p:cNvSpPr>
            <a:spLocks noGrp="1"/>
          </p:cNvSpPr>
          <p:nvPr>
            <p:ph idx="1"/>
          </p:nvPr>
        </p:nvSpPr>
        <p:spPr>
          <a:xfrm>
            <a:off x="684212" y="685800"/>
            <a:ext cx="8534400" cy="4708133"/>
          </a:xfrm>
        </p:spPr>
        <p:txBody>
          <a:bodyPr>
            <a:noAutofit/>
          </a:bodyPr>
          <a:lstStyle/>
          <a:p>
            <a:r>
              <a:rPr lang="en-US" sz="2800" b="1" dirty="0"/>
              <a:t>12 </a:t>
            </a:r>
            <a:r>
              <a:rPr lang="en-US" sz="2800" dirty="0"/>
              <a:t>Wherefore seeing we also are compassed about with so great a cloud of witnesses, let us lay aside every weight, and the sin which doth so easily beset us, and let us run with patience the race that is set before us,</a:t>
            </a:r>
          </a:p>
          <a:p>
            <a:r>
              <a:rPr lang="en-US" sz="2800" b="1" baseline="30000" dirty="0"/>
              <a:t>2 </a:t>
            </a:r>
            <a:r>
              <a:rPr lang="en-US" sz="2800" dirty="0"/>
              <a:t>Looking unto Jesus the author and finisher of our faith; who for the joy that was set before him endured the cross, despising the shame, and is set down at the right hand of the throne of God.</a:t>
            </a:r>
          </a:p>
        </p:txBody>
      </p:sp>
    </p:spTree>
    <p:extLst>
      <p:ext uri="{BB962C8B-B14F-4D97-AF65-F5344CB8AC3E}">
        <p14:creationId xmlns:p14="http://schemas.microsoft.com/office/powerpoint/2010/main" val="139935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4" y="6226284"/>
            <a:ext cx="10163176" cy="703208"/>
          </a:xfrm>
        </p:spPr>
        <p:txBody>
          <a:bodyPr>
            <a:normAutofit fontScale="90000"/>
          </a:bodyPr>
          <a:lstStyle/>
          <a:p>
            <a:r>
              <a:rPr lang="en-US" dirty="0" smtClean="0"/>
              <a:t>A Dream Deferred, Langston Hughes (1951) </a:t>
            </a:r>
            <a:endParaRPr lang="en-US" dirty="0"/>
          </a:p>
        </p:txBody>
      </p:sp>
      <p:sp>
        <p:nvSpPr>
          <p:cNvPr id="3" name="Content Placeholder 2"/>
          <p:cNvSpPr>
            <a:spLocks noGrp="1"/>
          </p:cNvSpPr>
          <p:nvPr>
            <p:ph idx="1"/>
          </p:nvPr>
        </p:nvSpPr>
        <p:spPr>
          <a:xfrm>
            <a:off x="684212" y="0"/>
            <a:ext cx="8534400" cy="6362700"/>
          </a:xfrm>
        </p:spPr>
        <p:txBody>
          <a:bodyPr>
            <a:noAutofit/>
          </a:bodyPr>
          <a:lstStyle/>
          <a:p>
            <a:pPr marL="0" indent="0">
              <a:buNone/>
            </a:pPr>
            <a:r>
              <a:rPr lang="en-US" sz="2400" b="1" dirty="0">
                <a:solidFill>
                  <a:schemeClr val="bg1"/>
                </a:solidFill>
              </a:rPr>
              <a:t>What happens to a dream deferred?</a:t>
            </a:r>
            <a:br>
              <a:rPr lang="en-US" sz="2400" b="1" dirty="0">
                <a:solidFill>
                  <a:schemeClr val="bg1"/>
                </a:solidFill>
              </a:rPr>
            </a:br>
            <a:r>
              <a:rPr lang="en-US" sz="2400" b="1" dirty="0">
                <a:solidFill>
                  <a:schemeClr val="bg1"/>
                </a:solidFill>
              </a:rPr>
              <a:t/>
            </a:r>
            <a:br>
              <a:rPr lang="en-US" sz="2400" b="1" dirty="0">
                <a:solidFill>
                  <a:schemeClr val="bg1"/>
                </a:solidFill>
              </a:rPr>
            </a:br>
            <a:r>
              <a:rPr lang="en-US" sz="2400" b="1" dirty="0">
                <a:solidFill>
                  <a:schemeClr val="bg1"/>
                </a:solidFill>
              </a:rPr>
              <a:t>Does it dry up</a:t>
            </a:r>
            <a:br>
              <a:rPr lang="en-US" sz="2400" b="1" dirty="0">
                <a:solidFill>
                  <a:schemeClr val="bg1"/>
                </a:solidFill>
              </a:rPr>
            </a:br>
            <a:r>
              <a:rPr lang="en-US" sz="2400" b="1" dirty="0">
                <a:solidFill>
                  <a:schemeClr val="bg1"/>
                </a:solidFill>
              </a:rPr>
              <a:t>Like a raisin in the sun?</a:t>
            </a:r>
            <a:br>
              <a:rPr lang="en-US" sz="2400" b="1" dirty="0">
                <a:solidFill>
                  <a:schemeClr val="bg1"/>
                </a:solidFill>
              </a:rPr>
            </a:br>
            <a:r>
              <a:rPr lang="en-US" sz="2400" b="1" dirty="0">
                <a:solidFill>
                  <a:schemeClr val="bg1"/>
                </a:solidFill>
              </a:rPr>
              <a:t/>
            </a:r>
            <a:br>
              <a:rPr lang="en-US" sz="2400" b="1" dirty="0">
                <a:solidFill>
                  <a:schemeClr val="bg1"/>
                </a:solidFill>
              </a:rPr>
            </a:br>
            <a:r>
              <a:rPr lang="en-US" sz="2400" b="1" dirty="0">
                <a:solidFill>
                  <a:schemeClr val="bg1"/>
                </a:solidFill>
              </a:rPr>
              <a:t>Or fester like a sore--</a:t>
            </a:r>
            <a:br>
              <a:rPr lang="en-US" sz="2400" b="1" dirty="0">
                <a:solidFill>
                  <a:schemeClr val="bg1"/>
                </a:solidFill>
              </a:rPr>
            </a:br>
            <a:r>
              <a:rPr lang="en-US" sz="2400" b="1" dirty="0">
                <a:solidFill>
                  <a:schemeClr val="bg1"/>
                </a:solidFill>
              </a:rPr>
              <a:t>And then run?</a:t>
            </a:r>
            <a:br>
              <a:rPr lang="en-US" sz="2400" b="1" dirty="0">
                <a:solidFill>
                  <a:schemeClr val="bg1"/>
                </a:solidFill>
              </a:rPr>
            </a:br>
            <a:r>
              <a:rPr lang="en-US" sz="2400" b="1" dirty="0">
                <a:solidFill>
                  <a:schemeClr val="bg1"/>
                </a:solidFill>
              </a:rPr>
              <a:t/>
            </a:r>
            <a:br>
              <a:rPr lang="en-US" sz="2400" b="1" dirty="0">
                <a:solidFill>
                  <a:schemeClr val="bg1"/>
                </a:solidFill>
              </a:rPr>
            </a:br>
            <a:r>
              <a:rPr lang="en-US" sz="2400" b="1" dirty="0">
                <a:solidFill>
                  <a:schemeClr val="bg1"/>
                </a:solidFill>
              </a:rPr>
              <a:t>Does it stink like rotten meat?</a:t>
            </a:r>
            <a:br>
              <a:rPr lang="en-US" sz="2400" b="1" dirty="0">
                <a:solidFill>
                  <a:schemeClr val="bg1"/>
                </a:solidFill>
              </a:rPr>
            </a:br>
            <a:r>
              <a:rPr lang="en-US" sz="2400" b="1" dirty="0">
                <a:solidFill>
                  <a:schemeClr val="bg1"/>
                </a:solidFill>
              </a:rPr>
              <a:t>Or crust and sugar over--</a:t>
            </a:r>
            <a:br>
              <a:rPr lang="en-US" sz="2400" b="1" dirty="0">
                <a:solidFill>
                  <a:schemeClr val="bg1"/>
                </a:solidFill>
              </a:rPr>
            </a:br>
            <a:r>
              <a:rPr lang="en-US" sz="2400" b="1" dirty="0">
                <a:solidFill>
                  <a:schemeClr val="bg1"/>
                </a:solidFill>
              </a:rPr>
              <a:t>like a syrupy sweet?</a:t>
            </a:r>
            <a:br>
              <a:rPr lang="en-US" sz="2400" b="1" dirty="0">
                <a:solidFill>
                  <a:schemeClr val="bg1"/>
                </a:solidFill>
              </a:rPr>
            </a:br>
            <a:r>
              <a:rPr lang="en-US" sz="2400" b="1" dirty="0">
                <a:solidFill>
                  <a:schemeClr val="bg1"/>
                </a:solidFill>
              </a:rPr>
              <a:t/>
            </a:r>
            <a:br>
              <a:rPr lang="en-US" sz="2400" b="1" dirty="0">
                <a:solidFill>
                  <a:schemeClr val="bg1"/>
                </a:solidFill>
              </a:rPr>
            </a:br>
            <a:r>
              <a:rPr lang="en-US" sz="2400" b="1" dirty="0">
                <a:solidFill>
                  <a:schemeClr val="bg1"/>
                </a:solidFill>
              </a:rPr>
              <a:t>Maybe it just sags</a:t>
            </a:r>
            <a:br>
              <a:rPr lang="en-US" sz="2400" b="1" dirty="0">
                <a:solidFill>
                  <a:schemeClr val="bg1"/>
                </a:solidFill>
              </a:rPr>
            </a:br>
            <a:r>
              <a:rPr lang="en-US" sz="2400" b="1" dirty="0">
                <a:solidFill>
                  <a:schemeClr val="bg1"/>
                </a:solidFill>
              </a:rPr>
              <a:t>like a heavy load.</a:t>
            </a:r>
            <a:br>
              <a:rPr lang="en-US" sz="2400" b="1" dirty="0">
                <a:solidFill>
                  <a:schemeClr val="bg1"/>
                </a:solidFill>
              </a:rPr>
            </a:br>
            <a:r>
              <a:rPr lang="en-US" sz="2400" b="1" dirty="0">
                <a:solidFill>
                  <a:schemeClr val="bg1"/>
                </a:solidFill>
              </a:rPr>
              <a:t/>
            </a:r>
            <a:br>
              <a:rPr lang="en-US" sz="2400" b="1" dirty="0">
                <a:solidFill>
                  <a:schemeClr val="bg1"/>
                </a:solidFill>
              </a:rPr>
            </a:br>
            <a:r>
              <a:rPr lang="en-US" sz="2400" b="1" dirty="0">
                <a:solidFill>
                  <a:schemeClr val="bg1"/>
                </a:solidFill>
              </a:rPr>
              <a:t>Or does it explode?</a:t>
            </a:r>
          </a:p>
        </p:txBody>
      </p:sp>
    </p:spTree>
    <p:extLst>
      <p:ext uri="{BB962C8B-B14F-4D97-AF65-F5344CB8AC3E}">
        <p14:creationId xmlns:p14="http://schemas.microsoft.com/office/powerpoint/2010/main" val="30432539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630238"/>
            <a:ext cx="8534400" cy="754579"/>
          </a:xfrm>
        </p:spPr>
        <p:txBody>
          <a:bodyPr/>
          <a:lstStyle/>
          <a:p>
            <a:r>
              <a:rPr lang="en-US" dirty="0" smtClean="0"/>
              <a:t>Hebrews 12:3-4	</a:t>
            </a:r>
            <a:r>
              <a:rPr lang="en-US" dirty="0" smtClean="0">
                <a:solidFill>
                  <a:schemeClr val="bg1"/>
                </a:solidFill>
              </a:rPr>
              <a:t>Hope in action</a:t>
            </a:r>
            <a:endParaRPr lang="en-US" dirty="0">
              <a:solidFill>
                <a:schemeClr val="bg1"/>
              </a:solidFill>
            </a:endParaRPr>
          </a:p>
        </p:txBody>
      </p:sp>
      <p:sp>
        <p:nvSpPr>
          <p:cNvPr id="3" name="Content Placeholder 2"/>
          <p:cNvSpPr>
            <a:spLocks noGrp="1"/>
          </p:cNvSpPr>
          <p:nvPr>
            <p:ph idx="1"/>
          </p:nvPr>
        </p:nvSpPr>
        <p:spPr>
          <a:xfrm>
            <a:off x="684211" y="305656"/>
            <a:ext cx="9312543" cy="4667036"/>
          </a:xfrm>
        </p:spPr>
        <p:txBody>
          <a:bodyPr>
            <a:noAutofit/>
          </a:bodyPr>
          <a:lstStyle/>
          <a:p>
            <a:r>
              <a:rPr lang="en-US" sz="3600" b="1" baseline="30000" dirty="0"/>
              <a:t>3 </a:t>
            </a:r>
            <a:r>
              <a:rPr lang="en-US" sz="3600" dirty="0"/>
              <a:t>For consider him that endured such contradiction of sinners against himself, lest ye be wearied and faint in your minds.</a:t>
            </a:r>
          </a:p>
          <a:p>
            <a:r>
              <a:rPr lang="en-US" sz="3600" b="1" baseline="30000" dirty="0"/>
              <a:t>4 </a:t>
            </a:r>
            <a:r>
              <a:rPr lang="en-US" sz="3600" dirty="0"/>
              <a:t>Ye have not yet resisted unto blood, striving against sin.</a:t>
            </a:r>
          </a:p>
        </p:txBody>
      </p:sp>
    </p:spTree>
    <p:extLst>
      <p:ext uri="{BB962C8B-B14F-4D97-AF65-F5344CB8AC3E}">
        <p14:creationId xmlns:p14="http://schemas.microsoft.com/office/powerpoint/2010/main" val="388616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5815173"/>
            <a:ext cx="8534400" cy="754579"/>
          </a:xfrm>
        </p:spPr>
        <p:txBody>
          <a:bodyPr/>
          <a:lstStyle/>
          <a:p>
            <a:r>
              <a:rPr lang="en-US" dirty="0" smtClean="0"/>
              <a:t>Hebrews 12:3-4	</a:t>
            </a:r>
            <a:r>
              <a:rPr lang="en-US" dirty="0" smtClean="0">
                <a:solidFill>
                  <a:schemeClr val="bg1"/>
                </a:solidFill>
              </a:rPr>
              <a:t>Hope in action</a:t>
            </a:r>
            <a:endParaRPr lang="en-US" dirty="0">
              <a:solidFill>
                <a:schemeClr val="bg1"/>
              </a:solidFill>
            </a:endParaRPr>
          </a:p>
        </p:txBody>
      </p:sp>
      <p:sp>
        <p:nvSpPr>
          <p:cNvPr id="3" name="Content Placeholder 2"/>
          <p:cNvSpPr>
            <a:spLocks noGrp="1"/>
          </p:cNvSpPr>
          <p:nvPr>
            <p:ph idx="1"/>
          </p:nvPr>
        </p:nvSpPr>
        <p:spPr>
          <a:xfrm>
            <a:off x="684211" y="305656"/>
            <a:ext cx="9312543" cy="1112178"/>
          </a:xfrm>
        </p:spPr>
        <p:txBody>
          <a:bodyPr>
            <a:noAutofit/>
          </a:bodyPr>
          <a:lstStyle/>
          <a:p>
            <a:r>
              <a:rPr lang="en-US" sz="3200" b="1" baseline="30000" dirty="0" smtClean="0"/>
              <a:t>4</a:t>
            </a:r>
            <a:r>
              <a:rPr lang="en-US" sz="3200" b="1" baseline="30000" dirty="0"/>
              <a:t> </a:t>
            </a:r>
            <a:r>
              <a:rPr lang="en-US" sz="3200" dirty="0"/>
              <a:t>Ye have not yet resisted unto blood, striving against sin.</a:t>
            </a:r>
          </a:p>
        </p:txBody>
      </p:sp>
      <p:sp>
        <p:nvSpPr>
          <p:cNvPr id="4" name="TextBox 3"/>
          <p:cNvSpPr txBox="1"/>
          <p:nvPr/>
        </p:nvSpPr>
        <p:spPr>
          <a:xfrm>
            <a:off x="684211" y="1415901"/>
            <a:ext cx="11038601" cy="4401205"/>
          </a:xfrm>
          <a:prstGeom prst="rect">
            <a:avLst/>
          </a:prstGeom>
          <a:noFill/>
        </p:spPr>
        <p:txBody>
          <a:bodyPr wrap="square" rtlCol="0">
            <a:spAutoFit/>
          </a:bodyPr>
          <a:lstStyle/>
          <a:p>
            <a:r>
              <a:rPr lang="en-US" sz="2800" b="1" dirty="0" smtClean="0"/>
              <a:t>The Christian is pictured with the figurative “cloud of witnesses” gazing at him while he is confronted by an antagonist waiting to engage him in mortal combat.  The Christian has not yet experienced all that the evil one can bring against him, nor should he think that he is suffering more in his struggle with sin than God can rightfully expect of him.  Christ once engaged in such combat with the powers of darkness, a combat which reached its climax on the cross.  The martyrs likewise “resisted unto blood.”  But the reader has not yet been called upon to meet what Christ and the martyrs had met.  </a:t>
            </a:r>
            <a:endParaRPr lang="en-US" sz="2800" b="1" dirty="0"/>
          </a:p>
        </p:txBody>
      </p:sp>
    </p:spTree>
    <p:extLst>
      <p:ext uri="{BB962C8B-B14F-4D97-AF65-F5344CB8AC3E}">
        <p14:creationId xmlns:p14="http://schemas.microsoft.com/office/powerpoint/2010/main" val="4005936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630238"/>
            <a:ext cx="8534400" cy="754579"/>
          </a:xfrm>
        </p:spPr>
        <p:txBody>
          <a:bodyPr/>
          <a:lstStyle/>
          <a:p>
            <a:r>
              <a:rPr lang="en-US" dirty="0" smtClean="0"/>
              <a:t>Hebrews 12:5-6	</a:t>
            </a:r>
            <a:r>
              <a:rPr lang="en-US" dirty="0" smtClean="0">
                <a:solidFill>
                  <a:schemeClr val="bg1"/>
                </a:solidFill>
              </a:rPr>
              <a:t>Hope in action</a:t>
            </a:r>
            <a:endParaRPr lang="en-US" dirty="0">
              <a:solidFill>
                <a:schemeClr val="bg1"/>
              </a:solidFill>
            </a:endParaRPr>
          </a:p>
        </p:txBody>
      </p:sp>
      <p:sp>
        <p:nvSpPr>
          <p:cNvPr id="3" name="Content Placeholder 2"/>
          <p:cNvSpPr>
            <a:spLocks noGrp="1"/>
          </p:cNvSpPr>
          <p:nvPr>
            <p:ph idx="1"/>
          </p:nvPr>
        </p:nvSpPr>
        <p:spPr>
          <a:xfrm>
            <a:off x="684211" y="305656"/>
            <a:ext cx="9312543" cy="4667036"/>
          </a:xfrm>
        </p:spPr>
        <p:txBody>
          <a:bodyPr>
            <a:noAutofit/>
          </a:bodyPr>
          <a:lstStyle/>
          <a:p>
            <a:r>
              <a:rPr lang="en-US" sz="3600" b="1" baseline="30000" dirty="0"/>
              <a:t>5 </a:t>
            </a:r>
            <a:r>
              <a:rPr lang="en-US" sz="3600" dirty="0"/>
              <a:t>And ye have forgotten the exhortation which </a:t>
            </a:r>
            <a:r>
              <a:rPr lang="en-US" sz="3600" dirty="0" err="1"/>
              <a:t>speaketh</a:t>
            </a:r>
            <a:r>
              <a:rPr lang="en-US" sz="3600" dirty="0"/>
              <a:t> unto you as unto children, My son, despise not thou the chastening of the Lord, nor faint when thou art rebuked of him:</a:t>
            </a:r>
          </a:p>
          <a:p>
            <a:r>
              <a:rPr lang="en-US" sz="3600" b="1" baseline="30000" dirty="0"/>
              <a:t>6 </a:t>
            </a:r>
            <a:r>
              <a:rPr lang="en-US" sz="3600" dirty="0"/>
              <a:t>For whom the Lord </a:t>
            </a:r>
            <a:r>
              <a:rPr lang="en-US" sz="3600" dirty="0" err="1"/>
              <a:t>loveth</a:t>
            </a:r>
            <a:r>
              <a:rPr lang="en-US" sz="3600" dirty="0"/>
              <a:t> he </a:t>
            </a:r>
            <a:r>
              <a:rPr lang="en-US" sz="3600" dirty="0" err="1"/>
              <a:t>chasteneth</a:t>
            </a:r>
            <a:r>
              <a:rPr lang="en-US" sz="3600" dirty="0"/>
              <a:t>, and </a:t>
            </a:r>
            <a:r>
              <a:rPr lang="en-US" sz="3600" dirty="0" err="1"/>
              <a:t>scourgeth</a:t>
            </a:r>
            <a:r>
              <a:rPr lang="en-US" sz="3600" dirty="0"/>
              <a:t> every son whom he </a:t>
            </a:r>
            <a:r>
              <a:rPr lang="en-US" sz="3600" dirty="0" err="1"/>
              <a:t>receiveth</a:t>
            </a:r>
            <a:r>
              <a:rPr lang="en-US" sz="3600" dirty="0" smtClean="0"/>
              <a:t>.</a:t>
            </a:r>
            <a:endParaRPr lang="en-US" sz="3600" dirty="0"/>
          </a:p>
        </p:txBody>
      </p:sp>
      <p:sp>
        <p:nvSpPr>
          <p:cNvPr id="4" name="Down Arrow Callout 3"/>
          <p:cNvSpPr/>
          <p:nvPr/>
        </p:nvSpPr>
        <p:spPr>
          <a:xfrm>
            <a:off x="842480" y="626723"/>
            <a:ext cx="10428270" cy="3452117"/>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929811" y="554804"/>
            <a:ext cx="10253609" cy="2246769"/>
          </a:xfrm>
          <a:prstGeom prst="rect">
            <a:avLst/>
          </a:prstGeom>
          <a:noFill/>
          <a:ln>
            <a:noFill/>
          </a:ln>
        </p:spPr>
        <p:txBody>
          <a:bodyPr wrap="square" rtlCol="0">
            <a:spAutoFit/>
          </a:bodyPr>
          <a:lstStyle/>
          <a:p>
            <a:r>
              <a:rPr lang="en-US" sz="2800" dirty="0" smtClean="0"/>
              <a:t>God allows whatever discipline may be required for the formation of character!  Patient, persistent discipline is an expression of tender affection.  Experiences designed to ennoble and perfect the character are wonderful evidences of the Lord’s love for us. </a:t>
            </a:r>
            <a:endParaRPr lang="en-US" sz="2800" dirty="0"/>
          </a:p>
        </p:txBody>
      </p:sp>
    </p:spTree>
    <p:extLst>
      <p:ext uri="{BB962C8B-B14F-4D97-AF65-F5344CB8AC3E}">
        <p14:creationId xmlns:p14="http://schemas.microsoft.com/office/powerpoint/2010/main" val="307784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630238"/>
            <a:ext cx="8534400" cy="754579"/>
          </a:xfrm>
        </p:spPr>
        <p:txBody>
          <a:bodyPr/>
          <a:lstStyle/>
          <a:p>
            <a:r>
              <a:rPr lang="en-US" dirty="0" smtClean="0"/>
              <a:t>Hebrews 12:7-8	</a:t>
            </a:r>
            <a:r>
              <a:rPr lang="en-US" dirty="0" smtClean="0">
                <a:solidFill>
                  <a:schemeClr val="bg1"/>
                </a:solidFill>
              </a:rPr>
              <a:t>Hope in action</a:t>
            </a:r>
            <a:endParaRPr lang="en-US" dirty="0">
              <a:solidFill>
                <a:schemeClr val="bg1"/>
              </a:solidFill>
            </a:endParaRPr>
          </a:p>
        </p:txBody>
      </p:sp>
      <p:sp>
        <p:nvSpPr>
          <p:cNvPr id="3" name="Content Placeholder 2"/>
          <p:cNvSpPr>
            <a:spLocks noGrp="1"/>
          </p:cNvSpPr>
          <p:nvPr>
            <p:ph idx="1"/>
          </p:nvPr>
        </p:nvSpPr>
        <p:spPr>
          <a:xfrm>
            <a:off x="684211" y="305656"/>
            <a:ext cx="9312543" cy="4667036"/>
          </a:xfrm>
        </p:spPr>
        <p:txBody>
          <a:bodyPr>
            <a:noAutofit/>
          </a:bodyPr>
          <a:lstStyle/>
          <a:p>
            <a:r>
              <a:rPr lang="en-US" sz="3600" b="1" baseline="30000" dirty="0"/>
              <a:t>7 </a:t>
            </a:r>
            <a:r>
              <a:rPr lang="en-US" sz="3600" dirty="0"/>
              <a:t>If ye endure chastening, God </a:t>
            </a:r>
            <a:r>
              <a:rPr lang="en-US" sz="3600" dirty="0" err="1"/>
              <a:t>dealeth</a:t>
            </a:r>
            <a:r>
              <a:rPr lang="en-US" sz="3600" dirty="0"/>
              <a:t> with you as with sons; for what son is he whom the father </a:t>
            </a:r>
            <a:r>
              <a:rPr lang="en-US" sz="3600" dirty="0" err="1"/>
              <a:t>chasteneth</a:t>
            </a:r>
            <a:r>
              <a:rPr lang="en-US" sz="3600" dirty="0"/>
              <a:t> not?</a:t>
            </a:r>
          </a:p>
          <a:p>
            <a:r>
              <a:rPr lang="en-US" sz="3600" b="1" baseline="30000" dirty="0"/>
              <a:t>8 </a:t>
            </a:r>
            <a:r>
              <a:rPr lang="en-US" sz="3600" dirty="0"/>
              <a:t>But if ye be without chastisement, whereof all are partakers, then are ye bastards, and not sons</a:t>
            </a:r>
            <a:r>
              <a:rPr lang="en-US" sz="3600" dirty="0" smtClean="0"/>
              <a:t>.</a:t>
            </a:r>
            <a:endParaRPr lang="en-US" sz="3600" dirty="0"/>
          </a:p>
        </p:txBody>
      </p:sp>
    </p:spTree>
    <p:extLst>
      <p:ext uri="{BB962C8B-B14F-4D97-AF65-F5344CB8AC3E}">
        <p14:creationId xmlns:p14="http://schemas.microsoft.com/office/powerpoint/2010/main" val="277816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630238"/>
            <a:ext cx="8534400" cy="754579"/>
          </a:xfrm>
        </p:spPr>
        <p:txBody>
          <a:bodyPr/>
          <a:lstStyle/>
          <a:p>
            <a:r>
              <a:rPr lang="en-US" dirty="0" smtClean="0"/>
              <a:t>Hebrews 12:9-10	</a:t>
            </a:r>
            <a:r>
              <a:rPr lang="en-US" dirty="0" smtClean="0">
                <a:solidFill>
                  <a:schemeClr val="bg1"/>
                </a:solidFill>
              </a:rPr>
              <a:t>Hope in action</a:t>
            </a:r>
            <a:endParaRPr lang="en-US" dirty="0">
              <a:solidFill>
                <a:schemeClr val="bg1"/>
              </a:solidFill>
            </a:endParaRPr>
          </a:p>
        </p:txBody>
      </p:sp>
      <p:sp>
        <p:nvSpPr>
          <p:cNvPr id="3" name="Content Placeholder 2"/>
          <p:cNvSpPr>
            <a:spLocks noGrp="1"/>
          </p:cNvSpPr>
          <p:nvPr>
            <p:ph idx="1"/>
          </p:nvPr>
        </p:nvSpPr>
        <p:spPr>
          <a:xfrm>
            <a:off x="684212" y="747445"/>
            <a:ext cx="9312543" cy="4667036"/>
          </a:xfrm>
        </p:spPr>
        <p:txBody>
          <a:bodyPr>
            <a:noAutofit/>
          </a:bodyPr>
          <a:lstStyle/>
          <a:p>
            <a:r>
              <a:rPr lang="en-US" sz="3600" b="1" baseline="30000" dirty="0"/>
              <a:t>9 </a:t>
            </a:r>
            <a:r>
              <a:rPr lang="en-US" sz="3600" dirty="0"/>
              <a:t>Furthermore we have had fathers of our flesh which corrected us, and we gave them reverence: shall we not much rather be in subjection unto the Father of spirits, and live?</a:t>
            </a:r>
          </a:p>
          <a:p>
            <a:r>
              <a:rPr lang="en-US" sz="3600" b="1" baseline="30000" dirty="0"/>
              <a:t>10 </a:t>
            </a:r>
            <a:r>
              <a:rPr lang="en-US" sz="3600" dirty="0"/>
              <a:t>For they verily for a few days chastened us after their own pleasure; but he for our profit, that we might be partakers of his holiness.</a:t>
            </a:r>
          </a:p>
        </p:txBody>
      </p:sp>
    </p:spTree>
    <p:extLst>
      <p:ext uri="{BB962C8B-B14F-4D97-AF65-F5344CB8AC3E}">
        <p14:creationId xmlns:p14="http://schemas.microsoft.com/office/powerpoint/2010/main" val="90458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630238"/>
            <a:ext cx="8534400" cy="754579"/>
          </a:xfrm>
        </p:spPr>
        <p:txBody>
          <a:bodyPr/>
          <a:lstStyle/>
          <a:p>
            <a:r>
              <a:rPr lang="en-US" dirty="0" smtClean="0"/>
              <a:t>Hebrews 12:11	</a:t>
            </a:r>
            <a:r>
              <a:rPr lang="en-US" dirty="0" smtClean="0">
                <a:solidFill>
                  <a:schemeClr val="bg1"/>
                </a:solidFill>
              </a:rPr>
              <a:t>Hope in action</a:t>
            </a:r>
            <a:endParaRPr lang="en-US" dirty="0">
              <a:solidFill>
                <a:schemeClr val="bg1"/>
              </a:solidFill>
            </a:endParaRPr>
          </a:p>
        </p:txBody>
      </p:sp>
      <p:sp>
        <p:nvSpPr>
          <p:cNvPr id="3" name="Content Placeholder 2"/>
          <p:cNvSpPr>
            <a:spLocks noGrp="1"/>
          </p:cNvSpPr>
          <p:nvPr>
            <p:ph idx="1"/>
          </p:nvPr>
        </p:nvSpPr>
        <p:spPr>
          <a:xfrm>
            <a:off x="684211" y="305656"/>
            <a:ext cx="9312543" cy="4667036"/>
          </a:xfrm>
        </p:spPr>
        <p:txBody>
          <a:bodyPr>
            <a:noAutofit/>
          </a:bodyPr>
          <a:lstStyle/>
          <a:p>
            <a:r>
              <a:rPr lang="en-US" sz="3600" b="1" baseline="30000" dirty="0"/>
              <a:t>11 </a:t>
            </a:r>
            <a:r>
              <a:rPr lang="en-US" sz="3600" dirty="0"/>
              <a:t>Now no chastening for the present </a:t>
            </a:r>
            <a:r>
              <a:rPr lang="en-US" sz="3600" dirty="0" err="1"/>
              <a:t>seemeth</a:t>
            </a:r>
            <a:r>
              <a:rPr lang="en-US" sz="3600" dirty="0"/>
              <a:t> to be joyous, but grievous: nevertheless afterward it </a:t>
            </a:r>
            <a:r>
              <a:rPr lang="en-US" sz="3600" dirty="0" err="1"/>
              <a:t>yieldeth</a:t>
            </a:r>
            <a:r>
              <a:rPr lang="en-US" sz="3600" dirty="0"/>
              <a:t> the peaceable fruit of righteousness unto them which are exercised thereby</a:t>
            </a:r>
            <a:r>
              <a:rPr lang="en-US" sz="3600" dirty="0" smtClean="0"/>
              <a:t>.</a:t>
            </a:r>
            <a:endParaRPr lang="en-US" sz="3600" dirty="0"/>
          </a:p>
        </p:txBody>
      </p:sp>
    </p:spTree>
    <p:extLst>
      <p:ext uri="{BB962C8B-B14F-4D97-AF65-F5344CB8AC3E}">
        <p14:creationId xmlns:p14="http://schemas.microsoft.com/office/powerpoint/2010/main" val="222333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630238"/>
            <a:ext cx="8534400" cy="754579"/>
          </a:xfrm>
        </p:spPr>
        <p:txBody>
          <a:bodyPr/>
          <a:lstStyle/>
          <a:p>
            <a:r>
              <a:rPr lang="en-US" dirty="0" smtClean="0"/>
              <a:t>Hebrews 12:12-14	</a:t>
            </a:r>
            <a:r>
              <a:rPr lang="en-US" dirty="0" smtClean="0">
                <a:solidFill>
                  <a:schemeClr val="bg1"/>
                </a:solidFill>
              </a:rPr>
              <a:t>Hope in action</a:t>
            </a:r>
            <a:endParaRPr lang="en-US" dirty="0">
              <a:solidFill>
                <a:schemeClr val="bg1"/>
              </a:solidFill>
            </a:endParaRPr>
          </a:p>
        </p:txBody>
      </p:sp>
      <p:sp>
        <p:nvSpPr>
          <p:cNvPr id="3" name="Content Placeholder 2"/>
          <p:cNvSpPr>
            <a:spLocks noGrp="1"/>
          </p:cNvSpPr>
          <p:nvPr>
            <p:ph idx="1"/>
          </p:nvPr>
        </p:nvSpPr>
        <p:spPr>
          <a:xfrm>
            <a:off x="684212" y="685799"/>
            <a:ext cx="9312543" cy="4667036"/>
          </a:xfrm>
        </p:spPr>
        <p:txBody>
          <a:bodyPr>
            <a:noAutofit/>
          </a:bodyPr>
          <a:lstStyle/>
          <a:p>
            <a:r>
              <a:rPr lang="en-US" sz="3600" b="1" baseline="30000" dirty="0"/>
              <a:t>12 </a:t>
            </a:r>
            <a:r>
              <a:rPr lang="en-US" sz="3600" dirty="0"/>
              <a:t>Wherefore lift up the hands which hang down, and the feeble knees;</a:t>
            </a:r>
          </a:p>
          <a:p>
            <a:r>
              <a:rPr lang="en-US" sz="3600" b="1" baseline="30000" dirty="0"/>
              <a:t>13 </a:t>
            </a:r>
            <a:r>
              <a:rPr lang="en-US" sz="3600" dirty="0"/>
              <a:t>And make straight paths for your feet, lest that which is lame be turned out of the way; but let it rather be healed.</a:t>
            </a:r>
          </a:p>
          <a:p>
            <a:r>
              <a:rPr lang="en-US" sz="3600" b="1" baseline="30000" dirty="0"/>
              <a:t>14 </a:t>
            </a:r>
            <a:r>
              <a:rPr lang="en-US" sz="3600" dirty="0"/>
              <a:t>Follow peace with all men, and holiness, without which no man shall see the Lord:</a:t>
            </a:r>
          </a:p>
        </p:txBody>
      </p:sp>
    </p:spTree>
    <p:extLst>
      <p:ext uri="{BB962C8B-B14F-4D97-AF65-F5344CB8AC3E}">
        <p14:creationId xmlns:p14="http://schemas.microsoft.com/office/powerpoint/2010/main" val="174537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655077"/>
            <a:ext cx="11066510" cy="871586"/>
          </a:xfrm>
        </p:spPr>
        <p:txBody>
          <a:bodyPr>
            <a:normAutofit/>
          </a:bodyPr>
          <a:lstStyle/>
          <a:p>
            <a:r>
              <a:rPr lang="en-US" sz="2800" dirty="0"/>
              <a:t>“Hope” is the thing with </a:t>
            </a:r>
            <a:r>
              <a:rPr lang="en-US" sz="2800" dirty="0" smtClean="0"/>
              <a:t>feathers, Emily Dickinson (1861)</a:t>
            </a:r>
            <a:endParaRPr lang="en-US" sz="2800" dirty="0"/>
          </a:p>
        </p:txBody>
      </p:sp>
      <p:sp>
        <p:nvSpPr>
          <p:cNvPr id="3" name="Content Placeholder 2"/>
          <p:cNvSpPr>
            <a:spLocks noGrp="1"/>
          </p:cNvSpPr>
          <p:nvPr>
            <p:ph idx="1"/>
          </p:nvPr>
        </p:nvSpPr>
        <p:spPr>
          <a:xfrm>
            <a:off x="684212" y="221942"/>
            <a:ext cx="8534400" cy="5539269"/>
          </a:xfrm>
        </p:spPr>
        <p:txBody>
          <a:bodyPr>
            <a:noAutofit/>
          </a:bodyPr>
          <a:lstStyle/>
          <a:p>
            <a:pPr marL="0" indent="0" fontAlgn="base">
              <a:buNone/>
            </a:pPr>
            <a:r>
              <a:rPr lang="en-US" sz="2400" b="1" dirty="0">
                <a:solidFill>
                  <a:schemeClr val="bg1"/>
                </a:solidFill>
              </a:rPr>
              <a:t>“Hope” is the thing with feathers -</a:t>
            </a:r>
            <a:br>
              <a:rPr lang="en-US" sz="2400" b="1" dirty="0">
                <a:solidFill>
                  <a:schemeClr val="bg1"/>
                </a:solidFill>
              </a:rPr>
            </a:br>
            <a:r>
              <a:rPr lang="en-US" sz="2400" b="1" dirty="0" smtClean="0">
                <a:solidFill>
                  <a:schemeClr val="bg1"/>
                </a:solidFill>
              </a:rPr>
              <a:t>That </a:t>
            </a:r>
            <a:r>
              <a:rPr lang="en-US" sz="2400" b="1" dirty="0">
                <a:solidFill>
                  <a:schemeClr val="bg1"/>
                </a:solidFill>
              </a:rPr>
              <a:t>perches in the soul -</a:t>
            </a:r>
            <a:br>
              <a:rPr lang="en-US" sz="2400" b="1" dirty="0">
                <a:solidFill>
                  <a:schemeClr val="bg1"/>
                </a:solidFill>
              </a:rPr>
            </a:br>
            <a:r>
              <a:rPr lang="en-US" sz="2400" b="1" dirty="0" smtClean="0">
                <a:solidFill>
                  <a:schemeClr val="bg1"/>
                </a:solidFill>
              </a:rPr>
              <a:t>And </a:t>
            </a:r>
            <a:r>
              <a:rPr lang="en-US" sz="2400" b="1" dirty="0">
                <a:solidFill>
                  <a:schemeClr val="bg1"/>
                </a:solidFill>
              </a:rPr>
              <a:t>sings the tune without the words -</a:t>
            </a:r>
            <a:br>
              <a:rPr lang="en-US" sz="2400" b="1" dirty="0">
                <a:solidFill>
                  <a:schemeClr val="bg1"/>
                </a:solidFill>
              </a:rPr>
            </a:br>
            <a:r>
              <a:rPr lang="en-US" sz="2400" b="1" dirty="0" smtClean="0">
                <a:solidFill>
                  <a:schemeClr val="bg1"/>
                </a:solidFill>
              </a:rPr>
              <a:t>And </a:t>
            </a:r>
            <a:r>
              <a:rPr lang="en-US" sz="2400" b="1" dirty="0">
                <a:solidFill>
                  <a:schemeClr val="bg1"/>
                </a:solidFill>
              </a:rPr>
              <a:t>never stops - at all -</a:t>
            </a:r>
            <a:br>
              <a:rPr lang="en-US" sz="2400" b="1" dirty="0">
                <a:solidFill>
                  <a:schemeClr val="bg1"/>
                </a:solidFill>
              </a:rPr>
            </a:br>
            <a:endParaRPr lang="en-US" sz="2400" b="1" dirty="0" smtClean="0">
              <a:solidFill>
                <a:schemeClr val="bg1"/>
              </a:solidFill>
            </a:endParaRPr>
          </a:p>
          <a:p>
            <a:pPr marL="0" indent="0" fontAlgn="base">
              <a:buNone/>
            </a:pPr>
            <a:r>
              <a:rPr lang="en-US" sz="2400" b="1" dirty="0" smtClean="0">
                <a:solidFill>
                  <a:schemeClr val="bg1"/>
                </a:solidFill>
              </a:rPr>
              <a:t>And </a:t>
            </a:r>
            <a:r>
              <a:rPr lang="en-US" sz="2400" b="1" dirty="0">
                <a:solidFill>
                  <a:schemeClr val="bg1"/>
                </a:solidFill>
              </a:rPr>
              <a:t>sweetest - in the Gale - is heard -</a:t>
            </a:r>
            <a:br>
              <a:rPr lang="en-US" sz="2400" b="1" dirty="0">
                <a:solidFill>
                  <a:schemeClr val="bg1"/>
                </a:solidFill>
              </a:rPr>
            </a:br>
            <a:r>
              <a:rPr lang="en-US" sz="2400" b="1" dirty="0" smtClean="0">
                <a:solidFill>
                  <a:schemeClr val="bg1"/>
                </a:solidFill>
              </a:rPr>
              <a:t>And </a:t>
            </a:r>
            <a:r>
              <a:rPr lang="en-US" sz="2400" b="1" dirty="0">
                <a:solidFill>
                  <a:schemeClr val="bg1"/>
                </a:solidFill>
              </a:rPr>
              <a:t>sore must be the storm -</a:t>
            </a:r>
            <a:br>
              <a:rPr lang="en-US" sz="2400" b="1" dirty="0">
                <a:solidFill>
                  <a:schemeClr val="bg1"/>
                </a:solidFill>
              </a:rPr>
            </a:br>
            <a:r>
              <a:rPr lang="en-US" sz="2400" b="1" dirty="0" smtClean="0">
                <a:solidFill>
                  <a:schemeClr val="bg1"/>
                </a:solidFill>
              </a:rPr>
              <a:t>That </a:t>
            </a:r>
            <a:r>
              <a:rPr lang="en-US" sz="2400" b="1" dirty="0">
                <a:solidFill>
                  <a:schemeClr val="bg1"/>
                </a:solidFill>
              </a:rPr>
              <a:t>could abash the little Bird</a:t>
            </a:r>
            <a:br>
              <a:rPr lang="en-US" sz="2400" b="1" dirty="0">
                <a:solidFill>
                  <a:schemeClr val="bg1"/>
                </a:solidFill>
              </a:rPr>
            </a:br>
            <a:r>
              <a:rPr lang="en-US" sz="2400" b="1" dirty="0" smtClean="0">
                <a:solidFill>
                  <a:schemeClr val="bg1"/>
                </a:solidFill>
              </a:rPr>
              <a:t>That </a:t>
            </a:r>
            <a:r>
              <a:rPr lang="en-US" sz="2400" b="1" dirty="0">
                <a:solidFill>
                  <a:schemeClr val="bg1"/>
                </a:solidFill>
              </a:rPr>
              <a:t>kept so many warm -</a:t>
            </a:r>
            <a:br>
              <a:rPr lang="en-US" sz="2400" b="1" dirty="0">
                <a:solidFill>
                  <a:schemeClr val="bg1"/>
                </a:solidFill>
              </a:rPr>
            </a:br>
            <a:endParaRPr lang="en-US" sz="2400" b="1" dirty="0" smtClean="0">
              <a:solidFill>
                <a:schemeClr val="bg1"/>
              </a:solidFill>
            </a:endParaRPr>
          </a:p>
          <a:p>
            <a:pPr marL="0" indent="0" fontAlgn="base">
              <a:buNone/>
            </a:pPr>
            <a:r>
              <a:rPr lang="en-US" sz="2400" b="1" dirty="0" smtClean="0">
                <a:solidFill>
                  <a:schemeClr val="bg1"/>
                </a:solidFill>
              </a:rPr>
              <a:t>I’ve </a:t>
            </a:r>
            <a:r>
              <a:rPr lang="en-US" sz="2400" b="1" dirty="0">
                <a:solidFill>
                  <a:schemeClr val="bg1"/>
                </a:solidFill>
              </a:rPr>
              <a:t>heard it in the </a:t>
            </a:r>
            <a:r>
              <a:rPr lang="en-US" sz="2400" b="1" dirty="0" err="1">
                <a:solidFill>
                  <a:schemeClr val="bg1"/>
                </a:solidFill>
              </a:rPr>
              <a:t>chillest</a:t>
            </a:r>
            <a:r>
              <a:rPr lang="en-US" sz="2400" b="1" dirty="0">
                <a:solidFill>
                  <a:schemeClr val="bg1"/>
                </a:solidFill>
              </a:rPr>
              <a:t> land -</a:t>
            </a:r>
            <a:br>
              <a:rPr lang="en-US" sz="2400" b="1" dirty="0">
                <a:solidFill>
                  <a:schemeClr val="bg1"/>
                </a:solidFill>
              </a:rPr>
            </a:br>
            <a:r>
              <a:rPr lang="en-US" sz="2400" b="1" dirty="0" smtClean="0">
                <a:solidFill>
                  <a:schemeClr val="bg1"/>
                </a:solidFill>
              </a:rPr>
              <a:t>And </a:t>
            </a:r>
            <a:r>
              <a:rPr lang="en-US" sz="2400" b="1" dirty="0">
                <a:solidFill>
                  <a:schemeClr val="bg1"/>
                </a:solidFill>
              </a:rPr>
              <a:t>on the strangest Sea -</a:t>
            </a:r>
            <a:br>
              <a:rPr lang="en-US" sz="2400" b="1" dirty="0">
                <a:solidFill>
                  <a:schemeClr val="bg1"/>
                </a:solidFill>
              </a:rPr>
            </a:br>
            <a:r>
              <a:rPr lang="en-US" sz="2400" b="1" dirty="0" smtClean="0">
                <a:solidFill>
                  <a:schemeClr val="bg1"/>
                </a:solidFill>
              </a:rPr>
              <a:t>Yet </a:t>
            </a:r>
            <a:r>
              <a:rPr lang="en-US" sz="2400" b="1" dirty="0">
                <a:solidFill>
                  <a:schemeClr val="bg1"/>
                </a:solidFill>
              </a:rPr>
              <a:t>- never - in Extremity,</a:t>
            </a:r>
            <a:br>
              <a:rPr lang="en-US" sz="2400" b="1" dirty="0">
                <a:solidFill>
                  <a:schemeClr val="bg1"/>
                </a:solidFill>
              </a:rPr>
            </a:br>
            <a:r>
              <a:rPr lang="en-US" sz="2400" b="1" dirty="0" smtClean="0">
                <a:solidFill>
                  <a:schemeClr val="bg1"/>
                </a:solidFill>
              </a:rPr>
              <a:t>It </a:t>
            </a:r>
            <a:r>
              <a:rPr lang="en-US" sz="2400" b="1" dirty="0">
                <a:solidFill>
                  <a:schemeClr val="bg1"/>
                </a:solidFill>
              </a:rPr>
              <a:t>asked a crumb - of me</a:t>
            </a:r>
            <a:r>
              <a:rPr lang="en-US" sz="2400" b="1" dirty="0" smtClean="0">
                <a:solidFill>
                  <a:schemeClr val="bg1"/>
                </a:solidFill>
              </a:rPr>
              <a:t>.</a:t>
            </a:r>
            <a:endParaRPr lang="en-US" sz="2400" b="1" dirty="0">
              <a:solidFill>
                <a:schemeClr val="bg1"/>
              </a:solidFill>
            </a:endParaRPr>
          </a:p>
        </p:txBody>
      </p:sp>
    </p:spTree>
    <p:extLst>
      <p:ext uri="{BB962C8B-B14F-4D97-AF65-F5344CB8AC3E}">
        <p14:creationId xmlns:p14="http://schemas.microsoft.com/office/powerpoint/2010/main" val="29041428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233" y="1313896"/>
            <a:ext cx="9454087" cy="3400148"/>
          </a:xfrm>
        </p:spPr>
        <p:txBody>
          <a:bodyPr>
            <a:normAutofit fontScale="90000"/>
          </a:bodyPr>
          <a:lstStyle/>
          <a:p>
            <a:r>
              <a:rPr lang="en-US" sz="6000" dirty="0" smtClean="0"/>
              <a:t>A Christian doesn’t have </a:t>
            </a:r>
            <a:r>
              <a:rPr lang="en-US" sz="6000" dirty="0" smtClean="0">
                <a:solidFill>
                  <a:schemeClr val="bg1"/>
                </a:solidFill>
              </a:rPr>
              <a:t>hope deferred</a:t>
            </a:r>
            <a:r>
              <a:rPr lang="en-US" sz="6000" dirty="0" smtClean="0"/>
              <a:t>, </a:t>
            </a:r>
            <a:r>
              <a:rPr lang="en-US" sz="6600" dirty="0" smtClean="0"/>
              <a:t>but</a:t>
            </a:r>
            <a:r>
              <a:rPr lang="en-US" sz="8000" b="1" dirty="0" smtClean="0"/>
              <a:t> </a:t>
            </a:r>
            <a:br>
              <a:rPr lang="en-US" sz="8000" b="1" dirty="0" smtClean="0"/>
            </a:br>
            <a:r>
              <a:rPr lang="en-US" sz="8000" b="1" dirty="0" smtClean="0">
                <a:solidFill>
                  <a:schemeClr val="bg1"/>
                </a:solidFill>
              </a:rPr>
              <a:t>hope assured!</a:t>
            </a:r>
            <a:endParaRPr lang="en-US" sz="8000" b="1" dirty="0">
              <a:solidFill>
                <a:schemeClr val="bg1"/>
              </a:solidFill>
            </a:endParaRPr>
          </a:p>
        </p:txBody>
      </p:sp>
    </p:spTree>
    <p:extLst>
      <p:ext uri="{BB962C8B-B14F-4D97-AF65-F5344CB8AC3E}">
        <p14:creationId xmlns:p14="http://schemas.microsoft.com/office/powerpoint/2010/main" val="5626668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5722706"/>
            <a:ext cx="9312543" cy="662111"/>
          </a:xfrm>
        </p:spPr>
        <p:txBody>
          <a:bodyPr>
            <a:normAutofit/>
          </a:bodyPr>
          <a:lstStyle/>
          <a:p>
            <a:r>
              <a:rPr lang="en-US" smtClean="0"/>
              <a:t>Romans 8:24-25</a:t>
            </a:r>
            <a:r>
              <a:rPr lang="en-US" dirty="0"/>
              <a:t>	</a:t>
            </a:r>
            <a:r>
              <a:rPr lang="en-US" dirty="0" smtClean="0"/>
              <a:t>	</a:t>
            </a:r>
            <a:r>
              <a:rPr lang="en-US" dirty="0" smtClean="0">
                <a:solidFill>
                  <a:schemeClr val="bg1"/>
                </a:solidFill>
              </a:rPr>
              <a:t>we have this hope</a:t>
            </a:r>
            <a:endParaRPr lang="en-US" dirty="0">
              <a:solidFill>
                <a:schemeClr val="bg1"/>
              </a:solidFill>
            </a:endParaRPr>
          </a:p>
        </p:txBody>
      </p:sp>
      <p:sp>
        <p:nvSpPr>
          <p:cNvPr id="3" name="Content Placeholder 2"/>
          <p:cNvSpPr>
            <a:spLocks noGrp="1"/>
          </p:cNvSpPr>
          <p:nvPr>
            <p:ph idx="1"/>
          </p:nvPr>
        </p:nvSpPr>
        <p:spPr>
          <a:xfrm>
            <a:off x="684211" y="732254"/>
            <a:ext cx="9312543" cy="4667036"/>
          </a:xfrm>
        </p:spPr>
        <p:txBody>
          <a:bodyPr>
            <a:noAutofit/>
          </a:bodyPr>
          <a:lstStyle/>
          <a:p>
            <a:r>
              <a:rPr lang="en-US" sz="4000" b="1" baseline="30000" dirty="0"/>
              <a:t>24 </a:t>
            </a:r>
            <a:r>
              <a:rPr lang="en-US" sz="4000" b="1" dirty="0"/>
              <a:t>For we are saved by hope: but hope that is seen is not hope: for what a man </a:t>
            </a:r>
            <a:r>
              <a:rPr lang="en-US" sz="4000" b="1" dirty="0" err="1"/>
              <a:t>seeth</a:t>
            </a:r>
            <a:r>
              <a:rPr lang="en-US" sz="4000" b="1" dirty="0"/>
              <a:t>, why doth he yet hope for?</a:t>
            </a:r>
          </a:p>
          <a:p>
            <a:r>
              <a:rPr lang="en-US" sz="4000" b="1" baseline="30000" dirty="0"/>
              <a:t>25 </a:t>
            </a:r>
            <a:r>
              <a:rPr lang="en-US" sz="4000" b="1" dirty="0"/>
              <a:t>But if we hope for that we see not, then do we with patience wait for it.</a:t>
            </a:r>
          </a:p>
        </p:txBody>
      </p:sp>
    </p:spTree>
    <p:extLst>
      <p:ext uri="{BB962C8B-B14F-4D97-AF65-F5344CB8AC3E}">
        <p14:creationId xmlns:p14="http://schemas.microsoft.com/office/powerpoint/2010/main" val="231559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Proverbs 13:12</a:t>
            </a:r>
            <a:endParaRPr lang="en-US" sz="4800" dirty="0"/>
          </a:p>
        </p:txBody>
      </p:sp>
      <p:sp>
        <p:nvSpPr>
          <p:cNvPr id="3" name="Content Placeholder 2"/>
          <p:cNvSpPr>
            <a:spLocks noGrp="1"/>
          </p:cNvSpPr>
          <p:nvPr>
            <p:ph idx="1"/>
          </p:nvPr>
        </p:nvSpPr>
        <p:spPr/>
        <p:txBody>
          <a:bodyPr>
            <a:normAutofit/>
          </a:bodyPr>
          <a:lstStyle/>
          <a:p>
            <a:pPr marL="0" indent="0">
              <a:buNone/>
            </a:pPr>
            <a:r>
              <a:rPr lang="en-US" sz="4000" b="1" baseline="30000" dirty="0"/>
              <a:t>12 </a:t>
            </a:r>
            <a:r>
              <a:rPr lang="en-US" sz="4000" dirty="0"/>
              <a:t>Hope deferred </a:t>
            </a:r>
            <a:r>
              <a:rPr lang="en-US" sz="4000" dirty="0" err="1"/>
              <a:t>maketh</a:t>
            </a:r>
            <a:r>
              <a:rPr lang="en-US" sz="4000" dirty="0"/>
              <a:t> the heart </a:t>
            </a:r>
            <a:r>
              <a:rPr lang="en-US" sz="4000" dirty="0" smtClean="0"/>
              <a:t>sick: but </a:t>
            </a:r>
            <a:r>
              <a:rPr lang="en-US" sz="4000" dirty="0"/>
              <a:t>when the desire cometh, it is a tree of life.</a:t>
            </a:r>
          </a:p>
        </p:txBody>
      </p:sp>
    </p:spTree>
    <p:extLst>
      <p:ext uri="{BB962C8B-B14F-4D97-AF65-F5344CB8AC3E}">
        <p14:creationId xmlns:p14="http://schemas.microsoft.com/office/powerpoint/2010/main" val="222650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5722706"/>
            <a:ext cx="9312543" cy="662111"/>
          </a:xfrm>
        </p:spPr>
        <p:txBody>
          <a:bodyPr>
            <a:normAutofit/>
          </a:bodyPr>
          <a:lstStyle/>
          <a:p>
            <a:r>
              <a:rPr lang="en-US" dirty="0" smtClean="0"/>
              <a:t>Hebrews 6:17-20</a:t>
            </a:r>
            <a:r>
              <a:rPr lang="en-US" dirty="0"/>
              <a:t>	</a:t>
            </a:r>
            <a:r>
              <a:rPr lang="en-US" dirty="0" smtClean="0"/>
              <a:t>	</a:t>
            </a:r>
            <a:r>
              <a:rPr lang="en-US" dirty="0" smtClean="0">
                <a:solidFill>
                  <a:schemeClr val="bg1"/>
                </a:solidFill>
              </a:rPr>
              <a:t>we have this hope</a:t>
            </a:r>
            <a:endParaRPr lang="en-US" dirty="0">
              <a:solidFill>
                <a:schemeClr val="bg1"/>
              </a:solidFill>
            </a:endParaRPr>
          </a:p>
        </p:txBody>
      </p:sp>
      <p:sp>
        <p:nvSpPr>
          <p:cNvPr id="3" name="Content Placeholder 2"/>
          <p:cNvSpPr>
            <a:spLocks noGrp="1"/>
          </p:cNvSpPr>
          <p:nvPr>
            <p:ph idx="1"/>
          </p:nvPr>
        </p:nvSpPr>
        <p:spPr>
          <a:xfrm>
            <a:off x="150313" y="732254"/>
            <a:ext cx="11937304" cy="4667036"/>
          </a:xfrm>
        </p:spPr>
        <p:txBody>
          <a:bodyPr>
            <a:noAutofit/>
          </a:bodyPr>
          <a:lstStyle/>
          <a:p>
            <a:r>
              <a:rPr lang="en-US" sz="2800" b="1" baseline="30000" dirty="0"/>
              <a:t>17 </a:t>
            </a:r>
            <a:r>
              <a:rPr lang="en-US" sz="2800" dirty="0"/>
              <a:t>Wherein God, willing more abundantly to shew unto the heirs of promise the immutability of his counsel, confirmed it by an oath:</a:t>
            </a:r>
          </a:p>
          <a:p>
            <a:r>
              <a:rPr lang="en-US" sz="2800" b="1" baseline="30000" dirty="0"/>
              <a:t>18 </a:t>
            </a:r>
            <a:r>
              <a:rPr lang="en-US" sz="2800" dirty="0"/>
              <a:t>That by two immutable things, in which it was impossible for God to lie, we might have a strong consolation, who have fled for refuge to lay hold upon the hope set before us:</a:t>
            </a:r>
          </a:p>
          <a:p>
            <a:r>
              <a:rPr lang="en-US" sz="2800" b="1" baseline="30000" dirty="0"/>
              <a:t>19 </a:t>
            </a:r>
            <a:r>
              <a:rPr lang="en-US" sz="2800" b="1" dirty="0"/>
              <a:t>Which hope we have as an anchor of the soul, both sure and </a:t>
            </a:r>
            <a:r>
              <a:rPr lang="en-US" sz="2800" b="1" dirty="0" err="1"/>
              <a:t>stedfast</a:t>
            </a:r>
            <a:r>
              <a:rPr lang="en-US" sz="2800" b="1" dirty="0"/>
              <a:t>, and which </a:t>
            </a:r>
            <a:r>
              <a:rPr lang="en-US" sz="2800" b="1" dirty="0" err="1"/>
              <a:t>entereth</a:t>
            </a:r>
            <a:r>
              <a:rPr lang="en-US" sz="2800" b="1" dirty="0"/>
              <a:t> into that within the veil;</a:t>
            </a:r>
          </a:p>
          <a:p>
            <a:r>
              <a:rPr lang="en-US" sz="2800" b="1" baseline="30000" dirty="0"/>
              <a:t>20 </a:t>
            </a:r>
            <a:r>
              <a:rPr lang="en-US" sz="2800" dirty="0"/>
              <a:t>Whither the forerunner is for us entered, even Jesus, made an high priest for ever after the order of </a:t>
            </a:r>
            <a:r>
              <a:rPr lang="en-US" sz="2800" dirty="0" err="1"/>
              <a:t>Melchisedec</a:t>
            </a:r>
            <a:r>
              <a:rPr lang="en-US" sz="2800" dirty="0"/>
              <a:t>.</a:t>
            </a:r>
          </a:p>
        </p:txBody>
      </p:sp>
    </p:spTree>
    <p:extLst>
      <p:ext uri="{BB962C8B-B14F-4D97-AF65-F5344CB8AC3E}">
        <p14:creationId xmlns:p14="http://schemas.microsoft.com/office/powerpoint/2010/main" val="406332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6030931"/>
            <a:ext cx="9312543" cy="662111"/>
          </a:xfrm>
        </p:spPr>
        <p:txBody>
          <a:bodyPr>
            <a:normAutofit/>
          </a:bodyPr>
          <a:lstStyle/>
          <a:p>
            <a:r>
              <a:rPr lang="en-US" dirty="0" smtClean="0"/>
              <a:t>Psalm 46:1-3</a:t>
            </a:r>
            <a:r>
              <a:rPr lang="en-US" dirty="0"/>
              <a:t>	</a:t>
            </a:r>
            <a:r>
              <a:rPr lang="en-US" dirty="0" smtClean="0"/>
              <a:t>	</a:t>
            </a:r>
            <a:r>
              <a:rPr lang="en-US" dirty="0" smtClean="0">
                <a:solidFill>
                  <a:schemeClr val="bg1"/>
                </a:solidFill>
              </a:rPr>
              <a:t>we have this hope</a:t>
            </a:r>
            <a:endParaRPr lang="en-US" dirty="0">
              <a:solidFill>
                <a:schemeClr val="bg1"/>
              </a:solidFill>
            </a:endParaRPr>
          </a:p>
        </p:txBody>
      </p:sp>
      <p:sp>
        <p:nvSpPr>
          <p:cNvPr id="3" name="Content Placeholder 2"/>
          <p:cNvSpPr>
            <a:spLocks noGrp="1"/>
          </p:cNvSpPr>
          <p:nvPr>
            <p:ph idx="1"/>
          </p:nvPr>
        </p:nvSpPr>
        <p:spPr>
          <a:xfrm>
            <a:off x="684212" y="685799"/>
            <a:ext cx="9312543" cy="4667036"/>
          </a:xfrm>
        </p:spPr>
        <p:txBody>
          <a:bodyPr>
            <a:noAutofit/>
          </a:bodyPr>
          <a:lstStyle/>
          <a:p>
            <a:r>
              <a:rPr lang="en-US" sz="3600" b="1" dirty="0"/>
              <a:t>46 </a:t>
            </a:r>
            <a:r>
              <a:rPr lang="en-US" sz="3600" dirty="0"/>
              <a:t>God is our refuge and strength, a very present help in trouble.</a:t>
            </a:r>
          </a:p>
          <a:p>
            <a:r>
              <a:rPr lang="en-US" sz="3600" b="1" baseline="30000" dirty="0"/>
              <a:t>2 </a:t>
            </a:r>
            <a:r>
              <a:rPr lang="en-US" sz="3600" dirty="0"/>
              <a:t>Therefore will not we fear, though the earth be removed, and though the mountains be carried into the midst of the sea;</a:t>
            </a:r>
          </a:p>
          <a:p>
            <a:r>
              <a:rPr lang="en-US" sz="3600" b="1" baseline="30000" dirty="0"/>
              <a:t>3 </a:t>
            </a:r>
            <a:r>
              <a:rPr lang="en-US" sz="3600" dirty="0"/>
              <a:t>Though the waters thereof roar and be troubled, though the mountains shake with the swelling thereof. Selah</a:t>
            </a:r>
            <a:r>
              <a:rPr lang="en-US" sz="3600" dirty="0" smtClean="0"/>
              <a:t>.</a:t>
            </a:r>
            <a:endParaRPr lang="en-US" sz="3600" dirty="0"/>
          </a:p>
        </p:txBody>
      </p:sp>
    </p:spTree>
    <p:extLst>
      <p:ext uri="{BB962C8B-B14F-4D97-AF65-F5344CB8AC3E}">
        <p14:creationId xmlns:p14="http://schemas.microsoft.com/office/powerpoint/2010/main" val="139360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6030931"/>
            <a:ext cx="9312543" cy="662111"/>
          </a:xfrm>
        </p:spPr>
        <p:txBody>
          <a:bodyPr>
            <a:normAutofit/>
          </a:bodyPr>
          <a:lstStyle/>
          <a:p>
            <a:r>
              <a:rPr lang="en-US" dirty="0" smtClean="0"/>
              <a:t>1 John 3:1-3</a:t>
            </a:r>
            <a:r>
              <a:rPr lang="en-US" dirty="0"/>
              <a:t>	</a:t>
            </a:r>
            <a:r>
              <a:rPr lang="en-US" dirty="0" smtClean="0"/>
              <a:t>	</a:t>
            </a:r>
            <a:r>
              <a:rPr lang="en-US" dirty="0" smtClean="0">
                <a:solidFill>
                  <a:schemeClr val="bg1"/>
                </a:solidFill>
              </a:rPr>
              <a:t>we have this hope</a:t>
            </a:r>
            <a:endParaRPr lang="en-US" dirty="0">
              <a:solidFill>
                <a:schemeClr val="bg1"/>
              </a:solidFill>
            </a:endParaRPr>
          </a:p>
        </p:txBody>
      </p:sp>
      <p:sp>
        <p:nvSpPr>
          <p:cNvPr id="3" name="Content Placeholder 2"/>
          <p:cNvSpPr>
            <a:spLocks noGrp="1"/>
          </p:cNvSpPr>
          <p:nvPr>
            <p:ph idx="1"/>
          </p:nvPr>
        </p:nvSpPr>
        <p:spPr>
          <a:xfrm>
            <a:off x="684212" y="350729"/>
            <a:ext cx="10927415" cy="5680202"/>
          </a:xfrm>
        </p:spPr>
        <p:txBody>
          <a:bodyPr>
            <a:noAutofit/>
          </a:bodyPr>
          <a:lstStyle/>
          <a:p>
            <a:r>
              <a:rPr lang="en-US" sz="3200" b="1" dirty="0"/>
              <a:t>3 </a:t>
            </a:r>
            <a:r>
              <a:rPr lang="en-US" sz="3200" dirty="0"/>
              <a:t>Behold, what manner of love the Father hath bestowed upon us, that we should be called the sons of God: therefore the world </a:t>
            </a:r>
            <a:r>
              <a:rPr lang="en-US" sz="3200" dirty="0" err="1"/>
              <a:t>knoweth</a:t>
            </a:r>
            <a:r>
              <a:rPr lang="en-US" sz="3200" dirty="0"/>
              <a:t> us not, because it knew him not.</a:t>
            </a:r>
          </a:p>
          <a:p>
            <a:r>
              <a:rPr lang="en-US" sz="3200" b="1" baseline="30000" dirty="0"/>
              <a:t>2 </a:t>
            </a:r>
            <a:r>
              <a:rPr lang="en-US" sz="3200" dirty="0"/>
              <a:t>Beloved, now are we the sons of God, and it doth not yet appear what we shall be: but we know that, when he shall appear, we shall be like him; for we shall see him as he is.</a:t>
            </a:r>
          </a:p>
          <a:p>
            <a:r>
              <a:rPr lang="en-US" sz="3200" b="1" baseline="30000" dirty="0"/>
              <a:t>3 </a:t>
            </a:r>
            <a:r>
              <a:rPr lang="en-US" sz="3200" dirty="0"/>
              <a:t>And every man that hath this hope in him </a:t>
            </a:r>
            <a:r>
              <a:rPr lang="en-US" sz="3200" dirty="0" err="1"/>
              <a:t>purifieth</a:t>
            </a:r>
            <a:r>
              <a:rPr lang="en-US" sz="3200" dirty="0"/>
              <a:t> himself, even as he is pure.</a:t>
            </a:r>
          </a:p>
        </p:txBody>
      </p:sp>
    </p:spTree>
    <p:extLst>
      <p:ext uri="{BB962C8B-B14F-4D97-AF65-F5344CB8AC3E}">
        <p14:creationId xmlns:p14="http://schemas.microsoft.com/office/powerpoint/2010/main" val="175692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6030931"/>
            <a:ext cx="9312543" cy="662111"/>
          </a:xfrm>
        </p:spPr>
        <p:txBody>
          <a:bodyPr>
            <a:normAutofit/>
          </a:bodyPr>
          <a:lstStyle/>
          <a:p>
            <a:r>
              <a:rPr lang="en-US" dirty="0" smtClean="0"/>
              <a:t>Romans 12:10-14</a:t>
            </a:r>
            <a:r>
              <a:rPr lang="en-US" dirty="0"/>
              <a:t>	</a:t>
            </a:r>
            <a:r>
              <a:rPr lang="en-US" dirty="0" smtClean="0"/>
              <a:t>	</a:t>
            </a:r>
            <a:r>
              <a:rPr lang="en-US" dirty="0" smtClean="0">
                <a:solidFill>
                  <a:schemeClr val="bg1"/>
                </a:solidFill>
              </a:rPr>
              <a:t>we have this hope</a:t>
            </a:r>
            <a:endParaRPr lang="en-US" dirty="0">
              <a:solidFill>
                <a:schemeClr val="bg1"/>
              </a:solidFill>
            </a:endParaRPr>
          </a:p>
        </p:txBody>
      </p:sp>
      <p:sp>
        <p:nvSpPr>
          <p:cNvPr id="3" name="Content Placeholder 2"/>
          <p:cNvSpPr>
            <a:spLocks noGrp="1"/>
          </p:cNvSpPr>
          <p:nvPr>
            <p:ph idx="1"/>
          </p:nvPr>
        </p:nvSpPr>
        <p:spPr>
          <a:xfrm>
            <a:off x="270853" y="475989"/>
            <a:ext cx="11516139" cy="5680202"/>
          </a:xfrm>
        </p:spPr>
        <p:txBody>
          <a:bodyPr>
            <a:noAutofit/>
          </a:bodyPr>
          <a:lstStyle/>
          <a:p>
            <a:r>
              <a:rPr lang="en-US" sz="3200" b="1" baseline="30000" dirty="0"/>
              <a:t>10 </a:t>
            </a:r>
            <a:r>
              <a:rPr lang="en-US" sz="3200" dirty="0"/>
              <a:t>Be kindly </a:t>
            </a:r>
            <a:r>
              <a:rPr lang="en-US" sz="3200" dirty="0" err="1"/>
              <a:t>affectioned</a:t>
            </a:r>
            <a:r>
              <a:rPr lang="en-US" sz="3200" dirty="0"/>
              <a:t> one to another with brotherly love; in </a:t>
            </a:r>
            <a:r>
              <a:rPr lang="en-US" sz="3200" dirty="0" err="1"/>
              <a:t>honour</a:t>
            </a:r>
            <a:r>
              <a:rPr lang="en-US" sz="3200" dirty="0"/>
              <a:t> preferring one another;</a:t>
            </a:r>
          </a:p>
          <a:p>
            <a:r>
              <a:rPr lang="en-US" sz="3200" b="1" baseline="30000" dirty="0"/>
              <a:t>11 </a:t>
            </a:r>
            <a:r>
              <a:rPr lang="en-US" sz="3200" dirty="0"/>
              <a:t>Not slothful in business; fervent in spirit; serving the Lord;</a:t>
            </a:r>
          </a:p>
          <a:p>
            <a:r>
              <a:rPr lang="en-US" sz="3200" b="1" baseline="30000" dirty="0"/>
              <a:t>12 </a:t>
            </a:r>
            <a:r>
              <a:rPr lang="en-US" sz="3200" dirty="0"/>
              <a:t>Rejoicing in hope; patient in tribulation; continuing instant in prayer</a:t>
            </a:r>
            <a:r>
              <a:rPr lang="en-US" sz="3200" dirty="0" smtClean="0"/>
              <a:t>;</a:t>
            </a:r>
          </a:p>
          <a:p>
            <a:r>
              <a:rPr lang="en-US" sz="3200" b="1" baseline="30000" dirty="0"/>
              <a:t>13 </a:t>
            </a:r>
            <a:r>
              <a:rPr lang="en-US" sz="3200" dirty="0"/>
              <a:t>Distributing to the necessity of saints; given to hospitality.</a:t>
            </a:r>
          </a:p>
          <a:p>
            <a:r>
              <a:rPr lang="en-US" sz="3200" b="1" baseline="30000" dirty="0"/>
              <a:t>14 </a:t>
            </a:r>
            <a:r>
              <a:rPr lang="en-US" sz="3200" dirty="0"/>
              <a:t>Bless them which persecute you: bless, and curse not.</a:t>
            </a:r>
          </a:p>
          <a:p>
            <a:endParaRPr lang="en-US" sz="3600" dirty="0"/>
          </a:p>
        </p:txBody>
      </p:sp>
    </p:spTree>
    <p:extLst>
      <p:ext uri="{BB962C8B-B14F-4D97-AF65-F5344CB8AC3E}">
        <p14:creationId xmlns:p14="http://schemas.microsoft.com/office/powerpoint/2010/main" val="409664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233" y="388307"/>
            <a:ext cx="10843868" cy="6313117"/>
          </a:xfrm>
        </p:spPr>
        <p:txBody>
          <a:bodyPr>
            <a:normAutofit fontScale="90000"/>
          </a:bodyPr>
          <a:lstStyle/>
          <a:p>
            <a:r>
              <a:rPr lang="en-US" sz="6000" dirty="0" smtClean="0"/>
              <a:t>Our hope—</a:t>
            </a:r>
            <a:r>
              <a:rPr lang="en-US" sz="6000" dirty="0" smtClean="0">
                <a:solidFill>
                  <a:schemeClr val="bg1"/>
                </a:solidFill>
              </a:rPr>
              <a:t>salvation THROUGH Christ and Eternal life with HIM</a:t>
            </a:r>
            <a:r>
              <a:rPr lang="en-US" sz="6000" dirty="0" smtClean="0"/>
              <a:t>—IS</a:t>
            </a:r>
            <a:r>
              <a:rPr lang="en-US" sz="6000" dirty="0" smtClean="0">
                <a:solidFill>
                  <a:schemeClr val="bg1"/>
                </a:solidFill>
              </a:rPr>
              <a:t> </a:t>
            </a:r>
            <a:r>
              <a:rPr lang="en-US" sz="6000" dirty="0" smtClean="0"/>
              <a:t>MADE CERTAIN THROUGH God HIMSELF WHO CANNOT LIE.  </a:t>
            </a:r>
            <a:r>
              <a:rPr lang="en-US" sz="6000" dirty="0" smtClean="0">
                <a:solidFill>
                  <a:schemeClr val="bg1"/>
                </a:solidFill>
              </a:rPr>
              <a:t>Our hope may seem deferred, but instead is absolutely assured!</a:t>
            </a:r>
            <a:endParaRPr lang="en-US" sz="8000" b="1" dirty="0">
              <a:solidFill>
                <a:schemeClr val="bg1"/>
              </a:solidFill>
            </a:endParaRPr>
          </a:p>
        </p:txBody>
      </p:sp>
    </p:spTree>
    <p:extLst>
      <p:ext uri="{BB962C8B-B14F-4D97-AF65-F5344CB8AC3E}">
        <p14:creationId xmlns:p14="http://schemas.microsoft.com/office/powerpoint/2010/main" val="32821753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t>Happy Sabbath</a:t>
            </a:r>
            <a:endParaRPr lang="en-US" sz="6600" dirty="0"/>
          </a:p>
        </p:txBody>
      </p:sp>
    </p:spTree>
    <p:extLst>
      <p:ext uri="{BB962C8B-B14F-4D97-AF65-F5344CB8AC3E}">
        <p14:creationId xmlns:p14="http://schemas.microsoft.com/office/powerpoint/2010/main" val="30234217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baseline="30000" dirty="0"/>
              <a:t>13 </a:t>
            </a:r>
            <a:r>
              <a:rPr lang="en-US" dirty="0" smtClean="0"/>
              <a:t>For </a:t>
            </a:r>
            <a:r>
              <a:rPr lang="en-US" dirty="0"/>
              <a:t>I the </a:t>
            </a:r>
            <a:r>
              <a:rPr lang="en-US" cap="small" dirty="0"/>
              <a:t>Lord</a:t>
            </a:r>
            <a:r>
              <a:rPr lang="en-US" dirty="0"/>
              <a:t> thy God will hold thy right hand, saying unto thee, Fear not; I will help thee</a:t>
            </a:r>
            <a:r>
              <a:rPr lang="en-US" dirty="0" smtClean="0"/>
              <a:t>.		  --Isaiah 41:13</a:t>
            </a:r>
            <a:endParaRPr lang="en-US" dirty="0"/>
          </a:p>
        </p:txBody>
      </p:sp>
      <p:sp>
        <p:nvSpPr>
          <p:cNvPr id="3" name="Content Placeholder 2"/>
          <p:cNvSpPr>
            <a:spLocks noGrp="1"/>
          </p:cNvSpPr>
          <p:nvPr>
            <p:ph idx="1"/>
          </p:nvPr>
        </p:nvSpPr>
        <p:spPr>
          <a:xfrm>
            <a:off x="684212" y="685800"/>
            <a:ext cx="10834688" cy="3615267"/>
          </a:xfrm>
        </p:spPr>
        <p:txBody>
          <a:bodyPr>
            <a:normAutofit fontScale="85000" lnSpcReduction="20000"/>
          </a:bodyPr>
          <a:lstStyle/>
          <a:p>
            <a:pPr marL="0" indent="0">
              <a:buNone/>
            </a:pPr>
            <a:r>
              <a:rPr lang="en-US" sz="4000" dirty="0" smtClean="0"/>
              <a:t>The implications here are clear!  Deferring, or delaying, hope is a bad thing.  </a:t>
            </a:r>
          </a:p>
          <a:p>
            <a:pPr marL="0" indent="0">
              <a:buNone/>
            </a:pPr>
            <a:r>
              <a:rPr lang="en-US" sz="4000" dirty="0" smtClean="0"/>
              <a:t>Nobody enjoys it.  We want to see our hopes achieved immediately, not delayed!  </a:t>
            </a:r>
          </a:p>
          <a:p>
            <a:pPr marL="0" indent="0">
              <a:buNone/>
            </a:pPr>
            <a:r>
              <a:rPr lang="en-US" sz="4000" dirty="0" smtClean="0"/>
              <a:t>Surely God wouldn’t make us wait to see our hopes achieved.  He knows that delaying hope is bad, right?  </a:t>
            </a:r>
          </a:p>
        </p:txBody>
      </p:sp>
    </p:spTree>
    <p:extLst>
      <p:ext uri="{BB962C8B-B14F-4D97-AF65-F5344CB8AC3E}">
        <p14:creationId xmlns:p14="http://schemas.microsoft.com/office/powerpoint/2010/main" val="428545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452532"/>
            <a:ext cx="8534400" cy="1507067"/>
          </a:xfrm>
        </p:spPr>
        <p:txBody>
          <a:bodyPr/>
          <a:lstStyle/>
          <a:p>
            <a:r>
              <a:rPr lang="en-US" dirty="0" smtClean="0"/>
              <a:t>Psalm 91:10-13</a:t>
            </a:r>
            <a:endParaRPr lang="en-US" dirty="0"/>
          </a:p>
        </p:txBody>
      </p:sp>
      <p:sp>
        <p:nvSpPr>
          <p:cNvPr id="3" name="Content Placeholder 2"/>
          <p:cNvSpPr>
            <a:spLocks noGrp="1"/>
          </p:cNvSpPr>
          <p:nvPr>
            <p:ph idx="1"/>
          </p:nvPr>
        </p:nvSpPr>
        <p:spPr>
          <a:xfrm>
            <a:off x="684212" y="685800"/>
            <a:ext cx="10212388" cy="5194300"/>
          </a:xfrm>
        </p:spPr>
        <p:txBody>
          <a:bodyPr>
            <a:normAutofit/>
          </a:bodyPr>
          <a:lstStyle/>
          <a:p>
            <a:r>
              <a:rPr lang="en-US" sz="3200" b="1" baseline="30000" dirty="0"/>
              <a:t>10 </a:t>
            </a:r>
            <a:r>
              <a:rPr lang="en-US" sz="3200" dirty="0"/>
              <a:t>There shall no evil befall thee, neither shall any plague come nigh thy dwelling.</a:t>
            </a:r>
          </a:p>
          <a:p>
            <a:r>
              <a:rPr lang="en-US" sz="3200" b="1" baseline="30000" dirty="0"/>
              <a:t>11 </a:t>
            </a:r>
            <a:r>
              <a:rPr lang="en-US" sz="3200" dirty="0"/>
              <a:t>For he shall give his angels charge over thee, to keep thee in all thy ways.</a:t>
            </a:r>
          </a:p>
          <a:p>
            <a:r>
              <a:rPr lang="en-US" sz="3200" b="1" baseline="30000" dirty="0"/>
              <a:t>12 </a:t>
            </a:r>
            <a:r>
              <a:rPr lang="en-US" sz="3200" dirty="0"/>
              <a:t>They shall bear thee up in their hands, lest thou dash thy foot against a stone.</a:t>
            </a:r>
          </a:p>
          <a:p>
            <a:r>
              <a:rPr lang="en-US" sz="3200" b="1" baseline="30000" dirty="0"/>
              <a:t>13 </a:t>
            </a:r>
            <a:r>
              <a:rPr lang="en-US" sz="3200" dirty="0"/>
              <a:t>Thou shalt tread upon the lion and adder: the young lion and the dragon shalt thou trample under feet.</a:t>
            </a:r>
          </a:p>
          <a:p>
            <a:pPr marL="0" indent="0">
              <a:buNone/>
            </a:pPr>
            <a:endParaRPr lang="en-US" dirty="0"/>
          </a:p>
        </p:txBody>
      </p:sp>
    </p:spTree>
    <p:extLst>
      <p:ext uri="{BB962C8B-B14F-4D97-AF65-F5344CB8AC3E}">
        <p14:creationId xmlns:p14="http://schemas.microsoft.com/office/powerpoint/2010/main" val="280828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452532"/>
            <a:ext cx="8534400" cy="1507067"/>
          </a:xfrm>
        </p:spPr>
        <p:txBody>
          <a:bodyPr/>
          <a:lstStyle/>
          <a:p>
            <a:r>
              <a:rPr lang="en-US" dirty="0" smtClean="0"/>
              <a:t>Jeremiah 17:7-8</a:t>
            </a:r>
            <a:endParaRPr lang="en-US" dirty="0"/>
          </a:p>
        </p:txBody>
      </p:sp>
      <p:sp>
        <p:nvSpPr>
          <p:cNvPr id="3" name="Content Placeholder 2"/>
          <p:cNvSpPr>
            <a:spLocks noGrp="1"/>
          </p:cNvSpPr>
          <p:nvPr>
            <p:ph idx="1"/>
          </p:nvPr>
        </p:nvSpPr>
        <p:spPr>
          <a:xfrm>
            <a:off x="684212" y="685800"/>
            <a:ext cx="10212388" cy="5194300"/>
          </a:xfrm>
        </p:spPr>
        <p:txBody>
          <a:bodyPr>
            <a:normAutofit/>
          </a:bodyPr>
          <a:lstStyle/>
          <a:p>
            <a:r>
              <a:rPr lang="en-US" sz="3600" b="1" baseline="30000" dirty="0"/>
              <a:t>7 </a:t>
            </a:r>
            <a:r>
              <a:rPr lang="en-US" sz="3600" dirty="0"/>
              <a:t>Blessed is the man that </a:t>
            </a:r>
            <a:r>
              <a:rPr lang="en-US" sz="3600" dirty="0" err="1"/>
              <a:t>trusteth</a:t>
            </a:r>
            <a:r>
              <a:rPr lang="en-US" sz="3600" dirty="0"/>
              <a:t> in the </a:t>
            </a:r>
            <a:r>
              <a:rPr lang="en-US" sz="3600" cap="small" dirty="0"/>
              <a:t>Lord</a:t>
            </a:r>
            <a:r>
              <a:rPr lang="en-US" sz="3600" dirty="0"/>
              <a:t>, and whose hope the </a:t>
            </a:r>
            <a:r>
              <a:rPr lang="en-US" sz="3600" cap="small" dirty="0"/>
              <a:t>Lord</a:t>
            </a:r>
            <a:r>
              <a:rPr lang="en-US" sz="3600" dirty="0"/>
              <a:t> is.</a:t>
            </a:r>
          </a:p>
          <a:p>
            <a:r>
              <a:rPr lang="en-US" sz="3600" b="1" baseline="30000" dirty="0"/>
              <a:t>8 </a:t>
            </a:r>
            <a:r>
              <a:rPr lang="en-US" sz="3600" dirty="0"/>
              <a:t>For he shall be as a tree planted by the waters, and that </a:t>
            </a:r>
            <a:r>
              <a:rPr lang="en-US" sz="3600" dirty="0" err="1"/>
              <a:t>spreadeth</a:t>
            </a:r>
            <a:r>
              <a:rPr lang="en-US" sz="3600" dirty="0"/>
              <a:t> out her roots by the river, and shall not see when heat cometh, but her leaf shall be green; and shall not be careful in the year of drought, neither shall cease from yielding fruit.</a:t>
            </a:r>
          </a:p>
          <a:p>
            <a:pPr marL="0" indent="0">
              <a:buNone/>
            </a:pPr>
            <a:endParaRPr lang="en-US" dirty="0"/>
          </a:p>
        </p:txBody>
      </p:sp>
    </p:spTree>
    <p:extLst>
      <p:ext uri="{BB962C8B-B14F-4D97-AF65-F5344CB8AC3E}">
        <p14:creationId xmlns:p14="http://schemas.microsoft.com/office/powerpoint/2010/main" val="2062426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042136"/>
            <a:ext cx="8534400" cy="1507067"/>
          </a:xfrm>
        </p:spPr>
        <p:txBody>
          <a:bodyPr/>
          <a:lstStyle/>
          <a:p>
            <a:r>
              <a:rPr lang="en-US" dirty="0" smtClean="0"/>
              <a:t>Okay.  Maybe not!  </a:t>
            </a:r>
            <a:endParaRPr lang="en-US" dirty="0"/>
          </a:p>
        </p:txBody>
      </p:sp>
      <p:sp>
        <p:nvSpPr>
          <p:cNvPr id="3" name="Content Placeholder 2"/>
          <p:cNvSpPr>
            <a:spLocks noGrp="1"/>
          </p:cNvSpPr>
          <p:nvPr>
            <p:ph idx="1"/>
          </p:nvPr>
        </p:nvSpPr>
        <p:spPr>
          <a:xfrm>
            <a:off x="684212" y="685800"/>
            <a:ext cx="8534400" cy="3960341"/>
          </a:xfrm>
        </p:spPr>
        <p:txBody>
          <a:bodyPr>
            <a:noAutofit/>
          </a:bodyPr>
          <a:lstStyle/>
          <a:p>
            <a:pPr marL="0" indent="0">
              <a:buNone/>
            </a:pPr>
            <a:r>
              <a:rPr lang="en-US" sz="4000" dirty="0" smtClean="0"/>
              <a:t>These are some wonderful promises!  It seems God provides excellent service, looking after our hopes and </a:t>
            </a:r>
            <a:r>
              <a:rPr lang="en-US" sz="4000" dirty="0" smtClean="0"/>
              <a:t>dreams because he loves us so very much.  Surely </a:t>
            </a:r>
            <a:r>
              <a:rPr lang="en-US" sz="4000" dirty="0" smtClean="0"/>
              <a:t>He will always </a:t>
            </a:r>
            <a:r>
              <a:rPr lang="en-US" sz="4000" dirty="0" smtClean="0"/>
              <a:t>*immediately* give </a:t>
            </a:r>
            <a:r>
              <a:rPr lang="en-US" sz="4000" dirty="0" smtClean="0"/>
              <a:t>us what we need or want!  </a:t>
            </a:r>
            <a:endParaRPr lang="en-US" sz="4000" dirty="0" smtClean="0"/>
          </a:p>
        </p:txBody>
      </p:sp>
    </p:spTree>
    <p:extLst>
      <p:ext uri="{BB962C8B-B14F-4D97-AF65-F5344CB8AC3E}">
        <p14:creationId xmlns:p14="http://schemas.microsoft.com/office/powerpoint/2010/main" val="131011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0" y="4292600"/>
            <a:ext cx="9196389" cy="2336800"/>
          </a:xfrm>
        </p:spPr>
        <p:txBody>
          <a:bodyPr>
            <a:normAutofit/>
          </a:bodyPr>
          <a:lstStyle/>
          <a:p>
            <a:r>
              <a:rPr lang="en-US" dirty="0" smtClean="0"/>
              <a:t>Sometimes God does aid people for His own name and His own glory… and not for any special value possessed by the people.  </a:t>
            </a:r>
            <a:endParaRPr lang="en-US" dirty="0"/>
          </a:p>
        </p:txBody>
      </p:sp>
      <p:sp>
        <p:nvSpPr>
          <p:cNvPr id="3" name="Text Placeholder 2"/>
          <p:cNvSpPr>
            <a:spLocks noGrp="1"/>
          </p:cNvSpPr>
          <p:nvPr>
            <p:ph type="body" idx="1"/>
          </p:nvPr>
        </p:nvSpPr>
        <p:spPr/>
        <p:txBody>
          <a:bodyPr/>
          <a:lstStyle/>
          <a:p>
            <a:r>
              <a:rPr lang="en-US" dirty="0" smtClean="0"/>
              <a:t>Isaiah 41:13</a:t>
            </a:r>
            <a:endParaRPr lang="en-US" dirty="0"/>
          </a:p>
        </p:txBody>
      </p:sp>
      <p:sp>
        <p:nvSpPr>
          <p:cNvPr id="4" name="Content Placeholder 3"/>
          <p:cNvSpPr>
            <a:spLocks noGrp="1"/>
          </p:cNvSpPr>
          <p:nvPr>
            <p:ph sz="half" idx="2"/>
          </p:nvPr>
        </p:nvSpPr>
        <p:spPr>
          <a:xfrm>
            <a:off x="684211" y="1270528"/>
            <a:ext cx="4937655" cy="3826403"/>
          </a:xfrm>
        </p:spPr>
        <p:txBody>
          <a:bodyPr>
            <a:normAutofit/>
          </a:bodyPr>
          <a:lstStyle/>
          <a:p>
            <a:r>
              <a:rPr lang="en-US" sz="3600" b="1" baseline="30000" dirty="0"/>
              <a:t>13 </a:t>
            </a:r>
            <a:r>
              <a:rPr lang="en-US" sz="3600" dirty="0"/>
              <a:t>For I the </a:t>
            </a:r>
            <a:r>
              <a:rPr lang="en-US" sz="3600" cap="small" dirty="0"/>
              <a:t>Lord</a:t>
            </a:r>
            <a:r>
              <a:rPr lang="en-US" sz="3600" dirty="0"/>
              <a:t> thy God will hold thy right hand, saying unto thee, Fear not; I will help thee</a:t>
            </a:r>
            <a:r>
              <a:rPr lang="en-US" sz="3600" dirty="0" smtClean="0"/>
              <a:t>.</a:t>
            </a:r>
            <a:endParaRPr lang="en-US" sz="3600" dirty="0"/>
          </a:p>
        </p:txBody>
      </p:sp>
      <p:sp>
        <p:nvSpPr>
          <p:cNvPr id="5" name="Text Placeholder 4"/>
          <p:cNvSpPr>
            <a:spLocks noGrp="1"/>
          </p:cNvSpPr>
          <p:nvPr>
            <p:ph type="body" sz="quarter" idx="3"/>
          </p:nvPr>
        </p:nvSpPr>
        <p:spPr/>
        <p:txBody>
          <a:bodyPr/>
          <a:lstStyle/>
          <a:p>
            <a:r>
              <a:rPr lang="en-US" dirty="0" smtClean="0"/>
              <a:t>… and verse 14</a:t>
            </a:r>
            <a:endParaRPr lang="en-US" dirty="0"/>
          </a:p>
        </p:txBody>
      </p:sp>
      <p:sp>
        <p:nvSpPr>
          <p:cNvPr id="6" name="Content Placeholder 5"/>
          <p:cNvSpPr>
            <a:spLocks noGrp="1"/>
          </p:cNvSpPr>
          <p:nvPr>
            <p:ph sz="quarter" idx="4"/>
          </p:nvPr>
        </p:nvSpPr>
        <p:spPr/>
        <p:txBody>
          <a:bodyPr>
            <a:normAutofit fontScale="85000" lnSpcReduction="10000"/>
          </a:bodyPr>
          <a:lstStyle/>
          <a:p>
            <a:r>
              <a:rPr lang="en-US" sz="3900" b="1" baseline="30000" dirty="0"/>
              <a:t>14 </a:t>
            </a:r>
            <a:r>
              <a:rPr lang="en-US" sz="3900" dirty="0"/>
              <a:t>Fear not, </a:t>
            </a:r>
            <a:r>
              <a:rPr lang="en-US" sz="3900" b="1" dirty="0"/>
              <a:t>thou worm </a:t>
            </a:r>
            <a:r>
              <a:rPr lang="en-US" sz="3900" dirty="0"/>
              <a:t>Jacob, and ye men of Israel; I will help thee, </a:t>
            </a:r>
            <a:r>
              <a:rPr lang="en-US" sz="3900" dirty="0" err="1"/>
              <a:t>saith</a:t>
            </a:r>
            <a:r>
              <a:rPr lang="en-US" sz="3900" dirty="0"/>
              <a:t> the </a:t>
            </a:r>
            <a:r>
              <a:rPr lang="en-US" sz="3900" cap="small" dirty="0"/>
              <a:t>Lord</a:t>
            </a:r>
            <a:r>
              <a:rPr lang="en-US" sz="3900" dirty="0"/>
              <a:t>, and thy redeemer, the Holy One of Israel.</a:t>
            </a:r>
          </a:p>
          <a:p>
            <a:pPr marL="0" indent="0">
              <a:buNone/>
            </a:pPr>
            <a:endParaRPr lang="en-US" dirty="0"/>
          </a:p>
        </p:txBody>
      </p:sp>
    </p:spTree>
    <p:extLst>
      <p:ext uri="{BB962C8B-B14F-4D97-AF65-F5344CB8AC3E}">
        <p14:creationId xmlns:p14="http://schemas.microsoft.com/office/powerpoint/2010/main" val="262782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0" y="6146800"/>
            <a:ext cx="11050590" cy="355600"/>
          </a:xfrm>
        </p:spPr>
        <p:txBody>
          <a:bodyPr>
            <a:normAutofit fontScale="90000"/>
          </a:bodyPr>
          <a:lstStyle/>
          <a:p>
            <a:r>
              <a:rPr lang="en-US" dirty="0" smtClean="0"/>
              <a:t>These promises apply to us… eventually… if we make the Lord our habitation</a:t>
            </a:r>
            <a:endParaRPr lang="en-US" dirty="0"/>
          </a:p>
        </p:txBody>
      </p:sp>
      <p:sp>
        <p:nvSpPr>
          <p:cNvPr id="3" name="Text Placeholder 2"/>
          <p:cNvSpPr>
            <a:spLocks noGrp="1"/>
          </p:cNvSpPr>
          <p:nvPr>
            <p:ph type="body" idx="1"/>
          </p:nvPr>
        </p:nvSpPr>
        <p:spPr>
          <a:xfrm>
            <a:off x="943241" y="0"/>
            <a:ext cx="4649787" cy="576262"/>
          </a:xfrm>
        </p:spPr>
        <p:txBody>
          <a:bodyPr/>
          <a:lstStyle/>
          <a:p>
            <a:r>
              <a:rPr lang="en-US" dirty="0" smtClean="0"/>
              <a:t>Psalm 91:10-13</a:t>
            </a:r>
            <a:endParaRPr lang="en-US" dirty="0"/>
          </a:p>
        </p:txBody>
      </p:sp>
      <p:sp>
        <p:nvSpPr>
          <p:cNvPr id="4" name="Content Placeholder 3"/>
          <p:cNvSpPr>
            <a:spLocks noGrp="1"/>
          </p:cNvSpPr>
          <p:nvPr>
            <p:ph sz="half" idx="2"/>
          </p:nvPr>
        </p:nvSpPr>
        <p:spPr>
          <a:xfrm>
            <a:off x="655373" y="597693"/>
            <a:ext cx="4937655" cy="5261769"/>
          </a:xfrm>
        </p:spPr>
        <p:txBody>
          <a:bodyPr>
            <a:noAutofit/>
          </a:bodyPr>
          <a:lstStyle/>
          <a:p>
            <a:pPr marL="0" indent="0">
              <a:buNone/>
            </a:pPr>
            <a:r>
              <a:rPr lang="en-US" sz="2400" b="1" baseline="30000" dirty="0" smtClean="0"/>
              <a:t>10</a:t>
            </a:r>
            <a:r>
              <a:rPr lang="en-US" sz="2400" b="1" baseline="30000" dirty="0"/>
              <a:t> </a:t>
            </a:r>
            <a:r>
              <a:rPr lang="en-US" sz="2400" dirty="0"/>
              <a:t>There shall no evil befall thee, neither shall any plague come nigh thy dwelling.</a:t>
            </a:r>
          </a:p>
          <a:p>
            <a:pPr marL="0" indent="0">
              <a:buNone/>
            </a:pPr>
            <a:r>
              <a:rPr lang="en-US" sz="2400" b="1" baseline="30000" dirty="0"/>
              <a:t>11 </a:t>
            </a:r>
            <a:r>
              <a:rPr lang="en-US" sz="2400" dirty="0"/>
              <a:t>For he shall give his angels charge over thee, to keep thee in all thy ways.</a:t>
            </a:r>
          </a:p>
          <a:p>
            <a:pPr marL="0" indent="0">
              <a:buNone/>
            </a:pPr>
            <a:r>
              <a:rPr lang="en-US" sz="2400" b="1" baseline="30000" dirty="0"/>
              <a:t>12 </a:t>
            </a:r>
            <a:r>
              <a:rPr lang="en-US" sz="2400" dirty="0"/>
              <a:t>They shall bear thee up in their hands, lest thou dash thy foot against a stone.</a:t>
            </a:r>
          </a:p>
          <a:p>
            <a:pPr marL="0" indent="0">
              <a:buNone/>
            </a:pPr>
            <a:r>
              <a:rPr lang="en-US" sz="2400" b="1" baseline="30000" dirty="0"/>
              <a:t>13 </a:t>
            </a:r>
            <a:r>
              <a:rPr lang="en-US" sz="2400" dirty="0"/>
              <a:t>Thou shalt tread upon the lion and adder: the young lion and the dragon shalt thou trample under feet.</a:t>
            </a:r>
          </a:p>
        </p:txBody>
      </p:sp>
      <p:sp>
        <p:nvSpPr>
          <p:cNvPr id="5" name="Text Placeholder 4"/>
          <p:cNvSpPr>
            <a:spLocks noGrp="1"/>
          </p:cNvSpPr>
          <p:nvPr>
            <p:ph type="body" sz="quarter" idx="3"/>
          </p:nvPr>
        </p:nvSpPr>
        <p:spPr>
          <a:xfrm>
            <a:off x="5938572" y="384969"/>
            <a:ext cx="4665134" cy="576262"/>
          </a:xfrm>
        </p:spPr>
        <p:txBody>
          <a:bodyPr/>
          <a:lstStyle/>
          <a:p>
            <a:r>
              <a:rPr lang="en-US" dirty="0" smtClean="0"/>
              <a:t>… but before that in verses 7-9…</a:t>
            </a:r>
            <a:endParaRPr lang="en-US" dirty="0"/>
          </a:p>
        </p:txBody>
      </p:sp>
      <p:sp>
        <p:nvSpPr>
          <p:cNvPr id="6" name="Content Placeholder 5"/>
          <p:cNvSpPr>
            <a:spLocks noGrp="1"/>
          </p:cNvSpPr>
          <p:nvPr>
            <p:ph sz="quarter" idx="4"/>
          </p:nvPr>
        </p:nvSpPr>
        <p:spPr>
          <a:xfrm>
            <a:off x="5806545" y="1262062"/>
            <a:ext cx="4929188" cy="4618038"/>
          </a:xfrm>
        </p:spPr>
        <p:txBody>
          <a:bodyPr>
            <a:normAutofit fontScale="77500" lnSpcReduction="20000"/>
          </a:bodyPr>
          <a:lstStyle/>
          <a:p>
            <a:pPr marL="0" indent="0">
              <a:buNone/>
            </a:pPr>
            <a:r>
              <a:rPr lang="en-US" sz="3600" b="1" baseline="30000" dirty="0"/>
              <a:t>7 </a:t>
            </a:r>
            <a:r>
              <a:rPr lang="en-US" sz="3600" dirty="0"/>
              <a:t>A thousand shall fall at thy side, and ten thousand at thy right hand; but it shall not come nigh thee.</a:t>
            </a:r>
          </a:p>
          <a:p>
            <a:pPr marL="0" indent="0">
              <a:buNone/>
            </a:pPr>
            <a:r>
              <a:rPr lang="en-US" sz="3600" b="1" baseline="30000" dirty="0"/>
              <a:t>8 </a:t>
            </a:r>
            <a:r>
              <a:rPr lang="en-US" sz="3600" dirty="0"/>
              <a:t>Only with thine eyes shalt thou behold and see the </a:t>
            </a:r>
            <a:r>
              <a:rPr lang="en-US" sz="3600" b="1" dirty="0"/>
              <a:t>reward of the wicked</a:t>
            </a:r>
            <a:r>
              <a:rPr lang="en-US" sz="3600" dirty="0"/>
              <a:t>.</a:t>
            </a:r>
          </a:p>
          <a:p>
            <a:pPr marL="0" indent="0">
              <a:buNone/>
            </a:pPr>
            <a:r>
              <a:rPr lang="en-US" sz="3600" b="1" baseline="30000" dirty="0"/>
              <a:t>9 </a:t>
            </a:r>
            <a:r>
              <a:rPr lang="en-US" sz="3600" dirty="0"/>
              <a:t>Because thou hast made the </a:t>
            </a:r>
            <a:r>
              <a:rPr lang="en-US" sz="3600" cap="small" dirty="0"/>
              <a:t>Lord</a:t>
            </a:r>
            <a:r>
              <a:rPr lang="en-US" sz="3600" dirty="0"/>
              <a:t>, which is my refuge, even the most High, thy habitation;</a:t>
            </a:r>
          </a:p>
          <a:p>
            <a:pPr marL="0" indent="0">
              <a:buNone/>
            </a:pPr>
            <a:endParaRPr lang="en-US" dirty="0"/>
          </a:p>
        </p:txBody>
      </p:sp>
    </p:spTree>
    <p:extLst>
      <p:ext uri="{BB962C8B-B14F-4D97-AF65-F5344CB8AC3E}">
        <p14:creationId xmlns:p14="http://schemas.microsoft.com/office/powerpoint/2010/main" val="21453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500"/>
                                        <p:tgtEl>
                                          <p:spTgt spid="6">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animEffect transition="in" filter="fade">
                                      <p:cBhvr>
                                        <p:cTn id="16" dur="500"/>
                                        <p:tgtEl>
                                          <p:spTgt spid="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6" grpId="0" build="p"/>
    </p:bld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docProps/app.xml><?xml version="1.0" encoding="utf-8"?>
<Properties xmlns="http://schemas.openxmlformats.org/officeDocument/2006/extended-properties" xmlns:vt="http://schemas.openxmlformats.org/officeDocument/2006/docPropsVTypes">
  <Template>Slice</Template>
  <TotalTime>186</TotalTime>
  <Words>688</Words>
  <Application>Microsoft Office PowerPoint</Application>
  <PresentationFormat>Widescreen</PresentationFormat>
  <Paragraphs>138</Paragraphs>
  <Slides>35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Century Gothic</vt:lpstr>
      <vt:lpstr>Wingdings 3</vt:lpstr>
      <vt:lpstr>Slice</vt:lpstr>
      <vt:lpstr>Hope</vt:lpstr>
      <vt:lpstr>A Dream Deferred, Langston Hughes (1951) </vt:lpstr>
      <vt:lpstr>Proverbs 13:12</vt:lpstr>
      <vt:lpstr>13 For I the Lord thy God will hold thy right hand, saying unto thee, Fear not; I will help thee.    --Isaiah 41:13</vt:lpstr>
      <vt:lpstr>Psalm 91:10-13</vt:lpstr>
      <vt:lpstr>Jeremiah 17:7-8</vt:lpstr>
      <vt:lpstr>Okay.  Maybe not!  </vt:lpstr>
      <vt:lpstr>Sometimes God does aid people for His own name and His own glory… and not for any special value possessed by the people.  </vt:lpstr>
      <vt:lpstr>These promises apply to us… eventually… if we make the Lord our habitation</vt:lpstr>
      <vt:lpstr>It’s a wonderful promise!  But only as long as we’re producing good fruit!  </vt:lpstr>
      <vt:lpstr>Habakkuk 1:2-4</vt:lpstr>
      <vt:lpstr>Habakkuk 1:5-7</vt:lpstr>
      <vt:lpstr>Habakkuk 1:8-11</vt:lpstr>
      <vt:lpstr>A Dream Deferred, Langston Hughes (1951) </vt:lpstr>
      <vt:lpstr>Habakkuk 2:1-3</vt:lpstr>
      <vt:lpstr>Lamentations 3:21-26</vt:lpstr>
      <vt:lpstr>Romans 5:1-5</vt:lpstr>
      <vt:lpstr>Perhaps deferment is not really that bad after all.  As Christians we may have to accept that our hopes come to fruition only after a delay carefully timed by God Himself.  </vt:lpstr>
      <vt:lpstr>Hebrews 12:1-2 Hope in action</vt:lpstr>
      <vt:lpstr>Hebrews 12:3-4 Hope in action</vt:lpstr>
      <vt:lpstr>Hebrews 12:3-4 Hope in action</vt:lpstr>
      <vt:lpstr>Hebrews 12:5-6 Hope in action</vt:lpstr>
      <vt:lpstr>Hebrews 12:7-8 Hope in action</vt:lpstr>
      <vt:lpstr>Hebrews 12:9-10 Hope in action</vt:lpstr>
      <vt:lpstr>Hebrews 12:11 Hope in action</vt:lpstr>
      <vt:lpstr>Hebrews 12:12-14 Hope in action</vt:lpstr>
      <vt:lpstr>“Hope” is the thing with feathers, Emily Dickinson (1861)</vt:lpstr>
      <vt:lpstr>A Christian doesn’t have hope deferred, but  hope assured!</vt:lpstr>
      <vt:lpstr>Romans 8:24-25  we have this hope</vt:lpstr>
      <vt:lpstr>Hebrews 6:17-20  we have this hope</vt:lpstr>
      <vt:lpstr>Psalm 46:1-3  we have this hope</vt:lpstr>
      <vt:lpstr>1 John 3:1-3  we have this hope</vt:lpstr>
      <vt:lpstr>Romans 12:10-14  we have this hope</vt:lpstr>
      <vt:lpstr>Our hope—salvation THROUGH Christ and Eternal life with HIM—IS MADE CERTAIN THROUGH God HIMSELF WHO CANNOT LIE.  Our hope may seem deferred, but instead is absolutely assured!</vt:lpstr>
      <vt:lpstr>Happy Sabbath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20</cp:revision>
  <dcterms:created xsi:type="dcterms:W3CDTF">2022-08-13T02:08:59Z</dcterms:created>
  <dcterms:modified xsi:type="dcterms:W3CDTF">2022-08-13T05:26:30Z</dcterms:modified>
</cp:coreProperties>
</file>