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307" r:id="rId4"/>
    <p:sldId id="258" r:id="rId5"/>
    <p:sldId id="273" r:id="rId6"/>
    <p:sldId id="260" r:id="rId7"/>
    <p:sldId id="306" r:id="rId8"/>
    <p:sldId id="264" r:id="rId9"/>
    <p:sldId id="265" r:id="rId10"/>
    <p:sldId id="261" r:id="rId11"/>
    <p:sldId id="305" r:id="rId12"/>
    <p:sldId id="262" r:id="rId13"/>
    <p:sldId id="263" r:id="rId14"/>
    <p:sldId id="259" r:id="rId15"/>
    <p:sldId id="308" r:id="rId16"/>
    <p:sldId id="303" r:id="rId17"/>
    <p:sldId id="267" r:id="rId18"/>
    <p:sldId id="266" r:id="rId19"/>
    <p:sldId id="268" r:id="rId20"/>
    <p:sldId id="269" r:id="rId21"/>
    <p:sldId id="270" r:id="rId22"/>
    <p:sldId id="271" r:id="rId23"/>
    <p:sldId id="304" r:id="rId24"/>
    <p:sldId id="272" r:id="rId25"/>
    <p:sldId id="274" r:id="rId26"/>
    <p:sldId id="275" r:id="rId27"/>
    <p:sldId id="276" r:id="rId28"/>
    <p:sldId id="277" r:id="rId29"/>
    <p:sldId id="278" r:id="rId30"/>
    <p:sldId id="279" r:id="rId31"/>
    <p:sldId id="302" r:id="rId32"/>
    <p:sldId id="280" r:id="rId33"/>
    <p:sldId id="281" r:id="rId34"/>
    <p:sldId id="282" r:id="rId35"/>
    <p:sldId id="283" r:id="rId36"/>
    <p:sldId id="284" r:id="rId37"/>
    <p:sldId id="285" r:id="rId38"/>
    <p:sldId id="286" r:id="rId39"/>
    <p:sldId id="295" r:id="rId40"/>
    <p:sldId id="287" r:id="rId41"/>
    <p:sldId id="288" r:id="rId4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413" autoAdjust="0"/>
    <p:restoredTop sz="94660"/>
  </p:normalViewPr>
  <p:slideViewPr>
    <p:cSldViewPr snapToGrid="0">
      <p:cViewPr varScale="1">
        <p:scale>
          <a:sx n="62" d="100"/>
          <a:sy n="62" d="100"/>
        </p:scale>
        <p:origin x="812"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8/20/2022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8/20/2022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8/20/2022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8/20/2022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8/20/2022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8/20/2022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8/20/2022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8/20/2022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dirty="0"/>
              <a:t>8/20/2022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8/20/2022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dirty="0"/>
              <a:t>8/20/2022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8/20/2022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8/20/2022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8/20/2022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8/20/2022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8/20/2022</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8/20/2022</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66" r:id="rId4"/>
    <p:sldLayoutId id="2147483653" r:id="rId5"/>
    <p:sldLayoutId id="2147483654" r:id="rId6"/>
    <p:sldLayoutId id="2147483655" r:id="rId7"/>
    <p:sldLayoutId id="2147483667" r:id="rId8"/>
    <p:sldLayoutId id="2147483657" r:id="rId9"/>
    <p:sldLayoutId id="2147483660" r:id="rId10"/>
    <p:sldLayoutId id="2147483661" r:id="rId11"/>
    <p:sldLayoutId id="2147483662" r:id="rId12"/>
    <p:sldLayoutId id="2147483663" r:id="rId13"/>
    <p:sldLayoutId id="2147483664" r:id="rId14"/>
    <p:sldLayoutId id="2147483668"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m.egwwritings.org/en/book/1965.61650#61650" TargetMode="External"/><Relationship Id="rId2" Type="http://schemas.openxmlformats.org/officeDocument/2006/relationships/hyperlink" Target="https://m.egwwritings.org/en/book/1965.41602#41602"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https://m.egwwritings.org/en/book/1965.45578#45578"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hyperlink" Target="https://m.egwwritings.org/en/book/1965.54330#54330"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6600" dirty="0" smtClean="0"/>
              <a:t>Faith, Hope, and Certainty</a:t>
            </a:r>
            <a:endParaRPr lang="en-US" sz="6600" dirty="0"/>
          </a:p>
        </p:txBody>
      </p:sp>
      <p:sp>
        <p:nvSpPr>
          <p:cNvPr id="3" name="Subtitle 2"/>
          <p:cNvSpPr>
            <a:spLocks noGrp="1"/>
          </p:cNvSpPr>
          <p:nvPr>
            <p:ph type="subTitle" idx="1"/>
          </p:nvPr>
        </p:nvSpPr>
        <p:spPr/>
        <p:txBody>
          <a:bodyPr>
            <a:normAutofit/>
          </a:bodyPr>
          <a:lstStyle/>
          <a:p>
            <a:r>
              <a:rPr lang="en-US" sz="3600" dirty="0" smtClean="0"/>
              <a:t>Romans 8</a:t>
            </a:r>
            <a:endParaRPr lang="en-US" sz="3600" dirty="0"/>
          </a:p>
        </p:txBody>
      </p:sp>
      <p:sp>
        <p:nvSpPr>
          <p:cNvPr id="4" name="TextBox 3"/>
          <p:cNvSpPr txBox="1"/>
          <p:nvPr/>
        </p:nvSpPr>
        <p:spPr>
          <a:xfrm>
            <a:off x="8837612" y="6400800"/>
            <a:ext cx="3124200" cy="341632"/>
          </a:xfrm>
          <a:prstGeom prst="rect">
            <a:avLst/>
          </a:prstGeom>
          <a:noFill/>
        </p:spPr>
        <p:txBody>
          <a:bodyPr wrap="square" rtlCol="0">
            <a:spAutoFit/>
          </a:bodyPr>
          <a:lstStyle/>
          <a:p>
            <a:pPr>
              <a:lnSpc>
                <a:spcPct val="90000"/>
              </a:lnSpc>
            </a:pPr>
            <a:r>
              <a:rPr lang="en-US" dirty="0" smtClean="0"/>
              <a:t>Lesson 8, 3</a:t>
            </a:r>
            <a:r>
              <a:rPr lang="en-US" baseline="30000" dirty="0" smtClean="0"/>
              <a:t>rd</a:t>
            </a:r>
            <a:r>
              <a:rPr lang="en-US" dirty="0" smtClean="0"/>
              <a:t> Quarter, 2022</a:t>
            </a:r>
            <a:endParaRPr lang="en-US" dirty="0"/>
          </a:p>
        </p:txBody>
      </p:sp>
    </p:spTree>
    <p:extLst>
      <p:ext uri="{BB962C8B-B14F-4D97-AF65-F5344CB8AC3E}">
        <p14:creationId xmlns:p14="http://schemas.microsoft.com/office/powerpoint/2010/main" val="411638267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335623"/>
            <a:ext cx="8596668" cy="805841"/>
          </a:xfrm>
        </p:spPr>
        <p:txBody>
          <a:bodyPr/>
          <a:lstStyle/>
          <a:p>
            <a:r>
              <a:rPr lang="en-US" dirty="0" smtClean="0"/>
              <a:t>Romans 8:14-15</a:t>
            </a:r>
            <a:endParaRPr lang="en-US" dirty="0"/>
          </a:p>
        </p:txBody>
      </p:sp>
      <p:sp>
        <p:nvSpPr>
          <p:cNvPr id="3" name="Content Placeholder 2"/>
          <p:cNvSpPr>
            <a:spLocks noGrp="1"/>
          </p:cNvSpPr>
          <p:nvPr>
            <p:ph idx="1"/>
          </p:nvPr>
        </p:nvSpPr>
        <p:spPr>
          <a:xfrm>
            <a:off x="677334" y="972167"/>
            <a:ext cx="9481274" cy="2154477"/>
          </a:xfrm>
        </p:spPr>
        <p:txBody>
          <a:bodyPr>
            <a:noAutofit/>
          </a:bodyPr>
          <a:lstStyle/>
          <a:p>
            <a:r>
              <a:rPr lang="en-US" sz="2400" b="1" baseline="30000" dirty="0"/>
              <a:t>14 </a:t>
            </a:r>
            <a:r>
              <a:rPr lang="en-US" sz="2400" dirty="0"/>
              <a:t>For as many as are led by the Spirit of God, they are the sons of God.</a:t>
            </a:r>
          </a:p>
          <a:p>
            <a:r>
              <a:rPr lang="en-US" sz="2400" b="1" baseline="30000" dirty="0"/>
              <a:t>15 </a:t>
            </a:r>
            <a:r>
              <a:rPr lang="en-US" sz="2400" dirty="0"/>
              <a:t>For ye have not received the spirit of bondage again to fear; but ye have received the Spirit of adoption, whereby we cry, Abba, Father.</a:t>
            </a:r>
          </a:p>
        </p:txBody>
      </p:sp>
      <p:sp>
        <p:nvSpPr>
          <p:cNvPr id="4" name="TextBox 3"/>
          <p:cNvSpPr txBox="1"/>
          <p:nvPr/>
        </p:nvSpPr>
        <p:spPr>
          <a:xfrm>
            <a:off x="420086" y="3342401"/>
            <a:ext cx="9995770" cy="3046988"/>
          </a:xfrm>
          <a:prstGeom prst="rect">
            <a:avLst/>
          </a:prstGeom>
          <a:noFill/>
        </p:spPr>
        <p:txBody>
          <a:bodyPr wrap="square" rtlCol="0">
            <a:spAutoFit/>
          </a:bodyPr>
          <a:lstStyle/>
          <a:p>
            <a:r>
              <a:rPr lang="en-US" sz="3200" dirty="0" smtClean="0">
                <a:latin typeface="Gabriola" panose="04040605051002020D02" pitchFamily="82" charset="0"/>
              </a:rPr>
              <a:t>The leading of the Spirit does not mean a momentary impulse but a steady, habitual influence.  It is not those whose hearts are occasionally touched by the Spirit or those who now and then yield to his power, who are the sons of God.  God recognizes as His sons only those who are continually led by His Spirit.  We have been adopted, having no natural claim on God.  His act of adopting us is one of pure sovereign love.  	                                         SDABC V6 pg. 566-7</a:t>
            </a:r>
            <a:endParaRPr lang="en-US" sz="3200" dirty="0">
              <a:latin typeface="Gabriola" panose="04040605051002020D02" pitchFamily="82" charset="0"/>
            </a:endParaRPr>
          </a:p>
        </p:txBody>
      </p:sp>
    </p:spTree>
    <p:extLst>
      <p:ext uri="{BB962C8B-B14F-4D97-AF65-F5344CB8AC3E}">
        <p14:creationId xmlns:p14="http://schemas.microsoft.com/office/powerpoint/2010/main" val="873281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animEffect transition="in" filter="fade">
                                      <p:cBhvr>
                                        <p:cTn id="15"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field, Trees, Dawn, Fog, Clouds, Sunrise Wallpapers HD / Desktop and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2000" cy="7625953"/>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677333" y="262147"/>
            <a:ext cx="10776729" cy="545432"/>
          </a:xfrm>
        </p:spPr>
        <p:txBody>
          <a:bodyPr>
            <a:noAutofit/>
          </a:bodyPr>
          <a:lstStyle/>
          <a:p>
            <a:pPr algn="ctr"/>
            <a:r>
              <a:rPr lang="en-US" sz="4000" dirty="0" smtClean="0">
                <a:solidFill>
                  <a:schemeClr val="tx1"/>
                </a:solidFill>
              </a:rPr>
              <a:t>OVERVIEW</a:t>
            </a:r>
            <a:endParaRPr lang="en-US" sz="4000" dirty="0">
              <a:solidFill>
                <a:schemeClr val="tx1"/>
              </a:solidFill>
            </a:endParaRPr>
          </a:p>
        </p:txBody>
      </p:sp>
      <p:sp>
        <p:nvSpPr>
          <p:cNvPr id="3" name="Content Placeholder 2"/>
          <p:cNvSpPr>
            <a:spLocks noGrp="1"/>
          </p:cNvSpPr>
          <p:nvPr>
            <p:ph idx="1"/>
          </p:nvPr>
        </p:nvSpPr>
        <p:spPr>
          <a:xfrm>
            <a:off x="1" y="914400"/>
            <a:ext cx="12191999" cy="5943599"/>
          </a:xfrm>
        </p:spPr>
        <p:txBody>
          <a:bodyPr>
            <a:noAutofit/>
          </a:bodyPr>
          <a:lstStyle/>
          <a:p>
            <a:r>
              <a:rPr lang="en-US" sz="2800" b="1" dirty="0" smtClean="0">
                <a:solidFill>
                  <a:schemeClr val="tx1"/>
                </a:solidFill>
              </a:rPr>
              <a:t>Romans 8:5-8—Carnal/Flesh=Death, Spiritual=Life.  They do not coexist.  You must be either in the Spirit or the Flesh.  </a:t>
            </a:r>
          </a:p>
          <a:p>
            <a:r>
              <a:rPr lang="en-US" sz="2800" b="1" dirty="0" smtClean="0">
                <a:solidFill>
                  <a:schemeClr val="tx1"/>
                </a:solidFill>
              </a:rPr>
              <a:t>Romans 8:9-13, Galatians 5:22-23—Choose!  Living in the Spirit means demonstrating the Fruit of the Spirit in your life.  </a:t>
            </a:r>
          </a:p>
          <a:p>
            <a:r>
              <a:rPr lang="en-US" sz="2800" b="1" dirty="0" smtClean="0">
                <a:solidFill>
                  <a:schemeClr val="tx1"/>
                </a:solidFill>
              </a:rPr>
              <a:t>Ephesians 2:1-6, Romans 8:14-15—God will bring you to life if you so choose, even though you were dead in sin.  He will adopt you.  </a:t>
            </a:r>
          </a:p>
        </p:txBody>
      </p:sp>
    </p:spTree>
    <p:extLst>
      <p:ext uri="{BB962C8B-B14F-4D97-AF65-F5344CB8AC3E}">
        <p14:creationId xmlns:p14="http://schemas.microsoft.com/office/powerpoint/2010/main" val="151400874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849331"/>
            <a:ext cx="8596668" cy="805841"/>
          </a:xfrm>
        </p:spPr>
        <p:txBody>
          <a:bodyPr/>
          <a:lstStyle/>
          <a:p>
            <a:r>
              <a:rPr lang="en-US" dirty="0" smtClean="0"/>
              <a:t>Romans 8:16-18</a:t>
            </a:r>
            <a:endParaRPr lang="en-US" dirty="0"/>
          </a:p>
        </p:txBody>
      </p:sp>
      <p:sp>
        <p:nvSpPr>
          <p:cNvPr id="3" name="Content Placeholder 2"/>
          <p:cNvSpPr>
            <a:spLocks noGrp="1"/>
          </p:cNvSpPr>
          <p:nvPr>
            <p:ph idx="1"/>
          </p:nvPr>
        </p:nvSpPr>
        <p:spPr>
          <a:xfrm>
            <a:off x="677334" y="1958486"/>
            <a:ext cx="9481274" cy="2154477"/>
          </a:xfrm>
        </p:spPr>
        <p:txBody>
          <a:bodyPr>
            <a:noAutofit/>
          </a:bodyPr>
          <a:lstStyle/>
          <a:p>
            <a:r>
              <a:rPr lang="en-US" sz="2400" b="1" baseline="30000" dirty="0"/>
              <a:t>16 </a:t>
            </a:r>
            <a:r>
              <a:rPr lang="en-US" sz="2400" dirty="0"/>
              <a:t>The Spirit itself </a:t>
            </a:r>
            <a:r>
              <a:rPr lang="en-US" sz="2400" dirty="0" err="1"/>
              <a:t>beareth</a:t>
            </a:r>
            <a:r>
              <a:rPr lang="en-US" sz="2400" dirty="0"/>
              <a:t> witness with our spirit, that we are the children of God:</a:t>
            </a:r>
          </a:p>
          <a:p>
            <a:r>
              <a:rPr lang="en-US" sz="2400" b="1" baseline="30000" dirty="0"/>
              <a:t>17 </a:t>
            </a:r>
            <a:r>
              <a:rPr lang="en-US" sz="2400" dirty="0"/>
              <a:t>And if children, then heirs; heirs of God, and joint-heirs with Christ; if so be that we suffer with him, that we may be also glorified together.</a:t>
            </a:r>
          </a:p>
          <a:p>
            <a:r>
              <a:rPr lang="en-US" sz="2400" b="1" baseline="30000" dirty="0"/>
              <a:t>18 </a:t>
            </a:r>
            <a:r>
              <a:rPr lang="en-US" sz="2400" dirty="0"/>
              <a:t>For I reckon that the sufferings of this present time are not worthy to be compared with the glory which shall be revealed in us.</a:t>
            </a:r>
          </a:p>
        </p:txBody>
      </p:sp>
    </p:spTree>
    <p:extLst>
      <p:ext uri="{BB962C8B-B14F-4D97-AF65-F5344CB8AC3E}">
        <p14:creationId xmlns:p14="http://schemas.microsoft.com/office/powerpoint/2010/main" val="1981011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335623"/>
            <a:ext cx="8596668" cy="805841"/>
          </a:xfrm>
        </p:spPr>
        <p:txBody>
          <a:bodyPr/>
          <a:lstStyle/>
          <a:p>
            <a:r>
              <a:rPr lang="en-US" dirty="0" smtClean="0"/>
              <a:t>Romans 8:16-18</a:t>
            </a:r>
            <a:endParaRPr lang="en-US" dirty="0"/>
          </a:p>
        </p:txBody>
      </p:sp>
      <p:sp>
        <p:nvSpPr>
          <p:cNvPr id="4" name="TextBox 3"/>
          <p:cNvSpPr txBox="1"/>
          <p:nvPr/>
        </p:nvSpPr>
        <p:spPr>
          <a:xfrm>
            <a:off x="677334" y="1141464"/>
            <a:ext cx="9995770" cy="5016758"/>
          </a:xfrm>
          <a:prstGeom prst="rect">
            <a:avLst/>
          </a:prstGeom>
          <a:noFill/>
        </p:spPr>
        <p:txBody>
          <a:bodyPr wrap="square" rtlCol="0">
            <a:spAutoFit/>
          </a:bodyPr>
          <a:lstStyle/>
          <a:p>
            <a:r>
              <a:rPr lang="en-US" sz="3200" dirty="0" smtClean="0">
                <a:latin typeface="Gabriola" panose="04040605051002020D02" pitchFamily="82" charset="0"/>
              </a:rPr>
              <a:t>To suffer with Christ may also mean to struggle with the powers of temptation as He did, so that as He was made “perfect through sufferings” (Heb. 2:9, 10, 18), we may be also.  The plan of salvation does not offer believers a life free from suffering and trial this side of the kingdom.  On the contrary, it calls upon them to follow Christ in the same path of self-denial and reproach.  As Jesus was constantly opposed by Satan and persecuted by the world, so will be all those who are being transformed into His likeness.  Their increasing unlikeness to the world will provoke ever greater hostility.  But it is through such trial and persecution that the character of Christ is reproduced and revealed in His people.    									SDABC V6 pg. 568-9</a:t>
            </a:r>
            <a:endParaRPr lang="en-US" sz="3200" dirty="0">
              <a:latin typeface="Gabriola" panose="04040605051002020D02" pitchFamily="82" charset="0"/>
            </a:endParaRPr>
          </a:p>
        </p:txBody>
      </p:sp>
    </p:spTree>
    <p:extLst>
      <p:ext uri="{BB962C8B-B14F-4D97-AF65-F5344CB8AC3E}">
        <p14:creationId xmlns:p14="http://schemas.microsoft.com/office/powerpoint/2010/main" val="29485251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95892"/>
            <a:ext cx="8596668" cy="397267"/>
          </a:xfrm>
        </p:spPr>
        <p:txBody>
          <a:bodyPr>
            <a:noAutofit/>
          </a:bodyPr>
          <a:lstStyle/>
          <a:p>
            <a:r>
              <a:rPr lang="en-US" sz="2800" dirty="0" smtClean="0">
                <a:solidFill>
                  <a:srgbClr val="7030A0"/>
                </a:solidFill>
              </a:rPr>
              <a:t>Thoughts from the Mount of Blessing, pg. 10</a:t>
            </a:r>
            <a:endParaRPr lang="en-US" sz="2800" dirty="0">
              <a:solidFill>
                <a:srgbClr val="7030A0"/>
              </a:solidFill>
            </a:endParaRPr>
          </a:p>
        </p:txBody>
      </p:sp>
      <p:sp>
        <p:nvSpPr>
          <p:cNvPr id="3" name="Content Placeholder 2"/>
          <p:cNvSpPr>
            <a:spLocks noGrp="1"/>
          </p:cNvSpPr>
          <p:nvPr>
            <p:ph idx="1"/>
          </p:nvPr>
        </p:nvSpPr>
        <p:spPr>
          <a:xfrm>
            <a:off x="677334" y="626723"/>
            <a:ext cx="9668742" cy="6092575"/>
          </a:xfrm>
        </p:spPr>
        <p:txBody>
          <a:bodyPr>
            <a:normAutofit/>
          </a:bodyPr>
          <a:lstStyle/>
          <a:p>
            <a:r>
              <a:rPr lang="en-US" sz="2400" dirty="0" smtClean="0"/>
              <a:t>Our </a:t>
            </a:r>
            <a:r>
              <a:rPr lang="en-US" sz="2400" dirty="0"/>
              <a:t>sorrows do not spring out of the ground. God “doth not afflict willingly nor grieve the children of men.” </a:t>
            </a:r>
            <a:r>
              <a:rPr lang="en-US" sz="2400" dirty="0">
                <a:hlinkClick r:id="rId2"/>
              </a:rPr>
              <a:t>Lamentations 3:33</a:t>
            </a:r>
            <a:r>
              <a:rPr lang="en-US" sz="2400" dirty="0"/>
              <a:t>. When He permits trials and afflictions, it is “for our profit, that we might be partakers of His holiness.” </a:t>
            </a:r>
            <a:r>
              <a:rPr lang="en-US" sz="2400" dirty="0">
                <a:hlinkClick r:id="rId3"/>
              </a:rPr>
              <a:t>Hebrews 12:10</a:t>
            </a:r>
            <a:r>
              <a:rPr lang="en-US" sz="2400" dirty="0"/>
              <a:t>. If received in faith, the trial that seems so bitter and hard to bear will prove a blessing. The cruel blow that blights the joys of earth will be the means of turning our eyes to heaven. How many there are who would never have known Jesus had not sorrow led them to seek comfort in Him</a:t>
            </a:r>
            <a:r>
              <a:rPr lang="en-US" sz="2400" dirty="0" smtClean="0"/>
              <a:t>!</a:t>
            </a:r>
            <a:endParaRPr lang="en-US" sz="2400" dirty="0"/>
          </a:p>
          <a:p>
            <a:endParaRPr lang="en-US" dirty="0"/>
          </a:p>
        </p:txBody>
      </p:sp>
    </p:spTree>
    <p:extLst>
      <p:ext uri="{BB962C8B-B14F-4D97-AF65-F5344CB8AC3E}">
        <p14:creationId xmlns:p14="http://schemas.microsoft.com/office/powerpoint/2010/main" val="357912546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95892"/>
            <a:ext cx="8596668" cy="397267"/>
          </a:xfrm>
        </p:spPr>
        <p:txBody>
          <a:bodyPr>
            <a:noAutofit/>
          </a:bodyPr>
          <a:lstStyle/>
          <a:p>
            <a:r>
              <a:rPr lang="en-US" sz="2800" dirty="0" smtClean="0">
                <a:solidFill>
                  <a:srgbClr val="7030A0"/>
                </a:solidFill>
              </a:rPr>
              <a:t>Thoughts from the Mount of Blessing, pg. 10</a:t>
            </a:r>
            <a:endParaRPr lang="en-US" sz="2800" dirty="0">
              <a:solidFill>
                <a:srgbClr val="7030A0"/>
              </a:solidFill>
            </a:endParaRPr>
          </a:p>
        </p:txBody>
      </p:sp>
      <p:sp>
        <p:nvSpPr>
          <p:cNvPr id="3" name="Content Placeholder 2"/>
          <p:cNvSpPr>
            <a:spLocks noGrp="1"/>
          </p:cNvSpPr>
          <p:nvPr>
            <p:ph idx="1"/>
          </p:nvPr>
        </p:nvSpPr>
        <p:spPr>
          <a:xfrm>
            <a:off x="677334" y="626723"/>
            <a:ext cx="9668742" cy="6092575"/>
          </a:xfrm>
        </p:spPr>
        <p:txBody>
          <a:bodyPr>
            <a:normAutofit/>
          </a:bodyPr>
          <a:lstStyle/>
          <a:p>
            <a:r>
              <a:rPr lang="en-US" sz="2400" dirty="0" smtClean="0"/>
              <a:t>The </a:t>
            </a:r>
            <a:r>
              <a:rPr lang="en-US" sz="2400" dirty="0"/>
              <a:t>trials of life are God's workmen, to remove the impurities and roughness from our character. Their hewing, squaring, and chiseling, their burnishing and polishing, is a painful process; it is hard to be pressed down to the grinding wheel. But the stone is brought forth prepared to fill its place in the heavenly temple. Upon no useless material does the Master bestow such careful, thorough work. Only His precious stones are polished after the similitude of a palace</a:t>
            </a:r>
            <a:r>
              <a:rPr lang="en-US" sz="2400" dirty="0" smtClean="0"/>
              <a:t>.</a:t>
            </a:r>
            <a:endParaRPr lang="en-US" sz="2400" dirty="0"/>
          </a:p>
          <a:p>
            <a:r>
              <a:rPr lang="en-US" sz="2400" dirty="0"/>
              <a:t>The Lord will work for all who put their trust in Him. Precious victories will be gained by the faithful. Precious lessons will be learned. Precious experiences will be realized. </a:t>
            </a:r>
          </a:p>
          <a:p>
            <a:endParaRPr lang="en-US" dirty="0"/>
          </a:p>
        </p:txBody>
      </p:sp>
    </p:spTree>
    <p:extLst>
      <p:ext uri="{BB962C8B-B14F-4D97-AF65-F5344CB8AC3E}">
        <p14:creationId xmlns:p14="http://schemas.microsoft.com/office/powerpoint/2010/main" val="164715358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field, Trees, Dawn, Fog, Clouds, Sunrise Wallpapers HD / Desktop and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2000" cy="7625953"/>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677333" y="262147"/>
            <a:ext cx="10776729" cy="545432"/>
          </a:xfrm>
        </p:spPr>
        <p:txBody>
          <a:bodyPr>
            <a:noAutofit/>
          </a:bodyPr>
          <a:lstStyle/>
          <a:p>
            <a:pPr algn="ctr"/>
            <a:r>
              <a:rPr lang="en-US" sz="4000" dirty="0" smtClean="0">
                <a:solidFill>
                  <a:schemeClr val="tx1"/>
                </a:solidFill>
              </a:rPr>
              <a:t>OVERVIEW</a:t>
            </a:r>
            <a:endParaRPr lang="en-US" sz="4000" dirty="0">
              <a:solidFill>
                <a:schemeClr val="tx1"/>
              </a:solidFill>
            </a:endParaRPr>
          </a:p>
        </p:txBody>
      </p:sp>
      <p:sp>
        <p:nvSpPr>
          <p:cNvPr id="3" name="Content Placeholder 2"/>
          <p:cNvSpPr>
            <a:spLocks noGrp="1"/>
          </p:cNvSpPr>
          <p:nvPr>
            <p:ph idx="1"/>
          </p:nvPr>
        </p:nvSpPr>
        <p:spPr>
          <a:xfrm>
            <a:off x="1" y="914400"/>
            <a:ext cx="12191999" cy="5943599"/>
          </a:xfrm>
        </p:spPr>
        <p:txBody>
          <a:bodyPr>
            <a:noAutofit/>
          </a:bodyPr>
          <a:lstStyle/>
          <a:p>
            <a:r>
              <a:rPr lang="en-US" sz="2800" b="1" dirty="0" smtClean="0">
                <a:solidFill>
                  <a:schemeClr val="tx1"/>
                </a:solidFill>
              </a:rPr>
              <a:t>Romans 8:5-8—Carnal/Flesh=Death, Spiritual=Life.  They do not coexist.  You must be either in the Spirit or the Flesh.  </a:t>
            </a:r>
          </a:p>
          <a:p>
            <a:r>
              <a:rPr lang="en-US" sz="2800" b="1" dirty="0" smtClean="0">
                <a:solidFill>
                  <a:schemeClr val="tx1"/>
                </a:solidFill>
              </a:rPr>
              <a:t>Romans 8:9-13, Galatians 5:22-23—Choose!  Living in the Spirit means demonstrating the Fruit of the Spirit in your life.  </a:t>
            </a:r>
          </a:p>
          <a:p>
            <a:r>
              <a:rPr lang="en-US" sz="2800" b="1" dirty="0" smtClean="0">
                <a:solidFill>
                  <a:schemeClr val="tx1"/>
                </a:solidFill>
              </a:rPr>
              <a:t>Ephesians 2:1-6, Romans 8:14-15—God will bring you to life if you so choose, even though you were dead in sin.  He will adopt you.  </a:t>
            </a:r>
          </a:p>
          <a:p>
            <a:r>
              <a:rPr lang="en-US" sz="2800" b="1" dirty="0" smtClean="0">
                <a:solidFill>
                  <a:schemeClr val="tx1"/>
                </a:solidFill>
              </a:rPr>
              <a:t>Romans 8:16-18—</a:t>
            </a:r>
            <a:r>
              <a:rPr lang="en-US" sz="2800" b="1" dirty="0">
                <a:solidFill>
                  <a:schemeClr val="tx1"/>
                </a:solidFill>
              </a:rPr>
              <a:t>An adopted son has some (purposeful) </a:t>
            </a:r>
            <a:r>
              <a:rPr lang="en-US" sz="2800" b="1" dirty="0" smtClean="0">
                <a:solidFill>
                  <a:schemeClr val="tx1"/>
                </a:solidFill>
              </a:rPr>
              <a:t>troubles!</a:t>
            </a:r>
            <a:endParaRPr lang="en-US" sz="2800" b="1" dirty="0">
              <a:solidFill>
                <a:schemeClr val="tx1"/>
              </a:solidFill>
            </a:endParaRPr>
          </a:p>
        </p:txBody>
      </p:sp>
    </p:spTree>
    <p:extLst>
      <p:ext uri="{BB962C8B-B14F-4D97-AF65-F5344CB8AC3E}">
        <p14:creationId xmlns:p14="http://schemas.microsoft.com/office/powerpoint/2010/main" val="346623947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9329694" cy="1320800"/>
          </a:xfrm>
        </p:spPr>
        <p:txBody>
          <a:bodyPr/>
          <a:lstStyle/>
          <a:p>
            <a:r>
              <a:rPr lang="en-US" dirty="0" smtClean="0">
                <a:solidFill>
                  <a:schemeClr val="accent2">
                    <a:lumMod val="75000"/>
                  </a:schemeClr>
                </a:solidFill>
              </a:rPr>
              <a:t>Examples from Isaiah 40:  Historical Context</a:t>
            </a:r>
            <a:endParaRPr lang="en-US" dirty="0">
              <a:solidFill>
                <a:schemeClr val="accent2">
                  <a:lumMod val="75000"/>
                </a:schemeClr>
              </a:solidFill>
            </a:endParaRPr>
          </a:p>
        </p:txBody>
      </p:sp>
      <p:sp>
        <p:nvSpPr>
          <p:cNvPr id="3" name="Content Placeholder 2"/>
          <p:cNvSpPr>
            <a:spLocks noGrp="1"/>
          </p:cNvSpPr>
          <p:nvPr>
            <p:ph idx="1"/>
          </p:nvPr>
        </p:nvSpPr>
        <p:spPr>
          <a:xfrm>
            <a:off x="677333" y="1571947"/>
            <a:ext cx="9329695" cy="4921320"/>
          </a:xfrm>
          <a:solidFill>
            <a:schemeClr val="accent3">
              <a:lumMod val="20000"/>
              <a:lumOff val="80000"/>
            </a:schemeClr>
          </a:solidFill>
        </p:spPr>
        <p:txBody>
          <a:bodyPr>
            <a:noAutofit/>
          </a:bodyPr>
          <a:lstStyle/>
          <a:p>
            <a:r>
              <a:rPr lang="en-US" sz="2800" dirty="0" smtClean="0"/>
              <a:t>At this point in history, Isaiah 40, the northern kingdom of Israel had already fallen.  Danger from Assyria, the chief enemy of Judah in the first 39 chapters of Isaiah, was now, for the most part at least, in the past.  Through the prophet Isaiah God now prepares His people for an even greater calamity—the Babylonian captivity a century later.  </a:t>
            </a:r>
          </a:p>
          <a:p>
            <a:r>
              <a:rPr lang="en-US" sz="2800" dirty="0" smtClean="0"/>
              <a:t>In the new section beginning with chapter 40 God finds Israel discouraged because of the seeming failure of His purpose for them as a nation.  </a:t>
            </a:r>
          </a:p>
        </p:txBody>
      </p:sp>
    </p:spTree>
    <p:extLst>
      <p:ext uri="{BB962C8B-B14F-4D97-AF65-F5344CB8AC3E}">
        <p14:creationId xmlns:p14="http://schemas.microsoft.com/office/powerpoint/2010/main" val="402001274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166326"/>
            <a:ext cx="8596668" cy="805841"/>
          </a:xfrm>
        </p:spPr>
        <p:txBody>
          <a:bodyPr/>
          <a:lstStyle/>
          <a:p>
            <a:r>
              <a:rPr lang="en-US" dirty="0" smtClean="0">
                <a:solidFill>
                  <a:schemeClr val="accent2">
                    <a:lumMod val="75000"/>
                  </a:schemeClr>
                </a:solidFill>
              </a:rPr>
              <a:t>Isaiah 40:27-28</a:t>
            </a:r>
            <a:endParaRPr lang="en-US" dirty="0">
              <a:solidFill>
                <a:schemeClr val="accent2">
                  <a:lumMod val="75000"/>
                </a:schemeClr>
              </a:solidFill>
            </a:endParaRPr>
          </a:p>
        </p:txBody>
      </p:sp>
      <p:sp>
        <p:nvSpPr>
          <p:cNvPr id="3" name="Content Placeholder 2"/>
          <p:cNvSpPr>
            <a:spLocks noGrp="1"/>
          </p:cNvSpPr>
          <p:nvPr>
            <p:ph idx="1"/>
          </p:nvPr>
        </p:nvSpPr>
        <p:spPr>
          <a:xfrm>
            <a:off x="677334" y="766683"/>
            <a:ext cx="9481274" cy="2154477"/>
          </a:xfrm>
        </p:spPr>
        <p:txBody>
          <a:bodyPr>
            <a:noAutofit/>
          </a:bodyPr>
          <a:lstStyle/>
          <a:p>
            <a:r>
              <a:rPr lang="en-US" sz="2400" b="1" baseline="30000" dirty="0"/>
              <a:t>27 </a:t>
            </a:r>
            <a:r>
              <a:rPr lang="en-US" sz="2400" dirty="0"/>
              <a:t>Why </a:t>
            </a:r>
            <a:r>
              <a:rPr lang="en-US" sz="2400" dirty="0" err="1"/>
              <a:t>sayest</a:t>
            </a:r>
            <a:r>
              <a:rPr lang="en-US" sz="2400" dirty="0"/>
              <a:t> thou, O Jacob, and </a:t>
            </a:r>
            <a:r>
              <a:rPr lang="en-US" sz="2400" dirty="0" err="1"/>
              <a:t>speakest</a:t>
            </a:r>
            <a:r>
              <a:rPr lang="en-US" sz="2400" dirty="0"/>
              <a:t>, O Israel, My way is hid from the </a:t>
            </a:r>
            <a:r>
              <a:rPr lang="en-US" sz="2400" cap="small" dirty="0"/>
              <a:t>Lord</a:t>
            </a:r>
            <a:r>
              <a:rPr lang="en-US" sz="2400" dirty="0"/>
              <a:t>, and my judgment is passed over from my God?</a:t>
            </a:r>
          </a:p>
          <a:p>
            <a:r>
              <a:rPr lang="en-US" sz="2400" b="1" baseline="30000" dirty="0"/>
              <a:t>28 </a:t>
            </a:r>
            <a:r>
              <a:rPr lang="en-US" sz="2400" dirty="0"/>
              <a:t>Hast thou not known? hast thou not heard, that the everlasting God, the </a:t>
            </a:r>
            <a:r>
              <a:rPr lang="en-US" sz="2400" cap="small" dirty="0"/>
              <a:t>Lord</a:t>
            </a:r>
            <a:r>
              <a:rPr lang="en-US" sz="2400" dirty="0"/>
              <a:t>, the Creator of the ends of the earth, </a:t>
            </a:r>
            <a:r>
              <a:rPr lang="en-US" sz="2400" dirty="0" err="1"/>
              <a:t>fainteth</a:t>
            </a:r>
            <a:r>
              <a:rPr lang="en-US" sz="2400" dirty="0"/>
              <a:t> not, neither is weary? there is no searching of his understanding.</a:t>
            </a:r>
          </a:p>
        </p:txBody>
      </p:sp>
      <p:sp>
        <p:nvSpPr>
          <p:cNvPr id="4" name="TextBox 3"/>
          <p:cNvSpPr txBox="1"/>
          <p:nvPr/>
        </p:nvSpPr>
        <p:spPr>
          <a:xfrm>
            <a:off x="677334" y="3188289"/>
            <a:ext cx="9995770" cy="3539430"/>
          </a:xfrm>
          <a:prstGeom prst="rect">
            <a:avLst/>
          </a:prstGeom>
          <a:noFill/>
        </p:spPr>
        <p:txBody>
          <a:bodyPr wrap="square" rtlCol="0">
            <a:spAutoFit/>
          </a:bodyPr>
          <a:lstStyle/>
          <a:p>
            <a:r>
              <a:rPr lang="en-US" sz="3200" dirty="0" smtClean="0">
                <a:latin typeface="Gabriola" panose="04040605051002020D02" pitchFamily="82" charset="0"/>
              </a:rPr>
              <a:t>Many in Judah felt that God had forgotten them and that He was not treating them justly.  But there were many things that they failed to understand.  Seated on His throne in the heavens, God sees all, knows all, and takes everything into consideration.  He weighs carefully every factor, the past  as well as the present, the future as well as the past.  Whatever He does is wise, right, just and good.  Who is man to feel that he is being neglected or treated unjustly by God?  						                                  	SDABC V4 pg. 248</a:t>
            </a:r>
            <a:endParaRPr lang="en-US" sz="3200" dirty="0">
              <a:latin typeface="Gabriola" panose="04040605051002020D02" pitchFamily="82" charset="0"/>
            </a:endParaRPr>
          </a:p>
        </p:txBody>
      </p:sp>
    </p:spTree>
    <p:extLst>
      <p:ext uri="{BB962C8B-B14F-4D97-AF65-F5344CB8AC3E}">
        <p14:creationId xmlns:p14="http://schemas.microsoft.com/office/powerpoint/2010/main" val="1378719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animEffect transition="in" filter="fade">
                                      <p:cBhvr>
                                        <p:cTn id="15"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166326"/>
            <a:ext cx="8596668" cy="805841"/>
          </a:xfrm>
        </p:spPr>
        <p:txBody>
          <a:bodyPr/>
          <a:lstStyle/>
          <a:p>
            <a:r>
              <a:rPr lang="en-US" dirty="0" smtClean="0">
                <a:solidFill>
                  <a:schemeClr val="accent2">
                    <a:lumMod val="75000"/>
                  </a:schemeClr>
                </a:solidFill>
              </a:rPr>
              <a:t>Isaiah 40:29-31</a:t>
            </a:r>
            <a:endParaRPr lang="en-US" dirty="0">
              <a:solidFill>
                <a:schemeClr val="accent2">
                  <a:lumMod val="75000"/>
                </a:schemeClr>
              </a:solidFill>
            </a:endParaRPr>
          </a:p>
        </p:txBody>
      </p:sp>
      <p:sp>
        <p:nvSpPr>
          <p:cNvPr id="3" name="Content Placeholder 2"/>
          <p:cNvSpPr>
            <a:spLocks noGrp="1"/>
          </p:cNvSpPr>
          <p:nvPr>
            <p:ph idx="1"/>
          </p:nvPr>
        </p:nvSpPr>
        <p:spPr>
          <a:xfrm>
            <a:off x="677334" y="766683"/>
            <a:ext cx="9481274" cy="3027781"/>
          </a:xfrm>
        </p:spPr>
        <p:txBody>
          <a:bodyPr>
            <a:noAutofit/>
          </a:bodyPr>
          <a:lstStyle/>
          <a:p>
            <a:r>
              <a:rPr lang="en-US" sz="2400" b="1" baseline="30000" dirty="0"/>
              <a:t>29 </a:t>
            </a:r>
            <a:r>
              <a:rPr lang="en-US" sz="2400" dirty="0"/>
              <a:t>He giveth power to the faint; and to them that have no might he </a:t>
            </a:r>
            <a:r>
              <a:rPr lang="en-US" sz="2400" dirty="0" err="1"/>
              <a:t>increaseth</a:t>
            </a:r>
            <a:r>
              <a:rPr lang="en-US" sz="2400" dirty="0"/>
              <a:t> strength.</a:t>
            </a:r>
          </a:p>
          <a:p>
            <a:r>
              <a:rPr lang="en-US" sz="2400" b="1" baseline="30000" dirty="0"/>
              <a:t>30 </a:t>
            </a:r>
            <a:r>
              <a:rPr lang="en-US" sz="2400" dirty="0"/>
              <a:t>Even the youths shall faint and be weary, and the young men shall utterly fall:</a:t>
            </a:r>
          </a:p>
          <a:p>
            <a:r>
              <a:rPr lang="en-US" sz="2400" b="1" baseline="30000" dirty="0"/>
              <a:t>31 </a:t>
            </a:r>
            <a:r>
              <a:rPr lang="en-US" sz="2400" dirty="0"/>
              <a:t>But they that wait upon the </a:t>
            </a:r>
            <a:r>
              <a:rPr lang="en-US" sz="2400" cap="small" dirty="0"/>
              <a:t>Lord</a:t>
            </a:r>
            <a:r>
              <a:rPr lang="en-US" sz="2400" dirty="0"/>
              <a:t> shall renew their strength; they shall mount up with wings as eagles; they shall run, and not be weary; and they shall walk, and not faint</a:t>
            </a:r>
            <a:r>
              <a:rPr lang="en-US" sz="2400" dirty="0" smtClean="0"/>
              <a:t>.</a:t>
            </a:r>
            <a:endParaRPr lang="en-US" sz="2400" dirty="0"/>
          </a:p>
        </p:txBody>
      </p:sp>
      <p:sp>
        <p:nvSpPr>
          <p:cNvPr id="4" name="TextBox 3"/>
          <p:cNvSpPr txBox="1"/>
          <p:nvPr/>
        </p:nvSpPr>
        <p:spPr>
          <a:xfrm>
            <a:off x="677334" y="3979399"/>
            <a:ext cx="9995770" cy="2062103"/>
          </a:xfrm>
          <a:prstGeom prst="rect">
            <a:avLst/>
          </a:prstGeom>
          <a:noFill/>
        </p:spPr>
        <p:txBody>
          <a:bodyPr wrap="square" rtlCol="0">
            <a:spAutoFit/>
          </a:bodyPr>
          <a:lstStyle/>
          <a:p>
            <a:r>
              <a:rPr lang="en-US" sz="3200" dirty="0" smtClean="0">
                <a:latin typeface="Gabriola" panose="04040605051002020D02" pitchFamily="82" charset="0"/>
              </a:rPr>
              <a:t>The Christian life is a constant process of receiving from God and giving to God.  Strength is expended in service for the Master, but there are always new supplies of grace and vitality available from Him who knows not weariness.</a:t>
            </a:r>
          </a:p>
          <a:p>
            <a:r>
              <a:rPr lang="en-US" sz="3200" dirty="0" smtClean="0">
                <a:latin typeface="Gabriola" panose="04040605051002020D02" pitchFamily="82" charset="0"/>
              </a:rPr>
              <a:t>SDABC V4 pg. 248</a:t>
            </a:r>
            <a:endParaRPr lang="en-US" sz="3200" dirty="0">
              <a:latin typeface="Gabriola" panose="04040605051002020D02" pitchFamily="82" charset="0"/>
            </a:endParaRPr>
          </a:p>
        </p:txBody>
      </p:sp>
    </p:spTree>
    <p:extLst>
      <p:ext uri="{BB962C8B-B14F-4D97-AF65-F5344CB8AC3E}">
        <p14:creationId xmlns:p14="http://schemas.microsoft.com/office/powerpoint/2010/main" val="3324439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4">
                                            <p:txEl>
                                              <p:pRg st="0" end="0"/>
                                            </p:txEl>
                                          </p:spTgt>
                                        </p:tgtEl>
                                        <p:attrNameLst>
                                          <p:attrName>style.visibility</p:attrName>
                                        </p:attrNameLst>
                                      </p:cBhvr>
                                      <p:to>
                                        <p:strVal val="visible"/>
                                      </p:to>
                                    </p:set>
                                    <p:animEffect transition="in" filter="fade">
                                      <p:cBhvr>
                                        <p:cTn id="18" dur="500"/>
                                        <p:tgtEl>
                                          <p:spTgt spid="4">
                                            <p:txEl>
                                              <p:pRg st="0" end="0"/>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4">
                                            <p:txEl>
                                              <p:pRg st="1" end="1"/>
                                            </p:txEl>
                                          </p:spTgt>
                                        </p:tgtEl>
                                        <p:attrNameLst>
                                          <p:attrName>style.visibility</p:attrName>
                                        </p:attrNameLst>
                                      </p:cBhvr>
                                      <p:to>
                                        <p:strVal val="visible"/>
                                      </p:to>
                                    </p:set>
                                    <p:animEffect transition="in" filter="fade">
                                      <p:cBhvr>
                                        <p:cTn id="21"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Romans 8:5-8</a:t>
            </a:r>
            <a:endParaRPr lang="en-US" dirty="0"/>
          </a:p>
        </p:txBody>
      </p:sp>
      <p:sp>
        <p:nvSpPr>
          <p:cNvPr id="3" name="Content Placeholder 2"/>
          <p:cNvSpPr>
            <a:spLocks noGrp="1"/>
          </p:cNvSpPr>
          <p:nvPr>
            <p:ph idx="1"/>
          </p:nvPr>
        </p:nvSpPr>
        <p:spPr>
          <a:xfrm>
            <a:off x="677334" y="1716066"/>
            <a:ext cx="8596668" cy="4676025"/>
          </a:xfrm>
        </p:spPr>
        <p:txBody>
          <a:bodyPr>
            <a:noAutofit/>
          </a:bodyPr>
          <a:lstStyle/>
          <a:p>
            <a:r>
              <a:rPr lang="en-US" sz="2800" b="1" baseline="30000" dirty="0"/>
              <a:t>5 </a:t>
            </a:r>
            <a:r>
              <a:rPr lang="en-US" sz="2800" dirty="0"/>
              <a:t>For they that are after the flesh do mind the things of the flesh; but they that are after the Spirit the things of the Spirit.</a:t>
            </a:r>
          </a:p>
          <a:p>
            <a:r>
              <a:rPr lang="en-US" sz="2800" b="1" baseline="30000" dirty="0"/>
              <a:t>6 </a:t>
            </a:r>
            <a:r>
              <a:rPr lang="en-US" sz="2800" dirty="0"/>
              <a:t>For to be carnally minded is death; but to be spiritually minded is life and peace.</a:t>
            </a:r>
          </a:p>
          <a:p>
            <a:r>
              <a:rPr lang="en-US" sz="2800" b="1" baseline="30000" dirty="0"/>
              <a:t>7 </a:t>
            </a:r>
            <a:r>
              <a:rPr lang="en-US" sz="2800" dirty="0"/>
              <a:t>Because the carnal mind is enmity against God: for it is not subject to the law of God, neither indeed can be.</a:t>
            </a:r>
          </a:p>
          <a:p>
            <a:r>
              <a:rPr lang="en-US" sz="2800" b="1" baseline="30000" dirty="0"/>
              <a:t>8 </a:t>
            </a:r>
            <a:r>
              <a:rPr lang="en-US" sz="2800" dirty="0"/>
              <a:t>So then they that are in the flesh cannot please God</a:t>
            </a:r>
            <a:r>
              <a:rPr lang="en-US" sz="2800" dirty="0" smtClean="0"/>
              <a:t>.</a:t>
            </a:r>
            <a:endParaRPr lang="en-US" sz="2800" dirty="0"/>
          </a:p>
        </p:txBody>
      </p:sp>
    </p:spTree>
    <p:extLst>
      <p:ext uri="{BB962C8B-B14F-4D97-AF65-F5344CB8AC3E}">
        <p14:creationId xmlns:p14="http://schemas.microsoft.com/office/powerpoint/2010/main" val="1664529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95892"/>
            <a:ext cx="8596668" cy="397267"/>
          </a:xfrm>
        </p:spPr>
        <p:txBody>
          <a:bodyPr>
            <a:noAutofit/>
          </a:bodyPr>
          <a:lstStyle/>
          <a:p>
            <a:r>
              <a:rPr lang="en-US" sz="2800" dirty="0" smtClean="0">
                <a:solidFill>
                  <a:srgbClr val="7030A0"/>
                </a:solidFill>
              </a:rPr>
              <a:t>The Desire of Ages, pg. 827</a:t>
            </a:r>
            <a:endParaRPr lang="en-US" sz="2800" dirty="0">
              <a:solidFill>
                <a:srgbClr val="7030A0"/>
              </a:solidFill>
            </a:endParaRPr>
          </a:p>
        </p:txBody>
      </p:sp>
      <p:sp>
        <p:nvSpPr>
          <p:cNvPr id="3" name="Content Placeholder 2"/>
          <p:cNvSpPr>
            <a:spLocks noGrp="1"/>
          </p:cNvSpPr>
          <p:nvPr>
            <p:ph idx="1"/>
          </p:nvPr>
        </p:nvSpPr>
        <p:spPr>
          <a:xfrm>
            <a:off x="677334" y="626723"/>
            <a:ext cx="9668742" cy="6092575"/>
          </a:xfrm>
        </p:spPr>
        <p:txBody>
          <a:bodyPr>
            <a:normAutofit/>
          </a:bodyPr>
          <a:lstStyle/>
          <a:p>
            <a:r>
              <a:rPr lang="en-US" sz="2400" dirty="0" smtClean="0"/>
              <a:t>Instead </a:t>
            </a:r>
            <a:r>
              <a:rPr lang="en-US" sz="2400" dirty="0"/>
              <a:t>of man's speculations, let the word of God be preached. Let Christians put away their dissensions, and give themselves to God for the saving of the lost. Let them in faith ask for the blessing, and it will come. The outpouring of the Spirit in apostolic days was the “former rain,” and glorious was the result. But the “latter rain” will be more abundant. </a:t>
            </a:r>
            <a:r>
              <a:rPr lang="en-US" sz="2400" dirty="0">
                <a:hlinkClick r:id="rId2"/>
              </a:rPr>
              <a:t>Joel 2:23</a:t>
            </a:r>
            <a:r>
              <a:rPr lang="en-US" sz="2400" dirty="0"/>
              <a:t>. </a:t>
            </a:r>
            <a:endParaRPr lang="en-US" sz="2400" dirty="0" smtClean="0"/>
          </a:p>
          <a:p>
            <a:r>
              <a:rPr lang="en-US" sz="2400" dirty="0" smtClean="0"/>
              <a:t>All </a:t>
            </a:r>
            <a:r>
              <a:rPr lang="en-US" sz="2400" dirty="0"/>
              <a:t>who consecrate soul, body, and spirit to God will be constantly receiving a new endowment of physical and mental power. The inexhaustible supplies of heaven are at their command. Christ gives them the breath of His own spirit, the life of His own life. The Holy Spirit puts forth its highest energies to work in heart and mind. The grace of God enlarges and multiplies their faculties, and every perfection of the divine nature comes to their assistance in the work of saving souls. Through co-operation with Christ they are complete in Him, and in their human weakness they are enabled to do the deeds of Omnipotence. </a:t>
            </a:r>
          </a:p>
          <a:p>
            <a:endParaRPr lang="en-US" dirty="0"/>
          </a:p>
        </p:txBody>
      </p:sp>
    </p:spTree>
    <p:extLst>
      <p:ext uri="{BB962C8B-B14F-4D97-AF65-F5344CB8AC3E}">
        <p14:creationId xmlns:p14="http://schemas.microsoft.com/office/powerpoint/2010/main" val="21483208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166326"/>
            <a:ext cx="8596668" cy="805841"/>
          </a:xfrm>
        </p:spPr>
        <p:txBody>
          <a:bodyPr/>
          <a:lstStyle/>
          <a:p>
            <a:r>
              <a:rPr lang="en-US" dirty="0" smtClean="0">
                <a:solidFill>
                  <a:schemeClr val="accent2">
                    <a:lumMod val="75000"/>
                  </a:schemeClr>
                </a:solidFill>
              </a:rPr>
              <a:t>Isaiah 41:10-14</a:t>
            </a:r>
            <a:endParaRPr lang="en-US" dirty="0">
              <a:solidFill>
                <a:schemeClr val="accent2">
                  <a:lumMod val="75000"/>
                </a:schemeClr>
              </a:solidFill>
            </a:endParaRPr>
          </a:p>
        </p:txBody>
      </p:sp>
      <p:sp>
        <p:nvSpPr>
          <p:cNvPr id="3" name="Content Placeholder 2"/>
          <p:cNvSpPr>
            <a:spLocks noGrp="1"/>
          </p:cNvSpPr>
          <p:nvPr>
            <p:ph idx="1"/>
          </p:nvPr>
        </p:nvSpPr>
        <p:spPr>
          <a:xfrm>
            <a:off x="677334" y="972167"/>
            <a:ext cx="9481274" cy="5428633"/>
          </a:xfrm>
        </p:spPr>
        <p:txBody>
          <a:bodyPr>
            <a:noAutofit/>
          </a:bodyPr>
          <a:lstStyle/>
          <a:p>
            <a:r>
              <a:rPr lang="en-US" sz="2400" b="1" baseline="30000" dirty="0"/>
              <a:t>10 </a:t>
            </a:r>
            <a:r>
              <a:rPr lang="en-US" sz="2400" dirty="0"/>
              <a:t>Fear thou not; for I am with thee: be not dismayed; for I am thy God: I will strengthen thee; yea, I will help thee; yea, I will uphold thee with the right hand of my righteousness.</a:t>
            </a:r>
          </a:p>
          <a:p>
            <a:r>
              <a:rPr lang="en-US" sz="2400" b="1" baseline="30000" dirty="0"/>
              <a:t>11 </a:t>
            </a:r>
            <a:r>
              <a:rPr lang="en-US" sz="2400" dirty="0"/>
              <a:t>Behold, all they that were incensed against thee shall be ashamed and confounded: they shall be as nothing; and they that strive with thee shall perish.</a:t>
            </a:r>
          </a:p>
          <a:p>
            <a:r>
              <a:rPr lang="en-US" sz="2400" b="1" baseline="30000" dirty="0"/>
              <a:t>12 </a:t>
            </a:r>
            <a:r>
              <a:rPr lang="en-US" sz="2400" dirty="0"/>
              <a:t>Thou shalt seek them, and shalt not find them, even them that contended with thee: they that war against thee shall be as nothing, and as a thing of </a:t>
            </a:r>
            <a:r>
              <a:rPr lang="en-US" sz="2400" dirty="0" err="1"/>
              <a:t>nought</a:t>
            </a:r>
            <a:r>
              <a:rPr lang="en-US" sz="2400" dirty="0"/>
              <a:t>.</a:t>
            </a:r>
          </a:p>
          <a:p>
            <a:r>
              <a:rPr lang="en-US" sz="2400" b="1" baseline="30000" dirty="0"/>
              <a:t>13 </a:t>
            </a:r>
            <a:r>
              <a:rPr lang="en-US" sz="2400" dirty="0"/>
              <a:t>For I the </a:t>
            </a:r>
            <a:r>
              <a:rPr lang="en-US" sz="2400" cap="small" dirty="0"/>
              <a:t>Lord</a:t>
            </a:r>
            <a:r>
              <a:rPr lang="en-US" sz="2400" dirty="0"/>
              <a:t> thy God will hold thy right hand, saying unto thee, Fear not; I will help thee.</a:t>
            </a:r>
          </a:p>
          <a:p>
            <a:r>
              <a:rPr lang="en-US" sz="2400" b="1" baseline="30000" dirty="0"/>
              <a:t>14 </a:t>
            </a:r>
            <a:r>
              <a:rPr lang="en-US" sz="2400" dirty="0"/>
              <a:t>Fear not, thou worm Jacob, and ye men of Israel; I will help thee, </a:t>
            </a:r>
            <a:r>
              <a:rPr lang="en-US" sz="2400" dirty="0" err="1"/>
              <a:t>saith</a:t>
            </a:r>
            <a:r>
              <a:rPr lang="en-US" sz="2400" dirty="0"/>
              <a:t> the </a:t>
            </a:r>
            <a:r>
              <a:rPr lang="en-US" sz="2400" cap="small" dirty="0"/>
              <a:t>Lord</a:t>
            </a:r>
            <a:r>
              <a:rPr lang="en-US" sz="2400" dirty="0"/>
              <a:t>, and thy redeemer, the Holy One of Israel.</a:t>
            </a:r>
          </a:p>
        </p:txBody>
      </p:sp>
    </p:spTree>
    <p:extLst>
      <p:ext uri="{BB962C8B-B14F-4D97-AF65-F5344CB8AC3E}">
        <p14:creationId xmlns:p14="http://schemas.microsoft.com/office/powerpoint/2010/main" val="3698449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166326"/>
            <a:ext cx="8596668" cy="805841"/>
          </a:xfrm>
        </p:spPr>
        <p:txBody>
          <a:bodyPr/>
          <a:lstStyle/>
          <a:p>
            <a:r>
              <a:rPr lang="en-US" dirty="0" smtClean="0">
                <a:solidFill>
                  <a:schemeClr val="accent2">
                    <a:lumMod val="75000"/>
                  </a:schemeClr>
                </a:solidFill>
              </a:rPr>
              <a:t>Isaiah 41:10-14</a:t>
            </a:r>
            <a:endParaRPr lang="en-US" dirty="0">
              <a:solidFill>
                <a:schemeClr val="accent2">
                  <a:lumMod val="75000"/>
                </a:schemeClr>
              </a:solidFill>
            </a:endParaRPr>
          </a:p>
        </p:txBody>
      </p:sp>
      <p:sp>
        <p:nvSpPr>
          <p:cNvPr id="4" name="TextBox 3"/>
          <p:cNvSpPr txBox="1"/>
          <p:nvPr/>
        </p:nvSpPr>
        <p:spPr>
          <a:xfrm>
            <a:off x="677334" y="794410"/>
            <a:ext cx="9995770" cy="5509200"/>
          </a:xfrm>
          <a:prstGeom prst="rect">
            <a:avLst/>
          </a:prstGeom>
          <a:noFill/>
        </p:spPr>
        <p:txBody>
          <a:bodyPr wrap="square" rtlCol="0">
            <a:spAutoFit/>
          </a:bodyPr>
          <a:lstStyle/>
          <a:p>
            <a:r>
              <a:rPr lang="en-US" sz="3200" dirty="0" smtClean="0">
                <a:latin typeface="Gabriola" panose="04040605051002020D02" pitchFamily="82" charset="0"/>
              </a:rPr>
              <a:t>There was much of which the professed people of God could be afraid in the days of Isaiah.  The northern kingdom, Israel, had been wiped out of existence by Assyrian military might, and it appeared that Judah could not long endure.  The people were greatly in need of a message of comfort and hope, and Isaiah sought to inspire them with courage and cheer.  Yet God reminds the people of Israel that they have no value or strength of themselves.  Without God they are a weak, helpless, and insignificant people, to be despised and trampled underfoot.  With God the weakest child of His is more than a match for all the powers of darkness.  Everyone who strives against God or against His people will ultimately perish, whereas the meek and faithful will inherit the earth.  	                                  SDABC V4 pg. 252</a:t>
            </a:r>
            <a:endParaRPr lang="en-US" sz="3200" dirty="0">
              <a:latin typeface="Gabriola" panose="04040605051002020D02" pitchFamily="82" charset="0"/>
            </a:endParaRPr>
          </a:p>
        </p:txBody>
      </p:sp>
    </p:spTree>
    <p:extLst>
      <p:ext uri="{BB962C8B-B14F-4D97-AF65-F5344CB8AC3E}">
        <p14:creationId xmlns:p14="http://schemas.microsoft.com/office/powerpoint/2010/main" val="192050001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field, Trees, Dawn, Fog, Clouds, Sunrise Wallpapers HD / Desktop and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2000" cy="7625953"/>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677333" y="262147"/>
            <a:ext cx="10776729" cy="545432"/>
          </a:xfrm>
        </p:spPr>
        <p:txBody>
          <a:bodyPr>
            <a:noAutofit/>
          </a:bodyPr>
          <a:lstStyle/>
          <a:p>
            <a:pPr algn="ctr"/>
            <a:r>
              <a:rPr lang="en-US" sz="4000" dirty="0" smtClean="0">
                <a:solidFill>
                  <a:schemeClr val="tx1"/>
                </a:solidFill>
              </a:rPr>
              <a:t>OVERVIEW</a:t>
            </a:r>
            <a:endParaRPr lang="en-US" sz="4000" dirty="0">
              <a:solidFill>
                <a:schemeClr val="tx1"/>
              </a:solidFill>
            </a:endParaRPr>
          </a:p>
        </p:txBody>
      </p:sp>
      <p:sp>
        <p:nvSpPr>
          <p:cNvPr id="3" name="Content Placeholder 2"/>
          <p:cNvSpPr>
            <a:spLocks noGrp="1"/>
          </p:cNvSpPr>
          <p:nvPr>
            <p:ph idx="1"/>
          </p:nvPr>
        </p:nvSpPr>
        <p:spPr>
          <a:xfrm>
            <a:off x="1" y="914400"/>
            <a:ext cx="12191999" cy="5943599"/>
          </a:xfrm>
        </p:spPr>
        <p:txBody>
          <a:bodyPr>
            <a:noAutofit/>
          </a:bodyPr>
          <a:lstStyle/>
          <a:p>
            <a:r>
              <a:rPr lang="en-US" sz="2800" b="1" dirty="0" smtClean="0">
                <a:solidFill>
                  <a:schemeClr val="tx1"/>
                </a:solidFill>
              </a:rPr>
              <a:t>Romans 8:5-8—Carnal/Flesh=Death, Spiritual=Life.  They do not coexist.  You must be either in the Spirit or the Flesh.  </a:t>
            </a:r>
          </a:p>
          <a:p>
            <a:r>
              <a:rPr lang="en-US" sz="2800" b="1" dirty="0" smtClean="0">
                <a:solidFill>
                  <a:schemeClr val="tx1"/>
                </a:solidFill>
              </a:rPr>
              <a:t>Romans 8:9-13, Galatians 5:22-23—Choose!  Living in the Spirit means demonstrating the Fruit of the Spirit in your life.  </a:t>
            </a:r>
          </a:p>
          <a:p>
            <a:r>
              <a:rPr lang="en-US" sz="2800" b="1" dirty="0" smtClean="0">
                <a:solidFill>
                  <a:schemeClr val="tx1"/>
                </a:solidFill>
              </a:rPr>
              <a:t>Ephesians 2:1-6, Romans 8:14-15—God will bring you to life if you so choose, even though you were dead in sin.  He will adopt you.  </a:t>
            </a:r>
          </a:p>
          <a:p>
            <a:r>
              <a:rPr lang="en-US" sz="2800" b="1" dirty="0" smtClean="0">
                <a:solidFill>
                  <a:schemeClr val="tx1"/>
                </a:solidFill>
              </a:rPr>
              <a:t>Romans 8:16-18—</a:t>
            </a:r>
            <a:r>
              <a:rPr lang="en-US" sz="2800" b="1" dirty="0">
                <a:solidFill>
                  <a:schemeClr val="tx1"/>
                </a:solidFill>
              </a:rPr>
              <a:t>An adopted son has some (purposeful) </a:t>
            </a:r>
            <a:r>
              <a:rPr lang="en-US" sz="2800" b="1" dirty="0" smtClean="0">
                <a:solidFill>
                  <a:schemeClr val="tx1"/>
                </a:solidFill>
              </a:rPr>
              <a:t>troubles!</a:t>
            </a:r>
            <a:endParaRPr lang="en-US" sz="2800" b="1" dirty="0">
              <a:solidFill>
                <a:schemeClr val="tx1"/>
              </a:solidFill>
            </a:endParaRPr>
          </a:p>
          <a:p>
            <a:r>
              <a:rPr lang="en-US" sz="2800" b="1" dirty="0" smtClean="0">
                <a:solidFill>
                  <a:schemeClr val="tx1"/>
                </a:solidFill>
              </a:rPr>
              <a:t>Isaiah 40:27-31, 41:10-14—God provides strength to overcome trials.  </a:t>
            </a:r>
          </a:p>
        </p:txBody>
      </p:sp>
    </p:spTree>
    <p:extLst>
      <p:ext uri="{BB962C8B-B14F-4D97-AF65-F5344CB8AC3E}">
        <p14:creationId xmlns:p14="http://schemas.microsoft.com/office/powerpoint/2010/main" val="246552090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352746"/>
            <a:ext cx="8596668" cy="805841"/>
          </a:xfrm>
        </p:spPr>
        <p:txBody>
          <a:bodyPr/>
          <a:lstStyle/>
          <a:p>
            <a:r>
              <a:rPr lang="en-US" dirty="0" smtClean="0"/>
              <a:t>Romans 8:24-25</a:t>
            </a:r>
            <a:endParaRPr lang="en-US" dirty="0"/>
          </a:p>
        </p:txBody>
      </p:sp>
      <p:sp>
        <p:nvSpPr>
          <p:cNvPr id="3" name="Content Placeholder 2"/>
          <p:cNvSpPr>
            <a:spLocks noGrp="1"/>
          </p:cNvSpPr>
          <p:nvPr>
            <p:ph idx="1"/>
          </p:nvPr>
        </p:nvSpPr>
        <p:spPr>
          <a:xfrm>
            <a:off x="677334" y="1034594"/>
            <a:ext cx="8596668" cy="2154477"/>
          </a:xfrm>
        </p:spPr>
        <p:txBody>
          <a:bodyPr/>
          <a:lstStyle/>
          <a:p>
            <a:r>
              <a:rPr lang="en-US" sz="2400" b="1" baseline="30000" dirty="0"/>
              <a:t>24 </a:t>
            </a:r>
            <a:r>
              <a:rPr lang="en-US" sz="2400" dirty="0"/>
              <a:t>For we are saved by hope: but hope that is seen is not hope: for what a man </a:t>
            </a:r>
            <a:r>
              <a:rPr lang="en-US" sz="2400" dirty="0" err="1"/>
              <a:t>seeth</a:t>
            </a:r>
            <a:r>
              <a:rPr lang="en-US" sz="2400" dirty="0"/>
              <a:t>, why doth he yet hope for?</a:t>
            </a:r>
          </a:p>
          <a:p>
            <a:r>
              <a:rPr lang="en-US" sz="2400" b="1" baseline="30000" dirty="0"/>
              <a:t>25 </a:t>
            </a:r>
            <a:r>
              <a:rPr lang="en-US" sz="2400" dirty="0"/>
              <a:t>But if we hope for that we see not, then do we with patience wait for it</a:t>
            </a:r>
            <a:r>
              <a:rPr lang="en-US" sz="2400" dirty="0" smtClean="0"/>
              <a:t>.</a:t>
            </a:r>
            <a:endParaRPr lang="en-US" sz="2400" dirty="0"/>
          </a:p>
        </p:txBody>
      </p:sp>
      <p:sp>
        <p:nvSpPr>
          <p:cNvPr id="4" name="TextBox 3"/>
          <p:cNvSpPr txBox="1"/>
          <p:nvPr/>
        </p:nvSpPr>
        <p:spPr>
          <a:xfrm>
            <a:off x="677334" y="2928417"/>
            <a:ext cx="9995770" cy="3539430"/>
          </a:xfrm>
          <a:prstGeom prst="rect">
            <a:avLst/>
          </a:prstGeom>
          <a:noFill/>
        </p:spPr>
        <p:txBody>
          <a:bodyPr wrap="square" rtlCol="0">
            <a:spAutoFit/>
          </a:bodyPr>
          <a:lstStyle/>
          <a:p>
            <a:r>
              <a:rPr lang="en-US" sz="3200" dirty="0" smtClean="0">
                <a:latin typeface="Gabriola" panose="04040605051002020D02" pitchFamily="82" charset="0"/>
              </a:rPr>
              <a:t>It is hope that sets salvation vividly before the believer and so leads him to strive, by faith, to obtain it.  </a:t>
            </a:r>
          </a:p>
          <a:p>
            <a:r>
              <a:rPr lang="en-US" sz="3200" dirty="0" smtClean="0">
                <a:latin typeface="Gabriola" panose="04040605051002020D02" pitchFamily="82" charset="0"/>
              </a:rPr>
              <a:t>Note that this is not passive hope or waiting!  We must wait “with patience,” a word suggesting perseverance amid obstacles.  We cannot as yet see ultimate salvation, but we do hope for it.  Therefore, we are willing patiently to endure the sufferings that lie on the road to it.                                                                       SDABC V6 pg. 572</a:t>
            </a:r>
            <a:endParaRPr lang="en-US" sz="3200" dirty="0">
              <a:latin typeface="Gabriola" panose="04040605051002020D02" pitchFamily="82" charset="0"/>
            </a:endParaRPr>
          </a:p>
        </p:txBody>
      </p:sp>
    </p:spTree>
    <p:extLst>
      <p:ext uri="{BB962C8B-B14F-4D97-AF65-F5344CB8AC3E}">
        <p14:creationId xmlns:p14="http://schemas.microsoft.com/office/powerpoint/2010/main" val="1367622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animEffect transition="in" filter="fade">
                                      <p:cBhvr>
                                        <p:cTn id="15" dur="500"/>
                                        <p:tgtEl>
                                          <p:spTgt spid="4">
                                            <p:txEl>
                                              <p:pRg st="0" end="0"/>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4">
                                            <p:txEl>
                                              <p:pRg st="1" end="1"/>
                                            </p:txEl>
                                          </p:spTgt>
                                        </p:tgtEl>
                                        <p:attrNameLst>
                                          <p:attrName>style.visibility</p:attrName>
                                        </p:attrNameLst>
                                      </p:cBhvr>
                                      <p:to>
                                        <p:strVal val="visible"/>
                                      </p:to>
                                    </p:set>
                                    <p:animEffect transition="in" filter="fade">
                                      <p:cBhvr>
                                        <p:cTn id="18"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352746"/>
            <a:ext cx="8596668" cy="805841"/>
          </a:xfrm>
        </p:spPr>
        <p:txBody>
          <a:bodyPr/>
          <a:lstStyle/>
          <a:p>
            <a:r>
              <a:rPr lang="en-US" dirty="0" smtClean="0"/>
              <a:t>Romans 8:26-28</a:t>
            </a:r>
            <a:endParaRPr lang="en-US" dirty="0"/>
          </a:p>
        </p:txBody>
      </p:sp>
      <p:sp>
        <p:nvSpPr>
          <p:cNvPr id="3" name="Content Placeholder 2"/>
          <p:cNvSpPr>
            <a:spLocks noGrp="1"/>
          </p:cNvSpPr>
          <p:nvPr>
            <p:ph idx="1"/>
          </p:nvPr>
        </p:nvSpPr>
        <p:spPr>
          <a:xfrm>
            <a:off x="677334" y="1034594"/>
            <a:ext cx="8596668" cy="4215500"/>
          </a:xfrm>
        </p:spPr>
        <p:txBody>
          <a:bodyPr>
            <a:noAutofit/>
          </a:bodyPr>
          <a:lstStyle/>
          <a:p>
            <a:r>
              <a:rPr lang="en-US" sz="2400" b="1" baseline="30000" dirty="0"/>
              <a:t>26 </a:t>
            </a:r>
            <a:r>
              <a:rPr lang="en-US" sz="2400" dirty="0"/>
              <a:t>Likewise the Spirit also </a:t>
            </a:r>
            <a:r>
              <a:rPr lang="en-US" sz="2400" dirty="0" err="1"/>
              <a:t>helpeth</a:t>
            </a:r>
            <a:r>
              <a:rPr lang="en-US" sz="2400" dirty="0"/>
              <a:t> our infirmities: for we know not what we should pray for as we ought: but the Spirit itself </a:t>
            </a:r>
            <a:r>
              <a:rPr lang="en-US" sz="2400" dirty="0" err="1"/>
              <a:t>maketh</a:t>
            </a:r>
            <a:r>
              <a:rPr lang="en-US" sz="2400" dirty="0"/>
              <a:t> intercession for us with </a:t>
            </a:r>
            <a:r>
              <a:rPr lang="en-US" sz="2400" dirty="0" err="1"/>
              <a:t>groanings</a:t>
            </a:r>
            <a:r>
              <a:rPr lang="en-US" sz="2400" dirty="0"/>
              <a:t> which cannot be uttered.</a:t>
            </a:r>
          </a:p>
          <a:p>
            <a:r>
              <a:rPr lang="en-US" sz="2400" b="1" baseline="30000" dirty="0"/>
              <a:t>27 </a:t>
            </a:r>
            <a:r>
              <a:rPr lang="en-US" sz="2400" dirty="0"/>
              <a:t>And he that </a:t>
            </a:r>
            <a:r>
              <a:rPr lang="en-US" sz="2400" dirty="0" err="1"/>
              <a:t>searcheth</a:t>
            </a:r>
            <a:r>
              <a:rPr lang="en-US" sz="2400" dirty="0"/>
              <a:t> the hearts </a:t>
            </a:r>
            <a:r>
              <a:rPr lang="en-US" sz="2400" dirty="0" err="1"/>
              <a:t>knoweth</a:t>
            </a:r>
            <a:r>
              <a:rPr lang="en-US" sz="2400" dirty="0"/>
              <a:t> what is the mind of the Spirit, because he </a:t>
            </a:r>
            <a:r>
              <a:rPr lang="en-US" sz="2400" dirty="0" err="1"/>
              <a:t>maketh</a:t>
            </a:r>
            <a:r>
              <a:rPr lang="en-US" sz="2400" dirty="0"/>
              <a:t> intercession for the saints according to the will of God.</a:t>
            </a:r>
          </a:p>
          <a:p>
            <a:r>
              <a:rPr lang="en-US" sz="2400" b="1" baseline="30000" dirty="0"/>
              <a:t>28 </a:t>
            </a:r>
            <a:r>
              <a:rPr lang="en-US" sz="2400" dirty="0"/>
              <a:t>And we know that all things work together for good to them that love God, to them who are the called according to his purpose.</a:t>
            </a:r>
          </a:p>
        </p:txBody>
      </p:sp>
    </p:spTree>
    <p:extLst>
      <p:ext uri="{BB962C8B-B14F-4D97-AF65-F5344CB8AC3E}">
        <p14:creationId xmlns:p14="http://schemas.microsoft.com/office/powerpoint/2010/main" val="552956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352746"/>
            <a:ext cx="8596668" cy="805841"/>
          </a:xfrm>
        </p:spPr>
        <p:txBody>
          <a:bodyPr/>
          <a:lstStyle/>
          <a:p>
            <a:r>
              <a:rPr lang="en-US" dirty="0" smtClean="0"/>
              <a:t>Romans 8:26-28</a:t>
            </a:r>
            <a:endParaRPr lang="en-US" dirty="0"/>
          </a:p>
        </p:txBody>
      </p:sp>
      <p:sp>
        <p:nvSpPr>
          <p:cNvPr id="4" name="TextBox 3"/>
          <p:cNvSpPr txBox="1"/>
          <p:nvPr/>
        </p:nvSpPr>
        <p:spPr>
          <a:xfrm>
            <a:off x="677334" y="986601"/>
            <a:ext cx="9995770" cy="5016758"/>
          </a:xfrm>
          <a:prstGeom prst="rect">
            <a:avLst/>
          </a:prstGeom>
          <a:noFill/>
        </p:spPr>
        <p:txBody>
          <a:bodyPr wrap="square" rtlCol="0">
            <a:spAutoFit/>
          </a:bodyPr>
          <a:lstStyle/>
          <a:p>
            <a:r>
              <a:rPr lang="en-US" sz="3200" dirty="0" smtClean="0">
                <a:latin typeface="Gabriola" panose="04040605051002020D02" pitchFamily="82" charset="0"/>
              </a:rPr>
              <a:t>God knows the desires the Holy Spirit inspires in our hearts.  He does not need to have these deep emotions expressed in words.  He does not need the eloquence of language to induce Him to hear.  He understands the anxious longings of the heart and is ready to aid and to bless.  </a:t>
            </a:r>
          </a:p>
          <a:p>
            <a:r>
              <a:rPr lang="en-US" sz="3200" dirty="0" smtClean="0">
                <a:latin typeface="Gabriola" panose="04040605051002020D02" pitchFamily="82" charset="0"/>
              </a:rPr>
              <a:t>We can be certain that, according to the eternal purpose of God, all things contribute the welfare of those who love Him.  </a:t>
            </a:r>
          </a:p>
          <a:p>
            <a:r>
              <a:rPr lang="en-US" sz="3200" dirty="0" smtClean="0">
                <a:latin typeface="Gabriola" panose="04040605051002020D02" pitchFamily="82" charset="0"/>
              </a:rPr>
              <a:t>Even the troubles and suffering of this life, far from hindering our salvation, may help it forward.  At every step the Christian may be in the hands of God and be carrying out the divine purpose.  </a:t>
            </a:r>
          </a:p>
          <a:p>
            <a:r>
              <a:rPr lang="en-US" sz="3200" dirty="0" smtClean="0">
                <a:latin typeface="Gabriola" panose="04040605051002020D02" pitchFamily="82" charset="0"/>
              </a:rPr>
              <a:t>SDABC V6 pg. 573</a:t>
            </a:r>
            <a:endParaRPr lang="en-US" sz="3200" dirty="0">
              <a:latin typeface="Gabriola" panose="04040605051002020D02" pitchFamily="82" charset="0"/>
            </a:endParaRPr>
          </a:p>
        </p:txBody>
      </p:sp>
    </p:spTree>
    <p:extLst>
      <p:ext uri="{BB962C8B-B14F-4D97-AF65-F5344CB8AC3E}">
        <p14:creationId xmlns:p14="http://schemas.microsoft.com/office/powerpoint/2010/main" val="8769913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404116"/>
            <a:ext cx="8596668" cy="397267"/>
          </a:xfrm>
        </p:spPr>
        <p:txBody>
          <a:bodyPr>
            <a:noAutofit/>
          </a:bodyPr>
          <a:lstStyle/>
          <a:p>
            <a:r>
              <a:rPr lang="en-US" sz="3200" dirty="0" smtClean="0">
                <a:solidFill>
                  <a:srgbClr val="7030A0"/>
                </a:solidFill>
              </a:rPr>
              <a:t>The Ministry of Healing pgs. 486-488</a:t>
            </a:r>
            <a:endParaRPr lang="en-US" sz="3200" dirty="0">
              <a:solidFill>
                <a:srgbClr val="7030A0"/>
              </a:solidFill>
            </a:endParaRPr>
          </a:p>
        </p:txBody>
      </p:sp>
      <p:sp>
        <p:nvSpPr>
          <p:cNvPr id="3" name="Content Placeholder 2"/>
          <p:cNvSpPr>
            <a:spLocks noGrp="1"/>
          </p:cNvSpPr>
          <p:nvPr>
            <p:ph idx="1"/>
          </p:nvPr>
        </p:nvSpPr>
        <p:spPr>
          <a:xfrm>
            <a:off x="677334" y="1089060"/>
            <a:ext cx="9668742" cy="5393933"/>
          </a:xfrm>
        </p:spPr>
        <p:txBody>
          <a:bodyPr>
            <a:normAutofit/>
          </a:bodyPr>
          <a:lstStyle/>
          <a:p>
            <a:r>
              <a:rPr lang="en-US" sz="2400" dirty="0"/>
              <a:t>We are prone to look to our fellow men for sympathy and uplifting, instead of looking to Jesus. In His mercy and faithfulness God often permits those in whom we place confidence to fail us, in order that we may learn the folly of trusting in man and making flesh our arm. Let us trust fully, humbly, unselfishly in God. He knows the sorrows that we feel to the depths of our being, but which we cannot express. When all things seem dark and unexplainable, remember the words of Christ, “What I do thou </a:t>
            </a:r>
            <a:r>
              <a:rPr lang="en-US" sz="2400" dirty="0" err="1"/>
              <a:t>knowest</a:t>
            </a:r>
            <a:r>
              <a:rPr lang="en-US" sz="2400" dirty="0"/>
              <a:t> not now; but thou shalt know hereafter.” </a:t>
            </a:r>
            <a:r>
              <a:rPr lang="en-US" sz="2400" dirty="0">
                <a:hlinkClick r:id="rId2"/>
              </a:rPr>
              <a:t>John 13:7</a:t>
            </a:r>
            <a:r>
              <a:rPr lang="en-US" sz="2400" dirty="0"/>
              <a:t>. </a:t>
            </a:r>
          </a:p>
          <a:p>
            <a:r>
              <a:rPr lang="en-US" sz="2400" dirty="0"/>
              <a:t>Study the history of Joseph and of Daniel. The Lord did not prevent the </a:t>
            </a:r>
            <a:r>
              <a:rPr lang="en-US" sz="2400" dirty="0" err="1"/>
              <a:t>plottings</a:t>
            </a:r>
            <a:r>
              <a:rPr lang="en-US" sz="2400" dirty="0"/>
              <a:t> of men who sought to do them harm; but He caused all these devices to work for good to His servants who amidst trial and conflict preserved their faith and loyalty. </a:t>
            </a:r>
          </a:p>
        </p:txBody>
      </p:sp>
    </p:spTree>
    <p:extLst>
      <p:ext uri="{BB962C8B-B14F-4D97-AF65-F5344CB8AC3E}">
        <p14:creationId xmlns:p14="http://schemas.microsoft.com/office/powerpoint/2010/main" val="111344072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2948" y="434939"/>
            <a:ext cx="8596668" cy="397267"/>
          </a:xfrm>
        </p:spPr>
        <p:txBody>
          <a:bodyPr>
            <a:noAutofit/>
          </a:bodyPr>
          <a:lstStyle/>
          <a:p>
            <a:r>
              <a:rPr lang="en-US" sz="3200" dirty="0" smtClean="0">
                <a:solidFill>
                  <a:srgbClr val="7030A0"/>
                </a:solidFill>
              </a:rPr>
              <a:t>The Ministry of Healing pgs. 486-488</a:t>
            </a:r>
            <a:endParaRPr lang="en-US" sz="3200" dirty="0">
              <a:solidFill>
                <a:srgbClr val="7030A0"/>
              </a:solidFill>
            </a:endParaRPr>
          </a:p>
        </p:txBody>
      </p:sp>
      <p:sp>
        <p:nvSpPr>
          <p:cNvPr id="3" name="Content Placeholder 2"/>
          <p:cNvSpPr>
            <a:spLocks noGrp="1"/>
          </p:cNvSpPr>
          <p:nvPr>
            <p:ph idx="1"/>
          </p:nvPr>
        </p:nvSpPr>
        <p:spPr>
          <a:xfrm>
            <a:off x="512948" y="1299681"/>
            <a:ext cx="9668742" cy="5244957"/>
          </a:xfrm>
        </p:spPr>
        <p:txBody>
          <a:bodyPr>
            <a:normAutofit/>
          </a:bodyPr>
          <a:lstStyle/>
          <a:p>
            <a:r>
              <a:rPr lang="en-US" sz="2400" dirty="0" smtClean="0"/>
              <a:t>So </a:t>
            </a:r>
            <a:r>
              <a:rPr lang="en-US" sz="2400" dirty="0"/>
              <a:t>long as we are in the world, we shall meet with adverse influences. There will be provocations to test the temper; and it is by meeting these in a right spirit that the Christian graces are developed. If Christ dwells in us, we shall be patient, kind, and forbearing, cheerful amid frets and irritations. Day by day and year by year we shall conquer self, and grow into a noble heroism. This is our allotted task; but it cannot be accomplished without help from Jesus, resolute decision, unwavering purpose, continual watchfulness, and unceasing prayer. Each one has a personal battle to fight. Not even God can make our characters noble or our lives useful, unless we become co-workers with Him. Those who decline the struggle lose the strength and joy of victory. </a:t>
            </a:r>
          </a:p>
        </p:txBody>
      </p:sp>
    </p:spTree>
    <p:extLst>
      <p:ext uri="{BB962C8B-B14F-4D97-AF65-F5344CB8AC3E}">
        <p14:creationId xmlns:p14="http://schemas.microsoft.com/office/powerpoint/2010/main" val="15844274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311649"/>
            <a:ext cx="8596668" cy="397267"/>
          </a:xfrm>
        </p:spPr>
        <p:txBody>
          <a:bodyPr>
            <a:noAutofit/>
          </a:bodyPr>
          <a:lstStyle/>
          <a:p>
            <a:r>
              <a:rPr lang="en-US" sz="3200" dirty="0" smtClean="0">
                <a:solidFill>
                  <a:srgbClr val="7030A0"/>
                </a:solidFill>
              </a:rPr>
              <a:t>The Ministry of Healing pgs. 486-488</a:t>
            </a:r>
            <a:endParaRPr lang="en-US" sz="3200" dirty="0">
              <a:solidFill>
                <a:srgbClr val="7030A0"/>
              </a:solidFill>
            </a:endParaRPr>
          </a:p>
        </p:txBody>
      </p:sp>
      <p:sp>
        <p:nvSpPr>
          <p:cNvPr id="3" name="Content Placeholder 2"/>
          <p:cNvSpPr>
            <a:spLocks noGrp="1"/>
          </p:cNvSpPr>
          <p:nvPr>
            <p:ph idx="1"/>
          </p:nvPr>
        </p:nvSpPr>
        <p:spPr>
          <a:xfrm>
            <a:off x="677334" y="1078786"/>
            <a:ext cx="9668742" cy="5137079"/>
          </a:xfrm>
        </p:spPr>
        <p:txBody>
          <a:bodyPr>
            <a:normAutofit/>
          </a:bodyPr>
          <a:lstStyle/>
          <a:p>
            <a:r>
              <a:rPr lang="en-US" sz="2400" dirty="0" smtClean="0"/>
              <a:t>We </a:t>
            </a:r>
            <a:r>
              <a:rPr lang="en-US" sz="2400" dirty="0"/>
              <a:t>need not keep our own record of trials and difficulties, griefs, and sorrows. All these things are written in the books, and heaven will take care of them. While we are counting up the disagreeable things, many things that are pleasant to reflect upon are passing from memory, such as the merciful kindness of God surrounding us every moment and the love over which angels marvel, that God gave His Son to die for us. If as workers for Christ you feel that you have had greater cares and trials than have fallen to the lot of others, remember that for you there is a peace unknown to those who shun these burdens. There is comfort and joy in the service of Christ. Let the world see that life with Him is no failure. </a:t>
            </a:r>
          </a:p>
        </p:txBody>
      </p:sp>
    </p:spTree>
    <p:extLst>
      <p:ext uri="{BB962C8B-B14F-4D97-AF65-F5344CB8AC3E}">
        <p14:creationId xmlns:p14="http://schemas.microsoft.com/office/powerpoint/2010/main" val="333000852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field, Trees, Dawn, Fog, Clouds, Sunrise Wallpapers HD / Desktop and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2000" cy="7625953"/>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677333" y="262147"/>
            <a:ext cx="10776729" cy="545432"/>
          </a:xfrm>
        </p:spPr>
        <p:txBody>
          <a:bodyPr>
            <a:noAutofit/>
          </a:bodyPr>
          <a:lstStyle/>
          <a:p>
            <a:pPr algn="ctr"/>
            <a:r>
              <a:rPr lang="en-US" sz="4000" dirty="0" smtClean="0">
                <a:solidFill>
                  <a:schemeClr val="tx1"/>
                </a:solidFill>
              </a:rPr>
              <a:t>OVERVIEW</a:t>
            </a:r>
            <a:endParaRPr lang="en-US" sz="4000" dirty="0">
              <a:solidFill>
                <a:schemeClr val="tx1"/>
              </a:solidFill>
            </a:endParaRPr>
          </a:p>
        </p:txBody>
      </p:sp>
      <p:sp>
        <p:nvSpPr>
          <p:cNvPr id="3" name="Content Placeholder 2"/>
          <p:cNvSpPr>
            <a:spLocks noGrp="1"/>
          </p:cNvSpPr>
          <p:nvPr>
            <p:ph idx="1"/>
          </p:nvPr>
        </p:nvSpPr>
        <p:spPr>
          <a:xfrm>
            <a:off x="1" y="914400"/>
            <a:ext cx="12191999" cy="5943599"/>
          </a:xfrm>
        </p:spPr>
        <p:txBody>
          <a:bodyPr>
            <a:noAutofit/>
          </a:bodyPr>
          <a:lstStyle/>
          <a:p>
            <a:r>
              <a:rPr lang="en-US" sz="2800" b="1" dirty="0" smtClean="0">
                <a:solidFill>
                  <a:schemeClr val="tx1"/>
                </a:solidFill>
              </a:rPr>
              <a:t>Romans 8:5-8—Carnal/Flesh=Death, Spiritual=Life.  They do not coexist.  You must be either in the Spirit or the Flesh.  </a:t>
            </a:r>
          </a:p>
        </p:txBody>
      </p:sp>
    </p:spTree>
    <p:extLst>
      <p:ext uri="{BB962C8B-B14F-4D97-AF65-F5344CB8AC3E}">
        <p14:creationId xmlns:p14="http://schemas.microsoft.com/office/powerpoint/2010/main" val="88834986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311649"/>
            <a:ext cx="8596668" cy="397267"/>
          </a:xfrm>
        </p:spPr>
        <p:txBody>
          <a:bodyPr>
            <a:noAutofit/>
          </a:bodyPr>
          <a:lstStyle/>
          <a:p>
            <a:r>
              <a:rPr lang="en-US" sz="3200" dirty="0" smtClean="0">
                <a:solidFill>
                  <a:srgbClr val="7030A0"/>
                </a:solidFill>
              </a:rPr>
              <a:t>The Ministry of Healing pgs. 486-488</a:t>
            </a:r>
            <a:endParaRPr lang="en-US" sz="3200" dirty="0">
              <a:solidFill>
                <a:srgbClr val="7030A0"/>
              </a:solidFill>
            </a:endParaRPr>
          </a:p>
        </p:txBody>
      </p:sp>
      <p:sp>
        <p:nvSpPr>
          <p:cNvPr id="3" name="Content Placeholder 2"/>
          <p:cNvSpPr>
            <a:spLocks noGrp="1"/>
          </p:cNvSpPr>
          <p:nvPr>
            <p:ph idx="1"/>
          </p:nvPr>
        </p:nvSpPr>
        <p:spPr>
          <a:xfrm>
            <a:off x="677334" y="1150705"/>
            <a:ext cx="9668742" cy="5332287"/>
          </a:xfrm>
        </p:spPr>
        <p:txBody>
          <a:bodyPr>
            <a:normAutofit/>
          </a:bodyPr>
          <a:lstStyle/>
          <a:p>
            <a:r>
              <a:rPr lang="en-US" sz="2400" dirty="0" smtClean="0"/>
              <a:t>If </a:t>
            </a:r>
            <a:r>
              <a:rPr lang="en-US" sz="2400" dirty="0"/>
              <a:t>you do not feel lighthearted and joyous, do not talk of your feelings. Cast no shadow upon the lives of others. A cold, sunless religion never draws souls to Christ. It drives them away from Him into the nets that Satan has spread for the feet of the straying. Instead of thinking of your discouragements, think of the power you can claim in Christ's name. Let your imagination take hold upon things unseen. Let your thoughts be directed to the evidences of the great love of God for you. Faith can endure trial, resist temptation, bear up under disappointment. Jesus lives as our advocate. All is ours that His mediation secures. </a:t>
            </a:r>
          </a:p>
        </p:txBody>
      </p:sp>
    </p:spTree>
    <p:extLst>
      <p:ext uri="{BB962C8B-B14F-4D97-AF65-F5344CB8AC3E}">
        <p14:creationId xmlns:p14="http://schemas.microsoft.com/office/powerpoint/2010/main" val="79460616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field, Trees, Dawn, Fog, Clouds, Sunrise Wallpapers HD / Desktop and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2000" cy="7625953"/>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677333" y="262147"/>
            <a:ext cx="10776729" cy="545432"/>
          </a:xfrm>
        </p:spPr>
        <p:txBody>
          <a:bodyPr>
            <a:noAutofit/>
          </a:bodyPr>
          <a:lstStyle/>
          <a:p>
            <a:pPr algn="ctr"/>
            <a:r>
              <a:rPr lang="en-US" sz="4000" dirty="0" smtClean="0">
                <a:solidFill>
                  <a:schemeClr val="tx1"/>
                </a:solidFill>
              </a:rPr>
              <a:t>OVERVIEW</a:t>
            </a:r>
            <a:endParaRPr lang="en-US" sz="4000" dirty="0">
              <a:solidFill>
                <a:schemeClr val="tx1"/>
              </a:solidFill>
            </a:endParaRPr>
          </a:p>
        </p:txBody>
      </p:sp>
      <p:sp>
        <p:nvSpPr>
          <p:cNvPr id="3" name="Content Placeholder 2"/>
          <p:cNvSpPr>
            <a:spLocks noGrp="1"/>
          </p:cNvSpPr>
          <p:nvPr>
            <p:ph idx="1"/>
          </p:nvPr>
        </p:nvSpPr>
        <p:spPr>
          <a:xfrm>
            <a:off x="1" y="914400"/>
            <a:ext cx="12191999" cy="5943599"/>
          </a:xfrm>
        </p:spPr>
        <p:txBody>
          <a:bodyPr>
            <a:noAutofit/>
          </a:bodyPr>
          <a:lstStyle/>
          <a:p>
            <a:r>
              <a:rPr lang="en-US" sz="2800" b="1" dirty="0" smtClean="0">
                <a:solidFill>
                  <a:schemeClr val="tx1"/>
                </a:solidFill>
              </a:rPr>
              <a:t>Romans 8:5-8—Carnal/Flesh=Death, Spiritual=Life.  They do not coexist.  You must be either in the Spirit or the Flesh.  </a:t>
            </a:r>
          </a:p>
          <a:p>
            <a:r>
              <a:rPr lang="en-US" sz="2800" b="1" dirty="0" smtClean="0">
                <a:solidFill>
                  <a:schemeClr val="tx1"/>
                </a:solidFill>
              </a:rPr>
              <a:t>Romans 8:9-13, Galatians 5:22-23—Choose!  Living in the Spirit means demonstrating the Fruit of the Spirit in your life.  </a:t>
            </a:r>
          </a:p>
          <a:p>
            <a:r>
              <a:rPr lang="en-US" sz="2800" b="1" dirty="0" smtClean="0">
                <a:solidFill>
                  <a:schemeClr val="tx1"/>
                </a:solidFill>
              </a:rPr>
              <a:t>Ephesians 2:1-6, Romans 8:14-15—God will bring you to life if you so choose, even though you were dead in sin.  He will adopt you.  </a:t>
            </a:r>
          </a:p>
          <a:p>
            <a:r>
              <a:rPr lang="en-US" sz="2800" b="1" dirty="0" smtClean="0">
                <a:solidFill>
                  <a:schemeClr val="tx1"/>
                </a:solidFill>
              </a:rPr>
              <a:t>Romans 8:16-18—</a:t>
            </a:r>
            <a:r>
              <a:rPr lang="en-US" sz="2800" b="1" dirty="0">
                <a:solidFill>
                  <a:schemeClr val="tx1"/>
                </a:solidFill>
              </a:rPr>
              <a:t>An adopted son has some (purposeful) </a:t>
            </a:r>
            <a:r>
              <a:rPr lang="en-US" sz="2800" b="1" dirty="0" smtClean="0">
                <a:solidFill>
                  <a:schemeClr val="tx1"/>
                </a:solidFill>
              </a:rPr>
              <a:t>troubles!</a:t>
            </a:r>
            <a:endParaRPr lang="en-US" sz="2800" b="1" dirty="0">
              <a:solidFill>
                <a:schemeClr val="tx1"/>
              </a:solidFill>
            </a:endParaRPr>
          </a:p>
          <a:p>
            <a:r>
              <a:rPr lang="en-US" sz="2800" b="1" dirty="0" smtClean="0">
                <a:solidFill>
                  <a:schemeClr val="tx1"/>
                </a:solidFill>
              </a:rPr>
              <a:t>Isaiah 40:27-31, 41:10-14—God provides strength to overcome trials.  </a:t>
            </a:r>
          </a:p>
          <a:p>
            <a:r>
              <a:rPr lang="en-US" sz="2800" b="1" dirty="0" smtClean="0">
                <a:solidFill>
                  <a:schemeClr val="tx1"/>
                </a:solidFill>
              </a:rPr>
              <a:t>Romans 8:24-28—We look forward in hope to our salvation and the end of all trials.  But we’re never alone in them.  </a:t>
            </a:r>
          </a:p>
        </p:txBody>
      </p:sp>
    </p:spTree>
    <p:extLst>
      <p:ext uri="{BB962C8B-B14F-4D97-AF65-F5344CB8AC3E}">
        <p14:creationId xmlns:p14="http://schemas.microsoft.com/office/powerpoint/2010/main" val="345166857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352746"/>
            <a:ext cx="8596668" cy="805841"/>
          </a:xfrm>
        </p:spPr>
        <p:txBody>
          <a:bodyPr/>
          <a:lstStyle/>
          <a:p>
            <a:r>
              <a:rPr lang="en-US" dirty="0" smtClean="0"/>
              <a:t>Romans 8:31-32</a:t>
            </a:r>
            <a:endParaRPr lang="en-US" dirty="0"/>
          </a:p>
        </p:txBody>
      </p:sp>
      <p:sp>
        <p:nvSpPr>
          <p:cNvPr id="3" name="Content Placeholder 2"/>
          <p:cNvSpPr>
            <a:spLocks noGrp="1"/>
          </p:cNvSpPr>
          <p:nvPr>
            <p:ph idx="1"/>
          </p:nvPr>
        </p:nvSpPr>
        <p:spPr>
          <a:xfrm>
            <a:off x="677334" y="1034594"/>
            <a:ext cx="8596668" cy="2154477"/>
          </a:xfrm>
        </p:spPr>
        <p:txBody>
          <a:bodyPr>
            <a:normAutofit/>
          </a:bodyPr>
          <a:lstStyle/>
          <a:p>
            <a:r>
              <a:rPr lang="en-US" sz="2400" b="1" baseline="30000" dirty="0"/>
              <a:t>31 </a:t>
            </a:r>
            <a:r>
              <a:rPr lang="en-US" sz="2400" dirty="0"/>
              <a:t>What shall we then say to these things? If God be for us, who can be against us?</a:t>
            </a:r>
          </a:p>
          <a:p>
            <a:r>
              <a:rPr lang="en-US" sz="2400" b="1" baseline="30000" dirty="0"/>
              <a:t>32 </a:t>
            </a:r>
            <a:r>
              <a:rPr lang="en-US" sz="2400" dirty="0"/>
              <a:t>He that spared not his own Son, but delivered him up for us all, how shall he not with him also freely give us all things</a:t>
            </a:r>
            <a:r>
              <a:rPr lang="en-US" sz="2400" dirty="0" smtClean="0"/>
              <a:t>?</a:t>
            </a:r>
            <a:endParaRPr lang="en-US" sz="2400" dirty="0"/>
          </a:p>
        </p:txBody>
      </p:sp>
      <p:sp>
        <p:nvSpPr>
          <p:cNvPr id="4" name="TextBox 3"/>
          <p:cNvSpPr txBox="1"/>
          <p:nvPr/>
        </p:nvSpPr>
        <p:spPr>
          <a:xfrm>
            <a:off x="677334" y="3189071"/>
            <a:ext cx="9995770" cy="3046988"/>
          </a:xfrm>
          <a:prstGeom prst="rect">
            <a:avLst/>
          </a:prstGeom>
          <a:noFill/>
        </p:spPr>
        <p:txBody>
          <a:bodyPr wrap="square" rtlCol="0">
            <a:spAutoFit/>
          </a:bodyPr>
          <a:lstStyle/>
          <a:p>
            <a:r>
              <a:rPr lang="en-US" sz="3200" dirty="0" smtClean="0">
                <a:latin typeface="Gabriola" panose="04040605051002020D02" pitchFamily="82" charset="0"/>
              </a:rPr>
              <a:t>Paul has already shown that God is on our side—or rather, that we are on His side.  God regards us as His sons and has sent His Spirit to help us, for it is His purpose to save us.  It is encouraging to recognize that, since God has purposed and is actively engaged in accomplishing salvation for believers, all our enemies are also His enemies.  If God would not spare even His own Son, what is there that He would withhold?                          SDABC V6 pg. 577</a:t>
            </a:r>
            <a:endParaRPr lang="en-US" sz="3200" dirty="0">
              <a:latin typeface="Gabriola" panose="04040605051002020D02" pitchFamily="82" charset="0"/>
            </a:endParaRPr>
          </a:p>
        </p:txBody>
      </p:sp>
    </p:spTree>
    <p:extLst>
      <p:ext uri="{BB962C8B-B14F-4D97-AF65-F5344CB8AC3E}">
        <p14:creationId xmlns:p14="http://schemas.microsoft.com/office/powerpoint/2010/main" val="3716464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animEffect transition="in" filter="fade">
                                      <p:cBhvr>
                                        <p:cTn id="15"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352746"/>
            <a:ext cx="8596668" cy="805841"/>
          </a:xfrm>
        </p:spPr>
        <p:txBody>
          <a:bodyPr/>
          <a:lstStyle/>
          <a:p>
            <a:r>
              <a:rPr lang="en-US" dirty="0" smtClean="0"/>
              <a:t>Romans 8:32</a:t>
            </a:r>
            <a:endParaRPr lang="en-US" dirty="0"/>
          </a:p>
        </p:txBody>
      </p:sp>
      <p:sp>
        <p:nvSpPr>
          <p:cNvPr id="4" name="TextBox 3"/>
          <p:cNvSpPr txBox="1"/>
          <p:nvPr/>
        </p:nvSpPr>
        <p:spPr>
          <a:xfrm>
            <a:off x="677334" y="1528456"/>
            <a:ext cx="9995770" cy="4524315"/>
          </a:xfrm>
          <a:prstGeom prst="rect">
            <a:avLst/>
          </a:prstGeom>
          <a:noFill/>
        </p:spPr>
        <p:txBody>
          <a:bodyPr wrap="square" rtlCol="0">
            <a:spAutoFit/>
          </a:bodyPr>
          <a:lstStyle/>
          <a:p>
            <a:r>
              <a:rPr lang="en-US" sz="3600" dirty="0" smtClean="0">
                <a:latin typeface="Gabriola" panose="04040605051002020D02" pitchFamily="82" charset="0"/>
              </a:rPr>
              <a:t>The Christian could ask for no greater ground for confidence and patient endurance than is given in this verse.  When God gave His son, He also gave Himself, and thereby revealed to the universe how far He was willing to go to save repentant sinners.  Surely, then, no matter what trials may come, we should never doubt that God is ever working for us and that He will give us all that is necessary for our present and future good.  </a:t>
            </a:r>
          </a:p>
          <a:p>
            <a:r>
              <a:rPr lang="en-US" sz="3600" dirty="0" smtClean="0">
                <a:latin typeface="Gabriola" panose="04040605051002020D02" pitchFamily="82" charset="0"/>
              </a:rPr>
              <a:t>SDABC V6 pg. 577</a:t>
            </a:r>
            <a:endParaRPr lang="en-US" sz="3600" dirty="0">
              <a:latin typeface="Gabriola" panose="04040605051002020D02" pitchFamily="82" charset="0"/>
            </a:endParaRPr>
          </a:p>
        </p:txBody>
      </p:sp>
    </p:spTree>
    <p:extLst>
      <p:ext uri="{BB962C8B-B14F-4D97-AF65-F5344CB8AC3E}">
        <p14:creationId xmlns:p14="http://schemas.microsoft.com/office/powerpoint/2010/main" val="112704635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352746"/>
            <a:ext cx="8596668" cy="805841"/>
          </a:xfrm>
        </p:spPr>
        <p:txBody>
          <a:bodyPr/>
          <a:lstStyle/>
          <a:p>
            <a:r>
              <a:rPr lang="en-US" dirty="0" smtClean="0"/>
              <a:t>Romans 8:33-34</a:t>
            </a:r>
            <a:endParaRPr lang="en-US" dirty="0"/>
          </a:p>
        </p:txBody>
      </p:sp>
      <p:sp>
        <p:nvSpPr>
          <p:cNvPr id="3" name="Content Placeholder 2"/>
          <p:cNvSpPr>
            <a:spLocks noGrp="1"/>
          </p:cNvSpPr>
          <p:nvPr>
            <p:ph idx="1"/>
          </p:nvPr>
        </p:nvSpPr>
        <p:spPr>
          <a:xfrm>
            <a:off x="677334" y="1034594"/>
            <a:ext cx="8596668" cy="2154477"/>
          </a:xfrm>
        </p:spPr>
        <p:txBody>
          <a:bodyPr>
            <a:normAutofit/>
          </a:bodyPr>
          <a:lstStyle/>
          <a:p>
            <a:r>
              <a:rPr lang="en-US" sz="2400" b="1" baseline="30000" dirty="0"/>
              <a:t>33 </a:t>
            </a:r>
            <a:r>
              <a:rPr lang="en-US" sz="2400" dirty="0"/>
              <a:t>Who shall lay any thing to the charge of God's elect? It is God that </a:t>
            </a:r>
            <a:r>
              <a:rPr lang="en-US" sz="2400" dirty="0" err="1"/>
              <a:t>justifieth</a:t>
            </a:r>
            <a:r>
              <a:rPr lang="en-US" sz="2400" dirty="0"/>
              <a:t>.</a:t>
            </a:r>
          </a:p>
          <a:p>
            <a:r>
              <a:rPr lang="en-US" sz="2400" b="1" baseline="30000" dirty="0"/>
              <a:t>34 </a:t>
            </a:r>
            <a:r>
              <a:rPr lang="en-US" sz="2400" dirty="0"/>
              <a:t>Who is he that </a:t>
            </a:r>
            <a:r>
              <a:rPr lang="en-US" sz="2400" dirty="0" err="1"/>
              <a:t>condemneth</a:t>
            </a:r>
            <a:r>
              <a:rPr lang="en-US" sz="2400" dirty="0"/>
              <a:t>? It is Christ that died, yea rather, that is risen again, who is even at the right hand of God, who also </a:t>
            </a:r>
            <a:r>
              <a:rPr lang="en-US" sz="2400" dirty="0" err="1"/>
              <a:t>maketh</a:t>
            </a:r>
            <a:r>
              <a:rPr lang="en-US" sz="2400" dirty="0"/>
              <a:t> intercession for us.</a:t>
            </a:r>
          </a:p>
        </p:txBody>
      </p:sp>
      <p:sp>
        <p:nvSpPr>
          <p:cNvPr id="4" name="TextBox 3"/>
          <p:cNvSpPr txBox="1"/>
          <p:nvPr/>
        </p:nvSpPr>
        <p:spPr>
          <a:xfrm>
            <a:off x="677334" y="3189071"/>
            <a:ext cx="9995770" cy="3539430"/>
          </a:xfrm>
          <a:prstGeom prst="rect">
            <a:avLst/>
          </a:prstGeom>
          <a:noFill/>
        </p:spPr>
        <p:txBody>
          <a:bodyPr wrap="square" rtlCol="0">
            <a:spAutoFit/>
          </a:bodyPr>
          <a:lstStyle/>
          <a:p>
            <a:r>
              <a:rPr lang="en-US" sz="3200" dirty="0" smtClean="0">
                <a:latin typeface="Gabriola" panose="04040605051002020D02" pitchFamily="82" charset="0"/>
              </a:rPr>
              <a:t>God’s elect need fear no accuser.  It is God Himself, the Judge of all, who pronounces them upright according to His plan of justification.  Christ, who died for His people, is at God’s right hand pleading for them.  Who, then, can accuse God’s chosen people?  Who can condemn them?  Satan presents our sins to God as evidence that we deserve only destruction.  But God answers the charges brought against His chosen people.  Christ has paid for their sins with His own life.                           									  SDABC V6 pg. 578</a:t>
            </a:r>
            <a:endParaRPr lang="en-US" sz="3200" dirty="0">
              <a:latin typeface="Gabriola" panose="04040605051002020D02" pitchFamily="82" charset="0"/>
            </a:endParaRPr>
          </a:p>
        </p:txBody>
      </p:sp>
    </p:spTree>
    <p:extLst>
      <p:ext uri="{BB962C8B-B14F-4D97-AF65-F5344CB8AC3E}">
        <p14:creationId xmlns:p14="http://schemas.microsoft.com/office/powerpoint/2010/main" val="4078684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animEffect transition="in" filter="fade">
                                      <p:cBhvr>
                                        <p:cTn id="15"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352746"/>
            <a:ext cx="8596668" cy="805841"/>
          </a:xfrm>
        </p:spPr>
        <p:txBody>
          <a:bodyPr/>
          <a:lstStyle/>
          <a:p>
            <a:r>
              <a:rPr lang="en-US" dirty="0" smtClean="0"/>
              <a:t>Romans 8:35-37</a:t>
            </a:r>
            <a:endParaRPr lang="en-US" dirty="0"/>
          </a:p>
        </p:txBody>
      </p:sp>
      <p:sp>
        <p:nvSpPr>
          <p:cNvPr id="3" name="Content Placeholder 2"/>
          <p:cNvSpPr>
            <a:spLocks noGrp="1"/>
          </p:cNvSpPr>
          <p:nvPr>
            <p:ph idx="1"/>
          </p:nvPr>
        </p:nvSpPr>
        <p:spPr>
          <a:xfrm>
            <a:off x="677334" y="1034594"/>
            <a:ext cx="8596668" cy="3239455"/>
          </a:xfrm>
        </p:spPr>
        <p:txBody>
          <a:bodyPr>
            <a:normAutofit/>
          </a:bodyPr>
          <a:lstStyle/>
          <a:p>
            <a:r>
              <a:rPr lang="en-US" sz="2400" b="1" baseline="30000" dirty="0"/>
              <a:t>35 </a:t>
            </a:r>
            <a:r>
              <a:rPr lang="en-US" sz="2400" dirty="0"/>
              <a:t>Who shall separate us from the love of Christ? shall tribulation, or distress, or persecution, or famine, or nakedness, or peril, or sword?</a:t>
            </a:r>
          </a:p>
          <a:p>
            <a:r>
              <a:rPr lang="en-US" sz="2400" b="1" baseline="30000" dirty="0"/>
              <a:t>36 </a:t>
            </a:r>
            <a:r>
              <a:rPr lang="en-US" sz="2400" dirty="0"/>
              <a:t>As it is written, For thy sake we are killed all the day long; we are accounted as sheep for the slaughter.</a:t>
            </a:r>
          </a:p>
          <a:p>
            <a:r>
              <a:rPr lang="en-US" sz="2400" b="1" baseline="30000" dirty="0"/>
              <a:t>37 </a:t>
            </a:r>
            <a:r>
              <a:rPr lang="en-US" sz="2400" dirty="0"/>
              <a:t>Nay, in all these things we are more than conquerors through him that loved us.</a:t>
            </a:r>
          </a:p>
        </p:txBody>
      </p:sp>
      <p:sp>
        <p:nvSpPr>
          <p:cNvPr id="4" name="TextBox 3"/>
          <p:cNvSpPr txBox="1"/>
          <p:nvPr/>
        </p:nvSpPr>
        <p:spPr>
          <a:xfrm>
            <a:off x="677334" y="4082923"/>
            <a:ext cx="9995770" cy="2554545"/>
          </a:xfrm>
          <a:prstGeom prst="rect">
            <a:avLst/>
          </a:prstGeom>
          <a:noFill/>
        </p:spPr>
        <p:txBody>
          <a:bodyPr wrap="square" rtlCol="0">
            <a:spAutoFit/>
          </a:bodyPr>
          <a:lstStyle/>
          <a:p>
            <a:r>
              <a:rPr lang="en-US" sz="3200" dirty="0" smtClean="0">
                <a:latin typeface="Gabriola" panose="04040605051002020D02" pitchFamily="82" charset="0"/>
              </a:rPr>
              <a:t>There is no affliction so heavy, no temptation so strong, that it cannot be overcome through Christ.  For the One who loved us enough to give Himself for us is even now living in us to continue the work of our salvation.  Therefore, we can do all things through Him who strengthens us (Phil. 4:13).             </a:t>
            </a:r>
          </a:p>
          <a:p>
            <a:r>
              <a:rPr lang="en-US" sz="3200" dirty="0" smtClean="0">
                <a:latin typeface="Gabriola" panose="04040605051002020D02" pitchFamily="82" charset="0"/>
              </a:rPr>
              <a:t>SDABC V6 pg. 579</a:t>
            </a:r>
            <a:endParaRPr lang="en-US" sz="3200" dirty="0">
              <a:latin typeface="Gabriola" panose="04040605051002020D02" pitchFamily="82" charset="0"/>
            </a:endParaRPr>
          </a:p>
        </p:txBody>
      </p:sp>
    </p:spTree>
    <p:extLst>
      <p:ext uri="{BB962C8B-B14F-4D97-AF65-F5344CB8AC3E}">
        <p14:creationId xmlns:p14="http://schemas.microsoft.com/office/powerpoint/2010/main" val="1396559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4">
                                            <p:txEl>
                                              <p:pRg st="0" end="0"/>
                                            </p:txEl>
                                          </p:spTgt>
                                        </p:tgtEl>
                                        <p:attrNameLst>
                                          <p:attrName>style.visibility</p:attrName>
                                        </p:attrNameLst>
                                      </p:cBhvr>
                                      <p:to>
                                        <p:strVal val="visible"/>
                                      </p:to>
                                    </p:set>
                                    <p:animEffect transition="in" filter="fade">
                                      <p:cBhvr>
                                        <p:cTn id="18" dur="500"/>
                                        <p:tgtEl>
                                          <p:spTgt spid="4">
                                            <p:txEl>
                                              <p:pRg st="0" end="0"/>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4">
                                            <p:txEl>
                                              <p:pRg st="1" end="1"/>
                                            </p:txEl>
                                          </p:spTgt>
                                        </p:tgtEl>
                                        <p:attrNameLst>
                                          <p:attrName>style.visibility</p:attrName>
                                        </p:attrNameLst>
                                      </p:cBhvr>
                                      <p:to>
                                        <p:strVal val="visible"/>
                                      </p:to>
                                    </p:set>
                                    <p:animEffect transition="in" filter="fade">
                                      <p:cBhvr>
                                        <p:cTn id="21"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352746"/>
            <a:ext cx="8596668" cy="805841"/>
          </a:xfrm>
        </p:spPr>
        <p:txBody>
          <a:bodyPr/>
          <a:lstStyle/>
          <a:p>
            <a:r>
              <a:rPr lang="en-US" dirty="0" smtClean="0"/>
              <a:t>Romans 8:38-39</a:t>
            </a:r>
            <a:endParaRPr lang="en-US" dirty="0"/>
          </a:p>
        </p:txBody>
      </p:sp>
      <p:sp>
        <p:nvSpPr>
          <p:cNvPr id="3" name="Content Placeholder 2"/>
          <p:cNvSpPr>
            <a:spLocks noGrp="1"/>
          </p:cNvSpPr>
          <p:nvPr>
            <p:ph idx="1"/>
          </p:nvPr>
        </p:nvSpPr>
        <p:spPr>
          <a:xfrm>
            <a:off x="677334" y="1034594"/>
            <a:ext cx="8596668" cy="2551087"/>
          </a:xfrm>
        </p:spPr>
        <p:txBody>
          <a:bodyPr>
            <a:normAutofit/>
          </a:bodyPr>
          <a:lstStyle/>
          <a:p>
            <a:r>
              <a:rPr lang="en-US" sz="2400" b="1" baseline="30000" dirty="0"/>
              <a:t>38 </a:t>
            </a:r>
            <a:r>
              <a:rPr lang="en-US" sz="2400" dirty="0"/>
              <a:t>For I am persuaded, that neither death, nor life, nor angels, nor principalities, nor powers, nor things present, nor things to come,</a:t>
            </a:r>
          </a:p>
          <a:p>
            <a:r>
              <a:rPr lang="en-US" sz="2400" b="1" baseline="30000" dirty="0"/>
              <a:t>39 </a:t>
            </a:r>
            <a:r>
              <a:rPr lang="en-US" sz="2400" dirty="0"/>
              <a:t>Nor height, nor depth, nor any other creature, shall be able to separate us from the love of God, which is in Christ Jesus our Lord.</a:t>
            </a:r>
          </a:p>
        </p:txBody>
      </p:sp>
      <p:sp>
        <p:nvSpPr>
          <p:cNvPr id="4" name="TextBox 3"/>
          <p:cNvSpPr txBox="1"/>
          <p:nvPr/>
        </p:nvSpPr>
        <p:spPr>
          <a:xfrm>
            <a:off x="677334" y="3585681"/>
            <a:ext cx="9995770" cy="2554545"/>
          </a:xfrm>
          <a:prstGeom prst="rect">
            <a:avLst/>
          </a:prstGeom>
          <a:noFill/>
        </p:spPr>
        <p:txBody>
          <a:bodyPr wrap="square" rtlCol="0">
            <a:spAutoFit/>
          </a:bodyPr>
          <a:lstStyle/>
          <a:p>
            <a:r>
              <a:rPr lang="en-US" sz="3200" dirty="0" smtClean="0">
                <a:latin typeface="Gabriola" panose="04040605051002020D02" pitchFamily="82" charset="0"/>
              </a:rPr>
              <a:t>Paul now expresses his own personal conviction that no power in heaven or earth can separate us from divine love.  He doesn’t mean to imply that it is impossible for a believer to fall away and be lost by their own choice.  Paul means that nothing can pluck us out of Christ’s arms against our will.  </a:t>
            </a:r>
          </a:p>
          <a:p>
            <a:r>
              <a:rPr lang="en-US" sz="3200" dirty="0" smtClean="0">
                <a:latin typeface="Gabriola" panose="04040605051002020D02" pitchFamily="82" charset="0"/>
              </a:rPr>
              <a:t>SDABC V6 pg. 579</a:t>
            </a:r>
            <a:endParaRPr lang="en-US" sz="3200" dirty="0">
              <a:latin typeface="Gabriola" panose="04040605051002020D02" pitchFamily="82" charset="0"/>
            </a:endParaRPr>
          </a:p>
        </p:txBody>
      </p:sp>
    </p:spTree>
    <p:extLst>
      <p:ext uri="{BB962C8B-B14F-4D97-AF65-F5344CB8AC3E}">
        <p14:creationId xmlns:p14="http://schemas.microsoft.com/office/powerpoint/2010/main" val="4047266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animEffect transition="in" filter="fade">
                                      <p:cBhvr>
                                        <p:cTn id="15" dur="500"/>
                                        <p:tgtEl>
                                          <p:spTgt spid="4">
                                            <p:txEl>
                                              <p:pRg st="0" end="0"/>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4">
                                            <p:txEl>
                                              <p:pRg st="1" end="1"/>
                                            </p:txEl>
                                          </p:spTgt>
                                        </p:tgtEl>
                                        <p:attrNameLst>
                                          <p:attrName>style.visibility</p:attrName>
                                        </p:attrNameLst>
                                      </p:cBhvr>
                                      <p:to>
                                        <p:strVal val="visible"/>
                                      </p:to>
                                    </p:set>
                                    <p:animEffect transition="in" filter="fade">
                                      <p:cBhvr>
                                        <p:cTn id="18"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311649"/>
            <a:ext cx="8596668" cy="726041"/>
          </a:xfrm>
        </p:spPr>
        <p:txBody>
          <a:bodyPr>
            <a:noAutofit/>
          </a:bodyPr>
          <a:lstStyle/>
          <a:p>
            <a:r>
              <a:rPr lang="en-US" sz="3200" dirty="0" smtClean="0">
                <a:solidFill>
                  <a:srgbClr val="7030A0"/>
                </a:solidFill>
              </a:rPr>
              <a:t>Steps to Christ pgs. 85-86</a:t>
            </a:r>
            <a:endParaRPr lang="en-US" sz="3200" dirty="0">
              <a:solidFill>
                <a:srgbClr val="7030A0"/>
              </a:solidFill>
            </a:endParaRPr>
          </a:p>
        </p:txBody>
      </p:sp>
      <p:sp>
        <p:nvSpPr>
          <p:cNvPr id="3" name="Content Placeholder 2"/>
          <p:cNvSpPr>
            <a:spLocks noGrp="1"/>
          </p:cNvSpPr>
          <p:nvPr>
            <p:ph idx="1"/>
          </p:nvPr>
        </p:nvSpPr>
        <p:spPr>
          <a:xfrm>
            <a:off x="677334" y="965771"/>
            <a:ext cx="9668742" cy="5517221"/>
          </a:xfrm>
        </p:spPr>
        <p:txBody>
          <a:bodyPr>
            <a:normAutofit/>
          </a:bodyPr>
          <a:lstStyle/>
          <a:p>
            <a:r>
              <a:rPr lang="en-US" sz="2800" dirty="0"/>
              <a:t>If we will but listen, God's created works will teach us precious lessons of obedience and trust. From the stars that in their trackless courses through space follow from age to age their appointed path, down to the minutest atom, the things of nature obey the Creator's will. </a:t>
            </a:r>
            <a:endParaRPr lang="en-US" sz="2800" dirty="0" smtClean="0"/>
          </a:p>
          <a:p>
            <a:r>
              <a:rPr lang="en-US" sz="2800" dirty="0" smtClean="0"/>
              <a:t>And </a:t>
            </a:r>
            <a:r>
              <a:rPr lang="en-US" sz="2800" dirty="0"/>
              <a:t>God cares for everything and sustains everything that He has created. He who upholds the unnumbered worlds throughout immensity, at the same time cares for the wants of the little brown sparrow that sings its humble song without fear. </a:t>
            </a:r>
          </a:p>
        </p:txBody>
      </p:sp>
    </p:spTree>
    <p:extLst>
      <p:ext uri="{BB962C8B-B14F-4D97-AF65-F5344CB8AC3E}">
        <p14:creationId xmlns:p14="http://schemas.microsoft.com/office/powerpoint/2010/main" val="189634081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311649"/>
            <a:ext cx="8596668" cy="726041"/>
          </a:xfrm>
        </p:spPr>
        <p:txBody>
          <a:bodyPr>
            <a:noAutofit/>
          </a:bodyPr>
          <a:lstStyle/>
          <a:p>
            <a:r>
              <a:rPr lang="en-US" sz="3200" dirty="0" smtClean="0">
                <a:solidFill>
                  <a:srgbClr val="7030A0"/>
                </a:solidFill>
              </a:rPr>
              <a:t>Steps to Christ pgs. 85-86</a:t>
            </a:r>
            <a:endParaRPr lang="en-US" sz="3200" dirty="0">
              <a:solidFill>
                <a:srgbClr val="7030A0"/>
              </a:solidFill>
            </a:endParaRPr>
          </a:p>
        </p:txBody>
      </p:sp>
      <p:sp>
        <p:nvSpPr>
          <p:cNvPr id="3" name="Content Placeholder 2"/>
          <p:cNvSpPr>
            <a:spLocks noGrp="1"/>
          </p:cNvSpPr>
          <p:nvPr>
            <p:ph idx="1"/>
          </p:nvPr>
        </p:nvSpPr>
        <p:spPr>
          <a:xfrm>
            <a:off x="677334" y="965771"/>
            <a:ext cx="9668742" cy="5517221"/>
          </a:xfrm>
        </p:spPr>
        <p:txBody>
          <a:bodyPr>
            <a:noAutofit/>
          </a:bodyPr>
          <a:lstStyle/>
          <a:p>
            <a:r>
              <a:rPr lang="en-US" sz="2400" dirty="0"/>
              <a:t>When men go forth to their daily toil, as when they engage in prayer; when they lie down at night, and when they rise in the morning; when the rich man feasts in his palace, or when the poor man gathers his children about the scanty board, each is tenderly watched by the heavenly Father. No tears are shed that God does not notice. There is no smile that He does not mark. </a:t>
            </a:r>
            <a:endParaRPr lang="en-US" sz="2400" dirty="0" smtClean="0"/>
          </a:p>
          <a:p>
            <a:r>
              <a:rPr lang="en-US" sz="2400" dirty="0" smtClean="0"/>
              <a:t>If </a:t>
            </a:r>
            <a:r>
              <a:rPr lang="en-US" sz="2400" dirty="0"/>
              <a:t>we would but fully believe this, all undue anxieties would be dismissed. Our lives would not be so filled with disappointment as now; for everything, whether great or small, would be left in the hands of God, who is not perplexed by the multiplicity of cares, or overwhelmed by their weight. We should then enjoy a rest of soul to which many have long been strangers. </a:t>
            </a:r>
          </a:p>
        </p:txBody>
      </p:sp>
    </p:spTree>
    <p:extLst>
      <p:ext uri="{BB962C8B-B14F-4D97-AF65-F5344CB8AC3E}">
        <p14:creationId xmlns:p14="http://schemas.microsoft.com/office/powerpoint/2010/main" val="246939595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field, Trees, Dawn, Fog, Clouds, Sunrise Wallpapers HD / Desktop and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2000" cy="7625953"/>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677333" y="262147"/>
            <a:ext cx="10776729" cy="545432"/>
          </a:xfrm>
        </p:spPr>
        <p:txBody>
          <a:bodyPr>
            <a:noAutofit/>
          </a:bodyPr>
          <a:lstStyle/>
          <a:p>
            <a:pPr algn="ctr"/>
            <a:r>
              <a:rPr lang="en-US" sz="4000" dirty="0" smtClean="0">
                <a:solidFill>
                  <a:schemeClr val="tx1"/>
                </a:solidFill>
              </a:rPr>
              <a:t>OVERVIEW</a:t>
            </a:r>
            <a:endParaRPr lang="en-US" sz="4000" dirty="0">
              <a:solidFill>
                <a:schemeClr val="tx1"/>
              </a:solidFill>
            </a:endParaRPr>
          </a:p>
        </p:txBody>
      </p:sp>
      <p:sp>
        <p:nvSpPr>
          <p:cNvPr id="3" name="Content Placeholder 2"/>
          <p:cNvSpPr>
            <a:spLocks noGrp="1"/>
          </p:cNvSpPr>
          <p:nvPr>
            <p:ph idx="1"/>
          </p:nvPr>
        </p:nvSpPr>
        <p:spPr>
          <a:xfrm>
            <a:off x="1" y="914400"/>
            <a:ext cx="12191999" cy="5943599"/>
          </a:xfrm>
        </p:spPr>
        <p:txBody>
          <a:bodyPr>
            <a:noAutofit/>
          </a:bodyPr>
          <a:lstStyle/>
          <a:p>
            <a:r>
              <a:rPr lang="en-US" sz="2800" b="1" dirty="0" smtClean="0">
                <a:solidFill>
                  <a:schemeClr val="tx1"/>
                </a:solidFill>
              </a:rPr>
              <a:t>Romans 8:5-8—Carnal/Flesh=Death, Spiritual=Life.  They do not coexist.  You must be either in the Spirit or the Flesh.  </a:t>
            </a:r>
          </a:p>
          <a:p>
            <a:r>
              <a:rPr lang="en-US" sz="2800" b="1" dirty="0" smtClean="0">
                <a:solidFill>
                  <a:schemeClr val="tx1"/>
                </a:solidFill>
              </a:rPr>
              <a:t>Romans 8:9-13, Galatians 5:22-23—Choose!  Living in the Spirit means demonstrating the Fruit of the Spirit in your life.  </a:t>
            </a:r>
          </a:p>
          <a:p>
            <a:r>
              <a:rPr lang="en-US" sz="2800" b="1" dirty="0" smtClean="0">
                <a:solidFill>
                  <a:schemeClr val="tx1"/>
                </a:solidFill>
              </a:rPr>
              <a:t>Ephesians 2:1-6, Romans 8:14-15—God will bring you to life if you so choose, even though you were dead in sin.  He will adopt you.  </a:t>
            </a:r>
          </a:p>
          <a:p>
            <a:r>
              <a:rPr lang="en-US" sz="2800" b="1" dirty="0" smtClean="0">
                <a:solidFill>
                  <a:schemeClr val="tx1"/>
                </a:solidFill>
              </a:rPr>
              <a:t>Romans 8:16-18—</a:t>
            </a:r>
            <a:r>
              <a:rPr lang="en-US" sz="2800" b="1" dirty="0">
                <a:solidFill>
                  <a:schemeClr val="tx1"/>
                </a:solidFill>
              </a:rPr>
              <a:t>An adopted son has some (purposeful) </a:t>
            </a:r>
            <a:r>
              <a:rPr lang="en-US" sz="2800" b="1" dirty="0" smtClean="0">
                <a:solidFill>
                  <a:schemeClr val="tx1"/>
                </a:solidFill>
              </a:rPr>
              <a:t>troubles!</a:t>
            </a:r>
            <a:endParaRPr lang="en-US" sz="2800" b="1" dirty="0">
              <a:solidFill>
                <a:schemeClr val="tx1"/>
              </a:solidFill>
            </a:endParaRPr>
          </a:p>
          <a:p>
            <a:r>
              <a:rPr lang="en-US" sz="2800" b="1" dirty="0" smtClean="0">
                <a:solidFill>
                  <a:schemeClr val="tx1"/>
                </a:solidFill>
              </a:rPr>
              <a:t>Isaiah 40:27-31, 41:10-14—God provides strength to overcome trials.  </a:t>
            </a:r>
          </a:p>
          <a:p>
            <a:r>
              <a:rPr lang="en-US" sz="2800" b="1" dirty="0" smtClean="0">
                <a:solidFill>
                  <a:schemeClr val="tx1"/>
                </a:solidFill>
              </a:rPr>
              <a:t>Romans 8:24-28—We look forward in hope to our salvation and the end of all trials.  But we’re never alone in them.  </a:t>
            </a:r>
          </a:p>
          <a:p>
            <a:r>
              <a:rPr lang="en-US" sz="2800" b="1" dirty="0">
                <a:solidFill>
                  <a:schemeClr val="tx1"/>
                </a:solidFill>
              </a:rPr>
              <a:t>R</a:t>
            </a:r>
            <a:r>
              <a:rPr lang="en-US" sz="2800" b="1" dirty="0" smtClean="0">
                <a:solidFill>
                  <a:schemeClr val="tx1"/>
                </a:solidFill>
              </a:rPr>
              <a:t>omans 8:31-39—Victory is completely assured for those who faithfully cling to Christ.  Don’t worry in the meantime!</a:t>
            </a:r>
            <a:endParaRPr lang="en-US" sz="2800" b="1" dirty="0">
              <a:solidFill>
                <a:schemeClr val="tx1"/>
              </a:solidFill>
            </a:endParaRPr>
          </a:p>
        </p:txBody>
      </p:sp>
    </p:spTree>
    <p:extLst>
      <p:ext uri="{BB962C8B-B14F-4D97-AF65-F5344CB8AC3E}">
        <p14:creationId xmlns:p14="http://schemas.microsoft.com/office/powerpoint/2010/main" val="322991847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352746"/>
            <a:ext cx="8596668" cy="805841"/>
          </a:xfrm>
        </p:spPr>
        <p:txBody>
          <a:bodyPr/>
          <a:lstStyle/>
          <a:p>
            <a:r>
              <a:rPr lang="en-US" dirty="0" smtClean="0"/>
              <a:t>Romans 8:9-10</a:t>
            </a:r>
            <a:endParaRPr lang="en-US" dirty="0"/>
          </a:p>
        </p:txBody>
      </p:sp>
      <p:sp>
        <p:nvSpPr>
          <p:cNvPr id="3" name="Content Placeholder 2"/>
          <p:cNvSpPr>
            <a:spLocks noGrp="1"/>
          </p:cNvSpPr>
          <p:nvPr>
            <p:ph idx="1"/>
          </p:nvPr>
        </p:nvSpPr>
        <p:spPr>
          <a:xfrm>
            <a:off x="677334" y="972949"/>
            <a:ext cx="8596668" cy="2154477"/>
          </a:xfrm>
        </p:spPr>
        <p:txBody>
          <a:bodyPr/>
          <a:lstStyle/>
          <a:p>
            <a:r>
              <a:rPr lang="en-US" sz="2400" b="1" baseline="30000" dirty="0"/>
              <a:t>9 </a:t>
            </a:r>
            <a:r>
              <a:rPr lang="en-US" sz="2400" dirty="0"/>
              <a:t>But ye are not in the flesh, but in the Spirit, if so be that the Spirit of God dwell in you. Now if any man have not the Spirit of Christ, he is none of his.</a:t>
            </a:r>
          </a:p>
          <a:p>
            <a:r>
              <a:rPr lang="en-US" sz="2400" b="1" baseline="30000" dirty="0"/>
              <a:t>10 </a:t>
            </a:r>
            <a:r>
              <a:rPr lang="en-US" sz="2400" dirty="0"/>
              <a:t>And if Christ be in you, the body is dead because of sin; but the Spirit is life because of righteousness.</a:t>
            </a:r>
          </a:p>
          <a:p>
            <a:endParaRPr lang="en-US" dirty="0"/>
          </a:p>
        </p:txBody>
      </p:sp>
      <p:sp>
        <p:nvSpPr>
          <p:cNvPr id="4" name="TextBox 3"/>
          <p:cNvSpPr txBox="1"/>
          <p:nvPr/>
        </p:nvSpPr>
        <p:spPr>
          <a:xfrm>
            <a:off x="677334" y="3466473"/>
            <a:ext cx="10572868" cy="3046988"/>
          </a:xfrm>
          <a:prstGeom prst="rect">
            <a:avLst/>
          </a:prstGeom>
          <a:noFill/>
        </p:spPr>
        <p:txBody>
          <a:bodyPr wrap="square" rtlCol="0">
            <a:spAutoFit/>
          </a:bodyPr>
          <a:lstStyle/>
          <a:p>
            <a:r>
              <a:rPr lang="en-US" sz="3200" dirty="0" smtClean="0">
                <a:latin typeface="Gabriola" panose="04040605051002020D02" pitchFamily="82" charset="0"/>
                <a:ea typeface="Verdana" panose="020B0604030504040204" pitchFamily="34" charset="0"/>
                <a:cs typeface="Arial" panose="020B0604020202020204" pitchFamily="34" charset="0"/>
              </a:rPr>
              <a:t>The old life in the flesh ceases only as new life in the Spirit begins!  The ruling power of the flesh can be expelled from the life only when the Spirit is invited to come and exercise full control.  When the Spirit really dwells within, the life after the flesh has ended. </a:t>
            </a:r>
          </a:p>
          <a:p>
            <a:r>
              <a:rPr lang="en-US" sz="3200" u="sng" dirty="0" smtClean="0">
                <a:latin typeface="Gabriola" panose="04040605051002020D02" pitchFamily="82" charset="0"/>
                <a:ea typeface="Verdana" panose="020B0604030504040204" pitchFamily="34" charset="0"/>
                <a:cs typeface="Arial" panose="020B0604020202020204" pitchFamily="34" charset="0"/>
              </a:rPr>
              <a:t>This is an invitation to self-examination.</a:t>
            </a:r>
            <a:r>
              <a:rPr lang="en-US" sz="3200" dirty="0" smtClean="0">
                <a:latin typeface="Gabriola" panose="04040605051002020D02" pitchFamily="82" charset="0"/>
                <a:ea typeface="Verdana" panose="020B0604030504040204" pitchFamily="34" charset="0"/>
                <a:cs typeface="Arial" panose="020B0604020202020204" pitchFamily="34" charset="0"/>
              </a:rPr>
              <a:t>  Absence of the Spirit, and the fruit of the Spirit, is evidence that we are yet living in the flesh. </a:t>
            </a:r>
            <a:r>
              <a:rPr lang="en-US" sz="3200" dirty="0" smtClean="0">
                <a:latin typeface="Gabriola" panose="04040605051002020D02" pitchFamily="82" charset="0"/>
                <a:cs typeface="Arial" panose="020B0604020202020204" pitchFamily="34" charset="0"/>
              </a:rPr>
              <a:t>                    SDABC V6 pg. 564</a:t>
            </a:r>
            <a:endParaRPr lang="en-US" sz="3200" dirty="0">
              <a:latin typeface="Gabriola" panose="04040605051002020D02" pitchFamily="82" charset="0"/>
              <a:cs typeface="Arial" panose="020B0604020202020204" pitchFamily="34" charset="0"/>
            </a:endParaRPr>
          </a:p>
        </p:txBody>
      </p:sp>
    </p:spTree>
    <p:extLst>
      <p:ext uri="{BB962C8B-B14F-4D97-AF65-F5344CB8AC3E}">
        <p14:creationId xmlns:p14="http://schemas.microsoft.com/office/powerpoint/2010/main" val="5669927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animEffect transition="in" filter="fade">
                                      <p:cBhvr>
                                        <p:cTn id="15" dur="500"/>
                                        <p:tgtEl>
                                          <p:spTgt spid="4">
                                            <p:txEl>
                                              <p:pRg st="0" end="0"/>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4">
                                            <p:txEl>
                                              <p:pRg st="1" end="1"/>
                                            </p:txEl>
                                          </p:spTgt>
                                        </p:tgtEl>
                                        <p:attrNameLst>
                                          <p:attrName>style.visibility</p:attrName>
                                        </p:attrNameLst>
                                      </p:cBhvr>
                                      <p:to>
                                        <p:strVal val="visible"/>
                                      </p:to>
                                    </p:set>
                                    <p:animEffect transition="in" filter="fade">
                                      <p:cBhvr>
                                        <p:cTn id="18"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352746"/>
            <a:ext cx="8596668" cy="805841"/>
          </a:xfrm>
        </p:spPr>
        <p:txBody>
          <a:bodyPr/>
          <a:lstStyle/>
          <a:p>
            <a:r>
              <a:rPr lang="en-US" dirty="0" smtClean="0"/>
              <a:t>1 Peter 5:6-7</a:t>
            </a:r>
            <a:endParaRPr lang="en-US" dirty="0"/>
          </a:p>
        </p:txBody>
      </p:sp>
      <p:sp>
        <p:nvSpPr>
          <p:cNvPr id="3" name="Content Placeholder 2"/>
          <p:cNvSpPr>
            <a:spLocks noGrp="1"/>
          </p:cNvSpPr>
          <p:nvPr>
            <p:ph idx="1"/>
          </p:nvPr>
        </p:nvSpPr>
        <p:spPr>
          <a:xfrm>
            <a:off x="677334" y="1034594"/>
            <a:ext cx="8596668" cy="2551087"/>
          </a:xfrm>
        </p:spPr>
        <p:txBody>
          <a:bodyPr>
            <a:normAutofit/>
          </a:bodyPr>
          <a:lstStyle/>
          <a:p>
            <a:r>
              <a:rPr lang="en-US" sz="2800" b="1" baseline="30000" dirty="0"/>
              <a:t>6 </a:t>
            </a:r>
            <a:r>
              <a:rPr lang="en-US" sz="2800" dirty="0"/>
              <a:t>Humble yourselves therefore under the mighty hand of God, that he may exalt you in due time:</a:t>
            </a:r>
          </a:p>
          <a:p>
            <a:r>
              <a:rPr lang="en-US" sz="2800" b="1" baseline="30000" dirty="0"/>
              <a:t>7 </a:t>
            </a:r>
            <a:r>
              <a:rPr lang="en-US" sz="2800" dirty="0"/>
              <a:t>Casting all your care upon him; for he </a:t>
            </a:r>
            <a:r>
              <a:rPr lang="en-US" sz="2800" dirty="0" err="1"/>
              <a:t>careth</a:t>
            </a:r>
            <a:r>
              <a:rPr lang="en-US" sz="2800" dirty="0"/>
              <a:t> for you.</a:t>
            </a:r>
          </a:p>
        </p:txBody>
      </p:sp>
    </p:spTree>
    <p:extLst>
      <p:ext uri="{BB962C8B-B14F-4D97-AF65-F5344CB8AC3E}">
        <p14:creationId xmlns:p14="http://schemas.microsoft.com/office/powerpoint/2010/main" val="3669074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Thank you,</a:t>
            </a:r>
            <a:endParaRPr lang="en-US" dirty="0"/>
          </a:p>
        </p:txBody>
      </p:sp>
      <p:sp>
        <p:nvSpPr>
          <p:cNvPr id="3" name="Subtitle 2"/>
          <p:cNvSpPr>
            <a:spLocks noGrp="1"/>
          </p:cNvSpPr>
          <p:nvPr>
            <p:ph type="subTitle" idx="1"/>
          </p:nvPr>
        </p:nvSpPr>
        <p:spPr/>
        <p:txBody>
          <a:bodyPr>
            <a:normAutofit/>
          </a:bodyPr>
          <a:lstStyle/>
          <a:p>
            <a:r>
              <a:rPr lang="en-US" sz="3200" dirty="0" smtClean="0"/>
              <a:t>Happy Sabbath!</a:t>
            </a:r>
            <a:endParaRPr lang="en-US" sz="3200" dirty="0"/>
          </a:p>
        </p:txBody>
      </p:sp>
    </p:spTree>
    <p:extLst>
      <p:ext uri="{BB962C8B-B14F-4D97-AF65-F5344CB8AC3E}">
        <p14:creationId xmlns:p14="http://schemas.microsoft.com/office/powerpoint/2010/main" val="266739845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The meaning and symbolism of the word - «Dov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409719" cy="9504374"/>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1" y="143839"/>
            <a:ext cx="8743309" cy="3626777"/>
          </a:xfrm>
          <a:noFill/>
        </p:spPr>
        <p:txBody>
          <a:bodyPr>
            <a:normAutofit fontScale="85000" lnSpcReduction="10000"/>
          </a:bodyPr>
          <a:lstStyle/>
          <a:p>
            <a:pPr marL="0" indent="0">
              <a:buNone/>
            </a:pPr>
            <a:r>
              <a:rPr lang="en-US" sz="4400" b="1" dirty="0" smtClean="0">
                <a:solidFill>
                  <a:schemeClr val="bg1"/>
                </a:solidFill>
                <a:latin typeface="Arial Black" panose="020B0A04020102020204" pitchFamily="34" charset="0"/>
              </a:rPr>
              <a:t>Galatians 5:22-23</a:t>
            </a:r>
            <a:endParaRPr lang="en-US" sz="4400" b="1" baseline="30000" dirty="0" smtClean="0">
              <a:solidFill>
                <a:schemeClr val="bg1"/>
              </a:solidFill>
              <a:latin typeface="Arial Black" panose="020B0A04020102020204" pitchFamily="34" charset="0"/>
            </a:endParaRPr>
          </a:p>
          <a:p>
            <a:pPr marL="0" indent="0">
              <a:buNone/>
            </a:pPr>
            <a:r>
              <a:rPr lang="en-US" sz="4400" b="1" baseline="30000" dirty="0" smtClean="0">
                <a:solidFill>
                  <a:schemeClr val="bg1"/>
                </a:solidFill>
                <a:latin typeface="Arial Black" panose="020B0A04020102020204" pitchFamily="34" charset="0"/>
              </a:rPr>
              <a:t>22</a:t>
            </a:r>
            <a:r>
              <a:rPr lang="en-US" sz="4400" b="1" baseline="30000" dirty="0">
                <a:solidFill>
                  <a:schemeClr val="bg1"/>
                </a:solidFill>
                <a:latin typeface="Arial Black" panose="020B0A04020102020204" pitchFamily="34" charset="0"/>
              </a:rPr>
              <a:t> </a:t>
            </a:r>
            <a:r>
              <a:rPr lang="en-US" sz="4400" dirty="0">
                <a:solidFill>
                  <a:schemeClr val="bg1"/>
                </a:solidFill>
                <a:latin typeface="Arial Black" panose="020B0A04020102020204" pitchFamily="34" charset="0"/>
              </a:rPr>
              <a:t>But the fruit of the Spirit is love, joy, peace, longsuffering, gentleness, goodness, faith,</a:t>
            </a:r>
          </a:p>
          <a:p>
            <a:pPr marL="0" indent="0">
              <a:buNone/>
            </a:pPr>
            <a:r>
              <a:rPr lang="en-US" sz="4400" b="1" baseline="30000" dirty="0">
                <a:solidFill>
                  <a:schemeClr val="bg1"/>
                </a:solidFill>
                <a:latin typeface="Arial Black" panose="020B0A04020102020204" pitchFamily="34" charset="0"/>
              </a:rPr>
              <a:t>23 </a:t>
            </a:r>
            <a:r>
              <a:rPr lang="en-US" sz="4400" dirty="0">
                <a:solidFill>
                  <a:schemeClr val="bg1"/>
                </a:solidFill>
                <a:latin typeface="Arial Black" panose="020B0A04020102020204" pitchFamily="34" charset="0"/>
              </a:rPr>
              <a:t>Meekness, temperance: against such there is no law</a:t>
            </a:r>
            <a:r>
              <a:rPr lang="en-US" dirty="0">
                <a:solidFill>
                  <a:schemeClr val="bg1"/>
                </a:solidFill>
              </a:rPr>
              <a:t>.</a:t>
            </a:r>
          </a:p>
          <a:p>
            <a:endParaRPr lang="en-US" dirty="0"/>
          </a:p>
        </p:txBody>
      </p:sp>
    </p:spTree>
    <p:extLst>
      <p:ext uri="{BB962C8B-B14F-4D97-AF65-F5344CB8AC3E}">
        <p14:creationId xmlns:p14="http://schemas.microsoft.com/office/powerpoint/2010/main" val="317393988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335623"/>
            <a:ext cx="8596668" cy="805841"/>
          </a:xfrm>
        </p:spPr>
        <p:txBody>
          <a:bodyPr/>
          <a:lstStyle/>
          <a:p>
            <a:r>
              <a:rPr lang="en-US" dirty="0" smtClean="0"/>
              <a:t>Romans 8:11-13</a:t>
            </a:r>
            <a:endParaRPr lang="en-US" dirty="0"/>
          </a:p>
        </p:txBody>
      </p:sp>
      <p:sp>
        <p:nvSpPr>
          <p:cNvPr id="3" name="Content Placeholder 2"/>
          <p:cNvSpPr>
            <a:spLocks noGrp="1"/>
          </p:cNvSpPr>
          <p:nvPr>
            <p:ph idx="1"/>
          </p:nvPr>
        </p:nvSpPr>
        <p:spPr>
          <a:xfrm>
            <a:off x="677334" y="972167"/>
            <a:ext cx="9481274" cy="2154477"/>
          </a:xfrm>
        </p:spPr>
        <p:txBody>
          <a:bodyPr>
            <a:noAutofit/>
          </a:bodyPr>
          <a:lstStyle/>
          <a:p>
            <a:r>
              <a:rPr lang="en-US" sz="2400" b="1" baseline="30000" dirty="0"/>
              <a:t>11 </a:t>
            </a:r>
            <a:r>
              <a:rPr lang="en-US" sz="2400" dirty="0"/>
              <a:t>But if the Spirit of him that raised up Jesus from the dead dwell in you, he that raised up Christ from the dead shall also quicken your mortal bodies by his Spirit that </a:t>
            </a:r>
            <a:r>
              <a:rPr lang="en-US" sz="2400" dirty="0" err="1"/>
              <a:t>dwelleth</a:t>
            </a:r>
            <a:r>
              <a:rPr lang="en-US" sz="2400" dirty="0"/>
              <a:t> in you.</a:t>
            </a:r>
          </a:p>
          <a:p>
            <a:r>
              <a:rPr lang="en-US" sz="2400" b="1" baseline="30000" dirty="0"/>
              <a:t>12 </a:t>
            </a:r>
            <a:r>
              <a:rPr lang="en-US" sz="2400" dirty="0"/>
              <a:t>Therefore, brethren, we are debtors, not to the flesh, to live after the flesh.</a:t>
            </a:r>
          </a:p>
          <a:p>
            <a:r>
              <a:rPr lang="en-US" sz="2400" b="1" baseline="30000" dirty="0"/>
              <a:t>13 </a:t>
            </a:r>
            <a:r>
              <a:rPr lang="en-US" sz="2400" dirty="0"/>
              <a:t>For if ye live after the flesh, ye shall die: but if ye through the Spirit do mortify the deeds of the body, ye shall live</a:t>
            </a:r>
            <a:r>
              <a:rPr lang="en-US" sz="2400" dirty="0" smtClean="0"/>
              <a:t>.</a:t>
            </a:r>
            <a:endParaRPr lang="en-US" sz="2400" dirty="0"/>
          </a:p>
        </p:txBody>
      </p:sp>
      <p:sp>
        <p:nvSpPr>
          <p:cNvPr id="4" name="TextBox 3"/>
          <p:cNvSpPr txBox="1"/>
          <p:nvPr/>
        </p:nvSpPr>
        <p:spPr>
          <a:xfrm>
            <a:off x="677334" y="3763188"/>
            <a:ext cx="9995770" cy="3046988"/>
          </a:xfrm>
          <a:prstGeom prst="rect">
            <a:avLst/>
          </a:prstGeom>
          <a:noFill/>
        </p:spPr>
        <p:txBody>
          <a:bodyPr wrap="square" rtlCol="0">
            <a:spAutoFit/>
          </a:bodyPr>
          <a:lstStyle/>
          <a:p>
            <a:r>
              <a:rPr lang="en-US" sz="3200" dirty="0" smtClean="0">
                <a:latin typeface="Gabriola" panose="04040605051002020D02" pitchFamily="82" charset="0"/>
              </a:rPr>
              <a:t>Either our sins must die or we must.  If they are allowed to live, we shall die.  If they are put to death, we shall be saved.  </a:t>
            </a:r>
            <a:r>
              <a:rPr lang="en-US" sz="3200" dirty="0">
                <a:latin typeface="Gabriola" panose="04040605051002020D02" pitchFamily="82" charset="0"/>
              </a:rPr>
              <a:t/>
            </a:r>
            <a:br>
              <a:rPr lang="en-US" sz="3200" dirty="0">
                <a:latin typeface="Gabriola" panose="04040605051002020D02" pitchFamily="82" charset="0"/>
              </a:rPr>
            </a:br>
            <a:r>
              <a:rPr lang="en-US" sz="3200" dirty="0" smtClean="0">
                <a:latin typeface="Gabriola" panose="04040605051002020D02" pitchFamily="82" charset="0"/>
              </a:rPr>
              <a:t>The gospel frees us from the condemnation of the law and from the destroying error of attempting to keep the law by our own efforts, but it does not free us from obedience to the will of God.  No man can be saved in his sins.  </a:t>
            </a:r>
            <a:endParaRPr lang="en-US" sz="3200" dirty="0">
              <a:latin typeface="Gabriola" panose="04040605051002020D02" pitchFamily="82" charset="0"/>
            </a:endParaRPr>
          </a:p>
          <a:p>
            <a:r>
              <a:rPr lang="en-US" sz="3200" dirty="0" smtClean="0">
                <a:latin typeface="Gabriola" panose="04040605051002020D02" pitchFamily="82" charset="0"/>
              </a:rPr>
              <a:t>SDABC V6 pg. 565-6</a:t>
            </a:r>
            <a:endParaRPr lang="en-US" sz="3200" dirty="0">
              <a:latin typeface="Gabriola" panose="04040605051002020D02" pitchFamily="82" charset="0"/>
            </a:endParaRPr>
          </a:p>
        </p:txBody>
      </p:sp>
      <p:sp>
        <p:nvSpPr>
          <p:cNvPr id="5" name="TextBox 4"/>
          <p:cNvSpPr txBox="1"/>
          <p:nvPr/>
        </p:nvSpPr>
        <p:spPr>
          <a:xfrm rot="5400000">
            <a:off x="8205225" y="2803502"/>
            <a:ext cx="5397422" cy="461665"/>
          </a:xfrm>
          <a:prstGeom prst="rect">
            <a:avLst/>
          </a:prstGeom>
          <a:noFill/>
        </p:spPr>
        <p:txBody>
          <a:bodyPr wrap="square" rtlCol="0">
            <a:spAutoFit/>
          </a:bodyPr>
          <a:lstStyle/>
          <a:p>
            <a:r>
              <a:rPr lang="en-US" sz="2400" b="1" dirty="0" smtClean="0">
                <a:solidFill>
                  <a:schemeClr val="accent2">
                    <a:lumMod val="50000"/>
                  </a:schemeClr>
                </a:solidFill>
                <a:latin typeface="Arial Black" panose="020B0A04020102020204" pitchFamily="34" charset="0"/>
              </a:rPr>
              <a:t>Quicken = enliven, make alive</a:t>
            </a:r>
            <a:endParaRPr lang="en-US" sz="2400" b="1" dirty="0">
              <a:solidFill>
                <a:schemeClr val="accent2">
                  <a:lumMod val="50000"/>
                </a:schemeClr>
              </a:solidFill>
              <a:latin typeface="Arial Black" panose="020B0A04020102020204" pitchFamily="34" charset="0"/>
            </a:endParaRPr>
          </a:p>
        </p:txBody>
      </p:sp>
    </p:spTree>
    <p:extLst>
      <p:ext uri="{BB962C8B-B14F-4D97-AF65-F5344CB8AC3E}">
        <p14:creationId xmlns:p14="http://schemas.microsoft.com/office/powerpoint/2010/main" val="3442815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500"/>
                                        <p:tgtEl>
                                          <p:spTgt spid="5"/>
                                        </p:tgtEl>
                                      </p:cBhvr>
                                    </p:animEffect>
                                  </p:childTnLst>
                                </p:cTn>
                              </p:par>
                              <p:par>
                                <p:cTn id="19" presetID="10" presetClass="entr" presetSubtype="0" fill="hold" nodeType="withEffect">
                                  <p:stCondLst>
                                    <p:cond delay="0"/>
                                  </p:stCondLst>
                                  <p:childTnLst>
                                    <p:set>
                                      <p:cBhvr>
                                        <p:cTn id="20" dur="1" fill="hold">
                                          <p:stCondLst>
                                            <p:cond delay="0"/>
                                          </p:stCondLst>
                                        </p:cTn>
                                        <p:tgtEl>
                                          <p:spTgt spid="4">
                                            <p:txEl>
                                              <p:pRg st="0" end="0"/>
                                            </p:txEl>
                                          </p:spTgt>
                                        </p:tgtEl>
                                        <p:attrNameLst>
                                          <p:attrName>style.visibility</p:attrName>
                                        </p:attrNameLst>
                                      </p:cBhvr>
                                      <p:to>
                                        <p:strVal val="visible"/>
                                      </p:to>
                                    </p:set>
                                    <p:animEffect transition="in" filter="fade">
                                      <p:cBhvr>
                                        <p:cTn id="21" dur="500"/>
                                        <p:tgtEl>
                                          <p:spTgt spid="4">
                                            <p:txEl>
                                              <p:pRg st="0" end="0"/>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4">
                                            <p:txEl>
                                              <p:pRg st="1" end="1"/>
                                            </p:txEl>
                                          </p:spTgt>
                                        </p:tgtEl>
                                        <p:attrNameLst>
                                          <p:attrName>style.visibility</p:attrName>
                                        </p:attrNameLst>
                                      </p:cBhvr>
                                      <p:to>
                                        <p:strVal val="visible"/>
                                      </p:to>
                                    </p:set>
                                    <p:animEffect transition="in" filter="fade">
                                      <p:cBhvr>
                                        <p:cTn id="24"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field, Trees, Dawn, Fog, Clouds, Sunrise Wallpapers HD / Desktop and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2000" cy="7625953"/>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677333" y="262147"/>
            <a:ext cx="10776729" cy="545432"/>
          </a:xfrm>
        </p:spPr>
        <p:txBody>
          <a:bodyPr>
            <a:noAutofit/>
          </a:bodyPr>
          <a:lstStyle/>
          <a:p>
            <a:pPr algn="ctr"/>
            <a:r>
              <a:rPr lang="en-US" sz="4000" dirty="0" smtClean="0">
                <a:solidFill>
                  <a:schemeClr val="tx1"/>
                </a:solidFill>
              </a:rPr>
              <a:t>OVERVIEW</a:t>
            </a:r>
            <a:endParaRPr lang="en-US" sz="4000" dirty="0">
              <a:solidFill>
                <a:schemeClr val="tx1"/>
              </a:solidFill>
            </a:endParaRPr>
          </a:p>
        </p:txBody>
      </p:sp>
      <p:sp>
        <p:nvSpPr>
          <p:cNvPr id="3" name="Content Placeholder 2"/>
          <p:cNvSpPr>
            <a:spLocks noGrp="1"/>
          </p:cNvSpPr>
          <p:nvPr>
            <p:ph idx="1"/>
          </p:nvPr>
        </p:nvSpPr>
        <p:spPr>
          <a:xfrm>
            <a:off x="1" y="914400"/>
            <a:ext cx="12191999" cy="5943599"/>
          </a:xfrm>
        </p:spPr>
        <p:txBody>
          <a:bodyPr>
            <a:noAutofit/>
          </a:bodyPr>
          <a:lstStyle/>
          <a:p>
            <a:r>
              <a:rPr lang="en-US" sz="2800" b="1" dirty="0" smtClean="0">
                <a:solidFill>
                  <a:schemeClr val="tx1"/>
                </a:solidFill>
              </a:rPr>
              <a:t>Romans 8:5-8—Carnal/Flesh=Death, Spiritual=Life.  They do not coexist.  You must be either in the Spirit or the Flesh.  </a:t>
            </a:r>
          </a:p>
          <a:p>
            <a:r>
              <a:rPr lang="en-US" sz="2800" b="1" dirty="0" smtClean="0">
                <a:solidFill>
                  <a:schemeClr val="tx1"/>
                </a:solidFill>
              </a:rPr>
              <a:t>Romans 8:9-13, Galatians 5:22-23—Choose!  Living in the Spirit means demonstrating the Fruit of the Spirit in your life.  </a:t>
            </a:r>
          </a:p>
        </p:txBody>
      </p:sp>
    </p:spTree>
    <p:extLst>
      <p:ext uri="{BB962C8B-B14F-4D97-AF65-F5344CB8AC3E}">
        <p14:creationId xmlns:p14="http://schemas.microsoft.com/office/powerpoint/2010/main" val="84607091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268841"/>
            <a:ext cx="8596668" cy="805841"/>
          </a:xfrm>
        </p:spPr>
        <p:txBody>
          <a:bodyPr/>
          <a:lstStyle/>
          <a:p>
            <a:r>
              <a:rPr lang="en-US" dirty="0" smtClean="0">
                <a:solidFill>
                  <a:srgbClr val="92D050"/>
                </a:solidFill>
              </a:rPr>
              <a:t>Ephesians 2:1-3</a:t>
            </a:r>
            <a:endParaRPr lang="en-US" dirty="0">
              <a:solidFill>
                <a:srgbClr val="92D050"/>
              </a:solidFill>
            </a:endParaRPr>
          </a:p>
        </p:txBody>
      </p:sp>
      <p:sp>
        <p:nvSpPr>
          <p:cNvPr id="3" name="Content Placeholder 2"/>
          <p:cNvSpPr>
            <a:spLocks noGrp="1"/>
          </p:cNvSpPr>
          <p:nvPr>
            <p:ph idx="1"/>
          </p:nvPr>
        </p:nvSpPr>
        <p:spPr>
          <a:xfrm>
            <a:off x="677334" y="848651"/>
            <a:ext cx="9481274" cy="3558962"/>
          </a:xfrm>
        </p:spPr>
        <p:txBody>
          <a:bodyPr>
            <a:noAutofit/>
          </a:bodyPr>
          <a:lstStyle/>
          <a:p>
            <a:r>
              <a:rPr lang="en-US" sz="2400" b="1" dirty="0"/>
              <a:t>2 </a:t>
            </a:r>
            <a:r>
              <a:rPr lang="en-US" sz="2400" dirty="0"/>
              <a:t>And you hath he quickened, who were dead in trespasses and sins;</a:t>
            </a:r>
          </a:p>
          <a:p>
            <a:r>
              <a:rPr lang="en-US" sz="2400" b="1" baseline="30000" dirty="0"/>
              <a:t>2 </a:t>
            </a:r>
            <a:r>
              <a:rPr lang="en-US" sz="2400" dirty="0"/>
              <a:t>Wherein in time past ye walked according to the course of this world, according to the prince of the power of the air, the spirit that now </a:t>
            </a:r>
            <a:r>
              <a:rPr lang="en-US" sz="2400" dirty="0" err="1"/>
              <a:t>worketh</a:t>
            </a:r>
            <a:r>
              <a:rPr lang="en-US" sz="2400" dirty="0"/>
              <a:t> in the children of </a:t>
            </a:r>
            <a:r>
              <a:rPr lang="en-US" sz="2400" dirty="0" smtClean="0"/>
              <a:t>disobedience:</a:t>
            </a:r>
          </a:p>
          <a:p>
            <a:r>
              <a:rPr lang="en-US" sz="2400" b="1" baseline="30000" dirty="0" smtClean="0"/>
              <a:t>3</a:t>
            </a:r>
            <a:r>
              <a:rPr lang="en-US" sz="2400" b="1" baseline="30000" dirty="0"/>
              <a:t> </a:t>
            </a:r>
            <a:r>
              <a:rPr lang="en-US" sz="2400" dirty="0"/>
              <a:t>Among whom also we all had our conversation in times past in the lusts of our flesh, fulfilling the desires of the flesh and of the mind; and were by nature the children of wrath, even as others.</a:t>
            </a:r>
          </a:p>
        </p:txBody>
      </p:sp>
      <p:sp>
        <p:nvSpPr>
          <p:cNvPr id="4" name="TextBox 3"/>
          <p:cNvSpPr txBox="1"/>
          <p:nvPr/>
        </p:nvSpPr>
        <p:spPr>
          <a:xfrm>
            <a:off x="677333" y="4509448"/>
            <a:ext cx="10624239" cy="2062103"/>
          </a:xfrm>
          <a:prstGeom prst="rect">
            <a:avLst/>
          </a:prstGeom>
          <a:noFill/>
        </p:spPr>
        <p:txBody>
          <a:bodyPr wrap="square" rtlCol="0">
            <a:spAutoFit/>
          </a:bodyPr>
          <a:lstStyle/>
          <a:p>
            <a:r>
              <a:rPr lang="en-US" sz="3200" dirty="0" smtClean="0">
                <a:latin typeface="Gabriola" panose="04040605051002020D02" pitchFamily="82" charset="0"/>
              </a:rPr>
              <a:t>Man is suffering from more than social maladjustment or annoying complexes—he is in a state of spiritual death.  Natural man is in subjection to Satan, prince of this world.  His children, the children of disobedience, are essentially antagonistic to God and in a state of rebellion.        </a:t>
            </a:r>
            <a:r>
              <a:rPr lang="en-US" sz="3200" dirty="0" smtClean="0">
                <a:latin typeface="Gabriola" panose="04040605051002020D02" pitchFamily="82" charset="0"/>
              </a:rPr>
              <a:t>                                            SDABC </a:t>
            </a:r>
            <a:r>
              <a:rPr lang="en-US" sz="3200" dirty="0" smtClean="0">
                <a:latin typeface="Gabriola" panose="04040605051002020D02" pitchFamily="82" charset="0"/>
              </a:rPr>
              <a:t>V6 pgs. 1006-7</a:t>
            </a:r>
            <a:endParaRPr lang="en-US" sz="3200" dirty="0">
              <a:latin typeface="Gabriola" panose="04040605051002020D02" pitchFamily="82" charset="0"/>
            </a:endParaRPr>
          </a:p>
        </p:txBody>
      </p:sp>
    </p:spTree>
    <p:extLst>
      <p:ext uri="{BB962C8B-B14F-4D97-AF65-F5344CB8AC3E}">
        <p14:creationId xmlns:p14="http://schemas.microsoft.com/office/powerpoint/2010/main" val="811979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4">
                                            <p:txEl>
                                              <p:pRg st="0" end="0"/>
                                            </p:txEl>
                                          </p:spTgt>
                                        </p:tgtEl>
                                        <p:attrNameLst>
                                          <p:attrName>style.visibility</p:attrName>
                                        </p:attrNameLst>
                                      </p:cBhvr>
                                      <p:to>
                                        <p:strVal val="visible"/>
                                      </p:to>
                                    </p:set>
                                    <p:animEffect transition="in" filter="fade">
                                      <p:cBhvr>
                                        <p:cTn id="1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335623"/>
            <a:ext cx="8596668" cy="805841"/>
          </a:xfrm>
        </p:spPr>
        <p:txBody>
          <a:bodyPr/>
          <a:lstStyle/>
          <a:p>
            <a:r>
              <a:rPr lang="en-US" dirty="0" smtClean="0">
                <a:solidFill>
                  <a:srgbClr val="92D050"/>
                </a:solidFill>
              </a:rPr>
              <a:t>Ephesians 2:4-6</a:t>
            </a:r>
            <a:endParaRPr lang="en-US" dirty="0">
              <a:solidFill>
                <a:srgbClr val="92D050"/>
              </a:solidFill>
            </a:endParaRPr>
          </a:p>
        </p:txBody>
      </p:sp>
      <p:sp>
        <p:nvSpPr>
          <p:cNvPr id="3" name="Content Placeholder 2"/>
          <p:cNvSpPr>
            <a:spLocks noGrp="1"/>
          </p:cNvSpPr>
          <p:nvPr>
            <p:ph idx="1"/>
          </p:nvPr>
        </p:nvSpPr>
        <p:spPr>
          <a:xfrm>
            <a:off x="677334" y="1141464"/>
            <a:ext cx="9481274" cy="2140903"/>
          </a:xfrm>
        </p:spPr>
        <p:txBody>
          <a:bodyPr>
            <a:noAutofit/>
          </a:bodyPr>
          <a:lstStyle/>
          <a:p>
            <a:r>
              <a:rPr lang="en-US" sz="2400" b="1" baseline="30000" dirty="0"/>
              <a:t>4 </a:t>
            </a:r>
            <a:r>
              <a:rPr lang="en-US" sz="2400" dirty="0"/>
              <a:t>But God, who is rich in mercy, for his great love wherewith he loved us,</a:t>
            </a:r>
          </a:p>
          <a:p>
            <a:r>
              <a:rPr lang="en-US" sz="2400" b="1" baseline="30000" dirty="0"/>
              <a:t>5 </a:t>
            </a:r>
            <a:r>
              <a:rPr lang="en-US" sz="2400" dirty="0"/>
              <a:t>Even when we were dead in sins, hath quickened us together with Christ, (by grace ye are saved;)</a:t>
            </a:r>
          </a:p>
          <a:p>
            <a:r>
              <a:rPr lang="en-US" sz="2400" b="1" baseline="30000" dirty="0"/>
              <a:t>6 </a:t>
            </a:r>
            <a:r>
              <a:rPr lang="en-US" sz="2400" dirty="0"/>
              <a:t>And hath raised us up together, and made us sit together in heavenly places in Christ Jesus:</a:t>
            </a:r>
          </a:p>
        </p:txBody>
      </p:sp>
      <p:sp>
        <p:nvSpPr>
          <p:cNvPr id="4" name="TextBox 3"/>
          <p:cNvSpPr txBox="1"/>
          <p:nvPr/>
        </p:nvSpPr>
        <p:spPr>
          <a:xfrm>
            <a:off x="677334" y="3623629"/>
            <a:ext cx="9995770" cy="3046988"/>
          </a:xfrm>
          <a:prstGeom prst="rect">
            <a:avLst/>
          </a:prstGeom>
          <a:noFill/>
        </p:spPr>
        <p:txBody>
          <a:bodyPr wrap="square" rtlCol="0">
            <a:spAutoFit/>
          </a:bodyPr>
          <a:lstStyle/>
          <a:p>
            <a:r>
              <a:rPr lang="en-US" sz="3200" dirty="0" smtClean="0">
                <a:latin typeface="Gabriola" panose="04040605051002020D02" pitchFamily="82" charset="0"/>
              </a:rPr>
              <a:t>As Christ was quickened from the grave, so man is quickened from spiritual death.  We are crucified with Him, we die with Him, we rise with Him, we live with Him, we reign with Him, we are joint heirs with Him, we suffer with Him, and we share His glory.  Salvation is achieved not by instruction or persuasion, but by the believer’s having access, through faith, to the energizing life that flows from Christ.  </a:t>
            </a:r>
            <a:r>
              <a:rPr lang="en-US" sz="3200" dirty="0" smtClean="0">
                <a:latin typeface="Gabriola" panose="04040605051002020D02" pitchFamily="82" charset="0"/>
              </a:rPr>
              <a:t>                                                                     SDABC </a:t>
            </a:r>
            <a:r>
              <a:rPr lang="en-US" sz="3200" dirty="0" smtClean="0">
                <a:latin typeface="Gabriola" panose="04040605051002020D02" pitchFamily="82" charset="0"/>
              </a:rPr>
              <a:t>V6 pg. 1007</a:t>
            </a:r>
            <a:endParaRPr lang="en-US" sz="3200" dirty="0">
              <a:latin typeface="Gabriola" panose="04040605051002020D02" pitchFamily="82" charset="0"/>
            </a:endParaRPr>
          </a:p>
        </p:txBody>
      </p:sp>
    </p:spTree>
    <p:extLst>
      <p:ext uri="{BB962C8B-B14F-4D97-AF65-F5344CB8AC3E}">
        <p14:creationId xmlns:p14="http://schemas.microsoft.com/office/powerpoint/2010/main" val="2009419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4">
                                            <p:txEl>
                                              <p:pRg st="0" end="0"/>
                                            </p:txEl>
                                          </p:spTgt>
                                        </p:tgtEl>
                                        <p:attrNameLst>
                                          <p:attrName>style.visibility</p:attrName>
                                        </p:attrNameLst>
                                      </p:cBhvr>
                                      <p:to>
                                        <p:strVal val="visible"/>
                                      </p:to>
                                    </p:set>
                                    <p:animEffect transition="in" filter="fade">
                                      <p:cBhvr>
                                        <p:cTn id="1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366</TotalTime>
  <Words>3125</Words>
  <Application>Microsoft Office PowerPoint</Application>
  <PresentationFormat>Widescreen</PresentationFormat>
  <Paragraphs>163</Paragraphs>
  <Slides>41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41</vt:i4>
      </vt:variant>
    </vt:vector>
  </HeadingPairs>
  <TitlesOfParts>
    <vt:vector size="48" baseType="lpstr">
      <vt:lpstr>Arial</vt:lpstr>
      <vt:lpstr>Arial Black</vt:lpstr>
      <vt:lpstr>Gabriola</vt:lpstr>
      <vt:lpstr>Trebuchet MS</vt:lpstr>
      <vt:lpstr>Verdana</vt:lpstr>
      <vt:lpstr>Wingdings 3</vt:lpstr>
      <vt:lpstr>Facet</vt:lpstr>
      <vt:lpstr>Faith, Hope, and Certainty</vt:lpstr>
      <vt:lpstr>Romans 8:5-8</vt:lpstr>
      <vt:lpstr>OVERVIEW</vt:lpstr>
      <vt:lpstr>Romans 8:9-10</vt:lpstr>
      <vt:lpstr>PowerPoint Presentation</vt:lpstr>
      <vt:lpstr>Romans 8:11-13</vt:lpstr>
      <vt:lpstr>OVERVIEW</vt:lpstr>
      <vt:lpstr>Ephesians 2:1-3</vt:lpstr>
      <vt:lpstr>Ephesians 2:4-6</vt:lpstr>
      <vt:lpstr>Romans 8:14-15</vt:lpstr>
      <vt:lpstr>OVERVIEW</vt:lpstr>
      <vt:lpstr>Romans 8:16-18</vt:lpstr>
      <vt:lpstr>Romans 8:16-18</vt:lpstr>
      <vt:lpstr>Thoughts from the Mount of Blessing, pg. 10</vt:lpstr>
      <vt:lpstr>Thoughts from the Mount of Blessing, pg. 10</vt:lpstr>
      <vt:lpstr>OVERVIEW</vt:lpstr>
      <vt:lpstr>Examples from Isaiah 40:  Historical Context</vt:lpstr>
      <vt:lpstr>Isaiah 40:27-28</vt:lpstr>
      <vt:lpstr>Isaiah 40:29-31</vt:lpstr>
      <vt:lpstr>The Desire of Ages, pg. 827</vt:lpstr>
      <vt:lpstr>Isaiah 41:10-14</vt:lpstr>
      <vt:lpstr>Isaiah 41:10-14</vt:lpstr>
      <vt:lpstr>OVERVIEW</vt:lpstr>
      <vt:lpstr>Romans 8:24-25</vt:lpstr>
      <vt:lpstr>Romans 8:26-28</vt:lpstr>
      <vt:lpstr>Romans 8:26-28</vt:lpstr>
      <vt:lpstr>The Ministry of Healing pgs. 486-488</vt:lpstr>
      <vt:lpstr>The Ministry of Healing pgs. 486-488</vt:lpstr>
      <vt:lpstr>The Ministry of Healing pgs. 486-488</vt:lpstr>
      <vt:lpstr>The Ministry of Healing pgs. 486-488</vt:lpstr>
      <vt:lpstr>OVERVIEW</vt:lpstr>
      <vt:lpstr>Romans 8:31-32</vt:lpstr>
      <vt:lpstr>Romans 8:32</vt:lpstr>
      <vt:lpstr>Romans 8:33-34</vt:lpstr>
      <vt:lpstr>Romans 8:35-37</vt:lpstr>
      <vt:lpstr>Romans 8:38-39</vt:lpstr>
      <vt:lpstr>Steps to Christ pgs. 85-86</vt:lpstr>
      <vt:lpstr>Steps to Christ pgs. 85-86</vt:lpstr>
      <vt:lpstr>OVERVIEW</vt:lpstr>
      <vt:lpstr>1 Peter 5:6-7</vt:lpstr>
      <vt:lpstr>Thank you,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gabby young</dc:creator>
  <cp:lastModifiedBy>gabby young</cp:lastModifiedBy>
  <cp:revision>32</cp:revision>
  <dcterms:created xsi:type="dcterms:W3CDTF">2022-08-19T23:12:16Z</dcterms:created>
  <dcterms:modified xsi:type="dcterms:W3CDTF">2022-08-20T05:31:52Z</dcterms:modified>
</cp:coreProperties>
</file>