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97" r:id="rId4"/>
    <p:sldId id="259" r:id="rId5"/>
    <p:sldId id="271" r:id="rId6"/>
    <p:sldId id="260" r:id="rId7"/>
    <p:sldId id="262" r:id="rId8"/>
    <p:sldId id="261" r:id="rId9"/>
    <p:sldId id="263" r:id="rId10"/>
    <p:sldId id="264" r:id="rId11"/>
    <p:sldId id="265" r:id="rId12"/>
    <p:sldId id="267" r:id="rId13"/>
    <p:sldId id="266" r:id="rId14"/>
    <p:sldId id="268" r:id="rId15"/>
    <p:sldId id="269" r:id="rId16"/>
    <p:sldId id="345" r:id="rId17"/>
    <p:sldId id="298" r:id="rId18"/>
    <p:sldId id="270"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346" r:id="rId44"/>
    <p:sldId id="299" r:id="rId45"/>
    <p:sldId id="296" r:id="rId46"/>
    <p:sldId id="300" r:id="rId47"/>
    <p:sldId id="301" r:id="rId48"/>
    <p:sldId id="302" r:id="rId49"/>
    <p:sldId id="303" r:id="rId50"/>
    <p:sldId id="304" r:id="rId51"/>
    <p:sldId id="305" r:id="rId52"/>
    <p:sldId id="306" r:id="rId53"/>
    <p:sldId id="308" r:id="rId54"/>
    <p:sldId id="309" r:id="rId55"/>
    <p:sldId id="310" r:id="rId56"/>
    <p:sldId id="311" r:id="rId57"/>
    <p:sldId id="312" r:id="rId58"/>
    <p:sldId id="313" r:id="rId59"/>
    <p:sldId id="314" r:id="rId60"/>
    <p:sldId id="315" r:id="rId61"/>
    <p:sldId id="316" r:id="rId62"/>
    <p:sldId id="317" r:id="rId63"/>
    <p:sldId id="307" r:id="rId64"/>
    <p:sldId id="318" r:id="rId65"/>
    <p:sldId id="347" r:id="rId66"/>
    <p:sldId id="319" r:id="rId67"/>
    <p:sldId id="321" r:id="rId68"/>
    <p:sldId id="320" r:id="rId69"/>
    <p:sldId id="322" r:id="rId70"/>
    <p:sldId id="323" r:id="rId71"/>
    <p:sldId id="324" r:id="rId72"/>
    <p:sldId id="325" r:id="rId73"/>
    <p:sldId id="326" r:id="rId74"/>
    <p:sldId id="327" r:id="rId75"/>
    <p:sldId id="328" r:id="rId76"/>
    <p:sldId id="329" r:id="rId77"/>
    <p:sldId id="348" r:id="rId78"/>
    <p:sldId id="330" r:id="rId79"/>
    <p:sldId id="331" r:id="rId80"/>
    <p:sldId id="333" r:id="rId81"/>
    <p:sldId id="334" r:id="rId82"/>
    <p:sldId id="335" r:id="rId83"/>
    <p:sldId id="336" r:id="rId84"/>
    <p:sldId id="337" r:id="rId85"/>
    <p:sldId id="338" r:id="rId86"/>
    <p:sldId id="339" r:id="rId87"/>
    <p:sldId id="349" r:id="rId88"/>
    <p:sldId id="350" r:id="rId89"/>
    <p:sldId id="351" r:id="rId90"/>
    <p:sldId id="352" r:id="rId91"/>
    <p:sldId id="354" r:id="rId92"/>
    <p:sldId id="353" r:id="rId93"/>
    <p:sldId id="355" r:id="rId94"/>
    <p:sldId id="343" r:id="rId95"/>
    <p:sldId id="344" r:id="rId96"/>
    <p:sldId id="340" r:id="rId97"/>
    <p:sldId id="341" r:id="rId98"/>
    <p:sldId id="342" r:id="rId9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1" d="100"/>
          <a:sy n="51" d="100"/>
        </p:scale>
        <p:origin x="1256"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9/9/2022</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Patience </a:t>
            </a:r>
            <a:r>
              <a:rPr lang="en-US" smtClean="0"/>
              <a:t>and Trust</a:t>
            </a:r>
            <a:endParaRPr lang="en-US" dirty="0"/>
          </a:p>
        </p:txBody>
      </p:sp>
      <p:sp>
        <p:nvSpPr>
          <p:cNvPr id="3" name="Subtitle 2"/>
          <p:cNvSpPr>
            <a:spLocks noGrp="1"/>
          </p:cNvSpPr>
          <p:nvPr>
            <p:ph type="subTitle" idx="1"/>
          </p:nvPr>
        </p:nvSpPr>
        <p:spPr/>
        <p:txBody>
          <a:bodyPr/>
          <a:lstStyle/>
          <a:p>
            <a:r>
              <a:rPr lang="en-US" dirty="0" smtClean="0"/>
              <a:t>1 Samuel 26, Psalm 37</a:t>
            </a:r>
            <a:endParaRPr lang="en-US" dirty="0"/>
          </a:p>
        </p:txBody>
      </p:sp>
      <p:sp>
        <p:nvSpPr>
          <p:cNvPr id="4" name="TextBox 3"/>
          <p:cNvSpPr txBox="1"/>
          <p:nvPr/>
        </p:nvSpPr>
        <p:spPr>
          <a:xfrm>
            <a:off x="8141918" y="6400800"/>
            <a:ext cx="3819894" cy="369332"/>
          </a:xfrm>
          <a:prstGeom prst="rect">
            <a:avLst/>
          </a:prstGeom>
          <a:noFill/>
        </p:spPr>
        <p:txBody>
          <a:bodyPr wrap="square" rtlCol="0">
            <a:spAutoFit/>
          </a:bodyPr>
          <a:lstStyle/>
          <a:p>
            <a:pPr>
              <a:lnSpc>
                <a:spcPct val="90000"/>
              </a:lnSpc>
            </a:pPr>
            <a:r>
              <a:rPr lang="en-US" sz="2000" b="1" dirty="0" smtClean="0"/>
              <a:t>Lesson </a:t>
            </a:r>
            <a:r>
              <a:rPr lang="en-US" sz="2000" b="1" dirty="0" smtClean="0"/>
              <a:t>11, </a:t>
            </a:r>
            <a:r>
              <a:rPr lang="en-US" sz="2000" b="1" dirty="0" smtClean="0"/>
              <a:t>3</a:t>
            </a:r>
            <a:r>
              <a:rPr lang="en-US" sz="2000" b="1" baseline="30000" dirty="0" smtClean="0"/>
              <a:t>rd</a:t>
            </a:r>
            <a:r>
              <a:rPr lang="en-US" sz="2000" b="1" dirty="0" smtClean="0"/>
              <a:t> Quarter, 2022</a:t>
            </a:r>
            <a:endParaRPr lang="en-US" sz="2000" b="1" dirty="0"/>
          </a:p>
        </p:txBody>
      </p:sp>
    </p:spTree>
    <p:extLst>
      <p:ext uri="{BB962C8B-B14F-4D97-AF65-F5344CB8AC3E}">
        <p14:creationId xmlns:p14="http://schemas.microsoft.com/office/powerpoint/2010/main" val="1001202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smtClean="0"/>
              <a:t>(Abraham) Impatience</a:t>
            </a:r>
            <a:r>
              <a:rPr lang="en-US" dirty="0"/>
              <a:t>:  Genesis </a:t>
            </a:r>
            <a:r>
              <a:rPr lang="en-US" dirty="0" smtClean="0"/>
              <a:t>16:3-4</a:t>
            </a:r>
            <a:endParaRPr lang="en-US" dirty="0"/>
          </a:p>
        </p:txBody>
      </p:sp>
      <p:sp>
        <p:nvSpPr>
          <p:cNvPr id="4" name="Content Placeholder 3"/>
          <p:cNvSpPr>
            <a:spLocks noGrp="1"/>
          </p:cNvSpPr>
          <p:nvPr>
            <p:ph sz="half" idx="2"/>
          </p:nvPr>
        </p:nvSpPr>
        <p:spPr>
          <a:xfrm>
            <a:off x="6173402" y="1744554"/>
            <a:ext cx="5518588" cy="4777483"/>
          </a:xfrm>
        </p:spPr>
        <p:txBody>
          <a:bodyPr/>
          <a:lstStyle/>
          <a:p>
            <a:r>
              <a:rPr lang="en-US" sz="2400" b="1" baseline="30000" dirty="0">
                <a:effectLst/>
              </a:rPr>
              <a:t>3 </a:t>
            </a:r>
            <a:r>
              <a:rPr lang="en-US" sz="2400" dirty="0">
                <a:effectLst/>
              </a:rPr>
              <a:t>And Sarai Abram's wife took Hagar her maid the Egyptian, </a:t>
            </a:r>
            <a:r>
              <a:rPr lang="en-US" sz="2400" dirty="0">
                <a:solidFill>
                  <a:schemeClr val="tx2">
                    <a:lumMod val="60000"/>
                    <a:lumOff val="40000"/>
                  </a:schemeClr>
                </a:solidFill>
                <a:effectLst/>
              </a:rPr>
              <a:t>after Abram had dwelt ten years in the land of Canaan</a:t>
            </a:r>
            <a:r>
              <a:rPr lang="en-US" sz="2400" dirty="0">
                <a:effectLst/>
              </a:rPr>
              <a:t>, and gave her to her husband Abram to be his wife.</a:t>
            </a:r>
          </a:p>
          <a:p>
            <a:r>
              <a:rPr lang="en-US" sz="2400" b="1" baseline="30000" dirty="0">
                <a:effectLst/>
              </a:rPr>
              <a:t>4 </a:t>
            </a:r>
            <a:r>
              <a:rPr lang="en-US" sz="2400" dirty="0">
                <a:effectLst/>
              </a:rPr>
              <a:t>And he went in unto Hagar, and she conceived: and when she saw that she had conceived, her mistress was despised in her eyes.</a:t>
            </a:r>
          </a:p>
          <a:p>
            <a:endParaRPr lang="en-US" dirty="0"/>
          </a:p>
        </p:txBody>
      </p:sp>
      <p:pic>
        <p:nvPicPr>
          <p:cNvPr id="6150" name="Picture 6" descr="Hagar to Abraham with Sarah, 1749 - Joseph-Marie Vien - WikiArt.or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07690" y="1744554"/>
            <a:ext cx="5782985" cy="4186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1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150"/>
                                        </p:tgtEl>
                                        <p:attrNameLst>
                                          <p:attrName>style.visibility</p:attrName>
                                        </p:attrNameLst>
                                      </p:cBhvr>
                                      <p:to>
                                        <p:strVal val="visible"/>
                                      </p:to>
                                    </p:set>
                                    <p:animEffect transition="in" filter="fade">
                                      <p:cBhvr>
                                        <p:cTn id="13"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2400" dirty="0" smtClean="0"/>
              <a:t>(Abraham)   </a:t>
            </a:r>
            <a:r>
              <a:rPr lang="en-US" sz="3200" dirty="0" smtClean="0"/>
              <a:t>God’s Timing:  Genesis 17:15-21</a:t>
            </a:r>
            <a:endParaRPr lang="en-US" dirty="0"/>
          </a:p>
        </p:txBody>
      </p:sp>
      <p:sp>
        <p:nvSpPr>
          <p:cNvPr id="3" name="Content Placeholder 2"/>
          <p:cNvSpPr>
            <a:spLocks noGrp="1"/>
          </p:cNvSpPr>
          <p:nvPr>
            <p:ph sz="half" idx="1"/>
          </p:nvPr>
        </p:nvSpPr>
        <p:spPr>
          <a:xfrm>
            <a:off x="369870" y="4428161"/>
            <a:ext cx="11414587" cy="2157573"/>
          </a:xfrm>
        </p:spPr>
        <p:txBody>
          <a:bodyPr>
            <a:normAutofit/>
          </a:bodyPr>
          <a:lstStyle/>
          <a:p>
            <a:r>
              <a:rPr lang="en-US" sz="2400" b="1" baseline="30000" dirty="0">
                <a:effectLst/>
              </a:rPr>
              <a:t>15 </a:t>
            </a:r>
            <a:r>
              <a:rPr lang="en-US" sz="2400" dirty="0">
                <a:effectLst/>
              </a:rPr>
              <a:t>And God said unto Abraham, As for Sarai thy wife, thou shalt not call her name Sarai, but Sarah shall her name be.</a:t>
            </a:r>
          </a:p>
          <a:p>
            <a:r>
              <a:rPr lang="en-US" sz="2400" b="1" baseline="30000" dirty="0">
                <a:effectLst/>
              </a:rPr>
              <a:t>16 </a:t>
            </a:r>
            <a:r>
              <a:rPr lang="en-US" sz="2400" dirty="0">
                <a:effectLst/>
              </a:rPr>
              <a:t>And I will bless her, and give thee a son also of her: yea, I will bless her, and she shall be a mother of nations; kings of people shall be of her</a:t>
            </a:r>
            <a:r>
              <a:rPr lang="en-US" sz="2400" dirty="0" smtClean="0">
                <a:effectLst/>
              </a:rPr>
              <a:t>.</a:t>
            </a:r>
            <a:endParaRPr lang="en-US" sz="2400" dirty="0">
              <a:effectLst/>
            </a:endParaRPr>
          </a:p>
        </p:txBody>
      </p:sp>
      <p:pic>
        <p:nvPicPr>
          <p:cNvPr id="8198" name="Picture 6" descr="Abraham and Sarah: Abraham's Family and God the Mothe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34268" y="1240329"/>
            <a:ext cx="7912814" cy="3008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51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198"/>
                                        </p:tgtEl>
                                        <p:attrNameLst>
                                          <p:attrName>style.visibility</p:attrName>
                                        </p:attrNameLst>
                                      </p:cBhvr>
                                      <p:to>
                                        <p:strVal val="visible"/>
                                      </p:to>
                                    </p:set>
                                    <p:animEffect transition="in" filter="fade">
                                      <p:cBhvr>
                                        <p:cTn id="13"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2400" dirty="0" smtClean="0"/>
              <a:t>(Abraham)  </a:t>
            </a:r>
            <a:r>
              <a:rPr lang="en-US" dirty="0" smtClean="0"/>
              <a:t>GOD’s </a:t>
            </a:r>
            <a:r>
              <a:rPr lang="en-US" dirty="0"/>
              <a:t>Timing:  Genesis </a:t>
            </a:r>
            <a:r>
              <a:rPr lang="en-US" dirty="0" smtClean="0"/>
              <a:t>17:17-21</a:t>
            </a:r>
            <a:endParaRPr lang="en-US" dirty="0"/>
          </a:p>
        </p:txBody>
      </p:sp>
      <p:sp>
        <p:nvSpPr>
          <p:cNvPr id="3" name="Content Placeholder 2"/>
          <p:cNvSpPr>
            <a:spLocks noGrp="1"/>
          </p:cNvSpPr>
          <p:nvPr>
            <p:ph sz="half" idx="1"/>
          </p:nvPr>
        </p:nvSpPr>
        <p:spPr>
          <a:xfrm>
            <a:off x="369870" y="1417834"/>
            <a:ext cx="5875961" cy="5167901"/>
          </a:xfrm>
        </p:spPr>
        <p:txBody>
          <a:bodyPr>
            <a:normAutofit fontScale="92500" lnSpcReduction="10000"/>
          </a:bodyPr>
          <a:lstStyle/>
          <a:p>
            <a:r>
              <a:rPr lang="en-US" sz="2400" b="1" baseline="30000" dirty="0">
                <a:effectLst/>
              </a:rPr>
              <a:t>17 </a:t>
            </a:r>
            <a:r>
              <a:rPr lang="en-US" sz="2400" dirty="0">
                <a:effectLst/>
              </a:rPr>
              <a:t>Then Abraham fell upon his face, and laughed, and said in his heart, Shall a child be born unto him that is an hundred years old? and shall Sarah, that is ninety years old, bear?</a:t>
            </a:r>
          </a:p>
          <a:p>
            <a:r>
              <a:rPr lang="en-US" sz="2400" b="1" baseline="30000" dirty="0">
                <a:effectLst/>
              </a:rPr>
              <a:t>18 </a:t>
            </a:r>
            <a:r>
              <a:rPr lang="en-US" sz="2400" dirty="0">
                <a:effectLst/>
              </a:rPr>
              <a:t>And Abraham said unto God, O that Ishmael might live before thee!</a:t>
            </a:r>
          </a:p>
          <a:p>
            <a:r>
              <a:rPr lang="en-US" sz="2400" b="1" baseline="30000" dirty="0">
                <a:effectLst/>
              </a:rPr>
              <a:t>19 </a:t>
            </a:r>
            <a:r>
              <a:rPr lang="en-US" sz="2400" dirty="0">
                <a:effectLst/>
              </a:rPr>
              <a:t>And God said, Sarah thy wife shall bear thee a son indeed; and thou shalt call his name Isaac: and I will establish my covenant with him for an everlasting covenant, and with his seed after him.</a:t>
            </a:r>
          </a:p>
        </p:txBody>
      </p:sp>
      <p:pic>
        <p:nvPicPr>
          <p:cNvPr id="10248" name="Picture 8" descr="God's covenant with Abraham to make him the father of many nations"/>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322" r="2973"/>
          <a:stretch/>
        </p:blipFill>
        <p:spPr bwMode="auto">
          <a:xfrm>
            <a:off x="6245831" y="2085654"/>
            <a:ext cx="5593891" cy="3301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16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248"/>
                                        </p:tgtEl>
                                        <p:attrNameLst>
                                          <p:attrName>style.visibility</p:attrName>
                                        </p:attrNameLst>
                                      </p:cBhvr>
                                      <p:to>
                                        <p:strVal val="visible"/>
                                      </p:to>
                                    </p:set>
                                    <p:animEffect transition="in" filter="fade">
                                      <p:cBhvr>
                                        <p:cTn id="16"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600" dirty="0" smtClean="0"/>
              <a:t>(Abraham</a:t>
            </a:r>
            <a:r>
              <a:rPr lang="en-US" sz="3200" dirty="0" smtClean="0"/>
              <a:t>)</a:t>
            </a:r>
            <a:r>
              <a:rPr lang="en-US" sz="3600" dirty="0" smtClean="0"/>
              <a:t> </a:t>
            </a:r>
            <a:r>
              <a:rPr lang="en-US" dirty="0" smtClean="0"/>
              <a:t>GOD’s </a:t>
            </a:r>
            <a:r>
              <a:rPr lang="en-US" dirty="0"/>
              <a:t>Timing:  Genesis </a:t>
            </a:r>
            <a:r>
              <a:rPr lang="en-US" dirty="0" smtClean="0"/>
              <a:t>17:20-21</a:t>
            </a:r>
            <a:endParaRPr lang="en-US" dirty="0"/>
          </a:p>
        </p:txBody>
      </p:sp>
      <p:sp>
        <p:nvSpPr>
          <p:cNvPr id="4" name="Content Placeholder 3"/>
          <p:cNvSpPr>
            <a:spLocks noGrp="1"/>
          </p:cNvSpPr>
          <p:nvPr>
            <p:ph sz="half" idx="2"/>
          </p:nvPr>
        </p:nvSpPr>
        <p:spPr>
          <a:xfrm>
            <a:off x="6173403" y="1746607"/>
            <a:ext cx="5518588" cy="4777483"/>
          </a:xfrm>
        </p:spPr>
        <p:txBody>
          <a:bodyPr/>
          <a:lstStyle/>
          <a:p>
            <a:r>
              <a:rPr lang="en-US" sz="2400" b="1" baseline="30000" dirty="0">
                <a:effectLst/>
              </a:rPr>
              <a:t>20 </a:t>
            </a:r>
            <a:r>
              <a:rPr lang="en-US" sz="2400" dirty="0">
                <a:effectLst/>
              </a:rPr>
              <a:t>And as for Ishmael, I have heard thee: Behold, I have blessed him, and will make him fruitful, and will multiply him exceedingly; twelve princes shall he beget, and I will make him a great nation.</a:t>
            </a:r>
          </a:p>
          <a:p>
            <a:r>
              <a:rPr lang="en-US" sz="2400" b="1" baseline="30000" dirty="0">
                <a:effectLst/>
              </a:rPr>
              <a:t>21 </a:t>
            </a:r>
            <a:r>
              <a:rPr lang="en-US" sz="2400" dirty="0">
                <a:effectLst/>
              </a:rPr>
              <a:t>But my covenant will I establish with Isaac, which Sarah shall bear unto thee at this set time in the next year</a:t>
            </a:r>
            <a:r>
              <a:rPr lang="en-US" sz="2400" dirty="0" smtClean="0">
                <a:effectLst/>
              </a:rPr>
              <a:t>.</a:t>
            </a:r>
            <a:endParaRPr lang="en-US" sz="2400" dirty="0">
              <a:effectLst/>
            </a:endParaRPr>
          </a:p>
        </p:txBody>
      </p:sp>
      <p:pic>
        <p:nvPicPr>
          <p:cNvPr id="9220" name="Picture 4" descr="September 6 - Isaac"/>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834" r="8739"/>
          <a:stretch/>
        </p:blipFill>
        <p:spPr bwMode="auto">
          <a:xfrm>
            <a:off x="63168" y="1828798"/>
            <a:ext cx="6027507" cy="4140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20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220"/>
                                        </p:tgtEl>
                                        <p:attrNameLst>
                                          <p:attrName>style.visibility</p:attrName>
                                        </p:attrNameLst>
                                      </p:cBhvr>
                                      <p:to>
                                        <p:strVal val="visible"/>
                                      </p:to>
                                    </p:set>
                                    <p:animEffect transition="in" filter="fade">
                                      <p:cBhvr>
                                        <p:cTn id="13"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2400" dirty="0"/>
              <a:t>(</a:t>
            </a:r>
            <a:r>
              <a:rPr lang="en-US" sz="2400" dirty="0" smtClean="0"/>
              <a:t>Abraham</a:t>
            </a:r>
            <a:r>
              <a:rPr lang="en-US" sz="2000" dirty="0"/>
              <a:t>)</a:t>
            </a:r>
            <a:r>
              <a:rPr lang="en-US" sz="2400" dirty="0"/>
              <a:t> </a:t>
            </a:r>
            <a:r>
              <a:rPr lang="en-US" dirty="0" smtClean="0"/>
              <a:t>GOD’s </a:t>
            </a:r>
            <a:r>
              <a:rPr lang="en-US" dirty="0"/>
              <a:t>Timing:  Genesis </a:t>
            </a:r>
            <a:r>
              <a:rPr lang="en-US" dirty="0" smtClean="0"/>
              <a:t>21:1-3, 5</a:t>
            </a:r>
            <a:endParaRPr lang="en-US" dirty="0"/>
          </a:p>
        </p:txBody>
      </p:sp>
      <p:sp>
        <p:nvSpPr>
          <p:cNvPr id="3" name="Content Placeholder 2"/>
          <p:cNvSpPr>
            <a:spLocks noGrp="1"/>
          </p:cNvSpPr>
          <p:nvPr>
            <p:ph sz="half" idx="1"/>
          </p:nvPr>
        </p:nvSpPr>
        <p:spPr>
          <a:xfrm>
            <a:off x="380144" y="1336012"/>
            <a:ext cx="5875961" cy="5167901"/>
          </a:xfrm>
        </p:spPr>
        <p:txBody>
          <a:bodyPr>
            <a:noAutofit/>
          </a:bodyPr>
          <a:lstStyle/>
          <a:p>
            <a:r>
              <a:rPr lang="en-US" sz="2300" b="1" dirty="0">
                <a:effectLst/>
              </a:rPr>
              <a:t>21 </a:t>
            </a:r>
            <a:r>
              <a:rPr lang="en-US" sz="2300" dirty="0">
                <a:effectLst/>
              </a:rPr>
              <a:t>And the </a:t>
            </a:r>
            <a:r>
              <a:rPr lang="en-US" sz="2300" cap="small" dirty="0">
                <a:effectLst/>
              </a:rPr>
              <a:t>Lord</a:t>
            </a:r>
            <a:r>
              <a:rPr lang="en-US" sz="2300" dirty="0">
                <a:effectLst/>
              </a:rPr>
              <a:t> visited Sarah as he had said, and the </a:t>
            </a:r>
            <a:r>
              <a:rPr lang="en-US" sz="2300" cap="small" dirty="0">
                <a:effectLst/>
              </a:rPr>
              <a:t>Lord</a:t>
            </a:r>
            <a:r>
              <a:rPr lang="en-US" sz="2300" dirty="0">
                <a:effectLst/>
              </a:rPr>
              <a:t> did unto Sarah as he had spoken.</a:t>
            </a:r>
          </a:p>
          <a:p>
            <a:r>
              <a:rPr lang="en-US" sz="2300" b="1" baseline="30000" dirty="0">
                <a:effectLst/>
              </a:rPr>
              <a:t>2 </a:t>
            </a:r>
            <a:r>
              <a:rPr lang="en-US" sz="2300" dirty="0">
                <a:effectLst/>
              </a:rPr>
              <a:t>For Sarah conceived, and bare Abraham a son in his old age, at the set time of which God had spoken to him.</a:t>
            </a:r>
          </a:p>
          <a:p>
            <a:r>
              <a:rPr lang="en-US" sz="2300" b="1" baseline="30000" dirty="0">
                <a:effectLst/>
              </a:rPr>
              <a:t>3 </a:t>
            </a:r>
            <a:r>
              <a:rPr lang="en-US" sz="2300" dirty="0">
                <a:effectLst/>
              </a:rPr>
              <a:t>And Abraham called the name of his son that was born unto him, whom Sarah bare to him, Isaac</a:t>
            </a:r>
            <a:r>
              <a:rPr lang="en-US" sz="2300" dirty="0" smtClean="0">
                <a:effectLst/>
              </a:rPr>
              <a:t>.</a:t>
            </a:r>
            <a:r>
              <a:rPr lang="en-US" sz="2300" b="1" baseline="30000" dirty="0">
                <a:effectLst/>
              </a:rPr>
              <a:t> </a:t>
            </a:r>
            <a:r>
              <a:rPr lang="en-US" sz="2300" b="1" baseline="30000" dirty="0" smtClean="0">
                <a:effectLst/>
              </a:rPr>
              <a:t>…</a:t>
            </a:r>
          </a:p>
          <a:p>
            <a:r>
              <a:rPr lang="en-US" sz="2300" b="1" baseline="30000" dirty="0" smtClean="0">
                <a:effectLst/>
              </a:rPr>
              <a:t>5</a:t>
            </a:r>
            <a:r>
              <a:rPr lang="en-US" sz="2300" b="1" baseline="30000" dirty="0">
                <a:effectLst/>
              </a:rPr>
              <a:t> </a:t>
            </a:r>
            <a:r>
              <a:rPr lang="en-US" sz="2300" dirty="0">
                <a:effectLst/>
              </a:rPr>
              <a:t>And Abraham was an hundred years old, when his son Isaac was born unto him.</a:t>
            </a:r>
          </a:p>
        </p:txBody>
      </p:sp>
      <p:pic>
        <p:nvPicPr>
          <p:cNvPr id="11266" name="Picture 2" descr="God Called Her &quot;Princess&quot; — Watchtower ONLINE LIBRAR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33993" y="1417834"/>
            <a:ext cx="5086079" cy="5086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43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266"/>
                                        </p:tgtEl>
                                        <p:attrNameLst>
                                          <p:attrName>style.visibility</p:attrName>
                                        </p:attrNameLst>
                                      </p:cBhvr>
                                      <p:to>
                                        <p:strVal val="visible"/>
                                      </p:to>
                                    </p:set>
                                    <p:animEffect transition="in" filter="fade">
                                      <p:cBhvr>
                                        <p:cTn id="19"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2400" dirty="0"/>
              <a:t>(Abraham</a:t>
            </a:r>
            <a:r>
              <a:rPr lang="en-US" sz="2000" dirty="0"/>
              <a:t>)</a:t>
            </a:r>
            <a:r>
              <a:rPr lang="en-US" sz="2400" dirty="0"/>
              <a:t> </a:t>
            </a:r>
            <a:r>
              <a:rPr lang="en-US" dirty="0" smtClean="0"/>
              <a:t>Consequences:  </a:t>
            </a:r>
            <a:r>
              <a:rPr lang="en-US" dirty="0"/>
              <a:t>Genesis </a:t>
            </a:r>
            <a:r>
              <a:rPr lang="en-US" dirty="0" smtClean="0"/>
              <a:t>21:9-11</a:t>
            </a:r>
            <a:endParaRPr lang="en-US" dirty="0"/>
          </a:p>
        </p:txBody>
      </p:sp>
      <p:sp>
        <p:nvSpPr>
          <p:cNvPr id="4" name="Content Placeholder 3"/>
          <p:cNvSpPr>
            <a:spLocks noGrp="1"/>
          </p:cNvSpPr>
          <p:nvPr>
            <p:ph sz="half" idx="2"/>
          </p:nvPr>
        </p:nvSpPr>
        <p:spPr>
          <a:xfrm>
            <a:off x="6173403" y="1746607"/>
            <a:ext cx="5518588" cy="4777483"/>
          </a:xfrm>
        </p:spPr>
        <p:txBody>
          <a:bodyPr>
            <a:normAutofit lnSpcReduction="10000"/>
          </a:bodyPr>
          <a:lstStyle/>
          <a:p>
            <a:r>
              <a:rPr lang="en-US" sz="2400" b="1" baseline="30000" dirty="0">
                <a:effectLst/>
              </a:rPr>
              <a:t>9 </a:t>
            </a:r>
            <a:r>
              <a:rPr lang="en-US" sz="2400" dirty="0">
                <a:effectLst/>
              </a:rPr>
              <a:t>And Sarah saw the son of Hagar the Egyptian, which she had born unto Abraham, mocking.</a:t>
            </a:r>
          </a:p>
          <a:p>
            <a:r>
              <a:rPr lang="en-US" sz="2400" b="1" baseline="30000" dirty="0">
                <a:effectLst/>
              </a:rPr>
              <a:t>10 </a:t>
            </a:r>
            <a:r>
              <a:rPr lang="en-US" sz="2400" dirty="0">
                <a:effectLst/>
              </a:rPr>
              <a:t>Wherefore she said unto Abraham, Cast out this bondwoman and her son: for the son of this bondwoman shall not be heir with my son, even with Isaac.</a:t>
            </a:r>
          </a:p>
          <a:p>
            <a:r>
              <a:rPr lang="en-US" sz="2400" b="1" baseline="30000" dirty="0">
                <a:effectLst/>
              </a:rPr>
              <a:t>11 </a:t>
            </a:r>
            <a:r>
              <a:rPr lang="en-US" sz="2400" dirty="0">
                <a:effectLst/>
              </a:rPr>
              <a:t>And the thing was very grievous in Abraham's sight because of his son.</a:t>
            </a:r>
          </a:p>
        </p:txBody>
      </p:sp>
      <p:pic>
        <p:nvPicPr>
          <p:cNvPr id="12290" name="Picture 2" descr="Hagar and Ishmael Banished by Abraham by VERHAGHEN, Pieter Jozef"/>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82646" y="1820148"/>
            <a:ext cx="5507188" cy="4703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20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Abraham:  Sometimes a Patient Man</a:t>
            </a:r>
          </a:p>
        </p:txBody>
      </p:sp>
      <p:sp>
        <p:nvSpPr>
          <p:cNvPr id="3" name="Content Placeholder 2"/>
          <p:cNvSpPr>
            <a:spLocks noGrp="1"/>
          </p:cNvSpPr>
          <p:nvPr>
            <p:ph idx="1"/>
          </p:nvPr>
        </p:nvSpPr>
        <p:spPr>
          <a:xfrm>
            <a:off x="913794" y="1745336"/>
            <a:ext cx="10353762" cy="3695136"/>
          </a:xfrm>
        </p:spPr>
        <p:txBody>
          <a:bodyPr>
            <a:noAutofit/>
          </a:bodyPr>
          <a:lstStyle/>
          <a:p>
            <a:pPr marL="0" indent="0">
              <a:buNone/>
            </a:pPr>
            <a:r>
              <a:rPr lang="en-US" sz="2800" dirty="0" smtClean="0"/>
              <a:t>Abraham waited ten years for a son… then he and Sarai thought they’d waited long enough.  They didn’t trust that God would work it out.  They decided to take immediate action, and so Hagar and Ishmael came along.  But fifteen years after that, the son of promise, Isaac, was born.  Just as God had told Abraham 25 years earlier!  Eventually, Abraham came to trust God so much that he was willing to sacrifice his beloved son Isaac at God’s command.  Abraham eventually learned  patience… and trust!  </a:t>
            </a:r>
          </a:p>
        </p:txBody>
      </p:sp>
    </p:spTree>
    <p:extLst>
      <p:ext uri="{BB962C8B-B14F-4D97-AF65-F5344CB8AC3E}">
        <p14:creationId xmlns:p14="http://schemas.microsoft.com/office/powerpoint/2010/main" val="28167548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87002"/>
            <a:ext cx="10353761" cy="613025"/>
          </a:xfrm>
        </p:spPr>
        <p:txBody>
          <a:bodyPr>
            <a:normAutofit/>
          </a:bodyPr>
          <a:lstStyle/>
          <a:p>
            <a:r>
              <a:rPr lang="en-US" dirty="0" smtClean="0"/>
              <a:t>Joseph:  Patience Despite Hardship</a:t>
            </a:r>
            <a:endParaRPr lang="en-US" dirty="0"/>
          </a:p>
        </p:txBody>
      </p:sp>
      <p:pic>
        <p:nvPicPr>
          <p:cNvPr id="41986" name="Picture 2" descr="https://waynestreetumc.org/wp-content/uploads/2020/04/joseph.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2217737"/>
            <a:ext cx="10353675" cy="345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820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(Joseph)  Man’s </a:t>
            </a:r>
            <a:r>
              <a:rPr lang="en-US" dirty="0"/>
              <a:t>Timing:  Genesis </a:t>
            </a:r>
            <a:r>
              <a:rPr lang="en-US" dirty="0" smtClean="0"/>
              <a:t>37:3-11</a:t>
            </a:r>
            <a:endParaRPr lang="en-US" dirty="0"/>
          </a:p>
        </p:txBody>
      </p:sp>
      <p:sp>
        <p:nvSpPr>
          <p:cNvPr id="3" name="Content Placeholder 2"/>
          <p:cNvSpPr>
            <a:spLocks noGrp="1"/>
          </p:cNvSpPr>
          <p:nvPr>
            <p:ph sz="half" idx="1"/>
          </p:nvPr>
        </p:nvSpPr>
        <p:spPr>
          <a:xfrm>
            <a:off x="400692" y="1664785"/>
            <a:ext cx="5875961" cy="4520257"/>
          </a:xfrm>
        </p:spPr>
        <p:txBody>
          <a:bodyPr>
            <a:noAutofit/>
          </a:bodyPr>
          <a:lstStyle/>
          <a:p>
            <a:r>
              <a:rPr lang="en-US" sz="2400" b="1" baseline="30000" dirty="0">
                <a:effectLst/>
              </a:rPr>
              <a:t>3 </a:t>
            </a:r>
            <a:r>
              <a:rPr lang="en-US" sz="2400" dirty="0">
                <a:effectLst/>
              </a:rPr>
              <a:t>Now Israel loved Joseph more than all his children, because he was the son of his old age: and he made him a coat of many </a:t>
            </a:r>
            <a:r>
              <a:rPr lang="en-US" sz="2400" dirty="0" err="1">
                <a:effectLst/>
              </a:rPr>
              <a:t>colours</a:t>
            </a:r>
            <a:r>
              <a:rPr lang="en-US" sz="2400" dirty="0">
                <a:effectLst/>
              </a:rPr>
              <a:t>.</a:t>
            </a:r>
          </a:p>
          <a:p>
            <a:r>
              <a:rPr lang="en-US" sz="2400" b="1" baseline="30000" dirty="0">
                <a:effectLst/>
              </a:rPr>
              <a:t>4 </a:t>
            </a:r>
            <a:r>
              <a:rPr lang="en-US" sz="2400" dirty="0">
                <a:effectLst/>
              </a:rPr>
              <a:t>And when his brethren saw that their father loved him more than all his brethren, they hated him, and could not speak peaceably unto him</a:t>
            </a:r>
            <a:r>
              <a:rPr lang="en-US" sz="2400" dirty="0" smtClean="0">
                <a:effectLst/>
              </a:rPr>
              <a:t>.</a:t>
            </a:r>
            <a:endParaRPr lang="en-US" sz="2400" dirty="0">
              <a:effectLst/>
            </a:endParaRPr>
          </a:p>
        </p:txBody>
      </p:sp>
      <p:pic>
        <p:nvPicPr>
          <p:cNvPr id="14342" name="Picture 6" descr="Joseph And The Coat Of Many Colors Painting at PaintingValley.com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69120" y="1664785"/>
            <a:ext cx="5504006" cy="4403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89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342"/>
                                        </p:tgtEl>
                                        <p:attrNameLst>
                                          <p:attrName>style.visibility</p:attrName>
                                        </p:attrNameLst>
                                      </p:cBhvr>
                                      <p:to>
                                        <p:strVal val="visible"/>
                                      </p:to>
                                    </p:set>
                                    <p:animEffect transition="in" filter="fade">
                                      <p:cBhvr>
                                        <p:cTn id="15"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a:t>(Joseph) </a:t>
            </a:r>
            <a:r>
              <a:rPr lang="en-US" dirty="0" smtClean="0"/>
              <a:t>Man’s </a:t>
            </a:r>
            <a:r>
              <a:rPr lang="en-US" dirty="0"/>
              <a:t>Timing:  Genesis </a:t>
            </a:r>
            <a:r>
              <a:rPr lang="en-US" dirty="0" smtClean="0"/>
              <a:t>37:5-11</a:t>
            </a:r>
            <a:endParaRPr lang="en-US" dirty="0"/>
          </a:p>
        </p:txBody>
      </p:sp>
      <p:sp>
        <p:nvSpPr>
          <p:cNvPr id="4" name="Content Placeholder 3"/>
          <p:cNvSpPr>
            <a:spLocks noGrp="1"/>
          </p:cNvSpPr>
          <p:nvPr>
            <p:ph sz="half" idx="2"/>
          </p:nvPr>
        </p:nvSpPr>
        <p:spPr>
          <a:xfrm>
            <a:off x="4921321" y="1746607"/>
            <a:ext cx="6770670" cy="4777483"/>
          </a:xfrm>
        </p:spPr>
        <p:txBody>
          <a:bodyPr>
            <a:normAutofit/>
          </a:bodyPr>
          <a:lstStyle/>
          <a:p>
            <a:r>
              <a:rPr lang="en-US" sz="2400" b="1" baseline="30000" dirty="0">
                <a:effectLst/>
              </a:rPr>
              <a:t>5 </a:t>
            </a:r>
            <a:r>
              <a:rPr lang="en-US" sz="2400" dirty="0">
                <a:effectLst/>
              </a:rPr>
              <a:t>And Joseph dreamed a dream, and he told it his brethren: and they hated him yet the more.</a:t>
            </a:r>
          </a:p>
          <a:p>
            <a:r>
              <a:rPr lang="en-US" sz="2400" b="1" baseline="30000" dirty="0">
                <a:effectLst/>
              </a:rPr>
              <a:t>6 </a:t>
            </a:r>
            <a:r>
              <a:rPr lang="en-US" sz="2400" dirty="0">
                <a:effectLst/>
              </a:rPr>
              <a:t>And he said unto them, Hear, I pray you, this dream which I have dreamed:</a:t>
            </a:r>
          </a:p>
          <a:p>
            <a:r>
              <a:rPr lang="en-US" sz="2400" b="1" baseline="30000" dirty="0">
                <a:effectLst/>
              </a:rPr>
              <a:t>7 </a:t>
            </a:r>
            <a:r>
              <a:rPr lang="en-US" sz="2400" dirty="0">
                <a:effectLst/>
              </a:rPr>
              <a:t>For, behold, we were binding sheaves in the field, and, lo, my sheaf arose, and also stood upright; and, behold, your sheaves stood round about, and made obeisance to my sheaf.</a:t>
            </a:r>
          </a:p>
        </p:txBody>
      </p:sp>
      <p:pic>
        <p:nvPicPr>
          <p:cNvPr id="15362" name="Picture 2" descr="The Amazing Adventures of a Certified Medical Interpreter | World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57545" y="1341361"/>
            <a:ext cx="4146183" cy="5182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304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5362"/>
                                        </p:tgtEl>
                                        <p:attrNameLst>
                                          <p:attrName>style.visibility</p:attrName>
                                        </p:attrNameLst>
                                      </p:cBhvr>
                                      <p:to>
                                        <p:strVal val="visible"/>
                                      </p:to>
                                    </p:set>
                                    <p:animEffect transition="in" filter="fade">
                                      <p:cBhvr>
                                        <p:cTn id="16"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2321490"/>
          </a:xfrm>
        </p:spPr>
        <p:txBody>
          <a:bodyPr>
            <a:normAutofit/>
          </a:bodyPr>
          <a:lstStyle/>
          <a:p>
            <a:r>
              <a:rPr lang="en-US" dirty="0" smtClean="0"/>
              <a:t>SDA Quarterly</a:t>
            </a:r>
            <a:br>
              <a:rPr lang="en-US" dirty="0" smtClean="0"/>
            </a:br>
            <a:r>
              <a:rPr lang="en-US" dirty="0" smtClean="0"/>
              <a:t>Lesson 11, Sabbath Afternoon</a:t>
            </a:r>
            <a:br>
              <a:rPr lang="en-US" dirty="0" smtClean="0"/>
            </a:br>
            <a:r>
              <a:rPr lang="en-US" sz="5400" dirty="0" smtClean="0">
                <a:solidFill>
                  <a:schemeClr val="tx2">
                    <a:lumMod val="75000"/>
                  </a:schemeClr>
                </a:solidFill>
              </a:rPr>
              <a:t>The Marshmallow TEST</a:t>
            </a:r>
            <a:endParaRPr lang="en-US" sz="5400" dirty="0">
              <a:solidFill>
                <a:schemeClr val="tx2">
                  <a:lumMod val="75000"/>
                </a:schemeClr>
              </a:solidFill>
            </a:endParaRPr>
          </a:p>
        </p:txBody>
      </p:sp>
      <p:pic>
        <p:nvPicPr>
          <p:cNvPr id="4" name="Content Placeholder 3"/>
          <p:cNvPicPr>
            <a:picLocks noGrp="1" noChangeAspect="1"/>
          </p:cNvPicPr>
          <p:nvPr>
            <p:ph idx="1"/>
          </p:nvPr>
        </p:nvPicPr>
        <p:blipFill>
          <a:blip r:embed="rId2"/>
          <a:stretch>
            <a:fillRect/>
          </a:stretch>
        </p:blipFill>
        <p:spPr>
          <a:xfrm>
            <a:off x="234385" y="3158655"/>
            <a:ext cx="11712580" cy="2420907"/>
          </a:xfrm>
          <a:prstGeom prst="rect">
            <a:avLst/>
          </a:prstGeom>
        </p:spPr>
      </p:pic>
    </p:spTree>
    <p:extLst>
      <p:ext uri="{BB962C8B-B14F-4D97-AF65-F5344CB8AC3E}">
        <p14:creationId xmlns:p14="http://schemas.microsoft.com/office/powerpoint/2010/main" val="19660010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a:t>(Joseph) </a:t>
            </a:r>
            <a:r>
              <a:rPr lang="en-US" dirty="0" smtClean="0"/>
              <a:t>Man’s </a:t>
            </a:r>
            <a:r>
              <a:rPr lang="en-US" dirty="0"/>
              <a:t>Timing:  Genesis </a:t>
            </a:r>
            <a:r>
              <a:rPr lang="en-US" dirty="0" smtClean="0"/>
              <a:t>37:8-11</a:t>
            </a:r>
            <a:endParaRPr lang="en-US" dirty="0"/>
          </a:p>
        </p:txBody>
      </p:sp>
      <p:sp>
        <p:nvSpPr>
          <p:cNvPr id="3" name="Content Placeholder 2"/>
          <p:cNvSpPr>
            <a:spLocks noGrp="1"/>
          </p:cNvSpPr>
          <p:nvPr>
            <p:ph sz="half" idx="1"/>
          </p:nvPr>
        </p:nvSpPr>
        <p:spPr>
          <a:xfrm>
            <a:off x="400692" y="1417835"/>
            <a:ext cx="5875961" cy="4767208"/>
          </a:xfrm>
        </p:spPr>
        <p:txBody>
          <a:bodyPr>
            <a:noAutofit/>
          </a:bodyPr>
          <a:lstStyle/>
          <a:p>
            <a:r>
              <a:rPr lang="en-US" sz="2400" b="1" baseline="30000" dirty="0">
                <a:effectLst/>
              </a:rPr>
              <a:t>8 </a:t>
            </a:r>
            <a:r>
              <a:rPr lang="en-US" sz="2400" dirty="0">
                <a:effectLst/>
              </a:rPr>
              <a:t>And his brethren said to him, Shalt thou indeed reign over us? or shalt thou indeed have dominion over us? And they hated him yet the more for his dreams, and for his words.</a:t>
            </a:r>
          </a:p>
          <a:p>
            <a:r>
              <a:rPr lang="en-US" sz="2400" b="1" baseline="30000" dirty="0">
                <a:effectLst/>
              </a:rPr>
              <a:t>9 </a:t>
            </a:r>
            <a:r>
              <a:rPr lang="en-US" sz="2400" dirty="0">
                <a:effectLst/>
              </a:rPr>
              <a:t>And he dreamed yet another dream, and told it his brethren, and said, Behold, I have dreamed a dream more; and, behold, the sun and the moon and the eleven stars made obeisance to me.</a:t>
            </a:r>
          </a:p>
        </p:txBody>
      </p:sp>
      <p:pic>
        <p:nvPicPr>
          <p:cNvPr id="16394" name="Picture 10" descr="Vayeshev 5774 -- Dream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76382" y="1586599"/>
            <a:ext cx="3834542" cy="4687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96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4"/>
                                        </p:tgtEl>
                                        <p:attrNameLst>
                                          <p:attrName>style.visibility</p:attrName>
                                        </p:attrNameLst>
                                      </p:cBhvr>
                                      <p:to>
                                        <p:strVal val="visible"/>
                                      </p:to>
                                    </p:set>
                                    <p:animEffect transition="in" filter="fade">
                                      <p:cBhvr>
                                        <p:cTn id="13" dur="500"/>
                                        <p:tgtEl>
                                          <p:spTgt spid="16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(Joseph)</a:t>
            </a:r>
            <a:r>
              <a:rPr lang="en-US" dirty="0"/>
              <a:t> </a:t>
            </a:r>
            <a:r>
              <a:rPr lang="en-US" dirty="0" smtClean="0"/>
              <a:t>Man’s </a:t>
            </a:r>
            <a:r>
              <a:rPr lang="en-US" dirty="0"/>
              <a:t>Timing:  Genesis </a:t>
            </a:r>
            <a:r>
              <a:rPr lang="en-US" dirty="0" smtClean="0"/>
              <a:t>37:10-11</a:t>
            </a:r>
            <a:endParaRPr lang="en-US" dirty="0"/>
          </a:p>
        </p:txBody>
      </p:sp>
      <p:sp>
        <p:nvSpPr>
          <p:cNvPr id="4" name="Content Placeholder 3"/>
          <p:cNvSpPr>
            <a:spLocks noGrp="1"/>
          </p:cNvSpPr>
          <p:nvPr>
            <p:ph sz="half" idx="2"/>
          </p:nvPr>
        </p:nvSpPr>
        <p:spPr>
          <a:xfrm>
            <a:off x="4921321" y="1746607"/>
            <a:ext cx="6770670" cy="4777483"/>
          </a:xfrm>
        </p:spPr>
        <p:txBody>
          <a:bodyPr>
            <a:normAutofit/>
          </a:bodyPr>
          <a:lstStyle/>
          <a:p>
            <a:r>
              <a:rPr lang="en-US" sz="2400" b="1" baseline="30000" dirty="0">
                <a:effectLst/>
              </a:rPr>
              <a:t>10 </a:t>
            </a:r>
            <a:r>
              <a:rPr lang="en-US" sz="2400" dirty="0">
                <a:effectLst/>
              </a:rPr>
              <a:t>And he told it to his father, and to his brethren: and his father rebuked him, and said unto him, What is this dream that thou hast dreamed? Shall I and thy mother and thy brethren indeed come to bow down ourselves to thee to the earth?</a:t>
            </a:r>
          </a:p>
          <a:p>
            <a:r>
              <a:rPr lang="en-US" sz="2400" b="1" baseline="30000" dirty="0">
                <a:effectLst/>
              </a:rPr>
              <a:t>11 </a:t>
            </a:r>
            <a:r>
              <a:rPr lang="en-US" sz="2400" dirty="0">
                <a:effectLst/>
              </a:rPr>
              <a:t>And his brethren envied him; but his father observed the saying.</a:t>
            </a:r>
          </a:p>
        </p:txBody>
      </p:sp>
      <p:pic>
        <p:nvPicPr>
          <p:cNvPr id="17410" name="Picture 2" descr="Joseph's dreams. | Joseph dreams, Bible class, Bibl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69824" y="1378646"/>
            <a:ext cx="4451497" cy="5287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71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410"/>
                                        </p:tgtEl>
                                        <p:attrNameLst>
                                          <p:attrName>style.visibility</p:attrName>
                                        </p:attrNameLst>
                                      </p:cBhvr>
                                      <p:to>
                                        <p:strVal val="visible"/>
                                      </p:to>
                                    </p:set>
                                    <p:animEffect transition="in" filter="fade">
                                      <p:cBhvr>
                                        <p:cTn id="13"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(Joseph)</a:t>
            </a:r>
            <a:r>
              <a:rPr lang="en-US" dirty="0"/>
              <a:t> </a:t>
            </a:r>
            <a:r>
              <a:rPr lang="en-US" dirty="0" smtClean="0"/>
              <a:t>God’s </a:t>
            </a:r>
            <a:r>
              <a:rPr lang="en-US" dirty="0"/>
              <a:t>Timing:  Genesis </a:t>
            </a:r>
            <a:r>
              <a:rPr lang="en-US" dirty="0" smtClean="0"/>
              <a:t>37:26-28</a:t>
            </a:r>
            <a:endParaRPr lang="en-US" dirty="0"/>
          </a:p>
        </p:txBody>
      </p:sp>
      <p:sp>
        <p:nvSpPr>
          <p:cNvPr id="3" name="Content Placeholder 2"/>
          <p:cNvSpPr>
            <a:spLocks noGrp="1"/>
          </p:cNvSpPr>
          <p:nvPr>
            <p:ph sz="half" idx="1"/>
          </p:nvPr>
        </p:nvSpPr>
        <p:spPr>
          <a:xfrm>
            <a:off x="400692" y="1417835"/>
            <a:ext cx="7068620" cy="5167900"/>
          </a:xfrm>
        </p:spPr>
        <p:txBody>
          <a:bodyPr>
            <a:noAutofit/>
          </a:bodyPr>
          <a:lstStyle/>
          <a:p>
            <a:r>
              <a:rPr lang="en-US" sz="2300" b="1" baseline="30000" dirty="0">
                <a:effectLst/>
              </a:rPr>
              <a:t>26 </a:t>
            </a:r>
            <a:r>
              <a:rPr lang="en-US" sz="2300" dirty="0">
                <a:effectLst/>
              </a:rPr>
              <a:t>And Judah said unto his brethren, What profit is it if we slay our brother, and conceal his blood?</a:t>
            </a:r>
          </a:p>
          <a:p>
            <a:r>
              <a:rPr lang="en-US" sz="2300" b="1" baseline="30000" dirty="0">
                <a:effectLst/>
              </a:rPr>
              <a:t>27 </a:t>
            </a:r>
            <a:r>
              <a:rPr lang="en-US" sz="2300" dirty="0">
                <a:effectLst/>
              </a:rPr>
              <a:t>Come, and let us sell him to the </a:t>
            </a:r>
            <a:r>
              <a:rPr lang="en-US" sz="2300" dirty="0" err="1">
                <a:effectLst/>
              </a:rPr>
              <a:t>Ishmeelites</a:t>
            </a:r>
            <a:r>
              <a:rPr lang="en-US" sz="2300" dirty="0">
                <a:effectLst/>
              </a:rPr>
              <a:t>, and let not our hand be upon him; for he is our brother and our flesh. And his brethren were content.</a:t>
            </a:r>
          </a:p>
          <a:p>
            <a:r>
              <a:rPr lang="en-US" sz="2300" b="1" baseline="30000" dirty="0">
                <a:effectLst/>
              </a:rPr>
              <a:t>28 </a:t>
            </a:r>
            <a:r>
              <a:rPr lang="en-US" sz="2300" dirty="0">
                <a:effectLst/>
              </a:rPr>
              <a:t>Then there passed by Midianites merchantmen; and they drew and lifted up Joseph out of the pit, and sold Joseph to the </a:t>
            </a:r>
            <a:r>
              <a:rPr lang="en-US" sz="2300" dirty="0" err="1">
                <a:effectLst/>
              </a:rPr>
              <a:t>Ishmeelites</a:t>
            </a:r>
            <a:r>
              <a:rPr lang="en-US" sz="2300" dirty="0">
                <a:effectLst/>
              </a:rPr>
              <a:t> for twenty pieces of silver: and they brought Joseph into Egypt.</a:t>
            </a:r>
          </a:p>
        </p:txBody>
      </p:sp>
      <p:pic>
        <p:nvPicPr>
          <p:cNvPr id="18434" name="Picture 2" descr="File:Joseph Sold by His Brothers 001.jpg - The Work of God's Childre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52263" y="1652707"/>
            <a:ext cx="4106855" cy="4698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21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8434"/>
                                        </p:tgtEl>
                                        <p:attrNameLst>
                                          <p:attrName>style.visibility</p:attrName>
                                        </p:attrNameLst>
                                      </p:cBhvr>
                                      <p:to>
                                        <p:strVal val="visible"/>
                                      </p:to>
                                    </p:set>
                                    <p:animEffect transition="in" filter="fade">
                                      <p:cBhvr>
                                        <p:cTn id="16"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a:t>(Joseph) </a:t>
            </a:r>
            <a:r>
              <a:rPr lang="en-US" dirty="0" smtClean="0"/>
              <a:t>God’s </a:t>
            </a:r>
            <a:r>
              <a:rPr lang="en-US" dirty="0"/>
              <a:t>Timing:  Genesis </a:t>
            </a:r>
            <a:r>
              <a:rPr lang="en-US" dirty="0" smtClean="0"/>
              <a:t>39:1-23</a:t>
            </a:r>
            <a:endParaRPr lang="en-US" dirty="0"/>
          </a:p>
        </p:txBody>
      </p:sp>
      <p:sp>
        <p:nvSpPr>
          <p:cNvPr id="4" name="Content Placeholder 3"/>
          <p:cNvSpPr>
            <a:spLocks noGrp="1"/>
          </p:cNvSpPr>
          <p:nvPr>
            <p:ph sz="half" idx="2"/>
          </p:nvPr>
        </p:nvSpPr>
        <p:spPr>
          <a:xfrm>
            <a:off x="4931595" y="1417834"/>
            <a:ext cx="6770670" cy="4777483"/>
          </a:xfrm>
        </p:spPr>
        <p:txBody>
          <a:bodyPr>
            <a:normAutofit lnSpcReduction="10000"/>
          </a:bodyPr>
          <a:lstStyle/>
          <a:p>
            <a:r>
              <a:rPr lang="en-US" sz="2400" b="1" dirty="0">
                <a:effectLst/>
              </a:rPr>
              <a:t>39 </a:t>
            </a:r>
            <a:r>
              <a:rPr lang="en-US" sz="2400" dirty="0">
                <a:effectLst/>
              </a:rPr>
              <a:t>And Joseph was brought down to Egypt; and Potiphar, an officer of Pharaoh, captain of the guard, an Egyptian, bought him of the hands of the </a:t>
            </a:r>
            <a:r>
              <a:rPr lang="en-US" sz="2400" dirty="0" err="1">
                <a:effectLst/>
              </a:rPr>
              <a:t>Ishmeelites</a:t>
            </a:r>
            <a:r>
              <a:rPr lang="en-US" sz="2400" dirty="0">
                <a:effectLst/>
              </a:rPr>
              <a:t>, which had brought him down thither.</a:t>
            </a:r>
          </a:p>
          <a:p>
            <a:r>
              <a:rPr lang="en-US" sz="2400" b="1" baseline="30000" dirty="0">
                <a:effectLst/>
              </a:rPr>
              <a:t>2 </a:t>
            </a:r>
            <a:r>
              <a:rPr lang="en-US" sz="2400" dirty="0">
                <a:effectLst/>
              </a:rPr>
              <a:t>And the </a:t>
            </a:r>
            <a:r>
              <a:rPr lang="en-US" sz="2400" cap="small" dirty="0">
                <a:effectLst/>
              </a:rPr>
              <a:t>Lord</a:t>
            </a:r>
            <a:r>
              <a:rPr lang="en-US" sz="2400" dirty="0">
                <a:effectLst/>
              </a:rPr>
              <a:t> was with Joseph, and he was a prosperous man; and he was in the house of his master the Egyptian.</a:t>
            </a:r>
          </a:p>
          <a:p>
            <a:r>
              <a:rPr lang="en-US" sz="2400" b="1" baseline="30000" dirty="0">
                <a:effectLst/>
              </a:rPr>
              <a:t>3 </a:t>
            </a:r>
            <a:r>
              <a:rPr lang="en-US" sz="2400" dirty="0">
                <a:effectLst/>
              </a:rPr>
              <a:t>And his master saw that the </a:t>
            </a:r>
            <a:r>
              <a:rPr lang="en-US" sz="2400" cap="small" dirty="0">
                <a:effectLst/>
              </a:rPr>
              <a:t>Lord</a:t>
            </a:r>
            <a:r>
              <a:rPr lang="en-US" sz="2400" dirty="0">
                <a:effectLst/>
              </a:rPr>
              <a:t> was with him, and that the </a:t>
            </a:r>
            <a:r>
              <a:rPr lang="en-US" sz="2400" cap="small" dirty="0">
                <a:effectLst/>
              </a:rPr>
              <a:t>Lord</a:t>
            </a:r>
            <a:r>
              <a:rPr lang="en-US" sz="2400" dirty="0">
                <a:effectLst/>
              </a:rPr>
              <a:t> made all that he did to prosper in his hand.</a:t>
            </a:r>
          </a:p>
        </p:txBody>
      </p:sp>
      <p:pic>
        <p:nvPicPr>
          <p:cNvPr id="19458" name="Picture 2" descr="Joseph was sold to Potiphar by a merchant | Biblia imagen, Imagenes de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51559" y="1489753"/>
            <a:ext cx="4438436" cy="4438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30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458"/>
                                        </p:tgtEl>
                                        <p:attrNameLst>
                                          <p:attrName>style.visibility</p:attrName>
                                        </p:attrNameLst>
                                      </p:cBhvr>
                                      <p:to>
                                        <p:strVal val="visible"/>
                                      </p:to>
                                    </p:set>
                                    <p:animEffect transition="in" filter="fade">
                                      <p:cBhvr>
                                        <p:cTn id="16" dur="500"/>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a:t>(Joseph) </a:t>
            </a:r>
            <a:r>
              <a:rPr lang="en-US" dirty="0" smtClean="0"/>
              <a:t>God’s </a:t>
            </a:r>
            <a:r>
              <a:rPr lang="en-US" dirty="0"/>
              <a:t>Timing:  Genesis </a:t>
            </a:r>
            <a:r>
              <a:rPr lang="en-US" dirty="0" smtClean="0"/>
              <a:t>39:4-23</a:t>
            </a:r>
            <a:endParaRPr lang="en-US" dirty="0"/>
          </a:p>
        </p:txBody>
      </p:sp>
      <p:sp>
        <p:nvSpPr>
          <p:cNvPr id="3" name="Content Placeholder 2"/>
          <p:cNvSpPr>
            <a:spLocks noGrp="1"/>
          </p:cNvSpPr>
          <p:nvPr>
            <p:ph sz="half" idx="1"/>
          </p:nvPr>
        </p:nvSpPr>
        <p:spPr>
          <a:xfrm>
            <a:off x="349321" y="1586599"/>
            <a:ext cx="5414481" cy="4767208"/>
          </a:xfrm>
        </p:spPr>
        <p:txBody>
          <a:bodyPr>
            <a:noAutofit/>
          </a:bodyPr>
          <a:lstStyle/>
          <a:p>
            <a:r>
              <a:rPr lang="en-US" sz="2300" b="1" baseline="30000" dirty="0">
                <a:effectLst/>
              </a:rPr>
              <a:t>4 </a:t>
            </a:r>
            <a:r>
              <a:rPr lang="en-US" sz="2300" dirty="0">
                <a:effectLst/>
              </a:rPr>
              <a:t>And Joseph found grace in his sight, and he served him: and he made him overseer over his house, and all that he had he put into his hand.</a:t>
            </a:r>
          </a:p>
          <a:p>
            <a:r>
              <a:rPr lang="en-US" sz="2300" b="1" baseline="30000" dirty="0">
                <a:effectLst/>
              </a:rPr>
              <a:t>5 </a:t>
            </a:r>
            <a:r>
              <a:rPr lang="en-US" sz="2300" dirty="0">
                <a:effectLst/>
              </a:rPr>
              <a:t>And it came to pass from the time that he had made him overseer in his house, and over all that he had, that the </a:t>
            </a:r>
            <a:r>
              <a:rPr lang="en-US" sz="2300" cap="small" dirty="0">
                <a:effectLst/>
              </a:rPr>
              <a:t>Lord</a:t>
            </a:r>
            <a:r>
              <a:rPr lang="en-US" sz="2300" dirty="0">
                <a:effectLst/>
              </a:rPr>
              <a:t> blessed the Egyptian's house for Joseph's sake; and the blessing of the </a:t>
            </a:r>
            <a:r>
              <a:rPr lang="en-US" sz="2300" cap="small" dirty="0">
                <a:effectLst/>
              </a:rPr>
              <a:t>Lord</a:t>
            </a:r>
            <a:r>
              <a:rPr lang="en-US" sz="2300" dirty="0">
                <a:effectLst/>
              </a:rPr>
              <a:t> was upon all that he had in the house, and in the field</a:t>
            </a:r>
            <a:r>
              <a:rPr lang="en-US" sz="2300" dirty="0" smtClean="0">
                <a:effectLst/>
              </a:rPr>
              <a:t>.</a:t>
            </a:r>
            <a:endParaRPr lang="en-US" sz="2300" dirty="0">
              <a:effectLst/>
            </a:endParaRPr>
          </a:p>
        </p:txBody>
      </p:sp>
      <p:pic>
        <p:nvPicPr>
          <p:cNvPr id="20482" name="Picture 2" descr="Joseph | God Is Our Refuge And Strengt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21026" y="2005548"/>
            <a:ext cx="6078590" cy="3419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48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0482"/>
                                        </p:tgtEl>
                                        <p:attrNameLst>
                                          <p:attrName>style.visibility</p:attrName>
                                        </p:attrNameLst>
                                      </p:cBhvr>
                                      <p:to>
                                        <p:strVal val="visible"/>
                                      </p:to>
                                    </p:set>
                                    <p:animEffect transition="in" filter="fade">
                                      <p:cBhvr>
                                        <p:cTn id="13"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a:t>(Joseph) </a:t>
            </a:r>
            <a:r>
              <a:rPr lang="en-US" dirty="0" smtClean="0"/>
              <a:t>God’s </a:t>
            </a:r>
            <a:r>
              <a:rPr lang="en-US" dirty="0"/>
              <a:t>Timing:  Genesis </a:t>
            </a:r>
            <a:r>
              <a:rPr lang="en-US" dirty="0" smtClean="0"/>
              <a:t>39:6-23</a:t>
            </a:r>
            <a:endParaRPr lang="en-US" dirty="0"/>
          </a:p>
        </p:txBody>
      </p:sp>
      <p:sp>
        <p:nvSpPr>
          <p:cNvPr id="4" name="Content Placeholder 3"/>
          <p:cNvSpPr>
            <a:spLocks noGrp="1"/>
          </p:cNvSpPr>
          <p:nvPr>
            <p:ph sz="half" idx="2"/>
          </p:nvPr>
        </p:nvSpPr>
        <p:spPr>
          <a:xfrm>
            <a:off x="5250094" y="1417834"/>
            <a:ext cx="6452171" cy="5147353"/>
          </a:xfrm>
        </p:spPr>
        <p:txBody>
          <a:bodyPr>
            <a:normAutofit lnSpcReduction="10000"/>
          </a:bodyPr>
          <a:lstStyle/>
          <a:p>
            <a:r>
              <a:rPr lang="en-US" sz="2400" b="1" baseline="30000" dirty="0">
                <a:effectLst/>
              </a:rPr>
              <a:t>6 </a:t>
            </a:r>
            <a:r>
              <a:rPr lang="en-US" sz="2400" dirty="0">
                <a:effectLst/>
              </a:rPr>
              <a:t>And he left all that he had in Joseph's hand; and he knew not ought he had, save the bread which he did eat. And Joseph was a goodly person, and well </a:t>
            </a:r>
            <a:r>
              <a:rPr lang="en-US" sz="2400" dirty="0" err="1">
                <a:effectLst/>
              </a:rPr>
              <a:t>favoured</a:t>
            </a:r>
            <a:r>
              <a:rPr lang="en-US" sz="2400" dirty="0">
                <a:effectLst/>
              </a:rPr>
              <a:t>.</a:t>
            </a:r>
          </a:p>
          <a:p>
            <a:r>
              <a:rPr lang="en-US" sz="2400" b="1" baseline="30000" dirty="0">
                <a:effectLst/>
              </a:rPr>
              <a:t>7 </a:t>
            </a:r>
            <a:r>
              <a:rPr lang="en-US" sz="2400" dirty="0">
                <a:effectLst/>
              </a:rPr>
              <a:t>And it came to pass after these things, that his master's wife cast her eyes upon Joseph; and she said, Lie with me.</a:t>
            </a:r>
          </a:p>
          <a:p>
            <a:r>
              <a:rPr lang="en-US" sz="2400" b="1" baseline="30000" dirty="0">
                <a:effectLst/>
              </a:rPr>
              <a:t>8 </a:t>
            </a:r>
            <a:r>
              <a:rPr lang="en-US" sz="2400" dirty="0">
                <a:effectLst/>
              </a:rPr>
              <a:t>But he refused, and said unto his master's wife, Behold, my master </a:t>
            </a:r>
            <a:r>
              <a:rPr lang="en-US" sz="2400" dirty="0" err="1">
                <a:effectLst/>
              </a:rPr>
              <a:t>wotteth</a:t>
            </a:r>
            <a:r>
              <a:rPr lang="en-US" sz="2400" dirty="0">
                <a:effectLst/>
              </a:rPr>
              <a:t> not what is with me in the house, and he hath committed all that he hath to my hand;</a:t>
            </a:r>
          </a:p>
        </p:txBody>
      </p:sp>
      <p:pic>
        <p:nvPicPr>
          <p:cNvPr id="21506" name="Picture 2" descr="It's Biblical! This week: Potiphar | Jewish New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694" y="2211137"/>
            <a:ext cx="5105400"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455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1506"/>
                                        </p:tgtEl>
                                        <p:attrNameLst>
                                          <p:attrName>style.visibility</p:attrName>
                                        </p:attrNameLst>
                                      </p:cBhvr>
                                      <p:to>
                                        <p:strVal val="visible"/>
                                      </p:to>
                                    </p:set>
                                    <p:animEffect transition="in" filter="fade">
                                      <p:cBhvr>
                                        <p:cTn id="16"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a:t>(Joseph) </a:t>
            </a:r>
            <a:r>
              <a:rPr lang="en-US" dirty="0" smtClean="0"/>
              <a:t>God’s </a:t>
            </a:r>
            <a:r>
              <a:rPr lang="en-US" dirty="0"/>
              <a:t>Timing:  Genesis </a:t>
            </a:r>
            <a:r>
              <a:rPr lang="en-US" dirty="0" smtClean="0"/>
              <a:t>39:9-23</a:t>
            </a:r>
            <a:endParaRPr lang="en-US" dirty="0"/>
          </a:p>
        </p:txBody>
      </p:sp>
      <p:sp>
        <p:nvSpPr>
          <p:cNvPr id="3" name="Content Placeholder 2"/>
          <p:cNvSpPr>
            <a:spLocks noGrp="1"/>
          </p:cNvSpPr>
          <p:nvPr>
            <p:ph sz="half" idx="1"/>
          </p:nvPr>
        </p:nvSpPr>
        <p:spPr>
          <a:xfrm>
            <a:off x="349321" y="1586599"/>
            <a:ext cx="5414481" cy="4767208"/>
          </a:xfrm>
        </p:spPr>
        <p:txBody>
          <a:bodyPr>
            <a:noAutofit/>
          </a:bodyPr>
          <a:lstStyle/>
          <a:p>
            <a:r>
              <a:rPr lang="en-US" sz="2400" b="1" baseline="30000" dirty="0">
                <a:effectLst/>
              </a:rPr>
              <a:t>9 </a:t>
            </a:r>
            <a:r>
              <a:rPr lang="en-US" sz="2400" dirty="0">
                <a:effectLst/>
              </a:rPr>
              <a:t>There is none greater in this house than I; neither hath he kept back any thing from me but thee, because thou art his wife: how then can I do this great wickedness, and sin against God?</a:t>
            </a:r>
          </a:p>
          <a:p>
            <a:r>
              <a:rPr lang="en-US" sz="2400" b="1" baseline="30000" dirty="0">
                <a:effectLst/>
              </a:rPr>
              <a:t>10 </a:t>
            </a:r>
            <a:r>
              <a:rPr lang="en-US" sz="2400" dirty="0">
                <a:effectLst/>
              </a:rPr>
              <a:t>And it came to pass, as she </a:t>
            </a:r>
            <a:r>
              <a:rPr lang="en-US" sz="2400" dirty="0" err="1">
                <a:effectLst/>
              </a:rPr>
              <a:t>spake</a:t>
            </a:r>
            <a:r>
              <a:rPr lang="en-US" sz="2400" dirty="0">
                <a:effectLst/>
              </a:rPr>
              <a:t> to Joseph day by day, that he hearkened not unto her, to lie by her, or to be with her</a:t>
            </a:r>
            <a:r>
              <a:rPr lang="en-US" sz="2400" dirty="0" smtClean="0">
                <a:effectLst/>
              </a:rPr>
              <a:t>.</a:t>
            </a:r>
            <a:endParaRPr lang="en-US" sz="2400" dirty="0">
              <a:effectLst/>
            </a:endParaRPr>
          </a:p>
        </p:txBody>
      </p:sp>
      <p:pic>
        <p:nvPicPr>
          <p:cNvPr id="22532" name="Picture 4" descr="The Temptress and the Slave in Art: Joseph and Potiphar's Wife | DailyAr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52557" y="1810161"/>
            <a:ext cx="5795466" cy="4543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93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2532"/>
                                        </p:tgtEl>
                                        <p:attrNameLst>
                                          <p:attrName>style.visibility</p:attrName>
                                        </p:attrNameLst>
                                      </p:cBhvr>
                                      <p:to>
                                        <p:strVal val="visible"/>
                                      </p:to>
                                    </p:set>
                                    <p:animEffect transition="in" filter="fade">
                                      <p:cBhvr>
                                        <p:cTn id="13"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2800" dirty="0"/>
              <a:t>(Joseph)</a:t>
            </a:r>
            <a:r>
              <a:rPr lang="en-US" dirty="0"/>
              <a:t> </a:t>
            </a:r>
            <a:r>
              <a:rPr lang="en-US" dirty="0" smtClean="0"/>
              <a:t>God’s </a:t>
            </a:r>
            <a:r>
              <a:rPr lang="en-US" dirty="0"/>
              <a:t>Timing:  Genesis </a:t>
            </a:r>
            <a:r>
              <a:rPr lang="en-US" dirty="0" smtClean="0"/>
              <a:t>39:11-23</a:t>
            </a:r>
            <a:endParaRPr lang="en-US" dirty="0"/>
          </a:p>
        </p:txBody>
      </p:sp>
      <p:sp>
        <p:nvSpPr>
          <p:cNvPr id="4" name="Content Placeholder 3"/>
          <p:cNvSpPr>
            <a:spLocks noGrp="1"/>
          </p:cNvSpPr>
          <p:nvPr>
            <p:ph sz="half" idx="2"/>
          </p:nvPr>
        </p:nvSpPr>
        <p:spPr>
          <a:xfrm>
            <a:off x="5250094" y="1818526"/>
            <a:ext cx="6452171" cy="4746661"/>
          </a:xfrm>
        </p:spPr>
        <p:txBody>
          <a:bodyPr>
            <a:normAutofit/>
          </a:bodyPr>
          <a:lstStyle/>
          <a:p>
            <a:r>
              <a:rPr lang="en-US" sz="2400" b="1" baseline="30000" dirty="0">
                <a:effectLst/>
              </a:rPr>
              <a:t>11 </a:t>
            </a:r>
            <a:r>
              <a:rPr lang="en-US" sz="2400" dirty="0">
                <a:effectLst/>
              </a:rPr>
              <a:t>And it came to pass about this time, that Joseph went into the house to do his business; and there was none of the men of the house there within.</a:t>
            </a:r>
          </a:p>
          <a:p>
            <a:r>
              <a:rPr lang="en-US" sz="2400" b="1" baseline="30000" dirty="0">
                <a:effectLst/>
              </a:rPr>
              <a:t>12 </a:t>
            </a:r>
            <a:r>
              <a:rPr lang="en-US" sz="2400" dirty="0">
                <a:effectLst/>
              </a:rPr>
              <a:t>And she caught him by his garment, saying, Lie with me: and he left his garment in her hand, and fled, and got him out.</a:t>
            </a:r>
          </a:p>
          <a:p>
            <a:r>
              <a:rPr lang="en-US" sz="2400" b="1" baseline="30000" dirty="0">
                <a:effectLst/>
              </a:rPr>
              <a:t>13 </a:t>
            </a:r>
            <a:r>
              <a:rPr lang="en-US" sz="2400" dirty="0">
                <a:effectLst/>
              </a:rPr>
              <a:t>And it came to pass, when she saw that he had left his garment in her hand, and was fled forth,</a:t>
            </a:r>
          </a:p>
        </p:txBody>
      </p:sp>
      <p:pic>
        <p:nvPicPr>
          <p:cNvPr id="23554" name="Picture 2" descr="Potiphar's Wife - Women In The Scripture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84269" y="1818526"/>
            <a:ext cx="4701439" cy="4701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21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(Joseph) </a:t>
            </a:r>
            <a:r>
              <a:rPr lang="en-US" dirty="0" smtClean="0"/>
              <a:t>God’s </a:t>
            </a:r>
            <a:r>
              <a:rPr lang="en-US" dirty="0"/>
              <a:t>Timing:  Genesis </a:t>
            </a:r>
            <a:r>
              <a:rPr lang="en-US" dirty="0" smtClean="0"/>
              <a:t>39:14-23</a:t>
            </a:r>
            <a:endParaRPr lang="en-US" dirty="0"/>
          </a:p>
        </p:txBody>
      </p:sp>
      <p:sp>
        <p:nvSpPr>
          <p:cNvPr id="3" name="Content Placeholder 2"/>
          <p:cNvSpPr>
            <a:spLocks noGrp="1"/>
          </p:cNvSpPr>
          <p:nvPr>
            <p:ph sz="half" idx="1"/>
          </p:nvPr>
        </p:nvSpPr>
        <p:spPr>
          <a:xfrm>
            <a:off x="349321" y="1586599"/>
            <a:ext cx="6287785" cy="4767208"/>
          </a:xfrm>
        </p:spPr>
        <p:txBody>
          <a:bodyPr>
            <a:noAutofit/>
          </a:bodyPr>
          <a:lstStyle/>
          <a:p>
            <a:r>
              <a:rPr lang="en-US" sz="2400" b="1" baseline="30000" dirty="0">
                <a:effectLst/>
              </a:rPr>
              <a:t>14 </a:t>
            </a:r>
            <a:r>
              <a:rPr lang="en-US" sz="2400" dirty="0">
                <a:effectLst/>
              </a:rPr>
              <a:t>That she called unto the men of her house, and </a:t>
            </a:r>
            <a:r>
              <a:rPr lang="en-US" sz="2400" dirty="0" err="1">
                <a:effectLst/>
              </a:rPr>
              <a:t>spake</a:t>
            </a:r>
            <a:r>
              <a:rPr lang="en-US" sz="2400" dirty="0">
                <a:effectLst/>
              </a:rPr>
              <a:t> unto them, saying, See, he hath brought in an Hebrew unto us to mock us; he came in unto me to lie with me, and I cried with a loud voice:</a:t>
            </a:r>
          </a:p>
          <a:p>
            <a:r>
              <a:rPr lang="en-US" sz="2400" b="1" baseline="30000" dirty="0">
                <a:effectLst/>
              </a:rPr>
              <a:t>15 </a:t>
            </a:r>
            <a:r>
              <a:rPr lang="en-US" sz="2400" dirty="0">
                <a:effectLst/>
              </a:rPr>
              <a:t>And it came to pass, when he heard that I lifted up my voice and cried, that he left his garment with me, and fled, and got him out.</a:t>
            </a:r>
          </a:p>
          <a:p>
            <a:r>
              <a:rPr lang="en-US" sz="2400" b="1" baseline="30000" dirty="0">
                <a:effectLst/>
              </a:rPr>
              <a:t>16 </a:t>
            </a:r>
            <a:r>
              <a:rPr lang="en-US" sz="2400" dirty="0">
                <a:effectLst/>
              </a:rPr>
              <a:t>And she laid up his garment by her, until his lord came home.</a:t>
            </a:r>
          </a:p>
        </p:txBody>
      </p:sp>
      <p:pic>
        <p:nvPicPr>
          <p:cNvPr id="24582" name="Picture 6" descr="https://images.fineartamerica.com/images/artworkimages/mediumlarge/2/rembrandt-potiphars-wife-1655-rembrandt-van-rijn.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37106" y="1095230"/>
            <a:ext cx="5295345" cy="5762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07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4582"/>
                                        </p:tgtEl>
                                        <p:attrNameLst>
                                          <p:attrName>style.visibility</p:attrName>
                                        </p:attrNameLst>
                                      </p:cBhvr>
                                      <p:to>
                                        <p:strVal val="visible"/>
                                      </p:to>
                                    </p:set>
                                    <p:animEffect transition="in" filter="fade">
                                      <p:cBhvr>
                                        <p:cTn id="16" dur="5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(Joseph) </a:t>
            </a:r>
            <a:r>
              <a:rPr lang="en-US" dirty="0" smtClean="0"/>
              <a:t>God’s </a:t>
            </a:r>
            <a:r>
              <a:rPr lang="en-US" dirty="0"/>
              <a:t>Timing:  Genesis </a:t>
            </a:r>
            <a:r>
              <a:rPr lang="en-US" dirty="0" smtClean="0"/>
              <a:t>39:17-23</a:t>
            </a:r>
            <a:endParaRPr lang="en-US" dirty="0"/>
          </a:p>
        </p:txBody>
      </p:sp>
      <p:sp>
        <p:nvSpPr>
          <p:cNvPr id="4" name="Content Placeholder 3"/>
          <p:cNvSpPr>
            <a:spLocks noGrp="1"/>
          </p:cNvSpPr>
          <p:nvPr>
            <p:ph sz="half" idx="2"/>
          </p:nvPr>
        </p:nvSpPr>
        <p:spPr>
          <a:xfrm>
            <a:off x="6082301" y="1782566"/>
            <a:ext cx="5784351" cy="4135349"/>
          </a:xfrm>
        </p:spPr>
        <p:txBody>
          <a:bodyPr>
            <a:normAutofit/>
          </a:bodyPr>
          <a:lstStyle/>
          <a:p>
            <a:r>
              <a:rPr lang="en-US" sz="2400" b="1" baseline="30000" dirty="0">
                <a:effectLst/>
              </a:rPr>
              <a:t>17 </a:t>
            </a:r>
            <a:r>
              <a:rPr lang="en-US" sz="2400" dirty="0">
                <a:effectLst/>
              </a:rPr>
              <a:t>And she </a:t>
            </a:r>
            <a:r>
              <a:rPr lang="en-US" sz="2400" dirty="0" err="1">
                <a:effectLst/>
              </a:rPr>
              <a:t>spake</a:t>
            </a:r>
            <a:r>
              <a:rPr lang="en-US" sz="2400" dirty="0">
                <a:effectLst/>
              </a:rPr>
              <a:t> unto him according to these words, saying, The Hebrew servant, which thou hast brought unto us, came in unto me to mock me:</a:t>
            </a:r>
          </a:p>
          <a:p>
            <a:r>
              <a:rPr lang="en-US" sz="2400" b="1" baseline="30000" dirty="0">
                <a:effectLst/>
              </a:rPr>
              <a:t>18 </a:t>
            </a:r>
            <a:r>
              <a:rPr lang="en-US" sz="2400" dirty="0">
                <a:effectLst/>
              </a:rPr>
              <a:t>And it came to pass, as I lifted up my voice and cried, that he left his garment with me, and fled out</a:t>
            </a:r>
            <a:r>
              <a:rPr lang="en-US" sz="2400" dirty="0" smtClean="0">
                <a:effectLst/>
              </a:rPr>
              <a:t>.</a:t>
            </a:r>
            <a:endParaRPr lang="en-US" sz="2400" dirty="0">
              <a:effectLst/>
            </a:endParaRPr>
          </a:p>
        </p:txBody>
      </p:sp>
      <p:pic>
        <p:nvPicPr>
          <p:cNvPr id="25604" name="Picture 4" descr="https://smartcollection.uchicago.edu/internal/media/dispatcher/11218/preview"/>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86837" y="1627697"/>
            <a:ext cx="5197514" cy="4417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34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5604"/>
                                        </p:tgtEl>
                                        <p:attrNameLst>
                                          <p:attrName>style.visibility</p:attrName>
                                        </p:attrNameLst>
                                      </p:cBhvr>
                                      <p:to>
                                        <p:strVal val="visible"/>
                                      </p:to>
                                    </p:set>
                                    <p:animEffect transition="in" filter="fade">
                                      <p:cBhvr>
                                        <p:cTn id="13"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3" y="301375"/>
            <a:ext cx="10353761" cy="613025"/>
          </a:xfrm>
        </p:spPr>
        <p:txBody>
          <a:bodyPr/>
          <a:lstStyle/>
          <a:p>
            <a:r>
              <a:rPr lang="en-US" dirty="0" smtClean="0"/>
              <a:t>Abraham:  Sometimes a Patient Man</a:t>
            </a:r>
            <a:endParaRPr lang="en-US" dirty="0"/>
          </a:p>
        </p:txBody>
      </p:sp>
      <p:pic>
        <p:nvPicPr>
          <p:cNvPr id="40962" name="Picture 2" descr="https://www.thefamouspeople.com/profiles/images/abraham-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29456" y="1047963"/>
            <a:ext cx="6722434" cy="5602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8620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(Joseph) </a:t>
            </a:r>
            <a:r>
              <a:rPr lang="en-US" dirty="0" smtClean="0"/>
              <a:t>God’s </a:t>
            </a:r>
            <a:r>
              <a:rPr lang="en-US" dirty="0"/>
              <a:t>Timing:  Genesis </a:t>
            </a:r>
            <a:r>
              <a:rPr lang="en-US" dirty="0" smtClean="0"/>
              <a:t>39:19-23</a:t>
            </a:r>
            <a:endParaRPr lang="en-US" dirty="0"/>
          </a:p>
        </p:txBody>
      </p:sp>
      <p:sp>
        <p:nvSpPr>
          <p:cNvPr id="3" name="Content Placeholder 2"/>
          <p:cNvSpPr>
            <a:spLocks noGrp="1"/>
          </p:cNvSpPr>
          <p:nvPr>
            <p:ph sz="half" idx="1"/>
          </p:nvPr>
        </p:nvSpPr>
        <p:spPr>
          <a:xfrm>
            <a:off x="205483" y="1832387"/>
            <a:ext cx="6164495" cy="4227815"/>
          </a:xfrm>
        </p:spPr>
        <p:txBody>
          <a:bodyPr>
            <a:noAutofit/>
          </a:bodyPr>
          <a:lstStyle/>
          <a:p>
            <a:r>
              <a:rPr lang="en-US" sz="2400" b="1" baseline="30000" dirty="0">
                <a:effectLst/>
              </a:rPr>
              <a:t>19 </a:t>
            </a:r>
            <a:r>
              <a:rPr lang="en-US" sz="2400" dirty="0">
                <a:effectLst/>
              </a:rPr>
              <a:t>And it came to pass, when his master heard the words of his wife, which she </a:t>
            </a:r>
            <a:r>
              <a:rPr lang="en-US" sz="2400" dirty="0" err="1">
                <a:effectLst/>
              </a:rPr>
              <a:t>spake</a:t>
            </a:r>
            <a:r>
              <a:rPr lang="en-US" sz="2400" dirty="0">
                <a:effectLst/>
              </a:rPr>
              <a:t> unto him, saying, After this manner did thy servant to me; that his wrath was kindled.</a:t>
            </a:r>
          </a:p>
          <a:p>
            <a:r>
              <a:rPr lang="en-US" sz="2400" b="1" baseline="30000" dirty="0" smtClean="0">
                <a:effectLst/>
              </a:rPr>
              <a:t>20</a:t>
            </a:r>
            <a:r>
              <a:rPr lang="en-US" sz="2400" b="1" baseline="30000" dirty="0">
                <a:effectLst/>
              </a:rPr>
              <a:t> </a:t>
            </a:r>
            <a:r>
              <a:rPr lang="en-US" sz="2400" dirty="0">
                <a:effectLst/>
              </a:rPr>
              <a:t>And Joseph's master took him, and put him into the prison, a place where the king's prisoners were bound: and he was there in the prison</a:t>
            </a:r>
            <a:r>
              <a:rPr lang="en-US" sz="2400" dirty="0" smtClean="0">
                <a:effectLst/>
              </a:rPr>
              <a:t>.</a:t>
            </a:r>
            <a:endParaRPr lang="en-US" sz="2400" dirty="0">
              <a:effectLst/>
            </a:endParaRPr>
          </a:p>
        </p:txBody>
      </p:sp>
      <p:pic>
        <p:nvPicPr>
          <p:cNvPr id="26630" name="Picture 6" descr="Vignon2CD | Claude Vignon. 1593-1670. Joseph dans les prison… | Flick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57654" y="1808478"/>
            <a:ext cx="4853932" cy="4275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36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6630"/>
                                        </p:tgtEl>
                                        <p:attrNameLst>
                                          <p:attrName>style.visibility</p:attrName>
                                        </p:attrNameLst>
                                      </p:cBhvr>
                                      <p:to>
                                        <p:strVal val="visible"/>
                                      </p:to>
                                    </p:set>
                                    <p:animEffect transition="in" filter="fade">
                                      <p:cBhvr>
                                        <p:cTn id="13" dur="500"/>
                                        <p:tgtEl>
                                          <p:spTgt spid="2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(Joseph) </a:t>
            </a:r>
            <a:r>
              <a:rPr lang="en-US" dirty="0" smtClean="0"/>
              <a:t>God’s </a:t>
            </a:r>
            <a:r>
              <a:rPr lang="en-US" dirty="0"/>
              <a:t>Timing:  Genesis </a:t>
            </a:r>
            <a:r>
              <a:rPr lang="en-US" dirty="0" smtClean="0"/>
              <a:t>39:21-23</a:t>
            </a:r>
            <a:endParaRPr lang="en-US" dirty="0"/>
          </a:p>
        </p:txBody>
      </p:sp>
      <p:sp>
        <p:nvSpPr>
          <p:cNvPr id="4" name="Content Placeholder 3"/>
          <p:cNvSpPr>
            <a:spLocks noGrp="1"/>
          </p:cNvSpPr>
          <p:nvPr>
            <p:ph sz="half" idx="2"/>
          </p:nvPr>
        </p:nvSpPr>
        <p:spPr>
          <a:xfrm>
            <a:off x="6010382" y="1627697"/>
            <a:ext cx="5784351" cy="4916941"/>
          </a:xfrm>
        </p:spPr>
        <p:txBody>
          <a:bodyPr>
            <a:normAutofit fontScale="92500" lnSpcReduction="10000"/>
          </a:bodyPr>
          <a:lstStyle/>
          <a:p>
            <a:r>
              <a:rPr lang="en-US" sz="2400" b="1" baseline="30000" dirty="0">
                <a:effectLst/>
              </a:rPr>
              <a:t>21 </a:t>
            </a:r>
            <a:r>
              <a:rPr lang="en-US" sz="2400" dirty="0">
                <a:effectLst/>
              </a:rPr>
              <a:t>But the </a:t>
            </a:r>
            <a:r>
              <a:rPr lang="en-US" sz="2400" cap="small" dirty="0">
                <a:effectLst/>
              </a:rPr>
              <a:t>Lord</a:t>
            </a:r>
            <a:r>
              <a:rPr lang="en-US" sz="2400" dirty="0">
                <a:effectLst/>
              </a:rPr>
              <a:t> was with Joseph, and shewed him mercy, and gave him </a:t>
            </a:r>
            <a:r>
              <a:rPr lang="en-US" sz="2400" dirty="0" err="1">
                <a:effectLst/>
              </a:rPr>
              <a:t>favour</a:t>
            </a:r>
            <a:r>
              <a:rPr lang="en-US" sz="2400" dirty="0">
                <a:effectLst/>
              </a:rPr>
              <a:t> in the sight of the keeper of the prison.</a:t>
            </a:r>
          </a:p>
          <a:p>
            <a:r>
              <a:rPr lang="en-US" sz="2400" b="1" baseline="30000" dirty="0">
                <a:effectLst/>
              </a:rPr>
              <a:t>22 </a:t>
            </a:r>
            <a:r>
              <a:rPr lang="en-US" sz="2400" dirty="0">
                <a:effectLst/>
              </a:rPr>
              <a:t>And the keeper of the prison committed to Joseph's hand all the prisoners that were in the prison; and whatsoever they did there, he was the doer of it.</a:t>
            </a:r>
          </a:p>
          <a:p>
            <a:r>
              <a:rPr lang="en-US" sz="2400" b="1" baseline="30000" dirty="0">
                <a:effectLst/>
              </a:rPr>
              <a:t>23 </a:t>
            </a:r>
            <a:r>
              <a:rPr lang="en-US" sz="2400" dirty="0">
                <a:effectLst/>
              </a:rPr>
              <a:t>The keeper of the prison looked not to any thing that was under his hand; because the </a:t>
            </a:r>
            <a:r>
              <a:rPr lang="en-US" sz="2400" cap="small" dirty="0">
                <a:effectLst/>
              </a:rPr>
              <a:t>Lord</a:t>
            </a:r>
            <a:r>
              <a:rPr lang="en-US" sz="2400" dirty="0">
                <a:effectLst/>
              </a:rPr>
              <a:t> was with him, and that which he did, the </a:t>
            </a:r>
            <a:r>
              <a:rPr lang="en-US" sz="2400" cap="small" dirty="0">
                <a:effectLst/>
              </a:rPr>
              <a:t>Lord</a:t>
            </a:r>
            <a:r>
              <a:rPr lang="en-US" sz="2400" dirty="0">
                <a:effectLst/>
              </a:rPr>
              <a:t> made it to prosper.</a:t>
            </a:r>
          </a:p>
        </p:txBody>
      </p:sp>
      <p:pic>
        <p:nvPicPr>
          <p:cNvPr id="27652" name="Picture 4" descr="https://wol.jw.org/en/wol/mp/r1/lp-e/mwb20/2020/438"/>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0908" r="19357"/>
          <a:stretch/>
        </p:blipFill>
        <p:spPr bwMode="auto">
          <a:xfrm>
            <a:off x="143837" y="2012978"/>
            <a:ext cx="5782894" cy="4146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83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7652"/>
                                        </p:tgtEl>
                                        <p:attrNameLst>
                                          <p:attrName>style.visibility</p:attrName>
                                        </p:attrNameLst>
                                      </p:cBhvr>
                                      <p:to>
                                        <p:strVal val="visible"/>
                                      </p:to>
                                    </p:set>
                                    <p:animEffect transition="in" filter="fade">
                                      <p:cBhvr>
                                        <p:cTn id="16"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(Joseph) </a:t>
            </a:r>
            <a:r>
              <a:rPr lang="en-US" dirty="0" smtClean="0"/>
              <a:t>God’s </a:t>
            </a:r>
            <a:r>
              <a:rPr lang="en-US" dirty="0"/>
              <a:t>Timing:  Genesis </a:t>
            </a:r>
            <a:r>
              <a:rPr lang="en-US" dirty="0" smtClean="0"/>
              <a:t>40:1-3</a:t>
            </a:r>
            <a:endParaRPr lang="en-US" dirty="0"/>
          </a:p>
        </p:txBody>
      </p:sp>
      <p:sp>
        <p:nvSpPr>
          <p:cNvPr id="3" name="Content Placeholder 2"/>
          <p:cNvSpPr>
            <a:spLocks noGrp="1"/>
          </p:cNvSpPr>
          <p:nvPr>
            <p:ph sz="half" idx="1"/>
          </p:nvPr>
        </p:nvSpPr>
        <p:spPr>
          <a:xfrm>
            <a:off x="184934" y="1665965"/>
            <a:ext cx="6770670" cy="4652642"/>
          </a:xfrm>
        </p:spPr>
        <p:txBody>
          <a:bodyPr>
            <a:noAutofit/>
          </a:bodyPr>
          <a:lstStyle/>
          <a:p>
            <a:r>
              <a:rPr lang="en-US" sz="2400" b="1" dirty="0">
                <a:effectLst/>
              </a:rPr>
              <a:t>40 </a:t>
            </a:r>
            <a:r>
              <a:rPr lang="en-US" sz="2400" dirty="0">
                <a:effectLst/>
              </a:rPr>
              <a:t>And it came to pass after these things, that the butler of the king of Egypt and his baker had offended their lord the king of Egypt.</a:t>
            </a:r>
          </a:p>
          <a:p>
            <a:r>
              <a:rPr lang="en-US" sz="2400" b="1" baseline="30000" dirty="0">
                <a:effectLst/>
              </a:rPr>
              <a:t>2 </a:t>
            </a:r>
            <a:r>
              <a:rPr lang="en-US" sz="2400" dirty="0">
                <a:effectLst/>
              </a:rPr>
              <a:t>And Pharaoh was wroth against two of his officers, against the chief of the butlers, and against the chief of the bakers.</a:t>
            </a:r>
          </a:p>
          <a:p>
            <a:r>
              <a:rPr lang="en-US" sz="2400" b="1" baseline="30000" dirty="0">
                <a:effectLst/>
              </a:rPr>
              <a:t>3 </a:t>
            </a:r>
            <a:r>
              <a:rPr lang="en-US" sz="2400" dirty="0">
                <a:effectLst/>
              </a:rPr>
              <a:t>And he put them in ward in the house of the captain of the guard, into the prison, the place where Joseph was bound.</a:t>
            </a:r>
          </a:p>
        </p:txBody>
      </p:sp>
      <p:pic>
        <p:nvPicPr>
          <p:cNvPr id="28674" name="Picture 2" descr="Joseph in Prison | Art UK"/>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72619" y="1810160"/>
            <a:ext cx="4897555" cy="4118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96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8674"/>
                                        </p:tgtEl>
                                        <p:attrNameLst>
                                          <p:attrName>style.visibility</p:attrName>
                                        </p:attrNameLst>
                                      </p:cBhvr>
                                      <p:to>
                                        <p:strVal val="visible"/>
                                      </p:to>
                                    </p:set>
                                    <p:animEffect transition="in" filter="fade">
                                      <p:cBhvr>
                                        <p:cTn id="18" dur="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a:t>(Joseph) </a:t>
            </a:r>
            <a:r>
              <a:rPr lang="en-US" dirty="0" smtClean="0"/>
              <a:t>God’s </a:t>
            </a:r>
            <a:r>
              <a:rPr lang="en-US" dirty="0"/>
              <a:t>Timing:  Genesis </a:t>
            </a:r>
            <a:r>
              <a:rPr lang="en-US" dirty="0" smtClean="0"/>
              <a:t>40:5-6</a:t>
            </a:r>
            <a:endParaRPr lang="en-US" dirty="0"/>
          </a:p>
        </p:txBody>
      </p:sp>
      <p:sp>
        <p:nvSpPr>
          <p:cNvPr id="4" name="Content Placeholder 3"/>
          <p:cNvSpPr>
            <a:spLocks noGrp="1"/>
          </p:cNvSpPr>
          <p:nvPr>
            <p:ph sz="half" idx="2"/>
          </p:nvPr>
        </p:nvSpPr>
        <p:spPr>
          <a:xfrm>
            <a:off x="6010382" y="1627697"/>
            <a:ext cx="5784351" cy="4916941"/>
          </a:xfrm>
        </p:spPr>
        <p:txBody>
          <a:bodyPr>
            <a:normAutofit/>
          </a:bodyPr>
          <a:lstStyle/>
          <a:p>
            <a:r>
              <a:rPr lang="en-US" sz="2400" b="1" baseline="30000" dirty="0">
                <a:effectLst/>
              </a:rPr>
              <a:t>5 </a:t>
            </a:r>
            <a:r>
              <a:rPr lang="en-US" sz="2400" dirty="0">
                <a:effectLst/>
              </a:rPr>
              <a:t>And they dreamed a dream both of them, each man his dream in one night, each man according to the interpretation of his dream, the butler and the baker of the king of Egypt, which were bound in the prison.</a:t>
            </a:r>
          </a:p>
          <a:p>
            <a:r>
              <a:rPr lang="en-US" sz="2400" b="1" baseline="30000" dirty="0">
                <a:effectLst/>
              </a:rPr>
              <a:t>6 </a:t>
            </a:r>
            <a:r>
              <a:rPr lang="en-US" sz="2400" dirty="0">
                <a:effectLst/>
              </a:rPr>
              <a:t>And Joseph came in unto them in the morning, and looked upon them, and, behold, they were sad.</a:t>
            </a:r>
          </a:p>
        </p:txBody>
      </p:sp>
      <p:pic>
        <p:nvPicPr>
          <p:cNvPr id="29698" name="Picture 2" descr="BOULLOGNE, Louis the Younge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26031" y="1833180"/>
            <a:ext cx="5363260" cy="3550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9698"/>
                                        </p:tgtEl>
                                        <p:attrNameLst>
                                          <p:attrName>style.visibility</p:attrName>
                                        </p:attrNameLst>
                                      </p:cBhvr>
                                      <p:to>
                                        <p:strVal val="visible"/>
                                      </p:to>
                                    </p:set>
                                    <p:animEffect transition="in" filter="fade">
                                      <p:cBhvr>
                                        <p:cTn id="13" dur="5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a:t>(Joseph) </a:t>
            </a:r>
            <a:r>
              <a:rPr lang="en-US" dirty="0" smtClean="0"/>
              <a:t>God’s </a:t>
            </a:r>
            <a:r>
              <a:rPr lang="en-US" dirty="0"/>
              <a:t>Timing:  Genesis </a:t>
            </a:r>
            <a:r>
              <a:rPr lang="en-US" dirty="0" smtClean="0"/>
              <a:t>40:20-23</a:t>
            </a:r>
            <a:endParaRPr lang="en-US" dirty="0"/>
          </a:p>
        </p:txBody>
      </p:sp>
      <p:sp>
        <p:nvSpPr>
          <p:cNvPr id="3" name="Content Placeholder 2"/>
          <p:cNvSpPr>
            <a:spLocks noGrp="1"/>
          </p:cNvSpPr>
          <p:nvPr>
            <p:ph sz="half" idx="1"/>
          </p:nvPr>
        </p:nvSpPr>
        <p:spPr>
          <a:xfrm>
            <a:off x="171127" y="1542853"/>
            <a:ext cx="6918042" cy="4652642"/>
          </a:xfrm>
        </p:spPr>
        <p:txBody>
          <a:bodyPr>
            <a:noAutofit/>
          </a:bodyPr>
          <a:lstStyle/>
          <a:p>
            <a:r>
              <a:rPr lang="en-US" sz="2200" b="1" baseline="30000" dirty="0">
                <a:effectLst/>
              </a:rPr>
              <a:t>20 </a:t>
            </a:r>
            <a:r>
              <a:rPr lang="en-US" sz="2200" dirty="0">
                <a:effectLst/>
              </a:rPr>
              <a:t>And it came to pass the third day, which was Pharaoh's birthday, that he made a feast unto all his servants: and he lifted up the head of the chief butler and of the chief baker among his servants.</a:t>
            </a:r>
          </a:p>
          <a:p>
            <a:r>
              <a:rPr lang="en-US" sz="2200" b="1" baseline="30000" dirty="0">
                <a:effectLst/>
              </a:rPr>
              <a:t>21 </a:t>
            </a:r>
            <a:r>
              <a:rPr lang="en-US" sz="2200" dirty="0">
                <a:effectLst/>
              </a:rPr>
              <a:t>And he restored the chief butler unto his butlership again; and he gave the cup into Pharaoh's hand:</a:t>
            </a:r>
          </a:p>
          <a:p>
            <a:r>
              <a:rPr lang="en-US" sz="2200" b="1" baseline="30000" dirty="0">
                <a:effectLst/>
              </a:rPr>
              <a:t>22 </a:t>
            </a:r>
            <a:r>
              <a:rPr lang="en-US" sz="2200" dirty="0">
                <a:effectLst/>
              </a:rPr>
              <a:t>But he hanged the chief baker: as Joseph had interpreted to them.</a:t>
            </a:r>
          </a:p>
          <a:p>
            <a:r>
              <a:rPr lang="en-US" sz="2200" b="1" baseline="30000" dirty="0">
                <a:effectLst/>
              </a:rPr>
              <a:t>23 </a:t>
            </a:r>
            <a:r>
              <a:rPr lang="en-US" sz="2200" dirty="0">
                <a:effectLst/>
              </a:rPr>
              <a:t>Yet did not the chief butler remember Joseph, but </a:t>
            </a:r>
            <a:r>
              <a:rPr lang="en-US" sz="2200" dirty="0" err="1">
                <a:effectLst/>
              </a:rPr>
              <a:t>forgat</a:t>
            </a:r>
            <a:r>
              <a:rPr lang="en-US" sz="2200" dirty="0">
                <a:effectLst/>
              </a:rPr>
              <a:t> him.</a:t>
            </a:r>
          </a:p>
        </p:txBody>
      </p:sp>
      <p:pic>
        <p:nvPicPr>
          <p:cNvPr id="30726" name="Picture 6" descr="Joseph, a Butler, a Baker, and Jesus | Tabletalk"/>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82705" y="2869174"/>
            <a:ext cx="5094287" cy="2678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85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0726"/>
                                        </p:tgtEl>
                                        <p:attrNameLst>
                                          <p:attrName>style.visibility</p:attrName>
                                        </p:attrNameLst>
                                      </p:cBhvr>
                                      <p:to>
                                        <p:strVal val="visible"/>
                                      </p:to>
                                    </p:set>
                                    <p:animEffect transition="in" filter="fade">
                                      <p:cBhvr>
                                        <p:cTn id="19" dur="500"/>
                                        <p:tgtEl>
                                          <p:spTgt spid="3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2800" dirty="0"/>
              <a:t>(Joseph) </a:t>
            </a:r>
            <a:r>
              <a:rPr lang="en-US" dirty="0" smtClean="0"/>
              <a:t>God’s </a:t>
            </a:r>
            <a:r>
              <a:rPr lang="en-US" dirty="0"/>
              <a:t>Timing:  Genesis </a:t>
            </a:r>
            <a:r>
              <a:rPr lang="en-US" dirty="0" smtClean="0"/>
              <a:t>41:1, 8-10</a:t>
            </a:r>
            <a:endParaRPr lang="en-US" dirty="0"/>
          </a:p>
        </p:txBody>
      </p:sp>
      <p:sp>
        <p:nvSpPr>
          <p:cNvPr id="4" name="Content Placeholder 3"/>
          <p:cNvSpPr>
            <a:spLocks noGrp="1"/>
          </p:cNvSpPr>
          <p:nvPr>
            <p:ph sz="half" idx="2"/>
          </p:nvPr>
        </p:nvSpPr>
        <p:spPr>
          <a:xfrm>
            <a:off x="5003516" y="1627697"/>
            <a:ext cx="6791218" cy="4916941"/>
          </a:xfrm>
        </p:spPr>
        <p:txBody>
          <a:bodyPr>
            <a:normAutofit fontScale="92500" lnSpcReduction="20000"/>
          </a:bodyPr>
          <a:lstStyle/>
          <a:p>
            <a:r>
              <a:rPr lang="en-US" sz="2400" b="1" dirty="0">
                <a:effectLst/>
              </a:rPr>
              <a:t>41 </a:t>
            </a:r>
            <a:r>
              <a:rPr lang="en-US" sz="2400" dirty="0">
                <a:effectLst/>
              </a:rPr>
              <a:t>And it came to pass at the end of two full years, that Pharaoh dreamed: and, behold, he stood by the river</a:t>
            </a:r>
            <a:r>
              <a:rPr lang="en-US" sz="2400" dirty="0" smtClean="0">
                <a:effectLst/>
              </a:rPr>
              <a:t>.        …</a:t>
            </a:r>
          </a:p>
          <a:p>
            <a:r>
              <a:rPr lang="en-US" sz="2400" b="1" baseline="30000" dirty="0">
                <a:effectLst/>
              </a:rPr>
              <a:t>8 </a:t>
            </a:r>
            <a:r>
              <a:rPr lang="en-US" sz="2400" dirty="0">
                <a:effectLst/>
              </a:rPr>
              <a:t>And it came to pass in the morning that his spirit was troubled; and he sent and called for all the magicians of Egypt, and all the wise men thereof: and Pharaoh told them his dream; but there was none that could interpret them unto Pharaoh.</a:t>
            </a:r>
          </a:p>
          <a:p>
            <a:r>
              <a:rPr lang="en-US" sz="2400" b="1" baseline="30000" dirty="0">
                <a:effectLst/>
              </a:rPr>
              <a:t>9 </a:t>
            </a:r>
            <a:r>
              <a:rPr lang="en-US" sz="2400" dirty="0">
                <a:effectLst/>
              </a:rPr>
              <a:t>Then </a:t>
            </a:r>
            <a:r>
              <a:rPr lang="en-US" sz="2400" dirty="0" err="1">
                <a:effectLst/>
              </a:rPr>
              <a:t>spake</a:t>
            </a:r>
            <a:r>
              <a:rPr lang="en-US" sz="2400" dirty="0">
                <a:effectLst/>
              </a:rPr>
              <a:t> the chief butler unto Pharaoh, saying, I do remember my faults this day:</a:t>
            </a:r>
          </a:p>
          <a:p>
            <a:r>
              <a:rPr lang="en-US" sz="2400" b="1" baseline="30000" dirty="0">
                <a:effectLst/>
              </a:rPr>
              <a:t>10 </a:t>
            </a:r>
            <a:r>
              <a:rPr lang="en-US" sz="2400" dirty="0">
                <a:effectLst/>
              </a:rPr>
              <a:t>Pharaoh was wroth with his servants, and put me in ward in the captain of the guard's house, both me and the chief baker</a:t>
            </a:r>
            <a:r>
              <a:rPr lang="en-US" sz="2400" dirty="0" smtClean="0">
                <a:effectLst/>
              </a:rPr>
              <a:t>:</a:t>
            </a:r>
            <a:endParaRPr lang="en-US" sz="2400" dirty="0">
              <a:effectLst/>
            </a:endParaRPr>
          </a:p>
        </p:txBody>
      </p:sp>
      <p:pic>
        <p:nvPicPr>
          <p:cNvPr id="6" name="Picture 2" descr="Chapter 40 - Truth Snitc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5951" y="2359514"/>
            <a:ext cx="4704547" cy="276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27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(Joseph) </a:t>
            </a:r>
            <a:r>
              <a:rPr lang="en-US" dirty="0" smtClean="0"/>
              <a:t>God’s </a:t>
            </a:r>
            <a:r>
              <a:rPr lang="en-US" dirty="0"/>
              <a:t>Timing:  Genesis </a:t>
            </a:r>
            <a:r>
              <a:rPr lang="en-US" dirty="0" smtClean="0"/>
              <a:t>41:11-16</a:t>
            </a:r>
            <a:endParaRPr lang="en-US" dirty="0"/>
          </a:p>
        </p:txBody>
      </p:sp>
      <p:sp>
        <p:nvSpPr>
          <p:cNvPr id="3" name="Content Placeholder 2"/>
          <p:cNvSpPr>
            <a:spLocks noGrp="1"/>
          </p:cNvSpPr>
          <p:nvPr>
            <p:ph sz="half" idx="1"/>
          </p:nvPr>
        </p:nvSpPr>
        <p:spPr>
          <a:xfrm>
            <a:off x="294417" y="1494131"/>
            <a:ext cx="6918042" cy="4652642"/>
          </a:xfrm>
        </p:spPr>
        <p:txBody>
          <a:bodyPr>
            <a:noAutofit/>
          </a:bodyPr>
          <a:lstStyle/>
          <a:p>
            <a:r>
              <a:rPr lang="en-US" sz="2400" b="1" baseline="30000" dirty="0">
                <a:effectLst/>
              </a:rPr>
              <a:t>11 </a:t>
            </a:r>
            <a:r>
              <a:rPr lang="en-US" sz="2400" dirty="0">
                <a:effectLst/>
              </a:rPr>
              <a:t>And we dreamed a dream in one night, I and he; we dreamed each man according to the interpretation of his dream.</a:t>
            </a:r>
          </a:p>
          <a:p>
            <a:r>
              <a:rPr lang="en-US" sz="2400" b="1" baseline="30000" dirty="0">
                <a:effectLst/>
              </a:rPr>
              <a:t>12 </a:t>
            </a:r>
            <a:r>
              <a:rPr lang="en-US" sz="2400" dirty="0">
                <a:effectLst/>
              </a:rPr>
              <a:t>And there was there with us a young man, an Hebrew, servant to the captain of the guard; and we told him, and he interpreted to us our dreams; to each man according to his dream he did interpret.</a:t>
            </a:r>
          </a:p>
          <a:p>
            <a:r>
              <a:rPr lang="en-US" sz="2400" b="1" baseline="30000" dirty="0">
                <a:effectLst/>
              </a:rPr>
              <a:t>13 </a:t>
            </a:r>
            <a:r>
              <a:rPr lang="en-US" sz="2400" dirty="0">
                <a:effectLst/>
              </a:rPr>
              <a:t>And it came to pass, as he interpreted to us, so it was; me he restored unto mine office, and him he hanged.</a:t>
            </a:r>
          </a:p>
        </p:txBody>
      </p:sp>
      <p:pic>
        <p:nvPicPr>
          <p:cNvPr id="32770" name="Picture 2" descr="Dreams in the Bibl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2459" y="2014867"/>
            <a:ext cx="4781691" cy="3703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73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70"/>
                                        </p:tgtEl>
                                        <p:attrNameLst>
                                          <p:attrName>style.visibility</p:attrName>
                                        </p:attrNameLst>
                                      </p:cBhvr>
                                      <p:to>
                                        <p:strVal val="visible"/>
                                      </p:to>
                                    </p:set>
                                    <p:animEffect transition="in" filter="fade">
                                      <p:cBhvr>
                                        <p:cTn id="16" dur="5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2284" y="-47694"/>
            <a:ext cx="10353761" cy="1013466"/>
          </a:xfrm>
        </p:spPr>
        <p:txBody>
          <a:bodyPr/>
          <a:lstStyle/>
          <a:p>
            <a:r>
              <a:rPr lang="en-US" sz="3200" dirty="0"/>
              <a:t>(Joseph) </a:t>
            </a:r>
            <a:r>
              <a:rPr lang="en-US" dirty="0" smtClean="0"/>
              <a:t>God’s </a:t>
            </a:r>
            <a:r>
              <a:rPr lang="en-US" dirty="0"/>
              <a:t>Timing:  Genesis </a:t>
            </a:r>
            <a:r>
              <a:rPr lang="en-US" dirty="0" smtClean="0"/>
              <a:t>41:14-16</a:t>
            </a:r>
            <a:endParaRPr lang="en-US" dirty="0"/>
          </a:p>
        </p:txBody>
      </p:sp>
      <p:sp>
        <p:nvSpPr>
          <p:cNvPr id="4" name="Content Placeholder 3"/>
          <p:cNvSpPr>
            <a:spLocks noGrp="1"/>
          </p:cNvSpPr>
          <p:nvPr>
            <p:ph sz="half" idx="2"/>
          </p:nvPr>
        </p:nvSpPr>
        <p:spPr>
          <a:xfrm>
            <a:off x="215015" y="4027470"/>
            <a:ext cx="11805007" cy="3056561"/>
          </a:xfrm>
        </p:spPr>
        <p:txBody>
          <a:bodyPr>
            <a:noAutofit/>
          </a:bodyPr>
          <a:lstStyle/>
          <a:p>
            <a:r>
              <a:rPr lang="en-US" sz="2100" b="1" baseline="30000" dirty="0">
                <a:effectLst/>
              </a:rPr>
              <a:t>14 </a:t>
            </a:r>
            <a:r>
              <a:rPr lang="en-US" sz="2100" dirty="0">
                <a:effectLst/>
              </a:rPr>
              <a:t>Then Pharaoh sent and called Joseph, and they brought him hastily out of the dungeon: and he shaved himself, and changed his raiment, and came in unto Pharaoh.</a:t>
            </a:r>
          </a:p>
          <a:p>
            <a:r>
              <a:rPr lang="en-US" sz="2100" b="1" baseline="30000" dirty="0">
                <a:effectLst/>
              </a:rPr>
              <a:t>15 </a:t>
            </a:r>
            <a:r>
              <a:rPr lang="en-US" sz="2100" dirty="0">
                <a:effectLst/>
              </a:rPr>
              <a:t>And Pharaoh said unto Joseph, I have dreamed a dream, and there is none that can interpret it: and I have heard say of thee, that thou canst understand a dream to interpret it.</a:t>
            </a:r>
          </a:p>
          <a:p>
            <a:r>
              <a:rPr lang="en-US" sz="2100" b="1" baseline="30000" dirty="0">
                <a:effectLst/>
              </a:rPr>
              <a:t>16 </a:t>
            </a:r>
            <a:r>
              <a:rPr lang="en-US" sz="2100" dirty="0">
                <a:effectLst/>
              </a:rPr>
              <a:t>And Joseph answered Pharaoh, saying, It is not in me: God shall give Pharaoh an answer of peace.</a:t>
            </a:r>
          </a:p>
        </p:txBody>
      </p:sp>
      <p:pic>
        <p:nvPicPr>
          <p:cNvPr id="33794" name="Picture 2" descr="Pin on All For Christ"/>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326" b="6116"/>
          <a:stretch/>
        </p:blipFill>
        <p:spPr bwMode="auto">
          <a:xfrm>
            <a:off x="2766020" y="760288"/>
            <a:ext cx="6702996" cy="3164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5811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3794"/>
                                        </p:tgtEl>
                                        <p:attrNameLst>
                                          <p:attrName>style.visibility</p:attrName>
                                        </p:attrNameLst>
                                      </p:cBhvr>
                                      <p:to>
                                        <p:strVal val="visible"/>
                                      </p:to>
                                    </p:set>
                                    <p:animEffect transition="in" filter="fade">
                                      <p:cBhvr>
                                        <p:cTn id="16" dur="5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2800" dirty="0"/>
              <a:t>(Joseph) </a:t>
            </a:r>
            <a:r>
              <a:rPr lang="en-US" dirty="0" smtClean="0"/>
              <a:t>God’s </a:t>
            </a:r>
            <a:r>
              <a:rPr lang="en-US" dirty="0"/>
              <a:t>Timing:  Genesis </a:t>
            </a:r>
            <a:r>
              <a:rPr lang="en-US" dirty="0" smtClean="0"/>
              <a:t>41:33-35</a:t>
            </a:r>
            <a:endParaRPr lang="en-US" dirty="0"/>
          </a:p>
        </p:txBody>
      </p:sp>
      <p:sp>
        <p:nvSpPr>
          <p:cNvPr id="4" name="Content Placeholder 3"/>
          <p:cNvSpPr>
            <a:spLocks noGrp="1"/>
          </p:cNvSpPr>
          <p:nvPr>
            <p:ph sz="half" idx="2"/>
          </p:nvPr>
        </p:nvSpPr>
        <p:spPr>
          <a:xfrm>
            <a:off x="5003516" y="1627697"/>
            <a:ext cx="6791218" cy="4916941"/>
          </a:xfrm>
        </p:spPr>
        <p:txBody>
          <a:bodyPr>
            <a:normAutofit lnSpcReduction="10000"/>
          </a:bodyPr>
          <a:lstStyle/>
          <a:p>
            <a:r>
              <a:rPr lang="en-US" sz="2400" b="1" baseline="30000" dirty="0">
                <a:effectLst/>
              </a:rPr>
              <a:t>33 </a:t>
            </a:r>
            <a:r>
              <a:rPr lang="en-US" sz="2400" dirty="0">
                <a:effectLst/>
              </a:rPr>
              <a:t>Now therefore let Pharaoh look out a man discreet and wise, and set him over the land of Egypt.</a:t>
            </a:r>
          </a:p>
          <a:p>
            <a:r>
              <a:rPr lang="en-US" sz="2400" b="1" baseline="30000" dirty="0">
                <a:effectLst/>
              </a:rPr>
              <a:t>34 </a:t>
            </a:r>
            <a:r>
              <a:rPr lang="en-US" sz="2400" dirty="0">
                <a:effectLst/>
              </a:rPr>
              <a:t>Let Pharaoh do this, and let him appoint officers over the land, and take up the fifth part of the land of Egypt in the seven plenteous years.</a:t>
            </a:r>
          </a:p>
          <a:p>
            <a:r>
              <a:rPr lang="en-US" sz="2400" b="1" baseline="30000" dirty="0">
                <a:effectLst/>
              </a:rPr>
              <a:t>35 </a:t>
            </a:r>
            <a:r>
              <a:rPr lang="en-US" sz="2400" dirty="0">
                <a:effectLst/>
              </a:rPr>
              <a:t>And let them gather all the food of those good years that come, and lay up corn under the hand of Pharaoh, and let them keep food in the cities.</a:t>
            </a:r>
          </a:p>
        </p:txBody>
      </p:sp>
      <p:pic>
        <p:nvPicPr>
          <p:cNvPr id="34818" name="Picture 2" descr="One Year Bible Blog: January 19th One Year Bible Reading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46213" y="1623083"/>
            <a:ext cx="3979900" cy="4926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40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4818"/>
                                        </p:tgtEl>
                                        <p:attrNameLst>
                                          <p:attrName>style.visibility</p:attrName>
                                        </p:attrNameLst>
                                      </p:cBhvr>
                                      <p:to>
                                        <p:strVal val="visible"/>
                                      </p:to>
                                    </p:set>
                                    <p:animEffect transition="in" filter="fade">
                                      <p:cBhvr>
                                        <p:cTn id="16"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(Joseph) </a:t>
            </a:r>
            <a:r>
              <a:rPr lang="en-US" dirty="0" smtClean="0"/>
              <a:t>God’s </a:t>
            </a:r>
            <a:r>
              <a:rPr lang="en-US" dirty="0"/>
              <a:t>Timing:  Genesis </a:t>
            </a:r>
            <a:r>
              <a:rPr lang="en-US" dirty="0" smtClean="0"/>
              <a:t>41:39-43</a:t>
            </a:r>
            <a:endParaRPr lang="en-US" dirty="0"/>
          </a:p>
        </p:txBody>
      </p:sp>
      <p:sp>
        <p:nvSpPr>
          <p:cNvPr id="3" name="Content Placeholder 2"/>
          <p:cNvSpPr>
            <a:spLocks noGrp="1"/>
          </p:cNvSpPr>
          <p:nvPr>
            <p:ph sz="half" idx="1"/>
          </p:nvPr>
        </p:nvSpPr>
        <p:spPr>
          <a:xfrm>
            <a:off x="294417" y="1494131"/>
            <a:ext cx="5931722" cy="4652642"/>
          </a:xfrm>
        </p:spPr>
        <p:txBody>
          <a:bodyPr>
            <a:noAutofit/>
          </a:bodyPr>
          <a:lstStyle/>
          <a:p>
            <a:r>
              <a:rPr lang="en-US" sz="2400" b="1" baseline="30000" dirty="0">
                <a:effectLst/>
              </a:rPr>
              <a:t>39 </a:t>
            </a:r>
            <a:r>
              <a:rPr lang="en-US" sz="2400" dirty="0">
                <a:effectLst/>
              </a:rPr>
              <a:t>And Pharaoh said unto Joseph, Forasmuch as God hath shewed thee all this, there is none so discreet and wise as thou art:</a:t>
            </a:r>
          </a:p>
          <a:p>
            <a:r>
              <a:rPr lang="en-US" sz="2400" b="1" baseline="30000" dirty="0">
                <a:effectLst/>
              </a:rPr>
              <a:t>40 </a:t>
            </a:r>
            <a:r>
              <a:rPr lang="en-US" sz="2400" dirty="0">
                <a:effectLst/>
              </a:rPr>
              <a:t>Thou shalt be over my house, and according unto thy word shall all my people be ruled: only in the throne will I be greater than thou.</a:t>
            </a:r>
          </a:p>
          <a:p>
            <a:r>
              <a:rPr lang="en-US" sz="2400" b="1" baseline="30000" dirty="0">
                <a:effectLst/>
              </a:rPr>
              <a:t>41 </a:t>
            </a:r>
            <a:r>
              <a:rPr lang="en-US" sz="2400" dirty="0">
                <a:effectLst/>
              </a:rPr>
              <a:t>And Pharaoh said unto Joseph, See, I have set thee over all the land of Egypt.</a:t>
            </a:r>
          </a:p>
        </p:txBody>
      </p:sp>
      <p:pic>
        <p:nvPicPr>
          <p:cNvPr id="35844" name="Picture 4" descr="Bible Stories: Joseph and His Brother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26139" y="1753812"/>
            <a:ext cx="5857281" cy="4392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66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5844"/>
                                        </p:tgtEl>
                                        <p:attrNameLst>
                                          <p:attrName>style.visibility</p:attrName>
                                        </p:attrNameLst>
                                      </p:cBhvr>
                                      <p:to>
                                        <p:strVal val="visible"/>
                                      </p:to>
                                    </p:set>
                                    <p:animEffect transition="in" filter="fade">
                                      <p:cBhvr>
                                        <p:cTn id="16" dur="500"/>
                                        <p:tgtEl>
                                          <p:spTgt spid="35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(Abraham)  The Plan:  Genesis 12:1-4</a:t>
            </a:r>
            <a:endParaRPr lang="en-US" dirty="0"/>
          </a:p>
        </p:txBody>
      </p:sp>
      <p:sp>
        <p:nvSpPr>
          <p:cNvPr id="3" name="Content Placeholder 2"/>
          <p:cNvSpPr>
            <a:spLocks noGrp="1"/>
          </p:cNvSpPr>
          <p:nvPr>
            <p:ph sz="half" idx="1"/>
          </p:nvPr>
        </p:nvSpPr>
        <p:spPr>
          <a:xfrm>
            <a:off x="369870" y="1366464"/>
            <a:ext cx="5875961" cy="5219272"/>
          </a:xfrm>
        </p:spPr>
        <p:txBody>
          <a:bodyPr>
            <a:normAutofit fontScale="92500" lnSpcReduction="10000"/>
          </a:bodyPr>
          <a:lstStyle/>
          <a:p>
            <a:r>
              <a:rPr lang="en-US" sz="2600" b="1" dirty="0">
                <a:effectLst/>
              </a:rPr>
              <a:t>12 </a:t>
            </a:r>
            <a:r>
              <a:rPr lang="en-US" sz="2600" dirty="0">
                <a:effectLst/>
              </a:rPr>
              <a:t>Now the </a:t>
            </a:r>
            <a:r>
              <a:rPr lang="en-US" sz="2600" cap="small" dirty="0">
                <a:effectLst/>
              </a:rPr>
              <a:t>Lord</a:t>
            </a:r>
            <a:r>
              <a:rPr lang="en-US" sz="2600" dirty="0">
                <a:effectLst/>
              </a:rPr>
              <a:t> had said unto Abram, Get thee out of thy country, and from thy kindred, and from thy father's house, unto a land that I will shew thee:</a:t>
            </a:r>
          </a:p>
          <a:p>
            <a:r>
              <a:rPr lang="en-US" sz="2600" b="1" baseline="30000" dirty="0">
                <a:effectLst/>
              </a:rPr>
              <a:t>2 </a:t>
            </a:r>
            <a:r>
              <a:rPr lang="en-US" sz="2600" dirty="0">
                <a:effectLst/>
              </a:rPr>
              <a:t>And I will make of thee a great nation, and I will bless thee, and make thy name great; and thou shalt be a blessing:</a:t>
            </a:r>
          </a:p>
          <a:p>
            <a:r>
              <a:rPr lang="en-US" sz="2600" b="1" baseline="30000" dirty="0">
                <a:effectLst/>
              </a:rPr>
              <a:t>3 </a:t>
            </a:r>
            <a:r>
              <a:rPr lang="en-US" sz="2600" dirty="0">
                <a:effectLst/>
              </a:rPr>
              <a:t>And I will bless them that bless thee, and curse him that </a:t>
            </a:r>
            <a:r>
              <a:rPr lang="en-US" sz="2600" dirty="0" err="1">
                <a:effectLst/>
              </a:rPr>
              <a:t>curseth</a:t>
            </a:r>
            <a:r>
              <a:rPr lang="en-US" sz="2600" dirty="0">
                <a:effectLst/>
              </a:rPr>
              <a:t> thee: and in thee shall all families of the earth be blessed.</a:t>
            </a:r>
          </a:p>
          <a:p>
            <a:endParaRPr lang="en-US" dirty="0"/>
          </a:p>
        </p:txBody>
      </p:sp>
      <p:pic>
        <p:nvPicPr>
          <p:cNvPr id="1030" name="Picture 6" descr="Who Founded Judaism - Inventions and Discoveri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03543" y="1695236"/>
            <a:ext cx="5270882" cy="4612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24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30"/>
                                        </p:tgtEl>
                                        <p:attrNameLst>
                                          <p:attrName>style.visibility</p:attrName>
                                        </p:attrNameLst>
                                      </p:cBhvr>
                                      <p:to>
                                        <p:strVal val="visible"/>
                                      </p:to>
                                    </p:set>
                                    <p:animEffect transition="in" filter="fade">
                                      <p:cBhvr>
                                        <p:cTn id="16"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(Joseph) </a:t>
            </a:r>
            <a:r>
              <a:rPr lang="en-US" dirty="0" smtClean="0"/>
              <a:t>God’s </a:t>
            </a:r>
            <a:r>
              <a:rPr lang="en-US" dirty="0"/>
              <a:t>Timing:  Genesis </a:t>
            </a:r>
            <a:r>
              <a:rPr lang="en-US" dirty="0" smtClean="0"/>
              <a:t>41:42-43</a:t>
            </a:r>
            <a:endParaRPr lang="en-US" dirty="0"/>
          </a:p>
        </p:txBody>
      </p:sp>
      <p:sp>
        <p:nvSpPr>
          <p:cNvPr id="4" name="Content Placeholder 3"/>
          <p:cNvSpPr>
            <a:spLocks noGrp="1"/>
          </p:cNvSpPr>
          <p:nvPr>
            <p:ph sz="half" idx="2"/>
          </p:nvPr>
        </p:nvSpPr>
        <p:spPr>
          <a:xfrm>
            <a:off x="5619964" y="1627697"/>
            <a:ext cx="6174770" cy="4916941"/>
          </a:xfrm>
        </p:spPr>
        <p:txBody>
          <a:bodyPr>
            <a:normAutofit/>
          </a:bodyPr>
          <a:lstStyle/>
          <a:p>
            <a:r>
              <a:rPr lang="en-US" sz="2400" b="1" baseline="30000" dirty="0">
                <a:effectLst/>
              </a:rPr>
              <a:t>42 </a:t>
            </a:r>
            <a:r>
              <a:rPr lang="en-US" sz="2400" dirty="0">
                <a:effectLst/>
              </a:rPr>
              <a:t>And Pharaoh took off his ring from his hand, and put it upon Joseph's hand, and arrayed him in vestures of fine linen, and put a gold chain about his neck;</a:t>
            </a:r>
          </a:p>
          <a:p>
            <a:r>
              <a:rPr lang="en-US" sz="2400" b="1" baseline="30000" dirty="0">
                <a:effectLst/>
              </a:rPr>
              <a:t>43 </a:t>
            </a:r>
            <a:r>
              <a:rPr lang="en-US" sz="2400" dirty="0">
                <a:effectLst/>
              </a:rPr>
              <a:t>And he made him to ride in the second chariot which he had; and they cried before him, Bow the knee: and he made him ruler over all the land of Egypt.</a:t>
            </a:r>
          </a:p>
        </p:txBody>
      </p:sp>
      <p:pic>
        <p:nvPicPr>
          <p:cNvPr id="36866" name="Picture 2" descr="Bible Stories Pharaoh | Bible Vector - 10 Full Versions of the Holy Bibl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98642" y="1428715"/>
            <a:ext cx="4467905" cy="5115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51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6866"/>
                                        </p:tgtEl>
                                        <p:attrNameLst>
                                          <p:attrName>style.visibility</p:attrName>
                                        </p:attrNameLst>
                                      </p:cBhvr>
                                      <p:to>
                                        <p:strVal val="visible"/>
                                      </p:to>
                                    </p:set>
                                    <p:animEffect transition="in" filter="fade">
                                      <p:cBhvr>
                                        <p:cTn id="13" dur="5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a:t>(Joseph) </a:t>
            </a:r>
            <a:r>
              <a:rPr lang="en-US" dirty="0" smtClean="0"/>
              <a:t>God’s </a:t>
            </a:r>
            <a:r>
              <a:rPr lang="en-US" dirty="0"/>
              <a:t>Timing:  Genesis </a:t>
            </a:r>
            <a:r>
              <a:rPr lang="en-US" dirty="0" smtClean="0"/>
              <a:t>45:4-9</a:t>
            </a:r>
            <a:endParaRPr lang="en-US" dirty="0"/>
          </a:p>
        </p:txBody>
      </p:sp>
      <p:sp>
        <p:nvSpPr>
          <p:cNvPr id="3" name="Content Placeholder 2"/>
          <p:cNvSpPr>
            <a:spLocks noGrp="1"/>
          </p:cNvSpPr>
          <p:nvPr>
            <p:ph sz="half" idx="1"/>
          </p:nvPr>
        </p:nvSpPr>
        <p:spPr>
          <a:xfrm>
            <a:off x="262228" y="1613438"/>
            <a:ext cx="6713923" cy="4652642"/>
          </a:xfrm>
        </p:spPr>
        <p:txBody>
          <a:bodyPr>
            <a:noAutofit/>
          </a:bodyPr>
          <a:lstStyle/>
          <a:p>
            <a:r>
              <a:rPr lang="en-US" sz="2400" b="1" baseline="30000" dirty="0">
                <a:effectLst/>
              </a:rPr>
              <a:t>4 </a:t>
            </a:r>
            <a:r>
              <a:rPr lang="en-US" sz="2400" dirty="0">
                <a:effectLst/>
              </a:rPr>
              <a:t>And Joseph said unto his brethren, Come near to me, I pray you. And they came near. And he said, I am Joseph your brother, whom ye sold into Egypt.</a:t>
            </a:r>
          </a:p>
          <a:p>
            <a:r>
              <a:rPr lang="en-US" sz="2400" b="1" baseline="30000" dirty="0">
                <a:effectLst/>
              </a:rPr>
              <a:t>5 </a:t>
            </a:r>
            <a:r>
              <a:rPr lang="en-US" sz="2400" dirty="0">
                <a:effectLst/>
              </a:rPr>
              <a:t>Now therefore be not grieved, nor angry with yourselves, that ye sold me hither: for God did send me before you to preserve life.</a:t>
            </a:r>
          </a:p>
          <a:p>
            <a:r>
              <a:rPr lang="en-US" sz="2400" b="1" baseline="30000" dirty="0">
                <a:effectLst/>
              </a:rPr>
              <a:t>6 </a:t>
            </a:r>
            <a:r>
              <a:rPr lang="en-US" sz="2400" dirty="0">
                <a:effectLst/>
              </a:rPr>
              <a:t>For these two years hath the famine been in the land: and yet there are five years, in the which there shall neither be earing nor harvest.</a:t>
            </a:r>
          </a:p>
        </p:txBody>
      </p:sp>
      <p:pic>
        <p:nvPicPr>
          <p:cNvPr id="37890" name="Picture 2" descr="Living Bulwark"/>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89137" y="2320509"/>
            <a:ext cx="4657707" cy="2867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73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7890"/>
                                        </p:tgtEl>
                                        <p:attrNameLst>
                                          <p:attrName>style.visibility</p:attrName>
                                        </p:attrNameLst>
                                      </p:cBhvr>
                                      <p:to>
                                        <p:strVal val="visible"/>
                                      </p:to>
                                    </p:set>
                                    <p:animEffect transition="in" filter="fade">
                                      <p:cBhvr>
                                        <p:cTn id="16"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a:t>(Joseph) </a:t>
            </a:r>
            <a:r>
              <a:rPr lang="en-US" dirty="0" smtClean="0"/>
              <a:t>God’s </a:t>
            </a:r>
            <a:r>
              <a:rPr lang="en-US" dirty="0"/>
              <a:t>Timing:  Genesis </a:t>
            </a:r>
            <a:r>
              <a:rPr lang="en-US" dirty="0" smtClean="0"/>
              <a:t>45:7-9</a:t>
            </a:r>
            <a:endParaRPr lang="en-US" dirty="0"/>
          </a:p>
        </p:txBody>
      </p:sp>
      <p:sp>
        <p:nvSpPr>
          <p:cNvPr id="4" name="Content Placeholder 3"/>
          <p:cNvSpPr>
            <a:spLocks noGrp="1"/>
          </p:cNvSpPr>
          <p:nvPr>
            <p:ph sz="half" idx="2"/>
          </p:nvPr>
        </p:nvSpPr>
        <p:spPr>
          <a:xfrm>
            <a:off x="5619964" y="1428715"/>
            <a:ext cx="6174770" cy="5115923"/>
          </a:xfrm>
        </p:spPr>
        <p:txBody>
          <a:bodyPr>
            <a:normAutofit fontScale="92500"/>
          </a:bodyPr>
          <a:lstStyle/>
          <a:p>
            <a:r>
              <a:rPr lang="en-US" sz="2400" b="1" baseline="30000" dirty="0">
                <a:effectLst/>
              </a:rPr>
              <a:t>7 </a:t>
            </a:r>
            <a:r>
              <a:rPr lang="en-US" sz="2400" dirty="0">
                <a:effectLst/>
              </a:rPr>
              <a:t>And God sent me before you to preserve you a posterity in the earth, and to save your lives by a great deliverance.</a:t>
            </a:r>
          </a:p>
          <a:p>
            <a:r>
              <a:rPr lang="en-US" sz="2400" b="1" baseline="30000" dirty="0">
                <a:effectLst/>
              </a:rPr>
              <a:t>8 </a:t>
            </a:r>
            <a:r>
              <a:rPr lang="en-US" sz="2400" dirty="0">
                <a:effectLst/>
              </a:rPr>
              <a:t>So now it was not you that sent me hither, but God: and he hath made me a father to Pharaoh, and lord of all his house, and a ruler throughout all the land of Egypt.</a:t>
            </a:r>
          </a:p>
          <a:p>
            <a:r>
              <a:rPr lang="en-US" sz="2400" b="1" baseline="30000" dirty="0">
                <a:effectLst/>
              </a:rPr>
              <a:t>9 </a:t>
            </a:r>
            <a:r>
              <a:rPr lang="en-US" sz="2400" dirty="0">
                <a:effectLst/>
              </a:rPr>
              <a:t>Haste ye, and go up to my father, and say unto him, Thus </a:t>
            </a:r>
            <a:r>
              <a:rPr lang="en-US" sz="2400" dirty="0" err="1">
                <a:effectLst/>
              </a:rPr>
              <a:t>saith</a:t>
            </a:r>
            <a:r>
              <a:rPr lang="en-US" sz="2400" dirty="0">
                <a:effectLst/>
              </a:rPr>
              <a:t> thy son Joseph, God hath made me lord of all Egypt: come down unto me, tarry not:</a:t>
            </a:r>
          </a:p>
        </p:txBody>
      </p:sp>
      <p:pic>
        <p:nvPicPr>
          <p:cNvPr id="38914" name="Picture 2" descr="http://photos1.blogger.com/blogger/7062/1323/1600/Joseph%20brothers%20reunited.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4089" y="1627697"/>
            <a:ext cx="5525875" cy="442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97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8914"/>
                                        </p:tgtEl>
                                        <p:attrNameLst>
                                          <p:attrName>style.visibility</p:attrName>
                                        </p:attrNameLst>
                                      </p:cBhvr>
                                      <p:to>
                                        <p:strVal val="visible"/>
                                      </p:to>
                                    </p:set>
                                    <p:animEffect transition="in" filter="fade">
                                      <p:cBhvr>
                                        <p:cTn id="16"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Joseph:  Patience Despite Hardship</a:t>
            </a:r>
          </a:p>
        </p:txBody>
      </p:sp>
      <p:sp>
        <p:nvSpPr>
          <p:cNvPr id="3" name="Content Placeholder 2"/>
          <p:cNvSpPr>
            <a:spLocks noGrp="1"/>
          </p:cNvSpPr>
          <p:nvPr>
            <p:ph idx="1"/>
          </p:nvPr>
        </p:nvSpPr>
        <p:spPr>
          <a:xfrm>
            <a:off x="913794" y="1745336"/>
            <a:ext cx="10353762" cy="3695136"/>
          </a:xfrm>
        </p:spPr>
        <p:txBody>
          <a:bodyPr>
            <a:noAutofit/>
          </a:bodyPr>
          <a:lstStyle/>
          <a:p>
            <a:pPr marL="0" indent="0">
              <a:buNone/>
            </a:pPr>
            <a:r>
              <a:rPr lang="en-US" sz="2800" dirty="0" smtClean="0"/>
              <a:t>Joseph started out convinced of his glorious position within the family.  But he went through some really rough lessons about relying on God.  He had to endure enslavement, and later imprisonment, while patiently trusting that God would make his dreams come true.  That’s a lot of years of patience, especially from a young man!  But Joseph trusted in God despite truly terrible circumstances.  And eventually, his dreams came true, just as God had shown him.  </a:t>
            </a:r>
          </a:p>
        </p:txBody>
      </p:sp>
    </p:spTree>
    <p:extLst>
      <p:ext uri="{BB962C8B-B14F-4D97-AF65-F5344CB8AC3E}">
        <p14:creationId xmlns:p14="http://schemas.microsoft.com/office/powerpoint/2010/main" val="1874053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87002"/>
            <a:ext cx="10353761" cy="613025"/>
          </a:xfrm>
        </p:spPr>
        <p:txBody>
          <a:bodyPr>
            <a:normAutofit/>
          </a:bodyPr>
          <a:lstStyle/>
          <a:p>
            <a:r>
              <a:rPr lang="en-US" dirty="0" smtClean="0"/>
              <a:t>MOSES:  A Powerhouse of Patience</a:t>
            </a:r>
            <a:endParaRPr lang="en-US" dirty="0"/>
          </a:p>
        </p:txBody>
      </p:sp>
      <p:pic>
        <p:nvPicPr>
          <p:cNvPr id="43010" name="Picture 2" descr="Moses - Rathmines Gospel Hal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5728" y="1859193"/>
            <a:ext cx="10045165" cy="4490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6580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(Moses)  Man’s </a:t>
            </a:r>
            <a:r>
              <a:rPr lang="en-US" dirty="0"/>
              <a:t>Timing:  </a:t>
            </a:r>
            <a:r>
              <a:rPr lang="en-US" dirty="0" smtClean="0"/>
              <a:t>Exodus 2:11-15</a:t>
            </a:r>
            <a:endParaRPr lang="en-US" dirty="0"/>
          </a:p>
        </p:txBody>
      </p:sp>
      <p:sp>
        <p:nvSpPr>
          <p:cNvPr id="3" name="Content Placeholder 2"/>
          <p:cNvSpPr>
            <a:spLocks noGrp="1"/>
          </p:cNvSpPr>
          <p:nvPr>
            <p:ph sz="half" idx="1"/>
          </p:nvPr>
        </p:nvSpPr>
        <p:spPr>
          <a:xfrm>
            <a:off x="262229" y="1613438"/>
            <a:ext cx="5213898" cy="4652642"/>
          </a:xfrm>
        </p:spPr>
        <p:txBody>
          <a:bodyPr>
            <a:noAutofit/>
          </a:bodyPr>
          <a:lstStyle/>
          <a:p>
            <a:r>
              <a:rPr lang="en-US" sz="2400" b="1" baseline="30000" dirty="0">
                <a:effectLst/>
              </a:rPr>
              <a:t>11 </a:t>
            </a:r>
            <a:r>
              <a:rPr lang="en-US" sz="2400" dirty="0">
                <a:effectLst/>
              </a:rPr>
              <a:t>And it came to pass in those days, when Moses was grown, that he went out unto his brethren, and looked on their burdens: and he spied an Egyptian smiting an Hebrew, one of his brethren.</a:t>
            </a:r>
          </a:p>
          <a:p>
            <a:r>
              <a:rPr lang="en-US" sz="2400" b="1" baseline="30000" dirty="0">
                <a:effectLst/>
              </a:rPr>
              <a:t>12 </a:t>
            </a:r>
            <a:r>
              <a:rPr lang="en-US" sz="2400" dirty="0">
                <a:effectLst/>
              </a:rPr>
              <a:t>And he looked this way and that way, and when he saw that there was no man, he slew the Egyptian, and hid him in the sand.</a:t>
            </a:r>
          </a:p>
        </p:txBody>
      </p:sp>
      <p:pic>
        <p:nvPicPr>
          <p:cNvPr id="39938" name="Picture 2" descr="https://st-takla.org/Gallery/var/albums/Bible/Illustrations/Bible-Slides/OT/02-Exodus/www-St-Takla-org--Bible-Slides-exodus-306.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76127" y="1714562"/>
            <a:ext cx="6615499" cy="4467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06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9938"/>
                                        </p:tgtEl>
                                        <p:attrNameLst>
                                          <p:attrName>style.visibility</p:attrName>
                                        </p:attrNameLst>
                                      </p:cBhvr>
                                      <p:to>
                                        <p:strVal val="visible"/>
                                      </p:to>
                                    </p:set>
                                    <p:animEffect transition="in" filter="fade">
                                      <p:cBhvr>
                                        <p:cTn id="13" dur="5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smtClean="0"/>
              <a:t>(Moses) </a:t>
            </a:r>
            <a:r>
              <a:rPr lang="en-US" dirty="0"/>
              <a:t>Man’s Timing:  Exodus </a:t>
            </a:r>
            <a:r>
              <a:rPr lang="en-US" dirty="0" smtClean="0"/>
              <a:t>2:13-15</a:t>
            </a:r>
            <a:endParaRPr lang="en-US" dirty="0"/>
          </a:p>
        </p:txBody>
      </p:sp>
      <p:sp>
        <p:nvSpPr>
          <p:cNvPr id="4" name="Content Placeholder 3"/>
          <p:cNvSpPr>
            <a:spLocks noGrp="1"/>
          </p:cNvSpPr>
          <p:nvPr>
            <p:ph sz="half" idx="2"/>
          </p:nvPr>
        </p:nvSpPr>
        <p:spPr>
          <a:xfrm>
            <a:off x="4274049" y="1428715"/>
            <a:ext cx="7520685" cy="5115923"/>
          </a:xfrm>
        </p:spPr>
        <p:txBody>
          <a:bodyPr>
            <a:noAutofit/>
          </a:bodyPr>
          <a:lstStyle/>
          <a:p>
            <a:r>
              <a:rPr lang="en-US" sz="2300" b="1" baseline="30000" dirty="0">
                <a:effectLst/>
              </a:rPr>
              <a:t>13 </a:t>
            </a:r>
            <a:r>
              <a:rPr lang="en-US" sz="2300" dirty="0">
                <a:effectLst/>
              </a:rPr>
              <a:t>And when he went out the second day, behold, two men of the Hebrews strove together: and he said to him that did the wrong, Wherefore </a:t>
            </a:r>
            <a:r>
              <a:rPr lang="en-US" sz="2300" dirty="0" err="1">
                <a:effectLst/>
              </a:rPr>
              <a:t>smitest</a:t>
            </a:r>
            <a:r>
              <a:rPr lang="en-US" sz="2300" dirty="0">
                <a:effectLst/>
              </a:rPr>
              <a:t> thou thy fellow?</a:t>
            </a:r>
          </a:p>
          <a:p>
            <a:r>
              <a:rPr lang="en-US" sz="2300" b="1" baseline="30000" dirty="0">
                <a:effectLst/>
              </a:rPr>
              <a:t>14 </a:t>
            </a:r>
            <a:r>
              <a:rPr lang="en-US" sz="2300" dirty="0">
                <a:effectLst/>
              </a:rPr>
              <a:t>And he said, Who made thee a prince and a judge over us? </a:t>
            </a:r>
            <a:r>
              <a:rPr lang="en-US" sz="2300" dirty="0" err="1">
                <a:effectLst/>
              </a:rPr>
              <a:t>intendest</a:t>
            </a:r>
            <a:r>
              <a:rPr lang="en-US" sz="2300" dirty="0">
                <a:effectLst/>
              </a:rPr>
              <a:t> thou to kill me, as thou </a:t>
            </a:r>
            <a:r>
              <a:rPr lang="en-US" sz="2300" dirty="0" err="1">
                <a:effectLst/>
              </a:rPr>
              <a:t>killedst</a:t>
            </a:r>
            <a:r>
              <a:rPr lang="en-US" sz="2300" dirty="0">
                <a:effectLst/>
              </a:rPr>
              <a:t> the Egyptian? And Moses feared, and said, Surely this thing is known.</a:t>
            </a:r>
          </a:p>
          <a:p>
            <a:r>
              <a:rPr lang="en-US" sz="2300" b="1" baseline="30000" dirty="0">
                <a:effectLst/>
              </a:rPr>
              <a:t>15 </a:t>
            </a:r>
            <a:r>
              <a:rPr lang="en-US" sz="2300" dirty="0">
                <a:effectLst/>
              </a:rPr>
              <a:t>Now when Pharaoh heard this thing, he sought to slay Moses. But Moses fled from the face of Pharaoh, and dwelt in the land of Midian: and he sat down by a well.</a:t>
            </a:r>
          </a:p>
        </p:txBody>
      </p:sp>
      <p:pic>
        <p:nvPicPr>
          <p:cNvPr id="44034" name="Picture 2" descr="Moses entscheidet sich Jehova zu dienen — Wachtturm ONLINE-BIBLIOTHEK"/>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76974" y="1397581"/>
            <a:ext cx="3863512" cy="5147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05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4034"/>
                                        </p:tgtEl>
                                        <p:attrNameLst>
                                          <p:attrName>style.visibility</p:attrName>
                                        </p:attrNameLst>
                                      </p:cBhvr>
                                      <p:to>
                                        <p:strVal val="visible"/>
                                      </p:to>
                                    </p:set>
                                    <p:animEffect transition="in" filter="fade">
                                      <p:cBhvr>
                                        <p:cTn id="16" dur="500"/>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(Moses)  God’s </a:t>
            </a:r>
            <a:r>
              <a:rPr lang="en-US" dirty="0"/>
              <a:t>Timing:  </a:t>
            </a:r>
            <a:r>
              <a:rPr lang="en-US" dirty="0" smtClean="0"/>
              <a:t>Exodus 3:1-7</a:t>
            </a:r>
            <a:endParaRPr lang="en-US" dirty="0"/>
          </a:p>
        </p:txBody>
      </p:sp>
      <p:sp>
        <p:nvSpPr>
          <p:cNvPr id="3" name="Content Placeholder 2"/>
          <p:cNvSpPr>
            <a:spLocks noGrp="1"/>
          </p:cNvSpPr>
          <p:nvPr>
            <p:ph sz="half" idx="1"/>
          </p:nvPr>
        </p:nvSpPr>
        <p:spPr>
          <a:xfrm>
            <a:off x="272503" y="1357721"/>
            <a:ext cx="5460477" cy="5330756"/>
          </a:xfrm>
        </p:spPr>
        <p:txBody>
          <a:bodyPr>
            <a:noAutofit/>
          </a:bodyPr>
          <a:lstStyle/>
          <a:p>
            <a:r>
              <a:rPr lang="en-US" sz="2400" b="1" dirty="0">
                <a:effectLst/>
              </a:rPr>
              <a:t>3 </a:t>
            </a:r>
            <a:r>
              <a:rPr lang="en-US" sz="2400" dirty="0">
                <a:effectLst/>
              </a:rPr>
              <a:t>Now Moses kept the flock of Jethro his father in law, the priest of Midian: and he led the flock to the backside of the desert, and came to the mountain of God, even to </a:t>
            </a:r>
            <a:r>
              <a:rPr lang="en-US" sz="2400" dirty="0" err="1">
                <a:effectLst/>
              </a:rPr>
              <a:t>Horeb</a:t>
            </a:r>
            <a:r>
              <a:rPr lang="en-US" sz="2400" dirty="0">
                <a:effectLst/>
              </a:rPr>
              <a:t>.</a:t>
            </a:r>
          </a:p>
          <a:p>
            <a:r>
              <a:rPr lang="en-US" sz="2400" b="1" baseline="30000" dirty="0">
                <a:effectLst/>
              </a:rPr>
              <a:t>2 </a:t>
            </a:r>
            <a:r>
              <a:rPr lang="en-US" sz="2400" dirty="0">
                <a:effectLst/>
              </a:rPr>
              <a:t>And the angel of the </a:t>
            </a:r>
            <a:r>
              <a:rPr lang="en-US" sz="2400" cap="small" dirty="0">
                <a:effectLst/>
              </a:rPr>
              <a:t>Lord</a:t>
            </a:r>
            <a:r>
              <a:rPr lang="en-US" sz="2400" dirty="0">
                <a:effectLst/>
              </a:rPr>
              <a:t> appeared unto him in a flame of fire out of the midst of a bush: and he looked, and, behold, the bush burned with fire, and the bush was not consumed</a:t>
            </a:r>
            <a:r>
              <a:rPr lang="en-US" sz="2400" dirty="0" smtClean="0">
                <a:effectLst/>
              </a:rPr>
              <a:t>.</a:t>
            </a:r>
            <a:endParaRPr lang="en-US" sz="2400" dirty="0">
              <a:effectLst/>
            </a:endParaRPr>
          </a:p>
        </p:txBody>
      </p:sp>
      <p:pic>
        <p:nvPicPr>
          <p:cNvPr id="45058" name="Picture 2" descr="Moses and the Burning Bush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31009" y="1586599"/>
            <a:ext cx="5809647" cy="4364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52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5058"/>
                                        </p:tgtEl>
                                        <p:attrNameLst>
                                          <p:attrName>style.visibility</p:attrName>
                                        </p:attrNameLst>
                                      </p:cBhvr>
                                      <p:to>
                                        <p:strVal val="visible"/>
                                      </p:to>
                                    </p:set>
                                    <p:animEffect transition="in" filter="fade">
                                      <p:cBhvr>
                                        <p:cTn id="13" dur="5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smtClean="0"/>
              <a:t>(Moses) God’s </a:t>
            </a:r>
            <a:r>
              <a:rPr lang="en-US" dirty="0"/>
              <a:t>Timing:  Exodus </a:t>
            </a:r>
            <a:r>
              <a:rPr lang="en-US" dirty="0" smtClean="0"/>
              <a:t>3:3-7</a:t>
            </a:r>
            <a:endParaRPr lang="en-US" dirty="0"/>
          </a:p>
        </p:txBody>
      </p:sp>
      <p:sp>
        <p:nvSpPr>
          <p:cNvPr id="4" name="Content Placeholder 3"/>
          <p:cNvSpPr>
            <a:spLocks noGrp="1"/>
          </p:cNvSpPr>
          <p:nvPr>
            <p:ph sz="half" idx="2"/>
          </p:nvPr>
        </p:nvSpPr>
        <p:spPr>
          <a:xfrm>
            <a:off x="5712431" y="1428715"/>
            <a:ext cx="6082303" cy="5115923"/>
          </a:xfrm>
        </p:spPr>
        <p:txBody>
          <a:bodyPr>
            <a:noAutofit/>
          </a:bodyPr>
          <a:lstStyle/>
          <a:p>
            <a:r>
              <a:rPr lang="en-US" sz="2400" b="1" baseline="30000" dirty="0">
                <a:effectLst/>
              </a:rPr>
              <a:t>3 </a:t>
            </a:r>
            <a:r>
              <a:rPr lang="en-US" sz="2400" dirty="0">
                <a:effectLst/>
              </a:rPr>
              <a:t>And Moses said, I will now turn aside, and see this great sight, why the bush is not burnt.</a:t>
            </a:r>
          </a:p>
          <a:p>
            <a:r>
              <a:rPr lang="en-US" sz="2400" b="1" baseline="30000" dirty="0">
                <a:effectLst/>
              </a:rPr>
              <a:t>4 </a:t>
            </a:r>
            <a:r>
              <a:rPr lang="en-US" sz="2400" dirty="0">
                <a:effectLst/>
              </a:rPr>
              <a:t>And when the </a:t>
            </a:r>
            <a:r>
              <a:rPr lang="en-US" sz="2400" cap="small" dirty="0">
                <a:effectLst/>
              </a:rPr>
              <a:t>Lord</a:t>
            </a:r>
            <a:r>
              <a:rPr lang="en-US" sz="2400" dirty="0">
                <a:effectLst/>
              </a:rPr>
              <a:t> saw that he turned aside to see, God called unto him out of the midst of the bush, and said, Moses, Moses. And he said, Here am I.</a:t>
            </a:r>
          </a:p>
          <a:p>
            <a:r>
              <a:rPr lang="en-US" sz="2400" b="1" baseline="30000" dirty="0">
                <a:effectLst/>
              </a:rPr>
              <a:t>5 </a:t>
            </a:r>
            <a:r>
              <a:rPr lang="en-US" sz="2400" dirty="0">
                <a:effectLst/>
              </a:rPr>
              <a:t>And he said, Draw not nigh hither: put off thy shoes from off thy feet, for the place whereon thou </a:t>
            </a:r>
            <a:r>
              <a:rPr lang="en-US" sz="2400" dirty="0" err="1">
                <a:effectLst/>
              </a:rPr>
              <a:t>standest</a:t>
            </a:r>
            <a:r>
              <a:rPr lang="en-US" sz="2400" dirty="0">
                <a:effectLst/>
              </a:rPr>
              <a:t> is holy ground.</a:t>
            </a:r>
          </a:p>
        </p:txBody>
      </p:sp>
      <p:pic>
        <p:nvPicPr>
          <p:cNvPr id="46082" name="Picture 2" descr="God of the Fathers | Portions Library | Torah Portion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90418" y="2144459"/>
            <a:ext cx="5105400" cy="3404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3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6082"/>
                                        </p:tgtEl>
                                        <p:attrNameLst>
                                          <p:attrName>style.visibility</p:attrName>
                                        </p:attrNameLst>
                                      </p:cBhvr>
                                      <p:to>
                                        <p:strVal val="visible"/>
                                      </p:to>
                                    </p:set>
                                    <p:animEffect transition="in" filter="fade">
                                      <p:cBhvr>
                                        <p:cTn id="16"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(Moses)  God’s </a:t>
            </a:r>
            <a:r>
              <a:rPr lang="en-US" dirty="0"/>
              <a:t>Timing:  </a:t>
            </a:r>
            <a:r>
              <a:rPr lang="en-US" dirty="0" smtClean="0"/>
              <a:t>Exodus 3:6-7</a:t>
            </a:r>
            <a:endParaRPr lang="en-US" dirty="0"/>
          </a:p>
        </p:txBody>
      </p:sp>
      <p:sp>
        <p:nvSpPr>
          <p:cNvPr id="3" name="Content Placeholder 2"/>
          <p:cNvSpPr>
            <a:spLocks noGrp="1"/>
          </p:cNvSpPr>
          <p:nvPr>
            <p:ph sz="half" idx="1"/>
          </p:nvPr>
        </p:nvSpPr>
        <p:spPr>
          <a:xfrm>
            <a:off x="272503" y="1357721"/>
            <a:ext cx="5460477" cy="5330756"/>
          </a:xfrm>
        </p:spPr>
        <p:txBody>
          <a:bodyPr>
            <a:noAutofit/>
          </a:bodyPr>
          <a:lstStyle/>
          <a:p>
            <a:r>
              <a:rPr lang="en-US" sz="2400" b="1" baseline="30000" dirty="0">
                <a:effectLst/>
              </a:rPr>
              <a:t>6 </a:t>
            </a:r>
            <a:r>
              <a:rPr lang="en-US" sz="2400" dirty="0">
                <a:effectLst/>
              </a:rPr>
              <a:t>Moreover he said, I am the God of thy father, the God of Abraham, the God of Isaac, and the God of Jacob. And Moses hid his face; for he was afraid to look upon God.</a:t>
            </a:r>
          </a:p>
          <a:p>
            <a:r>
              <a:rPr lang="en-US" sz="2400" b="1" baseline="30000" dirty="0">
                <a:effectLst/>
              </a:rPr>
              <a:t>7 </a:t>
            </a:r>
            <a:r>
              <a:rPr lang="en-US" sz="2400" dirty="0">
                <a:effectLst/>
              </a:rPr>
              <a:t>And the </a:t>
            </a:r>
            <a:r>
              <a:rPr lang="en-US" sz="2400" cap="small" dirty="0">
                <a:effectLst/>
              </a:rPr>
              <a:t>Lord</a:t>
            </a:r>
            <a:r>
              <a:rPr lang="en-US" sz="2400" dirty="0">
                <a:effectLst/>
              </a:rPr>
              <a:t> said, I have surely seen the affliction of my people which are in Egypt, and have heard their cry by reason of their taskmasters; for I know their sorrows;</a:t>
            </a:r>
          </a:p>
        </p:txBody>
      </p:sp>
      <p:pic>
        <p:nvPicPr>
          <p:cNvPr id="47106" name="Picture 2" descr="The God Who Speaks : Grace Fabia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38174" y="1806786"/>
            <a:ext cx="5094287" cy="3340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807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7106"/>
                                        </p:tgtEl>
                                        <p:attrNameLst>
                                          <p:attrName>style.visibility</p:attrName>
                                        </p:attrNameLst>
                                      </p:cBhvr>
                                      <p:to>
                                        <p:strVal val="visible"/>
                                      </p:to>
                                    </p:set>
                                    <p:animEffect transition="in" filter="fade">
                                      <p:cBhvr>
                                        <p:cTn id="13" dur="5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(Abraham) The Plan:  Genesis 12:1-4</a:t>
            </a:r>
            <a:endParaRPr lang="en-US" dirty="0"/>
          </a:p>
        </p:txBody>
      </p:sp>
      <p:sp>
        <p:nvSpPr>
          <p:cNvPr id="3" name="Content Placeholder 2"/>
          <p:cNvSpPr>
            <a:spLocks noGrp="1"/>
          </p:cNvSpPr>
          <p:nvPr>
            <p:ph sz="half" idx="1"/>
          </p:nvPr>
        </p:nvSpPr>
        <p:spPr>
          <a:xfrm>
            <a:off x="5989835" y="1391611"/>
            <a:ext cx="5875961" cy="5219272"/>
          </a:xfrm>
        </p:spPr>
        <p:txBody>
          <a:bodyPr>
            <a:normAutofit/>
          </a:bodyPr>
          <a:lstStyle/>
          <a:p>
            <a:r>
              <a:rPr lang="en-US" sz="2600" b="1" baseline="30000" dirty="0" smtClean="0">
                <a:effectLst/>
              </a:rPr>
              <a:t>3</a:t>
            </a:r>
            <a:r>
              <a:rPr lang="en-US" sz="2600" b="1" baseline="30000" dirty="0">
                <a:effectLst/>
              </a:rPr>
              <a:t> </a:t>
            </a:r>
            <a:r>
              <a:rPr lang="en-US" sz="2600" dirty="0">
                <a:effectLst/>
              </a:rPr>
              <a:t>And I will bless them that bless thee, and curse him that </a:t>
            </a:r>
            <a:r>
              <a:rPr lang="en-US" sz="2600" dirty="0" err="1">
                <a:effectLst/>
              </a:rPr>
              <a:t>curseth</a:t>
            </a:r>
            <a:r>
              <a:rPr lang="en-US" sz="2600" dirty="0">
                <a:effectLst/>
              </a:rPr>
              <a:t> thee: and in thee shall all families of the earth be blessed</a:t>
            </a:r>
            <a:r>
              <a:rPr lang="en-US" sz="2600" dirty="0" smtClean="0">
                <a:effectLst/>
              </a:rPr>
              <a:t>.</a:t>
            </a:r>
          </a:p>
          <a:p>
            <a:r>
              <a:rPr lang="en-US" sz="2800" b="1" baseline="30000" dirty="0">
                <a:effectLst/>
              </a:rPr>
              <a:t>4 </a:t>
            </a:r>
            <a:r>
              <a:rPr lang="en-US" sz="2800" dirty="0">
                <a:effectLst/>
              </a:rPr>
              <a:t>So Abram departed, as the </a:t>
            </a:r>
            <a:r>
              <a:rPr lang="en-US" sz="2800" cap="small" dirty="0">
                <a:effectLst/>
              </a:rPr>
              <a:t>Lord</a:t>
            </a:r>
            <a:r>
              <a:rPr lang="en-US" sz="2800" dirty="0">
                <a:effectLst/>
              </a:rPr>
              <a:t> had spoken unto him; and Lot went with him: and Abram was seventy and five years old when he departed out of Haran.</a:t>
            </a:r>
            <a:endParaRPr lang="en-US" sz="2600" dirty="0">
              <a:effectLst/>
            </a:endParaRPr>
          </a:p>
          <a:p>
            <a:endParaRPr lang="en-US" dirty="0"/>
          </a:p>
        </p:txBody>
      </p:sp>
      <p:pic>
        <p:nvPicPr>
          <p:cNvPr id="13314" name="Picture 2" descr="God Commands Abraham To Leave Haran Painting by Francesco Bassano"/>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75885" y="1994838"/>
            <a:ext cx="5264628" cy="4012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99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smtClean="0"/>
              <a:t>(Moses) God’s </a:t>
            </a:r>
            <a:r>
              <a:rPr lang="en-US" dirty="0"/>
              <a:t>Timing:  Exodus </a:t>
            </a:r>
            <a:r>
              <a:rPr lang="en-US" dirty="0" smtClean="0"/>
              <a:t>3:10-11</a:t>
            </a:r>
            <a:endParaRPr lang="en-US" dirty="0"/>
          </a:p>
        </p:txBody>
      </p:sp>
      <p:sp>
        <p:nvSpPr>
          <p:cNvPr id="4" name="Content Placeholder 3"/>
          <p:cNvSpPr>
            <a:spLocks noGrp="1"/>
          </p:cNvSpPr>
          <p:nvPr>
            <p:ph sz="half" idx="2"/>
          </p:nvPr>
        </p:nvSpPr>
        <p:spPr>
          <a:xfrm>
            <a:off x="7448763" y="1305425"/>
            <a:ext cx="4315147" cy="5115923"/>
          </a:xfrm>
        </p:spPr>
        <p:txBody>
          <a:bodyPr>
            <a:noAutofit/>
          </a:bodyPr>
          <a:lstStyle/>
          <a:p>
            <a:r>
              <a:rPr lang="en-US" sz="2400" b="1" baseline="30000" dirty="0">
                <a:effectLst/>
              </a:rPr>
              <a:t>10 </a:t>
            </a:r>
            <a:r>
              <a:rPr lang="en-US" sz="2400" dirty="0">
                <a:effectLst/>
              </a:rPr>
              <a:t>Come now therefore, and I will send thee unto Pharaoh, that thou </a:t>
            </a:r>
            <a:r>
              <a:rPr lang="en-US" sz="2400" dirty="0" err="1">
                <a:effectLst/>
              </a:rPr>
              <a:t>mayest</a:t>
            </a:r>
            <a:r>
              <a:rPr lang="en-US" sz="2400" dirty="0">
                <a:effectLst/>
              </a:rPr>
              <a:t> bring forth my people the children of Israel out of Egypt.</a:t>
            </a:r>
          </a:p>
          <a:p>
            <a:r>
              <a:rPr lang="en-US" sz="2400" b="1" baseline="30000" dirty="0">
                <a:effectLst/>
              </a:rPr>
              <a:t>11 </a:t>
            </a:r>
            <a:r>
              <a:rPr lang="en-US" sz="2400" dirty="0">
                <a:effectLst/>
              </a:rPr>
              <a:t>And Moses said unto God, Who am I, that I should go unto Pharaoh, and that I should bring forth the children of Israel out of Egypt?</a:t>
            </a:r>
          </a:p>
        </p:txBody>
      </p:sp>
      <p:pic>
        <p:nvPicPr>
          <p:cNvPr id="48130" name="Picture 2" descr="The Burning Bush — Watchtower ONLINE LIBRAR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47805" y="1925646"/>
            <a:ext cx="7100958" cy="3550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849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8130"/>
                                        </p:tgtEl>
                                        <p:attrNameLst>
                                          <p:attrName>style.visibility</p:attrName>
                                        </p:attrNameLst>
                                      </p:cBhvr>
                                      <p:to>
                                        <p:strVal val="visible"/>
                                      </p:to>
                                    </p:set>
                                    <p:animEffect transition="in" filter="fade">
                                      <p:cBhvr>
                                        <p:cTn id="13" dur="500"/>
                                        <p:tgtEl>
                                          <p:spTgt spid="48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(Moses)  God’s </a:t>
            </a:r>
            <a:r>
              <a:rPr lang="en-US" dirty="0"/>
              <a:t>Timing:  </a:t>
            </a:r>
            <a:r>
              <a:rPr lang="en-US" dirty="0" smtClean="0"/>
              <a:t>Exodus 5:1-3</a:t>
            </a:r>
            <a:endParaRPr lang="en-US" dirty="0"/>
          </a:p>
        </p:txBody>
      </p:sp>
      <p:sp>
        <p:nvSpPr>
          <p:cNvPr id="3" name="Content Placeholder 2"/>
          <p:cNvSpPr>
            <a:spLocks noGrp="1"/>
          </p:cNvSpPr>
          <p:nvPr>
            <p:ph sz="half" idx="1"/>
          </p:nvPr>
        </p:nvSpPr>
        <p:spPr>
          <a:xfrm>
            <a:off x="272503" y="1357721"/>
            <a:ext cx="11614697" cy="1549866"/>
          </a:xfrm>
        </p:spPr>
        <p:txBody>
          <a:bodyPr>
            <a:noAutofit/>
          </a:bodyPr>
          <a:lstStyle/>
          <a:p>
            <a:r>
              <a:rPr lang="en-US" sz="2400" b="1" dirty="0">
                <a:effectLst/>
              </a:rPr>
              <a:t>5 </a:t>
            </a:r>
            <a:r>
              <a:rPr lang="en-US" sz="2400" dirty="0">
                <a:effectLst/>
              </a:rPr>
              <a:t>And afterward Moses and Aaron went in, and told Pharaoh, Thus </a:t>
            </a:r>
            <a:r>
              <a:rPr lang="en-US" sz="2400" dirty="0" err="1">
                <a:effectLst/>
              </a:rPr>
              <a:t>saith</a:t>
            </a:r>
            <a:r>
              <a:rPr lang="en-US" sz="2400" dirty="0">
                <a:effectLst/>
              </a:rPr>
              <a:t> the </a:t>
            </a:r>
            <a:r>
              <a:rPr lang="en-US" sz="2400" cap="small" dirty="0">
                <a:effectLst/>
              </a:rPr>
              <a:t>Lord</a:t>
            </a:r>
            <a:r>
              <a:rPr lang="en-US" sz="2400" dirty="0">
                <a:effectLst/>
              </a:rPr>
              <a:t> God of Israel, Let my people go, that they may hold a feast unto me in the wilderness</a:t>
            </a:r>
            <a:r>
              <a:rPr lang="en-US" sz="2400" dirty="0" smtClean="0">
                <a:effectLst/>
              </a:rPr>
              <a:t>.</a:t>
            </a:r>
            <a:endParaRPr lang="en-US" sz="2400" dirty="0">
              <a:effectLst/>
            </a:endParaRPr>
          </a:p>
        </p:txBody>
      </p:sp>
      <p:pic>
        <p:nvPicPr>
          <p:cNvPr id="49156" name="Picture 4" descr="&quot;When Aaron and Moses arrived at the Pharaoh King's palace to begin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273335" y="2907587"/>
            <a:ext cx="7634679" cy="3817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20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9156"/>
                                        </p:tgtEl>
                                        <p:attrNameLst>
                                          <p:attrName>style.visibility</p:attrName>
                                        </p:attrNameLst>
                                      </p:cBhvr>
                                      <p:to>
                                        <p:strVal val="visible"/>
                                      </p:to>
                                    </p:set>
                                    <p:animEffect transition="in" filter="fade">
                                      <p:cBhvr>
                                        <p:cTn id="10" dur="500"/>
                                        <p:tgtEl>
                                          <p:spTgt spid="49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(Moses)  God’s </a:t>
            </a:r>
            <a:r>
              <a:rPr lang="en-US" dirty="0"/>
              <a:t>Timing:  </a:t>
            </a:r>
            <a:r>
              <a:rPr lang="en-US" dirty="0" smtClean="0"/>
              <a:t>Exodus 5:2-3</a:t>
            </a:r>
            <a:endParaRPr lang="en-US" dirty="0"/>
          </a:p>
        </p:txBody>
      </p:sp>
      <p:sp>
        <p:nvSpPr>
          <p:cNvPr id="3" name="Content Placeholder 2"/>
          <p:cNvSpPr>
            <a:spLocks noGrp="1"/>
          </p:cNvSpPr>
          <p:nvPr>
            <p:ph sz="half" idx="1"/>
          </p:nvPr>
        </p:nvSpPr>
        <p:spPr>
          <a:xfrm>
            <a:off x="272503" y="1357721"/>
            <a:ext cx="5460477" cy="5330756"/>
          </a:xfrm>
        </p:spPr>
        <p:txBody>
          <a:bodyPr>
            <a:noAutofit/>
          </a:bodyPr>
          <a:lstStyle/>
          <a:p>
            <a:r>
              <a:rPr lang="en-US" sz="2400" b="1" baseline="30000" dirty="0">
                <a:effectLst/>
              </a:rPr>
              <a:t>2 </a:t>
            </a:r>
            <a:r>
              <a:rPr lang="en-US" sz="2400" dirty="0">
                <a:effectLst/>
              </a:rPr>
              <a:t>And Pharaoh said, Who is the </a:t>
            </a:r>
            <a:r>
              <a:rPr lang="en-US" sz="2400" cap="small" dirty="0">
                <a:effectLst/>
              </a:rPr>
              <a:t>Lord</a:t>
            </a:r>
            <a:r>
              <a:rPr lang="en-US" sz="2400" dirty="0">
                <a:effectLst/>
              </a:rPr>
              <a:t>, that I should obey his voice to let Israel go? I know not the </a:t>
            </a:r>
            <a:r>
              <a:rPr lang="en-US" sz="2400" cap="small" dirty="0">
                <a:effectLst/>
              </a:rPr>
              <a:t>Lord</a:t>
            </a:r>
            <a:r>
              <a:rPr lang="en-US" sz="2400" dirty="0">
                <a:effectLst/>
              </a:rPr>
              <a:t>, neither will I let Israel go.</a:t>
            </a:r>
          </a:p>
          <a:p>
            <a:r>
              <a:rPr lang="en-US" sz="2400" b="1" baseline="30000" dirty="0">
                <a:effectLst/>
              </a:rPr>
              <a:t>3 </a:t>
            </a:r>
            <a:r>
              <a:rPr lang="en-US" sz="2400" dirty="0">
                <a:effectLst/>
              </a:rPr>
              <a:t>And they said, The God of the Hebrews hath met with us: let us go, we pray thee, three days' journey into the desert, and sacrifice unto the </a:t>
            </a:r>
            <a:r>
              <a:rPr lang="en-US" sz="2400" cap="small" dirty="0">
                <a:effectLst/>
              </a:rPr>
              <a:t>Lord</a:t>
            </a:r>
            <a:r>
              <a:rPr lang="en-US" sz="2400" dirty="0">
                <a:effectLst/>
              </a:rPr>
              <a:t> our God; lest he fall upon us with pestilence, or with the sword.</a:t>
            </a:r>
          </a:p>
        </p:txBody>
      </p:sp>
      <p:pic>
        <p:nvPicPr>
          <p:cNvPr id="50178" name="Picture 2" descr="What Did the Lord Mean When He Said Moses Would Become &quot;God to Pharaoh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07640" y="1676597"/>
            <a:ext cx="5808050" cy="4281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78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0178"/>
                                        </p:tgtEl>
                                        <p:attrNameLst>
                                          <p:attrName>style.visibility</p:attrName>
                                        </p:attrNameLst>
                                      </p:cBhvr>
                                      <p:to>
                                        <p:strVal val="visible"/>
                                      </p:to>
                                    </p:set>
                                    <p:animEffect transition="in" filter="fade">
                                      <p:cBhvr>
                                        <p:cTn id="13" dur="500"/>
                                        <p:tgtEl>
                                          <p:spTgt spid="50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Nile River Turns to Blood</a:t>
            </a:r>
            <a:endParaRPr lang="en-US" dirty="0"/>
          </a:p>
        </p:txBody>
      </p:sp>
      <p:pic>
        <p:nvPicPr>
          <p:cNvPr id="51202" name="Picture 2" descr="The first plague: water changes into blood - Gospelimag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15337" y="2167418"/>
            <a:ext cx="6550675" cy="4356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7326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Plague of Frogs</a:t>
            </a:r>
            <a:endParaRPr lang="en-US" dirty="0"/>
          </a:p>
        </p:txBody>
      </p:sp>
      <p:pic>
        <p:nvPicPr>
          <p:cNvPr id="53250" name="Picture 2" descr="This Passover, Ask Your Seder Guests to Name Today's Ten Plagues | Jan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20544" y="1797548"/>
            <a:ext cx="8340261" cy="4387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4248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a:t>
            </a:r>
            <a:r>
              <a:rPr lang="en-US" dirty="0" smtClean="0"/>
              <a:t>:  Plague of Lice</a:t>
            </a:r>
            <a:endParaRPr lang="en-US" dirty="0"/>
          </a:p>
        </p:txBody>
      </p:sp>
      <p:pic>
        <p:nvPicPr>
          <p:cNvPr id="54278" name="Picture 6" descr="Pin on Bible Stories | The Church of Almighty Go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9828" y="1756452"/>
            <a:ext cx="7981694" cy="4489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0367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Plague of Flies</a:t>
            </a:r>
            <a:endParaRPr lang="en-US" dirty="0"/>
          </a:p>
        </p:txBody>
      </p:sp>
      <p:pic>
        <p:nvPicPr>
          <p:cNvPr id="55298" name="Picture 2" descr="Pin on Daily Pray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18866" y="1787273"/>
            <a:ext cx="4952524" cy="4665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209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a:t>
            </a:r>
            <a:r>
              <a:rPr lang="en-US" dirty="0" smtClean="0"/>
              <a:t>:  The Murrain</a:t>
            </a:r>
            <a:endParaRPr lang="en-US" dirty="0"/>
          </a:p>
        </p:txBody>
      </p:sp>
      <p:pic>
        <p:nvPicPr>
          <p:cNvPr id="56324" name="Picture 4" descr="#5 The Plague of Livestock | Bible~Exodus | Pinterest | Treasure boxe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13717" y="1761259"/>
            <a:ext cx="4153915" cy="4571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60640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The Plague of Boils</a:t>
            </a:r>
            <a:endParaRPr lang="en-US" dirty="0"/>
          </a:p>
        </p:txBody>
      </p:sp>
      <p:pic>
        <p:nvPicPr>
          <p:cNvPr id="57346" name="Picture 2" descr="egyptian-boils-egyptian-boils | Faith Bible Ministries Blog ~ An Online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15233" y="1848919"/>
            <a:ext cx="6150884" cy="4613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9606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a:t>
            </a:r>
            <a:r>
              <a:rPr lang="en-US" dirty="0" smtClean="0"/>
              <a:t>:  The Plague of Hail</a:t>
            </a:r>
            <a:endParaRPr lang="en-US" dirty="0"/>
          </a:p>
        </p:txBody>
      </p:sp>
      <p:pic>
        <p:nvPicPr>
          <p:cNvPr id="58372" name="Picture 4" descr="https://faithbibleministries.files.wordpress.com/2017/01/egyptian-fiery-hail.jpg?w=500&amp;h=33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19910" y="1550540"/>
            <a:ext cx="7373152" cy="4895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947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(Abraham) The Plan:  Genesis 13:14-16</a:t>
            </a:r>
            <a:endParaRPr lang="en-US" dirty="0"/>
          </a:p>
        </p:txBody>
      </p:sp>
      <p:sp>
        <p:nvSpPr>
          <p:cNvPr id="3" name="Content Placeholder 2"/>
          <p:cNvSpPr>
            <a:spLocks noGrp="1"/>
          </p:cNvSpPr>
          <p:nvPr>
            <p:ph sz="half" idx="1"/>
          </p:nvPr>
        </p:nvSpPr>
        <p:spPr>
          <a:xfrm>
            <a:off x="5995331" y="1304818"/>
            <a:ext cx="5875961" cy="5332288"/>
          </a:xfrm>
        </p:spPr>
        <p:txBody>
          <a:bodyPr>
            <a:noAutofit/>
          </a:bodyPr>
          <a:lstStyle/>
          <a:p>
            <a:r>
              <a:rPr lang="en-US" sz="2300" b="1" baseline="30000" dirty="0">
                <a:effectLst/>
              </a:rPr>
              <a:t>14 </a:t>
            </a:r>
            <a:r>
              <a:rPr lang="en-US" sz="2300" dirty="0">
                <a:effectLst/>
              </a:rPr>
              <a:t>And the </a:t>
            </a:r>
            <a:r>
              <a:rPr lang="en-US" sz="2300" cap="small" dirty="0">
                <a:effectLst/>
              </a:rPr>
              <a:t>Lord</a:t>
            </a:r>
            <a:r>
              <a:rPr lang="en-US" sz="2300" dirty="0">
                <a:effectLst/>
              </a:rPr>
              <a:t> said unto Abram, after that Lot was separated from him, Lift up now thine eyes, and look from the place where thou art northward, and southward, and eastward, and westward:</a:t>
            </a:r>
          </a:p>
          <a:p>
            <a:r>
              <a:rPr lang="en-US" sz="2300" b="1" baseline="30000" dirty="0">
                <a:effectLst/>
              </a:rPr>
              <a:t>15 </a:t>
            </a:r>
            <a:r>
              <a:rPr lang="en-US" sz="2300" dirty="0">
                <a:effectLst/>
              </a:rPr>
              <a:t>For all the land which thou </a:t>
            </a:r>
            <a:r>
              <a:rPr lang="en-US" sz="2300" dirty="0" err="1">
                <a:effectLst/>
              </a:rPr>
              <a:t>seest</a:t>
            </a:r>
            <a:r>
              <a:rPr lang="en-US" sz="2300" dirty="0">
                <a:effectLst/>
              </a:rPr>
              <a:t>, to thee will I give it, and to thy seed for ever.</a:t>
            </a:r>
          </a:p>
          <a:p>
            <a:r>
              <a:rPr lang="en-US" sz="2300" b="1" baseline="30000" dirty="0">
                <a:effectLst/>
              </a:rPr>
              <a:t>16 </a:t>
            </a:r>
            <a:r>
              <a:rPr lang="en-US" sz="2300" dirty="0">
                <a:effectLst/>
              </a:rPr>
              <a:t>And I will make thy seed as the dust of the earth: so that if a man can number the dust of the earth, then shall thy seed also be numbered</a:t>
            </a:r>
            <a:r>
              <a:rPr lang="en-US" sz="2300" dirty="0" smtClean="0">
                <a:effectLst/>
              </a:rPr>
              <a:t>.</a:t>
            </a:r>
            <a:endParaRPr lang="en-US" sz="2300" dirty="0">
              <a:effectLst/>
            </a:endParaRPr>
          </a:p>
        </p:txBody>
      </p:sp>
      <p:pic>
        <p:nvPicPr>
          <p:cNvPr id="1026" name="Picture 2" descr="Abraham (personaje bíblico) - EcuRe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7827" y="1787703"/>
            <a:ext cx="5697504" cy="4273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81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  The Plague of Locusts</a:t>
            </a:r>
            <a:endParaRPr lang="en-US" dirty="0"/>
          </a:p>
        </p:txBody>
      </p:sp>
      <p:pic>
        <p:nvPicPr>
          <p:cNvPr id="59394" name="Picture 2" descr="Exodus 10 - The Eighth Plague: Locusts - Ten plagues of Egyp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8943" y="1674045"/>
            <a:ext cx="8070725" cy="4539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86983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a:t>
            </a:r>
            <a:r>
              <a:rPr lang="en-US" dirty="0" smtClean="0"/>
              <a:t>:  The Plague of Darkness</a:t>
            </a:r>
            <a:endParaRPr lang="en-US" dirty="0"/>
          </a:p>
        </p:txBody>
      </p:sp>
      <p:pic>
        <p:nvPicPr>
          <p:cNvPr id="60418" name="Picture 2" descr="12 best images about PLAGUE 9: DARKNESS !!! on Pinterest | Craft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06895" y="1550969"/>
            <a:ext cx="7318172" cy="4921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6442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  The Death of the Firstborn</a:t>
            </a:r>
            <a:endParaRPr lang="en-US" dirty="0"/>
          </a:p>
        </p:txBody>
      </p:sp>
      <p:pic>
        <p:nvPicPr>
          <p:cNvPr id="61442" name="Picture 2" descr="The 10 Egyptian Plague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91376" y="1935921"/>
            <a:ext cx="7198598" cy="4799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9873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smtClean="0"/>
              <a:t>(Moses) God’s </a:t>
            </a:r>
            <a:r>
              <a:rPr lang="en-US" dirty="0"/>
              <a:t>Timing:  Exodus </a:t>
            </a:r>
            <a:r>
              <a:rPr lang="en-US" dirty="0" smtClean="0"/>
              <a:t>12:30-36</a:t>
            </a:r>
            <a:endParaRPr lang="en-US" dirty="0"/>
          </a:p>
        </p:txBody>
      </p:sp>
      <p:sp>
        <p:nvSpPr>
          <p:cNvPr id="4" name="Content Placeholder 3"/>
          <p:cNvSpPr>
            <a:spLocks noGrp="1"/>
          </p:cNvSpPr>
          <p:nvPr>
            <p:ph sz="half" idx="2"/>
          </p:nvPr>
        </p:nvSpPr>
        <p:spPr>
          <a:xfrm>
            <a:off x="4982967" y="1305425"/>
            <a:ext cx="6780944" cy="5115923"/>
          </a:xfrm>
        </p:spPr>
        <p:txBody>
          <a:bodyPr>
            <a:noAutofit/>
          </a:bodyPr>
          <a:lstStyle/>
          <a:p>
            <a:r>
              <a:rPr lang="en-US" sz="2400" b="1" baseline="30000" dirty="0">
                <a:effectLst/>
              </a:rPr>
              <a:t>30 </a:t>
            </a:r>
            <a:r>
              <a:rPr lang="en-US" sz="2400" dirty="0">
                <a:effectLst/>
              </a:rPr>
              <a:t>And Pharaoh rose up in the night, he, and all his servants, and all the Egyptians; and there was a great cry in Egypt; for there was not a house where there was not one dead.</a:t>
            </a:r>
          </a:p>
          <a:p>
            <a:r>
              <a:rPr lang="en-US" sz="2400" b="1" baseline="30000" dirty="0">
                <a:effectLst/>
              </a:rPr>
              <a:t>31 </a:t>
            </a:r>
            <a:r>
              <a:rPr lang="en-US" sz="2400" dirty="0">
                <a:effectLst/>
              </a:rPr>
              <a:t>And he called for Moses and Aaron by night, and said, Rise up, and get you forth from among my people, both ye and the children of Israel; and go, serve the </a:t>
            </a:r>
            <a:r>
              <a:rPr lang="en-US" sz="2400" cap="small" dirty="0">
                <a:effectLst/>
              </a:rPr>
              <a:t>Lord</a:t>
            </a:r>
            <a:r>
              <a:rPr lang="en-US" sz="2400" dirty="0">
                <a:effectLst/>
              </a:rPr>
              <a:t>, as ye have said.</a:t>
            </a:r>
          </a:p>
          <a:p>
            <a:r>
              <a:rPr lang="en-US" sz="2400" b="1" baseline="30000" dirty="0">
                <a:effectLst/>
              </a:rPr>
              <a:t>32 </a:t>
            </a:r>
            <a:r>
              <a:rPr lang="en-US" sz="2400" dirty="0">
                <a:effectLst/>
              </a:rPr>
              <a:t>Also take your flocks and your herds, as ye have said, and be gone; and bless me also.</a:t>
            </a:r>
          </a:p>
        </p:txBody>
      </p:sp>
      <p:pic>
        <p:nvPicPr>
          <p:cNvPr id="52228" name="Picture 4" descr="Did God Really Harden Pharaoh's Heart And Then Punish Him For It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36295" y="2415880"/>
            <a:ext cx="4356100" cy="245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90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2228"/>
                                        </p:tgtEl>
                                        <p:attrNameLst>
                                          <p:attrName>style.visibility</p:attrName>
                                        </p:attrNameLst>
                                      </p:cBhvr>
                                      <p:to>
                                        <p:strVal val="visible"/>
                                      </p:to>
                                    </p:set>
                                    <p:animEffect transition="in" filter="fade">
                                      <p:cBhvr>
                                        <p:cTn id="16" dur="500"/>
                                        <p:tgtEl>
                                          <p:spTgt spid="52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263" y="249430"/>
            <a:ext cx="10353761" cy="1326321"/>
          </a:xfrm>
        </p:spPr>
        <p:txBody>
          <a:bodyPr>
            <a:normAutofit/>
          </a:bodyPr>
          <a:lstStyle/>
          <a:p>
            <a:r>
              <a:rPr lang="en-US" sz="3200" dirty="0"/>
              <a:t>(Moses) God’s Timing:  Exodus </a:t>
            </a:r>
            <a:r>
              <a:rPr lang="en-US" sz="3200" dirty="0" smtClean="0"/>
              <a:t>12:33-36</a:t>
            </a:r>
            <a:endParaRPr lang="en-US" sz="3200" dirty="0"/>
          </a:p>
        </p:txBody>
      </p:sp>
      <p:sp>
        <p:nvSpPr>
          <p:cNvPr id="4" name="Content Placeholder 3"/>
          <p:cNvSpPr>
            <a:spLocks noGrp="1"/>
          </p:cNvSpPr>
          <p:nvPr>
            <p:ph sz="half" idx="2"/>
          </p:nvPr>
        </p:nvSpPr>
        <p:spPr>
          <a:xfrm>
            <a:off x="102743" y="1232900"/>
            <a:ext cx="7510409" cy="5435028"/>
          </a:xfrm>
        </p:spPr>
        <p:txBody>
          <a:bodyPr>
            <a:normAutofit fontScale="92500"/>
          </a:bodyPr>
          <a:lstStyle/>
          <a:p>
            <a:r>
              <a:rPr lang="en-US" sz="2400" b="1" baseline="30000" dirty="0">
                <a:effectLst/>
              </a:rPr>
              <a:t>33 </a:t>
            </a:r>
            <a:r>
              <a:rPr lang="en-US" sz="2400" dirty="0">
                <a:effectLst/>
              </a:rPr>
              <a:t>And the Egyptians were urgent upon the people, that they might send them out of the land in haste; for they said, We be all dead men.</a:t>
            </a:r>
          </a:p>
          <a:p>
            <a:r>
              <a:rPr lang="en-US" sz="2400" b="1" baseline="30000" dirty="0">
                <a:effectLst/>
              </a:rPr>
              <a:t>34 </a:t>
            </a:r>
            <a:r>
              <a:rPr lang="en-US" sz="2400" dirty="0">
                <a:effectLst/>
              </a:rPr>
              <a:t>And the people took their dough before it was leavened, their </a:t>
            </a:r>
            <a:r>
              <a:rPr lang="en-US" sz="2400" dirty="0" err="1">
                <a:effectLst/>
              </a:rPr>
              <a:t>kneadingtroughs</a:t>
            </a:r>
            <a:r>
              <a:rPr lang="en-US" sz="2400" dirty="0">
                <a:effectLst/>
              </a:rPr>
              <a:t> being bound up in their clothes upon their shoulders.</a:t>
            </a:r>
          </a:p>
          <a:p>
            <a:r>
              <a:rPr lang="en-US" sz="2400" b="1" baseline="30000" dirty="0">
                <a:effectLst/>
              </a:rPr>
              <a:t>35 </a:t>
            </a:r>
            <a:r>
              <a:rPr lang="en-US" sz="2400" dirty="0">
                <a:effectLst/>
              </a:rPr>
              <a:t>And the children of Israel did according to the word of Moses; and they borrowed of the Egyptians jewels of silver, and jewels of gold, and raiment:</a:t>
            </a:r>
          </a:p>
          <a:p>
            <a:r>
              <a:rPr lang="en-US" sz="2400" b="1" baseline="30000" dirty="0">
                <a:effectLst/>
              </a:rPr>
              <a:t>36 </a:t>
            </a:r>
            <a:r>
              <a:rPr lang="en-US" sz="2400" dirty="0">
                <a:effectLst/>
              </a:rPr>
              <a:t>And the </a:t>
            </a:r>
            <a:r>
              <a:rPr lang="en-US" sz="2400" cap="small" dirty="0">
                <a:effectLst/>
              </a:rPr>
              <a:t>Lord</a:t>
            </a:r>
            <a:r>
              <a:rPr lang="en-US" sz="2400" dirty="0">
                <a:effectLst/>
              </a:rPr>
              <a:t> gave the people </a:t>
            </a:r>
            <a:r>
              <a:rPr lang="en-US" sz="2400" dirty="0" err="1">
                <a:effectLst/>
              </a:rPr>
              <a:t>favour</a:t>
            </a:r>
            <a:r>
              <a:rPr lang="en-US" sz="2400" dirty="0">
                <a:effectLst/>
              </a:rPr>
              <a:t> in the sight of the Egyptians, so that they lent unto them such things as they required. And they spoiled the Egyptians.</a:t>
            </a:r>
          </a:p>
        </p:txBody>
      </p:sp>
      <p:pic>
        <p:nvPicPr>
          <p:cNvPr id="62472" name="Picture 8" descr="FreeBibleimages :: Moses and the Red Sea :: God opens a path through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84218" y="2128661"/>
            <a:ext cx="3929030" cy="2946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45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2472"/>
                                        </p:tgtEl>
                                        <p:attrNameLst>
                                          <p:attrName>style.visibility</p:attrName>
                                        </p:attrNameLst>
                                      </p:cBhvr>
                                      <p:to>
                                        <p:strVal val="visible"/>
                                      </p:to>
                                    </p:set>
                                    <p:animEffect transition="in" filter="fade">
                                      <p:cBhvr>
                                        <p:cTn id="19" dur="500"/>
                                        <p:tgtEl>
                                          <p:spTgt spid="62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MOSES:  A Powerhouse of Patience</a:t>
            </a:r>
          </a:p>
        </p:txBody>
      </p:sp>
      <p:sp>
        <p:nvSpPr>
          <p:cNvPr id="3" name="Content Placeholder 2"/>
          <p:cNvSpPr>
            <a:spLocks noGrp="1"/>
          </p:cNvSpPr>
          <p:nvPr>
            <p:ph idx="1"/>
          </p:nvPr>
        </p:nvSpPr>
        <p:spPr>
          <a:xfrm>
            <a:off x="913794" y="1745336"/>
            <a:ext cx="10353762" cy="3695136"/>
          </a:xfrm>
        </p:spPr>
        <p:txBody>
          <a:bodyPr>
            <a:noAutofit/>
          </a:bodyPr>
          <a:lstStyle/>
          <a:p>
            <a:pPr marL="0" indent="0">
              <a:buNone/>
            </a:pPr>
            <a:r>
              <a:rPr lang="en-US" sz="2800" dirty="0" smtClean="0"/>
              <a:t>Moses knew that he was intended to lead his people out of Egypt.  But when he decided to begin this mighty mission, it all went terribly wrong.  He murdered a man and had to flee Egypt.  Moses had to wait—and be prepared—before he could fulfill his task.  He had to learn patience and obedience, rather than pride.  God spent 40 years instructing him in these skills, and Moses became a powerhouse in the skill of waiting on God!  </a:t>
            </a:r>
          </a:p>
        </p:txBody>
      </p:sp>
    </p:spTree>
    <p:extLst>
      <p:ext uri="{BB962C8B-B14F-4D97-AF65-F5344CB8AC3E}">
        <p14:creationId xmlns:p14="http://schemas.microsoft.com/office/powerpoint/2010/main" val="206229541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87002"/>
            <a:ext cx="10353761" cy="613025"/>
          </a:xfrm>
        </p:spPr>
        <p:txBody>
          <a:bodyPr>
            <a:normAutofit/>
          </a:bodyPr>
          <a:lstStyle/>
          <a:p>
            <a:r>
              <a:rPr lang="en-US" dirty="0" smtClean="0"/>
              <a:t>Job:  Patience in Painful Times</a:t>
            </a:r>
            <a:endParaRPr lang="en-US" dirty="0"/>
          </a:p>
        </p:txBody>
      </p:sp>
      <p:pic>
        <p:nvPicPr>
          <p:cNvPr id="63490" name="Picture 2" descr="Is it Always God's Will for Us to be Healed? - Frontline Fellowshi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33015" y="1500027"/>
            <a:ext cx="5116530" cy="5116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67246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a:t>
            </a:r>
            <a:r>
              <a:rPr lang="en-US" sz="3200" dirty="0" smtClean="0"/>
              <a:t>Job) </a:t>
            </a:r>
            <a:r>
              <a:rPr lang="en-US" dirty="0" smtClean="0"/>
              <a:t>Man’s </a:t>
            </a:r>
            <a:r>
              <a:rPr lang="en-US" dirty="0"/>
              <a:t>Timing:  </a:t>
            </a:r>
            <a:r>
              <a:rPr lang="en-US" dirty="0" smtClean="0"/>
              <a:t>Job 33:8-13</a:t>
            </a:r>
            <a:endParaRPr lang="en-US" dirty="0"/>
          </a:p>
        </p:txBody>
      </p:sp>
      <p:sp>
        <p:nvSpPr>
          <p:cNvPr id="4" name="Content Placeholder 3"/>
          <p:cNvSpPr>
            <a:spLocks noGrp="1"/>
          </p:cNvSpPr>
          <p:nvPr>
            <p:ph sz="half" idx="2"/>
          </p:nvPr>
        </p:nvSpPr>
        <p:spPr>
          <a:xfrm>
            <a:off x="6082301" y="1627697"/>
            <a:ext cx="5784351" cy="4865570"/>
          </a:xfrm>
        </p:spPr>
        <p:txBody>
          <a:bodyPr>
            <a:normAutofit/>
          </a:bodyPr>
          <a:lstStyle/>
          <a:p>
            <a:r>
              <a:rPr lang="en-US" sz="2400" b="1" baseline="30000" dirty="0">
                <a:effectLst/>
              </a:rPr>
              <a:t>8 </a:t>
            </a:r>
            <a:r>
              <a:rPr lang="en-US" sz="2400" dirty="0">
                <a:effectLst/>
              </a:rPr>
              <a:t>Surely thou hast spoken in mine hearing, and I have heard the voice of thy words, saying,</a:t>
            </a:r>
          </a:p>
          <a:p>
            <a:r>
              <a:rPr lang="en-US" sz="2400" b="1" baseline="30000" dirty="0">
                <a:effectLst/>
              </a:rPr>
              <a:t>9 </a:t>
            </a:r>
            <a:r>
              <a:rPr lang="en-US" sz="2400" dirty="0">
                <a:effectLst/>
              </a:rPr>
              <a:t>I am clean without transgression, I am innocent; neither is there iniquity in me.</a:t>
            </a:r>
          </a:p>
          <a:p>
            <a:r>
              <a:rPr lang="en-US" sz="2400" b="1" baseline="30000" dirty="0">
                <a:effectLst/>
              </a:rPr>
              <a:t>10 </a:t>
            </a:r>
            <a:r>
              <a:rPr lang="en-US" sz="2400" dirty="0">
                <a:effectLst/>
              </a:rPr>
              <a:t>Behold, he </a:t>
            </a:r>
            <a:r>
              <a:rPr lang="en-US" sz="2400" dirty="0" err="1">
                <a:effectLst/>
              </a:rPr>
              <a:t>findeth</a:t>
            </a:r>
            <a:r>
              <a:rPr lang="en-US" sz="2400" dirty="0">
                <a:effectLst/>
              </a:rPr>
              <a:t> occasions against me, he </a:t>
            </a:r>
            <a:r>
              <a:rPr lang="en-US" sz="2400" dirty="0" err="1">
                <a:effectLst/>
              </a:rPr>
              <a:t>counteth</a:t>
            </a:r>
            <a:r>
              <a:rPr lang="en-US" sz="2400" dirty="0">
                <a:effectLst/>
              </a:rPr>
              <a:t> me for his enemy</a:t>
            </a:r>
            <a:r>
              <a:rPr lang="en-US" sz="2400" dirty="0" smtClean="0">
                <a:effectLst/>
              </a:rPr>
              <a:t>,</a:t>
            </a:r>
            <a:endParaRPr lang="en-US" sz="2400" dirty="0">
              <a:effectLst/>
            </a:endParaRPr>
          </a:p>
        </p:txBody>
      </p:sp>
      <p:pic>
        <p:nvPicPr>
          <p:cNvPr id="64514" name="Picture 2" descr="How Long Did Job Suffer Jw Org - slidesharetrick"/>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07935" y="1627697"/>
            <a:ext cx="5791317" cy="32624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66914" y="5893294"/>
            <a:ext cx="3873358" cy="646331"/>
          </a:xfrm>
          <a:prstGeom prst="rect">
            <a:avLst/>
          </a:prstGeom>
          <a:noFill/>
        </p:spPr>
        <p:txBody>
          <a:bodyPr wrap="square" rtlCol="0">
            <a:spAutoFit/>
          </a:bodyPr>
          <a:lstStyle/>
          <a:p>
            <a:r>
              <a:rPr lang="en-US" sz="3600" dirty="0" smtClean="0">
                <a:solidFill>
                  <a:schemeClr val="bg2">
                    <a:lumMod val="60000"/>
                    <a:lumOff val="40000"/>
                  </a:schemeClr>
                </a:solidFill>
              </a:rPr>
              <a:t>ELIHU speaks:  </a:t>
            </a:r>
            <a:endParaRPr lang="en-US" sz="3600" dirty="0">
              <a:solidFill>
                <a:schemeClr val="bg2">
                  <a:lumMod val="60000"/>
                  <a:lumOff val="40000"/>
                </a:schemeClr>
              </a:solidFill>
            </a:endParaRPr>
          </a:p>
        </p:txBody>
      </p:sp>
    </p:spTree>
    <p:extLst>
      <p:ext uri="{BB962C8B-B14F-4D97-AF65-F5344CB8AC3E}">
        <p14:creationId xmlns:p14="http://schemas.microsoft.com/office/powerpoint/2010/main" val="3461928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4514"/>
                                        </p:tgtEl>
                                        <p:attrNameLst>
                                          <p:attrName>style.visibility</p:attrName>
                                        </p:attrNameLst>
                                      </p:cBhvr>
                                      <p:to>
                                        <p:strVal val="visible"/>
                                      </p:to>
                                    </p:set>
                                    <p:animEffect transition="in" filter="fade">
                                      <p:cBhvr>
                                        <p:cTn id="16" dur="500"/>
                                        <p:tgtEl>
                                          <p:spTgt spid="645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(Job) </a:t>
            </a:r>
            <a:r>
              <a:rPr lang="en-US" dirty="0"/>
              <a:t>Man’s Timing:  Job </a:t>
            </a:r>
            <a:r>
              <a:rPr lang="en-US" dirty="0" smtClean="0"/>
              <a:t>33:11-13</a:t>
            </a:r>
            <a:endParaRPr lang="en-US" dirty="0"/>
          </a:p>
        </p:txBody>
      </p:sp>
      <p:sp>
        <p:nvSpPr>
          <p:cNvPr id="3" name="Content Placeholder 2"/>
          <p:cNvSpPr>
            <a:spLocks noGrp="1"/>
          </p:cNvSpPr>
          <p:nvPr>
            <p:ph sz="half" idx="1"/>
          </p:nvPr>
        </p:nvSpPr>
        <p:spPr>
          <a:xfrm>
            <a:off x="251954" y="1962759"/>
            <a:ext cx="5604316" cy="4652642"/>
          </a:xfrm>
        </p:spPr>
        <p:txBody>
          <a:bodyPr>
            <a:noAutofit/>
          </a:bodyPr>
          <a:lstStyle/>
          <a:p>
            <a:r>
              <a:rPr lang="en-US" sz="2400" b="1" baseline="30000" dirty="0">
                <a:effectLst/>
              </a:rPr>
              <a:t>11 </a:t>
            </a:r>
            <a:r>
              <a:rPr lang="en-US" sz="2400" dirty="0">
                <a:effectLst/>
              </a:rPr>
              <a:t>He </a:t>
            </a:r>
            <a:r>
              <a:rPr lang="en-US" sz="2400" dirty="0" err="1">
                <a:effectLst/>
              </a:rPr>
              <a:t>putteth</a:t>
            </a:r>
            <a:r>
              <a:rPr lang="en-US" sz="2400" dirty="0">
                <a:effectLst/>
              </a:rPr>
              <a:t> my feet in the stocks, he </a:t>
            </a:r>
            <a:r>
              <a:rPr lang="en-US" sz="2400" dirty="0" err="1">
                <a:effectLst/>
              </a:rPr>
              <a:t>marketh</a:t>
            </a:r>
            <a:r>
              <a:rPr lang="en-US" sz="2400" dirty="0">
                <a:effectLst/>
              </a:rPr>
              <a:t> all my paths.</a:t>
            </a:r>
          </a:p>
          <a:p>
            <a:r>
              <a:rPr lang="en-US" sz="2400" b="1" baseline="30000" dirty="0" smtClean="0">
                <a:effectLst/>
              </a:rPr>
              <a:t>12</a:t>
            </a:r>
            <a:r>
              <a:rPr lang="en-US" sz="2400" b="1" baseline="30000" dirty="0">
                <a:effectLst/>
              </a:rPr>
              <a:t> </a:t>
            </a:r>
            <a:r>
              <a:rPr lang="en-US" sz="2400" dirty="0">
                <a:effectLst/>
              </a:rPr>
              <a:t>Behold, in this thou art not just: I will answer thee, that God is greater than man.</a:t>
            </a:r>
          </a:p>
          <a:p>
            <a:r>
              <a:rPr lang="en-US" sz="2400" b="1" baseline="30000" dirty="0">
                <a:effectLst/>
              </a:rPr>
              <a:t>13 </a:t>
            </a:r>
            <a:r>
              <a:rPr lang="en-US" sz="2400" dirty="0">
                <a:effectLst/>
              </a:rPr>
              <a:t>Why dost thou strive against him? for he giveth not account of any of his matters.</a:t>
            </a:r>
          </a:p>
        </p:txBody>
      </p:sp>
      <p:sp>
        <p:nvSpPr>
          <p:cNvPr id="5" name="TextBox 4"/>
          <p:cNvSpPr txBox="1"/>
          <p:nvPr/>
        </p:nvSpPr>
        <p:spPr>
          <a:xfrm>
            <a:off x="7023184" y="1451514"/>
            <a:ext cx="3873358" cy="646331"/>
          </a:xfrm>
          <a:prstGeom prst="rect">
            <a:avLst/>
          </a:prstGeom>
          <a:noFill/>
        </p:spPr>
        <p:txBody>
          <a:bodyPr wrap="square" rtlCol="0">
            <a:spAutoFit/>
          </a:bodyPr>
          <a:lstStyle/>
          <a:p>
            <a:r>
              <a:rPr lang="en-US" sz="3600" dirty="0" smtClean="0">
                <a:solidFill>
                  <a:schemeClr val="bg2">
                    <a:lumMod val="60000"/>
                    <a:lumOff val="40000"/>
                  </a:schemeClr>
                </a:solidFill>
              </a:rPr>
              <a:t>ELIHU continues:  </a:t>
            </a:r>
            <a:endParaRPr lang="en-US" sz="3600" dirty="0">
              <a:solidFill>
                <a:schemeClr val="bg2">
                  <a:lumMod val="60000"/>
                  <a:lumOff val="40000"/>
                </a:schemeClr>
              </a:solidFill>
            </a:endParaRPr>
          </a:p>
        </p:txBody>
      </p:sp>
      <p:pic>
        <p:nvPicPr>
          <p:cNvPr id="65538" name="Picture 2" descr="Apologetics Press - The Historicity of Job"/>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40309" y="2280863"/>
            <a:ext cx="5608582" cy="2951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11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5538"/>
                                        </p:tgtEl>
                                        <p:attrNameLst>
                                          <p:attrName>style.visibility</p:attrName>
                                        </p:attrNameLst>
                                      </p:cBhvr>
                                      <p:to>
                                        <p:strVal val="visible"/>
                                      </p:to>
                                    </p:set>
                                    <p:animEffect transition="in" filter="fade">
                                      <p:cBhvr>
                                        <p:cTn id="16" dur="500"/>
                                        <p:tgtEl>
                                          <p:spTgt spid="6553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a:t>
            </a:r>
            <a:r>
              <a:rPr lang="en-US" sz="3200" dirty="0" smtClean="0"/>
              <a:t>Job) </a:t>
            </a:r>
            <a:r>
              <a:rPr lang="en-US" dirty="0" smtClean="0"/>
              <a:t>Man’s </a:t>
            </a:r>
            <a:r>
              <a:rPr lang="en-US" dirty="0"/>
              <a:t>Timing:  </a:t>
            </a:r>
            <a:r>
              <a:rPr lang="en-US" dirty="0" smtClean="0"/>
              <a:t>Job 36:1-10</a:t>
            </a:r>
            <a:endParaRPr lang="en-US" dirty="0"/>
          </a:p>
        </p:txBody>
      </p:sp>
      <p:sp>
        <p:nvSpPr>
          <p:cNvPr id="4" name="Content Placeholder 3"/>
          <p:cNvSpPr>
            <a:spLocks noGrp="1"/>
          </p:cNvSpPr>
          <p:nvPr>
            <p:ph sz="half" idx="2"/>
          </p:nvPr>
        </p:nvSpPr>
        <p:spPr>
          <a:xfrm>
            <a:off x="6082301" y="1551398"/>
            <a:ext cx="5784351" cy="4941869"/>
          </a:xfrm>
        </p:spPr>
        <p:txBody>
          <a:bodyPr>
            <a:normAutofit fontScale="92500" lnSpcReduction="20000"/>
          </a:bodyPr>
          <a:lstStyle/>
          <a:p>
            <a:r>
              <a:rPr lang="en-US" sz="2500" b="1" dirty="0">
                <a:effectLst/>
              </a:rPr>
              <a:t>36 </a:t>
            </a:r>
            <a:r>
              <a:rPr lang="en-US" sz="2500" dirty="0" err="1">
                <a:effectLst/>
              </a:rPr>
              <a:t>Elihu</a:t>
            </a:r>
            <a:r>
              <a:rPr lang="en-US" sz="2500" dirty="0">
                <a:effectLst/>
              </a:rPr>
              <a:t> also proceeded, and said,</a:t>
            </a:r>
          </a:p>
          <a:p>
            <a:r>
              <a:rPr lang="en-US" sz="2500" b="1" baseline="30000" dirty="0">
                <a:effectLst/>
              </a:rPr>
              <a:t>2 </a:t>
            </a:r>
            <a:r>
              <a:rPr lang="en-US" sz="2500" dirty="0">
                <a:effectLst/>
              </a:rPr>
              <a:t>Suffer me a little, and I will shew thee that I have yet to speak on God's behalf.</a:t>
            </a:r>
          </a:p>
          <a:p>
            <a:r>
              <a:rPr lang="en-US" sz="2500" b="1" baseline="30000" dirty="0">
                <a:effectLst/>
              </a:rPr>
              <a:t>3 </a:t>
            </a:r>
            <a:r>
              <a:rPr lang="en-US" sz="2500" dirty="0">
                <a:effectLst/>
              </a:rPr>
              <a:t>I will fetch my knowledge from afar, and will ascribe righteousness to my Maker.</a:t>
            </a:r>
          </a:p>
          <a:p>
            <a:r>
              <a:rPr lang="en-US" sz="2500" b="1" baseline="30000" dirty="0">
                <a:effectLst/>
              </a:rPr>
              <a:t>4 </a:t>
            </a:r>
            <a:r>
              <a:rPr lang="en-US" sz="2500" dirty="0">
                <a:effectLst/>
              </a:rPr>
              <a:t>For truly my words shall not be false: he that is perfect in knowledge is with thee.</a:t>
            </a:r>
          </a:p>
          <a:p>
            <a:r>
              <a:rPr lang="en-US" sz="2500" b="1" baseline="30000" dirty="0">
                <a:effectLst/>
              </a:rPr>
              <a:t>5 </a:t>
            </a:r>
            <a:r>
              <a:rPr lang="en-US" sz="2500" dirty="0">
                <a:effectLst/>
              </a:rPr>
              <a:t>Behold, God is mighty, and </a:t>
            </a:r>
            <a:r>
              <a:rPr lang="en-US" sz="2500" dirty="0" err="1">
                <a:effectLst/>
              </a:rPr>
              <a:t>despiseth</a:t>
            </a:r>
            <a:r>
              <a:rPr lang="en-US" sz="2500" dirty="0">
                <a:effectLst/>
              </a:rPr>
              <a:t> not any: he is mighty in strength and wisdom</a:t>
            </a:r>
            <a:r>
              <a:rPr lang="en-US" sz="2400" dirty="0">
                <a:effectLst/>
              </a:rPr>
              <a:t>.</a:t>
            </a:r>
          </a:p>
        </p:txBody>
      </p:sp>
      <p:sp>
        <p:nvSpPr>
          <p:cNvPr id="5" name="TextBox 4"/>
          <p:cNvSpPr txBox="1"/>
          <p:nvPr/>
        </p:nvSpPr>
        <p:spPr>
          <a:xfrm>
            <a:off x="913795" y="1366111"/>
            <a:ext cx="3873358" cy="646331"/>
          </a:xfrm>
          <a:prstGeom prst="rect">
            <a:avLst/>
          </a:prstGeom>
          <a:noFill/>
        </p:spPr>
        <p:txBody>
          <a:bodyPr wrap="square" rtlCol="0">
            <a:spAutoFit/>
          </a:bodyPr>
          <a:lstStyle/>
          <a:p>
            <a:r>
              <a:rPr lang="en-US" sz="3600" dirty="0" smtClean="0">
                <a:solidFill>
                  <a:schemeClr val="bg2">
                    <a:lumMod val="60000"/>
                    <a:lumOff val="40000"/>
                  </a:schemeClr>
                </a:solidFill>
              </a:rPr>
              <a:t>ELIHU goes on… </a:t>
            </a:r>
            <a:endParaRPr lang="en-US" sz="3600" dirty="0">
              <a:solidFill>
                <a:schemeClr val="bg2">
                  <a:lumMod val="60000"/>
                  <a:lumOff val="40000"/>
                </a:schemeClr>
              </a:solidFill>
            </a:endParaRPr>
          </a:p>
        </p:txBody>
      </p:sp>
      <p:pic>
        <p:nvPicPr>
          <p:cNvPr id="67588" name="Picture 4" descr="The Story of Job: Why Did Job Curse the Day of His Birth? | by Anna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1400" y="2428950"/>
            <a:ext cx="6252075" cy="3517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94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7588"/>
                                        </p:tgtEl>
                                        <p:attrNameLst>
                                          <p:attrName>style.visibility</p:attrName>
                                        </p:attrNameLst>
                                      </p:cBhvr>
                                      <p:to>
                                        <p:strVal val="visible"/>
                                      </p:to>
                                    </p:set>
                                    <p:animEffect transition="in" filter="fade">
                                      <p:cBhvr>
                                        <p:cTn id="22" dur="500"/>
                                        <p:tgtEl>
                                          <p:spTgt spid="6758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(Abraham) Impatience:  Genesis 15:1-6</a:t>
            </a:r>
            <a:endParaRPr lang="en-US" dirty="0"/>
          </a:p>
        </p:txBody>
      </p:sp>
      <p:sp>
        <p:nvSpPr>
          <p:cNvPr id="3" name="Content Placeholder 2"/>
          <p:cNvSpPr>
            <a:spLocks noGrp="1"/>
          </p:cNvSpPr>
          <p:nvPr>
            <p:ph sz="half" idx="1"/>
          </p:nvPr>
        </p:nvSpPr>
        <p:spPr>
          <a:xfrm>
            <a:off x="369870" y="1232900"/>
            <a:ext cx="5875961" cy="5352836"/>
          </a:xfrm>
        </p:spPr>
        <p:txBody>
          <a:bodyPr>
            <a:normAutofit lnSpcReduction="10000"/>
          </a:bodyPr>
          <a:lstStyle/>
          <a:p>
            <a:r>
              <a:rPr lang="en-US" sz="2400" b="1" dirty="0">
                <a:effectLst/>
              </a:rPr>
              <a:t>15 </a:t>
            </a:r>
            <a:r>
              <a:rPr lang="en-US" sz="2400" dirty="0">
                <a:effectLst/>
              </a:rPr>
              <a:t>After these things the word of the </a:t>
            </a:r>
            <a:r>
              <a:rPr lang="en-US" sz="2400" cap="small" dirty="0">
                <a:effectLst/>
              </a:rPr>
              <a:t>Lord</a:t>
            </a:r>
            <a:r>
              <a:rPr lang="en-US" sz="2400" dirty="0">
                <a:effectLst/>
              </a:rPr>
              <a:t> came unto Abram in a vision, saying, Fear not, Abram: I am thy shield, and thy exceeding great reward.</a:t>
            </a:r>
          </a:p>
          <a:p>
            <a:r>
              <a:rPr lang="en-US" sz="2400" b="1" baseline="30000" dirty="0">
                <a:effectLst/>
              </a:rPr>
              <a:t>2 </a:t>
            </a:r>
            <a:r>
              <a:rPr lang="en-US" sz="2400" dirty="0">
                <a:effectLst/>
              </a:rPr>
              <a:t>And Abram said, </a:t>
            </a:r>
            <a:r>
              <a:rPr lang="en-US" sz="2400" cap="small" dirty="0">
                <a:effectLst/>
              </a:rPr>
              <a:t>Lord</a:t>
            </a:r>
            <a:r>
              <a:rPr lang="en-US" sz="2400" dirty="0">
                <a:effectLst/>
              </a:rPr>
              <a:t> God, what wilt thou give me, seeing I go childless, and the steward of my house is this Eliezer of Damascus?</a:t>
            </a:r>
          </a:p>
          <a:p>
            <a:r>
              <a:rPr lang="en-US" sz="2400" b="1" baseline="30000" dirty="0">
                <a:effectLst/>
              </a:rPr>
              <a:t>3 </a:t>
            </a:r>
            <a:r>
              <a:rPr lang="en-US" sz="2400" dirty="0">
                <a:effectLst/>
              </a:rPr>
              <a:t>And Abram said, Behold, to me thou hast given no seed: and, lo, one born in my house is mine heir</a:t>
            </a:r>
            <a:r>
              <a:rPr lang="en-US" sz="2400" dirty="0" smtClean="0">
                <a:effectLst/>
              </a:rPr>
              <a:t>.</a:t>
            </a:r>
            <a:endParaRPr lang="en-US" sz="2400" dirty="0">
              <a:effectLst/>
            </a:endParaRPr>
          </a:p>
        </p:txBody>
      </p:sp>
      <p:pic>
        <p:nvPicPr>
          <p:cNvPr id="3076" name="Picture 4" descr="Israel, the Jews and the One True God | GetAlongWithGo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45831" y="1915373"/>
            <a:ext cx="5518293" cy="413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86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076"/>
                                        </p:tgtEl>
                                        <p:attrNameLst>
                                          <p:attrName>style.visibility</p:attrName>
                                        </p:attrNameLst>
                                      </p:cBhvr>
                                      <p:to>
                                        <p:strVal val="visible"/>
                                      </p:to>
                                    </p:set>
                                    <p:animEffect transition="in" filter="fade">
                                      <p:cBhvr>
                                        <p:cTn id="16"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746589"/>
          </a:xfrm>
        </p:spPr>
        <p:txBody>
          <a:bodyPr/>
          <a:lstStyle/>
          <a:p>
            <a:r>
              <a:rPr lang="en-US" sz="2800" dirty="0"/>
              <a:t>(Job) </a:t>
            </a:r>
            <a:r>
              <a:rPr lang="en-US" sz="3200" dirty="0"/>
              <a:t>Man’s Timing:  Job </a:t>
            </a:r>
            <a:r>
              <a:rPr lang="en-US" sz="3200" dirty="0" smtClean="0"/>
              <a:t>36:6-10</a:t>
            </a:r>
            <a:endParaRPr lang="en-US" dirty="0"/>
          </a:p>
        </p:txBody>
      </p:sp>
      <p:sp>
        <p:nvSpPr>
          <p:cNvPr id="3" name="Content Placeholder 2"/>
          <p:cNvSpPr>
            <a:spLocks noGrp="1"/>
          </p:cNvSpPr>
          <p:nvPr>
            <p:ph sz="half" idx="1"/>
          </p:nvPr>
        </p:nvSpPr>
        <p:spPr>
          <a:xfrm>
            <a:off x="231405" y="1246031"/>
            <a:ext cx="6642006" cy="5163887"/>
          </a:xfrm>
        </p:spPr>
        <p:txBody>
          <a:bodyPr>
            <a:noAutofit/>
          </a:bodyPr>
          <a:lstStyle/>
          <a:p>
            <a:r>
              <a:rPr lang="en-US" sz="2400" b="1" baseline="30000" dirty="0">
                <a:effectLst/>
              </a:rPr>
              <a:t>6</a:t>
            </a:r>
            <a:r>
              <a:rPr lang="en-US" sz="2200" b="1" baseline="30000" dirty="0">
                <a:effectLst/>
              </a:rPr>
              <a:t> </a:t>
            </a:r>
            <a:r>
              <a:rPr lang="en-US" sz="2200" dirty="0">
                <a:effectLst/>
              </a:rPr>
              <a:t>He </a:t>
            </a:r>
            <a:r>
              <a:rPr lang="en-US" sz="2200" dirty="0" err="1">
                <a:effectLst/>
              </a:rPr>
              <a:t>preserveth</a:t>
            </a:r>
            <a:r>
              <a:rPr lang="en-US" sz="2200" dirty="0">
                <a:effectLst/>
              </a:rPr>
              <a:t> not the life of the wicked: but giveth right to the poor.</a:t>
            </a:r>
          </a:p>
          <a:p>
            <a:r>
              <a:rPr lang="en-US" sz="2200" b="1" baseline="30000" dirty="0">
                <a:effectLst/>
              </a:rPr>
              <a:t>7 </a:t>
            </a:r>
            <a:r>
              <a:rPr lang="en-US" sz="2200" dirty="0">
                <a:effectLst/>
              </a:rPr>
              <a:t>He </a:t>
            </a:r>
            <a:r>
              <a:rPr lang="en-US" sz="2200" dirty="0" err="1">
                <a:effectLst/>
              </a:rPr>
              <a:t>withdraweth</a:t>
            </a:r>
            <a:r>
              <a:rPr lang="en-US" sz="2200" dirty="0">
                <a:effectLst/>
              </a:rPr>
              <a:t> not his eyes from the righteous: but with kings are they on the throne; yea, he doth establish them for ever, and they are exalted.</a:t>
            </a:r>
          </a:p>
          <a:p>
            <a:r>
              <a:rPr lang="en-US" sz="2200" b="1" baseline="30000" dirty="0">
                <a:effectLst/>
              </a:rPr>
              <a:t>8 </a:t>
            </a:r>
            <a:r>
              <a:rPr lang="en-US" sz="2200" dirty="0">
                <a:effectLst/>
              </a:rPr>
              <a:t>And if they be bound in fetters, and be </a:t>
            </a:r>
            <a:r>
              <a:rPr lang="en-US" sz="2200" dirty="0" err="1">
                <a:effectLst/>
              </a:rPr>
              <a:t>holden</a:t>
            </a:r>
            <a:r>
              <a:rPr lang="en-US" sz="2200" dirty="0">
                <a:effectLst/>
              </a:rPr>
              <a:t> in cords of affliction;</a:t>
            </a:r>
          </a:p>
          <a:p>
            <a:r>
              <a:rPr lang="en-US" sz="2200" b="1" baseline="30000" dirty="0">
                <a:effectLst/>
              </a:rPr>
              <a:t>9 </a:t>
            </a:r>
            <a:r>
              <a:rPr lang="en-US" sz="2200" dirty="0">
                <a:effectLst/>
              </a:rPr>
              <a:t>Then he </a:t>
            </a:r>
            <a:r>
              <a:rPr lang="en-US" sz="2200" dirty="0" err="1">
                <a:effectLst/>
              </a:rPr>
              <a:t>sheweth</a:t>
            </a:r>
            <a:r>
              <a:rPr lang="en-US" sz="2200" dirty="0">
                <a:effectLst/>
              </a:rPr>
              <a:t> them their work, and their transgressions that they have exceeded.</a:t>
            </a:r>
          </a:p>
          <a:p>
            <a:r>
              <a:rPr lang="en-US" sz="2200" b="1" baseline="30000" dirty="0">
                <a:effectLst/>
              </a:rPr>
              <a:t>10 </a:t>
            </a:r>
            <a:r>
              <a:rPr lang="en-US" sz="2200" dirty="0">
                <a:effectLst/>
              </a:rPr>
              <a:t>He </a:t>
            </a:r>
            <a:r>
              <a:rPr lang="en-US" sz="2200" dirty="0" err="1">
                <a:effectLst/>
              </a:rPr>
              <a:t>openeth</a:t>
            </a:r>
            <a:r>
              <a:rPr lang="en-US" sz="2200" dirty="0">
                <a:effectLst/>
              </a:rPr>
              <a:t> also their ear to discipline, and </a:t>
            </a:r>
            <a:r>
              <a:rPr lang="en-US" sz="2200" dirty="0" err="1">
                <a:effectLst/>
              </a:rPr>
              <a:t>commandeth</a:t>
            </a:r>
            <a:r>
              <a:rPr lang="en-US" sz="2200" dirty="0">
                <a:effectLst/>
              </a:rPr>
              <a:t> that they return from iniquity.</a:t>
            </a:r>
          </a:p>
        </p:txBody>
      </p:sp>
      <p:sp>
        <p:nvSpPr>
          <p:cNvPr id="5" name="TextBox 4"/>
          <p:cNvSpPr txBox="1"/>
          <p:nvPr/>
        </p:nvSpPr>
        <p:spPr>
          <a:xfrm>
            <a:off x="7023184" y="1451514"/>
            <a:ext cx="3873358" cy="646331"/>
          </a:xfrm>
          <a:prstGeom prst="rect">
            <a:avLst/>
          </a:prstGeom>
          <a:noFill/>
        </p:spPr>
        <p:txBody>
          <a:bodyPr wrap="square" rtlCol="0">
            <a:spAutoFit/>
          </a:bodyPr>
          <a:lstStyle/>
          <a:p>
            <a:r>
              <a:rPr lang="en-US" sz="3600" dirty="0" smtClean="0">
                <a:solidFill>
                  <a:schemeClr val="bg2">
                    <a:lumMod val="60000"/>
                    <a:lumOff val="40000"/>
                  </a:schemeClr>
                </a:solidFill>
              </a:rPr>
              <a:t>… and on.  </a:t>
            </a:r>
            <a:endParaRPr lang="en-US" sz="3600" dirty="0">
              <a:solidFill>
                <a:schemeClr val="bg2">
                  <a:lumMod val="60000"/>
                  <a:lumOff val="40000"/>
                </a:schemeClr>
              </a:solidFill>
            </a:endParaRPr>
          </a:p>
        </p:txBody>
      </p:sp>
      <p:pic>
        <p:nvPicPr>
          <p:cNvPr id="66562" name="Picture 2" descr="Bible Pictures - The Story of Job - The Glory Stor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73411" y="2146440"/>
            <a:ext cx="4938182" cy="3703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914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66562"/>
                                        </p:tgtEl>
                                        <p:attrNameLst>
                                          <p:attrName>style.visibility</p:attrName>
                                        </p:attrNameLst>
                                      </p:cBhvr>
                                      <p:to>
                                        <p:strVal val="visible"/>
                                      </p:to>
                                    </p:set>
                                    <p:animEffect transition="in" filter="fade">
                                      <p:cBhvr>
                                        <p:cTn id="25" dur="500"/>
                                        <p:tgtEl>
                                          <p:spTgt spid="66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a:t>
            </a:r>
            <a:r>
              <a:rPr lang="en-US" sz="3200" dirty="0" smtClean="0"/>
              <a:t>Job) </a:t>
            </a:r>
            <a:r>
              <a:rPr lang="en-US" dirty="0" smtClean="0"/>
              <a:t>God’s </a:t>
            </a:r>
            <a:r>
              <a:rPr lang="en-US" dirty="0"/>
              <a:t>Timing:  </a:t>
            </a:r>
            <a:r>
              <a:rPr lang="en-US" dirty="0" smtClean="0"/>
              <a:t>Job 38:1-3</a:t>
            </a:r>
            <a:endParaRPr lang="en-US" dirty="0"/>
          </a:p>
        </p:txBody>
      </p:sp>
      <p:sp>
        <p:nvSpPr>
          <p:cNvPr id="4" name="Content Placeholder 3"/>
          <p:cNvSpPr>
            <a:spLocks noGrp="1"/>
          </p:cNvSpPr>
          <p:nvPr>
            <p:ph sz="half" idx="2"/>
          </p:nvPr>
        </p:nvSpPr>
        <p:spPr>
          <a:xfrm>
            <a:off x="6503542" y="1551398"/>
            <a:ext cx="5363110" cy="4941869"/>
          </a:xfrm>
        </p:spPr>
        <p:txBody>
          <a:bodyPr>
            <a:normAutofit lnSpcReduction="10000"/>
          </a:bodyPr>
          <a:lstStyle/>
          <a:p>
            <a:r>
              <a:rPr lang="en-US" sz="2800" b="1" dirty="0">
                <a:effectLst/>
              </a:rPr>
              <a:t>38 </a:t>
            </a:r>
            <a:r>
              <a:rPr lang="en-US" sz="2800" dirty="0">
                <a:effectLst/>
              </a:rPr>
              <a:t>Then the </a:t>
            </a:r>
            <a:r>
              <a:rPr lang="en-US" sz="2800" cap="small" dirty="0">
                <a:effectLst/>
              </a:rPr>
              <a:t>Lord</a:t>
            </a:r>
            <a:r>
              <a:rPr lang="en-US" sz="2800" dirty="0">
                <a:effectLst/>
              </a:rPr>
              <a:t> answered Job out of the whirlwind, and said,</a:t>
            </a:r>
          </a:p>
          <a:p>
            <a:r>
              <a:rPr lang="en-US" sz="2800" b="1" baseline="30000" dirty="0">
                <a:effectLst/>
              </a:rPr>
              <a:t>2 </a:t>
            </a:r>
            <a:r>
              <a:rPr lang="en-US" sz="2800" dirty="0">
                <a:effectLst/>
              </a:rPr>
              <a:t>Who is this that </a:t>
            </a:r>
            <a:r>
              <a:rPr lang="en-US" sz="2800" dirty="0" err="1">
                <a:effectLst/>
              </a:rPr>
              <a:t>darkeneth</a:t>
            </a:r>
            <a:r>
              <a:rPr lang="en-US" sz="2800" dirty="0">
                <a:effectLst/>
              </a:rPr>
              <a:t> counsel by words without knowledge?</a:t>
            </a:r>
          </a:p>
          <a:p>
            <a:r>
              <a:rPr lang="en-US" sz="2800" b="1" baseline="30000" dirty="0">
                <a:effectLst/>
              </a:rPr>
              <a:t>3 </a:t>
            </a:r>
            <a:r>
              <a:rPr lang="en-US" sz="2800" dirty="0">
                <a:effectLst/>
              </a:rPr>
              <a:t>Gird up now thy loins like a man; for I will demand of thee, and answer thou me.</a:t>
            </a:r>
          </a:p>
        </p:txBody>
      </p:sp>
      <p:pic>
        <p:nvPicPr>
          <p:cNvPr id="68610" name="Picture 2" descr="https://st-takla.org/Gallery/var/albums/Bible/Illustrations/Bible-its-Story/Bible-Story-06/www-St-Takla-org--016-god-speaks-from-the-whirlwind.jpg?m=141942550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38469" y="1489905"/>
            <a:ext cx="3401351" cy="5064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85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8610"/>
                                        </p:tgtEl>
                                        <p:attrNameLst>
                                          <p:attrName>style.visibility</p:attrName>
                                        </p:attrNameLst>
                                      </p:cBhvr>
                                      <p:to>
                                        <p:strVal val="visible"/>
                                      </p:to>
                                    </p:set>
                                    <p:animEffect transition="in" filter="fade">
                                      <p:cBhvr>
                                        <p:cTn id="16" dur="5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(Job) </a:t>
            </a:r>
            <a:r>
              <a:rPr lang="en-US" dirty="0" smtClean="0"/>
              <a:t>God’s </a:t>
            </a:r>
            <a:r>
              <a:rPr lang="en-US" dirty="0"/>
              <a:t>Timing:  Job </a:t>
            </a:r>
            <a:r>
              <a:rPr lang="en-US" dirty="0" smtClean="0"/>
              <a:t>40:1-5</a:t>
            </a:r>
            <a:endParaRPr lang="en-US" dirty="0"/>
          </a:p>
        </p:txBody>
      </p:sp>
      <p:sp>
        <p:nvSpPr>
          <p:cNvPr id="3" name="Content Placeholder 2"/>
          <p:cNvSpPr>
            <a:spLocks noGrp="1"/>
          </p:cNvSpPr>
          <p:nvPr>
            <p:ph sz="half" idx="1"/>
          </p:nvPr>
        </p:nvSpPr>
        <p:spPr>
          <a:xfrm>
            <a:off x="251954" y="1451514"/>
            <a:ext cx="5912540" cy="5163887"/>
          </a:xfrm>
        </p:spPr>
        <p:txBody>
          <a:bodyPr>
            <a:noAutofit/>
          </a:bodyPr>
          <a:lstStyle/>
          <a:p>
            <a:r>
              <a:rPr lang="en-US" sz="2200" b="1" dirty="0">
                <a:effectLst/>
              </a:rPr>
              <a:t>40 </a:t>
            </a:r>
            <a:r>
              <a:rPr lang="en-US" sz="2200" dirty="0">
                <a:effectLst/>
              </a:rPr>
              <a:t>Moreover the </a:t>
            </a:r>
            <a:r>
              <a:rPr lang="en-US" sz="2200" cap="small" dirty="0">
                <a:effectLst/>
              </a:rPr>
              <a:t>Lord</a:t>
            </a:r>
            <a:r>
              <a:rPr lang="en-US" sz="2200" dirty="0">
                <a:effectLst/>
              </a:rPr>
              <a:t> answered Job, and said,</a:t>
            </a:r>
          </a:p>
          <a:p>
            <a:r>
              <a:rPr lang="en-US" sz="2200" b="1" baseline="30000" dirty="0">
                <a:effectLst/>
              </a:rPr>
              <a:t>2 </a:t>
            </a:r>
            <a:r>
              <a:rPr lang="en-US" sz="2200" dirty="0">
                <a:effectLst/>
              </a:rPr>
              <a:t>Shall he that </a:t>
            </a:r>
            <a:r>
              <a:rPr lang="en-US" sz="2200" dirty="0" err="1">
                <a:effectLst/>
              </a:rPr>
              <a:t>contendeth</a:t>
            </a:r>
            <a:r>
              <a:rPr lang="en-US" sz="2200" dirty="0">
                <a:effectLst/>
              </a:rPr>
              <a:t> with the Almighty instruct him? he that </a:t>
            </a:r>
            <a:r>
              <a:rPr lang="en-US" sz="2200" dirty="0" err="1">
                <a:effectLst/>
              </a:rPr>
              <a:t>reproveth</a:t>
            </a:r>
            <a:r>
              <a:rPr lang="en-US" sz="2200" dirty="0">
                <a:effectLst/>
              </a:rPr>
              <a:t> God, let him answer it.</a:t>
            </a:r>
          </a:p>
          <a:p>
            <a:r>
              <a:rPr lang="en-US" sz="2200" b="1" baseline="30000" dirty="0">
                <a:effectLst/>
              </a:rPr>
              <a:t>3 </a:t>
            </a:r>
            <a:r>
              <a:rPr lang="en-US" sz="2200" dirty="0">
                <a:effectLst/>
              </a:rPr>
              <a:t>Then Job answered the </a:t>
            </a:r>
            <a:r>
              <a:rPr lang="en-US" sz="2200" cap="small" dirty="0">
                <a:effectLst/>
              </a:rPr>
              <a:t>Lord</a:t>
            </a:r>
            <a:r>
              <a:rPr lang="en-US" sz="2200" dirty="0">
                <a:effectLst/>
              </a:rPr>
              <a:t>, and said,</a:t>
            </a:r>
          </a:p>
          <a:p>
            <a:r>
              <a:rPr lang="en-US" sz="2200" b="1" baseline="30000" dirty="0">
                <a:effectLst/>
              </a:rPr>
              <a:t>4 </a:t>
            </a:r>
            <a:r>
              <a:rPr lang="en-US" sz="2200" dirty="0">
                <a:effectLst/>
              </a:rPr>
              <a:t>Behold, I am vile; what shall I answer thee? I will lay mine hand upon my mouth.</a:t>
            </a:r>
          </a:p>
          <a:p>
            <a:r>
              <a:rPr lang="en-US" sz="2200" b="1" baseline="30000" dirty="0">
                <a:effectLst/>
              </a:rPr>
              <a:t>5 </a:t>
            </a:r>
            <a:r>
              <a:rPr lang="en-US" sz="2200" dirty="0">
                <a:effectLst/>
              </a:rPr>
              <a:t>Once have I spoken; but I will not answer: yea, twice; but I will proceed no further.</a:t>
            </a:r>
          </a:p>
        </p:txBody>
      </p:sp>
      <p:pic>
        <p:nvPicPr>
          <p:cNvPr id="69634" name="Picture 2" descr="One Year Bible Blog: August 201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25650" y="1586599"/>
            <a:ext cx="5149634" cy="4475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8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634"/>
                                        </p:tgtEl>
                                        <p:attrNameLst>
                                          <p:attrName>style.visibility</p:attrName>
                                        </p:attrNameLst>
                                      </p:cBhvr>
                                      <p:to>
                                        <p:strVal val="visible"/>
                                      </p:to>
                                    </p:set>
                                    <p:animEffect transition="in" filter="fade">
                                      <p:cBhvr>
                                        <p:cTn id="22" dur="500"/>
                                        <p:tgtEl>
                                          <p:spTgt spid="69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a:t>
            </a:r>
            <a:r>
              <a:rPr lang="en-US" sz="3200" dirty="0" smtClean="0"/>
              <a:t>Job) </a:t>
            </a:r>
            <a:r>
              <a:rPr lang="en-US" dirty="0" smtClean="0"/>
              <a:t>God’s </a:t>
            </a:r>
            <a:r>
              <a:rPr lang="en-US" dirty="0"/>
              <a:t>Timing:  </a:t>
            </a:r>
            <a:r>
              <a:rPr lang="en-US" dirty="0" smtClean="0"/>
              <a:t>Job 42:1-7</a:t>
            </a:r>
            <a:endParaRPr lang="en-US" dirty="0"/>
          </a:p>
        </p:txBody>
      </p:sp>
      <p:sp>
        <p:nvSpPr>
          <p:cNvPr id="4" name="Content Placeholder 3"/>
          <p:cNvSpPr>
            <a:spLocks noGrp="1"/>
          </p:cNvSpPr>
          <p:nvPr>
            <p:ph sz="half" idx="2"/>
          </p:nvPr>
        </p:nvSpPr>
        <p:spPr>
          <a:xfrm>
            <a:off x="6503542" y="1551398"/>
            <a:ext cx="5363110" cy="4941869"/>
          </a:xfrm>
        </p:spPr>
        <p:txBody>
          <a:bodyPr>
            <a:normAutofit fontScale="92500" lnSpcReduction="10000"/>
          </a:bodyPr>
          <a:lstStyle/>
          <a:p>
            <a:r>
              <a:rPr lang="en-US" sz="2800" b="1" dirty="0">
                <a:effectLst/>
              </a:rPr>
              <a:t>42 </a:t>
            </a:r>
            <a:r>
              <a:rPr lang="en-US" sz="2800" dirty="0">
                <a:effectLst/>
              </a:rPr>
              <a:t>Then Job answered the </a:t>
            </a:r>
            <a:r>
              <a:rPr lang="en-US" sz="2800" cap="small" dirty="0">
                <a:effectLst/>
              </a:rPr>
              <a:t>Lord</a:t>
            </a:r>
            <a:r>
              <a:rPr lang="en-US" sz="2800" dirty="0">
                <a:effectLst/>
              </a:rPr>
              <a:t>, and said,</a:t>
            </a:r>
          </a:p>
          <a:p>
            <a:r>
              <a:rPr lang="en-US" sz="2800" b="1" baseline="30000" dirty="0">
                <a:effectLst/>
              </a:rPr>
              <a:t>2 </a:t>
            </a:r>
            <a:r>
              <a:rPr lang="en-US" sz="2800" dirty="0">
                <a:effectLst/>
              </a:rPr>
              <a:t>I know that thou canst do every thing, and that no thought can be </a:t>
            </a:r>
            <a:r>
              <a:rPr lang="en-US" sz="2800" dirty="0" err="1">
                <a:effectLst/>
              </a:rPr>
              <a:t>withholden</a:t>
            </a:r>
            <a:r>
              <a:rPr lang="en-US" sz="2800" dirty="0">
                <a:effectLst/>
              </a:rPr>
              <a:t> from thee.</a:t>
            </a:r>
          </a:p>
          <a:p>
            <a:r>
              <a:rPr lang="en-US" sz="2800" b="1" baseline="30000" dirty="0">
                <a:effectLst/>
              </a:rPr>
              <a:t>3 </a:t>
            </a:r>
            <a:r>
              <a:rPr lang="en-US" sz="2800" dirty="0">
                <a:effectLst/>
              </a:rPr>
              <a:t>Who is he that </a:t>
            </a:r>
            <a:r>
              <a:rPr lang="en-US" sz="2800" dirty="0" err="1">
                <a:effectLst/>
              </a:rPr>
              <a:t>hideth</a:t>
            </a:r>
            <a:r>
              <a:rPr lang="en-US" sz="2800" dirty="0">
                <a:effectLst/>
              </a:rPr>
              <a:t> counsel without knowledge? therefore have I uttered that I understood not; things too wonderful for me, which I knew not.</a:t>
            </a:r>
          </a:p>
        </p:txBody>
      </p:sp>
      <p:pic>
        <p:nvPicPr>
          <p:cNvPr id="70660" name="Picture 4" descr="https://st-takla.org/Gallery/var/albums/Bible/Illustrations/Bible-Slides/OT/20-Job/www-St-Takla-org--Bible-Slides-job-1385.jpg?m=1419425497"/>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31515" y="1981691"/>
            <a:ext cx="5832827" cy="3939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17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0660"/>
                                        </p:tgtEl>
                                        <p:attrNameLst>
                                          <p:attrName>style.visibility</p:attrName>
                                        </p:attrNameLst>
                                      </p:cBhvr>
                                      <p:to>
                                        <p:strVal val="visible"/>
                                      </p:to>
                                    </p:set>
                                    <p:animEffect transition="in" filter="fade">
                                      <p:cBhvr>
                                        <p:cTn id="16" dur="500"/>
                                        <p:tgtEl>
                                          <p:spTgt spid="70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(Job) </a:t>
            </a:r>
            <a:r>
              <a:rPr lang="en-US" dirty="0" smtClean="0"/>
              <a:t>God’s </a:t>
            </a:r>
            <a:r>
              <a:rPr lang="en-US" dirty="0"/>
              <a:t>Timing:  Job </a:t>
            </a:r>
            <a:r>
              <a:rPr lang="en-US" dirty="0" smtClean="0"/>
              <a:t>42:4-7</a:t>
            </a:r>
            <a:endParaRPr lang="en-US" dirty="0"/>
          </a:p>
        </p:txBody>
      </p:sp>
      <p:sp>
        <p:nvSpPr>
          <p:cNvPr id="3" name="Content Placeholder 2"/>
          <p:cNvSpPr>
            <a:spLocks noGrp="1"/>
          </p:cNvSpPr>
          <p:nvPr>
            <p:ph sz="half" idx="1"/>
          </p:nvPr>
        </p:nvSpPr>
        <p:spPr>
          <a:xfrm>
            <a:off x="476086" y="2088319"/>
            <a:ext cx="5912540" cy="3879253"/>
          </a:xfrm>
        </p:spPr>
        <p:txBody>
          <a:bodyPr>
            <a:noAutofit/>
          </a:bodyPr>
          <a:lstStyle/>
          <a:p>
            <a:r>
              <a:rPr lang="en-US" sz="2400" b="1" baseline="30000" dirty="0">
                <a:effectLst/>
              </a:rPr>
              <a:t>4 </a:t>
            </a:r>
            <a:r>
              <a:rPr lang="en-US" sz="2400" dirty="0">
                <a:effectLst/>
              </a:rPr>
              <a:t>Hear, I beseech thee, and I will speak: I will demand of thee, and declare thou unto me.</a:t>
            </a:r>
          </a:p>
          <a:p>
            <a:r>
              <a:rPr lang="en-US" sz="2400" b="1" baseline="30000" dirty="0">
                <a:effectLst/>
              </a:rPr>
              <a:t>5 </a:t>
            </a:r>
            <a:r>
              <a:rPr lang="en-US" sz="2400" dirty="0">
                <a:effectLst/>
              </a:rPr>
              <a:t>I have heard of thee by the hearing of the ear: but now mine eye </a:t>
            </a:r>
            <a:r>
              <a:rPr lang="en-US" sz="2400" dirty="0" err="1">
                <a:effectLst/>
              </a:rPr>
              <a:t>seeth</a:t>
            </a:r>
            <a:r>
              <a:rPr lang="en-US" sz="2400" dirty="0">
                <a:effectLst/>
              </a:rPr>
              <a:t> thee.</a:t>
            </a:r>
          </a:p>
          <a:p>
            <a:r>
              <a:rPr lang="en-US" sz="2400" b="1" baseline="30000" dirty="0">
                <a:effectLst/>
              </a:rPr>
              <a:t>6 </a:t>
            </a:r>
            <a:r>
              <a:rPr lang="en-US" sz="2400" dirty="0">
                <a:effectLst/>
              </a:rPr>
              <a:t>Wherefore I abhor myself, and repent in dust and ashes</a:t>
            </a:r>
            <a:r>
              <a:rPr lang="en-US" sz="2400" dirty="0" smtClean="0">
                <a:effectLst/>
              </a:rPr>
              <a:t>.</a:t>
            </a:r>
            <a:r>
              <a:rPr lang="en-US" sz="2400" b="1" baseline="30000" dirty="0">
                <a:effectLst/>
              </a:rPr>
              <a:t> </a:t>
            </a:r>
            <a:endParaRPr lang="en-US" sz="2400" dirty="0">
              <a:effectLst/>
            </a:endParaRPr>
          </a:p>
        </p:txBody>
      </p:sp>
      <p:pic>
        <p:nvPicPr>
          <p:cNvPr id="71682" name="Picture 2" descr="Paintings | Wheatfield Medi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08044" y="2088319"/>
            <a:ext cx="5094287" cy="2868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25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1682"/>
                                        </p:tgtEl>
                                        <p:attrNameLst>
                                          <p:attrName>style.visibility</p:attrName>
                                        </p:attrNameLst>
                                      </p:cBhvr>
                                      <p:to>
                                        <p:strVal val="visible"/>
                                      </p:to>
                                    </p:set>
                                    <p:animEffect transition="in" filter="fade">
                                      <p:cBhvr>
                                        <p:cTn id="16" dur="500"/>
                                        <p:tgtEl>
                                          <p:spTgt spid="71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a:t>(</a:t>
            </a:r>
            <a:r>
              <a:rPr lang="en-US" sz="3200" dirty="0" smtClean="0"/>
              <a:t>Job) </a:t>
            </a:r>
            <a:r>
              <a:rPr lang="en-US" dirty="0" smtClean="0"/>
              <a:t>God’s </a:t>
            </a:r>
            <a:r>
              <a:rPr lang="en-US" dirty="0"/>
              <a:t>Timing:  </a:t>
            </a:r>
            <a:r>
              <a:rPr lang="en-US" dirty="0" smtClean="0"/>
              <a:t>Job 42:7</a:t>
            </a:r>
            <a:endParaRPr lang="en-US" dirty="0"/>
          </a:p>
        </p:txBody>
      </p:sp>
      <p:sp>
        <p:nvSpPr>
          <p:cNvPr id="4" name="Content Placeholder 3"/>
          <p:cNvSpPr>
            <a:spLocks noGrp="1"/>
          </p:cNvSpPr>
          <p:nvPr>
            <p:ph sz="half" idx="2"/>
          </p:nvPr>
        </p:nvSpPr>
        <p:spPr>
          <a:xfrm>
            <a:off x="6503542" y="1551398"/>
            <a:ext cx="5363110" cy="4941869"/>
          </a:xfrm>
        </p:spPr>
        <p:txBody>
          <a:bodyPr>
            <a:normAutofit/>
          </a:bodyPr>
          <a:lstStyle/>
          <a:p>
            <a:r>
              <a:rPr lang="en-US" sz="2800" b="1" baseline="30000" dirty="0">
                <a:effectLst/>
              </a:rPr>
              <a:t>7 </a:t>
            </a:r>
            <a:r>
              <a:rPr lang="en-US" sz="2800" dirty="0">
                <a:effectLst/>
              </a:rPr>
              <a:t>And it was so, that after the </a:t>
            </a:r>
            <a:r>
              <a:rPr lang="en-US" sz="2800" cap="small" dirty="0">
                <a:effectLst/>
              </a:rPr>
              <a:t>Lord</a:t>
            </a:r>
            <a:r>
              <a:rPr lang="en-US" sz="2800" dirty="0">
                <a:effectLst/>
              </a:rPr>
              <a:t> had spoken these words unto Job, the </a:t>
            </a:r>
            <a:r>
              <a:rPr lang="en-US" sz="2800" cap="small" dirty="0">
                <a:effectLst/>
              </a:rPr>
              <a:t>Lord</a:t>
            </a:r>
            <a:r>
              <a:rPr lang="en-US" sz="2800" dirty="0">
                <a:effectLst/>
              </a:rPr>
              <a:t> said to </a:t>
            </a:r>
            <a:r>
              <a:rPr lang="en-US" sz="2800" dirty="0" err="1">
                <a:effectLst/>
              </a:rPr>
              <a:t>Eliphaz</a:t>
            </a:r>
            <a:r>
              <a:rPr lang="en-US" sz="2800" dirty="0">
                <a:effectLst/>
              </a:rPr>
              <a:t> the </a:t>
            </a:r>
            <a:r>
              <a:rPr lang="en-US" sz="2800" dirty="0" err="1">
                <a:effectLst/>
              </a:rPr>
              <a:t>Temanite</a:t>
            </a:r>
            <a:r>
              <a:rPr lang="en-US" sz="2800" dirty="0">
                <a:effectLst/>
              </a:rPr>
              <a:t>, My wrath is kindled against thee, and against thy two friends: for ye have not spoken of me the thing that is right, as my servant Job hath</a:t>
            </a:r>
          </a:p>
        </p:txBody>
      </p:sp>
      <p:pic>
        <p:nvPicPr>
          <p:cNvPr id="72708" name="Picture 4" descr="iBIBL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32533" y="2258611"/>
            <a:ext cx="6271009" cy="352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19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2708"/>
                                        </p:tgtEl>
                                        <p:attrNameLst>
                                          <p:attrName>style.visibility</p:attrName>
                                        </p:attrNameLst>
                                      </p:cBhvr>
                                      <p:to>
                                        <p:strVal val="visible"/>
                                      </p:to>
                                    </p:set>
                                    <p:animEffect transition="in" filter="fade">
                                      <p:cBhvr>
                                        <p:cTn id="10" dur="500"/>
                                        <p:tgtEl>
                                          <p:spTgt spid="72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sz="3200" dirty="0"/>
              <a:t>(Job) </a:t>
            </a:r>
            <a:r>
              <a:rPr lang="en-US" dirty="0" smtClean="0"/>
              <a:t>God’s </a:t>
            </a:r>
            <a:r>
              <a:rPr lang="en-US" dirty="0"/>
              <a:t>Timing:  Job </a:t>
            </a:r>
            <a:r>
              <a:rPr lang="en-US" dirty="0" smtClean="0"/>
              <a:t>42:10-12</a:t>
            </a:r>
            <a:endParaRPr lang="en-US" dirty="0"/>
          </a:p>
        </p:txBody>
      </p:sp>
      <p:sp>
        <p:nvSpPr>
          <p:cNvPr id="3" name="Content Placeholder 2"/>
          <p:cNvSpPr>
            <a:spLocks noGrp="1"/>
          </p:cNvSpPr>
          <p:nvPr>
            <p:ph sz="half" idx="1"/>
          </p:nvPr>
        </p:nvSpPr>
        <p:spPr>
          <a:xfrm>
            <a:off x="476085" y="1294545"/>
            <a:ext cx="7691869" cy="4673028"/>
          </a:xfrm>
        </p:spPr>
        <p:txBody>
          <a:bodyPr>
            <a:noAutofit/>
          </a:bodyPr>
          <a:lstStyle/>
          <a:p>
            <a:r>
              <a:rPr lang="en-US" sz="2200" b="1" baseline="30000" dirty="0">
                <a:effectLst/>
              </a:rPr>
              <a:t>10 </a:t>
            </a:r>
            <a:r>
              <a:rPr lang="en-US" sz="2200" dirty="0">
                <a:effectLst/>
              </a:rPr>
              <a:t>And the </a:t>
            </a:r>
            <a:r>
              <a:rPr lang="en-US" sz="2200" cap="small" dirty="0">
                <a:effectLst/>
              </a:rPr>
              <a:t>Lord</a:t>
            </a:r>
            <a:r>
              <a:rPr lang="en-US" sz="2200" dirty="0">
                <a:effectLst/>
              </a:rPr>
              <a:t> turned the captivity of Job, when he prayed for his friends: also the </a:t>
            </a:r>
            <a:r>
              <a:rPr lang="en-US" sz="2200" cap="small" dirty="0">
                <a:effectLst/>
              </a:rPr>
              <a:t>Lord</a:t>
            </a:r>
            <a:r>
              <a:rPr lang="en-US" sz="2200" dirty="0">
                <a:effectLst/>
              </a:rPr>
              <a:t> gave Job twice as much as he had before.</a:t>
            </a:r>
          </a:p>
          <a:p>
            <a:r>
              <a:rPr lang="en-US" sz="2200" b="1" baseline="30000" dirty="0">
                <a:effectLst/>
              </a:rPr>
              <a:t>11 </a:t>
            </a:r>
            <a:r>
              <a:rPr lang="en-US" sz="2200" dirty="0">
                <a:effectLst/>
              </a:rPr>
              <a:t>Then came there unto him all his brethren, and all his sisters, and all they that had been of his acquaintance before, and did eat bread with him in his house: and they bemoaned him, and comforted him over all the evil that the </a:t>
            </a:r>
            <a:r>
              <a:rPr lang="en-US" sz="2200" cap="small" dirty="0">
                <a:effectLst/>
              </a:rPr>
              <a:t>Lord</a:t>
            </a:r>
            <a:r>
              <a:rPr lang="en-US" sz="2200" dirty="0">
                <a:effectLst/>
              </a:rPr>
              <a:t> had brought upon him: every man also gave him a piece of money, and every one an earring of gold</a:t>
            </a:r>
            <a:r>
              <a:rPr lang="en-US" sz="2200" dirty="0" smtClean="0">
                <a:effectLst/>
              </a:rPr>
              <a:t>.</a:t>
            </a:r>
          </a:p>
          <a:p>
            <a:r>
              <a:rPr lang="en-US" sz="2200" b="1" baseline="30000" dirty="0">
                <a:effectLst/>
              </a:rPr>
              <a:t>12 </a:t>
            </a:r>
            <a:r>
              <a:rPr lang="en-US" sz="2200" dirty="0">
                <a:effectLst/>
              </a:rPr>
              <a:t>So the </a:t>
            </a:r>
            <a:r>
              <a:rPr lang="en-US" sz="2200" cap="small" dirty="0">
                <a:effectLst/>
              </a:rPr>
              <a:t>Lord</a:t>
            </a:r>
            <a:r>
              <a:rPr lang="en-US" sz="2200" dirty="0">
                <a:effectLst/>
              </a:rPr>
              <a:t> blessed the latter end of Job more than his beginning: for he had fourteen thousand sheep, and six thousand camels, and a thousand yoke of oxen, and a thousand she asses.</a:t>
            </a:r>
          </a:p>
        </p:txBody>
      </p:sp>
      <p:pic>
        <p:nvPicPr>
          <p:cNvPr id="73734" name="Picture 6" descr="FreeBibleimages :: The story of Job :: Job tries to understand the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167954" y="2007840"/>
            <a:ext cx="3767189" cy="2825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45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3734"/>
                                        </p:tgtEl>
                                        <p:attrNameLst>
                                          <p:attrName>style.visibility</p:attrName>
                                        </p:attrNameLst>
                                      </p:cBhvr>
                                      <p:to>
                                        <p:strVal val="visible"/>
                                      </p:to>
                                    </p:set>
                                    <p:animEffect transition="in" filter="fade">
                                      <p:cBhvr>
                                        <p:cTn id="16" dur="500"/>
                                        <p:tgtEl>
                                          <p:spTgt spid="737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Patience in Painful Times</a:t>
            </a:r>
          </a:p>
        </p:txBody>
      </p:sp>
      <p:sp>
        <p:nvSpPr>
          <p:cNvPr id="3" name="Content Placeholder 2"/>
          <p:cNvSpPr>
            <a:spLocks noGrp="1"/>
          </p:cNvSpPr>
          <p:nvPr>
            <p:ph idx="1"/>
          </p:nvPr>
        </p:nvSpPr>
        <p:spPr>
          <a:xfrm>
            <a:off x="913794" y="1745336"/>
            <a:ext cx="10353762" cy="3695136"/>
          </a:xfrm>
        </p:spPr>
        <p:txBody>
          <a:bodyPr>
            <a:noAutofit/>
          </a:bodyPr>
          <a:lstStyle/>
          <a:p>
            <a:pPr marL="0" indent="0">
              <a:buNone/>
            </a:pPr>
            <a:r>
              <a:rPr lang="en-US" sz="2800" dirty="0" smtClean="0"/>
              <a:t>Job is possibly the Bible’s most patient example.  Insofar as we know, Job never had the opportunity that we have to understand his suffering.  He was simply required to patiently endure everything that happened to him in the knowledge that God was in control.  That’s magnificent patience, but even more spectacular trust.  </a:t>
            </a:r>
          </a:p>
        </p:txBody>
      </p:sp>
    </p:spTree>
    <p:extLst>
      <p:ext uri="{BB962C8B-B14F-4D97-AF65-F5344CB8AC3E}">
        <p14:creationId xmlns:p14="http://schemas.microsoft.com/office/powerpoint/2010/main" val="436981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87002"/>
            <a:ext cx="10353761" cy="613025"/>
          </a:xfrm>
        </p:spPr>
        <p:txBody>
          <a:bodyPr>
            <a:normAutofit fontScale="90000"/>
          </a:bodyPr>
          <a:lstStyle/>
          <a:p>
            <a:r>
              <a:rPr lang="en-US" dirty="0" smtClean="0"/>
              <a:t>David:  Patience Through Persecution</a:t>
            </a:r>
            <a:endParaRPr lang="en-US" dirty="0"/>
          </a:p>
        </p:txBody>
      </p:sp>
      <p:pic>
        <p:nvPicPr>
          <p:cNvPr id="74754" name="Picture 2" descr="David | Judaism | FANDOM powered by Wiki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65207" y="1500027"/>
            <a:ext cx="4252146" cy="5098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89143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smtClean="0"/>
              <a:t>(David) </a:t>
            </a:r>
            <a:r>
              <a:rPr lang="en-US" dirty="0" smtClean="0"/>
              <a:t>God’s </a:t>
            </a:r>
            <a:r>
              <a:rPr lang="en-US" dirty="0"/>
              <a:t>Timing:  </a:t>
            </a:r>
            <a:r>
              <a:rPr lang="en-US" dirty="0" smtClean="0"/>
              <a:t>1 Samuel 16:1-3</a:t>
            </a:r>
            <a:endParaRPr lang="en-US" dirty="0"/>
          </a:p>
        </p:txBody>
      </p:sp>
      <p:sp>
        <p:nvSpPr>
          <p:cNvPr id="4" name="Content Placeholder 3"/>
          <p:cNvSpPr>
            <a:spLocks noGrp="1"/>
          </p:cNvSpPr>
          <p:nvPr>
            <p:ph sz="half" idx="2"/>
          </p:nvPr>
        </p:nvSpPr>
        <p:spPr>
          <a:xfrm>
            <a:off x="5352836" y="1551398"/>
            <a:ext cx="6513816" cy="4941869"/>
          </a:xfrm>
        </p:spPr>
        <p:txBody>
          <a:bodyPr>
            <a:normAutofit fontScale="77500" lnSpcReduction="20000"/>
          </a:bodyPr>
          <a:lstStyle/>
          <a:p>
            <a:r>
              <a:rPr lang="en-US" sz="2800" b="1" dirty="0">
                <a:effectLst/>
              </a:rPr>
              <a:t>16 </a:t>
            </a:r>
            <a:r>
              <a:rPr lang="en-US" sz="2800" dirty="0">
                <a:effectLst/>
              </a:rPr>
              <a:t>And the </a:t>
            </a:r>
            <a:r>
              <a:rPr lang="en-US" sz="2800" cap="small" dirty="0">
                <a:effectLst/>
              </a:rPr>
              <a:t>Lord</a:t>
            </a:r>
            <a:r>
              <a:rPr lang="en-US" sz="2800" dirty="0">
                <a:effectLst/>
              </a:rPr>
              <a:t> said unto Samuel, How long wilt thou mourn for Saul, seeing I have rejected him from reigning over Israel? fill thine horn with oil, and go, I will send thee to Jesse the </a:t>
            </a:r>
            <a:r>
              <a:rPr lang="en-US" sz="2800" dirty="0" err="1">
                <a:effectLst/>
              </a:rPr>
              <a:t>Bethlehemite</a:t>
            </a:r>
            <a:r>
              <a:rPr lang="en-US" sz="2800" dirty="0">
                <a:effectLst/>
              </a:rPr>
              <a:t>: for I have provided me a king among his sons.</a:t>
            </a:r>
          </a:p>
          <a:p>
            <a:r>
              <a:rPr lang="en-US" sz="2800" b="1" baseline="30000" dirty="0">
                <a:effectLst/>
              </a:rPr>
              <a:t>2 </a:t>
            </a:r>
            <a:r>
              <a:rPr lang="en-US" sz="2800" dirty="0">
                <a:effectLst/>
              </a:rPr>
              <a:t>And Samuel said, How can I go? if Saul hear it, he will kill me. And the </a:t>
            </a:r>
            <a:r>
              <a:rPr lang="en-US" sz="2800" cap="small" dirty="0">
                <a:effectLst/>
              </a:rPr>
              <a:t>Lord</a:t>
            </a:r>
            <a:r>
              <a:rPr lang="en-US" sz="2800" dirty="0">
                <a:effectLst/>
              </a:rPr>
              <a:t> said, Take an heifer with thee, and say, I am come to sacrifice to the </a:t>
            </a:r>
            <a:r>
              <a:rPr lang="en-US" sz="2800" cap="small" dirty="0">
                <a:effectLst/>
              </a:rPr>
              <a:t>Lord</a:t>
            </a:r>
            <a:r>
              <a:rPr lang="en-US" sz="2800" dirty="0">
                <a:effectLst/>
              </a:rPr>
              <a:t>.</a:t>
            </a:r>
          </a:p>
          <a:p>
            <a:r>
              <a:rPr lang="en-US" sz="2800" b="1" baseline="30000" dirty="0">
                <a:effectLst/>
              </a:rPr>
              <a:t>3 </a:t>
            </a:r>
            <a:r>
              <a:rPr lang="en-US" sz="2800" dirty="0">
                <a:effectLst/>
              </a:rPr>
              <a:t>And call Jesse to the sacrifice, and I will shew thee what thou shalt do: and thou shalt anoint unto me him whom I name unto thee.</a:t>
            </a:r>
          </a:p>
        </p:txBody>
      </p:sp>
      <p:pic>
        <p:nvPicPr>
          <p:cNvPr id="75778" name="Picture 2" descr="Follow God, Not Man - Day 20 | MIKESZON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77043" y="1945561"/>
            <a:ext cx="5175793" cy="3448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13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5778"/>
                                        </p:tgtEl>
                                        <p:attrNameLst>
                                          <p:attrName>style.visibility</p:attrName>
                                        </p:attrNameLst>
                                      </p:cBhvr>
                                      <p:to>
                                        <p:strVal val="visible"/>
                                      </p:to>
                                    </p:set>
                                    <p:animEffect transition="in" filter="fade">
                                      <p:cBhvr>
                                        <p:cTn id="16" dur="500"/>
                                        <p:tgtEl>
                                          <p:spTgt spid="75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(Abraham) The Plan:  Genesis 15:4-6</a:t>
            </a:r>
            <a:endParaRPr lang="en-US" dirty="0"/>
          </a:p>
        </p:txBody>
      </p:sp>
      <p:sp>
        <p:nvSpPr>
          <p:cNvPr id="3" name="Content Placeholder 2"/>
          <p:cNvSpPr>
            <a:spLocks noGrp="1"/>
          </p:cNvSpPr>
          <p:nvPr>
            <p:ph sz="half" idx="1"/>
          </p:nvPr>
        </p:nvSpPr>
        <p:spPr>
          <a:xfrm>
            <a:off x="6193417" y="1283700"/>
            <a:ext cx="5875961" cy="5291761"/>
          </a:xfrm>
        </p:spPr>
        <p:txBody>
          <a:bodyPr>
            <a:normAutofit lnSpcReduction="10000"/>
          </a:bodyPr>
          <a:lstStyle/>
          <a:p>
            <a:r>
              <a:rPr lang="en-US" sz="2400" b="1" baseline="30000" dirty="0">
                <a:effectLst/>
              </a:rPr>
              <a:t>4 </a:t>
            </a:r>
            <a:r>
              <a:rPr lang="en-US" sz="2400" dirty="0">
                <a:effectLst/>
              </a:rPr>
              <a:t>And, behold, the word of the </a:t>
            </a:r>
            <a:r>
              <a:rPr lang="en-US" sz="2400" cap="small" dirty="0">
                <a:effectLst/>
              </a:rPr>
              <a:t>Lord</a:t>
            </a:r>
            <a:r>
              <a:rPr lang="en-US" sz="2400" dirty="0">
                <a:effectLst/>
              </a:rPr>
              <a:t> came unto him, saying, This shall not be thine heir; but he that shall come forth out of thine own bowels shall be thine heir.</a:t>
            </a:r>
          </a:p>
          <a:p>
            <a:r>
              <a:rPr lang="en-US" sz="2400" b="1" baseline="30000" dirty="0">
                <a:effectLst/>
              </a:rPr>
              <a:t>5 </a:t>
            </a:r>
            <a:r>
              <a:rPr lang="en-US" sz="2400" dirty="0">
                <a:effectLst/>
              </a:rPr>
              <a:t>And he brought him forth abroad, and said, Look now toward heaven, and tell the stars, if thou be able to number them: and he said unto him, So shall thy seed be.</a:t>
            </a:r>
          </a:p>
          <a:p>
            <a:r>
              <a:rPr lang="en-US" sz="2400" b="1" baseline="30000" dirty="0">
                <a:effectLst/>
              </a:rPr>
              <a:t>6 </a:t>
            </a:r>
            <a:r>
              <a:rPr lang="en-US" sz="2400" dirty="0">
                <a:effectLst/>
              </a:rPr>
              <a:t>And he believed in the </a:t>
            </a:r>
            <a:r>
              <a:rPr lang="en-US" sz="2400" cap="small" dirty="0">
                <a:effectLst/>
              </a:rPr>
              <a:t>Lord</a:t>
            </a:r>
            <a:r>
              <a:rPr lang="en-US" sz="2400" dirty="0">
                <a:effectLst/>
              </a:rPr>
              <a:t>; and he counted it to him for righteousness.</a:t>
            </a:r>
          </a:p>
        </p:txBody>
      </p:sp>
      <p:pic>
        <p:nvPicPr>
          <p:cNvPr id="4098" name="Picture 2" descr="Who was Abraham? | Biblword.net"/>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991" r="9217"/>
          <a:stretch/>
        </p:blipFill>
        <p:spPr bwMode="auto">
          <a:xfrm flipH="1">
            <a:off x="172133" y="1788418"/>
            <a:ext cx="6021284" cy="4585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99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098"/>
                                        </p:tgtEl>
                                        <p:attrNameLst>
                                          <p:attrName>style.visibility</p:attrName>
                                        </p:attrNameLst>
                                      </p:cBhvr>
                                      <p:to>
                                        <p:strVal val="visible"/>
                                      </p:to>
                                    </p:set>
                                    <p:animEffect transition="in" filter="fade">
                                      <p:cBhvr>
                                        <p:cTn id="16"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smtClean="0"/>
              <a:t>(David) </a:t>
            </a:r>
            <a:r>
              <a:rPr lang="en-US" dirty="0" smtClean="0"/>
              <a:t>God’s </a:t>
            </a:r>
            <a:r>
              <a:rPr lang="en-US" dirty="0"/>
              <a:t>Timing:  </a:t>
            </a:r>
            <a:r>
              <a:rPr lang="en-US" dirty="0" smtClean="0"/>
              <a:t>1 Samuel 16:11-13</a:t>
            </a:r>
            <a:endParaRPr lang="en-US" dirty="0"/>
          </a:p>
        </p:txBody>
      </p:sp>
      <p:sp>
        <p:nvSpPr>
          <p:cNvPr id="4" name="Content Placeholder 3"/>
          <p:cNvSpPr>
            <a:spLocks noGrp="1"/>
          </p:cNvSpPr>
          <p:nvPr>
            <p:ph sz="half" idx="2"/>
          </p:nvPr>
        </p:nvSpPr>
        <p:spPr>
          <a:xfrm>
            <a:off x="174661" y="1511257"/>
            <a:ext cx="6513816" cy="4941869"/>
          </a:xfrm>
        </p:spPr>
        <p:txBody>
          <a:bodyPr>
            <a:normAutofit lnSpcReduction="10000"/>
          </a:bodyPr>
          <a:lstStyle/>
          <a:p>
            <a:r>
              <a:rPr lang="en-US" b="1" baseline="30000" dirty="0">
                <a:effectLst/>
              </a:rPr>
              <a:t>11 </a:t>
            </a:r>
            <a:r>
              <a:rPr lang="en-US" dirty="0">
                <a:effectLst/>
              </a:rPr>
              <a:t>And Samuel said unto Jesse, Are here all thy children? And he said, There </a:t>
            </a:r>
            <a:r>
              <a:rPr lang="en-US" dirty="0" err="1">
                <a:effectLst/>
              </a:rPr>
              <a:t>remaineth</a:t>
            </a:r>
            <a:r>
              <a:rPr lang="en-US" dirty="0">
                <a:effectLst/>
              </a:rPr>
              <a:t> yet the youngest, and, behold, he </a:t>
            </a:r>
            <a:r>
              <a:rPr lang="en-US" dirty="0" err="1">
                <a:effectLst/>
              </a:rPr>
              <a:t>keepeth</a:t>
            </a:r>
            <a:r>
              <a:rPr lang="en-US" dirty="0">
                <a:effectLst/>
              </a:rPr>
              <a:t> the sheep. And Samuel said unto Jesse, Send and fetch him: for we will not sit down till he come hither.</a:t>
            </a:r>
          </a:p>
          <a:p>
            <a:r>
              <a:rPr lang="en-US" b="1" baseline="30000" dirty="0">
                <a:effectLst/>
              </a:rPr>
              <a:t>12 </a:t>
            </a:r>
            <a:r>
              <a:rPr lang="en-US" dirty="0">
                <a:effectLst/>
              </a:rPr>
              <a:t>And he sent, and brought him in. Now he was ruddy, and withal of a beautiful countenance, and goodly to look to. And the </a:t>
            </a:r>
            <a:r>
              <a:rPr lang="en-US" cap="small" dirty="0">
                <a:effectLst/>
              </a:rPr>
              <a:t>Lord</a:t>
            </a:r>
            <a:r>
              <a:rPr lang="en-US" dirty="0">
                <a:effectLst/>
              </a:rPr>
              <a:t> said, Arise, anoint him: for this is he.</a:t>
            </a:r>
          </a:p>
          <a:p>
            <a:r>
              <a:rPr lang="en-US" b="1" baseline="30000" dirty="0">
                <a:effectLst/>
              </a:rPr>
              <a:t>13 </a:t>
            </a:r>
            <a:r>
              <a:rPr lang="en-US" dirty="0">
                <a:effectLst/>
              </a:rPr>
              <a:t>Then Samuel took the horn of oil, and anointed him in the midst of his brethren: and the Spirit of the </a:t>
            </a:r>
            <a:r>
              <a:rPr lang="en-US" cap="small" dirty="0">
                <a:effectLst/>
              </a:rPr>
              <a:t>Lord</a:t>
            </a:r>
            <a:r>
              <a:rPr lang="en-US" dirty="0">
                <a:effectLst/>
              </a:rPr>
              <a:t> came upon David from that day forward. So Samuel rose up, and went to Ramah.</a:t>
            </a:r>
          </a:p>
        </p:txBody>
      </p:sp>
      <p:pic>
        <p:nvPicPr>
          <p:cNvPr id="77826" name="Picture 2" descr="https://asanefaith.com/wp-content/uploads/2017/10/Samuel-Anoints-David.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688477" y="1627697"/>
            <a:ext cx="5419707" cy="4273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73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7826"/>
                                        </p:tgtEl>
                                        <p:attrNameLst>
                                          <p:attrName>style.visibility</p:attrName>
                                        </p:attrNameLst>
                                      </p:cBhvr>
                                      <p:to>
                                        <p:strVal val="visible"/>
                                      </p:to>
                                    </p:set>
                                    <p:animEffect transition="in" filter="fade">
                                      <p:cBhvr>
                                        <p:cTn id="16" dur="500"/>
                                        <p:tgtEl>
                                          <p:spTgt spid="77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smtClean="0"/>
              <a:t>(David) </a:t>
            </a:r>
            <a:r>
              <a:rPr lang="en-US" dirty="0" smtClean="0"/>
              <a:t>God’s </a:t>
            </a:r>
            <a:r>
              <a:rPr lang="en-US" dirty="0"/>
              <a:t>Timing:  </a:t>
            </a:r>
            <a:r>
              <a:rPr lang="en-US" dirty="0" smtClean="0"/>
              <a:t>1 Samuel 26:2-16</a:t>
            </a:r>
            <a:endParaRPr lang="en-US" dirty="0"/>
          </a:p>
        </p:txBody>
      </p:sp>
      <p:sp>
        <p:nvSpPr>
          <p:cNvPr id="4" name="Content Placeholder 3"/>
          <p:cNvSpPr>
            <a:spLocks noGrp="1"/>
          </p:cNvSpPr>
          <p:nvPr>
            <p:ph sz="half" idx="2"/>
          </p:nvPr>
        </p:nvSpPr>
        <p:spPr>
          <a:xfrm>
            <a:off x="5732979" y="1335641"/>
            <a:ext cx="6318607" cy="4941869"/>
          </a:xfrm>
        </p:spPr>
        <p:txBody>
          <a:bodyPr>
            <a:noAutofit/>
          </a:bodyPr>
          <a:lstStyle/>
          <a:p>
            <a:r>
              <a:rPr lang="en-US" sz="2400" b="1" baseline="30000" dirty="0">
                <a:effectLst/>
              </a:rPr>
              <a:t>2 </a:t>
            </a:r>
            <a:r>
              <a:rPr lang="en-US" sz="2400" dirty="0">
                <a:effectLst/>
              </a:rPr>
              <a:t>Then Saul arose, and went down to the wilderness of </a:t>
            </a:r>
            <a:r>
              <a:rPr lang="en-US" sz="2400" dirty="0" err="1">
                <a:effectLst/>
              </a:rPr>
              <a:t>Ziph</a:t>
            </a:r>
            <a:r>
              <a:rPr lang="en-US" sz="2400" dirty="0">
                <a:effectLst/>
              </a:rPr>
              <a:t>, having three thousand chosen men of Israel with him, to seek David in the wilderness of </a:t>
            </a:r>
            <a:r>
              <a:rPr lang="en-US" sz="2400" dirty="0" err="1">
                <a:effectLst/>
              </a:rPr>
              <a:t>Ziph</a:t>
            </a:r>
            <a:r>
              <a:rPr lang="en-US" sz="2400" dirty="0">
                <a:effectLst/>
              </a:rPr>
              <a:t>.</a:t>
            </a:r>
          </a:p>
          <a:p>
            <a:r>
              <a:rPr lang="en-US" sz="2400" b="1" baseline="30000" dirty="0">
                <a:effectLst/>
              </a:rPr>
              <a:t>3 </a:t>
            </a:r>
            <a:r>
              <a:rPr lang="en-US" sz="2400" dirty="0">
                <a:effectLst/>
              </a:rPr>
              <a:t>And Saul pitched in the hill of </a:t>
            </a:r>
            <a:r>
              <a:rPr lang="en-US" sz="2400" dirty="0" err="1">
                <a:effectLst/>
              </a:rPr>
              <a:t>Hachilah</a:t>
            </a:r>
            <a:r>
              <a:rPr lang="en-US" sz="2400" dirty="0">
                <a:effectLst/>
              </a:rPr>
              <a:t>, which is before </a:t>
            </a:r>
            <a:r>
              <a:rPr lang="en-US" sz="2400" dirty="0" err="1">
                <a:effectLst/>
              </a:rPr>
              <a:t>Jeshimon</a:t>
            </a:r>
            <a:r>
              <a:rPr lang="en-US" sz="2400" dirty="0">
                <a:effectLst/>
              </a:rPr>
              <a:t>, by the way. But David abode in the wilderness, and he saw that Saul came after him into the wilderness.</a:t>
            </a:r>
          </a:p>
          <a:p>
            <a:r>
              <a:rPr lang="en-US" sz="2400" b="1" baseline="30000" dirty="0">
                <a:effectLst/>
              </a:rPr>
              <a:t>4 </a:t>
            </a:r>
            <a:r>
              <a:rPr lang="en-US" sz="2400" dirty="0">
                <a:effectLst/>
              </a:rPr>
              <a:t>David therefore sent out spies, and understood that Saul was come in very deed.</a:t>
            </a:r>
          </a:p>
        </p:txBody>
      </p:sp>
      <p:pic>
        <p:nvPicPr>
          <p:cNvPr id="78850" name="Picture 2" descr="David and Saul — Watchtower ONLINE LIBRAR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0084" y="2468201"/>
            <a:ext cx="5353496" cy="2676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74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8850"/>
                                        </p:tgtEl>
                                        <p:attrNameLst>
                                          <p:attrName>style.visibility</p:attrName>
                                        </p:attrNameLst>
                                      </p:cBhvr>
                                      <p:to>
                                        <p:strVal val="visible"/>
                                      </p:to>
                                    </p:set>
                                    <p:animEffect transition="in" filter="fade">
                                      <p:cBhvr>
                                        <p:cTn id="16" dur="500"/>
                                        <p:tgtEl>
                                          <p:spTgt spid="78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263" y="249430"/>
            <a:ext cx="10353761" cy="1326321"/>
          </a:xfrm>
        </p:spPr>
        <p:txBody>
          <a:bodyPr>
            <a:normAutofit/>
          </a:bodyPr>
          <a:lstStyle/>
          <a:p>
            <a:r>
              <a:rPr lang="en-US" sz="2800" dirty="0"/>
              <a:t>(David) </a:t>
            </a:r>
            <a:r>
              <a:rPr lang="en-US" sz="3200" dirty="0"/>
              <a:t>God’s Timing:  1 Samuel </a:t>
            </a:r>
            <a:r>
              <a:rPr lang="en-US" sz="3200" dirty="0" smtClean="0"/>
              <a:t>26:5-16</a:t>
            </a:r>
            <a:endParaRPr lang="en-US" sz="3200" dirty="0"/>
          </a:p>
        </p:txBody>
      </p:sp>
      <p:sp>
        <p:nvSpPr>
          <p:cNvPr id="4" name="Content Placeholder 3"/>
          <p:cNvSpPr>
            <a:spLocks noGrp="1"/>
          </p:cNvSpPr>
          <p:nvPr>
            <p:ph sz="half" idx="2"/>
          </p:nvPr>
        </p:nvSpPr>
        <p:spPr>
          <a:xfrm>
            <a:off x="82196" y="1243174"/>
            <a:ext cx="6780941" cy="5435028"/>
          </a:xfrm>
        </p:spPr>
        <p:txBody>
          <a:bodyPr>
            <a:normAutofit fontScale="92500" lnSpcReduction="20000"/>
          </a:bodyPr>
          <a:lstStyle/>
          <a:p>
            <a:r>
              <a:rPr lang="en-US" sz="2400" b="1" baseline="30000" dirty="0">
                <a:effectLst/>
              </a:rPr>
              <a:t>5 </a:t>
            </a:r>
            <a:r>
              <a:rPr lang="en-US" sz="2400" dirty="0">
                <a:effectLst/>
              </a:rPr>
              <a:t>And David arose, and came to the place where Saul had pitched: and David beheld the place where Saul lay, and Abner the son of </a:t>
            </a:r>
            <a:r>
              <a:rPr lang="en-US" sz="2400" dirty="0" err="1">
                <a:effectLst/>
              </a:rPr>
              <a:t>Ner</a:t>
            </a:r>
            <a:r>
              <a:rPr lang="en-US" sz="2400" dirty="0">
                <a:effectLst/>
              </a:rPr>
              <a:t>, the captain of his host: and Saul lay in the trench, and the people pitched round about him.</a:t>
            </a:r>
          </a:p>
          <a:p>
            <a:r>
              <a:rPr lang="en-US" sz="2400" b="1" baseline="30000" dirty="0">
                <a:effectLst/>
              </a:rPr>
              <a:t>6 </a:t>
            </a:r>
            <a:r>
              <a:rPr lang="en-US" sz="2400" dirty="0">
                <a:effectLst/>
              </a:rPr>
              <a:t>Then answered David and said to Ahimelech the Hittite, and to </a:t>
            </a:r>
            <a:r>
              <a:rPr lang="en-US" sz="2400" dirty="0" err="1">
                <a:effectLst/>
              </a:rPr>
              <a:t>Abishai</a:t>
            </a:r>
            <a:r>
              <a:rPr lang="en-US" sz="2400" dirty="0">
                <a:effectLst/>
              </a:rPr>
              <a:t> the son of </a:t>
            </a:r>
            <a:r>
              <a:rPr lang="en-US" sz="2400" dirty="0" err="1">
                <a:effectLst/>
              </a:rPr>
              <a:t>Zeruiah</a:t>
            </a:r>
            <a:r>
              <a:rPr lang="en-US" sz="2400" dirty="0">
                <a:effectLst/>
              </a:rPr>
              <a:t>, brother to Joab, saying, Who will go down with me to Saul to the camp? And </a:t>
            </a:r>
            <a:r>
              <a:rPr lang="en-US" sz="2400" dirty="0" err="1">
                <a:effectLst/>
              </a:rPr>
              <a:t>Abishai</a:t>
            </a:r>
            <a:r>
              <a:rPr lang="en-US" sz="2400" dirty="0">
                <a:effectLst/>
              </a:rPr>
              <a:t> said, I will go down with thee.</a:t>
            </a:r>
          </a:p>
          <a:p>
            <a:r>
              <a:rPr lang="en-US" sz="2400" b="1" baseline="30000" dirty="0">
                <a:effectLst/>
              </a:rPr>
              <a:t>7 </a:t>
            </a:r>
            <a:r>
              <a:rPr lang="en-US" sz="2400" dirty="0">
                <a:effectLst/>
              </a:rPr>
              <a:t>So David and </a:t>
            </a:r>
            <a:r>
              <a:rPr lang="en-US" sz="2400" dirty="0" err="1">
                <a:effectLst/>
              </a:rPr>
              <a:t>Abishai</a:t>
            </a:r>
            <a:r>
              <a:rPr lang="en-US" sz="2400" dirty="0">
                <a:effectLst/>
              </a:rPr>
              <a:t> came to the people by night: and, behold, Saul lay sleeping within the trench, and his spear stuck in the ground at his bolster: but Abner and the people lay round about him.</a:t>
            </a:r>
          </a:p>
        </p:txBody>
      </p:sp>
      <p:pic>
        <p:nvPicPr>
          <p:cNvPr id="79874" name="Picture 2" descr="David and Saul — Watchtower ONLINE LIBRAR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63137" y="1405933"/>
            <a:ext cx="5115193" cy="5109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9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9874"/>
                                        </p:tgtEl>
                                        <p:attrNameLst>
                                          <p:attrName>style.visibility</p:attrName>
                                        </p:attrNameLst>
                                      </p:cBhvr>
                                      <p:to>
                                        <p:strVal val="visible"/>
                                      </p:to>
                                    </p:set>
                                    <p:animEffect transition="in" filter="fade">
                                      <p:cBhvr>
                                        <p:cTn id="16" dur="500"/>
                                        <p:tgtEl>
                                          <p:spTgt spid="79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smtClean="0"/>
              <a:t>(David) </a:t>
            </a:r>
            <a:r>
              <a:rPr lang="en-US" dirty="0" smtClean="0"/>
              <a:t>God’s </a:t>
            </a:r>
            <a:r>
              <a:rPr lang="en-US" dirty="0"/>
              <a:t>Timing:  </a:t>
            </a:r>
            <a:r>
              <a:rPr lang="en-US" dirty="0" smtClean="0"/>
              <a:t>1 Samuel 26:8-16</a:t>
            </a:r>
            <a:endParaRPr lang="en-US" dirty="0"/>
          </a:p>
        </p:txBody>
      </p:sp>
      <p:sp>
        <p:nvSpPr>
          <p:cNvPr id="4" name="Content Placeholder 3"/>
          <p:cNvSpPr>
            <a:spLocks noGrp="1"/>
          </p:cNvSpPr>
          <p:nvPr>
            <p:ph sz="half" idx="2"/>
          </p:nvPr>
        </p:nvSpPr>
        <p:spPr>
          <a:xfrm>
            <a:off x="6349430" y="1551398"/>
            <a:ext cx="5517222" cy="4941869"/>
          </a:xfrm>
        </p:spPr>
        <p:txBody>
          <a:bodyPr>
            <a:noAutofit/>
          </a:bodyPr>
          <a:lstStyle/>
          <a:p>
            <a:r>
              <a:rPr lang="en-US" sz="2400" b="1" baseline="30000" dirty="0">
                <a:effectLst/>
              </a:rPr>
              <a:t>8 </a:t>
            </a:r>
            <a:r>
              <a:rPr lang="en-US" sz="2400" dirty="0">
                <a:effectLst/>
              </a:rPr>
              <a:t>Then said </a:t>
            </a:r>
            <a:r>
              <a:rPr lang="en-US" sz="2400" dirty="0" err="1">
                <a:effectLst/>
              </a:rPr>
              <a:t>Abishai</a:t>
            </a:r>
            <a:r>
              <a:rPr lang="en-US" sz="2400" dirty="0">
                <a:effectLst/>
              </a:rPr>
              <a:t> to David, God hath delivered thine enemy into thine hand this day: now therefore let me smite him, I pray thee, with the spear even to the earth at once, and I will not smite him the second time.</a:t>
            </a:r>
          </a:p>
          <a:p>
            <a:r>
              <a:rPr lang="en-US" sz="2400" b="1" baseline="30000" dirty="0">
                <a:effectLst/>
              </a:rPr>
              <a:t>9 </a:t>
            </a:r>
            <a:r>
              <a:rPr lang="en-US" sz="2400" dirty="0">
                <a:effectLst/>
              </a:rPr>
              <a:t>And David said to </a:t>
            </a:r>
            <a:r>
              <a:rPr lang="en-US" sz="2400" dirty="0" err="1">
                <a:effectLst/>
              </a:rPr>
              <a:t>Abishai</a:t>
            </a:r>
            <a:r>
              <a:rPr lang="en-US" sz="2400" dirty="0">
                <a:effectLst/>
              </a:rPr>
              <a:t>, Destroy him not: for who can stretch forth his hand against the </a:t>
            </a:r>
            <a:r>
              <a:rPr lang="en-US" sz="2400" cap="small" dirty="0">
                <a:effectLst/>
              </a:rPr>
              <a:t>Lord</a:t>
            </a:r>
            <a:r>
              <a:rPr lang="en-US" sz="2400" dirty="0">
                <a:effectLst/>
              </a:rPr>
              <a:t>'s anointed, and be guiltless?</a:t>
            </a:r>
          </a:p>
        </p:txBody>
      </p:sp>
      <p:pic>
        <p:nvPicPr>
          <p:cNvPr id="80898" name="Picture 2" descr="God Loves Kids: Wait-Don't Kill Sau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21842" y="1760625"/>
            <a:ext cx="5827588" cy="388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26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0898"/>
                                        </p:tgtEl>
                                        <p:attrNameLst>
                                          <p:attrName>style.visibility</p:attrName>
                                        </p:attrNameLst>
                                      </p:cBhvr>
                                      <p:to>
                                        <p:strVal val="visible"/>
                                      </p:to>
                                    </p:set>
                                    <p:animEffect transition="in" filter="fade">
                                      <p:cBhvr>
                                        <p:cTn id="13" dur="500"/>
                                        <p:tgtEl>
                                          <p:spTgt spid="80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263" y="249430"/>
            <a:ext cx="10353761" cy="1326321"/>
          </a:xfrm>
        </p:spPr>
        <p:txBody>
          <a:bodyPr>
            <a:normAutofit/>
          </a:bodyPr>
          <a:lstStyle/>
          <a:p>
            <a:r>
              <a:rPr lang="en-US" sz="2800" dirty="0"/>
              <a:t>(David) </a:t>
            </a:r>
            <a:r>
              <a:rPr lang="en-US" sz="3200" dirty="0"/>
              <a:t>God’s Timing:  1 Samuel </a:t>
            </a:r>
            <a:r>
              <a:rPr lang="en-US" sz="3200" dirty="0" smtClean="0"/>
              <a:t>26:10-16</a:t>
            </a:r>
            <a:endParaRPr lang="en-US" sz="3200" dirty="0"/>
          </a:p>
        </p:txBody>
      </p:sp>
      <p:sp>
        <p:nvSpPr>
          <p:cNvPr id="4" name="Content Placeholder 3"/>
          <p:cNvSpPr>
            <a:spLocks noGrp="1"/>
          </p:cNvSpPr>
          <p:nvPr>
            <p:ph sz="half" idx="2"/>
          </p:nvPr>
        </p:nvSpPr>
        <p:spPr>
          <a:xfrm>
            <a:off x="82196" y="1243174"/>
            <a:ext cx="6780941" cy="5435028"/>
          </a:xfrm>
        </p:spPr>
        <p:txBody>
          <a:bodyPr>
            <a:normAutofit fontScale="92500"/>
          </a:bodyPr>
          <a:lstStyle/>
          <a:p>
            <a:r>
              <a:rPr lang="en-US" sz="2400" b="1" baseline="30000" dirty="0">
                <a:effectLst/>
              </a:rPr>
              <a:t>10 </a:t>
            </a:r>
            <a:r>
              <a:rPr lang="en-US" sz="2400" dirty="0">
                <a:effectLst/>
              </a:rPr>
              <a:t>David said furthermore, As the </a:t>
            </a:r>
            <a:r>
              <a:rPr lang="en-US" sz="2400" cap="small" dirty="0">
                <a:effectLst/>
              </a:rPr>
              <a:t>Lord</a:t>
            </a:r>
            <a:r>
              <a:rPr lang="en-US" sz="2400" dirty="0">
                <a:effectLst/>
              </a:rPr>
              <a:t> </a:t>
            </a:r>
            <a:r>
              <a:rPr lang="en-US" sz="2400" dirty="0" err="1">
                <a:effectLst/>
              </a:rPr>
              <a:t>liveth</a:t>
            </a:r>
            <a:r>
              <a:rPr lang="en-US" sz="2400" dirty="0">
                <a:effectLst/>
              </a:rPr>
              <a:t>, the </a:t>
            </a:r>
            <a:r>
              <a:rPr lang="en-US" sz="2400" cap="small" dirty="0">
                <a:effectLst/>
              </a:rPr>
              <a:t>Lord</a:t>
            </a:r>
            <a:r>
              <a:rPr lang="en-US" sz="2400" dirty="0">
                <a:effectLst/>
              </a:rPr>
              <a:t> shall smite him; or his day shall come to die; or he shall descend into battle, and perish.</a:t>
            </a:r>
          </a:p>
          <a:p>
            <a:r>
              <a:rPr lang="en-US" sz="2400" b="1" baseline="30000" dirty="0">
                <a:effectLst/>
              </a:rPr>
              <a:t>11 </a:t>
            </a:r>
            <a:r>
              <a:rPr lang="en-US" sz="2400" dirty="0">
                <a:effectLst/>
              </a:rPr>
              <a:t>The </a:t>
            </a:r>
            <a:r>
              <a:rPr lang="en-US" sz="2400" cap="small" dirty="0">
                <a:effectLst/>
              </a:rPr>
              <a:t>Lord</a:t>
            </a:r>
            <a:r>
              <a:rPr lang="en-US" sz="2400" dirty="0">
                <a:effectLst/>
              </a:rPr>
              <a:t> forbid that I should stretch forth mine hand against the </a:t>
            </a:r>
            <a:r>
              <a:rPr lang="en-US" sz="2400" cap="small" dirty="0">
                <a:effectLst/>
              </a:rPr>
              <a:t>Lord</a:t>
            </a:r>
            <a:r>
              <a:rPr lang="en-US" sz="2400" dirty="0">
                <a:effectLst/>
              </a:rPr>
              <a:t>'s anointed: but, I pray thee, take thou now the spear that is at his bolster, and the cruse of water, and let us go.</a:t>
            </a:r>
          </a:p>
          <a:p>
            <a:r>
              <a:rPr lang="en-US" sz="2400" b="1" baseline="30000" dirty="0">
                <a:effectLst/>
              </a:rPr>
              <a:t>12 </a:t>
            </a:r>
            <a:r>
              <a:rPr lang="en-US" sz="2400" dirty="0">
                <a:effectLst/>
              </a:rPr>
              <a:t>So David took the spear and the cruse of water from Saul's bolster; and they gat them away, and no man saw it, nor knew it, neither awaked: for they were all asleep; because a deep sleep from the </a:t>
            </a:r>
            <a:r>
              <a:rPr lang="en-US" sz="2400" cap="small" dirty="0">
                <a:effectLst/>
              </a:rPr>
              <a:t>Lord</a:t>
            </a:r>
            <a:r>
              <a:rPr lang="en-US" sz="2400" dirty="0">
                <a:effectLst/>
              </a:rPr>
              <a:t> was fallen upon them.</a:t>
            </a:r>
          </a:p>
        </p:txBody>
      </p:sp>
      <p:pic>
        <p:nvPicPr>
          <p:cNvPr id="81922" name="Picture 2" descr="Father Ray's 'Other' Corner: February 200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510409" y="1349719"/>
            <a:ext cx="3956012" cy="5221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68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1922"/>
                                        </p:tgtEl>
                                        <p:attrNameLst>
                                          <p:attrName>style.visibility</p:attrName>
                                        </p:attrNameLst>
                                      </p:cBhvr>
                                      <p:to>
                                        <p:strVal val="visible"/>
                                      </p:to>
                                    </p:set>
                                    <p:animEffect transition="in" filter="fade">
                                      <p:cBhvr>
                                        <p:cTn id="16" dur="500"/>
                                        <p:tgtEl>
                                          <p:spTgt spid="81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sz="3200" dirty="0" smtClean="0"/>
              <a:t>(David) </a:t>
            </a:r>
            <a:r>
              <a:rPr lang="en-US" dirty="0" smtClean="0"/>
              <a:t>God’s </a:t>
            </a:r>
            <a:r>
              <a:rPr lang="en-US" dirty="0"/>
              <a:t>Timing:  </a:t>
            </a:r>
            <a:r>
              <a:rPr lang="en-US" dirty="0" smtClean="0"/>
              <a:t>1 Samuel 26:13-16</a:t>
            </a:r>
            <a:endParaRPr lang="en-US" dirty="0"/>
          </a:p>
        </p:txBody>
      </p:sp>
      <p:sp>
        <p:nvSpPr>
          <p:cNvPr id="4" name="Content Placeholder 3"/>
          <p:cNvSpPr>
            <a:spLocks noGrp="1"/>
          </p:cNvSpPr>
          <p:nvPr>
            <p:ph sz="half" idx="2"/>
          </p:nvPr>
        </p:nvSpPr>
        <p:spPr>
          <a:xfrm>
            <a:off x="6030930" y="1627696"/>
            <a:ext cx="5835722" cy="4865571"/>
          </a:xfrm>
        </p:spPr>
        <p:txBody>
          <a:bodyPr>
            <a:noAutofit/>
          </a:bodyPr>
          <a:lstStyle/>
          <a:p>
            <a:r>
              <a:rPr lang="en-US" sz="2400" b="1" baseline="30000" dirty="0">
                <a:effectLst/>
              </a:rPr>
              <a:t>13 </a:t>
            </a:r>
            <a:r>
              <a:rPr lang="en-US" sz="2400" dirty="0">
                <a:effectLst/>
              </a:rPr>
              <a:t>Then David went over to the other side, and stood on the top of an hill afar off; a great space being between them:</a:t>
            </a:r>
          </a:p>
          <a:p>
            <a:r>
              <a:rPr lang="en-US" sz="2400" b="1" baseline="30000" dirty="0">
                <a:effectLst/>
              </a:rPr>
              <a:t>14 </a:t>
            </a:r>
            <a:r>
              <a:rPr lang="en-US" sz="2400" dirty="0">
                <a:effectLst/>
              </a:rPr>
              <a:t>And David cried to the people, and to Abner the son of </a:t>
            </a:r>
            <a:r>
              <a:rPr lang="en-US" sz="2400" dirty="0" err="1">
                <a:effectLst/>
              </a:rPr>
              <a:t>Ner</a:t>
            </a:r>
            <a:r>
              <a:rPr lang="en-US" sz="2400" dirty="0">
                <a:effectLst/>
              </a:rPr>
              <a:t>, saying, </a:t>
            </a:r>
            <a:r>
              <a:rPr lang="en-US" sz="2400" dirty="0" err="1">
                <a:effectLst/>
              </a:rPr>
              <a:t>Answerest</a:t>
            </a:r>
            <a:r>
              <a:rPr lang="en-US" sz="2400" dirty="0">
                <a:effectLst/>
              </a:rPr>
              <a:t> thou not, Abner? Then Abner answered and said, Who art thou that </a:t>
            </a:r>
            <a:r>
              <a:rPr lang="en-US" sz="2400" dirty="0" err="1">
                <a:effectLst/>
              </a:rPr>
              <a:t>criest</a:t>
            </a:r>
            <a:r>
              <a:rPr lang="en-US" sz="2400" dirty="0">
                <a:effectLst/>
              </a:rPr>
              <a:t> to the king</a:t>
            </a:r>
            <a:r>
              <a:rPr lang="en-US" sz="2400" dirty="0" smtClean="0">
                <a:effectLst/>
              </a:rPr>
              <a:t>?</a:t>
            </a:r>
            <a:endParaRPr lang="en-US" sz="2400" dirty="0">
              <a:effectLst/>
            </a:endParaRPr>
          </a:p>
        </p:txBody>
      </p:sp>
      <p:pic>
        <p:nvPicPr>
          <p:cNvPr id="82946" name="Picture 2" descr="David went out of the cave and called out to Saul, 'My lord the king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77145" y="1803953"/>
            <a:ext cx="5199673" cy="3902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59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2946"/>
                                        </p:tgtEl>
                                        <p:attrNameLst>
                                          <p:attrName>style.visibility</p:attrName>
                                        </p:attrNameLst>
                                      </p:cBhvr>
                                      <p:to>
                                        <p:strVal val="visible"/>
                                      </p:to>
                                    </p:set>
                                    <p:animEffect transition="in" filter="fade">
                                      <p:cBhvr>
                                        <p:cTn id="13" dur="500"/>
                                        <p:tgtEl>
                                          <p:spTgt spid="82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263" y="249430"/>
            <a:ext cx="10353761" cy="1326321"/>
          </a:xfrm>
        </p:spPr>
        <p:txBody>
          <a:bodyPr>
            <a:normAutofit/>
          </a:bodyPr>
          <a:lstStyle/>
          <a:p>
            <a:r>
              <a:rPr lang="en-US" sz="2800" dirty="0"/>
              <a:t>(David) </a:t>
            </a:r>
            <a:r>
              <a:rPr lang="en-US" sz="3200" dirty="0"/>
              <a:t>God’s Timing:  1 Samuel </a:t>
            </a:r>
            <a:r>
              <a:rPr lang="en-US" sz="3200" dirty="0" smtClean="0"/>
              <a:t>26:15-16</a:t>
            </a:r>
            <a:endParaRPr lang="en-US" sz="3200" dirty="0"/>
          </a:p>
        </p:txBody>
      </p:sp>
      <p:sp>
        <p:nvSpPr>
          <p:cNvPr id="4" name="Content Placeholder 3"/>
          <p:cNvSpPr>
            <a:spLocks noGrp="1"/>
          </p:cNvSpPr>
          <p:nvPr>
            <p:ph sz="half" idx="2"/>
          </p:nvPr>
        </p:nvSpPr>
        <p:spPr>
          <a:xfrm>
            <a:off x="82196" y="1243174"/>
            <a:ext cx="5476123" cy="5435028"/>
          </a:xfrm>
        </p:spPr>
        <p:txBody>
          <a:bodyPr>
            <a:normAutofit/>
          </a:bodyPr>
          <a:lstStyle/>
          <a:p>
            <a:r>
              <a:rPr lang="en-US" sz="2200" b="1" baseline="30000" dirty="0">
                <a:effectLst/>
              </a:rPr>
              <a:t>15 </a:t>
            </a:r>
            <a:r>
              <a:rPr lang="en-US" sz="2200" dirty="0">
                <a:effectLst/>
              </a:rPr>
              <a:t>And David said to Abner, Art not thou a valiant man? and who is like to thee in Israel? wherefore then hast thou not kept thy lord the king? for there came one of the people in to destroy the king thy lord.</a:t>
            </a:r>
          </a:p>
          <a:p>
            <a:r>
              <a:rPr lang="en-US" sz="2200" b="1" baseline="30000" dirty="0" smtClean="0">
                <a:effectLst/>
              </a:rPr>
              <a:t>16</a:t>
            </a:r>
            <a:r>
              <a:rPr lang="en-US" sz="2200" b="1" baseline="30000" dirty="0">
                <a:effectLst/>
              </a:rPr>
              <a:t> </a:t>
            </a:r>
            <a:r>
              <a:rPr lang="en-US" sz="2200" dirty="0">
                <a:effectLst/>
              </a:rPr>
              <a:t>This thing is not good that thou hast done. As the </a:t>
            </a:r>
            <a:r>
              <a:rPr lang="en-US" sz="2200" cap="small" dirty="0">
                <a:effectLst/>
              </a:rPr>
              <a:t>Lord</a:t>
            </a:r>
            <a:r>
              <a:rPr lang="en-US" sz="2200" dirty="0">
                <a:effectLst/>
              </a:rPr>
              <a:t> </a:t>
            </a:r>
            <a:r>
              <a:rPr lang="en-US" sz="2200" dirty="0" err="1">
                <a:effectLst/>
              </a:rPr>
              <a:t>liveth</a:t>
            </a:r>
            <a:r>
              <a:rPr lang="en-US" sz="2200" dirty="0">
                <a:effectLst/>
              </a:rPr>
              <a:t>, ye are worthy to die, because ye have not kept your master, the </a:t>
            </a:r>
            <a:r>
              <a:rPr lang="en-US" sz="2200" cap="small" dirty="0">
                <a:effectLst/>
              </a:rPr>
              <a:t>Lord</a:t>
            </a:r>
            <a:r>
              <a:rPr lang="en-US" sz="2200" dirty="0">
                <a:effectLst/>
              </a:rPr>
              <a:t>'s anointed. And now see where the king's spear is, and the cruse of water that was at his bolster.</a:t>
            </a:r>
          </a:p>
        </p:txBody>
      </p:sp>
      <p:pic>
        <p:nvPicPr>
          <p:cNvPr id="84994" name="Picture 2" descr="David Is Made King — Watchtower ONLINE LIBRAR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486400" y="2015758"/>
            <a:ext cx="6386478" cy="3193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80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4994"/>
                                        </p:tgtEl>
                                        <p:attrNameLst>
                                          <p:attrName>style.visibility</p:attrName>
                                        </p:attrNameLst>
                                      </p:cBhvr>
                                      <p:to>
                                        <p:strVal val="visible"/>
                                      </p:to>
                                    </p:set>
                                    <p:animEffect transition="in" filter="fade">
                                      <p:cBhvr>
                                        <p:cTn id="13" dur="5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David:  Patience Through Persecution</a:t>
            </a:r>
          </a:p>
        </p:txBody>
      </p:sp>
      <p:sp>
        <p:nvSpPr>
          <p:cNvPr id="3" name="Content Placeholder 2"/>
          <p:cNvSpPr>
            <a:spLocks noGrp="1"/>
          </p:cNvSpPr>
          <p:nvPr>
            <p:ph idx="1"/>
          </p:nvPr>
        </p:nvSpPr>
        <p:spPr>
          <a:xfrm>
            <a:off x="913794" y="1745336"/>
            <a:ext cx="10353762" cy="3695136"/>
          </a:xfrm>
        </p:spPr>
        <p:txBody>
          <a:bodyPr>
            <a:noAutofit/>
          </a:bodyPr>
          <a:lstStyle/>
          <a:p>
            <a:pPr marL="0" indent="0">
              <a:buNone/>
            </a:pPr>
            <a:r>
              <a:rPr lang="en-US" sz="2800" dirty="0"/>
              <a:t> Then there are many years during which David is running for his life. </a:t>
            </a:r>
            <a:r>
              <a:rPr lang="en-US" sz="2800" dirty="0" smtClean="0"/>
              <a:t> Everyone is clear that </a:t>
            </a:r>
            <a:r>
              <a:rPr lang="en-US" sz="2800" dirty="0"/>
              <a:t>David is destined to be the next </a:t>
            </a:r>
            <a:r>
              <a:rPr lang="en-US" sz="2800" dirty="0" smtClean="0"/>
              <a:t>king.  Saul is really, really doing a bad job as king.  But </a:t>
            </a:r>
            <a:r>
              <a:rPr lang="en-US" sz="2800" dirty="0"/>
              <a:t>David does nothing to advance his God-given destiny. </a:t>
            </a:r>
            <a:r>
              <a:rPr lang="en-US" sz="2800" dirty="0" smtClean="0"/>
              <a:t> In </a:t>
            </a:r>
            <a:r>
              <a:rPr lang="en-US" sz="2800" dirty="0"/>
              <a:t>fact, he </a:t>
            </a:r>
            <a:r>
              <a:rPr lang="en-US" sz="2800" dirty="0" smtClean="0"/>
              <a:t>sort of appears </a:t>
            </a:r>
            <a:r>
              <a:rPr lang="en-US" sz="2800" dirty="0"/>
              <a:t>to do the opposite. </a:t>
            </a:r>
            <a:r>
              <a:rPr lang="en-US" sz="2800" dirty="0" smtClean="0"/>
              <a:t> David trusts that God will fulfill that destiny at His chosen moment.  </a:t>
            </a:r>
          </a:p>
        </p:txBody>
      </p:sp>
    </p:spTree>
    <p:extLst>
      <p:ext uri="{BB962C8B-B14F-4D97-AF65-F5344CB8AC3E}">
        <p14:creationId xmlns:p14="http://schemas.microsoft.com/office/powerpoint/2010/main" val="140120175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3" y="321501"/>
            <a:ext cx="10353761" cy="1256778"/>
          </a:xfrm>
        </p:spPr>
        <p:txBody>
          <a:bodyPr>
            <a:normAutofit fontScale="90000"/>
          </a:bodyPr>
          <a:lstStyle/>
          <a:p>
            <a:r>
              <a:rPr lang="en-US" dirty="0" smtClean="0"/>
              <a:t/>
            </a:r>
            <a:br>
              <a:rPr lang="en-US" dirty="0" smtClean="0"/>
            </a:br>
            <a:r>
              <a:rPr lang="en-US" sz="6000" dirty="0" smtClean="0">
                <a:solidFill>
                  <a:schemeClr val="tx2">
                    <a:lumMod val="75000"/>
                  </a:schemeClr>
                </a:solidFill>
              </a:rPr>
              <a:t>The Marshmallow TEST: </a:t>
            </a:r>
            <a:r>
              <a:rPr lang="en-US" sz="5400" dirty="0" smtClean="0">
                <a:solidFill>
                  <a:schemeClr val="tx2">
                    <a:lumMod val="75000"/>
                  </a:schemeClr>
                </a:solidFill>
              </a:rPr>
              <a:t/>
            </a:r>
            <a:br>
              <a:rPr lang="en-US" sz="5400" dirty="0" smtClean="0">
                <a:solidFill>
                  <a:schemeClr val="tx2">
                    <a:lumMod val="75000"/>
                  </a:schemeClr>
                </a:solidFill>
              </a:rPr>
            </a:br>
            <a:r>
              <a:rPr lang="en-US" sz="5400" dirty="0" smtClean="0">
                <a:solidFill>
                  <a:schemeClr val="tx2">
                    <a:lumMod val="75000"/>
                  </a:schemeClr>
                </a:solidFill>
              </a:rPr>
              <a:t>Predicting Success?</a:t>
            </a:r>
            <a:endParaRPr lang="en-US" sz="5400" dirty="0">
              <a:solidFill>
                <a:schemeClr val="tx2">
                  <a:lumMod val="75000"/>
                </a:schemeClr>
              </a:solidFill>
            </a:endParaRPr>
          </a:p>
        </p:txBody>
      </p:sp>
      <p:pic>
        <p:nvPicPr>
          <p:cNvPr id="5" name="Content Placeholder 4"/>
          <p:cNvPicPr>
            <a:picLocks noGrp="1" noChangeAspect="1"/>
          </p:cNvPicPr>
          <p:nvPr>
            <p:ph idx="1"/>
          </p:nvPr>
        </p:nvPicPr>
        <p:blipFill>
          <a:blip r:embed="rId2"/>
          <a:stretch>
            <a:fillRect/>
          </a:stretch>
        </p:blipFill>
        <p:spPr>
          <a:xfrm>
            <a:off x="377186" y="2020343"/>
            <a:ext cx="11426977" cy="4455612"/>
          </a:xfrm>
          <a:prstGeom prst="rect">
            <a:avLst/>
          </a:prstGeom>
        </p:spPr>
      </p:pic>
    </p:spTree>
    <p:extLst>
      <p:ext uri="{BB962C8B-B14F-4D97-AF65-F5344CB8AC3E}">
        <p14:creationId xmlns:p14="http://schemas.microsoft.com/office/powerpoint/2010/main" val="11014314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3" y="321501"/>
            <a:ext cx="10353761" cy="1256778"/>
          </a:xfrm>
        </p:spPr>
        <p:txBody>
          <a:bodyPr>
            <a:normAutofit fontScale="90000"/>
          </a:bodyPr>
          <a:lstStyle/>
          <a:p>
            <a:r>
              <a:rPr lang="en-US" dirty="0" smtClean="0"/>
              <a:t/>
            </a:r>
            <a:br>
              <a:rPr lang="en-US" dirty="0" smtClean="0"/>
            </a:br>
            <a:r>
              <a:rPr lang="en-US" sz="6000" dirty="0" smtClean="0">
                <a:solidFill>
                  <a:schemeClr val="tx2">
                    <a:lumMod val="75000"/>
                  </a:schemeClr>
                </a:solidFill>
              </a:rPr>
              <a:t>The Marshmallow TEST: </a:t>
            </a:r>
            <a:r>
              <a:rPr lang="en-US" sz="5400" dirty="0" smtClean="0">
                <a:solidFill>
                  <a:schemeClr val="tx2">
                    <a:lumMod val="75000"/>
                  </a:schemeClr>
                </a:solidFill>
              </a:rPr>
              <a:t/>
            </a:r>
            <a:br>
              <a:rPr lang="en-US" sz="5400" dirty="0" smtClean="0">
                <a:solidFill>
                  <a:schemeClr val="tx2">
                    <a:lumMod val="75000"/>
                  </a:schemeClr>
                </a:solidFill>
              </a:rPr>
            </a:br>
            <a:r>
              <a:rPr lang="en-US" sz="5400" dirty="0" smtClean="0">
                <a:solidFill>
                  <a:schemeClr val="tx2">
                    <a:lumMod val="75000"/>
                  </a:schemeClr>
                </a:solidFill>
              </a:rPr>
              <a:t>Predicting Success?</a:t>
            </a:r>
            <a:endParaRPr lang="en-US" sz="5400" dirty="0">
              <a:solidFill>
                <a:schemeClr val="tx2">
                  <a:lumMod val="75000"/>
                </a:schemeClr>
              </a:solidFill>
            </a:endParaRPr>
          </a:p>
        </p:txBody>
      </p:sp>
      <p:pic>
        <p:nvPicPr>
          <p:cNvPr id="4" name="Content Placeholder 3"/>
          <p:cNvPicPr>
            <a:picLocks noGrp="1" noChangeAspect="1"/>
          </p:cNvPicPr>
          <p:nvPr>
            <p:ph idx="1"/>
          </p:nvPr>
        </p:nvPicPr>
        <p:blipFill>
          <a:blip r:embed="rId2"/>
          <a:stretch>
            <a:fillRect/>
          </a:stretch>
        </p:blipFill>
        <p:spPr>
          <a:xfrm>
            <a:off x="913793" y="2314223"/>
            <a:ext cx="10353675" cy="1279146"/>
          </a:xfrm>
          <a:prstGeom prst="rect">
            <a:avLst/>
          </a:prstGeom>
        </p:spPr>
      </p:pic>
      <p:sp>
        <p:nvSpPr>
          <p:cNvPr id="6" name="TextBox 5"/>
          <p:cNvSpPr txBox="1"/>
          <p:nvPr/>
        </p:nvSpPr>
        <p:spPr>
          <a:xfrm>
            <a:off x="1064105" y="3970751"/>
            <a:ext cx="10353675" cy="1938992"/>
          </a:xfrm>
          <a:prstGeom prst="rect">
            <a:avLst/>
          </a:prstGeom>
          <a:noFill/>
        </p:spPr>
        <p:txBody>
          <a:bodyPr wrap="square" rtlCol="0">
            <a:spAutoFit/>
          </a:bodyPr>
          <a:lstStyle/>
          <a:p>
            <a:r>
              <a:rPr lang="en-US" sz="2400" dirty="0" smtClean="0"/>
              <a:t>So a new test has been designed.  In the new test, the scientists work on an art project with each kid before bringing out the marshmallows.  Some old, broken crayons were provided.  A friendly adult told the child that he could use those crayons, or wait until the adult returned with nicer, brand new crayons.  Then one of two things happened:   </a:t>
            </a:r>
            <a:endParaRPr lang="en-US" sz="2400" dirty="0"/>
          </a:p>
        </p:txBody>
      </p:sp>
    </p:spTree>
    <p:extLst>
      <p:ext uri="{BB962C8B-B14F-4D97-AF65-F5344CB8AC3E}">
        <p14:creationId xmlns:p14="http://schemas.microsoft.com/office/powerpoint/2010/main" val="15913661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0278"/>
            <a:ext cx="10353761" cy="1326321"/>
          </a:xfrm>
        </p:spPr>
        <p:txBody>
          <a:bodyPr/>
          <a:lstStyle/>
          <a:p>
            <a:r>
              <a:rPr lang="en-US" dirty="0" smtClean="0"/>
              <a:t>(Abraham) Impatience:  Genesis 16:1-4</a:t>
            </a:r>
            <a:endParaRPr lang="en-US" dirty="0"/>
          </a:p>
        </p:txBody>
      </p:sp>
      <p:sp>
        <p:nvSpPr>
          <p:cNvPr id="3" name="Content Placeholder 2"/>
          <p:cNvSpPr>
            <a:spLocks noGrp="1"/>
          </p:cNvSpPr>
          <p:nvPr>
            <p:ph sz="half" idx="1"/>
          </p:nvPr>
        </p:nvSpPr>
        <p:spPr>
          <a:xfrm>
            <a:off x="369870" y="1767155"/>
            <a:ext cx="5875961" cy="4818580"/>
          </a:xfrm>
        </p:spPr>
        <p:txBody>
          <a:bodyPr>
            <a:normAutofit/>
          </a:bodyPr>
          <a:lstStyle/>
          <a:p>
            <a:r>
              <a:rPr lang="en-US" sz="2400" b="1" dirty="0">
                <a:effectLst/>
              </a:rPr>
              <a:t>16 </a:t>
            </a:r>
            <a:r>
              <a:rPr lang="en-US" sz="2400" dirty="0">
                <a:effectLst/>
              </a:rPr>
              <a:t>Now Sarai Abram's wife bare him no children: and she had an handmaid, an Egyptian, whose name was Hagar.</a:t>
            </a:r>
          </a:p>
          <a:p>
            <a:r>
              <a:rPr lang="en-US" sz="2400" b="1" baseline="30000" dirty="0">
                <a:effectLst/>
              </a:rPr>
              <a:t>2 </a:t>
            </a:r>
            <a:r>
              <a:rPr lang="en-US" sz="2400" dirty="0">
                <a:effectLst/>
              </a:rPr>
              <a:t>And Sarai said unto Abram, Behold now, the </a:t>
            </a:r>
            <a:r>
              <a:rPr lang="en-US" sz="2400" cap="small" dirty="0">
                <a:effectLst/>
              </a:rPr>
              <a:t>Lord</a:t>
            </a:r>
            <a:r>
              <a:rPr lang="en-US" sz="2400" dirty="0">
                <a:effectLst/>
              </a:rPr>
              <a:t> hath restrained me from bearing: I pray thee, go in unto my maid; it may be that I may obtain children by her. And Abram hearkened to the voice of Sarai.</a:t>
            </a:r>
          </a:p>
        </p:txBody>
      </p:sp>
      <p:pic>
        <p:nvPicPr>
          <p:cNvPr id="5122" name="Picture 2" descr="French School, 18thCentury | Sarah presenting Hagar to Abraham | MutualAr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31622" y="1585327"/>
            <a:ext cx="5476126" cy="4969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649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fade">
                                      <p:cBhvr>
                                        <p:cTn id="13"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3" y="321501"/>
            <a:ext cx="10353761" cy="1256778"/>
          </a:xfrm>
        </p:spPr>
        <p:txBody>
          <a:bodyPr>
            <a:normAutofit fontScale="90000"/>
          </a:bodyPr>
          <a:lstStyle/>
          <a:p>
            <a:r>
              <a:rPr lang="en-US" dirty="0" smtClean="0"/>
              <a:t/>
            </a:r>
            <a:br>
              <a:rPr lang="en-US" dirty="0" smtClean="0"/>
            </a:br>
            <a:r>
              <a:rPr lang="en-US" sz="6000" dirty="0" smtClean="0">
                <a:solidFill>
                  <a:schemeClr val="tx2">
                    <a:lumMod val="75000"/>
                  </a:schemeClr>
                </a:solidFill>
              </a:rPr>
              <a:t>The Marshmallow TEST: </a:t>
            </a:r>
            <a:r>
              <a:rPr lang="en-US" sz="5400" dirty="0" smtClean="0">
                <a:solidFill>
                  <a:schemeClr val="tx2">
                    <a:lumMod val="75000"/>
                  </a:schemeClr>
                </a:solidFill>
              </a:rPr>
              <a:t/>
            </a:r>
            <a:br>
              <a:rPr lang="en-US" sz="5400" dirty="0" smtClean="0">
                <a:solidFill>
                  <a:schemeClr val="tx2">
                    <a:lumMod val="75000"/>
                  </a:schemeClr>
                </a:solidFill>
              </a:rPr>
            </a:br>
            <a:r>
              <a:rPr lang="en-US" sz="4400" dirty="0" smtClean="0">
                <a:solidFill>
                  <a:schemeClr val="tx2">
                    <a:lumMod val="75000"/>
                  </a:schemeClr>
                </a:solidFill>
              </a:rPr>
              <a:t>A New Twist</a:t>
            </a:r>
            <a:endParaRPr lang="en-US" sz="4400" dirty="0">
              <a:solidFill>
                <a:schemeClr val="tx2">
                  <a:lumMod val="75000"/>
                </a:schemeClr>
              </a:solidFill>
            </a:endParaRPr>
          </a:p>
        </p:txBody>
      </p:sp>
      <p:sp>
        <p:nvSpPr>
          <p:cNvPr id="3" name="Content Placeholder 2"/>
          <p:cNvSpPr>
            <a:spLocks noGrp="1"/>
          </p:cNvSpPr>
          <p:nvPr>
            <p:ph idx="1"/>
          </p:nvPr>
        </p:nvSpPr>
        <p:spPr>
          <a:xfrm>
            <a:off x="1139263" y="2204581"/>
            <a:ext cx="10353762" cy="3695136"/>
          </a:xfrm>
        </p:spPr>
        <p:txBody>
          <a:bodyPr>
            <a:normAutofit fontScale="85000" lnSpcReduction="20000"/>
          </a:bodyPr>
          <a:lstStyle/>
          <a:p>
            <a:r>
              <a:rPr lang="en-US" sz="3100" dirty="0">
                <a:effectLst/>
              </a:rPr>
              <a:t>In the</a:t>
            </a:r>
            <a:r>
              <a:rPr lang="en-US" sz="3100" dirty="0">
                <a:solidFill>
                  <a:schemeClr val="accent1">
                    <a:lumMod val="75000"/>
                  </a:schemeClr>
                </a:solidFill>
                <a:effectLst/>
              </a:rPr>
              <a:t> </a:t>
            </a:r>
            <a:r>
              <a:rPr lang="en-US" sz="3100" u="sng" dirty="0">
                <a:solidFill>
                  <a:schemeClr val="accent2">
                    <a:lumMod val="60000"/>
                    <a:lumOff val="40000"/>
                  </a:schemeClr>
                </a:solidFill>
                <a:effectLst/>
              </a:rPr>
              <a:t>reliable</a:t>
            </a:r>
            <a:r>
              <a:rPr lang="en-US" sz="3100" dirty="0">
                <a:solidFill>
                  <a:schemeClr val="accent1">
                    <a:lumMod val="75000"/>
                  </a:schemeClr>
                </a:solidFill>
                <a:effectLst/>
              </a:rPr>
              <a:t> </a:t>
            </a:r>
            <a:r>
              <a:rPr lang="en-US" sz="3100" dirty="0">
                <a:effectLst/>
              </a:rPr>
              <a:t>condition, the adult returned after a couple of minutes with the new crayons.</a:t>
            </a:r>
          </a:p>
          <a:p>
            <a:r>
              <a:rPr lang="en-US" sz="3100" dirty="0">
                <a:effectLst/>
              </a:rPr>
              <a:t>In the </a:t>
            </a:r>
            <a:r>
              <a:rPr lang="en-US" sz="3100" u="sng" dirty="0">
                <a:solidFill>
                  <a:schemeClr val="accent2">
                    <a:lumMod val="60000"/>
                    <a:lumOff val="40000"/>
                  </a:schemeClr>
                </a:solidFill>
                <a:effectLst/>
              </a:rPr>
              <a:t>unreliable</a:t>
            </a:r>
            <a:r>
              <a:rPr lang="en-US" sz="3100" dirty="0">
                <a:solidFill>
                  <a:schemeClr val="accent2">
                    <a:lumMod val="60000"/>
                    <a:lumOff val="40000"/>
                  </a:schemeClr>
                </a:solidFill>
                <a:effectLst/>
              </a:rPr>
              <a:t> </a:t>
            </a:r>
            <a:r>
              <a:rPr lang="en-US" sz="3100" dirty="0">
                <a:effectLst/>
              </a:rPr>
              <a:t>condition, the adult came back empty-handed and apologized. “I’m sorry, but I made a mistake. We don’t have any other art supplies after all…”</a:t>
            </a:r>
          </a:p>
          <a:p>
            <a:pPr marL="0" indent="0">
              <a:buNone/>
            </a:pPr>
            <a:r>
              <a:rPr lang="en-US" sz="3100" dirty="0">
                <a:solidFill>
                  <a:schemeClr val="tx2">
                    <a:lumMod val="60000"/>
                    <a:lumOff val="40000"/>
                  </a:schemeClr>
                </a:solidFill>
                <a:effectLst/>
              </a:rPr>
              <a:t>This was repeated a second time with a promise of fancy stickers. Again, some kids were rewarded for waiting. Other kids waited only to get an apology that the stickers couldn’t be found.</a:t>
            </a:r>
          </a:p>
          <a:p>
            <a:pPr marL="0" indent="0">
              <a:buNone/>
            </a:pPr>
            <a:endParaRPr lang="en-US" dirty="0"/>
          </a:p>
        </p:txBody>
      </p:sp>
    </p:spTree>
    <p:extLst>
      <p:ext uri="{BB962C8B-B14F-4D97-AF65-F5344CB8AC3E}">
        <p14:creationId xmlns:p14="http://schemas.microsoft.com/office/powerpoint/2010/main" val="121165145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3" y="321501"/>
            <a:ext cx="10353761" cy="1256778"/>
          </a:xfrm>
        </p:spPr>
        <p:txBody>
          <a:bodyPr>
            <a:normAutofit fontScale="90000"/>
          </a:bodyPr>
          <a:lstStyle/>
          <a:p>
            <a:r>
              <a:rPr lang="en-US" dirty="0" smtClean="0"/>
              <a:t/>
            </a:r>
            <a:br>
              <a:rPr lang="en-US" dirty="0" smtClean="0"/>
            </a:br>
            <a:r>
              <a:rPr lang="en-US" sz="6000" dirty="0" smtClean="0">
                <a:solidFill>
                  <a:schemeClr val="tx2">
                    <a:lumMod val="75000"/>
                  </a:schemeClr>
                </a:solidFill>
              </a:rPr>
              <a:t>The Marshmallow TEST: </a:t>
            </a:r>
            <a:r>
              <a:rPr lang="en-US" sz="5400" dirty="0" smtClean="0">
                <a:solidFill>
                  <a:schemeClr val="tx2">
                    <a:lumMod val="75000"/>
                  </a:schemeClr>
                </a:solidFill>
              </a:rPr>
              <a:t/>
            </a:r>
            <a:br>
              <a:rPr lang="en-US" sz="5400" dirty="0" smtClean="0">
                <a:solidFill>
                  <a:schemeClr val="tx2">
                    <a:lumMod val="75000"/>
                  </a:schemeClr>
                </a:solidFill>
              </a:rPr>
            </a:br>
            <a:r>
              <a:rPr lang="en-US" sz="4400" dirty="0" smtClean="0">
                <a:solidFill>
                  <a:schemeClr val="tx2">
                    <a:lumMod val="75000"/>
                  </a:schemeClr>
                </a:solidFill>
              </a:rPr>
              <a:t>A New Twist</a:t>
            </a:r>
            <a:endParaRPr lang="en-US" sz="4400" dirty="0">
              <a:solidFill>
                <a:schemeClr val="tx2">
                  <a:lumMod val="75000"/>
                </a:schemeClr>
              </a:solidFill>
            </a:endParaRPr>
          </a:p>
        </p:txBody>
      </p:sp>
      <p:sp>
        <p:nvSpPr>
          <p:cNvPr id="3" name="Content Placeholder 2"/>
          <p:cNvSpPr>
            <a:spLocks noGrp="1"/>
          </p:cNvSpPr>
          <p:nvPr>
            <p:ph idx="1"/>
          </p:nvPr>
        </p:nvSpPr>
        <p:spPr>
          <a:xfrm>
            <a:off x="1139263" y="1828800"/>
            <a:ext cx="10353762" cy="4409162"/>
          </a:xfrm>
        </p:spPr>
        <p:txBody>
          <a:bodyPr>
            <a:normAutofit fontScale="92500" lnSpcReduction="10000"/>
          </a:bodyPr>
          <a:lstStyle/>
          <a:p>
            <a:pPr marL="0" indent="0">
              <a:buNone/>
            </a:pPr>
            <a:r>
              <a:rPr lang="en-US" sz="2800" b="1" dirty="0" smtClean="0">
                <a:effectLst/>
              </a:rPr>
              <a:t>The consequences for the experiment are probably not that surprising.  </a:t>
            </a:r>
          </a:p>
          <a:p>
            <a:r>
              <a:rPr lang="en-US" sz="2800" dirty="0" smtClean="0">
                <a:effectLst/>
              </a:rPr>
              <a:t>Children </a:t>
            </a:r>
            <a:r>
              <a:rPr lang="en-US" sz="2800" dirty="0">
                <a:effectLst/>
              </a:rPr>
              <a:t>in the reliable condition – who had previously received the promised rewards – waited </a:t>
            </a:r>
            <a:r>
              <a:rPr lang="en-US" sz="2800" b="1" dirty="0">
                <a:effectLst/>
              </a:rPr>
              <a:t>four times </a:t>
            </a:r>
            <a:r>
              <a:rPr lang="en-US" sz="2800" dirty="0">
                <a:effectLst/>
              </a:rPr>
              <a:t>as long their counterparts did.</a:t>
            </a:r>
          </a:p>
          <a:p>
            <a:r>
              <a:rPr lang="en-US" sz="2800" dirty="0">
                <a:effectLst/>
              </a:rPr>
              <a:t>Moreover, kids in the reliable condition were more likely to wait the full 15 minutes. Nine of the 14 children in the reliable condition waited the full 15 minutes, but only 1 of the 14 kids in the unreliable condition did so.</a:t>
            </a:r>
          </a:p>
          <a:p>
            <a:pPr marL="0" indent="0">
              <a:buNone/>
            </a:pPr>
            <a:endParaRPr lang="en-US" sz="3100" dirty="0">
              <a:solidFill>
                <a:schemeClr val="tx2">
                  <a:lumMod val="60000"/>
                  <a:lumOff val="40000"/>
                </a:schemeClr>
              </a:solidFill>
              <a:effectLst/>
            </a:endParaRPr>
          </a:p>
          <a:p>
            <a:pPr marL="0" indent="0">
              <a:buNone/>
            </a:pPr>
            <a:endParaRPr lang="en-US" dirty="0"/>
          </a:p>
        </p:txBody>
      </p:sp>
    </p:spTree>
    <p:extLst>
      <p:ext uri="{BB962C8B-B14F-4D97-AF65-F5344CB8AC3E}">
        <p14:creationId xmlns:p14="http://schemas.microsoft.com/office/powerpoint/2010/main" val="220555714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3" y="321501"/>
            <a:ext cx="10353761" cy="1256778"/>
          </a:xfrm>
        </p:spPr>
        <p:txBody>
          <a:bodyPr>
            <a:normAutofit fontScale="90000"/>
          </a:bodyPr>
          <a:lstStyle/>
          <a:p>
            <a:r>
              <a:rPr lang="en-US" dirty="0" smtClean="0"/>
              <a:t/>
            </a:r>
            <a:br>
              <a:rPr lang="en-US" dirty="0" smtClean="0"/>
            </a:br>
            <a:r>
              <a:rPr lang="en-US" sz="6000" dirty="0" smtClean="0">
                <a:solidFill>
                  <a:schemeClr val="tx2">
                    <a:lumMod val="75000"/>
                  </a:schemeClr>
                </a:solidFill>
              </a:rPr>
              <a:t>The Marshmallow TEST: </a:t>
            </a:r>
            <a:r>
              <a:rPr lang="en-US" sz="5400" dirty="0" smtClean="0">
                <a:solidFill>
                  <a:schemeClr val="tx2">
                    <a:lumMod val="75000"/>
                  </a:schemeClr>
                </a:solidFill>
              </a:rPr>
              <a:t/>
            </a:r>
            <a:br>
              <a:rPr lang="en-US" sz="5400" dirty="0" smtClean="0">
                <a:solidFill>
                  <a:schemeClr val="tx2">
                    <a:lumMod val="75000"/>
                  </a:schemeClr>
                </a:solidFill>
              </a:rPr>
            </a:br>
            <a:r>
              <a:rPr lang="en-US" sz="4400" dirty="0" smtClean="0">
                <a:solidFill>
                  <a:schemeClr val="tx2">
                    <a:lumMod val="75000"/>
                  </a:schemeClr>
                </a:solidFill>
              </a:rPr>
              <a:t>BUSTED</a:t>
            </a:r>
            <a:endParaRPr lang="en-US" sz="4400" dirty="0">
              <a:solidFill>
                <a:schemeClr val="tx2">
                  <a:lumMod val="75000"/>
                </a:schemeClr>
              </a:solidFill>
            </a:endParaRPr>
          </a:p>
        </p:txBody>
      </p:sp>
      <p:sp>
        <p:nvSpPr>
          <p:cNvPr id="3" name="Content Placeholder 2"/>
          <p:cNvSpPr>
            <a:spLocks noGrp="1"/>
          </p:cNvSpPr>
          <p:nvPr>
            <p:ph idx="1"/>
          </p:nvPr>
        </p:nvSpPr>
        <p:spPr>
          <a:xfrm>
            <a:off x="1139263" y="1828800"/>
            <a:ext cx="10353762" cy="4409162"/>
          </a:xfrm>
        </p:spPr>
        <p:txBody>
          <a:bodyPr>
            <a:normAutofit fontScale="92500"/>
          </a:bodyPr>
          <a:lstStyle/>
          <a:p>
            <a:pPr marL="0" indent="0">
              <a:buNone/>
            </a:pPr>
            <a:r>
              <a:rPr lang="en-US" sz="2800" b="1" dirty="0" smtClean="0">
                <a:effectLst/>
              </a:rPr>
              <a:t>It seems that the marshmallow test doesn’t actually test self control after all.  It tests TRUST.  </a:t>
            </a:r>
          </a:p>
          <a:p>
            <a:pPr marL="0" indent="0">
              <a:buNone/>
            </a:pPr>
            <a:r>
              <a:rPr lang="en-US" sz="2800" dirty="0" smtClean="0">
                <a:effectLst/>
              </a:rPr>
              <a:t>Kids that don’t have reason to trust an authority figure don’t wait for a second marshmallow because they don’t believe it will ever appear.  The correlation between marshmallow wait time and later success makes sense in this context.  Kids who are raised in secure environments by trustworthy authority figures are naturally more successful that kids regularly exposed to unreliable adults.   </a:t>
            </a:r>
            <a:endParaRPr lang="en-US" dirty="0"/>
          </a:p>
        </p:txBody>
      </p:sp>
    </p:spTree>
    <p:extLst>
      <p:ext uri="{BB962C8B-B14F-4D97-AF65-F5344CB8AC3E}">
        <p14:creationId xmlns:p14="http://schemas.microsoft.com/office/powerpoint/2010/main" val="97287412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3" y="321501"/>
            <a:ext cx="10353761" cy="1256778"/>
          </a:xfrm>
        </p:spPr>
        <p:txBody>
          <a:bodyPr>
            <a:normAutofit fontScale="90000"/>
          </a:bodyPr>
          <a:lstStyle/>
          <a:p>
            <a:r>
              <a:rPr lang="en-US" dirty="0" smtClean="0"/>
              <a:t/>
            </a:r>
            <a:br>
              <a:rPr lang="en-US" dirty="0" smtClean="0"/>
            </a:br>
            <a:r>
              <a:rPr lang="en-US" sz="6000" dirty="0" smtClean="0">
                <a:solidFill>
                  <a:schemeClr val="tx2">
                    <a:lumMod val="75000"/>
                  </a:schemeClr>
                </a:solidFill>
              </a:rPr>
              <a:t>The Marshmallow TEST: </a:t>
            </a:r>
            <a:r>
              <a:rPr lang="en-US" sz="5400" dirty="0" smtClean="0">
                <a:solidFill>
                  <a:schemeClr val="tx2">
                    <a:lumMod val="75000"/>
                  </a:schemeClr>
                </a:solidFill>
              </a:rPr>
              <a:t/>
            </a:r>
            <a:br>
              <a:rPr lang="en-US" sz="5400" dirty="0" smtClean="0">
                <a:solidFill>
                  <a:schemeClr val="tx2">
                    <a:lumMod val="75000"/>
                  </a:schemeClr>
                </a:solidFill>
              </a:rPr>
            </a:br>
            <a:r>
              <a:rPr lang="en-US" sz="4400" dirty="0" smtClean="0">
                <a:solidFill>
                  <a:schemeClr val="tx2">
                    <a:lumMod val="75000"/>
                  </a:schemeClr>
                </a:solidFill>
              </a:rPr>
              <a:t>IMPLICATIONS</a:t>
            </a:r>
            <a:endParaRPr lang="en-US" sz="4400" dirty="0">
              <a:solidFill>
                <a:schemeClr val="tx2">
                  <a:lumMod val="75000"/>
                </a:schemeClr>
              </a:solidFill>
            </a:endParaRPr>
          </a:p>
        </p:txBody>
      </p:sp>
      <p:sp>
        <p:nvSpPr>
          <p:cNvPr id="3" name="Content Placeholder 2"/>
          <p:cNvSpPr>
            <a:spLocks noGrp="1"/>
          </p:cNvSpPr>
          <p:nvPr>
            <p:ph idx="1"/>
          </p:nvPr>
        </p:nvSpPr>
        <p:spPr>
          <a:xfrm>
            <a:off x="1139263" y="1828800"/>
            <a:ext cx="10353762" cy="4409162"/>
          </a:xfrm>
        </p:spPr>
        <p:txBody>
          <a:bodyPr>
            <a:normAutofit/>
          </a:bodyPr>
          <a:lstStyle/>
          <a:p>
            <a:pPr marL="0" indent="0">
              <a:buNone/>
            </a:pPr>
            <a:r>
              <a:rPr lang="en-US" sz="2800" b="1" dirty="0" smtClean="0">
                <a:effectLst/>
              </a:rPr>
              <a:t>Even for adults, patience is closely related to trust!  </a:t>
            </a:r>
          </a:p>
          <a:p>
            <a:pPr marL="0" indent="0">
              <a:buNone/>
            </a:pPr>
            <a:r>
              <a:rPr lang="en-US" sz="2800" dirty="0" smtClean="0">
                <a:effectLst/>
              </a:rPr>
              <a:t>Abraham, Joseph, Moses, Job, and David all came to trust greatly in God.  They knew that He would do as He had said.  This enabled them to wait patiently for the fulfillment of His promises.  </a:t>
            </a:r>
            <a:endParaRPr lang="en-US" sz="2800" dirty="0">
              <a:effectLst/>
            </a:endParaRPr>
          </a:p>
          <a:p>
            <a:pPr marL="0" indent="0">
              <a:buNone/>
            </a:pPr>
            <a:r>
              <a:rPr lang="en-US" sz="2800" dirty="0" smtClean="0">
                <a:effectLst/>
              </a:rPr>
              <a:t>If we trust in Him, we can wait patiently too!  </a:t>
            </a:r>
            <a:endParaRPr lang="en-US" dirty="0"/>
          </a:p>
        </p:txBody>
      </p:sp>
    </p:spTree>
    <p:extLst>
      <p:ext uri="{BB962C8B-B14F-4D97-AF65-F5344CB8AC3E}">
        <p14:creationId xmlns:p14="http://schemas.microsoft.com/office/powerpoint/2010/main" val="181125296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01376"/>
            <a:ext cx="10353761" cy="1326321"/>
          </a:xfrm>
        </p:spPr>
        <p:txBody>
          <a:bodyPr/>
          <a:lstStyle/>
          <a:p>
            <a:r>
              <a:rPr lang="en-US" dirty="0" smtClean="0"/>
              <a:t>God’s Perfect Timing</a:t>
            </a:r>
            <a:r>
              <a:rPr lang="en-US" dirty="0"/>
              <a:t>:  </a:t>
            </a:r>
            <a:r>
              <a:rPr lang="en-US" dirty="0" smtClean="0"/>
              <a:t>Romans 15:4-6</a:t>
            </a:r>
            <a:endParaRPr lang="en-US" dirty="0"/>
          </a:p>
        </p:txBody>
      </p:sp>
      <p:sp>
        <p:nvSpPr>
          <p:cNvPr id="4" name="Content Placeholder 3"/>
          <p:cNvSpPr>
            <a:spLocks noGrp="1"/>
          </p:cNvSpPr>
          <p:nvPr>
            <p:ph sz="half" idx="2"/>
          </p:nvPr>
        </p:nvSpPr>
        <p:spPr>
          <a:xfrm>
            <a:off x="5109882" y="1627696"/>
            <a:ext cx="6756770" cy="4865571"/>
          </a:xfrm>
        </p:spPr>
        <p:txBody>
          <a:bodyPr>
            <a:noAutofit/>
          </a:bodyPr>
          <a:lstStyle/>
          <a:p>
            <a:r>
              <a:rPr lang="en-US" sz="2400" b="1" baseline="30000" dirty="0">
                <a:effectLst/>
              </a:rPr>
              <a:t>4 </a:t>
            </a:r>
            <a:r>
              <a:rPr lang="en-US" sz="2400" dirty="0">
                <a:effectLst/>
              </a:rPr>
              <a:t>For whatsoever things were written aforetime were written for our learning, that we through patience and comfort of the scriptures might have hope.</a:t>
            </a:r>
          </a:p>
          <a:p>
            <a:r>
              <a:rPr lang="en-US" sz="2400" b="1" baseline="30000" dirty="0">
                <a:effectLst/>
              </a:rPr>
              <a:t>5 </a:t>
            </a:r>
            <a:r>
              <a:rPr lang="en-US" sz="2400" dirty="0">
                <a:effectLst/>
              </a:rPr>
              <a:t>Now the God of patience and consolation grant you to be likeminded one toward another according to Christ Jesus:</a:t>
            </a:r>
          </a:p>
          <a:p>
            <a:r>
              <a:rPr lang="en-US" sz="2400" b="1" baseline="30000" dirty="0">
                <a:effectLst/>
              </a:rPr>
              <a:t>6 </a:t>
            </a:r>
            <a:r>
              <a:rPr lang="en-US" sz="2400" dirty="0">
                <a:effectLst/>
              </a:rPr>
              <a:t>That ye may with one mind and one mouth glorify God, even the Father of our Lord Jesus Christ.</a:t>
            </a:r>
          </a:p>
        </p:txBody>
      </p:sp>
      <p:pic>
        <p:nvPicPr>
          <p:cNvPr id="92162" name="Picture 2" descr="https://4.bp.blogspot.com/-rQHEW09GaDA/UJxJYFnDoGI/AAAAAAAAA4s/dFTDO-TZn-4/s1600/Patience.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75363" y="2455393"/>
            <a:ext cx="4818277" cy="3210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93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2162"/>
                                        </p:tgtEl>
                                        <p:attrNameLst>
                                          <p:attrName>style.visibility</p:attrName>
                                        </p:attrNameLst>
                                      </p:cBhvr>
                                      <p:to>
                                        <p:strVal val="visible"/>
                                      </p:to>
                                    </p:set>
                                    <p:animEffect transition="in" filter="fade">
                                      <p:cBhvr>
                                        <p:cTn id="16" dur="500"/>
                                        <p:tgtEl>
                                          <p:spTgt spid="92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263" y="249430"/>
            <a:ext cx="10353761" cy="1326321"/>
          </a:xfrm>
        </p:spPr>
        <p:txBody>
          <a:bodyPr>
            <a:normAutofit/>
          </a:bodyPr>
          <a:lstStyle/>
          <a:p>
            <a:r>
              <a:rPr lang="en-US" sz="3200" dirty="0" smtClean="0"/>
              <a:t>God’s Perfect Timing</a:t>
            </a:r>
            <a:r>
              <a:rPr lang="en-US" sz="3200" dirty="0"/>
              <a:t>:  </a:t>
            </a:r>
            <a:r>
              <a:rPr lang="en-US" sz="3200" dirty="0" smtClean="0"/>
              <a:t>Romans 5:3-5</a:t>
            </a:r>
            <a:endParaRPr lang="en-US" sz="3200" dirty="0"/>
          </a:p>
        </p:txBody>
      </p:sp>
      <p:sp>
        <p:nvSpPr>
          <p:cNvPr id="4" name="Content Placeholder 3"/>
          <p:cNvSpPr>
            <a:spLocks noGrp="1"/>
          </p:cNvSpPr>
          <p:nvPr>
            <p:ph sz="half" idx="2"/>
          </p:nvPr>
        </p:nvSpPr>
        <p:spPr>
          <a:xfrm>
            <a:off x="82196" y="1243174"/>
            <a:ext cx="5805037" cy="5435028"/>
          </a:xfrm>
        </p:spPr>
        <p:txBody>
          <a:bodyPr>
            <a:normAutofit/>
          </a:bodyPr>
          <a:lstStyle/>
          <a:p>
            <a:r>
              <a:rPr lang="en-US" sz="2800" b="1" baseline="30000" dirty="0" smtClean="0">
                <a:effectLst/>
              </a:rPr>
              <a:t>3</a:t>
            </a:r>
            <a:r>
              <a:rPr lang="en-US" sz="2800" b="1" baseline="30000" dirty="0">
                <a:effectLst/>
              </a:rPr>
              <a:t> </a:t>
            </a:r>
            <a:r>
              <a:rPr lang="en-US" sz="2800" dirty="0">
                <a:effectLst/>
              </a:rPr>
              <a:t>And not only so, but we glory in tribulations also: knowing that tribulation </a:t>
            </a:r>
            <a:r>
              <a:rPr lang="en-US" sz="2800" dirty="0" err="1">
                <a:effectLst/>
              </a:rPr>
              <a:t>worketh</a:t>
            </a:r>
            <a:r>
              <a:rPr lang="en-US" sz="2800" dirty="0">
                <a:effectLst/>
              </a:rPr>
              <a:t> patience;</a:t>
            </a:r>
          </a:p>
          <a:p>
            <a:r>
              <a:rPr lang="en-US" sz="2800" b="1" baseline="30000" dirty="0">
                <a:effectLst/>
              </a:rPr>
              <a:t>4 </a:t>
            </a:r>
            <a:r>
              <a:rPr lang="en-US" sz="2800" dirty="0">
                <a:effectLst/>
              </a:rPr>
              <a:t>And patience, experience; and experience, hope:</a:t>
            </a:r>
          </a:p>
          <a:p>
            <a:r>
              <a:rPr lang="en-US" sz="2800" b="1" baseline="30000" dirty="0">
                <a:effectLst/>
              </a:rPr>
              <a:t>5 </a:t>
            </a:r>
            <a:r>
              <a:rPr lang="en-US" sz="2800" dirty="0">
                <a:effectLst/>
              </a:rPr>
              <a:t>And hope </a:t>
            </a:r>
            <a:r>
              <a:rPr lang="en-US" sz="2800" dirty="0" err="1">
                <a:effectLst/>
              </a:rPr>
              <a:t>maketh</a:t>
            </a:r>
            <a:r>
              <a:rPr lang="en-US" sz="2800" dirty="0">
                <a:effectLst/>
              </a:rPr>
              <a:t> not ashamed; because the love of God is shed abroad in our hearts by the Holy Ghost which is given unto us.</a:t>
            </a:r>
          </a:p>
        </p:txBody>
      </p:sp>
      <p:pic>
        <p:nvPicPr>
          <p:cNvPr id="93186" name="Picture 2" descr="Patience - One Life Churc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795006" y="1903958"/>
            <a:ext cx="6015702" cy="3383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97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3186"/>
                                        </p:tgtEl>
                                        <p:attrNameLst>
                                          <p:attrName>style.visibility</p:attrName>
                                        </p:attrNameLst>
                                      </p:cBhvr>
                                      <p:to>
                                        <p:strVal val="visible"/>
                                      </p:to>
                                    </p:set>
                                    <p:animEffect transition="in" filter="fade">
                                      <p:cBhvr>
                                        <p:cTn id="16" dur="500"/>
                                        <p:tgtEl>
                                          <p:spTgt spid="93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Peaceful Nature Wallpaper (38+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13795" y="609601"/>
            <a:ext cx="10353761" cy="818508"/>
          </a:xfrm>
        </p:spPr>
        <p:txBody>
          <a:bodyPr>
            <a:normAutofit/>
          </a:bodyPr>
          <a:lstStyle/>
          <a:p>
            <a:r>
              <a:rPr lang="en-US" sz="4400" dirty="0" smtClean="0"/>
              <a:t>Psalm 37:1-11</a:t>
            </a:r>
            <a:endParaRPr lang="en-US" sz="4400" dirty="0"/>
          </a:p>
        </p:txBody>
      </p:sp>
      <p:sp>
        <p:nvSpPr>
          <p:cNvPr id="3" name="Content Placeholder 2"/>
          <p:cNvSpPr>
            <a:spLocks noGrp="1"/>
          </p:cNvSpPr>
          <p:nvPr>
            <p:ph idx="1"/>
          </p:nvPr>
        </p:nvSpPr>
        <p:spPr>
          <a:xfrm>
            <a:off x="913795" y="1654139"/>
            <a:ext cx="10353762" cy="4137061"/>
          </a:xfrm>
        </p:spPr>
        <p:txBody>
          <a:bodyPr>
            <a:noAutofit/>
          </a:bodyPr>
          <a:lstStyle/>
          <a:p>
            <a:r>
              <a:rPr lang="en-US" sz="2800" b="1" dirty="0">
                <a:effectLst/>
              </a:rPr>
              <a:t>37 Fret not thyself because of evildoers, neither be thou envious against the workers of iniquity.</a:t>
            </a:r>
          </a:p>
          <a:p>
            <a:r>
              <a:rPr lang="en-US" sz="2800" b="1" baseline="30000" dirty="0">
                <a:effectLst/>
              </a:rPr>
              <a:t>2 </a:t>
            </a:r>
            <a:r>
              <a:rPr lang="en-US" sz="2800" b="1" dirty="0">
                <a:effectLst/>
              </a:rPr>
              <a:t>For they shall soon be cut down like the grass, and wither as the green herb.</a:t>
            </a:r>
          </a:p>
          <a:p>
            <a:r>
              <a:rPr lang="en-US" sz="2800" b="1" baseline="30000" dirty="0">
                <a:effectLst/>
              </a:rPr>
              <a:t>3 </a:t>
            </a:r>
            <a:r>
              <a:rPr lang="en-US" sz="2800" b="1" dirty="0">
                <a:effectLst/>
              </a:rPr>
              <a:t>Trust in the </a:t>
            </a:r>
            <a:r>
              <a:rPr lang="en-US" sz="2800" b="1" cap="small" dirty="0">
                <a:effectLst/>
              </a:rPr>
              <a:t>Lord</a:t>
            </a:r>
            <a:r>
              <a:rPr lang="en-US" sz="2800" b="1" dirty="0">
                <a:effectLst/>
              </a:rPr>
              <a:t>, and do good; so shalt thou dwell in the land, and verily thou shalt be fed.</a:t>
            </a:r>
          </a:p>
          <a:p>
            <a:r>
              <a:rPr lang="en-US" sz="2800" b="1" baseline="30000" dirty="0">
                <a:effectLst/>
              </a:rPr>
              <a:t>4 </a:t>
            </a:r>
            <a:r>
              <a:rPr lang="en-US" sz="2800" b="1" dirty="0">
                <a:effectLst/>
              </a:rPr>
              <a:t>Delight thyself also in the </a:t>
            </a:r>
            <a:r>
              <a:rPr lang="en-US" sz="2800" b="1" cap="small" dirty="0">
                <a:effectLst/>
              </a:rPr>
              <a:t>Lord</a:t>
            </a:r>
            <a:r>
              <a:rPr lang="en-US" sz="2800" b="1" dirty="0">
                <a:effectLst/>
              </a:rPr>
              <a:t>: and he shall give thee the desires of thine heart</a:t>
            </a:r>
            <a:r>
              <a:rPr lang="en-US" sz="2800" b="1" dirty="0" smtClean="0">
                <a:effectLst/>
              </a:rPr>
              <a:t>.</a:t>
            </a:r>
            <a:endParaRPr lang="en-US" sz="2800" b="1" dirty="0">
              <a:effectLst/>
            </a:endParaRPr>
          </a:p>
        </p:txBody>
      </p:sp>
    </p:spTree>
    <p:extLst>
      <p:ext uri="{BB962C8B-B14F-4D97-AF65-F5344CB8AC3E}">
        <p14:creationId xmlns:p14="http://schemas.microsoft.com/office/powerpoint/2010/main" val="359548022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Peace and Quiet: Incredible Calm Water Photography | Am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95601"/>
            <a:ext cx="12192000" cy="97536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13795" y="609601"/>
            <a:ext cx="10353761" cy="818508"/>
          </a:xfrm>
        </p:spPr>
        <p:txBody>
          <a:bodyPr>
            <a:normAutofit/>
          </a:bodyPr>
          <a:lstStyle/>
          <a:p>
            <a:r>
              <a:rPr lang="en-US" sz="4400" dirty="0" smtClean="0"/>
              <a:t>Psalm 37:1-11</a:t>
            </a:r>
            <a:endParaRPr lang="en-US" sz="4400" dirty="0"/>
          </a:p>
        </p:txBody>
      </p:sp>
      <p:sp>
        <p:nvSpPr>
          <p:cNvPr id="3" name="Content Placeholder 2"/>
          <p:cNvSpPr>
            <a:spLocks noGrp="1"/>
          </p:cNvSpPr>
          <p:nvPr>
            <p:ph idx="1"/>
          </p:nvPr>
        </p:nvSpPr>
        <p:spPr>
          <a:xfrm>
            <a:off x="913795" y="1654139"/>
            <a:ext cx="10353762" cy="4137061"/>
          </a:xfrm>
        </p:spPr>
        <p:txBody>
          <a:bodyPr>
            <a:noAutofit/>
          </a:bodyPr>
          <a:lstStyle/>
          <a:p>
            <a:r>
              <a:rPr lang="en-US" sz="2800" b="1" baseline="30000" dirty="0">
                <a:effectLst/>
              </a:rPr>
              <a:t>5 </a:t>
            </a:r>
            <a:r>
              <a:rPr lang="en-US" sz="2800" b="1" dirty="0">
                <a:effectLst/>
              </a:rPr>
              <a:t>Commit thy way unto the </a:t>
            </a:r>
            <a:r>
              <a:rPr lang="en-US" sz="2800" b="1" cap="small" dirty="0">
                <a:effectLst/>
              </a:rPr>
              <a:t>Lord</a:t>
            </a:r>
            <a:r>
              <a:rPr lang="en-US" sz="2800" b="1" dirty="0">
                <a:effectLst/>
              </a:rPr>
              <a:t>; trust also in him; and he shall bring it to pass.</a:t>
            </a:r>
          </a:p>
          <a:p>
            <a:r>
              <a:rPr lang="en-US" sz="2800" b="1" baseline="30000" dirty="0">
                <a:effectLst/>
              </a:rPr>
              <a:t>6 </a:t>
            </a:r>
            <a:r>
              <a:rPr lang="en-US" sz="2800" b="1" dirty="0">
                <a:effectLst/>
              </a:rPr>
              <a:t>And he shall bring forth thy righteousness as the light, and thy judgment as the noonday.</a:t>
            </a:r>
          </a:p>
          <a:p>
            <a:r>
              <a:rPr lang="en-US" sz="2800" b="1" baseline="30000" dirty="0">
                <a:solidFill>
                  <a:srgbClr val="FFFF00"/>
                </a:solidFill>
                <a:effectLst/>
              </a:rPr>
              <a:t>7 </a:t>
            </a:r>
            <a:r>
              <a:rPr lang="en-US" sz="2800" b="1" dirty="0">
                <a:solidFill>
                  <a:srgbClr val="FFFF00"/>
                </a:solidFill>
                <a:effectLst/>
              </a:rPr>
              <a:t>Rest in the </a:t>
            </a:r>
            <a:r>
              <a:rPr lang="en-US" sz="2800" b="1" cap="small" dirty="0">
                <a:solidFill>
                  <a:srgbClr val="FFFF00"/>
                </a:solidFill>
                <a:effectLst/>
              </a:rPr>
              <a:t>Lord</a:t>
            </a:r>
            <a:r>
              <a:rPr lang="en-US" sz="2800" b="1" dirty="0">
                <a:solidFill>
                  <a:srgbClr val="FFFF00"/>
                </a:solidFill>
                <a:effectLst/>
              </a:rPr>
              <a:t>, and wait patiently for him: fret not thyself because of him who </a:t>
            </a:r>
            <a:r>
              <a:rPr lang="en-US" sz="2800" b="1" dirty="0" err="1">
                <a:solidFill>
                  <a:srgbClr val="FFFF00"/>
                </a:solidFill>
                <a:effectLst/>
              </a:rPr>
              <a:t>prospereth</a:t>
            </a:r>
            <a:r>
              <a:rPr lang="en-US" sz="2800" b="1" dirty="0">
                <a:solidFill>
                  <a:srgbClr val="FFFF00"/>
                </a:solidFill>
                <a:effectLst/>
              </a:rPr>
              <a:t> in his way, because of the man who </a:t>
            </a:r>
            <a:r>
              <a:rPr lang="en-US" sz="2800" b="1" dirty="0" err="1">
                <a:solidFill>
                  <a:srgbClr val="FFFF00"/>
                </a:solidFill>
                <a:effectLst/>
              </a:rPr>
              <a:t>bringeth</a:t>
            </a:r>
            <a:r>
              <a:rPr lang="en-US" sz="2800" b="1" dirty="0">
                <a:solidFill>
                  <a:srgbClr val="FFFF00"/>
                </a:solidFill>
                <a:effectLst/>
              </a:rPr>
              <a:t> wicked devices to pass.</a:t>
            </a:r>
          </a:p>
          <a:p>
            <a:r>
              <a:rPr lang="en-US" sz="2800" b="1" baseline="30000" dirty="0">
                <a:solidFill>
                  <a:srgbClr val="FFFF00"/>
                </a:solidFill>
                <a:effectLst/>
              </a:rPr>
              <a:t>8 </a:t>
            </a:r>
            <a:r>
              <a:rPr lang="en-US" sz="2800" b="1" dirty="0">
                <a:solidFill>
                  <a:srgbClr val="FFFF00"/>
                </a:solidFill>
                <a:effectLst/>
              </a:rPr>
              <a:t>Cease from anger, and forsake wrath: fret not thyself in any wise to do evil</a:t>
            </a:r>
            <a:r>
              <a:rPr lang="en-US" sz="2800" b="1" dirty="0" smtClean="0">
                <a:solidFill>
                  <a:srgbClr val="FFFF00"/>
                </a:solidFill>
                <a:effectLst/>
              </a:rPr>
              <a:t>.</a:t>
            </a:r>
            <a:endParaRPr lang="en-US" sz="2800" b="1" dirty="0">
              <a:solidFill>
                <a:srgbClr val="FFFF00"/>
              </a:solidFill>
              <a:effectLst/>
            </a:endParaRPr>
          </a:p>
        </p:txBody>
      </p:sp>
    </p:spTree>
    <p:extLst>
      <p:ext uri="{BB962C8B-B14F-4D97-AF65-F5344CB8AC3E}">
        <p14:creationId xmlns:p14="http://schemas.microsoft.com/office/powerpoint/2010/main" val="110072711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external-content.duckduckgo.com/iu/?u=https%3A%2F%2Ftse2.mm.bing.net%2Fth%3Fid%3DOIP.JykjthAI9VgyX-ldbHkHzwHaEo%26pid%3DApi&amp;f=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7788"/>
            <a:ext cx="13140345" cy="8205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13795" y="609601"/>
            <a:ext cx="10353761" cy="818508"/>
          </a:xfrm>
        </p:spPr>
        <p:txBody>
          <a:bodyPr>
            <a:normAutofit/>
          </a:bodyPr>
          <a:lstStyle/>
          <a:p>
            <a:r>
              <a:rPr lang="en-US" sz="4400" dirty="0" smtClean="0"/>
              <a:t>Psalm 37:1-11</a:t>
            </a:r>
            <a:endParaRPr lang="en-US" sz="4400" dirty="0"/>
          </a:p>
        </p:txBody>
      </p:sp>
      <p:sp>
        <p:nvSpPr>
          <p:cNvPr id="3" name="Content Placeholder 2"/>
          <p:cNvSpPr>
            <a:spLocks noGrp="1"/>
          </p:cNvSpPr>
          <p:nvPr>
            <p:ph idx="1"/>
          </p:nvPr>
        </p:nvSpPr>
        <p:spPr>
          <a:xfrm>
            <a:off x="913795" y="1654139"/>
            <a:ext cx="10353762" cy="4137061"/>
          </a:xfrm>
        </p:spPr>
        <p:txBody>
          <a:bodyPr>
            <a:noAutofit/>
          </a:bodyPr>
          <a:lstStyle/>
          <a:p>
            <a:r>
              <a:rPr lang="en-US" sz="2800" b="1" baseline="30000" dirty="0">
                <a:effectLst/>
              </a:rPr>
              <a:t>9 </a:t>
            </a:r>
            <a:r>
              <a:rPr lang="en-US" sz="2800" b="1" dirty="0">
                <a:effectLst/>
              </a:rPr>
              <a:t>For evildoers shall be cut off: but those that wait upon the </a:t>
            </a:r>
            <a:r>
              <a:rPr lang="en-US" sz="2800" b="1" cap="small" dirty="0">
                <a:effectLst/>
              </a:rPr>
              <a:t>Lord</a:t>
            </a:r>
            <a:r>
              <a:rPr lang="en-US" sz="2800" b="1" dirty="0">
                <a:effectLst/>
              </a:rPr>
              <a:t>, they shall inherit the earth.</a:t>
            </a:r>
          </a:p>
          <a:p>
            <a:r>
              <a:rPr lang="en-US" sz="2800" b="1" baseline="30000" dirty="0">
                <a:effectLst/>
              </a:rPr>
              <a:t>10 </a:t>
            </a:r>
            <a:r>
              <a:rPr lang="en-US" sz="2800" b="1" dirty="0">
                <a:effectLst/>
              </a:rPr>
              <a:t>For yet a little while, and the wicked shall not be: yea, thou shalt diligently consider his place, and it shall not be.</a:t>
            </a:r>
          </a:p>
          <a:p>
            <a:r>
              <a:rPr lang="en-US" sz="2800" b="1" baseline="30000" dirty="0">
                <a:effectLst/>
              </a:rPr>
              <a:t>11 </a:t>
            </a:r>
            <a:r>
              <a:rPr lang="en-US" sz="2800" b="1" dirty="0">
                <a:effectLst/>
              </a:rPr>
              <a:t>But the meek shall inherit the earth; and shall delight themselves in the abundance of peace</a:t>
            </a:r>
            <a:r>
              <a:rPr lang="en-US" sz="2800" b="1" dirty="0" smtClean="0">
                <a:effectLst/>
              </a:rPr>
              <a:t>.</a:t>
            </a:r>
            <a:endParaRPr lang="en-US" sz="2800" b="1" dirty="0">
              <a:effectLst/>
            </a:endParaRPr>
          </a:p>
        </p:txBody>
      </p:sp>
    </p:spTree>
    <p:extLst>
      <p:ext uri="{BB962C8B-B14F-4D97-AF65-F5344CB8AC3E}">
        <p14:creationId xmlns:p14="http://schemas.microsoft.com/office/powerpoint/2010/main" val="35478937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8346F"/>
      </a:dk2>
      <a:lt2>
        <a:srgbClr val="D9A8D2"/>
      </a:lt2>
      <a:accent1>
        <a:srgbClr val="CE57AB"/>
      </a:accent1>
      <a:accent2>
        <a:srgbClr val="8E8EFD"/>
      </a:accent2>
      <a:accent3>
        <a:srgbClr val="7CBCE0"/>
      </a:accent3>
      <a:accent4>
        <a:srgbClr val="70BF9F"/>
      </a:accent4>
      <a:accent5>
        <a:srgbClr val="A5B960"/>
      </a:accent5>
      <a:accent6>
        <a:srgbClr val="D47A57"/>
      </a:accent6>
      <a:hlink>
        <a:srgbClr val="D164DE"/>
      </a:hlink>
      <a:folHlink>
        <a:srgbClr val="BE87C4"/>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D4FE1632-F131-47D3-A814-99E9CD025E20}"/>
    </a:ext>
  </a:extLst>
</a:theme>
</file>

<file path=docProps/app.xml><?xml version="1.0" encoding="utf-8"?>
<Properties xmlns="http://schemas.openxmlformats.org/officeDocument/2006/extended-properties" xmlns:vt="http://schemas.openxmlformats.org/officeDocument/2006/docPropsVTypes">
  <Template>Damask</Template>
  <TotalTime>481</TotalTime>
  <Words>1465</Words>
  <Application>Microsoft Office PowerPoint</Application>
  <PresentationFormat>Widescreen</PresentationFormat>
  <Paragraphs>317</Paragraphs>
  <Slides>98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98</vt:i4>
      </vt:variant>
    </vt:vector>
  </HeadingPairs>
  <TitlesOfParts>
    <vt:vector size="102" baseType="lpstr">
      <vt:lpstr>Arial</vt:lpstr>
      <vt:lpstr>Bookman Old Style</vt:lpstr>
      <vt:lpstr>Rockwell</vt:lpstr>
      <vt:lpstr>Damask</vt:lpstr>
      <vt:lpstr>Patience and Trust</vt:lpstr>
      <vt:lpstr>SDA Quarterly Lesson 11, Sabbath Afternoon The Marshmallow TEST</vt:lpstr>
      <vt:lpstr>Abraham:  Sometimes a Patient Man</vt:lpstr>
      <vt:lpstr>(Abraham)  The Plan:  Genesis 12:1-4</vt:lpstr>
      <vt:lpstr>(Abraham) The Plan:  Genesis 12:1-4</vt:lpstr>
      <vt:lpstr>(Abraham) The Plan:  Genesis 13:14-16</vt:lpstr>
      <vt:lpstr>(Abraham) Impatience:  Genesis 15:1-6</vt:lpstr>
      <vt:lpstr>(Abraham) The Plan:  Genesis 15:4-6</vt:lpstr>
      <vt:lpstr>(Abraham) Impatience:  Genesis 16:1-4</vt:lpstr>
      <vt:lpstr>(Abraham) Impatience:  Genesis 16:3-4</vt:lpstr>
      <vt:lpstr>(Abraham)   God’s Timing:  Genesis 17:15-21</vt:lpstr>
      <vt:lpstr>(Abraham)  GOD’s Timing:  Genesis 17:17-21</vt:lpstr>
      <vt:lpstr>(Abraham) GOD’s Timing:  Genesis 17:20-21</vt:lpstr>
      <vt:lpstr>(Abraham) GOD’s Timing:  Genesis 21:1-3, 5</vt:lpstr>
      <vt:lpstr>(Abraham) Consequences:  Genesis 21:9-11</vt:lpstr>
      <vt:lpstr>Abraham:  Sometimes a Patient Man</vt:lpstr>
      <vt:lpstr>Joseph:  Patience Despite Hardship</vt:lpstr>
      <vt:lpstr>(Joseph)  Man’s Timing:  Genesis 37:3-11</vt:lpstr>
      <vt:lpstr>(Joseph) Man’s Timing:  Genesis 37:5-11</vt:lpstr>
      <vt:lpstr>(Joseph) Man’s Timing:  Genesis 37:8-11</vt:lpstr>
      <vt:lpstr>(Joseph) Man’s Timing:  Genesis 37:10-11</vt:lpstr>
      <vt:lpstr>(Joseph) God’s Timing:  Genesis 37:26-28</vt:lpstr>
      <vt:lpstr>(Joseph) God’s Timing:  Genesis 39:1-23</vt:lpstr>
      <vt:lpstr>(Joseph) God’s Timing:  Genesis 39:4-23</vt:lpstr>
      <vt:lpstr>(Joseph) God’s Timing:  Genesis 39:6-23</vt:lpstr>
      <vt:lpstr>(Joseph) God’s Timing:  Genesis 39:9-23</vt:lpstr>
      <vt:lpstr>(Joseph) God’s Timing:  Genesis 39:11-23</vt:lpstr>
      <vt:lpstr>(Joseph) God’s Timing:  Genesis 39:14-23</vt:lpstr>
      <vt:lpstr>(Joseph) God’s Timing:  Genesis 39:17-23</vt:lpstr>
      <vt:lpstr>(Joseph) God’s Timing:  Genesis 39:19-23</vt:lpstr>
      <vt:lpstr>(Joseph) God’s Timing:  Genesis 39:21-23</vt:lpstr>
      <vt:lpstr>(Joseph) God’s Timing:  Genesis 40:1-3</vt:lpstr>
      <vt:lpstr>(Joseph) God’s Timing:  Genesis 40:5-6</vt:lpstr>
      <vt:lpstr>(Joseph) God’s Timing:  Genesis 40:20-23</vt:lpstr>
      <vt:lpstr>(Joseph) God’s Timing:  Genesis 41:1, 8-10</vt:lpstr>
      <vt:lpstr>(Joseph) God’s Timing:  Genesis 41:11-16</vt:lpstr>
      <vt:lpstr>(Joseph) God’s Timing:  Genesis 41:14-16</vt:lpstr>
      <vt:lpstr>(Joseph) God’s Timing:  Genesis 41:33-35</vt:lpstr>
      <vt:lpstr>(Joseph) God’s Timing:  Genesis 41:39-43</vt:lpstr>
      <vt:lpstr>(Joseph) God’s Timing:  Genesis 41:42-43</vt:lpstr>
      <vt:lpstr>(Joseph) God’s Timing:  Genesis 45:4-9</vt:lpstr>
      <vt:lpstr>(Joseph) God’s Timing:  Genesis 45:7-9</vt:lpstr>
      <vt:lpstr>Joseph:  Patience Despite Hardship</vt:lpstr>
      <vt:lpstr>MOSES:  A Powerhouse of Patience</vt:lpstr>
      <vt:lpstr>(Moses)  Man’s Timing:  Exodus 2:11-15</vt:lpstr>
      <vt:lpstr>(Moses) Man’s Timing:  Exodus 2:13-15</vt:lpstr>
      <vt:lpstr>(Moses)  God’s Timing:  Exodus 3:1-7</vt:lpstr>
      <vt:lpstr>(Moses) God’s Timing:  Exodus 3:3-7</vt:lpstr>
      <vt:lpstr>(Moses)  God’s Timing:  Exodus 3:6-7</vt:lpstr>
      <vt:lpstr>(Moses) God’s Timing:  Exodus 3:10-11</vt:lpstr>
      <vt:lpstr>(Moses)  God’s Timing:  Exodus 5:1-3</vt:lpstr>
      <vt:lpstr>(Moses)  God’s Timing:  Exodus 5:2-3</vt:lpstr>
      <vt:lpstr>1:  Nile River Turns to Blood</vt:lpstr>
      <vt:lpstr>2:  Plague of Frogs</vt:lpstr>
      <vt:lpstr>3:  Plague of Lice</vt:lpstr>
      <vt:lpstr>4:  Plague of Flies</vt:lpstr>
      <vt:lpstr>5:  The Murrain</vt:lpstr>
      <vt:lpstr>6:  The Plague of Boils</vt:lpstr>
      <vt:lpstr>7:  The Plague of Hail</vt:lpstr>
      <vt:lpstr>8:  The Plague of Locusts</vt:lpstr>
      <vt:lpstr>9:  The Plague of Darkness</vt:lpstr>
      <vt:lpstr>10:  The Death of the Firstborn</vt:lpstr>
      <vt:lpstr>(Moses) God’s Timing:  Exodus 12:30-36</vt:lpstr>
      <vt:lpstr>(Moses) God’s Timing:  Exodus 12:33-36</vt:lpstr>
      <vt:lpstr>MOSES:  A Powerhouse of Patience</vt:lpstr>
      <vt:lpstr>Job:  Patience in Painful Times</vt:lpstr>
      <vt:lpstr>(Job) Man’s Timing:  Job 33:8-13</vt:lpstr>
      <vt:lpstr>(Job) Man’s Timing:  Job 33:11-13</vt:lpstr>
      <vt:lpstr>(Job) Man’s Timing:  Job 36:1-10</vt:lpstr>
      <vt:lpstr>(Job) Man’s Timing:  Job 36:6-10</vt:lpstr>
      <vt:lpstr>(Job) God’s Timing:  Job 38:1-3</vt:lpstr>
      <vt:lpstr>(Job) God’s Timing:  Job 40:1-5</vt:lpstr>
      <vt:lpstr>(Job) God’s Timing:  Job 42:1-7</vt:lpstr>
      <vt:lpstr>(Job) God’s Timing:  Job 42:4-7</vt:lpstr>
      <vt:lpstr>(Job) God’s Timing:  Job 42:7</vt:lpstr>
      <vt:lpstr>(Job) God’s Timing:  Job 42:10-12</vt:lpstr>
      <vt:lpstr>Job:  Patience in Painful Times</vt:lpstr>
      <vt:lpstr>David:  Patience Through Persecution</vt:lpstr>
      <vt:lpstr>(David) God’s Timing:  1 Samuel 16:1-3</vt:lpstr>
      <vt:lpstr>(David) God’s Timing:  1 Samuel 16:11-13</vt:lpstr>
      <vt:lpstr>(David) God’s Timing:  1 Samuel 26:2-16</vt:lpstr>
      <vt:lpstr>(David) God’s Timing:  1 Samuel 26:5-16</vt:lpstr>
      <vt:lpstr>(David) God’s Timing:  1 Samuel 26:8-16</vt:lpstr>
      <vt:lpstr>(David) God’s Timing:  1 Samuel 26:10-16</vt:lpstr>
      <vt:lpstr>(David) God’s Timing:  1 Samuel 26:13-16</vt:lpstr>
      <vt:lpstr>(David) God’s Timing:  1 Samuel 26:15-16</vt:lpstr>
      <vt:lpstr>David:  Patience Through Persecution</vt:lpstr>
      <vt:lpstr> The Marshmallow TEST:  Predicting Success?</vt:lpstr>
      <vt:lpstr> The Marshmallow TEST:  Predicting Success?</vt:lpstr>
      <vt:lpstr> The Marshmallow TEST:  A New Twist</vt:lpstr>
      <vt:lpstr> The Marshmallow TEST:  A New Twist</vt:lpstr>
      <vt:lpstr> The Marshmallow TEST:  BUSTED</vt:lpstr>
      <vt:lpstr> The Marshmallow TEST:  IMPLICATIONS</vt:lpstr>
      <vt:lpstr>God’s Perfect Timing:  Romans 15:4-6</vt:lpstr>
      <vt:lpstr>God’s Perfect Timing:  Romans 5:3-5</vt:lpstr>
      <vt:lpstr>Psalm 37:1-11</vt:lpstr>
      <vt:lpstr>Psalm 37:1-11</vt:lpstr>
      <vt:lpstr>Psalm 37:1-11</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41</cp:revision>
  <dcterms:created xsi:type="dcterms:W3CDTF">2022-09-09T23:37:42Z</dcterms:created>
  <dcterms:modified xsi:type="dcterms:W3CDTF">2022-09-10T07:39:20Z</dcterms:modified>
</cp:coreProperties>
</file>