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0" r:id="rId1"/>
  </p:sldMasterIdLst>
  <p:notesMasterIdLst>
    <p:notesMasterId r:id="rId60"/>
  </p:notesMasterIdLst>
  <p:sldIdLst>
    <p:sldId id="256" r:id="rId2"/>
    <p:sldId id="264" r:id="rId3"/>
    <p:sldId id="265" r:id="rId4"/>
    <p:sldId id="259" r:id="rId5"/>
    <p:sldId id="266" r:id="rId6"/>
    <p:sldId id="260" r:id="rId7"/>
    <p:sldId id="261" r:id="rId8"/>
    <p:sldId id="267" r:id="rId9"/>
    <p:sldId id="262" r:id="rId10"/>
    <p:sldId id="286" r:id="rId11"/>
    <p:sldId id="287" r:id="rId12"/>
    <p:sldId id="288" r:id="rId13"/>
    <p:sldId id="258" r:id="rId14"/>
    <p:sldId id="263" r:id="rId15"/>
    <p:sldId id="269" r:id="rId16"/>
    <p:sldId id="270" r:id="rId17"/>
    <p:sldId id="271" r:id="rId18"/>
    <p:sldId id="272" r:id="rId19"/>
    <p:sldId id="273" r:id="rId20"/>
    <p:sldId id="274" r:id="rId21"/>
    <p:sldId id="275" r:id="rId22"/>
    <p:sldId id="277" r:id="rId23"/>
    <p:sldId id="276" r:id="rId24"/>
    <p:sldId id="278" r:id="rId25"/>
    <p:sldId id="279" r:id="rId26"/>
    <p:sldId id="280" r:id="rId27"/>
    <p:sldId id="281" r:id="rId28"/>
    <p:sldId id="282" r:id="rId29"/>
    <p:sldId id="283" r:id="rId30"/>
    <p:sldId id="284" r:id="rId31"/>
    <p:sldId id="285" r:id="rId32"/>
    <p:sldId id="294" r:id="rId33"/>
    <p:sldId id="289" r:id="rId34"/>
    <p:sldId id="290" r:id="rId35"/>
    <p:sldId id="297" r:id="rId36"/>
    <p:sldId id="291" r:id="rId37"/>
    <p:sldId id="292" r:id="rId38"/>
    <p:sldId id="295" r:id="rId39"/>
    <p:sldId id="296" r:id="rId40"/>
    <p:sldId id="300" r:id="rId41"/>
    <p:sldId id="301" r:id="rId42"/>
    <p:sldId id="305" r:id="rId43"/>
    <p:sldId id="303" r:id="rId44"/>
    <p:sldId id="304" r:id="rId45"/>
    <p:sldId id="306" r:id="rId46"/>
    <p:sldId id="307" r:id="rId47"/>
    <p:sldId id="308" r:id="rId48"/>
    <p:sldId id="309" r:id="rId49"/>
    <p:sldId id="310" r:id="rId50"/>
    <p:sldId id="311" r:id="rId51"/>
    <p:sldId id="312" r:id="rId52"/>
    <p:sldId id="313" r:id="rId53"/>
    <p:sldId id="314" r:id="rId54"/>
    <p:sldId id="315" r:id="rId55"/>
    <p:sldId id="316" r:id="rId56"/>
    <p:sldId id="298" r:id="rId57"/>
    <p:sldId id="299" r:id="rId58"/>
    <p:sldId id="317"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15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2" d="100"/>
          <a:sy n="62" d="100"/>
        </p:scale>
        <p:origin x="82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07618-A9E7-4768-AFEE-D8ABF8ADE4C6}" type="datetimeFigureOut">
              <a:rPr lang="en-US" smtClean="0"/>
              <a:t>9/16/2022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C20FB-6E59-43A8-9C1F-9A1081D9D076}" type="slidenum">
              <a:rPr lang="en-US" smtClean="0"/>
              <a:t>‹#›</a:t>
            </a:fld>
            <a:endParaRPr lang="en-US"/>
          </a:p>
        </p:txBody>
      </p:sp>
    </p:spTree>
    <p:extLst>
      <p:ext uri="{BB962C8B-B14F-4D97-AF65-F5344CB8AC3E}">
        <p14:creationId xmlns:p14="http://schemas.microsoft.com/office/powerpoint/2010/main" val="1914163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5</a:t>
            </a:fld>
            <a:endParaRPr lang="en-US" altLang="en-US"/>
          </a:p>
        </p:txBody>
      </p:sp>
    </p:spTree>
    <p:extLst>
      <p:ext uri="{BB962C8B-B14F-4D97-AF65-F5344CB8AC3E}">
        <p14:creationId xmlns:p14="http://schemas.microsoft.com/office/powerpoint/2010/main" val="2741129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27649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00690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2202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6771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71605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0655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376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26798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61289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Slide Option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E13AC31F-52A9-C448-A1DF-63E7D0E17D56}"/>
              </a:ext>
            </a:extLst>
          </p:cNvPr>
          <p:cNvSpPr/>
          <p:nvPr userDrawn="1"/>
        </p:nvSpPr>
        <p:spPr>
          <a:xfrm>
            <a:off x="398463" y="381000"/>
            <a:ext cx="11430000" cy="6096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715633"/>
            <a:ext cx="11125200" cy="584789"/>
          </a:xfrm>
        </p:spPr>
        <p:txBody>
          <a:bodyPr>
            <a:noAutofit/>
          </a:bodyPr>
          <a:lstStyle>
            <a:lvl1pPr marL="228600" algn="l">
              <a:defRPr sz="42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 y="1635053"/>
            <a:ext cx="9547725" cy="841248"/>
          </a:xfrm>
          <a:solidFill>
            <a:schemeClr val="tx1"/>
          </a:solidFill>
          <a:ln>
            <a:noFill/>
          </a:ln>
        </p:spPr>
        <p:txBody>
          <a:bodyPr anchor="ctr">
            <a:noAutofit/>
          </a:bodyPr>
          <a:lstStyle>
            <a:lvl1pPr marL="640080" indent="0" algn="l">
              <a:buNone/>
              <a:defRPr sz="2800" i="0">
                <a:solidFill>
                  <a:schemeClr val="bg1"/>
                </a:solidFill>
                <a:latin typeface="+mj-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17132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52647F38-B617-4D2F-AE0A-013F0C4D2C57}" type="datetimeFigureOut">
              <a:rPr lang="en-US" smtClean="0"/>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3518273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1721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983031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4544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9741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5693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0699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6390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50649367"/>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egwwritings.org/en/book/1965.59611#59611" TargetMode="External"/><Relationship Id="rId2" Type="http://schemas.openxmlformats.org/officeDocument/2006/relationships/hyperlink" Target="https://m.egwwritings.org/en/book/1965.40097#40097" TargetMode="External"/><Relationship Id="rId1" Type="http://schemas.openxmlformats.org/officeDocument/2006/relationships/slideLayout" Target="../slideLayouts/slideLayout2.xml"/><Relationship Id="rId5" Type="http://schemas.openxmlformats.org/officeDocument/2006/relationships/hyperlink" Target="https://m.egwwritings.org/en/book/1965.60891#60891" TargetMode="External"/><Relationship Id="rId4" Type="http://schemas.openxmlformats.org/officeDocument/2006/relationships/hyperlink" Target="https://m.egwwritings.org/en/book/1965.36024#36024"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m.egwwritings.org/en/book/1965.52204#5220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m.egwwritings.org/en/book/1965.60163#60163"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8000" dirty="0" smtClean="0"/>
              <a:t>Life and Death</a:t>
            </a:r>
            <a:endParaRPr lang="en-US" sz="8000" dirty="0"/>
          </a:p>
        </p:txBody>
      </p:sp>
      <p:sp>
        <p:nvSpPr>
          <p:cNvPr id="3" name="Subtitle 2"/>
          <p:cNvSpPr>
            <a:spLocks noGrp="1"/>
          </p:cNvSpPr>
          <p:nvPr>
            <p:ph type="subTitle" idx="1"/>
          </p:nvPr>
        </p:nvSpPr>
        <p:spPr/>
        <p:txBody>
          <a:bodyPr>
            <a:normAutofit/>
          </a:bodyPr>
          <a:lstStyle/>
          <a:p>
            <a:r>
              <a:rPr lang="en-US" sz="2800" b="1" dirty="0" smtClean="0"/>
              <a:t>John 12, Philippians 2, Zechariah 4</a:t>
            </a:r>
            <a:endParaRPr lang="en-US" sz="2800" b="1" dirty="0"/>
          </a:p>
        </p:txBody>
      </p:sp>
      <p:sp>
        <p:nvSpPr>
          <p:cNvPr id="4" name="TextBox 3"/>
          <p:cNvSpPr txBox="1"/>
          <p:nvPr/>
        </p:nvSpPr>
        <p:spPr>
          <a:xfrm>
            <a:off x="1154955" y="5626813"/>
            <a:ext cx="6191067" cy="424732"/>
          </a:xfrm>
          <a:prstGeom prst="rect">
            <a:avLst/>
          </a:prstGeom>
          <a:noFill/>
        </p:spPr>
        <p:txBody>
          <a:bodyPr wrap="square" rtlCol="0">
            <a:spAutoFit/>
          </a:bodyPr>
          <a:lstStyle/>
          <a:p>
            <a:pPr>
              <a:lnSpc>
                <a:spcPct val="90000"/>
              </a:lnSpc>
            </a:pPr>
            <a:r>
              <a:rPr lang="en-US" sz="2400" b="1" dirty="0" smtClean="0">
                <a:solidFill>
                  <a:schemeClr val="accent1">
                    <a:lumMod val="60000"/>
                    <a:lumOff val="40000"/>
                  </a:schemeClr>
                </a:solidFill>
              </a:rPr>
              <a:t>Lesson </a:t>
            </a:r>
            <a:r>
              <a:rPr lang="en-US" sz="2400" b="1" dirty="0" smtClean="0">
                <a:solidFill>
                  <a:schemeClr val="accent1">
                    <a:lumMod val="60000"/>
                    <a:lumOff val="40000"/>
                  </a:schemeClr>
                </a:solidFill>
              </a:rPr>
              <a:t>12, </a:t>
            </a:r>
            <a:r>
              <a:rPr lang="en-US" sz="2400" b="1" dirty="0" smtClean="0">
                <a:solidFill>
                  <a:schemeClr val="accent1">
                    <a:lumMod val="60000"/>
                    <a:lumOff val="40000"/>
                  </a:schemeClr>
                </a:solidFill>
              </a:rPr>
              <a:t>3</a:t>
            </a:r>
            <a:r>
              <a:rPr lang="en-US" sz="2400" b="1" baseline="30000" dirty="0" smtClean="0">
                <a:solidFill>
                  <a:schemeClr val="accent1">
                    <a:lumMod val="60000"/>
                    <a:lumOff val="40000"/>
                  </a:schemeClr>
                </a:solidFill>
              </a:rPr>
              <a:t>rd</a:t>
            </a:r>
            <a:r>
              <a:rPr lang="en-US" sz="2400" b="1" dirty="0" smtClean="0">
                <a:solidFill>
                  <a:schemeClr val="accent1">
                    <a:lumMod val="60000"/>
                    <a:lumOff val="40000"/>
                  </a:schemeClr>
                </a:solidFill>
              </a:rPr>
              <a:t> Quarter, 2022</a:t>
            </a:r>
            <a:endParaRPr lang="en-US" sz="2400" b="1" dirty="0">
              <a:solidFill>
                <a:schemeClr val="accent1">
                  <a:lumMod val="60000"/>
                  <a:lumOff val="40000"/>
                </a:schemeClr>
              </a:solidFill>
            </a:endParaRPr>
          </a:p>
        </p:txBody>
      </p:sp>
    </p:spTree>
    <p:extLst>
      <p:ext uri="{BB962C8B-B14F-4D97-AF65-F5344CB8AC3E}">
        <p14:creationId xmlns:p14="http://schemas.microsoft.com/office/powerpoint/2010/main" val="27753533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to Christ, pg. 43</a:t>
            </a:r>
            <a:endParaRPr lang="en-US" dirty="0"/>
          </a:p>
        </p:txBody>
      </p:sp>
      <p:sp>
        <p:nvSpPr>
          <p:cNvPr id="3" name="Content Placeholder 2"/>
          <p:cNvSpPr>
            <a:spLocks noGrp="1"/>
          </p:cNvSpPr>
          <p:nvPr>
            <p:ph idx="1"/>
          </p:nvPr>
        </p:nvSpPr>
        <p:spPr>
          <a:xfrm>
            <a:off x="565079" y="2052918"/>
            <a:ext cx="11239927" cy="4460898"/>
          </a:xfrm>
        </p:spPr>
        <p:txBody>
          <a:bodyPr>
            <a:normAutofit lnSpcReduction="10000"/>
          </a:bodyPr>
          <a:lstStyle/>
          <a:p>
            <a:r>
              <a:rPr lang="en-US" sz="2800" dirty="0"/>
              <a:t>God's promise is, “Ye shall seek Me, and find Me, when ye shall search for Me with all your heart.” </a:t>
            </a:r>
            <a:r>
              <a:rPr lang="en-US" sz="2800" dirty="0">
                <a:hlinkClick r:id="rId2"/>
              </a:rPr>
              <a:t>Jeremiah 29:13</a:t>
            </a:r>
            <a:r>
              <a:rPr lang="en-US" sz="2800" dirty="0"/>
              <a:t>. </a:t>
            </a:r>
            <a:endParaRPr lang="en-US" sz="2800" dirty="0" smtClean="0"/>
          </a:p>
          <a:p>
            <a:r>
              <a:rPr lang="en-US" sz="2800" dirty="0" smtClean="0"/>
              <a:t>The </a:t>
            </a:r>
            <a:r>
              <a:rPr lang="en-US" sz="2800" dirty="0"/>
              <a:t>whole heart must be yielded to God, or the change can never be wrought in us by which we are to be restored to His likeness. By nature we are alienated from God. The Holy Spirit describes our condition in such words as these: “Dead in trespasses and sins;” “the whole head is sick, and the whole heart faint;” “no soundness in it.” We are held fast in the snare of Satan, “taken captive by him at his will.” </a:t>
            </a:r>
            <a:r>
              <a:rPr lang="en-US" sz="2800" dirty="0">
                <a:hlinkClick r:id="rId3"/>
              </a:rPr>
              <a:t>Ephesians 2:1</a:t>
            </a:r>
            <a:r>
              <a:rPr lang="en-US" sz="2800" dirty="0"/>
              <a:t>; </a:t>
            </a:r>
            <a:r>
              <a:rPr lang="en-US" sz="2800" dirty="0">
                <a:hlinkClick r:id="rId4"/>
              </a:rPr>
              <a:t>Isaiah 1:5, 6</a:t>
            </a:r>
            <a:r>
              <a:rPr lang="en-US" sz="2800" dirty="0"/>
              <a:t>; </a:t>
            </a:r>
            <a:r>
              <a:rPr lang="en-US" sz="2800" dirty="0">
                <a:hlinkClick r:id="rId5"/>
              </a:rPr>
              <a:t>2 Timothy 2:26</a:t>
            </a:r>
            <a:r>
              <a:rPr lang="en-US" sz="2800" dirty="0"/>
              <a:t>. </a:t>
            </a:r>
          </a:p>
        </p:txBody>
      </p:sp>
    </p:spTree>
    <p:extLst>
      <p:ext uri="{BB962C8B-B14F-4D97-AF65-F5344CB8AC3E}">
        <p14:creationId xmlns:p14="http://schemas.microsoft.com/office/powerpoint/2010/main" val="3764793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to Christ, pg. 43</a:t>
            </a:r>
            <a:endParaRPr lang="en-US" dirty="0"/>
          </a:p>
        </p:txBody>
      </p:sp>
      <p:sp>
        <p:nvSpPr>
          <p:cNvPr id="3" name="Content Placeholder 2"/>
          <p:cNvSpPr>
            <a:spLocks noGrp="1"/>
          </p:cNvSpPr>
          <p:nvPr>
            <p:ph idx="1"/>
          </p:nvPr>
        </p:nvSpPr>
        <p:spPr>
          <a:xfrm>
            <a:off x="565079" y="2052918"/>
            <a:ext cx="11239927" cy="4460898"/>
          </a:xfrm>
        </p:spPr>
        <p:txBody>
          <a:bodyPr>
            <a:normAutofit/>
          </a:bodyPr>
          <a:lstStyle/>
          <a:p>
            <a:r>
              <a:rPr lang="en-US" sz="2800" dirty="0"/>
              <a:t>God desires to heal us, to set us free. But since this requires an entire transformation, a renewing of our whole nature, we must yield ourselves wholly to Him. </a:t>
            </a:r>
            <a:r>
              <a:rPr lang="en-US" sz="2800" dirty="0" smtClean="0"/>
              <a:t>The </a:t>
            </a:r>
            <a:r>
              <a:rPr lang="en-US" sz="2800" dirty="0"/>
              <a:t>warfare against self is the greatest battle that was ever fought. </a:t>
            </a:r>
            <a:endParaRPr lang="en-US" sz="2800" dirty="0" smtClean="0"/>
          </a:p>
          <a:p>
            <a:r>
              <a:rPr lang="en-US" sz="2800" dirty="0" smtClean="0"/>
              <a:t>The </a:t>
            </a:r>
            <a:r>
              <a:rPr lang="en-US" sz="2800" dirty="0"/>
              <a:t>yielding of self, surrendering all to the will of God, requires a struggle; but the soul must submit to God before it can be renewed in holiness. </a:t>
            </a:r>
          </a:p>
        </p:txBody>
      </p:sp>
    </p:spTree>
    <p:extLst>
      <p:ext uri="{BB962C8B-B14F-4D97-AF65-F5344CB8AC3E}">
        <p14:creationId xmlns:p14="http://schemas.microsoft.com/office/powerpoint/2010/main" val="25726513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to Christ, pg. 44</a:t>
            </a:r>
            <a:endParaRPr lang="en-US" dirty="0"/>
          </a:p>
        </p:txBody>
      </p:sp>
      <p:sp>
        <p:nvSpPr>
          <p:cNvPr id="3" name="Content Placeholder 2"/>
          <p:cNvSpPr>
            <a:spLocks noGrp="1"/>
          </p:cNvSpPr>
          <p:nvPr>
            <p:ph idx="1"/>
          </p:nvPr>
        </p:nvSpPr>
        <p:spPr>
          <a:xfrm>
            <a:off x="565079" y="1551398"/>
            <a:ext cx="11239927" cy="4962418"/>
          </a:xfrm>
        </p:spPr>
        <p:txBody>
          <a:bodyPr>
            <a:normAutofit lnSpcReduction="10000"/>
          </a:bodyPr>
          <a:lstStyle/>
          <a:p>
            <a:r>
              <a:rPr lang="en-US" sz="2800" dirty="0"/>
              <a:t>In giving ourselves to God, we must necessarily give up all that would separate us from Him. Hence the </a:t>
            </a:r>
            <a:r>
              <a:rPr lang="en-US" sz="2800" dirty="0" err="1"/>
              <a:t>Saviour</a:t>
            </a:r>
            <a:r>
              <a:rPr lang="en-US" sz="2800" dirty="0"/>
              <a:t> says, “Whosoever he be of you that </a:t>
            </a:r>
            <a:r>
              <a:rPr lang="en-US" sz="2800" dirty="0" err="1"/>
              <a:t>forsaketh</a:t>
            </a:r>
            <a:r>
              <a:rPr lang="en-US" sz="2800" dirty="0"/>
              <a:t> not all that he hath, he cannot be My disciple.” </a:t>
            </a:r>
            <a:r>
              <a:rPr lang="en-US" sz="2800" dirty="0">
                <a:hlinkClick r:id="rId2"/>
              </a:rPr>
              <a:t>Luke 14:33</a:t>
            </a:r>
            <a:r>
              <a:rPr lang="en-US" sz="2800" dirty="0"/>
              <a:t>. Whatever shall draw away the heart from God must be given up. Mammon is the idol of many. The love of money, the desire for wealth, is the golden chain that binds them to Satan. Reputation and worldly honor are worshiped by another class. The life of selfish ease and freedom from responsibility is the idol of others. But these slavish bands must be broken. We cannot be half the Lord's and half the world's. We are not God's children unless we are such entirely. </a:t>
            </a:r>
          </a:p>
        </p:txBody>
      </p:sp>
    </p:spTree>
    <p:extLst>
      <p:ext uri="{BB962C8B-B14F-4D97-AF65-F5344CB8AC3E}">
        <p14:creationId xmlns:p14="http://schemas.microsoft.com/office/powerpoint/2010/main" val="38866443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7738" y="1004180"/>
            <a:ext cx="8596668" cy="805841"/>
          </a:xfrm>
        </p:spPr>
        <p:txBody>
          <a:bodyPr/>
          <a:lstStyle/>
          <a:p>
            <a:r>
              <a:rPr lang="en-US" b="1" dirty="0" smtClean="0"/>
              <a:t>Romans 8:11-13</a:t>
            </a:r>
            <a:br>
              <a:rPr lang="en-US" b="1" dirty="0" smtClean="0"/>
            </a:br>
            <a:r>
              <a:rPr lang="en-US" sz="2400" b="1" dirty="0" smtClean="0">
                <a:solidFill>
                  <a:schemeClr val="bg2">
                    <a:lumMod val="60000"/>
                    <a:lumOff val="40000"/>
                  </a:schemeClr>
                </a:solidFill>
              </a:rPr>
              <a:t>Choices</a:t>
            </a:r>
            <a:endParaRPr lang="en-US" sz="2400" b="1" dirty="0">
              <a:solidFill>
                <a:schemeClr val="bg2">
                  <a:lumMod val="60000"/>
                  <a:lumOff val="40000"/>
                </a:schemeClr>
              </a:solidFill>
            </a:endParaRPr>
          </a:p>
        </p:txBody>
      </p:sp>
      <p:sp>
        <p:nvSpPr>
          <p:cNvPr id="3" name="Content Placeholder 2"/>
          <p:cNvSpPr>
            <a:spLocks noGrp="1"/>
          </p:cNvSpPr>
          <p:nvPr>
            <p:ph idx="1"/>
          </p:nvPr>
        </p:nvSpPr>
        <p:spPr>
          <a:xfrm>
            <a:off x="677334" y="2464816"/>
            <a:ext cx="10324542" cy="2154477"/>
          </a:xfrm>
        </p:spPr>
        <p:txBody>
          <a:bodyPr>
            <a:noAutofit/>
          </a:bodyPr>
          <a:lstStyle/>
          <a:p>
            <a:r>
              <a:rPr lang="en-US" sz="2800" b="1" baseline="30000" dirty="0"/>
              <a:t>11 </a:t>
            </a:r>
            <a:r>
              <a:rPr lang="en-US" sz="2800" b="1" dirty="0"/>
              <a:t>But if the Spirit of him that raised up Jesus from the dead dwell in you, he that raised up Christ from the dead shall also quicken your mortal bodies by his Spirit that </a:t>
            </a:r>
            <a:r>
              <a:rPr lang="en-US" sz="2800" b="1" dirty="0" err="1"/>
              <a:t>dwelleth</a:t>
            </a:r>
            <a:r>
              <a:rPr lang="en-US" sz="2800" b="1" dirty="0"/>
              <a:t> in you.</a:t>
            </a:r>
          </a:p>
          <a:p>
            <a:r>
              <a:rPr lang="en-US" sz="2800" b="1" baseline="30000" dirty="0"/>
              <a:t>12 </a:t>
            </a:r>
            <a:r>
              <a:rPr lang="en-US" sz="2800" b="1" dirty="0"/>
              <a:t>Therefore, brethren, we are debtors, not to the flesh, to live after the flesh.</a:t>
            </a:r>
          </a:p>
          <a:p>
            <a:r>
              <a:rPr lang="en-US" sz="2800" b="1" baseline="30000" dirty="0"/>
              <a:t>13 </a:t>
            </a:r>
            <a:r>
              <a:rPr lang="en-US" sz="2800" b="1" dirty="0"/>
              <a:t>For if ye live after the flesh, ye shall die: but if ye through the Spirit do mortify the deeds of the body, ye shall live</a:t>
            </a:r>
            <a:r>
              <a:rPr lang="en-US" sz="2800" b="1" dirty="0" smtClean="0"/>
              <a:t>.</a:t>
            </a:r>
            <a:endParaRPr lang="en-US" sz="2800" b="1" dirty="0"/>
          </a:p>
        </p:txBody>
      </p:sp>
      <p:sp>
        <p:nvSpPr>
          <p:cNvPr id="5" name="TextBox 4"/>
          <p:cNvSpPr txBox="1"/>
          <p:nvPr/>
        </p:nvSpPr>
        <p:spPr>
          <a:xfrm rot="5400000">
            <a:off x="8927431" y="3460438"/>
            <a:ext cx="5397422" cy="461665"/>
          </a:xfrm>
          <a:prstGeom prst="rect">
            <a:avLst/>
          </a:prstGeom>
          <a:noFill/>
        </p:spPr>
        <p:txBody>
          <a:bodyPr wrap="square" rtlCol="0">
            <a:spAutoFit/>
          </a:bodyPr>
          <a:lstStyle/>
          <a:p>
            <a:r>
              <a:rPr lang="en-US" sz="2400" b="1" dirty="0" smtClean="0">
                <a:solidFill>
                  <a:schemeClr val="bg2">
                    <a:lumMod val="40000"/>
                    <a:lumOff val="60000"/>
                  </a:schemeClr>
                </a:solidFill>
                <a:latin typeface="Arial Black" panose="020B0A04020102020204" pitchFamily="34" charset="0"/>
              </a:rPr>
              <a:t>Quicken = enliven, make alive</a:t>
            </a:r>
            <a:endParaRPr lang="en-US" sz="2400" b="1" dirty="0">
              <a:solidFill>
                <a:schemeClr val="bg2">
                  <a:lumMod val="40000"/>
                  <a:lumOff val="60000"/>
                </a:schemeClr>
              </a:solidFill>
              <a:latin typeface="Arial Black" panose="020B0A04020102020204" pitchFamily="34" charset="0"/>
            </a:endParaRPr>
          </a:p>
        </p:txBody>
      </p:sp>
      <p:sp>
        <p:nvSpPr>
          <p:cNvPr id="6" name="TextBox 5"/>
          <p:cNvSpPr txBox="1"/>
          <p:nvPr/>
        </p:nvSpPr>
        <p:spPr>
          <a:xfrm rot="20094782">
            <a:off x="137049" y="675092"/>
            <a:ext cx="2806025" cy="523220"/>
          </a:xfrm>
          <a:prstGeom prst="rect">
            <a:avLst/>
          </a:prstGeom>
          <a:noFill/>
        </p:spPr>
        <p:txBody>
          <a:bodyPr wrap="square" rtlCol="0">
            <a:spAutoFit/>
          </a:bodyPr>
          <a:lstStyle/>
          <a:p>
            <a:r>
              <a:rPr lang="en-US" sz="2800" b="1" dirty="0" smtClean="0">
                <a:solidFill>
                  <a:schemeClr val="accent1">
                    <a:lumMod val="40000"/>
                    <a:lumOff val="60000"/>
                  </a:schemeClr>
                </a:solidFill>
              </a:rPr>
              <a:t>From Lesson 8:</a:t>
            </a:r>
            <a:endParaRPr lang="en-US" sz="2800" b="1" dirty="0">
              <a:solidFill>
                <a:schemeClr val="accent1">
                  <a:lumMod val="40000"/>
                  <a:lumOff val="60000"/>
                </a:schemeClr>
              </a:solidFill>
            </a:endParaRPr>
          </a:p>
        </p:txBody>
      </p:sp>
    </p:spTree>
    <p:extLst>
      <p:ext uri="{BB962C8B-B14F-4D97-AF65-F5344CB8AC3E}">
        <p14:creationId xmlns:p14="http://schemas.microsoft.com/office/powerpoint/2010/main" val="418278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129628" y="452718"/>
            <a:ext cx="9404723" cy="1400530"/>
          </a:xfrm>
        </p:spPr>
        <p:txBody>
          <a:bodyPr/>
          <a:lstStyle/>
          <a:p>
            <a:r>
              <a:rPr lang="en-US" b="1" dirty="0"/>
              <a:t>Romans 8:11-13</a:t>
            </a:r>
            <a:br>
              <a:rPr lang="en-US" b="1" dirty="0"/>
            </a:br>
            <a:r>
              <a:rPr lang="en-US" sz="2400" b="1" dirty="0">
                <a:solidFill>
                  <a:schemeClr val="bg2">
                    <a:lumMod val="60000"/>
                    <a:lumOff val="40000"/>
                  </a:schemeClr>
                </a:solidFill>
              </a:rPr>
              <a:t>Choices</a:t>
            </a:r>
            <a:endParaRPr lang="en-US" b="1" dirty="0"/>
          </a:p>
        </p:txBody>
      </p:sp>
      <p:sp>
        <p:nvSpPr>
          <p:cNvPr id="4" name="Content Placeholder 3"/>
          <p:cNvSpPr txBox="1">
            <a:spLocks noGrp="1"/>
          </p:cNvSpPr>
          <p:nvPr>
            <p:ph idx="1"/>
          </p:nvPr>
        </p:nvSpPr>
        <p:spPr>
          <a:xfrm>
            <a:off x="1141289" y="1728336"/>
            <a:ext cx="9601196" cy="4401205"/>
          </a:xfrm>
          <a:prstGeom prst="rect">
            <a:avLst/>
          </a:prstGeom>
          <a:noFill/>
        </p:spPr>
        <p:txBody>
          <a:bodyPr wrap="square" rtlCol="0">
            <a:spAutoFit/>
          </a:bodyPr>
          <a:lstStyle/>
          <a:p>
            <a:pPr marL="0" indent="0">
              <a:buNone/>
            </a:pPr>
            <a:r>
              <a:rPr lang="en-US" sz="4000" dirty="0" smtClean="0">
                <a:solidFill>
                  <a:schemeClr val="bg2">
                    <a:lumMod val="20000"/>
                    <a:lumOff val="80000"/>
                  </a:schemeClr>
                </a:solidFill>
                <a:latin typeface="Gabriola" panose="04040605051002020D02" pitchFamily="82" charset="0"/>
              </a:rPr>
              <a:t>Either our sins must die or we must.  If they are allowed to live, we shall die.  If they are put to death, we shall be saved.  </a:t>
            </a:r>
            <a:r>
              <a:rPr lang="en-US" sz="4000" dirty="0" smtClean="0">
                <a:solidFill>
                  <a:schemeClr val="bg2">
                    <a:lumMod val="20000"/>
                    <a:lumOff val="80000"/>
                  </a:schemeClr>
                </a:solidFill>
                <a:latin typeface="Gabriola" panose="04040605051002020D02" pitchFamily="82" charset="0"/>
              </a:rPr>
              <a:t>The </a:t>
            </a:r>
            <a:r>
              <a:rPr lang="en-US" sz="4000" dirty="0" smtClean="0">
                <a:solidFill>
                  <a:schemeClr val="bg2">
                    <a:lumMod val="20000"/>
                    <a:lumOff val="80000"/>
                  </a:schemeClr>
                </a:solidFill>
                <a:latin typeface="Gabriola" panose="04040605051002020D02" pitchFamily="82" charset="0"/>
              </a:rPr>
              <a:t>gospel frees us from the condemnation of the law and from the destroying error of attempting to keep the law by our own efforts, but it does not free us from obedience to the will of God.  No man can be saved in his sins.  </a:t>
            </a:r>
            <a:r>
              <a:rPr lang="en-US" sz="4000" dirty="0" smtClean="0">
                <a:solidFill>
                  <a:schemeClr val="bg2">
                    <a:lumMod val="20000"/>
                    <a:lumOff val="80000"/>
                  </a:schemeClr>
                </a:solidFill>
                <a:latin typeface="Gabriola" panose="04040605051002020D02" pitchFamily="82" charset="0"/>
              </a:rPr>
              <a:t>                                                             SDABC </a:t>
            </a:r>
            <a:r>
              <a:rPr lang="en-US" sz="4000" dirty="0" smtClean="0">
                <a:solidFill>
                  <a:schemeClr val="bg2">
                    <a:lumMod val="20000"/>
                    <a:lumOff val="80000"/>
                  </a:schemeClr>
                </a:solidFill>
                <a:latin typeface="Gabriola" panose="04040605051002020D02" pitchFamily="82" charset="0"/>
              </a:rPr>
              <a:t>V6 pg. 565-6</a:t>
            </a:r>
            <a:endParaRPr lang="en-US" sz="4000" dirty="0">
              <a:solidFill>
                <a:schemeClr val="bg2">
                  <a:lumMod val="20000"/>
                  <a:lumOff val="80000"/>
                </a:schemeClr>
              </a:solidFill>
              <a:latin typeface="Gabriola" panose="04040605051002020D02" pitchFamily="82" charset="0"/>
            </a:endParaRPr>
          </a:p>
        </p:txBody>
      </p:sp>
      <p:sp>
        <p:nvSpPr>
          <p:cNvPr id="6" name="TextBox 5"/>
          <p:cNvSpPr txBox="1"/>
          <p:nvPr/>
        </p:nvSpPr>
        <p:spPr>
          <a:xfrm rot="20094782">
            <a:off x="345034" y="891373"/>
            <a:ext cx="2806025" cy="523220"/>
          </a:xfrm>
          <a:prstGeom prst="rect">
            <a:avLst/>
          </a:prstGeom>
          <a:noFill/>
        </p:spPr>
        <p:txBody>
          <a:bodyPr wrap="square" rtlCol="0">
            <a:spAutoFit/>
          </a:bodyPr>
          <a:lstStyle/>
          <a:p>
            <a:r>
              <a:rPr lang="en-US" sz="2800" b="1" dirty="0" smtClean="0">
                <a:solidFill>
                  <a:schemeClr val="accent1">
                    <a:lumMod val="40000"/>
                    <a:lumOff val="60000"/>
                  </a:schemeClr>
                </a:solidFill>
              </a:rPr>
              <a:t>From Lesson 8:</a:t>
            </a:r>
            <a:endParaRPr lang="en-US" sz="2800" b="1" dirty="0">
              <a:solidFill>
                <a:schemeClr val="accent1">
                  <a:lumMod val="40000"/>
                  <a:lumOff val="60000"/>
                </a:schemeClr>
              </a:solidFill>
            </a:endParaRPr>
          </a:p>
        </p:txBody>
      </p:sp>
    </p:spTree>
    <p:extLst>
      <p:ext uri="{BB962C8B-B14F-4D97-AF65-F5344CB8AC3E}">
        <p14:creationId xmlns:p14="http://schemas.microsoft.com/office/powerpoint/2010/main" val="26757384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2" y="165042"/>
            <a:ext cx="9404723" cy="697988"/>
          </a:xfrm>
        </p:spPr>
        <p:txBody>
          <a:bodyPr/>
          <a:lstStyle/>
          <a:p>
            <a:r>
              <a:rPr lang="en-US" dirty="0" smtClean="0"/>
              <a:t>John 12:1-3</a:t>
            </a:r>
            <a:br>
              <a:rPr lang="en-US" dirty="0" smtClean="0"/>
            </a:br>
            <a:r>
              <a:rPr lang="en-US" sz="2400" dirty="0" smtClean="0">
                <a:solidFill>
                  <a:schemeClr val="accent1">
                    <a:lumMod val="60000"/>
                    <a:lumOff val="40000"/>
                  </a:schemeClr>
                </a:solidFill>
              </a:rPr>
              <a:t>Context</a:t>
            </a:r>
            <a:endParaRPr lang="en-US" sz="2400" dirty="0">
              <a:solidFill>
                <a:schemeClr val="accent1">
                  <a:lumMod val="60000"/>
                  <a:lumOff val="40000"/>
                </a:schemeClr>
              </a:solidFill>
            </a:endParaRPr>
          </a:p>
        </p:txBody>
      </p:sp>
      <p:sp>
        <p:nvSpPr>
          <p:cNvPr id="3" name="Content Placeholder 2"/>
          <p:cNvSpPr>
            <a:spLocks noGrp="1"/>
          </p:cNvSpPr>
          <p:nvPr>
            <p:ph sz="half" idx="1"/>
          </p:nvPr>
        </p:nvSpPr>
        <p:spPr>
          <a:xfrm>
            <a:off x="646112" y="1460421"/>
            <a:ext cx="4853540" cy="4795917"/>
          </a:xfrm>
        </p:spPr>
        <p:txBody>
          <a:bodyPr>
            <a:noAutofit/>
          </a:bodyPr>
          <a:lstStyle/>
          <a:p>
            <a:r>
              <a:rPr lang="en-US" sz="2800" b="1" dirty="0"/>
              <a:t>12 </a:t>
            </a:r>
            <a:r>
              <a:rPr lang="en-US" sz="2800" dirty="0"/>
              <a:t>Then Jesus six days before the </a:t>
            </a:r>
            <a:r>
              <a:rPr lang="en-US" sz="2800" dirty="0" err="1"/>
              <a:t>passover</a:t>
            </a:r>
            <a:r>
              <a:rPr lang="en-US" sz="2800" dirty="0"/>
              <a:t> came to Bethany, where Lazarus was, which had been dead, whom he raised from the dead.</a:t>
            </a:r>
          </a:p>
          <a:p>
            <a:r>
              <a:rPr lang="en-US" sz="2800" b="1" baseline="30000" dirty="0"/>
              <a:t>2 </a:t>
            </a:r>
            <a:r>
              <a:rPr lang="en-US" sz="2800" dirty="0"/>
              <a:t>There they made him a supper; and Martha served: but Lazarus was one of them that sat at the table with him</a:t>
            </a:r>
            <a:r>
              <a:rPr lang="en-US" sz="2800" dirty="0" smtClean="0"/>
              <a:t>.</a:t>
            </a:r>
            <a:endParaRPr lang="en-US" sz="2800" dirty="0"/>
          </a:p>
        </p:txBody>
      </p:sp>
      <p:pic>
        <p:nvPicPr>
          <p:cNvPr id="3074" name="Picture 2" descr="In John 12:3-8, Mary anoints Jesus with expensive perfume … | Flick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041204" y="1460421"/>
            <a:ext cx="6048054" cy="4795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04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300" y="370525"/>
            <a:ext cx="9404723" cy="1400530"/>
          </a:xfrm>
        </p:spPr>
        <p:txBody>
          <a:bodyPr/>
          <a:lstStyle/>
          <a:p>
            <a:r>
              <a:rPr lang="en-US" dirty="0"/>
              <a:t>John 12:1-3</a:t>
            </a:r>
            <a:br>
              <a:rPr lang="en-US" dirty="0"/>
            </a:br>
            <a:r>
              <a:rPr lang="en-US" sz="2400" dirty="0">
                <a:solidFill>
                  <a:schemeClr val="accent1">
                    <a:lumMod val="60000"/>
                    <a:lumOff val="40000"/>
                  </a:schemeClr>
                </a:solidFill>
              </a:rPr>
              <a:t>Context</a:t>
            </a:r>
            <a:endParaRPr lang="en-US" dirty="0"/>
          </a:p>
        </p:txBody>
      </p:sp>
      <p:sp>
        <p:nvSpPr>
          <p:cNvPr id="4" name="Content Placeholder 3"/>
          <p:cNvSpPr>
            <a:spLocks noGrp="1"/>
          </p:cNvSpPr>
          <p:nvPr>
            <p:ph sz="half" idx="2"/>
          </p:nvPr>
        </p:nvSpPr>
        <p:spPr>
          <a:xfrm>
            <a:off x="6507247" y="1771055"/>
            <a:ext cx="4396341" cy="4735751"/>
          </a:xfrm>
        </p:spPr>
        <p:txBody>
          <a:bodyPr>
            <a:normAutofit/>
          </a:bodyPr>
          <a:lstStyle/>
          <a:p>
            <a:r>
              <a:rPr lang="en-US" sz="2800" b="1" baseline="30000" dirty="0"/>
              <a:t>3 </a:t>
            </a:r>
            <a:r>
              <a:rPr lang="en-US" sz="2800" dirty="0"/>
              <a:t>Then took Mary a pound of ointment of spikenard, very costly, and anointed the feet of Jesus, and wiped his feet with her hair: and the house was filled with the </a:t>
            </a:r>
            <a:r>
              <a:rPr lang="en-US" sz="2800" dirty="0" err="1"/>
              <a:t>odour</a:t>
            </a:r>
            <a:r>
              <a:rPr lang="en-US" sz="2800" dirty="0"/>
              <a:t> of the ointment</a:t>
            </a:r>
            <a:r>
              <a:rPr lang="en-US" sz="2800" dirty="0" smtClean="0"/>
              <a:t>.</a:t>
            </a:r>
          </a:p>
          <a:p>
            <a:pPr marL="0" indent="0" algn="ctr">
              <a:buNone/>
            </a:pPr>
            <a:r>
              <a:rPr lang="en-US" sz="2800" dirty="0" smtClean="0"/>
              <a:t>…</a:t>
            </a:r>
            <a:endParaRPr lang="en-US" sz="2800" dirty="0"/>
          </a:p>
        </p:txBody>
      </p:sp>
      <p:pic>
        <p:nvPicPr>
          <p:cNvPr id="4098" name="Picture 2" descr="The Perfumed Gospe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53300" y="1867033"/>
            <a:ext cx="5429276" cy="447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348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2" y="154767"/>
            <a:ext cx="9404723" cy="697988"/>
          </a:xfrm>
        </p:spPr>
        <p:txBody>
          <a:bodyPr/>
          <a:lstStyle/>
          <a:p>
            <a:r>
              <a:rPr lang="en-US" dirty="0" smtClean="0"/>
              <a:t>John 12:9-19</a:t>
            </a:r>
            <a:r>
              <a:rPr lang="en-US" dirty="0"/>
              <a:t/>
            </a:r>
            <a:br>
              <a:rPr lang="en-US" dirty="0"/>
            </a:br>
            <a:r>
              <a:rPr lang="en-US" sz="2000" dirty="0">
                <a:solidFill>
                  <a:schemeClr val="accent1">
                    <a:lumMod val="60000"/>
                    <a:lumOff val="40000"/>
                  </a:schemeClr>
                </a:solidFill>
              </a:rPr>
              <a:t>Context</a:t>
            </a:r>
            <a:endParaRPr lang="en-US" sz="4000" dirty="0"/>
          </a:p>
        </p:txBody>
      </p:sp>
      <p:sp>
        <p:nvSpPr>
          <p:cNvPr id="3" name="Content Placeholder 2"/>
          <p:cNvSpPr>
            <a:spLocks noGrp="1"/>
          </p:cNvSpPr>
          <p:nvPr>
            <p:ph sz="half" idx="1"/>
          </p:nvPr>
        </p:nvSpPr>
        <p:spPr>
          <a:xfrm>
            <a:off x="646112" y="1294545"/>
            <a:ext cx="4853540" cy="4961794"/>
          </a:xfrm>
        </p:spPr>
        <p:txBody>
          <a:bodyPr>
            <a:noAutofit/>
          </a:bodyPr>
          <a:lstStyle/>
          <a:p>
            <a:r>
              <a:rPr lang="en-US" sz="2800" b="1" baseline="30000" dirty="0"/>
              <a:t>9 </a:t>
            </a:r>
            <a:r>
              <a:rPr lang="en-US" sz="2800" dirty="0"/>
              <a:t>Much people of the Jews therefore knew that he was there: and they came not for Jesus' sake only, but that they might see Lazarus also, whom he had raised from the dead.</a:t>
            </a:r>
          </a:p>
          <a:p>
            <a:r>
              <a:rPr lang="en-US" sz="2800" b="1" baseline="30000" dirty="0"/>
              <a:t>10 </a:t>
            </a:r>
            <a:r>
              <a:rPr lang="en-US" sz="2800" dirty="0"/>
              <a:t>But the chief priests consulted that they might put Lazarus also to death</a:t>
            </a:r>
            <a:r>
              <a:rPr lang="en-US" sz="2800" dirty="0" smtClean="0"/>
              <a:t>;</a:t>
            </a:r>
            <a:endParaRPr lang="en-US" sz="2800" dirty="0"/>
          </a:p>
        </p:txBody>
      </p:sp>
      <p:pic>
        <p:nvPicPr>
          <p:cNvPr id="6146" name="Picture 2" descr="Raising Of Lazarus Painting by Barry DeBau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85068" y="1588611"/>
            <a:ext cx="5834660" cy="4667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05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300" y="370525"/>
            <a:ext cx="9404723" cy="1400530"/>
          </a:xfrm>
        </p:spPr>
        <p:txBody>
          <a:bodyPr/>
          <a:lstStyle/>
          <a:p>
            <a:r>
              <a:rPr lang="en-US" dirty="0"/>
              <a:t>John 12:9-19</a:t>
            </a:r>
            <a:br>
              <a:rPr lang="en-US" dirty="0"/>
            </a:br>
            <a:r>
              <a:rPr lang="en-US" sz="2000" dirty="0">
                <a:solidFill>
                  <a:schemeClr val="accent1">
                    <a:lumMod val="60000"/>
                    <a:lumOff val="40000"/>
                  </a:schemeClr>
                </a:solidFill>
              </a:rPr>
              <a:t>Context</a:t>
            </a:r>
            <a:endParaRPr lang="en-US" dirty="0"/>
          </a:p>
        </p:txBody>
      </p:sp>
      <p:sp>
        <p:nvSpPr>
          <p:cNvPr id="4" name="Content Placeholder 3"/>
          <p:cNvSpPr>
            <a:spLocks noGrp="1"/>
          </p:cNvSpPr>
          <p:nvPr>
            <p:ph sz="half" idx="2"/>
          </p:nvPr>
        </p:nvSpPr>
        <p:spPr>
          <a:xfrm>
            <a:off x="6065459" y="1254083"/>
            <a:ext cx="5688177" cy="5187200"/>
          </a:xfrm>
        </p:spPr>
        <p:txBody>
          <a:bodyPr>
            <a:normAutofit fontScale="92500"/>
          </a:bodyPr>
          <a:lstStyle/>
          <a:p>
            <a:r>
              <a:rPr lang="en-US" sz="2800" b="1" baseline="30000" dirty="0"/>
              <a:t>11 </a:t>
            </a:r>
            <a:r>
              <a:rPr lang="en-US" sz="2800" dirty="0"/>
              <a:t>Because that by reason of him many of the Jews went away, and believed on Jesus.</a:t>
            </a:r>
          </a:p>
          <a:p>
            <a:r>
              <a:rPr lang="en-US" sz="2800" b="1" baseline="30000" dirty="0"/>
              <a:t>12 </a:t>
            </a:r>
            <a:r>
              <a:rPr lang="en-US" sz="2800" dirty="0"/>
              <a:t>On the next day much people that were come to the feast, when they heard that Jesus </a:t>
            </a:r>
            <a:r>
              <a:rPr lang="en-US" sz="2800" dirty="0" smtClean="0"/>
              <a:t>as </a:t>
            </a:r>
            <a:r>
              <a:rPr lang="en-US" sz="2800" dirty="0"/>
              <a:t>coming to Jerusalem,</a:t>
            </a:r>
          </a:p>
          <a:p>
            <a:r>
              <a:rPr lang="en-US" sz="2800" b="1" baseline="30000" dirty="0"/>
              <a:t>13 </a:t>
            </a:r>
            <a:r>
              <a:rPr lang="en-US" sz="2800" dirty="0"/>
              <a:t>Took branches of palm trees, and went forth to meet him, and cried, Hosanna: Blessed is the King of Israel that cometh in the name of the Lord.</a:t>
            </a:r>
          </a:p>
        </p:txBody>
      </p:sp>
      <p:pic>
        <p:nvPicPr>
          <p:cNvPr id="7170" name="Picture 2" descr="Christ's Triumphant Entry Into Jerusalem by Bernhard Plock… | Flick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1805" r="11945"/>
          <a:stretch/>
        </p:blipFill>
        <p:spPr bwMode="auto">
          <a:xfrm>
            <a:off x="353300" y="1413783"/>
            <a:ext cx="5567999" cy="502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808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845" y="185590"/>
            <a:ext cx="9404723" cy="697988"/>
          </a:xfrm>
        </p:spPr>
        <p:txBody>
          <a:bodyPr/>
          <a:lstStyle/>
          <a:p>
            <a:r>
              <a:rPr lang="en-US" dirty="0"/>
              <a:t>John 12:9-19</a:t>
            </a:r>
            <a:br>
              <a:rPr lang="en-US" dirty="0"/>
            </a:br>
            <a:r>
              <a:rPr lang="en-US" sz="2000" dirty="0">
                <a:solidFill>
                  <a:schemeClr val="accent1">
                    <a:lumMod val="60000"/>
                    <a:lumOff val="40000"/>
                  </a:schemeClr>
                </a:solidFill>
              </a:rPr>
              <a:t>Context</a:t>
            </a:r>
            <a:endParaRPr lang="en-US" dirty="0"/>
          </a:p>
        </p:txBody>
      </p:sp>
      <p:sp>
        <p:nvSpPr>
          <p:cNvPr id="3" name="Content Placeholder 2"/>
          <p:cNvSpPr>
            <a:spLocks noGrp="1"/>
          </p:cNvSpPr>
          <p:nvPr>
            <p:ph sz="half" idx="1"/>
          </p:nvPr>
        </p:nvSpPr>
        <p:spPr>
          <a:xfrm>
            <a:off x="111856" y="1407557"/>
            <a:ext cx="5066319" cy="5137077"/>
          </a:xfrm>
        </p:spPr>
        <p:txBody>
          <a:bodyPr>
            <a:noAutofit/>
          </a:bodyPr>
          <a:lstStyle/>
          <a:p>
            <a:r>
              <a:rPr lang="en-US" sz="2400" b="1" baseline="30000" dirty="0"/>
              <a:t>14 </a:t>
            </a:r>
            <a:r>
              <a:rPr lang="en-US" sz="2400" dirty="0"/>
              <a:t>And Jesus, when he had found a young ass, sat thereon; as it is written,</a:t>
            </a:r>
          </a:p>
          <a:p>
            <a:r>
              <a:rPr lang="en-US" sz="2400" b="1" baseline="30000" dirty="0"/>
              <a:t>15 </a:t>
            </a:r>
            <a:r>
              <a:rPr lang="en-US" sz="2400" dirty="0"/>
              <a:t>Fear not, daughter of Sion: behold, thy King cometh, sitting on an ass's colt.</a:t>
            </a:r>
          </a:p>
          <a:p>
            <a:r>
              <a:rPr lang="en-US" sz="2400" b="1" baseline="30000" dirty="0"/>
              <a:t>16 </a:t>
            </a:r>
            <a:r>
              <a:rPr lang="en-US" sz="2400" dirty="0"/>
              <a:t>These things understood not his disciples at the first: but when Jesus was glorified, then remembered they that these things were written of him, and that they had done these things unto him.</a:t>
            </a:r>
          </a:p>
        </p:txBody>
      </p:sp>
      <p:pic>
        <p:nvPicPr>
          <p:cNvPr id="8194" name="Picture 2" descr="The triumphal entry of Jesus into Jerusalem stock image | Look and Lear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04207" y="1603550"/>
            <a:ext cx="6536047" cy="4519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9840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Abundance everywhere - Earth and Peace Institu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88" y="0"/>
            <a:ext cx="13294760" cy="689981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182386" y="211571"/>
            <a:ext cx="9601196" cy="1303867"/>
          </a:xfrm>
        </p:spPr>
        <p:txBody>
          <a:bodyPr/>
          <a:lstStyle/>
          <a:p>
            <a:r>
              <a:rPr lang="en-US" b="1" dirty="0" smtClean="0">
                <a:solidFill>
                  <a:schemeClr val="bg2">
                    <a:lumMod val="75000"/>
                  </a:schemeClr>
                </a:solidFill>
              </a:rPr>
              <a:t>2 Corinthians 9:6-8</a:t>
            </a:r>
            <a:endParaRPr lang="en-US" b="1" dirty="0">
              <a:solidFill>
                <a:schemeClr val="bg2">
                  <a:lumMod val="75000"/>
                </a:schemeClr>
              </a:solidFill>
            </a:endParaRPr>
          </a:p>
        </p:txBody>
      </p:sp>
      <p:sp>
        <p:nvSpPr>
          <p:cNvPr id="3" name="Content Placeholder 2"/>
          <p:cNvSpPr>
            <a:spLocks noGrp="1"/>
          </p:cNvSpPr>
          <p:nvPr>
            <p:ph idx="1"/>
          </p:nvPr>
        </p:nvSpPr>
        <p:spPr>
          <a:xfrm>
            <a:off x="1182386" y="1727009"/>
            <a:ext cx="9601196" cy="4301068"/>
          </a:xfrm>
        </p:spPr>
        <p:txBody>
          <a:bodyPr>
            <a:noAutofit/>
          </a:bodyPr>
          <a:lstStyle/>
          <a:p>
            <a:r>
              <a:rPr lang="en-US" sz="2800" b="1" baseline="30000" dirty="0">
                <a:solidFill>
                  <a:schemeClr val="bg2">
                    <a:lumMod val="75000"/>
                  </a:schemeClr>
                </a:solidFill>
              </a:rPr>
              <a:t>6 </a:t>
            </a:r>
            <a:r>
              <a:rPr lang="en-US" sz="2800" b="1" dirty="0">
                <a:solidFill>
                  <a:schemeClr val="bg2">
                    <a:lumMod val="75000"/>
                  </a:schemeClr>
                </a:solidFill>
              </a:rPr>
              <a:t>But this I say, He which </a:t>
            </a:r>
            <a:r>
              <a:rPr lang="en-US" sz="2800" b="1" dirty="0" err="1">
                <a:solidFill>
                  <a:schemeClr val="bg2">
                    <a:lumMod val="75000"/>
                  </a:schemeClr>
                </a:solidFill>
              </a:rPr>
              <a:t>soweth</a:t>
            </a:r>
            <a:r>
              <a:rPr lang="en-US" sz="2800" b="1" dirty="0">
                <a:solidFill>
                  <a:schemeClr val="bg2">
                    <a:lumMod val="75000"/>
                  </a:schemeClr>
                </a:solidFill>
              </a:rPr>
              <a:t> sparingly shall reap also sparingly; and he which </a:t>
            </a:r>
            <a:r>
              <a:rPr lang="en-US" sz="2800" b="1" dirty="0" err="1">
                <a:solidFill>
                  <a:schemeClr val="bg2">
                    <a:lumMod val="75000"/>
                  </a:schemeClr>
                </a:solidFill>
              </a:rPr>
              <a:t>soweth</a:t>
            </a:r>
            <a:r>
              <a:rPr lang="en-US" sz="2800" b="1" dirty="0">
                <a:solidFill>
                  <a:schemeClr val="bg2">
                    <a:lumMod val="75000"/>
                  </a:schemeClr>
                </a:solidFill>
              </a:rPr>
              <a:t> bountifully shall reap also bountifully.</a:t>
            </a:r>
          </a:p>
          <a:p>
            <a:r>
              <a:rPr lang="en-US" sz="2800" b="1" baseline="30000" dirty="0">
                <a:solidFill>
                  <a:schemeClr val="bg2">
                    <a:lumMod val="75000"/>
                  </a:schemeClr>
                </a:solidFill>
              </a:rPr>
              <a:t>7 </a:t>
            </a:r>
            <a:r>
              <a:rPr lang="en-US" sz="2800" b="1" dirty="0">
                <a:solidFill>
                  <a:schemeClr val="bg2">
                    <a:lumMod val="75000"/>
                  </a:schemeClr>
                </a:solidFill>
              </a:rPr>
              <a:t>Every man according as he </a:t>
            </a:r>
            <a:r>
              <a:rPr lang="en-US" sz="2800" b="1" dirty="0" err="1">
                <a:solidFill>
                  <a:schemeClr val="bg2">
                    <a:lumMod val="75000"/>
                  </a:schemeClr>
                </a:solidFill>
              </a:rPr>
              <a:t>purposeth</a:t>
            </a:r>
            <a:r>
              <a:rPr lang="en-US" sz="2800" b="1" dirty="0">
                <a:solidFill>
                  <a:schemeClr val="bg2">
                    <a:lumMod val="75000"/>
                  </a:schemeClr>
                </a:solidFill>
              </a:rPr>
              <a:t> in his heart, so let him give; not grudgingly, or of necessity: for God </a:t>
            </a:r>
            <a:r>
              <a:rPr lang="en-US" sz="2800" b="1" dirty="0" err="1">
                <a:solidFill>
                  <a:schemeClr val="bg2">
                    <a:lumMod val="75000"/>
                  </a:schemeClr>
                </a:solidFill>
              </a:rPr>
              <a:t>loveth</a:t>
            </a:r>
            <a:r>
              <a:rPr lang="en-US" sz="2800" b="1" dirty="0">
                <a:solidFill>
                  <a:schemeClr val="bg2">
                    <a:lumMod val="75000"/>
                  </a:schemeClr>
                </a:solidFill>
              </a:rPr>
              <a:t> a cheerful giver.</a:t>
            </a:r>
          </a:p>
          <a:p>
            <a:r>
              <a:rPr lang="en-US" sz="2800" b="1" baseline="30000" dirty="0">
                <a:solidFill>
                  <a:schemeClr val="bg2">
                    <a:lumMod val="75000"/>
                  </a:schemeClr>
                </a:solidFill>
              </a:rPr>
              <a:t>8 </a:t>
            </a:r>
            <a:r>
              <a:rPr lang="en-US" sz="2800" b="1" dirty="0">
                <a:solidFill>
                  <a:schemeClr val="bg2">
                    <a:lumMod val="75000"/>
                  </a:schemeClr>
                </a:solidFill>
              </a:rPr>
              <a:t>And God is able to make all grace abound toward you; that ye, always having all sufficiency in all things, may abound to every good work</a:t>
            </a:r>
            <a:r>
              <a:rPr lang="en-US" sz="2800" b="1" dirty="0" smtClean="0">
                <a:solidFill>
                  <a:schemeClr val="bg2">
                    <a:lumMod val="75000"/>
                  </a:schemeClr>
                </a:solidFill>
              </a:rPr>
              <a:t>:</a:t>
            </a:r>
            <a:endParaRPr lang="en-US" sz="2800" b="1" dirty="0">
              <a:solidFill>
                <a:schemeClr val="bg2">
                  <a:lumMod val="75000"/>
                </a:schemeClr>
              </a:solidFill>
            </a:endParaRPr>
          </a:p>
        </p:txBody>
      </p:sp>
    </p:spTree>
    <p:extLst>
      <p:ext uri="{BB962C8B-B14F-4D97-AF65-F5344CB8AC3E}">
        <p14:creationId xmlns:p14="http://schemas.microsoft.com/office/powerpoint/2010/main" val="10856645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300" y="370525"/>
            <a:ext cx="9404723" cy="1400530"/>
          </a:xfrm>
        </p:spPr>
        <p:txBody>
          <a:bodyPr/>
          <a:lstStyle/>
          <a:p>
            <a:r>
              <a:rPr lang="en-US" dirty="0"/>
              <a:t>John 12:9-19</a:t>
            </a:r>
            <a:br>
              <a:rPr lang="en-US" dirty="0"/>
            </a:br>
            <a:r>
              <a:rPr lang="en-US" sz="2000" dirty="0">
                <a:solidFill>
                  <a:schemeClr val="accent1">
                    <a:lumMod val="60000"/>
                    <a:lumOff val="40000"/>
                  </a:schemeClr>
                </a:solidFill>
              </a:rPr>
              <a:t>Context</a:t>
            </a:r>
            <a:endParaRPr lang="en-US" dirty="0"/>
          </a:p>
        </p:txBody>
      </p:sp>
      <p:sp>
        <p:nvSpPr>
          <p:cNvPr id="4" name="Content Placeholder 3"/>
          <p:cNvSpPr>
            <a:spLocks noGrp="1"/>
          </p:cNvSpPr>
          <p:nvPr>
            <p:ph sz="half" idx="2"/>
          </p:nvPr>
        </p:nvSpPr>
        <p:spPr>
          <a:xfrm>
            <a:off x="6242679" y="1444866"/>
            <a:ext cx="5688177" cy="5187200"/>
          </a:xfrm>
        </p:spPr>
        <p:txBody>
          <a:bodyPr>
            <a:normAutofit fontScale="92500" lnSpcReduction="10000"/>
          </a:bodyPr>
          <a:lstStyle/>
          <a:p>
            <a:r>
              <a:rPr lang="en-US" sz="2800" b="1" baseline="30000" dirty="0"/>
              <a:t>17 </a:t>
            </a:r>
            <a:r>
              <a:rPr lang="en-US" sz="2800" dirty="0"/>
              <a:t>The people therefore that was with him when he called Lazarus out of his grave, and raised him from the dead, bare record.</a:t>
            </a:r>
          </a:p>
          <a:p>
            <a:r>
              <a:rPr lang="en-US" sz="2800" b="1" baseline="30000" dirty="0"/>
              <a:t>18 </a:t>
            </a:r>
            <a:r>
              <a:rPr lang="en-US" sz="2800" dirty="0"/>
              <a:t>For this cause the people also met him, for that they heard that he had done this miracle.</a:t>
            </a:r>
          </a:p>
          <a:p>
            <a:r>
              <a:rPr lang="en-US" sz="2800" b="1" baseline="30000" dirty="0"/>
              <a:t>19 </a:t>
            </a:r>
            <a:r>
              <a:rPr lang="en-US" sz="2800" dirty="0"/>
              <a:t>The Pharisees therefore said among themselves, Perceive ye how ye prevail nothing? behold, the world is gone after him.</a:t>
            </a:r>
          </a:p>
        </p:txBody>
      </p:sp>
      <p:pic>
        <p:nvPicPr>
          <p:cNvPr id="9218" name="Picture 2" descr="Four Books of Scripture Testify of Jesus Christ!: 39f - Jesus Offers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73580" y="1596394"/>
            <a:ext cx="5889379" cy="4534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6909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482" y="195864"/>
            <a:ext cx="9404723" cy="697988"/>
          </a:xfrm>
        </p:spPr>
        <p:txBody>
          <a:bodyPr/>
          <a:lstStyle/>
          <a:p>
            <a:r>
              <a:rPr lang="en-US" dirty="0" smtClean="0"/>
              <a:t>John 12:23-28</a:t>
            </a:r>
            <a:r>
              <a:rPr lang="en-US" dirty="0"/>
              <a:t/>
            </a:r>
            <a:br>
              <a:rPr lang="en-US" dirty="0"/>
            </a:br>
            <a:r>
              <a:rPr lang="en-US" sz="2000" dirty="0" smtClean="0">
                <a:solidFill>
                  <a:schemeClr val="accent1">
                    <a:lumMod val="60000"/>
                    <a:lumOff val="40000"/>
                  </a:schemeClr>
                </a:solidFill>
              </a:rPr>
              <a:t>Our Example</a:t>
            </a:r>
            <a:endParaRPr lang="en-US" dirty="0"/>
          </a:p>
        </p:txBody>
      </p:sp>
      <p:sp>
        <p:nvSpPr>
          <p:cNvPr id="3" name="Content Placeholder 2"/>
          <p:cNvSpPr>
            <a:spLocks noGrp="1"/>
          </p:cNvSpPr>
          <p:nvPr>
            <p:ph sz="half" idx="1"/>
          </p:nvPr>
        </p:nvSpPr>
        <p:spPr>
          <a:xfrm>
            <a:off x="277402" y="1352181"/>
            <a:ext cx="4428164" cy="5137077"/>
          </a:xfrm>
        </p:spPr>
        <p:txBody>
          <a:bodyPr>
            <a:noAutofit/>
          </a:bodyPr>
          <a:lstStyle/>
          <a:p>
            <a:r>
              <a:rPr lang="en-US" sz="2800" b="1" baseline="30000" dirty="0"/>
              <a:t>23 </a:t>
            </a:r>
            <a:r>
              <a:rPr lang="en-US" sz="2800" dirty="0"/>
              <a:t>And Jesus answered them, saying, The hour is come, that the Son of man should be glorified.</a:t>
            </a:r>
          </a:p>
          <a:p>
            <a:r>
              <a:rPr lang="en-US" sz="2800" b="1" baseline="30000" dirty="0"/>
              <a:t>24 </a:t>
            </a:r>
            <a:r>
              <a:rPr lang="en-US" sz="2800" dirty="0"/>
              <a:t>Verily, verily, I say unto you, Except a corn of wheat fall into the ground and die, it </a:t>
            </a:r>
            <a:r>
              <a:rPr lang="en-US" sz="2800" dirty="0" err="1"/>
              <a:t>abideth</a:t>
            </a:r>
            <a:r>
              <a:rPr lang="en-US" sz="2800" dirty="0"/>
              <a:t> alone: but if it die, it </a:t>
            </a:r>
            <a:r>
              <a:rPr lang="en-US" sz="2800" dirty="0" err="1"/>
              <a:t>bringeth</a:t>
            </a:r>
            <a:r>
              <a:rPr lang="en-US" sz="2800" dirty="0"/>
              <a:t> forth much fruit</a:t>
            </a:r>
            <a:r>
              <a:rPr lang="en-US" sz="2800" dirty="0" smtClean="0"/>
              <a:t>.</a:t>
            </a:r>
            <a:endParaRPr lang="en-US" sz="2800" dirty="0"/>
          </a:p>
        </p:txBody>
      </p:sp>
      <p:pic>
        <p:nvPicPr>
          <p:cNvPr id="10242" name="Picture 2" descr="Plant Growth Stages: An Overview - AGrowTronics - IIoT For Growi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90501" y="1927533"/>
            <a:ext cx="6749881" cy="421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8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242"/>
                                        </p:tgtEl>
                                        <p:attrNameLst>
                                          <p:attrName>style.visibility</p:attrName>
                                        </p:attrNameLst>
                                      </p:cBhvr>
                                      <p:to>
                                        <p:strVal val="visible"/>
                                      </p:to>
                                    </p:set>
                                    <p:animEffect transition="in" filter="fade">
                                      <p:cBhvr>
                                        <p:cTn id="13"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John </a:t>
            </a:r>
            <a:r>
              <a:rPr lang="en-US" dirty="0" smtClean="0"/>
              <a:t>12:24</a:t>
            </a:r>
            <a:br>
              <a:rPr lang="en-US" dirty="0" smtClean="0"/>
            </a:br>
            <a:r>
              <a:rPr lang="en-US" sz="2400" dirty="0" smtClean="0"/>
              <a:t>SDABC V5 pg. 1022</a:t>
            </a:r>
            <a:endParaRPr lang="en-US" sz="2400" dirty="0"/>
          </a:p>
        </p:txBody>
      </p:sp>
      <p:sp>
        <p:nvSpPr>
          <p:cNvPr id="4" name="Content Placeholder 3"/>
          <p:cNvSpPr>
            <a:spLocks noGrp="1"/>
          </p:cNvSpPr>
          <p:nvPr>
            <p:ph sz="half" idx="2"/>
          </p:nvPr>
        </p:nvSpPr>
        <p:spPr>
          <a:xfrm>
            <a:off x="4828855" y="1853248"/>
            <a:ext cx="6339154" cy="4321521"/>
          </a:xfrm>
        </p:spPr>
        <p:txBody>
          <a:bodyPr>
            <a:normAutofit lnSpcReduction="10000"/>
          </a:bodyPr>
          <a:lstStyle/>
          <a:p>
            <a:pPr marL="0" indent="0">
              <a:buNone/>
            </a:pPr>
            <a:r>
              <a:rPr lang="en-US" sz="2800" dirty="0" smtClean="0"/>
              <a:t>A wheat seed placed in the soil dies as a grain of wheat, but life is not destroyed.  There is in the seed a germ of life that the dissolution of the seed cannot destroy.  In the growth of the new plant the one seed becomes many seeds.  However, such multiplication does not take place if the seed is not cast into the ground.  </a:t>
            </a:r>
            <a:endParaRPr lang="en-US" sz="2800" dirty="0"/>
          </a:p>
        </p:txBody>
      </p:sp>
      <p:pic>
        <p:nvPicPr>
          <p:cNvPr id="11266" name="Picture 2" descr="Plant Growth Stages From Seed To Sprout Stock Illustration - Download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80021" y="2795901"/>
            <a:ext cx="4201836" cy="2823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3691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300" y="370525"/>
            <a:ext cx="9404723" cy="1400530"/>
          </a:xfrm>
        </p:spPr>
        <p:txBody>
          <a:bodyPr/>
          <a:lstStyle/>
          <a:p>
            <a:r>
              <a:rPr lang="en-US" dirty="0"/>
              <a:t>John </a:t>
            </a:r>
            <a:r>
              <a:rPr lang="en-US" dirty="0" smtClean="0"/>
              <a:t>12:23-28</a:t>
            </a:r>
            <a:r>
              <a:rPr lang="en-US" dirty="0"/>
              <a:t/>
            </a:r>
            <a:br>
              <a:rPr lang="en-US" dirty="0"/>
            </a:br>
            <a:r>
              <a:rPr lang="en-US" sz="2000" dirty="0">
                <a:solidFill>
                  <a:schemeClr val="accent1">
                    <a:lumMod val="60000"/>
                    <a:lumOff val="40000"/>
                  </a:schemeClr>
                </a:solidFill>
              </a:rPr>
              <a:t>Our Example</a:t>
            </a:r>
            <a:endParaRPr lang="en-US" dirty="0"/>
          </a:p>
        </p:txBody>
      </p:sp>
      <p:sp>
        <p:nvSpPr>
          <p:cNvPr id="4" name="Content Placeholder 3"/>
          <p:cNvSpPr>
            <a:spLocks noGrp="1"/>
          </p:cNvSpPr>
          <p:nvPr>
            <p:ph sz="half" idx="2"/>
          </p:nvPr>
        </p:nvSpPr>
        <p:spPr>
          <a:xfrm>
            <a:off x="114434" y="1383221"/>
            <a:ext cx="4646478" cy="5187200"/>
          </a:xfrm>
        </p:spPr>
        <p:txBody>
          <a:bodyPr>
            <a:normAutofit/>
          </a:bodyPr>
          <a:lstStyle/>
          <a:p>
            <a:r>
              <a:rPr lang="en-US" sz="2800" b="1" baseline="30000" dirty="0"/>
              <a:t>25 </a:t>
            </a:r>
            <a:r>
              <a:rPr lang="en-US" sz="2800" dirty="0"/>
              <a:t>He that </a:t>
            </a:r>
            <a:r>
              <a:rPr lang="en-US" sz="2800" dirty="0" err="1"/>
              <a:t>loveth</a:t>
            </a:r>
            <a:r>
              <a:rPr lang="en-US" sz="2800" dirty="0"/>
              <a:t> his life shall lose it; and he that </a:t>
            </a:r>
            <a:r>
              <a:rPr lang="en-US" sz="2800" dirty="0" err="1"/>
              <a:t>hateth</a:t>
            </a:r>
            <a:r>
              <a:rPr lang="en-US" sz="2800" dirty="0"/>
              <a:t> his life in this world shall keep it unto life eternal.</a:t>
            </a:r>
          </a:p>
          <a:p>
            <a:r>
              <a:rPr lang="en-US" sz="2800" b="1" baseline="30000" dirty="0"/>
              <a:t>26 </a:t>
            </a:r>
            <a:r>
              <a:rPr lang="en-US" sz="2800" dirty="0"/>
              <a:t>If any man serve me, let him follow me; and where I am, there shall also my servant be: if any man serve me, him will my Father </a:t>
            </a:r>
            <a:r>
              <a:rPr lang="en-US" sz="2800" dirty="0" err="1"/>
              <a:t>honour</a:t>
            </a:r>
            <a:r>
              <a:rPr lang="en-US" sz="2800" dirty="0"/>
              <a:t>.</a:t>
            </a:r>
          </a:p>
        </p:txBody>
      </p:sp>
      <p:pic>
        <p:nvPicPr>
          <p:cNvPr id="5" name="Content Placeholder 4"/>
          <p:cNvPicPr>
            <a:picLocks noGrp="1" noChangeAspect="1"/>
          </p:cNvPicPr>
          <p:nvPr>
            <p:ph sz="half" idx="1"/>
          </p:nvPr>
        </p:nvPicPr>
        <p:blipFill>
          <a:blip r:embed="rId2"/>
          <a:stretch>
            <a:fillRect/>
          </a:stretch>
        </p:blipFill>
        <p:spPr>
          <a:xfrm>
            <a:off x="4832831" y="1771055"/>
            <a:ext cx="6992783" cy="3957453"/>
          </a:xfrm>
          <a:prstGeom prst="rect">
            <a:avLst/>
          </a:prstGeom>
        </p:spPr>
      </p:pic>
    </p:spTree>
    <p:extLst>
      <p:ext uri="{BB962C8B-B14F-4D97-AF65-F5344CB8AC3E}">
        <p14:creationId xmlns:p14="http://schemas.microsoft.com/office/powerpoint/2010/main" val="13775991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John </a:t>
            </a:r>
            <a:r>
              <a:rPr lang="en-US" dirty="0" smtClean="0"/>
              <a:t>12:25</a:t>
            </a:r>
            <a:r>
              <a:rPr lang="en-US" dirty="0"/>
              <a:t/>
            </a:r>
            <a:br>
              <a:rPr lang="en-US" dirty="0"/>
            </a:br>
            <a:r>
              <a:rPr lang="en-US" sz="2400" dirty="0"/>
              <a:t>SDABC </a:t>
            </a:r>
            <a:r>
              <a:rPr lang="en-US" sz="2400" dirty="0" smtClean="0"/>
              <a:t>V5 pg</a:t>
            </a:r>
            <a:r>
              <a:rPr lang="en-US" sz="2400" dirty="0"/>
              <a:t>. </a:t>
            </a:r>
            <a:r>
              <a:rPr lang="en-US" sz="2400" dirty="0" smtClean="0"/>
              <a:t>1022-3</a:t>
            </a:r>
            <a:endParaRPr lang="en-US" dirty="0"/>
          </a:p>
        </p:txBody>
      </p:sp>
      <p:sp>
        <p:nvSpPr>
          <p:cNvPr id="4" name="Content Placeholder 3"/>
          <p:cNvSpPr>
            <a:spLocks noGrp="1"/>
          </p:cNvSpPr>
          <p:nvPr>
            <p:ph sz="half" idx="2"/>
          </p:nvPr>
        </p:nvSpPr>
        <p:spPr>
          <a:xfrm>
            <a:off x="4509849" y="1356188"/>
            <a:ext cx="7479586" cy="5260369"/>
          </a:xfrm>
        </p:spPr>
        <p:txBody>
          <a:bodyPr>
            <a:normAutofit fontScale="92500"/>
          </a:bodyPr>
          <a:lstStyle/>
          <a:p>
            <a:pPr marL="0" indent="0">
              <a:buNone/>
            </a:pPr>
            <a:r>
              <a:rPr lang="en-US" sz="2800" dirty="0" smtClean="0"/>
              <a:t>A person bent on saving and preserving his physical life here will lose his eternal life.  He who is willing to sacrifice himself in service for God in this world will preserve his “soul” and enjoy life everlasting in the world to come.  Thus the “law of self-sacrifice is the law of self-preservation; “the law of self-serving is the law of destruction” (DA 623-624).  He who is ready to cast away everything most dear in this life that stands in the way of his spiritual growth will find at length that he has lost nothing worthwhile and that he has gained the true riches.  </a:t>
            </a:r>
            <a:endParaRPr lang="en-US" sz="2800" dirty="0"/>
          </a:p>
        </p:txBody>
      </p:sp>
      <p:pic>
        <p:nvPicPr>
          <p:cNvPr id="14338" name="Picture 2" descr="http://corn.agronomy.wisc.edu/Crops/Wheat/images/L007/wpe10.gif"/>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53433" y="2500520"/>
            <a:ext cx="3863738" cy="271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27315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7401" y="1575846"/>
            <a:ext cx="4931597" cy="4913412"/>
          </a:xfrm>
        </p:spPr>
        <p:txBody>
          <a:bodyPr>
            <a:noAutofit/>
          </a:bodyPr>
          <a:lstStyle/>
          <a:p>
            <a:pPr marL="0" indent="0">
              <a:buNone/>
            </a:pPr>
            <a:r>
              <a:rPr lang="en-US" sz="2800" dirty="0" smtClean="0"/>
              <a:t>The world looks upon the way of self-denial and self-sacrifice as foolishness and waste, even as a small child might regard the casting of good grain into the ground a senseless waste.  But the future world will reveal that the devotee of this present world was indeed foolish and the child of God was truly wise.  </a:t>
            </a:r>
            <a:endParaRPr lang="en-US" sz="2800" dirty="0"/>
          </a:p>
        </p:txBody>
      </p:sp>
      <p:pic>
        <p:nvPicPr>
          <p:cNvPr id="15362" name="Picture 2" descr="11 Best Plants for Kids to Grow - Garden Lovers Club"/>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920" r="17769"/>
          <a:stretch/>
        </p:blipFill>
        <p:spPr bwMode="auto">
          <a:xfrm>
            <a:off x="5690722" y="1164767"/>
            <a:ext cx="6073187" cy="5448399"/>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656385" y="175316"/>
            <a:ext cx="9404723"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John 12:25</a:t>
            </a:r>
            <a:br>
              <a:rPr lang="en-US" dirty="0" smtClean="0"/>
            </a:br>
            <a:r>
              <a:rPr lang="en-US" sz="2400" dirty="0" smtClean="0"/>
              <a:t>SDABC V5 pg. 1023</a:t>
            </a:r>
            <a:endParaRPr lang="en-US" dirty="0"/>
          </a:p>
        </p:txBody>
      </p:sp>
    </p:spTree>
    <p:extLst>
      <p:ext uri="{BB962C8B-B14F-4D97-AF65-F5344CB8AC3E}">
        <p14:creationId xmlns:p14="http://schemas.microsoft.com/office/powerpoint/2010/main" val="27246895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300" y="370525"/>
            <a:ext cx="9404723" cy="1400530"/>
          </a:xfrm>
        </p:spPr>
        <p:txBody>
          <a:bodyPr/>
          <a:lstStyle/>
          <a:p>
            <a:r>
              <a:rPr lang="en-US" dirty="0"/>
              <a:t>John </a:t>
            </a:r>
            <a:r>
              <a:rPr lang="en-US" dirty="0" smtClean="0"/>
              <a:t>12:23-28</a:t>
            </a:r>
            <a:br>
              <a:rPr lang="en-US" dirty="0" smtClean="0"/>
            </a:br>
            <a:r>
              <a:rPr lang="en-US" sz="2000" dirty="0">
                <a:solidFill>
                  <a:schemeClr val="accent1">
                    <a:lumMod val="60000"/>
                    <a:lumOff val="40000"/>
                  </a:schemeClr>
                </a:solidFill>
              </a:rPr>
              <a:t>Our Example</a:t>
            </a:r>
            <a:endParaRPr lang="en-US" sz="2000" dirty="0"/>
          </a:p>
        </p:txBody>
      </p:sp>
      <p:sp>
        <p:nvSpPr>
          <p:cNvPr id="4" name="Content Placeholder 3"/>
          <p:cNvSpPr>
            <a:spLocks noGrp="1"/>
          </p:cNvSpPr>
          <p:nvPr>
            <p:ph sz="half" idx="2"/>
          </p:nvPr>
        </p:nvSpPr>
        <p:spPr>
          <a:xfrm>
            <a:off x="6242679" y="1444866"/>
            <a:ext cx="5688177" cy="5187200"/>
          </a:xfrm>
        </p:spPr>
        <p:txBody>
          <a:bodyPr>
            <a:normAutofit/>
          </a:bodyPr>
          <a:lstStyle/>
          <a:p>
            <a:r>
              <a:rPr lang="en-US" sz="2800" b="1" baseline="30000" dirty="0"/>
              <a:t>27 </a:t>
            </a:r>
            <a:r>
              <a:rPr lang="en-US" sz="2800" dirty="0"/>
              <a:t>Now is my soul troubled; and what shall I say? Father, save me from this hour: but for this cause came I unto this hour.</a:t>
            </a:r>
          </a:p>
          <a:p>
            <a:r>
              <a:rPr lang="en-US" sz="2800" b="1" baseline="30000" dirty="0"/>
              <a:t>28 </a:t>
            </a:r>
            <a:r>
              <a:rPr lang="en-US" sz="2800" dirty="0"/>
              <a:t>Father, glorify thy name. Then came there a voice from heaven, saying, I have both glorified it, and will glorify it again.</a:t>
            </a:r>
          </a:p>
        </p:txBody>
      </p:sp>
      <p:pic>
        <p:nvPicPr>
          <p:cNvPr id="16386" name="Picture 2" descr="More Than An Afterthought: Six Reasons Jesus' Ascension Matters - Joy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53300" y="1863523"/>
            <a:ext cx="5773364" cy="3848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877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7401" y="1575846"/>
            <a:ext cx="4931597" cy="4913412"/>
          </a:xfrm>
        </p:spPr>
        <p:txBody>
          <a:bodyPr>
            <a:noAutofit/>
          </a:bodyPr>
          <a:lstStyle/>
          <a:p>
            <a:r>
              <a:rPr lang="en-US" sz="2800" b="1" baseline="30000" dirty="0"/>
              <a:t>3 </a:t>
            </a:r>
            <a:r>
              <a:rPr lang="en-US" sz="2800" dirty="0"/>
              <a:t>Let nothing be done through strife or vainglory; but in lowliness of mind let each esteem other better than themselves.</a:t>
            </a:r>
          </a:p>
          <a:p>
            <a:r>
              <a:rPr lang="en-US" sz="2800" b="1" baseline="30000" dirty="0"/>
              <a:t>4 </a:t>
            </a:r>
            <a:r>
              <a:rPr lang="en-US" sz="2800" dirty="0"/>
              <a:t>Look not every man on his own things, but every man also on the things of others</a:t>
            </a:r>
            <a:r>
              <a:rPr lang="en-US" sz="2800" dirty="0" smtClean="0"/>
              <a:t>.</a:t>
            </a:r>
            <a:endParaRPr lang="en-US" sz="2800" dirty="0"/>
          </a:p>
        </p:txBody>
      </p:sp>
      <p:sp>
        <p:nvSpPr>
          <p:cNvPr id="8" name="Title 1"/>
          <p:cNvSpPr txBox="1">
            <a:spLocks/>
          </p:cNvSpPr>
          <p:nvPr/>
        </p:nvSpPr>
        <p:spPr>
          <a:xfrm>
            <a:off x="656385" y="175316"/>
            <a:ext cx="9404723"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Philippians 2:3-11</a:t>
            </a:r>
          </a:p>
          <a:p>
            <a:r>
              <a:rPr lang="en-US" sz="2400" dirty="0" smtClean="0">
                <a:solidFill>
                  <a:schemeClr val="accent1">
                    <a:lumMod val="60000"/>
                    <a:lumOff val="40000"/>
                  </a:schemeClr>
                </a:solidFill>
              </a:rPr>
              <a:t>Practical Crucifixion of Self</a:t>
            </a:r>
            <a:r>
              <a:rPr lang="en-US" dirty="0" smtClean="0"/>
              <a:t/>
            </a:r>
            <a:br>
              <a:rPr lang="en-US" dirty="0" smtClean="0"/>
            </a:br>
            <a:endParaRPr lang="en-US" dirty="0"/>
          </a:p>
        </p:txBody>
      </p:sp>
      <p:pic>
        <p:nvPicPr>
          <p:cNvPr id="17410" name="Picture 2" descr="New Testament 2, Lesson 8: Jesus Heals a Man Who is Paralyzed - Seeds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25377" y="668950"/>
            <a:ext cx="4338506" cy="5696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50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300" y="370525"/>
            <a:ext cx="9404723" cy="1400530"/>
          </a:xfrm>
        </p:spPr>
        <p:txBody>
          <a:bodyPr/>
          <a:lstStyle/>
          <a:p>
            <a:r>
              <a:rPr lang="en-US" dirty="0"/>
              <a:t>Philippians 2:3-11</a:t>
            </a:r>
            <a:br>
              <a:rPr lang="en-US" dirty="0"/>
            </a:br>
            <a:r>
              <a:rPr lang="en-US" sz="2400" dirty="0">
                <a:solidFill>
                  <a:schemeClr val="accent1">
                    <a:lumMod val="60000"/>
                    <a:lumOff val="40000"/>
                  </a:schemeClr>
                </a:solidFill>
              </a:rPr>
              <a:t>Practical Crucifixion of Self</a:t>
            </a:r>
            <a:endParaRPr lang="en-US" sz="2400" dirty="0"/>
          </a:p>
        </p:txBody>
      </p:sp>
      <p:sp>
        <p:nvSpPr>
          <p:cNvPr id="4" name="Content Placeholder 3"/>
          <p:cNvSpPr>
            <a:spLocks noGrp="1"/>
          </p:cNvSpPr>
          <p:nvPr>
            <p:ph sz="half" idx="2"/>
          </p:nvPr>
        </p:nvSpPr>
        <p:spPr>
          <a:xfrm>
            <a:off x="6242679" y="1444866"/>
            <a:ext cx="5688177" cy="5187200"/>
          </a:xfrm>
        </p:spPr>
        <p:txBody>
          <a:bodyPr>
            <a:normAutofit/>
          </a:bodyPr>
          <a:lstStyle/>
          <a:p>
            <a:r>
              <a:rPr lang="en-US" sz="2800" b="1" baseline="30000" dirty="0"/>
              <a:t>5 </a:t>
            </a:r>
            <a:r>
              <a:rPr lang="en-US" sz="2800" dirty="0"/>
              <a:t>Let this mind be in you, which was also in Christ Jesus:</a:t>
            </a:r>
          </a:p>
          <a:p>
            <a:r>
              <a:rPr lang="en-US" sz="2800" b="1" baseline="30000" dirty="0"/>
              <a:t>6 </a:t>
            </a:r>
            <a:r>
              <a:rPr lang="en-US" sz="2800" dirty="0"/>
              <a:t>Who, being in the form of God, thought it not robbery to be equal with God:</a:t>
            </a:r>
          </a:p>
          <a:p>
            <a:r>
              <a:rPr lang="en-US" sz="2800" b="1" baseline="30000" dirty="0"/>
              <a:t>7 </a:t>
            </a:r>
            <a:r>
              <a:rPr lang="en-US" sz="2800" dirty="0"/>
              <a:t>But made himself of no reputation, and took upon him the form of a servant, and was made in the likeness of men:</a:t>
            </a:r>
          </a:p>
        </p:txBody>
      </p:sp>
      <p:pic>
        <p:nvPicPr>
          <p:cNvPr id="18434" name="Picture 2" descr="Jesus Heals An Invalid At Bethesda | Christian Forum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53300" y="1771055"/>
            <a:ext cx="5107326" cy="3972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1550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7401" y="1575846"/>
            <a:ext cx="6267237" cy="4913412"/>
          </a:xfrm>
        </p:spPr>
        <p:txBody>
          <a:bodyPr>
            <a:noAutofit/>
          </a:bodyPr>
          <a:lstStyle/>
          <a:p>
            <a:r>
              <a:rPr lang="en-US" sz="2800" b="1" baseline="30000" dirty="0"/>
              <a:t>8 </a:t>
            </a:r>
            <a:r>
              <a:rPr lang="en-US" sz="2800" dirty="0"/>
              <a:t>And being found in fashion as a man, he humbled himself, and became obedient unto death, even the death of the cross.</a:t>
            </a:r>
          </a:p>
          <a:p>
            <a:r>
              <a:rPr lang="en-US" sz="2800" b="1" baseline="30000" dirty="0"/>
              <a:t>9 </a:t>
            </a:r>
            <a:r>
              <a:rPr lang="en-US" sz="2800" dirty="0"/>
              <a:t>Wherefore God also hath highly exalted him, and given him a name which is above every name:</a:t>
            </a:r>
          </a:p>
        </p:txBody>
      </p:sp>
      <p:sp>
        <p:nvSpPr>
          <p:cNvPr id="8" name="Title 1"/>
          <p:cNvSpPr txBox="1">
            <a:spLocks/>
          </p:cNvSpPr>
          <p:nvPr/>
        </p:nvSpPr>
        <p:spPr>
          <a:xfrm>
            <a:off x="656385" y="175316"/>
            <a:ext cx="9404723"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Philippians 2:3-11</a:t>
            </a:r>
          </a:p>
          <a:p>
            <a:r>
              <a:rPr lang="en-US" sz="2400" dirty="0" smtClean="0">
                <a:solidFill>
                  <a:schemeClr val="accent1">
                    <a:lumMod val="60000"/>
                    <a:lumOff val="40000"/>
                  </a:schemeClr>
                </a:solidFill>
              </a:rPr>
              <a:t>Practical Crucifixion of Self</a:t>
            </a:r>
            <a:r>
              <a:rPr lang="en-US" dirty="0" smtClean="0"/>
              <a:t/>
            </a:r>
            <a:br>
              <a:rPr lang="en-US" dirty="0" smtClean="0"/>
            </a:br>
            <a:endParaRPr lang="en-US" dirty="0"/>
          </a:p>
        </p:txBody>
      </p:sp>
      <p:pic>
        <p:nvPicPr>
          <p:cNvPr id="19458" name="Picture 2" descr="Crucifixion Darkness | RomanEclipse.co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795885" y="1702031"/>
            <a:ext cx="3289932" cy="4653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0766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re is HOPE - Uptowne Experience"/>
          <p:cNvPicPr>
            <a:picLocks noChangeAspect="1" noChangeArrowheads="1"/>
          </p:cNvPicPr>
          <p:nvPr/>
        </p:nvPicPr>
        <p:blipFill rotWithShape="1">
          <a:blip r:embed="rId2">
            <a:extLst>
              <a:ext uri="{28A0092B-C50C-407E-A947-70E740481C1C}">
                <a14:useLocalDpi xmlns:a14="http://schemas.microsoft.com/office/drawing/2010/main" val="0"/>
              </a:ext>
            </a:extLst>
          </a:blip>
          <a:srcRect r="14244" b="14107"/>
          <a:stretch/>
        </p:blipFill>
        <p:spPr bwMode="auto">
          <a:xfrm>
            <a:off x="-54796" y="16361"/>
            <a:ext cx="12246796" cy="68836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295401" y="228887"/>
            <a:ext cx="9601196" cy="1303867"/>
          </a:xfrm>
        </p:spPr>
        <p:txBody>
          <a:bodyPr/>
          <a:lstStyle/>
          <a:p>
            <a:r>
              <a:rPr lang="en-US" b="1" dirty="0" smtClean="0">
                <a:solidFill>
                  <a:schemeClr val="bg2">
                    <a:lumMod val="75000"/>
                  </a:schemeClr>
                </a:solidFill>
              </a:rPr>
              <a:t>Deuteronomy 28:10-13</a:t>
            </a:r>
            <a:endParaRPr lang="en-US" b="1" dirty="0">
              <a:solidFill>
                <a:schemeClr val="bg2">
                  <a:lumMod val="75000"/>
                </a:schemeClr>
              </a:solidFill>
            </a:endParaRPr>
          </a:p>
        </p:txBody>
      </p:sp>
      <p:sp>
        <p:nvSpPr>
          <p:cNvPr id="3" name="Content Placeholder 2"/>
          <p:cNvSpPr>
            <a:spLocks noGrp="1"/>
          </p:cNvSpPr>
          <p:nvPr>
            <p:ph idx="1"/>
          </p:nvPr>
        </p:nvSpPr>
        <p:spPr>
          <a:xfrm>
            <a:off x="628435" y="1120454"/>
            <a:ext cx="10880333" cy="5347127"/>
          </a:xfrm>
        </p:spPr>
        <p:txBody>
          <a:bodyPr>
            <a:noAutofit/>
          </a:bodyPr>
          <a:lstStyle/>
          <a:p>
            <a:r>
              <a:rPr lang="en-US" sz="2400" b="1" baseline="30000" dirty="0">
                <a:solidFill>
                  <a:schemeClr val="accent5">
                    <a:lumMod val="75000"/>
                  </a:schemeClr>
                </a:solidFill>
              </a:rPr>
              <a:t>10 </a:t>
            </a:r>
            <a:r>
              <a:rPr lang="en-US" sz="2400" b="1" dirty="0">
                <a:solidFill>
                  <a:schemeClr val="accent5">
                    <a:lumMod val="75000"/>
                  </a:schemeClr>
                </a:solidFill>
              </a:rPr>
              <a:t>And all people of the earth shall see that thou art called by the name of the </a:t>
            </a:r>
            <a:r>
              <a:rPr lang="en-US" sz="2400" b="1" cap="small" dirty="0">
                <a:solidFill>
                  <a:schemeClr val="accent5">
                    <a:lumMod val="75000"/>
                  </a:schemeClr>
                </a:solidFill>
              </a:rPr>
              <a:t>Lord</a:t>
            </a:r>
            <a:r>
              <a:rPr lang="en-US" sz="2400" b="1" dirty="0">
                <a:solidFill>
                  <a:schemeClr val="accent5">
                    <a:lumMod val="75000"/>
                  </a:schemeClr>
                </a:solidFill>
              </a:rPr>
              <a:t>; and they shall be afraid of thee.</a:t>
            </a:r>
          </a:p>
          <a:p>
            <a:r>
              <a:rPr lang="en-US" sz="2400" b="1" baseline="30000" dirty="0">
                <a:solidFill>
                  <a:schemeClr val="accent5">
                    <a:lumMod val="75000"/>
                  </a:schemeClr>
                </a:solidFill>
              </a:rPr>
              <a:t>11 </a:t>
            </a:r>
            <a:r>
              <a:rPr lang="en-US" sz="2400" b="1" dirty="0">
                <a:solidFill>
                  <a:schemeClr val="accent5">
                    <a:lumMod val="75000"/>
                  </a:schemeClr>
                </a:solidFill>
              </a:rPr>
              <a:t>And the </a:t>
            </a:r>
            <a:r>
              <a:rPr lang="en-US" sz="2400" b="1" cap="small" dirty="0">
                <a:solidFill>
                  <a:schemeClr val="accent5">
                    <a:lumMod val="75000"/>
                  </a:schemeClr>
                </a:solidFill>
              </a:rPr>
              <a:t>Lord</a:t>
            </a:r>
            <a:r>
              <a:rPr lang="en-US" sz="2400" b="1" dirty="0">
                <a:solidFill>
                  <a:schemeClr val="accent5">
                    <a:lumMod val="75000"/>
                  </a:schemeClr>
                </a:solidFill>
              </a:rPr>
              <a:t> shall make thee plenteous in goods, in the fruit of thy body, and in the fruit of thy cattle, and in the fruit of thy ground, in the land which the </a:t>
            </a:r>
            <a:r>
              <a:rPr lang="en-US" sz="2400" b="1" cap="small" dirty="0">
                <a:solidFill>
                  <a:schemeClr val="accent5">
                    <a:lumMod val="75000"/>
                  </a:schemeClr>
                </a:solidFill>
              </a:rPr>
              <a:t>Lord</a:t>
            </a:r>
            <a:r>
              <a:rPr lang="en-US" sz="2400" b="1" dirty="0">
                <a:solidFill>
                  <a:schemeClr val="accent5">
                    <a:lumMod val="75000"/>
                  </a:schemeClr>
                </a:solidFill>
              </a:rPr>
              <a:t> </a:t>
            </a:r>
            <a:r>
              <a:rPr lang="en-US" sz="2400" b="1" dirty="0" err="1">
                <a:solidFill>
                  <a:schemeClr val="accent5">
                    <a:lumMod val="75000"/>
                  </a:schemeClr>
                </a:solidFill>
              </a:rPr>
              <a:t>sware</a:t>
            </a:r>
            <a:r>
              <a:rPr lang="en-US" sz="2400" b="1" dirty="0">
                <a:solidFill>
                  <a:schemeClr val="accent5">
                    <a:lumMod val="75000"/>
                  </a:schemeClr>
                </a:solidFill>
              </a:rPr>
              <a:t> unto thy fathers to give thee.</a:t>
            </a:r>
          </a:p>
          <a:p>
            <a:r>
              <a:rPr lang="en-US" sz="2400" b="1" baseline="30000" dirty="0">
                <a:solidFill>
                  <a:schemeClr val="accent5">
                    <a:lumMod val="75000"/>
                  </a:schemeClr>
                </a:solidFill>
              </a:rPr>
              <a:t>12 </a:t>
            </a:r>
            <a:r>
              <a:rPr lang="en-US" sz="2400" b="1" dirty="0">
                <a:solidFill>
                  <a:schemeClr val="accent5">
                    <a:lumMod val="75000"/>
                  </a:schemeClr>
                </a:solidFill>
              </a:rPr>
              <a:t>The </a:t>
            </a:r>
            <a:r>
              <a:rPr lang="en-US" sz="2400" b="1" cap="small" dirty="0">
                <a:solidFill>
                  <a:schemeClr val="accent5">
                    <a:lumMod val="75000"/>
                  </a:schemeClr>
                </a:solidFill>
              </a:rPr>
              <a:t>Lord</a:t>
            </a:r>
            <a:r>
              <a:rPr lang="en-US" sz="2400" b="1" dirty="0">
                <a:solidFill>
                  <a:schemeClr val="accent5">
                    <a:lumMod val="75000"/>
                  </a:schemeClr>
                </a:solidFill>
              </a:rPr>
              <a:t> shall open unto thee his good treasure, the heaven to give the rain unto thy land in his season, and to bless all the work of thine hand: and thou shalt lend unto many nations, and thou shalt not borrow.</a:t>
            </a:r>
          </a:p>
          <a:p>
            <a:r>
              <a:rPr lang="en-US" sz="2400" b="1" baseline="30000" dirty="0">
                <a:solidFill>
                  <a:schemeClr val="accent5">
                    <a:lumMod val="75000"/>
                  </a:schemeClr>
                </a:solidFill>
              </a:rPr>
              <a:t>13 </a:t>
            </a:r>
            <a:r>
              <a:rPr lang="en-US" sz="2400" b="1" dirty="0">
                <a:solidFill>
                  <a:schemeClr val="accent5">
                    <a:lumMod val="75000"/>
                  </a:schemeClr>
                </a:solidFill>
              </a:rPr>
              <a:t>And the </a:t>
            </a:r>
            <a:r>
              <a:rPr lang="en-US" sz="2400" b="1" cap="small" dirty="0">
                <a:solidFill>
                  <a:schemeClr val="accent5">
                    <a:lumMod val="75000"/>
                  </a:schemeClr>
                </a:solidFill>
              </a:rPr>
              <a:t>Lord</a:t>
            </a:r>
            <a:r>
              <a:rPr lang="en-US" sz="2400" b="1" dirty="0">
                <a:solidFill>
                  <a:schemeClr val="accent5">
                    <a:lumMod val="75000"/>
                  </a:schemeClr>
                </a:solidFill>
              </a:rPr>
              <a:t> shall make thee the head, and not the tail; and thou shalt be above only, and thou shalt not be beneath; if that thou hearken unto the commandments of the </a:t>
            </a:r>
            <a:r>
              <a:rPr lang="en-US" sz="2400" b="1" cap="small" dirty="0">
                <a:solidFill>
                  <a:schemeClr val="accent5">
                    <a:lumMod val="75000"/>
                  </a:schemeClr>
                </a:solidFill>
              </a:rPr>
              <a:t>Lord</a:t>
            </a:r>
            <a:r>
              <a:rPr lang="en-US" sz="2400" b="1" dirty="0">
                <a:solidFill>
                  <a:schemeClr val="accent5">
                    <a:lumMod val="75000"/>
                  </a:schemeClr>
                </a:solidFill>
              </a:rPr>
              <a:t> thy God, which I command thee this day, to observe and to do them</a:t>
            </a:r>
            <a:r>
              <a:rPr lang="en-US" b="1" dirty="0" smtClean="0"/>
              <a:t>:</a:t>
            </a:r>
            <a:endParaRPr lang="en-US" b="1" dirty="0"/>
          </a:p>
        </p:txBody>
      </p:sp>
    </p:spTree>
    <p:extLst>
      <p:ext uri="{BB962C8B-B14F-4D97-AF65-F5344CB8AC3E}">
        <p14:creationId xmlns:p14="http://schemas.microsoft.com/office/powerpoint/2010/main" val="34826345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300" y="370525"/>
            <a:ext cx="9404723" cy="1400530"/>
          </a:xfrm>
        </p:spPr>
        <p:txBody>
          <a:bodyPr/>
          <a:lstStyle/>
          <a:p>
            <a:r>
              <a:rPr lang="en-US" dirty="0"/>
              <a:t>Philippians 2:3-11</a:t>
            </a:r>
            <a:br>
              <a:rPr lang="en-US" dirty="0"/>
            </a:br>
            <a:r>
              <a:rPr lang="en-US" sz="2400" dirty="0">
                <a:solidFill>
                  <a:schemeClr val="accent1">
                    <a:lumMod val="60000"/>
                    <a:lumOff val="40000"/>
                  </a:schemeClr>
                </a:solidFill>
              </a:rPr>
              <a:t>Practical Crucifixion of Self</a:t>
            </a:r>
            <a:endParaRPr lang="en-US" sz="2400" dirty="0"/>
          </a:p>
        </p:txBody>
      </p:sp>
      <p:sp>
        <p:nvSpPr>
          <p:cNvPr id="4" name="Content Placeholder 3"/>
          <p:cNvSpPr>
            <a:spLocks noGrp="1"/>
          </p:cNvSpPr>
          <p:nvPr>
            <p:ph sz="half" idx="2"/>
          </p:nvPr>
        </p:nvSpPr>
        <p:spPr>
          <a:xfrm>
            <a:off x="6242679" y="2137024"/>
            <a:ext cx="5688177" cy="4495041"/>
          </a:xfrm>
        </p:spPr>
        <p:txBody>
          <a:bodyPr>
            <a:normAutofit/>
          </a:bodyPr>
          <a:lstStyle/>
          <a:p>
            <a:r>
              <a:rPr lang="en-US" sz="2800" b="1" baseline="30000" dirty="0"/>
              <a:t>10 </a:t>
            </a:r>
            <a:r>
              <a:rPr lang="en-US" sz="2800" dirty="0"/>
              <a:t>That at the name of Jesus every knee should bow, of things in heaven, and things in earth, and things under the earth;</a:t>
            </a:r>
          </a:p>
          <a:p>
            <a:r>
              <a:rPr lang="en-US" sz="2800" b="1" baseline="30000" dirty="0"/>
              <a:t>11 </a:t>
            </a:r>
            <a:r>
              <a:rPr lang="en-US" sz="2800" dirty="0"/>
              <a:t>And that every tongue should confess that Jesus Christ is Lord, to the glory of God the Father.</a:t>
            </a:r>
          </a:p>
        </p:txBody>
      </p:sp>
      <p:pic>
        <p:nvPicPr>
          <p:cNvPr id="20482" name="Picture 2" descr="Second Coming of Jesus Christ | Bibleinfo.com"/>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69749" y="2137024"/>
            <a:ext cx="5139366" cy="3420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5812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7401" y="1575846"/>
            <a:ext cx="6986428" cy="4913412"/>
          </a:xfrm>
        </p:spPr>
        <p:txBody>
          <a:bodyPr>
            <a:noAutofit/>
          </a:bodyPr>
          <a:lstStyle/>
          <a:p>
            <a:r>
              <a:rPr lang="en-US" sz="2800" b="1" baseline="30000" dirty="0"/>
              <a:t>8 </a:t>
            </a:r>
            <a:r>
              <a:rPr lang="en-US" sz="2800" dirty="0"/>
              <a:t>Yea doubtless, and I count all things but loss for the excellency of the knowledge of Christ Jesus my Lord: for whom I have suffered the loss of all things, and do count them but dung, that I may win Christ,</a:t>
            </a:r>
          </a:p>
          <a:p>
            <a:r>
              <a:rPr lang="en-US" sz="2800" b="1" baseline="30000" dirty="0"/>
              <a:t>9 </a:t>
            </a:r>
            <a:r>
              <a:rPr lang="en-US" sz="2800" dirty="0"/>
              <a:t>And be found in him, not having mine own righteousness, which is of the law, but that which is through the faith of Christ, the righteousness which is of God by faith:</a:t>
            </a:r>
          </a:p>
        </p:txBody>
      </p:sp>
      <p:sp>
        <p:nvSpPr>
          <p:cNvPr id="8" name="Title 1"/>
          <p:cNvSpPr txBox="1">
            <a:spLocks/>
          </p:cNvSpPr>
          <p:nvPr/>
        </p:nvSpPr>
        <p:spPr>
          <a:xfrm>
            <a:off x="656385" y="175316"/>
            <a:ext cx="9404723"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Philippians 3:8-9</a:t>
            </a:r>
          </a:p>
          <a:p>
            <a:r>
              <a:rPr lang="en-US" sz="2400" dirty="0" smtClean="0">
                <a:solidFill>
                  <a:schemeClr val="accent1">
                    <a:lumMod val="60000"/>
                    <a:lumOff val="40000"/>
                  </a:schemeClr>
                </a:solidFill>
              </a:rPr>
              <a:t>Practical Crucifixion of Self</a:t>
            </a:r>
            <a:r>
              <a:rPr lang="en-US" dirty="0" smtClean="0"/>
              <a:t/>
            </a:r>
            <a:br>
              <a:rPr lang="en-US" dirty="0" smtClean="0"/>
            </a:br>
            <a:endParaRPr lang="en-US" dirty="0"/>
          </a:p>
        </p:txBody>
      </p:sp>
      <p:pic>
        <p:nvPicPr>
          <p:cNvPr id="21508" name="Picture 4" descr="Pin on Daily Bible Readings Imag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85624" y="1932289"/>
            <a:ext cx="3150393" cy="420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6404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300" y="370525"/>
            <a:ext cx="9404723" cy="1400530"/>
          </a:xfrm>
        </p:spPr>
        <p:txBody>
          <a:bodyPr/>
          <a:lstStyle/>
          <a:p>
            <a:r>
              <a:rPr lang="en-US" dirty="0" smtClean="0"/>
              <a:t>Romans 12:1-3</a:t>
            </a:r>
            <a:r>
              <a:rPr lang="en-US" dirty="0"/>
              <a:t/>
            </a:r>
            <a:br>
              <a:rPr lang="en-US" dirty="0"/>
            </a:br>
            <a:r>
              <a:rPr lang="en-US" sz="2400" dirty="0" smtClean="0">
                <a:solidFill>
                  <a:schemeClr val="accent1">
                    <a:lumMod val="60000"/>
                    <a:lumOff val="40000"/>
                  </a:schemeClr>
                </a:solidFill>
              </a:rPr>
              <a:t>An appeal</a:t>
            </a:r>
            <a:endParaRPr lang="en-US" sz="2400" dirty="0"/>
          </a:p>
        </p:txBody>
      </p:sp>
      <p:sp>
        <p:nvSpPr>
          <p:cNvPr id="4" name="Content Placeholder 3"/>
          <p:cNvSpPr>
            <a:spLocks noGrp="1"/>
          </p:cNvSpPr>
          <p:nvPr>
            <p:ph sz="half" idx="2"/>
          </p:nvPr>
        </p:nvSpPr>
        <p:spPr>
          <a:xfrm>
            <a:off x="4253501" y="1253448"/>
            <a:ext cx="7677355" cy="5378618"/>
          </a:xfrm>
        </p:spPr>
        <p:txBody>
          <a:bodyPr>
            <a:normAutofit fontScale="92500" lnSpcReduction="10000"/>
          </a:bodyPr>
          <a:lstStyle/>
          <a:p>
            <a:r>
              <a:rPr lang="en-US" sz="2800" b="1" dirty="0"/>
              <a:t>12 </a:t>
            </a:r>
            <a:r>
              <a:rPr lang="en-US" sz="2800" dirty="0"/>
              <a:t>I beseech you therefore, brethren, by the mercies of God, that ye present your bodies a living sacrifice, holy, acceptable unto God, which is your reasonable service.</a:t>
            </a:r>
          </a:p>
          <a:p>
            <a:r>
              <a:rPr lang="en-US" sz="2800" b="1" baseline="30000" dirty="0"/>
              <a:t>2 </a:t>
            </a:r>
            <a:r>
              <a:rPr lang="en-US" sz="2800" dirty="0"/>
              <a:t>And be not conformed to this world: but be ye transformed by the renewing of your mind, that ye may prove what is that good, and acceptable, and perfect, will of God.</a:t>
            </a:r>
          </a:p>
          <a:p>
            <a:r>
              <a:rPr lang="en-US" sz="2800" b="1" baseline="30000" dirty="0"/>
              <a:t>3 </a:t>
            </a:r>
            <a:r>
              <a:rPr lang="en-US" sz="2800" dirty="0"/>
              <a:t>For I say, through the grace given unto me, to every man that is among you, not to think of himself more highly than he ought to think; but to think soberly, according as God hath dealt to every man the measure of faith.</a:t>
            </a:r>
          </a:p>
        </p:txBody>
      </p:sp>
      <p:pic>
        <p:nvPicPr>
          <p:cNvPr id="22532" name="Picture 4" descr="Create in me a clean heart | Amor | Pinterest"/>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7738" y="1655520"/>
            <a:ext cx="4195763" cy="4195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12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2532"/>
                                        </p:tgtEl>
                                        <p:attrNameLst>
                                          <p:attrName>style.visibility</p:attrName>
                                        </p:attrNameLst>
                                      </p:cBhvr>
                                      <p:to>
                                        <p:strVal val="visible"/>
                                      </p:to>
                                    </p:set>
                                    <p:animEffect transition="in" filter="fade">
                                      <p:cBhvr>
                                        <p:cTn id="16"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to Christ, pg. 47</a:t>
            </a:r>
            <a:r>
              <a:rPr lang="en-US" dirty="0"/>
              <a:t/>
            </a:r>
            <a:br>
              <a:rPr lang="en-US" dirty="0"/>
            </a:br>
            <a:r>
              <a:rPr lang="en-US" sz="2000" dirty="0" smtClean="0">
                <a:solidFill>
                  <a:schemeClr val="accent1">
                    <a:lumMod val="60000"/>
                    <a:lumOff val="40000"/>
                  </a:schemeClr>
                </a:solidFill>
              </a:rPr>
              <a:t>REAL DIRECTIONS</a:t>
            </a:r>
            <a:endParaRPr lang="en-US" sz="2000" dirty="0"/>
          </a:p>
        </p:txBody>
      </p:sp>
      <p:sp>
        <p:nvSpPr>
          <p:cNvPr id="3" name="Content Placeholder 2"/>
          <p:cNvSpPr>
            <a:spLocks noGrp="1"/>
          </p:cNvSpPr>
          <p:nvPr>
            <p:ph idx="1"/>
          </p:nvPr>
        </p:nvSpPr>
        <p:spPr>
          <a:xfrm>
            <a:off x="565079" y="1551398"/>
            <a:ext cx="11239927" cy="4962418"/>
          </a:xfrm>
        </p:spPr>
        <p:txBody>
          <a:bodyPr>
            <a:normAutofit lnSpcReduction="10000"/>
          </a:bodyPr>
          <a:lstStyle/>
          <a:p>
            <a:r>
              <a:rPr lang="en-US" sz="2800" dirty="0"/>
              <a:t>Many are inquiring, “</a:t>
            </a:r>
            <a:r>
              <a:rPr lang="en-US" sz="2800" i="1" dirty="0"/>
              <a:t>How</a:t>
            </a:r>
            <a:r>
              <a:rPr lang="en-US" sz="2800" dirty="0"/>
              <a:t> am I to make the surrender of myself to God?” You desire to give yourself to Him, but you are weak in moral power, in slavery to doubt, and controlled by the habits of your life of sin. Your promises and resolutions are like ropes of sand. You cannot control your thoughts, your impulses, your affections. The knowledge of your broken promises and forfeited pledges weakens your confidence in your own sincerity, and causes you to feel that God cannot accept you; but you need not despair. What you need to understand is the true force of the will. This is the governing power in the nature of man, the power of decision, or of choice. </a:t>
            </a:r>
          </a:p>
        </p:txBody>
      </p:sp>
    </p:spTree>
    <p:extLst>
      <p:ext uri="{BB962C8B-B14F-4D97-AF65-F5344CB8AC3E}">
        <p14:creationId xmlns:p14="http://schemas.microsoft.com/office/powerpoint/2010/main" val="15781165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Christ, pg. 47</a:t>
            </a:r>
            <a:br>
              <a:rPr lang="en-US" dirty="0"/>
            </a:br>
            <a:r>
              <a:rPr lang="en-US" sz="2000" dirty="0">
                <a:solidFill>
                  <a:schemeClr val="accent1">
                    <a:lumMod val="60000"/>
                    <a:lumOff val="40000"/>
                  </a:schemeClr>
                </a:solidFill>
              </a:rPr>
              <a:t>REAL DIRECTIONS</a:t>
            </a:r>
            <a:endParaRPr lang="en-US" dirty="0"/>
          </a:p>
        </p:txBody>
      </p:sp>
      <p:sp>
        <p:nvSpPr>
          <p:cNvPr id="3" name="Content Placeholder 2"/>
          <p:cNvSpPr>
            <a:spLocks noGrp="1"/>
          </p:cNvSpPr>
          <p:nvPr>
            <p:ph idx="1"/>
          </p:nvPr>
        </p:nvSpPr>
        <p:spPr>
          <a:xfrm>
            <a:off x="565079" y="1643865"/>
            <a:ext cx="11270750" cy="4869951"/>
          </a:xfrm>
        </p:spPr>
        <p:txBody>
          <a:bodyPr>
            <a:normAutofit/>
          </a:bodyPr>
          <a:lstStyle/>
          <a:p>
            <a:pPr marL="0" indent="0">
              <a:buNone/>
            </a:pPr>
            <a:r>
              <a:rPr lang="en-US" sz="2800" dirty="0"/>
              <a:t>Everything depends on the right action of the will. The power of choice God has given to men; it is theirs to exercise. You cannot change your heart, you cannot of yourself give to God its affections; but you can </a:t>
            </a:r>
            <a:r>
              <a:rPr lang="en-US" sz="2800" i="1" dirty="0"/>
              <a:t>choose</a:t>
            </a:r>
            <a:r>
              <a:rPr lang="en-US" sz="2800" dirty="0"/>
              <a:t> to serve Him. You can give Him your will; He will then work in you to will and to do according to His good pleasure. Thus your whole nature will be brought under the control of the Spirit of Christ; your affections will be centered upon Him, your thoughts will be in harmony with Him. </a:t>
            </a:r>
            <a:endParaRPr lang="en-US" sz="2800" dirty="0"/>
          </a:p>
        </p:txBody>
      </p:sp>
    </p:spTree>
    <p:extLst>
      <p:ext uri="{BB962C8B-B14F-4D97-AF65-F5344CB8AC3E}">
        <p14:creationId xmlns:p14="http://schemas.microsoft.com/office/powerpoint/2010/main" val="31029725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Minute Bible Love Notes: ♥ God Does Heart Transplants - Ezekiel 36:2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20648532">
            <a:off x="-469798" y="393676"/>
            <a:ext cx="12994263" cy="6497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5942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Christ, pg. 47</a:t>
            </a:r>
            <a:br>
              <a:rPr lang="en-US" dirty="0"/>
            </a:br>
            <a:r>
              <a:rPr lang="en-US" sz="2000" dirty="0">
                <a:solidFill>
                  <a:schemeClr val="accent1">
                    <a:lumMod val="60000"/>
                    <a:lumOff val="40000"/>
                  </a:schemeClr>
                </a:solidFill>
              </a:rPr>
              <a:t>REAL DIRECTIONS</a:t>
            </a:r>
            <a:endParaRPr lang="en-US" dirty="0"/>
          </a:p>
        </p:txBody>
      </p:sp>
      <p:sp>
        <p:nvSpPr>
          <p:cNvPr id="3" name="Content Placeholder 2"/>
          <p:cNvSpPr>
            <a:spLocks noGrp="1"/>
          </p:cNvSpPr>
          <p:nvPr>
            <p:ph idx="1"/>
          </p:nvPr>
        </p:nvSpPr>
        <p:spPr>
          <a:xfrm>
            <a:off x="565079" y="1551398"/>
            <a:ext cx="11239927" cy="4962418"/>
          </a:xfrm>
        </p:spPr>
        <p:txBody>
          <a:bodyPr>
            <a:normAutofit/>
          </a:bodyPr>
          <a:lstStyle/>
          <a:p>
            <a:r>
              <a:rPr lang="en-US" sz="2800" dirty="0"/>
              <a:t>Desires for goodness and holiness are right as far as they go; but if you stop here, they will avail nothing. Many will be lost while hoping and desiring to be Christians. They do not come to the point of yielding the will to God. They do not now </a:t>
            </a:r>
            <a:r>
              <a:rPr lang="en-US" sz="2800" i="1" dirty="0"/>
              <a:t>choose</a:t>
            </a:r>
            <a:r>
              <a:rPr lang="en-US" sz="2800" dirty="0"/>
              <a:t> to be Christians</a:t>
            </a:r>
            <a:r>
              <a:rPr lang="en-US" sz="2800" dirty="0" smtClean="0"/>
              <a:t>. </a:t>
            </a:r>
          </a:p>
          <a:p>
            <a:r>
              <a:rPr lang="en-US" sz="2800" dirty="0" smtClean="0"/>
              <a:t>Through </a:t>
            </a:r>
            <a:r>
              <a:rPr lang="en-US" sz="2800" dirty="0"/>
              <a:t>the right exercise of the will, an entire change may be made in your life. By yielding up your will to Christ, you ally yourself with the power that is above all principalities and powers. You will have strength from above to hold you steadfast, and thus through constant surrender to God you will be enabled to live the new life, even the life of faith. </a:t>
            </a:r>
          </a:p>
        </p:txBody>
      </p:sp>
    </p:spTree>
    <p:extLst>
      <p:ext uri="{BB962C8B-B14F-4D97-AF65-F5344CB8AC3E}">
        <p14:creationId xmlns:p14="http://schemas.microsoft.com/office/powerpoint/2010/main" val="27122726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870" y="134219"/>
            <a:ext cx="9404723" cy="1400530"/>
          </a:xfrm>
        </p:spPr>
        <p:txBody>
          <a:bodyPr/>
          <a:lstStyle/>
          <a:p>
            <a:r>
              <a:rPr lang="en-US" dirty="0"/>
              <a:t>Steps to Christ, pg. </a:t>
            </a:r>
            <a:r>
              <a:rPr lang="en-US" dirty="0" smtClean="0"/>
              <a:t>49</a:t>
            </a:r>
            <a:r>
              <a:rPr lang="en-US" dirty="0"/>
              <a:t/>
            </a:r>
            <a:br>
              <a:rPr lang="en-US" dirty="0"/>
            </a:br>
            <a:r>
              <a:rPr lang="en-US" sz="2000" dirty="0">
                <a:solidFill>
                  <a:schemeClr val="accent1">
                    <a:lumMod val="60000"/>
                    <a:lumOff val="40000"/>
                  </a:schemeClr>
                </a:solidFill>
              </a:rPr>
              <a:t>REAL DIRECTIONS</a:t>
            </a:r>
            <a:endParaRPr lang="en-US" dirty="0"/>
          </a:p>
        </p:txBody>
      </p:sp>
      <p:sp>
        <p:nvSpPr>
          <p:cNvPr id="3" name="Content Placeholder 2"/>
          <p:cNvSpPr>
            <a:spLocks noGrp="1"/>
          </p:cNvSpPr>
          <p:nvPr>
            <p:ph idx="1"/>
          </p:nvPr>
        </p:nvSpPr>
        <p:spPr>
          <a:xfrm>
            <a:off x="0" y="1253448"/>
            <a:ext cx="6362700" cy="5604552"/>
          </a:xfrm>
        </p:spPr>
        <p:txBody>
          <a:bodyPr>
            <a:normAutofit/>
          </a:bodyPr>
          <a:lstStyle/>
          <a:p>
            <a:pPr marL="0" indent="0">
              <a:buNone/>
            </a:pPr>
            <a:r>
              <a:rPr lang="en-US" sz="2800" dirty="0"/>
              <a:t>You have confessed your sins, and in heart put them away. You have resolved to give yourself to God. Now go to Him, and ask that He will wash away your sins and give you a new heart. </a:t>
            </a:r>
            <a:r>
              <a:rPr lang="en-US" sz="2800" dirty="0" smtClean="0"/>
              <a:t>Then</a:t>
            </a:r>
            <a:r>
              <a:rPr lang="en-US" sz="2800" dirty="0"/>
              <a:t> believe that He does this </a:t>
            </a:r>
            <a:r>
              <a:rPr lang="en-US" sz="2800" i="1" dirty="0"/>
              <a:t>because He has promised</a:t>
            </a:r>
            <a:r>
              <a:rPr lang="en-US" sz="2800" dirty="0"/>
              <a:t>. This is the lesson which Jesus taught while He was on earth, that the gift which God promises us, we must believe we do receive, and it is ours. </a:t>
            </a:r>
            <a:endParaRPr lang="en-US" sz="2800" dirty="0" smtClean="0"/>
          </a:p>
        </p:txBody>
      </p:sp>
      <p:pic>
        <p:nvPicPr>
          <p:cNvPr id="25602" name="Picture 2" descr="https://i.pinimg.com/originals/5d/df/64/5ddf640ff93038fa776e7828c9ea210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700" y="1028699"/>
            <a:ext cx="5829300" cy="582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7809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49" y="113639"/>
            <a:ext cx="9404723" cy="1400530"/>
          </a:xfrm>
        </p:spPr>
        <p:txBody>
          <a:bodyPr/>
          <a:lstStyle/>
          <a:p>
            <a:r>
              <a:rPr lang="en-US" dirty="0" smtClean="0"/>
              <a:t>Steps to Christ, pg. 52</a:t>
            </a:r>
            <a:r>
              <a:rPr lang="en-US" dirty="0"/>
              <a:t/>
            </a:r>
            <a:br>
              <a:rPr lang="en-US" dirty="0"/>
            </a:br>
            <a:r>
              <a:rPr lang="en-US" sz="2000" dirty="0">
                <a:solidFill>
                  <a:schemeClr val="accent1">
                    <a:lumMod val="60000"/>
                    <a:lumOff val="40000"/>
                  </a:schemeClr>
                </a:solidFill>
              </a:rPr>
              <a:t>REAL DIRECTIONS</a:t>
            </a:r>
            <a:endParaRPr lang="en-US" dirty="0"/>
          </a:p>
        </p:txBody>
      </p:sp>
      <p:sp>
        <p:nvSpPr>
          <p:cNvPr id="3" name="Content Placeholder 2"/>
          <p:cNvSpPr>
            <a:spLocks noGrp="1"/>
          </p:cNvSpPr>
          <p:nvPr>
            <p:ph idx="1"/>
          </p:nvPr>
        </p:nvSpPr>
        <p:spPr>
          <a:xfrm>
            <a:off x="6154220" y="1356189"/>
            <a:ext cx="5876818" cy="5375790"/>
          </a:xfrm>
        </p:spPr>
        <p:txBody>
          <a:bodyPr>
            <a:normAutofit fontScale="92500"/>
          </a:bodyPr>
          <a:lstStyle/>
          <a:p>
            <a:pPr marL="0" indent="0">
              <a:buNone/>
            </a:pPr>
            <a:r>
              <a:rPr lang="en-US" sz="2800" dirty="0" smtClean="0"/>
              <a:t>Now </a:t>
            </a:r>
            <a:r>
              <a:rPr lang="en-US" sz="2800" dirty="0"/>
              <a:t>that you have given yourself to Jesus, do not draw back, do not take yourself away from Him, but day by day say, “I am Christ's; I have given myself to Him;” and ask Him to give you His Spirit and keep you by His grace. As it is by giving yourself to God, and believing Him, that you become His child, so you are to live in Him. The apostle says, “As ye have therefore received Christ Jesus the Lord, so walk ye in Him.” </a:t>
            </a:r>
            <a:r>
              <a:rPr lang="en-US" sz="2800" dirty="0">
                <a:hlinkClick r:id="rId2"/>
              </a:rPr>
              <a:t>Colossians 2:6</a:t>
            </a:r>
            <a:r>
              <a:rPr lang="en-US" sz="2800" dirty="0"/>
              <a:t>. </a:t>
            </a:r>
          </a:p>
        </p:txBody>
      </p:sp>
      <p:pic>
        <p:nvPicPr>
          <p:cNvPr id="26626" name="Picture 2" descr="Pin by Esther Rodriguez-Smith on Christian Literature | Heart fai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864" y="1514169"/>
            <a:ext cx="5217809" cy="5217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4277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482" y="195864"/>
            <a:ext cx="9404723" cy="697988"/>
          </a:xfrm>
        </p:spPr>
        <p:txBody>
          <a:bodyPr/>
          <a:lstStyle/>
          <a:p>
            <a:r>
              <a:rPr lang="en-US" dirty="0" smtClean="0"/>
              <a:t>Ezra 3:8</a:t>
            </a:r>
            <a:r>
              <a:rPr lang="en-US" dirty="0"/>
              <a:t/>
            </a:r>
            <a:br>
              <a:rPr lang="en-US" dirty="0"/>
            </a:br>
            <a:r>
              <a:rPr lang="en-US" sz="2000" dirty="0" smtClean="0">
                <a:solidFill>
                  <a:schemeClr val="accent1">
                    <a:lumMod val="60000"/>
                    <a:lumOff val="40000"/>
                  </a:schemeClr>
                </a:solidFill>
              </a:rPr>
              <a:t>An Example: Overcomers</a:t>
            </a:r>
            <a:endParaRPr lang="en-US" dirty="0"/>
          </a:p>
        </p:txBody>
      </p:sp>
      <p:sp>
        <p:nvSpPr>
          <p:cNvPr id="3" name="Content Placeholder 2"/>
          <p:cNvSpPr>
            <a:spLocks noGrp="1"/>
          </p:cNvSpPr>
          <p:nvPr>
            <p:ph sz="half" idx="1"/>
          </p:nvPr>
        </p:nvSpPr>
        <p:spPr>
          <a:xfrm>
            <a:off x="277402" y="1352181"/>
            <a:ext cx="5527497" cy="5137077"/>
          </a:xfrm>
        </p:spPr>
        <p:txBody>
          <a:bodyPr>
            <a:noAutofit/>
          </a:bodyPr>
          <a:lstStyle/>
          <a:p>
            <a:pPr marL="0" indent="0">
              <a:buNone/>
            </a:pPr>
            <a:r>
              <a:rPr lang="en-US" sz="2600" b="1" baseline="30000" dirty="0"/>
              <a:t>8 </a:t>
            </a:r>
            <a:r>
              <a:rPr lang="en-US" sz="2600" dirty="0"/>
              <a:t>Now in the second year of their coming unto the house of God at Jerusalem, in the second month, began Zerubbabel the son of </a:t>
            </a:r>
            <a:r>
              <a:rPr lang="en-US" sz="2600" dirty="0" err="1"/>
              <a:t>Shealtiel</a:t>
            </a:r>
            <a:r>
              <a:rPr lang="en-US" sz="2600" dirty="0"/>
              <a:t>, and </a:t>
            </a:r>
            <a:r>
              <a:rPr lang="en-US" sz="2600" dirty="0" err="1"/>
              <a:t>Jeshua</a:t>
            </a:r>
            <a:r>
              <a:rPr lang="en-US" sz="2600" dirty="0"/>
              <a:t> the son of </a:t>
            </a:r>
            <a:r>
              <a:rPr lang="en-US" sz="2600" dirty="0" err="1"/>
              <a:t>Jozadak</a:t>
            </a:r>
            <a:r>
              <a:rPr lang="en-US" sz="2600" dirty="0"/>
              <a:t>, and the remnant of their brethren the priests and the Levites, and all they that were come out of the captivity unto Jerusalem; and appointed the Levites, from twenty years old and upward, to set forward the work of the house of the </a:t>
            </a:r>
            <a:r>
              <a:rPr lang="en-US" sz="2600" cap="small" dirty="0"/>
              <a:t>Lord</a:t>
            </a:r>
            <a:r>
              <a:rPr lang="en-US" sz="2600" dirty="0"/>
              <a:t>.</a:t>
            </a:r>
          </a:p>
        </p:txBody>
      </p:sp>
      <p:pic>
        <p:nvPicPr>
          <p:cNvPr id="28674" name="Picture 2" descr="Zerubbabel: Man With a Mission - Israel My Glor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58164" y="2547991"/>
            <a:ext cx="6021799" cy="3251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928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9473" y="1363039"/>
            <a:ext cx="8596668" cy="805841"/>
          </a:xfrm>
        </p:spPr>
        <p:txBody>
          <a:bodyPr/>
          <a:lstStyle/>
          <a:p>
            <a:r>
              <a:rPr lang="en-US" b="1" dirty="0" smtClean="0"/>
              <a:t>Romans 8:16-18</a:t>
            </a:r>
            <a:endParaRPr lang="en-US" b="1" dirty="0"/>
          </a:p>
        </p:txBody>
      </p:sp>
      <p:sp>
        <p:nvSpPr>
          <p:cNvPr id="3" name="Content Placeholder 2"/>
          <p:cNvSpPr>
            <a:spLocks noGrp="1"/>
          </p:cNvSpPr>
          <p:nvPr>
            <p:ph idx="1"/>
          </p:nvPr>
        </p:nvSpPr>
        <p:spPr>
          <a:xfrm>
            <a:off x="677333" y="2609637"/>
            <a:ext cx="10500949" cy="2489646"/>
          </a:xfrm>
        </p:spPr>
        <p:txBody>
          <a:bodyPr>
            <a:noAutofit/>
          </a:bodyPr>
          <a:lstStyle/>
          <a:p>
            <a:r>
              <a:rPr lang="en-US" sz="2800" b="1" baseline="30000" dirty="0"/>
              <a:t>16 </a:t>
            </a:r>
            <a:r>
              <a:rPr lang="en-US" sz="2800" dirty="0"/>
              <a:t>The Spirit itself </a:t>
            </a:r>
            <a:r>
              <a:rPr lang="en-US" sz="2800" dirty="0" err="1"/>
              <a:t>beareth</a:t>
            </a:r>
            <a:r>
              <a:rPr lang="en-US" sz="2800" dirty="0"/>
              <a:t> witness with our spirit, that we are the children of God:</a:t>
            </a:r>
          </a:p>
          <a:p>
            <a:r>
              <a:rPr lang="en-US" sz="2800" b="1" baseline="30000" dirty="0"/>
              <a:t>17 </a:t>
            </a:r>
            <a:r>
              <a:rPr lang="en-US" sz="2800" dirty="0"/>
              <a:t>And if children, then heirs; heirs of God, and joint-heirs with Christ; if so be that we suffer with him, that we may be also glorified together.</a:t>
            </a:r>
          </a:p>
          <a:p>
            <a:r>
              <a:rPr lang="en-US" sz="2800" b="1" baseline="30000" dirty="0"/>
              <a:t>18 </a:t>
            </a:r>
            <a:r>
              <a:rPr lang="en-US" sz="2800" dirty="0"/>
              <a:t>For I reckon that the sufferings of this present time are not worthy to be compared with the glory which shall be revealed in us.</a:t>
            </a:r>
          </a:p>
        </p:txBody>
      </p:sp>
      <p:sp>
        <p:nvSpPr>
          <p:cNvPr id="4" name="Rectangle 3"/>
          <p:cNvSpPr/>
          <p:nvPr/>
        </p:nvSpPr>
        <p:spPr>
          <a:xfrm rot="20000171">
            <a:off x="125947" y="881050"/>
            <a:ext cx="2693366" cy="523220"/>
          </a:xfrm>
          <a:prstGeom prst="rect">
            <a:avLst/>
          </a:prstGeom>
        </p:spPr>
        <p:txBody>
          <a:bodyPr wrap="none">
            <a:spAutoFit/>
          </a:bodyPr>
          <a:lstStyle/>
          <a:p>
            <a:r>
              <a:rPr lang="en-US" sz="2800" b="1" dirty="0">
                <a:solidFill>
                  <a:schemeClr val="accent1">
                    <a:lumMod val="60000"/>
                    <a:lumOff val="40000"/>
                  </a:schemeClr>
                </a:solidFill>
              </a:rPr>
              <a:t>From Lesson 8:</a:t>
            </a:r>
            <a:endParaRPr lang="en-US" sz="2800" b="1" dirty="0">
              <a:solidFill>
                <a:schemeClr val="accent1">
                  <a:lumMod val="60000"/>
                  <a:lumOff val="40000"/>
                </a:schemeClr>
              </a:solidFill>
            </a:endParaRPr>
          </a:p>
        </p:txBody>
      </p:sp>
    </p:spTree>
    <p:extLst>
      <p:ext uri="{BB962C8B-B14F-4D97-AF65-F5344CB8AC3E}">
        <p14:creationId xmlns:p14="http://schemas.microsoft.com/office/powerpoint/2010/main" val="4042686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821" y="452718"/>
            <a:ext cx="9404723" cy="790455"/>
          </a:xfrm>
        </p:spPr>
        <p:txBody>
          <a:bodyPr/>
          <a:lstStyle/>
          <a:p>
            <a:r>
              <a:rPr lang="en-US" dirty="0"/>
              <a:t>Ezra 4:1-16</a:t>
            </a:r>
            <a:br>
              <a:rPr lang="en-US" dirty="0"/>
            </a:br>
            <a:r>
              <a:rPr lang="en-US" sz="2000" dirty="0">
                <a:solidFill>
                  <a:schemeClr val="accent1">
                    <a:lumMod val="60000"/>
                    <a:lumOff val="40000"/>
                  </a:schemeClr>
                </a:solidFill>
              </a:rPr>
              <a:t>An Example: </a:t>
            </a:r>
            <a:r>
              <a:rPr lang="en-US" sz="2000" dirty="0" smtClean="0">
                <a:solidFill>
                  <a:schemeClr val="accent1">
                    <a:lumMod val="60000"/>
                    <a:lumOff val="40000"/>
                  </a:schemeClr>
                </a:solidFill>
              </a:rPr>
              <a:t>Overcomers</a:t>
            </a:r>
            <a:endParaRPr lang="en-US" sz="2400" dirty="0"/>
          </a:p>
        </p:txBody>
      </p:sp>
      <p:sp>
        <p:nvSpPr>
          <p:cNvPr id="4" name="Content Placeholder 3"/>
          <p:cNvSpPr>
            <a:spLocks noGrp="1"/>
          </p:cNvSpPr>
          <p:nvPr>
            <p:ph sz="half" idx="2"/>
          </p:nvPr>
        </p:nvSpPr>
        <p:spPr>
          <a:xfrm>
            <a:off x="4828855" y="1335640"/>
            <a:ext cx="6339154" cy="4839129"/>
          </a:xfrm>
        </p:spPr>
        <p:txBody>
          <a:bodyPr>
            <a:normAutofit fontScale="92500"/>
          </a:bodyPr>
          <a:lstStyle/>
          <a:p>
            <a:r>
              <a:rPr lang="en-US" sz="2800" b="1" dirty="0"/>
              <a:t>4 </a:t>
            </a:r>
            <a:r>
              <a:rPr lang="en-US" sz="2800" dirty="0"/>
              <a:t>Now when the adversaries of Judah and Benjamin heard that the children of the captivity </a:t>
            </a:r>
            <a:r>
              <a:rPr lang="en-US" sz="2800" dirty="0" err="1"/>
              <a:t>builded</a:t>
            </a:r>
            <a:r>
              <a:rPr lang="en-US" sz="2800" dirty="0"/>
              <a:t> the temple unto the </a:t>
            </a:r>
            <a:r>
              <a:rPr lang="en-US" sz="2800" cap="small" dirty="0"/>
              <a:t>Lord</a:t>
            </a:r>
            <a:r>
              <a:rPr lang="en-US" sz="2800" dirty="0"/>
              <a:t> God of Israel;</a:t>
            </a:r>
          </a:p>
          <a:p>
            <a:r>
              <a:rPr lang="en-US" sz="2800" b="1" baseline="30000" dirty="0"/>
              <a:t>2 </a:t>
            </a:r>
            <a:r>
              <a:rPr lang="en-US" sz="2800" dirty="0"/>
              <a:t>Then they came to Zerubbabel, and to the chief of the fathers, and said unto them, Let us build with you: for we seek your God, as ye do; and we do sacrifice unto him since the days of Esarhaddon king of Assur, which brought us up hither.</a:t>
            </a:r>
          </a:p>
        </p:txBody>
      </p:sp>
      <p:pic>
        <p:nvPicPr>
          <p:cNvPr id="32770" name="Picture 2" descr="Day 30: Zerubbabe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12062" y="1657322"/>
            <a:ext cx="4093327" cy="4195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8792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482" y="195864"/>
            <a:ext cx="9404723" cy="697988"/>
          </a:xfrm>
        </p:spPr>
        <p:txBody>
          <a:bodyPr/>
          <a:lstStyle/>
          <a:p>
            <a:r>
              <a:rPr lang="en-US" dirty="0" smtClean="0"/>
              <a:t>Ezra 4:1-16 </a:t>
            </a:r>
            <a:r>
              <a:rPr lang="en-US" dirty="0"/>
              <a:t/>
            </a:r>
            <a:br>
              <a:rPr lang="en-US" dirty="0"/>
            </a:br>
            <a:r>
              <a:rPr lang="en-US" sz="2000" dirty="0">
                <a:solidFill>
                  <a:schemeClr val="accent1">
                    <a:lumMod val="60000"/>
                    <a:lumOff val="40000"/>
                  </a:schemeClr>
                </a:solidFill>
              </a:rPr>
              <a:t>An Example: Overcomers</a:t>
            </a:r>
            <a:endParaRPr lang="en-US" dirty="0"/>
          </a:p>
        </p:txBody>
      </p:sp>
      <p:sp>
        <p:nvSpPr>
          <p:cNvPr id="3" name="Content Placeholder 2"/>
          <p:cNvSpPr>
            <a:spLocks noGrp="1"/>
          </p:cNvSpPr>
          <p:nvPr>
            <p:ph sz="half" idx="1"/>
          </p:nvPr>
        </p:nvSpPr>
        <p:spPr>
          <a:xfrm>
            <a:off x="697482" y="1372729"/>
            <a:ext cx="5527497" cy="5137077"/>
          </a:xfrm>
        </p:spPr>
        <p:txBody>
          <a:bodyPr>
            <a:noAutofit/>
          </a:bodyPr>
          <a:lstStyle/>
          <a:p>
            <a:r>
              <a:rPr lang="en-US" sz="2800" b="1" baseline="30000" dirty="0"/>
              <a:t>3 </a:t>
            </a:r>
            <a:r>
              <a:rPr lang="en-US" sz="2800" dirty="0"/>
              <a:t>But Zerubbabel, and </a:t>
            </a:r>
            <a:r>
              <a:rPr lang="en-US" sz="2800" dirty="0" err="1"/>
              <a:t>Jeshua</a:t>
            </a:r>
            <a:r>
              <a:rPr lang="en-US" sz="2800" dirty="0"/>
              <a:t>, and the rest of the chief of the fathers of Israel, said unto them, Ye have nothing to do with us to build an house unto our God; but we ourselves together will build unto the </a:t>
            </a:r>
            <a:r>
              <a:rPr lang="en-US" sz="2800" cap="small" dirty="0"/>
              <a:t>Lord</a:t>
            </a:r>
            <a:r>
              <a:rPr lang="en-US" sz="2800" dirty="0"/>
              <a:t> God of Israel, as king Cyrus the king of Persia hath commanded us</a:t>
            </a:r>
            <a:r>
              <a:rPr lang="en-US" sz="2800" dirty="0" smtClean="0"/>
              <a:t>.</a:t>
            </a:r>
            <a:endParaRPr lang="en-US" sz="2800" dirty="0"/>
          </a:p>
        </p:txBody>
      </p:sp>
      <p:pic>
        <p:nvPicPr>
          <p:cNvPr id="33794" name="Picture 2" descr="Zerubbabel - HistoriaRex.co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11309" y="544858"/>
            <a:ext cx="5262875" cy="6111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22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02" y="247235"/>
            <a:ext cx="10880333" cy="790455"/>
          </a:xfrm>
        </p:spPr>
        <p:txBody>
          <a:bodyPr/>
          <a:lstStyle/>
          <a:p>
            <a:r>
              <a:rPr lang="en-US" dirty="0"/>
              <a:t>Ezra 4:1-16 </a:t>
            </a:r>
            <a:r>
              <a:rPr lang="en-US" dirty="0" smtClean="0"/>
              <a:t>(Trouble)</a:t>
            </a:r>
            <a:r>
              <a:rPr lang="en-US" dirty="0"/>
              <a:t/>
            </a:r>
            <a:br>
              <a:rPr lang="en-US" dirty="0"/>
            </a:br>
            <a:r>
              <a:rPr lang="en-US" sz="2000" dirty="0">
                <a:solidFill>
                  <a:schemeClr val="accent1">
                    <a:lumMod val="60000"/>
                    <a:lumOff val="40000"/>
                  </a:schemeClr>
                </a:solidFill>
              </a:rPr>
              <a:t>An Example: </a:t>
            </a:r>
            <a:r>
              <a:rPr lang="en-US" sz="2000" dirty="0" smtClean="0">
                <a:solidFill>
                  <a:schemeClr val="accent1">
                    <a:lumMod val="60000"/>
                    <a:lumOff val="40000"/>
                  </a:schemeClr>
                </a:solidFill>
              </a:rPr>
              <a:t>Overcomers</a:t>
            </a:r>
            <a:endParaRPr lang="en-US" sz="2400" dirty="0"/>
          </a:p>
        </p:txBody>
      </p:sp>
      <p:sp>
        <p:nvSpPr>
          <p:cNvPr id="4" name="Content Placeholder 3"/>
          <p:cNvSpPr>
            <a:spLocks noGrp="1"/>
          </p:cNvSpPr>
          <p:nvPr>
            <p:ph sz="half" idx="2"/>
          </p:nvPr>
        </p:nvSpPr>
        <p:spPr>
          <a:xfrm>
            <a:off x="4828854" y="1335640"/>
            <a:ext cx="6935055" cy="5188450"/>
          </a:xfrm>
        </p:spPr>
        <p:txBody>
          <a:bodyPr>
            <a:normAutofit lnSpcReduction="10000"/>
          </a:bodyPr>
          <a:lstStyle/>
          <a:p>
            <a:r>
              <a:rPr lang="en-US" sz="2800" b="1" baseline="30000" dirty="0"/>
              <a:t>4 </a:t>
            </a:r>
            <a:r>
              <a:rPr lang="en-US" sz="2800" dirty="0"/>
              <a:t>Then the people of the land weakened the hands of the people of Judah, and troubled them in building,</a:t>
            </a:r>
          </a:p>
          <a:p>
            <a:r>
              <a:rPr lang="en-US" sz="2800" b="1" baseline="30000" dirty="0"/>
              <a:t>5 </a:t>
            </a:r>
            <a:r>
              <a:rPr lang="en-US" sz="2800" dirty="0"/>
              <a:t>And hired counsellors against them, to frustrate their purpose, all the days of Cyrus king of Persia, even until the reign of Darius king of Persia</a:t>
            </a:r>
            <a:r>
              <a:rPr lang="en-US" sz="2800" dirty="0" smtClean="0"/>
              <a:t>.</a:t>
            </a:r>
          </a:p>
          <a:p>
            <a:r>
              <a:rPr lang="en-US" sz="2800" b="1" baseline="30000" dirty="0"/>
              <a:t>6 </a:t>
            </a:r>
            <a:r>
              <a:rPr lang="en-US" sz="2800" dirty="0"/>
              <a:t>And in the reign of Ahasuerus, in the beginning of his reign, wrote they unto him an accusation against the inhabitants of Judah and Jerusalem.</a:t>
            </a:r>
          </a:p>
        </p:txBody>
      </p:sp>
      <p:pic>
        <p:nvPicPr>
          <p:cNvPr id="6" name="Picture 2" descr="People of the Bible - Historical Men and Women, Characters"/>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3595" r="24438"/>
          <a:stretch/>
        </p:blipFill>
        <p:spPr bwMode="auto">
          <a:xfrm>
            <a:off x="277402" y="1554425"/>
            <a:ext cx="4377718" cy="4401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787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482" y="195864"/>
            <a:ext cx="10747929" cy="697988"/>
          </a:xfrm>
        </p:spPr>
        <p:txBody>
          <a:bodyPr/>
          <a:lstStyle/>
          <a:p>
            <a:r>
              <a:rPr lang="en-US" dirty="0"/>
              <a:t>Ezra 4:1-16 (The Letter of Complaint)</a:t>
            </a:r>
            <a:br>
              <a:rPr lang="en-US" dirty="0"/>
            </a:br>
            <a:r>
              <a:rPr lang="en-US" sz="2000" dirty="0">
                <a:solidFill>
                  <a:schemeClr val="accent1">
                    <a:lumMod val="60000"/>
                    <a:lumOff val="40000"/>
                  </a:schemeClr>
                </a:solidFill>
              </a:rPr>
              <a:t>An Example: Overcomers</a:t>
            </a:r>
            <a:endParaRPr lang="en-US" dirty="0"/>
          </a:p>
        </p:txBody>
      </p:sp>
      <p:sp>
        <p:nvSpPr>
          <p:cNvPr id="3" name="Content Placeholder 2"/>
          <p:cNvSpPr>
            <a:spLocks noGrp="1"/>
          </p:cNvSpPr>
          <p:nvPr>
            <p:ph sz="half" idx="1"/>
          </p:nvPr>
        </p:nvSpPr>
        <p:spPr>
          <a:xfrm>
            <a:off x="277402" y="1352181"/>
            <a:ext cx="7808360" cy="5137077"/>
          </a:xfrm>
        </p:spPr>
        <p:txBody>
          <a:bodyPr>
            <a:noAutofit/>
          </a:bodyPr>
          <a:lstStyle/>
          <a:p>
            <a:r>
              <a:rPr lang="en-US" sz="2400" b="1" baseline="30000" dirty="0"/>
              <a:t>7 </a:t>
            </a:r>
            <a:r>
              <a:rPr lang="en-US" sz="2400" dirty="0"/>
              <a:t>And in the days of Artaxerxes wrote </a:t>
            </a:r>
            <a:r>
              <a:rPr lang="en-US" sz="2400" dirty="0" err="1"/>
              <a:t>Bishlam</a:t>
            </a:r>
            <a:r>
              <a:rPr lang="en-US" sz="2400" dirty="0"/>
              <a:t>, </a:t>
            </a:r>
            <a:r>
              <a:rPr lang="en-US" sz="2400" dirty="0" err="1"/>
              <a:t>Mithredath</a:t>
            </a:r>
            <a:r>
              <a:rPr lang="en-US" sz="2400" dirty="0"/>
              <a:t>, </a:t>
            </a:r>
            <a:r>
              <a:rPr lang="en-US" sz="2400" dirty="0" err="1"/>
              <a:t>Tabeel</a:t>
            </a:r>
            <a:r>
              <a:rPr lang="en-US" sz="2400" dirty="0"/>
              <a:t>, and the rest of their companions, unto Artaxerxes king of Persia; and the writing of the letter was written in the Syrian tongue, and interpreted in the Syrian tongue.</a:t>
            </a:r>
          </a:p>
          <a:p>
            <a:r>
              <a:rPr lang="en-US" sz="2400" b="1" baseline="30000" dirty="0"/>
              <a:t>8 </a:t>
            </a:r>
            <a:r>
              <a:rPr lang="en-US" sz="2400" dirty="0" err="1"/>
              <a:t>Rehum</a:t>
            </a:r>
            <a:r>
              <a:rPr lang="en-US" sz="2400" dirty="0"/>
              <a:t> the chancellor and </a:t>
            </a:r>
            <a:r>
              <a:rPr lang="en-US" sz="2400" dirty="0" err="1"/>
              <a:t>Shimshai</a:t>
            </a:r>
            <a:r>
              <a:rPr lang="en-US" sz="2400" dirty="0"/>
              <a:t> the scribe wrote a letter against Jerusalem to Artaxerxes the king in this sort:</a:t>
            </a:r>
          </a:p>
          <a:p>
            <a:r>
              <a:rPr lang="en-US" sz="2400" b="1" baseline="30000" dirty="0"/>
              <a:t>9 </a:t>
            </a:r>
            <a:r>
              <a:rPr lang="en-US" sz="2400" dirty="0"/>
              <a:t>Then wrote </a:t>
            </a:r>
            <a:r>
              <a:rPr lang="en-US" sz="2400" dirty="0" err="1"/>
              <a:t>Rehum</a:t>
            </a:r>
            <a:r>
              <a:rPr lang="en-US" sz="2400" dirty="0"/>
              <a:t> the chancellor, and </a:t>
            </a:r>
            <a:r>
              <a:rPr lang="en-US" sz="2400" dirty="0" err="1"/>
              <a:t>Shimshai</a:t>
            </a:r>
            <a:r>
              <a:rPr lang="en-US" sz="2400" dirty="0"/>
              <a:t> the scribe, and the rest of their companions; the </a:t>
            </a:r>
            <a:r>
              <a:rPr lang="en-US" sz="2400" dirty="0" err="1"/>
              <a:t>Dinaites</a:t>
            </a:r>
            <a:r>
              <a:rPr lang="en-US" sz="2400" dirty="0"/>
              <a:t>, the </a:t>
            </a:r>
            <a:r>
              <a:rPr lang="en-US" sz="2400" dirty="0" err="1"/>
              <a:t>Apharsathchites</a:t>
            </a:r>
            <a:r>
              <a:rPr lang="en-US" sz="2400" dirty="0"/>
              <a:t>, the </a:t>
            </a:r>
            <a:r>
              <a:rPr lang="en-US" sz="2400" dirty="0" err="1"/>
              <a:t>Tarpelites</a:t>
            </a:r>
            <a:r>
              <a:rPr lang="en-US" sz="2400" dirty="0"/>
              <a:t>, the </a:t>
            </a:r>
            <a:r>
              <a:rPr lang="en-US" sz="2400" dirty="0" err="1"/>
              <a:t>Apharsites</a:t>
            </a:r>
            <a:r>
              <a:rPr lang="en-US" sz="2400" dirty="0"/>
              <a:t>, the </a:t>
            </a:r>
            <a:r>
              <a:rPr lang="en-US" sz="2400" dirty="0" err="1"/>
              <a:t>Archevites</a:t>
            </a:r>
            <a:r>
              <a:rPr lang="en-US" sz="2400" dirty="0"/>
              <a:t>, the Babylonians, the </a:t>
            </a:r>
            <a:r>
              <a:rPr lang="en-US" sz="2400" dirty="0" err="1"/>
              <a:t>Susanchites</a:t>
            </a:r>
            <a:r>
              <a:rPr lang="en-US" sz="2400" dirty="0"/>
              <a:t>, the </a:t>
            </a:r>
            <a:r>
              <a:rPr lang="en-US" sz="2400" dirty="0" err="1"/>
              <a:t>Dehavites</a:t>
            </a:r>
            <a:r>
              <a:rPr lang="en-US" sz="2400" dirty="0"/>
              <a:t>, and the Elamites,</a:t>
            </a:r>
          </a:p>
        </p:txBody>
      </p:sp>
      <p:pic>
        <p:nvPicPr>
          <p:cNvPr id="35844" name="Picture 4" descr="Does The Vatican Hold Ancient Secret Biblical Scrolls? | Ask Mystic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628" r="15458"/>
          <a:stretch/>
        </p:blipFill>
        <p:spPr bwMode="auto">
          <a:xfrm rot="5400000">
            <a:off x="7811068" y="2377857"/>
            <a:ext cx="4582272" cy="3484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1260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418" y="195864"/>
            <a:ext cx="10470528" cy="790455"/>
          </a:xfrm>
        </p:spPr>
        <p:txBody>
          <a:bodyPr/>
          <a:lstStyle/>
          <a:p>
            <a:r>
              <a:rPr lang="en-US" sz="3600" dirty="0"/>
              <a:t>Ezra 4:1-16 (The Letter of Complaint)</a:t>
            </a:r>
            <a:br>
              <a:rPr lang="en-US" sz="3600" dirty="0"/>
            </a:br>
            <a:r>
              <a:rPr lang="en-US" sz="2000" dirty="0">
                <a:solidFill>
                  <a:schemeClr val="accent1">
                    <a:lumMod val="60000"/>
                    <a:lumOff val="40000"/>
                  </a:schemeClr>
                </a:solidFill>
              </a:rPr>
              <a:t>An Example: Overcomers</a:t>
            </a:r>
            <a:endParaRPr lang="en-US" sz="2000" dirty="0"/>
          </a:p>
        </p:txBody>
      </p:sp>
      <p:sp>
        <p:nvSpPr>
          <p:cNvPr id="4" name="Content Placeholder 3"/>
          <p:cNvSpPr>
            <a:spLocks noGrp="1"/>
          </p:cNvSpPr>
          <p:nvPr>
            <p:ph sz="half" idx="2"/>
          </p:nvPr>
        </p:nvSpPr>
        <p:spPr>
          <a:xfrm>
            <a:off x="3996646" y="1335640"/>
            <a:ext cx="7911101" cy="5291191"/>
          </a:xfrm>
        </p:spPr>
        <p:txBody>
          <a:bodyPr>
            <a:normAutofit fontScale="92500" lnSpcReduction="10000"/>
          </a:bodyPr>
          <a:lstStyle/>
          <a:p>
            <a:r>
              <a:rPr lang="en-US" sz="2800" b="1" baseline="30000" dirty="0"/>
              <a:t>10 </a:t>
            </a:r>
            <a:r>
              <a:rPr lang="en-US" sz="2800" dirty="0"/>
              <a:t>And the rest of the nations whom the great and noble </a:t>
            </a:r>
            <a:r>
              <a:rPr lang="en-US" sz="2800" dirty="0" err="1"/>
              <a:t>Asnapper</a:t>
            </a:r>
            <a:r>
              <a:rPr lang="en-US" sz="2800" dirty="0"/>
              <a:t> brought over, and set in the cities of Samaria, and the rest that are on this side the river, and at such a time.</a:t>
            </a:r>
          </a:p>
          <a:p>
            <a:r>
              <a:rPr lang="en-US" sz="2800" b="1" baseline="30000" dirty="0"/>
              <a:t>11 </a:t>
            </a:r>
            <a:r>
              <a:rPr lang="en-US" sz="2800" dirty="0"/>
              <a:t>This is the copy of the letter that they sent unto him, even unto Artaxerxes the king; Thy servants the men on this side the river, and at such a time.</a:t>
            </a:r>
          </a:p>
          <a:p>
            <a:r>
              <a:rPr lang="en-US" sz="2800" b="1" baseline="30000" dirty="0"/>
              <a:t>12 </a:t>
            </a:r>
            <a:r>
              <a:rPr lang="en-US" sz="2800" dirty="0"/>
              <a:t>Be it known unto the king, that the Jews which came up from thee to us are come unto Jerusalem, building the rebellious and the bad city, and have set up the walls thereof, and joined the foundations.</a:t>
            </a:r>
          </a:p>
        </p:txBody>
      </p:sp>
      <p:pic>
        <p:nvPicPr>
          <p:cNvPr id="37890" name="Picture 2" descr="Ancient 2,000 Year Old Charred Scroll Of Leviticus Proves Hebrew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rot="16200000">
            <a:off x="-477515" y="2615004"/>
            <a:ext cx="5444623" cy="2579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9657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482" y="195864"/>
            <a:ext cx="10562994" cy="697988"/>
          </a:xfrm>
        </p:spPr>
        <p:txBody>
          <a:bodyPr/>
          <a:lstStyle/>
          <a:p>
            <a:r>
              <a:rPr lang="en-US" dirty="0"/>
              <a:t>Ezra 4:1-16 (The Letter of Complaint)</a:t>
            </a:r>
            <a:br>
              <a:rPr lang="en-US" dirty="0"/>
            </a:br>
            <a:r>
              <a:rPr lang="en-US" sz="2000" dirty="0">
                <a:solidFill>
                  <a:schemeClr val="accent1">
                    <a:lumMod val="60000"/>
                    <a:lumOff val="40000"/>
                  </a:schemeClr>
                </a:solidFill>
              </a:rPr>
              <a:t>An Example: Overcomers</a:t>
            </a:r>
            <a:endParaRPr lang="en-US" dirty="0"/>
          </a:p>
        </p:txBody>
      </p:sp>
      <p:sp>
        <p:nvSpPr>
          <p:cNvPr id="3" name="Content Placeholder 2"/>
          <p:cNvSpPr>
            <a:spLocks noGrp="1"/>
          </p:cNvSpPr>
          <p:nvPr>
            <p:ph sz="half" idx="1"/>
          </p:nvPr>
        </p:nvSpPr>
        <p:spPr>
          <a:xfrm>
            <a:off x="349322" y="1331633"/>
            <a:ext cx="6791218" cy="5137077"/>
          </a:xfrm>
        </p:spPr>
        <p:txBody>
          <a:bodyPr>
            <a:noAutofit/>
          </a:bodyPr>
          <a:lstStyle/>
          <a:p>
            <a:r>
              <a:rPr lang="en-US" sz="2800" b="1" baseline="30000" dirty="0"/>
              <a:t>13 </a:t>
            </a:r>
            <a:r>
              <a:rPr lang="en-US" sz="2800" dirty="0"/>
              <a:t>Be it known now unto the king, that, if this city be </a:t>
            </a:r>
            <a:r>
              <a:rPr lang="en-US" sz="2800" dirty="0" err="1"/>
              <a:t>builded</a:t>
            </a:r>
            <a:r>
              <a:rPr lang="en-US" sz="2800" dirty="0"/>
              <a:t>, and the walls set up again, then will they not pay toll, tribute, and custom, and so thou shalt </a:t>
            </a:r>
            <a:r>
              <a:rPr lang="en-US" sz="2800" dirty="0" err="1"/>
              <a:t>endamage</a:t>
            </a:r>
            <a:r>
              <a:rPr lang="en-US" sz="2800" dirty="0"/>
              <a:t> the revenue of the kings.</a:t>
            </a:r>
          </a:p>
          <a:p>
            <a:r>
              <a:rPr lang="en-US" sz="2800" b="1" baseline="30000" dirty="0"/>
              <a:t>14 </a:t>
            </a:r>
            <a:r>
              <a:rPr lang="en-US" sz="2800" dirty="0"/>
              <a:t>Now because we have maintenance from the king's palace, and it was not meet for us to see the king's </a:t>
            </a:r>
            <a:r>
              <a:rPr lang="en-US" sz="2800" dirty="0" err="1"/>
              <a:t>dishonour</a:t>
            </a:r>
            <a:r>
              <a:rPr lang="en-US" sz="2800" dirty="0"/>
              <a:t>, therefore have we sent and certified the king;</a:t>
            </a:r>
          </a:p>
        </p:txBody>
      </p:sp>
      <p:pic>
        <p:nvPicPr>
          <p:cNvPr id="38916" name="Picture 4" descr="Biblical Hebrew Award Winners, 2014-2015. Plus… | Zondervan Academic"/>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34846" y="2394296"/>
            <a:ext cx="4395788" cy="3299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3703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44" y="134219"/>
            <a:ext cx="10727382" cy="790455"/>
          </a:xfrm>
        </p:spPr>
        <p:txBody>
          <a:bodyPr/>
          <a:lstStyle/>
          <a:p>
            <a:r>
              <a:rPr lang="en-US" dirty="0"/>
              <a:t>Ezra </a:t>
            </a:r>
            <a:r>
              <a:rPr lang="en-US" dirty="0" smtClean="0"/>
              <a:t>4:1-16 (The Letter of Complaint)</a:t>
            </a:r>
            <a:r>
              <a:rPr lang="en-US" dirty="0"/>
              <a:t/>
            </a:r>
            <a:br>
              <a:rPr lang="en-US" dirty="0"/>
            </a:br>
            <a:r>
              <a:rPr lang="en-US" sz="2000" dirty="0">
                <a:solidFill>
                  <a:schemeClr val="accent1">
                    <a:lumMod val="60000"/>
                    <a:lumOff val="40000"/>
                  </a:schemeClr>
                </a:solidFill>
              </a:rPr>
              <a:t>An Example: Overcomers</a:t>
            </a:r>
            <a:endParaRPr lang="en-US" sz="2400" dirty="0"/>
          </a:p>
        </p:txBody>
      </p:sp>
      <p:sp>
        <p:nvSpPr>
          <p:cNvPr id="4" name="Content Placeholder 3"/>
          <p:cNvSpPr>
            <a:spLocks noGrp="1"/>
          </p:cNvSpPr>
          <p:nvPr>
            <p:ph sz="half" idx="2"/>
          </p:nvPr>
        </p:nvSpPr>
        <p:spPr>
          <a:xfrm>
            <a:off x="4643919" y="1345914"/>
            <a:ext cx="7233005" cy="5291191"/>
          </a:xfrm>
        </p:spPr>
        <p:txBody>
          <a:bodyPr>
            <a:normAutofit lnSpcReduction="10000"/>
          </a:bodyPr>
          <a:lstStyle/>
          <a:p>
            <a:r>
              <a:rPr lang="en-US" sz="2800" b="1" baseline="30000" dirty="0"/>
              <a:t>15 </a:t>
            </a:r>
            <a:r>
              <a:rPr lang="en-US" sz="2800" dirty="0"/>
              <a:t>That search may be made in the book of the records of thy fathers: so shalt thou find in the book of the records, and know that this city is a rebellious city, and hurtful unto kings and provinces, and that they have moved sedition within the same of old time: for which cause was this city destroyed.</a:t>
            </a:r>
          </a:p>
          <a:p>
            <a:r>
              <a:rPr lang="en-US" sz="2800" b="1" baseline="30000" dirty="0"/>
              <a:t>16 </a:t>
            </a:r>
            <a:r>
              <a:rPr lang="en-US" sz="2800" dirty="0"/>
              <a:t>We certify the king that, if this city be </a:t>
            </a:r>
            <a:r>
              <a:rPr lang="en-US" sz="2800" dirty="0" err="1"/>
              <a:t>builded</a:t>
            </a:r>
            <a:r>
              <a:rPr lang="en-US" sz="2800" dirty="0"/>
              <a:t> again, and the walls thereof set up, by this means thou shalt have no portion on this side the river.</a:t>
            </a:r>
          </a:p>
        </p:txBody>
      </p:sp>
      <p:pic>
        <p:nvPicPr>
          <p:cNvPr id="39938" name="Picture 2" descr="Scribal traditions of &quot;ancient&quot; Hebrew scroll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22683" y="2866490"/>
            <a:ext cx="3764382" cy="2118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8010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482" y="195864"/>
            <a:ext cx="9404723" cy="697988"/>
          </a:xfrm>
        </p:spPr>
        <p:txBody>
          <a:bodyPr/>
          <a:lstStyle/>
          <a:p>
            <a:r>
              <a:rPr lang="en-US" dirty="0" smtClean="0"/>
              <a:t>Ezra 4:21-24  (Artaxerxes’ answer)</a:t>
            </a:r>
            <a:r>
              <a:rPr lang="en-US" dirty="0"/>
              <a:t/>
            </a:r>
            <a:br>
              <a:rPr lang="en-US" dirty="0"/>
            </a:br>
            <a:r>
              <a:rPr lang="en-US" sz="2000" dirty="0">
                <a:solidFill>
                  <a:schemeClr val="accent1">
                    <a:lumMod val="60000"/>
                    <a:lumOff val="40000"/>
                  </a:schemeClr>
                </a:solidFill>
              </a:rPr>
              <a:t>An Example: </a:t>
            </a:r>
            <a:r>
              <a:rPr lang="en-US" sz="2000" dirty="0" smtClean="0">
                <a:solidFill>
                  <a:schemeClr val="accent1">
                    <a:lumMod val="60000"/>
                    <a:lumOff val="40000"/>
                  </a:schemeClr>
                </a:solidFill>
              </a:rPr>
              <a:t>Overcomers</a:t>
            </a:r>
            <a:endParaRPr lang="en-US" dirty="0"/>
          </a:p>
        </p:txBody>
      </p:sp>
      <p:sp>
        <p:nvSpPr>
          <p:cNvPr id="3" name="Content Placeholder 2"/>
          <p:cNvSpPr>
            <a:spLocks noGrp="1"/>
          </p:cNvSpPr>
          <p:nvPr>
            <p:ph sz="half" idx="1"/>
          </p:nvPr>
        </p:nvSpPr>
        <p:spPr>
          <a:xfrm>
            <a:off x="400692" y="1475471"/>
            <a:ext cx="6791218" cy="5137077"/>
          </a:xfrm>
        </p:spPr>
        <p:txBody>
          <a:bodyPr>
            <a:noAutofit/>
          </a:bodyPr>
          <a:lstStyle/>
          <a:p>
            <a:r>
              <a:rPr lang="en-US" sz="2800" b="1" baseline="30000" dirty="0"/>
              <a:t>21 </a:t>
            </a:r>
            <a:r>
              <a:rPr lang="en-US" sz="2800" dirty="0"/>
              <a:t>Give ye now commandment to cause these men to cease, and that this city be not </a:t>
            </a:r>
            <a:r>
              <a:rPr lang="en-US" sz="2800" dirty="0" err="1"/>
              <a:t>builded</a:t>
            </a:r>
            <a:r>
              <a:rPr lang="en-US" sz="2800" dirty="0"/>
              <a:t>, until another commandment shall be given from me.</a:t>
            </a:r>
          </a:p>
          <a:p>
            <a:r>
              <a:rPr lang="en-US" sz="2800" b="1" baseline="30000" dirty="0"/>
              <a:t>22 </a:t>
            </a:r>
            <a:r>
              <a:rPr lang="en-US" sz="2800" dirty="0"/>
              <a:t>Take heed now that ye fail not to do this: why should damage grow to the hurt of the kings?</a:t>
            </a:r>
          </a:p>
        </p:txBody>
      </p:sp>
      <p:pic>
        <p:nvPicPr>
          <p:cNvPr id="40962" name="Picture 2" descr="The Paleo-Hebrew Alphabet | AHRC"/>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17439" y="1006459"/>
            <a:ext cx="4393049" cy="5851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63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89" y="175316"/>
            <a:ext cx="10727382" cy="790455"/>
          </a:xfrm>
        </p:spPr>
        <p:txBody>
          <a:bodyPr/>
          <a:lstStyle/>
          <a:p>
            <a:r>
              <a:rPr lang="en-US" dirty="0"/>
              <a:t>Ezra 4:21-24  </a:t>
            </a:r>
            <a:r>
              <a:rPr lang="en-US" dirty="0" smtClean="0"/>
              <a:t>(Interference)</a:t>
            </a:r>
            <a:r>
              <a:rPr lang="en-US" dirty="0"/>
              <a:t/>
            </a:r>
            <a:br>
              <a:rPr lang="en-US" dirty="0"/>
            </a:br>
            <a:r>
              <a:rPr lang="en-US" sz="2000" dirty="0">
                <a:solidFill>
                  <a:schemeClr val="accent1">
                    <a:lumMod val="60000"/>
                    <a:lumOff val="40000"/>
                  </a:schemeClr>
                </a:solidFill>
              </a:rPr>
              <a:t>An Example: Overcomers</a:t>
            </a:r>
            <a:endParaRPr lang="en-US" sz="2400" dirty="0"/>
          </a:p>
        </p:txBody>
      </p:sp>
      <p:sp>
        <p:nvSpPr>
          <p:cNvPr id="4" name="Content Placeholder 3"/>
          <p:cNvSpPr>
            <a:spLocks noGrp="1"/>
          </p:cNvSpPr>
          <p:nvPr>
            <p:ph sz="half" idx="2"/>
          </p:nvPr>
        </p:nvSpPr>
        <p:spPr>
          <a:xfrm>
            <a:off x="4643919" y="1345914"/>
            <a:ext cx="7233005" cy="5291191"/>
          </a:xfrm>
        </p:spPr>
        <p:txBody>
          <a:bodyPr>
            <a:normAutofit/>
          </a:bodyPr>
          <a:lstStyle/>
          <a:p>
            <a:r>
              <a:rPr lang="en-US" sz="2800" b="1" baseline="30000" dirty="0"/>
              <a:t>23 </a:t>
            </a:r>
            <a:r>
              <a:rPr lang="en-US" sz="2800" dirty="0"/>
              <a:t>Now when the copy of king Artaxerxes' letter was read before </a:t>
            </a:r>
            <a:r>
              <a:rPr lang="en-US" sz="2800" dirty="0" err="1"/>
              <a:t>Rehum</a:t>
            </a:r>
            <a:r>
              <a:rPr lang="en-US" sz="2800" dirty="0"/>
              <a:t>, and </a:t>
            </a:r>
            <a:r>
              <a:rPr lang="en-US" sz="2800" dirty="0" err="1"/>
              <a:t>Shimshai</a:t>
            </a:r>
            <a:r>
              <a:rPr lang="en-US" sz="2800" dirty="0"/>
              <a:t> the scribe, and their companions, they went up in haste to Jerusalem unto the Jews, and made them to cease by force and power.</a:t>
            </a:r>
          </a:p>
          <a:p>
            <a:r>
              <a:rPr lang="en-US" sz="2800" b="1" baseline="30000" dirty="0"/>
              <a:t>24 </a:t>
            </a:r>
            <a:r>
              <a:rPr lang="en-US" sz="2800" dirty="0"/>
              <a:t>Then ceased the work of the house of God which is at Jerusalem. So it ceased unto the second year of the reign of Darius king of Persia.</a:t>
            </a:r>
          </a:p>
        </p:txBody>
      </p:sp>
      <p:pic>
        <p:nvPicPr>
          <p:cNvPr id="41988" name="Picture 4" descr="What Is the Book of Nehemiah About?"/>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7816" y="1345914"/>
            <a:ext cx="4395787" cy="32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4395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482" y="195864"/>
            <a:ext cx="9404723" cy="697988"/>
          </a:xfrm>
        </p:spPr>
        <p:txBody>
          <a:bodyPr/>
          <a:lstStyle/>
          <a:p>
            <a:r>
              <a:rPr lang="en-US" dirty="0" smtClean="0"/>
              <a:t>Ezra 5:1-5  (Making Progress)</a:t>
            </a:r>
            <a:r>
              <a:rPr lang="en-US" dirty="0"/>
              <a:t/>
            </a:r>
            <a:br>
              <a:rPr lang="en-US" dirty="0"/>
            </a:br>
            <a:r>
              <a:rPr lang="en-US" sz="2000" dirty="0">
                <a:solidFill>
                  <a:schemeClr val="accent1">
                    <a:lumMod val="60000"/>
                    <a:lumOff val="40000"/>
                  </a:schemeClr>
                </a:solidFill>
              </a:rPr>
              <a:t>An Example: Overcomers</a:t>
            </a:r>
            <a:endParaRPr lang="en-US" dirty="0"/>
          </a:p>
        </p:txBody>
      </p:sp>
      <p:sp>
        <p:nvSpPr>
          <p:cNvPr id="3" name="Content Placeholder 2"/>
          <p:cNvSpPr>
            <a:spLocks noGrp="1"/>
          </p:cNvSpPr>
          <p:nvPr>
            <p:ph sz="half" idx="1"/>
          </p:nvPr>
        </p:nvSpPr>
        <p:spPr>
          <a:xfrm>
            <a:off x="400692" y="1475471"/>
            <a:ext cx="6791218" cy="5137077"/>
          </a:xfrm>
        </p:spPr>
        <p:txBody>
          <a:bodyPr>
            <a:noAutofit/>
          </a:bodyPr>
          <a:lstStyle/>
          <a:p>
            <a:r>
              <a:rPr lang="en-US" sz="2800" b="1" dirty="0"/>
              <a:t>5 </a:t>
            </a:r>
            <a:r>
              <a:rPr lang="en-US" sz="2800" dirty="0"/>
              <a:t>Then the prophets, Haggai the prophet, and Zechariah the son of </a:t>
            </a:r>
            <a:r>
              <a:rPr lang="en-US" sz="2800" dirty="0" err="1"/>
              <a:t>Iddo</a:t>
            </a:r>
            <a:r>
              <a:rPr lang="en-US" sz="2800" dirty="0"/>
              <a:t>, prophesied unto the Jews that were in Judah and Jerusalem in the name of the God of Israel, even unto them.</a:t>
            </a:r>
          </a:p>
          <a:p>
            <a:r>
              <a:rPr lang="en-US" sz="2800" b="1" baseline="30000" dirty="0"/>
              <a:t>2 </a:t>
            </a:r>
            <a:r>
              <a:rPr lang="en-US" sz="2800" dirty="0"/>
              <a:t>Then rose up Zerubbabel the son of </a:t>
            </a:r>
            <a:r>
              <a:rPr lang="en-US" sz="2800" dirty="0" err="1"/>
              <a:t>Shealtiel</a:t>
            </a:r>
            <a:r>
              <a:rPr lang="en-US" sz="2800" dirty="0"/>
              <a:t>, and </a:t>
            </a:r>
            <a:r>
              <a:rPr lang="en-US" sz="2800" dirty="0" err="1"/>
              <a:t>Jeshua</a:t>
            </a:r>
            <a:r>
              <a:rPr lang="en-US" sz="2800" dirty="0"/>
              <a:t> the son of </a:t>
            </a:r>
            <a:r>
              <a:rPr lang="en-US" sz="2800" dirty="0" err="1"/>
              <a:t>Jozadak</a:t>
            </a:r>
            <a:r>
              <a:rPr lang="en-US" sz="2800" dirty="0"/>
              <a:t>, and began to build the house of God which is at Jerusalem: and with them were the prophets of God helping them.</a:t>
            </a:r>
          </a:p>
        </p:txBody>
      </p:sp>
      <p:pic>
        <p:nvPicPr>
          <p:cNvPr id="44034" name="Picture 2" descr="Rebuilding Of The Temple. /N(Ezra 3:12). Building The Second Temple Of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67033" y="840755"/>
            <a:ext cx="4524967" cy="6017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8026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385836" y="598376"/>
            <a:ext cx="9713912" cy="584200"/>
          </a:xfrm>
        </p:spPr>
        <p:txBody>
          <a:bodyPr/>
          <a:lstStyle/>
          <a:p>
            <a:pPr eaLnBrk="1" hangingPunct="1"/>
            <a:r>
              <a:rPr lang="en-US" altLang="en-US" dirty="0" smtClean="0"/>
              <a:t>Praise Always</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387990"/>
            <a:ext cx="8685213" cy="841375"/>
          </a:xfrm>
          <a:solidFill>
            <a:schemeClr val="tx1"/>
          </a:solidFill>
        </p:spPr>
        <p:txBody>
          <a:bodyPr/>
          <a:lstStyle/>
          <a:p>
            <a:pPr marL="639763" eaLnBrk="1" hangingPunct="1"/>
            <a:r>
              <a:rPr lang="en-US" altLang="en-US" sz="3200" dirty="0" smtClean="0">
                <a:ea typeface="Glegoo" pitchFamily="2" charset="0"/>
                <a:cs typeface="Glegoo" pitchFamily="2" charset="0"/>
              </a:rPr>
              <a:t>Philippians 4:4-7</a:t>
            </a:r>
            <a:endParaRPr lang="en-US" altLang="en-US" sz="3200" dirty="0">
              <a:ea typeface="Glegoo" pitchFamily="2" charset="0"/>
              <a:cs typeface="Glegoo" pitchFamily="2" charset="0"/>
            </a:endParaRPr>
          </a:p>
        </p:txBody>
      </p:sp>
      <p:sp>
        <p:nvSpPr>
          <p:cNvPr id="3" name="TextBox 2"/>
          <p:cNvSpPr txBox="1"/>
          <p:nvPr/>
        </p:nvSpPr>
        <p:spPr>
          <a:xfrm>
            <a:off x="704335" y="2239639"/>
            <a:ext cx="10935729" cy="3539430"/>
          </a:xfrm>
          <a:prstGeom prst="rect">
            <a:avLst/>
          </a:prstGeom>
          <a:noFill/>
        </p:spPr>
        <p:txBody>
          <a:bodyPr wrap="square" rtlCol="0">
            <a:spAutoFit/>
          </a:bodyPr>
          <a:lstStyle/>
          <a:p>
            <a:r>
              <a:rPr lang="en-US" sz="2800" b="1" baseline="30000" dirty="0" smtClean="0"/>
              <a:t>4 </a:t>
            </a:r>
            <a:r>
              <a:rPr lang="en-US" sz="2800" dirty="0" smtClean="0"/>
              <a:t>Rejoice in the Lord always: and again I say, Rejoice.</a:t>
            </a:r>
          </a:p>
          <a:p>
            <a:r>
              <a:rPr lang="en-US" sz="2800" b="1" baseline="30000" dirty="0" smtClean="0"/>
              <a:t>5 </a:t>
            </a:r>
            <a:r>
              <a:rPr lang="en-US" sz="2800" dirty="0" smtClean="0"/>
              <a:t>Let your moderation be known unto all men. The Lord is at hand.</a:t>
            </a:r>
          </a:p>
          <a:p>
            <a:r>
              <a:rPr lang="en-US" sz="2800" b="1" baseline="30000" dirty="0" smtClean="0"/>
              <a:t>6 </a:t>
            </a:r>
            <a:r>
              <a:rPr lang="en-US" sz="2800" dirty="0" smtClean="0"/>
              <a:t>Be careful for nothing; but in every thing by prayer and supplication with thanksgiving let your requests be made known unto God.</a:t>
            </a:r>
          </a:p>
          <a:p>
            <a:r>
              <a:rPr lang="en-US" sz="2800" b="1" baseline="30000" dirty="0" smtClean="0"/>
              <a:t>7 </a:t>
            </a:r>
            <a:r>
              <a:rPr lang="en-US" sz="2800" dirty="0" smtClean="0"/>
              <a:t>And the peace of God, which </a:t>
            </a:r>
            <a:r>
              <a:rPr lang="en-US" sz="2800" dirty="0" err="1" smtClean="0"/>
              <a:t>passeth</a:t>
            </a:r>
            <a:r>
              <a:rPr lang="en-US" sz="2800" dirty="0" smtClean="0"/>
              <a:t> all understanding, shall keep your hearts and minds through Christ Jesus.</a:t>
            </a:r>
            <a:endParaRPr lang="en-US" sz="2800" dirty="0"/>
          </a:p>
        </p:txBody>
      </p:sp>
      <p:sp>
        <p:nvSpPr>
          <p:cNvPr id="5" name="Rectangle 4"/>
          <p:cNvSpPr/>
          <p:nvPr/>
        </p:nvSpPr>
        <p:spPr>
          <a:xfrm rot="1525439">
            <a:off x="8964083" y="1239395"/>
            <a:ext cx="2693366" cy="523220"/>
          </a:xfrm>
          <a:prstGeom prst="rect">
            <a:avLst/>
          </a:prstGeom>
        </p:spPr>
        <p:txBody>
          <a:bodyPr wrap="none">
            <a:spAutoFit/>
          </a:bodyPr>
          <a:lstStyle/>
          <a:p>
            <a:r>
              <a:rPr lang="en-US" sz="2800" b="1" dirty="0">
                <a:solidFill>
                  <a:schemeClr val="accent1">
                    <a:lumMod val="60000"/>
                    <a:lumOff val="40000"/>
                  </a:schemeClr>
                </a:solidFill>
              </a:rPr>
              <a:t>From Lesson </a:t>
            </a:r>
            <a:r>
              <a:rPr lang="en-US" sz="2800" b="1" dirty="0" smtClean="0">
                <a:solidFill>
                  <a:schemeClr val="accent1">
                    <a:lumMod val="60000"/>
                    <a:lumOff val="40000"/>
                  </a:schemeClr>
                </a:solidFill>
              </a:rPr>
              <a:t>9</a:t>
            </a:r>
            <a:r>
              <a:rPr lang="en-US" sz="2800" b="1" dirty="0" smtClean="0">
                <a:solidFill>
                  <a:schemeClr val="accent4">
                    <a:lumMod val="50000"/>
                  </a:schemeClr>
                </a:solidFill>
              </a:rPr>
              <a:t>:</a:t>
            </a:r>
            <a:endParaRPr lang="en-US" sz="2800" b="1" dirty="0">
              <a:solidFill>
                <a:schemeClr val="accent4">
                  <a:lumMod val="50000"/>
                </a:schemeClr>
              </a:solidFill>
            </a:endParaRPr>
          </a:p>
        </p:txBody>
      </p:sp>
    </p:spTree>
    <p:extLst>
      <p:ext uri="{BB962C8B-B14F-4D97-AF65-F5344CB8AC3E}">
        <p14:creationId xmlns:p14="http://schemas.microsoft.com/office/powerpoint/2010/main" val="36437221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89" y="175316"/>
            <a:ext cx="10727382" cy="790455"/>
          </a:xfrm>
        </p:spPr>
        <p:txBody>
          <a:bodyPr/>
          <a:lstStyle/>
          <a:p>
            <a:r>
              <a:rPr lang="en-US" dirty="0"/>
              <a:t>Ezra </a:t>
            </a:r>
            <a:r>
              <a:rPr lang="en-US" dirty="0" smtClean="0"/>
              <a:t>5:1-5  </a:t>
            </a:r>
            <a:r>
              <a:rPr lang="en-US" dirty="0"/>
              <a:t>(Making Progress)</a:t>
            </a:r>
            <a:br>
              <a:rPr lang="en-US" dirty="0"/>
            </a:br>
            <a:r>
              <a:rPr lang="en-US" sz="2000" dirty="0">
                <a:solidFill>
                  <a:schemeClr val="accent1">
                    <a:lumMod val="60000"/>
                    <a:lumOff val="40000"/>
                  </a:schemeClr>
                </a:solidFill>
              </a:rPr>
              <a:t>An Example: </a:t>
            </a:r>
            <a:r>
              <a:rPr lang="en-US" sz="2000" dirty="0" smtClean="0">
                <a:solidFill>
                  <a:schemeClr val="accent1">
                    <a:lumMod val="60000"/>
                    <a:lumOff val="40000"/>
                  </a:schemeClr>
                </a:solidFill>
              </a:rPr>
              <a:t>Overcomers</a:t>
            </a:r>
            <a:endParaRPr lang="en-US" sz="2400" dirty="0"/>
          </a:p>
        </p:txBody>
      </p:sp>
      <p:sp>
        <p:nvSpPr>
          <p:cNvPr id="4" name="Content Placeholder 3"/>
          <p:cNvSpPr>
            <a:spLocks noGrp="1"/>
          </p:cNvSpPr>
          <p:nvPr>
            <p:ph sz="half" idx="2"/>
          </p:nvPr>
        </p:nvSpPr>
        <p:spPr>
          <a:xfrm>
            <a:off x="4643919" y="1345914"/>
            <a:ext cx="7387119" cy="5291191"/>
          </a:xfrm>
        </p:spPr>
        <p:txBody>
          <a:bodyPr>
            <a:normAutofit fontScale="92500" lnSpcReduction="20000"/>
          </a:bodyPr>
          <a:lstStyle/>
          <a:p>
            <a:r>
              <a:rPr lang="en-US" sz="2800" b="1" baseline="30000" dirty="0"/>
              <a:t>3 </a:t>
            </a:r>
            <a:r>
              <a:rPr lang="en-US" sz="2800" dirty="0"/>
              <a:t>At the same time came to them </a:t>
            </a:r>
            <a:r>
              <a:rPr lang="en-US" sz="2800" dirty="0" err="1"/>
              <a:t>Tatnai</a:t>
            </a:r>
            <a:r>
              <a:rPr lang="en-US" sz="2800" dirty="0"/>
              <a:t>, governor on this side the river, and </a:t>
            </a:r>
            <a:r>
              <a:rPr lang="en-US" sz="2800" dirty="0" err="1"/>
              <a:t>Shetharboznai</a:t>
            </a:r>
            <a:r>
              <a:rPr lang="en-US" sz="2800" dirty="0"/>
              <a:t> and their companions, and said thus unto them, Who hath commanded you to build this house, and to make up this wall?</a:t>
            </a:r>
          </a:p>
          <a:p>
            <a:r>
              <a:rPr lang="en-US" sz="2800" b="1" baseline="30000" dirty="0"/>
              <a:t>4 </a:t>
            </a:r>
            <a:r>
              <a:rPr lang="en-US" sz="2800" dirty="0"/>
              <a:t>Then said we unto them after this manner, What are the names of the men that make this building?</a:t>
            </a:r>
          </a:p>
          <a:p>
            <a:r>
              <a:rPr lang="en-US" sz="2800" b="1" baseline="30000" dirty="0"/>
              <a:t>5 </a:t>
            </a:r>
            <a:r>
              <a:rPr lang="en-US" sz="2800" dirty="0"/>
              <a:t>But the eye of their God was upon the elders of the Jews, that they could not cause them to cease, till the matter came to Darius: and then they returned answer by letter concerning this matter.</a:t>
            </a:r>
          </a:p>
        </p:txBody>
      </p:sp>
      <p:pic>
        <p:nvPicPr>
          <p:cNvPr id="43014" name="Picture 6" descr="The Main Events in the Book of Nehemiah | HubPage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96789" y="1345914"/>
            <a:ext cx="4254663" cy="5146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213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482" y="195864"/>
            <a:ext cx="9404723" cy="697988"/>
          </a:xfrm>
        </p:spPr>
        <p:txBody>
          <a:bodyPr/>
          <a:lstStyle/>
          <a:p>
            <a:r>
              <a:rPr lang="en-US" dirty="0" smtClean="0"/>
              <a:t>Zechariah 4:6-10</a:t>
            </a:r>
            <a:r>
              <a:rPr lang="en-US" dirty="0"/>
              <a:t/>
            </a:r>
            <a:br>
              <a:rPr lang="en-US" dirty="0"/>
            </a:br>
            <a:r>
              <a:rPr lang="en-US" sz="2000" dirty="0">
                <a:solidFill>
                  <a:schemeClr val="accent1">
                    <a:lumMod val="60000"/>
                    <a:lumOff val="40000"/>
                  </a:schemeClr>
                </a:solidFill>
              </a:rPr>
              <a:t>An Example: </a:t>
            </a:r>
            <a:r>
              <a:rPr lang="en-US" sz="2000" dirty="0" smtClean="0">
                <a:solidFill>
                  <a:schemeClr val="accent1">
                    <a:lumMod val="60000"/>
                    <a:lumOff val="40000"/>
                  </a:schemeClr>
                </a:solidFill>
              </a:rPr>
              <a:t>Overcomers</a:t>
            </a:r>
            <a:endParaRPr lang="en-US" dirty="0"/>
          </a:p>
        </p:txBody>
      </p:sp>
      <p:sp>
        <p:nvSpPr>
          <p:cNvPr id="3" name="Content Placeholder 2"/>
          <p:cNvSpPr>
            <a:spLocks noGrp="1"/>
          </p:cNvSpPr>
          <p:nvPr>
            <p:ph sz="half" idx="1"/>
          </p:nvPr>
        </p:nvSpPr>
        <p:spPr>
          <a:xfrm>
            <a:off x="400692" y="1475471"/>
            <a:ext cx="6791218" cy="5137077"/>
          </a:xfrm>
        </p:spPr>
        <p:txBody>
          <a:bodyPr>
            <a:noAutofit/>
          </a:bodyPr>
          <a:lstStyle/>
          <a:p>
            <a:r>
              <a:rPr lang="en-US" sz="2800" b="1" baseline="30000" dirty="0"/>
              <a:t>6 </a:t>
            </a:r>
            <a:r>
              <a:rPr lang="en-US" sz="2800" dirty="0"/>
              <a:t>Then he answered and </a:t>
            </a:r>
            <a:r>
              <a:rPr lang="en-US" sz="2800" dirty="0" err="1"/>
              <a:t>spake</a:t>
            </a:r>
            <a:r>
              <a:rPr lang="en-US" sz="2800" dirty="0"/>
              <a:t> unto me, saying, This is the word of the </a:t>
            </a:r>
            <a:r>
              <a:rPr lang="en-US" sz="2800" cap="small" dirty="0"/>
              <a:t>Lord</a:t>
            </a:r>
            <a:r>
              <a:rPr lang="en-US" sz="2800" dirty="0"/>
              <a:t> unto Zerubbabel, saying, Not by might, nor by power, but by my spirit, </a:t>
            </a:r>
            <a:r>
              <a:rPr lang="en-US" sz="2800" dirty="0" err="1"/>
              <a:t>saith</a:t>
            </a:r>
            <a:r>
              <a:rPr lang="en-US" sz="2800" dirty="0"/>
              <a:t> the </a:t>
            </a:r>
            <a:r>
              <a:rPr lang="en-US" sz="2800" cap="small" dirty="0"/>
              <a:t>Lord</a:t>
            </a:r>
            <a:r>
              <a:rPr lang="en-US" sz="2800" dirty="0"/>
              <a:t> of hosts.</a:t>
            </a:r>
          </a:p>
          <a:p>
            <a:r>
              <a:rPr lang="en-US" sz="2800" b="1" baseline="30000" dirty="0"/>
              <a:t>7 </a:t>
            </a:r>
            <a:r>
              <a:rPr lang="en-US" sz="2800" dirty="0"/>
              <a:t>Who art thou, O great mountain? before Zerubbabel thou shalt become a plain: and he shall bring forth the headstone thereof with </a:t>
            </a:r>
            <a:r>
              <a:rPr lang="en-US" sz="2800" dirty="0" err="1"/>
              <a:t>shoutings</a:t>
            </a:r>
            <a:r>
              <a:rPr lang="en-US" sz="2800" dirty="0"/>
              <a:t>, crying, Grace, grace unto it.</a:t>
            </a:r>
          </a:p>
        </p:txBody>
      </p:sp>
      <p:pic>
        <p:nvPicPr>
          <p:cNvPr id="45058" name="Picture 2" descr="PRAISE GEMS - REBUILD YOUR EMOTIONAL BROKEN WALLS - Praise Library"/>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0647" r="17891"/>
          <a:stretch/>
        </p:blipFill>
        <p:spPr bwMode="auto">
          <a:xfrm>
            <a:off x="7428214" y="1581033"/>
            <a:ext cx="4089115" cy="440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471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89" y="175316"/>
            <a:ext cx="10727382" cy="790455"/>
          </a:xfrm>
        </p:spPr>
        <p:txBody>
          <a:bodyPr/>
          <a:lstStyle/>
          <a:p>
            <a:r>
              <a:rPr lang="en-US" dirty="0"/>
              <a:t>Zechariah 4:6-10</a:t>
            </a:r>
            <a:br>
              <a:rPr lang="en-US" dirty="0"/>
            </a:br>
            <a:r>
              <a:rPr lang="en-US" sz="2000" dirty="0">
                <a:solidFill>
                  <a:schemeClr val="accent1">
                    <a:lumMod val="60000"/>
                    <a:lumOff val="40000"/>
                  </a:schemeClr>
                </a:solidFill>
              </a:rPr>
              <a:t>An Example: Overcomers</a:t>
            </a:r>
            <a:endParaRPr lang="en-US" sz="2400" dirty="0"/>
          </a:p>
        </p:txBody>
      </p:sp>
      <p:sp>
        <p:nvSpPr>
          <p:cNvPr id="4" name="Content Placeholder 3"/>
          <p:cNvSpPr>
            <a:spLocks noGrp="1"/>
          </p:cNvSpPr>
          <p:nvPr>
            <p:ph sz="half" idx="2"/>
          </p:nvPr>
        </p:nvSpPr>
        <p:spPr>
          <a:xfrm>
            <a:off x="4643919" y="1345914"/>
            <a:ext cx="7387119" cy="5291191"/>
          </a:xfrm>
        </p:spPr>
        <p:txBody>
          <a:bodyPr>
            <a:normAutofit fontScale="92500"/>
          </a:bodyPr>
          <a:lstStyle/>
          <a:p>
            <a:r>
              <a:rPr lang="en-US" sz="2800" b="1" baseline="30000" dirty="0"/>
              <a:t>8 </a:t>
            </a:r>
            <a:r>
              <a:rPr lang="en-US" sz="2800" dirty="0"/>
              <a:t>Moreover the word of the </a:t>
            </a:r>
            <a:r>
              <a:rPr lang="en-US" sz="2800" cap="small" dirty="0"/>
              <a:t>Lord</a:t>
            </a:r>
            <a:r>
              <a:rPr lang="en-US" sz="2800" dirty="0"/>
              <a:t> came unto me, saying,</a:t>
            </a:r>
          </a:p>
          <a:p>
            <a:r>
              <a:rPr lang="en-US" sz="2800" b="1" baseline="30000" dirty="0"/>
              <a:t>9 </a:t>
            </a:r>
            <a:r>
              <a:rPr lang="en-US" sz="2800" dirty="0"/>
              <a:t>The hands of Zerubbabel have laid the foundation of this house; his hands shall also finish it; and thou shalt know that the </a:t>
            </a:r>
            <a:r>
              <a:rPr lang="en-US" sz="2800" cap="small" dirty="0"/>
              <a:t>Lord</a:t>
            </a:r>
            <a:r>
              <a:rPr lang="en-US" sz="2800" dirty="0"/>
              <a:t> of hosts hath sent me unto you.</a:t>
            </a:r>
          </a:p>
          <a:p>
            <a:r>
              <a:rPr lang="en-US" sz="2800" b="1" baseline="30000" dirty="0"/>
              <a:t>10 </a:t>
            </a:r>
            <a:r>
              <a:rPr lang="en-US" sz="2800" dirty="0"/>
              <a:t>For who hath despised the day of small things? for they shall rejoice, and shall see the plummet in the hand of Zerubbabel with those seven; they are the eyes of the </a:t>
            </a:r>
            <a:r>
              <a:rPr lang="en-US" sz="2800" cap="small" dirty="0"/>
              <a:t>Lord</a:t>
            </a:r>
            <a:r>
              <a:rPr lang="en-US" sz="2800" dirty="0"/>
              <a:t>, which run to and fro through the whole earth.</a:t>
            </a:r>
          </a:p>
        </p:txBody>
      </p:sp>
      <p:pic>
        <p:nvPicPr>
          <p:cNvPr id="46082" name="Picture 2" descr="https://greateststory.org/wp-content/uploads/2018/03/GSET_Zerubbabel_RR-min.pn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485222"/>
            <a:ext cx="4823110" cy="4823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78793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7058" y="113671"/>
            <a:ext cx="9404723" cy="985664"/>
          </a:xfrm>
        </p:spPr>
        <p:txBody>
          <a:bodyPr/>
          <a:lstStyle/>
          <a:p>
            <a:r>
              <a:rPr lang="en-US" sz="4800" b="1" dirty="0" smtClean="0">
                <a:solidFill>
                  <a:schemeClr val="bg2">
                    <a:lumMod val="60000"/>
                    <a:lumOff val="40000"/>
                  </a:schemeClr>
                </a:solidFill>
              </a:rPr>
              <a:t>Overcomers</a:t>
            </a:r>
            <a:endParaRPr lang="en-US" sz="7200" b="1" dirty="0"/>
          </a:p>
        </p:txBody>
      </p:sp>
      <p:sp>
        <p:nvSpPr>
          <p:cNvPr id="4" name="Content Placeholder 3"/>
          <p:cNvSpPr txBox="1">
            <a:spLocks noGrp="1"/>
          </p:cNvSpPr>
          <p:nvPr>
            <p:ph idx="1"/>
          </p:nvPr>
        </p:nvSpPr>
        <p:spPr>
          <a:xfrm>
            <a:off x="345674" y="906402"/>
            <a:ext cx="11551800" cy="5268109"/>
          </a:xfrm>
          <a:prstGeom prst="rect">
            <a:avLst/>
          </a:prstGeom>
          <a:noFill/>
        </p:spPr>
        <p:txBody>
          <a:bodyPr wrap="square" rtlCol="0">
            <a:spAutoFit/>
          </a:bodyPr>
          <a:lstStyle/>
          <a:p>
            <a:pPr marL="0" indent="0">
              <a:buNone/>
            </a:pPr>
            <a:r>
              <a:rPr lang="en-US" sz="3600" dirty="0" smtClean="0">
                <a:solidFill>
                  <a:schemeClr val="bg2">
                    <a:lumMod val="20000"/>
                    <a:lumOff val="80000"/>
                  </a:schemeClr>
                </a:solidFill>
                <a:latin typeface="Gabriola" panose="04040605051002020D02" pitchFamily="82" charset="0"/>
              </a:rPr>
              <a:t>Divine grace alone could overcome all the obstacles that confronted the rebuilders of Jerusalem.  Zerubbabel and his companions were depressed by their feeble ability and scant resources to carry on the work of restoration against the opposition of their enemies.  The vision showed that God’s purposes for Israel would not be attaine</a:t>
            </a:r>
            <a:r>
              <a:rPr lang="en-US" sz="3600" dirty="0" smtClean="0">
                <a:solidFill>
                  <a:schemeClr val="bg2">
                    <a:lumMod val="20000"/>
                    <a:lumOff val="80000"/>
                  </a:schemeClr>
                </a:solidFill>
                <a:latin typeface="Gabriola" panose="04040605051002020D02" pitchFamily="82" charset="0"/>
              </a:rPr>
              <a:t>d by human “might” or “power” but by His own Spirit and His own power.                                                                      </a:t>
            </a:r>
            <a:r>
              <a:rPr lang="en-US" sz="3600" dirty="0" smtClean="0">
                <a:solidFill>
                  <a:schemeClr val="bg2">
                    <a:lumMod val="20000"/>
                    <a:lumOff val="80000"/>
                  </a:schemeClr>
                </a:solidFill>
                <a:latin typeface="Gabriola" panose="04040605051002020D02" pitchFamily="82" charset="0"/>
              </a:rPr>
              <a:t>SDABC V4 </a:t>
            </a:r>
            <a:r>
              <a:rPr lang="en-US" sz="3600" dirty="0" smtClean="0">
                <a:solidFill>
                  <a:schemeClr val="bg2">
                    <a:lumMod val="20000"/>
                    <a:lumOff val="80000"/>
                  </a:schemeClr>
                </a:solidFill>
                <a:latin typeface="Gabriola" panose="04040605051002020D02" pitchFamily="82" charset="0"/>
              </a:rPr>
              <a:t>pg. </a:t>
            </a:r>
            <a:r>
              <a:rPr lang="en-US" sz="3600" dirty="0" smtClean="0">
                <a:solidFill>
                  <a:schemeClr val="bg2">
                    <a:lumMod val="20000"/>
                    <a:lumOff val="80000"/>
                  </a:schemeClr>
                </a:solidFill>
                <a:latin typeface="Gabriola" panose="04040605051002020D02" pitchFamily="82" charset="0"/>
              </a:rPr>
              <a:t>1094</a:t>
            </a:r>
          </a:p>
          <a:p>
            <a:pPr marL="0" indent="0">
              <a:buNone/>
            </a:pPr>
            <a:r>
              <a:rPr lang="en-US" sz="2800" b="1" dirty="0" smtClean="0">
                <a:solidFill>
                  <a:schemeClr val="accent1">
                    <a:lumMod val="40000"/>
                    <a:lumOff val="60000"/>
                  </a:schemeClr>
                </a:solidFill>
                <a:latin typeface="+mn-lt"/>
              </a:rPr>
              <a:t>But the Zerubbabel and company still had to put forth the effort and work at the task given them!  There’s a relationship here between human will and divine power.  And this isn’t the only example of it!  </a:t>
            </a:r>
            <a:endParaRPr lang="en-US" sz="2800" b="1" dirty="0">
              <a:solidFill>
                <a:schemeClr val="accent1">
                  <a:lumMod val="40000"/>
                  <a:lumOff val="60000"/>
                </a:schemeClr>
              </a:solidFill>
              <a:latin typeface="+mn-lt"/>
            </a:endParaRPr>
          </a:p>
        </p:txBody>
      </p:sp>
    </p:spTree>
    <p:extLst>
      <p:ext uri="{BB962C8B-B14F-4D97-AF65-F5344CB8AC3E}">
        <p14:creationId xmlns:p14="http://schemas.microsoft.com/office/powerpoint/2010/main" val="45768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49" y="113639"/>
            <a:ext cx="9404723" cy="1400530"/>
          </a:xfrm>
        </p:spPr>
        <p:txBody>
          <a:bodyPr/>
          <a:lstStyle/>
          <a:p>
            <a:r>
              <a:rPr lang="en-US" dirty="0" smtClean="0"/>
              <a:t>Steps to Christ, pg. 50</a:t>
            </a:r>
            <a:r>
              <a:rPr lang="en-US" dirty="0"/>
              <a:t/>
            </a:r>
            <a:br>
              <a:rPr lang="en-US" dirty="0"/>
            </a:br>
            <a:r>
              <a:rPr lang="en-US" sz="2000" dirty="0">
                <a:solidFill>
                  <a:schemeClr val="accent1">
                    <a:lumMod val="60000"/>
                    <a:lumOff val="40000"/>
                  </a:schemeClr>
                </a:solidFill>
              </a:rPr>
              <a:t>Blessed Assurance</a:t>
            </a:r>
            <a:endParaRPr lang="en-US" dirty="0"/>
          </a:p>
        </p:txBody>
      </p:sp>
      <p:sp>
        <p:nvSpPr>
          <p:cNvPr id="3" name="Content Placeholder 2"/>
          <p:cNvSpPr>
            <a:spLocks noGrp="1"/>
          </p:cNvSpPr>
          <p:nvPr>
            <p:ph idx="1"/>
          </p:nvPr>
        </p:nvSpPr>
        <p:spPr>
          <a:xfrm>
            <a:off x="194049" y="1243173"/>
            <a:ext cx="7643973" cy="5406613"/>
          </a:xfrm>
        </p:spPr>
        <p:txBody>
          <a:bodyPr>
            <a:normAutofit lnSpcReduction="10000"/>
          </a:bodyPr>
          <a:lstStyle/>
          <a:p>
            <a:pPr marL="0" indent="0">
              <a:buNone/>
            </a:pPr>
            <a:r>
              <a:rPr lang="en-US" sz="2800" dirty="0" smtClean="0"/>
              <a:t>Let </a:t>
            </a:r>
            <a:r>
              <a:rPr lang="en-US" sz="2800" dirty="0"/>
              <a:t>us turn to the story of the paralytic at Bethesda. The poor sufferer was helpless; he had not used his limbs for thirty-eight years. Yet Jesus bade him, “Rise, take up thy bed, and walk.” The sick man might have said, “Lord, if Thou wilt make me whole, I will obey Thy word.” But, no, he believed Christ's word, believed that he was made whole, and he made the effort at once; he </a:t>
            </a:r>
            <a:r>
              <a:rPr lang="en-US" sz="2800" i="1" dirty="0"/>
              <a:t>willed</a:t>
            </a:r>
            <a:r>
              <a:rPr lang="en-US" sz="2800" dirty="0"/>
              <a:t> to walk, and he did walk. He acted on the word of Christ, and God gave the power. He was made whole. </a:t>
            </a:r>
            <a:endParaRPr lang="en-US" sz="2800" dirty="0"/>
          </a:p>
        </p:txBody>
      </p:sp>
      <p:pic>
        <p:nvPicPr>
          <p:cNvPr id="47106" name="Picture 2" descr="Jesus Healed a Man at the Pool of Bethesda Bible Story - free-stories.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5688" y="1411883"/>
            <a:ext cx="4064802" cy="4826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4438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49" y="113639"/>
            <a:ext cx="9404723" cy="1400530"/>
          </a:xfrm>
        </p:spPr>
        <p:txBody>
          <a:bodyPr/>
          <a:lstStyle/>
          <a:p>
            <a:r>
              <a:rPr lang="en-US" dirty="0" smtClean="0"/>
              <a:t>Steps to Christ, pg. 51</a:t>
            </a:r>
            <a:r>
              <a:rPr lang="en-US" dirty="0"/>
              <a:t/>
            </a:r>
            <a:br>
              <a:rPr lang="en-US" dirty="0"/>
            </a:br>
            <a:r>
              <a:rPr lang="en-US" sz="2000" dirty="0">
                <a:solidFill>
                  <a:schemeClr val="accent1">
                    <a:lumMod val="60000"/>
                    <a:lumOff val="40000"/>
                  </a:schemeClr>
                </a:solidFill>
              </a:rPr>
              <a:t>Blessed Assurance</a:t>
            </a:r>
            <a:endParaRPr lang="en-US" dirty="0"/>
          </a:p>
        </p:txBody>
      </p:sp>
      <p:sp>
        <p:nvSpPr>
          <p:cNvPr id="3" name="Content Placeholder 2"/>
          <p:cNvSpPr>
            <a:spLocks noGrp="1"/>
          </p:cNvSpPr>
          <p:nvPr>
            <p:ph idx="1"/>
          </p:nvPr>
        </p:nvSpPr>
        <p:spPr>
          <a:xfrm>
            <a:off x="194049" y="1243173"/>
            <a:ext cx="11898634" cy="5406613"/>
          </a:xfrm>
        </p:spPr>
        <p:txBody>
          <a:bodyPr>
            <a:normAutofit/>
          </a:bodyPr>
          <a:lstStyle/>
          <a:p>
            <a:r>
              <a:rPr lang="en-US" sz="2800" dirty="0"/>
              <a:t>In like manner you are a sinner. You cannot atone for your past sins; you cannot change your heart and make yourself holy. But God promises to do all this for you through Christ. You </a:t>
            </a:r>
            <a:r>
              <a:rPr lang="en-US" sz="2800" i="1" dirty="0"/>
              <a:t>believe</a:t>
            </a:r>
            <a:r>
              <a:rPr lang="en-US" sz="2800" dirty="0"/>
              <a:t> that promise. You confess your sins and give yourself to God. You </a:t>
            </a:r>
            <a:r>
              <a:rPr lang="en-US" sz="2800" i="1" dirty="0"/>
              <a:t>will</a:t>
            </a:r>
            <a:r>
              <a:rPr lang="en-US" sz="2800" dirty="0"/>
              <a:t> to serve Him. Just as surely as you do this, God will fulfill His word to you. If you believe the promise,—believe that you are forgiven and cleansed,—God supplies the fact; you are made whole, just as Christ gave the paralytic power to walk when the man believed that he was healed. It </a:t>
            </a:r>
            <a:r>
              <a:rPr lang="en-US" sz="2800" i="1" dirty="0"/>
              <a:t>is</a:t>
            </a:r>
            <a:r>
              <a:rPr lang="en-US" sz="2800" dirty="0"/>
              <a:t> so if you believe it. </a:t>
            </a:r>
            <a:endParaRPr lang="en-US" sz="2800" dirty="0" smtClean="0"/>
          </a:p>
          <a:p>
            <a:r>
              <a:rPr lang="en-US" sz="2800" dirty="0" smtClean="0"/>
              <a:t>Do </a:t>
            </a:r>
            <a:r>
              <a:rPr lang="en-US" sz="2800" dirty="0"/>
              <a:t>not wait to </a:t>
            </a:r>
            <a:r>
              <a:rPr lang="en-US" sz="2800" i="1" dirty="0"/>
              <a:t>feel</a:t>
            </a:r>
            <a:r>
              <a:rPr lang="en-US" sz="2800" dirty="0"/>
              <a:t> that you are made whole, but say, “I believe it; it </a:t>
            </a:r>
            <a:r>
              <a:rPr lang="en-US" sz="2800" i="1" dirty="0"/>
              <a:t>is</a:t>
            </a:r>
            <a:r>
              <a:rPr lang="en-US" sz="2800" dirty="0"/>
              <a:t> so, not because I feel it, but because God has promised.” </a:t>
            </a:r>
          </a:p>
        </p:txBody>
      </p:sp>
    </p:spTree>
    <p:extLst>
      <p:ext uri="{BB962C8B-B14F-4D97-AF65-F5344CB8AC3E}">
        <p14:creationId xmlns:p14="http://schemas.microsoft.com/office/powerpoint/2010/main" val="10286615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596" y="134219"/>
            <a:ext cx="9404723" cy="1400530"/>
          </a:xfrm>
        </p:spPr>
        <p:txBody>
          <a:bodyPr/>
          <a:lstStyle/>
          <a:p>
            <a:r>
              <a:rPr lang="en-US" dirty="0"/>
              <a:t>Steps to Christ, pg. </a:t>
            </a:r>
            <a:r>
              <a:rPr lang="en-US" dirty="0" smtClean="0"/>
              <a:t>52</a:t>
            </a:r>
            <a:r>
              <a:rPr lang="en-US" dirty="0"/>
              <a:t/>
            </a:r>
            <a:br>
              <a:rPr lang="en-US" dirty="0"/>
            </a:br>
            <a:r>
              <a:rPr lang="en-US" sz="2000" dirty="0" smtClean="0">
                <a:solidFill>
                  <a:schemeClr val="accent1">
                    <a:lumMod val="60000"/>
                    <a:lumOff val="40000"/>
                  </a:schemeClr>
                </a:solidFill>
              </a:rPr>
              <a:t>Blessed Assurance</a:t>
            </a:r>
            <a:endParaRPr lang="en-US" dirty="0"/>
          </a:p>
        </p:txBody>
      </p:sp>
      <p:sp>
        <p:nvSpPr>
          <p:cNvPr id="3" name="Content Placeholder 2"/>
          <p:cNvSpPr>
            <a:spLocks noGrp="1"/>
          </p:cNvSpPr>
          <p:nvPr>
            <p:ph idx="1"/>
          </p:nvPr>
        </p:nvSpPr>
        <p:spPr>
          <a:xfrm>
            <a:off x="339046" y="1202076"/>
            <a:ext cx="11034445" cy="3359650"/>
          </a:xfrm>
        </p:spPr>
        <p:txBody>
          <a:bodyPr>
            <a:normAutofit/>
          </a:bodyPr>
          <a:lstStyle/>
          <a:p>
            <a:pPr marL="0" indent="0">
              <a:buNone/>
            </a:pPr>
            <a:r>
              <a:rPr lang="en-US" sz="2800" dirty="0" smtClean="0"/>
              <a:t>Here </a:t>
            </a:r>
            <a:r>
              <a:rPr lang="en-US" sz="2800" dirty="0"/>
              <a:t>is where thousands fail; they do not believe that Jesus pardons them personally, individually. They do not take God at His word. It is the privilege of all who comply with the conditions to know for themselves that pardon is freely extended for every sin. Put away the suspicion that God's promises are not meant for you. They are for every repentant transgressor. </a:t>
            </a:r>
            <a:endParaRPr lang="en-US" sz="2800" dirty="0" smtClean="0"/>
          </a:p>
        </p:txBody>
      </p:sp>
      <p:pic>
        <p:nvPicPr>
          <p:cNvPr id="30722" name="Picture 2" descr="50 Bible Verses About Love - From God's Heart to Yo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9230" y="4351213"/>
            <a:ext cx="4514850" cy="235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7825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49" y="113639"/>
            <a:ext cx="9404723" cy="1400530"/>
          </a:xfrm>
        </p:spPr>
        <p:txBody>
          <a:bodyPr/>
          <a:lstStyle/>
          <a:p>
            <a:r>
              <a:rPr lang="en-US" dirty="0" smtClean="0"/>
              <a:t>Steps to Christ, pg. 52</a:t>
            </a:r>
            <a:r>
              <a:rPr lang="en-US" dirty="0"/>
              <a:t/>
            </a:r>
            <a:br>
              <a:rPr lang="en-US" dirty="0"/>
            </a:br>
            <a:r>
              <a:rPr lang="en-US" sz="2000" dirty="0">
                <a:solidFill>
                  <a:schemeClr val="accent1">
                    <a:lumMod val="60000"/>
                    <a:lumOff val="40000"/>
                  </a:schemeClr>
                </a:solidFill>
              </a:rPr>
              <a:t>Blessed Assurance</a:t>
            </a:r>
            <a:endParaRPr lang="en-US" dirty="0"/>
          </a:p>
        </p:txBody>
      </p:sp>
      <p:sp>
        <p:nvSpPr>
          <p:cNvPr id="3" name="Content Placeholder 2"/>
          <p:cNvSpPr>
            <a:spLocks noGrp="1"/>
          </p:cNvSpPr>
          <p:nvPr>
            <p:ph idx="1"/>
          </p:nvPr>
        </p:nvSpPr>
        <p:spPr>
          <a:xfrm>
            <a:off x="6154220" y="1325366"/>
            <a:ext cx="5876818" cy="5406613"/>
          </a:xfrm>
        </p:spPr>
        <p:txBody>
          <a:bodyPr>
            <a:normAutofit lnSpcReduction="10000"/>
          </a:bodyPr>
          <a:lstStyle/>
          <a:p>
            <a:pPr marL="0" indent="0">
              <a:buNone/>
            </a:pPr>
            <a:r>
              <a:rPr lang="en-US" sz="2800" dirty="0"/>
              <a:t>Strength and grace have been provided through Christ to be brought by ministering angels to every believing soul. None are so sinful that they cannot find strength, purity, and righteousness in Jesus, who died for them. He is waiting to strip them of their garments stained and polluted with sin, and to put upon them the white robes of righteousness; He bids them live and not die. </a:t>
            </a:r>
          </a:p>
        </p:txBody>
      </p:sp>
      <p:pic>
        <p:nvPicPr>
          <p:cNvPr id="29700" name="Picture 4" descr="Quotes About Strength And Grace. Quotes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14169"/>
            <a:ext cx="5905148" cy="4561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8509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6000" dirty="0" smtClean="0"/>
              <a:t>Happy Sabbath!</a:t>
            </a:r>
            <a:endParaRPr lang="en-US" sz="6000" dirty="0"/>
          </a:p>
        </p:txBody>
      </p:sp>
    </p:spTree>
    <p:extLst>
      <p:ext uri="{BB962C8B-B14F-4D97-AF65-F5344CB8AC3E}">
        <p14:creationId xmlns:p14="http://schemas.microsoft.com/office/powerpoint/2010/main" val="20581356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700" y="1275935"/>
            <a:ext cx="8596668" cy="805841"/>
          </a:xfrm>
        </p:spPr>
        <p:txBody>
          <a:bodyPr/>
          <a:lstStyle/>
          <a:p>
            <a:r>
              <a:rPr lang="en-US" b="1" dirty="0" smtClean="0">
                <a:solidFill>
                  <a:schemeClr val="tx1"/>
                </a:solidFill>
              </a:rPr>
              <a:t>Isaiah </a:t>
            </a:r>
            <a:r>
              <a:rPr lang="en-US" b="1" dirty="0" smtClean="0">
                <a:solidFill>
                  <a:schemeClr val="tx1"/>
                </a:solidFill>
              </a:rPr>
              <a:t>40:27-31</a:t>
            </a:r>
            <a:endParaRPr lang="en-US" b="1" dirty="0">
              <a:solidFill>
                <a:schemeClr val="tx1"/>
              </a:solidFill>
            </a:endParaRPr>
          </a:p>
        </p:txBody>
      </p:sp>
      <p:sp>
        <p:nvSpPr>
          <p:cNvPr id="3" name="Content Placeholder 2"/>
          <p:cNvSpPr>
            <a:spLocks noGrp="1"/>
          </p:cNvSpPr>
          <p:nvPr>
            <p:ph idx="1"/>
          </p:nvPr>
        </p:nvSpPr>
        <p:spPr>
          <a:xfrm>
            <a:off x="1129397" y="2513289"/>
            <a:ext cx="9481274" cy="2154477"/>
          </a:xfrm>
        </p:spPr>
        <p:txBody>
          <a:bodyPr>
            <a:noAutofit/>
          </a:bodyPr>
          <a:lstStyle/>
          <a:p>
            <a:r>
              <a:rPr lang="en-US" sz="3200" b="1" baseline="30000" dirty="0"/>
              <a:t>27 </a:t>
            </a:r>
            <a:r>
              <a:rPr lang="en-US" sz="3200" dirty="0"/>
              <a:t>Why </a:t>
            </a:r>
            <a:r>
              <a:rPr lang="en-US" sz="3200" dirty="0" err="1"/>
              <a:t>sayest</a:t>
            </a:r>
            <a:r>
              <a:rPr lang="en-US" sz="3200" dirty="0"/>
              <a:t> thou, O Jacob, and </a:t>
            </a:r>
            <a:r>
              <a:rPr lang="en-US" sz="3200" dirty="0" err="1"/>
              <a:t>speakest</a:t>
            </a:r>
            <a:r>
              <a:rPr lang="en-US" sz="3200" dirty="0"/>
              <a:t>, O Israel, My way is hid from the </a:t>
            </a:r>
            <a:r>
              <a:rPr lang="en-US" sz="3200" cap="small" dirty="0"/>
              <a:t>Lord</a:t>
            </a:r>
            <a:r>
              <a:rPr lang="en-US" sz="3200" dirty="0"/>
              <a:t>, and my judgment is passed over from my God?</a:t>
            </a:r>
          </a:p>
          <a:p>
            <a:r>
              <a:rPr lang="en-US" sz="3200" b="1" baseline="30000" dirty="0"/>
              <a:t>28 </a:t>
            </a:r>
            <a:r>
              <a:rPr lang="en-US" sz="3200" dirty="0"/>
              <a:t>Hast thou not known? hast thou not heard, that the everlasting God, the </a:t>
            </a:r>
            <a:r>
              <a:rPr lang="en-US" sz="3200" cap="small" dirty="0"/>
              <a:t>Lord</a:t>
            </a:r>
            <a:r>
              <a:rPr lang="en-US" sz="3200" dirty="0"/>
              <a:t>, the Creator of the ends of the earth, </a:t>
            </a:r>
            <a:r>
              <a:rPr lang="en-US" sz="3200" dirty="0" err="1"/>
              <a:t>fainteth</a:t>
            </a:r>
            <a:r>
              <a:rPr lang="en-US" sz="3200" dirty="0"/>
              <a:t> not, neither is weary? there is no searching of his understanding.</a:t>
            </a:r>
          </a:p>
        </p:txBody>
      </p:sp>
      <p:sp>
        <p:nvSpPr>
          <p:cNvPr id="5" name="Rectangle 4"/>
          <p:cNvSpPr/>
          <p:nvPr/>
        </p:nvSpPr>
        <p:spPr>
          <a:xfrm rot="20000171">
            <a:off x="225017" y="798569"/>
            <a:ext cx="2693366" cy="523220"/>
          </a:xfrm>
          <a:prstGeom prst="rect">
            <a:avLst/>
          </a:prstGeom>
        </p:spPr>
        <p:txBody>
          <a:bodyPr wrap="none">
            <a:spAutoFit/>
          </a:bodyPr>
          <a:lstStyle/>
          <a:p>
            <a:r>
              <a:rPr lang="en-US" sz="2800" b="1" dirty="0">
                <a:solidFill>
                  <a:schemeClr val="accent1">
                    <a:lumMod val="60000"/>
                    <a:lumOff val="40000"/>
                  </a:schemeClr>
                </a:solidFill>
              </a:rPr>
              <a:t>From Lesson 8:</a:t>
            </a:r>
            <a:endParaRPr lang="en-US" sz="2800" b="1" dirty="0">
              <a:solidFill>
                <a:schemeClr val="accent1">
                  <a:lumMod val="60000"/>
                  <a:lumOff val="40000"/>
                </a:schemeClr>
              </a:solidFill>
            </a:endParaRPr>
          </a:p>
        </p:txBody>
      </p:sp>
    </p:spTree>
    <p:extLst>
      <p:ext uri="{BB962C8B-B14F-4D97-AF65-F5344CB8AC3E}">
        <p14:creationId xmlns:p14="http://schemas.microsoft.com/office/powerpoint/2010/main" val="3525575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0095" y="1378676"/>
            <a:ext cx="8596668" cy="805841"/>
          </a:xfrm>
        </p:spPr>
        <p:txBody>
          <a:bodyPr/>
          <a:lstStyle/>
          <a:p>
            <a:r>
              <a:rPr lang="en-US" b="1" dirty="0" smtClean="0">
                <a:solidFill>
                  <a:schemeClr val="tx1"/>
                </a:solidFill>
              </a:rPr>
              <a:t>Isaiah </a:t>
            </a:r>
            <a:r>
              <a:rPr lang="en-US" b="1" dirty="0" smtClean="0">
                <a:solidFill>
                  <a:schemeClr val="tx1"/>
                </a:solidFill>
              </a:rPr>
              <a:t>40:27-31</a:t>
            </a:r>
            <a:endParaRPr lang="en-US" b="1" dirty="0">
              <a:solidFill>
                <a:schemeClr val="tx1"/>
              </a:solidFill>
            </a:endParaRPr>
          </a:p>
        </p:txBody>
      </p:sp>
      <p:sp>
        <p:nvSpPr>
          <p:cNvPr id="3" name="Content Placeholder 2"/>
          <p:cNvSpPr>
            <a:spLocks noGrp="1"/>
          </p:cNvSpPr>
          <p:nvPr>
            <p:ph idx="1"/>
          </p:nvPr>
        </p:nvSpPr>
        <p:spPr>
          <a:xfrm>
            <a:off x="995833" y="2544112"/>
            <a:ext cx="10285192" cy="3558737"/>
          </a:xfrm>
        </p:spPr>
        <p:txBody>
          <a:bodyPr>
            <a:noAutofit/>
          </a:bodyPr>
          <a:lstStyle/>
          <a:p>
            <a:r>
              <a:rPr lang="en-US" sz="2800" b="1" baseline="30000" dirty="0"/>
              <a:t>29 </a:t>
            </a:r>
            <a:r>
              <a:rPr lang="en-US" sz="2800" dirty="0"/>
              <a:t>He giveth power to the faint; and to them that have no might he </a:t>
            </a:r>
            <a:r>
              <a:rPr lang="en-US" sz="2800" dirty="0" err="1"/>
              <a:t>increaseth</a:t>
            </a:r>
            <a:r>
              <a:rPr lang="en-US" sz="2800" dirty="0"/>
              <a:t> strength.</a:t>
            </a:r>
          </a:p>
          <a:p>
            <a:r>
              <a:rPr lang="en-US" sz="2800" b="1" baseline="30000" dirty="0"/>
              <a:t>30 </a:t>
            </a:r>
            <a:r>
              <a:rPr lang="en-US" sz="2800" dirty="0"/>
              <a:t>Even the youths shall faint and be weary, and the young men shall utterly fall:</a:t>
            </a:r>
          </a:p>
          <a:p>
            <a:r>
              <a:rPr lang="en-US" sz="2800" b="1" baseline="30000" dirty="0"/>
              <a:t>31 </a:t>
            </a:r>
            <a:r>
              <a:rPr lang="en-US" sz="2800" dirty="0"/>
              <a:t>But they that wait upon the </a:t>
            </a:r>
            <a:r>
              <a:rPr lang="en-US" sz="2800" cap="small" dirty="0"/>
              <a:t>Lord</a:t>
            </a:r>
            <a:r>
              <a:rPr lang="en-US" sz="2800" dirty="0"/>
              <a:t> shall renew their strength; they shall mount up with wings as eagles; they shall run, and not be weary; and they shall walk, and not faint</a:t>
            </a:r>
            <a:r>
              <a:rPr lang="en-US" sz="2800" dirty="0" smtClean="0"/>
              <a:t>.</a:t>
            </a:r>
            <a:endParaRPr lang="en-US" sz="2800" dirty="0"/>
          </a:p>
        </p:txBody>
      </p:sp>
      <p:sp>
        <p:nvSpPr>
          <p:cNvPr id="5" name="Rectangle 4"/>
          <p:cNvSpPr/>
          <p:nvPr/>
        </p:nvSpPr>
        <p:spPr>
          <a:xfrm rot="20000171">
            <a:off x="280061" y="887837"/>
            <a:ext cx="2693366" cy="523220"/>
          </a:xfrm>
          <a:prstGeom prst="rect">
            <a:avLst/>
          </a:prstGeom>
        </p:spPr>
        <p:txBody>
          <a:bodyPr wrap="none">
            <a:spAutoFit/>
          </a:bodyPr>
          <a:lstStyle/>
          <a:p>
            <a:r>
              <a:rPr lang="en-US" sz="2800" b="1" dirty="0">
                <a:solidFill>
                  <a:schemeClr val="accent1">
                    <a:lumMod val="60000"/>
                    <a:lumOff val="40000"/>
                  </a:schemeClr>
                </a:solidFill>
              </a:rPr>
              <a:t>From Lesson 8:</a:t>
            </a:r>
            <a:endParaRPr lang="en-US" sz="2800" b="1" dirty="0">
              <a:solidFill>
                <a:schemeClr val="accent1">
                  <a:lumMod val="60000"/>
                  <a:lumOff val="40000"/>
                </a:schemeClr>
              </a:solidFill>
            </a:endParaRPr>
          </a:p>
        </p:txBody>
      </p:sp>
    </p:spTree>
    <p:extLst>
      <p:ext uri="{BB962C8B-B14F-4D97-AF65-F5344CB8AC3E}">
        <p14:creationId xmlns:p14="http://schemas.microsoft.com/office/powerpoint/2010/main" val="2884769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74" y="993150"/>
            <a:ext cx="4361475" cy="1910993"/>
          </a:xfrm>
        </p:spPr>
        <p:txBody>
          <a:bodyPr>
            <a:noAutofit/>
          </a:bodyPr>
          <a:lstStyle/>
          <a:p>
            <a:pPr algn="ctr"/>
            <a:r>
              <a:rPr lang="en-US" sz="4800" dirty="0"/>
              <a:t>JESUS, </a:t>
            </a:r>
            <a:r>
              <a:rPr lang="en-US" sz="4800" dirty="0" smtClean="0"/>
              <a:t/>
            </a:r>
            <a:br>
              <a:rPr lang="en-US" sz="4800" dirty="0" smtClean="0"/>
            </a:br>
            <a:r>
              <a:rPr lang="en-US" sz="4800" dirty="0" smtClean="0"/>
              <a:t>Our Ultimate </a:t>
            </a:r>
            <a:r>
              <a:rPr lang="en-US" sz="4800" dirty="0"/>
              <a:t/>
            </a:r>
            <a:br>
              <a:rPr lang="en-US" sz="4800" dirty="0"/>
            </a:br>
            <a:r>
              <a:rPr lang="en-US" sz="4800" dirty="0"/>
              <a:t>Example</a:t>
            </a:r>
            <a:endParaRPr lang="en-US" sz="4800" dirty="0"/>
          </a:p>
        </p:txBody>
      </p:sp>
      <p:sp>
        <p:nvSpPr>
          <p:cNvPr id="3" name="Content Placeholder 2"/>
          <p:cNvSpPr>
            <a:spLocks noGrp="1"/>
          </p:cNvSpPr>
          <p:nvPr>
            <p:ph idx="1"/>
          </p:nvPr>
        </p:nvSpPr>
        <p:spPr>
          <a:xfrm>
            <a:off x="5401065" y="1427251"/>
            <a:ext cx="6393667" cy="4572000"/>
          </a:xfrm>
        </p:spPr>
        <p:txBody>
          <a:bodyPr>
            <a:normAutofit fontScale="85000" lnSpcReduction="20000"/>
          </a:bodyPr>
          <a:lstStyle/>
          <a:p>
            <a:r>
              <a:rPr lang="en-US" sz="3600" b="1" baseline="30000" dirty="0"/>
              <a:t>28</a:t>
            </a:r>
            <a:r>
              <a:rPr lang="en-US" sz="3600" b="1" baseline="30000" dirty="0"/>
              <a:t> </a:t>
            </a:r>
            <a:r>
              <a:rPr lang="en-US" sz="3600" dirty="0"/>
              <a:t>Come unto me, all ye that </a:t>
            </a:r>
            <a:r>
              <a:rPr lang="en-US" sz="3600" dirty="0" err="1"/>
              <a:t>labour</a:t>
            </a:r>
            <a:r>
              <a:rPr lang="en-US" sz="3600" dirty="0"/>
              <a:t> and are heavy laden, and I will give you rest.</a:t>
            </a:r>
          </a:p>
          <a:p>
            <a:r>
              <a:rPr lang="en-US" sz="3600" b="1" baseline="30000" dirty="0"/>
              <a:t>29 </a:t>
            </a:r>
            <a:r>
              <a:rPr lang="en-US" sz="3600" dirty="0"/>
              <a:t>Take my yoke upon you, and learn of me; </a:t>
            </a:r>
            <a:r>
              <a:rPr lang="en-US" sz="3600" dirty="0">
                <a:solidFill>
                  <a:schemeClr val="tx1"/>
                </a:solidFill>
              </a:rPr>
              <a:t>for I am meek and lowly in heart: </a:t>
            </a:r>
            <a:r>
              <a:rPr lang="en-US" sz="3600" dirty="0"/>
              <a:t>and ye shall find rest unto your souls.</a:t>
            </a:r>
          </a:p>
          <a:p>
            <a:r>
              <a:rPr lang="en-US" sz="3600" b="1" baseline="30000" dirty="0"/>
              <a:t>30 </a:t>
            </a:r>
            <a:r>
              <a:rPr lang="en-US" sz="3600" dirty="0"/>
              <a:t>For my yoke is easy, and my burden is light.</a:t>
            </a:r>
          </a:p>
          <a:p>
            <a:endParaRPr lang="en-US" dirty="0"/>
          </a:p>
        </p:txBody>
      </p:sp>
      <p:sp>
        <p:nvSpPr>
          <p:cNvPr id="4" name="Text Placeholder 3"/>
          <p:cNvSpPr>
            <a:spLocks noGrp="1"/>
          </p:cNvSpPr>
          <p:nvPr>
            <p:ph type="body" sz="half" idx="2"/>
          </p:nvPr>
        </p:nvSpPr>
        <p:spPr>
          <a:xfrm>
            <a:off x="750013" y="4120581"/>
            <a:ext cx="4155925" cy="1755285"/>
          </a:xfrm>
        </p:spPr>
        <p:txBody>
          <a:bodyPr>
            <a:noAutofit/>
          </a:bodyPr>
          <a:lstStyle/>
          <a:p>
            <a:pPr algn="ctr"/>
            <a:r>
              <a:rPr lang="en-US" sz="3600" b="1" dirty="0">
                <a:solidFill>
                  <a:schemeClr val="bg2">
                    <a:lumMod val="40000"/>
                    <a:lumOff val="60000"/>
                  </a:schemeClr>
                </a:solidFill>
              </a:rPr>
              <a:t>MEEKNESS IN UNFAIRNESS:</a:t>
            </a:r>
          </a:p>
          <a:p>
            <a:pPr algn="ctr"/>
            <a:r>
              <a:rPr lang="en-US" sz="3600" b="1" dirty="0">
                <a:solidFill>
                  <a:schemeClr val="bg2">
                    <a:lumMod val="40000"/>
                    <a:lumOff val="60000"/>
                  </a:schemeClr>
                </a:solidFill>
              </a:rPr>
              <a:t>Matthew 11:28-30</a:t>
            </a:r>
            <a:endParaRPr lang="en-US" sz="3600" b="1" dirty="0">
              <a:solidFill>
                <a:schemeClr val="bg2">
                  <a:lumMod val="40000"/>
                  <a:lumOff val="60000"/>
                </a:schemeClr>
              </a:solidFill>
            </a:endParaRPr>
          </a:p>
        </p:txBody>
      </p:sp>
      <p:sp>
        <p:nvSpPr>
          <p:cNvPr id="5" name="Rectangle 4"/>
          <p:cNvSpPr/>
          <p:nvPr/>
        </p:nvSpPr>
        <p:spPr>
          <a:xfrm rot="20932292">
            <a:off x="234341" y="3250752"/>
            <a:ext cx="2893741" cy="523220"/>
          </a:xfrm>
          <a:prstGeom prst="rect">
            <a:avLst/>
          </a:prstGeom>
        </p:spPr>
        <p:txBody>
          <a:bodyPr wrap="none">
            <a:spAutoFit/>
          </a:bodyPr>
          <a:lstStyle/>
          <a:p>
            <a:r>
              <a:rPr lang="en-US" sz="2800" b="1" dirty="0">
                <a:solidFill>
                  <a:schemeClr val="accent1">
                    <a:lumMod val="60000"/>
                    <a:lumOff val="40000"/>
                  </a:schemeClr>
                </a:solidFill>
              </a:rPr>
              <a:t>From Lesson </a:t>
            </a:r>
            <a:r>
              <a:rPr lang="en-US" sz="2800" b="1" dirty="0" smtClean="0">
                <a:solidFill>
                  <a:schemeClr val="accent1">
                    <a:lumMod val="60000"/>
                    <a:lumOff val="40000"/>
                  </a:schemeClr>
                </a:solidFill>
              </a:rPr>
              <a:t>10:</a:t>
            </a:r>
            <a:endParaRPr lang="en-US" sz="2800" b="1" dirty="0">
              <a:solidFill>
                <a:schemeClr val="accent1">
                  <a:lumMod val="60000"/>
                  <a:lumOff val="40000"/>
                </a:schemeClr>
              </a:solidFill>
            </a:endParaRPr>
          </a:p>
        </p:txBody>
      </p:sp>
    </p:spTree>
    <p:extLst>
      <p:ext uri="{BB962C8B-B14F-4D97-AF65-F5344CB8AC3E}">
        <p14:creationId xmlns:p14="http://schemas.microsoft.com/office/powerpoint/2010/main" val="268673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5497" y="2208944"/>
            <a:ext cx="10335802" cy="1876363"/>
          </a:xfrm>
        </p:spPr>
        <p:txBody>
          <a:bodyPr>
            <a:noAutofit/>
          </a:bodyPr>
          <a:lstStyle/>
          <a:p>
            <a:pPr algn="ctr"/>
            <a:r>
              <a:rPr lang="en-US" sz="3600" dirty="0" smtClean="0"/>
              <a:t>But all this </a:t>
            </a:r>
            <a:r>
              <a:rPr lang="en-US" sz="5400" dirty="0" smtClean="0"/>
              <a:t>abundance, glory, joy, peace, </a:t>
            </a:r>
            <a:r>
              <a:rPr lang="en-US" sz="4800" dirty="0" smtClean="0"/>
              <a:t>and</a:t>
            </a:r>
            <a:r>
              <a:rPr lang="en-US" sz="5400" dirty="0" smtClean="0"/>
              <a:t> power </a:t>
            </a:r>
            <a:r>
              <a:rPr lang="en-US" sz="4800" dirty="0" smtClean="0"/>
              <a:t>are </a:t>
            </a:r>
            <a:r>
              <a:rPr lang="en-US" sz="5400" b="1" dirty="0" smtClean="0"/>
              <a:t>conditional…</a:t>
            </a:r>
            <a:endParaRPr lang="en-US" sz="5400" b="1" dirty="0"/>
          </a:p>
        </p:txBody>
      </p:sp>
      <p:sp>
        <p:nvSpPr>
          <p:cNvPr id="3" name="Subtitle 2"/>
          <p:cNvSpPr>
            <a:spLocks noGrp="1"/>
          </p:cNvSpPr>
          <p:nvPr>
            <p:ph type="subTitle" idx="1"/>
          </p:nvPr>
        </p:nvSpPr>
        <p:spPr>
          <a:xfrm>
            <a:off x="318499" y="4315143"/>
            <a:ext cx="11640620" cy="1320802"/>
          </a:xfrm>
        </p:spPr>
        <p:txBody>
          <a:bodyPr>
            <a:noAutofit/>
          </a:bodyPr>
          <a:lstStyle/>
          <a:p>
            <a:pPr algn="ctr"/>
            <a:r>
              <a:rPr lang="en-US" sz="8000" b="1" dirty="0" smtClean="0">
                <a:solidFill>
                  <a:srgbClr val="FF0000"/>
                </a:solidFill>
              </a:rPr>
              <a:t>… on dying to self. </a:t>
            </a:r>
            <a:endParaRPr lang="en-US" sz="8000" b="1" dirty="0">
              <a:solidFill>
                <a:srgbClr val="FF0000"/>
              </a:solidFill>
            </a:endParaRPr>
          </a:p>
        </p:txBody>
      </p:sp>
    </p:spTree>
    <p:extLst>
      <p:ext uri="{BB962C8B-B14F-4D97-AF65-F5344CB8AC3E}">
        <p14:creationId xmlns:p14="http://schemas.microsoft.com/office/powerpoint/2010/main" val="1039412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TM02836342[[fn=Ion]]</Template>
  <TotalTime>425</TotalTime>
  <Words>1380</Words>
  <Application>Microsoft Office PowerPoint</Application>
  <PresentationFormat>Widescreen</PresentationFormat>
  <Paragraphs>189</Paragraphs>
  <Slides>58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Arial Black</vt:lpstr>
      <vt:lpstr>Calibri</vt:lpstr>
      <vt:lpstr>Century Gothic</vt:lpstr>
      <vt:lpstr>Gabriola</vt:lpstr>
      <vt:lpstr>Glegoo</vt:lpstr>
      <vt:lpstr>Wingdings 3</vt:lpstr>
      <vt:lpstr>Ion</vt:lpstr>
      <vt:lpstr>Life and Death</vt:lpstr>
      <vt:lpstr>2 Corinthians 9:6-8</vt:lpstr>
      <vt:lpstr>Deuteronomy 28:10-13</vt:lpstr>
      <vt:lpstr>Romans 8:16-18</vt:lpstr>
      <vt:lpstr>Praise Always</vt:lpstr>
      <vt:lpstr>Isaiah 40:27-31</vt:lpstr>
      <vt:lpstr>Isaiah 40:27-31</vt:lpstr>
      <vt:lpstr>JESUS,  Our Ultimate  Example</vt:lpstr>
      <vt:lpstr>But all this abundance, glory, joy, peace, and power are conditional…</vt:lpstr>
      <vt:lpstr>Steps to Christ, pg. 43</vt:lpstr>
      <vt:lpstr>Steps to Christ, pg. 43</vt:lpstr>
      <vt:lpstr>Steps to Christ, pg. 44</vt:lpstr>
      <vt:lpstr>Romans 8:11-13 Choices</vt:lpstr>
      <vt:lpstr>Romans 8:11-13 Choices</vt:lpstr>
      <vt:lpstr>John 12:1-3 Context</vt:lpstr>
      <vt:lpstr>John 12:1-3 Context</vt:lpstr>
      <vt:lpstr>John 12:9-19 Context</vt:lpstr>
      <vt:lpstr>John 12:9-19 Context</vt:lpstr>
      <vt:lpstr>John 12:9-19 Context</vt:lpstr>
      <vt:lpstr>John 12:9-19 Context</vt:lpstr>
      <vt:lpstr>John 12:23-28 Our Example</vt:lpstr>
      <vt:lpstr>John 12:24 SDABC V5 pg. 1022</vt:lpstr>
      <vt:lpstr>John 12:23-28 Our Example</vt:lpstr>
      <vt:lpstr>John 12:25 SDABC V5 pg. 1022-3</vt:lpstr>
      <vt:lpstr>PowerPoint Presentation</vt:lpstr>
      <vt:lpstr>John 12:23-28 Our Example</vt:lpstr>
      <vt:lpstr>PowerPoint Presentation</vt:lpstr>
      <vt:lpstr>Philippians 2:3-11 Practical Crucifixion of Self</vt:lpstr>
      <vt:lpstr>PowerPoint Presentation</vt:lpstr>
      <vt:lpstr>Philippians 2:3-11 Practical Crucifixion of Self</vt:lpstr>
      <vt:lpstr>PowerPoint Presentation</vt:lpstr>
      <vt:lpstr>Romans 12:1-3 An appeal</vt:lpstr>
      <vt:lpstr>Steps to Christ, pg. 47 REAL DIRECTIONS</vt:lpstr>
      <vt:lpstr>Steps to Christ, pg. 47 REAL DIRECTIONS</vt:lpstr>
      <vt:lpstr>PowerPoint Presentation</vt:lpstr>
      <vt:lpstr>Steps to Christ, pg. 47 REAL DIRECTIONS</vt:lpstr>
      <vt:lpstr>Steps to Christ, pg. 49 REAL DIRECTIONS</vt:lpstr>
      <vt:lpstr>Steps to Christ, pg. 52 REAL DIRECTIONS</vt:lpstr>
      <vt:lpstr>Ezra 3:8 An Example: Overcomers</vt:lpstr>
      <vt:lpstr>Ezra 4:1-16 An Example: Overcomers</vt:lpstr>
      <vt:lpstr>Ezra 4:1-16  An Example: Overcomers</vt:lpstr>
      <vt:lpstr>Ezra 4:1-16 (Trouble) An Example: Overcomers</vt:lpstr>
      <vt:lpstr>Ezra 4:1-16 (The Letter of Complaint) An Example: Overcomers</vt:lpstr>
      <vt:lpstr>Ezra 4:1-16 (The Letter of Complaint) An Example: Overcomers</vt:lpstr>
      <vt:lpstr>Ezra 4:1-16 (The Letter of Complaint) An Example: Overcomers</vt:lpstr>
      <vt:lpstr>Ezra 4:1-16 (The Letter of Complaint) An Example: Overcomers</vt:lpstr>
      <vt:lpstr>Ezra 4:21-24  (Artaxerxes’ answer) An Example: Overcomers</vt:lpstr>
      <vt:lpstr>Ezra 4:21-24  (Interference) An Example: Overcomers</vt:lpstr>
      <vt:lpstr>Ezra 5:1-5  (Making Progress) An Example: Overcomers</vt:lpstr>
      <vt:lpstr>Ezra 5:1-5  (Making Progress) An Example: Overcomers</vt:lpstr>
      <vt:lpstr>Zechariah 4:6-10 An Example: Overcomers</vt:lpstr>
      <vt:lpstr>Zechariah 4:6-10 An Example: Overcomers</vt:lpstr>
      <vt:lpstr>Overcomers</vt:lpstr>
      <vt:lpstr>Steps to Christ, pg. 50 Blessed Assurance</vt:lpstr>
      <vt:lpstr>Steps to Christ, pg. 51 Blessed Assurance</vt:lpstr>
      <vt:lpstr>Steps to Christ, pg. 52 Blessed Assurance</vt:lpstr>
      <vt:lpstr>Steps to Christ, pg. 52 Blessed Assurance</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28</cp:revision>
  <dcterms:created xsi:type="dcterms:W3CDTF">2022-09-16T22:28:18Z</dcterms:created>
  <dcterms:modified xsi:type="dcterms:W3CDTF">2022-09-17T05:34:16Z</dcterms:modified>
</cp:coreProperties>
</file>