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71" r:id="rId1"/>
  </p:sldMasterIdLst>
  <p:sldIdLst>
    <p:sldId id="256" r:id="rId2"/>
    <p:sldId id="257" r:id="rId3"/>
    <p:sldId id="258" r:id="rId4"/>
    <p:sldId id="259" r:id="rId5"/>
    <p:sldId id="260" r:id="rId6"/>
    <p:sldId id="265" r:id="rId7"/>
    <p:sldId id="266" r:id="rId8"/>
    <p:sldId id="267" r:id="rId9"/>
    <p:sldId id="268" r:id="rId10"/>
    <p:sldId id="261" r:id="rId11"/>
    <p:sldId id="262" r:id="rId12"/>
    <p:sldId id="269" r:id="rId13"/>
    <p:sldId id="276" r:id="rId14"/>
    <p:sldId id="278" r:id="rId15"/>
    <p:sldId id="271" r:id="rId16"/>
    <p:sldId id="263" r:id="rId17"/>
    <p:sldId id="279" r:id="rId18"/>
    <p:sldId id="280" r:id="rId19"/>
    <p:sldId id="281" r:id="rId20"/>
    <p:sldId id="306" r:id="rId21"/>
    <p:sldId id="307" r:id="rId22"/>
    <p:sldId id="270" r:id="rId23"/>
    <p:sldId id="273" r:id="rId24"/>
    <p:sldId id="283" r:id="rId25"/>
    <p:sldId id="274" r:id="rId26"/>
    <p:sldId id="272" r:id="rId27"/>
    <p:sldId id="287" r:id="rId28"/>
    <p:sldId id="285" r:id="rId29"/>
    <p:sldId id="289" r:id="rId30"/>
    <p:sldId id="290" r:id="rId31"/>
    <p:sldId id="292" r:id="rId32"/>
    <p:sldId id="284" r:id="rId33"/>
    <p:sldId id="288" r:id="rId34"/>
    <p:sldId id="291" r:id="rId35"/>
    <p:sldId id="294" r:id="rId36"/>
    <p:sldId id="295" r:id="rId37"/>
    <p:sldId id="296" r:id="rId38"/>
    <p:sldId id="297" r:id="rId39"/>
    <p:sldId id="298" r:id="rId40"/>
    <p:sldId id="300" r:id="rId41"/>
    <p:sldId id="299" r:id="rId42"/>
    <p:sldId id="301" r:id="rId43"/>
    <p:sldId id="304" r:id="rId44"/>
    <p:sldId id="303" r:id="rId45"/>
    <p:sldId id="305" r:id="rId46"/>
    <p:sldId id="308"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50" autoAdjust="0"/>
    <p:restoredTop sz="94660"/>
  </p:normalViewPr>
  <p:slideViewPr>
    <p:cSldViewPr snapToGrid="0">
      <p:cViewPr>
        <p:scale>
          <a:sx n="47" d="100"/>
          <a:sy n="47" d="100"/>
        </p:scale>
        <p:origin x="1324" y="3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dirty="0"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6302057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9/23/2022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40464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68014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96DFF08F-DC6B-4601-B491-B0F83F6DD2DA}" type="datetimeFigureOut">
              <a:rPr lang="en-US" smtClean="0"/>
              <a:pPr/>
              <a:t>9/23/2022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70744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87196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94623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05685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6443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9/23/2022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80050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9/23/2022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6916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9/23/2022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62102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9/23/2022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8840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9/23/2022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19876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96DFF08F-DC6B-4601-B491-B0F83F6DD2DA}" type="datetimeFigureOut">
              <a:rPr lang="en-US" smtClean="0"/>
              <a:t>9/23/2022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29543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96DFF08F-DC6B-4601-B491-B0F83F6DD2DA}" type="datetimeFigureOut">
              <a:rPr lang="en-US" smtClean="0"/>
              <a:pPr/>
              <a:t>9/23/2022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03589968"/>
      </p:ext>
    </p:extLst>
  </p:cSld>
  <p:clrMap bg1="dk1" tx1="lt1" bg2="dk2"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Rejection and Rejoicing</a:t>
            </a:r>
            <a:endParaRPr lang="en-US" dirty="0"/>
          </a:p>
        </p:txBody>
      </p:sp>
      <p:sp>
        <p:nvSpPr>
          <p:cNvPr id="3" name="Subtitle 2"/>
          <p:cNvSpPr>
            <a:spLocks noGrp="1"/>
          </p:cNvSpPr>
          <p:nvPr>
            <p:ph type="subTitle" idx="1"/>
          </p:nvPr>
        </p:nvSpPr>
        <p:spPr>
          <a:xfrm>
            <a:off x="810001" y="5444620"/>
            <a:ext cx="10572000" cy="434974"/>
          </a:xfrm>
        </p:spPr>
        <p:txBody>
          <a:bodyPr/>
          <a:lstStyle/>
          <a:p>
            <a:r>
              <a:rPr lang="en-US" dirty="0" smtClean="0"/>
              <a:t>Isaiah 53, Luke 4</a:t>
            </a:r>
            <a:r>
              <a:rPr lang="en-US" smtClean="0"/>
              <a:t>, James 5 </a:t>
            </a:r>
            <a:endParaRPr lang="en-US" dirty="0"/>
          </a:p>
        </p:txBody>
      </p:sp>
      <p:sp>
        <p:nvSpPr>
          <p:cNvPr id="4" name="TextBox 3"/>
          <p:cNvSpPr txBox="1"/>
          <p:nvPr/>
        </p:nvSpPr>
        <p:spPr>
          <a:xfrm>
            <a:off x="7137780" y="6187733"/>
            <a:ext cx="4662584" cy="424732"/>
          </a:xfrm>
          <a:prstGeom prst="rect">
            <a:avLst/>
          </a:prstGeom>
          <a:noFill/>
        </p:spPr>
        <p:txBody>
          <a:bodyPr wrap="square" rtlCol="0">
            <a:spAutoFit/>
          </a:bodyPr>
          <a:lstStyle/>
          <a:p>
            <a:pPr>
              <a:lnSpc>
                <a:spcPct val="90000"/>
              </a:lnSpc>
            </a:pPr>
            <a:r>
              <a:rPr lang="en-US" sz="2400" dirty="0" smtClean="0"/>
              <a:t>Lesson 13, </a:t>
            </a:r>
            <a:r>
              <a:rPr lang="en-US" sz="2400" dirty="0" smtClean="0"/>
              <a:t>3</a:t>
            </a:r>
            <a:r>
              <a:rPr lang="en-US" sz="2400" baseline="30000" dirty="0" smtClean="0"/>
              <a:t>rd</a:t>
            </a:r>
            <a:r>
              <a:rPr lang="en-US" sz="2400" dirty="0" smtClean="0"/>
              <a:t> Quarter, 2022</a:t>
            </a:r>
            <a:endParaRPr lang="en-US" sz="2400" dirty="0"/>
          </a:p>
        </p:txBody>
      </p:sp>
    </p:spTree>
    <p:extLst>
      <p:ext uri="{BB962C8B-B14F-4D97-AF65-F5344CB8AC3E}">
        <p14:creationId xmlns:p14="http://schemas.microsoft.com/office/powerpoint/2010/main" val="30042665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Matthew 26:38-39</a:t>
            </a:r>
            <a:endParaRPr lang="en-US" sz="3600" dirty="0"/>
          </a:p>
        </p:txBody>
      </p:sp>
      <p:sp>
        <p:nvSpPr>
          <p:cNvPr id="4" name="Text Placeholder 3"/>
          <p:cNvSpPr>
            <a:spLocks noGrp="1"/>
          </p:cNvSpPr>
          <p:nvPr>
            <p:ph type="body" sz="half" idx="2"/>
          </p:nvPr>
        </p:nvSpPr>
        <p:spPr>
          <a:xfrm>
            <a:off x="1073151" y="2397215"/>
            <a:ext cx="4222180" cy="4167358"/>
          </a:xfrm>
        </p:spPr>
        <p:txBody>
          <a:bodyPr>
            <a:normAutofit fontScale="92500"/>
          </a:bodyPr>
          <a:lstStyle/>
          <a:p>
            <a:r>
              <a:rPr lang="en-US" sz="2400" b="1" baseline="30000" dirty="0"/>
              <a:t>38 </a:t>
            </a:r>
            <a:r>
              <a:rPr lang="en-US" sz="2400" dirty="0"/>
              <a:t>Then </a:t>
            </a:r>
            <a:r>
              <a:rPr lang="en-US" sz="2400" dirty="0" err="1"/>
              <a:t>saith</a:t>
            </a:r>
            <a:r>
              <a:rPr lang="en-US" sz="2400" dirty="0"/>
              <a:t> he unto them, My soul is exceeding sorrowful, even unto death: tarry ye here, and watch with me.</a:t>
            </a:r>
          </a:p>
          <a:p>
            <a:r>
              <a:rPr lang="en-US" sz="2400" b="1" baseline="30000" dirty="0"/>
              <a:t>39 </a:t>
            </a:r>
            <a:r>
              <a:rPr lang="en-US" sz="2400" dirty="0"/>
              <a:t>And he went a little farther, and fell on his face, and prayed, saying, O my Father, if it be possible, let this cup pass from me: nevertheless not as I will, but as thou wilt.</a:t>
            </a:r>
          </a:p>
          <a:p>
            <a:endParaRPr lang="en-US" dirty="0"/>
          </a:p>
        </p:txBody>
      </p:sp>
      <p:pic>
        <p:nvPicPr>
          <p:cNvPr id="1028" name="Picture 4" descr="Christ In The Garden Of Gethsemane Painting at PaintingValley.com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flipH="1">
            <a:off x="5413667" y="1077640"/>
            <a:ext cx="6287523" cy="4709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2947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3151" y="446088"/>
            <a:ext cx="3547533" cy="1246234"/>
          </a:xfrm>
        </p:spPr>
        <p:txBody>
          <a:bodyPr/>
          <a:lstStyle/>
          <a:p>
            <a:r>
              <a:rPr lang="en-US" sz="4000" dirty="0" smtClean="0"/>
              <a:t>Luke 2:63-65</a:t>
            </a:r>
            <a:endParaRPr lang="en-US" sz="4000" dirty="0"/>
          </a:p>
        </p:txBody>
      </p:sp>
      <p:sp>
        <p:nvSpPr>
          <p:cNvPr id="4" name="Text Placeholder 3"/>
          <p:cNvSpPr>
            <a:spLocks noGrp="1"/>
          </p:cNvSpPr>
          <p:nvPr>
            <p:ph type="body" sz="half" idx="2"/>
          </p:nvPr>
        </p:nvSpPr>
        <p:spPr>
          <a:xfrm>
            <a:off x="950320" y="2711114"/>
            <a:ext cx="5900855" cy="3600311"/>
          </a:xfrm>
        </p:spPr>
        <p:txBody>
          <a:bodyPr>
            <a:noAutofit/>
          </a:bodyPr>
          <a:lstStyle/>
          <a:p>
            <a:r>
              <a:rPr lang="en-US" sz="2400" b="1" baseline="30000" dirty="0"/>
              <a:t>63 </a:t>
            </a:r>
            <a:r>
              <a:rPr lang="en-US" sz="2400" dirty="0"/>
              <a:t>And the men that held Jesus mocked him, and smote him.</a:t>
            </a:r>
          </a:p>
          <a:p>
            <a:r>
              <a:rPr lang="en-US" sz="2400" b="1" baseline="30000" dirty="0"/>
              <a:t>64 </a:t>
            </a:r>
            <a:r>
              <a:rPr lang="en-US" sz="2400" dirty="0"/>
              <a:t>And when they had blindfolded him, they struck him on the face, and asked him, saying, Prophesy, who is it that smote thee?</a:t>
            </a:r>
          </a:p>
          <a:p>
            <a:r>
              <a:rPr lang="en-US" sz="2400" b="1" baseline="30000" dirty="0"/>
              <a:t>65 </a:t>
            </a:r>
            <a:r>
              <a:rPr lang="en-US" sz="2400" dirty="0"/>
              <a:t>And many other things blasphemously </a:t>
            </a:r>
            <a:r>
              <a:rPr lang="en-US" sz="2400" dirty="0" err="1"/>
              <a:t>spake</a:t>
            </a:r>
            <a:r>
              <a:rPr lang="en-US" sz="2400" dirty="0"/>
              <a:t> they against him</a:t>
            </a:r>
            <a:r>
              <a:rPr lang="en-US" sz="2400" dirty="0" smtClean="0"/>
              <a:t>.</a:t>
            </a:r>
            <a:endParaRPr lang="en-US" sz="2400" dirty="0"/>
          </a:p>
        </p:txBody>
      </p:sp>
      <p:pic>
        <p:nvPicPr>
          <p:cNvPr id="3074" name="Picture 2" descr="Pin on faces, peop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52653" y="446088"/>
            <a:ext cx="4818380" cy="602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9295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Matthew 27:46</a:t>
            </a:r>
            <a:endParaRPr lang="en-US" sz="4000" dirty="0"/>
          </a:p>
        </p:txBody>
      </p:sp>
      <p:sp>
        <p:nvSpPr>
          <p:cNvPr id="4" name="Text Placeholder 3"/>
          <p:cNvSpPr>
            <a:spLocks noGrp="1"/>
          </p:cNvSpPr>
          <p:nvPr>
            <p:ph type="body" sz="half" idx="2"/>
          </p:nvPr>
        </p:nvSpPr>
        <p:spPr>
          <a:xfrm>
            <a:off x="1073150" y="2615580"/>
            <a:ext cx="3547533" cy="3600311"/>
          </a:xfrm>
        </p:spPr>
        <p:txBody>
          <a:bodyPr>
            <a:noAutofit/>
          </a:bodyPr>
          <a:lstStyle/>
          <a:p>
            <a:r>
              <a:rPr lang="en-US" sz="2800" b="1" baseline="30000" dirty="0"/>
              <a:t>46 </a:t>
            </a:r>
            <a:r>
              <a:rPr lang="en-US" sz="2800" dirty="0"/>
              <a:t>And about the ninth hour Jesus cried with a loud voice, saying, Eli, Eli, lama </a:t>
            </a:r>
            <a:r>
              <a:rPr lang="en-US" sz="2800" dirty="0" err="1"/>
              <a:t>sabachthani</a:t>
            </a:r>
            <a:r>
              <a:rPr lang="en-US" sz="2800" dirty="0"/>
              <a:t>? that is to say, My God, my God, why hast thou forsaken me?</a:t>
            </a:r>
            <a:endParaRPr lang="en-US" sz="2800" dirty="0"/>
          </a:p>
        </p:txBody>
      </p:sp>
      <p:pic>
        <p:nvPicPr>
          <p:cNvPr id="9218" name="Picture 2" descr="Jesus Crucifixion Wallpapers - Wallpaper Ca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05472" y="1524004"/>
            <a:ext cx="5934278" cy="4276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38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704" y="976045"/>
            <a:ext cx="11168009" cy="3587989"/>
          </a:xfrm>
        </p:spPr>
        <p:txBody>
          <a:bodyPr/>
          <a:lstStyle/>
          <a:p>
            <a:r>
              <a:rPr lang="en-US" sz="3000" dirty="0"/>
              <a:t>Whether by leaders, or even by the common people, Jesus’ life, acts, and teachings were constantly misunderstood, leading to rejection and hatred by people He came to save. In a certain sense it must be like a parent who sees a wayward child in need of help, and though the parent is willing to give everything for that child, the child spurns the parent, heaping scorn and rejection upon perhaps the only person who can spare that child from utter ruin.</a:t>
            </a:r>
            <a:endParaRPr lang="en-US" sz="3000" dirty="0"/>
          </a:p>
        </p:txBody>
      </p:sp>
      <p:sp>
        <p:nvSpPr>
          <p:cNvPr id="3" name="Text Placeholder 2"/>
          <p:cNvSpPr>
            <a:spLocks noGrp="1"/>
          </p:cNvSpPr>
          <p:nvPr>
            <p:ph type="body" idx="1"/>
          </p:nvPr>
        </p:nvSpPr>
        <p:spPr/>
        <p:txBody>
          <a:bodyPr/>
          <a:lstStyle/>
          <a:p>
            <a:r>
              <a:rPr lang="en-US" dirty="0" smtClean="0"/>
              <a:t>SDA Quarterly, Monday Sept. 19</a:t>
            </a:r>
            <a:endParaRPr lang="en-US" dirty="0"/>
          </a:p>
        </p:txBody>
      </p:sp>
    </p:spTree>
    <p:extLst>
      <p:ext uri="{BB962C8B-B14F-4D97-AF65-F5344CB8AC3E}">
        <p14:creationId xmlns:p14="http://schemas.microsoft.com/office/powerpoint/2010/main" val="41781377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573" y="759496"/>
            <a:ext cx="11138984" cy="970450"/>
          </a:xfrm>
        </p:spPr>
        <p:txBody>
          <a:bodyPr/>
          <a:lstStyle/>
          <a:p>
            <a:r>
              <a:rPr lang="en-US" sz="3200" dirty="0"/>
              <a:t>Jesus was utterly and repeatedly rejected by the very people for whom He worked and suffered.  But consider His reaction! </a:t>
            </a:r>
            <a:r>
              <a:rPr lang="en-US" sz="3200" dirty="0" smtClean="0"/>
              <a:t>  See Matthew 23:37-39.</a:t>
            </a:r>
            <a:endParaRPr lang="en-US" sz="3200" dirty="0"/>
          </a:p>
        </p:txBody>
      </p:sp>
      <p:pic>
        <p:nvPicPr>
          <p:cNvPr id="13314" name="Picture 2" descr="Jesus looking over Jerusalem - BenLevy.com"/>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7692" r="-28" b="14217"/>
          <a:stretch/>
        </p:blipFill>
        <p:spPr bwMode="auto">
          <a:xfrm>
            <a:off x="666251" y="1915298"/>
            <a:ext cx="11085025" cy="5659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0736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Matthew 23:37-39</a:t>
            </a:r>
            <a:endParaRPr lang="en-US" dirty="0"/>
          </a:p>
        </p:txBody>
      </p:sp>
      <p:sp>
        <p:nvSpPr>
          <p:cNvPr id="4" name="Content Placeholder 3"/>
          <p:cNvSpPr>
            <a:spLocks noGrp="1"/>
          </p:cNvSpPr>
          <p:nvPr>
            <p:ph sz="half" idx="2"/>
          </p:nvPr>
        </p:nvSpPr>
        <p:spPr>
          <a:xfrm>
            <a:off x="4317242" y="2618072"/>
            <a:ext cx="7874758" cy="3638764"/>
          </a:xfrm>
        </p:spPr>
        <p:txBody>
          <a:bodyPr>
            <a:noAutofit/>
          </a:bodyPr>
          <a:lstStyle/>
          <a:p>
            <a:r>
              <a:rPr lang="en-US" sz="2600" b="1" baseline="30000" dirty="0"/>
              <a:t>37 </a:t>
            </a:r>
            <a:r>
              <a:rPr lang="en-US" sz="2600" dirty="0"/>
              <a:t>O Jerusalem, Jerusalem, thou that </a:t>
            </a:r>
            <a:r>
              <a:rPr lang="en-US" sz="2600" dirty="0" err="1"/>
              <a:t>killest</a:t>
            </a:r>
            <a:r>
              <a:rPr lang="en-US" sz="2600" dirty="0"/>
              <a:t> the prophets, and </a:t>
            </a:r>
            <a:r>
              <a:rPr lang="en-US" sz="2600" dirty="0" err="1"/>
              <a:t>stonest</a:t>
            </a:r>
            <a:r>
              <a:rPr lang="en-US" sz="2600" dirty="0"/>
              <a:t> them which are sent unto thee, how often would I have gathered thy children together, even as a hen </a:t>
            </a:r>
            <a:r>
              <a:rPr lang="en-US" sz="2600" dirty="0" err="1"/>
              <a:t>gathereth</a:t>
            </a:r>
            <a:r>
              <a:rPr lang="en-US" sz="2600" dirty="0"/>
              <a:t> her chickens under her wings, and ye would not!</a:t>
            </a:r>
          </a:p>
          <a:p>
            <a:r>
              <a:rPr lang="en-US" sz="2600" b="1" baseline="30000" dirty="0"/>
              <a:t>38 </a:t>
            </a:r>
            <a:r>
              <a:rPr lang="en-US" sz="2600" dirty="0"/>
              <a:t>Behold, your house is left unto you desolate.</a:t>
            </a:r>
          </a:p>
          <a:p>
            <a:r>
              <a:rPr lang="en-US" sz="2600" b="1" baseline="30000" dirty="0"/>
              <a:t>39 </a:t>
            </a:r>
            <a:r>
              <a:rPr lang="en-US" sz="2600" dirty="0"/>
              <a:t>For I say unto you, Ye shall not see me henceforth, till ye shall say, Blessed is he that cometh in the name of the Lord</a:t>
            </a:r>
            <a:r>
              <a:rPr lang="en-US" sz="2600" dirty="0" smtClean="0"/>
              <a:t>.</a:t>
            </a:r>
            <a:endParaRPr lang="en-US" sz="2600" dirty="0"/>
          </a:p>
        </p:txBody>
      </p:sp>
      <p:pic>
        <p:nvPicPr>
          <p:cNvPr id="10242" name="Picture 2" descr="Facing Our Jerusalem"/>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4724" r="25007"/>
          <a:stretch/>
        </p:blipFill>
        <p:spPr bwMode="auto">
          <a:xfrm>
            <a:off x="191069" y="2223352"/>
            <a:ext cx="4024504" cy="4204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031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Matthew 27:39-40</a:t>
            </a:r>
            <a:endParaRPr lang="en-US" dirty="0"/>
          </a:p>
        </p:txBody>
      </p:sp>
      <p:sp>
        <p:nvSpPr>
          <p:cNvPr id="4" name="Content Placeholder 3"/>
          <p:cNvSpPr>
            <a:spLocks noGrp="1"/>
          </p:cNvSpPr>
          <p:nvPr>
            <p:ph sz="half" idx="2"/>
          </p:nvPr>
        </p:nvSpPr>
        <p:spPr>
          <a:xfrm>
            <a:off x="6187415" y="2604424"/>
            <a:ext cx="5194583" cy="3638764"/>
          </a:xfrm>
        </p:spPr>
        <p:txBody>
          <a:bodyPr>
            <a:noAutofit/>
          </a:bodyPr>
          <a:lstStyle/>
          <a:p>
            <a:r>
              <a:rPr lang="en-US" sz="2800" b="1" baseline="30000" dirty="0"/>
              <a:t>39 </a:t>
            </a:r>
            <a:r>
              <a:rPr lang="en-US" sz="2800" dirty="0"/>
              <a:t>And they that passed by reviled him, wagging their heads,</a:t>
            </a:r>
          </a:p>
          <a:p>
            <a:r>
              <a:rPr lang="en-US" sz="2800" b="1" baseline="30000" dirty="0"/>
              <a:t>40 </a:t>
            </a:r>
            <a:r>
              <a:rPr lang="en-US" sz="2800" dirty="0"/>
              <a:t>And saying, Thou that </a:t>
            </a:r>
            <a:r>
              <a:rPr lang="en-US" sz="2800" dirty="0" err="1"/>
              <a:t>destroyest</a:t>
            </a:r>
            <a:r>
              <a:rPr lang="en-US" sz="2800" dirty="0"/>
              <a:t> the temple, and </a:t>
            </a:r>
            <a:r>
              <a:rPr lang="en-US" sz="2800" dirty="0" err="1"/>
              <a:t>buildest</a:t>
            </a:r>
            <a:r>
              <a:rPr lang="en-US" sz="2800" dirty="0"/>
              <a:t> it in three days, save thyself. If thou be the Son of God, come down from the cross.</a:t>
            </a:r>
          </a:p>
        </p:txBody>
      </p:sp>
      <p:pic>
        <p:nvPicPr>
          <p:cNvPr id="2050" name="Picture 2" descr="Jesus Prays in Gethsemane (Mark 14:32-42 Analysi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flipH="1">
            <a:off x="559843" y="2604424"/>
            <a:ext cx="5184775" cy="36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8575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1081456"/>
            <a:ext cx="6363729" cy="3008630"/>
          </a:xfrm>
          <a:ln>
            <a:solidFill>
              <a:schemeClr val="bg1"/>
            </a:solidFill>
          </a:ln>
        </p:spPr>
        <p:txBody>
          <a:bodyPr/>
          <a:lstStyle/>
          <a:p>
            <a:r>
              <a:rPr lang="en-US" sz="2300" dirty="0" smtClean="0">
                <a:solidFill>
                  <a:schemeClr val="bg1"/>
                </a:solidFill>
              </a:rPr>
              <a:t>“No more poignant or tender expression of solicitude ever came from the lips of Jesus.  With the same tender yearning Heaven looks upon all the lost.  The time was at hand when God must reject the Jews as His chosen people, yet how reluctantly Heaven abandoned them to their own perverse way and to their tragic fate!” </a:t>
            </a:r>
            <a:endParaRPr lang="en-US" sz="2300" dirty="0">
              <a:solidFill>
                <a:schemeClr val="bg1"/>
              </a:solidFill>
            </a:endParaRPr>
          </a:p>
        </p:txBody>
      </p:sp>
      <p:sp>
        <p:nvSpPr>
          <p:cNvPr id="3" name="Text Placeholder 2"/>
          <p:cNvSpPr>
            <a:spLocks noGrp="1"/>
          </p:cNvSpPr>
          <p:nvPr>
            <p:ph type="body" idx="1"/>
          </p:nvPr>
        </p:nvSpPr>
        <p:spPr/>
        <p:txBody>
          <a:bodyPr/>
          <a:lstStyle/>
          <a:p>
            <a:r>
              <a:rPr lang="en-US" sz="3600" dirty="0" smtClean="0"/>
              <a:t>SDABC V5 pg. 493</a:t>
            </a:r>
            <a:endParaRPr lang="en-US" sz="3600" dirty="0"/>
          </a:p>
        </p:txBody>
      </p:sp>
      <p:pic>
        <p:nvPicPr>
          <p:cNvPr id="14342" name="Picture 6" descr="Jesus Over Jerusalem - Documentary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23650" t="7550" r="28728" b="4176"/>
          <a:stretch/>
        </p:blipFill>
        <p:spPr bwMode="auto">
          <a:xfrm>
            <a:off x="7292877" y="1081456"/>
            <a:ext cx="4359543" cy="4534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07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704" y="222423"/>
            <a:ext cx="11168009" cy="4497858"/>
          </a:xfrm>
        </p:spPr>
        <p:txBody>
          <a:bodyPr/>
          <a:lstStyle/>
          <a:p>
            <a:r>
              <a:rPr lang="en-US" sz="2700" dirty="0"/>
              <a:t>We’ve all felt the sting of rejection, and maybe our pain was similar to Christ’s in that it was unselfish: We were pained, not because we were rejected, but because of what the rejection would mean for the one who was rejecting us (perhaps someone we care about who refuses to accept salvation in Christ). Imagine, though, how it must have felt to Jesus, who was fully aware of what He was to face in order to save them, and at the same time fully aware of what the consequences of their rejection would be. “It was because of His innocence that He [Christ] felt so keenly the assaults of Satan.” — </a:t>
            </a:r>
            <a:r>
              <a:rPr lang="en-US" sz="2700" dirty="0" smtClean="0"/>
              <a:t>EGW,</a:t>
            </a:r>
            <a:r>
              <a:rPr lang="en-US" sz="2700" dirty="0"/>
              <a:t> </a:t>
            </a:r>
            <a:r>
              <a:rPr lang="en-US" sz="2700" dirty="0" smtClean="0"/>
              <a:t>SM3 pg. 129</a:t>
            </a:r>
            <a:endParaRPr lang="en-US" sz="2700" b="0" dirty="0"/>
          </a:p>
        </p:txBody>
      </p:sp>
      <p:sp>
        <p:nvSpPr>
          <p:cNvPr id="3" name="Text Placeholder 2"/>
          <p:cNvSpPr>
            <a:spLocks noGrp="1"/>
          </p:cNvSpPr>
          <p:nvPr>
            <p:ph type="body" idx="1"/>
          </p:nvPr>
        </p:nvSpPr>
        <p:spPr/>
        <p:txBody>
          <a:bodyPr/>
          <a:lstStyle/>
          <a:p>
            <a:r>
              <a:rPr lang="en-US" dirty="0" smtClean="0"/>
              <a:t>SDA Quarterly, Monday Sept. 19</a:t>
            </a:r>
            <a:endParaRPr lang="en-US" dirty="0"/>
          </a:p>
        </p:txBody>
      </p:sp>
    </p:spTree>
    <p:extLst>
      <p:ext uri="{BB962C8B-B14F-4D97-AF65-F5344CB8AC3E}">
        <p14:creationId xmlns:p14="http://schemas.microsoft.com/office/powerpoint/2010/main" val="33848288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4778" y="86497"/>
            <a:ext cx="11553568" cy="4806779"/>
          </a:xfrm>
        </p:spPr>
        <p:txBody>
          <a:bodyPr/>
          <a:lstStyle/>
          <a:p>
            <a:r>
              <a:rPr lang="en-US" sz="2800" dirty="0" smtClean="0">
                <a:solidFill>
                  <a:schemeClr val="bg1"/>
                </a:solidFill>
              </a:rPr>
              <a:t>Our great Example was continuously persecuted and rejected, particularly by those who had the most pressing obligations to embrace Him!  In the face of such evidence we can hardly expect to escape persecution and rejection ourselves.  As He said:  </a:t>
            </a:r>
            <a:r>
              <a:rPr lang="en-US" sz="3200" dirty="0" smtClean="0"/>
              <a:t/>
            </a:r>
            <a:br>
              <a:rPr lang="en-US" sz="3200" dirty="0" smtClean="0"/>
            </a:br>
            <a:r>
              <a:rPr lang="en-US" sz="3200" baseline="30000" dirty="0" smtClean="0"/>
              <a:t>15</a:t>
            </a:r>
            <a:r>
              <a:rPr lang="en-US" sz="3200" baseline="30000" dirty="0"/>
              <a:t> </a:t>
            </a:r>
            <a:r>
              <a:rPr lang="en-US" sz="3200" dirty="0"/>
              <a:t>For I have given you an example, that ye should do as I have done to you.</a:t>
            </a:r>
            <a:br>
              <a:rPr lang="en-US" sz="3200" dirty="0"/>
            </a:br>
            <a:r>
              <a:rPr lang="en-US" sz="3200" baseline="30000" dirty="0"/>
              <a:t>16 </a:t>
            </a:r>
            <a:r>
              <a:rPr lang="en-US" sz="3200" dirty="0"/>
              <a:t>Verily, verily, I say unto you, The servant is not greater than his lord; neither he that is sent greater than he that sent him</a:t>
            </a:r>
            <a:r>
              <a:rPr lang="en-US" sz="3200" dirty="0" smtClean="0"/>
              <a:t>.</a:t>
            </a:r>
            <a:endParaRPr lang="en-US" sz="3200" dirty="0"/>
          </a:p>
        </p:txBody>
      </p:sp>
      <p:sp>
        <p:nvSpPr>
          <p:cNvPr id="3" name="Subtitle 2"/>
          <p:cNvSpPr>
            <a:spLocks noGrp="1"/>
          </p:cNvSpPr>
          <p:nvPr>
            <p:ph type="subTitle" idx="1"/>
          </p:nvPr>
        </p:nvSpPr>
        <p:spPr>
          <a:xfrm>
            <a:off x="1032423" y="5552695"/>
            <a:ext cx="10572000" cy="434974"/>
          </a:xfrm>
        </p:spPr>
        <p:txBody>
          <a:bodyPr>
            <a:noAutofit/>
          </a:bodyPr>
          <a:lstStyle/>
          <a:p>
            <a:r>
              <a:rPr lang="en-US" sz="3200" dirty="0" smtClean="0"/>
              <a:t>John 13:15-16</a:t>
            </a:r>
            <a:endParaRPr lang="en-US" sz="3200" dirty="0"/>
          </a:p>
        </p:txBody>
      </p:sp>
    </p:spTree>
    <p:extLst>
      <p:ext uri="{BB962C8B-B14F-4D97-AF65-F5344CB8AC3E}">
        <p14:creationId xmlns:p14="http://schemas.microsoft.com/office/powerpoint/2010/main" val="1650692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94198"/>
            <a:ext cx="9692640" cy="1029635"/>
          </a:xfrm>
        </p:spPr>
        <p:txBody>
          <a:bodyPr/>
          <a:lstStyle/>
          <a:p>
            <a:r>
              <a:rPr lang="en-US" dirty="0" smtClean="0"/>
              <a:t>Isaiah 53:1-3</a:t>
            </a:r>
            <a:endParaRPr lang="en-US" dirty="0"/>
          </a:p>
        </p:txBody>
      </p:sp>
      <p:sp>
        <p:nvSpPr>
          <p:cNvPr id="3" name="Content Placeholder 2"/>
          <p:cNvSpPr>
            <a:spLocks noGrp="1"/>
          </p:cNvSpPr>
          <p:nvPr>
            <p:ph idx="1"/>
          </p:nvPr>
        </p:nvSpPr>
        <p:spPr>
          <a:xfrm>
            <a:off x="818712" y="2988860"/>
            <a:ext cx="10554574" cy="2947916"/>
          </a:xfrm>
        </p:spPr>
        <p:txBody>
          <a:bodyPr>
            <a:noAutofit/>
          </a:bodyPr>
          <a:lstStyle/>
          <a:p>
            <a:r>
              <a:rPr lang="en-US" sz="2800" b="1" dirty="0"/>
              <a:t>53 </a:t>
            </a:r>
            <a:r>
              <a:rPr lang="en-US" sz="2800" dirty="0"/>
              <a:t>Who hath believed our report? and to whom is the arm of the </a:t>
            </a:r>
            <a:r>
              <a:rPr lang="en-US" sz="2800" cap="small" dirty="0"/>
              <a:t>Lord</a:t>
            </a:r>
            <a:r>
              <a:rPr lang="en-US" sz="2800" dirty="0"/>
              <a:t> revealed?</a:t>
            </a:r>
          </a:p>
          <a:p>
            <a:r>
              <a:rPr lang="en-US" sz="2800" b="1" baseline="30000" dirty="0"/>
              <a:t>2 </a:t>
            </a:r>
            <a:r>
              <a:rPr lang="en-US" sz="2800" dirty="0"/>
              <a:t>For he shall grow up before him as a tender plant, and as a root out of a dry ground: he hath no form nor comeliness; and when we shall see him, there is no beauty that we should desire him.</a:t>
            </a:r>
          </a:p>
          <a:p>
            <a:r>
              <a:rPr lang="en-US" sz="2800" b="1" baseline="30000" dirty="0"/>
              <a:t>3 </a:t>
            </a:r>
            <a:r>
              <a:rPr lang="en-US" sz="2800" dirty="0">
                <a:solidFill>
                  <a:srgbClr val="92D050"/>
                </a:solidFill>
              </a:rPr>
              <a:t>He is despised and rejected of men</a:t>
            </a:r>
            <a:r>
              <a:rPr lang="en-US" sz="2800" dirty="0"/>
              <a:t>; a man of sorrows, and acquainted with grief: and we hid as it were our faces from him; he was despised, and we esteemed him not</a:t>
            </a:r>
            <a:r>
              <a:rPr lang="en-US" sz="2800" dirty="0" smtClean="0"/>
              <a:t>.</a:t>
            </a:r>
            <a:endParaRPr lang="en-US" sz="2800" dirty="0"/>
          </a:p>
        </p:txBody>
      </p:sp>
    </p:spTree>
    <p:extLst>
      <p:ext uri="{BB962C8B-B14F-4D97-AF65-F5344CB8AC3E}">
        <p14:creationId xmlns:p14="http://schemas.microsoft.com/office/powerpoint/2010/main" val="316493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Corinthians 4:9-14</a:t>
            </a:r>
            <a:endParaRPr lang="en-US" dirty="0"/>
          </a:p>
        </p:txBody>
      </p:sp>
      <p:sp>
        <p:nvSpPr>
          <p:cNvPr id="3" name="Content Placeholder 2"/>
          <p:cNvSpPr>
            <a:spLocks noGrp="1"/>
          </p:cNvSpPr>
          <p:nvPr>
            <p:ph idx="1"/>
          </p:nvPr>
        </p:nvSpPr>
        <p:spPr>
          <a:xfrm>
            <a:off x="827424" y="2522538"/>
            <a:ext cx="10554574" cy="3636511"/>
          </a:xfrm>
        </p:spPr>
        <p:txBody>
          <a:bodyPr>
            <a:noAutofit/>
          </a:bodyPr>
          <a:lstStyle/>
          <a:p>
            <a:r>
              <a:rPr lang="en-US" sz="2800" b="1" baseline="30000" dirty="0"/>
              <a:t>9 </a:t>
            </a:r>
            <a:r>
              <a:rPr lang="en-US" sz="2800" dirty="0"/>
              <a:t>For I think that God hath set forth us the apostles last, as it were appointed to death: for we are made a spectacle unto the world, and to angels, and to men.</a:t>
            </a:r>
          </a:p>
          <a:p>
            <a:r>
              <a:rPr lang="en-US" sz="2800" b="1" baseline="30000" dirty="0"/>
              <a:t>10 </a:t>
            </a:r>
            <a:r>
              <a:rPr lang="en-US" sz="2800" dirty="0"/>
              <a:t>We are fools for Christ's sake, but ye are wise in Christ; we are weak, but ye are strong; ye are </a:t>
            </a:r>
            <a:r>
              <a:rPr lang="en-US" sz="2800" dirty="0" err="1"/>
              <a:t>honourable</a:t>
            </a:r>
            <a:r>
              <a:rPr lang="en-US" sz="2800" dirty="0"/>
              <a:t>, but we are despised.</a:t>
            </a:r>
          </a:p>
          <a:p>
            <a:r>
              <a:rPr lang="en-US" sz="2800" b="1" baseline="30000" dirty="0"/>
              <a:t>11 </a:t>
            </a:r>
            <a:r>
              <a:rPr lang="en-US" sz="2800" dirty="0"/>
              <a:t>Even unto this present hour we both hunger, and thirst, and are naked, and are buffeted, and have no certain </a:t>
            </a:r>
            <a:r>
              <a:rPr lang="en-US" sz="2800" dirty="0" err="1"/>
              <a:t>dwellingplace</a:t>
            </a:r>
            <a:r>
              <a:rPr lang="en-US" sz="2800" dirty="0"/>
              <a:t>;</a:t>
            </a:r>
            <a:endParaRPr lang="en-US" sz="2800" dirty="0"/>
          </a:p>
        </p:txBody>
      </p:sp>
    </p:spTree>
    <p:extLst>
      <p:ext uri="{BB962C8B-B14F-4D97-AF65-F5344CB8AC3E}">
        <p14:creationId xmlns:p14="http://schemas.microsoft.com/office/powerpoint/2010/main" val="23547335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Corinthians 4:9-14</a:t>
            </a:r>
            <a:endParaRPr lang="en-US" dirty="0"/>
          </a:p>
        </p:txBody>
      </p:sp>
      <p:sp>
        <p:nvSpPr>
          <p:cNvPr id="3" name="Content Placeholder 2"/>
          <p:cNvSpPr>
            <a:spLocks noGrp="1"/>
          </p:cNvSpPr>
          <p:nvPr>
            <p:ph idx="1"/>
          </p:nvPr>
        </p:nvSpPr>
        <p:spPr>
          <a:xfrm>
            <a:off x="827424" y="2522538"/>
            <a:ext cx="10554574" cy="3636511"/>
          </a:xfrm>
        </p:spPr>
        <p:txBody>
          <a:bodyPr>
            <a:noAutofit/>
          </a:bodyPr>
          <a:lstStyle/>
          <a:p>
            <a:r>
              <a:rPr lang="en-US" sz="2800" b="1" baseline="30000" dirty="0"/>
              <a:t>12 </a:t>
            </a:r>
            <a:r>
              <a:rPr lang="en-US" sz="2800" dirty="0"/>
              <a:t>And </a:t>
            </a:r>
            <a:r>
              <a:rPr lang="en-US" sz="2800" dirty="0" err="1"/>
              <a:t>labour</a:t>
            </a:r>
            <a:r>
              <a:rPr lang="en-US" sz="2800" dirty="0"/>
              <a:t>, working with our own hands: being reviled, we bless; being persecuted, we suffer it:</a:t>
            </a:r>
          </a:p>
          <a:p>
            <a:r>
              <a:rPr lang="en-US" sz="2800" b="1" baseline="30000" dirty="0"/>
              <a:t>13 </a:t>
            </a:r>
            <a:r>
              <a:rPr lang="en-US" sz="2800" dirty="0"/>
              <a:t>Being defamed, we </a:t>
            </a:r>
            <a:r>
              <a:rPr lang="en-US" sz="2800" dirty="0" err="1"/>
              <a:t>intreat</a:t>
            </a:r>
            <a:r>
              <a:rPr lang="en-US" sz="2800" dirty="0"/>
              <a:t>: we are made as the filth of the world, and are the </a:t>
            </a:r>
            <a:r>
              <a:rPr lang="en-US" sz="2800" dirty="0" err="1"/>
              <a:t>offscouring</a:t>
            </a:r>
            <a:r>
              <a:rPr lang="en-US" sz="2800" dirty="0"/>
              <a:t> of all things unto this day.</a:t>
            </a:r>
          </a:p>
          <a:p>
            <a:r>
              <a:rPr lang="en-US" sz="2800" b="1" baseline="30000" dirty="0"/>
              <a:t>14 </a:t>
            </a:r>
            <a:r>
              <a:rPr lang="en-US" sz="2800" dirty="0"/>
              <a:t>I write not these things to shame you, but as my beloved sons I warn you.</a:t>
            </a:r>
          </a:p>
        </p:txBody>
      </p:sp>
    </p:spTree>
    <p:extLst>
      <p:ext uri="{BB962C8B-B14F-4D97-AF65-F5344CB8AC3E}">
        <p14:creationId xmlns:p14="http://schemas.microsoft.com/office/powerpoint/2010/main" val="18038977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r>
            <a:br>
              <a:rPr lang="en-US" dirty="0" smtClean="0"/>
            </a:br>
            <a:r>
              <a:rPr lang="en-US" sz="4000" dirty="0" smtClean="0"/>
              <a:t>Acts 14:22</a:t>
            </a:r>
            <a:endParaRPr lang="en-US" sz="4000" dirty="0"/>
          </a:p>
        </p:txBody>
      </p:sp>
      <p:sp>
        <p:nvSpPr>
          <p:cNvPr id="4" name="Text Placeholder 3"/>
          <p:cNvSpPr>
            <a:spLocks noGrp="1"/>
          </p:cNvSpPr>
          <p:nvPr>
            <p:ph type="body" sz="half" idx="2"/>
          </p:nvPr>
        </p:nvSpPr>
        <p:spPr>
          <a:xfrm>
            <a:off x="1073150" y="2712800"/>
            <a:ext cx="3547533" cy="3600311"/>
          </a:xfrm>
        </p:spPr>
        <p:txBody>
          <a:bodyPr>
            <a:noAutofit/>
          </a:bodyPr>
          <a:lstStyle/>
          <a:p>
            <a:r>
              <a:rPr lang="en-US" sz="2800" b="1" baseline="30000" dirty="0"/>
              <a:t>22 </a:t>
            </a:r>
            <a:r>
              <a:rPr lang="en-US" sz="2800" dirty="0"/>
              <a:t>Confirming the souls of the disciples, and exhorting them to continue in the faith, and </a:t>
            </a:r>
            <a:r>
              <a:rPr lang="en-US" sz="2800" dirty="0">
                <a:solidFill>
                  <a:srgbClr val="92D050"/>
                </a:solidFill>
              </a:rPr>
              <a:t>that we must through much tribulation enter into the kingdom of God.</a:t>
            </a:r>
            <a:endParaRPr lang="en-US" sz="2800" dirty="0">
              <a:solidFill>
                <a:srgbClr val="92D050"/>
              </a:solidFill>
            </a:endParaRPr>
          </a:p>
        </p:txBody>
      </p:sp>
      <p:sp>
        <p:nvSpPr>
          <p:cNvPr id="6" name="TextBox 5"/>
          <p:cNvSpPr txBox="1"/>
          <p:nvPr/>
        </p:nvSpPr>
        <p:spPr>
          <a:xfrm>
            <a:off x="5675701" y="5558319"/>
            <a:ext cx="5204632" cy="369332"/>
          </a:xfrm>
          <a:prstGeom prst="rect">
            <a:avLst/>
          </a:prstGeom>
          <a:noFill/>
        </p:spPr>
        <p:txBody>
          <a:bodyPr wrap="square" rtlCol="0">
            <a:spAutoFit/>
          </a:bodyPr>
          <a:lstStyle/>
          <a:p>
            <a:r>
              <a:rPr lang="en-US" dirty="0" smtClean="0"/>
              <a:t>The Stoning of Stephen</a:t>
            </a:r>
            <a:endParaRPr lang="en-US" dirty="0"/>
          </a:p>
        </p:txBody>
      </p:sp>
      <p:pic>
        <p:nvPicPr>
          <p:cNvPr id="9" name="Picture 6" descr="The Stoning of Saint Stephen Painting by Rembrandt van Rij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75701" y="1707349"/>
            <a:ext cx="5196369" cy="364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9584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a:r>
            <a:br>
              <a:rPr lang="en-US" dirty="0" smtClean="0"/>
            </a:br>
            <a:r>
              <a:rPr lang="en-US" sz="4000" dirty="0" smtClean="0"/>
              <a:t>2 Timothy 3:11-14</a:t>
            </a:r>
            <a:endParaRPr lang="en-US" sz="4000" dirty="0"/>
          </a:p>
        </p:txBody>
      </p:sp>
      <p:sp>
        <p:nvSpPr>
          <p:cNvPr id="4" name="Text Placeholder 3"/>
          <p:cNvSpPr>
            <a:spLocks noGrp="1"/>
          </p:cNvSpPr>
          <p:nvPr>
            <p:ph type="body" sz="half" idx="2"/>
          </p:nvPr>
        </p:nvSpPr>
        <p:spPr>
          <a:xfrm>
            <a:off x="261493" y="2270588"/>
            <a:ext cx="6488630" cy="4417888"/>
          </a:xfrm>
        </p:spPr>
        <p:txBody>
          <a:bodyPr>
            <a:noAutofit/>
          </a:bodyPr>
          <a:lstStyle/>
          <a:p>
            <a:r>
              <a:rPr lang="en-US" sz="2200" b="1" baseline="30000" dirty="0"/>
              <a:t>11 </a:t>
            </a:r>
            <a:r>
              <a:rPr lang="en-US" sz="2200" dirty="0"/>
              <a:t>Persecutions, afflictions, which came unto me at Antioch, at </a:t>
            </a:r>
            <a:r>
              <a:rPr lang="en-US" sz="2200" dirty="0" err="1"/>
              <a:t>Iconium</a:t>
            </a:r>
            <a:r>
              <a:rPr lang="en-US" sz="2200" dirty="0"/>
              <a:t>, at </a:t>
            </a:r>
            <a:r>
              <a:rPr lang="en-US" sz="2200" dirty="0" err="1"/>
              <a:t>Lystra</a:t>
            </a:r>
            <a:r>
              <a:rPr lang="en-US" sz="2200" dirty="0"/>
              <a:t>; what persecutions I endured: but out of them all the Lord delivered me.</a:t>
            </a:r>
          </a:p>
          <a:p>
            <a:r>
              <a:rPr lang="en-US" sz="2200" b="1" baseline="30000" dirty="0"/>
              <a:t>12 </a:t>
            </a:r>
            <a:r>
              <a:rPr lang="en-US" sz="2200" dirty="0"/>
              <a:t>Yea, and </a:t>
            </a:r>
            <a:r>
              <a:rPr lang="en-US" sz="2200" dirty="0">
                <a:solidFill>
                  <a:srgbClr val="92D050"/>
                </a:solidFill>
              </a:rPr>
              <a:t>all that will live godly in Christ Jesus shall suffer persecution.</a:t>
            </a:r>
          </a:p>
          <a:p>
            <a:r>
              <a:rPr lang="en-US" sz="2200" b="1" baseline="30000" dirty="0"/>
              <a:t>13 </a:t>
            </a:r>
            <a:r>
              <a:rPr lang="en-US" sz="2200" dirty="0"/>
              <a:t>But evil men and seducers shall wax worse and worse, deceiving, and being deceived.</a:t>
            </a:r>
          </a:p>
          <a:p>
            <a:r>
              <a:rPr lang="en-US" sz="2200" b="1" baseline="30000" dirty="0"/>
              <a:t>14 </a:t>
            </a:r>
            <a:r>
              <a:rPr lang="en-US" sz="2200" dirty="0"/>
              <a:t>But continue thou in the things which thou hast learned and hast been assured of, knowing of whom thou hast learned them;</a:t>
            </a:r>
          </a:p>
        </p:txBody>
      </p:sp>
      <p:pic>
        <p:nvPicPr>
          <p:cNvPr id="11266" name="Picture 2" descr="https://wol.jw.org/en/wol/mp/r1/lp-e/w19/2019/607"/>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7887" r="7812"/>
          <a:stretch/>
        </p:blipFill>
        <p:spPr bwMode="auto">
          <a:xfrm>
            <a:off x="6876347" y="2670981"/>
            <a:ext cx="4928660" cy="3832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4010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63" y="197708"/>
            <a:ext cx="11880389" cy="4222488"/>
          </a:xfrm>
        </p:spPr>
        <p:txBody>
          <a:bodyPr/>
          <a:lstStyle/>
          <a:p>
            <a:r>
              <a:rPr lang="en-US" sz="4400" dirty="0" smtClean="0"/>
              <a:t>But this fact, that persecution and rejection are necessarily part of a Christian life, should never be a source of dejection or gloom!   We’re given very specific directions in 1 Thessalonians 5:16-18! </a:t>
            </a:r>
            <a:endParaRPr lang="en-US" sz="4400" dirty="0"/>
          </a:p>
        </p:txBody>
      </p:sp>
      <p:sp>
        <p:nvSpPr>
          <p:cNvPr id="3" name="Text Placeholder 2"/>
          <p:cNvSpPr>
            <a:spLocks noGrp="1"/>
          </p:cNvSpPr>
          <p:nvPr>
            <p:ph type="body" idx="1"/>
          </p:nvPr>
        </p:nvSpPr>
        <p:spPr>
          <a:xfrm>
            <a:off x="105664" y="5021709"/>
            <a:ext cx="11880389" cy="1688010"/>
          </a:xfrm>
        </p:spPr>
        <p:txBody>
          <a:bodyPr/>
          <a:lstStyle/>
          <a:p>
            <a:r>
              <a:rPr lang="en-US" sz="3600" b="1" baseline="30000" dirty="0"/>
              <a:t>16 </a:t>
            </a:r>
            <a:r>
              <a:rPr lang="en-US" sz="3600" dirty="0"/>
              <a:t>Rejoice </a:t>
            </a:r>
            <a:r>
              <a:rPr lang="en-US" sz="3600" dirty="0" smtClean="0"/>
              <a:t>evermore.  </a:t>
            </a:r>
            <a:r>
              <a:rPr lang="en-US" sz="3600" b="1" baseline="30000" dirty="0" smtClean="0"/>
              <a:t>17</a:t>
            </a:r>
            <a:r>
              <a:rPr lang="en-US" sz="3600" b="1" baseline="30000" dirty="0"/>
              <a:t> </a:t>
            </a:r>
            <a:r>
              <a:rPr lang="en-US" sz="3600" dirty="0"/>
              <a:t>Pray without </a:t>
            </a:r>
            <a:r>
              <a:rPr lang="en-US" sz="3600" dirty="0" smtClean="0"/>
              <a:t>ceasing.  </a:t>
            </a:r>
            <a:r>
              <a:rPr lang="en-US" sz="3600" b="1" baseline="30000" dirty="0" smtClean="0"/>
              <a:t>18</a:t>
            </a:r>
            <a:r>
              <a:rPr lang="en-US" sz="3600" b="1" baseline="30000" dirty="0"/>
              <a:t> </a:t>
            </a:r>
            <a:r>
              <a:rPr lang="en-US" sz="3600" dirty="0"/>
              <a:t>In every thing give thanks: for this is the will of God in Christ Jesus concerning you</a:t>
            </a:r>
            <a:r>
              <a:rPr lang="en-US" sz="3600" dirty="0" smtClean="0"/>
              <a:t>.</a:t>
            </a:r>
            <a:endParaRPr lang="en-US" sz="3600" dirty="0"/>
          </a:p>
        </p:txBody>
      </p:sp>
    </p:spTree>
    <p:extLst>
      <p:ext uri="{BB962C8B-B14F-4D97-AF65-F5344CB8AC3E}">
        <p14:creationId xmlns:p14="http://schemas.microsoft.com/office/powerpoint/2010/main" val="4783575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069" y="1931542"/>
            <a:ext cx="11846255" cy="4769509"/>
          </a:xfrm>
        </p:spPr>
        <p:txBody>
          <a:bodyPr>
            <a:normAutofit/>
          </a:bodyPr>
          <a:lstStyle/>
          <a:p>
            <a:r>
              <a:rPr lang="en-US" sz="3200" b="1" dirty="0"/>
              <a:t>16 </a:t>
            </a:r>
            <a:r>
              <a:rPr lang="en-US" sz="3200" dirty="0"/>
              <a:t>These things have I spoken unto you, that ye should not be offended.</a:t>
            </a:r>
          </a:p>
          <a:p>
            <a:r>
              <a:rPr lang="en-US" sz="3200" b="1" baseline="30000" dirty="0"/>
              <a:t>2 </a:t>
            </a:r>
            <a:r>
              <a:rPr lang="en-US" sz="3200" dirty="0"/>
              <a:t>They shall put you out of the synagogues: yea, the time cometh, that whosoever </a:t>
            </a:r>
            <a:r>
              <a:rPr lang="en-US" sz="3200" dirty="0" err="1"/>
              <a:t>killeth</a:t>
            </a:r>
            <a:r>
              <a:rPr lang="en-US" sz="3200" dirty="0"/>
              <a:t> you will think that he doeth God service.</a:t>
            </a:r>
          </a:p>
          <a:p>
            <a:r>
              <a:rPr lang="en-US" sz="3200" b="1" baseline="30000" dirty="0"/>
              <a:t>3 </a:t>
            </a:r>
            <a:r>
              <a:rPr lang="en-US" sz="3200" dirty="0"/>
              <a:t>And these things will they do unto you, because they have not known the Father, nor me</a:t>
            </a:r>
            <a:r>
              <a:rPr lang="en-US" sz="3200" dirty="0" smtClean="0"/>
              <a:t>.</a:t>
            </a:r>
            <a:endParaRPr lang="en-US" sz="3200" dirty="0"/>
          </a:p>
        </p:txBody>
      </p:sp>
      <p:grpSp>
        <p:nvGrpSpPr>
          <p:cNvPr id="7" name="Group 6"/>
          <p:cNvGrpSpPr/>
          <p:nvPr/>
        </p:nvGrpSpPr>
        <p:grpSpPr>
          <a:xfrm>
            <a:off x="4149533" y="2899919"/>
            <a:ext cx="7437416" cy="657546"/>
            <a:chOff x="4736387" y="2681555"/>
            <a:chExt cx="5959012" cy="657546"/>
          </a:xfrm>
        </p:grpSpPr>
        <p:sp>
          <p:nvSpPr>
            <p:cNvPr id="5" name="Left Arrow Callout 4"/>
            <p:cNvSpPr/>
            <p:nvPr/>
          </p:nvSpPr>
          <p:spPr>
            <a:xfrm>
              <a:off x="4736387" y="2681555"/>
              <a:ext cx="5959012" cy="657546"/>
            </a:xfrm>
            <a:prstGeom prst="leftArrowCallout">
              <a:avLst>
                <a:gd name="adj1" fmla="val 25000"/>
                <a:gd name="adj2" fmla="val 25000"/>
                <a:gd name="adj3" fmla="val 25000"/>
                <a:gd name="adj4" fmla="val 908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250095" y="2712378"/>
              <a:ext cx="5445304" cy="584775"/>
            </a:xfrm>
            <a:prstGeom prst="rect">
              <a:avLst/>
            </a:prstGeom>
            <a:noFill/>
          </p:spPr>
          <p:txBody>
            <a:bodyPr wrap="square" rtlCol="0">
              <a:spAutoFit/>
            </a:bodyPr>
            <a:lstStyle/>
            <a:p>
              <a:r>
                <a:rPr lang="en-US" sz="3200" dirty="0" smtClean="0"/>
                <a:t>Discouraged, weakened in faith</a:t>
              </a:r>
              <a:endParaRPr lang="en-US" sz="3200" dirty="0"/>
            </a:p>
          </p:txBody>
        </p:sp>
      </p:grpSp>
      <p:sp>
        <p:nvSpPr>
          <p:cNvPr id="4" name="Title 3"/>
          <p:cNvSpPr>
            <a:spLocks noGrp="1"/>
          </p:cNvSpPr>
          <p:nvPr>
            <p:ph type="title"/>
          </p:nvPr>
        </p:nvSpPr>
        <p:spPr/>
        <p:txBody>
          <a:bodyPr/>
          <a:lstStyle/>
          <a:p>
            <a:r>
              <a:rPr lang="en-US" dirty="0" smtClean="0"/>
              <a:t>John 16:1-3</a:t>
            </a:r>
            <a:endParaRPr lang="en-US" dirty="0"/>
          </a:p>
        </p:txBody>
      </p:sp>
    </p:spTree>
    <p:extLst>
      <p:ext uri="{BB962C8B-B14F-4D97-AF65-F5344CB8AC3E}">
        <p14:creationId xmlns:p14="http://schemas.microsoft.com/office/powerpoint/2010/main" val="357854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Philippians 1:28-29</a:t>
            </a:r>
            <a:endParaRPr lang="en-US" dirty="0"/>
          </a:p>
        </p:txBody>
      </p:sp>
      <p:sp>
        <p:nvSpPr>
          <p:cNvPr id="4" name="Content Placeholder 3"/>
          <p:cNvSpPr>
            <a:spLocks noGrp="1"/>
          </p:cNvSpPr>
          <p:nvPr>
            <p:ph sz="half" idx="2"/>
          </p:nvPr>
        </p:nvSpPr>
        <p:spPr>
          <a:xfrm>
            <a:off x="6187415" y="2551060"/>
            <a:ext cx="5194583" cy="3638764"/>
          </a:xfrm>
        </p:spPr>
        <p:txBody>
          <a:bodyPr>
            <a:noAutofit/>
          </a:bodyPr>
          <a:lstStyle/>
          <a:p>
            <a:r>
              <a:rPr lang="en-US" sz="2800" b="1" baseline="30000" dirty="0"/>
              <a:t>28 </a:t>
            </a:r>
            <a:r>
              <a:rPr lang="en-US" sz="2800" dirty="0"/>
              <a:t>And in nothing terrified by your adversaries: which is to them an evident token of perdition, but to you of salvation, and that of God.</a:t>
            </a:r>
          </a:p>
          <a:p>
            <a:r>
              <a:rPr lang="en-US" sz="2800" b="1" baseline="30000" dirty="0"/>
              <a:t>29 </a:t>
            </a:r>
            <a:r>
              <a:rPr lang="en-US" sz="2800" dirty="0"/>
              <a:t>For unto you it is given in the behalf of Christ, not only to believe on him, but also to suffer for his sake</a:t>
            </a:r>
            <a:r>
              <a:rPr lang="en-US" sz="2800" dirty="0" smtClean="0"/>
              <a:t>;</a:t>
            </a:r>
            <a:endParaRPr lang="en-US" sz="2800" dirty="0"/>
          </a:p>
        </p:txBody>
      </p:sp>
      <p:pic>
        <p:nvPicPr>
          <p:cNvPr id="5" name="Picture 2" descr="https://3.bp.blogspot.com/-hsHEEugLyys/V3VC_WWWEjI/AAAAAAAA2XQ/vTKsOGSfamgO8p9fEW8j8wf_1SD91oEXACLcB/s400/matthew%2Bmartyrdom.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69870" y="2455862"/>
            <a:ext cx="4946667" cy="411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2946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600" y="177422"/>
            <a:ext cx="11768802" cy="4449170"/>
          </a:xfrm>
        </p:spPr>
        <p:txBody>
          <a:bodyPr/>
          <a:lstStyle/>
          <a:p>
            <a:r>
              <a:rPr lang="en-US" sz="3600" dirty="0" smtClean="0"/>
              <a:t>“Even though their adversaries do not acknowledge it, the fact that the church is unterrified is an evidence of the future destruction of their enemies.  It shows that the Christians are supported by supernatural power, and implies that opponents will eventually be called into judgment on account of their persecuting activities.”</a:t>
            </a:r>
            <a:endParaRPr lang="en-US" sz="3600" dirty="0"/>
          </a:p>
        </p:txBody>
      </p:sp>
      <p:sp>
        <p:nvSpPr>
          <p:cNvPr id="3" name="Subtitle 2"/>
          <p:cNvSpPr>
            <a:spLocks noGrp="1"/>
          </p:cNvSpPr>
          <p:nvPr>
            <p:ph type="subTitle" idx="1"/>
          </p:nvPr>
        </p:nvSpPr>
        <p:spPr/>
        <p:txBody>
          <a:bodyPr>
            <a:noAutofit/>
          </a:bodyPr>
          <a:lstStyle/>
          <a:p>
            <a:r>
              <a:rPr lang="en-US" sz="3600" dirty="0"/>
              <a:t>SDABC V7, pg. 150</a:t>
            </a:r>
          </a:p>
        </p:txBody>
      </p:sp>
    </p:spTree>
    <p:extLst>
      <p:ext uri="{BB962C8B-B14F-4D97-AF65-F5344CB8AC3E}">
        <p14:creationId xmlns:p14="http://schemas.microsoft.com/office/powerpoint/2010/main" val="19766788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SDABC V7, pg. </a:t>
            </a:r>
            <a:r>
              <a:rPr lang="en-US" dirty="0" smtClean="0"/>
              <a:t>150</a:t>
            </a:r>
            <a:endParaRPr lang="en-US" dirty="0"/>
          </a:p>
        </p:txBody>
      </p:sp>
      <p:sp>
        <p:nvSpPr>
          <p:cNvPr id="3" name="Content Placeholder 2"/>
          <p:cNvSpPr>
            <a:spLocks noGrp="1"/>
          </p:cNvSpPr>
          <p:nvPr>
            <p:ph idx="1"/>
          </p:nvPr>
        </p:nvSpPr>
        <p:spPr>
          <a:xfrm>
            <a:off x="573051" y="2019869"/>
            <a:ext cx="11150375" cy="4712386"/>
          </a:xfrm>
        </p:spPr>
        <p:txBody>
          <a:bodyPr>
            <a:noAutofit/>
          </a:bodyPr>
          <a:lstStyle/>
          <a:p>
            <a:pPr marL="0" indent="0">
              <a:buNone/>
            </a:pPr>
            <a:r>
              <a:rPr lang="en-US" sz="3600" dirty="0" smtClean="0"/>
              <a:t>“The Christian religion has sanctified suffering that is endured for righteousness’ sake.  Here [in Philippians 1] the undergoing of suffering for Christ is presented as a gracious gift, which gift the Christian may be proud to receive.  The suffering that so frequently seems the lot of the Christian is used by God to perfect character and to prepare its recipient for future glory.”  </a:t>
            </a:r>
            <a:endParaRPr lang="en-US" sz="3600" dirty="0"/>
          </a:p>
        </p:txBody>
      </p:sp>
    </p:spTree>
    <p:extLst>
      <p:ext uri="{BB962C8B-B14F-4D97-AF65-F5344CB8AC3E}">
        <p14:creationId xmlns:p14="http://schemas.microsoft.com/office/powerpoint/2010/main" val="1189988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5:40-42</a:t>
            </a:r>
            <a:endParaRPr lang="en-US" dirty="0"/>
          </a:p>
        </p:txBody>
      </p:sp>
      <p:sp>
        <p:nvSpPr>
          <p:cNvPr id="3" name="Content Placeholder 2"/>
          <p:cNvSpPr>
            <a:spLocks noGrp="1"/>
          </p:cNvSpPr>
          <p:nvPr>
            <p:ph idx="1"/>
          </p:nvPr>
        </p:nvSpPr>
        <p:spPr/>
        <p:txBody>
          <a:bodyPr>
            <a:normAutofit fontScale="85000" lnSpcReduction="10000"/>
          </a:bodyPr>
          <a:lstStyle/>
          <a:p>
            <a:r>
              <a:rPr lang="en-US" sz="3200" b="1" baseline="30000" dirty="0"/>
              <a:t>40 </a:t>
            </a:r>
            <a:r>
              <a:rPr lang="en-US" sz="3200" dirty="0"/>
              <a:t>And to him they agreed: and when they had called the apostles, and beaten them, they commanded that they should not speak in the name of Jesus, and let them go.</a:t>
            </a:r>
          </a:p>
          <a:p>
            <a:r>
              <a:rPr lang="en-US" sz="3200" b="1" baseline="30000" dirty="0"/>
              <a:t>41 </a:t>
            </a:r>
            <a:r>
              <a:rPr lang="en-US" sz="3200" dirty="0"/>
              <a:t>And they departed from the presence of the council, rejoicing that they were counted worthy to suffer shame for his name.</a:t>
            </a:r>
          </a:p>
          <a:p>
            <a:r>
              <a:rPr lang="en-US" sz="3200" b="1" baseline="30000" dirty="0"/>
              <a:t>42 </a:t>
            </a:r>
            <a:r>
              <a:rPr lang="en-US" sz="3200" dirty="0"/>
              <a:t>And daily in the temple, and in every house, they ceased not to teach and preach Jesus Christ.</a:t>
            </a:r>
          </a:p>
          <a:p>
            <a:pPr marL="0" indent="0">
              <a:buNone/>
            </a:pPr>
            <a:endParaRPr lang="en-US" dirty="0"/>
          </a:p>
        </p:txBody>
      </p:sp>
    </p:spTree>
    <p:extLst>
      <p:ext uri="{BB962C8B-B14F-4D97-AF65-F5344CB8AC3E}">
        <p14:creationId xmlns:p14="http://schemas.microsoft.com/office/powerpoint/2010/main" val="26403839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94198"/>
            <a:ext cx="9692640" cy="1029635"/>
          </a:xfrm>
        </p:spPr>
        <p:txBody>
          <a:bodyPr/>
          <a:lstStyle/>
          <a:p>
            <a:r>
              <a:rPr lang="en-US" dirty="0" smtClean="0"/>
              <a:t>Isaiah 53:4-6</a:t>
            </a:r>
            <a:endParaRPr lang="en-US" dirty="0"/>
          </a:p>
        </p:txBody>
      </p:sp>
      <p:sp>
        <p:nvSpPr>
          <p:cNvPr id="3" name="Content Placeholder 2"/>
          <p:cNvSpPr>
            <a:spLocks noGrp="1"/>
          </p:cNvSpPr>
          <p:nvPr>
            <p:ph idx="1"/>
          </p:nvPr>
        </p:nvSpPr>
        <p:spPr>
          <a:xfrm>
            <a:off x="818712" y="2988860"/>
            <a:ext cx="10554574" cy="2947916"/>
          </a:xfrm>
        </p:spPr>
        <p:txBody>
          <a:bodyPr>
            <a:noAutofit/>
          </a:bodyPr>
          <a:lstStyle/>
          <a:p>
            <a:r>
              <a:rPr lang="en-US" sz="2800" b="1" baseline="30000" dirty="0"/>
              <a:t>4 </a:t>
            </a:r>
            <a:r>
              <a:rPr lang="en-US" sz="2800" dirty="0"/>
              <a:t>Surely he hath borne our griefs, and carried our sorrows: yet we did esteem him stricken, smitten of God, and afflicted.</a:t>
            </a:r>
          </a:p>
          <a:p>
            <a:r>
              <a:rPr lang="en-US" sz="2800" b="1" baseline="30000" dirty="0"/>
              <a:t>5 </a:t>
            </a:r>
            <a:r>
              <a:rPr lang="en-US" sz="2800" dirty="0"/>
              <a:t>But he was wounded for our transgressions, he was bruised for our iniquities: the chastisement of our peace was upon him; and with his stripes we are healed.</a:t>
            </a:r>
          </a:p>
          <a:p>
            <a:r>
              <a:rPr lang="en-US" sz="2800" b="1" baseline="30000" dirty="0"/>
              <a:t>6 </a:t>
            </a:r>
            <a:r>
              <a:rPr lang="en-US" sz="2800" dirty="0"/>
              <a:t>All we like sheep have gone astray; we have turned every one to his own way; and the </a:t>
            </a:r>
            <a:r>
              <a:rPr lang="en-US" sz="2800" cap="small" dirty="0"/>
              <a:t>Lord</a:t>
            </a:r>
            <a:r>
              <a:rPr lang="en-US" sz="2800" dirty="0"/>
              <a:t> hath laid on him the iniquity of us all.</a:t>
            </a:r>
          </a:p>
        </p:txBody>
      </p:sp>
    </p:spTree>
    <p:extLst>
      <p:ext uri="{BB962C8B-B14F-4D97-AF65-F5344CB8AC3E}">
        <p14:creationId xmlns:p14="http://schemas.microsoft.com/office/powerpoint/2010/main" val="39468190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3:14-15</a:t>
            </a:r>
            <a:endParaRPr lang="en-US" dirty="0"/>
          </a:p>
        </p:txBody>
      </p:sp>
      <p:sp>
        <p:nvSpPr>
          <p:cNvPr id="3" name="Content Placeholder 2"/>
          <p:cNvSpPr>
            <a:spLocks noGrp="1"/>
          </p:cNvSpPr>
          <p:nvPr>
            <p:ph sz="half" idx="1"/>
          </p:nvPr>
        </p:nvSpPr>
        <p:spPr>
          <a:xfrm>
            <a:off x="0" y="2047164"/>
            <a:ext cx="7110484" cy="4478764"/>
          </a:xfrm>
        </p:spPr>
        <p:txBody>
          <a:bodyPr>
            <a:noAutofit/>
          </a:bodyPr>
          <a:lstStyle/>
          <a:p>
            <a:r>
              <a:rPr lang="en-US" sz="2800" b="1" baseline="30000" dirty="0"/>
              <a:t>14 </a:t>
            </a:r>
            <a:r>
              <a:rPr lang="en-US" sz="2800" dirty="0"/>
              <a:t>But and if ye suffer for righteousness' sake, happy are ye: and be not afraid of their terror, neither be troubled;</a:t>
            </a:r>
          </a:p>
          <a:p>
            <a:r>
              <a:rPr lang="en-US" sz="2800" b="1" baseline="30000" dirty="0"/>
              <a:t>15 </a:t>
            </a:r>
            <a:r>
              <a:rPr lang="en-US" sz="2800" dirty="0"/>
              <a:t>But sanctify the Lord God in your hearts: and be ready always to give an answer to every man that </a:t>
            </a:r>
            <a:r>
              <a:rPr lang="en-US" sz="2800" dirty="0" err="1"/>
              <a:t>asketh</a:t>
            </a:r>
            <a:r>
              <a:rPr lang="en-US" sz="2800" dirty="0"/>
              <a:t> you a reason of the hope that is in you with meekness and fear</a:t>
            </a:r>
            <a:r>
              <a:rPr lang="en-US" sz="2800" dirty="0" smtClean="0"/>
              <a:t>:</a:t>
            </a:r>
            <a:endParaRPr lang="en-US" sz="2800" dirty="0"/>
          </a:p>
        </p:txBody>
      </p:sp>
      <p:pic>
        <p:nvPicPr>
          <p:cNvPr id="15362" name="Picture 2" descr="Pin on Inspirational Bible Verse of the Da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04764" y="2047164"/>
            <a:ext cx="4482626" cy="4482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1929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416" y="119642"/>
            <a:ext cx="10571998" cy="970450"/>
          </a:xfrm>
        </p:spPr>
        <p:txBody>
          <a:bodyPr/>
          <a:lstStyle/>
          <a:p>
            <a:r>
              <a:rPr lang="en-US" dirty="0" smtClean="0"/>
              <a:t>1 Peter 4:12-14</a:t>
            </a:r>
            <a:endParaRPr lang="en-US" dirty="0"/>
          </a:p>
        </p:txBody>
      </p:sp>
      <p:sp>
        <p:nvSpPr>
          <p:cNvPr id="4" name="Content Placeholder 3"/>
          <p:cNvSpPr>
            <a:spLocks noGrp="1"/>
          </p:cNvSpPr>
          <p:nvPr>
            <p:ph sz="half" idx="2"/>
          </p:nvPr>
        </p:nvSpPr>
        <p:spPr>
          <a:xfrm>
            <a:off x="4763069" y="2222286"/>
            <a:ext cx="7192370" cy="4478765"/>
          </a:xfrm>
        </p:spPr>
        <p:txBody>
          <a:bodyPr>
            <a:noAutofit/>
          </a:bodyPr>
          <a:lstStyle/>
          <a:p>
            <a:r>
              <a:rPr lang="en-US" sz="2400" b="1" baseline="30000" dirty="0"/>
              <a:t>12 </a:t>
            </a:r>
            <a:r>
              <a:rPr lang="en-US" sz="2400" dirty="0"/>
              <a:t>Beloved, think it not strange concerning the fiery trial which is to try you, as though some strange thing happened unto you:</a:t>
            </a:r>
          </a:p>
          <a:p>
            <a:r>
              <a:rPr lang="en-US" sz="2400" b="1" baseline="30000" dirty="0"/>
              <a:t>13 </a:t>
            </a:r>
            <a:r>
              <a:rPr lang="en-US" sz="2400" dirty="0"/>
              <a:t>But rejoice, inasmuch as ye are partakers of Christ's sufferings; that, when his glory shall be revealed, ye may be glad also with exceeding joy.</a:t>
            </a:r>
          </a:p>
          <a:p>
            <a:r>
              <a:rPr lang="en-US" sz="2400" b="1" baseline="30000" dirty="0"/>
              <a:t>14 </a:t>
            </a:r>
            <a:r>
              <a:rPr lang="en-US" sz="2400" dirty="0"/>
              <a:t>If ye be reproached for the name of Christ, happy are ye; for the spirit of glory and of God </a:t>
            </a:r>
            <a:r>
              <a:rPr lang="en-US" sz="2400" dirty="0" err="1"/>
              <a:t>resteth</a:t>
            </a:r>
            <a:r>
              <a:rPr lang="en-US" sz="2400" dirty="0"/>
              <a:t> upon you: on their part he is evil spoken of, but on your part he is glorified</a:t>
            </a:r>
            <a:r>
              <a:rPr lang="en-US" sz="2400" dirty="0" smtClean="0"/>
              <a:t>.</a:t>
            </a:r>
            <a:endParaRPr lang="en-US" sz="2400" dirty="0"/>
          </a:p>
        </p:txBody>
      </p:sp>
      <p:pic>
        <p:nvPicPr>
          <p:cNvPr id="16386" name="Picture 2" descr="#joy #praise #precept www.precept.org | Nature quotes, Bible quotes, Bible"/>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b="17929"/>
          <a:stretch/>
        </p:blipFill>
        <p:spPr bwMode="auto">
          <a:xfrm>
            <a:off x="350315" y="2590777"/>
            <a:ext cx="4259903" cy="3496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6088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0251" y="232012"/>
            <a:ext cx="11737074" cy="4353635"/>
          </a:xfrm>
        </p:spPr>
        <p:txBody>
          <a:bodyPr/>
          <a:lstStyle/>
          <a:p>
            <a:r>
              <a:rPr lang="en-US" sz="3100" dirty="0" smtClean="0"/>
              <a:t>“Faithful Christians, from apostolic times onward, have been glad to suffer for the Master’s sake.  Those who face the trials of the last days must possess that same true sense of values.  Severe as were the tests of Peter and his associates, they were little compared with those of the last great times of trouble.  Only one thoroughly persuaded that it is the highest of honors and the greatest of blessings to be permitted to suffer for Christ’s sake will persevere through times when the unrestrained fury of Satan is unleashed.”  </a:t>
            </a:r>
            <a:endParaRPr lang="en-US" sz="3100" dirty="0"/>
          </a:p>
        </p:txBody>
      </p:sp>
      <p:sp>
        <p:nvSpPr>
          <p:cNvPr id="3" name="Subtitle 2"/>
          <p:cNvSpPr>
            <a:spLocks noGrp="1"/>
          </p:cNvSpPr>
          <p:nvPr>
            <p:ph type="subTitle" idx="1"/>
          </p:nvPr>
        </p:nvSpPr>
        <p:spPr/>
        <p:txBody>
          <a:bodyPr>
            <a:noAutofit/>
          </a:bodyPr>
          <a:lstStyle/>
          <a:p>
            <a:r>
              <a:rPr lang="en-US" sz="3600" dirty="0" smtClean="0"/>
              <a:t>SDABC V7, pg. 150</a:t>
            </a:r>
            <a:endParaRPr lang="en-US" sz="3600" dirty="0"/>
          </a:p>
        </p:txBody>
      </p:sp>
    </p:spTree>
    <p:extLst>
      <p:ext uri="{BB962C8B-B14F-4D97-AF65-F5344CB8AC3E}">
        <p14:creationId xmlns:p14="http://schemas.microsoft.com/office/powerpoint/2010/main" val="8475326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“The </a:t>
            </a:r>
            <a:r>
              <a:rPr lang="en-US" sz="4000" dirty="0"/>
              <a:t>calm strength and assurance of the true Christian in the face of the severest opposition or persecution is one of God’s ways of revealing Himself to us.  It serves as a pledge of the full salvation that He has provided</a:t>
            </a:r>
            <a:r>
              <a:rPr lang="en-US" sz="4000" dirty="0" smtClean="0"/>
              <a:t>.” </a:t>
            </a:r>
            <a:endParaRPr lang="en-US" sz="4000" dirty="0"/>
          </a:p>
        </p:txBody>
      </p:sp>
      <p:sp>
        <p:nvSpPr>
          <p:cNvPr id="3" name="Text Placeholder 2"/>
          <p:cNvSpPr>
            <a:spLocks noGrp="1"/>
          </p:cNvSpPr>
          <p:nvPr>
            <p:ph type="body" idx="1"/>
          </p:nvPr>
        </p:nvSpPr>
        <p:spPr/>
        <p:txBody>
          <a:bodyPr/>
          <a:lstStyle/>
          <a:p>
            <a:r>
              <a:rPr lang="en-US" sz="4000" dirty="0"/>
              <a:t>SDABC V7, pg. 150</a:t>
            </a:r>
          </a:p>
          <a:p>
            <a:endParaRPr lang="en-US" dirty="0"/>
          </a:p>
        </p:txBody>
      </p:sp>
    </p:spTree>
    <p:extLst>
      <p:ext uri="{BB962C8B-B14F-4D97-AF65-F5344CB8AC3E}">
        <p14:creationId xmlns:p14="http://schemas.microsoft.com/office/powerpoint/2010/main" val="11332763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Romans 8:16-18</a:t>
            </a:r>
            <a:endParaRPr lang="en-US" dirty="0"/>
          </a:p>
        </p:txBody>
      </p:sp>
      <p:sp>
        <p:nvSpPr>
          <p:cNvPr id="3" name="Content Placeholder 2"/>
          <p:cNvSpPr>
            <a:spLocks noGrp="1"/>
          </p:cNvSpPr>
          <p:nvPr>
            <p:ph idx="1"/>
          </p:nvPr>
        </p:nvSpPr>
        <p:spPr/>
        <p:txBody>
          <a:bodyPr>
            <a:normAutofit lnSpcReduction="10000"/>
          </a:bodyPr>
          <a:lstStyle/>
          <a:p>
            <a:r>
              <a:rPr lang="en-US" sz="2800" b="1" baseline="30000" dirty="0"/>
              <a:t>16 </a:t>
            </a:r>
            <a:r>
              <a:rPr lang="en-US" sz="2800" dirty="0"/>
              <a:t>The Spirit itself </a:t>
            </a:r>
            <a:r>
              <a:rPr lang="en-US" sz="2800" dirty="0" err="1"/>
              <a:t>beareth</a:t>
            </a:r>
            <a:r>
              <a:rPr lang="en-US" sz="2800" dirty="0"/>
              <a:t> witness with our spirit, that we are the children of God:</a:t>
            </a:r>
          </a:p>
          <a:p>
            <a:r>
              <a:rPr lang="en-US" sz="2800" b="1" baseline="30000" dirty="0"/>
              <a:t>17 </a:t>
            </a:r>
            <a:r>
              <a:rPr lang="en-US" sz="2800" dirty="0"/>
              <a:t>And if children, then heirs; heirs of God, and joint-heirs with Christ; if so be that we suffer with him, that we may be also glorified together.</a:t>
            </a:r>
          </a:p>
          <a:p>
            <a:r>
              <a:rPr lang="en-US" sz="2800" b="1" baseline="30000" dirty="0"/>
              <a:t>18 </a:t>
            </a:r>
            <a:r>
              <a:rPr lang="en-US" sz="2800" dirty="0"/>
              <a:t>For I reckon that the sufferings of this present time are not worthy to be compared with the glory which shall be revealed in us</a:t>
            </a:r>
            <a:r>
              <a:rPr lang="en-US" sz="2800" dirty="0" smtClean="0"/>
              <a:t>.</a:t>
            </a:r>
            <a:endParaRPr lang="en-US" sz="2800" dirty="0"/>
          </a:p>
        </p:txBody>
      </p:sp>
    </p:spTree>
    <p:extLst>
      <p:ext uri="{BB962C8B-B14F-4D97-AF65-F5344CB8AC3E}">
        <p14:creationId xmlns:p14="http://schemas.microsoft.com/office/powerpoint/2010/main" val="119645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Corinthians 1:3-5</a:t>
            </a:r>
            <a:endParaRPr lang="en-US" dirty="0"/>
          </a:p>
        </p:txBody>
      </p:sp>
      <p:sp>
        <p:nvSpPr>
          <p:cNvPr id="3" name="Content Placeholder 2"/>
          <p:cNvSpPr>
            <a:spLocks noGrp="1"/>
          </p:cNvSpPr>
          <p:nvPr>
            <p:ph idx="1"/>
          </p:nvPr>
        </p:nvSpPr>
        <p:spPr/>
        <p:txBody>
          <a:bodyPr>
            <a:normAutofit/>
          </a:bodyPr>
          <a:lstStyle/>
          <a:p>
            <a:r>
              <a:rPr lang="en-US" sz="2800" b="1" baseline="30000" dirty="0"/>
              <a:t>3 </a:t>
            </a:r>
            <a:r>
              <a:rPr lang="en-US" sz="2800" dirty="0"/>
              <a:t>Blessed be God, even the Father of our Lord Jesus Christ, the Father of mercies, and the God of all comfort;</a:t>
            </a:r>
          </a:p>
          <a:p>
            <a:r>
              <a:rPr lang="en-US" sz="2800" b="1" baseline="30000" dirty="0"/>
              <a:t>4 </a:t>
            </a:r>
            <a:r>
              <a:rPr lang="en-US" sz="2800" dirty="0"/>
              <a:t>Who </a:t>
            </a:r>
            <a:r>
              <a:rPr lang="en-US" sz="2800" dirty="0" err="1"/>
              <a:t>comforteth</a:t>
            </a:r>
            <a:r>
              <a:rPr lang="en-US" sz="2800" dirty="0"/>
              <a:t> us in all our tribulation, that we may be able to comfort them which are in any trouble, by the comfort wherewith we ourselves are comforted of God.</a:t>
            </a:r>
          </a:p>
          <a:p>
            <a:r>
              <a:rPr lang="en-US" sz="2800" b="1" baseline="30000" dirty="0"/>
              <a:t>5 </a:t>
            </a:r>
            <a:r>
              <a:rPr lang="en-US" sz="2800" dirty="0"/>
              <a:t>For as the sufferings of Christ abound in us, so our consolation also </a:t>
            </a:r>
            <a:r>
              <a:rPr lang="en-US" sz="2800" dirty="0" err="1"/>
              <a:t>aboundeth</a:t>
            </a:r>
            <a:r>
              <a:rPr lang="en-US" sz="2800" dirty="0"/>
              <a:t> by Christ</a:t>
            </a:r>
            <a:r>
              <a:rPr lang="en-US" sz="2800" dirty="0" smtClean="0"/>
              <a:t>.</a:t>
            </a:r>
            <a:endParaRPr lang="en-US" sz="2800" dirty="0"/>
          </a:p>
        </p:txBody>
      </p:sp>
    </p:spTree>
    <p:extLst>
      <p:ext uri="{BB962C8B-B14F-4D97-AF65-F5344CB8AC3E}">
        <p14:creationId xmlns:p14="http://schemas.microsoft.com/office/powerpoint/2010/main" val="33391313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James 5:7-13				</a:t>
            </a:r>
            <a:r>
              <a:rPr lang="en-US" dirty="0" smtClean="0">
                <a:solidFill>
                  <a:schemeClr val="accent4">
                    <a:lumMod val="40000"/>
                    <a:lumOff val="60000"/>
                  </a:schemeClr>
                </a:solidFill>
              </a:rPr>
              <a:t> </a:t>
            </a:r>
            <a:r>
              <a:rPr lang="en-US" dirty="0" smtClean="0">
                <a:solidFill>
                  <a:schemeClr val="accent1">
                    <a:lumMod val="50000"/>
                  </a:schemeClr>
                </a:solidFill>
              </a:rPr>
              <a:t>SDABC V7 p. 538</a:t>
            </a:r>
            <a:endParaRPr lang="en-US" dirty="0">
              <a:solidFill>
                <a:schemeClr val="accent1">
                  <a:lumMod val="50000"/>
                </a:schemeClr>
              </a:solidFill>
            </a:endParaRPr>
          </a:p>
        </p:txBody>
      </p:sp>
      <p:sp>
        <p:nvSpPr>
          <p:cNvPr id="3" name="Content Placeholder 2"/>
          <p:cNvSpPr>
            <a:spLocks noGrp="1"/>
          </p:cNvSpPr>
          <p:nvPr>
            <p:ph sz="half" idx="1"/>
          </p:nvPr>
        </p:nvSpPr>
        <p:spPr>
          <a:xfrm>
            <a:off x="136478" y="2351940"/>
            <a:ext cx="4244453" cy="4082979"/>
          </a:xfrm>
        </p:spPr>
        <p:txBody>
          <a:bodyPr>
            <a:noAutofit/>
          </a:bodyPr>
          <a:lstStyle/>
          <a:p>
            <a:pPr marL="0" indent="0">
              <a:buNone/>
            </a:pPr>
            <a:r>
              <a:rPr lang="en-US" sz="2800" b="1" baseline="30000" dirty="0" smtClean="0"/>
              <a:t>7 </a:t>
            </a:r>
            <a:r>
              <a:rPr lang="en-US" sz="2800" dirty="0" smtClean="0"/>
              <a:t>Be patient therefore, brethren, unto the coming of the Lord. Behold, the husbandman </a:t>
            </a:r>
            <a:r>
              <a:rPr lang="en-US" sz="2800" dirty="0" err="1" smtClean="0"/>
              <a:t>waiteth</a:t>
            </a:r>
            <a:r>
              <a:rPr lang="en-US" sz="2800" dirty="0" smtClean="0"/>
              <a:t> for the precious fruit of the earth, and hath long patience for it, until he receive the early and latter rain.</a:t>
            </a:r>
            <a:endParaRPr lang="en-US" sz="2800" dirty="0"/>
          </a:p>
        </p:txBody>
      </p:sp>
      <p:sp>
        <p:nvSpPr>
          <p:cNvPr id="4" name="Content Placeholder 3"/>
          <p:cNvSpPr>
            <a:spLocks noGrp="1"/>
          </p:cNvSpPr>
          <p:nvPr>
            <p:ph sz="half" idx="2"/>
          </p:nvPr>
        </p:nvSpPr>
        <p:spPr>
          <a:xfrm>
            <a:off x="4380931" y="2199551"/>
            <a:ext cx="7451678" cy="4387755"/>
          </a:xfrm>
          <a:solidFill>
            <a:schemeClr val="accent1">
              <a:lumMod val="50000"/>
            </a:schemeClr>
          </a:solidFill>
        </p:spPr>
        <p:txBody>
          <a:bodyPr>
            <a:noAutofit/>
          </a:bodyPr>
          <a:lstStyle/>
          <a:p>
            <a:pPr marL="0" indent="0">
              <a:buNone/>
            </a:pPr>
            <a:r>
              <a:rPr lang="en-US" sz="2600" dirty="0" smtClean="0"/>
              <a:t>In view of the ultimate vindication of the righteous at the return of Christ, James urges his fellow believers to be long-suffering under provocation and not lose their courage.  After the seed has been planted, the farmer can do no more than patiently wait for the growth of the seed. </a:t>
            </a:r>
            <a:r>
              <a:rPr lang="en-US" sz="2600" dirty="0"/>
              <a:t> </a:t>
            </a:r>
            <a:r>
              <a:rPr lang="en-US" sz="2600" dirty="0" smtClean="0"/>
              <a:t>He must be patient for both rains, for without either there would be no crop.  The Christian must expect to have troubles and trials, even as the farmer has his troubles and trials in raising the crop.  </a:t>
            </a:r>
            <a:endParaRPr lang="en-US" sz="2600" dirty="0"/>
          </a:p>
        </p:txBody>
      </p:sp>
    </p:spTree>
    <p:extLst>
      <p:ext uri="{BB962C8B-B14F-4D97-AF65-F5344CB8AC3E}">
        <p14:creationId xmlns:p14="http://schemas.microsoft.com/office/powerpoint/2010/main" val="27155158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SDABC V7 p. 539					</a:t>
            </a:r>
            <a:r>
              <a:rPr lang="en-US" dirty="0" smtClean="0"/>
              <a:t>James 5:7-13</a:t>
            </a:r>
            <a:r>
              <a:rPr lang="en-US" dirty="0"/>
              <a:t>	</a:t>
            </a:r>
            <a:endParaRPr lang="en-US" dirty="0">
              <a:solidFill>
                <a:schemeClr val="accent1">
                  <a:lumMod val="50000"/>
                </a:schemeClr>
              </a:solidFill>
            </a:endParaRPr>
          </a:p>
        </p:txBody>
      </p:sp>
      <p:sp>
        <p:nvSpPr>
          <p:cNvPr id="3" name="Content Placeholder 2"/>
          <p:cNvSpPr>
            <a:spLocks noGrp="1"/>
          </p:cNvSpPr>
          <p:nvPr>
            <p:ph sz="half" idx="1"/>
          </p:nvPr>
        </p:nvSpPr>
        <p:spPr>
          <a:xfrm>
            <a:off x="450377" y="2306472"/>
            <a:ext cx="7069538" cy="4280834"/>
          </a:xfrm>
          <a:solidFill>
            <a:schemeClr val="accent1">
              <a:lumMod val="50000"/>
            </a:schemeClr>
          </a:solidFill>
        </p:spPr>
        <p:txBody>
          <a:bodyPr>
            <a:noAutofit/>
          </a:bodyPr>
          <a:lstStyle/>
          <a:p>
            <a:pPr marL="0" indent="0">
              <a:buNone/>
            </a:pPr>
            <a:r>
              <a:rPr lang="en-US" sz="2800" dirty="0" smtClean="0"/>
              <a:t>The “Judge” here is Jesus Himself.  The Father has committed the judgment of this world to Him.  The Greek implies that the Lord is standing, at this very moment, at the door.  James here emphasizes the immediacy of the advent and that times demand a prepared character to meet the Lord.  There is no time for finding fault with others.  </a:t>
            </a:r>
            <a:endParaRPr lang="en-US" sz="2800" dirty="0"/>
          </a:p>
        </p:txBody>
      </p:sp>
      <p:sp>
        <p:nvSpPr>
          <p:cNvPr id="4" name="Content Placeholder 3"/>
          <p:cNvSpPr>
            <a:spLocks noGrp="1"/>
          </p:cNvSpPr>
          <p:nvPr>
            <p:ph sz="half" idx="2"/>
          </p:nvPr>
        </p:nvSpPr>
        <p:spPr>
          <a:xfrm>
            <a:off x="7519915" y="2199551"/>
            <a:ext cx="4271751" cy="4387755"/>
          </a:xfrm>
          <a:noFill/>
        </p:spPr>
        <p:txBody>
          <a:bodyPr>
            <a:noAutofit/>
          </a:bodyPr>
          <a:lstStyle/>
          <a:p>
            <a:r>
              <a:rPr lang="en-US" sz="2800" b="1" baseline="30000" dirty="0"/>
              <a:t>8 </a:t>
            </a:r>
            <a:r>
              <a:rPr lang="en-US" sz="2800" dirty="0"/>
              <a:t>Be ye also patient; stablish your hearts: for the coming of the Lord </a:t>
            </a:r>
            <a:r>
              <a:rPr lang="en-US" sz="2800" dirty="0" err="1"/>
              <a:t>draweth</a:t>
            </a:r>
            <a:r>
              <a:rPr lang="en-US" sz="2800" dirty="0"/>
              <a:t> nigh.</a:t>
            </a:r>
          </a:p>
          <a:p>
            <a:r>
              <a:rPr lang="en-US" sz="2800" b="1" baseline="30000" dirty="0"/>
              <a:t>9 </a:t>
            </a:r>
            <a:r>
              <a:rPr lang="en-US" sz="2800" dirty="0"/>
              <a:t>Grudge not one against another, brethren, lest ye be condemned: behold, the judge </a:t>
            </a:r>
            <a:r>
              <a:rPr lang="en-US" sz="2800" dirty="0" err="1"/>
              <a:t>standeth</a:t>
            </a:r>
            <a:r>
              <a:rPr lang="en-US" sz="2800" dirty="0"/>
              <a:t> before the door.</a:t>
            </a:r>
          </a:p>
        </p:txBody>
      </p:sp>
    </p:spTree>
    <p:extLst>
      <p:ext uri="{BB962C8B-B14F-4D97-AF65-F5344CB8AC3E}">
        <p14:creationId xmlns:p14="http://schemas.microsoft.com/office/powerpoint/2010/main" val="17244007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James 5:7-13				</a:t>
            </a:r>
            <a:r>
              <a:rPr lang="en-US" dirty="0" smtClean="0">
                <a:solidFill>
                  <a:schemeClr val="accent4">
                    <a:lumMod val="40000"/>
                    <a:lumOff val="60000"/>
                  </a:schemeClr>
                </a:solidFill>
              </a:rPr>
              <a:t> </a:t>
            </a:r>
            <a:r>
              <a:rPr lang="en-US" dirty="0" smtClean="0">
                <a:solidFill>
                  <a:schemeClr val="accent1">
                    <a:lumMod val="50000"/>
                  </a:schemeClr>
                </a:solidFill>
              </a:rPr>
              <a:t>SDABC V7 p. 539</a:t>
            </a:r>
            <a:endParaRPr lang="en-US" dirty="0">
              <a:solidFill>
                <a:schemeClr val="accent1">
                  <a:lumMod val="50000"/>
                </a:schemeClr>
              </a:solidFill>
            </a:endParaRPr>
          </a:p>
        </p:txBody>
      </p:sp>
      <p:sp>
        <p:nvSpPr>
          <p:cNvPr id="3" name="Content Placeholder 2"/>
          <p:cNvSpPr>
            <a:spLocks noGrp="1"/>
          </p:cNvSpPr>
          <p:nvPr>
            <p:ph sz="half" idx="1"/>
          </p:nvPr>
        </p:nvSpPr>
        <p:spPr>
          <a:xfrm>
            <a:off x="136477" y="2351940"/>
            <a:ext cx="6223380" cy="4235366"/>
          </a:xfrm>
        </p:spPr>
        <p:txBody>
          <a:bodyPr>
            <a:noAutofit/>
          </a:bodyPr>
          <a:lstStyle/>
          <a:p>
            <a:pPr marL="0" indent="0">
              <a:buNone/>
            </a:pPr>
            <a:r>
              <a:rPr lang="en-US" sz="2600" b="1" baseline="30000" dirty="0"/>
              <a:t>10 </a:t>
            </a:r>
            <a:r>
              <a:rPr lang="en-US" sz="2600" dirty="0"/>
              <a:t>Take, my brethren, the prophets, who have spoken in the name of the Lord, for an example of suffering affliction, and of patience.</a:t>
            </a:r>
          </a:p>
          <a:p>
            <a:pPr marL="0" indent="0">
              <a:buNone/>
            </a:pPr>
            <a:r>
              <a:rPr lang="en-US" sz="2600" b="1" baseline="30000" dirty="0"/>
              <a:t>11 </a:t>
            </a:r>
            <a:r>
              <a:rPr lang="en-US" sz="2600" dirty="0"/>
              <a:t>Behold, </a:t>
            </a:r>
            <a:r>
              <a:rPr lang="en-US" sz="2600" dirty="0">
                <a:solidFill>
                  <a:srgbClr val="92D050"/>
                </a:solidFill>
              </a:rPr>
              <a:t>we count them happy which endure</a:t>
            </a:r>
            <a:r>
              <a:rPr lang="en-US" sz="2600" dirty="0"/>
              <a:t>. Ye have heard of the patience of Job, and have seen the end of the Lord; that the Lord is very pitiful, and of tender mercy.</a:t>
            </a:r>
          </a:p>
        </p:txBody>
      </p:sp>
      <p:sp>
        <p:nvSpPr>
          <p:cNvPr id="4" name="Content Placeholder 3"/>
          <p:cNvSpPr>
            <a:spLocks noGrp="1"/>
          </p:cNvSpPr>
          <p:nvPr>
            <p:ph sz="half" idx="2"/>
          </p:nvPr>
        </p:nvSpPr>
        <p:spPr>
          <a:xfrm>
            <a:off x="6359857" y="2199551"/>
            <a:ext cx="5472752" cy="4387755"/>
          </a:xfrm>
          <a:solidFill>
            <a:schemeClr val="accent1">
              <a:lumMod val="50000"/>
            </a:schemeClr>
          </a:solidFill>
        </p:spPr>
        <p:txBody>
          <a:bodyPr>
            <a:noAutofit/>
          </a:bodyPr>
          <a:lstStyle/>
          <a:p>
            <a:pPr marL="0" indent="0">
              <a:buNone/>
            </a:pPr>
            <a:r>
              <a:rPr lang="en-US" sz="2600" dirty="0" smtClean="0"/>
              <a:t>The persistent courage of others who endured faithfully under similar hardships brings encouragement to those who follow.  Constant faithfulness amid the problems of life reveals an undivided loyalty to God and becomes a requisite for eternal life.  When church members are called to endure hardships, they can claim the same blessings.  </a:t>
            </a:r>
            <a:endParaRPr lang="en-US" sz="2600" dirty="0"/>
          </a:p>
        </p:txBody>
      </p:sp>
    </p:spTree>
    <p:extLst>
      <p:ext uri="{BB962C8B-B14F-4D97-AF65-F5344CB8AC3E}">
        <p14:creationId xmlns:p14="http://schemas.microsoft.com/office/powerpoint/2010/main" val="10886454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SDABC V7 p. 540				</a:t>
            </a:r>
            <a:r>
              <a:rPr lang="en-US" dirty="0" smtClean="0"/>
              <a:t>James 5:7-13</a:t>
            </a:r>
            <a:r>
              <a:rPr lang="en-US" dirty="0"/>
              <a:t>	</a:t>
            </a:r>
            <a:endParaRPr lang="en-US" dirty="0">
              <a:solidFill>
                <a:schemeClr val="accent1">
                  <a:lumMod val="50000"/>
                </a:schemeClr>
              </a:solidFill>
            </a:endParaRPr>
          </a:p>
        </p:txBody>
      </p:sp>
      <p:sp>
        <p:nvSpPr>
          <p:cNvPr id="3" name="Content Placeholder 2"/>
          <p:cNvSpPr>
            <a:spLocks noGrp="1"/>
          </p:cNvSpPr>
          <p:nvPr>
            <p:ph sz="half" idx="1"/>
          </p:nvPr>
        </p:nvSpPr>
        <p:spPr>
          <a:xfrm>
            <a:off x="218365" y="2253010"/>
            <a:ext cx="6905765" cy="4488983"/>
          </a:xfrm>
          <a:solidFill>
            <a:schemeClr val="accent1">
              <a:lumMod val="50000"/>
            </a:schemeClr>
          </a:solidFill>
        </p:spPr>
        <p:txBody>
          <a:bodyPr>
            <a:noAutofit/>
          </a:bodyPr>
          <a:lstStyle/>
          <a:p>
            <a:pPr marL="0" indent="0">
              <a:buNone/>
            </a:pPr>
            <a:r>
              <a:rPr lang="en-US" sz="2600" dirty="0" smtClean="0"/>
              <a:t>Instead of murmuring in affliction or bursting forth with an oath, the proper response is prayer.  Prayer imparts balance and perspective to both suffering and joy.  The Lord expects us to call upon Him when in adversity.  It is God’s plan that church members should live serene, joyful lives.  Amid the problems of life Christians can be certain of God’s sustaining grace and comfort.  </a:t>
            </a:r>
            <a:endParaRPr lang="en-US" sz="2600" dirty="0"/>
          </a:p>
        </p:txBody>
      </p:sp>
      <p:sp>
        <p:nvSpPr>
          <p:cNvPr id="4" name="Content Placeholder 3"/>
          <p:cNvSpPr>
            <a:spLocks noGrp="1"/>
          </p:cNvSpPr>
          <p:nvPr>
            <p:ph sz="half" idx="2"/>
          </p:nvPr>
        </p:nvSpPr>
        <p:spPr>
          <a:xfrm>
            <a:off x="7233313" y="2253010"/>
            <a:ext cx="4749421" cy="4387755"/>
          </a:xfrm>
          <a:noFill/>
        </p:spPr>
        <p:txBody>
          <a:bodyPr>
            <a:noAutofit/>
          </a:bodyPr>
          <a:lstStyle/>
          <a:p>
            <a:pPr marL="0" indent="0">
              <a:buNone/>
            </a:pPr>
            <a:r>
              <a:rPr lang="en-US" sz="2600" b="1" baseline="30000" dirty="0"/>
              <a:t>12 </a:t>
            </a:r>
            <a:r>
              <a:rPr lang="en-US" sz="2600" dirty="0"/>
              <a:t>But above all things, my brethren, swear not, neither by heaven, neither by the earth, neither by any other oath: but let your yea be yea; and your nay, nay; lest ye fall into </a:t>
            </a:r>
            <a:r>
              <a:rPr lang="en-US" sz="2600" dirty="0" smtClean="0"/>
              <a:t>condemnation.</a:t>
            </a:r>
          </a:p>
          <a:p>
            <a:pPr marL="0" indent="0">
              <a:buNone/>
            </a:pPr>
            <a:r>
              <a:rPr lang="en-US" sz="2600" b="1" baseline="30000" dirty="0"/>
              <a:t>13 </a:t>
            </a:r>
            <a:r>
              <a:rPr lang="en-US" sz="2600" dirty="0"/>
              <a:t>Is any among you afflicted? let him pray. Is any merry? let him sing psalms.</a:t>
            </a:r>
          </a:p>
        </p:txBody>
      </p:sp>
    </p:spTree>
    <p:extLst>
      <p:ext uri="{BB962C8B-B14F-4D97-AF65-F5344CB8AC3E}">
        <p14:creationId xmlns:p14="http://schemas.microsoft.com/office/powerpoint/2010/main" val="1638210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94198"/>
            <a:ext cx="9692640" cy="1029635"/>
          </a:xfrm>
        </p:spPr>
        <p:txBody>
          <a:bodyPr/>
          <a:lstStyle/>
          <a:p>
            <a:r>
              <a:rPr lang="en-US" dirty="0" smtClean="0"/>
              <a:t>Isaiah 53:7-8</a:t>
            </a:r>
            <a:endParaRPr lang="en-US" dirty="0"/>
          </a:p>
        </p:txBody>
      </p:sp>
      <p:sp>
        <p:nvSpPr>
          <p:cNvPr id="3" name="Content Placeholder 2"/>
          <p:cNvSpPr>
            <a:spLocks noGrp="1"/>
          </p:cNvSpPr>
          <p:nvPr>
            <p:ph idx="1"/>
          </p:nvPr>
        </p:nvSpPr>
        <p:spPr>
          <a:xfrm>
            <a:off x="818712" y="2988860"/>
            <a:ext cx="10554574" cy="2947916"/>
          </a:xfrm>
        </p:spPr>
        <p:txBody>
          <a:bodyPr>
            <a:noAutofit/>
          </a:bodyPr>
          <a:lstStyle/>
          <a:p>
            <a:r>
              <a:rPr lang="en-US" sz="2800" b="1" baseline="30000" dirty="0"/>
              <a:t>7 </a:t>
            </a:r>
            <a:r>
              <a:rPr lang="en-US" sz="2800" dirty="0"/>
              <a:t>He was oppressed, and he was afflicted, yet he opened not his mouth: he is brought as a lamb to the slaughter, and as a sheep before her shearers is dumb, so he </a:t>
            </a:r>
            <a:r>
              <a:rPr lang="en-US" sz="2800" dirty="0" err="1"/>
              <a:t>openeth</a:t>
            </a:r>
            <a:r>
              <a:rPr lang="en-US" sz="2800" dirty="0"/>
              <a:t> not his mouth.</a:t>
            </a:r>
          </a:p>
          <a:p>
            <a:r>
              <a:rPr lang="en-US" sz="2800" b="1" baseline="30000" dirty="0"/>
              <a:t>8 </a:t>
            </a:r>
            <a:r>
              <a:rPr lang="en-US" sz="2800" dirty="0"/>
              <a:t>He was taken from prison and from judgment: and who shall declare his generation? for he was cut off out of the land of the living: for the transgression of my people was he stricken</a:t>
            </a:r>
            <a:r>
              <a:rPr lang="en-US" sz="2800" dirty="0" smtClean="0"/>
              <a:t>.</a:t>
            </a:r>
            <a:endParaRPr lang="en-US" sz="2800" dirty="0"/>
          </a:p>
        </p:txBody>
      </p:sp>
    </p:spTree>
    <p:extLst>
      <p:ext uri="{BB962C8B-B14F-4D97-AF65-F5344CB8AC3E}">
        <p14:creationId xmlns:p14="http://schemas.microsoft.com/office/powerpoint/2010/main" val="3504610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3190" y="1361332"/>
            <a:ext cx="5893840" cy="2645912"/>
          </a:xfrm>
        </p:spPr>
        <p:txBody>
          <a:bodyPr/>
          <a:lstStyle/>
          <a:p>
            <a:r>
              <a:rPr lang="en-US" sz="3200" dirty="0" smtClean="0"/>
              <a:t>The apostles truly rejoiced when they suffered for Jesus’ sake, because they were filled with His Spirit.  And that same privilege can be extended to us!  </a:t>
            </a:r>
            <a:endParaRPr lang="en-US" sz="3200" dirty="0"/>
          </a:p>
        </p:txBody>
      </p:sp>
      <p:sp>
        <p:nvSpPr>
          <p:cNvPr id="3" name="Text Placeholder 2"/>
          <p:cNvSpPr>
            <a:spLocks noGrp="1"/>
          </p:cNvSpPr>
          <p:nvPr>
            <p:ph type="body" idx="1"/>
          </p:nvPr>
        </p:nvSpPr>
        <p:spPr>
          <a:xfrm>
            <a:off x="853190" y="4443680"/>
            <a:ext cx="5891636" cy="2161836"/>
          </a:xfrm>
        </p:spPr>
        <p:txBody>
          <a:bodyPr/>
          <a:lstStyle/>
          <a:p>
            <a:r>
              <a:rPr lang="en-US" sz="3200" b="1" baseline="30000" dirty="0"/>
              <a:t>9 </a:t>
            </a:r>
            <a:r>
              <a:rPr lang="en-US" sz="3200" dirty="0"/>
              <a:t>And my soul shall be joyful in the </a:t>
            </a:r>
            <a:r>
              <a:rPr lang="en-US" sz="3200" cap="small" dirty="0"/>
              <a:t>Lord</a:t>
            </a:r>
            <a:r>
              <a:rPr lang="en-US" sz="3200" dirty="0"/>
              <a:t>: it shall rejoice in his salvation</a:t>
            </a:r>
            <a:r>
              <a:rPr lang="en-US" sz="3200" dirty="0" smtClean="0"/>
              <a:t>.</a:t>
            </a:r>
          </a:p>
          <a:p>
            <a:r>
              <a:rPr lang="en-US" sz="3200" dirty="0"/>
              <a:t>	</a:t>
            </a:r>
            <a:r>
              <a:rPr lang="en-US" sz="3200" dirty="0" smtClean="0"/>
              <a:t>						-Psalm 35:9</a:t>
            </a:r>
            <a:endParaRPr lang="en-US" sz="3200" dirty="0"/>
          </a:p>
        </p:txBody>
      </p:sp>
      <p:pic>
        <p:nvPicPr>
          <p:cNvPr id="17414" name="Picture 6" descr="Pin on Bible Verses about Jo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0209" y="701381"/>
            <a:ext cx="3761332" cy="5641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8022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4716"/>
            <a:ext cx="12255691" cy="4544705"/>
          </a:xfrm>
        </p:spPr>
        <p:txBody>
          <a:bodyPr/>
          <a:lstStyle/>
          <a:p>
            <a:r>
              <a:rPr lang="en-US" sz="2900" dirty="0" smtClean="0"/>
              <a:t>With </a:t>
            </a:r>
            <a:r>
              <a:rPr lang="en-US" sz="2900" dirty="0"/>
              <a:t>great power gave the apostles witness of the resurrection of the Lord Jesus: and great grace was upon them </a:t>
            </a:r>
            <a:r>
              <a:rPr lang="en-US" sz="2900" dirty="0" smtClean="0"/>
              <a:t>all.”  Acts 4:33.  Under </a:t>
            </a:r>
            <a:r>
              <a:rPr lang="en-US" sz="2900" dirty="0"/>
              <a:t>their labors were added to the church chosen men, who, receiving the word of truth, consecrated their lives to the work of giving to others the hope that filled their hearts with peace and joy. They could not be restrained or intimidated by </a:t>
            </a:r>
            <a:r>
              <a:rPr lang="en-US" sz="2900" dirty="0" err="1"/>
              <a:t>threatenings</a:t>
            </a:r>
            <a:r>
              <a:rPr lang="en-US" sz="2900" dirty="0"/>
              <a:t>. The Lord spoke through them, and as they went from place to place, the poor had the gospel preached to them, and miracles of divine grace were wrought. </a:t>
            </a:r>
            <a:r>
              <a:rPr lang="en-US" sz="2900" dirty="0" smtClean="0"/>
              <a:t> So </a:t>
            </a:r>
            <a:r>
              <a:rPr lang="en-US" sz="2900" dirty="0"/>
              <a:t>mightily can God work when men give themselves up to the control of His Spirit</a:t>
            </a:r>
            <a:r>
              <a:rPr lang="en-US" sz="2900" dirty="0" smtClean="0"/>
              <a:t>.</a:t>
            </a:r>
            <a:endParaRPr lang="en-US" sz="2900" dirty="0"/>
          </a:p>
        </p:txBody>
      </p:sp>
      <p:sp>
        <p:nvSpPr>
          <p:cNvPr id="3" name="Subtitle 2"/>
          <p:cNvSpPr>
            <a:spLocks noGrp="1"/>
          </p:cNvSpPr>
          <p:nvPr>
            <p:ph type="subTitle" idx="1"/>
          </p:nvPr>
        </p:nvSpPr>
        <p:spPr/>
        <p:txBody>
          <a:bodyPr>
            <a:noAutofit/>
          </a:bodyPr>
          <a:lstStyle/>
          <a:p>
            <a:r>
              <a:rPr lang="en-US" sz="3200" b="1" dirty="0" smtClean="0"/>
              <a:t>The Acts of the Apostles pg. 48-49</a:t>
            </a:r>
            <a:endParaRPr lang="en-US" sz="3200" b="1" dirty="0"/>
          </a:p>
        </p:txBody>
      </p:sp>
    </p:spTree>
    <p:extLst>
      <p:ext uri="{BB962C8B-B14F-4D97-AF65-F5344CB8AC3E}">
        <p14:creationId xmlns:p14="http://schemas.microsoft.com/office/powerpoint/2010/main" val="31596669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04717"/>
            <a:ext cx="12078269" cy="4544704"/>
          </a:xfrm>
        </p:spPr>
        <p:txBody>
          <a:bodyPr/>
          <a:lstStyle/>
          <a:p>
            <a:r>
              <a:rPr lang="en-US" sz="2600" dirty="0"/>
              <a:t>The lapse of time has wrought no change in Christ's parting promise to send the Holy Spirit as His representative. It is not because of any restriction on the part of God that the riches of His grace do not flow earthward to men. If the fulfillment of the promise is not seen as it might be, it is because the promise is not appreciated as it should be. If all were willing, all would be filled with the Spirit. Wherever the need of the Holy Spirit is a matter little thought of, there is seen spiritual drought, spiritual darkness, spiritual declension and death. Whenever minor matters occupy the attention, the divine power which is necessary for the growth and prosperity of the church, and which would bring all other blessings in its train, is lacking, though offered in infinite plenitude. </a:t>
            </a:r>
            <a:endParaRPr lang="en-US" sz="2600" dirty="0"/>
          </a:p>
        </p:txBody>
      </p:sp>
      <p:sp>
        <p:nvSpPr>
          <p:cNvPr id="3" name="Text Placeholder 2"/>
          <p:cNvSpPr>
            <a:spLocks noGrp="1"/>
          </p:cNvSpPr>
          <p:nvPr>
            <p:ph type="body" idx="1"/>
          </p:nvPr>
        </p:nvSpPr>
        <p:spPr/>
        <p:txBody>
          <a:bodyPr/>
          <a:lstStyle/>
          <a:p>
            <a:r>
              <a:rPr lang="en-US" sz="3600" b="1" dirty="0"/>
              <a:t>The Acts of the Apostles pg. </a:t>
            </a:r>
            <a:r>
              <a:rPr lang="en-US" sz="3600" b="1" dirty="0" smtClean="0"/>
              <a:t>50</a:t>
            </a:r>
            <a:endParaRPr lang="en-US" sz="3600" b="1" dirty="0"/>
          </a:p>
          <a:p>
            <a:endParaRPr lang="en-US" dirty="0"/>
          </a:p>
        </p:txBody>
      </p:sp>
    </p:spTree>
    <p:extLst>
      <p:ext uri="{BB962C8B-B14F-4D97-AF65-F5344CB8AC3E}">
        <p14:creationId xmlns:p14="http://schemas.microsoft.com/office/powerpoint/2010/main" val="38970421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aseline="30000" dirty="0"/>
              <a:t>22 </a:t>
            </a:r>
            <a:r>
              <a:rPr lang="en-US" sz="3600" b="0" dirty="0"/>
              <a:t>And ye shall be hated of all men for my name's sake: but he that </a:t>
            </a:r>
            <a:r>
              <a:rPr lang="en-US" sz="3600" b="0" dirty="0" err="1"/>
              <a:t>endureth</a:t>
            </a:r>
            <a:r>
              <a:rPr lang="en-US" sz="3600" b="0" dirty="0"/>
              <a:t> to the end shall be saved.</a:t>
            </a:r>
            <a:endParaRPr lang="en-US" sz="3600" dirty="0"/>
          </a:p>
        </p:txBody>
      </p:sp>
      <p:sp>
        <p:nvSpPr>
          <p:cNvPr id="3" name="Text Placeholder 2"/>
          <p:cNvSpPr>
            <a:spLocks noGrp="1"/>
          </p:cNvSpPr>
          <p:nvPr>
            <p:ph type="body" idx="1"/>
          </p:nvPr>
        </p:nvSpPr>
        <p:spPr/>
        <p:txBody>
          <a:bodyPr/>
          <a:lstStyle/>
          <a:p>
            <a:r>
              <a:rPr lang="en-US" sz="3600" dirty="0" smtClean="0"/>
              <a:t>Matthew 10:22</a:t>
            </a:r>
            <a:endParaRPr lang="en-US" sz="3600" dirty="0"/>
          </a:p>
        </p:txBody>
      </p:sp>
      <p:pic>
        <p:nvPicPr>
          <p:cNvPr id="19462" name="Picture 6" descr="Romans 12:12 - Rejoicing in Hope - Free Bible Verse Art Download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2536" y="1057109"/>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8801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Matthew 5:10-12</a:t>
            </a:r>
            <a:endParaRPr lang="en-US" dirty="0"/>
          </a:p>
        </p:txBody>
      </p:sp>
      <p:sp>
        <p:nvSpPr>
          <p:cNvPr id="3" name="Content Placeholder 2"/>
          <p:cNvSpPr>
            <a:spLocks noGrp="1"/>
          </p:cNvSpPr>
          <p:nvPr>
            <p:ph sz="half" idx="1"/>
          </p:nvPr>
        </p:nvSpPr>
        <p:spPr>
          <a:xfrm>
            <a:off x="218210" y="2577128"/>
            <a:ext cx="7956798" cy="3638763"/>
          </a:xfrm>
        </p:spPr>
        <p:txBody>
          <a:bodyPr>
            <a:noAutofit/>
          </a:bodyPr>
          <a:lstStyle/>
          <a:p>
            <a:pPr marL="0" indent="0">
              <a:buNone/>
            </a:pPr>
            <a:r>
              <a:rPr lang="en-US" sz="2800" b="1" baseline="30000" dirty="0"/>
              <a:t>10 </a:t>
            </a:r>
            <a:r>
              <a:rPr lang="en-US" sz="2800" dirty="0"/>
              <a:t>Blessed are they which are persecuted for righteousness' sake: for theirs is the kingdom of heaven.</a:t>
            </a:r>
          </a:p>
          <a:p>
            <a:pPr marL="0" indent="0">
              <a:buNone/>
            </a:pPr>
            <a:r>
              <a:rPr lang="en-US" sz="2800" b="1" baseline="30000" dirty="0"/>
              <a:t>11 </a:t>
            </a:r>
            <a:r>
              <a:rPr lang="en-US" sz="2800" dirty="0"/>
              <a:t>Blessed are ye, when men shall revile you, and persecute you, and shall say all manner of evil against you falsely, for my sake.</a:t>
            </a:r>
          </a:p>
          <a:p>
            <a:pPr marL="0" indent="0">
              <a:buNone/>
            </a:pPr>
            <a:r>
              <a:rPr lang="en-US" sz="2800" b="1" baseline="30000" dirty="0"/>
              <a:t>12 </a:t>
            </a:r>
            <a:r>
              <a:rPr lang="en-US" sz="2800" dirty="0"/>
              <a:t>Rejoice, and be exceeding glad: for great is your reward in heaven: for so persecuted they the prophets which were before you</a:t>
            </a:r>
            <a:r>
              <a:rPr lang="en-US" sz="2800" dirty="0" smtClean="0"/>
              <a:t>.</a:t>
            </a:r>
            <a:endParaRPr lang="en-US" sz="2800" dirty="0"/>
          </a:p>
        </p:txBody>
      </p:sp>
      <p:pic>
        <p:nvPicPr>
          <p:cNvPr id="18434" name="Picture 2" descr="Rejoice! Psalm 118:24 #Bibleverse #Scripture #Bible | Psalm 118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285937" y="2318034"/>
            <a:ext cx="3646242" cy="363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3488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0" name="Picture 10" descr="Bible Quotes About Joy And Happiness - ShortQuotes.c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6564" y="-2859821"/>
            <a:ext cx="6667500" cy="83343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endParaRPr lang="en-US" dirty="0"/>
          </a:p>
        </p:txBody>
      </p:sp>
      <p:pic>
        <p:nvPicPr>
          <p:cNvPr id="20484" name="Picture 4" descr="Inspirational Verse of the Day - He Has Made Everything Beautiful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95534" y="3424166"/>
            <a:ext cx="3638550" cy="3638550"/>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Pure Joy Bible Reading Summary Week 2 - RachelWojo.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1755" y="1986482"/>
            <a:ext cx="5420245" cy="5420246"/>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Inspirational Verse of the Day - Nations Will Hope - Bible Verses To 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4119" y="-214384"/>
            <a:ext cx="4514850" cy="4514851"/>
          </a:xfrm>
          <a:prstGeom prst="rect">
            <a:avLst/>
          </a:prstGeom>
          <a:noFill/>
          <a:extLst>
            <a:ext uri="{909E8E84-426E-40DD-AFC4-6F175D3DCCD1}">
              <a14:hiddenFill xmlns:a14="http://schemas.microsoft.com/office/drawing/2010/main">
                <a:solidFill>
                  <a:srgbClr val="FFFFFF"/>
                </a:solidFill>
              </a14:hiddenFill>
            </a:ext>
          </a:extLst>
        </p:spPr>
      </p:pic>
      <p:pic>
        <p:nvPicPr>
          <p:cNvPr id="20492" name="Picture 12" descr="Rejoice | Philippians 4:4 - Tricia Goy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3047" y="4085738"/>
            <a:ext cx="3448678" cy="5161287"/>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descr="Joy Bible Quotes. QuotesGram"/>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rcRect/>
          <a:stretch>
            <a:fillRect/>
          </a:stretch>
        </p:blipFill>
        <p:spPr bwMode="auto">
          <a:xfrm>
            <a:off x="-33718" y="-214384"/>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4250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6000" dirty="0" smtClean="0"/>
              <a:t>Happy Sabbath!</a:t>
            </a:r>
            <a:endParaRPr lang="en-US" sz="6000" dirty="0"/>
          </a:p>
        </p:txBody>
      </p:sp>
    </p:spTree>
    <p:extLst>
      <p:ext uri="{BB962C8B-B14F-4D97-AF65-F5344CB8AC3E}">
        <p14:creationId xmlns:p14="http://schemas.microsoft.com/office/powerpoint/2010/main" val="2553947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94198"/>
            <a:ext cx="9692640" cy="1029635"/>
          </a:xfrm>
        </p:spPr>
        <p:txBody>
          <a:bodyPr/>
          <a:lstStyle/>
          <a:p>
            <a:r>
              <a:rPr lang="en-US" dirty="0" smtClean="0"/>
              <a:t>Isaiah 53:9-11</a:t>
            </a:r>
            <a:endParaRPr lang="en-US" dirty="0"/>
          </a:p>
        </p:txBody>
      </p:sp>
      <p:sp>
        <p:nvSpPr>
          <p:cNvPr id="3" name="Content Placeholder 2"/>
          <p:cNvSpPr>
            <a:spLocks noGrp="1"/>
          </p:cNvSpPr>
          <p:nvPr>
            <p:ph idx="1"/>
          </p:nvPr>
        </p:nvSpPr>
        <p:spPr>
          <a:xfrm>
            <a:off x="830905" y="3289111"/>
            <a:ext cx="10554574" cy="2947916"/>
          </a:xfrm>
        </p:spPr>
        <p:txBody>
          <a:bodyPr>
            <a:noAutofit/>
          </a:bodyPr>
          <a:lstStyle/>
          <a:p>
            <a:r>
              <a:rPr lang="en-US" sz="2600" b="1" baseline="30000" dirty="0"/>
              <a:t>9 </a:t>
            </a:r>
            <a:r>
              <a:rPr lang="en-US" sz="2600" dirty="0"/>
              <a:t>And he made his grave with the wicked, and with the rich in his death; because he had done no violence, neither was any deceit in his mouth</a:t>
            </a:r>
            <a:r>
              <a:rPr lang="en-US" sz="2600" dirty="0" smtClean="0"/>
              <a:t>.</a:t>
            </a:r>
          </a:p>
          <a:p>
            <a:r>
              <a:rPr lang="en-US" sz="2600" b="1" baseline="30000" dirty="0"/>
              <a:t>10 </a:t>
            </a:r>
            <a:r>
              <a:rPr lang="en-US" sz="2600" dirty="0"/>
              <a:t>Yet it pleased the </a:t>
            </a:r>
            <a:r>
              <a:rPr lang="en-US" sz="2600" cap="small" dirty="0"/>
              <a:t>Lord</a:t>
            </a:r>
            <a:r>
              <a:rPr lang="en-US" sz="2600" dirty="0"/>
              <a:t> to bruise him; he hath put him to grief: when thou shalt make his soul an offering for sin, he shall see his seed, he shall prolong his days, and the pleasure of the </a:t>
            </a:r>
            <a:r>
              <a:rPr lang="en-US" sz="2600" cap="small" dirty="0"/>
              <a:t>Lord</a:t>
            </a:r>
            <a:r>
              <a:rPr lang="en-US" sz="2600" dirty="0"/>
              <a:t> shall prosper in his hand.</a:t>
            </a:r>
          </a:p>
          <a:p>
            <a:r>
              <a:rPr lang="en-US" sz="2600" b="1" baseline="30000" dirty="0"/>
              <a:t>11 </a:t>
            </a:r>
            <a:r>
              <a:rPr lang="en-US" sz="2600" dirty="0"/>
              <a:t>He shall see of the travail of his soul, and shall be satisfied: by his knowledge shall my righteous servant justify many; for he shall bear their iniquities.</a:t>
            </a:r>
          </a:p>
          <a:p>
            <a:endParaRPr lang="en-US" sz="2800" dirty="0"/>
          </a:p>
        </p:txBody>
      </p:sp>
    </p:spTree>
    <p:extLst>
      <p:ext uri="{BB962C8B-B14F-4D97-AF65-F5344CB8AC3E}">
        <p14:creationId xmlns:p14="http://schemas.microsoft.com/office/powerpoint/2010/main" val="34137850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Luke 4:14-16</a:t>
            </a:r>
            <a:endParaRPr lang="en-US" dirty="0"/>
          </a:p>
        </p:txBody>
      </p:sp>
      <p:sp>
        <p:nvSpPr>
          <p:cNvPr id="3" name="Content Placeholder 2"/>
          <p:cNvSpPr>
            <a:spLocks noGrp="1"/>
          </p:cNvSpPr>
          <p:nvPr>
            <p:ph sz="half" idx="1"/>
          </p:nvPr>
        </p:nvSpPr>
        <p:spPr>
          <a:xfrm>
            <a:off x="518461" y="2549833"/>
            <a:ext cx="6264476" cy="3638763"/>
          </a:xfrm>
        </p:spPr>
        <p:txBody>
          <a:bodyPr>
            <a:noAutofit/>
          </a:bodyPr>
          <a:lstStyle/>
          <a:p>
            <a:r>
              <a:rPr lang="en-US" sz="2400" b="1" baseline="30000" dirty="0"/>
              <a:t>14 </a:t>
            </a:r>
            <a:r>
              <a:rPr lang="en-US" sz="2400" dirty="0"/>
              <a:t>And Jesus returned in the power of the Spirit into Galilee: and there went out a fame of him through all the region round about.</a:t>
            </a:r>
          </a:p>
          <a:p>
            <a:r>
              <a:rPr lang="en-US" sz="2400" b="1" baseline="30000" dirty="0"/>
              <a:t>15 </a:t>
            </a:r>
            <a:r>
              <a:rPr lang="en-US" sz="2400" dirty="0"/>
              <a:t>And he taught in their synagogues, being glorified of all.</a:t>
            </a:r>
          </a:p>
          <a:p>
            <a:r>
              <a:rPr lang="en-US" sz="2400" b="1" baseline="30000" dirty="0"/>
              <a:t>16 </a:t>
            </a:r>
            <a:r>
              <a:rPr lang="en-US" sz="2400" dirty="0"/>
              <a:t>And he came to Nazareth, where he had been brought up: and, as his custom was, he went into the synagogue on the </a:t>
            </a:r>
            <a:r>
              <a:rPr lang="en-US" sz="2400" dirty="0" err="1"/>
              <a:t>sabbath</a:t>
            </a:r>
            <a:r>
              <a:rPr lang="en-US" sz="2400" dirty="0"/>
              <a:t> day, and stood up for to read</a:t>
            </a:r>
            <a:r>
              <a:rPr lang="en-US" sz="2400" dirty="0" smtClean="0"/>
              <a:t>.</a:t>
            </a:r>
            <a:endParaRPr lang="en-US" sz="2400" dirty="0"/>
          </a:p>
        </p:txBody>
      </p:sp>
      <p:pic>
        <p:nvPicPr>
          <p:cNvPr id="5122" name="Picture 2" descr="Is Jesus Good for the Jews? - WSJ"/>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87795" y="3143960"/>
            <a:ext cx="4901016" cy="2450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159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Luke 4:21-22</a:t>
            </a:r>
            <a:endParaRPr lang="en-US" sz="4000" dirty="0"/>
          </a:p>
        </p:txBody>
      </p:sp>
      <p:sp>
        <p:nvSpPr>
          <p:cNvPr id="4" name="Text Placeholder 3"/>
          <p:cNvSpPr>
            <a:spLocks noGrp="1"/>
          </p:cNvSpPr>
          <p:nvPr>
            <p:ph type="body" sz="half" idx="2"/>
          </p:nvPr>
        </p:nvSpPr>
        <p:spPr>
          <a:xfrm>
            <a:off x="1073151" y="2260738"/>
            <a:ext cx="3547533" cy="4140062"/>
          </a:xfrm>
        </p:spPr>
        <p:txBody>
          <a:bodyPr>
            <a:normAutofit lnSpcReduction="10000"/>
          </a:bodyPr>
          <a:lstStyle/>
          <a:p>
            <a:r>
              <a:rPr lang="en-US" sz="2400" b="1" baseline="30000" dirty="0"/>
              <a:t>21 </a:t>
            </a:r>
            <a:r>
              <a:rPr lang="en-US" sz="2400" dirty="0"/>
              <a:t>And he began to say unto them, This day is this scripture fulfilled in your ears.</a:t>
            </a:r>
          </a:p>
          <a:p>
            <a:r>
              <a:rPr lang="en-US" sz="2400" b="1" baseline="30000" dirty="0"/>
              <a:t>22 </a:t>
            </a:r>
            <a:r>
              <a:rPr lang="en-US" sz="2400" dirty="0"/>
              <a:t>And all bare him witness, and wondered at the gracious words which proceeded out of his mouth. And they said, Is not this Joseph's son</a:t>
            </a:r>
            <a:r>
              <a:rPr lang="en-US" dirty="0" smtClean="0"/>
              <a:t>?</a:t>
            </a:r>
            <a:endParaRPr lang="en-US" dirty="0"/>
          </a:p>
        </p:txBody>
      </p:sp>
      <p:pic>
        <p:nvPicPr>
          <p:cNvPr id="6146" name="Picture 2" descr="Nazareth Residents: Who does Jesus think he is? - Jimmy Aki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47377" y="1603836"/>
            <a:ext cx="6420297" cy="4524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669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Luke 4:23-24</a:t>
            </a:r>
            <a:endParaRPr lang="en-US" dirty="0"/>
          </a:p>
        </p:txBody>
      </p:sp>
      <p:sp>
        <p:nvSpPr>
          <p:cNvPr id="3" name="Content Placeholder 2"/>
          <p:cNvSpPr>
            <a:spLocks noGrp="1"/>
          </p:cNvSpPr>
          <p:nvPr>
            <p:ph sz="half" idx="1"/>
          </p:nvPr>
        </p:nvSpPr>
        <p:spPr/>
        <p:txBody>
          <a:bodyPr>
            <a:normAutofit fontScale="92500" lnSpcReduction="20000"/>
          </a:bodyPr>
          <a:lstStyle/>
          <a:p>
            <a:r>
              <a:rPr lang="en-US" sz="2800" b="1" baseline="30000" dirty="0"/>
              <a:t>23 </a:t>
            </a:r>
            <a:r>
              <a:rPr lang="en-US" sz="2800" dirty="0"/>
              <a:t>And he said unto them, Ye will surely say unto me this proverb, Physician, heal thyself: whatsoever we have heard done in Capernaum, do also here in thy country.</a:t>
            </a:r>
          </a:p>
          <a:p>
            <a:r>
              <a:rPr lang="en-US" sz="2800" b="1" baseline="30000" dirty="0"/>
              <a:t>24 </a:t>
            </a:r>
            <a:r>
              <a:rPr lang="en-US" sz="2800" dirty="0"/>
              <a:t>And he said, Verily I say unto you, No prophet is accepted in his own country.</a:t>
            </a:r>
          </a:p>
          <a:p>
            <a:endParaRPr lang="en-US" dirty="0"/>
          </a:p>
        </p:txBody>
      </p:sp>
      <p:pic>
        <p:nvPicPr>
          <p:cNvPr id="7170" name="Picture 2" descr="https://i2.wp.com/bibleetculture.blog.free.fr/public/dr198.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88075" y="2250824"/>
            <a:ext cx="5194300" cy="3581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4212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Luke 4:28-29</a:t>
            </a:r>
            <a:endParaRPr lang="en-US" sz="4000" dirty="0"/>
          </a:p>
        </p:txBody>
      </p:sp>
      <p:sp>
        <p:nvSpPr>
          <p:cNvPr id="4" name="Text Placeholder 3"/>
          <p:cNvSpPr>
            <a:spLocks noGrp="1"/>
          </p:cNvSpPr>
          <p:nvPr>
            <p:ph type="body" sz="half" idx="2"/>
          </p:nvPr>
        </p:nvSpPr>
        <p:spPr>
          <a:xfrm>
            <a:off x="1073151" y="2260738"/>
            <a:ext cx="4781739" cy="4003584"/>
          </a:xfrm>
        </p:spPr>
        <p:txBody>
          <a:bodyPr>
            <a:noAutofit/>
          </a:bodyPr>
          <a:lstStyle/>
          <a:p>
            <a:r>
              <a:rPr lang="en-US" sz="2400" b="1" baseline="30000" dirty="0"/>
              <a:t>28 </a:t>
            </a:r>
            <a:r>
              <a:rPr lang="en-US" sz="2400" dirty="0"/>
              <a:t>And all they in the synagogue, when they heard these things, were filled with wrath,</a:t>
            </a:r>
          </a:p>
          <a:p>
            <a:r>
              <a:rPr lang="en-US" sz="2400" b="1" baseline="30000" dirty="0"/>
              <a:t>29 </a:t>
            </a:r>
            <a:r>
              <a:rPr lang="en-US" sz="2400" dirty="0"/>
              <a:t>And rose up, and thrust him out of the city, and led him unto the brow of the hill whereon their city was built, that they might cast him down headlong</a:t>
            </a:r>
            <a:r>
              <a:rPr lang="en-US" sz="2400" dirty="0" smtClean="0"/>
              <a:t>.</a:t>
            </a:r>
            <a:endParaRPr lang="en-US" sz="2400" dirty="0"/>
          </a:p>
        </p:txBody>
      </p:sp>
      <p:pic>
        <p:nvPicPr>
          <p:cNvPr id="8194" name="Picture 2" descr="Amy-Jill Levine to deliver to E.G. Weltin Lecture on &quot;Jesus the Jewish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79793" y="2260738"/>
            <a:ext cx="571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2233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docProps/app.xml><?xml version="1.0" encoding="utf-8"?>
<Properties xmlns="http://schemas.openxmlformats.org/officeDocument/2006/extended-properties" xmlns:vt="http://schemas.openxmlformats.org/officeDocument/2006/docPropsVTypes">
  <Template>Quotable</Template>
  <TotalTime>322</TotalTime>
  <Words>1391</Words>
  <Application>Microsoft Office PowerPoint</Application>
  <PresentationFormat>Widescreen</PresentationFormat>
  <Paragraphs>139</Paragraphs>
  <Slides>46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Century Gothic</vt:lpstr>
      <vt:lpstr>Wingdings 2</vt:lpstr>
      <vt:lpstr>Quotable</vt:lpstr>
      <vt:lpstr>Rejection and Rejoicing</vt:lpstr>
      <vt:lpstr>Isaiah 53:1-3</vt:lpstr>
      <vt:lpstr>Isaiah 53:4-6</vt:lpstr>
      <vt:lpstr>Isaiah 53:7-8</vt:lpstr>
      <vt:lpstr>Isaiah 53:9-11</vt:lpstr>
      <vt:lpstr>Luke 4:14-16</vt:lpstr>
      <vt:lpstr>Luke 4:21-22</vt:lpstr>
      <vt:lpstr>Luke 4:23-24</vt:lpstr>
      <vt:lpstr>Luke 4:28-29</vt:lpstr>
      <vt:lpstr>Matthew 26:38-39</vt:lpstr>
      <vt:lpstr>Luke 2:63-65</vt:lpstr>
      <vt:lpstr>Matthew 27:46</vt:lpstr>
      <vt:lpstr>Whether by leaders, or even by the common people, Jesus’ life, acts, and teachings were constantly misunderstood, leading to rejection and hatred by people He came to save. In a certain sense it must be like a parent who sees a wayward child in need of help, and though the parent is willing to give everything for that child, the child spurns the parent, heaping scorn and rejection upon perhaps the only person who can spare that child from utter ruin.</vt:lpstr>
      <vt:lpstr>Jesus was utterly and repeatedly rejected by the very people for whom He worked and suffered.  But consider His reaction!   See Matthew 23:37-39.</vt:lpstr>
      <vt:lpstr>Matthew 23:37-39</vt:lpstr>
      <vt:lpstr>Matthew 27:39-40</vt:lpstr>
      <vt:lpstr>“No more poignant or tender expression of solicitude ever came from the lips of Jesus.  With the same tender yearning Heaven looks upon all the lost.  The time was at hand when God must reject the Jews as His chosen people, yet how reluctantly Heaven abandoned them to their own perverse way and to their tragic fate!” </vt:lpstr>
      <vt:lpstr>We’ve all felt the sting of rejection, and maybe our pain was similar to Christ’s in that it was unselfish: We were pained, not because we were rejected, but because of what the rejection would mean for the one who was rejecting us (perhaps someone we care about who refuses to accept salvation in Christ). Imagine, though, how it must have felt to Jesus, who was fully aware of what He was to face in order to save them, and at the same time fully aware of what the consequences of their rejection would be. “It was because of His innocence that He [Christ] felt so keenly the assaults of Satan.” — EGW, SM3 pg. 129</vt:lpstr>
      <vt:lpstr>Our great Example was continuously persecuted and rejected, particularly by those who had the most pressing obligations to embrace Him!  In the face of such evidence we can hardly expect to escape persecution and rejection ourselves.  As He said:   15 For I have given you an example, that ye should do as I have done to you. 16 Verily, verily, I say unto you, The servant is not greater than his lord; neither he that is sent greater than he that sent him.</vt:lpstr>
      <vt:lpstr>1 Corinthians 4:9-14</vt:lpstr>
      <vt:lpstr>1 Corinthians 4:9-14</vt:lpstr>
      <vt:lpstr> Acts 14:22</vt:lpstr>
      <vt:lpstr> 2 Timothy 3:11-14</vt:lpstr>
      <vt:lpstr>But this fact, that persecution and rejection are necessarily part of a Christian life, should never be a source of dejection or gloom!   We’re given very specific directions in 1 Thessalonians 5:16-18! </vt:lpstr>
      <vt:lpstr>John 16:1-3</vt:lpstr>
      <vt:lpstr>Philippians 1:28-29</vt:lpstr>
      <vt:lpstr>“Even though their adversaries do not acknowledge it, the fact that the church is unterrified is an evidence of the future destruction of their enemies.  It shows that the Christians are supported by supernatural power, and implies that opponents will eventually be called into judgment on account of their persecuting activities.”</vt:lpstr>
      <vt:lpstr>SDABC V7, pg. 150</vt:lpstr>
      <vt:lpstr>Acts 5:40-42</vt:lpstr>
      <vt:lpstr>1 Peter 3:14-15</vt:lpstr>
      <vt:lpstr>1 Peter 4:12-14</vt:lpstr>
      <vt:lpstr>“Faithful Christians, from apostolic times onward, have been glad to suffer for the Master’s sake.  Those who face the trials of the last days must possess that same true sense of values.  Severe as were the tests of Peter and his associates, they were little compared with those of the last great times of trouble.  Only one thoroughly persuaded that it is the highest of honors and the greatest of blessings to be permitted to suffer for Christ’s sake will persevere through times when the unrestrained fury of Satan is unleashed.”  </vt:lpstr>
      <vt:lpstr>“The calm strength and assurance of the true Christian in the face of the severest opposition or persecution is one of God’s ways of revealing Himself to us.  It serves as a pledge of the full salvation that He has provided.” </vt:lpstr>
      <vt:lpstr>Romans 8:16-18</vt:lpstr>
      <vt:lpstr>2 Corinthians 1:3-5</vt:lpstr>
      <vt:lpstr>James 5:7-13     SDABC V7 p. 538</vt:lpstr>
      <vt:lpstr>SDABC V7 p. 539     James 5:7-13 </vt:lpstr>
      <vt:lpstr>James 5:7-13     SDABC V7 p. 539</vt:lpstr>
      <vt:lpstr>SDABC V7 p. 540    James 5:7-13 </vt:lpstr>
      <vt:lpstr>The apostles truly rejoiced when they suffered for Jesus’ sake, because they were filled with His Spirit.  And that same privilege can be extended to us!  </vt:lpstr>
      <vt:lpstr>With great power gave the apostles witness of the resurrection of the Lord Jesus: and great grace was upon them all.”  Acts 4:33.  Under their labors were added to the church chosen men, who, receiving the word of truth, consecrated their lives to the work of giving to others the hope that filled their hearts with peace and joy. They could not be restrained or intimidated by threatenings. The Lord spoke through them, and as they went from place to place, the poor had the gospel preached to them, and miracles of divine grace were wrought.  So mightily can God work when men give themselves up to the control of His Spirit.</vt:lpstr>
      <vt:lpstr>The lapse of time has wrought no change in Christ's parting promise to send the Holy Spirit as His representative. It is not because of any restriction on the part of God that the riches of His grace do not flow earthward to men. If the fulfillment of the promise is not seen as it might be, it is because the promise is not appreciated as it should be. If all were willing, all would be filled with the Spirit. Wherever the need of the Holy Spirit is a matter little thought of, there is seen spiritual drought, spiritual darkness, spiritual declension and death. Whenever minor matters occupy the attention, the divine power which is necessary for the growth and prosperity of the church, and which would bring all other blessings in its train, is lacking, though offered in infinite plenitude. </vt:lpstr>
      <vt:lpstr>22 And ye shall be hated of all men for my name's sake: but he that endureth to the end shall be saved.</vt:lpstr>
      <vt:lpstr>Matthew 5:10-12</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30</cp:revision>
  <dcterms:created xsi:type="dcterms:W3CDTF">2022-09-23T23:30:24Z</dcterms:created>
  <dcterms:modified xsi:type="dcterms:W3CDTF">2022-09-24T04:53:11Z</dcterms:modified>
</cp:coreProperties>
</file>