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68" r:id="rId2"/>
    <p:sldId id="258" r:id="rId3"/>
    <p:sldId id="281" r:id="rId4"/>
    <p:sldId id="269" r:id="rId5"/>
    <p:sldId id="270" r:id="rId6"/>
    <p:sldId id="271" r:id="rId7"/>
    <p:sldId id="272" r:id="rId8"/>
    <p:sldId id="273" r:id="rId9"/>
    <p:sldId id="262" r:id="rId10"/>
    <p:sldId id="301" r:id="rId11"/>
    <p:sldId id="302" r:id="rId12"/>
    <p:sldId id="303" r:id="rId13"/>
    <p:sldId id="300" r:id="rId14"/>
    <p:sldId id="274" r:id="rId15"/>
    <p:sldId id="275" r:id="rId16"/>
    <p:sldId id="276" r:id="rId17"/>
    <p:sldId id="277" r:id="rId18"/>
    <p:sldId id="280" r:id="rId19"/>
    <p:sldId id="282" r:id="rId20"/>
    <p:sldId id="283" r:id="rId21"/>
    <p:sldId id="284" r:id="rId22"/>
    <p:sldId id="285" r:id="rId23"/>
    <p:sldId id="286" r:id="rId24"/>
    <p:sldId id="278" r:id="rId25"/>
    <p:sldId id="288" r:id="rId26"/>
    <p:sldId id="287" r:id="rId27"/>
    <p:sldId id="296" r:id="rId28"/>
    <p:sldId id="297" r:id="rId29"/>
    <p:sldId id="298" r:id="rId30"/>
    <p:sldId id="279" r:id="rId31"/>
    <p:sldId id="299" r:id="rId32"/>
    <p:sldId id="289" r:id="rId33"/>
    <p:sldId id="290" r:id="rId34"/>
    <p:sldId id="291" r:id="rId35"/>
    <p:sldId id="292" r:id="rId36"/>
    <p:sldId id="304" r:id="rId37"/>
    <p:sldId id="293" r:id="rId38"/>
    <p:sldId id="294" r:id="rId39"/>
    <p:sldId id="295" r:id="rId40"/>
    <p:sldId id="305" r:id="rId41"/>
    <p:sldId id="306" r:id="rId42"/>
    <p:sldId id="307" r:id="rId43"/>
    <p:sldId id="308" r:id="rId44"/>
    <p:sldId id="309" r:id="rId45"/>
    <p:sldId id="310" r:id="rId46"/>
    <p:sldId id="311" r:id="rId47"/>
    <p:sldId id="312" r:id="rId48"/>
    <p:sldId id="313" r:id="rId49"/>
    <p:sldId id="314" r:id="rId50"/>
    <p:sldId id="316" r:id="rId51"/>
    <p:sldId id="317" r:id="rId52"/>
    <p:sldId id="315" r:id="rId53"/>
    <p:sldId id="319" r:id="rId54"/>
    <p:sldId id="320" r:id="rId55"/>
    <p:sldId id="321" r:id="rId56"/>
    <p:sldId id="322" r:id="rId57"/>
    <p:sldId id="318"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5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1" autoAdjust="0"/>
    <p:restoredTop sz="94660"/>
  </p:normalViewPr>
  <p:slideViewPr>
    <p:cSldViewPr snapToGrid="0" showGuides="1">
      <p:cViewPr>
        <p:scale>
          <a:sx n="50" d="100"/>
          <a:sy n="50" d="100"/>
        </p:scale>
        <p:origin x="1244" y="304"/>
      </p:cViewPr>
      <p:guideLst>
        <p:guide orient="horz" pos="2160"/>
        <p:guide pos="3840"/>
      </p:guideLst>
    </p:cSldViewPr>
  </p:slideViewPr>
  <p:notesTextViewPr>
    <p:cViewPr>
      <p:scale>
        <a:sx n="1" d="1"/>
        <a:sy n="1" d="1"/>
      </p:scale>
      <p:origin x="0" y="0"/>
    </p:cViewPr>
  </p:notesTextViewPr>
  <p:notesViewPr>
    <p:cSldViewPr snapToGrid="0" showGuides="1">
      <p:cViewPr varScale="1">
        <p:scale>
          <a:sx n="95" d="100"/>
          <a:sy n="95" d="100"/>
        </p:scale>
        <p:origin x="358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F93605-0C0C-4258-9724-5F2F9BB3BC90}" type="datetimeFigureOut">
              <a:rPr lang="en-US" smtClean="0"/>
              <a:t>10/7/2022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FFE7F-C917-439A-8026-3D301EB5CC28}" type="slidenum">
              <a:rPr lang="en-US" smtClean="0"/>
              <a:t>‹#›</a:t>
            </a:fld>
            <a:endParaRPr lang="en-US"/>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F31B3D-E4E3-4A80-AB70-C5564C267266}" type="datetimeFigureOut">
              <a:rPr lang="en-US" smtClean="0"/>
              <a:t>10/7/2022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C0B30D-C07A-425B-A90C-BA7BEB191079}" type="slidenum">
              <a:rPr lang="en-US" smtClean="0"/>
              <a:t>‹#›</a:t>
            </a:fld>
            <a:endParaRPr lang="en-US"/>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smtClean="0"/>
              <a:t>Click to edit Master title style</a:t>
            </a:r>
            <a:endParaRPr lang="en-US"/>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10/7/2022</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CC0096-1860-4642-9CD2-0079EA5E7CD1}" type="datetimeFigureOut">
              <a:rPr lang="en-US" smtClean="0"/>
              <a:t>10/7/2022</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t>10/7/2022</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t>10/7/2022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smtClean="0"/>
              <a:t>Click to edit Master title style</a:t>
            </a:r>
            <a:endParaRPr lang="en-US"/>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10/7/2022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smtClean="0"/>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pPr/>
              <a:t>10/7/2022</a:t>
            </a:fld>
            <a:endParaRPr lang="en-US" dirty="0"/>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m.egwwritings.org/en/book/1965.46878#46878"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m.egwwritings.org/en/book/1965.53318#53318" TargetMode="External"/><Relationship Id="rId2" Type="http://schemas.openxmlformats.org/officeDocument/2006/relationships/hyperlink" Target="https://m.egwwritings.org/en/book/1965.63081#63081"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m.egwwritings.org/en/book/1965.53318#53318"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m.egwwritings.org/en/book/1965.58925#58925"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m.egwwritings.org/en/book/1965.54049#54049"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m.egwwritings.org/en/book/1965.61172#6117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ssnet.org/lessons/22d/helps/lesshp02.html#egw02"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m.egwwritings.org/en/book/1965.62387#62387"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m.egwwritings.org/en/book/1965.50994#50994" TargetMode="Externa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hyperlink" Target="https://m.egwwritings.org/en/book/1965.28095#28095"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t>Hope After the Fall</a:t>
            </a:r>
            <a:endParaRPr lang="en-US" sz="6600" b="1" dirty="0"/>
          </a:p>
        </p:txBody>
      </p:sp>
      <p:sp>
        <p:nvSpPr>
          <p:cNvPr id="3" name="Subtitle 2"/>
          <p:cNvSpPr>
            <a:spLocks noGrp="1"/>
          </p:cNvSpPr>
          <p:nvPr>
            <p:ph type="subTitle" idx="1"/>
          </p:nvPr>
        </p:nvSpPr>
        <p:spPr/>
        <p:txBody>
          <a:bodyPr>
            <a:noAutofit/>
          </a:bodyPr>
          <a:lstStyle/>
          <a:p>
            <a:r>
              <a:rPr lang="en-US" sz="3600" dirty="0" smtClean="0"/>
              <a:t>Genesis 3, 2 Corinthians 5, Romans 5 </a:t>
            </a:r>
            <a:endParaRPr lang="en-US" sz="3600" dirty="0"/>
          </a:p>
        </p:txBody>
      </p:sp>
      <p:sp>
        <p:nvSpPr>
          <p:cNvPr id="4" name="TextBox 3"/>
          <p:cNvSpPr txBox="1"/>
          <p:nvPr/>
        </p:nvSpPr>
        <p:spPr>
          <a:xfrm>
            <a:off x="1066800" y="6299200"/>
            <a:ext cx="3213100" cy="369332"/>
          </a:xfrm>
          <a:prstGeom prst="rect">
            <a:avLst/>
          </a:prstGeom>
          <a:noFill/>
        </p:spPr>
        <p:txBody>
          <a:bodyPr wrap="square" rtlCol="0">
            <a:spAutoFit/>
          </a:bodyPr>
          <a:lstStyle/>
          <a:p>
            <a:r>
              <a:rPr lang="en-US" b="1" dirty="0" smtClean="0">
                <a:solidFill>
                  <a:schemeClr val="accent5">
                    <a:lumMod val="20000"/>
                    <a:lumOff val="80000"/>
                  </a:schemeClr>
                </a:solidFill>
              </a:rPr>
              <a:t>Lesson 2, 4</a:t>
            </a:r>
            <a:r>
              <a:rPr lang="en-US" b="1" baseline="30000" dirty="0" smtClean="0">
                <a:solidFill>
                  <a:schemeClr val="accent5">
                    <a:lumMod val="20000"/>
                    <a:lumOff val="80000"/>
                  </a:schemeClr>
                </a:solidFill>
              </a:rPr>
              <a:t>th</a:t>
            </a:r>
            <a:r>
              <a:rPr lang="en-US" b="1" dirty="0" smtClean="0">
                <a:solidFill>
                  <a:schemeClr val="accent5">
                    <a:lumMod val="20000"/>
                    <a:lumOff val="80000"/>
                  </a:schemeClr>
                </a:solidFill>
              </a:rPr>
              <a:t> Quarter, 2022</a:t>
            </a:r>
            <a:endParaRPr lang="en-US" b="1" dirty="0">
              <a:solidFill>
                <a:schemeClr val="accent5">
                  <a:lumMod val="20000"/>
                  <a:lumOff val="80000"/>
                </a:schemeClr>
              </a:solidFill>
            </a:endParaRPr>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349322"/>
            <a:ext cx="8686800" cy="558502"/>
          </a:xfrm>
        </p:spPr>
        <p:txBody>
          <a:bodyPr>
            <a:noAutofit/>
          </a:bodyPr>
          <a:lstStyle/>
          <a:p>
            <a:r>
              <a:rPr lang="en-US" sz="3600" dirty="0"/>
              <a:t>The Plan: </a:t>
            </a:r>
            <a:r>
              <a:rPr lang="en-US" sz="3600" dirty="0" smtClean="0"/>
              <a:t>Patriarchs and Prophets, p. 63</a:t>
            </a:r>
            <a:endParaRPr lang="en-US" sz="3600" dirty="0"/>
          </a:p>
        </p:txBody>
      </p:sp>
      <p:sp>
        <p:nvSpPr>
          <p:cNvPr id="3" name="Text Placeholder 2"/>
          <p:cNvSpPr>
            <a:spLocks noGrp="1"/>
          </p:cNvSpPr>
          <p:nvPr>
            <p:ph type="body" idx="1"/>
          </p:nvPr>
        </p:nvSpPr>
        <p:spPr>
          <a:xfrm>
            <a:off x="1066798" y="907825"/>
            <a:ext cx="10399161" cy="5336222"/>
          </a:xfrm>
        </p:spPr>
        <p:txBody>
          <a:bodyPr>
            <a:noAutofit/>
          </a:bodyPr>
          <a:lstStyle/>
          <a:p>
            <a:r>
              <a:rPr lang="en-US" sz="3200" dirty="0"/>
              <a:t>The Son of God, heaven's glorious Commander, was touched with pity for the fallen race. His heart was moved with infinite compassion as the woes of the lost world rose up before Him. But divine love had conceived a plan whereby man might be redeemed. The broken law of God demanded the life of the sinner. In all the universe there was but one who could, in behalf of man, satisfy its claims. Since the divine law is as sacred as God Himself, only one equal with God could make atonement for its transgression. None but Christ could redeem fallen man from the curse of the law and bring him again into harmony with Heaven. </a:t>
            </a:r>
          </a:p>
        </p:txBody>
      </p:sp>
    </p:spTree>
    <p:extLst>
      <p:ext uri="{BB962C8B-B14F-4D97-AF65-F5344CB8AC3E}">
        <p14:creationId xmlns:p14="http://schemas.microsoft.com/office/powerpoint/2010/main" val="337532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349322"/>
            <a:ext cx="8686800" cy="558502"/>
          </a:xfrm>
        </p:spPr>
        <p:txBody>
          <a:bodyPr>
            <a:noAutofit/>
          </a:bodyPr>
          <a:lstStyle/>
          <a:p>
            <a:r>
              <a:rPr lang="en-US" sz="3600" dirty="0"/>
              <a:t>The Plan: </a:t>
            </a:r>
            <a:r>
              <a:rPr lang="en-US" sz="3600" dirty="0" smtClean="0"/>
              <a:t>Patriarchs and Prophets, p. 63</a:t>
            </a:r>
            <a:endParaRPr lang="en-US" sz="3600" dirty="0"/>
          </a:p>
        </p:txBody>
      </p:sp>
      <p:sp>
        <p:nvSpPr>
          <p:cNvPr id="3" name="Text Placeholder 2"/>
          <p:cNvSpPr>
            <a:spLocks noGrp="1"/>
          </p:cNvSpPr>
          <p:nvPr>
            <p:ph type="body" idx="1"/>
          </p:nvPr>
        </p:nvSpPr>
        <p:spPr>
          <a:xfrm>
            <a:off x="1066798" y="907824"/>
            <a:ext cx="10399161" cy="5708733"/>
          </a:xfrm>
        </p:spPr>
        <p:txBody>
          <a:bodyPr>
            <a:noAutofit/>
          </a:bodyPr>
          <a:lstStyle/>
          <a:p>
            <a:r>
              <a:rPr lang="en-US" sz="3200" dirty="0"/>
              <a:t>Christ would take upon Himself the guilt and shame of sin—sin so offensive to a holy God that it must separate the Father and His Son. Christ would reach to the depths of misery to rescue the ruined race. </a:t>
            </a:r>
            <a:r>
              <a:rPr lang="en-US" sz="3200" dirty="0" smtClean="0"/>
              <a:t>Before </a:t>
            </a:r>
            <a:r>
              <a:rPr lang="en-US" sz="3200" dirty="0"/>
              <a:t>the Father He pleaded in the sinner's behalf, while the host of heaven awaited the result with an intensity of interest that words cannot express. Long continued was that mysterious communing—“the counsel of peace” (</a:t>
            </a:r>
            <a:r>
              <a:rPr lang="en-US" sz="3200" dirty="0">
                <a:hlinkClick r:id="rId2"/>
              </a:rPr>
              <a:t>Zechariah 6:13</a:t>
            </a:r>
            <a:r>
              <a:rPr lang="en-US" sz="3200" dirty="0"/>
              <a:t>) for the fallen sons of men. </a:t>
            </a:r>
            <a:endParaRPr lang="en-US" sz="3200" dirty="0"/>
          </a:p>
        </p:txBody>
      </p:sp>
    </p:spTree>
    <p:extLst>
      <p:ext uri="{BB962C8B-B14F-4D97-AF65-F5344CB8AC3E}">
        <p14:creationId xmlns:p14="http://schemas.microsoft.com/office/powerpoint/2010/main" val="24936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349322"/>
            <a:ext cx="8686800" cy="558502"/>
          </a:xfrm>
        </p:spPr>
        <p:txBody>
          <a:bodyPr>
            <a:noAutofit/>
          </a:bodyPr>
          <a:lstStyle/>
          <a:p>
            <a:r>
              <a:rPr lang="en-US" sz="3600" dirty="0"/>
              <a:t>The Plan: </a:t>
            </a:r>
            <a:r>
              <a:rPr lang="en-US" sz="3600" dirty="0" smtClean="0"/>
              <a:t>Patriarchs and Prophets, p. 63</a:t>
            </a:r>
            <a:endParaRPr lang="en-US" sz="3600" dirty="0"/>
          </a:p>
        </p:txBody>
      </p:sp>
      <p:sp>
        <p:nvSpPr>
          <p:cNvPr id="3" name="Text Placeholder 2"/>
          <p:cNvSpPr>
            <a:spLocks noGrp="1"/>
          </p:cNvSpPr>
          <p:nvPr>
            <p:ph type="body" idx="1"/>
          </p:nvPr>
        </p:nvSpPr>
        <p:spPr>
          <a:xfrm>
            <a:off x="1066798" y="907824"/>
            <a:ext cx="10399161" cy="5708733"/>
          </a:xfrm>
        </p:spPr>
        <p:txBody>
          <a:bodyPr>
            <a:noAutofit/>
          </a:bodyPr>
          <a:lstStyle/>
          <a:p>
            <a:r>
              <a:rPr lang="en-US" sz="3200" dirty="0"/>
              <a:t>The plan of salvation had been laid before the creation of the earth; for Christ is “the Lamb slain from the foundation of the world” (</a:t>
            </a:r>
            <a:r>
              <a:rPr lang="en-US" sz="3200" dirty="0">
                <a:hlinkClick r:id="rId2"/>
              </a:rPr>
              <a:t>Revelation 13:8</a:t>
            </a:r>
            <a:r>
              <a:rPr lang="en-US" sz="3200" dirty="0"/>
              <a:t>); yet it was a struggle, even with the King of the universe, to yield up His Son to die for the guilty race. But “God so loved the world, that He gave His only-begotten Son, that whosoever believeth in Him should not perish, but have everlasting life.” </a:t>
            </a:r>
            <a:r>
              <a:rPr lang="en-US" sz="3200" dirty="0">
                <a:hlinkClick r:id="rId3"/>
              </a:rPr>
              <a:t>John 3:16</a:t>
            </a:r>
            <a:r>
              <a:rPr lang="en-US" sz="3200" dirty="0"/>
              <a:t>. Oh, the mystery of redemption! the love of God for a world that did not love Him! Who can know the depths of that love which “</a:t>
            </a:r>
            <a:r>
              <a:rPr lang="en-US" sz="3200" dirty="0" err="1"/>
              <a:t>passeth</a:t>
            </a:r>
            <a:r>
              <a:rPr lang="en-US" sz="3200" dirty="0"/>
              <a:t> knowledge”? Through endless ages immortal minds, seeking to comprehend the mystery of that incomprehensible love, will wonder and adore. </a:t>
            </a:r>
            <a:endParaRPr lang="en-US" sz="3200" dirty="0"/>
          </a:p>
        </p:txBody>
      </p:sp>
    </p:spTree>
    <p:extLst>
      <p:ext uri="{BB962C8B-B14F-4D97-AF65-F5344CB8AC3E}">
        <p14:creationId xmlns:p14="http://schemas.microsoft.com/office/powerpoint/2010/main" val="406078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349322"/>
            <a:ext cx="8686800" cy="558502"/>
          </a:xfrm>
        </p:spPr>
        <p:txBody>
          <a:bodyPr>
            <a:noAutofit/>
          </a:bodyPr>
          <a:lstStyle/>
          <a:p>
            <a:r>
              <a:rPr lang="en-US" sz="3600" dirty="0"/>
              <a:t>The Plan: </a:t>
            </a:r>
            <a:r>
              <a:rPr lang="en-US" sz="3600" dirty="0" smtClean="0"/>
              <a:t>Revelation 13:7-9</a:t>
            </a:r>
            <a:endParaRPr lang="en-US" sz="3600" dirty="0"/>
          </a:p>
        </p:txBody>
      </p:sp>
      <p:sp>
        <p:nvSpPr>
          <p:cNvPr id="3" name="Text Placeholder 2"/>
          <p:cNvSpPr>
            <a:spLocks noGrp="1"/>
          </p:cNvSpPr>
          <p:nvPr>
            <p:ph type="body" idx="1"/>
          </p:nvPr>
        </p:nvSpPr>
        <p:spPr>
          <a:xfrm>
            <a:off x="431074" y="1194942"/>
            <a:ext cx="6959273" cy="5708733"/>
          </a:xfrm>
        </p:spPr>
        <p:txBody>
          <a:bodyPr>
            <a:noAutofit/>
          </a:bodyPr>
          <a:lstStyle/>
          <a:p>
            <a:pPr marL="457200" indent="-457200">
              <a:buFont typeface="Arial" panose="020B0604020202020204" pitchFamily="34" charset="0"/>
              <a:buChar char="•"/>
            </a:pPr>
            <a:r>
              <a:rPr lang="en-US" sz="3200" b="1" baseline="30000" dirty="0"/>
              <a:t>7 </a:t>
            </a:r>
            <a:r>
              <a:rPr lang="en-US" sz="3200" dirty="0"/>
              <a:t>And it was given unto him to make war with the saints, and to overcome them: and power was given him over all </a:t>
            </a:r>
            <a:r>
              <a:rPr lang="en-US" sz="3200" dirty="0" err="1"/>
              <a:t>kindreds</a:t>
            </a:r>
            <a:r>
              <a:rPr lang="en-US" sz="3200" dirty="0"/>
              <a:t>, and tongues, and nations.</a:t>
            </a:r>
          </a:p>
          <a:p>
            <a:pPr marL="457200" indent="-457200">
              <a:buFont typeface="Arial" panose="020B0604020202020204" pitchFamily="34" charset="0"/>
              <a:buChar char="•"/>
            </a:pPr>
            <a:r>
              <a:rPr lang="en-US" sz="3200" b="1" baseline="30000" dirty="0"/>
              <a:t>8 </a:t>
            </a:r>
            <a:r>
              <a:rPr lang="en-US" sz="3200" dirty="0"/>
              <a:t>And all that dwell upon the earth shall worship him, whose names are not written in the book of life of </a:t>
            </a:r>
            <a:r>
              <a:rPr lang="en-US" sz="3200" b="1" dirty="0"/>
              <a:t>the Lamb slain from the foundation of the world.</a:t>
            </a:r>
          </a:p>
          <a:p>
            <a:pPr marL="457200" indent="-457200">
              <a:buFont typeface="Arial" panose="020B0604020202020204" pitchFamily="34" charset="0"/>
              <a:buChar char="•"/>
            </a:pPr>
            <a:r>
              <a:rPr lang="en-US" sz="3200" b="1" baseline="30000" dirty="0"/>
              <a:t>9 </a:t>
            </a:r>
            <a:r>
              <a:rPr lang="en-US" sz="3200" dirty="0"/>
              <a:t>If any man have an ear, let him hear.</a:t>
            </a:r>
          </a:p>
        </p:txBody>
      </p:sp>
      <p:pic>
        <p:nvPicPr>
          <p:cNvPr id="1026" name="Picture 2" descr="'Behold the Lamb of God' - Verse Meaning and Significance of Jesus' Title"/>
          <p:cNvPicPr>
            <a:picLocks noChangeAspect="1" noChangeArrowheads="1"/>
          </p:cNvPicPr>
          <p:nvPr/>
        </p:nvPicPr>
        <p:blipFill rotWithShape="1">
          <a:blip r:embed="rId2">
            <a:extLst>
              <a:ext uri="{28A0092B-C50C-407E-A947-70E740481C1C}">
                <a14:useLocalDpi xmlns:a14="http://schemas.microsoft.com/office/drawing/2010/main" val="0"/>
              </a:ext>
            </a:extLst>
          </a:blip>
          <a:srcRect l="36670" r="16240" b="-963"/>
          <a:stretch/>
        </p:blipFill>
        <p:spPr bwMode="auto">
          <a:xfrm>
            <a:off x="7715792" y="1410672"/>
            <a:ext cx="4075612" cy="456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37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349322"/>
            <a:ext cx="8686800" cy="558502"/>
          </a:xfrm>
        </p:spPr>
        <p:txBody>
          <a:bodyPr>
            <a:noAutofit/>
          </a:bodyPr>
          <a:lstStyle/>
          <a:p>
            <a:r>
              <a:rPr lang="en-US" sz="3600" dirty="0"/>
              <a:t>The Plan: The Story of Redemption, p. 42 </a:t>
            </a:r>
          </a:p>
        </p:txBody>
      </p:sp>
      <p:sp>
        <p:nvSpPr>
          <p:cNvPr id="3" name="Text Placeholder 2"/>
          <p:cNvSpPr>
            <a:spLocks noGrp="1"/>
          </p:cNvSpPr>
          <p:nvPr>
            <p:ph type="body" idx="1"/>
          </p:nvPr>
        </p:nvSpPr>
        <p:spPr>
          <a:xfrm>
            <a:off x="2992582" y="907824"/>
            <a:ext cx="8473377" cy="5708733"/>
          </a:xfrm>
        </p:spPr>
        <p:txBody>
          <a:bodyPr>
            <a:noAutofit/>
          </a:bodyPr>
          <a:lstStyle/>
          <a:p>
            <a:r>
              <a:rPr lang="en-US" sz="2800" dirty="0" smtClean="0"/>
              <a:t>“Three </a:t>
            </a:r>
            <a:r>
              <a:rPr lang="en-US" sz="2800" dirty="0"/>
              <a:t>times He was shut in by the glorious light about the Father, and the third time He came out from the Father, His person could be seen. His countenance was calm, free from all perplexity and doubt, and shone with benevolence and loveliness, such as words cannot express. </a:t>
            </a:r>
          </a:p>
          <a:p>
            <a:r>
              <a:rPr lang="en-US" sz="2800" dirty="0"/>
              <a:t>He then made known to the angelic host that a way of escape had been made for lost man. He told them that He had been pleading with His Father, and had offered to give His life a ransom, to take the sentence of death upon Himself, that through Him man might find pardon; that through the merits of His blood, and obedience to the law of God, they could have the favor of God and be brought into the beautiful garden and eat of the fruit of the tree of life</a:t>
            </a:r>
            <a:r>
              <a:rPr lang="en-US" sz="2800" dirty="0" smtClean="0"/>
              <a:t>.”</a:t>
            </a:r>
            <a:r>
              <a:rPr lang="en-US" sz="2800" dirty="0"/>
              <a:t> </a:t>
            </a:r>
          </a:p>
        </p:txBody>
      </p:sp>
      <p:pic>
        <p:nvPicPr>
          <p:cNvPr id="6146" name="Picture 2" descr="NEWS &amp; VIEWS — The Glory of the Throne Room of Heaven"/>
          <p:cNvPicPr>
            <a:picLocks noChangeAspect="1" noChangeArrowheads="1"/>
          </p:cNvPicPr>
          <p:nvPr/>
        </p:nvPicPr>
        <p:blipFill rotWithShape="1">
          <a:blip r:embed="rId2">
            <a:extLst>
              <a:ext uri="{28A0092B-C50C-407E-A947-70E740481C1C}">
                <a14:useLocalDpi xmlns:a14="http://schemas.microsoft.com/office/drawing/2010/main" val="0"/>
              </a:ext>
            </a:extLst>
          </a:blip>
          <a:srcRect l="35878" r="34231"/>
          <a:stretch/>
        </p:blipFill>
        <p:spPr bwMode="auto">
          <a:xfrm>
            <a:off x="277091" y="1518189"/>
            <a:ext cx="2438400" cy="448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00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599386"/>
          </a:xfrm>
        </p:spPr>
        <p:txBody>
          <a:bodyPr/>
          <a:lstStyle/>
          <a:p>
            <a:r>
              <a:rPr lang="en-US" dirty="0" smtClean="0"/>
              <a:t>The Prophec</a:t>
            </a:r>
            <a:r>
              <a:rPr lang="en-US" dirty="0"/>
              <a:t>y</a:t>
            </a:r>
            <a:r>
              <a:rPr lang="en-US" dirty="0" smtClean="0"/>
              <a:t>: Genesis 3:14-15</a:t>
            </a:r>
            <a:endParaRPr lang="en-US" dirty="0"/>
          </a:p>
        </p:txBody>
      </p:sp>
      <p:sp>
        <p:nvSpPr>
          <p:cNvPr id="3" name="Content Placeholder 2"/>
          <p:cNvSpPr>
            <a:spLocks noGrp="1"/>
          </p:cNvSpPr>
          <p:nvPr>
            <p:ph idx="1"/>
          </p:nvPr>
        </p:nvSpPr>
        <p:spPr>
          <a:xfrm>
            <a:off x="1066800" y="1223158"/>
            <a:ext cx="7661564" cy="4949043"/>
          </a:xfrm>
        </p:spPr>
        <p:txBody>
          <a:bodyPr>
            <a:noAutofit/>
          </a:bodyPr>
          <a:lstStyle/>
          <a:p>
            <a:r>
              <a:rPr lang="en-US" sz="3200" b="1" baseline="30000" dirty="0"/>
              <a:t>14 </a:t>
            </a:r>
            <a:r>
              <a:rPr lang="en-US" sz="3200" dirty="0"/>
              <a:t>And the </a:t>
            </a:r>
            <a:r>
              <a:rPr lang="en-US" sz="3200" cap="small" dirty="0"/>
              <a:t>Lord</a:t>
            </a:r>
            <a:r>
              <a:rPr lang="en-US" sz="3200" dirty="0"/>
              <a:t> God said unto the serpent, Because thou hast done this, thou art cursed above all cattle, and above every beast of the field; upon thy belly shalt thou go, and dust shalt thou eat all the days of thy life:</a:t>
            </a:r>
          </a:p>
          <a:p>
            <a:r>
              <a:rPr lang="en-US" sz="3200" b="1" baseline="30000" dirty="0"/>
              <a:t>15 </a:t>
            </a:r>
            <a:r>
              <a:rPr lang="en-US" sz="3200" dirty="0"/>
              <a:t>And I will put enmity between thee and the woman, and between thy seed and her seed; it shall bruise thy head, and thou shalt bruise his heel.</a:t>
            </a:r>
          </a:p>
        </p:txBody>
      </p:sp>
      <p:pic>
        <p:nvPicPr>
          <p:cNvPr id="7170" name="Picture 2" descr="The Bruising by DouglasRamsey on Deviant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8364" y="1639269"/>
            <a:ext cx="3199601" cy="4116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979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872518"/>
          </a:xfrm>
        </p:spPr>
        <p:txBody>
          <a:bodyPr/>
          <a:lstStyle/>
          <a:p>
            <a:r>
              <a:rPr lang="en-US" dirty="0" smtClean="0"/>
              <a:t>The Prophec</a:t>
            </a:r>
            <a:r>
              <a:rPr lang="en-US" dirty="0"/>
              <a:t>y</a:t>
            </a:r>
            <a:r>
              <a:rPr lang="en-US" dirty="0" smtClean="0"/>
              <a:t>: SDABC V1 p. 233</a:t>
            </a:r>
            <a:endParaRPr lang="en-US" dirty="0"/>
          </a:p>
        </p:txBody>
      </p:sp>
      <p:sp>
        <p:nvSpPr>
          <p:cNvPr id="3" name="Content Placeholder 2"/>
          <p:cNvSpPr>
            <a:spLocks noGrp="1"/>
          </p:cNvSpPr>
          <p:nvPr>
            <p:ph idx="1"/>
          </p:nvPr>
        </p:nvSpPr>
        <p:spPr>
          <a:xfrm>
            <a:off x="1066800" y="1646238"/>
            <a:ext cx="10058400" cy="4525963"/>
          </a:xfrm>
          <a:gradFill flip="none" rotWithShape="1">
            <a:gsLst>
              <a:gs pos="0">
                <a:srgbClr val="F8D5C2"/>
              </a:gs>
              <a:gs pos="74000">
                <a:schemeClr val="accent1">
                  <a:lumMod val="45000"/>
                  <a:lumOff val="55000"/>
                </a:schemeClr>
              </a:gs>
              <a:gs pos="83000">
                <a:schemeClr val="accent1">
                  <a:lumMod val="45000"/>
                  <a:lumOff val="55000"/>
                </a:schemeClr>
              </a:gs>
              <a:gs pos="100000">
                <a:schemeClr val="accent1">
                  <a:lumMod val="60000"/>
                  <a:lumOff val="40000"/>
                </a:schemeClr>
              </a:gs>
            </a:gsLst>
            <a:lin ang="8100000" scaled="1"/>
            <a:tileRect/>
          </a:gradFill>
        </p:spPr>
        <p:txBody>
          <a:bodyPr>
            <a:noAutofit/>
          </a:bodyPr>
          <a:lstStyle/>
          <a:p>
            <a:pPr marL="0" indent="0">
              <a:buNone/>
            </a:pPr>
            <a:r>
              <a:rPr lang="en-US" sz="3200" dirty="0" smtClean="0"/>
              <a:t>“In this pronouncement is compressed the record of the great controversy between Christ and Satan, a battle that began in heaven (Rev. 12:7-9), was continued on earth, where Christ again defeated him (Heb. 2:14), and will terminate finally with Satan’s destruction at the end of the millennium (Rev. 20:10).  Christ did not emerge from this battle unscathed.  The nail marks in His hands and feet and the scar in His side will be eternal reminders of the fierce strife in which the serpent bruised the woman’s seed (John 20:25; Zech. 13:6; EW 53).”  </a:t>
            </a:r>
            <a:endParaRPr lang="en-US" sz="3200" dirty="0"/>
          </a:p>
        </p:txBody>
      </p:sp>
    </p:spTree>
    <p:extLst>
      <p:ext uri="{BB962C8B-B14F-4D97-AF65-F5344CB8AC3E}">
        <p14:creationId xmlns:p14="http://schemas.microsoft.com/office/powerpoint/2010/main" val="279040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Prophec</a:t>
            </a:r>
            <a:r>
              <a:rPr lang="en-US" dirty="0"/>
              <a:t>y</a:t>
            </a:r>
            <a:r>
              <a:rPr lang="en-US" dirty="0" smtClean="0"/>
              <a:t>: Isaiah 53:4-6</a:t>
            </a:r>
            <a:endParaRPr lang="en-US" dirty="0"/>
          </a:p>
        </p:txBody>
      </p:sp>
      <p:sp>
        <p:nvSpPr>
          <p:cNvPr id="3" name="Content Placeholder 2"/>
          <p:cNvSpPr>
            <a:spLocks noGrp="1"/>
          </p:cNvSpPr>
          <p:nvPr>
            <p:ph idx="1"/>
          </p:nvPr>
        </p:nvSpPr>
        <p:spPr>
          <a:xfrm>
            <a:off x="3699162" y="1325366"/>
            <a:ext cx="8007929" cy="4846835"/>
          </a:xfrm>
        </p:spPr>
        <p:txBody>
          <a:bodyPr>
            <a:noAutofit/>
          </a:bodyPr>
          <a:lstStyle/>
          <a:p>
            <a:r>
              <a:rPr lang="en-US" sz="2800" b="1" baseline="30000" dirty="0"/>
              <a:t>4 </a:t>
            </a:r>
            <a:r>
              <a:rPr lang="en-US" sz="2800" dirty="0"/>
              <a:t>Surely he hath borne our griefs, and carried our sorrows: yet we did esteem him stricken, smitten of God, and afflicted.</a:t>
            </a:r>
          </a:p>
          <a:p>
            <a:r>
              <a:rPr lang="en-US" sz="2800" b="1" baseline="30000" dirty="0"/>
              <a:t>5 </a:t>
            </a:r>
            <a:r>
              <a:rPr lang="en-US" sz="2800" dirty="0"/>
              <a:t>But he was wounded for our transgressions, he was bruised for our iniquities: the chastisement of our peace was upon him; and with his stripes we are healed.</a:t>
            </a:r>
          </a:p>
          <a:p>
            <a:r>
              <a:rPr lang="en-US" sz="2800" b="1" baseline="30000" dirty="0"/>
              <a:t>6 </a:t>
            </a:r>
            <a:r>
              <a:rPr lang="en-US" sz="2800" dirty="0"/>
              <a:t>All we like sheep have gone astray; we have turned every one to his own way; and the </a:t>
            </a:r>
            <a:r>
              <a:rPr lang="en-US" sz="2800" cap="small" dirty="0"/>
              <a:t>Lord</a:t>
            </a:r>
            <a:r>
              <a:rPr lang="en-US" sz="2800" dirty="0"/>
              <a:t> hath laid on him the iniquity of us all.</a:t>
            </a:r>
          </a:p>
          <a:p>
            <a:pPr marL="0" indent="0">
              <a:buNone/>
            </a:pPr>
            <a:endParaRPr lang="en-US" sz="2800" dirty="0"/>
          </a:p>
        </p:txBody>
      </p:sp>
      <p:pic>
        <p:nvPicPr>
          <p:cNvPr id="8194" name="Picture 2" descr="The Most Powerful and Humble Man - Servant Leadership | Jesus Humility"/>
          <p:cNvPicPr>
            <a:picLocks noChangeAspect="1" noChangeArrowheads="1"/>
          </p:cNvPicPr>
          <p:nvPr/>
        </p:nvPicPr>
        <p:blipFill rotWithShape="1">
          <a:blip r:embed="rId2">
            <a:extLst>
              <a:ext uri="{28A0092B-C50C-407E-A947-70E740481C1C}">
                <a14:useLocalDpi xmlns:a14="http://schemas.microsoft.com/office/drawing/2010/main" val="0"/>
              </a:ext>
            </a:extLst>
          </a:blip>
          <a:srcRect l="28202" r="24780"/>
          <a:stretch/>
        </p:blipFill>
        <p:spPr bwMode="auto">
          <a:xfrm>
            <a:off x="360219" y="1325366"/>
            <a:ext cx="3338943" cy="4736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12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Triumph:  Matthew 27:50-54</a:t>
            </a:r>
            <a:endParaRPr lang="en-US" dirty="0"/>
          </a:p>
        </p:txBody>
      </p:sp>
      <p:sp>
        <p:nvSpPr>
          <p:cNvPr id="3" name="Content Placeholder 2"/>
          <p:cNvSpPr>
            <a:spLocks noGrp="1"/>
          </p:cNvSpPr>
          <p:nvPr>
            <p:ph idx="1"/>
          </p:nvPr>
        </p:nvSpPr>
        <p:spPr>
          <a:xfrm>
            <a:off x="579864" y="1646238"/>
            <a:ext cx="7159082" cy="4525963"/>
          </a:xfrm>
        </p:spPr>
        <p:txBody>
          <a:bodyPr>
            <a:noAutofit/>
          </a:bodyPr>
          <a:lstStyle/>
          <a:p>
            <a:r>
              <a:rPr lang="en-US" sz="3200" b="1" baseline="30000" dirty="0"/>
              <a:t>50 </a:t>
            </a:r>
            <a:r>
              <a:rPr lang="en-US" sz="3200" dirty="0"/>
              <a:t>Jesus, when he had cried again with a loud voice, yielded up the ghost.</a:t>
            </a:r>
          </a:p>
          <a:p>
            <a:r>
              <a:rPr lang="en-US" sz="3200" b="1" baseline="30000" dirty="0"/>
              <a:t>51 </a:t>
            </a:r>
            <a:r>
              <a:rPr lang="en-US" sz="3200" dirty="0"/>
              <a:t>And, behold, the veil of the temple was rent in twain from the top to the bottom; and the earth did quake, and the rocks rent;</a:t>
            </a:r>
          </a:p>
          <a:p>
            <a:r>
              <a:rPr lang="en-US" sz="3200" b="1" baseline="30000" dirty="0"/>
              <a:t>52 </a:t>
            </a:r>
            <a:r>
              <a:rPr lang="en-US" sz="3200" dirty="0"/>
              <a:t>And the graves were opened; and many bodies of the saints which slept arose</a:t>
            </a:r>
            <a:r>
              <a:rPr lang="en-US" sz="3200" dirty="0" smtClean="0"/>
              <a:t>,</a:t>
            </a:r>
            <a:endParaRPr lang="en-US" sz="3200" dirty="0"/>
          </a:p>
        </p:txBody>
      </p:sp>
      <p:pic>
        <p:nvPicPr>
          <p:cNvPr id="11266" name="Picture 2" descr="Cross - The Cause of Christ"/>
          <p:cNvPicPr>
            <a:picLocks noChangeAspect="1" noChangeArrowheads="1"/>
          </p:cNvPicPr>
          <p:nvPr/>
        </p:nvPicPr>
        <p:blipFill rotWithShape="1">
          <a:blip r:embed="rId2">
            <a:extLst>
              <a:ext uri="{28A0092B-C50C-407E-A947-70E740481C1C}">
                <a14:useLocalDpi xmlns:a14="http://schemas.microsoft.com/office/drawing/2010/main" val="0"/>
              </a:ext>
            </a:extLst>
          </a:blip>
          <a:srcRect l="11170" t="29287" r="50456" b="229"/>
          <a:stretch/>
        </p:blipFill>
        <p:spPr bwMode="auto">
          <a:xfrm>
            <a:off x="7904722" y="1646237"/>
            <a:ext cx="370789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13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621269"/>
          </a:xfrm>
        </p:spPr>
        <p:txBody>
          <a:bodyPr/>
          <a:lstStyle/>
          <a:p>
            <a:r>
              <a:rPr lang="en-US" dirty="0" smtClean="0"/>
              <a:t>The Triumph:  Matthew 27:53-54</a:t>
            </a:r>
            <a:endParaRPr lang="en-US" dirty="0"/>
          </a:p>
        </p:txBody>
      </p:sp>
      <p:sp>
        <p:nvSpPr>
          <p:cNvPr id="3" name="Content Placeholder 2"/>
          <p:cNvSpPr>
            <a:spLocks noGrp="1"/>
          </p:cNvSpPr>
          <p:nvPr>
            <p:ph idx="1"/>
          </p:nvPr>
        </p:nvSpPr>
        <p:spPr>
          <a:xfrm>
            <a:off x="4661210" y="1078788"/>
            <a:ext cx="6463990" cy="5093414"/>
          </a:xfrm>
        </p:spPr>
        <p:txBody>
          <a:bodyPr>
            <a:noAutofit/>
          </a:bodyPr>
          <a:lstStyle/>
          <a:p>
            <a:r>
              <a:rPr lang="en-US" sz="3200" b="1" baseline="30000" dirty="0" smtClean="0"/>
              <a:t>53</a:t>
            </a:r>
            <a:r>
              <a:rPr lang="en-US" sz="3200" b="1" baseline="30000" dirty="0"/>
              <a:t> </a:t>
            </a:r>
            <a:r>
              <a:rPr lang="en-US" sz="3200" dirty="0"/>
              <a:t>And came out of the graves after his resurrection, and went into the holy city, and appeared unto many.</a:t>
            </a:r>
          </a:p>
          <a:p>
            <a:r>
              <a:rPr lang="en-US" sz="3200" b="1" baseline="30000" dirty="0"/>
              <a:t>54 </a:t>
            </a:r>
            <a:r>
              <a:rPr lang="en-US" sz="3200" dirty="0"/>
              <a:t>Now when the centurion, and they that were with him, watching Jesus, saw the earthquake, and those things that were done, they feared greatly, saying, Truly this was the Son of God.</a:t>
            </a:r>
          </a:p>
        </p:txBody>
      </p:sp>
      <p:pic>
        <p:nvPicPr>
          <p:cNvPr id="12290" name="Picture 2" descr="3 crosses - Christian Women Onl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078787"/>
            <a:ext cx="3444617" cy="5166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44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“The Story of Redemption,” p. 20  </a:t>
            </a:r>
            <a:endParaRPr lang="en-US" dirty="0"/>
          </a:p>
        </p:txBody>
      </p:sp>
      <p:sp>
        <p:nvSpPr>
          <p:cNvPr id="3" name="Content Placeholder 2"/>
          <p:cNvSpPr>
            <a:spLocks noGrp="1"/>
          </p:cNvSpPr>
          <p:nvPr>
            <p:ph idx="1"/>
          </p:nvPr>
        </p:nvSpPr>
        <p:spPr>
          <a:xfrm>
            <a:off x="1066800" y="1905001"/>
            <a:ext cx="4898571" cy="4267200"/>
          </a:xfrm>
        </p:spPr>
        <p:txBody>
          <a:bodyPr>
            <a:noAutofit/>
          </a:bodyPr>
          <a:lstStyle/>
          <a:p>
            <a:pPr marL="0" indent="0">
              <a:buNone/>
            </a:pPr>
            <a:r>
              <a:rPr lang="en-US" sz="3200" dirty="0" smtClean="0"/>
              <a:t>“The </a:t>
            </a:r>
            <a:r>
              <a:rPr lang="en-US" sz="3200" dirty="0"/>
              <a:t>earth came forth from the hand of the Creator exceedingly beautiful. There were mountains and hills and plains; and interspersed among them were rivers and bodies of </a:t>
            </a:r>
            <a:r>
              <a:rPr lang="en-US" sz="3200" dirty="0" smtClean="0"/>
              <a:t>water…</a:t>
            </a:r>
            <a:endParaRPr lang="en-US" sz="3200" dirty="0"/>
          </a:p>
        </p:txBody>
      </p:sp>
      <p:pic>
        <p:nvPicPr>
          <p:cNvPr id="1026" name="Picture 2" descr="Peaceful Nature Wallpaper (38+ imag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18513" y="1646238"/>
            <a:ext cx="4238172" cy="4238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4" y="457518"/>
            <a:ext cx="10545336" cy="1001412"/>
          </a:xfrm>
        </p:spPr>
        <p:txBody>
          <a:bodyPr/>
          <a:lstStyle/>
          <a:p>
            <a:r>
              <a:rPr lang="en-US" dirty="0" smtClean="0"/>
              <a:t>The Triumph:  Matthew 28:1-9</a:t>
            </a:r>
            <a:endParaRPr lang="en-US" dirty="0"/>
          </a:p>
        </p:txBody>
      </p:sp>
      <p:sp>
        <p:nvSpPr>
          <p:cNvPr id="3" name="Content Placeholder 2"/>
          <p:cNvSpPr>
            <a:spLocks noGrp="1"/>
          </p:cNvSpPr>
          <p:nvPr>
            <p:ph idx="1"/>
          </p:nvPr>
        </p:nvSpPr>
        <p:spPr>
          <a:xfrm>
            <a:off x="579864" y="1646238"/>
            <a:ext cx="7159082" cy="4525963"/>
          </a:xfrm>
        </p:spPr>
        <p:txBody>
          <a:bodyPr>
            <a:noAutofit/>
          </a:bodyPr>
          <a:lstStyle/>
          <a:p>
            <a:r>
              <a:rPr lang="en-US" sz="3200" b="1" dirty="0"/>
              <a:t>28 </a:t>
            </a:r>
            <a:r>
              <a:rPr lang="en-US" sz="3200" dirty="0"/>
              <a:t>In the end of the </a:t>
            </a:r>
            <a:r>
              <a:rPr lang="en-US" sz="3200" dirty="0" err="1"/>
              <a:t>sabbath</a:t>
            </a:r>
            <a:r>
              <a:rPr lang="en-US" sz="3200" dirty="0"/>
              <a:t>, as it began to dawn toward the first day of the week, came Mary Magdalene and the other Mary to see the </a:t>
            </a:r>
            <a:r>
              <a:rPr lang="en-US" sz="3200" dirty="0" err="1"/>
              <a:t>sepulchre</a:t>
            </a:r>
            <a:r>
              <a:rPr lang="en-US" sz="3200" dirty="0"/>
              <a:t>.</a:t>
            </a:r>
          </a:p>
          <a:p>
            <a:r>
              <a:rPr lang="en-US" sz="3200" b="1" baseline="30000" dirty="0"/>
              <a:t>2 </a:t>
            </a:r>
            <a:r>
              <a:rPr lang="en-US" sz="3200" dirty="0"/>
              <a:t>And, behold, there was a great earthquake: for the angel of the Lord descended from heaven, and came and rolled back the stone from the door, and sat upon it</a:t>
            </a:r>
            <a:r>
              <a:rPr lang="en-US" sz="3200" dirty="0" smtClean="0"/>
              <a:t>.</a:t>
            </a:r>
            <a:endParaRPr lang="en-US" sz="3200" dirty="0"/>
          </a:p>
        </p:txBody>
      </p:sp>
      <p:pic>
        <p:nvPicPr>
          <p:cNvPr id="13314" name="Picture 2" descr="WHO WILL ROLL AWAY THE STONE? - MVC"/>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846" r="18357"/>
          <a:stretch/>
        </p:blipFill>
        <p:spPr bwMode="auto">
          <a:xfrm>
            <a:off x="8053227" y="1646238"/>
            <a:ext cx="3368693" cy="47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95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621269"/>
          </a:xfrm>
        </p:spPr>
        <p:txBody>
          <a:bodyPr/>
          <a:lstStyle/>
          <a:p>
            <a:r>
              <a:rPr lang="en-US" dirty="0" smtClean="0"/>
              <a:t>The Triumph:  Matthew 28:3-9</a:t>
            </a:r>
            <a:endParaRPr lang="en-US" dirty="0"/>
          </a:p>
        </p:txBody>
      </p:sp>
      <p:sp>
        <p:nvSpPr>
          <p:cNvPr id="3" name="Content Placeholder 2"/>
          <p:cNvSpPr>
            <a:spLocks noGrp="1"/>
          </p:cNvSpPr>
          <p:nvPr>
            <p:ph idx="1"/>
          </p:nvPr>
        </p:nvSpPr>
        <p:spPr>
          <a:xfrm>
            <a:off x="4661210" y="1078788"/>
            <a:ext cx="6463990" cy="5093414"/>
          </a:xfrm>
        </p:spPr>
        <p:txBody>
          <a:bodyPr>
            <a:noAutofit/>
          </a:bodyPr>
          <a:lstStyle/>
          <a:p>
            <a:r>
              <a:rPr lang="en-US" sz="3200" b="1" baseline="30000" dirty="0"/>
              <a:t>3 </a:t>
            </a:r>
            <a:r>
              <a:rPr lang="en-US" sz="3200" dirty="0"/>
              <a:t>His countenance was like lightning, and his raiment white as snow:</a:t>
            </a:r>
          </a:p>
          <a:p>
            <a:r>
              <a:rPr lang="en-US" sz="3200" b="1" baseline="30000" dirty="0"/>
              <a:t>4 </a:t>
            </a:r>
            <a:r>
              <a:rPr lang="en-US" sz="3200" dirty="0"/>
              <a:t>And for fear of him the keepers did shake, and became as dead men.</a:t>
            </a:r>
          </a:p>
          <a:p>
            <a:r>
              <a:rPr lang="en-US" sz="3200" b="1" baseline="30000" dirty="0"/>
              <a:t>5 </a:t>
            </a:r>
            <a:r>
              <a:rPr lang="en-US" sz="3200" dirty="0"/>
              <a:t>And the angel answered and said unto the women, Fear not ye: for I know that ye seek Jesus, which was crucified.</a:t>
            </a:r>
          </a:p>
        </p:txBody>
      </p:sp>
      <p:pic>
        <p:nvPicPr>
          <p:cNvPr id="14338" name="Picture 2" descr="Resurrection of Jesus Christ by myjavier007 on Deviant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805" r="18875"/>
          <a:stretch/>
        </p:blipFill>
        <p:spPr bwMode="auto">
          <a:xfrm>
            <a:off x="1280370" y="1078787"/>
            <a:ext cx="3167270" cy="4816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58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4" y="457518"/>
            <a:ext cx="10545336" cy="1001412"/>
          </a:xfrm>
        </p:spPr>
        <p:txBody>
          <a:bodyPr/>
          <a:lstStyle/>
          <a:p>
            <a:r>
              <a:rPr lang="en-US" dirty="0" smtClean="0"/>
              <a:t>The Triumph:  Matthew 28:6-9</a:t>
            </a:r>
            <a:endParaRPr lang="en-US" dirty="0"/>
          </a:p>
        </p:txBody>
      </p:sp>
      <p:sp>
        <p:nvSpPr>
          <p:cNvPr id="3" name="Content Placeholder 2"/>
          <p:cNvSpPr>
            <a:spLocks noGrp="1"/>
          </p:cNvSpPr>
          <p:nvPr>
            <p:ph idx="1"/>
          </p:nvPr>
        </p:nvSpPr>
        <p:spPr>
          <a:xfrm>
            <a:off x="579863" y="1646238"/>
            <a:ext cx="6523301" cy="4525963"/>
          </a:xfrm>
        </p:spPr>
        <p:txBody>
          <a:bodyPr>
            <a:noAutofit/>
          </a:bodyPr>
          <a:lstStyle/>
          <a:p>
            <a:r>
              <a:rPr lang="en-US" sz="3200" b="1" baseline="30000" dirty="0"/>
              <a:t>6 </a:t>
            </a:r>
            <a:r>
              <a:rPr lang="en-US" sz="3200" dirty="0"/>
              <a:t>He is not here: for he is risen, as he said. Come, see the place where the Lord lay.</a:t>
            </a:r>
          </a:p>
          <a:p>
            <a:r>
              <a:rPr lang="en-US" sz="3200" b="1" baseline="30000" dirty="0"/>
              <a:t>7 </a:t>
            </a:r>
            <a:r>
              <a:rPr lang="en-US" sz="3200" dirty="0"/>
              <a:t>And go quickly, and tell his disciples that he is risen from the dead; and, behold, he </a:t>
            </a:r>
            <a:r>
              <a:rPr lang="en-US" sz="3200" dirty="0" err="1"/>
              <a:t>goeth</a:t>
            </a:r>
            <a:r>
              <a:rPr lang="en-US" sz="3200" dirty="0"/>
              <a:t> before you into Galilee; there shall ye see him: lo, I have told you.</a:t>
            </a:r>
          </a:p>
        </p:txBody>
      </p:sp>
      <p:pic>
        <p:nvPicPr>
          <p:cNvPr id="15362" name="Picture 2" descr="How To Have Your Own Easter Resurrection - The Stillness Project"/>
          <p:cNvPicPr>
            <a:picLocks noChangeAspect="1" noChangeArrowheads="1"/>
          </p:cNvPicPr>
          <p:nvPr/>
        </p:nvPicPr>
        <p:blipFill rotWithShape="1">
          <a:blip r:embed="rId2">
            <a:extLst>
              <a:ext uri="{28A0092B-C50C-407E-A947-70E740481C1C}">
                <a14:useLocalDpi xmlns:a14="http://schemas.microsoft.com/office/drawing/2010/main" val="0"/>
              </a:ext>
            </a:extLst>
          </a:blip>
          <a:srcRect l="22301" r="27303"/>
          <a:stretch/>
        </p:blipFill>
        <p:spPr bwMode="auto">
          <a:xfrm>
            <a:off x="7494104" y="1343025"/>
            <a:ext cx="4320209" cy="4829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65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621269"/>
          </a:xfrm>
        </p:spPr>
        <p:txBody>
          <a:bodyPr/>
          <a:lstStyle/>
          <a:p>
            <a:r>
              <a:rPr lang="en-US" dirty="0" smtClean="0"/>
              <a:t>The Triumph:  Matthew 28:8-9</a:t>
            </a:r>
            <a:endParaRPr lang="en-US" dirty="0"/>
          </a:p>
        </p:txBody>
      </p:sp>
      <p:sp>
        <p:nvSpPr>
          <p:cNvPr id="3" name="Content Placeholder 2"/>
          <p:cNvSpPr>
            <a:spLocks noGrp="1"/>
          </p:cNvSpPr>
          <p:nvPr>
            <p:ph idx="1"/>
          </p:nvPr>
        </p:nvSpPr>
        <p:spPr>
          <a:xfrm>
            <a:off x="5807034" y="1078788"/>
            <a:ext cx="5318166" cy="5093414"/>
          </a:xfrm>
        </p:spPr>
        <p:txBody>
          <a:bodyPr>
            <a:noAutofit/>
          </a:bodyPr>
          <a:lstStyle/>
          <a:p>
            <a:r>
              <a:rPr lang="en-US" sz="3200" b="1" baseline="30000" dirty="0"/>
              <a:t>8 </a:t>
            </a:r>
            <a:r>
              <a:rPr lang="en-US" sz="3200" dirty="0"/>
              <a:t>And they departed quickly from the </a:t>
            </a:r>
            <a:r>
              <a:rPr lang="en-US" sz="3200" dirty="0" err="1"/>
              <a:t>sepulchre</a:t>
            </a:r>
            <a:r>
              <a:rPr lang="en-US" sz="3200" dirty="0"/>
              <a:t> with fear and great joy; and did run to bring his disciples word.</a:t>
            </a:r>
          </a:p>
          <a:p>
            <a:r>
              <a:rPr lang="en-US" sz="3200" b="1" baseline="30000" dirty="0"/>
              <a:t>9 </a:t>
            </a:r>
            <a:r>
              <a:rPr lang="en-US" sz="3200" dirty="0"/>
              <a:t>And as they went to tell his disciples, behold, Jesus met them, saying, All hail. And they came and held him by the feet, and worshipped him.</a:t>
            </a:r>
          </a:p>
        </p:txBody>
      </p:sp>
      <p:pic>
        <p:nvPicPr>
          <p:cNvPr id="16386" name="Picture 2" descr="Jesus Resurrection Wallpapers - Wallpaper Cav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563" r="16022"/>
          <a:stretch/>
        </p:blipFill>
        <p:spPr bwMode="auto">
          <a:xfrm>
            <a:off x="1269670" y="1078787"/>
            <a:ext cx="4334494" cy="497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41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Steps to Christ, p. 13</a:t>
            </a:r>
            <a:endParaRPr lang="en-US" dirty="0"/>
          </a:p>
        </p:txBody>
      </p:sp>
      <p:sp>
        <p:nvSpPr>
          <p:cNvPr id="3" name="Content Placeholder 2"/>
          <p:cNvSpPr>
            <a:spLocks noGrp="1"/>
          </p:cNvSpPr>
          <p:nvPr>
            <p:ph idx="1"/>
          </p:nvPr>
        </p:nvSpPr>
        <p:spPr>
          <a:xfrm>
            <a:off x="1066800" y="1418647"/>
            <a:ext cx="4467726" cy="4622392"/>
          </a:xfrm>
        </p:spPr>
        <p:txBody>
          <a:bodyPr>
            <a:noAutofit/>
          </a:bodyPr>
          <a:lstStyle/>
          <a:p>
            <a:pPr marL="0" indent="0">
              <a:buNone/>
            </a:pPr>
            <a:r>
              <a:rPr lang="en-US" sz="3200" dirty="0" smtClean="0"/>
              <a:t>“But </a:t>
            </a:r>
            <a:r>
              <a:rPr lang="en-US" sz="3200" dirty="0"/>
              <a:t>this great sacrifice was not made in order to create in the Father's heart a love for man, not to make Him willing to save. No, no! “God so loved the world, that He gave His only-begotten Son.” </a:t>
            </a:r>
            <a:r>
              <a:rPr lang="en-US" sz="3200" dirty="0">
                <a:hlinkClick r:id="rId2"/>
              </a:rPr>
              <a:t>John </a:t>
            </a:r>
            <a:r>
              <a:rPr lang="en-US" sz="3200" dirty="0" smtClean="0">
                <a:hlinkClick r:id="rId2"/>
              </a:rPr>
              <a:t>3:16</a:t>
            </a:r>
            <a:r>
              <a:rPr lang="en-US" sz="3200" dirty="0" smtClean="0"/>
              <a:t>…”</a:t>
            </a:r>
            <a:endParaRPr lang="en-US" sz="3200" dirty="0"/>
          </a:p>
        </p:txBody>
      </p:sp>
      <p:pic>
        <p:nvPicPr>
          <p:cNvPr id="9220" name="Picture 4" descr="God holding the world in his hands photos and clip art pictures ..."/>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74" r="16777" b="7649"/>
          <a:stretch/>
        </p:blipFill>
        <p:spPr bwMode="auto">
          <a:xfrm>
            <a:off x="6096000" y="1418647"/>
            <a:ext cx="3880903" cy="4426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90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95" y="361265"/>
            <a:ext cx="10058400" cy="765107"/>
          </a:xfrm>
        </p:spPr>
        <p:txBody>
          <a:bodyPr/>
          <a:lstStyle/>
          <a:p>
            <a:r>
              <a:rPr lang="en-US" dirty="0" smtClean="0"/>
              <a:t>The Hope: Steps to Christ, p. 13</a:t>
            </a:r>
            <a:endParaRPr lang="en-US" dirty="0"/>
          </a:p>
        </p:txBody>
      </p:sp>
      <p:sp>
        <p:nvSpPr>
          <p:cNvPr id="3" name="Content Placeholder 2"/>
          <p:cNvSpPr>
            <a:spLocks noGrp="1"/>
          </p:cNvSpPr>
          <p:nvPr>
            <p:ph idx="1"/>
          </p:nvPr>
        </p:nvSpPr>
        <p:spPr>
          <a:xfrm>
            <a:off x="5919537" y="1441925"/>
            <a:ext cx="5787087" cy="4599111"/>
          </a:xfrm>
        </p:spPr>
        <p:txBody>
          <a:bodyPr>
            <a:noAutofit/>
          </a:bodyPr>
          <a:lstStyle/>
          <a:p>
            <a:pPr marL="0" indent="0">
              <a:buNone/>
            </a:pPr>
            <a:r>
              <a:rPr lang="en-US" sz="3200" dirty="0" smtClean="0"/>
              <a:t>“The </a:t>
            </a:r>
            <a:r>
              <a:rPr lang="en-US" sz="3200" dirty="0"/>
              <a:t>Father loves us, not because of the great propitiation, but He provided the propitiation because He loves us. Christ was the medium through which He could pour out His infinite love upon a fallen </a:t>
            </a:r>
            <a:r>
              <a:rPr lang="en-US" sz="3200" dirty="0" smtClean="0"/>
              <a:t>world. </a:t>
            </a:r>
            <a:r>
              <a:rPr lang="en-US" sz="3200" dirty="0"/>
              <a:t>“God was in Christ, reconciling the world unto Himself.” </a:t>
            </a:r>
            <a:r>
              <a:rPr lang="en-US" sz="3200" dirty="0">
                <a:hlinkClick r:id="rId2"/>
              </a:rPr>
              <a:t>2 Corinthians 5:19</a:t>
            </a:r>
            <a:r>
              <a:rPr lang="en-US" sz="3200" dirty="0"/>
              <a:t>.</a:t>
            </a:r>
            <a:r>
              <a:rPr lang="en-US" sz="3200" dirty="0" smtClean="0"/>
              <a:t>..”</a:t>
            </a:r>
            <a:endParaRPr lang="en-US" sz="3200" dirty="0"/>
          </a:p>
        </p:txBody>
      </p:sp>
      <p:pic>
        <p:nvPicPr>
          <p:cNvPr id="18434" name="Picture 2" descr="Why Baby Jesus Is So Important to Our Christian Faith"/>
          <p:cNvPicPr>
            <a:picLocks noChangeAspect="1" noChangeArrowheads="1"/>
          </p:cNvPicPr>
          <p:nvPr/>
        </p:nvPicPr>
        <p:blipFill rotWithShape="1">
          <a:blip r:embed="rId3">
            <a:extLst>
              <a:ext uri="{28A0092B-C50C-407E-A947-70E740481C1C}">
                <a14:useLocalDpi xmlns:a14="http://schemas.microsoft.com/office/drawing/2010/main" val="0"/>
              </a:ext>
            </a:extLst>
          </a:blip>
          <a:srcRect l="15217" r="372" b="4996"/>
          <a:stretch/>
        </p:blipFill>
        <p:spPr bwMode="auto">
          <a:xfrm>
            <a:off x="645695" y="1441926"/>
            <a:ext cx="5161547" cy="4369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35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8" y="184386"/>
            <a:ext cx="11922825" cy="765107"/>
          </a:xfrm>
        </p:spPr>
        <p:txBody>
          <a:bodyPr/>
          <a:lstStyle/>
          <a:p>
            <a:pPr algn="ctr"/>
            <a:r>
              <a:rPr lang="en-US" dirty="0" smtClean="0"/>
              <a:t>The Hope: 2 Corinthians 5:17-21</a:t>
            </a:r>
            <a:endParaRPr lang="en-US" dirty="0"/>
          </a:p>
        </p:txBody>
      </p:sp>
      <p:sp>
        <p:nvSpPr>
          <p:cNvPr id="3" name="Content Placeholder 2"/>
          <p:cNvSpPr>
            <a:spLocks noGrp="1"/>
          </p:cNvSpPr>
          <p:nvPr>
            <p:ph idx="1"/>
          </p:nvPr>
        </p:nvSpPr>
        <p:spPr>
          <a:xfrm>
            <a:off x="106879" y="1222626"/>
            <a:ext cx="5890160" cy="5635374"/>
          </a:xfrm>
        </p:spPr>
        <p:txBody>
          <a:bodyPr>
            <a:noAutofit/>
          </a:bodyPr>
          <a:lstStyle/>
          <a:p>
            <a:r>
              <a:rPr lang="en-US" sz="2800" b="1" baseline="30000" dirty="0"/>
              <a:t>17 </a:t>
            </a:r>
            <a:r>
              <a:rPr lang="en-US" sz="2800" dirty="0"/>
              <a:t>Therefore if any man be in Christ, he is a new creature: old things are passed away; behold, all things are become new.</a:t>
            </a:r>
          </a:p>
          <a:p>
            <a:r>
              <a:rPr lang="en-US" sz="2800" b="1" baseline="30000" dirty="0"/>
              <a:t>18 </a:t>
            </a:r>
            <a:r>
              <a:rPr lang="en-US" sz="2800" dirty="0"/>
              <a:t>And all things are of God, who hath reconciled us to himself by Jesus Christ, and hath given to us the ministry of reconciliation</a:t>
            </a:r>
            <a:r>
              <a:rPr lang="en-US" sz="2800" dirty="0" smtClean="0"/>
              <a:t>;</a:t>
            </a:r>
          </a:p>
          <a:p>
            <a:r>
              <a:rPr lang="en-US" sz="2800" b="1" baseline="30000" dirty="0"/>
              <a:t>19 </a:t>
            </a:r>
            <a:r>
              <a:rPr lang="en-US" sz="2800" dirty="0"/>
              <a:t>To wit, that God was in Christ, reconciling the world unto himself, not imputing their trespasses unto them; and hath committed unto us the word of reconciliation.</a:t>
            </a:r>
          </a:p>
          <a:p>
            <a:endParaRPr lang="en-US" sz="3200" dirty="0"/>
          </a:p>
        </p:txBody>
      </p:sp>
      <p:pic>
        <p:nvPicPr>
          <p:cNvPr id="9218" name="Picture 2" descr="What is the importance of Christian baptis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132" r="18411"/>
          <a:stretch/>
        </p:blipFill>
        <p:spPr bwMode="auto">
          <a:xfrm>
            <a:off x="6151419" y="1222626"/>
            <a:ext cx="6040581" cy="5717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16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a:gsLst>
              <a:gs pos="0">
                <a:srgbClr val="F8D5C2"/>
              </a:gs>
              <a:gs pos="29000">
                <a:schemeClr val="accent1">
                  <a:lumMod val="45000"/>
                  <a:lumOff val="55000"/>
                </a:schemeClr>
              </a:gs>
              <a:gs pos="69000">
                <a:schemeClr val="accent3">
                  <a:lumMod val="20000"/>
                  <a:lumOff val="80000"/>
                </a:schemeClr>
              </a:gs>
              <a:gs pos="100000">
                <a:schemeClr val="accent1">
                  <a:lumMod val="60000"/>
                  <a:lumOff val="40000"/>
                </a:schemeClr>
              </a:gs>
            </a:gsLst>
            <a:lin ang="81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a:t>
            </a:r>
            <a:r>
              <a:rPr lang="en-US" dirty="0" smtClean="0"/>
              <a:t>Hope: </a:t>
            </a:r>
            <a:r>
              <a:rPr lang="en-US" dirty="0"/>
              <a:t>SDABC </a:t>
            </a:r>
            <a:r>
              <a:rPr lang="en-US" dirty="0" smtClean="0"/>
              <a:t>V6 </a:t>
            </a:r>
            <a:r>
              <a:rPr lang="en-US" dirty="0"/>
              <a:t>p. </a:t>
            </a:r>
            <a:r>
              <a:rPr lang="en-US" dirty="0" smtClean="0"/>
              <a:t>869</a:t>
            </a:r>
            <a:endParaRPr lang="en-US" dirty="0"/>
          </a:p>
        </p:txBody>
      </p:sp>
      <p:pic>
        <p:nvPicPr>
          <p:cNvPr id="27654" name="Picture 6" descr="Japanese Cherry Blossom Isolated On White Background Stock Pho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426" y="-1515724"/>
            <a:ext cx="5925547" cy="39464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n-US" sz="3200" dirty="0" smtClean="0"/>
              <a:t>The idea of reconciliation to God implies that in the past God and man enjoyed a state of fellowship, that there now exists a state of separation, that God has taken the initiative to terminate this state, and that it is therefore again possible for man to enjoy fellowship with God.  Men sometimes conceive of God as a stern judge, angry with sinners, hard to be placated, unmerciful, ready to condemn.  This characterization misrepresents Him and is an affront to Him.  </a:t>
            </a:r>
            <a:endParaRPr lang="en-US" sz="3200" dirty="0"/>
          </a:p>
        </p:txBody>
      </p:sp>
    </p:spTree>
    <p:extLst>
      <p:ext uri="{BB962C8B-B14F-4D97-AF65-F5344CB8AC3E}">
        <p14:creationId xmlns:p14="http://schemas.microsoft.com/office/powerpoint/2010/main" val="136099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a:gsLst>
              <a:gs pos="0">
                <a:schemeClr val="accent3">
                  <a:lumMod val="20000"/>
                  <a:lumOff val="80000"/>
                </a:schemeClr>
              </a:gs>
              <a:gs pos="44000">
                <a:schemeClr val="accent1">
                  <a:lumMod val="45000"/>
                  <a:lumOff val="55000"/>
                </a:schemeClr>
              </a:gs>
              <a:gs pos="69000">
                <a:schemeClr val="accent3">
                  <a:lumMod val="20000"/>
                  <a:lumOff val="80000"/>
                </a:schemeClr>
              </a:gs>
              <a:gs pos="100000">
                <a:schemeClr val="accent1">
                  <a:lumMod val="60000"/>
                  <a:lumOff val="40000"/>
                </a:schemeClr>
              </a:gs>
            </a:gsLst>
            <a:lin ang="81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a:t>
            </a:r>
            <a:r>
              <a:rPr lang="en-US" dirty="0" smtClean="0"/>
              <a:t>Hope: </a:t>
            </a:r>
            <a:r>
              <a:rPr lang="en-US" dirty="0"/>
              <a:t>SDABC </a:t>
            </a:r>
            <a:r>
              <a:rPr lang="en-US" dirty="0" smtClean="0"/>
              <a:t>V6 </a:t>
            </a:r>
            <a:r>
              <a:rPr lang="en-US" dirty="0"/>
              <a:t>p. </a:t>
            </a:r>
            <a:r>
              <a:rPr lang="en-US" dirty="0" smtClean="0"/>
              <a:t>869</a:t>
            </a:r>
            <a:endParaRPr lang="en-US" dirty="0"/>
          </a:p>
        </p:txBody>
      </p:sp>
      <p:pic>
        <p:nvPicPr>
          <p:cNvPr id="27654" name="Picture 6" descr="Japanese Cherry Blossom Isolated On White Background Stock Pho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426" y="-1515724"/>
            <a:ext cx="5925547" cy="39464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lnSpcReduction="10000"/>
          </a:bodyPr>
          <a:lstStyle/>
          <a:p>
            <a:pPr marL="0" indent="0">
              <a:buNone/>
            </a:pPr>
            <a:r>
              <a:rPr lang="en-US" sz="3200" dirty="0" smtClean="0"/>
              <a:t>Christ did not have to go to the cross in order to appease God, but as a demonstration of His love.  God did not demand the death of His son, but gave Him out of a heart of infinite love.  On the other hand, God cannot set aside His law and avert the consequences that follow its violation without denying His own character, of which His law is an expression.  God has always hated sin.  He cannot, in fairness, treat good and evil alike. </a:t>
            </a:r>
            <a:r>
              <a:rPr lang="en-US" sz="3200" dirty="0"/>
              <a:t>The atonement did not change the law; it changes the enmity that resulted from its violation. </a:t>
            </a:r>
          </a:p>
        </p:txBody>
      </p:sp>
    </p:spTree>
    <p:extLst>
      <p:ext uri="{BB962C8B-B14F-4D97-AF65-F5344CB8AC3E}">
        <p14:creationId xmlns:p14="http://schemas.microsoft.com/office/powerpoint/2010/main" val="362005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a:gsLst>
              <a:gs pos="0">
                <a:schemeClr val="accent5">
                  <a:lumMod val="20000"/>
                  <a:lumOff val="80000"/>
                </a:schemeClr>
              </a:gs>
              <a:gs pos="6000">
                <a:schemeClr val="accent1">
                  <a:lumMod val="45000"/>
                  <a:lumOff val="55000"/>
                </a:schemeClr>
              </a:gs>
              <a:gs pos="61000">
                <a:schemeClr val="accent3">
                  <a:lumMod val="20000"/>
                  <a:lumOff val="80000"/>
                </a:schemeClr>
              </a:gs>
              <a:gs pos="100000">
                <a:schemeClr val="accent1">
                  <a:lumMod val="60000"/>
                  <a:lumOff val="40000"/>
                </a:schemeClr>
              </a:gs>
            </a:gsLst>
            <a:lin ang="81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a:t>
            </a:r>
            <a:r>
              <a:rPr lang="en-US" dirty="0" smtClean="0"/>
              <a:t>Hope: </a:t>
            </a:r>
            <a:r>
              <a:rPr lang="en-US" dirty="0"/>
              <a:t>SDABC </a:t>
            </a:r>
            <a:r>
              <a:rPr lang="en-US" dirty="0" smtClean="0"/>
              <a:t>V6 </a:t>
            </a:r>
            <a:r>
              <a:rPr lang="en-US" dirty="0"/>
              <a:t>p. </a:t>
            </a:r>
            <a:r>
              <a:rPr lang="en-US" dirty="0" smtClean="0"/>
              <a:t>869</a:t>
            </a:r>
            <a:endParaRPr lang="en-US" dirty="0"/>
          </a:p>
        </p:txBody>
      </p:sp>
      <p:pic>
        <p:nvPicPr>
          <p:cNvPr id="27654" name="Picture 6" descr="Japanese Cherry Blossom Isolated On White Background Stock Pho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426" y="-1515724"/>
            <a:ext cx="5925547" cy="39464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n-US" sz="3200" dirty="0" smtClean="0"/>
              <a:t>Reconciliation removes the enmity by means of a substitutionary fulfillment of the law’s requirements.  The trespasses are there on the record, charged against those who committed them, but divine mercy and justice have found a way to deal with the offenders as though they were not guilty.  Sin is a debt for which the sinner must someday render an account.  But God will not impute sin to those who have been reconciled to Him through Christ.  </a:t>
            </a:r>
            <a:endParaRPr lang="en-US" sz="3200" dirty="0"/>
          </a:p>
        </p:txBody>
      </p:sp>
    </p:spTree>
    <p:extLst>
      <p:ext uri="{BB962C8B-B14F-4D97-AF65-F5344CB8AC3E}">
        <p14:creationId xmlns:p14="http://schemas.microsoft.com/office/powerpoint/2010/main" val="70253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“The Story of Redemption,” p. 20  </a:t>
            </a:r>
            <a:endParaRPr lang="en-US" dirty="0"/>
          </a:p>
        </p:txBody>
      </p:sp>
      <p:sp>
        <p:nvSpPr>
          <p:cNvPr id="3" name="Content Placeholder 2"/>
          <p:cNvSpPr>
            <a:spLocks noGrp="1"/>
          </p:cNvSpPr>
          <p:nvPr>
            <p:ph idx="1"/>
          </p:nvPr>
        </p:nvSpPr>
        <p:spPr>
          <a:xfrm>
            <a:off x="4107543" y="1646238"/>
            <a:ext cx="7017657" cy="4554991"/>
          </a:xfrm>
        </p:spPr>
        <p:txBody>
          <a:bodyPr>
            <a:noAutofit/>
          </a:bodyPr>
          <a:lstStyle/>
          <a:p>
            <a:pPr marL="0" indent="0">
              <a:buNone/>
            </a:pPr>
            <a:r>
              <a:rPr lang="en-US" sz="3200" dirty="0" smtClean="0"/>
              <a:t>“The hills</a:t>
            </a:r>
            <a:r>
              <a:rPr lang="en-US" sz="3200" dirty="0"/>
              <a:t>, mountains, and very beautiful plains were adorned with plants and flowers and tall, majestic trees of every description, which were many times larger and much more beautiful than trees now are. The air was pure and healthful, and the earth seemed like a noble palace. Angels beheld and rejoiced at the wonderful and beautiful works of God</a:t>
            </a:r>
            <a:r>
              <a:rPr lang="en-US" sz="3200" dirty="0" smtClean="0"/>
              <a:t>.”  </a:t>
            </a:r>
            <a:endParaRPr lang="en-US" sz="3200" dirty="0"/>
          </a:p>
        </p:txBody>
      </p:sp>
      <p:pic>
        <p:nvPicPr>
          <p:cNvPr id="2052" name="Picture 4" descr="trees, Nature Wallpapers HD / Desktop and Mobile Background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253" t="794" r="35029" b="1600"/>
          <a:stretch/>
        </p:blipFill>
        <p:spPr bwMode="auto">
          <a:xfrm>
            <a:off x="1027063" y="2106927"/>
            <a:ext cx="3080480" cy="3633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55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2 Corinthians 5:20-21</a:t>
            </a:r>
            <a:endParaRPr lang="en-US" dirty="0"/>
          </a:p>
        </p:txBody>
      </p:sp>
      <p:sp>
        <p:nvSpPr>
          <p:cNvPr id="3" name="Content Placeholder 2"/>
          <p:cNvSpPr>
            <a:spLocks noGrp="1"/>
          </p:cNvSpPr>
          <p:nvPr>
            <p:ph idx="1"/>
          </p:nvPr>
        </p:nvSpPr>
        <p:spPr>
          <a:xfrm>
            <a:off x="5498275" y="1325366"/>
            <a:ext cx="6290954" cy="4846835"/>
          </a:xfrm>
        </p:spPr>
        <p:txBody>
          <a:bodyPr>
            <a:noAutofit/>
          </a:bodyPr>
          <a:lstStyle/>
          <a:p>
            <a:r>
              <a:rPr lang="en-US" sz="3200" b="1" baseline="30000" dirty="0" smtClean="0"/>
              <a:t>20</a:t>
            </a:r>
            <a:r>
              <a:rPr lang="en-US" sz="3200" b="1" baseline="30000" dirty="0"/>
              <a:t> </a:t>
            </a:r>
            <a:r>
              <a:rPr lang="en-US" sz="3200" dirty="0"/>
              <a:t>Now then we are ambassadors for Christ, as though God did beseech you by us: we pray you in Christ's stead, be ye reconciled to God.</a:t>
            </a:r>
          </a:p>
          <a:p>
            <a:r>
              <a:rPr lang="en-US" sz="3200" b="1" baseline="30000" dirty="0"/>
              <a:t>21 </a:t>
            </a:r>
            <a:r>
              <a:rPr lang="en-US" sz="3200" dirty="0"/>
              <a:t>For he hath made him to be sin for us, who knew no sin; that we might be made the righteousness of God in him.</a:t>
            </a:r>
          </a:p>
          <a:p>
            <a:pPr marL="0" indent="0">
              <a:buNone/>
            </a:pPr>
            <a:endParaRPr lang="en-US" sz="3200" dirty="0"/>
          </a:p>
        </p:txBody>
      </p:sp>
      <p:pic>
        <p:nvPicPr>
          <p:cNvPr id="10246" name="Picture 6" descr="Mole's Genealogy Blog: Missionaries in South Africa: Selected Biographies"/>
          <p:cNvPicPr>
            <a:picLocks noChangeAspect="1" noChangeArrowheads="1"/>
          </p:cNvPicPr>
          <p:nvPr/>
        </p:nvPicPr>
        <p:blipFill rotWithShape="1">
          <a:blip r:embed="rId2">
            <a:extLst>
              <a:ext uri="{28A0092B-C50C-407E-A947-70E740481C1C}">
                <a14:useLocalDpi xmlns:a14="http://schemas.microsoft.com/office/drawing/2010/main" val="0"/>
              </a:ext>
            </a:extLst>
          </a:blip>
          <a:srcRect l="14124" t="8688" r="33273" b="10230"/>
          <a:stretch/>
        </p:blipFill>
        <p:spPr bwMode="auto">
          <a:xfrm>
            <a:off x="667640" y="1222625"/>
            <a:ext cx="4167596" cy="4601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3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a:gsLst>
              <a:gs pos="0">
                <a:schemeClr val="accent3">
                  <a:lumMod val="20000"/>
                  <a:lumOff val="80000"/>
                </a:schemeClr>
              </a:gs>
              <a:gs pos="44000">
                <a:schemeClr val="accent1">
                  <a:lumMod val="45000"/>
                  <a:lumOff val="55000"/>
                </a:schemeClr>
              </a:gs>
              <a:gs pos="69000">
                <a:schemeClr val="accent3">
                  <a:lumMod val="20000"/>
                  <a:lumOff val="80000"/>
                </a:schemeClr>
              </a:gs>
              <a:gs pos="100000">
                <a:schemeClr val="accent1">
                  <a:lumMod val="60000"/>
                  <a:lumOff val="40000"/>
                </a:schemeClr>
              </a:gs>
            </a:gsLst>
            <a:lin ang="81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a:t>
            </a:r>
            <a:r>
              <a:rPr lang="en-US" dirty="0" smtClean="0"/>
              <a:t>Hope: </a:t>
            </a:r>
            <a:r>
              <a:rPr lang="en-US" dirty="0"/>
              <a:t>SDABC </a:t>
            </a:r>
            <a:r>
              <a:rPr lang="en-US" dirty="0" smtClean="0"/>
              <a:t>V6 </a:t>
            </a:r>
            <a:r>
              <a:rPr lang="en-US" dirty="0"/>
              <a:t>p. </a:t>
            </a:r>
            <a:r>
              <a:rPr lang="en-US" dirty="0" smtClean="0"/>
              <a:t>870</a:t>
            </a:r>
            <a:endParaRPr lang="en-US" dirty="0"/>
          </a:p>
        </p:txBody>
      </p:sp>
      <p:pic>
        <p:nvPicPr>
          <p:cNvPr id="27654" name="Picture 6" descr="Japanese Cherry Blossom Isolated On White Background Stock Pho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426" y="-1515724"/>
            <a:ext cx="5925547" cy="39464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lnSpcReduction="10000"/>
          </a:bodyPr>
          <a:lstStyle/>
          <a:p>
            <a:pPr marL="0" indent="0">
              <a:buNone/>
            </a:pPr>
            <a:r>
              <a:rPr lang="en-US" sz="3200" dirty="0" smtClean="0"/>
              <a:t>It is the ambassador for Christ who speaks the “word of reconciliation.”  God speaks to men through His ambassadors, even as He reconciled the world to Him through Christ… </a:t>
            </a:r>
            <a:r>
              <a:rPr lang="en-US" sz="3200" dirty="0"/>
              <a:t> </a:t>
            </a:r>
            <a:r>
              <a:rPr lang="en-US" sz="3200" dirty="0" smtClean="0"/>
              <a:t> The guilt of all the sins of the world was reckoned to Him as if it were all His own.  “He was numbered with the transgressors” (Mark 15:28).  Christ became identified with sin; He took it to Himself in a real sense and felt the horror of separation from God.  As our sins were reckoned to Christ, as if they were His, so His righteousness is reckoned to us as if it were ours.  </a:t>
            </a:r>
            <a:endParaRPr lang="en-US" sz="3200" dirty="0"/>
          </a:p>
        </p:txBody>
      </p:sp>
    </p:spTree>
    <p:extLst>
      <p:ext uri="{BB962C8B-B14F-4D97-AF65-F5344CB8AC3E}">
        <p14:creationId xmlns:p14="http://schemas.microsoft.com/office/powerpoint/2010/main" val="51123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Steps to Christ, p. 13-14</a:t>
            </a:r>
            <a:endParaRPr lang="en-US" dirty="0"/>
          </a:p>
        </p:txBody>
      </p:sp>
      <p:sp>
        <p:nvSpPr>
          <p:cNvPr id="3" name="Content Placeholder 2"/>
          <p:cNvSpPr>
            <a:spLocks noGrp="1"/>
          </p:cNvSpPr>
          <p:nvPr>
            <p:ph idx="1"/>
          </p:nvPr>
        </p:nvSpPr>
        <p:spPr>
          <a:xfrm>
            <a:off x="1066799" y="1418647"/>
            <a:ext cx="5201653" cy="4622392"/>
          </a:xfrm>
        </p:spPr>
        <p:txBody>
          <a:bodyPr>
            <a:noAutofit/>
          </a:bodyPr>
          <a:lstStyle/>
          <a:p>
            <a:pPr marL="0" indent="0">
              <a:buNone/>
            </a:pPr>
            <a:r>
              <a:rPr lang="en-US" sz="3200" dirty="0" smtClean="0"/>
              <a:t>“God </a:t>
            </a:r>
            <a:r>
              <a:rPr lang="en-US" sz="3200" dirty="0"/>
              <a:t>suffered with His Son. In the agony of Gethsemane, the death of Calvary, the heart of Infinite Love paid the price of our redemption. </a:t>
            </a:r>
            <a:r>
              <a:rPr lang="en-US" sz="3200" dirty="0" smtClean="0"/>
              <a:t> Jesus </a:t>
            </a:r>
            <a:r>
              <a:rPr lang="en-US" sz="3200" dirty="0"/>
              <a:t>said, “Therefore doth My Father love Me, because I lay down My life, that I might take it again.” </a:t>
            </a:r>
            <a:r>
              <a:rPr lang="en-US" sz="3200" dirty="0">
                <a:hlinkClick r:id="rId2"/>
              </a:rPr>
              <a:t>John </a:t>
            </a:r>
            <a:r>
              <a:rPr lang="en-US" sz="3200" dirty="0" smtClean="0">
                <a:hlinkClick r:id="rId2"/>
              </a:rPr>
              <a:t>10:17</a:t>
            </a:r>
            <a:r>
              <a:rPr lang="en-US" sz="3200" dirty="0" smtClean="0"/>
              <a:t>…</a:t>
            </a:r>
            <a:r>
              <a:rPr lang="en-US" sz="3200" dirty="0"/>
              <a:t> </a:t>
            </a:r>
          </a:p>
        </p:txBody>
      </p:sp>
      <p:pic>
        <p:nvPicPr>
          <p:cNvPr id="19458" name="Picture 2" descr="Did a Solar Eclipse Darken the Skies during Jesus' Crucifixion?"/>
          <p:cNvPicPr>
            <a:picLocks noChangeAspect="1" noChangeArrowheads="1"/>
          </p:cNvPicPr>
          <p:nvPr/>
        </p:nvPicPr>
        <p:blipFill rotWithShape="1">
          <a:blip r:embed="rId3">
            <a:extLst>
              <a:ext uri="{28A0092B-C50C-407E-A947-70E740481C1C}">
                <a14:useLocalDpi xmlns:a14="http://schemas.microsoft.com/office/drawing/2010/main" val="0"/>
              </a:ext>
            </a:extLst>
          </a:blip>
          <a:srcRect l="29332" t="509" r="24032" b="-509"/>
          <a:stretch/>
        </p:blipFill>
        <p:spPr bwMode="auto">
          <a:xfrm>
            <a:off x="6713621" y="1418647"/>
            <a:ext cx="4033280" cy="4524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21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John 10:11-18</a:t>
            </a:r>
            <a:endParaRPr lang="en-US" dirty="0"/>
          </a:p>
        </p:txBody>
      </p:sp>
      <p:sp>
        <p:nvSpPr>
          <p:cNvPr id="3" name="Content Placeholder 2"/>
          <p:cNvSpPr>
            <a:spLocks noGrp="1"/>
          </p:cNvSpPr>
          <p:nvPr>
            <p:ph idx="1"/>
          </p:nvPr>
        </p:nvSpPr>
        <p:spPr>
          <a:xfrm>
            <a:off x="4258240" y="1325366"/>
            <a:ext cx="7448486" cy="4846835"/>
          </a:xfrm>
        </p:spPr>
        <p:txBody>
          <a:bodyPr>
            <a:noAutofit/>
          </a:bodyPr>
          <a:lstStyle/>
          <a:p>
            <a:r>
              <a:rPr lang="en-US" sz="3200" b="1" baseline="30000" dirty="0"/>
              <a:t>11 </a:t>
            </a:r>
            <a:r>
              <a:rPr lang="en-US" sz="3200" dirty="0"/>
              <a:t>I am the good shepherd: the good shepherd giveth his life for the sheep.</a:t>
            </a:r>
          </a:p>
          <a:p>
            <a:r>
              <a:rPr lang="en-US" sz="3200" b="1" baseline="30000" dirty="0"/>
              <a:t>12 </a:t>
            </a:r>
            <a:r>
              <a:rPr lang="en-US" sz="3200" dirty="0"/>
              <a:t>But he that is an hireling, and not the shepherd, whose own the sheep are not, </a:t>
            </a:r>
            <a:r>
              <a:rPr lang="en-US" sz="3200" dirty="0" err="1"/>
              <a:t>seeth</a:t>
            </a:r>
            <a:r>
              <a:rPr lang="en-US" sz="3200" dirty="0"/>
              <a:t> the wolf coming, and </a:t>
            </a:r>
            <a:r>
              <a:rPr lang="en-US" sz="3200" dirty="0" err="1"/>
              <a:t>leaveth</a:t>
            </a:r>
            <a:r>
              <a:rPr lang="en-US" sz="3200" dirty="0"/>
              <a:t> the sheep, and </a:t>
            </a:r>
            <a:r>
              <a:rPr lang="en-US" sz="3200" dirty="0" err="1"/>
              <a:t>fleeth</a:t>
            </a:r>
            <a:r>
              <a:rPr lang="en-US" sz="3200" dirty="0"/>
              <a:t>: and the wolf </a:t>
            </a:r>
            <a:r>
              <a:rPr lang="en-US" sz="3200" dirty="0" err="1"/>
              <a:t>catcheth</a:t>
            </a:r>
            <a:r>
              <a:rPr lang="en-US" sz="3200" dirty="0"/>
              <a:t> them, and </a:t>
            </a:r>
            <a:r>
              <a:rPr lang="en-US" sz="3200" dirty="0" err="1"/>
              <a:t>scattereth</a:t>
            </a:r>
            <a:r>
              <a:rPr lang="en-US" sz="3200" dirty="0"/>
              <a:t> the sheep.</a:t>
            </a:r>
          </a:p>
          <a:p>
            <a:r>
              <a:rPr lang="en-US" sz="3200" b="1" baseline="30000" dirty="0"/>
              <a:t>13 </a:t>
            </a:r>
            <a:r>
              <a:rPr lang="en-US" sz="3200" dirty="0"/>
              <a:t>The hireling </a:t>
            </a:r>
            <a:r>
              <a:rPr lang="en-US" sz="3200" dirty="0" err="1"/>
              <a:t>fleeth</a:t>
            </a:r>
            <a:r>
              <a:rPr lang="en-US" sz="3200" dirty="0"/>
              <a:t>, because he is an hireling, and </a:t>
            </a:r>
            <a:r>
              <a:rPr lang="en-US" sz="3200" dirty="0" err="1"/>
              <a:t>careth</a:t>
            </a:r>
            <a:r>
              <a:rPr lang="en-US" sz="3200" dirty="0"/>
              <a:t> not for the sheep</a:t>
            </a:r>
            <a:r>
              <a:rPr lang="en-US" sz="3200" dirty="0" smtClean="0"/>
              <a:t>.</a:t>
            </a:r>
            <a:endParaRPr lang="en-US" sz="3200" dirty="0"/>
          </a:p>
        </p:txBody>
      </p:sp>
      <p:pic>
        <p:nvPicPr>
          <p:cNvPr id="20482" name="Picture 2" descr="FIRST-PERSON: How to be a shepherd sheep can trust - Baptist Press"/>
          <p:cNvPicPr>
            <a:picLocks noChangeAspect="1" noChangeArrowheads="1"/>
          </p:cNvPicPr>
          <p:nvPr/>
        </p:nvPicPr>
        <p:blipFill rotWithShape="1">
          <a:blip r:embed="rId2">
            <a:extLst>
              <a:ext uri="{28A0092B-C50C-407E-A947-70E740481C1C}">
                <a14:useLocalDpi xmlns:a14="http://schemas.microsoft.com/office/drawing/2010/main" val="0"/>
              </a:ext>
            </a:extLst>
          </a:blip>
          <a:srcRect l="27448" r="20053"/>
          <a:stretch/>
        </p:blipFill>
        <p:spPr bwMode="auto">
          <a:xfrm>
            <a:off x="1066800" y="1325366"/>
            <a:ext cx="3191440" cy="405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959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a:t>The Hope: John </a:t>
            </a:r>
            <a:r>
              <a:rPr lang="en-US" dirty="0" smtClean="0"/>
              <a:t>10:14-18</a:t>
            </a:r>
            <a:endParaRPr lang="en-US" dirty="0"/>
          </a:p>
        </p:txBody>
      </p:sp>
      <p:sp>
        <p:nvSpPr>
          <p:cNvPr id="3" name="Content Placeholder 2"/>
          <p:cNvSpPr>
            <a:spLocks noGrp="1"/>
          </p:cNvSpPr>
          <p:nvPr>
            <p:ph idx="1"/>
          </p:nvPr>
        </p:nvSpPr>
        <p:spPr>
          <a:xfrm>
            <a:off x="1066799" y="1418647"/>
            <a:ext cx="7090612" cy="4622392"/>
          </a:xfrm>
        </p:spPr>
        <p:txBody>
          <a:bodyPr>
            <a:noAutofit/>
          </a:bodyPr>
          <a:lstStyle/>
          <a:p>
            <a:r>
              <a:rPr lang="en-US" sz="3200" b="1" baseline="30000" dirty="0"/>
              <a:t>14 </a:t>
            </a:r>
            <a:r>
              <a:rPr lang="en-US" sz="3200" dirty="0"/>
              <a:t>I am the good shepherd, and know my sheep, and am known of mine.</a:t>
            </a:r>
          </a:p>
          <a:p>
            <a:r>
              <a:rPr lang="en-US" sz="3200" b="1" baseline="30000" dirty="0"/>
              <a:t>15 </a:t>
            </a:r>
            <a:r>
              <a:rPr lang="en-US" sz="3200" dirty="0"/>
              <a:t>As the Father </a:t>
            </a:r>
            <a:r>
              <a:rPr lang="en-US" sz="3200" dirty="0" err="1"/>
              <a:t>knoweth</a:t>
            </a:r>
            <a:r>
              <a:rPr lang="en-US" sz="3200" dirty="0"/>
              <a:t> me, even so know I the Father: and I lay down my life for the sheep.</a:t>
            </a:r>
          </a:p>
          <a:p>
            <a:r>
              <a:rPr lang="en-US" sz="3200" b="1" baseline="30000" dirty="0"/>
              <a:t>16 </a:t>
            </a:r>
            <a:r>
              <a:rPr lang="en-US" sz="3200" dirty="0"/>
              <a:t>And other sheep I have, which are not of this fold: them also I must bring, and they shall hear my voice; and there shall be one fold, and one shepherd</a:t>
            </a:r>
            <a:r>
              <a:rPr lang="en-US" sz="3200" dirty="0" smtClean="0"/>
              <a:t>.</a:t>
            </a:r>
            <a:endParaRPr lang="en-US" sz="3200" dirty="0"/>
          </a:p>
        </p:txBody>
      </p:sp>
      <p:pic>
        <p:nvPicPr>
          <p:cNvPr id="22530" name="Picture 2" descr="https://cdn.mbl.is/frimg/1/24/76/124761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71" r="14051"/>
          <a:stretch/>
        </p:blipFill>
        <p:spPr bwMode="auto">
          <a:xfrm>
            <a:off x="8157411" y="1395800"/>
            <a:ext cx="3310982" cy="464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John 10:17-18</a:t>
            </a:r>
            <a:endParaRPr lang="en-US" dirty="0"/>
          </a:p>
        </p:txBody>
      </p:sp>
      <p:sp>
        <p:nvSpPr>
          <p:cNvPr id="3" name="Content Placeholder 2"/>
          <p:cNvSpPr>
            <a:spLocks noGrp="1"/>
          </p:cNvSpPr>
          <p:nvPr>
            <p:ph idx="1"/>
          </p:nvPr>
        </p:nvSpPr>
        <p:spPr>
          <a:xfrm>
            <a:off x="6068290" y="1325366"/>
            <a:ext cx="5652655" cy="4846835"/>
          </a:xfrm>
        </p:spPr>
        <p:txBody>
          <a:bodyPr>
            <a:noAutofit/>
          </a:bodyPr>
          <a:lstStyle/>
          <a:p>
            <a:r>
              <a:rPr lang="en-US" sz="3200" b="1" baseline="30000" dirty="0"/>
              <a:t>17 </a:t>
            </a:r>
            <a:r>
              <a:rPr lang="en-US" sz="3200" dirty="0"/>
              <a:t>Therefore doth my Father love me, because I lay down my life, that I might take it again.</a:t>
            </a:r>
          </a:p>
          <a:p>
            <a:r>
              <a:rPr lang="en-US" sz="3200" b="1" baseline="30000" dirty="0"/>
              <a:t>18 </a:t>
            </a:r>
            <a:r>
              <a:rPr lang="en-US" sz="3200" dirty="0"/>
              <a:t>No man taketh it from me, but I lay it down of myself. I have power to lay it down, and I have power to take it again. This commandment have I received of my Father.</a:t>
            </a:r>
          </a:p>
        </p:txBody>
      </p:sp>
      <p:pic>
        <p:nvPicPr>
          <p:cNvPr id="23556" name="Picture 4" descr="'The Risen Christ Jesus Speaks, Eats &amp; Sends His Disciples' / Sermon ..."/>
          <p:cNvPicPr>
            <a:picLocks noChangeAspect="1" noChangeArrowheads="1"/>
          </p:cNvPicPr>
          <p:nvPr/>
        </p:nvPicPr>
        <p:blipFill rotWithShape="1">
          <a:blip r:embed="rId2">
            <a:extLst>
              <a:ext uri="{28A0092B-C50C-407E-A947-70E740481C1C}">
                <a14:useLocalDpi xmlns:a14="http://schemas.microsoft.com/office/drawing/2010/main" val="0"/>
              </a:ext>
            </a:extLst>
          </a:blip>
          <a:srcRect l="18462" r="15255"/>
          <a:stretch/>
        </p:blipFill>
        <p:spPr bwMode="auto">
          <a:xfrm>
            <a:off x="852949" y="1690413"/>
            <a:ext cx="5215341" cy="4116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596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a:gsLst>
              <a:gs pos="0">
                <a:schemeClr val="accent3">
                  <a:lumMod val="20000"/>
                  <a:lumOff val="80000"/>
                </a:schemeClr>
              </a:gs>
              <a:gs pos="44000">
                <a:schemeClr val="accent1">
                  <a:lumMod val="45000"/>
                  <a:lumOff val="55000"/>
                </a:schemeClr>
              </a:gs>
              <a:gs pos="69000">
                <a:schemeClr val="accent3">
                  <a:lumMod val="20000"/>
                  <a:lumOff val="80000"/>
                </a:schemeClr>
              </a:gs>
              <a:gs pos="100000">
                <a:schemeClr val="accent1">
                  <a:lumMod val="60000"/>
                  <a:lumOff val="40000"/>
                </a:schemeClr>
              </a:gs>
            </a:gsLst>
            <a:lin ang="81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a:t>
            </a:r>
            <a:r>
              <a:rPr lang="en-US" dirty="0" smtClean="0"/>
              <a:t>Hope: </a:t>
            </a:r>
            <a:r>
              <a:rPr lang="en-US" dirty="0" smtClean="0"/>
              <a:t>SDABC V5 </a:t>
            </a:r>
            <a:r>
              <a:rPr lang="en-US" dirty="0"/>
              <a:t>p. </a:t>
            </a:r>
            <a:r>
              <a:rPr lang="en-US" dirty="0" smtClean="0"/>
              <a:t>1006</a:t>
            </a:r>
            <a:endParaRPr lang="en-US" dirty="0"/>
          </a:p>
        </p:txBody>
      </p:sp>
      <p:pic>
        <p:nvPicPr>
          <p:cNvPr id="27654" name="Picture 6" descr="Japanese Cherry Blossom Isolated On White Background Stock Pho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426" y="-1515724"/>
            <a:ext cx="5925547" cy="39464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n-US" sz="3200" dirty="0" smtClean="0"/>
              <a:t>Demonstrations of unselfish love such as Jesus’ voluntary offering of Himself to redeem mankind became added reasons for the Father’s </a:t>
            </a:r>
            <a:r>
              <a:rPr lang="en-US" sz="3200" dirty="0" smtClean="0"/>
              <a:t>love.  The plan of salvation had been laid before the creation of the earth.  The resurrection of Jesus was as much a part of the eternal plan as the crucifixion.  Jesus would pass under the dominion of death for but a brief period and then come forth glorified to be the resurrection and the life and to be man’s intercessor.  </a:t>
            </a:r>
            <a:endParaRPr lang="en-US" sz="3200" dirty="0"/>
          </a:p>
        </p:txBody>
      </p:sp>
    </p:spTree>
    <p:extLst>
      <p:ext uri="{BB962C8B-B14F-4D97-AF65-F5344CB8AC3E}">
        <p14:creationId xmlns:p14="http://schemas.microsoft.com/office/powerpoint/2010/main" val="21570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Steps to Christ, p. 14</a:t>
            </a:r>
            <a:endParaRPr lang="en-US" dirty="0"/>
          </a:p>
        </p:txBody>
      </p:sp>
      <p:sp>
        <p:nvSpPr>
          <p:cNvPr id="3" name="Content Placeholder 2"/>
          <p:cNvSpPr>
            <a:spLocks noGrp="1"/>
          </p:cNvSpPr>
          <p:nvPr>
            <p:ph idx="1"/>
          </p:nvPr>
        </p:nvSpPr>
        <p:spPr>
          <a:xfrm>
            <a:off x="1066799" y="1418647"/>
            <a:ext cx="6200900" cy="4622392"/>
          </a:xfrm>
        </p:spPr>
        <p:txBody>
          <a:bodyPr>
            <a:noAutofit/>
          </a:bodyPr>
          <a:lstStyle/>
          <a:p>
            <a:pPr marL="0" indent="0">
              <a:buNone/>
            </a:pPr>
            <a:r>
              <a:rPr lang="en-US" sz="3200" dirty="0"/>
              <a:t>That is, “My Father has so loved you that He even loves Me more for giving My life to redeem you. In becoming your Substitute and Surety, by surrendering My life, by taking your liabilities, your transgressions, I am endeared to My Father; for by My sacrifice, God can be just, and yet the Justifier of him who believeth in Jesus.” </a:t>
            </a:r>
            <a:endParaRPr lang="en-US" sz="3200" dirty="0" smtClean="0"/>
          </a:p>
        </p:txBody>
      </p:sp>
      <p:pic>
        <p:nvPicPr>
          <p:cNvPr id="24578" name="Picture 2" descr="jesus-speaking-crowd-1 | 後期聖徒的信仰"/>
          <p:cNvPicPr>
            <a:picLocks noChangeAspect="1" noChangeArrowheads="1"/>
          </p:cNvPicPr>
          <p:nvPr/>
        </p:nvPicPr>
        <p:blipFill rotWithShape="1">
          <a:blip r:embed="rId2">
            <a:extLst>
              <a:ext uri="{28A0092B-C50C-407E-A947-70E740481C1C}">
                <a14:useLocalDpi xmlns:a14="http://schemas.microsoft.com/office/drawing/2010/main" val="0"/>
              </a:ext>
            </a:extLst>
          </a:blip>
          <a:srcRect l="37207"/>
          <a:stretch/>
        </p:blipFill>
        <p:spPr bwMode="auto">
          <a:xfrm>
            <a:off x="7564582" y="1389277"/>
            <a:ext cx="4186753"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03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95" y="361265"/>
            <a:ext cx="10058400" cy="765107"/>
          </a:xfrm>
        </p:spPr>
        <p:txBody>
          <a:bodyPr/>
          <a:lstStyle/>
          <a:p>
            <a:r>
              <a:rPr lang="en-US" dirty="0" smtClean="0"/>
              <a:t>The Hope: Steps to Christ, p. 14</a:t>
            </a:r>
            <a:endParaRPr lang="en-US" dirty="0"/>
          </a:p>
        </p:txBody>
      </p:sp>
      <p:sp>
        <p:nvSpPr>
          <p:cNvPr id="3" name="Content Placeholder 2"/>
          <p:cNvSpPr>
            <a:spLocks noGrp="1"/>
          </p:cNvSpPr>
          <p:nvPr>
            <p:ph idx="1"/>
          </p:nvPr>
        </p:nvSpPr>
        <p:spPr>
          <a:xfrm>
            <a:off x="5919537" y="1330037"/>
            <a:ext cx="5787087" cy="4711000"/>
          </a:xfrm>
        </p:spPr>
        <p:txBody>
          <a:bodyPr>
            <a:noAutofit/>
          </a:bodyPr>
          <a:lstStyle/>
          <a:p>
            <a:pPr marL="0" indent="0">
              <a:buNone/>
            </a:pPr>
            <a:r>
              <a:rPr lang="en-US" sz="3200" dirty="0"/>
              <a:t>None but the Son of God could accomplish our redemption; for only He who was in the bosom of the Father could declare Him. Only He who knew the height and depth of the love of God could make it manifest. Nothing less than the infinite sacrifice made by Christ in behalf of fallen man could express the Father's love to lost humanity. </a:t>
            </a:r>
          </a:p>
        </p:txBody>
      </p:sp>
      <p:pic>
        <p:nvPicPr>
          <p:cNvPr id="25602" name="Picture 2" descr="Jesus speaks with the authority of God - Today's Catholic"/>
          <p:cNvPicPr>
            <a:picLocks noChangeAspect="1" noChangeArrowheads="1"/>
          </p:cNvPicPr>
          <p:nvPr/>
        </p:nvPicPr>
        <p:blipFill rotWithShape="1">
          <a:blip r:embed="rId2">
            <a:extLst>
              <a:ext uri="{28A0092B-C50C-407E-A947-70E740481C1C}">
                <a14:useLocalDpi xmlns:a14="http://schemas.microsoft.com/office/drawing/2010/main" val="0"/>
              </a:ext>
            </a:extLst>
          </a:blip>
          <a:srcRect l="18342" r="26737"/>
          <a:stretch/>
        </p:blipFill>
        <p:spPr bwMode="auto">
          <a:xfrm>
            <a:off x="764448" y="1484417"/>
            <a:ext cx="5006960" cy="4778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2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Steps to Christ, p. 14</a:t>
            </a:r>
            <a:endParaRPr lang="en-US" dirty="0"/>
          </a:p>
        </p:txBody>
      </p:sp>
      <p:sp>
        <p:nvSpPr>
          <p:cNvPr id="3" name="Content Placeholder 2"/>
          <p:cNvSpPr>
            <a:spLocks noGrp="1"/>
          </p:cNvSpPr>
          <p:nvPr>
            <p:ph idx="1"/>
          </p:nvPr>
        </p:nvSpPr>
        <p:spPr>
          <a:xfrm>
            <a:off x="1066798" y="1418647"/>
            <a:ext cx="7257805" cy="4622392"/>
          </a:xfrm>
        </p:spPr>
        <p:txBody>
          <a:bodyPr>
            <a:noAutofit/>
          </a:bodyPr>
          <a:lstStyle/>
          <a:p>
            <a:pPr marL="0" indent="0">
              <a:buNone/>
            </a:pPr>
            <a:r>
              <a:rPr lang="en-US" sz="3200" dirty="0"/>
              <a:t>“God so loved the world, that He gave His only-begotten Son.” He gave Him not only to live among men, to bear their sins, and die their sacrifice. He gave Him to the fallen race. Christ was to identify Himself with the interests and needs of humanity. He who was one with God has linked Himself with the children of men by ties that are never to be broken. Jesus is “not ashamed to call them brethren” (</a:t>
            </a:r>
            <a:r>
              <a:rPr lang="en-US" sz="3200" dirty="0">
                <a:hlinkClick r:id="rId2"/>
              </a:rPr>
              <a:t>Hebrews 2:11</a:t>
            </a:r>
            <a:r>
              <a:rPr lang="en-US" sz="3200" dirty="0"/>
              <a:t>); </a:t>
            </a:r>
            <a:endParaRPr lang="en-US" sz="3200" dirty="0" smtClean="0"/>
          </a:p>
        </p:txBody>
      </p:sp>
      <p:pic>
        <p:nvPicPr>
          <p:cNvPr id="26626" name="Picture 2" descr="Baby Jesus Wallpapers - Wallpaper Cave"/>
          <p:cNvPicPr>
            <a:picLocks noChangeAspect="1" noChangeArrowheads="1"/>
          </p:cNvPicPr>
          <p:nvPr/>
        </p:nvPicPr>
        <p:blipFill rotWithShape="1">
          <a:blip r:embed="rId3">
            <a:extLst>
              <a:ext uri="{28A0092B-C50C-407E-A947-70E740481C1C}">
                <a14:useLocalDpi xmlns:a14="http://schemas.microsoft.com/office/drawing/2010/main" val="0"/>
              </a:ext>
            </a:extLst>
          </a:blip>
          <a:srcRect r="45071"/>
          <a:stretch/>
        </p:blipFill>
        <p:spPr bwMode="auto">
          <a:xfrm>
            <a:off x="8324603" y="1519463"/>
            <a:ext cx="3311543" cy="4521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58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7433"/>
          </a:xfrm>
        </p:spPr>
        <p:txBody>
          <a:bodyPr/>
          <a:lstStyle/>
          <a:p>
            <a:r>
              <a:rPr lang="en-US" dirty="0" smtClean="0"/>
              <a:t>The Snake: SDA Quarterly, Sabbath Afternoon</a:t>
            </a:r>
            <a:endParaRPr lang="en-US" dirty="0"/>
          </a:p>
        </p:txBody>
      </p:sp>
      <p:sp>
        <p:nvSpPr>
          <p:cNvPr id="3" name="Content Placeholder 2"/>
          <p:cNvSpPr>
            <a:spLocks noGrp="1"/>
          </p:cNvSpPr>
          <p:nvPr>
            <p:ph idx="1"/>
          </p:nvPr>
        </p:nvSpPr>
        <p:spPr>
          <a:xfrm>
            <a:off x="1066800" y="1224952"/>
            <a:ext cx="7594121" cy="4947250"/>
          </a:xfrm>
        </p:spPr>
        <p:txBody>
          <a:bodyPr>
            <a:noAutofit/>
          </a:bodyPr>
          <a:lstStyle/>
          <a:p>
            <a:pPr marL="0" indent="0">
              <a:buNone/>
            </a:pPr>
            <a:r>
              <a:rPr lang="en-US" sz="3200" dirty="0" smtClean="0"/>
              <a:t>“Having </a:t>
            </a:r>
            <a:r>
              <a:rPr lang="en-US" sz="3200" dirty="0"/>
              <a:t>been cast out of heaven, Satan decided “to destroy the happiness of Adam and Eve” on earth and thereby “cause grief in heaven.” He imagined that “if he could in any way beguile them [Adam and Eve] to disobedience, God would make some provision whereby they might be pardoned, and then himself and all the fallen angels would be in a fair way to share with them of God’s mercy.” — Ellen G. White, </a:t>
            </a:r>
            <a:r>
              <a:rPr lang="en-US" sz="3200" i="1" dirty="0">
                <a:hlinkClick r:id="rId2"/>
              </a:rPr>
              <a:t>The Story of Redemption,</a:t>
            </a:r>
            <a:r>
              <a:rPr lang="en-US" sz="3200" dirty="0">
                <a:hlinkClick r:id="rId2"/>
              </a:rPr>
              <a:t> p. 27</a:t>
            </a:r>
            <a:r>
              <a:rPr lang="en-US" sz="3200" dirty="0" smtClean="0"/>
              <a:t>.”</a:t>
            </a:r>
            <a:endParaRPr lang="en-US" sz="3200" dirty="0"/>
          </a:p>
        </p:txBody>
      </p:sp>
      <p:pic>
        <p:nvPicPr>
          <p:cNvPr id="3074" name="Picture 2" descr="Luke 10:18 I beheld Satan as lightning fall from heaven. | Christ's Words"/>
          <p:cNvPicPr>
            <a:picLocks noChangeAspect="1" noChangeArrowheads="1"/>
          </p:cNvPicPr>
          <p:nvPr/>
        </p:nvPicPr>
        <p:blipFill rotWithShape="1">
          <a:blip r:embed="rId3">
            <a:extLst>
              <a:ext uri="{28A0092B-C50C-407E-A947-70E740481C1C}">
                <a14:useLocalDpi xmlns:a14="http://schemas.microsoft.com/office/drawing/2010/main" val="0"/>
              </a:ext>
            </a:extLst>
          </a:blip>
          <a:srcRect l="19091" t="10251" r="40123" b="8179"/>
          <a:stretch/>
        </p:blipFill>
        <p:spPr bwMode="auto">
          <a:xfrm>
            <a:off x="8885208" y="1749007"/>
            <a:ext cx="2599428" cy="3899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a:t>
            </a:r>
            <a:r>
              <a:rPr lang="en-US" dirty="0" smtClean="0"/>
              <a:t>Hebrews 2:6-12</a:t>
            </a:r>
            <a:endParaRPr lang="en-US" dirty="0"/>
          </a:p>
        </p:txBody>
      </p:sp>
      <p:sp>
        <p:nvSpPr>
          <p:cNvPr id="3" name="Content Placeholder 2"/>
          <p:cNvSpPr>
            <a:spLocks noGrp="1"/>
          </p:cNvSpPr>
          <p:nvPr>
            <p:ph idx="1"/>
          </p:nvPr>
        </p:nvSpPr>
        <p:spPr>
          <a:xfrm>
            <a:off x="3709599" y="1325366"/>
            <a:ext cx="8308229" cy="4846835"/>
          </a:xfrm>
        </p:spPr>
        <p:txBody>
          <a:bodyPr>
            <a:noAutofit/>
          </a:bodyPr>
          <a:lstStyle/>
          <a:p>
            <a:r>
              <a:rPr lang="en-US" sz="3000" b="1" baseline="30000" dirty="0"/>
              <a:t>6 </a:t>
            </a:r>
            <a:r>
              <a:rPr lang="en-US" sz="3000" dirty="0"/>
              <a:t>But one in a certain place testified, saying, What is man, that thou art mindful of him? or the son of man that thou </a:t>
            </a:r>
            <a:r>
              <a:rPr lang="en-US" sz="3000" dirty="0" err="1"/>
              <a:t>visitest</a:t>
            </a:r>
            <a:r>
              <a:rPr lang="en-US" sz="3000" dirty="0"/>
              <a:t> him?</a:t>
            </a:r>
          </a:p>
          <a:p>
            <a:r>
              <a:rPr lang="en-US" sz="3000" b="1" baseline="30000" dirty="0"/>
              <a:t>7 </a:t>
            </a:r>
            <a:r>
              <a:rPr lang="en-US" sz="3000" dirty="0"/>
              <a:t>Thou </a:t>
            </a:r>
            <a:r>
              <a:rPr lang="en-US" sz="3000" dirty="0" err="1"/>
              <a:t>madest</a:t>
            </a:r>
            <a:r>
              <a:rPr lang="en-US" sz="3000" dirty="0"/>
              <a:t> him a little lower than the angels; thou </a:t>
            </a:r>
            <a:r>
              <a:rPr lang="en-US" sz="3000" dirty="0" err="1"/>
              <a:t>crownedst</a:t>
            </a:r>
            <a:r>
              <a:rPr lang="en-US" sz="3000" dirty="0"/>
              <a:t> him with glory and </a:t>
            </a:r>
            <a:r>
              <a:rPr lang="en-US" sz="3000" dirty="0" err="1"/>
              <a:t>honour</a:t>
            </a:r>
            <a:r>
              <a:rPr lang="en-US" sz="3000" dirty="0"/>
              <a:t>, and didst set him over the works of thy hands:</a:t>
            </a:r>
          </a:p>
          <a:p>
            <a:r>
              <a:rPr lang="en-US" sz="3000" b="1" baseline="30000" dirty="0"/>
              <a:t>8 </a:t>
            </a:r>
            <a:r>
              <a:rPr lang="en-US" sz="3000" dirty="0"/>
              <a:t>Thou hast put all things in subjection under his feet. For in that he put all in subjection under him, he left nothing that is not put under him. But now we see not yet all things put under him.</a:t>
            </a:r>
          </a:p>
        </p:txBody>
      </p:sp>
      <p:pic>
        <p:nvPicPr>
          <p:cNvPr id="2052" name="Picture 4" descr="Caring for Gods Creation - Aldersgate Church"/>
          <p:cNvPicPr>
            <a:picLocks noChangeAspect="1" noChangeArrowheads="1"/>
          </p:cNvPicPr>
          <p:nvPr/>
        </p:nvPicPr>
        <p:blipFill rotWithShape="1">
          <a:blip r:embed="rId2">
            <a:extLst>
              <a:ext uri="{28A0092B-C50C-407E-A947-70E740481C1C}">
                <a14:useLocalDpi xmlns:a14="http://schemas.microsoft.com/office/drawing/2010/main" val="0"/>
              </a:ext>
            </a:extLst>
          </a:blip>
          <a:srcRect l="23256" r="43541"/>
          <a:stretch/>
        </p:blipFill>
        <p:spPr bwMode="auto">
          <a:xfrm>
            <a:off x="509450" y="1409701"/>
            <a:ext cx="3004457"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69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a:t>The Hope: Hebrews </a:t>
            </a:r>
            <a:r>
              <a:rPr lang="en-US" dirty="0" smtClean="0"/>
              <a:t>2:9-12</a:t>
            </a:r>
            <a:endParaRPr lang="en-US" dirty="0"/>
          </a:p>
        </p:txBody>
      </p:sp>
      <p:sp>
        <p:nvSpPr>
          <p:cNvPr id="3" name="Content Placeholder 2"/>
          <p:cNvSpPr>
            <a:spLocks noGrp="1"/>
          </p:cNvSpPr>
          <p:nvPr>
            <p:ph idx="1"/>
          </p:nvPr>
        </p:nvSpPr>
        <p:spPr>
          <a:xfrm>
            <a:off x="1066798" y="1418647"/>
            <a:ext cx="6757853" cy="4622392"/>
          </a:xfrm>
        </p:spPr>
        <p:txBody>
          <a:bodyPr>
            <a:noAutofit/>
          </a:bodyPr>
          <a:lstStyle/>
          <a:p>
            <a:r>
              <a:rPr lang="en-US" sz="3200" b="1" baseline="30000" dirty="0"/>
              <a:t>9 </a:t>
            </a:r>
            <a:r>
              <a:rPr lang="en-US" sz="3200" dirty="0"/>
              <a:t>But we see Jesus, who was made a little lower than the angels for the suffering of death, crowned with glory and </a:t>
            </a:r>
            <a:r>
              <a:rPr lang="en-US" sz="3200" dirty="0" err="1"/>
              <a:t>honour</a:t>
            </a:r>
            <a:r>
              <a:rPr lang="en-US" sz="3200" dirty="0"/>
              <a:t>; that he by the grace of God should taste death for every man.</a:t>
            </a:r>
          </a:p>
          <a:p>
            <a:r>
              <a:rPr lang="en-US" sz="3200" b="1" baseline="30000" dirty="0"/>
              <a:t>10 </a:t>
            </a:r>
            <a:r>
              <a:rPr lang="en-US" sz="3200" dirty="0"/>
              <a:t>For it became him, for whom are all things, and by whom are all things, in bringing many sons unto glory, to make the captain of their salvation perfect through sufferings.</a:t>
            </a:r>
          </a:p>
        </p:txBody>
      </p:sp>
      <p:pic>
        <p:nvPicPr>
          <p:cNvPr id="3074" name="Picture 2" descr="&quot;Jesus: His Life&quot; 4-Week Event on The History Channel - Risen Magazine"/>
          <p:cNvPicPr>
            <a:picLocks noChangeAspect="1" noChangeArrowheads="1"/>
          </p:cNvPicPr>
          <p:nvPr/>
        </p:nvPicPr>
        <p:blipFill rotWithShape="1">
          <a:blip r:embed="rId2">
            <a:extLst>
              <a:ext uri="{28A0092B-C50C-407E-A947-70E740481C1C}">
                <a14:useLocalDpi xmlns:a14="http://schemas.microsoft.com/office/drawing/2010/main" val="0"/>
              </a:ext>
            </a:extLst>
          </a:blip>
          <a:srcRect l="31248" r="22748"/>
          <a:stretch/>
        </p:blipFill>
        <p:spPr bwMode="auto">
          <a:xfrm>
            <a:off x="7811138" y="1418646"/>
            <a:ext cx="4180565" cy="5099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30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a:t>
            </a:r>
            <a:r>
              <a:rPr lang="en-US" dirty="0" smtClean="0"/>
              <a:t>Hebrews 2:11-12</a:t>
            </a:r>
            <a:endParaRPr lang="en-US" dirty="0"/>
          </a:p>
        </p:txBody>
      </p:sp>
      <p:sp>
        <p:nvSpPr>
          <p:cNvPr id="3" name="Content Placeholder 2"/>
          <p:cNvSpPr>
            <a:spLocks noGrp="1"/>
          </p:cNvSpPr>
          <p:nvPr>
            <p:ph idx="1"/>
          </p:nvPr>
        </p:nvSpPr>
        <p:spPr>
          <a:xfrm>
            <a:off x="6688183" y="1325366"/>
            <a:ext cx="5329645" cy="4846835"/>
          </a:xfrm>
        </p:spPr>
        <p:txBody>
          <a:bodyPr>
            <a:noAutofit/>
          </a:bodyPr>
          <a:lstStyle/>
          <a:p>
            <a:r>
              <a:rPr lang="en-US" sz="3200" b="1" baseline="30000" dirty="0"/>
              <a:t>11 </a:t>
            </a:r>
            <a:r>
              <a:rPr lang="en-US" sz="3200" dirty="0"/>
              <a:t>For both he that </a:t>
            </a:r>
            <a:r>
              <a:rPr lang="en-US" sz="3200" dirty="0" err="1"/>
              <a:t>sanctifieth</a:t>
            </a:r>
            <a:r>
              <a:rPr lang="en-US" sz="3200" dirty="0"/>
              <a:t> and they who are sanctified are all of one: for which cause he is not ashamed to call them brethren,</a:t>
            </a:r>
          </a:p>
          <a:p>
            <a:r>
              <a:rPr lang="en-US" sz="3200" b="1" baseline="30000" dirty="0"/>
              <a:t>12 </a:t>
            </a:r>
            <a:r>
              <a:rPr lang="en-US" sz="3200" dirty="0"/>
              <a:t>Saying, I will declare thy name unto my brethren, in the midst of the church will I sing praise unto thee.</a:t>
            </a:r>
          </a:p>
        </p:txBody>
      </p:sp>
      <p:pic>
        <p:nvPicPr>
          <p:cNvPr id="4098" name="Picture 2" descr="Jesus' Second Co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83" y="1450910"/>
            <a:ext cx="6127660" cy="4595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14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765107"/>
          </a:xfrm>
        </p:spPr>
        <p:txBody>
          <a:bodyPr/>
          <a:lstStyle/>
          <a:p>
            <a:r>
              <a:rPr lang="en-US" dirty="0" smtClean="0"/>
              <a:t>The Hope: Steps to Christ, p. 14</a:t>
            </a:r>
            <a:endParaRPr lang="en-US" dirty="0"/>
          </a:p>
        </p:txBody>
      </p:sp>
      <p:sp>
        <p:nvSpPr>
          <p:cNvPr id="3" name="Content Placeholder 2"/>
          <p:cNvSpPr>
            <a:spLocks noGrp="1"/>
          </p:cNvSpPr>
          <p:nvPr>
            <p:ph idx="1"/>
          </p:nvPr>
        </p:nvSpPr>
        <p:spPr>
          <a:xfrm>
            <a:off x="1066798" y="1418647"/>
            <a:ext cx="5934893" cy="4622392"/>
          </a:xfrm>
        </p:spPr>
        <p:txBody>
          <a:bodyPr>
            <a:noAutofit/>
          </a:bodyPr>
          <a:lstStyle/>
          <a:p>
            <a:pPr marL="0" indent="0">
              <a:buNone/>
            </a:pPr>
            <a:r>
              <a:rPr lang="en-US" sz="3200" dirty="0"/>
              <a:t>He is our Sacrifice, our Advocate, our Brother, bearing our human form before the Father's throne, and through eternal ages one with the race He has redeemed—the Son of man. And all this that man might be uplifted from the ruin and degradation of sin that he might reflect the love of God and share the joy of holiness. </a:t>
            </a:r>
            <a:endParaRPr lang="en-US" sz="3200" dirty="0" smtClean="0"/>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Jesus Forgives Sins and Heals a Man Stricken with Palsy"/>
          <p:cNvPicPr>
            <a:picLocks noChangeAspect="1" noChangeArrowheads="1"/>
          </p:cNvPicPr>
          <p:nvPr/>
        </p:nvPicPr>
        <p:blipFill rotWithShape="1">
          <a:blip r:embed="rId2">
            <a:extLst>
              <a:ext uri="{28A0092B-C50C-407E-A947-70E740481C1C}">
                <a14:useLocalDpi xmlns:a14="http://schemas.microsoft.com/office/drawing/2010/main" val="0"/>
              </a:ext>
            </a:extLst>
          </a:blip>
          <a:srcRect l="33087" t="31754" r="28366"/>
          <a:stretch/>
        </p:blipFill>
        <p:spPr bwMode="auto">
          <a:xfrm>
            <a:off x="7269479" y="1446814"/>
            <a:ext cx="4611289" cy="459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32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95" y="361265"/>
            <a:ext cx="10058400" cy="765107"/>
          </a:xfrm>
        </p:spPr>
        <p:txBody>
          <a:bodyPr/>
          <a:lstStyle/>
          <a:p>
            <a:r>
              <a:rPr lang="en-US" dirty="0" smtClean="0"/>
              <a:t>The Hope: Steps to Christ, p. </a:t>
            </a:r>
            <a:r>
              <a:rPr lang="en-US" dirty="0" smtClean="0"/>
              <a:t>15</a:t>
            </a:r>
            <a:endParaRPr lang="en-US" dirty="0"/>
          </a:p>
        </p:txBody>
      </p:sp>
      <p:sp>
        <p:nvSpPr>
          <p:cNvPr id="3" name="Content Placeholder 2"/>
          <p:cNvSpPr>
            <a:spLocks noGrp="1"/>
          </p:cNvSpPr>
          <p:nvPr>
            <p:ph idx="1"/>
          </p:nvPr>
        </p:nvSpPr>
        <p:spPr>
          <a:xfrm>
            <a:off x="645695" y="1330037"/>
            <a:ext cx="11060929" cy="4711000"/>
          </a:xfrm>
        </p:spPr>
        <p:txBody>
          <a:bodyPr>
            <a:noAutofit/>
          </a:bodyPr>
          <a:lstStyle/>
          <a:p>
            <a:pPr marL="0" indent="0">
              <a:buNone/>
            </a:pPr>
            <a:r>
              <a:rPr lang="en-US" sz="3200" dirty="0"/>
              <a:t>The price paid for our redemption, the infinite sacrifice of our heavenly Father in giving His Son to die for us, should give us exalted conceptions of what we may become through Christ. As the inspired apostle John beheld the height, the depth, the breadth of the Father's love toward the perishing race, he was filled with adoration and reverence; and, failing to find suitable language in which to express the greatness and tenderness of this love, he called upon the world to behold it. “Behold, what manner of love the Father hath bestowed upon us, that we should be called the sons of God.” </a:t>
            </a:r>
            <a:r>
              <a:rPr lang="en-US" sz="3200" dirty="0">
                <a:hlinkClick r:id="rId2"/>
              </a:rPr>
              <a:t>1 John 3:1</a:t>
            </a:r>
            <a:r>
              <a:rPr lang="en-US" sz="3200" dirty="0"/>
              <a:t>. </a:t>
            </a:r>
            <a:r>
              <a:rPr lang="en-US" sz="3200" dirty="0"/>
              <a:t> </a:t>
            </a:r>
          </a:p>
        </p:txBody>
      </p:sp>
    </p:spTree>
    <p:extLst>
      <p:ext uri="{BB962C8B-B14F-4D97-AF65-F5344CB8AC3E}">
        <p14:creationId xmlns:p14="http://schemas.microsoft.com/office/powerpoint/2010/main" val="345577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523" y="457518"/>
            <a:ext cx="10860677" cy="765107"/>
          </a:xfrm>
        </p:spPr>
        <p:txBody>
          <a:bodyPr>
            <a:normAutofit/>
          </a:bodyPr>
          <a:lstStyle/>
          <a:p>
            <a:r>
              <a:rPr lang="en-US" sz="4400" dirty="0" smtClean="0"/>
              <a:t>The Hope: </a:t>
            </a:r>
            <a:r>
              <a:rPr lang="en-US" sz="4400" dirty="0" smtClean="0"/>
              <a:t>1 John 2:28-29</a:t>
            </a:r>
            <a:endParaRPr lang="en-US" sz="4400" dirty="0"/>
          </a:p>
        </p:txBody>
      </p:sp>
      <p:sp>
        <p:nvSpPr>
          <p:cNvPr id="3" name="Content Placeholder 2"/>
          <p:cNvSpPr>
            <a:spLocks noGrp="1"/>
          </p:cNvSpPr>
          <p:nvPr>
            <p:ph idx="1"/>
          </p:nvPr>
        </p:nvSpPr>
        <p:spPr>
          <a:xfrm>
            <a:off x="6688183" y="1325366"/>
            <a:ext cx="5329645" cy="4846835"/>
          </a:xfrm>
        </p:spPr>
        <p:txBody>
          <a:bodyPr>
            <a:noAutofit/>
          </a:bodyPr>
          <a:lstStyle/>
          <a:p>
            <a:r>
              <a:rPr lang="en-US" sz="3200" b="1" baseline="30000" dirty="0"/>
              <a:t>28 </a:t>
            </a:r>
            <a:r>
              <a:rPr lang="en-US" sz="3200" dirty="0"/>
              <a:t>And now, little children, abide in him; that, when he shall appear, we may have confidence, and not be ashamed before him at his coming.</a:t>
            </a:r>
          </a:p>
          <a:p>
            <a:r>
              <a:rPr lang="en-US" sz="3200" b="1" baseline="30000" dirty="0"/>
              <a:t>29 </a:t>
            </a:r>
            <a:r>
              <a:rPr lang="en-US" sz="3200" dirty="0"/>
              <a:t>If ye know that he is righteous, ye know that every one that doeth righteousness is born of him.</a:t>
            </a:r>
          </a:p>
        </p:txBody>
      </p:sp>
      <p:pic>
        <p:nvPicPr>
          <p:cNvPr id="6146" name="Picture 2" descr="Second Coming of Christ Research Papers on the Return of the Messi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523" y="1621115"/>
            <a:ext cx="6423660" cy="4255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Hope: </a:t>
            </a:r>
            <a:r>
              <a:rPr lang="en-US" b="1" dirty="0" smtClean="0"/>
              <a:t>1 John 3:1-3</a:t>
            </a:r>
            <a:endParaRPr lang="en-US" b="1" dirty="0"/>
          </a:p>
        </p:txBody>
      </p:sp>
      <p:sp>
        <p:nvSpPr>
          <p:cNvPr id="3" name="Content Placeholder 2"/>
          <p:cNvSpPr>
            <a:spLocks noGrp="1"/>
          </p:cNvSpPr>
          <p:nvPr>
            <p:ph idx="1"/>
          </p:nvPr>
        </p:nvSpPr>
        <p:spPr>
          <a:xfrm>
            <a:off x="593558" y="1418647"/>
            <a:ext cx="7427495" cy="4622392"/>
          </a:xfrm>
        </p:spPr>
        <p:txBody>
          <a:bodyPr>
            <a:noAutofit/>
          </a:bodyPr>
          <a:lstStyle/>
          <a:p>
            <a:r>
              <a:rPr lang="en-US" sz="3000" b="1" dirty="0"/>
              <a:t>3 </a:t>
            </a:r>
            <a:r>
              <a:rPr lang="en-US" sz="3000" dirty="0"/>
              <a:t>Behold, what manner of love the Father hath bestowed upon us, that we should be called the sons of God: therefore the world </a:t>
            </a:r>
            <a:r>
              <a:rPr lang="en-US" sz="3000" dirty="0" err="1"/>
              <a:t>knoweth</a:t>
            </a:r>
            <a:r>
              <a:rPr lang="en-US" sz="3000" dirty="0"/>
              <a:t> us not, because it knew him not.</a:t>
            </a:r>
          </a:p>
          <a:p>
            <a:r>
              <a:rPr lang="en-US" sz="3000" b="1" baseline="30000" dirty="0"/>
              <a:t>2 </a:t>
            </a:r>
            <a:r>
              <a:rPr lang="en-US" sz="3000" dirty="0"/>
              <a:t>Beloved, now are we the sons of God, and it doth not yet appear what we shall be: but we know that, when he shall appear, we shall be like him; for we shall see him as he is.</a:t>
            </a:r>
          </a:p>
          <a:p>
            <a:r>
              <a:rPr lang="en-US" sz="3000" b="1" baseline="30000" dirty="0"/>
              <a:t>3 </a:t>
            </a:r>
            <a:r>
              <a:rPr lang="en-US" sz="3000" dirty="0"/>
              <a:t>And every man that hath this hope in him </a:t>
            </a:r>
            <a:r>
              <a:rPr lang="en-US" sz="3000" dirty="0" err="1"/>
              <a:t>purifieth</a:t>
            </a:r>
            <a:r>
              <a:rPr lang="en-US" sz="3000" dirty="0"/>
              <a:t> himself, even as he is pure.</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File:Christ the King 001.jpg - The Work of God's Child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1053" y="877105"/>
            <a:ext cx="3990975" cy="570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22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omplete Joy - iDisci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9439" y="-2478300"/>
            <a:ext cx="22773373" cy="128100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0"/>
            <a:ext cx="10058400" cy="765107"/>
          </a:xfrm>
        </p:spPr>
        <p:txBody>
          <a:bodyPr/>
          <a:lstStyle/>
          <a:p>
            <a:r>
              <a:rPr lang="en-US" dirty="0" smtClean="0"/>
              <a:t>The Hope: </a:t>
            </a:r>
            <a:r>
              <a:rPr lang="en-US" dirty="0" smtClean="0"/>
              <a:t>Patriarchs and Prophets, p. 65</a:t>
            </a:r>
            <a:endParaRPr lang="en-US" dirty="0"/>
          </a:p>
        </p:txBody>
      </p:sp>
      <p:sp>
        <p:nvSpPr>
          <p:cNvPr id="3" name="Content Placeholder 2"/>
          <p:cNvSpPr>
            <a:spLocks noGrp="1"/>
          </p:cNvSpPr>
          <p:nvPr>
            <p:ph idx="1"/>
          </p:nvPr>
        </p:nvSpPr>
        <p:spPr>
          <a:xfrm>
            <a:off x="410491" y="765107"/>
            <a:ext cx="8231486" cy="5190575"/>
          </a:xfrm>
        </p:spPr>
        <p:txBody>
          <a:bodyPr>
            <a:noAutofit/>
          </a:bodyPr>
          <a:lstStyle/>
          <a:p>
            <a:pPr marL="0" indent="0">
              <a:buNone/>
            </a:pPr>
            <a:r>
              <a:rPr lang="en-US" sz="3200" b="1" dirty="0"/>
              <a:t>Then joy, inexpressible joy, filled heaven. The glory and blessedness of a world redeemed, </a:t>
            </a:r>
            <a:r>
              <a:rPr lang="en-US" sz="3200" b="1" dirty="0" err="1"/>
              <a:t>outmeasured</a:t>
            </a:r>
            <a:r>
              <a:rPr lang="en-US" sz="3200" b="1" dirty="0"/>
              <a:t> even the anguish and sacrifice of the Prince of life. Through the celestial courts echoed the first strains of that song which was to ring out above the hills of Bethlehem—“Glory to God in the highest, and on earth peace, good will toward men.” </a:t>
            </a:r>
            <a:r>
              <a:rPr lang="en-US" sz="3200" b="1" dirty="0">
                <a:hlinkClick r:id="rId3"/>
              </a:rPr>
              <a:t>Luke 2:14</a:t>
            </a:r>
            <a:r>
              <a:rPr lang="en-US" sz="3200" b="1" dirty="0"/>
              <a:t>. With a deeper gladness now than in the rapture of the new creation, “the morning stars sang together, and all the sons of God shouted for joy.” </a:t>
            </a:r>
            <a:r>
              <a:rPr lang="en-US" sz="3200" b="1" dirty="0">
                <a:hlinkClick r:id="rId4"/>
              </a:rPr>
              <a:t>Job 38:7</a:t>
            </a:r>
            <a:r>
              <a:rPr lang="en-US" sz="3200" b="1" dirty="0"/>
              <a:t>.</a:t>
            </a:r>
          </a:p>
        </p:txBody>
      </p:sp>
    </p:spTree>
    <p:extLst>
      <p:ext uri="{BB962C8B-B14F-4D97-AF65-F5344CB8AC3E}">
        <p14:creationId xmlns:p14="http://schemas.microsoft.com/office/powerpoint/2010/main" val="189832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523" y="457518"/>
            <a:ext cx="10860677" cy="765107"/>
          </a:xfrm>
        </p:spPr>
        <p:txBody>
          <a:bodyPr>
            <a:normAutofit/>
          </a:bodyPr>
          <a:lstStyle/>
          <a:p>
            <a:r>
              <a:rPr lang="en-US" sz="4400" dirty="0" smtClean="0"/>
              <a:t>The Hope: </a:t>
            </a:r>
            <a:r>
              <a:rPr lang="en-US" sz="4400" dirty="0" smtClean="0"/>
              <a:t>Romans 5:11-21</a:t>
            </a:r>
            <a:endParaRPr lang="en-US" sz="4400" dirty="0"/>
          </a:p>
        </p:txBody>
      </p:sp>
      <p:sp>
        <p:nvSpPr>
          <p:cNvPr id="3" name="Content Placeholder 2"/>
          <p:cNvSpPr>
            <a:spLocks noGrp="1"/>
          </p:cNvSpPr>
          <p:nvPr>
            <p:ph idx="1"/>
          </p:nvPr>
        </p:nvSpPr>
        <p:spPr>
          <a:xfrm>
            <a:off x="6688183" y="1325366"/>
            <a:ext cx="5329645" cy="5200940"/>
          </a:xfrm>
        </p:spPr>
        <p:txBody>
          <a:bodyPr>
            <a:noAutofit/>
          </a:bodyPr>
          <a:lstStyle/>
          <a:p>
            <a:r>
              <a:rPr lang="en-US" sz="3200" b="1" baseline="30000" dirty="0"/>
              <a:t>11 </a:t>
            </a:r>
            <a:r>
              <a:rPr lang="en-US" sz="3200" dirty="0"/>
              <a:t>And not only so, but we also joy in God through our Lord Jesus Christ, by whom we have now received the atonement.</a:t>
            </a:r>
          </a:p>
          <a:p>
            <a:r>
              <a:rPr lang="en-US" sz="3200" b="1" baseline="30000" dirty="0"/>
              <a:t>12 </a:t>
            </a:r>
            <a:r>
              <a:rPr lang="en-US" sz="3200" dirty="0"/>
              <a:t>Wherefore, as by one man sin entered into the world, and death by sin; and so death passed upon all men, for that all have sinned:</a:t>
            </a:r>
          </a:p>
        </p:txBody>
      </p:sp>
      <p:pic>
        <p:nvPicPr>
          <p:cNvPr id="11266" name="Picture 2" descr="Standing Image Of Jesus Christ - God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24" y="1551033"/>
            <a:ext cx="5904566" cy="442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16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Hope: </a:t>
            </a:r>
            <a:r>
              <a:rPr lang="en-US" b="1" dirty="0" smtClean="0"/>
              <a:t>Romans 5:13-21</a:t>
            </a:r>
            <a:endParaRPr lang="en-US" b="1" dirty="0"/>
          </a:p>
        </p:txBody>
      </p:sp>
      <p:sp>
        <p:nvSpPr>
          <p:cNvPr id="3" name="Content Placeholder 2"/>
          <p:cNvSpPr>
            <a:spLocks noGrp="1"/>
          </p:cNvSpPr>
          <p:nvPr>
            <p:ph idx="1"/>
          </p:nvPr>
        </p:nvSpPr>
        <p:spPr>
          <a:xfrm>
            <a:off x="593559" y="1418646"/>
            <a:ext cx="5556230" cy="5107659"/>
          </a:xfrm>
        </p:spPr>
        <p:txBody>
          <a:bodyPr>
            <a:noAutofit/>
          </a:bodyPr>
          <a:lstStyle/>
          <a:p>
            <a:r>
              <a:rPr lang="en-US" sz="3200" b="1" baseline="30000" dirty="0"/>
              <a:t>13 </a:t>
            </a:r>
            <a:r>
              <a:rPr lang="en-US" sz="3200" dirty="0"/>
              <a:t>(For until the law sin was in the world: but sin is not imputed when there is no law.</a:t>
            </a:r>
          </a:p>
          <a:p>
            <a:r>
              <a:rPr lang="en-US" sz="3200" b="1" baseline="30000" dirty="0"/>
              <a:t>14 </a:t>
            </a:r>
            <a:r>
              <a:rPr lang="en-US" sz="3200" dirty="0"/>
              <a:t>Nevertheless death reigned from Adam to Moses, even over them that had not sinned after the similitude of Adam's transgression, who is the figure of him that was to come.</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52" name="Picture 212" descr="Garden of Eden - where was Paradise? | ORDO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9789" y="1415051"/>
            <a:ext cx="5253317" cy="4820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40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499" y="149294"/>
            <a:ext cx="10058400" cy="816864"/>
          </a:xfrm>
        </p:spPr>
        <p:txBody>
          <a:bodyPr/>
          <a:lstStyle/>
          <a:p>
            <a:r>
              <a:rPr lang="en-US" dirty="0" smtClean="0"/>
              <a:t>Deceit: Genesis 3:1-4</a:t>
            </a:r>
            <a:endParaRPr lang="en-US" dirty="0"/>
          </a:p>
        </p:txBody>
      </p:sp>
      <p:sp>
        <p:nvSpPr>
          <p:cNvPr id="3" name="Content Placeholder 2"/>
          <p:cNvSpPr>
            <a:spLocks noGrp="1"/>
          </p:cNvSpPr>
          <p:nvPr>
            <p:ph idx="1"/>
          </p:nvPr>
        </p:nvSpPr>
        <p:spPr>
          <a:xfrm>
            <a:off x="4286649" y="1147991"/>
            <a:ext cx="7531539" cy="5474482"/>
          </a:xfrm>
        </p:spPr>
        <p:txBody>
          <a:bodyPr>
            <a:noAutofit/>
          </a:bodyPr>
          <a:lstStyle/>
          <a:p>
            <a:r>
              <a:rPr lang="en-US" sz="2800" b="1" dirty="0"/>
              <a:t>3 </a:t>
            </a:r>
            <a:r>
              <a:rPr lang="en-US" sz="2800" dirty="0"/>
              <a:t>Now the serpent was more </a:t>
            </a:r>
            <a:r>
              <a:rPr lang="en-US" sz="2800" dirty="0" err="1"/>
              <a:t>subtil</a:t>
            </a:r>
            <a:r>
              <a:rPr lang="en-US" sz="2800" dirty="0"/>
              <a:t> than any beast of the field which the </a:t>
            </a:r>
            <a:r>
              <a:rPr lang="en-US" sz="2800" cap="small" dirty="0"/>
              <a:t>Lord</a:t>
            </a:r>
            <a:r>
              <a:rPr lang="en-US" sz="2800" dirty="0"/>
              <a:t> God had made. And he said unto the woman, Yea, hath God said, Ye shall not eat of every tree of the garden?</a:t>
            </a:r>
          </a:p>
          <a:p>
            <a:r>
              <a:rPr lang="en-US" sz="2800" b="1" baseline="30000" dirty="0"/>
              <a:t>2 </a:t>
            </a:r>
            <a:r>
              <a:rPr lang="en-US" sz="2800" dirty="0"/>
              <a:t>And the woman said unto the serpent, We may eat of the fruit of the trees of the garden:</a:t>
            </a:r>
          </a:p>
          <a:p>
            <a:r>
              <a:rPr lang="en-US" sz="2800" b="1" baseline="30000" dirty="0"/>
              <a:t>3 </a:t>
            </a:r>
            <a:r>
              <a:rPr lang="en-US" sz="2800" dirty="0"/>
              <a:t>But of the fruit of the tree which is in the midst of the garden, God hath said, Ye shall not eat of it, neither shall ye touch it, lest ye die.</a:t>
            </a:r>
          </a:p>
          <a:p>
            <a:r>
              <a:rPr lang="en-US" sz="2800" b="1" baseline="30000" dirty="0"/>
              <a:t>4 </a:t>
            </a:r>
            <a:r>
              <a:rPr lang="en-US" sz="2800" dirty="0"/>
              <a:t>And the serpent said unto the woman, Ye shall not surely die:</a:t>
            </a:r>
          </a:p>
        </p:txBody>
      </p:sp>
      <p:pic>
        <p:nvPicPr>
          <p:cNvPr id="4098" name="Picture 2" descr="http://biblekeyword.com/wp-content/uploads/2021/01/God-hudgment-to-the-serpent-2048x1072.jpg"/>
          <p:cNvPicPr>
            <a:picLocks noChangeAspect="1" noChangeArrowheads="1"/>
          </p:cNvPicPr>
          <p:nvPr/>
        </p:nvPicPr>
        <p:blipFill rotWithShape="1">
          <a:blip r:embed="rId2">
            <a:extLst>
              <a:ext uri="{28A0092B-C50C-407E-A947-70E740481C1C}">
                <a14:useLocalDpi xmlns:a14="http://schemas.microsoft.com/office/drawing/2010/main" val="0"/>
              </a:ext>
            </a:extLst>
          </a:blip>
          <a:srcRect l="47785" t="1976" r="9026" b="9089"/>
          <a:stretch/>
        </p:blipFill>
        <p:spPr bwMode="auto">
          <a:xfrm>
            <a:off x="470899" y="1147991"/>
            <a:ext cx="3959013"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5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593" y="112837"/>
            <a:ext cx="10860677" cy="765107"/>
          </a:xfrm>
        </p:spPr>
        <p:txBody>
          <a:bodyPr>
            <a:normAutofit/>
          </a:bodyPr>
          <a:lstStyle/>
          <a:p>
            <a:r>
              <a:rPr lang="en-US" sz="4400" dirty="0" smtClean="0"/>
              <a:t>The Hope: </a:t>
            </a:r>
            <a:r>
              <a:rPr lang="en-US" sz="4400" dirty="0" smtClean="0"/>
              <a:t>Romans 5:15-21</a:t>
            </a:r>
            <a:endParaRPr lang="en-US" sz="4400" dirty="0"/>
          </a:p>
        </p:txBody>
      </p:sp>
      <p:sp>
        <p:nvSpPr>
          <p:cNvPr id="3" name="Content Placeholder 2"/>
          <p:cNvSpPr>
            <a:spLocks noGrp="1"/>
          </p:cNvSpPr>
          <p:nvPr>
            <p:ph idx="1"/>
          </p:nvPr>
        </p:nvSpPr>
        <p:spPr>
          <a:xfrm>
            <a:off x="5401609" y="877944"/>
            <a:ext cx="6616220" cy="5648362"/>
          </a:xfrm>
        </p:spPr>
        <p:txBody>
          <a:bodyPr>
            <a:noAutofit/>
          </a:bodyPr>
          <a:lstStyle/>
          <a:p>
            <a:r>
              <a:rPr lang="en-US" sz="3200" b="1" baseline="30000" dirty="0"/>
              <a:t>15 </a:t>
            </a:r>
            <a:r>
              <a:rPr lang="en-US" sz="3200" dirty="0"/>
              <a:t>But not as the offence, so also is the free gift. For if through the offence of one many be dead, much more the grace of God, and the gift by grace, which is by one man, Jesus Christ, hath abounded unto many.</a:t>
            </a:r>
          </a:p>
          <a:p>
            <a:r>
              <a:rPr lang="en-US" sz="3200" b="1" baseline="30000" dirty="0"/>
              <a:t>16 </a:t>
            </a:r>
            <a:r>
              <a:rPr lang="en-US" sz="3200" dirty="0"/>
              <a:t>And not as it was by one that sinned, so is the gift: for the judgment was by one to condemnation, but the free gift is of many offences unto justification.</a:t>
            </a:r>
          </a:p>
        </p:txBody>
      </p:sp>
      <p:pic>
        <p:nvPicPr>
          <p:cNvPr id="13314" name="Picture 2" descr="This is EASTER: Jesus bridged the gap between God and us:))) | Immagin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76" y="1676522"/>
            <a:ext cx="5055933" cy="379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70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Hope: </a:t>
            </a:r>
            <a:r>
              <a:rPr lang="en-US" b="1" dirty="0" smtClean="0"/>
              <a:t>Romans 5:17-21</a:t>
            </a:r>
            <a:endParaRPr lang="en-US" b="1" dirty="0"/>
          </a:p>
        </p:txBody>
      </p:sp>
      <p:sp>
        <p:nvSpPr>
          <p:cNvPr id="3" name="Content Placeholder 2"/>
          <p:cNvSpPr>
            <a:spLocks noGrp="1"/>
          </p:cNvSpPr>
          <p:nvPr>
            <p:ph idx="1"/>
          </p:nvPr>
        </p:nvSpPr>
        <p:spPr>
          <a:xfrm>
            <a:off x="593558" y="1418646"/>
            <a:ext cx="7707760" cy="5107659"/>
          </a:xfrm>
        </p:spPr>
        <p:txBody>
          <a:bodyPr>
            <a:noAutofit/>
          </a:bodyPr>
          <a:lstStyle/>
          <a:p>
            <a:r>
              <a:rPr lang="en-US" sz="3200" b="1" baseline="30000" dirty="0"/>
              <a:t>17 </a:t>
            </a:r>
            <a:r>
              <a:rPr lang="en-US" sz="3200" dirty="0"/>
              <a:t>For if by one man's offence death reigned by one; much more they which receive abundance of grace and of the gift of righteousness shall reign in life by one, Jesus Christ.)</a:t>
            </a:r>
          </a:p>
          <a:p>
            <a:r>
              <a:rPr lang="en-US" sz="3200" b="1" baseline="30000" dirty="0"/>
              <a:t>18 </a:t>
            </a:r>
            <a:r>
              <a:rPr lang="en-US" sz="3200" dirty="0"/>
              <a:t>Therefore as by the offence of one judgment came upon all men to condemnation; even so by the righteousness of one the free gift came upon all men unto justification of life.</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0" name="Picture 2" descr="Пин на доске Bible object lessons"/>
          <p:cNvPicPr>
            <a:picLocks noChangeAspect="1" noChangeArrowheads="1"/>
          </p:cNvPicPr>
          <p:nvPr/>
        </p:nvPicPr>
        <p:blipFill rotWithShape="1">
          <a:blip r:embed="rId2">
            <a:extLst>
              <a:ext uri="{28A0092B-C50C-407E-A947-70E740481C1C}">
                <a14:useLocalDpi xmlns:a14="http://schemas.microsoft.com/office/drawing/2010/main" val="0"/>
              </a:ext>
            </a:extLst>
          </a:blip>
          <a:srcRect l="20824" r="8853"/>
          <a:stretch/>
        </p:blipFill>
        <p:spPr bwMode="auto">
          <a:xfrm>
            <a:off x="8552330" y="1222625"/>
            <a:ext cx="3137647" cy="5108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53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Hope: </a:t>
            </a:r>
            <a:r>
              <a:rPr lang="en-US" b="1" dirty="0" smtClean="0"/>
              <a:t>Romans 5:19-21</a:t>
            </a:r>
            <a:endParaRPr lang="en-US" b="1" dirty="0"/>
          </a:p>
        </p:txBody>
      </p:sp>
      <p:sp>
        <p:nvSpPr>
          <p:cNvPr id="3" name="Content Placeholder 2"/>
          <p:cNvSpPr>
            <a:spLocks noGrp="1"/>
          </p:cNvSpPr>
          <p:nvPr>
            <p:ph idx="1"/>
          </p:nvPr>
        </p:nvSpPr>
        <p:spPr>
          <a:xfrm>
            <a:off x="3910500" y="1436575"/>
            <a:ext cx="7707760" cy="4982153"/>
          </a:xfrm>
        </p:spPr>
        <p:txBody>
          <a:bodyPr>
            <a:noAutofit/>
          </a:bodyPr>
          <a:lstStyle/>
          <a:p>
            <a:r>
              <a:rPr lang="en-US" sz="3200" b="1" baseline="30000" dirty="0"/>
              <a:t>19 </a:t>
            </a:r>
            <a:r>
              <a:rPr lang="en-US" sz="3200" dirty="0"/>
              <a:t>For as by one man's disobedience many were made sinners, so by the obedience of one shall many be made righteous.</a:t>
            </a:r>
          </a:p>
          <a:p>
            <a:r>
              <a:rPr lang="en-US" sz="3200" b="1" baseline="30000" dirty="0"/>
              <a:t>20 </a:t>
            </a:r>
            <a:r>
              <a:rPr lang="en-US" sz="3200" dirty="0"/>
              <a:t>Moreover the law entered, that the offence might abound. But where sin abounded, grace did much more abound:</a:t>
            </a:r>
          </a:p>
          <a:p>
            <a:r>
              <a:rPr lang="en-US" sz="3200" b="1" baseline="30000" dirty="0"/>
              <a:t>21 </a:t>
            </a:r>
            <a:r>
              <a:rPr lang="en-US" sz="3200" dirty="0"/>
              <a:t>That as sin hath reigned unto death, even so might grace reign through righteousness unto eternal life by Jesus Christ our Lord.</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38" name="Picture 2" descr="Jesus Bridge Between Cliffs Stock Photo - Image of chasm, heaven: 70835156"/>
          <p:cNvPicPr>
            <a:picLocks noChangeAspect="1" noChangeArrowheads="1"/>
          </p:cNvPicPr>
          <p:nvPr/>
        </p:nvPicPr>
        <p:blipFill rotWithShape="1">
          <a:blip r:embed="rId2">
            <a:extLst>
              <a:ext uri="{28A0092B-C50C-407E-A947-70E740481C1C}">
                <a14:useLocalDpi xmlns:a14="http://schemas.microsoft.com/office/drawing/2010/main" val="0"/>
              </a:ext>
            </a:extLst>
          </a:blip>
          <a:srcRect l="9091" r="14509"/>
          <a:stretch/>
        </p:blipFill>
        <p:spPr bwMode="auto">
          <a:xfrm>
            <a:off x="254807" y="1633797"/>
            <a:ext cx="3655693" cy="4784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55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4" y="160338"/>
            <a:ext cx="11857131" cy="765107"/>
          </a:xfrm>
        </p:spPr>
        <p:txBody>
          <a:bodyPr/>
          <a:lstStyle/>
          <a:p>
            <a:r>
              <a:rPr lang="en-US" b="1" dirty="0" smtClean="0"/>
              <a:t>The </a:t>
            </a:r>
            <a:r>
              <a:rPr lang="en-US" b="1" dirty="0" smtClean="0"/>
              <a:t>Assurance</a:t>
            </a:r>
            <a:r>
              <a:rPr lang="en-US" b="1" dirty="0" smtClean="0"/>
              <a:t>: Hebrews 6:11-12</a:t>
            </a:r>
            <a:endParaRPr lang="en-US" b="1" dirty="0"/>
          </a:p>
        </p:txBody>
      </p:sp>
      <p:sp>
        <p:nvSpPr>
          <p:cNvPr id="3" name="Content Placeholder 2"/>
          <p:cNvSpPr>
            <a:spLocks noGrp="1"/>
          </p:cNvSpPr>
          <p:nvPr>
            <p:ph idx="1"/>
          </p:nvPr>
        </p:nvSpPr>
        <p:spPr>
          <a:xfrm>
            <a:off x="244307" y="1067912"/>
            <a:ext cx="11723948" cy="2320748"/>
          </a:xfrm>
        </p:spPr>
        <p:txBody>
          <a:bodyPr>
            <a:noAutofit/>
          </a:bodyPr>
          <a:lstStyle/>
          <a:p>
            <a:r>
              <a:rPr lang="en-US" sz="3600" b="1" baseline="30000" dirty="0"/>
              <a:t>11 </a:t>
            </a:r>
            <a:r>
              <a:rPr lang="en-US" sz="3600" dirty="0"/>
              <a:t>And we desire that every one of you do shew the same diligence to the full assurance of hope unto the end:</a:t>
            </a:r>
          </a:p>
          <a:p>
            <a:r>
              <a:rPr lang="en-US" sz="3600" b="1" baseline="30000" dirty="0"/>
              <a:t>12 </a:t>
            </a:r>
            <a:r>
              <a:rPr lang="en-US" sz="3600" dirty="0"/>
              <a:t>That ye be not slothful, but followers of them who through faith and patience inherit the promises.</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4" name="Picture 4" descr="John Calvin Quote: &quot;The word &quot;hope&quot; I take for faith; and indeed hope ..."/>
          <p:cNvPicPr>
            <a:picLocks noChangeAspect="1" noChangeArrowheads="1"/>
          </p:cNvPicPr>
          <p:nvPr/>
        </p:nvPicPr>
        <p:blipFill rotWithShape="1">
          <a:blip r:embed="rId2">
            <a:extLst>
              <a:ext uri="{28A0092B-C50C-407E-A947-70E740481C1C}">
                <a14:useLocalDpi xmlns:a14="http://schemas.microsoft.com/office/drawing/2010/main" val="0"/>
              </a:ext>
            </a:extLst>
          </a:blip>
          <a:srcRect t="31944" b="29161"/>
          <a:stretch/>
        </p:blipFill>
        <p:spPr bwMode="auto">
          <a:xfrm>
            <a:off x="-607674" y="3936709"/>
            <a:ext cx="13383626" cy="2921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3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a:t>
            </a:r>
            <a:r>
              <a:rPr lang="en-US" b="1" dirty="0" smtClean="0"/>
              <a:t>Assurance</a:t>
            </a:r>
            <a:r>
              <a:rPr lang="en-US" b="1" dirty="0" smtClean="0"/>
              <a:t>: Romans 8:24-25</a:t>
            </a:r>
            <a:endParaRPr lang="en-US" b="1" dirty="0"/>
          </a:p>
        </p:txBody>
      </p:sp>
      <p:sp>
        <p:nvSpPr>
          <p:cNvPr id="3" name="Content Placeholder 2"/>
          <p:cNvSpPr>
            <a:spLocks noGrp="1"/>
          </p:cNvSpPr>
          <p:nvPr>
            <p:ph idx="1"/>
          </p:nvPr>
        </p:nvSpPr>
        <p:spPr>
          <a:xfrm>
            <a:off x="6867266" y="1436575"/>
            <a:ext cx="4750993" cy="4982153"/>
          </a:xfrm>
        </p:spPr>
        <p:txBody>
          <a:bodyPr>
            <a:noAutofit/>
          </a:bodyPr>
          <a:lstStyle/>
          <a:p>
            <a:r>
              <a:rPr lang="en-US" sz="3200" b="1" baseline="30000" dirty="0"/>
              <a:t>24 </a:t>
            </a:r>
            <a:r>
              <a:rPr lang="en-US" sz="3200" dirty="0"/>
              <a:t>For we are saved by hope: but hope that is seen is not hope: for what a man </a:t>
            </a:r>
            <a:r>
              <a:rPr lang="en-US" sz="3200" dirty="0" err="1"/>
              <a:t>seeth</a:t>
            </a:r>
            <a:r>
              <a:rPr lang="en-US" sz="3200" dirty="0"/>
              <a:t>, why doth he yet hope for?</a:t>
            </a:r>
          </a:p>
          <a:p>
            <a:r>
              <a:rPr lang="en-US" sz="3200" b="1" baseline="30000" dirty="0"/>
              <a:t>25 </a:t>
            </a:r>
            <a:r>
              <a:rPr lang="en-US" sz="3200" dirty="0"/>
              <a:t>But if we hope for that we see not, then do we with patience wait for it.</a:t>
            </a:r>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6" name="Picture 4" descr="Unshakable Hope | Beacon Chur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1436575"/>
            <a:ext cx="6273708" cy="352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61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457518"/>
            <a:ext cx="10531642" cy="765107"/>
          </a:xfrm>
        </p:spPr>
        <p:txBody>
          <a:bodyPr/>
          <a:lstStyle/>
          <a:p>
            <a:r>
              <a:rPr lang="en-US" b="1" dirty="0" smtClean="0"/>
              <a:t>The </a:t>
            </a:r>
            <a:r>
              <a:rPr lang="en-US" b="1" dirty="0" smtClean="0"/>
              <a:t>Assurance</a:t>
            </a:r>
            <a:r>
              <a:rPr lang="en-US" b="1" dirty="0" smtClean="0"/>
              <a:t>: Counsels for the Church, p. 162</a:t>
            </a:r>
            <a:endParaRPr lang="en-US" b="1" dirty="0"/>
          </a:p>
        </p:txBody>
      </p:sp>
      <p:sp>
        <p:nvSpPr>
          <p:cNvPr id="3" name="Content Placeholder 2"/>
          <p:cNvSpPr>
            <a:spLocks noGrp="1"/>
          </p:cNvSpPr>
          <p:nvPr>
            <p:ph idx="1"/>
          </p:nvPr>
        </p:nvSpPr>
        <p:spPr>
          <a:xfrm>
            <a:off x="460375" y="1418646"/>
            <a:ext cx="6639671" cy="5107659"/>
          </a:xfrm>
        </p:spPr>
        <p:txBody>
          <a:bodyPr>
            <a:noAutofit/>
          </a:bodyPr>
          <a:lstStyle/>
          <a:p>
            <a:pPr marL="0" indent="0">
              <a:buNone/>
            </a:pPr>
            <a:r>
              <a:rPr lang="en-US" sz="3200" dirty="0" smtClean="0"/>
              <a:t>“Jesus </a:t>
            </a:r>
            <a:r>
              <a:rPr lang="en-US" sz="3200" dirty="0"/>
              <a:t>will be the helper of all who put their trust in Him. Those who are connected with Christ have happiness at their command. They follow in the path where their </a:t>
            </a:r>
            <a:r>
              <a:rPr lang="en-US" sz="3200" dirty="0" err="1"/>
              <a:t>Saviour</a:t>
            </a:r>
            <a:r>
              <a:rPr lang="en-US" sz="3200" dirty="0"/>
              <a:t> leads, for His sake crucifying self with the affections and lusts. These persons have built their hopes on Christ, and the storms of earth are powerless to sweep them </a:t>
            </a:r>
            <a:r>
              <a:rPr lang="en-US" sz="3200" dirty="0" smtClean="0"/>
              <a:t>from the</a:t>
            </a:r>
            <a:r>
              <a:rPr lang="en-US" sz="3200" dirty="0"/>
              <a:t> sure foundation</a:t>
            </a:r>
            <a:r>
              <a:rPr lang="en-US" sz="3200" dirty="0" smtClean="0"/>
              <a:t>.”  </a:t>
            </a:r>
            <a:endParaRPr lang="en-US" sz="3200" dirty="0"/>
          </a:p>
        </p:txBody>
      </p:sp>
      <p:sp>
        <p:nvSpPr>
          <p:cNvPr id="4" name="AutoShape 2" descr="Jesus Forgives Sins and Heals a Man Stricken with Pal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2" name="Picture 2" descr="Certain Faith in Uncertain Times - Part 5 - May 24th, 2020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1994" r="20299"/>
          <a:stretch/>
        </p:blipFill>
        <p:spPr bwMode="auto">
          <a:xfrm>
            <a:off x="7254247" y="1795163"/>
            <a:ext cx="4632953" cy="4515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67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rtin Luther Quote: &quot;Faith is a living, daring confidence in God'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317506" cy="6928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09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r>
              <a:rPr lang="en-US" dirty="0" smtClean="0"/>
              <a:t>Happy Sabbath!!</a:t>
            </a:r>
            <a:endParaRPr lang="en-US" dirty="0"/>
          </a:p>
        </p:txBody>
      </p:sp>
    </p:spTree>
    <p:extLst>
      <p:ext uri="{BB962C8B-B14F-4D97-AF65-F5344CB8AC3E}">
        <p14:creationId xmlns:p14="http://schemas.microsoft.com/office/powerpoint/2010/main" val="118334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Snake: SDA Quarterly, Sunday</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“From </a:t>
            </a:r>
            <a:r>
              <a:rPr lang="en-US" sz="3200" dirty="0"/>
              <a:t>the perspective of human logic, the argument of the serpent sounded much more convincing than did the word of God. First of all, there was no evidence in the natural world, so far, for the existence of sin and death. Second, the serpent was actually eating the forbidden fruit and enjoying it very much. So, why should Eve restrain herself from doing the same? God’s command seemed to be too restrictive and senseless</a:t>
            </a:r>
            <a:r>
              <a:rPr lang="en-US" sz="3200" dirty="0" smtClean="0"/>
              <a:t>.”</a:t>
            </a:r>
            <a:endParaRPr lang="en-US" sz="3200" dirty="0"/>
          </a:p>
        </p:txBody>
      </p:sp>
    </p:spTree>
    <p:extLst>
      <p:ext uri="{BB962C8B-B14F-4D97-AF65-F5344CB8AC3E}">
        <p14:creationId xmlns:p14="http://schemas.microsoft.com/office/powerpoint/2010/main" val="233665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Snake: SDA Quarterly, Sunday</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“Unfortunately</a:t>
            </a:r>
            <a:r>
              <a:rPr lang="en-US" sz="3200" dirty="0"/>
              <a:t>, in deciding between the two conflicting statements, Eve ignored three basic principles: </a:t>
            </a:r>
            <a:r>
              <a:rPr lang="en-US" sz="3200" b="1" i="1" dirty="0"/>
              <a:t>1.</a:t>
            </a:r>
            <a:r>
              <a:rPr lang="en-US" sz="3200" dirty="0"/>
              <a:t> human reason is not always the safest way to evaluate spiritual matters; </a:t>
            </a:r>
            <a:r>
              <a:rPr lang="en-US" sz="3200" b="1" i="1" dirty="0"/>
              <a:t>2.</a:t>
            </a:r>
            <a:r>
              <a:rPr lang="en-US" sz="3200" dirty="0"/>
              <a:t> the Word of God can appear to be illogical and senseless to us, but it is always right and trustworthy; and </a:t>
            </a:r>
            <a:r>
              <a:rPr lang="en-US" sz="3200" b="1" i="1" dirty="0"/>
              <a:t>3 .</a:t>
            </a:r>
            <a:r>
              <a:rPr lang="en-US" sz="3200" dirty="0"/>
              <a:t> there are things that are not evil or wrong in themselves, but God has chosen them as tests of obedience</a:t>
            </a:r>
            <a:r>
              <a:rPr lang="en-US" sz="3200" dirty="0" smtClean="0"/>
              <a:t>.”</a:t>
            </a:r>
            <a:endParaRPr lang="en-US" sz="3200" dirty="0"/>
          </a:p>
        </p:txBody>
      </p:sp>
    </p:spTree>
    <p:extLst>
      <p:ext uri="{BB962C8B-B14F-4D97-AF65-F5344CB8AC3E}">
        <p14:creationId xmlns:p14="http://schemas.microsoft.com/office/powerpoint/2010/main" val="176616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Snake: SDA Quarterly, Sunday</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“We </a:t>
            </a:r>
            <a:r>
              <a:rPr lang="en-US" sz="3200" dirty="0"/>
              <a:t>should realize that the experience of Eve in the Garden of Eden is not a single case in time. Every day and every moment we need to decide between the Word of God (which for many can be unpopular) and the seductive appeals of our surrounding culture. Our choice will have eternal consequences</a:t>
            </a:r>
            <a:r>
              <a:rPr lang="en-US" sz="3200" dirty="0" smtClean="0"/>
              <a:t>.”</a:t>
            </a:r>
            <a:endParaRPr lang="en-US" sz="3200" dirty="0"/>
          </a:p>
        </p:txBody>
      </p:sp>
    </p:spTree>
    <p:extLst>
      <p:ext uri="{BB962C8B-B14F-4D97-AF65-F5344CB8AC3E}">
        <p14:creationId xmlns:p14="http://schemas.microsoft.com/office/powerpoint/2010/main" val="259978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8" y="523982"/>
            <a:ext cx="9762164" cy="321146"/>
          </a:xfrm>
        </p:spPr>
        <p:txBody>
          <a:bodyPr>
            <a:normAutofit fontScale="90000"/>
          </a:bodyPr>
          <a:lstStyle/>
          <a:p>
            <a:r>
              <a:rPr lang="en-US" sz="4000" dirty="0" smtClean="0"/>
              <a:t>The Plan: The Story of Redemption, p. 42 </a:t>
            </a:r>
            <a:endParaRPr lang="en-US" sz="4000" dirty="0"/>
          </a:p>
        </p:txBody>
      </p:sp>
      <p:sp>
        <p:nvSpPr>
          <p:cNvPr id="3" name="Text Placeholder 2"/>
          <p:cNvSpPr>
            <a:spLocks noGrp="1"/>
          </p:cNvSpPr>
          <p:nvPr>
            <p:ph type="body" idx="1"/>
          </p:nvPr>
        </p:nvSpPr>
        <p:spPr>
          <a:xfrm>
            <a:off x="1066798" y="955964"/>
            <a:ext cx="7232075" cy="5424288"/>
          </a:xfrm>
        </p:spPr>
        <p:txBody>
          <a:bodyPr>
            <a:noAutofit/>
          </a:bodyPr>
          <a:lstStyle/>
          <a:p>
            <a:r>
              <a:rPr lang="en-US" sz="2800" dirty="0" smtClean="0"/>
              <a:t>“Sorrow </a:t>
            </a:r>
            <a:r>
              <a:rPr lang="en-US" sz="2800" dirty="0"/>
              <a:t>filled heaven, as it was realized that man was lost and that world which God had created was to be filled with mortals doomed to misery, sickness, and death, and there was no way of escape for the offender. The whole family of Adam must die. I saw the lovely Jesus and beheld an expression of sympathy and sorrow upon His countenance. Soon I saw Him approach the exceeding bright light which enshrouded the Father. Said my accompanying angel, He is in close converse with His Father. The anxiety of the angels seemed to be intense while Jesus was communing with His Father</a:t>
            </a:r>
            <a:r>
              <a:rPr lang="en-US" sz="2800" dirty="0" smtClean="0"/>
              <a:t>.”</a:t>
            </a:r>
            <a:endParaRPr lang="en-US" sz="2800" dirty="0"/>
          </a:p>
        </p:txBody>
      </p:sp>
      <p:pic>
        <p:nvPicPr>
          <p:cNvPr id="5124" name="Picture 4" descr="The Throne Room of Heaven: the Throne of God | THRONE | 4000 Jesu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8087" y="1313691"/>
            <a:ext cx="2999220" cy="4477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70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Cherry blossom nature presentation (widescreen)</Template>
  <TotalTime>416</TotalTime>
  <Words>2476</Words>
  <Application>Microsoft Office PowerPoint</Application>
  <PresentationFormat>Widescreen</PresentationFormat>
  <Paragraphs>153</Paragraphs>
  <Slides>57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Cambria</vt:lpstr>
      <vt:lpstr>Cherry Blossom 16x9</vt:lpstr>
      <vt:lpstr>Hope After the Fall</vt:lpstr>
      <vt:lpstr>Creation: “The Story of Redemption,” p. 20  </vt:lpstr>
      <vt:lpstr>Creation: “The Story of Redemption,” p. 20  </vt:lpstr>
      <vt:lpstr>The Snake: SDA Quarterly, Sabbath Afternoon</vt:lpstr>
      <vt:lpstr>Deceit: Genesis 3:1-4</vt:lpstr>
      <vt:lpstr>The Snake: SDA Quarterly, Sunday</vt:lpstr>
      <vt:lpstr>The Snake: SDA Quarterly, Sunday</vt:lpstr>
      <vt:lpstr>The Snake: SDA Quarterly, Sunday</vt:lpstr>
      <vt:lpstr>The Plan: The Story of Redemption, p. 42 </vt:lpstr>
      <vt:lpstr>The Plan: Patriarchs and Prophets, p. 63</vt:lpstr>
      <vt:lpstr>The Plan: Patriarchs and Prophets, p. 63</vt:lpstr>
      <vt:lpstr>The Plan: Patriarchs and Prophets, p. 63</vt:lpstr>
      <vt:lpstr>The Plan: Revelation 13:7-9</vt:lpstr>
      <vt:lpstr>The Plan: The Story of Redemption, p. 42 </vt:lpstr>
      <vt:lpstr>The Prophecy: Genesis 3:14-15</vt:lpstr>
      <vt:lpstr>The Prophecy: SDABC V1 p. 233</vt:lpstr>
      <vt:lpstr>The Prophecy: Isaiah 53:4-6</vt:lpstr>
      <vt:lpstr>The Triumph:  Matthew 27:50-54</vt:lpstr>
      <vt:lpstr>The Triumph:  Matthew 27:53-54</vt:lpstr>
      <vt:lpstr>The Triumph:  Matthew 28:1-9</vt:lpstr>
      <vt:lpstr>The Triumph:  Matthew 28:3-9</vt:lpstr>
      <vt:lpstr>The Triumph:  Matthew 28:6-9</vt:lpstr>
      <vt:lpstr>The Triumph:  Matthew 28:8-9</vt:lpstr>
      <vt:lpstr>The Hope: Steps to Christ, p. 13</vt:lpstr>
      <vt:lpstr>The Hope: Steps to Christ, p. 13</vt:lpstr>
      <vt:lpstr>The Hope: 2 Corinthians 5:17-21</vt:lpstr>
      <vt:lpstr>The Hope: SDABC V6 p. 869</vt:lpstr>
      <vt:lpstr>The Hope: SDABC V6 p. 869</vt:lpstr>
      <vt:lpstr>The Hope: SDABC V6 p. 869</vt:lpstr>
      <vt:lpstr>The Hope: 2 Corinthians 5:20-21</vt:lpstr>
      <vt:lpstr>The Hope: SDABC V6 p. 870</vt:lpstr>
      <vt:lpstr>The Hope: Steps to Christ, p. 13-14</vt:lpstr>
      <vt:lpstr>The Hope: John 10:11-18</vt:lpstr>
      <vt:lpstr>The Hope: John 10:14-18</vt:lpstr>
      <vt:lpstr>The Hope: John 10:17-18</vt:lpstr>
      <vt:lpstr>The Hope: SDABC V5 p. 1006</vt:lpstr>
      <vt:lpstr>The Hope: Steps to Christ, p. 14</vt:lpstr>
      <vt:lpstr>The Hope: Steps to Christ, p. 14</vt:lpstr>
      <vt:lpstr>The Hope: Steps to Christ, p. 14</vt:lpstr>
      <vt:lpstr>The Hope: Hebrews 2:6-12</vt:lpstr>
      <vt:lpstr>The Hope: Hebrews 2:9-12</vt:lpstr>
      <vt:lpstr>The Hope: Hebrews 2:11-12</vt:lpstr>
      <vt:lpstr>The Hope: Steps to Christ, p. 14</vt:lpstr>
      <vt:lpstr>The Hope: Steps to Christ, p. 15</vt:lpstr>
      <vt:lpstr>The Hope: 1 John 2:28-29</vt:lpstr>
      <vt:lpstr>The Hope: 1 John 3:1-3</vt:lpstr>
      <vt:lpstr>The Hope: Patriarchs and Prophets, p. 65</vt:lpstr>
      <vt:lpstr>The Hope: Romans 5:11-21</vt:lpstr>
      <vt:lpstr>The Hope: Romans 5:13-21</vt:lpstr>
      <vt:lpstr>The Hope: Romans 5:15-21</vt:lpstr>
      <vt:lpstr>The Hope: Romans 5:17-21</vt:lpstr>
      <vt:lpstr>The Hope: Romans 5:19-21</vt:lpstr>
      <vt:lpstr>The Assurance: Hebrews 6:11-12</vt:lpstr>
      <vt:lpstr>The Assurance: Romans 8:24-25</vt:lpstr>
      <vt:lpstr>The Assurance: Counsels for the Church, p. 162</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Hope After the Fall</dc:title>
  <dc:creator>gabby young</dc:creator>
  <cp:lastModifiedBy>gabby young</cp:lastModifiedBy>
  <cp:revision>33</cp:revision>
  <dcterms:created xsi:type="dcterms:W3CDTF">2022-10-07T21:55:24Z</dcterms:created>
  <dcterms:modified xsi:type="dcterms:W3CDTF">2022-10-08T04:59:13Z</dcterms:modified>
</cp:coreProperties>
</file>