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1" autoAdjust="0"/>
    <p:restoredTop sz="94660"/>
  </p:normalViewPr>
  <p:slideViewPr>
    <p:cSldViewPr snapToGrid="0">
      <p:cViewPr varScale="1">
        <p:scale>
          <a:sx n="50" d="100"/>
          <a:sy n="50" d="100"/>
        </p:scale>
        <p:origin x="5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64F1B-4831-41E5-9DD6-786C95D86C4B}" type="datetimeFigureOut">
              <a:rPr lang="en-US" smtClean="0"/>
              <a:t>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A71046-2D6B-467A-BF29-5BAACD696F03}" type="slidenum">
              <a:rPr lang="en-US" smtClean="0"/>
              <a:t>‹#›</a:t>
            </a:fld>
            <a:endParaRPr lang="en-US"/>
          </a:p>
        </p:txBody>
      </p:sp>
    </p:spTree>
    <p:extLst>
      <p:ext uri="{BB962C8B-B14F-4D97-AF65-F5344CB8AC3E}">
        <p14:creationId xmlns:p14="http://schemas.microsoft.com/office/powerpoint/2010/main" val="2093256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A71046-2D6B-467A-BF29-5BAACD696F03}" type="slidenum">
              <a:rPr lang="en-US" smtClean="0"/>
              <a:t>1</a:t>
            </a:fld>
            <a:endParaRPr lang="en-US"/>
          </a:p>
        </p:txBody>
      </p:sp>
    </p:spTree>
    <p:extLst>
      <p:ext uri="{BB962C8B-B14F-4D97-AF65-F5344CB8AC3E}">
        <p14:creationId xmlns:p14="http://schemas.microsoft.com/office/powerpoint/2010/main" val="1139427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11/4/2022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11/4/2022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egwwritings.org/en/book/1965.53318#53318" TargetMode="External"/><Relationship Id="rId2" Type="http://schemas.openxmlformats.org/officeDocument/2006/relationships/hyperlink" Target="https://m.egwwritings.org/en/book/1965.57832#5783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m.egwwritings.org/en/book/1965.54772#54772"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He Died for Us</a:t>
            </a:r>
            <a:endParaRPr lang="en-US" dirty="0"/>
          </a:p>
        </p:txBody>
      </p:sp>
      <p:sp>
        <p:nvSpPr>
          <p:cNvPr id="3" name="Subtitle 2"/>
          <p:cNvSpPr>
            <a:spLocks noGrp="1"/>
          </p:cNvSpPr>
          <p:nvPr>
            <p:ph type="subTitle" idx="1"/>
          </p:nvPr>
        </p:nvSpPr>
        <p:spPr/>
        <p:txBody>
          <a:bodyPr>
            <a:normAutofit/>
          </a:bodyPr>
          <a:lstStyle/>
          <a:p>
            <a:r>
              <a:rPr lang="en-US" sz="3200" dirty="0" smtClean="0"/>
              <a:t>Revelation 13, John 19, Hebrews 10</a:t>
            </a:r>
            <a:endParaRPr lang="en-US" sz="3200" dirty="0"/>
          </a:p>
        </p:txBody>
      </p:sp>
      <p:sp>
        <p:nvSpPr>
          <p:cNvPr id="4" name="TextBox 3"/>
          <p:cNvSpPr txBox="1"/>
          <p:nvPr/>
        </p:nvSpPr>
        <p:spPr>
          <a:xfrm>
            <a:off x="793815" y="6219500"/>
            <a:ext cx="4191000" cy="461665"/>
          </a:xfrm>
          <a:prstGeom prst="rect">
            <a:avLst/>
          </a:prstGeom>
          <a:noFill/>
          <a:ln>
            <a:noFill/>
          </a:ln>
        </p:spPr>
        <p:txBody>
          <a:bodyPr wrap="square" rtlCol="0" anchor="ctr" anchorCtr="1">
            <a:spAutoFit/>
          </a:bodyPr>
          <a:lstStyle/>
          <a:p>
            <a:r>
              <a:rPr lang="en-US" sz="2400" dirty="0" smtClean="0"/>
              <a:t>Lesson 6, 4</a:t>
            </a:r>
            <a:r>
              <a:rPr lang="en-US" sz="2400" baseline="30000" dirty="0" smtClean="0"/>
              <a:t>th</a:t>
            </a:r>
            <a:r>
              <a:rPr lang="en-US" sz="2400" dirty="0" smtClean="0"/>
              <a:t> Quarter 2022</a:t>
            </a:r>
          </a:p>
        </p:txBody>
      </p:sp>
    </p:spTree>
    <p:extLst>
      <p:ext uri="{BB962C8B-B14F-4D97-AF65-F5344CB8AC3E}">
        <p14:creationId xmlns:p14="http://schemas.microsoft.com/office/powerpoint/2010/main" val="3205262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F</a:t>
            </a:r>
            <a:r>
              <a:rPr lang="en-US" sz="3200" dirty="0" smtClean="0"/>
              <a:t>rom the foundation of the world</a:t>
            </a:r>
            <a:r>
              <a:rPr lang="en-US" dirty="0" smtClean="0"/>
              <a:t/>
            </a:r>
            <a:br>
              <a:rPr lang="en-US" dirty="0" smtClean="0"/>
            </a:br>
            <a:r>
              <a:rPr lang="en-US" dirty="0"/>
              <a:t/>
            </a:r>
            <a:br>
              <a:rPr lang="en-US" dirty="0"/>
            </a:br>
            <a:r>
              <a:rPr lang="en-US" b="1" dirty="0" smtClean="0"/>
              <a:t>Desire of Ages pg. 22</a:t>
            </a:r>
            <a:endParaRPr lang="en-US" b="1" dirty="0"/>
          </a:p>
        </p:txBody>
      </p:sp>
      <p:sp>
        <p:nvSpPr>
          <p:cNvPr id="3" name="Content Placeholder 2"/>
          <p:cNvSpPr>
            <a:spLocks noGrp="1"/>
          </p:cNvSpPr>
          <p:nvPr>
            <p:ph idx="1"/>
          </p:nvPr>
        </p:nvSpPr>
        <p:spPr>
          <a:xfrm>
            <a:off x="3811836" y="176270"/>
            <a:ext cx="7899094" cy="6378766"/>
          </a:xfrm>
        </p:spPr>
        <p:txBody>
          <a:bodyPr>
            <a:noAutofit/>
          </a:bodyPr>
          <a:lstStyle/>
          <a:p>
            <a:pPr marL="0" indent="0">
              <a:buNone/>
            </a:pPr>
            <a:r>
              <a:rPr lang="en-US" sz="2900" dirty="0"/>
              <a:t>The plan for our redemption was not an afterthought, a plan formulated after the fall of Adam. It was a revelation of “the mystery which hath been kept in silence through times eternal.” </a:t>
            </a:r>
            <a:r>
              <a:rPr lang="en-US" sz="2900" dirty="0">
                <a:hlinkClick r:id="rId2"/>
              </a:rPr>
              <a:t>Romans </a:t>
            </a:r>
            <a:r>
              <a:rPr lang="en-US" sz="2900" dirty="0" smtClean="0">
                <a:hlinkClick r:id="rId2"/>
              </a:rPr>
              <a:t>16:25</a:t>
            </a:r>
            <a:r>
              <a:rPr lang="en-US" sz="2900" dirty="0" smtClean="0"/>
              <a:t>, R. V. </a:t>
            </a:r>
            <a:r>
              <a:rPr lang="en-US" sz="2900" dirty="0"/>
              <a:t>It was an unfolding of the principles that from eternal ages have been the foundation of God's throne. From the beginning, God and Christ knew of the apostasy of Satan, and of the fall of man through the deceptive power of the apostate. God did not ordain that sin should exist, but He foresaw its existence, and made provision to meet the terrible emergency. So great was His love for the world, that He covenanted to give His only-begotten Son, “that whosoever believeth in Him should not perish, but have everlasting life.” </a:t>
            </a:r>
            <a:r>
              <a:rPr lang="en-US" sz="2900" dirty="0">
                <a:hlinkClick r:id="rId3"/>
              </a:rPr>
              <a:t>John 3:16</a:t>
            </a:r>
            <a:r>
              <a:rPr lang="en-US" sz="2900" dirty="0"/>
              <a:t>. </a:t>
            </a:r>
          </a:p>
        </p:txBody>
      </p:sp>
    </p:spTree>
    <p:extLst>
      <p:ext uri="{BB962C8B-B14F-4D97-AF65-F5344CB8AC3E}">
        <p14:creationId xmlns:p14="http://schemas.microsoft.com/office/powerpoint/2010/main" val="266086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preface to the cross</a:t>
            </a:r>
            <a:br>
              <a:rPr lang="en-US" dirty="0" smtClean="0"/>
            </a:br>
            <a:r>
              <a:rPr lang="en-US" dirty="0"/>
              <a:t/>
            </a:r>
            <a:br>
              <a:rPr lang="en-US" dirty="0"/>
            </a:br>
            <a:r>
              <a:rPr lang="en-US" sz="4400" b="1" dirty="0" smtClean="0"/>
              <a:t>Matthew 16:21-23</a:t>
            </a:r>
            <a:endParaRPr lang="en-US" sz="4400" b="1" dirty="0"/>
          </a:p>
        </p:txBody>
      </p:sp>
      <p:sp>
        <p:nvSpPr>
          <p:cNvPr id="3" name="Content Placeholder 2"/>
          <p:cNvSpPr>
            <a:spLocks noGrp="1"/>
          </p:cNvSpPr>
          <p:nvPr>
            <p:ph idx="1"/>
          </p:nvPr>
        </p:nvSpPr>
        <p:spPr/>
        <p:txBody>
          <a:bodyPr>
            <a:noAutofit/>
          </a:bodyPr>
          <a:lstStyle/>
          <a:p>
            <a:r>
              <a:rPr lang="en-US" sz="3200" b="1" baseline="30000" dirty="0"/>
              <a:t>21 </a:t>
            </a:r>
            <a:r>
              <a:rPr lang="en-US" sz="3200" dirty="0"/>
              <a:t>From that time forth began Jesus to shew unto his disciples, how that he must go unto Jerusalem, and suffer many things of the elders and chief priests and scribes, and be killed, and be raised again the third day.</a:t>
            </a:r>
          </a:p>
          <a:p>
            <a:r>
              <a:rPr lang="en-US" sz="3200" b="1" baseline="30000" dirty="0"/>
              <a:t>22 </a:t>
            </a:r>
            <a:r>
              <a:rPr lang="en-US" sz="3200" dirty="0"/>
              <a:t>Then Peter took him, and began to rebuke him, saying, Be it far from thee, Lord: this shall not be unto thee.</a:t>
            </a:r>
          </a:p>
          <a:p>
            <a:r>
              <a:rPr lang="en-US" sz="3200" b="1" baseline="30000" dirty="0"/>
              <a:t>23 </a:t>
            </a:r>
            <a:r>
              <a:rPr lang="en-US" sz="3200" dirty="0"/>
              <a:t>But he turned, and said unto Peter, Get thee behind me, Satan: thou art an offence unto me: for thou </a:t>
            </a:r>
            <a:r>
              <a:rPr lang="en-US" sz="3200" dirty="0" err="1"/>
              <a:t>savourest</a:t>
            </a:r>
            <a:r>
              <a:rPr lang="en-US" sz="3200" dirty="0"/>
              <a:t> not the things that be of God, but those that be of men.</a:t>
            </a:r>
          </a:p>
        </p:txBody>
      </p:sp>
    </p:spTree>
    <p:extLst>
      <p:ext uri="{BB962C8B-B14F-4D97-AF65-F5344CB8AC3E}">
        <p14:creationId xmlns:p14="http://schemas.microsoft.com/office/powerpoint/2010/main" val="2298368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preface to the cross</a:t>
            </a:r>
            <a:br>
              <a:rPr lang="en-US" dirty="0" smtClean="0"/>
            </a:br>
            <a:r>
              <a:rPr lang="en-US" dirty="0"/>
              <a:t/>
            </a:r>
            <a:br>
              <a:rPr lang="en-US" dirty="0"/>
            </a:br>
            <a:r>
              <a:rPr lang="en-US" sz="4400" b="1" dirty="0" smtClean="0"/>
              <a:t>Matthew 17:22-23</a:t>
            </a:r>
            <a:endParaRPr lang="en-US" sz="4400" b="1" dirty="0"/>
          </a:p>
        </p:txBody>
      </p:sp>
      <p:sp>
        <p:nvSpPr>
          <p:cNvPr id="3" name="Content Placeholder 2"/>
          <p:cNvSpPr>
            <a:spLocks noGrp="1"/>
          </p:cNvSpPr>
          <p:nvPr>
            <p:ph idx="1"/>
          </p:nvPr>
        </p:nvSpPr>
        <p:spPr/>
        <p:txBody>
          <a:bodyPr>
            <a:noAutofit/>
          </a:bodyPr>
          <a:lstStyle/>
          <a:p>
            <a:r>
              <a:rPr lang="en-US" sz="3200" b="1" baseline="30000" dirty="0"/>
              <a:t>22 </a:t>
            </a:r>
            <a:r>
              <a:rPr lang="en-US" sz="3200" dirty="0"/>
              <a:t>And while they abode in Galilee, Jesus said unto them, The Son of man shall be betrayed into the hands of men:</a:t>
            </a:r>
          </a:p>
          <a:p>
            <a:r>
              <a:rPr lang="en-US" sz="3200" b="1" baseline="30000" dirty="0"/>
              <a:t>23 </a:t>
            </a:r>
            <a:r>
              <a:rPr lang="en-US" sz="3200" dirty="0"/>
              <a:t>And they shall kill him, and the third day he shall be raised again. And they were exceeding sorry.</a:t>
            </a:r>
          </a:p>
        </p:txBody>
      </p:sp>
    </p:spTree>
    <p:extLst>
      <p:ext uri="{BB962C8B-B14F-4D97-AF65-F5344CB8AC3E}">
        <p14:creationId xmlns:p14="http://schemas.microsoft.com/office/powerpoint/2010/main" val="1518223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preface to the cross</a:t>
            </a:r>
            <a:br>
              <a:rPr lang="en-US" dirty="0" smtClean="0"/>
            </a:br>
            <a:r>
              <a:rPr lang="en-US" dirty="0"/>
              <a:t/>
            </a:r>
            <a:br>
              <a:rPr lang="en-US" dirty="0"/>
            </a:br>
            <a:r>
              <a:rPr lang="en-US" sz="4400" b="1" dirty="0" smtClean="0"/>
              <a:t>Mark </a:t>
            </a:r>
            <a:br>
              <a:rPr lang="en-US" sz="4400" b="1" dirty="0" smtClean="0"/>
            </a:br>
            <a:r>
              <a:rPr lang="en-US" sz="4400" b="1" dirty="0" smtClean="0"/>
              <a:t>9:30-32</a:t>
            </a:r>
            <a:endParaRPr lang="en-US" sz="4400" b="1" dirty="0"/>
          </a:p>
        </p:txBody>
      </p:sp>
      <p:sp>
        <p:nvSpPr>
          <p:cNvPr id="3" name="Content Placeholder 2"/>
          <p:cNvSpPr>
            <a:spLocks noGrp="1"/>
          </p:cNvSpPr>
          <p:nvPr>
            <p:ph idx="1"/>
          </p:nvPr>
        </p:nvSpPr>
        <p:spPr/>
        <p:txBody>
          <a:bodyPr>
            <a:noAutofit/>
          </a:bodyPr>
          <a:lstStyle/>
          <a:p>
            <a:r>
              <a:rPr lang="en-US" sz="3200" b="1" baseline="30000" dirty="0"/>
              <a:t>30 </a:t>
            </a:r>
            <a:r>
              <a:rPr lang="en-US" sz="3200" dirty="0"/>
              <a:t>And they departed thence, and passed through Galilee; and he would not that any man should know it.</a:t>
            </a:r>
          </a:p>
          <a:p>
            <a:r>
              <a:rPr lang="en-US" sz="3200" b="1" baseline="30000" dirty="0"/>
              <a:t>31 </a:t>
            </a:r>
            <a:r>
              <a:rPr lang="en-US" sz="3200" dirty="0"/>
              <a:t>For he taught his disciples, and said unto them, The Son of man is delivered into the hands of men, and they shall kill him; and after that he is killed, he shall rise the third day.</a:t>
            </a:r>
          </a:p>
          <a:p>
            <a:r>
              <a:rPr lang="en-US" sz="3200" b="1" baseline="30000" dirty="0"/>
              <a:t>32 </a:t>
            </a:r>
            <a:r>
              <a:rPr lang="en-US" sz="3200" dirty="0"/>
              <a:t>But they understood not that saying, and were afraid to ask him.</a:t>
            </a:r>
          </a:p>
        </p:txBody>
      </p:sp>
    </p:spTree>
    <p:extLst>
      <p:ext uri="{BB962C8B-B14F-4D97-AF65-F5344CB8AC3E}">
        <p14:creationId xmlns:p14="http://schemas.microsoft.com/office/powerpoint/2010/main" val="3136086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preface to the cross</a:t>
            </a:r>
            <a:br>
              <a:rPr lang="en-US" dirty="0" smtClean="0"/>
            </a:br>
            <a:r>
              <a:rPr lang="en-US" dirty="0"/>
              <a:t/>
            </a:r>
            <a:br>
              <a:rPr lang="en-US" dirty="0"/>
            </a:br>
            <a:r>
              <a:rPr lang="en-US" sz="4400" b="1" dirty="0" smtClean="0"/>
              <a:t>Luke </a:t>
            </a:r>
            <a:br>
              <a:rPr lang="en-US" sz="4400" b="1" dirty="0" smtClean="0"/>
            </a:br>
            <a:r>
              <a:rPr lang="en-US" sz="4400" b="1" dirty="0" smtClean="0"/>
              <a:t>9:43-45</a:t>
            </a:r>
            <a:endParaRPr lang="en-US" sz="4400" b="1" dirty="0"/>
          </a:p>
        </p:txBody>
      </p:sp>
      <p:sp>
        <p:nvSpPr>
          <p:cNvPr id="3" name="Content Placeholder 2"/>
          <p:cNvSpPr>
            <a:spLocks noGrp="1"/>
          </p:cNvSpPr>
          <p:nvPr>
            <p:ph idx="1"/>
          </p:nvPr>
        </p:nvSpPr>
        <p:spPr/>
        <p:txBody>
          <a:bodyPr>
            <a:noAutofit/>
          </a:bodyPr>
          <a:lstStyle/>
          <a:p>
            <a:r>
              <a:rPr lang="en-US" sz="3200" b="1" baseline="30000" dirty="0"/>
              <a:t>43 </a:t>
            </a:r>
            <a:r>
              <a:rPr lang="en-US" sz="3200" dirty="0"/>
              <a:t>And they were all amazed at the mighty power of God. But while they wondered every one at all things which Jesus did, he said unto his disciples,</a:t>
            </a:r>
          </a:p>
          <a:p>
            <a:r>
              <a:rPr lang="en-US" sz="3200" b="1" baseline="30000" dirty="0"/>
              <a:t>44 </a:t>
            </a:r>
            <a:r>
              <a:rPr lang="en-US" sz="3200" dirty="0"/>
              <a:t>Let these sayings sink down into your ears: for the Son of man shall be delivered into the hands of men.</a:t>
            </a:r>
          </a:p>
          <a:p>
            <a:r>
              <a:rPr lang="en-US" sz="3200" b="1" baseline="30000" dirty="0"/>
              <a:t>45 </a:t>
            </a:r>
            <a:r>
              <a:rPr lang="en-US" sz="3200" dirty="0"/>
              <a:t>But they understood not this saying, and it was hid from them, that they perceived it not: and they feared to ask him of that saying.</a:t>
            </a:r>
          </a:p>
        </p:txBody>
      </p:sp>
    </p:spTree>
    <p:extLst>
      <p:ext uri="{BB962C8B-B14F-4D97-AF65-F5344CB8AC3E}">
        <p14:creationId xmlns:p14="http://schemas.microsoft.com/office/powerpoint/2010/main" val="21758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preface to the cross</a:t>
            </a:r>
            <a:br>
              <a:rPr lang="en-US" dirty="0" smtClean="0"/>
            </a:br>
            <a:r>
              <a:rPr lang="en-US" dirty="0"/>
              <a:t/>
            </a:r>
            <a:br>
              <a:rPr lang="en-US" dirty="0"/>
            </a:br>
            <a:r>
              <a:rPr lang="en-US" b="1" dirty="0" smtClean="0"/>
              <a:t>The Fundamentals of Christian Education, </a:t>
            </a:r>
            <a:br>
              <a:rPr lang="en-US" b="1" dirty="0" smtClean="0"/>
            </a:br>
            <a:r>
              <a:rPr lang="en-US" b="1" dirty="0" smtClean="0"/>
              <a:t>pg. 382</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He </a:t>
            </a:r>
            <a:r>
              <a:rPr lang="en-US" sz="3200" dirty="0"/>
              <a:t>was to close His life by making a solemn oblation of Himself. Type was to reach antitype in Jesus Christ. His whole life was a preface to His death on the cross. His character was a life of obedience to all God's commandments, and was to be a sample for all men upon the earth. His life was the living of the law in humanity. That law Adam transgressed. But Christ, by His perfect obedience to the law redeemed Adam's disgraceful failure and fall. </a:t>
            </a:r>
          </a:p>
        </p:txBody>
      </p:sp>
    </p:spTree>
    <p:extLst>
      <p:ext uri="{BB962C8B-B14F-4D97-AF65-F5344CB8AC3E}">
        <p14:creationId xmlns:p14="http://schemas.microsoft.com/office/powerpoint/2010/main" val="3321602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19:1-30</a:t>
            </a:r>
            <a:endParaRPr lang="en-US" sz="4400" dirty="0"/>
          </a:p>
        </p:txBody>
      </p:sp>
      <p:sp>
        <p:nvSpPr>
          <p:cNvPr id="3" name="Content Placeholder 2"/>
          <p:cNvSpPr>
            <a:spLocks noGrp="1"/>
          </p:cNvSpPr>
          <p:nvPr>
            <p:ph idx="1"/>
          </p:nvPr>
        </p:nvSpPr>
        <p:spPr/>
        <p:txBody>
          <a:bodyPr>
            <a:noAutofit/>
          </a:bodyPr>
          <a:lstStyle/>
          <a:p>
            <a:r>
              <a:rPr lang="en-US" sz="3200" b="1" dirty="0"/>
              <a:t>19 </a:t>
            </a:r>
            <a:r>
              <a:rPr lang="en-US" sz="3200" dirty="0"/>
              <a:t>Then Pilate therefore took Jesus, and scourged him.</a:t>
            </a:r>
          </a:p>
          <a:p>
            <a:r>
              <a:rPr lang="en-US" sz="3200" b="1" baseline="30000" dirty="0"/>
              <a:t>2 </a:t>
            </a:r>
            <a:r>
              <a:rPr lang="en-US" sz="3200" dirty="0"/>
              <a:t>And the soldiers platted a crown of thorns, and put it on his head, and they put on him a purple robe,</a:t>
            </a:r>
          </a:p>
          <a:p>
            <a:r>
              <a:rPr lang="en-US" sz="3200" b="1" baseline="30000" dirty="0"/>
              <a:t>3 </a:t>
            </a:r>
            <a:r>
              <a:rPr lang="en-US" sz="3200" dirty="0"/>
              <a:t>And said, Hail, King of the Jews! and they smote him with their hands.</a:t>
            </a:r>
          </a:p>
          <a:p>
            <a:r>
              <a:rPr lang="en-US" sz="3200" b="1" baseline="30000" dirty="0"/>
              <a:t>4 </a:t>
            </a:r>
            <a:r>
              <a:rPr lang="en-US" sz="3200" dirty="0"/>
              <a:t>Pilate therefore went forth again, and </a:t>
            </a:r>
            <a:r>
              <a:rPr lang="en-US" sz="3200" dirty="0" err="1"/>
              <a:t>saith</a:t>
            </a:r>
            <a:r>
              <a:rPr lang="en-US" sz="3200" dirty="0"/>
              <a:t> unto them, Behold, I bring him forth to you, that ye may know that I find no fault in him.</a:t>
            </a:r>
          </a:p>
        </p:txBody>
      </p:sp>
    </p:spTree>
    <p:extLst>
      <p:ext uri="{BB962C8B-B14F-4D97-AF65-F5344CB8AC3E}">
        <p14:creationId xmlns:p14="http://schemas.microsoft.com/office/powerpoint/2010/main" val="175938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19:5-30</a:t>
            </a:r>
            <a:endParaRPr lang="en-US" sz="4400" dirty="0"/>
          </a:p>
        </p:txBody>
      </p:sp>
      <p:sp>
        <p:nvSpPr>
          <p:cNvPr id="3" name="Content Placeholder 2"/>
          <p:cNvSpPr>
            <a:spLocks noGrp="1"/>
          </p:cNvSpPr>
          <p:nvPr>
            <p:ph idx="1"/>
          </p:nvPr>
        </p:nvSpPr>
        <p:spPr/>
        <p:txBody>
          <a:bodyPr>
            <a:noAutofit/>
          </a:bodyPr>
          <a:lstStyle/>
          <a:p>
            <a:r>
              <a:rPr lang="en-US" sz="3200" b="1" baseline="30000" dirty="0"/>
              <a:t>5 </a:t>
            </a:r>
            <a:r>
              <a:rPr lang="en-US" sz="3200" dirty="0"/>
              <a:t>Then came Jesus forth, wearing the crown of thorns, and the purple robe. And Pilate </a:t>
            </a:r>
            <a:r>
              <a:rPr lang="en-US" sz="3200" dirty="0" err="1"/>
              <a:t>saith</a:t>
            </a:r>
            <a:r>
              <a:rPr lang="en-US" sz="3200" dirty="0"/>
              <a:t> unto them, Behold the man!</a:t>
            </a:r>
          </a:p>
          <a:p>
            <a:r>
              <a:rPr lang="en-US" sz="3200" b="1" baseline="30000" dirty="0"/>
              <a:t>6 </a:t>
            </a:r>
            <a:r>
              <a:rPr lang="en-US" sz="3200" dirty="0"/>
              <a:t>When the chief priests therefore and officers saw him, they cried out, saying, Crucify him, crucify him. Pilate </a:t>
            </a:r>
            <a:r>
              <a:rPr lang="en-US" sz="3200" dirty="0" err="1"/>
              <a:t>saith</a:t>
            </a:r>
            <a:r>
              <a:rPr lang="en-US" sz="3200" dirty="0"/>
              <a:t> unto them, Take ye him, and crucify him: for I find no fault in him.</a:t>
            </a:r>
          </a:p>
          <a:p>
            <a:r>
              <a:rPr lang="en-US" sz="3200" b="1" baseline="30000" dirty="0"/>
              <a:t>7 </a:t>
            </a:r>
            <a:r>
              <a:rPr lang="en-US" sz="3200" dirty="0"/>
              <a:t>The Jews answered him, We have a law, and by our law he ought to die, because he made himself the Son of God</a:t>
            </a:r>
            <a:r>
              <a:rPr lang="en-US" sz="3200" dirty="0" smtClean="0"/>
              <a:t>.</a:t>
            </a:r>
            <a:endParaRPr lang="en-US" sz="3200" dirty="0"/>
          </a:p>
        </p:txBody>
      </p:sp>
    </p:spTree>
    <p:extLst>
      <p:ext uri="{BB962C8B-B14F-4D97-AF65-F5344CB8AC3E}">
        <p14:creationId xmlns:p14="http://schemas.microsoft.com/office/powerpoint/2010/main" val="417614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19:8-30</a:t>
            </a:r>
            <a:endParaRPr lang="en-US" sz="4400"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When Pilate therefore heard that saying, he was the more afraid;</a:t>
            </a:r>
          </a:p>
          <a:p>
            <a:r>
              <a:rPr lang="en-US" sz="3200" b="1" baseline="30000" dirty="0"/>
              <a:t>9 </a:t>
            </a:r>
            <a:r>
              <a:rPr lang="en-US" sz="3200" dirty="0"/>
              <a:t>And went again into the judgment hall, and </a:t>
            </a:r>
            <a:r>
              <a:rPr lang="en-US" sz="3200" dirty="0" err="1"/>
              <a:t>saith</a:t>
            </a:r>
            <a:r>
              <a:rPr lang="en-US" sz="3200" dirty="0"/>
              <a:t> unto Jesus, Whence art thou? But Jesus gave him no answer.</a:t>
            </a:r>
          </a:p>
          <a:p>
            <a:r>
              <a:rPr lang="en-US" sz="3200" b="1" baseline="30000" dirty="0"/>
              <a:t>10 </a:t>
            </a:r>
            <a:r>
              <a:rPr lang="en-US" sz="3200" dirty="0"/>
              <a:t>Then </a:t>
            </a:r>
            <a:r>
              <a:rPr lang="en-US" sz="3200" dirty="0" err="1"/>
              <a:t>saith</a:t>
            </a:r>
            <a:r>
              <a:rPr lang="en-US" sz="3200" dirty="0"/>
              <a:t> Pilate unto him, </a:t>
            </a:r>
            <a:r>
              <a:rPr lang="en-US" sz="3200" dirty="0" err="1"/>
              <a:t>Speakest</a:t>
            </a:r>
            <a:r>
              <a:rPr lang="en-US" sz="3200" dirty="0"/>
              <a:t> thou not unto me? </a:t>
            </a:r>
            <a:r>
              <a:rPr lang="en-US" sz="3200" dirty="0" err="1"/>
              <a:t>knowest</a:t>
            </a:r>
            <a:r>
              <a:rPr lang="en-US" sz="3200" dirty="0"/>
              <a:t> thou not that I have power to crucify thee, and have power to release thee</a:t>
            </a:r>
            <a:r>
              <a:rPr lang="en-US" sz="3200" dirty="0" smtClean="0"/>
              <a:t>?</a:t>
            </a:r>
            <a:endParaRPr lang="en-US" sz="3200" dirty="0"/>
          </a:p>
        </p:txBody>
      </p:sp>
    </p:spTree>
    <p:extLst>
      <p:ext uri="{BB962C8B-B14F-4D97-AF65-F5344CB8AC3E}">
        <p14:creationId xmlns:p14="http://schemas.microsoft.com/office/powerpoint/2010/main" val="1330111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19:11-30</a:t>
            </a:r>
            <a:endParaRPr lang="en-US" sz="4400"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Jesus answered, Thou </a:t>
            </a:r>
            <a:r>
              <a:rPr lang="en-US" sz="3200" dirty="0" err="1"/>
              <a:t>couldest</a:t>
            </a:r>
            <a:r>
              <a:rPr lang="en-US" sz="3200" dirty="0"/>
              <a:t> have no power at all against me, except it were given thee from above: therefore he that delivered me unto thee hath the greater sin.</a:t>
            </a:r>
          </a:p>
          <a:p>
            <a:r>
              <a:rPr lang="en-US" sz="3200" b="1" baseline="30000" dirty="0"/>
              <a:t>12 </a:t>
            </a:r>
            <a:r>
              <a:rPr lang="en-US" sz="3200" dirty="0"/>
              <a:t>And from thenceforth Pilate sought to release him: but the Jews cried out, saying, If thou let this man go, thou art not Caesar's friend: whosoever </a:t>
            </a:r>
            <a:r>
              <a:rPr lang="en-US" sz="3200" dirty="0" err="1"/>
              <a:t>maketh</a:t>
            </a:r>
            <a:r>
              <a:rPr lang="en-US" sz="3200" dirty="0"/>
              <a:t> himself a king </a:t>
            </a:r>
            <a:r>
              <a:rPr lang="en-US" sz="3200" dirty="0" err="1"/>
              <a:t>speaketh</a:t>
            </a:r>
            <a:r>
              <a:rPr lang="en-US" sz="3200" dirty="0"/>
              <a:t> against Caesar</a:t>
            </a:r>
            <a:r>
              <a:rPr lang="en-US" sz="3200" dirty="0" smtClean="0"/>
              <a:t>.</a:t>
            </a:r>
            <a:endParaRPr lang="en-US" sz="3200" dirty="0"/>
          </a:p>
        </p:txBody>
      </p:sp>
    </p:spTree>
    <p:extLst>
      <p:ext uri="{BB962C8B-B14F-4D97-AF65-F5344CB8AC3E}">
        <p14:creationId xmlns:p14="http://schemas.microsoft.com/office/powerpoint/2010/main" val="646200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a:t>
            </a:r>
            <a:br>
              <a:rPr lang="en-US" dirty="0" smtClean="0"/>
            </a:br>
            <a:r>
              <a:rPr lang="en-US" dirty="0" smtClean="0"/>
              <a:t>John 3:14-15</a:t>
            </a:r>
            <a:endParaRPr lang="en-US" dirty="0"/>
          </a:p>
        </p:txBody>
      </p:sp>
      <p:sp>
        <p:nvSpPr>
          <p:cNvPr id="3" name="Content Placeholder 2"/>
          <p:cNvSpPr>
            <a:spLocks noGrp="1"/>
          </p:cNvSpPr>
          <p:nvPr>
            <p:ph idx="1"/>
          </p:nvPr>
        </p:nvSpPr>
        <p:spPr/>
        <p:txBody>
          <a:bodyPr>
            <a:normAutofit/>
          </a:bodyPr>
          <a:lstStyle/>
          <a:p>
            <a:r>
              <a:rPr lang="en-US" sz="3600" b="1" baseline="30000" dirty="0"/>
              <a:t>13 </a:t>
            </a:r>
            <a:r>
              <a:rPr lang="en-US" sz="3600" dirty="0"/>
              <a:t>And no man hath ascended up to heaven, but he that came down from heaven, even the Son of man which is in heaven.</a:t>
            </a:r>
          </a:p>
          <a:p>
            <a:r>
              <a:rPr lang="en-US" sz="3600" b="1" baseline="30000" dirty="0"/>
              <a:t>14 </a:t>
            </a:r>
            <a:r>
              <a:rPr lang="en-US" sz="3600" dirty="0"/>
              <a:t>And as Moses lifted up the serpent in the wilderness, even so must the Son of man be lifted up</a:t>
            </a:r>
            <a:r>
              <a:rPr lang="en-US" sz="3600" dirty="0" smtClean="0"/>
              <a:t>:</a:t>
            </a:r>
            <a:endParaRPr lang="en-US" sz="3600" dirty="0"/>
          </a:p>
        </p:txBody>
      </p:sp>
    </p:spTree>
    <p:extLst>
      <p:ext uri="{BB962C8B-B14F-4D97-AF65-F5344CB8AC3E}">
        <p14:creationId xmlns:p14="http://schemas.microsoft.com/office/powerpoint/2010/main" val="47551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19:13-30</a:t>
            </a:r>
            <a:endParaRPr lang="en-US" sz="4400" dirty="0"/>
          </a:p>
        </p:txBody>
      </p:sp>
      <p:sp>
        <p:nvSpPr>
          <p:cNvPr id="3" name="Content Placeholder 2"/>
          <p:cNvSpPr>
            <a:spLocks noGrp="1"/>
          </p:cNvSpPr>
          <p:nvPr>
            <p:ph idx="1"/>
          </p:nvPr>
        </p:nvSpPr>
        <p:spPr/>
        <p:txBody>
          <a:bodyPr>
            <a:noAutofit/>
          </a:bodyPr>
          <a:lstStyle/>
          <a:p>
            <a:r>
              <a:rPr lang="en-US" sz="3200" b="1" baseline="30000" dirty="0"/>
              <a:t>13 </a:t>
            </a:r>
            <a:r>
              <a:rPr lang="en-US" sz="3200" dirty="0"/>
              <a:t>When Pilate therefore heard that saying, he brought Jesus forth, and sat down in the judgment seat in a place that is called the Pavement, but in the Hebrew, </a:t>
            </a:r>
            <a:r>
              <a:rPr lang="en-US" sz="3200" dirty="0" err="1"/>
              <a:t>Gabbatha</a:t>
            </a:r>
            <a:r>
              <a:rPr lang="en-US" sz="3200" dirty="0"/>
              <a:t>.</a:t>
            </a:r>
          </a:p>
          <a:p>
            <a:r>
              <a:rPr lang="en-US" sz="3200" b="1" baseline="30000" dirty="0"/>
              <a:t>14 </a:t>
            </a:r>
            <a:r>
              <a:rPr lang="en-US" sz="3200" dirty="0"/>
              <a:t>And it was the preparation of the </a:t>
            </a:r>
            <a:r>
              <a:rPr lang="en-US" sz="3200" dirty="0" err="1"/>
              <a:t>passover</a:t>
            </a:r>
            <a:r>
              <a:rPr lang="en-US" sz="3200" dirty="0"/>
              <a:t>, and about the sixth hour: and he </a:t>
            </a:r>
            <a:r>
              <a:rPr lang="en-US" sz="3200" dirty="0" err="1"/>
              <a:t>saith</a:t>
            </a:r>
            <a:r>
              <a:rPr lang="en-US" sz="3200" dirty="0"/>
              <a:t> unto the Jews, Behold your King!</a:t>
            </a:r>
          </a:p>
          <a:p>
            <a:r>
              <a:rPr lang="en-US" sz="3200" b="1" baseline="30000" dirty="0"/>
              <a:t>15 </a:t>
            </a:r>
            <a:r>
              <a:rPr lang="en-US" sz="3200" dirty="0"/>
              <a:t>But they cried out, Away with him, away with him, crucify him. Pilate </a:t>
            </a:r>
            <a:r>
              <a:rPr lang="en-US" sz="3200" dirty="0" err="1"/>
              <a:t>saith</a:t>
            </a:r>
            <a:r>
              <a:rPr lang="en-US" sz="3200" dirty="0"/>
              <a:t> unto them, Shall I crucify your King? The chief priests answered, We have no king but Caesar</a:t>
            </a:r>
            <a:r>
              <a:rPr lang="en-US" sz="3200" dirty="0" smtClean="0"/>
              <a:t>.</a:t>
            </a:r>
            <a:endParaRPr lang="en-US" sz="3200" dirty="0"/>
          </a:p>
        </p:txBody>
      </p:sp>
    </p:spTree>
    <p:extLst>
      <p:ext uri="{BB962C8B-B14F-4D97-AF65-F5344CB8AC3E}">
        <p14:creationId xmlns:p14="http://schemas.microsoft.com/office/powerpoint/2010/main" val="1242217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19:16-30</a:t>
            </a:r>
            <a:endParaRPr lang="en-US" sz="4400" dirty="0"/>
          </a:p>
        </p:txBody>
      </p:sp>
      <p:sp>
        <p:nvSpPr>
          <p:cNvPr id="3" name="Content Placeholder 2"/>
          <p:cNvSpPr>
            <a:spLocks noGrp="1"/>
          </p:cNvSpPr>
          <p:nvPr>
            <p:ph idx="1"/>
          </p:nvPr>
        </p:nvSpPr>
        <p:spPr/>
        <p:txBody>
          <a:bodyPr>
            <a:noAutofit/>
          </a:bodyPr>
          <a:lstStyle/>
          <a:p>
            <a:r>
              <a:rPr lang="en-US" sz="3200" b="1" baseline="30000" dirty="0"/>
              <a:t>16 </a:t>
            </a:r>
            <a:r>
              <a:rPr lang="en-US" sz="3200" dirty="0"/>
              <a:t>Then delivered he him therefore unto them to be crucified. And they took Jesus, and led him away.</a:t>
            </a:r>
          </a:p>
          <a:p>
            <a:r>
              <a:rPr lang="en-US" sz="3200" b="1" baseline="30000" dirty="0"/>
              <a:t>17 </a:t>
            </a:r>
            <a:r>
              <a:rPr lang="en-US" sz="3200" dirty="0"/>
              <a:t>And he bearing his cross went forth into a place called the place of a skull, which is called in the Hebrew Golgotha:</a:t>
            </a:r>
          </a:p>
          <a:p>
            <a:r>
              <a:rPr lang="en-US" sz="3200" b="1" baseline="30000" dirty="0"/>
              <a:t>18 </a:t>
            </a:r>
            <a:r>
              <a:rPr lang="en-US" sz="3200" dirty="0"/>
              <a:t>Where they crucified him, and two other with him, on either side one, and Jesus in the midst.</a:t>
            </a:r>
          </a:p>
          <a:p>
            <a:r>
              <a:rPr lang="en-US" sz="3200" b="1" baseline="30000" dirty="0"/>
              <a:t>19 </a:t>
            </a:r>
            <a:r>
              <a:rPr lang="en-US" sz="3200" dirty="0"/>
              <a:t>And Pilate wrote a title, and put it on the cross. And the writing was </a:t>
            </a:r>
            <a:r>
              <a:rPr lang="en-US" sz="3200" cap="small" dirty="0"/>
              <a:t>Jesus Of Nazareth The King Of The Jews</a:t>
            </a:r>
            <a:r>
              <a:rPr lang="en-US" sz="3200" dirty="0"/>
              <a:t>.</a:t>
            </a:r>
          </a:p>
        </p:txBody>
      </p:sp>
    </p:spTree>
    <p:extLst>
      <p:ext uri="{BB962C8B-B14F-4D97-AF65-F5344CB8AC3E}">
        <p14:creationId xmlns:p14="http://schemas.microsoft.com/office/powerpoint/2010/main" val="369887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19:20-30</a:t>
            </a:r>
            <a:endParaRPr lang="en-US" sz="4400"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This title then read many of the Jews: for the place where Jesus was crucified was nigh to the city: and it was written in Hebrew, and Greek, and Latin.</a:t>
            </a:r>
          </a:p>
          <a:p>
            <a:r>
              <a:rPr lang="en-US" sz="3200" b="1" baseline="30000" dirty="0"/>
              <a:t>21 </a:t>
            </a:r>
            <a:r>
              <a:rPr lang="en-US" sz="3200" dirty="0"/>
              <a:t>Then said the chief priests of the Jews to Pilate, Write not, The King of the Jews; but that he said, I am King of the Jews.</a:t>
            </a:r>
          </a:p>
          <a:p>
            <a:r>
              <a:rPr lang="en-US" sz="3200" b="1" baseline="30000" dirty="0"/>
              <a:t>22 </a:t>
            </a:r>
            <a:r>
              <a:rPr lang="en-US" sz="3200" dirty="0"/>
              <a:t>Pilate answered, What I have written I have written</a:t>
            </a:r>
            <a:r>
              <a:rPr lang="en-US" sz="3200" dirty="0" smtClean="0"/>
              <a:t>.</a:t>
            </a:r>
            <a:endParaRPr lang="en-US" sz="3200" dirty="0"/>
          </a:p>
        </p:txBody>
      </p:sp>
    </p:spTree>
    <p:extLst>
      <p:ext uri="{BB962C8B-B14F-4D97-AF65-F5344CB8AC3E}">
        <p14:creationId xmlns:p14="http://schemas.microsoft.com/office/powerpoint/2010/main" val="1363724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19:23-30</a:t>
            </a:r>
            <a:endParaRPr lang="en-US" sz="4400" dirty="0"/>
          </a:p>
        </p:txBody>
      </p:sp>
      <p:sp>
        <p:nvSpPr>
          <p:cNvPr id="3" name="Content Placeholder 2"/>
          <p:cNvSpPr>
            <a:spLocks noGrp="1"/>
          </p:cNvSpPr>
          <p:nvPr>
            <p:ph idx="1"/>
          </p:nvPr>
        </p:nvSpPr>
        <p:spPr/>
        <p:txBody>
          <a:bodyPr>
            <a:noAutofit/>
          </a:bodyPr>
          <a:lstStyle/>
          <a:p>
            <a:r>
              <a:rPr lang="en-US" sz="3200" b="1" baseline="30000" dirty="0"/>
              <a:t>23 </a:t>
            </a:r>
            <a:r>
              <a:rPr lang="en-US" sz="3200" dirty="0"/>
              <a:t>Then the soldiers, when they had crucified Jesus, took his garments, and made four parts, to every soldier a part; and also his coat: now the coat was without seam, woven from the top throughout.</a:t>
            </a:r>
          </a:p>
          <a:p>
            <a:r>
              <a:rPr lang="en-US" sz="3200" b="1" baseline="30000" dirty="0"/>
              <a:t>24 </a:t>
            </a:r>
            <a:r>
              <a:rPr lang="en-US" sz="3200" dirty="0"/>
              <a:t>They said therefore among themselves, Let us not rend it, but cast lots for it, whose it shall be: that the scripture might be fulfilled, which </a:t>
            </a:r>
            <a:r>
              <a:rPr lang="en-US" sz="3200" dirty="0" err="1"/>
              <a:t>saith</a:t>
            </a:r>
            <a:r>
              <a:rPr lang="en-US" sz="3200" dirty="0"/>
              <a:t>, They parted my raiment among them, and for my vesture they did cast lots. These things therefore the soldiers did</a:t>
            </a:r>
            <a:r>
              <a:rPr lang="en-US" sz="3200" dirty="0" smtClean="0"/>
              <a:t>.</a:t>
            </a:r>
            <a:endParaRPr lang="en-US" sz="3200" dirty="0"/>
          </a:p>
        </p:txBody>
      </p:sp>
    </p:spTree>
    <p:extLst>
      <p:ext uri="{BB962C8B-B14F-4D97-AF65-F5344CB8AC3E}">
        <p14:creationId xmlns:p14="http://schemas.microsoft.com/office/powerpoint/2010/main" val="3973027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19:25-30</a:t>
            </a:r>
            <a:endParaRPr lang="en-US" sz="4400" dirty="0"/>
          </a:p>
        </p:txBody>
      </p:sp>
      <p:sp>
        <p:nvSpPr>
          <p:cNvPr id="3" name="Content Placeholder 2"/>
          <p:cNvSpPr>
            <a:spLocks noGrp="1"/>
          </p:cNvSpPr>
          <p:nvPr>
            <p:ph idx="1"/>
          </p:nvPr>
        </p:nvSpPr>
        <p:spPr/>
        <p:txBody>
          <a:bodyPr>
            <a:noAutofit/>
          </a:bodyPr>
          <a:lstStyle/>
          <a:p>
            <a:r>
              <a:rPr lang="en-US" sz="3200" b="1" baseline="30000" dirty="0"/>
              <a:t>25 </a:t>
            </a:r>
            <a:r>
              <a:rPr lang="en-US" sz="3200" dirty="0"/>
              <a:t>Now there stood by the cross of Jesus his mother, and his mother's sister, Mary the wife of </a:t>
            </a:r>
            <a:r>
              <a:rPr lang="en-US" sz="3200" dirty="0" err="1"/>
              <a:t>Cleophas</a:t>
            </a:r>
            <a:r>
              <a:rPr lang="en-US" sz="3200" dirty="0"/>
              <a:t>, and Mary Magdalene.</a:t>
            </a:r>
          </a:p>
          <a:p>
            <a:r>
              <a:rPr lang="en-US" sz="3200" b="1" baseline="30000" dirty="0"/>
              <a:t>26 </a:t>
            </a:r>
            <a:r>
              <a:rPr lang="en-US" sz="3200" dirty="0"/>
              <a:t>When Jesus therefore saw his mother, and the disciple standing by, whom he loved, he </a:t>
            </a:r>
            <a:r>
              <a:rPr lang="en-US" sz="3200" dirty="0" err="1"/>
              <a:t>saith</a:t>
            </a:r>
            <a:r>
              <a:rPr lang="en-US" sz="3200" dirty="0"/>
              <a:t> unto his mother, Woman, behold thy son!</a:t>
            </a:r>
          </a:p>
          <a:p>
            <a:r>
              <a:rPr lang="en-US" sz="3200" b="1" baseline="30000" dirty="0"/>
              <a:t>27 </a:t>
            </a:r>
            <a:r>
              <a:rPr lang="en-US" sz="3200" dirty="0"/>
              <a:t>Then </a:t>
            </a:r>
            <a:r>
              <a:rPr lang="en-US" sz="3200" dirty="0" err="1"/>
              <a:t>saith</a:t>
            </a:r>
            <a:r>
              <a:rPr lang="en-US" sz="3200" dirty="0"/>
              <a:t> he to the disciple, Behold thy mother! And from that hour that disciple took her unto his own home</a:t>
            </a:r>
            <a:r>
              <a:rPr lang="en-US" sz="3200" dirty="0" smtClean="0"/>
              <a:t>.</a:t>
            </a:r>
            <a:endParaRPr lang="en-US" sz="3200" dirty="0"/>
          </a:p>
        </p:txBody>
      </p:sp>
    </p:spTree>
    <p:extLst>
      <p:ext uri="{BB962C8B-B14F-4D97-AF65-F5344CB8AC3E}">
        <p14:creationId xmlns:p14="http://schemas.microsoft.com/office/powerpoint/2010/main" val="372016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John </a:t>
            </a:r>
            <a:br>
              <a:rPr lang="en-US" sz="4400" b="1" dirty="0" smtClean="0"/>
            </a:br>
            <a:r>
              <a:rPr lang="en-US" sz="4400" b="1" dirty="0" smtClean="0"/>
              <a:t>19:28-30</a:t>
            </a:r>
            <a:endParaRPr lang="en-US" sz="4400" dirty="0"/>
          </a:p>
        </p:txBody>
      </p:sp>
      <p:sp>
        <p:nvSpPr>
          <p:cNvPr id="3" name="Content Placeholder 2"/>
          <p:cNvSpPr>
            <a:spLocks noGrp="1"/>
          </p:cNvSpPr>
          <p:nvPr>
            <p:ph idx="1"/>
          </p:nvPr>
        </p:nvSpPr>
        <p:spPr/>
        <p:txBody>
          <a:bodyPr>
            <a:noAutofit/>
          </a:bodyPr>
          <a:lstStyle/>
          <a:p>
            <a:r>
              <a:rPr lang="en-US" sz="3200" b="1" baseline="30000" dirty="0"/>
              <a:t>28 </a:t>
            </a:r>
            <a:r>
              <a:rPr lang="en-US" sz="3200" dirty="0"/>
              <a:t>After this, Jesus knowing that all things were now accomplished, that the scripture might be fulfilled, </a:t>
            </a:r>
            <a:r>
              <a:rPr lang="en-US" sz="3200" dirty="0" err="1"/>
              <a:t>saith</a:t>
            </a:r>
            <a:r>
              <a:rPr lang="en-US" sz="3200" dirty="0"/>
              <a:t>, I thirst.</a:t>
            </a:r>
          </a:p>
          <a:p>
            <a:r>
              <a:rPr lang="en-US" sz="3200" b="1" baseline="30000" dirty="0"/>
              <a:t>29 </a:t>
            </a:r>
            <a:r>
              <a:rPr lang="en-US" sz="3200" dirty="0"/>
              <a:t>Now there was set a vessel full of vinegar: and they filled a </a:t>
            </a:r>
            <a:r>
              <a:rPr lang="en-US" sz="3200" dirty="0" err="1"/>
              <a:t>spunge</a:t>
            </a:r>
            <a:r>
              <a:rPr lang="en-US" sz="3200" dirty="0"/>
              <a:t> with vinegar, and put it upon hyssop, and put it to his mouth.</a:t>
            </a:r>
          </a:p>
          <a:p>
            <a:r>
              <a:rPr lang="en-US" sz="3200" b="1" baseline="30000" dirty="0"/>
              <a:t>30 </a:t>
            </a:r>
            <a:r>
              <a:rPr lang="en-US" sz="3200" dirty="0"/>
              <a:t>When Jesus therefore had received the vinegar, he said, It is finished: and he bowed his head, and gave up the ghost</a:t>
            </a:r>
            <a:r>
              <a:rPr lang="en-US" sz="3200" dirty="0" smtClean="0"/>
              <a:t>.</a:t>
            </a:r>
            <a:endParaRPr lang="en-US" sz="3200" dirty="0"/>
          </a:p>
        </p:txBody>
      </p:sp>
    </p:spTree>
    <p:extLst>
      <p:ext uri="{BB962C8B-B14F-4D97-AF65-F5344CB8AC3E}">
        <p14:creationId xmlns:p14="http://schemas.microsoft.com/office/powerpoint/2010/main" val="851451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Matthew </a:t>
            </a:r>
            <a:br>
              <a:rPr lang="en-US" sz="4400" b="1" dirty="0" smtClean="0"/>
            </a:br>
            <a:r>
              <a:rPr lang="en-US" sz="4400" b="1" dirty="0" smtClean="0"/>
              <a:t>27:39-43</a:t>
            </a:r>
            <a:endParaRPr lang="en-US" sz="4400" dirty="0"/>
          </a:p>
        </p:txBody>
      </p:sp>
      <p:sp>
        <p:nvSpPr>
          <p:cNvPr id="3" name="Content Placeholder 2"/>
          <p:cNvSpPr>
            <a:spLocks noGrp="1"/>
          </p:cNvSpPr>
          <p:nvPr>
            <p:ph idx="1"/>
          </p:nvPr>
        </p:nvSpPr>
        <p:spPr/>
        <p:txBody>
          <a:bodyPr>
            <a:noAutofit/>
          </a:bodyPr>
          <a:lstStyle/>
          <a:p>
            <a:r>
              <a:rPr lang="en-US" sz="2800" b="1" baseline="30000" dirty="0"/>
              <a:t>39 </a:t>
            </a:r>
            <a:r>
              <a:rPr lang="en-US" sz="2800" dirty="0"/>
              <a:t>And they that passed by reviled him, wagging their heads,</a:t>
            </a:r>
          </a:p>
          <a:p>
            <a:r>
              <a:rPr lang="en-US" sz="2800" b="1" baseline="30000" dirty="0"/>
              <a:t>40 </a:t>
            </a:r>
            <a:r>
              <a:rPr lang="en-US" sz="2800" dirty="0"/>
              <a:t>And saying, Thou that </a:t>
            </a:r>
            <a:r>
              <a:rPr lang="en-US" sz="2800" dirty="0" err="1"/>
              <a:t>destroyest</a:t>
            </a:r>
            <a:r>
              <a:rPr lang="en-US" sz="2800" dirty="0"/>
              <a:t> the temple, and </a:t>
            </a:r>
            <a:r>
              <a:rPr lang="en-US" sz="2800" dirty="0" err="1"/>
              <a:t>buildest</a:t>
            </a:r>
            <a:r>
              <a:rPr lang="en-US" sz="2800" dirty="0"/>
              <a:t> it in three days, save thyself. If thou be the Son of God, come down from the cross.</a:t>
            </a:r>
          </a:p>
          <a:p>
            <a:r>
              <a:rPr lang="en-US" sz="2800" b="1" baseline="30000" dirty="0"/>
              <a:t>41 </a:t>
            </a:r>
            <a:r>
              <a:rPr lang="en-US" sz="2800" dirty="0"/>
              <a:t>Likewise also the chief priests mocking him, with the scribes and elders, said,</a:t>
            </a:r>
          </a:p>
          <a:p>
            <a:r>
              <a:rPr lang="en-US" sz="2800" b="1" baseline="30000" dirty="0"/>
              <a:t>42 </a:t>
            </a:r>
            <a:r>
              <a:rPr lang="en-US" sz="2800" dirty="0"/>
              <a:t>He saved others; himself he cannot save. If he be the King of Israel, let him now come down from the cross, and we will believe him.</a:t>
            </a:r>
          </a:p>
          <a:p>
            <a:r>
              <a:rPr lang="en-US" sz="2800" b="1" baseline="30000" dirty="0"/>
              <a:t>43 </a:t>
            </a:r>
            <a:r>
              <a:rPr lang="en-US" sz="2800" dirty="0"/>
              <a:t>He trusted in God; let him deliver him now, if he will have him: for he said, I am the Son of God</a:t>
            </a:r>
            <a:r>
              <a:rPr lang="en-US" sz="2800" dirty="0" smtClean="0"/>
              <a:t>.</a:t>
            </a:r>
            <a:endParaRPr lang="en-US" sz="2800" dirty="0"/>
          </a:p>
        </p:txBody>
      </p:sp>
    </p:spTree>
    <p:extLst>
      <p:ext uri="{BB962C8B-B14F-4D97-AF65-F5344CB8AC3E}">
        <p14:creationId xmlns:p14="http://schemas.microsoft.com/office/powerpoint/2010/main" val="1180192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“It is finished.”</a:t>
            </a:r>
            <a:br>
              <a:rPr lang="en-US" dirty="0" smtClean="0"/>
            </a:br>
            <a:r>
              <a:rPr lang="en-US" dirty="0"/>
              <a:t/>
            </a:r>
            <a:br>
              <a:rPr lang="en-US" dirty="0"/>
            </a:br>
            <a:r>
              <a:rPr lang="en-US" sz="4400" b="1" dirty="0" smtClean="0"/>
              <a:t>The Desire of Ages, </a:t>
            </a:r>
            <a:br>
              <a:rPr lang="en-US" sz="4400" b="1" dirty="0" smtClean="0"/>
            </a:br>
            <a:r>
              <a:rPr lang="en-US" sz="4400" b="1" dirty="0" smtClean="0"/>
              <a:t>pg. 758</a:t>
            </a:r>
            <a:endParaRPr lang="en-US" sz="4400" dirty="0"/>
          </a:p>
        </p:txBody>
      </p:sp>
      <p:sp>
        <p:nvSpPr>
          <p:cNvPr id="3" name="Content Placeholder 2"/>
          <p:cNvSpPr>
            <a:spLocks noGrp="1"/>
          </p:cNvSpPr>
          <p:nvPr>
            <p:ph idx="1"/>
          </p:nvPr>
        </p:nvSpPr>
        <p:spPr>
          <a:xfrm>
            <a:off x="3425589" y="864108"/>
            <a:ext cx="8420668" cy="5120640"/>
          </a:xfrm>
        </p:spPr>
        <p:txBody>
          <a:bodyPr>
            <a:noAutofit/>
          </a:bodyPr>
          <a:lstStyle/>
          <a:p>
            <a:pPr marL="0" indent="0">
              <a:buNone/>
            </a:pPr>
            <a:r>
              <a:rPr lang="en-US" sz="3000" dirty="0"/>
              <a:t>Christ did not yield up His life till He had accomplished the work which He came to do, and with His parting breath He exclaimed, “It is finished.” </a:t>
            </a:r>
            <a:r>
              <a:rPr lang="en-US" sz="3000" dirty="0">
                <a:hlinkClick r:id="rId2"/>
              </a:rPr>
              <a:t>John 19:30</a:t>
            </a:r>
            <a:r>
              <a:rPr lang="en-US" sz="3000" dirty="0"/>
              <a:t>. The battle had been won. His right hand and His holy arm had gotten Him the victory. As a Conqueror He planted His banner on the eternal heights. Was there not joy among the angels? All heaven triumphed in the </a:t>
            </a:r>
            <a:r>
              <a:rPr lang="en-US" sz="3000" dirty="0" err="1"/>
              <a:t>Saviour's</a:t>
            </a:r>
            <a:r>
              <a:rPr lang="en-US" sz="3000" dirty="0"/>
              <a:t> victory. Satan was defeated, and knew that his kingdom was lost. </a:t>
            </a:r>
            <a:endParaRPr lang="en-US" sz="3000" dirty="0" smtClean="0"/>
          </a:p>
          <a:p>
            <a:pPr marL="0" indent="0">
              <a:buNone/>
            </a:pPr>
            <a:r>
              <a:rPr lang="en-US" sz="3000" dirty="0" smtClean="0"/>
              <a:t>To </a:t>
            </a:r>
            <a:r>
              <a:rPr lang="en-US" sz="3000" dirty="0"/>
              <a:t>the angels and the unfallen worlds the cry, “It is finished,” had a deep significance. It was for them as well as for us that the great work of redemption had been accomplished. They with us share the fruits of Christ's victory. </a:t>
            </a:r>
            <a:endParaRPr lang="en-US" sz="3000" dirty="0" smtClean="0"/>
          </a:p>
        </p:txBody>
      </p:sp>
    </p:spTree>
    <p:extLst>
      <p:ext uri="{BB962C8B-B14F-4D97-AF65-F5344CB8AC3E}">
        <p14:creationId xmlns:p14="http://schemas.microsoft.com/office/powerpoint/2010/main" val="15588727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John </a:t>
            </a:r>
            <a:br>
              <a:rPr lang="en-US" sz="4400" b="1" dirty="0" smtClean="0"/>
            </a:br>
            <a:r>
              <a:rPr lang="en-US" sz="4400" b="1" dirty="0" smtClean="0"/>
              <a:t>3:14-19</a:t>
            </a:r>
            <a:endParaRPr lang="en-US" sz="4400" dirty="0"/>
          </a:p>
        </p:txBody>
      </p:sp>
      <p:sp>
        <p:nvSpPr>
          <p:cNvPr id="3" name="Content Placeholder 2"/>
          <p:cNvSpPr>
            <a:spLocks noGrp="1"/>
          </p:cNvSpPr>
          <p:nvPr>
            <p:ph idx="1"/>
          </p:nvPr>
        </p:nvSpPr>
        <p:spPr/>
        <p:txBody>
          <a:bodyPr>
            <a:noAutofit/>
          </a:bodyPr>
          <a:lstStyle/>
          <a:p>
            <a:r>
              <a:rPr lang="en-US" sz="3200" b="1" baseline="30000" dirty="0"/>
              <a:t>14 </a:t>
            </a:r>
            <a:r>
              <a:rPr lang="en-US" sz="3200" dirty="0"/>
              <a:t>And as Moses lifted up the serpent in the wilderness, even so must the Son of man be lifted up:</a:t>
            </a:r>
          </a:p>
          <a:p>
            <a:r>
              <a:rPr lang="en-US" sz="3200" b="1" baseline="30000" dirty="0"/>
              <a:t>15 </a:t>
            </a:r>
            <a:r>
              <a:rPr lang="en-US" sz="3200" dirty="0"/>
              <a:t>That whosoever believeth in him should not perish, but have eternal life.</a:t>
            </a:r>
          </a:p>
          <a:p>
            <a:r>
              <a:rPr lang="en-US" sz="3200" b="1" baseline="30000" dirty="0"/>
              <a:t>16 </a:t>
            </a:r>
            <a:r>
              <a:rPr lang="en-US" sz="3200" dirty="0"/>
              <a:t>For God so loved the world, that he gave his only begotten Son, that whosoever believeth in him should not perish, but have everlasting life.</a:t>
            </a:r>
          </a:p>
        </p:txBody>
      </p:sp>
    </p:spTree>
    <p:extLst>
      <p:ext uri="{BB962C8B-B14F-4D97-AF65-F5344CB8AC3E}">
        <p14:creationId xmlns:p14="http://schemas.microsoft.com/office/powerpoint/2010/main" val="2371481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John </a:t>
            </a:r>
            <a:br>
              <a:rPr lang="en-US" sz="4400" b="1" dirty="0" smtClean="0"/>
            </a:br>
            <a:r>
              <a:rPr lang="en-US" sz="4400" b="1" dirty="0" smtClean="0"/>
              <a:t>3:17-19</a:t>
            </a:r>
            <a:endParaRPr lang="en-US" sz="4400" dirty="0"/>
          </a:p>
        </p:txBody>
      </p:sp>
      <p:sp>
        <p:nvSpPr>
          <p:cNvPr id="3" name="Content Placeholder 2"/>
          <p:cNvSpPr>
            <a:spLocks noGrp="1"/>
          </p:cNvSpPr>
          <p:nvPr>
            <p:ph idx="1"/>
          </p:nvPr>
        </p:nvSpPr>
        <p:spPr/>
        <p:txBody>
          <a:bodyPr>
            <a:noAutofit/>
          </a:bodyPr>
          <a:lstStyle/>
          <a:p>
            <a:r>
              <a:rPr lang="en-US" sz="3200" b="1" baseline="30000" dirty="0"/>
              <a:t>17 </a:t>
            </a:r>
            <a:r>
              <a:rPr lang="en-US" sz="3200" dirty="0"/>
              <a:t>For God sent not his Son into the world to condemn the world; but that the world through him might be saved.</a:t>
            </a:r>
          </a:p>
          <a:p>
            <a:r>
              <a:rPr lang="en-US" sz="3200" b="1" baseline="30000" dirty="0"/>
              <a:t>18 </a:t>
            </a:r>
            <a:r>
              <a:rPr lang="en-US" sz="3200" dirty="0"/>
              <a:t>He that believeth on him is not condemned: but he that believeth not is condemned already, because he hath not believed in the name of the only begotten Son of God.</a:t>
            </a:r>
          </a:p>
          <a:p>
            <a:r>
              <a:rPr lang="en-US" sz="3200" b="1" baseline="30000" dirty="0"/>
              <a:t>19 </a:t>
            </a:r>
            <a:r>
              <a:rPr lang="en-US" sz="3200" dirty="0"/>
              <a:t>And this is the condemnation, that light is come into the world, and men loved darkness rather than light, because their deeds were evil.</a:t>
            </a:r>
          </a:p>
        </p:txBody>
      </p:sp>
    </p:spTree>
    <p:extLst>
      <p:ext uri="{BB962C8B-B14F-4D97-AF65-F5344CB8AC3E}">
        <p14:creationId xmlns:p14="http://schemas.microsoft.com/office/powerpoint/2010/main" val="2661017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From the foundation of the world</a:t>
            </a:r>
            <a:r>
              <a:rPr lang="en-US" dirty="0" smtClean="0"/>
              <a:t/>
            </a:r>
            <a:br>
              <a:rPr lang="en-US" dirty="0" smtClean="0"/>
            </a:br>
            <a:r>
              <a:rPr lang="en-US" dirty="0"/>
              <a:t/>
            </a:r>
            <a:br>
              <a:rPr lang="en-US" dirty="0"/>
            </a:br>
            <a:r>
              <a:rPr lang="en-US" sz="4400" b="1" dirty="0" smtClean="0"/>
              <a:t>Revelation 13:1-9</a:t>
            </a:r>
            <a:endParaRPr lang="en-US" sz="4400" b="1" dirty="0"/>
          </a:p>
        </p:txBody>
      </p:sp>
      <p:sp>
        <p:nvSpPr>
          <p:cNvPr id="3" name="Content Placeholder 2"/>
          <p:cNvSpPr>
            <a:spLocks noGrp="1"/>
          </p:cNvSpPr>
          <p:nvPr>
            <p:ph idx="1"/>
          </p:nvPr>
        </p:nvSpPr>
        <p:spPr/>
        <p:txBody>
          <a:bodyPr>
            <a:noAutofit/>
          </a:bodyPr>
          <a:lstStyle/>
          <a:p>
            <a:r>
              <a:rPr lang="en-US" sz="3200" b="1" dirty="0"/>
              <a:t>13 </a:t>
            </a:r>
            <a:r>
              <a:rPr lang="en-US" sz="3200" dirty="0"/>
              <a:t>And I stood upon the sand of the sea, and saw a beast rise up out of the sea, having seven heads and ten horns, and upon his horns ten crowns, and upon his heads the name of blasphemy.</a:t>
            </a:r>
          </a:p>
          <a:p>
            <a:r>
              <a:rPr lang="en-US" sz="3200" b="1" baseline="30000" dirty="0"/>
              <a:t>2 </a:t>
            </a:r>
            <a:r>
              <a:rPr lang="en-US" sz="3200" dirty="0"/>
              <a:t>And the beast which I saw was like unto a leopard, and his feet were as the feet of a bear, and his mouth as the mouth of a lion: and the dragon gave him his power, and his seat, and great authority.</a:t>
            </a:r>
          </a:p>
          <a:p>
            <a:r>
              <a:rPr lang="en-US" sz="3200" b="1" baseline="30000" dirty="0"/>
              <a:t>3 </a:t>
            </a:r>
            <a:r>
              <a:rPr lang="en-US" sz="3200" dirty="0"/>
              <a:t>And I saw one of his heads as it were wounded to death; and his deadly wound was healed: and all the world wondered after the beast</a:t>
            </a:r>
            <a:r>
              <a:rPr lang="en-US" sz="3200" dirty="0" smtClean="0"/>
              <a:t>.</a:t>
            </a:r>
            <a:endParaRPr lang="en-US" sz="3200" dirty="0"/>
          </a:p>
        </p:txBody>
      </p:sp>
    </p:spTree>
    <p:extLst>
      <p:ext uri="{BB962C8B-B14F-4D97-AF65-F5344CB8AC3E}">
        <p14:creationId xmlns:p14="http://schemas.microsoft.com/office/powerpoint/2010/main" val="1464025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Romans</a:t>
            </a:r>
            <a:br>
              <a:rPr lang="en-US" sz="4400" b="1" dirty="0" smtClean="0"/>
            </a:br>
            <a:r>
              <a:rPr lang="en-US" sz="4400" b="1" dirty="0" smtClean="0"/>
              <a:t>6:22-23</a:t>
            </a:r>
            <a:endParaRPr lang="en-US" sz="4400" dirty="0"/>
          </a:p>
        </p:txBody>
      </p:sp>
      <p:sp>
        <p:nvSpPr>
          <p:cNvPr id="3" name="Content Placeholder 2"/>
          <p:cNvSpPr>
            <a:spLocks noGrp="1"/>
          </p:cNvSpPr>
          <p:nvPr>
            <p:ph idx="1"/>
          </p:nvPr>
        </p:nvSpPr>
        <p:spPr/>
        <p:txBody>
          <a:bodyPr>
            <a:noAutofit/>
          </a:bodyPr>
          <a:lstStyle/>
          <a:p>
            <a:r>
              <a:rPr lang="en-US" sz="3200" b="1" baseline="30000" dirty="0"/>
              <a:t>22 </a:t>
            </a:r>
            <a:r>
              <a:rPr lang="en-US" sz="3200" dirty="0"/>
              <a:t>But now being made free from sin, and become servants to God, ye have your fruit unto holiness, and the end everlasting life.</a:t>
            </a:r>
          </a:p>
          <a:p>
            <a:r>
              <a:rPr lang="en-US" sz="3200" b="1" baseline="30000" dirty="0"/>
              <a:t>23 </a:t>
            </a:r>
            <a:r>
              <a:rPr lang="en-US" sz="3200" dirty="0"/>
              <a:t>For the wages of sin is death; but the gift of God is eternal life through Jesus Christ our Lord.</a:t>
            </a:r>
          </a:p>
        </p:txBody>
      </p:sp>
    </p:spTree>
    <p:extLst>
      <p:ext uri="{BB962C8B-B14F-4D97-AF65-F5344CB8AC3E}">
        <p14:creationId xmlns:p14="http://schemas.microsoft.com/office/powerpoint/2010/main" val="180019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Hebrews </a:t>
            </a:r>
            <a:br>
              <a:rPr lang="en-US" sz="4400" b="1" dirty="0" smtClean="0"/>
            </a:br>
            <a:r>
              <a:rPr lang="en-US" sz="4400" b="1" dirty="0" smtClean="0"/>
              <a:t>10:1-25</a:t>
            </a:r>
            <a:endParaRPr lang="en-US" sz="4400" dirty="0"/>
          </a:p>
        </p:txBody>
      </p:sp>
      <p:sp>
        <p:nvSpPr>
          <p:cNvPr id="3" name="Content Placeholder 2"/>
          <p:cNvSpPr>
            <a:spLocks noGrp="1"/>
          </p:cNvSpPr>
          <p:nvPr>
            <p:ph idx="1"/>
          </p:nvPr>
        </p:nvSpPr>
        <p:spPr/>
        <p:txBody>
          <a:bodyPr>
            <a:noAutofit/>
          </a:bodyPr>
          <a:lstStyle/>
          <a:p>
            <a:r>
              <a:rPr lang="en-US" sz="3200" b="1" dirty="0"/>
              <a:t>10 </a:t>
            </a:r>
            <a:r>
              <a:rPr lang="en-US" sz="3200" dirty="0"/>
              <a:t>For the law having a shadow of good things to come, and not the very image of the things, can never with those sacrifices which they offered year by year continually make the comers thereunto perfect.</a:t>
            </a:r>
          </a:p>
          <a:p>
            <a:r>
              <a:rPr lang="en-US" sz="3200" b="1" baseline="30000" dirty="0"/>
              <a:t>2 </a:t>
            </a:r>
            <a:r>
              <a:rPr lang="en-US" sz="3200" dirty="0"/>
              <a:t>For then would they not have ceased to be offered? because that the worshippers once purged should have had no more conscience of sins.</a:t>
            </a:r>
          </a:p>
          <a:p>
            <a:r>
              <a:rPr lang="en-US" sz="3200" b="1" baseline="30000" dirty="0"/>
              <a:t>3 </a:t>
            </a:r>
            <a:r>
              <a:rPr lang="en-US" sz="3200" dirty="0"/>
              <a:t>But in those sacrifices there is a remembrance again made of sins every year</a:t>
            </a:r>
            <a:r>
              <a:rPr lang="en-US" sz="3200" dirty="0" smtClean="0"/>
              <a:t>.</a:t>
            </a:r>
            <a:endParaRPr lang="en-US" sz="3200" dirty="0"/>
          </a:p>
        </p:txBody>
      </p:sp>
    </p:spTree>
    <p:extLst>
      <p:ext uri="{BB962C8B-B14F-4D97-AF65-F5344CB8AC3E}">
        <p14:creationId xmlns:p14="http://schemas.microsoft.com/office/powerpoint/2010/main" val="3140269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Hebrews </a:t>
            </a:r>
            <a:br>
              <a:rPr lang="en-US" sz="4400" b="1" dirty="0" smtClean="0"/>
            </a:br>
            <a:r>
              <a:rPr lang="en-US" sz="4400" b="1" dirty="0" smtClean="0"/>
              <a:t>10:4-25</a:t>
            </a:r>
            <a:endParaRPr lang="en-US" sz="4400" dirty="0"/>
          </a:p>
        </p:txBody>
      </p:sp>
      <p:sp>
        <p:nvSpPr>
          <p:cNvPr id="3" name="Content Placeholder 2"/>
          <p:cNvSpPr>
            <a:spLocks noGrp="1"/>
          </p:cNvSpPr>
          <p:nvPr>
            <p:ph idx="1"/>
          </p:nvPr>
        </p:nvSpPr>
        <p:spPr/>
        <p:txBody>
          <a:bodyPr>
            <a:noAutofit/>
          </a:bodyPr>
          <a:lstStyle/>
          <a:p>
            <a:r>
              <a:rPr lang="en-US" sz="3200" b="1" baseline="30000" dirty="0"/>
              <a:t>4 </a:t>
            </a:r>
            <a:r>
              <a:rPr lang="en-US" sz="3200" dirty="0"/>
              <a:t>For it is not possible that the blood of bulls and of goats should take away sins.</a:t>
            </a:r>
          </a:p>
          <a:p>
            <a:r>
              <a:rPr lang="en-US" sz="3200" b="1" baseline="30000" dirty="0"/>
              <a:t>5 </a:t>
            </a:r>
            <a:r>
              <a:rPr lang="en-US" sz="3200" dirty="0"/>
              <a:t>Wherefore when he cometh into the world, he </a:t>
            </a:r>
            <a:r>
              <a:rPr lang="en-US" sz="3200" dirty="0" err="1"/>
              <a:t>saith</a:t>
            </a:r>
            <a:r>
              <a:rPr lang="en-US" sz="3200" dirty="0"/>
              <a:t>, Sacrifice and offering thou </a:t>
            </a:r>
            <a:r>
              <a:rPr lang="en-US" sz="3200" dirty="0" err="1"/>
              <a:t>wouldest</a:t>
            </a:r>
            <a:r>
              <a:rPr lang="en-US" sz="3200" dirty="0"/>
              <a:t> not, but a body hast thou prepared me:</a:t>
            </a:r>
          </a:p>
          <a:p>
            <a:r>
              <a:rPr lang="en-US" sz="3200" b="1" baseline="30000" dirty="0"/>
              <a:t>6 </a:t>
            </a:r>
            <a:r>
              <a:rPr lang="en-US" sz="3200" dirty="0"/>
              <a:t>In burnt offerings and sacrifices for sin thou hast had no pleasure.</a:t>
            </a:r>
          </a:p>
          <a:p>
            <a:r>
              <a:rPr lang="en-US" sz="3200" b="1" baseline="30000" dirty="0"/>
              <a:t>7 </a:t>
            </a:r>
            <a:r>
              <a:rPr lang="en-US" sz="3200" dirty="0"/>
              <a:t>Then said I, Lo, I come (in the volume of the book it is written of me,) to do thy will, O God.</a:t>
            </a:r>
          </a:p>
        </p:txBody>
      </p:sp>
    </p:spTree>
    <p:extLst>
      <p:ext uri="{BB962C8B-B14F-4D97-AF65-F5344CB8AC3E}">
        <p14:creationId xmlns:p14="http://schemas.microsoft.com/office/powerpoint/2010/main" val="1139377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Hebrews </a:t>
            </a:r>
            <a:br>
              <a:rPr lang="en-US" sz="4400" b="1" dirty="0" smtClean="0"/>
            </a:br>
            <a:r>
              <a:rPr lang="en-US" sz="4400" b="1" dirty="0" smtClean="0"/>
              <a:t>10:8-25</a:t>
            </a:r>
            <a:endParaRPr lang="en-US" sz="4400"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Above when he said, Sacrifice and offering and burnt offerings and offering for sin thou </a:t>
            </a:r>
            <a:r>
              <a:rPr lang="en-US" sz="3200" dirty="0" err="1"/>
              <a:t>wouldest</a:t>
            </a:r>
            <a:r>
              <a:rPr lang="en-US" sz="3200" dirty="0"/>
              <a:t> not, neither </a:t>
            </a:r>
            <a:r>
              <a:rPr lang="en-US" sz="3200" dirty="0" err="1"/>
              <a:t>hadst</a:t>
            </a:r>
            <a:r>
              <a:rPr lang="en-US" sz="3200" dirty="0"/>
              <a:t> pleasure therein; which are offered by the law;</a:t>
            </a:r>
          </a:p>
          <a:p>
            <a:r>
              <a:rPr lang="en-US" sz="3200" b="1" baseline="30000" dirty="0"/>
              <a:t>9 </a:t>
            </a:r>
            <a:r>
              <a:rPr lang="en-US" sz="3200" dirty="0"/>
              <a:t>Then said he, Lo, I come to do thy will, O God. He taketh away the first, that he may establish the second.</a:t>
            </a:r>
          </a:p>
          <a:p>
            <a:r>
              <a:rPr lang="en-US" sz="3200" b="1" baseline="30000" dirty="0"/>
              <a:t>10 </a:t>
            </a:r>
            <a:r>
              <a:rPr lang="en-US" sz="3200" dirty="0"/>
              <a:t>By the which will we are sanctified through the offering of the body of Jesus Christ once for all</a:t>
            </a:r>
            <a:r>
              <a:rPr lang="en-US" sz="3200" dirty="0" smtClean="0"/>
              <a:t>.</a:t>
            </a:r>
            <a:endParaRPr lang="en-US" sz="3200" dirty="0"/>
          </a:p>
        </p:txBody>
      </p:sp>
    </p:spTree>
    <p:extLst>
      <p:ext uri="{BB962C8B-B14F-4D97-AF65-F5344CB8AC3E}">
        <p14:creationId xmlns:p14="http://schemas.microsoft.com/office/powerpoint/2010/main" val="94300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Hebrews </a:t>
            </a:r>
            <a:br>
              <a:rPr lang="en-US" sz="4400" b="1" dirty="0" smtClean="0"/>
            </a:br>
            <a:r>
              <a:rPr lang="en-US" sz="4400" b="1" dirty="0" smtClean="0"/>
              <a:t>10:11-25</a:t>
            </a:r>
            <a:endParaRPr lang="en-US" sz="4400"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And every priest </a:t>
            </a:r>
            <a:r>
              <a:rPr lang="en-US" sz="3200" dirty="0" err="1"/>
              <a:t>standeth</a:t>
            </a:r>
            <a:r>
              <a:rPr lang="en-US" sz="3200" dirty="0"/>
              <a:t> daily ministering and offering oftentimes the same sacrifices, which can never take away sins:</a:t>
            </a:r>
          </a:p>
          <a:p>
            <a:r>
              <a:rPr lang="en-US" sz="3200" b="1" baseline="30000" dirty="0"/>
              <a:t>12 </a:t>
            </a:r>
            <a:r>
              <a:rPr lang="en-US" sz="3200" dirty="0"/>
              <a:t>But this man, after he had offered one sacrifice for sins for ever, sat down on the right hand of God;</a:t>
            </a:r>
          </a:p>
          <a:p>
            <a:r>
              <a:rPr lang="en-US" sz="3200" b="1" baseline="30000" dirty="0"/>
              <a:t>13 </a:t>
            </a:r>
            <a:r>
              <a:rPr lang="en-US" sz="3200" dirty="0"/>
              <a:t>From henceforth expecting till his enemies be made his footstool.</a:t>
            </a:r>
          </a:p>
          <a:p>
            <a:r>
              <a:rPr lang="en-US" sz="3200" b="1" baseline="30000" dirty="0"/>
              <a:t>14 </a:t>
            </a:r>
            <a:r>
              <a:rPr lang="en-US" sz="3200" dirty="0"/>
              <a:t>For by one offering he hath perfected for ever them that are sanctified.</a:t>
            </a:r>
          </a:p>
        </p:txBody>
      </p:sp>
    </p:spTree>
    <p:extLst>
      <p:ext uri="{BB962C8B-B14F-4D97-AF65-F5344CB8AC3E}">
        <p14:creationId xmlns:p14="http://schemas.microsoft.com/office/powerpoint/2010/main" val="3109446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Hebrews </a:t>
            </a:r>
            <a:br>
              <a:rPr lang="en-US" sz="4400" b="1" dirty="0" smtClean="0"/>
            </a:br>
            <a:r>
              <a:rPr lang="en-US" sz="4400" b="1" dirty="0" smtClean="0"/>
              <a:t>10:15-25</a:t>
            </a:r>
            <a:endParaRPr lang="en-US" sz="4400" dirty="0"/>
          </a:p>
        </p:txBody>
      </p:sp>
      <p:sp>
        <p:nvSpPr>
          <p:cNvPr id="3" name="Content Placeholder 2"/>
          <p:cNvSpPr>
            <a:spLocks noGrp="1"/>
          </p:cNvSpPr>
          <p:nvPr>
            <p:ph idx="1"/>
          </p:nvPr>
        </p:nvSpPr>
        <p:spPr/>
        <p:txBody>
          <a:bodyPr>
            <a:noAutofit/>
          </a:bodyPr>
          <a:lstStyle/>
          <a:p>
            <a:r>
              <a:rPr lang="en-US" sz="3200" b="1" baseline="30000" dirty="0"/>
              <a:t>15 </a:t>
            </a:r>
            <a:r>
              <a:rPr lang="en-US" sz="3200" dirty="0"/>
              <a:t>Whereof the Holy Ghost also is a witness to us: for after that he had said before,</a:t>
            </a:r>
          </a:p>
          <a:p>
            <a:r>
              <a:rPr lang="en-US" sz="3200" b="1" baseline="30000" dirty="0"/>
              <a:t>16 </a:t>
            </a:r>
            <a:r>
              <a:rPr lang="en-US" sz="3200" dirty="0"/>
              <a:t>This is the covenant that I will make with them after those days, </a:t>
            </a:r>
            <a:r>
              <a:rPr lang="en-US" sz="3200" dirty="0" err="1"/>
              <a:t>saith</a:t>
            </a:r>
            <a:r>
              <a:rPr lang="en-US" sz="3200" dirty="0"/>
              <a:t> the Lord, I will put my laws into their hearts, and in their minds will I write them;</a:t>
            </a:r>
          </a:p>
          <a:p>
            <a:r>
              <a:rPr lang="en-US" sz="3200" b="1" baseline="30000" dirty="0"/>
              <a:t>17 </a:t>
            </a:r>
            <a:r>
              <a:rPr lang="en-US" sz="3200" dirty="0"/>
              <a:t>And their sins and iniquities will I remember no more.</a:t>
            </a:r>
          </a:p>
          <a:p>
            <a:r>
              <a:rPr lang="en-US" sz="3200" b="1" baseline="30000" dirty="0"/>
              <a:t>18 </a:t>
            </a:r>
            <a:r>
              <a:rPr lang="en-US" sz="3200" dirty="0"/>
              <a:t>Now where remission of these is, there is no more offering for sin</a:t>
            </a:r>
            <a:r>
              <a:rPr lang="en-US" sz="3200" dirty="0" smtClean="0"/>
              <a:t>.</a:t>
            </a:r>
            <a:endParaRPr lang="en-US" sz="3200" dirty="0"/>
          </a:p>
        </p:txBody>
      </p:sp>
    </p:spTree>
    <p:extLst>
      <p:ext uri="{BB962C8B-B14F-4D97-AF65-F5344CB8AC3E}">
        <p14:creationId xmlns:p14="http://schemas.microsoft.com/office/powerpoint/2010/main" val="695691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Hebrews </a:t>
            </a:r>
            <a:br>
              <a:rPr lang="en-US" sz="4400" b="1" dirty="0" smtClean="0"/>
            </a:br>
            <a:r>
              <a:rPr lang="en-US" sz="4400" b="1" dirty="0" smtClean="0"/>
              <a:t>10:19-25</a:t>
            </a:r>
            <a:endParaRPr lang="en-US" sz="4400" dirty="0"/>
          </a:p>
        </p:txBody>
      </p:sp>
      <p:sp>
        <p:nvSpPr>
          <p:cNvPr id="3" name="Content Placeholder 2"/>
          <p:cNvSpPr>
            <a:spLocks noGrp="1"/>
          </p:cNvSpPr>
          <p:nvPr>
            <p:ph idx="1"/>
          </p:nvPr>
        </p:nvSpPr>
        <p:spPr/>
        <p:txBody>
          <a:bodyPr>
            <a:noAutofit/>
          </a:bodyPr>
          <a:lstStyle/>
          <a:p>
            <a:r>
              <a:rPr lang="en-US" sz="3200" b="1" baseline="30000" dirty="0"/>
              <a:t>19 </a:t>
            </a:r>
            <a:r>
              <a:rPr lang="en-US" sz="3200" dirty="0"/>
              <a:t>Having therefore, brethren, boldness to enter into the holiest by the blood of Jesus,</a:t>
            </a:r>
          </a:p>
          <a:p>
            <a:r>
              <a:rPr lang="en-US" sz="3200" b="1" baseline="30000" dirty="0"/>
              <a:t>20 </a:t>
            </a:r>
            <a:r>
              <a:rPr lang="en-US" sz="3200" dirty="0"/>
              <a:t>By a new and living way, which he hath consecrated for us, through the veil, that is to say, his flesh;</a:t>
            </a:r>
          </a:p>
          <a:p>
            <a:r>
              <a:rPr lang="en-US" sz="3200" b="1" baseline="30000" dirty="0"/>
              <a:t>21 </a:t>
            </a:r>
            <a:r>
              <a:rPr lang="en-US" sz="3200" dirty="0"/>
              <a:t>And having an high priest over the house of God;</a:t>
            </a:r>
          </a:p>
          <a:p>
            <a:r>
              <a:rPr lang="en-US" sz="3200" b="1" baseline="30000" dirty="0"/>
              <a:t>22 </a:t>
            </a:r>
            <a:r>
              <a:rPr lang="en-US" sz="3200" dirty="0"/>
              <a:t>Let us draw near with a true heart in full assurance of faith, having our hearts sprinkled from an evil conscience, and our bodies washed with pure water.</a:t>
            </a:r>
          </a:p>
        </p:txBody>
      </p:sp>
    </p:spTree>
    <p:extLst>
      <p:ext uri="{BB962C8B-B14F-4D97-AF65-F5344CB8AC3E}">
        <p14:creationId xmlns:p14="http://schemas.microsoft.com/office/powerpoint/2010/main" val="2377279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 died for us</a:t>
            </a:r>
            <a:br>
              <a:rPr lang="en-US" dirty="0" smtClean="0"/>
            </a:br>
            <a:r>
              <a:rPr lang="en-US" dirty="0"/>
              <a:t/>
            </a:r>
            <a:br>
              <a:rPr lang="en-US" dirty="0"/>
            </a:br>
            <a:r>
              <a:rPr lang="en-US" sz="4400" b="1" dirty="0" smtClean="0"/>
              <a:t>Hebrews </a:t>
            </a:r>
            <a:br>
              <a:rPr lang="en-US" sz="4400" b="1" dirty="0" smtClean="0"/>
            </a:br>
            <a:r>
              <a:rPr lang="en-US" sz="4400" b="1" dirty="0" smtClean="0"/>
              <a:t>10:23-25</a:t>
            </a:r>
            <a:endParaRPr lang="en-US" sz="4400" dirty="0"/>
          </a:p>
        </p:txBody>
      </p:sp>
      <p:sp>
        <p:nvSpPr>
          <p:cNvPr id="3" name="Content Placeholder 2"/>
          <p:cNvSpPr>
            <a:spLocks noGrp="1"/>
          </p:cNvSpPr>
          <p:nvPr>
            <p:ph idx="1"/>
          </p:nvPr>
        </p:nvSpPr>
        <p:spPr/>
        <p:txBody>
          <a:bodyPr>
            <a:noAutofit/>
          </a:bodyPr>
          <a:lstStyle/>
          <a:p>
            <a:r>
              <a:rPr lang="en-US" sz="3200" b="1" baseline="30000" dirty="0"/>
              <a:t>23 </a:t>
            </a:r>
            <a:r>
              <a:rPr lang="en-US" sz="3200" dirty="0"/>
              <a:t>Let us hold fast the profession of our faith without wavering; (for he is faithful that promised;)</a:t>
            </a:r>
          </a:p>
          <a:p>
            <a:r>
              <a:rPr lang="en-US" sz="3200" b="1" baseline="30000" dirty="0"/>
              <a:t>24 </a:t>
            </a:r>
            <a:r>
              <a:rPr lang="en-US" sz="3200" dirty="0"/>
              <a:t>And let us consider one another to provoke unto love and to good works:</a:t>
            </a:r>
          </a:p>
          <a:p>
            <a:r>
              <a:rPr lang="en-US" sz="3200" b="1" baseline="30000" dirty="0"/>
              <a:t>25 </a:t>
            </a:r>
            <a:r>
              <a:rPr lang="en-US" sz="3200" dirty="0"/>
              <a:t>Not forsaking the assembling of ourselves together, as the manner of some is; but exhorting one another: and so much the more, as ye see the day approaching.</a:t>
            </a:r>
          </a:p>
        </p:txBody>
      </p:sp>
    </p:spTree>
    <p:extLst>
      <p:ext uri="{BB962C8B-B14F-4D97-AF65-F5344CB8AC3E}">
        <p14:creationId xmlns:p14="http://schemas.microsoft.com/office/powerpoint/2010/main" val="3342317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meaning of the cross</a:t>
            </a:r>
            <a:br>
              <a:rPr lang="en-US" dirty="0" smtClean="0"/>
            </a:br>
            <a:r>
              <a:rPr lang="en-US" dirty="0"/>
              <a:t/>
            </a:r>
            <a:br>
              <a:rPr lang="en-US" dirty="0"/>
            </a:br>
            <a:r>
              <a:rPr lang="en-US" b="1" dirty="0" smtClean="0"/>
              <a:t>1 Corinthians </a:t>
            </a:r>
            <a:br>
              <a:rPr lang="en-US" b="1" dirty="0" smtClean="0"/>
            </a:br>
            <a:r>
              <a:rPr lang="en-US" b="1" dirty="0" smtClean="0"/>
              <a:t>1:17-31</a:t>
            </a:r>
            <a:endParaRPr lang="en-US" dirty="0"/>
          </a:p>
        </p:txBody>
      </p:sp>
      <p:sp>
        <p:nvSpPr>
          <p:cNvPr id="3" name="Content Placeholder 2"/>
          <p:cNvSpPr>
            <a:spLocks noGrp="1"/>
          </p:cNvSpPr>
          <p:nvPr>
            <p:ph idx="1"/>
          </p:nvPr>
        </p:nvSpPr>
        <p:spPr/>
        <p:txBody>
          <a:bodyPr>
            <a:noAutofit/>
          </a:bodyPr>
          <a:lstStyle/>
          <a:p>
            <a:r>
              <a:rPr lang="en-US" sz="3200" b="1" baseline="30000" dirty="0"/>
              <a:t>17 </a:t>
            </a:r>
            <a:r>
              <a:rPr lang="en-US" sz="3200" dirty="0"/>
              <a:t>For Christ sent me not to baptize, but to preach the gospel: not with wisdom of words, lest the cross of Christ should be made of none effect.</a:t>
            </a:r>
          </a:p>
          <a:p>
            <a:r>
              <a:rPr lang="en-US" sz="3200" b="1" baseline="30000" dirty="0"/>
              <a:t>18 </a:t>
            </a:r>
            <a:r>
              <a:rPr lang="en-US" sz="3200" dirty="0"/>
              <a:t>For the preaching of the cross is to them that perish foolishness; but unto us which are saved it is the power of God.</a:t>
            </a:r>
          </a:p>
          <a:p>
            <a:r>
              <a:rPr lang="en-US" sz="3200" b="1" baseline="30000" dirty="0"/>
              <a:t>19 </a:t>
            </a:r>
            <a:r>
              <a:rPr lang="en-US" sz="3200" dirty="0"/>
              <a:t>For it is written, I will destroy the wisdom of the wise, and will bring to nothing the understanding of the prudent</a:t>
            </a:r>
            <a:r>
              <a:rPr lang="en-US" sz="3200" dirty="0" smtClean="0"/>
              <a:t>.</a:t>
            </a:r>
            <a:endParaRPr lang="en-US" sz="3200" dirty="0"/>
          </a:p>
        </p:txBody>
      </p:sp>
    </p:spTree>
    <p:extLst>
      <p:ext uri="{BB962C8B-B14F-4D97-AF65-F5344CB8AC3E}">
        <p14:creationId xmlns:p14="http://schemas.microsoft.com/office/powerpoint/2010/main" val="7033340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meaning of the cross</a:t>
            </a:r>
            <a:br>
              <a:rPr lang="en-US" dirty="0" smtClean="0"/>
            </a:br>
            <a:r>
              <a:rPr lang="en-US" dirty="0"/>
              <a:t/>
            </a:r>
            <a:br>
              <a:rPr lang="en-US" dirty="0"/>
            </a:br>
            <a:r>
              <a:rPr lang="en-US" b="1" dirty="0" smtClean="0"/>
              <a:t>1 Corinthians </a:t>
            </a:r>
            <a:br>
              <a:rPr lang="en-US" b="1" dirty="0" smtClean="0"/>
            </a:br>
            <a:r>
              <a:rPr lang="en-US" b="1" dirty="0" smtClean="0"/>
              <a:t>1:20-31</a:t>
            </a:r>
            <a:endParaRPr lang="en-US"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Where is the wise? where is the scribe? where is the disputer of this world? hath not God made foolish the wisdom of this world?</a:t>
            </a:r>
          </a:p>
          <a:p>
            <a:r>
              <a:rPr lang="en-US" sz="3200" b="1" baseline="30000" dirty="0"/>
              <a:t>21 </a:t>
            </a:r>
            <a:r>
              <a:rPr lang="en-US" sz="3200" dirty="0"/>
              <a:t>For after that in the wisdom of God the world by wisdom knew not God, it pleased God by the foolishness of preaching to save them that believe.</a:t>
            </a:r>
          </a:p>
          <a:p>
            <a:r>
              <a:rPr lang="en-US" sz="3200" b="1" baseline="30000" dirty="0"/>
              <a:t>22 </a:t>
            </a:r>
            <a:r>
              <a:rPr lang="en-US" sz="3200" dirty="0"/>
              <a:t>For the Jews require a sign, and the Greeks seek after wisdom:</a:t>
            </a:r>
          </a:p>
          <a:p>
            <a:r>
              <a:rPr lang="en-US" sz="3200" b="1" baseline="30000" dirty="0"/>
              <a:t>23 </a:t>
            </a:r>
            <a:r>
              <a:rPr lang="en-US" sz="3200" dirty="0"/>
              <a:t>But we preach Christ crucified, unto the Jews a </a:t>
            </a:r>
            <a:r>
              <a:rPr lang="en-US" sz="3200" dirty="0" err="1"/>
              <a:t>stumblingblock</a:t>
            </a:r>
            <a:r>
              <a:rPr lang="en-US" sz="3200" dirty="0"/>
              <a:t>, and unto the Greeks foolishness;</a:t>
            </a:r>
          </a:p>
        </p:txBody>
      </p:sp>
    </p:spTree>
    <p:extLst>
      <p:ext uri="{BB962C8B-B14F-4D97-AF65-F5344CB8AC3E}">
        <p14:creationId xmlns:p14="http://schemas.microsoft.com/office/powerpoint/2010/main" val="297096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F</a:t>
            </a:r>
            <a:r>
              <a:rPr lang="en-US" sz="3200" dirty="0" smtClean="0"/>
              <a:t>rom the foundation of the world</a:t>
            </a:r>
            <a:r>
              <a:rPr lang="en-US" dirty="0" smtClean="0"/>
              <a:t/>
            </a:r>
            <a:br>
              <a:rPr lang="en-US" dirty="0" smtClean="0"/>
            </a:br>
            <a:r>
              <a:rPr lang="en-US" dirty="0"/>
              <a:t/>
            </a:r>
            <a:br>
              <a:rPr lang="en-US" dirty="0"/>
            </a:br>
            <a:r>
              <a:rPr lang="en-US" sz="4400" b="1" dirty="0" smtClean="0"/>
              <a:t>Revelation 13:4-9</a:t>
            </a:r>
            <a:endParaRPr lang="en-US" sz="4400" b="1" dirty="0"/>
          </a:p>
        </p:txBody>
      </p:sp>
      <p:sp>
        <p:nvSpPr>
          <p:cNvPr id="3" name="Content Placeholder 2"/>
          <p:cNvSpPr>
            <a:spLocks noGrp="1"/>
          </p:cNvSpPr>
          <p:nvPr>
            <p:ph idx="1"/>
          </p:nvPr>
        </p:nvSpPr>
        <p:spPr/>
        <p:txBody>
          <a:bodyPr>
            <a:noAutofit/>
          </a:bodyPr>
          <a:lstStyle/>
          <a:p>
            <a:r>
              <a:rPr lang="en-US" sz="3200" b="1" baseline="30000" dirty="0"/>
              <a:t>4 </a:t>
            </a:r>
            <a:r>
              <a:rPr lang="en-US" sz="3200" dirty="0"/>
              <a:t>And they worshipped the dragon which gave power unto the beast: and they worshipped the beast, saying, Who is like unto the beast? who is able to make war with him?</a:t>
            </a:r>
          </a:p>
          <a:p>
            <a:r>
              <a:rPr lang="en-US" sz="3200" b="1" baseline="30000" dirty="0"/>
              <a:t>5 </a:t>
            </a:r>
            <a:r>
              <a:rPr lang="en-US" sz="3200" dirty="0"/>
              <a:t>And there was given unto him a mouth speaking great things and blasphemies; and power was given unto him to continue forty and two months.</a:t>
            </a:r>
          </a:p>
          <a:p>
            <a:r>
              <a:rPr lang="en-US" sz="3200" b="1" baseline="30000" dirty="0"/>
              <a:t>6 </a:t>
            </a:r>
            <a:r>
              <a:rPr lang="en-US" sz="3200" dirty="0"/>
              <a:t>And he opened his mouth in blasphemy against God, to blaspheme his name, and his tabernacle, and them that dwell in heaven</a:t>
            </a:r>
            <a:r>
              <a:rPr lang="en-US" sz="3200" dirty="0" smtClean="0"/>
              <a:t>.</a:t>
            </a:r>
            <a:endParaRPr lang="en-US" sz="3200" dirty="0"/>
          </a:p>
        </p:txBody>
      </p:sp>
    </p:spTree>
    <p:extLst>
      <p:ext uri="{BB962C8B-B14F-4D97-AF65-F5344CB8AC3E}">
        <p14:creationId xmlns:p14="http://schemas.microsoft.com/office/powerpoint/2010/main" val="13275617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meaning of the cross</a:t>
            </a:r>
            <a:br>
              <a:rPr lang="en-US" dirty="0" smtClean="0"/>
            </a:br>
            <a:r>
              <a:rPr lang="en-US" dirty="0"/>
              <a:t/>
            </a:r>
            <a:br>
              <a:rPr lang="en-US" dirty="0"/>
            </a:br>
            <a:r>
              <a:rPr lang="en-US" b="1" dirty="0" smtClean="0"/>
              <a:t>1 Corinthians </a:t>
            </a:r>
            <a:br>
              <a:rPr lang="en-US" b="1" dirty="0" smtClean="0"/>
            </a:br>
            <a:r>
              <a:rPr lang="en-US" b="1" dirty="0" smtClean="0"/>
              <a:t>1:24-31</a:t>
            </a:r>
            <a:endParaRPr lang="en-US" dirty="0"/>
          </a:p>
        </p:txBody>
      </p:sp>
      <p:sp>
        <p:nvSpPr>
          <p:cNvPr id="3" name="Content Placeholder 2"/>
          <p:cNvSpPr>
            <a:spLocks noGrp="1"/>
          </p:cNvSpPr>
          <p:nvPr>
            <p:ph idx="1"/>
          </p:nvPr>
        </p:nvSpPr>
        <p:spPr/>
        <p:txBody>
          <a:bodyPr>
            <a:noAutofit/>
          </a:bodyPr>
          <a:lstStyle/>
          <a:p>
            <a:r>
              <a:rPr lang="en-US" sz="3200" b="1" baseline="30000" dirty="0"/>
              <a:t>24 </a:t>
            </a:r>
            <a:r>
              <a:rPr lang="en-US" sz="3200" dirty="0"/>
              <a:t>But unto them which are called, both Jews and Greeks, Christ the power of God, and the wisdom of God.</a:t>
            </a:r>
          </a:p>
          <a:p>
            <a:r>
              <a:rPr lang="en-US" sz="3200" b="1" baseline="30000" dirty="0"/>
              <a:t>25 </a:t>
            </a:r>
            <a:r>
              <a:rPr lang="en-US" sz="3200" dirty="0"/>
              <a:t>Because the foolishness of God is wiser than men; and the weakness of God is stronger than men.</a:t>
            </a:r>
          </a:p>
          <a:p>
            <a:r>
              <a:rPr lang="en-US" sz="3200" b="1" baseline="30000" dirty="0"/>
              <a:t>26 </a:t>
            </a:r>
            <a:r>
              <a:rPr lang="en-US" sz="3200" dirty="0"/>
              <a:t>For ye see your calling, brethren, how that not many wise men after the flesh, not many mighty, not many noble, are called</a:t>
            </a:r>
            <a:r>
              <a:rPr lang="en-US" sz="3200" dirty="0" smtClean="0"/>
              <a:t>:</a:t>
            </a:r>
            <a:endParaRPr lang="en-US" sz="3200" dirty="0"/>
          </a:p>
        </p:txBody>
      </p:sp>
    </p:spTree>
    <p:extLst>
      <p:ext uri="{BB962C8B-B14F-4D97-AF65-F5344CB8AC3E}">
        <p14:creationId xmlns:p14="http://schemas.microsoft.com/office/powerpoint/2010/main" val="28346640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meaning of the cross</a:t>
            </a:r>
            <a:br>
              <a:rPr lang="en-US" dirty="0" smtClean="0"/>
            </a:br>
            <a:r>
              <a:rPr lang="en-US" dirty="0"/>
              <a:t/>
            </a:r>
            <a:br>
              <a:rPr lang="en-US" dirty="0"/>
            </a:br>
            <a:r>
              <a:rPr lang="en-US" b="1" dirty="0" smtClean="0"/>
              <a:t>1 Corinthians </a:t>
            </a:r>
            <a:br>
              <a:rPr lang="en-US" b="1" dirty="0" smtClean="0"/>
            </a:br>
            <a:r>
              <a:rPr lang="en-US" b="1" dirty="0" smtClean="0"/>
              <a:t>1:27-31</a:t>
            </a:r>
            <a:endParaRPr lang="en-US" dirty="0"/>
          </a:p>
        </p:txBody>
      </p:sp>
      <p:sp>
        <p:nvSpPr>
          <p:cNvPr id="3" name="Content Placeholder 2"/>
          <p:cNvSpPr>
            <a:spLocks noGrp="1"/>
          </p:cNvSpPr>
          <p:nvPr>
            <p:ph idx="1"/>
          </p:nvPr>
        </p:nvSpPr>
        <p:spPr/>
        <p:txBody>
          <a:bodyPr>
            <a:noAutofit/>
          </a:bodyPr>
          <a:lstStyle/>
          <a:p>
            <a:r>
              <a:rPr lang="en-US" sz="3200" b="1" baseline="30000" dirty="0"/>
              <a:t>27 </a:t>
            </a:r>
            <a:r>
              <a:rPr lang="en-US" sz="3200" dirty="0"/>
              <a:t>But God hath chosen the foolish things of the world to confound the wise; and God hath chosen the weak things of the world to confound the things which are mighty;</a:t>
            </a:r>
          </a:p>
          <a:p>
            <a:r>
              <a:rPr lang="en-US" sz="3200" b="1" baseline="30000" dirty="0"/>
              <a:t>28 </a:t>
            </a:r>
            <a:r>
              <a:rPr lang="en-US" sz="3200" dirty="0"/>
              <a:t>And base things of the world, and things which are despised, hath God chosen, yea, and things which are not, to bring to </a:t>
            </a:r>
            <a:r>
              <a:rPr lang="en-US" sz="3200" dirty="0" err="1"/>
              <a:t>nought</a:t>
            </a:r>
            <a:r>
              <a:rPr lang="en-US" sz="3200" dirty="0"/>
              <a:t> things that are:</a:t>
            </a:r>
          </a:p>
          <a:p>
            <a:r>
              <a:rPr lang="en-US" sz="3200" b="1" baseline="30000" dirty="0"/>
              <a:t>29 </a:t>
            </a:r>
            <a:r>
              <a:rPr lang="en-US" sz="3200" dirty="0"/>
              <a:t>That no flesh should glory in his presence</a:t>
            </a:r>
            <a:r>
              <a:rPr lang="en-US" sz="3200" dirty="0" smtClean="0"/>
              <a:t>.</a:t>
            </a:r>
            <a:endParaRPr lang="en-US" sz="3200" dirty="0"/>
          </a:p>
        </p:txBody>
      </p:sp>
    </p:spTree>
    <p:extLst>
      <p:ext uri="{BB962C8B-B14F-4D97-AF65-F5344CB8AC3E}">
        <p14:creationId xmlns:p14="http://schemas.microsoft.com/office/powerpoint/2010/main" val="3717835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meaning of the cross</a:t>
            </a:r>
            <a:br>
              <a:rPr lang="en-US" dirty="0" smtClean="0"/>
            </a:br>
            <a:r>
              <a:rPr lang="en-US" dirty="0"/>
              <a:t/>
            </a:r>
            <a:br>
              <a:rPr lang="en-US" dirty="0"/>
            </a:br>
            <a:r>
              <a:rPr lang="en-US" b="1" dirty="0" smtClean="0"/>
              <a:t>1 Corinthians </a:t>
            </a:r>
            <a:br>
              <a:rPr lang="en-US" b="1" dirty="0" smtClean="0"/>
            </a:br>
            <a:r>
              <a:rPr lang="en-US" b="1" dirty="0" smtClean="0"/>
              <a:t>1:30-31</a:t>
            </a:r>
            <a:endParaRPr lang="en-US" dirty="0"/>
          </a:p>
        </p:txBody>
      </p:sp>
      <p:sp>
        <p:nvSpPr>
          <p:cNvPr id="3" name="Content Placeholder 2"/>
          <p:cNvSpPr>
            <a:spLocks noGrp="1"/>
          </p:cNvSpPr>
          <p:nvPr>
            <p:ph idx="1"/>
          </p:nvPr>
        </p:nvSpPr>
        <p:spPr/>
        <p:txBody>
          <a:bodyPr>
            <a:noAutofit/>
          </a:bodyPr>
          <a:lstStyle/>
          <a:p>
            <a:r>
              <a:rPr lang="en-US" sz="3200" b="1" baseline="30000" dirty="0"/>
              <a:t>30 </a:t>
            </a:r>
            <a:r>
              <a:rPr lang="en-US" sz="3200" dirty="0"/>
              <a:t>But of him are ye in Christ Jesus, who of God is made unto us wisdom, and righteousness, and sanctification, and redemption:</a:t>
            </a:r>
          </a:p>
          <a:p>
            <a:r>
              <a:rPr lang="en-US" sz="3200" b="1" baseline="30000" dirty="0"/>
              <a:t>31 </a:t>
            </a:r>
            <a:r>
              <a:rPr lang="en-US" sz="3200" dirty="0"/>
              <a:t>That, according as it is written, He that </a:t>
            </a:r>
            <a:r>
              <a:rPr lang="en-US" sz="3200" dirty="0" err="1"/>
              <a:t>glorieth</a:t>
            </a:r>
            <a:r>
              <a:rPr lang="en-US" sz="3200" dirty="0"/>
              <a:t>, let him glory in the Lord.</a:t>
            </a:r>
          </a:p>
        </p:txBody>
      </p:sp>
    </p:spTree>
    <p:extLst>
      <p:ext uri="{BB962C8B-B14F-4D97-AF65-F5344CB8AC3E}">
        <p14:creationId xmlns:p14="http://schemas.microsoft.com/office/powerpoint/2010/main" val="1121324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meaning of the cross:</a:t>
            </a:r>
            <a:br>
              <a:rPr lang="en-US" dirty="0" smtClean="0"/>
            </a:br>
            <a:r>
              <a:rPr lang="en-US" dirty="0" smtClean="0"/>
              <a:t/>
            </a:r>
            <a:br>
              <a:rPr lang="en-US" dirty="0" smtClean="0"/>
            </a:br>
            <a:r>
              <a:rPr lang="en-US" sz="2400" i="1" dirty="0" smtClean="0"/>
              <a:t>God’s justice against sin</a:t>
            </a:r>
            <a:r>
              <a:rPr lang="en-US" dirty="0" smtClean="0"/>
              <a:t/>
            </a:r>
            <a:br>
              <a:rPr lang="en-US" dirty="0" smtClean="0"/>
            </a:br>
            <a:r>
              <a:rPr lang="en-US" dirty="0"/>
              <a:t/>
            </a:r>
            <a:br>
              <a:rPr lang="en-US" dirty="0"/>
            </a:br>
            <a:r>
              <a:rPr lang="en-US" b="1" dirty="0" smtClean="0"/>
              <a:t>Romans</a:t>
            </a:r>
            <a:br>
              <a:rPr lang="en-US" b="1" dirty="0" smtClean="0"/>
            </a:br>
            <a:r>
              <a:rPr lang="en-US" b="1" dirty="0" smtClean="0"/>
              <a:t>3:21-26</a:t>
            </a:r>
            <a:endParaRPr lang="en-US" dirty="0"/>
          </a:p>
        </p:txBody>
      </p:sp>
      <p:sp>
        <p:nvSpPr>
          <p:cNvPr id="3" name="Content Placeholder 2"/>
          <p:cNvSpPr>
            <a:spLocks noGrp="1"/>
          </p:cNvSpPr>
          <p:nvPr>
            <p:ph idx="1"/>
          </p:nvPr>
        </p:nvSpPr>
        <p:spPr/>
        <p:txBody>
          <a:bodyPr>
            <a:noAutofit/>
          </a:bodyPr>
          <a:lstStyle/>
          <a:p>
            <a:r>
              <a:rPr lang="en-US" sz="3200" b="1" baseline="30000" dirty="0"/>
              <a:t>21 </a:t>
            </a:r>
            <a:r>
              <a:rPr lang="en-US" sz="3200" dirty="0"/>
              <a:t>But now the righteousness of God without the law is manifested, being witnessed by the law and the prophets;</a:t>
            </a:r>
          </a:p>
          <a:p>
            <a:r>
              <a:rPr lang="en-US" sz="3200" b="1" baseline="30000" dirty="0"/>
              <a:t>22 </a:t>
            </a:r>
            <a:r>
              <a:rPr lang="en-US" sz="3200" dirty="0"/>
              <a:t>Even the righteousness of God which is by faith of Jesus Christ unto all and upon all them that believe: for there is no difference:</a:t>
            </a:r>
          </a:p>
          <a:p>
            <a:r>
              <a:rPr lang="en-US" sz="3200" b="1" baseline="30000" dirty="0"/>
              <a:t>23 </a:t>
            </a:r>
            <a:r>
              <a:rPr lang="en-US" sz="3200" dirty="0"/>
              <a:t>For all have sinned, and come short of the glory of God;</a:t>
            </a:r>
          </a:p>
        </p:txBody>
      </p:sp>
    </p:spTree>
    <p:extLst>
      <p:ext uri="{BB962C8B-B14F-4D97-AF65-F5344CB8AC3E}">
        <p14:creationId xmlns:p14="http://schemas.microsoft.com/office/powerpoint/2010/main" val="2858742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a:t>God’s justice against sin</a:t>
            </a:r>
            <a:r>
              <a:rPr lang="en-US" dirty="0" smtClean="0"/>
              <a:t/>
            </a:r>
            <a:br>
              <a:rPr lang="en-US" dirty="0" smtClean="0"/>
            </a:br>
            <a:r>
              <a:rPr lang="en-US" dirty="0"/>
              <a:t/>
            </a:r>
            <a:br>
              <a:rPr lang="en-US" dirty="0"/>
            </a:br>
            <a:r>
              <a:rPr lang="en-US" b="1" dirty="0" smtClean="0"/>
              <a:t>Romans</a:t>
            </a:r>
            <a:br>
              <a:rPr lang="en-US" b="1" dirty="0" smtClean="0"/>
            </a:br>
            <a:r>
              <a:rPr lang="en-US" b="1" dirty="0" smtClean="0"/>
              <a:t>3:24-26</a:t>
            </a:r>
            <a:endParaRPr lang="en-US" dirty="0"/>
          </a:p>
        </p:txBody>
      </p:sp>
      <p:sp>
        <p:nvSpPr>
          <p:cNvPr id="3" name="Content Placeholder 2"/>
          <p:cNvSpPr>
            <a:spLocks noGrp="1"/>
          </p:cNvSpPr>
          <p:nvPr>
            <p:ph idx="1"/>
          </p:nvPr>
        </p:nvSpPr>
        <p:spPr/>
        <p:txBody>
          <a:bodyPr>
            <a:noAutofit/>
          </a:bodyPr>
          <a:lstStyle/>
          <a:p>
            <a:r>
              <a:rPr lang="en-US" sz="3200" b="1" baseline="30000" dirty="0"/>
              <a:t>24 </a:t>
            </a:r>
            <a:r>
              <a:rPr lang="en-US" sz="3200" dirty="0"/>
              <a:t>Being justified freely by his grace through the redemption that is in Christ Jesus:</a:t>
            </a:r>
          </a:p>
          <a:p>
            <a:r>
              <a:rPr lang="en-US" sz="3200" b="1" baseline="30000" dirty="0"/>
              <a:t>25 </a:t>
            </a:r>
            <a:r>
              <a:rPr lang="en-US" sz="3200" dirty="0"/>
              <a:t>Whom God hath set forth to be a propitiation through faith in his blood, to declare his righteousness for the remission of sins that are past, through the forbearance of God;</a:t>
            </a:r>
          </a:p>
          <a:p>
            <a:r>
              <a:rPr lang="en-US" sz="3200" b="1" baseline="30000" dirty="0"/>
              <a:t>26 </a:t>
            </a:r>
            <a:r>
              <a:rPr lang="en-US" sz="3200" dirty="0"/>
              <a:t>To declare, I say, at this time his righteousness: that he might be just, and the justifier of him which believeth in Jesus.</a:t>
            </a:r>
          </a:p>
        </p:txBody>
      </p:sp>
    </p:spTree>
    <p:extLst>
      <p:ext uri="{BB962C8B-B14F-4D97-AF65-F5344CB8AC3E}">
        <p14:creationId xmlns:p14="http://schemas.microsoft.com/office/powerpoint/2010/main" val="2912004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smtClean="0"/>
              <a:t>God’s love for sinners</a:t>
            </a:r>
            <a:r>
              <a:rPr lang="en-US" dirty="0" smtClean="0"/>
              <a:t/>
            </a:r>
            <a:br>
              <a:rPr lang="en-US" dirty="0" smtClean="0"/>
            </a:br>
            <a:r>
              <a:rPr lang="en-US" dirty="0"/>
              <a:t/>
            </a:r>
            <a:br>
              <a:rPr lang="en-US" dirty="0"/>
            </a:br>
            <a:r>
              <a:rPr lang="en-US" b="1" dirty="0" smtClean="0"/>
              <a:t>Romans</a:t>
            </a:r>
            <a:br>
              <a:rPr lang="en-US" b="1" dirty="0" smtClean="0"/>
            </a:br>
            <a:r>
              <a:rPr lang="en-US" b="1" dirty="0" smtClean="0"/>
              <a:t>5:8-9</a:t>
            </a:r>
            <a:endParaRPr lang="en-US"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But God </a:t>
            </a:r>
            <a:r>
              <a:rPr lang="en-US" sz="3200" dirty="0" err="1"/>
              <a:t>commendeth</a:t>
            </a:r>
            <a:r>
              <a:rPr lang="en-US" sz="3200" dirty="0"/>
              <a:t> his love toward us, in that, while we were yet sinners, Christ died for us.</a:t>
            </a:r>
          </a:p>
          <a:p>
            <a:r>
              <a:rPr lang="en-US" sz="3200" b="1" baseline="30000" dirty="0"/>
              <a:t>9 </a:t>
            </a:r>
            <a:r>
              <a:rPr lang="en-US" sz="3200" dirty="0"/>
              <a:t>Much more then, being now justified by his blood, we shall be saved from wrath through him.</a:t>
            </a:r>
          </a:p>
        </p:txBody>
      </p:sp>
    </p:spTree>
    <p:extLst>
      <p:ext uri="{BB962C8B-B14F-4D97-AF65-F5344CB8AC3E}">
        <p14:creationId xmlns:p14="http://schemas.microsoft.com/office/powerpoint/2010/main" val="3442161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smtClean="0"/>
              <a:t>power to break the chains of sin</a:t>
            </a:r>
            <a:r>
              <a:rPr lang="en-US" dirty="0" smtClean="0"/>
              <a:t/>
            </a:r>
            <a:br>
              <a:rPr lang="en-US" dirty="0" smtClean="0"/>
            </a:br>
            <a:r>
              <a:rPr lang="en-US" dirty="0"/>
              <a:t/>
            </a:r>
            <a:br>
              <a:rPr lang="en-US" dirty="0"/>
            </a:br>
            <a:r>
              <a:rPr lang="en-US" b="1" dirty="0" smtClean="0"/>
              <a:t>Romans</a:t>
            </a:r>
            <a:br>
              <a:rPr lang="en-US" b="1" dirty="0" smtClean="0"/>
            </a:br>
            <a:r>
              <a:rPr lang="en-US" b="1" dirty="0" smtClean="0"/>
              <a:t>6:20-23</a:t>
            </a:r>
            <a:endParaRPr lang="en-US"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For when ye were the servants of sin, ye were free from righteousness.</a:t>
            </a:r>
          </a:p>
          <a:p>
            <a:r>
              <a:rPr lang="en-US" sz="3200" b="1" baseline="30000" dirty="0"/>
              <a:t>21 </a:t>
            </a:r>
            <a:r>
              <a:rPr lang="en-US" sz="3200" dirty="0"/>
              <a:t>What fruit had ye then in those things whereof ye are now ashamed? for the end of those things is death.</a:t>
            </a:r>
          </a:p>
          <a:p>
            <a:r>
              <a:rPr lang="en-US" sz="3200" b="1" baseline="30000" dirty="0"/>
              <a:t>22 </a:t>
            </a:r>
            <a:r>
              <a:rPr lang="en-US" sz="3200" dirty="0"/>
              <a:t>But now being made free from sin, and become servants to God, ye have your fruit unto holiness, and the end everlasting life.</a:t>
            </a:r>
          </a:p>
          <a:p>
            <a:r>
              <a:rPr lang="en-US" sz="3200" b="1" baseline="30000" dirty="0"/>
              <a:t>23 </a:t>
            </a:r>
            <a:r>
              <a:rPr lang="en-US" sz="3200" dirty="0"/>
              <a:t>For the wages of sin is death; but the gift of God is eternal life through Jesus Christ our Lord.</a:t>
            </a:r>
          </a:p>
        </p:txBody>
      </p:sp>
    </p:spTree>
    <p:extLst>
      <p:ext uri="{BB962C8B-B14F-4D97-AF65-F5344CB8AC3E}">
        <p14:creationId xmlns:p14="http://schemas.microsoft.com/office/powerpoint/2010/main" val="1494931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smtClean="0"/>
              <a:t>hope of eternal life</a:t>
            </a:r>
            <a:r>
              <a:rPr lang="en-US" dirty="0" smtClean="0"/>
              <a:t/>
            </a:r>
            <a:br>
              <a:rPr lang="en-US" dirty="0" smtClean="0"/>
            </a:br>
            <a:r>
              <a:rPr lang="en-US" dirty="0"/>
              <a:t/>
            </a:r>
            <a:br>
              <a:rPr lang="en-US" dirty="0"/>
            </a:br>
            <a:r>
              <a:rPr lang="en-US" b="1" dirty="0" smtClean="0"/>
              <a:t>Philippians </a:t>
            </a:r>
            <a:br>
              <a:rPr lang="en-US" b="1" dirty="0" smtClean="0"/>
            </a:br>
            <a:r>
              <a:rPr lang="en-US" b="1" dirty="0" smtClean="0"/>
              <a:t>3:8-11</a:t>
            </a:r>
            <a:endParaRPr lang="en-US" dirty="0"/>
          </a:p>
        </p:txBody>
      </p:sp>
      <p:sp>
        <p:nvSpPr>
          <p:cNvPr id="3" name="Content Placeholder 2"/>
          <p:cNvSpPr>
            <a:spLocks noGrp="1"/>
          </p:cNvSpPr>
          <p:nvPr>
            <p:ph idx="1"/>
          </p:nvPr>
        </p:nvSpPr>
        <p:spPr/>
        <p:txBody>
          <a:bodyPr>
            <a:noAutofit/>
          </a:bodyPr>
          <a:lstStyle/>
          <a:p>
            <a:r>
              <a:rPr lang="en-US" sz="2800" b="1" baseline="30000" dirty="0"/>
              <a:t>8 </a:t>
            </a:r>
            <a:r>
              <a:rPr lang="en-US" sz="2800" dirty="0"/>
              <a:t>Yea doubtless, and I count all things but loss for the excellency of the knowledge of Christ Jesus my Lord: for whom I have suffered the loss of all things, and do count them but dung, that I may win Christ,</a:t>
            </a:r>
          </a:p>
          <a:p>
            <a:r>
              <a:rPr lang="en-US" sz="2800" b="1" baseline="30000" dirty="0"/>
              <a:t>9 </a:t>
            </a:r>
            <a:r>
              <a:rPr lang="en-US" sz="2800" dirty="0"/>
              <a:t>And be found in him, not having mine own righteousness, which is of the law, but that which is through the faith of Christ, the righteousness which is of God by faith:</a:t>
            </a:r>
          </a:p>
          <a:p>
            <a:r>
              <a:rPr lang="en-US" sz="2800" b="1" baseline="30000" dirty="0"/>
              <a:t>10 </a:t>
            </a:r>
            <a:r>
              <a:rPr lang="en-US" sz="2800" dirty="0"/>
              <a:t>That I may know him, and the power of his resurrection, and the fellowship of his sufferings, being made conformable unto his death;</a:t>
            </a:r>
          </a:p>
          <a:p>
            <a:r>
              <a:rPr lang="en-US" sz="2800" b="1" baseline="30000" dirty="0"/>
              <a:t>11 </a:t>
            </a:r>
            <a:r>
              <a:rPr lang="en-US" sz="2800" dirty="0"/>
              <a:t>If by any means I might attain unto the resurrection of the dead.</a:t>
            </a:r>
          </a:p>
        </p:txBody>
      </p:sp>
    </p:spTree>
    <p:extLst>
      <p:ext uri="{BB962C8B-B14F-4D97-AF65-F5344CB8AC3E}">
        <p14:creationId xmlns:p14="http://schemas.microsoft.com/office/powerpoint/2010/main" val="41434083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a:t>hope of eternal life</a:t>
            </a:r>
            <a:r>
              <a:rPr lang="en-US" dirty="0" smtClean="0"/>
              <a:t/>
            </a:r>
            <a:br>
              <a:rPr lang="en-US" dirty="0" smtClean="0"/>
            </a:br>
            <a:r>
              <a:rPr lang="en-US" dirty="0"/>
              <a:t/>
            </a:r>
            <a:br>
              <a:rPr lang="en-US" dirty="0"/>
            </a:br>
            <a:r>
              <a:rPr lang="en-US" b="1" dirty="0" smtClean="0"/>
              <a:t>Philippians </a:t>
            </a:r>
            <a:br>
              <a:rPr lang="en-US" b="1" dirty="0" smtClean="0"/>
            </a:br>
            <a:r>
              <a:rPr lang="en-US" b="1" dirty="0" smtClean="0"/>
              <a:t>3:8-11</a:t>
            </a:r>
            <a:endParaRPr lang="en-US" dirty="0"/>
          </a:p>
        </p:txBody>
      </p:sp>
      <p:sp>
        <p:nvSpPr>
          <p:cNvPr id="3" name="Content Placeholder 2"/>
          <p:cNvSpPr>
            <a:spLocks noGrp="1"/>
          </p:cNvSpPr>
          <p:nvPr>
            <p:ph idx="1"/>
          </p:nvPr>
        </p:nvSpPr>
        <p:spPr/>
        <p:txBody>
          <a:bodyPr>
            <a:noAutofit/>
          </a:bodyPr>
          <a:lstStyle/>
          <a:p>
            <a:r>
              <a:rPr lang="en-US" sz="2800" b="1" baseline="30000" dirty="0"/>
              <a:t>8 </a:t>
            </a:r>
            <a:r>
              <a:rPr lang="en-US" sz="2800" dirty="0"/>
              <a:t>Yea doubtless, and I count all things but loss for the excellency of the knowledge of Christ Jesus my Lord: for whom I have suffered the loss of all things, and do count them but dung, that I may win Christ,</a:t>
            </a:r>
          </a:p>
          <a:p>
            <a:r>
              <a:rPr lang="en-US" sz="2800" b="1" baseline="30000" dirty="0"/>
              <a:t>9 </a:t>
            </a:r>
            <a:r>
              <a:rPr lang="en-US" sz="2800" dirty="0"/>
              <a:t>And be found in him, not having mine own righteousness, which is of the law, but that which is through the faith of Christ, the righteousness which is of God by faith:</a:t>
            </a:r>
          </a:p>
          <a:p>
            <a:r>
              <a:rPr lang="en-US" sz="2800" b="1" baseline="30000" dirty="0"/>
              <a:t>10 </a:t>
            </a:r>
            <a:r>
              <a:rPr lang="en-US" sz="2800" dirty="0"/>
              <a:t>That I may know him, and the power of his resurrection, and the fellowship of his sufferings, being made conformable unto his death;</a:t>
            </a:r>
          </a:p>
          <a:p>
            <a:r>
              <a:rPr lang="en-US" sz="2800" b="1" baseline="30000" dirty="0"/>
              <a:t>11 </a:t>
            </a:r>
            <a:r>
              <a:rPr lang="en-US" sz="2800" dirty="0"/>
              <a:t>If by any means I might attain unto the resurrection of the dead.</a:t>
            </a:r>
          </a:p>
        </p:txBody>
      </p:sp>
    </p:spTree>
    <p:extLst>
      <p:ext uri="{BB962C8B-B14F-4D97-AF65-F5344CB8AC3E}">
        <p14:creationId xmlns:p14="http://schemas.microsoft.com/office/powerpoint/2010/main" val="15152782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a:t>hope of eternal life</a:t>
            </a:r>
            <a:r>
              <a:rPr lang="en-US" dirty="0" smtClean="0"/>
              <a:t/>
            </a:r>
            <a:br>
              <a:rPr lang="en-US" dirty="0" smtClean="0"/>
            </a:br>
            <a:r>
              <a:rPr lang="en-US" dirty="0"/>
              <a:t/>
            </a:r>
            <a:br>
              <a:rPr lang="en-US" dirty="0"/>
            </a:br>
            <a:r>
              <a:rPr lang="en-US" sz="4000" b="1" dirty="0" smtClean="0"/>
              <a:t>1 John </a:t>
            </a:r>
            <a:br>
              <a:rPr lang="en-US" sz="4000" b="1" dirty="0" smtClean="0"/>
            </a:br>
            <a:r>
              <a:rPr lang="en-US" sz="4000" b="1" dirty="0" smtClean="0"/>
              <a:t>5:11-12</a:t>
            </a:r>
            <a:endParaRPr lang="en-US"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And this is the record, that God hath given to us eternal life, and this life is in his Son.</a:t>
            </a:r>
          </a:p>
          <a:p>
            <a:r>
              <a:rPr lang="en-US" sz="3200" b="1" baseline="30000" dirty="0"/>
              <a:t>12 </a:t>
            </a:r>
            <a:r>
              <a:rPr lang="en-US" sz="3200" dirty="0"/>
              <a:t>He that hath the Son hath life; and he that hath not the Son of God hath not life.</a:t>
            </a:r>
          </a:p>
        </p:txBody>
      </p:sp>
    </p:spTree>
    <p:extLst>
      <p:ext uri="{BB962C8B-B14F-4D97-AF65-F5344CB8AC3E}">
        <p14:creationId xmlns:p14="http://schemas.microsoft.com/office/powerpoint/2010/main" val="1531475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From the foundation of the world</a:t>
            </a:r>
            <a:r>
              <a:rPr lang="en-US" dirty="0" smtClean="0"/>
              <a:t/>
            </a:r>
            <a:br>
              <a:rPr lang="en-US" dirty="0" smtClean="0"/>
            </a:br>
            <a:r>
              <a:rPr lang="en-US" dirty="0"/>
              <a:t/>
            </a:r>
            <a:br>
              <a:rPr lang="en-US" dirty="0"/>
            </a:br>
            <a:r>
              <a:rPr lang="en-US" sz="4400" b="1" dirty="0" smtClean="0"/>
              <a:t>Revelation 13:7-9</a:t>
            </a:r>
            <a:endParaRPr lang="en-US" sz="4400" b="1" dirty="0"/>
          </a:p>
        </p:txBody>
      </p:sp>
      <p:sp>
        <p:nvSpPr>
          <p:cNvPr id="3" name="Content Placeholder 2"/>
          <p:cNvSpPr>
            <a:spLocks noGrp="1"/>
          </p:cNvSpPr>
          <p:nvPr>
            <p:ph idx="1"/>
          </p:nvPr>
        </p:nvSpPr>
        <p:spPr/>
        <p:txBody>
          <a:bodyPr>
            <a:noAutofit/>
          </a:bodyPr>
          <a:lstStyle/>
          <a:p>
            <a:r>
              <a:rPr lang="en-US" sz="3200" b="1" baseline="30000" dirty="0"/>
              <a:t>7 </a:t>
            </a:r>
            <a:r>
              <a:rPr lang="en-US" sz="3200" dirty="0"/>
              <a:t>And it was given unto him to make war with the saints, and to overcome them: and power was given him over all </a:t>
            </a:r>
            <a:r>
              <a:rPr lang="en-US" sz="3200" dirty="0" err="1"/>
              <a:t>kindreds</a:t>
            </a:r>
            <a:r>
              <a:rPr lang="en-US" sz="3200" dirty="0"/>
              <a:t>, and tongues, and nations.</a:t>
            </a:r>
          </a:p>
          <a:p>
            <a:r>
              <a:rPr lang="en-US" sz="3200" b="1" baseline="30000" dirty="0"/>
              <a:t>8 </a:t>
            </a:r>
            <a:r>
              <a:rPr lang="en-US" sz="3200" dirty="0"/>
              <a:t>And all that dwell upon the earth shall worship him, whose names are not written in the book of life of the Lamb slain from the foundation of the world.</a:t>
            </a:r>
          </a:p>
          <a:p>
            <a:r>
              <a:rPr lang="en-US" sz="3200" b="1" baseline="30000" dirty="0"/>
              <a:t>9 </a:t>
            </a:r>
            <a:r>
              <a:rPr lang="en-US" sz="3200" dirty="0"/>
              <a:t>If any man have an ear, let him hear.</a:t>
            </a:r>
          </a:p>
        </p:txBody>
      </p:sp>
    </p:spTree>
    <p:extLst>
      <p:ext uri="{BB962C8B-B14F-4D97-AF65-F5344CB8AC3E}">
        <p14:creationId xmlns:p14="http://schemas.microsoft.com/office/powerpoint/2010/main" val="30209727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smtClean="0"/>
              <a:t>the antidote against future rebellion in the universe</a:t>
            </a:r>
            <a:r>
              <a:rPr lang="en-US" dirty="0" smtClean="0"/>
              <a:t/>
            </a:r>
            <a:br>
              <a:rPr lang="en-US" dirty="0" smtClean="0"/>
            </a:br>
            <a:r>
              <a:rPr lang="en-US" dirty="0"/>
              <a:t/>
            </a:r>
            <a:br>
              <a:rPr lang="en-US" dirty="0"/>
            </a:br>
            <a:r>
              <a:rPr lang="en-US" sz="4000" b="1" dirty="0" smtClean="0"/>
              <a:t>Revelation</a:t>
            </a:r>
            <a:br>
              <a:rPr lang="en-US" sz="4000" b="1" dirty="0" smtClean="0"/>
            </a:br>
            <a:r>
              <a:rPr lang="en-US" sz="4000" b="1" dirty="0" smtClean="0"/>
              <a:t>7:13-17</a:t>
            </a:r>
            <a:endParaRPr lang="en-US" dirty="0"/>
          </a:p>
        </p:txBody>
      </p:sp>
      <p:sp>
        <p:nvSpPr>
          <p:cNvPr id="3" name="Content Placeholder 2"/>
          <p:cNvSpPr>
            <a:spLocks noGrp="1"/>
          </p:cNvSpPr>
          <p:nvPr>
            <p:ph idx="1"/>
          </p:nvPr>
        </p:nvSpPr>
        <p:spPr/>
        <p:txBody>
          <a:bodyPr>
            <a:noAutofit/>
          </a:bodyPr>
          <a:lstStyle/>
          <a:p>
            <a:r>
              <a:rPr lang="en-US" sz="3200" b="1" baseline="30000" dirty="0"/>
              <a:t>13 </a:t>
            </a:r>
            <a:r>
              <a:rPr lang="en-US" sz="3200" dirty="0"/>
              <a:t>And one of the elders answered, saying unto me, What are these which are arrayed in white robes? and whence came they?</a:t>
            </a:r>
          </a:p>
          <a:p>
            <a:r>
              <a:rPr lang="en-US" sz="3200" b="1" baseline="30000" dirty="0"/>
              <a:t>14 </a:t>
            </a:r>
            <a:r>
              <a:rPr lang="en-US" sz="3200" dirty="0"/>
              <a:t>And I said unto him, Sir, thou </a:t>
            </a:r>
            <a:r>
              <a:rPr lang="en-US" sz="3200" dirty="0" err="1"/>
              <a:t>knowest</a:t>
            </a:r>
            <a:r>
              <a:rPr lang="en-US" sz="3200" dirty="0"/>
              <a:t>. And he said to me, These are they which came out of great tribulation, and have washed their robes, and made them white in the blood of the Lamb.</a:t>
            </a:r>
          </a:p>
          <a:p>
            <a:r>
              <a:rPr lang="en-US" sz="3200" b="1" baseline="30000" dirty="0"/>
              <a:t>15 </a:t>
            </a:r>
            <a:r>
              <a:rPr lang="en-US" sz="3200" dirty="0"/>
              <a:t>Therefore are they before the throne of God, and serve him day and night in his temple: and he that </a:t>
            </a:r>
            <a:r>
              <a:rPr lang="en-US" sz="3200" dirty="0" err="1"/>
              <a:t>sitteth</a:t>
            </a:r>
            <a:r>
              <a:rPr lang="en-US" sz="3200" dirty="0"/>
              <a:t> on the throne shall dwell among them.</a:t>
            </a:r>
          </a:p>
        </p:txBody>
      </p:sp>
    </p:spTree>
    <p:extLst>
      <p:ext uri="{BB962C8B-B14F-4D97-AF65-F5344CB8AC3E}">
        <p14:creationId xmlns:p14="http://schemas.microsoft.com/office/powerpoint/2010/main" val="37157142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a:t>the antidote against future rebellion in the universe</a:t>
            </a:r>
            <a:r>
              <a:rPr lang="en-US" dirty="0" smtClean="0"/>
              <a:t/>
            </a:r>
            <a:br>
              <a:rPr lang="en-US" dirty="0" smtClean="0"/>
            </a:br>
            <a:r>
              <a:rPr lang="en-US" dirty="0"/>
              <a:t/>
            </a:r>
            <a:br>
              <a:rPr lang="en-US" dirty="0"/>
            </a:br>
            <a:r>
              <a:rPr lang="en-US" sz="4000" b="1" dirty="0" smtClean="0"/>
              <a:t>Revelation</a:t>
            </a:r>
            <a:br>
              <a:rPr lang="en-US" sz="4000" b="1" dirty="0" smtClean="0"/>
            </a:br>
            <a:r>
              <a:rPr lang="en-US" sz="4000" b="1" dirty="0" smtClean="0"/>
              <a:t>7:16-17</a:t>
            </a:r>
            <a:endParaRPr lang="en-US" dirty="0"/>
          </a:p>
        </p:txBody>
      </p:sp>
      <p:sp>
        <p:nvSpPr>
          <p:cNvPr id="3" name="Content Placeholder 2"/>
          <p:cNvSpPr>
            <a:spLocks noGrp="1"/>
          </p:cNvSpPr>
          <p:nvPr>
            <p:ph idx="1"/>
          </p:nvPr>
        </p:nvSpPr>
        <p:spPr/>
        <p:txBody>
          <a:bodyPr>
            <a:noAutofit/>
          </a:bodyPr>
          <a:lstStyle/>
          <a:p>
            <a:r>
              <a:rPr lang="en-US" sz="3200" b="1" baseline="30000" dirty="0"/>
              <a:t>16 </a:t>
            </a:r>
            <a:r>
              <a:rPr lang="en-US" sz="3200" dirty="0"/>
              <a:t>They shall hunger no more, neither thirst any more; neither shall the sun light on them, nor any heat.</a:t>
            </a:r>
          </a:p>
          <a:p>
            <a:r>
              <a:rPr lang="en-US" sz="3200" b="1" baseline="30000" dirty="0"/>
              <a:t>17 </a:t>
            </a:r>
            <a:r>
              <a:rPr lang="en-US" sz="3200" dirty="0"/>
              <a:t>For the Lamb which is in the midst of the throne shall feed them, and shall lead them unto living fountains of waters: and God shall wipe away all tears from their eyes.</a:t>
            </a:r>
          </a:p>
        </p:txBody>
      </p:sp>
    </p:spTree>
    <p:extLst>
      <p:ext uri="{BB962C8B-B14F-4D97-AF65-F5344CB8AC3E}">
        <p14:creationId xmlns:p14="http://schemas.microsoft.com/office/powerpoint/2010/main" val="32152463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cross:</a:t>
            </a:r>
            <a:br>
              <a:rPr lang="en-US" dirty="0"/>
            </a:br>
            <a:r>
              <a:rPr lang="en-US" dirty="0"/>
              <a:t/>
            </a:r>
            <a:br>
              <a:rPr lang="en-US" dirty="0"/>
            </a:br>
            <a:r>
              <a:rPr lang="en-US" sz="2400" i="1" dirty="0"/>
              <a:t>the antidote against future rebellion in the universe</a:t>
            </a:r>
            <a:r>
              <a:rPr lang="en-US" dirty="0" smtClean="0"/>
              <a:t/>
            </a:r>
            <a:br>
              <a:rPr lang="en-US" dirty="0" smtClean="0"/>
            </a:br>
            <a:r>
              <a:rPr lang="en-US" dirty="0"/>
              <a:t/>
            </a:r>
            <a:br>
              <a:rPr lang="en-US" dirty="0"/>
            </a:br>
            <a:r>
              <a:rPr lang="en-US" sz="4000" b="1" dirty="0" smtClean="0"/>
              <a:t>Revelation</a:t>
            </a:r>
            <a:br>
              <a:rPr lang="en-US" sz="4000" b="1" dirty="0" smtClean="0"/>
            </a:br>
            <a:r>
              <a:rPr lang="en-US" sz="4000" b="1" dirty="0" smtClean="0"/>
              <a:t>22:3-4</a:t>
            </a:r>
            <a:endParaRPr lang="en-US" dirty="0"/>
          </a:p>
        </p:txBody>
      </p:sp>
      <p:sp>
        <p:nvSpPr>
          <p:cNvPr id="3" name="Content Placeholder 2"/>
          <p:cNvSpPr>
            <a:spLocks noGrp="1"/>
          </p:cNvSpPr>
          <p:nvPr>
            <p:ph idx="1"/>
          </p:nvPr>
        </p:nvSpPr>
        <p:spPr/>
        <p:txBody>
          <a:bodyPr>
            <a:noAutofit/>
          </a:bodyPr>
          <a:lstStyle/>
          <a:p>
            <a:r>
              <a:rPr lang="en-US" sz="3200" b="1" baseline="30000" dirty="0"/>
              <a:t>3 </a:t>
            </a:r>
            <a:r>
              <a:rPr lang="en-US" sz="3200" dirty="0"/>
              <a:t>And there shall be no more curse: but the throne of God and of the Lamb shall be in it; and his servants shall serve him:</a:t>
            </a:r>
          </a:p>
          <a:p>
            <a:r>
              <a:rPr lang="en-US" sz="3200" b="1" baseline="30000" dirty="0"/>
              <a:t>4 </a:t>
            </a:r>
            <a:r>
              <a:rPr lang="en-US" sz="3200" dirty="0"/>
              <a:t>And they shall see his face; and his name shall be in their foreheads.</a:t>
            </a:r>
          </a:p>
        </p:txBody>
      </p:sp>
    </p:spTree>
    <p:extLst>
      <p:ext uri="{BB962C8B-B14F-4D97-AF65-F5344CB8AC3E}">
        <p14:creationId xmlns:p14="http://schemas.microsoft.com/office/powerpoint/2010/main" val="22752828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a:t>
            </a:r>
            <a:r>
              <a:rPr lang="en-US" dirty="0" smtClean="0"/>
              <a:t>cross</a:t>
            </a:r>
            <a:r>
              <a:rPr lang="en-US" dirty="0"/>
              <a:t/>
            </a:r>
            <a:br>
              <a:rPr lang="en-US" dirty="0"/>
            </a:br>
            <a:r>
              <a:rPr lang="en-US" dirty="0"/>
              <a:t/>
            </a:r>
            <a:br>
              <a:rPr lang="en-US" dirty="0"/>
            </a:br>
            <a:r>
              <a:rPr lang="en-US" b="1" dirty="0" smtClean="0"/>
              <a:t>Testimonies for the Church Vol. 1, pg. 124</a:t>
            </a:r>
            <a:endParaRPr lang="en-US" sz="3200" dirty="0"/>
          </a:p>
        </p:txBody>
      </p:sp>
      <p:sp>
        <p:nvSpPr>
          <p:cNvPr id="3" name="Content Placeholder 2"/>
          <p:cNvSpPr>
            <a:spLocks noGrp="1"/>
          </p:cNvSpPr>
          <p:nvPr>
            <p:ph idx="1"/>
          </p:nvPr>
        </p:nvSpPr>
        <p:spPr/>
        <p:txBody>
          <a:bodyPr>
            <a:noAutofit/>
          </a:bodyPr>
          <a:lstStyle/>
          <a:p>
            <a:pPr marL="0" indent="0">
              <a:buNone/>
            </a:pPr>
            <a:r>
              <a:rPr lang="en-US" sz="3200" dirty="0"/>
              <a:t>I saw that all heaven is interested in our salvation; and shall we be indifferent? Shall we be careless, as though it were a small matter whether we are saved or lost? Shall we slight the sacrifice that has been made for us? Some have done this. They have trifled with offered mercy, and the frown of God is upon them. God's Spirit will not always be grieved. It will depart if grieved a little </a:t>
            </a:r>
            <a:r>
              <a:rPr lang="en-US" sz="3200" dirty="0" smtClean="0"/>
              <a:t>longer…</a:t>
            </a:r>
            <a:endParaRPr lang="en-US" sz="3200" dirty="0"/>
          </a:p>
        </p:txBody>
      </p:sp>
    </p:spTree>
    <p:extLst>
      <p:ext uri="{BB962C8B-B14F-4D97-AF65-F5344CB8AC3E}">
        <p14:creationId xmlns:p14="http://schemas.microsoft.com/office/powerpoint/2010/main" val="37923401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meaning of the </a:t>
            </a:r>
            <a:r>
              <a:rPr lang="en-US" dirty="0" smtClean="0"/>
              <a:t>cross</a:t>
            </a:r>
            <a:r>
              <a:rPr lang="en-US" dirty="0"/>
              <a:t/>
            </a:r>
            <a:br>
              <a:rPr lang="en-US" dirty="0"/>
            </a:br>
            <a:r>
              <a:rPr lang="en-US" dirty="0"/>
              <a:t/>
            </a:r>
            <a:br>
              <a:rPr lang="en-US" dirty="0"/>
            </a:br>
            <a:r>
              <a:rPr lang="en-US" b="1" dirty="0" smtClean="0"/>
              <a:t>Testimonies for the Church Vol. 1, pg. 124</a:t>
            </a:r>
            <a:endParaRPr lang="en-US" sz="3200" dirty="0"/>
          </a:p>
        </p:txBody>
      </p:sp>
      <p:sp>
        <p:nvSpPr>
          <p:cNvPr id="3" name="Content Placeholder 2"/>
          <p:cNvSpPr>
            <a:spLocks noGrp="1"/>
          </p:cNvSpPr>
          <p:nvPr>
            <p:ph idx="1"/>
          </p:nvPr>
        </p:nvSpPr>
        <p:spPr/>
        <p:txBody>
          <a:bodyPr>
            <a:noAutofit/>
          </a:bodyPr>
          <a:lstStyle/>
          <a:p>
            <a:pPr marL="0" indent="0">
              <a:buNone/>
            </a:pPr>
            <a:r>
              <a:rPr lang="en-US" sz="3200" dirty="0" smtClean="0"/>
              <a:t>After </a:t>
            </a:r>
            <a:r>
              <a:rPr lang="en-US" sz="3200" dirty="0"/>
              <a:t>all has been done that God could do to save men, if they show by their lives that they slight Jesus’ offered mercy, death will be their portion, and it will be dearly purchased. It will be a dreadful death; for they will have to feel the agony that Christ felt upon the cross to purchase for them the redemption which they have refused. And they will then realize what they have lost—eternal life and the immortal inheritance. The great sacrifice that has been made to save souls shows us their worth. When the precious soul is once lost, it is lost forever. </a:t>
            </a:r>
          </a:p>
        </p:txBody>
      </p:sp>
    </p:spTree>
    <p:extLst>
      <p:ext uri="{BB962C8B-B14F-4D97-AF65-F5344CB8AC3E}">
        <p14:creationId xmlns:p14="http://schemas.microsoft.com/office/powerpoint/2010/main" val="23606372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pPr algn="r"/>
            <a:r>
              <a:rPr lang="en-US" sz="6000" dirty="0" smtClean="0"/>
              <a:t>Happy Sabbath!</a:t>
            </a:r>
            <a:endParaRPr lang="en-US" sz="6000" dirty="0"/>
          </a:p>
        </p:txBody>
      </p:sp>
    </p:spTree>
    <p:extLst>
      <p:ext uri="{BB962C8B-B14F-4D97-AF65-F5344CB8AC3E}">
        <p14:creationId xmlns:p14="http://schemas.microsoft.com/office/powerpoint/2010/main" val="988597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F</a:t>
            </a:r>
            <a:r>
              <a:rPr lang="en-US" sz="3200" dirty="0" smtClean="0"/>
              <a:t>rom the foundation of the world</a:t>
            </a:r>
            <a:r>
              <a:rPr lang="en-US" dirty="0" smtClean="0"/>
              <a:t/>
            </a:r>
            <a:br>
              <a:rPr lang="en-US" dirty="0" smtClean="0"/>
            </a:br>
            <a:r>
              <a:rPr lang="en-US" dirty="0"/>
              <a:t/>
            </a:r>
            <a:br>
              <a:rPr lang="en-US" dirty="0"/>
            </a:br>
            <a:r>
              <a:rPr lang="en-US" sz="4000" b="1" dirty="0" smtClean="0"/>
              <a:t>Acts 2:22-23</a:t>
            </a:r>
            <a:endParaRPr lang="en-US" sz="4400" b="1" dirty="0"/>
          </a:p>
        </p:txBody>
      </p:sp>
      <p:sp>
        <p:nvSpPr>
          <p:cNvPr id="3" name="Content Placeholder 2"/>
          <p:cNvSpPr>
            <a:spLocks noGrp="1"/>
          </p:cNvSpPr>
          <p:nvPr>
            <p:ph idx="1"/>
          </p:nvPr>
        </p:nvSpPr>
        <p:spPr/>
        <p:txBody>
          <a:bodyPr>
            <a:noAutofit/>
          </a:bodyPr>
          <a:lstStyle/>
          <a:p>
            <a:r>
              <a:rPr lang="en-US" sz="3200" b="1" baseline="30000" dirty="0"/>
              <a:t>22 </a:t>
            </a:r>
            <a:r>
              <a:rPr lang="en-US" sz="3200" dirty="0"/>
              <a:t>Ye men of Israel, hear these words; Jesus of Nazareth, a man approved of God among you by miracles and wonders and signs, which God did by him in the midst of you, as ye yourselves also know:</a:t>
            </a:r>
          </a:p>
          <a:p>
            <a:r>
              <a:rPr lang="en-US" sz="3200" b="1" baseline="30000" dirty="0"/>
              <a:t>23 </a:t>
            </a:r>
            <a:r>
              <a:rPr lang="en-US" sz="3200" dirty="0"/>
              <a:t>Him, being delivered by the determinate counsel and foreknowledge of God, ye have taken, and by wicked hands have crucified and slain:</a:t>
            </a:r>
          </a:p>
        </p:txBody>
      </p:sp>
    </p:spTree>
    <p:extLst>
      <p:ext uri="{BB962C8B-B14F-4D97-AF65-F5344CB8AC3E}">
        <p14:creationId xmlns:p14="http://schemas.microsoft.com/office/powerpoint/2010/main" val="2521528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From the foundation of the world</a:t>
            </a:r>
            <a:r>
              <a:rPr lang="en-US" dirty="0" smtClean="0"/>
              <a:t/>
            </a:r>
            <a:br>
              <a:rPr lang="en-US" dirty="0" smtClean="0"/>
            </a:br>
            <a:r>
              <a:rPr lang="en-US" dirty="0"/>
              <a:t/>
            </a:r>
            <a:br>
              <a:rPr lang="en-US" dirty="0"/>
            </a:br>
            <a:r>
              <a:rPr lang="en-US" b="1" dirty="0" smtClean="0"/>
              <a:t>1 Peter 1:17-21</a:t>
            </a:r>
            <a:endParaRPr lang="en-US" b="1" dirty="0"/>
          </a:p>
        </p:txBody>
      </p:sp>
      <p:sp>
        <p:nvSpPr>
          <p:cNvPr id="3" name="Content Placeholder 2"/>
          <p:cNvSpPr>
            <a:spLocks noGrp="1"/>
          </p:cNvSpPr>
          <p:nvPr>
            <p:ph idx="1"/>
          </p:nvPr>
        </p:nvSpPr>
        <p:spPr/>
        <p:txBody>
          <a:bodyPr>
            <a:noAutofit/>
          </a:bodyPr>
          <a:lstStyle/>
          <a:p>
            <a:r>
              <a:rPr lang="en-US" sz="3200" b="1" baseline="30000" dirty="0"/>
              <a:t>17 </a:t>
            </a:r>
            <a:r>
              <a:rPr lang="en-US" sz="3200" dirty="0"/>
              <a:t>And if ye call on the Father, who without respect of persons </a:t>
            </a:r>
            <a:r>
              <a:rPr lang="en-US" sz="3200" dirty="0" err="1"/>
              <a:t>judgeth</a:t>
            </a:r>
            <a:r>
              <a:rPr lang="en-US" sz="3200" dirty="0"/>
              <a:t> according to every man's work, pass the time of your sojourning here in fear:</a:t>
            </a:r>
          </a:p>
          <a:p>
            <a:r>
              <a:rPr lang="en-US" sz="3200" b="1" baseline="30000" dirty="0"/>
              <a:t>18 </a:t>
            </a:r>
            <a:r>
              <a:rPr lang="en-US" sz="3200" dirty="0"/>
              <a:t>Forasmuch as ye know that ye were not redeemed with corruptible things, as silver and gold, from your vain conversation received by tradition from your fathers;</a:t>
            </a:r>
          </a:p>
          <a:p>
            <a:r>
              <a:rPr lang="en-US" sz="3200" b="1" baseline="30000" dirty="0"/>
              <a:t>19 </a:t>
            </a:r>
            <a:r>
              <a:rPr lang="en-US" sz="3200" dirty="0"/>
              <a:t>But with the precious blood of Christ, as of a lamb without blemish and without spot</a:t>
            </a:r>
            <a:r>
              <a:rPr lang="en-US" sz="3200" dirty="0" smtClean="0"/>
              <a:t>:</a:t>
            </a:r>
            <a:endParaRPr lang="en-US" sz="3200" dirty="0"/>
          </a:p>
        </p:txBody>
      </p:sp>
    </p:spTree>
    <p:extLst>
      <p:ext uri="{BB962C8B-B14F-4D97-AF65-F5344CB8AC3E}">
        <p14:creationId xmlns:p14="http://schemas.microsoft.com/office/powerpoint/2010/main" val="3358229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F</a:t>
            </a:r>
            <a:r>
              <a:rPr lang="en-US" sz="3200" dirty="0" smtClean="0"/>
              <a:t>rom the foundation of the world</a:t>
            </a:r>
            <a:r>
              <a:rPr lang="en-US" dirty="0" smtClean="0"/>
              <a:t/>
            </a:r>
            <a:br>
              <a:rPr lang="en-US" dirty="0" smtClean="0"/>
            </a:br>
            <a:r>
              <a:rPr lang="en-US" dirty="0"/>
              <a:t/>
            </a:r>
            <a:br>
              <a:rPr lang="en-US" dirty="0"/>
            </a:br>
            <a:r>
              <a:rPr lang="en-US" sz="3200" b="1" dirty="0" smtClean="0"/>
              <a:t>1 Peter 1:20-21</a:t>
            </a:r>
            <a:endParaRPr lang="en-US" sz="3200" b="1"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Who verily was foreordained before the foundation of the world, but was manifest in these last times for you,</a:t>
            </a:r>
          </a:p>
          <a:p>
            <a:r>
              <a:rPr lang="en-US" sz="3200" b="1" baseline="30000" dirty="0"/>
              <a:t>21 </a:t>
            </a:r>
            <a:r>
              <a:rPr lang="en-US" sz="3200" dirty="0"/>
              <a:t>Who by him do believe in God, that raised him up from the dead, and gave him glory; that your faith and hope might be in God.</a:t>
            </a:r>
          </a:p>
        </p:txBody>
      </p:sp>
    </p:spTree>
    <p:extLst>
      <p:ext uri="{BB962C8B-B14F-4D97-AF65-F5344CB8AC3E}">
        <p14:creationId xmlns:p14="http://schemas.microsoft.com/office/powerpoint/2010/main" val="3041258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F</a:t>
            </a:r>
            <a:r>
              <a:rPr lang="en-US" sz="3200" dirty="0" smtClean="0"/>
              <a:t>rom the foundation of the world</a:t>
            </a:r>
            <a:r>
              <a:rPr lang="en-US" dirty="0" smtClean="0"/>
              <a:t/>
            </a:r>
            <a:br>
              <a:rPr lang="en-US" dirty="0" smtClean="0"/>
            </a:br>
            <a:r>
              <a:rPr lang="en-US" dirty="0"/>
              <a:t/>
            </a:r>
            <a:br>
              <a:rPr lang="en-US" dirty="0"/>
            </a:br>
            <a:r>
              <a:rPr lang="en-US" sz="4400" b="1" dirty="0" smtClean="0"/>
              <a:t>Titus 1:1-3</a:t>
            </a:r>
            <a:endParaRPr lang="en-US" sz="4400" b="1" dirty="0"/>
          </a:p>
        </p:txBody>
      </p:sp>
      <p:sp>
        <p:nvSpPr>
          <p:cNvPr id="3" name="Content Placeholder 2"/>
          <p:cNvSpPr>
            <a:spLocks noGrp="1"/>
          </p:cNvSpPr>
          <p:nvPr>
            <p:ph idx="1"/>
          </p:nvPr>
        </p:nvSpPr>
        <p:spPr/>
        <p:txBody>
          <a:bodyPr>
            <a:noAutofit/>
          </a:bodyPr>
          <a:lstStyle/>
          <a:p>
            <a:r>
              <a:rPr lang="en-US" sz="3200" b="1" dirty="0"/>
              <a:t>1 </a:t>
            </a:r>
            <a:r>
              <a:rPr lang="en-US" sz="3200" dirty="0"/>
              <a:t>Paul, a servant of God, and an apostle of Jesus Christ, according to the faith of God's elect, and the acknowledging of the truth which is after godliness;</a:t>
            </a:r>
          </a:p>
          <a:p>
            <a:r>
              <a:rPr lang="en-US" sz="3200" b="1" baseline="30000" dirty="0"/>
              <a:t>2 </a:t>
            </a:r>
            <a:r>
              <a:rPr lang="en-US" sz="3200" dirty="0"/>
              <a:t>In hope of eternal life, which God, that cannot lie, promised before the world began;</a:t>
            </a:r>
          </a:p>
          <a:p>
            <a:r>
              <a:rPr lang="en-US" sz="3200" b="1" baseline="30000" dirty="0"/>
              <a:t>3 </a:t>
            </a:r>
            <a:r>
              <a:rPr lang="en-US" sz="3200" dirty="0"/>
              <a:t>But hath in due times manifested his word through preaching, which is committed unto me according to the commandment of God our </a:t>
            </a:r>
            <a:r>
              <a:rPr lang="en-US" sz="3200" dirty="0" err="1"/>
              <a:t>Saviour</a:t>
            </a:r>
            <a:r>
              <a:rPr lang="en-US" sz="3200" dirty="0"/>
              <a:t>;</a:t>
            </a:r>
          </a:p>
        </p:txBody>
      </p:sp>
    </p:spTree>
    <p:extLst>
      <p:ext uri="{BB962C8B-B14F-4D97-AF65-F5344CB8AC3E}">
        <p14:creationId xmlns:p14="http://schemas.microsoft.com/office/powerpoint/2010/main" val="554290831"/>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113</TotalTime>
  <Words>707</Words>
  <Application>Microsoft Office PowerPoint</Application>
  <PresentationFormat>Widescreen</PresentationFormat>
  <Paragraphs>209</Paragraphs>
  <Slides>55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Calibri</vt:lpstr>
      <vt:lpstr>Corbel</vt:lpstr>
      <vt:lpstr>Wingdings 2</vt:lpstr>
      <vt:lpstr>Frame</vt:lpstr>
      <vt:lpstr>He Died for Us</vt:lpstr>
      <vt:lpstr>Memory Text John 3:14-15</vt:lpstr>
      <vt:lpstr>From the foundation of the world  Revelation 13:1-9</vt:lpstr>
      <vt:lpstr>From the foundation of the world  Revelation 13:4-9</vt:lpstr>
      <vt:lpstr>From the foundation of the world  Revelation 13:7-9</vt:lpstr>
      <vt:lpstr>From the foundation of the world  Acts 2:22-23</vt:lpstr>
      <vt:lpstr>From the foundation of the world  1 Peter 1:17-21</vt:lpstr>
      <vt:lpstr>From the foundation of the world  1 Peter 1:20-21</vt:lpstr>
      <vt:lpstr>From the foundation of the world  Titus 1:1-3</vt:lpstr>
      <vt:lpstr>From the foundation of the world  Desire of Ages pg. 22</vt:lpstr>
      <vt:lpstr>A preface to the cross  Matthew 16:21-23</vt:lpstr>
      <vt:lpstr>A preface to the cross  Matthew 17:22-23</vt:lpstr>
      <vt:lpstr>A preface to the cross  Mark  9:30-32</vt:lpstr>
      <vt:lpstr>A preface to the cross  Luke  9:43-45</vt:lpstr>
      <vt:lpstr>A preface to the cross  The Fundamentals of Christian Education,  pg. 382</vt:lpstr>
      <vt:lpstr>“It is finished.”  John  19:1-30</vt:lpstr>
      <vt:lpstr>“It is finished.”  John  19:5-30</vt:lpstr>
      <vt:lpstr>“It is finished.”  John  19:8-30</vt:lpstr>
      <vt:lpstr>“It is finished.”  John  19:11-30</vt:lpstr>
      <vt:lpstr>“It is finished.”  John  19:13-30</vt:lpstr>
      <vt:lpstr>“It is finished.”  John  19:16-30</vt:lpstr>
      <vt:lpstr>“It is finished.”  John  19:20-30</vt:lpstr>
      <vt:lpstr>“It is finished.”  John  19:23-30</vt:lpstr>
      <vt:lpstr>“It is finished.”  John  19:25-30</vt:lpstr>
      <vt:lpstr>“It is finished.”  John  19:28-30</vt:lpstr>
      <vt:lpstr>“It is finished.”  Matthew  27:39-43</vt:lpstr>
      <vt:lpstr>“It is finished.”  The Desire of Ages,  pg. 758</vt:lpstr>
      <vt:lpstr>He died for us  John  3:14-19</vt:lpstr>
      <vt:lpstr>He died for us  John  3:17-19</vt:lpstr>
      <vt:lpstr>He died for us  Romans 6:22-23</vt:lpstr>
      <vt:lpstr>He died for us  Hebrews  10:1-25</vt:lpstr>
      <vt:lpstr>He died for us  Hebrews  10:4-25</vt:lpstr>
      <vt:lpstr>He died for us  Hebrews  10:8-25</vt:lpstr>
      <vt:lpstr>He died for us  Hebrews  10:11-25</vt:lpstr>
      <vt:lpstr>He died for us  Hebrews  10:15-25</vt:lpstr>
      <vt:lpstr>He died for us  Hebrews  10:19-25</vt:lpstr>
      <vt:lpstr>He died for us  Hebrews  10:23-25</vt:lpstr>
      <vt:lpstr>The meaning of the cross  1 Corinthians  1:17-31</vt:lpstr>
      <vt:lpstr>The meaning of the cross  1 Corinthians  1:20-31</vt:lpstr>
      <vt:lpstr>The meaning of the cross  1 Corinthians  1:24-31</vt:lpstr>
      <vt:lpstr>The meaning of the cross  1 Corinthians  1:27-31</vt:lpstr>
      <vt:lpstr>The meaning of the cross  1 Corinthians  1:30-31</vt:lpstr>
      <vt:lpstr>The meaning of the cross:  God’s justice against sin  Romans 3:21-26</vt:lpstr>
      <vt:lpstr>The meaning of the cross:  God’s justice against sin  Romans 3:24-26</vt:lpstr>
      <vt:lpstr>The meaning of the cross:  God’s love for sinners  Romans 5:8-9</vt:lpstr>
      <vt:lpstr>The meaning of the cross:  power to break the chains of sin  Romans 6:20-23</vt:lpstr>
      <vt:lpstr>The meaning of the cross:  hope of eternal life  Philippians  3:8-11</vt:lpstr>
      <vt:lpstr>The meaning of the cross:  hope of eternal life  Philippians  3:8-11</vt:lpstr>
      <vt:lpstr>The meaning of the cross:  hope of eternal life  1 John  5:11-12</vt:lpstr>
      <vt:lpstr>The meaning of the cross:  the antidote against future rebellion in the universe  Revelation 7:13-17</vt:lpstr>
      <vt:lpstr>The meaning of the cross:  the antidote against future rebellion in the universe  Revelation 7:16-17</vt:lpstr>
      <vt:lpstr>The meaning of the cross:  the antidote against future rebellion in the universe  Revelation 22:3-4</vt:lpstr>
      <vt:lpstr>The meaning of the cross  Testimonies for the Church Vol. 1, pg. 124</vt:lpstr>
      <vt:lpstr>The meaning of the cross  Testimonies for the Church Vol. 1, pg. 124</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 Died for Us</dc:title>
  <dc:creator>gabby young</dc:creator>
  <cp:lastModifiedBy>gabby young</cp:lastModifiedBy>
  <cp:revision>16</cp:revision>
  <dcterms:created xsi:type="dcterms:W3CDTF">2022-11-04T23:02:56Z</dcterms:created>
  <dcterms:modified xsi:type="dcterms:W3CDTF">2022-11-05T02:25:06Z</dcterms:modified>
</cp:coreProperties>
</file>