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345" r:id="rId4"/>
    <p:sldId id="347" r:id="rId5"/>
    <p:sldId id="348" r:id="rId6"/>
    <p:sldId id="349" r:id="rId7"/>
    <p:sldId id="350" r:id="rId8"/>
    <p:sldId id="351" r:id="rId9"/>
    <p:sldId id="352" r:id="rId10"/>
    <p:sldId id="353" r:id="rId11"/>
    <p:sldId id="346" r:id="rId12"/>
    <p:sldId id="358" r:id="rId13"/>
    <p:sldId id="356" r:id="rId14"/>
    <p:sldId id="355" r:id="rId15"/>
    <p:sldId id="357" r:id="rId16"/>
    <p:sldId id="359" r:id="rId17"/>
    <p:sldId id="360" r:id="rId18"/>
    <p:sldId id="361" r:id="rId19"/>
    <p:sldId id="362" r:id="rId20"/>
    <p:sldId id="363" r:id="rId21"/>
    <p:sldId id="364" r:id="rId22"/>
    <p:sldId id="366" r:id="rId23"/>
    <p:sldId id="368" r:id="rId24"/>
    <p:sldId id="365" r:id="rId25"/>
    <p:sldId id="373" r:id="rId26"/>
    <p:sldId id="369" r:id="rId27"/>
    <p:sldId id="370" r:id="rId28"/>
    <p:sldId id="371" r:id="rId29"/>
    <p:sldId id="374" r:id="rId30"/>
    <p:sldId id="375" r:id="rId31"/>
    <p:sldId id="377" r:id="rId32"/>
    <p:sldId id="379" r:id="rId33"/>
    <p:sldId id="376" r:id="rId34"/>
    <p:sldId id="380" r:id="rId35"/>
    <p:sldId id="381" r:id="rId36"/>
    <p:sldId id="378" r:id="rId37"/>
    <p:sldId id="382" r:id="rId38"/>
    <p:sldId id="383" r:id="rId39"/>
    <p:sldId id="385" r:id="rId40"/>
    <p:sldId id="386" r:id="rId41"/>
    <p:sldId id="387" r:id="rId42"/>
    <p:sldId id="384" r:id="rId43"/>
    <p:sldId id="388" r:id="rId44"/>
    <p:sldId id="389" r:id="rId45"/>
    <p:sldId id="391" r:id="rId46"/>
    <p:sldId id="390" r:id="rId47"/>
    <p:sldId id="392" r:id="rId48"/>
    <p:sldId id="394" r:id="rId49"/>
    <p:sldId id="395" r:id="rId50"/>
    <p:sldId id="396" r:id="rId51"/>
    <p:sldId id="397" r:id="rId52"/>
    <p:sldId id="398" r:id="rId53"/>
    <p:sldId id="399" r:id="rId54"/>
    <p:sldId id="401" r:id="rId55"/>
    <p:sldId id="400" r:id="rId56"/>
    <p:sldId id="402" r:id="rId57"/>
    <p:sldId id="325"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CABD"/>
    <a:srgbClr val="F0D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550" autoAdjust="0"/>
    <p:restoredTop sz="94660"/>
  </p:normalViewPr>
  <p:slideViewPr>
    <p:cSldViewPr snapToGrid="0">
      <p:cViewPr>
        <p:scale>
          <a:sx n="48" d="100"/>
          <a:sy n="48" d="100"/>
        </p:scale>
        <p:origin x="692"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11/25/2022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11/25/2022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m.egwwritings.org/en/book/1965.52014#52014" TargetMode="External"/><Relationship Id="rId2" Type="http://schemas.openxmlformats.org/officeDocument/2006/relationships/hyperlink" Target="https://m.egwwritings.org/en/book/1965.51392#51392" TargetMode="External"/><Relationship Id="rId1" Type="http://schemas.openxmlformats.org/officeDocument/2006/relationships/slideLayout" Target="../slideLayouts/slideLayout2.xml"/><Relationship Id="rId4" Type="http://schemas.openxmlformats.org/officeDocument/2006/relationships/hyperlink" Target="https://m.egwwritings.org/en/book/1965.60792#60792"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m.egwwritings.org/en/book/1965.6713#6713" TargetMode="External"/><Relationship Id="rId2" Type="http://schemas.openxmlformats.org/officeDocument/2006/relationships/hyperlink" Target="https://m.egwwritings.org/en/book/1965.10349#10349"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smtClean="0"/>
              <a:t>Contrary Parables</a:t>
            </a:r>
            <a:endParaRPr lang="en-US" sz="7200" dirty="0"/>
          </a:p>
        </p:txBody>
      </p:sp>
      <p:sp>
        <p:nvSpPr>
          <p:cNvPr id="3" name="Subtitle 2"/>
          <p:cNvSpPr>
            <a:spLocks noGrp="1"/>
          </p:cNvSpPr>
          <p:nvPr>
            <p:ph type="subTitle" idx="1"/>
          </p:nvPr>
        </p:nvSpPr>
        <p:spPr/>
        <p:txBody>
          <a:bodyPr>
            <a:noAutofit/>
          </a:bodyPr>
          <a:lstStyle/>
          <a:p>
            <a:r>
              <a:rPr lang="en-US" sz="3600" b="1" dirty="0" smtClean="0"/>
              <a:t>Luke 16</a:t>
            </a:r>
            <a:endParaRPr lang="en-US" sz="3600" b="1" dirty="0" smtClean="0"/>
          </a:p>
        </p:txBody>
      </p:sp>
      <p:sp>
        <p:nvSpPr>
          <p:cNvPr id="4" name="TextBox 3"/>
          <p:cNvSpPr txBox="1"/>
          <p:nvPr/>
        </p:nvSpPr>
        <p:spPr>
          <a:xfrm>
            <a:off x="793815" y="6219500"/>
            <a:ext cx="4191000" cy="461665"/>
          </a:xfrm>
          <a:prstGeom prst="rect">
            <a:avLst/>
          </a:prstGeom>
          <a:noFill/>
          <a:ln>
            <a:noFill/>
          </a:ln>
        </p:spPr>
        <p:txBody>
          <a:bodyPr wrap="square" rtlCol="0" anchor="ctr" anchorCtr="1">
            <a:spAutoFit/>
          </a:bodyPr>
          <a:lstStyle/>
          <a:p>
            <a:r>
              <a:rPr lang="en-US" sz="2400" dirty="0" smtClean="0"/>
              <a:t>Lesson </a:t>
            </a:r>
            <a:r>
              <a:rPr lang="en-US" sz="2400" dirty="0" smtClean="0"/>
              <a:t>9, </a:t>
            </a:r>
            <a:r>
              <a:rPr lang="en-US" sz="2400" dirty="0" smtClean="0"/>
              <a:t>4</a:t>
            </a:r>
            <a:r>
              <a:rPr lang="en-US" sz="2400" baseline="30000" dirty="0" smtClean="0"/>
              <a:t>th</a:t>
            </a:r>
            <a:r>
              <a:rPr lang="en-US" sz="2400" dirty="0" smtClean="0"/>
              <a:t> Quarter 2022</a:t>
            </a:r>
          </a:p>
        </p:txBody>
      </p:sp>
    </p:spTree>
    <p:extLst>
      <p:ext uri="{BB962C8B-B14F-4D97-AF65-F5344CB8AC3E}">
        <p14:creationId xmlns:p14="http://schemas.microsoft.com/office/powerpoint/2010/main" val="3490399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002060"/>
                </a:solidFill>
              </a:rPr>
              <a:t>A digression regarding parables:  </a:t>
            </a:r>
            <a:r>
              <a:rPr lang="en-US" dirty="0"/>
              <a:t/>
            </a:r>
            <a:br>
              <a:rPr lang="en-US" dirty="0"/>
            </a:br>
            <a:r>
              <a:rPr lang="en-US" b="1" dirty="0" smtClean="0"/>
              <a:t>Interpretation</a:t>
            </a:r>
            <a:endParaRPr lang="en-US" sz="2400" b="1" dirty="0"/>
          </a:p>
        </p:txBody>
      </p:sp>
      <p:sp>
        <p:nvSpPr>
          <p:cNvPr id="3" name="Content Placeholder 2"/>
          <p:cNvSpPr>
            <a:spLocks noGrp="1"/>
          </p:cNvSpPr>
          <p:nvPr>
            <p:ph idx="1"/>
          </p:nvPr>
        </p:nvSpPr>
        <p:spPr/>
        <p:txBody>
          <a:bodyPr>
            <a:noAutofit/>
          </a:bodyPr>
          <a:lstStyle/>
          <a:p>
            <a:pPr marL="0" indent="0">
              <a:buNone/>
            </a:pPr>
            <a:r>
              <a:rPr lang="en-US" sz="3200" dirty="0" smtClean="0"/>
              <a:t>In even more condensed language:  </a:t>
            </a:r>
          </a:p>
          <a:p>
            <a:pPr marL="514350" lvl="0" indent="-514350">
              <a:buFont typeface="+mj-lt"/>
              <a:buAutoNum type="arabicPeriod"/>
            </a:pPr>
            <a:r>
              <a:rPr lang="en-US" sz="3200" dirty="0"/>
              <a:t> A parable is an extended </a:t>
            </a:r>
            <a:r>
              <a:rPr lang="en-US" sz="3200" b="1" dirty="0"/>
              <a:t>metaphor</a:t>
            </a:r>
            <a:r>
              <a:rPr lang="en-US" sz="3200" dirty="0"/>
              <a:t>.  </a:t>
            </a:r>
          </a:p>
          <a:p>
            <a:pPr marL="514350" lvl="0" indent="-514350">
              <a:buFont typeface="+mj-lt"/>
              <a:buAutoNum type="arabicPeriod"/>
            </a:pPr>
            <a:r>
              <a:rPr lang="en-US" sz="3200" b="1" dirty="0"/>
              <a:t>Context</a:t>
            </a:r>
            <a:r>
              <a:rPr lang="en-US" sz="3200" dirty="0"/>
              <a:t> is everything.</a:t>
            </a:r>
          </a:p>
          <a:p>
            <a:pPr marL="514350" lvl="0" indent="-514350">
              <a:buFont typeface="+mj-lt"/>
              <a:buAutoNum type="arabicPeriod"/>
            </a:pPr>
            <a:r>
              <a:rPr lang="en-US" sz="3200" b="1" dirty="0"/>
              <a:t>Christ</a:t>
            </a:r>
            <a:r>
              <a:rPr lang="en-US" sz="3200" dirty="0"/>
              <a:t>’s Intro/Conclusion matter most.</a:t>
            </a:r>
          </a:p>
          <a:p>
            <a:pPr marL="514350" lvl="0" indent="-514350">
              <a:buFont typeface="+mj-lt"/>
              <a:buAutoNum type="arabicPeriod"/>
            </a:pPr>
            <a:r>
              <a:rPr lang="en-US" sz="3200" dirty="0"/>
              <a:t>Focus on the </a:t>
            </a:r>
            <a:r>
              <a:rPr lang="en-US" sz="3200" b="1" dirty="0"/>
              <a:t>point</a:t>
            </a:r>
            <a:r>
              <a:rPr lang="en-US" sz="3200" dirty="0"/>
              <a:t>, not the details.  </a:t>
            </a:r>
          </a:p>
          <a:p>
            <a:pPr marL="514350" lvl="0" indent="-514350">
              <a:buFont typeface="+mj-lt"/>
              <a:buAutoNum type="arabicPeriod"/>
            </a:pPr>
            <a:r>
              <a:rPr lang="en-US" sz="3200" b="1" dirty="0"/>
              <a:t>Culture</a:t>
            </a:r>
            <a:r>
              <a:rPr lang="en-US" sz="3200" dirty="0"/>
              <a:t> affects context.</a:t>
            </a:r>
          </a:p>
          <a:p>
            <a:pPr marL="514350" lvl="0" indent="-514350">
              <a:buFont typeface="+mj-lt"/>
              <a:buAutoNum type="arabicPeriod"/>
            </a:pPr>
            <a:r>
              <a:rPr lang="en-US" sz="3200" b="1" dirty="0"/>
              <a:t>Doctrine</a:t>
            </a:r>
            <a:r>
              <a:rPr lang="en-US" sz="3200" dirty="0"/>
              <a:t> can’t arise solely from parables.</a:t>
            </a:r>
          </a:p>
          <a:p>
            <a:pPr marL="514350" lvl="0" indent="-514350">
              <a:buFont typeface="+mj-lt"/>
              <a:buAutoNum type="arabicPeriod"/>
            </a:pPr>
            <a:r>
              <a:rPr lang="en-US" sz="3200" dirty="0" smtClean="0"/>
              <a:t>Look for a </a:t>
            </a:r>
            <a:r>
              <a:rPr lang="en-US" sz="3200" b="1" dirty="0" smtClean="0"/>
              <a:t>literal</a:t>
            </a:r>
            <a:r>
              <a:rPr lang="en-US" sz="3200" dirty="0" smtClean="0"/>
              <a:t>, scriptural explanation of the figurative language.  </a:t>
            </a:r>
            <a:endParaRPr lang="en-US" sz="3200" dirty="0"/>
          </a:p>
          <a:p>
            <a:pPr marL="0" indent="0">
              <a:buNone/>
            </a:pPr>
            <a:endParaRPr lang="en-US" sz="3200"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2784201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Parables of Luke 16</a:t>
            </a:r>
            <a:br>
              <a:rPr lang="en-US" sz="4000" dirty="0" smtClean="0">
                <a:solidFill>
                  <a:schemeClr val="bg1"/>
                </a:solidFill>
              </a:rPr>
            </a:br>
            <a:r>
              <a:rPr lang="en-US" sz="4000" dirty="0" smtClean="0">
                <a:solidFill>
                  <a:schemeClr val="bg1"/>
                </a:solidFill>
              </a:rPr>
              <a:t>(Context)</a:t>
            </a:r>
            <a:r>
              <a:rPr lang="en-US" dirty="0" smtClean="0"/>
              <a:t/>
            </a:r>
            <a:br>
              <a:rPr lang="en-US" dirty="0" smtClean="0"/>
            </a:br>
            <a:r>
              <a:rPr lang="en-US" dirty="0"/>
              <a:t/>
            </a:r>
            <a:br>
              <a:rPr lang="en-US" dirty="0"/>
            </a:br>
            <a:r>
              <a:rPr lang="en-US" sz="2800" b="1" dirty="0"/>
              <a:t>SDABC V.5 p. </a:t>
            </a:r>
            <a:r>
              <a:rPr lang="en-US" sz="2800" b="1" dirty="0" smtClean="0"/>
              <a:t>824</a:t>
            </a:r>
            <a:endParaRPr lang="en-US" b="1" dirty="0"/>
          </a:p>
        </p:txBody>
      </p:sp>
      <p:sp>
        <p:nvSpPr>
          <p:cNvPr id="3" name="Content Placeholder 2"/>
          <p:cNvSpPr>
            <a:spLocks noGrp="1"/>
          </p:cNvSpPr>
          <p:nvPr>
            <p:ph idx="1"/>
          </p:nvPr>
        </p:nvSpPr>
        <p:spPr/>
        <p:txBody>
          <a:bodyPr>
            <a:noAutofit/>
          </a:bodyPr>
          <a:lstStyle/>
          <a:p>
            <a:r>
              <a:rPr lang="en-US" sz="3200" dirty="0" smtClean="0"/>
              <a:t>No specific information is given concerning the time, place, or circumstances under which the parables of Luke 16 were given.  </a:t>
            </a:r>
          </a:p>
          <a:p>
            <a:r>
              <a:rPr lang="en-US" sz="3200" dirty="0" smtClean="0"/>
              <a:t>The opening words of the chapter, however, strongly imply that it was soon after the events of </a:t>
            </a:r>
            <a:r>
              <a:rPr lang="en-US" sz="3200" dirty="0" err="1" smtClean="0"/>
              <a:t>ch.</a:t>
            </a:r>
            <a:r>
              <a:rPr lang="en-US" sz="3200" dirty="0" smtClean="0"/>
              <a:t> 15, possibly upon the same occasion.  </a:t>
            </a:r>
          </a:p>
          <a:p>
            <a:r>
              <a:rPr lang="en-US" sz="3200" dirty="0" smtClean="0"/>
              <a:t>Luke 15 involves the parables of the lost sheep, the lost coin, and the prodigal son. </a:t>
            </a:r>
            <a:endParaRPr lang="en-US" sz="3200"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24187403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Parables of </a:t>
            </a:r>
            <a:r>
              <a:rPr lang="en-US" sz="4000" dirty="0">
                <a:solidFill>
                  <a:schemeClr val="bg1"/>
                </a:solidFill>
              </a:rPr>
              <a:t>Luke 16</a:t>
            </a:r>
            <a:br>
              <a:rPr lang="en-US" sz="4000" dirty="0">
                <a:solidFill>
                  <a:schemeClr val="bg1"/>
                </a:solidFill>
              </a:rPr>
            </a:br>
            <a:r>
              <a:rPr lang="en-US" sz="4000" dirty="0">
                <a:solidFill>
                  <a:schemeClr val="bg1"/>
                </a:solidFill>
              </a:rPr>
              <a:t>(Context)</a:t>
            </a:r>
            <a:r>
              <a:rPr lang="en-US" sz="4000" dirty="0"/>
              <a:t/>
            </a:r>
            <a:br>
              <a:rPr lang="en-US" sz="4000" dirty="0"/>
            </a:br>
            <a:r>
              <a:rPr lang="en-US" sz="4000" dirty="0"/>
              <a:t/>
            </a:r>
            <a:br>
              <a:rPr lang="en-US" sz="4000" dirty="0"/>
            </a:br>
            <a:r>
              <a:rPr lang="en-US" dirty="0"/>
              <a:t/>
            </a:r>
            <a:br>
              <a:rPr lang="en-US" dirty="0"/>
            </a:br>
            <a:r>
              <a:rPr lang="en-US" b="1" dirty="0" smtClean="0"/>
              <a:t>Luke 15:1-4</a:t>
            </a:r>
            <a:endParaRPr lang="en-US" sz="4400" b="1" dirty="0"/>
          </a:p>
        </p:txBody>
      </p:sp>
      <p:sp>
        <p:nvSpPr>
          <p:cNvPr id="3" name="Content Placeholder 2"/>
          <p:cNvSpPr>
            <a:spLocks noGrp="1"/>
          </p:cNvSpPr>
          <p:nvPr>
            <p:ph idx="1"/>
          </p:nvPr>
        </p:nvSpPr>
        <p:spPr/>
        <p:txBody>
          <a:bodyPr>
            <a:noAutofit/>
          </a:bodyPr>
          <a:lstStyle/>
          <a:p>
            <a:r>
              <a:rPr lang="en-US" sz="3200" b="1" dirty="0"/>
              <a:t>15 </a:t>
            </a:r>
            <a:r>
              <a:rPr lang="en-US" sz="3200" dirty="0"/>
              <a:t>Then drew near unto him all the publicans and sinners for to hear him.</a:t>
            </a:r>
          </a:p>
          <a:p>
            <a:r>
              <a:rPr lang="en-US" sz="3200" b="1" baseline="30000" dirty="0"/>
              <a:t>2 </a:t>
            </a:r>
            <a:r>
              <a:rPr lang="en-US" sz="3200" dirty="0"/>
              <a:t>And the Pharisees and scribes murmured, saying, This man </a:t>
            </a:r>
            <a:r>
              <a:rPr lang="en-US" sz="3200" dirty="0" err="1"/>
              <a:t>receiveth</a:t>
            </a:r>
            <a:r>
              <a:rPr lang="en-US" sz="3200" dirty="0"/>
              <a:t> sinners, and </a:t>
            </a:r>
            <a:r>
              <a:rPr lang="en-US" sz="3200" dirty="0" err="1"/>
              <a:t>eateth</a:t>
            </a:r>
            <a:r>
              <a:rPr lang="en-US" sz="3200" dirty="0"/>
              <a:t> with them.</a:t>
            </a:r>
          </a:p>
          <a:p>
            <a:r>
              <a:rPr lang="en-US" sz="3200" b="1" baseline="30000" dirty="0"/>
              <a:t>3 </a:t>
            </a:r>
            <a:r>
              <a:rPr lang="en-US" sz="3200" dirty="0"/>
              <a:t>And he </a:t>
            </a:r>
            <a:r>
              <a:rPr lang="en-US" sz="3200" dirty="0" err="1"/>
              <a:t>spake</a:t>
            </a:r>
            <a:r>
              <a:rPr lang="en-US" sz="3200" dirty="0"/>
              <a:t> this parable unto them, saying,</a:t>
            </a:r>
          </a:p>
          <a:p>
            <a:r>
              <a:rPr lang="en-US" sz="3200" b="1" baseline="30000" dirty="0"/>
              <a:t>4 </a:t>
            </a:r>
            <a:r>
              <a:rPr lang="en-US" sz="3200" dirty="0"/>
              <a:t>What man of you, having an hundred sheep, if he lose one of them, doth not leave the ninety and nine in the wilderness, and go after that which is lost, until he find it?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26311941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Parables of </a:t>
            </a:r>
            <a:r>
              <a:rPr lang="en-US" sz="4000" dirty="0">
                <a:solidFill>
                  <a:schemeClr val="bg1"/>
                </a:solidFill>
              </a:rPr>
              <a:t>Luke 16</a:t>
            </a:r>
            <a:br>
              <a:rPr lang="en-US" sz="4000" dirty="0">
                <a:solidFill>
                  <a:schemeClr val="bg1"/>
                </a:solidFill>
              </a:rPr>
            </a:br>
            <a:r>
              <a:rPr lang="en-US" sz="4000" dirty="0">
                <a:solidFill>
                  <a:schemeClr val="bg1"/>
                </a:solidFill>
              </a:rPr>
              <a:t>(Context)</a:t>
            </a:r>
            <a:r>
              <a:rPr lang="en-US" sz="4000" dirty="0"/>
              <a:t/>
            </a:r>
            <a:br>
              <a:rPr lang="en-US" sz="4000" dirty="0"/>
            </a:br>
            <a:r>
              <a:rPr lang="en-US" sz="4000" dirty="0"/>
              <a:t/>
            </a:r>
            <a:br>
              <a:rPr lang="en-US" sz="4000" dirty="0"/>
            </a:br>
            <a:r>
              <a:rPr lang="en-US" sz="2800" b="1" dirty="0"/>
              <a:t>SDABC </a:t>
            </a:r>
            <a:r>
              <a:rPr lang="en-US" sz="2800" b="1" dirty="0" smtClean="0"/>
              <a:t>V.5 p.814, 824</a:t>
            </a:r>
            <a:endParaRPr lang="en-US" sz="4400" b="1" dirty="0"/>
          </a:p>
        </p:txBody>
      </p:sp>
      <p:sp>
        <p:nvSpPr>
          <p:cNvPr id="3" name="Content Placeholder 2"/>
          <p:cNvSpPr>
            <a:spLocks noGrp="1"/>
          </p:cNvSpPr>
          <p:nvPr>
            <p:ph idx="1"/>
          </p:nvPr>
        </p:nvSpPr>
        <p:spPr/>
        <p:txBody>
          <a:bodyPr>
            <a:noAutofit/>
          </a:bodyPr>
          <a:lstStyle/>
          <a:p>
            <a:r>
              <a:rPr lang="en-US" sz="3200" dirty="0" smtClean="0"/>
              <a:t>Apparently at least the first two parables of Luke 15, and possibly the third as well, were given on one occasion in the pasture lands of </a:t>
            </a:r>
            <a:r>
              <a:rPr lang="en-US" sz="3200" dirty="0" err="1" smtClean="0"/>
              <a:t>Peraea</a:t>
            </a:r>
            <a:r>
              <a:rPr lang="en-US" sz="3200" dirty="0" smtClean="0"/>
              <a:t>.  The parables of Luke 16 were given soon after these, possibly at the same time. </a:t>
            </a:r>
            <a:endParaRPr lang="en-US" sz="3200" dirty="0" smtClean="0"/>
          </a:p>
          <a:p>
            <a:r>
              <a:rPr lang="en-US" sz="3200" dirty="0" smtClean="0"/>
              <a:t>It was but a few months before the close of Christ’s ministry, probably about Januar</a:t>
            </a:r>
            <a:r>
              <a:rPr lang="en-US" sz="3200" dirty="0" smtClean="0"/>
              <a:t>y or February, A.D. 31, and the place, </a:t>
            </a:r>
            <a:r>
              <a:rPr lang="en-US" sz="3200" dirty="0" err="1" smtClean="0"/>
              <a:t>Peraea</a:t>
            </a:r>
            <a:r>
              <a:rPr lang="en-US" sz="3200" dirty="0" smtClean="0"/>
              <a:t>, the region beyond Jordan.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2270398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Parables of </a:t>
            </a:r>
            <a:r>
              <a:rPr lang="en-US" sz="4000" dirty="0">
                <a:solidFill>
                  <a:schemeClr val="bg1"/>
                </a:solidFill>
              </a:rPr>
              <a:t>Luke 16</a:t>
            </a:r>
            <a:br>
              <a:rPr lang="en-US" sz="4000" dirty="0">
                <a:solidFill>
                  <a:schemeClr val="bg1"/>
                </a:solidFill>
              </a:rPr>
            </a:br>
            <a:r>
              <a:rPr lang="en-US" sz="4000" dirty="0">
                <a:solidFill>
                  <a:schemeClr val="bg1"/>
                </a:solidFill>
              </a:rPr>
              <a:t>(Context)</a:t>
            </a:r>
            <a:r>
              <a:rPr lang="en-US" sz="4000" dirty="0"/>
              <a:t/>
            </a:r>
            <a:br>
              <a:rPr lang="en-US" sz="4000" dirty="0"/>
            </a:br>
            <a:r>
              <a:rPr lang="en-US" sz="4000" dirty="0"/>
              <a:t/>
            </a:r>
            <a:br>
              <a:rPr lang="en-US" sz="4000" dirty="0"/>
            </a:br>
            <a:endParaRPr lang="en-US" sz="4400" b="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pic>
        <p:nvPicPr>
          <p:cNvPr id="2050" name="Picture 2" descr="Bible Maps | Bible mapping, Bible, Bible study"/>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706"/>
          <a:stretch/>
        </p:blipFill>
        <p:spPr bwMode="auto">
          <a:xfrm>
            <a:off x="4586990" y="-754962"/>
            <a:ext cx="6475750" cy="8937656"/>
          </a:xfrm>
          <a:prstGeom prst="rect">
            <a:avLst/>
          </a:prstGeom>
          <a:noFill/>
          <a:extLst>
            <a:ext uri="{909E8E84-426E-40DD-AFC4-6F175D3DCCD1}">
              <a14:hiddenFill xmlns:a14="http://schemas.microsoft.com/office/drawing/2010/main">
                <a:solidFill>
                  <a:srgbClr val="FFFFFF"/>
                </a:solidFill>
              </a14:hiddenFill>
            </a:ext>
          </a:extLst>
        </p:spPr>
      </p:pic>
      <p:sp>
        <p:nvSpPr>
          <p:cNvPr id="6" name="Left Arrow 5"/>
          <p:cNvSpPr/>
          <p:nvPr/>
        </p:nvSpPr>
        <p:spPr>
          <a:xfrm rot="19695287">
            <a:off x="9099153" y="4407419"/>
            <a:ext cx="663991" cy="401599"/>
          </a:xfrm>
          <a:prstGeom prst="leftArrow">
            <a:avLst>
              <a:gd name="adj1" fmla="val 50000"/>
              <a:gd name="adj2" fmla="val 53704"/>
            </a:avLst>
          </a:prstGeom>
          <a:solidFill>
            <a:schemeClr val="accent2">
              <a:lumMod val="60000"/>
              <a:lumOff val="40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82377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Parables of Luke 16</a:t>
            </a:r>
            <a:br>
              <a:rPr lang="en-US" sz="4000" dirty="0">
                <a:solidFill>
                  <a:schemeClr val="bg1"/>
                </a:solidFill>
              </a:rPr>
            </a:br>
            <a:r>
              <a:rPr lang="en-US" sz="4000" dirty="0">
                <a:solidFill>
                  <a:schemeClr val="bg1"/>
                </a:solidFill>
              </a:rPr>
              <a:t>(Context)</a:t>
            </a:r>
            <a:r>
              <a:rPr lang="en-US" dirty="0" smtClean="0"/>
              <a:t/>
            </a:r>
            <a:br>
              <a:rPr lang="en-US" dirty="0" smtClean="0"/>
            </a:br>
            <a:r>
              <a:rPr lang="en-US" dirty="0" smtClean="0"/>
              <a:t/>
            </a:r>
            <a:br>
              <a:rPr lang="en-US" dirty="0" smtClean="0"/>
            </a:br>
            <a:r>
              <a:rPr lang="en-US" sz="2800" b="1" dirty="0"/>
              <a:t>SDABC V.5 </a:t>
            </a:r>
            <a:r>
              <a:rPr lang="en-US" sz="2800" b="1" dirty="0" smtClean="0"/>
              <a:t>p.824</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As was so often the case, Jesus first addresses His teaching to the disciples even though others might be present.  As in Luke 15, there were Pharisees present upon this occasion, and eventually Jesus spoke directly to them.  Publicans were also in the circle of listeners, and the parable had special meaning for them.  Many of them were no doubt “rich.”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10556434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16:1-18</a:t>
            </a:r>
            <a:endParaRPr lang="en-US" sz="4400" b="1" dirty="0"/>
          </a:p>
        </p:txBody>
      </p:sp>
      <p:sp>
        <p:nvSpPr>
          <p:cNvPr id="3" name="Content Placeholder 2"/>
          <p:cNvSpPr>
            <a:spLocks noGrp="1"/>
          </p:cNvSpPr>
          <p:nvPr>
            <p:ph idx="1"/>
          </p:nvPr>
        </p:nvSpPr>
        <p:spPr/>
        <p:txBody>
          <a:bodyPr>
            <a:noAutofit/>
          </a:bodyPr>
          <a:lstStyle/>
          <a:p>
            <a:r>
              <a:rPr lang="en-US" sz="3200" b="1" dirty="0"/>
              <a:t>16 </a:t>
            </a:r>
            <a:r>
              <a:rPr lang="en-US" sz="3200" dirty="0"/>
              <a:t>And he said also unto his disciples, There was a certain rich man, which had a steward; and the same was accused unto him that he had wasted his goods.</a:t>
            </a:r>
          </a:p>
          <a:p>
            <a:r>
              <a:rPr lang="en-US" sz="3200" b="1" baseline="30000" dirty="0"/>
              <a:t>2 </a:t>
            </a:r>
            <a:r>
              <a:rPr lang="en-US" sz="3200" dirty="0"/>
              <a:t>And he called him, and said unto him, How is it that I hear this of thee? give an account of thy stewardship; for thou </a:t>
            </a:r>
            <a:r>
              <a:rPr lang="en-US" sz="3200" dirty="0" err="1"/>
              <a:t>mayest</a:t>
            </a:r>
            <a:r>
              <a:rPr lang="en-US" sz="3200" dirty="0"/>
              <a:t> be no longer steward.</a:t>
            </a:r>
          </a:p>
          <a:p>
            <a:r>
              <a:rPr lang="en-US" sz="3200" b="1" baseline="30000" dirty="0"/>
              <a:t>3 </a:t>
            </a:r>
            <a:r>
              <a:rPr lang="en-US" sz="3200" dirty="0"/>
              <a:t>Then the steward said within himself, What shall I do? for my lord taketh away from me the stewardship: I cannot dig; to beg I am ashamed.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17844842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p.825</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According to the Greek, the steward was still wasting his master’s goods.  In fact, he was accused of systematically robbing his master and the charges seemed sufficiently well substantiated to lead to his dismissal even before he had opportunity to give an account of his stewardship.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28153374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16:4-18</a:t>
            </a:r>
            <a:endParaRPr lang="en-US" sz="4400" b="1" dirty="0"/>
          </a:p>
        </p:txBody>
      </p:sp>
      <p:sp>
        <p:nvSpPr>
          <p:cNvPr id="3" name="Content Placeholder 2"/>
          <p:cNvSpPr>
            <a:spLocks noGrp="1"/>
          </p:cNvSpPr>
          <p:nvPr>
            <p:ph idx="1"/>
          </p:nvPr>
        </p:nvSpPr>
        <p:spPr/>
        <p:txBody>
          <a:bodyPr>
            <a:noAutofit/>
          </a:bodyPr>
          <a:lstStyle/>
          <a:p>
            <a:r>
              <a:rPr lang="en-US" sz="3200" b="1" baseline="30000" dirty="0"/>
              <a:t>4 </a:t>
            </a:r>
            <a:r>
              <a:rPr lang="en-US" sz="3200" dirty="0"/>
              <a:t>I am resolved what to do, that, when I am put out of the stewardship, they may receive me into their houses.</a:t>
            </a:r>
          </a:p>
          <a:p>
            <a:r>
              <a:rPr lang="en-US" sz="3200" b="1" baseline="30000" dirty="0"/>
              <a:t>5 </a:t>
            </a:r>
            <a:r>
              <a:rPr lang="en-US" sz="3200" dirty="0"/>
              <a:t>So he called every one of his lord's debtors unto him, and said unto the first, How much </a:t>
            </a:r>
            <a:r>
              <a:rPr lang="en-US" sz="3200" dirty="0" err="1"/>
              <a:t>owest</a:t>
            </a:r>
            <a:r>
              <a:rPr lang="en-US" sz="3200" dirty="0"/>
              <a:t> thou unto my lord?</a:t>
            </a:r>
          </a:p>
          <a:p>
            <a:r>
              <a:rPr lang="en-US" sz="3200" b="1" baseline="30000" dirty="0"/>
              <a:t>6 </a:t>
            </a:r>
            <a:r>
              <a:rPr lang="en-US" sz="3200" dirty="0"/>
              <a:t>And he said, An hundred measures of oil. And he said unto him, Take thy bill, and sit down quickly, and write fifty.</a:t>
            </a:r>
          </a:p>
          <a:p>
            <a:r>
              <a:rPr lang="en-US" sz="3200" b="1" baseline="30000" dirty="0"/>
              <a:t>7 </a:t>
            </a:r>
            <a:r>
              <a:rPr lang="en-US" sz="3200" dirty="0"/>
              <a:t>Then said he to another, And how much </a:t>
            </a:r>
            <a:r>
              <a:rPr lang="en-US" sz="3200" dirty="0" err="1"/>
              <a:t>owest</a:t>
            </a:r>
            <a:r>
              <a:rPr lang="en-US" sz="3200" dirty="0"/>
              <a:t> thou? And he said, An hundred measures of wheat. And he said unto him, Take thy bill, and write fourscore.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35672930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p.825-6</a:t>
            </a:r>
            <a:endParaRPr lang="en-US" b="1" dirty="0"/>
          </a:p>
        </p:txBody>
      </p:sp>
      <p:sp>
        <p:nvSpPr>
          <p:cNvPr id="3" name="Content Placeholder 2"/>
          <p:cNvSpPr>
            <a:spLocks noGrp="1"/>
          </p:cNvSpPr>
          <p:nvPr>
            <p:ph idx="1"/>
          </p:nvPr>
        </p:nvSpPr>
        <p:spPr/>
        <p:txBody>
          <a:bodyPr>
            <a:noAutofit/>
          </a:bodyPr>
          <a:lstStyle/>
          <a:p>
            <a:r>
              <a:rPr lang="en-US" sz="3000" dirty="0" smtClean="0"/>
              <a:t>It would almost seem that because of incompetence or neglect, the steward had either incomplete records or no records at all of previous transactions.  If so, he could connive easily with those who purchased his master’s goods to defraud the master and to benefit both himself and the purchasers at the master’s expense.  </a:t>
            </a:r>
          </a:p>
          <a:p>
            <a:r>
              <a:rPr lang="en-US" sz="3000" dirty="0" smtClean="0"/>
              <a:t>The steward carried out his scheme systematically and diligently.  Had he used the same diligence and skill in furthering his master’s interests that he used in furthering his own he would have been a success.  </a:t>
            </a:r>
            <a:endParaRPr lang="en-US" sz="3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40938845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Memory Text</a:t>
            </a:r>
            <a:br>
              <a:rPr lang="en-US" b="1" dirty="0" smtClean="0"/>
            </a:br>
            <a:r>
              <a:rPr lang="en-US" sz="4000" dirty="0" smtClean="0"/>
              <a:t/>
            </a:r>
            <a:br>
              <a:rPr lang="en-US" sz="4000" dirty="0" smtClean="0"/>
            </a:br>
            <a:r>
              <a:rPr lang="en-US" sz="4000" dirty="0" smtClean="0"/>
              <a:t>John </a:t>
            </a:r>
            <a:r>
              <a:rPr lang="en-US" sz="4000" dirty="0" smtClean="0"/>
              <a:t/>
            </a:r>
            <a:br>
              <a:rPr lang="en-US" sz="4000" dirty="0" smtClean="0"/>
            </a:br>
            <a:r>
              <a:rPr lang="en-US" sz="4000" dirty="0" smtClean="0"/>
              <a:t>5:39</a:t>
            </a:r>
            <a:endParaRPr lang="en-US" sz="4000" dirty="0"/>
          </a:p>
        </p:txBody>
      </p:sp>
      <p:sp>
        <p:nvSpPr>
          <p:cNvPr id="3" name="Content Placeholder 2"/>
          <p:cNvSpPr>
            <a:spLocks noGrp="1"/>
          </p:cNvSpPr>
          <p:nvPr>
            <p:ph idx="1"/>
          </p:nvPr>
        </p:nvSpPr>
        <p:spPr/>
        <p:txBody>
          <a:bodyPr>
            <a:normAutofit/>
          </a:bodyPr>
          <a:lstStyle/>
          <a:p>
            <a:r>
              <a:rPr lang="en-US" sz="3600" b="1" baseline="30000" dirty="0"/>
              <a:t>39 </a:t>
            </a:r>
            <a:r>
              <a:rPr lang="en-US" sz="3600" dirty="0"/>
              <a:t>Search the scriptures; for in them ye think ye have eternal life: and they are they which testify of me.</a:t>
            </a:r>
            <a:endParaRPr lang="en-US" sz="3600" dirty="0"/>
          </a:p>
        </p:txBody>
      </p:sp>
    </p:spTree>
    <p:extLst>
      <p:ext uri="{BB962C8B-B14F-4D97-AF65-F5344CB8AC3E}">
        <p14:creationId xmlns:p14="http://schemas.microsoft.com/office/powerpoint/2010/main" val="1748006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16:8-18</a:t>
            </a:r>
            <a:endParaRPr lang="en-US" sz="4400" b="1" dirty="0"/>
          </a:p>
        </p:txBody>
      </p:sp>
      <p:sp>
        <p:nvSpPr>
          <p:cNvPr id="3" name="Content Placeholder 2"/>
          <p:cNvSpPr>
            <a:spLocks noGrp="1"/>
          </p:cNvSpPr>
          <p:nvPr>
            <p:ph idx="1"/>
          </p:nvPr>
        </p:nvSpPr>
        <p:spPr/>
        <p:txBody>
          <a:bodyPr>
            <a:noAutofit/>
          </a:bodyPr>
          <a:lstStyle/>
          <a:p>
            <a:r>
              <a:rPr lang="en-US" sz="3200" b="1" baseline="30000" dirty="0"/>
              <a:t>8 </a:t>
            </a:r>
            <a:r>
              <a:rPr lang="en-US" sz="3200" dirty="0"/>
              <a:t>And the lord commended the unjust steward, because he had done wisely: for the children of this world are in their generation wiser than the children of light</a:t>
            </a:r>
            <a:r>
              <a:rPr lang="en-US" sz="3200" dirty="0" smtClean="0"/>
              <a: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2496998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367</a:t>
            </a:r>
            <a:endParaRPr lang="en-US" b="1" dirty="0"/>
          </a:p>
        </p:txBody>
      </p:sp>
      <p:sp>
        <p:nvSpPr>
          <p:cNvPr id="3" name="Content Placeholder 2"/>
          <p:cNvSpPr>
            <a:spLocks noGrp="1"/>
          </p:cNvSpPr>
          <p:nvPr>
            <p:ph idx="1"/>
          </p:nvPr>
        </p:nvSpPr>
        <p:spPr/>
        <p:txBody>
          <a:bodyPr>
            <a:noAutofit/>
          </a:bodyPr>
          <a:lstStyle/>
          <a:p>
            <a:r>
              <a:rPr lang="en-US" sz="3200" i="1" dirty="0"/>
              <a:t>This unfaithful servant made others sharers with him in his dishonesty. He defrauded his master to advantage them, and by accepting this advantage they placed themselves under obligation to receive him as a friend into their homes. </a:t>
            </a:r>
            <a:endParaRPr lang="en-US" sz="3200" i="1" dirty="0" smtClean="0"/>
          </a:p>
          <a:p>
            <a:r>
              <a:rPr lang="en-US" sz="3200" i="1" dirty="0" smtClean="0"/>
              <a:t> “</a:t>
            </a:r>
            <a:r>
              <a:rPr lang="en-US" sz="3200" i="1" dirty="0"/>
              <a:t>And the Lord commended the unjust steward, because he had done wisely.” The worldly man praised the sharpness of the man who had defrauded him. But the rich man's commendation was not the commendation of God.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17825278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p.826</a:t>
            </a:r>
            <a:endParaRPr lang="en-US" b="1" dirty="0"/>
          </a:p>
        </p:txBody>
      </p:sp>
      <p:sp>
        <p:nvSpPr>
          <p:cNvPr id="3" name="Content Placeholder 2"/>
          <p:cNvSpPr>
            <a:spLocks noGrp="1"/>
          </p:cNvSpPr>
          <p:nvPr>
            <p:ph idx="1"/>
          </p:nvPr>
        </p:nvSpPr>
        <p:spPr/>
        <p:txBody>
          <a:bodyPr>
            <a:noAutofit/>
          </a:bodyPr>
          <a:lstStyle/>
          <a:p>
            <a:pPr marL="0" indent="0">
              <a:buNone/>
            </a:pPr>
            <a:r>
              <a:rPr lang="en-US" sz="3000" dirty="0" smtClean="0"/>
              <a:t>The steward did wisely from the viewpoint of self-interest, by making for himself a host of friends who would be obligated to him in days to come.  He had exercised foresight by planning cleverly and shrewdly for his own future.  His “wisdom” or “sharpness” consisted essentially in the assiduous use he made of present opportunities while they lasted.  Had the steward been as dilatory [slow] in making a final settlement with his masters debtors as he had been in conducting business previously, he would not have succeeded with his nefarious scheme.  </a:t>
            </a:r>
            <a:endParaRPr lang="en-US" sz="3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22861097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370</a:t>
            </a:r>
            <a:endParaRPr lang="en-US" b="1" dirty="0"/>
          </a:p>
        </p:txBody>
      </p:sp>
      <p:sp>
        <p:nvSpPr>
          <p:cNvPr id="3" name="Content Placeholder 2"/>
          <p:cNvSpPr>
            <a:spLocks noGrp="1"/>
          </p:cNvSpPr>
          <p:nvPr>
            <p:ph idx="1"/>
          </p:nvPr>
        </p:nvSpPr>
        <p:spPr/>
        <p:txBody>
          <a:bodyPr>
            <a:noAutofit/>
          </a:bodyPr>
          <a:lstStyle/>
          <a:p>
            <a:r>
              <a:rPr lang="en-US" sz="3200" i="1" dirty="0"/>
              <a:t>After relating the parable, Christ said, “The children of this world are in their generation wiser than the children of light.” That is, worldly-wise men display more wisdom and earnestness in serving themselves than do the professed children of God in their service to Him. So it was in Christ's day. So it is now.</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15631861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16:9-18</a:t>
            </a:r>
            <a:endParaRPr lang="en-US" sz="4400" b="1" dirty="0"/>
          </a:p>
        </p:txBody>
      </p:sp>
      <p:sp>
        <p:nvSpPr>
          <p:cNvPr id="3" name="Content Placeholder 2"/>
          <p:cNvSpPr>
            <a:spLocks noGrp="1"/>
          </p:cNvSpPr>
          <p:nvPr>
            <p:ph idx="1"/>
          </p:nvPr>
        </p:nvSpPr>
        <p:spPr/>
        <p:txBody>
          <a:bodyPr>
            <a:noAutofit/>
          </a:bodyPr>
          <a:lstStyle/>
          <a:p>
            <a:r>
              <a:rPr lang="en-US" sz="3200" b="1" baseline="30000" dirty="0"/>
              <a:t>9 </a:t>
            </a:r>
            <a:r>
              <a:rPr lang="en-US" sz="3200" dirty="0"/>
              <a:t>And I say unto you, Make to yourselves friends of the mammon of unrighteousness; that, when ye fail, they may receive you into everlasting habitations.</a:t>
            </a:r>
            <a:endParaRPr lang="en-US" sz="3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7638164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p.827</a:t>
            </a:r>
            <a:endParaRPr lang="en-US" b="1" dirty="0"/>
          </a:p>
        </p:txBody>
      </p:sp>
      <p:sp>
        <p:nvSpPr>
          <p:cNvPr id="3" name="Content Placeholder 2"/>
          <p:cNvSpPr>
            <a:spLocks noGrp="1"/>
          </p:cNvSpPr>
          <p:nvPr>
            <p:ph idx="1"/>
          </p:nvPr>
        </p:nvSpPr>
        <p:spPr/>
        <p:txBody>
          <a:bodyPr>
            <a:noAutofit/>
          </a:bodyPr>
          <a:lstStyle/>
          <a:p>
            <a:r>
              <a:rPr lang="en-US" sz="3000" dirty="0" smtClean="0"/>
              <a:t>Textual evidence favors the reading “when it fails,” that is, “when riches fail.”  The rendering “when ye fail” would mean “when ye die.”  But the Scriptures do not teach that men are received “into everlasting habitations” at death, as this rendering would require, but at our Lord’s return.  (Rev. 22:12, John 6:39, John 11:24, 1 Cor. 15:50-52, 1 Thess. 4:16, Job 14:12, etc.)  </a:t>
            </a:r>
            <a:endParaRPr lang="en-US" sz="3000" dirty="0"/>
          </a:p>
          <a:p>
            <a:r>
              <a:rPr lang="en-US" sz="3000" dirty="0" smtClean="0"/>
              <a:t>The point of the parable is not the steward’s failure in his stewardship, or his death, but his method of solving the problem of loss of personal income.  Thus the context requires the reading “when it fails.”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21845977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369</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The servant in the parable had made no provision for the future. The goods entrusted to him for the benefit of others he had used for himself; but he had thought only of the present. When the stewardship should be taken from him, he would have nothing to call his own. But his master's goods were still in his hands, and he determined to use them so as to secure himself against future want. To accomplish this he must work on a new plan.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2162775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369</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Instead </a:t>
            </a:r>
            <a:r>
              <a:rPr lang="en-US" sz="3200" i="1" dirty="0"/>
              <a:t>of gathering for himself, he must impart to others. Thus he might secure friends, who, when he should be cast out, would receive him. So with the Pharisees. The stewardship was soon to be taken from them, and they were called upon to provide for the future. Only by seeking the good of others could they benefit themselves. Only by imparting God's gifts in the present life could they provide for eternity.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38788105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373</a:t>
            </a:r>
            <a:endParaRPr lang="en-US" b="1" dirty="0"/>
          </a:p>
        </p:txBody>
      </p:sp>
      <p:sp>
        <p:nvSpPr>
          <p:cNvPr id="3" name="Content Placeholder 2"/>
          <p:cNvSpPr>
            <a:spLocks noGrp="1"/>
          </p:cNvSpPr>
          <p:nvPr>
            <p:ph idx="1"/>
          </p:nvPr>
        </p:nvSpPr>
        <p:spPr/>
        <p:txBody>
          <a:bodyPr>
            <a:noAutofit/>
          </a:bodyPr>
          <a:lstStyle/>
          <a:p>
            <a:pPr marL="0" indent="0">
              <a:buNone/>
            </a:pPr>
            <a:r>
              <a:rPr lang="en-US" sz="3000" i="1" dirty="0"/>
              <a:t>“Make to yourselves friends by means of the mammon of unrighteousness,” Christ says, “that when it shall fail, they may receive you into the eternal tabernacles.” R.V. God and Christ and angels are all ministering to the afflicted, the suffering, and the sinful. Give yourself to God for this work, use His gifts for this purpose, and you enter into partnership with heavenly beings. Your heart will throb in sympathy with theirs. You will be assimilated to them in character. To you these dwellers in the eternal tabernacles will not be strangers. When earthly things shall have passed away, the watchers at heaven's gates will bid you welcome.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15942519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16:10-18</a:t>
            </a:r>
            <a:endParaRPr lang="en-US" sz="4400" b="1" dirty="0"/>
          </a:p>
        </p:txBody>
      </p:sp>
      <p:sp>
        <p:nvSpPr>
          <p:cNvPr id="3" name="Content Placeholder 2"/>
          <p:cNvSpPr>
            <a:spLocks noGrp="1"/>
          </p:cNvSpPr>
          <p:nvPr>
            <p:ph idx="1"/>
          </p:nvPr>
        </p:nvSpPr>
        <p:spPr/>
        <p:txBody>
          <a:bodyPr>
            <a:noAutofit/>
          </a:bodyPr>
          <a:lstStyle/>
          <a:p>
            <a:r>
              <a:rPr lang="en-US" sz="3000" b="1" baseline="30000" dirty="0"/>
              <a:t>10 </a:t>
            </a:r>
            <a:r>
              <a:rPr lang="en-US" sz="3000" dirty="0"/>
              <a:t>He that is faithful in that which is least is faithful also in much: and he that is unjust in the least is unjust also in much.</a:t>
            </a:r>
          </a:p>
          <a:p>
            <a:r>
              <a:rPr lang="en-US" sz="3000" b="1" baseline="30000" dirty="0"/>
              <a:t>11 </a:t>
            </a:r>
            <a:r>
              <a:rPr lang="en-US" sz="3000" dirty="0"/>
              <a:t>If therefore ye have not been faithful in the unrighteous mammon, who will commit to your trust the true riches?</a:t>
            </a:r>
          </a:p>
          <a:p>
            <a:r>
              <a:rPr lang="en-US" sz="3000" b="1" baseline="30000" dirty="0"/>
              <a:t>12 </a:t>
            </a:r>
            <a:r>
              <a:rPr lang="en-US" sz="3000" dirty="0"/>
              <a:t>And if ye have not been faithful in that which is another man's, who shall give you that which is your own</a:t>
            </a:r>
            <a:r>
              <a:rPr lang="en-US" sz="3000" dirty="0" smtClean="0"/>
              <a:t>?</a:t>
            </a:r>
          </a:p>
          <a:p>
            <a:r>
              <a:rPr lang="en-US" sz="3000" b="1" baseline="30000" dirty="0"/>
              <a:t>13 </a:t>
            </a:r>
            <a:r>
              <a:rPr lang="en-US" sz="3000" dirty="0"/>
              <a:t>No servant can serve two masters: for either he will hate the one, and love the other; or else he will hold to the one, and despise the other. Ye cannot serve God and mammon.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872160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002060"/>
                </a:solidFill>
              </a:rPr>
              <a:t>A digression regarding parables:  </a:t>
            </a:r>
            <a:r>
              <a:rPr lang="en-US" dirty="0"/>
              <a:t/>
            </a:r>
            <a:br>
              <a:rPr lang="en-US" dirty="0"/>
            </a:br>
            <a:r>
              <a:rPr lang="en-US" b="1" dirty="0" smtClean="0"/>
              <a:t>Definition</a:t>
            </a:r>
            <a:br>
              <a:rPr lang="en-US" b="1" dirty="0" smtClean="0"/>
            </a:br>
            <a:r>
              <a:rPr lang="en-US" b="1" dirty="0" smtClean="0"/>
              <a:t/>
            </a:r>
            <a:br>
              <a:rPr lang="en-US" b="1" dirty="0" smtClean="0"/>
            </a:br>
            <a:r>
              <a:rPr lang="en-US" sz="2400" b="1" dirty="0" smtClean="0"/>
              <a:t>SDABC V.5 p. 203-204</a:t>
            </a:r>
            <a:endParaRPr lang="en-US" sz="3200" b="1" dirty="0"/>
          </a:p>
        </p:txBody>
      </p:sp>
      <p:sp>
        <p:nvSpPr>
          <p:cNvPr id="3" name="Content Placeholder 2"/>
          <p:cNvSpPr>
            <a:spLocks noGrp="1"/>
          </p:cNvSpPr>
          <p:nvPr>
            <p:ph idx="1"/>
          </p:nvPr>
        </p:nvSpPr>
        <p:spPr/>
        <p:txBody>
          <a:bodyPr>
            <a:noAutofit/>
          </a:bodyPr>
          <a:lstStyle/>
          <a:p>
            <a:r>
              <a:rPr lang="en-US" sz="3200" dirty="0" smtClean="0"/>
              <a:t>The English word “parable” is from the Greek </a:t>
            </a:r>
            <a:r>
              <a:rPr lang="en-US" sz="3200" i="1" dirty="0" err="1" smtClean="0"/>
              <a:t>parabolē</a:t>
            </a:r>
            <a:r>
              <a:rPr lang="en-US" sz="3200" dirty="0" smtClean="0"/>
              <a:t>, “a juxtaposition,” “a comparison,” “an illustration,” “a parable,” “a proverb,” from a verb meaning “to put one thing by th</a:t>
            </a:r>
            <a:r>
              <a:rPr lang="en-US" sz="3200" dirty="0" smtClean="0"/>
              <a:t>e side of another [for comparison],” “to throw beside.”  </a:t>
            </a:r>
          </a:p>
          <a:p>
            <a:r>
              <a:rPr lang="en-US" sz="3200" dirty="0" smtClean="0"/>
              <a:t>The Greek word and its Hebrew equivalent are broader in meaning than the word parable in English. </a:t>
            </a:r>
            <a:r>
              <a:rPr lang="en-US" sz="3200" dirty="0"/>
              <a:t> </a:t>
            </a:r>
            <a:r>
              <a:rPr lang="en-US" sz="3200" dirty="0" smtClean="0"/>
              <a:t>According to the English definition a parable is a narrative whose primary purpose is to teach truth.  In literary form it is an extended metaphor.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2554149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p.827</a:t>
            </a:r>
            <a:endParaRPr lang="en-US" b="1" dirty="0"/>
          </a:p>
        </p:txBody>
      </p:sp>
      <p:sp>
        <p:nvSpPr>
          <p:cNvPr id="3" name="Content Placeholder 2"/>
          <p:cNvSpPr>
            <a:spLocks noGrp="1"/>
          </p:cNvSpPr>
          <p:nvPr>
            <p:ph idx="1"/>
          </p:nvPr>
        </p:nvSpPr>
        <p:spPr/>
        <p:txBody>
          <a:bodyPr>
            <a:noAutofit/>
          </a:bodyPr>
          <a:lstStyle/>
          <a:p>
            <a:r>
              <a:rPr lang="en-US" sz="3000" dirty="0" smtClean="0"/>
              <a:t>Again it should be pointed out that Jesus did not commend the dishonesty of the steward.  Lest the disciples, or others in the audience, should seize upon this parable for providing, in any measure, an excuse for dishonesty, Jesus here clearly states the profound truth that all who would be His disciples must be characterized by scrupulous integrity and diligence.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30</a:t>
            </a:fld>
            <a:endParaRPr lang="en-US" dirty="0"/>
          </a:p>
        </p:txBody>
      </p:sp>
    </p:spTree>
    <p:extLst>
      <p:ext uri="{BB962C8B-B14F-4D97-AF65-F5344CB8AC3E}">
        <p14:creationId xmlns:p14="http://schemas.microsoft.com/office/powerpoint/2010/main" val="6480255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p.827</a:t>
            </a:r>
            <a:endParaRPr lang="en-US" b="1" dirty="0"/>
          </a:p>
        </p:txBody>
      </p:sp>
      <p:sp>
        <p:nvSpPr>
          <p:cNvPr id="3" name="Content Placeholder 2"/>
          <p:cNvSpPr>
            <a:spLocks noGrp="1"/>
          </p:cNvSpPr>
          <p:nvPr>
            <p:ph idx="1"/>
          </p:nvPr>
        </p:nvSpPr>
        <p:spPr/>
        <p:txBody>
          <a:bodyPr>
            <a:noAutofit/>
          </a:bodyPr>
          <a:lstStyle/>
          <a:p>
            <a:r>
              <a:rPr lang="en-US" sz="3000" dirty="0" smtClean="0"/>
              <a:t>All the money and material things that come into a man’s possession are not his by virtue of his own wisdom and skill, but are on loan from God.  It is God who gives men “power to get wealth.”  If we are not responsible with this loaned property how can we be responsible for true riches--eternal </a:t>
            </a:r>
            <a:r>
              <a:rPr lang="en-US" sz="3000" dirty="0"/>
              <a:t>life and the blessings and joys that accompany it-- </a:t>
            </a:r>
            <a:r>
              <a:rPr lang="en-US" sz="3000" dirty="0" smtClean="0"/>
              <a:t>of our own?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31</a:t>
            </a:fld>
            <a:endParaRPr lang="en-US" dirty="0"/>
          </a:p>
        </p:txBody>
      </p:sp>
    </p:spTree>
    <p:extLst>
      <p:ext uri="{BB962C8B-B14F-4D97-AF65-F5344CB8AC3E}">
        <p14:creationId xmlns:p14="http://schemas.microsoft.com/office/powerpoint/2010/main" val="30559414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373</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The lesson of this parable is for all. Everyone will be held responsible for the grace given him through Christ. Life is too solemn to be absorbed in temporal or earthly matters. The Lord desires that we shall communicate to others that which the eternal and unseen communicates to us. </a:t>
            </a:r>
            <a:endParaRPr lang="en-US" sz="30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32</a:t>
            </a:fld>
            <a:endParaRPr lang="en-US" dirty="0"/>
          </a:p>
        </p:txBody>
      </p:sp>
    </p:spTree>
    <p:extLst>
      <p:ext uri="{BB962C8B-B14F-4D97-AF65-F5344CB8AC3E}">
        <p14:creationId xmlns:p14="http://schemas.microsoft.com/office/powerpoint/2010/main" val="460257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16:14-18</a:t>
            </a:r>
            <a:endParaRPr lang="en-US" sz="4400" b="1" dirty="0"/>
          </a:p>
        </p:txBody>
      </p:sp>
      <p:sp>
        <p:nvSpPr>
          <p:cNvPr id="3" name="Content Placeholder 2"/>
          <p:cNvSpPr>
            <a:spLocks noGrp="1"/>
          </p:cNvSpPr>
          <p:nvPr>
            <p:ph idx="1"/>
          </p:nvPr>
        </p:nvSpPr>
        <p:spPr/>
        <p:txBody>
          <a:bodyPr>
            <a:noAutofit/>
          </a:bodyPr>
          <a:lstStyle/>
          <a:p>
            <a:r>
              <a:rPr lang="en-US" sz="3200" b="1" baseline="30000" dirty="0"/>
              <a:t>14 </a:t>
            </a:r>
            <a:r>
              <a:rPr lang="en-US" sz="3200" dirty="0"/>
              <a:t>And the Pharisees also, who were covetous, heard all these things: and they derided him.</a:t>
            </a:r>
          </a:p>
          <a:p>
            <a:r>
              <a:rPr lang="en-US" sz="3200" b="1" baseline="30000" dirty="0"/>
              <a:t>15 </a:t>
            </a:r>
            <a:r>
              <a:rPr lang="en-US" sz="3200" dirty="0"/>
              <a:t>And he said unto them, Ye are they which justify yourselves before men; but God </a:t>
            </a:r>
            <a:r>
              <a:rPr lang="en-US" sz="3200" dirty="0" err="1"/>
              <a:t>knoweth</a:t>
            </a:r>
            <a:r>
              <a:rPr lang="en-US" sz="3200" dirty="0"/>
              <a:t> your hearts: for that which is highly esteemed among men is abomination in the sight of God.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val="357895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374</a:t>
            </a:r>
            <a:endParaRPr lang="en-US" b="1" dirty="0"/>
          </a:p>
        </p:txBody>
      </p:sp>
      <p:sp>
        <p:nvSpPr>
          <p:cNvPr id="3" name="Content Placeholder 2"/>
          <p:cNvSpPr>
            <a:spLocks noGrp="1"/>
          </p:cNvSpPr>
          <p:nvPr>
            <p:ph idx="1"/>
          </p:nvPr>
        </p:nvSpPr>
        <p:spPr/>
        <p:txBody>
          <a:bodyPr>
            <a:noAutofit/>
          </a:bodyPr>
          <a:lstStyle/>
          <a:p>
            <a:pPr marL="0" indent="0">
              <a:buNone/>
            </a:pPr>
            <a:r>
              <a:rPr lang="en-US" sz="3000" i="1" dirty="0"/>
              <a:t>To those who have squandered His goods, Christ still gives opportunity to secure lasting riches. He says, “Give, and it shall be given unto you.” “Provide yourselves bags which wax not old, a treasure in the heavens that </a:t>
            </a:r>
            <a:r>
              <a:rPr lang="en-US" sz="3000" i="1" dirty="0" err="1"/>
              <a:t>faileth</a:t>
            </a:r>
            <a:r>
              <a:rPr lang="en-US" sz="3000" i="1" dirty="0"/>
              <a:t> not, where no thief </a:t>
            </a:r>
            <a:r>
              <a:rPr lang="en-US" sz="3000" i="1" dirty="0" err="1"/>
              <a:t>approacheth</a:t>
            </a:r>
            <a:r>
              <a:rPr lang="en-US" sz="3000" i="1" dirty="0"/>
              <a:t>, neither moth </a:t>
            </a:r>
            <a:r>
              <a:rPr lang="en-US" sz="3000" i="1" dirty="0" err="1"/>
              <a:t>corrupteth</a:t>
            </a:r>
            <a:r>
              <a:rPr lang="en-US" sz="3000" i="1" dirty="0"/>
              <a:t>.” </a:t>
            </a:r>
            <a:r>
              <a:rPr lang="en-US" sz="3000" i="1" dirty="0">
                <a:hlinkClick r:id="rId2"/>
              </a:rPr>
              <a:t>Luke 6:38</a:t>
            </a:r>
            <a:r>
              <a:rPr lang="en-US" sz="3000" i="1" dirty="0"/>
              <a:t>; </a:t>
            </a:r>
            <a:r>
              <a:rPr lang="en-US" sz="3000" i="1" dirty="0">
                <a:hlinkClick r:id="rId3"/>
              </a:rPr>
              <a:t>12:33</a:t>
            </a:r>
            <a:r>
              <a:rPr lang="en-US" sz="3000" i="1" dirty="0"/>
              <a:t>. </a:t>
            </a:r>
            <a:r>
              <a:rPr lang="en-US" sz="3000" i="1" dirty="0" smtClean="0"/>
              <a:t>“Charge them that are rich in this world, ... that they do good, that they be rich in good works, ready to distribute, willing to communicate; laying up in store for themselves a good foundation against the time to come, that they may lay hold on eternal life.” </a:t>
            </a:r>
            <a:r>
              <a:rPr lang="en-US" sz="3000" i="1" dirty="0" smtClean="0">
                <a:hlinkClick r:id="rId4"/>
              </a:rPr>
              <a:t>1 Timothy 6:17-19</a:t>
            </a:r>
            <a:r>
              <a:rPr lang="en-US" sz="3000" i="1" dirty="0" smtClean="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29732706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Dishonest Steward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375</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Then </a:t>
            </a:r>
            <a:r>
              <a:rPr lang="en-US" sz="3200" i="1" dirty="0"/>
              <a:t>let your property go beforehand to heaven. Lay up your treasures beside the throne of God. Make sure your title to the unsearchable riches of Christ. “Make to yourselves friends by means of the mammon of unrighteousness, that when it shall fail, they may receive you into the eternal tabernacles.” R.V.</a:t>
            </a:r>
            <a:r>
              <a:rPr lang="en-US" sz="3200" dirty="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42212853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Parables of Luke 16</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16:16-18</a:t>
            </a:r>
            <a:endParaRPr lang="en-US" sz="4400" b="1" dirty="0"/>
          </a:p>
        </p:txBody>
      </p:sp>
      <p:sp>
        <p:nvSpPr>
          <p:cNvPr id="3" name="Content Placeholder 2"/>
          <p:cNvSpPr>
            <a:spLocks noGrp="1"/>
          </p:cNvSpPr>
          <p:nvPr>
            <p:ph idx="1"/>
          </p:nvPr>
        </p:nvSpPr>
        <p:spPr/>
        <p:txBody>
          <a:bodyPr>
            <a:noAutofit/>
          </a:bodyPr>
          <a:lstStyle/>
          <a:p>
            <a:r>
              <a:rPr lang="en-US" sz="3200" b="1" baseline="30000" dirty="0"/>
              <a:t>16 </a:t>
            </a:r>
            <a:r>
              <a:rPr lang="en-US" sz="3200" dirty="0"/>
              <a:t>The law and the prophets were until John: since that time the kingdom of God is preached, and every man </a:t>
            </a:r>
            <a:r>
              <a:rPr lang="en-US" sz="3200" dirty="0" err="1"/>
              <a:t>presseth</a:t>
            </a:r>
            <a:r>
              <a:rPr lang="en-US" sz="3200" dirty="0"/>
              <a:t> into it.</a:t>
            </a:r>
          </a:p>
          <a:p>
            <a:r>
              <a:rPr lang="en-US" sz="3200" b="1" baseline="30000" dirty="0"/>
              <a:t>17 </a:t>
            </a:r>
            <a:r>
              <a:rPr lang="en-US" sz="3200" dirty="0"/>
              <a:t>And it is easier for heaven and earth to pass, than one tittle of the law to fail.</a:t>
            </a:r>
          </a:p>
          <a:p>
            <a:r>
              <a:rPr lang="en-US" sz="3200" b="1" baseline="30000" dirty="0"/>
              <a:t>18 </a:t>
            </a:r>
            <a:r>
              <a:rPr lang="en-US" sz="3200" dirty="0"/>
              <a:t>Whosoever </a:t>
            </a:r>
            <a:r>
              <a:rPr lang="en-US" sz="3200" dirty="0" err="1"/>
              <a:t>putteth</a:t>
            </a:r>
            <a:r>
              <a:rPr lang="en-US" sz="3200" dirty="0"/>
              <a:t> away his wife, and </a:t>
            </a:r>
            <a:r>
              <a:rPr lang="en-US" sz="3200" dirty="0" err="1"/>
              <a:t>marrieth</a:t>
            </a:r>
            <a:r>
              <a:rPr lang="en-US" sz="3200" dirty="0"/>
              <a:t> another, </a:t>
            </a:r>
            <a:r>
              <a:rPr lang="en-US" sz="3200" dirty="0" err="1"/>
              <a:t>committeth</a:t>
            </a:r>
            <a:r>
              <a:rPr lang="en-US" sz="3200" dirty="0"/>
              <a:t> adultery: and whosoever </a:t>
            </a:r>
            <a:r>
              <a:rPr lang="en-US" sz="3200" dirty="0" err="1"/>
              <a:t>marrieth</a:t>
            </a:r>
            <a:r>
              <a:rPr lang="en-US" sz="3200" dirty="0"/>
              <a:t> her that is put away from her husband </a:t>
            </a:r>
            <a:r>
              <a:rPr lang="en-US" sz="3200" dirty="0" err="1"/>
              <a:t>committeth</a:t>
            </a:r>
            <a:r>
              <a:rPr lang="en-US" sz="3200" dirty="0"/>
              <a:t> adultery.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680173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Parables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p.829</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Modern critics of the gospel record claim that in Luke 16:14-18 Luke has brought together a group of unrelated sayings spoken by Jesus upon various occasions.  But they fail to see the underlying thread of thought that makes of the entire chapter, in fact, a systematic and unified discourse. </a:t>
            </a:r>
            <a:r>
              <a:rPr lang="en-US" sz="3200" dirty="0"/>
              <a:t>According to v.15, the Pharisees and their teachings were held in abomination before God.  </a:t>
            </a:r>
            <a:endParaRPr lang="en-US" sz="3200"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36926028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Parables of Luke 16</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p.830</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a:t>This situation was not, however, because they had not had sufficient light; they had had “the law and the prophets all the time, and more recently, the gospel. </a:t>
            </a:r>
            <a:r>
              <a:rPr lang="en-US" sz="3200" dirty="0" smtClean="0"/>
              <a:t>In v.17 Jesus affirms the fundamental unity of His teachings with those of the Old Testament, and in v.18 He gives an illustration of the fact.  In the Sermon on the Mount Jesus had already used these same examples as evidence that His teachings did not cancel out those of the Old Testament.  (Matthew 5:17-19, 27-32)</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27283823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 </a:t>
            </a:r>
            <a:br>
              <a:rPr lang="en-US" sz="4000" dirty="0" smtClean="0">
                <a:solidFill>
                  <a:schemeClr val="bg1"/>
                </a:solidFill>
              </a:rPr>
            </a:br>
            <a:r>
              <a:rPr lang="en-US" sz="4000" dirty="0" smtClean="0">
                <a:solidFill>
                  <a:schemeClr val="bg1"/>
                </a:solidFill>
              </a:rPr>
              <a:t>(Context)</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p.830</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In this parable, Jesus continues the lesson set forth in the parable of the Dishonest Steward, that the use made of the opportunities of the present life determines future destiny.  That parable had been addressed particularly to the disciples, but in v.9 Jesus had turned from the disciples to the Pharisees present.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30445355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002060"/>
                </a:solidFill>
              </a:rPr>
              <a:t>A digression regarding parables:  </a:t>
            </a:r>
            <a:r>
              <a:rPr lang="en-US" dirty="0"/>
              <a:t/>
            </a:r>
            <a:br>
              <a:rPr lang="en-US" dirty="0"/>
            </a:br>
            <a:r>
              <a:rPr lang="en-US" b="1" dirty="0"/>
              <a:t>Definition</a:t>
            </a:r>
            <a:br>
              <a:rPr lang="en-US" b="1" dirty="0"/>
            </a:br>
            <a:r>
              <a:rPr lang="en-US" b="1" dirty="0"/>
              <a:t/>
            </a:r>
            <a:br>
              <a:rPr lang="en-US" b="1" dirty="0"/>
            </a:br>
            <a:r>
              <a:rPr lang="en-US" sz="2400" b="1" dirty="0"/>
              <a:t>SDABC V.5 p. </a:t>
            </a:r>
            <a:r>
              <a:rPr lang="en-US" sz="2400" b="1" dirty="0" smtClean="0"/>
              <a:t>204</a:t>
            </a:r>
            <a:endParaRPr lang="en-US" sz="2400" b="1" dirty="0"/>
          </a:p>
        </p:txBody>
      </p:sp>
      <p:sp>
        <p:nvSpPr>
          <p:cNvPr id="3" name="Content Placeholder 2"/>
          <p:cNvSpPr>
            <a:spLocks noGrp="1"/>
          </p:cNvSpPr>
          <p:nvPr>
            <p:ph idx="1"/>
          </p:nvPr>
        </p:nvSpPr>
        <p:spPr/>
        <p:txBody>
          <a:bodyPr>
            <a:noAutofit/>
          </a:bodyPr>
          <a:lstStyle/>
          <a:p>
            <a:r>
              <a:rPr lang="en-US" sz="3200" dirty="0" smtClean="0"/>
              <a:t>In the Gospels a parable is a narrative “placed alongside” a certain spiritual truth for the purposes of comparison.  </a:t>
            </a:r>
          </a:p>
          <a:p>
            <a:r>
              <a:rPr lang="en-US" sz="3200" dirty="0" smtClean="0"/>
              <a:t>Placed alongside the spiritual truth it was designed to illustrate, the parable thus became a bridge by which th</a:t>
            </a:r>
            <a:r>
              <a:rPr lang="en-US" sz="3200" dirty="0" smtClean="0"/>
              <a:t>e hearers might be led to understand and appreciate that truth.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39154576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 </a:t>
            </a:r>
            <a:br>
              <a:rPr lang="en-US" sz="4000" dirty="0" smtClean="0">
                <a:solidFill>
                  <a:schemeClr val="bg1"/>
                </a:solidFill>
              </a:rPr>
            </a:br>
            <a:r>
              <a:rPr lang="en-US" sz="4000" dirty="0" smtClean="0">
                <a:solidFill>
                  <a:schemeClr val="bg1"/>
                </a:solidFill>
              </a:rPr>
              <a:t>(Recap)</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p.830</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The Pharisees refused to accept Jesus’ teachings on stewardship and sneered at Him.  Jesus then pointed out that they might be honored by men, but that God read their hearts like an open book.  They had had sufficient light; they had long enjoyed the instruction of “the law and the prophets,” and since the ministry of John the added light of the gospel had been theirs.  In vs.17, 18, Jesus affirms that the principles set forth in “the law” are immutable—God has not changed—and gives an example of this sublime truth.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31841919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 </a:t>
            </a:r>
            <a:br>
              <a:rPr lang="en-US" sz="4000" dirty="0" smtClean="0">
                <a:solidFill>
                  <a:schemeClr val="bg1"/>
                </a:solidFill>
              </a:rPr>
            </a:br>
            <a:r>
              <a:rPr lang="en-US" sz="4000" dirty="0" smtClean="0">
                <a:solidFill>
                  <a:schemeClr val="bg1"/>
                </a:solidFill>
              </a:rPr>
              <a:t>(Context)</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p.830</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The parable of the Rich Man and Lazarus is then given to show that destiny is decided in this present life by the use made of its privileges and opportunities.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41</a:t>
            </a:fld>
            <a:endParaRPr lang="en-US" dirty="0"/>
          </a:p>
        </p:txBody>
      </p:sp>
    </p:spTree>
    <p:extLst>
      <p:ext uri="{BB962C8B-B14F-4D97-AF65-F5344CB8AC3E}">
        <p14:creationId xmlns:p14="http://schemas.microsoft.com/office/powerpoint/2010/main" val="13021172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16:19-31</a:t>
            </a:r>
            <a:endParaRPr lang="en-US" sz="4400" b="1" dirty="0"/>
          </a:p>
        </p:txBody>
      </p:sp>
      <p:sp>
        <p:nvSpPr>
          <p:cNvPr id="3" name="Content Placeholder 2"/>
          <p:cNvSpPr>
            <a:spLocks noGrp="1"/>
          </p:cNvSpPr>
          <p:nvPr>
            <p:ph idx="1"/>
          </p:nvPr>
        </p:nvSpPr>
        <p:spPr/>
        <p:txBody>
          <a:bodyPr>
            <a:noAutofit/>
          </a:bodyPr>
          <a:lstStyle/>
          <a:p>
            <a:r>
              <a:rPr lang="en-US" sz="3200" b="1" baseline="30000" dirty="0"/>
              <a:t>19 </a:t>
            </a:r>
            <a:r>
              <a:rPr lang="en-US" sz="3200" dirty="0"/>
              <a:t>There was a certain rich man, which was clothed in purple and fine linen, and fared sumptuously every day:</a:t>
            </a:r>
          </a:p>
          <a:p>
            <a:r>
              <a:rPr lang="en-US" sz="3200" b="1" baseline="30000" dirty="0"/>
              <a:t>20 </a:t>
            </a:r>
            <a:r>
              <a:rPr lang="en-US" sz="3200" dirty="0"/>
              <a:t>And there was a certain beggar named Lazarus, which was laid at his gate, full of sores,</a:t>
            </a:r>
          </a:p>
          <a:p>
            <a:r>
              <a:rPr lang="en-US" sz="3200" b="1" baseline="30000" dirty="0"/>
              <a:t>21 </a:t>
            </a:r>
            <a:r>
              <a:rPr lang="en-US" sz="3200" dirty="0"/>
              <a:t>And desiring to be fed with the crumbs which fell from the rich man's table: moreover the dogs came and licked his sores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42</a:t>
            </a:fld>
            <a:endParaRPr lang="en-US" dirty="0"/>
          </a:p>
        </p:txBody>
      </p:sp>
    </p:spTree>
    <p:extLst>
      <p:ext uri="{BB962C8B-B14F-4D97-AF65-F5344CB8AC3E}">
        <p14:creationId xmlns:p14="http://schemas.microsoft.com/office/powerpoint/2010/main" val="18554871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Rich Man and Lazarus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261</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God had made the rich man a steward of His means, and it was his duty to attend to just such cases as that of the beggar. The command had been given, “Thou shalt love the Lord thy God with all thine heart, and with all thy soul, and with all thy might” (</a:t>
            </a:r>
            <a:r>
              <a:rPr lang="en-US" sz="3200" i="1" dirty="0">
                <a:hlinkClick r:id="rId2"/>
              </a:rPr>
              <a:t>Deuteronomy 6:5</a:t>
            </a:r>
            <a:r>
              <a:rPr lang="en-US" sz="3200" i="1" dirty="0"/>
              <a:t>); and “thou shalt love thy neighbor as thyself” (</a:t>
            </a:r>
            <a:r>
              <a:rPr lang="en-US" sz="3200" i="1" dirty="0">
                <a:hlinkClick r:id="rId3"/>
              </a:rPr>
              <a:t>Leviticus 19:18</a:t>
            </a:r>
            <a:r>
              <a:rPr lang="en-US" sz="3200" i="1" dirty="0"/>
              <a:t>). The rich man was a Jew, and he was acquainted with the command of God. But he forgot that he was accountable for the use of his entrusted means and capabilities.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43</a:t>
            </a:fld>
            <a:endParaRPr lang="en-US" dirty="0"/>
          </a:p>
        </p:txBody>
      </p:sp>
    </p:spTree>
    <p:extLst>
      <p:ext uri="{BB962C8B-B14F-4D97-AF65-F5344CB8AC3E}">
        <p14:creationId xmlns:p14="http://schemas.microsoft.com/office/powerpoint/2010/main" val="3959233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16:19-31</a:t>
            </a:r>
            <a:endParaRPr lang="en-US" sz="4400" b="1" dirty="0"/>
          </a:p>
        </p:txBody>
      </p:sp>
      <p:sp>
        <p:nvSpPr>
          <p:cNvPr id="3" name="Content Placeholder 2"/>
          <p:cNvSpPr>
            <a:spLocks noGrp="1"/>
          </p:cNvSpPr>
          <p:nvPr>
            <p:ph idx="1"/>
          </p:nvPr>
        </p:nvSpPr>
        <p:spPr/>
        <p:txBody>
          <a:bodyPr>
            <a:noAutofit/>
          </a:bodyPr>
          <a:lstStyle/>
          <a:p>
            <a:r>
              <a:rPr lang="en-US" sz="3200" b="1" baseline="30000" dirty="0"/>
              <a:t>22 </a:t>
            </a:r>
            <a:r>
              <a:rPr lang="en-US" sz="3200" dirty="0"/>
              <a:t>And it came to pass, that the beggar died, and was carried by the angels into Abraham's bosom: the rich man also died, and was buried;</a:t>
            </a:r>
          </a:p>
          <a:p>
            <a:r>
              <a:rPr lang="en-US" sz="3200" b="1" baseline="30000" dirty="0"/>
              <a:t>23 </a:t>
            </a:r>
            <a:r>
              <a:rPr lang="en-US" sz="3200" dirty="0"/>
              <a:t>And in hell he lift up his eyes, being in torments, and </a:t>
            </a:r>
            <a:r>
              <a:rPr lang="en-US" sz="3200" dirty="0" err="1"/>
              <a:t>seeth</a:t>
            </a:r>
            <a:r>
              <a:rPr lang="en-US" sz="3200" dirty="0"/>
              <a:t> Abraham afar off, and Lazarus in his bosom.</a:t>
            </a:r>
          </a:p>
          <a:p>
            <a:r>
              <a:rPr lang="en-US" sz="3200" b="1" baseline="30000" dirty="0"/>
              <a:t>24 </a:t>
            </a:r>
            <a:r>
              <a:rPr lang="en-US" sz="3200" dirty="0"/>
              <a:t>And he cried and said, Father Abraham, have mercy on me, and send Lazarus, that he may dip the tip of his finger in water, and cool my tongue; for I am tormented in this flame.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44</a:t>
            </a:fld>
            <a:endParaRPr lang="en-US" dirty="0"/>
          </a:p>
        </p:txBody>
      </p:sp>
    </p:spTree>
    <p:extLst>
      <p:ext uri="{BB962C8B-B14F-4D97-AF65-F5344CB8AC3E}">
        <p14:creationId xmlns:p14="http://schemas.microsoft.com/office/powerpoint/2010/main" val="27317156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p.833</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Apparently, according to the parable, Abraham is presented as presiding over </a:t>
            </a:r>
            <a:r>
              <a:rPr lang="en-US" sz="3200" i="1" dirty="0" err="1" smtClean="0"/>
              <a:t>hadēs</a:t>
            </a:r>
            <a:r>
              <a:rPr lang="en-US" sz="3200" dirty="0" smtClean="0"/>
              <a:t>.  The rich man appeals to Abraham as if he were God.  The sufferer is a descendant of the patriarch, and appeals to him as a son to a father.  The rich man evidently assumes that Lazarus should be placed at his beck and call in </a:t>
            </a:r>
            <a:r>
              <a:rPr lang="en-US" sz="3200" i="1" dirty="0" err="1"/>
              <a:t>hadēs</a:t>
            </a:r>
            <a:r>
              <a:rPr lang="en-US" sz="3200" dirty="0" smtClean="0"/>
              <a:t>, which, in a sense, would be a continuation of their relative positions on earth.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45</a:t>
            </a:fld>
            <a:endParaRPr lang="en-US" dirty="0"/>
          </a:p>
        </p:txBody>
      </p:sp>
    </p:spTree>
    <p:extLst>
      <p:ext uri="{BB962C8B-B14F-4D97-AF65-F5344CB8AC3E}">
        <p14:creationId xmlns:p14="http://schemas.microsoft.com/office/powerpoint/2010/main" val="18280923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Rich Man and Lazarus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263</a:t>
            </a:r>
            <a:endParaRPr lang="en-US" b="1" dirty="0"/>
          </a:p>
        </p:txBody>
      </p:sp>
      <p:sp>
        <p:nvSpPr>
          <p:cNvPr id="3" name="Content Placeholder 2"/>
          <p:cNvSpPr>
            <a:spLocks noGrp="1"/>
          </p:cNvSpPr>
          <p:nvPr>
            <p:ph idx="1"/>
          </p:nvPr>
        </p:nvSpPr>
        <p:spPr/>
        <p:txBody>
          <a:bodyPr>
            <a:noAutofit/>
          </a:bodyPr>
          <a:lstStyle/>
          <a:p>
            <a:pPr marL="0" indent="0">
              <a:buNone/>
            </a:pPr>
            <a:r>
              <a:rPr lang="en-US" sz="2800" i="1" dirty="0"/>
              <a:t>In this parable Christ was meeting the people on their own ground. The doctrine of a conscious state of existence between death and the resurrection was held by many of those who were listening to Christ's words. The </a:t>
            </a:r>
            <a:r>
              <a:rPr lang="en-US" sz="2800" i="1" dirty="0" err="1"/>
              <a:t>Saviour</a:t>
            </a:r>
            <a:r>
              <a:rPr lang="en-US" sz="2800" i="1" dirty="0"/>
              <a:t> knew of their ideas, and He framed His parable so as to inculcate important truths through these preconceived opinions. He held up before His hearers a mirror wherein they might see themselves in their true relation to God. He used the prevailing opinion to convey the idea He wished to make prominent to all—that no man is valued for his possessions; for all he has belongs to him only as lent by the Lord. A misuse of these gifts will place him below the poorest and most afflicted man who loves God and trusts in Him.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46</a:t>
            </a:fld>
            <a:endParaRPr lang="en-US" dirty="0"/>
          </a:p>
        </p:txBody>
      </p:sp>
    </p:spTree>
    <p:extLst>
      <p:ext uri="{BB962C8B-B14F-4D97-AF65-F5344CB8AC3E}">
        <p14:creationId xmlns:p14="http://schemas.microsoft.com/office/powerpoint/2010/main" val="9392960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16:25-31</a:t>
            </a:r>
            <a:endParaRPr lang="en-US" sz="4400" b="1" dirty="0"/>
          </a:p>
        </p:txBody>
      </p:sp>
      <p:sp>
        <p:nvSpPr>
          <p:cNvPr id="3" name="Content Placeholder 2"/>
          <p:cNvSpPr>
            <a:spLocks noGrp="1"/>
          </p:cNvSpPr>
          <p:nvPr>
            <p:ph idx="1"/>
          </p:nvPr>
        </p:nvSpPr>
        <p:spPr/>
        <p:txBody>
          <a:bodyPr>
            <a:noAutofit/>
          </a:bodyPr>
          <a:lstStyle/>
          <a:p>
            <a:r>
              <a:rPr lang="en-US" sz="3200" b="1" baseline="30000" dirty="0"/>
              <a:t>25 </a:t>
            </a:r>
            <a:r>
              <a:rPr lang="en-US" sz="3200" dirty="0"/>
              <a:t>But Abraham said, Son, remember that thou in thy lifetime </a:t>
            </a:r>
            <a:r>
              <a:rPr lang="en-US" sz="3200" dirty="0" err="1"/>
              <a:t>receivedst</a:t>
            </a:r>
            <a:r>
              <a:rPr lang="en-US" sz="3200" dirty="0"/>
              <a:t> thy good things, and likewise Lazarus evil things: but now he is comforted, and thou art tormented.</a:t>
            </a:r>
          </a:p>
          <a:p>
            <a:r>
              <a:rPr lang="en-US" sz="3200" b="1" baseline="30000" dirty="0"/>
              <a:t>26 </a:t>
            </a:r>
            <a:r>
              <a:rPr lang="en-US" sz="3200" dirty="0"/>
              <a:t>And beside all this, between us and you there is a great gulf fixed: so that they which would pass from hence to you cannot; neither can they pass to us, that would come from thence</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47</a:t>
            </a:fld>
            <a:endParaRPr lang="en-US" dirty="0"/>
          </a:p>
        </p:txBody>
      </p:sp>
    </p:spTree>
    <p:extLst>
      <p:ext uri="{BB962C8B-B14F-4D97-AF65-F5344CB8AC3E}">
        <p14:creationId xmlns:p14="http://schemas.microsoft.com/office/powerpoint/2010/main" val="4274306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Rich Man and Lazarus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260</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In the parable of the rich man and Lazarus, Christ shows that in this life men decide their eternal destiny. During probationary time the grace of God is offered to every soul. But if men waste their opportunities in self-pleasing, they cut themselves off from everlasting life. No after-probation will be granted them. By their own choice they have fixed an impassable gulf between them and their God.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48</a:t>
            </a:fld>
            <a:endParaRPr lang="en-US" dirty="0"/>
          </a:p>
        </p:txBody>
      </p:sp>
    </p:spTree>
    <p:extLst>
      <p:ext uri="{BB962C8B-B14F-4D97-AF65-F5344CB8AC3E}">
        <p14:creationId xmlns:p14="http://schemas.microsoft.com/office/powerpoint/2010/main" val="340816103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16:27-31</a:t>
            </a:r>
            <a:endParaRPr lang="en-US" sz="4400" b="1" dirty="0"/>
          </a:p>
        </p:txBody>
      </p:sp>
      <p:sp>
        <p:nvSpPr>
          <p:cNvPr id="3" name="Content Placeholder 2"/>
          <p:cNvSpPr>
            <a:spLocks noGrp="1"/>
          </p:cNvSpPr>
          <p:nvPr>
            <p:ph idx="1"/>
          </p:nvPr>
        </p:nvSpPr>
        <p:spPr/>
        <p:txBody>
          <a:bodyPr>
            <a:noAutofit/>
          </a:bodyPr>
          <a:lstStyle/>
          <a:p>
            <a:r>
              <a:rPr lang="en-US" sz="3200" b="1" baseline="30000" dirty="0"/>
              <a:t>27 </a:t>
            </a:r>
            <a:r>
              <a:rPr lang="en-US" sz="3200" dirty="0"/>
              <a:t>Then he said, I pray thee therefore, father, that thou </a:t>
            </a:r>
            <a:r>
              <a:rPr lang="en-US" sz="3200" dirty="0" err="1"/>
              <a:t>wouldest</a:t>
            </a:r>
            <a:r>
              <a:rPr lang="en-US" sz="3200" dirty="0"/>
              <a:t> send him to my father's house:</a:t>
            </a:r>
          </a:p>
          <a:p>
            <a:r>
              <a:rPr lang="en-US" sz="3200" b="1" baseline="30000" dirty="0"/>
              <a:t>28 </a:t>
            </a:r>
            <a:r>
              <a:rPr lang="en-US" sz="3200" dirty="0"/>
              <a:t>For I have five brethren; that he may testify unto them, lest they also come into this place of torment.</a:t>
            </a:r>
          </a:p>
          <a:p>
            <a:r>
              <a:rPr lang="en-US" sz="3200" b="1" baseline="30000" dirty="0"/>
              <a:t>29 </a:t>
            </a:r>
            <a:r>
              <a:rPr lang="en-US" sz="3200" dirty="0"/>
              <a:t>Abraham </a:t>
            </a:r>
            <a:r>
              <a:rPr lang="en-US" sz="3200" dirty="0" err="1"/>
              <a:t>saith</a:t>
            </a:r>
            <a:r>
              <a:rPr lang="en-US" sz="3200" dirty="0"/>
              <a:t> unto him, They have Moses and the prophets; let them hear them.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49</a:t>
            </a:fld>
            <a:endParaRPr lang="en-US" dirty="0"/>
          </a:p>
        </p:txBody>
      </p:sp>
    </p:spTree>
    <p:extLst>
      <p:ext uri="{BB962C8B-B14F-4D97-AF65-F5344CB8AC3E}">
        <p14:creationId xmlns:p14="http://schemas.microsoft.com/office/powerpoint/2010/main" val="31437172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002060"/>
                </a:solidFill>
              </a:rPr>
              <a:t>A digression regarding parables:  </a:t>
            </a:r>
            <a:r>
              <a:rPr lang="en-US" dirty="0"/>
              <a:t/>
            </a:r>
            <a:br>
              <a:rPr lang="en-US" dirty="0"/>
            </a:br>
            <a:r>
              <a:rPr lang="en-US" b="1" dirty="0" smtClean="0"/>
              <a:t>Purpose</a:t>
            </a:r>
            <a:r>
              <a:rPr lang="en-US" b="1" dirty="0"/>
              <a:t/>
            </a:r>
            <a:br>
              <a:rPr lang="en-US" b="1" dirty="0"/>
            </a:br>
            <a:r>
              <a:rPr lang="en-US" b="1" dirty="0"/>
              <a:t/>
            </a:r>
            <a:br>
              <a:rPr lang="en-US" b="1" dirty="0"/>
            </a:br>
            <a:r>
              <a:rPr lang="en-US" sz="2400" b="1" dirty="0"/>
              <a:t>SDABC V.5 p. </a:t>
            </a:r>
            <a:r>
              <a:rPr lang="en-US" sz="2400" b="1" dirty="0" smtClean="0"/>
              <a:t>204</a:t>
            </a:r>
            <a:endParaRPr lang="en-US" sz="2400" b="1" dirty="0"/>
          </a:p>
        </p:txBody>
      </p:sp>
      <p:sp>
        <p:nvSpPr>
          <p:cNvPr id="3" name="Content Placeholder 2"/>
          <p:cNvSpPr>
            <a:spLocks noGrp="1"/>
          </p:cNvSpPr>
          <p:nvPr>
            <p:ph idx="1"/>
          </p:nvPr>
        </p:nvSpPr>
        <p:spPr/>
        <p:txBody>
          <a:bodyPr>
            <a:noAutofit/>
          </a:bodyPr>
          <a:lstStyle/>
          <a:p>
            <a:pPr marL="0" indent="0">
              <a:buNone/>
            </a:pPr>
            <a:r>
              <a:rPr lang="en-US" sz="2800" dirty="0" smtClean="0"/>
              <a:t>By parables Jesus: </a:t>
            </a:r>
          </a:p>
          <a:p>
            <a:pPr marL="514350" indent="-514350">
              <a:buFont typeface="+mj-lt"/>
              <a:buAutoNum type="arabicPeriod"/>
            </a:pPr>
            <a:r>
              <a:rPr lang="en-US" sz="2800" dirty="0" smtClean="0"/>
              <a:t>Aroused interest, attention, and inquiry, </a:t>
            </a:r>
          </a:p>
          <a:p>
            <a:pPr marL="514350" indent="-514350">
              <a:buFont typeface="+mj-lt"/>
              <a:buAutoNum type="arabicPeriod"/>
            </a:pPr>
            <a:r>
              <a:rPr lang="en-US" sz="2800" dirty="0" smtClean="0"/>
              <a:t>Imparted unwanted truth without arousing prejudice, </a:t>
            </a:r>
          </a:p>
          <a:p>
            <a:pPr marL="514350" indent="-514350">
              <a:buFont typeface="+mj-lt"/>
              <a:buAutoNum type="arabicPeriod"/>
            </a:pPr>
            <a:r>
              <a:rPr lang="en-US" sz="2800" dirty="0" smtClean="0"/>
              <a:t>Evaded the spies who pursued Him relentlessly, </a:t>
            </a:r>
          </a:p>
          <a:p>
            <a:pPr marL="514350" indent="-514350">
              <a:buFont typeface="+mj-lt"/>
              <a:buAutoNum type="arabicPeriod"/>
            </a:pPr>
            <a:r>
              <a:rPr lang="en-US" sz="2800" dirty="0" smtClean="0"/>
              <a:t>Created in the minds of His hearers lasting impressions that would be renewed and intensified when the scenes presented in the parables again came to mind or view, </a:t>
            </a:r>
          </a:p>
          <a:p>
            <a:pPr marL="514350" indent="-514350">
              <a:buFont typeface="+mj-lt"/>
              <a:buAutoNum type="arabicPeriod"/>
            </a:pPr>
            <a:r>
              <a:rPr lang="en-US" sz="2800" dirty="0" smtClean="0"/>
              <a:t>Restored nature as an avenue for knowing God.  </a:t>
            </a:r>
            <a:endParaRPr lang="en-US" sz="28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29403495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a:t>
            </a:r>
            <a:br>
              <a:rPr lang="en-US" sz="4000" dirty="0" smtClean="0">
                <a:solidFill>
                  <a:schemeClr val="bg1"/>
                </a:solidFill>
              </a:rPr>
            </a:br>
            <a:r>
              <a:rPr lang="en-US" dirty="0" smtClean="0"/>
              <a:t/>
            </a:r>
            <a:br>
              <a:rPr lang="en-US" dirty="0" smtClean="0"/>
            </a:br>
            <a:r>
              <a:rPr lang="en-US" dirty="0"/>
              <a:t/>
            </a:r>
            <a:br>
              <a:rPr lang="en-US" dirty="0"/>
            </a:br>
            <a:r>
              <a:rPr lang="en-US" b="1" dirty="0" smtClean="0"/>
              <a:t>Luke 16:30-31</a:t>
            </a:r>
            <a:endParaRPr lang="en-US" sz="4400" b="1" dirty="0"/>
          </a:p>
        </p:txBody>
      </p:sp>
      <p:sp>
        <p:nvSpPr>
          <p:cNvPr id="3" name="Content Placeholder 2"/>
          <p:cNvSpPr>
            <a:spLocks noGrp="1"/>
          </p:cNvSpPr>
          <p:nvPr>
            <p:ph idx="1"/>
          </p:nvPr>
        </p:nvSpPr>
        <p:spPr/>
        <p:txBody>
          <a:bodyPr>
            <a:noAutofit/>
          </a:bodyPr>
          <a:lstStyle/>
          <a:p>
            <a:r>
              <a:rPr lang="en-US" sz="3200" b="1" baseline="30000" dirty="0"/>
              <a:t>30 </a:t>
            </a:r>
            <a:r>
              <a:rPr lang="en-US" sz="3200" dirty="0"/>
              <a:t>And he said, Nay, father Abraham: but if one went unto them from the dead, they will repent.</a:t>
            </a:r>
          </a:p>
          <a:p>
            <a:r>
              <a:rPr lang="en-US" sz="3200" b="1" baseline="30000" dirty="0"/>
              <a:t>31 </a:t>
            </a:r>
            <a:r>
              <a:rPr lang="en-US" sz="3200" dirty="0"/>
              <a:t>And he said unto him, If they hear not Moses and the prophets, neither will they be persuaded, though one rose from the dead.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50</a:t>
            </a:fld>
            <a:endParaRPr lang="en-US" dirty="0"/>
          </a:p>
        </p:txBody>
      </p:sp>
    </p:spTree>
    <p:extLst>
      <p:ext uri="{BB962C8B-B14F-4D97-AF65-F5344CB8AC3E}">
        <p14:creationId xmlns:p14="http://schemas.microsoft.com/office/powerpoint/2010/main" val="34131686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Rich Man and Lazarus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265</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Those who heed Moses and the prophets will require no greater light than God has given; but if men reject the light, and fail to appreciate the opportunities granted them, they would not hear if one from the dead should come to them with a message. They would not be convinced even by this evidence; for those who reject the law and the prophets so harden their hearts that they will reject all light.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51</a:t>
            </a:fld>
            <a:endParaRPr lang="en-US" dirty="0"/>
          </a:p>
        </p:txBody>
      </p:sp>
    </p:spTree>
    <p:extLst>
      <p:ext uri="{BB962C8B-B14F-4D97-AF65-F5344CB8AC3E}">
        <p14:creationId xmlns:p14="http://schemas.microsoft.com/office/powerpoint/2010/main" val="41660859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Rich Man and Lazarus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265</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The </a:t>
            </a:r>
            <a:r>
              <a:rPr lang="en-US" sz="3200" i="1" dirty="0"/>
              <a:t>conversation between Abraham and the once-rich man is figurative. The lesson to be gathered from it is that every man is given sufficient light for the discharge of the duties required of him. Man's responsibilities are proportionate to his opportunities and privileges. God gives to every one sufficient light and grace to do the work He has given him to </a:t>
            </a:r>
            <a:r>
              <a:rPr lang="en-US" sz="3200" i="1" dirty="0" smtClean="0"/>
              <a:t>do.  </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52</a:t>
            </a:fld>
            <a:endParaRPr lang="en-US" dirty="0"/>
          </a:p>
        </p:txBody>
      </p:sp>
    </p:spTree>
    <p:extLst>
      <p:ext uri="{BB962C8B-B14F-4D97-AF65-F5344CB8AC3E}">
        <p14:creationId xmlns:p14="http://schemas.microsoft.com/office/powerpoint/2010/main" val="10150670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p.833</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Can it be that heaven and hell are within speaking distance, and that those in heaven witness the suffering of friends and loved ones in hell without being able to relieve their torment, while those in hell can observe the bliss of the righteous in heaven?  Yet this is precisely what this parable teaches if it is to be taken literally.  But those who believe it is literal will hasten to add that “Abraham’s bosom” is only a figure of speech, that the saints are not literally all resting in his “bosom.”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53</a:t>
            </a:fld>
            <a:endParaRPr lang="en-US" dirty="0"/>
          </a:p>
        </p:txBody>
      </p:sp>
    </p:spTree>
    <p:extLst>
      <p:ext uri="{BB962C8B-B14F-4D97-AF65-F5344CB8AC3E}">
        <p14:creationId xmlns:p14="http://schemas.microsoft.com/office/powerpoint/2010/main" val="31682193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p.833</a:t>
            </a:r>
            <a:endParaRPr lang="en-US" b="1" dirty="0"/>
          </a:p>
        </p:txBody>
      </p:sp>
      <p:sp>
        <p:nvSpPr>
          <p:cNvPr id="3" name="Content Placeholder 2"/>
          <p:cNvSpPr>
            <a:spLocks noGrp="1"/>
          </p:cNvSpPr>
          <p:nvPr>
            <p:ph idx="1"/>
          </p:nvPr>
        </p:nvSpPr>
        <p:spPr/>
        <p:txBody>
          <a:bodyPr>
            <a:noAutofit/>
          </a:bodyPr>
          <a:lstStyle/>
          <a:p>
            <a:pPr marL="0" indent="0">
              <a:buNone/>
            </a:pPr>
            <a:r>
              <a:rPr lang="en-US" sz="3000" dirty="0" smtClean="0"/>
              <a:t>And they will also declare the proximity of heaven and hell, here pictured, is also purely figurative.  But the moment they admit that these and other obviously figurative portions of the parable are not to be taken literally, they concede the figurative character of the entire parable.  If they are unwilling to admit that the entire parable is figurative, they are forced to concede that their decision as to whether one part is or is not to be taken figuratively is simply a matter of their own arbitrary choice, and not based on any clearly defined and consistent principle of interpretation.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54</a:t>
            </a:fld>
            <a:endParaRPr lang="en-US" dirty="0"/>
          </a:p>
        </p:txBody>
      </p:sp>
    </p:spTree>
    <p:extLst>
      <p:ext uri="{BB962C8B-B14F-4D97-AF65-F5344CB8AC3E}">
        <p14:creationId xmlns:p14="http://schemas.microsoft.com/office/powerpoint/2010/main" val="39521031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Rich Man and Lazarus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V.5 </a:t>
            </a:r>
            <a:r>
              <a:rPr lang="en-US" sz="2800" b="1" dirty="0" smtClean="0"/>
              <a:t>p.835</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A few weeks after this our Lord raised Lazarus from the dead, as if to provide his carping critics with a fulfillment of the request expressed by the rich man of the parable.  But, as Jesus has “father Abraham” warn the rich man, most of the Jews still refused to believe.  In fact, it was that very miracle that prompted them more definitely than in the past to plot His death.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55</a:t>
            </a:fld>
            <a:endParaRPr lang="en-US" dirty="0"/>
          </a:p>
        </p:txBody>
      </p:sp>
    </p:spTree>
    <p:extLst>
      <p:ext uri="{BB962C8B-B14F-4D97-AF65-F5344CB8AC3E}">
        <p14:creationId xmlns:p14="http://schemas.microsoft.com/office/powerpoint/2010/main" val="40939817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Rich Man and Lazarus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Christ’s Object Lessons, pg. 269</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The closing scenes of this earth's history are portrayed in the closing of the rich man's history. The rich man claimed to be a son of Abraham, but he was separated from Abraham by an impassable gulf—a character wrongly developed. Abraham served God, following His word in faith and obedience. But the rich man was unmindful of God and of the needs of suffering humanity. The great gulf fixed between him and Abraham was the gulf of disobedience. There are many today who are following the same course.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56</a:t>
            </a:fld>
            <a:endParaRPr lang="en-US" dirty="0"/>
          </a:p>
        </p:txBody>
      </p:sp>
    </p:spTree>
    <p:extLst>
      <p:ext uri="{BB962C8B-B14F-4D97-AF65-F5344CB8AC3E}">
        <p14:creationId xmlns:p14="http://schemas.microsoft.com/office/powerpoint/2010/main" val="9030827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pPr algn="r"/>
            <a:r>
              <a:rPr lang="en-US" sz="6000" dirty="0" smtClean="0"/>
              <a:t>Happy Sabbath!</a:t>
            </a:r>
            <a:endParaRPr lang="en-US" sz="6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57</a:t>
            </a:fld>
            <a:endParaRPr lang="en-US" dirty="0"/>
          </a:p>
        </p:txBody>
      </p:sp>
    </p:spTree>
    <p:extLst>
      <p:ext uri="{BB962C8B-B14F-4D97-AF65-F5344CB8AC3E}">
        <p14:creationId xmlns:p14="http://schemas.microsoft.com/office/powerpoint/2010/main" val="807511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002060"/>
                </a:solidFill>
              </a:rPr>
              <a:t>A digression regarding parables:  </a:t>
            </a:r>
            <a:r>
              <a:rPr lang="en-US" dirty="0"/>
              <a:t/>
            </a:r>
            <a:br>
              <a:rPr lang="en-US" dirty="0"/>
            </a:br>
            <a:r>
              <a:rPr lang="en-US" b="1" dirty="0" smtClean="0"/>
              <a:t>Interpretation</a:t>
            </a:r>
            <a:r>
              <a:rPr lang="en-US" b="1" dirty="0"/>
              <a:t/>
            </a:r>
            <a:br>
              <a:rPr lang="en-US" b="1" dirty="0"/>
            </a:br>
            <a:r>
              <a:rPr lang="en-US" b="1" dirty="0"/>
              <a:t/>
            </a:r>
            <a:br>
              <a:rPr lang="en-US" b="1" dirty="0"/>
            </a:br>
            <a:r>
              <a:rPr lang="en-US" sz="2400" b="1" dirty="0"/>
              <a:t>SDABC V.5 p. </a:t>
            </a:r>
            <a:r>
              <a:rPr lang="en-US" sz="2400" b="1" dirty="0" smtClean="0"/>
              <a:t>204</a:t>
            </a:r>
            <a:endParaRPr lang="en-US" sz="2400" b="1" dirty="0"/>
          </a:p>
        </p:txBody>
      </p:sp>
      <p:sp>
        <p:nvSpPr>
          <p:cNvPr id="3" name="Content Placeholder 2"/>
          <p:cNvSpPr>
            <a:spLocks noGrp="1"/>
          </p:cNvSpPr>
          <p:nvPr>
            <p:ph idx="1"/>
          </p:nvPr>
        </p:nvSpPr>
        <p:spPr/>
        <p:txBody>
          <a:bodyPr>
            <a:noAutofit/>
          </a:bodyPr>
          <a:lstStyle/>
          <a:p>
            <a:pPr marL="0" indent="0">
              <a:buNone/>
            </a:pPr>
            <a:r>
              <a:rPr lang="en-US" sz="3200" dirty="0" smtClean="0"/>
              <a:t>In studying the parables of Jesus it is most important to follow sound principles of interpretation.  These principles may be briefly summarized thus:  </a:t>
            </a:r>
          </a:p>
          <a:p>
            <a:pPr marL="514350" indent="-514350">
              <a:buFont typeface="+mj-lt"/>
              <a:buAutoNum type="arabicPeriod"/>
            </a:pPr>
            <a:r>
              <a:rPr lang="en-US" sz="3200" dirty="0" smtClean="0"/>
              <a:t>A parable is a mirror by which truth can be seen; it is not truth itself.  </a:t>
            </a:r>
          </a:p>
          <a:p>
            <a:pPr marL="514350" indent="-514350">
              <a:buFont typeface="+mj-lt"/>
              <a:buAutoNum type="arabicPeriod"/>
            </a:pPr>
            <a:r>
              <a:rPr lang="en-US" sz="3200" dirty="0" smtClean="0"/>
              <a:t>The context in which a parable is given—the place, circumstances, persons to whom it was spoken, and the problem under discussion—must be taken into consideration and made key to the interpretation.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212265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002060"/>
                </a:solidFill>
              </a:rPr>
              <a:t>A digression regarding parables:  </a:t>
            </a:r>
            <a:r>
              <a:rPr lang="en-US" dirty="0"/>
              <a:t/>
            </a:r>
            <a:br>
              <a:rPr lang="en-US" dirty="0"/>
            </a:br>
            <a:r>
              <a:rPr lang="en-US" b="1" dirty="0" smtClean="0"/>
              <a:t>Interpretation</a:t>
            </a:r>
            <a:r>
              <a:rPr lang="en-US" b="1" dirty="0"/>
              <a:t/>
            </a:r>
            <a:br>
              <a:rPr lang="en-US" b="1" dirty="0"/>
            </a:br>
            <a:r>
              <a:rPr lang="en-US" b="1" dirty="0"/>
              <a:t/>
            </a:r>
            <a:br>
              <a:rPr lang="en-US" b="1" dirty="0"/>
            </a:br>
            <a:r>
              <a:rPr lang="en-US" sz="2400" b="1" dirty="0"/>
              <a:t>SDABC V.5 p. </a:t>
            </a:r>
            <a:r>
              <a:rPr lang="en-US" sz="2400" b="1" dirty="0" smtClean="0"/>
              <a:t>204</a:t>
            </a:r>
            <a:endParaRPr lang="en-US" sz="2400" b="1" dirty="0"/>
          </a:p>
        </p:txBody>
      </p:sp>
      <p:sp>
        <p:nvSpPr>
          <p:cNvPr id="3" name="Content Placeholder 2"/>
          <p:cNvSpPr>
            <a:spLocks noGrp="1"/>
          </p:cNvSpPr>
          <p:nvPr>
            <p:ph idx="1"/>
          </p:nvPr>
        </p:nvSpPr>
        <p:spPr/>
        <p:txBody>
          <a:bodyPr>
            <a:noAutofit/>
          </a:bodyPr>
          <a:lstStyle/>
          <a:p>
            <a:pPr marL="514350" indent="-514350">
              <a:buFont typeface="+mj-lt"/>
              <a:buAutoNum type="arabicPeriod" startAt="3"/>
            </a:pPr>
            <a:r>
              <a:rPr lang="en-US" sz="3200" dirty="0" smtClean="0"/>
              <a:t>Christ’s own introduction and conclusion to the parable generally make its fundamental purpose clear.  </a:t>
            </a:r>
          </a:p>
          <a:p>
            <a:pPr marL="514350" indent="-514350">
              <a:buFont typeface="+mj-lt"/>
              <a:buAutoNum type="arabicPeriod" startAt="3"/>
            </a:pPr>
            <a:r>
              <a:rPr lang="en-US" sz="3200" dirty="0" smtClean="0"/>
              <a:t>Every parable illustrates one fundamental aspect of spiritual truth.  Details of a parable are significant only as they contribute to the clarification of that particular point of truth.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97871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002060"/>
                </a:solidFill>
              </a:rPr>
              <a:t>A digression regarding parables:  </a:t>
            </a:r>
            <a:r>
              <a:rPr lang="en-US" dirty="0"/>
              <a:t/>
            </a:r>
            <a:br>
              <a:rPr lang="en-US" dirty="0"/>
            </a:br>
            <a:r>
              <a:rPr lang="en-US" b="1" dirty="0" smtClean="0"/>
              <a:t>Interpretation</a:t>
            </a:r>
            <a:r>
              <a:rPr lang="en-US" b="1" dirty="0"/>
              <a:t/>
            </a:r>
            <a:br>
              <a:rPr lang="en-US" b="1" dirty="0"/>
            </a:br>
            <a:r>
              <a:rPr lang="en-US" b="1" dirty="0"/>
              <a:t/>
            </a:r>
            <a:br>
              <a:rPr lang="en-US" b="1" dirty="0"/>
            </a:br>
            <a:r>
              <a:rPr lang="en-US" sz="2400" b="1" dirty="0"/>
              <a:t>SDABC V.5 p. </a:t>
            </a:r>
            <a:r>
              <a:rPr lang="en-US" sz="2400" b="1" dirty="0" smtClean="0"/>
              <a:t>204</a:t>
            </a:r>
            <a:endParaRPr lang="en-US" sz="2400" b="1" dirty="0"/>
          </a:p>
        </p:txBody>
      </p:sp>
      <p:sp>
        <p:nvSpPr>
          <p:cNvPr id="3" name="Content Placeholder 2"/>
          <p:cNvSpPr>
            <a:spLocks noGrp="1"/>
          </p:cNvSpPr>
          <p:nvPr>
            <p:ph idx="1"/>
          </p:nvPr>
        </p:nvSpPr>
        <p:spPr/>
        <p:txBody>
          <a:bodyPr>
            <a:noAutofit/>
          </a:bodyPr>
          <a:lstStyle/>
          <a:p>
            <a:pPr marL="514350" indent="-514350">
              <a:buFont typeface="+mj-lt"/>
              <a:buAutoNum type="arabicPeriod" startAt="5"/>
            </a:pPr>
            <a:r>
              <a:rPr lang="en-US" sz="3200" dirty="0" smtClean="0"/>
              <a:t>Before the meaning of the parable in the spiritual realm can be understood it is necessary to have a clear picture of the situation described in the parable, in terms of Oriental customs and modes of thought and expression.  Parables are vivid word pictures that must be </a:t>
            </a:r>
            <a:r>
              <a:rPr lang="en-US" sz="3200" i="1" dirty="0" smtClean="0"/>
              <a:t>seen</a:t>
            </a:r>
            <a:r>
              <a:rPr lang="en-US" sz="3200" dirty="0" smtClean="0"/>
              <a:t>, so to speak, before they can be </a:t>
            </a:r>
            <a:r>
              <a:rPr lang="en-US" sz="3200" i="1" dirty="0" smtClean="0"/>
              <a:t>understood</a:t>
            </a:r>
            <a:r>
              <a:rPr lang="en-US" sz="3200" dirty="0" smtClean="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17181654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002060"/>
                </a:solidFill>
              </a:rPr>
              <a:t>A digression regarding parables:  </a:t>
            </a:r>
            <a:r>
              <a:rPr lang="en-US" dirty="0"/>
              <a:t/>
            </a:r>
            <a:br>
              <a:rPr lang="en-US" dirty="0"/>
            </a:br>
            <a:r>
              <a:rPr lang="en-US" b="1" dirty="0" smtClean="0"/>
              <a:t>Interpretation</a:t>
            </a:r>
            <a:r>
              <a:rPr lang="en-US" b="1" dirty="0"/>
              <a:t/>
            </a:r>
            <a:br>
              <a:rPr lang="en-US" b="1" dirty="0"/>
            </a:br>
            <a:r>
              <a:rPr lang="en-US" b="1" dirty="0"/>
              <a:t/>
            </a:r>
            <a:br>
              <a:rPr lang="en-US" b="1" dirty="0"/>
            </a:br>
            <a:r>
              <a:rPr lang="en-US" sz="2400" b="1" dirty="0"/>
              <a:t>SDABC V.5 p. </a:t>
            </a:r>
            <a:r>
              <a:rPr lang="en-US" sz="2400" b="1" dirty="0" smtClean="0"/>
              <a:t>204</a:t>
            </a:r>
            <a:endParaRPr lang="en-US" sz="2400" b="1" dirty="0"/>
          </a:p>
        </p:txBody>
      </p:sp>
      <p:sp>
        <p:nvSpPr>
          <p:cNvPr id="3" name="Content Placeholder 2"/>
          <p:cNvSpPr>
            <a:spLocks noGrp="1"/>
          </p:cNvSpPr>
          <p:nvPr>
            <p:ph idx="1"/>
          </p:nvPr>
        </p:nvSpPr>
        <p:spPr/>
        <p:txBody>
          <a:bodyPr>
            <a:noAutofit/>
          </a:bodyPr>
          <a:lstStyle/>
          <a:p>
            <a:pPr marL="514350" indent="-514350">
              <a:buFont typeface="+mj-lt"/>
              <a:buAutoNum type="arabicPeriod" startAt="6"/>
            </a:pPr>
            <a:r>
              <a:rPr lang="en-US" sz="3200" dirty="0" smtClean="0"/>
              <a:t>In view of the fundamental fact that a parable is given to illustrate truth, and usually one particular truth, no doctrine may be based on the incidental details of a parable.  </a:t>
            </a:r>
          </a:p>
          <a:p>
            <a:pPr marL="514350" indent="-514350">
              <a:buFont typeface="+mj-lt"/>
              <a:buAutoNum type="arabicPeriod" startAt="6"/>
            </a:pPr>
            <a:r>
              <a:rPr lang="en-US" sz="3200" dirty="0" smtClean="0"/>
              <a:t>The parable, in whole and in part, must be interpreted in terms of the truth it is designed to teach, as set forth in literal language in the immediate context and elsewhere in Scripture.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348597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Frame</Template>
  <TotalTime>744</TotalTime>
  <Words>3439</Words>
  <Application>Microsoft Office PowerPoint</Application>
  <PresentationFormat>Widescreen</PresentationFormat>
  <Paragraphs>215</Paragraphs>
  <Slides>57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Arial</vt:lpstr>
      <vt:lpstr>Corbel</vt:lpstr>
      <vt:lpstr>Wingdings 2</vt:lpstr>
      <vt:lpstr>Frame</vt:lpstr>
      <vt:lpstr>Contrary Parables</vt:lpstr>
      <vt:lpstr>Memory Text  John  5:39</vt:lpstr>
      <vt:lpstr>A digression regarding parables:   Definition  SDABC V.5 p. 203-204</vt:lpstr>
      <vt:lpstr>A digression regarding parables:   Definition  SDABC V.5 p. 204</vt:lpstr>
      <vt:lpstr>A digression regarding parables:   Purpose  SDABC V.5 p. 204</vt:lpstr>
      <vt:lpstr>A digression regarding parables:   Interpretation  SDABC V.5 p. 204</vt:lpstr>
      <vt:lpstr>A digression regarding parables:   Interpretation  SDABC V.5 p. 204</vt:lpstr>
      <vt:lpstr>A digression regarding parables:   Interpretation  SDABC V.5 p. 204</vt:lpstr>
      <vt:lpstr>A digression regarding parables:   Interpretation  SDABC V.5 p. 204</vt:lpstr>
      <vt:lpstr>A digression regarding parables:   Interpretation</vt:lpstr>
      <vt:lpstr>Parables of Luke 16 (Context)  SDABC V.5 p. 824</vt:lpstr>
      <vt:lpstr>Parables of Luke 16 (Context)   Luke 15:1-4</vt:lpstr>
      <vt:lpstr>Parables of Luke 16 (Context)  SDABC V.5 p.814, 824</vt:lpstr>
      <vt:lpstr>Parables of Luke 16 (Context)  </vt:lpstr>
      <vt:lpstr>Parables of Luke 16 (Context)  SDABC V.5 p.824</vt:lpstr>
      <vt:lpstr>The Dishonest Steward of Luke 16   Luke 16:1-18</vt:lpstr>
      <vt:lpstr>The Dishonest Steward of Luke 16   SDABC V.5 p.825</vt:lpstr>
      <vt:lpstr>The Dishonest Steward of Luke 16   Luke 16:4-18</vt:lpstr>
      <vt:lpstr>The Dishonest Steward of Luke 16   SDABC V.5 p.825-6</vt:lpstr>
      <vt:lpstr>The Dishonest Steward of Luke 16   Luke 16:8-18</vt:lpstr>
      <vt:lpstr>The Dishonest Steward of Luke 16   Christ’s Object Lessons, pg. 367</vt:lpstr>
      <vt:lpstr>The Dishonest Steward of Luke 16   SDABC V.5 p.826</vt:lpstr>
      <vt:lpstr>The Dishonest Steward of Luke 16   Christ’s Object Lessons, pg. 370</vt:lpstr>
      <vt:lpstr>The Dishonest Steward of Luke 16   Luke 16:9-18</vt:lpstr>
      <vt:lpstr>The Dishonest Steward of Luke 16   SDABC V.5 p.827</vt:lpstr>
      <vt:lpstr>The Dishonest Steward of Luke 16   Christ’s Object Lessons, pg. 369</vt:lpstr>
      <vt:lpstr>The Dishonest Steward of Luke 16   Christ’s Object Lessons, pg. 369</vt:lpstr>
      <vt:lpstr>The Dishonest Steward of Luke 16   Christ’s Object Lessons, pg. 373</vt:lpstr>
      <vt:lpstr>The Dishonest Steward of Luke 16   Luke 16:10-18</vt:lpstr>
      <vt:lpstr>The Dishonest Steward of Luke 16   SDABC V.5 p.827</vt:lpstr>
      <vt:lpstr>The Dishonest Steward of Luke 16   SDABC V.5 p.827</vt:lpstr>
      <vt:lpstr>The Dishonest Steward of Luke 16   Christ’s Object Lessons, pg. 373</vt:lpstr>
      <vt:lpstr>The Dishonest Steward of Luke 16   Luke 16:14-18</vt:lpstr>
      <vt:lpstr>The Dishonest Steward of Luke 16   Christ’s Object Lessons, pg. 374</vt:lpstr>
      <vt:lpstr>The Dishonest Steward of Luke 16   Christ’s Object Lessons, pg. 375</vt:lpstr>
      <vt:lpstr>Parables of Luke 16   Luke 16:16-18</vt:lpstr>
      <vt:lpstr>Parables of Luke 16   SDABC V.5 p.829</vt:lpstr>
      <vt:lpstr>Parables of Luke 16   SDABC V.5 p.830</vt:lpstr>
      <vt:lpstr>The Rich Man and Lazarus  (Context)   SDABC V.5 p.830</vt:lpstr>
      <vt:lpstr>The Rich Man and Lazarus  (Recap)   SDABC V.5 p.830</vt:lpstr>
      <vt:lpstr>The Rich Man and Lazarus  (Context)   SDABC V.5 p.830</vt:lpstr>
      <vt:lpstr>The Rich Man and Lazarus   Luke 16:19-31</vt:lpstr>
      <vt:lpstr>The Rich Man and Lazarus   Christ’s Object Lessons, pg. 261</vt:lpstr>
      <vt:lpstr>The Rich Man and Lazarus   Luke 16:19-31</vt:lpstr>
      <vt:lpstr>The Rich Man and Lazarus     SDABC V.5 p.833</vt:lpstr>
      <vt:lpstr>The Rich Man and Lazarus   Christ’s Object Lessons, pg. 263</vt:lpstr>
      <vt:lpstr>The Rich Man and Lazarus   Luke 16:25-31</vt:lpstr>
      <vt:lpstr>The Rich Man and Lazarus   Christ’s Object Lessons, pg. 260</vt:lpstr>
      <vt:lpstr>The Rich Man and Lazarus   Luke 16:27-31</vt:lpstr>
      <vt:lpstr>The Rich Man and Lazarus   Luke 16:30-31</vt:lpstr>
      <vt:lpstr>The Rich Man and Lazarus   Christ’s Object Lessons, pg. 265</vt:lpstr>
      <vt:lpstr>The Rich Man and Lazarus   Christ’s Object Lessons, pg. 265</vt:lpstr>
      <vt:lpstr>The Rich Man and Lazarus     SDABC V.5 p.833</vt:lpstr>
      <vt:lpstr>The Rich Man and Lazarus     SDABC V.5 p.833</vt:lpstr>
      <vt:lpstr>The Rich Man and Lazarus     SDABC V.5 p.835</vt:lpstr>
      <vt:lpstr>The Rich Man and Lazarus   Christ’s Object Lessons, pg. 269</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50</cp:revision>
  <dcterms:created xsi:type="dcterms:W3CDTF">2022-11-12T00:24:18Z</dcterms:created>
  <dcterms:modified xsi:type="dcterms:W3CDTF">2022-11-26T06:20:09Z</dcterms:modified>
</cp:coreProperties>
</file>