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54"/>
  </p:notesMasterIdLst>
  <p:sldIdLst>
    <p:sldId id="256" r:id="rId2"/>
    <p:sldId id="257" r:id="rId3"/>
    <p:sldId id="400" r:id="rId4"/>
    <p:sldId id="401" r:id="rId5"/>
    <p:sldId id="402" r:id="rId6"/>
    <p:sldId id="392" r:id="rId7"/>
    <p:sldId id="403" r:id="rId8"/>
    <p:sldId id="404" r:id="rId9"/>
    <p:sldId id="394" r:id="rId10"/>
    <p:sldId id="405" r:id="rId11"/>
    <p:sldId id="406" r:id="rId12"/>
    <p:sldId id="407" r:id="rId13"/>
    <p:sldId id="408" r:id="rId14"/>
    <p:sldId id="410" r:id="rId15"/>
    <p:sldId id="409" r:id="rId16"/>
    <p:sldId id="411" r:id="rId17"/>
    <p:sldId id="412" r:id="rId18"/>
    <p:sldId id="413" r:id="rId19"/>
    <p:sldId id="414" r:id="rId20"/>
    <p:sldId id="415" r:id="rId21"/>
    <p:sldId id="416" r:id="rId22"/>
    <p:sldId id="417" r:id="rId23"/>
    <p:sldId id="418" r:id="rId24"/>
    <p:sldId id="419" r:id="rId25"/>
    <p:sldId id="420" r:id="rId26"/>
    <p:sldId id="421" r:id="rId27"/>
    <p:sldId id="422" r:id="rId28"/>
    <p:sldId id="424" r:id="rId29"/>
    <p:sldId id="423" r:id="rId30"/>
    <p:sldId id="425" r:id="rId31"/>
    <p:sldId id="426" r:id="rId32"/>
    <p:sldId id="427" r:id="rId33"/>
    <p:sldId id="428" r:id="rId34"/>
    <p:sldId id="429" r:id="rId35"/>
    <p:sldId id="430" r:id="rId36"/>
    <p:sldId id="431" r:id="rId37"/>
    <p:sldId id="432" r:id="rId38"/>
    <p:sldId id="433" r:id="rId39"/>
    <p:sldId id="434" r:id="rId40"/>
    <p:sldId id="435" r:id="rId41"/>
    <p:sldId id="436" r:id="rId42"/>
    <p:sldId id="437" r:id="rId43"/>
    <p:sldId id="438" r:id="rId44"/>
    <p:sldId id="439" r:id="rId45"/>
    <p:sldId id="441" r:id="rId46"/>
    <p:sldId id="442" r:id="rId47"/>
    <p:sldId id="443" r:id="rId48"/>
    <p:sldId id="440" r:id="rId49"/>
    <p:sldId id="444" r:id="rId50"/>
    <p:sldId id="445" r:id="rId51"/>
    <p:sldId id="446" r:id="rId52"/>
    <p:sldId id="325"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CABD"/>
    <a:srgbClr val="F0D3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796" autoAdjust="0"/>
    <p:restoredTop sz="92486" autoAdjust="0"/>
  </p:normalViewPr>
  <p:slideViewPr>
    <p:cSldViewPr snapToGrid="0">
      <p:cViewPr>
        <p:scale>
          <a:sx n="35" d="100"/>
          <a:sy n="35" d="100"/>
        </p:scale>
        <p:origin x="1112" y="5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CBF842-FED1-49AF-A605-39C3B1D40AE4}" type="datetimeFigureOut">
              <a:rPr lang="en-US" smtClean="0"/>
              <a:t>12/3/2022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8B0E9A-D702-4861-BAD5-FF0490B63E89}" type="slidenum">
              <a:rPr lang="en-US" smtClean="0"/>
              <a:t>‹#›</a:t>
            </a:fld>
            <a:endParaRPr lang="en-US"/>
          </a:p>
        </p:txBody>
      </p:sp>
    </p:spTree>
    <p:extLst>
      <p:ext uri="{BB962C8B-B14F-4D97-AF65-F5344CB8AC3E}">
        <p14:creationId xmlns:p14="http://schemas.microsoft.com/office/powerpoint/2010/main" val="2090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B0E9A-D702-4861-BAD5-FF0490B63E89}" type="slidenum">
              <a:rPr lang="en-US" smtClean="0"/>
              <a:t>44</a:t>
            </a:fld>
            <a:endParaRPr lang="en-US"/>
          </a:p>
        </p:txBody>
      </p:sp>
    </p:spTree>
    <p:extLst>
      <p:ext uri="{BB962C8B-B14F-4D97-AF65-F5344CB8AC3E}">
        <p14:creationId xmlns:p14="http://schemas.microsoft.com/office/powerpoint/2010/main" val="2998813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12/2/2022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12/2/2022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12/2/2022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12/2/2022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12/2/2022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12/2/2022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m.egwwritings.org/en/book/1965.62454#62454"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m.egwwritings.org/en/book/1965.62466#62466"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m.egwwritings.org/en/book/1965.62319#62319"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m.egwwritings.org/en/book/1965.60599#6059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m.egwwritings.org/en/book/1965.62472#62472"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m.egwwritings.org/en/book/108.227#227"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m.egwwritings.org/en/book/1965.62485#62485" TargetMode="External"/><Relationship Id="rId2" Type="http://schemas.openxmlformats.org/officeDocument/2006/relationships/hyperlink" Target="https://m.egwwritings.org/en/book/1965.61172#61172" TargetMode="External"/><Relationship Id="rId1" Type="http://schemas.openxmlformats.org/officeDocument/2006/relationships/slideLayout" Target="../slideLayouts/slideLayout2.xml"/><Relationship Id="rId6" Type="http://schemas.openxmlformats.org/officeDocument/2006/relationships/hyperlink" Target="https://m.egwwritings.org/en/book/1965.60445#60445" TargetMode="External"/><Relationship Id="rId5" Type="http://schemas.openxmlformats.org/officeDocument/2006/relationships/hyperlink" Target="https://m.egwwritings.org/en/book/1965.60052#60052" TargetMode="External"/><Relationship Id="rId4" Type="http://schemas.openxmlformats.org/officeDocument/2006/relationships/hyperlink" Target="https://m.egwwritings.org/en/book/1965.25446#25446"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m.egwwritings.org/en/book/1965.62501#62501"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m.egwwritings.org/en/book/1965.59694#59694" TargetMode="External"/><Relationship Id="rId2" Type="http://schemas.openxmlformats.org/officeDocument/2006/relationships/hyperlink" Target="https://m.egwwritings.org/en/book/1965.57386#57386"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m.egwwritings.org/en/book/1965.54419#54419" TargetMode="External"/><Relationship Id="rId2" Type="http://schemas.openxmlformats.org/officeDocument/2006/relationships/hyperlink" Target="https://m.egwwritings.org/en/book/1965.50340#50340" TargetMode="External"/><Relationship Id="rId1" Type="http://schemas.openxmlformats.org/officeDocument/2006/relationships/slideLayout" Target="../slideLayouts/slideLayout2.xml"/><Relationship Id="rId4" Type="http://schemas.openxmlformats.org/officeDocument/2006/relationships/hyperlink" Target="https://m.egwwritings.org/en/book/1965.62505#62505"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m.egwwritings.org/en/book/1965.62429#62429" TargetMode="External"/><Relationship Id="rId2" Type="http://schemas.openxmlformats.org/officeDocument/2006/relationships/hyperlink" Target="https://m.egwwritings.org/en/book/1965.61751#61751" TargetMode="External"/><Relationship Id="rId1" Type="http://schemas.openxmlformats.org/officeDocument/2006/relationships/slideLayout" Target="../slideLayouts/slideLayout2.xml"/><Relationship Id="rId4" Type="http://schemas.openxmlformats.org/officeDocument/2006/relationships/hyperlink" Target="https://m.egwwritings.org/en/book/1965.62517#62517"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m.egwwritings.org/en/book/1965.37189#37189" TargetMode="External"/><Relationship Id="rId2" Type="http://schemas.openxmlformats.org/officeDocument/2006/relationships/hyperlink" Target="https://m.egwwritings.org/en/book/1965.56397#56397" TargetMode="External"/><Relationship Id="rId1" Type="http://schemas.openxmlformats.org/officeDocument/2006/relationships/slideLayout" Target="../slideLayouts/slideLayout2.xml"/><Relationship Id="rId4" Type="http://schemas.openxmlformats.org/officeDocument/2006/relationships/hyperlink" Target="https://m.egwwritings.org/en/book/1965.62444#6244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dirty="0" smtClean="0"/>
              <a:t>A Pastoral Polemic:  </a:t>
            </a:r>
            <a:r>
              <a:rPr lang="en-US" sz="5400" dirty="0" smtClean="0"/>
              <a:t>Proving All Things</a:t>
            </a:r>
            <a:endParaRPr lang="en-US" sz="5400" dirty="0"/>
          </a:p>
        </p:txBody>
      </p:sp>
      <p:sp>
        <p:nvSpPr>
          <p:cNvPr id="3" name="Subtitle 2"/>
          <p:cNvSpPr>
            <a:spLocks noGrp="1"/>
          </p:cNvSpPr>
          <p:nvPr>
            <p:ph type="subTitle" idx="1"/>
          </p:nvPr>
        </p:nvSpPr>
        <p:spPr/>
        <p:txBody>
          <a:bodyPr>
            <a:noAutofit/>
          </a:bodyPr>
          <a:lstStyle/>
          <a:p>
            <a:r>
              <a:rPr lang="en-US" sz="3600" b="1" dirty="0" smtClean="0"/>
              <a:t>1 John 4, 5</a:t>
            </a:r>
            <a:endParaRPr lang="en-US" sz="3600" b="1" dirty="0" smtClean="0"/>
          </a:p>
        </p:txBody>
      </p:sp>
      <p:sp>
        <p:nvSpPr>
          <p:cNvPr id="4" name="TextBox 3"/>
          <p:cNvSpPr txBox="1"/>
          <p:nvPr/>
        </p:nvSpPr>
        <p:spPr>
          <a:xfrm>
            <a:off x="793815" y="6219500"/>
            <a:ext cx="4191000" cy="461665"/>
          </a:xfrm>
          <a:prstGeom prst="rect">
            <a:avLst/>
          </a:prstGeom>
          <a:noFill/>
          <a:ln>
            <a:noFill/>
          </a:ln>
        </p:spPr>
        <p:txBody>
          <a:bodyPr wrap="square" rtlCol="0" anchor="ctr" anchorCtr="1">
            <a:spAutoFit/>
          </a:bodyPr>
          <a:lstStyle/>
          <a:p>
            <a:r>
              <a:rPr lang="en-US" sz="2400" dirty="0" smtClean="0"/>
              <a:t>Lesson </a:t>
            </a:r>
            <a:r>
              <a:rPr lang="en-US" sz="2400" dirty="0" smtClean="0"/>
              <a:t>10, </a:t>
            </a:r>
            <a:r>
              <a:rPr lang="en-US" sz="2400" dirty="0" smtClean="0"/>
              <a:t>4</a:t>
            </a:r>
            <a:r>
              <a:rPr lang="en-US" sz="2400" baseline="30000" dirty="0" smtClean="0"/>
              <a:t>th</a:t>
            </a:r>
            <a:r>
              <a:rPr lang="en-US" sz="2400" dirty="0" smtClean="0"/>
              <a:t> Quarter 2022</a:t>
            </a:r>
          </a:p>
        </p:txBody>
      </p:sp>
    </p:spTree>
    <p:extLst>
      <p:ext uri="{BB962C8B-B14F-4D97-AF65-F5344CB8AC3E}">
        <p14:creationId xmlns:p14="http://schemas.microsoft.com/office/powerpoint/2010/main" val="3490399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4:7-21</a:t>
            </a:r>
            <a:endParaRPr lang="en-US" sz="4400" b="1" dirty="0"/>
          </a:p>
        </p:txBody>
      </p:sp>
      <p:sp>
        <p:nvSpPr>
          <p:cNvPr id="3" name="Content Placeholder 2"/>
          <p:cNvSpPr>
            <a:spLocks noGrp="1"/>
          </p:cNvSpPr>
          <p:nvPr>
            <p:ph idx="1"/>
          </p:nvPr>
        </p:nvSpPr>
        <p:spPr/>
        <p:txBody>
          <a:bodyPr>
            <a:noAutofit/>
          </a:bodyPr>
          <a:lstStyle/>
          <a:p>
            <a:r>
              <a:rPr lang="en-US" sz="3200" b="1" baseline="30000" dirty="0"/>
              <a:t>7 </a:t>
            </a:r>
            <a:r>
              <a:rPr lang="en-US" sz="3200" dirty="0"/>
              <a:t>Beloved, let us love one another: for love is of God; and every one that </a:t>
            </a:r>
            <a:r>
              <a:rPr lang="en-US" sz="3200" dirty="0" err="1"/>
              <a:t>loveth</a:t>
            </a:r>
            <a:r>
              <a:rPr lang="en-US" sz="3200" dirty="0"/>
              <a:t> is born of God, and </a:t>
            </a:r>
            <a:r>
              <a:rPr lang="en-US" sz="3200" dirty="0" err="1"/>
              <a:t>knoweth</a:t>
            </a:r>
            <a:r>
              <a:rPr lang="en-US" sz="3200" dirty="0"/>
              <a:t> God.</a:t>
            </a:r>
          </a:p>
          <a:p>
            <a:r>
              <a:rPr lang="en-US" sz="3200" b="1" baseline="30000" dirty="0"/>
              <a:t>8 </a:t>
            </a:r>
            <a:r>
              <a:rPr lang="en-US" sz="3200" dirty="0"/>
              <a:t>He that </a:t>
            </a:r>
            <a:r>
              <a:rPr lang="en-US" sz="3200" dirty="0" err="1"/>
              <a:t>loveth</a:t>
            </a:r>
            <a:r>
              <a:rPr lang="en-US" sz="3200" dirty="0"/>
              <a:t> not </a:t>
            </a:r>
            <a:r>
              <a:rPr lang="en-US" sz="3200" dirty="0" err="1"/>
              <a:t>knoweth</a:t>
            </a:r>
            <a:r>
              <a:rPr lang="en-US" sz="3200" dirty="0"/>
              <a:t> not God; for God is love.</a:t>
            </a:r>
          </a:p>
          <a:p>
            <a:r>
              <a:rPr lang="en-US" sz="3200" b="1" baseline="30000" dirty="0"/>
              <a:t>9 </a:t>
            </a:r>
            <a:r>
              <a:rPr lang="en-US" sz="3200" dirty="0"/>
              <a:t>In this was manifested the love of God toward us, because that God sent his only begotten Son into the world, that we might live through him.</a:t>
            </a:r>
          </a:p>
          <a:p>
            <a:r>
              <a:rPr lang="en-US" sz="3200" b="1" baseline="30000" dirty="0"/>
              <a:t>10 </a:t>
            </a:r>
            <a:r>
              <a:rPr lang="en-US" sz="3200" dirty="0"/>
              <a:t>Herein is love, not that we loved God, but that he loved us, and sent his Son to be the propitiation for our sins.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19775065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Love is of God</a:t>
            </a:r>
            <a:r>
              <a:rPr lang="en-US" sz="4000" dirty="0">
                <a:solidFill>
                  <a:schemeClr val="bg1"/>
                </a:solidFill>
              </a:rPr>
              <a:t/>
            </a:r>
            <a:br>
              <a:rPr lang="en-US" sz="4000" dirty="0">
                <a:solidFill>
                  <a:schemeClr val="bg1"/>
                </a:solidFill>
              </a:rPr>
            </a:br>
            <a:r>
              <a:rPr lang="en-US" sz="4000" dirty="0"/>
              <a:t/>
            </a:r>
            <a:br>
              <a:rPr lang="en-US" sz="4000" dirty="0"/>
            </a:br>
            <a:r>
              <a:rPr lang="en-US" dirty="0" smtClean="0"/>
              <a:t/>
            </a:r>
            <a:br>
              <a:rPr lang="en-US" dirty="0" smtClean="0"/>
            </a:br>
            <a:r>
              <a:rPr lang="en-US" dirty="0" smtClean="0"/>
              <a:t/>
            </a:r>
            <a:br>
              <a:rPr lang="en-US" dirty="0" smtClean="0"/>
            </a:br>
            <a:r>
              <a:rPr lang="en-US" sz="2800" b="1" dirty="0"/>
              <a:t>SDABC </a:t>
            </a:r>
            <a:r>
              <a:rPr lang="en-US" sz="2800" b="1" dirty="0" smtClean="0"/>
              <a:t>V.7 p.665</a:t>
            </a:r>
            <a:endParaRPr lang="en-US" b="1" dirty="0"/>
          </a:p>
        </p:txBody>
      </p:sp>
      <p:sp>
        <p:nvSpPr>
          <p:cNvPr id="3" name="Content Placeholder 2"/>
          <p:cNvSpPr>
            <a:spLocks noGrp="1"/>
          </p:cNvSpPr>
          <p:nvPr>
            <p:ph idx="1"/>
          </p:nvPr>
        </p:nvSpPr>
        <p:spPr>
          <a:xfrm>
            <a:off x="3869268" y="884656"/>
            <a:ext cx="7315200" cy="5120640"/>
          </a:xfrm>
        </p:spPr>
        <p:txBody>
          <a:bodyPr>
            <a:noAutofit/>
          </a:bodyPr>
          <a:lstStyle/>
          <a:p>
            <a:pPr marL="0" indent="0">
              <a:buNone/>
            </a:pPr>
            <a:r>
              <a:rPr lang="en-US" sz="3200" dirty="0" smtClean="0"/>
              <a:t>The loftiness of John’s concept of love can hardly be exaggerated.  He sees love as the highest of all principles, he sees that God Himself is love.  Therefore when the apostle comes to give an example of love, by way of definition, he turns to the highest possible illustration, the love of God for man.  John draws our attention to the infinite extent of God’s love and the manner in which it was displayed, for the purpose of encouraging his readers to emulate the divine example.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15201781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4:11-21</a:t>
            </a:r>
            <a:endParaRPr lang="en-US" sz="4400" b="1" dirty="0"/>
          </a:p>
        </p:txBody>
      </p:sp>
      <p:sp>
        <p:nvSpPr>
          <p:cNvPr id="3" name="Content Placeholder 2"/>
          <p:cNvSpPr>
            <a:spLocks noGrp="1"/>
          </p:cNvSpPr>
          <p:nvPr>
            <p:ph idx="1"/>
          </p:nvPr>
        </p:nvSpPr>
        <p:spPr/>
        <p:txBody>
          <a:bodyPr>
            <a:noAutofit/>
          </a:bodyPr>
          <a:lstStyle/>
          <a:p>
            <a:r>
              <a:rPr lang="en-US" sz="3200" b="1" baseline="30000" dirty="0"/>
              <a:t>11 </a:t>
            </a:r>
            <a:r>
              <a:rPr lang="en-US" sz="3200" dirty="0"/>
              <a:t>Beloved, if God so loved us, we ought also to love one another.</a:t>
            </a:r>
          </a:p>
          <a:p>
            <a:r>
              <a:rPr lang="en-US" sz="3200" b="1" baseline="30000" dirty="0"/>
              <a:t>12 </a:t>
            </a:r>
            <a:r>
              <a:rPr lang="en-US" sz="3200" dirty="0"/>
              <a:t>No man hath seen God at any time. If we love one another, God </a:t>
            </a:r>
            <a:r>
              <a:rPr lang="en-US" sz="3200" dirty="0" err="1"/>
              <a:t>dwelleth</a:t>
            </a:r>
            <a:r>
              <a:rPr lang="en-US" sz="3200" dirty="0"/>
              <a:t> in us, and his love is perfected in us.</a:t>
            </a:r>
          </a:p>
          <a:p>
            <a:r>
              <a:rPr lang="en-US" sz="3200" b="1" baseline="30000" dirty="0"/>
              <a:t>13 </a:t>
            </a:r>
            <a:r>
              <a:rPr lang="en-US" sz="3200" dirty="0"/>
              <a:t>Hereby know we that we dwell in him, and he in us, because he hath given us of his Spirit.</a:t>
            </a:r>
          </a:p>
          <a:p>
            <a:r>
              <a:rPr lang="en-US" sz="3200" b="1" baseline="30000" dirty="0"/>
              <a:t>14 </a:t>
            </a:r>
            <a:r>
              <a:rPr lang="en-US" sz="3200" dirty="0"/>
              <a:t>And we have seen and do testify that the Father sent the Son to be the </a:t>
            </a:r>
            <a:r>
              <a:rPr lang="en-US" sz="3200" dirty="0" err="1"/>
              <a:t>Saviour</a:t>
            </a:r>
            <a:r>
              <a:rPr lang="en-US" sz="3200" dirty="0"/>
              <a:t> of the world.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3166166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Testimonies for the Church, v.7, pg. </a:t>
            </a:r>
            <a:r>
              <a:rPr lang="en-US" sz="2800" b="1" dirty="0" smtClean="0"/>
              <a:t>31</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On the Day of Pentecost the Infinite One revealed Himself in power to the church. By His Holy Spirit He descended from the heights of heaven as a rushing, mighty wind, to the room in which the disciples were assembled. It was as if for ages this influence had been held in restraint, and now heaven rejoiced in being able to pour upon the church the riches of the Spirit's power. And, under the influence of the Spirit, words of penitence and confession were mingled with songs of praise for sins forgiven.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19208933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Testimonies for the Church, v.7, pg. </a:t>
            </a:r>
            <a:r>
              <a:rPr lang="en-US" sz="2800" b="1" dirty="0" smtClean="0"/>
              <a:t>31</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Words </a:t>
            </a:r>
            <a:r>
              <a:rPr lang="en-US" sz="3200" i="1" dirty="0"/>
              <a:t>of thanksgiving and of prophecy were heard. All heaven bent low to behold and to adore the wisdom of matchless, incomprehensible Love. Lost in wonder, the apostles and disciples exclaimed: “Herein is love.” </a:t>
            </a:r>
            <a:r>
              <a:rPr lang="en-US" sz="3200" i="1" dirty="0">
                <a:hlinkClick r:id="rId2"/>
              </a:rPr>
              <a:t>1 John 4:10</a:t>
            </a:r>
            <a:r>
              <a:rPr lang="en-US" sz="3200" i="1" dirty="0"/>
              <a:t>. They grasped the imparted gift. And what followed? Thousands were converted in a day. The sword of the Spirit, newly edged with power and bathed in the </a:t>
            </a:r>
            <a:r>
              <a:rPr lang="en-US" sz="3200" i="1" dirty="0" err="1"/>
              <a:t>lightnings</a:t>
            </a:r>
            <a:r>
              <a:rPr lang="en-US" sz="3200" i="1" dirty="0"/>
              <a:t> of heaven, cut its way through unbelief</a:t>
            </a:r>
            <a:r>
              <a:rPr lang="en-US" sz="3200" i="1" dirty="0" smtClean="0"/>
              <a:t>.</a:t>
            </a:r>
            <a:endParaRPr lang="en-US" sz="32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1010386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Testimonies for the Church, v.7, pg. </a:t>
            </a:r>
            <a:r>
              <a:rPr lang="en-US" sz="2800" b="1" dirty="0" smtClean="0"/>
              <a:t>31</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The </a:t>
            </a:r>
            <a:r>
              <a:rPr lang="en-US" sz="3200" i="1" dirty="0"/>
              <a:t>hearts of the disciples were surcharged with a benevolence so full, so deep, so far-reaching, that it impelled them to go to the ends of the earth testifying: God forbid that we should glory, save in the cross of our Lord Jesus Christ. They were filled with an intense longing to add to the church of such as should be saved. They called on the believers to arouse and do their part, that all nations might hear the truth and the earth be filled with the glory of the Lord</a:t>
            </a:r>
            <a:r>
              <a:rPr lang="en-US" sz="3200" i="1" dirty="0" smtClean="0"/>
              <a:t>.</a:t>
            </a:r>
            <a:endParaRPr lang="en-US" sz="32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15</a:t>
            </a:fld>
            <a:endParaRPr lang="en-US" dirty="0"/>
          </a:p>
        </p:txBody>
      </p:sp>
    </p:spTree>
    <p:extLst>
      <p:ext uri="{BB962C8B-B14F-4D97-AF65-F5344CB8AC3E}">
        <p14:creationId xmlns:p14="http://schemas.microsoft.com/office/powerpoint/2010/main" val="22610432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4:15-21</a:t>
            </a:r>
            <a:endParaRPr lang="en-US" sz="4400" b="1" dirty="0"/>
          </a:p>
        </p:txBody>
      </p:sp>
      <p:sp>
        <p:nvSpPr>
          <p:cNvPr id="3" name="Content Placeholder 2"/>
          <p:cNvSpPr>
            <a:spLocks noGrp="1"/>
          </p:cNvSpPr>
          <p:nvPr>
            <p:ph idx="1"/>
          </p:nvPr>
        </p:nvSpPr>
        <p:spPr/>
        <p:txBody>
          <a:bodyPr>
            <a:noAutofit/>
          </a:bodyPr>
          <a:lstStyle/>
          <a:p>
            <a:r>
              <a:rPr lang="en-US" sz="3200" b="1" baseline="30000" dirty="0"/>
              <a:t>15 </a:t>
            </a:r>
            <a:r>
              <a:rPr lang="en-US" sz="3200" dirty="0"/>
              <a:t>Whosoever shall confess that Jesus is the Son of God, God </a:t>
            </a:r>
            <a:r>
              <a:rPr lang="en-US" sz="3200" dirty="0" err="1"/>
              <a:t>dwelleth</a:t>
            </a:r>
            <a:r>
              <a:rPr lang="en-US" sz="3200" dirty="0"/>
              <a:t> in him, and he in God.</a:t>
            </a:r>
          </a:p>
          <a:p>
            <a:r>
              <a:rPr lang="en-US" sz="3200" b="1" baseline="30000" dirty="0"/>
              <a:t>16 </a:t>
            </a:r>
            <a:r>
              <a:rPr lang="en-US" sz="3200" dirty="0"/>
              <a:t>And we have known and believed the love that God hath to us. God is love; and he that </a:t>
            </a:r>
            <a:r>
              <a:rPr lang="en-US" sz="3200" dirty="0" err="1"/>
              <a:t>dwelleth</a:t>
            </a:r>
            <a:r>
              <a:rPr lang="en-US" sz="3200" dirty="0"/>
              <a:t> in love </a:t>
            </a:r>
            <a:r>
              <a:rPr lang="en-US" sz="3200" dirty="0" err="1"/>
              <a:t>dwelleth</a:t>
            </a:r>
            <a:r>
              <a:rPr lang="en-US" sz="3200" dirty="0"/>
              <a:t> in God, and God in him</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1350852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Prayer, pg. 298</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The one thing essential for us in order that we may receive and impart the forgiving love of God is to know and believe the love that He has to us. </a:t>
            </a:r>
            <a:r>
              <a:rPr lang="en-US" sz="3200" i="1" dirty="0">
                <a:hlinkClick r:id="rId2"/>
              </a:rPr>
              <a:t>1 John 4:16</a:t>
            </a:r>
            <a:r>
              <a:rPr lang="en-US" sz="3200" i="1" dirty="0"/>
              <a:t>. Satan is working by every deception he can command, in order that we may not discern that love. He will lead us to think that our mistakes and transgressions have been so grievous that the Lord will not have respect unto our prayers and will not bless and save us. In ourselves we can see nothing but weakness, nothing to recommend us to God, and Satan tells us that it is of no use; we cannot remedy our defects of character.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18956622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Prayer, pg. 298</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When </a:t>
            </a:r>
            <a:r>
              <a:rPr lang="en-US" sz="3200" i="1" dirty="0"/>
              <a:t>we try to come to God, the enemy will whisper, It is of no use for you to pray; did not you do that evil thing? Have you not sinned against God and violated your own conscience? But we may tell the enemy that “the blood of Jesus Christ His Son </a:t>
            </a:r>
            <a:r>
              <a:rPr lang="en-US" sz="3200" i="1" dirty="0" err="1"/>
              <a:t>cleanseth</a:t>
            </a:r>
            <a:r>
              <a:rPr lang="en-US" sz="3200" i="1" dirty="0"/>
              <a:t> us from all sin.” </a:t>
            </a:r>
            <a:r>
              <a:rPr lang="en-US" sz="3200" i="1" dirty="0">
                <a:hlinkClick r:id="rId2"/>
              </a:rPr>
              <a:t>1 John 1:7</a:t>
            </a:r>
            <a:r>
              <a:rPr lang="en-US" sz="3200" i="1" dirty="0"/>
              <a:t>. When we feel that we have sinned and cannot pray, it is then the time to pray.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1458397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Prayer, pg. 298</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Ashamed </a:t>
            </a:r>
            <a:r>
              <a:rPr lang="en-US" sz="3200" i="1" dirty="0"/>
              <a:t>we may be and deeply humbled, but we must pray and believe. “This is a faithful saying, and worthy of all acceptation, that Christ Jesus came into the world to save sinners; of whom I am chief.” </a:t>
            </a:r>
            <a:r>
              <a:rPr lang="en-US" sz="3200" i="1" dirty="0">
                <a:hlinkClick r:id="rId2"/>
              </a:rPr>
              <a:t>1 Timothy 1:15</a:t>
            </a:r>
            <a:r>
              <a:rPr lang="en-US" sz="3200" i="1" dirty="0"/>
              <a:t>. Forgiveness, reconciliation with God, comes to us, not as a reward for our works, it is not bestowed because of the merit of sinful men, but it is a gift unto us, having in the spotless righteousness of Christ its foundation for bestowal.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13619319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Memory Text</a:t>
            </a:r>
            <a:br>
              <a:rPr lang="en-US" b="1" dirty="0" smtClean="0"/>
            </a:br>
            <a:r>
              <a:rPr lang="en-US" sz="4000" dirty="0" smtClean="0"/>
              <a:t/>
            </a:r>
            <a:br>
              <a:rPr lang="en-US" sz="4000" dirty="0" smtClean="0"/>
            </a:br>
            <a:r>
              <a:rPr lang="en-US" sz="3200" dirty="0" smtClean="0"/>
              <a:t>1 Thessa</a:t>
            </a:r>
            <a:r>
              <a:rPr lang="en-US" sz="3200" dirty="0" smtClean="0"/>
              <a:t>lonians 5:21</a:t>
            </a:r>
            <a:endParaRPr lang="en-US" sz="3200" dirty="0"/>
          </a:p>
        </p:txBody>
      </p:sp>
      <p:sp>
        <p:nvSpPr>
          <p:cNvPr id="3" name="Content Placeholder 2"/>
          <p:cNvSpPr>
            <a:spLocks noGrp="1"/>
          </p:cNvSpPr>
          <p:nvPr>
            <p:ph idx="1"/>
          </p:nvPr>
        </p:nvSpPr>
        <p:spPr/>
        <p:txBody>
          <a:bodyPr>
            <a:normAutofit/>
          </a:bodyPr>
          <a:lstStyle/>
          <a:p>
            <a:r>
              <a:rPr lang="en-US" sz="3600" b="1" baseline="30000" dirty="0"/>
              <a:t>21 </a:t>
            </a:r>
            <a:r>
              <a:rPr lang="en-US" sz="3600" dirty="0"/>
              <a:t>Prove all things; hold fast that which is good.</a:t>
            </a:r>
            <a:endParaRPr lang="en-US" sz="3600" dirty="0"/>
          </a:p>
        </p:txBody>
      </p:sp>
    </p:spTree>
    <p:extLst>
      <p:ext uri="{BB962C8B-B14F-4D97-AF65-F5344CB8AC3E}">
        <p14:creationId xmlns:p14="http://schemas.microsoft.com/office/powerpoint/2010/main" val="1748006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4:17-21</a:t>
            </a:r>
            <a:endParaRPr lang="en-US" sz="4400" b="1" dirty="0"/>
          </a:p>
        </p:txBody>
      </p:sp>
      <p:sp>
        <p:nvSpPr>
          <p:cNvPr id="3" name="Content Placeholder 2"/>
          <p:cNvSpPr>
            <a:spLocks noGrp="1"/>
          </p:cNvSpPr>
          <p:nvPr>
            <p:ph idx="1"/>
          </p:nvPr>
        </p:nvSpPr>
        <p:spPr/>
        <p:txBody>
          <a:bodyPr>
            <a:noAutofit/>
          </a:bodyPr>
          <a:lstStyle/>
          <a:p>
            <a:r>
              <a:rPr lang="en-US" sz="3200" b="1" baseline="30000" dirty="0" smtClean="0"/>
              <a:t>17</a:t>
            </a:r>
            <a:r>
              <a:rPr lang="en-US" sz="3200" b="1" baseline="30000" dirty="0"/>
              <a:t> </a:t>
            </a:r>
            <a:r>
              <a:rPr lang="en-US" sz="3200" dirty="0"/>
              <a:t>Herein is our love made perfect, that we may have boldness in the day of judgment: because as he is, so are we in this world.</a:t>
            </a:r>
          </a:p>
          <a:p>
            <a:r>
              <a:rPr lang="en-US" sz="3200" b="1" baseline="30000" dirty="0"/>
              <a:t>18 </a:t>
            </a:r>
            <a:r>
              <a:rPr lang="en-US" sz="3200" dirty="0"/>
              <a:t>There is no fear in love; but perfect love </a:t>
            </a:r>
            <a:r>
              <a:rPr lang="en-US" sz="3200" dirty="0" err="1"/>
              <a:t>casteth</a:t>
            </a:r>
            <a:r>
              <a:rPr lang="en-US" sz="3200" dirty="0"/>
              <a:t> out fear: because fear hath torment. He that </a:t>
            </a:r>
            <a:r>
              <a:rPr lang="en-US" sz="3200" dirty="0" err="1"/>
              <a:t>feareth</a:t>
            </a:r>
            <a:r>
              <a:rPr lang="en-US" sz="3200" dirty="0"/>
              <a:t> is not made perfect in love.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13469885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Love is of God</a:t>
            </a:r>
            <a:r>
              <a:rPr lang="en-US" sz="4000" dirty="0">
                <a:solidFill>
                  <a:schemeClr val="bg1"/>
                </a:solidFill>
              </a:rPr>
              <a:t/>
            </a:r>
            <a:br>
              <a:rPr lang="en-US" sz="4000" dirty="0">
                <a:solidFill>
                  <a:schemeClr val="bg1"/>
                </a:solidFill>
              </a:rPr>
            </a:br>
            <a:r>
              <a:rPr lang="en-US" sz="4000" dirty="0"/>
              <a:t/>
            </a:r>
            <a:br>
              <a:rPr lang="en-US" sz="4000" dirty="0"/>
            </a:br>
            <a:r>
              <a:rPr lang="en-US" dirty="0" smtClean="0"/>
              <a:t/>
            </a:r>
            <a:br>
              <a:rPr lang="en-US" dirty="0" smtClean="0"/>
            </a:br>
            <a:r>
              <a:rPr lang="en-US" dirty="0" smtClean="0"/>
              <a:t/>
            </a:r>
            <a:br>
              <a:rPr lang="en-US" dirty="0" smtClean="0"/>
            </a:br>
            <a:r>
              <a:rPr lang="en-US" sz="2800" b="1" dirty="0"/>
              <a:t>SDABC </a:t>
            </a:r>
            <a:r>
              <a:rPr lang="en-US" sz="2800" b="1" dirty="0" smtClean="0"/>
              <a:t>V.7 p.670</a:t>
            </a:r>
            <a:endParaRPr lang="en-US" b="1" dirty="0"/>
          </a:p>
        </p:txBody>
      </p:sp>
      <p:sp>
        <p:nvSpPr>
          <p:cNvPr id="3" name="Content Placeholder 2"/>
          <p:cNvSpPr>
            <a:spLocks noGrp="1"/>
          </p:cNvSpPr>
          <p:nvPr>
            <p:ph idx="1"/>
          </p:nvPr>
        </p:nvSpPr>
        <p:spPr>
          <a:xfrm>
            <a:off x="3869268" y="884656"/>
            <a:ext cx="7315200" cy="5120640"/>
          </a:xfrm>
        </p:spPr>
        <p:txBody>
          <a:bodyPr>
            <a:noAutofit/>
          </a:bodyPr>
          <a:lstStyle/>
          <a:p>
            <a:pPr marL="0" indent="0">
              <a:buNone/>
            </a:pPr>
            <a:r>
              <a:rPr lang="en-US" sz="3200" dirty="0" smtClean="0"/>
              <a:t>“Fear, which is essentially self-centered, has no place in love, which in its perfection involves complete self-surrender.” A.E. Brooke</a:t>
            </a:r>
          </a:p>
          <a:p>
            <a:pPr marL="0" indent="0">
              <a:buNone/>
            </a:pPr>
            <a:r>
              <a:rPr lang="en-US" sz="3200" dirty="0" smtClean="0"/>
              <a:t>Perfect love, which centers on God, cannot tolerate slavish fear, and does not need to, for “if God be for us, who can be against us?”  He who truly loves has no need to fear the machinations of men!</a:t>
            </a:r>
          </a:p>
          <a:p>
            <a:pPr marL="0" indent="0">
              <a:buNone/>
            </a:pPr>
            <a:r>
              <a:rPr lang="en-US" sz="3200" dirty="0" smtClean="0"/>
              <a:t>Fear, arising from a wrongly spent life, brings its own immediate punishment, apart from any penalty that the future may hold in store.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3725209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4:19-21</a:t>
            </a:r>
            <a:endParaRPr lang="en-US" sz="4400" b="1" dirty="0"/>
          </a:p>
        </p:txBody>
      </p:sp>
      <p:sp>
        <p:nvSpPr>
          <p:cNvPr id="3" name="Content Placeholder 2"/>
          <p:cNvSpPr>
            <a:spLocks noGrp="1"/>
          </p:cNvSpPr>
          <p:nvPr>
            <p:ph idx="1"/>
          </p:nvPr>
        </p:nvSpPr>
        <p:spPr/>
        <p:txBody>
          <a:bodyPr>
            <a:noAutofit/>
          </a:bodyPr>
          <a:lstStyle/>
          <a:p>
            <a:r>
              <a:rPr lang="en-US" sz="3200" b="1" baseline="30000" dirty="0"/>
              <a:t>19 </a:t>
            </a:r>
            <a:r>
              <a:rPr lang="en-US" sz="3200" dirty="0"/>
              <a:t>We love him, because he first loved us.</a:t>
            </a:r>
          </a:p>
          <a:p>
            <a:r>
              <a:rPr lang="en-US" sz="3200" b="1" baseline="30000" dirty="0"/>
              <a:t>20 </a:t>
            </a:r>
            <a:r>
              <a:rPr lang="en-US" sz="3200" dirty="0"/>
              <a:t>If a man say, I love God, and </a:t>
            </a:r>
            <a:r>
              <a:rPr lang="en-US" sz="3200" dirty="0" err="1"/>
              <a:t>hateth</a:t>
            </a:r>
            <a:r>
              <a:rPr lang="en-US" sz="3200" dirty="0"/>
              <a:t> his brother, he is a liar: for he that </a:t>
            </a:r>
            <a:r>
              <a:rPr lang="en-US" sz="3200" dirty="0" err="1"/>
              <a:t>loveth</a:t>
            </a:r>
            <a:r>
              <a:rPr lang="en-US" sz="3200" dirty="0"/>
              <a:t> not his brother whom he hath seen, how can he love God whom he hath not seen?</a:t>
            </a:r>
          </a:p>
          <a:p>
            <a:r>
              <a:rPr lang="en-US" sz="3200" b="1" baseline="30000" dirty="0"/>
              <a:t>21 </a:t>
            </a:r>
            <a:r>
              <a:rPr lang="en-US" sz="3200" dirty="0"/>
              <a:t>And this commandment have we from him, That he who </a:t>
            </a:r>
            <a:r>
              <a:rPr lang="en-US" sz="3200" dirty="0" err="1"/>
              <a:t>loveth</a:t>
            </a:r>
            <a:r>
              <a:rPr lang="en-US" sz="3200" dirty="0"/>
              <a:t> God love his brother also.</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18074107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Lift Him Up, </a:t>
            </a:r>
            <a:r>
              <a:rPr lang="en-US" sz="2800" b="1" dirty="0" smtClean="0"/>
              <a:t>pg. </a:t>
            </a:r>
            <a:r>
              <a:rPr lang="en-US" sz="2800" b="1" dirty="0" smtClean="0"/>
              <a:t>151</a:t>
            </a:r>
            <a:endParaRPr lang="en-US" b="1" dirty="0"/>
          </a:p>
        </p:txBody>
      </p:sp>
      <p:sp>
        <p:nvSpPr>
          <p:cNvPr id="3" name="Content Placeholder 2"/>
          <p:cNvSpPr>
            <a:spLocks noGrp="1"/>
          </p:cNvSpPr>
          <p:nvPr>
            <p:ph idx="1"/>
          </p:nvPr>
        </p:nvSpPr>
        <p:spPr/>
        <p:txBody>
          <a:bodyPr>
            <a:noAutofit/>
          </a:bodyPr>
          <a:lstStyle/>
          <a:p>
            <a:pPr marL="0" indent="0">
              <a:buNone/>
            </a:pPr>
            <a:r>
              <a:rPr lang="en-US" sz="2800" i="1" dirty="0"/>
              <a:t>The loveliness of the character of Christ will be seen in His followers. It was His delight to do the will of God. Love to God, zeal for His glory, was the controlling power in our </a:t>
            </a:r>
            <a:r>
              <a:rPr lang="en-US" sz="2800" i="1" dirty="0" err="1"/>
              <a:t>Saviour's</a:t>
            </a:r>
            <a:r>
              <a:rPr lang="en-US" sz="2800" i="1" dirty="0"/>
              <a:t> life. Love beautified and ennobled all His actions. Love is of God. The unconsecrated heart cannot originate or produce it. It is found only in the heart where Jesus reigns. “We love, because he first loved us” (</a:t>
            </a:r>
            <a:r>
              <a:rPr lang="en-US" sz="2800" i="1" dirty="0">
                <a:hlinkClick r:id="rId2"/>
              </a:rPr>
              <a:t>1 John 4:19</a:t>
            </a:r>
            <a:r>
              <a:rPr lang="en-US" sz="2800" i="1" dirty="0"/>
              <a:t>, RV). In the heart renewed by divine grace, love is the principle of action. It modifies the character, governs the impulses, controls the passions, subdues enmity, and ennobles the affections. This love, cherished in the soul, sweetens the life and sheds a refining influence on all around.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23</a:t>
            </a:fld>
            <a:endParaRPr lang="en-US" dirty="0"/>
          </a:p>
        </p:txBody>
      </p:sp>
    </p:spTree>
    <p:extLst>
      <p:ext uri="{BB962C8B-B14F-4D97-AF65-F5344CB8AC3E}">
        <p14:creationId xmlns:p14="http://schemas.microsoft.com/office/powerpoint/2010/main" val="15710815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Love is of God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Lift Him Up, </a:t>
            </a:r>
            <a:r>
              <a:rPr lang="en-US" sz="2800" b="1" dirty="0" smtClean="0"/>
              <a:t>pg. </a:t>
            </a:r>
            <a:r>
              <a:rPr lang="en-US" sz="2800" b="1" dirty="0" smtClean="0"/>
              <a:t>151</a:t>
            </a:r>
            <a:endParaRPr lang="en-US" b="1" dirty="0"/>
          </a:p>
        </p:txBody>
      </p:sp>
      <p:sp>
        <p:nvSpPr>
          <p:cNvPr id="3" name="Content Placeholder 2"/>
          <p:cNvSpPr>
            <a:spLocks noGrp="1"/>
          </p:cNvSpPr>
          <p:nvPr>
            <p:ph idx="1"/>
          </p:nvPr>
        </p:nvSpPr>
        <p:spPr/>
        <p:txBody>
          <a:bodyPr>
            <a:noAutofit/>
          </a:bodyPr>
          <a:lstStyle/>
          <a:p>
            <a:pPr marL="0" indent="0">
              <a:buNone/>
            </a:pPr>
            <a:r>
              <a:rPr lang="en-US" sz="2800" i="1" dirty="0"/>
              <a:t>But notice here that obedience is not a mere outward compliance, but the service of love. The law of God is an expression of His very nature; it is an embodiment of the great principle of love, and hence is the foundation of His government in heaven and earth. If our hearts are renewed in the likeness of God, if the divine love is implanted in the soul, will not the law of God be carried out in the life? When the principle of love is implanted in the heart, when man is renewed after the image of Him that created him, the new covenant promise is fulfilled.... Obedience—the service and allegiance of love—is the true sign of discipleship (</a:t>
            </a:r>
            <a:r>
              <a:rPr lang="en-US" sz="2800" i="1" dirty="0">
                <a:hlinkClick r:id="rId2"/>
              </a:rPr>
              <a:t>Steps to Christ, 59, 60</a:t>
            </a:r>
            <a:r>
              <a:rPr lang="en-US" sz="2800" i="1" dirty="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24</a:t>
            </a:fld>
            <a:endParaRPr lang="en-US" dirty="0"/>
          </a:p>
        </p:txBody>
      </p:sp>
    </p:spTree>
    <p:extLst>
      <p:ext uri="{BB962C8B-B14F-4D97-AF65-F5344CB8AC3E}">
        <p14:creationId xmlns:p14="http://schemas.microsoft.com/office/powerpoint/2010/main" val="15088147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Faith, Life, and Victory</a:t>
            </a:r>
            <a:br>
              <a:rPr lang="en-US" sz="40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5:1-12</a:t>
            </a:r>
            <a:endParaRPr lang="en-US" sz="4400" b="1" dirty="0"/>
          </a:p>
        </p:txBody>
      </p:sp>
      <p:sp>
        <p:nvSpPr>
          <p:cNvPr id="3" name="Content Placeholder 2"/>
          <p:cNvSpPr>
            <a:spLocks noGrp="1"/>
          </p:cNvSpPr>
          <p:nvPr>
            <p:ph idx="1"/>
          </p:nvPr>
        </p:nvSpPr>
        <p:spPr/>
        <p:txBody>
          <a:bodyPr>
            <a:noAutofit/>
          </a:bodyPr>
          <a:lstStyle/>
          <a:p>
            <a:r>
              <a:rPr lang="en-US" sz="3200" b="1" dirty="0"/>
              <a:t>5 </a:t>
            </a:r>
            <a:r>
              <a:rPr lang="en-US" sz="3200" dirty="0"/>
              <a:t>Whosoever believeth that Jesus is the Christ is born of God: and every one that </a:t>
            </a:r>
            <a:r>
              <a:rPr lang="en-US" sz="3200" dirty="0" err="1"/>
              <a:t>loveth</a:t>
            </a:r>
            <a:r>
              <a:rPr lang="en-US" sz="3200" dirty="0"/>
              <a:t> him that begat </a:t>
            </a:r>
            <a:r>
              <a:rPr lang="en-US" sz="3200" dirty="0" err="1"/>
              <a:t>loveth</a:t>
            </a:r>
            <a:r>
              <a:rPr lang="en-US" sz="3200" dirty="0"/>
              <a:t> him also that is begotten of him.</a:t>
            </a:r>
          </a:p>
          <a:p>
            <a:r>
              <a:rPr lang="en-US" sz="3200" b="1" baseline="30000" dirty="0"/>
              <a:t>2 </a:t>
            </a:r>
            <a:r>
              <a:rPr lang="en-US" sz="3200" dirty="0"/>
              <a:t>By this we know that we love the children of God, when we love God, and keep his commandments.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25</a:t>
            </a:fld>
            <a:endParaRPr lang="en-US" dirty="0"/>
          </a:p>
        </p:txBody>
      </p:sp>
    </p:spTree>
    <p:extLst>
      <p:ext uri="{BB962C8B-B14F-4D97-AF65-F5344CB8AC3E}">
        <p14:creationId xmlns:p14="http://schemas.microsoft.com/office/powerpoint/2010/main" val="10471081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solidFill>
                  <a:schemeClr val="bg1"/>
                </a:solidFill>
              </a:rPr>
              <a:t>Faith, Life, and Victory</a:t>
            </a:r>
            <a:br>
              <a:rPr lang="en-US" sz="4000" dirty="0">
                <a:solidFill>
                  <a:schemeClr val="bg1"/>
                </a:solidFill>
              </a:rPr>
            </a:br>
            <a:r>
              <a:rPr lang="en-US" sz="4000" dirty="0">
                <a:solidFill>
                  <a:schemeClr val="bg1"/>
                </a:solidFill>
              </a:rPr>
              <a:t/>
            </a:r>
            <a:br>
              <a:rPr lang="en-US" sz="4000" dirty="0">
                <a:solidFill>
                  <a:schemeClr val="bg1"/>
                </a:solidFill>
              </a:rPr>
            </a:br>
            <a:r>
              <a:rPr lang="en-US" sz="4000" dirty="0"/>
              <a:t/>
            </a:r>
            <a:br>
              <a:rPr lang="en-US" sz="4000" dirty="0"/>
            </a:br>
            <a:r>
              <a:rPr lang="en-US" dirty="0" smtClean="0"/>
              <a:t/>
            </a:r>
            <a:br>
              <a:rPr lang="en-US" dirty="0" smtClean="0"/>
            </a:br>
            <a:r>
              <a:rPr lang="en-US" dirty="0" smtClean="0"/>
              <a:t/>
            </a:r>
            <a:br>
              <a:rPr lang="en-US" dirty="0" smtClean="0"/>
            </a:br>
            <a:r>
              <a:rPr lang="en-US" sz="2800" b="1" dirty="0"/>
              <a:t>SDABC </a:t>
            </a:r>
            <a:r>
              <a:rPr lang="en-US" sz="2800" b="1" dirty="0" smtClean="0"/>
              <a:t>V.7 p.673</a:t>
            </a:r>
            <a:endParaRPr lang="en-US" b="1" dirty="0"/>
          </a:p>
        </p:txBody>
      </p:sp>
      <p:sp>
        <p:nvSpPr>
          <p:cNvPr id="3" name="Content Placeholder 2"/>
          <p:cNvSpPr>
            <a:spLocks noGrp="1"/>
          </p:cNvSpPr>
          <p:nvPr>
            <p:ph idx="1"/>
          </p:nvPr>
        </p:nvSpPr>
        <p:spPr>
          <a:xfrm>
            <a:off x="3869268" y="884656"/>
            <a:ext cx="7315200" cy="5120640"/>
          </a:xfrm>
        </p:spPr>
        <p:txBody>
          <a:bodyPr>
            <a:noAutofit/>
          </a:bodyPr>
          <a:lstStyle/>
          <a:p>
            <a:pPr marL="0" indent="0">
              <a:buNone/>
            </a:pPr>
            <a:r>
              <a:rPr lang="en-US" sz="3200" dirty="0" smtClean="0"/>
              <a:t>John clearly teaches that love for God is basic in the Christian’s experience.  He who loves God may be sure of also loving his brethren.  It is therefore of paramount importance for the believer to cultivate a genuine love for his Maker: it will prove an inexhaustible fount from which all other desirable qualities will ceaselessly flow.  It will also control his other affections, keeping hem pure and well proportioned, contributing to the development of symmetrical Christian character.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20280611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Faith, Life, and Victory</a:t>
            </a:r>
            <a:br>
              <a:rPr lang="en-US" sz="40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5:3-12</a:t>
            </a:r>
            <a:endParaRPr lang="en-US" sz="4400" b="1" dirty="0"/>
          </a:p>
        </p:txBody>
      </p:sp>
      <p:sp>
        <p:nvSpPr>
          <p:cNvPr id="3" name="Content Placeholder 2"/>
          <p:cNvSpPr>
            <a:spLocks noGrp="1"/>
          </p:cNvSpPr>
          <p:nvPr>
            <p:ph idx="1"/>
          </p:nvPr>
        </p:nvSpPr>
        <p:spPr/>
        <p:txBody>
          <a:bodyPr>
            <a:noAutofit/>
          </a:bodyPr>
          <a:lstStyle/>
          <a:p>
            <a:r>
              <a:rPr lang="en-US" sz="3200" b="1" baseline="30000" dirty="0"/>
              <a:t>3 </a:t>
            </a:r>
            <a:r>
              <a:rPr lang="en-US" sz="3200" dirty="0"/>
              <a:t>For this is the love of God, that we keep his commandments: and his commandments are not grievous.</a:t>
            </a:r>
          </a:p>
          <a:p>
            <a:r>
              <a:rPr lang="en-US" sz="3200" b="1" baseline="30000" dirty="0"/>
              <a:t>4 </a:t>
            </a:r>
            <a:r>
              <a:rPr lang="en-US" sz="3200" dirty="0"/>
              <a:t>For whatsoever is born of God </a:t>
            </a:r>
            <a:r>
              <a:rPr lang="en-US" sz="3200" dirty="0" err="1"/>
              <a:t>overcometh</a:t>
            </a:r>
            <a:r>
              <a:rPr lang="en-US" sz="3200" dirty="0"/>
              <a:t> the world: and this is the victory that </a:t>
            </a:r>
            <a:r>
              <a:rPr lang="en-US" sz="3200" dirty="0" err="1"/>
              <a:t>overcometh</a:t>
            </a:r>
            <a:r>
              <a:rPr lang="en-US" sz="3200" dirty="0"/>
              <a:t> the world, even our faith.</a:t>
            </a:r>
          </a:p>
          <a:p>
            <a:r>
              <a:rPr lang="en-US" sz="3200" b="1" baseline="30000" dirty="0"/>
              <a:t>5 </a:t>
            </a:r>
            <a:r>
              <a:rPr lang="en-US" sz="3200" dirty="0"/>
              <a:t>Who is he that </a:t>
            </a:r>
            <a:r>
              <a:rPr lang="en-US" sz="3200" dirty="0" err="1"/>
              <a:t>overcometh</a:t>
            </a:r>
            <a:r>
              <a:rPr lang="en-US" sz="3200" dirty="0"/>
              <a:t> the world, but he that believeth that Jesus is the Son of God?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10529103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Faith, Life, and Victory</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The Great Controversy (1888), pg. 477</a:t>
            </a:r>
            <a:endParaRPr lang="en-US" b="1" dirty="0"/>
          </a:p>
        </p:txBody>
      </p:sp>
      <p:sp>
        <p:nvSpPr>
          <p:cNvPr id="3" name="Content Placeholder 2"/>
          <p:cNvSpPr>
            <a:spLocks noGrp="1"/>
          </p:cNvSpPr>
          <p:nvPr>
            <p:ph idx="1"/>
          </p:nvPr>
        </p:nvSpPr>
        <p:spPr/>
        <p:txBody>
          <a:bodyPr>
            <a:noAutofit/>
          </a:bodyPr>
          <a:lstStyle/>
          <a:p>
            <a:pPr marL="0" indent="0">
              <a:buNone/>
            </a:pPr>
            <a:r>
              <a:rPr lang="en-US" sz="2800" i="1" dirty="0"/>
              <a:t>Through Jesus the fallen sons of Adam become “sons of God.” “Both he that </a:t>
            </a:r>
            <a:r>
              <a:rPr lang="en-US" sz="2800" i="1" dirty="0" err="1"/>
              <a:t>sanctifieth</a:t>
            </a:r>
            <a:r>
              <a:rPr lang="en-US" sz="2800" i="1" dirty="0"/>
              <a:t> and they that are sanctified are all of one; for which cause he is not ashamed to call them brethren.” [</a:t>
            </a:r>
            <a:r>
              <a:rPr lang="en-US" sz="2800" i="1" dirty="0">
                <a:hlinkClick r:id="rId2"/>
              </a:rPr>
              <a:t>Hebrews 2:11</a:t>
            </a:r>
            <a:r>
              <a:rPr lang="en-US" sz="2800" i="1" dirty="0"/>
              <a:t>.] The Christian's life should be one of faith, of victory, and joy in God. “Whatsoever is born of God </a:t>
            </a:r>
            <a:r>
              <a:rPr lang="en-US" sz="2800" i="1" dirty="0" err="1"/>
              <a:t>overcometh</a:t>
            </a:r>
            <a:r>
              <a:rPr lang="en-US" sz="2800" i="1" dirty="0"/>
              <a:t> the world; and this is the victory that </a:t>
            </a:r>
            <a:r>
              <a:rPr lang="en-US" sz="2800" i="1" dirty="0" err="1"/>
              <a:t>overcometh</a:t>
            </a:r>
            <a:r>
              <a:rPr lang="en-US" sz="2800" i="1" dirty="0"/>
              <a:t> the world, even our faith.” [</a:t>
            </a:r>
            <a:r>
              <a:rPr lang="en-US" sz="2800" i="1" dirty="0">
                <a:hlinkClick r:id="rId3"/>
              </a:rPr>
              <a:t>1 John 5:4</a:t>
            </a:r>
            <a:r>
              <a:rPr lang="en-US" sz="2800" i="1" dirty="0"/>
              <a:t>.] Truly </a:t>
            </a:r>
            <a:r>
              <a:rPr lang="en-US" sz="2800" i="1" dirty="0" err="1"/>
              <a:t>spake</a:t>
            </a:r>
            <a:r>
              <a:rPr lang="en-US" sz="2800" i="1" dirty="0"/>
              <a:t> God's servant Nehemiah, “The joy of the Lord is your strength.” [</a:t>
            </a:r>
            <a:r>
              <a:rPr lang="en-US" sz="2800" i="1" dirty="0">
                <a:hlinkClick r:id="rId4"/>
              </a:rPr>
              <a:t>Nehemiah 8:10</a:t>
            </a:r>
            <a:r>
              <a:rPr lang="en-US" sz="2800" i="1" dirty="0"/>
              <a:t>.] And says Paul: “Rejoice in the Lord </a:t>
            </a:r>
            <a:r>
              <a:rPr lang="en-US" sz="2800" i="1" dirty="0" err="1"/>
              <a:t>alway</a:t>
            </a:r>
            <a:r>
              <a:rPr lang="en-US" sz="2800" i="1" dirty="0"/>
              <a:t>; and again I say, Rejoice.” “Rejoice evermore. Pray without ceasing. In everything give thanks; for this is the will of God in Christ Jesus concerning you.” [</a:t>
            </a:r>
            <a:r>
              <a:rPr lang="en-US" sz="2800" i="1" dirty="0">
                <a:hlinkClick r:id="rId5"/>
              </a:rPr>
              <a:t>Philippians 4:4</a:t>
            </a:r>
            <a:r>
              <a:rPr lang="en-US" sz="2800" i="1" dirty="0"/>
              <a:t>; </a:t>
            </a:r>
            <a:r>
              <a:rPr lang="en-US" sz="2800" i="1" dirty="0">
                <a:hlinkClick r:id="rId6"/>
              </a:rPr>
              <a:t>1 Thessalonians 5:16-18</a:t>
            </a:r>
            <a:r>
              <a:rPr lang="en-US" sz="2800" i="1" dirty="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28</a:t>
            </a:fld>
            <a:endParaRPr lang="en-US" dirty="0"/>
          </a:p>
        </p:txBody>
      </p:sp>
    </p:spTree>
    <p:extLst>
      <p:ext uri="{BB962C8B-B14F-4D97-AF65-F5344CB8AC3E}">
        <p14:creationId xmlns:p14="http://schemas.microsoft.com/office/powerpoint/2010/main" val="7839029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Faith, Life, and Victory</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The Great Controversy (1888), pg. 477</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Such </a:t>
            </a:r>
            <a:r>
              <a:rPr lang="en-US" sz="3200" i="1" dirty="0"/>
              <a:t>are the fruits of Bible conversion and sanctification; and it is because the great principles of righteousness set forth in the law of God are so indifferently regarded by the Christian world, that these fruits are so rarely witnessed. This is why there is manifest so little of that deep, abiding work of the Spirit of God which marked revivals in former years.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29</a:t>
            </a:fld>
            <a:endParaRPr lang="en-US" dirty="0"/>
          </a:p>
        </p:txBody>
      </p:sp>
    </p:spTree>
    <p:extLst>
      <p:ext uri="{BB962C8B-B14F-4D97-AF65-F5344CB8AC3E}">
        <p14:creationId xmlns:p14="http://schemas.microsoft.com/office/powerpoint/2010/main" val="24892857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Proving all things</a:t>
            </a: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V.7 p.625</a:t>
            </a:r>
            <a:endParaRPr lang="en-US" b="1" dirty="0"/>
          </a:p>
        </p:txBody>
      </p:sp>
      <p:sp>
        <p:nvSpPr>
          <p:cNvPr id="3" name="Content Placeholder 2"/>
          <p:cNvSpPr>
            <a:spLocks noGrp="1"/>
          </p:cNvSpPr>
          <p:nvPr>
            <p:ph idx="1"/>
          </p:nvPr>
        </p:nvSpPr>
        <p:spPr/>
        <p:txBody>
          <a:bodyPr>
            <a:noAutofit/>
          </a:bodyPr>
          <a:lstStyle/>
          <a:p>
            <a:pPr marL="0" indent="0">
              <a:buNone/>
            </a:pPr>
            <a:r>
              <a:rPr lang="en-US" sz="3200" dirty="0" smtClean="0"/>
              <a:t>Paul might reasonably exhort those early church members to “prove all things” because there were challenges within the early church!  Heresies had troubled the church, and false teachers from within had tried to subvert the faith.  </a:t>
            </a:r>
            <a:endParaRPr lang="en-US" sz="3200" dirty="0"/>
          </a:p>
          <a:p>
            <a:pPr marL="0" indent="0">
              <a:buNone/>
            </a:pPr>
            <a:r>
              <a:rPr lang="en-US" sz="3200" dirty="0" smtClean="0"/>
              <a:t>John writes against such influences also, in 1</a:t>
            </a:r>
            <a:r>
              <a:rPr lang="en-US" sz="3200" baseline="30000" dirty="0" smtClean="0"/>
              <a:t>st</a:t>
            </a:r>
            <a:r>
              <a:rPr lang="en-US" sz="3200" dirty="0" smtClean="0"/>
              <a:t> John.  Although in that case the false teachers had left the church, their influence lingered and threatened continued damage.  </a:t>
            </a:r>
            <a:endParaRPr lang="en-US" sz="3200"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40939817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Faith, Life, and Victory</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5:6-12</a:t>
            </a:r>
            <a:endParaRPr lang="en-US" sz="4400" b="1" dirty="0"/>
          </a:p>
        </p:txBody>
      </p:sp>
      <p:sp>
        <p:nvSpPr>
          <p:cNvPr id="3" name="Content Placeholder 2"/>
          <p:cNvSpPr>
            <a:spLocks noGrp="1"/>
          </p:cNvSpPr>
          <p:nvPr>
            <p:ph idx="1"/>
          </p:nvPr>
        </p:nvSpPr>
        <p:spPr/>
        <p:txBody>
          <a:bodyPr>
            <a:noAutofit/>
          </a:bodyPr>
          <a:lstStyle/>
          <a:p>
            <a:r>
              <a:rPr lang="en-US" sz="3200" b="1" baseline="30000" dirty="0"/>
              <a:t>6 </a:t>
            </a:r>
            <a:r>
              <a:rPr lang="en-US" sz="3200" dirty="0"/>
              <a:t>This is he that came by water and blood, even Jesus Christ; not by water only, but by water and blood. And it is the Spirit that </a:t>
            </a:r>
            <a:r>
              <a:rPr lang="en-US" sz="3200" dirty="0" err="1"/>
              <a:t>beareth</a:t>
            </a:r>
            <a:r>
              <a:rPr lang="en-US" sz="3200" dirty="0"/>
              <a:t> witness, because the Spirit is truth.</a:t>
            </a:r>
          </a:p>
          <a:p>
            <a:r>
              <a:rPr lang="en-US" sz="3200" b="1" baseline="30000" dirty="0"/>
              <a:t>7 </a:t>
            </a:r>
            <a:r>
              <a:rPr lang="en-US" sz="3200" dirty="0"/>
              <a:t>For there are three that bear record in heaven, the Father, the Word, and the Holy Ghost: and these three are one.</a:t>
            </a:r>
          </a:p>
          <a:p>
            <a:r>
              <a:rPr lang="en-US" sz="3200" b="1" baseline="30000" dirty="0"/>
              <a:t>8 </a:t>
            </a:r>
            <a:r>
              <a:rPr lang="en-US" sz="3200" dirty="0"/>
              <a:t>And there are three that bear witness in earth, the Spirit, and the water, and the blood: and these three agree in one</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30</a:t>
            </a:fld>
            <a:endParaRPr lang="en-US" dirty="0"/>
          </a:p>
        </p:txBody>
      </p:sp>
    </p:spTree>
    <p:extLst>
      <p:ext uri="{BB962C8B-B14F-4D97-AF65-F5344CB8AC3E}">
        <p14:creationId xmlns:p14="http://schemas.microsoft.com/office/powerpoint/2010/main" val="42692276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solidFill>
                  <a:schemeClr val="bg1"/>
                </a:solidFill>
              </a:rPr>
              <a:t>Faith, Life, and Victory</a:t>
            </a:r>
            <a:br>
              <a:rPr lang="en-US" sz="4000" dirty="0">
                <a:solidFill>
                  <a:schemeClr val="bg1"/>
                </a:solidFill>
              </a:rPr>
            </a:br>
            <a:r>
              <a:rPr lang="en-US" sz="4000" dirty="0">
                <a:solidFill>
                  <a:schemeClr val="bg1"/>
                </a:solidFill>
              </a:rPr>
              <a:t/>
            </a:r>
            <a:br>
              <a:rPr lang="en-US" sz="4000" dirty="0">
                <a:solidFill>
                  <a:schemeClr val="bg1"/>
                </a:solidFill>
              </a:rPr>
            </a:br>
            <a:r>
              <a:rPr lang="en-US" sz="4000" dirty="0"/>
              <a:t/>
            </a:r>
            <a:br>
              <a:rPr lang="en-US" sz="4000" dirty="0"/>
            </a:br>
            <a:r>
              <a:rPr lang="en-US" dirty="0" smtClean="0"/>
              <a:t/>
            </a:r>
            <a:br>
              <a:rPr lang="en-US" dirty="0" smtClean="0"/>
            </a:br>
            <a:r>
              <a:rPr lang="en-US" dirty="0" smtClean="0"/>
              <a:t/>
            </a:r>
            <a:br>
              <a:rPr lang="en-US" dirty="0" smtClean="0"/>
            </a:br>
            <a:r>
              <a:rPr lang="en-US" sz="2800" b="1" dirty="0"/>
              <a:t>SDABC </a:t>
            </a:r>
            <a:r>
              <a:rPr lang="en-US" sz="2800" b="1" dirty="0" smtClean="0"/>
              <a:t>V.7 p.674</a:t>
            </a:r>
            <a:endParaRPr lang="en-US" b="1" dirty="0"/>
          </a:p>
        </p:txBody>
      </p:sp>
      <p:sp>
        <p:nvSpPr>
          <p:cNvPr id="3" name="Content Placeholder 2"/>
          <p:cNvSpPr>
            <a:spLocks noGrp="1"/>
          </p:cNvSpPr>
          <p:nvPr>
            <p:ph idx="1"/>
          </p:nvPr>
        </p:nvSpPr>
        <p:spPr>
          <a:xfrm>
            <a:off x="3869268" y="884656"/>
            <a:ext cx="7315200" cy="5120640"/>
          </a:xfrm>
        </p:spPr>
        <p:txBody>
          <a:bodyPr>
            <a:noAutofit/>
          </a:bodyPr>
          <a:lstStyle/>
          <a:p>
            <a:pPr marL="0" indent="0">
              <a:buNone/>
            </a:pPr>
            <a:r>
              <a:rPr lang="en-US" sz="3200" dirty="0" smtClean="0"/>
              <a:t>The primary application of the “water and blood” spoken of by John is readily perceived when it is borne in mind that John is speaking of Jesus’ incarnation.  Jesus came “by water,” that is, by His baptism, and “by blood,” that is, by His crucifixion.  These two events were landmarks in His sacrificial ministry, and identified Him as the redeeming Son of God.  Those who believe in His divinity cannot ignore either of these happenings.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31</a:t>
            </a:fld>
            <a:endParaRPr lang="en-US" dirty="0"/>
          </a:p>
        </p:txBody>
      </p:sp>
    </p:spTree>
    <p:extLst>
      <p:ext uri="{BB962C8B-B14F-4D97-AF65-F5344CB8AC3E}">
        <p14:creationId xmlns:p14="http://schemas.microsoft.com/office/powerpoint/2010/main" val="27885857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solidFill>
                  <a:schemeClr val="bg1"/>
                </a:solidFill>
              </a:rPr>
              <a:t>Faith, Life, and Victory</a:t>
            </a:r>
            <a:br>
              <a:rPr lang="en-US" sz="4000" dirty="0">
                <a:solidFill>
                  <a:schemeClr val="bg1"/>
                </a:solidFill>
              </a:rPr>
            </a:br>
            <a:r>
              <a:rPr lang="en-US" sz="4000" dirty="0"/>
              <a:t/>
            </a:r>
            <a:br>
              <a:rPr lang="en-US" sz="4000" dirty="0"/>
            </a:br>
            <a:r>
              <a:rPr lang="en-US" dirty="0" smtClean="0"/>
              <a:t/>
            </a:r>
            <a:br>
              <a:rPr lang="en-US" dirty="0" smtClean="0"/>
            </a:br>
            <a:r>
              <a:rPr lang="en-US" dirty="0" smtClean="0"/>
              <a:t/>
            </a:r>
            <a:br>
              <a:rPr lang="en-US" dirty="0" smtClean="0"/>
            </a:br>
            <a:r>
              <a:rPr lang="en-US" sz="2800" b="1" dirty="0"/>
              <a:t>SDABC </a:t>
            </a:r>
            <a:r>
              <a:rPr lang="en-US" sz="2800" b="1" dirty="0" smtClean="0"/>
              <a:t>V.7 p.674</a:t>
            </a:r>
            <a:endParaRPr lang="en-US" b="1" dirty="0"/>
          </a:p>
        </p:txBody>
      </p:sp>
      <p:sp>
        <p:nvSpPr>
          <p:cNvPr id="3" name="Content Placeholder 2"/>
          <p:cNvSpPr>
            <a:spLocks noGrp="1"/>
          </p:cNvSpPr>
          <p:nvPr>
            <p:ph idx="1"/>
          </p:nvPr>
        </p:nvSpPr>
        <p:spPr>
          <a:xfrm>
            <a:off x="3869268" y="884656"/>
            <a:ext cx="7315200" cy="5120640"/>
          </a:xfrm>
        </p:spPr>
        <p:txBody>
          <a:bodyPr>
            <a:noAutofit/>
          </a:bodyPr>
          <a:lstStyle/>
          <a:p>
            <a:pPr marL="0" indent="0">
              <a:buNone/>
            </a:pPr>
            <a:r>
              <a:rPr lang="en-US" sz="3200" dirty="0" smtClean="0"/>
              <a:t>Of course, some of those who were troubling the church accepted the baptism of Jesus, believing that it marked the time when divinity entered humanity, but denied the death of God’s son, believing that divinity and humanity were separated before the death on the cross.  Therefore John emphasizes the importance of both the water and the blood for a correct understanding of the divinity of Jesus Christ.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32</a:t>
            </a:fld>
            <a:endParaRPr lang="en-US" dirty="0"/>
          </a:p>
        </p:txBody>
      </p:sp>
    </p:spTree>
    <p:extLst>
      <p:ext uri="{BB962C8B-B14F-4D97-AF65-F5344CB8AC3E}">
        <p14:creationId xmlns:p14="http://schemas.microsoft.com/office/powerpoint/2010/main" val="16007408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Faith, Life, and Victory</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5:9-12</a:t>
            </a:r>
            <a:endParaRPr lang="en-US" sz="4400" b="1" dirty="0"/>
          </a:p>
        </p:txBody>
      </p:sp>
      <p:sp>
        <p:nvSpPr>
          <p:cNvPr id="3" name="Content Placeholder 2"/>
          <p:cNvSpPr>
            <a:spLocks noGrp="1"/>
          </p:cNvSpPr>
          <p:nvPr>
            <p:ph idx="1"/>
          </p:nvPr>
        </p:nvSpPr>
        <p:spPr/>
        <p:txBody>
          <a:bodyPr>
            <a:noAutofit/>
          </a:bodyPr>
          <a:lstStyle/>
          <a:p>
            <a:r>
              <a:rPr lang="en-US" sz="2800" b="1" baseline="30000" dirty="0"/>
              <a:t>9 </a:t>
            </a:r>
            <a:r>
              <a:rPr lang="en-US" sz="2800" dirty="0"/>
              <a:t>If we receive the witness of men, the witness of God is greater: for this is the witness of God which he hath testified of his Son.</a:t>
            </a:r>
          </a:p>
          <a:p>
            <a:r>
              <a:rPr lang="en-US" sz="2800" b="1" baseline="30000" dirty="0"/>
              <a:t>10 </a:t>
            </a:r>
            <a:r>
              <a:rPr lang="en-US" sz="2800" dirty="0"/>
              <a:t>He that believeth on the Son of God hath the witness in himself: he that believeth not God hath made him a liar; because he believeth not the record that God gave of his Son.</a:t>
            </a:r>
          </a:p>
          <a:p>
            <a:r>
              <a:rPr lang="en-US" sz="2800" b="1" baseline="30000" dirty="0"/>
              <a:t>11 </a:t>
            </a:r>
            <a:r>
              <a:rPr lang="en-US" sz="2800" dirty="0"/>
              <a:t>And this is the record, that God hath given to us eternal life, and this life is in his Son.</a:t>
            </a:r>
          </a:p>
          <a:p>
            <a:r>
              <a:rPr lang="en-US" sz="2800" b="1" baseline="30000" dirty="0"/>
              <a:t>12 </a:t>
            </a:r>
            <a:r>
              <a:rPr lang="en-US" sz="2800" dirty="0"/>
              <a:t>He that hath the Son hath life; and he that hath not the Son of God hath not life.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33</a:t>
            </a:fld>
            <a:endParaRPr lang="en-US" dirty="0"/>
          </a:p>
        </p:txBody>
      </p:sp>
    </p:spTree>
    <p:extLst>
      <p:ext uri="{BB962C8B-B14F-4D97-AF65-F5344CB8AC3E}">
        <p14:creationId xmlns:p14="http://schemas.microsoft.com/office/powerpoint/2010/main" val="21247298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Faith, Life, and Victory</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sz="2800" b="1" dirty="0" smtClean="0"/>
              <a:t>The Desire of Ages, pg. 530</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In Christ is life, original, </a:t>
            </a:r>
            <a:r>
              <a:rPr lang="en-US" sz="3200" i="1" dirty="0" err="1"/>
              <a:t>unborrowed</a:t>
            </a:r>
            <a:r>
              <a:rPr lang="en-US" sz="3200" i="1" dirty="0"/>
              <a:t>, underived. “He that hath the Son hath life.” </a:t>
            </a:r>
            <a:r>
              <a:rPr lang="en-US" sz="3200" i="1" dirty="0">
                <a:hlinkClick r:id="rId2"/>
              </a:rPr>
              <a:t>1 John 5:12</a:t>
            </a:r>
            <a:r>
              <a:rPr lang="en-US" sz="3200" i="1" dirty="0"/>
              <a:t>. The divinity of Christ is the believer's assurance of eternal life. “He that believeth in Me,” said Jesus, “though he were dead, yet shall he live: and whosoever </a:t>
            </a:r>
            <a:r>
              <a:rPr lang="en-US" sz="3200" i="1" dirty="0" err="1"/>
              <a:t>liveth</a:t>
            </a:r>
            <a:r>
              <a:rPr lang="en-US" sz="3200" i="1" dirty="0"/>
              <a:t> and believeth in Me shall never die. </a:t>
            </a:r>
            <a:r>
              <a:rPr lang="en-US" sz="3200" i="1" dirty="0" err="1"/>
              <a:t>Believest</a:t>
            </a:r>
            <a:r>
              <a:rPr lang="en-US" sz="3200" i="1" dirty="0"/>
              <a:t> thou this?” Christ here looks forward to the time of His second coming. Then the righteous dead shall be raised incorruptible, and the living righteous shall be translated to heaven without seeing death</a:t>
            </a:r>
            <a:r>
              <a:rPr lang="en-US" sz="3200" i="1" dirty="0" smtClean="0"/>
              <a:t>.</a:t>
            </a:r>
            <a:endParaRPr lang="en-US" sz="32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34</a:t>
            </a:fld>
            <a:endParaRPr lang="en-US" dirty="0"/>
          </a:p>
        </p:txBody>
      </p:sp>
    </p:spTree>
    <p:extLst>
      <p:ext uri="{BB962C8B-B14F-4D97-AF65-F5344CB8AC3E}">
        <p14:creationId xmlns:p14="http://schemas.microsoft.com/office/powerpoint/2010/main" val="25118080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Faith, Life, and Victory</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sz="2800" b="1" dirty="0" smtClean="0"/>
              <a:t>The Desire of Ages, pg. 530</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The </a:t>
            </a:r>
            <a:r>
              <a:rPr lang="en-US" sz="3200" i="1" dirty="0"/>
              <a:t>miracle which Christ was about to perform, in raising Lazarus from the dead, would represent the resurrection of all the righteous dead. By His word and His works He declared Himself the Author of the resurrection. He who Himself was soon to die upon the cross stood with the keys of death, a conqueror of the grave, and asserted His right and power to give eternal life.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35</a:t>
            </a:fld>
            <a:endParaRPr lang="en-US" dirty="0"/>
          </a:p>
        </p:txBody>
      </p:sp>
    </p:spTree>
    <p:extLst>
      <p:ext uri="{BB962C8B-B14F-4D97-AF65-F5344CB8AC3E}">
        <p14:creationId xmlns:p14="http://schemas.microsoft.com/office/powerpoint/2010/main" val="24694907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Admonition to </a:t>
            </a:r>
            <a:r>
              <a:rPr lang="en-US" sz="4000" dirty="0" err="1" smtClean="0">
                <a:solidFill>
                  <a:schemeClr val="bg1"/>
                </a:solidFill>
              </a:rPr>
              <a:t>Sinlessness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5:13-17</a:t>
            </a:r>
            <a:endParaRPr lang="en-US" sz="4400" b="1" dirty="0"/>
          </a:p>
        </p:txBody>
      </p:sp>
      <p:sp>
        <p:nvSpPr>
          <p:cNvPr id="3" name="Content Placeholder 2"/>
          <p:cNvSpPr>
            <a:spLocks noGrp="1"/>
          </p:cNvSpPr>
          <p:nvPr>
            <p:ph idx="1"/>
          </p:nvPr>
        </p:nvSpPr>
        <p:spPr/>
        <p:txBody>
          <a:bodyPr>
            <a:noAutofit/>
          </a:bodyPr>
          <a:lstStyle/>
          <a:p>
            <a:r>
              <a:rPr lang="en-US" sz="3200" b="1" baseline="30000" dirty="0"/>
              <a:t>13 </a:t>
            </a:r>
            <a:r>
              <a:rPr lang="en-US" sz="3200" dirty="0"/>
              <a:t>These things have I written unto you that believe on the name of the Son of God; that ye may know that ye have eternal life, and that ye may believe on the name of the Son of God.</a:t>
            </a:r>
          </a:p>
          <a:p>
            <a:r>
              <a:rPr lang="en-US" sz="3200" b="1" baseline="30000" dirty="0"/>
              <a:t>14 </a:t>
            </a:r>
            <a:r>
              <a:rPr lang="en-US" sz="3200" dirty="0"/>
              <a:t>And this is the confidence that we have in him, that, if we ask any thing according to his will, he </a:t>
            </a:r>
            <a:r>
              <a:rPr lang="en-US" sz="3200" dirty="0" err="1"/>
              <a:t>heareth</a:t>
            </a:r>
            <a:r>
              <a:rPr lang="en-US" sz="3200" dirty="0"/>
              <a:t> us:</a:t>
            </a:r>
          </a:p>
          <a:p>
            <a:r>
              <a:rPr lang="en-US" sz="3200" b="1" baseline="30000" dirty="0"/>
              <a:t>15 </a:t>
            </a:r>
            <a:r>
              <a:rPr lang="en-US" sz="3200" dirty="0"/>
              <a:t>And if we know that he hear us, whatsoever we ask, we know that we have the petitions that we desired of him.</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36</a:t>
            </a:fld>
            <a:endParaRPr lang="en-US" dirty="0"/>
          </a:p>
        </p:txBody>
      </p:sp>
    </p:spTree>
    <p:extLst>
      <p:ext uri="{BB962C8B-B14F-4D97-AF65-F5344CB8AC3E}">
        <p14:creationId xmlns:p14="http://schemas.microsoft.com/office/powerpoint/2010/main" val="20268247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Admonition to </a:t>
            </a:r>
            <a:r>
              <a:rPr lang="en-US" sz="4000" dirty="0" err="1" smtClean="0">
                <a:solidFill>
                  <a:schemeClr val="bg1"/>
                </a:solidFill>
              </a:rPr>
              <a:t>Sinlessness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sz="2800" b="1" dirty="0" smtClean="0"/>
              <a:t>Christ’s Object Lessons, pg. 147</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There are many who long to help others, but they feel that they have no spiritual strength or light to impart. Let them present their petitions at the throne of grace. Plead for the Holy Spirit. God stands back of every promise He has made. With your Bible in your hands say, I have done as Thou hast said. I present Thy promise, “Ask, and it shall be given you; seek, and ye shall find; knock, and it shall be opened unto you.”</a:t>
            </a:r>
            <a:r>
              <a:rPr lang="en-US" sz="3200" dirty="0"/>
              <a:t> </a:t>
            </a:r>
            <a:endParaRPr lang="en-US" sz="32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37</a:t>
            </a:fld>
            <a:endParaRPr lang="en-US" dirty="0"/>
          </a:p>
        </p:txBody>
      </p:sp>
    </p:spTree>
    <p:extLst>
      <p:ext uri="{BB962C8B-B14F-4D97-AF65-F5344CB8AC3E}">
        <p14:creationId xmlns:p14="http://schemas.microsoft.com/office/powerpoint/2010/main" val="7331282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Admonition to </a:t>
            </a:r>
            <a:r>
              <a:rPr lang="en-US" sz="4000" dirty="0" err="1" smtClean="0">
                <a:solidFill>
                  <a:schemeClr val="bg1"/>
                </a:solidFill>
              </a:rPr>
              <a:t>Sinlessness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sz="2800" b="1" dirty="0" smtClean="0"/>
              <a:t>Christ’s Object Lessons, pg. 147</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We must not only pray in Christ's name, but by the inspiration of the Holy Spirit. This explains what is meant when it is said that the Spirit “</a:t>
            </a:r>
            <a:r>
              <a:rPr lang="en-US" sz="3200" i="1" dirty="0" err="1"/>
              <a:t>maketh</a:t>
            </a:r>
            <a:r>
              <a:rPr lang="en-US" sz="3200" i="1" dirty="0"/>
              <a:t> intercession for us, with </a:t>
            </a:r>
            <a:r>
              <a:rPr lang="en-US" sz="3200" i="1" dirty="0" err="1"/>
              <a:t>groanings</a:t>
            </a:r>
            <a:r>
              <a:rPr lang="en-US" sz="3200" i="1" dirty="0"/>
              <a:t> which cannot be uttered.” </a:t>
            </a:r>
            <a:r>
              <a:rPr lang="en-US" sz="3200" i="1" dirty="0">
                <a:hlinkClick r:id="rId2"/>
              </a:rPr>
              <a:t>Romans 8:26</a:t>
            </a:r>
            <a:r>
              <a:rPr lang="en-US" sz="3200" i="1" dirty="0"/>
              <a:t>. Such prayer God delights to answer. When with earnestness and intensity we breathe a prayer in the name of Christ, there is in that very intensity a pledge from God that He is about to answer our prayer “exceeding abundantly above all that we ask or think.” </a:t>
            </a:r>
            <a:r>
              <a:rPr lang="en-US" sz="3200" i="1" dirty="0">
                <a:hlinkClick r:id="rId3"/>
              </a:rPr>
              <a:t>Ephesians 3:20</a:t>
            </a:r>
            <a:r>
              <a:rPr lang="en-US" sz="3200" i="1" dirty="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38</a:t>
            </a:fld>
            <a:endParaRPr lang="en-US" dirty="0"/>
          </a:p>
        </p:txBody>
      </p:sp>
    </p:spTree>
    <p:extLst>
      <p:ext uri="{BB962C8B-B14F-4D97-AF65-F5344CB8AC3E}">
        <p14:creationId xmlns:p14="http://schemas.microsoft.com/office/powerpoint/2010/main" val="40515718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Admonition to </a:t>
            </a:r>
            <a:r>
              <a:rPr lang="en-US" sz="4000" dirty="0" err="1" smtClean="0">
                <a:solidFill>
                  <a:schemeClr val="bg1"/>
                </a:solidFill>
              </a:rPr>
              <a:t>Sinlessness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sz="2800" b="1" dirty="0" smtClean="0"/>
              <a:t>Christ’s Object Lessons, pg. 147</a:t>
            </a:r>
            <a:endParaRPr lang="en-US" b="1" dirty="0"/>
          </a:p>
        </p:txBody>
      </p:sp>
      <p:sp>
        <p:nvSpPr>
          <p:cNvPr id="3" name="Content Placeholder 2"/>
          <p:cNvSpPr>
            <a:spLocks noGrp="1"/>
          </p:cNvSpPr>
          <p:nvPr>
            <p:ph idx="1"/>
          </p:nvPr>
        </p:nvSpPr>
        <p:spPr/>
        <p:txBody>
          <a:bodyPr>
            <a:noAutofit/>
          </a:bodyPr>
          <a:lstStyle/>
          <a:p>
            <a:pPr marL="0" indent="0">
              <a:buNone/>
            </a:pPr>
            <a:r>
              <a:rPr lang="en-US" sz="3000" i="1" dirty="0"/>
              <a:t>Christ has said, “What things </a:t>
            </a:r>
            <a:r>
              <a:rPr lang="en-US" sz="3000" i="1" dirty="0" err="1"/>
              <a:t>soever</a:t>
            </a:r>
            <a:r>
              <a:rPr lang="en-US" sz="3000" i="1" dirty="0"/>
              <a:t> ye desire, when ye pray, believe that ye receive them, and ye shall have them.” </a:t>
            </a:r>
            <a:r>
              <a:rPr lang="en-US" sz="3000" i="1" dirty="0">
                <a:hlinkClick r:id="rId2"/>
              </a:rPr>
              <a:t>Mark 11:24</a:t>
            </a:r>
            <a:r>
              <a:rPr lang="en-US" sz="3000" i="1" dirty="0"/>
              <a:t>. “Whatsoever ye shall ask in My name, that will I do, that the Father may be glorified in the Son.” </a:t>
            </a:r>
            <a:r>
              <a:rPr lang="en-US" sz="3000" i="1" dirty="0">
                <a:hlinkClick r:id="rId3"/>
              </a:rPr>
              <a:t>John 14:13</a:t>
            </a:r>
            <a:r>
              <a:rPr lang="en-US" sz="3000" i="1" dirty="0"/>
              <a:t>. And the beloved John, under the inspiration of the Holy Spirit, speaks with great plainness and assurance: “If we ask anything according to His will, He </a:t>
            </a:r>
            <a:r>
              <a:rPr lang="en-US" sz="3000" i="1" dirty="0" err="1"/>
              <a:t>heareth</a:t>
            </a:r>
            <a:r>
              <a:rPr lang="en-US" sz="3000" i="1" dirty="0"/>
              <a:t> us: and if we know that He hear us, whatsoever we ask, we know that we have the petitions that we desired of Him.” </a:t>
            </a:r>
            <a:r>
              <a:rPr lang="en-US" sz="3000" i="1" dirty="0">
                <a:hlinkClick r:id="rId4"/>
              </a:rPr>
              <a:t>1 John 5:14, 15</a:t>
            </a:r>
            <a:r>
              <a:rPr lang="en-US" sz="3000" i="1" dirty="0"/>
              <a:t>. Then press your petition to the Father in the name of Jesus. God will honor that name.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39</a:t>
            </a:fld>
            <a:endParaRPr lang="en-US" dirty="0"/>
          </a:p>
        </p:txBody>
      </p:sp>
    </p:spTree>
    <p:extLst>
      <p:ext uri="{BB962C8B-B14F-4D97-AF65-F5344CB8AC3E}">
        <p14:creationId xmlns:p14="http://schemas.microsoft.com/office/powerpoint/2010/main" val="27829132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Proving all things</a:t>
            </a: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V.7 p.625-6</a:t>
            </a:r>
            <a:endParaRPr lang="en-US" b="1" dirty="0"/>
          </a:p>
        </p:txBody>
      </p:sp>
      <p:sp>
        <p:nvSpPr>
          <p:cNvPr id="3" name="Content Placeholder 2"/>
          <p:cNvSpPr>
            <a:spLocks noGrp="1"/>
          </p:cNvSpPr>
          <p:nvPr>
            <p:ph idx="1"/>
          </p:nvPr>
        </p:nvSpPr>
        <p:spPr>
          <a:xfrm>
            <a:off x="3869268" y="884656"/>
            <a:ext cx="7315200" cy="5120640"/>
          </a:xfrm>
        </p:spPr>
        <p:txBody>
          <a:bodyPr>
            <a:noAutofit/>
          </a:bodyPr>
          <a:lstStyle/>
          <a:p>
            <a:pPr marL="0" indent="0">
              <a:buNone/>
            </a:pPr>
            <a:r>
              <a:rPr lang="en-US" sz="3200" dirty="0" smtClean="0"/>
              <a:t>John writes to counteract this danger, to establish the members’ grip on the essentials of Christian doctrine, and to make the truth so attractive that Christ’s followers will not be led into error.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17072891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Admonition to </a:t>
            </a:r>
            <a:r>
              <a:rPr lang="en-US" sz="4000" dirty="0" err="1" smtClean="0">
                <a:solidFill>
                  <a:schemeClr val="bg1"/>
                </a:solidFill>
              </a:rPr>
              <a:t>Sinlessness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sz="2800" b="1" dirty="0" smtClean="0"/>
              <a:t>Christ’s Object Lessons, pg. 148</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All who seek of Him shall find. All who knock will have the door opened to them. The excuse will not be made, Trouble Me not; the door is closed; I do not wish to open it. Never will one be told, I cannot help you. Those who beg at midnight for loaves to feed the hungry souls will be successful. </a:t>
            </a:r>
            <a:endParaRPr lang="en-US" sz="30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40</a:t>
            </a:fld>
            <a:endParaRPr lang="en-US" dirty="0"/>
          </a:p>
        </p:txBody>
      </p:sp>
    </p:spTree>
    <p:extLst>
      <p:ext uri="{BB962C8B-B14F-4D97-AF65-F5344CB8AC3E}">
        <p14:creationId xmlns:p14="http://schemas.microsoft.com/office/powerpoint/2010/main" val="6839978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Admonition to </a:t>
            </a:r>
            <a:r>
              <a:rPr lang="en-US" sz="4000" dirty="0" err="1" smtClean="0">
                <a:solidFill>
                  <a:schemeClr val="bg1"/>
                </a:solidFill>
              </a:rPr>
              <a:t>Sinlessness</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5:16-17</a:t>
            </a:r>
            <a:endParaRPr lang="en-US" sz="4400" b="1" dirty="0"/>
          </a:p>
        </p:txBody>
      </p:sp>
      <p:sp>
        <p:nvSpPr>
          <p:cNvPr id="3" name="Content Placeholder 2"/>
          <p:cNvSpPr>
            <a:spLocks noGrp="1"/>
          </p:cNvSpPr>
          <p:nvPr>
            <p:ph idx="1"/>
          </p:nvPr>
        </p:nvSpPr>
        <p:spPr/>
        <p:txBody>
          <a:bodyPr>
            <a:noAutofit/>
          </a:bodyPr>
          <a:lstStyle/>
          <a:p>
            <a:r>
              <a:rPr lang="en-US" sz="3200" b="1" baseline="30000" dirty="0"/>
              <a:t>16 </a:t>
            </a:r>
            <a:r>
              <a:rPr lang="en-US" sz="3200" dirty="0"/>
              <a:t>If any man see his brother sin a sin which is not unto death, he shall ask, and he shall give him life for them that sin not unto death. There is a sin unto death: I do not say that he shall pray for it.</a:t>
            </a:r>
          </a:p>
          <a:p>
            <a:r>
              <a:rPr lang="en-US" sz="3200" b="1" baseline="30000" dirty="0"/>
              <a:t>17 </a:t>
            </a:r>
            <a:r>
              <a:rPr lang="en-US" sz="3200" dirty="0"/>
              <a:t>All unrighteousness is sin: and there is a sin not unto death</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41</a:t>
            </a:fld>
            <a:endParaRPr lang="en-US" dirty="0"/>
          </a:p>
        </p:txBody>
      </p:sp>
    </p:spTree>
    <p:extLst>
      <p:ext uri="{BB962C8B-B14F-4D97-AF65-F5344CB8AC3E}">
        <p14:creationId xmlns:p14="http://schemas.microsoft.com/office/powerpoint/2010/main" val="22393725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Admonition to </a:t>
            </a:r>
            <a:r>
              <a:rPr lang="en-US" sz="4000" dirty="0" err="1" smtClean="0">
                <a:solidFill>
                  <a:schemeClr val="bg1"/>
                </a:solidFill>
              </a:rPr>
              <a:t>Sinlessness</a:t>
            </a:r>
            <a:r>
              <a:rPr lang="en-US" sz="4000" dirty="0">
                <a:solidFill>
                  <a:schemeClr val="bg1"/>
                </a:solidFill>
              </a:rPr>
              <a:t/>
            </a:r>
            <a:br>
              <a:rPr lang="en-US" sz="4000" dirty="0">
                <a:solidFill>
                  <a:schemeClr val="bg1"/>
                </a:solidFill>
              </a:rPr>
            </a:br>
            <a:r>
              <a:rPr lang="en-US" sz="4000" dirty="0"/>
              <a:t/>
            </a:r>
            <a:br>
              <a:rPr lang="en-US" sz="4000" dirty="0"/>
            </a:br>
            <a:r>
              <a:rPr lang="en-US" dirty="0" smtClean="0"/>
              <a:t/>
            </a:r>
            <a:br>
              <a:rPr lang="en-US" dirty="0" smtClean="0"/>
            </a:br>
            <a:r>
              <a:rPr lang="en-US" dirty="0" smtClean="0"/>
              <a:t/>
            </a:r>
            <a:br>
              <a:rPr lang="en-US" dirty="0" smtClean="0"/>
            </a:br>
            <a:r>
              <a:rPr lang="en-US" sz="2800" b="1" dirty="0"/>
              <a:t>SDABC </a:t>
            </a:r>
            <a:r>
              <a:rPr lang="en-US" sz="2800" b="1" dirty="0" smtClean="0"/>
              <a:t>V.7 p.679</a:t>
            </a:r>
            <a:endParaRPr lang="en-US" b="1" dirty="0"/>
          </a:p>
        </p:txBody>
      </p:sp>
      <p:sp>
        <p:nvSpPr>
          <p:cNvPr id="3" name="Content Placeholder 2"/>
          <p:cNvSpPr>
            <a:spLocks noGrp="1"/>
          </p:cNvSpPr>
          <p:nvPr>
            <p:ph idx="1"/>
          </p:nvPr>
        </p:nvSpPr>
        <p:spPr>
          <a:xfrm>
            <a:off x="3869268" y="884656"/>
            <a:ext cx="7315200" cy="5120640"/>
          </a:xfrm>
        </p:spPr>
        <p:txBody>
          <a:bodyPr>
            <a:noAutofit/>
          </a:bodyPr>
          <a:lstStyle/>
          <a:p>
            <a:pPr marL="0" indent="0">
              <a:buNone/>
            </a:pPr>
            <a:r>
              <a:rPr lang="en-US" sz="3200" dirty="0" smtClean="0"/>
              <a:t>There is a difference in prayer for ourselves and prayer on behalf of others.  When our own will is on the side of God, we can ask in accordance with His will and know that we shall receive an answer to our prayers.  But when there is a third person concerned, we must remember that he, too, has a will.  If he refuses to repent, all our prayers and all the work that God might do and might lead us to do, will not force the will.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42</a:t>
            </a:fld>
            <a:endParaRPr lang="en-US" dirty="0"/>
          </a:p>
        </p:txBody>
      </p:sp>
    </p:spTree>
    <p:extLst>
      <p:ext uri="{BB962C8B-B14F-4D97-AF65-F5344CB8AC3E}">
        <p14:creationId xmlns:p14="http://schemas.microsoft.com/office/powerpoint/2010/main" val="302131720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Admonition to </a:t>
            </a:r>
            <a:r>
              <a:rPr lang="en-US" sz="4000" dirty="0" err="1" smtClean="0">
                <a:solidFill>
                  <a:schemeClr val="bg1"/>
                </a:solidFill>
              </a:rPr>
              <a:t>Sinlessness</a:t>
            </a:r>
            <a:r>
              <a:rPr lang="en-US" sz="4000" dirty="0">
                <a:solidFill>
                  <a:schemeClr val="bg1"/>
                </a:solidFill>
              </a:rPr>
              <a:t/>
            </a:r>
            <a:br>
              <a:rPr lang="en-US" sz="4000" dirty="0">
                <a:solidFill>
                  <a:schemeClr val="bg1"/>
                </a:solidFill>
              </a:rPr>
            </a:br>
            <a:r>
              <a:rPr lang="en-US" sz="4000" dirty="0"/>
              <a:t/>
            </a:r>
            <a:br>
              <a:rPr lang="en-US" sz="4000" dirty="0"/>
            </a:br>
            <a:r>
              <a:rPr lang="en-US" dirty="0" smtClean="0"/>
              <a:t/>
            </a:r>
            <a:br>
              <a:rPr lang="en-US" dirty="0" smtClean="0"/>
            </a:br>
            <a:r>
              <a:rPr lang="en-US" dirty="0" smtClean="0"/>
              <a:t/>
            </a:r>
            <a:br>
              <a:rPr lang="en-US" dirty="0" smtClean="0"/>
            </a:br>
            <a:r>
              <a:rPr lang="en-US" sz="2800" b="1" dirty="0"/>
              <a:t>SDABC </a:t>
            </a:r>
            <a:r>
              <a:rPr lang="en-US" sz="2800" b="1" dirty="0" smtClean="0"/>
              <a:t>V.7 p.679</a:t>
            </a:r>
            <a:endParaRPr lang="en-US" b="1" dirty="0"/>
          </a:p>
        </p:txBody>
      </p:sp>
      <p:sp>
        <p:nvSpPr>
          <p:cNvPr id="3" name="Content Placeholder 2"/>
          <p:cNvSpPr>
            <a:spLocks noGrp="1"/>
          </p:cNvSpPr>
          <p:nvPr>
            <p:ph idx="1"/>
          </p:nvPr>
        </p:nvSpPr>
        <p:spPr>
          <a:xfrm>
            <a:off x="3869268" y="884656"/>
            <a:ext cx="7315200" cy="5120640"/>
          </a:xfrm>
        </p:spPr>
        <p:txBody>
          <a:bodyPr>
            <a:noAutofit/>
          </a:bodyPr>
          <a:lstStyle/>
          <a:p>
            <a:pPr marL="0" indent="0">
              <a:buNone/>
            </a:pPr>
            <a:r>
              <a:rPr lang="en-US" sz="3200" dirty="0" smtClean="0"/>
              <a:t>In refusing to force man to remain good, God also relinquished the power to force a sinner to repent.  This does not mean that we should not continue to pray for those who have drifted from the way of righteousness, or who have never surrendered to the Savior.  It does not mean that there will not be many remarkable conversions as a sequel to long and earnest praying by faithful hearts.  But John is showing that there is no use praying for forgiveness for a sinner so long as he refuses to repent of his sin.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43</a:t>
            </a:fld>
            <a:endParaRPr lang="en-US" dirty="0"/>
          </a:p>
        </p:txBody>
      </p:sp>
    </p:spTree>
    <p:extLst>
      <p:ext uri="{BB962C8B-B14F-4D97-AF65-F5344CB8AC3E}">
        <p14:creationId xmlns:p14="http://schemas.microsoft.com/office/powerpoint/2010/main" val="33017062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Know God and His Son</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5:18-21</a:t>
            </a:r>
            <a:endParaRPr lang="en-US" sz="4400" b="1" dirty="0"/>
          </a:p>
        </p:txBody>
      </p:sp>
      <p:sp>
        <p:nvSpPr>
          <p:cNvPr id="3" name="Content Placeholder 2"/>
          <p:cNvSpPr>
            <a:spLocks noGrp="1"/>
          </p:cNvSpPr>
          <p:nvPr>
            <p:ph idx="1"/>
          </p:nvPr>
        </p:nvSpPr>
        <p:spPr/>
        <p:txBody>
          <a:bodyPr>
            <a:noAutofit/>
          </a:bodyPr>
          <a:lstStyle/>
          <a:p>
            <a:r>
              <a:rPr lang="en-US" sz="3200" b="1" baseline="30000" dirty="0"/>
              <a:t>18 </a:t>
            </a:r>
            <a:r>
              <a:rPr lang="en-US" sz="3200" dirty="0"/>
              <a:t>We know that whosoever is born of God </a:t>
            </a:r>
            <a:r>
              <a:rPr lang="en-US" sz="3200" dirty="0" err="1"/>
              <a:t>sinneth</a:t>
            </a:r>
            <a:r>
              <a:rPr lang="en-US" sz="3200" dirty="0"/>
              <a:t> not; but he that is begotten of God </a:t>
            </a:r>
            <a:r>
              <a:rPr lang="en-US" sz="3200" dirty="0" err="1"/>
              <a:t>keepeth</a:t>
            </a:r>
            <a:r>
              <a:rPr lang="en-US" sz="3200" dirty="0"/>
              <a:t> himself, and that wicked one </a:t>
            </a:r>
            <a:r>
              <a:rPr lang="en-US" sz="3200" dirty="0" err="1"/>
              <a:t>toucheth</a:t>
            </a:r>
            <a:r>
              <a:rPr lang="en-US" sz="3200" dirty="0"/>
              <a:t> him not.</a:t>
            </a:r>
          </a:p>
          <a:p>
            <a:r>
              <a:rPr lang="en-US" sz="3200" b="1" baseline="30000" dirty="0"/>
              <a:t>19 </a:t>
            </a:r>
            <a:r>
              <a:rPr lang="en-US" sz="3200" dirty="0"/>
              <a:t>And we know that we are of God, and the whole world </a:t>
            </a:r>
            <a:r>
              <a:rPr lang="en-US" sz="3200" dirty="0" err="1"/>
              <a:t>lieth</a:t>
            </a:r>
            <a:r>
              <a:rPr lang="en-US" sz="3200" dirty="0"/>
              <a:t> in wickedness.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44</a:t>
            </a:fld>
            <a:endParaRPr lang="en-US" dirty="0"/>
          </a:p>
        </p:txBody>
      </p:sp>
    </p:spTree>
    <p:extLst>
      <p:ext uri="{BB962C8B-B14F-4D97-AF65-F5344CB8AC3E}">
        <p14:creationId xmlns:p14="http://schemas.microsoft.com/office/powerpoint/2010/main" val="3930709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Know God and His Son</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sz="2800" b="1" dirty="0" smtClean="0"/>
              <a:t>That I May Know Him, pg. </a:t>
            </a:r>
            <a:r>
              <a:rPr lang="en-US" sz="2800" b="1" dirty="0" smtClean="0"/>
              <a:t>247</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Many fail to recognize the claims that God has upon them. They profess to be sons and daughters of God, but they do not behave as children of God. They argue that their evil habits and customs which they followed when they served under the black banner of the prince of darkness must be excused on the ground of their weakness, while they claim that “it is their way.” ... Their objectionable hereditary traits of character they choose to retain as idols.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45</a:t>
            </a:fld>
            <a:endParaRPr lang="en-US" dirty="0"/>
          </a:p>
        </p:txBody>
      </p:sp>
    </p:spTree>
    <p:extLst>
      <p:ext uri="{BB962C8B-B14F-4D97-AF65-F5344CB8AC3E}">
        <p14:creationId xmlns:p14="http://schemas.microsoft.com/office/powerpoint/2010/main" val="24406904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Know God and His Son</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sz="2800" b="1" dirty="0" smtClean="0"/>
              <a:t>That I May Know Him, pg. </a:t>
            </a:r>
            <a:r>
              <a:rPr lang="en-US" sz="2800" b="1" dirty="0" smtClean="0"/>
              <a:t>247</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When </a:t>
            </a:r>
            <a:r>
              <a:rPr lang="en-US" sz="3200" i="1" dirty="0"/>
              <a:t>a soul is truly converted, old habits and natural evil besetments are done away in Christ Jesus and all things become new. Among those who profess to be servants of Christ an earnest purpose should be cultivated, such as Daniel manifested in the courts of Babylon. He knew that God was his strength and his shield, his front guard and his rear guard. Amid the corruptions that surrounded him in the courts of Babylon he kept himself free from those sights and sounds which would allure him and draw him into temptation.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46</a:t>
            </a:fld>
            <a:endParaRPr lang="en-US" dirty="0"/>
          </a:p>
        </p:txBody>
      </p:sp>
    </p:spTree>
    <p:extLst>
      <p:ext uri="{BB962C8B-B14F-4D97-AF65-F5344CB8AC3E}">
        <p14:creationId xmlns:p14="http://schemas.microsoft.com/office/powerpoint/2010/main" val="3068366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Know God and His Son</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sz="2800" b="1" dirty="0" smtClean="0"/>
              <a:t>That I May Know Him, pg. </a:t>
            </a:r>
            <a:r>
              <a:rPr lang="en-US" sz="2800" b="1" dirty="0" smtClean="0"/>
              <a:t>247</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When </a:t>
            </a:r>
            <a:r>
              <a:rPr lang="en-US" sz="3200" i="1" dirty="0"/>
              <a:t>his duties required that he be present at scenes of revelry, intemperance, and basest idolatry, he cultivated the habit of silent prayer, and thus he was kept by the power of God. To have the mind uplifted to God will be a benefit in all times and in all places.... </a:t>
            </a:r>
            <a:r>
              <a:rPr lang="en-US" sz="3200" i="1" dirty="0" smtClean="0"/>
              <a:t>Let </a:t>
            </a:r>
            <a:r>
              <a:rPr lang="en-US" sz="3200" i="1" dirty="0"/>
              <a:t>the soul cultivate the habit of contemplating the world's Redeemer.... Help has been laid upon One that is mighty. Jesus has given His life, that every soul might have abundant help in Him....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47</a:t>
            </a:fld>
            <a:endParaRPr lang="en-US" dirty="0"/>
          </a:p>
        </p:txBody>
      </p:sp>
    </p:spTree>
    <p:extLst>
      <p:ext uri="{BB962C8B-B14F-4D97-AF65-F5344CB8AC3E}">
        <p14:creationId xmlns:p14="http://schemas.microsoft.com/office/powerpoint/2010/main" val="8380201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Know God and His Son</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5:18-21</a:t>
            </a:r>
            <a:endParaRPr lang="en-US" sz="4400" b="1" dirty="0"/>
          </a:p>
        </p:txBody>
      </p:sp>
      <p:sp>
        <p:nvSpPr>
          <p:cNvPr id="3" name="Content Placeholder 2"/>
          <p:cNvSpPr>
            <a:spLocks noGrp="1"/>
          </p:cNvSpPr>
          <p:nvPr>
            <p:ph idx="1"/>
          </p:nvPr>
        </p:nvSpPr>
        <p:spPr/>
        <p:txBody>
          <a:bodyPr>
            <a:noAutofit/>
          </a:bodyPr>
          <a:lstStyle/>
          <a:p>
            <a:r>
              <a:rPr lang="en-US" sz="3200" b="1" baseline="30000" dirty="0"/>
              <a:t>20 </a:t>
            </a:r>
            <a:r>
              <a:rPr lang="en-US" sz="3200" dirty="0"/>
              <a:t>And we know that the Son of God is come, and hath given us an understanding, that we may know him that is true, and we are in him that is true, even in his Son Jesus Christ. This is the true God, and eternal life.</a:t>
            </a:r>
          </a:p>
          <a:p>
            <a:r>
              <a:rPr lang="en-US" sz="3200" b="1" baseline="30000" dirty="0"/>
              <a:t>21 </a:t>
            </a:r>
            <a:r>
              <a:rPr lang="en-US" sz="3200" dirty="0"/>
              <a:t>Little children, keep yourselves from idols. Amen.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48</a:t>
            </a:fld>
            <a:endParaRPr lang="en-US" dirty="0"/>
          </a:p>
        </p:txBody>
      </p:sp>
    </p:spTree>
    <p:extLst>
      <p:ext uri="{BB962C8B-B14F-4D97-AF65-F5344CB8AC3E}">
        <p14:creationId xmlns:p14="http://schemas.microsoft.com/office/powerpoint/2010/main" val="17265444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Know God and His Son</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Letters and </a:t>
            </a:r>
            <a:r>
              <a:rPr lang="en-US" dirty="0" err="1" smtClean="0"/>
              <a:t>Manusripts</a:t>
            </a:r>
            <a:r>
              <a:rPr lang="en-US" dirty="0" smtClean="0"/>
              <a:t>, v.9</a:t>
            </a:r>
            <a:endParaRPr lang="en-US" b="1" dirty="0"/>
          </a:p>
        </p:txBody>
      </p:sp>
      <p:sp>
        <p:nvSpPr>
          <p:cNvPr id="3" name="Content Placeholder 2"/>
          <p:cNvSpPr>
            <a:spLocks noGrp="1"/>
          </p:cNvSpPr>
          <p:nvPr>
            <p:ph idx="1"/>
          </p:nvPr>
        </p:nvSpPr>
        <p:spPr/>
        <p:txBody>
          <a:bodyPr>
            <a:noAutofit/>
          </a:bodyPr>
          <a:lstStyle/>
          <a:p>
            <a:pPr marL="0" indent="0">
              <a:buNone/>
            </a:pPr>
            <a:r>
              <a:rPr lang="en-US" sz="3000" i="1" dirty="0"/>
              <a:t>“If any of you lack wisdom, let him ask of God, that giveth to all men liberally, and </a:t>
            </a:r>
            <a:r>
              <a:rPr lang="en-US" sz="3000" i="1" dirty="0" err="1"/>
              <a:t>upraideth</a:t>
            </a:r>
            <a:r>
              <a:rPr lang="en-US" sz="3000" i="1" dirty="0"/>
              <a:t> not; and it shall be given him. But let him ask in faith, nothing wavering.” [</a:t>
            </a:r>
            <a:r>
              <a:rPr lang="en-US" sz="3000" i="1" dirty="0">
                <a:hlinkClick r:id="rId2"/>
              </a:rPr>
              <a:t>James 1:5, 6</a:t>
            </a:r>
            <a:r>
              <a:rPr lang="en-US" sz="3000" i="1" dirty="0"/>
              <a:t>.] “And whatsoever we ask, we receive of him because we keep his commandments and do those things that are pleasing in his sight.” [</a:t>
            </a:r>
            <a:r>
              <a:rPr lang="en-US" sz="3000" i="1" dirty="0">
                <a:hlinkClick r:id="rId3"/>
              </a:rPr>
              <a:t>1 John 3:22</a:t>
            </a:r>
            <a:r>
              <a:rPr lang="en-US" sz="3000" i="1" dirty="0"/>
              <a:t>.] “And we know that the Son of God is come, and hath given us an understanding, that we may know him that is true, and we are in him that is true, even in his Son Jesus Christ. This is the true God, and eternal life. Little children keep yourselves from idols.” [</a:t>
            </a:r>
            <a:r>
              <a:rPr lang="en-US" sz="3000" i="1" dirty="0">
                <a:hlinkClick r:id="rId4"/>
              </a:rPr>
              <a:t>1 John 5:20, 21</a:t>
            </a:r>
            <a:r>
              <a:rPr lang="en-US" sz="3000" i="1" dirty="0" smtClean="0"/>
              <a:t>.]</a:t>
            </a:r>
            <a:endParaRPr lang="en-US" sz="30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49</a:t>
            </a:fld>
            <a:endParaRPr lang="en-US" dirty="0"/>
          </a:p>
        </p:txBody>
      </p:sp>
    </p:spTree>
    <p:extLst>
      <p:ext uri="{BB962C8B-B14F-4D97-AF65-F5344CB8AC3E}">
        <p14:creationId xmlns:p14="http://schemas.microsoft.com/office/powerpoint/2010/main" val="17455842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Proving all things</a:t>
            </a: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V.7 p.626</a:t>
            </a:r>
            <a:endParaRPr lang="en-US" b="1" dirty="0"/>
          </a:p>
        </p:txBody>
      </p:sp>
      <p:sp>
        <p:nvSpPr>
          <p:cNvPr id="3" name="Content Placeholder 2"/>
          <p:cNvSpPr>
            <a:spLocks noGrp="1"/>
          </p:cNvSpPr>
          <p:nvPr>
            <p:ph idx="1"/>
          </p:nvPr>
        </p:nvSpPr>
        <p:spPr>
          <a:xfrm>
            <a:off x="3869268" y="884656"/>
            <a:ext cx="7315200" cy="5120640"/>
          </a:xfrm>
        </p:spPr>
        <p:txBody>
          <a:bodyPr>
            <a:noAutofit/>
          </a:bodyPr>
          <a:lstStyle/>
          <a:p>
            <a:pPr marL="0" indent="0">
              <a:buNone/>
            </a:pPr>
            <a:r>
              <a:rPr lang="en-US" sz="3200" dirty="0" smtClean="0"/>
              <a:t>The basic heresy against which John is contending has been identified as a sort of proto-Gnosticism concerning the nature of Christ.  Some of these false teachers held that Christ only appeared to have a human form (Docetism).  Others suggested that Jesus was the natural son of Joseph and Mary, and that Christ entered the body of Jesus at His baptism and withdrew prior to the crucifixion (</a:t>
            </a:r>
            <a:r>
              <a:rPr lang="en-US" sz="3200" dirty="0" err="1" smtClean="0"/>
              <a:t>Cerinthianism</a:t>
            </a:r>
            <a:r>
              <a:rPr lang="en-US" sz="3200" dirty="0" smtClean="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12878616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Know God and His Son</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Letters and </a:t>
            </a:r>
            <a:r>
              <a:rPr lang="en-US" dirty="0" err="1" smtClean="0"/>
              <a:t>Manusripts</a:t>
            </a:r>
            <a:r>
              <a:rPr lang="en-US" dirty="0" smtClean="0"/>
              <a:t>, v.9</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smtClean="0"/>
              <a:t>The </a:t>
            </a:r>
            <a:r>
              <a:rPr lang="en-US" sz="3200" i="1" dirty="0"/>
              <a:t>Lord is soon to come. We want that complete and perfect understanding which the Lord alone can give. It is not safe to catch the spirit from another. We want the Holy Spirit, which is Jesus Christ. If we commune with God, we shall have strength and grace and efficiency.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50</a:t>
            </a:fld>
            <a:endParaRPr lang="en-US" dirty="0"/>
          </a:p>
        </p:txBody>
      </p:sp>
    </p:spTree>
    <p:extLst>
      <p:ext uri="{BB962C8B-B14F-4D97-AF65-F5344CB8AC3E}">
        <p14:creationId xmlns:p14="http://schemas.microsoft.com/office/powerpoint/2010/main" val="362790749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Know God and His Son</a:t>
            </a:r>
            <a:r>
              <a:rPr lang="en-US" sz="4000" dirty="0">
                <a:solidFill>
                  <a:schemeClr val="bg1"/>
                </a:solidFill>
              </a:rPr>
              <a:t/>
            </a:r>
            <a:br>
              <a:rPr lang="en-US" sz="4000" dirty="0">
                <a:solidFill>
                  <a:schemeClr val="bg1"/>
                </a:solidFill>
              </a:rPr>
            </a:br>
            <a:r>
              <a:rPr lang="en-US" sz="4000" dirty="0"/>
              <a:t/>
            </a:r>
            <a:br>
              <a:rPr lang="en-US" sz="4000" dirty="0"/>
            </a:br>
            <a:r>
              <a:rPr lang="en-US" dirty="0" smtClean="0"/>
              <a:t/>
            </a:r>
            <a:br>
              <a:rPr lang="en-US" dirty="0" smtClean="0"/>
            </a:br>
            <a:r>
              <a:rPr lang="en-US" dirty="0" smtClean="0"/>
              <a:t/>
            </a:r>
            <a:br>
              <a:rPr lang="en-US" dirty="0" smtClean="0"/>
            </a:br>
            <a:r>
              <a:rPr lang="en-US" sz="2800" b="1" dirty="0"/>
              <a:t>SDABC </a:t>
            </a:r>
            <a:r>
              <a:rPr lang="en-US" sz="2800" b="1" dirty="0" smtClean="0"/>
              <a:t>V.7 p.680</a:t>
            </a:r>
            <a:endParaRPr lang="en-US" b="1" dirty="0"/>
          </a:p>
        </p:txBody>
      </p:sp>
      <p:sp>
        <p:nvSpPr>
          <p:cNvPr id="3" name="Content Placeholder 2"/>
          <p:cNvSpPr>
            <a:spLocks noGrp="1"/>
          </p:cNvSpPr>
          <p:nvPr>
            <p:ph idx="1"/>
          </p:nvPr>
        </p:nvSpPr>
        <p:spPr>
          <a:xfrm>
            <a:off x="3869268" y="884656"/>
            <a:ext cx="7315200" cy="5120640"/>
          </a:xfrm>
        </p:spPr>
        <p:txBody>
          <a:bodyPr>
            <a:noAutofit/>
          </a:bodyPr>
          <a:lstStyle/>
          <a:p>
            <a:pPr marL="0" indent="0">
              <a:buNone/>
            </a:pPr>
            <a:r>
              <a:rPr lang="en-US" sz="3200" dirty="0" smtClean="0"/>
              <a:t>He who has been born again knows that Christ came and accomplished the work of redemption, for he has personally experienced forgiveness of sin and the power of the indwelling presence of the Savior to keep him from sin.  The historical facts of the incarnation, life, death, and resurrection of the Son of God are the central truths around which a Christian’s faith is built.  The apostle makes clear the basic purpose of Christ’s coming and His work with mankind—to reveal “him that is true” so that men may know Him as He really is.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51</a:t>
            </a:fld>
            <a:endParaRPr lang="en-US" dirty="0"/>
          </a:p>
        </p:txBody>
      </p:sp>
    </p:spTree>
    <p:extLst>
      <p:ext uri="{BB962C8B-B14F-4D97-AF65-F5344CB8AC3E}">
        <p14:creationId xmlns:p14="http://schemas.microsoft.com/office/powerpoint/2010/main" val="6466577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pPr algn="r"/>
            <a:r>
              <a:rPr lang="en-US" sz="6000" dirty="0" smtClean="0"/>
              <a:t>Happy Sabbath!</a:t>
            </a:r>
            <a:endParaRPr lang="en-US" sz="6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52</a:t>
            </a:fld>
            <a:endParaRPr lang="en-US" dirty="0"/>
          </a:p>
        </p:txBody>
      </p:sp>
    </p:spTree>
    <p:extLst>
      <p:ext uri="{BB962C8B-B14F-4D97-AF65-F5344CB8AC3E}">
        <p14:creationId xmlns:p14="http://schemas.microsoft.com/office/powerpoint/2010/main" val="8075119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spirit of truth and the spirit of error</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4:1-6</a:t>
            </a:r>
            <a:endParaRPr lang="en-US" sz="4400" b="1" dirty="0"/>
          </a:p>
        </p:txBody>
      </p:sp>
      <p:sp>
        <p:nvSpPr>
          <p:cNvPr id="3" name="Content Placeholder 2"/>
          <p:cNvSpPr>
            <a:spLocks noGrp="1"/>
          </p:cNvSpPr>
          <p:nvPr>
            <p:ph idx="1"/>
          </p:nvPr>
        </p:nvSpPr>
        <p:spPr/>
        <p:txBody>
          <a:bodyPr>
            <a:noAutofit/>
          </a:bodyPr>
          <a:lstStyle/>
          <a:p>
            <a:r>
              <a:rPr lang="en-US" sz="3200" b="1" dirty="0"/>
              <a:t>4 </a:t>
            </a:r>
            <a:r>
              <a:rPr lang="en-US" sz="3200" dirty="0"/>
              <a:t>Beloved, believe not every spirit, but try the spirits whether they are of God: because many false prophets are gone out into the world.</a:t>
            </a:r>
          </a:p>
          <a:p>
            <a:r>
              <a:rPr lang="en-US" sz="3200" baseline="30000" dirty="0"/>
              <a:t>2 </a:t>
            </a:r>
            <a:r>
              <a:rPr lang="en-US" sz="3200" dirty="0"/>
              <a:t>Hereby know ye the Spirit of God: Every spirit that </a:t>
            </a:r>
            <a:r>
              <a:rPr lang="en-US" sz="3200" dirty="0" err="1"/>
              <a:t>confesseth</a:t>
            </a:r>
            <a:r>
              <a:rPr lang="en-US" sz="3200" dirty="0"/>
              <a:t> that Jesus Christ is come in the flesh is of God:</a:t>
            </a:r>
          </a:p>
          <a:p>
            <a:r>
              <a:rPr lang="en-US" sz="3200" b="1" baseline="30000" dirty="0"/>
              <a:t>3 </a:t>
            </a:r>
            <a:r>
              <a:rPr lang="en-US" sz="3200" dirty="0"/>
              <a:t>And every spirit that </a:t>
            </a:r>
            <a:r>
              <a:rPr lang="en-US" sz="3200" dirty="0" err="1"/>
              <a:t>confesseth</a:t>
            </a:r>
            <a:r>
              <a:rPr lang="en-US" sz="3200" dirty="0"/>
              <a:t> not that Jesus Christ is come in the flesh is not of God: and this is that spirit of antichrist, whereof ye have heard that it should come; and even now already is it in the world.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4274306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solidFill>
                  <a:schemeClr val="bg1"/>
                </a:solidFill>
              </a:rPr>
              <a:t>The spirit of truth and the spirit of error</a:t>
            </a:r>
            <a:br>
              <a:rPr lang="en-US" sz="4000" dirty="0">
                <a:solidFill>
                  <a:schemeClr val="bg1"/>
                </a:solidFill>
              </a:rPr>
            </a:br>
            <a:r>
              <a:rPr lang="en-US" sz="4000" dirty="0"/>
              <a:t/>
            </a:r>
            <a:br>
              <a:rPr lang="en-US" sz="4000" dirty="0"/>
            </a:br>
            <a:r>
              <a:rPr lang="en-US" dirty="0" smtClean="0"/>
              <a:t/>
            </a:r>
            <a:br>
              <a:rPr lang="en-US" dirty="0" smtClean="0"/>
            </a:br>
            <a:r>
              <a:rPr lang="en-US" dirty="0" smtClean="0"/>
              <a:t/>
            </a:r>
            <a:br>
              <a:rPr lang="en-US" dirty="0" smtClean="0"/>
            </a:br>
            <a:r>
              <a:rPr lang="en-US" sz="2800" b="1" dirty="0"/>
              <a:t>SDABC </a:t>
            </a:r>
            <a:r>
              <a:rPr lang="en-US" sz="2800" b="1" dirty="0" smtClean="0"/>
              <a:t>V.7 p.660</a:t>
            </a:r>
            <a:endParaRPr lang="en-US" b="1" dirty="0"/>
          </a:p>
        </p:txBody>
      </p:sp>
      <p:sp>
        <p:nvSpPr>
          <p:cNvPr id="3" name="Content Placeholder 2"/>
          <p:cNvSpPr>
            <a:spLocks noGrp="1"/>
          </p:cNvSpPr>
          <p:nvPr>
            <p:ph idx="1"/>
          </p:nvPr>
        </p:nvSpPr>
        <p:spPr>
          <a:xfrm>
            <a:off x="3869268" y="884656"/>
            <a:ext cx="7315200" cy="5120640"/>
          </a:xfrm>
        </p:spPr>
        <p:txBody>
          <a:bodyPr>
            <a:noAutofit/>
          </a:bodyPr>
          <a:lstStyle/>
          <a:p>
            <a:pPr marL="0" indent="0">
              <a:buNone/>
            </a:pPr>
            <a:r>
              <a:rPr lang="en-US" sz="3200" dirty="0" smtClean="0"/>
              <a:t>The word here translated “</a:t>
            </a:r>
            <a:r>
              <a:rPr lang="en-US" sz="3200" dirty="0" err="1" smtClean="0"/>
              <a:t>confesseth</a:t>
            </a:r>
            <a:r>
              <a:rPr lang="en-US" sz="3200" dirty="0" smtClean="0"/>
              <a:t>” (Greek, </a:t>
            </a:r>
            <a:r>
              <a:rPr lang="en-US" sz="3200" i="1" dirty="0" err="1" smtClean="0"/>
              <a:t>homologeō</a:t>
            </a:r>
            <a:r>
              <a:rPr lang="en-US" sz="3200" dirty="0" smtClean="0"/>
              <a:t>) seems to carry a twofold meaning:  (1) to acknowledge the truth of the doctrine of the incarnation of the Son of God; (2) to reveal in the life the effect of believing this doctrine.  The fullest interpretation calls for more than verbal agreement with a teaching: it demands the Christ-filled life.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33488669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The spirit of truth and the spirit of error</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a:t/>
            </a:r>
            <a:br>
              <a:rPr lang="en-US" dirty="0"/>
            </a:br>
            <a:r>
              <a:rPr lang="en-US" b="1" dirty="0" smtClean="0"/>
              <a:t>1 John 4:4-6</a:t>
            </a:r>
            <a:endParaRPr lang="en-US" sz="4400" b="1" dirty="0"/>
          </a:p>
        </p:txBody>
      </p:sp>
      <p:sp>
        <p:nvSpPr>
          <p:cNvPr id="3" name="Content Placeholder 2"/>
          <p:cNvSpPr>
            <a:spLocks noGrp="1"/>
          </p:cNvSpPr>
          <p:nvPr>
            <p:ph idx="1"/>
          </p:nvPr>
        </p:nvSpPr>
        <p:spPr/>
        <p:txBody>
          <a:bodyPr>
            <a:noAutofit/>
          </a:bodyPr>
          <a:lstStyle/>
          <a:p>
            <a:r>
              <a:rPr lang="en-US" sz="3200" b="1" baseline="30000" dirty="0"/>
              <a:t>4 </a:t>
            </a:r>
            <a:r>
              <a:rPr lang="en-US" sz="3200" dirty="0"/>
              <a:t>Ye are of God, little children, and have overcome them: because greater is he that is in you, than he that is in the world.</a:t>
            </a:r>
          </a:p>
          <a:p>
            <a:r>
              <a:rPr lang="en-US" sz="3200" b="1" baseline="30000" dirty="0"/>
              <a:t>5 </a:t>
            </a:r>
            <a:r>
              <a:rPr lang="en-US" sz="3200" dirty="0"/>
              <a:t>They are of the world: therefore speak they of the world, and the world </a:t>
            </a:r>
            <a:r>
              <a:rPr lang="en-US" sz="3200" dirty="0" err="1"/>
              <a:t>heareth</a:t>
            </a:r>
            <a:r>
              <a:rPr lang="en-US" sz="3200" dirty="0"/>
              <a:t> them.</a:t>
            </a:r>
          </a:p>
          <a:p>
            <a:r>
              <a:rPr lang="en-US" sz="3200" b="1" baseline="30000" dirty="0"/>
              <a:t>6 </a:t>
            </a:r>
            <a:r>
              <a:rPr lang="en-US" sz="3200" dirty="0"/>
              <a:t>We are of God: he that </a:t>
            </a:r>
            <a:r>
              <a:rPr lang="en-US" sz="3200" dirty="0" err="1"/>
              <a:t>knoweth</a:t>
            </a:r>
            <a:r>
              <a:rPr lang="en-US" sz="3200" dirty="0"/>
              <a:t> God </a:t>
            </a:r>
            <a:r>
              <a:rPr lang="en-US" sz="3200" dirty="0" err="1"/>
              <a:t>heareth</a:t>
            </a:r>
            <a:r>
              <a:rPr lang="en-US" sz="3200" dirty="0"/>
              <a:t> us; he that is not of God </a:t>
            </a:r>
            <a:r>
              <a:rPr lang="en-US" sz="3200" dirty="0" err="1"/>
              <a:t>heareth</a:t>
            </a:r>
            <a:r>
              <a:rPr lang="en-US" sz="3200" dirty="0"/>
              <a:t> not us. Hereby know we the spirit of truth, and the spirit of error.</a:t>
            </a:r>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13767566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spirit of truth and the spirit of error</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Christian Experience and Teachings of Ellen G. White, pg. 246</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False prophets do not exalt Christ. They rather draw attention to themselves. “Speaking perverse things,” they “draw away disciples” after themselves. </a:t>
            </a:r>
            <a:r>
              <a:rPr lang="en-US" sz="3200" i="1" dirty="0">
                <a:hlinkClick r:id="rId2"/>
              </a:rPr>
              <a:t>Acts 20:30</a:t>
            </a:r>
            <a:r>
              <a:rPr lang="en-US" sz="3200" i="1" dirty="0"/>
              <a:t>. To accomplish this, they teach in a manner to please the carnal mind of those who in their hearts “say to the seers, see not; and to the prophets, prophesy not unto us right things, speak unto us smooth things.” </a:t>
            </a:r>
            <a:r>
              <a:rPr lang="en-US" sz="3200" i="1" dirty="0">
                <a:hlinkClick r:id="rId3"/>
              </a:rPr>
              <a:t>Isaiah 30:10</a:t>
            </a:r>
            <a:r>
              <a:rPr lang="en-US" sz="3200" i="1" dirty="0"/>
              <a:t>. These alleged prophets or teachers are “of the world: therefore speak they of the world, and the world </a:t>
            </a:r>
            <a:r>
              <a:rPr lang="en-US" sz="3200" i="1" dirty="0" err="1"/>
              <a:t>heareth</a:t>
            </a:r>
            <a:r>
              <a:rPr lang="en-US" sz="3200" i="1" dirty="0"/>
              <a:t> them.” </a:t>
            </a:r>
            <a:r>
              <a:rPr lang="en-US" sz="3200" i="1" dirty="0">
                <a:hlinkClick r:id="rId4"/>
              </a:rPr>
              <a:t>1 John 4:5</a:t>
            </a:r>
            <a:r>
              <a:rPr lang="en-US" sz="3200" i="1" dirty="0"/>
              <a:t>. </a:t>
            </a:r>
            <a:endParaRPr lang="en-US" sz="3200" i="1"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3408161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Frame</Template>
  <TotalTime>930</TotalTime>
  <Words>2895</Words>
  <Application>Microsoft Office PowerPoint</Application>
  <PresentationFormat>Widescreen</PresentationFormat>
  <Paragraphs>186</Paragraphs>
  <Slides>52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52</vt:i4>
      </vt:variant>
    </vt:vector>
  </HeadingPairs>
  <TitlesOfParts>
    <vt:vector size="56" baseType="lpstr">
      <vt:lpstr>Calibri</vt:lpstr>
      <vt:lpstr>Corbel</vt:lpstr>
      <vt:lpstr>Wingdings 2</vt:lpstr>
      <vt:lpstr>Frame</vt:lpstr>
      <vt:lpstr>A Pastoral Polemic:  Proving All Things</vt:lpstr>
      <vt:lpstr>Memory Text  1 Thessalonians 5:21</vt:lpstr>
      <vt:lpstr>Proving all things    SDABC V.7 p.625</vt:lpstr>
      <vt:lpstr>Proving all things    SDABC V.7 p.625-6</vt:lpstr>
      <vt:lpstr>Proving all things    SDABC V.7 p.626</vt:lpstr>
      <vt:lpstr>The spirit of truth and the spirit of error   1 John 4:1-6</vt:lpstr>
      <vt:lpstr>The spirit of truth and the spirit of error    SDABC V.7 p.660</vt:lpstr>
      <vt:lpstr>The spirit of truth and the spirit of error   1 John 4:4-6</vt:lpstr>
      <vt:lpstr>The spirit of truth and the spirit of error   Christian Experience and Teachings of Ellen G. White, pg. 246</vt:lpstr>
      <vt:lpstr>Love is of God   1 John 4:7-21</vt:lpstr>
      <vt:lpstr>Love is of God    SDABC V.7 p.665</vt:lpstr>
      <vt:lpstr>Love is of God   1 John 4:11-21</vt:lpstr>
      <vt:lpstr>Love is of God   Testimonies for the Church, v.7, pg. 31</vt:lpstr>
      <vt:lpstr>Love is of God   Testimonies for the Church, v.7, pg. 31</vt:lpstr>
      <vt:lpstr>Love is of God   Testimonies for the Church, v.7, pg. 31</vt:lpstr>
      <vt:lpstr>Love is of God   1 John 4:15-21</vt:lpstr>
      <vt:lpstr>Love is of God   Prayer, pg. 298</vt:lpstr>
      <vt:lpstr>Love is of God   Prayer, pg. 298</vt:lpstr>
      <vt:lpstr>Love is of God   Prayer, pg. 298</vt:lpstr>
      <vt:lpstr>Love is of God   1 John 4:17-21</vt:lpstr>
      <vt:lpstr>Love is of God    SDABC V.7 p.670</vt:lpstr>
      <vt:lpstr>Love is of God   1 John 4:19-21</vt:lpstr>
      <vt:lpstr>Love is of God   Lift Him Up, pg. 151</vt:lpstr>
      <vt:lpstr>Love is of God   Lift Him Up, pg. 151</vt:lpstr>
      <vt:lpstr>Faith, Life, and Victory    1 John 5:1-12</vt:lpstr>
      <vt:lpstr>Faith, Life, and Victory     SDABC V.7 p.673</vt:lpstr>
      <vt:lpstr>Faith, Life, and Victory    1 John 5:3-12</vt:lpstr>
      <vt:lpstr>Faith, Life, and Victory   The Great Controversy (1888), pg. 477</vt:lpstr>
      <vt:lpstr>Faith, Life, and Victory   The Great Controversy (1888), pg. 477</vt:lpstr>
      <vt:lpstr>Faith, Life, and Victory   1 John 5:6-12</vt:lpstr>
      <vt:lpstr>Faith, Life, and Victory     SDABC V.7 p.674</vt:lpstr>
      <vt:lpstr>Faith, Life, and Victory    SDABC V.7 p.674</vt:lpstr>
      <vt:lpstr>Faith, Life, and Victory   1 John 5:9-12</vt:lpstr>
      <vt:lpstr>Faith, Life, and Victory  The Desire of Ages, pg. 530</vt:lpstr>
      <vt:lpstr>Faith, Life, and Victory  The Desire of Ages, pg. 530</vt:lpstr>
      <vt:lpstr>Admonition to Sinlessness   1 John 5:13-17</vt:lpstr>
      <vt:lpstr>Admonition to Sinlessness  Christ’s Object Lessons, pg. 147</vt:lpstr>
      <vt:lpstr>Admonition to Sinlessness  Christ’s Object Lessons, pg. 147</vt:lpstr>
      <vt:lpstr>Admonition to Sinlessness  Christ’s Object Lessons, pg. 147</vt:lpstr>
      <vt:lpstr>Admonition to Sinlessness  Christ’s Object Lessons, pg. 148</vt:lpstr>
      <vt:lpstr>Admonition to Sinlessness   1 John 5:16-17</vt:lpstr>
      <vt:lpstr>Admonition to Sinlessness    SDABC V.7 p.679</vt:lpstr>
      <vt:lpstr>Admonition to Sinlessness    SDABC V.7 p.679</vt:lpstr>
      <vt:lpstr>Know God and His Son   1 John 5:18-21</vt:lpstr>
      <vt:lpstr>Know God and His Son  That I May Know Him, pg. 247</vt:lpstr>
      <vt:lpstr>Know God and His Son  That I May Know Him, pg. 247</vt:lpstr>
      <vt:lpstr>Know God and His Son  That I May Know Him, pg. 247</vt:lpstr>
      <vt:lpstr>Know God and His Son   1 John 5:18-21</vt:lpstr>
      <vt:lpstr>Know God and His Son  Letters and Manusripts, v.9</vt:lpstr>
      <vt:lpstr>Know God and His Son  Letters and Manusripts, v.9</vt:lpstr>
      <vt:lpstr>Know God and His Son    SDABC V.7 p.680</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68</cp:revision>
  <dcterms:created xsi:type="dcterms:W3CDTF">2022-11-12T00:24:18Z</dcterms:created>
  <dcterms:modified xsi:type="dcterms:W3CDTF">2022-12-03T06:49:43Z</dcterms:modified>
</cp:coreProperties>
</file>