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avi" ContentType="video/x-msvide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70"/>
  </p:notesMasterIdLst>
  <p:sldIdLst>
    <p:sldId id="256" r:id="rId2"/>
    <p:sldId id="257" r:id="rId3"/>
    <p:sldId id="400" r:id="rId4"/>
    <p:sldId id="401" r:id="rId5"/>
    <p:sldId id="402" r:id="rId6"/>
    <p:sldId id="403" r:id="rId7"/>
    <p:sldId id="404" r:id="rId8"/>
    <p:sldId id="405" r:id="rId9"/>
    <p:sldId id="392" r:id="rId10"/>
    <p:sldId id="407" r:id="rId11"/>
    <p:sldId id="409" r:id="rId12"/>
    <p:sldId id="410" r:id="rId13"/>
    <p:sldId id="414" r:id="rId14"/>
    <p:sldId id="406" r:id="rId15"/>
    <p:sldId id="411" r:id="rId16"/>
    <p:sldId id="412" r:id="rId17"/>
    <p:sldId id="415" r:id="rId18"/>
    <p:sldId id="416" r:id="rId19"/>
    <p:sldId id="417" r:id="rId20"/>
    <p:sldId id="418" r:id="rId21"/>
    <p:sldId id="419" r:id="rId22"/>
    <p:sldId id="420" r:id="rId23"/>
    <p:sldId id="421" r:id="rId24"/>
    <p:sldId id="394" r:id="rId25"/>
    <p:sldId id="422" r:id="rId26"/>
    <p:sldId id="423" r:id="rId27"/>
    <p:sldId id="425" r:id="rId28"/>
    <p:sldId id="426" r:id="rId29"/>
    <p:sldId id="427" r:id="rId30"/>
    <p:sldId id="428" r:id="rId31"/>
    <p:sldId id="429" r:id="rId32"/>
    <p:sldId id="424" r:id="rId33"/>
    <p:sldId id="430" r:id="rId34"/>
    <p:sldId id="434" r:id="rId35"/>
    <p:sldId id="431" r:id="rId36"/>
    <p:sldId id="432" r:id="rId37"/>
    <p:sldId id="435" r:id="rId38"/>
    <p:sldId id="436" r:id="rId39"/>
    <p:sldId id="437" r:id="rId40"/>
    <p:sldId id="439" r:id="rId41"/>
    <p:sldId id="450" r:id="rId42"/>
    <p:sldId id="440" r:id="rId43"/>
    <p:sldId id="441" r:id="rId44"/>
    <p:sldId id="442" r:id="rId45"/>
    <p:sldId id="443" r:id="rId46"/>
    <p:sldId id="447" r:id="rId47"/>
    <p:sldId id="444" r:id="rId48"/>
    <p:sldId id="445" r:id="rId49"/>
    <p:sldId id="446" r:id="rId50"/>
    <p:sldId id="449" r:id="rId51"/>
    <p:sldId id="452" r:id="rId52"/>
    <p:sldId id="451" r:id="rId53"/>
    <p:sldId id="448" r:id="rId54"/>
    <p:sldId id="457" r:id="rId55"/>
    <p:sldId id="453" r:id="rId56"/>
    <p:sldId id="454" r:id="rId57"/>
    <p:sldId id="455" r:id="rId58"/>
    <p:sldId id="456" r:id="rId59"/>
    <p:sldId id="458" r:id="rId60"/>
    <p:sldId id="459" r:id="rId61"/>
    <p:sldId id="460" r:id="rId62"/>
    <p:sldId id="461" r:id="rId63"/>
    <p:sldId id="462" r:id="rId64"/>
    <p:sldId id="463" r:id="rId65"/>
    <p:sldId id="464" r:id="rId66"/>
    <p:sldId id="465" r:id="rId67"/>
    <p:sldId id="466" r:id="rId68"/>
    <p:sldId id="325" r:id="rId6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CABD"/>
    <a:srgbClr val="F0D3F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2486" autoAdjust="0"/>
  </p:normalViewPr>
  <p:slideViewPr>
    <p:cSldViewPr snapToGrid="0">
      <p:cViewPr>
        <p:scale>
          <a:sx n="30" d="100"/>
          <a:sy n="30" d="100"/>
        </p:scale>
        <p:origin x="856" y="6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CBF842-FED1-49AF-A605-39C3B1D40AE4}" type="datetimeFigureOut">
              <a:rPr lang="en-US" smtClean="0"/>
              <a:t>12/9/2022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8B0E9A-D702-4861-BAD5-FF0490B63E89}" type="slidenum">
              <a:rPr lang="en-US" smtClean="0"/>
              <a:t>‹#›</a:t>
            </a:fld>
            <a:endParaRPr lang="en-US"/>
          </a:p>
        </p:txBody>
      </p:sp>
    </p:spTree>
    <p:extLst>
      <p:ext uri="{BB962C8B-B14F-4D97-AF65-F5344CB8AC3E}">
        <p14:creationId xmlns:p14="http://schemas.microsoft.com/office/powerpoint/2010/main" val="20900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12/9/2022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12/9/2022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12/9/2022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12/9/2022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12/9/2022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avi"/><Relationship Id="rId1" Type="http://schemas.openxmlformats.org/officeDocument/2006/relationships/video" Target="NULL" TargetMode="Externa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avi"/><Relationship Id="rId1" Type="http://schemas.openxmlformats.org/officeDocument/2006/relationships/video" Target="NULL" TargetMode="External"/><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m.egwwritings.org/en/book/1965.31964#31964" TargetMode="External"/><Relationship Id="rId7" Type="http://schemas.openxmlformats.org/officeDocument/2006/relationships/hyperlink" Target="https://m.egwwritings.org/en/book/1965.6806#6806" TargetMode="External"/><Relationship Id="rId2" Type="http://schemas.openxmlformats.org/officeDocument/2006/relationships/hyperlink" Target="https://m.egwwritings.org/en/book/1965.9093#9093" TargetMode="External"/><Relationship Id="rId1" Type="http://schemas.openxmlformats.org/officeDocument/2006/relationships/slideLayout" Target="../slideLayouts/slideLayout2.xml"/><Relationship Id="rId6" Type="http://schemas.openxmlformats.org/officeDocument/2006/relationships/hyperlink" Target="https://m.egwwritings.org/en/book/1965.6739#6739" TargetMode="External"/><Relationship Id="rId5" Type="http://schemas.openxmlformats.org/officeDocument/2006/relationships/hyperlink" Target="https://m.egwwritings.org/en/book/1965.63188#63188" TargetMode="External"/><Relationship Id="rId4" Type="http://schemas.openxmlformats.org/officeDocument/2006/relationships/hyperlink" Target="https://m.egwwritings.org/en/book/1965.58295#58295" TargetMode="Externa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m.egwwritings.org/en/book/1965.36228#36228" TargetMode="External"/><Relationship Id="rId2" Type="http://schemas.openxmlformats.org/officeDocument/2006/relationships/hyperlink" Target="https://m.egwwritings.org/en/book/1965.47209#47209"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hyperlink" Target="https://m.egwwritings.org/en/book/1965.36365#36365"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7200" dirty="0" smtClean="0"/>
              <a:t>End-Time Deceptions</a:t>
            </a:r>
            <a:endParaRPr lang="en-US" sz="5400" dirty="0"/>
          </a:p>
        </p:txBody>
      </p:sp>
      <p:sp>
        <p:nvSpPr>
          <p:cNvPr id="3" name="Subtitle 2"/>
          <p:cNvSpPr>
            <a:spLocks noGrp="1"/>
          </p:cNvSpPr>
          <p:nvPr>
            <p:ph type="subTitle" idx="1"/>
          </p:nvPr>
        </p:nvSpPr>
        <p:spPr/>
        <p:txBody>
          <a:bodyPr>
            <a:noAutofit/>
          </a:bodyPr>
          <a:lstStyle/>
          <a:p>
            <a:r>
              <a:rPr lang="en-US" sz="3600" b="1" dirty="0" smtClean="0"/>
              <a:t>Matthew 7, 1 Samuel 28</a:t>
            </a:r>
            <a:endParaRPr lang="en-US" sz="3600" b="1" dirty="0" smtClean="0"/>
          </a:p>
        </p:txBody>
      </p:sp>
      <p:sp>
        <p:nvSpPr>
          <p:cNvPr id="4" name="TextBox 3"/>
          <p:cNvSpPr txBox="1"/>
          <p:nvPr/>
        </p:nvSpPr>
        <p:spPr>
          <a:xfrm>
            <a:off x="793815" y="6219500"/>
            <a:ext cx="4191000" cy="461665"/>
          </a:xfrm>
          <a:prstGeom prst="rect">
            <a:avLst/>
          </a:prstGeom>
          <a:noFill/>
          <a:ln>
            <a:noFill/>
          </a:ln>
        </p:spPr>
        <p:txBody>
          <a:bodyPr wrap="square" rtlCol="0" anchor="ctr" anchorCtr="1">
            <a:spAutoFit/>
          </a:bodyPr>
          <a:lstStyle/>
          <a:p>
            <a:r>
              <a:rPr lang="en-US" sz="2400" dirty="0" smtClean="0"/>
              <a:t>Lesson </a:t>
            </a:r>
            <a:r>
              <a:rPr lang="en-US" sz="2400" dirty="0" smtClean="0"/>
              <a:t>11, </a:t>
            </a:r>
            <a:r>
              <a:rPr lang="en-US" sz="2400" dirty="0" smtClean="0"/>
              <a:t>4</a:t>
            </a:r>
            <a:r>
              <a:rPr lang="en-US" sz="2400" baseline="30000" dirty="0" smtClean="0"/>
              <a:t>th</a:t>
            </a:r>
            <a:r>
              <a:rPr lang="en-US" sz="2400" dirty="0" smtClean="0"/>
              <a:t> Quarter 2022</a:t>
            </a:r>
          </a:p>
        </p:txBody>
      </p:sp>
    </p:spTree>
    <p:extLst>
      <p:ext uri="{BB962C8B-B14F-4D97-AF65-F5344CB8AC3E}">
        <p14:creationId xmlns:p14="http://schemas.microsoft.com/office/powerpoint/2010/main" val="34903997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smtClean="0"/>
              <a:t>Memory Text</a:t>
            </a:r>
            <a:br>
              <a:rPr lang="en-US" b="1" dirty="0" smtClean="0"/>
            </a:br>
            <a:r>
              <a:rPr lang="en-US" sz="4000" dirty="0" smtClean="0"/>
              <a:t/>
            </a:r>
            <a:br>
              <a:rPr lang="en-US" sz="4000" dirty="0" smtClean="0"/>
            </a:br>
            <a:r>
              <a:rPr lang="en-US" sz="3200" dirty="0" smtClean="0"/>
              <a:t>2 Corinthians 11:14-15</a:t>
            </a:r>
            <a:endParaRPr lang="en-US" sz="3200" dirty="0"/>
          </a:p>
        </p:txBody>
      </p:sp>
      <p:sp>
        <p:nvSpPr>
          <p:cNvPr id="3" name="Content Placeholder 2"/>
          <p:cNvSpPr>
            <a:spLocks noGrp="1"/>
          </p:cNvSpPr>
          <p:nvPr>
            <p:ph idx="1"/>
          </p:nvPr>
        </p:nvSpPr>
        <p:spPr/>
        <p:txBody>
          <a:bodyPr>
            <a:normAutofit/>
          </a:bodyPr>
          <a:lstStyle/>
          <a:p>
            <a:r>
              <a:rPr lang="en-US" sz="3600" b="1" baseline="30000" dirty="0"/>
              <a:t>14 </a:t>
            </a:r>
            <a:r>
              <a:rPr lang="en-US" sz="3600" dirty="0"/>
              <a:t>And no marvel; for Satan himself is transformed into an angel of light.</a:t>
            </a:r>
          </a:p>
          <a:p>
            <a:r>
              <a:rPr lang="en-US" sz="3600" b="1" baseline="30000" dirty="0"/>
              <a:t>15 </a:t>
            </a:r>
            <a:r>
              <a:rPr lang="en-US" sz="3600" dirty="0"/>
              <a:t>Therefore it is no great thing if his ministers also be transformed as the ministers of righteousness; whose end shall be according to their works.</a:t>
            </a:r>
          </a:p>
        </p:txBody>
      </p:sp>
    </p:spTree>
    <p:extLst>
      <p:ext uri="{BB962C8B-B14F-4D97-AF65-F5344CB8AC3E}">
        <p14:creationId xmlns:p14="http://schemas.microsoft.com/office/powerpoint/2010/main" val="17480067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Objective Truth</a:t>
            </a:r>
            <a:br>
              <a:rPr lang="en-US" sz="4000" dirty="0" smtClean="0">
                <a:solidFill>
                  <a:schemeClr val="bg1"/>
                </a:solidFill>
              </a:rPr>
            </a:b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sz="2800" b="1" dirty="0" smtClean="0"/>
              <a:t>SDA Quarterly </a:t>
            </a:r>
            <a:br>
              <a:rPr lang="en-US" sz="2800" b="1" dirty="0" smtClean="0"/>
            </a:br>
            <a:r>
              <a:rPr lang="en-US" sz="2800" b="1" dirty="0" smtClean="0"/>
              <a:t>Sunday, 12/4/22</a:t>
            </a:r>
            <a:endParaRPr lang="en-US" b="1" dirty="0"/>
          </a:p>
        </p:txBody>
      </p:sp>
      <p:sp>
        <p:nvSpPr>
          <p:cNvPr id="3" name="Content Placeholder 2"/>
          <p:cNvSpPr>
            <a:spLocks noGrp="1"/>
          </p:cNvSpPr>
          <p:nvPr>
            <p:ph idx="1"/>
          </p:nvPr>
        </p:nvSpPr>
        <p:spPr/>
        <p:txBody>
          <a:bodyPr>
            <a:noAutofit/>
          </a:bodyPr>
          <a:lstStyle/>
          <a:p>
            <a:pPr marL="0" indent="0">
              <a:buNone/>
            </a:pPr>
            <a:r>
              <a:rPr lang="en-US" sz="3200" dirty="0"/>
              <a:t>Our world has been flooded by the strong waves of mysticism. The word “mysticism” is a complex term that encapsulates a huge variety of ideas. From a religious perspective, the word implies the union of the individual with the Divine or Absolute in some kind of spiritual experience or trance. This characterizes the worship experience of even certain churches. </a:t>
            </a:r>
            <a:endParaRPr lang="en-US" sz="3200" dirty="0" smtClean="0"/>
          </a:p>
        </p:txBody>
      </p:sp>
      <p:sp>
        <p:nvSpPr>
          <p:cNvPr id="4" name="Slide Number Placeholder 3"/>
          <p:cNvSpPr>
            <a:spLocks noGrp="1"/>
          </p:cNvSpPr>
          <p:nvPr>
            <p:ph type="sldNum" sz="quarter" idx="12"/>
          </p:nvPr>
        </p:nvSpPr>
        <p:spPr/>
        <p:txBody>
          <a:bodyPr/>
          <a:lstStyle/>
          <a:p>
            <a:fld id="{4FAB73BC-B049-4115-A692-8D63A059BFB8}" type="slidenum">
              <a:rPr lang="en-US" smtClean="0"/>
              <a:pPr/>
              <a:t>3</a:t>
            </a:fld>
            <a:endParaRPr lang="en-US" dirty="0"/>
          </a:p>
        </p:txBody>
      </p:sp>
    </p:spTree>
    <p:extLst>
      <p:ext uri="{BB962C8B-B14F-4D97-AF65-F5344CB8AC3E}">
        <p14:creationId xmlns:p14="http://schemas.microsoft.com/office/powerpoint/2010/main" val="40939817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Objective Truth</a:t>
            </a:r>
            <a:br>
              <a:rPr lang="en-US" sz="4000" dirty="0" smtClean="0">
                <a:solidFill>
                  <a:schemeClr val="bg1"/>
                </a:solidFill>
              </a:rPr>
            </a:b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sz="2800" b="1" dirty="0"/>
              <a:t>SDA Quarterly </a:t>
            </a:r>
            <a:br>
              <a:rPr lang="en-US" sz="2800" b="1" dirty="0"/>
            </a:br>
            <a:r>
              <a:rPr lang="en-US" sz="2800" b="1" dirty="0"/>
              <a:t>Sunday, 12/4/22</a:t>
            </a:r>
            <a:endParaRPr lang="en-US" b="1" dirty="0"/>
          </a:p>
        </p:txBody>
      </p:sp>
      <p:sp>
        <p:nvSpPr>
          <p:cNvPr id="3" name="Content Placeholder 2"/>
          <p:cNvSpPr>
            <a:spLocks noGrp="1"/>
          </p:cNvSpPr>
          <p:nvPr>
            <p:ph idx="1"/>
          </p:nvPr>
        </p:nvSpPr>
        <p:spPr/>
        <p:txBody>
          <a:bodyPr>
            <a:noAutofit/>
          </a:bodyPr>
          <a:lstStyle/>
          <a:p>
            <a:pPr marL="0" indent="0">
              <a:buNone/>
            </a:pPr>
            <a:r>
              <a:rPr lang="en-US" sz="3200" dirty="0" smtClean="0"/>
              <a:t>The </a:t>
            </a:r>
            <a:r>
              <a:rPr lang="en-US" sz="3200" dirty="0"/>
              <a:t>phenomena can vary in form and intensity, but the tendency always is to </a:t>
            </a:r>
            <a:r>
              <a:rPr lang="en-US" sz="3200" b="1" dirty="0">
                <a:solidFill>
                  <a:schemeClr val="tx1"/>
                </a:solidFill>
              </a:rPr>
              <a:t>replace the authority of the Written Word of God by one’s own subjective experiences</a:t>
            </a:r>
            <a:r>
              <a:rPr lang="en-US" sz="3200" dirty="0"/>
              <a:t>. In any case, the Bible loses much of its doctrinal function, and the Christian remains vulnerable to his or her own experiences. This kind of subjective religion does not provide a safeguard against any deception, especially end-time ones.</a:t>
            </a:r>
            <a:endParaRPr lang="en-US" sz="3200" dirty="0" smtClean="0"/>
          </a:p>
        </p:txBody>
      </p:sp>
      <p:sp>
        <p:nvSpPr>
          <p:cNvPr id="4" name="Slide Number Placeholder 3"/>
          <p:cNvSpPr>
            <a:spLocks noGrp="1"/>
          </p:cNvSpPr>
          <p:nvPr>
            <p:ph type="sldNum" sz="quarter" idx="12"/>
          </p:nvPr>
        </p:nvSpPr>
        <p:spPr/>
        <p:txBody>
          <a:bodyPr/>
          <a:lstStyle/>
          <a:p>
            <a:fld id="{4FAB73BC-B049-4115-A692-8D63A059BFB8}" type="slidenum">
              <a:rPr lang="en-US" smtClean="0"/>
              <a:pPr/>
              <a:t>4</a:t>
            </a:fld>
            <a:endParaRPr lang="en-US" dirty="0"/>
          </a:p>
        </p:txBody>
      </p:sp>
    </p:spTree>
    <p:extLst>
      <p:ext uri="{BB962C8B-B14F-4D97-AF65-F5344CB8AC3E}">
        <p14:creationId xmlns:p14="http://schemas.microsoft.com/office/powerpoint/2010/main" val="37909399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Objective Truth</a:t>
            </a:r>
            <a:br>
              <a:rPr lang="en-US" sz="4000" dirty="0" smtClean="0">
                <a:solidFill>
                  <a:schemeClr val="bg1"/>
                </a:solidFill>
              </a:rPr>
            </a:b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sz="2800" b="1" i="1" dirty="0" smtClean="0"/>
              <a:t>A Christmas Carol</a:t>
            </a:r>
            <a:r>
              <a:rPr lang="en-US" sz="2800" b="1" dirty="0" smtClean="0"/>
              <a:t>, Charles Dickens</a:t>
            </a:r>
            <a:endParaRPr lang="en-US" b="1" dirty="0"/>
          </a:p>
        </p:txBody>
      </p:sp>
      <p:sp>
        <p:nvSpPr>
          <p:cNvPr id="3" name="Content Placeholder 2"/>
          <p:cNvSpPr>
            <a:spLocks noGrp="1"/>
          </p:cNvSpPr>
          <p:nvPr>
            <p:ph idx="1"/>
          </p:nvPr>
        </p:nvSpPr>
        <p:spPr/>
        <p:txBody>
          <a:bodyPr>
            <a:noAutofit/>
          </a:bodyPr>
          <a:lstStyle/>
          <a:p>
            <a:pPr fontAlgn="base"/>
            <a:r>
              <a:rPr lang="en-US" sz="3200" dirty="0"/>
              <a:t>“You don’t believe in me,” observed the Ghost.</a:t>
            </a:r>
          </a:p>
          <a:p>
            <a:pPr fontAlgn="base"/>
            <a:r>
              <a:rPr lang="en-US" sz="3200" dirty="0"/>
              <a:t>“I don’t,” said Scrooge.</a:t>
            </a:r>
          </a:p>
          <a:p>
            <a:pPr fontAlgn="base"/>
            <a:r>
              <a:rPr lang="en-US" sz="3200" dirty="0"/>
              <a:t>“What evidence would you have of my reality beyond that of your senses?”</a:t>
            </a:r>
          </a:p>
          <a:p>
            <a:pPr fontAlgn="base"/>
            <a:r>
              <a:rPr lang="en-US" sz="3200" dirty="0"/>
              <a:t>“I don’t know,” said Scrooge.</a:t>
            </a:r>
          </a:p>
          <a:p>
            <a:pPr fontAlgn="base"/>
            <a:r>
              <a:rPr lang="en-US" sz="3200" dirty="0"/>
              <a:t>“Why do you doubt your senses</a:t>
            </a:r>
            <a:r>
              <a:rPr lang="en-US" sz="3200" dirty="0" smtClean="0"/>
              <a:t>?”</a:t>
            </a: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5</a:t>
            </a:fld>
            <a:endParaRPr lang="en-US" dirty="0"/>
          </a:p>
        </p:txBody>
      </p:sp>
    </p:spTree>
    <p:extLst>
      <p:ext uri="{BB962C8B-B14F-4D97-AF65-F5344CB8AC3E}">
        <p14:creationId xmlns:p14="http://schemas.microsoft.com/office/powerpoint/2010/main" val="13970966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Objective Truth</a:t>
            </a:r>
            <a:br>
              <a:rPr lang="en-US" sz="4000" dirty="0" smtClean="0">
                <a:solidFill>
                  <a:schemeClr val="bg1"/>
                </a:solidFill>
              </a:rPr>
            </a:b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sz="2800" b="1" i="1" dirty="0" smtClean="0"/>
              <a:t>A Christmas Carol</a:t>
            </a:r>
            <a:r>
              <a:rPr lang="en-US" sz="2800" b="1" dirty="0" smtClean="0"/>
              <a:t>, Charles Dickens</a:t>
            </a:r>
            <a:endParaRPr lang="en-US" b="1" dirty="0"/>
          </a:p>
        </p:txBody>
      </p:sp>
      <p:sp>
        <p:nvSpPr>
          <p:cNvPr id="3" name="Content Placeholder 2"/>
          <p:cNvSpPr>
            <a:spLocks noGrp="1"/>
          </p:cNvSpPr>
          <p:nvPr>
            <p:ph idx="1"/>
          </p:nvPr>
        </p:nvSpPr>
        <p:spPr>
          <a:xfrm>
            <a:off x="3869268" y="864108"/>
            <a:ext cx="7315200" cy="4860912"/>
          </a:xfrm>
        </p:spPr>
        <p:txBody>
          <a:bodyPr>
            <a:noAutofit/>
          </a:bodyPr>
          <a:lstStyle/>
          <a:p>
            <a:pPr fontAlgn="base"/>
            <a:r>
              <a:rPr lang="en-US" sz="3200" dirty="0" smtClean="0"/>
              <a:t>“</a:t>
            </a:r>
            <a:r>
              <a:rPr lang="en-US" sz="3200" dirty="0"/>
              <a:t>Because,” said Scrooge, “a little thing affects them. A slight disorder of the stomach makes them cheats. You may be an undigested bit of beef, a blot of mustard, a crumb of cheese, a fragment of an underdone potato. There’s more of gravy than of grave about you, whatever you are</a:t>
            </a:r>
            <a:r>
              <a:rPr lang="en-US" sz="3200" dirty="0" smtClean="0"/>
              <a:t>!”</a:t>
            </a:r>
          </a:p>
          <a:p>
            <a:pPr marL="0" indent="0" algn="ctr" fontAlgn="base">
              <a:buNone/>
            </a:pPr>
            <a:r>
              <a:rPr lang="en-US" sz="3200" dirty="0" smtClean="0"/>
              <a:t>…</a:t>
            </a:r>
          </a:p>
        </p:txBody>
      </p:sp>
      <p:sp>
        <p:nvSpPr>
          <p:cNvPr id="4" name="Slide Number Placeholder 3"/>
          <p:cNvSpPr>
            <a:spLocks noGrp="1"/>
          </p:cNvSpPr>
          <p:nvPr>
            <p:ph type="sldNum" sz="quarter" idx="12"/>
          </p:nvPr>
        </p:nvSpPr>
        <p:spPr/>
        <p:txBody>
          <a:bodyPr/>
          <a:lstStyle/>
          <a:p>
            <a:fld id="{4FAB73BC-B049-4115-A692-8D63A059BFB8}" type="slidenum">
              <a:rPr lang="en-US" smtClean="0"/>
              <a:pPr/>
              <a:t>6</a:t>
            </a:fld>
            <a:endParaRPr lang="en-US" dirty="0"/>
          </a:p>
        </p:txBody>
      </p:sp>
    </p:spTree>
    <p:extLst>
      <p:ext uri="{BB962C8B-B14F-4D97-AF65-F5344CB8AC3E}">
        <p14:creationId xmlns:p14="http://schemas.microsoft.com/office/powerpoint/2010/main" val="41345785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Objective Truth</a:t>
            </a:r>
            <a:br>
              <a:rPr lang="en-US" sz="4000" dirty="0" smtClean="0">
                <a:solidFill>
                  <a:schemeClr val="bg1"/>
                </a:solidFill>
              </a:rPr>
            </a:b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sz="2800" b="1" i="1" dirty="0" smtClean="0"/>
              <a:t>A Christmas Carol</a:t>
            </a:r>
            <a:r>
              <a:rPr lang="en-US" sz="2800" b="1" dirty="0" smtClean="0"/>
              <a:t>, Charles Dickens</a:t>
            </a:r>
            <a:endParaRPr lang="en-US" b="1" dirty="0"/>
          </a:p>
        </p:txBody>
      </p:sp>
      <p:sp>
        <p:nvSpPr>
          <p:cNvPr id="3" name="Content Placeholder 2"/>
          <p:cNvSpPr>
            <a:spLocks noGrp="1"/>
          </p:cNvSpPr>
          <p:nvPr>
            <p:ph idx="1"/>
          </p:nvPr>
        </p:nvSpPr>
        <p:spPr/>
        <p:txBody>
          <a:bodyPr>
            <a:noAutofit/>
          </a:bodyPr>
          <a:lstStyle/>
          <a:p>
            <a:pPr fontAlgn="base"/>
            <a:r>
              <a:rPr lang="en-US" sz="3200" dirty="0"/>
              <a:t>“You see this toothpick?” said Scrooge, returning quickly to the charge, for the reason just assigned; and wishing, though it were only for a second, to divert the vision’s stony gaze from himself.</a:t>
            </a:r>
          </a:p>
          <a:p>
            <a:pPr fontAlgn="base"/>
            <a:r>
              <a:rPr lang="en-US" sz="3200" dirty="0"/>
              <a:t>“I do,” replied the Ghost.</a:t>
            </a:r>
          </a:p>
          <a:p>
            <a:pPr fontAlgn="base"/>
            <a:r>
              <a:rPr lang="en-US" sz="3200" dirty="0"/>
              <a:t>“You are not looking at it,” said Scrooge.</a:t>
            </a:r>
          </a:p>
          <a:p>
            <a:pPr fontAlgn="base"/>
            <a:r>
              <a:rPr lang="en-US" sz="3200" dirty="0"/>
              <a:t>“But I see it,” said the Ghost, “notwithstanding</a:t>
            </a:r>
            <a:r>
              <a:rPr lang="en-US" sz="3200" dirty="0" smtClean="0"/>
              <a:t>.”</a:t>
            </a: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7</a:t>
            </a:fld>
            <a:endParaRPr lang="en-US" dirty="0"/>
          </a:p>
        </p:txBody>
      </p:sp>
    </p:spTree>
    <p:extLst>
      <p:ext uri="{BB962C8B-B14F-4D97-AF65-F5344CB8AC3E}">
        <p14:creationId xmlns:p14="http://schemas.microsoft.com/office/powerpoint/2010/main" val="31158030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Objective Truth</a:t>
            </a:r>
            <a:br>
              <a:rPr lang="en-US" sz="4000" dirty="0" smtClean="0">
                <a:solidFill>
                  <a:schemeClr val="bg1"/>
                </a:solidFill>
              </a:rPr>
            </a:b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sz="2800" b="1" i="1" dirty="0" smtClean="0"/>
              <a:t>A Christmas Carol</a:t>
            </a:r>
            <a:r>
              <a:rPr lang="en-US" sz="2800" b="1" dirty="0" smtClean="0"/>
              <a:t>, Charles Dickens</a:t>
            </a:r>
            <a:endParaRPr lang="en-US" b="1" dirty="0"/>
          </a:p>
        </p:txBody>
      </p:sp>
      <p:sp>
        <p:nvSpPr>
          <p:cNvPr id="3" name="Content Placeholder 2"/>
          <p:cNvSpPr>
            <a:spLocks noGrp="1"/>
          </p:cNvSpPr>
          <p:nvPr>
            <p:ph idx="1"/>
          </p:nvPr>
        </p:nvSpPr>
        <p:spPr/>
        <p:txBody>
          <a:bodyPr>
            <a:noAutofit/>
          </a:bodyPr>
          <a:lstStyle/>
          <a:p>
            <a:pPr fontAlgn="base"/>
            <a:r>
              <a:rPr lang="en-US" sz="3200" dirty="0" smtClean="0"/>
              <a:t>“</a:t>
            </a:r>
            <a:r>
              <a:rPr lang="en-US" sz="3200" dirty="0"/>
              <a:t>Well!” returned Scrooge, “I have but to swallow this, and be for the rest of my days persecuted by a legion of goblins, all of my own creation. Humbug, I tell you! humbug!”</a:t>
            </a:r>
          </a:p>
          <a:p>
            <a:pPr marL="0" indent="0" fontAlgn="base">
              <a:buNone/>
            </a:pP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8</a:t>
            </a:fld>
            <a:endParaRPr lang="en-US" dirty="0"/>
          </a:p>
        </p:txBody>
      </p:sp>
    </p:spTree>
    <p:extLst>
      <p:ext uri="{BB962C8B-B14F-4D97-AF65-F5344CB8AC3E}">
        <p14:creationId xmlns:p14="http://schemas.microsoft.com/office/powerpoint/2010/main" val="36238792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Objective Truth</a:t>
            </a:r>
            <a:br>
              <a:rPr lang="en-US" sz="4000" dirty="0" smtClean="0">
                <a:solidFill>
                  <a:schemeClr val="bg1"/>
                </a:solidFill>
              </a:rPr>
            </a:br>
            <a:r>
              <a:rPr lang="en-US" dirty="0" smtClean="0"/>
              <a:t/>
            </a:r>
            <a:br>
              <a:rPr lang="en-US" dirty="0" smtClean="0"/>
            </a:br>
            <a:r>
              <a:rPr lang="en-US" dirty="0"/>
              <a:t/>
            </a:r>
            <a:br>
              <a:rPr lang="en-US" dirty="0"/>
            </a:br>
            <a:r>
              <a:rPr lang="en-US" b="1" dirty="0" smtClean="0"/>
              <a:t>Proverbs 3:5-8</a:t>
            </a:r>
            <a:endParaRPr lang="en-US" sz="4400" b="1" dirty="0"/>
          </a:p>
        </p:txBody>
      </p:sp>
      <p:sp>
        <p:nvSpPr>
          <p:cNvPr id="3" name="Content Placeholder 2"/>
          <p:cNvSpPr>
            <a:spLocks noGrp="1"/>
          </p:cNvSpPr>
          <p:nvPr>
            <p:ph idx="1"/>
          </p:nvPr>
        </p:nvSpPr>
        <p:spPr/>
        <p:txBody>
          <a:bodyPr>
            <a:noAutofit/>
          </a:bodyPr>
          <a:lstStyle/>
          <a:p>
            <a:r>
              <a:rPr lang="en-US" sz="3200" b="1" baseline="30000" dirty="0"/>
              <a:t>5 </a:t>
            </a:r>
            <a:r>
              <a:rPr lang="en-US" sz="3200" dirty="0"/>
              <a:t>Trust in the </a:t>
            </a:r>
            <a:r>
              <a:rPr lang="en-US" sz="3200" cap="small" dirty="0"/>
              <a:t>Lord</a:t>
            </a:r>
            <a:r>
              <a:rPr lang="en-US" sz="3200" dirty="0"/>
              <a:t> with all thine heart; and lean not unto thine own understanding.</a:t>
            </a:r>
          </a:p>
          <a:p>
            <a:r>
              <a:rPr lang="en-US" sz="3200" b="1" baseline="30000" dirty="0"/>
              <a:t>6 </a:t>
            </a:r>
            <a:r>
              <a:rPr lang="en-US" sz="3200" dirty="0"/>
              <a:t>In all thy ways acknowledge him, and he shall direct thy paths.</a:t>
            </a:r>
          </a:p>
          <a:p>
            <a:r>
              <a:rPr lang="en-US" sz="3200" b="1" baseline="30000" dirty="0"/>
              <a:t>7 </a:t>
            </a:r>
            <a:r>
              <a:rPr lang="en-US" sz="3200" dirty="0"/>
              <a:t>Be not wise in thine own eyes: fear the </a:t>
            </a:r>
            <a:r>
              <a:rPr lang="en-US" sz="3200" cap="small" dirty="0"/>
              <a:t>Lord</a:t>
            </a:r>
            <a:r>
              <a:rPr lang="en-US" sz="3200" dirty="0"/>
              <a:t>, and depart from evil.</a:t>
            </a:r>
          </a:p>
          <a:p>
            <a:r>
              <a:rPr lang="en-US" sz="3200" b="1" baseline="30000" dirty="0"/>
              <a:t>8 </a:t>
            </a:r>
            <a:r>
              <a:rPr lang="en-US" sz="3200" dirty="0"/>
              <a:t>It shall be health to thy navel, and marrow to thy bones.</a:t>
            </a:r>
          </a:p>
        </p:txBody>
      </p:sp>
      <p:sp>
        <p:nvSpPr>
          <p:cNvPr id="4" name="Slide Number Placeholder 3"/>
          <p:cNvSpPr>
            <a:spLocks noGrp="1"/>
          </p:cNvSpPr>
          <p:nvPr>
            <p:ph type="sldNum" sz="quarter" idx="12"/>
          </p:nvPr>
        </p:nvSpPr>
        <p:spPr/>
        <p:txBody>
          <a:bodyPr/>
          <a:lstStyle/>
          <a:p>
            <a:fld id="{4FAB73BC-B049-4115-A692-8D63A059BFB8}" type="slidenum">
              <a:rPr lang="en-US" smtClean="0"/>
              <a:pPr/>
              <a:t>9</a:t>
            </a:fld>
            <a:endParaRPr lang="en-US" dirty="0"/>
          </a:p>
        </p:txBody>
      </p:sp>
    </p:spTree>
    <p:extLst>
      <p:ext uri="{BB962C8B-B14F-4D97-AF65-F5344CB8AC3E}">
        <p14:creationId xmlns:p14="http://schemas.microsoft.com/office/powerpoint/2010/main" val="4274306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Objective Truth</a:t>
            </a:r>
            <a:br>
              <a:rPr lang="en-US" sz="4000" dirty="0" smtClean="0">
                <a:solidFill>
                  <a:schemeClr val="bg1"/>
                </a:solidFill>
              </a:rPr>
            </a:br>
            <a:r>
              <a:rPr lang="en-US" dirty="0" smtClean="0"/>
              <a:t/>
            </a:r>
            <a:br>
              <a:rPr lang="en-US" dirty="0" smtClean="0"/>
            </a:br>
            <a:r>
              <a:rPr lang="en-US" dirty="0"/>
              <a:t/>
            </a:r>
            <a:br>
              <a:rPr lang="en-US" dirty="0"/>
            </a:br>
            <a:r>
              <a:rPr lang="en-US" b="1" dirty="0" smtClean="0"/>
              <a:t>Jeremiah 17:9</a:t>
            </a:r>
            <a:endParaRPr lang="en-US" sz="4400" b="1" dirty="0"/>
          </a:p>
        </p:txBody>
      </p:sp>
      <p:sp>
        <p:nvSpPr>
          <p:cNvPr id="3" name="Content Placeholder 2"/>
          <p:cNvSpPr>
            <a:spLocks noGrp="1"/>
          </p:cNvSpPr>
          <p:nvPr>
            <p:ph idx="1"/>
          </p:nvPr>
        </p:nvSpPr>
        <p:spPr>
          <a:xfrm>
            <a:off x="3725031" y="4229100"/>
            <a:ext cx="7315200" cy="2008414"/>
          </a:xfrm>
        </p:spPr>
        <p:txBody>
          <a:bodyPr>
            <a:noAutofit/>
          </a:bodyPr>
          <a:lstStyle/>
          <a:p>
            <a:r>
              <a:rPr lang="en-US" sz="3200" b="1" baseline="30000" dirty="0"/>
              <a:t>9 </a:t>
            </a:r>
            <a:r>
              <a:rPr lang="en-US" sz="3200" dirty="0"/>
              <a:t>The heart is deceitful above all things, and desperately wicked: who can know it?</a:t>
            </a:r>
          </a:p>
        </p:txBody>
      </p:sp>
      <p:sp>
        <p:nvSpPr>
          <p:cNvPr id="4" name="Slide Number Placeholder 3"/>
          <p:cNvSpPr>
            <a:spLocks noGrp="1"/>
          </p:cNvSpPr>
          <p:nvPr>
            <p:ph type="sldNum" sz="quarter" idx="12"/>
          </p:nvPr>
        </p:nvSpPr>
        <p:spPr/>
        <p:txBody>
          <a:bodyPr/>
          <a:lstStyle/>
          <a:p>
            <a:fld id="{4FAB73BC-B049-4115-A692-8D63A059BFB8}" type="slidenum">
              <a:rPr lang="en-US" smtClean="0"/>
              <a:pPr/>
              <a:t>10</a:t>
            </a:fld>
            <a:endParaRPr lang="en-US" dirty="0"/>
          </a:p>
        </p:txBody>
      </p:sp>
      <p:sp>
        <p:nvSpPr>
          <p:cNvPr id="5" name="Rounded Rectangular Callout 4"/>
          <p:cNvSpPr/>
          <p:nvPr/>
        </p:nvSpPr>
        <p:spPr>
          <a:xfrm>
            <a:off x="3725031" y="695856"/>
            <a:ext cx="6764867" cy="3108543"/>
          </a:xfrm>
          <a:prstGeom prst="wedgeRoundRectCallout">
            <a:avLst>
              <a:gd name="adj1" fmla="val -25902"/>
              <a:gd name="adj2" fmla="val 73336"/>
              <a:gd name="adj3"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3725031" y="695856"/>
            <a:ext cx="6764262" cy="3108543"/>
          </a:xfrm>
          <a:prstGeom prst="rect">
            <a:avLst/>
          </a:prstGeom>
          <a:noFill/>
        </p:spPr>
        <p:txBody>
          <a:bodyPr wrap="square" rtlCol="0">
            <a:spAutoFit/>
          </a:bodyPr>
          <a:lstStyle/>
          <a:p>
            <a:r>
              <a:rPr lang="en-US" sz="2800" dirty="0" smtClean="0"/>
              <a:t>Strong’s Concordance, on the word here translated as “heart.”  </a:t>
            </a:r>
          </a:p>
          <a:p>
            <a:r>
              <a:rPr lang="en-US" sz="2800" b="1" dirty="0" smtClean="0"/>
              <a:t>Original </a:t>
            </a:r>
            <a:r>
              <a:rPr lang="en-US" sz="2800" b="1" dirty="0"/>
              <a:t>Word: </a:t>
            </a:r>
            <a:r>
              <a:rPr lang="he-IL" sz="2800" dirty="0"/>
              <a:t>לֵב</a:t>
            </a:r>
            <a:br>
              <a:rPr lang="he-IL" sz="2800" dirty="0"/>
            </a:br>
            <a:r>
              <a:rPr lang="en-US" sz="2800" b="1" dirty="0"/>
              <a:t>Part of Speech: </a:t>
            </a:r>
            <a:r>
              <a:rPr lang="en-US" sz="2800" dirty="0"/>
              <a:t>Noun Masculine</a:t>
            </a:r>
            <a:br>
              <a:rPr lang="en-US" sz="2800" dirty="0"/>
            </a:br>
            <a:r>
              <a:rPr lang="en-US" sz="2800" b="1" dirty="0"/>
              <a:t>Transliteration: </a:t>
            </a:r>
            <a:r>
              <a:rPr lang="en-US" sz="2800" dirty="0" err="1"/>
              <a:t>leb</a:t>
            </a:r>
            <a:r>
              <a:rPr lang="en-US" sz="2800" dirty="0"/>
              <a:t/>
            </a:r>
            <a:br>
              <a:rPr lang="en-US" sz="2800" dirty="0"/>
            </a:br>
            <a:r>
              <a:rPr lang="en-US" sz="2800" b="1" dirty="0"/>
              <a:t>Phonetic Spelling: </a:t>
            </a:r>
            <a:r>
              <a:rPr lang="en-US" sz="2800" dirty="0"/>
              <a:t>(</a:t>
            </a:r>
            <a:r>
              <a:rPr lang="en-US" sz="2800" dirty="0" err="1"/>
              <a:t>labe</a:t>
            </a:r>
            <a:r>
              <a:rPr lang="en-US" sz="2800" dirty="0"/>
              <a:t>)</a:t>
            </a:r>
            <a:br>
              <a:rPr lang="en-US" sz="2800" dirty="0"/>
            </a:br>
            <a:r>
              <a:rPr lang="en-US" sz="2800" b="1" dirty="0"/>
              <a:t>Definition: </a:t>
            </a:r>
            <a:r>
              <a:rPr lang="en-US" sz="2800" dirty="0"/>
              <a:t>inner man, mind, will, heart</a:t>
            </a:r>
          </a:p>
        </p:txBody>
      </p:sp>
    </p:spTree>
    <p:extLst>
      <p:ext uri="{BB962C8B-B14F-4D97-AF65-F5344CB8AC3E}">
        <p14:creationId xmlns:p14="http://schemas.microsoft.com/office/powerpoint/2010/main" val="215007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Objective Truth</a:t>
            </a:r>
            <a:br>
              <a:rPr lang="en-US" sz="4000" dirty="0" smtClean="0">
                <a:solidFill>
                  <a:schemeClr val="bg1"/>
                </a:solidFill>
              </a:rPr>
            </a:br>
            <a:r>
              <a:rPr lang="en-US" dirty="0" smtClean="0"/>
              <a:t/>
            </a:r>
            <a:br>
              <a:rPr lang="en-US" dirty="0" smtClean="0"/>
            </a:br>
            <a:r>
              <a:rPr lang="en-US" dirty="0"/>
              <a:t/>
            </a:r>
            <a:br>
              <a:rPr lang="en-US" dirty="0"/>
            </a:br>
            <a:r>
              <a:rPr lang="en-US" b="1" dirty="0" smtClean="0"/>
              <a:t>Jeremiah 17:9</a:t>
            </a:r>
            <a:endParaRPr lang="en-US" sz="4400" b="1" dirty="0"/>
          </a:p>
        </p:txBody>
      </p:sp>
      <p:sp>
        <p:nvSpPr>
          <p:cNvPr id="3" name="Content Placeholder 2"/>
          <p:cNvSpPr>
            <a:spLocks noGrp="1"/>
          </p:cNvSpPr>
          <p:nvPr>
            <p:ph idx="1"/>
          </p:nvPr>
        </p:nvSpPr>
        <p:spPr>
          <a:xfrm>
            <a:off x="3676045" y="767444"/>
            <a:ext cx="7315200" cy="620486"/>
          </a:xfrm>
        </p:spPr>
        <p:txBody>
          <a:bodyPr>
            <a:noAutofit/>
          </a:bodyPr>
          <a:lstStyle/>
          <a:p>
            <a:pPr marL="0" indent="0">
              <a:buNone/>
            </a:pPr>
            <a:r>
              <a:rPr lang="en-US" sz="3200" b="1" baseline="30000" dirty="0"/>
              <a:t>9 </a:t>
            </a:r>
            <a:r>
              <a:rPr lang="en-US" sz="3200" dirty="0"/>
              <a:t>The heart is deceitful above all things, and desperately wicked: who can know it?</a:t>
            </a:r>
          </a:p>
        </p:txBody>
      </p:sp>
      <p:sp>
        <p:nvSpPr>
          <p:cNvPr id="4" name="Slide Number Placeholder 3"/>
          <p:cNvSpPr>
            <a:spLocks noGrp="1"/>
          </p:cNvSpPr>
          <p:nvPr>
            <p:ph type="sldNum" sz="quarter" idx="12"/>
          </p:nvPr>
        </p:nvSpPr>
        <p:spPr/>
        <p:txBody>
          <a:bodyPr/>
          <a:lstStyle/>
          <a:p>
            <a:fld id="{4FAB73BC-B049-4115-A692-8D63A059BFB8}" type="slidenum">
              <a:rPr lang="en-US" smtClean="0"/>
              <a:pPr/>
              <a:t>11</a:t>
            </a:fld>
            <a:endParaRPr lang="en-US" dirty="0"/>
          </a:p>
        </p:txBody>
      </p:sp>
      <p:sp>
        <p:nvSpPr>
          <p:cNvPr id="7" name="Rounded Rectangular Callout 6"/>
          <p:cNvSpPr/>
          <p:nvPr/>
        </p:nvSpPr>
        <p:spPr>
          <a:xfrm>
            <a:off x="3580467" y="1877590"/>
            <a:ext cx="8029147" cy="4527551"/>
          </a:xfrm>
          <a:prstGeom prst="wedgeRoundRectCallout">
            <a:avLst>
              <a:gd name="adj1" fmla="val -24133"/>
              <a:gd name="adj2" fmla="val -57059"/>
              <a:gd name="adj3"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3919845" y="1889383"/>
            <a:ext cx="7575331" cy="4647426"/>
          </a:xfrm>
          <a:prstGeom prst="rect">
            <a:avLst/>
          </a:prstGeom>
          <a:noFill/>
        </p:spPr>
        <p:txBody>
          <a:bodyPr wrap="square" rtlCol="0">
            <a:spAutoFit/>
          </a:bodyPr>
          <a:lstStyle/>
          <a:p>
            <a:r>
              <a:rPr lang="en-US" sz="2800" dirty="0" smtClean="0"/>
              <a:t>The ancient Hebrews appear to have conceived of the heart as the seat of the thoughts, just as they thought of the bowels and other internal organs as the seat of the emotions.  We see this in Genesis 6:5, which uses the same word for “</a:t>
            </a:r>
            <a:r>
              <a:rPr lang="en-US" sz="2800" b="1" dirty="0" smtClean="0"/>
              <a:t>heart</a:t>
            </a:r>
            <a:r>
              <a:rPr lang="en-US" sz="2800" dirty="0" smtClean="0"/>
              <a:t>:”  </a:t>
            </a:r>
          </a:p>
          <a:p>
            <a:endParaRPr lang="en-US" sz="2800" dirty="0" smtClean="0"/>
          </a:p>
          <a:p>
            <a:r>
              <a:rPr lang="en-US" sz="3200" b="1" baseline="30000" dirty="0"/>
              <a:t>5 </a:t>
            </a:r>
            <a:r>
              <a:rPr lang="en-US" sz="3200" dirty="0"/>
              <a:t>And God saw that the wickedness of man was great in the earth, and that every imagination of </a:t>
            </a:r>
            <a:r>
              <a:rPr lang="en-US" sz="3200" b="1" dirty="0"/>
              <a:t>the thoughts of his heart </a:t>
            </a:r>
            <a:r>
              <a:rPr lang="en-US" sz="3200" dirty="0"/>
              <a:t>was only evil continually.</a:t>
            </a:r>
          </a:p>
        </p:txBody>
      </p:sp>
    </p:spTree>
    <p:extLst>
      <p:ext uri="{BB962C8B-B14F-4D97-AF65-F5344CB8AC3E}">
        <p14:creationId xmlns:p14="http://schemas.microsoft.com/office/powerpoint/2010/main" val="25717734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CONTEXT</a:t>
            </a:r>
            <a:br>
              <a:rPr lang="en-US" sz="4000" dirty="0" smtClean="0">
                <a:solidFill>
                  <a:schemeClr val="bg1"/>
                </a:solidFill>
              </a:rPr>
            </a:br>
            <a:r>
              <a:rPr lang="en-US" dirty="0" smtClean="0"/>
              <a:t/>
            </a:r>
            <a:br>
              <a:rPr lang="en-US" dirty="0" smtClean="0"/>
            </a:br>
            <a:r>
              <a:rPr lang="en-US" dirty="0"/>
              <a:t/>
            </a:r>
            <a:br>
              <a:rPr lang="en-US" dirty="0"/>
            </a:br>
            <a:r>
              <a:rPr lang="en-US" b="1" dirty="0" smtClean="0"/>
              <a:t>Jeremiah </a:t>
            </a:r>
            <a:br>
              <a:rPr lang="en-US" b="1" dirty="0" smtClean="0"/>
            </a:br>
            <a:r>
              <a:rPr lang="en-US" b="1" dirty="0" smtClean="0"/>
              <a:t>17:5-9</a:t>
            </a:r>
            <a:endParaRPr lang="en-US" sz="4400" b="1" dirty="0"/>
          </a:p>
        </p:txBody>
      </p:sp>
      <p:sp>
        <p:nvSpPr>
          <p:cNvPr id="3" name="Content Placeholder 2"/>
          <p:cNvSpPr>
            <a:spLocks noGrp="1"/>
          </p:cNvSpPr>
          <p:nvPr>
            <p:ph idx="1"/>
          </p:nvPr>
        </p:nvSpPr>
        <p:spPr/>
        <p:txBody>
          <a:bodyPr>
            <a:noAutofit/>
          </a:bodyPr>
          <a:lstStyle/>
          <a:p>
            <a:r>
              <a:rPr lang="en-US" sz="3200" b="1" baseline="30000" dirty="0"/>
              <a:t>5 </a:t>
            </a:r>
            <a:r>
              <a:rPr lang="en-US" sz="3200" dirty="0"/>
              <a:t>Thus </a:t>
            </a:r>
            <a:r>
              <a:rPr lang="en-US" sz="3200" dirty="0" err="1"/>
              <a:t>saith</a:t>
            </a:r>
            <a:r>
              <a:rPr lang="en-US" sz="3200" dirty="0"/>
              <a:t> the </a:t>
            </a:r>
            <a:r>
              <a:rPr lang="en-US" sz="3200" cap="small" dirty="0"/>
              <a:t>Lord</a:t>
            </a:r>
            <a:r>
              <a:rPr lang="en-US" sz="3200" dirty="0"/>
              <a:t>; Cursed be the man that </a:t>
            </a:r>
            <a:r>
              <a:rPr lang="en-US" sz="3200" dirty="0" err="1"/>
              <a:t>trusteth</a:t>
            </a:r>
            <a:r>
              <a:rPr lang="en-US" sz="3200" dirty="0"/>
              <a:t> in man, and </a:t>
            </a:r>
            <a:r>
              <a:rPr lang="en-US" sz="3200" dirty="0" err="1"/>
              <a:t>maketh</a:t>
            </a:r>
            <a:r>
              <a:rPr lang="en-US" sz="3200" dirty="0"/>
              <a:t> flesh his arm, and whose heart </a:t>
            </a:r>
            <a:r>
              <a:rPr lang="en-US" sz="3200" dirty="0" err="1"/>
              <a:t>departeth</a:t>
            </a:r>
            <a:r>
              <a:rPr lang="en-US" sz="3200" dirty="0"/>
              <a:t> from the </a:t>
            </a:r>
            <a:r>
              <a:rPr lang="en-US" sz="3200" cap="small" dirty="0"/>
              <a:t>Lord</a:t>
            </a:r>
            <a:r>
              <a:rPr lang="en-US" sz="3200" dirty="0"/>
              <a:t>.</a:t>
            </a:r>
          </a:p>
          <a:p>
            <a:r>
              <a:rPr lang="en-US" sz="3200" b="1" baseline="30000" dirty="0"/>
              <a:t>6 </a:t>
            </a:r>
            <a:r>
              <a:rPr lang="en-US" sz="3200" dirty="0"/>
              <a:t>For he shall be like the heath in the desert, and shall not see when good cometh; but shall inhabit the parched places in the wilderness, in a salt land and not inhabited.</a:t>
            </a:r>
          </a:p>
          <a:p>
            <a:r>
              <a:rPr lang="en-US" sz="3200" b="1" baseline="30000" dirty="0"/>
              <a:t>7 </a:t>
            </a:r>
            <a:r>
              <a:rPr lang="en-US" sz="3200" dirty="0"/>
              <a:t>Blessed is the man that </a:t>
            </a:r>
            <a:r>
              <a:rPr lang="en-US" sz="3200" dirty="0" err="1"/>
              <a:t>trusteth</a:t>
            </a:r>
            <a:r>
              <a:rPr lang="en-US" sz="3200" dirty="0"/>
              <a:t> in the </a:t>
            </a:r>
            <a:r>
              <a:rPr lang="en-US" sz="3200" cap="small" dirty="0"/>
              <a:t>Lord</a:t>
            </a:r>
            <a:r>
              <a:rPr lang="en-US" sz="3200" dirty="0"/>
              <a:t>, and whose hope the </a:t>
            </a:r>
            <a:r>
              <a:rPr lang="en-US" sz="3200" cap="small" dirty="0"/>
              <a:t>Lord</a:t>
            </a:r>
            <a:r>
              <a:rPr lang="en-US" sz="3200" dirty="0"/>
              <a:t> is</a:t>
            </a:r>
            <a:r>
              <a:rPr lang="en-US" sz="3200" dirty="0" smtClean="0"/>
              <a:t>.</a:t>
            </a: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12</a:t>
            </a:fld>
            <a:endParaRPr lang="en-US" dirty="0"/>
          </a:p>
        </p:txBody>
      </p:sp>
    </p:spTree>
    <p:extLst>
      <p:ext uri="{BB962C8B-B14F-4D97-AF65-F5344CB8AC3E}">
        <p14:creationId xmlns:p14="http://schemas.microsoft.com/office/powerpoint/2010/main" val="36298630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CONTEXT</a:t>
            </a:r>
            <a:br>
              <a:rPr lang="en-US" sz="4000" dirty="0" smtClean="0">
                <a:solidFill>
                  <a:schemeClr val="bg1"/>
                </a:solidFill>
              </a:rPr>
            </a:br>
            <a:r>
              <a:rPr lang="en-US" dirty="0" smtClean="0"/>
              <a:t/>
            </a:r>
            <a:br>
              <a:rPr lang="en-US" dirty="0" smtClean="0"/>
            </a:br>
            <a:r>
              <a:rPr lang="en-US" dirty="0"/>
              <a:t/>
            </a:r>
            <a:br>
              <a:rPr lang="en-US" dirty="0"/>
            </a:br>
            <a:r>
              <a:rPr lang="en-US" b="1" dirty="0" smtClean="0"/>
              <a:t>Jeremiah </a:t>
            </a:r>
            <a:br>
              <a:rPr lang="en-US" b="1" dirty="0" smtClean="0"/>
            </a:br>
            <a:r>
              <a:rPr lang="en-US" b="1" dirty="0" smtClean="0"/>
              <a:t>17:8-9</a:t>
            </a:r>
            <a:endParaRPr lang="en-US" sz="4400" b="1" dirty="0"/>
          </a:p>
        </p:txBody>
      </p:sp>
      <p:sp>
        <p:nvSpPr>
          <p:cNvPr id="3" name="Content Placeholder 2"/>
          <p:cNvSpPr>
            <a:spLocks noGrp="1"/>
          </p:cNvSpPr>
          <p:nvPr>
            <p:ph idx="1"/>
          </p:nvPr>
        </p:nvSpPr>
        <p:spPr/>
        <p:txBody>
          <a:bodyPr>
            <a:noAutofit/>
          </a:bodyPr>
          <a:lstStyle/>
          <a:p>
            <a:r>
              <a:rPr lang="en-US" sz="3200" b="1" baseline="30000" dirty="0"/>
              <a:t>8 </a:t>
            </a:r>
            <a:r>
              <a:rPr lang="en-US" sz="3200" dirty="0"/>
              <a:t>For he shall be as a tree planted by the waters, and that </a:t>
            </a:r>
            <a:r>
              <a:rPr lang="en-US" sz="3200" dirty="0" err="1"/>
              <a:t>spreadeth</a:t>
            </a:r>
            <a:r>
              <a:rPr lang="en-US" sz="3200" dirty="0"/>
              <a:t> out her roots by the river, and shall not see when heat cometh, but her leaf shall be green; and shall not be careful in the year of drought, neither shall cease from yielding fruit.</a:t>
            </a:r>
          </a:p>
          <a:p>
            <a:r>
              <a:rPr lang="en-US" sz="3200" b="1" baseline="30000" dirty="0"/>
              <a:t>9 </a:t>
            </a:r>
            <a:r>
              <a:rPr lang="en-US" sz="3200" dirty="0"/>
              <a:t>The heart is deceitful above all things, and desperately wicked: who can know it?</a:t>
            </a:r>
          </a:p>
        </p:txBody>
      </p:sp>
      <p:sp>
        <p:nvSpPr>
          <p:cNvPr id="4" name="Slide Number Placeholder 3"/>
          <p:cNvSpPr>
            <a:spLocks noGrp="1"/>
          </p:cNvSpPr>
          <p:nvPr>
            <p:ph type="sldNum" sz="quarter" idx="12"/>
          </p:nvPr>
        </p:nvSpPr>
        <p:spPr/>
        <p:txBody>
          <a:bodyPr/>
          <a:lstStyle/>
          <a:p>
            <a:fld id="{4FAB73BC-B049-4115-A692-8D63A059BFB8}" type="slidenum">
              <a:rPr lang="en-US" smtClean="0"/>
              <a:pPr/>
              <a:t>13</a:t>
            </a:fld>
            <a:endParaRPr lang="en-US" dirty="0"/>
          </a:p>
        </p:txBody>
      </p:sp>
    </p:spTree>
    <p:extLst>
      <p:ext uri="{BB962C8B-B14F-4D97-AF65-F5344CB8AC3E}">
        <p14:creationId xmlns:p14="http://schemas.microsoft.com/office/powerpoint/2010/main" val="30032124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Foundations</a:t>
            </a:r>
            <a:br>
              <a:rPr lang="en-US" sz="4000" dirty="0" smtClean="0">
                <a:solidFill>
                  <a:schemeClr val="bg1"/>
                </a:solidFill>
              </a:rPr>
            </a:br>
            <a:r>
              <a:rPr lang="en-US" dirty="0" smtClean="0"/>
              <a:t/>
            </a:r>
            <a:br>
              <a:rPr lang="en-US" dirty="0" smtClean="0"/>
            </a:br>
            <a:r>
              <a:rPr lang="en-US" dirty="0"/>
              <a:t/>
            </a:r>
            <a:br>
              <a:rPr lang="en-US" dirty="0"/>
            </a:br>
            <a:r>
              <a:rPr lang="en-US" b="1" dirty="0" smtClean="0"/>
              <a:t>Matthew </a:t>
            </a:r>
            <a:br>
              <a:rPr lang="en-US" b="1" dirty="0" smtClean="0"/>
            </a:br>
            <a:r>
              <a:rPr lang="en-US" b="1" dirty="0" smtClean="0"/>
              <a:t>7:21-29</a:t>
            </a:r>
            <a:endParaRPr lang="en-US" sz="4400" b="1" dirty="0"/>
          </a:p>
        </p:txBody>
      </p:sp>
      <p:sp>
        <p:nvSpPr>
          <p:cNvPr id="3" name="Content Placeholder 2"/>
          <p:cNvSpPr>
            <a:spLocks noGrp="1"/>
          </p:cNvSpPr>
          <p:nvPr>
            <p:ph idx="1"/>
          </p:nvPr>
        </p:nvSpPr>
        <p:spPr/>
        <p:txBody>
          <a:bodyPr>
            <a:noAutofit/>
          </a:bodyPr>
          <a:lstStyle/>
          <a:p>
            <a:r>
              <a:rPr lang="en-US" sz="3200" b="1" baseline="30000" dirty="0"/>
              <a:t>21 </a:t>
            </a:r>
            <a:r>
              <a:rPr lang="en-US" sz="3200" dirty="0"/>
              <a:t>Not every one that </a:t>
            </a:r>
            <a:r>
              <a:rPr lang="en-US" sz="3200" dirty="0" err="1"/>
              <a:t>saith</a:t>
            </a:r>
            <a:r>
              <a:rPr lang="en-US" sz="3200" dirty="0"/>
              <a:t> unto me, Lord, Lord, shall enter into the kingdom of heaven; but he that doeth the will of my Father which is in heaven.</a:t>
            </a:r>
          </a:p>
          <a:p>
            <a:r>
              <a:rPr lang="en-US" sz="3200" b="1" baseline="30000" dirty="0"/>
              <a:t>22 </a:t>
            </a:r>
            <a:r>
              <a:rPr lang="en-US" sz="3200" dirty="0"/>
              <a:t>Many will say to me in that day, Lord, Lord, have we not prophesied in thy name? and in thy name have cast out devils? and in thy name done many wonderful works?</a:t>
            </a:r>
          </a:p>
          <a:p>
            <a:r>
              <a:rPr lang="en-US" sz="3200" b="1" baseline="30000" dirty="0"/>
              <a:t>23 </a:t>
            </a:r>
            <a:r>
              <a:rPr lang="en-US" sz="3200" dirty="0"/>
              <a:t>And then will I profess unto them, I never knew you: depart from me, ye that work iniquity.</a:t>
            </a:r>
          </a:p>
        </p:txBody>
      </p:sp>
      <p:sp>
        <p:nvSpPr>
          <p:cNvPr id="4" name="Slide Number Placeholder 3"/>
          <p:cNvSpPr>
            <a:spLocks noGrp="1"/>
          </p:cNvSpPr>
          <p:nvPr>
            <p:ph type="sldNum" sz="quarter" idx="12"/>
          </p:nvPr>
        </p:nvSpPr>
        <p:spPr/>
        <p:txBody>
          <a:bodyPr/>
          <a:lstStyle/>
          <a:p>
            <a:fld id="{4FAB73BC-B049-4115-A692-8D63A059BFB8}" type="slidenum">
              <a:rPr lang="en-US" smtClean="0"/>
              <a:pPr/>
              <a:t>14</a:t>
            </a:fld>
            <a:endParaRPr lang="en-US" dirty="0"/>
          </a:p>
        </p:txBody>
      </p:sp>
    </p:spTree>
    <p:extLst>
      <p:ext uri="{BB962C8B-B14F-4D97-AF65-F5344CB8AC3E}">
        <p14:creationId xmlns:p14="http://schemas.microsoft.com/office/powerpoint/2010/main" val="32320246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Foundations</a:t>
            </a:r>
            <a:br>
              <a:rPr lang="en-US" sz="4000" dirty="0" smtClean="0">
                <a:solidFill>
                  <a:schemeClr val="bg1"/>
                </a:solidFill>
              </a:rPr>
            </a:br>
            <a:r>
              <a:rPr lang="en-US" dirty="0" smtClean="0"/>
              <a:t/>
            </a:r>
            <a:br>
              <a:rPr lang="en-US" dirty="0" smtClean="0"/>
            </a:br>
            <a:r>
              <a:rPr lang="en-US" dirty="0"/>
              <a:t/>
            </a:r>
            <a:br>
              <a:rPr lang="en-US" dirty="0"/>
            </a:br>
            <a:r>
              <a:rPr lang="en-US" b="1" dirty="0" smtClean="0"/>
              <a:t>Matthew </a:t>
            </a:r>
            <a:br>
              <a:rPr lang="en-US" b="1" dirty="0" smtClean="0"/>
            </a:br>
            <a:r>
              <a:rPr lang="en-US" b="1" dirty="0" smtClean="0"/>
              <a:t>7:24-29</a:t>
            </a:r>
            <a:endParaRPr lang="en-US" sz="4400" b="1" dirty="0"/>
          </a:p>
        </p:txBody>
      </p:sp>
      <p:sp>
        <p:nvSpPr>
          <p:cNvPr id="3" name="Content Placeholder 2"/>
          <p:cNvSpPr>
            <a:spLocks noGrp="1"/>
          </p:cNvSpPr>
          <p:nvPr>
            <p:ph idx="1"/>
          </p:nvPr>
        </p:nvSpPr>
        <p:spPr/>
        <p:txBody>
          <a:bodyPr>
            <a:noAutofit/>
          </a:bodyPr>
          <a:lstStyle/>
          <a:p>
            <a:r>
              <a:rPr lang="en-US" sz="3200" b="1" baseline="30000" dirty="0"/>
              <a:t>24 </a:t>
            </a:r>
            <a:r>
              <a:rPr lang="en-US" sz="3200" dirty="0"/>
              <a:t>Therefore whosoever </a:t>
            </a:r>
            <a:r>
              <a:rPr lang="en-US" sz="3200" dirty="0" err="1"/>
              <a:t>heareth</a:t>
            </a:r>
            <a:r>
              <a:rPr lang="en-US" sz="3200" dirty="0"/>
              <a:t> these sayings of mine, and doeth them, I will liken him unto a wise man, which built his house upon a rock:</a:t>
            </a:r>
          </a:p>
          <a:p>
            <a:r>
              <a:rPr lang="en-US" sz="3200" b="1" baseline="30000" dirty="0"/>
              <a:t>25 </a:t>
            </a:r>
            <a:r>
              <a:rPr lang="en-US" sz="3200" dirty="0"/>
              <a:t>And the rain descended, and the floods came, and the winds blew, and beat upon that house; and it fell not: for it was founded upon a rock.</a:t>
            </a:r>
          </a:p>
          <a:p>
            <a:r>
              <a:rPr lang="en-US" sz="3200" b="1" baseline="30000" dirty="0"/>
              <a:t>26 </a:t>
            </a:r>
            <a:r>
              <a:rPr lang="en-US" sz="3200" dirty="0"/>
              <a:t>And every one that </a:t>
            </a:r>
            <a:r>
              <a:rPr lang="en-US" sz="3200" dirty="0" err="1"/>
              <a:t>heareth</a:t>
            </a:r>
            <a:r>
              <a:rPr lang="en-US" sz="3200" dirty="0"/>
              <a:t> these sayings of mine, and doeth them not, shall be likened unto a foolish man, which built his house upon the sand:</a:t>
            </a:r>
          </a:p>
        </p:txBody>
      </p:sp>
      <p:sp>
        <p:nvSpPr>
          <p:cNvPr id="4" name="Slide Number Placeholder 3"/>
          <p:cNvSpPr>
            <a:spLocks noGrp="1"/>
          </p:cNvSpPr>
          <p:nvPr>
            <p:ph type="sldNum" sz="quarter" idx="12"/>
          </p:nvPr>
        </p:nvSpPr>
        <p:spPr/>
        <p:txBody>
          <a:bodyPr/>
          <a:lstStyle/>
          <a:p>
            <a:fld id="{4FAB73BC-B049-4115-A692-8D63A059BFB8}" type="slidenum">
              <a:rPr lang="en-US" smtClean="0"/>
              <a:pPr/>
              <a:t>15</a:t>
            </a:fld>
            <a:endParaRPr lang="en-US" dirty="0"/>
          </a:p>
        </p:txBody>
      </p:sp>
    </p:spTree>
    <p:extLst>
      <p:ext uri="{BB962C8B-B14F-4D97-AF65-F5344CB8AC3E}">
        <p14:creationId xmlns:p14="http://schemas.microsoft.com/office/powerpoint/2010/main" val="35595527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Foundations</a:t>
            </a:r>
            <a:br>
              <a:rPr lang="en-US" sz="4000" dirty="0" smtClean="0">
                <a:solidFill>
                  <a:schemeClr val="bg1"/>
                </a:solidFill>
              </a:rPr>
            </a:br>
            <a:r>
              <a:rPr lang="en-US" dirty="0" smtClean="0"/>
              <a:t/>
            </a:r>
            <a:br>
              <a:rPr lang="en-US" dirty="0" smtClean="0"/>
            </a:br>
            <a:r>
              <a:rPr lang="en-US" dirty="0"/>
              <a:t/>
            </a:r>
            <a:br>
              <a:rPr lang="en-US" dirty="0"/>
            </a:br>
            <a:r>
              <a:rPr lang="en-US" b="1" dirty="0" smtClean="0"/>
              <a:t>Matthew </a:t>
            </a:r>
            <a:br>
              <a:rPr lang="en-US" b="1" dirty="0" smtClean="0"/>
            </a:br>
            <a:r>
              <a:rPr lang="en-US" b="1" dirty="0" smtClean="0"/>
              <a:t>7:27-29</a:t>
            </a:r>
            <a:endParaRPr lang="en-US" sz="4400" b="1" dirty="0"/>
          </a:p>
        </p:txBody>
      </p:sp>
      <p:sp>
        <p:nvSpPr>
          <p:cNvPr id="3" name="Content Placeholder 2"/>
          <p:cNvSpPr>
            <a:spLocks noGrp="1"/>
          </p:cNvSpPr>
          <p:nvPr>
            <p:ph idx="1"/>
          </p:nvPr>
        </p:nvSpPr>
        <p:spPr/>
        <p:txBody>
          <a:bodyPr>
            <a:noAutofit/>
          </a:bodyPr>
          <a:lstStyle/>
          <a:p>
            <a:r>
              <a:rPr lang="en-US" sz="3200" b="1" baseline="30000" dirty="0"/>
              <a:t>27 </a:t>
            </a:r>
            <a:r>
              <a:rPr lang="en-US" sz="3200" dirty="0"/>
              <a:t>And the rain descended, and the floods came, and the winds blew, and beat upon that house; and it fell: and great was the fall of it.</a:t>
            </a:r>
          </a:p>
          <a:p>
            <a:r>
              <a:rPr lang="en-US" sz="3200" b="1" baseline="30000" dirty="0"/>
              <a:t>28 </a:t>
            </a:r>
            <a:r>
              <a:rPr lang="en-US" sz="3200" dirty="0"/>
              <a:t>And it came to pass, when Jesus had ended these sayings, the people were astonished at his doctrine:</a:t>
            </a:r>
          </a:p>
          <a:p>
            <a:r>
              <a:rPr lang="en-US" sz="3200" b="1" baseline="30000" dirty="0"/>
              <a:t>29 </a:t>
            </a:r>
            <a:r>
              <a:rPr lang="en-US" sz="3200" dirty="0"/>
              <a:t>For he taught them as one having authority, and not as the scribes.</a:t>
            </a:r>
          </a:p>
        </p:txBody>
      </p:sp>
      <p:sp>
        <p:nvSpPr>
          <p:cNvPr id="4" name="Slide Number Placeholder 3"/>
          <p:cNvSpPr>
            <a:spLocks noGrp="1"/>
          </p:cNvSpPr>
          <p:nvPr>
            <p:ph type="sldNum" sz="quarter" idx="12"/>
          </p:nvPr>
        </p:nvSpPr>
        <p:spPr/>
        <p:txBody>
          <a:bodyPr/>
          <a:lstStyle/>
          <a:p>
            <a:fld id="{4FAB73BC-B049-4115-A692-8D63A059BFB8}" type="slidenum">
              <a:rPr lang="en-US" smtClean="0"/>
              <a:pPr/>
              <a:t>16</a:t>
            </a:fld>
            <a:endParaRPr lang="en-US" dirty="0"/>
          </a:p>
        </p:txBody>
      </p:sp>
    </p:spTree>
    <p:extLst>
      <p:ext uri="{BB962C8B-B14F-4D97-AF65-F5344CB8AC3E}">
        <p14:creationId xmlns:p14="http://schemas.microsoft.com/office/powerpoint/2010/main" val="24918878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Foundations</a:t>
            </a:r>
            <a:br>
              <a:rPr lang="en-US" sz="4000" dirty="0" smtClean="0">
                <a:solidFill>
                  <a:schemeClr val="bg1"/>
                </a:solidFill>
              </a:rPr>
            </a:br>
            <a:r>
              <a:rPr lang="en-US" dirty="0" smtClean="0"/>
              <a:t/>
            </a:r>
            <a:br>
              <a:rPr lang="en-US" dirty="0" smtClean="0"/>
            </a:br>
            <a:r>
              <a:rPr lang="en-US" dirty="0"/>
              <a:t/>
            </a:r>
            <a:br>
              <a:rPr lang="en-US" dirty="0"/>
            </a:br>
            <a:r>
              <a:rPr lang="en-US" b="1" dirty="0" smtClean="0"/>
              <a:t>2 Timothy 3:14-17</a:t>
            </a:r>
            <a:endParaRPr lang="en-US" sz="4400" b="1" dirty="0"/>
          </a:p>
        </p:txBody>
      </p:sp>
      <p:sp>
        <p:nvSpPr>
          <p:cNvPr id="3" name="Content Placeholder 2"/>
          <p:cNvSpPr>
            <a:spLocks noGrp="1"/>
          </p:cNvSpPr>
          <p:nvPr>
            <p:ph idx="1"/>
          </p:nvPr>
        </p:nvSpPr>
        <p:spPr/>
        <p:txBody>
          <a:bodyPr>
            <a:noAutofit/>
          </a:bodyPr>
          <a:lstStyle/>
          <a:p>
            <a:r>
              <a:rPr lang="en-US" sz="3000" b="1" baseline="30000" dirty="0"/>
              <a:t>14 </a:t>
            </a:r>
            <a:r>
              <a:rPr lang="en-US" sz="3000" dirty="0"/>
              <a:t>But continue thou in the things which thou hast learned and hast been assured of, knowing of whom thou hast learned them;</a:t>
            </a:r>
          </a:p>
          <a:p>
            <a:r>
              <a:rPr lang="en-US" sz="3000" b="1" baseline="30000" dirty="0"/>
              <a:t>15 </a:t>
            </a:r>
            <a:r>
              <a:rPr lang="en-US" sz="3000" dirty="0"/>
              <a:t>And that from a child thou hast known the holy scriptures, which are able to make thee wise unto salvation through faith which is in Christ Jesus.</a:t>
            </a:r>
          </a:p>
          <a:p>
            <a:r>
              <a:rPr lang="en-US" sz="3000" b="1" baseline="30000" dirty="0"/>
              <a:t>16 </a:t>
            </a:r>
            <a:r>
              <a:rPr lang="en-US" sz="3000" dirty="0"/>
              <a:t>All scripture is given by inspiration of God, and is profitable for doctrine, for reproof, for correction, for instruction in righteousness:</a:t>
            </a:r>
          </a:p>
          <a:p>
            <a:r>
              <a:rPr lang="en-US" sz="3000" b="1" baseline="30000" dirty="0"/>
              <a:t>17 </a:t>
            </a:r>
            <a:r>
              <a:rPr lang="en-US" sz="3000" dirty="0"/>
              <a:t>That the man of God may be perfect, thoroughly furnished unto all good works.</a:t>
            </a:r>
          </a:p>
        </p:txBody>
      </p:sp>
      <p:sp>
        <p:nvSpPr>
          <p:cNvPr id="4" name="Slide Number Placeholder 3"/>
          <p:cNvSpPr>
            <a:spLocks noGrp="1"/>
          </p:cNvSpPr>
          <p:nvPr>
            <p:ph type="sldNum" sz="quarter" idx="12"/>
          </p:nvPr>
        </p:nvSpPr>
        <p:spPr/>
        <p:txBody>
          <a:bodyPr/>
          <a:lstStyle/>
          <a:p>
            <a:fld id="{4FAB73BC-B049-4115-A692-8D63A059BFB8}" type="slidenum">
              <a:rPr lang="en-US" smtClean="0"/>
              <a:pPr/>
              <a:t>17</a:t>
            </a:fld>
            <a:endParaRPr lang="en-US" dirty="0"/>
          </a:p>
        </p:txBody>
      </p:sp>
    </p:spTree>
    <p:extLst>
      <p:ext uri="{BB962C8B-B14F-4D97-AF65-F5344CB8AC3E}">
        <p14:creationId xmlns:p14="http://schemas.microsoft.com/office/powerpoint/2010/main" val="382887877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Foundations</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Romans 15:4</a:t>
            </a:r>
            <a:endParaRPr lang="en-US" sz="4400" b="1" dirty="0"/>
          </a:p>
        </p:txBody>
      </p:sp>
      <p:sp>
        <p:nvSpPr>
          <p:cNvPr id="3" name="Content Placeholder 2"/>
          <p:cNvSpPr>
            <a:spLocks noGrp="1"/>
          </p:cNvSpPr>
          <p:nvPr>
            <p:ph idx="1"/>
          </p:nvPr>
        </p:nvSpPr>
        <p:spPr/>
        <p:txBody>
          <a:bodyPr>
            <a:noAutofit/>
          </a:bodyPr>
          <a:lstStyle/>
          <a:p>
            <a:r>
              <a:rPr lang="en-US" sz="3200" b="1" baseline="30000" dirty="0"/>
              <a:t>4 </a:t>
            </a:r>
            <a:r>
              <a:rPr lang="en-US" sz="3200" dirty="0"/>
              <a:t>For whatsoever things were written aforetime were written for our learning, that we through patience and comfort of the scriptures might have hope.</a:t>
            </a:r>
            <a:endParaRPr lang="en-US" sz="30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18</a:t>
            </a:fld>
            <a:endParaRPr lang="en-US" dirty="0"/>
          </a:p>
        </p:txBody>
      </p:sp>
    </p:spTree>
    <p:extLst>
      <p:ext uri="{BB962C8B-B14F-4D97-AF65-F5344CB8AC3E}">
        <p14:creationId xmlns:p14="http://schemas.microsoft.com/office/powerpoint/2010/main" val="32004249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Foundations</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Hebrews 4:12</a:t>
            </a:r>
            <a:endParaRPr lang="en-US" sz="4400" b="1" dirty="0"/>
          </a:p>
        </p:txBody>
      </p:sp>
      <p:sp>
        <p:nvSpPr>
          <p:cNvPr id="3" name="Content Placeholder 2"/>
          <p:cNvSpPr>
            <a:spLocks noGrp="1"/>
          </p:cNvSpPr>
          <p:nvPr>
            <p:ph idx="1"/>
          </p:nvPr>
        </p:nvSpPr>
        <p:spPr/>
        <p:txBody>
          <a:bodyPr>
            <a:noAutofit/>
          </a:bodyPr>
          <a:lstStyle/>
          <a:p>
            <a:r>
              <a:rPr lang="en-US" sz="3200" b="1" baseline="30000" dirty="0"/>
              <a:t>12 </a:t>
            </a:r>
            <a:r>
              <a:rPr lang="en-US" sz="3200" dirty="0"/>
              <a:t>For the word of God is quick, and powerful, and sharper than any </a:t>
            </a:r>
            <a:r>
              <a:rPr lang="en-US" sz="3200" dirty="0" err="1"/>
              <a:t>twoedged</a:t>
            </a:r>
            <a:r>
              <a:rPr lang="en-US" sz="3200" dirty="0"/>
              <a:t> sword, piercing even to the dividing asunder of soul and spirit, and of the joints and marrow, and is a discerner of the thoughts and intents of the heart.</a:t>
            </a:r>
            <a:endParaRPr lang="en-US" sz="30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19</a:t>
            </a:fld>
            <a:endParaRPr lang="en-US" dirty="0"/>
          </a:p>
        </p:txBody>
      </p:sp>
    </p:spTree>
    <p:extLst>
      <p:ext uri="{BB962C8B-B14F-4D97-AF65-F5344CB8AC3E}">
        <p14:creationId xmlns:p14="http://schemas.microsoft.com/office/powerpoint/2010/main" val="39181913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Foundations</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Romans 10:17</a:t>
            </a:r>
            <a:endParaRPr lang="en-US" sz="4400" b="1" dirty="0"/>
          </a:p>
        </p:txBody>
      </p:sp>
      <p:sp>
        <p:nvSpPr>
          <p:cNvPr id="3" name="Content Placeholder 2"/>
          <p:cNvSpPr>
            <a:spLocks noGrp="1"/>
          </p:cNvSpPr>
          <p:nvPr>
            <p:ph idx="1"/>
          </p:nvPr>
        </p:nvSpPr>
        <p:spPr/>
        <p:txBody>
          <a:bodyPr>
            <a:noAutofit/>
          </a:bodyPr>
          <a:lstStyle/>
          <a:p>
            <a:r>
              <a:rPr lang="en-US" sz="3200" b="1" baseline="30000" dirty="0"/>
              <a:t>17 </a:t>
            </a:r>
            <a:r>
              <a:rPr lang="en-US" sz="3200" dirty="0"/>
              <a:t>So then faith cometh by hearing, and hearing by the word of God.</a:t>
            </a:r>
            <a:endParaRPr lang="en-US" sz="30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20</a:t>
            </a:fld>
            <a:endParaRPr lang="en-US" dirty="0"/>
          </a:p>
        </p:txBody>
      </p:sp>
    </p:spTree>
    <p:extLst>
      <p:ext uri="{BB962C8B-B14F-4D97-AF65-F5344CB8AC3E}">
        <p14:creationId xmlns:p14="http://schemas.microsoft.com/office/powerpoint/2010/main" val="22646718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Foundations</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Matthew 22:29</a:t>
            </a:r>
            <a:endParaRPr lang="en-US" sz="4400" b="1" dirty="0"/>
          </a:p>
        </p:txBody>
      </p:sp>
      <p:sp>
        <p:nvSpPr>
          <p:cNvPr id="3" name="Content Placeholder 2"/>
          <p:cNvSpPr>
            <a:spLocks noGrp="1"/>
          </p:cNvSpPr>
          <p:nvPr>
            <p:ph idx="1"/>
          </p:nvPr>
        </p:nvSpPr>
        <p:spPr/>
        <p:txBody>
          <a:bodyPr>
            <a:noAutofit/>
          </a:bodyPr>
          <a:lstStyle/>
          <a:p>
            <a:r>
              <a:rPr lang="en-US" sz="3200" b="1" baseline="30000" dirty="0"/>
              <a:t>29 </a:t>
            </a:r>
            <a:r>
              <a:rPr lang="en-US" sz="3200" dirty="0"/>
              <a:t>Jesus answered and said unto them, Ye do err, not knowing the scriptures, nor the power of God.</a:t>
            </a:r>
            <a:endParaRPr lang="en-US" sz="30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21</a:t>
            </a:fld>
            <a:endParaRPr lang="en-US" dirty="0"/>
          </a:p>
        </p:txBody>
      </p:sp>
    </p:spTree>
    <p:extLst>
      <p:ext uri="{BB962C8B-B14F-4D97-AF65-F5344CB8AC3E}">
        <p14:creationId xmlns:p14="http://schemas.microsoft.com/office/powerpoint/2010/main" val="23348187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Foundations</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Matthew 24:35</a:t>
            </a:r>
            <a:endParaRPr lang="en-US" sz="4400" b="1" dirty="0"/>
          </a:p>
        </p:txBody>
      </p:sp>
      <p:sp>
        <p:nvSpPr>
          <p:cNvPr id="3" name="Content Placeholder 2"/>
          <p:cNvSpPr>
            <a:spLocks noGrp="1"/>
          </p:cNvSpPr>
          <p:nvPr>
            <p:ph idx="1"/>
          </p:nvPr>
        </p:nvSpPr>
        <p:spPr/>
        <p:txBody>
          <a:bodyPr>
            <a:noAutofit/>
          </a:bodyPr>
          <a:lstStyle/>
          <a:p>
            <a:r>
              <a:rPr lang="en-US" sz="3200" b="1" baseline="30000" dirty="0"/>
              <a:t>35 </a:t>
            </a:r>
            <a:r>
              <a:rPr lang="en-US" sz="3200" dirty="0"/>
              <a:t>Heaven and earth shall pass away, but my words shall not pass away.</a:t>
            </a:r>
            <a:endParaRPr lang="en-US" sz="30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22</a:t>
            </a:fld>
            <a:endParaRPr lang="en-US" dirty="0"/>
          </a:p>
        </p:txBody>
      </p:sp>
    </p:spTree>
    <p:extLst>
      <p:ext uri="{BB962C8B-B14F-4D97-AF65-F5344CB8AC3E}">
        <p14:creationId xmlns:p14="http://schemas.microsoft.com/office/powerpoint/2010/main" val="345426250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 name="Picture 10" descr="New NDE &amp; OBE Discussion Group | AngelicVie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2418" y="5831497"/>
            <a:ext cx="4514850" cy="253365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Near-death Experiences Are Real | Anomalien.c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401" y="1802535"/>
            <a:ext cx="4514850" cy="280987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ctr"/>
            <a:r>
              <a:rPr lang="en-US" sz="4000" dirty="0" smtClean="0">
                <a:solidFill>
                  <a:schemeClr val="bg1"/>
                </a:solidFill>
              </a:rPr>
              <a:t>Dangers of a Sandy Foundation:</a:t>
            </a:r>
            <a:br>
              <a:rPr lang="en-US" sz="4000" dirty="0" smtClean="0">
                <a:solidFill>
                  <a:schemeClr val="bg1"/>
                </a:solidFill>
              </a:rPr>
            </a:br>
            <a:r>
              <a:rPr lang="en-US" sz="4000" dirty="0" smtClean="0">
                <a:solidFill>
                  <a:schemeClr val="bg1"/>
                </a:solidFill>
              </a:rPr>
              <a:t>NDE’s</a:t>
            </a:r>
            <a:br>
              <a:rPr lang="en-US" sz="4000" dirty="0" smtClean="0">
                <a:solidFill>
                  <a:schemeClr val="bg1"/>
                </a:solidFill>
              </a:rPr>
            </a:br>
            <a:r>
              <a:rPr lang="en-US" dirty="0" smtClean="0"/>
              <a:t/>
            </a:r>
            <a:br>
              <a:rPr lang="en-US" dirty="0" smtClean="0"/>
            </a:br>
            <a:r>
              <a:rPr lang="en-US" dirty="0" smtClean="0"/>
              <a:t/>
            </a:r>
            <a:br>
              <a:rPr lang="en-US" dirty="0" smtClean="0"/>
            </a:br>
            <a:endParaRPr lang="en-US" sz="4400" b="1"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23</a:t>
            </a:fld>
            <a:endParaRPr lang="en-US" dirty="0"/>
          </a:p>
        </p:txBody>
      </p:sp>
      <p:pic>
        <p:nvPicPr>
          <p:cNvPr id="1026" name="Picture 2" descr="My 3 Near Death Experience Stories NDE 😮 🤔 Death, Seeing the Light and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766427">
            <a:off x="942997" y="3362511"/>
            <a:ext cx="5183676" cy="291581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Que se passe-t-il au moment d'une NDE ou EMI ? (1) | Messages Célestes ..."/>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993732">
            <a:off x="2837325" y="-933699"/>
            <a:ext cx="5767156" cy="318207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ovie Review: Heaven is For Real - Reel Life With Jan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29220" y="0"/>
            <a:ext cx="4566356" cy="67724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theist reunites with her dead Grandmother - NDE - YouTub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445825">
            <a:off x="5930520" y="4587206"/>
            <a:ext cx="3938947" cy="2210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28830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Dangers of a Sandy Foundation:</a:t>
            </a:r>
            <a:br>
              <a:rPr lang="en-US" sz="4000" dirty="0" smtClean="0">
                <a:solidFill>
                  <a:schemeClr val="bg1"/>
                </a:solidFill>
              </a:rPr>
            </a:br>
            <a:r>
              <a:rPr lang="en-US" sz="4000" dirty="0" smtClean="0">
                <a:solidFill>
                  <a:schemeClr val="bg1"/>
                </a:solidFill>
              </a:rPr>
              <a:t>NDE’s</a:t>
            </a:r>
            <a:br>
              <a:rPr lang="en-US" sz="4000" dirty="0" smtClean="0">
                <a:solidFill>
                  <a:schemeClr val="bg1"/>
                </a:solidFill>
              </a:rPr>
            </a:br>
            <a:r>
              <a:rPr lang="en-US" dirty="0" smtClean="0"/>
              <a:t/>
            </a:r>
            <a:br>
              <a:rPr lang="en-US" dirty="0" smtClean="0"/>
            </a:br>
            <a:r>
              <a:rPr lang="en-US" dirty="0" smtClean="0"/>
              <a:t/>
            </a:r>
            <a:br>
              <a:rPr lang="en-US" dirty="0" smtClean="0"/>
            </a:br>
            <a:r>
              <a:rPr lang="en-US" sz="2800" b="1" dirty="0"/>
              <a:t>SDA Quarterly </a:t>
            </a:r>
            <a:br>
              <a:rPr lang="en-US" sz="2800" b="1" dirty="0"/>
            </a:br>
            <a:r>
              <a:rPr lang="en-US" sz="2800" b="1" dirty="0" smtClean="0"/>
              <a:t>Monday, 12/5/22</a:t>
            </a:r>
            <a:endParaRPr lang="en-US" b="1" dirty="0"/>
          </a:p>
        </p:txBody>
      </p:sp>
      <p:sp>
        <p:nvSpPr>
          <p:cNvPr id="3" name="Content Placeholder 2"/>
          <p:cNvSpPr>
            <a:spLocks noGrp="1"/>
          </p:cNvSpPr>
          <p:nvPr>
            <p:ph idx="1"/>
          </p:nvPr>
        </p:nvSpPr>
        <p:spPr/>
        <p:txBody>
          <a:bodyPr>
            <a:noAutofit/>
          </a:bodyPr>
          <a:lstStyle/>
          <a:p>
            <a:pPr marL="0" indent="0">
              <a:buNone/>
            </a:pPr>
            <a:r>
              <a:rPr lang="en-US" sz="2800" dirty="0"/>
              <a:t>Some of the most popular modern arguments to “prove” the theory of the natural immortality of the soul are “near-death experiences.” In his book, </a:t>
            </a:r>
            <a:r>
              <a:rPr lang="en-US" sz="2800" i="1" dirty="0"/>
              <a:t>Life After Life: The Investigation of a Phenomenon — Survival of Bodily Death</a:t>
            </a:r>
            <a:r>
              <a:rPr lang="en-US" sz="2800" dirty="0"/>
              <a:t> (Atlanta, GA: Mockingbird, 1975), Raymond A. Moody, Jr., presented the results of his five-year study of more than one hundred people who experienced “clinical death” and were revived. These individuals claimed to have seen a loving and warm being of light before coming back to life. This has been regarded as “exciting evidence of the survival of the human spirit beyond death” </a:t>
            </a:r>
            <a:r>
              <a:rPr lang="en-US" sz="2800" i="1" dirty="0"/>
              <a:t>(back cover).</a:t>
            </a:r>
          </a:p>
        </p:txBody>
      </p:sp>
      <p:sp>
        <p:nvSpPr>
          <p:cNvPr id="4" name="Slide Number Placeholder 3"/>
          <p:cNvSpPr>
            <a:spLocks noGrp="1"/>
          </p:cNvSpPr>
          <p:nvPr>
            <p:ph type="sldNum" sz="quarter" idx="12"/>
          </p:nvPr>
        </p:nvSpPr>
        <p:spPr/>
        <p:txBody>
          <a:bodyPr/>
          <a:lstStyle/>
          <a:p>
            <a:fld id="{4FAB73BC-B049-4115-A692-8D63A059BFB8}" type="slidenum">
              <a:rPr lang="en-US" smtClean="0"/>
              <a:pPr/>
              <a:t>24</a:t>
            </a:fld>
            <a:endParaRPr lang="en-US" dirty="0"/>
          </a:p>
        </p:txBody>
      </p:sp>
    </p:spTree>
    <p:extLst>
      <p:ext uri="{BB962C8B-B14F-4D97-AF65-F5344CB8AC3E}">
        <p14:creationId xmlns:p14="http://schemas.microsoft.com/office/powerpoint/2010/main" val="34081610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Dangers of a Sandy Foundation:</a:t>
            </a:r>
            <a:br>
              <a:rPr lang="en-US" sz="4000" dirty="0" smtClean="0">
                <a:solidFill>
                  <a:schemeClr val="bg1"/>
                </a:solidFill>
              </a:rPr>
            </a:br>
            <a:r>
              <a:rPr lang="en-US" sz="4000" dirty="0" smtClean="0">
                <a:solidFill>
                  <a:schemeClr val="bg1"/>
                </a:solidFill>
              </a:rPr>
              <a:t>NDE’s</a:t>
            </a:r>
            <a:br>
              <a:rPr lang="en-US" sz="4000" dirty="0" smtClean="0">
                <a:solidFill>
                  <a:schemeClr val="bg1"/>
                </a:solidFill>
              </a:rPr>
            </a:br>
            <a:r>
              <a:rPr lang="en-US" dirty="0" smtClean="0"/>
              <a:t/>
            </a:r>
            <a:br>
              <a:rPr lang="en-US" dirty="0" smtClean="0"/>
            </a:br>
            <a:r>
              <a:rPr lang="en-US" dirty="0" smtClean="0"/>
              <a:t/>
            </a:r>
            <a:br>
              <a:rPr lang="en-US" dirty="0" smtClean="0"/>
            </a:br>
            <a:r>
              <a:rPr lang="en-US" sz="2400" b="1" dirty="0" smtClean="0"/>
              <a:t>Penn &amp; Teller: BS</a:t>
            </a:r>
            <a:br>
              <a:rPr lang="en-US" sz="2400" b="1" dirty="0" smtClean="0"/>
            </a:br>
            <a:r>
              <a:rPr lang="en-US" sz="2400" b="1" dirty="0" smtClean="0"/>
              <a:t>Season 1, Episode 12 </a:t>
            </a:r>
            <a:endParaRPr lang="en-US" sz="3200" b="1"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25</a:t>
            </a:fld>
            <a:endParaRPr lang="en-US" dirty="0"/>
          </a:p>
        </p:txBody>
      </p:sp>
      <p:pic>
        <p:nvPicPr>
          <p:cNvPr id="6" name="112 Ouija Boards &amp; Near Death Experiences">
            <a:hlinkClick r:id="" action="ppaction://media"/>
          </p:cNvPr>
          <p:cNvPicPr>
            <a:picLocks noGrp="1" noChangeAspect="1"/>
          </p:cNvPicPr>
          <p:nvPr>
            <p:ph idx="1"/>
            <a:videoFile r:link="rId1"/>
            <p:extLst>
              <p:ext uri="{DAA4B4D4-6D71-4841-9C94-3DE7FCFB9230}">
                <p14:media xmlns:p14="http://schemas.microsoft.com/office/powerpoint/2010/main" r:embed="rId2">
                  <p14:trim st="1137602" end="266781.3863"/>
                  <p14:fade in="250" out="250"/>
                </p14:media>
              </p:ext>
            </p:extLst>
          </p:nvPr>
        </p:nvPicPr>
        <p:blipFill>
          <a:blip r:embed="rId4"/>
          <a:stretch>
            <a:fillRect/>
          </a:stretch>
        </p:blipFill>
        <p:spPr>
          <a:xfrm>
            <a:off x="4113213" y="863600"/>
            <a:ext cx="6827837" cy="5121275"/>
          </a:xfrm>
        </p:spPr>
      </p:pic>
    </p:spTree>
    <p:extLst>
      <p:ext uri="{BB962C8B-B14F-4D97-AF65-F5344CB8AC3E}">
        <p14:creationId xmlns:p14="http://schemas.microsoft.com/office/powerpoint/2010/main" val="293048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200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Dangers of a Sandy Foundation:</a:t>
            </a:r>
            <a:br>
              <a:rPr lang="en-US" sz="4000" dirty="0" smtClean="0">
                <a:solidFill>
                  <a:schemeClr val="bg1"/>
                </a:solidFill>
              </a:rPr>
            </a:br>
            <a:r>
              <a:rPr lang="en-US" sz="4000" dirty="0" smtClean="0">
                <a:solidFill>
                  <a:schemeClr val="bg1"/>
                </a:solidFill>
              </a:rPr>
              <a:t>NDE’s</a:t>
            </a:r>
            <a:br>
              <a:rPr lang="en-US" sz="4000" dirty="0" smtClean="0">
                <a:solidFill>
                  <a:schemeClr val="bg1"/>
                </a:solidFill>
              </a:rPr>
            </a:br>
            <a:r>
              <a:rPr lang="en-US" dirty="0" smtClean="0"/>
              <a:t/>
            </a:r>
            <a:br>
              <a:rPr lang="en-US" dirty="0" smtClean="0"/>
            </a:br>
            <a:r>
              <a:rPr lang="en-US" dirty="0" smtClean="0"/>
              <a:t/>
            </a:r>
            <a:br>
              <a:rPr lang="en-US" dirty="0" smtClean="0"/>
            </a:br>
            <a:r>
              <a:rPr lang="en-US" sz="2400" b="1" dirty="0" smtClean="0"/>
              <a:t>Penn &amp; Teller: BS</a:t>
            </a:r>
            <a:br>
              <a:rPr lang="en-US" sz="2400" b="1" dirty="0" smtClean="0"/>
            </a:br>
            <a:r>
              <a:rPr lang="en-US" sz="2400" b="1" dirty="0" smtClean="0"/>
              <a:t>Season 1, Episode </a:t>
            </a:r>
            <a:r>
              <a:rPr lang="en-US" sz="2400" b="1" dirty="0"/>
              <a:t> </a:t>
            </a:r>
            <a:r>
              <a:rPr lang="en-US" sz="2400" b="1" dirty="0" smtClean="0"/>
              <a:t>12</a:t>
            </a:r>
            <a:endParaRPr lang="en-US" sz="3200" b="1"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26</a:t>
            </a:fld>
            <a:endParaRPr lang="en-US" dirty="0"/>
          </a:p>
        </p:txBody>
      </p:sp>
      <p:pic>
        <p:nvPicPr>
          <p:cNvPr id="5" name="112 Ouija Boards &amp; Near Death Experiences">
            <a:hlinkClick r:id="" action="ppaction://media"/>
          </p:cNvPr>
          <p:cNvPicPr>
            <a:picLocks noGrp="1" noChangeAspect="1"/>
          </p:cNvPicPr>
          <p:nvPr>
            <p:ph idx="1"/>
            <a:videoFile r:link="rId1"/>
            <p:extLst>
              <p:ext uri="{DAA4B4D4-6D71-4841-9C94-3DE7FCFB9230}">
                <p14:media xmlns:p14="http://schemas.microsoft.com/office/powerpoint/2010/main" r:embed="rId2">
                  <p14:trim st="1321000" end="163592.3863"/>
                  <p14:fade in="250" out="250"/>
                </p14:media>
              </p:ext>
            </p:extLst>
          </p:nvPr>
        </p:nvPicPr>
        <p:blipFill>
          <a:blip r:embed="rId4"/>
          <a:stretch>
            <a:fillRect/>
          </a:stretch>
        </p:blipFill>
        <p:spPr>
          <a:xfrm>
            <a:off x="4113213" y="863600"/>
            <a:ext cx="6827837" cy="5121275"/>
          </a:xfrm>
        </p:spPr>
      </p:pic>
    </p:spTree>
    <p:extLst>
      <p:ext uri="{BB962C8B-B14F-4D97-AF65-F5344CB8AC3E}">
        <p14:creationId xmlns:p14="http://schemas.microsoft.com/office/powerpoint/2010/main" val="2133911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79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Job 3:11-13</a:t>
            </a:r>
            <a:endParaRPr lang="en-US" sz="4400" b="1" dirty="0"/>
          </a:p>
        </p:txBody>
      </p:sp>
      <p:sp>
        <p:nvSpPr>
          <p:cNvPr id="3" name="Content Placeholder 2"/>
          <p:cNvSpPr>
            <a:spLocks noGrp="1"/>
          </p:cNvSpPr>
          <p:nvPr>
            <p:ph idx="1"/>
          </p:nvPr>
        </p:nvSpPr>
        <p:spPr/>
        <p:txBody>
          <a:bodyPr>
            <a:noAutofit/>
          </a:bodyPr>
          <a:lstStyle/>
          <a:p>
            <a:r>
              <a:rPr lang="en-US" sz="3200" b="1" baseline="30000" dirty="0"/>
              <a:t>11 </a:t>
            </a:r>
            <a:r>
              <a:rPr lang="en-US" sz="3200" dirty="0"/>
              <a:t>Why died I not from the womb? why did I not give up the ghost when I came out of the belly?</a:t>
            </a:r>
          </a:p>
          <a:p>
            <a:r>
              <a:rPr lang="en-US" sz="3200" b="1" baseline="30000" dirty="0"/>
              <a:t>12 </a:t>
            </a:r>
            <a:r>
              <a:rPr lang="en-US" sz="3200" dirty="0"/>
              <a:t>Why did the knees prevent me? or why the breasts that I should suck?</a:t>
            </a:r>
          </a:p>
          <a:p>
            <a:r>
              <a:rPr lang="en-US" sz="3200" b="1" baseline="30000" dirty="0"/>
              <a:t>13 </a:t>
            </a:r>
            <a:r>
              <a:rPr lang="en-US" sz="3200" dirty="0"/>
              <a:t>For now should I have lain still and been quiet, I should have slept: then had I been at rest,</a:t>
            </a:r>
          </a:p>
        </p:txBody>
      </p:sp>
      <p:sp>
        <p:nvSpPr>
          <p:cNvPr id="4" name="Slide Number Placeholder 3"/>
          <p:cNvSpPr>
            <a:spLocks noGrp="1"/>
          </p:cNvSpPr>
          <p:nvPr>
            <p:ph type="sldNum" sz="quarter" idx="12"/>
          </p:nvPr>
        </p:nvSpPr>
        <p:spPr/>
        <p:txBody>
          <a:bodyPr/>
          <a:lstStyle/>
          <a:p>
            <a:fld id="{4FAB73BC-B049-4115-A692-8D63A059BFB8}" type="slidenum">
              <a:rPr lang="en-US" smtClean="0"/>
              <a:pPr/>
              <a:t>27</a:t>
            </a:fld>
            <a:endParaRPr lang="en-US" dirty="0"/>
          </a:p>
        </p:txBody>
      </p:sp>
    </p:spTree>
    <p:extLst>
      <p:ext uri="{BB962C8B-B14F-4D97-AF65-F5344CB8AC3E}">
        <p14:creationId xmlns:p14="http://schemas.microsoft.com/office/powerpoint/2010/main" val="181559354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Psalm 115:17</a:t>
            </a:r>
            <a:endParaRPr lang="en-US" sz="4400" b="1" dirty="0"/>
          </a:p>
        </p:txBody>
      </p:sp>
      <p:sp>
        <p:nvSpPr>
          <p:cNvPr id="3" name="Content Placeholder 2"/>
          <p:cNvSpPr>
            <a:spLocks noGrp="1"/>
          </p:cNvSpPr>
          <p:nvPr>
            <p:ph idx="1"/>
          </p:nvPr>
        </p:nvSpPr>
        <p:spPr/>
        <p:txBody>
          <a:bodyPr>
            <a:noAutofit/>
          </a:bodyPr>
          <a:lstStyle/>
          <a:p>
            <a:r>
              <a:rPr lang="en-US" sz="3200" b="1" baseline="30000" dirty="0"/>
              <a:t>17 </a:t>
            </a:r>
            <a:r>
              <a:rPr lang="en-US" sz="3200" dirty="0"/>
              <a:t>The dead praise not the </a:t>
            </a:r>
            <a:r>
              <a:rPr lang="en-US" sz="3200" cap="small" dirty="0"/>
              <a:t>Lord</a:t>
            </a:r>
            <a:r>
              <a:rPr lang="en-US" sz="3200" dirty="0"/>
              <a:t>, neither any that go down into silence.</a:t>
            </a:r>
          </a:p>
        </p:txBody>
      </p:sp>
      <p:sp>
        <p:nvSpPr>
          <p:cNvPr id="4" name="Slide Number Placeholder 3"/>
          <p:cNvSpPr>
            <a:spLocks noGrp="1"/>
          </p:cNvSpPr>
          <p:nvPr>
            <p:ph type="sldNum" sz="quarter" idx="12"/>
          </p:nvPr>
        </p:nvSpPr>
        <p:spPr/>
        <p:txBody>
          <a:bodyPr/>
          <a:lstStyle/>
          <a:p>
            <a:fld id="{4FAB73BC-B049-4115-A692-8D63A059BFB8}" type="slidenum">
              <a:rPr lang="en-US" smtClean="0"/>
              <a:pPr/>
              <a:t>28</a:t>
            </a:fld>
            <a:endParaRPr lang="en-US" dirty="0"/>
          </a:p>
        </p:txBody>
      </p:sp>
    </p:spTree>
    <p:extLst>
      <p:ext uri="{BB962C8B-B14F-4D97-AF65-F5344CB8AC3E}">
        <p14:creationId xmlns:p14="http://schemas.microsoft.com/office/powerpoint/2010/main" val="219361736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Psalm 146:2-5</a:t>
            </a:r>
            <a:endParaRPr lang="en-US" sz="4400" b="1" dirty="0"/>
          </a:p>
        </p:txBody>
      </p:sp>
      <p:sp>
        <p:nvSpPr>
          <p:cNvPr id="3" name="Content Placeholder 2"/>
          <p:cNvSpPr>
            <a:spLocks noGrp="1"/>
          </p:cNvSpPr>
          <p:nvPr>
            <p:ph idx="1"/>
          </p:nvPr>
        </p:nvSpPr>
        <p:spPr/>
        <p:txBody>
          <a:bodyPr>
            <a:noAutofit/>
          </a:bodyPr>
          <a:lstStyle/>
          <a:p>
            <a:r>
              <a:rPr lang="en-US" sz="3200" b="1" baseline="30000" dirty="0"/>
              <a:t>2 </a:t>
            </a:r>
            <a:r>
              <a:rPr lang="en-US" sz="3200" dirty="0"/>
              <a:t>While I live will I praise the </a:t>
            </a:r>
            <a:r>
              <a:rPr lang="en-US" sz="3200" cap="small" dirty="0"/>
              <a:t>Lord</a:t>
            </a:r>
            <a:r>
              <a:rPr lang="en-US" sz="3200" dirty="0"/>
              <a:t>: I will sing praises unto my God while I have any being.</a:t>
            </a:r>
          </a:p>
          <a:p>
            <a:r>
              <a:rPr lang="en-US" sz="3200" b="1" baseline="30000" dirty="0"/>
              <a:t>3 </a:t>
            </a:r>
            <a:r>
              <a:rPr lang="en-US" sz="3200" dirty="0"/>
              <a:t>Put not your trust in princes, nor in the son of man, in whom there is no help.</a:t>
            </a:r>
          </a:p>
          <a:p>
            <a:r>
              <a:rPr lang="en-US" sz="3200" b="1" baseline="30000" dirty="0"/>
              <a:t>4 </a:t>
            </a:r>
            <a:r>
              <a:rPr lang="en-US" sz="3200" dirty="0"/>
              <a:t>His breath </a:t>
            </a:r>
            <a:r>
              <a:rPr lang="en-US" sz="3200" dirty="0" err="1"/>
              <a:t>goeth</a:t>
            </a:r>
            <a:r>
              <a:rPr lang="en-US" sz="3200" dirty="0"/>
              <a:t> forth, he </a:t>
            </a:r>
            <a:r>
              <a:rPr lang="en-US" sz="3200" dirty="0" err="1"/>
              <a:t>returneth</a:t>
            </a:r>
            <a:r>
              <a:rPr lang="en-US" sz="3200" dirty="0"/>
              <a:t> to his earth; in that very day his thoughts perish.</a:t>
            </a:r>
          </a:p>
          <a:p>
            <a:r>
              <a:rPr lang="en-US" sz="3200" b="1" baseline="30000" dirty="0"/>
              <a:t>5 </a:t>
            </a:r>
            <a:r>
              <a:rPr lang="en-US" sz="3200" dirty="0"/>
              <a:t>Happy is he that hath the God of Jacob for his help, whose hope is in the </a:t>
            </a:r>
            <a:r>
              <a:rPr lang="en-US" sz="3200" cap="small" dirty="0"/>
              <a:t>Lord</a:t>
            </a:r>
            <a:r>
              <a:rPr lang="en-US" sz="3200" dirty="0"/>
              <a:t> his God:</a:t>
            </a:r>
          </a:p>
        </p:txBody>
      </p:sp>
      <p:sp>
        <p:nvSpPr>
          <p:cNvPr id="4" name="Slide Number Placeholder 3"/>
          <p:cNvSpPr>
            <a:spLocks noGrp="1"/>
          </p:cNvSpPr>
          <p:nvPr>
            <p:ph type="sldNum" sz="quarter" idx="12"/>
          </p:nvPr>
        </p:nvSpPr>
        <p:spPr/>
        <p:txBody>
          <a:bodyPr/>
          <a:lstStyle/>
          <a:p>
            <a:fld id="{4FAB73BC-B049-4115-A692-8D63A059BFB8}" type="slidenum">
              <a:rPr lang="en-US" smtClean="0"/>
              <a:pPr/>
              <a:t>29</a:t>
            </a:fld>
            <a:endParaRPr lang="en-US" dirty="0"/>
          </a:p>
        </p:txBody>
      </p:sp>
    </p:spTree>
    <p:extLst>
      <p:ext uri="{BB962C8B-B14F-4D97-AF65-F5344CB8AC3E}">
        <p14:creationId xmlns:p14="http://schemas.microsoft.com/office/powerpoint/2010/main" val="197695435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Ecclesiastes 9:10</a:t>
            </a:r>
            <a:endParaRPr lang="en-US" sz="4400" b="1" dirty="0"/>
          </a:p>
        </p:txBody>
      </p:sp>
      <p:sp>
        <p:nvSpPr>
          <p:cNvPr id="3" name="Content Placeholder 2"/>
          <p:cNvSpPr>
            <a:spLocks noGrp="1"/>
          </p:cNvSpPr>
          <p:nvPr>
            <p:ph idx="1"/>
          </p:nvPr>
        </p:nvSpPr>
        <p:spPr/>
        <p:txBody>
          <a:bodyPr>
            <a:noAutofit/>
          </a:bodyPr>
          <a:lstStyle/>
          <a:p>
            <a:r>
              <a:rPr lang="en-US" sz="3200" b="1" baseline="30000" dirty="0"/>
              <a:t>10 </a:t>
            </a:r>
            <a:r>
              <a:rPr lang="en-US" sz="3200" dirty="0"/>
              <a:t>Whatsoever thy hand </a:t>
            </a:r>
            <a:r>
              <a:rPr lang="en-US" sz="3200" dirty="0" err="1"/>
              <a:t>findeth</a:t>
            </a:r>
            <a:r>
              <a:rPr lang="en-US" sz="3200" dirty="0"/>
              <a:t> to do, do it with thy might; for there is no work, nor device, nor knowledge, nor wisdom, in the grave, whither thou </a:t>
            </a:r>
            <a:r>
              <a:rPr lang="en-US" sz="3200" dirty="0" err="1"/>
              <a:t>goest</a:t>
            </a:r>
            <a:r>
              <a:rPr lang="en-US" sz="3200" dirty="0"/>
              <a:t>.</a:t>
            </a:r>
          </a:p>
        </p:txBody>
      </p:sp>
      <p:sp>
        <p:nvSpPr>
          <p:cNvPr id="4" name="Slide Number Placeholder 3"/>
          <p:cNvSpPr>
            <a:spLocks noGrp="1"/>
          </p:cNvSpPr>
          <p:nvPr>
            <p:ph type="sldNum" sz="quarter" idx="12"/>
          </p:nvPr>
        </p:nvSpPr>
        <p:spPr/>
        <p:txBody>
          <a:bodyPr/>
          <a:lstStyle/>
          <a:p>
            <a:fld id="{4FAB73BC-B049-4115-A692-8D63A059BFB8}" type="slidenum">
              <a:rPr lang="en-US" smtClean="0"/>
              <a:pPr/>
              <a:t>30</a:t>
            </a:fld>
            <a:endParaRPr lang="en-US" dirty="0"/>
          </a:p>
        </p:txBody>
      </p:sp>
    </p:spTree>
    <p:extLst>
      <p:ext uri="{BB962C8B-B14F-4D97-AF65-F5344CB8AC3E}">
        <p14:creationId xmlns:p14="http://schemas.microsoft.com/office/powerpoint/2010/main" val="384802362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Ecclesiastes 9:5-6</a:t>
            </a:r>
            <a:endParaRPr lang="en-US" sz="4400" b="1" dirty="0"/>
          </a:p>
        </p:txBody>
      </p:sp>
      <p:sp>
        <p:nvSpPr>
          <p:cNvPr id="3" name="Content Placeholder 2"/>
          <p:cNvSpPr>
            <a:spLocks noGrp="1"/>
          </p:cNvSpPr>
          <p:nvPr>
            <p:ph idx="1"/>
          </p:nvPr>
        </p:nvSpPr>
        <p:spPr/>
        <p:txBody>
          <a:bodyPr>
            <a:noAutofit/>
          </a:bodyPr>
          <a:lstStyle/>
          <a:p>
            <a:r>
              <a:rPr lang="en-US" sz="3200" b="1" baseline="30000" dirty="0"/>
              <a:t>5 </a:t>
            </a:r>
            <a:r>
              <a:rPr lang="en-US" sz="3200" dirty="0"/>
              <a:t>For the living know that they shall die: but the dead know not any thing, neither have they any more a reward; for the memory of them is forgotten.</a:t>
            </a:r>
          </a:p>
          <a:p>
            <a:r>
              <a:rPr lang="en-US" sz="3200" b="1" baseline="30000" dirty="0"/>
              <a:t>6 </a:t>
            </a:r>
            <a:r>
              <a:rPr lang="en-US" sz="3200" dirty="0"/>
              <a:t>Also their love, and their hatred, and their envy, is now perished; neither have they any more a portion for ever in any thing that is done under the sun.</a:t>
            </a:r>
          </a:p>
        </p:txBody>
      </p:sp>
      <p:sp>
        <p:nvSpPr>
          <p:cNvPr id="4" name="Slide Number Placeholder 3"/>
          <p:cNvSpPr>
            <a:spLocks noGrp="1"/>
          </p:cNvSpPr>
          <p:nvPr>
            <p:ph type="sldNum" sz="quarter" idx="12"/>
          </p:nvPr>
        </p:nvSpPr>
        <p:spPr/>
        <p:txBody>
          <a:bodyPr/>
          <a:lstStyle/>
          <a:p>
            <a:fld id="{4FAB73BC-B049-4115-A692-8D63A059BFB8}" type="slidenum">
              <a:rPr lang="en-US" smtClean="0"/>
              <a:pPr/>
              <a:t>31</a:t>
            </a:fld>
            <a:endParaRPr lang="en-US" dirty="0"/>
          </a:p>
        </p:txBody>
      </p:sp>
    </p:spTree>
    <p:extLst>
      <p:ext uri="{BB962C8B-B14F-4D97-AF65-F5344CB8AC3E}">
        <p14:creationId xmlns:p14="http://schemas.microsoft.com/office/powerpoint/2010/main" val="212678641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Dangers of a Sandy Foundation:</a:t>
            </a:r>
            <a:br>
              <a:rPr lang="en-US" sz="4000" dirty="0" smtClean="0">
                <a:solidFill>
                  <a:schemeClr val="bg1"/>
                </a:solidFill>
              </a:rPr>
            </a:br>
            <a:r>
              <a:rPr lang="en-US" sz="3900" dirty="0" smtClean="0">
                <a:solidFill>
                  <a:schemeClr val="bg1"/>
                </a:solidFill>
              </a:rPr>
              <a:t>Reincarnation</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endParaRPr lang="en-US" sz="4400" b="1"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32</a:t>
            </a:fld>
            <a:endParaRPr lang="en-US" dirty="0"/>
          </a:p>
        </p:txBody>
      </p:sp>
      <p:pic>
        <p:nvPicPr>
          <p:cNvPr id="3" name="Picture 2" descr="Dr. Stephenson and his study of incidences of reincarnation | Earth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6757" y="3424428"/>
            <a:ext cx="6986862" cy="433362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Reincarnation (rebirth)"/>
          <p:cNvPicPr>
            <a:picLocks noChangeAspect="1" noChangeArrowheads="1"/>
          </p:cNvPicPr>
          <p:nvPr/>
        </p:nvPicPr>
        <p:blipFill rotWithShape="1">
          <a:blip r:embed="rId3">
            <a:extLst>
              <a:ext uri="{28A0092B-C50C-407E-A947-70E740481C1C}">
                <a14:useLocalDpi xmlns:a14="http://schemas.microsoft.com/office/drawing/2010/main" val="0"/>
              </a:ext>
            </a:extLst>
          </a:blip>
          <a:srcRect l="7681"/>
          <a:stretch/>
        </p:blipFill>
        <p:spPr bwMode="auto">
          <a:xfrm>
            <a:off x="3373792" y="134046"/>
            <a:ext cx="4168066" cy="33813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Is There A Connection Between Birthmarks And Reincarnation ..."/>
          <p:cNvPicPr>
            <a:picLocks noChangeAspect="1" noChangeArrowheads="1"/>
          </p:cNvPicPr>
          <p:nvPr/>
        </p:nvPicPr>
        <p:blipFill rotWithShape="1">
          <a:blip r:embed="rId4">
            <a:extLst>
              <a:ext uri="{28A0092B-C50C-407E-A947-70E740481C1C}">
                <a14:useLocalDpi xmlns:a14="http://schemas.microsoft.com/office/drawing/2010/main" val="0"/>
              </a:ext>
            </a:extLst>
          </a:blip>
          <a:srcRect l="20147" t="1314" r="688" b="-1314"/>
          <a:stretch/>
        </p:blipFill>
        <p:spPr bwMode="auto">
          <a:xfrm rot="20336602">
            <a:off x="3008941" y="2842759"/>
            <a:ext cx="5278307" cy="376237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Christianity explains everything…even Reincarnation | Reformed Perspectiv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5575" y="4444541"/>
            <a:ext cx="4300675" cy="241346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Reincarnation: An Ideology for a Better Futur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23724" y="768860"/>
            <a:ext cx="6718761" cy="364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788619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Dangers of a Sandy Foundation:</a:t>
            </a:r>
            <a:br>
              <a:rPr lang="en-US" sz="4000" dirty="0" smtClean="0">
                <a:solidFill>
                  <a:schemeClr val="bg1"/>
                </a:solidFill>
              </a:rPr>
            </a:br>
            <a:r>
              <a:rPr lang="en-US" dirty="0" smtClean="0">
                <a:solidFill>
                  <a:schemeClr val="bg1"/>
                </a:solidFill>
              </a:rPr>
              <a:t>Reincarnation</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sz="2800" b="1" dirty="0"/>
              <a:t>SDA Quarterly </a:t>
            </a:r>
            <a:br>
              <a:rPr lang="en-US" sz="2800" b="1" dirty="0"/>
            </a:br>
            <a:r>
              <a:rPr lang="en-US" sz="2800" b="1" dirty="0" smtClean="0"/>
              <a:t>Tuesday, 12/6/22</a:t>
            </a:r>
            <a:endParaRPr lang="en-US" b="1" dirty="0"/>
          </a:p>
        </p:txBody>
      </p:sp>
      <p:sp>
        <p:nvSpPr>
          <p:cNvPr id="3" name="Content Placeholder 2"/>
          <p:cNvSpPr>
            <a:spLocks noGrp="1"/>
          </p:cNvSpPr>
          <p:nvPr>
            <p:ph idx="1"/>
          </p:nvPr>
        </p:nvSpPr>
        <p:spPr/>
        <p:txBody>
          <a:bodyPr>
            <a:noAutofit/>
          </a:bodyPr>
          <a:lstStyle/>
          <a:p>
            <a:r>
              <a:rPr lang="en-US" sz="2800" dirty="0" smtClean="0"/>
              <a:t>While </a:t>
            </a:r>
            <a:r>
              <a:rPr lang="en-US" sz="2800" dirty="0"/>
              <a:t>most Christians believe in the existence of an immortal soul that abides in a permanent heaven or hell after death, those who believe in reincarnation hold that such an immortal soul goes through many cycles of death and rebirth here on earth.</a:t>
            </a:r>
          </a:p>
          <a:p>
            <a:r>
              <a:rPr lang="en-US" sz="2800" dirty="0"/>
              <a:t>For some, reincarnation is thought to be a process of spiritual evolution that allows the spirit to attain ever greater levels of knowledge and morality in its journey toward perfection</a:t>
            </a:r>
            <a:r>
              <a:rPr lang="en-US" sz="2800" dirty="0" smtClean="0"/>
              <a:t>.</a:t>
            </a:r>
            <a:r>
              <a:rPr lang="en-US" sz="2800" dirty="0"/>
              <a:t>  Hindus believe that the eternal soul goes through a progression of consciousness or “samsara” at six classes of life: aquatics, plants, reptiles and insects, birds, animals, and human beings, including the residents of heaven.</a:t>
            </a:r>
          </a:p>
        </p:txBody>
      </p:sp>
      <p:sp>
        <p:nvSpPr>
          <p:cNvPr id="4" name="Slide Number Placeholder 3"/>
          <p:cNvSpPr>
            <a:spLocks noGrp="1"/>
          </p:cNvSpPr>
          <p:nvPr>
            <p:ph type="sldNum" sz="quarter" idx="12"/>
          </p:nvPr>
        </p:nvSpPr>
        <p:spPr/>
        <p:txBody>
          <a:bodyPr/>
          <a:lstStyle/>
          <a:p>
            <a:fld id="{4FAB73BC-B049-4115-A692-8D63A059BFB8}" type="slidenum">
              <a:rPr lang="en-US" smtClean="0"/>
              <a:pPr/>
              <a:t>33</a:t>
            </a:fld>
            <a:endParaRPr lang="en-US" dirty="0"/>
          </a:p>
        </p:txBody>
      </p:sp>
    </p:spTree>
    <p:extLst>
      <p:ext uri="{BB962C8B-B14F-4D97-AF65-F5344CB8AC3E}">
        <p14:creationId xmlns:p14="http://schemas.microsoft.com/office/powerpoint/2010/main" val="88935791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1 Peter 3:18</a:t>
            </a:r>
            <a:endParaRPr lang="en-US" sz="4400" b="1" dirty="0"/>
          </a:p>
        </p:txBody>
      </p:sp>
      <p:sp>
        <p:nvSpPr>
          <p:cNvPr id="3" name="Content Placeholder 2"/>
          <p:cNvSpPr>
            <a:spLocks noGrp="1"/>
          </p:cNvSpPr>
          <p:nvPr>
            <p:ph idx="1"/>
          </p:nvPr>
        </p:nvSpPr>
        <p:spPr/>
        <p:txBody>
          <a:bodyPr>
            <a:noAutofit/>
          </a:bodyPr>
          <a:lstStyle/>
          <a:p>
            <a:r>
              <a:rPr lang="en-US" sz="3200" b="1" baseline="30000" dirty="0"/>
              <a:t>18 </a:t>
            </a:r>
            <a:r>
              <a:rPr lang="en-US" sz="3200" dirty="0"/>
              <a:t>For Christ also hath</a:t>
            </a:r>
            <a:r>
              <a:rPr lang="en-US" sz="3200" b="1" dirty="0"/>
              <a:t> once </a:t>
            </a:r>
            <a:r>
              <a:rPr lang="en-US" sz="3200" dirty="0"/>
              <a:t>suffered for sins, the just for the unjust, that he might bring us to God, being put to death in the flesh, but quickened by the Spirit:</a:t>
            </a:r>
          </a:p>
        </p:txBody>
      </p:sp>
      <p:sp>
        <p:nvSpPr>
          <p:cNvPr id="4" name="Slide Number Placeholder 3"/>
          <p:cNvSpPr>
            <a:spLocks noGrp="1"/>
          </p:cNvSpPr>
          <p:nvPr>
            <p:ph type="sldNum" sz="quarter" idx="12"/>
          </p:nvPr>
        </p:nvSpPr>
        <p:spPr/>
        <p:txBody>
          <a:bodyPr/>
          <a:lstStyle/>
          <a:p>
            <a:fld id="{4FAB73BC-B049-4115-A692-8D63A059BFB8}" type="slidenum">
              <a:rPr lang="en-US" smtClean="0"/>
              <a:pPr/>
              <a:t>34</a:t>
            </a:fld>
            <a:endParaRPr lang="en-US" dirty="0"/>
          </a:p>
        </p:txBody>
      </p:sp>
    </p:spTree>
    <p:extLst>
      <p:ext uri="{BB962C8B-B14F-4D97-AF65-F5344CB8AC3E}">
        <p14:creationId xmlns:p14="http://schemas.microsoft.com/office/powerpoint/2010/main" val="207042113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Hebrews </a:t>
            </a:r>
            <a:br>
              <a:rPr lang="en-US" b="1" dirty="0" smtClean="0"/>
            </a:br>
            <a:r>
              <a:rPr lang="en-US" b="1" dirty="0" smtClean="0"/>
              <a:t>9:24-28</a:t>
            </a:r>
            <a:endParaRPr lang="en-US" sz="4400" b="1" dirty="0"/>
          </a:p>
        </p:txBody>
      </p:sp>
      <p:sp>
        <p:nvSpPr>
          <p:cNvPr id="3" name="Content Placeholder 2"/>
          <p:cNvSpPr>
            <a:spLocks noGrp="1"/>
          </p:cNvSpPr>
          <p:nvPr>
            <p:ph idx="1"/>
          </p:nvPr>
        </p:nvSpPr>
        <p:spPr/>
        <p:txBody>
          <a:bodyPr>
            <a:noAutofit/>
          </a:bodyPr>
          <a:lstStyle/>
          <a:p>
            <a:r>
              <a:rPr lang="en-US" sz="3200" b="1" baseline="30000" dirty="0"/>
              <a:t>24 </a:t>
            </a:r>
            <a:r>
              <a:rPr lang="en-US" sz="3200" dirty="0"/>
              <a:t>For Christ is not entered into the holy places made with hands, which are the figures of the true; but into heaven itself, now to appear in the presence of God for us:</a:t>
            </a:r>
          </a:p>
          <a:p>
            <a:r>
              <a:rPr lang="en-US" sz="3200" b="1" baseline="30000" dirty="0"/>
              <a:t>25 </a:t>
            </a:r>
            <a:r>
              <a:rPr lang="en-US" sz="3200" dirty="0"/>
              <a:t>Nor yet that he should offer himself often, as the high priest </a:t>
            </a:r>
            <a:r>
              <a:rPr lang="en-US" sz="3200" dirty="0" err="1"/>
              <a:t>entereth</a:t>
            </a:r>
            <a:r>
              <a:rPr lang="en-US" sz="3200" dirty="0"/>
              <a:t> into the holy place every year with blood of others</a:t>
            </a:r>
            <a:r>
              <a:rPr lang="en-US" sz="3200" dirty="0" smtClean="0"/>
              <a:t>;</a:t>
            </a: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35</a:t>
            </a:fld>
            <a:endParaRPr lang="en-US" dirty="0"/>
          </a:p>
        </p:txBody>
      </p:sp>
    </p:spTree>
    <p:extLst>
      <p:ext uri="{BB962C8B-B14F-4D97-AF65-F5344CB8AC3E}">
        <p14:creationId xmlns:p14="http://schemas.microsoft.com/office/powerpoint/2010/main" val="336617503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Hebrews </a:t>
            </a:r>
            <a:br>
              <a:rPr lang="en-US" b="1" dirty="0" smtClean="0"/>
            </a:br>
            <a:r>
              <a:rPr lang="en-US" b="1" dirty="0" smtClean="0"/>
              <a:t>9:26-28</a:t>
            </a:r>
            <a:endParaRPr lang="en-US" sz="4400" b="1" dirty="0"/>
          </a:p>
        </p:txBody>
      </p:sp>
      <p:sp>
        <p:nvSpPr>
          <p:cNvPr id="3" name="Content Placeholder 2"/>
          <p:cNvSpPr>
            <a:spLocks noGrp="1"/>
          </p:cNvSpPr>
          <p:nvPr>
            <p:ph idx="1"/>
          </p:nvPr>
        </p:nvSpPr>
        <p:spPr/>
        <p:txBody>
          <a:bodyPr>
            <a:noAutofit/>
          </a:bodyPr>
          <a:lstStyle/>
          <a:p>
            <a:r>
              <a:rPr lang="en-US" sz="3200" b="1" baseline="30000" dirty="0"/>
              <a:t>26 </a:t>
            </a:r>
            <a:r>
              <a:rPr lang="en-US" sz="3200" dirty="0"/>
              <a:t>For then must he often have suffered since the foundation of the world: but now </a:t>
            </a:r>
            <a:r>
              <a:rPr lang="en-US" sz="3200" b="1" dirty="0"/>
              <a:t>once</a:t>
            </a:r>
            <a:r>
              <a:rPr lang="en-US" sz="3200" dirty="0"/>
              <a:t> in the end of the world hath he appeared to put away sin by the sacrifice of himself.</a:t>
            </a:r>
          </a:p>
          <a:p>
            <a:r>
              <a:rPr lang="en-US" sz="3200" b="1" baseline="30000" dirty="0"/>
              <a:t>27 </a:t>
            </a:r>
            <a:r>
              <a:rPr lang="en-US" sz="3200" dirty="0"/>
              <a:t>And as it is appointed unto men </a:t>
            </a:r>
            <a:r>
              <a:rPr lang="en-US" sz="3200" b="1" dirty="0"/>
              <a:t>once</a:t>
            </a:r>
            <a:r>
              <a:rPr lang="en-US" sz="3200" dirty="0"/>
              <a:t> to die, but after this the judgment:</a:t>
            </a:r>
          </a:p>
          <a:p>
            <a:r>
              <a:rPr lang="en-US" sz="3200" b="1" baseline="30000" dirty="0"/>
              <a:t>28 </a:t>
            </a:r>
            <a:r>
              <a:rPr lang="en-US" sz="3200" dirty="0"/>
              <a:t>So Christ was </a:t>
            </a:r>
            <a:r>
              <a:rPr lang="en-US" sz="3200" b="1" dirty="0"/>
              <a:t>once</a:t>
            </a:r>
            <a:r>
              <a:rPr lang="en-US" sz="3200" dirty="0"/>
              <a:t> offered to bear the sins of many; and unto them that look for him shall he appear the second time without sin unto salvation.</a:t>
            </a:r>
          </a:p>
        </p:txBody>
      </p:sp>
      <p:sp>
        <p:nvSpPr>
          <p:cNvPr id="4" name="Slide Number Placeholder 3"/>
          <p:cNvSpPr>
            <a:spLocks noGrp="1"/>
          </p:cNvSpPr>
          <p:nvPr>
            <p:ph type="sldNum" sz="quarter" idx="12"/>
          </p:nvPr>
        </p:nvSpPr>
        <p:spPr/>
        <p:txBody>
          <a:bodyPr/>
          <a:lstStyle/>
          <a:p>
            <a:fld id="{4FAB73BC-B049-4115-A692-8D63A059BFB8}" type="slidenum">
              <a:rPr lang="en-US" smtClean="0"/>
              <a:pPr/>
              <a:t>36</a:t>
            </a:fld>
            <a:endParaRPr lang="en-US" dirty="0"/>
          </a:p>
        </p:txBody>
      </p:sp>
    </p:spTree>
    <p:extLst>
      <p:ext uri="{BB962C8B-B14F-4D97-AF65-F5344CB8AC3E}">
        <p14:creationId xmlns:p14="http://schemas.microsoft.com/office/powerpoint/2010/main" val="17433783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0" name="Picture 12" descr="Ouija Board Natural Wood Spirit Game for Talking to the | Ets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0266" y="-18051"/>
            <a:ext cx="5226124" cy="34840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ctr"/>
            <a:r>
              <a:rPr lang="en-US" sz="4000" dirty="0" smtClean="0">
                <a:solidFill>
                  <a:schemeClr val="bg1"/>
                </a:solidFill>
              </a:rPr>
              <a:t>Dangers of a Sandy Foundation:</a:t>
            </a:r>
            <a:br>
              <a:rPr lang="en-US" sz="4000" dirty="0" smtClean="0">
                <a:solidFill>
                  <a:schemeClr val="bg1"/>
                </a:solidFill>
              </a:rPr>
            </a:br>
            <a:r>
              <a:rPr lang="en-US" sz="4000" dirty="0" smtClean="0">
                <a:solidFill>
                  <a:schemeClr val="bg1"/>
                </a:solidFill>
              </a:rPr>
              <a:t>Necromancy</a:t>
            </a:r>
            <a:br>
              <a:rPr lang="en-US" sz="4000" dirty="0" smtClean="0">
                <a:solidFill>
                  <a:schemeClr val="bg1"/>
                </a:solidFill>
              </a:rPr>
            </a:br>
            <a:r>
              <a:rPr lang="en-US" dirty="0" smtClean="0"/>
              <a:t/>
            </a:r>
            <a:br>
              <a:rPr lang="en-US" dirty="0" smtClean="0"/>
            </a:br>
            <a:r>
              <a:rPr lang="en-US" dirty="0" smtClean="0"/>
              <a:t/>
            </a:r>
            <a:br>
              <a:rPr lang="en-US" dirty="0" smtClean="0"/>
            </a:br>
            <a:endParaRPr lang="en-US" sz="4400" b="1" dirty="0"/>
          </a:p>
        </p:txBody>
      </p:sp>
      <p:pic>
        <p:nvPicPr>
          <p:cNvPr id="2062" name="Picture 14" descr="Ouija Board - Classic - Light wood - Pandora Witch Sho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48424" y="3820235"/>
            <a:ext cx="4514850" cy="33813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4FAB73BC-B049-4115-A692-8D63A059BFB8}" type="slidenum">
              <a:rPr lang="en-US" smtClean="0"/>
              <a:pPr/>
              <a:t>37</a:t>
            </a:fld>
            <a:endParaRPr lang="en-US" dirty="0"/>
          </a:p>
        </p:txBody>
      </p:sp>
      <p:pic>
        <p:nvPicPr>
          <p:cNvPr id="2050" name="Picture 2" descr="Are All Mediums Psychic? - OMTimes Magazi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632007"/>
            <a:ext cx="4514850" cy="300990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sychic Medium Readings Available at The Zen Sho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823366">
            <a:off x="3622886" y="-1522607"/>
            <a:ext cx="9205829" cy="481655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How to Be a Medium | Psychic Abilities - YouTub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90267" y="3169149"/>
            <a:ext cx="6749420" cy="378765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sychics &amp; Mediums | Zarathustra"/>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681267">
            <a:off x="7862638" y="911724"/>
            <a:ext cx="4514850" cy="451485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John Edward Medium | John edwards, Spiritual medium, John edwards mediu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1300702">
            <a:off x="8883379" y="3549029"/>
            <a:ext cx="2784484" cy="3800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018167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Dangers of a Sandy Foundation:</a:t>
            </a:r>
            <a:br>
              <a:rPr lang="en-US" sz="4000" dirty="0" smtClean="0">
                <a:solidFill>
                  <a:schemeClr val="bg1"/>
                </a:solidFill>
              </a:rPr>
            </a:br>
            <a:r>
              <a:rPr lang="en-US" sz="4000" dirty="0" smtClean="0">
                <a:solidFill>
                  <a:schemeClr val="bg1"/>
                </a:solidFill>
              </a:rPr>
              <a:t>Necromancy</a:t>
            </a:r>
            <a:br>
              <a:rPr lang="en-US" sz="4000" dirty="0" smtClean="0">
                <a:solidFill>
                  <a:schemeClr val="bg1"/>
                </a:solidFill>
              </a:rPr>
            </a:br>
            <a:r>
              <a:rPr lang="en-US" dirty="0" smtClean="0"/>
              <a:t/>
            </a:r>
            <a:br>
              <a:rPr lang="en-US" dirty="0" smtClean="0"/>
            </a:br>
            <a:r>
              <a:rPr lang="en-US" dirty="0" smtClean="0"/>
              <a:t/>
            </a:r>
            <a:br>
              <a:rPr lang="en-US" dirty="0" smtClean="0"/>
            </a:br>
            <a:r>
              <a:rPr lang="en-US" sz="2800" b="1" dirty="0"/>
              <a:t>SDA Quarterly </a:t>
            </a:r>
            <a:br>
              <a:rPr lang="en-US" sz="2800" b="1" dirty="0"/>
            </a:br>
            <a:r>
              <a:rPr lang="en-US" sz="2800" b="1" dirty="0" smtClean="0"/>
              <a:t>Wednesday, 12/7/22</a:t>
            </a:r>
            <a:endParaRPr lang="en-US" b="1" dirty="0"/>
          </a:p>
        </p:txBody>
      </p:sp>
      <p:sp>
        <p:nvSpPr>
          <p:cNvPr id="3" name="Content Placeholder 2"/>
          <p:cNvSpPr>
            <a:spLocks noGrp="1"/>
          </p:cNvSpPr>
          <p:nvPr>
            <p:ph idx="1"/>
          </p:nvPr>
        </p:nvSpPr>
        <p:spPr/>
        <p:txBody>
          <a:bodyPr>
            <a:noAutofit/>
          </a:bodyPr>
          <a:lstStyle/>
          <a:p>
            <a:pPr marL="0" indent="0">
              <a:buNone/>
            </a:pPr>
            <a:r>
              <a:rPr lang="en-US" sz="3200" dirty="0"/>
              <a:t>The word “necromancy” derives from the Greek terms </a:t>
            </a:r>
            <a:r>
              <a:rPr lang="en-US" sz="3200" i="1" dirty="0" err="1"/>
              <a:t>nekros</a:t>
            </a:r>
            <a:r>
              <a:rPr lang="en-US" sz="3200" dirty="0"/>
              <a:t> (dead) and </a:t>
            </a:r>
            <a:r>
              <a:rPr lang="en-US" sz="3200" i="1" dirty="0" err="1"/>
              <a:t>manteia</a:t>
            </a:r>
            <a:r>
              <a:rPr lang="en-US" sz="3200" dirty="0"/>
              <a:t> (divination). Practiced since ancient times, necromancy is a form of summoning the alleged active spirits of the dead in order to get knowledge, often about future events.</a:t>
            </a:r>
            <a:endParaRPr lang="en-US" sz="3200" i="1"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38</a:t>
            </a:fld>
            <a:endParaRPr lang="en-US" dirty="0"/>
          </a:p>
        </p:txBody>
      </p:sp>
    </p:spTree>
    <p:extLst>
      <p:ext uri="{BB962C8B-B14F-4D97-AF65-F5344CB8AC3E}">
        <p14:creationId xmlns:p14="http://schemas.microsoft.com/office/powerpoint/2010/main" val="179393175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A Firm Foundation</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Leviticus 19:31</a:t>
            </a:r>
            <a:endParaRPr lang="en-US" sz="4400" b="1" dirty="0"/>
          </a:p>
        </p:txBody>
      </p:sp>
      <p:sp>
        <p:nvSpPr>
          <p:cNvPr id="3" name="Content Placeholder 2"/>
          <p:cNvSpPr>
            <a:spLocks noGrp="1"/>
          </p:cNvSpPr>
          <p:nvPr>
            <p:ph idx="1"/>
          </p:nvPr>
        </p:nvSpPr>
        <p:spPr/>
        <p:txBody>
          <a:bodyPr>
            <a:noAutofit/>
          </a:bodyPr>
          <a:lstStyle/>
          <a:p>
            <a:r>
              <a:rPr lang="en-US" sz="3200" b="1" baseline="30000" dirty="0"/>
              <a:t>31 </a:t>
            </a:r>
            <a:r>
              <a:rPr lang="en-US" sz="3200" dirty="0"/>
              <a:t>Regard not them that have familiar spirits, neither seek after wizards, to be defiled by them: I am the </a:t>
            </a:r>
            <a:r>
              <a:rPr lang="en-US" sz="3200" cap="small" dirty="0"/>
              <a:t>Lord</a:t>
            </a:r>
            <a:r>
              <a:rPr lang="en-US" sz="3200" dirty="0"/>
              <a:t> your God.</a:t>
            </a:r>
          </a:p>
        </p:txBody>
      </p:sp>
      <p:sp>
        <p:nvSpPr>
          <p:cNvPr id="4" name="Slide Number Placeholder 3"/>
          <p:cNvSpPr>
            <a:spLocks noGrp="1"/>
          </p:cNvSpPr>
          <p:nvPr>
            <p:ph type="sldNum" sz="quarter" idx="12"/>
          </p:nvPr>
        </p:nvSpPr>
        <p:spPr/>
        <p:txBody>
          <a:bodyPr/>
          <a:lstStyle/>
          <a:p>
            <a:fld id="{4FAB73BC-B049-4115-A692-8D63A059BFB8}" type="slidenum">
              <a:rPr lang="en-US" smtClean="0"/>
              <a:pPr/>
              <a:t>39</a:t>
            </a:fld>
            <a:endParaRPr lang="en-US" dirty="0"/>
          </a:p>
        </p:txBody>
      </p:sp>
    </p:spTree>
    <p:extLst>
      <p:ext uri="{BB962C8B-B14F-4D97-AF65-F5344CB8AC3E}">
        <p14:creationId xmlns:p14="http://schemas.microsoft.com/office/powerpoint/2010/main" val="221070612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A Firm Foundation</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Leviticus </a:t>
            </a:r>
            <a:br>
              <a:rPr lang="en-US" b="1" dirty="0" smtClean="0"/>
            </a:br>
            <a:r>
              <a:rPr lang="en-US" b="1" dirty="0" smtClean="0"/>
              <a:t>20:6, 27</a:t>
            </a:r>
            <a:endParaRPr lang="en-US" sz="4400" b="1" dirty="0"/>
          </a:p>
        </p:txBody>
      </p:sp>
      <p:sp>
        <p:nvSpPr>
          <p:cNvPr id="3" name="Content Placeholder 2"/>
          <p:cNvSpPr>
            <a:spLocks noGrp="1"/>
          </p:cNvSpPr>
          <p:nvPr>
            <p:ph idx="1"/>
          </p:nvPr>
        </p:nvSpPr>
        <p:spPr/>
        <p:txBody>
          <a:bodyPr>
            <a:noAutofit/>
          </a:bodyPr>
          <a:lstStyle/>
          <a:p>
            <a:r>
              <a:rPr lang="en-US" sz="3200" b="1" baseline="30000" dirty="0"/>
              <a:t>6 </a:t>
            </a:r>
            <a:r>
              <a:rPr lang="en-US" sz="3200" dirty="0"/>
              <a:t>And the soul that </a:t>
            </a:r>
            <a:r>
              <a:rPr lang="en-US" sz="3200" dirty="0" err="1"/>
              <a:t>turneth</a:t>
            </a:r>
            <a:r>
              <a:rPr lang="en-US" sz="3200" dirty="0"/>
              <a:t> after such as have familiar spirits, and after wizards, to go a whoring after them, I will even set my face against that soul, and will cut him off from among his people</a:t>
            </a:r>
            <a:r>
              <a:rPr lang="en-US" sz="3200" dirty="0" smtClean="0"/>
              <a:t>.</a:t>
            </a:r>
          </a:p>
          <a:p>
            <a:r>
              <a:rPr lang="en-US" sz="3200" b="1" baseline="30000" dirty="0"/>
              <a:t>27 </a:t>
            </a:r>
            <a:r>
              <a:rPr lang="en-US" sz="3200" dirty="0"/>
              <a:t>A man also or woman that hath a familiar spirit, or that is a wizard, shall surely be put to death: they shall stone them with stones: their blood shall be upon them.</a:t>
            </a:r>
          </a:p>
        </p:txBody>
      </p:sp>
      <p:sp>
        <p:nvSpPr>
          <p:cNvPr id="4" name="Slide Number Placeholder 3"/>
          <p:cNvSpPr>
            <a:spLocks noGrp="1"/>
          </p:cNvSpPr>
          <p:nvPr>
            <p:ph type="sldNum" sz="quarter" idx="12"/>
          </p:nvPr>
        </p:nvSpPr>
        <p:spPr/>
        <p:txBody>
          <a:bodyPr/>
          <a:lstStyle/>
          <a:p>
            <a:fld id="{4FAB73BC-B049-4115-A692-8D63A059BFB8}" type="slidenum">
              <a:rPr lang="en-US" smtClean="0"/>
              <a:pPr/>
              <a:t>40</a:t>
            </a:fld>
            <a:endParaRPr lang="en-US" dirty="0"/>
          </a:p>
        </p:txBody>
      </p:sp>
    </p:spTree>
    <p:extLst>
      <p:ext uri="{BB962C8B-B14F-4D97-AF65-F5344CB8AC3E}">
        <p14:creationId xmlns:p14="http://schemas.microsoft.com/office/powerpoint/2010/main" val="428311598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Deuteronomy 18:9-12</a:t>
            </a:r>
            <a:endParaRPr lang="en-US" sz="4400" b="1" dirty="0"/>
          </a:p>
        </p:txBody>
      </p:sp>
      <p:sp>
        <p:nvSpPr>
          <p:cNvPr id="3" name="Content Placeholder 2"/>
          <p:cNvSpPr>
            <a:spLocks noGrp="1"/>
          </p:cNvSpPr>
          <p:nvPr>
            <p:ph idx="1"/>
          </p:nvPr>
        </p:nvSpPr>
        <p:spPr>
          <a:xfrm>
            <a:off x="3474720" y="864108"/>
            <a:ext cx="8321040" cy="5120640"/>
          </a:xfrm>
        </p:spPr>
        <p:txBody>
          <a:bodyPr>
            <a:noAutofit/>
          </a:bodyPr>
          <a:lstStyle/>
          <a:p>
            <a:r>
              <a:rPr lang="en-US" sz="3000" b="1" baseline="30000" dirty="0"/>
              <a:t>9 </a:t>
            </a:r>
            <a:r>
              <a:rPr lang="en-US" sz="3000" dirty="0"/>
              <a:t>When thou art come into the land which the </a:t>
            </a:r>
            <a:r>
              <a:rPr lang="en-US" sz="3000" cap="small" dirty="0"/>
              <a:t>Lord</a:t>
            </a:r>
            <a:r>
              <a:rPr lang="en-US" sz="3000" dirty="0"/>
              <a:t> thy God giveth thee, thou shalt not learn to do after the abominations of those nations.</a:t>
            </a:r>
          </a:p>
          <a:p>
            <a:r>
              <a:rPr lang="en-US" sz="3000" b="1" baseline="30000" dirty="0"/>
              <a:t>10 </a:t>
            </a:r>
            <a:r>
              <a:rPr lang="en-US" sz="3000" dirty="0"/>
              <a:t>There shall not be found among you any one that </a:t>
            </a:r>
            <a:r>
              <a:rPr lang="en-US" sz="3000" dirty="0" err="1"/>
              <a:t>maketh</a:t>
            </a:r>
            <a:r>
              <a:rPr lang="en-US" sz="3000" dirty="0"/>
              <a:t> his son or his daughter to pass through the fire, or that </a:t>
            </a:r>
            <a:r>
              <a:rPr lang="en-US" sz="3000" dirty="0" err="1"/>
              <a:t>useth</a:t>
            </a:r>
            <a:r>
              <a:rPr lang="en-US" sz="3000" dirty="0"/>
              <a:t> divination, or an observer of times, or an enchanter, or a witch.</a:t>
            </a:r>
          </a:p>
          <a:p>
            <a:r>
              <a:rPr lang="en-US" sz="3000" b="1" baseline="30000" dirty="0"/>
              <a:t>11 </a:t>
            </a:r>
            <a:r>
              <a:rPr lang="en-US" sz="3000" dirty="0"/>
              <a:t>Or a charmer, or a consulter with familiar spirits, or a wizard, or a necromancer.</a:t>
            </a:r>
          </a:p>
          <a:p>
            <a:r>
              <a:rPr lang="en-US" sz="3000" b="1" baseline="30000" dirty="0"/>
              <a:t>12 </a:t>
            </a:r>
            <a:r>
              <a:rPr lang="en-US" sz="3000" dirty="0"/>
              <a:t>For all that do these things are an abomination unto the </a:t>
            </a:r>
            <a:r>
              <a:rPr lang="en-US" sz="3000" cap="small" dirty="0"/>
              <a:t>Lord</a:t>
            </a:r>
            <a:r>
              <a:rPr lang="en-US" sz="3000" dirty="0"/>
              <a:t>: and because of these abominations the </a:t>
            </a:r>
            <a:r>
              <a:rPr lang="en-US" sz="3000" cap="small" dirty="0"/>
              <a:t>Lord</a:t>
            </a:r>
            <a:r>
              <a:rPr lang="en-US" sz="3000" dirty="0"/>
              <a:t> thy God doth drive them out from before thee.</a:t>
            </a:r>
          </a:p>
        </p:txBody>
      </p:sp>
      <p:sp>
        <p:nvSpPr>
          <p:cNvPr id="4" name="Slide Number Placeholder 3"/>
          <p:cNvSpPr>
            <a:spLocks noGrp="1"/>
          </p:cNvSpPr>
          <p:nvPr>
            <p:ph type="sldNum" sz="quarter" idx="12"/>
          </p:nvPr>
        </p:nvSpPr>
        <p:spPr/>
        <p:txBody>
          <a:bodyPr/>
          <a:lstStyle/>
          <a:p>
            <a:fld id="{4FAB73BC-B049-4115-A692-8D63A059BFB8}" type="slidenum">
              <a:rPr lang="en-US" smtClean="0"/>
              <a:pPr/>
              <a:t>41</a:t>
            </a:fld>
            <a:endParaRPr lang="en-US" dirty="0"/>
          </a:p>
        </p:txBody>
      </p:sp>
    </p:spTree>
    <p:extLst>
      <p:ext uri="{BB962C8B-B14F-4D97-AF65-F5344CB8AC3E}">
        <p14:creationId xmlns:p14="http://schemas.microsoft.com/office/powerpoint/2010/main" val="264848672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Dangers of a Sandy Foundation:</a:t>
            </a:r>
            <a:br>
              <a:rPr lang="en-US" sz="4000" dirty="0">
                <a:solidFill>
                  <a:schemeClr val="bg1"/>
                </a:solidFill>
              </a:rPr>
            </a:br>
            <a:r>
              <a:rPr lang="en-US" sz="4000" dirty="0">
                <a:solidFill>
                  <a:schemeClr val="bg1"/>
                </a:solidFill>
              </a:rPr>
              <a:t>Necromancy</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1 Samuel 28:3-25</a:t>
            </a:r>
            <a:endParaRPr lang="en-US" sz="4400" b="1" dirty="0"/>
          </a:p>
        </p:txBody>
      </p:sp>
      <p:sp>
        <p:nvSpPr>
          <p:cNvPr id="3" name="Content Placeholder 2"/>
          <p:cNvSpPr>
            <a:spLocks noGrp="1"/>
          </p:cNvSpPr>
          <p:nvPr>
            <p:ph idx="1"/>
          </p:nvPr>
        </p:nvSpPr>
        <p:spPr/>
        <p:txBody>
          <a:bodyPr>
            <a:noAutofit/>
          </a:bodyPr>
          <a:lstStyle/>
          <a:p>
            <a:r>
              <a:rPr lang="en-US" sz="3200" b="1" baseline="30000" dirty="0"/>
              <a:t>3 </a:t>
            </a:r>
            <a:r>
              <a:rPr lang="en-US" sz="3200" dirty="0"/>
              <a:t>Now Samuel was dead, and all Israel had lamented him, and buried him in Ramah, even in his own city. And Saul had put away those that had familiar spirits, and the wizards, out of the land.</a:t>
            </a:r>
          </a:p>
          <a:p>
            <a:r>
              <a:rPr lang="en-US" sz="3200" b="1" baseline="30000" dirty="0"/>
              <a:t>4 </a:t>
            </a:r>
            <a:r>
              <a:rPr lang="en-US" sz="3200" dirty="0"/>
              <a:t>And the Philistines gathered themselves together, and came and pitched in </a:t>
            </a:r>
            <a:r>
              <a:rPr lang="en-US" sz="3200" dirty="0" err="1"/>
              <a:t>Shunem</a:t>
            </a:r>
            <a:r>
              <a:rPr lang="en-US" sz="3200" dirty="0"/>
              <a:t>: and Saul gathered all Israel together, and they pitched in </a:t>
            </a:r>
            <a:r>
              <a:rPr lang="en-US" sz="3200" dirty="0" err="1"/>
              <a:t>Gilboa</a:t>
            </a:r>
            <a:r>
              <a:rPr lang="en-US" sz="3200" dirty="0"/>
              <a:t>.</a:t>
            </a:r>
          </a:p>
          <a:p>
            <a:r>
              <a:rPr lang="en-US" sz="3200" b="1" baseline="30000" dirty="0"/>
              <a:t>5 </a:t>
            </a:r>
            <a:r>
              <a:rPr lang="en-US" sz="3200" dirty="0"/>
              <a:t>And when Saul saw the host of the Philistines, he was afraid, and his heart greatly trembled.</a:t>
            </a:r>
          </a:p>
        </p:txBody>
      </p:sp>
      <p:sp>
        <p:nvSpPr>
          <p:cNvPr id="4" name="Slide Number Placeholder 3"/>
          <p:cNvSpPr>
            <a:spLocks noGrp="1"/>
          </p:cNvSpPr>
          <p:nvPr>
            <p:ph type="sldNum" sz="quarter" idx="12"/>
          </p:nvPr>
        </p:nvSpPr>
        <p:spPr/>
        <p:txBody>
          <a:bodyPr/>
          <a:lstStyle/>
          <a:p>
            <a:fld id="{4FAB73BC-B049-4115-A692-8D63A059BFB8}" type="slidenum">
              <a:rPr lang="en-US" smtClean="0"/>
              <a:pPr/>
              <a:t>42</a:t>
            </a:fld>
            <a:endParaRPr lang="en-US" dirty="0"/>
          </a:p>
        </p:txBody>
      </p:sp>
    </p:spTree>
    <p:extLst>
      <p:ext uri="{BB962C8B-B14F-4D97-AF65-F5344CB8AC3E}">
        <p14:creationId xmlns:p14="http://schemas.microsoft.com/office/powerpoint/2010/main" val="404798024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Dangers of a Sandy Foundation:</a:t>
            </a:r>
            <a:br>
              <a:rPr lang="en-US" sz="4000" dirty="0">
                <a:solidFill>
                  <a:schemeClr val="bg1"/>
                </a:solidFill>
              </a:rPr>
            </a:br>
            <a:r>
              <a:rPr lang="en-US" sz="4000" dirty="0">
                <a:solidFill>
                  <a:schemeClr val="bg1"/>
                </a:solidFill>
              </a:rPr>
              <a:t>Necromancy</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1 Samuel 28:6-25</a:t>
            </a:r>
            <a:endParaRPr lang="en-US" sz="4400" b="1" dirty="0"/>
          </a:p>
        </p:txBody>
      </p:sp>
      <p:sp>
        <p:nvSpPr>
          <p:cNvPr id="3" name="Content Placeholder 2"/>
          <p:cNvSpPr>
            <a:spLocks noGrp="1"/>
          </p:cNvSpPr>
          <p:nvPr>
            <p:ph idx="1"/>
          </p:nvPr>
        </p:nvSpPr>
        <p:spPr/>
        <p:txBody>
          <a:bodyPr>
            <a:noAutofit/>
          </a:bodyPr>
          <a:lstStyle/>
          <a:p>
            <a:r>
              <a:rPr lang="en-US" sz="3200" b="1" baseline="30000" dirty="0"/>
              <a:t>6 </a:t>
            </a:r>
            <a:r>
              <a:rPr lang="en-US" sz="3200" dirty="0"/>
              <a:t>And when Saul enquired of the </a:t>
            </a:r>
            <a:r>
              <a:rPr lang="en-US" sz="3200" cap="small" dirty="0"/>
              <a:t>Lord</a:t>
            </a:r>
            <a:r>
              <a:rPr lang="en-US" sz="3200" dirty="0"/>
              <a:t>, the </a:t>
            </a:r>
            <a:r>
              <a:rPr lang="en-US" sz="3200" cap="small" dirty="0"/>
              <a:t>Lord</a:t>
            </a:r>
            <a:r>
              <a:rPr lang="en-US" sz="3200" dirty="0"/>
              <a:t> answered him not, neither by dreams, nor by </a:t>
            </a:r>
            <a:r>
              <a:rPr lang="en-US" sz="3200" dirty="0" err="1"/>
              <a:t>Urim</a:t>
            </a:r>
            <a:r>
              <a:rPr lang="en-US" sz="3200" dirty="0"/>
              <a:t>, nor by prophets.</a:t>
            </a:r>
          </a:p>
          <a:p>
            <a:r>
              <a:rPr lang="en-US" sz="3200" b="1" baseline="30000" dirty="0"/>
              <a:t>7 </a:t>
            </a:r>
            <a:r>
              <a:rPr lang="en-US" sz="3200" dirty="0"/>
              <a:t>Then said Saul unto his servants, Seek me a woman that hath a familiar spirit, that I may go to her, and enquire of her. And his servants said to him, Behold, there is a woman that hath a familiar spirit at </a:t>
            </a:r>
            <a:r>
              <a:rPr lang="en-US" sz="3200" dirty="0" err="1"/>
              <a:t>Endor</a:t>
            </a:r>
            <a:r>
              <a:rPr lang="en-US" sz="3200" dirty="0" smtClean="0"/>
              <a:t>.</a:t>
            </a: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43</a:t>
            </a:fld>
            <a:endParaRPr lang="en-US" dirty="0"/>
          </a:p>
        </p:txBody>
      </p:sp>
    </p:spTree>
    <p:extLst>
      <p:ext uri="{BB962C8B-B14F-4D97-AF65-F5344CB8AC3E}">
        <p14:creationId xmlns:p14="http://schemas.microsoft.com/office/powerpoint/2010/main" val="269460874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Dangers of a Sandy Foundation:</a:t>
            </a:r>
            <a:br>
              <a:rPr lang="en-US" sz="4000" dirty="0">
                <a:solidFill>
                  <a:schemeClr val="bg1"/>
                </a:solidFill>
              </a:rPr>
            </a:br>
            <a:r>
              <a:rPr lang="en-US" sz="4000" dirty="0">
                <a:solidFill>
                  <a:schemeClr val="bg1"/>
                </a:solidFill>
              </a:rPr>
              <a:t>Necromancy</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1 Samuel 28:8-25</a:t>
            </a:r>
            <a:endParaRPr lang="en-US" sz="4400" b="1" dirty="0"/>
          </a:p>
        </p:txBody>
      </p:sp>
      <p:sp>
        <p:nvSpPr>
          <p:cNvPr id="3" name="Content Placeholder 2"/>
          <p:cNvSpPr>
            <a:spLocks noGrp="1"/>
          </p:cNvSpPr>
          <p:nvPr>
            <p:ph idx="1"/>
          </p:nvPr>
        </p:nvSpPr>
        <p:spPr/>
        <p:txBody>
          <a:bodyPr>
            <a:noAutofit/>
          </a:bodyPr>
          <a:lstStyle/>
          <a:p>
            <a:r>
              <a:rPr lang="en-US" sz="3200" b="1" baseline="30000" dirty="0"/>
              <a:t>8 </a:t>
            </a:r>
            <a:r>
              <a:rPr lang="en-US" sz="3200" dirty="0"/>
              <a:t>And Saul disguised himself, and put on other raiment, and he went, and two men with him, and they came to the woman by night: and he said, I pray thee, divine unto me by the familiar spirit, and bring me him up, whom I shall name unto thee.</a:t>
            </a:r>
          </a:p>
          <a:p>
            <a:r>
              <a:rPr lang="en-US" sz="3200" b="1" baseline="30000" dirty="0"/>
              <a:t>9 </a:t>
            </a:r>
            <a:r>
              <a:rPr lang="en-US" sz="3200" dirty="0"/>
              <a:t>And the woman said unto him, Behold, thou </a:t>
            </a:r>
            <a:r>
              <a:rPr lang="en-US" sz="3200" dirty="0" err="1"/>
              <a:t>knowest</a:t>
            </a:r>
            <a:r>
              <a:rPr lang="en-US" sz="3200" dirty="0"/>
              <a:t> what Saul hath done, how he hath cut off those that have familiar spirits, and the wizards, out of the land: wherefore then </a:t>
            </a:r>
            <a:r>
              <a:rPr lang="en-US" sz="3200" dirty="0" err="1"/>
              <a:t>layest</a:t>
            </a:r>
            <a:r>
              <a:rPr lang="en-US" sz="3200" dirty="0"/>
              <a:t> thou a snare for my life, to cause me to die</a:t>
            </a:r>
            <a:r>
              <a:rPr lang="en-US" sz="3200" dirty="0" smtClean="0"/>
              <a:t>?</a:t>
            </a: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44</a:t>
            </a:fld>
            <a:endParaRPr lang="en-US" dirty="0"/>
          </a:p>
        </p:txBody>
      </p:sp>
    </p:spTree>
    <p:extLst>
      <p:ext uri="{BB962C8B-B14F-4D97-AF65-F5344CB8AC3E}">
        <p14:creationId xmlns:p14="http://schemas.microsoft.com/office/powerpoint/2010/main" val="143974385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Dangers of a Sandy Foundation:</a:t>
            </a:r>
            <a:br>
              <a:rPr lang="en-US" sz="4000" dirty="0">
                <a:solidFill>
                  <a:schemeClr val="bg1"/>
                </a:solidFill>
              </a:rPr>
            </a:br>
            <a:r>
              <a:rPr lang="en-US" sz="4000" dirty="0">
                <a:solidFill>
                  <a:schemeClr val="bg1"/>
                </a:solidFill>
              </a:rPr>
              <a:t>Necromancy</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1 Samuel 28:10-25</a:t>
            </a:r>
            <a:endParaRPr lang="en-US" sz="4400" b="1" dirty="0"/>
          </a:p>
        </p:txBody>
      </p:sp>
      <p:sp>
        <p:nvSpPr>
          <p:cNvPr id="3" name="Content Placeholder 2"/>
          <p:cNvSpPr>
            <a:spLocks noGrp="1"/>
          </p:cNvSpPr>
          <p:nvPr>
            <p:ph idx="1"/>
          </p:nvPr>
        </p:nvSpPr>
        <p:spPr>
          <a:xfrm>
            <a:off x="3869268" y="864108"/>
            <a:ext cx="7315200" cy="5207508"/>
          </a:xfrm>
        </p:spPr>
        <p:txBody>
          <a:bodyPr>
            <a:noAutofit/>
          </a:bodyPr>
          <a:lstStyle/>
          <a:p>
            <a:r>
              <a:rPr lang="en-US" sz="3200" b="1" baseline="30000" dirty="0"/>
              <a:t>10 </a:t>
            </a:r>
            <a:r>
              <a:rPr lang="en-US" sz="3200" dirty="0"/>
              <a:t>And Saul </a:t>
            </a:r>
            <a:r>
              <a:rPr lang="en-US" sz="3200" dirty="0" err="1"/>
              <a:t>sware</a:t>
            </a:r>
            <a:r>
              <a:rPr lang="en-US" sz="3200" dirty="0"/>
              <a:t> to her by the </a:t>
            </a:r>
            <a:r>
              <a:rPr lang="en-US" sz="3200" cap="small" dirty="0"/>
              <a:t>Lord</a:t>
            </a:r>
            <a:r>
              <a:rPr lang="en-US" sz="3200" dirty="0"/>
              <a:t>, saying, As the </a:t>
            </a:r>
            <a:r>
              <a:rPr lang="en-US" sz="3200" cap="small" dirty="0"/>
              <a:t>Lord</a:t>
            </a:r>
            <a:r>
              <a:rPr lang="en-US" sz="3200" dirty="0"/>
              <a:t> </a:t>
            </a:r>
            <a:r>
              <a:rPr lang="en-US" sz="3200" dirty="0" err="1"/>
              <a:t>liveth</a:t>
            </a:r>
            <a:r>
              <a:rPr lang="en-US" sz="3200" dirty="0"/>
              <a:t>, there shall no punishment happen to thee for this thing.</a:t>
            </a:r>
          </a:p>
          <a:p>
            <a:r>
              <a:rPr lang="en-US" sz="3200" b="1" baseline="30000" dirty="0"/>
              <a:t>11 </a:t>
            </a:r>
            <a:r>
              <a:rPr lang="en-US" sz="3200" dirty="0"/>
              <a:t>Then said the woman, Whom shall I bring up unto thee? And he said, Bring me up Samuel</a:t>
            </a:r>
            <a:r>
              <a:rPr lang="en-US" sz="3200" dirty="0" smtClean="0"/>
              <a:t>.</a:t>
            </a: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45</a:t>
            </a:fld>
            <a:endParaRPr lang="en-US" dirty="0"/>
          </a:p>
        </p:txBody>
      </p:sp>
    </p:spTree>
    <p:extLst>
      <p:ext uri="{BB962C8B-B14F-4D97-AF65-F5344CB8AC3E}">
        <p14:creationId xmlns:p14="http://schemas.microsoft.com/office/powerpoint/2010/main" val="288169150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Dangers of a Sandy Foundation:</a:t>
            </a:r>
            <a:br>
              <a:rPr lang="en-US" sz="4000" dirty="0">
                <a:solidFill>
                  <a:schemeClr val="bg1"/>
                </a:solidFill>
              </a:rPr>
            </a:br>
            <a:r>
              <a:rPr lang="en-US" sz="4000" dirty="0">
                <a:solidFill>
                  <a:schemeClr val="bg1"/>
                </a:solidFill>
              </a:rPr>
              <a:t>Necromancy</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1 Samuel 28:12-25</a:t>
            </a:r>
            <a:endParaRPr lang="en-US" sz="4400" b="1" dirty="0"/>
          </a:p>
        </p:txBody>
      </p:sp>
      <p:sp>
        <p:nvSpPr>
          <p:cNvPr id="3" name="Content Placeholder 2"/>
          <p:cNvSpPr>
            <a:spLocks noGrp="1"/>
          </p:cNvSpPr>
          <p:nvPr>
            <p:ph idx="1"/>
          </p:nvPr>
        </p:nvSpPr>
        <p:spPr>
          <a:xfrm>
            <a:off x="3613236" y="820674"/>
            <a:ext cx="8072796" cy="5207508"/>
          </a:xfrm>
        </p:spPr>
        <p:txBody>
          <a:bodyPr>
            <a:noAutofit/>
          </a:bodyPr>
          <a:lstStyle/>
          <a:p>
            <a:r>
              <a:rPr lang="en-US" sz="3200" b="1" baseline="30000" dirty="0"/>
              <a:t>12 </a:t>
            </a:r>
            <a:r>
              <a:rPr lang="en-US" sz="3200" dirty="0"/>
              <a:t>And when the woman saw Samuel, she cried with a loud voice: and the woman </a:t>
            </a:r>
            <a:r>
              <a:rPr lang="en-US" sz="3200" dirty="0" err="1"/>
              <a:t>spake</a:t>
            </a:r>
            <a:r>
              <a:rPr lang="en-US" sz="3200" dirty="0"/>
              <a:t> to Saul, saying, Why hast thou deceived me? for thou art Saul.</a:t>
            </a:r>
          </a:p>
          <a:p>
            <a:r>
              <a:rPr lang="en-US" sz="3200" b="1" baseline="30000" dirty="0"/>
              <a:t>13 </a:t>
            </a:r>
            <a:r>
              <a:rPr lang="en-US" sz="3200" dirty="0"/>
              <a:t>And the king said unto her, Be not afraid: for what </a:t>
            </a:r>
            <a:r>
              <a:rPr lang="en-US" sz="3200" dirty="0" err="1"/>
              <a:t>sawest</a:t>
            </a:r>
            <a:r>
              <a:rPr lang="en-US" sz="3200" dirty="0"/>
              <a:t> thou? And the woman said unto Saul, I saw gods ascending out of the earth.</a:t>
            </a:r>
          </a:p>
          <a:p>
            <a:r>
              <a:rPr lang="en-US" sz="3200" b="1" baseline="30000" dirty="0"/>
              <a:t>14 </a:t>
            </a:r>
            <a:r>
              <a:rPr lang="en-US" sz="3200" dirty="0"/>
              <a:t>And he said unto her, What form is he of? And she said, An old man cometh up; and he is covered with a mantle. And Saul perceived that it was Samuel, and he stooped with his face to the ground, and bowed himself.</a:t>
            </a:r>
          </a:p>
        </p:txBody>
      </p:sp>
      <p:sp>
        <p:nvSpPr>
          <p:cNvPr id="4" name="Slide Number Placeholder 3"/>
          <p:cNvSpPr>
            <a:spLocks noGrp="1"/>
          </p:cNvSpPr>
          <p:nvPr>
            <p:ph type="sldNum" sz="quarter" idx="12"/>
          </p:nvPr>
        </p:nvSpPr>
        <p:spPr/>
        <p:txBody>
          <a:bodyPr/>
          <a:lstStyle/>
          <a:p>
            <a:fld id="{4FAB73BC-B049-4115-A692-8D63A059BFB8}" type="slidenum">
              <a:rPr lang="en-US" smtClean="0"/>
              <a:pPr/>
              <a:t>46</a:t>
            </a:fld>
            <a:endParaRPr lang="en-US" dirty="0"/>
          </a:p>
        </p:txBody>
      </p:sp>
    </p:spTree>
    <p:extLst>
      <p:ext uri="{BB962C8B-B14F-4D97-AF65-F5344CB8AC3E}">
        <p14:creationId xmlns:p14="http://schemas.microsoft.com/office/powerpoint/2010/main" val="105116454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A Firm </a:t>
            </a:r>
            <a:r>
              <a:rPr lang="en-US" sz="4000" dirty="0" smtClean="0">
                <a:solidFill>
                  <a:schemeClr val="bg1"/>
                </a:solidFill>
              </a:rPr>
              <a:t>Foundation:</a:t>
            </a:r>
            <a:br>
              <a:rPr lang="en-US" sz="4000" dirty="0" smtClean="0">
                <a:solidFill>
                  <a:schemeClr val="bg1"/>
                </a:solidFill>
              </a:rPr>
            </a:br>
            <a:r>
              <a:rPr lang="en-US" sz="4000" dirty="0" smtClean="0">
                <a:solidFill>
                  <a:schemeClr val="bg1"/>
                </a:solidFill>
              </a:rPr>
              <a:t>Samuel who?</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Psalm 115:17</a:t>
            </a:r>
            <a:endParaRPr lang="en-US" sz="4400" b="1" dirty="0"/>
          </a:p>
        </p:txBody>
      </p:sp>
      <p:sp>
        <p:nvSpPr>
          <p:cNvPr id="3" name="Content Placeholder 2"/>
          <p:cNvSpPr>
            <a:spLocks noGrp="1"/>
          </p:cNvSpPr>
          <p:nvPr>
            <p:ph idx="1"/>
          </p:nvPr>
        </p:nvSpPr>
        <p:spPr>
          <a:xfrm>
            <a:off x="3869268" y="864108"/>
            <a:ext cx="7315200" cy="1933956"/>
          </a:xfrm>
        </p:spPr>
        <p:txBody>
          <a:bodyPr>
            <a:noAutofit/>
          </a:bodyPr>
          <a:lstStyle/>
          <a:p>
            <a:r>
              <a:rPr lang="en-US" sz="3200" b="1" baseline="30000" dirty="0"/>
              <a:t>17 </a:t>
            </a:r>
            <a:r>
              <a:rPr lang="en-US" sz="3200" dirty="0"/>
              <a:t>The dead praise not the </a:t>
            </a:r>
            <a:r>
              <a:rPr lang="en-US" sz="3200" cap="small" dirty="0"/>
              <a:t>Lord</a:t>
            </a:r>
            <a:r>
              <a:rPr lang="en-US" sz="3200" dirty="0"/>
              <a:t>, neither any that go down into silence.</a:t>
            </a:r>
          </a:p>
        </p:txBody>
      </p:sp>
      <p:sp>
        <p:nvSpPr>
          <p:cNvPr id="4" name="Slide Number Placeholder 3"/>
          <p:cNvSpPr>
            <a:spLocks noGrp="1"/>
          </p:cNvSpPr>
          <p:nvPr>
            <p:ph type="sldNum" sz="quarter" idx="12"/>
          </p:nvPr>
        </p:nvSpPr>
        <p:spPr/>
        <p:txBody>
          <a:bodyPr/>
          <a:lstStyle/>
          <a:p>
            <a:fld id="{4FAB73BC-B049-4115-A692-8D63A059BFB8}" type="slidenum">
              <a:rPr lang="en-US" smtClean="0"/>
              <a:pPr/>
              <a:t>47</a:t>
            </a:fld>
            <a:endParaRPr lang="en-US" dirty="0"/>
          </a:p>
        </p:txBody>
      </p:sp>
      <p:sp>
        <p:nvSpPr>
          <p:cNvPr id="5" name="Rounded Rectangular Callout 4"/>
          <p:cNvSpPr/>
          <p:nvPr/>
        </p:nvSpPr>
        <p:spPr>
          <a:xfrm>
            <a:off x="3696378" y="2798064"/>
            <a:ext cx="7913236" cy="3703671"/>
          </a:xfrm>
          <a:prstGeom prst="wedgeRoundRectCallout">
            <a:avLst>
              <a:gd name="adj1" fmla="val -24133"/>
              <a:gd name="adj2" fmla="val -57059"/>
              <a:gd name="adj3"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3696378" y="2962305"/>
            <a:ext cx="7913235" cy="3539430"/>
          </a:xfrm>
          <a:prstGeom prst="rect">
            <a:avLst/>
          </a:prstGeom>
          <a:noFill/>
        </p:spPr>
        <p:txBody>
          <a:bodyPr wrap="square" rtlCol="0">
            <a:spAutoFit/>
          </a:bodyPr>
          <a:lstStyle/>
          <a:p>
            <a:r>
              <a:rPr lang="en-US" sz="3200" dirty="0" smtClean="0"/>
              <a:t>This spirit really cannot be Samuel.  Samuel was a righteous man, one who would surely be praising the Lord if he were able.  If he were carrying a message from God, then he would surely praise Him.  But the “dead praise not the Lord.”  Therefore Saul did not encounter Samuel at this time.  </a:t>
            </a:r>
            <a:endParaRPr lang="en-US" sz="3200" dirty="0"/>
          </a:p>
        </p:txBody>
      </p:sp>
    </p:spTree>
    <p:extLst>
      <p:ext uri="{BB962C8B-B14F-4D97-AF65-F5344CB8AC3E}">
        <p14:creationId xmlns:p14="http://schemas.microsoft.com/office/powerpoint/2010/main" val="296049196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A Firm Foundation:</a:t>
            </a:r>
            <a:br>
              <a:rPr lang="en-US" sz="4000" dirty="0">
                <a:solidFill>
                  <a:schemeClr val="bg1"/>
                </a:solidFill>
              </a:rPr>
            </a:br>
            <a:r>
              <a:rPr lang="en-US" sz="4000" dirty="0">
                <a:solidFill>
                  <a:schemeClr val="bg1"/>
                </a:solidFill>
              </a:rPr>
              <a:t>Samuel who?</a:t>
            </a:r>
            <a:br>
              <a:rPr lang="en-US" sz="4000" dirty="0">
                <a:solidFill>
                  <a:schemeClr val="bg1"/>
                </a:solidFill>
              </a:rPr>
            </a:br>
            <a:r>
              <a:rPr lang="en-US" sz="4000" dirty="0"/>
              <a:t/>
            </a:r>
            <a:br>
              <a:rPr lang="en-US" sz="4000" dirty="0"/>
            </a:br>
            <a:r>
              <a:rPr lang="en-US" dirty="0" smtClean="0"/>
              <a:t/>
            </a:r>
            <a:br>
              <a:rPr lang="en-US" dirty="0" smtClean="0"/>
            </a:br>
            <a:r>
              <a:rPr lang="en-US" b="1" dirty="0" smtClean="0"/>
              <a:t>Leviticus 19:31</a:t>
            </a:r>
            <a:endParaRPr lang="en-US" sz="4400" b="1" dirty="0"/>
          </a:p>
        </p:txBody>
      </p:sp>
      <p:sp>
        <p:nvSpPr>
          <p:cNvPr id="3" name="Content Placeholder 2"/>
          <p:cNvSpPr>
            <a:spLocks noGrp="1"/>
          </p:cNvSpPr>
          <p:nvPr>
            <p:ph idx="1"/>
          </p:nvPr>
        </p:nvSpPr>
        <p:spPr>
          <a:xfrm>
            <a:off x="3869268" y="864108"/>
            <a:ext cx="7315200" cy="1933956"/>
          </a:xfrm>
        </p:spPr>
        <p:txBody>
          <a:bodyPr>
            <a:noAutofit/>
          </a:bodyPr>
          <a:lstStyle/>
          <a:p>
            <a:r>
              <a:rPr lang="en-US" sz="3200" b="1" baseline="30000" dirty="0"/>
              <a:t>31 </a:t>
            </a:r>
            <a:r>
              <a:rPr lang="en-US" sz="3200" dirty="0"/>
              <a:t>Regard not them that have familiar spirits, neither seek after wizards, to be defiled by them: I am the </a:t>
            </a:r>
            <a:r>
              <a:rPr lang="en-US" sz="3200" cap="small" dirty="0"/>
              <a:t>Lord</a:t>
            </a:r>
            <a:r>
              <a:rPr lang="en-US" sz="3200" dirty="0"/>
              <a:t> your God.</a:t>
            </a:r>
          </a:p>
        </p:txBody>
      </p:sp>
      <p:sp>
        <p:nvSpPr>
          <p:cNvPr id="4" name="Slide Number Placeholder 3"/>
          <p:cNvSpPr>
            <a:spLocks noGrp="1"/>
          </p:cNvSpPr>
          <p:nvPr>
            <p:ph type="sldNum" sz="quarter" idx="12"/>
          </p:nvPr>
        </p:nvSpPr>
        <p:spPr/>
        <p:txBody>
          <a:bodyPr/>
          <a:lstStyle/>
          <a:p>
            <a:fld id="{4FAB73BC-B049-4115-A692-8D63A059BFB8}" type="slidenum">
              <a:rPr lang="en-US" smtClean="0"/>
              <a:pPr/>
              <a:t>48</a:t>
            </a:fld>
            <a:endParaRPr lang="en-US" dirty="0"/>
          </a:p>
        </p:txBody>
      </p:sp>
      <p:sp>
        <p:nvSpPr>
          <p:cNvPr id="5" name="Rounded Rectangular Callout 4"/>
          <p:cNvSpPr/>
          <p:nvPr/>
        </p:nvSpPr>
        <p:spPr>
          <a:xfrm>
            <a:off x="3696378" y="2798065"/>
            <a:ext cx="7913236" cy="3090672"/>
          </a:xfrm>
          <a:prstGeom prst="wedgeRoundRectCallout">
            <a:avLst>
              <a:gd name="adj1" fmla="val -24133"/>
              <a:gd name="adj2" fmla="val -57059"/>
              <a:gd name="adj3"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3696378" y="2962305"/>
            <a:ext cx="7913235" cy="2554545"/>
          </a:xfrm>
          <a:prstGeom prst="rect">
            <a:avLst/>
          </a:prstGeom>
          <a:noFill/>
        </p:spPr>
        <p:txBody>
          <a:bodyPr wrap="square" rtlCol="0">
            <a:spAutoFit/>
          </a:bodyPr>
          <a:lstStyle/>
          <a:p>
            <a:r>
              <a:rPr lang="en-US" sz="3200" dirty="0" smtClean="0"/>
              <a:t>This spirit also cannot be an angel or other messenger from God.  God has clearly directed His people that they are not to listen to those that have familiar spirits “to be defiled by them.” </a:t>
            </a:r>
            <a:endParaRPr lang="en-US" sz="3200" dirty="0"/>
          </a:p>
        </p:txBody>
      </p:sp>
    </p:spTree>
    <p:extLst>
      <p:ext uri="{BB962C8B-B14F-4D97-AF65-F5344CB8AC3E}">
        <p14:creationId xmlns:p14="http://schemas.microsoft.com/office/powerpoint/2010/main" val="362206324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A Firm Foundation:</a:t>
            </a:r>
            <a:br>
              <a:rPr lang="en-US" sz="4000" dirty="0">
                <a:solidFill>
                  <a:schemeClr val="bg1"/>
                </a:solidFill>
              </a:rPr>
            </a:br>
            <a:r>
              <a:rPr lang="en-US" sz="4000" dirty="0">
                <a:solidFill>
                  <a:schemeClr val="bg1"/>
                </a:solidFill>
              </a:rPr>
              <a:t>Samuel who?</a:t>
            </a:r>
            <a:br>
              <a:rPr lang="en-US" sz="4000" dirty="0">
                <a:solidFill>
                  <a:schemeClr val="bg1"/>
                </a:solidFill>
              </a:rPr>
            </a:br>
            <a:r>
              <a:rPr lang="en-US" sz="4000" dirty="0"/>
              <a:t/>
            </a:r>
            <a:br>
              <a:rPr lang="en-US" sz="4000" dirty="0"/>
            </a:br>
            <a:r>
              <a:rPr lang="en-US" dirty="0" smtClean="0"/>
              <a:t/>
            </a:r>
            <a:br>
              <a:rPr lang="en-US" dirty="0" smtClean="0"/>
            </a:br>
            <a:r>
              <a:rPr lang="en-US" b="1" dirty="0" smtClean="0"/>
              <a:t>Isaiah 8:18-20</a:t>
            </a:r>
            <a:endParaRPr lang="en-US" sz="4400" b="1" dirty="0"/>
          </a:p>
        </p:txBody>
      </p:sp>
      <p:sp>
        <p:nvSpPr>
          <p:cNvPr id="3" name="Content Placeholder 2"/>
          <p:cNvSpPr>
            <a:spLocks noGrp="1"/>
          </p:cNvSpPr>
          <p:nvPr>
            <p:ph idx="1"/>
          </p:nvPr>
        </p:nvSpPr>
        <p:spPr>
          <a:xfrm>
            <a:off x="3869268" y="882396"/>
            <a:ext cx="7315200" cy="5701284"/>
          </a:xfrm>
        </p:spPr>
        <p:txBody>
          <a:bodyPr>
            <a:noAutofit/>
          </a:bodyPr>
          <a:lstStyle/>
          <a:p>
            <a:r>
              <a:rPr lang="en-US" sz="3200" b="1" baseline="30000" dirty="0"/>
              <a:t>18 </a:t>
            </a:r>
            <a:r>
              <a:rPr lang="en-US" sz="3200" dirty="0"/>
              <a:t>Behold, I and the children whom the </a:t>
            </a:r>
            <a:r>
              <a:rPr lang="en-US" sz="3200" cap="small" dirty="0"/>
              <a:t>Lord</a:t>
            </a:r>
            <a:r>
              <a:rPr lang="en-US" sz="3200" dirty="0"/>
              <a:t> hath given me are for signs and for wonders in Israel from the </a:t>
            </a:r>
            <a:r>
              <a:rPr lang="en-US" sz="3200" cap="small" dirty="0"/>
              <a:t>Lord</a:t>
            </a:r>
            <a:r>
              <a:rPr lang="en-US" sz="3200" dirty="0"/>
              <a:t> of hosts, which </a:t>
            </a:r>
            <a:r>
              <a:rPr lang="en-US" sz="3200" dirty="0" err="1"/>
              <a:t>dwelleth</a:t>
            </a:r>
            <a:r>
              <a:rPr lang="en-US" sz="3200" dirty="0"/>
              <a:t> in mount Zion.</a:t>
            </a:r>
          </a:p>
          <a:p>
            <a:r>
              <a:rPr lang="en-US" sz="3200" b="1" baseline="30000" dirty="0"/>
              <a:t>19 </a:t>
            </a:r>
            <a:r>
              <a:rPr lang="en-US" sz="3200" dirty="0"/>
              <a:t>And when they shall say unto you, Seek unto them that have familiar spirits, and unto wizards that peep, and that mutter: should not a people seek unto their God? for the living to the dead?</a:t>
            </a:r>
          </a:p>
          <a:p>
            <a:r>
              <a:rPr lang="en-US" sz="3200" b="1" baseline="30000" dirty="0"/>
              <a:t>20 </a:t>
            </a:r>
            <a:r>
              <a:rPr lang="en-US" sz="3200" dirty="0"/>
              <a:t>To the law and to the testimony: if they speak not according to this word, it is because there is no light in them</a:t>
            </a:r>
            <a:r>
              <a:rPr lang="en-US" sz="3200" dirty="0" smtClean="0"/>
              <a:t>.</a:t>
            </a: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49</a:t>
            </a:fld>
            <a:endParaRPr lang="en-US" dirty="0"/>
          </a:p>
        </p:txBody>
      </p:sp>
    </p:spTree>
    <p:extLst>
      <p:ext uri="{BB962C8B-B14F-4D97-AF65-F5344CB8AC3E}">
        <p14:creationId xmlns:p14="http://schemas.microsoft.com/office/powerpoint/2010/main" val="220762390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A Firm Foundation:</a:t>
            </a:r>
            <a:br>
              <a:rPr lang="en-US" sz="4000" dirty="0">
                <a:solidFill>
                  <a:schemeClr val="bg1"/>
                </a:solidFill>
              </a:rPr>
            </a:br>
            <a:r>
              <a:rPr lang="en-US" sz="4000" dirty="0">
                <a:solidFill>
                  <a:schemeClr val="bg1"/>
                </a:solidFill>
              </a:rPr>
              <a:t>Samuel who?</a:t>
            </a:r>
            <a:br>
              <a:rPr lang="en-US" sz="4000" dirty="0">
                <a:solidFill>
                  <a:schemeClr val="bg1"/>
                </a:solidFill>
              </a:rPr>
            </a:br>
            <a:r>
              <a:rPr lang="en-US" sz="4000" dirty="0"/>
              <a:t/>
            </a:r>
            <a:br>
              <a:rPr lang="en-US" sz="4000" dirty="0"/>
            </a:br>
            <a:r>
              <a:rPr lang="en-US" sz="4000" dirty="0" smtClean="0"/>
              <a:t/>
            </a:r>
            <a:br>
              <a:rPr lang="en-US" sz="4000" dirty="0" smtClean="0"/>
            </a:br>
            <a:r>
              <a:rPr lang="en-US" b="1" dirty="0" smtClean="0"/>
              <a:t>SDABC V.2 pg. 588</a:t>
            </a:r>
            <a:endParaRPr lang="en-US" sz="4400" b="1"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50</a:t>
            </a:fld>
            <a:endParaRPr lang="en-US" dirty="0"/>
          </a:p>
        </p:txBody>
      </p:sp>
      <p:sp>
        <p:nvSpPr>
          <p:cNvPr id="5" name="Rounded Rectangular Callout 4"/>
          <p:cNvSpPr/>
          <p:nvPr/>
        </p:nvSpPr>
        <p:spPr>
          <a:xfrm>
            <a:off x="3696378" y="201804"/>
            <a:ext cx="8190960" cy="6363588"/>
          </a:xfrm>
          <a:prstGeom prst="wedgeRoundRectCallout">
            <a:avLst>
              <a:gd name="adj1" fmla="val -21822"/>
              <a:gd name="adj2" fmla="val -40221"/>
              <a:gd name="adj3"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3974103" y="419985"/>
            <a:ext cx="7913235" cy="6001643"/>
          </a:xfrm>
          <a:prstGeom prst="rect">
            <a:avLst/>
          </a:prstGeom>
          <a:noFill/>
        </p:spPr>
        <p:txBody>
          <a:bodyPr wrap="square" rtlCol="0">
            <a:spAutoFit/>
          </a:bodyPr>
          <a:lstStyle/>
          <a:p>
            <a:r>
              <a:rPr lang="en-US" sz="3200" dirty="0" smtClean="0"/>
              <a:t>It would be contrary to every principle of righteousness to imagine divine authority being given to a necromancer to summon Samuel from his place of rest.  To think that God, who had placed His ban on necromancy, would yield to the (evil) request of a medium and disturb His sleeping saint, Samuel, would be wholly inconceivable.  But as Satan had the power to appear before Jesus in the wilderness as an angel of light, so he or his angels could, if permitted, also impersonate Samuel, both in form and voice.  </a:t>
            </a:r>
            <a:endParaRPr lang="en-US" sz="3200" dirty="0"/>
          </a:p>
        </p:txBody>
      </p:sp>
    </p:spTree>
    <p:extLst>
      <p:ext uri="{BB962C8B-B14F-4D97-AF65-F5344CB8AC3E}">
        <p14:creationId xmlns:p14="http://schemas.microsoft.com/office/powerpoint/2010/main" val="346916784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A Firm Foundation:</a:t>
            </a:r>
            <a:br>
              <a:rPr lang="en-US" sz="4000" dirty="0">
                <a:solidFill>
                  <a:schemeClr val="bg1"/>
                </a:solidFill>
              </a:rPr>
            </a:br>
            <a:r>
              <a:rPr lang="en-US" sz="4000" dirty="0">
                <a:solidFill>
                  <a:schemeClr val="bg1"/>
                </a:solidFill>
              </a:rPr>
              <a:t>Samuel who?</a:t>
            </a:r>
            <a:br>
              <a:rPr lang="en-US" sz="4000" dirty="0">
                <a:solidFill>
                  <a:schemeClr val="bg1"/>
                </a:solidFill>
              </a:rPr>
            </a:br>
            <a:r>
              <a:rPr lang="en-US" dirty="0" smtClean="0"/>
              <a:t/>
            </a:r>
            <a:br>
              <a:rPr lang="en-US" dirty="0" smtClean="0"/>
            </a:br>
            <a:r>
              <a:rPr lang="en-US" dirty="0" smtClean="0"/>
              <a:t/>
            </a:r>
            <a:br>
              <a:rPr lang="en-US" dirty="0" smtClean="0"/>
            </a:br>
            <a:r>
              <a:rPr lang="en-US" b="1" dirty="0" smtClean="0"/>
              <a:t>SDABC V.2 pg. 588</a:t>
            </a:r>
            <a:endParaRPr lang="en-US" sz="4400" b="1"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51</a:t>
            </a:fld>
            <a:endParaRPr lang="en-US" dirty="0"/>
          </a:p>
        </p:txBody>
      </p:sp>
      <p:sp>
        <p:nvSpPr>
          <p:cNvPr id="5" name="Rounded Rectangular Callout 4"/>
          <p:cNvSpPr/>
          <p:nvPr/>
        </p:nvSpPr>
        <p:spPr>
          <a:xfrm>
            <a:off x="3835240" y="1915667"/>
            <a:ext cx="7777778" cy="3017520"/>
          </a:xfrm>
          <a:prstGeom prst="wedgeRoundRectCallout">
            <a:avLst>
              <a:gd name="adj1" fmla="val -21822"/>
              <a:gd name="adj2" fmla="val -40221"/>
              <a:gd name="adj3"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3835240" y="2147155"/>
            <a:ext cx="7913235" cy="2554545"/>
          </a:xfrm>
          <a:prstGeom prst="rect">
            <a:avLst/>
          </a:prstGeom>
          <a:noFill/>
        </p:spPr>
        <p:txBody>
          <a:bodyPr wrap="square" rtlCol="0">
            <a:spAutoFit/>
          </a:bodyPr>
          <a:lstStyle/>
          <a:p>
            <a:r>
              <a:rPr lang="en-US" sz="3200" dirty="0" smtClean="0"/>
              <a:t>The devil took this opportunity to taunt Saul with the irony of his fate.  The very man who had once persecuted the exponents of this black art was now on his knees before that power, pleading for help.  </a:t>
            </a:r>
            <a:endParaRPr lang="en-US" sz="3200" dirty="0"/>
          </a:p>
        </p:txBody>
      </p:sp>
    </p:spTree>
    <p:extLst>
      <p:ext uri="{BB962C8B-B14F-4D97-AF65-F5344CB8AC3E}">
        <p14:creationId xmlns:p14="http://schemas.microsoft.com/office/powerpoint/2010/main" val="36165515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smtClean="0"/>
              <a:t>Memory Text</a:t>
            </a:r>
            <a:br>
              <a:rPr lang="en-US" b="1" dirty="0" smtClean="0"/>
            </a:br>
            <a:r>
              <a:rPr lang="en-US" sz="4000" dirty="0" smtClean="0"/>
              <a:t/>
            </a:r>
            <a:br>
              <a:rPr lang="en-US" sz="4000" dirty="0" smtClean="0"/>
            </a:br>
            <a:r>
              <a:rPr lang="en-US" sz="3200" dirty="0" smtClean="0"/>
              <a:t>2 Corinthians 11:14-15</a:t>
            </a:r>
            <a:endParaRPr lang="en-US" sz="3200" dirty="0"/>
          </a:p>
        </p:txBody>
      </p:sp>
      <p:sp>
        <p:nvSpPr>
          <p:cNvPr id="3" name="Content Placeholder 2"/>
          <p:cNvSpPr>
            <a:spLocks noGrp="1"/>
          </p:cNvSpPr>
          <p:nvPr>
            <p:ph idx="1"/>
          </p:nvPr>
        </p:nvSpPr>
        <p:spPr/>
        <p:txBody>
          <a:bodyPr>
            <a:normAutofit/>
          </a:bodyPr>
          <a:lstStyle/>
          <a:p>
            <a:r>
              <a:rPr lang="en-US" sz="3600" b="1" baseline="30000" dirty="0"/>
              <a:t>14 </a:t>
            </a:r>
            <a:r>
              <a:rPr lang="en-US" sz="3600" dirty="0"/>
              <a:t>And no marvel; for Satan himself is transformed into an angel of light.</a:t>
            </a:r>
          </a:p>
          <a:p>
            <a:r>
              <a:rPr lang="en-US" sz="3600" b="1" baseline="30000" dirty="0"/>
              <a:t>15 </a:t>
            </a:r>
            <a:r>
              <a:rPr lang="en-US" sz="3600" dirty="0"/>
              <a:t>Therefore it is no great thing if his ministers also be transformed as the ministers of righteousness; whose end shall be according to their works.</a:t>
            </a:r>
          </a:p>
        </p:txBody>
      </p:sp>
    </p:spTree>
    <p:extLst>
      <p:ext uri="{BB962C8B-B14F-4D97-AF65-F5344CB8AC3E}">
        <p14:creationId xmlns:p14="http://schemas.microsoft.com/office/powerpoint/2010/main" val="401454487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Dangers of a Sandy Foundation:</a:t>
            </a:r>
            <a:br>
              <a:rPr lang="en-US" sz="4000" dirty="0">
                <a:solidFill>
                  <a:schemeClr val="bg1"/>
                </a:solidFill>
              </a:rPr>
            </a:br>
            <a:r>
              <a:rPr lang="en-US" sz="4000" dirty="0">
                <a:solidFill>
                  <a:schemeClr val="bg1"/>
                </a:solidFill>
              </a:rPr>
              <a:t>Necromancy</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1 Samuel 28:15-25</a:t>
            </a:r>
            <a:endParaRPr lang="en-US" sz="4400" b="1" dirty="0"/>
          </a:p>
        </p:txBody>
      </p:sp>
      <p:sp>
        <p:nvSpPr>
          <p:cNvPr id="3" name="Content Placeholder 2"/>
          <p:cNvSpPr>
            <a:spLocks noGrp="1"/>
          </p:cNvSpPr>
          <p:nvPr>
            <p:ph idx="1"/>
          </p:nvPr>
        </p:nvSpPr>
        <p:spPr>
          <a:xfrm>
            <a:off x="3869268" y="864108"/>
            <a:ext cx="7315200" cy="5207508"/>
          </a:xfrm>
        </p:spPr>
        <p:txBody>
          <a:bodyPr>
            <a:noAutofit/>
          </a:bodyPr>
          <a:lstStyle/>
          <a:p>
            <a:r>
              <a:rPr lang="en-US" sz="3200" b="1" baseline="30000" dirty="0"/>
              <a:t>15 </a:t>
            </a:r>
            <a:r>
              <a:rPr lang="en-US" sz="3200" dirty="0"/>
              <a:t>And Samuel said to Saul, Why hast thou disquieted me, to bring me up? And Saul answered, I am sore distressed; for the Philistines make war against me, and God is departed from me, and </a:t>
            </a:r>
            <a:r>
              <a:rPr lang="en-US" sz="3200" dirty="0" err="1"/>
              <a:t>answereth</a:t>
            </a:r>
            <a:r>
              <a:rPr lang="en-US" sz="3200" dirty="0"/>
              <a:t> me no more, neither by prophets, nor by dreams: therefore I have called thee, that thou </a:t>
            </a:r>
            <a:r>
              <a:rPr lang="en-US" sz="3200" dirty="0" err="1"/>
              <a:t>mayest</a:t>
            </a:r>
            <a:r>
              <a:rPr lang="en-US" sz="3200" dirty="0"/>
              <a:t> make known unto me what I shall do.</a:t>
            </a:r>
          </a:p>
          <a:p>
            <a:r>
              <a:rPr lang="en-US" sz="3200" b="1" baseline="30000" dirty="0"/>
              <a:t>16 </a:t>
            </a:r>
            <a:r>
              <a:rPr lang="en-US" sz="3200" dirty="0"/>
              <a:t>Then said Samuel, Wherefore then dost thou ask of me, seeing the </a:t>
            </a:r>
            <a:r>
              <a:rPr lang="en-US" sz="3200" cap="small" dirty="0"/>
              <a:t>Lord</a:t>
            </a:r>
            <a:r>
              <a:rPr lang="en-US" sz="3200" dirty="0"/>
              <a:t> is departed from thee, and is become thine enemy</a:t>
            </a:r>
            <a:r>
              <a:rPr lang="en-US" sz="3200" dirty="0" smtClean="0"/>
              <a:t>?</a:t>
            </a: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53</a:t>
            </a:fld>
            <a:endParaRPr lang="en-US" dirty="0"/>
          </a:p>
        </p:txBody>
      </p:sp>
    </p:spTree>
    <p:extLst>
      <p:ext uri="{BB962C8B-B14F-4D97-AF65-F5344CB8AC3E}">
        <p14:creationId xmlns:p14="http://schemas.microsoft.com/office/powerpoint/2010/main" val="105112640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SDABC V.2 pg. 588</a:t>
            </a:r>
            <a:endParaRPr lang="en-US" sz="4400" b="1" dirty="0"/>
          </a:p>
        </p:txBody>
      </p:sp>
      <p:sp>
        <p:nvSpPr>
          <p:cNvPr id="3" name="Content Placeholder 2"/>
          <p:cNvSpPr>
            <a:spLocks noGrp="1"/>
          </p:cNvSpPr>
          <p:nvPr>
            <p:ph idx="1"/>
          </p:nvPr>
        </p:nvSpPr>
        <p:spPr>
          <a:xfrm>
            <a:off x="3869268" y="864108"/>
            <a:ext cx="7315200" cy="1933956"/>
          </a:xfrm>
        </p:spPr>
        <p:txBody>
          <a:bodyPr>
            <a:noAutofit/>
          </a:bodyPr>
          <a:lstStyle/>
          <a:p>
            <a:r>
              <a:rPr lang="en-US" sz="3200" b="1" baseline="30000" dirty="0"/>
              <a:t>16 </a:t>
            </a:r>
            <a:r>
              <a:rPr lang="en-US" sz="3200" dirty="0"/>
              <a:t>Then said Samuel, Wherefore then dost thou ask of me, seeing the </a:t>
            </a:r>
            <a:r>
              <a:rPr lang="en-US" sz="3200" cap="small" dirty="0"/>
              <a:t>Lord</a:t>
            </a:r>
            <a:r>
              <a:rPr lang="en-US" sz="3200" dirty="0"/>
              <a:t> is departed from thee, and is become thine enemy</a:t>
            </a:r>
            <a:r>
              <a:rPr lang="en-US" sz="3200" dirty="0" smtClean="0"/>
              <a:t>?</a:t>
            </a: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54</a:t>
            </a:fld>
            <a:endParaRPr lang="en-US" dirty="0"/>
          </a:p>
        </p:txBody>
      </p:sp>
      <p:sp>
        <p:nvSpPr>
          <p:cNvPr id="5" name="Rounded Rectangular Callout 4"/>
          <p:cNvSpPr/>
          <p:nvPr/>
        </p:nvSpPr>
        <p:spPr>
          <a:xfrm>
            <a:off x="3696378" y="2798065"/>
            <a:ext cx="7913236" cy="3703670"/>
          </a:xfrm>
          <a:prstGeom prst="wedgeRoundRectCallout">
            <a:avLst>
              <a:gd name="adj1" fmla="val -24133"/>
              <a:gd name="adj2" fmla="val -57059"/>
              <a:gd name="adj3"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059936" y="2962305"/>
            <a:ext cx="7549677" cy="3539430"/>
          </a:xfrm>
          <a:prstGeom prst="rect">
            <a:avLst/>
          </a:prstGeom>
          <a:noFill/>
        </p:spPr>
        <p:txBody>
          <a:bodyPr wrap="square" rtlCol="0">
            <a:spAutoFit/>
          </a:bodyPr>
          <a:lstStyle/>
          <a:p>
            <a:r>
              <a:rPr lang="en-US" sz="3200" dirty="0" smtClean="0"/>
              <a:t>These words identify their author.  The statement made here and in the following verses illustrates a characteristic device of the devil.  Ever since his fall, Satan has endeavored to paint the character of God in false colors… unwilling to forgive….Thus he depicts God to men as their enemy.  </a:t>
            </a:r>
            <a:endParaRPr lang="en-US" sz="3200" dirty="0"/>
          </a:p>
        </p:txBody>
      </p:sp>
    </p:spTree>
    <p:extLst>
      <p:ext uri="{BB962C8B-B14F-4D97-AF65-F5344CB8AC3E}">
        <p14:creationId xmlns:p14="http://schemas.microsoft.com/office/powerpoint/2010/main" val="98430877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Dangers of a Sandy Foundation:</a:t>
            </a:r>
            <a:br>
              <a:rPr lang="en-US" sz="4000" dirty="0">
                <a:solidFill>
                  <a:schemeClr val="bg1"/>
                </a:solidFill>
              </a:rPr>
            </a:br>
            <a:r>
              <a:rPr lang="en-US" sz="4000" dirty="0">
                <a:solidFill>
                  <a:schemeClr val="bg1"/>
                </a:solidFill>
              </a:rPr>
              <a:t>Necromancy</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1 Samuel 28:17-25</a:t>
            </a:r>
            <a:endParaRPr lang="en-US" sz="4400" b="1" dirty="0"/>
          </a:p>
        </p:txBody>
      </p:sp>
      <p:sp>
        <p:nvSpPr>
          <p:cNvPr id="3" name="Content Placeholder 2"/>
          <p:cNvSpPr>
            <a:spLocks noGrp="1"/>
          </p:cNvSpPr>
          <p:nvPr>
            <p:ph idx="1"/>
          </p:nvPr>
        </p:nvSpPr>
        <p:spPr>
          <a:xfrm>
            <a:off x="3869268" y="864108"/>
            <a:ext cx="7315200" cy="5207508"/>
          </a:xfrm>
        </p:spPr>
        <p:txBody>
          <a:bodyPr>
            <a:noAutofit/>
          </a:bodyPr>
          <a:lstStyle/>
          <a:p>
            <a:r>
              <a:rPr lang="en-US" sz="3200" b="1" baseline="30000" dirty="0"/>
              <a:t>17 </a:t>
            </a:r>
            <a:r>
              <a:rPr lang="en-US" sz="3200" dirty="0"/>
              <a:t>And the </a:t>
            </a:r>
            <a:r>
              <a:rPr lang="en-US" sz="3200" cap="small" dirty="0"/>
              <a:t>Lord</a:t>
            </a:r>
            <a:r>
              <a:rPr lang="en-US" sz="3200" dirty="0"/>
              <a:t> hath done to him, as he </a:t>
            </a:r>
            <a:r>
              <a:rPr lang="en-US" sz="3200" dirty="0" err="1"/>
              <a:t>spake</a:t>
            </a:r>
            <a:r>
              <a:rPr lang="en-US" sz="3200" dirty="0"/>
              <a:t> by me: for the </a:t>
            </a:r>
            <a:r>
              <a:rPr lang="en-US" sz="3200" cap="small" dirty="0"/>
              <a:t>Lord</a:t>
            </a:r>
            <a:r>
              <a:rPr lang="en-US" sz="3200" dirty="0"/>
              <a:t> hath rent the kingdom out of thine hand, and given it to thy </a:t>
            </a:r>
            <a:r>
              <a:rPr lang="en-US" sz="3200" dirty="0" err="1"/>
              <a:t>neighbour</a:t>
            </a:r>
            <a:r>
              <a:rPr lang="en-US" sz="3200" dirty="0"/>
              <a:t>, even to David:</a:t>
            </a:r>
          </a:p>
          <a:p>
            <a:r>
              <a:rPr lang="en-US" sz="3200" b="1" baseline="30000" dirty="0"/>
              <a:t>18 </a:t>
            </a:r>
            <a:r>
              <a:rPr lang="en-US" sz="3200" dirty="0"/>
              <a:t>Because thou </a:t>
            </a:r>
            <a:r>
              <a:rPr lang="en-US" sz="3200" dirty="0" err="1"/>
              <a:t>obeyedst</a:t>
            </a:r>
            <a:r>
              <a:rPr lang="en-US" sz="3200" dirty="0"/>
              <a:t> not the voice of the </a:t>
            </a:r>
            <a:r>
              <a:rPr lang="en-US" sz="3200" cap="small" dirty="0"/>
              <a:t>Lord</a:t>
            </a:r>
            <a:r>
              <a:rPr lang="en-US" sz="3200" dirty="0"/>
              <a:t>, nor </a:t>
            </a:r>
            <a:r>
              <a:rPr lang="en-US" sz="3200" dirty="0" err="1"/>
              <a:t>executedst</a:t>
            </a:r>
            <a:r>
              <a:rPr lang="en-US" sz="3200" dirty="0"/>
              <a:t> his fierce wrath upon Amalek, therefore hath the </a:t>
            </a:r>
            <a:r>
              <a:rPr lang="en-US" sz="3200" cap="small" dirty="0"/>
              <a:t>Lord</a:t>
            </a:r>
            <a:r>
              <a:rPr lang="en-US" sz="3200" dirty="0"/>
              <a:t> done this thing unto thee this day</a:t>
            </a:r>
            <a:r>
              <a:rPr lang="en-US" sz="3200" dirty="0" smtClean="0"/>
              <a:t>.</a:t>
            </a:r>
            <a:endParaRPr lang="en-US" sz="32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55</a:t>
            </a:fld>
            <a:endParaRPr lang="en-US" dirty="0"/>
          </a:p>
        </p:txBody>
      </p:sp>
    </p:spTree>
    <p:extLst>
      <p:ext uri="{BB962C8B-B14F-4D97-AF65-F5344CB8AC3E}">
        <p14:creationId xmlns:p14="http://schemas.microsoft.com/office/powerpoint/2010/main" val="39774951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Dangers of a Sandy Foundation:</a:t>
            </a:r>
            <a:br>
              <a:rPr lang="en-US" sz="4000" dirty="0">
                <a:solidFill>
                  <a:schemeClr val="bg1"/>
                </a:solidFill>
              </a:rPr>
            </a:br>
            <a:r>
              <a:rPr lang="en-US" sz="4000" dirty="0">
                <a:solidFill>
                  <a:schemeClr val="bg1"/>
                </a:solidFill>
              </a:rPr>
              <a:t>Necromancy</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1 Samuel 28:19-25</a:t>
            </a:r>
            <a:endParaRPr lang="en-US" sz="4400" b="1" dirty="0"/>
          </a:p>
        </p:txBody>
      </p:sp>
      <p:sp>
        <p:nvSpPr>
          <p:cNvPr id="3" name="Content Placeholder 2"/>
          <p:cNvSpPr>
            <a:spLocks noGrp="1"/>
          </p:cNvSpPr>
          <p:nvPr>
            <p:ph idx="1"/>
          </p:nvPr>
        </p:nvSpPr>
        <p:spPr>
          <a:xfrm>
            <a:off x="3869268" y="864108"/>
            <a:ext cx="7315200" cy="5207508"/>
          </a:xfrm>
        </p:spPr>
        <p:txBody>
          <a:bodyPr>
            <a:noAutofit/>
          </a:bodyPr>
          <a:lstStyle/>
          <a:p>
            <a:r>
              <a:rPr lang="en-US" sz="3200" b="1" baseline="30000" dirty="0"/>
              <a:t>19 </a:t>
            </a:r>
            <a:r>
              <a:rPr lang="en-US" sz="3200" dirty="0"/>
              <a:t>Moreover the </a:t>
            </a:r>
            <a:r>
              <a:rPr lang="en-US" sz="3200" cap="small" dirty="0"/>
              <a:t>Lord</a:t>
            </a:r>
            <a:r>
              <a:rPr lang="en-US" sz="3200" dirty="0"/>
              <a:t> will also deliver Israel with thee into the hand of the Philistines: and to morrow shalt thou and thy sons be with me: the </a:t>
            </a:r>
            <a:r>
              <a:rPr lang="en-US" sz="3200" cap="small" dirty="0"/>
              <a:t>Lord</a:t>
            </a:r>
            <a:r>
              <a:rPr lang="en-US" sz="3200" dirty="0"/>
              <a:t> also shall deliver the host of Israel into the hand of the Philistines.</a:t>
            </a:r>
          </a:p>
          <a:p>
            <a:r>
              <a:rPr lang="en-US" sz="3200" b="1" baseline="30000" dirty="0"/>
              <a:t>20 </a:t>
            </a:r>
            <a:r>
              <a:rPr lang="en-US" sz="3200" dirty="0"/>
              <a:t>Then Saul fell straightway all along on the earth, and was sore afraid, because of the words of Samuel: and there was no strength in him; for he had eaten no bread all the day, nor all the night.</a:t>
            </a:r>
          </a:p>
        </p:txBody>
      </p:sp>
      <p:sp>
        <p:nvSpPr>
          <p:cNvPr id="4" name="Slide Number Placeholder 3"/>
          <p:cNvSpPr>
            <a:spLocks noGrp="1"/>
          </p:cNvSpPr>
          <p:nvPr>
            <p:ph type="sldNum" sz="quarter" idx="12"/>
          </p:nvPr>
        </p:nvSpPr>
        <p:spPr/>
        <p:txBody>
          <a:bodyPr/>
          <a:lstStyle/>
          <a:p>
            <a:fld id="{4FAB73BC-B049-4115-A692-8D63A059BFB8}" type="slidenum">
              <a:rPr lang="en-US" smtClean="0"/>
              <a:pPr/>
              <a:t>56</a:t>
            </a:fld>
            <a:endParaRPr lang="en-US" dirty="0"/>
          </a:p>
        </p:txBody>
      </p:sp>
    </p:spTree>
    <p:extLst>
      <p:ext uri="{BB962C8B-B14F-4D97-AF65-F5344CB8AC3E}">
        <p14:creationId xmlns:p14="http://schemas.microsoft.com/office/powerpoint/2010/main" val="167735325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Dangers of a Sandy Foundation:</a:t>
            </a:r>
            <a:br>
              <a:rPr lang="en-US" sz="4000" dirty="0">
                <a:solidFill>
                  <a:schemeClr val="bg1"/>
                </a:solidFill>
              </a:rPr>
            </a:br>
            <a:r>
              <a:rPr lang="en-US" sz="4000" dirty="0">
                <a:solidFill>
                  <a:schemeClr val="bg1"/>
                </a:solidFill>
              </a:rPr>
              <a:t>Necromancy</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1 Samuel 28:21-25</a:t>
            </a:r>
            <a:endParaRPr lang="en-US" sz="4400" b="1" dirty="0"/>
          </a:p>
        </p:txBody>
      </p:sp>
      <p:sp>
        <p:nvSpPr>
          <p:cNvPr id="3" name="Content Placeholder 2"/>
          <p:cNvSpPr>
            <a:spLocks noGrp="1"/>
          </p:cNvSpPr>
          <p:nvPr>
            <p:ph idx="1"/>
          </p:nvPr>
        </p:nvSpPr>
        <p:spPr>
          <a:xfrm>
            <a:off x="3869268" y="864108"/>
            <a:ext cx="7315200" cy="5207508"/>
          </a:xfrm>
        </p:spPr>
        <p:txBody>
          <a:bodyPr>
            <a:noAutofit/>
          </a:bodyPr>
          <a:lstStyle/>
          <a:p>
            <a:r>
              <a:rPr lang="en-US" sz="3200" b="1" baseline="30000" dirty="0"/>
              <a:t>21 </a:t>
            </a:r>
            <a:r>
              <a:rPr lang="en-US" sz="3200" dirty="0"/>
              <a:t>And the woman came unto Saul, and saw that he was sore troubled, and said unto him, Behold, thine handmaid hath obeyed thy voice, and I have put my life in my hand, and have hearkened unto thy words which thou </a:t>
            </a:r>
            <a:r>
              <a:rPr lang="en-US" sz="3200" dirty="0" err="1"/>
              <a:t>spakest</a:t>
            </a:r>
            <a:r>
              <a:rPr lang="en-US" sz="3200" dirty="0"/>
              <a:t> unto me.</a:t>
            </a:r>
          </a:p>
          <a:p>
            <a:r>
              <a:rPr lang="en-US" sz="3200" b="1" baseline="30000" dirty="0"/>
              <a:t>22 </a:t>
            </a:r>
            <a:r>
              <a:rPr lang="en-US" sz="3200" dirty="0"/>
              <a:t>Now therefore, I pray thee, hearken thou also unto the voice of thine handmaid, and let me set a morsel of bread before thee; and eat, that thou </a:t>
            </a:r>
            <a:r>
              <a:rPr lang="en-US" sz="3200" dirty="0" err="1"/>
              <a:t>mayest</a:t>
            </a:r>
            <a:r>
              <a:rPr lang="en-US" sz="3200" dirty="0"/>
              <a:t> have strength, when thou </a:t>
            </a:r>
            <a:r>
              <a:rPr lang="en-US" sz="3200" dirty="0" err="1"/>
              <a:t>goest</a:t>
            </a:r>
            <a:r>
              <a:rPr lang="en-US" sz="3200" dirty="0"/>
              <a:t> on thy way.</a:t>
            </a:r>
          </a:p>
        </p:txBody>
      </p:sp>
      <p:sp>
        <p:nvSpPr>
          <p:cNvPr id="4" name="Slide Number Placeholder 3"/>
          <p:cNvSpPr>
            <a:spLocks noGrp="1"/>
          </p:cNvSpPr>
          <p:nvPr>
            <p:ph type="sldNum" sz="quarter" idx="12"/>
          </p:nvPr>
        </p:nvSpPr>
        <p:spPr/>
        <p:txBody>
          <a:bodyPr/>
          <a:lstStyle/>
          <a:p>
            <a:fld id="{4FAB73BC-B049-4115-A692-8D63A059BFB8}" type="slidenum">
              <a:rPr lang="en-US" smtClean="0"/>
              <a:pPr/>
              <a:t>57</a:t>
            </a:fld>
            <a:endParaRPr lang="en-US" dirty="0"/>
          </a:p>
        </p:txBody>
      </p:sp>
    </p:spTree>
    <p:extLst>
      <p:ext uri="{BB962C8B-B14F-4D97-AF65-F5344CB8AC3E}">
        <p14:creationId xmlns:p14="http://schemas.microsoft.com/office/powerpoint/2010/main" val="7705051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solidFill>
                  <a:schemeClr val="bg1"/>
                </a:solidFill>
              </a:rPr>
              <a:t>Dangers of a Sandy Foundation:</a:t>
            </a:r>
            <a:br>
              <a:rPr lang="en-US" sz="4000" dirty="0">
                <a:solidFill>
                  <a:schemeClr val="bg1"/>
                </a:solidFill>
              </a:rPr>
            </a:br>
            <a:r>
              <a:rPr lang="en-US" sz="4000" dirty="0">
                <a:solidFill>
                  <a:schemeClr val="bg1"/>
                </a:solidFill>
              </a:rPr>
              <a:t>Necromancy</a:t>
            </a:r>
            <a:r>
              <a:rPr lang="en-US" sz="4000" dirty="0" smtClean="0">
                <a:solidFill>
                  <a:schemeClr val="bg1"/>
                </a:solidFill>
              </a:rPr>
              <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1 Samuel 28:23-25</a:t>
            </a:r>
            <a:endParaRPr lang="en-US" sz="4400" b="1" dirty="0"/>
          </a:p>
        </p:txBody>
      </p:sp>
      <p:sp>
        <p:nvSpPr>
          <p:cNvPr id="3" name="Content Placeholder 2"/>
          <p:cNvSpPr>
            <a:spLocks noGrp="1"/>
          </p:cNvSpPr>
          <p:nvPr>
            <p:ph idx="1"/>
          </p:nvPr>
        </p:nvSpPr>
        <p:spPr>
          <a:xfrm>
            <a:off x="3869268" y="864108"/>
            <a:ext cx="7315200" cy="5207508"/>
          </a:xfrm>
        </p:spPr>
        <p:txBody>
          <a:bodyPr>
            <a:noAutofit/>
          </a:bodyPr>
          <a:lstStyle/>
          <a:p>
            <a:r>
              <a:rPr lang="en-US" sz="3200" b="1" baseline="30000" dirty="0"/>
              <a:t>23 </a:t>
            </a:r>
            <a:r>
              <a:rPr lang="en-US" sz="3200" dirty="0"/>
              <a:t>But he refused, and said, I will not eat. But his servants, together with the woman, compelled him; and he hearkened unto their voice. So he arose from the earth, and sat upon the bed.</a:t>
            </a:r>
          </a:p>
          <a:p>
            <a:r>
              <a:rPr lang="en-US" sz="3200" b="1" baseline="30000" dirty="0"/>
              <a:t>24 </a:t>
            </a:r>
            <a:r>
              <a:rPr lang="en-US" sz="3200" dirty="0"/>
              <a:t>And the woman had a fat calf in the house; and she hasted, and killed it, and took flour, and kneaded it, and did bake unleavened bread thereof:</a:t>
            </a:r>
          </a:p>
          <a:p>
            <a:r>
              <a:rPr lang="en-US" sz="3200" b="1" baseline="30000" dirty="0"/>
              <a:t>25 </a:t>
            </a:r>
            <a:r>
              <a:rPr lang="en-US" sz="3200" dirty="0"/>
              <a:t>And she brought it before Saul, and before his servants; and they did eat. Then they rose up, and went away that night.</a:t>
            </a:r>
          </a:p>
        </p:txBody>
      </p:sp>
      <p:sp>
        <p:nvSpPr>
          <p:cNvPr id="4" name="Slide Number Placeholder 3"/>
          <p:cNvSpPr>
            <a:spLocks noGrp="1"/>
          </p:cNvSpPr>
          <p:nvPr>
            <p:ph type="sldNum" sz="quarter" idx="12"/>
          </p:nvPr>
        </p:nvSpPr>
        <p:spPr/>
        <p:txBody>
          <a:bodyPr/>
          <a:lstStyle/>
          <a:p>
            <a:fld id="{4FAB73BC-B049-4115-A692-8D63A059BFB8}" type="slidenum">
              <a:rPr lang="en-US" smtClean="0"/>
              <a:pPr/>
              <a:t>58</a:t>
            </a:fld>
            <a:endParaRPr lang="en-US" dirty="0"/>
          </a:p>
        </p:txBody>
      </p:sp>
    </p:spTree>
    <p:extLst>
      <p:ext uri="{BB962C8B-B14F-4D97-AF65-F5344CB8AC3E}">
        <p14:creationId xmlns:p14="http://schemas.microsoft.com/office/powerpoint/2010/main" val="3747274223"/>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The Great Controversy, pg. 556</a:t>
            </a:r>
            <a:endParaRPr lang="en-US" sz="4400" b="1" dirty="0"/>
          </a:p>
        </p:txBody>
      </p:sp>
      <p:sp>
        <p:nvSpPr>
          <p:cNvPr id="3" name="Content Placeholder 2"/>
          <p:cNvSpPr>
            <a:spLocks noGrp="1"/>
          </p:cNvSpPr>
          <p:nvPr>
            <p:ph idx="1"/>
          </p:nvPr>
        </p:nvSpPr>
        <p:spPr>
          <a:xfrm>
            <a:off x="3796116" y="820674"/>
            <a:ext cx="7579020" cy="5207508"/>
          </a:xfrm>
        </p:spPr>
        <p:txBody>
          <a:bodyPr>
            <a:noAutofit/>
          </a:bodyPr>
          <a:lstStyle/>
          <a:p>
            <a:pPr marL="0" indent="0">
              <a:buNone/>
            </a:pPr>
            <a:r>
              <a:rPr lang="en-US" sz="3200" i="1" dirty="0"/>
              <a:t>But none need be deceived by the lying claims of spiritualism. God has given the world sufficient light to enable them to discover the snare. As already shown, the theory which forms the very foundation of spiritualism is at war with the plainest statements of Scripture. The Bible declares that the dead know not anything, that their thoughts have perished; they have no part in anything that is done under the sun; they know nothing of the joys or sorrows of those who were dearest to them on earth.</a:t>
            </a:r>
          </a:p>
        </p:txBody>
      </p:sp>
      <p:sp>
        <p:nvSpPr>
          <p:cNvPr id="4" name="Slide Number Placeholder 3"/>
          <p:cNvSpPr>
            <a:spLocks noGrp="1"/>
          </p:cNvSpPr>
          <p:nvPr>
            <p:ph type="sldNum" sz="quarter" idx="12"/>
          </p:nvPr>
        </p:nvSpPr>
        <p:spPr/>
        <p:txBody>
          <a:bodyPr/>
          <a:lstStyle/>
          <a:p>
            <a:fld id="{4FAB73BC-B049-4115-A692-8D63A059BFB8}" type="slidenum">
              <a:rPr lang="en-US" smtClean="0"/>
              <a:pPr/>
              <a:t>59</a:t>
            </a:fld>
            <a:endParaRPr lang="en-US" dirty="0"/>
          </a:p>
        </p:txBody>
      </p:sp>
    </p:spTree>
    <p:extLst>
      <p:ext uri="{BB962C8B-B14F-4D97-AF65-F5344CB8AC3E}">
        <p14:creationId xmlns:p14="http://schemas.microsoft.com/office/powerpoint/2010/main" val="107081360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The Great Controversy, pg. 556</a:t>
            </a:r>
            <a:endParaRPr lang="en-US" sz="4400" b="1" dirty="0"/>
          </a:p>
        </p:txBody>
      </p:sp>
      <p:sp>
        <p:nvSpPr>
          <p:cNvPr id="3" name="Content Placeholder 2"/>
          <p:cNvSpPr>
            <a:spLocks noGrp="1"/>
          </p:cNvSpPr>
          <p:nvPr>
            <p:ph idx="1"/>
          </p:nvPr>
        </p:nvSpPr>
        <p:spPr>
          <a:xfrm>
            <a:off x="3547872" y="820674"/>
            <a:ext cx="8321040" cy="5207508"/>
          </a:xfrm>
        </p:spPr>
        <p:txBody>
          <a:bodyPr>
            <a:noAutofit/>
          </a:bodyPr>
          <a:lstStyle/>
          <a:p>
            <a:pPr marL="0" indent="0">
              <a:buNone/>
            </a:pPr>
            <a:r>
              <a:rPr lang="en-US" sz="3200" i="1" dirty="0"/>
              <a:t>Furthermore, God has expressly forbidden all pretended communication with departed spirits. In the days of the Hebrews there was a class of people who claimed, as do the spiritualists of today, to hold communication with the dead. But the “familiar spirits,” as these visitants from other worlds were called, are declared by the Bible to be “the spirits of devils.” (Compare </a:t>
            </a:r>
            <a:r>
              <a:rPr lang="en-US" sz="3200" i="1" dirty="0">
                <a:hlinkClick r:id="rId2"/>
              </a:rPr>
              <a:t>Numbers 25:1-3</a:t>
            </a:r>
            <a:r>
              <a:rPr lang="en-US" sz="3200" i="1" dirty="0"/>
              <a:t>; </a:t>
            </a:r>
            <a:r>
              <a:rPr lang="en-US" sz="3200" i="1" dirty="0">
                <a:hlinkClick r:id="rId3"/>
              </a:rPr>
              <a:t>Psalm 106:28</a:t>
            </a:r>
            <a:r>
              <a:rPr lang="en-US" sz="3200" i="1" dirty="0"/>
              <a:t>; </a:t>
            </a:r>
            <a:r>
              <a:rPr lang="en-US" sz="3200" i="1" dirty="0">
                <a:hlinkClick r:id="rId4"/>
              </a:rPr>
              <a:t>1 Corinthians 10:20</a:t>
            </a:r>
            <a:r>
              <a:rPr lang="en-US" sz="3200" i="1" dirty="0"/>
              <a:t>; </a:t>
            </a:r>
            <a:r>
              <a:rPr lang="en-US" sz="3200" i="1" dirty="0">
                <a:hlinkClick r:id="rId5"/>
              </a:rPr>
              <a:t>Revelation 16:14</a:t>
            </a:r>
            <a:r>
              <a:rPr lang="en-US" sz="3200" i="1" dirty="0"/>
              <a:t>.) The work of dealing with familiar spirits was pronounced an abomination to the Lord, and was solemnly forbidden under penalty of death. </a:t>
            </a:r>
            <a:r>
              <a:rPr lang="en-US" sz="3200" i="1" dirty="0">
                <a:hlinkClick r:id="rId6"/>
              </a:rPr>
              <a:t>Leviticus 19:31</a:t>
            </a:r>
            <a:r>
              <a:rPr lang="en-US" sz="3200" i="1" dirty="0"/>
              <a:t>; </a:t>
            </a:r>
            <a:r>
              <a:rPr lang="en-US" sz="3200" i="1" dirty="0">
                <a:hlinkClick r:id="rId7"/>
              </a:rPr>
              <a:t>20:27</a:t>
            </a:r>
            <a:r>
              <a:rPr lang="en-US" sz="3200" i="1" dirty="0"/>
              <a:t>. </a:t>
            </a:r>
          </a:p>
        </p:txBody>
      </p:sp>
      <p:sp>
        <p:nvSpPr>
          <p:cNvPr id="4" name="Slide Number Placeholder 3"/>
          <p:cNvSpPr>
            <a:spLocks noGrp="1"/>
          </p:cNvSpPr>
          <p:nvPr>
            <p:ph type="sldNum" sz="quarter" idx="12"/>
          </p:nvPr>
        </p:nvSpPr>
        <p:spPr/>
        <p:txBody>
          <a:bodyPr/>
          <a:lstStyle/>
          <a:p>
            <a:fld id="{4FAB73BC-B049-4115-A692-8D63A059BFB8}" type="slidenum">
              <a:rPr lang="en-US" smtClean="0"/>
              <a:pPr/>
              <a:t>60</a:t>
            </a:fld>
            <a:endParaRPr lang="en-US" dirty="0"/>
          </a:p>
        </p:txBody>
      </p:sp>
    </p:spTree>
    <p:extLst>
      <p:ext uri="{BB962C8B-B14F-4D97-AF65-F5344CB8AC3E}">
        <p14:creationId xmlns:p14="http://schemas.microsoft.com/office/powerpoint/2010/main" val="328354027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The Great Controversy, pg. 556</a:t>
            </a:r>
            <a:endParaRPr lang="en-US" sz="4400" b="1" dirty="0"/>
          </a:p>
        </p:txBody>
      </p:sp>
      <p:sp>
        <p:nvSpPr>
          <p:cNvPr id="3" name="Content Placeholder 2"/>
          <p:cNvSpPr>
            <a:spLocks noGrp="1"/>
          </p:cNvSpPr>
          <p:nvPr>
            <p:ph idx="1"/>
          </p:nvPr>
        </p:nvSpPr>
        <p:spPr>
          <a:xfrm>
            <a:off x="3749040" y="820674"/>
            <a:ext cx="7552944" cy="5207508"/>
          </a:xfrm>
        </p:spPr>
        <p:txBody>
          <a:bodyPr>
            <a:noAutofit/>
          </a:bodyPr>
          <a:lstStyle/>
          <a:p>
            <a:pPr marL="0" indent="0">
              <a:buNone/>
            </a:pPr>
            <a:r>
              <a:rPr lang="en-US" sz="3200" i="1" dirty="0"/>
              <a:t>If there were no other evidence of the real character of spiritualism, it should be enough for the Christian that the spirits make no difference between righteousness and sin, between the noblest and purest of the apostles of Christ and the most corrupt of the servants of Satan. By representing the basest of men as in heaven, and highly exalted there, Satan says to the world: “No matter how wicked you are; no matter whether you believe or disbelieve God and the Bible. Live as you please; heaven is your home</a:t>
            </a:r>
            <a:r>
              <a:rPr lang="en-US" sz="3200" i="1" dirty="0" smtClean="0"/>
              <a:t>.”</a:t>
            </a:r>
            <a:endParaRPr lang="en-US" sz="3200" i="1"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61</a:t>
            </a:fld>
            <a:endParaRPr lang="en-US" dirty="0"/>
          </a:p>
        </p:txBody>
      </p:sp>
    </p:spTree>
    <p:extLst>
      <p:ext uri="{BB962C8B-B14F-4D97-AF65-F5344CB8AC3E}">
        <p14:creationId xmlns:p14="http://schemas.microsoft.com/office/powerpoint/2010/main" val="235090607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The Great Controversy, pg. 556</a:t>
            </a:r>
            <a:endParaRPr lang="en-US" sz="4400" b="1" dirty="0"/>
          </a:p>
        </p:txBody>
      </p:sp>
      <p:sp>
        <p:nvSpPr>
          <p:cNvPr id="3" name="Content Placeholder 2"/>
          <p:cNvSpPr>
            <a:spLocks noGrp="1"/>
          </p:cNvSpPr>
          <p:nvPr>
            <p:ph idx="1"/>
          </p:nvPr>
        </p:nvSpPr>
        <p:spPr>
          <a:xfrm>
            <a:off x="3749040" y="820674"/>
            <a:ext cx="7552944" cy="5207508"/>
          </a:xfrm>
        </p:spPr>
        <p:txBody>
          <a:bodyPr>
            <a:noAutofit/>
          </a:bodyPr>
          <a:lstStyle/>
          <a:p>
            <a:pPr marL="0" indent="0">
              <a:buNone/>
            </a:pPr>
            <a:r>
              <a:rPr lang="en-US" sz="3200" i="1" dirty="0"/>
              <a:t>The spiritualist teachers virtually declare: “Everyone that doeth evil is good in the sight of the Lord, and He </a:t>
            </a:r>
            <a:r>
              <a:rPr lang="en-US" sz="3200" i="1" dirty="0" err="1"/>
              <a:t>delighteth</a:t>
            </a:r>
            <a:r>
              <a:rPr lang="en-US" sz="3200" i="1" dirty="0"/>
              <a:t> in them; or, Where is the God of judgment?” </a:t>
            </a:r>
            <a:r>
              <a:rPr lang="en-US" sz="3200" i="1" dirty="0">
                <a:hlinkClick r:id="rId2"/>
              </a:rPr>
              <a:t>Malachi 2:17</a:t>
            </a:r>
            <a:r>
              <a:rPr lang="en-US" sz="3200" i="1" dirty="0"/>
              <a:t>. </a:t>
            </a:r>
            <a:r>
              <a:rPr lang="en-US" sz="3200" i="1" dirty="0" err="1"/>
              <a:t>Saith</a:t>
            </a:r>
            <a:r>
              <a:rPr lang="en-US" sz="3200" i="1" dirty="0"/>
              <a:t> the word of God: “Woe unto them that call evil good, and good evil; that put darkness for light, and light for darkness.” </a:t>
            </a:r>
            <a:r>
              <a:rPr lang="en-US" sz="3200" i="1" dirty="0">
                <a:hlinkClick r:id="rId3"/>
              </a:rPr>
              <a:t>Isaiah 5:20</a:t>
            </a:r>
            <a:r>
              <a:rPr lang="en-US" sz="3200" i="1" dirty="0"/>
              <a:t>. </a:t>
            </a:r>
          </a:p>
        </p:txBody>
      </p:sp>
      <p:sp>
        <p:nvSpPr>
          <p:cNvPr id="4" name="Slide Number Placeholder 3"/>
          <p:cNvSpPr>
            <a:spLocks noGrp="1"/>
          </p:cNvSpPr>
          <p:nvPr>
            <p:ph type="sldNum" sz="quarter" idx="12"/>
          </p:nvPr>
        </p:nvSpPr>
        <p:spPr/>
        <p:txBody>
          <a:bodyPr/>
          <a:lstStyle/>
          <a:p>
            <a:fld id="{4FAB73BC-B049-4115-A692-8D63A059BFB8}" type="slidenum">
              <a:rPr lang="en-US" smtClean="0"/>
              <a:pPr/>
              <a:t>62</a:t>
            </a:fld>
            <a:endParaRPr lang="en-US" dirty="0"/>
          </a:p>
        </p:txBody>
      </p:sp>
    </p:spTree>
    <p:extLst>
      <p:ext uri="{BB962C8B-B14F-4D97-AF65-F5344CB8AC3E}">
        <p14:creationId xmlns:p14="http://schemas.microsoft.com/office/powerpoint/2010/main" val="144599986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The Great Controversy, pg. 557</a:t>
            </a:r>
            <a:endParaRPr lang="en-US" sz="4400" b="1" dirty="0"/>
          </a:p>
        </p:txBody>
      </p:sp>
      <p:sp>
        <p:nvSpPr>
          <p:cNvPr id="3" name="Content Placeholder 2"/>
          <p:cNvSpPr>
            <a:spLocks noGrp="1"/>
          </p:cNvSpPr>
          <p:nvPr>
            <p:ph idx="1"/>
          </p:nvPr>
        </p:nvSpPr>
        <p:spPr>
          <a:xfrm>
            <a:off x="3749040" y="820674"/>
            <a:ext cx="7552944" cy="5207508"/>
          </a:xfrm>
        </p:spPr>
        <p:txBody>
          <a:bodyPr>
            <a:noAutofit/>
          </a:bodyPr>
          <a:lstStyle/>
          <a:p>
            <a:pPr marL="0" indent="0">
              <a:buNone/>
            </a:pPr>
            <a:r>
              <a:rPr lang="en-US" sz="3200" i="1" dirty="0"/>
              <a:t>The apostles, as personated by these lying spirits, are made to contradict what they wrote at the dictation of the Holy Spirit when on earth. They deny the divine origin of the Bible, and thus tear away the foundation of the Christian's hope and put out the light that reveals the way to heaven. Satan is making the world believe that the Bible is a mere fiction, or at least a book suited to the infancy of the race, but now to be lightly regarded, or cast aside as obsolete. </a:t>
            </a:r>
          </a:p>
        </p:txBody>
      </p:sp>
      <p:sp>
        <p:nvSpPr>
          <p:cNvPr id="4" name="Slide Number Placeholder 3"/>
          <p:cNvSpPr>
            <a:spLocks noGrp="1"/>
          </p:cNvSpPr>
          <p:nvPr>
            <p:ph type="sldNum" sz="quarter" idx="12"/>
          </p:nvPr>
        </p:nvSpPr>
        <p:spPr/>
        <p:txBody>
          <a:bodyPr/>
          <a:lstStyle/>
          <a:p>
            <a:fld id="{4FAB73BC-B049-4115-A692-8D63A059BFB8}" type="slidenum">
              <a:rPr lang="en-US" smtClean="0"/>
              <a:pPr/>
              <a:t>63</a:t>
            </a:fld>
            <a:endParaRPr lang="en-US" dirty="0"/>
          </a:p>
        </p:txBody>
      </p:sp>
    </p:spTree>
    <p:extLst>
      <p:ext uri="{BB962C8B-B14F-4D97-AF65-F5344CB8AC3E}">
        <p14:creationId xmlns:p14="http://schemas.microsoft.com/office/powerpoint/2010/main" val="283632903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The Great Controversy, pg. 557</a:t>
            </a:r>
            <a:endParaRPr lang="en-US" sz="4400" b="1" dirty="0"/>
          </a:p>
        </p:txBody>
      </p:sp>
      <p:sp>
        <p:nvSpPr>
          <p:cNvPr id="3" name="Content Placeholder 2"/>
          <p:cNvSpPr>
            <a:spLocks noGrp="1"/>
          </p:cNvSpPr>
          <p:nvPr>
            <p:ph idx="1"/>
          </p:nvPr>
        </p:nvSpPr>
        <p:spPr>
          <a:xfrm>
            <a:off x="3749040" y="820674"/>
            <a:ext cx="7552944" cy="5207508"/>
          </a:xfrm>
        </p:spPr>
        <p:txBody>
          <a:bodyPr>
            <a:noAutofit/>
          </a:bodyPr>
          <a:lstStyle/>
          <a:p>
            <a:pPr marL="0" indent="0">
              <a:buNone/>
            </a:pPr>
            <a:r>
              <a:rPr lang="en-US" sz="3200" i="1" dirty="0"/>
              <a:t>And to take the place of the word of God he holds out spiritual manifestations. Here is a channel wholly under his control; by this means he can make the world believe what he will. The Book that is to judge him and his followers he puts in the shade, just where he wants it; the </a:t>
            </a:r>
            <a:r>
              <a:rPr lang="en-US" sz="3200" i="1" dirty="0" err="1"/>
              <a:t>Saviour</a:t>
            </a:r>
            <a:r>
              <a:rPr lang="en-US" sz="3200" i="1" dirty="0"/>
              <a:t> of the world he makes to be no more than a common man. </a:t>
            </a:r>
          </a:p>
        </p:txBody>
      </p:sp>
      <p:sp>
        <p:nvSpPr>
          <p:cNvPr id="4" name="Slide Number Placeholder 3"/>
          <p:cNvSpPr>
            <a:spLocks noGrp="1"/>
          </p:cNvSpPr>
          <p:nvPr>
            <p:ph type="sldNum" sz="quarter" idx="12"/>
          </p:nvPr>
        </p:nvSpPr>
        <p:spPr/>
        <p:txBody>
          <a:bodyPr/>
          <a:lstStyle/>
          <a:p>
            <a:fld id="{4FAB73BC-B049-4115-A692-8D63A059BFB8}" type="slidenum">
              <a:rPr lang="en-US" smtClean="0"/>
              <a:pPr/>
              <a:t>64</a:t>
            </a:fld>
            <a:endParaRPr lang="en-US" dirty="0"/>
          </a:p>
        </p:txBody>
      </p:sp>
    </p:spTree>
    <p:extLst>
      <p:ext uri="{BB962C8B-B14F-4D97-AF65-F5344CB8AC3E}">
        <p14:creationId xmlns:p14="http://schemas.microsoft.com/office/powerpoint/2010/main" val="918782943"/>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The Great Controversy, pg. 558</a:t>
            </a:r>
            <a:endParaRPr lang="en-US" sz="4400" b="1" dirty="0"/>
          </a:p>
        </p:txBody>
      </p:sp>
      <p:sp>
        <p:nvSpPr>
          <p:cNvPr id="3" name="Content Placeholder 2"/>
          <p:cNvSpPr>
            <a:spLocks noGrp="1"/>
          </p:cNvSpPr>
          <p:nvPr>
            <p:ph idx="1"/>
          </p:nvPr>
        </p:nvSpPr>
        <p:spPr>
          <a:xfrm>
            <a:off x="3749040" y="820674"/>
            <a:ext cx="7552944" cy="5207508"/>
          </a:xfrm>
        </p:spPr>
        <p:txBody>
          <a:bodyPr>
            <a:noAutofit/>
          </a:bodyPr>
          <a:lstStyle/>
          <a:p>
            <a:pPr marL="0" indent="0">
              <a:buNone/>
            </a:pPr>
            <a:r>
              <a:rPr lang="en-US" sz="3200" i="1" dirty="0"/>
              <a:t>All who indulge sinful traits of character, or willfully cherish a known sin, are inviting the temptations of Satan. They separate themselves from God and from the </a:t>
            </a:r>
            <a:r>
              <a:rPr lang="en-US" sz="3200" i="1" dirty="0" err="1"/>
              <a:t>watchcare</a:t>
            </a:r>
            <a:r>
              <a:rPr lang="en-US" sz="3200" i="1" dirty="0"/>
              <a:t> of His angels; as the evil one presents his deceptions, they are without defense and fall an easy prey. Those who thus place themselves in his power little realize where their course will end. Having achieved their overthrow, the tempter will employ them as his agents to lure others to ruin. </a:t>
            </a:r>
          </a:p>
        </p:txBody>
      </p:sp>
      <p:sp>
        <p:nvSpPr>
          <p:cNvPr id="4" name="Slide Number Placeholder 3"/>
          <p:cNvSpPr>
            <a:spLocks noGrp="1"/>
          </p:cNvSpPr>
          <p:nvPr>
            <p:ph type="sldNum" sz="quarter" idx="12"/>
          </p:nvPr>
        </p:nvSpPr>
        <p:spPr/>
        <p:txBody>
          <a:bodyPr/>
          <a:lstStyle/>
          <a:p>
            <a:fld id="{4FAB73BC-B049-4115-A692-8D63A059BFB8}" type="slidenum">
              <a:rPr lang="en-US" smtClean="0"/>
              <a:pPr/>
              <a:t>65</a:t>
            </a:fld>
            <a:endParaRPr lang="en-US" dirty="0"/>
          </a:p>
        </p:txBody>
      </p:sp>
    </p:spTree>
    <p:extLst>
      <p:ext uri="{BB962C8B-B14F-4D97-AF65-F5344CB8AC3E}">
        <p14:creationId xmlns:p14="http://schemas.microsoft.com/office/powerpoint/2010/main" val="405379046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The Great Controversy, pg. 559</a:t>
            </a:r>
            <a:endParaRPr lang="en-US" sz="4400" b="1" dirty="0"/>
          </a:p>
        </p:txBody>
      </p:sp>
      <p:sp>
        <p:nvSpPr>
          <p:cNvPr id="3" name="Content Placeholder 2"/>
          <p:cNvSpPr>
            <a:spLocks noGrp="1"/>
          </p:cNvSpPr>
          <p:nvPr>
            <p:ph idx="1"/>
          </p:nvPr>
        </p:nvSpPr>
        <p:spPr>
          <a:xfrm>
            <a:off x="3749040" y="820674"/>
            <a:ext cx="8156448" cy="5207508"/>
          </a:xfrm>
        </p:spPr>
        <p:txBody>
          <a:bodyPr>
            <a:noAutofit/>
          </a:bodyPr>
          <a:lstStyle/>
          <a:p>
            <a:pPr marL="0" indent="0">
              <a:buNone/>
            </a:pPr>
            <a:r>
              <a:rPr lang="en-US" sz="3200" i="1" dirty="0" smtClean="0"/>
              <a:t>Says </a:t>
            </a:r>
            <a:r>
              <a:rPr lang="en-US" sz="3200" i="1" dirty="0"/>
              <a:t>the prophet Isaiah: “When they shall say unto you, Seek unto them that have familiar spirits, and unto wizards that peep, and that mutter: should not a people seek unto their God? for the living to the dead? To the law and to the testimony: if they speak not according to this word, it is because there is no light in them.” </a:t>
            </a:r>
            <a:r>
              <a:rPr lang="en-US" sz="3200" i="1" dirty="0">
                <a:hlinkClick r:id="rId2"/>
              </a:rPr>
              <a:t>Isaiah 8:19, 20</a:t>
            </a:r>
            <a:r>
              <a:rPr lang="en-US" sz="3200" i="1" dirty="0"/>
              <a:t>. If men had been willing to receive the truth so plainly stated in the Scriptures concerning the nature of man and the state of the dead, they would see in the claims and manifestations of spiritualism the working of Satan with power and signs and lying wonders. </a:t>
            </a:r>
          </a:p>
        </p:txBody>
      </p:sp>
      <p:sp>
        <p:nvSpPr>
          <p:cNvPr id="4" name="Slide Number Placeholder 3"/>
          <p:cNvSpPr>
            <a:spLocks noGrp="1"/>
          </p:cNvSpPr>
          <p:nvPr>
            <p:ph type="sldNum" sz="quarter" idx="12"/>
          </p:nvPr>
        </p:nvSpPr>
        <p:spPr/>
        <p:txBody>
          <a:bodyPr/>
          <a:lstStyle/>
          <a:p>
            <a:fld id="{4FAB73BC-B049-4115-A692-8D63A059BFB8}" type="slidenum">
              <a:rPr lang="en-US" smtClean="0"/>
              <a:pPr/>
              <a:t>66</a:t>
            </a:fld>
            <a:endParaRPr lang="en-US" dirty="0"/>
          </a:p>
        </p:txBody>
      </p:sp>
    </p:spTree>
    <p:extLst>
      <p:ext uri="{BB962C8B-B14F-4D97-AF65-F5344CB8AC3E}">
        <p14:creationId xmlns:p14="http://schemas.microsoft.com/office/powerpoint/2010/main" val="3625084908"/>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chemeClr val="bg1"/>
                </a:solidFill>
              </a:rPr>
              <a:t>A Firm Foundation</a:t>
            </a:r>
            <a:br>
              <a:rPr lang="en-US" sz="4000" dirty="0" smtClean="0">
                <a:solidFill>
                  <a:schemeClr val="bg1"/>
                </a:solidFill>
              </a:rPr>
            </a:br>
            <a:r>
              <a:rPr lang="en-US" dirty="0" smtClean="0"/>
              <a:t/>
            </a:r>
            <a:br>
              <a:rPr lang="en-US" dirty="0" smtClean="0"/>
            </a:br>
            <a:r>
              <a:rPr lang="en-US" dirty="0" smtClean="0"/>
              <a:t/>
            </a:r>
            <a:br>
              <a:rPr lang="en-US" dirty="0" smtClean="0"/>
            </a:br>
            <a:r>
              <a:rPr lang="en-US" b="1" dirty="0" smtClean="0"/>
              <a:t>The Great Controversy, pg. 560</a:t>
            </a:r>
            <a:endParaRPr lang="en-US" sz="4400" b="1" dirty="0"/>
          </a:p>
        </p:txBody>
      </p:sp>
      <p:sp>
        <p:nvSpPr>
          <p:cNvPr id="3" name="Content Placeholder 2"/>
          <p:cNvSpPr>
            <a:spLocks noGrp="1"/>
          </p:cNvSpPr>
          <p:nvPr>
            <p:ph idx="1"/>
          </p:nvPr>
        </p:nvSpPr>
        <p:spPr>
          <a:xfrm>
            <a:off x="3749040" y="820674"/>
            <a:ext cx="8156448" cy="5207508"/>
          </a:xfrm>
        </p:spPr>
        <p:txBody>
          <a:bodyPr>
            <a:noAutofit/>
          </a:bodyPr>
          <a:lstStyle/>
          <a:p>
            <a:pPr marL="0" indent="0">
              <a:buNone/>
            </a:pPr>
            <a:r>
              <a:rPr lang="en-US" sz="3200" i="1" dirty="0"/>
              <a:t>Many will be confronted by the spirits of devils personating beloved relatives or friends and declaring the most dangerous heresies. These visitants will appeal to our </a:t>
            </a:r>
            <a:r>
              <a:rPr lang="en-US" sz="3200" i="1" dirty="0" err="1"/>
              <a:t>tenderest</a:t>
            </a:r>
            <a:r>
              <a:rPr lang="en-US" sz="3200" i="1" dirty="0"/>
              <a:t> sympathies and will work miracles to sustain their pretensions. We must be prepared to withstand them with the Bible truth that the dead know not anything and that they who thus appear are the spirits of devils. </a:t>
            </a:r>
          </a:p>
        </p:txBody>
      </p:sp>
      <p:sp>
        <p:nvSpPr>
          <p:cNvPr id="4" name="Slide Number Placeholder 3"/>
          <p:cNvSpPr>
            <a:spLocks noGrp="1"/>
          </p:cNvSpPr>
          <p:nvPr>
            <p:ph type="sldNum" sz="quarter" idx="12"/>
          </p:nvPr>
        </p:nvSpPr>
        <p:spPr/>
        <p:txBody>
          <a:bodyPr/>
          <a:lstStyle/>
          <a:p>
            <a:fld id="{4FAB73BC-B049-4115-A692-8D63A059BFB8}" type="slidenum">
              <a:rPr lang="en-US" smtClean="0"/>
              <a:pPr/>
              <a:t>67</a:t>
            </a:fld>
            <a:endParaRPr lang="en-US" dirty="0"/>
          </a:p>
        </p:txBody>
      </p:sp>
    </p:spTree>
    <p:extLst>
      <p:ext uri="{BB962C8B-B14F-4D97-AF65-F5344CB8AC3E}">
        <p14:creationId xmlns:p14="http://schemas.microsoft.com/office/powerpoint/2010/main" val="801094569"/>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Thank you!</a:t>
            </a:r>
            <a:endParaRPr lang="en-US" dirty="0"/>
          </a:p>
        </p:txBody>
      </p:sp>
      <p:sp>
        <p:nvSpPr>
          <p:cNvPr id="3" name="Subtitle 2"/>
          <p:cNvSpPr>
            <a:spLocks noGrp="1"/>
          </p:cNvSpPr>
          <p:nvPr>
            <p:ph type="subTitle" idx="1"/>
          </p:nvPr>
        </p:nvSpPr>
        <p:spPr/>
        <p:txBody>
          <a:bodyPr>
            <a:normAutofit/>
          </a:bodyPr>
          <a:lstStyle/>
          <a:p>
            <a:pPr algn="r"/>
            <a:r>
              <a:rPr lang="en-US" sz="6000" dirty="0" smtClean="0"/>
              <a:t>Happy Sabbath!</a:t>
            </a:r>
            <a:endParaRPr lang="en-US" sz="6000"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68</a:t>
            </a:fld>
            <a:endParaRPr lang="en-US" dirty="0"/>
          </a:p>
        </p:txBody>
      </p:sp>
    </p:spTree>
    <p:extLst>
      <p:ext uri="{BB962C8B-B14F-4D97-AF65-F5344CB8AC3E}">
        <p14:creationId xmlns:p14="http://schemas.microsoft.com/office/powerpoint/2010/main" val="807511970"/>
      </p:ext>
    </p:extLst>
  </p:cSld>
  <p:clrMapOvr>
    <a:masterClrMapping/>
  </p:clrMapOvr>
  <p:timing>
    <p:tnLst>
      <p:par>
        <p:cTn id="1" dur="indefinite" restart="never" nodeType="tmRoot"/>
      </p:par>
    </p:tn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1258</TotalTime>
  <Words>1763</Words>
  <Application>Microsoft Office PowerPoint</Application>
  <PresentationFormat>Widescreen</PresentationFormat>
  <Paragraphs>259</Paragraphs>
  <Slides>68</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68</vt:i4>
      </vt:variant>
    </vt:vector>
  </HeadingPairs>
  <TitlesOfParts>
    <vt:vector size="73" baseType="lpstr">
      <vt:lpstr>Calibri</vt:lpstr>
      <vt:lpstr>Corbel</vt:lpstr>
      <vt:lpstr>Gisha</vt:lpstr>
      <vt:lpstr>Wingdings 2</vt:lpstr>
      <vt:lpstr>Frame</vt:lpstr>
      <vt:lpstr>End-Time Deceptions</vt:lpstr>
      <vt:lpstr>Memory Text  2 Corinthians 11:14-15</vt:lpstr>
      <vt:lpstr>Objective Truth    SDA Quarterly  Sunday, 12/4/22</vt:lpstr>
      <vt:lpstr>Objective Truth    SDA Quarterly  Sunday, 12/4/22</vt:lpstr>
      <vt:lpstr>Objective Truth    A Christmas Carol, Charles Dickens</vt:lpstr>
      <vt:lpstr>Objective Truth    A Christmas Carol, Charles Dickens</vt:lpstr>
      <vt:lpstr>Objective Truth    A Christmas Carol, Charles Dickens</vt:lpstr>
      <vt:lpstr>Objective Truth    A Christmas Carol, Charles Dickens</vt:lpstr>
      <vt:lpstr>Objective Truth   Proverbs 3:5-8</vt:lpstr>
      <vt:lpstr>Objective Truth   Jeremiah 17:9</vt:lpstr>
      <vt:lpstr>Objective Truth   Jeremiah 17:9</vt:lpstr>
      <vt:lpstr>CONTEXT   Jeremiah  17:5-9</vt:lpstr>
      <vt:lpstr>CONTEXT   Jeremiah  17:8-9</vt:lpstr>
      <vt:lpstr>Foundations   Matthew  7:21-29</vt:lpstr>
      <vt:lpstr>Foundations   Matthew  7:24-29</vt:lpstr>
      <vt:lpstr>Foundations   Matthew  7:27-29</vt:lpstr>
      <vt:lpstr>Foundations   2 Timothy 3:14-17</vt:lpstr>
      <vt:lpstr>Foundations   Romans 15:4</vt:lpstr>
      <vt:lpstr>Foundations   Hebrews 4:12</vt:lpstr>
      <vt:lpstr>Foundations   Romans 10:17</vt:lpstr>
      <vt:lpstr>Foundations   Matthew 22:29</vt:lpstr>
      <vt:lpstr>Foundations   Matthew 24:35</vt:lpstr>
      <vt:lpstr>Dangers of a Sandy Foundation: NDE’s   </vt:lpstr>
      <vt:lpstr>Dangers of a Sandy Foundation: NDE’s   SDA Quarterly  Monday, 12/5/22</vt:lpstr>
      <vt:lpstr>Dangers of a Sandy Foundation: NDE’s   Penn &amp; Teller: BS Season 1, Episode 12 </vt:lpstr>
      <vt:lpstr>Dangers of a Sandy Foundation: NDE’s   Penn &amp; Teller: BS Season 1, Episode  12</vt:lpstr>
      <vt:lpstr>A Firm Foundation   Job 3:11-13</vt:lpstr>
      <vt:lpstr>A Firm Foundation   Psalm 115:17</vt:lpstr>
      <vt:lpstr>A Firm Foundation   Psalm 146:2-5</vt:lpstr>
      <vt:lpstr>A Firm Foundation   Ecclesiastes 9:10</vt:lpstr>
      <vt:lpstr>A Firm Foundation   Ecclesiastes 9:5-6</vt:lpstr>
      <vt:lpstr>Dangers of a Sandy Foundation: Reincarnation   </vt:lpstr>
      <vt:lpstr>Dangers of a Sandy Foundation: Reincarnation   SDA Quarterly  Tuesday, 12/6/22</vt:lpstr>
      <vt:lpstr>A Firm Foundation   1 Peter 3:18</vt:lpstr>
      <vt:lpstr>A Firm Foundation   Hebrews  9:24-28</vt:lpstr>
      <vt:lpstr>A Firm Foundation   Hebrews  9:26-28</vt:lpstr>
      <vt:lpstr>Dangers of a Sandy Foundation: Necromancy   </vt:lpstr>
      <vt:lpstr>Dangers of a Sandy Foundation: Necromancy   SDA Quarterly  Wednesday, 12/7/22</vt:lpstr>
      <vt:lpstr>A Firm Foundation   Leviticus 19:31</vt:lpstr>
      <vt:lpstr>A Firm Foundation   Leviticus  20:6, 27</vt:lpstr>
      <vt:lpstr>A Firm Foundation   Deuteronomy 18:9-12</vt:lpstr>
      <vt:lpstr>Dangers of a Sandy Foundation: Necromancy   1 Samuel 28:3-25</vt:lpstr>
      <vt:lpstr>Dangers of a Sandy Foundation: Necromancy   1 Samuel 28:6-25</vt:lpstr>
      <vt:lpstr>Dangers of a Sandy Foundation: Necromancy   1 Samuel 28:8-25</vt:lpstr>
      <vt:lpstr>Dangers of a Sandy Foundation: Necromancy   1 Samuel 28:10-25</vt:lpstr>
      <vt:lpstr>Dangers of a Sandy Foundation: Necromancy   1 Samuel 28:12-25</vt:lpstr>
      <vt:lpstr>A Firm Foundation: Samuel who?   Psalm 115:17</vt:lpstr>
      <vt:lpstr>A Firm Foundation: Samuel who?   Leviticus 19:31</vt:lpstr>
      <vt:lpstr>A Firm Foundation: Samuel who?   Isaiah 8:18-20</vt:lpstr>
      <vt:lpstr>A Firm Foundation: Samuel who?   SDABC V.2 pg. 588</vt:lpstr>
      <vt:lpstr>A Firm Foundation: Samuel who?   SDABC V.2 pg. 588</vt:lpstr>
      <vt:lpstr>Memory Text  2 Corinthians 11:14-15</vt:lpstr>
      <vt:lpstr>Dangers of a Sandy Foundation: Necromancy   1 Samuel 28:15-25</vt:lpstr>
      <vt:lpstr>A Firm Foundation   SDABC V.2 pg. 588</vt:lpstr>
      <vt:lpstr>Dangers of a Sandy Foundation: Necromancy   1 Samuel 28:17-25</vt:lpstr>
      <vt:lpstr>Dangers of a Sandy Foundation: Necromancy   1 Samuel 28:19-25</vt:lpstr>
      <vt:lpstr>Dangers of a Sandy Foundation: Necromancy   1 Samuel 28:21-25</vt:lpstr>
      <vt:lpstr>Dangers of a Sandy Foundation: Necromancy   1 Samuel 28:23-25</vt:lpstr>
      <vt:lpstr>A Firm Foundation   The Great Controversy, pg. 556</vt:lpstr>
      <vt:lpstr>A Firm Foundation   The Great Controversy, pg. 556</vt:lpstr>
      <vt:lpstr>A Firm Foundation   The Great Controversy, pg. 556</vt:lpstr>
      <vt:lpstr>A Firm Foundation   The Great Controversy, pg. 556</vt:lpstr>
      <vt:lpstr>A Firm Foundation   The Great Controversy, pg. 557</vt:lpstr>
      <vt:lpstr>A Firm Foundation   The Great Controversy, pg. 557</vt:lpstr>
      <vt:lpstr>A Firm Foundation   The Great Controversy, pg. 558</vt:lpstr>
      <vt:lpstr>A Firm Foundation   The Great Controversy, pg. 559</vt:lpstr>
      <vt:lpstr>A Firm Foundation   The Great Controversy, pg. 560</vt:lpstr>
      <vt:lpstr>Thank you!</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gabby young</dc:creator>
  <cp:lastModifiedBy>gabby young</cp:lastModifiedBy>
  <cp:revision>99</cp:revision>
  <dcterms:created xsi:type="dcterms:W3CDTF">2022-11-12T00:24:18Z</dcterms:created>
  <dcterms:modified xsi:type="dcterms:W3CDTF">2022-12-10T05:23:44Z</dcterms:modified>
</cp:coreProperties>
</file>