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63"/>
  </p:notesMasterIdLst>
  <p:sldIdLst>
    <p:sldId id="256" r:id="rId2"/>
    <p:sldId id="257" r:id="rId3"/>
    <p:sldId id="400" r:id="rId4"/>
    <p:sldId id="401" r:id="rId5"/>
    <p:sldId id="402" r:id="rId6"/>
    <p:sldId id="403" r:id="rId7"/>
    <p:sldId id="404" r:id="rId8"/>
    <p:sldId id="412" r:id="rId9"/>
    <p:sldId id="394" r:id="rId10"/>
    <p:sldId id="413" r:id="rId11"/>
    <p:sldId id="415" r:id="rId12"/>
    <p:sldId id="405" r:id="rId13"/>
    <p:sldId id="414" r:id="rId14"/>
    <p:sldId id="416" r:id="rId15"/>
    <p:sldId id="406" r:id="rId16"/>
    <p:sldId id="407" r:id="rId17"/>
    <p:sldId id="409" r:id="rId18"/>
    <p:sldId id="408" r:id="rId19"/>
    <p:sldId id="410" r:id="rId20"/>
    <p:sldId id="411" r:id="rId21"/>
    <p:sldId id="417" r:id="rId22"/>
    <p:sldId id="418" r:id="rId23"/>
    <p:sldId id="419" r:id="rId24"/>
    <p:sldId id="420" r:id="rId25"/>
    <p:sldId id="421" r:id="rId26"/>
    <p:sldId id="422" r:id="rId27"/>
    <p:sldId id="423" r:id="rId28"/>
    <p:sldId id="424" r:id="rId29"/>
    <p:sldId id="425" r:id="rId30"/>
    <p:sldId id="426" r:id="rId31"/>
    <p:sldId id="427" r:id="rId32"/>
    <p:sldId id="428" r:id="rId33"/>
    <p:sldId id="429" r:id="rId34"/>
    <p:sldId id="430" r:id="rId35"/>
    <p:sldId id="431" r:id="rId36"/>
    <p:sldId id="434" r:id="rId37"/>
    <p:sldId id="432" r:id="rId38"/>
    <p:sldId id="433" r:id="rId39"/>
    <p:sldId id="435" r:id="rId40"/>
    <p:sldId id="437" r:id="rId41"/>
    <p:sldId id="438" r:id="rId42"/>
    <p:sldId id="440" r:id="rId43"/>
    <p:sldId id="436" r:id="rId44"/>
    <p:sldId id="441" r:id="rId45"/>
    <p:sldId id="442" r:id="rId46"/>
    <p:sldId id="443" r:id="rId47"/>
    <p:sldId id="444" r:id="rId48"/>
    <p:sldId id="439" r:id="rId49"/>
    <p:sldId id="445" r:id="rId50"/>
    <p:sldId id="447" r:id="rId51"/>
    <p:sldId id="448" r:id="rId52"/>
    <p:sldId id="446" r:id="rId53"/>
    <p:sldId id="449" r:id="rId54"/>
    <p:sldId id="450" r:id="rId55"/>
    <p:sldId id="455" r:id="rId56"/>
    <p:sldId id="456" r:id="rId57"/>
    <p:sldId id="454" r:id="rId58"/>
    <p:sldId id="453" r:id="rId59"/>
    <p:sldId id="452" r:id="rId60"/>
    <p:sldId id="451" r:id="rId61"/>
    <p:sldId id="325"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CABD"/>
    <a:srgbClr val="F0D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630" autoAdjust="0"/>
    <p:restoredTop sz="85463" autoAdjust="0"/>
  </p:normalViewPr>
  <p:slideViewPr>
    <p:cSldViewPr snapToGrid="0">
      <p:cViewPr>
        <p:scale>
          <a:sx n="44" d="100"/>
          <a:sy n="44" d="100"/>
        </p:scale>
        <p:origin x="848" y="4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CBF842-FED1-49AF-A605-39C3B1D40AE4}" type="datetimeFigureOut">
              <a:rPr lang="en-US" smtClean="0"/>
              <a:t>12/17/2022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B0E9A-D702-4861-BAD5-FF0490B63E89}" type="slidenum">
              <a:rPr lang="en-US" smtClean="0"/>
              <a:t>‹#›</a:t>
            </a:fld>
            <a:endParaRPr lang="en-US"/>
          </a:p>
        </p:txBody>
      </p:sp>
    </p:spTree>
    <p:extLst>
      <p:ext uri="{BB962C8B-B14F-4D97-AF65-F5344CB8AC3E}">
        <p14:creationId xmlns:p14="http://schemas.microsoft.com/office/powerpoint/2010/main" val="2090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12/17/2022</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12/17/2022</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biblia.com/bible/nkjv/Prov.%205.1-8" TargetMode="External"/><Relationship Id="rId2" Type="http://schemas.openxmlformats.org/officeDocument/2006/relationships/hyperlink" Target="http://biblia.com/bible/nkjv/Ps.%201.1" TargetMode="External"/><Relationship Id="rId1" Type="http://schemas.openxmlformats.org/officeDocument/2006/relationships/slideLayout" Target="../slideLayouts/slideLayout2.xml"/><Relationship Id="rId5" Type="http://schemas.openxmlformats.org/officeDocument/2006/relationships/hyperlink" Target="http://biblia.com/bible/nkjv/Mark%207.22" TargetMode="External"/><Relationship Id="rId4" Type="http://schemas.openxmlformats.org/officeDocument/2006/relationships/hyperlink" Target="http://biblia.com/bible/nkjv/Mark%207.2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m.egwwritings.org/en/book/1965.56755#56755"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7200" dirty="0" smtClean="0"/>
              <a:t>Transformation</a:t>
            </a:r>
            <a:endParaRPr lang="en-US" sz="5400" dirty="0"/>
          </a:p>
        </p:txBody>
      </p:sp>
      <p:sp>
        <p:nvSpPr>
          <p:cNvPr id="3" name="Subtitle 2"/>
          <p:cNvSpPr>
            <a:spLocks noGrp="1"/>
          </p:cNvSpPr>
          <p:nvPr>
            <p:ph type="subTitle" idx="1"/>
          </p:nvPr>
        </p:nvSpPr>
        <p:spPr/>
        <p:txBody>
          <a:bodyPr>
            <a:noAutofit/>
          </a:bodyPr>
          <a:lstStyle/>
          <a:p>
            <a:r>
              <a:rPr lang="en-US" sz="3200" b="1" dirty="0" smtClean="0"/>
              <a:t>Acts 6-8, Philippians 2, 1 Corinthians 2</a:t>
            </a:r>
          </a:p>
        </p:txBody>
      </p:sp>
      <p:sp>
        <p:nvSpPr>
          <p:cNvPr id="4" name="TextBox 3"/>
          <p:cNvSpPr txBox="1"/>
          <p:nvPr/>
        </p:nvSpPr>
        <p:spPr>
          <a:xfrm>
            <a:off x="793815" y="6219500"/>
            <a:ext cx="4191000" cy="461665"/>
          </a:xfrm>
          <a:prstGeom prst="rect">
            <a:avLst/>
          </a:prstGeom>
          <a:noFill/>
          <a:ln>
            <a:noFill/>
          </a:ln>
        </p:spPr>
        <p:txBody>
          <a:bodyPr wrap="square" rtlCol="0" anchor="ctr" anchorCtr="1">
            <a:spAutoFit/>
          </a:bodyPr>
          <a:lstStyle/>
          <a:p>
            <a:r>
              <a:rPr lang="en-US" sz="2400" dirty="0" smtClean="0"/>
              <a:t>Lesson 12, 4</a:t>
            </a:r>
            <a:r>
              <a:rPr lang="en-US" sz="2400" baseline="30000" dirty="0" smtClean="0"/>
              <a:t>th</a:t>
            </a:r>
            <a:r>
              <a:rPr lang="en-US" sz="2400" dirty="0" smtClean="0"/>
              <a:t> Quarter 2022</a:t>
            </a:r>
          </a:p>
        </p:txBody>
      </p:sp>
    </p:spTree>
    <p:extLst>
      <p:ext uri="{BB962C8B-B14F-4D97-AF65-F5344CB8AC3E}">
        <p14:creationId xmlns:p14="http://schemas.microsoft.com/office/powerpoint/2010/main" val="3490399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p.194</a:t>
            </a:r>
            <a:endParaRPr lang="en-US" sz="2800" b="1" dirty="0"/>
          </a:p>
        </p:txBody>
      </p:sp>
      <p:sp>
        <p:nvSpPr>
          <p:cNvPr id="3" name="Content Placeholder 2"/>
          <p:cNvSpPr>
            <a:spLocks noGrp="1"/>
          </p:cNvSpPr>
          <p:nvPr>
            <p:ph idx="1"/>
          </p:nvPr>
        </p:nvSpPr>
        <p:spPr/>
        <p:txBody>
          <a:bodyPr>
            <a:noAutofit/>
          </a:bodyPr>
          <a:lstStyle/>
          <a:p>
            <a:pPr marL="0" indent="0">
              <a:buNone/>
            </a:pPr>
            <a:r>
              <a:rPr lang="en-US" sz="3200" dirty="0" smtClean="0"/>
              <a:t>The brightness of angelic messengers is described again and again in Scripture, as with the angelic “young man” of Mark 16:5.  Moses’ face shone as he came down from Mt. Sinai, where he had been in the very presence of God (Ex. 34:28-35).  Even so, Stephen’s face was illuminated because of his nearness to Christ and by the light of the vision he was about to have of Jesus standing on the right hand of God (Acts 7:56).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2306013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Stephen’s Speech</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The Acts of the Apostles, pg. 99</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When Stephen was questioned as to the truth of the charges against him, he began his defense in a clear, thrilling voice, which rang through the council hall. In words that held the assembly spellbound, he proceeded to rehearse the history of the chosen people of God. He showed a thorough knowledge of the Jewish economy and the spiritual interpretation of it now made manifest through Christ. He repeated the words of Moses that foretold of the Messiah: “A Prophet shall the Lord your God raise up unto you of your brethren, like unto me; Him shall ye hear.”</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605890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Context:  Stephen’s Speech</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7:48-60</a:t>
            </a:r>
            <a:br>
              <a:rPr lang="en-US" b="1" dirty="0" smtClean="0"/>
            </a:br>
            <a:r>
              <a:rPr lang="en-US" b="1" dirty="0"/>
              <a:t/>
            </a:r>
            <a:br>
              <a:rPr lang="en-US" b="1" dirty="0"/>
            </a:br>
            <a:r>
              <a:rPr lang="en-US" b="1" dirty="0" smtClean="0">
                <a:solidFill>
                  <a:schemeClr val="accent3">
                    <a:lumMod val="40000"/>
                    <a:lumOff val="60000"/>
                  </a:schemeClr>
                </a:solidFill>
              </a:rPr>
              <a:t>*Stephen is speaking!</a:t>
            </a: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48 </a:t>
            </a:r>
            <a:r>
              <a:rPr lang="en-US" sz="3200" dirty="0"/>
              <a:t>Howbeit the most High </a:t>
            </a:r>
            <a:r>
              <a:rPr lang="en-US" sz="3200" dirty="0" err="1"/>
              <a:t>dwelleth</a:t>
            </a:r>
            <a:r>
              <a:rPr lang="en-US" sz="3200" dirty="0"/>
              <a:t> not in temples made with hands; as </a:t>
            </a:r>
            <a:r>
              <a:rPr lang="en-US" sz="3200" dirty="0" err="1"/>
              <a:t>saith</a:t>
            </a:r>
            <a:r>
              <a:rPr lang="en-US" sz="3200" dirty="0"/>
              <a:t> the prophet,</a:t>
            </a:r>
          </a:p>
          <a:p>
            <a:r>
              <a:rPr lang="en-US" sz="3200" b="1" baseline="30000" dirty="0"/>
              <a:t>49 </a:t>
            </a:r>
            <a:r>
              <a:rPr lang="en-US" sz="3200" dirty="0"/>
              <a:t>Heaven is my throne, and earth is my footstool: what house will ye build me? </a:t>
            </a:r>
            <a:r>
              <a:rPr lang="en-US" sz="3200" dirty="0" err="1"/>
              <a:t>saith</a:t>
            </a:r>
            <a:r>
              <a:rPr lang="en-US" sz="3200" dirty="0"/>
              <a:t> the Lord: or what is the place of my rest?</a:t>
            </a:r>
          </a:p>
          <a:p>
            <a:r>
              <a:rPr lang="en-US" sz="3200" b="1" baseline="30000" dirty="0"/>
              <a:t>50 </a:t>
            </a:r>
            <a:r>
              <a:rPr lang="en-US" sz="3200" dirty="0"/>
              <a:t>Hath not my hand made all these things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10854299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Stephen’s Speech</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The Acts of the Apostles, pg. 100</a:t>
            </a:r>
            <a:endParaRPr lang="en-US" b="1" dirty="0"/>
          </a:p>
        </p:txBody>
      </p:sp>
      <p:sp>
        <p:nvSpPr>
          <p:cNvPr id="3" name="Content Placeholder 2"/>
          <p:cNvSpPr>
            <a:spLocks noGrp="1"/>
          </p:cNvSpPr>
          <p:nvPr>
            <p:ph idx="1"/>
          </p:nvPr>
        </p:nvSpPr>
        <p:spPr>
          <a:xfrm>
            <a:off x="3917335" y="864108"/>
            <a:ext cx="7482263" cy="5120640"/>
          </a:xfrm>
        </p:spPr>
        <p:txBody>
          <a:bodyPr>
            <a:noAutofit/>
          </a:bodyPr>
          <a:lstStyle/>
          <a:p>
            <a:pPr marL="0" indent="0">
              <a:buNone/>
            </a:pPr>
            <a:r>
              <a:rPr lang="en-US" sz="3200" i="1" dirty="0"/>
              <a:t>When Stephen reached this </a:t>
            </a:r>
            <a:r>
              <a:rPr lang="en-US" sz="3200" i="1" dirty="0" smtClean="0"/>
              <a:t>point </a:t>
            </a:r>
            <a:r>
              <a:rPr lang="en-US" sz="3200" dirty="0" smtClean="0"/>
              <a:t>[verse 50]</a:t>
            </a:r>
            <a:r>
              <a:rPr lang="en-US" sz="3200" i="1" dirty="0" smtClean="0"/>
              <a:t>, </a:t>
            </a:r>
            <a:r>
              <a:rPr lang="en-US" sz="3200" i="1" dirty="0"/>
              <a:t>there was a tumult among the people. When he connected Christ with the prophecies and spoke as he did of the temple, the priest, pretending to be horror-stricken, rent his robe. To Stephen this act was a signal that his voice would soon be silenced forever. He saw the resistance that met his words and knew that he was giving his last testimony. Although in the midst of his sermon, he abruptly concluded it.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1495678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spirit of truth and the spirit of error</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The Acts of the Apostles, pg. 99</a:t>
            </a:r>
            <a:endParaRPr lang="en-US" b="1" dirty="0"/>
          </a:p>
        </p:txBody>
      </p:sp>
      <p:sp>
        <p:nvSpPr>
          <p:cNvPr id="3" name="Content Placeholder 2"/>
          <p:cNvSpPr>
            <a:spLocks noGrp="1"/>
          </p:cNvSpPr>
          <p:nvPr>
            <p:ph idx="1"/>
          </p:nvPr>
        </p:nvSpPr>
        <p:spPr/>
        <p:txBody>
          <a:bodyPr>
            <a:noAutofit/>
          </a:bodyPr>
          <a:lstStyle/>
          <a:p>
            <a:pPr marL="0" indent="0">
              <a:buNone/>
            </a:pPr>
            <a:r>
              <a:rPr lang="en-US" sz="3100" i="1" dirty="0" smtClean="0"/>
              <a:t>Suddenly </a:t>
            </a:r>
            <a:r>
              <a:rPr lang="en-US" sz="3100" i="1" dirty="0"/>
              <a:t>breaking away from the train of history that he was following, and turning upon his infuriated judges, he cried: “Ye stiff-necked and uncircumcised in heart and ears, ye do always resist the Holy Ghost: as your fathers did, so do ye. Which of the prophets have not your fathers persecuted? and they have slain them which showed before of the coming of the Just One; of whom ye have been now the betrayers and murderers: who have received the law by the disposition of angels, and have not kept it.”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18168031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Context:  Stephen’s Speech</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7:52-60</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51 </a:t>
            </a:r>
            <a:r>
              <a:rPr lang="en-US" sz="3200" dirty="0"/>
              <a:t>Ye </a:t>
            </a:r>
            <a:r>
              <a:rPr lang="en-US" sz="3200" dirty="0" err="1"/>
              <a:t>stiffnecked</a:t>
            </a:r>
            <a:r>
              <a:rPr lang="en-US" sz="3200" dirty="0"/>
              <a:t> and uncircumcised in heart and ears, ye do always resist the Holy Ghost: as your fathers did, so do ye.</a:t>
            </a:r>
          </a:p>
          <a:p>
            <a:r>
              <a:rPr lang="en-US" sz="3200" b="1" baseline="30000" dirty="0" smtClean="0"/>
              <a:t>52</a:t>
            </a:r>
            <a:r>
              <a:rPr lang="en-US" sz="3200" b="1" baseline="30000" dirty="0"/>
              <a:t> </a:t>
            </a:r>
            <a:r>
              <a:rPr lang="en-US" sz="3200" dirty="0"/>
              <a:t>Which of the prophets have not your fathers persecuted? and they have slain them which shewed before of the coming of the Just One; of whom ye have been now the betrayers and murderers:</a:t>
            </a:r>
          </a:p>
          <a:p>
            <a:r>
              <a:rPr lang="en-US" sz="3200" b="1" baseline="30000" dirty="0"/>
              <a:t>53 </a:t>
            </a:r>
            <a:r>
              <a:rPr lang="en-US" sz="3200" dirty="0"/>
              <a:t>Who have received the law by the disposition of angels, and have not kept it</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324629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Context:  Stephen’s Speech</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7:55-60</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54 </a:t>
            </a:r>
            <a:r>
              <a:rPr lang="en-US" sz="3200" dirty="0"/>
              <a:t>When they heard these things, they were cut to the heart, and they gnashed on him with their teeth.</a:t>
            </a:r>
          </a:p>
          <a:p>
            <a:r>
              <a:rPr lang="en-US" sz="3200" b="1" baseline="30000" dirty="0" smtClean="0"/>
              <a:t>55</a:t>
            </a:r>
            <a:r>
              <a:rPr lang="en-US" sz="3200" b="1" baseline="30000" dirty="0"/>
              <a:t> </a:t>
            </a:r>
            <a:r>
              <a:rPr lang="en-US" sz="3200" dirty="0"/>
              <a:t>But he, being full of the Holy Ghost, looked up </a:t>
            </a:r>
            <a:r>
              <a:rPr lang="en-US" sz="3200" dirty="0" err="1"/>
              <a:t>stedfastly</a:t>
            </a:r>
            <a:r>
              <a:rPr lang="en-US" sz="3200" dirty="0"/>
              <a:t> into heaven, and saw the glory of God, and Jesus standing on the right hand of God,</a:t>
            </a:r>
          </a:p>
          <a:p>
            <a:r>
              <a:rPr lang="en-US" sz="3200" b="1" baseline="30000" dirty="0"/>
              <a:t>56 </a:t>
            </a:r>
            <a:r>
              <a:rPr lang="en-US" sz="3200" dirty="0"/>
              <a:t>And said, Behold, I see the heavens opened, and the Son of man standing on the right hand of God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3732580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Context:  Stephen’s Martyrdom</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7:57-60</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57 </a:t>
            </a:r>
            <a:r>
              <a:rPr lang="en-US" sz="3200" dirty="0"/>
              <a:t>Then they cried out with a loud voice, and stopped their ears, and ran upon him with one accord,</a:t>
            </a:r>
          </a:p>
          <a:p>
            <a:r>
              <a:rPr lang="en-US" sz="3200" b="1" baseline="30000" dirty="0"/>
              <a:t>58 </a:t>
            </a:r>
            <a:r>
              <a:rPr lang="en-US" sz="3200" dirty="0"/>
              <a:t>And cast him out of the city, and stoned him: and the witnesses laid down their clothes at a young man's feet, whose name was Saul</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38400819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Context:  Stephen’s Martyrdom</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7:55-60</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smtClean="0"/>
              <a:t>59</a:t>
            </a:r>
            <a:r>
              <a:rPr lang="en-US" sz="3200" b="1" baseline="30000" dirty="0"/>
              <a:t> </a:t>
            </a:r>
            <a:r>
              <a:rPr lang="en-US" sz="3200" dirty="0"/>
              <a:t>And they stoned Stephen, calling upon God, and saying, Lord Jesus, receive my spirit.</a:t>
            </a:r>
          </a:p>
          <a:p>
            <a:r>
              <a:rPr lang="en-US" sz="3200" b="1" baseline="30000" dirty="0"/>
              <a:t>60 </a:t>
            </a:r>
            <a:r>
              <a:rPr lang="en-US" sz="3200" dirty="0"/>
              <a:t>And he kneeled down, and cried with a loud voice, Lord, lay not this sin to their charge. And when he had said this, he fell asleep.</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11149864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000" dirty="0">
                <a:solidFill>
                  <a:schemeClr val="bg1"/>
                </a:solidFill>
              </a:rPr>
              <a:t>Context:  Stephen’s Martyrdom</a:t>
            </a:r>
            <a:br>
              <a:rPr lang="en-US" sz="4000" dirty="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8:1-25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dirty="0"/>
              <a:t>8 </a:t>
            </a:r>
            <a:r>
              <a:rPr lang="en-US" sz="3200" dirty="0"/>
              <a:t>And Saul was consenting unto his death. And at that time there was a great persecution against the church which was at Jerusalem; and they were all scattered abroad throughout the regions of Judaea and Samaria, except the apostles.</a:t>
            </a:r>
          </a:p>
          <a:p>
            <a:r>
              <a:rPr lang="en-US" sz="3200" b="1" baseline="30000" dirty="0"/>
              <a:t>2 </a:t>
            </a:r>
            <a:r>
              <a:rPr lang="en-US" sz="3200" dirty="0"/>
              <a:t>And devout men carried Stephen to his burial, and made great lamentation over him</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59488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Memory Text</a:t>
            </a:r>
            <a:br>
              <a:rPr lang="en-US" b="1" dirty="0" smtClean="0"/>
            </a:br>
            <a:r>
              <a:rPr lang="en-US" sz="4000" dirty="0" smtClean="0"/>
              <a:t/>
            </a:r>
            <a:br>
              <a:rPr lang="en-US" sz="4000" dirty="0" smtClean="0"/>
            </a:br>
            <a:r>
              <a:rPr lang="en-US" sz="3200" dirty="0" smtClean="0"/>
              <a:t>1 Thessalonians 5:23</a:t>
            </a:r>
            <a:endParaRPr lang="en-US" sz="3200" dirty="0"/>
          </a:p>
        </p:txBody>
      </p:sp>
      <p:sp>
        <p:nvSpPr>
          <p:cNvPr id="3" name="Content Placeholder 2"/>
          <p:cNvSpPr>
            <a:spLocks noGrp="1"/>
          </p:cNvSpPr>
          <p:nvPr>
            <p:ph idx="1"/>
          </p:nvPr>
        </p:nvSpPr>
        <p:spPr/>
        <p:txBody>
          <a:bodyPr>
            <a:normAutofit/>
          </a:bodyPr>
          <a:lstStyle/>
          <a:p>
            <a:r>
              <a:rPr lang="en-US" sz="3600" b="1" baseline="30000" dirty="0"/>
              <a:t>23 </a:t>
            </a:r>
            <a:r>
              <a:rPr lang="en-US" sz="3600" dirty="0"/>
              <a:t>And the very God of peace sanctify you wholly; and I pray God your whole spirit and soul and body be preserved blameless unto the coming of our Lord Jesus Christ.</a:t>
            </a:r>
          </a:p>
        </p:txBody>
      </p:sp>
    </p:spTree>
    <p:extLst>
      <p:ext uri="{BB962C8B-B14F-4D97-AF65-F5344CB8AC3E}">
        <p14:creationId xmlns:p14="http://schemas.microsoft.com/office/powerpoint/2010/main" val="1748006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To all the World</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8:3-25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3 </a:t>
            </a:r>
            <a:r>
              <a:rPr lang="en-US" sz="3200" dirty="0"/>
              <a:t>As for Saul, he made </a:t>
            </a:r>
            <a:r>
              <a:rPr lang="en-US" sz="3200" dirty="0" err="1"/>
              <a:t>havock</a:t>
            </a:r>
            <a:r>
              <a:rPr lang="en-US" sz="3200" dirty="0"/>
              <a:t> of the church, entering into every house, and haling men and women committed them to prison.</a:t>
            </a:r>
          </a:p>
          <a:p>
            <a:r>
              <a:rPr lang="en-US" sz="3200" b="1" baseline="30000" dirty="0"/>
              <a:t>4 </a:t>
            </a:r>
            <a:r>
              <a:rPr lang="en-US" sz="3200" dirty="0"/>
              <a:t>Therefore they that were scattered abroad went every where preaching the word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6780841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To all the World</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8:5-25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100" b="1" baseline="30000" dirty="0" smtClean="0"/>
              <a:t>5</a:t>
            </a:r>
            <a:r>
              <a:rPr lang="en-US" sz="3100" b="1" baseline="30000" dirty="0"/>
              <a:t> </a:t>
            </a:r>
            <a:r>
              <a:rPr lang="en-US" sz="3100" dirty="0"/>
              <a:t>Then Philip went down to the city of Samaria, and preached Christ unto them</a:t>
            </a:r>
            <a:r>
              <a:rPr lang="en-US" sz="3100" dirty="0" smtClean="0"/>
              <a:t>.</a:t>
            </a:r>
            <a:r>
              <a:rPr lang="en-US" sz="3100" b="1" baseline="30000" dirty="0"/>
              <a:t> </a:t>
            </a:r>
            <a:endParaRPr lang="en-US" sz="3100" b="1" baseline="30000" dirty="0" smtClean="0"/>
          </a:p>
          <a:p>
            <a:r>
              <a:rPr lang="en-US" sz="3100" b="1" baseline="30000" dirty="0" smtClean="0"/>
              <a:t>6</a:t>
            </a:r>
            <a:r>
              <a:rPr lang="en-US" sz="3100" b="1" baseline="30000" dirty="0"/>
              <a:t> </a:t>
            </a:r>
            <a:r>
              <a:rPr lang="en-US" sz="3100" dirty="0"/>
              <a:t>And the people with one accord gave heed unto those things which Philip </a:t>
            </a:r>
            <a:r>
              <a:rPr lang="en-US" sz="3100" dirty="0" err="1"/>
              <a:t>spake</a:t>
            </a:r>
            <a:r>
              <a:rPr lang="en-US" sz="3100" dirty="0"/>
              <a:t>, hearing and seeing the miracles which he did.</a:t>
            </a:r>
          </a:p>
          <a:p>
            <a:r>
              <a:rPr lang="en-US" sz="3100" b="1" baseline="30000" dirty="0"/>
              <a:t>7 </a:t>
            </a:r>
            <a:r>
              <a:rPr lang="en-US" sz="3100" dirty="0"/>
              <a:t>For unclean spirits, crying with loud voice, came out of many that were possessed with them: and many taken with palsies, and that were lame, were healed</a:t>
            </a:r>
            <a:r>
              <a:rPr lang="en-US" sz="3100" dirty="0" smtClean="0"/>
              <a:t>.</a:t>
            </a:r>
          </a:p>
          <a:p>
            <a:r>
              <a:rPr lang="en-US" sz="3100" b="1" baseline="30000" dirty="0"/>
              <a:t>8 </a:t>
            </a:r>
            <a:r>
              <a:rPr lang="en-US" sz="3100" dirty="0"/>
              <a:t>And there was great joy in that city</a:t>
            </a:r>
            <a:r>
              <a:rPr lang="en-US" sz="3100" dirty="0" smtClean="0"/>
              <a:t>.</a:t>
            </a:r>
            <a:endParaRPr lang="en-US" sz="31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898825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8:9-25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9 </a:t>
            </a:r>
            <a:r>
              <a:rPr lang="en-US" sz="3200" dirty="0"/>
              <a:t>But there was a certain man, called Simon, which beforetime in the same city used sorcery, and bewitched the people of Samaria, giving out that himself was some great one:</a:t>
            </a:r>
          </a:p>
          <a:p>
            <a:r>
              <a:rPr lang="en-US" sz="3200" b="1" baseline="30000" dirty="0"/>
              <a:t>10 </a:t>
            </a:r>
            <a:r>
              <a:rPr lang="en-US" sz="3200" dirty="0"/>
              <a:t>To whom they all gave heed, from the least to the greatest, saying, This man is the great power of God.</a:t>
            </a:r>
          </a:p>
          <a:p>
            <a:r>
              <a:rPr lang="en-US" sz="3200" b="1" baseline="30000" dirty="0"/>
              <a:t>11 </a:t>
            </a:r>
            <a:r>
              <a:rPr lang="en-US" sz="3200" dirty="0"/>
              <a:t>And to him they had regard, because that of long time he had bewitched them with sorceries.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35873234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p.215</a:t>
            </a:r>
            <a:endParaRPr lang="en-US" sz="2800" b="1" dirty="0"/>
          </a:p>
        </p:txBody>
      </p:sp>
      <p:sp>
        <p:nvSpPr>
          <p:cNvPr id="3" name="Content Placeholder 2"/>
          <p:cNvSpPr>
            <a:spLocks noGrp="1"/>
          </p:cNvSpPr>
          <p:nvPr>
            <p:ph idx="1"/>
          </p:nvPr>
        </p:nvSpPr>
        <p:spPr/>
        <p:txBody>
          <a:bodyPr>
            <a:noAutofit/>
          </a:bodyPr>
          <a:lstStyle/>
          <a:p>
            <a:pPr marL="0" indent="0">
              <a:buNone/>
            </a:pPr>
            <a:r>
              <a:rPr lang="en-US" sz="3200" dirty="0" smtClean="0"/>
              <a:t>This man is usually spoken of as Simon Magus, from the Greek </a:t>
            </a:r>
            <a:r>
              <a:rPr lang="en-US" sz="3200" i="1" dirty="0" err="1" smtClean="0"/>
              <a:t>magos</a:t>
            </a:r>
            <a:r>
              <a:rPr lang="en-US" sz="3200" dirty="0" smtClean="0"/>
              <a:t>, “sorcerer” or “magician.”  Simon was typical of a class of Jews who traded on the prestige of their race and the credulity of the heathen.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13526674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p.215</a:t>
            </a:r>
            <a:endParaRPr lang="en-US" sz="2800" b="1" dirty="0"/>
          </a:p>
        </p:txBody>
      </p:sp>
      <p:sp>
        <p:nvSpPr>
          <p:cNvPr id="3" name="Content Placeholder 2"/>
          <p:cNvSpPr>
            <a:spLocks noGrp="1"/>
          </p:cNvSpPr>
          <p:nvPr>
            <p:ph idx="1"/>
          </p:nvPr>
        </p:nvSpPr>
        <p:spPr/>
        <p:txBody>
          <a:bodyPr>
            <a:noAutofit/>
          </a:bodyPr>
          <a:lstStyle/>
          <a:p>
            <a:pPr marL="0" indent="0">
              <a:buNone/>
            </a:pPr>
            <a:r>
              <a:rPr lang="en-US" sz="3200" dirty="0" smtClean="0"/>
              <a:t>The “sorcery” here spoken of refers to the arts practiced by the “wise men” of the East, who claimed to be enchanters, astrologers, diviners, and interpreters of dreams.  Simon may have had no more than an elementary knowledge of chemistry, by use of which he first attracted attention, and then traded on the credulity of those who came to consult with him.  The Jews had known of such things from the time of their sojourn in Egypt.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36781219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p.215-216</a:t>
            </a:r>
            <a:endParaRPr lang="en-US" sz="2800" b="1" dirty="0"/>
          </a:p>
        </p:txBody>
      </p:sp>
      <p:sp>
        <p:nvSpPr>
          <p:cNvPr id="3" name="Content Placeholder 2"/>
          <p:cNvSpPr>
            <a:spLocks noGrp="1"/>
          </p:cNvSpPr>
          <p:nvPr>
            <p:ph idx="1"/>
          </p:nvPr>
        </p:nvSpPr>
        <p:spPr/>
        <p:txBody>
          <a:bodyPr>
            <a:noAutofit/>
          </a:bodyPr>
          <a:lstStyle/>
          <a:p>
            <a:r>
              <a:rPr lang="en-US" sz="3200" dirty="0" smtClean="0"/>
              <a:t>The people were “bewitched,” or rather, they were superstitiously impressed by the so-called miracles of this vaunted “great one,” Simon Magus.  </a:t>
            </a:r>
            <a:endParaRPr lang="en-US" sz="3200" dirty="0"/>
          </a:p>
          <a:p>
            <a:r>
              <a:rPr lang="en-US" sz="3200" dirty="0" smtClean="0"/>
              <a:t>In some undefined way Simon claimed to be an incarnation of divine power.  He possibly linked himself with the Messiah.  Jewish Messianic hopes set a pattern for imposters, and helped them to secure a following.  Contrast Philip, who preached Christ, not himself.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10698640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8:12-25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12 </a:t>
            </a:r>
            <a:r>
              <a:rPr lang="en-US" sz="3200" dirty="0"/>
              <a:t>But when they believed Philip preaching the things concerning the kingdom of God, and the name of Jesus Christ, they were baptized, both men and women.</a:t>
            </a:r>
          </a:p>
          <a:p>
            <a:r>
              <a:rPr lang="en-US" sz="3200" b="1" baseline="30000" dirty="0"/>
              <a:t>13 </a:t>
            </a:r>
            <a:r>
              <a:rPr lang="en-US" sz="3200" dirty="0"/>
              <a:t>Then Simon himself believed also: and when he was baptized, he continued with Philip, and wondered, beholding the miracles and signs which were done.</a:t>
            </a:r>
          </a:p>
          <a:p>
            <a:r>
              <a:rPr lang="en-US" sz="3200" b="1" baseline="30000" dirty="0"/>
              <a:t>14 </a:t>
            </a:r>
            <a:r>
              <a:rPr lang="en-US" sz="3200" dirty="0"/>
              <a:t>Now when the apostles which were at Jerusalem heard that Samaria had received the word of God, they sent unto them Peter and John: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13141405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8:15-25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15 </a:t>
            </a:r>
            <a:r>
              <a:rPr lang="en-US" sz="3200" dirty="0"/>
              <a:t>Who, when they were come down, prayed for them, that they might receive the Holy Ghost:</a:t>
            </a:r>
          </a:p>
          <a:p>
            <a:r>
              <a:rPr lang="en-US" sz="3200" b="1" baseline="30000" dirty="0"/>
              <a:t>16 </a:t>
            </a:r>
            <a:r>
              <a:rPr lang="en-US" sz="3200" dirty="0"/>
              <a:t>(For as yet he was fallen upon none of them: only they were baptized in the name of the Lord Jesus.)</a:t>
            </a:r>
          </a:p>
          <a:p>
            <a:r>
              <a:rPr lang="en-US" sz="3200" b="1" baseline="30000" dirty="0"/>
              <a:t>17 </a:t>
            </a:r>
            <a:r>
              <a:rPr lang="en-US" sz="3200" dirty="0"/>
              <a:t>Then laid they their hands on them, and they received the Holy Ghost.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2045772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p.217</a:t>
            </a:r>
            <a:endParaRPr lang="en-US" sz="2800" b="1" dirty="0"/>
          </a:p>
        </p:txBody>
      </p:sp>
      <p:sp>
        <p:nvSpPr>
          <p:cNvPr id="3" name="Content Placeholder 2"/>
          <p:cNvSpPr>
            <a:spLocks noGrp="1"/>
          </p:cNvSpPr>
          <p:nvPr>
            <p:ph idx="1"/>
          </p:nvPr>
        </p:nvSpPr>
        <p:spPr/>
        <p:txBody>
          <a:bodyPr>
            <a:noAutofit/>
          </a:bodyPr>
          <a:lstStyle/>
          <a:p>
            <a:pPr marL="0" indent="0">
              <a:buNone/>
            </a:pPr>
            <a:r>
              <a:rPr lang="en-US" sz="3200" dirty="0" smtClean="0"/>
              <a:t>Prayer was the first act of the two apostles.  They did not confer the Holy Spirit upon the newly baptized Samaritan believers, but besought the Lord to bestow the Spirit upon them as a sequel to their baptism, and as evidence of their being accepted by God.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10011265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8:18-25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18 </a:t>
            </a:r>
            <a:r>
              <a:rPr lang="en-US" sz="3200" dirty="0"/>
              <a:t>And when Simon saw that through laying on of the apostles' hands the Holy Ghost was given, he offered them money,</a:t>
            </a:r>
          </a:p>
          <a:p>
            <a:r>
              <a:rPr lang="en-US" sz="3200" b="1" baseline="30000" dirty="0"/>
              <a:t>19 </a:t>
            </a:r>
            <a:r>
              <a:rPr lang="en-US" sz="3200" dirty="0"/>
              <a:t>Saying, Give me also this power, that on whomsoever I lay hands, he may receive the Holy Ghost.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1582260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b="1" dirty="0" smtClean="0"/>
              <a:t>Acts 6:2-15</a:t>
            </a:r>
            <a:endParaRPr lang="en-US" sz="4400" b="1" dirty="0"/>
          </a:p>
        </p:txBody>
      </p:sp>
      <p:sp>
        <p:nvSpPr>
          <p:cNvPr id="3" name="Content Placeholder 2"/>
          <p:cNvSpPr>
            <a:spLocks noGrp="1"/>
          </p:cNvSpPr>
          <p:nvPr>
            <p:ph idx="1"/>
          </p:nvPr>
        </p:nvSpPr>
        <p:spPr/>
        <p:txBody>
          <a:bodyPr>
            <a:noAutofit/>
          </a:bodyPr>
          <a:lstStyle/>
          <a:p>
            <a:r>
              <a:rPr lang="en-US" sz="3200" b="1" baseline="30000" dirty="0"/>
              <a:t>2 </a:t>
            </a:r>
            <a:r>
              <a:rPr lang="en-US" sz="3200" dirty="0"/>
              <a:t>Then the twelve called the multitude of the disciples unto them, and said, It is not reason that we should leave the word of God, and serve tables.</a:t>
            </a:r>
          </a:p>
          <a:p>
            <a:r>
              <a:rPr lang="en-US" sz="3200" b="1" baseline="30000" dirty="0"/>
              <a:t>3 </a:t>
            </a:r>
            <a:r>
              <a:rPr lang="en-US" sz="3200" dirty="0"/>
              <a:t>Wherefore, brethren, look ye out among you seven men of honest report, full of the Holy Ghost and wisdom, whom we may appoint over this business.</a:t>
            </a:r>
          </a:p>
          <a:p>
            <a:r>
              <a:rPr lang="en-US" sz="3200" b="1" baseline="30000" dirty="0"/>
              <a:t>4 </a:t>
            </a:r>
            <a:r>
              <a:rPr lang="en-US" sz="3200" dirty="0"/>
              <a:t>But we will give ourselves continually to prayer, and to the ministry of the word.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40939817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p.217</a:t>
            </a:r>
            <a:endParaRPr lang="en-US" sz="2800" b="1" dirty="0"/>
          </a:p>
        </p:txBody>
      </p:sp>
      <p:sp>
        <p:nvSpPr>
          <p:cNvPr id="3" name="Content Placeholder 2"/>
          <p:cNvSpPr>
            <a:spLocks noGrp="1"/>
          </p:cNvSpPr>
          <p:nvPr>
            <p:ph idx="1"/>
          </p:nvPr>
        </p:nvSpPr>
        <p:spPr/>
        <p:txBody>
          <a:bodyPr>
            <a:noAutofit/>
          </a:bodyPr>
          <a:lstStyle/>
          <a:p>
            <a:pPr marL="0" indent="0">
              <a:buNone/>
            </a:pPr>
            <a:r>
              <a:rPr lang="en-US" sz="3000" dirty="0" smtClean="0"/>
              <a:t>Simon had been baptized by Philip even as the other Samaritans had been, but the apostles’ hands had not been laid upon him, and he had not received the Spirit, who had been graciously given to the other believers.  There must have been a reason for this; perhaps his true nature had already been clearly perceived.  The distinction made between him and his fellow countrymen, however, aroused his desire.  He saw evidence of their reception of the Spirit.  The men were changed; they may have begun speaking with tongues and prophesying; at least it was obvious that the Holy Spirit had entered their lives.  </a:t>
            </a:r>
            <a:endParaRPr lang="en-US" sz="3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41607327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p.217</a:t>
            </a:r>
            <a:endParaRPr lang="en-US" sz="2800" b="1" dirty="0"/>
          </a:p>
        </p:txBody>
      </p:sp>
      <p:sp>
        <p:nvSpPr>
          <p:cNvPr id="3" name="Content Placeholder 2"/>
          <p:cNvSpPr>
            <a:spLocks noGrp="1"/>
          </p:cNvSpPr>
          <p:nvPr>
            <p:ph idx="1"/>
          </p:nvPr>
        </p:nvSpPr>
        <p:spPr/>
        <p:txBody>
          <a:bodyPr>
            <a:noAutofit/>
          </a:bodyPr>
          <a:lstStyle/>
          <a:p>
            <a:pPr marL="0" indent="0">
              <a:buNone/>
            </a:pPr>
            <a:r>
              <a:rPr lang="en-US" sz="3000" dirty="0" smtClean="0"/>
              <a:t>He saw that his fellows were being endowed with abilities far greater than his own, and although he did not possess the Holy Spirit, he desired the power that such possession would bring.  He therefore offered money to Peter and John, hoping that he would be able to purchase what he had not freely received.  Such conduct revealed the faulty character of his faith and uncovers the motives that controlled him.  His offer of money has given its name to a large class of ecclesiastical offenses.  Any attempt to purchase spiritual power or offices is labeled “simony.”  </a:t>
            </a:r>
            <a:endParaRPr lang="en-US" sz="3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16940370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p.217</a:t>
            </a:r>
            <a:endParaRPr lang="en-US" sz="2800" b="1" dirty="0"/>
          </a:p>
        </p:txBody>
      </p:sp>
      <p:sp>
        <p:nvSpPr>
          <p:cNvPr id="3" name="Content Placeholder 2"/>
          <p:cNvSpPr>
            <a:spLocks noGrp="1"/>
          </p:cNvSpPr>
          <p:nvPr>
            <p:ph idx="1"/>
          </p:nvPr>
        </p:nvSpPr>
        <p:spPr/>
        <p:txBody>
          <a:bodyPr>
            <a:noAutofit/>
          </a:bodyPr>
          <a:lstStyle/>
          <a:p>
            <a:pPr marL="0" indent="0">
              <a:buNone/>
            </a:pPr>
            <a:r>
              <a:rPr lang="en-US" sz="3000" dirty="0" smtClean="0"/>
              <a:t>The character of the man was now fully revealed.  He did not desire the Holy Spirit for himself as a spiritual gift to seal his baptism, but that he might use the power to dominate others.  He wanted the external power without having undergone the inward change that would justify such a gift.  It is possible that he intended to make money out of this hoped-for ability to impart the Holy Spirit to others, as he might wish.  </a:t>
            </a:r>
            <a:endParaRPr lang="en-US" sz="3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1387264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8:20-25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20 </a:t>
            </a:r>
            <a:r>
              <a:rPr lang="en-US" sz="3200" dirty="0"/>
              <a:t>But Peter said unto him, Thy money perish with thee, because thou hast thought that the gift of God may be purchased with money.</a:t>
            </a:r>
          </a:p>
          <a:p>
            <a:r>
              <a:rPr lang="en-US" sz="3200" b="1" baseline="30000" dirty="0"/>
              <a:t>21 </a:t>
            </a:r>
            <a:r>
              <a:rPr lang="en-US" sz="3200" dirty="0"/>
              <a:t>Thou hast neither part nor lot in this matter: for thy heart is not right in the sight of God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8574139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8:22-25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smtClean="0"/>
              <a:t>22</a:t>
            </a:r>
            <a:r>
              <a:rPr lang="en-US" sz="3200" b="1" baseline="30000" dirty="0"/>
              <a:t> </a:t>
            </a:r>
            <a:r>
              <a:rPr lang="en-US" sz="3200" dirty="0"/>
              <a:t>Repent therefore of this thy wickedness, and pray God, if perhaps the thought of thine heart may be forgiven thee.</a:t>
            </a:r>
          </a:p>
          <a:p>
            <a:r>
              <a:rPr lang="en-US" sz="3200" b="1" baseline="30000" dirty="0"/>
              <a:t>23 </a:t>
            </a:r>
            <a:r>
              <a:rPr lang="en-US" sz="3200" dirty="0"/>
              <a:t>For I perceive that thou art in the gall of bitterness, and in the bond of iniquity.</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13096472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b="1" dirty="0" smtClean="0"/>
              <a:t>Acts 8:22-25</a:t>
            </a:r>
            <a:br>
              <a:rPr lang="en-US" b="1" dirty="0" smtClean="0"/>
            </a:br>
            <a:r>
              <a:rPr lang="en-US" b="1" dirty="0"/>
              <a:t/>
            </a:r>
            <a:br>
              <a:rPr lang="en-US" b="1" dirty="0"/>
            </a:br>
            <a:endParaRPr lang="en-US" sz="4400" b="1" dirty="0">
              <a:solidFill>
                <a:schemeClr val="accent3">
                  <a:lumMod val="40000"/>
                  <a:lumOff val="60000"/>
                </a:schemeClr>
              </a:solidFill>
            </a:endParaRPr>
          </a:p>
        </p:txBody>
      </p:sp>
      <p:sp>
        <p:nvSpPr>
          <p:cNvPr id="3" name="Content Placeholder 2"/>
          <p:cNvSpPr>
            <a:spLocks noGrp="1"/>
          </p:cNvSpPr>
          <p:nvPr>
            <p:ph idx="1"/>
          </p:nvPr>
        </p:nvSpPr>
        <p:spPr/>
        <p:txBody>
          <a:bodyPr>
            <a:noAutofit/>
          </a:bodyPr>
          <a:lstStyle/>
          <a:p>
            <a:r>
              <a:rPr lang="en-US" sz="3200" b="1" baseline="30000" dirty="0"/>
              <a:t>24 </a:t>
            </a:r>
            <a:r>
              <a:rPr lang="en-US" sz="3200" dirty="0"/>
              <a:t>Then answered Simon, and said, Pray ye to the </a:t>
            </a:r>
            <a:r>
              <a:rPr lang="en-US" sz="3200" cap="small" dirty="0"/>
              <a:t>Lord</a:t>
            </a:r>
            <a:r>
              <a:rPr lang="en-US" sz="3200" dirty="0"/>
              <a:t> for me, that none of these things which ye have spoken come upon me.</a:t>
            </a:r>
          </a:p>
          <a:p>
            <a:r>
              <a:rPr lang="en-US" sz="3200" b="1" baseline="30000" dirty="0"/>
              <a:t>25 </a:t>
            </a:r>
            <a:r>
              <a:rPr lang="en-US" sz="3200" dirty="0"/>
              <a:t>And they, when they had testified and preached the word of the Lord, returned to Jerusalem, and preached the gospel in many villages of the Samaritans.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40375202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p.218</a:t>
            </a:r>
            <a:endParaRPr lang="en-US" sz="2800" b="1" dirty="0"/>
          </a:p>
        </p:txBody>
      </p:sp>
      <p:sp>
        <p:nvSpPr>
          <p:cNvPr id="3" name="Content Placeholder 2"/>
          <p:cNvSpPr>
            <a:spLocks noGrp="1"/>
          </p:cNvSpPr>
          <p:nvPr>
            <p:ph idx="1"/>
          </p:nvPr>
        </p:nvSpPr>
        <p:spPr/>
        <p:txBody>
          <a:bodyPr>
            <a:noAutofit/>
          </a:bodyPr>
          <a:lstStyle/>
          <a:p>
            <a:pPr marL="0" indent="0">
              <a:buNone/>
            </a:pPr>
            <a:r>
              <a:rPr lang="en-US" sz="3200" dirty="0" smtClean="0"/>
              <a:t>With true insight, Peter gauged the contents of Simon’s heart.  He sees the man as immersed in bitterness and chained in iniquity.  Simon had allowed envy and covetousness to embitter his soul, and wickedness to become a fixed habit, until he was a prisoner to these evils.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22248518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Simon Magus</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p.218</a:t>
            </a:r>
            <a:endParaRPr lang="en-US" sz="2800" b="1" dirty="0"/>
          </a:p>
        </p:txBody>
      </p:sp>
      <p:sp>
        <p:nvSpPr>
          <p:cNvPr id="3" name="Content Placeholder 2"/>
          <p:cNvSpPr>
            <a:spLocks noGrp="1"/>
          </p:cNvSpPr>
          <p:nvPr>
            <p:ph idx="1"/>
          </p:nvPr>
        </p:nvSpPr>
        <p:spPr/>
        <p:txBody>
          <a:bodyPr>
            <a:noAutofit/>
          </a:bodyPr>
          <a:lstStyle/>
          <a:p>
            <a:pPr marL="0" indent="0">
              <a:buNone/>
            </a:pPr>
            <a:r>
              <a:rPr lang="en-US" sz="3100" dirty="0" smtClean="0"/>
              <a:t>Simon shows by the nature of his plea that he is not moved by genuine repentance.  He shows no sorrow.  He sees no need of character.  He asks only that he be relieved of punishment.  This entreaty may be compared to the oft-repeated plea of Pharaoh to Moses, “</a:t>
            </a:r>
            <a:r>
              <a:rPr lang="en-US" sz="3100" dirty="0" err="1" smtClean="0"/>
              <a:t>Intreat</a:t>
            </a:r>
            <a:r>
              <a:rPr lang="en-US" sz="3100" dirty="0" smtClean="0"/>
              <a:t> the Lord,” which reflected simply his fear and resulted in no change of conduct.  There is no record of a subsequent repentance on Simon’s part, and it may therefore be assumed that he remained unconverted.  </a:t>
            </a:r>
            <a:endParaRPr lang="en-US" sz="31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36034443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solidFill>
                  <a:schemeClr val="bg1"/>
                </a:solidFill>
              </a:rPr>
              <a:t>The Renewing of your Mind</a:t>
            </a: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Romans 12:1-3</a:t>
            </a:r>
            <a:endParaRPr lang="en-US" sz="2800" b="1" dirty="0"/>
          </a:p>
        </p:txBody>
      </p:sp>
      <p:sp>
        <p:nvSpPr>
          <p:cNvPr id="3" name="Content Placeholder 2"/>
          <p:cNvSpPr>
            <a:spLocks noGrp="1"/>
          </p:cNvSpPr>
          <p:nvPr>
            <p:ph idx="1"/>
          </p:nvPr>
        </p:nvSpPr>
        <p:spPr/>
        <p:txBody>
          <a:bodyPr>
            <a:noAutofit/>
          </a:bodyPr>
          <a:lstStyle/>
          <a:p>
            <a:r>
              <a:rPr lang="en-US" sz="2800" b="1" dirty="0"/>
              <a:t>12 </a:t>
            </a:r>
            <a:r>
              <a:rPr lang="en-US" sz="2800" dirty="0"/>
              <a:t>I beseech you therefore, brethren, by the mercies of God, that ye present your bodies a living sacrifice, holy, acceptable unto God, which is your reasonable service.</a:t>
            </a:r>
          </a:p>
          <a:p>
            <a:r>
              <a:rPr lang="en-US" sz="2800" b="1" baseline="30000" dirty="0"/>
              <a:t>2 </a:t>
            </a:r>
            <a:r>
              <a:rPr lang="en-US" sz="2800" dirty="0"/>
              <a:t>And be not conformed to this world: but be ye transformed by the renewing of your mind, that ye may prove what is that good, and acceptable, and perfect, will of God.</a:t>
            </a:r>
          </a:p>
          <a:p>
            <a:r>
              <a:rPr lang="en-US" sz="2800" b="1" baseline="30000" dirty="0"/>
              <a:t>3 </a:t>
            </a:r>
            <a:r>
              <a:rPr lang="en-US" sz="2800" dirty="0"/>
              <a:t>For I say, through the grace given unto me, to every man that is among you, not to think of himself more highly than he ought to think; but to think soberly, according as God hath dealt to every man the measure of faith.</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37965985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rPr>
              <a:t>The Renewing of your Mind</a:t>
            </a: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SDA Quarterly, </a:t>
            </a:r>
            <a:r>
              <a:rPr lang="en-US" sz="2400" b="1" dirty="0" smtClean="0"/>
              <a:t>Sunday, December 13</a:t>
            </a:r>
            <a:endParaRPr lang="en-US" sz="2400" b="1" dirty="0"/>
          </a:p>
        </p:txBody>
      </p:sp>
      <p:sp>
        <p:nvSpPr>
          <p:cNvPr id="3" name="Content Placeholder 2"/>
          <p:cNvSpPr>
            <a:spLocks noGrp="1"/>
          </p:cNvSpPr>
          <p:nvPr>
            <p:ph idx="1"/>
          </p:nvPr>
        </p:nvSpPr>
        <p:spPr>
          <a:xfrm>
            <a:off x="3635297" y="864108"/>
            <a:ext cx="7928517" cy="5120640"/>
          </a:xfrm>
        </p:spPr>
        <p:txBody>
          <a:bodyPr>
            <a:noAutofit/>
          </a:bodyPr>
          <a:lstStyle/>
          <a:p>
            <a:pPr marL="0" indent="0">
              <a:buNone/>
            </a:pPr>
            <a:r>
              <a:rPr lang="en-US" sz="2800" dirty="0"/>
              <a:t>Some people believe that by changing the environment the individual will be transformed. Definitely, we should avoid places and circumstances that can make us more vulnerable to temptation </a:t>
            </a:r>
            <a:r>
              <a:rPr lang="en-US" sz="2800" i="1" dirty="0"/>
              <a:t>(</a:t>
            </a:r>
            <a:r>
              <a:rPr lang="en-US" sz="2800" i="1" dirty="0">
                <a:hlinkClick r:id="rId2"/>
              </a:rPr>
              <a:t>Ps. 1:1</a:t>
            </a:r>
            <a:r>
              <a:rPr lang="en-US" sz="2800" i="1" dirty="0"/>
              <a:t>, </a:t>
            </a:r>
            <a:r>
              <a:rPr lang="en-US" sz="2800" i="1" dirty="0">
                <a:hlinkClick r:id="rId3"/>
              </a:rPr>
              <a:t>Prov. 5:1-8</a:t>
            </a:r>
            <a:r>
              <a:rPr lang="en-US" sz="2800" i="1" dirty="0"/>
              <a:t>)</a:t>
            </a:r>
            <a:r>
              <a:rPr lang="en-US" sz="2800" dirty="0"/>
              <a:t>. But our problem with temptation and sin can be solved only by the transformation of our own hearts (or minds). Christ touched the core of the issue when He stated, </a:t>
            </a:r>
            <a:r>
              <a:rPr lang="en-US" sz="2800" dirty="0" smtClean="0"/>
              <a:t>“</a:t>
            </a:r>
            <a:r>
              <a:rPr lang="en-US" sz="2800" dirty="0"/>
              <a:t>For from within, out of the heart of men, proceed evil thoughts, adulteries, fornications, </a:t>
            </a:r>
            <a:r>
              <a:rPr lang="en-US" sz="2800" dirty="0" smtClean="0"/>
              <a:t>murders, thefts</a:t>
            </a:r>
            <a:r>
              <a:rPr lang="en-US" sz="2800" dirty="0"/>
              <a:t>, covetousness, wickedness, deceit, lasciviousness, an evil eye, blasphemy, pride, foolishness</a:t>
            </a:r>
            <a:r>
              <a:rPr lang="en-US" sz="2800" dirty="0" smtClean="0"/>
              <a:t>:”</a:t>
            </a:r>
            <a:r>
              <a:rPr lang="en-US" sz="2800" dirty="0"/>
              <a:t> </a:t>
            </a:r>
            <a:r>
              <a:rPr lang="en-US" sz="2800" i="1" dirty="0"/>
              <a:t>(</a:t>
            </a:r>
            <a:r>
              <a:rPr lang="en-US" sz="2800" i="1" dirty="0">
                <a:hlinkClick r:id="rId4"/>
              </a:rPr>
              <a:t>Mark 7:21</a:t>
            </a:r>
            <a:r>
              <a:rPr lang="en-US" sz="2800" i="1" dirty="0"/>
              <a:t>, </a:t>
            </a:r>
            <a:r>
              <a:rPr lang="en-US" sz="2800" i="1" dirty="0" smtClean="0">
                <a:hlinkClick r:id="rId5"/>
              </a:rPr>
              <a:t>22</a:t>
            </a:r>
            <a:r>
              <a:rPr lang="en-US" sz="2800" i="1" dirty="0" smtClean="0"/>
              <a:t>)</a:t>
            </a:r>
            <a:r>
              <a:rPr lang="en-US" sz="2800" dirty="0" smtClean="0"/>
              <a:t>. </a:t>
            </a:r>
            <a:r>
              <a:rPr lang="en-US" sz="2800" dirty="0"/>
              <a:t>This means that our minds need to be transformed in order for our behavior to be changed.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1023931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b="1" dirty="0" smtClean="0"/>
              <a:t>Acts 6:5-15</a:t>
            </a:r>
            <a:endParaRPr lang="en-US" sz="4400" b="1" dirty="0"/>
          </a:p>
        </p:txBody>
      </p:sp>
      <p:sp>
        <p:nvSpPr>
          <p:cNvPr id="3" name="Content Placeholder 2"/>
          <p:cNvSpPr>
            <a:spLocks noGrp="1"/>
          </p:cNvSpPr>
          <p:nvPr>
            <p:ph idx="1"/>
          </p:nvPr>
        </p:nvSpPr>
        <p:spPr/>
        <p:txBody>
          <a:bodyPr>
            <a:noAutofit/>
          </a:bodyPr>
          <a:lstStyle/>
          <a:p>
            <a:r>
              <a:rPr lang="en-US" sz="3200" b="1" baseline="30000" dirty="0"/>
              <a:t>5 </a:t>
            </a:r>
            <a:r>
              <a:rPr lang="en-US" sz="3200" dirty="0"/>
              <a:t>And the saying pleased the whole multitude: and they chose Stephen, a man full of faith and of the Holy Ghost, and Philip, and </a:t>
            </a:r>
            <a:r>
              <a:rPr lang="en-US" sz="3200" dirty="0" err="1"/>
              <a:t>Prochorus</a:t>
            </a:r>
            <a:r>
              <a:rPr lang="en-US" sz="3200" dirty="0"/>
              <a:t>, and </a:t>
            </a:r>
            <a:r>
              <a:rPr lang="en-US" sz="3200" dirty="0" err="1"/>
              <a:t>Nicanor</a:t>
            </a:r>
            <a:r>
              <a:rPr lang="en-US" sz="3200" dirty="0"/>
              <a:t>, and </a:t>
            </a:r>
            <a:r>
              <a:rPr lang="en-US" sz="3200" dirty="0" err="1"/>
              <a:t>Timon</a:t>
            </a:r>
            <a:r>
              <a:rPr lang="en-US" sz="3200" dirty="0"/>
              <a:t>, and </a:t>
            </a:r>
            <a:r>
              <a:rPr lang="en-US" sz="3200" dirty="0" err="1"/>
              <a:t>Parmenas</a:t>
            </a:r>
            <a:r>
              <a:rPr lang="en-US" sz="3200" dirty="0"/>
              <a:t>, and Nicolas a proselyte of Antioch:</a:t>
            </a:r>
          </a:p>
          <a:p>
            <a:r>
              <a:rPr lang="en-US" sz="3200" b="1" baseline="30000" dirty="0"/>
              <a:t>6 </a:t>
            </a:r>
            <a:r>
              <a:rPr lang="en-US" sz="3200" dirty="0"/>
              <a:t>Whom they set before the apostles: and when they had prayed, they laid their hands on them.</a:t>
            </a:r>
          </a:p>
          <a:p>
            <a:r>
              <a:rPr lang="en-US" sz="3200" b="1" baseline="30000" dirty="0"/>
              <a:t>7 </a:t>
            </a:r>
            <a:r>
              <a:rPr lang="en-US" sz="3200" dirty="0"/>
              <a:t>And the word of God increased; and the number of the disciples multiplied in Jerusalem greatly; and a great company of the priests were obedient to the faith.</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31402036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rPr>
              <a:t>The Renewing of your Mind</a:t>
            </a: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b="1" dirty="0" smtClean="0"/>
              <a:t>Philippians 2:1-8</a:t>
            </a:r>
            <a:endParaRPr lang="en-US" sz="32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dirty="0"/>
              <a:t>2 </a:t>
            </a:r>
            <a:r>
              <a:rPr lang="en-US" sz="3200" dirty="0"/>
              <a:t>If there be therefore any consolation in Christ, if any comfort of love, if any fellowship of the Spirit, if any bowels and mercies,</a:t>
            </a:r>
          </a:p>
          <a:p>
            <a:r>
              <a:rPr lang="en-US" sz="3200" b="1" baseline="30000" dirty="0"/>
              <a:t>2 </a:t>
            </a:r>
            <a:r>
              <a:rPr lang="en-US" sz="3200" dirty="0"/>
              <a:t>Fulfil ye my joy, that ye be likeminded, having the same love, being of one accord, of one mind.</a:t>
            </a:r>
          </a:p>
          <a:p>
            <a:r>
              <a:rPr lang="en-US" sz="3200" b="1" baseline="30000" dirty="0"/>
              <a:t>3 </a:t>
            </a:r>
            <a:r>
              <a:rPr lang="en-US" sz="3200" dirty="0"/>
              <a:t>Let nothing be done through strife or vainglory; but in lowliness of mind let each esteem other better than themselves</a:t>
            </a:r>
            <a:r>
              <a:rPr lang="en-US" sz="3200" dirty="0" smtClean="0"/>
              <a:t>.</a:t>
            </a:r>
          </a:p>
          <a:p>
            <a:r>
              <a:rPr lang="en-US" sz="3200" b="1" baseline="30000" dirty="0"/>
              <a:t>4 </a:t>
            </a:r>
            <a:r>
              <a:rPr lang="en-US" sz="3200" dirty="0"/>
              <a:t>Look not every man on his own things, but every man also on the things of others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24889632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rPr>
              <a:t>The Renewing of your Mind</a:t>
            </a: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b="1" dirty="0" smtClean="0"/>
              <a:t>Galatians</a:t>
            </a:r>
            <a:br>
              <a:rPr lang="en-US" b="1" dirty="0" smtClean="0"/>
            </a:br>
            <a:r>
              <a:rPr lang="en-US" b="1" dirty="0" smtClean="0"/>
              <a:t> 2:16-21</a:t>
            </a:r>
            <a:endParaRPr lang="en-US" sz="32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baseline="30000" dirty="0"/>
              <a:t>16 </a:t>
            </a:r>
            <a:r>
              <a:rPr lang="en-US" sz="3200" dirty="0"/>
              <a:t>Knowing that a man is not justified by the works of the law, but by the faith of Jesus Christ, even we have believed in Jesus Christ, that we might be justified by the faith of Christ, and not by the works of the law: for by the works of the law shall no flesh be justified.</a:t>
            </a:r>
          </a:p>
          <a:p>
            <a:r>
              <a:rPr lang="en-US" sz="3200" b="1" baseline="30000" dirty="0"/>
              <a:t>17 </a:t>
            </a:r>
            <a:r>
              <a:rPr lang="en-US" sz="3200" dirty="0"/>
              <a:t>But if, while we seek to be justified by Christ, we ourselves also are found sinners, is therefore Christ the minister of sin? God forbid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24671635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rPr>
              <a:t>The Renewing of your Mind</a:t>
            </a: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b="1" dirty="0" smtClean="0"/>
              <a:t>Galatians</a:t>
            </a:r>
            <a:br>
              <a:rPr lang="en-US" b="1" dirty="0" smtClean="0"/>
            </a:br>
            <a:r>
              <a:rPr lang="en-US" b="1" dirty="0" smtClean="0"/>
              <a:t> 2:18-21</a:t>
            </a:r>
            <a:endParaRPr lang="en-US" sz="32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baseline="30000" dirty="0"/>
              <a:t>18 </a:t>
            </a:r>
            <a:r>
              <a:rPr lang="en-US" sz="3200" dirty="0"/>
              <a:t>For if I build again the things which I destroyed, I make myself a transgressor.</a:t>
            </a:r>
          </a:p>
          <a:p>
            <a:r>
              <a:rPr lang="en-US" sz="3200" b="1" baseline="30000" dirty="0"/>
              <a:t>19 </a:t>
            </a:r>
            <a:r>
              <a:rPr lang="en-US" sz="3200" dirty="0"/>
              <a:t>For I through the law am dead to the law, that I might live unto God.</a:t>
            </a:r>
          </a:p>
          <a:p>
            <a:r>
              <a:rPr lang="en-US" sz="3200" b="1" baseline="30000" dirty="0"/>
              <a:t>20 </a:t>
            </a:r>
            <a:r>
              <a:rPr lang="en-US" sz="3200" dirty="0"/>
              <a:t>I am crucified with Christ: nevertheless I live; yet not I, but Christ </a:t>
            </a:r>
            <a:r>
              <a:rPr lang="en-US" sz="3200" dirty="0" err="1"/>
              <a:t>liveth</a:t>
            </a:r>
            <a:r>
              <a:rPr lang="en-US" sz="3200" dirty="0"/>
              <a:t> in me: and the life which I now live in the flesh I live by the faith of the Son of God, who loved me, and gave himself for me.</a:t>
            </a:r>
          </a:p>
          <a:p>
            <a:r>
              <a:rPr lang="en-US" sz="3200" b="1" baseline="30000" dirty="0"/>
              <a:t>21 </a:t>
            </a:r>
            <a:r>
              <a:rPr lang="en-US" sz="3200" dirty="0"/>
              <a:t>I do not frustrate the grace of God: for if righteousness come by the law, then Christ is dead in vain.</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25452831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solidFill>
                  <a:schemeClr val="bg1"/>
                </a:solidFill>
              </a:rPr>
              <a:t>The Mind of Christ</a:t>
            </a: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3200" b="1" dirty="0" smtClean="0"/>
              <a:t>1 Corinthians 2:1-16</a:t>
            </a:r>
            <a:endParaRPr lang="en-US" sz="28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dirty="0"/>
              <a:t>2 </a:t>
            </a:r>
            <a:r>
              <a:rPr lang="en-US" sz="3200" dirty="0"/>
              <a:t>And I, brethren, when I came to you, came not with excellency of speech or of wisdom, declaring unto you the testimony of God.</a:t>
            </a:r>
          </a:p>
          <a:p>
            <a:r>
              <a:rPr lang="en-US" sz="3200" b="1" baseline="30000" dirty="0"/>
              <a:t>2 </a:t>
            </a:r>
            <a:r>
              <a:rPr lang="en-US" sz="3200" dirty="0"/>
              <a:t>For I determined not to know any thing among you, save Jesus Christ, and him crucified.</a:t>
            </a:r>
          </a:p>
          <a:p>
            <a:r>
              <a:rPr lang="en-US" sz="3200" b="1" baseline="30000" dirty="0"/>
              <a:t>3 </a:t>
            </a:r>
            <a:r>
              <a:rPr lang="en-US" sz="3200" dirty="0"/>
              <a:t>And I was with you in weakness, and in fear, and in much trembling.</a:t>
            </a:r>
          </a:p>
          <a:p>
            <a:r>
              <a:rPr lang="en-US" sz="3200" b="1" baseline="30000" dirty="0"/>
              <a:t>4 </a:t>
            </a:r>
            <a:r>
              <a:rPr lang="en-US" sz="3200" dirty="0"/>
              <a:t>And my speech and my preaching was not with enticing words of man's wisdom, but in demonstration of the Spirit and of power:</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43</a:t>
            </a:fld>
            <a:endParaRPr lang="en-US" dirty="0"/>
          </a:p>
        </p:txBody>
      </p:sp>
    </p:spTree>
    <p:extLst>
      <p:ext uri="{BB962C8B-B14F-4D97-AF65-F5344CB8AC3E}">
        <p14:creationId xmlns:p14="http://schemas.microsoft.com/office/powerpoint/2010/main" val="16030982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rPr>
              <a:t>The Mind of Christ</a:t>
            </a:r>
            <a:r>
              <a:rPr lang="en-US" sz="4000" dirty="0">
                <a:solidFill>
                  <a:schemeClr val="bg1"/>
                </a:solidFill>
              </a:rPr>
              <a:t/>
            </a:r>
            <a:br>
              <a:rPr lang="en-US" sz="4000" dirty="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3200" b="1" dirty="0" smtClean="0"/>
              <a:t>1 Corinthians 2:5-16</a:t>
            </a:r>
            <a:endParaRPr lang="en-US" sz="28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baseline="30000" dirty="0"/>
              <a:t>5 </a:t>
            </a:r>
            <a:r>
              <a:rPr lang="en-US" sz="3200" dirty="0"/>
              <a:t>That your faith should not stand in the wisdom of men, but in the power of God.</a:t>
            </a:r>
          </a:p>
          <a:p>
            <a:r>
              <a:rPr lang="en-US" sz="3200" b="1" baseline="30000" dirty="0"/>
              <a:t>6 </a:t>
            </a:r>
            <a:r>
              <a:rPr lang="en-US" sz="3200" dirty="0"/>
              <a:t>Howbeit we speak wisdom among them that are perfect: yet not the wisdom of this world, nor of the princes of this world, that come to </a:t>
            </a:r>
            <a:r>
              <a:rPr lang="en-US" sz="3200" dirty="0" err="1"/>
              <a:t>nought</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44</a:t>
            </a:fld>
            <a:endParaRPr lang="en-US" dirty="0"/>
          </a:p>
        </p:txBody>
      </p:sp>
    </p:spTree>
    <p:extLst>
      <p:ext uri="{BB962C8B-B14F-4D97-AF65-F5344CB8AC3E}">
        <p14:creationId xmlns:p14="http://schemas.microsoft.com/office/powerpoint/2010/main" val="20586626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p.670</a:t>
            </a:r>
            <a:endParaRPr lang="en-US" sz="2800" b="1" dirty="0"/>
          </a:p>
        </p:txBody>
      </p:sp>
      <p:sp>
        <p:nvSpPr>
          <p:cNvPr id="3" name="Content Placeholder 2"/>
          <p:cNvSpPr>
            <a:spLocks noGrp="1"/>
          </p:cNvSpPr>
          <p:nvPr>
            <p:ph idx="1"/>
          </p:nvPr>
        </p:nvSpPr>
        <p:spPr/>
        <p:txBody>
          <a:bodyPr>
            <a:noAutofit/>
          </a:bodyPr>
          <a:lstStyle/>
          <a:p>
            <a:pPr marL="0" indent="0">
              <a:buNone/>
            </a:pPr>
            <a:r>
              <a:rPr lang="en-US" sz="3100" dirty="0" smtClean="0"/>
              <a:t>The word translated “perfect” is the Greek </a:t>
            </a:r>
            <a:r>
              <a:rPr lang="en-US" sz="3100" dirty="0" err="1" smtClean="0"/>
              <a:t>teleioi</a:t>
            </a:r>
            <a:r>
              <a:rPr lang="en-US" sz="3100" dirty="0" smtClean="0"/>
              <a:t>, meaning “full grown,” “mature.”  </a:t>
            </a:r>
          </a:p>
          <a:p>
            <a:pPr marL="0" indent="0">
              <a:buNone/>
            </a:pPr>
            <a:r>
              <a:rPr lang="en-US" sz="3100" dirty="0" smtClean="0"/>
              <a:t>Paul is here describing mature Christians.  The Christian should grow in knowledge of the truth and should not require continual feeding with spiritual “milk.”  </a:t>
            </a:r>
          </a:p>
          <a:p>
            <a:pPr marL="0" indent="0">
              <a:buNone/>
            </a:pPr>
            <a:r>
              <a:rPr lang="en-US" sz="3100" dirty="0" smtClean="0"/>
              <a:t>Paul reminded the Corinthian believers that he was addressing his instruction to those who had already learned the rudiments of Christianity and should now be able to appreciate the more profound truths of the gospel.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45</a:t>
            </a:fld>
            <a:endParaRPr lang="en-US" dirty="0"/>
          </a:p>
        </p:txBody>
      </p:sp>
    </p:spTree>
    <p:extLst>
      <p:ext uri="{BB962C8B-B14F-4D97-AF65-F5344CB8AC3E}">
        <p14:creationId xmlns:p14="http://schemas.microsoft.com/office/powerpoint/2010/main" val="38113634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br>
              <a:rPr lang="en-US" sz="4000" dirty="0">
                <a:solidFill>
                  <a:schemeClr val="bg1"/>
                </a:solidFill>
              </a:rPr>
            </a:br>
            <a:r>
              <a:rPr lang="en-US" dirty="0" smtClean="0"/>
              <a:t/>
            </a:r>
            <a:br>
              <a:rPr lang="en-US" dirty="0" smtClean="0"/>
            </a:br>
            <a:r>
              <a:rPr lang="en-US" dirty="0" smtClean="0"/>
              <a:t/>
            </a:r>
            <a:br>
              <a:rPr lang="en-US" dirty="0" smtClean="0"/>
            </a:br>
            <a:r>
              <a:rPr lang="en-US" sz="3200" b="1" dirty="0" smtClean="0"/>
              <a:t>1 Corinthians 2:7-16</a:t>
            </a:r>
            <a:endParaRPr lang="en-US" sz="28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baseline="30000" dirty="0"/>
              <a:t>7 </a:t>
            </a:r>
            <a:r>
              <a:rPr lang="en-US" sz="3200" dirty="0"/>
              <a:t>But we speak the wisdom of God in a mystery, even the hidden wisdom, which God ordained before the world unto our glory:</a:t>
            </a:r>
          </a:p>
          <a:p>
            <a:r>
              <a:rPr lang="en-US" sz="3200" b="1" baseline="30000" dirty="0"/>
              <a:t>8 </a:t>
            </a:r>
            <a:r>
              <a:rPr lang="en-US" sz="3200" dirty="0"/>
              <a:t>Which none of the princes of this world knew: for had they known it, they would not have crucified the Lord of glory.</a:t>
            </a:r>
          </a:p>
          <a:p>
            <a:r>
              <a:rPr lang="en-US" sz="3200" b="1" baseline="30000" dirty="0"/>
              <a:t>9 </a:t>
            </a:r>
            <a:r>
              <a:rPr lang="en-US" sz="3200" dirty="0"/>
              <a:t>But as it is written, Eye hath not seen, nor ear heard, neither have entered into the heart of man, the things which God hath prepared for them that love him.</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46</a:t>
            </a:fld>
            <a:endParaRPr lang="en-US" dirty="0"/>
          </a:p>
        </p:txBody>
      </p:sp>
    </p:spTree>
    <p:extLst>
      <p:ext uri="{BB962C8B-B14F-4D97-AF65-F5344CB8AC3E}">
        <p14:creationId xmlns:p14="http://schemas.microsoft.com/office/powerpoint/2010/main" val="16191000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p.670</a:t>
            </a:r>
            <a:endParaRPr lang="en-US" sz="2800" b="1" dirty="0"/>
          </a:p>
        </p:txBody>
      </p:sp>
      <p:sp>
        <p:nvSpPr>
          <p:cNvPr id="3" name="Content Placeholder 2"/>
          <p:cNvSpPr>
            <a:spLocks noGrp="1"/>
          </p:cNvSpPr>
          <p:nvPr>
            <p:ph idx="1"/>
          </p:nvPr>
        </p:nvSpPr>
        <p:spPr>
          <a:xfrm>
            <a:off x="3869268" y="864108"/>
            <a:ext cx="7954432" cy="5120640"/>
          </a:xfrm>
        </p:spPr>
        <p:txBody>
          <a:bodyPr>
            <a:noAutofit/>
          </a:bodyPr>
          <a:lstStyle/>
          <a:p>
            <a:pPr marL="0" indent="0">
              <a:buNone/>
            </a:pPr>
            <a:r>
              <a:rPr lang="en-US" sz="2800" dirty="0" smtClean="0"/>
              <a:t>The plan of salvation, formulated before the creation of the world (DA 22, PP 63) and announced and put into effect by the Father and the Son when Adam sinned (PP 64-66), was a great mystery to the universe.  The angels could not fully comprehend it (see 1 Peter 1:12, GC 415).  The prophets, who wrote concerning it, understood only in part the messages they bore to the church concerning salvation through Christ (1 Peter 1:10-11).  The natural man completely fails to appreciate the “wisdom” of God because it is so directly contrary to man’s accepted philosophy of life.  Even the consecrated believer cannot fathom the depth of meaning in the plan of salvation (Rom. 11:33-36).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47</a:t>
            </a:fld>
            <a:endParaRPr lang="en-US" dirty="0"/>
          </a:p>
        </p:txBody>
      </p:sp>
    </p:spTree>
    <p:extLst>
      <p:ext uri="{BB962C8B-B14F-4D97-AF65-F5344CB8AC3E}">
        <p14:creationId xmlns:p14="http://schemas.microsoft.com/office/powerpoint/2010/main" val="35431260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br>
              <a:rPr lang="en-US" sz="4000" dirty="0">
                <a:solidFill>
                  <a:schemeClr val="bg1"/>
                </a:solidFill>
              </a:rPr>
            </a:br>
            <a:r>
              <a:rPr lang="en-US" dirty="0" smtClean="0"/>
              <a:t/>
            </a:r>
            <a:br>
              <a:rPr lang="en-US" dirty="0" smtClean="0"/>
            </a:br>
            <a:r>
              <a:rPr lang="en-US" dirty="0" smtClean="0"/>
              <a:t/>
            </a:r>
            <a:br>
              <a:rPr lang="en-US" dirty="0" smtClean="0"/>
            </a:br>
            <a:r>
              <a:rPr lang="en-US" sz="3200" b="1" dirty="0" smtClean="0"/>
              <a:t>1 Corinthians 2:14-16</a:t>
            </a:r>
            <a:endParaRPr lang="en-US" sz="28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baseline="30000" dirty="0"/>
              <a:t>10 </a:t>
            </a:r>
            <a:r>
              <a:rPr lang="en-US" sz="3200" dirty="0"/>
              <a:t>But God hath revealed them unto us by his Spirit: for the Spirit </a:t>
            </a:r>
            <a:r>
              <a:rPr lang="en-US" sz="3200" dirty="0" err="1"/>
              <a:t>searcheth</a:t>
            </a:r>
            <a:r>
              <a:rPr lang="en-US" sz="3200" dirty="0"/>
              <a:t> all things, yea, the deep things of God.</a:t>
            </a:r>
          </a:p>
          <a:p>
            <a:r>
              <a:rPr lang="en-US" sz="3200" b="1" baseline="30000" dirty="0"/>
              <a:t>11 </a:t>
            </a:r>
            <a:r>
              <a:rPr lang="en-US" sz="3200" dirty="0"/>
              <a:t>For what man </a:t>
            </a:r>
            <a:r>
              <a:rPr lang="en-US" sz="3200" dirty="0" err="1"/>
              <a:t>knoweth</a:t>
            </a:r>
            <a:r>
              <a:rPr lang="en-US" sz="3200" dirty="0"/>
              <a:t> the things of a man, save the spirit of man which is in him? even so the things of God </a:t>
            </a:r>
            <a:r>
              <a:rPr lang="en-US" sz="3200" dirty="0" err="1"/>
              <a:t>knoweth</a:t>
            </a:r>
            <a:r>
              <a:rPr lang="en-US" sz="3200" dirty="0"/>
              <a:t> no man, but the Spirit of God.</a:t>
            </a:r>
          </a:p>
          <a:p>
            <a:r>
              <a:rPr lang="en-US" sz="3200" b="1" baseline="30000" dirty="0"/>
              <a:t>12 </a:t>
            </a:r>
            <a:r>
              <a:rPr lang="en-US" sz="3200" dirty="0"/>
              <a:t>Now we have received, not the spirit of the world, but the spirit which is of God; that we might know the things that are freely given to us of God.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48</a:t>
            </a:fld>
            <a:endParaRPr lang="en-US" dirty="0"/>
          </a:p>
        </p:txBody>
      </p:sp>
    </p:spTree>
    <p:extLst>
      <p:ext uri="{BB962C8B-B14F-4D97-AF65-F5344CB8AC3E}">
        <p14:creationId xmlns:p14="http://schemas.microsoft.com/office/powerpoint/2010/main" val="15407948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br>
              <a:rPr lang="en-US" sz="4000" dirty="0">
                <a:solidFill>
                  <a:schemeClr val="bg1"/>
                </a:solidFill>
              </a:rPr>
            </a:br>
            <a:r>
              <a:rPr lang="en-US" dirty="0" smtClean="0"/>
              <a:t/>
            </a:r>
            <a:br>
              <a:rPr lang="en-US" dirty="0" smtClean="0"/>
            </a:br>
            <a:r>
              <a:rPr lang="en-US" dirty="0" smtClean="0"/>
              <a:t/>
            </a:r>
            <a:br>
              <a:rPr lang="en-US" dirty="0" smtClean="0"/>
            </a:br>
            <a:r>
              <a:rPr lang="en-US" sz="3200" b="1" dirty="0" smtClean="0"/>
              <a:t>1 Corinthians 2:13-16</a:t>
            </a:r>
            <a:endParaRPr lang="en-US" sz="28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baseline="30000" dirty="0"/>
              <a:t>13 </a:t>
            </a:r>
            <a:r>
              <a:rPr lang="en-US" sz="3200" dirty="0"/>
              <a:t>Which things also we speak, not in the words which man's wisdom </a:t>
            </a:r>
            <a:r>
              <a:rPr lang="en-US" sz="3200" dirty="0" err="1"/>
              <a:t>teacheth</a:t>
            </a:r>
            <a:r>
              <a:rPr lang="en-US" sz="3200" dirty="0"/>
              <a:t>, but which the Holy Ghost </a:t>
            </a:r>
            <a:r>
              <a:rPr lang="en-US" sz="3200" dirty="0" err="1"/>
              <a:t>teacheth</a:t>
            </a:r>
            <a:r>
              <a:rPr lang="en-US" sz="3200" dirty="0"/>
              <a:t>; comparing spiritual things with spiritual</a:t>
            </a:r>
            <a:r>
              <a:rPr lang="en-US" sz="3200" dirty="0" smtClean="0"/>
              <a:t>.</a:t>
            </a:r>
          </a:p>
          <a:p>
            <a:r>
              <a:rPr lang="en-US" sz="3200" b="1" baseline="30000" dirty="0" smtClean="0"/>
              <a:t>14</a:t>
            </a:r>
            <a:r>
              <a:rPr lang="en-US" sz="3200" b="1" baseline="30000" dirty="0"/>
              <a:t> </a:t>
            </a:r>
            <a:r>
              <a:rPr lang="en-US" sz="3200" dirty="0"/>
              <a:t>But the natural man </a:t>
            </a:r>
            <a:r>
              <a:rPr lang="en-US" sz="3200" dirty="0" err="1"/>
              <a:t>receiveth</a:t>
            </a:r>
            <a:r>
              <a:rPr lang="en-US" sz="3200" dirty="0"/>
              <a:t> not the things of the Spirit of God: for they are foolishness unto him: neither can he know them, because they are spiritually discerned</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49</a:t>
            </a:fld>
            <a:endParaRPr lang="en-US" dirty="0"/>
          </a:p>
        </p:txBody>
      </p:sp>
    </p:spTree>
    <p:extLst>
      <p:ext uri="{BB962C8B-B14F-4D97-AF65-F5344CB8AC3E}">
        <p14:creationId xmlns:p14="http://schemas.microsoft.com/office/powerpoint/2010/main" val="1624726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b="1" dirty="0" smtClean="0"/>
              <a:t>Acts 6:8-15</a:t>
            </a:r>
            <a:endParaRPr lang="en-US" sz="4400" b="1" dirty="0"/>
          </a:p>
        </p:txBody>
      </p:sp>
      <p:sp>
        <p:nvSpPr>
          <p:cNvPr id="3" name="Content Placeholder 2"/>
          <p:cNvSpPr>
            <a:spLocks noGrp="1"/>
          </p:cNvSpPr>
          <p:nvPr>
            <p:ph idx="1"/>
          </p:nvPr>
        </p:nvSpPr>
        <p:spPr/>
        <p:txBody>
          <a:bodyPr>
            <a:noAutofit/>
          </a:bodyPr>
          <a:lstStyle/>
          <a:p>
            <a:r>
              <a:rPr lang="en-US" sz="3200" b="1" baseline="30000" dirty="0"/>
              <a:t>8 </a:t>
            </a:r>
            <a:r>
              <a:rPr lang="en-US" sz="3200" dirty="0"/>
              <a:t>And Stephen, full of faith and power, did great wonders and miracles among the people.</a:t>
            </a:r>
          </a:p>
          <a:p>
            <a:r>
              <a:rPr lang="en-US" sz="3200" b="1" baseline="30000" dirty="0"/>
              <a:t>9 </a:t>
            </a:r>
            <a:r>
              <a:rPr lang="en-US" sz="3200" dirty="0"/>
              <a:t>Then there arose certain of the synagogue, which is called the synagogue of the Libertines, and </a:t>
            </a:r>
            <a:r>
              <a:rPr lang="en-US" sz="3200" dirty="0" err="1"/>
              <a:t>Cyrenians</a:t>
            </a:r>
            <a:r>
              <a:rPr lang="en-US" sz="3200" dirty="0"/>
              <a:t>, and Alexandrians, and of them of Cilicia and of Asia, disputing with Stephen.</a:t>
            </a:r>
          </a:p>
          <a:p>
            <a:r>
              <a:rPr lang="en-US" sz="3200" b="1" baseline="30000" dirty="0"/>
              <a:t>10 </a:t>
            </a:r>
            <a:r>
              <a:rPr lang="en-US" sz="3200" dirty="0"/>
              <a:t>And they were not able to resist the wisdom and the spirit by which he </a:t>
            </a:r>
            <a:r>
              <a:rPr lang="en-US" sz="3200" dirty="0" err="1"/>
              <a:t>spake</a:t>
            </a:r>
            <a:r>
              <a:rPr lang="en-US" sz="3200" dirty="0"/>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13932781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p.672</a:t>
            </a:r>
            <a:endParaRPr lang="en-US" sz="2800" b="1" dirty="0"/>
          </a:p>
        </p:txBody>
      </p:sp>
      <p:sp>
        <p:nvSpPr>
          <p:cNvPr id="3" name="Content Placeholder 2"/>
          <p:cNvSpPr>
            <a:spLocks noGrp="1"/>
          </p:cNvSpPr>
          <p:nvPr>
            <p:ph idx="1"/>
          </p:nvPr>
        </p:nvSpPr>
        <p:spPr>
          <a:xfrm>
            <a:off x="3869268" y="864108"/>
            <a:ext cx="7471832" cy="5120640"/>
          </a:xfrm>
        </p:spPr>
        <p:txBody>
          <a:bodyPr>
            <a:noAutofit/>
          </a:bodyPr>
          <a:lstStyle/>
          <a:p>
            <a:pPr marL="0" indent="0">
              <a:buNone/>
            </a:pPr>
            <a:r>
              <a:rPr lang="en-US" sz="3200" dirty="0" smtClean="0"/>
              <a:t>Paul was the recipient of instruction communicated by the living Spirt of God.  He recognized that he was under the leadership of the Holy Spirit and that his thoughts were prompted by the Spirit.  Seeing that heavenly wisdom is so different from all earthly knowledge, it must be expressed in a way and in words that differ from ordinary earthly usage.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50</a:t>
            </a:fld>
            <a:endParaRPr lang="en-US" dirty="0"/>
          </a:p>
        </p:txBody>
      </p:sp>
    </p:spTree>
    <p:extLst>
      <p:ext uri="{BB962C8B-B14F-4D97-AF65-F5344CB8AC3E}">
        <p14:creationId xmlns:p14="http://schemas.microsoft.com/office/powerpoint/2010/main" val="13104480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p.672</a:t>
            </a:r>
            <a:endParaRPr lang="en-US" sz="2800" b="1" dirty="0"/>
          </a:p>
        </p:txBody>
      </p:sp>
      <p:sp>
        <p:nvSpPr>
          <p:cNvPr id="3" name="Content Placeholder 2"/>
          <p:cNvSpPr>
            <a:spLocks noGrp="1"/>
          </p:cNvSpPr>
          <p:nvPr>
            <p:ph idx="1"/>
          </p:nvPr>
        </p:nvSpPr>
        <p:spPr>
          <a:xfrm>
            <a:off x="3869268" y="864108"/>
            <a:ext cx="7471832" cy="5120640"/>
          </a:xfrm>
        </p:spPr>
        <p:txBody>
          <a:bodyPr>
            <a:noAutofit/>
          </a:bodyPr>
          <a:lstStyle/>
          <a:p>
            <a:pPr marL="0" indent="0">
              <a:buNone/>
            </a:pPr>
            <a:r>
              <a:rPr lang="en-US" sz="3200" dirty="0" smtClean="0"/>
              <a:t>The one in whom the Spirit of God dwells, and through whom He works, lives in a different sphere from the worldly-minded person, and will of necessity speak in a different way.  A mathematician expresses a mathematical truth in the technical language of mathematics.  A musician discusses a musical theme in the vocabulary of music.  Similarly, spiritual truths are expressed in spiritual words and forms of statement.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51</a:t>
            </a:fld>
            <a:endParaRPr lang="en-US" dirty="0"/>
          </a:p>
        </p:txBody>
      </p:sp>
    </p:spTree>
    <p:extLst>
      <p:ext uri="{BB962C8B-B14F-4D97-AF65-F5344CB8AC3E}">
        <p14:creationId xmlns:p14="http://schemas.microsoft.com/office/powerpoint/2010/main" val="26131593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br>
              <a:rPr lang="en-US" sz="4000" dirty="0">
                <a:solidFill>
                  <a:schemeClr val="bg1"/>
                </a:solidFill>
              </a:rPr>
            </a:br>
            <a:r>
              <a:rPr lang="en-US" dirty="0" smtClean="0"/>
              <a:t/>
            </a:r>
            <a:br>
              <a:rPr lang="en-US" dirty="0" smtClean="0"/>
            </a:br>
            <a:r>
              <a:rPr lang="en-US" dirty="0" smtClean="0"/>
              <a:t/>
            </a:r>
            <a:br>
              <a:rPr lang="en-US" dirty="0" smtClean="0"/>
            </a:br>
            <a:r>
              <a:rPr lang="en-US" sz="3200" b="1" dirty="0" smtClean="0"/>
              <a:t>1 Corinthians 2:14-16</a:t>
            </a:r>
            <a:endParaRPr lang="en-US" sz="2800" b="1" dirty="0"/>
          </a:p>
        </p:txBody>
      </p:sp>
      <p:sp>
        <p:nvSpPr>
          <p:cNvPr id="3" name="Content Placeholder 2"/>
          <p:cNvSpPr>
            <a:spLocks noGrp="1"/>
          </p:cNvSpPr>
          <p:nvPr>
            <p:ph idx="1"/>
          </p:nvPr>
        </p:nvSpPr>
        <p:spPr>
          <a:xfrm>
            <a:off x="3635297" y="864108"/>
            <a:ext cx="7928517" cy="5120640"/>
          </a:xfrm>
        </p:spPr>
        <p:txBody>
          <a:bodyPr>
            <a:noAutofit/>
          </a:bodyPr>
          <a:lstStyle/>
          <a:p>
            <a:r>
              <a:rPr lang="en-US" sz="3200" b="1" baseline="30000" dirty="0" smtClean="0"/>
              <a:t>15</a:t>
            </a:r>
            <a:r>
              <a:rPr lang="en-US" sz="3200" b="1" baseline="30000" dirty="0"/>
              <a:t> </a:t>
            </a:r>
            <a:r>
              <a:rPr lang="en-US" sz="3200" dirty="0"/>
              <a:t>But he that is spiritual </a:t>
            </a:r>
            <a:r>
              <a:rPr lang="en-US" sz="3200" dirty="0" err="1"/>
              <a:t>judgeth</a:t>
            </a:r>
            <a:r>
              <a:rPr lang="en-US" sz="3200" dirty="0"/>
              <a:t> all things, yet he himself is judged of no man.</a:t>
            </a:r>
          </a:p>
          <a:p>
            <a:r>
              <a:rPr lang="en-US" sz="3200" b="1" baseline="30000" dirty="0"/>
              <a:t>16 </a:t>
            </a:r>
            <a:r>
              <a:rPr lang="en-US" sz="3200" dirty="0"/>
              <a:t>For who hath known the mind of the Lord, that he may instruct him? but we have the mind of Christ.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52</a:t>
            </a:fld>
            <a:endParaRPr lang="en-US" dirty="0"/>
          </a:p>
        </p:txBody>
      </p:sp>
    </p:spTree>
    <p:extLst>
      <p:ext uri="{BB962C8B-B14F-4D97-AF65-F5344CB8AC3E}">
        <p14:creationId xmlns:p14="http://schemas.microsoft.com/office/powerpoint/2010/main" val="29687135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p.673</a:t>
            </a:r>
            <a:endParaRPr lang="en-US" sz="2800" b="1" dirty="0"/>
          </a:p>
        </p:txBody>
      </p:sp>
      <p:sp>
        <p:nvSpPr>
          <p:cNvPr id="3" name="Content Placeholder 2"/>
          <p:cNvSpPr>
            <a:spLocks noGrp="1"/>
          </p:cNvSpPr>
          <p:nvPr>
            <p:ph idx="1"/>
          </p:nvPr>
        </p:nvSpPr>
        <p:spPr>
          <a:xfrm>
            <a:off x="3632200" y="864108"/>
            <a:ext cx="7708900" cy="5120640"/>
          </a:xfrm>
        </p:spPr>
        <p:txBody>
          <a:bodyPr>
            <a:noAutofit/>
          </a:bodyPr>
          <a:lstStyle/>
          <a:p>
            <a:r>
              <a:rPr lang="en-US" sz="3200" dirty="0" smtClean="0"/>
              <a:t>Men may attempt to judge the “spiritual,” but no worldly-minded or “natural” man can understand the principles, feelings, opinions, joys, and hopes of the spiritual man, because the unregenerate heart is not able to appreciate the things that come from the Spirit of God.  </a:t>
            </a:r>
          </a:p>
          <a:p>
            <a:r>
              <a:rPr lang="en-US" sz="3200" dirty="0" smtClean="0"/>
              <a:t>We are, by the Spirit, united to Christ, for the Holy Spirit’s presence is the same as the presence of Jesus (John 14:16-19); therefore we have the “mind of Christ.”  By the Holy Spirit Jesus dwells in the believer and works in and through him.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53</a:t>
            </a:fld>
            <a:endParaRPr lang="en-US" dirty="0"/>
          </a:p>
        </p:txBody>
      </p:sp>
    </p:spTree>
    <p:extLst>
      <p:ext uri="{BB962C8B-B14F-4D97-AF65-F5344CB8AC3E}">
        <p14:creationId xmlns:p14="http://schemas.microsoft.com/office/powerpoint/2010/main" val="1486887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EG White,</a:t>
            </a:r>
            <a:br>
              <a:rPr lang="en-US" sz="2800" b="1" dirty="0" smtClean="0"/>
            </a:br>
            <a:r>
              <a:rPr lang="en-US" sz="2400" b="1" i="1" dirty="0" smtClean="0"/>
              <a:t>Acts of the Apostles, </a:t>
            </a:r>
            <a:r>
              <a:rPr lang="en-US" sz="2400" b="1" dirty="0" smtClean="0"/>
              <a:t>p.101</a:t>
            </a:r>
            <a:endParaRPr lang="en-US" sz="2400" b="1" dirty="0"/>
          </a:p>
        </p:txBody>
      </p:sp>
      <p:sp>
        <p:nvSpPr>
          <p:cNvPr id="3" name="Content Placeholder 2"/>
          <p:cNvSpPr>
            <a:spLocks noGrp="1"/>
          </p:cNvSpPr>
          <p:nvPr>
            <p:ph idx="1"/>
          </p:nvPr>
        </p:nvSpPr>
        <p:spPr>
          <a:xfrm>
            <a:off x="3632200" y="864108"/>
            <a:ext cx="7961086" cy="5120640"/>
          </a:xfrm>
        </p:spPr>
        <p:txBody>
          <a:bodyPr>
            <a:noAutofit/>
          </a:bodyPr>
          <a:lstStyle/>
          <a:p>
            <a:pPr marL="0" indent="0">
              <a:buNone/>
            </a:pPr>
            <a:r>
              <a:rPr lang="en-US" sz="3000" i="1" dirty="0"/>
              <a:t>At the scene of Stephen's trial and death, Saul had seemed to be imbued with a frenzied zeal. Afterward he was angered by his own secret conviction that Stephen had been honored by God at the very time when he was dishonored by men. Saul continued to persecute the church of God, hunting them down, seizing them in their houses, and delivering them up to the priests and rulers for imprisonment and death. His zeal in carrying forward this persecution brought terror to the Christians at Jerusalem. The Roman authorities made no special effort to stay the cruel work and secretly aided the Jews in order to conciliate them and to secure their favor. </a:t>
            </a:r>
            <a:endParaRPr lang="en-US" sz="3000" i="1"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54</a:t>
            </a:fld>
            <a:endParaRPr lang="en-US" dirty="0"/>
          </a:p>
        </p:txBody>
      </p:sp>
    </p:spTree>
    <p:extLst>
      <p:ext uri="{BB962C8B-B14F-4D97-AF65-F5344CB8AC3E}">
        <p14:creationId xmlns:p14="http://schemas.microsoft.com/office/powerpoint/2010/main" val="17552399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EG White,</a:t>
            </a:r>
            <a:br>
              <a:rPr lang="en-US" sz="2800" b="1" dirty="0" smtClean="0"/>
            </a:br>
            <a:r>
              <a:rPr lang="en-US" sz="2400" b="1" i="1" dirty="0" smtClean="0"/>
              <a:t>Acts of the Apostles, </a:t>
            </a:r>
            <a:r>
              <a:rPr lang="en-US" sz="2400" b="1" dirty="0" smtClean="0"/>
              <a:t>p. 103</a:t>
            </a:r>
            <a:endParaRPr lang="en-US" sz="2400" b="1" dirty="0"/>
          </a:p>
        </p:txBody>
      </p:sp>
      <p:sp>
        <p:nvSpPr>
          <p:cNvPr id="3" name="Content Placeholder 2"/>
          <p:cNvSpPr>
            <a:spLocks noGrp="1"/>
          </p:cNvSpPr>
          <p:nvPr>
            <p:ph idx="1"/>
          </p:nvPr>
        </p:nvSpPr>
        <p:spPr>
          <a:xfrm>
            <a:off x="3632200" y="864108"/>
            <a:ext cx="7961086" cy="5120640"/>
          </a:xfrm>
        </p:spPr>
        <p:txBody>
          <a:bodyPr>
            <a:noAutofit/>
          </a:bodyPr>
          <a:lstStyle/>
          <a:p>
            <a:pPr marL="0" indent="0">
              <a:buNone/>
            </a:pPr>
            <a:r>
              <a:rPr lang="en-US" sz="3200" i="1" dirty="0"/>
              <a:t>After the death of Stephen there arose against the believers in Jerusalem a persecution so relentless that “they were all scattered abroad throughout the regions of Judea and Samaria.” Saul “made havoc of the church, entering into every house, and haling men and women committed them to prison.” Of his zeal in this cruel work he said at a later date: “I verily thought with myself, that I ought to do many things contrary to the name of Jesus of Nazareth</a:t>
            </a:r>
            <a:r>
              <a:rPr lang="en-US" sz="3200" i="1" dirty="0" smtClean="0"/>
              <a:t>.”</a:t>
            </a:r>
            <a:endParaRPr lang="en-US" sz="3000" i="1"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55</a:t>
            </a:fld>
            <a:endParaRPr lang="en-US" dirty="0"/>
          </a:p>
        </p:txBody>
      </p:sp>
    </p:spTree>
    <p:extLst>
      <p:ext uri="{BB962C8B-B14F-4D97-AF65-F5344CB8AC3E}">
        <p14:creationId xmlns:p14="http://schemas.microsoft.com/office/powerpoint/2010/main" val="11312902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EG White,</a:t>
            </a:r>
            <a:br>
              <a:rPr lang="en-US" sz="2800" b="1" dirty="0" smtClean="0"/>
            </a:br>
            <a:r>
              <a:rPr lang="en-US" sz="2400" b="1" i="1" dirty="0" smtClean="0"/>
              <a:t>Acts of the Apostles, </a:t>
            </a:r>
            <a:r>
              <a:rPr lang="en-US" sz="2400" b="1" dirty="0" smtClean="0"/>
              <a:t>p. 103</a:t>
            </a:r>
            <a:endParaRPr lang="en-US" sz="2400" b="1" dirty="0"/>
          </a:p>
        </p:txBody>
      </p:sp>
      <p:sp>
        <p:nvSpPr>
          <p:cNvPr id="3" name="Content Placeholder 2"/>
          <p:cNvSpPr>
            <a:spLocks noGrp="1"/>
          </p:cNvSpPr>
          <p:nvPr>
            <p:ph idx="1"/>
          </p:nvPr>
        </p:nvSpPr>
        <p:spPr>
          <a:xfrm>
            <a:off x="3632200" y="864108"/>
            <a:ext cx="7961086" cy="5120640"/>
          </a:xfrm>
        </p:spPr>
        <p:txBody>
          <a:bodyPr>
            <a:noAutofit/>
          </a:bodyPr>
          <a:lstStyle/>
          <a:p>
            <a:pPr marL="0" indent="0">
              <a:buNone/>
            </a:pPr>
            <a:endParaRPr lang="en-US" sz="3200" dirty="0" smtClean="0"/>
          </a:p>
          <a:p>
            <a:pPr marL="0" indent="0">
              <a:buNone/>
            </a:pPr>
            <a:r>
              <a:rPr lang="en-US" sz="3200" i="1" dirty="0" smtClean="0"/>
              <a:t>‘Which </a:t>
            </a:r>
            <a:r>
              <a:rPr lang="en-US" sz="3200" i="1" dirty="0"/>
              <a:t>thing I also did in Jerusalem: and many of the saints did I shut up in prison.... And I punished them oft in every synagogue, and compelled them to blaspheme; and being exceedingly mad against them, I persecuted them even unto strange cities.” That Stephen was not the only one who suffered death may be seen from Saul's own words, “And when they were put to death, I gave my voice against them.” </a:t>
            </a:r>
            <a:r>
              <a:rPr lang="en-US" sz="3200" i="1" dirty="0">
                <a:hlinkClick r:id="rId2"/>
              </a:rPr>
              <a:t>Acts 26:9-11</a:t>
            </a:r>
            <a:r>
              <a:rPr lang="en-US" sz="3200" i="1" dirty="0"/>
              <a:t>. </a:t>
            </a:r>
            <a:endParaRPr lang="en-US" sz="3000" i="1"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56</a:t>
            </a:fld>
            <a:endParaRPr lang="en-US" dirty="0"/>
          </a:p>
        </p:txBody>
      </p:sp>
    </p:spTree>
    <p:extLst>
      <p:ext uri="{BB962C8B-B14F-4D97-AF65-F5344CB8AC3E}">
        <p14:creationId xmlns:p14="http://schemas.microsoft.com/office/powerpoint/2010/main" val="15026279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EG White,</a:t>
            </a:r>
            <a:br>
              <a:rPr lang="en-US" sz="2800" b="1" dirty="0" smtClean="0"/>
            </a:br>
            <a:r>
              <a:rPr lang="en-US" sz="2400" b="1" i="1" dirty="0" smtClean="0"/>
              <a:t>Acts of the Apostles, </a:t>
            </a:r>
            <a:r>
              <a:rPr lang="en-US" sz="2400" b="1" dirty="0" smtClean="0"/>
              <a:t>p. 102</a:t>
            </a:r>
            <a:endParaRPr lang="en-US" sz="2400" b="1" dirty="0"/>
          </a:p>
        </p:txBody>
      </p:sp>
      <p:sp>
        <p:nvSpPr>
          <p:cNvPr id="3" name="Content Placeholder 2"/>
          <p:cNvSpPr>
            <a:spLocks noGrp="1"/>
          </p:cNvSpPr>
          <p:nvPr>
            <p:ph idx="1"/>
          </p:nvPr>
        </p:nvSpPr>
        <p:spPr>
          <a:xfrm>
            <a:off x="3632200" y="864108"/>
            <a:ext cx="7961086" cy="5120640"/>
          </a:xfrm>
        </p:spPr>
        <p:txBody>
          <a:bodyPr>
            <a:noAutofit/>
          </a:bodyPr>
          <a:lstStyle/>
          <a:p>
            <a:pPr marL="0" indent="0">
              <a:buNone/>
            </a:pPr>
            <a:r>
              <a:rPr lang="en-US" sz="3200" i="1" dirty="0"/>
              <a:t>After the death of Stephen, Saul was elected a member of the Sanhedrin council in consideration of the part he had acted on that occasion. For a time he was a mighty instrument in the hands of Satan to carry out his rebellion against the Son of God. But soon this relentless persecutor was to be employed in building up the church that he was now tearing down. A Mightier than Satan had chosen Saul to take the place of the martyred Stephen, to preach and suffer for His name, and to spread far and wide the tidings of salvation through His blood. </a:t>
            </a:r>
            <a:endParaRPr lang="en-US" sz="3000" i="1"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57</a:t>
            </a:fld>
            <a:endParaRPr lang="en-US" dirty="0"/>
          </a:p>
        </p:txBody>
      </p:sp>
    </p:spTree>
    <p:extLst>
      <p:ext uri="{BB962C8B-B14F-4D97-AF65-F5344CB8AC3E}">
        <p14:creationId xmlns:p14="http://schemas.microsoft.com/office/powerpoint/2010/main" val="370725236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EG White,</a:t>
            </a:r>
            <a:br>
              <a:rPr lang="en-US" sz="2800" b="1" dirty="0" smtClean="0"/>
            </a:br>
            <a:r>
              <a:rPr lang="en-US" sz="2400" b="1" i="1" dirty="0" smtClean="0"/>
              <a:t>The Sanctified Life, </a:t>
            </a:r>
            <a:r>
              <a:rPr lang="en-US" sz="2400" b="1" dirty="0" smtClean="0"/>
              <a:t>p.14</a:t>
            </a:r>
            <a:endParaRPr lang="en-US" sz="2400" b="1" dirty="0"/>
          </a:p>
        </p:txBody>
      </p:sp>
      <p:sp>
        <p:nvSpPr>
          <p:cNvPr id="3" name="Content Placeholder 2"/>
          <p:cNvSpPr>
            <a:spLocks noGrp="1"/>
          </p:cNvSpPr>
          <p:nvPr>
            <p:ph idx="1"/>
          </p:nvPr>
        </p:nvSpPr>
        <p:spPr>
          <a:xfrm>
            <a:off x="3632200" y="864108"/>
            <a:ext cx="7961086" cy="5120640"/>
          </a:xfrm>
        </p:spPr>
        <p:txBody>
          <a:bodyPr>
            <a:noAutofit/>
          </a:bodyPr>
          <a:lstStyle/>
          <a:p>
            <a:pPr marL="0" indent="0">
              <a:buNone/>
            </a:pPr>
            <a:r>
              <a:rPr lang="en-US" sz="3200" i="1" dirty="0"/>
              <a:t>Our </a:t>
            </a:r>
            <a:r>
              <a:rPr lang="en-US" sz="3200" i="1" dirty="0" err="1"/>
              <a:t>Saviour</a:t>
            </a:r>
            <a:r>
              <a:rPr lang="en-US" sz="3200" i="1" dirty="0"/>
              <a:t> was the light of the world, but the world knew Him not. He was constantly employed in works of mercy, shedding light upon the pathway of all; yet He did not call upon those with whom He mingled to behold His unexampled virtue, His self-denial, self-sacrifice, and benevolence. The Jews did not admire such a life. They considered His religion worthless, because it did not accord with their standard of piety. They decided that Christ was not religious in spirit or character; for their religion consisted in display, in praying publicly, and in doing works of charity for effect. </a:t>
            </a:r>
            <a:endParaRPr lang="en-US" sz="3000" i="1"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58</a:t>
            </a:fld>
            <a:endParaRPr lang="en-US" dirty="0"/>
          </a:p>
        </p:txBody>
      </p:sp>
    </p:spTree>
    <p:extLst>
      <p:ext uri="{BB962C8B-B14F-4D97-AF65-F5344CB8AC3E}">
        <p14:creationId xmlns:p14="http://schemas.microsoft.com/office/powerpoint/2010/main" val="191042307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EG White,</a:t>
            </a:r>
            <a:br>
              <a:rPr lang="en-US" sz="2800" b="1" dirty="0" smtClean="0"/>
            </a:br>
            <a:r>
              <a:rPr lang="en-US" sz="2400" b="1" i="1" dirty="0" smtClean="0"/>
              <a:t>The Sanctified Life, p.11</a:t>
            </a:r>
            <a:endParaRPr lang="en-US" sz="2400" b="1" i="1" dirty="0"/>
          </a:p>
        </p:txBody>
      </p:sp>
      <p:sp>
        <p:nvSpPr>
          <p:cNvPr id="3" name="Content Placeholder 2"/>
          <p:cNvSpPr>
            <a:spLocks noGrp="1"/>
          </p:cNvSpPr>
          <p:nvPr>
            <p:ph idx="1"/>
          </p:nvPr>
        </p:nvSpPr>
        <p:spPr>
          <a:xfrm>
            <a:off x="3632199" y="864108"/>
            <a:ext cx="8385629" cy="5120640"/>
          </a:xfrm>
        </p:spPr>
        <p:txBody>
          <a:bodyPr>
            <a:noAutofit/>
          </a:bodyPr>
          <a:lstStyle/>
          <a:p>
            <a:pPr marL="0" indent="0">
              <a:buNone/>
            </a:pPr>
            <a:r>
              <a:rPr lang="en-US" sz="3000" i="1" dirty="0"/>
              <a:t>Self-denial, self-sacrifice, benevolence, kindness, love, patience, fortitude, and Christian trust are the daily fruits borne by those who are truly connected with God. Their acts may not be published to the world, but they themselves are daily wrestling with evil, and gaining precious victories over temptation and </a:t>
            </a:r>
            <a:r>
              <a:rPr lang="en-US" sz="3000" i="1" dirty="0" smtClean="0"/>
              <a:t>wrong… The </a:t>
            </a:r>
            <a:r>
              <a:rPr lang="en-US" sz="3000" i="1" dirty="0"/>
              <a:t>eye of Him who </a:t>
            </a:r>
            <a:r>
              <a:rPr lang="en-US" sz="3000" i="1" dirty="0" err="1"/>
              <a:t>seeth</a:t>
            </a:r>
            <a:r>
              <a:rPr lang="en-US" sz="3000" i="1" dirty="0"/>
              <a:t> the secrets of the heart, notices and regards with approval every effort put forth in lowliness and meekness. It requires the testing time to reveal the pure gold of love and faith in the character. When trials and perplexities come upon the church, then the steadfast zeal and warm affections of Christ's true followers are developed. </a:t>
            </a:r>
            <a:endParaRPr lang="en-US" sz="3000" i="1"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59</a:t>
            </a:fld>
            <a:endParaRPr lang="en-US" dirty="0"/>
          </a:p>
        </p:txBody>
      </p:sp>
    </p:spTree>
    <p:extLst>
      <p:ext uri="{BB962C8B-B14F-4D97-AF65-F5344CB8AC3E}">
        <p14:creationId xmlns:p14="http://schemas.microsoft.com/office/powerpoint/2010/main" val="1078626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b="1" dirty="0" smtClean="0"/>
              <a:t>Acts 6:11-15</a:t>
            </a:r>
            <a:endParaRPr lang="en-US" sz="4400" b="1" dirty="0"/>
          </a:p>
        </p:txBody>
      </p:sp>
      <p:sp>
        <p:nvSpPr>
          <p:cNvPr id="3" name="Content Placeholder 2"/>
          <p:cNvSpPr>
            <a:spLocks noGrp="1"/>
          </p:cNvSpPr>
          <p:nvPr>
            <p:ph idx="1"/>
          </p:nvPr>
        </p:nvSpPr>
        <p:spPr/>
        <p:txBody>
          <a:bodyPr>
            <a:noAutofit/>
          </a:bodyPr>
          <a:lstStyle/>
          <a:p>
            <a:r>
              <a:rPr lang="en-US" sz="3200" b="1" baseline="30000" dirty="0"/>
              <a:t>11 </a:t>
            </a:r>
            <a:r>
              <a:rPr lang="en-US" sz="3200" dirty="0"/>
              <a:t>Then they suborned men, which said, We have heard him speak blasphemous words against Moses, and against God.</a:t>
            </a:r>
          </a:p>
          <a:p>
            <a:r>
              <a:rPr lang="en-US" sz="3200" b="1" baseline="30000" dirty="0"/>
              <a:t>12 </a:t>
            </a:r>
            <a:r>
              <a:rPr lang="en-US" sz="3200" dirty="0"/>
              <a:t>And they stirred up the people, and the elders, and the scribes, and came upon him, and caught him, and brought him to the council,</a:t>
            </a:r>
          </a:p>
          <a:p>
            <a:r>
              <a:rPr lang="en-US" sz="3200" b="1" baseline="30000" dirty="0"/>
              <a:t>13 </a:t>
            </a:r>
            <a:r>
              <a:rPr lang="en-US" sz="3200" dirty="0"/>
              <a:t>And set up false witnesses, which said, This man </a:t>
            </a:r>
            <a:r>
              <a:rPr lang="en-US" sz="3200" dirty="0" err="1"/>
              <a:t>ceaseth</a:t>
            </a:r>
            <a:r>
              <a:rPr lang="en-US" sz="3200" dirty="0"/>
              <a:t> not to speak blasphemous words against this holy place, and the law:</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219812123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bg1"/>
                </a:solidFill>
              </a:rPr>
              <a:t>The Mind of Christ</a:t>
            </a:r>
            <a:r>
              <a:rPr lang="en-US" sz="4800" dirty="0">
                <a:solidFill>
                  <a:schemeClr val="bg1"/>
                </a:solidFill>
              </a:rPr>
              <a:t/>
            </a:r>
            <a:br>
              <a:rPr lang="en-US" sz="4800" dirty="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EG White,</a:t>
            </a:r>
            <a:br>
              <a:rPr lang="en-US" sz="2800" b="1" dirty="0" smtClean="0"/>
            </a:br>
            <a:r>
              <a:rPr lang="en-US" sz="2400" b="1" i="1" dirty="0" smtClean="0"/>
              <a:t> Signs of the Times, Oct. 20, 1887</a:t>
            </a:r>
            <a:endParaRPr lang="en-US" sz="2400" b="1" i="1" dirty="0"/>
          </a:p>
        </p:txBody>
      </p:sp>
      <p:sp>
        <p:nvSpPr>
          <p:cNvPr id="3" name="Content Placeholder 2"/>
          <p:cNvSpPr>
            <a:spLocks noGrp="1"/>
          </p:cNvSpPr>
          <p:nvPr>
            <p:ph idx="1"/>
          </p:nvPr>
        </p:nvSpPr>
        <p:spPr>
          <a:xfrm>
            <a:off x="3632200" y="864108"/>
            <a:ext cx="7708900" cy="5120640"/>
          </a:xfrm>
        </p:spPr>
        <p:txBody>
          <a:bodyPr>
            <a:noAutofit/>
          </a:bodyPr>
          <a:lstStyle/>
          <a:p>
            <a:pPr marL="0" indent="0">
              <a:buNone/>
            </a:pPr>
            <a:r>
              <a:rPr lang="en-US" sz="3000" i="1" dirty="0" smtClean="0"/>
              <a:t>Live </a:t>
            </a:r>
            <a:r>
              <a:rPr lang="en-US" sz="3000" i="1" dirty="0"/>
              <a:t>the life of faith day by day. Do not become anxious and distressed about the time of trouble, and thus have a time of trouble beforehand. Do not keep thinking, ‘I am afraid I shall not stand in the great testing day.’ You are to live for the present, for this day only. Tomorrow is not yours. Today you are to maintain the victory over self. Today you are to live a life of prayer. Today you are to fight the good fight of faith. Today you are to believe that God blesses you. And as you gain the victory over darkness and unbelief, you will meet the requirements of the Master, and will become a blessing to those around </a:t>
            </a:r>
            <a:r>
              <a:rPr lang="en-US" sz="3000" i="1" dirty="0" smtClean="0"/>
              <a:t>you.</a:t>
            </a:r>
          </a:p>
        </p:txBody>
      </p:sp>
      <p:sp>
        <p:nvSpPr>
          <p:cNvPr id="4" name="Slide Number Placeholder 3"/>
          <p:cNvSpPr>
            <a:spLocks noGrp="1"/>
          </p:cNvSpPr>
          <p:nvPr>
            <p:ph type="sldNum" sz="quarter" idx="12"/>
          </p:nvPr>
        </p:nvSpPr>
        <p:spPr/>
        <p:txBody>
          <a:bodyPr/>
          <a:lstStyle/>
          <a:p>
            <a:fld id="{4FAB73BC-B049-4115-A692-8D63A059BFB8}" type="slidenum">
              <a:rPr lang="en-US" smtClean="0"/>
              <a:pPr/>
              <a:t>60</a:t>
            </a:fld>
            <a:endParaRPr lang="en-US" dirty="0"/>
          </a:p>
        </p:txBody>
      </p:sp>
    </p:spTree>
    <p:extLst>
      <p:ext uri="{BB962C8B-B14F-4D97-AF65-F5344CB8AC3E}">
        <p14:creationId xmlns:p14="http://schemas.microsoft.com/office/powerpoint/2010/main" val="37686473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pPr algn="r"/>
            <a:r>
              <a:rPr lang="en-US" sz="6000" dirty="0" smtClean="0"/>
              <a:t>Happy Sabbath!</a:t>
            </a:r>
            <a:endParaRPr lang="en-US" sz="60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61</a:t>
            </a:fld>
            <a:endParaRPr lang="en-US" dirty="0"/>
          </a:p>
        </p:txBody>
      </p:sp>
    </p:spTree>
    <p:extLst>
      <p:ext uri="{BB962C8B-B14F-4D97-AF65-F5344CB8AC3E}">
        <p14:creationId xmlns:p14="http://schemas.microsoft.com/office/powerpoint/2010/main" val="807511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b="1" dirty="0" smtClean="0"/>
              <a:t>Acts 6:14-15</a:t>
            </a:r>
            <a:endParaRPr lang="en-US" sz="4400" b="1" dirty="0"/>
          </a:p>
        </p:txBody>
      </p:sp>
      <p:sp>
        <p:nvSpPr>
          <p:cNvPr id="3" name="Content Placeholder 2"/>
          <p:cNvSpPr>
            <a:spLocks noGrp="1"/>
          </p:cNvSpPr>
          <p:nvPr>
            <p:ph idx="1"/>
          </p:nvPr>
        </p:nvSpPr>
        <p:spPr/>
        <p:txBody>
          <a:bodyPr>
            <a:noAutofit/>
          </a:bodyPr>
          <a:lstStyle/>
          <a:p>
            <a:r>
              <a:rPr lang="en-US" sz="3200" b="1" baseline="30000" dirty="0"/>
              <a:t>14 </a:t>
            </a:r>
            <a:r>
              <a:rPr lang="en-US" sz="3200" dirty="0"/>
              <a:t>For we have heard him say, that this Jesus of Nazareth shall destroy this place, and shall change the customs which Moses delivered us.</a:t>
            </a:r>
          </a:p>
          <a:p>
            <a:r>
              <a:rPr lang="en-US" sz="3200" b="1" baseline="30000" dirty="0"/>
              <a:t>15 </a:t>
            </a:r>
            <a:r>
              <a:rPr lang="en-US" sz="3200" dirty="0"/>
              <a:t>And all that sat in the council, looking </a:t>
            </a:r>
            <a:r>
              <a:rPr lang="en-US" sz="3200" dirty="0" err="1"/>
              <a:t>stedfastly</a:t>
            </a:r>
            <a:r>
              <a:rPr lang="en-US" sz="3200" dirty="0"/>
              <a:t> on him, saw his face as it had been the face of an angel.</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31619746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Stephen</a:t>
            </a:r>
            <a:br>
              <a:rPr lang="en-US" sz="4000" dirty="0" smtClean="0">
                <a:solidFill>
                  <a:schemeClr val="bg1"/>
                </a:solidFill>
              </a:rPr>
            </a:br>
            <a:r>
              <a:rPr lang="en-US" sz="4000" dirty="0" smtClean="0">
                <a:solidFill>
                  <a:schemeClr val="bg1"/>
                </a:solidFill>
              </a:rPr>
              <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a:t>SDABC </a:t>
            </a:r>
            <a:r>
              <a:rPr lang="en-US" sz="2800" b="1" dirty="0" smtClean="0"/>
              <a:t>V.6 p.194</a:t>
            </a:r>
            <a:endParaRPr lang="en-US" sz="2800" b="1" dirty="0"/>
          </a:p>
        </p:txBody>
      </p:sp>
      <p:sp>
        <p:nvSpPr>
          <p:cNvPr id="3" name="Content Placeholder 2"/>
          <p:cNvSpPr>
            <a:spLocks noGrp="1"/>
          </p:cNvSpPr>
          <p:nvPr>
            <p:ph idx="1"/>
          </p:nvPr>
        </p:nvSpPr>
        <p:spPr/>
        <p:txBody>
          <a:bodyPr>
            <a:noAutofit/>
          </a:bodyPr>
          <a:lstStyle/>
          <a:p>
            <a:pPr marL="0" indent="0">
              <a:buNone/>
            </a:pPr>
            <a:r>
              <a:rPr lang="en-US" sz="3200" dirty="0" smtClean="0"/>
              <a:t>It is not enough to say that the look on Stephen’s face was because of a natural dignity of expression, or even because Stephen was astonishingly tranquil and undisturbed in the presence of grave danger to himself.  It must have been that his face was lighted up with a divine brightness.  </a:t>
            </a:r>
            <a:endParaRPr lang="en-US" sz="3200"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22307263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chemeClr val="bg1"/>
                </a:solidFill>
              </a:rPr>
              <a:t>Context: </a:t>
            </a:r>
            <a:br>
              <a:rPr lang="en-US" sz="4000" dirty="0" smtClean="0">
                <a:solidFill>
                  <a:schemeClr val="bg1"/>
                </a:solidFill>
              </a:rPr>
            </a:br>
            <a:r>
              <a:rPr lang="en-US" sz="4000" dirty="0" smtClean="0">
                <a:solidFill>
                  <a:schemeClr val="bg1"/>
                </a:solidFill>
              </a:rPr>
              <a:t>Stephen</a:t>
            </a:r>
            <a:br>
              <a:rPr lang="en-US" sz="4000" dirty="0" smtClean="0">
                <a:solidFill>
                  <a:schemeClr val="bg1"/>
                </a:solidFill>
              </a:rPr>
            </a:br>
            <a:r>
              <a:rPr lang="en-US" dirty="0" smtClean="0"/>
              <a:t/>
            </a:r>
            <a:br>
              <a:rPr lang="en-US" dirty="0" smtClean="0"/>
            </a:br>
            <a:r>
              <a:rPr lang="en-US" dirty="0" smtClean="0"/>
              <a:t/>
            </a:r>
            <a:br>
              <a:rPr lang="en-US" dirty="0" smtClean="0"/>
            </a:br>
            <a:r>
              <a:rPr lang="en-US" sz="2800" b="1" dirty="0" smtClean="0"/>
              <a:t>The Acts of the Apostles, pg. 99</a:t>
            </a:r>
            <a:endParaRPr lang="en-US" b="1" dirty="0"/>
          </a:p>
        </p:txBody>
      </p:sp>
      <p:sp>
        <p:nvSpPr>
          <p:cNvPr id="3" name="Content Placeholder 2"/>
          <p:cNvSpPr>
            <a:spLocks noGrp="1"/>
          </p:cNvSpPr>
          <p:nvPr>
            <p:ph idx="1"/>
          </p:nvPr>
        </p:nvSpPr>
        <p:spPr/>
        <p:txBody>
          <a:bodyPr>
            <a:noAutofit/>
          </a:bodyPr>
          <a:lstStyle/>
          <a:p>
            <a:pPr marL="0" indent="0">
              <a:buNone/>
            </a:pPr>
            <a:r>
              <a:rPr lang="en-US" sz="3200" i="1" dirty="0"/>
              <a:t>As Stephen stood face to face with his judges to answer to the charge of blasphemy, a holy radiance shone upon his countenance, and “all that sat in the council, looking steadfastly on him, saw his face as it had been the face of an angel.” Many who beheld this light trembled and veiled their faces, but the stubborn unbelief and prejudice of the rulers did not waver.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3408161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1208</TotalTime>
  <Words>2704</Words>
  <Application>Microsoft Office PowerPoint</Application>
  <PresentationFormat>Widescreen</PresentationFormat>
  <Paragraphs>238</Paragraphs>
  <Slides>61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Calibri</vt:lpstr>
      <vt:lpstr>Corbel</vt:lpstr>
      <vt:lpstr>Wingdings 2</vt:lpstr>
      <vt:lpstr>Frame</vt:lpstr>
      <vt:lpstr>Transformation</vt:lpstr>
      <vt:lpstr>Memory Text  1 Thessalonians 5:23</vt:lpstr>
      <vt:lpstr>Context:  Stephen    Acts 6:2-15</vt:lpstr>
      <vt:lpstr>Context:  Stephen    Acts 6:5-15</vt:lpstr>
      <vt:lpstr>Context:  Stephen    Acts 6:8-15</vt:lpstr>
      <vt:lpstr>Context:  Stephen    Acts 6:11-15</vt:lpstr>
      <vt:lpstr>Context:  Stephen    Acts 6:14-15</vt:lpstr>
      <vt:lpstr>Context:  Stephen    SDABC V.6 p.194</vt:lpstr>
      <vt:lpstr>Context:  Stephen   The Acts of the Apostles, pg. 99</vt:lpstr>
      <vt:lpstr>Context:  Stephen    SDABC V.6 p.194</vt:lpstr>
      <vt:lpstr>Context:  Stephen’s Speech   The Acts of the Apostles, pg. 99</vt:lpstr>
      <vt:lpstr>Context:  Stephen’s Speech  Acts 7:48-60  *Stephen is speaking!</vt:lpstr>
      <vt:lpstr>Context: Stephen’s Speech   The Acts of the Apostles, pg. 100</vt:lpstr>
      <vt:lpstr>The spirit of truth and the spirit of error   The Acts of the Apostles, pg. 99</vt:lpstr>
      <vt:lpstr>Context:  Stephen’s Speech   Acts 7:52-60  </vt:lpstr>
      <vt:lpstr>Context:  Stephen’s Speech   Acts 7:55-60  </vt:lpstr>
      <vt:lpstr>Context:  Stephen’s Martyrdom   Acts 7:57-60  </vt:lpstr>
      <vt:lpstr>Context:  Stephen’s Martyrdom   Acts 7:55-60  </vt:lpstr>
      <vt:lpstr>Context:  Stephen’s Martyrdom    Acts 8:1-25  </vt:lpstr>
      <vt:lpstr>To all the World   Acts 8:3-25  </vt:lpstr>
      <vt:lpstr>To all the World   Acts 8:5-25  </vt:lpstr>
      <vt:lpstr>Simon Magus   Acts 8:9-25  </vt:lpstr>
      <vt:lpstr>Simon Magus    SDABC V.6 p.215</vt:lpstr>
      <vt:lpstr>Simon Magus    SDABC V.6 p.215</vt:lpstr>
      <vt:lpstr>Simon Magus    SDABC V.6 p.215-216</vt:lpstr>
      <vt:lpstr>Simon Magus   Acts 8:12-25  </vt:lpstr>
      <vt:lpstr>Simon Magus   Acts 8:15-25  </vt:lpstr>
      <vt:lpstr>Simon Magus    SDABC V.6 p.217</vt:lpstr>
      <vt:lpstr>Simon Magus   Acts 8:18-25  </vt:lpstr>
      <vt:lpstr>Simon Magus    SDABC V.6 p.217</vt:lpstr>
      <vt:lpstr>Simon Magus    SDABC V.6 p.217</vt:lpstr>
      <vt:lpstr>Simon Magus    SDABC V.6 p.217</vt:lpstr>
      <vt:lpstr>Simon Magus   Acts 8:20-25  </vt:lpstr>
      <vt:lpstr>Simon Magus   Acts 8:22-25  </vt:lpstr>
      <vt:lpstr>Simon Magus   Acts 8:22-25  </vt:lpstr>
      <vt:lpstr>Simon Magus    SDABC V.6 p.218</vt:lpstr>
      <vt:lpstr>Simon Magus    SDABC V.6 p.218</vt:lpstr>
      <vt:lpstr>The Renewing of your Mind   Romans 12:1-3</vt:lpstr>
      <vt:lpstr>The Renewing of your Mind    SDA Quarterly, Sunday, December 13</vt:lpstr>
      <vt:lpstr>The Renewing of your Mind    Philippians 2:1-8</vt:lpstr>
      <vt:lpstr>The Renewing of your Mind    Galatians  2:16-21</vt:lpstr>
      <vt:lpstr>The Renewing of your Mind    Galatians  2:18-21</vt:lpstr>
      <vt:lpstr>The Mind of Christ    1 Corinthians 2:1-16</vt:lpstr>
      <vt:lpstr>The Mind of Christ     1 Corinthians 2:5-16</vt:lpstr>
      <vt:lpstr>The Mind of Christ     SDABC V.6 p.670</vt:lpstr>
      <vt:lpstr>The Mind of Christ   1 Corinthians 2:7-16</vt:lpstr>
      <vt:lpstr>The Mind of Christ    SDABC V.6 p.670</vt:lpstr>
      <vt:lpstr>The Mind of Christ   1 Corinthians 2:14-16</vt:lpstr>
      <vt:lpstr>The Mind of Christ   1 Corinthians 2:13-16</vt:lpstr>
      <vt:lpstr>The Mind of Christ    SDABC V.6 p.672</vt:lpstr>
      <vt:lpstr>The Mind of Christ    SDABC V.6 p.672</vt:lpstr>
      <vt:lpstr>The Mind of Christ   1 Corinthians 2:14-16</vt:lpstr>
      <vt:lpstr>The Mind of Christ    SDABC V.6 p.673</vt:lpstr>
      <vt:lpstr>The Mind of Christ    EG White, Acts of the Apostles, p.101</vt:lpstr>
      <vt:lpstr>The Mind of Christ    EG White, Acts of the Apostles, p. 103</vt:lpstr>
      <vt:lpstr>The Mind of Christ    EG White, Acts of the Apostles, p. 103</vt:lpstr>
      <vt:lpstr>The Mind of Christ    EG White, Acts of the Apostles, p. 102</vt:lpstr>
      <vt:lpstr>The Mind of Christ    EG White, The Sanctified Life, p.14</vt:lpstr>
      <vt:lpstr>The Mind of Christ    EG White, The Sanctified Life, p.11</vt:lpstr>
      <vt:lpstr>The Mind of Christ    EG White,  Signs of the Times, Oct. 20, 1887</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92</cp:revision>
  <dcterms:created xsi:type="dcterms:W3CDTF">2022-11-12T00:24:18Z</dcterms:created>
  <dcterms:modified xsi:type="dcterms:W3CDTF">2022-12-17T07:58:11Z</dcterms:modified>
</cp:coreProperties>
</file>