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65"/>
  </p:notesMasterIdLst>
  <p:sldIdLst>
    <p:sldId id="256" r:id="rId2"/>
    <p:sldId id="257" r:id="rId3"/>
    <p:sldId id="402" r:id="rId4"/>
    <p:sldId id="414" r:id="rId5"/>
    <p:sldId id="415" r:id="rId6"/>
    <p:sldId id="416" r:id="rId7"/>
    <p:sldId id="394" r:id="rId8"/>
    <p:sldId id="417" r:id="rId9"/>
    <p:sldId id="413" r:id="rId10"/>
    <p:sldId id="418" r:id="rId11"/>
    <p:sldId id="419" r:id="rId12"/>
    <p:sldId id="460" r:id="rId13"/>
    <p:sldId id="461" r:id="rId14"/>
    <p:sldId id="463" r:id="rId15"/>
    <p:sldId id="462" r:id="rId16"/>
    <p:sldId id="420" r:id="rId17"/>
    <p:sldId id="421" r:id="rId18"/>
    <p:sldId id="422" r:id="rId19"/>
    <p:sldId id="424" r:id="rId20"/>
    <p:sldId id="423" r:id="rId21"/>
    <p:sldId id="425" r:id="rId22"/>
    <p:sldId id="428" r:id="rId23"/>
    <p:sldId id="433" r:id="rId24"/>
    <p:sldId id="434" r:id="rId25"/>
    <p:sldId id="435" r:id="rId26"/>
    <p:sldId id="431" r:id="rId27"/>
    <p:sldId id="429" r:id="rId28"/>
    <p:sldId id="432" r:id="rId29"/>
    <p:sldId id="436" r:id="rId30"/>
    <p:sldId id="437" r:id="rId31"/>
    <p:sldId id="438" r:id="rId32"/>
    <p:sldId id="439" r:id="rId33"/>
    <p:sldId id="440" r:id="rId34"/>
    <p:sldId id="427" r:id="rId35"/>
    <p:sldId id="441" r:id="rId36"/>
    <p:sldId id="442" r:id="rId37"/>
    <p:sldId id="443" r:id="rId38"/>
    <p:sldId id="444" r:id="rId39"/>
    <p:sldId id="445" r:id="rId40"/>
    <p:sldId id="446" r:id="rId41"/>
    <p:sldId id="447" r:id="rId42"/>
    <p:sldId id="448" r:id="rId43"/>
    <p:sldId id="449" r:id="rId44"/>
    <p:sldId id="455" r:id="rId45"/>
    <p:sldId id="430" r:id="rId46"/>
    <p:sldId id="450" r:id="rId47"/>
    <p:sldId id="456" r:id="rId48"/>
    <p:sldId id="451" r:id="rId49"/>
    <p:sldId id="452" r:id="rId50"/>
    <p:sldId id="453" r:id="rId51"/>
    <p:sldId id="454" r:id="rId52"/>
    <p:sldId id="457" r:id="rId53"/>
    <p:sldId id="458" r:id="rId54"/>
    <p:sldId id="459" r:id="rId55"/>
    <p:sldId id="464" r:id="rId56"/>
    <p:sldId id="465" r:id="rId57"/>
    <p:sldId id="466" r:id="rId58"/>
    <p:sldId id="471" r:id="rId59"/>
    <p:sldId id="467" r:id="rId60"/>
    <p:sldId id="469" r:id="rId61"/>
    <p:sldId id="470" r:id="rId62"/>
    <p:sldId id="468" r:id="rId63"/>
    <p:sldId id="325"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ABD"/>
    <a:srgbClr val="F0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968" autoAdjust="0"/>
    <p:restoredTop sz="85463" autoAdjust="0"/>
  </p:normalViewPr>
  <p:slideViewPr>
    <p:cSldViewPr snapToGrid="0">
      <p:cViewPr varScale="1">
        <p:scale>
          <a:sx n="62" d="100"/>
          <a:sy n="62" d="100"/>
        </p:scale>
        <p:origin x="1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12-31T04:16:43.444"/>
    </inkml:context>
    <inkml:brush xml:id="br0">
      <inkml:brushProperty name="width" value="0.7" units="cm"/>
      <inkml:brushProperty name="height" value="0.7" units="cm"/>
      <inkml:brushProperty name="color" value="#ED1C24"/>
      <inkml:brushProperty name="fitToCurve" value="1"/>
    </inkml:brush>
  </inkml:definitions>
  <inkml:traceGroup>
    <inkml:annotationXML>
      <emma:emma xmlns:emma="http://www.w3.org/2003/04/emma" version="1.0">
        <emma:interpretation id="{9292AA04-AEF9-4607-A261-C66BA48FF130}" emma:medium="tactile" emma:mode="ink">
          <msink:context xmlns:msink="http://schemas.microsoft.com/ink/2010/main" type="inkDrawing" rotatedBoundingBox="10503,6973 31024,7415 31018,7661 10498,7219" shapeName="Other"/>
        </emma:interpretation>
      </emma:emma>
    </inkml:annotationXML>
    <inkml:trace contextRef="#ctx0" brushRef="#br0">-23 92 86 0,'0'0'54'15,"11"-21"-2"-15,-11 21-3 16,0 0-8-16,0 0-1 15,0 0-6-15,0 0-6 16,0 0-8-16,31-4-8 0,-31 4-5 16,40 7 0-16,-15-3 6 15,15 3-4-15,7-4 0 16,13 6 1-16,8-9-4 16,11 5 6-16,12-10-3 15,17 3 4-15,13-8-6 16,19 6 7-16,0-8-6 15,14 3 2-15,10-1-1 16,9 8-2-16,2-3-1 16,16 3-2-16,-2 0-1 15,10-3-2-15,8 0-1 16,13-2-2-16,6 0 2 16,8-2-1-16,6 0 1 0,1-1 1 15,-1 3 2-15,8 5-1 16,6 2 3-16,3 5 1 15,4-1-1 1,5 8 1-16,5-3-1 0,9 5 0 16,0-2-3-16,8 4 2 15,-8 5-2-15,5-7 0 16,-5 7 2-16,0 3-2 16,-5-3 2-16,1 2 0 15,-1-2 2-15,1 3-2 16,2-8 2-16,-3 5-3 15,5-7 1-15,3-2 0 16,1-3 0-16,4 0 0 0,-4-2-1 16,11-2 1-16,-1-3-2 15,2 1 2-15,-4-3-2 16,2-3 1 0,-7-1-1-16,3-1-1 0,-8-2-1 15,-2 0 1-15,-6 0 1 16,-1 0-1-16,-7-2 0 15,0 4 0-15,-5 0 0 16,1 5 1-16,-1-4 1 16,-2 4-1-16,-4 0 1 15,-1 0-1-15,1 0 1 16,-1 0 0-16,-4 0 0 0,0 2 0 16,-7 3 2-16,-1-1-3 15,-1 3 2-15,-10 3 0 16,-5 1 1-1,-8 3 0-15,-8-2 0 0,-10 4-1 16,-6-4-1-16,-12 4 1 16,-11-2-1-16,-10 0 0 15,-16 0-3-15,-3 5 6 16,-11-5-1-16,-10 2 0 16,-7 1 1-16,-6-3-1 15,-10 0 1-15,0 0 0 16,-12-5 0-16,-11 3-6 15,-14-5 1-15,-10 0 0 0,-16 0 0 16,-7-3-1 0,-28-4-1-16,0 0-1 15,0 0-6-15,-28 0-13 16,-2 10-116-16,-43-22-9 0,-11 5-12 16,-42-21-2-16</inkml:trace>
  </inkml:traceGroup>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12-31T04:16:46.656"/>
    </inkml:context>
    <inkml:brush xml:id="br0">
      <inkml:brushProperty name="width" value="0.7" units="cm"/>
      <inkml:brushProperty name="height" value="0.7" units="cm"/>
      <inkml:brushProperty name="color" value="#ED1C24"/>
      <inkml:brushProperty name="fitToCurve" value="1"/>
    </inkml:brush>
  </inkml:definitions>
  <inkml:traceGroup>
    <inkml:annotationXML>
      <emma:emma xmlns:emma="http://www.w3.org/2003/04/emma" version="1.0">
        <emma:interpretation id="{403ADEC0-B430-4625-9FCC-74E23B9DE11F}" emma:medium="tactile" emma:mode="ink">
          <msink:context xmlns:msink="http://schemas.microsoft.com/ink/2010/main" type="inkDrawing" rotatedBoundingBox="11659,6315 29540,9921 27929,17907 10049,14301" shapeName="Other"/>
        </emma:interpretation>
      </emma:emma>
    </inkml:annotationXML>
    <inkml:trace contextRef="#ctx0" brushRef="#br0">1426 132 29 0,'45'-21'104'0,"-1"-9"-3"0,3 7 1 16,-5 2-71-1,-2-3-9-15,-1 10-5 0,-11 5-3 16,-7 21-1-16,-23 18-4 15,-21 31 3-15,-26 25 0 16,-26 38 5-16,-33 23-1 16,-22 35 5-16,-31 19-1 15,-17 25 2-15,-11 5-3 16,5 5 2-16,2-21-2 16,25-17-1-16,24-27-1 15,37-24-7-15,40-40-4 16,47-39-3-16,46-50-2 0,61-46-3 15,57-49 0 1,48-42 0-16,56-37-4 16,49-33 1-16,33-21 1 0,23-12 0 15,9 9 5-15,-20 24-2 16,-36 33 0-16,-39 44-1 16,-63 51 4-16,-66 64 1 15,-79 62 3-15,-77 66 2 16,-79 60-2-16,-63 50 6 15,-64 46 1-15,-44 40 1 16,-30 20-2-16,-7-3 2 16,16-18-8-16,33-29 1 0,42-52-2 15,58-51-2 1,78-80-2-16,83-81-1 16,98-101-3-16,85-74-3 15,95-80 0-15,70-63 1 0,73-58 1 16,60-31-5-16,35-11 1 15,5 14-1-15,-35 51 3 16,-54 54 2-16,-83 77 2 16,-90 96 0-16,-123 107 2 15,-122 102 5-15,-126 106 3 16,-123 96 2-16,-101 92 0 16,-84 71 6-16,-67 61-3 0,-34 21 1 15,-11-8-5 1,26-25 0-16,40-58-5 15,81-73-1-15,72-110-1 16,111-125-5-16,118-146 1 16,126-139-2-16,143-140 4 0,121-129-4 15,136-96 1-15,170-86-4 16,44-53 0-16,61-13-2 16,21 20 3-16,-21 60-2 15,-63 93 1-15,-89 106 0 16,-130 132 2-16,-218 148 3 15,-102 151 5-15,-161 148 3 16,-162 218-1-16,-158 46 5 16,-114 106-3-16,-97 76 6 15,-53 43-3-15,-18 1 2 16,-1-35-7-16,45-59 1 16,79-175-4-16,112-37 0 0,115-156-2 15,125-143-6-15,138-175 5 16,139-145-6-16,146-149 4 15,128-120-4-15,124-92 4 16,96-73-7-16,75-21 7 16,42 2-5-16,-5 45 1 15,-35 72 0-15,-87 105 1 16,-102 107 2-16,-144 143-2 16,-151 138 7-16,-165 156-2 15,-163 138 8-15,-171 154-2 16,-147 168 5-16,-121 72-2 15,-91 77 5-15,-43 113-6 16,-6-73 2-16,21-52-3 0,69-71 1 16,99-125-2-16,131-179-9 15,148-142 4-15,160-167-4 16,151-258 4-16,157-87-7 16,166-140 3-16,191-114-7 15,56-78 5-15,95-46 2 16,118 12 0-16,-59 44-3 15,-42 89-1-15,-91 119 4 16,-128 132 2-16,-213 165 3 16,-117 162-1-16,-186 160 2 15,-260 170-2-15,-97 140 9 16,-143 170-1-16,-86 40 3 0,-71 63-9 16,-15 7 7-16,18-35-5 15,53-63-1-15,90-119 2 16,114-138-7-16,140-214 3 15,137-129-9-15,162-192 9 16,147-177-10-16,158-151 5 16,174-136-1-16,172-103 1 15,35-58-3-15,86-23 2 16,28 23 2-16,-22 65-4 16,-64 101 5-16,-117 109-3 15,-161 145 3-15,-214 173 1 16,-125 164 4-16,-216 258-4 15,-203 85 6-15,-190 186 2 0,-151 133 0 16,-106 178-1-16,-76 9 5 16,-10 5-8-16,36-43 2 15,76-169-1 1,124-36-2-16,147-196-2 0,171-200-2 16,174-276 2-16,183-147-8 15,212-190 9-15,110-169-8 16,159-113 4-16,123-100 0 15,101-40 2-15,35 10-2 16,-1 60-2-16,-57 101 3 16,-150 123-5-16,-84 164 9 15,-185 173-1-15,-195 188 0 0,-209 185-3 16,-193 173 5-16,-187 171 4 16,-123 111-1-16,-85 84 0 15,-44 38-1 1,2-19-1-16,43-61-2 0,74-102 2 15,121-117-3-15,150-187-3 16,133-168 3-16,159-175 0 16,130-166-3-16,211-154-1 15,74-126-2-15,126-91 3 16,150-56 0-16,-12-7 2 16,9 35-4-16,-37 71 3 15,-70 106-2-15,-184 138 5 16,-103 166 1-16,-185 168-3 0,-247 166 1 15,-131 189 1-15,-175 177 6 16,-144 94-6 0,-73 72 3-16,-45 32-3 15,15-18 1-15,47-65 1 0,95-98-2 16,119-174-1-16,163-202-6 16,176-161 5-16,149-180-3 15,163-175 3-15,188-150-6 16,99-109 2-16,92-75 1 15,142-19 2-15,-49 28-1 16,-37 80 1-16,-78 100 3 16,-111 136-2-16,-183 165 5 0,-149 171-2 15,-161 216-2 1,-238 97 1-16,-65 114 0 16,-103 95 1-16,-64 57-1 15,-29 28-2-15,11-33 4 0,61-70-1 16,70-145-3-16,97-61-1 15,109-128 2-15,144-168-1 16,102-102-3-16,146-151 2 16,111-99-6-16,104-78 5 15,76-55 3-15,68-17-2 16,7 21 1-16,-35 65 1 16,-70 78 3-16,-103 114-3 15,-128 121 5-15,-157 154-5 16,-154 139 0-16,-167 134-1 15,-120 99 3-15,-93 81-4 16,-50 47 4-16,-15 7 0 16,25-33-2-16,58-81 1 0,92-87-2 15,121-133 4-15,133-133-9 16,142-145 5-16,134-123-6 16,125-120 2-16,103-90 0 15,89-54 3-15,42-40 1 16,10 14 2-16,-50 49 5 15,-77 70-2-15,-91 103 1 16,-133 131-3-16,-133 123 1 16,-147 119-5-16,-114 99-1 15,-98 76-2-15,-48 40-1 16,-24 29 1-16,-13-15-1 16,36-47 3-16,46-53-2 0,75-75 5 15,84-79-3-15,91-103 1 16,95-40 0-16,71-77 0 15,65-46 2-15,38-28 1 16,23-6 0-16,-10 11-2 16,-28 25 2-16,-39 42 1 15,-65 67 0-15,-83 76 0 16,-81 64-3-16,-74 50 3 16,-55 44-3-16,-27 26 1 15,-15 16 2-15,-8-2-2 16,15-28 3-16,33-50-5 15,45-29 3-15,56-45-9 16,44-70-24-16,60-28-124 0,15-70-10 16,16-59 1-16,-2-76-8 15</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BF842-FED1-49AF-A605-39C3B1D40AE4}" type="datetimeFigureOut">
              <a:rPr lang="en-US" smtClean="0"/>
              <a:t>12/31/2022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B0E9A-D702-4861-BAD5-FF0490B63E89}" type="slidenum">
              <a:rPr lang="en-US" smtClean="0"/>
              <a:t>‹#›</a:t>
            </a:fld>
            <a:endParaRPr lang="en-US"/>
          </a:p>
        </p:txBody>
      </p:sp>
    </p:spTree>
    <p:extLst>
      <p:ext uri="{BB962C8B-B14F-4D97-AF65-F5344CB8AC3E}">
        <p14:creationId xmlns:p14="http://schemas.microsoft.com/office/powerpoint/2010/main" val="2090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12/31/2022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12/31/2022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biblegateway.com/passage/?search=Jeremiah%2030:7&amp;version=KJV" TargetMode="External"/><Relationship Id="rId2" Type="http://schemas.openxmlformats.org/officeDocument/2006/relationships/hyperlink" Target="https://ssnet.org/blog/how-to-be-perfect-before-jesus-comes/#fn-83744-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biblia.com/bible/we/Matt%205.4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iblia.com/bible/esv/Num%2023.2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biblia.com/bible/we/Matt%205.4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biblia.com/bible/nkjv/1%20John%203.6"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biblia.com/bible/esv/Eph%202.8-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gwwritings.org/read?panels=p132.2769" TargetMode="External"/><Relationship Id="rId2" Type="http://schemas.openxmlformats.org/officeDocument/2006/relationships/hyperlink" Target="https://amzn.to/3PWf7J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m.egwwritings.org/en/book/1965.62751#62751"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biblia.com/bible/esv/Rev%2012.12" TargetMode="External"/><Relationship Id="rId2" Type="http://schemas.openxmlformats.org/officeDocument/2006/relationships/hyperlink" Target="https://egwwritings.org/read?panels=p127.2467"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m.egwwritings.org/en/book/120.2321?hl=%E2%80%9CWe+cannot+equal+the+pattern%22#2356" TargetMode="External"/><Relationship Id="rId2" Type="http://schemas.openxmlformats.org/officeDocument/2006/relationships/hyperlink" Target="https://biblia.com/bible/esv/Mark%2010.18"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customXml" Target="../ink/ink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biblia.com/bible/esv/Matt%205.4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8800" dirty="0" smtClean="0"/>
              <a:t>All Things New</a:t>
            </a:r>
            <a:endParaRPr lang="en-US" sz="8800" dirty="0"/>
          </a:p>
        </p:txBody>
      </p:sp>
      <p:sp>
        <p:nvSpPr>
          <p:cNvPr id="3" name="Subtitle 2"/>
          <p:cNvSpPr>
            <a:spLocks noGrp="1"/>
          </p:cNvSpPr>
          <p:nvPr>
            <p:ph type="subTitle" idx="1"/>
          </p:nvPr>
        </p:nvSpPr>
        <p:spPr/>
        <p:txBody>
          <a:bodyPr>
            <a:noAutofit/>
          </a:bodyPr>
          <a:lstStyle/>
          <a:p>
            <a:r>
              <a:rPr lang="en-US" sz="3200" b="1" dirty="0" smtClean="0"/>
              <a:t>Genesis 32, Ezekiel 9, 2 Peter 3, and </a:t>
            </a:r>
            <a:r>
              <a:rPr lang="en-US" sz="3200" b="1" smtClean="0"/>
              <a:t>Revelation 7, 14, 21</a:t>
            </a:r>
            <a:endParaRPr lang="en-US" sz="3200" b="1" dirty="0" smtClean="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14, 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b="1" dirty="0">
                <a:solidFill>
                  <a:srgbClr val="7030A0"/>
                </a:solidFill>
              </a:rPr>
              <a:t>Quoted from</a:t>
            </a:r>
            <a:r>
              <a:rPr lang="en-US" sz="4400" dirty="0">
                <a:solidFill>
                  <a:srgbClr val="7030A0"/>
                </a:solidFill>
              </a:rPr>
              <a:t>:</a:t>
            </a:r>
            <a:r>
              <a:rPr lang="en-US" sz="4400" dirty="0">
                <a:solidFill>
                  <a:schemeClr val="bg1"/>
                </a:solidFill>
              </a:rPr>
              <a:t>  </a:t>
            </a:r>
            <a:r>
              <a:rPr lang="en-US" sz="2800" dirty="0">
                <a:solidFill>
                  <a:schemeClr val="bg1"/>
                </a:solidFill>
              </a:rPr>
              <a:t/>
            </a:r>
            <a:br>
              <a:rPr lang="en-US" sz="2800" dirty="0">
                <a:solidFill>
                  <a:schemeClr val="bg1"/>
                </a:solidFill>
              </a:rPr>
            </a:br>
            <a:r>
              <a:rPr lang="en-US" sz="2800" dirty="0">
                <a:solidFill>
                  <a:schemeClr val="bg1"/>
                </a:solidFill>
              </a:rPr>
              <a:t>“How to Be Perfect Before Jesus Comes,”</a:t>
            </a:r>
            <a:br>
              <a:rPr lang="en-US" sz="2800" dirty="0">
                <a:solidFill>
                  <a:schemeClr val="bg1"/>
                </a:solidFill>
              </a:rPr>
            </a:br>
            <a:r>
              <a:rPr lang="en-US" sz="2800" b="1" dirty="0">
                <a:solidFill>
                  <a:srgbClr val="7030A0"/>
                </a:solidFill>
              </a:rPr>
              <a:t>a December 27, 2022 post by David Bissell on ssnet.org</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These two statements struck terror to my young soul. </a:t>
            </a:r>
            <a:r>
              <a:rPr lang="en-US" sz="3200" u="sng" baseline="30000" dirty="0">
                <a:solidFill>
                  <a:srgbClr val="7030A0"/>
                </a:solidFill>
                <a:hlinkClick r:id="rId2"/>
              </a:rPr>
              <a:t>1</a:t>
            </a:r>
            <a:r>
              <a:rPr lang="en-US" sz="3200" dirty="0">
                <a:solidFill>
                  <a:srgbClr val="7030A0"/>
                </a:solidFill>
              </a:rPr>
              <a:t> They evoke a </a:t>
            </a:r>
            <a:r>
              <a:rPr lang="en-US" sz="3200" i="1" dirty="0">
                <a:solidFill>
                  <a:srgbClr val="7030A0"/>
                </a:solidFill>
              </a:rPr>
              <a:t>last-day perfection</a:t>
            </a:r>
            <a:r>
              <a:rPr lang="en-US" sz="3200" dirty="0">
                <a:solidFill>
                  <a:srgbClr val="7030A0"/>
                </a:solidFill>
              </a:rPr>
              <a:t> image that has scared many sincere Christians who believe that they must live a life absolutely free from error as they seek to prepare for a time called “</a:t>
            </a:r>
            <a:r>
              <a:rPr lang="en-US" sz="3200" i="1" u="sng" dirty="0">
                <a:solidFill>
                  <a:srgbClr val="7030A0"/>
                </a:solidFill>
                <a:hlinkClick r:id="rId3"/>
              </a:rPr>
              <a:t>Jacob’s trouble,</a:t>
            </a:r>
            <a:r>
              <a:rPr lang="en-US" sz="3200" dirty="0">
                <a:solidFill>
                  <a:srgbClr val="7030A0"/>
                </a:solidFill>
              </a:rPr>
              <a:t>” when Christ will not be available to help.</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1067405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solidFill>
                  <a:srgbClr val="7030A0"/>
                </a:solidFill>
              </a:rPr>
              <a:t>Quoted from</a:t>
            </a:r>
            <a:r>
              <a:rPr lang="en-US" sz="4000" dirty="0">
                <a:solidFill>
                  <a:srgbClr val="7030A0"/>
                </a:solidFill>
              </a:rPr>
              <a:t>:</a:t>
            </a:r>
            <a:r>
              <a:rPr lang="en-US" sz="4000" dirty="0">
                <a:solidFill>
                  <a:schemeClr val="bg1"/>
                </a:solidFill>
              </a:rPr>
              <a:t>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400" b="1" dirty="0">
                <a:solidFill>
                  <a:srgbClr val="7030A0"/>
                </a:solidFill>
              </a:rPr>
              <a:t>a December 27, 2022 post by David Bissell on ssnet.org</a:t>
            </a:r>
            <a:endParaRPr lang="en-US" sz="1800" b="1" dirty="0"/>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Confusing </a:t>
            </a:r>
            <a:r>
              <a:rPr lang="en-US" sz="3200" i="1" dirty="0">
                <a:solidFill>
                  <a:srgbClr val="7030A0"/>
                </a:solidFill>
              </a:rPr>
              <a:t>biblical perfection</a:t>
            </a:r>
            <a:r>
              <a:rPr lang="en-US" sz="3200" dirty="0">
                <a:solidFill>
                  <a:srgbClr val="7030A0"/>
                </a:solidFill>
              </a:rPr>
              <a:t> with </a:t>
            </a:r>
            <a:r>
              <a:rPr lang="en-US" sz="3200" i="1" dirty="0">
                <a:solidFill>
                  <a:srgbClr val="7030A0"/>
                </a:solidFill>
              </a:rPr>
              <a:t>sinless perfection </a:t>
            </a:r>
            <a:r>
              <a:rPr lang="en-US" sz="3200" dirty="0">
                <a:solidFill>
                  <a:srgbClr val="7030A0"/>
                </a:solidFill>
              </a:rPr>
              <a:t>causes a great deal of fear and argument. When we examine the context of Christ’s words in </a:t>
            </a:r>
            <a:r>
              <a:rPr lang="en-US" sz="3200" u="sng" dirty="0">
                <a:solidFill>
                  <a:srgbClr val="7030A0"/>
                </a:solidFill>
                <a:hlinkClick r:id="rId2"/>
              </a:rPr>
              <a:t>Matthew 5:48, we</a:t>
            </a:r>
            <a:r>
              <a:rPr lang="en-US" sz="3200" dirty="0">
                <a:solidFill>
                  <a:srgbClr val="7030A0"/>
                </a:solidFill>
              </a:rPr>
              <a:t> find that He is really talking about loving our neighbors as ourselves. He is talking about a heart condition, not </a:t>
            </a:r>
            <a:r>
              <a:rPr lang="en-US" sz="3200" b="1" dirty="0">
                <a:solidFill>
                  <a:srgbClr val="7030A0"/>
                </a:solidFill>
              </a:rPr>
              <a:t>details of behavior</a:t>
            </a:r>
            <a:r>
              <a:rPr lang="en-US" sz="3200" dirty="0">
                <a:solidFill>
                  <a:srgbClr val="7030A0"/>
                </a:solidFill>
              </a:rPr>
              <a:t>.</a:t>
            </a:r>
            <a:r>
              <a:rPr lang="en-US" sz="3200"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1338155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smtClean="0">
                <a:solidFill>
                  <a:srgbClr val="7030A0"/>
                </a:solidFill>
              </a:rPr>
              <a:t>From</a:t>
            </a:r>
            <a:r>
              <a:rPr lang="en-US" sz="4000" dirty="0" smtClean="0">
                <a:solidFill>
                  <a:schemeClr val="bg1"/>
                </a:solidFill>
              </a:rPr>
              <a:t/>
            </a:r>
            <a:br>
              <a:rPr lang="en-US" sz="4000" dirty="0" smtClean="0">
                <a:solidFill>
                  <a:schemeClr val="bg1"/>
                </a:solidFill>
              </a:rPr>
            </a:br>
            <a:r>
              <a:rPr lang="en-US" sz="4000" dirty="0" smtClean="0">
                <a:solidFill>
                  <a:schemeClr val="bg1"/>
                </a:solidFill>
              </a:rPr>
              <a:t>“How </a:t>
            </a:r>
            <a:r>
              <a:rPr lang="en-US" sz="4000" dirty="0">
                <a:solidFill>
                  <a:schemeClr val="bg1"/>
                </a:solidFill>
              </a:rPr>
              <a:t>to Be Perfect Before Jesus Comes,”</a:t>
            </a:r>
            <a:br>
              <a:rPr lang="en-US" sz="4000" dirty="0">
                <a:solidFill>
                  <a:schemeClr val="bg1"/>
                </a:solidFill>
              </a:rPr>
            </a:br>
            <a:r>
              <a:rPr lang="en-US" sz="2400" b="1" dirty="0">
                <a:solidFill>
                  <a:srgbClr val="7030A0"/>
                </a:solidFill>
              </a:rPr>
              <a:t>a December 27, 2022 post by David Bissell on ssnet.org</a:t>
            </a:r>
            <a:endParaRPr lang="en-US" sz="3200" b="1" dirty="0"/>
          </a:p>
        </p:txBody>
      </p:sp>
      <p:sp>
        <p:nvSpPr>
          <p:cNvPr id="3" name="Content Placeholder 2"/>
          <p:cNvSpPr>
            <a:spLocks noGrp="1"/>
          </p:cNvSpPr>
          <p:nvPr>
            <p:ph idx="1"/>
          </p:nvPr>
        </p:nvSpPr>
        <p:spPr/>
        <p:txBody>
          <a:bodyPr>
            <a:noAutofit/>
          </a:bodyPr>
          <a:lstStyle/>
          <a:p>
            <a:pPr marL="0" indent="0">
              <a:buNone/>
            </a:pPr>
            <a:r>
              <a:rPr lang="en-US" sz="3200" b="1" dirty="0" smtClean="0"/>
              <a:t>David here inserts a footnote.  He says:  </a:t>
            </a:r>
          </a:p>
          <a:p>
            <a:r>
              <a:rPr lang="en-US" sz="3200" dirty="0" smtClean="0">
                <a:solidFill>
                  <a:srgbClr val="7030A0"/>
                </a:solidFill>
              </a:rPr>
              <a:t>“Also </a:t>
            </a:r>
            <a:r>
              <a:rPr lang="en-US" sz="3200" dirty="0">
                <a:solidFill>
                  <a:srgbClr val="7030A0"/>
                </a:solidFill>
              </a:rPr>
              <a:t>see what God spoke through Balaam when he attempted to curse Israel in </a:t>
            </a:r>
            <a:r>
              <a:rPr lang="en-US" sz="3200" u="sng" dirty="0">
                <a:solidFill>
                  <a:srgbClr val="7030A0"/>
                </a:solidFill>
                <a:hlinkClick r:id="rId2"/>
              </a:rPr>
              <a:t>Numbers 23:21</a:t>
            </a:r>
            <a:r>
              <a:rPr lang="en-US" sz="3200" dirty="0">
                <a:solidFill>
                  <a:srgbClr val="7030A0"/>
                </a:solidFill>
              </a:rPr>
              <a:t>. He had not found iniquity in Jacob or wickedness in Israel? Clearly God has different ways of seeing people than we do</a:t>
            </a: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12</a:t>
            </a:fld>
            <a:endParaRPr lang="en-US" dirty="0">
              <a:solidFill>
                <a:srgbClr val="40BAD2"/>
              </a:solidFill>
            </a:endParaRPr>
          </a:p>
        </p:txBody>
      </p:sp>
    </p:spTree>
    <p:extLst>
      <p:ext uri="{BB962C8B-B14F-4D97-AF65-F5344CB8AC3E}">
        <p14:creationId xmlns:p14="http://schemas.microsoft.com/office/powerpoint/2010/main" val="32763134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smtClean="0">
                <a:solidFill>
                  <a:schemeClr val="bg1"/>
                </a:solidFill>
              </a:rPr>
              <a:t>Iniquity in Jacob</a:t>
            </a:r>
            <a:r>
              <a:rPr lang="en-US" sz="4800" dirty="0"/>
              <a:t/>
            </a:r>
            <a:br>
              <a:rPr lang="en-US" sz="4800" dirty="0"/>
            </a:br>
            <a:r>
              <a:rPr lang="en-US" sz="4800" dirty="0"/>
              <a:t/>
            </a:r>
            <a:br>
              <a:rPr lang="en-US" sz="4800" dirty="0"/>
            </a:br>
            <a:r>
              <a:rPr lang="en-US" sz="4800" b="1" dirty="0" smtClean="0"/>
              <a:t>Numbers 23:20-22</a:t>
            </a:r>
            <a:endParaRPr lang="en-US" sz="48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Behold, I have received commandment to bless: and he hath blessed; and I cannot reverse it.</a:t>
            </a:r>
          </a:p>
          <a:p>
            <a:r>
              <a:rPr lang="en-US" sz="3200" b="1" baseline="30000" dirty="0"/>
              <a:t>21 </a:t>
            </a:r>
            <a:r>
              <a:rPr lang="en-US" sz="3200" dirty="0"/>
              <a:t>He hath not beheld iniquity in Jacob, neither hath he seen perverseness in Israel: the </a:t>
            </a:r>
            <a:r>
              <a:rPr lang="en-US" sz="3200" cap="small" dirty="0"/>
              <a:t>Lord</a:t>
            </a:r>
            <a:r>
              <a:rPr lang="en-US" sz="3200" dirty="0"/>
              <a:t> his God is with him, and the shout of a king is among them.</a:t>
            </a:r>
          </a:p>
          <a:p>
            <a:r>
              <a:rPr lang="en-US" sz="3200" b="1" baseline="30000" dirty="0"/>
              <a:t>22 </a:t>
            </a:r>
            <a:r>
              <a:rPr lang="en-US" sz="3200" dirty="0"/>
              <a:t>God brought them out of Egypt; he hath as it were the strength of an unicorn.</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13</a:t>
            </a:fld>
            <a:endParaRPr lang="en-US" dirty="0">
              <a:solidFill>
                <a:srgbClr val="40BAD2"/>
              </a:solidFill>
            </a:endParaRPr>
          </a:p>
        </p:txBody>
      </p:sp>
    </p:spTree>
    <p:extLst>
      <p:ext uri="{BB962C8B-B14F-4D97-AF65-F5344CB8AC3E}">
        <p14:creationId xmlns:p14="http://schemas.microsoft.com/office/powerpoint/2010/main" val="3170995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smtClean="0">
                <a:solidFill>
                  <a:schemeClr val="bg1"/>
                </a:solidFill>
              </a:rPr>
              <a:t>Iniquity in Jacob</a:t>
            </a:r>
            <a:r>
              <a:rPr lang="en-US" sz="4800" dirty="0"/>
              <a:t/>
            </a:r>
            <a:br>
              <a:rPr lang="en-US" sz="4800" dirty="0"/>
            </a:br>
            <a:r>
              <a:rPr lang="en-US" sz="4800" dirty="0"/>
              <a:t/>
            </a:r>
            <a:br>
              <a:rPr lang="en-US" sz="4800" dirty="0"/>
            </a:br>
            <a:endParaRPr lang="en-US" sz="4800" b="1" dirty="0"/>
          </a:p>
        </p:txBody>
      </p:sp>
      <p:sp>
        <p:nvSpPr>
          <p:cNvPr id="3" name="Content Placeholder 2"/>
          <p:cNvSpPr>
            <a:spLocks noGrp="1"/>
          </p:cNvSpPr>
          <p:nvPr>
            <p:ph idx="1"/>
          </p:nvPr>
        </p:nvSpPr>
        <p:spPr/>
        <p:txBody>
          <a:bodyPr>
            <a:noAutofit/>
          </a:bodyPr>
          <a:lstStyle/>
          <a:p>
            <a:pPr marL="0" indent="0">
              <a:buNone/>
            </a:pPr>
            <a:r>
              <a:rPr lang="en-US" sz="3200" dirty="0" smtClean="0"/>
              <a:t>If you recall the context of this passage in Numbers, the prophet Balaam is speaking.  He is complaining that God will not allow him to curse the people of Israel, as the Moabites and Midianites have requested. The Israelites are, at this time, obeying God’s directions.  Under the mighty leadership of Moses, the Israelites have finally begun to accept God’s guidance in their fights and their travels.  Their obedience protects them!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14</a:t>
            </a:fld>
            <a:endParaRPr lang="en-US" dirty="0">
              <a:solidFill>
                <a:srgbClr val="40BAD2"/>
              </a:solidFill>
            </a:endParaRPr>
          </a:p>
        </p:txBody>
      </p:sp>
    </p:spTree>
    <p:extLst>
      <p:ext uri="{BB962C8B-B14F-4D97-AF65-F5344CB8AC3E}">
        <p14:creationId xmlns:p14="http://schemas.microsoft.com/office/powerpoint/2010/main" val="502585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smtClean="0">
                <a:solidFill>
                  <a:schemeClr val="bg1"/>
                </a:solidFill>
              </a:rPr>
              <a:t>Iniquity in Jacob</a:t>
            </a:r>
            <a:r>
              <a:rPr lang="en-US" sz="4800" dirty="0"/>
              <a:t/>
            </a:r>
            <a:br>
              <a:rPr lang="en-US" sz="4800" dirty="0"/>
            </a:br>
            <a:r>
              <a:rPr lang="en-US" sz="4800" dirty="0"/>
              <a:t/>
            </a:r>
            <a:br>
              <a:rPr lang="en-US" sz="4800" dirty="0"/>
            </a:br>
            <a:endParaRPr lang="en-US" sz="4800" b="1" dirty="0"/>
          </a:p>
        </p:txBody>
      </p:sp>
      <p:sp>
        <p:nvSpPr>
          <p:cNvPr id="3" name="Content Placeholder 2"/>
          <p:cNvSpPr>
            <a:spLocks noGrp="1"/>
          </p:cNvSpPr>
          <p:nvPr>
            <p:ph idx="1"/>
          </p:nvPr>
        </p:nvSpPr>
        <p:spPr/>
        <p:txBody>
          <a:bodyPr>
            <a:noAutofit/>
          </a:bodyPr>
          <a:lstStyle/>
          <a:p>
            <a:pPr marL="0" indent="0">
              <a:buNone/>
            </a:pPr>
            <a:r>
              <a:rPr lang="en-US" sz="3200" dirty="0" smtClean="0"/>
              <a:t>Balaam declares here that so long as Israel remained true to God no evil would befall them.  It is not that the people have NEVER engaged in wicked behavior.  We all know that to be untrue.  But the Israelites are, at this time, obedient to God’s will, and so all false curses and </a:t>
            </a:r>
            <a:r>
              <a:rPr lang="en-US" sz="3200" dirty="0" err="1" smtClean="0"/>
              <a:t>prophesyings</a:t>
            </a:r>
            <a:r>
              <a:rPr lang="en-US" sz="3200" dirty="0" smtClean="0"/>
              <a:t> could have no effect.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15</a:t>
            </a:fld>
            <a:endParaRPr lang="en-US" dirty="0">
              <a:solidFill>
                <a:srgbClr val="40BAD2"/>
              </a:solidFill>
            </a:endParaRPr>
          </a:p>
        </p:txBody>
      </p:sp>
    </p:spTree>
    <p:extLst>
      <p:ext uri="{BB962C8B-B14F-4D97-AF65-F5344CB8AC3E}">
        <p14:creationId xmlns:p14="http://schemas.microsoft.com/office/powerpoint/2010/main" val="2796519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solidFill>
                  <a:srgbClr val="7030A0"/>
                </a:solidFill>
              </a:rPr>
              <a:t>Quoted from</a:t>
            </a:r>
            <a:r>
              <a:rPr lang="en-US" sz="4000" dirty="0">
                <a:solidFill>
                  <a:srgbClr val="7030A0"/>
                </a:solidFill>
              </a:rPr>
              <a:t>:</a:t>
            </a:r>
            <a:r>
              <a:rPr lang="en-US" sz="4000" dirty="0">
                <a:solidFill>
                  <a:schemeClr val="bg1"/>
                </a:solidFill>
              </a:rPr>
              <a:t>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400" b="1" dirty="0">
                <a:solidFill>
                  <a:srgbClr val="7030A0"/>
                </a:solidFill>
              </a:rPr>
              <a:t>a December 27, 2022 post by David Bissell on ssnet.org</a:t>
            </a:r>
            <a:endParaRPr lang="en-US" sz="1800" b="1" dirty="0"/>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Confusing </a:t>
            </a:r>
            <a:r>
              <a:rPr lang="en-US" sz="3200" i="1" dirty="0">
                <a:solidFill>
                  <a:srgbClr val="7030A0"/>
                </a:solidFill>
              </a:rPr>
              <a:t>biblical perfection</a:t>
            </a:r>
            <a:r>
              <a:rPr lang="en-US" sz="3200" dirty="0">
                <a:solidFill>
                  <a:srgbClr val="7030A0"/>
                </a:solidFill>
              </a:rPr>
              <a:t> with </a:t>
            </a:r>
            <a:r>
              <a:rPr lang="en-US" sz="3200" i="1" dirty="0">
                <a:solidFill>
                  <a:srgbClr val="7030A0"/>
                </a:solidFill>
              </a:rPr>
              <a:t>sinless perfection </a:t>
            </a:r>
            <a:r>
              <a:rPr lang="en-US" sz="3200" dirty="0">
                <a:solidFill>
                  <a:srgbClr val="7030A0"/>
                </a:solidFill>
              </a:rPr>
              <a:t>causes a great deal of fear and argument. When we examine the context of Christ’s words in </a:t>
            </a:r>
            <a:r>
              <a:rPr lang="en-US" sz="3200" u="sng" dirty="0">
                <a:solidFill>
                  <a:srgbClr val="7030A0"/>
                </a:solidFill>
                <a:hlinkClick r:id="rId2"/>
              </a:rPr>
              <a:t>Matthew 5:48, we</a:t>
            </a:r>
            <a:r>
              <a:rPr lang="en-US" sz="3200" dirty="0">
                <a:solidFill>
                  <a:srgbClr val="7030A0"/>
                </a:solidFill>
              </a:rPr>
              <a:t> find that He is really talking about loving our neighbors as ourselves. He is talking about a heart condition, not details of behavior.</a:t>
            </a:r>
            <a:r>
              <a:rPr lang="en-US" sz="3200"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2257409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smtClean="0">
                <a:solidFill>
                  <a:srgbClr val="7030A0"/>
                </a:solidFill>
              </a:rPr>
              <a:t> </a:t>
            </a:r>
            <a:r>
              <a:rPr lang="en-US" sz="3200" dirty="0">
                <a:solidFill>
                  <a:srgbClr val="7030A0"/>
                </a:solidFill>
              </a:rPr>
              <a:t>Some read </a:t>
            </a:r>
            <a:r>
              <a:rPr lang="en-US" sz="3200" u="sng" dirty="0">
                <a:solidFill>
                  <a:srgbClr val="7030A0"/>
                </a:solidFill>
                <a:hlinkClick r:id="rId2"/>
              </a:rPr>
              <a:t>1 John 3:6 NKJV</a:t>
            </a:r>
            <a:r>
              <a:rPr lang="en-US" sz="3200" dirty="0">
                <a:solidFill>
                  <a:srgbClr val="7030A0"/>
                </a:solidFill>
              </a:rPr>
              <a:t>  and understand the words “</a:t>
            </a:r>
            <a:r>
              <a:rPr lang="en-US" sz="3200" i="1" dirty="0">
                <a:solidFill>
                  <a:srgbClr val="7030A0"/>
                </a:solidFill>
              </a:rPr>
              <a:t>Whoever abides in Him does not sin.  Whoever sins has neither seen Him nor known Him” </a:t>
            </a:r>
            <a:r>
              <a:rPr lang="en-US" sz="3200" dirty="0">
                <a:solidFill>
                  <a:srgbClr val="7030A0"/>
                </a:solidFill>
              </a:rPr>
              <a:t>to mean that a real Christian will live absolutely without human error – </a:t>
            </a:r>
            <a:r>
              <a:rPr lang="en-US" sz="3200" i="1" dirty="0">
                <a:solidFill>
                  <a:srgbClr val="7030A0"/>
                </a:solidFill>
              </a:rPr>
              <a:t>as good as Jesus</a:t>
            </a:r>
            <a:r>
              <a:rPr lang="en-US" sz="3200" dirty="0">
                <a:solidFill>
                  <a:srgbClr val="7030A0"/>
                </a:solidFill>
              </a:rPr>
              <a:t>. Those of us who are aware of our human weakness either tend to give up or minimize our sinful nature.  I trust that an examination of inspired evidence will remove some of this confusion.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1152039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How well I remember my early experience of discovering </a:t>
            </a:r>
            <a:r>
              <a:rPr lang="en-US" sz="3200" i="1" dirty="0">
                <a:solidFill>
                  <a:srgbClr val="7030A0"/>
                </a:solidFill>
              </a:rPr>
              <a:t>surety </a:t>
            </a:r>
            <a:r>
              <a:rPr lang="en-US" sz="3200" dirty="0">
                <a:solidFill>
                  <a:srgbClr val="7030A0"/>
                </a:solidFill>
              </a:rPr>
              <a:t>in Christ. In my third year of college I understood grace for the first time through </a:t>
            </a:r>
            <a:r>
              <a:rPr lang="en-US" sz="3200" u="sng" dirty="0">
                <a:solidFill>
                  <a:srgbClr val="7030A0"/>
                </a:solidFill>
                <a:hlinkClick r:id="rId2"/>
              </a:rPr>
              <a:t>Ephesians 2:8-9</a:t>
            </a:r>
            <a:r>
              <a:rPr lang="en-US" sz="3200" dirty="0">
                <a:solidFill>
                  <a:srgbClr val="7030A0"/>
                </a:solidFill>
              </a:rPr>
              <a:t>: “</a:t>
            </a:r>
            <a:r>
              <a:rPr lang="en-US" sz="3200" i="1" dirty="0">
                <a:solidFill>
                  <a:srgbClr val="7030A0"/>
                </a:solidFill>
              </a:rPr>
              <a:t>For by grace have you been saved, through faith, and that not of yourselves, it is the gift of God and not of works, lest any man should boast.”</a:t>
            </a:r>
            <a:r>
              <a:rPr lang="en-US" sz="3200" dirty="0">
                <a:solidFill>
                  <a:srgbClr val="7030A0"/>
                </a:solidFill>
              </a:rPr>
              <a:t> For several months I basked in the joy of believing I could go to heaven.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309412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However, my exuberance was short-lived. The university pastor at the time had a sermon that rocked my surety to the core. He spoke of a time in the future when we must perfectly reflect the character of Christ and live without a Mediator in the sight of a Holy God. I knew I was deeply flawed, and being that perfect without Christ’s continuing grace was impossible. I was distraught.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587954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3200" dirty="0" smtClean="0"/>
              <a:t>Revelation 21:5</a:t>
            </a:r>
            <a:endParaRPr lang="en-US" sz="3200" dirty="0"/>
          </a:p>
        </p:txBody>
      </p:sp>
      <p:sp>
        <p:nvSpPr>
          <p:cNvPr id="3" name="Content Placeholder 2"/>
          <p:cNvSpPr>
            <a:spLocks noGrp="1"/>
          </p:cNvSpPr>
          <p:nvPr>
            <p:ph idx="1"/>
          </p:nvPr>
        </p:nvSpPr>
        <p:spPr/>
        <p:txBody>
          <a:bodyPr>
            <a:normAutofit/>
          </a:bodyPr>
          <a:lstStyle/>
          <a:p>
            <a:r>
              <a:rPr lang="en-US" sz="3600" b="1" baseline="30000" dirty="0"/>
              <a:t>5 </a:t>
            </a:r>
            <a:r>
              <a:rPr lang="en-US" sz="3600" dirty="0"/>
              <a:t>And he that sat upon the throne said, Behold, I make all things new. And he said unto me, Write: for these words are true and faithful.</a:t>
            </a:r>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smtClean="0">
                <a:solidFill>
                  <a:srgbClr val="7030A0"/>
                </a:solidFill>
              </a:rPr>
              <a:t>I </a:t>
            </a:r>
            <a:r>
              <a:rPr lang="en-US" sz="3200" dirty="0">
                <a:solidFill>
                  <a:srgbClr val="7030A0"/>
                </a:solidFill>
              </a:rPr>
              <a:t>understood from his sermon that we must  not make any human mistakes or have any shortcomings or we could not make it through the time of trouble  when Christ would not be available to help. Even now, some teach that the last generation to live before Christ’s Second Coming finally becomes so victorious that they are absolutely perfect and worthy of translation – that they must be better than any other generation, or they cannot be saved. </a:t>
            </a:r>
            <a:endParaRPr lang="en-US" sz="3200" dirty="0" smtClean="0">
              <a:solidFill>
                <a:srgbClr val="7030A0"/>
              </a:solidFill>
            </a:endParaRPr>
          </a:p>
          <a:p>
            <a:pPr marL="0" indent="0" algn="ctr">
              <a:buNone/>
            </a:pP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1403190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lgn="ctr">
              <a:buNone/>
            </a:pPr>
            <a:r>
              <a:rPr lang="en-US" sz="3200" dirty="0" smtClean="0">
                <a:solidFill>
                  <a:srgbClr val="7030A0"/>
                </a:solidFill>
              </a:rPr>
              <a:t>…</a:t>
            </a:r>
          </a:p>
          <a:p>
            <a:pPr marL="0" indent="0">
              <a:buNone/>
            </a:pPr>
            <a:r>
              <a:rPr lang="en-US" sz="3200" dirty="0">
                <a:solidFill>
                  <a:srgbClr val="7030A0"/>
                </a:solidFill>
              </a:rPr>
              <a:t>Rather than give up my faith that day, I decided to  study the chapters in </a:t>
            </a:r>
            <a:r>
              <a:rPr lang="en-US" sz="3200" i="1" u="sng" dirty="0">
                <a:solidFill>
                  <a:srgbClr val="7030A0"/>
                </a:solidFill>
                <a:hlinkClick r:id="rId2"/>
              </a:rPr>
              <a:t>The Great Controversy</a:t>
            </a:r>
            <a:r>
              <a:rPr lang="en-US" sz="3200" dirty="0">
                <a:solidFill>
                  <a:srgbClr val="7030A0"/>
                </a:solidFill>
              </a:rPr>
              <a:t> from which I thought these ideas came. I particularly pored over the chapter “</a:t>
            </a:r>
            <a:r>
              <a:rPr lang="en-US" sz="3200" u="sng" dirty="0">
                <a:solidFill>
                  <a:srgbClr val="7030A0"/>
                </a:solidFill>
                <a:hlinkClick r:id="rId3"/>
              </a:rPr>
              <a:t>The Time of Trouble</a:t>
            </a:r>
            <a:r>
              <a:rPr lang="en-US" sz="3200" dirty="0">
                <a:solidFill>
                  <a:srgbClr val="7030A0"/>
                </a:solidFill>
              </a:rPr>
              <a:t>” which occurs</a:t>
            </a:r>
            <a:r>
              <a:rPr lang="en-US" sz="3200" b="1" dirty="0">
                <a:solidFill>
                  <a:srgbClr val="7030A0"/>
                </a:solidFill>
              </a:rPr>
              <a:t> after</a:t>
            </a:r>
            <a:r>
              <a:rPr lang="en-US" sz="3200" dirty="0">
                <a:solidFill>
                  <a:srgbClr val="7030A0"/>
                </a:solidFill>
              </a:rPr>
              <a:t> the close of probation, when every decision has been made for or against Christ. </a:t>
            </a:r>
            <a:endParaRPr lang="en-US" sz="3200" dirty="0" smtClean="0">
              <a:solidFill>
                <a:srgbClr val="7030A0"/>
              </a:solidFill>
            </a:endParaRPr>
          </a:p>
          <a:p>
            <a:pPr marL="0" indent="0" algn="ctr">
              <a:buNone/>
            </a:pP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1528426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br>
              <a:rPr lang="en-US" sz="4000" dirty="0" smtClean="0">
                <a:solidFill>
                  <a:schemeClr val="bg1"/>
                </a:solidFill>
              </a:rPr>
            </a:br>
            <a:r>
              <a:rPr lang="en-US" dirty="0" smtClean="0"/>
              <a:t/>
            </a:r>
            <a:br>
              <a:rPr lang="en-US" dirty="0" smtClean="0"/>
            </a:br>
            <a:endParaRPr lang="en-US" sz="4800" b="1" dirty="0"/>
          </a:p>
        </p:txBody>
      </p:sp>
      <p:sp>
        <p:nvSpPr>
          <p:cNvPr id="3" name="Content Placeholder 2"/>
          <p:cNvSpPr>
            <a:spLocks noGrp="1"/>
          </p:cNvSpPr>
          <p:nvPr>
            <p:ph idx="1"/>
          </p:nvPr>
        </p:nvSpPr>
        <p:spPr>
          <a:xfrm>
            <a:off x="3869268" y="4145280"/>
            <a:ext cx="7315200" cy="1839468"/>
          </a:xfrm>
        </p:spPr>
        <p:txBody>
          <a:bodyPr>
            <a:noAutofit/>
          </a:bodyPr>
          <a:lstStyle/>
          <a:p>
            <a:pPr marL="0" indent="0">
              <a:buNone/>
            </a:pPr>
            <a:r>
              <a:rPr lang="en-US" sz="3200" dirty="0" smtClean="0"/>
              <a:t>Before we continue with David’s thoughts, let’s review some of the “inspired evidence” involving the ideas he’s been throwing out there.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pic>
        <p:nvPicPr>
          <p:cNvPr id="2052" name="Picture 4" descr="Stop Sign Clip Art Free Vector / Royalty Free Stop Sign Clip Ar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193" y="356375"/>
            <a:ext cx="2615350" cy="378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828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4000" b="1" dirty="0" smtClean="0"/>
              <a:t>Genesis 32:6-8</a:t>
            </a:r>
            <a:endParaRPr lang="en-US" sz="4800" b="1" dirty="0"/>
          </a:p>
        </p:txBody>
      </p:sp>
      <p:sp>
        <p:nvSpPr>
          <p:cNvPr id="3" name="Content Placeholder 2"/>
          <p:cNvSpPr>
            <a:spLocks noGrp="1"/>
          </p:cNvSpPr>
          <p:nvPr>
            <p:ph idx="1"/>
          </p:nvPr>
        </p:nvSpPr>
        <p:spPr/>
        <p:txBody>
          <a:bodyPr>
            <a:noAutofit/>
          </a:bodyPr>
          <a:lstStyle/>
          <a:p>
            <a:r>
              <a:rPr lang="en-US" sz="3200" b="1" baseline="30000" dirty="0"/>
              <a:t>6 </a:t>
            </a:r>
            <a:r>
              <a:rPr lang="en-US" sz="3200" dirty="0"/>
              <a:t>And the messengers returned to Jacob, saying, We came to thy brother Esau, and also he cometh to meet thee, and four hundred men with him.</a:t>
            </a:r>
          </a:p>
          <a:p>
            <a:r>
              <a:rPr lang="en-US" sz="3200" b="1" baseline="30000" dirty="0"/>
              <a:t>7 </a:t>
            </a:r>
            <a:r>
              <a:rPr lang="en-US" sz="3200" dirty="0"/>
              <a:t>Then Jacob was greatly afraid and distressed: and he divided the people that was with him, and the flocks, and herds, and the camels, into two bands;</a:t>
            </a:r>
          </a:p>
          <a:p>
            <a:r>
              <a:rPr lang="en-US" sz="3200" b="1" baseline="30000" dirty="0"/>
              <a:t>8 </a:t>
            </a:r>
            <a:r>
              <a:rPr lang="en-US" sz="3200" dirty="0"/>
              <a:t>And said, If Esau come to the one company, and smite it, then the other company which is left shall escape.</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23</a:t>
            </a:fld>
            <a:endParaRPr lang="en-US" dirty="0">
              <a:solidFill>
                <a:srgbClr val="40BAD2"/>
              </a:solidFill>
            </a:endParaRPr>
          </a:p>
        </p:txBody>
      </p:sp>
    </p:spTree>
    <p:extLst>
      <p:ext uri="{BB962C8B-B14F-4D97-AF65-F5344CB8AC3E}">
        <p14:creationId xmlns:p14="http://schemas.microsoft.com/office/powerpoint/2010/main" val="404854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4000" b="1" dirty="0" smtClean="0"/>
              <a:t>Genesis 32:24-30</a:t>
            </a:r>
            <a:endParaRPr lang="en-US" sz="4800" b="1"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And Jacob was left alone; and there wrestled a man with him until the breaking of the day.</a:t>
            </a:r>
          </a:p>
          <a:p>
            <a:r>
              <a:rPr lang="en-US" sz="3200" b="1" baseline="30000" dirty="0"/>
              <a:t>25 </a:t>
            </a:r>
            <a:r>
              <a:rPr lang="en-US" sz="3200" dirty="0"/>
              <a:t>And when he saw that he prevailed not against him, he touched the hollow of his thigh; and the hollow of Jacob's thigh was out of joint, as he wrestled with him.</a:t>
            </a:r>
          </a:p>
          <a:p>
            <a:r>
              <a:rPr lang="en-US" sz="3200" b="1" baseline="30000" dirty="0"/>
              <a:t>26 </a:t>
            </a:r>
            <a:r>
              <a:rPr lang="en-US" sz="3200" dirty="0"/>
              <a:t>And he said, Let me go, for the day </a:t>
            </a:r>
            <a:r>
              <a:rPr lang="en-US" sz="3200" dirty="0" err="1"/>
              <a:t>breaketh</a:t>
            </a:r>
            <a:r>
              <a:rPr lang="en-US" sz="3200" dirty="0"/>
              <a:t>. And he said, I will not let thee go, except thou bless me.</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24</a:t>
            </a:fld>
            <a:endParaRPr lang="en-US" dirty="0">
              <a:solidFill>
                <a:srgbClr val="40BAD2"/>
              </a:solidFill>
            </a:endParaRPr>
          </a:p>
        </p:txBody>
      </p:sp>
    </p:spTree>
    <p:extLst>
      <p:ext uri="{BB962C8B-B14F-4D97-AF65-F5344CB8AC3E}">
        <p14:creationId xmlns:p14="http://schemas.microsoft.com/office/powerpoint/2010/main" val="1152969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4000" b="1" dirty="0" smtClean="0"/>
              <a:t>Genesis 32:27-30</a:t>
            </a:r>
            <a:endParaRPr lang="en-US" sz="4800" b="1"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And he said unto him, What is thy name? And he said, Jacob.</a:t>
            </a:r>
          </a:p>
          <a:p>
            <a:r>
              <a:rPr lang="en-US" sz="3200" b="1" baseline="30000" dirty="0"/>
              <a:t>28 </a:t>
            </a:r>
            <a:r>
              <a:rPr lang="en-US" sz="3200" dirty="0"/>
              <a:t>And he said, Thy name shall be called no more Jacob, but Israel: for as a prince hast thou power with God and with men, and hast prevailed.</a:t>
            </a:r>
          </a:p>
          <a:p>
            <a:r>
              <a:rPr lang="en-US" sz="3200" b="1" baseline="30000" dirty="0"/>
              <a:t>29 </a:t>
            </a:r>
            <a:r>
              <a:rPr lang="en-US" sz="3200" dirty="0"/>
              <a:t>And Jacob asked him, and said, Tell me, I pray thee, thy name. And he said, Wherefore is it that thou dost ask after my name? And he blessed him there.</a:t>
            </a:r>
          </a:p>
          <a:p>
            <a:r>
              <a:rPr lang="en-US" sz="3200" b="1" baseline="30000" dirty="0"/>
              <a:t>30 </a:t>
            </a:r>
            <a:r>
              <a:rPr lang="en-US" sz="3200" dirty="0"/>
              <a:t>And Jacob called the name of the place </a:t>
            </a:r>
            <a:r>
              <a:rPr lang="en-US" sz="3200" dirty="0" err="1"/>
              <a:t>Peniel</a:t>
            </a:r>
            <a:r>
              <a:rPr lang="en-US" sz="3200" dirty="0"/>
              <a:t>: for I have seen God face to face, and my life is preserved.</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25</a:t>
            </a:fld>
            <a:endParaRPr lang="en-US" dirty="0">
              <a:solidFill>
                <a:srgbClr val="40BAD2"/>
              </a:solidFill>
            </a:endParaRPr>
          </a:p>
        </p:txBody>
      </p:sp>
    </p:spTree>
    <p:extLst>
      <p:ext uri="{BB962C8B-B14F-4D97-AF65-F5344CB8AC3E}">
        <p14:creationId xmlns:p14="http://schemas.microsoft.com/office/powerpoint/2010/main" val="36400427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SDABC, V4, pg. 462</a:t>
            </a:r>
            <a:endParaRPr lang="en-US" sz="3200" b="1" dirty="0"/>
          </a:p>
        </p:txBody>
      </p:sp>
      <p:sp>
        <p:nvSpPr>
          <p:cNvPr id="3" name="Content Placeholder 2"/>
          <p:cNvSpPr>
            <a:spLocks noGrp="1"/>
          </p:cNvSpPr>
          <p:nvPr>
            <p:ph idx="1"/>
          </p:nvPr>
        </p:nvSpPr>
        <p:spPr/>
        <p:txBody>
          <a:bodyPr>
            <a:noAutofit/>
          </a:bodyPr>
          <a:lstStyle/>
          <a:p>
            <a:pPr marL="0" indent="0">
              <a:buNone/>
            </a:pPr>
            <a:r>
              <a:rPr lang="en-US" sz="3200" dirty="0" smtClean="0"/>
              <a:t>Jacob was threatened by an angry brother ready to kill in revenge for past wrongs.  To prepare for the crisis, Jacob tarried to spend the night in prayer.  The burden of his heart was that everything should be right with God.  As far as he could, Jacob had endeavored to right every wrong that he had committed.  By his persistence and faith, Jacob was given the assurance of God’s blessing before the night had passed.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26</a:t>
            </a:fld>
            <a:endParaRPr lang="en-US" dirty="0">
              <a:solidFill>
                <a:srgbClr val="40BAD2"/>
              </a:solidFill>
            </a:endParaRPr>
          </a:p>
        </p:txBody>
      </p:sp>
    </p:spTree>
    <p:extLst>
      <p:ext uri="{BB962C8B-B14F-4D97-AF65-F5344CB8AC3E}">
        <p14:creationId xmlns:p14="http://schemas.microsoft.com/office/powerpoint/2010/main" val="9682706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4000" b="1" dirty="0" smtClean="0"/>
              <a:t>Jeremiah 30:5-7</a:t>
            </a:r>
            <a:endParaRPr lang="en-US" sz="4800" b="1"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For thus </a:t>
            </a:r>
            <a:r>
              <a:rPr lang="en-US" sz="3200" dirty="0" err="1"/>
              <a:t>saith</a:t>
            </a:r>
            <a:r>
              <a:rPr lang="en-US" sz="3200" dirty="0"/>
              <a:t> the </a:t>
            </a:r>
            <a:r>
              <a:rPr lang="en-US" sz="3200" cap="small" dirty="0"/>
              <a:t>Lord</a:t>
            </a:r>
            <a:r>
              <a:rPr lang="en-US" sz="3200" dirty="0"/>
              <a:t>; We have heard a voice of trembling, of fear, and not of peace.</a:t>
            </a:r>
          </a:p>
          <a:p>
            <a:r>
              <a:rPr lang="en-US" sz="3200" b="1" baseline="30000" dirty="0"/>
              <a:t>6 </a:t>
            </a:r>
            <a:r>
              <a:rPr lang="en-US" sz="3200" dirty="0"/>
              <a:t>Ask ye now, and see whether a man doth travail with child? wherefore do I see every man with his hands on his loins, as a woman in travail, and all faces are turned into paleness?</a:t>
            </a:r>
          </a:p>
          <a:p>
            <a:r>
              <a:rPr lang="en-US" sz="3200" b="1" baseline="30000" dirty="0"/>
              <a:t>7 </a:t>
            </a:r>
            <a:r>
              <a:rPr lang="en-US" sz="3200" dirty="0"/>
              <a:t>Alas! for that day is great, so that none is like it: it is even the time of Jacob's trouble, but he shall be saved out of it.</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27</a:t>
            </a:fld>
            <a:endParaRPr lang="en-US" dirty="0">
              <a:solidFill>
                <a:srgbClr val="40BAD2"/>
              </a:solidFill>
            </a:endParaRPr>
          </a:p>
        </p:txBody>
      </p:sp>
    </p:spTree>
    <p:extLst>
      <p:ext uri="{BB962C8B-B14F-4D97-AF65-F5344CB8AC3E}">
        <p14:creationId xmlns:p14="http://schemas.microsoft.com/office/powerpoint/2010/main" val="31682104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618</a:t>
            </a:r>
            <a:endParaRPr lang="en-US" sz="3200" b="1" dirty="0"/>
          </a:p>
        </p:txBody>
      </p:sp>
      <p:sp>
        <p:nvSpPr>
          <p:cNvPr id="3" name="Content Placeholder 2"/>
          <p:cNvSpPr>
            <a:spLocks noGrp="1"/>
          </p:cNvSpPr>
          <p:nvPr>
            <p:ph idx="1"/>
          </p:nvPr>
        </p:nvSpPr>
        <p:spPr/>
        <p:txBody>
          <a:bodyPr>
            <a:noAutofit/>
          </a:bodyPr>
          <a:lstStyle/>
          <a:p>
            <a:pPr marL="0" indent="0">
              <a:buNone/>
            </a:pPr>
            <a:r>
              <a:rPr lang="en-US" sz="3000" i="1" dirty="0"/>
              <a:t>Satan had accused Jacob before the angels of God, claiming the right to destroy him because of his sin; he had moved upon Esau to march against him; and during the patriarch's long night of wrestling, Satan endeavored to force upon him a sense of his guilt in order to discourage him and break his hold upon God. Jacob was driven almost to despair; but he knew that without help from heaven he must perish. He had sincerely repented of his great sin, and he appealed to the mercy of God. He would not be turned from his purpose, but held fast the Angel and urged his petition with earnest, agonizing cries until he prevailed.</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28</a:t>
            </a:fld>
            <a:endParaRPr lang="en-US" dirty="0">
              <a:solidFill>
                <a:srgbClr val="40BAD2"/>
              </a:solidFill>
            </a:endParaRPr>
          </a:p>
        </p:txBody>
      </p:sp>
    </p:spTree>
    <p:extLst>
      <p:ext uri="{BB962C8B-B14F-4D97-AF65-F5344CB8AC3E}">
        <p14:creationId xmlns:p14="http://schemas.microsoft.com/office/powerpoint/2010/main" val="28637792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618</a:t>
            </a:r>
            <a:endParaRPr lang="en-US" sz="3200" b="1" dirty="0"/>
          </a:p>
        </p:txBody>
      </p:sp>
      <p:sp>
        <p:nvSpPr>
          <p:cNvPr id="3" name="Content Placeholder 2"/>
          <p:cNvSpPr>
            <a:spLocks noGrp="1"/>
          </p:cNvSpPr>
          <p:nvPr>
            <p:ph idx="1"/>
          </p:nvPr>
        </p:nvSpPr>
        <p:spPr/>
        <p:txBody>
          <a:bodyPr>
            <a:noAutofit/>
          </a:bodyPr>
          <a:lstStyle/>
          <a:p>
            <a:pPr marL="0" indent="0">
              <a:buNone/>
            </a:pPr>
            <a:r>
              <a:rPr lang="en-US" sz="3200" i="1" dirty="0"/>
              <a:t>As Satan influenced Esau to march against Jacob, so he will stir up the wicked to destroy God's people in the time of trouble. And as he accused Jacob, he will urge his accusations against the people of God. He numbers the world as his subjects; but the little company who keep the commandments of God are resisting his supremacy. If he could blot them from the earth, his triumph would be complete. </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29</a:t>
            </a:fld>
            <a:endParaRPr lang="en-US" dirty="0">
              <a:solidFill>
                <a:srgbClr val="40BAD2"/>
              </a:solidFill>
            </a:endParaRPr>
          </a:p>
        </p:txBody>
      </p:sp>
    </p:spTree>
    <p:extLst>
      <p:ext uri="{BB962C8B-B14F-4D97-AF65-F5344CB8AC3E}">
        <p14:creationId xmlns:p14="http://schemas.microsoft.com/office/powerpoint/2010/main" val="14972074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All things made new</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4000" b="1" dirty="0" smtClean="0"/>
              <a:t>Revelation 21:1-8</a:t>
            </a:r>
            <a:endParaRPr lang="en-US" sz="4800" b="1" dirty="0"/>
          </a:p>
        </p:txBody>
      </p:sp>
      <p:sp>
        <p:nvSpPr>
          <p:cNvPr id="3" name="Content Placeholder 2"/>
          <p:cNvSpPr>
            <a:spLocks noGrp="1"/>
          </p:cNvSpPr>
          <p:nvPr>
            <p:ph idx="1"/>
          </p:nvPr>
        </p:nvSpPr>
        <p:spPr/>
        <p:txBody>
          <a:bodyPr>
            <a:noAutofit/>
          </a:bodyPr>
          <a:lstStyle/>
          <a:p>
            <a:r>
              <a:rPr lang="en-US" sz="3200" b="1" dirty="0"/>
              <a:t>21 </a:t>
            </a:r>
            <a:r>
              <a:rPr lang="en-US" sz="3200" dirty="0"/>
              <a:t>And I saw a new heaven and a new earth: for the first heaven and the first earth were passed away; and there was no more sea.</a:t>
            </a:r>
          </a:p>
          <a:p>
            <a:r>
              <a:rPr lang="en-US" sz="3200" b="1" baseline="30000" dirty="0"/>
              <a:t>2 </a:t>
            </a:r>
            <a:r>
              <a:rPr lang="en-US" sz="3200" dirty="0"/>
              <a:t>And I John saw the holy city, new Jerusalem, coming down from God out of heaven, prepared as a bride adorned for her husband.</a:t>
            </a:r>
          </a:p>
          <a:p>
            <a:r>
              <a:rPr lang="en-US" sz="3200" b="1" baseline="30000" dirty="0"/>
              <a:t>3 </a:t>
            </a:r>
            <a:r>
              <a:rPr lang="en-US" sz="3200" dirty="0"/>
              <a:t>And I heard a great voice out of heaven saying, Behold, the tabernacle of God is with men, and he will dwell with them, and they shall be his people, and God himself shall be with them, and be their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13932781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618</a:t>
            </a:r>
            <a:endParaRPr lang="en-US" sz="3200" b="1" dirty="0"/>
          </a:p>
        </p:txBody>
      </p:sp>
      <p:sp>
        <p:nvSpPr>
          <p:cNvPr id="3" name="Content Placeholder 2"/>
          <p:cNvSpPr>
            <a:spLocks noGrp="1"/>
          </p:cNvSpPr>
          <p:nvPr>
            <p:ph idx="1"/>
          </p:nvPr>
        </p:nvSpPr>
        <p:spPr/>
        <p:txBody>
          <a:bodyPr>
            <a:noAutofit/>
          </a:bodyPr>
          <a:lstStyle/>
          <a:p>
            <a:pPr marL="0" indent="0">
              <a:buNone/>
            </a:pPr>
            <a:r>
              <a:rPr lang="en-US" sz="3200" i="1" dirty="0"/>
              <a:t>He has an accurate knowledge of the sins which he has tempted them to commit, and he presents these before God in the most exaggerated light, representing this people to be just as deserving as himself of exclusion from the favor of God. He declares that the Lord cannot in justice forgive their sins and yet destroy him and his angels. He claims them as his prey and demands that they be given into his hands to destroy. </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30</a:t>
            </a:fld>
            <a:endParaRPr lang="en-US" dirty="0">
              <a:solidFill>
                <a:srgbClr val="40BAD2"/>
              </a:solidFill>
            </a:endParaRPr>
          </a:p>
        </p:txBody>
      </p:sp>
    </p:spTree>
    <p:extLst>
      <p:ext uri="{BB962C8B-B14F-4D97-AF65-F5344CB8AC3E}">
        <p14:creationId xmlns:p14="http://schemas.microsoft.com/office/powerpoint/2010/main" val="3671538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618</a:t>
            </a:r>
            <a:endParaRPr lang="en-US" sz="3200" b="1" dirty="0"/>
          </a:p>
        </p:txBody>
      </p:sp>
      <p:sp>
        <p:nvSpPr>
          <p:cNvPr id="3" name="Content Placeholder 2"/>
          <p:cNvSpPr>
            <a:spLocks noGrp="1"/>
          </p:cNvSpPr>
          <p:nvPr>
            <p:ph idx="1"/>
          </p:nvPr>
        </p:nvSpPr>
        <p:spPr/>
        <p:txBody>
          <a:bodyPr>
            <a:noAutofit/>
          </a:bodyPr>
          <a:lstStyle/>
          <a:p>
            <a:pPr marL="0" indent="0">
              <a:buNone/>
            </a:pPr>
            <a:r>
              <a:rPr lang="en-US" sz="3100" i="1" dirty="0"/>
              <a:t>As Satan accuses the people of God on account of their sins, the Lord permits him to try them to the uttermost. Their confidence in God, their faith and firmness, will be severely tested. As they review the past, their hopes sink; for in their whole lives they can see little good. They are fully conscious of their weakness and unworthiness. Satan endeavors to terrify them with the thought that their cases are hopeless, that the stain of their defilement will never be washed away. He hopes so to destroy their faith that they will yield to his temptations and turn from their allegiance to God. </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31</a:t>
            </a:fld>
            <a:endParaRPr lang="en-US" dirty="0">
              <a:solidFill>
                <a:srgbClr val="40BAD2"/>
              </a:solidFill>
            </a:endParaRPr>
          </a:p>
        </p:txBody>
      </p:sp>
    </p:spTree>
    <p:extLst>
      <p:ext uri="{BB962C8B-B14F-4D97-AF65-F5344CB8AC3E}">
        <p14:creationId xmlns:p14="http://schemas.microsoft.com/office/powerpoint/2010/main" val="28496362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619</a:t>
            </a:r>
            <a:endParaRPr lang="en-US" sz="3200" b="1" dirty="0"/>
          </a:p>
        </p:txBody>
      </p:sp>
      <p:sp>
        <p:nvSpPr>
          <p:cNvPr id="3" name="Content Placeholder 2"/>
          <p:cNvSpPr>
            <a:spLocks noGrp="1"/>
          </p:cNvSpPr>
          <p:nvPr>
            <p:ph idx="1"/>
          </p:nvPr>
        </p:nvSpPr>
        <p:spPr/>
        <p:txBody>
          <a:bodyPr>
            <a:noAutofit/>
          </a:bodyPr>
          <a:lstStyle/>
          <a:p>
            <a:pPr marL="0" indent="0">
              <a:buNone/>
            </a:pPr>
            <a:r>
              <a:rPr lang="en-US" sz="3000" i="1" dirty="0"/>
              <a:t>Though God's people will be surrounded by enemies who are bent upon their destruction, yet the anguish which they suffer is not a dread of persecution for the truth's sake; they fear that every sin has not been repented of, and that through some fault in themselves they will fail to realize the fulfillment of the </a:t>
            </a:r>
            <a:r>
              <a:rPr lang="en-US" sz="3000" i="1" dirty="0" err="1"/>
              <a:t>Saviour's</a:t>
            </a:r>
            <a:r>
              <a:rPr lang="en-US" sz="3000" i="1" dirty="0"/>
              <a:t> promise: I “will keep thee from the hour of temptation, which shall come upon all the world.” </a:t>
            </a:r>
            <a:r>
              <a:rPr lang="en-US" sz="3000" i="1" dirty="0">
                <a:hlinkClick r:id="rId2"/>
              </a:rPr>
              <a:t>Revelation 3:10</a:t>
            </a:r>
            <a:r>
              <a:rPr lang="en-US" sz="3000" i="1" dirty="0"/>
              <a:t>. If they could have the assurance of pardon they would not shrink from torture or death; but should they prove unworthy, and lose their lives because of their own defects of character, then God's holy name would be reproached. </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32</a:t>
            </a:fld>
            <a:endParaRPr lang="en-US" dirty="0">
              <a:solidFill>
                <a:srgbClr val="40BAD2"/>
              </a:solidFill>
            </a:endParaRPr>
          </a:p>
        </p:txBody>
      </p:sp>
    </p:spTree>
    <p:extLst>
      <p:ext uri="{BB962C8B-B14F-4D97-AF65-F5344CB8AC3E}">
        <p14:creationId xmlns:p14="http://schemas.microsoft.com/office/powerpoint/2010/main" val="9763582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Time of Jacob’s Trouble</a:t>
            </a:r>
            <a:r>
              <a:rPr lang="en-US" dirty="0" smtClean="0"/>
              <a:t/>
            </a:r>
            <a:br>
              <a:rPr lang="en-US" dirty="0" smtClean="0"/>
            </a:br>
            <a:r>
              <a:rPr lang="en-US" dirty="0" smtClean="0"/>
              <a:t/>
            </a:r>
            <a:br>
              <a:rPr lang="en-US" dirty="0" smtClean="0"/>
            </a:br>
            <a:r>
              <a:rPr lang="en-US" sz="2400" b="1" dirty="0" smtClean="0"/>
              <a:t>The Great Controversy, pg. 620</a:t>
            </a:r>
            <a:endParaRPr lang="en-US" sz="3200" b="1" dirty="0"/>
          </a:p>
        </p:txBody>
      </p:sp>
      <p:sp>
        <p:nvSpPr>
          <p:cNvPr id="3" name="Content Placeholder 2"/>
          <p:cNvSpPr>
            <a:spLocks noGrp="1"/>
          </p:cNvSpPr>
          <p:nvPr>
            <p:ph idx="1"/>
          </p:nvPr>
        </p:nvSpPr>
        <p:spPr/>
        <p:txBody>
          <a:bodyPr>
            <a:noAutofit/>
          </a:bodyPr>
          <a:lstStyle/>
          <a:p>
            <a:pPr marL="0" indent="0">
              <a:buNone/>
            </a:pPr>
            <a:r>
              <a:rPr lang="en-US" sz="3000" i="1" dirty="0"/>
              <a:t>Had not Jacob previously repented of his sin in obtaining the birthright by fraud, God would not have heard his prayer and mercifully preserved his life. So, in the time of trouble, if the people of God had unconfessed sins to appear before them while tortured with fear and anguish, they would be overwhelmed; despair would cut off their faith, and they could not have confidence to plead with God for deliverance. But while they have a deep sense of their unworthiness, they have no concealed wrongs to reveal. Their sins have gone beforehand to judgment and have been blotted out, and they cannot bring them to remembrance. </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33</a:t>
            </a:fld>
            <a:endParaRPr lang="en-US" dirty="0">
              <a:solidFill>
                <a:srgbClr val="40BAD2"/>
              </a:solidFill>
            </a:endParaRPr>
          </a:p>
        </p:txBody>
      </p:sp>
    </p:spTree>
    <p:extLst>
      <p:ext uri="{BB962C8B-B14F-4D97-AF65-F5344CB8AC3E}">
        <p14:creationId xmlns:p14="http://schemas.microsoft.com/office/powerpoint/2010/main" val="9324025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lgn="ctr">
              <a:buNone/>
            </a:pPr>
            <a:r>
              <a:rPr lang="en-US" sz="3200" dirty="0" smtClean="0">
                <a:solidFill>
                  <a:srgbClr val="7030A0"/>
                </a:solidFill>
              </a:rPr>
              <a:t>…</a:t>
            </a:r>
          </a:p>
          <a:p>
            <a:pPr marL="0" indent="0">
              <a:buNone/>
            </a:pPr>
            <a:r>
              <a:rPr lang="en-US" sz="3200" dirty="0" smtClean="0">
                <a:solidFill>
                  <a:srgbClr val="7030A0"/>
                </a:solidFill>
              </a:rPr>
              <a:t>This is the time when there is no Mediator. That afternoon I discovered that God’s people are the </a:t>
            </a:r>
            <a:r>
              <a:rPr lang="en-US" sz="3200" i="1" dirty="0" smtClean="0">
                <a:solidFill>
                  <a:srgbClr val="7030A0"/>
                </a:solidFill>
              </a:rPr>
              <a:t>apple of His eye. </a:t>
            </a:r>
            <a:r>
              <a:rPr lang="en-US" sz="3200" dirty="0" smtClean="0">
                <a:solidFill>
                  <a:srgbClr val="7030A0"/>
                </a:solidFill>
              </a:rPr>
              <a:t>Tucked away in one significant paragraph I found great encouragement. If you have wondered if you could ever make it to heaven, I hope that you will be encouraged too.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40585475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200" b="1" dirty="0">
                <a:solidFill>
                  <a:schemeClr val="bg1"/>
                </a:solidFill>
              </a:rPr>
              <a:t>Quoted from</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smtClean="0">
                <a:solidFill>
                  <a:schemeClr val="bg1"/>
                </a:solidFill>
              </a:rPr>
              <a:t>The Great Controversy, </a:t>
            </a:r>
            <a:r>
              <a:rPr lang="en-US" sz="3200" dirty="0" smtClean="0">
                <a:solidFill>
                  <a:schemeClr val="bg1"/>
                </a:solidFill>
              </a:rPr>
              <a:t>pg. 621</a:t>
            </a:r>
            <a:br>
              <a:rPr lang="en-US" sz="3200" dirty="0" smtClean="0">
                <a:solidFill>
                  <a:schemeClr val="bg1"/>
                </a:solidFill>
              </a:rPr>
            </a:br>
            <a:r>
              <a:rPr lang="en-US" sz="4000" dirty="0">
                <a:solidFill>
                  <a:schemeClr val="bg1"/>
                </a:solidFill>
              </a:rPr>
              <a:t/>
            </a:r>
            <a:br>
              <a:rPr lang="en-US" sz="4000" dirty="0">
                <a:solidFill>
                  <a:schemeClr val="bg1"/>
                </a:solidFill>
              </a:rPr>
            </a:br>
            <a:r>
              <a:rPr lang="en-US" sz="2700" b="1" dirty="0" smtClean="0">
                <a:solidFill>
                  <a:srgbClr val="7030A0"/>
                </a:solidFill>
              </a:rPr>
              <a:t>by </a:t>
            </a:r>
            <a:r>
              <a:rPr lang="en-US" sz="2700" b="1" dirty="0">
                <a:solidFill>
                  <a:srgbClr val="7030A0"/>
                </a:solidFill>
              </a:rPr>
              <a:t>David Bissell </a:t>
            </a:r>
            <a:r>
              <a:rPr lang="en-US" sz="2700" b="1" dirty="0" smtClean="0">
                <a:solidFill>
                  <a:srgbClr val="7030A0"/>
                </a:solidFill>
              </a:rPr>
              <a:t>in his article, “How to Be Perfect Before Jesus Comes.”  </a:t>
            </a:r>
            <a:endParaRPr lang="en-US" sz="2700" b="1" dirty="0">
              <a:solidFill>
                <a:srgbClr val="7030A0"/>
              </a:solidFill>
            </a:endParaRPr>
          </a:p>
        </p:txBody>
      </p:sp>
      <p:sp>
        <p:nvSpPr>
          <p:cNvPr id="3" name="Content Placeholder 2"/>
          <p:cNvSpPr>
            <a:spLocks noGrp="1"/>
          </p:cNvSpPr>
          <p:nvPr>
            <p:ph idx="1"/>
          </p:nvPr>
        </p:nvSpPr>
        <p:spPr/>
        <p:txBody>
          <a:bodyPr>
            <a:noAutofit/>
          </a:bodyPr>
          <a:lstStyle/>
          <a:p>
            <a:pPr marL="0" indent="0" algn="ctr">
              <a:buNone/>
            </a:pPr>
            <a:r>
              <a:rPr lang="en-US" sz="3200" dirty="0" smtClean="0">
                <a:solidFill>
                  <a:srgbClr val="7030A0"/>
                </a:solidFill>
              </a:rPr>
              <a:t>…</a:t>
            </a:r>
          </a:p>
          <a:p>
            <a:pPr marL="0" indent="0">
              <a:buNone/>
            </a:pPr>
            <a:r>
              <a:rPr lang="en-US" sz="3200" i="1" dirty="0">
                <a:solidFill>
                  <a:srgbClr val="7030A0"/>
                </a:solidFill>
              </a:rPr>
              <a:t>Jacob's history is also an assurance that God will not cast off those who have been deceived and tempted and betrayed into sin, but who have returned unto Him with true repentance. While Satan seeks to destroy this class, God will send His angels to comfort and protect them in the time of peril. The assaults of Satan are fierce and determined, his delusions are terrible; but the Lord's eye is upon His people, and His ear listens to their cries. </a:t>
            </a:r>
            <a:endParaRPr lang="en-US" sz="3200" i="1" dirty="0" smtClean="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33766134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200" b="1" dirty="0">
                <a:solidFill>
                  <a:schemeClr val="bg1"/>
                </a:solidFill>
              </a:rPr>
              <a:t>Quoted from</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smtClean="0">
                <a:solidFill>
                  <a:schemeClr val="bg1"/>
                </a:solidFill>
              </a:rPr>
              <a:t>The Great Controversy, </a:t>
            </a:r>
            <a:r>
              <a:rPr lang="en-US" sz="3200" dirty="0" smtClean="0">
                <a:solidFill>
                  <a:schemeClr val="bg1"/>
                </a:solidFill>
              </a:rPr>
              <a:t>pg. 621</a:t>
            </a:r>
            <a:br>
              <a:rPr lang="en-US" sz="3200" dirty="0" smtClean="0">
                <a:solidFill>
                  <a:schemeClr val="bg1"/>
                </a:solidFill>
              </a:rPr>
            </a:br>
            <a:r>
              <a:rPr lang="en-US" sz="4000" dirty="0">
                <a:solidFill>
                  <a:schemeClr val="bg1"/>
                </a:solidFill>
              </a:rPr>
              <a:t/>
            </a:r>
            <a:br>
              <a:rPr lang="en-US" sz="4000" dirty="0">
                <a:solidFill>
                  <a:schemeClr val="bg1"/>
                </a:solidFill>
              </a:rPr>
            </a:br>
            <a:r>
              <a:rPr lang="en-US" sz="2700" b="1" dirty="0" smtClean="0">
                <a:solidFill>
                  <a:srgbClr val="7030A0"/>
                </a:solidFill>
              </a:rPr>
              <a:t>by </a:t>
            </a:r>
            <a:r>
              <a:rPr lang="en-US" sz="2700" b="1" dirty="0">
                <a:solidFill>
                  <a:srgbClr val="7030A0"/>
                </a:solidFill>
              </a:rPr>
              <a:t>David Bissell </a:t>
            </a:r>
            <a:r>
              <a:rPr lang="en-US" sz="2700" b="1" dirty="0" smtClean="0">
                <a:solidFill>
                  <a:srgbClr val="7030A0"/>
                </a:solidFill>
              </a:rPr>
              <a:t>in his article, “How to Be Perfect Before Jesus Comes.”  </a:t>
            </a:r>
            <a:endParaRPr lang="en-US" sz="2700" b="1" dirty="0">
              <a:solidFill>
                <a:srgbClr val="7030A0"/>
              </a:solidFill>
            </a:endParaRPr>
          </a:p>
        </p:txBody>
      </p:sp>
      <p:sp>
        <p:nvSpPr>
          <p:cNvPr id="3" name="Content Placeholder 2"/>
          <p:cNvSpPr>
            <a:spLocks noGrp="1"/>
          </p:cNvSpPr>
          <p:nvPr>
            <p:ph idx="1"/>
          </p:nvPr>
        </p:nvSpPr>
        <p:spPr/>
        <p:txBody>
          <a:bodyPr>
            <a:noAutofit/>
          </a:bodyPr>
          <a:lstStyle/>
          <a:p>
            <a:pPr marL="0" indent="0">
              <a:buNone/>
            </a:pPr>
            <a:r>
              <a:rPr lang="en-US" sz="3200" i="1" dirty="0" smtClean="0">
                <a:solidFill>
                  <a:srgbClr val="7030A0"/>
                </a:solidFill>
              </a:rPr>
              <a:t>Their </a:t>
            </a:r>
            <a:r>
              <a:rPr lang="en-US" sz="3200" i="1" dirty="0">
                <a:solidFill>
                  <a:srgbClr val="7030A0"/>
                </a:solidFill>
              </a:rPr>
              <a:t>affliction is great, the flames of the furnace seem about to consume them; but the Refiner will bring them forth as gold tried in the fire. God's love for His children during the period of their severest trial is as strong and tender as in the days of their sunniest prosperity; but it is needful for them to be placed in the furnace of fire; their earthliness must be consumed, that the image of Christ may be perfectly reflected. </a:t>
            </a:r>
            <a:endParaRPr lang="en-US" sz="3200" i="1" dirty="0" smtClean="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15674373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As we unpack this single paragraph please notice the following:</a:t>
            </a:r>
          </a:p>
          <a:p>
            <a:pPr marL="0" indent="0">
              <a:buNone/>
            </a:pPr>
            <a:r>
              <a:rPr lang="en-US" sz="3200" dirty="0">
                <a:solidFill>
                  <a:srgbClr val="7030A0"/>
                </a:solidFill>
              </a:rPr>
              <a:t>1. This is addressed to those who have been deceived and betrayed into sin. It is for those who have not been squeaky clean, who have failed in their walk with Jesus. And yet these failing ones are not cast off or forsaken. God knows the big picture and He recognizes their sincere repentance and their heart’s desire to serve Him. If you have been struggling in your walk, take hope. This passage is for you</a:t>
            </a: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16024382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2. </a:t>
            </a:r>
            <a:r>
              <a:rPr lang="en-US" sz="3200" i="1" dirty="0">
                <a:solidFill>
                  <a:srgbClr val="7030A0"/>
                </a:solidFill>
              </a:rPr>
              <a:t> During</a:t>
            </a:r>
            <a:r>
              <a:rPr lang="en-US" sz="3200" dirty="0">
                <a:solidFill>
                  <a:srgbClr val="7030A0"/>
                </a:solidFill>
              </a:rPr>
              <a:t> this time of stress, angels come to help </a:t>
            </a:r>
            <a:r>
              <a:rPr lang="en-US" sz="3200" i="1" dirty="0">
                <a:solidFill>
                  <a:srgbClr val="7030A0"/>
                </a:solidFill>
              </a:rPr>
              <a:t>“those who have been deceived and tempted and betrayed into sin.” </a:t>
            </a:r>
            <a:r>
              <a:rPr lang="en-US" sz="3200" dirty="0">
                <a:solidFill>
                  <a:srgbClr val="7030A0"/>
                </a:solidFill>
              </a:rPr>
              <a:t>God’s people are not left on their own without divine help during this difficult time. </a:t>
            </a:r>
          </a:p>
          <a:p>
            <a:pPr marL="0" indent="0">
              <a:buNone/>
            </a:pPr>
            <a:r>
              <a:rPr lang="en-US" sz="3200" dirty="0">
                <a:solidFill>
                  <a:srgbClr val="7030A0"/>
                </a:solidFill>
              </a:rPr>
              <a:t>3. The Lord’s eye is upon his people. His love is as strong and tender at this juncture as it was in times when prosperity shone on us. Jesus is</a:t>
            </a:r>
            <a:r>
              <a:rPr lang="en-US" sz="3200" i="1" dirty="0">
                <a:solidFill>
                  <a:srgbClr val="7030A0"/>
                </a:solidFill>
              </a:rPr>
              <a:t> always for us</a:t>
            </a:r>
            <a:r>
              <a:rPr lang="en-US" sz="3200" dirty="0">
                <a:solidFill>
                  <a:srgbClr val="7030A0"/>
                </a:solidFill>
              </a:rPr>
              <a:t> till the very end.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1614064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4. Even though mediation has ceased for the world, God hears the heart cries of His people. There is no need for a “Mediator” for those who have become His friends. He not only hears, He answers. “Therefore He is able also to save forever those who draw near to God through Him, since He always lives to make intercession for them” (Hebrews 7:25).   </a:t>
            </a:r>
            <a:endParaRPr lang="en-US" sz="3200" dirty="0" smtClean="0">
              <a:solidFill>
                <a:srgbClr val="7030A0"/>
              </a:solidFill>
            </a:endParaRPr>
          </a:p>
          <a:p>
            <a:pPr marL="0" indent="0" algn="ctr">
              <a:buNone/>
            </a:pP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1249638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All things made new</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4000" b="1" dirty="0" smtClean="0"/>
              <a:t>Revelation 21:1-8</a:t>
            </a:r>
            <a:endParaRPr lang="en-US" sz="48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And God shall wipe away all tears from their eyes; and there shall be no more death, neither sorrow, nor crying, neither shall there be any more pain: for the former things are passed away.</a:t>
            </a:r>
          </a:p>
          <a:p>
            <a:r>
              <a:rPr lang="en-US" sz="3200" b="1" baseline="30000" dirty="0"/>
              <a:t>5 </a:t>
            </a:r>
            <a:r>
              <a:rPr lang="en-US" sz="3200" dirty="0"/>
              <a:t>And he that sat upon the throne said, Behold, I make all things new. And he said unto me, Write: for these words are true and faithful.</a:t>
            </a:r>
          </a:p>
          <a:p>
            <a:r>
              <a:rPr lang="en-US" sz="3200" b="1" baseline="30000" dirty="0"/>
              <a:t>6 </a:t>
            </a:r>
            <a:r>
              <a:rPr lang="en-US" sz="3200" dirty="0"/>
              <a:t>And he said unto me, It is done. I am Alpha and Omega, the beginning and the end. I will give unto him that is athirst of the fountain of the water of life freely.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23674642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5. However, it was the last part of the paragraph that more fully answered my questions about perfectly reflecting God’s character. The paragraph concludes </a:t>
            </a:r>
            <a:r>
              <a:rPr lang="en-US" sz="3200" b="1" dirty="0">
                <a:solidFill>
                  <a:srgbClr val="7030A0"/>
                </a:solidFill>
              </a:rPr>
              <a:t>“</a:t>
            </a:r>
            <a:r>
              <a:rPr lang="en-US" sz="3200" b="1" i="1" dirty="0">
                <a:solidFill>
                  <a:srgbClr val="7030A0"/>
                </a:solidFill>
              </a:rPr>
              <a:t>…but it is needful for them to be placed in the furnace of fire; their earthliness must be consumed, that the image of Christ may be perfectly reflected.”</a:t>
            </a:r>
            <a:r>
              <a:rPr lang="en-US" sz="3200" dirty="0">
                <a:solidFill>
                  <a:srgbClr val="7030A0"/>
                </a:solidFill>
              </a:rPr>
              <a:t> Wow! A purification process is necessary after the close of probation? Why? Because they do not </a:t>
            </a:r>
            <a:r>
              <a:rPr lang="en-US" sz="3200" b="1" i="1" dirty="0">
                <a:solidFill>
                  <a:srgbClr val="7030A0"/>
                </a:solidFill>
              </a:rPr>
              <a:t>yet</a:t>
            </a:r>
            <a:r>
              <a:rPr lang="en-US" sz="3200" dirty="0">
                <a:solidFill>
                  <a:srgbClr val="7030A0"/>
                </a:solidFill>
              </a:rPr>
              <a:t> perfectly reflect Christ’s character! That will only take place when this mortal shall put on immortality.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26175939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smtClean="0">
                <a:solidFill>
                  <a:srgbClr val="7030A0"/>
                </a:solidFill>
              </a:rPr>
              <a:t>I </a:t>
            </a:r>
            <a:r>
              <a:rPr lang="en-US" sz="3200" dirty="0">
                <a:solidFill>
                  <a:srgbClr val="7030A0"/>
                </a:solidFill>
              </a:rPr>
              <a:t>am reminded of another statement by White: “So long as Satan reigns, we shall have self to subdue, besetting sins to overcome; so long as life shall last, there will be no stopping place, no point which we can reach and say, I have fully attained. Sanctification is the result of lifelong obedience” (</a:t>
            </a:r>
            <a:r>
              <a:rPr lang="en-US" sz="3200" i="1" u="sng" dirty="0">
                <a:solidFill>
                  <a:srgbClr val="7030A0"/>
                </a:solidFill>
                <a:hlinkClick r:id="rId2"/>
              </a:rPr>
              <a:t>The Acts of the Apostles, 559-561</a:t>
            </a:r>
            <a:r>
              <a:rPr lang="en-US" sz="3200" dirty="0">
                <a:solidFill>
                  <a:srgbClr val="7030A0"/>
                </a:solidFill>
              </a:rPr>
              <a:t>). It is clear that Satan still reigns “For the devil has come down to you, having great wrath, because he knows that he has a short time.” (</a:t>
            </a:r>
            <a:r>
              <a:rPr lang="en-US" sz="3200" u="sng" dirty="0">
                <a:solidFill>
                  <a:srgbClr val="7030A0"/>
                </a:solidFill>
                <a:hlinkClick r:id="rId3"/>
              </a:rPr>
              <a:t>Revelation 12:12</a:t>
            </a:r>
            <a:r>
              <a:rPr lang="en-US" sz="3200" dirty="0">
                <a:solidFill>
                  <a:srgbClr val="7030A0"/>
                </a:solidFill>
              </a:rPr>
              <a:t>) Thus there is still self to subdue.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35245665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I pondered, “What does </a:t>
            </a:r>
            <a:r>
              <a:rPr lang="en-US" sz="3200" i="1" dirty="0">
                <a:solidFill>
                  <a:srgbClr val="7030A0"/>
                </a:solidFill>
              </a:rPr>
              <a:t>earthliness</a:t>
            </a:r>
            <a:r>
              <a:rPr lang="en-US" sz="3200" dirty="0">
                <a:solidFill>
                  <a:srgbClr val="7030A0"/>
                </a:solidFill>
              </a:rPr>
              <a:t> after probation closes” mean? The context indicates that it needs to be consumed. It dulls the image of Christ!  There is room for God’s people to grow, even then.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42732112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br>
              <a:rPr lang="en-US" sz="4000" dirty="0" smtClean="0">
                <a:solidFill>
                  <a:schemeClr val="bg1"/>
                </a:solidFill>
              </a:rPr>
            </a:br>
            <a:r>
              <a:rPr lang="en-US" dirty="0" smtClean="0"/>
              <a:t/>
            </a:r>
            <a:br>
              <a:rPr lang="en-US" dirty="0" smtClean="0"/>
            </a:br>
            <a:endParaRPr lang="en-US" sz="4800" b="1" dirty="0"/>
          </a:p>
        </p:txBody>
      </p:sp>
      <p:sp>
        <p:nvSpPr>
          <p:cNvPr id="3" name="Content Placeholder 2"/>
          <p:cNvSpPr>
            <a:spLocks noGrp="1"/>
          </p:cNvSpPr>
          <p:nvPr>
            <p:ph idx="1"/>
          </p:nvPr>
        </p:nvSpPr>
        <p:spPr>
          <a:xfrm>
            <a:off x="3869268" y="4145280"/>
            <a:ext cx="7315200" cy="1839468"/>
          </a:xfrm>
        </p:spPr>
        <p:txBody>
          <a:bodyPr>
            <a:noAutofit/>
          </a:bodyPr>
          <a:lstStyle/>
          <a:p>
            <a:pPr marL="0" indent="0">
              <a:buNone/>
            </a:pPr>
            <a:r>
              <a:rPr lang="en-US" sz="3200" dirty="0" smtClean="0"/>
              <a:t>Once again, before we continue with David’s thoughts, let’s do some review!</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pic>
        <p:nvPicPr>
          <p:cNvPr id="2052" name="Picture 4" descr="Stop Sign Clip Art Free Vector / Royalty Free Stop Sign Clip Ar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193" y="356375"/>
            <a:ext cx="2615350" cy="378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274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Parables</a:t>
            </a:r>
            <a:endParaRPr lang="en-US" sz="4800" b="1" dirty="0"/>
          </a:p>
        </p:txBody>
      </p:sp>
      <p:sp>
        <p:nvSpPr>
          <p:cNvPr id="3" name="Content Placeholder 2"/>
          <p:cNvSpPr>
            <a:spLocks noGrp="1"/>
          </p:cNvSpPr>
          <p:nvPr>
            <p:ph idx="1"/>
          </p:nvPr>
        </p:nvSpPr>
        <p:spPr/>
        <p:txBody>
          <a:bodyPr>
            <a:noAutofit/>
          </a:bodyPr>
          <a:lstStyle/>
          <a:p>
            <a:pPr marL="0" indent="0">
              <a:buNone/>
            </a:pPr>
            <a:r>
              <a:rPr lang="en-US" sz="2800" dirty="0" smtClean="0"/>
              <a:t>The concept of a “close of probation” or a pre-advent judgement involves the sorting of people into two groups, saved and lost, prior to the arrival of their separate “rewards” at the second coming of Christ. Several of Jesus’ parables involve this idea:  </a:t>
            </a:r>
          </a:p>
          <a:p>
            <a:r>
              <a:rPr lang="en-US" sz="2800" dirty="0" smtClean="0"/>
              <a:t>Wheat and Tares:  Both are torn up together, sorted, and then the tares are burned.  </a:t>
            </a:r>
          </a:p>
          <a:p>
            <a:r>
              <a:rPr lang="en-US" sz="2800" dirty="0" smtClean="0"/>
              <a:t> 10 Virgins: Both groups are required to rely on their own supply of oil for a time before the foolish ones are cast into outer darkness.  </a:t>
            </a:r>
            <a:endParaRPr lang="en-US" sz="2800" dirty="0"/>
          </a:p>
          <a:p>
            <a:r>
              <a:rPr lang="en-US" sz="2800" dirty="0" smtClean="0"/>
              <a:t>Sheep and Goats:  The animals are divided, then sentences are pronounced.  </a:t>
            </a:r>
            <a:endParaRPr lang="en-US" sz="28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44</a:t>
            </a:fld>
            <a:endParaRPr lang="en-US" dirty="0">
              <a:solidFill>
                <a:srgbClr val="40BAD2"/>
              </a:solidFill>
            </a:endParaRPr>
          </a:p>
        </p:txBody>
      </p:sp>
    </p:spTree>
    <p:extLst>
      <p:ext uri="{BB962C8B-B14F-4D97-AF65-F5344CB8AC3E}">
        <p14:creationId xmlns:p14="http://schemas.microsoft.com/office/powerpoint/2010/main" val="24076281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Ezekiel 9:3-6</a:t>
            </a:r>
            <a:endParaRPr lang="en-US" sz="4800" b="1" dirty="0"/>
          </a:p>
        </p:txBody>
      </p:sp>
      <p:sp>
        <p:nvSpPr>
          <p:cNvPr id="3" name="Content Placeholder 2"/>
          <p:cNvSpPr>
            <a:spLocks noGrp="1"/>
          </p:cNvSpPr>
          <p:nvPr>
            <p:ph idx="1"/>
          </p:nvPr>
        </p:nvSpPr>
        <p:spPr/>
        <p:txBody>
          <a:bodyPr>
            <a:noAutofit/>
          </a:bodyPr>
          <a:lstStyle/>
          <a:p>
            <a:r>
              <a:rPr lang="en-US" sz="3200" b="1" baseline="30000" dirty="0"/>
              <a:t>3 </a:t>
            </a:r>
            <a:r>
              <a:rPr lang="en-US" sz="3200" dirty="0"/>
              <a:t>And the glory of the God of Israel was gone up from the cherub, whereupon he was, to the threshold of the house. And he called to the man clothed with linen, which had the writer's inkhorn by his side;</a:t>
            </a:r>
          </a:p>
          <a:p>
            <a:r>
              <a:rPr lang="en-US" sz="3200" b="1" baseline="30000" dirty="0"/>
              <a:t>4 </a:t>
            </a:r>
            <a:r>
              <a:rPr lang="en-US" sz="3200" dirty="0"/>
              <a:t>And the </a:t>
            </a:r>
            <a:r>
              <a:rPr lang="en-US" sz="3200" cap="small" dirty="0"/>
              <a:t>Lord</a:t>
            </a:r>
            <a:r>
              <a:rPr lang="en-US" sz="3200" dirty="0"/>
              <a:t> said unto him, Go through the midst of the city, through the midst of Jerusalem, and set a mark upon the foreheads of the men that sigh and that cry for all the abominations that be done in the midst thereof.</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45</a:t>
            </a:fld>
            <a:endParaRPr lang="en-US" dirty="0">
              <a:solidFill>
                <a:srgbClr val="40BAD2"/>
              </a:solidFill>
            </a:endParaRPr>
          </a:p>
        </p:txBody>
      </p:sp>
    </p:spTree>
    <p:extLst>
      <p:ext uri="{BB962C8B-B14F-4D97-AF65-F5344CB8AC3E}">
        <p14:creationId xmlns:p14="http://schemas.microsoft.com/office/powerpoint/2010/main" val="21641610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Ezekiel 9:5-6</a:t>
            </a:r>
            <a:endParaRPr lang="en-US" sz="4800" b="1"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And to the others he said in mine hearing, Go ye after him through the city, and smite: let not your eye spare, neither have ye pity:</a:t>
            </a:r>
          </a:p>
          <a:p>
            <a:r>
              <a:rPr lang="en-US" sz="3200" b="1" baseline="30000" dirty="0"/>
              <a:t>6 </a:t>
            </a:r>
            <a:r>
              <a:rPr lang="en-US" sz="3200" dirty="0"/>
              <a:t>Slay utterly old and young, both maids, and little children, and women: but come not near any man upon whom is the mark; and begin at my sanctuary. Then they began at the ancient men which were before the house.</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46</a:t>
            </a:fld>
            <a:endParaRPr lang="en-US" dirty="0">
              <a:solidFill>
                <a:srgbClr val="40BAD2"/>
              </a:solidFill>
            </a:endParaRPr>
          </a:p>
        </p:txBody>
      </p:sp>
    </p:spTree>
    <p:extLst>
      <p:ext uri="{BB962C8B-B14F-4D97-AF65-F5344CB8AC3E}">
        <p14:creationId xmlns:p14="http://schemas.microsoft.com/office/powerpoint/2010/main" val="346619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Exodus 12:21-23</a:t>
            </a:r>
            <a:endParaRPr lang="en-US" sz="4800" b="1" dirty="0"/>
          </a:p>
        </p:txBody>
      </p:sp>
      <p:sp>
        <p:nvSpPr>
          <p:cNvPr id="3" name="Content Placeholder 2"/>
          <p:cNvSpPr>
            <a:spLocks noGrp="1"/>
          </p:cNvSpPr>
          <p:nvPr>
            <p:ph idx="1"/>
          </p:nvPr>
        </p:nvSpPr>
        <p:spPr>
          <a:xfrm>
            <a:off x="3480179" y="864108"/>
            <a:ext cx="8475260" cy="5120640"/>
          </a:xfrm>
        </p:spPr>
        <p:txBody>
          <a:bodyPr>
            <a:noAutofit/>
          </a:bodyPr>
          <a:lstStyle/>
          <a:p>
            <a:r>
              <a:rPr lang="en-US" sz="3000" b="1" baseline="30000" dirty="0"/>
              <a:t>21 </a:t>
            </a:r>
            <a:r>
              <a:rPr lang="en-US" sz="3000" dirty="0"/>
              <a:t>Then Moses called for all the elders of Israel, and said unto them, Draw out and take you a lamb according to your families, and kill the </a:t>
            </a:r>
            <a:r>
              <a:rPr lang="en-US" sz="3000" dirty="0" err="1"/>
              <a:t>passover</a:t>
            </a:r>
            <a:r>
              <a:rPr lang="en-US" sz="3000" dirty="0"/>
              <a:t>.</a:t>
            </a:r>
          </a:p>
          <a:p>
            <a:r>
              <a:rPr lang="en-US" sz="3000" b="1" baseline="30000" dirty="0"/>
              <a:t>22 </a:t>
            </a:r>
            <a:r>
              <a:rPr lang="en-US" sz="3000" dirty="0"/>
              <a:t>And ye shall take a bunch of hyssop, and dip it in the blood that is in the </a:t>
            </a:r>
            <a:r>
              <a:rPr lang="en-US" sz="3000" dirty="0" err="1"/>
              <a:t>bason</a:t>
            </a:r>
            <a:r>
              <a:rPr lang="en-US" sz="3000" dirty="0"/>
              <a:t>, and strike the lintel and the two side posts with the blood that is in the </a:t>
            </a:r>
            <a:r>
              <a:rPr lang="en-US" sz="3000" dirty="0" err="1"/>
              <a:t>bason</a:t>
            </a:r>
            <a:r>
              <a:rPr lang="en-US" sz="3000" dirty="0"/>
              <a:t>; and none of you shall go out at the door of his house until the morning.</a:t>
            </a:r>
          </a:p>
          <a:p>
            <a:r>
              <a:rPr lang="en-US" sz="3000" b="1" baseline="30000" dirty="0"/>
              <a:t>23 </a:t>
            </a:r>
            <a:r>
              <a:rPr lang="en-US" sz="3000" dirty="0"/>
              <a:t>For the </a:t>
            </a:r>
            <a:r>
              <a:rPr lang="en-US" sz="3000" cap="small" dirty="0"/>
              <a:t>Lord</a:t>
            </a:r>
            <a:r>
              <a:rPr lang="en-US" sz="3000" dirty="0"/>
              <a:t> will pass through to smite the Egyptians; and when he </a:t>
            </a:r>
            <a:r>
              <a:rPr lang="en-US" sz="3000" dirty="0" err="1"/>
              <a:t>seeth</a:t>
            </a:r>
            <a:r>
              <a:rPr lang="en-US" sz="3000" dirty="0"/>
              <a:t> the blood upon the lintel, and on the two side posts, the </a:t>
            </a:r>
            <a:r>
              <a:rPr lang="en-US" sz="3000" cap="small" dirty="0"/>
              <a:t>Lord</a:t>
            </a:r>
            <a:r>
              <a:rPr lang="en-US" sz="3000" dirty="0"/>
              <a:t> will pass over the door, and will not suffer the destroyer to come in unto your houses to smite you.</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47</a:t>
            </a:fld>
            <a:endParaRPr lang="en-US" dirty="0">
              <a:solidFill>
                <a:srgbClr val="40BAD2"/>
              </a:solidFill>
            </a:endParaRPr>
          </a:p>
        </p:txBody>
      </p:sp>
    </p:spTree>
    <p:extLst>
      <p:ext uri="{BB962C8B-B14F-4D97-AF65-F5344CB8AC3E}">
        <p14:creationId xmlns:p14="http://schemas.microsoft.com/office/powerpoint/2010/main" val="34315060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Revelation 7:2-4</a:t>
            </a:r>
            <a:endParaRPr lang="en-US" sz="4800" b="1" dirty="0"/>
          </a:p>
        </p:txBody>
      </p:sp>
      <p:sp>
        <p:nvSpPr>
          <p:cNvPr id="3" name="Content Placeholder 2"/>
          <p:cNvSpPr>
            <a:spLocks noGrp="1"/>
          </p:cNvSpPr>
          <p:nvPr>
            <p:ph idx="1"/>
          </p:nvPr>
        </p:nvSpPr>
        <p:spPr/>
        <p:txBody>
          <a:bodyPr>
            <a:noAutofit/>
          </a:bodyPr>
          <a:lstStyle/>
          <a:p>
            <a:r>
              <a:rPr lang="en-US" sz="3200" b="1" baseline="30000" dirty="0"/>
              <a:t>2 </a:t>
            </a:r>
            <a:r>
              <a:rPr lang="en-US" sz="3200" dirty="0"/>
              <a:t>And I saw another angel ascending from the east, having the seal of the living God: and he cried with a loud voice to the four angels, to whom it was given to hurt the earth and the sea,</a:t>
            </a:r>
          </a:p>
          <a:p>
            <a:r>
              <a:rPr lang="en-US" sz="3200" b="1" baseline="30000" dirty="0"/>
              <a:t>3 </a:t>
            </a:r>
            <a:r>
              <a:rPr lang="en-US" sz="3200" dirty="0"/>
              <a:t>Saying, Hurt not the earth, neither the sea, nor the trees, till we have sealed the servants of our God in their foreheads.</a:t>
            </a:r>
          </a:p>
          <a:p>
            <a:r>
              <a:rPr lang="en-US" sz="3200" b="1" baseline="30000" dirty="0"/>
              <a:t>4 </a:t>
            </a:r>
            <a:r>
              <a:rPr lang="en-US" sz="3200" dirty="0"/>
              <a:t>And I heard the number of them which were sealed: and there were sealed an hundred and forty and four thousand of all the tribes of the children of Israel.</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48</a:t>
            </a:fld>
            <a:endParaRPr lang="en-US" dirty="0">
              <a:solidFill>
                <a:srgbClr val="40BAD2"/>
              </a:solidFill>
            </a:endParaRPr>
          </a:p>
        </p:txBody>
      </p:sp>
    </p:spTree>
    <p:extLst>
      <p:ext uri="{BB962C8B-B14F-4D97-AF65-F5344CB8AC3E}">
        <p14:creationId xmlns:p14="http://schemas.microsoft.com/office/powerpoint/2010/main" val="39921876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Revelation 14:1-5</a:t>
            </a:r>
            <a:endParaRPr lang="en-US" sz="4800" b="1" dirty="0"/>
          </a:p>
        </p:txBody>
      </p:sp>
      <p:sp>
        <p:nvSpPr>
          <p:cNvPr id="3" name="Content Placeholder 2"/>
          <p:cNvSpPr>
            <a:spLocks noGrp="1"/>
          </p:cNvSpPr>
          <p:nvPr>
            <p:ph idx="1"/>
          </p:nvPr>
        </p:nvSpPr>
        <p:spPr/>
        <p:txBody>
          <a:bodyPr>
            <a:noAutofit/>
          </a:bodyPr>
          <a:lstStyle/>
          <a:p>
            <a:r>
              <a:rPr lang="en-US" sz="3200" b="1" dirty="0"/>
              <a:t>14 </a:t>
            </a:r>
            <a:r>
              <a:rPr lang="en-US" sz="3200" dirty="0"/>
              <a:t>And I looked, and, lo, a Lamb stood on the mount Sion, and with him an hundred forty and four thousand, having his Father's name written in their foreheads.</a:t>
            </a:r>
          </a:p>
          <a:p>
            <a:r>
              <a:rPr lang="en-US" sz="3200" b="1" baseline="30000" dirty="0"/>
              <a:t>2 </a:t>
            </a:r>
            <a:r>
              <a:rPr lang="en-US" sz="3200" dirty="0"/>
              <a:t>And I heard a voice from heaven, as the voice of many waters, and as the voice of a great thunder: and I heard the voice of harpers harping with their harps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49</a:t>
            </a:fld>
            <a:endParaRPr lang="en-US" dirty="0">
              <a:solidFill>
                <a:srgbClr val="40BAD2"/>
              </a:solidFill>
            </a:endParaRPr>
          </a:p>
        </p:txBody>
      </p:sp>
    </p:spTree>
    <p:extLst>
      <p:ext uri="{BB962C8B-B14F-4D97-AF65-F5344CB8AC3E}">
        <p14:creationId xmlns:p14="http://schemas.microsoft.com/office/powerpoint/2010/main" val="3333504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All things new</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4000" b="1" dirty="0" smtClean="0"/>
              <a:t>Revelation 21:1-8</a:t>
            </a:r>
            <a:endParaRPr lang="en-US" sz="4800" b="1" dirty="0"/>
          </a:p>
        </p:txBody>
      </p:sp>
      <p:sp>
        <p:nvSpPr>
          <p:cNvPr id="3" name="Content Placeholder 2"/>
          <p:cNvSpPr>
            <a:spLocks noGrp="1"/>
          </p:cNvSpPr>
          <p:nvPr>
            <p:ph idx="1"/>
          </p:nvPr>
        </p:nvSpPr>
        <p:spPr/>
        <p:txBody>
          <a:bodyPr>
            <a:noAutofit/>
          </a:bodyPr>
          <a:lstStyle/>
          <a:p>
            <a:r>
              <a:rPr lang="en-US" sz="3200" b="1" baseline="30000" dirty="0"/>
              <a:t>7 </a:t>
            </a:r>
            <a:r>
              <a:rPr lang="en-US" sz="3200" dirty="0"/>
              <a:t>He that </a:t>
            </a:r>
            <a:r>
              <a:rPr lang="en-US" sz="3200" dirty="0" err="1"/>
              <a:t>overcometh</a:t>
            </a:r>
            <a:r>
              <a:rPr lang="en-US" sz="3200" dirty="0"/>
              <a:t> shall inherit all things; and I will be his God, and he shall be my son.</a:t>
            </a:r>
          </a:p>
          <a:p>
            <a:r>
              <a:rPr lang="en-US" sz="3200" b="1" baseline="30000" dirty="0"/>
              <a:t>8 </a:t>
            </a:r>
            <a:r>
              <a:rPr lang="en-US" sz="3200" dirty="0"/>
              <a:t>But the fearful, and unbelieving, and the abominable, and murderers, and whoremongers, and sorcerers, and idolaters, and all liars, shall have their part in the lake which </a:t>
            </a:r>
            <a:r>
              <a:rPr lang="en-US" sz="3200" dirty="0" err="1"/>
              <a:t>burneth</a:t>
            </a:r>
            <a:r>
              <a:rPr lang="en-US" sz="3200" dirty="0"/>
              <a:t> with fire and brimstone: which is the second death.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9119154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Revelation 14:3-5</a:t>
            </a:r>
            <a:endParaRPr lang="en-US" sz="4800" b="1" dirty="0"/>
          </a:p>
        </p:txBody>
      </p:sp>
      <p:sp>
        <p:nvSpPr>
          <p:cNvPr id="3" name="Content Placeholder 2"/>
          <p:cNvSpPr>
            <a:spLocks noGrp="1"/>
          </p:cNvSpPr>
          <p:nvPr>
            <p:ph idx="1"/>
          </p:nvPr>
        </p:nvSpPr>
        <p:spPr/>
        <p:txBody>
          <a:bodyPr>
            <a:noAutofit/>
          </a:bodyPr>
          <a:lstStyle/>
          <a:p>
            <a:r>
              <a:rPr lang="en-US" sz="3200" b="1" baseline="30000" dirty="0" smtClean="0"/>
              <a:t>3</a:t>
            </a:r>
            <a:r>
              <a:rPr lang="en-US" sz="3200" b="1" baseline="30000" dirty="0"/>
              <a:t> </a:t>
            </a:r>
            <a:r>
              <a:rPr lang="en-US" sz="3200" dirty="0"/>
              <a:t>And they sung as it were a new song before the throne, and before the four beasts, and the elders: and no man could learn that song but the hundred and forty and four thousand, which were redeemed from the earth.</a:t>
            </a:r>
          </a:p>
          <a:p>
            <a:r>
              <a:rPr lang="en-US" sz="3200" b="1" baseline="30000" dirty="0"/>
              <a:t>4 </a:t>
            </a:r>
            <a:r>
              <a:rPr lang="en-US" sz="3200" dirty="0"/>
              <a:t>These are they which were not defiled with women; for they are virgins. These are they which follow the Lamb whithersoever he </a:t>
            </a:r>
            <a:r>
              <a:rPr lang="en-US" sz="3200" dirty="0" err="1"/>
              <a:t>goeth</a:t>
            </a:r>
            <a:r>
              <a:rPr lang="en-US" sz="3200" dirty="0"/>
              <a:t>. These were redeemed from among men, being the </a:t>
            </a:r>
            <a:r>
              <a:rPr lang="en-US" sz="3200" dirty="0" err="1"/>
              <a:t>firstfruits</a:t>
            </a:r>
            <a:r>
              <a:rPr lang="en-US" sz="3200" dirty="0"/>
              <a:t> unto God and to the Lamb</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50</a:t>
            </a:fld>
            <a:endParaRPr lang="en-US" dirty="0">
              <a:solidFill>
                <a:srgbClr val="40BAD2"/>
              </a:solidFill>
            </a:endParaRPr>
          </a:p>
        </p:txBody>
      </p:sp>
    </p:spTree>
    <p:extLst>
      <p:ext uri="{BB962C8B-B14F-4D97-AF65-F5344CB8AC3E}">
        <p14:creationId xmlns:p14="http://schemas.microsoft.com/office/powerpoint/2010/main" val="29272357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Close of Probation</a:t>
            </a:r>
            <a:r>
              <a:rPr lang="en-US" dirty="0" smtClean="0"/>
              <a:t/>
            </a:r>
            <a:br>
              <a:rPr lang="en-US" dirty="0" smtClean="0"/>
            </a:br>
            <a:r>
              <a:rPr lang="en-US" dirty="0" smtClean="0"/>
              <a:t/>
            </a:r>
            <a:br>
              <a:rPr lang="en-US" dirty="0" smtClean="0"/>
            </a:br>
            <a:r>
              <a:rPr lang="en-US" sz="4000" b="1" dirty="0" smtClean="0"/>
              <a:t>Revelation 14:5</a:t>
            </a:r>
            <a:endParaRPr lang="en-US" sz="4800" b="1" dirty="0"/>
          </a:p>
        </p:txBody>
      </p:sp>
      <p:sp>
        <p:nvSpPr>
          <p:cNvPr id="3" name="Content Placeholder 2"/>
          <p:cNvSpPr>
            <a:spLocks noGrp="1"/>
          </p:cNvSpPr>
          <p:nvPr>
            <p:ph idx="1"/>
          </p:nvPr>
        </p:nvSpPr>
        <p:spPr/>
        <p:txBody>
          <a:bodyPr>
            <a:noAutofit/>
          </a:bodyPr>
          <a:lstStyle/>
          <a:p>
            <a:r>
              <a:rPr lang="en-US" sz="3200" b="1" baseline="30000" dirty="0" smtClean="0"/>
              <a:t>5</a:t>
            </a:r>
            <a:r>
              <a:rPr lang="en-US" sz="3200" b="1" baseline="30000" dirty="0"/>
              <a:t> </a:t>
            </a:r>
            <a:r>
              <a:rPr lang="en-US" sz="3200" dirty="0"/>
              <a:t>And in their mouth was found no guile: for they are without fault before the throne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51</a:t>
            </a:fld>
            <a:endParaRPr lang="en-US" dirty="0">
              <a:solidFill>
                <a:srgbClr val="40BAD2"/>
              </a:solidFill>
            </a:endParaRPr>
          </a:p>
        </p:txBody>
      </p:sp>
    </p:spTree>
    <p:extLst>
      <p:ext uri="{BB962C8B-B14F-4D97-AF65-F5344CB8AC3E}">
        <p14:creationId xmlns:p14="http://schemas.microsoft.com/office/powerpoint/2010/main" val="14897088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I realized that we can never duplicate Christ’s perfect righteousness, even if the Holy Spirit dwells within us. Not only is it impossible, but it seems blasphemous to believe we can and must equal Him.  Doesn’t He say “</a:t>
            </a:r>
            <a:r>
              <a:rPr lang="en-US" sz="3200" i="1" dirty="0">
                <a:solidFill>
                  <a:srgbClr val="7030A0"/>
                </a:solidFill>
              </a:rPr>
              <a:t>there is none Good but God</a:t>
            </a:r>
            <a:r>
              <a:rPr lang="en-US" sz="3200" dirty="0">
                <a:solidFill>
                  <a:srgbClr val="7030A0"/>
                </a:solidFill>
              </a:rPr>
              <a:t>.” (</a:t>
            </a:r>
            <a:r>
              <a:rPr lang="en-US" sz="3200" u="sng" dirty="0">
                <a:solidFill>
                  <a:srgbClr val="7030A0"/>
                </a:solidFill>
                <a:hlinkClick r:id="rId2"/>
              </a:rPr>
              <a:t>Mark 10:18</a:t>
            </a:r>
            <a:r>
              <a:rPr lang="en-US" sz="3200" dirty="0">
                <a:solidFill>
                  <a:srgbClr val="7030A0"/>
                </a:solidFill>
              </a:rPr>
              <a:t>) Furthermore, it does not square with the larger picture that White had of perfection. She </a:t>
            </a:r>
            <a:r>
              <a:rPr lang="en-US" sz="3200" u="sng" dirty="0">
                <a:solidFill>
                  <a:srgbClr val="7030A0"/>
                </a:solidFill>
                <a:hlinkClick r:id="rId3"/>
              </a:rPr>
              <a:t>taught</a:t>
            </a:r>
            <a:r>
              <a:rPr lang="en-US" sz="3200" dirty="0">
                <a:solidFill>
                  <a:srgbClr val="7030A0"/>
                </a:solidFill>
              </a:rPr>
              <a:t>: “We cannot equal the pattern; but we shall not be approved of God if we do not seek to copy it.”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14743802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a:solidFill>
                  <a:srgbClr val="7030A0"/>
                </a:solidFill>
              </a:rPr>
              <a:t>No one will ever duplicate the righteousness of Jesus. His was a one-time, forever, finished accomplishment</a:t>
            </a:r>
            <a:r>
              <a:rPr lang="en-US" sz="3200" dirty="0" smtClean="0">
                <a:solidFill>
                  <a:srgbClr val="7030A0"/>
                </a:solidFill>
              </a:rPr>
              <a:t>.</a:t>
            </a:r>
          </a:p>
          <a:p>
            <a:pPr marL="0" indent="0" algn="ctr">
              <a:buNone/>
            </a:pP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41629400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lgn="ctr">
              <a:buNone/>
            </a:pPr>
            <a:r>
              <a:rPr lang="en-US" sz="3200" dirty="0" smtClean="0">
                <a:solidFill>
                  <a:srgbClr val="7030A0"/>
                </a:solidFill>
              </a:rPr>
              <a:t>…</a:t>
            </a:r>
          </a:p>
          <a:p>
            <a:pPr marL="0" indent="0">
              <a:buNone/>
            </a:pPr>
            <a:r>
              <a:rPr lang="en-US" sz="3200" dirty="0">
                <a:solidFill>
                  <a:srgbClr val="7030A0"/>
                </a:solidFill>
              </a:rPr>
              <a:t>Finally, we need to understand that a reflection is never as bright as the reality. Like the moon perfectly reflects the sun it will never equal it in brightness.  At best we are a dim demonstrations of the perfection of Jesus. Thank God that we are not required to be as good He was. He accomplished that for us once and for all.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4140771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pPr marL="0" indent="0">
              <a:buNone/>
            </a:pPr>
            <a:r>
              <a:rPr lang="en-US" sz="3200" dirty="0" smtClean="0">
                <a:solidFill>
                  <a:srgbClr val="7030A0"/>
                </a:solidFill>
              </a:rPr>
              <a:t>In </a:t>
            </a:r>
            <a:r>
              <a:rPr lang="en-US" sz="3200" dirty="0">
                <a:solidFill>
                  <a:srgbClr val="7030A0"/>
                </a:solidFill>
              </a:rPr>
              <a:t>reading the New Testament more carefully, I discovered that individuals in this generation are not the only ones who are to perfectly reflect Jesus. Those who were raised from the dead at the time of Jesus’ resurrection were perfect reflections of Him in God’s eyes.  Enoch, Moses, and Elijah are perfect reflections. They were all examples of mature Christians, even without the absolute external flawlessness we associate with “perfection</a:t>
            </a:r>
            <a:r>
              <a:rPr lang="en-US" sz="3200" dirty="0" smtClean="0">
                <a:solidFill>
                  <a:srgbClr val="7030A0"/>
                </a:solidFill>
              </a:rPr>
              <a:t>.”</a:t>
            </a:r>
            <a:endParaRPr lang="en-US" sz="3200" dirty="0">
              <a:solidFill>
                <a:srgbClr val="7030A0"/>
              </a:solidFill>
            </a:endParaRPr>
          </a:p>
          <a:p>
            <a:pPr marL="0" indent="0" algn="ctr">
              <a:buNone/>
            </a:pPr>
            <a:r>
              <a:rPr lang="en-US" sz="3200" dirty="0" smtClean="0">
                <a:solidFill>
                  <a:srgbClr val="7030A0"/>
                </a:solidFill>
              </a:rPr>
              <a:t>…</a:t>
            </a:r>
            <a:endParaRPr lang="en-US" sz="3200" dirty="0">
              <a:solidFill>
                <a:srgbClr val="7030A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4889260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3200" dirty="0" smtClean="0"/>
              <a:t>Revelation 21:5</a:t>
            </a:r>
            <a:endParaRPr lang="en-US" sz="3200" dirty="0"/>
          </a:p>
        </p:txBody>
      </p:sp>
      <p:sp>
        <p:nvSpPr>
          <p:cNvPr id="3" name="Content Placeholder 2"/>
          <p:cNvSpPr>
            <a:spLocks noGrp="1"/>
          </p:cNvSpPr>
          <p:nvPr>
            <p:ph idx="1"/>
          </p:nvPr>
        </p:nvSpPr>
        <p:spPr/>
        <p:txBody>
          <a:bodyPr>
            <a:normAutofit/>
          </a:bodyPr>
          <a:lstStyle/>
          <a:p>
            <a:r>
              <a:rPr lang="en-US" sz="3600" b="1" baseline="30000" dirty="0"/>
              <a:t>5 </a:t>
            </a:r>
            <a:r>
              <a:rPr lang="en-US" sz="3600" dirty="0"/>
              <a:t>And he that sat upon the throne said, Behold, I make all things new. And he said unto me, Write: for these words are true and faithful.</a:t>
            </a:r>
          </a:p>
        </p:txBody>
      </p:sp>
    </p:spTree>
    <p:extLst>
      <p:ext uri="{BB962C8B-B14F-4D97-AF65-F5344CB8AC3E}">
        <p14:creationId xmlns:p14="http://schemas.microsoft.com/office/powerpoint/2010/main" val="14197041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1 John 3:1-3</a:t>
            </a:r>
            <a:endParaRPr lang="en-US" sz="4000" b="1" dirty="0"/>
          </a:p>
        </p:txBody>
      </p:sp>
      <p:sp>
        <p:nvSpPr>
          <p:cNvPr id="3" name="Content Placeholder 2"/>
          <p:cNvSpPr>
            <a:spLocks noGrp="1"/>
          </p:cNvSpPr>
          <p:nvPr>
            <p:ph idx="1"/>
          </p:nvPr>
        </p:nvSpPr>
        <p:spPr/>
        <p:txBody>
          <a:bodyPr>
            <a:noAutofit/>
          </a:bodyPr>
          <a:lstStyle/>
          <a:p>
            <a:r>
              <a:rPr lang="en-US" sz="3200" b="1" dirty="0"/>
              <a:t>3 </a:t>
            </a:r>
            <a:r>
              <a:rPr lang="en-US" sz="3200" dirty="0"/>
              <a:t>Behold, what manner of love the Father hath bestowed upon us, that we should be called the sons of God: therefore the world </a:t>
            </a:r>
            <a:r>
              <a:rPr lang="en-US" sz="3200" dirty="0" err="1"/>
              <a:t>knoweth</a:t>
            </a:r>
            <a:r>
              <a:rPr lang="en-US" sz="3200" dirty="0"/>
              <a:t> us not, because it knew him not.</a:t>
            </a:r>
          </a:p>
          <a:p>
            <a:r>
              <a:rPr lang="en-US" sz="3200" b="1" baseline="30000" dirty="0"/>
              <a:t>2 </a:t>
            </a:r>
            <a:r>
              <a:rPr lang="en-US" sz="3200" dirty="0"/>
              <a:t>Beloved, now are we the sons of God, and it doth not yet appear what we shall be: but we know that, when he shall appear, we shall be like him; for we shall see him as he is.</a:t>
            </a:r>
          </a:p>
          <a:p>
            <a:r>
              <a:rPr lang="en-US" sz="3200" b="1" baseline="30000" dirty="0"/>
              <a:t>3 </a:t>
            </a:r>
            <a:r>
              <a:rPr lang="en-US" sz="3200" dirty="0"/>
              <a:t>And every man that hath this hope in him </a:t>
            </a:r>
            <a:r>
              <a:rPr lang="en-US" sz="3200" dirty="0" err="1"/>
              <a:t>purifieth</a:t>
            </a:r>
            <a:r>
              <a:rPr lang="en-US" sz="3200" dirty="0"/>
              <a:t> himself, even as he is pure.</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57</a:t>
            </a:fld>
            <a:endParaRPr lang="en-US" dirty="0">
              <a:solidFill>
                <a:srgbClr val="40BAD2"/>
              </a:solidFill>
            </a:endParaRPr>
          </a:p>
        </p:txBody>
      </p:sp>
    </p:spTree>
    <p:extLst>
      <p:ext uri="{BB962C8B-B14F-4D97-AF65-F5344CB8AC3E}">
        <p14:creationId xmlns:p14="http://schemas.microsoft.com/office/powerpoint/2010/main" val="10364978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Romans 12:1-3</a:t>
            </a:r>
            <a:endParaRPr lang="en-US" sz="4000" b="1" dirty="0"/>
          </a:p>
        </p:txBody>
      </p:sp>
      <p:sp>
        <p:nvSpPr>
          <p:cNvPr id="3" name="Content Placeholder 2"/>
          <p:cNvSpPr>
            <a:spLocks noGrp="1"/>
          </p:cNvSpPr>
          <p:nvPr>
            <p:ph idx="1"/>
          </p:nvPr>
        </p:nvSpPr>
        <p:spPr/>
        <p:txBody>
          <a:bodyPr>
            <a:noAutofit/>
          </a:bodyPr>
          <a:lstStyle/>
          <a:p>
            <a:r>
              <a:rPr lang="en-US" sz="3000" b="1" dirty="0"/>
              <a:t>12 </a:t>
            </a:r>
            <a:r>
              <a:rPr lang="en-US" sz="3000" dirty="0"/>
              <a:t>I beseech you therefore, brethren, by the mercies of God, that ye present your bodies a living sacrifice, holy, acceptable unto God, which is your reasonable service.</a:t>
            </a:r>
          </a:p>
          <a:p>
            <a:r>
              <a:rPr lang="en-US" sz="3000" b="1" baseline="30000" dirty="0"/>
              <a:t>2 </a:t>
            </a:r>
            <a:r>
              <a:rPr lang="en-US" sz="3000" dirty="0"/>
              <a:t>And be not conformed to this world: but be ye transformed by the renewing of your mind, that ye may prove what is that good, and acceptable, and perfect, will of God.</a:t>
            </a:r>
          </a:p>
          <a:p>
            <a:r>
              <a:rPr lang="en-US" sz="3000" b="1" baseline="30000" dirty="0"/>
              <a:t>3 </a:t>
            </a:r>
            <a:r>
              <a:rPr lang="en-US" sz="3000" dirty="0"/>
              <a:t>For I say, through the grace given unto me, to every man that is among you, not to think of himself more highly than he ought to think; but to think soberly, according as God hath dealt to every man the measure of faith.</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58</a:t>
            </a:fld>
            <a:endParaRPr lang="en-US" dirty="0">
              <a:solidFill>
                <a:srgbClr val="40BAD2"/>
              </a:solidFill>
            </a:endParaRPr>
          </a:p>
        </p:txBody>
      </p:sp>
    </p:spTree>
    <p:extLst>
      <p:ext uri="{BB962C8B-B14F-4D97-AF65-F5344CB8AC3E}">
        <p14:creationId xmlns:p14="http://schemas.microsoft.com/office/powerpoint/2010/main" val="13833597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2 Peter </a:t>
            </a:r>
            <a:r>
              <a:rPr lang="en-US" sz="4000" b="1" dirty="0" smtClean="0"/>
              <a:t/>
            </a:r>
            <a:br>
              <a:rPr lang="en-US" sz="4000" b="1" dirty="0" smtClean="0"/>
            </a:br>
            <a:r>
              <a:rPr lang="en-US" sz="4000" b="1" dirty="0" smtClean="0"/>
              <a:t>3:9-14</a:t>
            </a:r>
            <a:endParaRPr lang="en-US" sz="4000" b="1" dirty="0"/>
          </a:p>
        </p:txBody>
      </p:sp>
      <p:sp>
        <p:nvSpPr>
          <p:cNvPr id="3" name="Content Placeholder 2"/>
          <p:cNvSpPr>
            <a:spLocks noGrp="1"/>
          </p:cNvSpPr>
          <p:nvPr>
            <p:ph idx="1"/>
          </p:nvPr>
        </p:nvSpPr>
        <p:spPr/>
        <p:txBody>
          <a:bodyPr>
            <a:noAutofit/>
          </a:bodyPr>
          <a:lstStyle/>
          <a:p>
            <a:r>
              <a:rPr lang="en-US" sz="3200" b="1" baseline="30000" dirty="0"/>
              <a:t>9 </a:t>
            </a:r>
            <a:r>
              <a:rPr lang="en-US" sz="3200" dirty="0"/>
              <a:t>The Lord is not slack concerning his promise, as some men count slackness; but is longsuffering to us-ward, not willing that any should perish, but that all should come to repentance.</a:t>
            </a:r>
          </a:p>
          <a:p>
            <a:r>
              <a:rPr lang="en-US" sz="3200" b="1" baseline="30000" dirty="0"/>
              <a:t>10 </a:t>
            </a:r>
            <a:r>
              <a:rPr lang="en-US" sz="3200" dirty="0"/>
              <a:t>But the day of the Lord will come as a thief in the night; in the which the heavens shall pass away with a great noise, and the elements shall melt with fervent heat, the earth also and the works that are therein shall be burned up</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59</a:t>
            </a:fld>
            <a:endParaRPr lang="en-US" dirty="0">
              <a:solidFill>
                <a:srgbClr val="40BAD2"/>
              </a:solidFill>
            </a:endParaRPr>
          </a:p>
        </p:txBody>
      </p:sp>
    </p:spTree>
    <p:extLst>
      <p:ext uri="{BB962C8B-B14F-4D97-AF65-F5344CB8AC3E}">
        <p14:creationId xmlns:p14="http://schemas.microsoft.com/office/powerpoint/2010/main" val="2277346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All things new</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4000" b="1" dirty="0" smtClean="0"/>
              <a:t>Revelation 21:1-8</a:t>
            </a:r>
            <a:endParaRPr lang="en-US" sz="4800" b="1" dirty="0"/>
          </a:p>
        </p:txBody>
      </p:sp>
      <p:sp>
        <p:nvSpPr>
          <p:cNvPr id="3" name="Content Placeholder 2"/>
          <p:cNvSpPr>
            <a:spLocks noGrp="1"/>
          </p:cNvSpPr>
          <p:nvPr>
            <p:ph idx="1"/>
          </p:nvPr>
        </p:nvSpPr>
        <p:spPr/>
        <p:txBody>
          <a:bodyPr>
            <a:noAutofit/>
          </a:bodyPr>
          <a:lstStyle/>
          <a:p>
            <a:r>
              <a:rPr lang="en-US" sz="3200" b="1" baseline="30000" dirty="0"/>
              <a:t>7 </a:t>
            </a:r>
            <a:r>
              <a:rPr lang="en-US" sz="3200" dirty="0"/>
              <a:t>He that </a:t>
            </a:r>
            <a:r>
              <a:rPr lang="en-US" sz="3200" dirty="0" err="1"/>
              <a:t>overcometh</a:t>
            </a:r>
            <a:r>
              <a:rPr lang="en-US" sz="3200" dirty="0"/>
              <a:t> shall inherit all things; and I will be his God, and he shall be my son.</a:t>
            </a:r>
          </a:p>
          <a:p>
            <a:r>
              <a:rPr lang="en-US" sz="3200" b="1" baseline="30000" dirty="0"/>
              <a:t>8 </a:t>
            </a:r>
            <a:r>
              <a:rPr lang="en-US" sz="3200" dirty="0"/>
              <a:t>But the fearful, and unbelieving, and the abominable, and murderers, and whoremongers, and sorcerers, and idolaters, and all liars, shall have their part in the lake which </a:t>
            </a:r>
            <a:r>
              <a:rPr lang="en-US" sz="3200" dirty="0" err="1"/>
              <a:t>burneth</a:t>
            </a:r>
            <a:r>
              <a:rPr lang="en-US" sz="3200" dirty="0"/>
              <a:t> with fire and brimstone: which is the second death.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mc:AlternateContent xmlns:mc="http://schemas.openxmlformats.org/markup-compatibility/2006" xmlns:p14="http://schemas.microsoft.com/office/powerpoint/2010/main">
        <mc:Choice Requires="p14">
          <p:contentPart p14:bwMode="auto" r:id="rId2">
            <p14:nvContentPartPr>
              <p14:cNvPr id="10" name="Ink 9"/>
              <p14:cNvContentPartPr/>
              <p14:nvPr/>
            </p14:nvContentPartPr>
            <p14:xfrm>
              <a:off x="3788102" y="2552950"/>
              <a:ext cx="7377840" cy="203760"/>
            </p14:xfrm>
          </p:contentPart>
        </mc:Choice>
        <mc:Fallback xmlns="">
          <p:pic>
            <p:nvPicPr>
              <p:cNvPr id="10" name="Ink 9"/>
              <p:cNvPicPr/>
              <p:nvPr/>
            </p:nvPicPr>
            <p:blipFill>
              <a:blip r:embed="rId3"/>
              <a:stretch>
                <a:fillRect/>
              </a:stretch>
            </p:blipFill>
            <p:spPr>
              <a:xfrm>
                <a:off x="3685862" y="2412910"/>
                <a:ext cx="7663320" cy="523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p14:cNvContentPartPr/>
              <p14:nvPr/>
            </p14:nvContentPartPr>
            <p14:xfrm>
              <a:off x="3946142" y="2653750"/>
              <a:ext cx="6487200" cy="3006000"/>
            </p14:xfrm>
          </p:contentPart>
        </mc:Choice>
        <mc:Fallback xmlns="">
          <p:pic>
            <p:nvPicPr>
              <p:cNvPr id="12" name="Ink 11"/>
              <p:cNvPicPr/>
              <p:nvPr/>
            </p:nvPicPr>
            <p:blipFill>
              <a:blip r:embed="rId5"/>
              <a:stretch>
                <a:fillRect/>
              </a:stretch>
            </p:blipFill>
            <p:spPr>
              <a:xfrm>
                <a:off x="3789902" y="2544670"/>
                <a:ext cx="6826680" cy="3291120"/>
              </a:xfrm>
              <a:prstGeom prst="rect">
                <a:avLst/>
              </a:prstGeom>
            </p:spPr>
          </p:pic>
        </mc:Fallback>
      </mc:AlternateContent>
    </p:spTree>
    <p:extLst>
      <p:ext uri="{BB962C8B-B14F-4D97-AF65-F5344CB8AC3E}">
        <p14:creationId xmlns:p14="http://schemas.microsoft.com/office/powerpoint/2010/main" val="21717099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2 Peter </a:t>
            </a:r>
            <a:r>
              <a:rPr lang="en-US" sz="4000" b="1" dirty="0" smtClean="0"/>
              <a:t/>
            </a:r>
            <a:br>
              <a:rPr lang="en-US" sz="4000" b="1" dirty="0" smtClean="0"/>
            </a:br>
            <a:r>
              <a:rPr lang="en-US" sz="4000" b="1" dirty="0" smtClean="0"/>
              <a:t>3:11-14</a:t>
            </a:r>
            <a:endParaRPr lang="en-US" sz="40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Seeing then that all these things shall be dissolved, what manner of persons ought ye to be in all holy conversation and godliness,</a:t>
            </a:r>
          </a:p>
          <a:p>
            <a:r>
              <a:rPr lang="en-US" sz="3200" b="1" baseline="30000" dirty="0"/>
              <a:t>12 </a:t>
            </a:r>
            <a:r>
              <a:rPr lang="en-US" sz="3200" dirty="0"/>
              <a:t>Looking for and hasting unto the coming of the day of God, wherein the heavens being on fire shall be dissolved, and the elements shall melt with fervent heat?</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60</a:t>
            </a:fld>
            <a:endParaRPr lang="en-US" dirty="0">
              <a:solidFill>
                <a:srgbClr val="40BAD2"/>
              </a:solidFill>
            </a:endParaRPr>
          </a:p>
        </p:txBody>
      </p:sp>
    </p:spTree>
    <p:extLst>
      <p:ext uri="{BB962C8B-B14F-4D97-AF65-F5344CB8AC3E}">
        <p14:creationId xmlns:p14="http://schemas.microsoft.com/office/powerpoint/2010/main" val="393373962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2 Peter </a:t>
            </a:r>
            <a:r>
              <a:rPr lang="en-US" sz="4000" b="1" dirty="0" smtClean="0"/>
              <a:t/>
            </a:r>
            <a:br>
              <a:rPr lang="en-US" sz="4000" b="1" dirty="0" smtClean="0"/>
            </a:br>
            <a:r>
              <a:rPr lang="en-US" sz="4000" b="1" dirty="0" smtClean="0"/>
              <a:t>3:13-14</a:t>
            </a:r>
            <a:endParaRPr lang="en-US" sz="4000" b="1"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Nevertheless we, according to his promise, look for new heavens and a new earth, wherein </a:t>
            </a:r>
            <a:r>
              <a:rPr lang="en-US" sz="3200" dirty="0" err="1"/>
              <a:t>dwelleth</a:t>
            </a:r>
            <a:r>
              <a:rPr lang="en-US" sz="3200" dirty="0"/>
              <a:t> righteousness.</a:t>
            </a:r>
          </a:p>
          <a:p>
            <a:r>
              <a:rPr lang="en-US" sz="3200" b="1" baseline="30000" dirty="0"/>
              <a:t>14 </a:t>
            </a:r>
            <a:r>
              <a:rPr lang="en-US" sz="3200" dirty="0"/>
              <a:t>Wherefore, beloved, seeing that ye look for such things, be diligent that ye may be found of him in peace, without spot, and blameless.</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61</a:t>
            </a:fld>
            <a:endParaRPr lang="en-US" dirty="0">
              <a:solidFill>
                <a:srgbClr val="40BAD2"/>
              </a:solidFill>
            </a:endParaRPr>
          </a:p>
        </p:txBody>
      </p:sp>
    </p:spTree>
    <p:extLst>
      <p:ext uri="{BB962C8B-B14F-4D97-AF65-F5344CB8AC3E}">
        <p14:creationId xmlns:p14="http://schemas.microsoft.com/office/powerpoint/2010/main" val="28813539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bg1"/>
                </a:solidFill>
              </a:rPr>
              <a:t>Make all things NEW</a:t>
            </a:r>
            <a:r>
              <a:rPr lang="en-US" sz="5400" dirty="0" smtClean="0">
                <a:solidFill>
                  <a:schemeClr val="bg1"/>
                </a:solidFill>
              </a:rPr>
              <a:t/>
            </a:r>
            <a:br>
              <a:rPr lang="en-US" sz="5400" dirty="0" smtClean="0">
                <a:solidFill>
                  <a:schemeClr val="bg1"/>
                </a:solidFill>
              </a:rPr>
            </a:br>
            <a:r>
              <a:rPr lang="en-US" sz="4800" dirty="0" smtClean="0"/>
              <a:t/>
            </a:r>
            <a:br>
              <a:rPr lang="en-US" sz="4800" dirty="0" smtClean="0"/>
            </a:br>
            <a:r>
              <a:rPr lang="en-US" sz="4800" dirty="0" smtClean="0"/>
              <a:t/>
            </a:r>
            <a:br>
              <a:rPr lang="en-US" sz="4800" dirty="0" smtClean="0"/>
            </a:br>
            <a:r>
              <a:rPr lang="en-US" sz="4000" b="1" dirty="0" smtClean="0"/>
              <a:t>Revelation 7:13-15</a:t>
            </a:r>
            <a:endParaRPr lang="en-US" sz="4000" b="1"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And one of the elders answered, saying unto me, What are these which are arrayed in white robes? and whence came they?</a:t>
            </a:r>
          </a:p>
          <a:p>
            <a:r>
              <a:rPr lang="en-US" sz="3200" b="1" baseline="30000" dirty="0"/>
              <a:t>14 </a:t>
            </a:r>
            <a:r>
              <a:rPr lang="en-US" sz="3200" dirty="0"/>
              <a:t>And I said unto him, Sir, thou </a:t>
            </a:r>
            <a:r>
              <a:rPr lang="en-US" sz="3200" dirty="0" err="1"/>
              <a:t>knowest</a:t>
            </a:r>
            <a:r>
              <a:rPr lang="en-US" sz="3200" dirty="0"/>
              <a:t>. And he said to me, These are they which came out of great tribulation, and have washed their robes, and made them white in the blood of the Lamb.</a:t>
            </a:r>
          </a:p>
          <a:p>
            <a:r>
              <a:rPr lang="en-US" sz="3200" b="1" baseline="30000" dirty="0"/>
              <a:t>15 </a:t>
            </a:r>
            <a:r>
              <a:rPr lang="en-US" sz="3200" dirty="0"/>
              <a:t>Therefore are they before the throne of God, and serve him day and night in his temple: and he that </a:t>
            </a:r>
            <a:r>
              <a:rPr lang="en-US" sz="3200" dirty="0" err="1"/>
              <a:t>sitteth</a:t>
            </a:r>
            <a:r>
              <a:rPr lang="en-US" sz="3200" dirty="0"/>
              <a:t> on the throne shall dwell among them.</a:t>
            </a:r>
          </a:p>
        </p:txBody>
      </p:sp>
      <p:sp>
        <p:nvSpPr>
          <p:cNvPr id="4" name="Slide Number Placeholder 3"/>
          <p:cNvSpPr>
            <a:spLocks noGrp="1"/>
          </p:cNvSpPr>
          <p:nvPr>
            <p:ph type="sldNum" sz="quarter" idx="12"/>
          </p:nvPr>
        </p:nvSpPr>
        <p:spPr/>
        <p:txBody>
          <a:bodyPr/>
          <a:lstStyle/>
          <a:p>
            <a:fld id="{4FAB73BC-B049-4115-A692-8D63A059BFB8}" type="slidenum">
              <a:rPr lang="en-US" smtClean="0">
                <a:solidFill>
                  <a:srgbClr val="40BAD2"/>
                </a:solidFill>
              </a:rPr>
              <a:pPr/>
              <a:t>62</a:t>
            </a:fld>
            <a:endParaRPr lang="en-US" dirty="0">
              <a:solidFill>
                <a:srgbClr val="40BAD2"/>
              </a:solidFill>
            </a:endParaRPr>
          </a:p>
        </p:txBody>
      </p:sp>
    </p:spTree>
    <p:extLst>
      <p:ext uri="{BB962C8B-B14F-4D97-AF65-F5344CB8AC3E}">
        <p14:creationId xmlns:p14="http://schemas.microsoft.com/office/powerpoint/2010/main" val="33824633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63</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srcRect l="-1931" t="1" r="-1" b="-3945"/>
          <a:stretch/>
        </p:blipFill>
        <p:spPr>
          <a:xfrm>
            <a:off x="-893134" y="0"/>
            <a:ext cx="13404908" cy="7262037"/>
          </a:xfrm>
          <a:prstGeom prst="rect">
            <a:avLst/>
          </a:prstGeom>
        </p:spPr>
      </p:pic>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408161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David Bissell</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David </a:t>
            </a:r>
            <a:r>
              <a:rPr lang="en-US" sz="3200" dirty="0"/>
              <a:t>Bissell grew up in Washington State and graduated from Auburn Academy, then studied theology at Emmanuel Missionary College (Andrews University) and became a pastor. He served the church for about 40 years as a pastor, bible teacher and college professor. He has celebrated 56 with his lovely wife, and they have 3 sons and 8 grandchildren. They retired in Collegedale, TN. Besides loving the Bible and Ellen White's writings, he loves music, logging, playing racquetball and </a:t>
            </a:r>
            <a:r>
              <a:rPr lang="en-US" sz="3200" dirty="0" err="1"/>
              <a:t>pickleball</a:t>
            </a:r>
            <a:r>
              <a:rPr lang="en-US" sz="3200" dirty="0"/>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pic>
        <p:nvPicPr>
          <p:cNvPr id="5" name="Picture 4"/>
          <p:cNvPicPr>
            <a:picLocks noChangeAspect="1"/>
          </p:cNvPicPr>
          <p:nvPr/>
        </p:nvPicPr>
        <p:blipFill>
          <a:blip r:embed="rId2"/>
          <a:stretch>
            <a:fillRect/>
          </a:stretch>
        </p:blipFill>
        <p:spPr>
          <a:xfrm>
            <a:off x="331426" y="2915038"/>
            <a:ext cx="2790468" cy="2809982"/>
          </a:xfrm>
          <a:prstGeom prst="rect">
            <a:avLst/>
          </a:prstGeom>
        </p:spPr>
      </p:pic>
    </p:spTree>
    <p:extLst>
      <p:ext uri="{BB962C8B-B14F-4D97-AF65-F5344CB8AC3E}">
        <p14:creationId xmlns:p14="http://schemas.microsoft.com/office/powerpoint/2010/main" val="2495673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200" b="1" dirty="0">
                <a:solidFill>
                  <a:srgbClr val="7030A0"/>
                </a:solidFill>
              </a:rPr>
              <a:t>Quoted from</a:t>
            </a:r>
            <a:r>
              <a:rPr lang="en-US" sz="4200" dirty="0">
                <a:solidFill>
                  <a:srgbClr val="7030A0"/>
                </a:solidFill>
              </a:rPr>
              <a:t>:</a:t>
            </a:r>
            <a:r>
              <a:rPr lang="en-US" sz="4200" dirty="0">
                <a:solidFill>
                  <a:schemeClr val="bg1"/>
                </a:solidFill>
              </a:rPr>
              <a:t>  </a:t>
            </a:r>
            <a:r>
              <a:rPr lang="en-US" sz="4000" dirty="0">
                <a:solidFill>
                  <a:schemeClr val="bg1"/>
                </a:solidFill>
              </a:rPr>
              <a:t/>
            </a:r>
            <a:br>
              <a:rPr lang="en-US" sz="4000" dirty="0">
                <a:solidFill>
                  <a:schemeClr val="bg1"/>
                </a:solidFill>
              </a:rPr>
            </a:br>
            <a:r>
              <a:rPr lang="en-US" sz="4000" dirty="0">
                <a:solidFill>
                  <a:schemeClr val="bg1"/>
                </a:solidFill>
              </a:rPr>
              <a:t>“How to Be Perfect Before Jesus Comes,”</a:t>
            </a:r>
            <a:br>
              <a:rPr lang="en-US" sz="4000" dirty="0">
                <a:solidFill>
                  <a:schemeClr val="bg1"/>
                </a:solidFill>
              </a:rPr>
            </a:br>
            <a:r>
              <a:rPr lang="en-US" sz="2700" b="1" dirty="0">
                <a:solidFill>
                  <a:srgbClr val="7030A0"/>
                </a:solidFill>
              </a:rPr>
              <a:t>a December 27, 2022 post by David Bissell on ssnet.org</a:t>
            </a:r>
          </a:p>
        </p:txBody>
      </p:sp>
      <p:sp>
        <p:nvSpPr>
          <p:cNvPr id="3" name="Content Placeholder 2"/>
          <p:cNvSpPr>
            <a:spLocks noGrp="1"/>
          </p:cNvSpPr>
          <p:nvPr>
            <p:ph idx="1"/>
          </p:nvPr>
        </p:nvSpPr>
        <p:spPr/>
        <p:txBody>
          <a:bodyPr>
            <a:noAutofit/>
          </a:bodyPr>
          <a:lstStyle/>
          <a:p>
            <a:r>
              <a:rPr lang="en-US" sz="3200" i="1" dirty="0">
                <a:solidFill>
                  <a:srgbClr val="7030A0"/>
                </a:solidFill>
              </a:rPr>
              <a:t>Be ye therefore perfect, even as your Father which is in heaven is perfect. (</a:t>
            </a:r>
            <a:r>
              <a:rPr lang="en-US" sz="3200" i="1" u="sng" dirty="0">
                <a:solidFill>
                  <a:srgbClr val="7030A0"/>
                </a:solidFill>
                <a:hlinkClick r:id="rId2"/>
              </a:rPr>
              <a:t>Matthew 5:48</a:t>
            </a:r>
            <a:r>
              <a:rPr lang="en-US" sz="3200" i="1" dirty="0">
                <a:solidFill>
                  <a:srgbClr val="7030A0"/>
                </a:solidFill>
              </a:rPr>
              <a:t>)</a:t>
            </a:r>
          </a:p>
          <a:p>
            <a:r>
              <a:rPr lang="en-US" sz="3200" i="1" dirty="0">
                <a:solidFill>
                  <a:srgbClr val="7030A0"/>
                </a:solidFill>
              </a:rPr>
              <a:t>“Those who are living upon the earth, when the intercession of Christ shall cease in the sanctuary above, are to stand in the sight of a holy God without a Mediator” (Great Controversy, p. 425).</a:t>
            </a:r>
          </a:p>
          <a:p>
            <a:pPr marL="0" indent="0">
              <a:buNone/>
            </a:pP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2306013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1370</TotalTime>
  <Words>2310</Words>
  <Application>Microsoft Office PowerPoint</Application>
  <PresentationFormat>Widescreen</PresentationFormat>
  <Paragraphs>235</Paragraphs>
  <Slides>63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Calibri</vt:lpstr>
      <vt:lpstr>Corbel</vt:lpstr>
      <vt:lpstr>Wingdings 2</vt:lpstr>
      <vt:lpstr>Frame</vt:lpstr>
      <vt:lpstr>All Things New</vt:lpstr>
      <vt:lpstr>Memory Text  Revelation 21:5</vt:lpstr>
      <vt:lpstr>Context:  All things made new    Revelation 21:1-8</vt:lpstr>
      <vt:lpstr>Context:  All things made new    Revelation 21:1-8</vt:lpstr>
      <vt:lpstr>Context:  All things new    Revelation 21:1-8</vt:lpstr>
      <vt:lpstr>Context:  All things new    Revelation 21:1-8</vt:lpstr>
      <vt:lpstr>PowerPoint Presentation</vt:lpstr>
      <vt:lpstr>David Bissell    </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From “How to Be Perfect Before Jesus Comes,” a December 27, 2022 post by David Bissell on ssnet.org</vt:lpstr>
      <vt:lpstr>Iniquity in Jacob  Numbers 23:20-22</vt:lpstr>
      <vt:lpstr>Iniquity in Jacob  </vt:lpstr>
      <vt:lpstr>Iniquity in Jacob  </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The Time of Jacob’s Trouble  </vt:lpstr>
      <vt:lpstr>The Time of Jacob’s Trouble  Genesis 32:6-8</vt:lpstr>
      <vt:lpstr>The Time of Jacob’s Trouble  Genesis 32:24-30</vt:lpstr>
      <vt:lpstr>The Time of Jacob’s Trouble  Genesis 32:27-30</vt:lpstr>
      <vt:lpstr>The Time of Jacob’s Trouble  SDABC, V4, pg. 462</vt:lpstr>
      <vt:lpstr>The Time of Jacob’s Trouble  Jeremiah 30:5-7</vt:lpstr>
      <vt:lpstr>The Time of Jacob’s Trouble  The Great Controversy, pg. 618</vt:lpstr>
      <vt:lpstr>The Time of Jacob’s Trouble  The Great Controversy, pg. 618</vt:lpstr>
      <vt:lpstr>The Time of Jacob’s Trouble  The Great Controversy, pg. 618</vt:lpstr>
      <vt:lpstr>The Time of Jacob’s Trouble  The Great Controversy, pg. 618</vt:lpstr>
      <vt:lpstr>The Time of Jacob’s Trouble  The Great Controversy, pg. 619</vt:lpstr>
      <vt:lpstr>The Time of Jacob’s Trouble  The Great Controversy, pg. 620</vt:lpstr>
      <vt:lpstr>Quoted from:   “How to Be Perfect Before Jesus Comes,” a December 27, 2022 post by David Bissell on ssnet.org</vt:lpstr>
      <vt:lpstr>Quoted from:   The Great Controversy, pg. 621  by David Bissell in his article, “How to Be Perfect Before Jesus Comes.”  </vt:lpstr>
      <vt:lpstr>Quoted from:   The Great Controversy, pg. 621  by David Bissell in his article, “How to Be Perfect Before Jesus Comes.”  </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The Close of Probation  </vt:lpstr>
      <vt:lpstr>The Close of Probation  Parables</vt:lpstr>
      <vt:lpstr>The Close of Probation  Ezekiel 9:3-6</vt:lpstr>
      <vt:lpstr>The Close of Probation  Ezekiel 9:5-6</vt:lpstr>
      <vt:lpstr>The Close of Probation  Exodus 12:21-23</vt:lpstr>
      <vt:lpstr>The Close of Probation  Revelation 7:2-4</vt:lpstr>
      <vt:lpstr>The Close of Probation  Revelation 14:1-5</vt:lpstr>
      <vt:lpstr>The Close of Probation  Revelation 14:3-5</vt:lpstr>
      <vt:lpstr>The Close of Probation  Revelation 14:5</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Quoted from:   “How to Be Perfect Before Jesus Comes,” a December 27, 2022 post by David Bissell on ssnet.org</vt:lpstr>
      <vt:lpstr>Memory Text  Revelation 21:5</vt:lpstr>
      <vt:lpstr>Make all things NEW   1 John 3:1-3</vt:lpstr>
      <vt:lpstr>Make all things NEW   Romans 12:1-3</vt:lpstr>
      <vt:lpstr>Make all things NEW   2 Peter  3:9-14</vt:lpstr>
      <vt:lpstr>Make all things NEW   2 Peter  3:11-14</vt:lpstr>
      <vt:lpstr>Make all things NEW   2 Peter  3:13-14</vt:lpstr>
      <vt:lpstr>Make all things NEW   Revelation 7:13-15</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109</cp:revision>
  <dcterms:created xsi:type="dcterms:W3CDTF">2022-11-12T00:24:18Z</dcterms:created>
  <dcterms:modified xsi:type="dcterms:W3CDTF">2022-12-31T06:42:41Z</dcterms:modified>
</cp:coreProperties>
</file>