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16"/>
  </p:notesMasterIdLst>
  <p:handoutMasterIdLst>
    <p:handoutMasterId r:id="rId117"/>
  </p:handoutMasterIdLst>
  <p:sldIdLst>
    <p:sldId id="268" r:id="rId5"/>
    <p:sldId id="277" r:id="rId6"/>
    <p:sldId id="299" r:id="rId7"/>
    <p:sldId id="278" r:id="rId8"/>
    <p:sldId id="279" r:id="rId9"/>
    <p:sldId id="280" r:id="rId10"/>
    <p:sldId id="271" r:id="rId11"/>
    <p:sldId id="281" r:id="rId12"/>
    <p:sldId id="262" r:id="rId13"/>
    <p:sldId id="305" r:id="rId14"/>
    <p:sldId id="284" r:id="rId15"/>
    <p:sldId id="286" r:id="rId16"/>
    <p:sldId id="285" r:id="rId17"/>
    <p:sldId id="287" r:id="rId18"/>
    <p:sldId id="288" r:id="rId19"/>
    <p:sldId id="289" r:id="rId20"/>
    <p:sldId id="290" r:id="rId21"/>
    <p:sldId id="293" r:id="rId22"/>
    <p:sldId id="294" r:id="rId23"/>
    <p:sldId id="295" r:id="rId24"/>
    <p:sldId id="296" r:id="rId25"/>
    <p:sldId id="272" r:id="rId26"/>
    <p:sldId id="297" r:id="rId27"/>
    <p:sldId id="298" r:id="rId28"/>
    <p:sldId id="301" r:id="rId29"/>
    <p:sldId id="302" r:id="rId30"/>
    <p:sldId id="303" r:id="rId31"/>
    <p:sldId id="306" r:id="rId32"/>
    <p:sldId id="307" r:id="rId33"/>
    <p:sldId id="308" r:id="rId34"/>
    <p:sldId id="309" r:id="rId35"/>
    <p:sldId id="311" r:id="rId36"/>
    <p:sldId id="310" r:id="rId37"/>
    <p:sldId id="312" r:id="rId38"/>
    <p:sldId id="313" r:id="rId39"/>
    <p:sldId id="314" r:id="rId40"/>
    <p:sldId id="315" r:id="rId41"/>
    <p:sldId id="276" r:id="rId42"/>
    <p:sldId id="318" r:id="rId43"/>
    <p:sldId id="316" r:id="rId44"/>
    <p:sldId id="319" r:id="rId45"/>
    <p:sldId id="320" r:id="rId46"/>
    <p:sldId id="321" r:id="rId47"/>
    <p:sldId id="322" r:id="rId48"/>
    <p:sldId id="323" r:id="rId49"/>
    <p:sldId id="324" r:id="rId50"/>
    <p:sldId id="342" r:id="rId51"/>
    <p:sldId id="343" r:id="rId52"/>
    <p:sldId id="326" r:id="rId53"/>
    <p:sldId id="327" r:id="rId54"/>
    <p:sldId id="329" r:id="rId55"/>
    <p:sldId id="328" r:id="rId56"/>
    <p:sldId id="330" r:id="rId57"/>
    <p:sldId id="331" r:id="rId58"/>
    <p:sldId id="334" r:id="rId59"/>
    <p:sldId id="335" r:id="rId60"/>
    <p:sldId id="332" r:id="rId61"/>
    <p:sldId id="336" r:id="rId62"/>
    <p:sldId id="333" r:id="rId63"/>
    <p:sldId id="337" r:id="rId64"/>
    <p:sldId id="338" r:id="rId65"/>
    <p:sldId id="339" r:id="rId66"/>
    <p:sldId id="340" r:id="rId67"/>
    <p:sldId id="341" r:id="rId68"/>
    <p:sldId id="344" r:id="rId69"/>
    <p:sldId id="345" r:id="rId70"/>
    <p:sldId id="346" r:id="rId71"/>
    <p:sldId id="348" r:id="rId72"/>
    <p:sldId id="347" r:id="rId73"/>
    <p:sldId id="349" r:id="rId74"/>
    <p:sldId id="350" r:id="rId75"/>
    <p:sldId id="351" r:id="rId76"/>
    <p:sldId id="352" r:id="rId77"/>
    <p:sldId id="355" r:id="rId78"/>
    <p:sldId id="354" r:id="rId79"/>
    <p:sldId id="353" r:id="rId80"/>
    <p:sldId id="356" r:id="rId81"/>
    <p:sldId id="357" r:id="rId82"/>
    <p:sldId id="358" r:id="rId83"/>
    <p:sldId id="359" r:id="rId84"/>
    <p:sldId id="360" r:id="rId85"/>
    <p:sldId id="361" r:id="rId86"/>
    <p:sldId id="362" r:id="rId87"/>
    <p:sldId id="363" r:id="rId88"/>
    <p:sldId id="364" r:id="rId89"/>
    <p:sldId id="365" r:id="rId90"/>
    <p:sldId id="366" r:id="rId91"/>
    <p:sldId id="367" r:id="rId92"/>
    <p:sldId id="275" r:id="rId93"/>
    <p:sldId id="368" r:id="rId94"/>
    <p:sldId id="369" r:id="rId95"/>
    <p:sldId id="370" r:id="rId96"/>
    <p:sldId id="371" r:id="rId97"/>
    <p:sldId id="273" r:id="rId98"/>
    <p:sldId id="373" r:id="rId99"/>
    <p:sldId id="374" r:id="rId100"/>
    <p:sldId id="375" r:id="rId101"/>
    <p:sldId id="376" r:id="rId102"/>
    <p:sldId id="377" r:id="rId103"/>
    <p:sldId id="378" r:id="rId104"/>
    <p:sldId id="379" r:id="rId105"/>
    <p:sldId id="380" r:id="rId106"/>
    <p:sldId id="381" r:id="rId107"/>
    <p:sldId id="382" r:id="rId108"/>
    <p:sldId id="383" r:id="rId109"/>
    <p:sldId id="384" r:id="rId110"/>
    <p:sldId id="385" r:id="rId111"/>
    <p:sldId id="387" r:id="rId112"/>
    <p:sldId id="388" r:id="rId113"/>
    <p:sldId id="389" r:id="rId114"/>
    <p:sldId id="390" r:id="rId1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4EA5D8"/>
    <a:srgbClr val="9C4E4E"/>
    <a:srgbClr val="164866"/>
    <a:srgbClr val="133E57"/>
    <a:srgbClr val="184259"/>
    <a:srgbClr val="700000"/>
    <a:srgbClr val="5E2001"/>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2" autoAdjust="0"/>
  </p:normalViewPr>
  <p:slideViewPr>
    <p:cSldViewPr snapToGrid="0">
      <p:cViewPr>
        <p:scale>
          <a:sx n="62" d="100"/>
          <a:sy n="62" d="100"/>
        </p:scale>
        <p:origin x="828" y="48"/>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handoutMaster" Target="handoutMasters/handout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presProps" Target="pres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viewProps" Target="view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ableStyles" Target="tableStyle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0AA17F-CB06-445B-ACD3-321E84E51A80}" type="datetimeFigureOut">
              <a:rPr lang="en-US" smtClean="0"/>
              <a:t>6/30/2023</a:t>
            </a:fld>
            <a:endParaRPr lang="en-US" dirty="0"/>
          </a:p>
        </p:txBody>
      </p:sp>
      <p:sp>
        <p:nvSpPr>
          <p:cNvPr id="4" name="Footer Placeholder 3">
            <a:extLst>
              <a:ext uri="{FF2B5EF4-FFF2-40B4-BE49-F238E27FC236}">
                <a16:creationId xmlns:a16="http://schemas.microsoft.com/office/drawing/2014/main" xmlns=""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078EF9-7F2B-4B20-A25C-9E80C16977B9}" type="slidenum">
              <a:rPr lang="en-US" smtClean="0"/>
              <a:t>‹#›</a:t>
            </a:fld>
            <a:endParaRPr lang="en-US" dirty="0"/>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141C0-BF72-4A20-AFA7-D05563D549B7}" type="datetimeFigureOut">
              <a:rPr lang="en-US" smtClean="0"/>
              <a:t>6/30/2023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F9CF-D1E5-49FD-94F7-B246BB67E246}" type="slidenum">
              <a:rPr lang="en-US" smtClean="0"/>
              <a:t>‹#›</a:t>
            </a:fld>
            <a:endParaRPr lang="en-US" dirty="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Content Placeholder 2"/>
          <p:cNvSpPr>
            <a:spLocks noGrp="1"/>
          </p:cNvSpPr>
          <p:nvPr>
            <p:ph idx="1"/>
          </p:nvPr>
        </p:nvSpPr>
        <p:spPr>
          <a:xfrm>
            <a:off x="685801" y="1869601"/>
            <a:ext cx="10840914" cy="3921600"/>
          </a:xfrm>
        </p:spPr>
        <p:txBody>
          <a:bodyPr anchor="t" anchorCtr="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10"/>
          </p:nvPr>
        </p:nvSpPr>
        <p:spPr/>
        <p:txBody>
          <a:bodyPr/>
          <a:lstStyle/>
          <a:p>
            <a:fld id="{984B7D2A-0DF8-424B-9572-B79AEBB2D9DC}" type="datetimeFigureOut">
              <a:rPr lang="en-US" noProof="0" smtClean="0"/>
              <a:t>6/30/2023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8" name="Straight Connector 7">
            <a:extLst>
              <a:ext uri="{FF2B5EF4-FFF2-40B4-BE49-F238E27FC236}">
                <a16:creationId xmlns:a16="http://schemas.microsoft.com/office/drawing/2014/main" xmlns="" id="{328F7C25-BFB6-430F-87B6-7D0D2C7493D6}"/>
              </a:ext>
              <a:ext uri="{C183D7F6-B498-43B3-948B-1728B52AA6E4}">
                <adec:decorative xmlns:adec="http://schemas.microsoft.com/office/drawing/2017/decorative" xmlns=""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noProof="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6/30/2023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Date Placeholder 2"/>
          <p:cNvSpPr>
            <a:spLocks noGrp="1"/>
          </p:cNvSpPr>
          <p:nvPr>
            <p:ph type="dt" sz="half" idx="10"/>
          </p:nvPr>
        </p:nvSpPr>
        <p:spPr/>
        <p:txBody>
          <a:bodyPr/>
          <a:lstStyle/>
          <a:p>
            <a:fld id="{984B7D2A-0DF8-424B-9572-B79AEBB2D9DC}" type="datetimeFigureOut">
              <a:rPr lang="en-US" noProof="0" smtClean="0"/>
              <a:t>6/30/2023</a:t>
            </a:fld>
            <a:endParaRPr lang="en-US" noProof="0" dirty="0"/>
          </a:p>
        </p:txBody>
      </p:sp>
      <p:sp>
        <p:nvSpPr>
          <p:cNvPr id="4" name="Footer Placeholder 3"/>
          <p:cNvSpPr>
            <a:spLocks noGrp="1"/>
          </p:cNvSpPr>
          <p:nvPr>
            <p:ph type="ftr" sz="quarter" idx="11"/>
          </p:nvPr>
        </p:nvSpPr>
        <p:spPr/>
        <p:txBody>
          <a:bodyPr/>
          <a:lstStyle/>
          <a:p>
            <a:r>
              <a:rPr lang="en-US" noProof="0" dirty="0"/>
              <a:t>Add a Footer</a:t>
            </a:r>
          </a:p>
        </p:txBody>
      </p:sp>
      <p:sp>
        <p:nvSpPr>
          <p:cNvPr id="5" name="Slide Number Placeholder 4"/>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84B7D2A-0DF8-424B-9572-B79AEBB2D9DC}" type="datetimeFigureOut">
              <a:rPr lang="en-US" noProof="0" smtClean="0"/>
              <a:t>6/30/2023</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p:txBody>
      </p:sp>
      <p:sp>
        <p:nvSpPr>
          <p:cNvPr id="4" name="Slide Number Placeholder 3"/>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noProof="0" smtClean="0"/>
              <a:t>Click to edit Master title style</a:t>
            </a:r>
            <a:endParaRPr lang="en-US" noProof="0"/>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Date Placeholder 3"/>
          <p:cNvSpPr>
            <a:spLocks noGrp="1"/>
          </p:cNvSpPr>
          <p:nvPr>
            <p:ph type="dt" sz="half" idx="10"/>
          </p:nvPr>
        </p:nvSpPr>
        <p:spPr>
          <a:xfrm>
            <a:off x="8932558" y="5870575"/>
            <a:ext cx="1600200" cy="377825"/>
          </a:xfrm>
        </p:spPr>
        <p:txBody>
          <a:bodyPr/>
          <a:lstStyle/>
          <a:p>
            <a:fld id="{984B7D2A-0DF8-424B-9572-B79AEBB2D9DC}" type="datetimeFigureOut">
              <a:rPr lang="en-US" noProof="0" smtClean="0"/>
              <a:t>6/30/2023</a:t>
            </a:fld>
            <a:endParaRPr lang="en-US" noProof="0" dirty="0"/>
          </a:p>
        </p:txBody>
      </p:sp>
      <p:sp>
        <p:nvSpPr>
          <p:cNvPr id="5" name="Footer Placeholder 4"/>
          <p:cNvSpPr>
            <a:spLocks noGrp="1"/>
          </p:cNvSpPr>
          <p:nvPr>
            <p:ph type="ftr" sz="quarter" idx="11"/>
          </p:nvPr>
        </p:nvSpPr>
        <p:spPr>
          <a:xfrm>
            <a:off x="3962399" y="5870575"/>
            <a:ext cx="4893958" cy="377825"/>
          </a:xfrm>
        </p:spPr>
        <p:txBody>
          <a:bodyPr/>
          <a:lstStyle/>
          <a:p>
            <a:r>
              <a:rPr lang="en-US" noProof="0" dirty="0"/>
              <a:t>Add a Footer</a:t>
            </a:r>
          </a:p>
        </p:txBody>
      </p:sp>
      <p:sp>
        <p:nvSpPr>
          <p:cNvPr id="6" name="Slide Number Placeholder 5"/>
          <p:cNvSpPr>
            <a:spLocks noGrp="1"/>
          </p:cNvSpPr>
          <p:nvPr>
            <p:ph type="sldNum" sz="quarter" idx="12"/>
          </p:nvPr>
        </p:nvSpPr>
        <p:spPr>
          <a:xfrm>
            <a:off x="10608958" y="5870575"/>
            <a:ext cx="551167" cy="377825"/>
          </a:xfrm>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6/30/2023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xmlns=""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7" name="Date Placeholder 6"/>
          <p:cNvSpPr>
            <a:spLocks noGrp="1"/>
          </p:cNvSpPr>
          <p:nvPr>
            <p:ph type="dt" sz="half" idx="10"/>
          </p:nvPr>
        </p:nvSpPr>
        <p:spPr/>
        <p:txBody>
          <a:bodyPr/>
          <a:lstStyle/>
          <a:p>
            <a:fld id="{984B7D2A-0DF8-424B-9572-B79AEBB2D9DC}" type="datetimeFigureOut">
              <a:rPr lang="en-US" noProof="0" smtClean="0"/>
              <a:t>6/30/2023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6" name="Text Placeholder 5">
            <a:extLst>
              <a:ext uri="{FF2B5EF4-FFF2-40B4-BE49-F238E27FC236}">
                <a16:creationId xmlns:a16="http://schemas.microsoft.com/office/drawing/2014/main" xmlns=""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sp>
        <p:nvSpPr>
          <p:cNvPr id="12" name="Text Placeholder 2">
            <a:extLst>
              <a:ext uri="{FF2B5EF4-FFF2-40B4-BE49-F238E27FC236}">
                <a16:creationId xmlns:a16="http://schemas.microsoft.com/office/drawing/2014/main" xmlns=""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20" name="Text Placeholder 5">
            <a:extLst>
              <a:ext uri="{FF2B5EF4-FFF2-40B4-BE49-F238E27FC236}">
                <a16:creationId xmlns:a16="http://schemas.microsoft.com/office/drawing/2014/main" xmlns=""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21" name="Text Placeholder 5">
            <a:extLst>
              <a:ext uri="{FF2B5EF4-FFF2-40B4-BE49-F238E27FC236}">
                <a16:creationId xmlns:a16="http://schemas.microsoft.com/office/drawing/2014/main" xmlns=""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9" name="Text Placeholder 5">
            <a:extLst>
              <a:ext uri="{FF2B5EF4-FFF2-40B4-BE49-F238E27FC236}">
                <a16:creationId xmlns:a16="http://schemas.microsoft.com/office/drawing/2014/main" xmlns=""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8" name="Text Placeholder 5">
            <a:extLst>
              <a:ext uri="{FF2B5EF4-FFF2-40B4-BE49-F238E27FC236}">
                <a16:creationId xmlns:a16="http://schemas.microsoft.com/office/drawing/2014/main" xmlns=""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cxnSp>
        <p:nvCxnSpPr>
          <p:cNvPr id="14" name="Straight Connector 13">
            <a:extLst>
              <a:ext uri="{FF2B5EF4-FFF2-40B4-BE49-F238E27FC236}">
                <a16:creationId xmlns:a16="http://schemas.microsoft.com/office/drawing/2014/main" xmlns="" id="{CC5A0CF1-9FE7-4149-97DC-5221639144C8}"/>
              </a:ext>
              <a:ext uri="{C183D7F6-B498-43B3-948B-1728B52AA6E4}">
                <adec:decorative xmlns:adec="http://schemas.microsoft.com/office/drawing/2017/decorative" xmlns=""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6/30/2023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6/30/2023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noProof="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noProof="0" smtClean="0"/>
              <a:t>Click to edit Master text styles</a:t>
            </a:r>
          </a:p>
        </p:txBody>
      </p:sp>
      <p:sp>
        <p:nvSpPr>
          <p:cNvPr id="7" name="Rectangle: Rounded Corners 6">
            <a:extLst>
              <a:ext uri="{FF2B5EF4-FFF2-40B4-BE49-F238E27FC236}">
                <a16:creationId xmlns:a16="http://schemas.microsoft.com/office/drawing/2014/main" xmlns=""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6/30/2023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xmlns=""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7" name="Date Placeholder 6"/>
          <p:cNvSpPr>
            <a:spLocks noGrp="1"/>
          </p:cNvSpPr>
          <p:nvPr>
            <p:ph type="dt" sz="half" idx="10"/>
          </p:nvPr>
        </p:nvSpPr>
        <p:spPr/>
        <p:txBody>
          <a:bodyPr/>
          <a:lstStyle/>
          <a:p>
            <a:fld id="{984B7D2A-0DF8-424B-9572-B79AEBB2D9DC}" type="datetimeFigureOut">
              <a:rPr lang="en-US" noProof="0" smtClean="0"/>
              <a:t>6/30/2023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2" name="Straight Connector 11">
            <a:extLst>
              <a:ext uri="{FF2B5EF4-FFF2-40B4-BE49-F238E27FC236}">
                <a16:creationId xmlns:a16="http://schemas.microsoft.com/office/drawing/2014/main" xmlns="" id="{8031B0A9-3E16-4C5B-A6CE-045BCB91A008}"/>
              </a:ext>
              <a:ext uri="{C183D7F6-B498-43B3-948B-1728B52AA6E4}">
                <adec:decorative xmlns:adec="http://schemas.microsoft.com/office/drawing/2017/decorative" xmlns=""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9" name="Rectangle: Rounded Corners 8">
            <a:extLst>
              <a:ext uri="{FF2B5EF4-FFF2-40B4-BE49-F238E27FC236}">
                <a16:creationId xmlns:a16="http://schemas.microsoft.com/office/drawing/2014/main" xmlns=""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Date Placeholder 4"/>
          <p:cNvSpPr>
            <a:spLocks noGrp="1"/>
          </p:cNvSpPr>
          <p:nvPr>
            <p:ph type="dt" sz="half" idx="10"/>
          </p:nvPr>
        </p:nvSpPr>
        <p:spPr/>
        <p:txBody>
          <a:bodyPr/>
          <a:lstStyle/>
          <a:p>
            <a:fld id="{984B7D2A-0DF8-424B-9572-B79AEBB2D9DC}" type="datetimeFigureOut">
              <a:rPr lang="en-US" noProof="0" smtClean="0"/>
              <a:t>6/30/2023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0" name="Straight Connector 9">
            <a:extLst>
              <a:ext uri="{FF2B5EF4-FFF2-40B4-BE49-F238E27FC236}">
                <a16:creationId xmlns:a16="http://schemas.microsoft.com/office/drawing/2014/main" xmlns="" id="{E8539E0A-8009-4A6E-A7A1-5AEFA52206C3}"/>
              </a:ext>
              <a:ext uri="{C183D7F6-B498-43B3-948B-1728B52AA6E4}">
                <adec:decorative xmlns:adec="http://schemas.microsoft.com/office/drawing/2017/decorative" xmlns=""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4B7D2A-0DF8-424B-9572-B79AEBB2D9DC}" type="datetimeFigureOut">
              <a:rPr lang="en-US" noProof="0" smtClean="0"/>
              <a:t>6/30/2023</a:t>
            </a:fld>
            <a:endParaRPr lang="en-US" noProof="0"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noProof="0" dirty="0"/>
              <a:t>Add a Footer</a:t>
            </a:r>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llar icon">
            <a:extLst>
              <a:ext uri="{FF2B5EF4-FFF2-40B4-BE49-F238E27FC236}">
                <a16:creationId xmlns:a16="http://schemas.microsoft.com/office/drawing/2014/main" xmlns="" id="{FC7E2CCC-C53E-454B-9DE0-F2484BA0FF9D}"/>
              </a:ext>
              <a:ext uri="{C183D7F6-B498-43B3-948B-1728B52AA6E4}">
                <adec:decorative xmlns:adec="http://schemas.microsoft.com/office/drawing/2017/decorative" xmlns="" val="1"/>
              </a:ext>
            </a:extLst>
          </p:cNvPr>
          <p:cNvPicPr>
            <a:picLocks/>
          </p:cNvPicPr>
          <p:nvPr/>
        </p:nvPicPr>
        <p:blipFill>
          <a:blip r:embed="rId2"/>
          <a:stretch>
            <a:fillRect/>
          </a:stretch>
        </p:blipFill>
        <p:spPr>
          <a:xfrm>
            <a:off x="9577705" y="1524000"/>
            <a:ext cx="1905000" cy="1905000"/>
          </a:xfrm>
          <a:prstGeom prst="rect">
            <a:avLst/>
          </a:prstGeom>
          <a:ln>
            <a:noFill/>
          </a:ln>
        </p:spPr>
      </p:pic>
      <p:sp>
        <p:nvSpPr>
          <p:cNvPr id="2" name="Title 1">
            <a:extLst>
              <a:ext uri="{FF2B5EF4-FFF2-40B4-BE49-F238E27FC236}">
                <a16:creationId xmlns:a16="http://schemas.microsoft.com/office/drawing/2014/main" xmlns="" id="{7635B398-1E7F-44AD-8356-8345134C958C}"/>
              </a:ext>
            </a:extLst>
          </p:cNvPr>
          <p:cNvSpPr>
            <a:spLocks noGrp="1"/>
          </p:cNvSpPr>
          <p:nvPr>
            <p:ph type="ctrTitle"/>
          </p:nvPr>
        </p:nvSpPr>
        <p:spPr/>
        <p:txBody>
          <a:bodyPr/>
          <a:lstStyle/>
          <a:p>
            <a:r>
              <a:rPr lang="en-US" dirty="0" smtClean="0"/>
              <a:t>Paul and the Ephesians</a:t>
            </a:r>
            <a:br>
              <a:rPr lang="en-US" dirty="0" smtClean="0"/>
            </a:br>
            <a:r>
              <a:rPr lang="en-US" sz="3200" dirty="0" smtClean="0"/>
              <a:t>Lesson 1, 3</a:t>
            </a:r>
            <a:r>
              <a:rPr lang="en-US" sz="3200" baseline="30000" dirty="0" smtClean="0"/>
              <a:t>rd</a:t>
            </a:r>
            <a:r>
              <a:rPr lang="en-US" sz="3200" dirty="0" smtClean="0"/>
              <a:t> Quarter 2023</a:t>
            </a:r>
            <a:endParaRPr lang="en-US" sz="3200" dirty="0"/>
          </a:p>
        </p:txBody>
      </p:sp>
      <p:sp>
        <p:nvSpPr>
          <p:cNvPr id="3" name="Subtitle 2">
            <a:extLst>
              <a:ext uri="{FF2B5EF4-FFF2-40B4-BE49-F238E27FC236}">
                <a16:creationId xmlns:a16="http://schemas.microsoft.com/office/drawing/2014/main" xmlns="" id="{852A3D91-AB3F-4EDF-B87E-FDDF6C5DC4CF}"/>
              </a:ext>
            </a:extLst>
          </p:cNvPr>
          <p:cNvSpPr>
            <a:spLocks noGrp="1"/>
          </p:cNvSpPr>
          <p:nvPr>
            <p:ph type="subTitle" idx="1"/>
          </p:nvPr>
        </p:nvSpPr>
        <p:spPr/>
        <p:txBody>
          <a:bodyPr/>
          <a:lstStyle/>
          <a:p>
            <a:r>
              <a:rPr lang="en-US" sz="3200" dirty="0" smtClean="0"/>
              <a:t>Acts </a:t>
            </a:r>
            <a:r>
              <a:rPr lang="en-US" sz="3200" dirty="0" smtClean="0"/>
              <a:t>18-20 </a:t>
            </a:r>
            <a:endParaRPr lang="en-US" sz="3200" dirty="0"/>
          </a:p>
          <a:p>
            <a:endParaRPr lang="en-US" dirty="0"/>
          </a:p>
        </p:txBody>
      </p:sp>
    </p:spTree>
    <p:extLst>
      <p:ext uri="{BB962C8B-B14F-4D97-AF65-F5344CB8AC3E}">
        <p14:creationId xmlns:p14="http://schemas.microsoft.com/office/powerpoint/2010/main" val="23527490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They headed for Ephesus, a major Roman city on the coast of Ionia. – Slid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7137" y="-157164"/>
            <a:ext cx="9702801" cy="7277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69057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F70BC9-4028-4C57-A49A-BB164F023B33}"/>
              </a:ext>
            </a:extLst>
          </p:cNvPr>
          <p:cNvSpPr>
            <a:spLocks noGrp="1"/>
          </p:cNvSpPr>
          <p:nvPr>
            <p:ph type="title"/>
          </p:nvPr>
        </p:nvSpPr>
        <p:spPr>
          <a:xfrm>
            <a:off x="1320801" y="309967"/>
            <a:ext cx="9550399" cy="3042834"/>
          </a:xfrm>
        </p:spPr>
        <p:txBody>
          <a:bodyPr>
            <a:noAutofit/>
          </a:bodyPr>
          <a:lstStyle/>
          <a:p>
            <a:r>
              <a:rPr lang="en-US" sz="4400" b="1" i="0" dirty="0">
                <a:latin typeface="Bradley Hand ITC" panose="03070402050302030203" pitchFamily="66" charset="0"/>
              </a:rPr>
              <a:t>Each one of these images, in its own way, reveals what God’s purpose and intention for His church is.</a:t>
            </a:r>
            <a:endParaRPr lang="en-US" sz="4400" dirty="0">
              <a:latin typeface="Bradley Hand ITC" panose="03070402050302030203" pitchFamily="66" charset="0"/>
            </a:endParaRPr>
          </a:p>
        </p:txBody>
      </p:sp>
      <p:sp>
        <p:nvSpPr>
          <p:cNvPr id="3" name="Text Placeholder 2">
            <a:extLst>
              <a:ext uri="{FF2B5EF4-FFF2-40B4-BE49-F238E27FC236}">
                <a16:creationId xmlns:a16="http://schemas.microsoft.com/office/drawing/2014/main" xmlns="" id="{9C059A28-6923-4B5B-9304-CCFE4E2B8582}"/>
              </a:ext>
            </a:extLst>
          </p:cNvPr>
          <p:cNvSpPr>
            <a:spLocks noGrp="1"/>
          </p:cNvSpPr>
          <p:nvPr>
            <p:ph type="body" sz="quarter" idx="13"/>
          </p:nvPr>
        </p:nvSpPr>
        <p:spPr>
          <a:xfrm>
            <a:off x="1320801" y="3199445"/>
            <a:ext cx="9339184" cy="487524"/>
          </a:xfrm>
        </p:spPr>
        <p:txBody>
          <a:bodyPr>
            <a:noAutofit/>
          </a:bodyPr>
          <a:lstStyle/>
          <a:p>
            <a:r>
              <a:rPr lang="en-US" sz="3200" b="1" dirty="0" smtClean="0"/>
              <a:t>-Quarterly Comment  Thursday June 29  </a:t>
            </a:r>
            <a:endParaRPr lang="en-US" sz="3200" b="1" dirty="0"/>
          </a:p>
        </p:txBody>
      </p:sp>
      <p:sp>
        <p:nvSpPr>
          <p:cNvPr id="6" name="Text Placeholder 5"/>
          <p:cNvSpPr>
            <a:spLocks noGrp="1"/>
          </p:cNvSpPr>
          <p:nvPr>
            <p:ph type="body" idx="1"/>
          </p:nvPr>
        </p:nvSpPr>
        <p:spPr/>
        <p:txBody>
          <a:bodyPr>
            <a:normAutofit fontScale="92500"/>
          </a:bodyPr>
          <a:lstStyle/>
          <a:p>
            <a:r>
              <a:rPr lang="en-US" sz="3600" dirty="0" smtClean="0"/>
              <a:t>Consider our question once more.  Does this overview suggest any key themes to your mind?  What is Paul’s overarching message here?  </a:t>
            </a:r>
            <a:endParaRPr lang="en-US" sz="3600" dirty="0"/>
          </a:p>
        </p:txBody>
      </p:sp>
    </p:spTree>
    <p:extLst>
      <p:ext uri="{BB962C8B-B14F-4D97-AF65-F5344CB8AC3E}">
        <p14:creationId xmlns:p14="http://schemas.microsoft.com/office/powerpoint/2010/main" val="145874581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7974" y="914400"/>
            <a:ext cx="4848225" cy="712922"/>
          </a:xfrm>
        </p:spPr>
        <p:txBody>
          <a:bodyPr>
            <a:normAutofit fontScale="90000"/>
          </a:bodyPr>
          <a:lstStyle/>
          <a:p>
            <a:r>
              <a:rPr lang="en-US" sz="4800" dirty="0" smtClean="0">
                <a:solidFill>
                  <a:srgbClr val="66FFFF"/>
                </a:solidFill>
              </a:rPr>
              <a:t>Key Ideas</a:t>
            </a:r>
            <a:endParaRPr lang="en-US" sz="4800" dirty="0">
              <a:solidFill>
                <a:srgbClr val="66FFFF"/>
              </a:solidFill>
            </a:endParaRPr>
          </a:p>
        </p:txBody>
      </p:sp>
      <p:sp>
        <p:nvSpPr>
          <p:cNvPr id="4" name="Text Placeholder 3"/>
          <p:cNvSpPr>
            <a:spLocks noGrp="1"/>
          </p:cNvSpPr>
          <p:nvPr>
            <p:ph type="body" sz="half" idx="2"/>
          </p:nvPr>
        </p:nvSpPr>
        <p:spPr>
          <a:xfrm>
            <a:off x="6657974" y="1627322"/>
            <a:ext cx="4848225" cy="4105264"/>
          </a:xfrm>
        </p:spPr>
        <p:txBody>
          <a:bodyPr>
            <a:normAutofit lnSpcReduction="10000"/>
          </a:bodyPr>
          <a:lstStyle/>
          <a:p>
            <a:r>
              <a:rPr lang="en-US" sz="3600" dirty="0" smtClean="0"/>
              <a:t>Consider going back to Paul’s words to the Ephesian elders—what Paul presumably thought might be his last words to them.  Does this suggest anything?  </a:t>
            </a:r>
            <a:endParaRPr lang="en-US" sz="3600" dirty="0"/>
          </a:p>
        </p:txBody>
      </p:sp>
      <p:pic>
        <p:nvPicPr>
          <p:cNvPr id="21506" name="Picture 2" descr="Rewind Symbol Icons - Rewind Icon Png Clipart - Full Size Clipart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22" b="72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44135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869600"/>
            <a:ext cx="10840914" cy="4386550"/>
          </a:xfrm>
        </p:spPr>
        <p:txBody>
          <a:bodyPr>
            <a:noAutofit/>
          </a:bodyPr>
          <a:lstStyle/>
          <a:p>
            <a:r>
              <a:rPr lang="en-US" sz="4000" b="1" baseline="30000" dirty="0"/>
              <a:t>25 </a:t>
            </a:r>
            <a:r>
              <a:rPr lang="en-US" sz="4000" dirty="0"/>
              <a:t>And now, behold, I know that ye all, among whom I have gone preaching the kingdom of God, shall see my face no more.</a:t>
            </a:r>
          </a:p>
          <a:p>
            <a:r>
              <a:rPr lang="en-US" sz="4000" b="1" baseline="30000" dirty="0"/>
              <a:t>26 </a:t>
            </a:r>
            <a:r>
              <a:rPr lang="en-US" sz="4000" dirty="0"/>
              <a:t>Wherefore I take you to record this day, that I am pure from the blood of all men.</a:t>
            </a:r>
          </a:p>
          <a:p>
            <a:r>
              <a:rPr lang="en-US" sz="4000" b="1" baseline="30000" dirty="0"/>
              <a:t>27 </a:t>
            </a:r>
            <a:r>
              <a:rPr lang="en-US" sz="4000" dirty="0"/>
              <a:t>For I have not shunned to declare unto you all the counsel of God</a:t>
            </a:r>
            <a:r>
              <a:rPr lang="en-US" sz="4000" dirty="0" smtClean="0"/>
              <a:t>.</a:t>
            </a:r>
            <a:endParaRPr lang="en-US" sz="4000" dirty="0"/>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Key Ideas:  Acts 20:25-35</a:t>
            </a:r>
            <a:endParaRPr lang="en-US" sz="4000" b="1" dirty="0"/>
          </a:p>
        </p:txBody>
      </p:sp>
      <p:pic>
        <p:nvPicPr>
          <p:cNvPr id="5" name="Picture 4" descr="magnifying glass icon">
            <a:extLst>
              <a:ext uri="{FF2B5EF4-FFF2-40B4-BE49-F238E27FC236}">
                <a16:creationId xmlns:a16="http://schemas.microsoft.com/office/drawing/2014/main" xmlns="" id="{AAE36621-6FAB-4009-9D5C-CE767DF10D22}"/>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389663829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869600"/>
            <a:ext cx="10840914" cy="4386550"/>
          </a:xfrm>
        </p:spPr>
        <p:txBody>
          <a:bodyPr>
            <a:noAutofit/>
          </a:bodyPr>
          <a:lstStyle/>
          <a:p>
            <a:r>
              <a:rPr lang="en-US" sz="4000" b="1" baseline="30000" dirty="0"/>
              <a:t>28 </a:t>
            </a:r>
            <a:r>
              <a:rPr lang="en-US" sz="4000" dirty="0"/>
              <a:t>Take heed therefore unto yourselves, and to all the flock, over the which the Holy Ghost hath made you overseers, to feed the church of God, which he hath purchased with his own blood.</a:t>
            </a:r>
          </a:p>
          <a:p>
            <a:r>
              <a:rPr lang="en-US" sz="4000" b="1" baseline="30000" dirty="0"/>
              <a:t>29 </a:t>
            </a:r>
            <a:r>
              <a:rPr lang="en-US" sz="4000" dirty="0"/>
              <a:t>For I know this, that after my departing shall grievous wolves enter in among you, not sparing the flock</a:t>
            </a:r>
            <a:r>
              <a:rPr lang="en-US" sz="4000" dirty="0" smtClean="0"/>
              <a:t>.</a:t>
            </a:r>
            <a:endParaRPr lang="en-US" sz="4000" dirty="0"/>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Key Ideas:  Acts 20:28-35</a:t>
            </a:r>
            <a:endParaRPr lang="en-US" sz="4000" b="1" dirty="0"/>
          </a:p>
        </p:txBody>
      </p:sp>
      <p:pic>
        <p:nvPicPr>
          <p:cNvPr id="5" name="Picture 4" descr="magnifying glass icon">
            <a:extLst>
              <a:ext uri="{FF2B5EF4-FFF2-40B4-BE49-F238E27FC236}">
                <a16:creationId xmlns:a16="http://schemas.microsoft.com/office/drawing/2014/main" xmlns="" id="{AAE36621-6FAB-4009-9D5C-CE767DF10D22}"/>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195517099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869600"/>
            <a:ext cx="10840914" cy="4386550"/>
          </a:xfrm>
        </p:spPr>
        <p:txBody>
          <a:bodyPr>
            <a:noAutofit/>
          </a:bodyPr>
          <a:lstStyle/>
          <a:p>
            <a:r>
              <a:rPr lang="en-US" sz="4000" b="1" baseline="30000" dirty="0"/>
              <a:t>30 </a:t>
            </a:r>
            <a:r>
              <a:rPr lang="en-US" sz="4000" dirty="0"/>
              <a:t>Also of your own selves shall men arise, speaking perverse things, to draw away disciples after them.</a:t>
            </a:r>
          </a:p>
          <a:p>
            <a:r>
              <a:rPr lang="en-US" sz="4000" b="1" baseline="30000" dirty="0"/>
              <a:t>31 </a:t>
            </a:r>
            <a:r>
              <a:rPr lang="en-US" sz="4000" dirty="0"/>
              <a:t>Therefore watch, and remember, that by the space of three years I ceased not to warn every one night and day with tears</a:t>
            </a:r>
            <a:r>
              <a:rPr lang="en-US" sz="4000" dirty="0" smtClean="0"/>
              <a:t>.</a:t>
            </a:r>
            <a:endParaRPr lang="en-US" sz="4000" dirty="0"/>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Key Ideas:  Acts 20:30-35</a:t>
            </a:r>
            <a:endParaRPr lang="en-US" sz="4000" b="1" dirty="0"/>
          </a:p>
        </p:txBody>
      </p:sp>
      <p:pic>
        <p:nvPicPr>
          <p:cNvPr id="5" name="Picture 4" descr="magnifying glass icon">
            <a:extLst>
              <a:ext uri="{FF2B5EF4-FFF2-40B4-BE49-F238E27FC236}">
                <a16:creationId xmlns:a16="http://schemas.microsoft.com/office/drawing/2014/main" xmlns="" id="{AAE36621-6FAB-4009-9D5C-CE767DF10D22}"/>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159035423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869600"/>
            <a:ext cx="10840914" cy="4386550"/>
          </a:xfrm>
        </p:spPr>
        <p:txBody>
          <a:bodyPr>
            <a:noAutofit/>
          </a:bodyPr>
          <a:lstStyle/>
          <a:p>
            <a:r>
              <a:rPr lang="en-US" sz="4000" b="1" baseline="30000" dirty="0"/>
              <a:t>32 </a:t>
            </a:r>
            <a:r>
              <a:rPr lang="en-US" sz="4000" dirty="0"/>
              <a:t>And now, brethren, I commend you to God, and to the word of his grace, which is able to build you up, and to give you an inheritance among all them which are sanctified.</a:t>
            </a:r>
          </a:p>
          <a:p>
            <a:r>
              <a:rPr lang="en-US" sz="4000" b="1" baseline="30000" dirty="0"/>
              <a:t>33 </a:t>
            </a:r>
            <a:r>
              <a:rPr lang="en-US" sz="4000" dirty="0"/>
              <a:t>I have coveted no man's silver, or gold, or apparel.</a:t>
            </a:r>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Key Ideas:  Acts 20:32-35</a:t>
            </a:r>
            <a:endParaRPr lang="en-US" sz="4000" b="1" dirty="0"/>
          </a:p>
        </p:txBody>
      </p:sp>
      <p:pic>
        <p:nvPicPr>
          <p:cNvPr id="5" name="Picture 4" descr="magnifying glass icon">
            <a:extLst>
              <a:ext uri="{FF2B5EF4-FFF2-40B4-BE49-F238E27FC236}">
                <a16:creationId xmlns:a16="http://schemas.microsoft.com/office/drawing/2014/main" xmlns="" id="{AAE36621-6FAB-4009-9D5C-CE767DF10D22}"/>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276146772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869600"/>
            <a:ext cx="10840914" cy="4386550"/>
          </a:xfrm>
        </p:spPr>
        <p:txBody>
          <a:bodyPr>
            <a:noAutofit/>
          </a:bodyPr>
          <a:lstStyle/>
          <a:p>
            <a:r>
              <a:rPr lang="en-US" sz="4000" b="1" baseline="30000" dirty="0"/>
              <a:t>34 </a:t>
            </a:r>
            <a:r>
              <a:rPr lang="en-US" sz="4000" dirty="0"/>
              <a:t>Yea, ye yourselves know, that these hands have ministered unto my necessities, and to them that were with me.</a:t>
            </a:r>
          </a:p>
          <a:p>
            <a:r>
              <a:rPr lang="en-US" sz="4000" b="1" baseline="30000" dirty="0"/>
              <a:t>35 </a:t>
            </a:r>
            <a:r>
              <a:rPr lang="en-US" sz="4000" dirty="0"/>
              <a:t>I have shewed you all things, how that so </a:t>
            </a:r>
            <a:r>
              <a:rPr lang="en-US" sz="4000" dirty="0" err="1"/>
              <a:t>labouring</a:t>
            </a:r>
            <a:r>
              <a:rPr lang="en-US" sz="4000" dirty="0"/>
              <a:t> ye ought to support the weak, and to remember the words of the Lord Jesus, how he said, It is more blessed to give than to receive.</a:t>
            </a:r>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Key Ideas:  Acts 20:34-35</a:t>
            </a:r>
            <a:endParaRPr lang="en-US" sz="4000" b="1" dirty="0"/>
          </a:p>
        </p:txBody>
      </p:sp>
      <p:pic>
        <p:nvPicPr>
          <p:cNvPr id="5" name="Picture 4" descr="magnifying glass icon">
            <a:extLst>
              <a:ext uri="{FF2B5EF4-FFF2-40B4-BE49-F238E27FC236}">
                <a16:creationId xmlns:a16="http://schemas.microsoft.com/office/drawing/2014/main" xmlns="" id="{AAE36621-6FAB-4009-9D5C-CE767DF10D22}"/>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167888381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2339" y="995966"/>
            <a:ext cx="4726984" cy="755341"/>
          </a:xfrm>
        </p:spPr>
        <p:txBody>
          <a:bodyPr/>
          <a:lstStyle/>
          <a:p>
            <a:r>
              <a:rPr lang="en-US" sz="5400" b="1" dirty="0"/>
              <a:t>Key Ideas</a:t>
            </a:r>
            <a:r>
              <a:rPr lang="en-US" sz="5400" b="1" dirty="0" smtClean="0"/>
              <a:t>:</a:t>
            </a:r>
            <a:endParaRPr lang="en-US" sz="4400" dirty="0"/>
          </a:p>
        </p:txBody>
      </p:sp>
      <p:sp>
        <p:nvSpPr>
          <p:cNvPr id="4" name="Text Placeholder 3"/>
          <p:cNvSpPr>
            <a:spLocks noGrp="1"/>
          </p:cNvSpPr>
          <p:nvPr>
            <p:ph type="body" sz="half" idx="2"/>
          </p:nvPr>
        </p:nvSpPr>
        <p:spPr>
          <a:xfrm>
            <a:off x="1085849" y="1921790"/>
            <a:ext cx="5113473" cy="3810795"/>
          </a:xfrm>
        </p:spPr>
        <p:txBody>
          <a:bodyPr>
            <a:normAutofit lnSpcReduction="10000"/>
          </a:bodyPr>
          <a:lstStyle/>
          <a:p>
            <a:r>
              <a:rPr lang="en-US" sz="3600" dirty="0"/>
              <a:t> In view of Paul’s departure and of what he is about to tell </a:t>
            </a:r>
            <a:r>
              <a:rPr lang="en-US" sz="3600" dirty="0" smtClean="0"/>
              <a:t>them, </a:t>
            </a:r>
            <a:r>
              <a:rPr lang="en-US" sz="3600" dirty="0"/>
              <a:t>the elders are to watch with care, first of all in regard to themselves (see v. 30), </a:t>
            </a:r>
            <a:r>
              <a:rPr lang="en-US" sz="3600" dirty="0" smtClean="0"/>
              <a:t>and </a:t>
            </a:r>
            <a:r>
              <a:rPr lang="en-US" sz="3600" dirty="0"/>
              <a:t>then to the </a:t>
            </a:r>
            <a:r>
              <a:rPr lang="en-US" sz="3600" dirty="0" smtClean="0"/>
              <a:t>flock.</a:t>
            </a:r>
            <a:r>
              <a:rPr lang="en-US" dirty="0" smtClean="0"/>
              <a:t> </a:t>
            </a:r>
            <a:endParaRPr lang="en-US" dirty="0"/>
          </a:p>
        </p:txBody>
      </p:sp>
      <p:pic>
        <p:nvPicPr>
          <p:cNvPr id="23556" name="Picture 4" descr="Loving Shepherd Of Thy Sheep - YouTube"/>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2187" r="10029"/>
          <a:stretch/>
        </p:blipFill>
        <p:spPr bwMode="auto">
          <a:xfrm>
            <a:off x="6494463" y="995363"/>
            <a:ext cx="5011737"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77313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468" y="995968"/>
            <a:ext cx="4726984" cy="755341"/>
          </a:xfrm>
        </p:spPr>
        <p:txBody>
          <a:bodyPr/>
          <a:lstStyle/>
          <a:p>
            <a:r>
              <a:rPr lang="en-US" sz="5400" b="1" dirty="0"/>
              <a:t>Key Ideas</a:t>
            </a:r>
            <a:r>
              <a:rPr lang="en-US" sz="5400" b="1" dirty="0" smtClean="0"/>
              <a:t>:</a:t>
            </a:r>
            <a:endParaRPr lang="en-US" sz="4400" dirty="0"/>
          </a:p>
        </p:txBody>
      </p:sp>
      <p:sp>
        <p:nvSpPr>
          <p:cNvPr id="4" name="Text Placeholder 3"/>
          <p:cNvSpPr>
            <a:spLocks noGrp="1"/>
          </p:cNvSpPr>
          <p:nvPr>
            <p:ph type="body" sz="half" idx="2"/>
          </p:nvPr>
        </p:nvSpPr>
        <p:spPr>
          <a:xfrm>
            <a:off x="325464" y="1921790"/>
            <a:ext cx="4928462" cy="3810795"/>
          </a:xfrm>
        </p:spPr>
        <p:txBody>
          <a:bodyPr>
            <a:normAutofit fontScale="85000" lnSpcReduction="20000"/>
          </a:bodyPr>
          <a:lstStyle/>
          <a:p>
            <a:r>
              <a:rPr lang="en-US" sz="3600" dirty="0"/>
              <a:t>Peculiar dangers and temptations beset religious leaders, in personal conduct, in respect to religious stability and constancy in doctrine, and even to dangers from </a:t>
            </a:r>
            <a:r>
              <a:rPr lang="en-US" sz="3600" dirty="0" smtClean="0"/>
              <a:t>without, </a:t>
            </a:r>
            <a:r>
              <a:rPr lang="en-US" sz="3600" dirty="0"/>
              <a:t>which will increase as time moves to its end</a:t>
            </a:r>
            <a:r>
              <a:rPr lang="en-US" sz="3600" dirty="0" smtClean="0"/>
              <a:t>.</a:t>
            </a:r>
            <a:r>
              <a:rPr lang="en-US" dirty="0" smtClean="0"/>
              <a:t> </a:t>
            </a:r>
            <a:endParaRPr lang="en-US" dirty="0"/>
          </a:p>
        </p:txBody>
      </p:sp>
      <p:pic>
        <p:nvPicPr>
          <p:cNvPr id="24580" name="Picture 4" descr="Every Wind of Doctrine - 8/2/20 AM - Calvary Baptist Church"/>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8009" t="-318" r="6929" b="318"/>
          <a:stretch/>
        </p:blipFill>
        <p:spPr bwMode="auto">
          <a:xfrm>
            <a:off x="5454650" y="995363"/>
            <a:ext cx="6510338"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35927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2339" y="995966"/>
            <a:ext cx="4726984" cy="755341"/>
          </a:xfrm>
        </p:spPr>
        <p:txBody>
          <a:bodyPr/>
          <a:lstStyle/>
          <a:p>
            <a:r>
              <a:rPr lang="en-US" sz="5400" b="1" dirty="0"/>
              <a:t>Key Ideas</a:t>
            </a:r>
            <a:r>
              <a:rPr lang="en-US" sz="5400" b="1" dirty="0" smtClean="0"/>
              <a:t>:</a:t>
            </a:r>
            <a:endParaRPr lang="en-US" sz="4400" dirty="0"/>
          </a:p>
        </p:txBody>
      </p:sp>
      <p:sp>
        <p:nvSpPr>
          <p:cNvPr id="4" name="Text Placeholder 3"/>
          <p:cNvSpPr>
            <a:spLocks noGrp="1"/>
          </p:cNvSpPr>
          <p:nvPr>
            <p:ph type="body" sz="half" idx="2"/>
          </p:nvPr>
        </p:nvSpPr>
        <p:spPr>
          <a:xfrm>
            <a:off x="1085849" y="1921790"/>
            <a:ext cx="5113473" cy="3810795"/>
          </a:xfrm>
        </p:spPr>
        <p:txBody>
          <a:bodyPr>
            <a:normAutofit fontScale="92500" lnSpcReduction="10000"/>
          </a:bodyPr>
          <a:lstStyle/>
          <a:p>
            <a:r>
              <a:rPr lang="en-US" sz="3600" dirty="0" smtClean="0"/>
              <a:t>The </a:t>
            </a:r>
            <a:r>
              <a:rPr lang="en-US" sz="3600" dirty="0"/>
              <a:t>church is the body of </a:t>
            </a:r>
            <a:r>
              <a:rPr lang="en-US" sz="3600" dirty="0" smtClean="0"/>
              <a:t>Christ, </a:t>
            </a:r>
            <a:r>
              <a:rPr lang="en-US" sz="3600" dirty="0"/>
              <a:t>the temple of </a:t>
            </a:r>
            <a:r>
              <a:rPr lang="en-US" sz="3600" dirty="0" smtClean="0"/>
              <a:t>God, </a:t>
            </a:r>
            <a:r>
              <a:rPr lang="en-US" sz="3600" dirty="0"/>
              <a:t>and the bride of her </a:t>
            </a:r>
            <a:r>
              <a:rPr lang="en-US" sz="3600" dirty="0" smtClean="0"/>
              <a:t>Lord. </a:t>
            </a:r>
            <a:r>
              <a:rPr lang="en-US" sz="3600" dirty="0"/>
              <a:t>But it is also, and very intimately, the flock of </a:t>
            </a:r>
            <a:r>
              <a:rPr lang="en-US" sz="3600" dirty="0" smtClean="0"/>
              <a:t>God. </a:t>
            </a:r>
            <a:r>
              <a:rPr lang="en-US" sz="3600" dirty="0"/>
              <a:t>As such, it is to be led, not driven, to be fed, not exploited. </a:t>
            </a:r>
            <a:endParaRPr lang="en-US" dirty="0"/>
          </a:p>
        </p:txBody>
      </p:sp>
      <p:pic>
        <p:nvPicPr>
          <p:cNvPr id="26626" name="Picture 2" descr="Adventures in Bluegrass and Bible Studies: Shepherds Leading the Flock"/>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955" r="15955"/>
          <a:stretch>
            <a:fillRect/>
          </a:stretch>
        </p:blipFill>
        <p:spPr bwMode="auto">
          <a:xfrm>
            <a:off x="6414945" y="865310"/>
            <a:ext cx="5307012"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784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4" y="485775"/>
            <a:ext cx="7038975" cy="1000125"/>
          </a:xfrm>
        </p:spPr>
        <p:txBody>
          <a:bodyPr/>
          <a:lstStyle/>
          <a:p>
            <a:r>
              <a:rPr lang="en-US" sz="3600" b="1" dirty="0" smtClean="0"/>
              <a:t>The First Brief Visit:  </a:t>
            </a:r>
            <a:br>
              <a:rPr lang="en-US" sz="3600" b="1" dirty="0" smtClean="0"/>
            </a:br>
            <a:r>
              <a:rPr lang="en-US" sz="3600" b="1" dirty="0" smtClean="0"/>
              <a:t>Acts 18:2-21</a:t>
            </a:r>
            <a:endParaRPr lang="en-US" sz="3600" b="1" dirty="0"/>
          </a:p>
        </p:txBody>
      </p:sp>
      <p:sp>
        <p:nvSpPr>
          <p:cNvPr id="3" name="Text Placeholder 2"/>
          <p:cNvSpPr>
            <a:spLocks noGrp="1"/>
          </p:cNvSpPr>
          <p:nvPr>
            <p:ph type="body" sz="half" idx="2"/>
          </p:nvPr>
        </p:nvSpPr>
        <p:spPr>
          <a:xfrm>
            <a:off x="514351" y="1900238"/>
            <a:ext cx="7181850" cy="3832347"/>
          </a:xfrm>
        </p:spPr>
        <p:txBody>
          <a:bodyPr>
            <a:noAutofit/>
          </a:bodyPr>
          <a:lstStyle/>
          <a:p>
            <a:r>
              <a:rPr lang="en-US" sz="3200" b="1" baseline="30000" dirty="0"/>
              <a:t>2 </a:t>
            </a:r>
            <a:r>
              <a:rPr lang="en-US" sz="3200" dirty="0"/>
              <a:t>And found a certain Jew named Aquila, born in Pontus, lately come from Italy, with his wife Priscilla; (because that Claudius had commanded all Jews to depart from Rome:) and came unto them.</a:t>
            </a:r>
          </a:p>
          <a:p>
            <a:r>
              <a:rPr lang="en-US" sz="3200" b="1" baseline="30000" dirty="0"/>
              <a:t>3 </a:t>
            </a:r>
            <a:r>
              <a:rPr lang="en-US" sz="3200" dirty="0"/>
              <a:t>And because he was of the same craft, he abode with them, and wrought: for by their occupation they were tentmakers.</a:t>
            </a:r>
          </a:p>
        </p:txBody>
      </p:sp>
      <p:pic>
        <p:nvPicPr>
          <p:cNvPr id="7172" name="Picture 4" descr="Paul lived and worked with Priscilla and Aquila. Each Sabbath, Paul went to the synagogue, trying to convince both Jews and Greeks that Jesus is God’s chosen Saviour, the Messiah. – Slide 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86449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2339" y="431515"/>
            <a:ext cx="3901045" cy="563848"/>
          </a:xfrm>
        </p:spPr>
        <p:txBody>
          <a:bodyPr/>
          <a:lstStyle/>
          <a:p>
            <a:r>
              <a:rPr lang="en-US" sz="3200" b="1" dirty="0"/>
              <a:t>Key Ideas</a:t>
            </a:r>
            <a:r>
              <a:rPr lang="en-US" sz="3200" b="1" dirty="0" smtClean="0"/>
              <a:t>:</a:t>
            </a:r>
            <a:endParaRPr lang="en-US" sz="2400" dirty="0"/>
          </a:p>
        </p:txBody>
      </p:sp>
      <p:sp>
        <p:nvSpPr>
          <p:cNvPr id="4" name="Text Placeholder 3"/>
          <p:cNvSpPr>
            <a:spLocks noGrp="1"/>
          </p:cNvSpPr>
          <p:nvPr>
            <p:ph type="body" sz="half" idx="2"/>
          </p:nvPr>
        </p:nvSpPr>
        <p:spPr>
          <a:xfrm>
            <a:off x="1085850" y="995363"/>
            <a:ext cx="4410824" cy="5374615"/>
          </a:xfrm>
        </p:spPr>
        <p:txBody>
          <a:bodyPr>
            <a:normAutofit lnSpcReduction="10000"/>
          </a:bodyPr>
          <a:lstStyle/>
          <a:p>
            <a:r>
              <a:rPr lang="en-US" sz="3200" dirty="0"/>
              <a:t>Paul had been a guardian to the churches he had gathered together. Their danger would increase in his absence. So Israel was faithful during the days of Joshua and of the elders who outlived him (Judges 2:7), but afterward came apostasy.</a:t>
            </a:r>
          </a:p>
        </p:txBody>
      </p:sp>
      <p:pic>
        <p:nvPicPr>
          <p:cNvPr id="27654" name="Picture 6" descr="Hold the line year - runnertiklo"/>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199" r="1199"/>
          <a:stretch>
            <a:fillRect/>
          </a:stretch>
        </p:blipFill>
        <p:spPr bwMode="auto">
          <a:xfrm>
            <a:off x="5883163" y="995363"/>
            <a:ext cx="6013562"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4280571"/>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Autofit/>
          </a:bodyPr>
          <a:lstStyle/>
          <a:p>
            <a:r>
              <a:rPr lang="en-US" sz="6600" dirty="0" smtClean="0"/>
              <a:t>And Happy Sabbath!!</a:t>
            </a:r>
            <a:endParaRPr lang="en-US" sz="6600" dirty="0"/>
          </a:p>
        </p:txBody>
      </p:sp>
    </p:spTree>
    <p:extLst>
      <p:ext uri="{BB962C8B-B14F-4D97-AF65-F5344CB8AC3E}">
        <p14:creationId xmlns:p14="http://schemas.microsoft.com/office/powerpoint/2010/main" val="39460038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4" y="485775"/>
            <a:ext cx="7038975" cy="1000125"/>
          </a:xfrm>
        </p:spPr>
        <p:txBody>
          <a:bodyPr/>
          <a:lstStyle/>
          <a:p>
            <a:r>
              <a:rPr lang="en-US" sz="3600" b="1" dirty="0" smtClean="0"/>
              <a:t>The First Brief Visit:  </a:t>
            </a:r>
            <a:br>
              <a:rPr lang="en-US" sz="3600" b="1" dirty="0" smtClean="0"/>
            </a:br>
            <a:r>
              <a:rPr lang="en-US" sz="3600" b="1" dirty="0" smtClean="0"/>
              <a:t>Acts 18:4-21</a:t>
            </a:r>
            <a:endParaRPr lang="en-US" sz="3600" b="1" dirty="0"/>
          </a:p>
        </p:txBody>
      </p:sp>
      <p:sp>
        <p:nvSpPr>
          <p:cNvPr id="3" name="Text Placeholder 2"/>
          <p:cNvSpPr>
            <a:spLocks noGrp="1"/>
          </p:cNvSpPr>
          <p:nvPr>
            <p:ph type="body" sz="half" idx="2"/>
          </p:nvPr>
        </p:nvSpPr>
        <p:spPr/>
        <p:txBody>
          <a:bodyPr>
            <a:noAutofit/>
          </a:bodyPr>
          <a:lstStyle/>
          <a:p>
            <a:r>
              <a:rPr lang="en-US" sz="3200" b="1" baseline="30000" dirty="0"/>
              <a:t>4 </a:t>
            </a:r>
            <a:r>
              <a:rPr lang="en-US" sz="3200" dirty="0"/>
              <a:t>And he reasoned in the synagogue every </a:t>
            </a:r>
            <a:r>
              <a:rPr lang="en-US" sz="3200" dirty="0" err="1"/>
              <a:t>sabbath</a:t>
            </a:r>
            <a:r>
              <a:rPr lang="en-US" sz="3200" dirty="0"/>
              <a:t>, and persuaded the Jews and the Greeks.</a:t>
            </a:r>
          </a:p>
          <a:p>
            <a:r>
              <a:rPr lang="en-US" sz="3200" b="1" baseline="30000" dirty="0"/>
              <a:t>5 </a:t>
            </a:r>
            <a:r>
              <a:rPr lang="en-US" sz="3200" dirty="0"/>
              <a:t>And when Silas and Timotheus were come from Macedonia, Paul was pressed in the spirit, and testified to the Jews that Jesus was Christ.</a:t>
            </a:r>
          </a:p>
        </p:txBody>
      </p:sp>
      <p:pic>
        <p:nvPicPr>
          <p:cNvPr id="8194" name="Picture 2" descr="After a while, Paul was joined by Silas and Timothy who arrived from Berea. They continued to boldly tell others about Jesus. – Slide 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4331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4" y="485775"/>
            <a:ext cx="7038975" cy="1000125"/>
          </a:xfrm>
        </p:spPr>
        <p:txBody>
          <a:bodyPr/>
          <a:lstStyle/>
          <a:p>
            <a:r>
              <a:rPr lang="en-US" sz="3600" b="1" dirty="0" smtClean="0"/>
              <a:t>The First Brief Visit:  </a:t>
            </a:r>
            <a:br>
              <a:rPr lang="en-US" sz="3600" b="1" dirty="0" smtClean="0"/>
            </a:br>
            <a:r>
              <a:rPr lang="en-US" sz="3600" b="1" dirty="0" smtClean="0"/>
              <a:t>Acts 18:6-21</a:t>
            </a:r>
            <a:endParaRPr lang="en-US" sz="3600" b="1" dirty="0"/>
          </a:p>
        </p:txBody>
      </p:sp>
      <p:sp>
        <p:nvSpPr>
          <p:cNvPr id="3" name="Text Placeholder 2"/>
          <p:cNvSpPr>
            <a:spLocks noGrp="1"/>
          </p:cNvSpPr>
          <p:nvPr>
            <p:ph type="body" sz="half" idx="2"/>
          </p:nvPr>
        </p:nvSpPr>
        <p:spPr/>
        <p:txBody>
          <a:bodyPr>
            <a:normAutofit/>
          </a:bodyPr>
          <a:lstStyle/>
          <a:p>
            <a:r>
              <a:rPr lang="en-US" sz="3200" b="1" baseline="30000" dirty="0"/>
              <a:t>6 </a:t>
            </a:r>
            <a:r>
              <a:rPr lang="en-US" sz="3200" dirty="0"/>
              <a:t>And when they opposed themselves, and blasphemed, he shook his raiment, and said unto them, Your blood be upon your own heads; I am clean; from henceforth I will go unto the Gentiles.</a:t>
            </a:r>
          </a:p>
        </p:txBody>
      </p:sp>
      <p:pic>
        <p:nvPicPr>
          <p:cNvPr id="8196" name="Picture 4" descr="After a while, some of the Jews in the synagogue opposed and insulted Paul. Paul shook the dust from his clothes and said, ‘Your blood is upon your own heads. I am innocent. From now on I will go preach to the Gentiles.’ – Slide 5"/>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00296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4" y="485775"/>
            <a:ext cx="7038975" cy="1000125"/>
          </a:xfrm>
        </p:spPr>
        <p:txBody>
          <a:bodyPr/>
          <a:lstStyle/>
          <a:p>
            <a:r>
              <a:rPr lang="en-US" sz="3600" b="1" dirty="0" smtClean="0"/>
              <a:t>The First Brief Visit:  </a:t>
            </a:r>
            <a:br>
              <a:rPr lang="en-US" sz="3600" b="1" dirty="0" smtClean="0"/>
            </a:br>
            <a:r>
              <a:rPr lang="en-US" sz="3600" b="1" dirty="0" smtClean="0"/>
              <a:t>Acts 18:7-21</a:t>
            </a:r>
            <a:endParaRPr lang="en-US" sz="3600" b="1" dirty="0"/>
          </a:p>
        </p:txBody>
      </p:sp>
      <p:sp>
        <p:nvSpPr>
          <p:cNvPr id="3" name="Text Placeholder 2"/>
          <p:cNvSpPr>
            <a:spLocks noGrp="1"/>
          </p:cNvSpPr>
          <p:nvPr>
            <p:ph type="body" sz="half" idx="2"/>
          </p:nvPr>
        </p:nvSpPr>
        <p:spPr/>
        <p:txBody>
          <a:bodyPr>
            <a:normAutofit/>
          </a:bodyPr>
          <a:lstStyle/>
          <a:p>
            <a:r>
              <a:rPr lang="en-US" sz="3200" b="1" baseline="30000" dirty="0"/>
              <a:t>7 </a:t>
            </a:r>
            <a:r>
              <a:rPr lang="en-US" sz="3200" dirty="0"/>
              <a:t>And he departed thence, and entered into a certain man's house, named Justus, one that worshipped God, whose house joined hard to the synagogue.</a:t>
            </a:r>
          </a:p>
        </p:txBody>
      </p:sp>
      <p:pic>
        <p:nvPicPr>
          <p:cNvPr id="10242" name="Picture 2" descr="Paul left and went to the home of Titius Justus, a Gentile who worshipped God and lived next door to the synagogue. Crispus, the leader of the synagogue, and his household believed in the Lord. – Slide 6"/>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6798" t="-588" r="39386" b="58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3363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4" y="485775"/>
            <a:ext cx="7038975" cy="1000125"/>
          </a:xfrm>
        </p:spPr>
        <p:txBody>
          <a:bodyPr/>
          <a:lstStyle/>
          <a:p>
            <a:r>
              <a:rPr lang="en-US" sz="3600" b="1" dirty="0" smtClean="0"/>
              <a:t>The First Brief Visit:  </a:t>
            </a:r>
            <a:br>
              <a:rPr lang="en-US" sz="3600" b="1" dirty="0" smtClean="0"/>
            </a:br>
            <a:r>
              <a:rPr lang="en-US" sz="3600" b="1" dirty="0" smtClean="0"/>
              <a:t>Acts 18:8-21</a:t>
            </a:r>
            <a:endParaRPr lang="en-US" sz="3600" b="1" dirty="0"/>
          </a:p>
        </p:txBody>
      </p:sp>
      <p:sp>
        <p:nvSpPr>
          <p:cNvPr id="3" name="Text Placeholder 2"/>
          <p:cNvSpPr>
            <a:spLocks noGrp="1"/>
          </p:cNvSpPr>
          <p:nvPr>
            <p:ph type="body" sz="half" idx="2"/>
          </p:nvPr>
        </p:nvSpPr>
        <p:spPr/>
        <p:txBody>
          <a:bodyPr>
            <a:normAutofit/>
          </a:bodyPr>
          <a:lstStyle/>
          <a:p>
            <a:r>
              <a:rPr lang="en-US" sz="3200" b="1" baseline="30000" dirty="0"/>
              <a:t>8 </a:t>
            </a:r>
            <a:r>
              <a:rPr lang="en-US" sz="3200" dirty="0"/>
              <a:t>And </a:t>
            </a:r>
            <a:r>
              <a:rPr lang="en-US" sz="3200" dirty="0" err="1"/>
              <a:t>Crispus</a:t>
            </a:r>
            <a:r>
              <a:rPr lang="en-US" sz="3200" dirty="0"/>
              <a:t>, the chief ruler of the synagogue, believed on the Lord with all his house; and many of the Corinthians hearing believed, and were baptized.</a:t>
            </a:r>
          </a:p>
        </p:txBody>
      </p:sp>
      <p:pic>
        <p:nvPicPr>
          <p:cNvPr id="11266" name="Picture 2" descr="Many others in Corinth also heard Paul, became believers, and were baptised. – Slide 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6212" t="294" r="-28" b="-29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0184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4" y="485775"/>
            <a:ext cx="7038975" cy="1000125"/>
          </a:xfrm>
        </p:spPr>
        <p:txBody>
          <a:bodyPr/>
          <a:lstStyle/>
          <a:p>
            <a:r>
              <a:rPr lang="en-US" sz="3600" b="1" dirty="0" smtClean="0"/>
              <a:t>The First Brief Visit:  </a:t>
            </a:r>
            <a:br>
              <a:rPr lang="en-US" sz="3600" b="1" dirty="0" smtClean="0"/>
            </a:br>
            <a:r>
              <a:rPr lang="en-US" sz="3600" b="1" dirty="0" smtClean="0"/>
              <a:t>Acts 18:9-21</a:t>
            </a:r>
            <a:endParaRPr lang="en-US" sz="3600" b="1" dirty="0"/>
          </a:p>
        </p:txBody>
      </p:sp>
      <p:sp>
        <p:nvSpPr>
          <p:cNvPr id="3" name="Text Placeholder 2"/>
          <p:cNvSpPr>
            <a:spLocks noGrp="1"/>
          </p:cNvSpPr>
          <p:nvPr>
            <p:ph type="body" sz="half" idx="2"/>
          </p:nvPr>
        </p:nvSpPr>
        <p:spPr/>
        <p:txBody>
          <a:bodyPr>
            <a:normAutofit/>
          </a:bodyPr>
          <a:lstStyle/>
          <a:p>
            <a:r>
              <a:rPr lang="en-US" sz="3200" b="1" baseline="30000" dirty="0"/>
              <a:t>9 </a:t>
            </a:r>
            <a:r>
              <a:rPr lang="en-US" sz="3200" dirty="0"/>
              <a:t>Then </a:t>
            </a:r>
            <a:r>
              <a:rPr lang="en-US" sz="3200" dirty="0" err="1"/>
              <a:t>spake</a:t>
            </a:r>
            <a:r>
              <a:rPr lang="en-US" sz="3200" dirty="0"/>
              <a:t> the Lord to Paul in the night by a vision, Be not afraid, but speak, and hold not thy peace:</a:t>
            </a:r>
          </a:p>
          <a:p>
            <a:r>
              <a:rPr lang="en-US" sz="3200" b="1" baseline="30000" dirty="0"/>
              <a:t>10 </a:t>
            </a:r>
            <a:r>
              <a:rPr lang="en-US" sz="3200" dirty="0"/>
              <a:t>For I am with thee, and no man shall set on thee to hurt thee: for I have much people in this city.</a:t>
            </a:r>
          </a:p>
        </p:txBody>
      </p:sp>
      <p:pic>
        <p:nvPicPr>
          <p:cNvPr id="12290" name="Picture 2" descr="One night the Lord spoke to Paul in a vision, ‘Don’t be afraid! Speak out! Don’t be silent! For I am with you, and no one will attack and harm you, for many people in this city belong to me.’  – Slide 8"/>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3790" t="294" r="2394" b="-29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53253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5457825" cy="1000125"/>
          </a:xfrm>
        </p:spPr>
        <p:txBody>
          <a:bodyPr/>
          <a:lstStyle/>
          <a:p>
            <a:r>
              <a:rPr lang="en-US" sz="3600" b="1" dirty="0" smtClean="0"/>
              <a:t>The First Brief Visit:  </a:t>
            </a:r>
            <a:br>
              <a:rPr lang="en-US" sz="3600" b="1" dirty="0" smtClean="0"/>
            </a:br>
            <a:r>
              <a:rPr lang="en-US" sz="3600" b="1" dirty="0" smtClean="0"/>
              <a:t>Acts 18:11-21</a:t>
            </a:r>
            <a:endParaRPr lang="en-US" sz="3600" b="1" dirty="0"/>
          </a:p>
        </p:txBody>
      </p:sp>
      <p:sp>
        <p:nvSpPr>
          <p:cNvPr id="3" name="Text Placeholder 2"/>
          <p:cNvSpPr>
            <a:spLocks noGrp="1"/>
          </p:cNvSpPr>
          <p:nvPr>
            <p:ph type="body" sz="half" idx="2"/>
          </p:nvPr>
        </p:nvSpPr>
        <p:spPr>
          <a:xfrm>
            <a:off x="1085850" y="2255967"/>
            <a:ext cx="5172076" cy="4230558"/>
          </a:xfrm>
        </p:spPr>
        <p:txBody>
          <a:bodyPr>
            <a:normAutofit fontScale="92500" lnSpcReduction="10000"/>
          </a:bodyPr>
          <a:lstStyle/>
          <a:p>
            <a:r>
              <a:rPr lang="en-US" sz="3200" b="1" baseline="30000" dirty="0"/>
              <a:t>11 </a:t>
            </a:r>
            <a:r>
              <a:rPr lang="en-US" sz="3200" dirty="0"/>
              <a:t>And he continued there a year and six months, teaching the word of God among them.</a:t>
            </a:r>
          </a:p>
          <a:p>
            <a:r>
              <a:rPr lang="en-US" sz="3200" b="1" baseline="30000" dirty="0"/>
              <a:t>12 </a:t>
            </a:r>
            <a:r>
              <a:rPr lang="en-US" sz="3200" dirty="0"/>
              <a:t>And when </a:t>
            </a:r>
            <a:r>
              <a:rPr lang="en-US" sz="3200" dirty="0" err="1"/>
              <a:t>Gallio</a:t>
            </a:r>
            <a:r>
              <a:rPr lang="en-US" sz="3200" dirty="0"/>
              <a:t> was the deputy of Achaia, the Jews made insurrection with one accord against Paul, and brought him to the judgment seat,</a:t>
            </a:r>
          </a:p>
        </p:txBody>
      </p:sp>
      <p:pic>
        <p:nvPicPr>
          <p:cNvPr id="13318" name="Picture 6" descr="When Gallio became governor of Achaia, some Jews plotted against Paul and brought him before the governor. They accused Paul of ‘persuading people to worship God in ways that are contrary to Jewish law.’ – Slide 1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6389" r="6389"/>
          <a:stretch>
            <a:fillRect/>
          </a:stretch>
        </p:blipFill>
        <p:spPr bwMode="auto">
          <a:xfrm>
            <a:off x="6443663" y="1485900"/>
            <a:ext cx="5472112" cy="4705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4716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5457825" cy="1000125"/>
          </a:xfrm>
        </p:spPr>
        <p:txBody>
          <a:bodyPr/>
          <a:lstStyle/>
          <a:p>
            <a:r>
              <a:rPr lang="en-US" sz="3600" b="1" dirty="0" smtClean="0"/>
              <a:t>The First Brief Visit:  </a:t>
            </a:r>
            <a:br>
              <a:rPr lang="en-US" sz="3600" b="1" dirty="0" smtClean="0"/>
            </a:br>
            <a:r>
              <a:rPr lang="en-US" sz="3600" b="1" dirty="0" smtClean="0"/>
              <a:t>Acts 18:13-21</a:t>
            </a:r>
            <a:endParaRPr lang="en-US" sz="3600" b="1" dirty="0"/>
          </a:p>
        </p:txBody>
      </p:sp>
      <p:sp>
        <p:nvSpPr>
          <p:cNvPr id="3" name="Text Placeholder 2"/>
          <p:cNvSpPr>
            <a:spLocks noGrp="1"/>
          </p:cNvSpPr>
          <p:nvPr>
            <p:ph type="body" sz="half" idx="2"/>
          </p:nvPr>
        </p:nvSpPr>
        <p:spPr>
          <a:xfrm>
            <a:off x="1085850" y="2128838"/>
            <a:ext cx="5172076" cy="4357687"/>
          </a:xfrm>
        </p:spPr>
        <p:txBody>
          <a:bodyPr>
            <a:normAutofit fontScale="92500" lnSpcReduction="10000"/>
          </a:bodyPr>
          <a:lstStyle/>
          <a:p>
            <a:r>
              <a:rPr lang="en-US" sz="3200" b="1" baseline="30000" dirty="0"/>
              <a:t>13 </a:t>
            </a:r>
            <a:r>
              <a:rPr lang="en-US" sz="3200" dirty="0"/>
              <a:t>Saying, This fellow </a:t>
            </a:r>
            <a:r>
              <a:rPr lang="en-US" sz="3200" dirty="0" err="1"/>
              <a:t>persuadeth</a:t>
            </a:r>
            <a:r>
              <a:rPr lang="en-US" sz="3200" dirty="0"/>
              <a:t> men to worship God contrary to the law.</a:t>
            </a:r>
          </a:p>
          <a:p>
            <a:r>
              <a:rPr lang="en-US" sz="3200" b="1" baseline="30000" dirty="0"/>
              <a:t>14 </a:t>
            </a:r>
            <a:r>
              <a:rPr lang="en-US" sz="3200" dirty="0"/>
              <a:t>And when Paul was now about to open his mouth, </a:t>
            </a:r>
            <a:r>
              <a:rPr lang="en-US" sz="3200" dirty="0" err="1"/>
              <a:t>Gallio</a:t>
            </a:r>
            <a:r>
              <a:rPr lang="en-US" sz="3200" dirty="0"/>
              <a:t> said unto the Jews, If it were a matter of wrong or wicked lewdness, O ye Jews, reason would that I should bear with you:</a:t>
            </a:r>
          </a:p>
        </p:txBody>
      </p:sp>
      <p:pic>
        <p:nvPicPr>
          <p:cNvPr id="16388" name="Picture 4" descr="As Paul started to make his defense, Gallio turned to Paul’s accusers and said, ‘Listen, you Jews, if this were a case involving some wrongdoing or a serious crime, I would listen to your case.  – Slide 1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6936" r="6936"/>
          <a:stretch>
            <a:fillRect/>
          </a:stretch>
        </p:blipFill>
        <p:spPr bwMode="auto">
          <a:xfrm>
            <a:off x="6386513" y="1671638"/>
            <a:ext cx="5529262" cy="4814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2554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5457825" cy="1000125"/>
          </a:xfrm>
        </p:spPr>
        <p:txBody>
          <a:bodyPr/>
          <a:lstStyle/>
          <a:p>
            <a:r>
              <a:rPr lang="en-US" sz="3600" b="1" dirty="0" smtClean="0"/>
              <a:t>The First Brief Visit:  </a:t>
            </a:r>
            <a:br>
              <a:rPr lang="en-US" sz="3600" b="1" dirty="0" smtClean="0"/>
            </a:br>
            <a:r>
              <a:rPr lang="en-US" sz="3600" b="1" dirty="0" smtClean="0"/>
              <a:t>Acts 18:15-21</a:t>
            </a:r>
            <a:endParaRPr lang="en-US" sz="3600" b="1" dirty="0"/>
          </a:p>
        </p:txBody>
      </p:sp>
      <p:sp>
        <p:nvSpPr>
          <p:cNvPr id="3" name="Text Placeholder 2"/>
          <p:cNvSpPr>
            <a:spLocks noGrp="1"/>
          </p:cNvSpPr>
          <p:nvPr>
            <p:ph type="body" sz="half" idx="2"/>
          </p:nvPr>
        </p:nvSpPr>
        <p:spPr>
          <a:xfrm>
            <a:off x="1085850" y="2128838"/>
            <a:ext cx="5172076" cy="4357687"/>
          </a:xfrm>
        </p:spPr>
        <p:txBody>
          <a:bodyPr>
            <a:normAutofit/>
          </a:bodyPr>
          <a:lstStyle/>
          <a:p>
            <a:r>
              <a:rPr lang="en-US" sz="3200" b="1" baseline="30000" dirty="0"/>
              <a:t>15 </a:t>
            </a:r>
            <a:r>
              <a:rPr lang="en-US" sz="3200" dirty="0"/>
              <a:t>But if it be a question of words and names, and of your law, look ye to it; for I will be no judge of such matters.</a:t>
            </a:r>
          </a:p>
          <a:p>
            <a:r>
              <a:rPr lang="en-US" sz="3200" b="1" baseline="30000" dirty="0"/>
              <a:t>16 </a:t>
            </a:r>
            <a:r>
              <a:rPr lang="en-US" sz="3200" dirty="0"/>
              <a:t>And he </a:t>
            </a:r>
            <a:r>
              <a:rPr lang="en-US" sz="3200" dirty="0" err="1"/>
              <a:t>drave</a:t>
            </a:r>
            <a:r>
              <a:rPr lang="en-US" sz="3200" dirty="0"/>
              <a:t> them from the judgment seat.</a:t>
            </a:r>
          </a:p>
        </p:txBody>
      </p:sp>
      <p:pic>
        <p:nvPicPr>
          <p:cNvPr id="17410" name="Picture 2" descr="‘But since it is merely a question of words and names and your Jewish law, take care of it yourselves. I refuse to judge such matters.’ The case was dismissed. Paul stayed in Corinth for some time after that. – Slide 1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8721" r="8721"/>
          <a:stretch>
            <a:fillRect/>
          </a:stretch>
        </p:blipFill>
        <p:spPr bwMode="auto">
          <a:xfrm>
            <a:off x="6457950" y="1323975"/>
            <a:ext cx="5357813"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79643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urled page">
            <a:extLst>
              <a:ext uri="{FF2B5EF4-FFF2-40B4-BE49-F238E27FC236}">
                <a16:creationId xmlns:a16="http://schemas.microsoft.com/office/drawing/2014/main" xmlns="" id="{F54CE4C8-2431-43FB-87C3-391A3BFF806C}"/>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2965527" y="549804"/>
            <a:ext cx="1157288" cy="1157288"/>
          </a:xfrm>
          <a:prstGeom prst="rect">
            <a:avLst/>
          </a:prstGeom>
        </p:spPr>
      </p:pic>
      <p:sp>
        <p:nvSpPr>
          <p:cNvPr id="2" name="Title 1">
            <a:extLst>
              <a:ext uri="{FF2B5EF4-FFF2-40B4-BE49-F238E27FC236}">
                <a16:creationId xmlns:a16="http://schemas.microsoft.com/office/drawing/2014/main" xmlns="" id="{DFF32E04-E3CE-4175-B0D3-33D69BCB059A}"/>
              </a:ext>
            </a:extLst>
          </p:cNvPr>
          <p:cNvSpPr>
            <a:spLocks noGrp="1"/>
          </p:cNvSpPr>
          <p:nvPr>
            <p:ph type="title"/>
          </p:nvPr>
        </p:nvSpPr>
        <p:spPr>
          <a:xfrm>
            <a:off x="552450" y="1874308"/>
            <a:ext cx="3814235" cy="416829"/>
          </a:xfrm>
        </p:spPr>
        <p:txBody>
          <a:bodyPr/>
          <a:lstStyle/>
          <a:p>
            <a:r>
              <a:rPr lang="en-US" sz="5400" dirty="0" smtClean="0"/>
              <a:t>Ephesus</a:t>
            </a:r>
            <a:endParaRPr lang="en-US" sz="5400" dirty="0"/>
          </a:p>
        </p:txBody>
      </p:sp>
      <p:sp>
        <p:nvSpPr>
          <p:cNvPr id="4" name="Text Placeholder 3">
            <a:extLst>
              <a:ext uri="{FF2B5EF4-FFF2-40B4-BE49-F238E27FC236}">
                <a16:creationId xmlns:a16="http://schemas.microsoft.com/office/drawing/2014/main" xmlns="" id="{5BA0452F-E4D7-4ED7-A292-A7A5A20AC516}"/>
              </a:ext>
            </a:extLst>
          </p:cNvPr>
          <p:cNvSpPr>
            <a:spLocks noGrp="1"/>
          </p:cNvSpPr>
          <p:nvPr>
            <p:ph type="body" sz="half" idx="2"/>
          </p:nvPr>
        </p:nvSpPr>
        <p:spPr>
          <a:xfrm>
            <a:off x="552450" y="2291137"/>
            <a:ext cx="3814235" cy="3191641"/>
          </a:xfrm>
        </p:spPr>
        <p:txBody>
          <a:bodyPr>
            <a:noAutofit/>
          </a:bodyPr>
          <a:lstStyle/>
          <a:p>
            <a:r>
              <a:rPr lang="en-US" sz="3200" dirty="0"/>
              <a:t>had been an early Greek settlement on the western coast of Asia Minor, but in the </a:t>
            </a:r>
            <a:r>
              <a:rPr lang="en-US" sz="3200" dirty="0" smtClean="0"/>
              <a:t>6</a:t>
            </a:r>
            <a:r>
              <a:rPr lang="en-US" sz="3200" baseline="30000" dirty="0" smtClean="0"/>
              <a:t>th</a:t>
            </a:r>
            <a:r>
              <a:rPr lang="en-US" sz="3200" dirty="0" smtClean="0"/>
              <a:t> century </a:t>
            </a:r>
            <a:r>
              <a:rPr lang="en-US" sz="3200" dirty="0"/>
              <a:t>B.C. it fell under the power of the kings of Lydia.</a:t>
            </a:r>
            <a:endParaRPr lang="en-US" sz="2800" dirty="0"/>
          </a:p>
        </p:txBody>
      </p:sp>
      <p:pic>
        <p:nvPicPr>
          <p:cNvPr id="1030" name="Picture 6" descr="Library of Celsus in Ephesus | Turkish Archaeological New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85015" y="1128448"/>
            <a:ext cx="6931800" cy="46402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85015" y="5768744"/>
            <a:ext cx="6931800" cy="523220"/>
          </a:xfrm>
          <a:prstGeom prst="rect">
            <a:avLst/>
          </a:prstGeom>
          <a:noFill/>
        </p:spPr>
        <p:txBody>
          <a:bodyPr wrap="square" rtlCol="0">
            <a:spAutoFit/>
          </a:bodyPr>
          <a:lstStyle/>
          <a:p>
            <a:pPr algn="ctr"/>
            <a:r>
              <a:rPr lang="en-US" sz="2800" dirty="0" smtClean="0"/>
              <a:t>Library of </a:t>
            </a:r>
            <a:r>
              <a:rPr lang="en-US" sz="2800" dirty="0" err="1" smtClean="0"/>
              <a:t>Celsus</a:t>
            </a:r>
            <a:r>
              <a:rPr lang="en-US" sz="2800" dirty="0" smtClean="0"/>
              <a:t> in Ephesus</a:t>
            </a:r>
            <a:endParaRPr lang="en-US" sz="2800" dirty="0"/>
          </a:p>
        </p:txBody>
      </p:sp>
    </p:spTree>
    <p:extLst>
      <p:ext uri="{BB962C8B-B14F-4D97-AF65-F5344CB8AC3E}">
        <p14:creationId xmlns:p14="http://schemas.microsoft.com/office/powerpoint/2010/main" val="31461191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First Brief Visit:  </a:t>
            </a:r>
            <a:br>
              <a:rPr lang="en-US" sz="3600" b="1" dirty="0" smtClean="0"/>
            </a:br>
            <a:r>
              <a:rPr lang="en-US" sz="3600" b="1" dirty="0" smtClean="0"/>
              <a:t>Acts 18:17-21</a:t>
            </a:r>
            <a:endParaRPr lang="en-US" sz="3600" b="1" dirty="0"/>
          </a:p>
        </p:txBody>
      </p:sp>
      <p:sp>
        <p:nvSpPr>
          <p:cNvPr id="3" name="Text Placeholder 2"/>
          <p:cNvSpPr>
            <a:spLocks noGrp="1"/>
          </p:cNvSpPr>
          <p:nvPr>
            <p:ph type="body" sz="half" idx="2"/>
          </p:nvPr>
        </p:nvSpPr>
        <p:spPr>
          <a:xfrm>
            <a:off x="1085850" y="2128838"/>
            <a:ext cx="6629400" cy="4357687"/>
          </a:xfrm>
        </p:spPr>
        <p:txBody>
          <a:bodyPr>
            <a:normAutofit/>
          </a:bodyPr>
          <a:lstStyle/>
          <a:p>
            <a:r>
              <a:rPr lang="en-US" sz="3200" b="1" baseline="30000" dirty="0"/>
              <a:t>17 </a:t>
            </a:r>
            <a:r>
              <a:rPr lang="en-US" sz="3200" dirty="0"/>
              <a:t>Then all the Greeks took </a:t>
            </a:r>
            <a:r>
              <a:rPr lang="en-US" sz="3200" dirty="0" err="1"/>
              <a:t>Sosthenes</a:t>
            </a:r>
            <a:r>
              <a:rPr lang="en-US" sz="3200" dirty="0"/>
              <a:t>, the chief ruler of the synagogue, and beat him before the judgment seat. And </a:t>
            </a:r>
            <a:r>
              <a:rPr lang="en-US" sz="3200" dirty="0" err="1"/>
              <a:t>Gallio</a:t>
            </a:r>
            <a:r>
              <a:rPr lang="en-US" sz="3200" dirty="0"/>
              <a:t> cared for none of those things.</a:t>
            </a:r>
          </a:p>
        </p:txBody>
      </p:sp>
      <p:pic>
        <p:nvPicPr>
          <p:cNvPr id="18434" name="Picture 2" descr="When Gallio became governor of Achaia, some Jews plotted against Paul and brought him before the governor. They accused Paul of ‘persuading people to worship God in ways that are contrary to Jewish law.’ – Slide 10"/>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5992" t="-293" r="192" b="293"/>
          <a:stretch/>
        </p:blipFill>
        <p:spPr bwMode="auto">
          <a:xfrm flipH="1">
            <a:off x="8014200" y="995968"/>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3940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First Brief Visit:  </a:t>
            </a:r>
            <a:br>
              <a:rPr lang="en-US" sz="3600" b="1" dirty="0" smtClean="0"/>
            </a:br>
            <a:r>
              <a:rPr lang="en-US" sz="3600" b="1" dirty="0" smtClean="0"/>
              <a:t>Acts 18:18-21</a:t>
            </a:r>
            <a:endParaRPr lang="en-US" sz="3600" b="1" dirty="0"/>
          </a:p>
        </p:txBody>
      </p:sp>
      <p:sp>
        <p:nvSpPr>
          <p:cNvPr id="3" name="Text Placeholder 2"/>
          <p:cNvSpPr>
            <a:spLocks noGrp="1"/>
          </p:cNvSpPr>
          <p:nvPr>
            <p:ph type="body" sz="half" idx="2"/>
          </p:nvPr>
        </p:nvSpPr>
        <p:spPr>
          <a:xfrm>
            <a:off x="1085850" y="2128838"/>
            <a:ext cx="6629400" cy="3343275"/>
          </a:xfrm>
        </p:spPr>
        <p:txBody>
          <a:bodyPr>
            <a:normAutofit/>
          </a:bodyPr>
          <a:lstStyle/>
          <a:p>
            <a:r>
              <a:rPr lang="en-US" sz="3200" b="1" baseline="30000" dirty="0"/>
              <a:t>18 </a:t>
            </a:r>
            <a:r>
              <a:rPr lang="en-US" sz="3200" dirty="0"/>
              <a:t>And Paul after this tarried there yet a good while, and then took his leave of the brethren, and sailed thence into Syria, and with him Priscilla and Aquila; having shorn his head in </a:t>
            </a:r>
            <a:r>
              <a:rPr lang="en-US" sz="3200" dirty="0" err="1"/>
              <a:t>Cenchrea</a:t>
            </a:r>
            <a:r>
              <a:rPr lang="en-US" sz="3200" dirty="0"/>
              <a:t>: for he had a vow.</a:t>
            </a:r>
          </a:p>
        </p:txBody>
      </p:sp>
      <p:pic>
        <p:nvPicPr>
          <p:cNvPr id="19458" name="Picture 2" descr="Paul then said good-bye to the Christians in Corinth and and went to the nearby port of Cenchrea. There he took a vow, (probably that of a Nazarite - Leviticus 6). After the time of the vow was over, he shaved his head according to Jewish custom. – Slide 1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3536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BE71A9-3DD2-40A0-A793-8A327B7870FD}"/>
              </a:ext>
            </a:extLst>
          </p:cNvPr>
          <p:cNvSpPr>
            <a:spLocks noGrp="1"/>
          </p:cNvSpPr>
          <p:nvPr>
            <p:ph type="title"/>
          </p:nvPr>
        </p:nvSpPr>
        <p:spPr/>
        <p:txBody>
          <a:bodyPr>
            <a:normAutofit/>
          </a:bodyPr>
          <a:lstStyle/>
          <a:p>
            <a:r>
              <a:rPr lang="en-US" sz="3600" b="1" dirty="0"/>
              <a:t>The First Brief Visit:  </a:t>
            </a:r>
            <a:br>
              <a:rPr lang="en-US" sz="3600" b="1" dirty="0"/>
            </a:br>
            <a:r>
              <a:rPr lang="en-US" sz="3600" b="1" dirty="0"/>
              <a:t>Acts </a:t>
            </a:r>
            <a:r>
              <a:rPr lang="en-US" sz="3600" b="1" dirty="0" smtClean="0"/>
              <a:t>18:19-21</a:t>
            </a:r>
            <a:endParaRPr lang="en-US" sz="3200" dirty="0"/>
          </a:p>
        </p:txBody>
      </p:sp>
      <p:sp>
        <p:nvSpPr>
          <p:cNvPr id="4" name="Text Placeholder 3">
            <a:extLst>
              <a:ext uri="{FF2B5EF4-FFF2-40B4-BE49-F238E27FC236}">
                <a16:creationId xmlns:a16="http://schemas.microsoft.com/office/drawing/2014/main" xmlns="" id="{89E3F3D3-E33B-4CC0-A31E-7554F6BAEA6C}"/>
              </a:ext>
            </a:extLst>
          </p:cNvPr>
          <p:cNvSpPr>
            <a:spLocks noGrp="1"/>
          </p:cNvSpPr>
          <p:nvPr>
            <p:ph type="body" sz="half" idx="2"/>
          </p:nvPr>
        </p:nvSpPr>
        <p:spPr>
          <a:xfrm>
            <a:off x="6657974" y="2428875"/>
            <a:ext cx="4848225" cy="3303710"/>
          </a:xfrm>
        </p:spPr>
        <p:txBody>
          <a:bodyPr>
            <a:noAutofit/>
          </a:bodyPr>
          <a:lstStyle/>
          <a:p>
            <a:r>
              <a:rPr lang="en-US" sz="3200" b="1" baseline="30000" dirty="0"/>
              <a:t>19 </a:t>
            </a:r>
            <a:r>
              <a:rPr lang="en-US" sz="3200" dirty="0"/>
              <a:t>And he came to Ephesus, and left them there: but he himself entered into the synagogue, and reasoned with the Jews</a:t>
            </a:r>
            <a:r>
              <a:rPr lang="en-US" sz="3200" dirty="0" smtClean="0"/>
              <a:t>.</a:t>
            </a:r>
            <a:endParaRPr lang="en-US" sz="3200" dirty="0"/>
          </a:p>
        </p:txBody>
      </p:sp>
      <p:pic>
        <p:nvPicPr>
          <p:cNvPr id="20484" name="Picture 4" descr="Paul then got on a ship leaving Aquila and Priscilla in Ephesus. – Slide 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247" r="524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8670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BE71A9-3DD2-40A0-A793-8A327B7870FD}"/>
              </a:ext>
            </a:extLst>
          </p:cNvPr>
          <p:cNvSpPr>
            <a:spLocks noGrp="1"/>
          </p:cNvSpPr>
          <p:nvPr>
            <p:ph type="title"/>
          </p:nvPr>
        </p:nvSpPr>
        <p:spPr/>
        <p:txBody>
          <a:bodyPr>
            <a:normAutofit/>
          </a:bodyPr>
          <a:lstStyle/>
          <a:p>
            <a:r>
              <a:rPr lang="en-US" sz="3600" b="1" dirty="0"/>
              <a:t>The First Brief Visit:  </a:t>
            </a:r>
            <a:br>
              <a:rPr lang="en-US" sz="3600" b="1" dirty="0"/>
            </a:br>
            <a:r>
              <a:rPr lang="en-US" sz="3600" b="1" dirty="0"/>
              <a:t>Acts </a:t>
            </a:r>
            <a:r>
              <a:rPr lang="en-US" sz="3600" b="1" dirty="0" smtClean="0"/>
              <a:t>18:20-21</a:t>
            </a:r>
            <a:endParaRPr lang="en-US" sz="3200" dirty="0"/>
          </a:p>
        </p:txBody>
      </p:sp>
      <p:sp>
        <p:nvSpPr>
          <p:cNvPr id="4" name="Text Placeholder 3">
            <a:extLst>
              <a:ext uri="{FF2B5EF4-FFF2-40B4-BE49-F238E27FC236}">
                <a16:creationId xmlns:a16="http://schemas.microsoft.com/office/drawing/2014/main" xmlns="" id="{89E3F3D3-E33B-4CC0-A31E-7554F6BAEA6C}"/>
              </a:ext>
            </a:extLst>
          </p:cNvPr>
          <p:cNvSpPr>
            <a:spLocks noGrp="1"/>
          </p:cNvSpPr>
          <p:nvPr>
            <p:ph type="body" sz="half" idx="2"/>
          </p:nvPr>
        </p:nvSpPr>
        <p:spPr>
          <a:xfrm>
            <a:off x="6657974" y="2428875"/>
            <a:ext cx="4848225" cy="3303710"/>
          </a:xfrm>
        </p:spPr>
        <p:txBody>
          <a:bodyPr>
            <a:noAutofit/>
          </a:bodyPr>
          <a:lstStyle/>
          <a:p>
            <a:r>
              <a:rPr lang="en-US" sz="3200" b="1" baseline="30000" dirty="0"/>
              <a:t>20 </a:t>
            </a:r>
            <a:r>
              <a:rPr lang="en-US" sz="3200" dirty="0"/>
              <a:t>When they desired him to tarry longer time with them, he consented not</a:t>
            </a:r>
            <a:r>
              <a:rPr lang="en-US" sz="3200" dirty="0" smtClean="0"/>
              <a:t>;</a:t>
            </a:r>
            <a:endParaRPr lang="en-US" sz="3200" dirty="0"/>
          </a:p>
        </p:txBody>
      </p:sp>
      <p:pic>
        <p:nvPicPr>
          <p:cNvPr id="22530" name="Picture 2" descr="At Ephesus Paul went into the synagogue and reasoned with the Jews. They asked him to spend more time with them, but he declined. He promised, ‘I will come back if it is God’s will.’  – Slide 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247" r="524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3080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BE71A9-3DD2-40A0-A793-8A327B7870FD}"/>
              </a:ext>
            </a:extLst>
          </p:cNvPr>
          <p:cNvSpPr>
            <a:spLocks noGrp="1"/>
          </p:cNvSpPr>
          <p:nvPr>
            <p:ph type="title"/>
          </p:nvPr>
        </p:nvSpPr>
        <p:spPr/>
        <p:txBody>
          <a:bodyPr>
            <a:normAutofit/>
          </a:bodyPr>
          <a:lstStyle/>
          <a:p>
            <a:r>
              <a:rPr lang="en-US" sz="3600" b="1" dirty="0"/>
              <a:t>The First Brief Visit:  </a:t>
            </a:r>
            <a:br>
              <a:rPr lang="en-US" sz="3600" b="1" dirty="0"/>
            </a:br>
            <a:r>
              <a:rPr lang="en-US" sz="3600" b="1" dirty="0"/>
              <a:t>Acts </a:t>
            </a:r>
            <a:r>
              <a:rPr lang="en-US" sz="3600" b="1" dirty="0" smtClean="0"/>
              <a:t>18:21</a:t>
            </a:r>
            <a:endParaRPr lang="en-US" sz="3200" dirty="0"/>
          </a:p>
        </p:txBody>
      </p:sp>
      <p:sp>
        <p:nvSpPr>
          <p:cNvPr id="4" name="Text Placeholder 3">
            <a:extLst>
              <a:ext uri="{FF2B5EF4-FFF2-40B4-BE49-F238E27FC236}">
                <a16:creationId xmlns:a16="http://schemas.microsoft.com/office/drawing/2014/main" xmlns="" id="{89E3F3D3-E33B-4CC0-A31E-7554F6BAEA6C}"/>
              </a:ext>
            </a:extLst>
          </p:cNvPr>
          <p:cNvSpPr>
            <a:spLocks noGrp="1"/>
          </p:cNvSpPr>
          <p:nvPr>
            <p:ph type="body" sz="half" idx="2"/>
          </p:nvPr>
        </p:nvSpPr>
        <p:spPr>
          <a:xfrm>
            <a:off x="6657974" y="2428875"/>
            <a:ext cx="4848225" cy="3303710"/>
          </a:xfrm>
        </p:spPr>
        <p:txBody>
          <a:bodyPr>
            <a:noAutofit/>
          </a:bodyPr>
          <a:lstStyle/>
          <a:p>
            <a:r>
              <a:rPr lang="en-US" sz="3200" b="1" baseline="30000" dirty="0"/>
              <a:t>21 </a:t>
            </a:r>
            <a:r>
              <a:rPr lang="en-US" sz="3200" dirty="0"/>
              <a:t>But bade them farewell, saying, I must by all means keep this feast that cometh in Jerusalem: but I will return again unto you, if God will. And he sailed from Ephesus.</a:t>
            </a:r>
          </a:p>
        </p:txBody>
      </p:sp>
      <p:pic>
        <p:nvPicPr>
          <p:cNvPr id="20482" name="Picture 2" descr="Paul sailed from the port of Cenchreae near Corinth with Aquila and Priscilla. – Slide 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247" r="524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31898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EC826E-72DB-45B4-B092-DA86DA68C4A7}"/>
              </a:ext>
            </a:extLst>
          </p:cNvPr>
          <p:cNvSpPr>
            <a:spLocks noGrp="1"/>
          </p:cNvSpPr>
          <p:nvPr>
            <p:ph type="title"/>
          </p:nvPr>
        </p:nvSpPr>
        <p:spPr>
          <a:xfrm>
            <a:off x="1531621" y="348063"/>
            <a:ext cx="9797538" cy="1260000"/>
          </a:xfrm>
        </p:spPr>
        <p:txBody>
          <a:bodyPr>
            <a:normAutofit/>
          </a:bodyPr>
          <a:lstStyle/>
          <a:p>
            <a:r>
              <a:rPr lang="en-US" sz="4800" dirty="0" smtClean="0"/>
              <a:t>Paul and Ephesus</a:t>
            </a:r>
            <a:endParaRPr lang="en-US" sz="4800" dirty="0"/>
          </a:p>
        </p:txBody>
      </p:sp>
      <p:pic>
        <p:nvPicPr>
          <p:cNvPr id="24" name="Picture 23" descr="calendar icon">
            <a:extLst>
              <a:ext uri="{FF2B5EF4-FFF2-40B4-BE49-F238E27FC236}">
                <a16:creationId xmlns:a16="http://schemas.microsoft.com/office/drawing/2014/main" xmlns="" id="{B83E2AB1-C03F-4257-9171-5FD5FA2720DB}"/>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685799" y="606588"/>
            <a:ext cx="742950" cy="742950"/>
          </a:xfrm>
          <a:prstGeom prst="rect">
            <a:avLst/>
          </a:prstGeom>
        </p:spPr>
      </p:pic>
      <p:sp>
        <p:nvSpPr>
          <p:cNvPr id="3" name="Text Placeholder 2">
            <a:extLst>
              <a:ext uri="{FF2B5EF4-FFF2-40B4-BE49-F238E27FC236}">
                <a16:creationId xmlns:a16="http://schemas.microsoft.com/office/drawing/2014/main" xmlns="" id="{1D935431-5E3F-4C1A-BED1-C5BC3D661ED8}"/>
              </a:ext>
            </a:extLst>
          </p:cNvPr>
          <p:cNvSpPr>
            <a:spLocks noGrp="1"/>
          </p:cNvSpPr>
          <p:nvPr>
            <p:ph type="body" idx="1"/>
          </p:nvPr>
        </p:nvSpPr>
        <p:spPr>
          <a:xfrm>
            <a:off x="685799" y="1454900"/>
            <a:ext cx="10840914" cy="2382570"/>
          </a:xfrm>
        </p:spPr>
        <p:txBody>
          <a:bodyPr/>
          <a:lstStyle/>
          <a:p>
            <a:r>
              <a:rPr lang="en-US" sz="3200" dirty="0" smtClean="0"/>
              <a:t>Paul seems to have had a better reception at Ephesus than he had at Corinth, as the Ephesians wanted him to stay longer. </a:t>
            </a:r>
            <a:r>
              <a:rPr lang="en-US" sz="3200" dirty="0"/>
              <a:t>It may be that the cosmopolitan character of the Ephesian population had something to do with this difference in attitude</a:t>
            </a:r>
            <a:r>
              <a:rPr lang="en-US" sz="3200" dirty="0" smtClean="0"/>
              <a:t>.  In any case, it suggested a fruitful future to come!  </a:t>
            </a:r>
            <a:endParaRPr lang="en-US" sz="3200" dirty="0"/>
          </a:p>
        </p:txBody>
      </p:sp>
      <p:sp>
        <p:nvSpPr>
          <p:cNvPr id="32" name="Text Placeholder 31">
            <a:extLst>
              <a:ext uri="{FF2B5EF4-FFF2-40B4-BE49-F238E27FC236}">
                <a16:creationId xmlns:a16="http://schemas.microsoft.com/office/drawing/2014/main" xmlns="" id="{E9D7F99C-4A63-4AF2-8DFC-783C463444FE}"/>
              </a:ext>
            </a:extLst>
          </p:cNvPr>
          <p:cNvSpPr>
            <a:spLocks noGrp="1"/>
          </p:cNvSpPr>
          <p:nvPr>
            <p:ph type="body" sz="quarter" idx="14"/>
          </p:nvPr>
        </p:nvSpPr>
        <p:spPr>
          <a:xfrm>
            <a:off x="677034" y="4455369"/>
            <a:ext cx="2492830" cy="959003"/>
          </a:xfrm>
        </p:spPr>
        <p:txBody>
          <a:bodyPr/>
          <a:lstStyle/>
          <a:p>
            <a:pPr>
              <a:spcAft>
                <a:spcPts val="0"/>
              </a:spcAft>
            </a:pPr>
            <a:r>
              <a:rPr lang="en-US" sz="2400" dirty="0" smtClean="0"/>
              <a:t>A.D. 52</a:t>
            </a:r>
            <a:endParaRPr lang="en-US" sz="2400" dirty="0"/>
          </a:p>
          <a:p>
            <a:pPr>
              <a:spcAft>
                <a:spcPts val="0"/>
              </a:spcAft>
            </a:pPr>
            <a:r>
              <a:rPr lang="en-US" sz="2400" dirty="0" smtClean="0"/>
              <a:t>Paul’s initial visit to Ephesus</a:t>
            </a:r>
            <a:endParaRPr lang="en-US" sz="2400" dirty="0"/>
          </a:p>
        </p:txBody>
      </p:sp>
      <p:sp>
        <p:nvSpPr>
          <p:cNvPr id="11" name="Oval 9" descr="decorative element">
            <a:extLst>
              <a:ext uri="{FF2B5EF4-FFF2-40B4-BE49-F238E27FC236}">
                <a16:creationId xmlns:a16="http://schemas.microsoft.com/office/drawing/2014/main" xmlns="" id="{6A7147D9-5182-4F63-A1F6-2C7F380BCAEC}"/>
              </a:ext>
              <a:ext uri="{C183D7F6-B498-43B3-948B-1728B52AA6E4}">
                <adec:decorative xmlns:adec="http://schemas.microsoft.com/office/drawing/2017/decorative" xmlns="" val="1"/>
              </a:ext>
            </a:extLst>
          </p:cNvPr>
          <p:cNvSpPr>
            <a:spLocks noChangeArrowheads="1"/>
          </p:cNvSpPr>
          <p:nvPr/>
        </p:nvSpPr>
        <p:spPr bwMode="auto">
          <a:xfrm>
            <a:off x="1797449" y="5519734"/>
            <a:ext cx="252000" cy="252000"/>
          </a:xfrm>
          <a:prstGeom prst="ellipse">
            <a:avLst/>
          </a:prstGeom>
          <a:solidFill>
            <a:schemeClr val="bg1">
              <a:lumMod val="65000"/>
              <a:lumOff val="35000"/>
            </a:schemeClr>
          </a:solidFill>
          <a:ln w="9525">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3" name="Text Placeholder 32">
            <a:extLst>
              <a:ext uri="{FF2B5EF4-FFF2-40B4-BE49-F238E27FC236}">
                <a16:creationId xmlns:a16="http://schemas.microsoft.com/office/drawing/2014/main" xmlns="" id="{11214B34-DA9D-4C1E-8508-23F492C53998}"/>
              </a:ext>
            </a:extLst>
          </p:cNvPr>
          <p:cNvSpPr>
            <a:spLocks noGrp="1"/>
          </p:cNvSpPr>
          <p:nvPr>
            <p:ph type="body" sz="quarter" idx="15"/>
          </p:nvPr>
        </p:nvSpPr>
        <p:spPr>
          <a:xfrm>
            <a:off x="3537637" y="4262100"/>
            <a:ext cx="2620275" cy="959003"/>
          </a:xfrm>
        </p:spPr>
        <p:txBody>
          <a:bodyPr/>
          <a:lstStyle/>
          <a:p>
            <a:pPr>
              <a:spcAft>
                <a:spcPts val="0"/>
              </a:spcAft>
            </a:pPr>
            <a:r>
              <a:rPr lang="en-US" sz="2400" dirty="0" smtClean="0"/>
              <a:t>A.D. 53-56</a:t>
            </a:r>
            <a:endParaRPr lang="en-US" sz="2400" dirty="0"/>
          </a:p>
          <a:p>
            <a:pPr>
              <a:spcAft>
                <a:spcPts val="0"/>
              </a:spcAft>
            </a:pPr>
            <a:r>
              <a:rPr lang="en-US" sz="2400" dirty="0" smtClean="0"/>
              <a:t>Paul’s 3 year Ephesian ministry</a:t>
            </a:r>
            <a:endParaRPr lang="en-US" sz="2400" dirty="0"/>
          </a:p>
        </p:txBody>
      </p:sp>
      <p:sp>
        <p:nvSpPr>
          <p:cNvPr id="15" name="Oval 14" descr="decorative element">
            <a:extLst>
              <a:ext uri="{FF2B5EF4-FFF2-40B4-BE49-F238E27FC236}">
                <a16:creationId xmlns:a16="http://schemas.microsoft.com/office/drawing/2014/main" xmlns="" id="{3184FF17-95E1-488F-85D0-829B6630F938}"/>
              </a:ext>
              <a:ext uri="{C183D7F6-B498-43B3-948B-1728B52AA6E4}">
                <adec:decorative xmlns:adec="http://schemas.microsoft.com/office/drawing/2017/decorative" xmlns="" val="1"/>
              </a:ext>
            </a:extLst>
          </p:cNvPr>
          <p:cNvSpPr>
            <a:spLocks noChangeArrowheads="1"/>
          </p:cNvSpPr>
          <p:nvPr/>
        </p:nvSpPr>
        <p:spPr bwMode="auto">
          <a:xfrm>
            <a:off x="4684739"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4" name="Text Placeholder 33">
            <a:extLst>
              <a:ext uri="{FF2B5EF4-FFF2-40B4-BE49-F238E27FC236}">
                <a16:creationId xmlns:a16="http://schemas.microsoft.com/office/drawing/2014/main" xmlns="" id="{181BCB65-05D6-4968-A705-E5461BD4B7EF}"/>
              </a:ext>
            </a:extLst>
          </p:cNvPr>
          <p:cNvSpPr>
            <a:spLocks noGrp="1"/>
          </p:cNvSpPr>
          <p:nvPr>
            <p:ph type="body" sz="quarter" idx="16"/>
          </p:nvPr>
        </p:nvSpPr>
        <p:spPr>
          <a:xfrm>
            <a:off x="6157912" y="3894957"/>
            <a:ext cx="2862443" cy="1394461"/>
          </a:xfrm>
        </p:spPr>
        <p:txBody>
          <a:bodyPr/>
          <a:lstStyle/>
          <a:p>
            <a:pPr>
              <a:spcAft>
                <a:spcPts val="0"/>
              </a:spcAft>
            </a:pPr>
            <a:r>
              <a:rPr lang="en-US" sz="2400" dirty="0" smtClean="0"/>
              <a:t>A.D. 57</a:t>
            </a:r>
          </a:p>
          <a:p>
            <a:pPr>
              <a:spcAft>
                <a:spcPts val="0"/>
              </a:spcAft>
            </a:pPr>
            <a:r>
              <a:rPr lang="en-US" sz="2400" dirty="0" smtClean="0"/>
              <a:t>Paul meets with Ephesian Elders while in Miletus</a:t>
            </a:r>
            <a:endParaRPr lang="en-US" sz="2400" dirty="0"/>
          </a:p>
        </p:txBody>
      </p:sp>
      <p:sp>
        <p:nvSpPr>
          <p:cNvPr id="16" name="Oval 19" descr="decorative element">
            <a:extLst>
              <a:ext uri="{FF2B5EF4-FFF2-40B4-BE49-F238E27FC236}">
                <a16:creationId xmlns:a16="http://schemas.microsoft.com/office/drawing/2014/main" xmlns="" id="{E8029F86-BAEB-4FB6-9968-621202C1E881}"/>
              </a:ext>
              <a:ext uri="{C183D7F6-B498-43B3-948B-1728B52AA6E4}">
                <adec:decorative xmlns:adec="http://schemas.microsoft.com/office/drawing/2017/decorative" xmlns="" val="1"/>
              </a:ext>
            </a:extLst>
          </p:cNvPr>
          <p:cNvSpPr>
            <a:spLocks noChangeArrowheads="1"/>
          </p:cNvSpPr>
          <p:nvPr/>
        </p:nvSpPr>
        <p:spPr bwMode="auto">
          <a:xfrm>
            <a:off x="7408730"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6" name="Text Placeholder 35">
            <a:extLst>
              <a:ext uri="{FF2B5EF4-FFF2-40B4-BE49-F238E27FC236}">
                <a16:creationId xmlns:a16="http://schemas.microsoft.com/office/drawing/2014/main" xmlns="" id="{E14C2379-D648-4FA4-892B-A031C8CF38FA}"/>
              </a:ext>
            </a:extLst>
          </p:cNvPr>
          <p:cNvSpPr>
            <a:spLocks noGrp="1"/>
          </p:cNvSpPr>
          <p:nvPr>
            <p:ph type="body" sz="quarter" idx="18"/>
          </p:nvPr>
        </p:nvSpPr>
        <p:spPr>
          <a:xfrm>
            <a:off x="9020356" y="3619761"/>
            <a:ext cx="2308803" cy="2007973"/>
          </a:xfrm>
        </p:spPr>
        <p:txBody>
          <a:bodyPr/>
          <a:lstStyle/>
          <a:p>
            <a:pPr>
              <a:spcAft>
                <a:spcPts val="0"/>
              </a:spcAft>
            </a:pPr>
            <a:r>
              <a:rPr lang="en-US" sz="2400" dirty="0" smtClean="0"/>
              <a:t>A.D. 62</a:t>
            </a:r>
          </a:p>
          <a:p>
            <a:pPr>
              <a:spcAft>
                <a:spcPts val="0"/>
              </a:spcAft>
            </a:pPr>
            <a:r>
              <a:rPr lang="en-US" sz="2400" dirty="0" smtClean="0"/>
              <a:t>Paul writes Ephesians from prison in Rome</a:t>
            </a:r>
            <a:endParaRPr lang="en-US" sz="2400" dirty="0"/>
          </a:p>
        </p:txBody>
      </p:sp>
      <p:sp>
        <p:nvSpPr>
          <p:cNvPr id="13" name="Oval 11" descr="decorative element">
            <a:extLst>
              <a:ext uri="{FF2B5EF4-FFF2-40B4-BE49-F238E27FC236}">
                <a16:creationId xmlns:a16="http://schemas.microsoft.com/office/drawing/2014/main" xmlns="" id="{D62D13F9-C589-486F-8D76-6D51992A2E08}"/>
              </a:ext>
              <a:ext uri="{C183D7F6-B498-43B3-948B-1728B52AA6E4}">
                <adec:decorative xmlns:adec="http://schemas.microsoft.com/office/drawing/2017/decorative" xmlns="" val="1"/>
              </a:ext>
            </a:extLst>
          </p:cNvPr>
          <p:cNvSpPr>
            <a:spLocks noChangeArrowheads="1"/>
          </p:cNvSpPr>
          <p:nvPr/>
        </p:nvSpPr>
        <p:spPr bwMode="auto">
          <a:xfrm>
            <a:off x="10127063" y="5501734"/>
            <a:ext cx="288000" cy="288000"/>
          </a:xfrm>
          <a:prstGeom prst="ellipse">
            <a:avLst/>
          </a:prstGeom>
          <a:solidFill>
            <a:schemeClr val="bg1">
              <a:lumMod val="50000"/>
              <a:lumOff val="50000"/>
            </a:schemeClr>
          </a:solidFill>
          <a:ln w="15875">
            <a:solidFill>
              <a:schemeClr val="bg2">
                <a:lumMod val="50000"/>
                <a:lumOff val="50000"/>
              </a:schemeClr>
            </a:solidFill>
          </a:ln>
          <a:effectLst>
            <a:glow rad="101600">
              <a:schemeClr val="bg2">
                <a:lumMod val="75000"/>
                <a:lumOff val="25000"/>
                <a:alpha val="6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10" name="Rectangle 7" descr="timeline">
            <a:extLst>
              <a:ext uri="{FF2B5EF4-FFF2-40B4-BE49-F238E27FC236}">
                <a16:creationId xmlns:a16="http://schemas.microsoft.com/office/drawing/2014/main" xmlns="" id="{2B8D0290-68FF-400B-B201-1F38FEE7607A}"/>
              </a:ext>
              <a:ext uri="{C183D7F6-B498-43B3-948B-1728B52AA6E4}">
                <adec:decorative xmlns:adec="http://schemas.microsoft.com/office/drawing/2017/decorative" xmlns="" val="1"/>
              </a:ext>
            </a:extLst>
          </p:cNvPr>
          <p:cNvSpPr>
            <a:spLocks noChangeArrowheads="1"/>
          </p:cNvSpPr>
          <p:nvPr/>
        </p:nvSpPr>
        <p:spPr bwMode="auto">
          <a:xfrm>
            <a:off x="1894256" y="5645734"/>
            <a:ext cx="8424000" cy="20638"/>
          </a:xfrm>
          <a:prstGeom prst="rect">
            <a:avLst/>
          </a:prstGeom>
          <a:solidFill>
            <a:schemeClr val="tx1">
              <a:lumMod val="50000"/>
            </a:schemeClr>
          </a:solidFill>
          <a:ln w="9525">
            <a:noFill/>
            <a:miter lim="800000"/>
            <a:headEnd/>
            <a:tailEnd/>
          </a:ln>
          <a:extLst/>
        </p:spPr>
        <p:txBody>
          <a:bodyPr/>
          <a:lstStyle/>
          <a:p>
            <a:pPr eaLnBrk="1" fontAlgn="auto" hangingPunct="1">
              <a:spcBef>
                <a:spcPts val="0"/>
              </a:spcBef>
              <a:spcAft>
                <a:spcPts val="0"/>
              </a:spcAft>
              <a:defRPr/>
            </a:pPr>
            <a:endParaRPr lang="en-US" dirty="0">
              <a:latin typeface="+mj-lt"/>
            </a:endParaRPr>
          </a:p>
        </p:txBody>
      </p:sp>
    </p:spTree>
    <p:extLst>
      <p:ext uri="{BB962C8B-B14F-4D97-AF65-F5344CB8AC3E}">
        <p14:creationId xmlns:p14="http://schemas.microsoft.com/office/powerpoint/2010/main" val="33518652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EC826E-72DB-45B4-B092-DA86DA68C4A7}"/>
              </a:ext>
            </a:extLst>
          </p:cNvPr>
          <p:cNvSpPr>
            <a:spLocks noGrp="1"/>
          </p:cNvSpPr>
          <p:nvPr>
            <p:ph type="title"/>
          </p:nvPr>
        </p:nvSpPr>
        <p:spPr>
          <a:xfrm>
            <a:off x="1531621" y="348063"/>
            <a:ext cx="9797538" cy="1260000"/>
          </a:xfrm>
        </p:spPr>
        <p:txBody>
          <a:bodyPr>
            <a:normAutofit/>
          </a:bodyPr>
          <a:lstStyle/>
          <a:p>
            <a:r>
              <a:rPr lang="en-US" sz="4800" dirty="0" smtClean="0"/>
              <a:t>Paul and Ephesus</a:t>
            </a:r>
            <a:endParaRPr lang="en-US" sz="4800" dirty="0"/>
          </a:p>
        </p:txBody>
      </p:sp>
      <p:pic>
        <p:nvPicPr>
          <p:cNvPr id="24" name="Picture 23" descr="calendar icon">
            <a:extLst>
              <a:ext uri="{FF2B5EF4-FFF2-40B4-BE49-F238E27FC236}">
                <a16:creationId xmlns:a16="http://schemas.microsoft.com/office/drawing/2014/main" xmlns="" id="{B83E2AB1-C03F-4257-9171-5FD5FA2720DB}"/>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685799" y="606588"/>
            <a:ext cx="742950" cy="742950"/>
          </a:xfrm>
          <a:prstGeom prst="rect">
            <a:avLst/>
          </a:prstGeom>
        </p:spPr>
      </p:pic>
      <p:sp>
        <p:nvSpPr>
          <p:cNvPr id="3" name="Text Placeholder 2">
            <a:extLst>
              <a:ext uri="{FF2B5EF4-FFF2-40B4-BE49-F238E27FC236}">
                <a16:creationId xmlns:a16="http://schemas.microsoft.com/office/drawing/2014/main" xmlns="" id="{1D935431-5E3F-4C1A-BED1-C5BC3D661ED8}"/>
              </a:ext>
            </a:extLst>
          </p:cNvPr>
          <p:cNvSpPr>
            <a:spLocks noGrp="1"/>
          </p:cNvSpPr>
          <p:nvPr>
            <p:ph type="body" idx="1"/>
          </p:nvPr>
        </p:nvSpPr>
        <p:spPr>
          <a:xfrm>
            <a:off x="685799" y="1454900"/>
            <a:ext cx="10840914" cy="2382570"/>
          </a:xfrm>
        </p:spPr>
        <p:txBody>
          <a:bodyPr/>
          <a:lstStyle/>
          <a:p>
            <a:r>
              <a:rPr lang="en-US" sz="3200" dirty="0" smtClean="0"/>
              <a:t>Paul seems to have had a better reception at Ephesus than he had at Corinth, as the Ephesians wanted him to stay longer. </a:t>
            </a:r>
            <a:r>
              <a:rPr lang="en-US" sz="3200" dirty="0"/>
              <a:t>It may be that the cosmopolitan character of the Ephesian population had something to do with this difference in attitude</a:t>
            </a:r>
            <a:r>
              <a:rPr lang="en-US" sz="3200" dirty="0" smtClean="0"/>
              <a:t>.  In any case, it suggested a fruitful future to come!  </a:t>
            </a:r>
            <a:endParaRPr lang="en-US" sz="3200" dirty="0"/>
          </a:p>
        </p:txBody>
      </p:sp>
      <p:sp>
        <p:nvSpPr>
          <p:cNvPr id="32" name="Text Placeholder 31">
            <a:extLst>
              <a:ext uri="{FF2B5EF4-FFF2-40B4-BE49-F238E27FC236}">
                <a16:creationId xmlns:a16="http://schemas.microsoft.com/office/drawing/2014/main" xmlns="" id="{E9D7F99C-4A63-4AF2-8DFC-783C463444FE}"/>
              </a:ext>
            </a:extLst>
          </p:cNvPr>
          <p:cNvSpPr>
            <a:spLocks noGrp="1"/>
          </p:cNvSpPr>
          <p:nvPr>
            <p:ph type="body" sz="quarter" idx="14"/>
          </p:nvPr>
        </p:nvSpPr>
        <p:spPr>
          <a:xfrm>
            <a:off x="677034" y="4455369"/>
            <a:ext cx="2492830" cy="959003"/>
          </a:xfrm>
        </p:spPr>
        <p:txBody>
          <a:bodyPr/>
          <a:lstStyle/>
          <a:p>
            <a:pPr>
              <a:spcAft>
                <a:spcPts val="0"/>
              </a:spcAft>
            </a:pPr>
            <a:r>
              <a:rPr lang="en-US" sz="2400" dirty="0" smtClean="0"/>
              <a:t>A.D. 52</a:t>
            </a:r>
            <a:endParaRPr lang="en-US" sz="2400" dirty="0"/>
          </a:p>
          <a:p>
            <a:pPr>
              <a:spcAft>
                <a:spcPts val="0"/>
              </a:spcAft>
            </a:pPr>
            <a:r>
              <a:rPr lang="en-US" sz="2400" dirty="0" smtClean="0"/>
              <a:t>Paul’s initial visit to Ephesus</a:t>
            </a:r>
            <a:endParaRPr lang="en-US" sz="2400" dirty="0"/>
          </a:p>
        </p:txBody>
      </p:sp>
      <p:sp>
        <p:nvSpPr>
          <p:cNvPr id="11" name="Oval 9" descr="decorative element">
            <a:extLst>
              <a:ext uri="{FF2B5EF4-FFF2-40B4-BE49-F238E27FC236}">
                <a16:creationId xmlns:a16="http://schemas.microsoft.com/office/drawing/2014/main" xmlns="" id="{6A7147D9-5182-4F63-A1F6-2C7F380BCAEC}"/>
              </a:ext>
              <a:ext uri="{C183D7F6-B498-43B3-948B-1728B52AA6E4}">
                <adec:decorative xmlns:adec="http://schemas.microsoft.com/office/drawing/2017/decorative" xmlns="" val="1"/>
              </a:ext>
            </a:extLst>
          </p:cNvPr>
          <p:cNvSpPr>
            <a:spLocks noChangeArrowheads="1"/>
          </p:cNvSpPr>
          <p:nvPr/>
        </p:nvSpPr>
        <p:spPr bwMode="auto">
          <a:xfrm>
            <a:off x="1797449" y="5519734"/>
            <a:ext cx="252000" cy="252000"/>
          </a:xfrm>
          <a:prstGeom prst="ellipse">
            <a:avLst/>
          </a:prstGeom>
          <a:solidFill>
            <a:schemeClr val="bg1">
              <a:lumMod val="65000"/>
              <a:lumOff val="35000"/>
            </a:schemeClr>
          </a:solidFill>
          <a:ln w="9525">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3" name="Text Placeholder 32">
            <a:extLst>
              <a:ext uri="{FF2B5EF4-FFF2-40B4-BE49-F238E27FC236}">
                <a16:creationId xmlns:a16="http://schemas.microsoft.com/office/drawing/2014/main" xmlns="" id="{11214B34-DA9D-4C1E-8508-23F492C53998}"/>
              </a:ext>
            </a:extLst>
          </p:cNvPr>
          <p:cNvSpPr>
            <a:spLocks noGrp="1"/>
          </p:cNvSpPr>
          <p:nvPr>
            <p:ph type="body" sz="quarter" idx="15"/>
          </p:nvPr>
        </p:nvSpPr>
        <p:spPr>
          <a:xfrm>
            <a:off x="3169864" y="4280549"/>
            <a:ext cx="3177488" cy="959003"/>
          </a:xfrm>
        </p:spPr>
        <p:txBody>
          <a:bodyPr/>
          <a:lstStyle/>
          <a:p>
            <a:pPr>
              <a:spcAft>
                <a:spcPts val="0"/>
              </a:spcAft>
            </a:pPr>
            <a:r>
              <a:rPr lang="en-US" sz="3200" dirty="0" smtClean="0">
                <a:solidFill>
                  <a:srgbClr val="66FFFF"/>
                </a:solidFill>
              </a:rPr>
              <a:t>A.D. 53-56</a:t>
            </a:r>
            <a:endParaRPr lang="en-US" sz="3200" dirty="0">
              <a:solidFill>
                <a:srgbClr val="66FFFF"/>
              </a:solidFill>
            </a:endParaRPr>
          </a:p>
          <a:p>
            <a:pPr>
              <a:spcAft>
                <a:spcPts val="0"/>
              </a:spcAft>
            </a:pPr>
            <a:r>
              <a:rPr lang="en-US" sz="3200" dirty="0" smtClean="0">
                <a:solidFill>
                  <a:srgbClr val="66FFFF"/>
                </a:solidFill>
              </a:rPr>
              <a:t>Paul’s 3 year Ephesian ministry</a:t>
            </a:r>
            <a:endParaRPr lang="en-US" sz="3200" dirty="0">
              <a:solidFill>
                <a:srgbClr val="66FFFF"/>
              </a:solidFill>
            </a:endParaRPr>
          </a:p>
        </p:txBody>
      </p:sp>
      <p:sp>
        <p:nvSpPr>
          <p:cNvPr id="15" name="Oval 14" descr="decorative element">
            <a:extLst>
              <a:ext uri="{FF2B5EF4-FFF2-40B4-BE49-F238E27FC236}">
                <a16:creationId xmlns:a16="http://schemas.microsoft.com/office/drawing/2014/main" xmlns="" id="{3184FF17-95E1-488F-85D0-829B6630F938}"/>
              </a:ext>
              <a:ext uri="{C183D7F6-B498-43B3-948B-1728B52AA6E4}">
                <adec:decorative xmlns:adec="http://schemas.microsoft.com/office/drawing/2017/decorative" xmlns="" val="1"/>
              </a:ext>
            </a:extLst>
          </p:cNvPr>
          <p:cNvSpPr>
            <a:spLocks noChangeArrowheads="1"/>
          </p:cNvSpPr>
          <p:nvPr/>
        </p:nvSpPr>
        <p:spPr bwMode="auto">
          <a:xfrm>
            <a:off x="4684739"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4" name="Text Placeholder 33">
            <a:extLst>
              <a:ext uri="{FF2B5EF4-FFF2-40B4-BE49-F238E27FC236}">
                <a16:creationId xmlns:a16="http://schemas.microsoft.com/office/drawing/2014/main" xmlns="" id="{181BCB65-05D6-4968-A705-E5461BD4B7EF}"/>
              </a:ext>
            </a:extLst>
          </p:cNvPr>
          <p:cNvSpPr>
            <a:spLocks noGrp="1"/>
          </p:cNvSpPr>
          <p:nvPr>
            <p:ph type="body" sz="quarter" idx="16"/>
          </p:nvPr>
        </p:nvSpPr>
        <p:spPr>
          <a:xfrm>
            <a:off x="6157912" y="3894957"/>
            <a:ext cx="2862443" cy="1394461"/>
          </a:xfrm>
        </p:spPr>
        <p:txBody>
          <a:bodyPr/>
          <a:lstStyle/>
          <a:p>
            <a:pPr>
              <a:spcAft>
                <a:spcPts val="0"/>
              </a:spcAft>
            </a:pPr>
            <a:r>
              <a:rPr lang="en-US" sz="2400" dirty="0" smtClean="0"/>
              <a:t>A.D. 57</a:t>
            </a:r>
          </a:p>
          <a:p>
            <a:pPr>
              <a:spcAft>
                <a:spcPts val="0"/>
              </a:spcAft>
            </a:pPr>
            <a:r>
              <a:rPr lang="en-US" sz="2400" dirty="0" smtClean="0"/>
              <a:t>Paul meets with Ephesian Elders while in Miletus</a:t>
            </a:r>
            <a:endParaRPr lang="en-US" sz="2400" dirty="0"/>
          </a:p>
        </p:txBody>
      </p:sp>
      <p:sp>
        <p:nvSpPr>
          <p:cNvPr id="16" name="Oval 19" descr="decorative element">
            <a:extLst>
              <a:ext uri="{FF2B5EF4-FFF2-40B4-BE49-F238E27FC236}">
                <a16:creationId xmlns:a16="http://schemas.microsoft.com/office/drawing/2014/main" xmlns="" id="{E8029F86-BAEB-4FB6-9968-621202C1E881}"/>
              </a:ext>
              <a:ext uri="{C183D7F6-B498-43B3-948B-1728B52AA6E4}">
                <adec:decorative xmlns:adec="http://schemas.microsoft.com/office/drawing/2017/decorative" xmlns="" val="1"/>
              </a:ext>
            </a:extLst>
          </p:cNvPr>
          <p:cNvSpPr>
            <a:spLocks noChangeArrowheads="1"/>
          </p:cNvSpPr>
          <p:nvPr/>
        </p:nvSpPr>
        <p:spPr bwMode="auto">
          <a:xfrm>
            <a:off x="7408730"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6" name="Text Placeholder 35">
            <a:extLst>
              <a:ext uri="{FF2B5EF4-FFF2-40B4-BE49-F238E27FC236}">
                <a16:creationId xmlns:a16="http://schemas.microsoft.com/office/drawing/2014/main" xmlns="" id="{E14C2379-D648-4FA4-892B-A031C8CF38FA}"/>
              </a:ext>
            </a:extLst>
          </p:cNvPr>
          <p:cNvSpPr>
            <a:spLocks noGrp="1"/>
          </p:cNvSpPr>
          <p:nvPr>
            <p:ph type="body" sz="quarter" idx="18"/>
          </p:nvPr>
        </p:nvSpPr>
        <p:spPr>
          <a:xfrm>
            <a:off x="9020356" y="3619761"/>
            <a:ext cx="2308803" cy="2007973"/>
          </a:xfrm>
        </p:spPr>
        <p:txBody>
          <a:bodyPr/>
          <a:lstStyle/>
          <a:p>
            <a:pPr>
              <a:spcAft>
                <a:spcPts val="0"/>
              </a:spcAft>
            </a:pPr>
            <a:r>
              <a:rPr lang="en-US" sz="2400" dirty="0" smtClean="0"/>
              <a:t>A.D. 62</a:t>
            </a:r>
          </a:p>
          <a:p>
            <a:pPr>
              <a:spcAft>
                <a:spcPts val="0"/>
              </a:spcAft>
            </a:pPr>
            <a:r>
              <a:rPr lang="en-US" sz="2400" dirty="0" smtClean="0"/>
              <a:t>Paul writes Ephesians from prison in Rome</a:t>
            </a:r>
            <a:endParaRPr lang="en-US" sz="2400" dirty="0"/>
          </a:p>
        </p:txBody>
      </p:sp>
      <p:sp>
        <p:nvSpPr>
          <p:cNvPr id="13" name="Oval 11" descr="decorative element">
            <a:extLst>
              <a:ext uri="{FF2B5EF4-FFF2-40B4-BE49-F238E27FC236}">
                <a16:creationId xmlns:a16="http://schemas.microsoft.com/office/drawing/2014/main" xmlns="" id="{D62D13F9-C589-486F-8D76-6D51992A2E08}"/>
              </a:ext>
              <a:ext uri="{C183D7F6-B498-43B3-948B-1728B52AA6E4}">
                <adec:decorative xmlns:adec="http://schemas.microsoft.com/office/drawing/2017/decorative" xmlns="" val="1"/>
              </a:ext>
            </a:extLst>
          </p:cNvPr>
          <p:cNvSpPr>
            <a:spLocks noChangeArrowheads="1"/>
          </p:cNvSpPr>
          <p:nvPr/>
        </p:nvSpPr>
        <p:spPr bwMode="auto">
          <a:xfrm>
            <a:off x="10127063" y="5501734"/>
            <a:ext cx="288000" cy="288000"/>
          </a:xfrm>
          <a:prstGeom prst="ellipse">
            <a:avLst/>
          </a:prstGeom>
          <a:solidFill>
            <a:schemeClr val="bg1">
              <a:lumMod val="50000"/>
              <a:lumOff val="50000"/>
            </a:schemeClr>
          </a:solidFill>
          <a:ln w="15875">
            <a:solidFill>
              <a:schemeClr val="bg2">
                <a:lumMod val="50000"/>
                <a:lumOff val="50000"/>
              </a:schemeClr>
            </a:solidFill>
          </a:ln>
          <a:effectLst>
            <a:glow rad="101600">
              <a:schemeClr val="bg2">
                <a:lumMod val="75000"/>
                <a:lumOff val="25000"/>
                <a:alpha val="6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10" name="Rectangle 7" descr="timeline">
            <a:extLst>
              <a:ext uri="{FF2B5EF4-FFF2-40B4-BE49-F238E27FC236}">
                <a16:creationId xmlns:a16="http://schemas.microsoft.com/office/drawing/2014/main" xmlns="" id="{2B8D0290-68FF-400B-B201-1F38FEE7607A}"/>
              </a:ext>
              <a:ext uri="{C183D7F6-B498-43B3-948B-1728B52AA6E4}">
                <adec:decorative xmlns:adec="http://schemas.microsoft.com/office/drawing/2017/decorative" xmlns="" val="1"/>
              </a:ext>
            </a:extLst>
          </p:cNvPr>
          <p:cNvSpPr>
            <a:spLocks noChangeArrowheads="1"/>
          </p:cNvSpPr>
          <p:nvPr/>
        </p:nvSpPr>
        <p:spPr bwMode="auto">
          <a:xfrm>
            <a:off x="1894256" y="5645734"/>
            <a:ext cx="8424000" cy="20638"/>
          </a:xfrm>
          <a:prstGeom prst="rect">
            <a:avLst/>
          </a:prstGeom>
          <a:solidFill>
            <a:schemeClr val="tx1">
              <a:lumMod val="50000"/>
            </a:schemeClr>
          </a:solidFill>
          <a:ln w="9525">
            <a:noFill/>
            <a:miter lim="800000"/>
            <a:headEnd/>
            <a:tailEnd/>
          </a:ln>
          <a:extLst/>
        </p:spPr>
        <p:txBody>
          <a:bodyPr/>
          <a:lstStyle/>
          <a:p>
            <a:pPr eaLnBrk="1" fontAlgn="auto" hangingPunct="1">
              <a:spcBef>
                <a:spcPts val="0"/>
              </a:spcBef>
              <a:spcAft>
                <a:spcPts val="0"/>
              </a:spcAft>
              <a:defRPr/>
            </a:pPr>
            <a:endParaRPr lang="en-US" dirty="0">
              <a:latin typeface="+mj-lt"/>
            </a:endParaRPr>
          </a:p>
        </p:txBody>
      </p:sp>
      <p:sp>
        <p:nvSpPr>
          <p:cNvPr id="14" name="Text Placeholder 32">
            <a:extLst>
              <a:ext uri="{FF2B5EF4-FFF2-40B4-BE49-F238E27FC236}">
                <a16:creationId xmlns:a16="http://schemas.microsoft.com/office/drawing/2014/main" xmlns="" id="{11214B34-DA9D-4C1E-8508-23F492C53998}"/>
              </a:ext>
            </a:extLst>
          </p:cNvPr>
          <p:cNvSpPr>
            <a:spLocks noGrp="1"/>
          </p:cNvSpPr>
          <p:nvPr>
            <p:ph type="body" sz="quarter" idx="15"/>
          </p:nvPr>
        </p:nvSpPr>
        <p:spPr>
          <a:xfrm>
            <a:off x="3221995" y="5675690"/>
            <a:ext cx="3177488" cy="959003"/>
          </a:xfrm>
        </p:spPr>
        <p:txBody>
          <a:bodyPr/>
          <a:lstStyle/>
          <a:p>
            <a:pPr>
              <a:spcAft>
                <a:spcPts val="0"/>
              </a:spcAft>
            </a:pPr>
            <a:r>
              <a:rPr lang="en-US" sz="3200" b="1" dirty="0" smtClean="0">
                <a:solidFill>
                  <a:srgbClr val="66FFFF"/>
                </a:solidFill>
              </a:rPr>
              <a:t>Acts 19:-20:1</a:t>
            </a:r>
            <a:endParaRPr lang="en-US" sz="3200" b="1" dirty="0">
              <a:solidFill>
                <a:srgbClr val="66FFFF"/>
              </a:solidFill>
            </a:endParaRPr>
          </a:p>
        </p:txBody>
      </p:sp>
    </p:spTree>
    <p:extLst>
      <p:ext uri="{BB962C8B-B14F-4D97-AF65-F5344CB8AC3E}">
        <p14:creationId xmlns:p14="http://schemas.microsoft.com/office/powerpoint/2010/main" val="25333688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r>
              <a:rPr lang="en-US" sz="3600" b="1" dirty="0" smtClean="0"/>
              <a:t/>
            </a:r>
            <a:br>
              <a:rPr lang="en-US" sz="3600" b="1" dirty="0" smtClean="0"/>
            </a:br>
            <a:r>
              <a:rPr lang="en-US" sz="3600" b="1" dirty="0" smtClean="0"/>
              <a:t>Acts 18:22-20:1</a:t>
            </a:r>
            <a:endParaRPr lang="en-US" sz="3600" b="1" dirty="0"/>
          </a:p>
        </p:txBody>
      </p:sp>
      <p:sp>
        <p:nvSpPr>
          <p:cNvPr id="3" name="Text Placeholder 2"/>
          <p:cNvSpPr>
            <a:spLocks noGrp="1"/>
          </p:cNvSpPr>
          <p:nvPr>
            <p:ph type="body" sz="half" idx="2"/>
          </p:nvPr>
        </p:nvSpPr>
        <p:spPr>
          <a:xfrm>
            <a:off x="1085850" y="2128838"/>
            <a:ext cx="6629400" cy="3343275"/>
          </a:xfrm>
        </p:spPr>
        <p:txBody>
          <a:bodyPr>
            <a:normAutofit lnSpcReduction="10000"/>
          </a:bodyPr>
          <a:lstStyle/>
          <a:p>
            <a:r>
              <a:rPr lang="en-US" sz="3200" b="1" baseline="30000" dirty="0"/>
              <a:t>22 </a:t>
            </a:r>
            <a:r>
              <a:rPr lang="en-US" sz="3200" dirty="0"/>
              <a:t>And when he had landed at Caesarea, and gone up, and saluted the church, he went down to Antioch.</a:t>
            </a:r>
          </a:p>
          <a:p>
            <a:r>
              <a:rPr lang="en-US" sz="3200" b="1" baseline="30000" dirty="0"/>
              <a:t>23 </a:t>
            </a:r>
            <a:r>
              <a:rPr lang="en-US" sz="3200" dirty="0"/>
              <a:t>And after he had spent some time there, he departed, and went over all the country of Galatia and Phrygia in order, strengthening all the disciples.</a:t>
            </a:r>
          </a:p>
        </p:txBody>
      </p:sp>
      <p:pic>
        <p:nvPicPr>
          <p:cNvPr id="25606" name="Picture 6" descr="From Jerusalem Paul returned to Antioch in Syria. – Slide 13"/>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6652" t="-294" r="-468" b="29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7738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18:24-20:1</a:t>
            </a:r>
            <a:endParaRPr lang="en-US" sz="3600" b="1" dirty="0"/>
          </a:p>
        </p:txBody>
      </p:sp>
      <p:sp>
        <p:nvSpPr>
          <p:cNvPr id="3" name="Text Placeholder 2"/>
          <p:cNvSpPr>
            <a:spLocks noGrp="1"/>
          </p:cNvSpPr>
          <p:nvPr>
            <p:ph type="body" sz="half" idx="2"/>
          </p:nvPr>
        </p:nvSpPr>
        <p:spPr>
          <a:xfrm>
            <a:off x="392905" y="1857376"/>
            <a:ext cx="7586663" cy="3657600"/>
          </a:xfrm>
        </p:spPr>
        <p:txBody>
          <a:bodyPr>
            <a:noAutofit/>
          </a:bodyPr>
          <a:lstStyle/>
          <a:p>
            <a:r>
              <a:rPr lang="en-US" sz="3200" b="1" baseline="30000" dirty="0"/>
              <a:t>24 </a:t>
            </a:r>
            <a:r>
              <a:rPr lang="en-US" sz="3200" dirty="0"/>
              <a:t>And a certain Jew named Apollos, born at Alexandria, an eloquent man, and mighty in the scriptures, came to Ephesus.</a:t>
            </a:r>
          </a:p>
          <a:p>
            <a:r>
              <a:rPr lang="en-US" sz="3200" b="1" baseline="30000" dirty="0"/>
              <a:t>25 </a:t>
            </a:r>
            <a:r>
              <a:rPr lang="en-US" sz="3200" dirty="0"/>
              <a:t>This man was instructed in the way of the Lord; and being fervent in the spirit, he </a:t>
            </a:r>
            <a:r>
              <a:rPr lang="en-US" sz="3200" dirty="0" err="1"/>
              <a:t>spake</a:t>
            </a:r>
            <a:r>
              <a:rPr lang="en-US" sz="3200" dirty="0"/>
              <a:t> and taught diligently the things of the Lord, knowing only the baptism of John.</a:t>
            </a:r>
          </a:p>
        </p:txBody>
      </p:sp>
      <p:pic>
        <p:nvPicPr>
          <p:cNvPr id="27650" name="Picture 2" descr="While Paul was returning, a Jew named Apollos, from Alexandria in Egypt, came to Ephesus. He was a learned man, with a thorough knowledge of the Scriptures. He taught about Jesus but only knew about the baptism of John the Baptist. – Slide 6"/>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23204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18:26-20:1</a:t>
            </a:r>
            <a:endParaRPr lang="en-US" sz="3600" b="1" dirty="0"/>
          </a:p>
        </p:txBody>
      </p:sp>
      <p:sp>
        <p:nvSpPr>
          <p:cNvPr id="3" name="Text Placeholder 2"/>
          <p:cNvSpPr>
            <a:spLocks noGrp="1"/>
          </p:cNvSpPr>
          <p:nvPr>
            <p:ph type="body" sz="half" idx="2"/>
          </p:nvPr>
        </p:nvSpPr>
        <p:spPr>
          <a:xfrm>
            <a:off x="1085850" y="2128838"/>
            <a:ext cx="6629400" cy="3343275"/>
          </a:xfrm>
        </p:spPr>
        <p:txBody>
          <a:bodyPr>
            <a:normAutofit/>
          </a:bodyPr>
          <a:lstStyle/>
          <a:p>
            <a:r>
              <a:rPr lang="en-US" sz="3200" b="1" baseline="30000" dirty="0"/>
              <a:t>26 </a:t>
            </a:r>
            <a:r>
              <a:rPr lang="en-US" sz="3200" dirty="0"/>
              <a:t>And he began to speak boldly in the synagogue: whom when Aquila and Priscilla had heard, they took him unto them, and expounded unto him the way of God more perfectly</a:t>
            </a:r>
            <a:r>
              <a:rPr lang="en-US" sz="3200" dirty="0" smtClean="0"/>
              <a:t>.</a:t>
            </a:r>
            <a:endParaRPr lang="en-US" sz="3200" dirty="0"/>
          </a:p>
        </p:txBody>
      </p:sp>
      <p:pic>
        <p:nvPicPr>
          <p:cNvPr id="28674" name="Picture 2" descr="When Priscilla and Aquila heard him at the synagogue, they invited him to their home and explained to him the way of God more adequately. – Slide 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5331" t="-294" r="853" b="29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9766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urled page">
            <a:extLst>
              <a:ext uri="{FF2B5EF4-FFF2-40B4-BE49-F238E27FC236}">
                <a16:creationId xmlns:a16="http://schemas.microsoft.com/office/drawing/2014/main" xmlns="" id="{F54CE4C8-2431-43FB-87C3-391A3BFF806C}"/>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2965527" y="549804"/>
            <a:ext cx="1157288" cy="1157288"/>
          </a:xfrm>
          <a:prstGeom prst="rect">
            <a:avLst/>
          </a:prstGeom>
        </p:spPr>
      </p:pic>
      <p:sp>
        <p:nvSpPr>
          <p:cNvPr id="2" name="Title 1">
            <a:extLst>
              <a:ext uri="{FF2B5EF4-FFF2-40B4-BE49-F238E27FC236}">
                <a16:creationId xmlns:a16="http://schemas.microsoft.com/office/drawing/2014/main" xmlns="" id="{DFF32E04-E3CE-4175-B0D3-33D69BCB059A}"/>
              </a:ext>
            </a:extLst>
          </p:cNvPr>
          <p:cNvSpPr>
            <a:spLocks noGrp="1"/>
          </p:cNvSpPr>
          <p:nvPr>
            <p:ph type="title"/>
          </p:nvPr>
        </p:nvSpPr>
        <p:spPr>
          <a:xfrm>
            <a:off x="552450" y="1874308"/>
            <a:ext cx="3814235" cy="416829"/>
          </a:xfrm>
        </p:spPr>
        <p:txBody>
          <a:bodyPr/>
          <a:lstStyle/>
          <a:p>
            <a:r>
              <a:rPr lang="en-US" sz="5400" dirty="0" smtClean="0"/>
              <a:t>From the </a:t>
            </a:r>
            <a:endParaRPr lang="en-US" sz="5400" dirty="0"/>
          </a:p>
        </p:txBody>
      </p:sp>
      <p:sp>
        <p:nvSpPr>
          <p:cNvPr id="4" name="Text Placeholder 3">
            <a:extLst>
              <a:ext uri="{FF2B5EF4-FFF2-40B4-BE49-F238E27FC236}">
                <a16:creationId xmlns:a16="http://schemas.microsoft.com/office/drawing/2014/main" xmlns="" id="{5BA0452F-E4D7-4ED7-A292-A7A5A20AC516}"/>
              </a:ext>
            </a:extLst>
          </p:cNvPr>
          <p:cNvSpPr>
            <a:spLocks noGrp="1"/>
          </p:cNvSpPr>
          <p:nvPr>
            <p:ph type="body" sz="half" idx="2"/>
          </p:nvPr>
        </p:nvSpPr>
        <p:spPr>
          <a:xfrm>
            <a:off x="552450" y="2291137"/>
            <a:ext cx="3814235" cy="4441133"/>
          </a:xfrm>
        </p:spPr>
        <p:txBody>
          <a:bodyPr>
            <a:noAutofit/>
          </a:bodyPr>
          <a:lstStyle/>
          <a:p>
            <a:r>
              <a:rPr lang="en-US" sz="2800" dirty="0"/>
              <a:t>f</a:t>
            </a:r>
            <a:r>
              <a:rPr lang="en-US" sz="2800" dirty="0" smtClean="0"/>
              <a:t>irst it </a:t>
            </a:r>
            <a:r>
              <a:rPr lang="en-US" sz="2800" dirty="0"/>
              <a:t>had been a center for the worship of Artemis (the Roman </a:t>
            </a:r>
            <a:r>
              <a:rPr lang="en-US" sz="2800" dirty="0" smtClean="0"/>
              <a:t>Diana), the </a:t>
            </a:r>
            <a:r>
              <a:rPr lang="en-US" sz="2800" dirty="0"/>
              <a:t>goddess of the hunt, the wilderness, wild animals, nature, vegetation, childbirth, care of children, and chastity. </a:t>
            </a:r>
            <a:endParaRPr lang="en-US" sz="2400" dirty="0"/>
          </a:p>
        </p:txBody>
      </p:sp>
      <p:sp>
        <p:nvSpPr>
          <p:cNvPr id="3" name="TextBox 2"/>
          <p:cNvSpPr txBox="1"/>
          <p:nvPr/>
        </p:nvSpPr>
        <p:spPr>
          <a:xfrm>
            <a:off x="4648200" y="5890228"/>
            <a:ext cx="7543800" cy="523220"/>
          </a:xfrm>
          <a:prstGeom prst="rect">
            <a:avLst/>
          </a:prstGeom>
          <a:noFill/>
        </p:spPr>
        <p:txBody>
          <a:bodyPr wrap="square" rtlCol="0">
            <a:spAutoFit/>
          </a:bodyPr>
          <a:lstStyle/>
          <a:p>
            <a:pPr algn="ctr"/>
            <a:r>
              <a:rPr lang="en-US" sz="2800" dirty="0" smtClean="0"/>
              <a:t>Artemis the Huntress</a:t>
            </a:r>
            <a:endParaRPr lang="en-US" sz="2800" dirty="0"/>
          </a:p>
        </p:txBody>
      </p:sp>
      <p:pic>
        <p:nvPicPr>
          <p:cNvPr id="23554" name="Picture 2" descr="Artemis: Goddess of the Hunt"/>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48200" y="1128448"/>
            <a:ext cx="6830432" cy="4568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86680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18:27-20:1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a:bodyPr>
          <a:lstStyle/>
          <a:p>
            <a:r>
              <a:rPr lang="en-US" sz="3200" b="1" baseline="30000" dirty="0"/>
              <a:t>27 </a:t>
            </a:r>
            <a:r>
              <a:rPr lang="en-US" sz="3200" dirty="0"/>
              <a:t>And when he was disposed to pass into Achaia, the brethren wrote, exhorting the disciples to receive him: who, when he was come, helped them much which had believed through </a:t>
            </a:r>
            <a:r>
              <a:rPr lang="en-US" sz="3200" dirty="0" smtClean="0"/>
              <a:t>grace</a:t>
            </a:r>
            <a:r>
              <a:rPr lang="en-US" sz="3200" dirty="0"/>
              <a:t>:</a:t>
            </a:r>
          </a:p>
        </p:txBody>
      </p:sp>
      <p:pic>
        <p:nvPicPr>
          <p:cNvPr id="30722" name="Picture 2" descr="When Apollos decided to go to the region around Corinth to help teach the Christians there, the Christians in Ephesus wrote a letter asking the disciples there to welcome him. – Slide 9"/>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1459" r="1472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8213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18:28-20:1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a:bodyPr>
          <a:lstStyle/>
          <a:p>
            <a:r>
              <a:rPr lang="en-US" sz="3200" b="1" baseline="30000" dirty="0"/>
              <a:t>28 </a:t>
            </a:r>
            <a:r>
              <a:rPr lang="en-US" sz="3200" dirty="0"/>
              <a:t>For he mightily convinced the Jews, and that publicly, shewing by the scriptures that Jesus was Christ.</a:t>
            </a:r>
          </a:p>
        </p:txBody>
      </p:sp>
      <p:pic>
        <p:nvPicPr>
          <p:cNvPr id="31746" name="Picture 2" descr="When he arrived, he was a great help to the Christians there. He vigorously refuted his Jewish opponents in public debate, proving from the Scriptures that Jesus is the Messiah. – Slide 1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46671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After his second missionary trip Paul spent time in Antioch before setting off inland through Galatia and Phrygia encouraging the Christians who met there. He then made his way to Ephesus, the fourth largest city in the Roman Empire, with a population of over 250,000. – Slid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1474" y="0"/>
            <a:ext cx="914399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49973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19:1-20:1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a:bodyPr>
          <a:lstStyle/>
          <a:p>
            <a:r>
              <a:rPr lang="en-US" sz="3200" b="1" dirty="0"/>
              <a:t>19 </a:t>
            </a:r>
            <a:r>
              <a:rPr lang="en-US" sz="3200" dirty="0"/>
              <a:t>And it came to pass, that, while Apollos was at Corinth, Paul having passed through the upper coasts came to Ephesus: and finding certain disciples</a:t>
            </a:r>
            <a:r>
              <a:rPr lang="en-US" sz="3200" dirty="0" smtClean="0"/>
              <a:t>,</a:t>
            </a:r>
            <a:endParaRPr lang="en-US" sz="3200" dirty="0"/>
          </a:p>
        </p:txBody>
      </p:sp>
      <p:pic>
        <p:nvPicPr>
          <p:cNvPr id="32770" name="Picture 2" descr="Again he was welcomed by the Christians there and shared his adventures with them. After spending some time in Antioch, Paul traveled from place to place throughout the region of Galatia and Phrygia, strengthening all the disciples. – Slide 1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1123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19:2-20:1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lnSpcReduction="10000"/>
          </a:bodyPr>
          <a:lstStyle/>
          <a:p>
            <a:r>
              <a:rPr lang="en-US" sz="3200" b="1" baseline="30000" dirty="0"/>
              <a:t>2 </a:t>
            </a:r>
            <a:r>
              <a:rPr lang="en-US" sz="3200" dirty="0"/>
              <a:t>He said unto them, Have ye received the Holy Ghost since ye believed? And they said unto him, We have not so much as heard whether there be any Holy Ghost.</a:t>
            </a:r>
          </a:p>
          <a:p>
            <a:r>
              <a:rPr lang="en-US" sz="3200" b="1" baseline="30000" dirty="0"/>
              <a:t>3 </a:t>
            </a:r>
            <a:r>
              <a:rPr lang="en-US" sz="3200" dirty="0"/>
              <a:t>And he said unto them, Unto what then were ye baptized? And they said, Unto John's baptism.</a:t>
            </a:r>
          </a:p>
        </p:txBody>
      </p:sp>
      <p:pic>
        <p:nvPicPr>
          <p:cNvPr id="34818" name="Picture 2" descr="He met with the followers of Jesus in Ephesus and asked them. ‘Did you receive the Holy Spirit when you believed?’ – Slid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64730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19:4-20:1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fontScale="92500"/>
          </a:bodyPr>
          <a:lstStyle/>
          <a:p>
            <a:r>
              <a:rPr lang="en-US" sz="3200" b="1" baseline="30000" dirty="0"/>
              <a:t>4 </a:t>
            </a:r>
            <a:r>
              <a:rPr lang="en-US" sz="3200" dirty="0"/>
              <a:t>Then said Paul, John verily baptized with the baptism of repentance, saying unto the people, that they should believe on him which should come after him, that is, on Christ Jesus.</a:t>
            </a:r>
          </a:p>
          <a:p>
            <a:r>
              <a:rPr lang="en-US" sz="3200" b="1" baseline="30000" dirty="0"/>
              <a:t>5 </a:t>
            </a:r>
            <a:r>
              <a:rPr lang="en-US" sz="3200" dirty="0"/>
              <a:t>When they heard this, they were baptized in the name of the Lord Jesus.</a:t>
            </a:r>
          </a:p>
        </p:txBody>
      </p:sp>
      <p:pic>
        <p:nvPicPr>
          <p:cNvPr id="35842" name="Picture 2" descr="Paul explained that John the Baptist had told everyone to believe in the one who would come later, meaning Jesus. As soon as they heard this they were baptised in the name of the Lord Jesus. – Slide 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7890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19:6-20:1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a:bodyPr>
          <a:lstStyle/>
          <a:p>
            <a:r>
              <a:rPr lang="en-US" sz="3200" b="1" baseline="30000" dirty="0"/>
              <a:t>6 </a:t>
            </a:r>
            <a:r>
              <a:rPr lang="en-US" sz="3200" dirty="0"/>
              <a:t>And when Paul had laid his hands upon them, the Holy Ghost came on them; and they </a:t>
            </a:r>
            <a:r>
              <a:rPr lang="en-US" sz="3200" dirty="0" err="1"/>
              <a:t>spake</a:t>
            </a:r>
            <a:r>
              <a:rPr lang="en-US" sz="3200" dirty="0"/>
              <a:t> with tongues, and prophesied.</a:t>
            </a:r>
          </a:p>
          <a:p>
            <a:r>
              <a:rPr lang="en-US" sz="3200" b="1" baseline="30000" dirty="0"/>
              <a:t>7 </a:t>
            </a:r>
            <a:r>
              <a:rPr lang="en-US" sz="3200" dirty="0"/>
              <a:t>And all the men were about twelve.</a:t>
            </a:r>
          </a:p>
        </p:txBody>
      </p:sp>
      <p:pic>
        <p:nvPicPr>
          <p:cNvPr id="36866" name="Picture 2" descr="Then when Paul laid his hands on them, the Holy Spirit came on them, and they spoke in other tongues and prophesied. There were about twelve men in all. – Slide 5"/>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5991" r="19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5260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19:8-20:1</a:t>
            </a:r>
            <a:endParaRPr lang="en-US" sz="3600" b="1" dirty="0"/>
          </a:p>
        </p:txBody>
      </p:sp>
      <p:sp>
        <p:nvSpPr>
          <p:cNvPr id="3" name="Text Placeholder 2"/>
          <p:cNvSpPr>
            <a:spLocks noGrp="1"/>
          </p:cNvSpPr>
          <p:nvPr>
            <p:ph type="body" sz="half" idx="2"/>
          </p:nvPr>
        </p:nvSpPr>
        <p:spPr>
          <a:xfrm>
            <a:off x="357188" y="1757364"/>
            <a:ext cx="7657012" cy="4286250"/>
          </a:xfrm>
        </p:spPr>
        <p:txBody>
          <a:bodyPr>
            <a:noAutofit/>
          </a:bodyPr>
          <a:lstStyle/>
          <a:p>
            <a:r>
              <a:rPr lang="en-US" sz="3200" b="1" baseline="30000" dirty="0"/>
              <a:t>8 </a:t>
            </a:r>
            <a:r>
              <a:rPr lang="en-US" sz="3200" dirty="0"/>
              <a:t>And he went into the synagogue, and </a:t>
            </a:r>
            <a:r>
              <a:rPr lang="en-US" sz="3200" dirty="0" err="1"/>
              <a:t>spake</a:t>
            </a:r>
            <a:r>
              <a:rPr lang="en-US" sz="3200" dirty="0"/>
              <a:t> boldly for the space of three months, disputing and persuading the things concerning the kingdom of God</a:t>
            </a:r>
            <a:r>
              <a:rPr lang="en-US" sz="3200" dirty="0" smtClean="0"/>
              <a:t>.</a:t>
            </a:r>
          </a:p>
          <a:p>
            <a:r>
              <a:rPr lang="en-US" sz="3200" b="1" baseline="30000" dirty="0"/>
              <a:t>9 </a:t>
            </a:r>
            <a:r>
              <a:rPr lang="en-US" sz="3200" dirty="0"/>
              <a:t>But when divers were hardened, and believed not, but </a:t>
            </a:r>
            <a:r>
              <a:rPr lang="en-US" sz="3200" dirty="0" err="1"/>
              <a:t>spake</a:t>
            </a:r>
            <a:r>
              <a:rPr lang="en-US" sz="3200" dirty="0"/>
              <a:t> evil of that way before the multitude, he departed from them, and separated the disciples, disputing daily in the school of one </a:t>
            </a:r>
            <a:r>
              <a:rPr lang="en-US" sz="3200" dirty="0" err="1"/>
              <a:t>Tyrannus</a:t>
            </a:r>
            <a:r>
              <a:rPr lang="en-US" sz="3200" dirty="0"/>
              <a:t>.</a:t>
            </a:r>
          </a:p>
        </p:txBody>
      </p:sp>
      <p:pic>
        <p:nvPicPr>
          <p:cNvPr id="37890" name="Picture 2" descr="For the next three months Paul preached in the synagogue. However, some Jews rejected his message and opposed Jesus being taught as ‘The Way’ to God. So Paul and the believers left the synagogue. For the next two years, Paul held daily discussions at the lecture hall of Tyrannus. Jews and Greeks throughout the province of Asia heard the word of the Lord. – Slide 6"/>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6432" t="-294" r="-248" b="29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9792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4BA199-95B7-41B3-9A72-44BD819B1C1F}"/>
              </a:ext>
            </a:extLst>
          </p:cNvPr>
          <p:cNvSpPr>
            <a:spLocks noGrp="1"/>
          </p:cNvSpPr>
          <p:nvPr>
            <p:ph type="title"/>
          </p:nvPr>
        </p:nvSpPr>
        <p:spPr/>
        <p:txBody>
          <a:bodyPr/>
          <a:lstStyle/>
          <a:p>
            <a:r>
              <a:rPr lang="en-US" sz="3200" b="1" dirty="0"/>
              <a:t>The 3-year ministry:  </a:t>
            </a:r>
            <a:r>
              <a:rPr lang="en-US" sz="3200" b="1" dirty="0" smtClean="0"/>
              <a:t>Acts 19:9</a:t>
            </a:r>
            <a:br>
              <a:rPr lang="en-US" sz="3200" b="1" dirty="0" smtClean="0"/>
            </a:br>
            <a:r>
              <a:rPr lang="en-US" sz="3200" b="1" dirty="0" smtClean="0"/>
              <a:t>SDABC V. 6 p. </a:t>
            </a:r>
            <a:endParaRPr lang="en-US" dirty="0"/>
          </a:p>
        </p:txBody>
      </p:sp>
      <p:pic>
        <p:nvPicPr>
          <p:cNvPr id="10" name="Picture 9" descr="gavel icon ">
            <a:extLst>
              <a:ext uri="{FF2B5EF4-FFF2-40B4-BE49-F238E27FC236}">
                <a16:creationId xmlns:a16="http://schemas.microsoft.com/office/drawing/2014/main" xmlns="" id="{4CC9C727-CD5E-461F-9DE1-B579A54D1FE9}"/>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196513" y="604812"/>
            <a:ext cx="1171575" cy="1171575"/>
          </a:xfrm>
          <a:prstGeom prst="rect">
            <a:avLst/>
          </a:prstGeom>
        </p:spPr>
      </p:pic>
      <p:sp>
        <p:nvSpPr>
          <p:cNvPr id="3" name="Content Placeholder 2">
            <a:extLst>
              <a:ext uri="{FF2B5EF4-FFF2-40B4-BE49-F238E27FC236}">
                <a16:creationId xmlns:a16="http://schemas.microsoft.com/office/drawing/2014/main" xmlns="" id="{344B0985-002E-41EF-80D7-888D43261784}"/>
              </a:ext>
            </a:extLst>
          </p:cNvPr>
          <p:cNvSpPr>
            <a:spLocks noGrp="1"/>
          </p:cNvSpPr>
          <p:nvPr>
            <p:ph sz="half" idx="1"/>
          </p:nvPr>
        </p:nvSpPr>
        <p:spPr>
          <a:xfrm>
            <a:off x="685801" y="1869600"/>
            <a:ext cx="5700711" cy="3921601"/>
          </a:xfrm>
        </p:spPr>
        <p:txBody>
          <a:bodyPr>
            <a:normAutofit fontScale="92500"/>
          </a:bodyPr>
          <a:lstStyle/>
          <a:p>
            <a:pPr marL="0" indent="0">
              <a:buNone/>
            </a:pPr>
            <a:r>
              <a:rPr lang="en-US" sz="3200" dirty="0" smtClean="0"/>
              <a:t>The hardened and disobedient were speaking evilly of Christians and Christianity.  The </a:t>
            </a:r>
            <a:r>
              <a:rPr lang="en-US" sz="3200" dirty="0"/>
              <a:t>unbelieving Jews acted at Ephesus as their fellows had at Thessalonica. They probably displayed their hatred of Paul by attempting to turn the Gentiles against him. </a:t>
            </a:r>
          </a:p>
        </p:txBody>
      </p:sp>
      <p:sp>
        <p:nvSpPr>
          <p:cNvPr id="4" name="Content Placeholder 3">
            <a:extLst>
              <a:ext uri="{FF2B5EF4-FFF2-40B4-BE49-F238E27FC236}">
                <a16:creationId xmlns:a16="http://schemas.microsoft.com/office/drawing/2014/main" xmlns="" id="{2846FF52-309D-45FC-A407-74955F1EF153}"/>
              </a:ext>
            </a:extLst>
          </p:cNvPr>
          <p:cNvSpPr>
            <a:spLocks noGrp="1"/>
          </p:cNvSpPr>
          <p:nvPr>
            <p:ph sz="half" idx="2"/>
          </p:nvPr>
        </p:nvSpPr>
        <p:spPr>
          <a:xfrm>
            <a:off x="6486715" y="1771599"/>
            <a:ext cx="5040000" cy="4129139"/>
          </a:xfrm>
          <a:blipFill>
            <a:blip r:embed="rId3"/>
            <a:tile tx="0" ty="0" sx="100000" sy="100000" flip="none" algn="tl"/>
          </a:blipFill>
        </p:spPr>
        <p:txBody>
          <a:bodyPr>
            <a:noAutofit/>
          </a:bodyPr>
          <a:lstStyle/>
          <a:p>
            <a:pPr marL="0" indent="0">
              <a:buNone/>
            </a:pPr>
            <a:r>
              <a:rPr lang="en-US" sz="3200" b="1" baseline="30000" dirty="0">
                <a:solidFill>
                  <a:schemeClr val="accent3">
                    <a:lumMod val="75000"/>
                  </a:schemeClr>
                </a:solidFill>
              </a:rPr>
              <a:t>9 </a:t>
            </a:r>
            <a:r>
              <a:rPr lang="en-US" sz="3200" b="1" dirty="0">
                <a:solidFill>
                  <a:schemeClr val="accent3">
                    <a:lumMod val="75000"/>
                  </a:schemeClr>
                </a:solidFill>
              </a:rPr>
              <a:t>But when divers were hardened, and believed not, but </a:t>
            </a:r>
            <a:r>
              <a:rPr lang="en-US" sz="3200" b="1" dirty="0" err="1">
                <a:solidFill>
                  <a:schemeClr val="accent3">
                    <a:lumMod val="75000"/>
                  </a:schemeClr>
                </a:solidFill>
              </a:rPr>
              <a:t>spake</a:t>
            </a:r>
            <a:r>
              <a:rPr lang="en-US" sz="3200" b="1" dirty="0">
                <a:solidFill>
                  <a:schemeClr val="accent3">
                    <a:lumMod val="75000"/>
                  </a:schemeClr>
                </a:solidFill>
              </a:rPr>
              <a:t> evil of that way before the multitude, he departed from them, and separated the disciples, disputing daily in the school of one </a:t>
            </a:r>
            <a:r>
              <a:rPr lang="en-US" sz="3200" b="1" dirty="0" err="1">
                <a:solidFill>
                  <a:schemeClr val="accent3">
                    <a:lumMod val="75000"/>
                  </a:schemeClr>
                </a:solidFill>
              </a:rPr>
              <a:t>Tyrannus</a:t>
            </a:r>
            <a:r>
              <a:rPr lang="en-US" sz="3200" b="1" dirty="0">
                <a:solidFill>
                  <a:schemeClr val="accent3">
                    <a:lumMod val="75000"/>
                  </a:schemeClr>
                </a:solidFill>
              </a:rPr>
              <a:t>.</a:t>
            </a:r>
          </a:p>
        </p:txBody>
      </p:sp>
    </p:spTree>
    <p:extLst>
      <p:ext uri="{BB962C8B-B14F-4D97-AF65-F5344CB8AC3E}">
        <p14:creationId xmlns:p14="http://schemas.microsoft.com/office/powerpoint/2010/main" val="13301437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4BA199-95B7-41B3-9A72-44BD819B1C1F}"/>
              </a:ext>
            </a:extLst>
          </p:cNvPr>
          <p:cNvSpPr>
            <a:spLocks noGrp="1"/>
          </p:cNvSpPr>
          <p:nvPr>
            <p:ph type="title"/>
          </p:nvPr>
        </p:nvSpPr>
        <p:spPr/>
        <p:txBody>
          <a:bodyPr/>
          <a:lstStyle/>
          <a:p>
            <a:r>
              <a:rPr lang="en-US" sz="3200" b="1" dirty="0"/>
              <a:t>The 3-year ministry:  </a:t>
            </a:r>
            <a:r>
              <a:rPr lang="en-US" sz="3200" b="1" dirty="0" smtClean="0"/>
              <a:t>Acts 19:9</a:t>
            </a:r>
            <a:br>
              <a:rPr lang="en-US" sz="3200" b="1" dirty="0" smtClean="0"/>
            </a:br>
            <a:r>
              <a:rPr lang="en-US" sz="3200" b="1" dirty="0" smtClean="0"/>
              <a:t>SDABC V. 6 p. </a:t>
            </a:r>
            <a:endParaRPr lang="en-US" dirty="0"/>
          </a:p>
        </p:txBody>
      </p:sp>
      <p:pic>
        <p:nvPicPr>
          <p:cNvPr id="10" name="Picture 9" descr="gavel icon ">
            <a:extLst>
              <a:ext uri="{FF2B5EF4-FFF2-40B4-BE49-F238E27FC236}">
                <a16:creationId xmlns:a16="http://schemas.microsoft.com/office/drawing/2014/main" xmlns="" id="{4CC9C727-CD5E-461F-9DE1-B579A54D1FE9}"/>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196513" y="604812"/>
            <a:ext cx="1171575" cy="1171575"/>
          </a:xfrm>
          <a:prstGeom prst="rect">
            <a:avLst/>
          </a:prstGeom>
        </p:spPr>
      </p:pic>
      <p:sp>
        <p:nvSpPr>
          <p:cNvPr id="3" name="Content Placeholder 2">
            <a:extLst>
              <a:ext uri="{FF2B5EF4-FFF2-40B4-BE49-F238E27FC236}">
                <a16:creationId xmlns:a16="http://schemas.microsoft.com/office/drawing/2014/main" xmlns="" id="{344B0985-002E-41EF-80D7-888D43261784}"/>
              </a:ext>
            </a:extLst>
          </p:cNvPr>
          <p:cNvSpPr>
            <a:spLocks noGrp="1"/>
          </p:cNvSpPr>
          <p:nvPr>
            <p:ph sz="half" idx="1"/>
          </p:nvPr>
        </p:nvSpPr>
        <p:spPr>
          <a:xfrm>
            <a:off x="685801" y="1869600"/>
            <a:ext cx="5700711" cy="3921601"/>
          </a:xfrm>
        </p:spPr>
        <p:txBody>
          <a:bodyPr>
            <a:normAutofit fontScale="92500" lnSpcReduction="10000"/>
          </a:bodyPr>
          <a:lstStyle/>
          <a:p>
            <a:pPr marL="0" indent="0">
              <a:buNone/>
            </a:pPr>
            <a:r>
              <a:rPr lang="en-US" sz="3200" dirty="0"/>
              <a:t> </a:t>
            </a:r>
            <a:r>
              <a:rPr lang="en-US" sz="3200" dirty="0" smtClean="0"/>
              <a:t>The </a:t>
            </a:r>
            <a:r>
              <a:rPr lang="en-US" sz="3200" dirty="0"/>
              <a:t>Christian part of the congregation in the synagogue was withdrawn, along with any of the Jews who had become interested in </a:t>
            </a:r>
            <a:r>
              <a:rPr lang="en-US" sz="3200" dirty="0" smtClean="0"/>
              <a:t>Paul’s teaching</a:t>
            </a:r>
            <a:r>
              <a:rPr lang="en-US" sz="3200" dirty="0"/>
              <a:t>. </a:t>
            </a:r>
            <a:r>
              <a:rPr lang="en-US" sz="3200" dirty="0" smtClean="0"/>
              <a:t>This </a:t>
            </a:r>
            <a:r>
              <a:rPr lang="en-US" sz="3200" dirty="0"/>
              <a:t>is the first recorded time when the entire group of Christian believers severed their connection with the Jewish synagogue. </a:t>
            </a:r>
          </a:p>
        </p:txBody>
      </p:sp>
      <p:sp>
        <p:nvSpPr>
          <p:cNvPr id="4" name="Content Placeholder 3">
            <a:extLst>
              <a:ext uri="{FF2B5EF4-FFF2-40B4-BE49-F238E27FC236}">
                <a16:creationId xmlns:a16="http://schemas.microsoft.com/office/drawing/2014/main" xmlns="" id="{2846FF52-309D-45FC-A407-74955F1EF153}"/>
              </a:ext>
            </a:extLst>
          </p:cNvPr>
          <p:cNvSpPr>
            <a:spLocks noGrp="1"/>
          </p:cNvSpPr>
          <p:nvPr>
            <p:ph sz="half" idx="2"/>
          </p:nvPr>
        </p:nvSpPr>
        <p:spPr>
          <a:xfrm>
            <a:off x="6486715" y="1771599"/>
            <a:ext cx="5040000" cy="4129139"/>
          </a:xfrm>
          <a:blipFill>
            <a:blip r:embed="rId3"/>
            <a:tile tx="0" ty="0" sx="100000" sy="100000" flip="none" algn="tl"/>
          </a:blipFill>
        </p:spPr>
        <p:txBody>
          <a:bodyPr>
            <a:noAutofit/>
          </a:bodyPr>
          <a:lstStyle/>
          <a:p>
            <a:pPr marL="0" indent="0">
              <a:buNone/>
            </a:pPr>
            <a:r>
              <a:rPr lang="en-US" sz="3200" b="1" baseline="30000" dirty="0">
                <a:solidFill>
                  <a:schemeClr val="accent3">
                    <a:lumMod val="75000"/>
                  </a:schemeClr>
                </a:solidFill>
              </a:rPr>
              <a:t>9 </a:t>
            </a:r>
            <a:r>
              <a:rPr lang="en-US" sz="3200" b="1" dirty="0">
                <a:solidFill>
                  <a:schemeClr val="accent3">
                    <a:lumMod val="75000"/>
                  </a:schemeClr>
                </a:solidFill>
              </a:rPr>
              <a:t>But when divers were hardened, and believed not, but </a:t>
            </a:r>
            <a:r>
              <a:rPr lang="en-US" sz="3200" b="1" dirty="0" err="1">
                <a:solidFill>
                  <a:schemeClr val="accent3">
                    <a:lumMod val="75000"/>
                  </a:schemeClr>
                </a:solidFill>
              </a:rPr>
              <a:t>spake</a:t>
            </a:r>
            <a:r>
              <a:rPr lang="en-US" sz="3200" b="1" dirty="0">
                <a:solidFill>
                  <a:schemeClr val="accent3">
                    <a:lumMod val="75000"/>
                  </a:schemeClr>
                </a:solidFill>
              </a:rPr>
              <a:t> evil of that way before the multitude, he departed from them, and separated the disciples, disputing daily in the school of one </a:t>
            </a:r>
            <a:r>
              <a:rPr lang="en-US" sz="3200" b="1" dirty="0" err="1">
                <a:solidFill>
                  <a:schemeClr val="accent3">
                    <a:lumMod val="75000"/>
                  </a:schemeClr>
                </a:solidFill>
              </a:rPr>
              <a:t>Tyrannus</a:t>
            </a:r>
            <a:r>
              <a:rPr lang="en-US" sz="3200" b="1" dirty="0">
                <a:solidFill>
                  <a:schemeClr val="accent3">
                    <a:lumMod val="75000"/>
                  </a:schemeClr>
                </a:solidFill>
              </a:rPr>
              <a:t>.</a:t>
            </a:r>
          </a:p>
        </p:txBody>
      </p:sp>
    </p:spTree>
    <p:extLst>
      <p:ext uri="{BB962C8B-B14F-4D97-AF65-F5344CB8AC3E}">
        <p14:creationId xmlns:p14="http://schemas.microsoft.com/office/powerpoint/2010/main" val="3691118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urled page">
            <a:extLst>
              <a:ext uri="{FF2B5EF4-FFF2-40B4-BE49-F238E27FC236}">
                <a16:creationId xmlns:a16="http://schemas.microsoft.com/office/drawing/2014/main" xmlns="" id="{F54CE4C8-2431-43FB-87C3-391A3BFF806C}"/>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2965527" y="549804"/>
            <a:ext cx="1157288" cy="1157288"/>
          </a:xfrm>
          <a:prstGeom prst="rect">
            <a:avLst/>
          </a:prstGeom>
        </p:spPr>
      </p:pic>
      <p:sp>
        <p:nvSpPr>
          <p:cNvPr id="2" name="Title 1">
            <a:extLst>
              <a:ext uri="{FF2B5EF4-FFF2-40B4-BE49-F238E27FC236}">
                <a16:creationId xmlns:a16="http://schemas.microsoft.com/office/drawing/2014/main" xmlns="" id="{DFF32E04-E3CE-4175-B0D3-33D69BCB059A}"/>
              </a:ext>
            </a:extLst>
          </p:cNvPr>
          <p:cNvSpPr>
            <a:spLocks noGrp="1"/>
          </p:cNvSpPr>
          <p:nvPr>
            <p:ph type="title"/>
          </p:nvPr>
        </p:nvSpPr>
        <p:spPr>
          <a:xfrm>
            <a:off x="552450" y="1874308"/>
            <a:ext cx="3814235" cy="416829"/>
          </a:xfrm>
        </p:spPr>
        <p:txBody>
          <a:bodyPr/>
          <a:lstStyle/>
          <a:p>
            <a:r>
              <a:rPr lang="en-US" sz="5400" dirty="0" smtClean="0"/>
              <a:t>Ephesus</a:t>
            </a:r>
            <a:endParaRPr lang="en-US" sz="5400" dirty="0"/>
          </a:p>
        </p:txBody>
      </p:sp>
      <p:sp>
        <p:nvSpPr>
          <p:cNvPr id="4" name="Text Placeholder 3">
            <a:extLst>
              <a:ext uri="{FF2B5EF4-FFF2-40B4-BE49-F238E27FC236}">
                <a16:creationId xmlns:a16="http://schemas.microsoft.com/office/drawing/2014/main" xmlns="" id="{5BA0452F-E4D7-4ED7-A292-A7A5A20AC516}"/>
              </a:ext>
            </a:extLst>
          </p:cNvPr>
          <p:cNvSpPr>
            <a:spLocks noGrp="1"/>
          </p:cNvSpPr>
          <p:nvPr>
            <p:ph type="body" sz="half" idx="2"/>
          </p:nvPr>
        </p:nvSpPr>
        <p:spPr>
          <a:xfrm>
            <a:off x="552450" y="2291137"/>
            <a:ext cx="3814235" cy="4441133"/>
          </a:xfrm>
        </p:spPr>
        <p:txBody>
          <a:bodyPr>
            <a:noAutofit/>
          </a:bodyPr>
          <a:lstStyle/>
          <a:p>
            <a:r>
              <a:rPr lang="en-US" sz="2800" dirty="0" smtClean="0"/>
              <a:t>was </a:t>
            </a:r>
            <a:r>
              <a:rPr lang="en-US" sz="2800" dirty="0"/>
              <a:t>famous in its day for the </a:t>
            </a:r>
            <a:r>
              <a:rPr lang="en-US" sz="2800" dirty="0" smtClean="0"/>
              <a:t> </a:t>
            </a:r>
            <a:r>
              <a:rPr lang="en-US" sz="2800" dirty="0"/>
              <a:t>Temple of Artemis (completed around 550 BC), which has been designated one of the Seven Wonders of the Ancient </a:t>
            </a:r>
            <a:r>
              <a:rPr lang="en-US" sz="2800" dirty="0" smtClean="0"/>
              <a:t>World.</a:t>
            </a:r>
            <a:endParaRPr lang="en-US" sz="2400" dirty="0"/>
          </a:p>
        </p:txBody>
      </p:sp>
      <p:sp>
        <p:nvSpPr>
          <p:cNvPr id="3" name="TextBox 2"/>
          <p:cNvSpPr txBox="1"/>
          <p:nvPr/>
        </p:nvSpPr>
        <p:spPr>
          <a:xfrm>
            <a:off x="4648200" y="5890228"/>
            <a:ext cx="7543800" cy="523220"/>
          </a:xfrm>
          <a:prstGeom prst="rect">
            <a:avLst/>
          </a:prstGeom>
          <a:noFill/>
        </p:spPr>
        <p:txBody>
          <a:bodyPr wrap="square" rtlCol="0">
            <a:spAutoFit/>
          </a:bodyPr>
          <a:lstStyle/>
          <a:p>
            <a:pPr algn="ctr"/>
            <a:r>
              <a:rPr lang="en-US" sz="2800" dirty="0" smtClean="0"/>
              <a:t>Temple of Artemis</a:t>
            </a:r>
            <a:endParaRPr lang="en-US" sz="2800" dirty="0"/>
          </a:p>
        </p:txBody>
      </p:sp>
      <p:pic>
        <p:nvPicPr>
          <p:cNvPr id="7" name="Content Placeholder 6" descr="Temple of Artemis in Ephesus Tickets - Selçuk | Tiqets.com"/>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104436" y="1472976"/>
            <a:ext cx="6484813" cy="432320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emple of Artemis at Ephesus | Tourisum Places"/>
          <p:cNvPicPr>
            <a:picLocks noChangeAspect="1" noChangeArrowheads="1"/>
          </p:cNvPicPr>
          <p:nvPr/>
        </p:nvPicPr>
        <p:blipFill rotWithShape="1">
          <a:blip r:embed="rId4">
            <a:extLst>
              <a:ext uri="{28A0092B-C50C-407E-A947-70E740481C1C}">
                <a14:useLocalDpi xmlns:a14="http://schemas.microsoft.com/office/drawing/2010/main" val="0"/>
              </a:ext>
            </a:extLst>
          </a:blip>
          <a:srcRect l="4806" t="12244" r="-735" b="3286"/>
          <a:stretch/>
        </p:blipFill>
        <p:spPr bwMode="auto">
          <a:xfrm>
            <a:off x="5016500" y="1414461"/>
            <a:ext cx="6628436" cy="4381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89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fade">
                                      <p:cBhvr>
                                        <p:cTn id="7"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19:10-20:1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a:bodyPr>
          <a:lstStyle/>
          <a:p>
            <a:r>
              <a:rPr lang="en-US" sz="3200" b="1" baseline="30000" dirty="0"/>
              <a:t>10 </a:t>
            </a:r>
            <a:r>
              <a:rPr lang="en-US" sz="3200" dirty="0"/>
              <a:t>And this continued by the space of two years; so that all they which dwelt in Asia heard the word of the Lord Jesus, both Jews and Greeks</a:t>
            </a:r>
            <a:r>
              <a:rPr lang="en-US" sz="3200" dirty="0" smtClean="0"/>
              <a:t>.</a:t>
            </a:r>
            <a:endParaRPr lang="en-US" sz="3200" dirty="0"/>
          </a:p>
        </p:txBody>
      </p:sp>
      <p:pic>
        <p:nvPicPr>
          <p:cNvPr id="38914" name="Picture 2" descr="He was welcomed by the church there and shared what had happened on his trip. – Slide 1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9249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19:11-20:1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a:bodyPr>
          <a:lstStyle/>
          <a:p>
            <a:r>
              <a:rPr lang="en-US" sz="3200" b="1" baseline="30000" dirty="0"/>
              <a:t>11 </a:t>
            </a:r>
            <a:r>
              <a:rPr lang="en-US" sz="3200" dirty="0"/>
              <a:t>And God wrought special miracles by the hands of Paul:</a:t>
            </a:r>
          </a:p>
          <a:p>
            <a:r>
              <a:rPr lang="en-US" sz="3200" b="1" baseline="30000" dirty="0"/>
              <a:t>12 </a:t>
            </a:r>
            <a:r>
              <a:rPr lang="en-US" sz="3200" dirty="0"/>
              <a:t>So that from his body were brought unto the sick handkerchiefs or aprons, and the diseases departed from them, and the evil spirits went out of them</a:t>
            </a:r>
            <a:r>
              <a:rPr lang="en-US" sz="3200" dirty="0" smtClean="0"/>
              <a:t>.</a:t>
            </a:r>
            <a:endParaRPr lang="en-US" sz="3200" dirty="0"/>
          </a:p>
        </p:txBody>
      </p:sp>
      <p:pic>
        <p:nvPicPr>
          <p:cNvPr id="39938" name="Picture 2" descr="God gave Paul the power to perform unusual miracles. When handkerchiefs or aprons that had merely touched his skin were placed on sick people, they were healed of their diseases, and evil spirits were expelled. – Slide 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80041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19:13-20:1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lnSpcReduction="10000"/>
          </a:bodyPr>
          <a:lstStyle/>
          <a:p>
            <a:r>
              <a:rPr lang="en-US" sz="3200" b="1" baseline="30000" dirty="0"/>
              <a:t>13 </a:t>
            </a:r>
            <a:r>
              <a:rPr lang="en-US" sz="3200" dirty="0"/>
              <a:t>Then certain of the vagabond Jews, exorcists, took upon them to call over them which had evil spirits the name of the </a:t>
            </a:r>
            <a:r>
              <a:rPr lang="en-US" sz="3200" cap="small" dirty="0"/>
              <a:t>Lord</a:t>
            </a:r>
            <a:r>
              <a:rPr lang="en-US" sz="3200" dirty="0"/>
              <a:t> Jesus, saying, We adjure you by Jesus whom Paul </a:t>
            </a:r>
            <a:r>
              <a:rPr lang="en-US" sz="3200" dirty="0" err="1"/>
              <a:t>preacheth</a:t>
            </a:r>
            <a:r>
              <a:rPr lang="en-US" sz="3200" dirty="0"/>
              <a:t>.</a:t>
            </a:r>
          </a:p>
          <a:p>
            <a:r>
              <a:rPr lang="en-US" sz="3200" b="1" baseline="30000" dirty="0"/>
              <a:t>14 </a:t>
            </a:r>
            <a:r>
              <a:rPr lang="en-US" sz="3200" dirty="0"/>
              <a:t>And there were seven sons of one </a:t>
            </a:r>
            <a:r>
              <a:rPr lang="en-US" sz="3200" dirty="0" err="1"/>
              <a:t>Sceva</a:t>
            </a:r>
            <a:r>
              <a:rPr lang="en-US" sz="3200" dirty="0"/>
              <a:t>, a Jew, and chief of the priests, which did so.</a:t>
            </a:r>
          </a:p>
        </p:txBody>
      </p:sp>
      <p:pic>
        <p:nvPicPr>
          <p:cNvPr id="40962" name="Picture 2" descr="Some Jews tried to copy what Paul was doing. Seven sons of Sceva, a leading priest, were going from town to town casting out evil spirits. They tried to use the name of the Lord Jesus in their incantation, saying, ‘I command you in the name of Jesus, whom Paul preaches, to come out!’  – Slide 8"/>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88126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5757863" cy="1000125"/>
          </a:xfrm>
        </p:spPr>
        <p:txBody>
          <a:bodyPr/>
          <a:lstStyle/>
          <a:p>
            <a:r>
              <a:rPr lang="en-US" sz="3600" b="1" dirty="0" smtClean="0"/>
              <a:t>The 3-year ministry:  </a:t>
            </a:r>
            <a:br>
              <a:rPr lang="en-US" sz="3600" b="1" dirty="0" smtClean="0"/>
            </a:br>
            <a:r>
              <a:rPr lang="en-US" sz="3600" b="1" dirty="0" smtClean="0"/>
              <a:t>Acts 19:15-20:1</a:t>
            </a:r>
            <a:endParaRPr lang="en-US" sz="3600" b="1" dirty="0"/>
          </a:p>
        </p:txBody>
      </p:sp>
      <p:sp>
        <p:nvSpPr>
          <p:cNvPr id="3" name="Text Placeholder 2"/>
          <p:cNvSpPr>
            <a:spLocks noGrp="1"/>
          </p:cNvSpPr>
          <p:nvPr>
            <p:ph type="body" sz="half" idx="2"/>
          </p:nvPr>
        </p:nvSpPr>
        <p:spPr>
          <a:xfrm>
            <a:off x="1085850" y="1771650"/>
            <a:ext cx="5329238" cy="4271963"/>
          </a:xfrm>
        </p:spPr>
        <p:txBody>
          <a:bodyPr>
            <a:normAutofit fontScale="92500" lnSpcReduction="10000"/>
          </a:bodyPr>
          <a:lstStyle/>
          <a:p>
            <a:r>
              <a:rPr lang="en-US" sz="3200" b="1" baseline="30000" dirty="0"/>
              <a:t>15 </a:t>
            </a:r>
            <a:r>
              <a:rPr lang="en-US" sz="3200" dirty="0"/>
              <a:t>And the evil spirit answered and said, Jesus I know, and Paul I know; but who are ye?</a:t>
            </a:r>
          </a:p>
          <a:p>
            <a:r>
              <a:rPr lang="en-US" sz="3200" b="1" baseline="30000" dirty="0"/>
              <a:t>16 </a:t>
            </a:r>
            <a:r>
              <a:rPr lang="en-US" sz="3200" dirty="0"/>
              <a:t>And the man in whom the evil spirit was leaped on them, and overcame them, and prevailed against them, so that they fled out of that house naked and wounded.</a:t>
            </a:r>
          </a:p>
        </p:txBody>
      </p:sp>
      <p:pic>
        <p:nvPicPr>
          <p:cNvPr id="41988" name="Picture 4" descr="Then the man with the evil spirit leaped on them, overpowered them, and attacked them with such violence that they had to run from the house. – Slide 1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1656" r="11656"/>
          <a:stretch>
            <a:fillRect/>
          </a:stretch>
        </p:blipFill>
        <p:spPr bwMode="auto">
          <a:xfrm>
            <a:off x="6529388" y="995363"/>
            <a:ext cx="4976812"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5095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5757863" cy="1000125"/>
          </a:xfrm>
        </p:spPr>
        <p:txBody>
          <a:bodyPr/>
          <a:lstStyle/>
          <a:p>
            <a:r>
              <a:rPr lang="en-US" sz="3600" b="1" dirty="0" smtClean="0"/>
              <a:t>The 3-year ministry:  </a:t>
            </a:r>
            <a:br>
              <a:rPr lang="en-US" sz="3600" b="1" dirty="0" smtClean="0"/>
            </a:br>
            <a:r>
              <a:rPr lang="en-US" sz="3600" b="1" dirty="0" smtClean="0"/>
              <a:t>Acts 19:17-20:1</a:t>
            </a:r>
            <a:endParaRPr lang="en-US" sz="3600" b="1" dirty="0"/>
          </a:p>
        </p:txBody>
      </p:sp>
      <p:sp>
        <p:nvSpPr>
          <p:cNvPr id="3" name="Text Placeholder 2"/>
          <p:cNvSpPr>
            <a:spLocks noGrp="1"/>
          </p:cNvSpPr>
          <p:nvPr>
            <p:ph type="body" sz="half" idx="2"/>
          </p:nvPr>
        </p:nvSpPr>
        <p:spPr>
          <a:xfrm>
            <a:off x="1085850" y="1771650"/>
            <a:ext cx="5329238" cy="4271963"/>
          </a:xfrm>
        </p:spPr>
        <p:txBody>
          <a:bodyPr>
            <a:normAutofit lnSpcReduction="10000"/>
          </a:bodyPr>
          <a:lstStyle/>
          <a:p>
            <a:r>
              <a:rPr lang="en-US" sz="3200" b="1" baseline="30000" dirty="0"/>
              <a:t>17 </a:t>
            </a:r>
            <a:r>
              <a:rPr lang="en-US" sz="3200" dirty="0"/>
              <a:t>And this was known to all the Jews and Greeks also dwelling at Ephesus; and fear fell on them all, and the name of the Lord Jesus was magnified.</a:t>
            </a:r>
          </a:p>
          <a:p>
            <a:r>
              <a:rPr lang="en-US" sz="3200" b="1" baseline="30000" dirty="0"/>
              <a:t>18 </a:t>
            </a:r>
            <a:r>
              <a:rPr lang="en-US" sz="3200" dirty="0"/>
              <a:t>And many that believed came, and confessed, and shewed their deeds.</a:t>
            </a:r>
          </a:p>
        </p:txBody>
      </p:sp>
      <p:pic>
        <p:nvPicPr>
          <p:cNvPr id="44036" name="Picture 4" descr="Paul had spent over two years in Ephesus preaching about Jesus being ‘The Way’ to God. The new Christians became known as followers of ‘The Way’. – Slide 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08" t="-294" r="25306" b="294"/>
          <a:stretch/>
        </p:blipFill>
        <p:spPr bwMode="auto">
          <a:xfrm>
            <a:off x="6672263" y="995363"/>
            <a:ext cx="4833937"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02391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5757863" cy="1000125"/>
          </a:xfrm>
        </p:spPr>
        <p:txBody>
          <a:bodyPr/>
          <a:lstStyle/>
          <a:p>
            <a:r>
              <a:rPr lang="en-US" sz="3600" b="1" dirty="0" smtClean="0"/>
              <a:t>The 3-year ministry:  </a:t>
            </a:r>
            <a:br>
              <a:rPr lang="en-US" sz="3600" b="1" dirty="0" smtClean="0"/>
            </a:br>
            <a:r>
              <a:rPr lang="en-US" sz="3600" b="1" dirty="0" smtClean="0"/>
              <a:t>Acts 19:19-20:1</a:t>
            </a:r>
            <a:endParaRPr lang="en-US" sz="3600" b="1" dirty="0"/>
          </a:p>
        </p:txBody>
      </p:sp>
      <p:sp>
        <p:nvSpPr>
          <p:cNvPr id="3" name="Text Placeholder 2"/>
          <p:cNvSpPr>
            <a:spLocks noGrp="1"/>
          </p:cNvSpPr>
          <p:nvPr>
            <p:ph type="body" sz="half" idx="2"/>
          </p:nvPr>
        </p:nvSpPr>
        <p:spPr>
          <a:xfrm>
            <a:off x="1085850" y="1771650"/>
            <a:ext cx="5329238" cy="4271963"/>
          </a:xfrm>
        </p:spPr>
        <p:txBody>
          <a:bodyPr>
            <a:normAutofit lnSpcReduction="10000"/>
          </a:bodyPr>
          <a:lstStyle/>
          <a:p>
            <a:r>
              <a:rPr lang="en-US" sz="3200" b="1" baseline="30000" dirty="0"/>
              <a:t>19 </a:t>
            </a:r>
            <a:r>
              <a:rPr lang="en-US" sz="3200" dirty="0"/>
              <a:t>Many of them also which used curious arts brought their books together, and burned them before all men: and they counted the price of them, and found it fifty thousand pieces of silver.</a:t>
            </a:r>
          </a:p>
          <a:p>
            <a:r>
              <a:rPr lang="en-US" sz="3200" b="1" baseline="30000" dirty="0"/>
              <a:t>20 </a:t>
            </a:r>
            <a:r>
              <a:rPr lang="en-US" sz="3200" dirty="0"/>
              <a:t>So mightily grew the word of God and prevailed.</a:t>
            </a:r>
          </a:p>
        </p:txBody>
      </p:sp>
      <p:pic>
        <p:nvPicPr>
          <p:cNvPr id="43010" name="Picture 2" descr="The story of what happened spread quickly through Ephesus and the name of the Lord Jesus was greatly feared and honored. Many who became believers confessed their sinful ways. A number of them who had been practising sorcery brought their expensive occult books and burned them at a public bonfire. So the message about the Lord spread widely and powerfully. – Slide 1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096" r="12096"/>
          <a:stretch>
            <a:fillRect/>
          </a:stretch>
        </p:blipFill>
        <p:spPr bwMode="auto">
          <a:xfrm>
            <a:off x="6586538" y="995363"/>
            <a:ext cx="4919662"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4364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5757863" cy="1000125"/>
          </a:xfrm>
        </p:spPr>
        <p:txBody>
          <a:bodyPr/>
          <a:lstStyle/>
          <a:p>
            <a:r>
              <a:rPr lang="en-US" sz="3600" b="1" dirty="0" smtClean="0"/>
              <a:t>The 3-year ministry:  </a:t>
            </a:r>
            <a:br>
              <a:rPr lang="en-US" sz="3600" b="1" dirty="0" smtClean="0"/>
            </a:br>
            <a:r>
              <a:rPr lang="en-US" sz="3600" b="1" dirty="0" smtClean="0"/>
              <a:t>Acts 19:21-20:1</a:t>
            </a:r>
            <a:endParaRPr lang="en-US" sz="3600" b="1" dirty="0"/>
          </a:p>
        </p:txBody>
      </p:sp>
      <p:sp>
        <p:nvSpPr>
          <p:cNvPr id="3" name="Text Placeholder 2"/>
          <p:cNvSpPr>
            <a:spLocks noGrp="1"/>
          </p:cNvSpPr>
          <p:nvPr>
            <p:ph type="body" sz="half" idx="2"/>
          </p:nvPr>
        </p:nvSpPr>
        <p:spPr>
          <a:xfrm>
            <a:off x="328613" y="1771650"/>
            <a:ext cx="6829425" cy="4686300"/>
          </a:xfrm>
        </p:spPr>
        <p:txBody>
          <a:bodyPr>
            <a:normAutofit/>
          </a:bodyPr>
          <a:lstStyle/>
          <a:p>
            <a:r>
              <a:rPr lang="en-US" sz="3200" b="1" baseline="30000" dirty="0"/>
              <a:t>21 </a:t>
            </a:r>
            <a:r>
              <a:rPr lang="en-US" sz="3200" dirty="0"/>
              <a:t>After these things were ended, Paul purposed in the spirit, when he had passed through Macedonia and Achaia, to go to Jerusalem, saying, After I have been there, I must also see Rome.</a:t>
            </a:r>
          </a:p>
          <a:p>
            <a:r>
              <a:rPr lang="en-US" sz="3200" b="1" baseline="30000" dirty="0"/>
              <a:t>22 </a:t>
            </a:r>
            <a:r>
              <a:rPr lang="en-US" sz="3200" dirty="0"/>
              <a:t>So he sent into Macedonia two of them that ministered unto him, Timotheus and Erastus; but he himself stayed in Asia for a season.</a:t>
            </a:r>
          </a:p>
        </p:txBody>
      </p:sp>
      <p:pic>
        <p:nvPicPr>
          <p:cNvPr id="45064" name="Picture 8" descr="Afterward Paul was compelled by the Holy Spirit to go over to Macedonia and Achaia before going to Jerusalem. He sent his two assistants, Timothy and Erastus, ahead to Macedonia while he stayed a little longer in Asia. – Slide 12"/>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6850" t="-322" r="6699" b="322"/>
          <a:stretch/>
        </p:blipFill>
        <p:spPr bwMode="auto">
          <a:xfrm>
            <a:off x="7343776" y="1100137"/>
            <a:ext cx="4519612" cy="4433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4266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rot="21213194">
            <a:off x="11723" y="828090"/>
            <a:ext cx="12262564" cy="5335150"/>
          </a:xfrm>
          <a:prstGeom prst="verticalScroll">
            <a:avLst/>
          </a:prstGeom>
          <a:blipFill>
            <a:blip r:embed="rId2"/>
            <a:tile tx="0" ty="0" sx="100000" sy="100000" flip="none" algn="tl"/>
          </a:blipFill>
          <a:ln>
            <a:solidFill>
              <a:srgbClr val="9C4E4E"/>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smtClean="0">
                <a:solidFill>
                  <a:schemeClr val="bg1"/>
                </a:solidFill>
              </a:rPr>
              <a:t>Paul enjoyed outstanding success in Ephesus!  Many were converted to Christianity, made “more perfect” in “the way,” and even healed</a:t>
            </a:r>
            <a:r>
              <a:rPr lang="en-US" sz="3200" b="1" dirty="0">
                <a:solidFill>
                  <a:schemeClr val="bg1"/>
                </a:solidFill>
              </a:rPr>
              <a:t>. </a:t>
            </a:r>
            <a:r>
              <a:rPr lang="en-US" sz="3200" b="1" dirty="0" smtClean="0">
                <a:solidFill>
                  <a:schemeClr val="bg1"/>
                </a:solidFill>
              </a:rPr>
              <a:t>Paul </a:t>
            </a:r>
            <a:r>
              <a:rPr lang="en-US" sz="3200" b="1" dirty="0">
                <a:solidFill>
                  <a:schemeClr val="bg1"/>
                </a:solidFill>
              </a:rPr>
              <a:t>composes 1 Corinthians near the end of his stay </a:t>
            </a:r>
            <a:r>
              <a:rPr lang="en-US" sz="3200" b="1" dirty="0" smtClean="0">
                <a:solidFill>
                  <a:schemeClr val="bg1"/>
                </a:solidFill>
              </a:rPr>
              <a:t>there.  He writes in the sixteenth chapter of his (first) letter to the church at Corinth:</a:t>
            </a:r>
          </a:p>
          <a:p>
            <a:r>
              <a:rPr lang="en-US" sz="3200" b="1" i="1" baseline="30000" dirty="0">
                <a:solidFill>
                  <a:schemeClr val="bg1"/>
                </a:solidFill>
              </a:rPr>
              <a:t>5 </a:t>
            </a:r>
            <a:r>
              <a:rPr lang="en-US" sz="3200" i="1" dirty="0">
                <a:solidFill>
                  <a:schemeClr val="bg1"/>
                </a:solidFill>
              </a:rPr>
              <a:t>Now I will come unto you, when I shall pass through Macedonia: for I do pass through Macedonia.</a:t>
            </a:r>
          </a:p>
          <a:p>
            <a:r>
              <a:rPr lang="en-US" sz="3200" b="1" i="1" baseline="30000" dirty="0">
                <a:solidFill>
                  <a:schemeClr val="bg1"/>
                </a:solidFill>
              </a:rPr>
              <a:t>6 </a:t>
            </a:r>
            <a:r>
              <a:rPr lang="en-US" sz="3200" i="1" dirty="0">
                <a:solidFill>
                  <a:schemeClr val="bg1"/>
                </a:solidFill>
              </a:rPr>
              <a:t>And it may be that I will abide, yea, and winter with you, that ye may bring me on my journey whithersoever I go</a:t>
            </a:r>
            <a:r>
              <a:rPr lang="en-US" sz="3200" i="1" dirty="0" smtClean="0">
                <a:solidFill>
                  <a:schemeClr val="bg1"/>
                </a:solidFill>
              </a:rPr>
              <a:t>.</a:t>
            </a:r>
            <a:endParaRPr lang="en-US" sz="3200" i="1" dirty="0">
              <a:solidFill>
                <a:schemeClr val="bg1"/>
              </a:solidFill>
            </a:endParaRPr>
          </a:p>
        </p:txBody>
      </p:sp>
    </p:spTree>
    <p:extLst>
      <p:ext uri="{BB962C8B-B14F-4D97-AF65-F5344CB8AC3E}">
        <p14:creationId xmlns:p14="http://schemas.microsoft.com/office/powerpoint/2010/main" val="20537866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rot="21213194">
            <a:off x="133607" y="886507"/>
            <a:ext cx="11921828" cy="5371890"/>
          </a:xfrm>
          <a:prstGeom prst="verticalScroll">
            <a:avLst/>
          </a:prstGeom>
          <a:blipFill>
            <a:blip r:embed="rId2"/>
            <a:tile tx="0" ty="0" sx="100000" sy="100000" flip="none" algn="tl"/>
          </a:blipFill>
          <a:ln>
            <a:solidFill>
              <a:srgbClr val="9C4E4E"/>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b="1" i="1" baseline="30000" dirty="0" smtClean="0">
                <a:solidFill>
                  <a:schemeClr val="bg1"/>
                </a:solidFill>
              </a:rPr>
              <a:t>7</a:t>
            </a:r>
            <a:r>
              <a:rPr lang="en-US" sz="3200" b="1" i="1" baseline="30000" dirty="0">
                <a:solidFill>
                  <a:schemeClr val="bg1"/>
                </a:solidFill>
              </a:rPr>
              <a:t> </a:t>
            </a:r>
            <a:r>
              <a:rPr lang="en-US" sz="3200" i="1" dirty="0">
                <a:solidFill>
                  <a:schemeClr val="bg1"/>
                </a:solidFill>
              </a:rPr>
              <a:t>For I will not see you now by the way; but I trust to tarry a while with you, if the Lord permit.</a:t>
            </a:r>
          </a:p>
          <a:p>
            <a:r>
              <a:rPr lang="en-US" sz="3200" b="1" i="1" baseline="30000" dirty="0">
                <a:solidFill>
                  <a:schemeClr val="bg1"/>
                </a:solidFill>
              </a:rPr>
              <a:t>8 </a:t>
            </a:r>
            <a:r>
              <a:rPr lang="en-US" sz="3200" i="1" dirty="0">
                <a:solidFill>
                  <a:schemeClr val="bg1"/>
                </a:solidFill>
              </a:rPr>
              <a:t>But I will tarry at Ephesus until Pentecost.</a:t>
            </a:r>
          </a:p>
          <a:p>
            <a:r>
              <a:rPr lang="en-US" sz="3200" b="1" i="1" baseline="30000" dirty="0">
                <a:solidFill>
                  <a:schemeClr val="bg1"/>
                </a:solidFill>
              </a:rPr>
              <a:t>9 </a:t>
            </a:r>
            <a:r>
              <a:rPr lang="en-US" sz="3200" i="1" dirty="0">
                <a:solidFill>
                  <a:schemeClr val="bg1"/>
                </a:solidFill>
              </a:rPr>
              <a:t>For a great door and effectual is opened unto me, and there are many adversaries</a:t>
            </a:r>
            <a:r>
              <a:rPr lang="en-US" sz="3200" i="1" dirty="0" smtClean="0">
                <a:solidFill>
                  <a:schemeClr val="bg1"/>
                </a:solidFill>
              </a:rPr>
              <a:t>.</a:t>
            </a:r>
          </a:p>
          <a:p>
            <a:r>
              <a:rPr lang="en-US" sz="3200" b="1" dirty="0" smtClean="0">
                <a:solidFill>
                  <a:schemeClr val="bg1"/>
                </a:solidFill>
              </a:rPr>
              <a:t>… indeed, there was another big conflict in Ephesus before Paul could travel onward to Corinth in Macedonia, and ultimately to Rome (where he would write Ephesians!). </a:t>
            </a:r>
            <a:endParaRPr lang="en-US" sz="3200" b="1" dirty="0">
              <a:solidFill>
                <a:schemeClr val="bg1"/>
              </a:solidFill>
            </a:endParaRPr>
          </a:p>
        </p:txBody>
      </p:sp>
    </p:spTree>
    <p:extLst>
      <p:ext uri="{BB962C8B-B14F-4D97-AF65-F5344CB8AC3E}">
        <p14:creationId xmlns:p14="http://schemas.microsoft.com/office/powerpoint/2010/main" val="37998119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19:23-20:1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a:bodyPr>
          <a:lstStyle/>
          <a:p>
            <a:r>
              <a:rPr lang="en-US" sz="3200" b="1" baseline="30000" dirty="0"/>
              <a:t>23 </a:t>
            </a:r>
            <a:r>
              <a:rPr lang="en-US" sz="3200" dirty="0"/>
              <a:t>And the same time there arose no small stir about that way.</a:t>
            </a:r>
          </a:p>
          <a:p>
            <a:r>
              <a:rPr lang="en-US" sz="3200" b="1" baseline="30000" dirty="0"/>
              <a:t>24 </a:t>
            </a:r>
            <a:r>
              <a:rPr lang="en-US" sz="3200" dirty="0"/>
              <a:t>For a certain man named Demetrius, a silversmith, which made silver shrines for Diana, brought no small gain unto the craftsmen;</a:t>
            </a:r>
          </a:p>
        </p:txBody>
      </p:sp>
      <p:pic>
        <p:nvPicPr>
          <p:cNvPr id="47112" name="Picture 8" descr="In Ephesus was the Temple of the Greek goddess Artemis (worshipped by the Romans as the goddess Diana). People from all around the area came to worship at the Temple. – Slide 2"/>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1771" t="-588" r="24413" b="58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9562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urled page">
            <a:extLst>
              <a:ext uri="{FF2B5EF4-FFF2-40B4-BE49-F238E27FC236}">
                <a16:creationId xmlns:a16="http://schemas.microsoft.com/office/drawing/2014/main" xmlns="" id="{F54CE4C8-2431-43FB-87C3-391A3BFF806C}"/>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2965527" y="549804"/>
            <a:ext cx="1157288" cy="1157288"/>
          </a:xfrm>
          <a:prstGeom prst="rect">
            <a:avLst/>
          </a:prstGeom>
        </p:spPr>
      </p:pic>
      <p:sp>
        <p:nvSpPr>
          <p:cNvPr id="2" name="Title 1">
            <a:extLst>
              <a:ext uri="{FF2B5EF4-FFF2-40B4-BE49-F238E27FC236}">
                <a16:creationId xmlns:a16="http://schemas.microsoft.com/office/drawing/2014/main" xmlns="" id="{DFF32E04-E3CE-4175-B0D3-33D69BCB059A}"/>
              </a:ext>
            </a:extLst>
          </p:cNvPr>
          <p:cNvSpPr>
            <a:spLocks noGrp="1"/>
          </p:cNvSpPr>
          <p:nvPr>
            <p:ph type="title"/>
          </p:nvPr>
        </p:nvSpPr>
        <p:spPr>
          <a:xfrm>
            <a:off x="552450" y="1874308"/>
            <a:ext cx="3814235" cy="416829"/>
          </a:xfrm>
        </p:spPr>
        <p:txBody>
          <a:bodyPr/>
          <a:lstStyle/>
          <a:p>
            <a:r>
              <a:rPr lang="en-US" sz="5400" dirty="0" smtClean="0"/>
              <a:t>Its many</a:t>
            </a:r>
            <a:endParaRPr lang="en-US" sz="5400" dirty="0"/>
          </a:p>
        </p:txBody>
      </p:sp>
      <p:sp>
        <p:nvSpPr>
          <p:cNvPr id="4" name="Text Placeholder 3">
            <a:extLst>
              <a:ext uri="{FF2B5EF4-FFF2-40B4-BE49-F238E27FC236}">
                <a16:creationId xmlns:a16="http://schemas.microsoft.com/office/drawing/2014/main" xmlns="" id="{5BA0452F-E4D7-4ED7-A292-A7A5A20AC516}"/>
              </a:ext>
            </a:extLst>
          </p:cNvPr>
          <p:cNvSpPr>
            <a:spLocks noGrp="1"/>
          </p:cNvSpPr>
          <p:nvPr>
            <p:ph type="body" sz="half" idx="2"/>
          </p:nvPr>
        </p:nvSpPr>
        <p:spPr>
          <a:xfrm>
            <a:off x="552450" y="2291137"/>
            <a:ext cx="3814235" cy="4441133"/>
          </a:xfrm>
        </p:spPr>
        <p:txBody>
          <a:bodyPr>
            <a:noAutofit/>
          </a:bodyPr>
          <a:lstStyle/>
          <a:p>
            <a:r>
              <a:rPr lang="en-US" sz="2800" dirty="0" smtClean="0"/>
              <a:t>monumental </a:t>
            </a:r>
            <a:r>
              <a:rPr lang="en-US" sz="2800" dirty="0"/>
              <a:t>buildings included the Library of </a:t>
            </a:r>
            <a:r>
              <a:rPr lang="en-US" sz="2800" dirty="0" err="1"/>
              <a:t>Celsus</a:t>
            </a:r>
            <a:r>
              <a:rPr lang="en-US" sz="2800" dirty="0"/>
              <a:t> and a theatre capable of holding 24,000 spectators</a:t>
            </a:r>
            <a:r>
              <a:rPr lang="en-US" sz="2800" dirty="0" smtClean="0"/>
              <a:t>.</a:t>
            </a:r>
            <a:endParaRPr lang="en-US" sz="2400" dirty="0"/>
          </a:p>
        </p:txBody>
      </p:sp>
      <p:sp>
        <p:nvSpPr>
          <p:cNvPr id="3" name="TextBox 2"/>
          <p:cNvSpPr txBox="1"/>
          <p:nvPr/>
        </p:nvSpPr>
        <p:spPr>
          <a:xfrm>
            <a:off x="4685015" y="5768744"/>
            <a:ext cx="6931800" cy="523220"/>
          </a:xfrm>
          <a:prstGeom prst="rect">
            <a:avLst/>
          </a:prstGeom>
          <a:noFill/>
        </p:spPr>
        <p:txBody>
          <a:bodyPr wrap="square" rtlCol="0">
            <a:spAutoFit/>
          </a:bodyPr>
          <a:lstStyle/>
          <a:p>
            <a:pPr algn="ctr"/>
            <a:r>
              <a:rPr lang="en-US" sz="2800" dirty="0" smtClean="0"/>
              <a:t>The Odeon of Ephesus</a:t>
            </a:r>
            <a:endParaRPr lang="en-US" sz="2800" dirty="0"/>
          </a:p>
        </p:txBody>
      </p:sp>
      <p:pic>
        <p:nvPicPr>
          <p:cNvPr id="2050" name="Picture 2" descr="The Odeon • Turkey Destinations by ToursC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78684" y="1025049"/>
            <a:ext cx="7138131" cy="4743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97417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annundrums: Ephes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3975" y="0"/>
            <a:ext cx="5788025" cy="7717368"/>
          </a:xfrm>
          <a:prstGeom prst="rect">
            <a:avLst/>
          </a:prstGeom>
          <a:noFill/>
          <a:extLst>
            <a:ext uri="{909E8E84-426E-40DD-AFC4-6F175D3DCCD1}">
              <a14:hiddenFill xmlns:a14="http://schemas.microsoft.com/office/drawing/2010/main">
                <a:solidFill>
                  <a:srgbClr val="FFFFFF"/>
                </a:solidFill>
              </a14:hiddenFill>
            </a:ext>
          </a:extLst>
        </p:spPr>
      </p:pic>
      <p:pic>
        <p:nvPicPr>
          <p:cNvPr id="48132" name="Picture 4" descr="The Trouble with Artemis ‹ First Presbyterian Winter Hav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0"/>
            <a:ext cx="7353579" cy="6872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962568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19:26-20:1</a:t>
            </a:r>
            <a:endParaRPr lang="en-US" sz="3600" b="1" dirty="0"/>
          </a:p>
        </p:txBody>
      </p:sp>
      <p:sp>
        <p:nvSpPr>
          <p:cNvPr id="3" name="Text Placeholder 2"/>
          <p:cNvSpPr>
            <a:spLocks noGrp="1"/>
          </p:cNvSpPr>
          <p:nvPr>
            <p:ph type="body" sz="half" idx="2"/>
          </p:nvPr>
        </p:nvSpPr>
        <p:spPr>
          <a:xfrm>
            <a:off x="1085850" y="1614488"/>
            <a:ext cx="6629400" cy="4429125"/>
          </a:xfrm>
        </p:spPr>
        <p:txBody>
          <a:bodyPr>
            <a:normAutofit fontScale="92500" lnSpcReduction="10000"/>
          </a:bodyPr>
          <a:lstStyle/>
          <a:p>
            <a:r>
              <a:rPr lang="en-US" sz="3200" b="1" baseline="30000" dirty="0"/>
              <a:t>25 </a:t>
            </a:r>
            <a:r>
              <a:rPr lang="en-US" sz="3200" dirty="0"/>
              <a:t>Whom he called together with the workmen of like occupation, and said, Sirs, ye know that by this craft we have our wealth</a:t>
            </a:r>
            <a:r>
              <a:rPr lang="en-US" sz="3200" dirty="0" smtClean="0"/>
              <a:t>.</a:t>
            </a:r>
          </a:p>
          <a:p>
            <a:r>
              <a:rPr lang="en-US" sz="3200" b="1" baseline="30000" dirty="0"/>
              <a:t>26 </a:t>
            </a:r>
            <a:r>
              <a:rPr lang="en-US" sz="3200" dirty="0"/>
              <a:t>Moreover ye see and hear, that not alone at Ephesus, but almost throughout all Asia, this Paul hath persuaded and turned away much people, saying that they be no gods, which are made with hands:</a:t>
            </a:r>
          </a:p>
        </p:txBody>
      </p:sp>
      <p:pic>
        <p:nvPicPr>
          <p:cNvPr id="47110" name="Picture 6" descr="Demetrius, a silversmith, had a large business, employing many craftsmen, making silver shrines of the goddess Artemis. He called a meeting of craftsmen and traders who sold items to worshippers of Artemis. – Slide 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456664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19:27-20:1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a:bodyPr>
          <a:lstStyle/>
          <a:p>
            <a:r>
              <a:rPr lang="en-US" sz="3200" b="1" baseline="30000" dirty="0"/>
              <a:t>27 </a:t>
            </a:r>
            <a:r>
              <a:rPr lang="en-US" sz="3200" dirty="0"/>
              <a:t>So that not only this our craft is in danger to be set at </a:t>
            </a:r>
            <a:r>
              <a:rPr lang="en-US" sz="3200" dirty="0" err="1"/>
              <a:t>nought</a:t>
            </a:r>
            <a:r>
              <a:rPr lang="en-US" sz="3200" dirty="0"/>
              <a:t>; but also that the temple of the great goddess Diana should be despised, and her magnificence should be destroyed, whom all Asia and the world </a:t>
            </a:r>
            <a:r>
              <a:rPr lang="en-US" sz="3200" dirty="0" err="1"/>
              <a:t>worshippeth</a:t>
            </a:r>
            <a:r>
              <a:rPr lang="en-US" sz="3200" dirty="0"/>
              <a:t>.</a:t>
            </a:r>
          </a:p>
        </p:txBody>
      </p:sp>
      <p:pic>
        <p:nvPicPr>
          <p:cNvPr id="49154" name="Picture 2" descr="‘Gentlemen, you know that our wealth comes from this business,’ Demetrius declared. ‘But Paul has persuaded people around this area that handmade gods aren’t really gods at all. I’m concerned that the temple Artemis will lose its influence and this magnificent goddess will be robbed of her great prestige!’ – Slide 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4420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19:28-20:1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a:bodyPr>
          <a:lstStyle/>
          <a:p>
            <a:r>
              <a:rPr lang="en-US" sz="3200" b="1" baseline="30000" dirty="0"/>
              <a:t>28 </a:t>
            </a:r>
            <a:r>
              <a:rPr lang="en-US" sz="3200" dirty="0"/>
              <a:t>And when they heard these sayings, they were full of wrath, and cried out, saying, Great is Diana of the Ephesians</a:t>
            </a:r>
            <a:r>
              <a:rPr lang="en-US" sz="3200" dirty="0" smtClean="0"/>
              <a:t>.</a:t>
            </a:r>
            <a:endParaRPr lang="en-US" sz="3200" dirty="0"/>
          </a:p>
        </p:txBody>
      </p:sp>
      <p:pic>
        <p:nvPicPr>
          <p:cNvPr id="51202" name="Picture 2" descr="On hearing this, the men got very angry and began shouting, ‘Great is Artemis of the Ephesians!’ – Slide 5"/>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697" r="40487"/>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293591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19:29-20:1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a:bodyPr>
          <a:lstStyle/>
          <a:p>
            <a:r>
              <a:rPr lang="en-US" sz="3200" b="1" baseline="30000" dirty="0"/>
              <a:t>29 </a:t>
            </a:r>
            <a:r>
              <a:rPr lang="en-US" sz="3200" dirty="0"/>
              <a:t>And the whole city was filled with confusion: and having caught Gaius and Aristarchus, men of Macedonia, Paul's companions in travel, they rushed with one accord into the theatre.</a:t>
            </a:r>
          </a:p>
        </p:txBody>
      </p:sp>
      <p:pic>
        <p:nvPicPr>
          <p:cNvPr id="8" name="Picture 2" descr="They dragged two of Paul’s travelling companions from Macedonia, Gaius and Aristarchus, into the amphitheatre with them. – Slide 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35516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19:30-20:1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a:bodyPr>
          <a:lstStyle/>
          <a:p>
            <a:r>
              <a:rPr lang="en-US" sz="3200" b="1" baseline="30000" dirty="0"/>
              <a:t>30 </a:t>
            </a:r>
            <a:r>
              <a:rPr lang="en-US" sz="3200" dirty="0"/>
              <a:t>And when Paul would have entered in unto the people, the disciples suffered him not.</a:t>
            </a:r>
          </a:p>
          <a:p>
            <a:endParaRPr lang="en-US" sz="3200" dirty="0"/>
          </a:p>
        </p:txBody>
      </p:sp>
      <p:pic>
        <p:nvPicPr>
          <p:cNvPr id="55300" name="Picture 4" descr="When Paul heard about the riot he wanted to go to the amphitheatre but the believers wouldn’t let him. Officials who were also friends of Paul, were begging him not to risk his life and to stay away. – Slide 8"/>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2630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19:31-20:1</a:t>
            </a:r>
            <a:endParaRPr lang="en-US" sz="3600" b="1" dirty="0"/>
          </a:p>
        </p:txBody>
      </p:sp>
      <p:sp>
        <p:nvSpPr>
          <p:cNvPr id="3" name="Text Placeholder 2"/>
          <p:cNvSpPr>
            <a:spLocks noGrp="1"/>
          </p:cNvSpPr>
          <p:nvPr>
            <p:ph type="body" sz="half" idx="2"/>
          </p:nvPr>
        </p:nvSpPr>
        <p:spPr>
          <a:xfrm>
            <a:off x="1085850" y="2128838"/>
            <a:ext cx="6629400" cy="3914775"/>
          </a:xfrm>
        </p:spPr>
        <p:txBody>
          <a:bodyPr>
            <a:normAutofit/>
          </a:bodyPr>
          <a:lstStyle/>
          <a:p>
            <a:r>
              <a:rPr lang="en-US" sz="3200" b="1" baseline="30000" dirty="0" smtClean="0"/>
              <a:t>31</a:t>
            </a:r>
            <a:r>
              <a:rPr lang="en-US" sz="3200" b="1" baseline="30000" dirty="0"/>
              <a:t> </a:t>
            </a:r>
            <a:r>
              <a:rPr lang="en-US" sz="3200" dirty="0"/>
              <a:t>And certain of the chief of Asia, which were his friends, sent unto him, desiring him that he would not adventure himself into the theatre.</a:t>
            </a:r>
          </a:p>
        </p:txBody>
      </p:sp>
      <p:pic>
        <p:nvPicPr>
          <p:cNvPr id="6" name="Picture 2" descr="Ephesus Ancient City - Tourism Travel Turke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978" r="2297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68517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19:32-20:1</a:t>
            </a:r>
            <a:endParaRPr lang="en-US" sz="3600" b="1" dirty="0"/>
          </a:p>
        </p:txBody>
      </p:sp>
      <p:sp>
        <p:nvSpPr>
          <p:cNvPr id="3" name="Text Placeholder 2"/>
          <p:cNvSpPr>
            <a:spLocks noGrp="1"/>
          </p:cNvSpPr>
          <p:nvPr>
            <p:ph type="body" sz="half" idx="2"/>
          </p:nvPr>
        </p:nvSpPr>
        <p:spPr>
          <a:xfrm>
            <a:off x="1257299" y="2143124"/>
            <a:ext cx="6457951" cy="3718907"/>
          </a:xfrm>
        </p:spPr>
        <p:txBody>
          <a:bodyPr>
            <a:normAutofit/>
          </a:bodyPr>
          <a:lstStyle/>
          <a:p>
            <a:r>
              <a:rPr lang="en-US" sz="3200" b="1" baseline="30000" dirty="0"/>
              <a:t>32 </a:t>
            </a:r>
            <a:r>
              <a:rPr lang="en-US" sz="3200" dirty="0"/>
              <a:t>Some therefore cried one thing, and some another: for the assembly was confused: and the more part knew not wherefore they were come together</a:t>
            </a:r>
            <a:r>
              <a:rPr lang="en-US" sz="3200" dirty="0" smtClean="0"/>
              <a:t>.</a:t>
            </a:r>
            <a:endParaRPr lang="en-US" sz="3200" dirty="0"/>
          </a:p>
        </p:txBody>
      </p:sp>
      <p:pic>
        <p:nvPicPr>
          <p:cNvPr id="53254" name="Picture 6" descr="Inside, the people were all shouting, some one thing and some another. Everything was in confusion and many didn’t even know why they were there. – Slide 9"/>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13" t="294" r="45771" b="-29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398385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19:32-20:1</a:t>
            </a:r>
            <a:endParaRPr lang="en-US" sz="3600" b="1" dirty="0"/>
          </a:p>
        </p:txBody>
      </p:sp>
      <p:sp>
        <p:nvSpPr>
          <p:cNvPr id="3" name="Text Placeholder 2"/>
          <p:cNvSpPr>
            <a:spLocks noGrp="1"/>
          </p:cNvSpPr>
          <p:nvPr>
            <p:ph type="body" sz="half" idx="2"/>
          </p:nvPr>
        </p:nvSpPr>
        <p:spPr>
          <a:xfrm>
            <a:off x="528639" y="1743076"/>
            <a:ext cx="7186612" cy="4500562"/>
          </a:xfrm>
        </p:spPr>
        <p:txBody>
          <a:bodyPr>
            <a:normAutofit/>
          </a:bodyPr>
          <a:lstStyle/>
          <a:p>
            <a:r>
              <a:rPr lang="en-US" sz="3200" b="1" baseline="30000" dirty="0" smtClean="0"/>
              <a:t>33</a:t>
            </a:r>
            <a:r>
              <a:rPr lang="en-US" sz="3200" b="1" baseline="30000" dirty="0"/>
              <a:t> </a:t>
            </a:r>
            <a:r>
              <a:rPr lang="en-US" sz="3200" dirty="0"/>
              <a:t>And they drew Alexander out of the multitude, the Jews putting him forward. And Alexander beckoned with the hand, and would have made his </a:t>
            </a:r>
            <a:r>
              <a:rPr lang="en-US" sz="3200" dirty="0" err="1"/>
              <a:t>defence</a:t>
            </a:r>
            <a:r>
              <a:rPr lang="en-US" sz="3200" dirty="0"/>
              <a:t> unto the people.</a:t>
            </a:r>
          </a:p>
        </p:txBody>
      </p:sp>
      <p:pic>
        <p:nvPicPr>
          <p:cNvPr id="57346" name="Picture 2" descr="The Jews in the crowd pushed Alexander forward and told him to explain the situation. He motioned for silence and tried to speak. But when the crowd realised he was a Jew, they started chanting again ‘Great is Artemis of the Ephesians! Great is Artemis of the Ephesians!’ They kept up this chant for two hours. – Slide 1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46589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19:34-20:1</a:t>
            </a:r>
            <a:endParaRPr lang="en-US" sz="3600" b="1" dirty="0"/>
          </a:p>
        </p:txBody>
      </p:sp>
      <p:sp>
        <p:nvSpPr>
          <p:cNvPr id="3" name="Text Placeholder 2"/>
          <p:cNvSpPr>
            <a:spLocks noGrp="1"/>
          </p:cNvSpPr>
          <p:nvPr>
            <p:ph type="body" sz="half" idx="2"/>
          </p:nvPr>
        </p:nvSpPr>
        <p:spPr>
          <a:xfrm>
            <a:off x="1014413" y="2228850"/>
            <a:ext cx="6700837" cy="3814763"/>
          </a:xfrm>
        </p:spPr>
        <p:txBody>
          <a:bodyPr>
            <a:normAutofit/>
          </a:bodyPr>
          <a:lstStyle/>
          <a:p>
            <a:r>
              <a:rPr lang="en-US" sz="3200" b="1" baseline="30000" dirty="0"/>
              <a:t>34 </a:t>
            </a:r>
            <a:r>
              <a:rPr lang="en-US" sz="3200" dirty="0"/>
              <a:t>But when they knew that he was a Jew, all with one voice about the space of two hours cried out, Great is Diana of the Ephesians</a:t>
            </a:r>
            <a:r>
              <a:rPr lang="en-US" sz="3200" dirty="0" smtClean="0"/>
              <a:t>.</a:t>
            </a:r>
          </a:p>
        </p:txBody>
      </p:sp>
      <p:pic>
        <p:nvPicPr>
          <p:cNvPr id="56322" name="Picture 2" descr="Inside, the people were all shouting, some one thing and some another. Everything was in confusion and many didn’t even know why they were there. – Slide 9"/>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5771" r="41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18445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urled page">
            <a:extLst>
              <a:ext uri="{FF2B5EF4-FFF2-40B4-BE49-F238E27FC236}">
                <a16:creationId xmlns:a16="http://schemas.microsoft.com/office/drawing/2014/main" xmlns="" id="{F54CE4C8-2431-43FB-87C3-391A3BFF806C}"/>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2965527" y="549804"/>
            <a:ext cx="1157288" cy="1157288"/>
          </a:xfrm>
          <a:prstGeom prst="rect">
            <a:avLst/>
          </a:prstGeom>
        </p:spPr>
      </p:pic>
      <p:sp>
        <p:nvSpPr>
          <p:cNvPr id="2" name="Title 1">
            <a:extLst>
              <a:ext uri="{FF2B5EF4-FFF2-40B4-BE49-F238E27FC236}">
                <a16:creationId xmlns:a16="http://schemas.microsoft.com/office/drawing/2014/main" xmlns="" id="{DFF32E04-E3CE-4175-B0D3-33D69BCB059A}"/>
              </a:ext>
            </a:extLst>
          </p:cNvPr>
          <p:cNvSpPr>
            <a:spLocks noGrp="1"/>
          </p:cNvSpPr>
          <p:nvPr>
            <p:ph type="title"/>
          </p:nvPr>
        </p:nvSpPr>
        <p:spPr>
          <a:xfrm>
            <a:off x="552450" y="1874308"/>
            <a:ext cx="3814235" cy="416829"/>
          </a:xfrm>
        </p:spPr>
        <p:txBody>
          <a:bodyPr/>
          <a:lstStyle/>
          <a:p>
            <a:r>
              <a:rPr lang="en-US" sz="5400" dirty="0" smtClean="0"/>
              <a:t>Ephesus, </a:t>
            </a:r>
            <a:endParaRPr lang="en-US" sz="5400" dirty="0"/>
          </a:p>
        </p:txBody>
      </p:sp>
      <p:sp>
        <p:nvSpPr>
          <p:cNvPr id="4" name="Text Placeholder 3">
            <a:extLst>
              <a:ext uri="{FF2B5EF4-FFF2-40B4-BE49-F238E27FC236}">
                <a16:creationId xmlns:a16="http://schemas.microsoft.com/office/drawing/2014/main" xmlns="" id="{5BA0452F-E4D7-4ED7-A292-A7A5A20AC516}"/>
              </a:ext>
            </a:extLst>
          </p:cNvPr>
          <p:cNvSpPr>
            <a:spLocks noGrp="1"/>
          </p:cNvSpPr>
          <p:nvPr>
            <p:ph type="body" sz="half" idx="2"/>
          </p:nvPr>
        </p:nvSpPr>
        <p:spPr>
          <a:xfrm>
            <a:off x="552450" y="2291137"/>
            <a:ext cx="3814235" cy="4441133"/>
          </a:xfrm>
        </p:spPr>
        <p:txBody>
          <a:bodyPr>
            <a:noAutofit/>
          </a:bodyPr>
          <a:lstStyle/>
          <a:p>
            <a:r>
              <a:rPr lang="en-US" sz="2800" dirty="0" smtClean="0"/>
              <a:t>as </a:t>
            </a:r>
            <a:r>
              <a:rPr lang="en-US" sz="2800" dirty="0"/>
              <a:t>part of the kingdom of </a:t>
            </a:r>
            <a:r>
              <a:rPr lang="en-US" sz="2800" dirty="0" err="1"/>
              <a:t>Pergamon</a:t>
            </a:r>
            <a:r>
              <a:rPr lang="en-US" sz="2800" dirty="0"/>
              <a:t>, became a subject of the Roman Republic in 129 BC after the revolt of </a:t>
            </a:r>
            <a:r>
              <a:rPr lang="en-US" sz="2800" dirty="0" err="1"/>
              <a:t>Eumenes</a:t>
            </a:r>
            <a:r>
              <a:rPr lang="en-US" sz="2800" dirty="0"/>
              <a:t> III was </a:t>
            </a:r>
            <a:r>
              <a:rPr lang="en-US" sz="2800" dirty="0" smtClean="0"/>
              <a:t>suppressed.</a:t>
            </a:r>
            <a:endParaRPr lang="en-US" sz="2400" dirty="0"/>
          </a:p>
        </p:txBody>
      </p:sp>
      <p:sp>
        <p:nvSpPr>
          <p:cNvPr id="3" name="TextBox 2"/>
          <p:cNvSpPr txBox="1"/>
          <p:nvPr/>
        </p:nvSpPr>
        <p:spPr>
          <a:xfrm>
            <a:off x="4685015" y="5768744"/>
            <a:ext cx="6931800" cy="523220"/>
          </a:xfrm>
          <a:prstGeom prst="rect">
            <a:avLst/>
          </a:prstGeom>
          <a:noFill/>
        </p:spPr>
        <p:txBody>
          <a:bodyPr wrap="square" rtlCol="0">
            <a:spAutoFit/>
          </a:bodyPr>
          <a:lstStyle/>
          <a:p>
            <a:pPr algn="ctr"/>
            <a:r>
              <a:rPr lang="en-US" sz="2800" dirty="0" smtClean="0"/>
              <a:t>Terrace house in Ephesus from Roman period  </a:t>
            </a:r>
            <a:endParaRPr lang="en-US" sz="2800" dirty="0"/>
          </a:p>
        </p:txBody>
      </p:sp>
      <p:pic>
        <p:nvPicPr>
          <p:cNvPr id="3074" name="Picture 2" descr="Walk in Terrace Houses Ephesus Ancient City - YouTube"/>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7050" t="1077" r="6998" b="958"/>
          <a:stretch/>
        </p:blipFill>
        <p:spPr bwMode="auto">
          <a:xfrm>
            <a:off x="4366685" y="788670"/>
            <a:ext cx="7599793" cy="4892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1940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19:35-20:1</a:t>
            </a:r>
            <a:endParaRPr lang="en-US" sz="3600" b="1" dirty="0"/>
          </a:p>
        </p:txBody>
      </p:sp>
      <p:sp>
        <p:nvSpPr>
          <p:cNvPr id="3" name="Text Placeholder 2"/>
          <p:cNvSpPr>
            <a:spLocks noGrp="1"/>
          </p:cNvSpPr>
          <p:nvPr>
            <p:ph type="body" sz="half" idx="2"/>
          </p:nvPr>
        </p:nvSpPr>
        <p:spPr>
          <a:xfrm>
            <a:off x="542925" y="1714500"/>
            <a:ext cx="7172325" cy="4329113"/>
          </a:xfrm>
        </p:spPr>
        <p:txBody>
          <a:bodyPr>
            <a:normAutofit/>
          </a:bodyPr>
          <a:lstStyle/>
          <a:p>
            <a:r>
              <a:rPr lang="en-US" sz="3200" b="1" baseline="30000" dirty="0" smtClean="0"/>
              <a:t>35</a:t>
            </a:r>
            <a:r>
              <a:rPr lang="en-US" sz="3200" b="1" baseline="30000" dirty="0"/>
              <a:t> </a:t>
            </a:r>
            <a:r>
              <a:rPr lang="en-US" sz="3200" dirty="0"/>
              <a:t>And when the </a:t>
            </a:r>
            <a:r>
              <a:rPr lang="en-US" sz="3200" dirty="0" err="1"/>
              <a:t>townclerk</a:t>
            </a:r>
            <a:r>
              <a:rPr lang="en-US" sz="3200" dirty="0"/>
              <a:t> had appeased the people, he said, Ye men of Ephesus, what man is there that </a:t>
            </a:r>
            <a:r>
              <a:rPr lang="en-US" sz="3200" dirty="0" err="1"/>
              <a:t>knoweth</a:t>
            </a:r>
            <a:r>
              <a:rPr lang="en-US" sz="3200" dirty="0"/>
              <a:t> not how that the city of the Ephesians is a worshipper of the great goddess Diana, and of the image which fell down from Jupiter?</a:t>
            </a:r>
          </a:p>
        </p:txBody>
      </p:sp>
      <p:pic>
        <p:nvPicPr>
          <p:cNvPr id="58370" name="Picture 2" descr="Eventually, the city clerk was able to get them quiet. ‘Citizens of Ephesus,’ he said. ‘Everyone knows that Ephesus is the official guardian of the temple of the great Artemis, whose image fell down to us from heaven.  – Slide 1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2731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19:36-20:1</a:t>
            </a:r>
            <a:endParaRPr lang="en-US" sz="3600" b="1" dirty="0"/>
          </a:p>
        </p:txBody>
      </p:sp>
      <p:sp>
        <p:nvSpPr>
          <p:cNvPr id="3" name="Text Placeholder 2"/>
          <p:cNvSpPr>
            <a:spLocks noGrp="1"/>
          </p:cNvSpPr>
          <p:nvPr>
            <p:ph type="body" sz="half" idx="2"/>
          </p:nvPr>
        </p:nvSpPr>
        <p:spPr>
          <a:xfrm>
            <a:off x="542925" y="1714500"/>
            <a:ext cx="7172325" cy="4329113"/>
          </a:xfrm>
        </p:spPr>
        <p:txBody>
          <a:bodyPr>
            <a:normAutofit/>
          </a:bodyPr>
          <a:lstStyle/>
          <a:p>
            <a:r>
              <a:rPr lang="en-US" sz="3200" b="1" baseline="30000" dirty="0"/>
              <a:t>36 </a:t>
            </a:r>
            <a:r>
              <a:rPr lang="en-US" sz="3200" dirty="0"/>
              <a:t>Seeing then that these things cannot be spoken against, ye ought to be quiet, and to do nothing rashly.</a:t>
            </a:r>
          </a:p>
          <a:p>
            <a:r>
              <a:rPr lang="en-US" sz="3200" b="1" baseline="30000" dirty="0"/>
              <a:t>37 </a:t>
            </a:r>
            <a:r>
              <a:rPr lang="en-US" sz="3200" dirty="0"/>
              <a:t>For ye have brought hither these men, which are neither robbers of churches, nor yet blasphemers of your goddess.</a:t>
            </a:r>
          </a:p>
        </p:txBody>
      </p:sp>
      <p:pic>
        <p:nvPicPr>
          <p:cNvPr id="59394" name="Picture 2" descr="‘Stay calm. You have brought these men here, but they have not stolen from the temple or spoken against our goddess. If Demetrius and the craftsmen have a case against them they should make formal charges. The courts are in session and the officials can hear the case at once. – Slide 1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309082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19:38-20:1</a:t>
            </a:r>
            <a:endParaRPr lang="en-US" sz="3600" b="1" dirty="0"/>
          </a:p>
        </p:txBody>
      </p:sp>
      <p:sp>
        <p:nvSpPr>
          <p:cNvPr id="3" name="Text Placeholder 2"/>
          <p:cNvSpPr>
            <a:spLocks noGrp="1"/>
          </p:cNvSpPr>
          <p:nvPr>
            <p:ph type="body" sz="half" idx="2"/>
          </p:nvPr>
        </p:nvSpPr>
        <p:spPr>
          <a:xfrm>
            <a:off x="542925" y="1714500"/>
            <a:ext cx="7172325" cy="4329113"/>
          </a:xfrm>
        </p:spPr>
        <p:txBody>
          <a:bodyPr>
            <a:normAutofit/>
          </a:bodyPr>
          <a:lstStyle/>
          <a:p>
            <a:r>
              <a:rPr lang="en-US" sz="3200" b="1" baseline="30000" dirty="0"/>
              <a:t>38 </a:t>
            </a:r>
            <a:r>
              <a:rPr lang="en-US" sz="3200" dirty="0"/>
              <a:t>Wherefore if Demetrius, and the craftsmen which are with him, have a matter against any man, the law is open, and there are deputies: let them implead one another.</a:t>
            </a:r>
          </a:p>
          <a:p>
            <a:r>
              <a:rPr lang="en-US" sz="3200" b="1" baseline="30000" dirty="0"/>
              <a:t>39 </a:t>
            </a:r>
            <a:r>
              <a:rPr lang="en-US" sz="3200" dirty="0"/>
              <a:t>But if ye enquire any thing concerning other matters, it shall be determined in a lawful assembly.</a:t>
            </a:r>
          </a:p>
        </p:txBody>
      </p:sp>
      <p:pic>
        <p:nvPicPr>
          <p:cNvPr id="60418" name="Picture 2" descr="‘We are in danger of being charged by the Roman Government of rioting without a good reason. And if Rome demands an explanation, we won’t know what to say.’  – Slide 1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42681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19:40-20:1</a:t>
            </a:r>
            <a:endParaRPr lang="en-US" sz="3600" b="1" dirty="0"/>
          </a:p>
        </p:txBody>
      </p:sp>
      <p:sp>
        <p:nvSpPr>
          <p:cNvPr id="3" name="Text Placeholder 2"/>
          <p:cNvSpPr>
            <a:spLocks noGrp="1"/>
          </p:cNvSpPr>
          <p:nvPr>
            <p:ph type="body" sz="half" idx="2"/>
          </p:nvPr>
        </p:nvSpPr>
        <p:spPr>
          <a:xfrm>
            <a:off x="542925" y="1714500"/>
            <a:ext cx="7172325" cy="4329113"/>
          </a:xfrm>
        </p:spPr>
        <p:txBody>
          <a:bodyPr>
            <a:normAutofit/>
          </a:bodyPr>
          <a:lstStyle/>
          <a:p>
            <a:r>
              <a:rPr lang="en-US" sz="3200" b="1" baseline="30000" dirty="0"/>
              <a:t>40 </a:t>
            </a:r>
            <a:r>
              <a:rPr lang="en-US" sz="3200" dirty="0"/>
              <a:t>For we are in danger to be called in question for this day's uproar, there being no cause whereby we may give an account of this concourse.</a:t>
            </a:r>
          </a:p>
          <a:p>
            <a:r>
              <a:rPr lang="en-US" sz="3200" b="1" baseline="30000" dirty="0"/>
              <a:t>41 </a:t>
            </a:r>
            <a:r>
              <a:rPr lang="en-US" sz="3200" dirty="0"/>
              <a:t>And when he had thus spoken, he dismissed the assembly.</a:t>
            </a:r>
          </a:p>
          <a:p>
            <a:endParaRPr lang="en-US" sz="3200" dirty="0"/>
          </a:p>
        </p:txBody>
      </p:sp>
      <p:pic>
        <p:nvPicPr>
          <p:cNvPr id="61442" name="Picture 2" descr="The city clerk dismissed them and they dispersed. When the uproar had ended, Paul sent for the disciples and, after encouraging them, said goodbye and set out for Macedonia. – Slide 1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63901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The 3-year ministry:  </a:t>
            </a:r>
            <a:br>
              <a:rPr lang="en-US" sz="3600" b="1" dirty="0" smtClean="0"/>
            </a:br>
            <a:r>
              <a:rPr lang="en-US" sz="3600" b="1" dirty="0" smtClean="0"/>
              <a:t>Acts 20:1</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a:bodyPr>
          <a:lstStyle/>
          <a:p>
            <a:r>
              <a:rPr lang="en-US" sz="3200" b="1" dirty="0"/>
              <a:t>20 </a:t>
            </a:r>
            <a:r>
              <a:rPr lang="en-US" sz="3200" dirty="0"/>
              <a:t>And after the uproar was ceased, Paul called unto him the disciples, and embraced them, and departed for to go into Macedonia.</a:t>
            </a:r>
          </a:p>
        </p:txBody>
      </p:sp>
      <p:pic>
        <p:nvPicPr>
          <p:cNvPr id="62466" name="Picture 2" descr="Paul was preparing to sail back to Syria when he discovered a plot by some Jews against his life, so he decided to return through Macedonia. – Slide 5"/>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4101" t="-881" r="12083" b="881"/>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7374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EC826E-72DB-45B4-B092-DA86DA68C4A7}"/>
              </a:ext>
            </a:extLst>
          </p:cNvPr>
          <p:cNvSpPr>
            <a:spLocks noGrp="1"/>
          </p:cNvSpPr>
          <p:nvPr>
            <p:ph type="title"/>
          </p:nvPr>
        </p:nvSpPr>
        <p:spPr>
          <a:xfrm>
            <a:off x="1531621" y="348063"/>
            <a:ext cx="9797538" cy="1260000"/>
          </a:xfrm>
        </p:spPr>
        <p:txBody>
          <a:bodyPr>
            <a:normAutofit/>
          </a:bodyPr>
          <a:lstStyle/>
          <a:p>
            <a:r>
              <a:rPr lang="en-US" sz="4800" dirty="0" smtClean="0"/>
              <a:t>Paul and Ephesus</a:t>
            </a:r>
            <a:endParaRPr lang="en-US" sz="4800" dirty="0"/>
          </a:p>
        </p:txBody>
      </p:sp>
      <p:pic>
        <p:nvPicPr>
          <p:cNvPr id="24" name="Picture 23" descr="calendar icon">
            <a:extLst>
              <a:ext uri="{FF2B5EF4-FFF2-40B4-BE49-F238E27FC236}">
                <a16:creationId xmlns:a16="http://schemas.microsoft.com/office/drawing/2014/main" xmlns="" id="{B83E2AB1-C03F-4257-9171-5FD5FA2720DB}"/>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685799" y="606588"/>
            <a:ext cx="742950" cy="742950"/>
          </a:xfrm>
          <a:prstGeom prst="rect">
            <a:avLst/>
          </a:prstGeom>
        </p:spPr>
      </p:pic>
      <p:sp>
        <p:nvSpPr>
          <p:cNvPr id="3" name="Text Placeholder 2">
            <a:extLst>
              <a:ext uri="{FF2B5EF4-FFF2-40B4-BE49-F238E27FC236}">
                <a16:creationId xmlns:a16="http://schemas.microsoft.com/office/drawing/2014/main" xmlns="" id="{1D935431-5E3F-4C1A-BED1-C5BC3D661ED8}"/>
              </a:ext>
            </a:extLst>
          </p:cNvPr>
          <p:cNvSpPr>
            <a:spLocks noGrp="1"/>
          </p:cNvSpPr>
          <p:nvPr>
            <p:ph type="body" idx="1"/>
          </p:nvPr>
        </p:nvSpPr>
        <p:spPr>
          <a:xfrm>
            <a:off x="685799" y="1580900"/>
            <a:ext cx="10840914" cy="2256570"/>
          </a:xfrm>
        </p:spPr>
        <p:txBody>
          <a:bodyPr/>
          <a:lstStyle/>
          <a:p>
            <a:r>
              <a:rPr lang="en-US" sz="3200" dirty="0"/>
              <a:t> There is a gap here in the narrative of Acts that can be supplied with information from the Corinthian epistles. During this tour of Macedonia Paul wrote 2 </a:t>
            </a:r>
            <a:r>
              <a:rPr lang="en-US" sz="3200" dirty="0" smtClean="0"/>
              <a:t>Corinthians.   His intended path changed often as Jewish detractors plotted to kill him.  </a:t>
            </a:r>
            <a:endParaRPr lang="en-US" sz="3200" dirty="0"/>
          </a:p>
        </p:txBody>
      </p:sp>
      <p:sp>
        <p:nvSpPr>
          <p:cNvPr id="32" name="Text Placeholder 31">
            <a:extLst>
              <a:ext uri="{FF2B5EF4-FFF2-40B4-BE49-F238E27FC236}">
                <a16:creationId xmlns:a16="http://schemas.microsoft.com/office/drawing/2014/main" xmlns="" id="{E9D7F99C-4A63-4AF2-8DFC-783C463444FE}"/>
              </a:ext>
            </a:extLst>
          </p:cNvPr>
          <p:cNvSpPr>
            <a:spLocks noGrp="1"/>
          </p:cNvSpPr>
          <p:nvPr>
            <p:ph type="body" sz="quarter" idx="14"/>
          </p:nvPr>
        </p:nvSpPr>
        <p:spPr>
          <a:xfrm>
            <a:off x="677034" y="4455369"/>
            <a:ext cx="2492830" cy="959003"/>
          </a:xfrm>
        </p:spPr>
        <p:txBody>
          <a:bodyPr/>
          <a:lstStyle/>
          <a:p>
            <a:pPr>
              <a:spcAft>
                <a:spcPts val="0"/>
              </a:spcAft>
            </a:pPr>
            <a:r>
              <a:rPr lang="en-US" sz="2400" dirty="0" smtClean="0"/>
              <a:t>A.D. 52</a:t>
            </a:r>
            <a:endParaRPr lang="en-US" sz="2400" dirty="0"/>
          </a:p>
          <a:p>
            <a:pPr>
              <a:spcAft>
                <a:spcPts val="0"/>
              </a:spcAft>
            </a:pPr>
            <a:r>
              <a:rPr lang="en-US" sz="2400" dirty="0" smtClean="0"/>
              <a:t>Paul’s initial visit to Ephesus</a:t>
            </a:r>
            <a:endParaRPr lang="en-US" sz="2400" dirty="0"/>
          </a:p>
        </p:txBody>
      </p:sp>
      <p:sp>
        <p:nvSpPr>
          <p:cNvPr id="11" name="Oval 9" descr="decorative element">
            <a:extLst>
              <a:ext uri="{FF2B5EF4-FFF2-40B4-BE49-F238E27FC236}">
                <a16:creationId xmlns:a16="http://schemas.microsoft.com/office/drawing/2014/main" xmlns="" id="{6A7147D9-5182-4F63-A1F6-2C7F380BCAEC}"/>
              </a:ext>
              <a:ext uri="{C183D7F6-B498-43B3-948B-1728B52AA6E4}">
                <adec:decorative xmlns:adec="http://schemas.microsoft.com/office/drawing/2017/decorative" xmlns="" val="1"/>
              </a:ext>
            </a:extLst>
          </p:cNvPr>
          <p:cNvSpPr>
            <a:spLocks noChangeArrowheads="1"/>
          </p:cNvSpPr>
          <p:nvPr/>
        </p:nvSpPr>
        <p:spPr bwMode="auto">
          <a:xfrm>
            <a:off x="1797449" y="5519734"/>
            <a:ext cx="252000" cy="252000"/>
          </a:xfrm>
          <a:prstGeom prst="ellipse">
            <a:avLst/>
          </a:prstGeom>
          <a:solidFill>
            <a:schemeClr val="bg1">
              <a:lumMod val="65000"/>
              <a:lumOff val="35000"/>
            </a:schemeClr>
          </a:solidFill>
          <a:ln w="9525">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3" name="Text Placeholder 32">
            <a:extLst>
              <a:ext uri="{FF2B5EF4-FFF2-40B4-BE49-F238E27FC236}">
                <a16:creationId xmlns:a16="http://schemas.microsoft.com/office/drawing/2014/main" xmlns="" id="{11214B34-DA9D-4C1E-8508-23F492C53998}"/>
              </a:ext>
            </a:extLst>
          </p:cNvPr>
          <p:cNvSpPr>
            <a:spLocks noGrp="1"/>
          </p:cNvSpPr>
          <p:nvPr>
            <p:ph type="body" sz="quarter" idx="15"/>
          </p:nvPr>
        </p:nvSpPr>
        <p:spPr>
          <a:xfrm>
            <a:off x="3169865" y="4262100"/>
            <a:ext cx="2593938" cy="959003"/>
          </a:xfrm>
        </p:spPr>
        <p:txBody>
          <a:bodyPr/>
          <a:lstStyle/>
          <a:p>
            <a:pPr>
              <a:spcAft>
                <a:spcPts val="0"/>
              </a:spcAft>
            </a:pPr>
            <a:r>
              <a:rPr lang="en-US" sz="2400" dirty="0" smtClean="0"/>
              <a:t>A.D. 53-56</a:t>
            </a:r>
            <a:endParaRPr lang="en-US" sz="2400" dirty="0"/>
          </a:p>
          <a:p>
            <a:pPr>
              <a:spcAft>
                <a:spcPts val="0"/>
              </a:spcAft>
            </a:pPr>
            <a:r>
              <a:rPr lang="en-US" sz="2400" dirty="0" smtClean="0"/>
              <a:t>Paul’s 3 year Ephesian ministry</a:t>
            </a:r>
            <a:endParaRPr lang="en-US" sz="2400" dirty="0"/>
          </a:p>
        </p:txBody>
      </p:sp>
      <p:sp>
        <p:nvSpPr>
          <p:cNvPr id="15" name="Oval 14" descr="decorative element">
            <a:extLst>
              <a:ext uri="{FF2B5EF4-FFF2-40B4-BE49-F238E27FC236}">
                <a16:creationId xmlns:a16="http://schemas.microsoft.com/office/drawing/2014/main" xmlns="" id="{3184FF17-95E1-488F-85D0-829B6630F938}"/>
              </a:ext>
              <a:ext uri="{C183D7F6-B498-43B3-948B-1728B52AA6E4}">
                <adec:decorative xmlns:adec="http://schemas.microsoft.com/office/drawing/2017/decorative" xmlns="" val="1"/>
              </a:ext>
            </a:extLst>
          </p:cNvPr>
          <p:cNvSpPr>
            <a:spLocks noChangeArrowheads="1"/>
          </p:cNvSpPr>
          <p:nvPr/>
        </p:nvSpPr>
        <p:spPr bwMode="auto">
          <a:xfrm>
            <a:off x="4351089"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4" name="Text Placeholder 33">
            <a:extLst>
              <a:ext uri="{FF2B5EF4-FFF2-40B4-BE49-F238E27FC236}">
                <a16:creationId xmlns:a16="http://schemas.microsoft.com/office/drawing/2014/main" xmlns="" id="{181BCB65-05D6-4968-A705-E5461BD4B7EF}"/>
              </a:ext>
            </a:extLst>
          </p:cNvPr>
          <p:cNvSpPr>
            <a:spLocks noGrp="1"/>
          </p:cNvSpPr>
          <p:nvPr>
            <p:ph type="body" sz="quarter" idx="16"/>
          </p:nvPr>
        </p:nvSpPr>
        <p:spPr>
          <a:xfrm>
            <a:off x="6178162" y="3945470"/>
            <a:ext cx="2713135" cy="1394461"/>
          </a:xfrm>
        </p:spPr>
        <p:txBody>
          <a:bodyPr/>
          <a:lstStyle/>
          <a:p>
            <a:pPr>
              <a:spcAft>
                <a:spcPts val="0"/>
              </a:spcAft>
            </a:pPr>
            <a:r>
              <a:rPr lang="en-US" sz="2400" dirty="0" smtClean="0"/>
              <a:t>A.D. 57</a:t>
            </a:r>
          </a:p>
          <a:p>
            <a:pPr>
              <a:spcAft>
                <a:spcPts val="0"/>
              </a:spcAft>
            </a:pPr>
            <a:r>
              <a:rPr lang="en-US" sz="2400" dirty="0" smtClean="0"/>
              <a:t>Paul meets with Ephesian Elders while in Miletus</a:t>
            </a:r>
            <a:endParaRPr lang="en-US" sz="2400" dirty="0"/>
          </a:p>
        </p:txBody>
      </p:sp>
      <p:sp>
        <p:nvSpPr>
          <p:cNvPr id="16" name="Oval 19" descr="decorative element">
            <a:extLst>
              <a:ext uri="{FF2B5EF4-FFF2-40B4-BE49-F238E27FC236}">
                <a16:creationId xmlns:a16="http://schemas.microsoft.com/office/drawing/2014/main" xmlns="" id="{E8029F86-BAEB-4FB6-9968-621202C1E881}"/>
              </a:ext>
              <a:ext uri="{C183D7F6-B498-43B3-948B-1728B52AA6E4}">
                <adec:decorative xmlns:adec="http://schemas.microsoft.com/office/drawing/2017/decorative" xmlns="" val="1"/>
              </a:ext>
            </a:extLst>
          </p:cNvPr>
          <p:cNvSpPr>
            <a:spLocks noChangeArrowheads="1"/>
          </p:cNvSpPr>
          <p:nvPr/>
        </p:nvSpPr>
        <p:spPr bwMode="auto">
          <a:xfrm>
            <a:off x="7408730"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6" name="Text Placeholder 35">
            <a:extLst>
              <a:ext uri="{FF2B5EF4-FFF2-40B4-BE49-F238E27FC236}">
                <a16:creationId xmlns:a16="http://schemas.microsoft.com/office/drawing/2014/main" xmlns="" id="{E14C2379-D648-4FA4-892B-A031C8CF38FA}"/>
              </a:ext>
            </a:extLst>
          </p:cNvPr>
          <p:cNvSpPr>
            <a:spLocks noGrp="1"/>
          </p:cNvSpPr>
          <p:nvPr>
            <p:ph type="body" sz="quarter" idx="18"/>
          </p:nvPr>
        </p:nvSpPr>
        <p:spPr>
          <a:xfrm>
            <a:off x="9212258" y="3665616"/>
            <a:ext cx="2308803" cy="2007973"/>
          </a:xfrm>
        </p:spPr>
        <p:txBody>
          <a:bodyPr/>
          <a:lstStyle/>
          <a:p>
            <a:pPr>
              <a:spcAft>
                <a:spcPts val="0"/>
              </a:spcAft>
            </a:pPr>
            <a:r>
              <a:rPr lang="en-US" sz="2400" dirty="0" smtClean="0"/>
              <a:t>A.D. 62</a:t>
            </a:r>
          </a:p>
          <a:p>
            <a:pPr>
              <a:spcAft>
                <a:spcPts val="0"/>
              </a:spcAft>
            </a:pPr>
            <a:r>
              <a:rPr lang="en-US" sz="2400" dirty="0" smtClean="0"/>
              <a:t>Paul writes Ephesians from prison in Rome</a:t>
            </a:r>
            <a:endParaRPr lang="en-US" sz="2400" dirty="0"/>
          </a:p>
        </p:txBody>
      </p:sp>
      <p:sp>
        <p:nvSpPr>
          <p:cNvPr id="13" name="Oval 11" descr="decorative element">
            <a:extLst>
              <a:ext uri="{FF2B5EF4-FFF2-40B4-BE49-F238E27FC236}">
                <a16:creationId xmlns:a16="http://schemas.microsoft.com/office/drawing/2014/main" xmlns="" id="{D62D13F9-C589-486F-8D76-6D51992A2E08}"/>
              </a:ext>
              <a:ext uri="{C183D7F6-B498-43B3-948B-1728B52AA6E4}">
                <adec:decorative xmlns:adec="http://schemas.microsoft.com/office/drawing/2017/decorative" xmlns="" val="1"/>
              </a:ext>
            </a:extLst>
          </p:cNvPr>
          <p:cNvSpPr>
            <a:spLocks noChangeArrowheads="1"/>
          </p:cNvSpPr>
          <p:nvPr/>
        </p:nvSpPr>
        <p:spPr bwMode="auto">
          <a:xfrm>
            <a:off x="10127063" y="5501734"/>
            <a:ext cx="288000" cy="288000"/>
          </a:xfrm>
          <a:prstGeom prst="ellipse">
            <a:avLst/>
          </a:prstGeom>
          <a:solidFill>
            <a:schemeClr val="bg1">
              <a:lumMod val="50000"/>
              <a:lumOff val="50000"/>
            </a:schemeClr>
          </a:solidFill>
          <a:ln w="15875">
            <a:solidFill>
              <a:schemeClr val="bg2">
                <a:lumMod val="50000"/>
                <a:lumOff val="50000"/>
              </a:schemeClr>
            </a:solidFill>
          </a:ln>
          <a:effectLst>
            <a:glow rad="101600">
              <a:schemeClr val="bg2">
                <a:lumMod val="75000"/>
                <a:lumOff val="25000"/>
                <a:alpha val="6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10" name="Rectangle 7" descr="timeline">
            <a:extLst>
              <a:ext uri="{FF2B5EF4-FFF2-40B4-BE49-F238E27FC236}">
                <a16:creationId xmlns:a16="http://schemas.microsoft.com/office/drawing/2014/main" xmlns="" id="{2B8D0290-68FF-400B-B201-1F38FEE7607A}"/>
              </a:ext>
              <a:ext uri="{C183D7F6-B498-43B3-948B-1728B52AA6E4}">
                <adec:decorative xmlns:adec="http://schemas.microsoft.com/office/drawing/2017/decorative" xmlns="" val="1"/>
              </a:ext>
            </a:extLst>
          </p:cNvPr>
          <p:cNvSpPr>
            <a:spLocks noChangeArrowheads="1"/>
          </p:cNvSpPr>
          <p:nvPr/>
        </p:nvSpPr>
        <p:spPr bwMode="auto">
          <a:xfrm>
            <a:off x="1894256" y="5645734"/>
            <a:ext cx="8424000" cy="20638"/>
          </a:xfrm>
          <a:prstGeom prst="rect">
            <a:avLst/>
          </a:prstGeom>
          <a:solidFill>
            <a:schemeClr val="tx1">
              <a:lumMod val="50000"/>
            </a:schemeClr>
          </a:solidFill>
          <a:ln w="9525">
            <a:noFill/>
            <a:miter lim="800000"/>
            <a:headEnd/>
            <a:tailEnd/>
          </a:ln>
          <a:extLst/>
        </p:spPr>
        <p:txBody>
          <a:bodyPr/>
          <a:lstStyle/>
          <a:p>
            <a:pPr eaLnBrk="1" fontAlgn="auto" hangingPunct="1">
              <a:spcBef>
                <a:spcPts val="0"/>
              </a:spcBef>
              <a:spcAft>
                <a:spcPts val="0"/>
              </a:spcAft>
              <a:defRPr/>
            </a:pPr>
            <a:endParaRPr lang="en-US" dirty="0">
              <a:latin typeface="+mj-lt"/>
            </a:endParaRPr>
          </a:p>
        </p:txBody>
      </p:sp>
    </p:spTree>
    <p:extLst>
      <p:ext uri="{BB962C8B-B14F-4D97-AF65-F5344CB8AC3E}">
        <p14:creationId xmlns:p14="http://schemas.microsoft.com/office/powerpoint/2010/main" val="319105439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EC826E-72DB-45B4-B092-DA86DA68C4A7}"/>
              </a:ext>
            </a:extLst>
          </p:cNvPr>
          <p:cNvSpPr>
            <a:spLocks noGrp="1"/>
          </p:cNvSpPr>
          <p:nvPr>
            <p:ph type="title"/>
          </p:nvPr>
        </p:nvSpPr>
        <p:spPr>
          <a:xfrm>
            <a:off x="1531621" y="348063"/>
            <a:ext cx="9797538" cy="1260000"/>
          </a:xfrm>
        </p:spPr>
        <p:txBody>
          <a:bodyPr>
            <a:normAutofit/>
          </a:bodyPr>
          <a:lstStyle/>
          <a:p>
            <a:r>
              <a:rPr lang="en-US" sz="4800" dirty="0" smtClean="0"/>
              <a:t>Paul and Ephesus</a:t>
            </a:r>
            <a:endParaRPr lang="en-US" sz="4800" dirty="0"/>
          </a:p>
        </p:txBody>
      </p:sp>
      <p:pic>
        <p:nvPicPr>
          <p:cNvPr id="24" name="Picture 23" descr="calendar icon">
            <a:extLst>
              <a:ext uri="{FF2B5EF4-FFF2-40B4-BE49-F238E27FC236}">
                <a16:creationId xmlns:a16="http://schemas.microsoft.com/office/drawing/2014/main" xmlns="" id="{B83E2AB1-C03F-4257-9171-5FD5FA2720DB}"/>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685799" y="606588"/>
            <a:ext cx="742950" cy="742950"/>
          </a:xfrm>
          <a:prstGeom prst="rect">
            <a:avLst/>
          </a:prstGeom>
        </p:spPr>
      </p:pic>
      <p:sp>
        <p:nvSpPr>
          <p:cNvPr id="3" name="Text Placeholder 2">
            <a:extLst>
              <a:ext uri="{FF2B5EF4-FFF2-40B4-BE49-F238E27FC236}">
                <a16:creationId xmlns:a16="http://schemas.microsoft.com/office/drawing/2014/main" xmlns="" id="{1D935431-5E3F-4C1A-BED1-C5BC3D661ED8}"/>
              </a:ext>
            </a:extLst>
          </p:cNvPr>
          <p:cNvSpPr>
            <a:spLocks noGrp="1"/>
          </p:cNvSpPr>
          <p:nvPr>
            <p:ph type="body" idx="1"/>
          </p:nvPr>
        </p:nvSpPr>
        <p:spPr>
          <a:xfrm>
            <a:off x="685799" y="1580900"/>
            <a:ext cx="10840914" cy="2256570"/>
          </a:xfrm>
        </p:spPr>
        <p:txBody>
          <a:bodyPr/>
          <a:lstStyle/>
          <a:p>
            <a:r>
              <a:rPr lang="en-US" sz="3200" dirty="0"/>
              <a:t> There is a gap here in the narrative of Acts that can be supplied with information from the Corinthian epistles. During this tour of Macedonia Paul wrote 2 </a:t>
            </a:r>
            <a:r>
              <a:rPr lang="en-US" sz="3200" dirty="0" smtClean="0"/>
              <a:t>Corinthians.   His intended path changed often as Jewish detractors plotted to kill him.  </a:t>
            </a:r>
            <a:endParaRPr lang="en-US" sz="3200" dirty="0"/>
          </a:p>
        </p:txBody>
      </p:sp>
      <p:sp>
        <p:nvSpPr>
          <p:cNvPr id="32" name="Text Placeholder 31">
            <a:extLst>
              <a:ext uri="{FF2B5EF4-FFF2-40B4-BE49-F238E27FC236}">
                <a16:creationId xmlns:a16="http://schemas.microsoft.com/office/drawing/2014/main" xmlns="" id="{E9D7F99C-4A63-4AF2-8DFC-783C463444FE}"/>
              </a:ext>
            </a:extLst>
          </p:cNvPr>
          <p:cNvSpPr>
            <a:spLocks noGrp="1"/>
          </p:cNvSpPr>
          <p:nvPr>
            <p:ph type="body" sz="quarter" idx="14"/>
          </p:nvPr>
        </p:nvSpPr>
        <p:spPr>
          <a:xfrm>
            <a:off x="677034" y="4455369"/>
            <a:ext cx="2492830" cy="959003"/>
          </a:xfrm>
        </p:spPr>
        <p:txBody>
          <a:bodyPr/>
          <a:lstStyle/>
          <a:p>
            <a:pPr>
              <a:spcAft>
                <a:spcPts val="0"/>
              </a:spcAft>
            </a:pPr>
            <a:r>
              <a:rPr lang="en-US" sz="2400" dirty="0" smtClean="0"/>
              <a:t>A.D. 52</a:t>
            </a:r>
            <a:endParaRPr lang="en-US" sz="2400" dirty="0"/>
          </a:p>
          <a:p>
            <a:pPr>
              <a:spcAft>
                <a:spcPts val="0"/>
              </a:spcAft>
            </a:pPr>
            <a:r>
              <a:rPr lang="en-US" sz="2400" dirty="0" smtClean="0"/>
              <a:t>Paul’s initial visit to Ephesus</a:t>
            </a:r>
            <a:endParaRPr lang="en-US" sz="2400" dirty="0"/>
          </a:p>
        </p:txBody>
      </p:sp>
      <p:sp>
        <p:nvSpPr>
          <p:cNvPr id="11" name="Oval 9" descr="decorative element">
            <a:extLst>
              <a:ext uri="{FF2B5EF4-FFF2-40B4-BE49-F238E27FC236}">
                <a16:creationId xmlns:a16="http://schemas.microsoft.com/office/drawing/2014/main" xmlns="" id="{6A7147D9-5182-4F63-A1F6-2C7F380BCAEC}"/>
              </a:ext>
              <a:ext uri="{C183D7F6-B498-43B3-948B-1728B52AA6E4}">
                <adec:decorative xmlns:adec="http://schemas.microsoft.com/office/drawing/2017/decorative" xmlns="" val="1"/>
              </a:ext>
            </a:extLst>
          </p:cNvPr>
          <p:cNvSpPr>
            <a:spLocks noChangeArrowheads="1"/>
          </p:cNvSpPr>
          <p:nvPr/>
        </p:nvSpPr>
        <p:spPr bwMode="auto">
          <a:xfrm>
            <a:off x="1797449" y="5519734"/>
            <a:ext cx="252000" cy="252000"/>
          </a:xfrm>
          <a:prstGeom prst="ellipse">
            <a:avLst/>
          </a:prstGeom>
          <a:solidFill>
            <a:schemeClr val="bg1">
              <a:lumMod val="65000"/>
              <a:lumOff val="35000"/>
            </a:schemeClr>
          </a:solidFill>
          <a:ln w="9525">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3" name="Text Placeholder 32">
            <a:extLst>
              <a:ext uri="{FF2B5EF4-FFF2-40B4-BE49-F238E27FC236}">
                <a16:creationId xmlns:a16="http://schemas.microsoft.com/office/drawing/2014/main" xmlns="" id="{11214B34-DA9D-4C1E-8508-23F492C53998}"/>
              </a:ext>
            </a:extLst>
          </p:cNvPr>
          <p:cNvSpPr>
            <a:spLocks noGrp="1"/>
          </p:cNvSpPr>
          <p:nvPr>
            <p:ph type="body" sz="quarter" idx="15"/>
          </p:nvPr>
        </p:nvSpPr>
        <p:spPr>
          <a:xfrm>
            <a:off x="3169865" y="4262100"/>
            <a:ext cx="2593938" cy="959003"/>
          </a:xfrm>
        </p:spPr>
        <p:txBody>
          <a:bodyPr/>
          <a:lstStyle/>
          <a:p>
            <a:pPr>
              <a:spcAft>
                <a:spcPts val="0"/>
              </a:spcAft>
            </a:pPr>
            <a:r>
              <a:rPr lang="en-US" sz="2400" dirty="0" smtClean="0"/>
              <a:t>A.D. 53-56</a:t>
            </a:r>
            <a:endParaRPr lang="en-US" sz="2400" dirty="0"/>
          </a:p>
          <a:p>
            <a:pPr>
              <a:spcAft>
                <a:spcPts val="0"/>
              </a:spcAft>
            </a:pPr>
            <a:r>
              <a:rPr lang="en-US" sz="2400" dirty="0" smtClean="0"/>
              <a:t>Paul’s 3 year Ephesian ministry</a:t>
            </a:r>
            <a:endParaRPr lang="en-US" sz="2400" dirty="0"/>
          </a:p>
        </p:txBody>
      </p:sp>
      <p:sp>
        <p:nvSpPr>
          <p:cNvPr id="15" name="Oval 14" descr="decorative element">
            <a:extLst>
              <a:ext uri="{FF2B5EF4-FFF2-40B4-BE49-F238E27FC236}">
                <a16:creationId xmlns:a16="http://schemas.microsoft.com/office/drawing/2014/main" xmlns="" id="{3184FF17-95E1-488F-85D0-829B6630F938}"/>
              </a:ext>
              <a:ext uri="{C183D7F6-B498-43B3-948B-1728B52AA6E4}">
                <adec:decorative xmlns:adec="http://schemas.microsoft.com/office/drawing/2017/decorative" xmlns="" val="1"/>
              </a:ext>
            </a:extLst>
          </p:cNvPr>
          <p:cNvSpPr>
            <a:spLocks noChangeArrowheads="1"/>
          </p:cNvSpPr>
          <p:nvPr/>
        </p:nvSpPr>
        <p:spPr bwMode="auto">
          <a:xfrm>
            <a:off x="4351089"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4" name="Text Placeholder 33">
            <a:extLst>
              <a:ext uri="{FF2B5EF4-FFF2-40B4-BE49-F238E27FC236}">
                <a16:creationId xmlns:a16="http://schemas.microsoft.com/office/drawing/2014/main" xmlns="" id="{181BCB65-05D6-4968-A705-E5461BD4B7EF}"/>
              </a:ext>
            </a:extLst>
          </p:cNvPr>
          <p:cNvSpPr>
            <a:spLocks noGrp="1"/>
          </p:cNvSpPr>
          <p:nvPr>
            <p:ph type="body" sz="quarter" idx="16"/>
          </p:nvPr>
        </p:nvSpPr>
        <p:spPr>
          <a:xfrm>
            <a:off x="5763802" y="3746779"/>
            <a:ext cx="3698695" cy="1844955"/>
          </a:xfrm>
        </p:spPr>
        <p:txBody>
          <a:bodyPr/>
          <a:lstStyle/>
          <a:p>
            <a:pPr>
              <a:spcAft>
                <a:spcPts val="0"/>
              </a:spcAft>
            </a:pPr>
            <a:r>
              <a:rPr lang="en-US" sz="3200" dirty="0" smtClean="0">
                <a:solidFill>
                  <a:srgbClr val="66FFFF"/>
                </a:solidFill>
              </a:rPr>
              <a:t>A.D. 57</a:t>
            </a:r>
          </a:p>
          <a:p>
            <a:pPr>
              <a:spcAft>
                <a:spcPts val="0"/>
              </a:spcAft>
            </a:pPr>
            <a:r>
              <a:rPr lang="en-US" sz="3200" dirty="0" smtClean="0">
                <a:solidFill>
                  <a:srgbClr val="66FFFF"/>
                </a:solidFill>
              </a:rPr>
              <a:t>Paul meets with Ephesian Elders while in Miletus</a:t>
            </a:r>
            <a:endParaRPr lang="en-US" sz="3200" dirty="0">
              <a:solidFill>
                <a:srgbClr val="66FFFF"/>
              </a:solidFill>
            </a:endParaRPr>
          </a:p>
        </p:txBody>
      </p:sp>
      <p:sp>
        <p:nvSpPr>
          <p:cNvPr id="16" name="Oval 19" descr="decorative element">
            <a:extLst>
              <a:ext uri="{FF2B5EF4-FFF2-40B4-BE49-F238E27FC236}">
                <a16:creationId xmlns:a16="http://schemas.microsoft.com/office/drawing/2014/main" xmlns="" id="{E8029F86-BAEB-4FB6-9968-621202C1E881}"/>
              </a:ext>
              <a:ext uri="{C183D7F6-B498-43B3-948B-1728B52AA6E4}">
                <adec:decorative xmlns:adec="http://schemas.microsoft.com/office/drawing/2017/decorative" xmlns="" val="1"/>
              </a:ext>
            </a:extLst>
          </p:cNvPr>
          <p:cNvSpPr>
            <a:spLocks noChangeArrowheads="1"/>
          </p:cNvSpPr>
          <p:nvPr/>
        </p:nvSpPr>
        <p:spPr bwMode="auto">
          <a:xfrm>
            <a:off x="7408730"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6" name="Text Placeholder 35">
            <a:extLst>
              <a:ext uri="{FF2B5EF4-FFF2-40B4-BE49-F238E27FC236}">
                <a16:creationId xmlns:a16="http://schemas.microsoft.com/office/drawing/2014/main" xmlns="" id="{E14C2379-D648-4FA4-892B-A031C8CF38FA}"/>
              </a:ext>
            </a:extLst>
          </p:cNvPr>
          <p:cNvSpPr>
            <a:spLocks noGrp="1"/>
          </p:cNvSpPr>
          <p:nvPr>
            <p:ph type="body" sz="quarter" idx="18"/>
          </p:nvPr>
        </p:nvSpPr>
        <p:spPr>
          <a:xfrm>
            <a:off x="9212258" y="3665616"/>
            <a:ext cx="2308803" cy="2007973"/>
          </a:xfrm>
        </p:spPr>
        <p:txBody>
          <a:bodyPr/>
          <a:lstStyle/>
          <a:p>
            <a:pPr>
              <a:spcAft>
                <a:spcPts val="0"/>
              </a:spcAft>
            </a:pPr>
            <a:r>
              <a:rPr lang="en-US" sz="2400" dirty="0" smtClean="0"/>
              <a:t>A.D. 62</a:t>
            </a:r>
          </a:p>
          <a:p>
            <a:pPr>
              <a:spcAft>
                <a:spcPts val="0"/>
              </a:spcAft>
            </a:pPr>
            <a:r>
              <a:rPr lang="en-US" sz="2400" dirty="0" smtClean="0"/>
              <a:t>Paul writes Ephesians from prison in Rome</a:t>
            </a:r>
            <a:endParaRPr lang="en-US" sz="2400" dirty="0"/>
          </a:p>
        </p:txBody>
      </p:sp>
      <p:sp>
        <p:nvSpPr>
          <p:cNvPr id="13" name="Oval 11" descr="decorative element">
            <a:extLst>
              <a:ext uri="{FF2B5EF4-FFF2-40B4-BE49-F238E27FC236}">
                <a16:creationId xmlns:a16="http://schemas.microsoft.com/office/drawing/2014/main" xmlns="" id="{D62D13F9-C589-486F-8D76-6D51992A2E08}"/>
              </a:ext>
              <a:ext uri="{C183D7F6-B498-43B3-948B-1728B52AA6E4}">
                <adec:decorative xmlns:adec="http://schemas.microsoft.com/office/drawing/2017/decorative" xmlns="" val="1"/>
              </a:ext>
            </a:extLst>
          </p:cNvPr>
          <p:cNvSpPr>
            <a:spLocks noChangeArrowheads="1"/>
          </p:cNvSpPr>
          <p:nvPr/>
        </p:nvSpPr>
        <p:spPr bwMode="auto">
          <a:xfrm>
            <a:off x="10127063" y="5501734"/>
            <a:ext cx="288000" cy="288000"/>
          </a:xfrm>
          <a:prstGeom prst="ellipse">
            <a:avLst/>
          </a:prstGeom>
          <a:solidFill>
            <a:schemeClr val="bg1">
              <a:lumMod val="50000"/>
              <a:lumOff val="50000"/>
            </a:schemeClr>
          </a:solidFill>
          <a:ln w="15875">
            <a:solidFill>
              <a:schemeClr val="bg2">
                <a:lumMod val="50000"/>
                <a:lumOff val="50000"/>
              </a:schemeClr>
            </a:solidFill>
          </a:ln>
          <a:effectLst>
            <a:glow rad="101600">
              <a:schemeClr val="bg2">
                <a:lumMod val="75000"/>
                <a:lumOff val="25000"/>
                <a:alpha val="6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10" name="Rectangle 7" descr="timeline">
            <a:extLst>
              <a:ext uri="{FF2B5EF4-FFF2-40B4-BE49-F238E27FC236}">
                <a16:creationId xmlns:a16="http://schemas.microsoft.com/office/drawing/2014/main" xmlns="" id="{2B8D0290-68FF-400B-B201-1F38FEE7607A}"/>
              </a:ext>
              <a:ext uri="{C183D7F6-B498-43B3-948B-1728B52AA6E4}">
                <adec:decorative xmlns:adec="http://schemas.microsoft.com/office/drawing/2017/decorative" xmlns="" val="1"/>
              </a:ext>
            </a:extLst>
          </p:cNvPr>
          <p:cNvSpPr>
            <a:spLocks noChangeArrowheads="1"/>
          </p:cNvSpPr>
          <p:nvPr/>
        </p:nvSpPr>
        <p:spPr bwMode="auto">
          <a:xfrm>
            <a:off x="1894256" y="5645734"/>
            <a:ext cx="8424000" cy="20638"/>
          </a:xfrm>
          <a:prstGeom prst="rect">
            <a:avLst/>
          </a:prstGeom>
          <a:solidFill>
            <a:schemeClr val="tx1">
              <a:lumMod val="50000"/>
            </a:schemeClr>
          </a:solidFill>
          <a:ln w="9525">
            <a:noFill/>
            <a:miter lim="800000"/>
            <a:headEnd/>
            <a:tailEnd/>
          </a:ln>
          <a:extLst/>
        </p:spPr>
        <p:txBody>
          <a:bodyPr/>
          <a:lstStyle/>
          <a:p>
            <a:pPr eaLnBrk="1" fontAlgn="auto" hangingPunct="1">
              <a:spcBef>
                <a:spcPts val="0"/>
              </a:spcBef>
              <a:spcAft>
                <a:spcPts val="0"/>
              </a:spcAft>
              <a:defRPr/>
            </a:pPr>
            <a:endParaRPr lang="en-US" dirty="0">
              <a:latin typeface="+mj-lt"/>
            </a:endParaRPr>
          </a:p>
        </p:txBody>
      </p:sp>
      <p:sp>
        <p:nvSpPr>
          <p:cNvPr id="14" name="Text Placeholder 33">
            <a:extLst>
              <a:ext uri="{FF2B5EF4-FFF2-40B4-BE49-F238E27FC236}">
                <a16:creationId xmlns:a16="http://schemas.microsoft.com/office/drawing/2014/main" xmlns="" id="{181BCB65-05D6-4968-A705-E5461BD4B7EF}"/>
              </a:ext>
            </a:extLst>
          </p:cNvPr>
          <p:cNvSpPr>
            <a:spLocks noGrp="1"/>
          </p:cNvSpPr>
          <p:nvPr>
            <p:ph type="body" sz="quarter" idx="16"/>
          </p:nvPr>
        </p:nvSpPr>
        <p:spPr>
          <a:xfrm>
            <a:off x="5685382" y="5843734"/>
            <a:ext cx="3698695" cy="442630"/>
          </a:xfrm>
        </p:spPr>
        <p:txBody>
          <a:bodyPr/>
          <a:lstStyle/>
          <a:p>
            <a:pPr>
              <a:spcAft>
                <a:spcPts val="0"/>
              </a:spcAft>
            </a:pPr>
            <a:r>
              <a:rPr lang="en-US" sz="3200" b="1" dirty="0" smtClean="0">
                <a:solidFill>
                  <a:srgbClr val="66FFFF"/>
                </a:solidFill>
              </a:rPr>
              <a:t>Acts 20:17-38</a:t>
            </a:r>
            <a:endParaRPr lang="en-US" sz="3200" b="1" dirty="0">
              <a:solidFill>
                <a:srgbClr val="66FFFF"/>
              </a:solidFill>
            </a:endParaRPr>
          </a:p>
        </p:txBody>
      </p:sp>
    </p:spTree>
    <p:extLst>
      <p:ext uri="{BB962C8B-B14F-4D97-AF65-F5344CB8AC3E}">
        <p14:creationId xmlns:p14="http://schemas.microsoft.com/office/powerpoint/2010/main" val="21734021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20:2-38</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a:bodyPr>
          <a:lstStyle/>
          <a:p>
            <a:r>
              <a:rPr lang="en-US" sz="3200" b="1" baseline="30000" dirty="0"/>
              <a:t>2 </a:t>
            </a:r>
            <a:r>
              <a:rPr lang="en-US" sz="3200" dirty="0"/>
              <a:t>And when he had gone over those parts, and had given them much exhortation, he came into Greece,</a:t>
            </a:r>
          </a:p>
          <a:p>
            <a:r>
              <a:rPr lang="en-US" sz="3200" b="1" baseline="30000" dirty="0"/>
              <a:t>3 </a:t>
            </a:r>
            <a:r>
              <a:rPr lang="en-US" sz="3200" dirty="0"/>
              <a:t>And there abode three months. And when the Jews laid wait for him, as he was about to sail into Syria, he purposed to return through Macedonia.</a:t>
            </a:r>
          </a:p>
        </p:txBody>
      </p:sp>
      <p:pic>
        <p:nvPicPr>
          <p:cNvPr id="1026" name="Picture 2" descr="After the riot in Ephesus Paul made his way to Troas and then sailed to Macedonia. – Slide 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50" r="4573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63826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20:4-38</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a:bodyPr>
          <a:lstStyle/>
          <a:p>
            <a:r>
              <a:rPr lang="en-US" sz="3200" b="1" baseline="30000" dirty="0"/>
              <a:t>4 </a:t>
            </a:r>
            <a:r>
              <a:rPr lang="en-US" sz="3200" dirty="0"/>
              <a:t>And there accompanied him into Asia </a:t>
            </a:r>
            <a:r>
              <a:rPr lang="en-US" sz="3200" dirty="0" err="1"/>
              <a:t>Sopater</a:t>
            </a:r>
            <a:r>
              <a:rPr lang="en-US" sz="3200" dirty="0"/>
              <a:t> of Berea; and of the Thessalonians, Aristarchus and </a:t>
            </a:r>
            <a:r>
              <a:rPr lang="en-US" sz="3200" dirty="0" err="1"/>
              <a:t>Secundus</a:t>
            </a:r>
            <a:r>
              <a:rPr lang="en-US" sz="3200" dirty="0"/>
              <a:t>; and Gaius of </a:t>
            </a:r>
            <a:r>
              <a:rPr lang="en-US" sz="3200" dirty="0" err="1"/>
              <a:t>Derbe</a:t>
            </a:r>
            <a:r>
              <a:rPr lang="en-US" sz="3200" dirty="0"/>
              <a:t>, and Timotheus; and of Asia, </a:t>
            </a:r>
            <a:r>
              <a:rPr lang="en-US" sz="3200" dirty="0" err="1"/>
              <a:t>Tychicus</a:t>
            </a:r>
            <a:r>
              <a:rPr lang="en-US" sz="3200" dirty="0"/>
              <a:t> and </a:t>
            </a:r>
            <a:r>
              <a:rPr lang="en-US" sz="3200" dirty="0" err="1"/>
              <a:t>Trophimus</a:t>
            </a:r>
            <a:r>
              <a:rPr lang="en-US" sz="3200" dirty="0"/>
              <a:t>.</a:t>
            </a:r>
          </a:p>
          <a:p>
            <a:r>
              <a:rPr lang="en-US" sz="3200" b="1" baseline="30000" dirty="0"/>
              <a:t>5 </a:t>
            </a:r>
            <a:r>
              <a:rPr lang="en-US" sz="3200" dirty="0"/>
              <a:t>These going before tarried for us at Troas.</a:t>
            </a:r>
          </a:p>
        </p:txBody>
      </p:sp>
      <p:pic>
        <p:nvPicPr>
          <p:cNvPr id="2052" name="Picture 4" descr="Several men were traveling with Paul. They were Sopater from Berea – Slide 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766" t="-211" r="45418" b="211"/>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466800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20:6-38</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a:bodyPr>
          <a:lstStyle/>
          <a:p>
            <a:r>
              <a:rPr lang="en-US" sz="3200" b="1" baseline="30000" dirty="0"/>
              <a:t>6 </a:t>
            </a:r>
            <a:r>
              <a:rPr lang="en-US" sz="3200" dirty="0"/>
              <a:t>And we sailed away from Philippi after the days of unleavened bread, and came unto them to Troas in five days; where we abode seven days</a:t>
            </a:r>
            <a:r>
              <a:rPr lang="en-US" sz="3200" dirty="0" smtClean="0"/>
              <a:t>.</a:t>
            </a:r>
            <a:endParaRPr lang="en-US" sz="3200" dirty="0"/>
          </a:p>
        </p:txBody>
      </p:sp>
      <p:pic>
        <p:nvPicPr>
          <p:cNvPr id="3076" name="Picture 4" descr="Wherever he went, he encouraged the Christians in each place he visited and told people about Jesus. – Slide 2"/>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8524" t="-633" r="37659" b="63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03500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EC826E-72DB-45B4-B092-DA86DA68C4A7}"/>
              </a:ext>
            </a:extLst>
          </p:cNvPr>
          <p:cNvSpPr>
            <a:spLocks noGrp="1"/>
          </p:cNvSpPr>
          <p:nvPr>
            <p:ph type="title"/>
          </p:nvPr>
        </p:nvSpPr>
        <p:spPr>
          <a:xfrm>
            <a:off x="1531621" y="348063"/>
            <a:ext cx="9797538" cy="1260000"/>
          </a:xfrm>
        </p:spPr>
        <p:txBody>
          <a:bodyPr>
            <a:normAutofit/>
          </a:bodyPr>
          <a:lstStyle/>
          <a:p>
            <a:r>
              <a:rPr lang="en-US" sz="4800" dirty="0" smtClean="0"/>
              <a:t>Paul and Ephesus</a:t>
            </a:r>
            <a:endParaRPr lang="en-US" sz="4800" dirty="0"/>
          </a:p>
        </p:txBody>
      </p:sp>
      <p:pic>
        <p:nvPicPr>
          <p:cNvPr id="24" name="Picture 23" descr="calendar icon">
            <a:extLst>
              <a:ext uri="{FF2B5EF4-FFF2-40B4-BE49-F238E27FC236}">
                <a16:creationId xmlns:a16="http://schemas.microsoft.com/office/drawing/2014/main" xmlns="" id="{B83E2AB1-C03F-4257-9171-5FD5FA2720DB}"/>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685799" y="606588"/>
            <a:ext cx="742950" cy="742950"/>
          </a:xfrm>
          <a:prstGeom prst="rect">
            <a:avLst/>
          </a:prstGeom>
        </p:spPr>
      </p:pic>
      <p:sp>
        <p:nvSpPr>
          <p:cNvPr id="3" name="Text Placeholder 2">
            <a:extLst>
              <a:ext uri="{FF2B5EF4-FFF2-40B4-BE49-F238E27FC236}">
                <a16:creationId xmlns:a16="http://schemas.microsoft.com/office/drawing/2014/main" xmlns="" id="{1D935431-5E3F-4C1A-BED1-C5BC3D661ED8}"/>
              </a:ext>
            </a:extLst>
          </p:cNvPr>
          <p:cNvSpPr>
            <a:spLocks noGrp="1"/>
          </p:cNvSpPr>
          <p:nvPr>
            <p:ph type="body" idx="1"/>
          </p:nvPr>
        </p:nvSpPr>
        <p:spPr>
          <a:xfrm>
            <a:off x="685799" y="1580900"/>
            <a:ext cx="10840914" cy="2256570"/>
          </a:xfrm>
        </p:spPr>
        <p:txBody>
          <a:bodyPr/>
          <a:lstStyle/>
          <a:p>
            <a:r>
              <a:rPr lang="en-US" sz="3600" dirty="0"/>
              <a:t>Ephesus was an important </a:t>
            </a:r>
            <a:r>
              <a:rPr lang="en-US" sz="3600" dirty="0" smtClean="0"/>
              <a:t>center </a:t>
            </a:r>
            <a:r>
              <a:rPr lang="en-US" sz="3600" dirty="0"/>
              <a:t>for Early Christianity from the </a:t>
            </a:r>
            <a:r>
              <a:rPr lang="en-US" sz="3600" dirty="0" smtClean="0"/>
              <a:t>A.D. 50s. </a:t>
            </a:r>
            <a:r>
              <a:rPr lang="en-US" sz="3600" dirty="0"/>
              <a:t>A tentative chronology of Paul’s relationship to </a:t>
            </a:r>
            <a:r>
              <a:rPr lang="en-US" sz="3600" dirty="0" smtClean="0"/>
              <a:t>Ephesus is suggested by the Quarterly as follows:</a:t>
            </a:r>
            <a:endParaRPr lang="en-US" sz="3600" dirty="0"/>
          </a:p>
          <a:p>
            <a:endParaRPr lang="en-US" sz="3600" dirty="0"/>
          </a:p>
        </p:txBody>
      </p:sp>
      <p:sp>
        <p:nvSpPr>
          <p:cNvPr id="32" name="Text Placeholder 31">
            <a:extLst>
              <a:ext uri="{FF2B5EF4-FFF2-40B4-BE49-F238E27FC236}">
                <a16:creationId xmlns:a16="http://schemas.microsoft.com/office/drawing/2014/main" xmlns="" id="{E9D7F99C-4A63-4AF2-8DFC-783C463444FE}"/>
              </a:ext>
            </a:extLst>
          </p:cNvPr>
          <p:cNvSpPr>
            <a:spLocks noGrp="1"/>
          </p:cNvSpPr>
          <p:nvPr>
            <p:ph type="body" sz="quarter" idx="14"/>
          </p:nvPr>
        </p:nvSpPr>
        <p:spPr>
          <a:xfrm>
            <a:off x="677034" y="4455369"/>
            <a:ext cx="2492830" cy="959003"/>
          </a:xfrm>
        </p:spPr>
        <p:txBody>
          <a:bodyPr/>
          <a:lstStyle/>
          <a:p>
            <a:pPr>
              <a:spcAft>
                <a:spcPts val="0"/>
              </a:spcAft>
            </a:pPr>
            <a:r>
              <a:rPr lang="en-US" sz="2400" dirty="0" smtClean="0"/>
              <a:t>A.D. 52</a:t>
            </a:r>
            <a:endParaRPr lang="en-US" sz="2400" dirty="0"/>
          </a:p>
          <a:p>
            <a:pPr>
              <a:spcAft>
                <a:spcPts val="0"/>
              </a:spcAft>
            </a:pPr>
            <a:r>
              <a:rPr lang="en-US" sz="2400" dirty="0" smtClean="0"/>
              <a:t>Paul’s initial visit to Ephesus</a:t>
            </a:r>
            <a:endParaRPr lang="en-US" sz="2400" dirty="0"/>
          </a:p>
        </p:txBody>
      </p:sp>
      <p:sp>
        <p:nvSpPr>
          <p:cNvPr id="11" name="Oval 9" descr="decorative element">
            <a:extLst>
              <a:ext uri="{FF2B5EF4-FFF2-40B4-BE49-F238E27FC236}">
                <a16:creationId xmlns:a16="http://schemas.microsoft.com/office/drawing/2014/main" xmlns="" id="{6A7147D9-5182-4F63-A1F6-2C7F380BCAEC}"/>
              </a:ext>
              <a:ext uri="{C183D7F6-B498-43B3-948B-1728B52AA6E4}">
                <adec:decorative xmlns:adec="http://schemas.microsoft.com/office/drawing/2017/decorative" xmlns="" val="1"/>
              </a:ext>
            </a:extLst>
          </p:cNvPr>
          <p:cNvSpPr>
            <a:spLocks noChangeArrowheads="1"/>
          </p:cNvSpPr>
          <p:nvPr/>
        </p:nvSpPr>
        <p:spPr bwMode="auto">
          <a:xfrm>
            <a:off x="1797449" y="5519734"/>
            <a:ext cx="252000" cy="252000"/>
          </a:xfrm>
          <a:prstGeom prst="ellipse">
            <a:avLst/>
          </a:prstGeom>
          <a:solidFill>
            <a:schemeClr val="bg1">
              <a:lumMod val="65000"/>
              <a:lumOff val="35000"/>
            </a:schemeClr>
          </a:solidFill>
          <a:ln w="9525">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3" name="Text Placeholder 32">
            <a:extLst>
              <a:ext uri="{FF2B5EF4-FFF2-40B4-BE49-F238E27FC236}">
                <a16:creationId xmlns:a16="http://schemas.microsoft.com/office/drawing/2014/main" xmlns="" id="{11214B34-DA9D-4C1E-8508-23F492C53998}"/>
              </a:ext>
            </a:extLst>
          </p:cNvPr>
          <p:cNvSpPr>
            <a:spLocks noGrp="1"/>
          </p:cNvSpPr>
          <p:nvPr>
            <p:ph type="body" sz="quarter" idx="15"/>
          </p:nvPr>
        </p:nvSpPr>
        <p:spPr>
          <a:xfrm>
            <a:off x="3537637" y="4262100"/>
            <a:ext cx="2620275" cy="959003"/>
          </a:xfrm>
        </p:spPr>
        <p:txBody>
          <a:bodyPr/>
          <a:lstStyle/>
          <a:p>
            <a:pPr>
              <a:spcAft>
                <a:spcPts val="0"/>
              </a:spcAft>
            </a:pPr>
            <a:r>
              <a:rPr lang="en-US" sz="2400" dirty="0" smtClean="0"/>
              <a:t>A.D. 53-56</a:t>
            </a:r>
            <a:endParaRPr lang="en-US" sz="2400" dirty="0"/>
          </a:p>
          <a:p>
            <a:pPr>
              <a:spcAft>
                <a:spcPts val="0"/>
              </a:spcAft>
            </a:pPr>
            <a:r>
              <a:rPr lang="en-US" sz="2400" dirty="0" smtClean="0"/>
              <a:t>Paul’s 3 year Ephesian ministry</a:t>
            </a:r>
            <a:endParaRPr lang="en-US" sz="2400" dirty="0"/>
          </a:p>
        </p:txBody>
      </p:sp>
      <p:sp>
        <p:nvSpPr>
          <p:cNvPr id="15" name="Oval 14" descr="decorative element">
            <a:extLst>
              <a:ext uri="{FF2B5EF4-FFF2-40B4-BE49-F238E27FC236}">
                <a16:creationId xmlns:a16="http://schemas.microsoft.com/office/drawing/2014/main" xmlns="" id="{3184FF17-95E1-488F-85D0-829B6630F938}"/>
              </a:ext>
              <a:ext uri="{C183D7F6-B498-43B3-948B-1728B52AA6E4}">
                <adec:decorative xmlns:adec="http://schemas.microsoft.com/office/drawing/2017/decorative" xmlns="" val="1"/>
              </a:ext>
            </a:extLst>
          </p:cNvPr>
          <p:cNvSpPr>
            <a:spLocks noChangeArrowheads="1"/>
          </p:cNvSpPr>
          <p:nvPr/>
        </p:nvSpPr>
        <p:spPr bwMode="auto">
          <a:xfrm>
            <a:off x="4684739"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4" name="Text Placeholder 33">
            <a:extLst>
              <a:ext uri="{FF2B5EF4-FFF2-40B4-BE49-F238E27FC236}">
                <a16:creationId xmlns:a16="http://schemas.microsoft.com/office/drawing/2014/main" xmlns="" id="{181BCB65-05D6-4968-A705-E5461BD4B7EF}"/>
              </a:ext>
            </a:extLst>
          </p:cNvPr>
          <p:cNvSpPr>
            <a:spLocks noGrp="1"/>
          </p:cNvSpPr>
          <p:nvPr>
            <p:ph type="body" sz="quarter" idx="16"/>
          </p:nvPr>
        </p:nvSpPr>
        <p:spPr>
          <a:xfrm>
            <a:off x="6574703" y="3894957"/>
            <a:ext cx="2028861" cy="1394461"/>
          </a:xfrm>
        </p:spPr>
        <p:txBody>
          <a:bodyPr/>
          <a:lstStyle/>
          <a:p>
            <a:pPr>
              <a:spcAft>
                <a:spcPts val="0"/>
              </a:spcAft>
            </a:pPr>
            <a:r>
              <a:rPr lang="en-US" sz="2400" dirty="0" smtClean="0"/>
              <a:t>A.D. 57</a:t>
            </a:r>
          </a:p>
          <a:p>
            <a:pPr>
              <a:spcAft>
                <a:spcPts val="0"/>
              </a:spcAft>
            </a:pPr>
            <a:r>
              <a:rPr lang="en-US" sz="2400" dirty="0" smtClean="0"/>
              <a:t>Paul meets with Ephesian Elders while in Miletus</a:t>
            </a:r>
            <a:endParaRPr lang="en-US" sz="2400" dirty="0"/>
          </a:p>
        </p:txBody>
      </p:sp>
      <p:sp>
        <p:nvSpPr>
          <p:cNvPr id="16" name="Oval 19" descr="decorative element">
            <a:extLst>
              <a:ext uri="{FF2B5EF4-FFF2-40B4-BE49-F238E27FC236}">
                <a16:creationId xmlns:a16="http://schemas.microsoft.com/office/drawing/2014/main" xmlns="" id="{E8029F86-BAEB-4FB6-9968-621202C1E881}"/>
              </a:ext>
              <a:ext uri="{C183D7F6-B498-43B3-948B-1728B52AA6E4}">
                <adec:decorative xmlns:adec="http://schemas.microsoft.com/office/drawing/2017/decorative" xmlns="" val="1"/>
              </a:ext>
            </a:extLst>
          </p:cNvPr>
          <p:cNvSpPr>
            <a:spLocks noChangeArrowheads="1"/>
          </p:cNvSpPr>
          <p:nvPr/>
        </p:nvSpPr>
        <p:spPr bwMode="auto">
          <a:xfrm>
            <a:off x="7408730"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6" name="Text Placeholder 35">
            <a:extLst>
              <a:ext uri="{FF2B5EF4-FFF2-40B4-BE49-F238E27FC236}">
                <a16:creationId xmlns:a16="http://schemas.microsoft.com/office/drawing/2014/main" xmlns="" id="{E14C2379-D648-4FA4-892B-A031C8CF38FA}"/>
              </a:ext>
            </a:extLst>
          </p:cNvPr>
          <p:cNvSpPr>
            <a:spLocks noGrp="1"/>
          </p:cNvSpPr>
          <p:nvPr>
            <p:ph type="body" sz="quarter" idx="18"/>
          </p:nvPr>
        </p:nvSpPr>
        <p:spPr>
          <a:xfrm>
            <a:off x="9020356" y="3619761"/>
            <a:ext cx="2308803" cy="2007973"/>
          </a:xfrm>
        </p:spPr>
        <p:txBody>
          <a:bodyPr/>
          <a:lstStyle/>
          <a:p>
            <a:pPr>
              <a:spcAft>
                <a:spcPts val="0"/>
              </a:spcAft>
            </a:pPr>
            <a:r>
              <a:rPr lang="en-US" sz="2400" dirty="0" smtClean="0"/>
              <a:t>A.D. 62</a:t>
            </a:r>
          </a:p>
          <a:p>
            <a:pPr>
              <a:spcAft>
                <a:spcPts val="0"/>
              </a:spcAft>
            </a:pPr>
            <a:r>
              <a:rPr lang="en-US" sz="2400" dirty="0" smtClean="0"/>
              <a:t>Paul writes Ephesians from prison in Rome</a:t>
            </a:r>
            <a:endParaRPr lang="en-US" sz="2400" dirty="0"/>
          </a:p>
        </p:txBody>
      </p:sp>
      <p:sp>
        <p:nvSpPr>
          <p:cNvPr id="13" name="Oval 11" descr="decorative element">
            <a:extLst>
              <a:ext uri="{FF2B5EF4-FFF2-40B4-BE49-F238E27FC236}">
                <a16:creationId xmlns:a16="http://schemas.microsoft.com/office/drawing/2014/main" xmlns="" id="{D62D13F9-C589-486F-8D76-6D51992A2E08}"/>
              </a:ext>
              <a:ext uri="{C183D7F6-B498-43B3-948B-1728B52AA6E4}">
                <adec:decorative xmlns:adec="http://schemas.microsoft.com/office/drawing/2017/decorative" xmlns="" val="1"/>
              </a:ext>
            </a:extLst>
          </p:cNvPr>
          <p:cNvSpPr>
            <a:spLocks noChangeArrowheads="1"/>
          </p:cNvSpPr>
          <p:nvPr/>
        </p:nvSpPr>
        <p:spPr bwMode="auto">
          <a:xfrm>
            <a:off x="10127063" y="5501734"/>
            <a:ext cx="288000" cy="288000"/>
          </a:xfrm>
          <a:prstGeom prst="ellipse">
            <a:avLst/>
          </a:prstGeom>
          <a:solidFill>
            <a:schemeClr val="bg1">
              <a:lumMod val="50000"/>
              <a:lumOff val="50000"/>
            </a:schemeClr>
          </a:solidFill>
          <a:ln w="15875">
            <a:solidFill>
              <a:schemeClr val="bg2">
                <a:lumMod val="50000"/>
                <a:lumOff val="50000"/>
              </a:schemeClr>
            </a:solidFill>
          </a:ln>
          <a:effectLst>
            <a:glow rad="101600">
              <a:schemeClr val="bg2">
                <a:lumMod val="75000"/>
                <a:lumOff val="25000"/>
                <a:alpha val="6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10" name="Rectangle 7" descr="timeline">
            <a:extLst>
              <a:ext uri="{FF2B5EF4-FFF2-40B4-BE49-F238E27FC236}">
                <a16:creationId xmlns:a16="http://schemas.microsoft.com/office/drawing/2014/main" xmlns="" id="{2B8D0290-68FF-400B-B201-1F38FEE7607A}"/>
              </a:ext>
              <a:ext uri="{C183D7F6-B498-43B3-948B-1728B52AA6E4}">
                <adec:decorative xmlns:adec="http://schemas.microsoft.com/office/drawing/2017/decorative" xmlns="" val="1"/>
              </a:ext>
            </a:extLst>
          </p:cNvPr>
          <p:cNvSpPr>
            <a:spLocks noChangeArrowheads="1"/>
          </p:cNvSpPr>
          <p:nvPr/>
        </p:nvSpPr>
        <p:spPr bwMode="auto">
          <a:xfrm>
            <a:off x="1894256" y="5645734"/>
            <a:ext cx="8424000" cy="20638"/>
          </a:xfrm>
          <a:prstGeom prst="rect">
            <a:avLst/>
          </a:prstGeom>
          <a:solidFill>
            <a:schemeClr val="tx1">
              <a:lumMod val="50000"/>
            </a:schemeClr>
          </a:solidFill>
          <a:ln w="9525">
            <a:noFill/>
            <a:miter lim="800000"/>
            <a:headEnd/>
            <a:tailEnd/>
          </a:ln>
          <a:extLst/>
        </p:spPr>
        <p:txBody>
          <a:bodyPr/>
          <a:lstStyle/>
          <a:p>
            <a:pPr eaLnBrk="1" fontAlgn="auto" hangingPunct="1">
              <a:spcBef>
                <a:spcPts val="0"/>
              </a:spcBef>
              <a:spcAft>
                <a:spcPts val="0"/>
              </a:spcAft>
              <a:defRPr/>
            </a:pPr>
            <a:endParaRPr lang="en-US" dirty="0">
              <a:latin typeface="+mj-lt"/>
            </a:endParaRPr>
          </a:p>
        </p:txBody>
      </p:sp>
    </p:spTree>
    <p:extLst>
      <p:ext uri="{BB962C8B-B14F-4D97-AF65-F5344CB8AC3E}">
        <p14:creationId xmlns:p14="http://schemas.microsoft.com/office/powerpoint/2010/main" val="53704100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20:7-38</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a:bodyPr>
          <a:lstStyle/>
          <a:p>
            <a:r>
              <a:rPr lang="en-US" sz="3200" b="1" baseline="30000" dirty="0" smtClean="0"/>
              <a:t>7</a:t>
            </a:r>
            <a:r>
              <a:rPr lang="en-US" sz="3200" b="1" baseline="30000" dirty="0"/>
              <a:t> </a:t>
            </a:r>
            <a:r>
              <a:rPr lang="en-US" sz="3200" dirty="0"/>
              <a:t>And upon the first day of the week, when the disciples came together to break bread, Paul preached unto them, ready to depart on the morrow; and continued his speech until midnight.</a:t>
            </a:r>
          </a:p>
        </p:txBody>
      </p:sp>
      <p:pic>
        <p:nvPicPr>
          <p:cNvPr id="4098" name="Picture 2" descr="On the first day of the week, Paul gathered with the local believers to share in breaking bread together. Paul was preaching to them, and since he was leaving the next day, he kept talking until midnight. – Slide 10"/>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0692" t="-422" r="15492" b="42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47547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20:8-38</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a:bodyPr>
          <a:lstStyle/>
          <a:p>
            <a:r>
              <a:rPr lang="en-US" sz="3200" b="1" baseline="30000" dirty="0"/>
              <a:t>8 </a:t>
            </a:r>
            <a:r>
              <a:rPr lang="en-US" sz="3200" dirty="0"/>
              <a:t>And there were many lights in the upper chamber, where they were gathered together</a:t>
            </a:r>
            <a:r>
              <a:rPr lang="en-US" sz="3200" dirty="0" smtClean="0"/>
              <a:t>.</a:t>
            </a:r>
            <a:endParaRPr lang="en-US" sz="3200" dirty="0"/>
          </a:p>
        </p:txBody>
      </p:sp>
      <p:pic>
        <p:nvPicPr>
          <p:cNvPr id="5122" name="Picture 2" descr="The upstairs room was lit with many flickering lamps. As Paul spoke on and on, a young man named Eutychus, sitting on the windowsill, became very drowsy. Finally, he fell sound asleep and dropped three stories to his death.  – Slide 1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833" t="422" r="40351" b="-42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61044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20:9-38</a:t>
            </a:r>
            <a:endParaRPr lang="en-US" sz="3600" b="1" dirty="0"/>
          </a:p>
        </p:txBody>
      </p:sp>
      <p:sp>
        <p:nvSpPr>
          <p:cNvPr id="3" name="Text Placeholder 2"/>
          <p:cNvSpPr>
            <a:spLocks noGrp="1"/>
          </p:cNvSpPr>
          <p:nvPr>
            <p:ph type="body" sz="half" idx="2"/>
          </p:nvPr>
        </p:nvSpPr>
        <p:spPr>
          <a:xfrm>
            <a:off x="542925" y="1736333"/>
            <a:ext cx="7172325" cy="4307280"/>
          </a:xfrm>
        </p:spPr>
        <p:txBody>
          <a:bodyPr>
            <a:normAutofit lnSpcReduction="10000"/>
          </a:bodyPr>
          <a:lstStyle/>
          <a:p>
            <a:r>
              <a:rPr lang="en-US" sz="3200" b="1" baseline="30000" dirty="0"/>
              <a:t>9 </a:t>
            </a:r>
            <a:r>
              <a:rPr lang="en-US" sz="3200" dirty="0"/>
              <a:t>And there sat in a window a certain young man named </a:t>
            </a:r>
            <a:r>
              <a:rPr lang="en-US" sz="3200" dirty="0" err="1"/>
              <a:t>Eutychus</a:t>
            </a:r>
            <a:r>
              <a:rPr lang="en-US" sz="3200" dirty="0"/>
              <a:t>, being fallen into a deep sleep: and as Paul was long preaching, he sunk down with sleep, and fell down from the third loft, and was taken up dead.</a:t>
            </a:r>
          </a:p>
          <a:p>
            <a:r>
              <a:rPr lang="en-US" sz="3200" b="1" baseline="30000" dirty="0"/>
              <a:t>10 </a:t>
            </a:r>
            <a:r>
              <a:rPr lang="en-US" sz="3200" dirty="0"/>
              <a:t>And Paul went down, and fell on him, and embracing him said, Trouble not yourselves; for his life is in him.</a:t>
            </a:r>
          </a:p>
        </p:txBody>
      </p:sp>
      <p:pic>
        <p:nvPicPr>
          <p:cNvPr id="6146" name="Picture 2" descr=" Paul went down, bent over him, and took him into his arms. ‘Don’t worry,’ he said, ‘he’s alive!’   – Slide 1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460880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20:11-38</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a:bodyPr>
          <a:lstStyle/>
          <a:p>
            <a:r>
              <a:rPr lang="en-US" sz="3200" b="1" baseline="30000" dirty="0"/>
              <a:t>11 </a:t>
            </a:r>
            <a:r>
              <a:rPr lang="en-US" sz="3200" dirty="0"/>
              <a:t>When he therefore was come up again, and had broken bread, and eaten, and talked a long while, even till break of day, so he departed.</a:t>
            </a:r>
          </a:p>
          <a:p>
            <a:r>
              <a:rPr lang="en-US" sz="3200" b="1" baseline="30000" dirty="0"/>
              <a:t>12 </a:t>
            </a:r>
            <a:r>
              <a:rPr lang="en-US" sz="3200" dirty="0"/>
              <a:t>And they brought the young man alive, and were not a little comforted</a:t>
            </a:r>
            <a:r>
              <a:rPr lang="en-US" sz="3200" dirty="0" smtClean="0"/>
              <a:t>.</a:t>
            </a:r>
            <a:endParaRPr lang="en-US" sz="3200" dirty="0"/>
          </a:p>
        </p:txBody>
      </p:sp>
      <p:pic>
        <p:nvPicPr>
          <p:cNvPr id="7170" name="Picture 2" descr="They returned upstairs, to break bread together. Paul continued talking to them until dawn, and then he left. Meanwhile, the Eutychus was taken home unhurt. – Slide 13"/>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983" t="422" r="43201" b="-42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12350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20:13-38</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a:bodyPr>
          <a:lstStyle/>
          <a:p>
            <a:r>
              <a:rPr lang="en-US" sz="3200" b="1" baseline="30000" dirty="0"/>
              <a:t>13 </a:t>
            </a:r>
            <a:r>
              <a:rPr lang="en-US" sz="3200" dirty="0"/>
              <a:t>And we went before to ship, and sailed unto </a:t>
            </a:r>
            <a:r>
              <a:rPr lang="en-US" sz="3200" dirty="0" err="1"/>
              <a:t>Assos</a:t>
            </a:r>
            <a:r>
              <a:rPr lang="en-US" sz="3200" dirty="0"/>
              <a:t>, there intending to take in Paul: for so had he appointed, minding himself to go afoot.</a:t>
            </a:r>
          </a:p>
          <a:p>
            <a:r>
              <a:rPr lang="en-US" sz="3200" b="1" baseline="30000" dirty="0"/>
              <a:t>14 </a:t>
            </a:r>
            <a:r>
              <a:rPr lang="en-US" sz="3200" dirty="0"/>
              <a:t>And when he met with us at </a:t>
            </a:r>
            <a:r>
              <a:rPr lang="en-US" sz="3200" dirty="0" err="1"/>
              <a:t>Assos</a:t>
            </a:r>
            <a:r>
              <a:rPr lang="en-US" sz="3200" dirty="0"/>
              <a:t>, we took him in, and came to </a:t>
            </a:r>
            <a:r>
              <a:rPr lang="en-US" sz="3200" dirty="0" err="1"/>
              <a:t>Mitylene</a:t>
            </a:r>
            <a:r>
              <a:rPr lang="en-US" sz="3200" dirty="0"/>
              <a:t>.</a:t>
            </a:r>
          </a:p>
        </p:txBody>
      </p:sp>
      <p:pic>
        <p:nvPicPr>
          <p:cNvPr id="8194" name="Picture 2" descr="Paul and his companions went overland to Assos, where they boarded a ship for Mitylene. The next day they sailed past the island of Kios. The following day they crossed to the island of Samos, and a day later they arrived at Miletus. – Slide 14"/>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608" r="45576"/>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37272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20:15-38</a:t>
            </a:r>
            <a:endParaRPr lang="en-US" sz="3600" b="1" dirty="0"/>
          </a:p>
        </p:txBody>
      </p:sp>
      <p:sp>
        <p:nvSpPr>
          <p:cNvPr id="3" name="Text Placeholder 2"/>
          <p:cNvSpPr>
            <a:spLocks noGrp="1"/>
          </p:cNvSpPr>
          <p:nvPr>
            <p:ph type="body" sz="half" idx="2"/>
          </p:nvPr>
        </p:nvSpPr>
        <p:spPr>
          <a:xfrm>
            <a:off x="215757" y="1726058"/>
            <a:ext cx="7499493" cy="4602823"/>
          </a:xfrm>
        </p:spPr>
        <p:txBody>
          <a:bodyPr>
            <a:normAutofit lnSpcReduction="10000"/>
          </a:bodyPr>
          <a:lstStyle/>
          <a:p>
            <a:r>
              <a:rPr lang="en-US" sz="3200" b="1" baseline="30000" dirty="0"/>
              <a:t>15 </a:t>
            </a:r>
            <a:r>
              <a:rPr lang="en-US" sz="3200" dirty="0"/>
              <a:t>And we sailed thence, and came the next day over against Chios; and the next day we arrived at Samos, and tarried at </a:t>
            </a:r>
            <a:r>
              <a:rPr lang="en-US" sz="3200" dirty="0" err="1"/>
              <a:t>Trogyllium</a:t>
            </a:r>
            <a:r>
              <a:rPr lang="en-US" sz="3200" dirty="0"/>
              <a:t>; and the next day we came to Miletus.</a:t>
            </a:r>
          </a:p>
          <a:p>
            <a:r>
              <a:rPr lang="en-US" sz="3200" b="1" baseline="30000" dirty="0"/>
              <a:t>16 </a:t>
            </a:r>
            <a:r>
              <a:rPr lang="en-US" sz="3200" dirty="0"/>
              <a:t>For Paul had determined to sail by Ephesus, because he would not spend the time in Asia: for he hasted, if it were possible for him, to be at Jerusalem the day of Pentecost.</a:t>
            </a:r>
          </a:p>
        </p:txBody>
      </p:sp>
      <p:pic>
        <p:nvPicPr>
          <p:cNvPr id="9218" name="Picture 2" descr="Paul had not stopped at Ephesus, as he was hurrying to get to Jerusalem in time for the Festival of Pentecost. But when he landed at Miletus, he sent a message to the elders of the church at Ephesus, asking them to come and meet him. – Slide 15"/>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6431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20:17-38</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a:bodyPr>
          <a:lstStyle/>
          <a:p>
            <a:r>
              <a:rPr lang="en-US" sz="3200" b="1" baseline="30000" dirty="0"/>
              <a:t>17 </a:t>
            </a:r>
            <a:r>
              <a:rPr lang="en-US" sz="3200" dirty="0"/>
              <a:t>And from Miletus he sent to Ephesus, and called the elders of the church.</a:t>
            </a:r>
          </a:p>
          <a:p>
            <a:r>
              <a:rPr lang="en-US" sz="3200" b="1" baseline="30000" dirty="0"/>
              <a:t>18 </a:t>
            </a:r>
            <a:r>
              <a:rPr lang="en-US" sz="3200" dirty="0"/>
              <a:t>And when they were come to him, he said unto them, Ye know, from the first day that I came into Asia, after what manner I have been with you at all seasons</a:t>
            </a:r>
            <a:r>
              <a:rPr lang="en-US" sz="3200" dirty="0" smtClean="0"/>
              <a:t>,</a:t>
            </a:r>
            <a:endParaRPr lang="en-US" sz="3200" dirty="0"/>
          </a:p>
        </p:txBody>
      </p:sp>
      <p:pic>
        <p:nvPicPr>
          <p:cNvPr id="8196" name="Picture 4" descr="When they arrived he told them, ‘You know that from the day I arrived in Asia I have done the Lord’s work humbly and with many tears. I have endured many trials and plots. – Slide 16"/>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570802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20:19-38</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lnSpcReduction="10000"/>
          </a:bodyPr>
          <a:lstStyle/>
          <a:p>
            <a:r>
              <a:rPr lang="en-US" sz="3200" b="1" baseline="30000" dirty="0"/>
              <a:t>19 </a:t>
            </a:r>
            <a:r>
              <a:rPr lang="en-US" sz="3200" dirty="0"/>
              <a:t>Serving the </a:t>
            </a:r>
            <a:r>
              <a:rPr lang="en-US" sz="3200" cap="small" dirty="0"/>
              <a:t>Lord</a:t>
            </a:r>
            <a:r>
              <a:rPr lang="en-US" sz="3200" dirty="0"/>
              <a:t> with all humility of mind, and with many tears, and temptations, which befell me by the lying in wait of the Jews:</a:t>
            </a:r>
          </a:p>
          <a:p>
            <a:r>
              <a:rPr lang="en-US" sz="3200" b="1" baseline="30000" dirty="0"/>
              <a:t>20 </a:t>
            </a:r>
            <a:r>
              <a:rPr lang="en-US" sz="3200" dirty="0"/>
              <a:t>And how I kept back nothing that was profitable unto you, but have shewed you, and have taught you publicly, and from house to house,</a:t>
            </a:r>
          </a:p>
        </p:txBody>
      </p:sp>
      <p:pic>
        <p:nvPicPr>
          <p:cNvPr id="11266" name="Picture 2" descr="‘I have had one message for Jews and Greeks alike. They need to repent from sin and turn to God. They must have faith in our Lord Jesus. – Slide 1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5735" t="-211" r="449" b="211"/>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60231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20:21-38</a:t>
            </a:r>
            <a:endParaRPr lang="en-US" sz="3600" b="1" dirty="0"/>
          </a:p>
        </p:txBody>
      </p:sp>
      <p:sp>
        <p:nvSpPr>
          <p:cNvPr id="3" name="Text Placeholder 2"/>
          <p:cNvSpPr>
            <a:spLocks noGrp="1"/>
          </p:cNvSpPr>
          <p:nvPr>
            <p:ph type="body" sz="half" idx="2"/>
          </p:nvPr>
        </p:nvSpPr>
        <p:spPr>
          <a:xfrm>
            <a:off x="256854" y="1705510"/>
            <a:ext cx="7633699" cy="4756935"/>
          </a:xfrm>
        </p:spPr>
        <p:txBody>
          <a:bodyPr>
            <a:normAutofit/>
          </a:bodyPr>
          <a:lstStyle/>
          <a:p>
            <a:r>
              <a:rPr lang="en-US" sz="3200" b="1" baseline="30000" dirty="0"/>
              <a:t>21 </a:t>
            </a:r>
            <a:r>
              <a:rPr lang="en-US" sz="3200" dirty="0"/>
              <a:t>Testifying both to the Jews, and also to the Greeks, repentance toward God, and faith toward our Lord Jesus Christ.</a:t>
            </a:r>
          </a:p>
          <a:p>
            <a:r>
              <a:rPr lang="en-US" sz="3200" b="1" baseline="30000" dirty="0"/>
              <a:t>22 </a:t>
            </a:r>
            <a:r>
              <a:rPr lang="en-US" sz="3200" dirty="0"/>
              <a:t>And now, behold, I go bound in the spirit unto Jerusalem, not knowing the things that shall befall me there:</a:t>
            </a:r>
          </a:p>
          <a:p>
            <a:r>
              <a:rPr lang="en-US" sz="3200" b="1" baseline="30000" dirty="0"/>
              <a:t>23 </a:t>
            </a:r>
            <a:r>
              <a:rPr lang="en-US" sz="3200" dirty="0"/>
              <a:t>Save that the Holy Ghost </a:t>
            </a:r>
            <a:r>
              <a:rPr lang="en-US" sz="3200" dirty="0" err="1"/>
              <a:t>witnesseth</a:t>
            </a:r>
            <a:r>
              <a:rPr lang="en-US" sz="3200" dirty="0"/>
              <a:t> in every city, saying that bonds and afflictions abide me.</a:t>
            </a:r>
          </a:p>
        </p:txBody>
      </p:sp>
      <p:pic>
        <p:nvPicPr>
          <p:cNvPr id="12290" name="Picture 2" descr="‘I am led by the Spirit to go to Jerusalem. The Holy Spirit tells me in city after city that jail and suffering lie ahead. But my life is worth nothing to me unless I use it for finishing the work of telling others the Good News about Jesus and the wonderful grace of God.’ – Slide 18"/>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xfrm>
            <a:off x="7983378" y="1485900"/>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527742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20:24-38</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a:bodyPr>
          <a:lstStyle/>
          <a:p>
            <a:r>
              <a:rPr lang="en-US" sz="3200" b="1" baseline="30000" dirty="0"/>
              <a:t>24 </a:t>
            </a:r>
            <a:r>
              <a:rPr lang="en-US" sz="3200" dirty="0"/>
              <a:t>But none of these things move me, neither count I my life dear unto myself, so that I might finish my course with joy, and the ministry, which I have received of the Lord Jesus, to testify the gospel of the grace of God</a:t>
            </a:r>
            <a:r>
              <a:rPr lang="en-US" sz="3200" dirty="0" smtClean="0"/>
              <a:t>.</a:t>
            </a:r>
            <a:endParaRPr lang="en-US" sz="3200" dirty="0"/>
          </a:p>
        </p:txBody>
      </p:sp>
      <p:pic>
        <p:nvPicPr>
          <p:cNvPr id="13314" name="Picture 2" descr="‘He gives life to everything. From one man He created all the nations. He controls when nations rise and fall. – Slide 9"/>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241" r="4494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0714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EC826E-72DB-45B4-B092-DA86DA68C4A7}"/>
              </a:ext>
            </a:extLst>
          </p:cNvPr>
          <p:cNvSpPr>
            <a:spLocks noGrp="1"/>
          </p:cNvSpPr>
          <p:nvPr>
            <p:ph type="title"/>
          </p:nvPr>
        </p:nvSpPr>
        <p:spPr>
          <a:xfrm>
            <a:off x="1531621" y="348063"/>
            <a:ext cx="9797538" cy="1260000"/>
          </a:xfrm>
        </p:spPr>
        <p:txBody>
          <a:bodyPr>
            <a:normAutofit/>
          </a:bodyPr>
          <a:lstStyle/>
          <a:p>
            <a:r>
              <a:rPr lang="en-US" sz="4800" dirty="0" smtClean="0"/>
              <a:t>Paul and Ephesus</a:t>
            </a:r>
            <a:endParaRPr lang="en-US" sz="4800" dirty="0"/>
          </a:p>
        </p:txBody>
      </p:sp>
      <p:pic>
        <p:nvPicPr>
          <p:cNvPr id="24" name="Picture 23" descr="calendar icon">
            <a:extLst>
              <a:ext uri="{FF2B5EF4-FFF2-40B4-BE49-F238E27FC236}">
                <a16:creationId xmlns:a16="http://schemas.microsoft.com/office/drawing/2014/main" xmlns="" id="{B83E2AB1-C03F-4257-9171-5FD5FA2720DB}"/>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685799" y="606588"/>
            <a:ext cx="742950" cy="742950"/>
          </a:xfrm>
          <a:prstGeom prst="rect">
            <a:avLst/>
          </a:prstGeom>
        </p:spPr>
      </p:pic>
      <p:sp>
        <p:nvSpPr>
          <p:cNvPr id="3" name="Text Placeholder 2">
            <a:extLst>
              <a:ext uri="{FF2B5EF4-FFF2-40B4-BE49-F238E27FC236}">
                <a16:creationId xmlns:a16="http://schemas.microsoft.com/office/drawing/2014/main" xmlns="" id="{1D935431-5E3F-4C1A-BED1-C5BC3D661ED8}"/>
              </a:ext>
            </a:extLst>
          </p:cNvPr>
          <p:cNvSpPr>
            <a:spLocks noGrp="1"/>
          </p:cNvSpPr>
          <p:nvPr>
            <p:ph type="body" idx="1"/>
          </p:nvPr>
        </p:nvSpPr>
        <p:spPr>
          <a:xfrm>
            <a:off x="685799" y="1580900"/>
            <a:ext cx="10840914" cy="2256570"/>
          </a:xfrm>
        </p:spPr>
        <p:txBody>
          <a:bodyPr/>
          <a:lstStyle/>
          <a:p>
            <a:r>
              <a:rPr lang="en-US" sz="3600" dirty="0"/>
              <a:t>Ephesus was an important </a:t>
            </a:r>
            <a:r>
              <a:rPr lang="en-US" sz="3600" dirty="0" smtClean="0"/>
              <a:t>center </a:t>
            </a:r>
            <a:r>
              <a:rPr lang="en-US" sz="3600" dirty="0"/>
              <a:t>for Early Christianity from the </a:t>
            </a:r>
            <a:r>
              <a:rPr lang="en-US" sz="3600" dirty="0" smtClean="0"/>
              <a:t>A.D. </a:t>
            </a:r>
            <a:r>
              <a:rPr lang="en-US" sz="3600" dirty="0" smtClean="0"/>
              <a:t>50s. </a:t>
            </a:r>
            <a:r>
              <a:rPr lang="en-US" sz="3600" dirty="0"/>
              <a:t>A tentative chronology of Paul’s relationship to </a:t>
            </a:r>
            <a:r>
              <a:rPr lang="en-US" sz="3600" dirty="0" smtClean="0"/>
              <a:t>Ephesus is suggested by the Quarterly as follows:</a:t>
            </a:r>
            <a:endParaRPr lang="en-US" sz="3600" dirty="0"/>
          </a:p>
          <a:p>
            <a:endParaRPr lang="en-US" sz="3600" dirty="0"/>
          </a:p>
        </p:txBody>
      </p:sp>
      <p:sp>
        <p:nvSpPr>
          <p:cNvPr id="32" name="Text Placeholder 31">
            <a:extLst>
              <a:ext uri="{FF2B5EF4-FFF2-40B4-BE49-F238E27FC236}">
                <a16:creationId xmlns:a16="http://schemas.microsoft.com/office/drawing/2014/main" xmlns="" id="{E9D7F99C-4A63-4AF2-8DFC-783C463444FE}"/>
              </a:ext>
            </a:extLst>
          </p:cNvPr>
          <p:cNvSpPr>
            <a:spLocks noGrp="1"/>
          </p:cNvSpPr>
          <p:nvPr>
            <p:ph type="body" sz="quarter" idx="14"/>
          </p:nvPr>
        </p:nvSpPr>
        <p:spPr>
          <a:xfrm>
            <a:off x="340616" y="3837470"/>
            <a:ext cx="2913665" cy="1519415"/>
          </a:xfrm>
        </p:spPr>
        <p:txBody>
          <a:bodyPr/>
          <a:lstStyle/>
          <a:p>
            <a:pPr>
              <a:spcAft>
                <a:spcPts val="0"/>
              </a:spcAft>
            </a:pPr>
            <a:r>
              <a:rPr lang="en-US" sz="3200" dirty="0" smtClean="0">
                <a:solidFill>
                  <a:srgbClr val="66FFFF"/>
                </a:solidFill>
              </a:rPr>
              <a:t>A.D. 52</a:t>
            </a:r>
            <a:endParaRPr lang="en-US" sz="3200" dirty="0">
              <a:solidFill>
                <a:srgbClr val="66FFFF"/>
              </a:solidFill>
            </a:endParaRPr>
          </a:p>
          <a:p>
            <a:pPr>
              <a:spcAft>
                <a:spcPts val="0"/>
              </a:spcAft>
            </a:pPr>
            <a:r>
              <a:rPr lang="en-US" sz="3200" dirty="0" smtClean="0">
                <a:solidFill>
                  <a:srgbClr val="66FFFF"/>
                </a:solidFill>
              </a:rPr>
              <a:t>Paul’s initial visit to Ephesus</a:t>
            </a:r>
            <a:endParaRPr lang="en-US" sz="3200" dirty="0">
              <a:solidFill>
                <a:srgbClr val="66FFFF"/>
              </a:solidFill>
            </a:endParaRPr>
          </a:p>
        </p:txBody>
      </p:sp>
      <p:sp>
        <p:nvSpPr>
          <p:cNvPr id="11" name="Oval 9" descr="decorative element">
            <a:extLst>
              <a:ext uri="{FF2B5EF4-FFF2-40B4-BE49-F238E27FC236}">
                <a16:creationId xmlns:a16="http://schemas.microsoft.com/office/drawing/2014/main" xmlns="" id="{6A7147D9-5182-4F63-A1F6-2C7F380BCAEC}"/>
              </a:ext>
              <a:ext uri="{C183D7F6-B498-43B3-948B-1728B52AA6E4}">
                <adec:decorative xmlns:adec="http://schemas.microsoft.com/office/drawing/2017/decorative" xmlns="" val="1"/>
              </a:ext>
            </a:extLst>
          </p:cNvPr>
          <p:cNvSpPr>
            <a:spLocks noChangeArrowheads="1"/>
          </p:cNvSpPr>
          <p:nvPr/>
        </p:nvSpPr>
        <p:spPr bwMode="auto">
          <a:xfrm>
            <a:off x="1797449" y="5519734"/>
            <a:ext cx="252000" cy="252000"/>
          </a:xfrm>
          <a:prstGeom prst="ellipse">
            <a:avLst/>
          </a:prstGeom>
          <a:solidFill>
            <a:schemeClr val="bg1">
              <a:lumMod val="65000"/>
              <a:lumOff val="35000"/>
            </a:schemeClr>
          </a:solidFill>
          <a:ln w="9525">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3" name="Text Placeholder 32">
            <a:extLst>
              <a:ext uri="{FF2B5EF4-FFF2-40B4-BE49-F238E27FC236}">
                <a16:creationId xmlns:a16="http://schemas.microsoft.com/office/drawing/2014/main" xmlns="" id="{11214B34-DA9D-4C1E-8508-23F492C53998}"/>
              </a:ext>
            </a:extLst>
          </p:cNvPr>
          <p:cNvSpPr>
            <a:spLocks noGrp="1"/>
          </p:cNvSpPr>
          <p:nvPr>
            <p:ph type="body" sz="quarter" idx="15"/>
          </p:nvPr>
        </p:nvSpPr>
        <p:spPr>
          <a:xfrm>
            <a:off x="3537637" y="4262100"/>
            <a:ext cx="2620275" cy="959003"/>
          </a:xfrm>
        </p:spPr>
        <p:txBody>
          <a:bodyPr/>
          <a:lstStyle/>
          <a:p>
            <a:pPr>
              <a:spcAft>
                <a:spcPts val="0"/>
              </a:spcAft>
            </a:pPr>
            <a:r>
              <a:rPr lang="en-US" sz="2400" dirty="0" smtClean="0"/>
              <a:t>A.D. 53-56</a:t>
            </a:r>
            <a:endParaRPr lang="en-US" sz="2400" dirty="0"/>
          </a:p>
          <a:p>
            <a:pPr>
              <a:spcAft>
                <a:spcPts val="0"/>
              </a:spcAft>
            </a:pPr>
            <a:r>
              <a:rPr lang="en-US" sz="2400" dirty="0" smtClean="0"/>
              <a:t>Paul’s 3 year Ephesian ministry</a:t>
            </a:r>
            <a:endParaRPr lang="en-US" sz="2400" dirty="0"/>
          </a:p>
        </p:txBody>
      </p:sp>
      <p:sp>
        <p:nvSpPr>
          <p:cNvPr id="15" name="Oval 14" descr="decorative element">
            <a:extLst>
              <a:ext uri="{FF2B5EF4-FFF2-40B4-BE49-F238E27FC236}">
                <a16:creationId xmlns:a16="http://schemas.microsoft.com/office/drawing/2014/main" xmlns="" id="{3184FF17-95E1-488F-85D0-829B6630F938}"/>
              </a:ext>
              <a:ext uri="{C183D7F6-B498-43B3-948B-1728B52AA6E4}">
                <adec:decorative xmlns:adec="http://schemas.microsoft.com/office/drawing/2017/decorative" xmlns="" val="1"/>
              </a:ext>
            </a:extLst>
          </p:cNvPr>
          <p:cNvSpPr>
            <a:spLocks noChangeArrowheads="1"/>
          </p:cNvSpPr>
          <p:nvPr/>
        </p:nvSpPr>
        <p:spPr bwMode="auto">
          <a:xfrm>
            <a:off x="4684739"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4" name="Text Placeholder 33">
            <a:extLst>
              <a:ext uri="{FF2B5EF4-FFF2-40B4-BE49-F238E27FC236}">
                <a16:creationId xmlns:a16="http://schemas.microsoft.com/office/drawing/2014/main" xmlns="" id="{181BCB65-05D6-4968-A705-E5461BD4B7EF}"/>
              </a:ext>
            </a:extLst>
          </p:cNvPr>
          <p:cNvSpPr>
            <a:spLocks noGrp="1"/>
          </p:cNvSpPr>
          <p:nvPr>
            <p:ph type="body" sz="quarter" idx="16"/>
          </p:nvPr>
        </p:nvSpPr>
        <p:spPr>
          <a:xfrm>
            <a:off x="6574703" y="3894957"/>
            <a:ext cx="2028861" cy="1394461"/>
          </a:xfrm>
        </p:spPr>
        <p:txBody>
          <a:bodyPr/>
          <a:lstStyle/>
          <a:p>
            <a:pPr>
              <a:spcAft>
                <a:spcPts val="0"/>
              </a:spcAft>
            </a:pPr>
            <a:r>
              <a:rPr lang="en-US" sz="2400" dirty="0" smtClean="0"/>
              <a:t>A.D. 57</a:t>
            </a:r>
          </a:p>
          <a:p>
            <a:pPr>
              <a:spcAft>
                <a:spcPts val="0"/>
              </a:spcAft>
            </a:pPr>
            <a:r>
              <a:rPr lang="en-US" sz="2400" dirty="0" smtClean="0"/>
              <a:t>Paul meets with Ephesian Elders while in Miletus</a:t>
            </a:r>
            <a:endParaRPr lang="en-US" sz="2400" dirty="0"/>
          </a:p>
        </p:txBody>
      </p:sp>
      <p:sp>
        <p:nvSpPr>
          <p:cNvPr id="16" name="Oval 19" descr="decorative element">
            <a:extLst>
              <a:ext uri="{FF2B5EF4-FFF2-40B4-BE49-F238E27FC236}">
                <a16:creationId xmlns:a16="http://schemas.microsoft.com/office/drawing/2014/main" xmlns="" id="{E8029F86-BAEB-4FB6-9968-621202C1E881}"/>
              </a:ext>
              <a:ext uri="{C183D7F6-B498-43B3-948B-1728B52AA6E4}">
                <adec:decorative xmlns:adec="http://schemas.microsoft.com/office/drawing/2017/decorative" xmlns="" val="1"/>
              </a:ext>
            </a:extLst>
          </p:cNvPr>
          <p:cNvSpPr>
            <a:spLocks noChangeArrowheads="1"/>
          </p:cNvSpPr>
          <p:nvPr/>
        </p:nvSpPr>
        <p:spPr bwMode="auto">
          <a:xfrm>
            <a:off x="7408730"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6" name="Text Placeholder 35">
            <a:extLst>
              <a:ext uri="{FF2B5EF4-FFF2-40B4-BE49-F238E27FC236}">
                <a16:creationId xmlns:a16="http://schemas.microsoft.com/office/drawing/2014/main" xmlns="" id="{E14C2379-D648-4FA4-892B-A031C8CF38FA}"/>
              </a:ext>
            </a:extLst>
          </p:cNvPr>
          <p:cNvSpPr>
            <a:spLocks noGrp="1"/>
          </p:cNvSpPr>
          <p:nvPr>
            <p:ph type="body" sz="quarter" idx="18"/>
          </p:nvPr>
        </p:nvSpPr>
        <p:spPr>
          <a:xfrm>
            <a:off x="9020356" y="3619761"/>
            <a:ext cx="2308803" cy="2007973"/>
          </a:xfrm>
        </p:spPr>
        <p:txBody>
          <a:bodyPr/>
          <a:lstStyle/>
          <a:p>
            <a:pPr>
              <a:spcAft>
                <a:spcPts val="0"/>
              </a:spcAft>
            </a:pPr>
            <a:r>
              <a:rPr lang="en-US" sz="2400" dirty="0" smtClean="0"/>
              <a:t>A.D. 62</a:t>
            </a:r>
          </a:p>
          <a:p>
            <a:pPr>
              <a:spcAft>
                <a:spcPts val="0"/>
              </a:spcAft>
            </a:pPr>
            <a:r>
              <a:rPr lang="en-US" sz="2400" dirty="0" smtClean="0"/>
              <a:t>Paul writes Ephesians from prison in Rome</a:t>
            </a:r>
            <a:endParaRPr lang="en-US" sz="2400" dirty="0"/>
          </a:p>
        </p:txBody>
      </p:sp>
      <p:sp>
        <p:nvSpPr>
          <p:cNvPr id="13" name="Oval 11" descr="decorative element">
            <a:extLst>
              <a:ext uri="{FF2B5EF4-FFF2-40B4-BE49-F238E27FC236}">
                <a16:creationId xmlns:a16="http://schemas.microsoft.com/office/drawing/2014/main" xmlns="" id="{D62D13F9-C589-486F-8D76-6D51992A2E08}"/>
              </a:ext>
              <a:ext uri="{C183D7F6-B498-43B3-948B-1728B52AA6E4}">
                <adec:decorative xmlns:adec="http://schemas.microsoft.com/office/drawing/2017/decorative" xmlns="" val="1"/>
              </a:ext>
            </a:extLst>
          </p:cNvPr>
          <p:cNvSpPr>
            <a:spLocks noChangeArrowheads="1"/>
          </p:cNvSpPr>
          <p:nvPr/>
        </p:nvSpPr>
        <p:spPr bwMode="auto">
          <a:xfrm>
            <a:off x="10127063" y="5501734"/>
            <a:ext cx="288000" cy="288000"/>
          </a:xfrm>
          <a:prstGeom prst="ellipse">
            <a:avLst/>
          </a:prstGeom>
          <a:solidFill>
            <a:schemeClr val="bg1">
              <a:lumMod val="50000"/>
              <a:lumOff val="50000"/>
            </a:schemeClr>
          </a:solidFill>
          <a:ln w="15875">
            <a:solidFill>
              <a:schemeClr val="bg2">
                <a:lumMod val="50000"/>
                <a:lumOff val="50000"/>
              </a:schemeClr>
            </a:solidFill>
          </a:ln>
          <a:effectLst>
            <a:glow rad="101600">
              <a:schemeClr val="bg2">
                <a:lumMod val="75000"/>
                <a:lumOff val="25000"/>
                <a:alpha val="6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10" name="Rectangle 7" descr="timeline">
            <a:extLst>
              <a:ext uri="{FF2B5EF4-FFF2-40B4-BE49-F238E27FC236}">
                <a16:creationId xmlns:a16="http://schemas.microsoft.com/office/drawing/2014/main" xmlns="" id="{2B8D0290-68FF-400B-B201-1F38FEE7607A}"/>
              </a:ext>
              <a:ext uri="{C183D7F6-B498-43B3-948B-1728B52AA6E4}">
                <adec:decorative xmlns:adec="http://schemas.microsoft.com/office/drawing/2017/decorative" xmlns="" val="1"/>
              </a:ext>
            </a:extLst>
          </p:cNvPr>
          <p:cNvSpPr>
            <a:spLocks noChangeArrowheads="1"/>
          </p:cNvSpPr>
          <p:nvPr/>
        </p:nvSpPr>
        <p:spPr bwMode="auto">
          <a:xfrm>
            <a:off x="1894256" y="5645734"/>
            <a:ext cx="8424000" cy="20638"/>
          </a:xfrm>
          <a:prstGeom prst="rect">
            <a:avLst/>
          </a:prstGeom>
          <a:solidFill>
            <a:schemeClr val="tx1">
              <a:lumMod val="50000"/>
            </a:schemeClr>
          </a:solidFill>
          <a:ln w="9525">
            <a:noFill/>
            <a:miter lim="800000"/>
            <a:headEnd/>
            <a:tailEnd/>
          </a:ln>
          <a:extLst/>
        </p:spPr>
        <p:txBody>
          <a:bodyPr/>
          <a:lstStyle/>
          <a:p>
            <a:pPr eaLnBrk="1" fontAlgn="auto" hangingPunct="1">
              <a:spcBef>
                <a:spcPts val="0"/>
              </a:spcBef>
              <a:spcAft>
                <a:spcPts val="0"/>
              </a:spcAft>
              <a:defRPr/>
            </a:pPr>
            <a:endParaRPr lang="en-US" dirty="0">
              <a:latin typeface="+mj-lt"/>
            </a:endParaRPr>
          </a:p>
        </p:txBody>
      </p:sp>
      <p:sp>
        <p:nvSpPr>
          <p:cNvPr id="4" name="TextBox 3"/>
          <p:cNvSpPr txBox="1"/>
          <p:nvPr/>
        </p:nvSpPr>
        <p:spPr>
          <a:xfrm>
            <a:off x="543844" y="5771734"/>
            <a:ext cx="2904900" cy="584775"/>
          </a:xfrm>
          <a:prstGeom prst="rect">
            <a:avLst/>
          </a:prstGeom>
          <a:noFill/>
        </p:spPr>
        <p:txBody>
          <a:bodyPr wrap="square" rtlCol="0">
            <a:spAutoFit/>
          </a:bodyPr>
          <a:lstStyle/>
          <a:p>
            <a:r>
              <a:rPr lang="en-US" sz="3200" b="1" dirty="0" smtClean="0">
                <a:solidFill>
                  <a:srgbClr val="66FFFF"/>
                </a:solidFill>
              </a:rPr>
              <a:t>Acts 18:18-21</a:t>
            </a:r>
            <a:endParaRPr lang="en-US" sz="3200" b="1" dirty="0">
              <a:solidFill>
                <a:srgbClr val="66FFFF"/>
              </a:solidFill>
            </a:endParaRPr>
          </a:p>
        </p:txBody>
      </p:sp>
    </p:spTree>
    <p:extLst>
      <p:ext uri="{BB962C8B-B14F-4D97-AF65-F5344CB8AC3E}">
        <p14:creationId xmlns:p14="http://schemas.microsoft.com/office/powerpoint/2010/main" val="201291022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20:25-38</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a:bodyPr>
          <a:lstStyle/>
          <a:p>
            <a:r>
              <a:rPr lang="en-US" sz="3200" b="1" baseline="30000" dirty="0"/>
              <a:t>25 </a:t>
            </a:r>
            <a:r>
              <a:rPr lang="en-US" sz="3200" dirty="0"/>
              <a:t>And now, behold, I know that ye all, among whom I have gone preaching the kingdom of God, shall see my face no more.</a:t>
            </a:r>
          </a:p>
          <a:p>
            <a:r>
              <a:rPr lang="en-US" sz="3200" b="1" baseline="30000" dirty="0"/>
              <a:t>26 </a:t>
            </a:r>
            <a:r>
              <a:rPr lang="en-US" sz="3200" dirty="0"/>
              <a:t>Wherefore I take you to record this day, that I am pure from the blood of all men.</a:t>
            </a:r>
          </a:p>
        </p:txBody>
      </p:sp>
      <p:pic>
        <p:nvPicPr>
          <p:cNvPr id="14338" name="Picture 2" descr="Paul told the elders at Ephesus, ‘Guard yourselves and God’s people. Feed and shepherd God’s flock—his church, purchased with His blood. Watch out: false teachers, like vicious wolves, will come to distort the truth. Remember my care for you for three years and my many tears for you.’ – Slide 19"/>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5418" r="766"/>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826905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20:27-38</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a:bodyPr>
          <a:lstStyle/>
          <a:p>
            <a:r>
              <a:rPr lang="en-US" sz="3200" b="1" baseline="30000" dirty="0"/>
              <a:t>27 </a:t>
            </a:r>
            <a:r>
              <a:rPr lang="en-US" sz="3200" dirty="0"/>
              <a:t>For I have not shunned to declare unto you all the counsel of God.</a:t>
            </a:r>
          </a:p>
          <a:p>
            <a:r>
              <a:rPr lang="en-US" sz="3200" b="1" baseline="30000" dirty="0"/>
              <a:t>28 </a:t>
            </a:r>
            <a:r>
              <a:rPr lang="en-US" sz="3200" dirty="0"/>
              <a:t>Take heed therefore unto yourselves, and to all the flock, over the which the Holy Ghost hath made you overseers, to feed the church of God, which he hath purchased with his own blood.</a:t>
            </a:r>
          </a:p>
        </p:txBody>
      </p:sp>
      <p:pic>
        <p:nvPicPr>
          <p:cNvPr id="15362" name="Picture 2" descr="Paul reminded them that he had not desired money or fine clothes but had worked to supply his own needs. They should work hard as he had done and remember the words of Jesus, ‘It is more blessed to give than to receive.’ – Slide 20"/>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9742" t="845" r="16442" b="-84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144365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20:29-38</a:t>
            </a:r>
            <a:endParaRPr lang="en-US" sz="3600" b="1" dirty="0"/>
          </a:p>
        </p:txBody>
      </p:sp>
      <p:sp>
        <p:nvSpPr>
          <p:cNvPr id="3" name="Text Placeholder 2"/>
          <p:cNvSpPr>
            <a:spLocks noGrp="1"/>
          </p:cNvSpPr>
          <p:nvPr>
            <p:ph type="body" sz="half" idx="2"/>
          </p:nvPr>
        </p:nvSpPr>
        <p:spPr>
          <a:xfrm>
            <a:off x="542925" y="2137025"/>
            <a:ext cx="7172325" cy="3906588"/>
          </a:xfrm>
        </p:spPr>
        <p:txBody>
          <a:bodyPr>
            <a:normAutofit/>
          </a:bodyPr>
          <a:lstStyle/>
          <a:p>
            <a:r>
              <a:rPr lang="en-US" sz="3200" b="1" baseline="30000" dirty="0"/>
              <a:t>29 </a:t>
            </a:r>
            <a:r>
              <a:rPr lang="en-US" sz="3200" dirty="0"/>
              <a:t>For I know this, that after my departing shall grievous wolves enter in among you, not sparing the flock.</a:t>
            </a:r>
          </a:p>
          <a:p>
            <a:r>
              <a:rPr lang="en-US" sz="3200" b="1" baseline="30000" dirty="0"/>
              <a:t>30 </a:t>
            </a:r>
            <a:r>
              <a:rPr lang="en-US" sz="3200" dirty="0"/>
              <a:t>Also of your own selves shall men arise, speaking perverse things, to draw away disciples after them</a:t>
            </a:r>
            <a:r>
              <a:rPr lang="en-US" sz="3200" dirty="0" smtClean="0"/>
              <a:t>.</a:t>
            </a:r>
            <a:endParaRPr lang="en-US" sz="3200" dirty="0"/>
          </a:p>
        </p:txBody>
      </p:sp>
      <p:pic>
        <p:nvPicPr>
          <p:cNvPr id="16388" name="Picture 4" descr="But Paul replied, ‘Why all this weeping? You are breaking my heart! I am ready not only to be jailed at Jerusalem but even to die for the sake of the Lord Jesus.’ Paul refused to be persuaded so they gave up and said, ‘The Lord’s will be done.’ – Slide 1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497550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20:31-38</a:t>
            </a:r>
            <a:endParaRPr lang="en-US" sz="3600" b="1" dirty="0"/>
          </a:p>
        </p:txBody>
      </p:sp>
      <p:sp>
        <p:nvSpPr>
          <p:cNvPr id="3" name="Text Placeholder 2"/>
          <p:cNvSpPr>
            <a:spLocks noGrp="1"/>
          </p:cNvSpPr>
          <p:nvPr>
            <p:ph type="body" sz="half" idx="2"/>
          </p:nvPr>
        </p:nvSpPr>
        <p:spPr>
          <a:xfrm>
            <a:off x="542925" y="1720312"/>
            <a:ext cx="7172325" cy="4323301"/>
          </a:xfrm>
        </p:spPr>
        <p:txBody>
          <a:bodyPr>
            <a:normAutofit lnSpcReduction="10000"/>
          </a:bodyPr>
          <a:lstStyle/>
          <a:p>
            <a:r>
              <a:rPr lang="en-US" sz="3200" b="1" baseline="30000" dirty="0"/>
              <a:t>31 </a:t>
            </a:r>
            <a:r>
              <a:rPr lang="en-US" sz="3200" dirty="0"/>
              <a:t>Therefore watch, and remember, that by the space of three years I ceased not to warn every one night and day with tears.</a:t>
            </a:r>
          </a:p>
          <a:p>
            <a:r>
              <a:rPr lang="en-US" sz="3200" b="1" baseline="30000" dirty="0"/>
              <a:t>32 </a:t>
            </a:r>
            <a:r>
              <a:rPr lang="en-US" sz="3200" dirty="0"/>
              <a:t>And now, brethren, I commend you to God, and to the word of his grace, which is able to build you up, and to give you an inheritance among all them which are sanctified</a:t>
            </a:r>
            <a:r>
              <a:rPr lang="en-US" sz="3200" dirty="0" smtClean="0"/>
              <a:t>.</a:t>
            </a:r>
            <a:endParaRPr lang="en-US" sz="3200" dirty="0"/>
          </a:p>
        </p:txBody>
      </p:sp>
      <p:pic>
        <p:nvPicPr>
          <p:cNvPr id="16386" name="Picture 2" descr="Paul and Barnabas preached the Good News in Derbe and many became Christians. – Slide 9"/>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508" r="43676"/>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54534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20:33-38</a:t>
            </a:r>
            <a:endParaRPr lang="en-US" sz="3600" b="1" dirty="0"/>
          </a:p>
        </p:txBody>
      </p:sp>
      <p:sp>
        <p:nvSpPr>
          <p:cNvPr id="3" name="Text Placeholder 2"/>
          <p:cNvSpPr>
            <a:spLocks noGrp="1"/>
          </p:cNvSpPr>
          <p:nvPr>
            <p:ph type="body" sz="half" idx="2"/>
          </p:nvPr>
        </p:nvSpPr>
        <p:spPr>
          <a:xfrm>
            <a:off x="542925" y="2123268"/>
            <a:ext cx="7172325" cy="3920345"/>
          </a:xfrm>
        </p:spPr>
        <p:txBody>
          <a:bodyPr>
            <a:normAutofit/>
          </a:bodyPr>
          <a:lstStyle/>
          <a:p>
            <a:r>
              <a:rPr lang="en-US" sz="3200" b="1" baseline="30000" dirty="0"/>
              <a:t>33 </a:t>
            </a:r>
            <a:r>
              <a:rPr lang="en-US" sz="3200" dirty="0"/>
              <a:t>I have coveted no man's silver, or gold, or apparel.</a:t>
            </a:r>
          </a:p>
          <a:p>
            <a:r>
              <a:rPr lang="en-US" sz="3200" b="1" baseline="30000" dirty="0"/>
              <a:t>34 </a:t>
            </a:r>
            <a:r>
              <a:rPr lang="en-US" sz="3200" dirty="0"/>
              <a:t>Yea, ye yourselves know, that these hands have ministered unto my necessities, and to them that were with me.</a:t>
            </a:r>
          </a:p>
        </p:txBody>
      </p:sp>
      <p:pic>
        <p:nvPicPr>
          <p:cNvPr id="18436" name="Picture 4" descr="The next day, Paul met with James, and all the elders of the Jerusalem church and gave a detailed account of the things God had done among the Gentiles through his ministry. – Slide 13"/>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1150" r="3503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606587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20:35-38</a:t>
            </a:r>
            <a:endParaRPr lang="en-US" sz="3600" b="1" dirty="0"/>
          </a:p>
        </p:txBody>
      </p:sp>
      <p:sp>
        <p:nvSpPr>
          <p:cNvPr id="3" name="Text Placeholder 2"/>
          <p:cNvSpPr>
            <a:spLocks noGrp="1"/>
          </p:cNvSpPr>
          <p:nvPr>
            <p:ph type="body" sz="half" idx="2"/>
          </p:nvPr>
        </p:nvSpPr>
        <p:spPr>
          <a:xfrm>
            <a:off x="542925" y="1720312"/>
            <a:ext cx="7172325" cy="4323301"/>
          </a:xfrm>
        </p:spPr>
        <p:txBody>
          <a:bodyPr>
            <a:normAutofit/>
          </a:bodyPr>
          <a:lstStyle/>
          <a:p>
            <a:r>
              <a:rPr lang="en-US" sz="3200" b="1" baseline="30000" dirty="0"/>
              <a:t>35 </a:t>
            </a:r>
            <a:r>
              <a:rPr lang="en-US" sz="3200" dirty="0"/>
              <a:t>I have shewed you all things, how that so </a:t>
            </a:r>
            <a:r>
              <a:rPr lang="en-US" sz="3200" dirty="0" err="1"/>
              <a:t>labouring</a:t>
            </a:r>
            <a:r>
              <a:rPr lang="en-US" sz="3200" dirty="0"/>
              <a:t> ye ought to support the weak, and to remember the words of the Lord Jesus, how he said, It is more blessed to give than to receive.</a:t>
            </a:r>
          </a:p>
          <a:p>
            <a:r>
              <a:rPr lang="en-US" sz="3200" b="1" baseline="30000" dirty="0"/>
              <a:t>36 </a:t>
            </a:r>
            <a:r>
              <a:rPr lang="en-US" sz="3200" dirty="0"/>
              <a:t>And when he had thus spoken, he kneeled down, and prayed with them all.</a:t>
            </a:r>
          </a:p>
        </p:txBody>
      </p:sp>
      <p:pic>
        <p:nvPicPr>
          <p:cNvPr id="19458" name="Picture 2" descr="When they returned to the ship the entire congregation, including women and children, left the city and came to the shore with them. There they knelt, prayed, and said their farewells. – Slide 5"/>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4235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657225" y="485775"/>
            <a:ext cx="7058025" cy="1000125"/>
          </a:xfrm>
        </p:spPr>
        <p:txBody>
          <a:bodyPr/>
          <a:lstStyle/>
          <a:p>
            <a:r>
              <a:rPr lang="en-US" sz="3600" b="1" dirty="0" smtClean="0"/>
              <a:t>Meeting with the Elders:  </a:t>
            </a:r>
            <a:r>
              <a:rPr lang="en-US" sz="3600" b="1" dirty="0" smtClean="0"/>
              <a:t/>
            </a:r>
            <a:br>
              <a:rPr lang="en-US" sz="3600" b="1" dirty="0" smtClean="0"/>
            </a:br>
            <a:r>
              <a:rPr lang="en-US" sz="3600" b="1" dirty="0" smtClean="0"/>
              <a:t>Acts </a:t>
            </a:r>
            <a:r>
              <a:rPr lang="en-US" sz="3600" b="1" dirty="0" smtClean="0"/>
              <a:t>20:37-38</a:t>
            </a:r>
            <a:endParaRPr lang="en-US" sz="3600" b="1" dirty="0"/>
          </a:p>
        </p:txBody>
      </p:sp>
      <p:sp>
        <p:nvSpPr>
          <p:cNvPr id="3" name="Text Placeholder 2"/>
          <p:cNvSpPr>
            <a:spLocks noGrp="1"/>
          </p:cNvSpPr>
          <p:nvPr>
            <p:ph type="body" sz="half" idx="2"/>
          </p:nvPr>
        </p:nvSpPr>
        <p:spPr>
          <a:xfrm>
            <a:off x="542925" y="1720312"/>
            <a:ext cx="7172325" cy="4323301"/>
          </a:xfrm>
        </p:spPr>
        <p:txBody>
          <a:bodyPr>
            <a:normAutofit/>
          </a:bodyPr>
          <a:lstStyle/>
          <a:p>
            <a:r>
              <a:rPr lang="en-US" sz="3200" b="1" baseline="30000" dirty="0"/>
              <a:t>37 </a:t>
            </a:r>
            <a:r>
              <a:rPr lang="en-US" sz="3200" dirty="0"/>
              <a:t>And they all wept sore, and fell on Paul's neck, and kissed him,</a:t>
            </a:r>
          </a:p>
          <a:p>
            <a:r>
              <a:rPr lang="en-US" sz="3200" b="1" baseline="30000" dirty="0"/>
              <a:t>38 </a:t>
            </a:r>
            <a:r>
              <a:rPr lang="en-US" sz="3200" dirty="0"/>
              <a:t>Sorrowing most of all for the words which he </a:t>
            </a:r>
            <a:r>
              <a:rPr lang="en-US" sz="3200" dirty="0" err="1"/>
              <a:t>spake</a:t>
            </a:r>
            <a:r>
              <a:rPr lang="en-US" sz="3200" dirty="0"/>
              <a:t>, that they should see his face no more. And they accompanied him unto the ship.</a:t>
            </a:r>
          </a:p>
        </p:txBody>
      </p:sp>
      <p:pic>
        <p:nvPicPr>
          <p:cNvPr id="20482" name="Picture 2" descr="When Paul finished speaking, he knelt and prayed with them. They all cried and embraced him. They were sad because Paul had said that they would never see him again. – Slide 2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63357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EC826E-72DB-45B4-B092-DA86DA68C4A7}"/>
              </a:ext>
            </a:extLst>
          </p:cNvPr>
          <p:cNvSpPr>
            <a:spLocks noGrp="1"/>
          </p:cNvSpPr>
          <p:nvPr>
            <p:ph type="title"/>
          </p:nvPr>
        </p:nvSpPr>
        <p:spPr>
          <a:xfrm>
            <a:off x="1531621" y="348063"/>
            <a:ext cx="9797538" cy="1260000"/>
          </a:xfrm>
        </p:spPr>
        <p:txBody>
          <a:bodyPr>
            <a:normAutofit/>
          </a:bodyPr>
          <a:lstStyle/>
          <a:p>
            <a:r>
              <a:rPr lang="en-US" sz="4800" dirty="0" smtClean="0"/>
              <a:t>Paul and Ephesus</a:t>
            </a:r>
            <a:endParaRPr lang="en-US" sz="4800" dirty="0"/>
          </a:p>
        </p:txBody>
      </p:sp>
      <p:pic>
        <p:nvPicPr>
          <p:cNvPr id="24" name="Picture 23" descr="calendar icon">
            <a:extLst>
              <a:ext uri="{FF2B5EF4-FFF2-40B4-BE49-F238E27FC236}">
                <a16:creationId xmlns:a16="http://schemas.microsoft.com/office/drawing/2014/main" xmlns="" id="{B83E2AB1-C03F-4257-9171-5FD5FA2720DB}"/>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685799" y="606588"/>
            <a:ext cx="742950" cy="742950"/>
          </a:xfrm>
          <a:prstGeom prst="rect">
            <a:avLst/>
          </a:prstGeom>
        </p:spPr>
      </p:pic>
      <p:sp>
        <p:nvSpPr>
          <p:cNvPr id="3" name="Text Placeholder 2">
            <a:extLst>
              <a:ext uri="{FF2B5EF4-FFF2-40B4-BE49-F238E27FC236}">
                <a16:creationId xmlns:a16="http://schemas.microsoft.com/office/drawing/2014/main" xmlns="" id="{1D935431-5E3F-4C1A-BED1-C5BC3D661ED8}"/>
              </a:ext>
            </a:extLst>
          </p:cNvPr>
          <p:cNvSpPr>
            <a:spLocks noGrp="1"/>
          </p:cNvSpPr>
          <p:nvPr>
            <p:ph type="body" idx="1"/>
          </p:nvPr>
        </p:nvSpPr>
        <p:spPr>
          <a:xfrm>
            <a:off x="685799" y="1580900"/>
            <a:ext cx="10840914" cy="2256570"/>
          </a:xfrm>
        </p:spPr>
        <p:txBody>
          <a:bodyPr/>
          <a:lstStyle/>
          <a:p>
            <a:r>
              <a:rPr lang="en-US" sz="3200" dirty="0" smtClean="0"/>
              <a:t> Paul wrote Ephesians to be read aloud in the house churches of believers in greater Ephesus. In the intervening years since Paul’s departure, the Christian movement in Ephesus had grown, and the number of house churches had multiplied. </a:t>
            </a:r>
            <a:endParaRPr lang="en-US" sz="3200" dirty="0"/>
          </a:p>
        </p:txBody>
      </p:sp>
      <p:sp>
        <p:nvSpPr>
          <p:cNvPr id="32" name="Text Placeholder 31">
            <a:extLst>
              <a:ext uri="{FF2B5EF4-FFF2-40B4-BE49-F238E27FC236}">
                <a16:creationId xmlns:a16="http://schemas.microsoft.com/office/drawing/2014/main" xmlns="" id="{E9D7F99C-4A63-4AF2-8DFC-783C463444FE}"/>
              </a:ext>
            </a:extLst>
          </p:cNvPr>
          <p:cNvSpPr>
            <a:spLocks noGrp="1"/>
          </p:cNvSpPr>
          <p:nvPr>
            <p:ph type="body" sz="quarter" idx="14"/>
          </p:nvPr>
        </p:nvSpPr>
        <p:spPr>
          <a:xfrm>
            <a:off x="677034" y="4455369"/>
            <a:ext cx="2492830" cy="959003"/>
          </a:xfrm>
        </p:spPr>
        <p:txBody>
          <a:bodyPr/>
          <a:lstStyle/>
          <a:p>
            <a:pPr>
              <a:spcAft>
                <a:spcPts val="0"/>
              </a:spcAft>
            </a:pPr>
            <a:r>
              <a:rPr lang="en-US" sz="2400" dirty="0" smtClean="0"/>
              <a:t>A.D. 52</a:t>
            </a:r>
            <a:endParaRPr lang="en-US" sz="2400" dirty="0"/>
          </a:p>
          <a:p>
            <a:pPr>
              <a:spcAft>
                <a:spcPts val="0"/>
              </a:spcAft>
            </a:pPr>
            <a:r>
              <a:rPr lang="en-US" sz="2400" dirty="0" smtClean="0"/>
              <a:t>Paul’s initial visit to Ephesus</a:t>
            </a:r>
            <a:endParaRPr lang="en-US" sz="2400" dirty="0"/>
          </a:p>
        </p:txBody>
      </p:sp>
      <p:sp>
        <p:nvSpPr>
          <p:cNvPr id="11" name="Oval 9" descr="decorative element">
            <a:extLst>
              <a:ext uri="{FF2B5EF4-FFF2-40B4-BE49-F238E27FC236}">
                <a16:creationId xmlns:a16="http://schemas.microsoft.com/office/drawing/2014/main" xmlns="" id="{6A7147D9-5182-4F63-A1F6-2C7F380BCAEC}"/>
              </a:ext>
              <a:ext uri="{C183D7F6-B498-43B3-948B-1728B52AA6E4}">
                <adec:decorative xmlns:adec="http://schemas.microsoft.com/office/drawing/2017/decorative" xmlns="" val="1"/>
              </a:ext>
            </a:extLst>
          </p:cNvPr>
          <p:cNvSpPr>
            <a:spLocks noChangeArrowheads="1"/>
          </p:cNvSpPr>
          <p:nvPr/>
        </p:nvSpPr>
        <p:spPr bwMode="auto">
          <a:xfrm>
            <a:off x="1797449" y="5519734"/>
            <a:ext cx="252000" cy="252000"/>
          </a:xfrm>
          <a:prstGeom prst="ellipse">
            <a:avLst/>
          </a:prstGeom>
          <a:solidFill>
            <a:schemeClr val="bg1">
              <a:lumMod val="65000"/>
              <a:lumOff val="35000"/>
            </a:schemeClr>
          </a:solidFill>
          <a:ln w="9525">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3" name="Text Placeholder 32">
            <a:extLst>
              <a:ext uri="{FF2B5EF4-FFF2-40B4-BE49-F238E27FC236}">
                <a16:creationId xmlns:a16="http://schemas.microsoft.com/office/drawing/2014/main" xmlns="" id="{11214B34-DA9D-4C1E-8508-23F492C53998}"/>
              </a:ext>
            </a:extLst>
          </p:cNvPr>
          <p:cNvSpPr>
            <a:spLocks noGrp="1"/>
          </p:cNvSpPr>
          <p:nvPr>
            <p:ph type="body" sz="quarter" idx="15"/>
          </p:nvPr>
        </p:nvSpPr>
        <p:spPr>
          <a:xfrm>
            <a:off x="3169865" y="4262100"/>
            <a:ext cx="2593938" cy="959003"/>
          </a:xfrm>
        </p:spPr>
        <p:txBody>
          <a:bodyPr/>
          <a:lstStyle/>
          <a:p>
            <a:pPr>
              <a:spcAft>
                <a:spcPts val="0"/>
              </a:spcAft>
            </a:pPr>
            <a:r>
              <a:rPr lang="en-US" sz="2400" dirty="0" smtClean="0"/>
              <a:t>A.D. 53-56</a:t>
            </a:r>
            <a:endParaRPr lang="en-US" sz="2400" dirty="0"/>
          </a:p>
          <a:p>
            <a:pPr>
              <a:spcAft>
                <a:spcPts val="0"/>
              </a:spcAft>
            </a:pPr>
            <a:r>
              <a:rPr lang="en-US" sz="2400" dirty="0" smtClean="0"/>
              <a:t>Paul’s 3 year Ephesian ministry</a:t>
            </a:r>
            <a:endParaRPr lang="en-US" sz="2400" dirty="0"/>
          </a:p>
        </p:txBody>
      </p:sp>
      <p:sp>
        <p:nvSpPr>
          <p:cNvPr id="15" name="Oval 14" descr="decorative element">
            <a:extLst>
              <a:ext uri="{FF2B5EF4-FFF2-40B4-BE49-F238E27FC236}">
                <a16:creationId xmlns:a16="http://schemas.microsoft.com/office/drawing/2014/main" xmlns="" id="{3184FF17-95E1-488F-85D0-829B6630F938}"/>
              </a:ext>
              <a:ext uri="{C183D7F6-B498-43B3-948B-1728B52AA6E4}">
                <adec:decorative xmlns:adec="http://schemas.microsoft.com/office/drawing/2017/decorative" xmlns="" val="1"/>
              </a:ext>
            </a:extLst>
          </p:cNvPr>
          <p:cNvSpPr>
            <a:spLocks noChangeArrowheads="1"/>
          </p:cNvSpPr>
          <p:nvPr/>
        </p:nvSpPr>
        <p:spPr bwMode="auto">
          <a:xfrm>
            <a:off x="4351089"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4" name="Text Placeholder 33">
            <a:extLst>
              <a:ext uri="{FF2B5EF4-FFF2-40B4-BE49-F238E27FC236}">
                <a16:creationId xmlns:a16="http://schemas.microsoft.com/office/drawing/2014/main" xmlns="" id="{181BCB65-05D6-4968-A705-E5461BD4B7EF}"/>
              </a:ext>
            </a:extLst>
          </p:cNvPr>
          <p:cNvSpPr>
            <a:spLocks noGrp="1"/>
          </p:cNvSpPr>
          <p:nvPr>
            <p:ph type="body" sz="quarter" idx="16"/>
          </p:nvPr>
        </p:nvSpPr>
        <p:spPr>
          <a:xfrm>
            <a:off x="6178162" y="3945470"/>
            <a:ext cx="2713135" cy="1394461"/>
          </a:xfrm>
        </p:spPr>
        <p:txBody>
          <a:bodyPr/>
          <a:lstStyle/>
          <a:p>
            <a:pPr>
              <a:spcAft>
                <a:spcPts val="0"/>
              </a:spcAft>
            </a:pPr>
            <a:r>
              <a:rPr lang="en-US" sz="2400" dirty="0" smtClean="0"/>
              <a:t>A.D. 57</a:t>
            </a:r>
          </a:p>
          <a:p>
            <a:pPr>
              <a:spcAft>
                <a:spcPts val="0"/>
              </a:spcAft>
            </a:pPr>
            <a:r>
              <a:rPr lang="en-US" sz="2400" dirty="0" smtClean="0"/>
              <a:t>Paul meets with Ephesian Elders while in Miletus</a:t>
            </a:r>
            <a:endParaRPr lang="en-US" sz="2400" dirty="0"/>
          </a:p>
        </p:txBody>
      </p:sp>
      <p:sp>
        <p:nvSpPr>
          <p:cNvPr id="16" name="Oval 19" descr="decorative element">
            <a:extLst>
              <a:ext uri="{FF2B5EF4-FFF2-40B4-BE49-F238E27FC236}">
                <a16:creationId xmlns:a16="http://schemas.microsoft.com/office/drawing/2014/main" xmlns="" id="{E8029F86-BAEB-4FB6-9968-621202C1E881}"/>
              </a:ext>
              <a:ext uri="{C183D7F6-B498-43B3-948B-1728B52AA6E4}">
                <adec:decorative xmlns:adec="http://schemas.microsoft.com/office/drawing/2017/decorative" xmlns="" val="1"/>
              </a:ext>
            </a:extLst>
          </p:cNvPr>
          <p:cNvSpPr>
            <a:spLocks noChangeArrowheads="1"/>
          </p:cNvSpPr>
          <p:nvPr/>
        </p:nvSpPr>
        <p:spPr bwMode="auto">
          <a:xfrm>
            <a:off x="7408730"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6" name="Text Placeholder 35">
            <a:extLst>
              <a:ext uri="{FF2B5EF4-FFF2-40B4-BE49-F238E27FC236}">
                <a16:creationId xmlns:a16="http://schemas.microsoft.com/office/drawing/2014/main" xmlns="" id="{E14C2379-D648-4FA4-892B-A031C8CF38FA}"/>
              </a:ext>
            </a:extLst>
          </p:cNvPr>
          <p:cNvSpPr>
            <a:spLocks noGrp="1"/>
          </p:cNvSpPr>
          <p:nvPr>
            <p:ph type="body" sz="quarter" idx="18"/>
          </p:nvPr>
        </p:nvSpPr>
        <p:spPr>
          <a:xfrm>
            <a:off x="9212258" y="3665616"/>
            <a:ext cx="2308803" cy="2007973"/>
          </a:xfrm>
        </p:spPr>
        <p:txBody>
          <a:bodyPr/>
          <a:lstStyle/>
          <a:p>
            <a:pPr>
              <a:spcAft>
                <a:spcPts val="0"/>
              </a:spcAft>
            </a:pPr>
            <a:r>
              <a:rPr lang="en-US" sz="2400" dirty="0" smtClean="0"/>
              <a:t>A.D. 62</a:t>
            </a:r>
          </a:p>
          <a:p>
            <a:pPr>
              <a:spcAft>
                <a:spcPts val="0"/>
              </a:spcAft>
            </a:pPr>
            <a:r>
              <a:rPr lang="en-US" sz="2400" dirty="0" smtClean="0"/>
              <a:t>Paul writes Ephesians from prison in Rome</a:t>
            </a:r>
            <a:endParaRPr lang="en-US" sz="2400" dirty="0"/>
          </a:p>
        </p:txBody>
      </p:sp>
      <p:sp>
        <p:nvSpPr>
          <p:cNvPr id="13" name="Oval 11" descr="decorative element">
            <a:extLst>
              <a:ext uri="{FF2B5EF4-FFF2-40B4-BE49-F238E27FC236}">
                <a16:creationId xmlns:a16="http://schemas.microsoft.com/office/drawing/2014/main" xmlns="" id="{D62D13F9-C589-486F-8D76-6D51992A2E08}"/>
              </a:ext>
              <a:ext uri="{C183D7F6-B498-43B3-948B-1728B52AA6E4}">
                <adec:decorative xmlns:adec="http://schemas.microsoft.com/office/drawing/2017/decorative" xmlns="" val="1"/>
              </a:ext>
            </a:extLst>
          </p:cNvPr>
          <p:cNvSpPr>
            <a:spLocks noChangeArrowheads="1"/>
          </p:cNvSpPr>
          <p:nvPr/>
        </p:nvSpPr>
        <p:spPr bwMode="auto">
          <a:xfrm>
            <a:off x="10127063" y="5501734"/>
            <a:ext cx="288000" cy="288000"/>
          </a:xfrm>
          <a:prstGeom prst="ellipse">
            <a:avLst/>
          </a:prstGeom>
          <a:solidFill>
            <a:schemeClr val="bg1">
              <a:lumMod val="50000"/>
              <a:lumOff val="50000"/>
            </a:schemeClr>
          </a:solidFill>
          <a:ln w="15875">
            <a:solidFill>
              <a:schemeClr val="bg2">
                <a:lumMod val="50000"/>
                <a:lumOff val="50000"/>
              </a:schemeClr>
            </a:solidFill>
          </a:ln>
          <a:effectLst>
            <a:glow rad="101600">
              <a:schemeClr val="bg2">
                <a:lumMod val="75000"/>
                <a:lumOff val="25000"/>
                <a:alpha val="6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10" name="Rectangle 7" descr="timeline">
            <a:extLst>
              <a:ext uri="{FF2B5EF4-FFF2-40B4-BE49-F238E27FC236}">
                <a16:creationId xmlns:a16="http://schemas.microsoft.com/office/drawing/2014/main" xmlns="" id="{2B8D0290-68FF-400B-B201-1F38FEE7607A}"/>
              </a:ext>
              <a:ext uri="{C183D7F6-B498-43B3-948B-1728B52AA6E4}">
                <adec:decorative xmlns:adec="http://schemas.microsoft.com/office/drawing/2017/decorative" xmlns="" val="1"/>
              </a:ext>
            </a:extLst>
          </p:cNvPr>
          <p:cNvSpPr>
            <a:spLocks noChangeArrowheads="1"/>
          </p:cNvSpPr>
          <p:nvPr/>
        </p:nvSpPr>
        <p:spPr bwMode="auto">
          <a:xfrm>
            <a:off x="1894256" y="5645734"/>
            <a:ext cx="8424000" cy="20638"/>
          </a:xfrm>
          <a:prstGeom prst="rect">
            <a:avLst/>
          </a:prstGeom>
          <a:solidFill>
            <a:schemeClr val="tx1">
              <a:lumMod val="50000"/>
            </a:schemeClr>
          </a:solidFill>
          <a:ln w="9525">
            <a:noFill/>
            <a:miter lim="800000"/>
            <a:headEnd/>
            <a:tailEnd/>
          </a:ln>
          <a:extLst/>
        </p:spPr>
        <p:txBody>
          <a:bodyPr/>
          <a:lstStyle/>
          <a:p>
            <a:pPr eaLnBrk="1" fontAlgn="auto" hangingPunct="1">
              <a:spcBef>
                <a:spcPts val="0"/>
              </a:spcBef>
              <a:spcAft>
                <a:spcPts val="0"/>
              </a:spcAft>
              <a:defRPr/>
            </a:pPr>
            <a:endParaRPr lang="en-US" dirty="0">
              <a:latin typeface="+mj-lt"/>
            </a:endParaRPr>
          </a:p>
        </p:txBody>
      </p:sp>
    </p:spTree>
    <p:extLst>
      <p:ext uri="{BB962C8B-B14F-4D97-AF65-F5344CB8AC3E}">
        <p14:creationId xmlns:p14="http://schemas.microsoft.com/office/powerpoint/2010/main" val="98765460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EC826E-72DB-45B4-B092-DA86DA68C4A7}"/>
              </a:ext>
            </a:extLst>
          </p:cNvPr>
          <p:cNvSpPr>
            <a:spLocks noGrp="1"/>
          </p:cNvSpPr>
          <p:nvPr>
            <p:ph type="title"/>
          </p:nvPr>
        </p:nvSpPr>
        <p:spPr>
          <a:xfrm>
            <a:off x="1531621" y="348063"/>
            <a:ext cx="9797538" cy="1260000"/>
          </a:xfrm>
        </p:spPr>
        <p:txBody>
          <a:bodyPr>
            <a:normAutofit/>
          </a:bodyPr>
          <a:lstStyle/>
          <a:p>
            <a:r>
              <a:rPr lang="en-US" sz="4800" dirty="0" smtClean="0"/>
              <a:t>Paul and Ephesus</a:t>
            </a:r>
            <a:endParaRPr lang="en-US" sz="4800" dirty="0"/>
          </a:p>
        </p:txBody>
      </p:sp>
      <p:pic>
        <p:nvPicPr>
          <p:cNvPr id="24" name="Picture 23" descr="calendar icon">
            <a:extLst>
              <a:ext uri="{FF2B5EF4-FFF2-40B4-BE49-F238E27FC236}">
                <a16:creationId xmlns:a16="http://schemas.microsoft.com/office/drawing/2014/main" xmlns="" id="{B83E2AB1-C03F-4257-9171-5FD5FA2720DB}"/>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685799" y="606588"/>
            <a:ext cx="742950" cy="742950"/>
          </a:xfrm>
          <a:prstGeom prst="rect">
            <a:avLst/>
          </a:prstGeom>
        </p:spPr>
      </p:pic>
      <p:sp>
        <p:nvSpPr>
          <p:cNvPr id="3" name="Text Placeholder 2">
            <a:extLst>
              <a:ext uri="{FF2B5EF4-FFF2-40B4-BE49-F238E27FC236}">
                <a16:creationId xmlns:a16="http://schemas.microsoft.com/office/drawing/2014/main" xmlns="" id="{1D935431-5E3F-4C1A-BED1-C5BC3D661ED8}"/>
              </a:ext>
            </a:extLst>
          </p:cNvPr>
          <p:cNvSpPr>
            <a:spLocks noGrp="1"/>
          </p:cNvSpPr>
          <p:nvPr>
            <p:ph type="body" idx="1"/>
          </p:nvPr>
        </p:nvSpPr>
        <p:spPr>
          <a:xfrm>
            <a:off x="685799" y="1580900"/>
            <a:ext cx="10840914" cy="2256570"/>
          </a:xfrm>
        </p:spPr>
        <p:txBody>
          <a:bodyPr/>
          <a:lstStyle/>
          <a:p>
            <a:r>
              <a:rPr lang="en-US" sz="3200" dirty="0"/>
              <a:t> </a:t>
            </a:r>
            <a:r>
              <a:rPr lang="en-US" sz="3200" dirty="0"/>
              <a:t>Paul wrote Ephesians to be read aloud in the house churches of believers in greater Ephesus. In the intervening years since Paul’s departure, the Christian movement in Ephesus had grown, and the number of house churches had multiplied. </a:t>
            </a:r>
            <a:endParaRPr lang="en-US" sz="3200" dirty="0"/>
          </a:p>
        </p:txBody>
      </p:sp>
      <p:sp>
        <p:nvSpPr>
          <p:cNvPr id="32" name="Text Placeholder 31">
            <a:extLst>
              <a:ext uri="{FF2B5EF4-FFF2-40B4-BE49-F238E27FC236}">
                <a16:creationId xmlns:a16="http://schemas.microsoft.com/office/drawing/2014/main" xmlns="" id="{E9D7F99C-4A63-4AF2-8DFC-783C463444FE}"/>
              </a:ext>
            </a:extLst>
          </p:cNvPr>
          <p:cNvSpPr>
            <a:spLocks noGrp="1"/>
          </p:cNvSpPr>
          <p:nvPr>
            <p:ph type="body" sz="quarter" idx="14"/>
          </p:nvPr>
        </p:nvSpPr>
        <p:spPr>
          <a:xfrm>
            <a:off x="677034" y="4455369"/>
            <a:ext cx="2492830" cy="959003"/>
          </a:xfrm>
        </p:spPr>
        <p:txBody>
          <a:bodyPr/>
          <a:lstStyle/>
          <a:p>
            <a:pPr>
              <a:spcAft>
                <a:spcPts val="0"/>
              </a:spcAft>
            </a:pPr>
            <a:r>
              <a:rPr lang="en-US" sz="2400" dirty="0" smtClean="0"/>
              <a:t>A.D. 52</a:t>
            </a:r>
            <a:endParaRPr lang="en-US" sz="2400" dirty="0"/>
          </a:p>
          <a:p>
            <a:pPr>
              <a:spcAft>
                <a:spcPts val="0"/>
              </a:spcAft>
            </a:pPr>
            <a:r>
              <a:rPr lang="en-US" sz="2400" dirty="0" smtClean="0"/>
              <a:t>Paul’s initial visit to Ephesus</a:t>
            </a:r>
            <a:endParaRPr lang="en-US" sz="2400" dirty="0"/>
          </a:p>
        </p:txBody>
      </p:sp>
      <p:sp>
        <p:nvSpPr>
          <p:cNvPr id="11" name="Oval 9" descr="decorative element">
            <a:extLst>
              <a:ext uri="{FF2B5EF4-FFF2-40B4-BE49-F238E27FC236}">
                <a16:creationId xmlns:a16="http://schemas.microsoft.com/office/drawing/2014/main" xmlns="" id="{6A7147D9-5182-4F63-A1F6-2C7F380BCAEC}"/>
              </a:ext>
              <a:ext uri="{C183D7F6-B498-43B3-948B-1728B52AA6E4}">
                <adec:decorative xmlns:adec="http://schemas.microsoft.com/office/drawing/2017/decorative" xmlns="" val="1"/>
              </a:ext>
            </a:extLst>
          </p:cNvPr>
          <p:cNvSpPr>
            <a:spLocks noChangeArrowheads="1"/>
          </p:cNvSpPr>
          <p:nvPr/>
        </p:nvSpPr>
        <p:spPr bwMode="auto">
          <a:xfrm>
            <a:off x="1797449" y="5519734"/>
            <a:ext cx="252000" cy="252000"/>
          </a:xfrm>
          <a:prstGeom prst="ellipse">
            <a:avLst/>
          </a:prstGeom>
          <a:solidFill>
            <a:schemeClr val="bg1">
              <a:lumMod val="65000"/>
              <a:lumOff val="35000"/>
            </a:schemeClr>
          </a:solidFill>
          <a:ln w="9525">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3" name="Text Placeholder 32">
            <a:extLst>
              <a:ext uri="{FF2B5EF4-FFF2-40B4-BE49-F238E27FC236}">
                <a16:creationId xmlns:a16="http://schemas.microsoft.com/office/drawing/2014/main" xmlns="" id="{11214B34-DA9D-4C1E-8508-23F492C53998}"/>
              </a:ext>
            </a:extLst>
          </p:cNvPr>
          <p:cNvSpPr>
            <a:spLocks noGrp="1"/>
          </p:cNvSpPr>
          <p:nvPr>
            <p:ph type="body" sz="quarter" idx="15"/>
          </p:nvPr>
        </p:nvSpPr>
        <p:spPr>
          <a:xfrm>
            <a:off x="3169865" y="4262100"/>
            <a:ext cx="2593938" cy="959003"/>
          </a:xfrm>
        </p:spPr>
        <p:txBody>
          <a:bodyPr/>
          <a:lstStyle/>
          <a:p>
            <a:pPr>
              <a:spcAft>
                <a:spcPts val="0"/>
              </a:spcAft>
            </a:pPr>
            <a:r>
              <a:rPr lang="en-US" sz="2400" dirty="0" smtClean="0"/>
              <a:t>A.D. 53-56</a:t>
            </a:r>
            <a:endParaRPr lang="en-US" sz="2400" dirty="0"/>
          </a:p>
          <a:p>
            <a:pPr>
              <a:spcAft>
                <a:spcPts val="0"/>
              </a:spcAft>
            </a:pPr>
            <a:r>
              <a:rPr lang="en-US" sz="2400" dirty="0" smtClean="0"/>
              <a:t>Paul’s 3 year Ephesian ministry</a:t>
            </a:r>
            <a:endParaRPr lang="en-US" sz="2400" dirty="0"/>
          </a:p>
        </p:txBody>
      </p:sp>
      <p:sp>
        <p:nvSpPr>
          <p:cNvPr id="15" name="Oval 14" descr="decorative element">
            <a:extLst>
              <a:ext uri="{FF2B5EF4-FFF2-40B4-BE49-F238E27FC236}">
                <a16:creationId xmlns:a16="http://schemas.microsoft.com/office/drawing/2014/main" xmlns="" id="{3184FF17-95E1-488F-85D0-829B6630F938}"/>
              </a:ext>
              <a:ext uri="{C183D7F6-B498-43B3-948B-1728B52AA6E4}">
                <adec:decorative xmlns:adec="http://schemas.microsoft.com/office/drawing/2017/decorative" xmlns="" val="1"/>
              </a:ext>
            </a:extLst>
          </p:cNvPr>
          <p:cNvSpPr>
            <a:spLocks noChangeArrowheads="1"/>
          </p:cNvSpPr>
          <p:nvPr/>
        </p:nvSpPr>
        <p:spPr bwMode="auto">
          <a:xfrm>
            <a:off x="4351089"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4" name="Text Placeholder 33">
            <a:extLst>
              <a:ext uri="{FF2B5EF4-FFF2-40B4-BE49-F238E27FC236}">
                <a16:creationId xmlns:a16="http://schemas.microsoft.com/office/drawing/2014/main" xmlns="" id="{181BCB65-05D6-4968-A705-E5461BD4B7EF}"/>
              </a:ext>
            </a:extLst>
          </p:cNvPr>
          <p:cNvSpPr>
            <a:spLocks noGrp="1"/>
          </p:cNvSpPr>
          <p:nvPr>
            <p:ph type="body" sz="quarter" idx="16"/>
          </p:nvPr>
        </p:nvSpPr>
        <p:spPr>
          <a:xfrm>
            <a:off x="6178162" y="3945470"/>
            <a:ext cx="2713135" cy="1394461"/>
          </a:xfrm>
        </p:spPr>
        <p:txBody>
          <a:bodyPr/>
          <a:lstStyle/>
          <a:p>
            <a:pPr>
              <a:spcAft>
                <a:spcPts val="0"/>
              </a:spcAft>
            </a:pPr>
            <a:r>
              <a:rPr lang="en-US" sz="2400" dirty="0" smtClean="0"/>
              <a:t>A.D. 57</a:t>
            </a:r>
          </a:p>
          <a:p>
            <a:pPr>
              <a:spcAft>
                <a:spcPts val="0"/>
              </a:spcAft>
            </a:pPr>
            <a:r>
              <a:rPr lang="en-US" sz="2400" dirty="0" smtClean="0"/>
              <a:t>Paul meets with Ephesian Elders while in Miletus</a:t>
            </a:r>
            <a:endParaRPr lang="en-US" sz="2400" dirty="0"/>
          </a:p>
        </p:txBody>
      </p:sp>
      <p:sp>
        <p:nvSpPr>
          <p:cNvPr id="16" name="Oval 19" descr="decorative element">
            <a:extLst>
              <a:ext uri="{FF2B5EF4-FFF2-40B4-BE49-F238E27FC236}">
                <a16:creationId xmlns:a16="http://schemas.microsoft.com/office/drawing/2014/main" xmlns="" id="{E8029F86-BAEB-4FB6-9968-621202C1E881}"/>
              </a:ext>
              <a:ext uri="{C183D7F6-B498-43B3-948B-1728B52AA6E4}">
                <adec:decorative xmlns:adec="http://schemas.microsoft.com/office/drawing/2017/decorative" xmlns="" val="1"/>
              </a:ext>
            </a:extLst>
          </p:cNvPr>
          <p:cNvSpPr>
            <a:spLocks noChangeArrowheads="1"/>
          </p:cNvSpPr>
          <p:nvPr/>
        </p:nvSpPr>
        <p:spPr bwMode="auto">
          <a:xfrm>
            <a:off x="7408730"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6" name="Text Placeholder 35">
            <a:extLst>
              <a:ext uri="{FF2B5EF4-FFF2-40B4-BE49-F238E27FC236}">
                <a16:creationId xmlns:a16="http://schemas.microsoft.com/office/drawing/2014/main" xmlns="" id="{E14C2379-D648-4FA4-892B-A031C8CF38FA}"/>
              </a:ext>
            </a:extLst>
          </p:cNvPr>
          <p:cNvSpPr>
            <a:spLocks noGrp="1"/>
          </p:cNvSpPr>
          <p:nvPr>
            <p:ph type="body" sz="quarter" idx="18"/>
          </p:nvPr>
        </p:nvSpPr>
        <p:spPr>
          <a:xfrm>
            <a:off x="8736216" y="3583761"/>
            <a:ext cx="3069694" cy="2007973"/>
          </a:xfrm>
        </p:spPr>
        <p:txBody>
          <a:bodyPr/>
          <a:lstStyle/>
          <a:p>
            <a:pPr>
              <a:spcAft>
                <a:spcPts val="0"/>
              </a:spcAft>
            </a:pPr>
            <a:r>
              <a:rPr lang="en-US" sz="3200" dirty="0" smtClean="0">
                <a:solidFill>
                  <a:srgbClr val="66FFFF"/>
                </a:solidFill>
              </a:rPr>
              <a:t>A.D. 62</a:t>
            </a:r>
          </a:p>
          <a:p>
            <a:pPr>
              <a:spcAft>
                <a:spcPts val="0"/>
              </a:spcAft>
            </a:pPr>
            <a:r>
              <a:rPr lang="en-US" sz="3200" dirty="0" smtClean="0">
                <a:solidFill>
                  <a:srgbClr val="66FFFF"/>
                </a:solidFill>
              </a:rPr>
              <a:t>Paul writes Ephesians from prison in Rome</a:t>
            </a:r>
            <a:endParaRPr lang="en-US" sz="3200" dirty="0">
              <a:solidFill>
                <a:srgbClr val="66FFFF"/>
              </a:solidFill>
            </a:endParaRPr>
          </a:p>
        </p:txBody>
      </p:sp>
      <p:sp>
        <p:nvSpPr>
          <p:cNvPr id="13" name="Oval 11" descr="decorative element">
            <a:extLst>
              <a:ext uri="{FF2B5EF4-FFF2-40B4-BE49-F238E27FC236}">
                <a16:creationId xmlns:a16="http://schemas.microsoft.com/office/drawing/2014/main" xmlns="" id="{D62D13F9-C589-486F-8D76-6D51992A2E08}"/>
              </a:ext>
              <a:ext uri="{C183D7F6-B498-43B3-948B-1728B52AA6E4}">
                <adec:decorative xmlns:adec="http://schemas.microsoft.com/office/drawing/2017/decorative" xmlns="" val="1"/>
              </a:ext>
            </a:extLst>
          </p:cNvPr>
          <p:cNvSpPr>
            <a:spLocks noChangeArrowheads="1"/>
          </p:cNvSpPr>
          <p:nvPr/>
        </p:nvSpPr>
        <p:spPr bwMode="auto">
          <a:xfrm>
            <a:off x="10127063" y="5501734"/>
            <a:ext cx="288000" cy="288000"/>
          </a:xfrm>
          <a:prstGeom prst="ellipse">
            <a:avLst/>
          </a:prstGeom>
          <a:solidFill>
            <a:schemeClr val="bg1">
              <a:lumMod val="50000"/>
              <a:lumOff val="50000"/>
            </a:schemeClr>
          </a:solidFill>
          <a:ln w="15875">
            <a:solidFill>
              <a:schemeClr val="bg2">
                <a:lumMod val="50000"/>
                <a:lumOff val="50000"/>
              </a:schemeClr>
            </a:solidFill>
          </a:ln>
          <a:effectLst>
            <a:glow rad="101600">
              <a:schemeClr val="bg2">
                <a:lumMod val="75000"/>
                <a:lumOff val="25000"/>
                <a:alpha val="6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10" name="Rectangle 7" descr="timeline">
            <a:extLst>
              <a:ext uri="{FF2B5EF4-FFF2-40B4-BE49-F238E27FC236}">
                <a16:creationId xmlns:a16="http://schemas.microsoft.com/office/drawing/2014/main" xmlns="" id="{2B8D0290-68FF-400B-B201-1F38FEE7607A}"/>
              </a:ext>
              <a:ext uri="{C183D7F6-B498-43B3-948B-1728B52AA6E4}">
                <adec:decorative xmlns:adec="http://schemas.microsoft.com/office/drawing/2017/decorative" xmlns="" val="1"/>
              </a:ext>
            </a:extLst>
          </p:cNvPr>
          <p:cNvSpPr>
            <a:spLocks noChangeArrowheads="1"/>
          </p:cNvSpPr>
          <p:nvPr/>
        </p:nvSpPr>
        <p:spPr bwMode="auto">
          <a:xfrm>
            <a:off x="1894256" y="5645734"/>
            <a:ext cx="8424000" cy="20638"/>
          </a:xfrm>
          <a:prstGeom prst="rect">
            <a:avLst/>
          </a:prstGeom>
          <a:solidFill>
            <a:schemeClr val="tx1">
              <a:lumMod val="50000"/>
            </a:schemeClr>
          </a:solidFill>
          <a:ln w="9525">
            <a:noFill/>
            <a:miter lim="800000"/>
            <a:headEnd/>
            <a:tailEnd/>
          </a:ln>
          <a:extLst/>
        </p:spPr>
        <p:txBody>
          <a:bodyPr/>
          <a:lstStyle/>
          <a:p>
            <a:pPr eaLnBrk="1" fontAlgn="auto" hangingPunct="1">
              <a:spcBef>
                <a:spcPts val="0"/>
              </a:spcBef>
              <a:spcAft>
                <a:spcPts val="0"/>
              </a:spcAft>
              <a:defRPr/>
            </a:pPr>
            <a:endParaRPr lang="en-US" dirty="0">
              <a:latin typeface="+mj-lt"/>
            </a:endParaRPr>
          </a:p>
        </p:txBody>
      </p:sp>
      <p:sp>
        <p:nvSpPr>
          <p:cNvPr id="4" name="Rectangle 3"/>
          <p:cNvSpPr/>
          <p:nvPr/>
        </p:nvSpPr>
        <p:spPr>
          <a:xfrm>
            <a:off x="9404996" y="5663734"/>
            <a:ext cx="2121717" cy="584775"/>
          </a:xfrm>
          <a:prstGeom prst="rect">
            <a:avLst/>
          </a:prstGeom>
        </p:spPr>
        <p:txBody>
          <a:bodyPr wrap="square">
            <a:spAutoFit/>
          </a:bodyPr>
          <a:lstStyle/>
          <a:p>
            <a:pPr>
              <a:spcAft>
                <a:spcPts val="0"/>
              </a:spcAft>
            </a:pPr>
            <a:r>
              <a:rPr lang="en-US" sz="3200" b="1" dirty="0" smtClean="0">
                <a:solidFill>
                  <a:srgbClr val="66FFFF"/>
                </a:solidFill>
              </a:rPr>
              <a:t>Ephesians</a:t>
            </a:r>
            <a:endParaRPr lang="en-US" sz="3200" b="1" dirty="0">
              <a:solidFill>
                <a:srgbClr val="66FFFF"/>
              </a:solidFill>
            </a:endParaRPr>
          </a:p>
        </p:txBody>
      </p:sp>
    </p:spTree>
    <p:extLst>
      <p:ext uri="{BB962C8B-B14F-4D97-AF65-F5344CB8AC3E}">
        <p14:creationId xmlns:p14="http://schemas.microsoft.com/office/powerpoint/2010/main" val="58915495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478200-0985-4DED-A84B-D6ADED92FAE6}"/>
              </a:ext>
            </a:extLst>
          </p:cNvPr>
          <p:cNvSpPr>
            <a:spLocks noGrp="1"/>
          </p:cNvSpPr>
          <p:nvPr>
            <p:ph type="title"/>
          </p:nvPr>
        </p:nvSpPr>
        <p:spPr>
          <a:solidFill>
            <a:schemeClr val="accent3">
              <a:lumMod val="60000"/>
              <a:lumOff val="40000"/>
            </a:schemeClr>
          </a:solidFill>
        </p:spPr>
        <p:txBody>
          <a:bodyPr>
            <a:normAutofit/>
          </a:bodyPr>
          <a:lstStyle/>
          <a:p>
            <a:r>
              <a:rPr lang="en-US" sz="4000" b="1" dirty="0"/>
              <a:t>Key Ideas:  Outlining Ephesians</a:t>
            </a:r>
            <a:endParaRPr lang="en-US" sz="4000" b="1" dirty="0"/>
          </a:p>
        </p:txBody>
      </p:sp>
      <p:pic>
        <p:nvPicPr>
          <p:cNvPr id="7" name="Picture 6" descr="magnifying glass icon">
            <a:extLst>
              <a:ext uri="{FF2B5EF4-FFF2-40B4-BE49-F238E27FC236}">
                <a16:creationId xmlns:a16="http://schemas.microsoft.com/office/drawing/2014/main" xmlns="" id="{AAE36621-6FAB-4009-9D5C-CE767DF10D22}"/>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032570" y="896700"/>
            <a:ext cx="685800" cy="685800"/>
          </a:xfrm>
          <a:prstGeom prst="rect">
            <a:avLst/>
          </a:prstGeom>
        </p:spPr>
      </p:pic>
      <p:sp>
        <p:nvSpPr>
          <p:cNvPr id="3" name="Content Placeholder 2">
            <a:extLst>
              <a:ext uri="{FF2B5EF4-FFF2-40B4-BE49-F238E27FC236}">
                <a16:creationId xmlns:a16="http://schemas.microsoft.com/office/drawing/2014/main" xmlns="" id="{90E8A47E-9D4A-4D70-B23A-B0AC3757292F}"/>
              </a:ext>
            </a:extLst>
          </p:cNvPr>
          <p:cNvSpPr>
            <a:spLocks noGrp="1"/>
          </p:cNvSpPr>
          <p:nvPr>
            <p:ph idx="1"/>
          </p:nvPr>
        </p:nvSpPr>
        <p:spPr>
          <a:xfrm>
            <a:off x="685801" y="1869601"/>
            <a:ext cx="10840914" cy="4562196"/>
          </a:xfrm>
        </p:spPr>
        <p:txBody>
          <a:bodyPr>
            <a:noAutofit/>
          </a:bodyPr>
          <a:lstStyle/>
          <a:p>
            <a:pPr marL="0" indent="0">
              <a:buNone/>
            </a:pPr>
            <a:r>
              <a:rPr lang="en-US" sz="3200" dirty="0"/>
              <a:t> For those early believers, it would have been an important event to have </a:t>
            </a:r>
            <a:r>
              <a:rPr lang="en-US" sz="3200" dirty="0" err="1"/>
              <a:t>Tychicus</a:t>
            </a:r>
            <a:r>
              <a:rPr lang="en-US" sz="3200" dirty="0"/>
              <a:t>, the personal representative of the founding apostle Paul, stand among them and share a letter from him. As suggested by the epistle itself, the assembled group likely included members of the host household — father, mother, children, and </a:t>
            </a:r>
            <a:r>
              <a:rPr lang="en-US" sz="3200" dirty="0" smtClean="0"/>
              <a:t>slaves.  </a:t>
            </a:r>
            <a:r>
              <a:rPr lang="en-US" sz="3200" dirty="0"/>
              <a:t>At the time, a </a:t>
            </a:r>
            <a:r>
              <a:rPr lang="en-US" sz="3200" i="1" dirty="0"/>
              <a:t>household</a:t>
            </a:r>
            <a:r>
              <a:rPr lang="en-US" sz="3200" dirty="0"/>
              <a:t> included others as well — clients (free persons who depended on the householder for support) and even customers. So these may be present too, as well as members of other households.</a:t>
            </a:r>
            <a:endParaRPr lang="en-US" sz="3200" dirty="0"/>
          </a:p>
        </p:txBody>
      </p:sp>
    </p:spTree>
    <p:extLst>
      <p:ext uri="{BB962C8B-B14F-4D97-AF65-F5344CB8AC3E}">
        <p14:creationId xmlns:p14="http://schemas.microsoft.com/office/powerpoint/2010/main" val="2776209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ED3C6-003C-4A2D-B351-F00A04BF6251}"/>
              </a:ext>
            </a:extLst>
          </p:cNvPr>
          <p:cNvSpPr>
            <a:spLocks noGrp="1"/>
          </p:cNvSpPr>
          <p:nvPr>
            <p:ph type="title"/>
          </p:nvPr>
        </p:nvSpPr>
        <p:spPr>
          <a:xfrm>
            <a:off x="957260" y="542925"/>
            <a:ext cx="4929189" cy="1000125"/>
          </a:xfrm>
        </p:spPr>
        <p:txBody>
          <a:bodyPr/>
          <a:lstStyle/>
          <a:p>
            <a:r>
              <a:rPr lang="en-US" sz="3600" b="1" dirty="0" smtClean="0"/>
              <a:t>The First Brief Visit:  </a:t>
            </a:r>
            <a:br>
              <a:rPr lang="en-US" sz="3600" b="1" dirty="0" smtClean="0"/>
            </a:br>
            <a:r>
              <a:rPr lang="en-US" sz="3600" b="1" dirty="0" smtClean="0"/>
              <a:t>Acts 18:18-21</a:t>
            </a:r>
            <a:endParaRPr lang="en-US" sz="3600" b="1" dirty="0"/>
          </a:p>
        </p:txBody>
      </p:sp>
      <p:sp>
        <p:nvSpPr>
          <p:cNvPr id="3" name="Text Placeholder 2"/>
          <p:cNvSpPr>
            <a:spLocks noGrp="1"/>
          </p:cNvSpPr>
          <p:nvPr>
            <p:ph type="body" sz="half" idx="2"/>
          </p:nvPr>
        </p:nvSpPr>
        <p:spPr>
          <a:xfrm>
            <a:off x="528638" y="1862137"/>
            <a:ext cx="5357811" cy="4591050"/>
          </a:xfrm>
        </p:spPr>
        <p:txBody>
          <a:bodyPr>
            <a:normAutofit/>
          </a:bodyPr>
          <a:lstStyle/>
          <a:p>
            <a:r>
              <a:rPr lang="en-US" sz="3600" dirty="0" smtClean="0"/>
              <a:t>Paul had been working in Corinth.  Although he had encountered some fierce opposition from the Jewish population, he persisted working in Corinth for a year and a half.  </a:t>
            </a:r>
            <a:endParaRPr lang="en-US" sz="3600" dirty="0"/>
          </a:p>
        </p:txBody>
      </p:sp>
      <p:pic>
        <p:nvPicPr>
          <p:cNvPr id="9" name="Picture 8"/>
          <p:cNvPicPr>
            <a:picLocks noChangeAspect="1"/>
          </p:cNvPicPr>
          <p:nvPr/>
        </p:nvPicPr>
        <p:blipFill>
          <a:blip r:embed="rId2"/>
          <a:stretch>
            <a:fillRect/>
          </a:stretch>
        </p:blipFill>
        <p:spPr>
          <a:xfrm>
            <a:off x="6193107" y="1862137"/>
            <a:ext cx="5627418" cy="3852863"/>
          </a:xfrm>
          <a:prstGeom prst="rect">
            <a:avLst/>
          </a:prstGeom>
        </p:spPr>
      </p:pic>
    </p:spTree>
    <p:extLst>
      <p:ext uri="{BB962C8B-B14F-4D97-AF65-F5344CB8AC3E}">
        <p14:creationId xmlns:p14="http://schemas.microsoft.com/office/powerpoint/2010/main" val="173389493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334550"/>
            <a:ext cx="10840914" cy="3921600"/>
          </a:xfrm>
        </p:spPr>
        <p:txBody>
          <a:bodyPr>
            <a:noAutofit/>
          </a:bodyPr>
          <a:lstStyle/>
          <a:p>
            <a:pPr marL="857250" indent="-857250">
              <a:buFont typeface="+mj-lt"/>
              <a:buAutoNum type="romanUcPeriod"/>
            </a:pPr>
            <a:r>
              <a:rPr lang="en-US" sz="4000" dirty="0"/>
              <a:t>Opening Greeting </a:t>
            </a:r>
            <a:r>
              <a:rPr lang="en-US" sz="4000" i="1" dirty="0"/>
              <a:t>(Eph. 1:1, 2)</a:t>
            </a:r>
            <a:endParaRPr lang="en-US" sz="4000" dirty="0"/>
          </a:p>
          <a:p>
            <a:pPr marL="857250" indent="-857250">
              <a:buFont typeface="+mj-lt"/>
              <a:buAutoNum type="romanUcPeriod"/>
            </a:pPr>
            <a:r>
              <a:rPr lang="en-US" sz="4000" dirty="0"/>
              <a:t>Introductory Blessing </a:t>
            </a:r>
            <a:r>
              <a:rPr lang="en-US" sz="4000" i="1" dirty="0"/>
              <a:t>(Eph. 1:3-14)</a:t>
            </a:r>
            <a:endParaRPr lang="en-US" sz="4000" dirty="0"/>
          </a:p>
          <a:p>
            <a:pPr marL="857250" indent="-857250">
              <a:buFont typeface="+mj-lt"/>
              <a:buAutoNum type="romanUcPeriod"/>
            </a:pPr>
            <a:r>
              <a:rPr lang="en-US" sz="4000" dirty="0"/>
              <a:t>Praying for Believers to Receive Christ-Focused Wisdom </a:t>
            </a:r>
            <a:r>
              <a:rPr lang="en-US" sz="4000" i="1" dirty="0"/>
              <a:t>(Eph. 1:15-23)</a:t>
            </a:r>
            <a:endParaRPr lang="en-US" sz="4000" dirty="0"/>
          </a:p>
          <a:p>
            <a:pPr marL="857250" indent="-857250">
              <a:buFont typeface="+mj-lt"/>
              <a:buAutoNum type="romanUcPeriod"/>
            </a:pPr>
            <a:r>
              <a:rPr lang="en-US" sz="4000" dirty="0"/>
              <a:t>Once Spiritually Dead; Now Exalted With Christ </a:t>
            </a:r>
            <a:r>
              <a:rPr lang="en-US" sz="4000" i="1" dirty="0"/>
              <a:t>(Eph. 2:1-10</a:t>
            </a:r>
            <a:r>
              <a:rPr lang="en-US" sz="4000" i="1" dirty="0" smtClean="0"/>
              <a:t>)</a:t>
            </a:r>
            <a:endParaRPr lang="en-US" sz="4000" dirty="0"/>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endParaRPr lang="en-US" sz="4000" b="1" dirty="0"/>
          </a:p>
        </p:txBody>
      </p:sp>
      <p:pic>
        <p:nvPicPr>
          <p:cNvPr id="5" name="Picture 4" descr="magnifying glass icon">
            <a:extLst>
              <a:ext uri="{FF2B5EF4-FFF2-40B4-BE49-F238E27FC236}">
                <a16:creationId xmlns:a16="http://schemas.microsoft.com/office/drawing/2014/main" xmlns="" id="{AAE36621-6FAB-4009-9D5C-CE767DF10D22}"/>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1691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334550"/>
            <a:ext cx="10840914" cy="3921600"/>
          </a:xfrm>
        </p:spPr>
        <p:txBody>
          <a:bodyPr>
            <a:noAutofit/>
          </a:bodyPr>
          <a:lstStyle/>
          <a:p>
            <a:pPr marL="857250" indent="-857250">
              <a:buFont typeface="+mj-lt"/>
              <a:buAutoNum type="romanUcPeriod" startAt="5"/>
            </a:pPr>
            <a:r>
              <a:rPr lang="en-US" sz="4000" dirty="0"/>
              <a:t>Christ’s Creation of the Church Out of Jews and Gentiles </a:t>
            </a:r>
            <a:r>
              <a:rPr lang="en-US" sz="4000" i="1" dirty="0"/>
              <a:t>(Eph. 2:11-22)</a:t>
            </a:r>
            <a:endParaRPr lang="en-US" sz="4000" dirty="0"/>
          </a:p>
          <a:p>
            <a:pPr marL="857250" indent="-857250">
              <a:buFont typeface="+mj-lt"/>
              <a:buAutoNum type="romanUcPeriod" startAt="5"/>
            </a:pPr>
            <a:r>
              <a:rPr lang="en-US" sz="4000" dirty="0"/>
              <a:t>Paul as Preacher of Christ to the Gentiles </a:t>
            </a:r>
            <a:r>
              <a:rPr lang="en-US" sz="4000" i="1" dirty="0"/>
              <a:t>(Eph. 3:1-13)</a:t>
            </a:r>
            <a:endParaRPr lang="en-US" sz="4000" dirty="0"/>
          </a:p>
          <a:p>
            <a:pPr marL="857250" indent="-857250">
              <a:buFont typeface="+mj-lt"/>
              <a:buAutoNum type="romanUcPeriod" startAt="5"/>
            </a:pPr>
            <a:r>
              <a:rPr lang="en-US" sz="4000" dirty="0"/>
              <a:t>Praying for Believers to Experience the Love of Christ </a:t>
            </a:r>
            <a:r>
              <a:rPr lang="en-US" sz="4000" i="1" dirty="0"/>
              <a:t>(Eph. 3:14-21</a:t>
            </a:r>
            <a:r>
              <a:rPr lang="en-US" sz="4000" i="1" dirty="0" smtClean="0"/>
              <a:t>)</a:t>
            </a:r>
            <a:endParaRPr lang="en-US" sz="4000" dirty="0"/>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endParaRPr lang="en-US" sz="4000" b="1" dirty="0"/>
          </a:p>
        </p:txBody>
      </p:sp>
      <p:pic>
        <p:nvPicPr>
          <p:cNvPr id="5" name="Picture 4" descr="magnifying glass icon">
            <a:extLst>
              <a:ext uri="{FF2B5EF4-FFF2-40B4-BE49-F238E27FC236}">
                <a16:creationId xmlns:a16="http://schemas.microsoft.com/office/drawing/2014/main" xmlns="" id="{AAE36621-6FAB-4009-9D5C-CE767DF10D22}"/>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202763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9281"/>
            <a:ext cx="10840914" cy="4256869"/>
          </a:xfrm>
        </p:spPr>
        <p:txBody>
          <a:bodyPr>
            <a:noAutofit/>
          </a:bodyPr>
          <a:lstStyle/>
          <a:p>
            <a:pPr marL="857250" indent="-857250">
              <a:buFont typeface="+mj-lt"/>
              <a:buAutoNum type="romanUcPeriod" startAt="8"/>
            </a:pPr>
            <a:r>
              <a:rPr lang="en-US" sz="4000" dirty="0"/>
              <a:t>Hold On to the Spirit-Inspired Unity of the Church </a:t>
            </a:r>
            <a:r>
              <a:rPr lang="en-US" sz="4000" i="1" dirty="0"/>
              <a:t>(Eph. 4:1-16)</a:t>
            </a:r>
            <a:endParaRPr lang="en-US" sz="4000" dirty="0"/>
          </a:p>
          <a:p>
            <a:pPr marL="857250" indent="-857250">
              <a:buFont typeface="+mj-lt"/>
              <a:buAutoNum type="romanUcPeriod" startAt="8"/>
            </a:pPr>
            <a:r>
              <a:rPr lang="en-US" sz="4000" dirty="0"/>
              <a:t>Live the New, Unity-Nurturing Life </a:t>
            </a:r>
            <a:r>
              <a:rPr lang="en-US" sz="4000" i="1" dirty="0"/>
              <a:t>(Eph. 4:17-32)</a:t>
            </a:r>
            <a:endParaRPr lang="en-US" sz="4000" dirty="0"/>
          </a:p>
          <a:p>
            <a:pPr marL="857250" indent="-857250">
              <a:buFont typeface="+mj-lt"/>
              <a:buAutoNum type="romanUcPeriod" startAt="8"/>
            </a:pPr>
            <a:r>
              <a:rPr lang="en-US" sz="4000" dirty="0"/>
              <a:t>Walk in Love, Light, and Wisdom </a:t>
            </a:r>
            <a:r>
              <a:rPr lang="en-US" sz="4000" i="1" dirty="0"/>
              <a:t>(Eph. 5:1-20</a:t>
            </a:r>
            <a:r>
              <a:rPr lang="en-US" sz="4000" i="1" dirty="0" smtClean="0"/>
              <a:t>)</a:t>
            </a:r>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endParaRPr lang="en-US" sz="4000" b="1" dirty="0"/>
          </a:p>
        </p:txBody>
      </p:sp>
      <p:pic>
        <p:nvPicPr>
          <p:cNvPr id="5" name="Picture 4" descr="magnifying glass icon">
            <a:extLst>
              <a:ext uri="{FF2B5EF4-FFF2-40B4-BE49-F238E27FC236}">
                <a16:creationId xmlns:a16="http://schemas.microsoft.com/office/drawing/2014/main" xmlns="" id="{AAE36621-6FAB-4009-9D5C-CE767DF10D22}"/>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1640870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334550"/>
            <a:ext cx="10840914" cy="3921600"/>
          </a:xfrm>
        </p:spPr>
        <p:txBody>
          <a:bodyPr>
            <a:normAutofit/>
          </a:bodyPr>
          <a:lstStyle/>
          <a:p>
            <a:pPr marL="857250" indent="-857250">
              <a:buFont typeface="+mj-lt"/>
              <a:buAutoNum type="romanUcPeriod" startAt="11"/>
            </a:pPr>
            <a:r>
              <a:rPr lang="en-US" sz="4000" dirty="0"/>
              <a:t>Practice Christ-Shaped Life in the Christian Household </a:t>
            </a:r>
            <a:r>
              <a:rPr lang="en-US" sz="4000" i="1" dirty="0"/>
              <a:t>(Eph. 5:21-6:9</a:t>
            </a:r>
            <a:r>
              <a:rPr lang="en-US" sz="4000" i="1" dirty="0" smtClean="0"/>
              <a:t>)</a:t>
            </a:r>
            <a:endParaRPr lang="en-US" sz="4000" dirty="0" smtClean="0"/>
          </a:p>
          <a:p>
            <a:pPr marL="857250" indent="-857250">
              <a:buFont typeface="+mj-lt"/>
              <a:buAutoNum type="romanUcPeriod" startAt="11"/>
            </a:pPr>
            <a:r>
              <a:rPr lang="en-US" sz="4000" dirty="0" smtClean="0"/>
              <a:t>Stand </a:t>
            </a:r>
            <a:r>
              <a:rPr lang="en-US" sz="4000" dirty="0"/>
              <a:t>Together: The Church as the Army of God </a:t>
            </a:r>
            <a:r>
              <a:rPr lang="en-US" sz="4000" i="1" dirty="0"/>
              <a:t>(Eph. 6:10-20)</a:t>
            </a:r>
            <a:endParaRPr lang="en-US" sz="4000" dirty="0"/>
          </a:p>
          <a:p>
            <a:pPr marL="857250" indent="-857250">
              <a:buFont typeface="+mj-lt"/>
              <a:buAutoNum type="romanUcPeriod" startAt="11"/>
            </a:pPr>
            <a:r>
              <a:rPr lang="en-US" sz="4000" dirty="0"/>
              <a:t>Closing Greeting </a:t>
            </a:r>
            <a:r>
              <a:rPr lang="en-US" sz="4000" i="1" dirty="0"/>
              <a:t>(Eph. 6:21-24)</a:t>
            </a:r>
            <a:endParaRPr lang="en-US" sz="4000" dirty="0"/>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endParaRPr lang="en-US" sz="4000" b="1" dirty="0"/>
          </a:p>
        </p:txBody>
      </p:sp>
      <p:pic>
        <p:nvPicPr>
          <p:cNvPr id="5" name="Picture 4" descr="magnifying glass icon">
            <a:extLst>
              <a:ext uri="{FF2B5EF4-FFF2-40B4-BE49-F238E27FC236}">
                <a16:creationId xmlns:a16="http://schemas.microsoft.com/office/drawing/2014/main" xmlns="" id="{AAE36621-6FAB-4009-9D5C-CE767DF10D22}"/>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310896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F70BC9-4028-4C57-A49A-BB164F023B33}"/>
              </a:ext>
            </a:extLst>
          </p:cNvPr>
          <p:cNvSpPr>
            <a:spLocks noGrp="1"/>
          </p:cNvSpPr>
          <p:nvPr>
            <p:ph type="title"/>
          </p:nvPr>
        </p:nvSpPr>
        <p:spPr>
          <a:xfrm>
            <a:off x="1320801" y="309967"/>
            <a:ext cx="9550399" cy="3042834"/>
          </a:xfrm>
        </p:spPr>
        <p:txBody>
          <a:bodyPr>
            <a:noAutofit/>
          </a:bodyPr>
          <a:lstStyle/>
          <a:p>
            <a:r>
              <a:rPr lang="en-US" sz="4400" b="1" i="0" dirty="0" smtClean="0">
                <a:latin typeface="Bradley Hand ITC" panose="03070402050302030203" pitchFamily="66" charset="0"/>
              </a:rPr>
              <a:t>Do you notice any over-arching messages in this outline?  What </a:t>
            </a:r>
            <a:r>
              <a:rPr lang="en-US" sz="4400" b="1" i="0" dirty="0">
                <a:latin typeface="Bradley Hand ITC" panose="03070402050302030203" pitchFamily="66" charset="0"/>
              </a:rPr>
              <a:t>key </a:t>
            </a:r>
            <a:r>
              <a:rPr lang="en-US" sz="4400" b="1" i="0" dirty="0" smtClean="0">
                <a:latin typeface="Bradley Hand ITC" panose="03070402050302030203" pitchFamily="66" charset="0"/>
              </a:rPr>
              <a:t>themes seem </a:t>
            </a:r>
            <a:r>
              <a:rPr lang="en-US" sz="4400" b="1" i="0" dirty="0">
                <a:latin typeface="Bradley Hand ITC" panose="03070402050302030203" pitchFamily="66" charset="0"/>
              </a:rPr>
              <a:t>to come through in this letter? </a:t>
            </a:r>
            <a:endParaRPr lang="en-US" sz="4400" dirty="0">
              <a:latin typeface="Bradley Hand ITC" panose="03070402050302030203" pitchFamily="66" charset="0"/>
            </a:endParaRPr>
          </a:p>
        </p:txBody>
      </p:sp>
      <p:sp>
        <p:nvSpPr>
          <p:cNvPr id="3" name="Text Placeholder 2">
            <a:extLst>
              <a:ext uri="{FF2B5EF4-FFF2-40B4-BE49-F238E27FC236}">
                <a16:creationId xmlns:a16="http://schemas.microsoft.com/office/drawing/2014/main" xmlns="" id="{9C059A28-6923-4B5B-9304-CCFE4E2B8582}"/>
              </a:ext>
            </a:extLst>
          </p:cNvPr>
          <p:cNvSpPr>
            <a:spLocks noGrp="1"/>
          </p:cNvSpPr>
          <p:nvPr>
            <p:ph type="body" sz="quarter" idx="13"/>
          </p:nvPr>
        </p:nvSpPr>
        <p:spPr>
          <a:xfrm>
            <a:off x="1320801" y="3199445"/>
            <a:ext cx="9339184" cy="487524"/>
          </a:xfrm>
        </p:spPr>
        <p:txBody>
          <a:bodyPr>
            <a:noAutofit/>
          </a:bodyPr>
          <a:lstStyle/>
          <a:p>
            <a:r>
              <a:rPr lang="en-US" sz="3200" b="1" dirty="0" smtClean="0">
                <a:solidFill>
                  <a:srgbClr val="66FFFF"/>
                </a:solidFill>
              </a:rPr>
              <a:t>-Quarterly Thought Question</a:t>
            </a:r>
            <a:endParaRPr lang="en-US" sz="3200" b="1" dirty="0">
              <a:solidFill>
                <a:srgbClr val="66FFFF"/>
              </a:solidFill>
            </a:endParaRPr>
          </a:p>
        </p:txBody>
      </p:sp>
      <p:sp>
        <p:nvSpPr>
          <p:cNvPr id="6" name="Text Placeholder 5"/>
          <p:cNvSpPr>
            <a:spLocks noGrp="1"/>
          </p:cNvSpPr>
          <p:nvPr>
            <p:ph type="body" idx="1"/>
          </p:nvPr>
        </p:nvSpPr>
        <p:spPr/>
        <p:txBody>
          <a:bodyPr>
            <a:normAutofit/>
          </a:bodyPr>
          <a:lstStyle/>
          <a:p>
            <a:r>
              <a:rPr lang="en-US" sz="3600" dirty="0" smtClean="0"/>
              <a:t>Does anything jump out at you?  </a:t>
            </a:r>
            <a:endParaRPr lang="en-US" sz="3600" dirty="0"/>
          </a:p>
        </p:txBody>
      </p:sp>
    </p:spTree>
    <p:extLst>
      <p:ext uri="{BB962C8B-B14F-4D97-AF65-F5344CB8AC3E}">
        <p14:creationId xmlns:p14="http://schemas.microsoft.com/office/powerpoint/2010/main" val="198330994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478" y="1874308"/>
            <a:ext cx="4165207" cy="1260000"/>
          </a:xfrm>
        </p:spPr>
        <p:txBody>
          <a:bodyPr/>
          <a:lstStyle/>
          <a:p>
            <a:r>
              <a:rPr lang="en-US" sz="5400" b="1" dirty="0" smtClean="0">
                <a:solidFill>
                  <a:srgbClr val="66FFFF"/>
                </a:solidFill>
                <a:latin typeface="Bradley Hand ITC" panose="03070402050302030203" pitchFamily="66" charset="0"/>
              </a:rPr>
              <a:t>Key Ideas</a:t>
            </a:r>
            <a:endParaRPr lang="en-US" sz="5400" b="1" dirty="0">
              <a:solidFill>
                <a:srgbClr val="66FFFF"/>
              </a:solidFill>
              <a:latin typeface="Bradley Hand ITC" panose="03070402050302030203" pitchFamily="66" charset="0"/>
            </a:endParaRPr>
          </a:p>
        </p:txBody>
      </p:sp>
      <p:sp>
        <p:nvSpPr>
          <p:cNvPr id="3" name="Content Placeholder 2"/>
          <p:cNvSpPr>
            <a:spLocks noGrp="1"/>
          </p:cNvSpPr>
          <p:nvPr>
            <p:ph idx="1"/>
          </p:nvPr>
        </p:nvSpPr>
        <p:spPr/>
        <p:txBody>
          <a:bodyPr>
            <a:normAutofit/>
          </a:bodyPr>
          <a:lstStyle/>
          <a:p>
            <a:r>
              <a:rPr lang="en-US" sz="3600" b="1" baseline="30000" dirty="0"/>
              <a:t>9 </a:t>
            </a:r>
            <a:r>
              <a:rPr lang="en-US" sz="3600" dirty="0"/>
              <a:t>Having made known unto us the mystery of his will, according to his good pleasure which he hath purposed in himself:</a:t>
            </a:r>
          </a:p>
          <a:p>
            <a:r>
              <a:rPr lang="en-US" sz="3600" b="1" baseline="30000" dirty="0"/>
              <a:t>10 </a:t>
            </a:r>
            <a:r>
              <a:rPr lang="en-US" sz="3600" dirty="0"/>
              <a:t>That in the dispensation of the </a:t>
            </a:r>
            <a:r>
              <a:rPr lang="en-US" sz="3600" dirty="0" err="1"/>
              <a:t>fulness</a:t>
            </a:r>
            <a:r>
              <a:rPr lang="en-US" sz="3600" dirty="0"/>
              <a:t> of times he might gather together in one all things in Christ, both which are in heaven, and which are on earth; even in him:  </a:t>
            </a:r>
          </a:p>
        </p:txBody>
      </p:sp>
      <p:sp>
        <p:nvSpPr>
          <p:cNvPr id="4" name="Text Placeholder 3"/>
          <p:cNvSpPr>
            <a:spLocks noGrp="1"/>
          </p:cNvSpPr>
          <p:nvPr>
            <p:ph type="body" sz="half" idx="2"/>
          </p:nvPr>
        </p:nvSpPr>
        <p:spPr/>
        <p:txBody>
          <a:bodyPr>
            <a:noAutofit/>
          </a:bodyPr>
          <a:lstStyle/>
          <a:p>
            <a:r>
              <a:rPr lang="en-US" sz="4000" dirty="0">
                <a:solidFill>
                  <a:srgbClr val="66FFFF"/>
                </a:solidFill>
              </a:rPr>
              <a:t>The quarterly also suggests reading Ephesians </a:t>
            </a:r>
            <a:r>
              <a:rPr lang="en-US" sz="4000" dirty="0" smtClean="0">
                <a:solidFill>
                  <a:srgbClr val="66FFFF"/>
                </a:solidFill>
              </a:rPr>
              <a:t>1:9-10</a:t>
            </a:r>
            <a:endParaRPr lang="en-US" sz="4000" dirty="0">
              <a:solidFill>
                <a:srgbClr val="66FFFF"/>
              </a:solidFill>
            </a:endParaRPr>
          </a:p>
        </p:txBody>
      </p:sp>
    </p:spTree>
    <p:extLst>
      <p:ext uri="{BB962C8B-B14F-4D97-AF65-F5344CB8AC3E}">
        <p14:creationId xmlns:p14="http://schemas.microsoft.com/office/powerpoint/2010/main" val="220258003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solidFill>
                  <a:srgbClr val="66FFFF"/>
                </a:solidFill>
              </a:rPr>
              <a:t>Key Ideas:  Quarterly, Thurs June 29</a:t>
            </a:r>
          </a:p>
        </p:txBody>
      </p:sp>
      <p:sp>
        <p:nvSpPr>
          <p:cNvPr id="3" name="Content Placeholder 2"/>
          <p:cNvSpPr>
            <a:spLocks noGrp="1"/>
          </p:cNvSpPr>
          <p:nvPr>
            <p:ph idx="1"/>
          </p:nvPr>
        </p:nvSpPr>
        <p:spPr>
          <a:xfrm>
            <a:off x="670303" y="1869600"/>
            <a:ext cx="10840914" cy="4453707"/>
          </a:xfrm>
        </p:spPr>
        <p:txBody>
          <a:bodyPr>
            <a:noAutofit/>
          </a:bodyPr>
          <a:lstStyle/>
          <a:p>
            <a:pPr marL="0" indent="0">
              <a:buNone/>
            </a:pPr>
            <a:r>
              <a:rPr lang="en-US" sz="3200" dirty="0" smtClean="0"/>
              <a:t>“As</a:t>
            </a:r>
            <a:r>
              <a:rPr lang="en-US" sz="3200" dirty="0"/>
              <a:t> Ephesians 1:9, 10 proclaims, the unity God has in mind is centered in Christ. So it is no surprise to discover that Ephesians is a Christ-drenched letter that everywhere praises the actions of God in Christ and celebrates the access of believers to the spiritual resources offered them in Christ. Paul employs the phrase “in Christ” and similar phrases more than thirty times, and everywhere lifts up Jesus. As you read the letter, watch for these phrases and stay alert to the many ways Paul focuses on Jesus</a:t>
            </a:r>
            <a:r>
              <a:rPr lang="en-US" sz="3200" dirty="0" smtClean="0"/>
              <a:t>.”</a:t>
            </a:r>
            <a:endParaRPr lang="en-US" sz="3200" dirty="0"/>
          </a:p>
        </p:txBody>
      </p:sp>
    </p:spTree>
    <p:extLst>
      <p:ext uri="{BB962C8B-B14F-4D97-AF65-F5344CB8AC3E}">
        <p14:creationId xmlns:p14="http://schemas.microsoft.com/office/powerpoint/2010/main" val="419242920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solidFill>
                  <a:srgbClr val="66FFFF"/>
                </a:solidFill>
              </a:rPr>
              <a:t>Key Ideas:  Quarterly, Thurs June 29</a:t>
            </a:r>
            <a:endParaRPr lang="en-US" sz="4400" dirty="0">
              <a:solidFill>
                <a:srgbClr val="66FFFF"/>
              </a:solidFill>
            </a:endParaRPr>
          </a:p>
        </p:txBody>
      </p:sp>
      <p:sp>
        <p:nvSpPr>
          <p:cNvPr id="3" name="Content Placeholder 2"/>
          <p:cNvSpPr>
            <a:spLocks noGrp="1"/>
          </p:cNvSpPr>
          <p:nvPr>
            <p:ph idx="1"/>
          </p:nvPr>
        </p:nvSpPr>
        <p:spPr/>
        <p:txBody>
          <a:bodyPr>
            <a:normAutofit/>
          </a:bodyPr>
          <a:lstStyle/>
          <a:p>
            <a:pPr marL="0" indent="0">
              <a:buNone/>
            </a:pPr>
            <a:r>
              <a:rPr lang="en-US" sz="3200" dirty="0" smtClean="0"/>
              <a:t>“Paul </a:t>
            </a:r>
            <a:r>
              <a:rPr lang="en-US" sz="3200" dirty="0"/>
              <a:t>seeks to reignite the spiritual commitment of believers in Ephesus by reminding them that they are part of the church, which is at the heart of God’s plan to unify all things in Christ. When he uses the word “church” </a:t>
            </a:r>
            <a:r>
              <a:rPr lang="en-US" sz="3200" dirty="0" smtClean="0"/>
              <a:t>in </a:t>
            </a:r>
            <a:r>
              <a:rPr lang="en-US" sz="3200" dirty="0"/>
              <a:t>the letter, he means the “universal” church or the church at large (rather than a local congregation</a:t>
            </a:r>
            <a:r>
              <a:rPr lang="en-US" sz="3200" dirty="0" smtClean="0"/>
              <a:t>).”</a:t>
            </a:r>
            <a:endParaRPr lang="en-US" sz="3200" dirty="0"/>
          </a:p>
        </p:txBody>
      </p:sp>
    </p:spTree>
    <p:extLst>
      <p:ext uri="{BB962C8B-B14F-4D97-AF65-F5344CB8AC3E}">
        <p14:creationId xmlns:p14="http://schemas.microsoft.com/office/powerpoint/2010/main" val="355469142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334550"/>
            <a:ext cx="10840914" cy="3921600"/>
          </a:xfrm>
        </p:spPr>
        <p:txBody>
          <a:bodyPr>
            <a:normAutofit/>
          </a:bodyPr>
          <a:lstStyle/>
          <a:p>
            <a:pPr marL="0" indent="0">
              <a:buNone/>
            </a:pPr>
            <a:r>
              <a:rPr lang="en-US" sz="4000" dirty="0" smtClean="0"/>
              <a:t>Paul uses four vivid specific metaphors when describing the church in his letter to the Ephesians.  You may want to note, as we study the letter, the ways in which these metaphors are used:  </a:t>
            </a:r>
            <a:endParaRPr lang="en-US" sz="4000" dirty="0"/>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Key Ideas:  Outlining Ephesians</a:t>
            </a:r>
            <a:endParaRPr lang="en-US" sz="4000" b="1" dirty="0"/>
          </a:p>
        </p:txBody>
      </p:sp>
      <p:pic>
        <p:nvPicPr>
          <p:cNvPr id="5" name="Picture 4" descr="magnifying glass icon">
            <a:extLst>
              <a:ext uri="{FF2B5EF4-FFF2-40B4-BE49-F238E27FC236}">
                <a16:creationId xmlns:a16="http://schemas.microsoft.com/office/drawing/2014/main" xmlns="" id="{AAE36621-6FAB-4009-9D5C-CE767DF10D22}"/>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294960003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56700"/>
            <a:ext cx="10840914" cy="4099450"/>
          </a:xfrm>
        </p:spPr>
        <p:txBody>
          <a:bodyPr>
            <a:noAutofit/>
          </a:bodyPr>
          <a:lstStyle/>
          <a:p>
            <a:pPr marL="742950" indent="-742950">
              <a:buFont typeface="+mj-lt"/>
              <a:buAutoNum type="arabicPeriod"/>
            </a:pPr>
            <a:r>
              <a:rPr lang="en-US" sz="4000" dirty="0"/>
              <a:t>The church as a body</a:t>
            </a:r>
            <a:r>
              <a:rPr lang="en-US" sz="4000" dirty="0">
                <a:solidFill>
                  <a:schemeClr val="accent3">
                    <a:lumMod val="20000"/>
                    <a:lumOff val="80000"/>
                  </a:schemeClr>
                </a:solidFill>
              </a:rPr>
              <a:t> </a:t>
            </a:r>
            <a:r>
              <a:rPr lang="en-US" sz="4000" i="1" dirty="0">
                <a:solidFill>
                  <a:schemeClr val="accent3">
                    <a:lumMod val="20000"/>
                    <a:lumOff val="80000"/>
                  </a:schemeClr>
                </a:solidFill>
              </a:rPr>
              <a:t>(Eph. 1:22, 23; Eph. 2:16; Eph. 3:6; Eph. 4:1-16, 25; Eph. 5:23, 29, 30)</a:t>
            </a:r>
            <a:r>
              <a:rPr lang="en-US" sz="4000" dirty="0">
                <a:solidFill>
                  <a:schemeClr val="accent3">
                    <a:lumMod val="20000"/>
                    <a:lumOff val="80000"/>
                  </a:schemeClr>
                </a:solidFill>
              </a:rPr>
              <a:t>.</a:t>
            </a:r>
          </a:p>
          <a:p>
            <a:pPr marL="742950" indent="-742950">
              <a:buFont typeface="+mj-lt"/>
              <a:buAutoNum type="arabicPeriod"/>
            </a:pPr>
            <a:r>
              <a:rPr lang="en-US" sz="4000" dirty="0"/>
              <a:t>The church as a building/temple </a:t>
            </a:r>
            <a:r>
              <a:rPr lang="en-US" sz="4000" i="1" dirty="0">
                <a:solidFill>
                  <a:schemeClr val="accent3">
                    <a:lumMod val="20000"/>
                    <a:lumOff val="80000"/>
                  </a:schemeClr>
                </a:solidFill>
              </a:rPr>
              <a:t>(Eph. 2:19-22)</a:t>
            </a:r>
            <a:r>
              <a:rPr lang="en-US" sz="4000" dirty="0"/>
              <a:t>.</a:t>
            </a:r>
          </a:p>
          <a:p>
            <a:pPr marL="742950" indent="-742950">
              <a:buFont typeface="+mj-lt"/>
              <a:buAutoNum type="arabicPeriod"/>
            </a:pPr>
            <a:r>
              <a:rPr lang="en-US" sz="4000" dirty="0"/>
              <a:t>The church as a bride </a:t>
            </a:r>
            <a:r>
              <a:rPr lang="en-US" sz="4000" i="1" dirty="0">
                <a:solidFill>
                  <a:schemeClr val="accent3">
                    <a:lumMod val="20000"/>
                    <a:lumOff val="80000"/>
                  </a:schemeClr>
                </a:solidFill>
              </a:rPr>
              <a:t>(Eph. 5:22-27)</a:t>
            </a:r>
            <a:r>
              <a:rPr lang="en-US" sz="4000" dirty="0">
                <a:solidFill>
                  <a:schemeClr val="accent3">
                    <a:lumMod val="20000"/>
                    <a:lumOff val="80000"/>
                  </a:schemeClr>
                </a:solidFill>
              </a:rPr>
              <a:t>.</a:t>
            </a:r>
          </a:p>
          <a:p>
            <a:pPr marL="742950" indent="-742950">
              <a:buFont typeface="+mj-lt"/>
              <a:buAutoNum type="arabicPeriod"/>
            </a:pPr>
            <a:r>
              <a:rPr lang="en-US" sz="4000" dirty="0"/>
              <a:t>The church as an army </a:t>
            </a:r>
            <a:r>
              <a:rPr lang="en-US" sz="4000" i="1" dirty="0">
                <a:solidFill>
                  <a:schemeClr val="accent3">
                    <a:lumMod val="20000"/>
                    <a:lumOff val="80000"/>
                  </a:schemeClr>
                </a:solidFill>
              </a:rPr>
              <a:t>(Eph. 6:10-20)</a:t>
            </a:r>
            <a:r>
              <a:rPr lang="en-US" sz="4000" dirty="0">
                <a:solidFill>
                  <a:schemeClr val="accent3">
                    <a:lumMod val="20000"/>
                    <a:lumOff val="80000"/>
                  </a:schemeClr>
                </a:solidFill>
              </a:rPr>
              <a:t>.</a:t>
            </a:r>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Key Ideas:  Outlining Ephesians</a:t>
            </a:r>
            <a:endParaRPr lang="en-US" sz="4000" b="1" dirty="0"/>
          </a:p>
        </p:txBody>
      </p:sp>
      <p:pic>
        <p:nvPicPr>
          <p:cNvPr id="5" name="Picture 4" descr="magnifying glass icon">
            <a:extLst>
              <a:ext uri="{FF2B5EF4-FFF2-40B4-BE49-F238E27FC236}">
                <a16:creationId xmlns:a16="http://schemas.microsoft.com/office/drawing/2014/main" xmlns="" id="{AAE36621-6FAB-4009-9D5C-CE767DF10D22}"/>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25028415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F22736411_Famous event in history presentation_AAS_v4" id="{885A6F1E-651B-4F15-A7C5-F8866BEBEDBA}" vid="{A424914B-CB64-4CFE-A131-6ACB64D36A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C25A74-1E0C-4362-AFA3-6197BD285F3A}">
  <ds:schemaRefs>
    <ds:schemaRef ds:uri="http://schemas.microsoft.com/sharepoint/v3/contenttype/forms"/>
  </ds:schemaRefs>
</ds:datastoreItem>
</file>

<file path=customXml/itemProps2.xml><?xml version="1.0" encoding="utf-8"?>
<ds:datastoreItem xmlns:ds="http://schemas.openxmlformats.org/officeDocument/2006/customXml" ds:itemID="{0EC94942-C689-461B-8649-1FD863C6BA2B}">
  <ds:schemaRefs>
    <ds:schemaRef ds:uri="http://purl.org/dc/terms/"/>
    <ds:schemaRef ds:uri="16c05727-aa75-4e4a-9b5f-8a80a116589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elements/1.1/"/>
    <ds:schemaRef ds:uri="71af3243-3dd4-4a8d-8c0d-dd76da1f02a5"/>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96277B9-27DA-47CA-9593-62E4BB44A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Famous event in history presentation</Template>
  <TotalTime>0</TotalTime>
  <Words>1970</Words>
  <Application>Microsoft Office PowerPoint</Application>
  <PresentationFormat>Widescreen</PresentationFormat>
  <Paragraphs>356</Paragraphs>
  <Slides>111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111</vt:i4>
      </vt:variant>
    </vt:vector>
  </HeadingPairs>
  <TitlesOfParts>
    <vt:vector size="116" baseType="lpstr">
      <vt:lpstr>Arial</vt:lpstr>
      <vt:lpstr>Bradley Hand ITC</vt:lpstr>
      <vt:lpstr>Calibri</vt:lpstr>
      <vt:lpstr>Corbel</vt:lpstr>
      <vt:lpstr>Celestial</vt:lpstr>
      <vt:lpstr>Paul and the Ephesians Lesson 1, 3rd Quarter 2023</vt:lpstr>
      <vt:lpstr>Ephesus</vt:lpstr>
      <vt:lpstr>From the </vt:lpstr>
      <vt:lpstr>Ephesus</vt:lpstr>
      <vt:lpstr>Its many</vt:lpstr>
      <vt:lpstr>Ephesus, </vt:lpstr>
      <vt:lpstr>Paul and Ephesus</vt:lpstr>
      <vt:lpstr>Paul and Ephesus</vt:lpstr>
      <vt:lpstr>The First Brief Visit:   Acts 18:18-21</vt:lpstr>
      <vt:lpstr>PowerPoint Presentation</vt:lpstr>
      <vt:lpstr>The First Brief Visit:   Acts 18:2-21</vt:lpstr>
      <vt:lpstr>The First Brief Visit:   Acts 18:4-21</vt:lpstr>
      <vt:lpstr>The First Brief Visit:   Acts 18:6-21</vt:lpstr>
      <vt:lpstr>The First Brief Visit:   Acts 18:7-21</vt:lpstr>
      <vt:lpstr>The First Brief Visit:   Acts 18:8-21</vt:lpstr>
      <vt:lpstr>The First Brief Visit:   Acts 18:9-21</vt:lpstr>
      <vt:lpstr>The First Brief Visit:   Acts 18:11-21</vt:lpstr>
      <vt:lpstr>The First Brief Visit:   Acts 18:13-21</vt:lpstr>
      <vt:lpstr>The First Brief Visit:   Acts 18:15-21</vt:lpstr>
      <vt:lpstr>The First Brief Visit:   Acts 18:17-21</vt:lpstr>
      <vt:lpstr>The First Brief Visit:   Acts 18:18-21</vt:lpstr>
      <vt:lpstr>The First Brief Visit:   Acts 18:19-21</vt:lpstr>
      <vt:lpstr>The First Brief Visit:   Acts 18:20-21</vt:lpstr>
      <vt:lpstr>The First Brief Visit:   Acts 18:21</vt:lpstr>
      <vt:lpstr>Paul and Ephesus</vt:lpstr>
      <vt:lpstr>Paul and Ephesus</vt:lpstr>
      <vt:lpstr>The 3-year ministry:   Acts 18:22-20:1</vt:lpstr>
      <vt:lpstr>The 3-year ministry:   Acts 18:24-20:1</vt:lpstr>
      <vt:lpstr>The 3-year ministry:   Acts 18:26-20:1</vt:lpstr>
      <vt:lpstr>The 3-year ministry:   Acts 18:27-20:1</vt:lpstr>
      <vt:lpstr>The 3-year ministry:   Acts 18:28-20:1</vt:lpstr>
      <vt:lpstr>PowerPoint Presentation</vt:lpstr>
      <vt:lpstr>The 3-year ministry:   Acts 19:1-20:1</vt:lpstr>
      <vt:lpstr>The 3-year ministry:   Acts 19:2-20:1</vt:lpstr>
      <vt:lpstr>The 3-year ministry:   Acts 19:4-20:1</vt:lpstr>
      <vt:lpstr>The 3-year ministry:   Acts 19:6-20:1</vt:lpstr>
      <vt:lpstr>The 3-year ministry:   Acts 19:8-20:1</vt:lpstr>
      <vt:lpstr>The 3-year ministry:  Acts 19:9 SDABC V. 6 p. </vt:lpstr>
      <vt:lpstr>The 3-year ministry:  Acts 19:9 SDABC V. 6 p. </vt:lpstr>
      <vt:lpstr>The 3-year ministry:   Acts 19:10-20:1</vt:lpstr>
      <vt:lpstr>The 3-year ministry:   Acts 19:11-20:1</vt:lpstr>
      <vt:lpstr>The 3-year ministry:   Acts 19:13-20:1</vt:lpstr>
      <vt:lpstr>The 3-year ministry:   Acts 19:15-20:1</vt:lpstr>
      <vt:lpstr>The 3-year ministry:   Acts 19:17-20:1</vt:lpstr>
      <vt:lpstr>The 3-year ministry:   Acts 19:19-20:1</vt:lpstr>
      <vt:lpstr>The 3-year ministry:   Acts 19:21-20:1</vt:lpstr>
      <vt:lpstr>PowerPoint Presentation</vt:lpstr>
      <vt:lpstr>PowerPoint Presentation</vt:lpstr>
      <vt:lpstr>The 3-year ministry:   Acts 19:23-20:1</vt:lpstr>
      <vt:lpstr>PowerPoint Presentation</vt:lpstr>
      <vt:lpstr>The 3-year ministry:   Acts 19:26-20:1</vt:lpstr>
      <vt:lpstr>The 3-year ministry:   Acts 19:27-20:1</vt:lpstr>
      <vt:lpstr>The 3-year ministry:   Acts 19:28-20:1</vt:lpstr>
      <vt:lpstr>The 3-year ministry:   Acts 19:29-20:1</vt:lpstr>
      <vt:lpstr>The 3-year ministry:   Acts 19:30-20:1</vt:lpstr>
      <vt:lpstr>The 3-year ministry:   Acts 19:31-20:1</vt:lpstr>
      <vt:lpstr>The 3-year ministry:   Acts 19:32-20:1</vt:lpstr>
      <vt:lpstr>The 3-year ministry:   Acts 19:32-20:1</vt:lpstr>
      <vt:lpstr>The 3-year ministry:   Acts 19:34-20:1</vt:lpstr>
      <vt:lpstr>The 3-year ministry:   Acts 19:35-20:1</vt:lpstr>
      <vt:lpstr>The 3-year ministry:   Acts 19:36-20:1</vt:lpstr>
      <vt:lpstr>The 3-year ministry:   Acts 19:38-20:1</vt:lpstr>
      <vt:lpstr>The 3-year ministry:   Acts 19:40-20:1</vt:lpstr>
      <vt:lpstr>The 3-year ministry:   Acts 20:1</vt:lpstr>
      <vt:lpstr>Paul and Ephesus</vt:lpstr>
      <vt:lpstr>Paul and Ephesus</vt:lpstr>
      <vt:lpstr>Meeting with the Elders:   Acts 20:2-38</vt:lpstr>
      <vt:lpstr>Meeting with the Elders:   Acts 20:4-38</vt:lpstr>
      <vt:lpstr>Meeting with the Elders:   Acts 20:6-38</vt:lpstr>
      <vt:lpstr>Meeting with the Elders:   Acts 20:7-38</vt:lpstr>
      <vt:lpstr>Meeting with the Elders:   Acts 20:8-38</vt:lpstr>
      <vt:lpstr>Meeting with the Elders:   Acts 20:9-38</vt:lpstr>
      <vt:lpstr>Meeting with the Elders:   Acts 20:11-38</vt:lpstr>
      <vt:lpstr>Meeting with the Elders:   Acts 20:13-38</vt:lpstr>
      <vt:lpstr>Meeting with the Elders:   Acts 20:15-38</vt:lpstr>
      <vt:lpstr>Meeting with the Elders:   Acts 20:17-38</vt:lpstr>
      <vt:lpstr>Meeting with the Elders:   Acts 20:19-38</vt:lpstr>
      <vt:lpstr>Meeting with the Elders:   Acts 20:21-38</vt:lpstr>
      <vt:lpstr>Meeting with the Elders:   Acts 20:24-38</vt:lpstr>
      <vt:lpstr>Meeting with the Elders:   Acts 20:25-38</vt:lpstr>
      <vt:lpstr>Meeting with the Elders:   Acts 20:27-38</vt:lpstr>
      <vt:lpstr>Meeting with the Elders:   Acts 20:29-38</vt:lpstr>
      <vt:lpstr>Meeting with the Elders:   Acts 20:31-38</vt:lpstr>
      <vt:lpstr>Meeting with the Elders:   Acts 20:33-38</vt:lpstr>
      <vt:lpstr>Meeting with the Elders:   Acts 20:35-38</vt:lpstr>
      <vt:lpstr>Meeting with the Elders:   Acts 20:37-38</vt:lpstr>
      <vt:lpstr>Paul and Ephesus</vt:lpstr>
      <vt:lpstr>Paul and Ephesus</vt:lpstr>
      <vt:lpstr>Key Ideas:  Outlining Ephesians</vt:lpstr>
      <vt:lpstr>PowerPoint Presentation</vt:lpstr>
      <vt:lpstr>PowerPoint Presentation</vt:lpstr>
      <vt:lpstr>PowerPoint Presentation</vt:lpstr>
      <vt:lpstr>PowerPoint Presentation</vt:lpstr>
      <vt:lpstr>Do you notice any over-arching messages in this outline?  What key themes seem to come through in this letter? </vt:lpstr>
      <vt:lpstr>Key Ideas</vt:lpstr>
      <vt:lpstr>Key Ideas:  Quarterly, Thurs June 29</vt:lpstr>
      <vt:lpstr>Key Ideas:  Quarterly, Thurs June 29</vt:lpstr>
      <vt:lpstr>PowerPoint Presentation</vt:lpstr>
      <vt:lpstr>PowerPoint Presentation</vt:lpstr>
      <vt:lpstr>Each one of these images, in its own way, reveals what God’s purpose and intention for His church is.</vt:lpstr>
      <vt:lpstr>Key Ideas</vt:lpstr>
      <vt:lpstr>PowerPoint Presentation</vt:lpstr>
      <vt:lpstr>PowerPoint Presentation</vt:lpstr>
      <vt:lpstr>PowerPoint Presentation</vt:lpstr>
      <vt:lpstr>PowerPoint Presentation</vt:lpstr>
      <vt:lpstr>PowerPoint Presentation</vt:lpstr>
      <vt:lpstr>Key Ideas:</vt:lpstr>
      <vt:lpstr>Key Ideas:</vt:lpstr>
      <vt:lpstr>Key Ideas:</vt:lpstr>
      <vt:lpstr>Key Ideas:</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2023-06-30T21:51:46Z</dcterms:created>
  <dcterms:modified xsi:type="dcterms:W3CDTF">2023-07-01T06:13:47Z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