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4"/>
  </p:sldMasterIdLst>
  <p:notesMasterIdLst>
    <p:notesMasterId r:id="rId103"/>
  </p:notesMasterIdLst>
  <p:handoutMasterIdLst>
    <p:handoutMasterId r:id="rId104"/>
  </p:handoutMasterIdLst>
  <p:sldIdLst>
    <p:sldId id="268" r:id="rId5"/>
    <p:sldId id="392" r:id="rId6"/>
    <p:sldId id="366" r:id="rId7"/>
    <p:sldId id="368" r:id="rId8"/>
    <p:sldId id="391" r:id="rId9"/>
    <p:sldId id="369" r:id="rId10"/>
    <p:sldId id="370" r:id="rId11"/>
    <p:sldId id="371" r:id="rId12"/>
    <p:sldId id="393" r:id="rId13"/>
    <p:sldId id="395" r:id="rId14"/>
    <p:sldId id="396" r:id="rId15"/>
    <p:sldId id="397" r:id="rId16"/>
    <p:sldId id="398" r:id="rId17"/>
    <p:sldId id="399" r:id="rId18"/>
    <p:sldId id="400" r:id="rId19"/>
    <p:sldId id="401" r:id="rId20"/>
    <p:sldId id="402" r:id="rId21"/>
    <p:sldId id="404" r:id="rId22"/>
    <p:sldId id="405" r:id="rId23"/>
    <p:sldId id="406" r:id="rId24"/>
    <p:sldId id="407" r:id="rId25"/>
    <p:sldId id="408" r:id="rId26"/>
    <p:sldId id="409" r:id="rId27"/>
    <p:sldId id="410" r:id="rId28"/>
    <p:sldId id="403" r:id="rId29"/>
    <p:sldId id="411" r:id="rId30"/>
    <p:sldId id="414" r:id="rId31"/>
    <p:sldId id="415" r:id="rId32"/>
    <p:sldId id="416" r:id="rId33"/>
    <p:sldId id="417" r:id="rId34"/>
    <p:sldId id="418" r:id="rId35"/>
    <p:sldId id="419" r:id="rId36"/>
    <p:sldId id="420" r:id="rId37"/>
    <p:sldId id="421" r:id="rId38"/>
    <p:sldId id="422" r:id="rId39"/>
    <p:sldId id="423" r:id="rId40"/>
    <p:sldId id="424" r:id="rId41"/>
    <p:sldId id="425" r:id="rId42"/>
    <p:sldId id="426" r:id="rId43"/>
    <p:sldId id="427" r:id="rId44"/>
    <p:sldId id="428" r:id="rId45"/>
    <p:sldId id="429" r:id="rId46"/>
    <p:sldId id="412" r:id="rId47"/>
    <p:sldId id="413" r:id="rId48"/>
    <p:sldId id="430" r:id="rId49"/>
    <p:sldId id="431" r:id="rId50"/>
    <p:sldId id="432" r:id="rId51"/>
    <p:sldId id="433" r:id="rId52"/>
    <p:sldId id="434" r:id="rId53"/>
    <p:sldId id="435" r:id="rId54"/>
    <p:sldId id="436" r:id="rId55"/>
    <p:sldId id="437" r:id="rId56"/>
    <p:sldId id="438" r:id="rId57"/>
    <p:sldId id="441" r:id="rId58"/>
    <p:sldId id="442" r:id="rId59"/>
    <p:sldId id="443" r:id="rId60"/>
    <p:sldId id="444" r:id="rId61"/>
    <p:sldId id="445" r:id="rId62"/>
    <p:sldId id="439" r:id="rId63"/>
    <p:sldId id="447" r:id="rId64"/>
    <p:sldId id="449" r:id="rId65"/>
    <p:sldId id="446" r:id="rId66"/>
    <p:sldId id="448" r:id="rId67"/>
    <p:sldId id="450" r:id="rId68"/>
    <p:sldId id="451" r:id="rId69"/>
    <p:sldId id="452" r:id="rId70"/>
    <p:sldId id="453" r:id="rId71"/>
    <p:sldId id="455" r:id="rId72"/>
    <p:sldId id="456" r:id="rId73"/>
    <p:sldId id="457" r:id="rId74"/>
    <p:sldId id="458" r:id="rId75"/>
    <p:sldId id="454" r:id="rId76"/>
    <p:sldId id="459" r:id="rId77"/>
    <p:sldId id="461" r:id="rId78"/>
    <p:sldId id="460" r:id="rId79"/>
    <p:sldId id="462" r:id="rId80"/>
    <p:sldId id="463" r:id="rId81"/>
    <p:sldId id="464" r:id="rId82"/>
    <p:sldId id="465" r:id="rId83"/>
    <p:sldId id="466" r:id="rId84"/>
    <p:sldId id="467" r:id="rId85"/>
    <p:sldId id="468" r:id="rId86"/>
    <p:sldId id="469" r:id="rId87"/>
    <p:sldId id="470" r:id="rId88"/>
    <p:sldId id="471" r:id="rId89"/>
    <p:sldId id="472" r:id="rId90"/>
    <p:sldId id="473" r:id="rId91"/>
    <p:sldId id="474" r:id="rId92"/>
    <p:sldId id="475" r:id="rId93"/>
    <p:sldId id="476" r:id="rId94"/>
    <p:sldId id="477" r:id="rId95"/>
    <p:sldId id="478" r:id="rId96"/>
    <p:sldId id="479" r:id="rId97"/>
    <p:sldId id="480" r:id="rId98"/>
    <p:sldId id="481" r:id="rId99"/>
    <p:sldId id="482" r:id="rId100"/>
    <p:sldId id="483" r:id="rId101"/>
    <p:sldId id="390" r:id="rId10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66FFFF"/>
    <a:srgbClr val="4EA5D8"/>
    <a:srgbClr val="9C4E4E"/>
    <a:srgbClr val="164866"/>
    <a:srgbClr val="133E57"/>
    <a:srgbClr val="184259"/>
    <a:srgbClr val="700000"/>
    <a:srgbClr val="5E2001"/>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52" autoAdjust="0"/>
  </p:normalViewPr>
  <p:slideViewPr>
    <p:cSldViewPr snapToGrid="0">
      <p:cViewPr>
        <p:scale>
          <a:sx n="52" d="100"/>
          <a:sy n="52" d="100"/>
        </p:scale>
        <p:origin x="1228" y="276"/>
      </p:cViewPr>
      <p:guideLst/>
    </p:cSldViewPr>
  </p:slid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07" Type="http://schemas.openxmlformats.org/officeDocument/2006/relationships/theme" Target="theme/theme1.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notesMaster" Target="notesMasters/notesMaster1.xml"/><Relationship Id="rId108"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handoutMaster" Target="handoutMasters/handout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72BF7510-B9ED-40E0-8274-4F64AD62B83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 xmlns:a16="http://schemas.microsoft.com/office/drawing/2014/main" id="{D95E24B0-B97F-4932-93CD-4307D6181DC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C0AA17F-CB06-445B-ACD3-321E84E51A80}" type="datetimeFigureOut">
              <a:rPr lang="en-US" smtClean="0"/>
              <a:t>7/7/2023</a:t>
            </a:fld>
            <a:endParaRPr lang="en-US" dirty="0"/>
          </a:p>
        </p:txBody>
      </p:sp>
      <p:sp>
        <p:nvSpPr>
          <p:cNvPr id="4" name="Footer Placeholder 3">
            <a:extLst>
              <a:ext uri="{FF2B5EF4-FFF2-40B4-BE49-F238E27FC236}">
                <a16:creationId xmlns="" xmlns:a16="http://schemas.microsoft.com/office/drawing/2014/main" id="{7FC3A0DF-A8A7-4EF4-96E5-757FFFC2A93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 xmlns:a16="http://schemas.microsoft.com/office/drawing/2014/main" id="{22BEC987-E8F6-4FD2-BFB2-04815BD1D2F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C078EF9-7F2B-4B20-A25C-9E80C16977B9}" type="slidenum">
              <a:rPr lang="en-US" smtClean="0"/>
              <a:t>‹#›</a:t>
            </a:fld>
            <a:endParaRPr lang="en-US" dirty="0"/>
          </a:p>
        </p:txBody>
      </p:sp>
    </p:spTree>
    <p:extLst>
      <p:ext uri="{BB962C8B-B14F-4D97-AF65-F5344CB8AC3E}">
        <p14:creationId xmlns:p14="http://schemas.microsoft.com/office/powerpoint/2010/main" val="2500114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6141C0-BF72-4A20-AFA7-D05563D549B7}" type="datetimeFigureOut">
              <a:rPr lang="en-US" smtClean="0"/>
              <a:t>7/7/2023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AAF9CF-D1E5-49FD-94F7-B246BB67E246}" type="slidenum">
              <a:rPr lang="en-US" smtClean="0"/>
              <a:t>‹#›</a:t>
            </a:fld>
            <a:endParaRPr lang="en-US" dirty="0"/>
          </a:p>
        </p:txBody>
      </p:sp>
    </p:spTree>
    <p:extLst>
      <p:ext uri="{BB962C8B-B14F-4D97-AF65-F5344CB8AC3E}">
        <p14:creationId xmlns:p14="http://schemas.microsoft.com/office/powerpoint/2010/main" val="16292858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chor="ctr" anchorCtr="0">
            <a:normAutofit/>
          </a:bodyPr>
          <a:lstStyle>
            <a:lvl1pPr>
              <a:defRPr sz="3000"/>
            </a:lvl1pPr>
          </a:lstStyle>
          <a:p>
            <a:r>
              <a:rPr lang="en-US" noProof="0" smtClean="0"/>
              <a:t>Click to edit Master title style</a:t>
            </a:r>
            <a:endParaRPr lang="en-US" noProof="0"/>
          </a:p>
        </p:txBody>
      </p:sp>
      <p:sp>
        <p:nvSpPr>
          <p:cNvPr id="3" name="Content Placeholder 2"/>
          <p:cNvSpPr>
            <a:spLocks noGrp="1"/>
          </p:cNvSpPr>
          <p:nvPr>
            <p:ph idx="1"/>
          </p:nvPr>
        </p:nvSpPr>
        <p:spPr>
          <a:xfrm>
            <a:off x="685801" y="1869601"/>
            <a:ext cx="10840914" cy="3921600"/>
          </a:xfrm>
        </p:spPr>
        <p:txBody>
          <a:bodyPr anchor="t" anchorCtr="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Date Placeholder 3"/>
          <p:cNvSpPr>
            <a:spLocks noGrp="1"/>
          </p:cNvSpPr>
          <p:nvPr>
            <p:ph type="dt" sz="half" idx="10"/>
          </p:nvPr>
        </p:nvSpPr>
        <p:spPr/>
        <p:txBody>
          <a:bodyPr/>
          <a:lstStyle/>
          <a:p>
            <a:fld id="{984B7D2A-0DF8-424B-9572-B79AEBB2D9DC}" type="datetimeFigureOut">
              <a:rPr lang="en-US" noProof="0" smtClean="0"/>
              <a:t>7/7/2023</a:t>
            </a:fld>
            <a:endParaRPr lang="en-US" noProof="0" dirty="0"/>
          </a:p>
        </p:txBody>
      </p:sp>
      <p:sp>
        <p:nvSpPr>
          <p:cNvPr id="5" name="Footer Placeholder 4"/>
          <p:cNvSpPr>
            <a:spLocks noGrp="1"/>
          </p:cNvSpPr>
          <p:nvPr>
            <p:ph type="ftr" sz="quarter" idx="11"/>
          </p:nvPr>
        </p:nvSpPr>
        <p:spPr/>
        <p:txBody>
          <a:bodyPr/>
          <a:lstStyle/>
          <a:p>
            <a:r>
              <a:rPr lang="en-US" noProof="0" dirty="0"/>
              <a:t>Add a Footer</a:t>
            </a:r>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8" name="Straight Connector 7">
            <a:extLst>
              <a:ext uri="{FF2B5EF4-FFF2-40B4-BE49-F238E27FC236}">
                <a16:creationId xmlns="" xmlns:a16="http://schemas.microsoft.com/office/drawing/2014/main" id="{328F7C25-BFB6-430F-87B6-7D0D2C7493D6}"/>
              </a:ext>
              <a:ext uri="{C183D7F6-B498-43B3-948B-1728B52AA6E4}">
                <adec:decorative xmlns="" xmlns:adec="http://schemas.microsoft.com/office/drawing/2017/decorative" val="1"/>
              </a:ext>
            </a:extLst>
          </p:cNvPr>
          <p:cNvCxnSpPr>
            <a:cxnSpLocks/>
          </p:cNvCxnSpPr>
          <p:nvPr userDrawn="1"/>
        </p:nvCxnSpPr>
        <p:spPr>
          <a:xfrm rot="16200000">
            <a:off x="-185517" y="1223433"/>
            <a:ext cx="504000" cy="0"/>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610262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hasCustomPrompt="1"/>
          </p:nvPr>
        </p:nvSpPr>
        <p:spPr>
          <a:xfrm>
            <a:off x="685801" y="609601"/>
            <a:ext cx="10840913" cy="3124199"/>
          </a:xfrm>
        </p:spPr>
        <p:txBody>
          <a:bodyPr anchor="ctr">
            <a:normAutofit/>
          </a:bodyPr>
          <a:lstStyle>
            <a:lvl1pPr algn="l">
              <a:defRPr sz="3000" b="0" cap="none"/>
            </a:lvl1pPr>
          </a:lstStyle>
          <a:p>
            <a:r>
              <a:rPr lang="en-US" noProof="0"/>
              <a:t>CLICK TO EDIT MASTER TITLE STYLE</a:t>
            </a:r>
          </a:p>
        </p:txBody>
      </p:sp>
      <p:sp>
        <p:nvSpPr>
          <p:cNvPr id="3" name="Text Placeholder 2"/>
          <p:cNvSpPr>
            <a:spLocks noGrp="1"/>
          </p:cNvSpPr>
          <p:nvPr>
            <p:ph type="body" idx="1"/>
          </p:nvPr>
        </p:nvSpPr>
        <p:spPr>
          <a:xfrm>
            <a:off x="685800" y="3733800"/>
            <a:ext cx="10840914" cy="2057400"/>
          </a:xfrm>
        </p:spPr>
        <p:txBody>
          <a:bodyPr anchor="ct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smtClean="0"/>
              <a:t>Click to edit Master text styles</a:t>
            </a:r>
          </a:p>
        </p:txBody>
      </p:sp>
      <p:sp>
        <p:nvSpPr>
          <p:cNvPr id="4" name="Date Placeholder 3"/>
          <p:cNvSpPr>
            <a:spLocks noGrp="1"/>
          </p:cNvSpPr>
          <p:nvPr>
            <p:ph type="dt" sz="half" idx="10"/>
          </p:nvPr>
        </p:nvSpPr>
        <p:spPr/>
        <p:txBody>
          <a:bodyPr/>
          <a:lstStyle/>
          <a:p>
            <a:fld id="{984B7D2A-0DF8-424B-9572-B79AEBB2D9DC}" type="datetimeFigureOut">
              <a:rPr lang="en-US" noProof="0" smtClean="0"/>
              <a:t>7/7/2023</a:t>
            </a:fld>
            <a:endParaRPr lang="en-US" noProof="0" dirty="0"/>
          </a:p>
        </p:txBody>
      </p:sp>
      <p:sp>
        <p:nvSpPr>
          <p:cNvPr id="5" name="Footer Placeholder 4"/>
          <p:cNvSpPr>
            <a:spLocks noGrp="1"/>
          </p:cNvSpPr>
          <p:nvPr>
            <p:ph type="ftr" sz="quarter" idx="11"/>
          </p:nvPr>
        </p:nvSpPr>
        <p:spPr/>
        <p:txBody>
          <a:bodyPr/>
          <a:lstStyle/>
          <a:p>
            <a:r>
              <a:rPr lang="en-US" noProof="0" dirty="0"/>
              <a:t>Add a Footer</a:t>
            </a:r>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83326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ormAutofit/>
          </a:bodyPr>
          <a:lstStyle>
            <a:lvl1pPr>
              <a:defRPr sz="3000"/>
            </a:lvl1pPr>
          </a:lstStyle>
          <a:p>
            <a:r>
              <a:rPr lang="en-US" noProof="0" smtClean="0"/>
              <a:t>Click to edit Master title style</a:t>
            </a:r>
            <a:endParaRPr lang="en-US" noProof="0"/>
          </a:p>
        </p:txBody>
      </p:sp>
      <p:sp>
        <p:nvSpPr>
          <p:cNvPr id="3" name="Date Placeholder 2"/>
          <p:cNvSpPr>
            <a:spLocks noGrp="1"/>
          </p:cNvSpPr>
          <p:nvPr>
            <p:ph type="dt" sz="half" idx="10"/>
          </p:nvPr>
        </p:nvSpPr>
        <p:spPr/>
        <p:txBody>
          <a:bodyPr/>
          <a:lstStyle/>
          <a:p>
            <a:fld id="{984B7D2A-0DF8-424B-9572-B79AEBB2D9DC}" type="datetimeFigureOut">
              <a:rPr lang="en-US" noProof="0" smtClean="0"/>
              <a:t>7/7/2023</a:t>
            </a:fld>
            <a:endParaRPr lang="en-US" noProof="0" dirty="0"/>
          </a:p>
        </p:txBody>
      </p:sp>
      <p:sp>
        <p:nvSpPr>
          <p:cNvPr id="4" name="Footer Placeholder 3"/>
          <p:cNvSpPr>
            <a:spLocks noGrp="1"/>
          </p:cNvSpPr>
          <p:nvPr>
            <p:ph type="ftr" sz="quarter" idx="11"/>
          </p:nvPr>
        </p:nvSpPr>
        <p:spPr/>
        <p:txBody>
          <a:bodyPr/>
          <a:lstStyle/>
          <a:p>
            <a:r>
              <a:rPr lang="en-US" noProof="0" dirty="0"/>
              <a:t>Add a Footer</a:t>
            </a:r>
          </a:p>
        </p:txBody>
      </p:sp>
      <p:sp>
        <p:nvSpPr>
          <p:cNvPr id="5" name="Slide Number Placeholder 4"/>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15106499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984B7D2A-0DF8-424B-9572-B79AEBB2D9DC}" type="datetimeFigureOut">
              <a:rPr lang="en-US" noProof="0" smtClean="0"/>
              <a:t>7/7/2023</a:t>
            </a:fld>
            <a:endParaRPr lang="en-US" noProof="0" dirty="0"/>
          </a:p>
        </p:txBody>
      </p:sp>
      <p:sp>
        <p:nvSpPr>
          <p:cNvPr id="3" name="Footer Placeholder 2"/>
          <p:cNvSpPr>
            <a:spLocks noGrp="1"/>
          </p:cNvSpPr>
          <p:nvPr>
            <p:ph type="ftr" sz="quarter" idx="11"/>
          </p:nvPr>
        </p:nvSpPr>
        <p:spPr/>
        <p:txBody>
          <a:bodyPr/>
          <a:lstStyle/>
          <a:p>
            <a:r>
              <a:rPr lang="en-US" noProof="0" dirty="0"/>
              <a:t>Add a Footer</a:t>
            </a:r>
          </a:p>
        </p:txBody>
      </p:sp>
      <p:sp>
        <p:nvSpPr>
          <p:cNvPr id="4" name="Slide Number Placeholder 3"/>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2453706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 y="1786"/>
            <a:ext cx="12188825" cy="6856214"/>
          </a:xfrm>
          <a:prstGeom prst="rect">
            <a:avLst/>
          </a:prstGeom>
        </p:spPr>
      </p:pic>
      <p:sp>
        <p:nvSpPr>
          <p:cNvPr id="2" name="Title 1"/>
          <p:cNvSpPr>
            <a:spLocks noGrp="1"/>
          </p:cNvSpPr>
          <p:nvPr>
            <p:ph type="ctrTitle"/>
          </p:nvPr>
        </p:nvSpPr>
        <p:spPr>
          <a:xfrm>
            <a:off x="2476500" y="2716272"/>
            <a:ext cx="8683625" cy="2421464"/>
          </a:xfrm>
        </p:spPr>
        <p:txBody>
          <a:bodyPr anchor="b">
            <a:normAutofit/>
          </a:bodyPr>
          <a:lstStyle>
            <a:lvl1pPr algn="r">
              <a:defRPr sz="4800">
                <a:effectLst/>
              </a:defRPr>
            </a:lvl1pPr>
          </a:lstStyle>
          <a:p>
            <a:r>
              <a:rPr lang="en-US" noProof="0" smtClean="0"/>
              <a:t>Click to edit Master title style</a:t>
            </a:r>
            <a:endParaRPr lang="en-US" noProof="0"/>
          </a:p>
        </p:txBody>
      </p:sp>
      <p:sp>
        <p:nvSpPr>
          <p:cNvPr id="3" name="Subtitle 2"/>
          <p:cNvSpPr>
            <a:spLocks noGrp="1"/>
          </p:cNvSpPr>
          <p:nvPr>
            <p:ph type="subTitle" idx="1"/>
          </p:nvPr>
        </p:nvSpPr>
        <p:spPr>
          <a:xfrm>
            <a:off x="2476500" y="5137736"/>
            <a:ext cx="8683625" cy="732840"/>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a:p>
        </p:txBody>
      </p:sp>
      <p:sp>
        <p:nvSpPr>
          <p:cNvPr id="4" name="Date Placeholder 3"/>
          <p:cNvSpPr>
            <a:spLocks noGrp="1"/>
          </p:cNvSpPr>
          <p:nvPr>
            <p:ph type="dt" sz="half" idx="10"/>
          </p:nvPr>
        </p:nvSpPr>
        <p:spPr>
          <a:xfrm>
            <a:off x="8932558" y="5870575"/>
            <a:ext cx="1600200" cy="377825"/>
          </a:xfrm>
        </p:spPr>
        <p:txBody>
          <a:bodyPr/>
          <a:lstStyle/>
          <a:p>
            <a:fld id="{984B7D2A-0DF8-424B-9572-B79AEBB2D9DC}" type="datetimeFigureOut">
              <a:rPr lang="en-US" noProof="0" smtClean="0"/>
              <a:t>7/7/2023</a:t>
            </a:fld>
            <a:endParaRPr lang="en-US" noProof="0" dirty="0"/>
          </a:p>
        </p:txBody>
      </p:sp>
      <p:sp>
        <p:nvSpPr>
          <p:cNvPr id="5" name="Footer Placeholder 4"/>
          <p:cNvSpPr>
            <a:spLocks noGrp="1"/>
          </p:cNvSpPr>
          <p:nvPr>
            <p:ph type="ftr" sz="quarter" idx="11"/>
          </p:nvPr>
        </p:nvSpPr>
        <p:spPr>
          <a:xfrm>
            <a:off x="3962399" y="5870575"/>
            <a:ext cx="4893958" cy="377825"/>
          </a:xfrm>
        </p:spPr>
        <p:txBody>
          <a:bodyPr/>
          <a:lstStyle/>
          <a:p>
            <a:r>
              <a:rPr lang="en-US" noProof="0" dirty="0"/>
              <a:t>Add a Footer</a:t>
            </a:r>
          </a:p>
        </p:txBody>
      </p:sp>
      <p:sp>
        <p:nvSpPr>
          <p:cNvPr id="6" name="Slide Number Placeholder 5"/>
          <p:cNvSpPr>
            <a:spLocks noGrp="1"/>
          </p:cNvSpPr>
          <p:nvPr>
            <p:ph type="sldNum" sz="quarter" idx="12"/>
          </p:nvPr>
        </p:nvSpPr>
        <p:spPr>
          <a:xfrm>
            <a:off x="10608958" y="5870575"/>
            <a:ext cx="551167" cy="377825"/>
          </a:xfrm>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4062937115"/>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552450" y="1874308"/>
            <a:ext cx="3814235" cy="1260000"/>
          </a:xfrm>
        </p:spPr>
        <p:txBody>
          <a:bodyPr anchor="ctr" anchorCtr="0">
            <a:noAutofit/>
          </a:bodyPr>
          <a:lstStyle>
            <a:lvl1pPr algn="r">
              <a:defRPr sz="3000" b="0"/>
            </a:lvl1pPr>
          </a:lstStyle>
          <a:p>
            <a:r>
              <a:rPr lang="en-US" noProof="0" smtClean="0"/>
              <a:t>Click to edit Master title style</a:t>
            </a:r>
            <a:endParaRPr lang="en-US" noProof="0"/>
          </a:p>
        </p:txBody>
      </p:sp>
      <p:sp>
        <p:nvSpPr>
          <p:cNvPr id="3" name="Content Placeholder 2"/>
          <p:cNvSpPr>
            <a:spLocks noGrp="1"/>
          </p:cNvSpPr>
          <p:nvPr>
            <p:ph idx="1"/>
          </p:nvPr>
        </p:nvSpPr>
        <p:spPr>
          <a:xfrm>
            <a:off x="4648200" y="0"/>
            <a:ext cx="7543800" cy="6856214"/>
          </a:xfrm>
        </p:spPr>
        <p:txBody>
          <a:bodyPr anchor="ctr">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Text Placeholder 3"/>
          <p:cNvSpPr>
            <a:spLocks noGrp="1"/>
          </p:cNvSpPr>
          <p:nvPr>
            <p:ph type="body" sz="half" idx="2"/>
          </p:nvPr>
        </p:nvSpPr>
        <p:spPr>
          <a:xfrm>
            <a:off x="552450" y="3134308"/>
            <a:ext cx="3814235" cy="2016600"/>
          </a:xfrm>
        </p:spPr>
        <p:txBody>
          <a:bodyPr anchor="t">
            <a:normAutofit/>
          </a:bodyPr>
          <a:lstStyle>
            <a:lvl1pPr marL="0" indent="0" algn="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7/7/2023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2006338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Description and Conent">
    <p:spTree>
      <p:nvGrpSpPr>
        <p:cNvPr id="1" name=""/>
        <p:cNvGrpSpPr/>
        <p:nvPr/>
      </p:nvGrpSpPr>
      <p:grpSpPr>
        <a:xfrm>
          <a:off x="0" y="0"/>
          <a:ext cx="0" cy="0"/>
          <a:chOff x="0" y="0"/>
          <a:chExt cx="0" cy="0"/>
        </a:xfrm>
      </p:grpSpPr>
      <p:pic>
        <p:nvPicPr>
          <p:cNvPr id="11" name="Picture 10" descr="Celestia-R1---OverlayContentHD.png">
            <a:extLst>
              <a:ext uri="{FF2B5EF4-FFF2-40B4-BE49-F238E27FC236}">
                <a16:creationId xmlns="" xmlns:a16="http://schemas.microsoft.com/office/drawing/2014/main" id="{A1E35E73-B2F7-41DF-AAD2-58E6BE271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840914" cy="1260000"/>
          </a:xfrm>
        </p:spPr>
        <p:txBody>
          <a:bodyPr anchor="ctr" anchorCtr="0">
            <a:normAutofit/>
          </a:bodyPr>
          <a:lstStyle>
            <a:lvl1pPr>
              <a:defRPr sz="3000"/>
            </a:lvl1pPr>
          </a:lstStyle>
          <a:p>
            <a:r>
              <a:rPr lang="en-US" noProof="0" smtClean="0"/>
              <a:t>Click to edit Master title style</a:t>
            </a:r>
            <a:endParaRPr lang="en-US" noProof="0"/>
          </a:p>
        </p:txBody>
      </p:sp>
      <p:sp>
        <p:nvSpPr>
          <p:cNvPr id="3" name="Text Placeholder 2"/>
          <p:cNvSpPr>
            <a:spLocks noGrp="1"/>
          </p:cNvSpPr>
          <p:nvPr>
            <p:ph type="body" idx="1"/>
          </p:nvPr>
        </p:nvSpPr>
        <p:spPr>
          <a:xfrm>
            <a:off x="685799" y="1881824"/>
            <a:ext cx="10840914" cy="1032826"/>
          </a:xfrm>
        </p:spPr>
        <p:txBody>
          <a:bodyPr anchor="t" anchorCtr="0">
            <a:no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7" name="Date Placeholder 6"/>
          <p:cNvSpPr>
            <a:spLocks noGrp="1"/>
          </p:cNvSpPr>
          <p:nvPr>
            <p:ph type="dt" sz="half" idx="10"/>
          </p:nvPr>
        </p:nvSpPr>
        <p:spPr/>
        <p:txBody>
          <a:bodyPr/>
          <a:lstStyle/>
          <a:p>
            <a:fld id="{984B7D2A-0DF8-424B-9572-B79AEBB2D9DC}" type="datetimeFigureOut">
              <a:rPr lang="en-US" noProof="0" smtClean="0"/>
              <a:t>7/7/2023</a:t>
            </a:fld>
            <a:endParaRPr lang="en-US" noProof="0" dirty="0"/>
          </a:p>
        </p:txBody>
      </p:sp>
      <p:sp>
        <p:nvSpPr>
          <p:cNvPr id="8" name="Footer Placeholder 7"/>
          <p:cNvSpPr>
            <a:spLocks noGrp="1"/>
          </p:cNvSpPr>
          <p:nvPr>
            <p:ph type="ftr" sz="quarter" idx="11"/>
          </p:nvPr>
        </p:nvSpPr>
        <p:spPr/>
        <p:txBody>
          <a:bodyPr/>
          <a:lstStyle/>
          <a:p>
            <a:r>
              <a:rPr lang="en-US" noProof="0" dirty="0"/>
              <a:t>Add a Footer</a:t>
            </a:r>
          </a:p>
        </p:txBody>
      </p:sp>
      <p:sp>
        <p:nvSpPr>
          <p:cNvPr id="6" name="Text Placeholder 5">
            <a:extLst>
              <a:ext uri="{FF2B5EF4-FFF2-40B4-BE49-F238E27FC236}">
                <a16:creationId xmlns="" xmlns:a16="http://schemas.microsoft.com/office/drawing/2014/main" id="{B47DAE59-9D63-4159-8F3E-560C31F19A89}"/>
              </a:ext>
            </a:extLst>
          </p:cNvPr>
          <p:cNvSpPr>
            <a:spLocks noGrp="1"/>
          </p:cNvSpPr>
          <p:nvPr>
            <p:ph type="body" sz="quarter" idx="14"/>
          </p:nvPr>
        </p:nvSpPr>
        <p:spPr>
          <a:xfrm>
            <a:off x="1216192"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smtClean="0"/>
              <a:t>Click to edit Master text styles</a:t>
            </a:r>
          </a:p>
        </p:txBody>
      </p:sp>
      <p:sp>
        <p:nvSpPr>
          <p:cNvPr id="9" name="Slide Number Placeholder 8"/>
          <p:cNvSpPr>
            <a:spLocks noGrp="1"/>
          </p:cNvSpPr>
          <p:nvPr>
            <p:ph type="sldNum" sz="quarter" idx="12"/>
          </p:nvPr>
        </p:nvSpPr>
        <p:spPr/>
        <p:txBody>
          <a:bodyPr/>
          <a:lstStyle/>
          <a:p>
            <a:fld id="{5D99DD2A-B520-4620-9B43-64B657BA2D42}" type="slidenum">
              <a:rPr lang="en-US" noProof="0" smtClean="0"/>
              <a:t>‹#›</a:t>
            </a:fld>
            <a:endParaRPr lang="en-US" noProof="0" dirty="0"/>
          </a:p>
        </p:txBody>
      </p:sp>
      <p:sp>
        <p:nvSpPr>
          <p:cNvPr id="12" name="Text Placeholder 2">
            <a:extLst>
              <a:ext uri="{FF2B5EF4-FFF2-40B4-BE49-F238E27FC236}">
                <a16:creationId xmlns="" xmlns:a16="http://schemas.microsoft.com/office/drawing/2014/main" id="{4249143D-80A5-4E4C-BBFD-F253500CE226}"/>
              </a:ext>
            </a:extLst>
          </p:cNvPr>
          <p:cNvSpPr>
            <a:spLocks noGrp="1"/>
          </p:cNvSpPr>
          <p:nvPr>
            <p:ph type="body" idx="13"/>
          </p:nvPr>
        </p:nvSpPr>
        <p:spPr>
          <a:xfrm>
            <a:off x="685799" y="2914650"/>
            <a:ext cx="10840914" cy="502126"/>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20" name="Text Placeholder 5">
            <a:extLst>
              <a:ext uri="{FF2B5EF4-FFF2-40B4-BE49-F238E27FC236}">
                <a16:creationId xmlns="" xmlns:a16="http://schemas.microsoft.com/office/drawing/2014/main" id="{B06123F0-984B-4EF8-9945-3621C401B7AD}"/>
              </a:ext>
            </a:extLst>
          </p:cNvPr>
          <p:cNvSpPr>
            <a:spLocks noGrp="1"/>
          </p:cNvSpPr>
          <p:nvPr>
            <p:ph type="body" sz="quarter" idx="17"/>
          </p:nvPr>
        </p:nvSpPr>
        <p:spPr>
          <a:xfrm>
            <a:off x="7465366"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smtClean="0"/>
              <a:t>Click to edit Master text styles</a:t>
            </a:r>
          </a:p>
        </p:txBody>
      </p:sp>
      <p:sp>
        <p:nvSpPr>
          <p:cNvPr id="21" name="Text Placeholder 5">
            <a:extLst>
              <a:ext uri="{FF2B5EF4-FFF2-40B4-BE49-F238E27FC236}">
                <a16:creationId xmlns="" xmlns:a16="http://schemas.microsoft.com/office/drawing/2014/main" id="{A669C074-A9BE-4B07-ACEE-3B34AAC8B9E7}"/>
              </a:ext>
            </a:extLst>
          </p:cNvPr>
          <p:cNvSpPr>
            <a:spLocks noGrp="1"/>
          </p:cNvSpPr>
          <p:nvPr>
            <p:ph type="body" sz="quarter" idx="18"/>
          </p:nvPr>
        </p:nvSpPr>
        <p:spPr>
          <a:xfrm>
            <a:off x="9548424"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smtClean="0"/>
              <a:t>Click to edit Master text styles</a:t>
            </a:r>
          </a:p>
        </p:txBody>
      </p:sp>
      <p:sp>
        <p:nvSpPr>
          <p:cNvPr id="19" name="Text Placeholder 5">
            <a:extLst>
              <a:ext uri="{FF2B5EF4-FFF2-40B4-BE49-F238E27FC236}">
                <a16:creationId xmlns="" xmlns:a16="http://schemas.microsoft.com/office/drawing/2014/main" id="{84A40D78-D6DD-41A7-A132-9D48DF8649A9}"/>
              </a:ext>
            </a:extLst>
          </p:cNvPr>
          <p:cNvSpPr>
            <a:spLocks noGrp="1"/>
          </p:cNvSpPr>
          <p:nvPr>
            <p:ph type="body" sz="quarter" idx="16"/>
          </p:nvPr>
        </p:nvSpPr>
        <p:spPr>
          <a:xfrm>
            <a:off x="5382308"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smtClean="0"/>
              <a:t>Click to edit Master text styles</a:t>
            </a:r>
          </a:p>
        </p:txBody>
      </p:sp>
      <p:sp>
        <p:nvSpPr>
          <p:cNvPr id="18" name="Text Placeholder 5">
            <a:extLst>
              <a:ext uri="{FF2B5EF4-FFF2-40B4-BE49-F238E27FC236}">
                <a16:creationId xmlns="" xmlns:a16="http://schemas.microsoft.com/office/drawing/2014/main" id="{4A9CFAA7-850F-4C92-A9BE-56452E5CA04D}"/>
              </a:ext>
            </a:extLst>
          </p:cNvPr>
          <p:cNvSpPr>
            <a:spLocks noGrp="1"/>
          </p:cNvSpPr>
          <p:nvPr>
            <p:ph type="body" sz="quarter" idx="15"/>
          </p:nvPr>
        </p:nvSpPr>
        <p:spPr>
          <a:xfrm>
            <a:off x="3299250"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smtClean="0"/>
              <a:t>Click to edit Master text styles</a:t>
            </a:r>
          </a:p>
        </p:txBody>
      </p:sp>
      <p:cxnSp>
        <p:nvCxnSpPr>
          <p:cNvPr id="14" name="Straight Connector 13">
            <a:extLst>
              <a:ext uri="{FF2B5EF4-FFF2-40B4-BE49-F238E27FC236}">
                <a16:creationId xmlns="" xmlns:a16="http://schemas.microsoft.com/office/drawing/2014/main" id="{CC5A0CF1-9FE7-4149-97DC-5221639144C8}"/>
              </a:ext>
              <a:ext uri="{C183D7F6-B498-43B3-948B-1728B52AA6E4}">
                <adec:decorative xmlns="" xmlns:adec="http://schemas.microsoft.com/office/drawing/2017/decorative" val="1"/>
              </a:ext>
            </a:extLst>
          </p:cNvPr>
          <p:cNvCxnSpPr>
            <a:cxnSpLocks/>
          </p:cNvCxnSpPr>
          <p:nvPr userDrawn="1"/>
        </p:nvCxnSpPr>
        <p:spPr>
          <a:xfrm rot="16200000">
            <a:off x="-185517" y="1242483"/>
            <a:ext cx="504000" cy="0"/>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393639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1457326" y="995967"/>
            <a:ext cx="6238874" cy="1260000"/>
          </a:xfrm>
        </p:spPr>
        <p:txBody>
          <a:bodyPr anchor="ctr" anchorCtr="0">
            <a:noAutofit/>
          </a:bodyPr>
          <a:lstStyle>
            <a:lvl1pPr algn="r">
              <a:defRPr sz="3000" b="0"/>
            </a:lvl1pPr>
          </a:lstStyle>
          <a:p>
            <a:r>
              <a:rPr lang="en-US" noProof="0" smtClean="0"/>
              <a:t>Click to edit Master title style</a:t>
            </a:r>
            <a:endParaRPr lang="en-US" noProof="0"/>
          </a:p>
        </p:txBody>
      </p:sp>
      <p:sp>
        <p:nvSpPr>
          <p:cNvPr id="14" name="Picture Placeholder 2"/>
          <p:cNvSpPr>
            <a:spLocks noGrp="1" noChangeAspect="1"/>
          </p:cNvSpPr>
          <p:nvPr>
            <p:ph type="pic" idx="1"/>
          </p:nvPr>
        </p:nvSpPr>
        <p:spPr bwMode="blackGray">
          <a:xfrm>
            <a:off x="8014200" y="995968"/>
            <a:ext cx="3492000" cy="4866064"/>
          </a:xfrm>
          <a:prstGeom prst="roundRect">
            <a:avLst>
              <a:gd name="adj" fmla="val 2371"/>
            </a:avLst>
          </a:prstGeom>
          <a:solidFill>
            <a:schemeClr val="bg2">
              <a:lumMod val="75000"/>
              <a:lumOff val="25000"/>
            </a:schemeClr>
          </a:solidFill>
          <a:ln w="28575" cap="sq" cmpd="sng">
            <a:solidFill>
              <a:schemeClr val="accent3">
                <a:lumMod val="50000"/>
              </a:schemeClr>
            </a:solidFill>
            <a:miter lim="800000"/>
          </a:ln>
          <a:effectLst>
            <a:outerShdw blurRad="63500" sx="102000" sy="102000" algn="ctr" rotWithShape="0">
              <a:prstClr val="black">
                <a:alpha val="40000"/>
              </a:prst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noProof="0" smtClean="0"/>
              <a:t>Click icon to add picture</a:t>
            </a:r>
            <a:endParaRPr lang="en-US" noProof="0" dirty="0"/>
          </a:p>
        </p:txBody>
      </p:sp>
      <p:sp>
        <p:nvSpPr>
          <p:cNvPr id="4" name="Text Placeholder 3"/>
          <p:cNvSpPr>
            <a:spLocks noGrp="1"/>
          </p:cNvSpPr>
          <p:nvPr>
            <p:ph type="body" sz="half" idx="2"/>
          </p:nvPr>
        </p:nvSpPr>
        <p:spPr>
          <a:xfrm>
            <a:off x="1085849" y="2255967"/>
            <a:ext cx="6610351" cy="3476618"/>
          </a:xfrm>
        </p:spPr>
        <p:txBody>
          <a:bodyPr anchor="t">
            <a:normAutofit/>
          </a:bodyPr>
          <a:lstStyle>
            <a:lvl1pPr marL="0" indent="0" algn="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7/7/2023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969382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Righ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6657974" y="995968"/>
            <a:ext cx="4848225" cy="1260000"/>
          </a:xfrm>
        </p:spPr>
        <p:txBody>
          <a:bodyPr anchor="ctr" anchorCtr="0">
            <a:normAutofit/>
          </a:bodyPr>
          <a:lstStyle>
            <a:lvl1pPr algn="l">
              <a:defRPr sz="3000" b="0"/>
            </a:lvl1pPr>
          </a:lstStyle>
          <a:p>
            <a:r>
              <a:rPr lang="en-US" noProof="0" smtClean="0"/>
              <a:t>Click to edit Master title style</a:t>
            </a:r>
            <a:endParaRPr lang="en-US" noProof="0"/>
          </a:p>
        </p:txBody>
      </p:sp>
      <p:sp>
        <p:nvSpPr>
          <p:cNvPr id="14" name="Picture Placeholder 2"/>
          <p:cNvSpPr>
            <a:spLocks noGrp="1" noChangeAspect="1"/>
          </p:cNvSpPr>
          <p:nvPr>
            <p:ph type="pic" idx="1"/>
          </p:nvPr>
        </p:nvSpPr>
        <p:spPr bwMode="blackGray">
          <a:xfrm>
            <a:off x="727574" y="914400"/>
            <a:ext cx="5749425" cy="4818185"/>
          </a:xfrm>
          <a:prstGeom prst="roundRect">
            <a:avLst>
              <a:gd name="adj" fmla="val 2371"/>
            </a:avLst>
          </a:prstGeom>
          <a:solidFill>
            <a:schemeClr val="bg2">
              <a:lumMod val="75000"/>
              <a:lumOff val="25000"/>
            </a:schemeClr>
          </a:solidFill>
          <a:ln w="28575" cap="sq" cmpd="sng">
            <a:solidFill>
              <a:schemeClr val="accent3">
                <a:lumMod val="50000"/>
              </a:schemeClr>
            </a:solidFill>
            <a:miter lim="800000"/>
          </a:ln>
          <a:effectLst>
            <a:outerShdw blurRad="63500" sx="102000" sy="102000" algn="ctr" rotWithShape="0">
              <a:prstClr val="black">
                <a:alpha val="40000"/>
              </a:prst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noProof="0" smtClean="0"/>
              <a:t>Click icon to add picture</a:t>
            </a:r>
            <a:endParaRPr lang="en-US" noProof="0" dirty="0"/>
          </a:p>
        </p:txBody>
      </p:sp>
      <p:sp>
        <p:nvSpPr>
          <p:cNvPr id="4" name="Text Placeholder 3"/>
          <p:cNvSpPr>
            <a:spLocks noGrp="1"/>
          </p:cNvSpPr>
          <p:nvPr>
            <p:ph type="body" sz="half" idx="2"/>
          </p:nvPr>
        </p:nvSpPr>
        <p:spPr>
          <a:xfrm>
            <a:off x="6657974" y="2255968"/>
            <a:ext cx="4848225" cy="3476617"/>
          </a:xfrm>
        </p:spPr>
        <p:txBody>
          <a:bodyPr anchor="t">
            <a:normAutofit/>
          </a:bodyPr>
          <a:lstStyle>
            <a:lvl1pPr marL="0" indent="0" algn="l">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7/7/2023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832959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bwMode="white">
          <a:xfrm>
            <a:off x="10571243"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noProof="0" dirty="0">
                <a:solidFill>
                  <a:schemeClr val="tx1"/>
                </a:solidFill>
                <a:effectLst/>
              </a:rPr>
              <a:t>”</a:t>
            </a:r>
          </a:p>
        </p:txBody>
      </p:sp>
      <p:sp>
        <p:nvSpPr>
          <p:cNvPr id="11" name="TextBox 10"/>
          <p:cNvSpPr txBox="1"/>
          <p:nvPr/>
        </p:nvSpPr>
        <p:spPr bwMode="white">
          <a:xfrm>
            <a:off x="100262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noProof="0" dirty="0">
                <a:solidFill>
                  <a:schemeClr val="tx1"/>
                </a:solidFill>
                <a:effectLst/>
              </a:rPr>
              <a:t>“</a:t>
            </a:r>
          </a:p>
        </p:txBody>
      </p:sp>
      <p:sp>
        <p:nvSpPr>
          <p:cNvPr id="2" name="Title 1"/>
          <p:cNvSpPr>
            <a:spLocks noGrp="1"/>
          </p:cNvSpPr>
          <p:nvPr>
            <p:ph type="title" hasCustomPrompt="1"/>
          </p:nvPr>
        </p:nvSpPr>
        <p:spPr>
          <a:xfrm>
            <a:off x="1320801" y="609601"/>
            <a:ext cx="9550399" cy="2743199"/>
          </a:xfrm>
        </p:spPr>
        <p:txBody>
          <a:bodyPr anchor="ctr">
            <a:normAutofit/>
          </a:bodyPr>
          <a:lstStyle>
            <a:lvl1pPr algn="ctr">
              <a:defRPr sz="3000" b="0" i="1" cap="none">
                <a:solidFill>
                  <a:schemeClr val="tx1"/>
                </a:solidFill>
              </a:defRPr>
            </a:lvl1pPr>
          </a:lstStyle>
          <a:p>
            <a:r>
              <a:rPr lang="en-US" noProof="0"/>
              <a:t>CLICK TO EDIT MASTER TITLE STYLE</a:t>
            </a:r>
          </a:p>
        </p:txBody>
      </p:sp>
      <p:sp>
        <p:nvSpPr>
          <p:cNvPr id="10" name="Text Placeholder 9"/>
          <p:cNvSpPr>
            <a:spLocks noGrp="1"/>
          </p:cNvSpPr>
          <p:nvPr>
            <p:ph type="body" sz="quarter" idx="13"/>
          </p:nvPr>
        </p:nvSpPr>
        <p:spPr>
          <a:xfrm>
            <a:off x="1426408" y="3352800"/>
            <a:ext cx="9339184" cy="381000"/>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noProof="0" smtClean="0"/>
              <a:t>Click to edit Master text styles</a:t>
            </a:r>
          </a:p>
        </p:txBody>
      </p:sp>
      <p:sp>
        <p:nvSpPr>
          <p:cNvPr id="7" name="Rectangle: Rounded Corners 6">
            <a:extLst>
              <a:ext uri="{FF2B5EF4-FFF2-40B4-BE49-F238E27FC236}">
                <a16:creationId xmlns="" xmlns:a16="http://schemas.microsoft.com/office/drawing/2014/main" id="{1AD7857E-8E0E-4AC1-ABDC-E42462C788DE}"/>
              </a:ext>
            </a:extLst>
          </p:cNvPr>
          <p:cNvSpPr/>
          <p:nvPr userDrawn="1"/>
        </p:nvSpPr>
        <p:spPr>
          <a:xfrm>
            <a:off x="1750844" y="3962401"/>
            <a:ext cx="8690313" cy="1908173"/>
          </a:xfrm>
          <a:prstGeom prst="roundRect">
            <a:avLst>
              <a:gd name="adj" fmla="val 6552"/>
            </a:avLst>
          </a:prstGeom>
          <a:solidFill>
            <a:schemeClr val="accent3">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Text Placeholder 2"/>
          <p:cNvSpPr>
            <a:spLocks noGrp="1"/>
          </p:cNvSpPr>
          <p:nvPr>
            <p:ph type="body" idx="1"/>
          </p:nvPr>
        </p:nvSpPr>
        <p:spPr>
          <a:xfrm>
            <a:off x="1857375" y="4021138"/>
            <a:ext cx="8486775" cy="1760537"/>
          </a:xfrm>
        </p:spPr>
        <p:txBody>
          <a:bodyPr anchor="ctr">
            <a:normAutofit/>
          </a:bodyPr>
          <a:lstStyle>
            <a:lvl1pPr marL="0" indent="0" algn="ct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smtClean="0"/>
              <a:t>Click to edit Master text styles</a:t>
            </a:r>
          </a:p>
        </p:txBody>
      </p:sp>
      <p:sp>
        <p:nvSpPr>
          <p:cNvPr id="4" name="Date Placeholder 3"/>
          <p:cNvSpPr>
            <a:spLocks noGrp="1"/>
          </p:cNvSpPr>
          <p:nvPr>
            <p:ph type="dt" sz="half" idx="10"/>
          </p:nvPr>
        </p:nvSpPr>
        <p:spPr/>
        <p:txBody>
          <a:bodyPr/>
          <a:lstStyle/>
          <a:p>
            <a:fld id="{984B7D2A-0DF8-424B-9572-B79AEBB2D9DC}" type="datetimeFigureOut">
              <a:rPr lang="en-US" noProof="0" smtClean="0"/>
              <a:t>7/7/2023</a:t>
            </a:fld>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1153409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descr="Celestia-R1---OverlayContentHD.png">
            <a:extLst>
              <a:ext uri="{FF2B5EF4-FFF2-40B4-BE49-F238E27FC236}">
                <a16:creationId xmlns="" xmlns:a16="http://schemas.microsoft.com/office/drawing/2014/main" id="{A1E35E73-B2F7-41DF-AAD2-58E6BE271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599"/>
            <a:ext cx="10840914" cy="1260000"/>
          </a:xfrm>
        </p:spPr>
        <p:txBody>
          <a:bodyPr>
            <a:normAutofit/>
          </a:bodyPr>
          <a:lstStyle>
            <a:lvl1pPr>
              <a:defRPr sz="3000"/>
            </a:lvl1pPr>
          </a:lstStyle>
          <a:p>
            <a:r>
              <a:rPr lang="en-US" noProof="0" smtClean="0"/>
              <a:t>Click to edit Master title style</a:t>
            </a:r>
            <a:endParaRPr lang="en-US" noProof="0"/>
          </a:p>
        </p:txBody>
      </p:sp>
      <p:sp>
        <p:nvSpPr>
          <p:cNvPr id="3" name="Text Placeholder 2"/>
          <p:cNvSpPr>
            <a:spLocks noGrp="1"/>
          </p:cNvSpPr>
          <p:nvPr>
            <p:ph type="body" idx="1"/>
          </p:nvPr>
        </p:nvSpPr>
        <p:spPr>
          <a:xfrm>
            <a:off x="685799" y="1869599"/>
            <a:ext cx="5202071" cy="916228"/>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4" name="Content Placeholder 3"/>
          <p:cNvSpPr>
            <a:spLocks noGrp="1"/>
          </p:cNvSpPr>
          <p:nvPr>
            <p:ph sz="half" idx="2"/>
          </p:nvPr>
        </p:nvSpPr>
        <p:spPr>
          <a:xfrm>
            <a:off x="685800" y="2870201"/>
            <a:ext cx="5202071" cy="2916000"/>
          </a:xfrm>
          <a:prstGeom prst="roundRect">
            <a:avLst>
              <a:gd name="adj" fmla="val 2496"/>
            </a:avLst>
          </a:prstGeom>
          <a:ln w="28575">
            <a:solidFill>
              <a:schemeClr val="accent3">
                <a:lumMod val="50000"/>
              </a:schemeClr>
            </a:solidFill>
          </a:ln>
          <a:effectLst>
            <a:outerShdw blurRad="63500" sx="102000" sy="102000" algn="ctr" rotWithShape="0">
              <a:prstClr val="black">
                <a:alpha val="40000"/>
              </a:prstClr>
            </a:outerShdw>
          </a:effectLst>
        </p:spPr>
        <p:txBody>
          <a:bodyPr anchor="t">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5" name="Text Placeholder 4"/>
          <p:cNvSpPr>
            <a:spLocks noGrp="1"/>
          </p:cNvSpPr>
          <p:nvPr>
            <p:ph type="body" sz="quarter" idx="3"/>
          </p:nvPr>
        </p:nvSpPr>
        <p:spPr>
          <a:xfrm>
            <a:off x="6298270" y="1869599"/>
            <a:ext cx="5228444" cy="916228"/>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6" name="Content Placeholder 5"/>
          <p:cNvSpPr>
            <a:spLocks noGrp="1"/>
          </p:cNvSpPr>
          <p:nvPr>
            <p:ph sz="quarter" idx="4"/>
          </p:nvPr>
        </p:nvSpPr>
        <p:spPr>
          <a:xfrm>
            <a:off x="6298270" y="2870201"/>
            <a:ext cx="5202071" cy="2916000"/>
          </a:xfrm>
          <a:prstGeom prst="roundRect">
            <a:avLst>
              <a:gd name="adj" fmla="val 2798"/>
            </a:avLst>
          </a:prstGeom>
          <a:ln w="28575">
            <a:solidFill>
              <a:schemeClr val="accent3">
                <a:lumMod val="50000"/>
              </a:schemeClr>
            </a:solidFill>
          </a:ln>
          <a:effectLst>
            <a:outerShdw blurRad="63500" sx="102000" sy="102000" algn="ctr" rotWithShape="0">
              <a:prstClr val="black">
                <a:alpha val="40000"/>
              </a:prstClr>
            </a:outerShdw>
          </a:effectLst>
        </p:spPr>
        <p:txBody>
          <a:bodyPr anchor="t">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7" name="Date Placeholder 6"/>
          <p:cNvSpPr>
            <a:spLocks noGrp="1"/>
          </p:cNvSpPr>
          <p:nvPr>
            <p:ph type="dt" sz="half" idx="10"/>
          </p:nvPr>
        </p:nvSpPr>
        <p:spPr/>
        <p:txBody>
          <a:bodyPr/>
          <a:lstStyle/>
          <a:p>
            <a:fld id="{984B7D2A-0DF8-424B-9572-B79AEBB2D9DC}" type="datetimeFigureOut">
              <a:rPr lang="en-US" noProof="0" smtClean="0"/>
              <a:t>7/7/2023</a:t>
            </a:fld>
            <a:endParaRPr lang="en-US" noProof="0" dirty="0"/>
          </a:p>
        </p:txBody>
      </p:sp>
      <p:sp>
        <p:nvSpPr>
          <p:cNvPr id="8" name="Footer Placeholder 7"/>
          <p:cNvSpPr>
            <a:spLocks noGrp="1"/>
          </p:cNvSpPr>
          <p:nvPr>
            <p:ph type="ftr" sz="quarter" idx="11"/>
          </p:nvPr>
        </p:nvSpPr>
        <p:spPr/>
        <p:txBody>
          <a:bodyPr/>
          <a:lstStyle/>
          <a:p>
            <a:r>
              <a:rPr lang="en-US" noProof="0" dirty="0"/>
              <a:t>Add a Footer</a:t>
            </a:r>
          </a:p>
        </p:txBody>
      </p:sp>
      <p:sp>
        <p:nvSpPr>
          <p:cNvPr id="9" name="Slide Number Placeholder 8"/>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12" name="Straight Connector 11">
            <a:extLst>
              <a:ext uri="{FF2B5EF4-FFF2-40B4-BE49-F238E27FC236}">
                <a16:creationId xmlns="" xmlns:a16="http://schemas.microsoft.com/office/drawing/2014/main" id="{8031B0A9-3E16-4C5B-A6CE-045BCB91A008}"/>
              </a:ext>
              <a:ext uri="{C183D7F6-B498-43B3-948B-1728B52AA6E4}">
                <adec:decorative xmlns="" xmlns:adec="http://schemas.microsoft.com/office/drawing/2017/decorative" val="1"/>
              </a:ext>
            </a:extLst>
          </p:cNvPr>
          <p:cNvCxnSpPr>
            <a:cxnSpLocks/>
          </p:cNvCxnSpPr>
          <p:nvPr userDrawn="1"/>
        </p:nvCxnSpPr>
        <p:spPr>
          <a:xfrm flipV="1">
            <a:off x="57150" y="939761"/>
            <a:ext cx="3666" cy="491143"/>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66961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ormAutofit/>
          </a:bodyPr>
          <a:lstStyle>
            <a:lvl1pPr>
              <a:defRPr sz="3000"/>
            </a:lvl1pPr>
          </a:lstStyle>
          <a:p>
            <a:r>
              <a:rPr lang="en-US" noProof="0" smtClean="0"/>
              <a:t>Click to edit Master title style</a:t>
            </a:r>
            <a:endParaRPr lang="en-US" noProof="0"/>
          </a:p>
        </p:txBody>
      </p:sp>
      <p:sp>
        <p:nvSpPr>
          <p:cNvPr id="9" name="Rectangle: Rounded Corners 8">
            <a:extLst>
              <a:ext uri="{FF2B5EF4-FFF2-40B4-BE49-F238E27FC236}">
                <a16:creationId xmlns="" xmlns:a16="http://schemas.microsoft.com/office/drawing/2014/main" id="{E44449DE-635B-4B23-9B8B-C95A5B8764DB}"/>
              </a:ext>
            </a:extLst>
          </p:cNvPr>
          <p:cNvSpPr/>
          <p:nvPr userDrawn="1"/>
        </p:nvSpPr>
        <p:spPr>
          <a:xfrm>
            <a:off x="663356" y="1790228"/>
            <a:ext cx="10863358" cy="4080348"/>
          </a:xfrm>
          <a:prstGeom prst="roundRect">
            <a:avLst>
              <a:gd name="adj" fmla="val 2634"/>
            </a:avLst>
          </a:prstGeom>
          <a:solidFill>
            <a:schemeClr val="accent3">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Content Placeholder 2"/>
          <p:cNvSpPr>
            <a:spLocks noGrp="1"/>
          </p:cNvSpPr>
          <p:nvPr>
            <p:ph sz="half" idx="1"/>
          </p:nvPr>
        </p:nvSpPr>
        <p:spPr>
          <a:xfrm>
            <a:off x="685802" y="1869600"/>
            <a:ext cx="5040000" cy="3921601"/>
          </a:xfrm>
          <a:prstGeom prst="roundRect">
            <a:avLst>
              <a:gd name="adj" fmla="val 1970"/>
            </a:avLst>
          </a:prstGeom>
          <a:ln w="28575">
            <a:noFill/>
          </a:ln>
          <a:effectLst/>
        </p:spPr>
        <p:txBody>
          <a:bodyPr anchor="t" anchorCtr="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Content Placeholder 3"/>
          <p:cNvSpPr>
            <a:spLocks noGrp="1"/>
          </p:cNvSpPr>
          <p:nvPr>
            <p:ph sz="half" idx="2"/>
          </p:nvPr>
        </p:nvSpPr>
        <p:spPr>
          <a:xfrm>
            <a:off x="6488644" y="1869601"/>
            <a:ext cx="5040000" cy="3921600"/>
          </a:xfrm>
          <a:prstGeom prst="roundRect">
            <a:avLst>
              <a:gd name="adj" fmla="val 2211"/>
            </a:avLst>
          </a:prstGeom>
          <a:ln w="28575">
            <a:noFill/>
          </a:ln>
          <a:effectLst/>
        </p:spPr>
        <p:txBody>
          <a:bodyPr anchor="t" anchorCtr="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5" name="Date Placeholder 4"/>
          <p:cNvSpPr>
            <a:spLocks noGrp="1"/>
          </p:cNvSpPr>
          <p:nvPr>
            <p:ph type="dt" sz="half" idx="10"/>
          </p:nvPr>
        </p:nvSpPr>
        <p:spPr/>
        <p:txBody>
          <a:bodyPr/>
          <a:lstStyle/>
          <a:p>
            <a:fld id="{984B7D2A-0DF8-424B-9572-B79AEBB2D9DC}" type="datetimeFigureOut">
              <a:rPr lang="en-US" noProof="0" smtClean="0"/>
              <a:t>7/7/2023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10" name="Straight Connector 9">
            <a:extLst>
              <a:ext uri="{FF2B5EF4-FFF2-40B4-BE49-F238E27FC236}">
                <a16:creationId xmlns="" xmlns:a16="http://schemas.microsoft.com/office/drawing/2014/main" id="{E8539E0A-8009-4A6E-A7A1-5AEFA52206C3}"/>
              </a:ext>
              <a:ext uri="{C183D7F6-B498-43B3-948B-1728B52AA6E4}">
                <adec:decorative xmlns="" xmlns:adec="http://schemas.microsoft.com/office/drawing/2017/decorative" val="1"/>
              </a:ext>
            </a:extLst>
          </p:cNvPr>
          <p:cNvCxnSpPr>
            <a:cxnSpLocks/>
          </p:cNvCxnSpPr>
          <p:nvPr userDrawn="1"/>
        </p:nvCxnSpPr>
        <p:spPr>
          <a:xfrm flipV="1">
            <a:off x="57150" y="996911"/>
            <a:ext cx="3666" cy="491143"/>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62352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white">
          <a:xfrm>
            <a:off x="685801" y="609600"/>
            <a:ext cx="10840914" cy="1456267"/>
          </a:xfrm>
          <a:prstGeom prst="rect">
            <a:avLst/>
          </a:prstGeom>
          <a:effectLst/>
        </p:spPr>
        <p:txBody>
          <a:bodyPr vert="horz" lIns="91440" tIns="45720" rIns="91440" bIns="45720" rtlCol="0" anchor="ctr">
            <a:normAutofit/>
          </a:bodyPr>
          <a:lstStyle/>
          <a:p>
            <a:r>
              <a:rPr lang="en-US" noProof="0" smtClean="0"/>
              <a:t>Click to edit Master title style</a:t>
            </a:r>
            <a:endParaRPr lang="en-US" noProof="0"/>
          </a:p>
        </p:txBody>
      </p:sp>
      <p:sp>
        <p:nvSpPr>
          <p:cNvPr id="3" name="Text Placeholder 2"/>
          <p:cNvSpPr>
            <a:spLocks noGrp="1"/>
          </p:cNvSpPr>
          <p:nvPr>
            <p:ph type="body" idx="1"/>
          </p:nvPr>
        </p:nvSpPr>
        <p:spPr bwMode="white">
          <a:xfrm>
            <a:off x="685801" y="2142067"/>
            <a:ext cx="10840914" cy="3649133"/>
          </a:xfrm>
          <a:prstGeom prst="rect">
            <a:avLst/>
          </a:prstGeom>
        </p:spPr>
        <p:txBody>
          <a:bodyPr vert="horz" lIns="91440" tIns="45720" rIns="91440" bIns="45720" rtlCol="0" anchor="ctr">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84B7D2A-0DF8-424B-9572-B79AEBB2D9DC}" type="datetimeFigureOut">
              <a:rPr lang="en-US" noProof="0" smtClean="0"/>
              <a:t>7/7/2023</a:t>
            </a:fld>
            <a:endParaRPr lang="en-US" noProof="0"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noProof="0" dirty="0"/>
              <a:t>Add a Footer</a:t>
            </a:r>
          </a:p>
        </p:txBody>
      </p:sp>
      <p:sp>
        <p:nvSpPr>
          <p:cNvPr id="6" name="Slide Number Placeholder 5"/>
          <p:cNvSpPr>
            <a:spLocks noGrp="1"/>
          </p:cNvSpPr>
          <p:nvPr>
            <p:ph type="sldNum" sz="quarter" idx="4"/>
          </p:nvPr>
        </p:nvSpPr>
        <p:spPr>
          <a:xfrm>
            <a:off x="10266059" y="5870575"/>
            <a:ext cx="1260655"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009069978"/>
      </p:ext>
    </p:extLst>
  </p:cSld>
  <p:clrMap bg1="dk1" tx1="lt1" bg2="dk2" tx2="lt2" accent1="accent1" accent2="accent2" accent3="accent3" accent4="accent4" accent5="accent5" accent6="accent6" hlink="hlink" folHlink="folHlink"/>
  <p:sldLayoutIdLst>
    <p:sldLayoutId id="2147483662" r:id="rId1"/>
    <p:sldLayoutId id="2147483661" r:id="rId2"/>
    <p:sldLayoutId id="2147483668" r:id="rId3"/>
    <p:sldLayoutId id="2147483679" r:id="rId4"/>
    <p:sldLayoutId id="2147483669" r:id="rId5"/>
    <p:sldLayoutId id="2147483680" r:id="rId6"/>
    <p:sldLayoutId id="2147483672" r:id="rId7"/>
    <p:sldLayoutId id="2147483665" r:id="rId8"/>
    <p:sldLayoutId id="2147483664" r:id="rId9"/>
    <p:sldLayoutId id="2147483671" r:id="rId10"/>
    <p:sldLayoutId id="2147483666" r:id="rId11"/>
    <p:sldLayoutId id="2147483667" r:id="rId12"/>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pillar icon">
            <a:extLst>
              <a:ext uri="{FF2B5EF4-FFF2-40B4-BE49-F238E27FC236}">
                <a16:creationId xmlns="" xmlns:a16="http://schemas.microsoft.com/office/drawing/2014/main" id="{FC7E2CCC-C53E-454B-9DE0-F2484BA0FF9D}"/>
              </a:ext>
              <a:ext uri="{C183D7F6-B498-43B3-948B-1728B52AA6E4}">
                <adec:decorative xmlns="" xmlns:adec="http://schemas.microsoft.com/office/drawing/2017/decorative" val="1"/>
              </a:ext>
            </a:extLst>
          </p:cNvPr>
          <p:cNvPicPr>
            <a:picLocks/>
          </p:cNvPicPr>
          <p:nvPr/>
        </p:nvPicPr>
        <p:blipFill>
          <a:blip r:embed="rId2"/>
          <a:stretch>
            <a:fillRect/>
          </a:stretch>
        </p:blipFill>
        <p:spPr>
          <a:xfrm>
            <a:off x="9577705" y="1524000"/>
            <a:ext cx="1905000" cy="1905000"/>
          </a:xfrm>
          <a:prstGeom prst="rect">
            <a:avLst/>
          </a:prstGeom>
          <a:ln>
            <a:noFill/>
          </a:ln>
        </p:spPr>
      </p:pic>
      <p:sp>
        <p:nvSpPr>
          <p:cNvPr id="2" name="Title 1">
            <a:extLst>
              <a:ext uri="{FF2B5EF4-FFF2-40B4-BE49-F238E27FC236}">
                <a16:creationId xmlns="" xmlns:a16="http://schemas.microsoft.com/office/drawing/2014/main" id="{7635B398-1E7F-44AD-8356-8345134C958C}"/>
              </a:ext>
            </a:extLst>
          </p:cNvPr>
          <p:cNvSpPr>
            <a:spLocks noGrp="1"/>
          </p:cNvSpPr>
          <p:nvPr>
            <p:ph type="ctrTitle"/>
          </p:nvPr>
        </p:nvSpPr>
        <p:spPr>
          <a:xfrm>
            <a:off x="184936" y="2716272"/>
            <a:ext cx="10975190" cy="2421464"/>
          </a:xfrm>
        </p:spPr>
        <p:txBody>
          <a:bodyPr/>
          <a:lstStyle/>
          <a:p>
            <a:r>
              <a:rPr lang="en-US" dirty="0" smtClean="0"/>
              <a:t>God’s Grand, Christ-centered Plan</a:t>
            </a:r>
            <a:br>
              <a:rPr lang="en-US" dirty="0" smtClean="0"/>
            </a:br>
            <a:r>
              <a:rPr lang="en-US" sz="3200" dirty="0" smtClean="0"/>
              <a:t>Lesson </a:t>
            </a:r>
            <a:r>
              <a:rPr lang="en-US" sz="3200" dirty="0"/>
              <a:t>2</a:t>
            </a:r>
            <a:r>
              <a:rPr lang="en-US" sz="3200" dirty="0" smtClean="0"/>
              <a:t>, </a:t>
            </a:r>
            <a:r>
              <a:rPr lang="en-US" sz="3200" dirty="0" smtClean="0"/>
              <a:t>3</a:t>
            </a:r>
            <a:r>
              <a:rPr lang="en-US" sz="3200" baseline="30000" dirty="0" smtClean="0"/>
              <a:t>rd</a:t>
            </a:r>
            <a:r>
              <a:rPr lang="en-US" sz="3200" dirty="0" smtClean="0"/>
              <a:t> Quarter 2023</a:t>
            </a:r>
            <a:endParaRPr lang="en-US" sz="3200" dirty="0"/>
          </a:p>
        </p:txBody>
      </p:sp>
      <p:sp>
        <p:nvSpPr>
          <p:cNvPr id="3" name="Subtitle 2">
            <a:extLst>
              <a:ext uri="{FF2B5EF4-FFF2-40B4-BE49-F238E27FC236}">
                <a16:creationId xmlns="" xmlns:a16="http://schemas.microsoft.com/office/drawing/2014/main" id="{852A3D91-AB3F-4EDF-B87E-FDDF6C5DC4CF}"/>
              </a:ext>
            </a:extLst>
          </p:cNvPr>
          <p:cNvSpPr>
            <a:spLocks noGrp="1"/>
          </p:cNvSpPr>
          <p:nvPr>
            <p:ph type="subTitle" idx="1"/>
          </p:nvPr>
        </p:nvSpPr>
        <p:spPr/>
        <p:txBody>
          <a:bodyPr/>
          <a:lstStyle/>
          <a:p>
            <a:r>
              <a:rPr lang="en-US" sz="3200" dirty="0" smtClean="0"/>
              <a:t>Ephesians 1:1-14</a:t>
            </a:r>
            <a:endParaRPr lang="en-US" sz="3200" dirty="0"/>
          </a:p>
          <a:p>
            <a:endParaRPr lang="en-US" dirty="0"/>
          </a:p>
        </p:txBody>
      </p:sp>
    </p:spTree>
    <p:extLst>
      <p:ext uri="{BB962C8B-B14F-4D97-AF65-F5344CB8AC3E}">
        <p14:creationId xmlns:p14="http://schemas.microsoft.com/office/powerpoint/2010/main" val="23527490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2075380"/>
            <a:ext cx="5992401" cy="4180770"/>
          </a:xfrm>
        </p:spPr>
        <p:txBody>
          <a:bodyPr>
            <a:noAutofit/>
          </a:bodyPr>
          <a:lstStyle/>
          <a:p>
            <a:pPr marL="0" indent="0">
              <a:buNone/>
            </a:pPr>
            <a:r>
              <a:rPr lang="en-US" sz="3200" dirty="0" smtClean="0"/>
              <a:t>The </a:t>
            </a:r>
            <a:r>
              <a:rPr lang="en-US" sz="3200" dirty="0"/>
              <a:t>apostle announces his theme in a tone of high spiritual exaltation, and urges upon all the highest character and conduct, for the purpose of unity not only in doctrine and organization but in Christ the head, and in the church, the mystical body of Christ. </a:t>
            </a:r>
            <a:endParaRPr lang="en-US" sz="32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4">
              <a:lumMod val="75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smtClean="0"/>
              <a:t>Theme:  </a:t>
            </a:r>
            <a:r>
              <a:rPr lang="en-US" sz="4000" b="1" dirty="0" smtClean="0">
                <a:latin typeface="Arial" panose="020B0604020202020204" pitchFamily="34" charset="0"/>
                <a:cs typeface="Arial" panose="020B0604020202020204" pitchFamily="34" charset="0"/>
              </a:rPr>
              <a:t>SDABC V.6 p.995</a:t>
            </a:r>
            <a:endParaRPr lang="en-US" sz="40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pic>
        <p:nvPicPr>
          <p:cNvPr id="5124" name="Picture 4" descr="We Are One: A Lesson on Unity in the Body of Christ"/>
          <p:cNvPicPr>
            <a:picLocks noChangeAspect="1" noChangeArrowheads="1"/>
          </p:cNvPicPr>
          <p:nvPr/>
        </p:nvPicPr>
        <p:blipFill rotWithShape="1">
          <a:blip r:embed="rId3">
            <a:extLst>
              <a:ext uri="{28A0092B-C50C-407E-A947-70E740481C1C}">
                <a14:useLocalDpi xmlns:a14="http://schemas.microsoft.com/office/drawing/2010/main" val="0"/>
              </a:ext>
            </a:extLst>
          </a:blip>
          <a:srcRect l="12443" r="13610"/>
          <a:stretch/>
        </p:blipFill>
        <p:spPr bwMode="auto">
          <a:xfrm>
            <a:off x="7169032" y="2156700"/>
            <a:ext cx="4255832" cy="38123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86774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2" y="2075380"/>
            <a:ext cx="6167062" cy="4180770"/>
          </a:xfrm>
        </p:spPr>
        <p:txBody>
          <a:bodyPr>
            <a:noAutofit/>
          </a:bodyPr>
          <a:lstStyle/>
          <a:p>
            <a:pPr marL="0" indent="0">
              <a:buNone/>
            </a:pPr>
            <a:r>
              <a:rPr lang="en-US" sz="3200" dirty="0" smtClean="0"/>
              <a:t>Although </a:t>
            </a:r>
            <a:r>
              <a:rPr lang="en-US" sz="3200" dirty="0"/>
              <a:t>“in Christ” is the key phrase, it is difficult to select a key verse, for there is scarcely a verse that does not present in one form or another the basic theme. Election, forgiveness, predestination, home relationships — all are “in Christ.”</a:t>
            </a:r>
            <a:endParaRPr lang="en-US" sz="32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4">
              <a:lumMod val="75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smtClean="0"/>
              <a:t>Theme:  </a:t>
            </a:r>
            <a:r>
              <a:rPr lang="en-US" sz="4000" b="1" dirty="0" smtClean="0">
                <a:latin typeface="Arial" panose="020B0604020202020204" pitchFamily="34" charset="0"/>
                <a:cs typeface="Arial" panose="020B0604020202020204" pitchFamily="34" charset="0"/>
              </a:rPr>
              <a:t>SDABC V.6 p.995</a:t>
            </a:r>
            <a:endParaRPr lang="en-US" sz="40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pic>
        <p:nvPicPr>
          <p:cNvPr id="4098" name="Picture 2" descr="Unity in Christ - Unity in Chri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42480" y="1989721"/>
            <a:ext cx="4184235" cy="4184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10845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2075380"/>
            <a:ext cx="7019817" cy="4180770"/>
          </a:xfrm>
        </p:spPr>
        <p:txBody>
          <a:bodyPr>
            <a:noAutofit/>
          </a:bodyPr>
          <a:lstStyle/>
          <a:p>
            <a:pPr marL="0" indent="0">
              <a:buNone/>
            </a:pPr>
            <a:r>
              <a:rPr lang="en-US" sz="3200" dirty="0"/>
              <a:t>The apostle has less to say about faith than about grace. In his earlier writings he stressed the relation of the individual to salvation; here he stresses the group, the church, the body, and he speaks of being “in Christ” rather than of things accomplished “through Christ”; of Christ living in </a:t>
            </a:r>
            <a:r>
              <a:rPr lang="en-US" sz="3200" dirty="0" smtClean="0"/>
              <a:t>the </a:t>
            </a:r>
            <a:r>
              <a:rPr lang="en-US" sz="3200" dirty="0"/>
              <a:t>believer rather than of Christ crucified.</a:t>
            </a:r>
            <a:endParaRPr lang="en-US" sz="32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4">
              <a:lumMod val="75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smtClean="0"/>
              <a:t>Theme:  </a:t>
            </a:r>
            <a:r>
              <a:rPr lang="en-US" sz="4000" b="1" dirty="0" smtClean="0">
                <a:latin typeface="Arial" panose="020B0604020202020204" pitchFamily="34" charset="0"/>
                <a:cs typeface="Arial" panose="020B0604020202020204" pitchFamily="34" charset="0"/>
              </a:rPr>
              <a:t>SDABC V.6 p.995</a:t>
            </a:r>
            <a:endParaRPr lang="en-US" sz="40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pic>
        <p:nvPicPr>
          <p:cNvPr id="3074" name="Picture 2" descr="Sunday Soul Day: Grace | Home Life With Mrs B"/>
          <p:cNvPicPr>
            <a:picLocks noChangeAspect="1" noChangeArrowheads="1"/>
          </p:cNvPicPr>
          <p:nvPr/>
        </p:nvPicPr>
        <p:blipFill rotWithShape="1">
          <a:blip r:embed="rId3">
            <a:extLst>
              <a:ext uri="{28A0092B-C50C-407E-A947-70E740481C1C}">
                <a14:useLocalDpi xmlns:a14="http://schemas.microsoft.com/office/drawing/2010/main" val="0"/>
              </a:ext>
            </a:extLst>
          </a:blip>
          <a:srcRect r="27087" b="6146"/>
          <a:stretch/>
        </p:blipFill>
        <p:spPr bwMode="auto">
          <a:xfrm>
            <a:off x="8259886" y="2051002"/>
            <a:ext cx="3266829" cy="42051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16192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2075380"/>
            <a:ext cx="7019817" cy="4180770"/>
          </a:xfrm>
        </p:spPr>
        <p:txBody>
          <a:bodyPr>
            <a:noAutofit/>
          </a:bodyPr>
          <a:lstStyle/>
          <a:p>
            <a:pPr marL="0" indent="0">
              <a:buNone/>
            </a:pPr>
            <a:r>
              <a:rPr lang="en-US" sz="3200" dirty="0"/>
              <a:t>Paul does not develop his theme as a formal argument or proposition. He speaks simply of what came to him by revelation, not because of any superior intellect or insight, but because he was an instrument of God’s grace to whom had been granted a vision of the essential spiritual unity of the kingdom.</a:t>
            </a:r>
            <a:endParaRPr lang="en-US" sz="32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4">
              <a:lumMod val="75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smtClean="0"/>
              <a:t>Theme:  </a:t>
            </a:r>
            <a:r>
              <a:rPr lang="en-US" sz="4000" b="1" dirty="0" smtClean="0">
                <a:latin typeface="Arial" panose="020B0604020202020204" pitchFamily="34" charset="0"/>
                <a:cs typeface="Arial" panose="020B0604020202020204" pitchFamily="34" charset="0"/>
              </a:rPr>
              <a:t>SDABC V.6 p.995</a:t>
            </a:r>
            <a:endParaRPr lang="en-US" sz="40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pic>
        <p:nvPicPr>
          <p:cNvPr id="7172" name="Picture 4" descr="Hypocrisy and Repentance | Old-Believer Fait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7328" y="1975902"/>
            <a:ext cx="3969387" cy="4379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84117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869600"/>
            <a:ext cx="7555272" cy="4386550"/>
          </a:xfrm>
        </p:spPr>
        <p:txBody>
          <a:bodyPr>
            <a:noAutofit/>
          </a:bodyPr>
          <a:lstStyle/>
          <a:p>
            <a:pPr marL="0" indent="0">
              <a:buNone/>
            </a:pPr>
            <a:r>
              <a:rPr lang="en-US" sz="3200" dirty="0"/>
              <a:t>It may be asserted that what the books of Galatians and Romans were to the 16th century and the Protestant Reformation, Ephesians is to the church of today. What does Christianity have to say regarding the relations of the individual to the family, of the family to the nation, of the nation to the race, and of all to the church and to God? </a:t>
            </a:r>
            <a:endParaRPr lang="en-US" sz="32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4">
              <a:lumMod val="75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smtClean="0"/>
              <a:t>Theme:  </a:t>
            </a:r>
            <a:r>
              <a:rPr lang="en-US" sz="4000" b="1" dirty="0" smtClean="0">
                <a:latin typeface="Arial" panose="020B0604020202020204" pitchFamily="34" charset="0"/>
                <a:cs typeface="Arial" panose="020B0604020202020204" pitchFamily="34" charset="0"/>
              </a:rPr>
              <a:t>SDABC V.6 p.995</a:t>
            </a:r>
            <a:endParaRPr lang="en-US" sz="40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pic>
        <p:nvPicPr>
          <p:cNvPr id="9218" name="Picture 2" descr="Celebrating the 500th Anniversary of the Protestant Reformation ..."/>
          <p:cNvPicPr>
            <a:picLocks noChangeAspect="1" noChangeArrowheads="1"/>
          </p:cNvPicPr>
          <p:nvPr/>
        </p:nvPicPr>
        <p:blipFill rotWithShape="1">
          <a:blip r:embed="rId3">
            <a:extLst>
              <a:ext uri="{28A0092B-C50C-407E-A947-70E740481C1C}">
                <a14:useLocalDpi xmlns:a14="http://schemas.microsoft.com/office/drawing/2010/main" val="0"/>
              </a:ext>
            </a:extLst>
          </a:blip>
          <a:srcRect l="25247" r="29776"/>
          <a:stretch/>
        </p:blipFill>
        <p:spPr bwMode="auto">
          <a:xfrm>
            <a:off x="8241073" y="1869600"/>
            <a:ext cx="3285642" cy="4099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78588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2" y="2075380"/>
            <a:ext cx="5467026" cy="4180770"/>
          </a:xfrm>
        </p:spPr>
        <p:txBody>
          <a:bodyPr>
            <a:noAutofit/>
          </a:bodyPr>
          <a:lstStyle/>
          <a:p>
            <a:pPr marL="0" indent="0">
              <a:buNone/>
            </a:pPr>
            <a:r>
              <a:rPr lang="en-US" sz="3600" dirty="0" smtClean="0"/>
              <a:t>Paul </a:t>
            </a:r>
            <a:r>
              <a:rPr lang="en-US" sz="3600" dirty="0"/>
              <a:t>answers by presenting Christ as the center and end of all things, working out His purposes through the church, gathering “together in one all things in Christ” (</a:t>
            </a:r>
            <a:r>
              <a:rPr lang="en-US" sz="3600" dirty="0" err="1"/>
              <a:t>ch.</a:t>
            </a:r>
            <a:r>
              <a:rPr lang="en-US" sz="3600" dirty="0"/>
              <a:t> 1:10).</a:t>
            </a:r>
            <a:endParaRPr lang="en-US" sz="36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4">
              <a:lumMod val="75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smtClean="0"/>
              <a:t>Theme:  </a:t>
            </a:r>
            <a:r>
              <a:rPr lang="en-US" sz="4000" b="1" dirty="0" smtClean="0">
                <a:latin typeface="Arial" panose="020B0604020202020204" pitchFamily="34" charset="0"/>
                <a:cs typeface="Arial" panose="020B0604020202020204" pitchFamily="34" charset="0"/>
              </a:rPr>
              <a:t>SDABC V.6 p.995</a:t>
            </a:r>
            <a:endParaRPr lang="en-US" sz="40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pic>
        <p:nvPicPr>
          <p:cNvPr id="8194" name="Picture 2" descr="Christ The Center | Sermon Series | Harvest Bible Chapel St. Louis"/>
          <p:cNvPicPr>
            <a:picLocks noChangeAspect="1" noChangeArrowheads="1"/>
          </p:cNvPicPr>
          <p:nvPr/>
        </p:nvPicPr>
        <p:blipFill rotWithShape="1">
          <a:blip r:embed="rId3">
            <a:extLst>
              <a:ext uri="{28A0092B-C50C-407E-A947-70E740481C1C}">
                <a14:useLocalDpi xmlns:a14="http://schemas.microsoft.com/office/drawing/2010/main" val="0"/>
              </a:ext>
            </a:extLst>
          </a:blip>
          <a:srcRect r="30437"/>
          <a:stretch/>
        </p:blipFill>
        <p:spPr bwMode="auto">
          <a:xfrm>
            <a:off x="6288288" y="1869600"/>
            <a:ext cx="5238427" cy="42259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86459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5610793" y="1993587"/>
            <a:ext cx="5915922" cy="4180770"/>
          </a:xfrm>
        </p:spPr>
        <p:txBody>
          <a:bodyPr>
            <a:noAutofit/>
          </a:bodyPr>
          <a:lstStyle/>
          <a:p>
            <a:r>
              <a:rPr lang="en-US" sz="3600" b="1" dirty="0"/>
              <a:t>1 </a:t>
            </a:r>
            <a:r>
              <a:rPr lang="en-US" sz="3600" dirty="0"/>
              <a:t>Paul, an apostle of Jesus Christ by the will of God, to the saints which are at Ephesus, and to the faithful in Christ Jesus:</a:t>
            </a:r>
          </a:p>
          <a:p>
            <a:r>
              <a:rPr lang="en-US" sz="3600" b="1" baseline="30000" dirty="0"/>
              <a:t>2 </a:t>
            </a:r>
            <a:r>
              <a:rPr lang="en-US" sz="3600" dirty="0"/>
              <a:t>Grace be to you, and peace, from God our Father, and from the Lord Jesus Christ.</a:t>
            </a:r>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5">
              <a:lumMod val="75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smtClean="0"/>
              <a:t>Greetings:  </a:t>
            </a:r>
            <a:r>
              <a:rPr lang="en-US" sz="4000" b="1" dirty="0" smtClean="0">
                <a:latin typeface="Arial" panose="020B0604020202020204" pitchFamily="34" charset="0"/>
                <a:cs typeface="Arial" panose="020B0604020202020204" pitchFamily="34" charset="0"/>
              </a:rPr>
              <a:t>Ephesians 1:1-2</a:t>
            </a:r>
            <a:endParaRPr lang="en-US" sz="40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pic>
        <p:nvPicPr>
          <p:cNvPr id="10242" name="Picture 2" descr="Paul leaves the Ephesians, Acts of the Apostles Painting by New Digital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1" y="2240166"/>
            <a:ext cx="4924992" cy="41807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43389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7"/>
            <a:ext cx="10840914" cy="4180770"/>
          </a:xfrm>
        </p:spPr>
        <p:txBody>
          <a:bodyPr>
            <a:noAutofit/>
          </a:bodyPr>
          <a:lstStyle/>
          <a:p>
            <a:r>
              <a:rPr lang="en-US" sz="3600" b="1" dirty="0"/>
              <a:t>1 </a:t>
            </a:r>
            <a:r>
              <a:rPr lang="en-US" sz="3600" dirty="0"/>
              <a:t>Paul called to be an apostle of Jesus Christ through the will of God, and </a:t>
            </a:r>
            <a:r>
              <a:rPr lang="en-US" sz="3600" dirty="0" err="1"/>
              <a:t>Sosthenes</a:t>
            </a:r>
            <a:r>
              <a:rPr lang="en-US" sz="3600" dirty="0"/>
              <a:t> our brother,</a:t>
            </a:r>
          </a:p>
          <a:p>
            <a:r>
              <a:rPr lang="en-US" sz="3600" b="1" baseline="30000" dirty="0"/>
              <a:t>2 </a:t>
            </a:r>
            <a:r>
              <a:rPr lang="en-US" sz="3600" dirty="0"/>
              <a:t>Unto the church of God which is at Corinth, to them that are sanctified in Christ Jesus, called to be saints, with all that in every place call upon the name of Jesus Christ our Lord, both </a:t>
            </a:r>
            <a:r>
              <a:rPr lang="en-US" sz="3600" dirty="0" err="1"/>
              <a:t>their's</a:t>
            </a:r>
            <a:r>
              <a:rPr lang="en-US" sz="3600" dirty="0"/>
              <a:t> and </a:t>
            </a:r>
            <a:r>
              <a:rPr lang="en-US" sz="3600" dirty="0" err="1"/>
              <a:t>our's</a:t>
            </a:r>
            <a:r>
              <a:rPr lang="en-US" sz="3600" dirty="0"/>
              <a:t>:</a:t>
            </a:r>
          </a:p>
          <a:p>
            <a:r>
              <a:rPr lang="en-US" sz="3600" b="1" baseline="30000" dirty="0"/>
              <a:t>3 </a:t>
            </a:r>
            <a:r>
              <a:rPr lang="en-US" sz="3600" dirty="0"/>
              <a:t>Grace be unto you, and peace, from God our Father, and from the Lord Jesus Christ.</a:t>
            </a:r>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smtClean="0"/>
              <a:t>Grace and peace:  </a:t>
            </a:r>
            <a:r>
              <a:rPr lang="en-US" sz="3600" b="1" dirty="0" smtClean="0">
                <a:latin typeface="Arial" panose="020B0604020202020204" pitchFamily="34" charset="0"/>
                <a:cs typeface="Arial" panose="020B0604020202020204" pitchFamily="34" charset="0"/>
              </a:rPr>
              <a:t>I Corinthians 1:1-3</a:t>
            </a:r>
            <a:endParaRPr lang="en-US" sz="36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spTree>
    <p:extLst>
      <p:ext uri="{BB962C8B-B14F-4D97-AF65-F5344CB8AC3E}">
        <p14:creationId xmlns:p14="http://schemas.microsoft.com/office/powerpoint/2010/main" val="12265807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98642" y="1900261"/>
            <a:ext cx="7057457" cy="4180770"/>
          </a:xfrm>
        </p:spPr>
        <p:txBody>
          <a:bodyPr>
            <a:noAutofit/>
          </a:bodyPr>
          <a:lstStyle/>
          <a:p>
            <a:r>
              <a:rPr lang="en-US" sz="3600" b="1" dirty="0"/>
              <a:t>1 </a:t>
            </a:r>
            <a:r>
              <a:rPr lang="en-US" sz="3600" dirty="0"/>
              <a:t>Paul, an apostle of Jesus Christ by the will of God, and Timothy our brother, unto the church of God which is at Corinth, with all the saints which are in all Achaia:</a:t>
            </a:r>
          </a:p>
          <a:p>
            <a:r>
              <a:rPr lang="en-US" sz="3600" b="1" baseline="30000" dirty="0"/>
              <a:t>2 </a:t>
            </a:r>
            <a:r>
              <a:rPr lang="en-US" sz="3600" dirty="0"/>
              <a:t>Grace be to you and peace from God our Father, and from the Lord Jesus Christ.</a:t>
            </a:r>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smtClean="0"/>
              <a:t>Grace and peace:  </a:t>
            </a:r>
            <a:r>
              <a:rPr lang="en-US" sz="3600" b="1" dirty="0" smtClean="0">
                <a:latin typeface="Arial" panose="020B0604020202020204" pitchFamily="34" charset="0"/>
                <a:cs typeface="Arial" panose="020B0604020202020204" pitchFamily="34" charset="0"/>
              </a:rPr>
              <a:t>2 </a:t>
            </a:r>
            <a:r>
              <a:rPr lang="en-US" sz="3600" b="1" dirty="0" smtClean="0">
                <a:latin typeface="Arial" panose="020B0604020202020204" pitchFamily="34" charset="0"/>
                <a:cs typeface="Arial" panose="020B0604020202020204" pitchFamily="34" charset="0"/>
              </a:rPr>
              <a:t>Corinthians 1:1-2</a:t>
            </a:r>
            <a:endParaRPr lang="en-US" sz="36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pic>
        <p:nvPicPr>
          <p:cNvPr id="12292" name="Picture 4" descr="Epistles of Paul - Life, Hope &amp; Truth"/>
          <p:cNvPicPr>
            <a:picLocks noChangeAspect="1" noChangeArrowheads="1"/>
          </p:cNvPicPr>
          <p:nvPr/>
        </p:nvPicPr>
        <p:blipFill rotWithShape="1">
          <a:blip r:embed="rId3">
            <a:extLst>
              <a:ext uri="{28A0092B-C50C-407E-A947-70E740481C1C}">
                <a14:useLocalDpi xmlns:a14="http://schemas.microsoft.com/office/drawing/2010/main" val="0"/>
              </a:ext>
            </a:extLst>
          </a:blip>
          <a:srcRect l="18504" r="23216"/>
          <a:stretch/>
        </p:blipFill>
        <p:spPr bwMode="auto">
          <a:xfrm>
            <a:off x="7756099" y="1934191"/>
            <a:ext cx="3770616" cy="4299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95544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2" y="1993587"/>
            <a:ext cx="10840914" cy="4180770"/>
          </a:xfrm>
        </p:spPr>
        <p:txBody>
          <a:bodyPr>
            <a:noAutofit/>
          </a:bodyPr>
          <a:lstStyle/>
          <a:p>
            <a:r>
              <a:rPr lang="en-US" sz="3600" b="1" dirty="0"/>
              <a:t>1 </a:t>
            </a:r>
            <a:r>
              <a:rPr lang="en-US" sz="3600" dirty="0"/>
              <a:t>Paul, an apostle, (not of men, neither by man, but by Jesus Christ, and God the Father, who raised him from the dead;)</a:t>
            </a:r>
          </a:p>
          <a:p>
            <a:r>
              <a:rPr lang="en-US" sz="3600" b="1" baseline="30000" dirty="0"/>
              <a:t>2 </a:t>
            </a:r>
            <a:r>
              <a:rPr lang="en-US" sz="3600" dirty="0"/>
              <a:t>And all the brethren which are with me, unto the churches of Galatia:</a:t>
            </a:r>
          </a:p>
          <a:p>
            <a:r>
              <a:rPr lang="en-US" sz="3600" b="1" baseline="30000" dirty="0"/>
              <a:t>3 </a:t>
            </a:r>
            <a:r>
              <a:rPr lang="en-US" sz="3600" dirty="0"/>
              <a:t>Grace be to you and peace from God the Father, and from our Lord Jesus Christ,</a:t>
            </a:r>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smtClean="0"/>
              <a:t>Grace and peace:  </a:t>
            </a:r>
            <a:r>
              <a:rPr lang="en-US" sz="3600" b="1" dirty="0" smtClean="0">
                <a:latin typeface="Arial" panose="020B0604020202020204" pitchFamily="34" charset="0"/>
                <a:cs typeface="Arial" panose="020B0604020202020204" pitchFamily="34" charset="0"/>
              </a:rPr>
              <a:t>Galatians 1:1-3</a:t>
            </a:r>
            <a:endParaRPr lang="en-US" sz="36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spTree>
    <p:extLst>
      <p:ext uri="{BB962C8B-B14F-4D97-AF65-F5344CB8AC3E}">
        <p14:creationId xmlns:p14="http://schemas.microsoft.com/office/powerpoint/2010/main" val="17036918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1611" y="995967"/>
            <a:ext cx="7223589" cy="1260000"/>
          </a:xfrm>
        </p:spPr>
        <p:txBody>
          <a:bodyPr/>
          <a:lstStyle/>
          <a:p>
            <a:r>
              <a:rPr lang="en-US" sz="4800" dirty="0" smtClean="0"/>
              <a:t>Memory Text:  </a:t>
            </a:r>
            <a:br>
              <a:rPr lang="en-US" sz="4800" dirty="0" smtClean="0"/>
            </a:br>
            <a:r>
              <a:rPr lang="en-US" sz="4000" dirty="0" smtClean="0">
                <a:solidFill>
                  <a:schemeClr val="accent1">
                    <a:lumMod val="40000"/>
                    <a:lumOff val="60000"/>
                  </a:schemeClr>
                </a:solidFill>
              </a:rPr>
              <a:t>Ephesians 1:3 </a:t>
            </a:r>
            <a:endParaRPr lang="en-US" sz="4000" dirty="0">
              <a:solidFill>
                <a:schemeClr val="accent1">
                  <a:lumMod val="40000"/>
                  <a:lumOff val="60000"/>
                </a:schemeClr>
              </a:solidFill>
            </a:endParaRPr>
          </a:p>
        </p:txBody>
      </p:sp>
      <p:sp>
        <p:nvSpPr>
          <p:cNvPr id="4" name="Text Placeholder 3"/>
          <p:cNvSpPr>
            <a:spLocks noGrp="1"/>
          </p:cNvSpPr>
          <p:nvPr>
            <p:ph type="body" sz="half" idx="2"/>
          </p:nvPr>
        </p:nvSpPr>
        <p:spPr/>
        <p:txBody>
          <a:bodyPr>
            <a:normAutofit/>
          </a:bodyPr>
          <a:lstStyle/>
          <a:p>
            <a:r>
              <a:rPr lang="en-US" sz="3600" b="1" baseline="30000" dirty="0"/>
              <a:t>3 </a:t>
            </a:r>
            <a:r>
              <a:rPr lang="en-US" sz="3600" dirty="0"/>
              <a:t>Blessed be the God and Father of our Lord Jesus Christ, who hath blessed us with all spiritual blessings in heavenly places in Christ:</a:t>
            </a:r>
            <a:endParaRPr lang="en-US" sz="3600" dirty="0"/>
          </a:p>
        </p:txBody>
      </p:sp>
      <p:pic>
        <p:nvPicPr>
          <p:cNvPr id="1026" name="Picture 2" descr="THE LETTERS TO THE THESSALONIANS - St. John's Lutheran Church &amp; School"/>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9819" r="29819"/>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20198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6"/>
            <a:ext cx="6831426" cy="4180770"/>
          </a:xfrm>
        </p:spPr>
        <p:txBody>
          <a:bodyPr>
            <a:noAutofit/>
          </a:bodyPr>
          <a:lstStyle/>
          <a:p>
            <a:r>
              <a:rPr lang="en-US" sz="3600" b="1" dirty="0"/>
              <a:t>1 </a:t>
            </a:r>
            <a:r>
              <a:rPr lang="en-US" sz="3600" dirty="0"/>
              <a:t>Paul and Timotheus, the servants of Jesus Christ, to all the saints in Christ Jesus which are at Philippi, with the bishops and deacons:</a:t>
            </a:r>
          </a:p>
          <a:p>
            <a:r>
              <a:rPr lang="en-US" sz="3600" b="1" baseline="30000" dirty="0"/>
              <a:t>2 </a:t>
            </a:r>
            <a:r>
              <a:rPr lang="en-US" sz="3600" dirty="0"/>
              <a:t>Grace be unto you, and peace, from God our Father, and from the Lord Jesus Christ.</a:t>
            </a:r>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smtClean="0"/>
              <a:t>Grace and peace:  </a:t>
            </a:r>
            <a:r>
              <a:rPr lang="en-US" sz="3600" b="1" dirty="0" smtClean="0">
                <a:latin typeface="Arial" panose="020B0604020202020204" pitchFamily="34" charset="0"/>
                <a:cs typeface="Arial" panose="020B0604020202020204" pitchFamily="34" charset="0"/>
              </a:rPr>
              <a:t>Philippians 1:1-2</a:t>
            </a:r>
            <a:endParaRPr lang="en-US" sz="36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pic>
        <p:nvPicPr>
          <p:cNvPr id="15362" name="Picture 2" descr="ABC PARISH: 1/26/14 - 2/2/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1058" y="2317017"/>
            <a:ext cx="4115657" cy="35339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15832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0" y="1993587"/>
            <a:ext cx="6976342" cy="4180770"/>
          </a:xfrm>
        </p:spPr>
        <p:txBody>
          <a:bodyPr>
            <a:noAutofit/>
          </a:bodyPr>
          <a:lstStyle/>
          <a:p>
            <a:r>
              <a:rPr lang="en-US" sz="3600" b="1" dirty="0"/>
              <a:t>1 </a:t>
            </a:r>
            <a:r>
              <a:rPr lang="en-US" sz="3600" dirty="0"/>
              <a:t>Paul, an apostle of Jesus Christ by the will of God, and Timotheus our brother,</a:t>
            </a:r>
          </a:p>
          <a:p>
            <a:r>
              <a:rPr lang="en-US" sz="3600" b="1" baseline="30000" dirty="0"/>
              <a:t>2 </a:t>
            </a:r>
            <a:r>
              <a:rPr lang="en-US" sz="3600" dirty="0"/>
              <a:t>To the saints and faithful brethren in Christ which are at </a:t>
            </a:r>
            <a:r>
              <a:rPr lang="en-US" sz="3600" dirty="0" err="1"/>
              <a:t>Colosse</a:t>
            </a:r>
            <a:r>
              <a:rPr lang="en-US" sz="3600" dirty="0"/>
              <a:t>: Grace be unto you, and peace, from God our Father and the Lord Jesus Christ.</a:t>
            </a:r>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smtClean="0"/>
              <a:t>Grace and peace:  </a:t>
            </a:r>
            <a:r>
              <a:rPr lang="en-US" sz="3600" b="1" dirty="0" smtClean="0">
                <a:latin typeface="Arial" panose="020B0604020202020204" pitchFamily="34" charset="0"/>
                <a:cs typeface="Arial" panose="020B0604020202020204" pitchFamily="34" charset="0"/>
              </a:rPr>
              <a:t>Colossians 1:1-2</a:t>
            </a:r>
            <a:endParaRPr lang="en-US" sz="36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pic>
        <p:nvPicPr>
          <p:cNvPr id="17412" name="Picture 4" descr="https://upload.wikimedia.org/wikipedia/commons/4/43/Rembrandt%2C_%22St._Paul_in_Prison%2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2142" y="1993587"/>
            <a:ext cx="3864573" cy="4647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37670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6"/>
            <a:ext cx="6976342" cy="4647845"/>
          </a:xfrm>
        </p:spPr>
        <p:txBody>
          <a:bodyPr>
            <a:noAutofit/>
          </a:bodyPr>
          <a:lstStyle/>
          <a:p>
            <a:r>
              <a:rPr lang="en-US" sz="3600" b="1" dirty="0"/>
              <a:t>1 </a:t>
            </a:r>
            <a:r>
              <a:rPr lang="en-US" sz="3600" dirty="0"/>
              <a:t>Paul, and Silvanus, and Timotheus, unto the church of the Thessalonians which is in God the Father and in the Lord Jesus Christ: Grace be unto you, and peace, from God our Father, and the Lord Jesus Christ.</a:t>
            </a:r>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smtClean="0"/>
              <a:t>Grace and peace:  </a:t>
            </a:r>
            <a:r>
              <a:rPr lang="en-US" sz="3600" b="1" dirty="0" smtClean="0">
                <a:latin typeface="Arial" panose="020B0604020202020204" pitchFamily="34" charset="0"/>
                <a:cs typeface="Arial" panose="020B0604020202020204" pitchFamily="34" charset="0"/>
              </a:rPr>
              <a:t>1 Thessalonians 1:1</a:t>
            </a:r>
            <a:endParaRPr lang="en-US" sz="36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626128" y="907251"/>
            <a:ext cx="685800" cy="685800"/>
          </a:xfrm>
          <a:prstGeom prst="rect">
            <a:avLst/>
          </a:prstGeom>
        </p:spPr>
      </p:pic>
      <p:pic>
        <p:nvPicPr>
          <p:cNvPr id="19458" name="Picture 2" descr="CATHOLIC COMMENTARY Archives"/>
          <p:cNvPicPr>
            <a:picLocks noChangeAspect="1" noChangeArrowheads="1"/>
          </p:cNvPicPr>
          <p:nvPr/>
        </p:nvPicPr>
        <p:blipFill rotWithShape="1">
          <a:blip r:embed="rId3">
            <a:extLst>
              <a:ext uri="{28A0092B-C50C-407E-A947-70E740481C1C}">
                <a14:useLocalDpi xmlns:a14="http://schemas.microsoft.com/office/drawing/2010/main" val="0"/>
              </a:ext>
            </a:extLst>
          </a:blip>
          <a:srcRect l="26086" t="-372" r="16250" b="372"/>
          <a:stretch/>
        </p:blipFill>
        <p:spPr bwMode="auto">
          <a:xfrm>
            <a:off x="7704684" y="1993586"/>
            <a:ext cx="3822031" cy="4310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54119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6"/>
            <a:ext cx="10840915" cy="4647845"/>
          </a:xfrm>
        </p:spPr>
        <p:txBody>
          <a:bodyPr>
            <a:noAutofit/>
          </a:bodyPr>
          <a:lstStyle/>
          <a:p>
            <a:r>
              <a:rPr lang="en-US" sz="3600" b="1" baseline="30000" dirty="0"/>
              <a:t>1 </a:t>
            </a:r>
            <a:r>
              <a:rPr lang="en-US" sz="3600" dirty="0"/>
              <a:t>Paul, a prisoner of Jesus Christ, and Timothy our brother, unto Philemon our dearly beloved, and </a:t>
            </a:r>
            <a:r>
              <a:rPr lang="en-US" sz="3600" dirty="0" err="1"/>
              <a:t>fellowlabourer</a:t>
            </a:r>
            <a:r>
              <a:rPr lang="en-US" sz="3600" dirty="0"/>
              <a:t>,</a:t>
            </a:r>
          </a:p>
          <a:p>
            <a:r>
              <a:rPr lang="en-US" sz="3600" b="1" baseline="30000" dirty="0"/>
              <a:t>2 </a:t>
            </a:r>
            <a:r>
              <a:rPr lang="en-US" sz="3600" dirty="0"/>
              <a:t>And to our beloved </a:t>
            </a:r>
            <a:r>
              <a:rPr lang="en-US" sz="3600" dirty="0" err="1"/>
              <a:t>Apphia</a:t>
            </a:r>
            <a:r>
              <a:rPr lang="en-US" sz="3600" dirty="0"/>
              <a:t>, and </a:t>
            </a:r>
            <a:r>
              <a:rPr lang="en-US" sz="3600" dirty="0" err="1"/>
              <a:t>Archippus</a:t>
            </a:r>
            <a:r>
              <a:rPr lang="en-US" sz="3600" dirty="0"/>
              <a:t> our </a:t>
            </a:r>
            <a:r>
              <a:rPr lang="en-US" sz="3600" dirty="0" err="1"/>
              <a:t>fellowsoldier</a:t>
            </a:r>
            <a:r>
              <a:rPr lang="en-US" sz="3600" dirty="0"/>
              <a:t>, and to the church in thy house:</a:t>
            </a:r>
          </a:p>
          <a:p>
            <a:r>
              <a:rPr lang="en-US" sz="3600" b="1" baseline="30000" dirty="0"/>
              <a:t>3 </a:t>
            </a:r>
            <a:r>
              <a:rPr lang="en-US" sz="3600" dirty="0"/>
              <a:t>Grace to you, and peace, from God our Father and the Lord Jesus Christ.</a:t>
            </a:r>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400" b="1" dirty="0" smtClean="0"/>
              <a:t>Grace and peace:  </a:t>
            </a:r>
            <a:r>
              <a:rPr lang="en-US" sz="4400" b="1" dirty="0" smtClean="0">
                <a:latin typeface="Arial" panose="020B0604020202020204" pitchFamily="34" charset="0"/>
                <a:cs typeface="Arial" panose="020B0604020202020204" pitchFamily="34" charset="0"/>
              </a:rPr>
              <a:t>Philemon 1-3</a:t>
            </a:r>
            <a:endParaRPr lang="en-US" sz="44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626128" y="907251"/>
            <a:ext cx="685800" cy="685800"/>
          </a:xfrm>
          <a:prstGeom prst="rect">
            <a:avLst/>
          </a:prstGeom>
        </p:spPr>
      </p:pic>
    </p:spTree>
    <p:extLst>
      <p:ext uri="{BB962C8B-B14F-4D97-AF65-F5344CB8AC3E}">
        <p14:creationId xmlns:p14="http://schemas.microsoft.com/office/powerpoint/2010/main" val="147344963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869600"/>
            <a:ext cx="6553663" cy="4647845"/>
          </a:xfrm>
        </p:spPr>
        <p:txBody>
          <a:bodyPr>
            <a:noAutofit/>
          </a:bodyPr>
          <a:lstStyle/>
          <a:p>
            <a:r>
              <a:rPr lang="en-US" sz="3600" b="1" dirty="0"/>
              <a:t>1 </a:t>
            </a:r>
            <a:r>
              <a:rPr lang="en-US" sz="3600" dirty="0"/>
              <a:t>Paul, and Silvanus, and Timotheus, unto the church of the Thessalonians in God our Father and the Lord Jesus Christ:</a:t>
            </a:r>
          </a:p>
          <a:p>
            <a:r>
              <a:rPr lang="en-US" sz="3600" b="1" baseline="30000" dirty="0"/>
              <a:t>2 </a:t>
            </a:r>
            <a:r>
              <a:rPr lang="en-US" sz="3600" dirty="0"/>
              <a:t>Grace unto you, and peace, from God our Father and the Lord Jesus Christ.</a:t>
            </a:r>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smtClean="0"/>
              <a:t>Grace and peace:  2</a:t>
            </a:r>
            <a:r>
              <a:rPr lang="en-US" sz="3600" b="1" dirty="0" smtClean="0">
                <a:latin typeface="Arial" panose="020B0604020202020204" pitchFamily="34" charset="0"/>
                <a:cs typeface="Arial" panose="020B0604020202020204" pitchFamily="34" charset="0"/>
              </a:rPr>
              <a:t> Thessalonians 1:1-2</a:t>
            </a:r>
            <a:endParaRPr lang="en-US" sz="36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626128" y="907251"/>
            <a:ext cx="685800" cy="685800"/>
          </a:xfrm>
          <a:prstGeom prst="rect">
            <a:avLst/>
          </a:prstGeom>
        </p:spPr>
      </p:pic>
      <p:pic>
        <p:nvPicPr>
          <p:cNvPr id="20482" name="Picture 2" descr="Reformed Baptist Blog: CSNTM Digitizes Oldest Manuscript of Paul's Letters"/>
          <p:cNvPicPr>
            <a:picLocks noChangeAspect="1" noChangeArrowheads="1"/>
          </p:cNvPicPr>
          <p:nvPr/>
        </p:nvPicPr>
        <p:blipFill rotWithShape="1">
          <a:blip r:embed="rId3">
            <a:extLst>
              <a:ext uri="{28A0092B-C50C-407E-A947-70E740481C1C}">
                <a14:useLocalDpi xmlns:a14="http://schemas.microsoft.com/office/drawing/2010/main" val="0"/>
              </a:ext>
            </a:extLst>
          </a:blip>
          <a:srcRect l="9019" r="7801"/>
          <a:stretch/>
        </p:blipFill>
        <p:spPr bwMode="auto">
          <a:xfrm>
            <a:off x="7444033" y="2167251"/>
            <a:ext cx="4238737" cy="32521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60676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7"/>
            <a:ext cx="10840914" cy="4180770"/>
          </a:xfrm>
        </p:spPr>
        <p:txBody>
          <a:bodyPr>
            <a:noAutofit/>
          </a:bodyPr>
          <a:lstStyle/>
          <a:p>
            <a:pPr marL="0" indent="0">
              <a:buNone/>
            </a:pPr>
            <a:r>
              <a:rPr lang="en-US" sz="3600" dirty="0" smtClean="0"/>
              <a:t>The Greek </a:t>
            </a:r>
            <a:r>
              <a:rPr lang="en-US" sz="3600" i="1" dirty="0" err="1"/>
              <a:t>charis</a:t>
            </a:r>
            <a:r>
              <a:rPr lang="en-US" sz="3600" dirty="0"/>
              <a:t>, “good will,” </a:t>
            </a:r>
            <a:r>
              <a:rPr lang="en-US" sz="3600" dirty="0" smtClean="0"/>
              <a:t>(here translated as ‘grace’) is not </a:t>
            </a:r>
            <a:r>
              <a:rPr lang="en-US" sz="3600" dirty="0"/>
              <a:t>the usual word of greeting used in a Greek letter. The ordinary </a:t>
            </a:r>
            <a:r>
              <a:rPr lang="en-US" sz="3600" dirty="0" smtClean="0"/>
              <a:t>term </a:t>
            </a:r>
            <a:r>
              <a:rPr lang="en-US" sz="3600" dirty="0"/>
              <a:t>was </a:t>
            </a:r>
            <a:r>
              <a:rPr lang="en-US" sz="3600" i="1" dirty="0" err="1"/>
              <a:t>chairein</a:t>
            </a:r>
            <a:r>
              <a:rPr lang="en-US" sz="3600" dirty="0"/>
              <a:t>, which expressed a wish for health and prosperity</a:t>
            </a:r>
            <a:r>
              <a:rPr lang="en-US" sz="3600" dirty="0" smtClean="0"/>
              <a:t>. </a:t>
            </a:r>
            <a:r>
              <a:rPr lang="en-US" sz="3600" i="1" dirty="0" err="1" smtClean="0"/>
              <a:t>Chairein</a:t>
            </a:r>
            <a:r>
              <a:rPr lang="en-US" sz="3600" dirty="0" smtClean="0"/>
              <a:t> </a:t>
            </a:r>
            <a:r>
              <a:rPr lang="en-US" sz="3600" dirty="0"/>
              <a:t>occurs in the NT in the letter of </a:t>
            </a:r>
            <a:r>
              <a:rPr lang="en-US" sz="3600" dirty="0" err="1"/>
              <a:t>Lysias</a:t>
            </a:r>
            <a:r>
              <a:rPr lang="en-US" sz="3600" dirty="0"/>
              <a:t> to the Roman governor Felix; (Acts 23:26), and in James’s epistle (James 1:1). In each </a:t>
            </a:r>
            <a:r>
              <a:rPr lang="en-US" sz="3600" dirty="0" smtClean="0"/>
              <a:t>of these </a:t>
            </a:r>
            <a:r>
              <a:rPr lang="en-US" sz="3600" dirty="0"/>
              <a:t>instances it is translated “greeting</a:t>
            </a:r>
            <a:r>
              <a:rPr lang="en-US" sz="3600" dirty="0" smtClean="0"/>
              <a:t>.”</a:t>
            </a:r>
            <a:endParaRPr lang="en-US" sz="36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smtClean="0"/>
              <a:t>Grace and peace:  </a:t>
            </a:r>
            <a:r>
              <a:rPr lang="en-US" sz="4000" b="1" dirty="0">
                <a:latin typeface="Arial" panose="020B0604020202020204" pitchFamily="34" charset="0"/>
                <a:cs typeface="Arial" panose="020B0604020202020204" pitchFamily="34" charset="0"/>
              </a:rPr>
              <a:t>SDABC V.6 p.473</a:t>
            </a:r>
            <a:endParaRPr lang="en-US" sz="40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spTree>
    <p:extLst>
      <p:ext uri="{BB962C8B-B14F-4D97-AF65-F5344CB8AC3E}">
        <p14:creationId xmlns:p14="http://schemas.microsoft.com/office/powerpoint/2010/main" val="65207056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7"/>
            <a:ext cx="10840914" cy="4180770"/>
          </a:xfrm>
        </p:spPr>
        <p:txBody>
          <a:bodyPr>
            <a:noAutofit/>
          </a:bodyPr>
          <a:lstStyle/>
          <a:p>
            <a:pPr marL="0" indent="0">
              <a:buNone/>
            </a:pPr>
            <a:r>
              <a:rPr lang="en-US" sz="3600" i="1" dirty="0" err="1" smtClean="0"/>
              <a:t>Chairein</a:t>
            </a:r>
            <a:r>
              <a:rPr lang="en-US" sz="3600" dirty="0"/>
              <a:t>, as used in 2 John 10 (“God speed,” KJV), indicates that Christians were accustomed to greeting one another in this manner (see Matt. 26:49; 27:29; 28:9; Mark 15:18; Luke 1:28; </a:t>
            </a:r>
            <a:r>
              <a:rPr lang="en-US" sz="3600" dirty="0" smtClean="0"/>
              <a:t>John </a:t>
            </a:r>
            <a:r>
              <a:rPr lang="en-US" sz="3600" dirty="0"/>
              <a:t>19:3, where </a:t>
            </a:r>
            <a:r>
              <a:rPr lang="en-US" sz="3600" i="1" dirty="0" err="1"/>
              <a:t>chaire</a:t>
            </a:r>
            <a:r>
              <a:rPr lang="en-US" sz="3600" dirty="0"/>
              <a:t> and </a:t>
            </a:r>
            <a:r>
              <a:rPr lang="en-US" sz="3600" i="1" dirty="0" err="1"/>
              <a:t>chairete</a:t>
            </a:r>
            <a:r>
              <a:rPr lang="en-US" sz="3600" dirty="0"/>
              <a:t> are translated “hail”).But instead of </a:t>
            </a:r>
            <a:r>
              <a:rPr lang="en-US" sz="3600" i="1" dirty="0" err="1"/>
              <a:t>chairein</a:t>
            </a:r>
            <a:r>
              <a:rPr lang="en-US" sz="3600" dirty="0"/>
              <a:t>, “greeting,” with its prevailing idea of temporal prosperity</a:t>
            </a:r>
            <a:r>
              <a:rPr lang="en-US" sz="3600" dirty="0" smtClean="0"/>
              <a:t>, Paul </a:t>
            </a:r>
            <a:r>
              <a:rPr lang="en-US" sz="3600" dirty="0"/>
              <a:t>used </a:t>
            </a:r>
            <a:r>
              <a:rPr lang="en-US" sz="3600" i="1" dirty="0" err="1"/>
              <a:t>charis</a:t>
            </a:r>
            <a:r>
              <a:rPr lang="en-US" sz="3600" dirty="0"/>
              <a:t>, “grace,” a word that was beginning to take on a uniquely Christian </a:t>
            </a:r>
            <a:r>
              <a:rPr lang="en-US" sz="3600" dirty="0" smtClean="0"/>
              <a:t>meaning.</a:t>
            </a:r>
            <a:endParaRPr lang="en-US" sz="36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smtClean="0"/>
              <a:t>Grace and peace:  </a:t>
            </a:r>
            <a:r>
              <a:rPr lang="en-US" sz="4000" b="1" dirty="0">
                <a:latin typeface="Arial" panose="020B0604020202020204" pitchFamily="34" charset="0"/>
                <a:cs typeface="Arial" panose="020B0604020202020204" pitchFamily="34" charset="0"/>
              </a:rPr>
              <a:t>SDABC V.6 </a:t>
            </a:r>
            <a:r>
              <a:rPr lang="en-US" sz="4000" b="1" dirty="0" smtClean="0">
                <a:latin typeface="Arial" panose="020B0604020202020204" pitchFamily="34" charset="0"/>
                <a:cs typeface="Arial" panose="020B0604020202020204" pitchFamily="34" charset="0"/>
              </a:rPr>
              <a:t>p.473</a:t>
            </a:r>
            <a:endParaRPr lang="en-US" sz="40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spTree>
    <p:extLst>
      <p:ext uri="{BB962C8B-B14F-4D97-AF65-F5344CB8AC3E}">
        <p14:creationId xmlns:p14="http://schemas.microsoft.com/office/powerpoint/2010/main" val="154634718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7"/>
            <a:ext cx="10840914" cy="4180770"/>
          </a:xfrm>
        </p:spPr>
        <p:txBody>
          <a:bodyPr>
            <a:noAutofit/>
          </a:bodyPr>
          <a:lstStyle/>
          <a:p>
            <a:pPr marL="0" indent="0">
              <a:buNone/>
            </a:pPr>
            <a:r>
              <a:rPr lang="en-US" sz="3600" dirty="0" smtClean="0"/>
              <a:t>GRACE (the Greek </a:t>
            </a:r>
            <a:r>
              <a:rPr lang="en-US" sz="3600" i="1" dirty="0" err="1" smtClean="0"/>
              <a:t>charis</a:t>
            </a:r>
            <a:r>
              <a:rPr lang="en-US" sz="3600" dirty="0" smtClean="0"/>
              <a:t>):</a:t>
            </a:r>
          </a:p>
          <a:p>
            <a:r>
              <a:rPr lang="en-US" sz="3400" dirty="0" smtClean="0"/>
              <a:t>Occurs some </a:t>
            </a:r>
            <a:r>
              <a:rPr lang="en-US" sz="3400" dirty="0"/>
              <a:t>150 times in the </a:t>
            </a:r>
            <a:r>
              <a:rPr lang="en-US" sz="3400" dirty="0" smtClean="0"/>
              <a:t>New Testament.</a:t>
            </a:r>
          </a:p>
          <a:p>
            <a:r>
              <a:rPr lang="en-US" sz="3400" dirty="0" smtClean="0"/>
              <a:t>Paul </a:t>
            </a:r>
            <a:r>
              <a:rPr lang="en-US" sz="3400" dirty="0"/>
              <a:t>made more use of this significant term than any other NT writer, there being some 100 occurrences in his epistles. </a:t>
            </a:r>
            <a:endParaRPr lang="en-US" sz="3400" dirty="0" smtClean="0"/>
          </a:p>
          <a:p>
            <a:r>
              <a:rPr lang="en-US" sz="3400" dirty="0" smtClean="0"/>
              <a:t>Luke, used the word about 25 times in Luke and Acts, these two men thereby accounting for about five sixths of all the New Testament occurrences. </a:t>
            </a:r>
            <a:endParaRPr lang="en-US" sz="34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75000"/>
            </a:schemeClr>
          </a:solidFill>
          <a:ln w="19050">
            <a:solidFill>
              <a:srgbClr val="FFC000"/>
            </a:solidFill>
          </a:ln>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7200" b="1" dirty="0" smtClean="0">
                <a:latin typeface="Brush Script MT" panose="03060802040406070304" pitchFamily="66" charset="0"/>
              </a:rPr>
              <a:t>Grace</a:t>
            </a:r>
            <a:r>
              <a:rPr lang="en-US" sz="4000" b="1" dirty="0" smtClean="0"/>
              <a:t>:  </a:t>
            </a:r>
            <a:r>
              <a:rPr lang="en-US" sz="4000" b="1" dirty="0">
                <a:latin typeface="Arial" panose="020B0604020202020204" pitchFamily="34" charset="0"/>
                <a:cs typeface="Arial" panose="020B0604020202020204" pitchFamily="34" charset="0"/>
              </a:rPr>
              <a:t>SDABC V.6 </a:t>
            </a:r>
            <a:r>
              <a:rPr lang="en-US" sz="4000" b="1" dirty="0" smtClean="0">
                <a:latin typeface="Arial" panose="020B0604020202020204" pitchFamily="34" charset="0"/>
                <a:cs typeface="Arial" panose="020B0604020202020204" pitchFamily="34" charset="0"/>
              </a:rPr>
              <a:t>p.503</a:t>
            </a:r>
            <a:endParaRPr lang="en-US" sz="40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300735" y="643620"/>
            <a:ext cx="1225980" cy="1225980"/>
          </a:xfrm>
          <a:prstGeom prst="rect">
            <a:avLst/>
          </a:prstGeom>
        </p:spPr>
      </p:pic>
    </p:spTree>
    <p:extLst>
      <p:ext uri="{BB962C8B-B14F-4D97-AF65-F5344CB8AC3E}">
        <p14:creationId xmlns:p14="http://schemas.microsoft.com/office/powerpoint/2010/main" val="247108893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7"/>
            <a:ext cx="10840914" cy="4180770"/>
          </a:xfrm>
        </p:spPr>
        <p:txBody>
          <a:bodyPr>
            <a:noAutofit/>
          </a:bodyPr>
          <a:lstStyle/>
          <a:p>
            <a:pPr marL="0" indent="0">
              <a:buNone/>
            </a:pPr>
            <a:r>
              <a:rPr lang="en-US" sz="3600" dirty="0" smtClean="0"/>
              <a:t>“</a:t>
            </a:r>
            <a:r>
              <a:rPr lang="en-US" sz="3600" dirty="0"/>
              <a:t>Grace” was by no means a new word invented by the apostles; the </a:t>
            </a:r>
            <a:r>
              <a:rPr lang="en-US" sz="3600" dirty="0" smtClean="0"/>
              <a:t>term </a:t>
            </a:r>
            <a:r>
              <a:rPr lang="en-US" sz="3600" dirty="0"/>
              <a:t>was widely used in a variety of associated meanings in the LXX and in classical and later Greek literature. However, the NT often seems to attach a special significance to “grace” that is not found fully elsewhere.</a:t>
            </a:r>
            <a:endParaRPr lang="en-US" sz="36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75000"/>
            </a:schemeClr>
          </a:solidFill>
          <a:ln w="19050">
            <a:solidFill>
              <a:srgbClr val="FFC000"/>
            </a:solidFill>
          </a:ln>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7200" b="1" dirty="0" smtClean="0">
                <a:latin typeface="Brush Script MT" panose="03060802040406070304" pitchFamily="66" charset="0"/>
              </a:rPr>
              <a:t>Grace</a:t>
            </a:r>
            <a:r>
              <a:rPr lang="en-US" sz="4000" b="1" dirty="0" smtClean="0"/>
              <a:t>:  </a:t>
            </a:r>
            <a:r>
              <a:rPr lang="en-US" sz="4000" b="1" dirty="0">
                <a:latin typeface="Arial" panose="020B0604020202020204" pitchFamily="34" charset="0"/>
                <a:cs typeface="Arial" panose="020B0604020202020204" pitchFamily="34" charset="0"/>
              </a:rPr>
              <a:t>SDABC V.6 </a:t>
            </a:r>
            <a:r>
              <a:rPr lang="en-US" sz="4000" b="1" dirty="0" smtClean="0">
                <a:latin typeface="Arial" panose="020B0604020202020204" pitchFamily="34" charset="0"/>
                <a:cs typeface="Arial" panose="020B0604020202020204" pitchFamily="34" charset="0"/>
              </a:rPr>
              <a:t>p.503</a:t>
            </a:r>
            <a:endParaRPr lang="en-US" sz="40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300735" y="643620"/>
            <a:ext cx="1225980" cy="1225980"/>
          </a:xfrm>
          <a:prstGeom prst="rect">
            <a:avLst/>
          </a:prstGeom>
        </p:spPr>
      </p:pic>
    </p:spTree>
    <p:extLst>
      <p:ext uri="{BB962C8B-B14F-4D97-AF65-F5344CB8AC3E}">
        <p14:creationId xmlns:p14="http://schemas.microsoft.com/office/powerpoint/2010/main" val="215988996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7"/>
            <a:ext cx="10840914" cy="4180770"/>
          </a:xfrm>
        </p:spPr>
        <p:txBody>
          <a:bodyPr>
            <a:noAutofit/>
          </a:bodyPr>
          <a:lstStyle/>
          <a:p>
            <a:pPr marL="0" indent="0">
              <a:buNone/>
            </a:pPr>
            <a:r>
              <a:rPr lang="en-US" sz="3400" dirty="0"/>
              <a:t>Primarily “grace” means “</a:t>
            </a:r>
            <a:r>
              <a:rPr lang="en-US" sz="3400" dirty="0">
                <a:solidFill>
                  <a:schemeClr val="accent1">
                    <a:lumMod val="40000"/>
                    <a:lumOff val="60000"/>
                  </a:schemeClr>
                </a:solidFill>
              </a:rPr>
              <a:t>that which gives joy or </a:t>
            </a:r>
            <a:r>
              <a:rPr lang="en-US" sz="3400" dirty="0" smtClean="0">
                <a:solidFill>
                  <a:schemeClr val="accent1">
                    <a:lumMod val="40000"/>
                    <a:lumOff val="60000"/>
                  </a:schemeClr>
                </a:solidFill>
              </a:rPr>
              <a:t>pleasure</a:t>
            </a:r>
            <a:r>
              <a:rPr lang="en-US" sz="3400" dirty="0" smtClean="0"/>
              <a:t>.” </a:t>
            </a:r>
          </a:p>
          <a:p>
            <a:r>
              <a:rPr lang="en-US" sz="3400" dirty="0" smtClean="0"/>
              <a:t>“Grace </a:t>
            </a:r>
            <a:r>
              <a:rPr lang="en-US" sz="3400" dirty="0"/>
              <a:t>is poured into thy lips” (Ps. </a:t>
            </a:r>
            <a:r>
              <a:rPr lang="en-US" sz="3400" dirty="0" smtClean="0"/>
              <a:t>45:2).</a:t>
            </a:r>
          </a:p>
          <a:p>
            <a:r>
              <a:rPr lang="en-US" sz="3400" dirty="0" smtClean="0"/>
              <a:t>When </a:t>
            </a:r>
            <a:r>
              <a:rPr lang="en-US" sz="3400" dirty="0"/>
              <a:t>Jesus spoke in Nazareth, His hearers “wondered at the gracious words [literally, “the words of grace”] which proceeded out of his mouth” (Luke 4:22). </a:t>
            </a:r>
            <a:endParaRPr lang="en-US" sz="3400" dirty="0" smtClean="0"/>
          </a:p>
          <a:p>
            <a:r>
              <a:rPr lang="en-US" sz="3400" dirty="0" smtClean="0"/>
              <a:t>Paul </a:t>
            </a:r>
            <a:r>
              <a:rPr lang="en-US" sz="3400" dirty="0"/>
              <a:t>counseled the believers at Colossae that their speech should “be </a:t>
            </a:r>
            <a:r>
              <a:rPr lang="en-US" sz="3400" dirty="0" err="1"/>
              <a:t>alway</a:t>
            </a:r>
            <a:r>
              <a:rPr lang="en-US" sz="3400" dirty="0"/>
              <a:t> with grace” (Col. 4:6</a:t>
            </a:r>
            <a:r>
              <a:rPr lang="en-US" sz="3400" dirty="0" smtClean="0"/>
              <a:t>).  </a:t>
            </a:r>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75000"/>
            </a:schemeClr>
          </a:solidFill>
          <a:ln w="19050">
            <a:solidFill>
              <a:srgbClr val="FFC000"/>
            </a:solidFill>
          </a:ln>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7200" b="1" dirty="0" smtClean="0">
                <a:latin typeface="Brush Script MT" panose="03060802040406070304" pitchFamily="66" charset="0"/>
              </a:rPr>
              <a:t>Grace</a:t>
            </a:r>
            <a:r>
              <a:rPr lang="en-US" sz="4000" b="1" dirty="0" smtClean="0"/>
              <a:t>:  </a:t>
            </a:r>
            <a:r>
              <a:rPr lang="en-US" sz="4000" b="1" dirty="0">
                <a:latin typeface="Arial" panose="020B0604020202020204" pitchFamily="34" charset="0"/>
                <a:cs typeface="Arial" panose="020B0604020202020204" pitchFamily="34" charset="0"/>
              </a:rPr>
              <a:t>SDABC V.6 </a:t>
            </a:r>
            <a:r>
              <a:rPr lang="en-US" sz="4000" b="1" dirty="0" smtClean="0">
                <a:latin typeface="Arial" panose="020B0604020202020204" pitchFamily="34" charset="0"/>
                <a:cs typeface="Arial" panose="020B0604020202020204" pitchFamily="34" charset="0"/>
              </a:rPr>
              <a:t>p.503</a:t>
            </a:r>
            <a:endParaRPr lang="en-US" sz="40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300735" y="643620"/>
            <a:ext cx="1225980" cy="1225980"/>
          </a:xfrm>
          <a:prstGeom prst="rect">
            <a:avLst/>
          </a:prstGeom>
        </p:spPr>
      </p:pic>
    </p:spTree>
    <p:extLst>
      <p:ext uri="{BB962C8B-B14F-4D97-AF65-F5344CB8AC3E}">
        <p14:creationId xmlns:p14="http://schemas.microsoft.com/office/powerpoint/2010/main" val="12311552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EEC826E-72DB-45B4-B092-DA86DA68C4A7}"/>
              </a:ext>
            </a:extLst>
          </p:cNvPr>
          <p:cNvSpPr>
            <a:spLocks noGrp="1"/>
          </p:cNvSpPr>
          <p:nvPr>
            <p:ph type="title"/>
          </p:nvPr>
        </p:nvSpPr>
        <p:spPr>
          <a:xfrm>
            <a:off x="1531621" y="348063"/>
            <a:ext cx="9797538" cy="1260000"/>
          </a:xfrm>
        </p:spPr>
        <p:txBody>
          <a:bodyPr>
            <a:normAutofit/>
          </a:bodyPr>
          <a:lstStyle/>
          <a:p>
            <a:r>
              <a:rPr lang="en-US" sz="4800" dirty="0" smtClean="0"/>
              <a:t>Paul and Ephesus</a:t>
            </a:r>
            <a:endParaRPr lang="en-US" sz="4800" dirty="0"/>
          </a:p>
        </p:txBody>
      </p:sp>
      <p:pic>
        <p:nvPicPr>
          <p:cNvPr id="24" name="Picture 23" descr="calendar icon">
            <a:extLst>
              <a:ext uri="{FF2B5EF4-FFF2-40B4-BE49-F238E27FC236}">
                <a16:creationId xmlns="" xmlns:a16="http://schemas.microsoft.com/office/drawing/2014/main" id="{B83E2AB1-C03F-4257-9171-5FD5FA2720DB}"/>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685799" y="606588"/>
            <a:ext cx="742950" cy="742950"/>
          </a:xfrm>
          <a:prstGeom prst="rect">
            <a:avLst/>
          </a:prstGeom>
        </p:spPr>
      </p:pic>
      <p:sp>
        <p:nvSpPr>
          <p:cNvPr id="3" name="Text Placeholder 2">
            <a:extLst>
              <a:ext uri="{FF2B5EF4-FFF2-40B4-BE49-F238E27FC236}">
                <a16:creationId xmlns="" xmlns:a16="http://schemas.microsoft.com/office/drawing/2014/main" id="{1D935431-5E3F-4C1A-BED1-C5BC3D661ED8}"/>
              </a:ext>
            </a:extLst>
          </p:cNvPr>
          <p:cNvSpPr>
            <a:spLocks noGrp="1"/>
          </p:cNvSpPr>
          <p:nvPr>
            <p:ph type="body" idx="1"/>
          </p:nvPr>
        </p:nvSpPr>
        <p:spPr>
          <a:xfrm>
            <a:off x="685799" y="1608062"/>
            <a:ext cx="10840914" cy="2229407"/>
          </a:xfrm>
        </p:spPr>
        <p:txBody>
          <a:bodyPr/>
          <a:lstStyle/>
          <a:p>
            <a:r>
              <a:rPr lang="en-US" sz="3200" dirty="0"/>
              <a:t>Having exercised his rights as a Roman citizen and appealed to Caesar, Paul was sent to Rome, where he probably arrived in the spring of A.D. 61 . Here he was a prisoner for two years. Thus it is likely that this epistle was written about A.D. 62.</a:t>
            </a:r>
            <a:endParaRPr lang="en-US" sz="3200" dirty="0"/>
          </a:p>
        </p:txBody>
      </p:sp>
      <p:sp>
        <p:nvSpPr>
          <p:cNvPr id="32" name="Text Placeholder 31">
            <a:extLst>
              <a:ext uri="{FF2B5EF4-FFF2-40B4-BE49-F238E27FC236}">
                <a16:creationId xmlns="" xmlns:a16="http://schemas.microsoft.com/office/drawing/2014/main" id="{E9D7F99C-4A63-4AF2-8DFC-783C463444FE}"/>
              </a:ext>
            </a:extLst>
          </p:cNvPr>
          <p:cNvSpPr>
            <a:spLocks noGrp="1"/>
          </p:cNvSpPr>
          <p:nvPr>
            <p:ph type="body" sz="quarter" idx="14"/>
          </p:nvPr>
        </p:nvSpPr>
        <p:spPr>
          <a:xfrm>
            <a:off x="677034" y="4068832"/>
            <a:ext cx="2492830" cy="1432902"/>
          </a:xfrm>
        </p:spPr>
        <p:txBody>
          <a:bodyPr/>
          <a:lstStyle/>
          <a:p>
            <a:pPr>
              <a:spcAft>
                <a:spcPts val="0"/>
              </a:spcAft>
            </a:pPr>
            <a:r>
              <a:rPr lang="en-US" sz="2400" dirty="0" smtClean="0"/>
              <a:t>A.D. 52</a:t>
            </a:r>
            <a:endParaRPr lang="en-US" sz="2400" dirty="0"/>
          </a:p>
          <a:p>
            <a:pPr>
              <a:spcAft>
                <a:spcPts val="0"/>
              </a:spcAft>
            </a:pPr>
            <a:r>
              <a:rPr lang="en-US" sz="2400" dirty="0" smtClean="0"/>
              <a:t>Paul’s initial visit to Ephesus</a:t>
            </a:r>
            <a:endParaRPr lang="en-US" sz="2400" dirty="0"/>
          </a:p>
        </p:txBody>
      </p:sp>
      <p:sp>
        <p:nvSpPr>
          <p:cNvPr id="11" name="Oval 9" descr="decorative element">
            <a:extLst>
              <a:ext uri="{FF2B5EF4-FFF2-40B4-BE49-F238E27FC236}">
                <a16:creationId xmlns="" xmlns:a16="http://schemas.microsoft.com/office/drawing/2014/main" id="{6A7147D9-5182-4F63-A1F6-2C7F380BCAEC}"/>
              </a:ext>
              <a:ext uri="{C183D7F6-B498-43B3-948B-1728B52AA6E4}">
                <adec:decorative xmlns="" xmlns:adec="http://schemas.microsoft.com/office/drawing/2017/decorative" val="1"/>
              </a:ext>
            </a:extLst>
          </p:cNvPr>
          <p:cNvSpPr>
            <a:spLocks noChangeArrowheads="1"/>
          </p:cNvSpPr>
          <p:nvPr/>
        </p:nvSpPr>
        <p:spPr bwMode="auto">
          <a:xfrm>
            <a:off x="1797449" y="5519734"/>
            <a:ext cx="252000" cy="252000"/>
          </a:xfrm>
          <a:prstGeom prst="ellipse">
            <a:avLst/>
          </a:prstGeom>
          <a:solidFill>
            <a:schemeClr val="bg1">
              <a:lumMod val="65000"/>
              <a:lumOff val="35000"/>
            </a:schemeClr>
          </a:solidFill>
          <a:ln w="9525">
            <a:solidFill>
              <a:schemeClr val="bg2">
                <a:lumMod val="75000"/>
                <a:lumOff val="25000"/>
              </a:schemeClr>
            </a:solidFill>
          </a:ln>
          <a:effectLst>
            <a:glow rad="63500">
              <a:schemeClr val="bg2">
                <a:lumMod val="75000"/>
                <a:lumOff val="25000"/>
                <a:alpha val="40000"/>
              </a:schemeClr>
            </a:glow>
          </a:effectLst>
          <a:extLst/>
        </p:spPr>
        <p:txBody>
          <a:bodyPr/>
          <a:lstStyle/>
          <a:p>
            <a:pPr eaLnBrk="1" fontAlgn="auto" hangingPunct="1">
              <a:spcBef>
                <a:spcPts val="0"/>
              </a:spcBef>
              <a:spcAft>
                <a:spcPts val="0"/>
              </a:spcAft>
              <a:defRPr/>
            </a:pPr>
            <a:endParaRPr lang="en-US" dirty="0">
              <a:latin typeface="+mj-lt"/>
            </a:endParaRPr>
          </a:p>
        </p:txBody>
      </p:sp>
      <p:sp>
        <p:nvSpPr>
          <p:cNvPr id="33" name="Text Placeholder 32">
            <a:extLst>
              <a:ext uri="{FF2B5EF4-FFF2-40B4-BE49-F238E27FC236}">
                <a16:creationId xmlns="" xmlns:a16="http://schemas.microsoft.com/office/drawing/2014/main" id="{11214B34-DA9D-4C1E-8508-23F492C53998}"/>
              </a:ext>
            </a:extLst>
          </p:cNvPr>
          <p:cNvSpPr>
            <a:spLocks noGrp="1"/>
          </p:cNvSpPr>
          <p:nvPr>
            <p:ph type="body" sz="quarter" idx="15"/>
          </p:nvPr>
        </p:nvSpPr>
        <p:spPr>
          <a:xfrm>
            <a:off x="3169865" y="4262100"/>
            <a:ext cx="2593938" cy="959003"/>
          </a:xfrm>
        </p:spPr>
        <p:txBody>
          <a:bodyPr/>
          <a:lstStyle/>
          <a:p>
            <a:pPr>
              <a:spcAft>
                <a:spcPts val="0"/>
              </a:spcAft>
            </a:pPr>
            <a:r>
              <a:rPr lang="en-US" sz="2400" dirty="0" smtClean="0"/>
              <a:t>A.D. 53-56</a:t>
            </a:r>
            <a:endParaRPr lang="en-US" sz="2400" dirty="0"/>
          </a:p>
          <a:p>
            <a:pPr>
              <a:spcAft>
                <a:spcPts val="0"/>
              </a:spcAft>
            </a:pPr>
            <a:r>
              <a:rPr lang="en-US" sz="2400" dirty="0" smtClean="0"/>
              <a:t>Paul’s 3 year Ephesian ministry</a:t>
            </a:r>
            <a:endParaRPr lang="en-US" sz="2400" dirty="0"/>
          </a:p>
        </p:txBody>
      </p:sp>
      <p:sp>
        <p:nvSpPr>
          <p:cNvPr id="15" name="Oval 14" descr="decorative element">
            <a:extLst>
              <a:ext uri="{FF2B5EF4-FFF2-40B4-BE49-F238E27FC236}">
                <a16:creationId xmlns="" xmlns:a16="http://schemas.microsoft.com/office/drawing/2014/main" id="{3184FF17-95E1-488F-85D0-829B6630F938}"/>
              </a:ext>
              <a:ext uri="{C183D7F6-B498-43B3-948B-1728B52AA6E4}">
                <adec:decorative xmlns="" xmlns:adec="http://schemas.microsoft.com/office/drawing/2017/decorative" val="1"/>
              </a:ext>
            </a:extLst>
          </p:cNvPr>
          <p:cNvSpPr>
            <a:spLocks noChangeArrowheads="1"/>
          </p:cNvSpPr>
          <p:nvPr/>
        </p:nvSpPr>
        <p:spPr bwMode="auto">
          <a:xfrm>
            <a:off x="4351089" y="5537734"/>
            <a:ext cx="252000" cy="252000"/>
          </a:xfrm>
          <a:prstGeom prst="ellipse">
            <a:avLst/>
          </a:prstGeom>
          <a:solidFill>
            <a:schemeClr val="bg1">
              <a:lumMod val="65000"/>
              <a:lumOff val="35000"/>
            </a:schemeClr>
          </a:solidFill>
          <a:ln>
            <a:solidFill>
              <a:schemeClr val="bg2">
                <a:lumMod val="75000"/>
                <a:lumOff val="25000"/>
              </a:schemeClr>
            </a:solidFill>
          </a:ln>
          <a:effectLst>
            <a:glow rad="63500">
              <a:schemeClr val="bg2">
                <a:lumMod val="75000"/>
                <a:lumOff val="25000"/>
                <a:alpha val="40000"/>
              </a:schemeClr>
            </a:glow>
          </a:effectLst>
          <a:extLst/>
        </p:spPr>
        <p:txBody>
          <a:bodyPr/>
          <a:lstStyle/>
          <a:p>
            <a:pPr eaLnBrk="1" fontAlgn="auto" hangingPunct="1">
              <a:spcBef>
                <a:spcPts val="0"/>
              </a:spcBef>
              <a:spcAft>
                <a:spcPts val="0"/>
              </a:spcAft>
              <a:defRPr/>
            </a:pPr>
            <a:endParaRPr lang="en-US" dirty="0">
              <a:latin typeface="+mj-lt"/>
            </a:endParaRPr>
          </a:p>
        </p:txBody>
      </p:sp>
      <p:sp>
        <p:nvSpPr>
          <p:cNvPr id="34" name="Text Placeholder 33">
            <a:extLst>
              <a:ext uri="{FF2B5EF4-FFF2-40B4-BE49-F238E27FC236}">
                <a16:creationId xmlns="" xmlns:a16="http://schemas.microsoft.com/office/drawing/2014/main" id="{181BCB65-05D6-4968-A705-E5461BD4B7EF}"/>
              </a:ext>
            </a:extLst>
          </p:cNvPr>
          <p:cNvSpPr>
            <a:spLocks noGrp="1"/>
          </p:cNvSpPr>
          <p:nvPr>
            <p:ph type="body" sz="quarter" idx="16"/>
          </p:nvPr>
        </p:nvSpPr>
        <p:spPr>
          <a:xfrm>
            <a:off x="6178162" y="3945470"/>
            <a:ext cx="2713135" cy="1394461"/>
          </a:xfrm>
        </p:spPr>
        <p:txBody>
          <a:bodyPr/>
          <a:lstStyle/>
          <a:p>
            <a:pPr>
              <a:spcAft>
                <a:spcPts val="0"/>
              </a:spcAft>
            </a:pPr>
            <a:r>
              <a:rPr lang="en-US" sz="2400" dirty="0" smtClean="0"/>
              <a:t>A.D. 57</a:t>
            </a:r>
          </a:p>
          <a:p>
            <a:pPr>
              <a:spcAft>
                <a:spcPts val="0"/>
              </a:spcAft>
            </a:pPr>
            <a:r>
              <a:rPr lang="en-US" sz="2400" dirty="0" smtClean="0"/>
              <a:t>Paul meets with Ephesian Elders while in Miletus</a:t>
            </a:r>
            <a:endParaRPr lang="en-US" sz="2400" dirty="0"/>
          </a:p>
        </p:txBody>
      </p:sp>
      <p:sp>
        <p:nvSpPr>
          <p:cNvPr id="16" name="Oval 19" descr="decorative element">
            <a:extLst>
              <a:ext uri="{FF2B5EF4-FFF2-40B4-BE49-F238E27FC236}">
                <a16:creationId xmlns="" xmlns:a16="http://schemas.microsoft.com/office/drawing/2014/main" id="{E8029F86-BAEB-4FB6-9968-621202C1E881}"/>
              </a:ext>
              <a:ext uri="{C183D7F6-B498-43B3-948B-1728B52AA6E4}">
                <adec:decorative xmlns="" xmlns:adec="http://schemas.microsoft.com/office/drawing/2017/decorative" val="1"/>
              </a:ext>
            </a:extLst>
          </p:cNvPr>
          <p:cNvSpPr>
            <a:spLocks noChangeArrowheads="1"/>
          </p:cNvSpPr>
          <p:nvPr/>
        </p:nvSpPr>
        <p:spPr bwMode="auto">
          <a:xfrm>
            <a:off x="7408730" y="5537734"/>
            <a:ext cx="252000" cy="252000"/>
          </a:xfrm>
          <a:prstGeom prst="ellipse">
            <a:avLst/>
          </a:prstGeom>
          <a:solidFill>
            <a:schemeClr val="bg1">
              <a:lumMod val="65000"/>
              <a:lumOff val="35000"/>
            </a:schemeClr>
          </a:solidFill>
          <a:ln>
            <a:solidFill>
              <a:schemeClr val="bg2">
                <a:lumMod val="75000"/>
                <a:lumOff val="25000"/>
              </a:schemeClr>
            </a:solidFill>
          </a:ln>
          <a:effectLst>
            <a:glow rad="63500">
              <a:schemeClr val="bg2">
                <a:lumMod val="75000"/>
                <a:lumOff val="25000"/>
                <a:alpha val="40000"/>
              </a:schemeClr>
            </a:glow>
          </a:effectLst>
          <a:extLst/>
        </p:spPr>
        <p:txBody>
          <a:bodyPr/>
          <a:lstStyle/>
          <a:p>
            <a:pPr eaLnBrk="1" fontAlgn="auto" hangingPunct="1">
              <a:spcBef>
                <a:spcPts val="0"/>
              </a:spcBef>
              <a:spcAft>
                <a:spcPts val="0"/>
              </a:spcAft>
              <a:defRPr/>
            </a:pPr>
            <a:endParaRPr lang="en-US" dirty="0">
              <a:latin typeface="+mj-lt"/>
            </a:endParaRPr>
          </a:p>
        </p:txBody>
      </p:sp>
      <p:sp>
        <p:nvSpPr>
          <p:cNvPr id="36" name="Text Placeholder 35">
            <a:extLst>
              <a:ext uri="{FF2B5EF4-FFF2-40B4-BE49-F238E27FC236}">
                <a16:creationId xmlns="" xmlns:a16="http://schemas.microsoft.com/office/drawing/2014/main" id="{E14C2379-D648-4FA4-892B-A031C8CF38FA}"/>
              </a:ext>
            </a:extLst>
          </p:cNvPr>
          <p:cNvSpPr>
            <a:spLocks noGrp="1"/>
          </p:cNvSpPr>
          <p:nvPr>
            <p:ph type="body" sz="quarter" idx="18"/>
          </p:nvPr>
        </p:nvSpPr>
        <p:spPr>
          <a:xfrm>
            <a:off x="9212258" y="3665616"/>
            <a:ext cx="2308803" cy="2007973"/>
          </a:xfrm>
        </p:spPr>
        <p:txBody>
          <a:bodyPr/>
          <a:lstStyle/>
          <a:p>
            <a:pPr>
              <a:spcAft>
                <a:spcPts val="0"/>
              </a:spcAft>
            </a:pPr>
            <a:r>
              <a:rPr lang="en-US" sz="2400" dirty="0" smtClean="0">
                <a:solidFill>
                  <a:schemeClr val="accent1">
                    <a:lumMod val="40000"/>
                    <a:lumOff val="60000"/>
                  </a:schemeClr>
                </a:solidFill>
              </a:rPr>
              <a:t>A.D. 62</a:t>
            </a:r>
          </a:p>
          <a:p>
            <a:pPr>
              <a:spcAft>
                <a:spcPts val="0"/>
              </a:spcAft>
            </a:pPr>
            <a:r>
              <a:rPr lang="en-US" sz="2400" dirty="0" smtClean="0">
                <a:solidFill>
                  <a:schemeClr val="accent1">
                    <a:lumMod val="40000"/>
                    <a:lumOff val="60000"/>
                  </a:schemeClr>
                </a:solidFill>
              </a:rPr>
              <a:t>Paul writes Ephesians from prison in Rome</a:t>
            </a:r>
            <a:endParaRPr lang="en-US" sz="2400" dirty="0">
              <a:solidFill>
                <a:schemeClr val="accent1">
                  <a:lumMod val="40000"/>
                  <a:lumOff val="60000"/>
                </a:schemeClr>
              </a:solidFill>
            </a:endParaRPr>
          </a:p>
        </p:txBody>
      </p:sp>
      <p:sp>
        <p:nvSpPr>
          <p:cNvPr id="13" name="Oval 11" descr="decorative element">
            <a:extLst>
              <a:ext uri="{FF2B5EF4-FFF2-40B4-BE49-F238E27FC236}">
                <a16:creationId xmlns="" xmlns:a16="http://schemas.microsoft.com/office/drawing/2014/main" id="{D62D13F9-C589-486F-8D76-6D51992A2E08}"/>
              </a:ext>
              <a:ext uri="{C183D7F6-B498-43B3-948B-1728B52AA6E4}">
                <adec:decorative xmlns="" xmlns:adec="http://schemas.microsoft.com/office/drawing/2017/decorative" val="1"/>
              </a:ext>
            </a:extLst>
          </p:cNvPr>
          <p:cNvSpPr>
            <a:spLocks noChangeArrowheads="1"/>
          </p:cNvSpPr>
          <p:nvPr/>
        </p:nvSpPr>
        <p:spPr bwMode="auto">
          <a:xfrm>
            <a:off x="10127063" y="5501734"/>
            <a:ext cx="288000" cy="288000"/>
          </a:xfrm>
          <a:prstGeom prst="ellipse">
            <a:avLst/>
          </a:prstGeom>
          <a:solidFill>
            <a:schemeClr val="bg1">
              <a:lumMod val="50000"/>
              <a:lumOff val="50000"/>
            </a:schemeClr>
          </a:solidFill>
          <a:ln w="15875">
            <a:solidFill>
              <a:schemeClr val="bg2">
                <a:lumMod val="50000"/>
                <a:lumOff val="50000"/>
              </a:schemeClr>
            </a:solidFill>
          </a:ln>
          <a:effectLst>
            <a:glow rad="101600">
              <a:schemeClr val="bg2">
                <a:lumMod val="75000"/>
                <a:lumOff val="25000"/>
                <a:alpha val="60000"/>
              </a:schemeClr>
            </a:glow>
          </a:effectLst>
          <a:extLst/>
        </p:spPr>
        <p:txBody>
          <a:bodyPr/>
          <a:lstStyle/>
          <a:p>
            <a:pPr eaLnBrk="1" fontAlgn="auto" hangingPunct="1">
              <a:spcBef>
                <a:spcPts val="0"/>
              </a:spcBef>
              <a:spcAft>
                <a:spcPts val="0"/>
              </a:spcAft>
              <a:defRPr/>
            </a:pPr>
            <a:endParaRPr lang="en-US" dirty="0">
              <a:latin typeface="+mj-lt"/>
            </a:endParaRPr>
          </a:p>
        </p:txBody>
      </p:sp>
      <p:sp>
        <p:nvSpPr>
          <p:cNvPr id="10" name="Rectangle 7" descr="timeline">
            <a:extLst>
              <a:ext uri="{FF2B5EF4-FFF2-40B4-BE49-F238E27FC236}">
                <a16:creationId xmlns="" xmlns:a16="http://schemas.microsoft.com/office/drawing/2014/main" id="{2B8D0290-68FF-400B-B201-1F38FEE7607A}"/>
              </a:ext>
              <a:ext uri="{C183D7F6-B498-43B3-948B-1728B52AA6E4}">
                <adec:decorative xmlns="" xmlns:adec="http://schemas.microsoft.com/office/drawing/2017/decorative" val="1"/>
              </a:ext>
            </a:extLst>
          </p:cNvPr>
          <p:cNvSpPr>
            <a:spLocks noChangeArrowheads="1"/>
          </p:cNvSpPr>
          <p:nvPr/>
        </p:nvSpPr>
        <p:spPr bwMode="auto">
          <a:xfrm>
            <a:off x="1894256" y="5645734"/>
            <a:ext cx="8424000" cy="20638"/>
          </a:xfrm>
          <a:prstGeom prst="rect">
            <a:avLst/>
          </a:prstGeom>
          <a:solidFill>
            <a:schemeClr val="tx1">
              <a:lumMod val="50000"/>
            </a:schemeClr>
          </a:solidFill>
          <a:ln w="9525">
            <a:noFill/>
            <a:miter lim="800000"/>
            <a:headEnd/>
            <a:tailEnd/>
          </a:ln>
          <a:extLst/>
        </p:spPr>
        <p:txBody>
          <a:bodyPr/>
          <a:lstStyle/>
          <a:p>
            <a:pPr eaLnBrk="1" fontAlgn="auto" hangingPunct="1">
              <a:spcBef>
                <a:spcPts val="0"/>
              </a:spcBef>
              <a:spcAft>
                <a:spcPts val="0"/>
              </a:spcAft>
              <a:defRPr/>
            </a:pPr>
            <a:endParaRPr lang="en-US" dirty="0">
              <a:latin typeface="+mj-lt"/>
            </a:endParaRPr>
          </a:p>
        </p:txBody>
      </p:sp>
    </p:spTree>
    <p:extLst>
      <p:ext uri="{BB962C8B-B14F-4D97-AF65-F5344CB8AC3E}">
        <p14:creationId xmlns:p14="http://schemas.microsoft.com/office/powerpoint/2010/main" val="98765460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7"/>
            <a:ext cx="10840914" cy="4180770"/>
          </a:xfrm>
        </p:spPr>
        <p:txBody>
          <a:bodyPr>
            <a:noAutofit/>
          </a:bodyPr>
          <a:lstStyle/>
          <a:p>
            <a:pPr marL="0" indent="0">
              <a:buNone/>
            </a:pPr>
            <a:r>
              <a:rPr lang="en-US" sz="3400" dirty="0" smtClean="0"/>
              <a:t>“</a:t>
            </a:r>
            <a:r>
              <a:rPr lang="en-US" sz="3400" dirty="0"/>
              <a:t>Grace” also carried the idea of </a:t>
            </a:r>
            <a:r>
              <a:rPr lang="en-US" sz="3400" dirty="0" smtClean="0"/>
              <a:t>an agreeable sentiment, </a:t>
            </a:r>
            <a:r>
              <a:rPr lang="en-US" sz="3400" dirty="0"/>
              <a:t>such as </a:t>
            </a:r>
            <a:r>
              <a:rPr lang="en-US" sz="3400" dirty="0">
                <a:solidFill>
                  <a:schemeClr val="accent1">
                    <a:lumMod val="40000"/>
                    <a:lumOff val="60000"/>
                  </a:schemeClr>
                </a:solidFill>
              </a:rPr>
              <a:t>kindness, favor, good will</a:t>
            </a:r>
            <a:r>
              <a:rPr lang="en-US" sz="3400" dirty="0"/>
              <a:t>. </a:t>
            </a:r>
            <a:endParaRPr lang="en-US" sz="3400" dirty="0" smtClean="0"/>
          </a:p>
          <a:p>
            <a:r>
              <a:rPr lang="en-US" sz="3400" dirty="0" smtClean="0"/>
              <a:t>Joseph </a:t>
            </a:r>
            <a:r>
              <a:rPr lang="en-US" sz="3400" dirty="0"/>
              <a:t>found “</a:t>
            </a:r>
            <a:r>
              <a:rPr lang="en-US" sz="3400" dirty="0" err="1"/>
              <a:t>favour</a:t>
            </a:r>
            <a:r>
              <a:rPr lang="en-US" sz="3400" dirty="0"/>
              <a:t>,” literally, “grace,” in the sight of Pharaoh (Acts 7:10; cf. v. 46). </a:t>
            </a:r>
            <a:endParaRPr lang="en-US" sz="3400" dirty="0" smtClean="0"/>
          </a:p>
          <a:p>
            <a:r>
              <a:rPr lang="en-US" sz="3400" dirty="0" smtClean="0"/>
              <a:t>As </a:t>
            </a:r>
            <a:r>
              <a:rPr lang="en-US" sz="3400" dirty="0"/>
              <a:t>the disciples preached they had “</a:t>
            </a:r>
            <a:r>
              <a:rPr lang="en-US" sz="3400" dirty="0" err="1"/>
              <a:t>favour</a:t>
            </a:r>
            <a:r>
              <a:rPr lang="en-US" sz="3400" dirty="0"/>
              <a:t>,” literally, “grace,” with all the people (Acts 2:47). </a:t>
            </a:r>
            <a:endParaRPr lang="en-US" sz="3400" dirty="0" smtClean="0"/>
          </a:p>
          <a:p>
            <a:r>
              <a:rPr lang="en-US" sz="3400" dirty="0" smtClean="0"/>
              <a:t>While </a:t>
            </a:r>
            <a:r>
              <a:rPr lang="en-US" sz="3400" dirty="0"/>
              <a:t>Jesus was a boy “the grace of God was upon him” (Luke 2:40). </a:t>
            </a:r>
            <a:endParaRPr lang="en-US" sz="34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75000"/>
            </a:schemeClr>
          </a:solidFill>
          <a:ln w="19050">
            <a:solidFill>
              <a:srgbClr val="FFC000"/>
            </a:solidFill>
          </a:ln>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7200" b="1" dirty="0" smtClean="0">
                <a:latin typeface="Brush Script MT" panose="03060802040406070304" pitchFamily="66" charset="0"/>
              </a:rPr>
              <a:t>Grace</a:t>
            </a:r>
            <a:r>
              <a:rPr lang="en-US" sz="4000" b="1" dirty="0" smtClean="0"/>
              <a:t>:  </a:t>
            </a:r>
            <a:r>
              <a:rPr lang="en-US" sz="4000" b="1" dirty="0">
                <a:latin typeface="Arial" panose="020B0604020202020204" pitchFamily="34" charset="0"/>
                <a:cs typeface="Arial" panose="020B0604020202020204" pitchFamily="34" charset="0"/>
              </a:rPr>
              <a:t>SDABC V.6 </a:t>
            </a:r>
            <a:r>
              <a:rPr lang="en-US" sz="4000" b="1" dirty="0" smtClean="0">
                <a:latin typeface="Arial" panose="020B0604020202020204" pitchFamily="34" charset="0"/>
                <a:cs typeface="Arial" panose="020B0604020202020204" pitchFamily="34" charset="0"/>
              </a:rPr>
              <a:t>p.503</a:t>
            </a:r>
            <a:endParaRPr lang="en-US" sz="40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300735" y="643620"/>
            <a:ext cx="1225980" cy="1225980"/>
          </a:xfrm>
          <a:prstGeom prst="rect">
            <a:avLst/>
          </a:prstGeom>
        </p:spPr>
      </p:pic>
    </p:spTree>
    <p:extLst>
      <p:ext uri="{BB962C8B-B14F-4D97-AF65-F5344CB8AC3E}">
        <p14:creationId xmlns:p14="http://schemas.microsoft.com/office/powerpoint/2010/main" val="369819130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7"/>
            <a:ext cx="10840914" cy="4180770"/>
          </a:xfrm>
        </p:spPr>
        <p:txBody>
          <a:bodyPr>
            <a:noAutofit/>
          </a:bodyPr>
          <a:lstStyle/>
          <a:p>
            <a:pPr marL="0" indent="0">
              <a:buNone/>
            </a:pPr>
            <a:r>
              <a:rPr lang="en-US" sz="3600" dirty="0" smtClean="0"/>
              <a:t>Certainly </a:t>
            </a:r>
            <a:r>
              <a:rPr lang="en-US" sz="3600" dirty="0"/>
              <a:t>the definition, “unmerited favor,” that is often assigned to the word is unsuitable </a:t>
            </a:r>
            <a:r>
              <a:rPr lang="en-US" sz="3600" dirty="0" smtClean="0"/>
              <a:t>for these instances. “</a:t>
            </a:r>
            <a:r>
              <a:rPr lang="en-US" sz="3600" dirty="0"/>
              <a:t>Grace” should be understood </a:t>
            </a:r>
            <a:r>
              <a:rPr lang="en-US" sz="3600" dirty="0" smtClean="0"/>
              <a:t>here in </a:t>
            </a:r>
            <a:r>
              <a:rPr lang="en-US" sz="3600" dirty="0"/>
              <a:t>the sense of Luke 2:52, “in </a:t>
            </a:r>
            <a:r>
              <a:rPr lang="en-US" sz="3600" dirty="0" err="1"/>
              <a:t>favour</a:t>
            </a:r>
            <a:r>
              <a:rPr lang="en-US" sz="3600" dirty="0"/>
              <a:t> with God and man,” literally, “in grace with God and man</a:t>
            </a:r>
            <a:r>
              <a:rPr lang="en-US" sz="3600" dirty="0" smtClean="0"/>
              <a:t>.” </a:t>
            </a:r>
            <a:endParaRPr lang="en-US" sz="36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75000"/>
            </a:schemeClr>
          </a:solidFill>
          <a:ln w="19050">
            <a:solidFill>
              <a:srgbClr val="FFC000"/>
            </a:solidFill>
          </a:ln>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7200" b="1" dirty="0" smtClean="0">
                <a:latin typeface="Brush Script MT" panose="03060802040406070304" pitchFamily="66" charset="0"/>
              </a:rPr>
              <a:t>Grace</a:t>
            </a:r>
            <a:r>
              <a:rPr lang="en-US" sz="4000" b="1" dirty="0" smtClean="0"/>
              <a:t>:  </a:t>
            </a:r>
            <a:r>
              <a:rPr lang="en-US" sz="4000" b="1" dirty="0">
                <a:latin typeface="Arial" panose="020B0604020202020204" pitchFamily="34" charset="0"/>
                <a:cs typeface="Arial" panose="020B0604020202020204" pitchFamily="34" charset="0"/>
              </a:rPr>
              <a:t>SDABC V.6 </a:t>
            </a:r>
            <a:r>
              <a:rPr lang="en-US" sz="4000" b="1" dirty="0" smtClean="0">
                <a:latin typeface="Arial" panose="020B0604020202020204" pitchFamily="34" charset="0"/>
                <a:cs typeface="Arial" panose="020B0604020202020204" pitchFamily="34" charset="0"/>
              </a:rPr>
              <a:t>p.503</a:t>
            </a:r>
            <a:endParaRPr lang="en-US" sz="40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300735" y="643620"/>
            <a:ext cx="1225980" cy="1225980"/>
          </a:xfrm>
          <a:prstGeom prst="rect">
            <a:avLst/>
          </a:prstGeom>
        </p:spPr>
      </p:pic>
    </p:spTree>
    <p:extLst>
      <p:ext uri="{BB962C8B-B14F-4D97-AF65-F5344CB8AC3E}">
        <p14:creationId xmlns:p14="http://schemas.microsoft.com/office/powerpoint/2010/main" val="355934673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7"/>
            <a:ext cx="10840914" cy="4180770"/>
          </a:xfrm>
        </p:spPr>
        <p:txBody>
          <a:bodyPr>
            <a:noAutofit/>
          </a:bodyPr>
          <a:lstStyle/>
          <a:p>
            <a:pPr marL="0" indent="0">
              <a:buNone/>
            </a:pPr>
            <a:r>
              <a:rPr lang="en-US" sz="3600" dirty="0" smtClean="0"/>
              <a:t>As </a:t>
            </a:r>
            <a:r>
              <a:rPr lang="en-US" sz="3600" dirty="0"/>
              <a:t>an expression of the sentiment of good will, “grace” was also used of thankfulness. Thus, “Doth he thank that servant?” (Luke 17:9) is, literally, “Does he have grace toward the servant?” “Grace” is frequently used in this sense in the expression “thanks be to God,” literally, “grace be to </a:t>
            </a:r>
            <a:r>
              <a:rPr lang="en-US" sz="3600" dirty="0" smtClean="0"/>
              <a:t>God.”  Certainly </a:t>
            </a:r>
            <a:r>
              <a:rPr lang="en-US" sz="3600" dirty="0"/>
              <a:t>this is not “unmerited favor” offered by mortals to God.</a:t>
            </a:r>
            <a:endParaRPr lang="en-US" sz="36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75000"/>
            </a:schemeClr>
          </a:solidFill>
          <a:ln w="19050">
            <a:solidFill>
              <a:srgbClr val="FFC000"/>
            </a:solidFill>
          </a:ln>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7200" b="1" dirty="0" smtClean="0">
                <a:latin typeface="Brush Script MT" panose="03060802040406070304" pitchFamily="66" charset="0"/>
              </a:rPr>
              <a:t>Grace</a:t>
            </a:r>
            <a:r>
              <a:rPr lang="en-US" sz="4000" b="1" dirty="0" smtClean="0"/>
              <a:t>:  </a:t>
            </a:r>
            <a:r>
              <a:rPr lang="en-US" sz="4000" b="1" dirty="0">
                <a:latin typeface="Arial" panose="020B0604020202020204" pitchFamily="34" charset="0"/>
                <a:cs typeface="Arial" panose="020B0604020202020204" pitchFamily="34" charset="0"/>
              </a:rPr>
              <a:t>SDABC V.6 </a:t>
            </a:r>
            <a:r>
              <a:rPr lang="en-US" sz="4000" b="1" dirty="0" smtClean="0">
                <a:latin typeface="Arial" panose="020B0604020202020204" pitchFamily="34" charset="0"/>
                <a:cs typeface="Arial" panose="020B0604020202020204" pitchFamily="34" charset="0"/>
              </a:rPr>
              <a:t>p.503</a:t>
            </a:r>
            <a:endParaRPr lang="en-US" sz="40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300735" y="643620"/>
            <a:ext cx="1225980" cy="1225980"/>
          </a:xfrm>
          <a:prstGeom prst="rect">
            <a:avLst/>
          </a:prstGeom>
        </p:spPr>
      </p:pic>
    </p:spTree>
    <p:extLst>
      <p:ext uri="{BB962C8B-B14F-4D97-AF65-F5344CB8AC3E}">
        <p14:creationId xmlns:p14="http://schemas.microsoft.com/office/powerpoint/2010/main" val="315372046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7"/>
            <a:ext cx="10840914" cy="4180770"/>
          </a:xfrm>
        </p:spPr>
        <p:txBody>
          <a:bodyPr>
            <a:noAutofit/>
          </a:bodyPr>
          <a:lstStyle/>
          <a:p>
            <a:pPr marL="0" indent="0">
              <a:buNone/>
            </a:pPr>
            <a:r>
              <a:rPr lang="en-US" sz="3600" dirty="0" smtClean="0"/>
              <a:t>As </a:t>
            </a:r>
            <a:r>
              <a:rPr lang="en-US" sz="3600" dirty="0"/>
              <a:t>an expression of the sentiment of good will, “grace” was also used of thankfulness. </a:t>
            </a:r>
            <a:endParaRPr lang="en-US" sz="3600" dirty="0" smtClean="0"/>
          </a:p>
          <a:p>
            <a:r>
              <a:rPr lang="en-US" sz="3600" dirty="0" smtClean="0"/>
              <a:t>“</a:t>
            </a:r>
            <a:r>
              <a:rPr lang="en-US" sz="3600" dirty="0"/>
              <a:t>Doth he thank that servant?” (Luke 17:9) is, literally, “Does he have grace toward the servant?” </a:t>
            </a:r>
            <a:endParaRPr lang="en-US" sz="3600" dirty="0" smtClean="0"/>
          </a:p>
          <a:p>
            <a:r>
              <a:rPr lang="en-US" sz="3600" dirty="0" smtClean="0"/>
              <a:t>“</a:t>
            </a:r>
            <a:r>
              <a:rPr lang="en-US" sz="3600" dirty="0"/>
              <a:t>Grace” is frequently used in this sense in the expression “thanks be to God,” literally, “grace be to </a:t>
            </a:r>
            <a:r>
              <a:rPr lang="en-US" sz="3600" dirty="0" smtClean="0"/>
              <a:t>God.”  Certainly </a:t>
            </a:r>
            <a:r>
              <a:rPr lang="en-US" sz="3600" dirty="0"/>
              <a:t>this is not “unmerited favor” offered by mortals to God.</a:t>
            </a:r>
            <a:endParaRPr lang="en-US" sz="36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75000"/>
            </a:schemeClr>
          </a:solidFill>
          <a:ln w="19050">
            <a:solidFill>
              <a:srgbClr val="FFC000"/>
            </a:solidFill>
          </a:ln>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7200" b="1" dirty="0" smtClean="0">
                <a:latin typeface="Brush Script MT" panose="03060802040406070304" pitchFamily="66" charset="0"/>
              </a:rPr>
              <a:t>Grace</a:t>
            </a:r>
            <a:r>
              <a:rPr lang="en-US" sz="4000" b="1" dirty="0" smtClean="0"/>
              <a:t>:  </a:t>
            </a:r>
            <a:r>
              <a:rPr lang="en-US" sz="4000" b="1" dirty="0">
                <a:latin typeface="Arial" panose="020B0604020202020204" pitchFamily="34" charset="0"/>
                <a:cs typeface="Arial" panose="020B0604020202020204" pitchFamily="34" charset="0"/>
              </a:rPr>
              <a:t>SDABC V.6 </a:t>
            </a:r>
            <a:r>
              <a:rPr lang="en-US" sz="4000" b="1" dirty="0" smtClean="0">
                <a:latin typeface="Arial" panose="020B0604020202020204" pitchFamily="34" charset="0"/>
                <a:cs typeface="Arial" panose="020B0604020202020204" pitchFamily="34" charset="0"/>
              </a:rPr>
              <a:t>p.503</a:t>
            </a:r>
            <a:endParaRPr lang="en-US" sz="40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300735" y="643620"/>
            <a:ext cx="1225980" cy="1225980"/>
          </a:xfrm>
          <a:prstGeom prst="rect">
            <a:avLst/>
          </a:prstGeom>
        </p:spPr>
      </p:pic>
    </p:spTree>
    <p:extLst>
      <p:ext uri="{BB962C8B-B14F-4D97-AF65-F5344CB8AC3E}">
        <p14:creationId xmlns:p14="http://schemas.microsoft.com/office/powerpoint/2010/main" val="369601476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7"/>
            <a:ext cx="10840914" cy="4180770"/>
          </a:xfrm>
        </p:spPr>
        <p:txBody>
          <a:bodyPr>
            <a:noAutofit/>
          </a:bodyPr>
          <a:lstStyle/>
          <a:p>
            <a:pPr marL="0" indent="0">
              <a:buNone/>
            </a:pPr>
            <a:r>
              <a:rPr lang="en-US" sz="3600" dirty="0"/>
              <a:t>As a substantial expression of good will, “grace” was also used of </a:t>
            </a:r>
            <a:r>
              <a:rPr lang="en-US" sz="3600" dirty="0">
                <a:solidFill>
                  <a:schemeClr val="accent1">
                    <a:lumMod val="40000"/>
                    <a:lumOff val="60000"/>
                  </a:schemeClr>
                </a:solidFill>
              </a:rPr>
              <a:t>a gift, a favor done, a boon</a:t>
            </a:r>
            <a:r>
              <a:rPr lang="en-US" sz="3600" dirty="0"/>
              <a:t>. </a:t>
            </a:r>
            <a:endParaRPr lang="en-US" sz="3600" dirty="0" smtClean="0"/>
          </a:p>
          <a:p>
            <a:r>
              <a:rPr lang="en-US" sz="3600" dirty="0" smtClean="0"/>
              <a:t>The </a:t>
            </a:r>
            <a:r>
              <a:rPr lang="en-US" sz="3600" dirty="0"/>
              <a:t>Jews came to Festus and desired “</a:t>
            </a:r>
            <a:r>
              <a:rPr lang="en-US" sz="3600" dirty="0" err="1"/>
              <a:t>favour</a:t>
            </a:r>
            <a:r>
              <a:rPr lang="en-US" sz="3600" dirty="0"/>
              <a:t>,” literally, “grace,” against Paul (Acts 25:3). </a:t>
            </a:r>
            <a:endParaRPr lang="en-US" sz="3600" dirty="0" smtClean="0"/>
          </a:p>
          <a:p>
            <a:r>
              <a:rPr lang="en-US" sz="3600" dirty="0" smtClean="0"/>
              <a:t>Paul </a:t>
            </a:r>
            <a:r>
              <a:rPr lang="en-US" sz="3600" dirty="0"/>
              <a:t>speaks of the gift that the churches had gathered for the poor at Jerusalem as, literally, “the </a:t>
            </a:r>
            <a:r>
              <a:rPr lang="en-US" sz="3600" dirty="0" smtClean="0"/>
              <a:t>grace.”</a:t>
            </a:r>
            <a:endParaRPr lang="en-US" sz="36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75000"/>
            </a:schemeClr>
          </a:solidFill>
          <a:ln w="19050">
            <a:solidFill>
              <a:srgbClr val="FFC000"/>
            </a:solidFill>
          </a:ln>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7200" b="1" dirty="0" smtClean="0">
                <a:latin typeface="Brush Script MT" panose="03060802040406070304" pitchFamily="66" charset="0"/>
              </a:rPr>
              <a:t>Grace</a:t>
            </a:r>
            <a:r>
              <a:rPr lang="en-US" sz="4000" b="1" dirty="0" smtClean="0"/>
              <a:t>:  </a:t>
            </a:r>
            <a:r>
              <a:rPr lang="en-US" sz="4000" b="1" dirty="0">
                <a:latin typeface="Arial" panose="020B0604020202020204" pitchFamily="34" charset="0"/>
                <a:cs typeface="Arial" panose="020B0604020202020204" pitchFamily="34" charset="0"/>
              </a:rPr>
              <a:t>SDABC V.6 </a:t>
            </a:r>
            <a:r>
              <a:rPr lang="en-US" sz="4000" b="1" dirty="0" smtClean="0">
                <a:latin typeface="Arial" panose="020B0604020202020204" pitchFamily="34" charset="0"/>
                <a:cs typeface="Arial" panose="020B0604020202020204" pitchFamily="34" charset="0"/>
              </a:rPr>
              <a:t>p.503</a:t>
            </a:r>
            <a:endParaRPr lang="en-US" sz="40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300735" y="643620"/>
            <a:ext cx="1225980" cy="1225980"/>
          </a:xfrm>
          <a:prstGeom prst="rect">
            <a:avLst/>
          </a:prstGeom>
        </p:spPr>
      </p:pic>
    </p:spTree>
    <p:extLst>
      <p:ext uri="{BB962C8B-B14F-4D97-AF65-F5344CB8AC3E}">
        <p14:creationId xmlns:p14="http://schemas.microsoft.com/office/powerpoint/2010/main" val="200627092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7"/>
            <a:ext cx="10840914" cy="4180770"/>
          </a:xfrm>
        </p:spPr>
        <p:txBody>
          <a:bodyPr>
            <a:noAutofit/>
          </a:bodyPr>
          <a:lstStyle/>
          <a:p>
            <a:pPr marL="0" indent="0">
              <a:buNone/>
            </a:pPr>
            <a:r>
              <a:rPr lang="en-US" sz="3600" dirty="0"/>
              <a:t>None of the above usages is different from those found in other Greek literature. </a:t>
            </a:r>
            <a:endParaRPr lang="en-US" sz="3600" dirty="0" smtClean="0"/>
          </a:p>
          <a:p>
            <a:pPr marL="0" indent="0">
              <a:buNone/>
            </a:pPr>
            <a:r>
              <a:rPr lang="en-US" sz="3600" dirty="0" smtClean="0"/>
              <a:t>The </a:t>
            </a:r>
            <a:r>
              <a:rPr lang="en-US" sz="3600" dirty="0"/>
              <a:t>distinctive meaning attached to the term “grace” in the NT, and especially in the writings of Paul, is that of the abundant, saving love of God toward sinners as revealed in Jesus Christ. </a:t>
            </a:r>
            <a:endParaRPr lang="en-US" sz="36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75000"/>
            </a:schemeClr>
          </a:solidFill>
          <a:ln w="19050">
            <a:solidFill>
              <a:srgbClr val="FFC000"/>
            </a:solidFill>
          </a:ln>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7200" b="1" dirty="0" smtClean="0">
                <a:latin typeface="Brush Script MT" panose="03060802040406070304" pitchFamily="66" charset="0"/>
              </a:rPr>
              <a:t>Grace</a:t>
            </a:r>
            <a:r>
              <a:rPr lang="en-US" sz="4000" b="1" dirty="0" smtClean="0"/>
              <a:t>:  </a:t>
            </a:r>
            <a:r>
              <a:rPr lang="en-US" sz="4000" b="1" dirty="0">
                <a:latin typeface="Arial" panose="020B0604020202020204" pitchFamily="34" charset="0"/>
                <a:cs typeface="Arial" panose="020B0604020202020204" pitchFamily="34" charset="0"/>
              </a:rPr>
              <a:t>SDABC V.6 </a:t>
            </a:r>
            <a:r>
              <a:rPr lang="en-US" sz="4000" b="1" dirty="0" smtClean="0">
                <a:latin typeface="Arial" panose="020B0604020202020204" pitchFamily="34" charset="0"/>
                <a:cs typeface="Arial" panose="020B0604020202020204" pitchFamily="34" charset="0"/>
              </a:rPr>
              <a:t>p.503-4</a:t>
            </a:r>
            <a:endParaRPr lang="en-US" sz="40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300735" y="643620"/>
            <a:ext cx="1225980" cy="1225980"/>
          </a:xfrm>
          <a:prstGeom prst="rect">
            <a:avLst/>
          </a:prstGeom>
        </p:spPr>
      </p:pic>
    </p:spTree>
    <p:extLst>
      <p:ext uri="{BB962C8B-B14F-4D97-AF65-F5344CB8AC3E}">
        <p14:creationId xmlns:p14="http://schemas.microsoft.com/office/powerpoint/2010/main" val="151673923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7"/>
            <a:ext cx="10840914" cy="4180770"/>
          </a:xfrm>
        </p:spPr>
        <p:txBody>
          <a:bodyPr>
            <a:noAutofit/>
          </a:bodyPr>
          <a:lstStyle/>
          <a:p>
            <a:pPr marL="0" indent="0">
              <a:buNone/>
            </a:pPr>
            <a:r>
              <a:rPr lang="en-US" sz="3600" dirty="0" smtClean="0"/>
              <a:t>Obviously</a:t>
            </a:r>
            <a:r>
              <a:rPr lang="en-US" sz="3600" dirty="0"/>
              <a:t>, since all men have sinned and are destitute of the glory of God (Rom. 3:23), such favor and loving-kindness on God’s part are wholly undeserved and unmerited by sinful man. </a:t>
            </a:r>
            <a:endParaRPr lang="en-US" sz="3600" dirty="0" smtClean="0"/>
          </a:p>
          <a:p>
            <a:r>
              <a:rPr lang="en-US" sz="3600" dirty="0" smtClean="0"/>
              <a:t>Men </a:t>
            </a:r>
            <a:r>
              <a:rPr lang="en-US" sz="3600" dirty="0"/>
              <a:t>have lived in hatred and rebellion against </a:t>
            </a:r>
            <a:r>
              <a:rPr lang="en-US" sz="3600" dirty="0" smtClean="0"/>
              <a:t>God (Rom. 1:21, 30, 32), </a:t>
            </a:r>
          </a:p>
          <a:p>
            <a:r>
              <a:rPr lang="en-US" sz="3600" dirty="0" smtClean="0"/>
              <a:t>have perverted His truth (vs. 18, 25), </a:t>
            </a:r>
            <a:endParaRPr lang="en-US" sz="36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75000"/>
            </a:schemeClr>
          </a:solidFill>
          <a:ln w="19050">
            <a:solidFill>
              <a:srgbClr val="FFC000"/>
            </a:solidFill>
          </a:ln>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7200" b="1" dirty="0" smtClean="0">
                <a:latin typeface="Brush Script MT" panose="03060802040406070304" pitchFamily="66" charset="0"/>
              </a:rPr>
              <a:t>Grace</a:t>
            </a:r>
            <a:r>
              <a:rPr lang="en-US" sz="4000" b="1" dirty="0" smtClean="0"/>
              <a:t>:  </a:t>
            </a:r>
            <a:r>
              <a:rPr lang="en-US" sz="4000" b="1" dirty="0">
                <a:latin typeface="Arial" panose="020B0604020202020204" pitchFamily="34" charset="0"/>
                <a:cs typeface="Arial" panose="020B0604020202020204" pitchFamily="34" charset="0"/>
              </a:rPr>
              <a:t>SDABC V.6 </a:t>
            </a:r>
            <a:r>
              <a:rPr lang="en-US" sz="4000" b="1" dirty="0" smtClean="0">
                <a:latin typeface="Arial" panose="020B0604020202020204" pitchFamily="34" charset="0"/>
                <a:cs typeface="Arial" panose="020B0604020202020204" pitchFamily="34" charset="0"/>
              </a:rPr>
              <a:t>p.504</a:t>
            </a:r>
            <a:endParaRPr lang="en-US" sz="40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300735" y="643620"/>
            <a:ext cx="1225980" cy="1225980"/>
          </a:xfrm>
          <a:prstGeom prst="rect">
            <a:avLst/>
          </a:prstGeom>
        </p:spPr>
      </p:pic>
    </p:spTree>
    <p:extLst>
      <p:ext uri="{BB962C8B-B14F-4D97-AF65-F5344CB8AC3E}">
        <p14:creationId xmlns:p14="http://schemas.microsoft.com/office/powerpoint/2010/main" val="190905698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7"/>
            <a:ext cx="10840914" cy="4180770"/>
          </a:xfrm>
        </p:spPr>
        <p:txBody>
          <a:bodyPr>
            <a:noAutofit/>
          </a:bodyPr>
          <a:lstStyle/>
          <a:p>
            <a:r>
              <a:rPr lang="en-US" sz="3600" dirty="0" smtClean="0"/>
              <a:t>have preferred to worship beasts and reptiles (v. 23),</a:t>
            </a:r>
          </a:p>
          <a:p>
            <a:r>
              <a:rPr lang="en-US" sz="3600" dirty="0" smtClean="0"/>
              <a:t>have defiled His image in their own bodies (vs. 24-27), </a:t>
            </a:r>
          </a:p>
          <a:p>
            <a:r>
              <a:rPr lang="en-US" sz="3600" dirty="0" smtClean="0"/>
              <a:t>have blasphemed His name (</a:t>
            </a:r>
            <a:r>
              <a:rPr lang="en-US" sz="3600" dirty="0" err="1" smtClean="0"/>
              <a:t>ch.</a:t>
            </a:r>
            <a:r>
              <a:rPr lang="en-US" sz="3600" dirty="0" smtClean="0"/>
              <a:t> 2:24), </a:t>
            </a:r>
          </a:p>
          <a:p>
            <a:r>
              <a:rPr lang="en-US" sz="3600" dirty="0" smtClean="0"/>
              <a:t>and have even despised God for His patience and forbearance (v. 4). </a:t>
            </a:r>
          </a:p>
          <a:p>
            <a:r>
              <a:rPr lang="en-US" sz="3600" dirty="0" smtClean="0"/>
              <a:t>Finally, they murdered His Son, sent to save them (Acts 7:52). </a:t>
            </a:r>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75000"/>
            </a:schemeClr>
          </a:solidFill>
          <a:ln w="19050">
            <a:solidFill>
              <a:srgbClr val="FFC000"/>
            </a:solidFill>
          </a:ln>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7200" b="1" dirty="0" smtClean="0">
                <a:latin typeface="Brush Script MT" panose="03060802040406070304" pitchFamily="66" charset="0"/>
              </a:rPr>
              <a:t>Grace</a:t>
            </a:r>
            <a:r>
              <a:rPr lang="en-US" sz="4000" b="1" dirty="0" smtClean="0"/>
              <a:t>:  </a:t>
            </a:r>
            <a:r>
              <a:rPr lang="en-US" sz="4000" b="1" dirty="0">
                <a:latin typeface="Arial" panose="020B0604020202020204" pitchFamily="34" charset="0"/>
                <a:cs typeface="Arial" panose="020B0604020202020204" pitchFamily="34" charset="0"/>
              </a:rPr>
              <a:t>SDABC V.6 </a:t>
            </a:r>
            <a:r>
              <a:rPr lang="en-US" sz="4000" b="1" dirty="0" smtClean="0">
                <a:latin typeface="Arial" panose="020B0604020202020204" pitchFamily="34" charset="0"/>
                <a:cs typeface="Arial" panose="020B0604020202020204" pitchFamily="34" charset="0"/>
              </a:rPr>
              <a:t>p.504</a:t>
            </a:r>
            <a:endParaRPr lang="en-US" sz="40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300735" y="643620"/>
            <a:ext cx="1225980" cy="1225980"/>
          </a:xfrm>
          <a:prstGeom prst="rect">
            <a:avLst/>
          </a:prstGeom>
        </p:spPr>
      </p:pic>
    </p:spTree>
    <p:extLst>
      <p:ext uri="{BB962C8B-B14F-4D97-AF65-F5344CB8AC3E}">
        <p14:creationId xmlns:p14="http://schemas.microsoft.com/office/powerpoint/2010/main" val="82094321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7"/>
            <a:ext cx="10840914" cy="4180770"/>
          </a:xfrm>
        </p:spPr>
        <p:txBody>
          <a:bodyPr>
            <a:noAutofit/>
          </a:bodyPr>
          <a:lstStyle/>
          <a:p>
            <a:pPr marL="0" indent="0">
              <a:buNone/>
            </a:pPr>
            <a:r>
              <a:rPr lang="en-US" sz="3400" dirty="0" smtClean="0"/>
              <a:t>Yet through it all God has continued to regard man with love and kindness, that the revelation of His goodness may lead men to repentance (Rom. 2:4).  This </a:t>
            </a:r>
            <a:r>
              <a:rPr lang="en-US" sz="3400" dirty="0"/>
              <a:t>is the grace of God in its peculiar NT sense. It is not merely God’s favor toward those who might merit His approval, it is His unlimited, all-inclusive, transforming love toward sinful men and women; and the good news of this grace, as revealed in Jesus Christ, is “the power of God unto salvation” </a:t>
            </a:r>
            <a:r>
              <a:rPr lang="en-US" sz="3400" dirty="0" smtClean="0"/>
              <a:t>(Rom. </a:t>
            </a:r>
            <a:r>
              <a:rPr lang="en-US" sz="3400" dirty="0"/>
              <a:t>1 : 16). </a:t>
            </a:r>
            <a:endParaRPr lang="en-US" sz="34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75000"/>
            </a:schemeClr>
          </a:solidFill>
          <a:ln w="19050">
            <a:solidFill>
              <a:srgbClr val="FFC000"/>
            </a:solidFill>
          </a:ln>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7200" b="1" dirty="0" smtClean="0">
                <a:latin typeface="Brush Script MT" panose="03060802040406070304" pitchFamily="66" charset="0"/>
              </a:rPr>
              <a:t>Grace</a:t>
            </a:r>
            <a:r>
              <a:rPr lang="en-US" sz="4000" b="1" dirty="0" smtClean="0"/>
              <a:t>:  </a:t>
            </a:r>
            <a:r>
              <a:rPr lang="en-US" sz="4000" b="1" dirty="0">
                <a:latin typeface="Arial" panose="020B0604020202020204" pitchFamily="34" charset="0"/>
                <a:cs typeface="Arial" panose="020B0604020202020204" pitchFamily="34" charset="0"/>
              </a:rPr>
              <a:t>SDABC V.6 </a:t>
            </a:r>
            <a:r>
              <a:rPr lang="en-US" sz="4000" b="1" dirty="0" smtClean="0">
                <a:latin typeface="Arial" panose="020B0604020202020204" pitchFamily="34" charset="0"/>
                <a:cs typeface="Arial" panose="020B0604020202020204" pitchFamily="34" charset="0"/>
              </a:rPr>
              <a:t>p.504</a:t>
            </a:r>
            <a:endParaRPr lang="en-US" sz="40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300735" y="643620"/>
            <a:ext cx="1225980" cy="1225980"/>
          </a:xfrm>
          <a:prstGeom prst="rect">
            <a:avLst/>
          </a:prstGeom>
        </p:spPr>
      </p:pic>
    </p:spTree>
    <p:extLst>
      <p:ext uri="{BB962C8B-B14F-4D97-AF65-F5344CB8AC3E}">
        <p14:creationId xmlns:p14="http://schemas.microsoft.com/office/powerpoint/2010/main" val="217538912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7"/>
            <a:ext cx="10840914" cy="4180770"/>
          </a:xfrm>
        </p:spPr>
        <p:txBody>
          <a:bodyPr>
            <a:noAutofit/>
          </a:bodyPr>
          <a:lstStyle/>
          <a:p>
            <a:pPr marL="0" indent="0">
              <a:buNone/>
            </a:pPr>
            <a:r>
              <a:rPr lang="en-US" sz="3600" dirty="0"/>
              <a:t>It is not merely God’s mercy and willingness to forgive, it is an active, energizing, transforming power to save. </a:t>
            </a:r>
            <a:endParaRPr lang="en-US" sz="3600" dirty="0" smtClean="0"/>
          </a:p>
          <a:p>
            <a:r>
              <a:rPr lang="en-US" sz="4400" dirty="0" smtClean="0"/>
              <a:t>Thus </a:t>
            </a:r>
            <a:r>
              <a:rPr lang="en-US" sz="4400" dirty="0"/>
              <a:t>it may fill a person (John 1:14), </a:t>
            </a:r>
            <a:endParaRPr lang="en-US" sz="4400" dirty="0" smtClean="0"/>
          </a:p>
          <a:p>
            <a:r>
              <a:rPr lang="en-US" sz="4400" dirty="0" smtClean="0"/>
              <a:t>it </a:t>
            </a:r>
            <a:r>
              <a:rPr lang="en-US" sz="4400" dirty="0"/>
              <a:t>may be given (Rom. 12:3, 6), </a:t>
            </a:r>
            <a:endParaRPr lang="en-US" sz="4400" dirty="0" smtClean="0"/>
          </a:p>
          <a:p>
            <a:r>
              <a:rPr lang="en-US" sz="4400" dirty="0" smtClean="0"/>
              <a:t>it </a:t>
            </a:r>
            <a:r>
              <a:rPr lang="en-US" sz="4400" dirty="0"/>
              <a:t>is all-sufficient (2 Cor. 12:9; cf. Rom. 5:20), </a:t>
            </a:r>
            <a:endParaRPr lang="en-US" sz="4400" dirty="0" smtClean="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75000"/>
            </a:schemeClr>
          </a:solidFill>
          <a:ln w="19050">
            <a:solidFill>
              <a:srgbClr val="FFC000"/>
            </a:solidFill>
          </a:ln>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7200" b="1" dirty="0" smtClean="0">
                <a:latin typeface="Brush Script MT" panose="03060802040406070304" pitchFamily="66" charset="0"/>
              </a:rPr>
              <a:t>Grace</a:t>
            </a:r>
            <a:r>
              <a:rPr lang="en-US" sz="4000" b="1" dirty="0" smtClean="0"/>
              <a:t>:  </a:t>
            </a:r>
            <a:r>
              <a:rPr lang="en-US" sz="4000" b="1" dirty="0">
                <a:latin typeface="Arial" panose="020B0604020202020204" pitchFamily="34" charset="0"/>
                <a:cs typeface="Arial" panose="020B0604020202020204" pitchFamily="34" charset="0"/>
              </a:rPr>
              <a:t>SDABC V.6 </a:t>
            </a:r>
            <a:r>
              <a:rPr lang="en-US" sz="4000" b="1" dirty="0" smtClean="0">
                <a:latin typeface="Arial" panose="020B0604020202020204" pitchFamily="34" charset="0"/>
                <a:cs typeface="Arial" panose="020B0604020202020204" pitchFamily="34" charset="0"/>
              </a:rPr>
              <a:t>p.504</a:t>
            </a:r>
            <a:endParaRPr lang="en-US" sz="40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300735" y="643620"/>
            <a:ext cx="1225980" cy="1225980"/>
          </a:xfrm>
          <a:prstGeom prst="rect">
            <a:avLst/>
          </a:prstGeom>
        </p:spPr>
      </p:pic>
    </p:spTree>
    <p:extLst>
      <p:ext uri="{BB962C8B-B14F-4D97-AF65-F5344CB8AC3E}">
        <p14:creationId xmlns:p14="http://schemas.microsoft.com/office/powerpoint/2010/main" val="40495333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2334550"/>
            <a:ext cx="10840914" cy="3921600"/>
          </a:xfrm>
        </p:spPr>
        <p:txBody>
          <a:bodyPr>
            <a:noAutofit/>
          </a:bodyPr>
          <a:lstStyle/>
          <a:p>
            <a:pPr marL="857250" indent="-857250">
              <a:buFont typeface="+mj-lt"/>
              <a:buAutoNum type="romanUcPeriod"/>
            </a:pPr>
            <a:r>
              <a:rPr lang="en-US" sz="4000" dirty="0"/>
              <a:t>Opening Greeting </a:t>
            </a:r>
            <a:r>
              <a:rPr lang="en-US" sz="4000" i="1" dirty="0"/>
              <a:t>(Eph. 1:1, 2)</a:t>
            </a:r>
            <a:endParaRPr lang="en-US" sz="4000" dirty="0"/>
          </a:p>
          <a:p>
            <a:pPr marL="857250" indent="-857250">
              <a:buFont typeface="+mj-lt"/>
              <a:buAutoNum type="romanUcPeriod"/>
            </a:pPr>
            <a:r>
              <a:rPr lang="en-US" sz="4000" dirty="0"/>
              <a:t>Introductory Blessing </a:t>
            </a:r>
            <a:r>
              <a:rPr lang="en-US" sz="4000" i="1" dirty="0"/>
              <a:t>(Eph. 1:3-14)</a:t>
            </a:r>
            <a:endParaRPr lang="en-US" sz="4000" dirty="0"/>
          </a:p>
          <a:p>
            <a:pPr marL="857250" indent="-857250">
              <a:buFont typeface="+mj-lt"/>
              <a:buAutoNum type="romanUcPeriod"/>
            </a:pPr>
            <a:r>
              <a:rPr lang="en-US" sz="4000" dirty="0"/>
              <a:t>Praying for Believers to Receive Christ-Focused Wisdom </a:t>
            </a:r>
            <a:r>
              <a:rPr lang="en-US" sz="4000" i="1" dirty="0"/>
              <a:t>(Eph. 1:15-23)</a:t>
            </a:r>
            <a:endParaRPr lang="en-US" sz="4000" dirty="0"/>
          </a:p>
          <a:p>
            <a:pPr marL="857250" indent="-857250">
              <a:buFont typeface="+mj-lt"/>
              <a:buAutoNum type="romanUcPeriod"/>
            </a:pPr>
            <a:r>
              <a:rPr lang="en-US" sz="4000" dirty="0"/>
              <a:t>Once Spiritually Dead; Now Exalted With Christ </a:t>
            </a:r>
            <a:r>
              <a:rPr lang="en-US" sz="4000" i="1" dirty="0"/>
              <a:t>(Eph. 2:1-10</a:t>
            </a:r>
            <a:r>
              <a:rPr lang="en-US" sz="4000" i="1" dirty="0" smtClean="0"/>
              <a:t>)</a:t>
            </a:r>
            <a:endParaRPr lang="en-US" sz="40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3">
              <a:lumMod val="60000"/>
              <a:lumOff val="4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a:t>Key Ideas:  Outlining Ephesians</a:t>
            </a:r>
          </a:p>
        </p:txBody>
      </p:sp>
      <p:pic>
        <p:nvPicPr>
          <p:cNvPr id="6" name="Picture 5" descr="curled page">
            <a:extLst>
              <a:ext uri="{FF2B5EF4-FFF2-40B4-BE49-F238E27FC236}">
                <a16:creationId xmlns="" xmlns:a16="http://schemas.microsoft.com/office/drawing/2014/main" id="{F54CE4C8-2431-43FB-87C3-391A3BFF806C}"/>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369427" y="609600"/>
            <a:ext cx="1157288" cy="1157288"/>
          </a:xfrm>
          <a:prstGeom prst="rect">
            <a:avLst/>
          </a:prstGeom>
        </p:spPr>
      </p:pic>
    </p:spTree>
    <p:extLst>
      <p:ext uri="{BB962C8B-B14F-4D97-AF65-F5344CB8AC3E}">
        <p14:creationId xmlns:p14="http://schemas.microsoft.com/office/powerpoint/2010/main" val="16912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7"/>
            <a:ext cx="10840914" cy="4180770"/>
          </a:xfrm>
        </p:spPr>
        <p:txBody>
          <a:bodyPr>
            <a:noAutofit/>
          </a:bodyPr>
          <a:lstStyle/>
          <a:p>
            <a:r>
              <a:rPr lang="en-US" sz="4400" dirty="0" smtClean="0"/>
              <a:t>it </a:t>
            </a:r>
            <a:r>
              <a:rPr lang="en-US" sz="4400" dirty="0"/>
              <a:t>reigns (Rom. 5:21), </a:t>
            </a:r>
            <a:endParaRPr lang="en-US" sz="4400" dirty="0" smtClean="0"/>
          </a:p>
          <a:p>
            <a:r>
              <a:rPr lang="en-US" sz="4400" dirty="0" smtClean="0"/>
              <a:t>it </a:t>
            </a:r>
            <a:r>
              <a:rPr lang="en-US" sz="4400" dirty="0"/>
              <a:t>teaches (Titus 2:11, 12), </a:t>
            </a:r>
            <a:endParaRPr lang="en-US" sz="4400" dirty="0" smtClean="0"/>
          </a:p>
          <a:p>
            <a:r>
              <a:rPr lang="en-US" sz="4400" dirty="0" smtClean="0"/>
              <a:t>it </a:t>
            </a:r>
            <a:r>
              <a:rPr lang="en-US" sz="4400" dirty="0"/>
              <a:t>establishes the heart (Heb. 13:9). </a:t>
            </a:r>
            <a:endParaRPr lang="en-US" sz="4400" dirty="0" smtClean="0"/>
          </a:p>
          <a:p>
            <a:pPr marL="0" indent="0">
              <a:buNone/>
            </a:pPr>
            <a:r>
              <a:rPr lang="en-US" sz="3600" dirty="0" smtClean="0"/>
              <a:t>In </a:t>
            </a:r>
            <a:r>
              <a:rPr lang="en-US" sz="3600" dirty="0"/>
              <a:t>some instances “grace” seems almost to be equivalent to “gospel” (Col. 1:6) and to the working of God generally (Acts 11:23; 1 Peter 5:12). </a:t>
            </a:r>
            <a:endParaRPr lang="en-US" sz="36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75000"/>
            </a:schemeClr>
          </a:solidFill>
          <a:ln w="19050">
            <a:solidFill>
              <a:srgbClr val="FFC000"/>
            </a:solidFill>
          </a:ln>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7200" b="1" dirty="0" smtClean="0">
                <a:latin typeface="Brush Script MT" panose="03060802040406070304" pitchFamily="66" charset="0"/>
              </a:rPr>
              <a:t>Grace</a:t>
            </a:r>
            <a:r>
              <a:rPr lang="en-US" sz="4000" b="1" dirty="0" smtClean="0"/>
              <a:t>:  </a:t>
            </a:r>
            <a:r>
              <a:rPr lang="en-US" sz="4000" b="1" dirty="0">
                <a:latin typeface="Arial" panose="020B0604020202020204" pitchFamily="34" charset="0"/>
                <a:cs typeface="Arial" panose="020B0604020202020204" pitchFamily="34" charset="0"/>
              </a:rPr>
              <a:t>SDABC V.6 </a:t>
            </a:r>
            <a:r>
              <a:rPr lang="en-US" sz="4000" b="1" dirty="0" smtClean="0">
                <a:latin typeface="Arial" panose="020B0604020202020204" pitchFamily="34" charset="0"/>
                <a:cs typeface="Arial" panose="020B0604020202020204" pitchFamily="34" charset="0"/>
              </a:rPr>
              <a:t>p.504</a:t>
            </a:r>
            <a:endParaRPr lang="en-US" sz="40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300735" y="643620"/>
            <a:ext cx="1225980" cy="1225980"/>
          </a:xfrm>
          <a:prstGeom prst="rect">
            <a:avLst/>
          </a:prstGeom>
        </p:spPr>
      </p:pic>
    </p:spTree>
    <p:extLst>
      <p:ext uri="{BB962C8B-B14F-4D97-AF65-F5344CB8AC3E}">
        <p14:creationId xmlns:p14="http://schemas.microsoft.com/office/powerpoint/2010/main" val="85549863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6"/>
            <a:ext cx="10840914" cy="4640295"/>
          </a:xfrm>
        </p:spPr>
        <p:txBody>
          <a:bodyPr>
            <a:noAutofit/>
          </a:bodyPr>
          <a:lstStyle/>
          <a:p>
            <a:r>
              <a:rPr lang="en-US" sz="3600" b="1" baseline="30000" dirty="0"/>
              <a:t>8 </a:t>
            </a:r>
            <a:r>
              <a:rPr lang="en-US" sz="3600" dirty="0"/>
              <a:t>Be not thou therefore ashamed of the testimony of our Lord, nor of me his prisoner: but be thou partaker of the afflictions of the gospel according to the power of God;</a:t>
            </a:r>
          </a:p>
          <a:p>
            <a:r>
              <a:rPr lang="en-US" sz="3600" b="1" baseline="30000" dirty="0"/>
              <a:t>9 </a:t>
            </a:r>
            <a:r>
              <a:rPr lang="en-US" sz="3600" dirty="0"/>
              <a:t>Who hath saved us, and called us with an holy calling, not according to our works, but </a:t>
            </a:r>
            <a:r>
              <a:rPr lang="en-US" sz="3600" dirty="0">
                <a:solidFill>
                  <a:schemeClr val="accent1">
                    <a:lumMod val="40000"/>
                    <a:lumOff val="60000"/>
                  </a:schemeClr>
                </a:solidFill>
              </a:rPr>
              <a:t>according to his own purpose and grace</a:t>
            </a:r>
            <a:r>
              <a:rPr lang="en-US" sz="3600" dirty="0"/>
              <a:t>, which was given us in Christ Jesus before the world began,</a:t>
            </a:r>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75000"/>
            </a:schemeClr>
          </a:solidFill>
          <a:ln w="19050">
            <a:solidFill>
              <a:srgbClr val="FFC000"/>
            </a:solidFill>
          </a:ln>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7200" b="1" dirty="0" smtClean="0">
                <a:latin typeface="Brush Script MT" panose="03060802040406070304" pitchFamily="66" charset="0"/>
              </a:rPr>
              <a:t>Grace</a:t>
            </a:r>
            <a:r>
              <a:rPr lang="en-US" sz="4800" b="1" dirty="0" smtClean="0"/>
              <a:t>:  </a:t>
            </a:r>
            <a:r>
              <a:rPr lang="en-US" sz="4800" b="1" dirty="0" smtClean="0">
                <a:latin typeface="Arial" panose="020B0604020202020204" pitchFamily="34" charset="0"/>
                <a:cs typeface="Arial" panose="020B0604020202020204" pitchFamily="34" charset="0"/>
              </a:rPr>
              <a:t>1 Timothy 1:8-9</a:t>
            </a:r>
            <a:endParaRPr lang="en-US" sz="48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300735" y="643620"/>
            <a:ext cx="1225980" cy="1225980"/>
          </a:xfrm>
          <a:prstGeom prst="rect">
            <a:avLst/>
          </a:prstGeom>
        </p:spPr>
      </p:pic>
    </p:spTree>
    <p:extLst>
      <p:ext uri="{BB962C8B-B14F-4D97-AF65-F5344CB8AC3E}">
        <p14:creationId xmlns:p14="http://schemas.microsoft.com/office/powerpoint/2010/main" val="326002655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7"/>
            <a:ext cx="10840914" cy="4180770"/>
          </a:xfrm>
        </p:spPr>
        <p:txBody>
          <a:bodyPr>
            <a:noAutofit/>
          </a:bodyPr>
          <a:lstStyle/>
          <a:p>
            <a:r>
              <a:rPr lang="en-US" sz="4400" dirty="0" smtClean="0"/>
              <a:t>“</a:t>
            </a:r>
            <a:r>
              <a:rPr lang="en-US" sz="4400" dirty="0"/>
              <a:t>Divine grace is the great element of saving power” (</a:t>
            </a:r>
            <a:r>
              <a:rPr lang="en-US" sz="4400" dirty="0" smtClean="0"/>
              <a:t>GW </a:t>
            </a:r>
            <a:r>
              <a:rPr lang="en-US" sz="4400" dirty="0"/>
              <a:t>70). </a:t>
            </a:r>
            <a:endParaRPr lang="en-US" sz="4400" dirty="0" smtClean="0"/>
          </a:p>
          <a:p>
            <a:r>
              <a:rPr lang="en-US" sz="4400" dirty="0" smtClean="0"/>
              <a:t>“</a:t>
            </a:r>
            <a:r>
              <a:rPr lang="en-US" sz="4400" dirty="0"/>
              <a:t>Christ gave His life to make it possible for man to be restored to the image of God. It is the power of His grace that draws men together in obedience to the truth” (CT 249).</a:t>
            </a:r>
            <a:endParaRPr lang="en-US" sz="44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75000"/>
            </a:schemeClr>
          </a:solidFill>
          <a:ln w="19050">
            <a:solidFill>
              <a:srgbClr val="FFC000"/>
            </a:solidFill>
          </a:ln>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7200" b="1" dirty="0" smtClean="0">
                <a:latin typeface="Brush Script MT" panose="03060802040406070304" pitchFamily="66" charset="0"/>
              </a:rPr>
              <a:t>Grace</a:t>
            </a:r>
            <a:r>
              <a:rPr lang="en-US" sz="4000" b="1" dirty="0" smtClean="0"/>
              <a:t>:  </a:t>
            </a:r>
            <a:r>
              <a:rPr lang="en-US" sz="4000" b="1" dirty="0">
                <a:latin typeface="Arial" panose="020B0604020202020204" pitchFamily="34" charset="0"/>
                <a:cs typeface="Arial" panose="020B0604020202020204" pitchFamily="34" charset="0"/>
              </a:rPr>
              <a:t>SDABC V.6 </a:t>
            </a:r>
            <a:r>
              <a:rPr lang="en-US" sz="4000" b="1" dirty="0" smtClean="0">
                <a:latin typeface="Arial" panose="020B0604020202020204" pitchFamily="34" charset="0"/>
                <a:cs typeface="Arial" panose="020B0604020202020204" pitchFamily="34" charset="0"/>
              </a:rPr>
              <a:t>p.504</a:t>
            </a:r>
            <a:endParaRPr lang="en-US" sz="40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300735" y="643620"/>
            <a:ext cx="1225980" cy="1225980"/>
          </a:xfrm>
          <a:prstGeom prst="rect">
            <a:avLst/>
          </a:prstGeom>
        </p:spPr>
      </p:pic>
    </p:spTree>
    <p:extLst>
      <p:ext uri="{BB962C8B-B14F-4D97-AF65-F5344CB8AC3E}">
        <p14:creationId xmlns:p14="http://schemas.microsoft.com/office/powerpoint/2010/main" val="347581810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7"/>
            <a:ext cx="10840914" cy="4180770"/>
          </a:xfrm>
        </p:spPr>
        <p:txBody>
          <a:bodyPr>
            <a:noAutofit/>
          </a:bodyPr>
          <a:lstStyle/>
          <a:p>
            <a:pPr marL="0" indent="0">
              <a:buNone/>
            </a:pPr>
            <a:r>
              <a:rPr lang="en-US" sz="3600" dirty="0"/>
              <a:t>The usual Hebrew </a:t>
            </a:r>
            <a:r>
              <a:rPr lang="en-US" sz="3600" dirty="0" smtClean="0"/>
              <a:t>form </a:t>
            </a:r>
            <a:r>
              <a:rPr lang="en-US" sz="3600" dirty="0"/>
              <a:t>of greeting was </a:t>
            </a:r>
            <a:r>
              <a:rPr lang="en-US" sz="3600" i="1" dirty="0"/>
              <a:t>shalom</a:t>
            </a:r>
            <a:r>
              <a:rPr lang="en-US" sz="3600" dirty="0"/>
              <a:t>, “peace,” or </a:t>
            </a:r>
            <a:r>
              <a:rPr lang="en-US" sz="3600" i="1" dirty="0"/>
              <a:t>shalom </a:t>
            </a:r>
            <a:r>
              <a:rPr lang="en-US" sz="3600" i="1" dirty="0" err="1"/>
              <a:t>leka</a:t>
            </a:r>
            <a:r>
              <a:rPr lang="en-US" sz="3600" dirty="0"/>
              <a:t>, “peace to </a:t>
            </a:r>
            <a:r>
              <a:rPr lang="en-US" sz="3600" dirty="0" smtClean="0"/>
              <a:t>you.” </a:t>
            </a:r>
            <a:r>
              <a:rPr lang="en-US" sz="3600" dirty="0"/>
              <a:t>Jesus so greeted His </a:t>
            </a:r>
            <a:r>
              <a:rPr lang="en-US" sz="3600" dirty="0" smtClean="0"/>
              <a:t>assembled </a:t>
            </a:r>
            <a:r>
              <a:rPr lang="en-US" sz="3600" dirty="0"/>
              <a:t>disciples after the </a:t>
            </a:r>
            <a:r>
              <a:rPr lang="en-US" sz="3600" dirty="0" smtClean="0"/>
              <a:t>resurrection.  </a:t>
            </a:r>
          </a:p>
          <a:p>
            <a:pPr marL="0" indent="0">
              <a:buNone/>
            </a:pPr>
            <a:r>
              <a:rPr lang="en-US" sz="3600" dirty="0"/>
              <a:t>The life, death, and resurrection of Christ had brought new meaning to both these old familiar </a:t>
            </a:r>
            <a:r>
              <a:rPr lang="en-US" sz="3600" dirty="0" smtClean="0"/>
              <a:t>terms</a:t>
            </a:r>
            <a:r>
              <a:rPr lang="en-US" sz="3600" dirty="0"/>
              <a:t>. “Grace” was now understood as the redeeming love of God in </a:t>
            </a:r>
            <a:r>
              <a:rPr lang="en-US" sz="3600" dirty="0" smtClean="0"/>
              <a:t>Christ. </a:t>
            </a:r>
            <a:endParaRPr lang="en-US" sz="36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smtClean="0"/>
              <a:t>Grace and peace:  </a:t>
            </a:r>
            <a:r>
              <a:rPr lang="en-US" sz="4000" b="1" dirty="0" smtClean="0">
                <a:latin typeface="Arial" panose="020B0604020202020204" pitchFamily="34" charset="0"/>
                <a:cs typeface="Arial" panose="020B0604020202020204" pitchFamily="34" charset="0"/>
              </a:rPr>
              <a:t>SDABC V.6 p.473</a:t>
            </a:r>
            <a:endParaRPr lang="en-US" sz="40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spTree>
    <p:extLst>
      <p:ext uri="{BB962C8B-B14F-4D97-AF65-F5344CB8AC3E}">
        <p14:creationId xmlns:p14="http://schemas.microsoft.com/office/powerpoint/2010/main" val="211183415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2120018"/>
            <a:ext cx="6211764" cy="4180770"/>
          </a:xfrm>
        </p:spPr>
        <p:txBody>
          <a:bodyPr>
            <a:noAutofit/>
          </a:bodyPr>
          <a:lstStyle/>
          <a:p>
            <a:pPr marL="0" indent="0">
              <a:buNone/>
            </a:pPr>
            <a:r>
              <a:rPr lang="en-US" sz="3600" dirty="0" smtClean="0"/>
              <a:t>“</a:t>
            </a:r>
            <a:r>
              <a:rPr lang="en-US" sz="3600" dirty="0"/>
              <a:t>Peace” was now peace with God through </a:t>
            </a:r>
            <a:r>
              <a:rPr lang="en-US" sz="3600" dirty="0" smtClean="0"/>
              <a:t>redemption. </a:t>
            </a:r>
            <a:r>
              <a:rPr lang="en-US" sz="3600" dirty="0"/>
              <a:t>With this Christian significance, “grace” and “peace” became Paul’s customary greeting in all his </a:t>
            </a:r>
            <a:r>
              <a:rPr lang="en-US" sz="3600" dirty="0" smtClean="0"/>
              <a:t>epistles. </a:t>
            </a:r>
            <a:r>
              <a:rPr lang="en-US" sz="3600" dirty="0"/>
              <a:t>Peter and John also used similar </a:t>
            </a:r>
            <a:r>
              <a:rPr lang="en-US" sz="3600" dirty="0" smtClean="0"/>
              <a:t>greetings.  </a:t>
            </a:r>
            <a:endParaRPr lang="en-US" sz="36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smtClean="0"/>
              <a:t>Grace and peace:  </a:t>
            </a:r>
            <a:r>
              <a:rPr lang="en-US" sz="4000" b="1" dirty="0" smtClean="0">
                <a:latin typeface="Arial" panose="020B0604020202020204" pitchFamily="34" charset="0"/>
                <a:cs typeface="Arial" panose="020B0604020202020204" pitchFamily="34" charset="0"/>
              </a:rPr>
              <a:t>SDABC V.6 p. 473</a:t>
            </a:r>
            <a:endParaRPr lang="en-US" sz="40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pic>
        <p:nvPicPr>
          <p:cNvPr id="21508" name="Picture 4" descr="Pin on Lord You Amaze Me"/>
          <p:cNvPicPr>
            <a:picLocks noChangeAspect="1" noChangeArrowheads="1"/>
          </p:cNvPicPr>
          <p:nvPr/>
        </p:nvPicPr>
        <p:blipFill rotWithShape="1">
          <a:blip r:embed="rId3">
            <a:extLst>
              <a:ext uri="{28A0092B-C50C-407E-A947-70E740481C1C}">
                <a14:useLocalDpi xmlns:a14="http://schemas.microsoft.com/office/drawing/2010/main" val="0"/>
              </a:ext>
            </a:extLst>
          </a:blip>
          <a:srcRect b="36400"/>
          <a:stretch/>
        </p:blipFill>
        <p:spPr bwMode="auto">
          <a:xfrm>
            <a:off x="7011865" y="1993587"/>
            <a:ext cx="4514850" cy="4307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158918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7"/>
            <a:ext cx="10840914" cy="4180770"/>
          </a:xfrm>
        </p:spPr>
        <p:txBody>
          <a:bodyPr>
            <a:noAutofit/>
          </a:bodyPr>
          <a:lstStyle/>
          <a:p>
            <a:r>
              <a:rPr lang="en-US" sz="4400" b="1" dirty="0"/>
              <a:t>5 </a:t>
            </a:r>
            <a:r>
              <a:rPr lang="en-US" sz="4400" dirty="0">
                <a:solidFill>
                  <a:schemeClr val="accent1">
                    <a:lumMod val="40000"/>
                    <a:lumOff val="60000"/>
                  </a:schemeClr>
                </a:solidFill>
              </a:rPr>
              <a:t>Therefore being justified by faith, we have peace</a:t>
            </a:r>
            <a:r>
              <a:rPr lang="en-US" sz="4400" dirty="0"/>
              <a:t> with God through our Lord Jesus Christ:</a:t>
            </a:r>
          </a:p>
          <a:p>
            <a:r>
              <a:rPr lang="en-US" sz="4400" b="1" baseline="30000" dirty="0"/>
              <a:t>2 </a:t>
            </a:r>
            <a:r>
              <a:rPr lang="en-US" sz="4400" dirty="0">
                <a:solidFill>
                  <a:schemeClr val="accent1">
                    <a:lumMod val="40000"/>
                    <a:lumOff val="60000"/>
                  </a:schemeClr>
                </a:solidFill>
              </a:rPr>
              <a:t>By whom also we have access by faith into this grace wherein we stand</a:t>
            </a:r>
            <a:r>
              <a:rPr lang="en-US" sz="4400" dirty="0"/>
              <a:t>, and rejoice in hope of the glory of God.</a:t>
            </a:r>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75000"/>
            </a:schemeClr>
          </a:solidFill>
          <a:ln w="19050">
            <a:solidFill>
              <a:srgbClr val="FFC000"/>
            </a:solidFill>
          </a:ln>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7200" b="1" dirty="0" smtClean="0">
                <a:latin typeface="Brush Script MT" panose="03060802040406070304" pitchFamily="66" charset="0"/>
              </a:rPr>
              <a:t>Peace</a:t>
            </a:r>
            <a:r>
              <a:rPr lang="en-US" sz="4000" b="1" dirty="0" smtClean="0"/>
              <a:t>:  </a:t>
            </a:r>
            <a:r>
              <a:rPr lang="en-US" sz="5400" b="1" dirty="0" smtClean="0">
                <a:latin typeface="Arial" panose="020B0604020202020204" pitchFamily="34" charset="0"/>
                <a:cs typeface="Arial" panose="020B0604020202020204" pitchFamily="34" charset="0"/>
              </a:rPr>
              <a:t>Romans 5:1-2</a:t>
            </a:r>
            <a:endParaRPr lang="en-US" sz="54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300735" y="643620"/>
            <a:ext cx="1225980" cy="1225980"/>
          </a:xfrm>
          <a:prstGeom prst="rect">
            <a:avLst/>
          </a:prstGeom>
        </p:spPr>
      </p:pic>
    </p:spTree>
    <p:extLst>
      <p:ext uri="{BB962C8B-B14F-4D97-AF65-F5344CB8AC3E}">
        <p14:creationId xmlns:p14="http://schemas.microsoft.com/office/powerpoint/2010/main" val="165393931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5610793" y="1993587"/>
            <a:ext cx="5915922" cy="4180770"/>
          </a:xfrm>
        </p:spPr>
        <p:txBody>
          <a:bodyPr>
            <a:noAutofit/>
          </a:bodyPr>
          <a:lstStyle/>
          <a:p>
            <a:r>
              <a:rPr lang="en-US" sz="4000" b="1" baseline="30000" dirty="0"/>
              <a:t>3 </a:t>
            </a:r>
            <a:r>
              <a:rPr lang="en-US" sz="4000" dirty="0"/>
              <a:t>Blessed be the God and Father of our Lord Jesus Christ, who hath blessed us with all spiritual blessings in heavenly places in Christ</a:t>
            </a:r>
            <a:r>
              <a:rPr lang="en-US" sz="4000" dirty="0" smtClean="0"/>
              <a:t>:</a:t>
            </a:r>
            <a:endParaRPr lang="en-US" sz="40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5">
              <a:lumMod val="75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6000" b="1" dirty="0" smtClean="0"/>
              <a:t>Blessings:  </a:t>
            </a:r>
            <a:r>
              <a:rPr lang="en-US" sz="4400" b="1" dirty="0" smtClean="0">
                <a:latin typeface="Arial" panose="020B0604020202020204" pitchFamily="34" charset="0"/>
                <a:cs typeface="Arial" panose="020B0604020202020204" pitchFamily="34" charset="0"/>
              </a:rPr>
              <a:t>Ephesians 1:3-14</a:t>
            </a:r>
            <a:endParaRPr lang="en-US" sz="44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427017" y="964190"/>
            <a:ext cx="685800" cy="685800"/>
          </a:xfrm>
          <a:prstGeom prst="rect">
            <a:avLst/>
          </a:prstGeom>
        </p:spPr>
      </p:pic>
      <p:pic>
        <p:nvPicPr>
          <p:cNvPr id="24578" name="Picture 2" descr="Ascension of Christ Jesus High Resolution Images"/>
          <p:cNvPicPr>
            <a:picLocks noChangeAspect="1" noChangeArrowheads="1"/>
          </p:cNvPicPr>
          <p:nvPr/>
        </p:nvPicPr>
        <p:blipFill rotWithShape="1">
          <a:blip r:embed="rId3">
            <a:extLst>
              <a:ext uri="{28A0092B-C50C-407E-A947-70E740481C1C}">
                <a14:useLocalDpi xmlns:a14="http://schemas.microsoft.com/office/drawing/2010/main" val="0"/>
              </a:ext>
            </a:extLst>
          </a:blip>
          <a:srcRect b="43668"/>
          <a:stretch/>
        </p:blipFill>
        <p:spPr bwMode="auto">
          <a:xfrm>
            <a:off x="233082" y="1993588"/>
            <a:ext cx="5276397" cy="43713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617280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7"/>
            <a:ext cx="10840914" cy="4180770"/>
          </a:xfrm>
        </p:spPr>
        <p:txBody>
          <a:bodyPr>
            <a:noAutofit/>
          </a:bodyPr>
          <a:lstStyle/>
          <a:p>
            <a:pPr marL="0" indent="0">
              <a:buNone/>
            </a:pPr>
            <a:r>
              <a:rPr lang="en-US" sz="4000" dirty="0"/>
              <a:t>This expression of praise introduces one of the most sublime passages of Scripture, sometimes called the “gateway of praise.” Verses 3-14 survey the course of the revelation of divine grace and set forth promises of God’s redeeming love and the glorious privileges of the church. These verses may be regarded as the plan of salvation in outline.</a:t>
            </a:r>
            <a:endParaRPr lang="en-US" sz="40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smtClean="0"/>
              <a:t>Praise</a:t>
            </a:r>
            <a:r>
              <a:rPr lang="en-US" sz="4000" b="1" dirty="0" smtClean="0"/>
              <a:t>:  </a:t>
            </a:r>
            <a:r>
              <a:rPr lang="en-US" sz="4000" b="1" dirty="0" smtClean="0">
                <a:latin typeface="Arial" panose="020B0604020202020204" pitchFamily="34" charset="0"/>
                <a:cs typeface="Arial" panose="020B0604020202020204" pitchFamily="34" charset="0"/>
              </a:rPr>
              <a:t>SDABC V.6 p.997</a:t>
            </a:r>
            <a:endParaRPr lang="en-US" sz="40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spTree>
    <p:extLst>
      <p:ext uri="{BB962C8B-B14F-4D97-AF65-F5344CB8AC3E}">
        <p14:creationId xmlns:p14="http://schemas.microsoft.com/office/powerpoint/2010/main" val="281676183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7"/>
            <a:ext cx="10840914" cy="4180770"/>
          </a:xfrm>
        </p:spPr>
        <p:txBody>
          <a:bodyPr>
            <a:noAutofit/>
          </a:bodyPr>
          <a:lstStyle/>
          <a:p>
            <a:pPr marL="0" indent="0">
              <a:buNone/>
            </a:pPr>
            <a:r>
              <a:rPr lang="en-US" sz="4000" dirty="0" smtClean="0"/>
              <a:t>The Greek phrase, </a:t>
            </a:r>
            <a:r>
              <a:rPr lang="en-US" sz="4000" i="1" dirty="0" err="1"/>
              <a:t>en</a:t>
            </a:r>
            <a:r>
              <a:rPr lang="en-US" sz="4000" i="1" dirty="0"/>
              <a:t> </a:t>
            </a:r>
            <a:r>
              <a:rPr lang="en-US" sz="4000" i="1" dirty="0" err="1"/>
              <a:t>tois</a:t>
            </a:r>
            <a:r>
              <a:rPr lang="en-US" sz="4000" i="1" dirty="0"/>
              <a:t> </a:t>
            </a:r>
            <a:r>
              <a:rPr lang="en-US" sz="4000" i="1" dirty="0" err="1"/>
              <a:t>epouraniois</a:t>
            </a:r>
            <a:r>
              <a:rPr lang="en-US" sz="4000" dirty="0"/>
              <a:t>, “in the heavenly [</a:t>
            </a:r>
            <a:r>
              <a:rPr lang="en-US" sz="4000" dirty="0" smtClean="0"/>
              <a:t>places]” is </a:t>
            </a:r>
            <a:r>
              <a:rPr lang="en-US" sz="4000" dirty="0"/>
              <a:t>peculiar to Ephesians, being used five times in the epistle </a:t>
            </a:r>
            <a:r>
              <a:rPr lang="en-US" sz="4000" dirty="0" smtClean="0"/>
              <a:t>(Ephesians 1:3</a:t>
            </a:r>
            <a:r>
              <a:rPr lang="en-US" sz="4000" dirty="0"/>
              <a:t>, </a:t>
            </a:r>
            <a:r>
              <a:rPr lang="en-US" sz="4000" dirty="0" smtClean="0"/>
              <a:t>1:20</a:t>
            </a:r>
            <a:r>
              <a:rPr lang="en-US" sz="4000" dirty="0"/>
              <a:t>; 2:6; 3:10; </a:t>
            </a:r>
            <a:r>
              <a:rPr lang="en-US" sz="4000" dirty="0" smtClean="0"/>
              <a:t>and 6:12). </a:t>
            </a:r>
            <a:r>
              <a:rPr lang="en-US" sz="4000" dirty="0"/>
              <a:t> </a:t>
            </a:r>
            <a:r>
              <a:rPr lang="en-US" sz="4000" dirty="0" smtClean="0"/>
              <a:t>In Ephesians </a:t>
            </a:r>
            <a:r>
              <a:rPr lang="en-US" sz="4000" dirty="0"/>
              <a:t>6:12 the phrase is translated “in high places</a:t>
            </a:r>
            <a:r>
              <a:rPr lang="en-US" sz="4000" dirty="0" smtClean="0"/>
              <a:t>.”</a:t>
            </a:r>
            <a:endParaRPr lang="en-US" sz="40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smtClean="0"/>
              <a:t>Heavenly Places:  </a:t>
            </a:r>
            <a:r>
              <a:rPr lang="en-US" sz="4000" b="1" dirty="0" smtClean="0">
                <a:latin typeface="Arial" panose="020B0604020202020204" pitchFamily="34" charset="0"/>
                <a:cs typeface="Arial" panose="020B0604020202020204" pitchFamily="34" charset="0"/>
              </a:rPr>
              <a:t>SDABC V.6 p.997-8</a:t>
            </a:r>
            <a:endParaRPr lang="en-US" sz="40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spTree>
    <p:extLst>
      <p:ext uri="{BB962C8B-B14F-4D97-AF65-F5344CB8AC3E}">
        <p14:creationId xmlns:p14="http://schemas.microsoft.com/office/powerpoint/2010/main" val="282911524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7"/>
            <a:ext cx="10840914" cy="4180770"/>
          </a:xfrm>
        </p:spPr>
        <p:txBody>
          <a:bodyPr>
            <a:noAutofit/>
          </a:bodyPr>
          <a:lstStyle/>
          <a:p>
            <a:pPr marL="742950" indent="-742950">
              <a:buFont typeface="+mj-lt"/>
              <a:buAutoNum type="arabicPeriod"/>
            </a:pPr>
            <a:r>
              <a:rPr lang="en-US" sz="3600" dirty="0" smtClean="0"/>
              <a:t>In </a:t>
            </a:r>
            <a:r>
              <a:rPr lang="en-US" sz="3600" dirty="0"/>
              <a:t>Eph. 1:20 the </a:t>
            </a:r>
            <a:r>
              <a:rPr lang="en-US" sz="3600" dirty="0" smtClean="0"/>
              <a:t>phrase is </a:t>
            </a:r>
            <a:r>
              <a:rPr lang="en-US" sz="3600" dirty="0"/>
              <a:t>apparently used as a synonym for heaven, for it is the place where Christ sits on the right hand of the Father. </a:t>
            </a:r>
            <a:endParaRPr lang="en-US" sz="3600" dirty="0" smtClean="0"/>
          </a:p>
          <a:p>
            <a:pPr marL="742950" indent="-742950">
              <a:buFont typeface="+mj-lt"/>
              <a:buAutoNum type="arabicPeriod"/>
            </a:pPr>
            <a:r>
              <a:rPr lang="en-US" sz="3600" dirty="0" smtClean="0"/>
              <a:t>This </a:t>
            </a:r>
            <a:r>
              <a:rPr lang="en-US" sz="3600" dirty="0"/>
              <a:t>seems to be its meaning also in </a:t>
            </a:r>
            <a:r>
              <a:rPr lang="en-US" sz="3600" dirty="0" smtClean="0"/>
              <a:t>Eph. </a:t>
            </a:r>
            <a:r>
              <a:rPr lang="en-US" sz="3600" dirty="0"/>
              <a:t>2:6. If we are raised together with Christ, and are “in Christ Jesus,” and Christ is at the right hand of God in heaven, then we, in that sense, are sitting with Him in heaven</a:t>
            </a:r>
            <a:r>
              <a:rPr lang="en-US" sz="3600" dirty="0" smtClean="0"/>
              <a:t>.</a:t>
            </a:r>
            <a:endParaRPr lang="en-US" sz="40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smtClean="0"/>
              <a:t>Heavenly Places:  </a:t>
            </a:r>
            <a:r>
              <a:rPr lang="en-US" sz="4000" b="1" dirty="0" smtClean="0">
                <a:latin typeface="Arial" panose="020B0604020202020204" pitchFamily="34" charset="0"/>
                <a:cs typeface="Arial" panose="020B0604020202020204" pitchFamily="34" charset="0"/>
              </a:rPr>
              <a:t>SDABC V.6 p.998</a:t>
            </a:r>
            <a:endParaRPr lang="en-US" sz="40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spTree>
    <p:extLst>
      <p:ext uri="{BB962C8B-B14F-4D97-AF65-F5344CB8AC3E}">
        <p14:creationId xmlns:p14="http://schemas.microsoft.com/office/powerpoint/2010/main" val="18240651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2334550"/>
            <a:ext cx="10840914" cy="3921600"/>
          </a:xfrm>
        </p:spPr>
        <p:txBody>
          <a:bodyPr>
            <a:noAutofit/>
          </a:bodyPr>
          <a:lstStyle/>
          <a:p>
            <a:pPr marL="857250" indent="-857250">
              <a:buFont typeface="+mj-lt"/>
              <a:buAutoNum type="romanUcPeriod"/>
            </a:pPr>
            <a:r>
              <a:rPr lang="en-US" sz="4000" dirty="0">
                <a:solidFill>
                  <a:schemeClr val="accent1">
                    <a:lumMod val="40000"/>
                    <a:lumOff val="60000"/>
                  </a:schemeClr>
                </a:solidFill>
              </a:rPr>
              <a:t>Opening Greeting </a:t>
            </a:r>
            <a:r>
              <a:rPr lang="en-US" sz="4000" i="1" dirty="0">
                <a:solidFill>
                  <a:schemeClr val="accent1">
                    <a:lumMod val="40000"/>
                    <a:lumOff val="60000"/>
                  </a:schemeClr>
                </a:solidFill>
              </a:rPr>
              <a:t>(Eph. 1:1, 2)</a:t>
            </a:r>
            <a:endParaRPr lang="en-US" sz="4000" dirty="0">
              <a:solidFill>
                <a:schemeClr val="accent1">
                  <a:lumMod val="40000"/>
                  <a:lumOff val="60000"/>
                </a:schemeClr>
              </a:solidFill>
            </a:endParaRPr>
          </a:p>
          <a:p>
            <a:pPr marL="857250" indent="-857250">
              <a:buFont typeface="+mj-lt"/>
              <a:buAutoNum type="romanUcPeriod"/>
            </a:pPr>
            <a:r>
              <a:rPr lang="en-US" sz="4000" dirty="0">
                <a:solidFill>
                  <a:schemeClr val="accent1">
                    <a:lumMod val="40000"/>
                    <a:lumOff val="60000"/>
                  </a:schemeClr>
                </a:solidFill>
              </a:rPr>
              <a:t>Introductory Blessing </a:t>
            </a:r>
            <a:r>
              <a:rPr lang="en-US" sz="4000" i="1" dirty="0">
                <a:solidFill>
                  <a:schemeClr val="accent1">
                    <a:lumMod val="40000"/>
                    <a:lumOff val="60000"/>
                  </a:schemeClr>
                </a:solidFill>
              </a:rPr>
              <a:t>(Eph. 1:3-14)</a:t>
            </a:r>
            <a:endParaRPr lang="en-US" sz="4000" dirty="0">
              <a:solidFill>
                <a:schemeClr val="accent1">
                  <a:lumMod val="40000"/>
                  <a:lumOff val="60000"/>
                </a:schemeClr>
              </a:solidFill>
            </a:endParaRPr>
          </a:p>
          <a:p>
            <a:pPr marL="857250" indent="-857250">
              <a:buFont typeface="+mj-lt"/>
              <a:buAutoNum type="romanUcPeriod"/>
            </a:pPr>
            <a:r>
              <a:rPr lang="en-US" sz="4000" dirty="0"/>
              <a:t>Praying for Believers to Receive Christ-Focused Wisdom </a:t>
            </a:r>
            <a:r>
              <a:rPr lang="en-US" sz="4000" i="1" dirty="0"/>
              <a:t>(Eph. 1:15-23)</a:t>
            </a:r>
            <a:endParaRPr lang="en-US" sz="4000" dirty="0"/>
          </a:p>
          <a:p>
            <a:pPr marL="857250" indent="-857250">
              <a:buFont typeface="+mj-lt"/>
              <a:buAutoNum type="romanUcPeriod"/>
            </a:pPr>
            <a:r>
              <a:rPr lang="en-US" sz="4000" dirty="0"/>
              <a:t>Once Spiritually Dead; Now Exalted With Christ </a:t>
            </a:r>
            <a:r>
              <a:rPr lang="en-US" sz="4000" i="1" dirty="0"/>
              <a:t>(Eph. 2:1-10</a:t>
            </a:r>
            <a:r>
              <a:rPr lang="en-US" sz="4000" i="1" dirty="0" smtClean="0"/>
              <a:t>)</a:t>
            </a:r>
            <a:endParaRPr lang="en-US" sz="40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3">
              <a:lumMod val="60000"/>
              <a:lumOff val="4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a:t>Key Ideas:  Outlining Ephesians</a:t>
            </a:r>
          </a:p>
        </p:txBody>
      </p:sp>
      <p:pic>
        <p:nvPicPr>
          <p:cNvPr id="6" name="Picture 5" descr="curled page">
            <a:extLst>
              <a:ext uri="{FF2B5EF4-FFF2-40B4-BE49-F238E27FC236}">
                <a16:creationId xmlns="" xmlns:a16="http://schemas.microsoft.com/office/drawing/2014/main" id="{F54CE4C8-2431-43FB-87C3-391A3BFF806C}"/>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369427" y="609600"/>
            <a:ext cx="1157288" cy="1157288"/>
          </a:xfrm>
          <a:prstGeom prst="rect">
            <a:avLst/>
          </a:prstGeom>
        </p:spPr>
      </p:pic>
    </p:spTree>
    <p:extLst>
      <p:ext uri="{BB962C8B-B14F-4D97-AF65-F5344CB8AC3E}">
        <p14:creationId xmlns:p14="http://schemas.microsoft.com/office/powerpoint/2010/main" val="1276769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7"/>
            <a:ext cx="10840914" cy="4180770"/>
          </a:xfrm>
        </p:spPr>
        <p:txBody>
          <a:bodyPr>
            <a:noAutofit/>
          </a:bodyPr>
          <a:lstStyle/>
          <a:p>
            <a:pPr marL="742950" indent="-742950">
              <a:buFont typeface="+mj-lt"/>
              <a:buAutoNum type="arabicPeriod" startAt="3"/>
            </a:pPr>
            <a:r>
              <a:rPr lang="en-US" sz="3600" dirty="0" smtClean="0"/>
              <a:t>In Eph.3:10 </a:t>
            </a:r>
            <a:r>
              <a:rPr lang="en-US" sz="3600" i="1" dirty="0" err="1" smtClean="0"/>
              <a:t>en</a:t>
            </a:r>
            <a:r>
              <a:rPr lang="en-US" sz="3600" i="1" dirty="0" smtClean="0"/>
              <a:t> </a:t>
            </a:r>
            <a:r>
              <a:rPr lang="en-US" sz="3600" i="1" dirty="0" err="1" smtClean="0"/>
              <a:t>tois</a:t>
            </a:r>
            <a:r>
              <a:rPr lang="en-US" sz="3600" i="1" dirty="0" smtClean="0"/>
              <a:t> </a:t>
            </a:r>
            <a:r>
              <a:rPr lang="en-US" sz="3600" i="1" dirty="0" err="1" smtClean="0"/>
              <a:t>epouraniois</a:t>
            </a:r>
            <a:r>
              <a:rPr lang="en-US" sz="3600" i="1" dirty="0" smtClean="0"/>
              <a:t> </a:t>
            </a:r>
            <a:r>
              <a:rPr lang="en-US" sz="3600" dirty="0" smtClean="0"/>
              <a:t>describes </a:t>
            </a:r>
            <a:r>
              <a:rPr lang="en-US" sz="3600" dirty="0"/>
              <a:t>the dwelling place of angel powers, probably of good angels, </a:t>
            </a:r>
            <a:endParaRPr lang="en-US" sz="3600" dirty="0" smtClean="0"/>
          </a:p>
          <a:p>
            <a:pPr marL="742950" indent="-742950">
              <a:buFont typeface="+mj-lt"/>
              <a:buAutoNum type="arabicPeriod" startAt="3"/>
            </a:pPr>
            <a:r>
              <a:rPr lang="en-US" sz="3600" dirty="0" smtClean="0"/>
              <a:t>and </a:t>
            </a:r>
            <a:r>
              <a:rPr lang="en-US" sz="3600" dirty="0"/>
              <a:t>in </a:t>
            </a:r>
            <a:r>
              <a:rPr lang="en-US" sz="3600" dirty="0" smtClean="0"/>
              <a:t>Eph. </a:t>
            </a:r>
            <a:r>
              <a:rPr lang="en-US" sz="3600" dirty="0"/>
              <a:t>6:12 of evil angels. </a:t>
            </a:r>
            <a:endParaRPr lang="en-US" sz="3600" dirty="0" smtClean="0"/>
          </a:p>
          <a:p>
            <a:pPr marL="742950" indent="-742950">
              <a:buFont typeface="+mj-lt"/>
              <a:buAutoNum type="arabicPeriod" startAt="3"/>
            </a:pPr>
            <a:r>
              <a:rPr lang="en-US" sz="3600" dirty="0" smtClean="0"/>
              <a:t>But here in Eph. </a:t>
            </a:r>
            <a:r>
              <a:rPr lang="en-US" sz="3600" dirty="0"/>
              <a:t>1 :3 the phrase seems to qualify “spiritual blessings” by designating heaven as the source of them.</a:t>
            </a:r>
            <a:endParaRPr lang="en-US" sz="36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smtClean="0"/>
              <a:t>Heavenly Places:  </a:t>
            </a:r>
            <a:r>
              <a:rPr lang="en-US" sz="4000" b="1" dirty="0" smtClean="0">
                <a:latin typeface="Arial" panose="020B0604020202020204" pitchFamily="34" charset="0"/>
                <a:cs typeface="Arial" panose="020B0604020202020204" pitchFamily="34" charset="0"/>
              </a:rPr>
              <a:t>SDABC V.6 p.998</a:t>
            </a:r>
            <a:endParaRPr lang="en-US" sz="40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spTree>
    <p:extLst>
      <p:ext uri="{BB962C8B-B14F-4D97-AF65-F5344CB8AC3E}">
        <p14:creationId xmlns:p14="http://schemas.microsoft.com/office/powerpoint/2010/main" val="302315328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5610793" y="1993587"/>
            <a:ext cx="5915922" cy="4180770"/>
          </a:xfrm>
        </p:spPr>
        <p:txBody>
          <a:bodyPr>
            <a:noAutofit/>
          </a:bodyPr>
          <a:lstStyle/>
          <a:p>
            <a:r>
              <a:rPr lang="en-US" sz="4000" b="1" baseline="30000" dirty="0"/>
              <a:t>3 </a:t>
            </a:r>
            <a:r>
              <a:rPr lang="en-US" sz="4000" dirty="0"/>
              <a:t>Blessed be the God and Father of our Lord Jesus Christ, who hath blessed us with all spiritual blessings in heavenly places in Christ</a:t>
            </a:r>
            <a:r>
              <a:rPr lang="en-US" sz="4000" dirty="0" smtClean="0"/>
              <a:t>:</a:t>
            </a:r>
            <a:endParaRPr lang="en-US" sz="40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5">
              <a:lumMod val="75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6000" b="1" dirty="0" smtClean="0"/>
              <a:t>Blessings:  </a:t>
            </a:r>
            <a:r>
              <a:rPr lang="en-US" sz="4400" b="1" dirty="0" smtClean="0">
                <a:latin typeface="Arial" panose="020B0604020202020204" pitchFamily="34" charset="0"/>
                <a:cs typeface="Arial" panose="020B0604020202020204" pitchFamily="34" charset="0"/>
              </a:rPr>
              <a:t>Ephesians 1:3-14</a:t>
            </a:r>
            <a:endParaRPr lang="en-US" sz="44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427017" y="964190"/>
            <a:ext cx="685800" cy="685800"/>
          </a:xfrm>
          <a:prstGeom prst="rect">
            <a:avLst/>
          </a:prstGeom>
        </p:spPr>
      </p:pic>
      <p:pic>
        <p:nvPicPr>
          <p:cNvPr id="24578" name="Picture 2" descr="Ascension of Christ Jesus High Resolution Images"/>
          <p:cNvPicPr>
            <a:picLocks noChangeAspect="1" noChangeArrowheads="1"/>
          </p:cNvPicPr>
          <p:nvPr/>
        </p:nvPicPr>
        <p:blipFill rotWithShape="1">
          <a:blip r:embed="rId3">
            <a:extLst>
              <a:ext uri="{28A0092B-C50C-407E-A947-70E740481C1C}">
                <a14:useLocalDpi xmlns:a14="http://schemas.microsoft.com/office/drawing/2010/main" val="0"/>
              </a:ext>
            </a:extLst>
          </a:blip>
          <a:srcRect b="43668"/>
          <a:stretch/>
        </p:blipFill>
        <p:spPr bwMode="auto">
          <a:xfrm>
            <a:off x="233082" y="1993588"/>
            <a:ext cx="5276397" cy="43713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219952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5880847" y="1993586"/>
            <a:ext cx="5645868" cy="4658225"/>
          </a:xfrm>
        </p:spPr>
        <p:txBody>
          <a:bodyPr>
            <a:noAutofit/>
          </a:bodyPr>
          <a:lstStyle/>
          <a:p>
            <a:r>
              <a:rPr lang="en-US" sz="4000" b="1" baseline="30000" dirty="0"/>
              <a:t>4 </a:t>
            </a:r>
            <a:r>
              <a:rPr lang="en-US" sz="4000" dirty="0"/>
              <a:t>According as he hath chosen us in him before the foundation of the world, that we should be holy and without blame before him in love</a:t>
            </a:r>
            <a:r>
              <a:rPr lang="en-US" sz="4000" dirty="0" smtClean="0"/>
              <a:t>:</a:t>
            </a:r>
            <a:endParaRPr lang="en-US" sz="40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5">
              <a:lumMod val="75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6000" b="1" dirty="0" smtClean="0"/>
              <a:t>Blessings:  </a:t>
            </a:r>
            <a:r>
              <a:rPr lang="en-US" sz="4400" b="1" dirty="0" smtClean="0">
                <a:latin typeface="Arial" panose="020B0604020202020204" pitchFamily="34" charset="0"/>
                <a:cs typeface="Arial" panose="020B0604020202020204" pitchFamily="34" charset="0"/>
              </a:rPr>
              <a:t>Ephesians 1:4-14</a:t>
            </a:r>
            <a:endParaRPr lang="en-US" sz="44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427017" y="964190"/>
            <a:ext cx="685800" cy="685800"/>
          </a:xfrm>
          <a:prstGeom prst="rect">
            <a:avLst/>
          </a:prstGeom>
        </p:spPr>
      </p:pic>
      <p:pic>
        <p:nvPicPr>
          <p:cNvPr id="43010" name="Picture 2" descr="YOU ARE LOVED AND CHOSEN - Ralph Howe Ministries"/>
          <p:cNvPicPr>
            <a:picLocks noChangeAspect="1" noChangeArrowheads="1"/>
          </p:cNvPicPr>
          <p:nvPr/>
        </p:nvPicPr>
        <p:blipFill rotWithShape="1">
          <a:blip r:embed="rId3">
            <a:extLst>
              <a:ext uri="{28A0092B-C50C-407E-A947-70E740481C1C}">
                <a14:useLocalDpi xmlns:a14="http://schemas.microsoft.com/office/drawing/2010/main" val="0"/>
              </a:ext>
            </a:extLst>
          </a:blip>
          <a:srcRect l="11037" r="18673"/>
          <a:stretch/>
        </p:blipFill>
        <p:spPr bwMode="auto">
          <a:xfrm>
            <a:off x="685801" y="2157208"/>
            <a:ext cx="4930589" cy="39365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265392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5880847" y="1993586"/>
            <a:ext cx="5645868" cy="4658225"/>
          </a:xfrm>
        </p:spPr>
        <p:txBody>
          <a:bodyPr>
            <a:noAutofit/>
          </a:bodyPr>
          <a:lstStyle/>
          <a:p>
            <a:r>
              <a:rPr lang="en-US" sz="4000" b="1" baseline="30000" dirty="0"/>
              <a:t>5 </a:t>
            </a:r>
            <a:r>
              <a:rPr lang="en-US" sz="4000" dirty="0"/>
              <a:t>Having predestinated us unto the adoption of children by Jesus Christ to himself, according to the good pleasure of his will,</a:t>
            </a:r>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5">
              <a:lumMod val="75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6000" b="1" dirty="0" smtClean="0"/>
              <a:t>Blessings:  </a:t>
            </a:r>
            <a:r>
              <a:rPr lang="en-US" sz="4400" b="1" dirty="0" smtClean="0">
                <a:latin typeface="Arial" panose="020B0604020202020204" pitchFamily="34" charset="0"/>
                <a:cs typeface="Arial" panose="020B0604020202020204" pitchFamily="34" charset="0"/>
              </a:rPr>
              <a:t>Ephesians 1:5-14</a:t>
            </a:r>
            <a:endParaRPr lang="en-US" sz="44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427017" y="964190"/>
            <a:ext cx="685800" cy="685800"/>
          </a:xfrm>
          <a:prstGeom prst="rect">
            <a:avLst/>
          </a:prstGeom>
        </p:spPr>
      </p:pic>
      <p:pic>
        <p:nvPicPr>
          <p:cNvPr id="50178" name="Picture 2" descr="Imperfect Treasures: Chosen and Dearly Loved"/>
          <p:cNvPicPr>
            <a:picLocks noChangeAspect="1" noChangeArrowheads="1"/>
          </p:cNvPicPr>
          <p:nvPr/>
        </p:nvPicPr>
        <p:blipFill rotWithShape="1">
          <a:blip r:embed="rId3">
            <a:extLst>
              <a:ext uri="{28A0092B-C50C-407E-A947-70E740481C1C}">
                <a14:useLocalDpi xmlns:a14="http://schemas.microsoft.com/office/drawing/2010/main" val="0"/>
              </a:ext>
            </a:extLst>
          </a:blip>
          <a:srcRect r="15318"/>
          <a:stretch/>
        </p:blipFill>
        <p:spPr bwMode="auto">
          <a:xfrm>
            <a:off x="685800" y="1869600"/>
            <a:ext cx="4890247" cy="38498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154326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6"/>
            <a:ext cx="10840914" cy="4864413"/>
          </a:xfrm>
        </p:spPr>
        <p:txBody>
          <a:bodyPr>
            <a:noAutofit/>
          </a:bodyPr>
          <a:lstStyle/>
          <a:p>
            <a:pPr marL="0" indent="0">
              <a:buNone/>
            </a:pPr>
            <a:r>
              <a:rPr lang="en-US" sz="3600" dirty="0" smtClean="0"/>
              <a:t>To predestinate is in Greek </a:t>
            </a:r>
            <a:r>
              <a:rPr lang="en-US" sz="3600" i="1" dirty="0" err="1" smtClean="0"/>
              <a:t>proorizo</a:t>
            </a:r>
            <a:r>
              <a:rPr lang="en-US" sz="3600" i="1" dirty="0" smtClean="0"/>
              <a:t> </a:t>
            </a:r>
            <a:r>
              <a:rPr lang="en-US" sz="3600" dirty="0" smtClean="0"/>
              <a:t>“to </a:t>
            </a:r>
            <a:r>
              <a:rPr lang="en-US" sz="3600" dirty="0"/>
              <a:t>mark off beforehand.” The word is translated “</a:t>
            </a:r>
            <a:r>
              <a:rPr lang="en-US" sz="3600" dirty="0" smtClean="0"/>
              <a:t>determined </a:t>
            </a:r>
            <a:r>
              <a:rPr lang="en-US" sz="3600" dirty="0"/>
              <a:t>before” in Acts 4:28, and “ordained” in 1 Cor. 2:7. </a:t>
            </a:r>
            <a:r>
              <a:rPr lang="en-US" sz="3600" dirty="0" smtClean="0"/>
              <a:t>God </a:t>
            </a:r>
            <a:r>
              <a:rPr lang="en-US" sz="3600" dirty="0"/>
              <a:t>predestinated those whom He foreknew</a:t>
            </a:r>
            <a:r>
              <a:rPr lang="en-US" sz="3600" dirty="0" smtClean="0"/>
              <a:t>. As </a:t>
            </a:r>
            <a:r>
              <a:rPr lang="en-US" sz="3600" dirty="0"/>
              <a:t>God foresaw, and thus foreknew, each generation of men that would come upon the stage of this world’s action, He coupled immediately with His foreknowledge the decision to predestinate them all to be saved. </a:t>
            </a:r>
            <a:endParaRPr lang="en-US" sz="36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400" b="1" dirty="0" smtClean="0"/>
              <a:t>Chosen:  </a:t>
            </a:r>
            <a:r>
              <a:rPr lang="en-US" sz="4400" b="1" dirty="0" smtClean="0">
                <a:latin typeface="Arial" panose="020B0604020202020204" pitchFamily="34" charset="0"/>
                <a:cs typeface="Arial" panose="020B0604020202020204" pitchFamily="34" charset="0"/>
              </a:rPr>
              <a:t>SDABC V.6 p.575</a:t>
            </a:r>
            <a:endParaRPr lang="en-US" sz="44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spTree>
    <p:extLst>
      <p:ext uri="{BB962C8B-B14F-4D97-AF65-F5344CB8AC3E}">
        <p14:creationId xmlns:p14="http://schemas.microsoft.com/office/powerpoint/2010/main" val="214269200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6"/>
            <a:ext cx="10840914" cy="4864413"/>
          </a:xfrm>
        </p:spPr>
        <p:txBody>
          <a:bodyPr>
            <a:noAutofit/>
          </a:bodyPr>
          <a:lstStyle/>
          <a:p>
            <a:pPr marL="0" indent="0">
              <a:buNone/>
            </a:pPr>
            <a:r>
              <a:rPr lang="en-US" sz="3600" dirty="0" smtClean="0"/>
              <a:t>God </a:t>
            </a:r>
            <a:r>
              <a:rPr lang="en-US" sz="3600" dirty="0"/>
              <a:t>never had any other purpose than salvation for the members of the human family. </a:t>
            </a:r>
            <a:endParaRPr lang="en-US" sz="3600" dirty="0" smtClean="0"/>
          </a:p>
          <a:p>
            <a:r>
              <a:rPr lang="en-US" sz="3600" dirty="0" smtClean="0"/>
              <a:t>For </a:t>
            </a:r>
            <a:r>
              <a:rPr lang="en-US" sz="3600" dirty="0"/>
              <a:t>God “will have all men to be saved, and to come unto the knowledge of the truth” (1 Tim. 2:4). </a:t>
            </a:r>
            <a:endParaRPr lang="en-US" sz="3600" dirty="0" smtClean="0"/>
          </a:p>
          <a:p>
            <a:r>
              <a:rPr lang="en-US" sz="3600" dirty="0" smtClean="0"/>
              <a:t>He </a:t>
            </a:r>
            <a:r>
              <a:rPr lang="en-US" sz="3600" dirty="0"/>
              <a:t>is “not willing that any should perish, but that all should come to repentance” (2 Peter 3:9). </a:t>
            </a:r>
            <a:endParaRPr lang="en-US" sz="3600" dirty="0" smtClean="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400" b="1" dirty="0" smtClean="0"/>
              <a:t>Chosen:  </a:t>
            </a:r>
            <a:r>
              <a:rPr lang="en-US" sz="4400" b="1" dirty="0" smtClean="0">
                <a:latin typeface="Arial" panose="020B0604020202020204" pitchFamily="34" charset="0"/>
                <a:cs typeface="Arial" panose="020B0604020202020204" pitchFamily="34" charset="0"/>
              </a:rPr>
              <a:t>SDABC V.6 p.575</a:t>
            </a:r>
            <a:endParaRPr lang="en-US" sz="44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spTree>
    <p:extLst>
      <p:ext uri="{BB962C8B-B14F-4D97-AF65-F5344CB8AC3E}">
        <p14:creationId xmlns:p14="http://schemas.microsoft.com/office/powerpoint/2010/main" val="413041492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6"/>
            <a:ext cx="10840914" cy="4864413"/>
          </a:xfrm>
        </p:spPr>
        <p:txBody>
          <a:bodyPr>
            <a:noAutofit/>
          </a:bodyPr>
          <a:lstStyle/>
          <a:p>
            <a:r>
              <a:rPr lang="en-US" sz="3600" dirty="0" smtClean="0"/>
              <a:t>“</a:t>
            </a:r>
            <a:r>
              <a:rPr lang="en-US" sz="3600" dirty="0"/>
              <a:t>As I live, </a:t>
            </a:r>
            <a:r>
              <a:rPr lang="en-US" sz="3600" dirty="0" err="1"/>
              <a:t>saith</a:t>
            </a:r>
            <a:r>
              <a:rPr lang="en-US" sz="3600" dirty="0"/>
              <a:t> the Lord God, I have no pleasure in the death of the wicked; but that the wicked turn from his way and live” (</a:t>
            </a:r>
            <a:r>
              <a:rPr lang="en-US" sz="3600" dirty="0" err="1"/>
              <a:t>Eze</a:t>
            </a:r>
            <a:r>
              <a:rPr lang="en-US" sz="3600" dirty="0"/>
              <a:t>. 33:11). </a:t>
            </a:r>
            <a:endParaRPr lang="en-US" sz="3600" dirty="0" smtClean="0"/>
          </a:p>
          <a:p>
            <a:r>
              <a:rPr lang="en-US" sz="3600" dirty="0" smtClean="0"/>
              <a:t>Christ </a:t>
            </a:r>
            <a:r>
              <a:rPr lang="en-US" sz="3600" dirty="0"/>
              <a:t>said, “Come unto me, all ye that </a:t>
            </a:r>
            <a:r>
              <a:rPr lang="en-US" sz="3600" dirty="0" err="1"/>
              <a:t>labour</a:t>
            </a:r>
            <a:r>
              <a:rPr lang="en-US" sz="3600" dirty="0"/>
              <a:t> and are heavy laden, and I will give you rest” (Matt. 1 1 :28). </a:t>
            </a:r>
            <a:endParaRPr lang="en-US" sz="3600" dirty="0" smtClean="0"/>
          </a:p>
          <a:p>
            <a:r>
              <a:rPr lang="en-US" sz="3600" dirty="0" smtClean="0"/>
              <a:t>“</a:t>
            </a:r>
            <a:r>
              <a:rPr lang="en-US" sz="3600" dirty="0"/>
              <a:t>Whosoever will, let him take the water of life freely” (Rev. 22:1 7). </a:t>
            </a:r>
            <a:endParaRPr lang="en-US" sz="3600" dirty="0" smtClean="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400" b="1" dirty="0" smtClean="0"/>
              <a:t>Chosen:  </a:t>
            </a:r>
            <a:r>
              <a:rPr lang="en-US" sz="4400" b="1" dirty="0" smtClean="0">
                <a:latin typeface="Arial" panose="020B0604020202020204" pitchFamily="34" charset="0"/>
                <a:cs typeface="Arial" panose="020B0604020202020204" pitchFamily="34" charset="0"/>
              </a:rPr>
              <a:t>SDABC V.6 p.575</a:t>
            </a:r>
            <a:endParaRPr lang="en-US" sz="44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spTree>
    <p:extLst>
      <p:ext uri="{BB962C8B-B14F-4D97-AF65-F5344CB8AC3E}">
        <p14:creationId xmlns:p14="http://schemas.microsoft.com/office/powerpoint/2010/main" val="428712657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6"/>
            <a:ext cx="10840914" cy="4864413"/>
          </a:xfrm>
        </p:spPr>
        <p:txBody>
          <a:bodyPr>
            <a:noAutofit/>
          </a:bodyPr>
          <a:lstStyle/>
          <a:p>
            <a:r>
              <a:rPr lang="en-US" sz="3600" dirty="0" smtClean="0"/>
              <a:t>“</a:t>
            </a:r>
            <a:r>
              <a:rPr lang="en-US" sz="3600" dirty="0"/>
              <a:t>For God so loved the world, that he gave his only begotten Son, that whosoever believeth in him should not perish, but have everlasting life” (John 3:16</a:t>
            </a:r>
            <a:r>
              <a:rPr lang="en-US" sz="3600" dirty="0" smtClean="0"/>
              <a:t>).</a:t>
            </a:r>
          </a:p>
          <a:p>
            <a:pPr marL="0" indent="0">
              <a:buNone/>
            </a:pPr>
            <a:r>
              <a:rPr lang="en-US" sz="3600" dirty="0" smtClean="0"/>
              <a:t>Salvation </a:t>
            </a:r>
            <a:r>
              <a:rPr lang="en-US" sz="3600" dirty="0"/>
              <a:t>is offered freely to all. But not all accept the gospel invitation. </a:t>
            </a:r>
            <a:endParaRPr lang="en-US" sz="3600" dirty="0" smtClean="0"/>
          </a:p>
          <a:p>
            <a:pPr marL="0" indent="0">
              <a:buNone/>
            </a:pPr>
            <a:r>
              <a:rPr lang="en-US" sz="3600" dirty="0" smtClean="0"/>
              <a:t>“</a:t>
            </a:r>
            <a:r>
              <a:rPr lang="en-US" sz="3600" dirty="0"/>
              <a:t>Many are called, but few are chosen” (Matt. 22:14; cf. </a:t>
            </a:r>
            <a:r>
              <a:rPr lang="en-US" sz="3600" dirty="0" err="1"/>
              <a:t>ch.</a:t>
            </a:r>
            <a:r>
              <a:rPr lang="en-US" sz="3600" dirty="0"/>
              <a:t> 20:16). </a:t>
            </a:r>
            <a:endParaRPr lang="en-US" sz="36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400" b="1" dirty="0" smtClean="0"/>
              <a:t>Chosen:  </a:t>
            </a:r>
            <a:r>
              <a:rPr lang="en-US" sz="4400" b="1" dirty="0" smtClean="0">
                <a:latin typeface="Arial" panose="020B0604020202020204" pitchFamily="34" charset="0"/>
                <a:cs typeface="Arial" panose="020B0604020202020204" pitchFamily="34" charset="0"/>
              </a:rPr>
              <a:t>SDABC V.6 p.575</a:t>
            </a:r>
            <a:endParaRPr lang="en-US" sz="44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spTree>
    <p:extLst>
      <p:ext uri="{BB962C8B-B14F-4D97-AF65-F5344CB8AC3E}">
        <p14:creationId xmlns:p14="http://schemas.microsoft.com/office/powerpoint/2010/main" val="93617513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7"/>
            <a:ext cx="10840914" cy="4532720"/>
          </a:xfrm>
        </p:spPr>
        <p:txBody>
          <a:bodyPr>
            <a:noAutofit/>
          </a:bodyPr>
          <a:lstStyle/>
          <a:p>
            <a:pPr marL="0" indent="0">
              <a:buNone/>
            </a:pPr>
            <a:r>
              <a:rPr lang="en-US" sz="3600" dirty="0" smtClean="0"/>
              <a:t>Salvation </a:t>
            </a:r>
            <a:r>
              <a:rPr lang="en-US" sz="3600" dirty="0"/>
              <a:t>is not forced upon us against our will. If we choose to oppose and resist God’s purpose, we shall be lost</a:t>
            </a:r>
            <a:r>
              <a:rPr lang="en-US" sz="3600" dirty="0" smtClean="0"/>
              <a:t>. Divine </a:t>
            </a:r>
            <a:r>
              <a:rPr lang="en-US" sz="3600" dirty="0"/>
              <a:t>foreknowledge and divine predestination in no way exclude human liberty. Nowhere does Paul, or any other Bible writer, suggest that God has predestined certain men to be saved and certain others to be lost, regardless of their own choice in the matter.</a:t>
            </a:r>
            <a:endParaRPr lang="en-US" sz="36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400" b="1" dirty="0" smtClean="0"/>
              <a:t>Chosen:  </a:t>
            </a:r>
            <a:r>
              <a:rPr lang="en-US" sz="4400" b="1" dirty="0" smtClean="0">
                <a:latin typeface="Arial" panose="020B0604020202020204" pitchFamily="34" charset="0"/>
                <a:cs typeface="Arial" panose="020B0604020202020204" pitchFamily="34" charset="0"/>
              </a:rPr>
              <a:t>SDABC V.6 p.575</a:t>
            </a:r>
            <a:endParaRPr lang="en-US" sz="44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spTree>
    <p:extLst>
      <p:ext uri="{BB962C8B-B14F-4D97-AF65-F5344CB8AC3E}">
        <p14:creationId xmlns:p14="http://schemas.microsoft.com/office/powerpoint/2010/main" val="343316772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37889" y="1993586"/>
            <a:ext cx="4688826" cy="4658225"/>
          </a:xfrm>
        </p:spPr>
        <p:txBody>
          <a:bodyPr>
            <a:noAutofit/>
          </a:bodyPr>
          <a:lstStyle/>
          <a:p>
            <a:r>
              <a:rPr lang="en-US" sz="4000" b="1" baseline="30000" dirty="0"/>
              <a:t>6 </a:t>
            </a:r>
            <a:r>
              <a:rPr lang="en-US" sz="4000" dirty="0"/>
              <a:t>To the praise of the glory of his grace, wherein he hath made us accepted in the beloved.</a:t>
            </a:r>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5">
              <a:lumMod val="75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6000" b="1" dirty="0" smtClean="0"/>
              <a:t>Blessings:  </a:t>
            </a:r>
            <a:r>
              <a:rPr lang="en-US" sz="4400" b="1" dirty="0" smtClean="0">
                <a:latin typeface="Arial" panose="020B0604020202020204" pitchFamily="34" charset="0"/>
                <a:cs typeface="Arial" panose="020B0604020202020204" pitchFamily="34" charset="0"/>
              </a:rPr>
              <a:t>Ephesians 1:6-14</a:t>
            </a:r>
            <a:endParaRPr lang="en-US" sz="44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427017" y="964190"/>
            <a:ext cx="685800" cy="685800"/>
          </a:xfrm>
          <a:prstGeom prst="rect">
            <a:avLst/>
          </a:prstGeom>
        </p:spPr>
      </p:pic>
      <p:pic>
        <p:nvPicPr>
          <p:cNvPr id="49154" name="Picture 2" descr="HE has chosen you - deliberately ! - Pastor Charles Finny Arumainayag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1" y="2159467"/>
            <a:ext cx="6152088" cy="3452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46252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2334550"/>
            <a:ext cx="10840914" cy="3921600"/>
          </a:xfrm>
        </p:spPr>
        <p:txBody>
          <a:bodyPr>
            <a:noAutofit/>
          </a:bodyPr>
          <a:lstStyle/>
          <a:p>
            <a:pPr marL="857250" indent="-857250">
              <a:buFont typeface="+mj-lt"/>
              <a:buAutoNum type="romanUcPeriod" startAt="5"/>
            </a:pPr>
            <a:r>
              <a:rPr lang="en-US" sz="4000" dirty="0"/>
              <a:t>Christ’s Creation of the Church Out of Jews and Gentiles </a:t>
            </a:r>
            <a:r>
              <a:rPr lang="en-US" sz="4000" i="1" dirty="0"/>
              <a:t>(Eph. 2:11-22)</a:t>
            </a:r>
            <a:endParaRPr lang="en-US" sz="4000" dirty="0"/>
          </a:p>
          <a:p>
            <a:pPr marL="857250" indent="-857250">
              <a:buFont typeface="+mj-lt"/>
              <a:buAutoNum type="romanUcPeriod" startAt="5"/>
            </a:pPr>
            <a:r>
              <a:rPr lang="en-US" sz="4000" dirty="0"/>
              <a:t>Paul as Preacher of Christ to the Gentiles </a:t>
            </a:r>
            <a:r>
              <a:rPr lang="en-US" sz="4000" i="1" dirty="0"/>
              <a:t>(Eph. 3:1-13)</a:t>
            </a:r>
            <a:endParaRPr lang="en-US" sz="4000" dirty="0"/>
          </a:p>
          <a:p>
            <a:pPr marL="857250" indent="-857250">
              <a:buFont typeface="+mj-lt"/>
              <a:buAutoNum type="romanUcPeriod" startAt="5"/>
            </a:pPr>
            <a:r>
              <a:rPr lang="en-US" sz="4000" dirty="0"/>
              <a:t>Praying for Believers to Experience the Love of Christ </a:t>
            </a:r>
            <a:r>
              <a:rPr lang="en-US" sz="4000" i="1" dirty="0"/>
              <a:t>(Eph. 3:14-21</a:t>
            </a:r>
            <a:r>
              <a:rPr lang="en-US" sz="4000" i="1" dirty="0" smtClean="0"/>
              <a:t>)</a:t>
            </a:r>
            <a:endParaRPr lang="en-US" sz="40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3">
              <a:lumMod val="60000"/>
              <a:lumOff val="4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a:t>Key Ideas:  Outlining Ephesians</a:t>
            </a:r>
          </a:p>
        </p:txBody>
      </p:sp>
      <p:pic>
        <p:nvPicPr>
          <p:cNvPr id="6" name="Picture 5" descr="curled page">
            <a:extLst>
              <a:ext uri="{FF2B5EF4-FFF2-40B4-BE49-F238E27FC236}">
                <a16:creationId xmlns="" xmlns:a16="http://schemas.microsoft.com/office/drawing/2014/main" id="{F54CE4C8-2431-43FB-87C3-391A3BFF806C}"/>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369427" y="609600"/>
            <a:ext cx="1157288" cy="1157288"/>
          </a:xfrm>
          <a:prstGeom prst="rect">
            <a:avLst/>
          </a:prstGeom>
        </p:spPr>
      </p:pic>
    </p:spTree>
    <p:extLst>
      <p:ext uri="{BB962C8B-B14F-4D97-AF65-F5344CB8AC3E}">
        <p14:creationId xmlns:p14="http://schemas.microsoft.com/office/powerpoint/2010/main" val="2027639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7"/>
            <a:ext cx="10840914" cy="4532720"/>
          </a:xfrm>
        </p:spPr>
        <p:txBody>
          <a:bodyPr>
            <a:noAutofit/>
          </a:bodyPr>
          <a:lstStyle/>
          <a:p>
            <a:pPr marL="0" indent="0">
              <a:buNone/>
            </a:pPr>
            <a:r>
              <a:rPr lang="en-US" sz="4000" dirty="0"/>
              <a:t>As a result of the revelation of God’s grace in the adoption, the universe will gain a true conception of the character and purposes of God and respond with expressions of praise. One of the purposes of the plan of salvation is the vindication of the character of God before the </a:t>
            </a:r>
            <a:r>
              <a:rPr lang="en-US" sz="4000" dirty="0" smtClean="0"/>
              <a:t>universe.  </a:t>
            </a:r>
            <a:endParaRPr lang="en-US" sz="40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400" b="1" dirty="0" smtClean="0"/>
              <a:t>Glory of Grace</a:t>
            </a:r>
            <a:r>
              <a:rPr lang="en-US" sz="4400" b="1" dirty="0" smtClean="0"/>
              <a:t>:  </a:t>
            </a:r>
            <a:r>
              <a:rPr lang="en-US" sz="4400" b="1" dirty="0" smtClean="0">
                <a:latin typeface="Arial" panose="020B0604020202020204" pitchFamily="34" charset="0"/>
                <a:cs typeface="Arial" panose="020B0604020202020204" pitchFamily="34" charset="0"/>
              </a:rPr>
              <a:t>SDABC V.6 p.999</a:t>
            </a:r>
            <a:endParaRPr lang="en-US" sz="44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spTree>
    <p:extLst>
      <p:ext uri="{BB962C8B-B14F-4D97-AF65-F5344CB8AC3E}">
        <p14:creationId xmlns:p14="http://schemas.microsoft.com/office/powerpoint/2010/main" val="402721634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7"/>
            <a:ext cx="10840914" cy="4532720"/>
          </a:xfrm>
        </p:spPr>
        <p:txBody>
          <a:bodyPr>
            <a:noAutofit/>
          </a:bodyPr>
          <a:lstStyle/>
          <a:p>
            <a:pPr marL="0" indent="0">
              <a:buNone/>
            </a:pPr>
            <a:r>
              <a:rPr lang="en-US" sz="4000" dirty="0" smtClean="0"/>
              <a:t>“Made us accepted” here is the Greek </a:t>
            </a:r>
            <a:r>
              <a:rPr lang="en-US" sz="4000" i="1" dirty="0" err="1"/>
              <a:t>charitod</a:t>
            </a:r>
            <a:r>
              <a:rPr lang="en-US" sz="4000" dirty="0"/>
              <a:t>, “to endow with grace,” “to make graceful.” Here the former meaning obviously applies. The idea is of grace freely bestowed, by which we have been enriched or beautified. </a:t>
            </a:r>
            <a:r>
              <a:rPr lang="en-US" sz="4000" dirty="0" smtClean="0"/>
              <a:t>God’s </a:t>
            </a:r>
            <a:r>
              <a:rPr lang="en-US" sz="4000" dirty="0"/>
              <a:t>mercy, favor, gracious disposition to us, permit a relationship to Him that would otherwise be impossible. </a:t>
            </a:r>
            <a:endParaRPr lang="en-US" sz="40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smtClean="0"/>
              <a:t>Made us Accepted</a:t>
            </a:r>
            <a:r>
              <a:rPr lang="en-US" sz="4000" b="1" dirty="0" smtClean="0"/>
              <a:t>:  </a:t>
            </a:r>
            <a:r>
              <a:rPr lang="en-US" sz="4000" b="1" dirty="0" smtClean="0">
                <a:latin typeface="Arial" panose="020B0604020202020204" pitchFamily="34" charset="0"/>
                <a:cs typeface="Arial" panose="020B0604020202020204" pitchFamily="34" charset="0"/>
              </a:rPr>
              <a:t>SDABC V.6 p.999</a:t>
            </a:r>
            <a:endParaRPr lang="en-US" sz="40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spTree>
    <p:extLst>
      <p:ext uri="{BB962C8B-B14F-4D97-AF65-F5344CB8AC3E}">
        <p14:creationId xmlns:p14="http://schemas.microsoft.com/office/powerpoint/2010/main" val="261003382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7"/>
            <a:ext cx="10840914" cy="4532720"/>
          </a:xfrm>
        </p:spPr>
        <p:txBody>
          <a:bodyPr>
            <a:noAutofit/>
          </a:bodyPr>
          <a:lstStyle/>
          <a:p>
            <a:pPr marL="0" indent="0">
              <a:buNone/>
            </a:pPr>
            <a:r>
              <a:rPr lang="en-US" sz="4000" dirty="0"/>
              <a:t>Another </a:t>
            </a:r>
            <a:r>
              <a:rPr lang="en-US" sz="4000" dirty="0" smtClean="0"/>
              <a:t>form </a:t>
            </a:r>
            <a:r>
              <a:rPr lang="en-US" sz="4000" dirty="0"/>
              <a:t>of the key phrase of this epistle </a:t>
            </a:r>
            <a:r>
              <a:rPr lang="en-US" sz="4000" dirty="0" smtClean="0"/>
              <a:t>(In Christ). </a:t>
            </a:r>
            <a:r>
              <a:rPr lang="en-US" sz="4000" dirty="0"/>
              <a:t>The designation of the Son as the Beloved is appropriate here. We are brought nigh to God by the Beloved One, and in turn may be called beloved children (</a:t>
            </a:r>
            <a:r>
              <a:rPr lang="en-US" sz="4000" dirty="0" err="1"/>
              <a:t>ch.</a:t>
            </a:r>
            <a:r>
              <a:rPr lang="en-US" sz="4000" dirty="0"/>
              <a:t> 5:1). Those whom God endows with His grace are loved by Him in the same way that He loves His own Son.</a:t>
            </a:r>
            <a:endParaRPr lang="en-US" sz="40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400" b="1" dirty="0" smtClean="0"/>
              <a:t>In the beloved:  </a:t>
            </a:r>
            <a:r>
              <a:rPr lang="en-US" sz="4400" b="1" dirty="0" smtClean="0">
                <a:latin typeface="Arial" panose="020B0604020202020204" pitchFamily="34" charset="0"/>
                <a:cs typeface="Arial" panose="020B0604020202020204" pitchFamily="34" charset="0"/>
              </a:rPr>
              <a:t>SDABC V.6 p.999</a:t>
            </a:r>
            <a:endParaRPr lang="en-US" sz="44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spTree>
    <p:extLst>
      <p:ext uri="{BB962C8B-B14F-4D97-AF65-F5344CB8AC3E}">
        <p14:creationId xmlns:p14="http://schemas.microsoft.com/office/powerpoint/2010/main" val="66732743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37889" y="1993586"/>
            <a:ext cx="4688826" cy="4658225"/>
          </a:xfrm>
        </p:spPr>
        <p:txBody>
          <a:bodyPr>
            <a:noAutofit/>
          </a:bodyPr>
          <a:lstStyle/>
          <a:p>
            <a:r>
              <a:rPr lang="en-US" sz="4000" b="1" baseline="30000" dirty="0"/>
              <a:t>6 </a:t>
            </a:r>
            <a:r>
              <a:rPr lang="en-US" sz="4000" dirty="0"/>
              <a:t>To the praise of the glory of his grace, wherein he hath made us accepted in the beloved.</a:t>
            </a:r>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5">
              <a:lumMod val="75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6000" b="1" dirty="0" smtClean="0"/>
              <a:t>Blessings:  </a:t>
            </a:r>
            <a:r>
              <a:rPr lang="en-US" sz="4400" b="1" dirty="0" smtClean="0">
                <a:latin typeface="Arial" panose="020B0604020202020204" pitchFamily="34" charset="0"/>
                <a:cs typeface="Arial" panose="020B0604020202020204" pitchFamily="34" charset="0"/>
              </a:rPr>
              <a:t>Ephesians 1:6-14</a:t>
            </a:r>
            <a:endParaRPr lang="en-US" sz="44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427017" y="964190"/>
            <a:ext cx="685800" cy="685800"/>
          </a:xfrm>
          <a:prstGeom prst="rect">
            <a:avLst/>
          </a:prstGeom>
        </p:spPr>
      </p:pic>
      <p:pic>
        <p:nvPicPr>
          <p:cNvPr id="49154" name="Picture 2" descr="HE has chosen you - deliberately ! - Pastor Charles Finny Arumainayag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1" y="2159467"/>
            <a:ext cx="6152088" cy="3452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323052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37889" y="1993586"/>
            <a:ext cx="4688826" cy="4658225"/>
          </a:xfrm>
        </p:spPr>
        <p:txBody>
          <a:bodyPr>
            <a:noAutofit/>
          </a:bodyPr>
          <a:lstStyle/>
          <a:p>
            <a:r>
              <a:rPr lang="en-US" sz="4000" b="1" baseline="30000" dirty="0"/>
              <a:t>7 </a:t>
            </a:r>
            <a:r>
              <a:rPr lang="en-US" sz="4000" dirty="0"/>
              <a:t>In whom we have redemption through his blood, the forgiveness of sins, according to the riches of his grace</a:t>
            </a:r>
            <a:r>
              <a:rPr lang="en-US" sz="4000" dirty="0" smtClean="0"/>
              <a:t>;</a:t>
            </a:r>
            <a:endParaRPr lang="en-US" sz="40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5">
              <a:lumMod val="75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6000" b="1" dirty="0" smtClean="0"/>
              <a:t>Blessings:  </a:t>
            </a:r>
            <a:r>
              <a:rPr lang="en-US" sz="4400" b="1" dirty="0" smtClean="0">
                <a:latin typeface="Arial" panose="020B0604020202020204" pitchFamily="34" charset="0"/>
                <a:cs typeface="Arial" panose="020B0604020202020204" pitchFamily="34" charset="0"/>
              </a:rPr>
              <a:t>Ephesians 1:7-14</a:t>
            </a:r>
            <a:endParaRPr lang="en-US" sz="44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427017" y="964190"/>
            <a:ext cx="685800" cy="685800"/>
          </a:xfrm>
          <a:prstGeom prst="rect">
            <a:avLst/>
          </a:prstGeom>
        </p:spPr>
      </p:pic>
      <p:pic>
        <p:nvPicPr>
          <p:cNvPr id="51202" name="Picture 2" descr="Broken Shackles Isolated On White Background 3drendering Stock Photo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1" y="2338761"/>
            <a:ext cx="6056240" cy="3398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753923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3980329" y="1993586"/>
            <a:ext cx="7546386" cy="4658225"/>
          </a:xfrm>
        </p:spPr>
        <p:txBody>
          <a:bodyPr>
            <a:noAutofit/>
          </a:bodyPr>
          <a:lstStyle/>
          <a:p>
            <a:r>
              <a:rPr lang="en-US" sz="4000" b="1" baseline="30000" dirty="0"/>
              <a:t>8 </a:t>
            </a:r>
            <a:r>
              <a:rPr lang="en-US" sz="4000" dirty="0"/>
              <a:t>Wherein he hath abounded toward us in all wisdom and prudence</a:t>
            </a:r>
            <a:r>
              <a:rPr lang="en-US" sz="4000" dirty="0" smtClean="0"/>
              <a:t>;</a:t>
            </a:r>
          </a:p>
          <a:p>
            <a:r>
              <a:rPr lang="en-US" sz="4000" b="1" baseline="30000" dirty="0"/>
              <a:t>9 </a:t>
            </a:r>
            <a:r>
              <a:rPr lang="en-US" sz="4000" dirty="0"/>
              <a:t>Having made known unto us the mystery of his will, according to his good pleasure which he hath purposed in himself:</a:t>
            </a:r>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5">
              <a:lumMod val="75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6000" b="1" dirty="0" smtClean="0"/>
              <a:t>Blessings:  </a:t>
            </a:r>
            <a:r>
              <a:rPr lang="en-US" sz="4400" b="1" dirty="0" smtClean="0">
                <a:latin typeface="Arial" panose="020B0604020202020204" pitchFamily="34" charset="0"/>
                <a:cs typeface="Arial" panose="020B0604020202020204" pitchFamily="34" charset="0"/>
              </a:rPr>
              <a:t>Ephesians 1:8-14</a:t>
            </a:r>
            <a:endParaRPr lang="en-US" sz="44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427017" y="964190"/>
            <a:ext cx="685800" cy="685800"/>
          </a:xfrm>
          <a:prstGeom prst="rect">
            <a:avLst/>
          </a:prstGeom>
        </p:spPr>
      </p:pic>
      <p:pic>
        <p:nvPicPr>
          <p:cNvPr id="63490" name="Picture 2" descr="1920X1080 HD Biblical Wallpapers - Top Free 1920X1080 HD Biblical ..."/>
          <p:cNvPicPr>
            <a:picLocks noChangeAspect="1" noChangeArrowheads="1"/>
          </p:cNvPicPr>
          <p:nvPr/>
        </p:nvPicPr>
        <p:blipFill rotWithShape="1">
          <a:blip r:embed="rId3">
            <a:extLst>
              <a:ext uri="{28A0092B-C50C-407E-A947-70E740481C1C}">
                <a14:useLocalDpi xmlns:a14="http://schemas.microsoft.com/office/drawing/2010/main" val="0"/>
              </a:ext>
            </a:extLst>
          </a:blip>
          <a:srcRect l="41208" r="18983"/>
          <a:stretch/>
        </p:blipFill>
        <p:spPr bwMode="auto">
          <a:xfrm>
            <a:off x="685801" y="1993586"/>
            <a:ext cx="3258670" cy="45937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378726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7"/>
            <a:ext cx="10840914" cy="4532720"/>
          </a:xfrm>
        </p:spPr>
        <p:txBody>
          <a:bodyPr>
            <a:noAutofit/>
          </a:bodyPr>
          <a:lstStyle/>
          <a:p>
            <a:pPr marL="0" indent="0">
              <a:buNone/>
            </a:pPr>
            <a:r>
              <a:rPr lang="en-US" sz="4000" dirty="0" smtClean="0"/>
              <a:t>The phrase “in all wisdom and prudence” </a:t>
            </a:r>
            <a:r>
              <a:rPr lang="en-US" sz="4000" dirty="0"/>
              <a:t>may be connected with either the foregoing or the following. </a:t>
            </a:r>
            <a:endParaRPr lang="en-US" sz="4000" dirty="0" smtClean="0"/>
          </a:p>
          <a:p>
            <a:r>
              <a:rPr lang="en-US" sz="4000" dirty="0" smtClean="0"/>
              <a:t>If </a:t>
            </a:r>
            <a:r>
              <a:rPr lang="en-US" sz="4000" dirty="0"/>
              <a:t>it is considered as part of v. 8, it states the sphere in which God’s free gift of grace is lavished upon us; “wisdom” and “prudence” are His gifts to us. </a:t>
            </a:r>
            <a:endParaRPr lang="en-US" sz="40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smtClean="0"/>
              <a:t>Wisdom and Prudence:  </a:t>
            </a:r>
            <a:r>
              <a:rPr lang="en-US" sz="3600" b="1" dirty="0" smtClean="0">
                <a:latin typeface="Arial" panose="020B0604020202020204" pitchFamily="34" charset="0"/>
                <a:cs typeface="Arial" panose="020B0604020202020204" pitchFamily="34" charset="0"/>
              </a:rPr>
              <a:t>SDABC V.6 p.999</a:t>
            </a:r>
            <a:endParaRPr lang="en-US" sz="36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spTree>
    <p:extLst>
      <p:ext uri="{BB962C8B-B14F-4D97-AF65-F5344CB8AC3E}">
        <p14:creationId xmlns:p14="http://schemas.microsoft.com/office/powerpoint/2010/main" val="319336562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1" y="1965739"/>
            <a:ext cx="6703703" cy="4532720"/>
          </a:xfrm>
        </p:spPr>
        <p:txBody>
          <a:bodyPr>
            <a:noAutofit/>
          </a:bodyPr>
          <a:lstStyle/>
          <a:p>
            <a:r>
              <a:rPr lang="en-US" sz="4000" dirty="0" smtClean="0"/>
              <a:t>If </a:t>
            </a:r>
            <a:r>
              <a:rPr lang="en-US" sz="4000" dirty="0"/>
              <a:t>the phrase is considered as the first part of v. 9, then it refers to qualities of God </a:t>
            </a:r>
            <a:r>
              <a:rPr lang="en-US" sz="4000" dirty="0" smtClean="0"/>
              <a:t>Himself.  </a:t>
            </a:r>
          </a:p>
          <a:p>
            <a:pPr marL="0" indent="0">
              <a:buNone/>
            </a:pPr>
            <a:r>
              <a:rPr lang="en-US" sz="4000" dirty="0" smtClean="0"/>
              <a:t>The </a:t>
            </a:r>
            <a:r>
              <a:rPr lang="en-US" sz="4000" dirty="0"/>
              <a:t>unpunctuated, ancient manuscripts allow either interpretation.</a:t>
            </a:r>
            <a:endParaRPr lang="en-US" sz="40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smtClean="0"/>
              <a:t>Wisdom and Prudence:  </a:t>
            </a:r>
            <a:r>
              <a:rPr lang="en-US" sz="3600" b="1" dirty="0" smtClean="0">
                <a:latin typeface="Arial" panose="020B0604020202020204" pitchFamily="34" charset="0"/>
                <a:cs typeface="Arial" panose="020B0604020202020204" pitchFamily="34" charset="0"/>
              </a:rPr>
              <a:t>SDABC V.6 p.999</a:t>
            </a:r>
            <a:endParaRPr lang="en-US" sz="36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pic>
        <p:nvPicPr>
          <p:cNvPr id="61442" name="Picture 2" descr="Ancient Hebrew Manuscript | ClipArt ETC"/>
          <p:cNvPicPr>
            <a:picLocks noChangeAspect="1" noChangeArrowheads="1"/>
          </p:cNvPicPr>
          <p:nvPr/>
        </p:nvPicPr>
        <p:blipFill rotWithShape="1">
          <a:blip r:embed="rId3">
            <a:extLst>
              <a:ext uri="{28A0092B-C50C-407E-A947-70E740481C1C}">
                <a14:useLocalDpi xmlns:a14="http://schemas.microsoft.com/office/drawing/2010/main" val="0"/>
              </a:ext>
            </a:extLst>
          </a:blip>
          <a:srcRect l="54446" r="2346" b="60028"/>
          <a:stretch/>
        </p:blipFill>
        <p:spPr bwMode="auto">
          <a:xfrm>
            <a:off x="7869947" y="1965739"/>
            <a:ext cx="3656767" cy="4407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602468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7"/>
            <a:ext cx="10840913" cy="4532720"/>
          </a:xfrm>
        </p:spPr>
        <p:txBody>
          <a:bodyPr>
            <a:noAutofit/>
          </a:bodyPr>
          <a:lstStyle/>
          <a:p>
            <a:pPr marL="0" indent="0">
              <a:buNone/>
            </a:pPr>
            <a:r>
              <a:rPr lang="en-US" sz="3600" dirty="0" smtClean="0"/>
              <a:t>That is, either we have:  </a:t>
            </a:r>
          </a:p>
          <a:p>
            <a:pPr marL="742950" indent="-742950">
              <a:buFont typeface="+mj-lt"/>
              <a:buAutoNum type="arabicPeriod"/>
            </a:pPr>
            <a:r>
              <a:rPr lang="en-US" sz="3600" dirty="0" smtClean="0"/>
              <a:t>In </a:t>
            </a:r>
            <a:r>
              <a:rPr lang="en-US" sz="3600" dirty="0"/>
              <a:t>whom we have redemption through his blood, the forgiveness of sins, according to the riches of his </a:t>
            </a:r>
            <a:r>
              <a:rPr lang="en-US" sz="3600" dirty="0" smtClean="0"/>
              <a:t>grace, wherein </a:t>
            </a:r>
            <a:r>
              <a:rPr lang="en-US" sz="3600" dirty="0"/>
              <a:t>he hath abounded toward us in all wisdom and </a:t>
            </a:r>
            <a:r>
              <a:rPr lang="en-US" sz="3600" dirty="0" smtClean="0"/>
              <a:t>prudence.  Having </a:t>
            </a:r>
            <a:r>
              <a:rPr lang="en-US" sz="3600" dirty="0"/>
              <a:t>made known unto us the mystery of his will, according to his good pleasure which he hath purposed in himself:</a:t>
            </a:r>
          </a:p>
          <a:p>
            <a:pPr marL="742950" indent="-742950">
              <a:buFont typeface="+mj-lt"/>
              <a:buAutoNum type="arabicPeriod"/>
            </a:pPr>
            <a:endParaRPr lang="en-US" sz="40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smtClean="0"/>
              <a:t>Wisdom and Prudence:</a:t>
            </a:r>
            <a:endParaRPr lang="en-US" sz="36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spTree>
    <p:extLst>
      <p:ext uri="{BB962C8B-B14F-4D97-AF65-F5344CB8AC3E}">
        <p14:creationId xmlns:p14="http://schemas.microsoft.com/office/powerpoint/2010/main" val="110654478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7"/>
            <a:ext cx="10840913" cy="4532720"/>
          </a:xfrm>
        </p:spPr>
        <p:txBody>
          <a:bodyPr>
            <a:noAutofit/>
          </a:bodyPr>
          <a:lstStyle/>
          <a:p>
            <a:pPr marL="742950" indent="-742950">
              <a:buFont typeface="+mj-lt"/>
              <a:buAutoNum type="arabicPeriod"/>
            </a:pPr>
            <a:r>
              <a:rPr lang="en-US" sz="4000" dirty="0" smtClean="0"/>
              <a:t>In which case we understand that God’s free gift of grace is lavished on us specifically by the gifts of wisdom and prudence, which He supplies to us.  </a:t>
            </a:r>
          </a:p>
          <a:p>
            <a:pPr marL="0" indent="0">
              <a:buNone/>
            </a:pPr>
            <a:r>
              <a:rPr lang="en-US" sz="4000" dirty="0" smtClean="0"/>
              <a:t>We know that wisdom and prudence are indeed gifts that God provides to men from other Bible passages, especially Proverbs 1 &amp;2.  </a:t>
            </a:r>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smtClean="0"/>
              <a:t>Wisdom and Prudence:</a:t>
            </a:r>
            <a:endParaRPr lang="en-US" sz="36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spTree>
    <p:extLst>
      <p:ext uri="{BB962C8B-B14F-4D97-AF65-F5344CB8AC3E}">
        <p14:creationId xmlns:p14="http://schemas.microsoft.com/office/powerpoint/2010/main" val="17367560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9281"/>
            <a:ext cx="10840914" cy="4256869"/>
          </a:xfrm>
        </p:spPr>
        <p:txBody>
          <a:bodyPr>
            <a:noAutofit/>
          </a:bodyPr>
          <a:lstStyle/>
          <a:p>
            <a:pPr marL="857250" indent="-857250">
              <a:buFont typeface="+mj-lt"/>
              <a:buAutoNum type="romanUcPeriod" startAt="8"/>
            </a:pPr>
            <a:r>
              <a:rPr lang="en-US" sz="4000" dirty="0"/>
              <a:t>Hold On to the Spirit-Inspired Unity of the Church </a:t>
            </a:r>
            <a:r>
              <a:rPr lang="en-US" sz="4000" i="1" dirty="0"/>
              <a:t>(Eph. 4:1-16)</a:t>
            </a:r>
            <a:endParaRPr lang="en-US" sz="4000" dirty="0"/>
          </a:p>
          <a:p>
            <a:pPr marL="857250" indent="-857250">
              <a:buFont typeface="+mj-lt"/>
              <a:buAutoNum type="romanUcPeriod" startAt="8"/>
            </a:pPr>
            <a:r>
              <a:rPr lang="en-US" sz="4000" dirty="0"/>
              <a:t>Live the New, Unity-Nurturing Life </a:t>
            </a:r>
            <a:r>
              <a:rPr lang="en-US" sz="4000" i="1" dirty="0"/>
              <a:t>(Eph. 4:17-32)</a:t>
            </a:r>
            <a:endParaRPr lang="en-US" sz="4000" dirty="0"/>
          </a:p>
          <a:p>
            <a:pPr marL="857250" indent="-857250">
              <a:buFont typeface="+mj-lt"/>
              <a:buAutoNum type="romanUcPeriod" startAt="8"/>
            </a:pPr>
            <a:r>
              <a:rPr lang="en-US" sz="4000" dirty="0"/>
              <a:t>Walk in Love, Light, and Wisdom </a:t>
            </a:r>
            <a:r>
              <a:rPr lang="en-US" sz="4000" i="1" dirty="0"/>
              <a:t>(Eph. 5:1-20</a:t>
            </a:r>
            <a:r>
              <a:rPr lang="en-US" sz="4000" i="1" dirty="0" smtClean="0"/>
              <a:t>)</a:t>
            </a:r>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3">
              <a:lumMod val="60000"/>
              <a:lumOff val="4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a:t>Key Ideas:  Outlining Ephesians</a:t>
            </a:r>
          </a:p>
        </p:txBody>
      </p:sp>
      <p:pic>
        <p:nvPicPr>
          <p:cNvPr id="6" name="Picture 5" descr="curled page">
            <a:extLst>
              <a:ext uri="{FF2B5EF4-FFF2-40B4-BE49-F238E27FC236}">
                <a16:creationId xmlns="" xmlns:a16="http://schemas.microsoft.com/office/drawing/2014/main" id="{F54CE4C8-2431-43FB-87C3-391A3BFF806C}"/>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369427" y="609600"/>
            <a:ext cx="1157288" cy="1157288"/>
          </a:xfrm>
          <a:prstGeom prst="rect">
            <a:avLst/>
          </a:prstGeom>
        </p:spPr>
      </p:pic>
    </p:spTree>
    <p:extLst>
      <p:ext uri="{BB962C8B-B14F-4D97-AF65-F5344CB8AC3E}">
        <p14:creationId xmlns:p14="http://schemas.microsoft.com/office/powerpoint/2010/main" val="1640870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7"/>
            <a:ext cx="10840913" cy="4532720"/>
          </a:xfrm>
        </p:spPr>
        <p:txBody>
          <a:bodyPr>
            <a:noAutofit/>
          </a:bodyPr>
          <a:lstStyle/>
          <a:p>
            <a:pPr marL="0" indent="0">
              <a:buNone/>
            </a:pPr>
            <a:r>
              <a:rPr lang="en-US" sz="3600" dirty="0"/>
              <a:t>Or, alternately, we may read verses 7-9 differently punctuated as follows:  </a:t>
            </a:r>
            <a:endParaRPr lang="en-US" sz="3600" dirty="0" smtClean="0"/>
          </a:p>
          <a:p>
            <a:pPr marL="742950" indent="-742950">
              <a:buFont typeface="+mj-lt"/>
              <a:buAutoNum type="arabicPeriod" startAt="2"/>
            </a:pPr>
            <a:r>
              <a:rPr lang="en-US" sz="3600" dirty="0" smtClean="0"/>
              <a:t>In </a:t>
            </a:r>
            <a:r>
              <a:rPr lang="en-US" sz="3600" dirty="0"/>
              <a:t>whom we have redemption through his blood, the forgiveness of sins, according to the riches of his grace, wherein he hath abounded toward </a:t>
            </a:r>
            <a:r>
              <a:rPr lang="en-US" sz="3600" dirty="0" smtClean="0"/>
              <a:t>us.  In </a:t>
            </a:r>
            <a:r>
              <a:rPr lang="en-US" sz="3600" dirty="0"/>
              <a:t>all wisdom and </a:t>
            </a:r>
            <a:r>
              <a:rPr lang="en-US" sz="3600" dirty="0" smtClean="0"/>
              <a:t>prudence, having </a:t>
            </a:r>
            <a:r>
              <a:rPr lang="en-US" sz="3600" dirty="0"/>
              <a:t>made known unto us the mystery of his will, according to his good pleasure which he hath purposed in himself</a:t>
            </a:r>
            <a:r>
              <a:rPr lang="en-US" sz="3600" dirty="0" smtClean="0"/>
              <a:t>:</a:t>
            </a:r>
            <a:endParaRPr lang="en-US" sz="36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smtClean="0"/>
              <a:t>Wisdom and Prudence:</a:t>
            </a:r>
            <a:endParaRPr lang="en-US" sz="36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spTree>
    <p:extLst>
      <p:ext uri="{BB962C8B-B14F-4D97-AF65-F5344CB8AC3E}">
        <p14:creationId xmlns:p14="http://schemas.microsoft.com/office/powerpoint/2010/main" val="387016525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7"/>
            <a:ext cx="10840913" cy="4532720"/>
          </a:xfrm>
        </p:spPr>
        <p:txBody>
          <a:bodyPr>
            <a:noAutofit/>
          </a:bodyPr>
          <a:lstStyle/>
          <a:p>
            <a:pPr marL="742950" indent="-742950">
              <a:buFont typeface="+mj-lt"/>
              <a:buAutoNum type="arabicPeriod" startAt="2"/>
            </a:pPr>
            <a:r>
              <a:rPr lang="en-US" sz="4000" dirty="0" smtClean="0"/>
              <a:t>In which case we understand that God’s actions in making His will known to us were undertaken in all wisdom and prudence, which are qualities belonging to God.  </a:t>
            </a:r>
          </a:p>
          <a:p>
            <a:pPr marL="0" indent="0">
              <a:buNone/>
            </a:pPr>
            <a:r>
              <a:rPr lang="en-US" sz="4000" dirty="0" smtClean="0"/>
              <a:t>Since wisdom and prudence come from God, as we read in Prov. 1&amp;2, we know that these qualities are certainly aspects of His character.  </a:t>
            </a:r>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smtClean="0"/>
              <a:t>Wisdom and Prudence:</a:t>
            </a:r>
            <a:endParaRPr lang="en-US" sz="36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spTree>
    <p:extLst>
      <p:ext uri="{BB962C8B-B14F-4D97-AF65-F5344CB8AC3E}">
        <p14:creationId xmlns:p14="http://schemas.microsoft.com/office/powerpoint/2010/main" val="41995706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3980329" y="1993586"/>
            <a:ext cx="7546386" cy="4658225"/>
          </a:xfrm>
        </p:spPr>
        <p:txBody>
          <a:bodyPr>
            <a:noAutofit/>
          </a:bodyPr>
          <a:lstStyle/>
          <a:p>
            <a:r>
              <a:rPr lang="en-US" sz="4000" b="1" baseline="30000" dirty="0"/>
              <a:t>10 </a:t>
            </a:r>
            <a:r>
              <a:rPr lang="en-US" sz="4000" dirty="0"/>
              <a:t>That in the dispensation of the </a:t>
            </a:r>
            <a:r>
              <a:rPr lang="en-US" sz="4000" dirty="0" err="1"/>
              <a:t>fulness</a:t>
            </a:r>
            <a:r>
              <a:rPr lang="en-US" sz="4000" dirty="0"/>
              <a:t> of times he might gather together in one all things in Christ, both which are in heaven, and which are on earth; even in him:</a:t>
            </a:r>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5">
              <a:lumMod val="75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smtClean="0"/>
              <a:t>Blessings</a:t>
            </a:r>
            <a:r>
              <a:rPr lang="en-US" sz="6000" b="1" dirty="0" smtClean="0"/>
              <a:t>:  </a:t>
            </a:r>
            <a:r>
              <a:rPr lang="en-US" sz="4400" b="1" dirty="0" smtClean="0">
                <a:latin typeface="Arial" panose="020B0604020202020204" pitchFamily="34" charset="0"/>
                <a:cs typeface="Arial" panose="020B0604020202020204" pitchFamily="34" charset="0"/>
              </a:rPr>
              <a:t>Ephesians 1:10-14</a:t>
            </a:r>
            <a:endParaRPr lang="en-US" sz="44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427017" y="964190"/>
            <a:ext cx="685800" cy="685800"/>
          </a:xfrm>
          <a:prstGeom prst="rect">
            <a:avLst/>
          </a:prstGeom>
        </p:spPr>
      </p:pic>
      <p:pic>
        <p:nvPicPr>
          <p:cNvPr id="63490" name="Picture 2" descr="1920X1080 HD Biblical Wallpapers - Top Free 1920X1080 HD Biblical ..."/>
          <p:cNvPicPr>
            <a:picLocks noChangeAspect="1" noChangeArrowheads="1"/>
          </p:cNvPicPr>
          <p:nvPr/>
        </p:nvPicPr>
        <p:blipFill rotWithShape="1">
          <a:blip r:embed="rId3">
            <a:extLst>
              <a:ext uri="{28A0092B-C50C-407E-A947-70E740481C1C}">
                <a14:useLocalDpi xmlns:a14="http://schemas.microsoft.com/office/drawing/2010/main" val="0"/>
              </a:ext>
            </a:extLst>
          </a:blip>
          <a:srcRect l="41208" r="18983"/>
          <a:stretch/>
        </p:blipFill>
        <p:spPr bwMode="auto">
          <a:xfrm>
            <a:off x="685801" y="1993586"/>
            <a:ext cx="3258670" cy="45937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634072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869600"/>
            <a:ext cx="5891459" cy="4532720"/>
          </a:xfrm>
        </p:spPr>
        <p:txBody>
          <a:bodyPr>
            <a:noAutofit/>
          </a:bodyPr>
          <a:lstStyle/>
          <a:p>
            <a:pPr marL="0" indent="0">
              <a:buNone/>
            </a:pPr>
            <a:r>
              <a:rPr lang="en-US" sz="4000" dirty="0"/>
              <a:t>This is the divine purpose — the restoration of a lost unity. It must necessarily be in Christ, because He is the center of all things. </a:t>
            </a:r>
            <a:endParaRPr lang="en-US" sz="4000" dirty="0" smtClean="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smtClean="0"/>
              <a:t>All things in Christ</a:t>
            </a:r>
            <a:r>
              <a:rPr lang="en-US" sz="3600" b="1" dirty="0" smtClean="0">
                <a:latin typeface="Arial" panose="020B0604020202020204" pitchFamily="34" charset="0"/>
                <a:cs typeface="Arial" panose="020B0604020202020204" pitchFamily="34" charset="0"/>
              </a:rPr>
              <a:t>:  SDABC V.6 p.1000</a:t>
            </a:r>
            <a:endParaRPr lang="en-US" sz="36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pic>
        <p:nvPicPr>
          <p:cNvPr id="67586" name="Picture 2" descr="New Heaven and New Earth- The End of this World is the beginning of ..."/>
          <p:cNvPicPr>
            <a:picLocks noChangeAspect="1" noChangeArrowheads="1"/>
          </p:cNvPicPr>
          <p:nvPr/>
        </p:nvPicPr>
        <p:blipFill rotWithShape="1">
          <a:blip r:embed="rId3">
            <a:extLst>
              <a:ext uri="{28A0092B-C50C-407E-A947-70E740481C1C}">
                <a14:useLocalDpi xmlns:a14="http://schemas.microsoft.com/office/drawing/2010/main" val="0"/>
              </a:ext>
            </a:extLst>
          </a:blip>
          <a:srcRect l="33432" t="10541" r="36494" b="46358"/>
          <a:stretch/>
        </p:blipFill>
        <p:spPr bwMode="auto">
          <a:xfrm>
            <a:off x="7021094" y="1993587"/>
            <a:ext cx="4505620" cy="3632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401989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869600"/>
            <a:ext cx="5657542" cy="4532720"/>
          </a:xfrm>
        </p:spPr>
        <p:txBody>
          <a:bodyPr>
            <a:noAutofit/>
          </a:bodyPr>
          <a:lstStyle/>
          <a:p>
            <a:r>
              <a:rPr lang="en-US" sz="3600" dirty="0" smtClean="0"/>
              <a:t>All </a:t>
            </a:r>
            <a:r>
              <a:rPr lang="en-US" sz="3600" dirty="0"/>
              <a:t>things were made by Him; </a:t>
            </a:r>
            <a:endParaRPr lang="en-US" sz="3600" dirty="0" smtClean="0"/>
          </a:p>
          <a:p>
            <a:r>
              <a:rPr lang="en-US" sz="3600" dirty="0" smtClean="0"/>
              <a:t>He </a:t>
            </a:r>
            <a:r>
              <a:rPr lang="en-US" sz="3600" dirty="0"/>
              <a:t>upholds all things by the word of His power; </a:t>
            </a:r>
            <a:endParaRPr lang="en-US" sz="3600" dirty="0" smtClean="0"/>
          </a:p>
          <a:p>
            <a:r>
              <a:rPr lang="en-US" sz="3600" dirty="0"/>
              <a:t>He is the center of the church and its supreme hope. </a:t>
            </a:r>
          </a:p>
          <a:p>
            <a:pPr marL="0" indent="0">
              <a:buNone/>
            </a:pPr>
            <a:endParaRPr lang="en-US" sz="3600" dirty="0" smtClean="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smtClean="0"/>
              <a:t>All things in Christ</a:t>
            </a:r>
            <a:r>
              <a:rPr lang="en-US" sz="3600" b="1" dirty="0" smtClean="0">
                <a:latin typeface="Arial" panose="020B0604020202020204" pitchFamily="34" charset="0"/>
                <a:cs typeface="Arial" panose="020B0604020202020204" pitchFamily="34" charset="0"/>
              </a:rPr>
              <a:t>:  SDABC V.6 p.1000</a:t>
            </a:r>
            <a:endParaRPr lang="en-US" sz="36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pic>
        <p:nvPicPr>
          <p:cNvPr id="73730" name="Picture 2" descr="A New Heaven and a New Earth | The New 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6258" y="2156700"/>
            <a:ext cx="5175423" cy="3450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983953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869600"/>
            <a:ext cx="5636277" cy="4532720"/>
          </a:xfrm>
        </p:spPr>
        <p:txBody>
          <a:bodyPr>
            <a:noAutofit/>
          </a:bodyPr>
          <a:lstStyle/>
          <a:p>
            <a:pPr marL="0" indent="0">
              <a:buNone/>
            </a:pPr>
            <a:r>
              <a:rPr lang="en-US" sz="4000" dirty="0" smtClean="0"/>
              <a:t>The </a:t>
            </a:r>
            <a:r>
              <a:rPr lang="en-US" sz="4000" dirty="0"/>
              <a:t>Christian life is no solitary adventure into the kingdom of God; the Christian is a member of a community, the body of Christ, the church. </a:t>
            </a:r>
            <a:endParaRPr lang="en-US" sz="4000" dirty="0" smtClean="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smtClean="0"/>
              <a:t>All things in Christ</a:t>
            </a:r>
            <a:r>
              <a:rPr lang="en-US" sz="3600" b="1" dirty="0" smtClean="0">
                <a:latin typeface="Arial" panose="020B0604020202020204" pitchFamily="34" charset="0"/>
                <a:cs typeface="Arial" panose="020B0604020202020204" pitchFamily="34" charset="0"/>
              </a:rPr>
              <a:t>:  SDABC V.6 p.1000</a:t>
            </a:r>
            <a:endParaRPr lang="en-US" sz="36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pic>
        <p:nvPicPr>
          <p:cNvPr id="65538" name="Picture 2" descr="Yeshua = God: Understanding our Inheritance in Chri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486" y="2156700"/>
            <a:ext cx="5049228" cy="37869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881203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56517"/>
            <a:ext cx="6550677" cy="4532720"/>
          </a:xfrm>
        </p:spPr>
        <p:txBody>
          <a:bodyPr>
            <a:noAutofit/>
          </a:bodyPr>
          <a:lstStyle/>
          <a:p>
            <a:pPr marL="0" indent="0">
              <a:buNone/>
            </a:pPr>
            <a:r>
              <a:rPr lang="en-US" sz="4000" dirty="0" smtClean="0"/>
              <a:t>The </a:t>
            </a:r>
            <a:r>
              <a:rPr lang="en-US" sz="4000" dirty="0"/>
              <a:t>unity of God’s universe had been broken by sin. The mystery of God’s will was His plan to restore this unity when the occasion was ready, a restoration to be accomplished through Christ. </a:t>
            </a:r>
            <a:endParaRPr lang="en-US" sz="4000" dirty="0" smtClean="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smtClean="0"/>
              <a:t>All things in Christ</a:t>
            </a:r>
            <a:r>
              <a:rPr lang="en-US" sz="3600" b="1" dirty="0" smtClean="0">
                <a:latin typeface="Arial" panose="020B0604020202020204" pitchFamily="34" charset="0"/>
                <a:cs typeface="Arial" panose="020B0604020202020204" pitchFamily="34" charset="0"/>
              </a:rPr>
              <a:t>:  SDABC V.6 p.1000</a:t>
            </a:r>
            <a:endParaRPr lang="en-US" sz="36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pic>
        <p:nvPicPr>
          <p:cNvPr id="74754" name="Picture 2" descr="Pin on Fashion Illustrations"/>
          <p:cNvPicPr>
            <a:picLocks noChangeAspect="1" noChangeArrowheads="1"/>
          </p:cNvPicPr>
          <p:nvPr/>
        </p:nvPicPr>
        <p:blipFill rotWithShape="1">
          <a:blip r:embed="rId3">
            <a:extLst>
              <a:ext uri="{28A0092B-C50C-407E-A947-70E740481C1C}">
                <a14:useLocalDpi xmlns:a14="http://schemas.microsoft.com/office/drawing/2010/main" val="0"/>
              </a:ext>
            </a:extLst>
          </a:blip>
          <a:srcRect l="12691"/>
          <a:stretch/>
        </p:blipFill>
        <p:spPr bwMode="auto">
          <a:xfrm>
            <a:off x="7584857" y="1974386"/>
            <a:ext cx="3941858" cy="4514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443811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561357" y="2088238"/>
            <a:ext cx="6821807" cy="4532720"/>
          </a:xfrm>
        </p:spPr>
        <p:txBody>
          <a:bodyPr>
            <a:noAutofit/>
          </a:bodyPr>
          <a:lstStyle/>
          <a:p>
            <a:pPr marL="0" indent="0">
              <a:buNone/>
            </a:pPr>
            <a:r>
              <a:rPr lang="en-US" sz="4000" dirty="0" smtClean="0"/>
              <a:t>That </a:t>
            </a:r>
            <a:r>
              <a:rPr lang="en-US" sz="4000" dirty="0"/>
              <a:t>mystery will find its culmination at the end of the great controversy, when all things in heaven and on earth will be united in Christ, and the character of the Godhead will have been vindicated.</a:t>
            </a:r>
            <a:endParaRPr lang="en-US" sz="4000" dirty="0" smtClean="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smtClean="0"/>
              <a:t>All things in Christ</a:t>
            </a:r>
            <a:r>
              <a:rPr lang="en-US" sz="3600" b="1" dirty="0" smtClean="0">
                <a:latin typeface="Arial" panose="020B0604020202020204" pitchFamily="34" charset="0"/>
                <a:cs typeface="Arial" panose="020B0604020202020204" pitchFamily="34" charset="0"/>
              </a:rPr>
              <a:t>:  SDABC V.6 p.1000</a:t>
            </a:r>
            <a:endParaRPr lang="en-US" sz="36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pic>
        <p:nvPicPr>
          <p:cNvPr id="75778" name="Picture 2" descr="the cross bridge by nathan greene | Jesus christ images, Christ ..."/>
          <p:cNvPicPr>
            <a:picLocks noChangeAspect="1" noChangeArrowheads="1"/>
          </p:cNvPicPr>
          <p:nvPr/>
        </p:nvPicPr>
        <p:blipFill rotWithShape="1">
          <a:blip r:embed="rId3">
            <a:extLst>
              <a:ext uri="{28A0092B-C50C-407E-A947-70E740481C1C}">
                <a14:useLocalDpi xmlns:a14="http://schemas.microsoft.com/office/drawing/2010/main" val="0"/>
              </a:ext>
            </a:extLst>
          </a:blip>
          <a:srcRect l="9715" r="12980"/>
          <a:stretch/>
        </p:blipFill>
        <p:spPr bwMode="auto">
          <a:xfrm>
            <a:off x="7383164" y="2088238"/>
            <a:ext cx="4019106" cy="43434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033164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5252483" y="1993586"/>
            <a:ext cx="6274231" cy="4658225"/>
          </a:xfrm>
        </p:spPr>
        <p:txBody>
          <a:bodyPr>
            <a:noAutofit/>
          </a:bodyPr>
          <a:lstStyle/>
          <a:p>
            <a:r>
              <a:rPr lang="en-US" sz="4000" b="1" baseline="30000" dirty="0"/>
              <a:t>11 </a:t>
            </a:r>
            <a:r>
              <a:rPr lang="en-US" sz="4000" dirty="0"/>
              <a:t>In whom also we have obtained an inheritance, being predestinated according to the purpose of him who </a:t>
            </a:r>
            <a:r>
              <a:rPr lang="en-US" sz="4000" dirty="0" err="1"/>
              <a:t>worketh</a:t>
            </a:r>
            <a:r>
              <a:rPr lang="en-US" sz="4000" dirty="0"/>
              <a:t> all things after the counsel of his own will:</a:t>
            </a:r>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5">
              <a:lumMod val="75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smtClean="0"/>
              <a:t>Blessings</a:t>
            </a:r>
            <a:r>
              <a:rPr lang="en-US" sz="6000" b="1" dirty="0" smtClean="0"/>
              <a:t>:  </a:t>
            </a:r>
            <a:r>
              <a:rPr lang="en-US" sz="4400" b="1" dirty="0" smtClean="0">
                <a:latin typeface="Arial" panose="020B0604020202020204" pitchFamily="34" charset="0"/>
                <a:cs typeface="Arial" panose="020B0604020202020204" pitchFamily="34" charset="0"/>
              </a:rPr>
              <a:t>Ephesians 1:11-14</a:t>
            </a:r>
            <a:endParaRPr lang="en-US" sz="44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427017" y="964190"/>
            <a:ext cx="685800" cy="685800"/>
          </a:xfrm>
          <a:prstGeom prst="rect">
            <a:avLst/>
          </a:prstGeom>
        </p:spPr>
      </p:pic>
      <p:pic>
        <p:nvPicPr>
          <p:cNvPr id="76802" name="Picture 2" descr="Other Food: daily devos: Unveiling of the Bride-City"/>
          <p:cNvPicPr>
            <a:picLocks noChangeAspect="1" noChangeArrowheads="1"/>
          </p:cNvPicPr>
          <p:nvPr/>
        </p:nvPicPr>
        <p:blipFill rotWithShape="1">
          <a:blip r:embed="rId3">
            <a:extLst>
              <a:ext uri="{28A0092B-C50C-407E-A947-70E740481C1C}">
                <a14:useLocalDpi xmlns:a14="http://schemas.microsoft.com/office/drawing/2010/main" val="0"/>
              </a:ext>
            </a:extLst>
          </a:blip>
          <a:srcRect r="19804"/>
          <a:stretch/>
        </p:blipFill>
        <p:spPr bwMode="auto">
          <a:xfrm>
            <a:off x="685801" y="2245320"/>
            <a:ext cx="4587948" cy="3765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968766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932428" y="1993586"/>
            <a:ext cx="4594286" cy="4658225"/>
          </a:xfrm>
        </p:spPr>
        <p:txBody>
          <a:bodyPr>
            <a:noAutofit/>
          </a:bodyPr>
          <a:lstStyle/>
          <a:p>
            <a:r>
              <a:rPr lang="en-US" sz="4800" b="1" baseline="30000" dirty="0"/>
              <a:t>12 </a:t>
            </a:r>
            <a:r>
              <a:rPr lang="en-US" sz="4800" dirty="0"/>
              <a:t>That we should be to the praise of his glory, who first trusted in Christ.</a:t>
            </a:r>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5">
              <a:lumMod val="75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smtClean="0"/>
              <a:t>Blessings</a:t>
            </a:r>
            <a:r>
              <a:rPr lang="en-US" sz="6000" b="1" dirty="0" smtClean="0"/>
              <a:t>:  </a:t>
            </a:r>
            <a:r>
              <a:rPr lang="en-US" sz="4400" b="1" dirty="0" smtClean="0">
                <a:latin typeface="Arial" panose="020B0604020202020204" pitchFamily="34" charset="0"/>
                <a:cs typeface="Arial" panose="020B0604020202020204" pitchFamily="34" charset="0"/>
              </a:rPr>
              <a:t>Ephesians 1:12-14</a:t>
            </a:r>
            <a:endParaRPr lang="en-US" sz="44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427017" y="964190"/>
            <a:ext cx="685800" cy="685800"/>
          </a:xfrm>
          <a:prstGeom prst="rect">
            <a:avLst/>
          </a:prstGeom>
        </p:spPr>
      </p:pic>
      <p:pic>
        <p:nvPicPr>
          <p:cNvPr id="77826" name="Picture 2" descr="The Glory of God - Nick's Wal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7633" y="2206237"/>
            <a:ext cx="6024674" cy="4003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0685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2334550"/>
            <a:ext cx="10840914" cy="3921600"/>
          </a:xfrm>
        </p:spPr>
        <p:txBody>
          <a:bodyPr>
            <a:normAutofit/>
          </a:bodyPr>
          <a:lstStyle/>
          <a:p>
            <a:pPr marL="857250" indent="-857250">
              <a:buFont typeface="+mj-lt"/>
              <a:buAutoNum type="romanUcPeriod" startAt="11"/>
            </a:pPr>
            <a:r>
              <a:rPr lang="en-US" sz="4000" dirty="0"/>
              <a:t>Practice Christ-Shaped Life in the Christian Household </a:t>
            </a:r>
            <a:r>
              <a:rPr lang="en-US" sz="4000" i="1" dirty="0"/>
              <a:t>(Eph. 5:21-6:9</a:t>
            </a:r>
            <a:r>
              <a:rPr lang="en-US" sz="4000" i="1" dirty="0" smtClean="0"/>
              <a:t>)</a:t>
            </a:r>
            <a:endParaRPr lang="en-US" sz="4000" dirty="0" smtClean="0"/>
          </a:p>
          <a:p>
            <a:pPr marL="857250" indent="-857250">
              <a:buFont typeface="+mj-lt"/>
              <a:buAutoNum type="romanUcPeriod" startAt="11"/>
            </a:pPr>
            <a:r>
              <a:rPr lang="en-US" sz="4000" dirty="0" smtClean="0"/>
              <a:t>Stand </a:t>
            </a:r>
            <a:r>
              <a:rPr lang="en-US" sz="4000" dirty="0"/>
              <a:t>Together: The Church as the Army of God </a:t>
            </a:r>
            <a:r>
              <a:rPr lang="en-US" sz="4000" i="1" dirty="0"/>
              <a:t>(Eph. 6:10-20)</a:t>
            </a:r>
            <a:endParaRPr lang="en-US" sz="4000" dirty="0"/>
          </a:p>
          <a:p>
            <a:pPr marL="857250" indent="-857250">
              <a:buFont typeface="+mj-lt"/>
              <a:buAutoNum type="romanUcPeriod" startAt="11"/>
            </a:pPr>
            <a:r>
              <a:rPr lang="en-US" sz="4000" dirty="0"/>
              <a:t>Closing Greeting </a:t>
            </a:r>
            <a:r>
              <a:rPr lang="en-US" sz="4000" i="1" dirty="0"/>
              <a:t>(Eph. 6:21-24)</a:t>
            </a:r>
            <a:endParaRPr lang="en-US" sz="40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3">
              <a:lumMod val="60000"/>
              <a:lumOff val="4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a:t>Key Ideas:  Outlining Ephesians</a:t>
            </a:r>
          </a:p>
        </p:txBody>
      </p:sp>
      <p:pic>
        <p:nvPicPr>
          <p:cNvPr id="6" name="Picture 5" descr="curled page">
            <a:extLst>
              <a:ext uri="{FF2B5EF4-FFF2-40B4-BE49-F238E27FC236}">
                <a16:creationId xmlns="" xmlns:a16="http://schemas.microsoft.com/office/drawing/2014/main" id="{F54CE4C8-2431-43FB-87C3-391A3BFF806C}"/>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369427" y="660956"/>
            <a:ext cx="1157288" cy="1157288"/>
          </a:xfrm>
          <a:prstGeom prst="rect">
            <a:avLst/>
          </a:prstGeom>
        </p:spPr>
      </p:pic>
    </p:spTree>
    <p:extLst>
      <p:ext uri="{BB962C8B-B14F-4D97-AF65-F5344CB8AC3E}">
        <p14:creationId xmlns:p14="http://schemas.microsoft.com/office/powerpoint/2010/main" val="3108966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93587"/>
            <a:ext cx="4445430" cy="4532720"/>
          </a:xfrm>
        </p:spPr>
        <p:txBody>
          <a:bodyPr>
            <a:noAutofit/>
          </a:bodyPr>
          <a:lstStyle/>
          <a:p>
            <a:pPr marL="0" indent="0">
              <a:buNone/>
            </a:pPr>
            <a:r>
              <a:rPr lang="en-US" sz="4000" dirty="0" smtClean="0"/>
              <a:t>The phrase “who first trusted in Christ” may be literally rendered, </a:t>
            </a:r>
            <a:r>
              <a:rPr lang="en-US" sz="4000" dirty="0"/>
              <a:t>“who have hoped before [and still hope] in Christ</a:t>
            </a:r>
            <a:r>
              <a:rPr lang="en-US" sz="4000" dirty="0" smtClean="0"/>
              <a:t>.”</a:t>
            </a:r>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smtClean="0"/>
              <a:t>First Trusted</a:t>
            </a:r>
            <a:r>
              <a:rPr lang="en-US" sz="3600" b="1" dirty="0" smtClean="0">
                <a:latin typeface="Arial" panose="020B0604020202020204" pitchFamily="34" charset="0"/>
                <a:cs typeface="Arial" panose="020B0604020202020204" pitchFamily="34" charset="0"/>
              </a:rPr>
              <a:t>:  SDABC V.6 p.1001</a:t>
            </a:r>
            <a:endParaRPr lang="en-US" sz="36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pic>
        <p:nvPicPr>
          <p:cNvPr id="79874" name="Picture 2" descr="Tru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1231" y="1993587"/>
            <a:ext cx="6540355" cy="4401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6410314"/>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551546"/>
            <a:ext cx="10840914" cy="1260000"/>
          </a:xfrm>
        </p:spPr>
        <p:txBody>
          <a:bodyPr/>
          <a:lstStyle/>
          <a:p>
            <a:r>
              <a:rPr lang="en-US" dirty="0" smtClean="0"/>
              <a:t>m</a:t>
            </a:r>
            <a:endParaRPr lang="en-US" dirty="0"/>
          </a:p>
        </p:txBody>
      </p:sp>
      <p:sp>
        <p:nvSpPr>
          <p:cNvPr id="3" name="Content Placeholder 2"/>
          <p:cNvSpPr>
            <a:spLocks noGrp="1"/>
          </p:cNvSpPr>
          <p:nvPr>
            <p:ph idx="1"/>
          </p:nvPr>
        </p:nvSpPr>
        <p:spPr>
          <a:xfrm>
            <a:off x="685801" y="1993587"/>
            <a:ext cx="7784054" cy="4532720"/>
          </a:xfrm>
        </p:spPr>
        <p:txBody>
          <a:bodyPr>
            <a:noAutofit/>
          </a:bodyPr>
          <a:lstStyle/>
          <a:p>
            <a:pPr marL="0" indent="0">
              <a:buNone/>
            </a:pPr>
            <a:r>
              <a:rPr lang="en-US" sz="4000" dirty="0" smtClean="0"/>
              <a:t>These </a:t>
            </a:r>
            <a:r>
              <a:rPr lang="en-US" sz="4000" dirty="0"/>
              <a:t>words have special application to the Jewish Christians, who, through their fathers, were the first to be partakers of the inheritance, for even from Abraham’s time the Jews had looked forward to the </a:t>
            </a:r>
            <a:r>
              <a:rPr lang="en-US" sz="4000" dirty="0" smtClean="0"/>
              <a:t>Messiah.  </a:t>
            </a:r>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smtClean="0"/>
              <a:t>First Trusted</a:t>
            </a:r>
            <a:r>
              <a:rPr lang="en-US" sz="3600" b="1" dirty="0" smtClean="0">
                <a:latin typeface="Arial" panose="020B0604020202020204" pitchFamily="34" charset="0"/>
                <a:cs typeface="Arial" panose="020B0604020202020204" pitchFamily="34" charset="0"/>
              </a:rPr>
              <a:t>:  SDABC V.6 p.1001</a:t>
            </a:r>
            <a:endParaRPr lang="en-US" sz="36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pic>
        <p:nvPicPr>
          <p:cNvPr id="78850" name="Picture 2" descr="How Can We Know Jesus Is the Messiah?"/>
          <p:cNvPicPr>
            <a:picLocks noChangeAspect="1" noChangeArrowheads="1"/>
          </p:cNvPicPr>
          <p:nvPr/>
        </p:nvPicPr>
        <p:blipFill rotWithShape="1">
          <a:blip r:embed="rId3">
            <a:extLst>
              <a:ext uri="{28A0092B-C50C-407E-A947-70E740481C1C}">
                <a14:useLocalDpi xmlns:a14="http://schemas.microsoft.com/office/drawing/2010/main" val="0"/>
              </a:ext>
            </a:extLst>
          </a:blip>
          <a:srcRect l="44144" r="16926"/>
          <a:stretch/>
        </p:blipFill>
        <p:spPr bwMode="auto">
          <a:xfrm>
            <a:off x="8688510" y="1993587"/>
            <a:ext cx="2688120" cy="4152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390182"/>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2010520"/>
            <a:ext cx="6785381" cy="4532720"/>
          </a:xfrm>
        </p:spPr>
        <p:txBody>
          <a:bodyPr>
            <a:noAutofit/>
          </a:bodyPr>
          <a:lstStyle/>
          <a:p>
            <a:pPr marL="0" indent="0">
              <a:buNone/>
            </a:pPr>
            <a:r>
              <a:rPr lang="en-US" sz="4000" dirty="0" smtClean="0"/>
              <a:t>They </a:t>
            </a:r>
            <a:r>
              <a:rPr lang="en-US" sz="4000" dirty="0"/>
              <a:t>were highly privileged that they might live and labor “to the praise of his glory,” even as Christians who hold the gospel truth today are stewards of His grace in relation to the heathen world.</a:t>
            </a:r>
            <a:endParaRPr lang="en-US" sz="4000" dirty="0" smtClean="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smtClean="0"/>
              <a:t>First Trusted</a:t>
            </a:r>
            <a:r>
              <a:rPr lang="en-US" sz="3600" b="1" dirty="0" smtClean="0">
                <a:latin typeface="Arial" panose="020B0604020202020204" pitchFamily="34" charset="0"/>
                <a:cs typeface="Arial" panose="020B0604020202020204" pitchFamily="34" charset="0"/>
              </a:rPr>
              <a:t>:  SDABC V.6 p.1001</a:t>
            </a:r>
            <a:endParaRPr lang="en-US" sz="36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pic>
        <p:nvPicPr>
          <p:cNvPr id="80898" name="Picture 2" descr="Truth Clip Art at Clker.com - vector clip art online, royalty free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7448" y="2010520"/>
            <a:ext cx="3869266" cy="4123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603426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5350932" y="1993586"/>
            <a:ext cx="6175781" cy="4658225"/>
          </a:xfrm>
        </p:spPr>
        <p:txBody>
          <a:bodyPr>
            <a:noAutofit/>
          </a:bodyPr>
          <a:lstStyle/>
          <a:p>
            <a:r>
              <a:rPr lang="en-US" sz="4000" b="1" baseline="30000" dirty="0"/>
              <a:t>13 </a:t>
            </a:r>
            <a:r>
              <a:rPr lang="en-US" sz="4000" dirty="0"/>
              <a:t>In whom ye also trusted, after that ye heard the word of truth, the gospel of your salvation: in whom also after that ye believed, ye were sealed with that holy Spirit of promise,</a:t>
            </a:r>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5">
              <a:lumMod val="75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smtClean="0"/>
              <a:t>Blessings</a:t>
            </a:r>
            <a:r>
              <a:rPr lang="en-US" sz="6000" b="1" dirty="0" smtClean="0"/>
              <a:t>:  </a:t>
            </a:r>
            <a:r>
              <a:rPr lang="en-US" sz="4400" b="1" dirty="0" smtClean="0">
                <a:latin typeface="Arial" panose="020B0604020202020204" pitchFamily="34" charset="0"/>
                <a:cs typeface="Arial" panose="020B0604020202020204" pitchFamily="34" charset="0"/>
              </a:rPr>
              <a:t>Ephesians 1:13-14</a:t>
            </a:r>
            <a:endParaRPr lang="en-US" sz="44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427017" y="964190"/>
            <a:ext cx="685800" cy="685800"/>
          </a:xfrm>
          <a:prstGeom prst="rect">
            <a:avLst/>
          </a:prstGeom>
        </p:spPr>
      </p:pic>
      <p:pic>
        <p:nvPicPr>
          <p:cNvPr id="81922" name="Picture 2" descr="Saved by the Power of the Holy Spirit… - Lost now Fou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1" y="2670919"/>
            <a:ext cx="4539057" cy="30356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022711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89438"/>
            <a:ext cx="7115352" cy="4541445"/>
          </a:xfrm>
        </p:spPr>
        <p:txBody>
          <a:bodyPr>
            <a:noAutofit/>
          </a:bodyPr>
          <a:lstStyle/>
          <a:p>
            <a:pPr marL="0" indent="0">
              <a:buNone/>
            </a:pPr>
            <a:r>
              <a:rPr lang="en-US" sz="3600" dirty="0" smtClean="0"/>
              <a:t>The </a:t>
            </a:r>
            <a:r>
              <a:rPr lang="en-US" sz="3600" dirty="0"/>
              <a:t>word of truth is here defined as the “gospel of your salvation” (cf. Rom. 1:16). We are urged to </a:t>
            </a:r>
            <a:endParaRPr lang="en-US" sz="3600" dirty="0" smtClean="0"/>
          </a:p>
          <a:p>
            <a:r>
              <a:rPr lang="en-US" sz="3600" dirty="0" smtClean="0"/>
              <a:t>take </a:t>
            </a:r>
            <a:r>
              <a:rPr lang="en-US" sz="3600" dirty="0"/>
              <a:t>heed to that word (Mark 4:24), </a:t>
            </a:r>
            <a:endParaRPr lang="en-US" sz="3600" dirty="0" smtClean="0"/>
          </a:p>
          <a:p>
            <a:r>
              <a:rPr lang="en-US" sz="3600" dirty="0" smtClean="0"/>
              <a:t>to </a:t>
            </a:r>
            <a:r>
              <a:rPr lang="en-US" sz="3600" dirty="0"/>
              <a:t>receive it with meekness (James 1 :21), and with faith (Heb. 4:2), for it is the means to eternal life. </a:t>
            </a:r>
            <a:endParaRPr lang="en-US" sz="3600" dirty="0" smtClean="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smtClean="0"/>
              <a:t>Word of Truth</a:t>
            </a:r>
            <a:r>
              <a:rPr lang="en-US" sz="3600" b="1" dirty="0" smtClean="0">
                <a:latin typeface="Arial" panose="020B0604020202020204" pitchFamily="34" charset="0"/>
                <a:cs typeface="Arial" panose="020B0604020202020204" pitchFamily="34" charset="0"/>
              </a:rPr>
              <a:t>:  SDABC V.6 p.1001</a:t>
            </a:r>
            <a:endParaRPr lang="en-US" sz="36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pic>
        <p:nvPicPr>
          <p:cNvPr id="83970" name="Picture 2" descr="Holy Bible Wallpapers - Wallpaper Cave"/>
          <p:cNvPicPr>
            <a:picLocks noChangeAspect="1" noChangeArrowheads="1"/>
          </p:cNvPicPr>
          <p:nvPr/>
        </p:nvPicPr>
        <p:blipFill rotWithShape="1">
          <a:blip r:embed="rId3">
            <a:extLst>
              <a:ext uri="{28A0092B-C50C-407E-A947-70E740481C1C}">
                <a14:useLocalDpi xmlns:a14="http://schemas.microsoft.com/office/drawing/2010/main" val="0"/>
              </a:ext>
            </a:extLst>
          </a:blip>
          <a:srcRect l="20996" r="14964"/>
          <a:stretch/>
        </p:blipFill>
        <p:spPr bwMode="auto">
          <a:xfrm>
            <a:off x="7931969" y="2137924"/>
            <a:ext cx="3767272" cy="424447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7200215"/>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2059947"/>
            <a:ext cx="5286552" cy="4532720"/>
          </a:xfrm>
        </p:spPr>
        <p:txBody>
          <a:bodyPr>
            <a:noAutofit/>
          </a:bodyPr>
          <a:lstStyle/>
          <a:p>
            <a:pPr marL="0" indent="0">
              <a:buNone/>
            </a:pPr>
            <a:r>
              <a:rPr lang="en-US" sz="3600" dirty="0" smtClean="0"/>
              <a:t>The </a:t>
            </a:r>
            <a:r>
              <a:rPr lang="en-US" sz="3600" dirty="0"/>
              <a:t>truth is more than a collection of statements of fact, which would have no salvation in them as such; the truth must finally bring us to Him who is “the way, the truth, and the life” (John 14:6</a:t>
            </a:r>
            <a:r>
              <a:rPr lang="en-US" sz="3600" dirty="0" smtClean="0"/>
              <a:t>). </a:t>
            </a:r>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smtClean="0"/>
              <a:t>Word of Truth</a:t>
            </a:r>
            <a:r>
              <a:rPr lang="en-US" sz="3600" b="1" dirty="0" smtClean="0">
                <a:latin typeface="Arial" panose="020B0604020202020204" pitchFamily="34" charset="0"/>
                <a:cs typeface="Arial" panose="020B0604020202020204" pitchFamily="34" charset="0"/>
              </a:rPr>
              <a:t>:  SDABC V.6 p.1001</a:t>
            </a:r>
            <a:endParaRPr lang="en-US" sz="36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pic>
        <p:nvPicPr>
          <p:cNvPr id="82946" name="Picture 2" descr="JUST A MINUTE: WHAT IS TRUTH? - INcontext International"/>
          <p:cNvPicPr>
            <a:picLocks noChangeAspect="1" noChangeArrowheads="1"/>
          </p:cNvPicPr>
          <p:nvPr/>
        </p:nvPicPr>
        <p:blipFill rotWithShape="1">
          <a:blip r:embed="rId3">
            <a:extLst>
              <a:ext uri="{28A0092B-C50C-407E-A947-70E740481C1C}">
                <a14:useLocalDpi xmlns:a14="http://schemas.microsoft.com/office/drawing/2010/main" val="0"/>
              </a:ext>
            </a:extLst>
          </a:blip>
          <a:srcRect l="3956" t="-285" r="3681" b="285"/>
          <a:stretch/>
        </p:blipFill>
        <p:spPr bwMode="auto">
          <a:xfrm>
            <a:off x="6279253" y="2059947"/>
            <a:ext cx="5338119" cy="4328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5380024"/>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2010520"/>
            <a:ext cx="5644898" cy="4532720"/>
          </a:xfrm>
        </p:spPr>
        <p:txBody>
          <a:bodyPr>
            <a:noAutofit/>
          </a:bodyPr>
          <a:lstStyle/>
          <a:p>
            <a:pPr marL="0" indent="0">
              <a:buNone/>
            </a:pPr>
            <a:r>
              <a:rPr lang="en-US" sz="3600" dirty="0" smtClean="0"/>
              <a:t>Every </a:t>
            </a:r>
            <a:r>
              <a:rPr lang="en-US" sz="3600" dirty="0"/>
              <a:t>noble impulse that arises in any man’s soul, Christian or heathen, springs from that one Source. Indeed, the influence of the Holy Spirit is necessary to the effective reception of the truth (1 Cor. 2:12-15). </a:t>
            </a:r>
            <a:endParaRPr lang="en-US" sz="3600" dirty="0" smtClean="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smtClean="0"/>
              <a:t>Word of Truth</a:t>
            </a:r>
            <a:r>
              <a:rPr lang="en-US" sz="3600" b="1" dirty="0" smtClean="0">
                <a:latin typeface="Arial" panose="020B0604020202020204" pitchFamily="34" charset="0"/>
                <a:cs typeface="Arial" panose="020B0604020202020204" pitchFamily="34" charset="0"/>
              </a:rPr>
              <a:t>:  SDABC V.6 p.1001</a:t>
            </a:r>
            <a:endParaRPr lang="en-US" sz="36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pic>
        <p:nvPicPr>
          <p:cNvPr id="84994" name="Picture 2" descr="Holy Spirit 101 | Good Shepherd Catholic Community"/>
          <p:cNvPicPr>
            <a:picLocks noChangeAspect="1" noChangeArrowheads="1"/>
          </p:cNvPicPr>
          <p:nvPr/>
        </p:nvPicPr>
        <p:blipFill rotWithShape="1">
          <a:blip r:embed="rId3">
            <a:extLst>
              <a:ext uri="{28A0092B-C50C-407E-A947-70E740481C1C}">
                <a14:useLocalDpi xmlns:a14="http://schemas.microsoft.com/office/drawing/2010/main" val="0"/>
              </a:ext>
            </a:extLst>
          </a:blip>
          <a:srcRect l="13215" r="19435"/>
          <a:stretch/>
        </p:blipFill>
        <p:spPr bwMode="auto">
          <a:xfrm>
            <a:off x="6336875" y="2010520"/>
            <a:ext cx="5189839" cy="4324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659031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2097017"/>
            <a:ext cx="4606930" cy="4532720"/>
          </a:xfrm>
        </p:spPr>
        <p:txBody>
          <a:bodyPr>
            <a:noAutofit/>
          </a:bodyPr>
          <a:lstStyle/>
          <a:p>
            <a:pPr marL="0" indent="0">
              <a:buNone/>
            </a:pPr>
            <a:r>
              <a:rPr lang="en-US" sz="3600" dirty="0" smtClean="0"/>
              <a:t>Like </a:t>
            </a:r>
            <a:r>
              <a:rPr lang="en-US" sz="3600" dirty="0"/>
              <a:t>the seed that fell on poor soil, the written or spoken word has no power to change the life except it be accompanied by the Living Word.</a:t>
            </a:r>
            <a:endParaRPr lang="en-US" sz="3600" dirty="0" smtClean="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smtClean="0"/>
              <a:t>Word of Truth</a:t>
            </a:r>
            <a:r>
              <a:rPr lang="en-US" sz="3600" b="1" dirty="0" smtClean="0">
                <a:latin typeface="Arial" panose="020B0604020202020204" pitchFamily="34" charset="0"/>
                <a:cs typeface="Arial" panose="020B0604020202020204" pitchFamily="34" charset="0"/>
              </a:rPr>
              <a:t>:  SDABC V.6 p.1001</a:t>
            </a:r>
            <a:endParaRPr lang="en-US" sz="36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pic>
        <p:nvPicPr>
          <p:cNvPr id="86020" name="Picture 4" descr="Living the Word"/>
          <p:cNvPicPr>
            <a:picLocks noChangeAspect="1" noChangeArrowheads="1"/>
          </p:cNvPicPr>
          <p:nvPr/>
        </p:nvPicPr>
        <p:blipFill rotWithShape="1">
          <a:blip r:embed="rId3">
            <a:extLst>
              <a:ext uri="{28A0092B-C50C-407E-A947-70E740481C1C}">
                <a14:useLocalDpi xmlns:a14="http://schemas.microsoft.com/office/drawing/2010/main" val="0"/>
              </a:ext>
            </a:extLst>
          </a:blip>
          <a:srcRect l="10660" r="7130"/>
          <a:stretch/>
        </p:blipFill>
        <p:spPr bwMode="auto">
          <a:xfrm>
            <a:off x="5607828" y="2156700"/>
            <a:ext cx="6042454" cy="3845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9268843"/>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1918664"/>
            <a:ext cx="4606930" cy="4532720"/>
          </a:xfrm>
        </p:spPr>
        <p:txBody>
          <a:bodyPr>
            <a:noAutofit/>
          </a:bodyPr>
          <a:lstStyle/>
          <a:p>
            <a:pPr marL="0" indent="0">
              <a:buNone/>
            </a:pPr>
            <a:r>
              <a:rPr lang="en-US" sz="3600" dirty="0"/>
              <a:t>It is the Spirit of promise who seals, or identifies, those who are His own (2 Tim. 2:19), and secures them until the day of redemption (Eph. 4:30). </a:t>
            </a:r>
            <a:endParaRPr lang="en-US" sz="3600" dirty="0" smtClean="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smtClean="0"/>
              <a:t>Spirit of Promise</a:t>
            </a:r>
            <a:r>
              <a:rPr lang="en-US" sz="3600" b="1" dirty="0" smtClean="0">
                <a:latin typeface="Arial" panose="020B0604020202020204" pitchFamily="34" charset="0"/>
                <a:cs typeface="Arial" panose="020B0604020202020204" pitchFamily="34" charset="0"/>
              </a:rPr>
              <a:t>:  SDABC V.6 p.1001</a:t>
            </a:r>
            <a:endParaRPr lang="en-US" sz="36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pic>
        <p:nvPicPr>
          <p:cNvPr id="86018" name="Picture 2" descr="Southern Fried Catholicism Blog: &quot;Come, Holy Ghost!&quot;: A few thoughts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0223" y="2156700"/>
            <a:ext cx="6143292" cy="4056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405435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803189" y="1961093"/>
            <a:ext cx="4606930" cy="4532720"/>
          </a:xfrm>
        </p:spPr>
        <p:txBody>
          <a:bodyPr>
            <a:noAutofit/>
          </a:bodyPr>
          <a:lstStyle/>
          <a:p>
            <a:pPr marL="0" indent="0">
              <a:buNone/>
            </a:pPr>
            <a:r>
              <a:rPr lang="en-US" sz="3600" dirty="0" smtClean="0"/>
              <a:t>He </a:t>
            </a:r>
            <a:r>
              <a:rPr lang="en-US" sz="3600" dirty="0"/>
              <a:t>is identified here as the agent of the sealing. Those who are sealed have the witness within themselves that they are the children of God (1 John 5:10</a:t>
            </a:r>
            <a:r>
              <a:rPr lang="en-US" sz="3600" dirty="0" smtClean="0"/>
              <a:t>).</a:t>
            </a:r>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smtClean="0"/>
              <a:t>Spirit of Promise</a:t>
            </a:r>
            <a:r>
              <a:rPr lang="en-US" sz="3600" b="1" dirty="0" smtClean="0">
                <a:latin typeface="Arial" panose="020B0604020202020204" pitchFamily="34" charset="0"/>
                <a:cs typeface="Arial" panose="020B0604020202020204" pitchFamily="34" charset="0"/>
              </a:rPr>
              <a:t>:  SDABC V.6 p.1001</a:t>
            </a:r>
            <a:endParaRPr lang="en-US" sz="36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pic>
        <p:nvPicPr>
          <p:cNvPr id="89090" name="Picture 2" descr="Holy Spirit - The Bridge Church For All Nati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119" y="2052586"/>
            <a:ext cx="6052139" cy="4532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1825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2075380"/>
            <a:ext cx="7019817" cy="4180770"/>
          </a:xfrm>
        </p:spPr>
        <p:txBody>
          <a:bodyPr>
            <a:noAutofit/>
          </a:bodyPr>
          <a:lstStyle/>
          <a:p>
            <a:pPr marL="0" indent="0">
              <a:buNone/>
            </a:pPr>
            <a:r>
              <a:rPr lang="en-US" sz="3200" dirty="0"/>
              <a:t>The subject of Ephesians is unity in Christ. He was writing to a church (or churches) consisting of Jews and Gentiles, </a:t>
            </a:r>
            <a:r>
              <a:rPr lang="en-US" sz="3200" dirty="0" err="1"/>
              <a:t>Asiatics</a:t>
            </a:r>
            <a:r>
              <a:rPr lang="en-US" sz="3200" dirty="0"/>
              <a:t> and Europeans, slaves and freemen — all symbols of a disrupted world that was to be restored to unity in Christ. This would necessitate unity of person, family, church, and race. </a:t>
            </a:r>
            <a:endParaRPr lang="en-US" sz="32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4">
              <a:lumMod val="75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smtClean="0"/>
              <a:t>Theme:  </a:t>
            </a:r>
            <a:r>
              <a:rPr lang="en-US" sz="4000" b="1" dirty="0" smtClean="0">
                <a:latin typeface="Arial" panose="020B0604020202020204" pitchFamily="34" charset="0"/>
                <a:cs typeface="Arial" panose="020B0604020202020204" pitchFamily="34" charset="0"/>
              </a:rPr>
              <a:t>SDABC V.6 p.995</a:t>
            </a:r>
            <a:endParaRPr lang="en-US" sz="40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pic>
        <p:nvPicPr>
          <p:cNvPr id="2050" name="Picture 2" descr="Unity and Maturity in the Body of Christ | Daily Bible Readings"/>
          <p:cNvPicPr>
            <a:picLocks noChangeAspect="1" noChangeArrowheads="1"/>
          </p:cNvPicPr>
          <p:nvPr/>
        </p:nvPicPr>
        <p:blipFill rotWithShape="1">
          <a:blip r:embed="rId3">
            <a:extLst>
              <a:ext uri="{28A0092B-C50C-407E-A947-70E740481C1C}">
                <a14:useLocalDpi xmlns:a14="http://schemas.microsoft.com/office/drawing/2010/main" val="0"/>
              </a:ext>
            </a:extLst>
          </a:blip>
          <a:srcRect l="32054" r="15336"/>
          <a:stretch/>
        </p:blipFill>
        <p:spPr bwMode="auto">
          <a:xfrm>
            <a:off x="8193228" y="2249167"/>
            <a:ext cx="3333487" cy="4224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7758652"/>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2010520"/>
            <a:ext cx="5373049" cy="4532720"/>
          </a:xfrm>
        </p:spPr>
        <p:txBody>
          <a:bodyPr>
            <a:noAutofit/>
          </a:bodyPr>
          <a:lstStyle/>
          <a:p>
            <a:pPr marL="0" indent="0">
              <a:buNone/>
            </a:pPr>
            <a:r>
              <a:rPr lang="en-US" sz="3600" dirty="0" smtClean="0"/>
              <a:t>The </a:t>
            </a:r>
            <a:r>
              <a:rPr lang="en-US" sz="3600" dirty="0"/>
              <a:t>Holy spirit assures us that the promises of God are true, and it is this conviction that largely distinguishes believers from nonbelievers. The seal is placed upon all who choose to become saints.</a:t>
            </a:r>
            <a:endParaRPr lang="en-US" sz="3600" dirty="0" smtClean="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smtClean="0"/>
              <a:t>Spirit of Promise</a:t>
            </a:r>
            <a:r>
              <a:rPr lang="en-US" sz="3600" b="1" dirty="0" smtClean="0">
                <a:latin typeface="Arial" panose="020B0604020202020204" pitchFamily="34" charset="0"/>
                <a:cs typeface="Arial" panose="020B0604020202020204" pitchFamily="34" charset="0"/>
              </a:rPr>
              <a:t>:  SDABC V.6 p.1001-2</a:t>
            </a:r>
            <a:endParaRPr lang="en-US" sz="36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pic>
        <p:nvPicPr>
          <p:cNvPr id="88068" name="Picture 4" descr="Come, Holy Spirit - Sermon for Penteco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2840" y="2396837"/>
            <a:ext cx="5320238" cy="37600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4168577"/>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297701" y="1993586"/>
            <a:ext cx="5229012" cy="4658225"/>
          </a:xfrm>
        </p:spPr>
        <p:txBody>
          <a:bodyPr>
            <a:noAutofit/>
          </a:bodyPr>
          <a:lstStyle/>
          <a:p>
            <a:r>
              <a:rPr lang="en-US" sz="4000" b="1" baseline="30000" dirty="0"/>
              <a:t>14 </a:t>
            </a:r>
            <a:r>
              <a:rPr lang="en-US" sz="4000" dirty="0"/>
              <a:t>Which is the earnest of our inheritance until the redemption of the purchased possession, unto the praise of his glory.</a:t>
            </a:r>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5">
              <a:lumMod val="75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smtClean="0"/>
              <a:t>Blessings</a:t>
            </a:r>
            <a:r>
              <a:rPr lang="en-US" sz="6000" b="1" dirty="0" smtClean="0"/>
              <a:t>:  </a:t>
            </a:r>
            <a:r>
              <a:rPr lang="en-US" sz="4400" b="1" dirty="0" smtClean="0">
                <a:latin typeface="Arial" panose="020B0604020202020204" pitchFamily="34" charset="0"/>
                <a:cs typeface="Arial" panose="020B0604020202020204" pitchFamily="34" charset="0"/>
              </a:rPr>
              <a:t>Ephesians 1:14</a:t>
            </a:r>
            <a:endParaRPr lang="en-US" sz="44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427017" y="964190"/>
            <a:ext cx="685800" cy="685800"/>
          </a:xfrm>
          <a:prstGeom prst="rect">
            <a:avLst/>
          </a:prstGeom>
        </p:spPr>
      </p:pic>
      <p:pic>
        <p:nvPicPr>
          <p:cNvPr id="90116" name="Picture 4" descr="A Wax Seal and the Emblem and an Iron Key Stock Photo - Image of tied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2212160"/>
            <a:ext cx="5611901" cy="3966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2121230"/>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2010520"/>
            <a:ext cx="7395518" cy="4532720"/>
          </a:xfrm>
        </p:spPr>
        <p:txBody>
          <a:bodyPr>
            <a:noAutofit/>
          </a:bodyPr>
          <a:lstStyle/>
          <a:p>
            <a:pPr marL="0" indent="0">
              <a:buNone/>
            </a:pPr>
            <a:r>
              <a:rPr lang="en-US" sz="3600" dirty="0"/>
              <a:t>The thought of the whole passage is that the Holy Spirit had been promised in God’s Word, and when that Word was believed the Holy Spirit was received and the believers were sealed, that sealing being a further promise of the ultimate fulfillment of all God’s promises to men.</a:t>
            </a:r>
            <a:endParaRPr lang="en-US" sz="3600" dirty="0" smtClean="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b="1" dirty="0" smtClean="0"/>
              <a:t>Earnest</a:t>
            </a:r>
            <a:r>
              <a:rPr lang="en-US" sz="4800" b="1" dirty="0" smtClean="0">
                <a:latin typeface="Arial" panose="020B0604020202020204" pitchFamily="34" charset="0"/>
                <a:cs typeface="Arial" panose="020B0604020202020204" pitchFamily="34" charset="0"/>
              </a:rPr>
              <a:t>:  </a:t>
            </a:r>
            <a:r>
              <a:rPr lang="en-US" sz="4000" b="1" dirty="0" smtClean="0">
                <a:latin typeface="Arial" panose="020B0604020202020204" pitchFamily="34" charset="0"/>
                <a:cs typeface="Arial" panose="020B0604020202020204" pitchFamily="34" charset="0"/>
              </a:rPr>
              <a:t>SDABC V.6 p.1002</a:t>
            </a:r>
            <a:endParaRPr lang="en-US" sz="40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pic>
        <p:nvPicPr>
          <p:cNvPr id="91138" name="Picture 2" descr="You Are Sealed - John Attiogbe Healing Ministry"/>
          <p:cNvPicPr>
            <a:picLocks noChangeAspect="1" noChangeArrowheads="1"/>
          </p:cNvPicPr>
          <p:nvPr/>
        </p:nvPicPr>
        <p:blipFill rotWithShape="1">
          <a:blip r:embed="rId3">
            <a:extLst>
              <a:ext uri="{28A0092B-C50C-407E-A947-70E740481C1C}">
                <a14:useLocalDpi xmlns:a14="http://schemas.microsoft.com/office/drawing/2010/main" val="0"/>
              </a:ext>
            </a:extLst>
          </a:blip>
          <a:srcRect l="57543" r="8721"/>
          <a:stretch/>
        </p:blipFill>
        <p:spPr bwMode="auto">
          <a:xfrm>
            <a:off x="8003246" y="2216614"/>
            <a:ext cx="3523469" cy="41205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185711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2010520"/>
            <a:ext cx="10840914" cy="4532720"/>
          </a:xfrm>
        </p:spPr>
        <p:txBody>
          <a:bodyPr>
            <a:noAutofit/>
          </a:bodyPr>
          <a:lstStyle/>
          <a:p>
            <a:pPr marL="0" indent="0">
              <a:buNone/>
            </a:pPr>
            <a:r>
              <a:rPr lang="en-US" sz="3600" dirty="0"/>
              <a:t>The child of God has the privilege even now of tasting the heavenly joys, and, indeed, he may well question his experience if he does not do so. He may be deeply assured of the resurrection of the body, the return of the Lord, the gift of immortality, and all the eternal realities. The promise is certain, since it is guaranteed by God Himself through the Divine Spirit.</a:t>
            </a:r>
            <a:endParaRPr lang="en-US" sz="3600" dirty="0" smtClean="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b="1" dirty="0" smtClean="0"/>
              <a:t>Earnest</a:t>
            </a:r>
            <a:r>
              <a:rPr lang="en-US" sz="4800" b="1" dirty="0" smtClean="0">
                <a:latin typeface="Arial" panose="020B0604020202020204" pitchFamily="34" charset="0"/>
                <a:cs typeface="Arial" panose="020B0604020202020204" pitchFamily="34" charset="0"/>
              </a:rPr>
              <a:t>:  </a:t>
            </a:r>
            <a:r>
              <a:rPr lang="en-US" sz="4000" b="1" dirty="0" smtClean="0">
                <a:latin typeface="Arial" panose="020B0604020202020204" pitchFamily="34" charset="0"/>
                <a:cs typeface="Arial" panose="020B0604020202020204" pitchFamily="34" charset="0"/>
              </a:rPr>
              <a:t>SDABC V.6 p.1002</a:t>
            </a:r>
            <a:endParaRPr lang="en-US" sz="40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032570" y="896700"/>
            <a:ext cx="685800" cy="685800"/>
          </a:xfrm>
          <a:prstGeom prst="rect">
            <a:avLst/>
          </a:prstGeom>
        </p:spPr>
      </p:pic>
    </p:spTree>
    <p:extLst>
      <p:ext uri="{BB962C8B-B14F-4D97-AF65-F5344CB8AC3E}">
        <p14:creationId xmlns:p14="http://schemas.microsoft.com/office/powerpoint/2010/main" val="1994586298"/>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2010520"/>
            <a:ext cx="6406977" cy="4532720"/>
          </a:xfrm>
        </p:spPr>
        <p:txBody>
          <a:bodyPr>
            <a:noAutofit/>
          </a:bodyPr>
          <a:lstStyle/>
          <a:p>
            <a:pPr marL="0" indent="0">
              <a:buNone/>
            </a:pPr>
            <a:r>
              <a:rPr lang="en-US" sz="3600" dirty="0"/>
              <a:t>On this exalted note ends the remarkable introduction to this epistle. As Paul’s thought ranges from “before the foundation of the world” to “the redemption of the purchased possession,” he sees Christ as the center of it all. Everything is “in him</a:t>
            </a:r>
            <a:r>
              <a:rPr lang="en-US" sz="3600" dirty="0" smtClean="0"/>
              <a:t>.”</a:t>
            </a:r>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smtClean="0">
                <a:latin typeface="Arial" panose="020B0604020202020204" pitchFamily="34" charset="0"/>
                <a:cs typeface="Arial" panose="020B0604020202020204" pitchFamily="34" charset="0"/>
              </a:rPr>
              <a:t>Praise of His Glory:  SDABC V.6 p.1002</a:t>
            </a:r>
            <a:endParaRPr lang="en-US" sz="36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650408" y="911360"/>
            <a:ext cx="685800" cy="685800"/>
          </a:xfrm>
          <a:prstGeom prst="rect">
            <a:avLst/>
          </a:prstGeom>
        </p:spPr>
      </p:pic>
      <p:pic>
        <p:nvPicPr>
          <p:cNvPr id="94212" name="Picture 4" descr="RUSERVING1GR8GOD?: Living your Life to Please God Fir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5424" y="2028389"/>
            <a:ext cx="4514850" cy="4514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7859689"/>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2010520"/>
            <a:ext cx="10840914" cy="4532720"/>
          </a:xfrm>
        </p:spPr>
        <p:txBody>
          <a:bodyPr>
            <a:noAutofit/>
          </a:bodyPr>
          <a:lstStyle/>
          <a:p>
            <a:pPr marL="0" indent="0">
              <a:buNone/>
            </a:pPr>
            <a:r>
              <a:rPr lang="en-US" sz="3600" dirty="0" smtClean="0"/>
              <a:t>Paul </a:t>
            </a:r>
            <a:r>
              <a:rPr lang="en-US" sz="3600" dirty="0"/>
              <a:t>presents this idea, not as a theological abstraction, but as a matter of the most practical concern. He is not weaving a philosophy or writing a treatise on the problem of predestination and free will. He sees Christ harmonizing every intellectual and moral problem that men have to face.</a:t>
            </a:r>
            <a:endParaRPr lang="en-US" sz="3600" dirty="0" smtClean="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2">
              <a:lumMod val="5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a:latin typeface="Arial" panose="020B0604020202020204" pitchFamily="34" charset="0"/>
                <a:cs typeface="Arial" panose="020B0604020202020204" pitchFamily="34" charset="0"/>
              </a:rPr>
              <a:t>Praise of His Glory:  SDABC V.6 p.1002</a:t>
            </a:r>
            <a:endParaRPr lang="en-US" sz="3600" b="1" dirty="0">
              <a:latin typeface="Arial" panose="020B0604020202020204" pitchFamily="34" charset="0"/>
              <a:cs typeface="Arial" panose="020B0604020202020204" pitchFamily="34" charset="0"/>
            </a:endParaRPr>
          </a:p>
        </p:txBody>
      </p:sp>
      <p:pic>
        <p:nvPicPr>
          <p:cNvPr id="5" name="Picture 4" descr="magnifying glass icon">
            <a:extLst>
              <a:ext uri="{FF2B5EF4-FFF2-40B4-BE49-F238E27FC236}">
                <a16:creationId xmlns="" xmlns:a16="http://schemas.microsoft.com/office/drawing/2014/main" id="{AAE36621-6FAB-4009-9D5C-CE767DF10D22}"/>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588624" y="896700"/>
            <a:ext cx="685800" cy="685800"/>
          </a:xfrm>
          <a:prstGeom prst="rect">
            <a:avLst/>
          </a:prstGeom>
        </p:spPr>
      </p:pic>
    </p:spTree>
    <p:extLst>
      <p:ext uri="{BB962C8B-B14F-4D97-AF65-F5344CB8AC3E}">
        <p14:creationId xmlns:p14="http://schemas.microsoft.com/office/powerpoint/2010/main" val="3812872624"/>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pic>
        <p:nvPicPr>
          <p:cNvPr id="97282" name="Picture 2" descr="Put God first and everything else will follow... | God first, At hom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674" y="0"/>
            <a:ext cx="12460674" cy="8307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268044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6562" y="407774"/>
            <a:ext cx="11504141" cy="2656702"/>
          </a:xfrm>
          <a:solidFill>
            <a:schemeClr val="accent1">
              <a:lumMod val="60000"/>
              <a:lumOff val="40000"/>
            </a:schemeClr>
          </a:solidFill>
        </p:spPr>
        <p:txBody>
          <a:bodyPr/>
          <a:lstStyle/>
          <a:p>
            <a:r>
              <a:rPr lang="en-US" sz="5400" b="1" dirty="0" smtClean="0">
                <a:solidFill>
                  <a:schemeClr val="accent3">
                    <a:lumMod val="75000"/>
                  </a:schemeClr>
                </a:solidFill>
              </a:rPr>
              <a:t>Take a few moments to prepare for Sabbath school next week!  </a:t>
            </a:r>
            <a:endParaRPr lang="en-US" b="1" dirty="0">
              <a:solidFill>
                <a:schemeClr val="accent3">
                  <a:lumMod val="75000"/>
                </a:schemeClr>
              </a:solidFill>
            </a:endParaRPr>
          </a:p>
        </p:txBody>
      </p:sp>
      <p:sp>
        <p:nvSpPr>
          <p:cNvPr id="5" name="Up Arrow Callout 4"/>
          <p:cNvSpPr/>
          <p:nvPr/>
        </p:nvSpPr>
        <p:spPr>
          <a:xfrm>
            <a:off x="5770605" y="5016844"/>
            <a:ext cx="5574871" cy="1625472"/>
          </a:xfrm>
          <a:prstGeom prst="upArrowCallout">
            <a:avLst/>
          </a:prstGeom>
          <a:solidFill>
            <a:schemeClr val="accent1">
              <a:lumMod val="60000"/>
              <a:lumOff val="40000"/>
            </a:schemeClr>
          </a:solidFill>
          <a:ln>
            <a:solidFill>
              <a:srgbClr val="FFC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2476500" y="3385751"/>
            <a:ext cx="8683625" cy="2484825"/>
          </a:xfrm>
        </p:spPr>
        <p:txBody>
          <a:bodyPr>
            <a:noAutofit/>
          </a:bodyPr>
          <a:lstStyle/>
          <a:p>
            <a:r>
              <a:rPr lang="en-US" sz="4800" dirty="0" smtClean="0"/>
              <a:t>We’ll be looking at the rest of Ephesians 1,</a:t>
            </a:r>
          </a:p>
          <a:p>
            <a:r>
              <a:rPr lang="en-US" sz="4800" dirty="0" smtClean="0"/>
              <a:t> </a:t>
            </a:r>
          </a:p>
          <a:p>
            <a:r>
              <a:rPr lang="en-US" sz="4800" dirty="0" smtClean="0"/>
              <a:t>That is, </a:t>
            </a:r>
            <a:r>
              <a:rPr lang="en-US" sz="4800" b="1" dirty="0" smtClean="0">
                <a:solidFill>
                  <a:schemeClr val="accent3">
                    <a:lumMod val="75000"/>
                  </a:schemeClr>
                </a:solidFill>
              </a:rPr>
              <a:t>Ephesians 1:15-23</a:t>
            </a:r>
            <a:endParaRPr lang="en-US" sz="4800" b="1" dirty="0">
              <a:solidFill>
                <a:schemeClr val="accent3">
                  <a:lumMod val="75000"/>
                </a:schemeClr>
              </a:solidFill>
            </a:endParaRPr>
          </a:p>
        </p:txBody>
      </p:sp>
    </p:spTree>
    <p:extLst>
      <p:ext uri="{BB962C8B-B14F-4D97-AF65-F5344CB8AC3E}">
        <p14:creationId xmlns:p14="http://schemas.microsoft.com/office/powerpoint/2010/main" val="371305382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a:t>
            </a:r>
            <a:endParaRPr lang="en-US" dirty="0"/>
          </a:p>
        </p:txBody>
      </p:sp>
      <p:sp>
        <p:nvSpPr>
          <p:cNvPr id="3" name="Subtitle 2"/>
          <p:cNvSpPr>
            <a:spLocks noGrp="1"/>
          </p:cNvSpPr>
          <p:nvPr>
            <p:ph type="subTitle" idx="1"/>
          </p:nvPr>
        </p:nvSpPr>
        <p:spPr/>
        <p:txBody>
          <a:bodyPr>
            <a:noAutofit/>
          </a:bodyPr>
          <a:lstStyle/>
          <a:p>
            <a:r>
              <a:rPr lang="en-US" sz="6600" dirty="0" smtClean="0"/>
              <a:t>And Happy Sabbath!!</a:t>
            </a:r>
            <a:endParaRPr lang="en-US" sz="6600" dirty="0"/>
          </a:p>
        </p:txBody>
      </p:sp>
    </p:spTree>
    <p:extLst>
      <p:ext uri="{BB962C8B-B14F-4D97-AF65-F5344CB8AC3E}">
        <p14:creationId xmlns:p14="http://schemas.microsoft.com/office/powerpoint/2010/main" val="394600384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Default">
      <a:majorFont>
        <a:latin typeface="Corbel"/>
        <a:ea typeface=""/>
        <a:cs typeface=""/>
      </a:majorFont>
      <a:minorFont>
        <a:latin typeface="Corbel"/>
        <a:ea typeface=""/>
        <a:cs typeface=""/>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spDef>
      <a:spPr>
        <a:ln>
          <a:noFill/>
        </a:ln>
      </a:spPr>
      <a:bodyPr rtlCol="0" anchor="ctr"/>
      <a:lstStyle>
        <a:defPPr algn="ctr">
          <a:defRPr/>
        </a:defPPr>
      </a:lstStyle>
      <a:style>
        <a:lnRef idx="2">
          <a:schemeClr val="accent3">
            <a:shade val="50000"/>
          </a:schemeClr>
        </a:lnRef>
        <a:fillRef idx="1">
          <a:schemeClr val="accent3"/>
        </a:fillRef>
        <a:effectRef idx="0">
          <a:schemeClr val="accent3"/>
        </a:effectRef>
        <a:fontRef idx="minor">
          <a:schemeClr val="lt1"/>
        </a:fontRef>
      </a:style>
    </a:spDef>
  </a:objectDefaults>
  <a:extraClrSchemeLst/>
  <a:extLst>
    <a:ext uri="{05A4C25C-085E-4340-85A3-A5531E510DB2}">
      <thm15:themeFamily xmlns:thm15="http://schemas.microsoft.com/office/thememl/2012/main" name="TF22736411_Famous event in history presentation_AAS_v4" id="{885A6F1E-651B-4F15-A7C5-F8866BEBEDBA}" vid="{A424914B-CB64-4CFE-A131-6ACB64D36AA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C25A74-1E0C-4362-AFA3-6197BD285F3A}">
  <ds:schemaRefs>
    <ds:schemaRef ds:uri="http://schemas.microsoft.com/sharepoint/v3/contenttype/forms"/>
  </ds:schemaRefs>
</ds:datastoreItem>
</file>

<file path=customXml/itemProps2.xml><?xml version="1.0" encoding="utf-8"?>
<ds:datastoreItem xmlns:ds="http://schemas.openxmlformats.org/officeDocument/2006/customXml" ds:itemID="{0EC94942-C689-461B-8649-1FD863C6BA2B}">
  <ds:schemaRefs>
    <ds:schemaRef ds:uri="16c05727-aa75-4e4a-9b5f-8a80a1165891"/>
    <ds:schemaRef ds:uri="http://schemas.microsoft.com/office/2006/documentManagement/types"/>
    <ds:schemaRef ds:uri="http://purl.org/dc/terms/"/>
    <ds:schemaRef ds:uri="http://www.w3.org/XML/1998/namespace"/>
    <ds:schemaRef ds:uri="http://schemas.microsoft.com/office/2006/metadata/properties"/>
    <ds:schemaRef ds:uri="http://purl.org/dc/elements/1.1/"/>
    <ds:schemaRef ds:uri="http://purl.org/dc/dcmitype/"/>
    <ds:schemaRef ds:uri="71af3243-3dd4-4a8d-8c0d-dd76da1f02a5"/>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096277B9-27DA-47CA-9593-62E4BB44AB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Famous event in history presentation</Template>
  <TotalTime>0</TotalTime>
  <Words>4386</Words>
  <Application>Microsoft Office PowerPoint</Application>
  <PresentationFormat>Widescreen</PresentationFormat>
  <Paragraphs>278</Paragraphs>
  <Slides>98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98</vt:i4>
      </vt:variant>
    </vt:vector>
  </HeadingPairs>
  <TitlesOfParts>
    <vt:vector size="103" baseType="lpstr">
      <vt:lpstr>Arial</vt:lpstr>
      <vt:lpstr>Brush Script MT</vt:lpstr>
      <vt:lpstr>Calibri</vt:lpstr>
      <vt:lpstr>Corbel</vt:lpstr>
      <vt:lpstr>Celestial</vt:lpstr>
      <vt:lpstr>God’s Grand, Christ-centered Plan Lesson 2, 3rd Quarter 2023</vt:lpstr>
      <vt:lpstr>Memory Text:   Ephesians 1:3 </vt:lpstr>
      <vt:lpstr>Paul and Ephesus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Take a few moments to prepare for Sabbath school next week!  </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2023-06-30T21:51:46Z</dcterms:created>
  <dcterms:modified xsi:type="dcterms:W3CDTF">2023-07-08T05:08:23Z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